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tmp" ContentType="image/png"/>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3.xml" ContentType="application/vnd.openxmlformats-officedocument.theme+xml"/>
  <Override PartName="/ppt/tags/tag29.xml" ContentType="application/vnd.openxmlformats-officedocument.presentationml.tags+xml"/>
  <Override PartName="/ppt/notesSlides/notesSlide1.xml" ContentType="application/vnd.openxmlformats-officedocument.presentationml.notesSlide+xml"/>
  <Override PartName="/ppt/tags/tag30.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8.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notesSlides/notesSlide11.xml" ContentType="application/vnd.openxmlformats-officedocument.presentationml.notesSlide+xml"/>
  <Override PartName="/ppt/charts/chart4.xml" ContentType="application/vnd.openxmlformats-officedocument.drawingml.chart+xml"/>
  <Override PartName="/ppt/theme/themeOverride4.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tags/tag31.xml" ContentType="application/vnd.openxmlformats-officedocument.presentationml.tags+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 id="2147483678" r:id="rId2"/>
  </p:sldMasterIdLst>
  <p:notesMasterIdLst>
    <p:notesMasterId r:id="rId29"/>
  </p:notesMasterIdLst>
  <p:sldIdLst>
    <p:sldId id="257" r:id="rId3"/>
    <p:sldId id="358" r:id="rId4"/>
    <p:sldId id="357" r:id="rId5"/>
    <p:sldId id="351" r:id="rId6"/>
    <p:sldId id="271" r:id="rId7"/>
    <p:sldId id="332" r:id="rId8"/>
    <p:sldId id="355" r:id="rId9"/>
    <p:sldId id="326" r:id="rId10"/>
    <p:sldId id="314" r:id="rId11"/>
    <p:sldId id="277" r:id="rId12"/>
    <p:sldId id="345" r:id="rId13"/>
    <p:sldId id="349" r:id="rId14"/>
    <p:sldId id="284" r:id="rId15"/>
    <p:sldId id="347" r:id="rId16"/>
    <p:sldId id="350" r:id="rId17"/>
    <p:sldId id="283" r:id="rId18"/>
    <p:sldId id="360" r:id="rId19"/>
    <p:sldId id="341" r:id="rId20"/>
    <p:sldId id="329" r:id="rId21"/>
    <p:sldId id="342" r:id="rId22"/>
    <p:sldId id="331" r:id="rId23"/>
    <p:sldId id="343" r:id="rId24"/>
    <p:sldId id="328" r:id="rId25"/>
    <p:sldId id="336" r:id="rId26"/>
    <p:sldId id="312" r:id="rId27"/>
    <p:sldId id="322" r:id="rId28"/>
  </p:sldIdLst>
  <p:sldSz cx="10058400" cy="7772400"/>
  <p:notesSz cx="6950075" cy="9236075"/>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8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DF18680-E054-41AD-8BC1-D1AEF772440D}">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41" autoAdjust="0"/>
    <p:restoredTop sz="70920" autoAdjust="0"/>
  </p:normalViewPr>
  <p:slideViewPr>
    <p:cSldViewPr snapToGrid="0" showGuides="1">
      <p:cViewPr varScale="1">
        <p:scale>
          <a:sx n="65" d="100"/>
          <a:sy n="65" d="100"/>
        </p:scale>
        <p:origin x="18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ags" Target="tags/tag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Enrollment in 20XX</c:v>
                </c:pt>
              </c:strCache>
            </c:strRef>
          </c:tx>
          <c:spPr>
            <a:solidFill>
              <a:schemeClr val="accent1"/>
            </a:solidFill>
            <a:ln>
              <a:solidFill>
                <a:schemeClr val="bg1"/>
              </a:solidFill>
              <a:miter lim="800000"/>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CTE</c:v>
                </c:pt>
                <c:pt idx="1">
                  <c:v>Liberal Arts/Transfer</c:v>
                </c:pt>
                <c:pt idx="2">
                  <c:v>Online</c:v>
                </c:pt>
                <c:pt idx="3">
                  <c:v>Dual Enrollment</c:v>
                </c:pt>
                <c:pt idx="4">
                  <c:v>Non-Credit</c:v>
                </c:pt>
                <c:pt idx="5">
                  <c:v>Credit</c:v>
                </c:pt>
              </c:strCache>
            </c:strRef>
          </c:cat>
          <c:val>
            <c:numRef>
              <c:f>Sheet1!$B$2:$B$7</c:f>
              <c:numCache>
                <c:formatCode>#,##0</c:formatCode>
                <c:ptCount val="6"/>
                <c:pt idx="0">
                  <c:v>1600</c:v>
                </c:pt>
                <c:pt idx="1">
                  <c:v>3200</c:v>
                </c:pt>
                <c:pt idx="2" formatCode="General">
                  <c:v>250</c:v>
                </c:pt>
                <c:pt idx="3" formatCode="General">
                  <c:v>640</c:v>
                </c:pt>
                <c:pt idx="4">
                  <c:v>1200</c:v>
                </c:pt>
                <c:pt idx="5">
                  <c:v>3700</c:v>
                </c:pt>
              </c:numCache>
            </c:numRef>
          </c:val>
          <c:extLst>
            <c:ext xmlns:c16="http://schemas.microsoft.com/office/drawing/2014/chart" uri="{C3380CC4-5D6E-409C-BE32-E72D297353CC}">
              <c16:uniqueId val="{00000000-8075-42A7-8B30-FDF5800448A3}"/>
            </c:ext>
          </c:extLst>
        </c:ser>
        <c:ser>
          <c:idx val="1"/>
          <c:order val="1"/>
          <c:tx>
            <c:strRef>
              <c:f>Sheet1!$C$1</c:f>
              <c:strCache>
                <c:ptCount val="1"/>
                <c:pt idx="0">
                  <c:v>Current Enrollment</c:v>
                </c:pt>
              </c:strCache>
            </c:strRef>
          </c:tx>
          <c:invertIfNegative val="0"/>
          <c:dLbls>
            <c:spPr>
              <a:noFill/>
              <a:ln>
                <a:noFill/>
              </a:ln>
              <a:effectLst/>
            </c:spPr>
            <c:txPr>
              <a:bodyPr wrap="square" lIns="38100" tIns="19050" rIns="38100" bIns="19050" anchor="ctr">
                <a:spAutoFit/>
              </a:bodyPr>
              <a:lstStyle/>
              <a:p>
                <a:pPr>
                  <a:defRPr sz="9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CTE</c:v>
                </c:pt>
                <c:pt idx="1">
                  <c:v>Liberal Arts/Transfer</c:v>
                </c:pt>
                <c:pt idx="2">
                  <c:v>Online</c:v>
                </c:pt>
                <c:pt idx="3">
                  <c:v>Dual Enrollment</c:v>
                </c:pt>
                <c:pt idx="4">
                  <c:v>Non-Credit</c:v>
                </c:pt>
                <c:pt idx="5">
                  <c:v>Credit</c:v>
                </c:pt>
              </c:strCache>
            </c:strRef>
          </c:cat>
          <c:val>
            <c:numRef>
              <c:f>Sheet1!$C$2:$C$7</c:f>
              <c:numCache>
                <c:formatCode>#,##0</c:formatCode>
                <c:ptCount val="6"/>
                <c:pt idx="0">
                  <c:v>1550</c:v>
                </c:pt>
                <c:pt idx="1">
                  <c:v>2940</c:v>
                </c:pt>
                <c:pt idx="2" formatCode="General">
                  <c:v>450</c:v>
                </c:pt>
                <c:pt idx="3" formatCode="General">
                  <c:v>820</c:v>
                </c:pt>
                <c:pt idx="4">
                  <c:v>1500</c:v>
                </c:pt>
                <c:pt idx="5">
                  <c:v>3400</c:v>
                </c:pt>
              </c:numCache>
            </c:numRef>
          </c:val>
          <c:extLst>
            <c:ext xmlns:c16="http://schemas.microsoft.com/office/drawing/2014/chart" uri="{C3380CC4-5D6E-409C-BE32-E72D297353CC}">
              <c16:uniqueId val="{00000001-8075-42A7-8B30-FDF5800448A3}"/>
            </c:ext>
          </c:extLst>
        </c:ser>
        <c:ser>
          <c:idx val="2"/>
          <c:order val="2"/>
          <c:tx>
            <c:strRef>
              <c:f>Sheet1!$D$1</c:f>
              <c:strCache>
                <c:ptCount val="1"/>
                <c:pt idx="0">
                  <c:v>Projected 20XX</c:v>
                </c:pt>
              </c:strCache>
            </c:strRef>
          </c:tx>
          <c:invertIfNegative val="0"/>
          <c:dLbls>
            <c:spPr>
              <a:noFill/>
              <a:ln>
                <a:noFill/>
              </a:ln>
              <a:effectLst/>
            </c:spPr>
            <c:txPr>
              <a:bodyPr wrap="square" lIns="38100" tIns="19050" rIns="38100" bIns="19050" anchor="ctr">
                <a:spAutoFit/>
              </a:bodyPr>
              <a:lstStyle/>
              <a:p>
                <a:pPr>
                  <a:defRPr sz="9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Sheet1!$A$2:$A$7</c:f>
              <c:strCache>
                <c:ptCount val="6"/>
                <c:pt idx="0">
                  <c:v>CTE</c:v>
                </c:pt>
                <c:pt idx="1">
                  <c:v>Liberal Arts/Transfer</c:v>
                </c:pt>
                <c:pt idx="2">
                  <c:v>Online</c:v>
                </c:pt>
                <c:pt idx="3">
                  <c:v>Dual Enrollment</c:v>
                </c:pt>
                <c:pt idx="4">
                  <c:v>Non-Credit</c:v>
                </c:pt>
                <c:pt idx="5">
                  <c:v>Credit</c:v>
                </c:pt>
              </c:strCache>
            </c:strRef>
          </c:cat>
          <c:val>
            <c:numRef>
              <c:f>Sheet1!$D$2:$D$7</c:f>
              <c:numCache>
                <c:formatCode>#,##0</c:formatCode>
                <c:ptCount val="6"/>
                <c:pt idx="0">
                  <c:v>1500</c:v>
                </c:pt>
                <c:pt idx="1">
                  <c:v>2800</c:v>
                </c:pt>
                <c:pt idx="2" formatCode="General">
                  <c:v>800</c:v>
                </c:pt>
                <c:pt idx="3" formatCode="General">
                  <c:v>900</c:v>
                </c:pt>
                <c:pt idx="4">
                  <c:v>1700</c:v>
                </c:pt>
                <c:pt idx="5">
                  <c:v>3100</c:v>
                </c:pt>
              </c:numCache>
            </c:numRef>
          </c:val>
          <c:extLst>
            <c:ext xmlns:c16="http://schemas.microsoft.com/office/drawing/2014/chart" uri="{C3380CC4-5D6E-409C-BE32-E72D297353CC}">
              <c16:uniqueId val="{00000002-8075-42A7-8B30-FDF5800448A3}"/>
            </c:ext>
          </c:extLst>
        </c:ser>
        <c:dLbls>
          <c:dLblPos val="outEnd"/>
          <c:showLegendKey val="0"/>
          <c:showVal val="1"/>
          <c:showCatName val="0"/>
          <c:showSerName val="0"/>
          <c:showPercent val="0"/>
          <c:showBubbleSize val="0"/>
        </c:dLbls>
        <c:gapWidth val="50"/>
        <c:axId val="398494976"/>
        <c:axId val="398495368"/>
      </c:barChart>
      <c:catAx>
        <c:axId val="398494976"/>
        <c:scaling>
          <c:orientation val="minMax"/>
        </c:scaling>
        <c:delete val="0"/>
        <c:axPos val="b"/>
        <c:numFmt formatCode="General" sourceLinked="1"/>
        <c:majorTickMark val="none"/>
        <c:minorTickMark val="none"/>
        <c:tickLblPos val="nextTo"/>
        <c:spPr>
          <a:noFill/>
          <a:ln w="9525" cap="flat" cmpd="sng" algn="ctr">
            <a:solidFill>
              <a:schemeClr val="accent4"/>
            </a:solidFill>
            <a:miter lim="800000"/>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398495368"/>
        <c:crosses val="autoZero"/>
        <c:auto val="0"/>
        <c:lblAlgn val="ctr"/>
        <c:lblOffset val="100"/>
        <c:noMultiLvlLbl val="0"/>
      </c:catAx>
      <c:valAx>
        <c:axId val="398495368"/>
        <c:scaling>
          <c:orientation val="minMax"/>
        </c:scaling>
        <c:delete val="1"/>
        <c:axPos val="l"/>
        <c:numFmt formatCode="#,##0" sourceLinked="1"/>
        <c:majorTickMark val="none"/>
        <c:minorTickMark val="none"/>
        <c:tickLblPos val="nextTo"/>
        <c:crossAx val="398494976"/>
        <c:crosses val="autoZero"/>
        <c:crossBetween val="between"/>
      </c:valAx>
      <c:spPr>
        <a:noFill/>
        <a:ln>
          <a:noFill/>
        </a:ln>
        <a:effectLst/>
      </c:spPr>
    </c:plotArea>
    <c:legend>
      <c:legendPos val="t"/>
      <c:overlay val="0"/>
    </c:legend>
    <c:plotVisOnly val="1"/>
    <c:dispBlanksAs val="gap"/>
    <c:showDLblsOverMax val="0"/>
  </c:chart>
  <c:spPr>
    <a:noFill/>
    <a:ln>
      <a:noFill/>
    </a:ln>
    <a:effectLst/>
  </c:spPr>
  <c:txPr>
    <a:bodyPr/>
    <a:lstStyle/>
    <a:p>
      <a:pPr>
        <a:defRPr>
          <a:solidFill>
            <a:schemeClr val="tx1"/>
          </a:solidFill>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percentStacked"/>
        <c:varyColors val="0"/>
        <c:ser>
          <c:idx val="0"/>
          <c:order val="0"/>
          <c:tx>
            <c:strRef>
              <c:f>Sheet1!$B$1</c:f>
              <c:strCache>
                <c:ptCount val="1"/>
                <c:pt idx="0">
                  <c:v>Dual Enrollment</c:v>
                </c:pt>
              </c:strCache>
            </c:strRef>
          </c:tx>
          <c:spPr>
            <a:solidFill>
              <a:schemeClr val="accent1"/>
            </a:solidFill>
            <a:ln>
              <a:solidFill>
                <a:schemeClr val="bg1"/>
              </a:solidFill>
              <a:miter lim="800000"/>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Sheet1!$A$2:$A$5</c:f>
              <c:numCache>
                <c:formatCode>General</c:formatCode>
                <c:ptCount val="4"/>
                <c:pt idx="0">
                  <c:v>2015</c:v>
                </c:pt>
                <c:pt idx="1">
                  <c:v>2017</c:v>
                </c:pt>
                <c:pt idx="2">
                  <c:v>2019</c:v>
                </c:pt>
                <c:pt idx="3">
                  <c:v>2021</c:v>
                </c:pt>
              </c:numCache>
            </c:numRef>
          </c:cat>
          <c:val>
            <c:numRef>
              <c:f>Sheet1!$B$2:$B$5</c:f>
              <c:numCache>
                <c:formatCode>General</c:formatCode>
                <c:ptCount val="4"/>
                <c:pt idx="0">
                  <c:v>1000</c:v>
                </c:pt>
                <c:pt idx="1">
                  <c:v>1100</c:v>
                </c:pt>
                <c:pt idx="2">
                  <c:v>1200</c:v>
                </c:pt>
                <c:pt idx="3">
                  <c:v>1400</c:v>
                </c:pt>
              </c:numCache>
            </c:numRef>
          </c:val>
          <c:extLst>
            <c:ext xmlns:c16="http://schemas.microsoft.com/office/drawing/2014/chart" uri="{C3380CC4-5D6E-409C-BE32-E72D297353CC}">
              <c16:uniqueId val="{00000004-9D03-4374-990F-4D9815B676D5}"/>
            </c:ext>
          </c:extLst>
        </c:ser>
        <c:ser>
          <c:idx val="1"/>
          <c:order val="1"/>
          <c:tx>
            <c:strRef>
              <c:f>Sheet1!$C$1</c:f>
              <c:strCache>
                <c:ptCount val="1"/>
                <c:pt idx="0">
                  <c:v>Recent HS Grads</c:v>
                </c:pt>
              </c:strCache>
            </c:strRef>
          </c:tx>
          <c:spPr>
            <a:solidFill>
              <a:schemeClr val="accent2"/>
            </a:solidFill>
            <a:ln>
              <a:solidFill>
                <a:schemeClr val="bg1"/>
              </a:solidFill>
              <a:miter lim="800000"/>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Sheet1!$A$2:$A$5</c:f>
              <c:numCache>
                <c:formatCode>General</c:formatCode>
                <c:ptCount val="4"/>
                <c:pt idx="0">
                  <c:v>2015</c:v>
                </c:pt>
                <c:pt idx="1">
                  <c:v>2017</c:v>
                </c:pt>
                <c:pt idx="2">
                  <c:v>2019</c:v>
                </c:pt>
                <c:pt idx="3">
                  <c:v>2021</c:v>
                </c:pt>
              </c:numCache>
            </c:numRef>
          </c:cat>
          <c:val>
            <c:numRef>
              <c:f>Sheet1!$C$2:$C$5</c:f>
              <c:numCache>
                <c:formatCode>General</c:formatCode>
                <c:ptCount val="4"/>
                <c:pt idx="0">
                  <c:v>2200</c:v>
                </c:pt>
                <c:pt idx="1">
                  <c:v>2150</c:v>
                </c:pt>
                <c:pt idx="2">
                  <c:v>2100</c:v>
                </c:pt>
                <c:pt idx="3">
                  <c:v>2100</c:v>
                </c:pt>
              </c:numCache>
            </c:numRef>
          </c:val>
          <c:extLst>
            <c:ext xmlns:c16="http://schemas.microsoft.com/office/drawing/2014/chart" uri="{C3380CC4-5D6E-409C-BE32-E72D297353CC}">
              <c16:uniqueId val="{00000006-9D03-4374-990F-4D9815B676D5}"/>
            </c:ext>
          </c:extLst>
        </c:ser>
        <c:ser>
          <c:idx val="2"/>
          <c:order val="2"/>
          <c:tx>
            <c:strRef>
              <c:f>Sheet1!$D$1</c:f>
              <c:strCache>
                <c:ptCount val="1"/>
                <c:pt idx="0">
                  <c:v>Adults</c:v>
                </c:pt>
              </c:strCache>
            </c:strRef>
          </c:tx>
          <c:spPr>
            <a:solidFill>
              <a:schemeClr val="accent3"/>
            </a:solidFill>
            <a:ln>
              <a:solidFill>
                <a:schemeClr val="bg1"/>
              </a:solidFill>
              <a:miter lim="800000"/>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Sheet1!$A$2:$A$5</c:f>
              <c:numCache>
                <c:formatCode>General</c:formatCode>
                <c:ptCount val="4"/>
                <c:pt idx="0">
                  <c:v>2015</c:v>
                </c:pt>
                <c:pt idx="1">
                  <c:v>2017</c:v>
                </c:pt>
                <c:pt idx="2">
                  <c:v>2019</c:v>
                </c:pt>
                <c:pt idx="3">
                  <c:v>2021</c:v>
                </c:pt>
              </c:numCache>
            </c:numRef>
          </c:cat>
          <c:val>
            <c:numRef>
              <c:f>Sheet1!$D$2:$D$5</c:f>
              <c:numCache>
                <c:formatCode>General</c:formatCode>
                <c:ptCount val="4"/>
                <c:pt idx="0">
                  <c:v>2500</c:v>
                </c:pt>
                <c:pt idx="1">
                  <c:v>2300</c:v>
                </c:pt>
                <c:pt idx="2">
                  <c:v>2050</c:v>
                </c:pt>
                <c:pt idx="3">
                  <c:v>1900</c:v>
                </c:pt>
              </c:numCache>
            </c:numRef>
          </c:val>
          <c:extLst>
            <c:ext xmlns:c16="http://schemas.microsoft.com/office/drawing/2014/chart" uri="{C3380CC4-5D6E-409C-BE32-E72D297353CC}">
              <c16:uniqueId val="{00000008-9D03-4374-990F-4D9815B676D5}"/>
            </c:ext>
          </c:extLst>
        </c:ser>
        <c:dLbls>
          <c:dLblPos val="ctr"/>
          <c:showLegendKey val="0"/>
          <c:showVal val="1"/>
          <c:showCatName val="0"/>
          <c:showSerName val="0"/>
          <c:showPercent val="0"/>
          <c:showBubbleSize val="0"/>
        </c:dLbls>
        <c:gapWidth val="50"/>
        <c:overlap val="100"/>
        <c:axId val="33264384"/>
        <c:axId val="33265920"/>
      </c:barChart>
      <c:catAx>
        <c:axId val="33264384"/>
        <c:scaling>
          <c:orientation val="minMax"/>
        </c:scaling>
        <c:delete val="0"/>
        <c:axPos val="b"/>
        <c:numFmt formatCode="General" sourceLinked="1"/>
        <c:majorTickMark val="none"/>
        <c:minorTickMark val="none"/>
        <c:tickLblPos val="nextTo"/>
        <c:spPr>
          <a:noFill/>
          <a:ln w="9525" cap="flat" cmpd="sng" algn="ctr">
            <a:solidFill>
              <a:schemeClr val="accent4"/>
            </a:solidFill>
            <a:miter lim="800000"/>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33265920"/>
        <c:crosses val="autoZero"/>
        <c:auto val="1"/>
        <c:lblAlgn val="ctr"/>
        <c:lblOffset val="100"/>
        <c:noMultiLvlLbl val="0"/>
      </c:catAx>
      <c:valAx>
        <c:axId val="33265920"/>
        <c:scaling>
          <c:orientation val="minMax"/>
        </c:scaling>
        <c:delete val="0"/>
        <c:axPos val="l"/>
        <c:numFmt formatCode="0%" sourceLinked="1"/>
        <c:majorTickMark val="none"/>
        <c:minorTickMark val="none"/>
        <c:tickLblPos val="nextTo"/>
        <c:spPr>
          <a:noFill/>
          <a:ln>
            <a:solidFill>
              <a:schemeClr val="accent4"/>
            </a:solidFill>
            <a:miter lim="800000"/>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33264384"/>
        <c:crosses val="autoZero"/>
        <c:crossBetween val="between"/>
      </c:valAx>
      <c:spPr>
        <a:noFill/>
        <a:ln>
          <a:noFill/>
        </a:ln>
        <a:effectLst/>
      </c:spPr>
    </c:plotArea>
    <c:legend>
      <c:legendPos val="b"/>
      <c:overlay val="0"/>
      <c:spPr>
        <a:noFill/>
        <a:ln>
          <a:solidFill>
            <a:schemeClr val="accent4"/>
          </a:solidFill>
          <a:miter lim="800000"/>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Sheet1!$B$1</c:f>
              <c:strCache>
                <c:ptCount val="1"/>
                <c:pt idx="0">
                  <c:v>Column1</c:v>
                </c:pt>
              </c:strCache>
            </c:strRef>
          </c:tx>
          <c:spPr>
            <a:ln w="28575" cap="flat">
              <a:solidFill>
                <a:schemeClr val="accent1"/>
              </a:solidFill>
              <a:miter lim="800000"/>
            </a:ln>
            <a:effectLst/>
          </c:spPr>
          <c:marker>
            <c:symbol val="circle"/>
            <c:size val="5"/>
            <c:spPr>
              <a:solidFill>
                <a:schemeClr val="accent1"/>
              </a:solidFill>
              <a:ln w="9525">
                <a:noFill/>
              </a:ln>
              <a:effectLst/>
            </c:spPr>
          </c:marker>
          <c:dLbls>
            <c:delete val="1"/>
          </c:dLbls>
          <c:cat>
            <c:numRef>
              <c:f>Sheet1!$A$2:$A$19</c:f>
              <c:numCache>
                <c:formatCode>General</c:formatCode>
                <c:ptCount val="18"/>
                <c:pt idx="0">
                  <c:v>2012</c:v>
                </c:pt>
                <c:pt idx="1">
                  <c:v>2013</c:v>
                </c:pt>
                <c:pt idx="2">
                  <c:v>2014</c:v>
                </c:pt>
                <c:pt idx="3">
                  <c:v>2015</c:v>
                </c:pt>
                <c:pt idx="4">
                  <c:v>2016</c:v>
                </c:pt>
                <c:pt idx="5">
                  <c:v>2017</c:v>
                </c:pt>
                <c:pt idx="6">
                  <c:v>2018</c:v>
                </c:pt>
                <c:pt idx="7">
                  <c:v>2019</c:v>
                </c:pt>
                <c:pt idx="8">
                  <c:v>2020</c:v>
                </c:pt>
                <c:pt idx="9">
                  <c:v>2021</c:v>
                </c:pt>
                <c:pt idx="10">
                  <c:v>2022</c:v>
                </c:pt>
                <c:pt idx="11">
                  <c:v>2023</c:v>
                </c:pt>
                <c:pt idx="12">
                  <c:v>2024</c:v>
                </c:pt>
                <c:pt idx="13">
                  <c:v>2025</c:v>
                </c:pt>
                <c:pt idx="14">
                  <c:v>2026</c:v>
                </c:pt>
                <c:pt idx="15">
                  <c:v>2027</c:v>
                </c:pt>
                <c:pt idx="16">
                  <c:v>2028</c:v>
                </c:pt>
                <c:pt idx="17">
                  <c:v>2029</c:v>
                </c:pt>
              </c:numCache>
            </c:numRef>
          </c:cat>
          <c:val>
            <c:numRef>
              <c:f>Sheet1!$B$2:$B$19</c:f>
              <c:numCache>
                <c:formatCode>General</c:formatCode>
                <c:ptCount val="18"/>
                <c:pt idx="0">
                  <c:v>22385.34</c:v>
                </c:pt>
                <c:pt idx="1">
                  <c:v>21223.759999999998</c:v>
                </c:pt>
                <c:pt idx="2">
                  <c:v>22945.58</c:v>
                </c:pt>
                <c:pt idx="3">
                  <c:v>23248.78</c:v>
                </c:pt>
                <c:pt idx="4">
                  <c:v>20075.64</c:v>
                </c:pt>
                <c:pt idx="5">
                  <c:v>21362.97</c:v>
                </c:pt>
                <c:pt idx="6">
                  <c:v>23147.77</c:v>
                </c:pt>
                <c:pt idx="7">
                  <c:v>21285.74</c:v>
                </c:pt>
                <c:pt idx="8">
                  <c:v>20153.66</c:v>
                </c:pt>
                <c:pt idx="9">
                  <c:v>20177.96</c:v>
                </c:pt>
                <c:pt idx="10">
                  <c:v>22631.84</c:v>
                </c:pt>
                <c:pt idx="11">
                  <c:v>20718.75</c:v>
                </c:pt>
                <c:pt idx="12">
                  <c:v>20687.59</c:v>
                </c:pt>
                <c:pt idx="13">
                  <c:v>21014.07</c:v>
                </c:pt>
                <c:pt idx="14">
                  <c:v>21344.59</c:v>
                </c:pt>
                <c:pt idx="15">
                  <c:v>20082.72</c:v>
                </c:pt>
                <c:pt idx="16">
                  <c:v>18885.04</c:v>
                </c:pt>
                <c:pt idx="17">
                  <c:v>17948.05</c:v>
                </c:pt>
              </c:numCache>
            </c:numRef>
          </c:val>
          <c:smooth val="0"/>
          <c:extLst>
            <c:ext xmlns:c16="http://schemas.microsoft.com/office/drawing/2014/chart" uri="{C3380CC4-5D6E-409C-BE32-E72D297353CC}">
              <c16:uniqueId val="{00000000-18E2-471A-AC23-C9640A819742}"/>
            </c:ext>
          </c:extLst>
        </c:ser>
        <c:dLbls>
          <c:dLblPos val="t"/>
          <c:showLegendKey val="0"/>
          <c:showVal val="1"/>
          <c:showCatName val="0"/>
          <c:showSerName val="0"/>
          <c:showPercent val="0"/>
          <c:showBubbleSize val="0"/>
        </c:dLbls>
        <c:marker val="1"/>
        <c:smooth val="0"/>
        <c:axId val="399288200"/>
        <c:axId val="399288592"/>
      </c:lineChart>
      <c:catAx>
        <c:axId val="399288200"/>
        <c:scaling>
          <c:orientation val="minMax"/>
        </c:scaling>
        <c:delete val="0"/>
        <c:axPos val="b"/>
        <c:numFmt formatCode="General" sourceLinked="1"/>
        <c:majorTickMark val="none"/>
        <c:minorTickMark val="none"/>
        <c:tickLblPos val="nextTo"/>
        <c:spPr>
          <a:noFill/>
          <a:ln w="9525" cap="flat" cmpd="sng" algn="ctr">
            <a:solidFill>
              <a:schemeClr val="accent4"/>
            </a:solidFill>
            <a:miter lim="800000"/>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399288592"/>
        <c:crosses val="autoZero"/>
        <c:auto val="1"/>
        <c:lblAlgn val="ctr"/>
        <c:lblOffset val="100"/>
        <c:noMultiLvlLbl val="0"/>
      </c:catAx>
      <c:valAx>
        <c:axId val="399288592"/>
        <c:scaling>
          <c:orientation val="minMax"/>
          <c:max val="25000"/>
          <c:min val="17000"/>
        </c:scaling>
        <c:delete val="0"/>
        <c:axPos val="l"/>
        <c:numFmt formatCode="General" sourceLinked="1"/>
        <c:majorTickMark val="none"/>
        <c:minorTickMark val="none"/>
        <c:tickLblPos val="nextTo"/>
        <c:spPr>
          <a:noFill/>
          <a:ln>
            <a:solidFill>
              <a:schemeClr val="accent4"/>
            </a:solidFill>
            <a:miter lim="800000"/>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399288200"/>
        <c:crosses val="autoZero"/>
        <c:crossBetween val="between"/>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X College Attendees, 20XX</c:v>
                </c:pt>
              </c:strCache>
            </c:strRef>
          </c:tx>
          <c:spPr>
            <a:solidFill>
              <a:schemeClr val="accent1"/>
            </a:solidFill>
            <a:ln>
              <a:solidFill>
                <a:schemeClr val="bg1"/>
              </a:solidFill>
              <a:miter lim="800000"/>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HS 1</c:v>
                </c:pt>
                <c:pt idx="1">
                  <c:v>HS 2</c:v>
                </c:pt>
                <c:pt idx="2">
                  <c:v>HS 3</c:v>
                </c:pt>
                <c:pt idx="3">
                  <c:v>HS 4</c:v>
                </c:pt>
                <c:pt idx="4">
                  <c:v>HS 5</c:v>
                </c:pt>
              </c:strCache>
            </c:strRef>
          </c:cat>
          <c:val>
            <c:numRef>
              <c:f>Sheet1!$B$2:$B$6</c:f>
              <c:numCache>
                <c:formatCode>General</c:formatCode>
                <c:ptCount val="5"/>
                <c:pt idx="0">
                  <c:v>108</c:v>
                </c:pt>
                <c:pt idx="1">
                  <c:v>60</c:v>
                </c:pt>
                <c:pt idx="2">
                  <c:v>76</c:v>
                </c:pt>
                <c:pt idx="3">
                  <c:v>40</c:v>
                </c:pt>
                <c:pt idx="4">
                  <c:v>30</c:v>
                </c:pt>
              </c:numCache>
            </c:numRef>
          </c:val>
          <c:extLst>
            <c:ext xmlns:c16="http://schemas.microsoft.com/office/drawing/2014/chart" uri="{C3380CC4-5D6E-409C-BE32-E72D297353CC}">
              <c16:uniqueId val="{00000000-79D7-4264-AC8C-38F748B67725}"/>
            </c:ext>
          </c:extLst>
        </c:ser>
        <c:ser>
          <c:idx val="1"/>
          <c:order val="1"/>
          <c:tx>
            <c:strRef>
              <c:f>Sheet1!$C$1</c:f>
              <c:strCache>
                <c:ptCount val="1"/>
                <c:pt idx="0">
                  <c:v>Current Graduates, 20XX</c:v>
                </c:pt>
              </c:strCache>
            </c:strRef>
          </c:tx>
          <c:spPr>
            <a:solidFill>
              <a:schemeClr val="accent2"/>
            </a:solidFill>
            <a:ln>
              <a:solidFill>
                <a:schemeClr val="bg1"/>
              </a:solidFill>
              <a:miter lim="800000"/>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HS 1</c:v>
                </c:pt>
                <c:pt idx="1">
                  <c:v>HS 2</c:v>
                </c:pt>
                <c:pt idx="2">
                  <c:v>HS 3</c:v>
                </c:pt>
                <c:pt idx="3">
                  <c:v>HS 4</c:v>
                </c:pt>
                <c:pt idx="4">
                  <c:v>HS 5</c:v>
                </c:pt>
              </c:strCache>
            </c:strRef>
          </c:cat>
          <c:val>
            <c:numRef>
              <c:f>Sheet1!$C$2:$C$6</c:f>
              <c:numCache>
                <c:formatCode>General</c:formatCode>
                <c:ptCount val="5"/>
                <c:pt idx="0">
                  <c:v>507</c:v>
                </c:pt>
                <c:pt idx="1">
                  <c:v>220</c:v>
                </c:pt>
                <c:pt idx="2">
                  <c:v>349</c:v>
                </c:pt>
                <c:pt idx="3">
                  <c:v>432</c:v>
                </c:pt>
                <c:pt idx="4">
                  <c:v>181</c:v>
                </c:pt>
              </c:numCache>
            </c:numRef>
          </c:val>
          <c:extLst>
            <c:ext xmlns:c16="http://schemas.microsoft.com/office/drawing/2014/chart" uri="{C3380CC4-5D6E-409C-BE32-E72D297353CC}">
              <c16:uniqueId val="{00000001-79D7-4264-AC8C-38F748B67725}"/>
            </c:ext>
          </c:extLst>
        </c:ser>
        <c:ser>
          <c:idx val="2"/>
          <c:order val="2"/>
          <c:tx>
            <c:strRef>
              <c:f>Sheet1!$D$1</c:f>
              <c:strCache>
                <c:ptCount val="1"/>
                <c:pt idx="0">
                  <c:v>Projected Graduates, 20XX</c:v>
                </c:pt>
              </c:strCache>
            </c:strRef>
          </c:tx>
          <c:spPr>
            <a:solidFill>
              <a:schemeClr val="accent2"/>
            </a:solidFill>
            <a:ln>
              <a:solidFill>
                <a:schemeClr val="bg1"/>
              </a:solidFill>
              <a:miter lim="800000"/>
            </a:ln>
            <a:effectLst/>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HS 1</c:v>
                </c:pt>
                <c:pt idx="1">
                  <c:v>HS 2</c:v>
                </c:pt>
                <c:pt idx="2">
                  <c:v>HS 3</c:v>
                </c:pt>
                <c:pt idx="3">
                  <c:v>HS 4</c:v>
                </c:pt>
                <c:pt idx="4">
                  <c:v>HS 5</c:v>
                </c:pt>
              </c:strCache>
            </c:strRef>
          </c:cat>
          <c:val>
            <c:numRef>
              <c:f>Sheet1!$D$2:$D$6</c:f>
              <c:numCache>
                <c:formatCode>General</c:formatCode>
                <c:ptCount val="5"/>
                <c:pt idx="0">
                  <c:v>460</c:v>
                </c:pt>
                <c:pt idx="1">
                  <c:v>185</c:v>
                </c:pt>
                <c:pt idx="2">
                  <c:v>309</c:v>
                </c:pt>
                <c:pt idx="3">
                  <c:v>482</c:v>
                </c:pt>
                <c:pt idx="4">
                  <c:v>150</c:v>
                </c:pt>
              </c:numCache>
            </c:numRef>
          </c:val>
          <c:extLst>
            <c:ext xmlns:c16="http://schemas.microsoft.com/office/drawing/2014/chart" uri="{C3380CC4-5D6E-409C-BE32-E72D297353CC}">
              <c16:uniqueId val="{00000000-05A5-4612-8423-4DED06D83308}"/>
            </c:ext>
          </c:extLst>
        </c:ser>
        <c:dLbls>
          <c:dLblPos val="outEnd"/>
          <c:showLegendKey val="0"/>
          <c:showVal val="1"/>
          <c:showCatName val="0"/>
          <c:showSerName val="0"/>
          <c:showPercent val="0"/>
          <c:showBubbleSize val="0"/>
        </c:dLbls>
        <c:gapWidth val="50"/>
        <c:axId val="393586024"/>
        <c:axId val="532478776"/>
      </c:barChart>
      <c:catAx>
        <c:axId val="393586024"/>
        <c:scaling>
          <c:orientation val="minMax"/>
        </c:scaling>
        <c:delete val="0"/>
        <c:axPos val="b"/>
        <c:numFmt formatCode="General" sourceLinked="1"/>
        <c:majorTickMark val="none"/>
        <c:minorTickMark val="none"/>
        <c:tickLblPos val="nextTo"/>
        <c:spPr>
          <a:noFill/>
          <a:ln w="9525" cap="flat" cmpd="sng" algn="ctr">
            <a:solidFill>
              <a:schemeClr val="accent4"/>
            </a:solidFill>
            <a:miter lim="800000"/>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532478776"/>
        <c:crosses val="autoZero"/>
        <c:auto val="1"/>
        <c:lblAlgn val="ctr"/>
        <c:lblOffset val="100"/>
        <c:noMultiLvlLbl val="0"/>
      </c:catAx>
      <c:valAx>
        <c:axId val="532478776"/>
        <c:scaling>
          <c:orientation val="minMax"/>
        </c:scaling>
        <c:delete val="1"/>
        <c:axPos val="l"/>
        <c:numFmt formatCode="General" sourceLinked="1"/>
        <c:majorTickMark val="none"/>
        <c:minorTickMark val="none"/>
        <c:tickLblPos val="nextTo"/>
        <c:crossAx val="393586024"/>
        <c:crosses val="autoZero"/>
        <c:crossBetween val="between"/>
      </c:valAx>
      <c:spPr>
        <a:noFill/>
        <a:ln>
          <a:noFill/>
        </a:ln>
        <a:effectLst/>
      </c:spPr>
    </c:plotArea>
    <c:legend>
      <c:legendPos val="b"/>
      <c:overlay val="0"/>
      <c:spPr>
        <a:noFill/>
        <a:ln>
          <a:solidFill>
            <a:schemeClr val="accent4"/>
          </a:solidFill>
          <a:miter lim="800000"/>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1"/>
          <c:order val="1"/>
          <c:tx>
            <c:strRef>
              <c:f>Sheet1!$C$1</c:f>
              <c:strCache>
                <c:ptCount val="1"/>
                <c:pt idx="0">
                  <c:v>Credit FTE</c:v>
                </c:pt>
              </c:strCache>
            </c:strRef>
          </c:tx>
          <c:spPr>
            <a:ln w="28575" cap="flat">
              <a:solidFill>
                <a:schemeClr val="accent2"/>
              </a:solidFill>
              <a:miter lim="800000"/>
            </a:ln>
            <a:effectLst/>
          </c:spPr>
          <c:marker>
            <c:symbol val="circle"/>
            <c:size val="5"/>
            <c:spPr>
              <a:solidFill>
                <a:schemeClr val="accent2"/>
              </a:solidFill>
              <a:ln w="9525">
                <a:noFill/>
              </a:ln>
              <a:effectLst/>
            </c:spPr>
          </c:marker>
          <c:dLbls>
            <c:spPr>
              <a:noFill/>
              <a:ln>
                <a:noFill/>
              </a:ln>
              <a:effectLst/>
            </c:spPr>
            <c:txPr>
              <a:bodyPr rot="0" spcFirstLastPara="1" vertOverflow="ellipsis" vert="horz" wrap="square" anchor="ctr" anchorCtr="1"/>
              <a:lstStyle/>
              <a:p>
                <a:pPr>
                  <a:defRPr sz="800" b="1" i="0" u="none" strike="noStrike" kern="1200" baseline="0">
                    <a:solidFill>
                      <a:schemeClr val="tx1"/>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Sheet1!$A$2:$A$7</c:f>
              <c:numCache>
                <c:formatCode>General</c:formatCode>
                <c:ptCount val="6"/>
                <c:pt idx="0">
                  <c:v>2008</c:v>
                </c:pt>
                <c:pt idx="1">
                  <c:v>2010</c:v>
                </c:pt>
                <c:pt idx="2">
                  <c:v>2012</c:v>
                </c:pt>
                <c:pt idx="3">
                  <c:v>2014</c:v>
                </c:pt>
                <c:pt idx="4">
                  <c:v>2016</c:v>
                </c:pt>
                <c:pt idx="5">
                  <c:v>2018</c:v>
                </c:pt>
              </c:numCache>
            </c:numRef>
          </c:cat>
          <c:val>
            <c:numRef>
              <c:f>Sheet1!$C$2:$C$7</c:f>
              <c:numCache>
                <c:formatCode>#,##0</c:formatCode>
                <c:ptCount val="6"/>
                <c:pt idx="0">
                  <c:v>3500</c:v>
                </c:pt>
                <c:pt idx="1">
                  <c:v>4140</c:v>
                </c:pt>
                <c:pt idx="2">
                  <c:v>4020</c:v>
                </c:pt>
                <c:pt idx="3">
                  <c:v>3840</c:v>
                </c:pt>
                <c:pt idx="4">
                  <c:v>3600</c:v>
                </c:pt>
                <c:pt idx="5">
                  <c:v>3150</c:v>
                </c:pt>
              </c:numCache>
            </c:numRef>
          </c:val>
          <c:smooth val="0"/>
          <c:extLst>
            <c:ext xmlns:c16="http://schemas.microsoft.com/office/drawing/2014/chart" uri="{C3380CC4-5D6E-409C-BE32-E72D297353CC}">
              <c16:uniqueId val="{00000006-5156-4188-9210-5D62CA2B9CFA}"/>
            </c:ext>
          </c:extLst>
        </c:ser>
        <c:dLbls>
          <c:dLblPos val="t"/>
          <c:showLegendKey val="0"/>
          <c:showVal val="1"/>
          <c:showCatName val="0"/>
          <c:showSerName val="0"/>
          <c:showPercent val="0"/>
          <c:showBubbleSize val="0"/>
        </c:dLbls>
        <c:marker val="1"/>
        <c:smooth val="0"/>
        <c:axId val="34444416"/>
        <c:axId val="34445952"/>
      </c:lineChart>
      <c:lineChart>
        <c:grouping val="standard"/>
        <c:varyColors val="0"/>
        <c:ser>
          <c:idx val="0"/>
          <c:order val="0"/>
          <c:tx>
            <c:strRef>
              <c:f>Sheet1!$B$1</c:f>
              <c:strCache>
                <c:ptCount val="1"/>
                <c:pt idx="0">
                  <c:v>Area Unemployment</c:v>
                </c:pt>
              </c:strCache>
            </c:strRef>
          </c:tx>
          <c:spPr>
            <a:ln w="28575" cap="flat">
              <a:solidFill>
                <a:schemeClr val="accent1"/>
              </a:solidFill>
              <a:miter lim="800000"/>
            </a:ln>
            <a:effectLst/>
          </c:spPr>
          <c:marker>
            <c:symbol val="circle"/>
            <c:size val="5"/>
            <c:spPr>
              <a:solidFill>
                <a:schemeClr val="accent1"/>
              </a:solidFill>
              <a:ln w="9525">
                <a:noFill/>
              </a:ln>
              <a:effectLst/>
            </c:spPr>
          </c:marker>
          <c:cat>
            <c:numRef>
              <c:f>Sheet1!$A$2:$A$7</c:f>
              <c:numCache>
                <c:formatCode>General</c:formatCode>
                <c:ptCount val="6"/>
                <c:pt idx="0">
                  <c:v>2008</c:v>
                </c:pt>
                <c:pt idx="1">
                  <c:v>2010</c:v>
                </c:pt>
                <c:pt idx="2">
                  <c:v>2012</c:v>
                </c:pt>
                <c:pt idx="3">
                  <c:v>2014</c:v>
                </c:pt>
                <c:pt idx="4">
                  <c:v>2016</c:v>
                </c:pt>
                <c:pt idx="5">
                  <c:v>2018</c:v>
                </c:pt>
              </c:numCache>
            </c:numRef>
          </c:cat>
          <c:val>
            <c:numRef>
              <c:f>Sheet1!$B$2:$B$7</c:f>
              <c:numCache>
                <c:formatCode>General</c:formatCode>
                <c:ptCount val="6"/>
                <c:pt idx="0">
                  <c:v>4.8</c:v>
                </c:pt>
                <c:pt idx="1">
                  <c:v>11.2</c:v>
                </c:pt>
                <c:pt idx="2">
                  <c:v>10.1</c:v>
                </c:pt>
                <c:pt idx="3">
                  <c:v>7.6</c:v>
                </c:pt>
                <c:pt idx="4">
                  <c:v>5.8</c:v>
                </c:pt>
                <c:pt idx="5">
                  <c:v>4.2</c:v>
                </c:pt>
              </c:numCache>
            </c:numRef>
          </c:val>
          <c:smooth val="0"/>
          <c:extLst>
            <c:ext xmlns:c16="http://schemas.microsoft.com/office/drawing/2014/chart" uri="{C3380CC4-5D6E-409C-BE32-E72D297353CC}">
              <c16:uniqueId val="{00000004-5156-4188-9210-5D62CA2B9CFA}"/>
            </c:ext>
          </c:extLst>
        </c:ser>
        <c:dLbls>
          <c:showLegendKey val="0"/>
          <c:showVal val="0"/>
          <c:showCatName val="0"/>
          <c:showSerName val="0"/>
          <c:showPercent val="0"/>
          <c:showBubbleSize val="0"/>
        </c:dLbls>
        <c:marker val="1"/>
        <c:smooth val="0"/>
        <c:axId val="733918528"/>
        <c:axId val="746512440"/>
      </c:lineChart>
      <c:catAx>
        <c:axId val="34444416"/>
        <c:scaling>
          <c:orientation val="minMax"/>
        </c:scaling>
        <c:delete val="0"/>
        <c:axPos val="b"/>
        <c:numFmt formatCode="General" sourceLinked="1"/>
        <c:majorTickMark val="none"/>
        <c:minorTickMark val="none"/>
        <c:tickLblPos val="nextTo"/>
        <c:spPr>
          <a:noFill/>
          <a:ln w="9525" cap="flat" cmpd="sng" algn="ctr">
            <a:solidFill>
              <a:schemeClr val="accent4"/>
            </a:solidFill>
            <a:miter lim="800000"/>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34445952"/>
        <c:crosses val="autoZero"/>
        <c:auto val="1"/>
        <c:lblAlgn val="ctr"/>
        <c:lblOffset val="100"/>
        <c:noMultiLvlLbl val="0"/>
      </c:catAx>
      <c:valAx>
        <c:axId val="34445952"/>
        <c:scaling>
          <c:orientation val="minMax"/>
          <c:max val="4500"/>
          <c:min val="3000"/>
        </c:scaling>
        <c:delete val="0"/>
        <c:axPos val="l"/>
        <c:numFmt formatCode="#,##0" sourceLinked="1"/>
        <c:majorTickMark val="none"/>
        <c:minorTickMark val="none"/>
        <c:tickLblPos val="nextTo"/>
        <c:spPr>
          <a:noFill/>
          <a:ln>
            <a:solidFill>
              <a:schemeClr val="accent4"/>
            </a:solidFill>
            <a:miter lim="800000"/>
          </a:ln>
          <a:effectLst/>
        </c:spPr>
        <c:txPr>
          <a:bodyPr rot="-6000000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crossAx val="34444416"/>
        <c:crosses val="autoZero"/>
        <c:crossBetween val="between"/>
        <c:majorUnit val="250"/>
      </c:valAx>
      <c:valAx>
        <c:axId val="746512440"/>
        <c:scaling>
          <c:orientation val="minMax"/>
        </c:scaling>
        <c:delete val="0"/>
        <c:axPos val="r"/>
        <c:numFmt formatCode="General" sourceLinked="1"/>
        <c:majorTickMark val="out"/>
        <c:minorTickMark val="none"/>
        <c:tickLblPos val="nextTo"/>
        <c:crossAx val="733918528"/>
        <c:crosses val="max"/>
        <c:crossBetween val="between"/>
      </c:valAx>
      <c:catAx>
        <c:axId val="733918528"/>
        <c:scaling>
          <c:orientation val="minMax"/>
        </c:scaling>
        <c:delete val="1"/>
        <c:axPos val="b"/>
        <c:numFmt formatCode="General" sourceLinked="1"/>
        <c:majorTickMark val="out"/>
        <c:minorTickMark val="none"/>
        <c:tickLblPos val="nextTo"/>
        <c:crossAx val="746512440"/>
        <c:crosses val="autoZero"/>
        <c:auto val="1"/>
        <c:lblAlgn val="ctr"/>
        <c:lblOffset val="100"/>
        <c:noMultiLvlLbl val="0"/>
      </c:catAx>
      <c:spPr>
        <a:noFill/>
        <a:ln>
          <a:noFill/>
        </a:ln>
        <a:effectLst/>
      </c:spPr>
    </c:plotArea>
    <c:legend>
      <c:legendPos val="b"/>
      <c:overlay val="0"/>
      <c:spPr>
        <a:noFill/>
        <a:ln>
          <a:solidFill>
            <a:schemeClr val="accent4"/>
          </a:solidFill>
          <a:miter lim="800000"/>
        </a:ln>
        <a:effectLst/>
      </c:spPr>
      <c:txPr>
        <a:bodyPr rot="0" spcFirstLastPara="1" vertOverflow="ellipsis" vert="horz" wrap="square" anchor="ctr" anchorCtr="1"/>
        <a:lstStyle/>
        <a:p>
          <a:pPr>
            <a:defRPr sz="8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D251F1A1-4FAA-4C3E-94AB-4A618F4EE5C0}" type="datetimeFigureOut">
              <a:rPr lang="en-US" smtClean="0"/>
              <a:t>11/25/2019</a:t>
            </a:fld>
            <a:endParaRPr lang="en-US"/>
          </a:p>
        </p:txBody>
      </p:sp>
      <p:sp>
        <p:nvSpPr>
          <p:cNvPr id="4" name="Slide Image Placeholder 3"/>
          <p:cNvSpPr>
            <a:spLocks noGrp="1" noRot="1" noChangeAspect="1"/>
          </p:cNvSpPr>
          <p:nvPr>
            <p:ph type="sldImg" idx="2"/>
          </p:nvPr>
        </p:nvSpPr>
        <p:spPr>
          <a:xfrm>
            <a:off x="1457325" y="1154113"/>
            <a:ext cx="4035425"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5CA03B78-B834-4623-BD83-0233DF0F7D7B}" type="slidenum">
              <a:rPr lang="en-US" smtClean="0"/>
              <a:t>‹#›</a:t>
            </a:fld>
            <a:endParaRPr lang="en-US"/>
          </a:p>
        </p:txBody>
      </p:sp>
    </p:spTree>
    <p:extLst>
      <p:ext uri="{BB962C8B-B14F-4D97-AF65-F5344CB8AC3E}">
        <p14:creationId xmlns:p14="http://schemas.microsoft.com/office/powerpoint/2010/main" val="2399581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eab.com/wp-content/uploads/2019/09/Crafting-Transformational-Strategy-Toolkit.pdf#page=5"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eab.com/research/community-college/roadmaps/improve-communications-across-the-community-college-student-lifecyle/"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factfinder.census.gov/faces/nav/jsf/pages/community_facts.xhtml?src=bkmk"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eab.com/wp-content/uploads/2019/09/Crafting-Transformational-Strategy-Toolkit.pdf#page=33"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factfinder.census.gov/faces/nav/jsf/pages/community_facts.xhtml?src=bkmk"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eab.com/wp-content/uploads/2019/09/Crafting-Transformational-Strategy-Toolkit.pdf#page=27"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eab.com/wp-content/uploads/2019/09/Crafting-Transformational-Strategy-Toolkit.pdf#page=20"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A03B78-B834-4623-BD83-0233DF0F7D7B}" type="slidenum">
              <a:rPr lang="en-US" smtClean="0"/>
              <a:t>1</a:t>
            </a:fld>
            <a:endParaRPr lang="en-US"/>
          </a:p>
        </p:txBody>
      </p:sp>
    </p:spTree>
    <p:extLst>
      <p:ext uri="{BB962C8B-B14F-4D97-AF65-F5344CB8AC3E}">
        <p14:creationId xmlns:p14="http://schemas.microsoft.com/office/powerpoint/2010/main" val="37859723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 </a:t>
            </a:r>
            <a:r>
              <a:rPr lang="en-US" b="0" dirty="0"/>
              <a:t>To examine current trends in traditional student demographics, the implications of these trends, and the actions your institution can take in response. This slide should</a:t>
            </a:r>
            <a:r>
              <a:rPr lang="en-US" b="0" baseline="0" dirty="0"/>
              <a:t> be adapted to reflect key demographic metrics for the institution and its service area.</a:t>
            </a:r>
            <a:endParaRPr lang="en-US" b="1" dirty="0"/>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Task: </a:t>
            </a:r>
            <a:r>
              <a:rPr lang="en-US" b="0" dirty="0"/>
              <a:t>Use data from the Higher Education Demand Index (HEDI) to complete the above graph for your institution’s state or metropolitan area. </a:t>
            </a:r>
            <a:r>
              <a:rPr lang="en-US" b="0" baseline="0" dirty="0"/>
              <a:t>The data can be found here: https://people.carleton.edu/~ngrawe/HEDI/StatusQuo.xlsx. </a:t>
            </a:r>
          </a:p>
          <a:p>
            <a:r>
              <a:rPr lang="en-US" b="0" baseline="0" dirty="0"/>
              <a:t>In the table at the bottom of the slide, discuss the implications of projected changes in your traditional student population. The topmost line should act as a qualitative overview of the demographic data. Fill the left column with market segments affected and possible alternative options for response. Use the right column to detail plans, strategies, or actions the college can take to answer the implications of change in your demographics. </a:t>
            </a:r>
          </a:p>
          <a:p>
            <a:endParaRPr lang="en-US" b="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rPr>
              <a:t>To Edit the Graph: </a:t>
            </a:r>
            <a:r>
              <a:rPr lang="en-US" dirty="0">
                <a:solidFill>
                  <a:prstClr val="black"/>
                </a:solidFill>
              </a:rPr>
              <a:t>Right click on the graph and select “Edit Data” to edit the information in the graph. </a:t>
            </a:r>
            <a:endParaRPr lang="en-US" dirty="0"/>
          </a:p>
          <a:p>
            <a:endParaRPr lang="en-US" b="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Additional Resources: </a:t>
            </a:r>
            <a:r>
              <a:rPr lang="en-US" b="0" baseline="0" dirty="0"/>
              <a:t>U</a:t>
            </a:r>
            <a:r>
              <a:rPr lang="en-US" dirty="0"/>
              <a:t>se the </a:t>
            </a:r>
            <a:r>
              <a:rPr lang="en-US" b="1" dirty="0"/>
              <a:t>Scenario Planning Packet </a:t>
            </a:r>
            <a:r>
              <a:rPr lang="en-US" b="0" dirty="0"/>
              <a:t>discussed further</a:t>
            </a:r>
            <a:r>
              <a:rPr lang="en-US" dirty="0"/>
              <a:t> at the end of this document to plan an approach for how to remain solvent in dramatically different futures. View the resource: </a:t>
            </a:r>
            <a:r>
              <a:rPr lang="en-US" dirty="0">
                <a:hlinkClick r:id="rId3"/>
              </a:rPr>
              <a:t>https://eab.com/wp-content/uploads/2019/09/Crafting-Transformational-Strategy-Toolkit.pdf#page=5</a:t>
            </a:r>
            <a:endParaRPr lang="en-US"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00D1C16-FF91-405B-A215-4AB9567D9EBB}" type="slidenum">
              <a:rPr lang="en-US" smtClean="0"/>
              <a:t>11</a:t>
            </a:fld>
            <a:endParaRPr lang="en-US"/>
          </a:p>
        </p:txBody>
      </p:sp>
    </p:spTree>
    <p:extLst>
      <p:ext uri="{BB962C8B-B14F-4D97-AF65-F5344CB8AC3E}">
        <p14:creationId xmlns:p14="http://schemas.microsoft.com/office/powerpoint/2010/main" val="29184136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5553">
              <a:defRPr/>
            </a:pPr>
            <a:r>
              <a:rPr lang="en-US" b="1" dirty="0"/>
              <a:t>Purpose: </a:t>
            </a:r>
            <a:r>
              <a:rPr lang="en-US" b="0" dirty="0"/>
              <a:t>To examine current trends in local demographics relevant to the institution. This slide should</a:t>
            </a:r>
            <a:r>
              <a:rPr lang="en-US" b="0" baseline="0" dirty="0"/>
              <a:t> be adapted to reflect key demographic metrics for the institution and its service area.</a:t>
            </a:r>
            <a:endParaRPr lang="en-US" b="1" dirty="0"/>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Task: </a:t>
            </a:r>
            <a:r>
              <a:rPr lang="en-US" b="0" dirty="0"/>
              <a:t>Considering</a:t>
            </a:r>
            <a:r>
              <a:rPr lang="en-US" b="0" baseline="0" dirty="0"/>
              <a:t> local demographic shifts, enter historical, current, and future data relevant to the institution’s enrollment. Consulting with feeder high schools is likely required to obtain this information. In the box at the bottom of the slide, discuss how shifts in feeder high schools could impact specific enrollment segments and options your institution has to respond. The topmost line should act as a qualitative overview of the demographic data. Fill the left column with market segments affected and possible alternative options for response. Use the right column to detail plans, strategies, or actions the college can take to answer the implications of change in your demographics. </a:t>
            </a:r>
            <a:endParaRPr lang="en-US" b="1" dirty="0"/>
          </a:p>
          <a:p>
            <a:endParaRPr lang="en-US" b="1" dirty="0"/>
          </a:p>
          <a:p>
            <a:pPr defTabSz="931280">
              <a:defRPr/>
            </a:pPr>
            <a:r>
              <a:rPr lang="en-US" b="1" dirty="0">
                <a:solidFill>
                  <a:prstClr val="black"/>
                </a:solidFill>
              </a:rPr>
              <a:t>To Edit the Graph: </a:t>
            </a:r>
            <a:r>
              <a:rPr lang="en-US" dirty="0">
                <a:solidFill>
                  <a:prstClr val="black"/>
                </a:solidFill>
              </a:rPr>
              <a:t>Right click on the graph and select “Edit Data” to edit the information in the graph. </a:t>
            </a:r>
            <a:endParaRPr lang="en-US" dirty="0"/>
          </a:p>
        </p:txBody>
      </p:sp>
      <p:sp>
        <p:nvSpPr>
          <p:cNvPr id="4" name="Slide Number Placeholder 3"/>
          <p:cNvSpPr>
            <a:spLocks noGrp="1"/>
          </p:cNvSpPr>
          <p:nvPr>
            <p:ph type="sldNum" sz="quarter" idx="10"/>
          </p:nvPr>
        </p:nvSpPr>
        <p:spPr/>
        <p:txBody>
          <a:bodyPr/>
          <a:lstStyle/>
          <a:p>
            <a:fld id="{B00D1C16-FF91-405B-A215-4AB9567D9EBB}" type="slidenum">
              <a:rPr lang="en-US" smtClean="0"/>
              <a:t>12</a:t>
            </a:fld>
            <a:endParaRPr lang="en-US"/>
          </a:p>
        </p:txBody>
      </p:sp>
    </p:spTree>
    <p:extLst>
      <p:ext uri="{BB962C8B-B14F-4D97-AF65-F5344CB8AC3E}">
        <p14:creationId xmlns:p14="http://schemas.microsoft.com/office/powerpoint/2010/main" val="42701628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 </a:t>
            </a:r>
            <a:r>
              <a:rPr lang="en-US" b="0" dirty="0"/>
              <a:t>To identify </a:t>
            </a:r>
            <a:r>
              <a:rPr lang="en-US" b="0" baseline="0" dirty="0"/>
              <a:t>size, market participation, and growth of core feeder institutions and possible actions in lieu of these this growth and opportunity.</a:t>
            </a:r>
            <a:endParaRPr lang="en-US" b="0" dirty="0"/>
          </a:p>
          <a:p>
            <a:endParaRPr lang="en-US" b="1" dirty="0"/>
          </a:p>
          <a:p>
            <a:r>
              <a:rPr lang="en-US" b="1" dirty="0"/>
              <a:t>Task: </a:t>
            </a:r>
            <a:r>
              <a:rPr lang="en-US" b="0" dirty="0"/>
              <a:t>Complete</a:t>
            </a:r>
            <a:r>
              <a:rPr lang="en-US" b="0" baseline="0" dirty="0"/>
              <a:t> the chart above with the names of top feeders for new students, both degree- and non-degree seeking. List the number of students sent in a prior year, the organization’s opportunity size (e.g., graduating class, employees at a given company, college freshman class with opportunity of transfer) and its anticipated growth/decline. Enter comments to identify opportunities and threats from the listed institutions. In the bottom box, respond to comments in the above table and provides plans, strategies, or actions to how your institution can take advantage of opportunities or prepare for shifts. </a:t>
            </a:r>
          </a:p>
          <a:p>
            <a:endParaRPr lang="en-US" b="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Additional Resources: </a:t>
            </a:r>
            <a:r>
              <a:rPr lang="en-US" b="0" baseline="0" dirty="0"/>
              <a:t>See </a:t>
            </a:r>
            <a:r>
              <a:rPr lang="en-US" b="1" baseline="0" dirty="0"/>
              <a:t>CCEF’s Communications Roadmap </a:t>
            </a:r>
            <a:r>
              <a:rPr lang="en-US" b="0" baseline="0" dirty="0"/>
              <a:t>for </a:t>
            </a:r>
            <a:r>
              <a:rPr lang="en-US" b="0" baseline="0"/>
              <a:t>communications tactics: </a:t>
            </a:r>
            <a:r>
              <a:rPr lang="en-US">
                <a:hlinkClick r:id="rId3"/>
              </a:rPr>
              <a:t>https://eab.com/research/community-college/roadmaps/improve-communications-across-the-community-college-student-lifecyle/</a:t>
            </a:r>
            <a:r>
              <a:rPr lang="en-US"/>
              <a:t> </a:t>
            </a:r>
            <a:endParaRPr lang="en-US" dirty="0"/>
          </a:p>
        </p:txBody>
      </p:sp>
      <p:sp>
        <p:nvSpPr>
          <p:cNvPr id="4" name="Slide Number Placeholder 3"/>
          <p:cNvSpPr>
            <a:spLocks noGrp="1"/>
          </p:cNvSpPr>
          <p:nvPr>
            <p:ph type="sldNum" sz="quarter" idx="10"/>
          </p:nvPr>
        </p:nvSpPr>
        <p:spPr/>
        <p:txBody>
          <a:bodyPr/>
          <a:lstStyle/>
          <a:p>
            <a:fld id="{B00D1C16-FF91-405B-A215-4AB9567D9EBB}" type="slidenum">
              <a:rPr lang="en-US" smtClean="0"/>
              <a:t>13</a:t>
            </a:fld>
            <a:endParaRPr lang="en-US"/>
          </a:p>
        </p:txBody>
      </p:sp>
    </p:spTree>
    <p:extLst>
      <p:ext uri="{BB962C8B-B14F-4D97-AF65-F5344CB8AC3E}">
        <p14:creationId xmlns:p14="http://schemas.microsoft.com/office/powerpoint/2010/main" val="20520807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 </a:t>
            </a:r>
            <a:r>
              <a:rPr lang="en-US" dirty="0"/>
              <a:t>Examine labor and unemployment trends to inform enrollment strategy. </a:t>
            </a:r>
          </a:p>
          <a:p>
            <a:endParaRPr lang="en-US" dirty="0"/>
          </a:p>
          <a:p>
            <a:r>
              <a:rPr lang="en-US" b="1" dirty="0"/>
              <a:t>Task: </a:t>
            </a:r>
            <a:r>
              <a:rPr lang="en-US" b="0" dirty="0"/>
              <a:t>Use your Regional Employment Projections to determine projected unemployment and labor market changes that may affect your institution’s program demand and outcomes. Collaborate with your local Chamber of Commerce to acquire more local employment and labor demand data. </a:t>
            </a:r>
            <a:r>
              <a:rPr lang="en-US" b="0" baseline="0" dirty="0"/>
              <a:t> In the box at the bottom of the slide, discuss how shifts in your local unemployment, industries, and occupations could impact specific enrollment segments and options your institution has to respond. </a:t>
            </a:r>
            <a:endParaRPr lang="en-US" dirty="0"/>
          </a:p>
          <a:p>
            <a:endParaRPr lang="en-US" dirty="0"/>
          </a:p>
          <a:p>
            <a:r>
              <a:rPr lang="en-US" dirty="0"/>
              <a:t>Links for Regional Employment Projections: </a:t>
            </a:r>
          </a:p>
          <a:p>
            <a:r>
              <a:rPr lang="en-US" dirty="0">
                <a:solidFill>
                  <a:schemeClr val="accent6"/>
                </a:solidFill>
              </a:rPr>
              <a:t>https://eab.com/wp-content/uploads/2019/09/High-School-Look-up.xlsx</a:t>
            </a:r>
            <a:endParaRPr lang="en-US" dirty="0">
              <a:solidFill>
                <a:srgbClr val="CF102D"/>
              </a:solidFill>
            </a:endParaRPr>
          </a:p>
        </p:txBody>
      </p:sp>
      <p:sp>
        <p:nvSpPr>
          <p:cNvPr id="4" name="Slide Number Placeholder 3"/>
          <p:cNvSpPr>
            <a:spLocks noGrp="1"/>
          </p:cNvSpPr>
          <p:nvPr>
            <p:ph type="sldNum" sz="quarter" idx="5"/>
          </p:nvPr>
        </p:nvSpPr>
        <p:spPr/>
        <p:txBody>
          <a:bodyPr/>
          <a:lstStyle/>
          <a:p>
            <a:fld id="{5CA03B78-B834-4623-BD83-0233DF0F7D7B}" type="slidenum">
              <a:rPr lang="en-US" smtClean="0"/>
              <a:t>14</a:t>
            </a:fld>
            <a:endParaRPr lang="en-US"/>
          </a:p>
        </p:txBody>
      </p:sp>
    </p:spTree>
    <p:extLst>
      <p:ext uri="{BB962C8B-B14F-4D97-AF65-F5344CB8AC3E}">
        <p14:creationId xmlns:p14="http://schemas.microsoft.com/office/powerpoint/2010/main" val="23041789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 </a:t>
            </a:r>
            <a:r>
              <a:rPr lang="en-US" b="0" dirty="0"/>
              <a:t>To </a:t>
            </a:r>
            <a:r>
              <a:rPr lang="en-US" b="0" baseline="0" dirty="0"/>
              <a:t>identify top-line competitive threats and the implications of these threats on your enrollment market segments. </a:t>
            </a:r>
          </a:p>
          <a:p>
            <a:endParaRPr lang="en-US" b="1" dirty="0"/>
          </a:p>
          <a:p>
            <a:r>
              <a:rPr lang="en-US" b="1" dirty="0"/>
              <a:t>Task: </a:t>
            </a:r>
            <a:r>
              <a:rPr lang="en-US" b="0" dirty="0"/>
              <a:t>Complete</a:t>
            </a:r>
            <a:r>
              <a:rPr lang="en-US" b="0" baseline="0" dirty="0"/>
              <a:t> the chart above with the names of current and potential competitors. List the key area(s) of competition, new programs and facilities, and expected risk to market share within the timeframe of your strategic plan. In the box at the bottom of the slide, discuss implications to the institution from primary and secondary competitors and provide the plans, strategies, or actions by which your institution can respond. </a:t>
            </a:r>
            <a:endParaRPr lang="en-US" dirty="0"/>
          </a:p>
        </p:txBody>
      </p:sp>
      <p:sp>
        <p:nvSpPr>
          <p:cNvPr id="4" name="Slide Number Placeholder 3"/>
          <p:cNvSpPr>
            <a:spLocks noGrp="1"/>
          </p:cNvSpPr>
          <p:nvPr>
            <p:ph type="sldNum" sz="quarter" idx="10"/>
          </p:nvPr>
        </p:nvSpPr>
        <p:spPr/>
        <p:txBody>
          <a:bodyPr/>
          <a:lstStyle/>
          <a:p>
            <a:fld id="{B00D1C16-FF91-405B-A215-4AB9567D9EBB}" type="slidenum">
              <a:rPr lang="en-US" smtClean="0"/>
              <a:t>15</a:t>
            </a:fld>
            <a:endParaRPr lang="en-US"/>
          </a:p>
        </p:txBody>
      </p:sp>
    </p:spTree>
    <p:extLst>
      <p:ext uri="{BB962C8B-B14F-4D97-AF65-F5344CB8AC3E}">
        <p14:creationId xmlns:p14="http://schemas.microsoft.com/office/powerpoint/2010/main" val="18239880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 </a:t>
            </a:r>
            <a:r>
              <a:rPr lang="en-US" b="0" dirty="0"/>
              <a:t>To determine</a:t>
            </a:r>
            <a:r>
              <a:rPr lang="en-US" b="0" baseline="0" dirty="0"/>
              <a:t> how shifts in federal, state, and local laws and regulations will impact the institution.</a:t>
            </a:r>
            <a:endParaRPr lang="en-US" b="0" dirty="0"/>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Task: </a:t>
            </a:r>
            <a:r>
              <a:rPr lang="en-US" b="0" dirty="0"/>
              <a:t>Consider recent and anticipated changes in laws and regulations impacting</a:t>
            </a:r>
            <a:r>
              <a:rPr lang="en-US" b="0" baseline="0" dirty="0"/>
              <a:t> the institution. Describe how changes may impact the institution’s operations and how the institution should respond. Use the bottom table to determine the implications of public policy reforms on a chosen market segment and institutional resources as well as the plans, strategies, or actions the college can take to answer these implications. </a:t>
            </a:r>
          </a:p>
          <a:p>
            <a:endParaRPr lang="en-US" b="0" baseline="0" dirty="0"/>
          </a:p>
          <a:p>
            <a:r>
              <a:rPr lang="en-US" b="0" baseline="0" dirty="0"/>
              <a:t>For this sample, one market segment, institutional resources, and an institutional response were chosen in answer to the public policy impact, but, your regulatory climate may demand other considerations.</a:t>
            </a:r>
          </a:p>
          <a:p>
            <a:endParaRPr lang="en-US" b="0" baseline="0" dirty="0"/>
          </a:p>
          <a:p>
            <a:r>
              <a:rPr lang="en-US" b="0" baseline="0" dirty="0"/>
              <a:t>For example, these regulatory reforms could impact many areas of concern (e.g., enrollment market segments, competitors, institutional resources). </a:t>
            </a:r>
          </a:p>
        </p:txBody>
      </p:sp>
      <p:sp>
        <p:nvSpPr>
          <p:cNvPr id="4" name="Slide Number Placeholder 3"/>
          <p:cNvSpPr>
            <a:spLocks noGrp="1"/>
          </p:cNvSpPr>
          <p:nvPr>
            <p:ph type="sldNum" sz="quarter" idx="10"/>
          </p:nvPr>
        </p:nvSpPr>
        <p:spPr/>
        <p:txBody>
          <a:bodyPr/>
          <a:lstStyle/>
          <a:p>
            <a:fld id="{B00D1C16-FF91-405B-A215-4AB9567D9EBB}" type="slidenum">
              <a:rPr lang="en-US" smtClean="0"/>
              <a:t>16</a:t>
            </a:fld>
            <a:endParaRPr lang="en-US"/>
          </a:p>
        </p:txBody>
      </p:sp>
    </p:spTree>
    <p:extLst>
      <p:ext uri="{BB962C8B-B14F-4D97-AF65-F5344CB8AC3E}">
        <p14:creationId xmlns:p14="http://schemas.microsoft.com/office/powerpoint/2010/main" val="26241170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 </a:t>
            </a:r>
            <a:r>
              <a:rPr lang="en-US" b="0" dirty="0"/>
              <a:t>Identify the ROI for your institution’s adult student market</a:t>
            </a:r>
            <a:r>
              <a:rPr lang="en-US" b="0" baseline="0" dirty="0"/>
              <a:t>.</a:t>
            </a:r>
            <a:endParaRPr lang="en-US" b="0" dirty="0"/>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Task: </a:t>
            </a:r>
            <a:r>
              <a:rPr lang="en-US" b="0" dirty="0"/>
              <a:t>Complete</a:t>
            </a:r>
            <a:r>
              <a:rPr lang="en-US" b="0" baseline="0" dirty="0"/>
              <a:t> the chart above with your institutions distinct market information. Under “Metric,” delineate your specific metric, and under “Results,” provide your institution’s answer to the corresponding metric. Use the US Census Bureau data </a:t>
            </a:r>
            <a:r>
              <a:rPr lang="en-US" dirty="0">
                <a:hlinkClick r:id="rId3"/>
              </a:rPr>
              <a:t>https://factfinder.census.gov/faces/nav/jsf/pages/community_facts.xhtml?src=bkmk</a:t>
            </a:r>
            <a:r>
              <a:rPr lang="en-US" b="0" baseline="0" dirty="0"/>
              <a:t> and collaborate with your local area chamber of commerce to populate the market size estimate. For the Census, </a:t>
            </a:r>
            <a:r>
              <a:rPr lang="en-US" sz="1200" i="0" dirty="0">
                <a:solidFill>
                  <a:schemeClr val="bg1"/>
                </a:solidFill>
                <a:cs typeface="Verdana" panose="020B0604030504040204" pitchFamily="34" charset="0"/>
              </a:rPr>
              <a:t>Enter in regional information (e.g., zip code) in search bar, and select 2017 American Community Survey for most up-to-date population data. </a:t>
            </a:r>
            <a:r>
              <a:rPr lang="en-US" sz="1200" b="0" i="0" dirty="0">
                <a:solidFill>
                  <a:schemeClr val="bg1"/>
                </a:solidFill>
                <a:cs typeface="Verdana" panose="020B0604030504040204" pitchFamily="34" charset="0"/>
              </a:rPr>
              <a:t>This market will generally be those between the age of 25 and 64 with a high school diploma or equivalent and those with some college, no degree, but can be adapted to suit your institution’s needs.</a:t>
            </a:r>
          </a:p>
          <a:p>
            <a:endParaRPr lang="en-US" b="0" baseline="0" dirty="0"/>
          </a:p>
        </p:txBody>
      </p:sp>
      <p:sp>
        <p:nvSpPr>
          <p:cNvPr id="4" name="Slide Number Placeholder 3"/>
          <p:cNvSpPr>
            <a:spLocks noGrp="1"/>
          </p:cNvSpPr>
          <p:nvPr>
            <p:ph type="sldNum" sz="quarter" idx="10"/>
          </p:nvPr>
        </p:nvSpPr>
        <p:spPr/>
        <p:txBody>
          <a:bodyPr/>
          <a:lstStyle/>
          <a:p>
            <a:fld id="{B00D1C16-FF91-405B-A215-4AB9567D9EBB}" type="slidenum">
              <a:rPr lang="en-US" smtClean="0"/>
              <a:t>17</a:t>
            </a:fld>
            <a:endParaRPr lang="en-US"/>
          </a:p>
        </p:txBody>
      </p:sp>
    </p:spTree>
    <p:extLst>
      <p:ext uri="{BB962C8B-B14F-4D97-AF65-F5344CB8AC3E}">
        <p14:creationId xmlns:p14="http://schemas.microsoft.com/office/powerpoint/2010/main" val="19562611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 </a:t>
            </a:r>
            <a:r>
              <a:rPr lang="en-US" b="0" dirty="0"/>
              <a:t>Articulate the market and institutional assumptions that are instrumental to success in this market. </a:t>
            </a:r>
            <a:endParaRPr lang="en-US" b="1" dirty="0"/>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Task: </a:t>
            </a:r>
            <a:r>
              <a:rPr lang="en-US" b="0" dirty="0"/>
              <a:t>Provide an overview of your strategy(</a:t>
            </a:r>
            <a:r>
              <a:rPr lang="en-US" b="0" dirty="0" err="1"/>
              <a:t>ies</a:t>
            </a:r>
            <a:r>
              <a:rPr lang="en-US" b="0" dirty="0"/>
              <a:t>) to reach this market. Identify the assumptions that underlie the success of strategies impacting this market segment. </a:t>
            </a:r>
            <a:r>
              <a:rPr lang="en-US" sz="1200" dirty="0"/>
              <a:t>Consider questions like, “What would have to be true in the market in order for our strategy to be a success?” </a:t>
            </a:r>
            <a:r>
              <a:rPr lang="en-US" sz="1200" dirty="0">
                <a:solidFill>
                  <a:schemeClr val="tx1"/>
                </a:solidFill>
              </a:rPr>
              <a:t>Then, specify the Tripwires—or quantifiable thresholds that trigger immediate action—that you will monitor to test the validity of your assumptions over time.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Additional Resources: </a:t>
            </a:r>
            <a:r>
              <a:rPr lang="en-US" b="0" baseline="0" dirty="0"/>
              <a:t>U</a:t>
            </a:r>
            <a:r>
              <a:rPr lang="en-US" dirty="0"/>
              <a:t>se the </a:t>
            </a:r>
            <a:r>
              <a:rPr lang="en-US" b="1" dirty="0"/>
              <a:t>Strategic Assumptions Evaluation Tool </a:t>
            </a:r>
            <a:r>
              <a:rPr lang="en-US" b="0" dirty="0"/>
              <a:t>discussed further</a:t>
            </a:r>
            <a:r>
              <a:rPr lang="en-US" dirty="0"/>
              <a:t> at the end of this document for more information on evaluating your strategic assumptions. View the resource: </a:t>
            </a:r>
            <a:r>
              <a:rPr lang="en-US" dirty="0">
                <a:hlinkClick r:id="rId3"/>
              </a:rPr>
              <a:t>https://eab.com/wp-content/uploads/2019/09/Crafting-Transformational-Strategy-Toolkit.pdf#page=33</a:t>
            </a:r>
            <a:endParaRPr lang="en-US"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a:p>
            <a:endParaRPr lang="en-US" dirty="0"/>
          </a:p>
        </p:txBody>
      </p:sp>
      <p:sp>
        <p:nvSpPr>
          <p:cNvPr id="4" name="Slide Number Placeholder 3"/>
          <p:cNvSpPr>
            <a:spLocks noGrp="1"/>
          </p:cNvSpPr>
          <p:nvPr>
            <p:ph type="sldNum" sz="quarter" idx="10"/>
          </p:nvPr>
        </p:nvSpPr>
        <p:spPr/>
        <p:txBody>
          <a:bodyPr/>
          <a:lstStyle/>
          <a:p>
            <a:fld id="{B00D1C16-FF91-405B-A215-4AB9567D9EBB}" type="slidenum">
              <a:rPr lang="en-US" smtClean="0"/>
              <a:t>18</a:t>
            </a:fld>
            <a:endParaRPr lang="en-US"/>
          </a:p>
        </p:txBody>
      </p:sp>
    </p:spTree>
    <p:extLst>
      <p:ext uri="{BB962C8B-B14F-4D97-AF65-F5344CB8AC3E}">
        <p14:creationId xmlns:p14="http://schemas.microsoft.com/office/powerpoint/2010/main" val="20581184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 </a:t>
            </a:r>
            <a:r>
              <a:rPr lang="en-US" b="0" dirty="0"/>
              <a:t>Identify the ROI for your institution’s recent high school graduate market</a:t>
            </a:r>
            <a:r>
              <a:rPr lang="en-US" b="0" baseline="0" dirty="0"/>
              <a:t>.</a:t>
            </a:r>
            <a:endParaRPr lang="en-US" b="0" dirty="0"/>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Task: </a:t>
            </a:r>
            <a:r>
              <a:rPr lang="en-US" b="0" dirty="0"/>
              <a:t>Complete</a:t>
            </a:r>
            <a:r>
              <a:rPr lang="en-US" b="0" baseline="0" dirty="0"/>
              <a:t> the chart above with your institutions distinct market information. Under “Metric,” delineate your specific metric, and under “Results,” provide your institution’s answer to the corresponding metric. Use the US Census Bureau data </a:t>
            </a:r>
            <a:r>
              <a:rPr lang="en-US" dirty="0">
                <a:hlinkClick r:id="rId3"/>
              </a:rPr>
              <a:t>https://factfinder.census.gov/faces/nav/jsf/pages/community_facts.xhtml?src=bkmk</a:t>
            </a:r>
            <a:r>
              <a:rPr lang="en-US" b="0" baseline="0" dirty="0"/>
              <a:t> and collaborate with your local area chamber of commerce to populate the market size estimate. For the Census, </a:t>
            </a:r>
            <a:r>
              <a:rPr lang="en-US" sz="1200" i="0" dirty="0">
                <a:solidFill>
                  <a:schemeClr val="bg1"/>
                </a:solidFill>
                <a:cs typeface="Verdana" panose="020B0604030504040204" pitchFamily="34" charset="0"/>
              </a:rPr>
              <a:t>Enter in regional information (e.g., zip code) in search bar, and select 2017 American Community Survey for most up-to-date population data. </a:t>
            </a:r>
          </a:p>
          <a:p>
            <a:endParaRPr lang="en-US" b="0" baseline="0" dirty="0"/>
          </a:p>
          <a:p>
            <a:endParaRPr lang="en-US" b="0" baseline="0" dirty="0"/>
          </a:p>
        </p:txBody>
      </p:sp>
      <p:sp>
        <p:nvSpPr>
          <p:cNvPr id="4" name="Slide Number Placeholder 3"/>
          <p:cNvSpPr>
            <a:spLocks noGrp="1"/>
          </p:cNvSpPr>
          <p:nvPr>
            <p:ph type="sldNum" sz="quarter" idx="10"/>
          </p:nvPr>
        </p:nvSpPr>
        <p:spPr/>
        <p:txBody>
          <a:bodyPr/>
          <a:lstStyle/>
          <a:p>
            <a:fld id="{B00D1C16-FF91-405B-A215-4AB9567D9EBB}" type="slidenum">
              <a:rPr lang="en-US" smtClean="0"/>
              <a:t>19</a:t>
            </a:fld>
            <a:endParaRPr lang="en-US"/>
          </a:p>
        </p:txBody>
      </p:sp>
    </p:spTree>
    <p:extLst>
      <p:ext uri="{BB962C8B-B14F-4D97-AF65-F5344CB8AC3E}">
        <p14:creationId xmlns:p14="http://schemas.microsoft.com/office/powerpoint/2010/main" val="15552588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 </a:t>
            </a:r>
            <a:r>
              <a:rPr lang="en-US" b="0" dirty="0"/>
              <a:t>Articulate the market and institutional assumptions that are instrumental to success in this market. </a:t>
            </a:r>
            <a:endParaRPr lang="en-US" b="1" dirty="0"/>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Task: </a:t>
            </a:r>
            <a:r>
              <a:rPr lang="en-US" b="0" dirty="0"/>
              <a:t>Identify the assumptions that underlie the success of strategies impacting this market segment. </a:t>
            </a:r>
            <a:r>
              <a:rPr lang="en-US" sz="1200" dirty="0"/>
              <a:t>Consider questions like, “What would have to be true in the market in order for our strategy to be a success?” </a:t>
            </a:r>
            <a:r>
              <a:rPr lang="en-US" sz="1200" dirty="0">
                <a:solidFill>
                  <a:schemeClr val="tx1"/>
                </a:solidFill>
              </a:rPr>
              <a:t>Then, specify the signposts—or quantifiable signals or metrics—that you will monitor to test the validity of your assumptions over time. Then, specify the Tripwires—or quantifiable thresholds that trigger immediate action—that you will monitor to test the validity of your assumptions over time.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p:txBody>
      </p:sp>
      <p:sp>
        <p:nvSpPr>
          <p:cNvPr id="4" name="Slide Number Placeholder 3"/>
          <p:cNvSpPr>
            <a:spLocks noGrp="1"/>
          </p:cNvSpPr>
          <p:nvPr>
            <p:ph type="sldNum" sz="quarter" idx="10"/>
          </p:nvPr>
        </p:nvSpPr>
        <p:spPr/>
        <p:txBody>
          <a:bodyPr/>
          <a:lstStyle/>
          <a:p>
            <a:fld id="{B00D1C16-FF91-405B-A215-4AB9567D9EBB}" type="slidenum">
              <a:rPr lang="en-US" smtClean="0"/>
              <a:t>20</a:t>
            </a:fld>
            <a:endParaRPr lang="en-US"/>
          </a:p>
        </p:txBody>
      </p:sp>
    </p:spTree>
    <p:extLst>
      <p:ext uri="{BB962C8B-B14F-4D97-AF65-F5344CB8AC3E}">
        <p14:creationId xmlns:p14="http://schemas.microsoft.com/office/powerpoint/2010/main" val="3385670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 </a:t>
            </a:r>
            <a:r>
              <a:rPr lang="en-US" b="0" dirty="0"/>
              <a:t>Cover slide.</a:t>
            </a:r>
            <a:endParaRPr lang="en-US" b="1" dirty="0"/>
          </a:p>
          <a:p>
            <a:endParaRPr lang="en-US" b="1" dirty="0"/>
          </a:p>
          <a:p>
            <a:r>
              <a:rPr lang="en-US" b="1" dirty="0"/>
              <a:t>Task:</a:t>
            </a:r>
            <a:r>
              <a:rPr lang="en-US" b="1" baseline="0" dirty="0"/>
              <a:t> </a:t>
            </a:r>
            <a:r>
              <a:rPr lang="en-US" baseline="0" dirty="0"/>
              <a:t>Add your institution’s name and logo and other details to the cover slide. </a:t>
            </a:r>
          </a:p>
          <a:p>
            <a:endParaRPr lang="en-US" dirty="0"/>
          </a:p>
        </p:txBody>
      </p:sp>
      <p:sp>
        <p:nvSpPr>
          <p:cNvPr id="4" name="Slide Number Placeholder 3"/>
          <p:cNvSpPr>
            <a:spLocks noGrp="1"/>
          </p:cNvSpPr>
          <p:nvPr>
            <p:ph type="sldNum" sz="quarter" idx="10"/>
          </p:nvPr>
        </p:nvSpPr>
        <p:spPr/>
        <p:txBody>
          <a:bodyPr/>
          <a:lstStyle/>
          <a:p>
            <a:pPr marL="0" marR="0" lvl="0" indent="0" algn="r" defTabSz="820583" rtl="0" eaLnBrk="1" fontAlgn="auto" latinLnBrk="0" hangingPunct="1">
              <a:lnSpc>
                <a:spcPct val="100000"/>
              </a:lnSpc>
              <a:spcBef>
                <a:spcPts val="0"/>
              </a:spcBef>
              <a:spcAft>
                <a:spcPts val="0"/>
              </a:spcAft>
              <a:buClrTx/>
              <a:buSzTx/>
              <a:buFontTx/>
              <a:buNone/>
              <a:tabLst/>
              <a:defRPr/>
            </a:pPr>
            <a:fld id="{B00D1C16-FF91-405B-A215-4AB9567D9EB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820583"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831664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 </a:t>
            </a:r>
            <a:r>
              <a:rPr lang="en-US" b="0" dirty="0"/>
              <a:t>Identify the ROI for your institution’s dual enrollment market</a:t>
            </a:r>
            <a:r>
              <a:rPr lang="en-US" b="0" baseline="0" dirty="0"/>
              <a:t>.</a:t>
            </a:r>
            <a:endParaRPr lang="en-US" b="0" dirty="0"/>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Task: </a:t>
            </a:r>
            <a:r>
              <a:rPr lang="en-US" b="0" dirty="0"/>
              <a:t>Complete</a:t>
            </a:r>
            <a:r>
              <a:rPr lang="en-US" b="0" baseline="0" dirty="0"/>
              <a:t> the chart above with your institutions distinct market information. Under “Metric,” delineate your specific metric, and under “Results,” provide your institution’s answer to the corresponding metric. Consult with feeder high schools to get detailed data or use </a:t>
            </a:r>
            <a:r>
              <a:rPr lang="en-US" sz="1200" dirty="0">
                <a:solidFill>
                  <a:schemeClr val="bg1"/>
                </a:solidFill>
                <a:cs typeface="Verdana" panose="020B0604030504040204" pitchFamily="34" charset="0"/>
              </a:rPr>
              <a:t>National Center for Education data, which EAB has compiled in our High School Look up tool found here: </a:t>
            </a:r>
            <a:r>
              <a:rPr lang="en-US" dirty="0"/>
              <a:t>https://eab.com/wp-content/uploads/2019/09/Regional-Employment-Projections.docx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bg1"/>
              </a:solidFill>
              <a:cs typeface="Verdana" panose="020B060403050404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bg1"/>
                </a:solidFill>
                <a:cs typeface="Verdana" panose="020B0604030504040204" pitchFamily="34" charset="0"/>
              </a:rPr>
              <a:t>To use the tool, </a:t>
            </a:r>
            <a:r>
              <a:rPr lang="en-US" sz="1200" i="0" dirty="0">
                <a:solidFill>
                  <a:schemeClr val="bg1"/>
                </a:solidFill>
                <a:cs typeface="Verdana" panose="020B0604030504040204" pitchFamily="34" charset="0"/>
              </a:rPr>
              <a:t>enter your institution’s name in cell B2 on the “Search Tool” sheet, then hit enter. That will populate cell C6 with your Unit ID. </a:t>
            </a:r>
            <a:r>
              <a:rPr lang="en-US" sz="1200" kern="1200" dirty="0">
                <a:solidFill>
                  <a:schemeClr val="tx1"/>
                </a:solidFill>
                <a:effectLst/>
                <a:latin typeface="+mn-lt"/>
                <a:ea typeface="+mn-ea"/>
                <a:cs typeface="+mn-cs"/>
              </a:rPr>
              <a:t>Next, enter that Unit ID from cell C6 in cell E3. Hit enter and then you can view your results on the “Results” sheet. </a:t>
            </a:r>
            <a:endParaRPr lang="en-US" b="0" baseline="0" dirty="0"/>
          </a:p>
          <a:p>
            <a:endParaRPr lang="en-US" b="0" baseline="0" dirty="0"/>
          </a:p>
        </p:txBody>
      </p:sp>
      <p:sp>
        <p:nvSpPr>
          <p:cNvPr id="4" name="Slide Number Placeholder 3"/>
          <p:cNvSpPr>
            <a:spLocks noGrp="1"/>
          </p:cNvSpPr>
          <p:nvPr>
            <p:ph type="sldNum" sz="quarter" idx="10"/>
          </p:nvPr>
        </p:nvSpPr>
        <p:spPr/>
        <p:txBody>
          <a:bodyPr/>
          <a:lstStyle/>
          <a:p>
            <a:fld id="{B00D1C16-FF91-405B-A215-4AB9567D9EBB}" type="slidenum">
              <a:rPr lang="en-US" smtClean="0"/>
              <a:t>21</a:t>
            </a:fld>
            <a:endParaRPr lang="en-US"/>
          </a:p>
        </p:txBody>
      </p:sp>
    </p:spTree>
    <p:extLst>
      <p:ext uri="{BB962C8B-B14F-4D97-AF65-F5344CB8AC3E}">
        <p14:creationId xmlns:p14="http://schemas.microsoft.com/office/powerpoint/2010/main" val="33293684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 </a:t>
            </a:r>
            <a:r>
              <a:rPr lang="en-US" b="0" dirty="0"/>
              <a:t>Articulate the market and institutional assumptions that are instrumental to success in this market. </a:t>
            </a:r>
            <a:endParaRPr lang="en-US" b="1" dirty="0"/>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Task: </a:t>
            </a:r>
            <a:r>
              <a:rPr lang="en-US" b="0" dirty="0"/>
              <a:t>Identify the assumptions that underlie the success of strategies impacting this market segment. </a:t>
            </a:r>
            <a:r>
              <a:rPr lang="en-US" sz="1200" dirty="0"/>
              <a:t>Consider questions like, “What would have to be true in the market in order for our strategy to be a success?” </a:t>
            </a:r>
            <a:r>
              <a:rPr lang="en-US" sz="1200" dirty="0">
                <a:solidFill>
                  <a:schemeClr val="tx1"/>
                </a:solidFill>
              </a:rPr>
              <a:t>Then, specify the signposts—or quantifiable signals or metrics—that you will monitor to test the validity of your assumptions over time. Then, specify the Tripwires—or quantifiable thresholds that trigger immediate action—that you will monitor to test the validity of your assumptions over time.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p:txBody>
      </p:sp>
      <p:sp>
        <p:nvSpPr>
          <p:cNvPr id="4" name="Slide Number Placeholder 3"/>
          <p:cNvSpPr>
            <a:spLocks noGrp="1"/>
          </p:cNvSpPr>
          <p:nvPr>
            <p:ph type="sldNum" sz="quarter" idx="10"/>
          </p:nvPr>
        </p:nvSpPr>
        <p:spPr/>
        <p:txBody>
          <a:bodyPr/>
          <a:lstStyle/>
          <a:p>
            <a:fld id="{B00D1C16-FF91-405B-A215-4AB9567D9EBB}" type="slidenum">
              <a:rPr lang="en-US" smtClean="0"/>
              <a:t>22</a:t>
            </a:fld>
            <a:endParaRPr lang="en-US"/>
          </a:p>
        </p:txBody>
      </p:sp>
    </p:spTree>
    <p:extLst>
      <p:ext uri="{BB962C8B-B14F-4D97-AF65-F5344CB8AC3E}">
        <p14:creationId xmlns:p14="http://schemas.microsoft.com/office/powerpoint/2010/main" val="41169012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 </a:t>
            </a:r>
            <a:r>
              <a:rPr lang="en-US" b="0" dirty="0"/>
              <a:t>To brainstorm how to use the levers available to reach out to prioritized markets.</a:t>
            </a:r>
            <a:endParaRPr lang="en-US" b="0" baseline="0" dirty="0"/>
          </a:p>
          <a:p>
            <a:endParaRPr lang="en-US" b="0" baseline="0" dirty="0"/>
          </a:p>
          <a:p>
            <a:r>
              <a:rPr lang="en-US" b="1" dirty="0"/>
              <a:t>Task: </a:t>
            </a:r>
            <a:r>
              <a:rPr lang="en-US" b="0" dirty="0"/>
              <a:t>List your top markets to prioritize, the levers or inputs at your disposal to reach them, and the strategies of how you will use those levers.</a:t>
            </a:r>
          </a:p>
          <a:p>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Additional Resources: </a:t>
            </a:r>
            <a:r>
              <a:rPr lang="en-US" b="0" dirty="0"/>
              <a:t>Now that you’ve chosen your strategies, use </a:t>
            </a:r>
            <a:r>
              <a:rPr lang="en-US" b="1" dirty="0"/>
              <a:t>EAB’s Premortem Analysis Guide </a:t>
            </a:r>
            <a:r>
              <a:rPr lang="en-US" b="0" dirty="0"/>
              <a:t>discussed further at the end of this document to determine the likelihood of success of these strategies and develop contingency plans in case of failure. </a:t>
            </a:r>
            <a:r>
              <a:rPr lang="en-US" dirty="0"/>
              <a:t>View the resource: </a:t>
            </a:r>
            <a:r>
              <a:rPr lang="en-US" dirty="0">
                <a:hlinkClick r:id="rId3"/>
              </a:rPr>
              <a:t>https://eab.com/wp-content/uploads/2019/09/Crafting-Transformational-Strategy-Toolkit.pdf#page=27</a:t>
            </a:r>
            <a:endParaRPr lang="en-US" sz="12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B00D1C16-FF91-405B-A215-4AB9567D9EBB}" type="slidenum">
              <a:rPr lang="en-US" smtClean="0"/>
              <a:t>23</a:t>
            </a:fld>
            <a:endParaRPr lang="en-US"/>
          </a:p>
        </p:txBody>
      </p:sp>
    </p:spTree>
    <p:extLst>
      <p:ext uri="{BB962C8B-B14F-4D97-AF65-F5344CB8AC3E}">
        <p14:creationId xmlns:p14="http://schemas.microsoft.com/office/powerpoint/2010/main" val="28090632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0584">
              <a:defRPr/>
            </a:pPr>
            <a:r>
              <a:rPr lang="en-US" b="1" dirty="0"/>
              <a:t>BLANK IMPLEMENTATION</a:t>
            </a:r>
            <a:r>
              <a:rPr lang="en-US" b="1" baseline="0" dirty="0"/>
              <a:t> TIMELINE SLIDE TEMPLATE </a:t>
            </a:r>
          </a:p>
          <a:p>
            <a:endParaRPr lang="en-US" b="1" dirty="0"/>
          </a:p>
          <a:p>
            <a:r>
              <a:rPr lang="en-US" b="1" dirty="0"/>
              <a:t>Purpose:</a:t>
            </a:r>
            <a:r>
              <a:rPr lang="en-US" b="0" dirty="0"/>
              <a:t> To plan </a:t>
            </a:r>
            <a:r>
              <a:rPr lang="en-US" b="0" baseline="0" dirty="0"/>
              <a:t>implementation timeline of strategies over a period of time.</a:t>
            </a:r>
            <a:endParaRPr lang="en-US" b="1" dirty="0"/>
          </a:p>
          <a:p>
            <a:endParaRPr lang="en-US" b="1" dirty="0"/>
          </a:p>
          <a:p>
            <a:pPr defTabSz="920584">
              <a:defRPr/>
            </a:pPr>
            <a:r>
              <a:rPr lang="en-US" b="1" dirty="0"/>
              <a:t>Task:</a:t>
            </a:r>
            <a:r>
              <a:rPr lang="en-US" b="0" dirty="0"/>
              <a:t> First, provide a brief overview of goals and strategies. Second, p</a:t>
            </a:r>
            <a:r>
              <a:rPr lang="en-US" b="0" baseline="0" dirty="0"/>
              <a:t>lot implementation of the strategies over the timeline of the plan by highlighting the relevant columns. Alternatively, list the steps required to complete the strategy. Lastly, edit the time intervals and add/remove columns (Term 1, Term 2 etc.) to match the level of detail required for your plan (e.g. Q1, Q2…Q10 etc.). </a:t>
            </a:r>
            <a:endParaRPr lang="en-US" b="1" baseline="0" dirty="0"/>
          </a:p>
          <a:p>
            <a:pPr defTabSz="920584">
              <a:defRPr/>
            </a:pPr>
            <a:endParaRPr lang="en-US" b="1" baseline="0" dirty="0"/>
          </a:p>
          <a:p>
            <a:pPr defTabSz="920584">
              <a:defRPr/>
            </a:pPr>
            <a:r>
              <a:rPr lang="en-US" b="1" baseline="0" dirty="0"/>
              <a:t>To Edit the Table: </a:t>
            </a:r>
            <a:r>
              <a:rPr lang="en-US" b="0" baseline="0" dirty="0"/>
              <a:t>To highlight the columns, select the appropriate cells, then right click and select “Fill Color.” Right click in any cell to insert additional columns or to delete unnecessary rows. </a:t>
            </a:r>
            <a:endParaRPr lang="en-US" b="1" dirty="0"/>
          </a:p>
          <a:p>
            <a:endParaRPr lang="en-US" dirty="0"/>
          </a:p>
        </p:txBody>
      </p:sp>
      <p:sp>
        <p:nvSpPr>
          <p:cNvPr id="4" name="Slide Number Placeholder 3"/>
          <p:cNvSpPr>
            <a:spLocks noGrp="1"/>
          </p:cNvSpPr>
          <p:nvPr>
            <p:ph type="sldNum" sz="quarter" idx="10"/>
          </p:nvPr>
        </p:nvSpPr>
        <p:spPr/>
        <p:txBody>
          <a:bodyPr/>
          <a:lstStyle/>
          <a:p>
            <a:fld id="{B00D1C16-FF91-405B-A215-4AB9567D9EBB}" type="slidenum">
              <a:rPr lang="en-US" smtClean="0"/>
              <a:t>24</a:t>
            </a:fld>
            <a:endParaRPr lang="en-US"/>
          </a:p>
        </p:txBody>
      </p:sp>
    </p:spTree>
    <p:extLst>
      <p:ext uri="{BB962C8B-B14F-4D97-AF65-F5344CB8AC3E}">
        <p14:creationId xmlns:p14="http://schemas.microsoft.com/office/powerpoint/2010/main" val="37116034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4916">
              <a:defRPr/>
            </a:pPr>
            <a:r>
              <a:rPr lang="en-US" b="1" dirty="0"/>
              <a:t>Purpose:</a:t>
            </a:r>
            <a:r>
              <a:rPr lang="en-US" b="1" baseline="0" dirty="0"/>
              <a:t> </a:t>
            </a:r>
            <a:r>
              <a:rPr lang="en-US" b="0" baseline="0" dirty="0"/>
              <a:t>To track progress on initiatives and metrics at the Strategy-level throughout the duration of the Strategic Enrollment Management Plan. </a:t>
            </a:r>
          </a:p>
          <a:p>
            <a:pPr defTabSz="924916">
              <a:defRPr/>
            </a:pPr>
            <a:endParaRPr lang="en-US" b="0" baseline="0" dirty="0"/>
          </a:p>
          <a:p>
            <a:r>
              <a:rPr lang="en-US" b="1" baseline="0" dirty="0"/>
              <a:t>Task: </a:t>
            </a:r>
            <a:r>
              <a:rPr lang="en-US" b="0" baseline="0" dirty="0"/>
              <a:t>For each goal, indicate corresponding Strategies and owner(s) of each Strategy. Use the colored circles at the bottom of the slide to indicate overall progress on initiatives related to the Strategy. For each Strategy, identify the relevant metrics as defined earlier in the plan. Indicate that metric’s value at plan launch, current value, and target value, along with the date of the plan launch, the date the metric was most recently updated, and the date by which the target should be achieved. </a:t>
            </a:r>
          </a:p>
          <a:p>
            <a:endParaRPr lang="en-US" b="0" baseline="0" dirty="0"/>
          </a:p>
          <a:p>
            <a:r>
              <a:rPr lang="en-US" b="0" baseline="0" dirty="0"/>
              <a:t>Use the bars beneath the metric indicators to illustrate progress towards target value. A bar that spans 25% of the space indicates 25% of the targeted range. For example, if the metric value at plan launch equals 70, the current value is 75, and the target value is 90, then the bar should span 25% of the space allotted. </a:t>
            </a:r>
          </a:p>
          <a:p>
            <a:endParaRPr lang="en-US" b="0" baseline="0" dirty="0"/>
          </a:p>
          <a:p>
            <a:pPr defTabSz="924916">
              <a:defRPr/>
            </a:pPr>
            <a:r>
              <a:rPr lang="en-US" b="0" baseline="0" dirty="0"/>
              <a:t>Create as many slides from this template as necessary to cover track progress of all Strategies.</a:t>
            </a:r>
          </a:p>
          <a:p>
            <a:endParaRPr lang="en-US" b="0" baseline="0" dirty="0"/>
          </a:p>
          <a:p>
            <a:pPr defTabSz="924916">
              <a:defRPr/>
            </a:pPr>
            <a:r>
              <a:rPr lang="en-US" b="0" baseline="0" dirty="0"/>
              <a:t>This Scorecard is designed to be updated regularly throughout the life of the Strategic Enrollment Management Plan.</a:t>
            </a:r>
          </a:p>
        </p:txBody>
      </p:sp>
      <p:sp>
        <p:nvSpPr>
          <p:cNvPr id="4" name="Slide Number Placeholder 3"/>
          <p:cNvSpPr>
            <a:spLocks noGrp="1"/>
          </p:cNvSpPr>
          <p:nvPr>
            <p:ph type="sldNum" sz="quarter" idx="10"/>
          </p:nvPr>
        </p:nvSpPr>
        <p:spPr/>
        <p:txBody>
          <a:bodyPr/>
          <a:lstStyle/>
          <a:p>
            <a:fld id="{B00D1C16-FF91-405B-A215-4AB9567D9EBB}" type="slidenum">
              <a:rPr lang="en-US" smtClean="0"/>
              <a:t>25</a:t>
            </a:fld>
            <a:endParaRPr lang="en-US"/>
          </a:p>
        </p:txBody>
      </p:sp>
    </p:spTree>
    <p:extLst>
      <p:ext uri="{BB962C8B-B14F-4D97-AF65-F5344CB8AC3E}">
        <p14:creationId xmlns:p14="http://schemas.microsoft.com/office/powerpoint/2010/main" val="39886195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questions about the toolkit, any of its individual components, or any other resources mentioned in this report, contact your Strategic Leader. Contact information for your Strategic Leader can be found on your My EAB Dashboard at http://eab.com/dashboard.</a:t>
            </a:r>
          </a:p>
          <a:p>
            <a:endParaRPr lang="en-US" dirty="0"/>
          </a:p>
          <a:p>
            <a:r>
              <a:rPr lang="en-US" dirty="0"/>
              <a:t>Additional resources mentioned:</a:t>
            </a:r>
          </a:p>
          <a:p>
            <a:r>
              <a:rPr lang="en-US" dirty="0"/>
              <a:t>Links for Regional Employment Projections: https://eab.com/wp-content/uploads/2019/09/Regional-Employment-Projections.docx  </a:t>
            </a:r>
          </a:p>
          <a:p>
            <a:r>
              <a:rPr lang="en-US" dirty="0"/>
              <a:t>High School Look-Up Tool: https://eab.com/wp-content/uploads/2019/09/High-School-Look-up.xlsx  </a:t>
            </a:r>
          </a:p>
        </p:txBody>
      </p:sp>
      <p:sp>
        <p:nvSpPr>
          <p:cNvPr id="4" name="Slide Number Placeholder 3"/>
          <p:cNvSpPr>
            <a:spLocks noGrp="1"/>
          </p:cNvSpPr>
          <p:nvPr>
            <p:ph type="sldNum" sz="quarter" idx="5"/>
          </p:nvPr>
        </p:nvSpPr>
        <p:spPr/>
        <p:txBody>
          <a:bodyPr/>
          <a:lstStyle/>
          <a:p>
            <a:fld id="{5CA03B78-B834-4623-BD83-0233DF0F7D7B}" type="slidenum">
              <a:rPr lang="en-US" smtClean="0"/>
              <a:t>26</a:t>
            </a:fld>
            <a:endParaRPr lang="en-US"/>
          </a:p>
        </p:txBody>
      </p:sp>
    </p:spTree>
    <p:extLst>
      <p:ext uri="{BB962C8B-B14F-4D97-AF65-F5344CB8AC3E}">
        <p14:creationId xmlns:p14="http://schemas.microsoft.com/office/powerpoint/2010/main" val="107083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 </a:t>
            </a:r>
            <a:r>
              <a:rPr lang="en-US" b="0" dirty="0"/>
              <a:t>To</a:t>
            </a:r>
            <a:r>
              <a:rPr lang="en-US" b="0" baseline="0" dirty="0"/>
              <a:t> provide a roadmap for the strategic enrollment management plan presentation. </a:t>
            </a:r>
          </a:p>
          <a:p>
            <a:endParaRPr lang="en-US" b="0" baseline="0" dirty="0"/>
          </a:p>
          <a:p>
            <a:r>
              <a:rPr lang="en-US" b="1" baseline="0" dirty="0"/>
              <a:t>Task: </a:t>
            </a:r>
            <a:r>
              <a:rPr lang="en-US" b="0" baseline="0" dirty="0"/>
              <a:t>This roadmap presents an exhaustive list of the template slides provided in this document. You can modify the template to meet your audience’s interests by adding/removing/reorganizing slides as needed. Once the plan is complete, edit the roadmap above to reflect the order and list of slides included for each section in the presentation. </a:t>
            </a:r>
            <a:endParaRPr lang="en-US" b="1" dirty="0"/>
          </a:p>
          <a:p>
            <a:endParaRPr lang="en-US" dirty="0"/>
          </a:p>
        </p:txBody>
      </p:sp>
      <p:sp>
        <p:nvSpPr>
          <p:cNvPr id="4" name="Slide Number Placeholder 3"/>
          <p:cNvSpPr>
            <a:spLocks noGrp="1"/>
          </p:cNvSpPr>
          <p:nvPr>
            <p:ph type="sldNum" sz="quarter" idx="10"/>
          </p:nvPr>
        </p:nvSpPr>
        <p:spPr/>
        <p:txBody>
          <a:bodyPr/>
          <a:lstStyle/>
          <a:p>
            <a:fld id="{B00D1C16-FF91-405B-A215-4AB9567D9EBB}" type="slidenum">
              <a:rPr lang="en-US" smtClean="0"/>
              <a:t>4</a:t>
            </a:fld>
            <a:endParaRPr lang="en-US"/>
          </a:p>
        </p:txBody>
      </p:sp>
    </p:spTree>
    <p:extLst>
      <p:ext uri="{BB962C8B-B14F-4D97-AF65-F5344CB8AC3E}">
        <p14:creationId xmlns:p14="http://schemas.microsoft.com/office/powerpoint/2010/main" val="3308636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 </a:t>
            </a:r>
            <a:r>
              <a:rPr lang="en-US" b="0" dirty="0"/>
              <a:t>To align the strategic plan and the strategic enrollment management plan and set the priorities of the plan (e.g., marketing and communications, admissions and onboarding, partnerships).</a:t>
            </a:r>
          </a:p>
          <a:p>
            <a:endParaRPr lang="en-US" b="1" dirty="0"/>
          </a:p>
          <a:p>
            <a:pPr defTabSz="417607">
              <a:defRPr/>
            </a:pPr>
            <a:r>
              <a:rPr lang="en-US" b="1" dirty="0"/>
              <a:t>Task: </a:t>
            </a:r>
            <a:r>
              <a:rPr lang="en-US" b="0" dirty="0"/>
              <a:t>Provide the institution’s Strategic Plan goals. Define the Strategic Enrollment Management priorities realized through this framework and ensure they are an extension of the Strategic Plan goals.</a:t>
            </a:r>
            <a:endParaRPr lang="en-US" b="1" dirty="0"/>
          </a:p>
        </p:txBody>
      </p:sp>
      <p:sp>
        <p:nvSpPr>
          <p:cNvPr id="4" name="Slide Number Placeholder 3"/>
          <p:cNvSpPr>
            <a:spLocks noGrp="1"/>
          </p:cNvSpPr>
          <p:nvPr>
            <p:ph type="sldNum" sz="quarter" idx="10"/>
          </p:nvPr>
        </p:nvSpPr>
        <p:spPr/>
        <p:txBody>
          <a:bodyPr/>
          <a:lstStyle/>
          <a:p>
            <a:fld id="{B00D1C16-FF91-405B-A215-4AB9567D9EBB}" type="slidenum">
              <a:rPr lang="en-US" smtClean="0"/>
              <a:t>5</a:t>
            </a:fld>
            <a:endParaRPr lang="en-US"/>
          </a:p>
        </p:txBody>
      </p:sp>
    </p:spTree>
    <p:extLst>
      <p:ext uri="{BB962C8B-B14F-4D97-AF65-F5344CB8AC3E}">
        <p14:creationId xmlns:p14="http://schemas.microsoft.com/office/powerpoint/2010/main" val="41388819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 </a:t>
            </a:r>
            <a:r>
              <a:rPr lang="en-US" b="0" dirty="0"/>
              <a:t>To review</a:t>
            </a:r>
            <a:r>
              <a:rPr lang="en-US" b="0" baseline="0" dirty="0"/>
              <a:t> and check progress of recent enrollment management goals/strategies and initiatives from recent enrollment management. </a:t>
            </a:r>
            <a:endParaRPr lang="en-US" b="0" dirty="0"/>
          </a:p>
          <a:p>
            <a:endParaRPr lang="en-US" b="0" dirty="0"/>
          </a:p>
          <a:p>
            <a:r>
              <a:rPr lang="en-US" b="1" dirty="0"/>
              <a:t>Task:</a:t>
            </a:r>
            <a:r>
              <a:rPr lang="en-US" b="1" baseline="0" dirty="0"/>
              <a:t> </a:t>
            </a:r>
            <a:r>
              <a:rPr lang="en-US" b="0" baseline="0" dirty="0"/>
              <a:t>On the left,</a:t>
            </a:r>
            <a:r>
              <a:rPr lang="en-US" b="1" baseline="0" dirty="0"/>
              <a:t> </a:t>
            </a:r>
            <a:r>
              <a:rPr lang="en-US" b="0" baseline="0" dirty="0"/>
              <a:t>list the goals from the most recent strategic plan. Include a visual indicator of progress toward the goal using the green, yellow, or red dot. Indicate initiatives accomplished (or in progress) for each goal. </a:t>
            </a:r>
          </a:p>
          <a:p>
            <a:endParaRPr lang="en-US" dirty="0"/>
          </a:p>
        </p:txBody>
      </p:sp>
      <p:sp>
        <p:nvSpPr>
          <p:cNvPr id="4" name="Slide Number Placeholder 3"/>
          <p:cNvSpPr>
            <a:spLocks noGrp="1"/>
          </p:cNvSpPr>
          <p:nvPr>
            <p:ph type="sldNum" sz="quarter" idx="10"/>
          </p:nvPr>
        </p:nvSpPr>
        <p:spPr/>
        <p:txBody>
          <a:bodyPr/>
          <a:lstStyle/>
          <a:p>
            <a:fld id="{B00D1C16-FF91-405B-A215-4AB9567D9EBB}" type="slidenum">
              <a:rPr lang="en-US" smtClean="0"/>
              <a:t>6</a:t>
            </a:fld>
            <a:endParaRPr lang="en-US"/>
          </a:p>
        </p:txBody>
      </p:sp>
    </p:spTree>
    <p:extLst>
      <p:ext uri="{BB962C8B-B14F-4D97-AF65-F5344CB8AC3E}">
        <p14:creationId xmlns:p14="http://schemas.microsoft.com/office/powerpoint/2010/main" val="2592678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 </a:t>
            </a:r>
            <a:r>
              <a:rPr lang="en-US" sz="1200" i="0" spc="-4" dirty="0">
                <a:solidFill>
                  <a:srgbClr val="333D47"/>
                </a:solidFill>
                <a:cs typeface="Verdana"/>
              </a:rPr>
              <a:t>The calculator </a:t>
            </a:r>
            <a:r>
              <a:rPr lang="en-US" sz="1200" i="0" dirty="0">
                <a:solidFill>
                  <a:srgbClr val="333D47"/>
                </a:solidFill>
                <a:cs typeface="Verdana"/>
              </a:rPr>
              <a:t>can be </a:t>
            </a:r>
            <a:r>
              <a:rPr lang="en-US" sz="1200" i="0" spc="-4" dirty="0">
                <a:solidFill>
                  <a:srgbClr val="333D47"/>
                </a:solidFill>
                <a:cs typeface="Verdana"/>
              </a:rPr>
              <a:t>used </a:t>
            </a:r>
            <a:r>
              <a:rPr lang="en-US" sz="1200" i="0" dirty="0">
                <a:solidFill>
                  <a:srgbClr val="333D47"/>
                </a:solidFill>
                <a:cs typeface="Verdana"/>
              </a:rPr>
              <a:t>to </a:t>
            </a:r>
            <a:r>
              <a:rPr lang="en-US" sz="1200" i="0" spc="-4" dirty="0">
                <a:solidFill>
                  <a:srgbClr val="333D47"/>
                </a:solidFill>
                <a:cs typeface="Verdana"/>
              </a:rPr>
              <a:t>estimate new enrollments to be gained </a:t>
            </a:r>
            <a:r>
              <a:rPr lang="en-US" sz="1200" i="0" dirty="0">
                <a:solidFill>
                  <a:srgbClr val="333D47"/>
                </a:solidFill>
                <a:cs typeface="Verdana"/>
              </a:rPr>
              <a:t>by </a:t>
            </a:r>
            <a:r>
              <a:rPr lang="en-US" sz="1200" i="0" spc="-4" dirty="0">
                <a:solidFill>
                  <a:srgbClr val="333D47"/>
                </a:solidFill>
                <a:cs typeface="Verdana"/>
              </a:rPr>
              <a:t>improving marketing and recruitment efforts. </a:t>
            </a:r>
            <a:endParaRPr lang="en-US" b="1" i="0" dirty="0"/>
          </a:p>
          <a:p>
            <a:endParaRPr lang="en-US" b="1" dirty="0"/>
          </a:p>
          <a:p>
            <a:pPr marL="9813" marR="3925" lvl="0" indent="0" algn="l" defTabSz="914400" rtl="0" eaLnBrk="1" fontAlgn="auto" latinLnBrk="0" hangingPunct="1">
              <a:lnSpc>
                <a:spcPct val="100000"/>
              </a:lnSpc>
              <a:spcBef>
                <a:spcPts val="390"/>
              </a:spcBef>
              <a:spcAft>
                <a:spcPts val="0"/>
              </a:spcAft>
              <a:buClrTx/>
              <a:buSzTx/>
              <a:buFontTx/>
              <a:buNone/>
              <a:tabLst/>
              <a:defRPr/>
            </a:pPr>
            <a:r>
              <a:rPr lang="en-US" b="1" dirty="0"/>
              <a:t>Task:</a:t>
            </a:r>
            <a:r>
              <a:rPr lang="en-US" b="1" baseline="0" dirty="0"/>
              <a:t> </a:t>
            </a:r>
            <a:r>
              <a:rPr lang="en-US" sz="1200" i="0" spc="-4" dirty="0">
                <a:solidFill>
                  <a:srgbClr val="333D47"/>
                </a:solidFill>
                <a:cs typeface="Verdana"/>
              </a:rPr>
              <a:t>Meet with campus stakeholders—including marketing and enrollment </a:t>
            </a:r>
            <a:r>
              <a:rPr lang="en-US" sz="1200" i="0" dirty="0">
                <a:solidFill>
                  <a:srgbClr val="333D47"/>
                </a:solidFill>
                <a:cs typeface="Verdana"/>
              </a:rPr>
              <a:t>staff—to </a:t>
            </a:r>
            <a:r>
              <a:rPr lang="en-US" sz="1200" i="0" spc="-4" dirty="0">
                <a:solidFill>
                  <a:srgbClr val="333D47"/>
                </a:solidFill>
                <a:cs typeface="Verdana"/>
              </a:rPr>
              <a:t>determine expected</a:t>
            </a:r>
            <a:r>
              <a:rPr lang="en-US" sz="1200" i="0" spc="116" dirty="0">
                <a:solidFill>
                  <a:srgbClr val="333D47"/>
                </a:solidFill>
                <a:cs typeface="Verdana"/>
              </a:rPr>
              <a:t> </a:t>
            </a:r>
            <a:r>
              <a:rPr lang="en-US" sz="1200" i="0" spc="-4" dirty="0">
                <a:solidFill>
                  <a:srgbClr val="333D47"/>
                </a:solidFill>
                <a:cs typeface="Verdana"/>
              </a:rPr>
              <a:t>gains.</a:t>
            </a:r>
            <a:r>
              <a:rPr lang="en-US" sz="1200" i="0" dirty="0">
                <a:cs typeface="Verdana"/>
              </a:rPr>
              <a:t> </a:t>
            </a:r>
            <a:r>
              <a:rPr lang="en-US" sz="1200" i="0" spc="-4" dirty="0">
                <a:solidFill>
                  <a:srgbClr val="333D47"/>
                </a:solidFill>
                <a:cs typeface="Verdana"/>
              </a:rPr>
              <a:t>Then, </a:t>
            </a:r>
            <a:r>
              <a:rPr lang="en-US" sz="1200" i="0" dirty="0">
                <a:solidFill>
                  <a:srgbClr val="333D47"/>
                </a:solidFill>
                <a:cs typeface="Verdana"/>
              </a:rPr>
              <a:t>in </a:t>
            </a:r>
            <a:r>
              <a:rPr lang="en-US" sz="1200" i="0" spc="-4" dirty="0">
                <a:solidFill>
                  <a:srgbClr val="333D47"/>
                </a:solidFill>
                <a:cs typeface="Verdana"/>
              </a:rPr>
              <a:t>conjunction with in-house enrollment information and publicly </a:t>
            </a:r>
            <a:r>
              <a:rPr lang="en-US" sz="1200" i="0" dirty="0">
                <a:solidFill>
                  <a:srgbClr val="333D47"/>
                </a:solidFill>
                <a:cs typeface="Verdana"/>
              </a:rPr>
              <a:t>available </a:t>
            </a:r>
            <a:r>
              <a:rPr lang="en-US" sz="1200" i="0" spc="-4" dirty="0">
                <a:solidFill>
                  <a:srgbClr val="333D47"/>
                </a:solidFill>
                <a:cs typeface="Verdana"/>
              </a:rPr>
              <a:t>population </a:t>
            </a:r>
            <a:r>
              <a:rPr lang="en-US" sz="1200" i="0" dirty="0">
                <a:solidFill>
                  <a:srgbClr val="333D47"/>
                </a:solidFill>
                <a:cs typeface="Verdana"/>
              </a:rPr>
              <a:t>data, </a:t>
            </a:r>
            <a:r>
              <a:rPr lang="en-US" sz="1200" i="0" spc="-4" dirty="0">
                <a:solidFill>
                  <a:srgbClr val="333D47"/>
                </a:solidFill>
                <a:cs typeface="Verdana"/>
              </a:rPr>
              <a:t>use the calculator </a:t>
            </a:r>
            <a:r>
              <a:rPr lang="en-US" sz="1200" i="0" dirty="0">
                <a:solidFill>
                  <a:srgbClr val="333D47"/>
                </a:solidFill>
                <a:cs typeface="Verdana"/>
              </a:rPr>
              <a:t>to </a:t>
            </a:r>
            <a:r>
              <a:rPr lang="en-US" sz="1200" i="0" spc="-4" dirty="0">
                <a:solidFill>
                  <a:srgbClr val="333D47"/>
                </a:solidFill>
                <a:cs typeface="Verdana"/>
              </a:rPr>
              <a:t>estimate the opportunity win </a:t>
            </a:r>
            <a:r>
              <a:rPr lang="en-US" sz="1200" i="0" dirty="0">
                <a:solidFill>
                  <a:srgbClr val="333D47"/>
                </a:solidFill>
                <a:cs typeface="Verdana"/>
              </a:rPr>
              <a:t>rate </a:t>
            </a:r>
            <a:r>
              <a:rPr lang="en-US" sz="1200" i="0" spc="-4" dirty="0">
                <a:solidFill>
                  <a:srgbClr val="333D47"/>
                </a:solidFill>
                <a:cs typeface="Verdana"/>
              </a:rPr>
              <a:t>and new enrollments </a:t>
            </a:r>
            <a:r>
              <a:rPr lang="en-US" sz="1200" i="0" dirty="0">
                <a:solidFill>
                  <a:srgbClr val="333D47"/>
                </a:solidFill>
                <a:cs typeface="Verdana"/>
              </a:rPr>
              <a:t>to be </a:t>
            </a:r>
            <a:r>
              <a:rPr lang="en-US" sz="1200" i="0" spc="-4" dirty="0">
                <a:solidFill>
                  <a:srgbClr val="333D47"/>
                </a:solidFill>
                <a:cs typeface="Verdana"/>
              </a:rPr>
              <a:t>gained </a:t>
            </a:r>
            <a:r>
              <a:rPr lang="en-US" sz="1200" i="0" dirty="0">
                <a:solidFill>
                  <a:srgbClr val="333D47"/>
                </a:solidFill>
                <a:cs typeface="Verdana"/>
              </a:rPr>
              <a:t>in traditional-aged, adult, and dual enrollment</a:t>
            </a:r>
            <a:r>
              <a:rPr lang="en-US" sz="1200" i="0" dirty="0">
                <a:cs typeface="Verdana"/>
              </a:rPr>
              <a:t> </a:t>
            </a:r>
            <a:r>
              <a:rPr lang="en-US" sz="1200" i="0" spc="-4" dirty="0">
                <a:solidFill>
                  <a:srgbClr val="333D47"/>
                </a:solidFill>
                <a:cs typeface="Verdana"/>
              </a:rPr>
              <a:t>student segments. </a:t>
            </a:r>
            <a:r>
              <a:rPr lang="en-US" sz="1200" i="0" dirty="0">
                <a:solidFill>
                  <a:schemeClr val="bg1"/>
                </a:solidFill>
                <a:cs typeface="Verdana" panose="020B0604030504040204" pitchFamily="34" charset="0"/>
              </a:rPr>
              <a:t>For Dual Enrollment data, use the High School Look-Up Tool provided by the link below. Enter your institution’s name in column B2 on the “Search Tool” sheet, copy and paste your Unit ID from column C6 to column E3, then view your results on the “Results” sheet.</a:t>
            </a:r>
          </a:p>
          <a:p>
            <a:pPr marL="9813" marR="3925" lvl="0" indent="0" algn="l" defTabSz="914400" rtl="0" eaLnBrk="1" fontAlgn="auto" latinLnBrk="0" hangingPunct="1">
              <a:lnSpc>
                <a:spcPct val="100000"/>
              </a:lnSpc>
              <a:spcBef>
                <a:spcPts val="390"/>
              </a:spcBef>
              <a:spcAft>
                <a:spcPts val="0"/>
              </a:spcAft>
              <a:buClrTx/>
              <a:buSzTx/>
              <a:buFontTx/>
              <a:buNone/>
              <a:tabLst/>
              <a:defRPr/>
            </a:pPr>
            <a:endParaRPr lang="en-US" sz="1200" i="0" dirty="0">
              <a:solidFill>
                <a:schemeClr val="bg1"/>
              </a:solidFill>
              <a:cs typeface="Verdana"/>
            </a:endParaRPr>
          </a:p>
          <a:p>
            <a:pPr marL="9813" marR="3925" lvl="0" indent="0" algn="l" defTabSz="914400" rtl="0" eaLnBrk="1" fontAlgn="auto" latinLnBrk="0" hangingPunct="1">
              <a:lnSpc>
                <a:spcPct val="100000"/>
              </a:lnSpc>
              <a:spcBef>
                <a:spcPts val="390"/>
              </a:spcBef>
              <a:spcAft>
                <a:spcPts val="0"/>
              </a:spcAft>
              <a:buClrTx/>
              <a:buSzTx/>
              <a:buFontTx/>
              <a:buNone/>
              <a:tabLst/>
              <a:defRPr/>
            </a:pPr>
            <a:r>
              <a:rPr lang="en-US" dirty="0"/>
              <a:t>High School Look-Up Tool: https://eab.com/wp-content/uploads/2019/09/High-School-Look-up.xlsx  </a:t>
            </a:r>
            <a:endParaRPr lang="en-US" sz="1200" i="0" dirty="0">
              <a:cs typeface="Verdana"/>
            </a:endParaRPr>
          </a:p>
          <a:p>
            <a:pPr defTabSz="931171">
              <a:defRPr/>
            </a:pPr>
            <a:endParaRPr lang="en-US" b="1" dirty="0">
              <a:solidFill>
                <a:prstClr val="black"/>
              </a:solidFill>
            </a:endParaRPr>
          </a:p>
          <a:p>
            <a:pPr>
              <a:spcBef>
                <a:spcPts val="500"/>
              </a:spcBef>
            </a:pPr>
            <a:r>
              <a:rPr lang="en-US" b="1" dirty="0">
                <a:solidFill>
                  <a:prstClr val="black"/>
                </a:solidFill>
              </a:rPr>
              <a:t>To Edit the Graph: </a:t>
            </a:r>
            <a:r>
              <a:rPr lang="en-US" sz="1200" i="0" dirty="0"/>
              <a:t>To edit the calculator, right click on the chart below, select “Worksheet Object” and then “Edit” </a:t>
            </a:r>
          </a:p>
          <a:p>
            <a:pPr>
              <a:spcBef>
                <a:spcPts val="500"/>
              </a:spcBef>
            </a:pPr>
            <a:endParaRPr lang="en-US" sz="1200" i="0" dirty="0">
              <a:solidFill>
                <a:schemeClr val="tx1"/>
              </a:solidFill>
            </a:endParaRPr>
          </a:p>
          <a:p>
            <a:pPr>
              <a:spcBef>
                <a:spcPts val="500"/>
              </a:spcBef>
            </a:pPr>
            <a:endParaRPr lang="en-US" sz="1200" i="0" dirty="0">
              <a:solidFill>
                <a:schemeClr val="tx1"/>
              </a:solidFill>
            </a:endParaRPr>
          </a:p>
        </p:txBody>
      </p:sp>
      <p:sp>
        <p:nvSpPr>
          <p:cNvPr id="4" name="Slide Number Placeholder 3"/>
          <p:cNvSpPr>
            <a:spLocks noGrp="1"/>
          </p:cNvSpPr>
          <p:nvPr>
            <p:ph type="sldNum" sz="quarter" idx="5"/>
          </p:nvPr>
        </p:nvSpPr>
        <p:spPr/>
        <p:txBody>
          <a:bodyPr/>
          <a:lstStyle/>
          <a:p>
            <a:fld id="{5CA03B78-B834-4623-BD83-0233DF0F7D7B}" type="slidenum">
              <a:rPr lang="en-US" smtClean="0"/>
              <a:t>7</a:t>
            </a:fld>
            <a:endParaRPr lang="en-US"/>
          </a:p>
        </p:txBody>
      </p:sp>
    </p:spTree>
    <p:extLst>
      <p:ext uri="{BB962C8B-B14F-4D97-AF65-F5344CB8AC3E}">
        <p14:creationId xmlns:p14="http://schemas.microsoft.com/office/powerpoint/2010/main" val="27249015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 </a:t>
            </a:r>
            <a:r>
              <a:rPr lang="en-US" b="0" dirty="0"/>
              <a:t>To provide an overview of expected enrollments </a:t>
            </a:r>
            <a:r>
              <a:rPr lang="en-US" b="0" baseline="0" dirty="0"/>
              <a:t>in 20XX. This slide should be adapted to reflect the institution’s key performance metrics.</a:t>
            </a:r>
          </a:p>
          <a:p>
            <a:endParaRPr lang="en-US" b="1" dirty="0"/>
          </a:p>
          <a:p>
            <a:pPr defTabSz="931467">
              <a:defRPr/>
            </a:pPr>
            <a:r>
              <a:rPr lang="en-US" b="1" dirty="0"/>
              <a:t>Task:</a:t>
            </a:r>
            <a:r>
              <a:rPr lang="en-US" b="1" baseline="0" dirty="0"/>
              <a:t> </a:t>
            </a:r>
            <a:r>
              <a:rPr lang="en-US" b="0" baseline="0" dirty="0"/>
              <a:t>Define units of focus (credit, non-credit, CTE, liberal arts/transfer, online, dual enrollment.) of interest. The units could be the institution as a whole, academic divisions, departments, or programs. Enter historical, current, and target enrollment data for each unit. Estimate and enter the corresponding growth expected in the graph. In the box at the bottom of the slide, discuss implications of expected enrollment changes. </a:t>
            </a:r>
          </a:p>
          <a:p>
            <a:pPr defTabSz="931171">
              <a:defRPr/>
            </a:pPr>
            <a:endParaRPr lang="en-US" b="1" dirty="0">
              <a:solidFill>
                <a:prstClr val="black"/>
              </a:solidFill>
            </a:endParaRPr>
          </a:p>
          <a:p>
            <a:pPr defTabSz="931467">
              <a:defRPr/>
            </a:pPr>
            <a:r>
              <a:rPr lang="en-US" b="1" dirty="0">
                <a:solidFill>
                  <a:prstClr val="black"/>
                </a:solidFill>
              </a:rPr>
              <a:t>To Edit the Graph: </a:t>
            </a:r>
            <a:r>
              <a:rPr lang="en-US" dirty="0">
                <a:solidFill>
                  <a:prstClr val="black"/>
                </a:solidFill>
              </a:rPr>
              <a:t>Right click on the graph and select “Edit Data” to edit the information in the graph. </a:t>
            </a:r>
          </a:p>
        </p:txBody>
      </p:sp>
      <p:sp>
        <p:nvSpPr>
          <p:cNvPr id="4" name="Slide Number Placeholder 3"/>
          <p:cNvSpPr>
            <a:spLocks noGrp="1"/>
          </p:cNvSpPr>
          <p:nvPr>
            <p:ph type="sldNum" sz="quarter" idx="10"/>
          </p:nvPr>
        </p:nvSpPr>
        <p:spPr/>
        <p:txBody>
          <a:bodyPr/>
          <a:lstStyle/>
          <a:p>
            <a:fld id="{B00D1C16-FF91-405B-A215-4AB9567D9EBB}" type="slidenum">
              <a:rPr lang="en-US" smtClean="0"/>
              <a:t>8</a:t>
            </a:fld>
            <a:endParaRPr lang="en-US"/>
          </a:p>
        </p:txBody>
      </p:sp>
    </p:spTree>
    <p:extLst>
      <p:ext uri="{BB962C8B-B14F-4D97-AF65-F5344CB8AC3E}">
        <p14:creationId xmlns:p14="http://schemas.microsoft.com/office/powerpoint/2010/main" val="3452280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 </a:t>
            </a:r>
            <a:r>
              <a:rPr lang="en-US" b="0" dirty="0"/>
              <a:t>To show the changing proportion of student segments. Demographic, economic, and competitive forces have changed and are changing our student make up. Being aware of these changes can inform prioritization and planning.</a:t>
            </a:r>
          </a:p>
          <a:p>
            <a:endParaRPr lang="en-US" b="1" dirty="0"/>
          </a:p>
          <a:p>
            <a:pPr defTabSz="931467">
              <a:defRPr/>
            </a:pPr>
            <a:r>
              <a:rPr lang="en-US" b="1" dirty="0"/>
              <a:t>Task:</a:t>
            </a:r>
            <a:r>
              <a:rPr lang="en-US" b="1" baseline="0" dirty="0"/>
              <a:t> </a:t>
            </a:r>
            <a:r>
              <a:rPr lang="en-US" b="0" baseline="0" dirty="0"/>
              <a:t>Define, track, and record student segment populations. Estimate and enter the corresponding growth expected in the graph. In the box at the bottom of the slide, discuss implications of expected enrollment changes. </a:t>
            </a:r>
          </a:p>
          <a:p>
            <a:pPr defTabSz="931171">
              <a:defRPr/>
            </a:pPr>
            <a:endParaRPr lang="en-US" b="1" dirty="0">
              <a:solidFill>
                <a:prstClr val="black"/>
              </a:solidFill>
            </a:endParaRPr>
          </a:p>
          <a:p>
            <a:pPr defTabSz="931467">
              <a:defRPr/>
            </a:pPr>
            <a:r>
              <a:rPr lang="en-US" b="1" dirty="0">
                <a:solidFill>
                  <a:prstClr val="black"/>
                </a:solidFill>
              </a:rPr>
              <a:t>To Edit the Graph: </a:t>
            </a:r>
            <a:r>
              <a:rPr lang="en-US" dirty="0">
                <a:solidFill>
                  <a:prstClr val="black"/>
                </a:solidFill>
              </a:rPr>
              <a:t>Right click on the graph and select “Edit Data” to edit the information in the graph. </a:t>
            </a:r>
          </a:p>
        </p:txBody>
      </p:sp>
      <p:sp>
        <p:nvSpPr>
          <p:cNvPr id="4" name="Slide Number Placeholder 3"/>
          <p:cNvSpPr>
            <a:spLocks noGrp="1"/>
          </p:cNvSpPr>
          <p:nvPr>
            <p:ph type="sldNum" sz="quarter" idx="10"/>
          </p:nvPr>
        </p:nvSpPr>
        <p:spPr/>
        <p:txBody>
          <a:bodyPr/>
          <a:lstStyle/>
          <a:p>
            <a:fld id="{B00D1C16-FF91-405B-A215-4AB9567D9EBB}" type="slidenum">
              <a:rPr lang="en-US" smtClean="0"/>
              <a:t>9</a:t>
            </a:fld>
            <a:endParaRPr lang="en-US"/>
          </a:p>
        </p:txBody>
      </p:sp>
    </p:spTree>
    <p:extLst>
      <p:ext uri="{BB962C8B-B14F-4D97-AF65-F5344CB8AC3E}">
        <p14:creationId xmlns:p14="http://schemas.microsoft.com/office/powerpoint/2010/main" val="27980649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Purpose:</a:t>
            </a:r>
            <a:r>
              <a:rPr lang="en-US" b="0" dirty="0"/>
              <a:t> To provide an overview</a:t>
            </a:r>
            <a:r>
              <a:rPr lang="en-US" b="0" baseline="0" dirty="0"/>
              <a:t> of </a:t>
            </a:r>
            <a:r>
              <a:rPr lang="en-US" b="0" dirty="0"/>
              <a:t>the</a:t>
            </a:r>
            <a:r>
              <a:rPr lang="en-US" b="0" baseline="0" dirty="0"/>
              <a:t> future market in which the institution will be operating. </a:t>
            </a:r>
            <a:endParaRPr lang="en-US" b="1" dirty="0"/>
          </a:p>
          <a:p>
            <a:endParaRPr lang="en-US" b="1" dirty="0"/>
          </a:p>
          <a:p>
            <a:r>
              <a:rPr lang="en-US" b="1" dirty="0"/>
              <a:t>Task: </a:t>
            </a:r>
            <a:r>
              <a:rPr lang="en-US" b="0" dirty="0"/>
              <a:t>First</a:t>
            </a:r>
            <a:r>
              <a:rPr lang="en-US" b="0" baseline="0" dirty="0"/>
              <a:t>, complete the remaining slides in this section (Demographics through Themes Emerging Across Future Market Assessment). Then summarize key takeaways from each section of the market assessment on this slide.</a:t>
            </a:r>
          </a:p>
          <a:p>
            <a:endParaRPr lang="en-US" b="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Additional Assistance: </a:t>
            </a:r>
            <a:r>
              <a:rPr lang="en-US" sz="1200" b="0" kern="1200" baseline="0" dirty="0">
                <a:solidFill>
                  <a:schemeClr val="tx1"/>
                </a:solidFill>
                <a:latin typeface="+mn-lt"/>
                <a:ea typeface="+mn-ea"/>
                <a:cs typeface="+mn-cs"/>
              </a:rPr>
              <a:t>us</a:t>
            </a:r>
            <a:r>
              <a:rPr lang="en-US" sz="1200" kern="1200" dirty="0">
                <a:solidFill>
                  <a:schemeClr val="tx1"/>
                </a:solidFill>
                <a:latin typeface="+mn-lt"/>
                <a:ea typeface="+mn-ea"/>
                <a:cs typeface="+mn-cs"/>
              </a:rPr>
              <a:t>e the </a:t>
            </a:r>
            <a:r>
              <a:rPr lang="en-US" sz="1200" b="1" kern="1200" dirty="0">
                <a:solidFill>
                  <a:schemeClr val="tx1"/>
                </a:solidFill>
                <a:latin typeface="+mn-lt"/>
                <a:ea typeface="+mn-ea"/>
                <a:cs typeface="+mn-cs"/>
              </a:rPr>
              <a:t>Market Forces Prioritization Tool </a:t>
            </a:r>
            <a:r>
              <a:rPr lang="en-US" sz="1200" kern="1200" dirty="0">
                <a:solidFill>
                  <a:schemeClr val="tx1"/>
                </a:solidFill>
                <a:latin typeface="+mn-lt"/>
                <a:ea typeface="+mn-ea"/>
                <a:cs typeface="+mn-cs"/>
              </a:rPr>
              <a:t>discussed further at the end of this document to p</a:t>
            </a:r>
            <a:r>
              <a:rPr lang="en-US" dirty="0"/>
              <a:t>rioritize which market forces should be immediately addressed in strategy discussions. View the resource: </a:t>
            </a:r>
            <a:r>
              <a:rPr lang="en-US" dirty="0">
                <a:hlinkClick r:id="rId3"/>
              </a:rPr>
              <a:t>https://eab.com/wp-content/uploads/2019/09/Crafting-Transformational-Strategy-Toolkit.pdf#page=20</a:t>
            </a:r>
            <a:r>
              <a:rPr lang="en-US" dirty="0"/>
              <a:t> </a:t>
            </a:r>
            <a:endParaRPr lang="en-US" sz="1200" kern="1200" dirty="0">
              <a:solidFill>
                <a:schemeClr val="tx1"/>
              </a:solidFill>
              <a:latin typeface="+mn-lt"/>
              <a:ea typeface="+mn-ea"/>
              <a:cs typeface="+mn-cs"/>
            </a:endParaRPr>
          </a:p>
          <a:p>
            <a:endParaRPr lang="en-US" b="1" dirty="0"/>
          </a:p>
        </p:txBody>
      </p:sp>
      <p:sp>
        <p:nvSpPr>
          <p:cNvPr id="4" name="Slide Number Placeholder 3"/>
          <p:cNvSpPr>
            <a:spLocks noGrp="1"/>
          </p:cNvSpPr>
          <p:nvPr>
            <p:ph type="sldNum" sz="quarter" idx="10"/>
          </p:nvPr>
        </p:nvSpPr>
        <p:spPr/>
        <p:txBody>
          <a:bodyPr/>
          <a:lstStyle/>
          <a:p>
            <a:fld id="{B00D1C16-FF91-405B-A215-4AB9567D9EBB}" type="slidenum">
              <a:rPr lang="en-US" smtClean="0"/>
              <a:t>10</a:t>
            </a:fld>
            <a:endParaRPr lang="en-US"/>
          </a:p>
        </p:txBody>
      </p:sp>
    </p:spTree>
    <p:extLst>
      <p:ext uri="{BB962C8B-B14F-4D97-AF65-F5344CB8AC3E}">
        <p14:creationId xmlns:p14="http://schemas.microsoft.com/office/powerpoint/2010/main" val="20124832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3" Type="http://schemas.openxmlformats.org/officeDocument/2006/relationships/hyperlink" Target="https://www.eab.com/" TargetMode="External"/><Relationship Id="rId2" Type="http://schemas.openxmlformats.org/officeDocument/2006/relationships/slideMaster" Target="../slideMasters/slideMaster1.xml"/><Relationship Id="rId1" Type="http://schemas.openxmlformats.org/officeDocument/2006/relationships/tags" Target="../tags/tag15.xml"/><Relationship Id="rId4" Type="http://schemas.openxmlformats.org/officeDocument/2006/relationships/image" Target="../media/image6.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slideMaster" Target="../slideMasters/slideMaster2.xml"/><Relationship Id="rId1" Type="http://schemas.openxmlformats.org/officeDocument/2006/relationships/tags" Target="../tags/tag17.xml"/><Relationship Id="rId5" Type="http://schemas.openxmlformats.org/officeDocument/2006/relationships/image" Target="../media/image8.png"/><Relationship Id="rId4"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0.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2.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3.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4.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5.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6.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27.xml"/></Relationships>
</file>

<file path=ppt/slideLayouts/_rels/slideLayout26.xml.rels><?xml version="1.0" encoding="UTF-8" standalone="yes"?>
<Relationships xmlns="http://schemas.openxmlformats.org/package/2006/relationships"><Relationship Id="rId3" Type="http://schemas.openxmlformats.org/officeDocument/2006/relationships/hyperlink" Target="https://www.eab.com/" TargetMode="External"/><Relationship Id="rId2" Type="http://schemas.openxmlformats.org/officeDocument/2006/relationships/slideMaster" Target="../slideMasters/slideMaster2.xml"/><Relationship Id="rId1" Type="http://schemas.openxmlformats.org/officeDocument/2006/relationships/tags" Target="../tags/tag28.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5.xml"/><Relationship Id="rId6" Type="http://schemas.openxmlformats.org/officeDocument/2006/relationships/hyperlink" Target="https://eab.box.com/v/eab-one-pager-script" TargetMode="External"/><Relationship Id="rId5" Type="http://schemas.openxmlformats.org/officeDocument/2006/relationships/image" Target="../media/image7.png"/><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6.xml"/><Relationship Id="rId6" Type="http://schemas.openxmlformats.org/officeDocument/2006/relationships/hyperlink" Target="https://eab.box.com/v/eab-one-pager-script" TargetMode="External"/><Relationship Id="rId5" Type="http://schemas.openxmlformats.org/officeDocument/2006/relationships/image" Target="../media/image7.png"/><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Instructions">
    <p:spTree>
      <p:nvGrpSpPr>
        <p:cNvPr id="1" name=""/>
        <p:cNvGrpSpPr/>
        <p:nvPr/>
      </p:nvGrpSpPr>
      <p:grpSpPr>
        <a:xfrm>
          <a:off x="0" y="0"/>
          <a:ext cx="0" cy="0"/>
          <a:chOff x="0" y="0"/>
          <a:chExt cx="0" cy="0"/>
        </a:xfrm>
      </p:grpSpPr>
      <p:pic>
        <p:nvPicPr>
          <p:cNvPr id="26" name="Picture 25" descr="Screen Clippi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4516993" y="1147928"/>
            <a:ext cx="4587338" cy="3548019"/>
          </a:xfrm>
          <a:prstGeom prst="rect">
            <a:avLst/>
          </a:prstGeom>
          <a:ln w="6350">
            <a:solidFill>
              <a:schemeClr val="accent4"/>
            </a:solidFill>
          </a:ln>
        </p:spPr>
      </p:pic>
      <p:sp>
        <p:nvSpPr>
          <p:cNvPr id="3" name="Rectangle 2"/>
          <p:cNvSpPr/>
          <p:nvPr userDrawn="1"/>
        </p:nvSpPr>
        <p:spPr bwMode="gray">
          <a:xfrm>
            <a:off x="507999" y="457200"/>
            <a:ext cx="3252371" cy="401986"/>
          </a:xfrm>
          <a:prstGeom prst="rect">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Bef>
                <a:spcPts val="500"/>
              </a:spcBef>
            </a:pPr>
            <a:r>
              <a:rPr lang="en-US" sz="1200" b="1" dirty="0">
                <a:solidFill>
                  <a:schemeClr val="bg1"/>
                </a:solidFill>
              </a:rPr>
              <a:t>2019</a:t>
            </a:r>
            <a:r>
              <a:rPr lang="en-US" sz="1200" b="1" baseline="0" dirty="0">
                <a:solidFill>
                  <a:schemeClr val="bg1"/>
                </a:solidFill>
              </a:rPr>
              <a:t> Template Edition</a:t>
            </a:r>
            <a:endParaRPr lang="en-US" sz="1200" b="1" dirty="0">
              <a:solidFill>
                <a:schemeClr val="bg1"/>
              </a:solidFill>
            </a:endParaRPr>
          </a:p>
        </p:txBody>
      </p:sp>
      <p:sp>
        <p:nvSpPr>
          <p:cNvPr id="4" name="Rectangle 3"/>
          <p:cNvSpPr/>
          <p:nvPr userDrawn="1"/>
        </p:nvSpPr>
        <p:spPr bwMode="gray">
          <a:xfrm>
            <a:off x="507999" y="995529"/>
            <a:ext cx="3252371" cy="6270459"/>
          </a:xfrm>
          <a:prstGeom prst="rect">
            <a:avLst/>
          </a:prstGeom>
          <a:solidFill>
            <a:schemeClr val="accent5"/>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sp>
        <p:nvSpPr>
          <p:cNvPr id="5" name="TextBox 4"/>
          <p:cNvSpPr txBox="1"/>
          <p:nvPr userDrawn="1"/>
        </p:nvSpPr>
        <p:spPr bwMode="gray">
          <a:xfrm>
            <a:off x="730388" y="2766740"/>
            <a:ext cx="3029982" cy="997196"/>
          </a:xfrm>
          <a:prstGeom prst="rect">
            <a:avLst/>
          </a:prstGeom>
          <a:noFill/>
        </p:spPr>
        <p:txBody>
          <a:bodyPr wrap="square" lIns="0" tIns="0" rIns="0" bIns="0" rtlCol="0">
            <a:spAutoFit/>
          </a:bodyPr>
          <a:lstStyle/>
          <a:p>
            <a:pPr>
              <a:lnSpc>
                <a:spcPct val="90000"/>
              </a:lnSpc>
              <a:spcBef>
                <a:spcPts val="500"/>
              </a:spcBef>
            </a:pPr>
            <a:r>
              <a:rPr lang="en-US" sz="4200" b="1" dirty="0">
                <a:solidFill>
                  <a:schemeClr val="bg1"/>
                </a:solidFill>
              </a:rPr>
              <a:t>Standard</a:t>
            </a:r>
            <a:r>
              <a:rPr lang="en-US" sz="4200" dirty="0">
                <a:solidFill>
                  <a:schemeClr val="bg1"/>
                </a:solidFill>
              </a:rPr>
              <a:t> </a:t>
            </a:r>
            <a:r>
              <a:rPr lang="en-US" sz="3000" dirty="0">
                <a:solidFill>
                  <a:schemeClr val="bg1"/>
                </a:solidFill>
              </a:rPr>
              <a:t>Landscape</a:t>
            </a:r>
          </a:p>
        </p:txBody>
      </p:sp>
      <p:cxnSp>
        <p:nvCxnSpPr>
          <p:cNvPr id="6" name="Straight Connector 5"/>
          <p:cNvCxnSpPr/>
          <p:nvPr userDrawn="1"/>
        </p:nvCxnSpPr>
        <p:spPr bwMode="gray">
          <a:xfrm>
            <a:off x="730388" y="4065185"/>
            <a:ext cx="3029982"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userDrawn="1"/>
        </p:nvSpPr>
        <p:spPr bwMode="gray">
          <a:xfrm>
            <a:off x="730388" y="4244204"/>
            <a:ext cx="2064327" cy="461665"/>
          </a:xfrm>
          <a:prstGeom prst="rect">
            <a:avLst/>
          </a:prstGeom>
          <a:noFill/>
        </p:spPr>
        <p:txBody>
          <a:bodyPr wrap="square" lIns="0" tIns="0" rIns="0" bIns="0" rtlCol="0">
            <a:spAutoFit/>
          </a:bodyPr>
          <a:lstStyle/>
          <a:p>
            <a:pPr>
              <a:spcBef>
                <a:spcPts val="500"/>
              </a:spcBef>
            </a:pPr>
            <a:r>
              <a:rPr lang="en-US" sz="1500" dirty="0">
                <a:solidFill>
                  <a:schemeClr val="bg1"/>
                </a:solidFill>
              </a:rPr>
              <a:t>Long documents that have a cover:</a:t>
            </a:r>
          </a:p>
        </p:txBody>
      </p:sp>
      <p:sp>
        <p:nvSpPr>
          <p:cNvPr id="8" name="TextBox 7"/>
          <p:cNvSpPr txBox="1"/>
          <p:nvPr userDrawn="1"/>
        </p:nvSpPr>
        <p:spPr bwMode="gray">
          <a:xfrm>
            <a:off x="900540" y="4820541"/>
            <a:ext cx="1512347" cy="728405"/>
          </a:xfrm>
          <a:prstGeom prst="rect">
            <a:avLst/>
          </a:prstGeom>
          <a:noFill/>
        </p:spPr>
        <p:txBody>
          <a:bodyPr wrap="square" lIns="0" tIns="0" rIns="0" bIns="0" rtlCol="0">
            <a:spAutoFit/>
          </a:bodyPr>
          <a:lstStyle/>
          <a:p>
            <a:pPr marL="112713" indent="-112713">
              <a:spcBef>
                <a:spcPts val="500"/>
              </a:spcBef>
              <a:buFont typeface="Arial" panose="020B0604020202020204" pitchFamily="34" charset="0"/>
              <a:buChar char="•"/>
            </a:pPr>
            <a:r>
              <a:rPr lang="en-US" sz="1300" dirty="0">
                <a:solidFill>
                  <a:schemeClr val="bg1"/>
                </a:solidFill>
              </a:rPr>
              <a:t>Marketing decks</a:t>
            </a:r>
          </a:p>
          <a:p>
            <a:pPr marL="112713" indent="-112713">
              <a:spcBef>
                <a:spcPts val="500"/>
              </a:spcBef>
              <a:buFont typeface="Arial" panose="020B0604020202020204" pitchFamily="34" charset="0"/>
              <a:buChar char="•"/>
            </a:pPr>
            <a:r>
              <a:rPr lang="en-US" sz="1300" dirty="0">
                <a:solidFill>
                  <a:schemeClr val="bg1"/>
                </a:solidFill>
              </a:rPr>
              <a:t>Assessments</a:t>
            </a:r>
          </a:p>
          <a:p>
            <a:pPr marL="112713" indent="-112713">
              <a:spcBef>
                <a:spcPts val="500"/>
              </a:spcBef>
              <a:buFont typeface="Arial" panose="020B0604020202020204" pitchFamily="34" charset="0"/>
              <a:buChar char="•"/>
            </a:pPr>
            <a:r>
              <a:rPr lang="en-US" sz="1300" dirty="0">
                <a:solidFill>
                  <a:schemeClr val="bg1"/>
                </a:solidFill>
              </a:rPr>
              <a:t>White papers</a:t>
            </a:r>
          </a:p>
        </p:txBody>
      </p:sp>
      <p:sp>
        <p:nvSpPr>
          <p:cNvPr id="9" name="Text Placeholder 7"/>
          <p:cNvSpPr txBox="1">
            <a:spLocks/>
          </p:cNvSpPr>
          <p:nvPr userDrawn="1"/>
        </p:nvSpPr>
        <p:spPr bwMode="gray">
          <a:xfrm>
            <a:off x="730388" y="6362479"/>
            <a:ext cx="2769896" cy="502702"/>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marL="0" indent="0" algn="l">
              <a:spcBef>
                <a:spcPts val="2400"/>
              </a:spcBef>
              <a:buNone/>
            </a:pPr>
            <a:r>
              <a:rPr lang="en-US" sz="1300" b="1" dirty="0">
                <a:solidFill>
                  <a:schemeClr val="bg1"/>
                </a:solidFill>
              </a:rPr>
              <a:t>Need help? </a:t>
            </a:r>
          </a:p>
          <a:p>
            <a:pPr marL="0" indent="0" algn="l">
              <a:spcBef>
                <a:spcPts val="800"/>
              </a:spcBef>
              <a:buNone/>
            </a:pPr>
            <a:r>
              <a:rPr lang="en-US" sz="1300" dirty="0">
                <a:solidFill>
                  <a:schemeClr val="bg1"/>
                </a:solidFill>
              </a:rPr>
              <a:t>Email </a:t>
            </a:r>
            <a:r>
              <a:rPr lang="en-US" sz="1300" b="1" dirty="0">
                <a:solidFill>
                  <a:schemeClr val="bg1"/>
                </a:solidFill>
              </a:rPr>
              <a:t>DSS-Requests@eab.com</a:t>
            </a:r>
          </a:p>
        </p:txBody>
      </p:sp>
      <p:sp>
        <p:nvSpPr>
          <p:cNvPr id="10" name="TextBox 9"/>
          <p:cNvSpPr txBox="1"/>
          <p:nvPr userDrawn="1"/>
        </p:nvSpPr>
        <p:spPr bwMode="gray">
          <a:xfrm>
            <a:off x="6991680" y="4770733"/>
            <a:ext cx="2113935" cy="123111"/>
          </a:xfrm>
          <a:prstGeom prst="rect">
            <a:avLst/>
          </a:prstGeom>
          <a:noFill/>
        </p:spPr>
        <p:txBody>
          <a:bodyPr wrap="square" lIns="0" tIns="0" rIns="0" bIns="0" rtlCol="0">
            <a:spAutoFit/>
          </a:bodyPr>
          <a:lstStyle/>
          <a:p>
            <a:pPr algn="r">
              <a:spcBef>
                <a:spcPts val="500"/>
              </a:spcBef>
            </a:pPr>
            <a:r>
              <a:rPr lang="en-US" sz="800" dirty="0">
                <a:latin typeface="+mn-lt"/>
                <a:cs typeface="Arial" panose="020B0604020202020204" pitchFamily="34" charset="0"/>
              </a:rPr>
              <a:t>Page Size: 11ꞌꞌ x 8.5ꞌꞌ </a:t>
            </a:r>
          </a:p>
        </p:txBody>
      </p:sp>
      <p:pic>
        <p:nvPicPr>
          <p:cNvPr id="12" name="Pictur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gray">
          <a:xfrm>
            <a:off x="730388" y="1400021"/>
            <a:ext cx="1682499" cy="646177"/>
          </a:xfrm>
          <a:prstGeom prst="rect">
            <a:avLst/>
          </a:prstGeom>
        </p:spPr>
      </p:pic>
      <p:sp>
        <p:nvSpPr>
          <p:cNvPr id="22" name="TextBox 21"/>
          <p:cNvSpPr txBox="1"/>
          <p:nvPr userDrawn="1"/>
        </p:nvSpPr>
        <p:spPr bwMode="gray">
          <a:xfrm>
            <a:off x="2579316" y="4820541"/>
            <a:ext cx="1033086" cy="728405"/>
          </a:xfrm>
          <a:prstGeom prst="rect">
            <a:avLst/>
          </a:prstGeom>
          <a:noFill/>
        </p:spPr>
        <p:txBody>
          <a:bodyPr wrap="square" lIns="0" tIns="0" rIns="0" bIns="0" rtlCol="0">
            <a:spAutoFit/>
          </a:bodyPr>
          <a:lstStyle/>
          <a:p>
            <a:pPr marL="112713" indent="-112713">
              <a:spcBef>
                <a:spcPts val="500"/>
              </a:spcBef>
              <a:buFont typeface="Arial" panose="020B0604020202020204" pitchFamily="34" charset="0"/>
              <a:buChar char="•"/>
            </a:pPr>
            <a:r>
              <a:rPr lang="en-US" sz="1300" dirty="0">
                <a:solidFill>
                  <a:schemeClr val="bg1"/>
                </a:solidFill>
              </a:rPr>
              <a:t>Studies</a:t>
            </a:r>
          </a:p>
          <a:p>
            <a:pPr marL="112713" indent="-112713">
              <a:spcBef>
                <a:spcPts val="500"/>
              </a:spcBef>
              <a:buFont typeface="Arial" panose="020B0604020202020204" pitchFamily="34" charset="0"/>
              <a:buChar char="•"/>
            </a:pPr>
            <a:r>
              <a:rPr lang="en-US" sz="1300" dirty="0">
                <a:solidFill>
                  <a:schemeClr val="bg1"/>
                </a:solidFill>
              </a:rPr>
              <a:t>Research</a:t>
            </a:r>
          </a:p>
          <a:p>
            <a:pPr marL="112713" indent="-112713">
              <a:spcBef>
                <a:spcPts val="500"/>
              </a:spcBef>
              <a:buFont typeface="Arial" panose="020B0604020202020204" pitchFamily="34" charset="0"/>
              <a:buChar char="•"/>
            </a:pPr>
            <a:r>
              <a:rPr lang="en-US" sz="1300" dirty="0">
                <a:solidFill>
                  <a:schemeClr val="bg1"/>
                </a:solidFill>
              </a:rPr>
              <a:t>Toolkits</a:t>
            </a:r>
          </a:p>
        </p:txBody>
      </p:sp>
      <p:pic>
        <p:nvPicPr>
          <p:cNvPr id="25" name="Picture 24" descr="Screen Clippi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4364593" y="995528"/>
            <a:ext cx="4587338" cy="3548019"/>
          </a:xfrm>
          <a:prstGeom prst="rect">
            <a:avLst/>
          </a:prstGeom>
          <a:ln w="6350">
            <a:solidFill>
              <a:schemeClr val="accent4"/>
            </a:solidFill>
          </a:ln>
        </p:spPr>
      </p:pic>
      <p:pic>
        <p:nvPicPr>
          <p:cNvPr id="28" name="Picture 27">
            <a:extLst>
              <a:ext uri="{FF2B5EF4-FFF2-40B4-BE49-F238E27FC236}">
                <a16:creationId xmlns:a16="http://schemas.microsoft.com/office/drawing/2014/main" id="{CE81869D-6735-46B0-946C-965FF06D3507}"/>
              </a:ext>
            </a:extLst>
          </p:cNvPr>
          <p:cNvPicPr>
            <a:picLocks noChangeAspect="1"/>
          </p:cNvPicPr>
          <p:nvPr userDrawn="1"/>
        </p:nvPicPr>
        <p:blipFill>
          <a:blip r:embed="rId5"/>
          <a:stretch>
            <a:fillRect/>
          </a:stretch>
        </p:blipFill>
        <p:spPr>
          <a:xfrm>
            <a:off x="4364593" y="5265982"/>
            <a:ext cx="4757437" cy="1799253"/>
          </a:xfrm>
          <a:prstGeom prst="rect">
            <a:avLst/>
          </a:prstGeom>
        </p:spPr>
      </p:pic>
      <p:sp>
        <p:nvSpPr>
          <p:cNvPr id="15" name="Rectangle 14">
            <a:extLst>
              <a:ext uri="{FF2B5EF4-FFF2-40B4-BE49-F238E27FC236}">
                <a16:creationId xmlns:a16="http://schemas.microsoft.com/office/drawing/2014/main" id="{208EBB36-F614-4B49-BEFE-B6E8964AC011}"/>
              </a:ext>
            </a:extLst>
          </p:cNvPr>
          <p:cNvSpPr/>
          <p:nvPr userDrawn="1"/>
        </p:nvSpPr>
        <p:spPr bwMode="gray">
          <a:xfrm>
            <a:off x="4364593" y="457200"/>
            <a:ext cx="4739738" cy="401986"/>
          </a:xfrm>
          <a:prstGeom prst="rect">
            <a:avLst/>
          </a:prstGeom>
          <a:solidFill>
            <a:srgbClr val="009900"/>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Bef>
                <a:spcPts val="500"/>
              </a:spcBef>
            </a:pPr>
            <a:r>
              <a:rPr lang="en-US" sz="1200" b="1" dirty="0">
                <a:solidFill>
                  <a:schemeClr val="bg1"/>
                </a:solidFill>
              </a:rPr>
              <a:t>Delete Page After Reading</a:t>
            </a:r>
          </a:p>
        </p:txBody>
      </p:sp>
    </p:spTree>
    <p:custDataLst>
      <p:tags r:id="rId1"/>
    </p:custDataLst>
    <p:extLst>
      <p:ext uri="{BB962C8B-B14F-4D97-AF65-F5344CB8AC3E}">
        <p14:creationId xmlns:p14="http://schemas.microsoft.com/office/powerpoint/2010/main" val="2359470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andard: Box Text">
    <p:spTree>
      <p:nvGrpSpPr>
        <p:cNvPr id="1" name=""/>
        <p:cNvGrpSpPr/>
        <p:nvPr/>
      </p:nvGrpSpPr>
      <p:grpSpPr>
        <a:xfrm>
          <a:off x="0" y="0"/>
          <a:ext cx="0" cy="0"/>
          <a:chOff x="0" y="0"/>
          <a:chExt cx="0" cy="0"/>
        </a:xfrm>
      </p:grpSpPr>
      <p:sp>
        <p:nvSpPr>
          <p:cNvPr id="3" name="Text Placeholder 2"/>
          <p:cNvSpPr>
            <a:spLocks noGrp="1"/>
          </p:cNvSpPr>
          <p:nvPr>
            <p:ph type="body" sz="quarter" idx="32" hasCustomPrompt="1"/>
          </p:nvPr>
        </p:nvSpPr>
        <p:spPr bwMode="gray">
          <a:xfrm>
            <a:off x="511175" y="460374"/>
            <a:ext cx="2212848" cy="6805613"/>
          </a:xfrm>
          <a:ln w="12700">
            <a:solidFill>
              <a:schemeClr val="accent3"/>
            </a:solidFill>
            <a:miter lim="800000"/>
          </a:ln>
        </p:spPr>
        <p:txBody>
          <a:bodyPr lIns="137160" tIns="137160" rIns="137160" bIns="137160">
            <a:noAutofit/>
          </a:bodyPr>
          <a:lstStyle>
            <a:lvl1pPr marL="0" indent="0">
              <a:spcBef>
                <a:spcPts val="0"/>
              </a:spcBef>
              <a:buNone/>
              <a:defRPr sz="1000" b="1">
                <a:solidFill>
                  <a:schemeClr val="tx1"/>
                </a:solidFill>
              </a:defRPr>
            </a:lvl1pPr>
            <a:lvl2pPr marL="112713" indent="0">
              <a:buNone/>
              <a:defRPr sz="1000"/>
            </a:lvl2pPr>
            <a:lvl3pPr marL="230187" indent="0">
              <a:buNone/>
              <a:defRPr sz="1000"/>
            </a:lvl3pPr>
            <a:lvl4pPr marL="342900" indent="0">
              <a:buNone/>
              <a:defRPr sz="1000"/>
            </a:lvl4pPr>
            <a:lvl5pPr marL="458787" indent="0">
              <a:buNone/>
              <a:defRPr sz="1000"/>
            </a:lvl5pPr>
          </a:lstStyle>
          <a:p>
            <a:pPr lvl="0"/>
            <a:r>
              <a:rPr lang="en-US" dirty="0"/>
              <a:t>Box Title – Verdana 10pt</a:t>
            </a:r>
          </a:p>
        </p:txBody>
      </p:sp>
      <p:cxnSp>
        <p:nvCxnSpPr>
          <p:cNvPr id="10" name="Straight Connector 9"/>
          <p:cNvCxnSpPr/>
          <p:nvPr userDrawn="1"/>
        </p:nvCxnSpPr>
        <p:spPr bwMode="gray">
          <a:xfrm>
            <a:off x="2858585" y="1032953"/>
            <a:ext cx="6688640"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15" name="Text Placeholder 3"/>
          <p:cNvSpPr>
            <a:spLocks noGrp="1"/>
          </p:cNvSpPr>
          <p:nvPr>
            <p:ph type="body" sz="quarter" idx="28" hasCustomPrompt="1"/>
          </p:nvPr>
        </p:nvSpPr>
        <p:spPr bwMode="gray">
          <a:xfrm>
            <a:off x="2858585" y="1106655"/>
            <a:ext cx="6688640"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16" name="Text Placeholder 7"/>
          <p:cNvSpPr>
            <a:spLocks noGrp="1"/>
          </p:cNvSpPr>
          <p:nvPr>
            <p:ph type="body" sz="quarter" idx="30" hasCustomPrompt="1"/>
          </p:nvPr>
        </p:nvSpPr>
        <p:spPr bwMode="gray">
          <a:xfrm>
            <a:off x="2858585" y="460375"/>
            <a:ext cx="2327560" cy="123111"/>
          </a:xfrm>
        </p:spPr>
        <p:txBody>
          <a:bodyPr wrap="none"/>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6" name="Text Placeholder 5"/>
          <p:cNvSpPr>
            <a:spLocks noGrp="1"/>
          </p:cNvSpPr>
          <p:nvPr>
            <p:ph type="body" sz="quarter" idx="33" hasCustomPrompt="1"/>
          </p:nvPr>
        </p:nvSpPr>
        <p:spPr bwMode="gray">
          <a:xfrm>
            <a:off x="511175" y="746587"/>
            <a:ext cx="2212848" cy="6519400"/>
          </a:xfrm>
        </p:spPr>
        <p:txBody>
          <a:bodyPr lIns="137160" tIns="137160" rIns="137160">
            <a:noAutofit/>
          </a:bodyPr>
          <a:lstStyle>
            <a:lvl1pPr marL="0" indent="0">
              <a:lnSpc>
                <a:spcPct val="120000"/>
              </a:lnSpc>
              <a:spcBef>
                <a:spcPts val="800"/>
              </a:spcBef>
              <a:buNone/>
              <a:defRPr>
                <a:solidFill>
                  <a:schemeClr val="tx1"/>
                </a:solidFill>
              </a:defRPr>
            </a:lvl1pPr>
            <a:lvl2pPr marL="112713" indent="0">
              <a:lnSpc>
                <a:spcPct val="120000"/>
              </a:lnSpc>
              <a:spcBef>
                <a:spcPts val="800"/>
              </a:spcBef>
              <a:buNone/>
              <a:defRPr/>
            </a:lvl2pPr>
            <a:lvl3pPr marL="230187" indent="0">
              <a:lnSpc>
                <a:spcPct val="120000"/>
              </a:lnSpc>
              <a:spcBef>
                <a:spcPts val="800"/>
              </a:spcBef>
              <a:buNone/>
              <a:defRPr/>
            </a:lvl3pPr>
            <a:lvl4pPr marL="342900" indent="0">
              <a:lnSpc>
                <a:spcPct val="120000"/>
              </a:lnSpc>
              <a:spcBef>
                <a:spcPts val="800"/>
              </a:spcBef>
              <a:buNone/>
              <a:defRPr/>
            </a:lvl4pPr>
            <a:lvl5pPr marL="458787" indent="0">
              <a:lnSpc>
                <a:spcPct val="120000"/>
              </a:lnSpc>
              <a:spcBef>
                <a:spcPts val="800"/>
              </a:spcBef>
              <a:buNone/>
              <a:defRPr/>
            </a:lvl5pPr>
          </a:lstStyle>
          <a:p>
            <a:pPr lvl="0"/>
            <a:r>
              <a:rPr lang="en-US" dirty="0"/>
              <a:t>Section Text – Verdana 9pt Regular. Click to add text. Click to add text. Click to add text. Click to add text. Click to add text. Click to add text. Click to add text. Click to add text.</a:t>
            </a:r>
            <a:br>
              <a:rPr lang="en-US" dirty="0"/>
            </a:br>
            <a:r>
              <a:rPr lang="en-US" dirty="0"/>
              <a:t>Click to add text. Click to add text. Click to add text. Click to add text. Click to add text. Click to add text. Click to add text. Click to add text. </a:t>
            </a:r>
          </a:p>
        </p:txBody>
      </p:sp>
      <p:sp>
        <p:nvSpPr>
          <p:cNvPr id="8" name="Text Placeholder 7"/>
          <p:cNvSpPr>
            <a:spLocks noGrp="1"/>
          </p:cNvSpPr>
          <p:nvPr>
            <p:ph type="body" sz="quarter" idx="36" hasCustomPrompt="1"/>
          </p:nvPr>
        </p:nvSpPr>
        <p:spPr bwMode="gray">
          <a:xfrm>
            <a:off x="8356124" y="6958210"/>
            <a:ext cx="1188720" cy="307777"/>
          </a:xfrm>
        </p:spPr>
        <p:txBody>
          <a:bodyPr anchor="b" anchorCtr="0"/>
          <a:lstStyle>
            <a:lvl1pPr marL="0" indent="0">
              <a:spcBef>
                <a:spcPts val="0"/>
              </a:spcBef>
              <a:buNone/>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Source: Click to add source. Use a single space after “Source:” and a period at the end of the source. Stretch box to the left as needed.</a:t>
            </a:r>
          </a:p>
        </p:txBody>
      </p:sp>
      <p:sp>
        <p:nvSpPr>
          <p:cNvPr id="21" name="Text Placeholder 20"/>
          <p:cNvSpPr>
            <a:spLocks noGrp="1"/>
          </p:cNvSpPr>
          <p:nvPr>
            <p:ph type="body" sz="quarter" idx="37" hasCustomPrompt="1"/>
          </p:nvPr>
        </p:nvSpPr>
        <p:spPr bwMode="gray">
          <a:xfrm>
            <a:off x="2858585" y="7112099"/>
            <a:ext cx="3035808" cy="153888"/>
          </a:xfrm>
        </p:spPr>
        <p:txBody>
          <a:bodyPr anchor="b" anchorCtr="0"/>
          <a:lstStyle>
            <a:lvl1pPr marL="114300" indent="-114300">
              <a:spcBef>
                <a:spcPts val="100"/>
              </a:spcBef>
              <a:buFont typeface="+mj-lt"/>
              <a:buAutoNum type="arabicParenR"/>
              <a:defRPr sz="500">
                <a:solidFill>
                  <a:schemeClr val="tx1"/>
                </a:solidFill>
              </a:defRPr>
            </a:lvl1pPr>
            <a:lvl2pPr marL="341313" indent="-228600">
              <a:spcBef>
                <a:spcPts val="200"/>
              </a:spcBef>
              <a:buFont typeface="+mj-lt"/>
              <a:buAutoNum type="arabicParenR"/>
              <a:defRPr sz="500"/>
            </a:lvl2pPr>
            <a:lvl3pPr marL="458787" indent="-228600">
              <a:spcBef>
                <a:spcPts val="200"/>
              </a:spcBef>
              <a:buFont typeface="+mj-lt"/>
              <a:buAutoNum type="arabicParenR"/>
              <a:defRPr sz="500"/>
            </a:lvl3pPr>
            <a:lvl4pPr marL="571500" indent="-228600">
              <a:spcBef>
                <a:spcPts val="200"/>
              </a:spcBef>
              <a:buFont typeface="+mj-lt"/>
              <a:buAutoNum type="arabicParenR"/>
              <a:defRPr sz="500"/>
            </a:lvl4pPr>
            <a:lvl5pPr marL="687387" indent="-228600">
              <a:spcBef>
                <a:spcPts val="200"/>
              </a:spcBef>
              <a:buFont typeface="+mj-lt"/>
              <a:buAutoNum type="arabicParenR"/>
              <a:defRPr sz="500"/>
            </a:lvl5pPr>
          </a:lstStyle>
          <a:p>
            <a:pPr lvl="0"/>
            <a:r>
              <a:rPr lang="en-US" dirty="0"/>
              <a:t>Click to add footnote. Numbers appear automatically (no additional space or tab needed). Use a period at the end of each footnote. Stretch the box to the right as needed.</a:t>
            </a:r>
          </a:p>
        </p:txBody>
      </p:sp>
      <p:sp>
        <p:nvSpPr>
          <p:cNvPr id="2" name="Title 1"/>
          <p:cNvSpPr>
            <a:spLocks noGrp="1"/>
          </p:cNvSpPr>
          <p:nvPr>
            <p:ph type="title" hasCustomPrompt="1"/>
          </p:nvPr>
        </p:nvSpPr>
        <p:spPr bwMode="gray">
          <a:xfrm>
            <a:off x="2858585" y="696077"/>
            <a:ext cx="6693408" cy="307777"/>
          </a:xfrm>
        </p:spPr>
        <p:txBody>
          <a:bodyPr/>
          <a:lstStyle>
            <a:lvl1pPr>
              <a:defRPr baseline="0"/>
            </a:lvl1pPr>
          </a:lstStyle>
          <a:p>
            <a:r>
              <a:rPr lang="en-US" dirty="0"/>
              <a:t>Page Title – Rockwell 20pt Regular, Title Case</a:t>
            </a:r>
          </a:p>
        </p:txBody>
      </p:sp>
    </p:spTree>
    <p:custDataLst>
      <p:tags r:id="rId1"/>
    </p:custDataLst>
    <p:extLst>
      <p:ext uri="{BB962C8B-B14F-4D97-AF65-F5344CB8AC3E}">
        <p14:creationId xmlns:p14="http://schemas.microsoft.com/office/powerpoint/2010/main" val="3189132537"/>
      </p:ext>
    </p:extLst>
  </p:cSld>
  <p:clrMapOvr>
    <a:masterClrMapping/>
  </p:clrMapOvr>
  <p:extLst>
    <p:ext uri="{DCECCB84-F9BA-43D5-87BE-67443E8EF086}">
      <p15:sldGuideLst xmlns:p15="http://schemas.microsoft.com/office/powerpoint/2012/main">
        <p15:guide id="1" pos="180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age: with Footer">
    <p:bg bwMode="gray">
      <p:bgRef idx="1001">
        <a:schemeClr val="bg1"/>
      </p:bgRef>
    </p:bg>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32922039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 Page">
    <p:bg bwMode="gray">
      <p:bgRef idx="1001">
        <a:schemeClr val="bg1"/>
      </p:bgRef>
    </p:bg>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5604916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ack Cover ">
    <p:spTree>
      <p:nvGrpSpPr>
        <p:cNvPr id="1" name=""/>
        <p:cNvGrpSpPr/>
        <p:nvPr/>
      </p:nvGrpSpPr>
      <p:grpSpPr>
        <a:xfrm>
          <a:off x="0" y="0"/>
          <a:ext cx="0" cy="0"/>
          <a:chOff x="0" y="0"/>
          <a:chExt cx="0" cy="0"/>
        </a:xfrm>
      </p:grpSpPr>
      <p:sp>
        <p:nvSpPr>
          <p:cNvPr id="10" name="Rectangle 9">
            <a:hlinkClick r:id="rId3"/>
          </p:cNvPr>
          <p:cNvSpPr/>
          <p:nvPr userDrawn="1"/>
        </p:nvSpPr>
        <p:spPr bwMode="gray">
          <a:xfrm>
            <a:off x="2825186" y="6268144"/>
            <a:ext cx="4408029" cy="1288356"/>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grpSp>
        <p:nvGrpSpPr>
          <p:cNvPr id="15" name="Group 14"/>
          <p:cNvGrpSpPr/>
          <p:nvPr userDrawn="1"/>
        </p:nvGrpSpPr>
        <p:grpSpPr>
          <a:xfrm>
            <a:off x="3392954" y="6434284"/>
            <a:ext cx="3272492" cy="957891"/>
            <a:chOff x="2249954" y="8720284"/>
            <a:chExt cx="3272492" cy="957891"/>
          </a:xfrm>
        </p:grpSpPr>
        <p:pic>
          <p:nvPicPr>
            <p:cNvPr id="16" name="Picture 1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gray">
            <a:xfrm>
              <a:off x="3266202" y="8720284"/>
              <a:ext cx="1239997" cy="474433"/>
            </a:xfrm>
            <a:prstGeom prst="rect">
              <a:avLst/>
            </a:prstGeom>
          </p:spPr>
        </p:pic>
        <p:sp>
          <p:nvSpPr>
            <p:cNvPr id="18" name="TextBox 17"/>
            <p:cNvSpPr txBox="1"/>
            <p:nvPr userDrawn="1"/>
          </p:nvSpPr>
          <p:spPr bwMode="gray">
            <a:xfrm>
              <a:off x="2249954" y="9306278"/>
              <a:ext cx="3272492" cy="371897"/>
            </a:xfrm>
            <a:prstGeom prst="rect">
              <a:avLst/>
            </a:prstGeom>
            <a:noFill/>
          </p:spPr>
          <p:txBody>
            <a:bodyPr wrap="square" lIns="0" tIns="0" rIns="0" bIns="0" rtlCol="0">
              <a:spAutoFit/>
            </a:bodyPr>
            <a:lstStyle/>
            <a:p>
              <a:pPr algn="ctr">
                <a:spcBef>
                  <a:spcPts val="500"/>
                </a:spcBef>
              </a:pPr>
              <a:r>
                <a:rPr lang="en-US" sz="1000" spc="0" baseline="0" dirty="0">
                  <a:latin typeface="+mj-lt"/>
                </a:rPr>
                <a:t>Washington DC   Richmond   Birmingham   Minneapolis</a:t>
              </a:r>
            </a:p>
            <a:p>
              <a:pPr algn="ctr">
                <a:spcBef>
                  <a:spcPts val="500"/>
                </a:spcBef>
              </a:pPr>
              <a:r>
                <a:rPr lang="en-US" sz="1000" spc="0" baseline="0" dirty="0">
                  <a:latin typeface="+mj-lt"/>
                </a:rPr>
                <a:t>202-747-1000   </a:t>
              </a:r>
              <a:r>
                <a:rPr lang="en-US" sz="1000" spc="0" baseline="0" dirty="0">
                  <a:solidFill>
                    <a:schemeClr val="accent6"/>
                  </a:solidFill>
                  <a:latin typeface="+mj-lt"/>
                </a:rPr>
                <a:t>eab.com</a:t>
              </a:r>
            </a:p>
          </p:txBody>
        </p:sp>
        <p:cxnSp>
          <p:nvCxnSpPr>
            <p:cNvPr id="20" name="Straight Connector 19"/>
            <p:cNvCxnSpPr/>
            <p:nvPr userDrawn="1"/>
          </p:nvCxnSpPr>
          <p:spPr bwMode="gray">
            <a:xfrm>
              <a:off x="3240943"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bwMode="gray">
            <a:xfrm>
              <a:off x="3922418"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bwMode="gray">
            <a:xfrm>
              <a:off x="4732343"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bwMode="gray">
            <a:xfrm>
              <a:off x="4019061" y="9535527"/>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4388596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425" b="0" i="0">
                <a:solidFill>
                  <a:srgbClr val="666D76"/>
                </a:solidFill>
                <a:latin typeface="Verdana"/>
                <a:cs typeface="Verdana"/>
              </a:defRPr>
            </a:lvl1pPr>
          </a:lstStyle>
          <a:p>
            <a:pPr marL="9813">
              <a:spcBef>
                <a:spcPts val="81"/>
              </a:spcBef>
            </a:pPr>
            <a:r>
              <a:rPr lang="en-US" spc="-4"/>
              <a:t>©2017 EAB </a:t>
            </a:r>
            <a:r>
              <a:rPr lang="en-US"/>
              <a:t>• </a:t>
            </a:r>
            <a:r>
              <a:rPr lang="en-US" spc="-8"/>
              <a:t>All </a:t>
            </a:r>
            <a:r>
              <a:rPr lang="en-US" spc="-4"/>
              <a:t>Rights</a:t>
            </a:r>
            <a:r>
              <a:rPr lang="en-US" spc="-31"/>
              <a:t> </a:t>
            </a:r>
            <a:r>
              <a:rPr lang="en-US" spc="-4"/>
              <a:t>Reserved</a:t>
            </a:r>
            <a:endParaRPr lang="en-US" spc="-4"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11/25/2019</a:t>
            </a:fld>
            <a:endParaRPr lang="en-US"/>
          </a:p>
        </p:txBody>
      </p:sp>
      <p:sp>
        <p:nvSpPr>
          <p:cNvPr id="4" name="Holder 4"/>
          <p:cNvSpPr>
            <a:spLocks noGrp="1"/>
          </p:cNvSpPr>
          <p:nvPr>
            <p:ph type="sldNum" sz="quarter" idx="7"/>
          </p:nvPr>
        </p:nvSpPr>
        <p:spPr/>
        <p:txBody>
          <a:bodyPr lIns="0" tIns="0" rIns="0" bIns="0"/>
          <a:lstStyle>
            <a:lvl1pPr>
              <a:defRPr sz="580" b="0" i="0">
                <a:solidFill>
                  <a:srgbClr val="333D47"/>
                </a:solidFill>
                <a:latin typeface="Verdana"/>
                <a:cs typeface="Verdana"/>
              </a:defRPr>
            </a:lvl1pPr>
          </a:lstStyle>
          <a:p>
            <a:pPr marL="19627">
              <a:spcBef>
                <a:spcPts val="85"/>
              </a:spcBef>
            </a:pPr>
            <a:fld id="{81D60167-4931-47E6-BA6A-407CBD079E47}" type="slidenum">
              <a:rPr lang="en-US" smtClean="0"/>
              <a:pPr marL="19627">
                <a:spcBef>
                  <a:spcPts val="85"/>
                </a:spcBef>
              </a:pPr>
              <a:t>‹#›</a:t>
            </a:fld>
            <a:endParaRPr lang="en-US" dirty="0"/>
          </a:p>
        </p:txBody>
      </p:sp>
    </p:spTree>
    <p:extLst>
      <p:ext uri="{BB962C8B-B14F-4D97-AF65-F5344CB8AC3E}">
        <p14:creationId xmlns:p14="http://schemas.microsoft.com/office/powerpoint/2010/main" val="3639221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Instructions">
    <p:spTree>
      <p:nvGrpSpPr>
        <p:cNvPr id="1" name=""/>
        <p:cNvGrpSpPr/>
        <p:nvPr/>
      </p:nvGrpSpPr>
      <p:grpSpPr>
        <a:xfrm>
          <a:off x="0" y="0"/>
          <a:ext cx="0" cy="0"/>
          <a:chOff x="0" y="0"/>
          <a:chExt cx="0" cy="0"/>
        </a:xfrm>
      </p:grpSpPr>
      <p:pic>
        <p:nvPicPr>
          <p:cNvPr id="26" name="Picture 25" descr="Screen Clippi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4135160" y="1147929"/>
            <a:ext cx="4587338" cy="3548019"/>
          </a:xfrm>
          <a:prstGeom prst="rect">
            <a:avLst/>
          </a:prstGeom>
          <a:ln w="6350">
            <a:solidFill>
              <a:schemeClr val="accent4"/>
            </a:solidFill>
          </a:ln>
        </p:spPr>
      </p:pic>
      <p:sp>
        <p:nvSpPr>
          <p:cNvPr id="3" name="Rectangle 2"/>
          <p:cNvSpPr/>
          <p:nvPr userDrawn="1"/>
        </p:nvSpPr>
        <p:spPr bwMode="gray">
          <a:xfrm>
            <a:off x="508000" y="457200"/>
            <a:ext cx="9039225" cy="401987"/>
          </a:xfrm>
          <a:prstGeom prst="rect">
            <a:avLst/>
          </a:prstGeom>
          <a:solidFill>
            <a:srgbClr val="009900"/>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8750" tIns="44375" rIns="88750" bIns="44375" numCol="1" spcCol="0" rtlCol="0" fromWordArt="0" anchor="ctr" anchorCtr="0" forceAA="0" compatLnSpc="1">
            <a:prstTxWarp prst="textNoShape">
              <a:avLst/>
            </a:prstTxWarp>
            <a:noAutofit/>
          </a:bodyPr>
          <a:lstStyle/>
          <a:p>
            <a:pPr algn="l">
              <a:spcBef>
                <a:spcPts val="485"/>
              </a:spcBef>
            </a:pPr>
            <a:r>
              <a:rPr lang="en-US" sz="1165" b="1" dirty="0">
                <a:solidFill>
                  <a:schemeClr val="bg1"/>
                </a:solidFill>
              </a:rPr>
              <a:t>Delete Page After Reading | 2018</a:t>
            </a:r>
            <a:r>
              <a:rPr lang="en-US" sz="1165" b="1" baseline="0" dirty="0">
                <a:solidFill>
                  <a:schemeClr val="bg1"/>
                </a:solidFill>
              </a:rPr>
              <a:t> Template Edition</a:t>
            </a:r>
            <a:endParaRPr lang="en-US" sz="1165" b="1" dirty="0">
              <a:solidFill>
                <a:schemeClr val="bg1"/>
              </a:solidFill>
            </a:endParaRPr>
          </a:p>
        </p:txBody>
      </p:sp>
      <p:sp>
        <p:nvSpPr>
          <p:cNvPr id="4" name="Rectangle 3"/>
          <p:cNvSpPr/>
          <p:nvPr userDrawn="1"/>
        </p:nvSpPr>
        <p:spPr bwMode="gray">
          <a:xfrm>
            <a:off x="508000" y="995529"/>
            <a:ext cx="3252371" cy="6270459"/>
          </a:xfrm>
          <a:prstGeom prst="rect">
            <a:avLst/>
          </a:prstGeom>
          <a:solidFill>
            <a:schemeClr val="accent5"/>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8750" tIns="44375" rIns="88750" bIns="44375" numCol="1" spcCol="0" rtlCol="0" fromWordArt="0" anchor="t" anchorCtr="0" forceAA="0" compatLnSpc="1">
            <a:prstTxWarp prst="textNoShape">
              <a:avLst/>
            </a:prstTxWarp>
            <a:noAutofit/>
          </a:bodyPr>
          <a:lstStyle/>
          <a:p>
            <a:pPr algn="ctr">
              <a:spcBef>
                <a:spcPts val="485"/>
              </a:spcBef>
            </a:pPr>
            <a:endParaRPr lang="en-US" sz="970" dirty="0">
              <a:solidFill>
                <a:schemeClr val="bg1"/>
              </a:solidFill>
            </a:endParaRPr>
          </a:p>
        </p:txBody>
      </p:sp>
      <p:sp>
        <p:nvSpPr>
          <p:cNvPr id="5" name="TextBox 4"/>
          <p:cNvSpPr txBox="1"/>
          <p:nvPr userDrawn="1"/>
        </p:nvSpPr>
        <p:spPr bwMode="gray">
          <a:xfrm>
            <a:off x="730388" y="2766741"/>
            <a:ext cx="3029982" cy="968022"/>
          </a:xfrm>
          <a:prstGeom prst="rect">
            <a:avLst/>
          </a:prstGeom>
          <a:noFill/>
        </p:spPr>
        <p:txBody>
          <a:bodyPr wrap="square" lIns="0" tIns="0" rIns="0" bIns="0" rtlCol="0">
            <a:spAutoFit/>
          </a:bodyPr>
          <a:lstStyle/>
          <a:p>
            <a:pPr>
              <a:lnSpc>
                <a:spcPct val="90000"/>
              </a:lnSpc>
              <a:spcBef>
                <a:spcPts val="485"/>
              </a:spcBef>
            </a:pPr>
            <a:r>
              <a:rPr lang="en-US" sz="4077" b="1" dirty="0">
                <a:solidFill>
                  <a:schemeClr val="bg1"/>
                </a:solidFill>
              </a:rPr>
              <a:t>Standard</a:t>
            </a:r>
            <a:r>
              <a:rPr lang="en-US" sz="4077" dirty="0">
                <a:solidFill>
                  <a:schemeClr val="bg1"/>
                </a:solidFill>
              </a:rPr>
              <a:t> </a:t>
            </a:r>
            <a:r>
              <a:rPr lang="en-US" sz="2912" dirty="0">
                <a:solidFill>
                  <a:schemeClr val="bg1"/>
                </a:solidFill>
              </a:rPr>
              <a:t>Landscape</a:t>
            </a:r>
          </a:p>
        </p:txBody>
      </p:sp>
      <p:cxnSp>
        <p:nvCxnSpPr>
          <p:cNvPr id="6" name="Straight Connector 5"/>
          <p:cNvCxnSpPr/>
          <p:nvPr userDrawn="1"/>
        </p:nvCxnSpPr>
        <p:spPr bwMode="gray">
          <a:xfrm>
            <a:off x="730388" y="4065185"/>
            <a:ext cx="3029982"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userDrawn="1"/>
        </p:nvSpPr>
        <p:spPr bwMode="gray">
          <a:xfrm>
            <a:off x="730390" y="4244205"/>
            <a:ext cx="2064327" cy="448071"/>
          </a:xfrm>
          <a:prstGeom prst="rect">
            <a:avLst/>
          </a:prstGeom>
          <a:noFill/>
        </p:spPr>
        <p:txBody>
          <a:bodyPr wrap="square" lIns="0" tIns="0" rIns="0" bIns="0" rtlCol="0">
            <a:spAutoFit/>
          </a:bodyPr>
          <a:lstStyle/>
          <a:p>
            <a:pPr>
              <a:spcBef>
                <a:spcPts val="485"/>
              </a:spcBef>
            </a:pPr>
            <a:r>
              <a:rPr lang="en-US" sz="1456" dirty="0">
                <a:solidFill>
                  <a:schemeClr val="bg1"/>
                </a:solidFill>
              </a:rPr>
              <a:t>Long documents that have a cover:</a:t>
            </a:r>
          </a:p>
        </p:txBody>
      </p:sp>
      <p:sp>
        <p:nvSpPr>
          <p:cNvPr id="8" name="TextBox 7"/>
          <p:cNvSpPr txBox="1"/>
          <p:nvPr userDrawn="1"/>
        </p:nvSpPr>
        <p:spPr bwMode="gray">
          <a:xfrm>
            <a:off x="900541" y="4820541"/>
            <a:ext cx="1512347" cy="710900"/>
          </a:xfrm>
          <a:prstGeom prst="rect">
            <a:avLst/>
          </a:prstGeom>
          <a:noFill/>
        </p:spPr>
        <p:txBody>
          <a:bodyPr wrap="square" lIns="0" tIns="0" rIns="0" bIns="0" rtlCol="0">
            <a:spAutoFit/>
          </a:bodyPr>
          <a:lstStyle/>
          <a:p>
            <a:pPr marL="109404" indent="-109404">
              <a:spcBef>
                <a:spcPts val="485"/>
              </a:spcBef>
              <a:buFont typeface="Arial" panose="020B0604020202020204" pitchFamily="34" charset="0"/>
              <a:buChar char="•"/>
            </a:pPr>
            <a:r>
              <a:rPr lang="en-US" sz="1262" dirty="0">
                <a:solidFill>
                  <a:schemeClr val="bg1"/>
                </a:solidFill>
              </a:rPr>
              <a:t>Marketing decks</a:t>
            </a:r>
          </a:p>
          <a:p>
            <a:pPr marL="109404" indent="-109404">
              <a:spcBef>
                <a:spcPts val="485"/>
              </a:spcBef>
              <a:buFont typeface="Arial" panose="020B0604020202020204" pitchFamily="34" charset="0"/>
              <a:buChar char="•"/>
            </a:pPr>
            <a:r>
              <a:rPr lang="en-US" sz="1262" dirty="0">
                <a:solidFill>
                  <a:schemeClr val="bg1"/>
                </a:solidFill>
              </a:rPr>
              <a:t>Assessments</a:t>
            </a:r>
          </a:p>
          <a:p>
            <a:pPr marL="109404" indent="-109404">
              <a:spcBef>
                <a:spcPts val="485"/>
              </a:spcBef>
              <a:buFont typeface="Arial" panose="020B0604020202020204" pitchFamily="34" charset="0"/>
              <a:buChar char="•"/>
            </a:pPr>
            <a:r>
              <a:rPr lang="en-US" sz="1262" dirty="0">
                <a:solidFill>
                  <a:schemeClr val="bg1"/>
                </a:solidFill>
              </a:rPr>
              <a:t>White papers</a:t>
            </a:r>
          </a:p>
        </p:txBody>
      </p:sp>
      <p:sp>
        <p:nvSpPr>
          <p:cNvPr id="9" name="Text Placeholder 7"/>
          <p:cNvSpPr txBox="1">
            <a:spLocks/>
          </p:cNvSpPr>
          <p:nvPr userDrawn="1"/>
        </p:nvSpPr>
        <p:spPr bwMode="gray">
          <a:xfrm>
            <a:off x="730388" y="6362479"/>
            <a:ext cx="2769896" cy="685252"/>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marL="0" indent="0" algn="l">
              <a:spcBef>
                <a:spcPts val="2330"/>
              </a:spcBef>
              <a:buNone/>
            </a:pPr>
            <a:r>
              <a:rPr lang="en-US" sz="1262" b="1" dirty="0">
                <a:solidFill>
                  <a:schemeClr val="bg1"/>
                </a:solidFill>
              </a:rPr>
              <a:t>Need help? </a:t>
            </a:r>
          </a:p>
          <a:p>
            <a:pPr marL="0" indent="0" algn="l">
              <a:spcBef>
                <a:spcPts val="777"/>
              </a:spcBef>
              <a:buNone/>
            </a:pPr>
            <a:r>
              <a:rPr lang="en-US" sz="1262" dirty="0">
                <a:solidFill>
                  <a:schemeClr val="bg1"/>
                </a:solidFill>
              </a:rPr>
              <a:t>Visit </a:t>
            </a:r>
            <a:r>
              <a:rPr lang="en-US" sz="1262" b="1" dirty="0">
                <a:solidFill>
                  <a:schemeClr val="bg1"/>
                </a:solidFill>
              </a:rPr>
              <a:t>portals.eab.com/</a:t>
            </a:r>
            <a:r>
              <a:rPr lang="en-US" sz="1262" b="1" dirty="0" err="1">
                <a:solidFill>
                  <a:schemeClr val="bg1"/>
                </a:solidFill>
              </a:rPr>
              <a:t>dss</a:t>
            </a:r>
            <a:r>
              <a:rPr lang="en-US" sz="1262" dirty="0">
                <a:solidFill>
                  <a:schemeClr val="bg1"/>
                </a:solidFill>
              </a:rPr>
              <a:t> or email </a:t>
            </a:r>
            <a:r>
              <a:rPr lang="en-US" sz="1262" b="1" dirty="0">
                <a:solidFill>
                  <a:schemeClr val="bg1"/>
                </a:solidFill>
              </a:rPr>
              <a:t>DSS-Requests@eab.com</a:t>
            </a:r>
          </a:p>
        </p:txBody>
      </p:sp>
      <p:sp>
        <p:nvSpPr>
          <p:cNvPr id="10" name="TextBox 9"/>
          <p:cNvSpPr txBox="1"/>
          <p:nvPr userDrawn="1"/>
        </p:nvSpPr>
        <p:spPr bwMode="gray">
          <a:xfrm>
            <a:off x="6609847" y="4770734"/>
            <a:ext cx="2113935" cy="119585"/>
          </a:xfrm>
          <a:prstGeom prst="rect">
            <a:avLst/>
          </a:prstGeom>
          <a:noFill/>
        </p:spPr>
        <p:txBody>
          <a:bodyPr wrap="square" lIns="0" tIns="0" rIns="0" bIns="0" rtlCol="0">
            <a:spAutoFit/>
          </a:bodyPr>
          <a:lstStyle/>
          <a:p>
            <a:pPr algn="r">
              <a:spcBef>
                <a:spcPts val="485"/>
              </a:spcBef>
            </a:pPr>
            <a:r>
              <a:rPr lang="en-US" sz="777" dirty="0">
                <a:latin typeface="+mn-lt"/>
                <a:cs typeface="Arial" panose="020B0604020202020204" pitchFamily="34" charset="0"/>
              </a:rPr>
              <a:t>Page Size: 11ꞌꞌ x 8.5ꞌꞌ </a:t>
            </a:r>
          </a:p>
        </p:txBody>
      </p:sp>
      <p:pic>
        <p:nvPicPr>
          <p:cNvPr id="12" name="Picture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gray">
          <a:xfrm>
            <a:off x="730388" y="1400021"/>
            <a:ext cx="1682500" cy="646177"/>
          </a:xfrm>
          <a:prstGeom prst="rect">
            <a:avLst/>
          </a:prstGeom>
        </p:spPr>
      </p:pic>
      <p:sp>
        <p:nvSpPr>
          <p:cNvPr id="22" name="TextBox 21"/>
          <p:cNvSpPr txBox="1"/>
          <p:nvPr userDrawn="1"/>
        </p:nvSpPr>
        <p:spPr bwMode="gray">
          <a:xfrm>
            <a:off x="2579317" y="4820541"/>
            <a:ext cx="1033086" cy="710900"/>
          </a:xfrm>
          <a:prstGeom prst="rect">
            <a:avLst/>
          </a:prstGeom>
          <a:noFill/>
        </p:spPr>
        <p:txBody>
          <a:bodyPr wrap="square" lIns="0" tIns="0" rIns="0" bIns="0" rtlCol="0">
            <a:spAutoFit/>
          </a:bodyPr>
          <a:lstStyle/>
          <a:p>
            <a:pPr marL="109404" indent="-109404">
              <a:spcBef>
                <a:spcPts val="485"/>
              </a:spcBef>
              <a:buFont typeface="Arial" panose="020B0604020202020204" pitchFamily="34" charset="0"/>
              <a:buChar char="•"/>
            </a:pPr>
            <a:r>
              <a:rPr lang="en-US" sz="1262" dirty="0">
                <a:solidFill>
                  <a:schemeClr val="bg1"/>
                </a:solidFill>
              </a:rPr>
              <a:t>Studies</a:t>
            </a:r>
          </a:p>
          <a:p>
            <a:pPr marL="109404" indent="-109404">
              <a:spcBef>
                <a:spcPts val="485"/>
              </a:spcBef>
              <a:buFont typeface="Arial" panose="020B0604020202020204" pitchFamily="34" charset="0"/>
              <a:buChar char="•"/>
            </a:pPr>
            <a:r>
              <a:rPr lang="en-US" sz="1262" dirty="0">
                <a:solidFill>
                  <a:schemeClr val="bg1"/>
                </a:solidFill>
              </a:rPr>
              <a:t>Research</a:t>
            </a:r>
          </a:p>
          <a:p>
            <a:pPr marL="109404" indent="-109404">
              <a:spcBef>
                <a:spcPts val="485"/>
              </a:spcBef>
              <a:buFont typeface="Arial" panose="020B0604020202020204" pitchFamily="34" charset="0"/>
              <a:buChar char="•"/>
            </a:pPr>
            <a:r>
              <a:rPr lang="en-US" sz="1262" dirty="0">
                <a:solidFill>
                  <a:schemeClr val="bg1"/>
                </a:solidFill>
              </a:rPr>
              <a:t>Toolkits</a:t>
            </a:r>
          </a:p>
        </p:txBody>
      </p:sp>
      <p:pic>
        <p:nvPicPr>
          <p:cNvPr id="25" name="Picture 24" descr="Screen Clippi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3982759" y="995530"/>
            <a:ext cx="4587338" cy="3548019"/>
          </a:xfrm>
          <a:prstGeom prst="rect">
            <a:avLst/>
          </a:prstGeom>
          <a:ln w="6350">
            <a:solidFill>
              <a:schemeClr val="accent4"/>
            </a:solidFill>
          </a:ln>
        </p:spPr>
      </p:pic>
      <p:pic>
        <p:nvPicPr>
          <p:cNvPr id="27" name="Picture 26"/>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bwMode="gray">
          <a:xfrm>
            <a:off x="3982760" y="5265982"/>
            <a:ext cx="4757436" cy="1799253"/>
          </a:xfrm>
          <a:prstGeom prst="rect">
            <a:avLst/>
          </a:prstGeom>
        </p:spPr>
      </p:pic>
    </p:spTree>
    <p:custDataLst>
      <p:tags r:id="rId1"/>
    </p:custDataLst>
    <p:extLst>
      <p:ext uri="{BB962C8B-B14F-4D97-AF65-F5344CB8AC3E}">
        <p14:creationId xmlns:p14="http://schemas.microsoft.com/office/powerpoint/2010/main" val="41285985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cxnSp>
        <p:nvCxnSpPr>
          <p:cNvPr id="16" name="Straight Connector 15"/>
          <p:cNvCxnSpPr/>
          <p:nvPr userDrawn="1"/>
        </p:nvCxnSpPr>
        <p:spPr bwMode="gray">
          <a:xfrm>
            <a:off x="667512" y="6834561"/>
            <a:ext cx="8723376" cy="0"/>
          </a:xfrm>
          <a:prstGeom prst="line">
            <a:avLst/>
          </a:prstGeom>
          <a:ln w="28575">
            <a:solidFill>
              <a:schemeClr val="accent6"/>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7" name="Title 1"/>
          <p:cNvSpPr>
            <a:spLocks noGrp="1"/>
          </p:cNvSpPr>
          <p:nvPr>
            <p:ph type="title" hasCustomPrompt="1"/>
          </p:nvPr>
        </p:nvSpPr>
        <p:spPr bwMode="gray">
          <a:xfrm>
            <a:off x="1509830" y="2813097"/>
            <a:ext cx="5943600" cy="923330"/>
          </a:xfrm>
          <a:prstGeom prst="rect">
            <a:avLst/>
          </a:prstGeom>
        </p:spPr>
        <p:txBody>
          <a:bodyPr lIns="0" tIns="0" rIns="0" bIns="0" anchor="b" anchorCtr="0">
            <a:spAutoFit/>
          </a:bodyPr>
          <a:lstStyle>
            <a:lvl1pPr>
              <a:lnSpc>
                <a:spcPct val="100000"/>
              </a:lnSpc>
              <a:defRPr sz="2912" b="0" spc="0" baseline="0">
                <a:solidFill>
                  <a:schemeClr val="tx1"/>
                </a:solidFill>
              </a:defRPr>
            </a:lvl1pPr>
          </a:lstStyle>
          <a:p>
            <a:r>
              <a:rPr lang="en-US" dirty="0"/>
              <a:t>Document Title – Rockwell 30pt Regular, Title Case</a:t>
            </a:r>
          </a:p>
        </p:txBody>
      </p:sp>
      <p:sp>
        <p:nvSpPr>
          <p:cNvPr id="18" name="Text Placeholder 4"/>
          <p:cNvSpPr>
            <a:spLocks noGrp="1"/>
          </p:cNvSpPr>
          <p:nvPr>
            <p:ph type="body" sz="quarter" idx="16" hasCustomPrompt="1"/>
          </p:nvPr>
        </p:nvSpPr>
        <p:spPr bwMode="gray">
          <a:xfrm>
            <a:off x="1509830" y="3968584"/>
            <a:ext cx="5943600" cy="215444"/>
          </a:xfrm>
        </p:spPr>
        <p:txBody>
          <a:bodyPr/>
          <a:lstStyle>
            <a:lvl1pPr marL="0" indent="0">
              <a:spcBef>
                <a:spcPts val="0"/>
              </a:spcBef>
              <a:buNone/>
              <a:defRPr sz="1359">
                <a:solidFill>
                  <a:schemeClr val="tx1"/>
                </a:solidFill>
              </a:defRPr>
            </a:lvl1pPr>
            <a:lvl2pPr>
              <a:defRPr sz="1359"/>
            </a:lvl2pPr>
            <a:lvl3pPr>
              <a:defRPr sz="1359"/>
            </a:lvl3pPr>
            <a:lvl4pPr>
              <a:defRPr sz="1359"/>
            </a:lvl4pPr>
            <a:lvl5pPr>
              <a:defRPr sz="1359"/>
            </a:lvl5pPr>
          </a:lstStyle>
          <a:p>
            <a:pPr lvl="0"/>
            <a:r>
              <a:rPr lang="en-US" dirty="0"/>
              <a:t>Document Subtitle – Verdana 14pt Regular, Title Case</a:t>
            </a:r>
          </a:p>
        </p:txBody>
      </p:sp>
      <p:sp>
        <p:nvSpPr>
          <p:cNvPr id="19" name="Text Placeholder 6"/>
          <p:cNvSpPr>
            <a:spLocks noGrp="1"/>
          </p:cNvSpPr>
          <p:nvPr>
            <p:ph type="body" sz="quarter" idx="17" hasCustomPrompt="1"/>
          </p:nvPr>
        </p:nvSpPr>
        <p:spPr bwMode="gray">
          <a:xfrm>
            <a:off x="6952656" y="6934527"/>
            <a:ext cx="2438233" cy="215444"/>
          </a:xfrm>
        </p:spPr>
        <p:txBody>
          <a:bodyPr wrap="none">
            <a:spAutoFit/>
          </a:bodyPr>
          <a:lstStyle>
            <a:lvl1pPr marL="0" indent="0" algn="r">
              <a:spcBef>
                <a:spcPts val="0"/>
              </a:spcBef>
              <a:buNone/>
              <a:defRPr sz="1359">
                <a:solidFill>
                  <a:schemeClr val="accent3"/>
                </a:solidFill>
              </a:defRPr>
            </a:lvl1pPr>
            <a:lvl2pPr marL="109404" indent="0">
              <a:spcBef>
                <a:spcPts val="0"/>
              </a:spcBef>
              <a:buNone/>
              <a:defRPr sz="1359">
                <a:solidFill>
                  <a:schemeClr val="accent3"/>
                </a:solidFill>
              </a:defRPr>
            </a:lvl2pPr>
            <a:lvl3pPr marL="223429" indent="0">
              <a:spcBef>
                <a:spcPts val="0"/>
              </a:spcBef>
              <a:buNone/>
              <a:defRPr sz="1359">
                <a:solidFill>
                  <a:schemeClr val="accent3"/>
                </a:solidFill>
              </a:defRPr>
            </a:lvl3pPr>
            <a:lvl4pPr marL="332833" indent="0">
              <a:spcBef>
                <a:spcPts val="0"/>
              </a:spcBef>
              <a:buNone/>
              <a:defRPr sz="1359">
                <a:solidFill>
                  <a:schemeClr val="accent3"/>
                </a:solidFill>
              </a:defRPr>
            </a:lvl4pPr>
            <a:lvl5pPr marL="445317" indent="0">
              <a:spcBef>
                <a:spcPts val="0"/>
              </a:spcBef>
              <a:buNone/>
              <a:defRPr sz="1359">
                <a:solidFill>
                  <a:schemeClr val="accent3"/>
                </a:solidFill>
              </a:defRPr>
            </a:lvl5pPr>
          </a:lstStyle>
          <a:p>
            <a:pPr lvl="0"/>
            <a:r>
              <a:rPr lang="en-US" dirty="0"/>
              <a:t>Insert Program Name Here</a:t>
            </a:r>
          </a:p>
        </p:txBody>
      </p:sp>
      <p:sp>
        <p:nvSpPr>
          <p:cNvPr id="20" name="Text Placeholder 10"/>
          <p:cNvSpPr>
            <a:spLocks noGrp="1"/>
          </p:cNvSpPr>
          <p:nvPr>
            <p:ph type="body" sz="quarter" idx="18" hasCustomPrompt="1"/>
          </p:nvPr>
        </p:nvSpPr>
        <p:spPr bwMode="gray">
          <a:xfrm>
            <a:off x="6402892" y="7173660"/>
            <a:ext cx="2987997" cy="153889"/>
          </a:xfrm>
        </p:spPr>
        <p:txBody>
          <a:bodyPr wrap="none"/>
          <a:lstStyle>
            <a:lvl1pPr marL="0" indent="0" algn="r">
              <a:spcBef>
                <a:spcPts val="0"/>
              </a:spcBef>
              <a:buNone/>
              <a:defRPr sz="970">
                <a:solidFill>
                  <a:schemeClr val="accent3"/>
                </a:solidFill>
              </a:defRPr>
            </a:lvl1pPr>
            <a:lvl2pPr>
              <a:spcBef>
                <a:spcPts val="0"/>
              </a:spcBef>
              <a:defRPr sz="970">
                <a:solidFill>
                  <a:schemeClr val="accent3"/>
                </a:solidFill>
              </a:defRPr>
            </a:lvl2pPr>
            <a:lvl3pPr>
              <a:spcBef>
                <a:spcPts val="0"/>
              </a:spcBef>
              <a:defRPr sz="970">
                <a:solidFill>
                  <a:schemeClr val="accent3"/>
                </a:solidFill>
              </a:defRPr>
            </a:lvl3pPr>
            <a:lvl4pPr>
              <a:spcBef>
                <a:spcPts val="0"/>
              </a:spcBef>
              <a:defRPr sz="970">
                <a:solidFill>
                  <a:schemeClr val="accent3"/>
                </a:solidFill>
              </a:defRPr>
            </a:lvl4pPr>
            <a:lvl5pPr>
              <a:spcBef>
                <a:spcPts val="0"/>
              </a:spcBef>
              <a:defRPr sz="970">
                <a:solidFill>
                  <a:schemeClr val="accent3"/>
                </a:solidFill>
              </a:defRPr>
            </a:lvl5pPr>
          </a:lstStyle>
          <a:p>
            <a:pPr lvl="0"/>
            <a:r>
              <a:rPr lang="en-US" dirty="0"/>
              <a:t>Insert Sub-program Name Here (if necessary)</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744476" y="689227"/>
            <a:ext cx="1685547" cy="734569"/>
          </a:xfrm>
          <a:prstGeom prst="rect">
            <a:avLst/>
          </a:prstGeom>
          <a:noFill/>
          <a:ln>
            <a:noFill/>
          </a:ln>
        </p:spPr>
      </p:pic>
    </p:spTree>
    <p:custDataLst>
      <p:tags r:id="rId1"/>
    </p:custDataLst>
    <p:extLst>
      <p:ext uri="{BB962C8B-B14F-4D97-AF65-F5344CB8AC3E}">
        <p14:creationId xmlns:p14="http://schemas.microsoft.com/office/powerpoint/2010/main" val="3469476925"/>
      </p:ext>
    </p:extLst>
  </p:cSld>
  <p:clrMapOvr>
    <a:masterClrMapping/>
  </p:clrMapOvr>
  <p:extLst>
    <p:ext uri="{DCECCB84-F9BA-43D5-87BE-67443E8EF086}">
      <p15:sldGuideLst xmlns:p15="http://schemas.microsoft.com/office/powerpoint/2012/main">
        <p15:guide id="1" pos="863">
          <p15:clr>
            <a:srgbClr val="FBAE40"/>
          </p15:clr>
        </p15:guide>
        <p15:guide id="2" orient="horz" pos="2078">
          <p15:clr>
            <a:srgbClr val="FBAE40"/>
          </p15:clr>
        </p15:guide>
        <p15:guide id="3" orient="horz" pos="2205">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AB In-Brief">
    <p:spTree>
      <p:nvGrpSpPr>
        <p:cNvPr id="1" name=""/>
        <p:cNvGrpSpPr/>
        <p:nvPr/>
      </p:nvGrpSpPr>
      <p:grpSpPr>
        <a:xfrm>
          <a:off x="0" y="0"/>
          <a:ext cx="0" cy="0"/>
          <a:chOff x="0" y="0"/>
          <a:chExt cx="0" cy="0"/>
        </a:xfrm>
      </p:grpSpPr>
      <p:sp>
        <p:nvSpPr>
          <p:cNvPr id="7" name="Text Placeholder 1"/>
          <p:cNvSpPr txBox="1">
            <a:spLocks/>
          </p:cNvSpPr>
          <p:nvPr userDrawn="1"/>
        </p:nvSpPr>
        <p:spPr bwMode="gray">
          <a:xfrm>
            <a:off x="10139462" y="0"/>
            <a:ext cx="1382195" cy="1231188"/>
          </a:xfrm>
          <a:prstGeom prst="rect">
            <a:avLst/>
          </a:prstGeom>
          <a:solidFill>
            <a:srgbClr val="009900"/>
          </a:solidFill>
        </p:spPr>
        <p:txBody>
          <a:bodyPr vert="horz" wrap="square" lIns="62126" tIns="44375" rIns="62126" bIns="44375" rtlCol="0">
            <a:noAutofit/>
          </a:bodyPr>
          <a:lstStyle>
            <a:lvl1pPr marL="112713"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1pPr>
            <a:lvl2pPr marL="230188" indent="-117475"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8788" indent="-115888"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2713"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280191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35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79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237"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indent="0">
              <a:buFont typeface="Arial" pitchFamily="34" charset="0"/>
              <a:buNone/>
            </a:pPr>
            <a:endParaRPr lang="en-US" sz="970" dirty="0">
              <a:solidFill>
                <a:schemeClr val="bg1"/>
              </a:solidFill>
              <a:latin typeface="Arial" panose="020B0604020202020204" pitchFamily="34" charset="0"/>
              <a:cs typeface="Arial" panose="020B0604020202020204" pitchFamily="34" charset="0"/>
            </a:endParaRPr>
          </a:p>
        </p:txBody>
      </p:sp>
      <p:sp>
        <p:nvSpPr>
          <p:cNvPr id="8" name="TextBox 7"/>
          <p:cNvSpPr txBox="1"/>
          <p:nvPr userDrawn="1"/>
        </p:nvSpPr>
        <p:spPr bwMode="gray">
          <a:xfrm>
            <a:off x="10223048" y="56013"/>
            <a:ext cx="1267384" cy="537840"/>
          </a:xfrm>
          <a:prstGeom prst="rect">
            <a:avLst/>
          </a:prstGeom>
          <a:noFill/>
        </p:spPr>
        <p:txBody>
          <a:bodyPr wrap="square" lIns="0" tIns="0" rIns="0" bIns="0" rtlCol="0">
            <a:spAutoFit/>
          </a:bodyPr>
          <a:lstStyle/>
          <a:p>
            <a:pPr>
              <a:spcBef>
                <a:spcPts val="485"/>
              </a:spcBef>
            </a:pPr>
            <a:r>
              <a:rPr lang="en-US" sz="1165" b="1" dirty="0">
                <a:solidFill>
                  <a:schemeClr val="bg1"/>
                </a:solidFill>
                <a:latin typeface="Arial" panose="020B0604020202020204" pitchFamily="34" charset="0"/>
                <a:cs typeface="Arial" panose="020B0604020202020204" pitchFamily="34" charset="0"/>
              </a:rPr>
              <a:t>DO NOT EDIT THIS SLIDE FOR ANY PURPOSE</a:t>
            </a:r>
          </a:p>
        </p:txBody>
      </p:sp>
      <p:sp>
        <p:nvSpPr>
          <p:cNvPr id="9" name="TextBox 8"/>
          <p:cNvSpPr txBox="1"/>
          <p:nvPr userDrawn="1"/>
        </p:nvSpPr>
        <p:spPr bwMode="gray">
          <a:xfrm>
            <a:off x="10223049" y="728346"/>
            <a:ext cx="1267383" cy="422873"/>
          </a:xfrm>
          <a:prstGeom prst="rect">
            <a:avLst/>
          </a:prstGeom>
          <a:noFill/>
        </p:spPr>
        <p:txBody>
          <a:bodyPr wrap="square" lIns="0" tIns="0" rIns="0" bIns="0" rtlCol="0">
            <a:spAutoFit/>
          </a:bodyPr>
          <a:lstStyle/>
          <a:p>
            <a:pPr>
              <a:spcBef>
                <a:spcPts val="485"/>
              </a:spcBef>
            </a:pPr>
            <a:r>
              <a:rPr lang="en-US" sz="777" dirty="0">
                <a:solidFill>
                  <a:schemeClr val="bg1"/>
                </a:solidFill>
                <a:latin typeface="Arial" panose="020B0604020202020204" pitchFamily="34" charset="0"/>
                <a:cs typeface="Arial" panose="020B0604020202020204" pitchFamily="34" charset="0"/>
              </a:rPr>
              <a:t>If an edit is necessary,</a:t>
            </a:r>
            <a:br>
              <a:rPr lang="en-US" sz="777" dirty="0">
                <a:solidFill>
                  <a:schemeClr val="bg1"/>
                </a:solidFill>
                <a:latin typeface="Arial" panose="020B0604020202020204" pitchFamily="34" charset="0"/>
                <a:cs typeface="Arial" panose="020B0604020202020204" pitchFamily="34" charset="0"/>
              </a:rPr>
            </a:br>
            <a:r>
              <a:rPr lang="en-US" sz="777" dirty="0">
                <a:solidFill>
                  <a:schemeClr val="bg1"/>
                </a:solidFill>
                <a:latin typeface="Arial" panose="020B0604020202020204" pitchFamily="34" charset="0"/>
                <a:cs typeface="Arial" panose="020B0604020202020204" pitchFamily="34" charset="0"/>
              </a:rPr>
              <a:t>please contact:</a:t>
            </a:r>
          </a:p>
          <a:p>
            <a:pPr>
              <a:spcBef>
                <a:spcPts val="485"/>
              </a:spcBef>
            </a:pPr>
            <a:r>
              <a:rPr lang="en-US" sz="777" b="1" dirty="0">
                <a:solidFill>
                  <a:schemeClr val="bg1"/>
                </a:solidFill>
                <a:latin typeface="Arial" panose="020B0604020202020204" pitchFamily="34" charset="0"/>
                <a:cs typeface="Arial" panose="020B0604020202020204" pitchFamily="34" charset="0"/>
              </a:rPr>
              <a:t>DSS-Requests@eab.com</a:t>
            </a:r>
            <a:endParaRPr lang="en-US" sz="777" b="1" i="1" dirty="0">
              <a:solidFill>
                <a:schemeClr val="bg1"/>
              </a:solidFill>
              <a:latin typeface="Arial" panose="020B0604020202020204" pitchFamily="34" charset="0"/>
              <a:cs typeface="Arial" panose="020B0604020202020204" pitchFamily="34" charset="0"/>
            </a:endParaRPr>
          </a:p>
        </p:txBody>
      </p:sp>
      <p:sp>
        <p:nvSpPr>
          <p:cNvPr id="13" name="Rectangle 12"/>
          <p:cNvSpPr/>
          <p:nvPr userDrawn="1"/>
        </p:nvSpPr>
        <p:spPr bwMode="gray">
          <a:xfrm>
            <a:off x="0" y="6824153"/>
            <a:ext cx="10055225" cy="948248"/>
          </a:xfrm>
          <a:prstGeom prst="rect">
            <a:avLst/>
          </a:prstGeom>
          <a:solidFill>
            <a:schemeClr val="tx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8750" tIns="44375" rIns="88750" bIns="44375" numCol="1" spcCol="0" rtlCol="0" fromWordArt="0" anchor="t" anchorCtr="0" forceAA="0" compatLnSpc="1">
            <a:prstTxWarp prst="textNoShape">
              <a:avLst/>
            </a:prstTxWarp>
            <a:noAutofit/>
          </a:bodyPr>
          <a:lstStyle/>
          <a:p>
            <a:pPr algn="ctr">
              <a:spcBef>
                <a:spcPts val="485"/>
              </a:spcBef>
            </a:pPr>
            <a:endParaRPr lang="en-US" sz="970" dirty="0" err="1">
              <a:solidFill>
                <a:schemeClr val="bg1"/>
              </a:solidFill>
            </a:endParaRPr>
          </a:p>
        </p:txBody>
      </p:sp>
      <p:grpSp>
        <p:nvGrpSpPr>
          <p:cNvPr id="14" name="Group 13"/>
          <p:cNvGrpSpPr/>
          <p:nvPr userDrawn="1"/>
        </p:nvGrpSpPr>
        <p:grpSpPr>
          <a:xfrm>
            <a:off x="312332" y="1181890"/>
            <a:ext cx="9746068" cy="5474648"/>
            <a:chOff x="312332" y="1181890"/>
            <a:chExt cx="9746068" cy="5474648"/>
          </a:xfrm>
        </p:grpSpPr>
        <p:sp>
          <p:nvSpPr>
            <p:cNvPr id="15" name="Rectangle 14"/>
            <p:cNvSpPr/>
            <p:nvPr/>
          </p:nvSpPr>
          <p:spPr bwMode="gray">
            <a:xfrm>
              <a:off x="2524127" y="1205063"/>
              <a:ext cx="7534273" cy="5451475"/>
            </a:xfrm>
            <a:prstGeom prst="rect">
              <a:avLst/>
            </a:prstGeom>
            <a:solidFill>
              <a:schemeClr val="accent5"/>
            </a:solidFill>
            <a:ln w="12700">
              <a:solidFill>
                <a:schemeClr val="accent3"/>
              </a:solid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485"/>
                </a:spcBef>
              </a:pPr>
              <a:endParaRPr lang="en-US" sz="970" dirty="0" err="1">
                <a:solidFill>
                  <a:schemeClr val="bg1"/>
                </a:solidFill>
              </a:endParaRPr>
            </a:p>
          </p:txBody>
        </p:sp>
        <p:sp>
          <p:nvSpPr>
            <p:cNvPr id="16" name="Rectangle 224"/>
            <p:cNvSpPr/>
            <p:nvPr/>
          </p:nvSpPr>
          <p:spPr bwMode="gray">
            <a:xfrm>
              <a:off x="2524127" y="1205063"/>
              <a:ext cx="3537825" cy="5451475"/>
            </a:xfrm>
            <a:custGeom>
              <a:avLst/>
              <a:gdLst/>
              <a:ahLst/>
              <a:cxnLst/>
              <a:rect l="l" t="t" r="r" b="b"/>
              <a:pathLst>
                <a:path w="3537825" h="5451475">
                  <a:moveTo>
                    <a:pt x="0" y="0"/>
                  </a:moveTo>
                  <a:lnTo>
                    <a:pt x="2689716" y="0"/>
                  </a:lnTo>
                  <a:cubicBezTo>
                    <a:pt x="3218637" y="596391"/>
                    <a:pt x="3537825" y="1381628"/>
                    <a:pt x="3537825" y="2241415"/>
                  </a:cubicBezTo>
                  <a:cubicBezTo>
                    <a:pt x="3537825" y="3726746"/>
                    <a:pt x="2585223" y="4989584"/>
                    <a:pt x="1257339" y="5451475"/>
                  </a:cubicBezTo>
                  <a:lnTo>
                    <a:pt x="0" y="5451475"/>
                  </a:lnTo>
                  <a:close/>
                </a:path>
              </a:pathLst>
            </a:custGeom>
            <a:solidFill>
              <a:srgbClr val="005D95"/>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485"/>
                </a:spcBef>
              </a:pPr>
              <a:endParaRPr lang="en-US" sz="970" dirty="0" err="1">
                <a:solidFill>
                  <a:schemeClr val="bg1"/>
                </a:solidFill>
              </a:endParaRPr>
            </a:p>
          </p:txBody>
        </p:sp>
        <p:sp>
          <p:nvSpPr>
            <p:cNvPr id="17" name="Oval 236"/>
            <p:cNvSpPr/>
            <p:nvPr/>
          </p:nvSpPr>
          <p:spPr bwMode="gray">
            <a:xfrm>
              <a:off x="2524127" y="1205063"/>
              <a:ext cx="2878136" cy="5073652"/>
            </a:xfrm>
            <a:custGeom>
              <a:avLst/>
              <a:gdLst/>
              <a:ahLst/>
              <a:cxnLst/>
              <a:rect l="l" t="t" r="r" b="b"/>
              <a:pathLst>
                <a:path w="2878136" h="5073652">
                  <a:moveTo>
                    <a:pt x="0" y="0"/>
                  </a:moveTo>
                  <a:lnTo>
                    <a:pt x="1772762" y="0"/>
                  </a:lnTo>
                  <a:cubicBezTo>
                    <a:pt x="2445777" y="515594"/>
                    <a:pt x="2878136" y="1327992"/>
                    <a:pt x="2878136" y="2241374"/>
                  </a:cubicBezTo>
                  <a:cubicBezTo>
                    <a:pt x="2878136" y="3805598"/>
                    <a:pt x="1610082" y="5073652"/>
                    <a:pt x="45858" y="5073652"/>
                  </a:cubicBezTo>
                  <a:lnTo>
                    <a:pt x="0" y="5071337"/>
                  </a:lnTo>
                  <a:close/>
                </a:path>
              </a:pathLst>
            </a:custGeom>
            <a:solidFill>
              <a:srgbClr val="00659B"/>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485"/>
                </a:spcBef>
              </a:pPr>
              <a:endParaRPr lang="en-US" sz="970" dirty="0" err="1">
                <a:solidFill>
                  <a:schemeClr val="bg1"/>
                </a:solidFill>
              </a:endParaRPr>
            </a:p>
          </p:txBody>
        </p:sp>
        <p:sp>
          <p:nvSpPr>
            <p:cNvPr id="18" name="Oval 17"/>
            <p:cNvSpPr/>
            <p:nvPr/>
          </p:nvSpPr>
          <p:spPr bwMode="gray">
            <a:xfrm>
              <a:off x="312332" y="1181890"/>
              <a:ext cx="4572000" cy="4572000"/>
            </a:xfrm>
            <a:prstGeom prst="ellipse">
              <a:avLst/>
            </a:pr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485"/>
                </a:spcBef>
              </a:pPr>
              <a:endParaRPr lang="en-US" sz="970" dirty="0" err="1">
                <a:solidFill>
                  <a:schemeClr val="bg1"/>
                </a:solidFill>
              </a:endParaRPr>
            </a:p>
          </p:txBody>
        </p:sp>
        <p:sp>
          <p:nvSpPr>
            <p:cNvPr id="19" name="Oval 18"/>
            <p:cNvSpPr/>
            <p:nvPr/>
          </p:nvSpPr>
          <p:spPr bwMode="gray">
            <a:xfrm>
              <a:off x="449492" y="1319050"/>
              <a:ext cx="4297680" cy="4297680"/>
            </a:xfrm>
            <a:prstGeom prst="ellipse">
              <a:avLst/>
            </a:prstGeom>
            <a:solidFill>
              <a:schemeClr val="bg2"/>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485"/>
                </a:spcBef>
              </a:pPr>
              <a:endParaRPr lang="en-US" sz="970" dirty="0" err="1">
                <a:solidFill>
                  <a:schemeClr val="bg1"/>
                </a:solidFill>
              </a:endParaRPr>
            </a:p>
          </p:txBody>
        </p:sp>
      </p:grpSp>
      <p:pic>
        <p:nvPicPr>
          <p:cNvPr id="20" name="Picture 1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511176" y="460375"/>
            <a:ext cx="1672937" cy="640079"/>
          </a:xfrm>
          <a:prstGeom prst="rect">
            <a:avLst/>
          </a:prstGeom>
        </p:spPr>
      </p:pic>
      <p:sp>
        <p:nvSpPr>
          <p:cNvPr id="21" name="TextBox 20"/>
          <p:cNvSpPr txBox="1"/>
          <p:nvPr userDrawn="1"/>
        </p:nvSpPr>
        <p:spPr bwMode="gray">
          <a:xfrm>
            <a:off x="1380748" y="1963701"/>
            <a:ext cx="3080034" cy="537711"/>
          </a:xfrm>
          <a:prstGeom prst="rect">
            <a:avLst/>
          </a:prstGeom>
          <a:noFill/>
        </p:spPr>
        <p:txBody>
          <a:bodyPr wrap="square" lIns="0" tIns="0" rIns="0" bIns="0" rtlCol="0">
            <a:spAutoFit/>
          </a:bodyPr>
          <a:lstStyle/>
          <a:p>
            <a:pPr>
              <a:spcBef>
                <a:spcPts val="485"/>
              </a:spcBef>
            </a:pPr>
            <a:r>
              <a:rPr lang="en-US" sz="1747" dirty="0">
                <a:latin typeface="+mj-lt"/>
              </a:rPr>
              <a:t>Start with best </a:t>
            </a:r>
            <a:br>
              <a:rPr lang="en-US" sz="1747" dirty="0">
                <a:latin typeface="+mj-lt"/>
              </a:rPr>
            </a:br>
            <a:r>
              <a:rPr lang="en-US" sz="1747" dirty="0">
                <a:latin typeface="+mj-lt"/>
              </a:rPr>
              <a:t>practices research</a:t>
            </a:r>
          </a:p>
        </p:txBody>
      </p:sp>
      <p:cxnSp>
        <p:nvCxnSpPr>
          <p:cNvPr id="22" name="Straight Connector 21"/>
          <p:cNvCxnSpPr/>
          <p:nvPr userDrawn="1"/>
        </p:nvCxnSpPr>
        <p:spPr bwMode="gray">
          <a:xfrm>
            <a:off x="1380747" y="2685288"/>
            <a:ext cx="2663608" cy="0"/>
          </a:xfrm>
          <a:prstGeom prst="line">
            <a:avLst/>
          </a:prstGeom>
          <a:ln w="12700">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3" name="TextBox 22"/>
          <p:cNvSpPr txBox="1"/>
          <p:nvPr userDrawn="1"/>
        </p:nvSpPr>
        <p:spPr bwMode="gray">
          <a:xfrm>
            <a:off x="1380748" y="2855049"/>
            <a:ext cx="3080033" cy="1470211"/>
          </a:xfrm>
          <a:prstGeom prst="rect">
            <a:avLst/>
          </a:prstGeom>
          <a:noFill/>
        </p:spPr>
        <p:txBody>
          <a:bodyPr wrap="square" lIns="0" tIns="0" rIns="0" bIns="0" numCol="1" spcCol="457200" rtlCol="0">
            <a:spAutoFit/>
          </a:bodyPr>
          <a:lstStyle/>
          <a:p>
            <a:pPr marL="124257" indent="-124257">
              <a:lnSpc>
                <a:spcPct val="120000"/>
              </a:lnSpc>
              <a:spcBef>
                <a:spcPts val="777"/>
              </a:spcBef>
              <a:buFont typeface="Verdana" panose="020B0604030504040204" pitchFamily="34" charset="0"/>
              <a:buChar char="›"/>
            </a:pPr>
            <a:r>
              <a:rPr lang="en-US" sz="1068" dirty="0"/>
              <a:t>Research Forums for presidents, provosts, chief business officers, and key academic and administrative leaders</a:t>
            </a:r>
          </a:p>
          <a:p>
            <a:pPr marL="124257" indent="-124257">
              <a:lnSpc>
                <a:spcPct val="120000"/>
              </a:lnSpc>
              <a:spcBef>
                <a:spcPts val="777"/>
              </a:spcBef>
              <a:buFont typeface="Verdana" panose="020B0604030504040204" pitchFamily="34" charset="0"/>
              <a:buChar char="›"/>
            </a:pPr>
            <a:r>
              <a:rPr lang="en-US" sz="1068" dirty="0"/>
              <a:t>At the core of all we do</a:t>
            </a:r>
          </a:p>
          <a:p>
            <a:pPr marL="124257" indent="-124257">
              <a:lnSpc>
                <a:spcPct val="120000"/>
              </a:lnSpc>
              <a:spcBef>
                <a:spcPts val="777"/>
              </a:spcBef>
              <a:buFont typeface="Verdana" panose="020B0604030504040204" pitchFamily="34" charset="0"/>
              <a:buChar char="›"/>
            </a:pPr>
            <a:r>
              <a:rPr lang="en-US" sz="1068" dirty="0"/>
              <a:t>Peer-tested best practices research</a:t>
            </a:r>
          </a:p>
          <a:p>
            <a:pPr marL="124257" indent="-124257">
              <a:lnSpc>
                <a:spcPct val="120000"/>
              </a:lnSpc>
              <a:spcBef>
                <a:spcPts val="777"/>
              </a:spcBef>
              <a:buFont typeface="Verdana" panose="020B0604030504040204" pitchFamily="34" charset="0"/>
              <a:buChar char="›"/>
            </a:pPr>
            <a:r>
              <a:rPr lang="en-US" sz="1068" dirty="0"/>
              <a:t>Answers to the most pressing issues</a:t>
            </a:r>
          </a:p>
        </p:txBody>
      </p:sp>
      <p:sp>
        <p:nvSpPr>
          <p:cNvPr id="24" name="TextBox 23"/>
          <p:cNvSpPr txBox="1"/>
          <p:nvPr userDrawn="1"/>
        </p:nvSpPr>
        <p:spPr bwMode="gray">
          <a:xfrm>
            <a:off x="5577570" y="1686701"/>
            <a:ext cx="3463246" cy="806567"/>
          </a:xfrm>
          <a:prstGeom prst="rect">
            <a:avLst/>
          </a:prstGeom>
          <a:noFill/>
        </p:spPr>
        <p:txBody>
          <a:bodyPr wrap="square" lIns="0" tIns="0" rIns="0" bIns="0" rtlCol="0">
            <a:spAutoFit/>
          </a:bodyPr>
          <a:lstStyle/>
          <a:p>
            <a:pPr>
              <a:spcBef>
                <a:spcPts val="485"/>
              </a:spcBef>
            </a:pPr>
            <a:r>
              <a:rPr lang="en-US" sz="1747" dirty="0">
                <a:solidFill>
                  <a:schemeClr val="bg1"/>
                </a:solidFill>
                <a:latin typeface="+mj-lt"/>
              </a:rPr>
              <a:t>Then hardwire those insights into your organization using our technology &amp; services</a:t>
            </a:r>
          </a:p>
        </p:txBody>
      </p:sp>
      <p:cxnSp>
        <p:nvCxnSpPr>
          <p:cNvPr id="25" name="Straight Connector 24"/>
          <p:cNvCxnSpPr/>
          <p:nvPr userDrawn="1"/>
        </p:nvCxnSpPr>
        <p:spPr bwMode="gray">
          <a:xfrm>
            <a:off x="5577572" y="2685288"/>
            <a:ext cx="3931920" cy="0"/>
          </a:xfrm>
          <a:prstGeom prst="line">
            <a:avLst/>
          </a:prstGeom>
          <a:ln w="12700">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6" name="Isosceles Triangle 25"/>
          <p:cNvSpPr/>
          <p:nvPr userDrawn="1"/>
        </p:nvSpPr>
        <p:spPr bwMode="gray">
          <a:xfrm rot="5400000">
            <a:off x="5393404" y="1793142"/>
            <a:ext cx="104024" cy="89675"/>
          </a:xfrm>
          <a:prstGeom prst="triangle">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8750" tIns="44375" rIns="88750" bIns="44375" numCol="1" spcCol="0" rtlCol="0" fromWordArt="0" anchor="t" anchorCtr="0" forceAA="0" compatLnSpc="1">
            <a:prstTxWarp prst="textNoShape">
              <a:avLst/>
            </a:prstTxWarp>
            <a:noAutofit/>
          </a:bodyPr>
          <a:lstStyle/>
          <a:p>
            <a:pPr algn="ctr">
              <a:spcBef>
                <a:spcPts val="485"/>
              </a:spcBef>
            </a:pPr>
            <a:endParaRPr lang="en-US" sz="970" dirty="0" err="1">
              <a:solidFill>
                <a:schemeClr val="bg1"/>
              </a:solidFill>
            </a:endParaRPr>
          </a:p>
        </p:txBody>
      </p:sp>
      <p:sp>
        <p:nvSpPr>
          <p:cNvPr id="27" name="Isosceles Triangle 26"/>
          <p:cNvSpPr/>
          <p:nvPr userDrawn="1"/>
        </p:nvSpPr>
        <p:spPr bwMode="gray">
          <a:xfrm rot="5400000">
            <a:off x="1199028" y="2061980"/>
            <a:ext cx="104024" cy="89675"/>
          </a:xfrm>
          <a:prstGeom prst="triangle">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8750" tIns="44375" rIns="88750" bIns="44375" numCol="1" spcCol="0" rtlCol="0" fromWordArt="0" anchor="t" anchorCtr="0" forceAA="0" compatLnSpc="1">
            <a:prstTxWarp prst="textNoShape">
              <a:avLst/>
            </a:prstTxWarp>
            <a:noAutofit/>
          </a:bodyPr>
          <a:lstStyle/>
          <a:p>
            <a:pPr algn="ctr">
              <a:spcBef>
                <a:spcPts val="485"/>
              </a:spcBef>
            </a:pPr>
            <a:endParaRPr lang="en-US" sz="970" dirty="0" err="1">
              <a:solidFill>
                <a:schemeClr val="bg1"/>
              </a:solidFill>
            </a:endParaRPr>
          </a:p>
        </p:txBody>
      </p:sp>
      <p:sp>
        <p:nvSpPr>
          <p:cNvPr id="28" name="TextBox 27"/>
          <p:cNvSpPr txBox="1"/>
          <p:nvPr userDrawn="1"/>
        </p:nvSpPr>
        <p:spPr bwMode="gray">
          <a:xfrm>
            <a:off x="5577571" y="2855049"/>
            <a:ext cx="4024777" cy="999954"/>
          </a:xfrm>
          <a:prstGeom prst="rect">
            <a:avLst/>
          </a:prstGeom>
          <a:noFill/>
        </p:spPr>
        <p:txBody>
          <a:bodyPr wrap="square" lIns="0" tIns="0" rIns="0" bIns="0" numCol="1" spcCol="457200" rtlCol="0">
            <a:spAutoFit/>
          </a:bodyPr>
          <a:lstStyle/>
          <a:p>
            <a:pPr>
              <a:lnSpc>
                <a:spcPct val="120000"/>
              </a:lnSpc>
              <a:spcBef>
                <a:spcPts val="777"/>
              </a:spcBef>
            </a:pPr>
            <a:r>
              <a:rPr lang="en-US" sz="1165" b="1" dirty="0">
                <a:solidFill>
                  <a:schemeClr val="bg1"/>
                </a:solidFill>
              </a:rPr>
              <a:t>Enrollment Management </a:t>
            </a:r>
          </a:p>
          <a:p>
            <a:pPr>
              <a:spcBef>
                <a:spcPts val="292"/>
              </a:spcBef>
            </a:pPr>
            <a:r>
              <a:rPr lang="en-US" sz="970" dirty="0">
                <a:solidFill>
                  <a:schemeClr val="bg1"/>
                </a:solidFill>
              </a:rPr>
              <a:t>Our </a:t>
            </a:r>
            <a:r>
              <a:rPr lang="en-US" sz="970" b="1" dirty="0">
                <a:solidFill>
                  <a:schemeClr val="bg1"/>
                </a:solidFill>
              </a:rPr>
              <a:t>Enrollment Services </a:t>
            </a:r>
            <a:r>
              <a:rPr lang="en-US" sz="970" dirty="0">
                <a:solidFill>
                  <a:schemeClr val="bg1"/>
                </a:solidFill>
              </a:rPr>
              <a:t>division provides data-driven undergraduate and graduate solutions that target qualified prospective students; build relationships throughout the search, application, and yield process; and optimize financial aid resources.</a:t>
            </a:r>
          </a:p>
        </p:txBody>
      </p:sp>
      <p:sp>
        <p:nvSpPr>
          <p:cNvPr id="29" name="TextBox 28"/>
          <p:cNvSpPr txBox="1"/>
          <p:nvPr userDrawn="1"/>
        </p:nvSpPr>
        <p:spPr bwMode="gray">
          <a:xfrm>
            <a:off x="5577570" y="4146831"/>
            <a:ext cx="3783876" cy="850682"/>
          </a:xfrm>
          <a:prstGeom prst="rect">
            <a:avLst/>
          </a:prstGeom>
          <a:noFill/>
        </p:spPr>
        <p:txBody>
          <a:bodyPr wrap="square" lIns="0" tIns="0" rIns="0" bIns="0" numCol="1" spcCol="457200" rtlCol="0">
            <a:spAutoFit/>
          </a:bodyPr>
          <a:lstStyle/>
          <a:p>
            <a:pPr>
              <a:lnSpc>
                <a:spcPct val="120000"/>
              </a:lnSpc>
              <a:spcBef>
                <a:spcPts val="777"/>
              </a:spcBef>
            </a:pPr>
            <a:r>
              <a:rPr lang="en-US" sz="1165" b="1" dirty="0">
                <a:solidFill>
                  <a:schemeClr val="bg1"/>
                </a:solidFill>
              </a:rPr>
              <a:t>Student Success </a:t>
            </a:r>
          </a:p>
          <a:p>
            <a:pPr>
              <a:spcBef>
                <a:spcPts val="292"/>
              </a:spcBef>
            </a:pPr>
            <a:r>
              <a:rPr lang="en-US" sz="970" dirty="0">
                <a:solidFill>
                  <a:schemeClr val="bg1"/>
                </a:solidFill>
              </a:rPr>
              <a:t>Members of the </a:t>
            </a:r>
            <a:r>
              <a:rPr lang="en-US" sz="970" b="1" dirty="0">
                <a:solidFill>
                  <a:schemeClr val="bg1"/>
                </a:solidFill>
              </a:rPr>
              <a:t>Student Success Collaborative</a:t>
            </a:r>
            <a:r>
              <a:rPr lang="en-US" sz="970" dirty="0">
                <a:solidFill>
                  <a:schemeClr val="bg1"/>
                </a:solidFill>
              </a:rPr>
              <a:t> use research, consulting, and an enterprise-wide student success management system to help students persist, graduate, and succeed.</a:t>
            </a:r>
          </a:p>
        </p:txBody>
      </p:sp>
      <p:sp>
        <p:nvSpPr>
          <p:cNvPr id="30" name="TextBox 29"/>
          <p:cNvSpPr txBox="1"/>
          <p:nvPr userDrawn="1"/>
        </p:nvSpPr>
        <p:spPr bwMode="gray">
          <a:xfrm>
            <a:off x="5577571" y="5284721"/>
            <a:ext cx="3910778" cy="850682"/>
          </a:xfrm>
          <a:prstGeom prst="rect">
            <a:avLst/>
          </a:prstGeom>
          <a:noFill/>
        </p:spPr>
        <p:txBody>
          <a:bodyPr wrap="square" lIns="0" tIns="0" rIns="0" bIns="0" numCol="1" spcCol="457200" rtlCol="0">
            <a:spAutoFit/>
          </a:bodyPr>
          <a:lstStyle/>
          <a:p>
            <a:pPr>
              <a:lnSpc>
                <a:spcPct val="120000"/>
              </a:lnSpc>
              <a:spcBef>
                <a:spcPts val="777"/>
              </a:spcBef>
            </a:pPr>
            <a:r>
              <a:rPr lang="en-US" sz="1165" b="1" dirty="0">
                <a:solidFill>
                  <a:schemeClr val="bg1"/>
                </a:solidFill>
              </a:rPr>
              <a:t>Growth and Academic Operations </a:t>
            </a:r>
          </a:p>
          <a:p>
            <a:pPr>
              <a:spcBef>
                <a:spcPts val="292"/>
              </a:spcBef>
            </a:pPr>
            <a:r>
              <a:rPr lang="en-US" sz="970" dirty="0">
                <a:solidFill>
                  <a:schemeClr val="bg1"/>
                </a:solidFill>
              </a:rPr>
              <a:t>Our </a:t>
            </a:r>
            <a:r>
              <a:rPr lang="en-US" sz="970" b="1" dirty="0">
                <a:solidFill>
                  <a:schemeClr val="bg1"/>
                </a:solidFill>
              </a:rPr>
              <a:t>Academic Performance Solutions </a:t>
            </a:r>
            <a:r>
              <a:rPr lang="en-US" sz="970" dirty="0">
                <a:solidFill>
                  <a:schemeClr val="bg1"/>
                </a:solidFill>
              </a:rPr>
              <a:t>group partners with university academic and business leaders to help make smart resource trade-offs, improve academic efficiency, and grow academic program revenues.</a:t>
            </a:r>
          </a:p>
        </p:txBody>
      </p:sp>
      <p:grpSp>
        <p:nvGrpSpPr>
          <p:cNvPr id="31" name="Group 30"/>
          <p:cNvGrpSpPr/>
          <p:nvPr userDrawn="1"/>
        </p:nvGrpSpPr>
        <p:grpSpPr>
          <a:xfrm>
            <a:off x="542044" y="6876416"/>
            <a:ext cx="1747020" cy="628098"/>
            <a:chOff x="478544" y="6876417"/>
            <a:chExt cx="1747020" cy="628098"/>
          </a:xfrm>
        </p:grpSpPr>
        <p:sp>
          <p:nvSpPr>
            <p:cNvPr id="32" name="TextBox 31"/>
            <p:cNvSpPr txBox="1"/>
            <p:nvPr/>
          </p:nvSpPr>
          <p:spPr bwMode="gray">
            <a:xfrm>
              <a:off x="509230" y="7370183"/>
              <a:ext cx="1716334" cy="134332"/>
            </a:xfrm>
            <a:prstGeom prst="rect">
              <a:avLst/>
            </a:prstGeom>
            <a:noFill/>
          </p:spPr>
          <p:txBody>
            <a:bodyPr wrap="square" lIns="0" tIns="0" rIns="0" bIns="0" rtlCol="0">
              <a:spAutoFit/>
            </a:bodyPr>
            <a:lstStyle/>
            <a:p>
              <a:pPr>
                <a:spcBef>
                  <a:spcPts val="485"/>
                </a:spcBef>
              </a:pPr>
              <a:r>
                <a:rPr lang="en-US" sz="873" dirty="0">
                  <a:solidFill>
                    <a:schemeClr val="bg1"/>
                  </a:solidFill>
                </a:rPr>
                <a:t>Student interactions annually</a:t>
              </a:r>
            </a:p>
          </p:txBody>
        </p:sp>
        <p:sp>
          <p:nvSpPr>
            <p:cNvPr id="33" name="TextBox 32"/>
            <p:cNvSpPr txBox="1"/>
            <p:nvPr/>
          </p:nvSpPr>
          <p:spPr bwMode="gray">
            <a:xfrm>
              <a:off x="478544" y="6876417"/>
              <a:ext cx="1732467" cy="448136"/>
            </a:xfrm>
            <a:prstGeom prst="rect">
              <a:avLst/>
            </a:prstGeom>
            <a:noFill/>
          </p:spPr>
          <p:txBody>
            <a:bodyPr wrap="square" lIns="0" tIns="0" rIns="0" bIns="0" rtlCol="0">
              <a:spAutoFit/>
            </a:bodyPr>
            <a:lstStyle/>
            <a:p>
              <a:pPr>
                <a:spcBef>
                  <a:spcPts val="485"/>
                </a:spcBef>
              </a:pPr>
              <a:r>
                <a:rPr lang="en-US" sz="2912" dirty="0">
                  <a:solidFill>
                    <a:schemeClr val="bg1"/>
                  </a:solidFill>
                  <a:latin typeface="+mj-lt"/>
                </a:rPr>
                <a:t>1.2B</a:t>
              </a:r>
              <a:r>
                <a:rPr lang="en-US" sz="2912" baseline="30000" dirty="0">
                  <a:solidFill>
                    <a:schemeClr val="bg1"/>
                  </a:solidFill>
                  <a:latin typeface="+mj-lt"/>
                </a:rPr>
                <a:t>+</a:t>
              </a:r>
            </a:p>
          </p:txBody>
        </p:sp>
      </p:grpSp>
      <p:grpSp>
        <p:nvGrpSpPr>
          <p:cNvPr id="35" name="Group 34"/>
          <p:cNvGrpSpPr/>
          <p:nvPr userDrawn="1"/>
        </p:nvGrpSpPr>
        <p:grpSpPr>
          <a:xfrm>
            <a:off x="3002868" y="6876415"/>
            <a:ext cx="1747980" cy="762429"/>
            <a:chOff x="2981700" y="6876417"/>
            <a:chExt cx="1747980" cy="762429"/>
          </a:xfrm>
        </p:grpSpPr>
        <p:sp>
          <p:nvSpPr>
            <p:cNvPr id="36" name="TextBox 35"/>
            <p:cNvSpPr txBox="1"/>
            <p:nvPr/>
          </p:nvSpPr>
          <p:spPr bwMode="gray">
            <a:xfrm>
              <a:off x="3031337" y="7370183"/>
              <a:ext cx="1698343" cy="268663"/>
            </a:xfrm>
            <a:prstGeom prst="rect">
              <a:avLst/>
            </a:prstGeom>
            <a:noFill/>
          </p:spPr>
          <p:txBody>
            <a:bodyPr wrap="square" lIns="0" tIns="0" rIns="0" bIns="0" rtlCol="0">
              <a:spAutoFit/>
            </a:bodyPr>
            <a:lstStyle/>
            <a:p>
              <a:pPr>
                <a:spcBef>
                  <a:spcPts val="485"/>
                </a:spcBef>
              </a:pPr>
              <a:r>
                <a:rPr lang="en-US" sz="873" dirty="0">
                  <a:solidFill>
                    <a:schemeClr val="bg1"/>
                  </a:solidFill>
                </a:rPr>
                <a:t>Individuals on our student success management system</a:t>
              </a:r>
            </a:p>
          </p:txBody>
        </p:sp>
        <p:sp>
          <p:nvSpPr>
            <p:cNvPr id="37" name="TextBox 36"/>
            <p:cNvSpPr txBox="1"/>
            <p:nvPr/>
          </p:nvSpPr>
          <p:spPr bwMode="gray">
            <a:xfrm>
              <a:off x="2981700" y="6876417"/>
              <a:ext cx="1710817" cy="448136"/>
            </a:xfrm>
            <a:prstGeom prst="rect">
              <a:avLst/>
            </a:prstGeom>
            <a:noFill/>
          </p:spPr>
          <p:txBody>
            <a:bodyPr wrap="square" lIns="0" tIns="0" rIns="0" bIns="0" rtlCol="0">
              <a:spAutoFit/>
            </a:bodyPr>
            <a:lstStyle/>
            <a:p>
              <a:pPr>
                <a:spcBef>
                  <a:spcPts val="485"/>
                </a:spcBef>
              </a:pPr>
              <a:r>
                <a:rPr lang="en-US" sz="2912" dirty="0">
                  <a:solidFill>
                    <a:schemeClr val="bg1"/>
                  </a:solidFill>
                  <a:latin typeface="+mj-lt"/>
                </a:rPr>
                <a:t>1M</a:t>
              </a:r>
              <a:r>
                <a:rPr lang="en-US" sz="2912" baseline="30000" dirty="0">
                  <a:solidFill>
                    <a:schemeClr val="bg1"/>
                  </a:solidFill>
                </a:rPr>
                <a:t>+</a:t>
              </a:r>
            </a:p>
          </p:txBody>
        </p:sp>
      </p:grpSp>
      <p:grpSp>
        <p:nvGrpSpPr>
          <p:cNvPr id="38" name="Group 37"/>
          <p:cNvGrpSpPr/>
          <p:nvPr userDrawn="1"/>
        </p:nvGrpSpPr>
        <p:grpSpPr>
          <a:xfrm>
            <a:off x="5464650" y="6876415"/>
            <a:ext cx="1515950" cy="762429"/>
            <a:chOff x="5485816" y="6876417"/>
            <a:chExt cx="1515950" cy="762429"/>
          </a:xfrm>
        </p:grpSpPr>
        <p:sp>
          <p:nvSpPr>
            <p:cNvPr id="39" name="TextBox 38"/>
            <p:cNvSpPr txBox="1"/>
            <p:nvPr/>
          </p:nvSpPr>
          <p:spPr bwMode="gray">
            <a:xfrm>
              <a:off x="5533196" y="7370183"/>
              <a:ext cx="1468570" cy="268663"/>
            </a:xfrm>
            <a:prstGeom prst="rect">
              <a:avLst/>
            </a:prstGeom>
            <a:noFill/>
          </p:spPr>
          <p:txBody>
            <a:bodyPr wrap="square" lIns="0" tIns="0" rIns="0" bIns="0" rtlCol="0">
              <a:spAutoFit/>
            </a:bodyPr>
            <a:lstStyle/>
            <a:p>
              <a:pPr>
                <a:spcBef>
                  <a:spcPts val="485"/>
                </a:spcBef>
              </a:pPr>
              <a:r>
                <a:rPr lang="en-US" sz="873" dirty="0">
                  <a:solidFill>
                    <a:schemeClr val="bg1"/>
                  </a:solidFill>
                </a:rPr>
                <a:t>Institutions we are proud </a:t>
              </a:r>
              <a:br>
                <a:rPr lang="en-US" sz="873" dirty="0">
                  <a:solidFill>
                    <a:schemeClr val="bg1"/>
                  </a:solidFill>
                </a:rPr>
              </a:br>
              <a:r>
                <a:rPr lang="en-US" sz="873" dirty="0">
                  <a:solidFill>
                    <a:schemeClr val="bg1"/>
                  </a:solidFill>
                </a:rPr>
                <a:t>to serve</a:t>
              </a:r>
            </a:p>
          </p:txBody>
        </p:sp>
        <p:sp>
          <p:nvSpPr>
            <p:cNvPr id="40" name="TextBox 39"/>
            <p:cNvSpPr txBox="1"/>
            <p:nvPr/>
          </p:nvSpPr>
          <p:spPr bwMode="gray">
            <a:xfrm>
              <a:off x="5485816" y="6876417"/>
              <a:ext cx="1288703" cy="448136"/>
            </a:xfrm>
            <a:prstGeom prst="rect">
              <a:avLst/>
            </a:prstGeom>
            <a:noFill/>
          </p:spPr>
          <p:txBody>
            <a:bodyPr wrap="square" lIns="0" tIns="0" rIns="0" bIns="0" rtlCol="0">
              <a:spAutoFit/>
            </a:bodyPr>
            <a:lstStyle/>
            <a:p>
              <a:pPr>
                <a:spcBef>
                  <a:spcPts val="485"/>
                </a:spcBef>
              </a:pPr>
              <a:r>
                <a:rPr lang="en-US" sz="2912" dirty="0">
                  <a:solidFill>
                    <a:schemeClr val="bg1"/>
                  </a:solidFill>
                  <a:latin typeface="+mj-lt"/>
                </a:rPr>
                <a:t>1,200</a:t>
              </a:r>
              <a:r>
                <a:rPr lang="en-US" sz="2912" baseline="30000" dirty="0">
                  <a:solidFill>
                    <a:schemeClr val="bg1"/>
                  </a:solidFill>
                  <a:latin typeface="+mj-lt"/>
                </a:rPr>
                <a:t>+</a:t>
              </a:r>
            </a:p>
          </p:txBody>
        </p:sp>
      </p:grpSp>
      <p:grpSp>
        <p:nvGrpSpPr>
          <p:cNvPr id="41" name="Group 40"/>
          <p:cNvGrpSpPr/>
          <p:nvPr userDrawn="1"/>
        </p:nvGrpSpPr>
        <p:grpSpPr>
          <a:xfrm>
            <a:off x="7694403" y="6876416"/>
            <a:ext cx="1804884" cy="628098"/>
            <a:chOff x="7757903" y="6876417"/>
            <a:chExt cx="1804884" cy="628098"/>
          </a:xfrm>
        </p:grpSpPr>
        <p:sp>
          <p:nvSpPr>
            <p:cNvPr id="42" name="TextBox 41"/>
            <p:cNvSpPr txBox="1"/>
            <p:nvPr/>
          </p:nvSpPr>
          <p:spPr bwMode="gray">
            <a:xfrm>
              <a:off x="7799345" y="7370183"/>
              <a:ext cx="1763442" cy="134332"/>
            </a:xfrm>
            <a:prstGeom prst="rect">
              <a:avLst/>
            </a:prstGeom>
            <a:noFill/>
          </p:spPr>
          <p:txBody>
            <a:bodyPr wrap="square" lIns="0" tIns="0" rIns="0" bIns="0" rtlCol="0">
              <a:spAutoFit/>
            </a:bodyPr>
            <a:lstStyle/>
            <a:p>
              <a:pPr>
                <a:spcBef>
                  <a:spcPts val="485"/>
                </a:spcBef>
              </a:pPr>
              <a:r>
                <a:rPr lang="en-US" sz="873" dirty="0">
                  <a:solidFill>
                    <a:schemeClr val="bg1"/>
                  </a:solidFill>
                </a:rPr>
                <a:t>Goal: Make education smarter</a:t>
              </a:r>
            </a:p>
          </p:txBody>
        </p:sp>
        <p:sp>
          <p:nvSpPr>
            <p:cNvPr id="43" name="TextBox 42"/>
            <p:cNvSpPr txBox="1"/>
            <p:nvPr/>
          </p:nvSpPr>
          <p:spPr bwMode="gray">
            <a:xfrm>
              <a:off x="7757903" y="6876417"/>
              <a:ext cx="1019348" cy="448136"/>
            </a:xfrm>
            <a:prstGeom prst="rect">
              <a:avLst/>
            </a:prstGeom>
            <a:noFill/>
          </p:spPr>
          <p:txBody>
            <a:bodyPr wrap="square" lIns="0" tIns="0" rIns="0" bIns="0" rtlCol="0">
              <a:spAutoFit/>
            </a:bodyPr>
            <a:lstStyle/>
            <a:p>
              <a:pPr>
                <a:spcBef>
                  <a:spcPts val="485"/>
                </a:spcBef>
              </a:pPr>
              <a:r>
                <a:rPr lang="en-US" sz="2912" dirty="0">
                  <a:solidFill>
                    <a:schemeClr val="bg1"/>
                  </a:solidFill>
                  <a:latin typeface="+mj-lt"/>
                </a:rPr>
                <a:t>1</a:t>
              </a:r>
              <a:endParaRPr lang="en-US" sz="2912" baseline="30000" dirty="0">
                <a:solidFill>
                  <a:schemeClr val="bg1"/>
                </a:solidFill>
                <a:latin typeface="+mj-lt"/>
              </a:endParaRPr>
            </a:p>
          </p:txBody>
        </p:sp>
      </p:grpSp>
    </p:spTree>
    <p:custDataLst>
      <p:tags r:id="rId1"/>
    </p:custDataLst>
    <p:extLst>
      <p:ext uri="{BB962C8B-B14F-4D97-AF65-F5344CB8AC3E}">
        <p14:creationId xmlns:p14="http://schemas.microsoft.com/office/powerpoint/2010/main" val="6089295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redits + Legal Cavea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1171575" y="997671"/>
            <a:ext cx="5257800" cy="276999"/>
          </a:xfrm>
          <a:prstGeom prst="rect">
            <a:avLst/>
          </a:prstGeom>
        </p:spPr>
        <p:txBody>
          <a:bodyPr lIns="0" tIns="0" rIns="0" bIns="0" anchor="b" anchorCtr="0">
            <a:spAutoFit/>
          </a:bodyPr>
          <a:lstStyle>
            <a:lvl1pPr>
              <a:lnSpc>
                <a:spcPct val="90000"/>
              </a:lnSpc>
              <a:defRPr sz="1941" b="0" spc="48" baseline="0"/>
            </a:lvl1pPr>
          </a:lstStyle>
          <a:p>
            <a:r>
              <a:rPr lang="en-US" dirty="0"/>
              <a:t>Insert Program Name Here</a:t>
            </a:r>
          </a:p>
        </p:txBody>
      </p:sp>
      <p:sp>
        <p:nvSpPr>
          <p:cNvPr id="6" name="Text Placeholder 5"/>
          <p:cNvSpPr>
            <a:spLocks noGrp="1"/>
          </p:cNvSpPr>
          <p:nvPr>
            <p:ph type="body" sz="quarter" idx="43" hasCustomPrompt="1"/>
          </p:nvPr>
        </p:nvSpPr>
        <p:spPr bwMode="gray">
          <a:xfrm>
            <a:off x="1491616" y="1912499"/>
            <a:ext cx="4937760" cy="169277"/>
          </a:xfrm>
        </p:spPr>
        <p:txBody>
          <a:bodyPr/>
          <a:lstStyle>
            <a:lvl1pPr marL="0" indent="0">
              <a:spcBef>
                <a:spcPts val="0"/>
              </a:spcBef>
              <a:buNone/>
              <a:defRPr sz="1068">
                <a:solidFill>
                  <a:schemeClr val="tx1"/>
                </a:solidFill>
              </a:defRPr>
            </a:lvl1pPr>
            <a:lvl2pPr marL="109404" indent="0">
              <a:spcBef>
                <a:spcPts val="194"/>
              </a:spcBef>
              <a:buNone/>
              <a:defRPr sz="1068"/>
            </a:lvl2pPr>
            <a:lvl3pPr marL="223429" indent="0">
              <a:spcBef>
                <a:spcPts val="194"/>
              </a:spcBef>
              <a:buNone/>
              <a:defRPr sz="1068"/>
            </a:lvl3pPr>
            <a:lvl4pPr marL="332833" indent="0">
              <a:spcBef>
                <a:spcPts val="194"/>
              </a:spcBef>
              <a:buNone/>
              <a:defRPr sz="1068"/>
            </a:lvl4pPr>
            <a:lvl5pPr marL="445317" indent="0">
              <a:spcBef>
                <a:spcPts val="194"/>
              </a:spcBef>
              <a:buNone/>
              <a:defRPr sz="1068"/>
            </a:lvl5pPr>
          </a:lstStyle>
          <a:p>
            <a:pPr lvl="0"/>
            <a:r>
              <a:rPr lang="en-US" dirty="0"/>
              <a:t>Project Director (Insert text)</a:t>
            </a:r>
          </a:p>
        </p:txBody>
      </p:sp>
      <p:sp>
        <p:nvSpPr>
          <p:cNvPr id="8" name="Text Placeholder 7"/>
          <p:cNvSpPr>
            <a:spLocks noGrp="1"/>
          </p:cNvSpPr>
          <p:nvPr>
            <p:ph type="body" sz="quarter" idx="44" hasCustomPrompt="1"/>
          </p:nvPr>
        </p:nvSpPr>
        <p:spPr bwMode="gray">
          <a:xfrm>
            <a:off x="1491616" y="2145354"/>
            <a:ext cx="4937760" cy="138499"/>
          </a:xfrm>
        </p:spPr>
        <p:txBody>
          <a:bodyPr/>
          <a:lstStyle>
            <a:lvl1pPr marL="0" indent="0">
              <a:spcBef>
                <a:spcPts val="194"/>
              </a:spcBef>
              <a:buNone/>
              <a:defRPr>
                <a:solidFill>
                  <a:schemeClr val="accent3"/>
                </a:solidFill>
              </a:defRPr>
            </a:lvl1pPr>
            <a:lvl2pPr marL="109404" indent="0">
              <a:buNone/>
              <a:defRPr>
                <a:solidFill>
                  <a:schemeClr val="accent3"/>
                </a:solidFill>
              </a:defRPr>
            </a:lvl2pPr>
            <a:lvl3pPr marL="223429" indent="0">
              <a:buNone/>
              <a:defRPr>
                <a:solidFill>
                  <a:schemeClr val="accent3"/>
                </a:solidFill>
              </a:defRPr>
            </a:lvl3pPr>
            <a:lvl4pPr marL="332833" indent="0">
              <a:buNone/>
              <a:defRPr>
                <a:solidFill>
                  <a:schemeClr val="accent3"/>
                </a:solidFill>
              </a:defRPr>
            </a:lvl4pPr>
            <a:lvl5pPr marL="445317" indent="0">
              <a:buNone/>
              <a:defRPr>
                <a:solidFill>
                  <a:schemeClr val="accent3"/>
                </a:solidFill>
              </a:defRPr>
            </a:lvl5pPr>
          </a:lstStyle>
          <a:p>
            <a:pPr lvl="0"/>
            <a:r>
              <a:rPr lang="en-US" dirty="0"/>
              <a:t>Add Name(s) Here</a:t>
            </a:r>
          </a:p>
        </p:txBody>
      </p:sp>
      <p:sp>
        <p:nvSpPr>
          <p:cNvPr id="10" name="Text Placeholder 9"/>
          <p:cNvSpPr>
            <a:spLocks noGrp="1"/>
          </p:cNvSpPr>
          <p:nvPr>
            <p:ph type="body" sz="quarter" idx="45" hasCustomPrompt="1"/>
          </p:nvPr>
        </p:nvSpPr>
        <p:spPr bwMode="gray">
          <a:xfrm>
            <a:off x="1491616" y="2565326"/>
            <a:ext cx="4937760" cy="169277"/>
          </a:xfrm>
        </p:spPr>
        <p:txBody>
          <a:bodyPr/>
          <a:lstStyle>
            <a:lvl1pPr marL="0" indent="0">
              <a:spcBef>
                <a:spcPts val="0"/>
              </a:spcBef>
              <a:buNone/>
              <a:defRPr sz="1068">
                <a:solidFill>
                  <a:schemeClr val="tx1"/>
                </a:solidFill>
              </a:defRPr>
            </a:lvl1pPr>
            <a:lvl2pPr marL="109404" indent="0">
              <a:spcBef>
                <a:spcPts val="0"/>
              </a:spcBef>
              <a:buNone/>
              <a:defRPr sz="1068"/>
            </a:lvl2pPr>
            <a:lvl3pPr marL="223429" indent="0">
              <a:spcBef>
                <a:spcPts val="0"/>
              </a:spcBef>
              <a:buNone/>
              <a:defRPr sz="1068"/>
            </a:lvl3pPr>
            <a:lvl4pPr marL="332833" indent="0">
              <a:spcBef>
                <a:spcPts val="0"/>
              </a:spcBef>
              <a:buNone/>
              <a:defRPr sz="1068"/>
            </a:lvl4pPr>
            <a:lvl5pPr marL="445317" indent="0">
              <a:spcBef>
                <a:spcPts val="0"/>
              </a:spcBef>
              <a:buNone/>
              <a:defRPr sz="1068"/>
            </a:lvl5pPr>
          </a:lstStyle>
          <a:p>
            <a:pPr lvl="0"/>
            <a:r>
              <a:rPr lang="en-US" dirty="0"/>
              <a:t>Contributing Consultants (Insert text)</a:t>
            </a:r>
          </a:p>
        </p:txBody>
      </p:sp>
      <p:sp>
        <p:nvSpPr>
          <p:cNvPr id="14" name="Text Placeholder 13"/>
          <p:cNvSpPr>
            <a:spLocks noGrp="1"/>
          </p:cNvSpPr>
          <p:nvPr>
            <p:ph type="body" sz="quarter" idx="46" hasCustomPrompt="1"/>
          </p:nvPr>
        </p:nvSpPr>
        <p:spPr bwMode="gray">
          <a:xfrm>
            <a:off x="1491616" y="2798181"/>
            <a:ext cx="4937760" cy="138499"/>
          </a:xfrm>
        </p:spPr>
        <p:txBody>
          <a:bodyPr/>
          <a:lstStyle>
            <a:lvl1pPr marL="0" indent="0">
              <a:spcBef>
                <a:spcPts val="194"/>
              </a:spcBef>
              <a:buNone/>
              <a:defRPr>
                <a:solidFill>
                  <a:schemeClr val="accent3"/>
                </a:solidFill>
              </a:defRPr>
            </a:lvl1pPr>
            <a:lvl2pPr marL="109404" indent="0">
              <a:spcBef>
                <a:spcPts val="194"/>
              </a:spcBef>
              <a:buNone/>
              <a:defRPr>
                <a:solidFill>
                  <a:schemeClr val="accent3"/>
                </a:solidFill>
              </a:defRPr>
            </a:lvl2pPr>
            <a:lvl3pPr marL="223429" indent="0">
              <a:spcBef>
                <a:spcPts val="194"/>
              </a:spcBef>
              <a:buNone/>
              <a:defRPr>
                <a:solidFill>
                  <a:schemeClr val="accent3"/>
                </a:solidFill>
              </a:defRPr>
            </a:lvl3pPr>
            <a:lvl4pPr marL="332833" indent="0">
              <a:spcBef>
                <a:spcPts val="194"/>
              </a:spcBef>
              <a:buNone/>
              <a:defRPr>
                <a:solidFill>
                  <a:schemeClr val="accent3"/>
                </a:solidFill>
              </a:defRPr>
            </a:lvl4pPr>
            <a:lvl5pPr marL="445317" indent="0">
              <a:spcBef>
                <a:spcPts val="194"/>
              </a:spcBef>
              <a:buNone/>
              <a:defRPr>
                <a:solidFill>
                  <a:schemeClr val="accent3"/>
                </a:solidFill>
              </a:defRPr>
            </a:lvl5pPr>
          </a:lstStyle>
          <a:p>
            <a:pPr lvl="0"/>
            <a:r>
              <a:rPr lang="en-US" dirty="0"/>
              <a:t>Add Name(s) Here</a:t>
            </a:r>
          </a:p>
        </p:txBody>
      </p:sp>
      <p:sp>
        <p:nvSpPr>
          <p:cNvPr id="16" name="Text Placeholder 15"/>
          <p:cNvSpPr>
            <a:spLocks noGrp="1"/>
          </p:cNvSpPr>
          <p:nvPr>
            <p:ph type="body" sz="quarter" idx="47" hasCustomPrompt="1"/>
          </p:nvPr>
        </p:nvSpPr>
        <p:spPr bwMode="gray">
          <a:xfrm>
            <a:off x="1491616" y="3225725"/>
            <a:ext cx="4937760" cy="169277"/>
          </a:xfrm>
        </p:spPr>
        <p:txBody>
          <a:bodyPr/>
          <a:lstStyle>
            <a:lvl1pPr marL="0" indent="0">
              <a:spcBef>
                <a:spcPts val="0"/>
              </a:spcBef>
              <a:buNone/>
              <a:defRPr sz="1068">
                <a:solidFill>
                  <a:schemeClr val="tx1"/>
                </a:solidFill>
              </a:defRPr>
            </a:lvl1pPr>
            <a:lvl2pPr>
              <a:spcBef>
                <a:spcPts val="0"/>
              </a:spcBef>
              <a:defRPr sz="1068"/>
            </a:lvl2pPr>
            <a:lvl3pPr>
              <a:spcBef>
                <a:spcPts val="0"/>
              </a:spcBef>
              <a:defRPr sz="1068"/>
            </a:lvl3pPr>
            <a:lvl4pPr>
              <a:spcBef>
                <a:spcPts val="0"/>
              </a:spcBef>
              <a:defRPr sz="1068"/>
            </a:lvl4pPr>
            <a:lvl5pPr>
              <a:spcBef>
                <a:spcPts val="0"/>
              </a:spcBef>
              <a:defRPr sz="1068"/>
            </a:lvl5pPr>
          </a:lstStyle>
          <a:p>
            <a:pPr lvl="0"/>
            <a:r>
              <a:rPr lang="en-US" dirty="0"/>
              <a:t>Design Consultant (Insert text)</a:t>
            </a:r>
          </a:p>
        </p:txBody>
      </p:sp>
      <p:sp>
        <p:nvSpPr>
          <p:cNvPr id="18" name="Text Placeholder 17"/>
          <p:cNvSpPr>
            <a:spLocks noGrp="1"/>
          </p:cNvSpPr>
          <p:nvPr>
            <p:ph type="body" sz="quarter" idx="48" hasCustomPrompt="1"/>
          </p:nvPr>
        </p:nvSpPr>
        <p:spPr bwMode="gray">
          <a:xfrm>
            <a:off x="1491616" y="3458581"/>
            <a:ext cx="4937760" cy="138499"/>
          </a:xfrm>
        </p:spPr>
        <p:txBody>
          <a:bodyPr/>
          <a:lstStyle>
            <a:lvl1pPr marL="0" indent="0">
              <a:spcBef>
                <a:spcPts val="194"/>
              </a:spcBef>
              <a:buNone/>
              <a:defRPr>
                <a:solidFill>
                  <a:schemeClr val="accent3"/>
                </a:solidFill>
              </a:defRPr>
            </a:lvl1pPr>
            <a:lvl2pPr marL="109404" indent="0">
              <a:spcBef>
                <a:spcPts val="194"/>
              </a:spcBef>
              <a:buNone/>
              <a:defRPr/>
            </a:lvl2pPr>
            <a:lvl3pPr marL="223429" indent="0">
              <a:spcBef>
                <a:spcPts val="194"/>
              </a:spcBef>
              <a:buNone/>
              <a:defRPr/>
            </a:lvl3pPr>
            <a:lvl4pPr marL="332833" indent="0">
              <a:spcBef>
                <a:spcPts val="194"/>
              </a:spcBef>
              <a:buNone/>
              <a:defRPr/>
            </a:lvl4pPr>
            <a:lvl5pPr marL="445317" indent="0">
              <a:spcBef>
                <a:spcPts val="194"/>
              </a:spcBef>
              <a:buNone/>
              <a:defRPr/>
            </a:lvl5pPr>
          </a:lstStyle>
          <a:p>
            <a:pPr lvl="0"/>
            <a:r>
              <a:rPr lang="en-US" dirty="0"/>
              <a:t>Add Name(s) Here</a:t>
            </a:r>
          </a:p>
        </p:txBody>
      </p:sp>
      <p:sp>
        <p:nvSpPr>
          <p:cNvPr id="20" name="Text Placeholder 19"/>
          <p:cNvSpPr>
            <a:spLocks noGrp="1"/>
          </p:cNvSpPr>
          <p:nvPr>
            <p:ph type="body" sz="quarter" idx="49" hasCustomPrompt="1"/>
          </p:nvPr>
        </p:nvSpPr>
        <p:spPr bwMode="gray">
          <a:xfrm>
            <a:off x="1491616" y="3885293"/>
            <a:ext cx="4937760" cy="169277"/>
          </a:xfrm>
        </p:spPr>
        <p:txBody>
          <a:bodyPr/>
          <a:lstStyle>
            <a:lvl1pPr marL="0" indent="0">
              <a:spcBef>
                <a:spcPts val="0"/>
              </a:spcBef>
              <a:buNone/>
              <a:defRPr sz="1068">
                <a:solidFill>
                  <a:schemeClr val="tx1"/>
                </a:solidFill>
              </a:defRPr>
            </a:lvl1pPr>
            <a:lvl2pPr marL="109404" indent="0">
              <a:spcBef>
                <a:spcPts val="0"/>
              </a:spcBef>
              <a:buNone/>
              <a:defRPr sz="1068"/>
            </a:lvl2pPr>
            <a:lvl3pPr marL="223429" indent="0">
              <a:spcBef>
                <a:spcPts val="0"/>
              </a:spcBef>
              <a:buNone/>
              <a:defRPr sz="1068"/>
            </a:lvl3pPr>
            <a:lvl4pPr marL="332833" indent="0">
              <a:spcBef>
                <a:spcPts val="0"/>
              </a:spcBef>
              <a:buNone/>
              <a:defRPr sz="1068"/>
            </a:lvl4pPr>
            <a:lvl5pPr marL="445317" indent="0">
              <a:spcBef>
                <a:spcPts val="0"/>
              </a:spcBef>
              <a:buNone/>
              <a:defRPr sz="1068"/>
            </a:lvl5pPr>
          </a:lstStyle>
          <a:p>
            <a:pPr lvl="0"/>
            <a:r>
              <a:rPr lang="en-US" dirty="0"/>
              <a:t>Executive Director (Insert text)</a:t>
            </a:r>
          </a:p>
        </p:txBody>
      </p:sp>
      <p:sp>
        <p:nvSpPr>
          <p:cNvPr id="22" name="Text Placeholder 21"/>
          <p:cNvSpPr>
            <a:spLocks noGrp="1"/>
          </p:cNvSpPr>
          <p:nvPr>
            <p:ph type="body" sz="quarter" idx="50" hasCustomPrompt="1"/>
          </p:nvPr>
        </p:nvSpPr>
        <p:spPr bwMode="gray">
          <a:xfrm>
            <a:off x="1491616" y="4118149"/>
            <a:ext cx="4937760" cy="138499"/>
          </a:xfrm>
        </p:spPr>
        <p:txBody>
          <a:bodyPr/>
          <a:lstStyle>
            <a:lvl1pPr marL="0" indent="0">
              <a:spcBef>
                <a:spcPts val="194"/>
              </a:spcBef>
              <a:buNone/>
              <a:defRPr>
                <a:solidFill>
                  <a:schemeClr val="accent3"/>
                </a:solidFill>
              </a:defRPr>
            </a:lvl1pPr>
            <a:lvl2pPr marL="109404" indent="0">
              <a:spcBef>
                <a:spcPts val="194"/>
              </a:spcBef>
              <a:buNone/>
              <a:defRPr>
                <a:solidFill>
                  <a:schemeClr val="accent3"/>
                </a:solidFill>
              </a:defRPr>
            </a:lvl2pPr>
            <a:lvl3pPr marL="223429" indent="0">
              <a:spcBef>
                <a:spcPts val="194"/>
              </a:spcBef>
              <a:buNone/>
              <a:defRPr>
                <a:solidFill>
                  <a:schemeClr val="accent3"/>
                </a:solidFill>
              </a:defRPr>
            </a:lvl3pPr>
            <a:lvl4pPr marL="332833" indent="0">
              <a:spcBef>
                <a:spcPts val="194"/>
              </a:spcBef>
              <a:buNone/>
              <a:defRPr>
                <a:solidFill>
                  <a:schemeClr val="accent3"/>
                </a:solidFill>
              </a:defRPr>
            </a:lvl4pPr>
            <a:lvl5pPr marL="445317" indent="0">
              <a:spcBef>
                <a:spcPts val="194"/>
              </a:spcBef>
              <a:buNone/>
              <a:defRPr>
                <a:solidFill>
                  <a:schemeClr val="accent3"/>
                </a:solidFill>
              </a:defRPr>
            </a:lvl5pPr>
          </a:lstStyle>
          <a:p>
            <a:pPr lvl="0"/>
            <a:r>
              <a:rPr lang="en-US" dirty="0"/>
              <a:t>Add Name(s) Here</a:t>
            </a:r>
          </a:p>
        </p:txBody>
      </p:sp>
      <p:cxnSp>
        <p:nvCxnSpPr>
          <p:cNvPr id="13" name="Straight Connector 12"/>
          <p:cNvCxnSpPr/>
          <p:nvPr userDrawn="1"/>
        </p:nvCxnSpPr>
        <p:spPr bwMode="gray">
          <a:xfrm>
            <a:off x="7414908" y="460375"/>
            <a:ext cx="0" cy="6468516"/>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5" name="TextBox 14"/>
          <p:cNvSpPr txBox="1"/>
          <p:nvPr userDrawn="1"/>
        </p:nvSpPr>
        <p:spPr bwMode="gray">
          <a:xfrm>
            <a:off x="7488806" y="448684"/>
            <a:ext cx="2063952" cy="6480208"/>
          </a:xfrm>
          <a:prstGeom prst="rect">
            <a:avLst/>
          </a:prstGeom>
          <a:noFill/>
        </p:spPr>
        <p:txBody>
          <a:bodyPr wrap="square" lIns="0" tIns="0" rIns="0" bIns="0" rtlCol="0">
            <a:noAutofit/>
          </a:bodyPr>
          <a:lstStyle/>
          <a:p>
            <a:pPr>
              <a:spcBef>
                <a:spcPts val="388"/>
              </a:spcBef>
            </a:pPr>
            <a:r>
              <a:rPr lang="en-US" sz="485" b="1" dirty="0"/>
              <a:t>LEGAL</a:t>
            </a:r>
            <a:r>
              <a:rPr lang="en-US" sz="485" b="1" baseline="0" dirty="0"/>
              <a:t> CAVEAT</a:t>
            </a:r>
            <a:endParaRPr lang="en-US" sz="485" b="1" dirty="0"/>
          </a:p>
          <a:p>
            <a:pPr>
              <a:spcBef>
                <a:spcPts val="388"/>
              </a:spcBef>
            </a:pPr>
            <a:r>
              <a:rPr lang="en-US" sz="485" dirty="0"/>
              <a:t>EAB Global, Inc. (“EAB”) has made efforts to verify the accuracy of the information it provides to members. This report relies on data obtained from many sources, however, and EAB cannot guarantee the accuracy of the information provided or any analysis based thereon. In addition, neither EAB nor any of its affiliates (each, an “EAB Organization”) is in the business of giving legal, accounting, or other professional advice, and its reports should not be construed as professional advice. In particular, members should not rely on any legal commentary </a:t>
            </a:r>
            <a:br>
              <a:rPr lang="en-US" sz="485" dirty="0"/>
            </a:br>
            <a:r>
              <a:rPr lang="en-US" sz="485" dirty="0"/>
              <a:t>in this report as a basis for action, or assume that any tactics described herein would be permitted by applicable law or appropriate for a given member’s situation. Members are advised to consult with appropriate professionals concerning legal, tax, or accounting issues, before implementing any of these tactics. No EAB Organization or any of its respective officers, directors, employees, or agents shall be liable for any claims, liabilities, or expenses relating to (a) any errors or omissions in this report,</a:t>
            </a:r>
            <a:r>
              <a:rPr lang="en-US" sz="485" baseline="0" dirty="0"/>
              <a:t> </a:t>
            </a:r>
            <a:r>
              <a:rPr lang="en-US" sz="485" dirty="0"/>
              <a:t>whether caused by any EAB organization, or any of their respective employees or agents, or sources or other third parties, (b) any recommendation by any EAB Organization, or (c) failure of member and its employees and agents to abide by the terms set forth herein.</a:t>
            </a:r>
          </a:p>
          <a:p>
            <a:pPr>
              <a:spcBef>
                <a:spcPts val="388"/>
              </a:spcBef>
            </a:pPr>
            <a:r>
              <a:rPr lang="en-US" sz="485" dirty="0"/>
              <a:t>EAB is a registered trademark of EAB Global, Inc. in the United States and other countries. Members are not permitted to use these trademarks, or any other trademark, product name, service name, trade name, and logo of any EAB Organization without prior written consent of EAB. Other trademarks, product names, service names, trade names, and logos used within these pages are the property of their respective holders. Use of other company trademarks, product names, service names, trade names, and logos or images of the same does not necessarily constitute (a) an endorsement by such company of an EAB Organization and its products and services, or (b) an endorsement of the company or its products or services by an EAB Organization. No EAB Organization is affiliated with any such company.</a:t>
            </a:r>
          </a:p>
          <a:p>
            <a:pPr>
              <a:spcBef>
                <a:spcPts val="1165"/>
              </a:spcBef>
            </a:pPr>
            <a:r>
              <a:rPr lang="en-US" sz="485" b="1" dirty="0"/>
              <a:t>IMPORTANT: Please read the following.</a:t>
            </a:r>
          </a:p>
          <a:p>
            <a:pPr>
              <a:spcBef>
                <a:spcPts val="388"/>
              </a:spcBef>
            </a:pPr>
            <a:r>
              <a:rPr lang="en-US" sz="485" dirty="0"/>
              <a:t>EAB has prepared this report for the exclusive use of its members. Each member acknowledges and agrees that this report and the information contained herein (collectively, the “Report”) are confidential and proprietary to EAB. By accepting delivery of this Report, each member agrees to abide by the terms as stated herein, including the following:</a:t>
            </a:r>
          </a:p>
          <a:p>
            <a:pPr marL="109404" indent="-109404">
              <a:spcBef>
                <a:spcPts val="388"/>
              </a:spcBef>
            </a:pPr>
            <a:r>
              <a:rPr lang="en-US" sz="485" dirty="0"/>
              <a:t>1.	All right, title, and interest in and to this Report is owned </a:t>
            </a:r>
            <a:br>
              <a:rPr lang="en-US" sz="485" dirty="0"/>
            </a:br>
            <a:r>
              <a:rPr lang="en-US" sz="485" dirty="0"/>
              <a:t>by an EAB Organization. Except as stated herein, no right, license, permission, or interest of any kind in this Report is intended to be given, transferred to, or acquired by a member. Each member is authorized to use this Report only to the extent expressly authorized herein.</a:t>
            </a:r>
          </a:p>
          <a:p>
            <a:pPr marL="109404" indent="-109404">
              <a:spcBef>
                <a:spcPts val="388"/>
              </a:spcBef>
            </a:pPr>
            <a:r>
              <a:rPr lang="en-US" sz="485" dirty="0"/>
              <a:t>2.	Each member shall not sell, license, republish, distribute, or post online or otherwise this Report, in part or in whole. Each member shall not disseminate or permit the use of, and shall take reasonable precautions to prevent such dissemination or use of, this Report by (a) any of its employees and agents (except as stated below), or (b) any third party.</a:t>
            </a:r>
          </a:p>
          <a:p>
            <a:pPr marL="109404" indent="-109404">
              <a:spcBef>
                <a:spcPts val="388"/>
              </a:spcBef>
            </a:pPr>
            <a:r>
              <a:rPr lang="en-US" sz="485" dirty="0"/>
              <a:t>3.	Each member may make this Report available solely to those of its employees and agents who (a) are registered for the workshop or membership program of which this Report is a part, (b) require access to this Report in order to learn from the information described herein, and (c) agree not to disclose this Report to other employees or agents or any </a:t>
            </a:r>
            <a:br>
              <a:rPr lang="en-US" sz="485" dirty="0"/>
            </a:br>
            <a:r>
              <a:rPr lang="en-US" sz="485" dirty="0"/>
              <a:t>third party. Each member shall use, and shall ensure that its employees and agents use, this Report for its internal use only. Each member may make a limited number of copies, solely as adequate for use by its employees and agents in accordance with the terms herein.</a:t>
            </a:r>
          </a:p>
          <a:p>
            <a:pPr marL="109404" indent="-109404">
              <a:spcBef>
                <a:spcPts val="388"/>
              </a:spcBef>
            </a:pPr>
            <a:r>
              <a:rPr lang="en-US" sz="485" dirty="0"/>
              <a:t>4.	Each member shall not remove from this Report any confidential markings, copyright notices, and/or other similar indicia herein.</a:t>
            </a:r>
          </a:p>
          <a:p>
            <a:pPr marL="109404" indent="-109404">
              <a:spcBef>
                <a:spcPts val="388"/>
              </a:spcBef>
            </a:pPr>
            <a:r>
              <a:rPr lang="en-US" sz="485" dirty="0"/>
              <a:t>5.	Each member is responsible for any breach of its obligations as stated herein by any of its employees or agents.</a:t>
            </a:r>
          </a:p>
          <a:p>
            <a:pPr marL="109404" indent="-109404">
              <a:spcBef>
                <a:spcPts val="388"/>
              </a:spcBef>
            </a:pPr>
            <a:r>
              <a:rPr lang="en-US" sz="485" dirty="0"/>
              <a:t>6.	If a member is unwilling to abide by any</a:t>
            </a:r>
            <a:r>
              <a:rPr lang="en-US" sz="485" baseline="0" dirty="0"/>
              <a:t> </a:t>
            </a:r>
            <a:r>
              <a:rPr lang="en-US" sz="485" dirty="0"/>
              <a:t>of the foregoing obligations, then such member shall promptly return this Report and all copies thereof to EAB.</a:t>
            </a:r>
          </a:p>
        </p:txBody>
      </p:sp>
    </p:spTree>
    <p:custDataLst>
      <p:tags r:id="rId1"/>
    </p:custDataLst>
    <p:extLst>
      <p:ext uri="{BB962C8B-B14F-4D97-AF65-F5344CB8AC3E}">
        <p14:creationId xmlns:p14="http://schemas.microsoft.com/office/powerpoint/2010/main" val="3260960605"/>
      </p:ext>
    </p:extLst>
  </p:cSld>
  <p:clrMapOvr>
    <a:masterClrMapping/>
  </p:clrMapOvr>
  <p:extLst>
    <p:ext uri="{DCECCB84-F9BA-43D5-87BE-67443E8EF086}">
      <p15:sldGuideLst xmlns:p15="http://schemas.microsoft.com/office/powerpoint/2012/main">
        <p15:guide id="1" pos="854">
          <p15:clr>
            <a:srgbClr val="FBAE40"/>
          </p15:clr>
        </p15:guide>
        <p15:guide id="0" pos="671">
          <p15:clr>
            <a:srgbClr val="FBAE40"/>
          </p15:clr>
        </p15:guide>
        <p15:guide id="2" orient="horz" pos="709">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cxnSp>
        <p:nvCxnSpPr>
          <p:cNvPr id="12" name="Straight Connector 11"/>
          <p:cNvCxnSpPr/>
          <p:nvPr userDrawn="1"/>
        </p:nvCxnSpPr>
        <p:spPr bwMode="gray">
          <a:xfrm>
            <a:off x="511176" y="1032953"/>
            <a:ext cx="9036050"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bwMode="gray">
          <a:xfrm>
            <a:off x="513556" y="696078"/>
            <a:ext cx="9031288" cy="276999"/>
          </a:xfrm>
        </p:spPr>
        <p:txBody>
          <a:bodyPr/>
          <a:lstStyle/>
          <a:p>
            <a:r>
              <a:rPr lang="en-US" dirty="0"/>
              <a:t>Page Title – Rockwell 20pt Regular, Title Case</a:t>
            </a:r>
          </a:p>
        </p:txBody>
      </p:sp>
      <p:sp>
        <p:nvSpPr>
          <p:cNvPr id="4" name="Text Placeholder 3"/>
          <p:cNvSpPr>
            <a:spLocks noGrp="1"/>
          </p:cNvSpPr>
          <p:nvPr>
            <p:ph type="body" sz="quarter" idx="10" hasCustomPrompt="1"/>
          </p:nvPr>
        </p:nvSpPr>
        <p:spPr bwMode="gray">
          <a:xfrm>
            <a:off x="2660824" y="1529421"/>
            <a:ext cx="6400800" cy="4129189"/>
          </a:xfrm>
        </p:spPr>
        <p:txBody>
          <a:bodyPr>
            <a:noAutofit/>
          </a:bodyPr>
          <a:lstStyle>
            <a:lvl1pPr marL="0" marR="0" indent="0" algn="l" defTabSz="988965" rtl="0" eaLnBrk="1" fontAlgn="auto" latinLnBrk="0" hangingPunct="1">
              <a:lnSpc>
                <a:spcPct val="100000"/>
              </a:lnSpc>
              <a:spcBef>
                <a:spcPts val="970"/>
              </a:spcBef>
              <a:spcAft>
                <a:spcPts val="0"/>
              </a:spcAft>
              <a:buClr>
                <a:schemeClr val="tx1"/>
              </a:buClr>
              <a:buSzTx/>
              <a:buFont typeface="Arial" pitchFamily="34" charset="0"/>
              <a:buNone/>
              <a:tabLst>
                <a:tab pos="6124117" algn="r"/>
              </a:tabLst>
              <a:defRPr sz="970"/>
            </a:lvl1pPr>
            <a:lvl2pPr marL="109404" indent="0">
              <a:spcBef>
                <a:spcPts val="970"/>
              </a:spcBef>
              <a:buNone/>
              <a:defRPr sz="970"/>
            </a:lvl2pPr>
            <a:lvl3pPr marL="223429" indent="0">
              <a:spcBef>
                <a:spcPts val="970"/>
              </a:spcBef>
              <a:buNone/>
              <a:defRPr sz="970"/>
            </a:lvl3pPr>
            <a:lvl4pPr marL="332833" indent="0">
              <a:spcBef>
                <a:spcPts val="970"/>
              </a:spcBef>
              <a:buNone/>
              <a:defRPr sz="970"/>
            </a:lvl4pPr>
            <a:lvl5pPr marL="445317" indent="0">
              <a:spcBef>
                <a:spcPts val="970"/>
              </a:spcBef>
              <a:buNone/>
              <a:defRPr sz="970"/>
            </a:lvl5pPr>
          </a:lstStyle>
          <a:p>
            <a:pPr lvl="0"/>
            <a:r>
              <a:rPr lang="en-US" dirty="0"/>
              <a:t>Type Section Title, tab, then page number, then period space, period space, </a:t>
            </a:r>
            <a:r>
              <a:rPr lang="en-US" dirty="0" err="1"/>
              <a:t>etc</a:t>
            </a:r>
            <a:r>
              <a:rPr lang="en-US" dirty="0"/>
              <a:t>	. . . . . . . . . . . . X</a:t>
            </a:r>
            <a:br>
              <a:rPr lang="en-US" dirty="0"/>
            </a:br>
            <a:r>
              <a:rPr lang="en-US" dirty="0"/>
              <a:t>Type Section Title, tab, then page number, then period space, period space, </a:t>
            </a:r>
            <a:r>
              <a:rPr lang="en-US" dirty="0" err="1"/>
              <a:t>etc</a:t>
            </a:r>
            <a:r>
              <a:rPr lang="en-US" dirty="0"/>
              <a:t>	. . . . . . . . . . . . X</a:t>
            </a:r>
            <a:br>
              <a:rPr lang="en-US" dirty="0"/>
            </a:br>
            <a:r>
              <a:rPr lang="en-US" dirty="0"/>
              <a:t>Type Section Title, tab, then page number, then period space, period space, </a:t>
            </a:r>
            <a:r>
              <a:rPr lang="en-US" dirty="0" err="1"/>
              <a:t>etc</a:t>
            </a:r>
            <a:r>
              <a:rPr lang="en-US" dirty="0"/>
              <a:t>	. . . . . . . . . . . . X</a:t>
            </a:r>
            <a:br>
              <a:rPr lang="en-US" dirty="0"/>
            </a:br>
            <a:r>
              <a:rPr lang="en-US" dirty="0"/>
              <a:t>Type Section Title, tab, then page number, then period space, period space, </a:t>
            </a:r>
            <a:r>
              <a:rPr lang="en-US" dirty="0" err="1"/>
              <a:t>etc</a:t>
            </a:r>
            <a:r>
              <a:rPr lang="en-US" dirty="0"/>
              <a:t>	. . . . . . . . . . . . X</a:t>
            </a:r>
            <a:br>
              <a:rPr lang="en-US" dirty="0"/>
            </a:br>
            <a:r>
              <a:rPr lang="en-US" dirty="0"/>
              <a:t>Type Section Title, tab, then page number, then period space, period space, </a:t>
            </a:r>
            <a:r>
              <a:rPr lang="en-US" dirty="0" err="1"/>
              <a:t>etc</a:t>
            </a:r>
            <a:r>
              <a:rPr lang="en-US" dirty="0"/>
              <a:t>	. . . . . . . . . . . . X</a:t>
            </a:r>
            <a:br>
              <a:rPr lang="en-US" dirty="0"/>
            </a:br>
            <a:r>
              <a:rPr lang="en-US" dirty="0"/>
              <a:t>Type Section Title, tab, then page number, then period space, period space, </a:t>
            </a:r>
            <a:r>
              <a:rPr lang="en-US" dirty="0" err="1"/>
              <a:t>etc</a:t>
            </a:r>
            <a:r>
              <a:rPr lang="en-US" dirty="0"/>
              <a:t>	. . . . . . . . . . . . X</a:t>
            </a:r>
            <a:br>
              <a:rPr lang="en-US" dirty="0"/>
            </a:br>
            <a:r>
              <a:rPr lang="en-US" dirty="0"/>
              <a:t>Type Section Title, tab, then page number, then period space, period space, </a:t>
            </a:r>
            <a:r>
              <a:rPr lang="en-US" dirty="0" err="1"/>
              <a:t>etc</a:t>
            </a:r>
            <a:r>
              <a:rPr lang="en-US" dirty="0"/>
              <a:t>	. . . . . . . . . . . . X</a:t>
            </a:r>
          </a:p>
        </p:txBody>
      </p:sp>
      <p:sp>
        <p:nvSpPr>
          <p:cNvPr id="5" name="TextBox 4"/>
          <p:cNvSpPr txBox="1"/>
          <p:nvPr userDrawn="1"/>
        </p:nvSpPr>
        <p:spPr bwMode="gray">
          <a:xfrm>
            <a:off x="10158773" y="1562100"/>
            <a:ext cx="2489482" cy="4844381"/>
          </a:xfrm>
          <a:prstGeom prst="rect">
            <a:avLst/>
          </a:prstGeom>
          <a:solidFill>
            <a:srgbClr val="009900"/>
          </a:solidFill>
        </p:spPr>
        <p:txBody>
          <a:bodyPr wrap="square" lIns="88750" rIns="88750" rtlCol="0">
            <a:noAutofit/>
          </a:bodyPr>
          <a:lstStyle/>
          <a:p>
            <a:pPr>
              <a:spcBef>
                <a:spcPts val="485"/>
              </a:spcBef>
            </a:pPr>
            <a:r>
              <a:rPr lang="en-US" sz="1456" dirty="0">
                <a:solidFill>
                  <a:schemeClr val="bg1"/>
                </a:solidFill>
                <a:latin typeface="Arial" panose="020B0604020202020204" pitchFamily="34" charset="0"/>
                <a:cs typeface="Arial" panose="020B0604020202020204" pitchFamily="34" charset="0"/>
              </a:rPr>
              <a:t>Formatting Your Table</a:t>
            </a:r>
            <a:br>
              <a:rPr lang="en-US" sz="1456" dirty="0">
                <a:solidFill>
                  <a:schemeClr val="bg1"/>
                </a:solidFill>
                <a:latin typeface="Arial" panose="020B0604020202020204" pitchFamily="34" charset="0"/>
                <a:cs typeface="Arial" panose="020B0604020202020204" pitchFamily="34" charset="0"/>
              </a:rPr>
            </a:br>
            <a:r>
              <a:rPr lang="en-US" sz="1456" dirty="0">
                <a:solidFill>
                  <a:schemeClr val="bg1"/>
                </a:solidFill>
                <a:latin typeface="Arial" panose="020B0604020202020204" pitchFamily="34" charset="0"/>
                <a:cs typeface="Arial" panose="020B0604020202020204" pitchFamily="34" charset="0"/>
              </a:rPr>
              <a:t>of Contents (ToC)</a:t>
            </a:r>
          </a:p>
          <a:p>
            <a:pPr>
              <a:spcBef>
                <a:spcPts val="292"/>
              </a:spcBef>
            </a:pPr>
            <a:r>
              <a:rPr lang="en-US" sz="970" dirty="0">
                <a:solidFill>
                  <a:schemeClr val="bg1"/>
                </a:solidFill>
                <a:latin typeface="Arial" panose="020B0604020202020204" pitchFamily="34" charset="0"/>
                <a:cs typeface="Arial" panose="020B0604020202020204" pitchFamily="34" charset="0"/>
              </a:rPr>
              <a:t>To format your ToC correctly and have the page numbers perfectly align to the right margin, you will need to perform the following steps:</a:t>
            </a:r>
          </a:p>
          <a:p>
            <a:pPr marL="166416" indent="-166416">
              <a:spcBef>
                <a:spcPts val="970"/>
              </a:spcBef>
              <a:buFont typeface="+mj-lt"/>
              <a:buAutoNum type="arabicParenR"/>
            </a:pPr>
            <a:r>
              <a:rPr lang="en-US" sz="970" dirty="0">
                <a:solidFill>
                  <a:schemeClr val="bg1"/>
                </a:solidFill>
                <a:latin typeface="Arial" panose="020B0604020202020204" pitchFamily="34" charset="0"/>
                <a:cs typeface="Arial" panose="020B0604020202020204" pitchFamily="34" charset="0"/>
              </a:rPr>
              <a:t>Type directly</a:t>
            </a:r>
            <a:r>
              <a:rPr lang="en-US" sz="970" baseline="0" dirty="0">
                <a:solidFill>
                  <a:schemeClr val="bg1"/>
                </a:solidFill>
                <a:latin typeface="Arial" panose="020B0604020202020204" pitchFamily="34" charset="0"/>
                <a:cs typeface="Arial" panose="020B0604020202020204" pitchFamily="34" charset="0"/>
              </a:rPr>
              <a:t> into the </a:t>
            </a:r>
            <a:r>
              <a:rPr lang="en-US" sz="970" baseline="0" dirty="0" err="1">
                <a:solidFill>
                  <a:schemeClr val="bg1"/>
                </a:solidFill>
                <a:latin typeface="Arial" panose="020B0604020202020204" pitchFamily="34" charset="0"/>
                <a:cs typeface="Arial" panose="020B0604020202020204" pitchFamily="34" charset="0"/>
              </a:rPr>
              <a:t>ToC</a:t>
            </a:r>
            <a:r>
              <a:rPr lang="en-US" sz="970" baseline="0" dirty="0">
                <a:solidFill>
                  <a:schemeClr val="bg1"/>
                </a:solidFill>
                <a:latin typeface="Arial" panose="020B0604020202020204" pitchFamily="34" charset="0"/>
                <a:cs typeface="Arial" panose="020B0604020202020204" pitchFamily="34" charset="0"/>
              </a:rPr>
              <a:t> placeholder with what the section should be called</a:t>
            </a:r>
            <a:endParaRPr lang="en-US" sz="970" dirty="0">
              <a:solidFill>
                <a:schemeClr val="bg1"/>
              </a:solidFill>
              <a:latin typeface="Arial" panose="020B0604020202020204" pitchFamily="34" charset="0"/>
              <a:cs typeface="Arial" panose="020B0604020202020204" pitchFamily="34" charset="0"/>
            </a:endParaRPr>
          </a:p>
          <a:p>
            <a:pPr marL="166416" indent="-166416">
              <a:spcBef>
                <a:spcPts val="582"/>
              </a:spcBef>
              <a:buFont typeface="+mj-lt"/>
              <a:buAutoNum type="arabicParenR"/>
            </a:pPr>
            <a:r>
              <a:rPr lang="en-US" sz="970" dirty="0">
                <a:solidFill>
                  <a:schemeClr val="bg1"/>
                </a:solidFill>
                <a:latin typeface="Arial" panose="020B0604020202020204" pitchFamily="34" charset="0"/>
                <a:cs typeface="Arial" panose="020B0604020202020204" pitchFamily="34" charset="0"/>
              </a:rPr>
              <a:t>Hit the “Tab” key</a:t>
            </a:r>
          </a:p>
          <a:p>
            <a:pPr marL="166416" indent="-166416">
              <a:spcBef>
                <a:spcPts val="582"/>
              </a:spcBef>
              <a:buFont typeface="+mj-lt"/>
              <a:buAutoNum type="arabicParenR"/>
            </a:pPr>
            <a:r>
              <a:rPr lang="en-US" sz="970" dirty="0">
                <a:solidFill>
                  <a:schemeClr val="bg1"/>
                </a:solidFill>
                <a:latin typeface="Arial" panose="020B0604020202020204" pitchFamily="34" charset="0"/>
                <a:cs typeface="Arial" panose="020B0604020202020204" pitchFamily="34" charset="0"/>
              </a:rPr>
              <a:t>Type in the correct page number</a:t>
            </a:r>
          </a:p>
          <a:p>
            <a:pPr marL="166416" indent="-166416">
              <a:spcBef>
                <a:spcPts val="582"/>
              </a:spcBef>
              <a:buFont typeface="+mj-lt"/>
              <a:buAutoNum type="arabicParenR"/>
            </a:pPr>
            <a:r>
              <a:rPr lang="en-US" sz="970" dirty="0">
                <a:solidFill>
                  <a:schemeClr val="bg1"/>
                </a:solidFill>
                <a:latin typeface="Arial" panose="020B0604020202020204" pitchFamily="34" charset="0"/>
                <a:cs typeface="Arial" panose="020B0604020202020204" pitchFamily="34" charset="0"/>
              </a:rPr>
              <a:t>Nudge your cursor to the left with</a:t>
            </a:r>
            <a:br>
              <a:rPr lang="en-US" sz="970" dirty="0">
                <a:solidFill>
                  <a:schemeClr val="bg1"/>
                </a:solidFill>
                <a:latin typeface="Arial" panose="020B0604020202020204" pitchFamily="34" charset="0"/>
                <a:cs typeface="Arial" panose="020B0604020202020204" pitchFamily="34" charset="0"/>
              </a:rPr>
            </a:br>
            <a:r>
              <a:rPr lang="en-US" sz="970" dirty="0">
                <a:solidFill>
                  <a:schemeClr val="bg1"/>
                </a:solidFill>
                <a:latin typeface="Arial" panose="020B0604020202020204" pitchFamily="34" charset="0"/>
                <a:cs typeface="Arial" panose="020B0604020202020204" pitchFamily="34" charset="0"/>
              </a:rPr>
              <a:t>the arrow key until it is directly before the number</a:t>
            </a:r>
          </a:p>
          <a:p>
            <a:pPr marL="166416" indent="-166416">
              <a:spcBef>
                <a:spcPts val="582"/>
              </a:spcBef>
              <a:buFont typeface="+mj-lt"/>
              <a:buAutoNum type="arabicParenR"/>
            </a:pPr>
            <a:r>
              <a:rPr lang="en-US" sz="970" dirty="0">
                <a:solidFill>
                  <a:schemeClr val="bg1"/>
                </a:solidFill>
                <a:latin typeface="Arial" panose="020B0604020202020204" pitchFamily="34" charset="0"/>
                <a:cs typeface="Arial" panose="020B0604020202020204" pitchFamily="34" charset="0"/>
              </a:rPr>
              <a:t>Alternate between “period” and “space” until it builds back to the </a:t>
            </a:r>
            <a:r>
              <a:rPr lang="en-US" sz="970" dirty="0" err="1">
                <a:solidFill>
                  <a:schemeClr val="bg1"/>
                </a:solidFill>
                <a:latin typeface="Arial" panose="020B0604020202020204" pitchFamily="34" charset="0"/>
                <a:cs typeface="Arial" panose="020B0604020202020204" pitchFamily="34" charset="0"/>
              </a:rPr>
              <a:t>ToC</a:t>
            </a:r>
            <a:r>
              <a:rPr lang="en-US" sz="970" dirty="0">
                <a:solidFill>
                  <a:schemeClr val="bg1"/>
                </a:solidFill>
                <a:latin typeface="Arial" panose="020B0604020202020204" pitchFamily="34" charset="0"/>
                <a:cs typeface="Arial" panose="020B0604020202020204" pitchFamily="34" charset="0"/>
              </a:rPr>
              <a:t> content. This is called a “Leader” and should look something like this:</a:t>
            </a:r>
            <a:br>
              <a:rPr lang="en-US" sz="970" dirty="0">
                <a:solidFill>
                  <a:schemeClr val="bg1"/>
                </a:solidFill>
                <a:latin typeface="Arial" panose="020B0604020202020204" pitchFamily="34" charset="0"/>
                <a:cs typeface="Arial" panose="020B0604020202020204" pitchFamily="34" charset="0"/>
              </a:rPr>
            </a:br>
            <a:r>
              <a:rPr lang="en-US" sz="970" dirty="0">
                <a:solidFill>
                  <a:schemeClr val="bg1"/>
                </a:solidFill>
                <a:latin typeface="Arial" panose="020B0604020202020204" pitchFamily="34" charset="0"/>
                <a:cs typeface="Arial" panose="020B0604020202020204" pitchFamily="34" charset="0"/>
              </a:rPr>
              <a:t>( . . . . . . . . . . . . . . . . )</a:t>
            </a:r>
          </a:p>
          <a:p>
            <a:pPr marL="166416" indent="-166416">
              <a:spcBef>
                <a:spcPts val="582"/>
              </a:spcBef>
              <a:buFont typeface="+mj-lt"/>
              <a:buAutoNum type="arabicParenR"/>
            </a:pPr>
            <a:r>
              <a:rPr lang="en-US" sz="970" dirty="0">
                <a:solidFill>
                  <a:schemeClr val="bg1"/>
                </a:solidFill>
                <a:latin typeface="Arial" panose="020B0604020202020204" pitchFamily="34" charset="0"/>
                <a:cs typeface="Arial" panose="020B0604020202020204" pitchFamily="34" charset="0"/>
              </a:rPr>
              <a:t>Repeat steps 1–5 for each level in</a:t>
            </a:r>
            <a:br>
              <a:rPr lang="en-US" sz="970" dirty="0">
                <a:solidFill>
                  <a:schemeClr val="bg1"/>
                </a:solidFill>
                <a:latin typeface="Arial" panose="020B0604020202020204" pitchFamily="34" charset="0"/>
                <a:cs typeface="Arial" panose="020B0604020202020204" pitchFamily="34" charset="0"/>
              </a:rPr>
            </a:br>
            <a:r>
              <a:rPr lang="en-US" sz="970" dirty="0">
                <a:solidFill>
                  <a:schemeClr val="bg1"/>
                </a:solidFill>
                <a:latin typeface="Arial" panose="020B0604020202020204" pitchFamily="34" charset="0"/>
                <a:cs typeface="Arial" panose="020B0604020202020204" pitchFamily="34" charset="0"/>
              </a:rPr>
              <a:t>the ToC</a:t>
            </a:r>
          </a:p>
          <a:p>
            <a:pPr marL="166416" indent="-166416">
              <a:spcBef>
                <a:spcPts val="292"/>
              </a:spcBef>
              <a:buFont typeface="+mj-lt"/>
              <a:buAutoNum type="arabicParenR"/>
            </a:pPr>
            <a:endParaRPr lang="en-US" sz="970" dirty="0">
              <a:solidFill>
                <a:schemeClr val="bg1"/>
              </a:solidFill>
              <a:latin typeface="Arial" panose="020B0604020202020204" pitchFamily="34" charset="0"/>
              <a:cs typeface="Arial" panose="020B0604020202020204" pitchFamily="34" charset="0"/>
            </a:endParaRPr>
          </a:p>
          <a:p>
            <a:pPr>
              <a:spcBef>
                <a:spcPts val="292"/>
              </a:spcBef>
            </a:pPr>
            <a:r>
              <a:rPr lang="en-US" sz="970" dirty="0">
                <a:solidFill>
                  <a:schemeClr val="bg1"/>
                </a:solidFill>
                <a:latin typeface="Arial" panose="020B0604020202020204" pitchFamily="34" charset="0"/>
                <a:cs typeface="Arial" panose="020B0604020202020204" pitchFamily="34" charset="0"/>
              </a:rPr>
              <a:t>NOTE: Since PPT does not have an automated feature for this and it’s quite labor intensive, it’s strongly advised that you complete the ToC last. </a:t>
            </a:r>
          </a:p>
        </p:txBody>
      </p:sp>
    </p:spTree>
    <p:custDataLst>
      <p:tags r:id="rId1"/>
    </p:custDataLst>
    <p:extLst>
      <p:ext uri="{BB962C8B-B14F-4D97-AF65-F5344CB8AC3E}">
        <p14:creationId xmlns:p14="http://schemas.microsoft.com/office/powerpoint/2010/main" val="1328052707"/>
      </p:ext>
    </p:extLst>
  </p:cSld>
  <p:clrMapOvr>
    <a:masterClrMapping/>
  </p:clrMapOvr>
  <p:extLst>
    <p:ext uri="{DCECCB84-F9BA-43D5-87BE-67443E8EF086}">
      <p15:sldGuideLst xmlns:p15="http://schemas.microsoft.com/office/powerpoint/2012/main">
        <p15:guide id="1" pos="1520">
          <p15:clr>
            <a:srgbClr val="FBAE40"/>
          </p15:clr>
        </p15:guide>
        <p15:guide id="0" pos="519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cxnSp>
        <p:nvCxnSpPr>
          <p:cNvPr id="16" name="Straight Connector 15"/>
          <p:cNvCxnSpPr/>
          <p:nvPr userDrawn="1"/>
        </p:nvCxnSpPr>
        <p:spPr bwMode="gray">
          <a:xfrm>
            <a:off x="667512" y="6834561"/>
            <a:ext cx="8723376" cy="0"/>
          </a:xfrm>
          <a:prstGeom prst="line">
            <a:avLst/>
          </a:prstGeom>
          <a:ln w="28575">
            <a:solidFill>
              <a:schemeClr val="accent6"/>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7" name="Title 1"/>
          <p:cNvSpPr>
            <a:spLocks noGrp="1"/>
          </p:cNvSpPr>
          <p:nvPr>
            <p:ph type="title" hasCustomPrompt="1"/>
          </p:nvPr>
        </p:nvSpPr>
        <p:spPr bwMode="gray">
          <a:xfrm>
            <a:off x="1509829" y="2813097"/>
            <a:ext cx="5943600" cy="923330"/>
          </a:xfrm>
          <a:prstGeom prst="rect">
            <a:avLst/>
          </a:prstGeom>
        </p:spPr>
        <p:txBody>
          <a:bodyPr lIns="0" tIns="0" rIns="0" bIns="0" anchor="b" anchorCtr="0">
            <a:spAutoFit/>
          </a:bodyPr>
          <a:lstStyle>
            <a:lvl1pPr>
              <a:lnSpc>
                <a:spcPct val="100000"/>
              </a:lnSpc>
              <a:defRPr sz="3000" b="0" spc="0" baseline="0">
                <a:solidFill>
                  <a:schemeClr val="tx1"/>
                </a:solidFill>
              </a:defRPr>
            </a:lvl1pPr>
          </a:lstStyle>
          <a:p>
            <a:r>
              <a:rPr lang="en-US" dirty="0"/>
              <a:t>Document Title – Rockwell 30pt Regular, Title Case</a:t>
            </a:r>
          </a:p>
        </p:txBody>
      </p:sp>
      <p:sp>
        <p:nvSpPr>
          <p:cNvPr id="18" name="Text Placeholder 4"/>
          <p:cNvSpPr>
            <a:spLocks noGrp="1"/>
          </p:cNvSpPr>
          <p:nvPr>
            <p:ph type="body" sz="quarter" idx="16" hasCustomPrompt="1"/>
          </p:nvPr>
        </p:nvSpPr>
        <p:spPr bwMode="gray">
          <a:xfrm>
            <a:off x="1509829" y="3968585"/>
            <a:ext cx="5943600" cy="215444"/>
          </a:xfrm>
        </p:spPr>
        <p:txBody>
          <a:bodyPr/>
          <a:lstStyle>
            <a:lvl1pPr marL="0" indent="0">
              <a:spcBef>
                <a:spcPts val="0"/>
              </a:spcBef>
              <a:buNone/>
              <a:defRPr sz="1400">
                <a:solidFill>
                  <a:schemeClr val="tx1"/>
                </a:solidFill>
              </a:defRPr>
            </a:lvl1pPr>
            <a:lvl2pPr>
              <a:defRPr sz="1400"/>
            </a:lvl2pPr>
            <a:lvl3pPr>
              <a:defRPr sz="1400"/>
            </a:lvl3pPr>
            <a:lvl4pPr>
              <a:defRPr sz="1400"/>
            </a:lvl4pPr>
            <a:lvl5pPr>
              <a:defRPr sz="1400"/>
            </a:lvl5pPr>
          </a:lstStyle>
          <a:p>
            <a:pPr lvl="0"/>
            <a:r>
              <a:rPr lang="en-US" dirty="0"/>
              <a:t>Document Subtitle – Verdana 14pt Regular, Title Case</a:t>
            </a:r>
          </a:p>
        </p:txBody>
      </p:sp>
      <p:sp>
        <p:nvSpPr>
          <p:cNvPr id="19" name="Text Placeholder 6"/>
          <p:cNvSpPr>
            <a:spLocks noGrp="1"/>
          </p:cNvSpPr>
          <p:nvPr>
            <p:ph type="body" sz="quarter" idx="17" hasCustomPrompt="1"/>
          </p:nvPr>
        </p:nvSpPr>
        <p:spPr bwMode="gray">
          <a:xfrm>
            <a:off x="6952656" y="6934527"/>
            <a:ext cx="2438232" cy="215444"/>
          </a:xfrm>
        </p:spPr>
        <p:txBody>
          <a:bodyPr wrap="none">
            <a:spAutoFit/>
          </a:bodyPr>
          <a:lstStyle>
            <a:lvl1pPr marL="0" indent="0" algn="r">
              <a:spcBef>
                <a:spcPts val="0"/>
              </a:spcBef>
              <a:buNone/>
              <a:defRPr sz="1400">
                <a:solidFill>
                  <a:schemeClr val="accent3"/>
                </a:solidFill>
              </a:defRPr>
            </a:lvl1pPr>
            <a:lvl2pPr marL="112713" indent="0">
              <a:spcBef>
                <a:spcPts val="0"/>
              </a:spcBef>
              <a:buNone/>
              <a:defRPr sz="1400">
                <a:solidFill>
                  <a:schemeClr val="accent3"/>
                </a:solidFill>
              </a:defRPr>
            </a:lvl2pPr>
            <a:lvl3pPr marL="230187" indent="0">
              <a:spcBef>
                <a:spcPts val="0"/>
              </a:spcBef>
              <a:buNone/>
              <a:defRPr sz="1400">
                <a:solidFill>
                  <a:schemeClr val="accent3"/>
                </a:solidFill>
              </a:defRPr>
            </a:lvl3pPr>
            <a:lvl4pPr marL="342900" indent="0">
              <a:spcBef>
                <a:spcPts val="0"/>
              </a:spcBef>
              <a:buNone/>
              <a:defRPr sz="1400">
                <a:solidFill>
                  <a:schemeClr val="accent3"/>
                </a:solidFill>
              </a:defRPr>
            </a:lvl4pPr>
            <a:lvl5pPr marL="458787" indent="0">
              <a:spcBef>
                <a:spcPts val="0"/>
              </a:spcBef>
              <a:buNone/>
              <a:defRPr sz="1400">
                <a:solidFill>
                  <a:schemeClr val="accent3"/>
                </a:solidFill>
              </a:defRPr>
            </a:lvl5pPr>
          </a:lstStyle>
          <a:p>
            <a:pPr lvl="0"/>
            <a:r>
              <a:rPr lang="en-US" dirty="0"/>
              <a:t>Insert Program Name Here</a:t>
            </a:r>
          </a:p>
        </p:txBody>
      </p:sp>
      <p:sp>
        <p:nvSpPr>
          <p:cNvPr id="20" name="Text Placeholder 10"/>
          <p:cNvSpPr>
            <a:spLocks noGrp="1"/>
          </p:cNvSpPr>
          <p:nvPr>
            <p:ph type="body" sz="quarter" idx="18" hasCustomPrompt="1"/>
          </p:nvPr>
        </p:nvSpPr>
        <p:spPr bwMode="gray">
          <a:xfrm>
            <a:off x="6402891" y="7173660"/>
            <a:ext cx="2987997" cy="153888"/>
          </a:xfrm>
        </p:spPr>
        <p:txBody>
          <a:bodyPr wrap="none"/>
          <a:lstStyle>
            <a:lvl1pPr marL="0" indent="0" algn="r">
              <a:spcBef>
                <a:spcPts val="0"/>
              </a:spcBef>
              <a:buNone/>
              <a:defRPr sz="1000">
                <a:solidFill>
                  <a:schemeClr val="accent3"/>
                </a:solidFill>
              </a:defRPr>
            </a:lvl1pPr>
            <a:lvl2pPr>
              <a:spcBef>
                <a:spcPts val="0"/>
              </a:spcBef>
              <a:defRPr sz="1000">
                <a:solidFill>
                  <a:schemeClr val="accent3"/>
                </a:solidFill>
              </a:defRPr>
            </a:lvl2pPr>
            <a:lvl3pPr>
              <a:spcBef>
                <a:spcPts val="0"/>
              </a:spcBef>
              <a:defRPr sz="1000">
                <a:solidFill>
                  <a:schemeClr val="accent3"/>
                </a:solidFill>
              </a:defRPr>
            </a:lvl3pPr>
            <a:lvl4pPr>
              <a:spcBef>
                <a:spcPts val="0"/>
              </a:spcBef>
              <a:defRPr sz="1000">
                <a:solidFill>
                  <a:schemeClr val="accent3"/>
                </a:solidFill>
              </a:defRPr>
            </a:lvl4pPr>
            <a:lvl5pPr>
              <a:spcBef>
                <a:spcPts val="0"/>
              </a:spcBef>
              <a:defRPr sz="1000">
                <a:solidFill>
                  <a:schemeClr val="accent3"/>
                </a:solidFill>
              </a:defRPr>
            </a:lvl5pPr>
          </a:lstStyle>
          <a:p>
            <a:pPr lvl="0"/>
            <a:r>
              <a:rPr lang="en-US" dirty="0"/>
              <a:t>Insert Sub-program Name Here (if necessary)</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744475" y="689226"/>
            <a:ext cx="1685547" cy="734569"/>
          </a:xfrm>
          <a:prstGeom prst="rect">
            <a:avLst/>
          </a:prstGeom>
          <a:noFill/>
          <a:ln>
            <a:noFill/>
          </a:ln>
        </p:spPr>
      </p:pic>
    </p:spTree>
    <p:custDataLst>
      <p:tags r:id="rId1"/>
    </p:custDataLst>
    <p:extLst>
      <p:ext uri="{BB962C8B-B14F-4D97-AF65-F5344CB8AC3E}">
        <p14:creationId xmlns:p14="http://schemas.microsoft.com/office/powerpoint/2010/main" val="813484787"/>
      </p:ext>
    </p:extLst>
  </p:cSld>
  <p:clrMapOvr>
    <a:masterClrMapping/>
  </p:clrMapOvr>
  <p:extLst>
    <p:ext uri="{DCECCB84-F9BA-43D5-87BE-67443E8EF086}">
      <p15:sldGuideLst xmlns:p15="http://schemas.microsoft.com/office/powerpoint/2012/main">
        <p15:guide id="1" pos="949">
          <p15:clr>
            <a:srgbClr val="FBAE40"/>
          </p15:clr>
        </p15:guide>
        <p15:guide id="2" orient="horz" pos="2355" userDrawn="1">
          <p15:clr>
            <a:srgbClr val="FBAE40"/>
          </p15:clr>
        </p15:guide>
        <p15:guide id="3" orient="horz" pos="2499"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cxnSp>
        <p:nvCxnSpPr>
          <p:cNvPr id="20" name="Straight Connector 19"/>
          <p:cNvCxnSpPr/>
          <p:nvPr userDrawn="1"/>
        </p:nvCxnSpPr>
        <p:spPr bwMode="gray">
          <a:xfrm>
            <a:off x="2120900" y="5490769"/>
            <a:ext cx="6601791" cy="0"/>
          </a:xfrm>
          <a:prstGeom prst="line">
            <a:avLst/>
          </a:prstGeom>
          <a:ln w="1270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bwMode="gray">
          <a:xfrm>
            <a:off x="2124026" y="3733124"/>
            <a:ext cx="5669280" cy="775597"/>
          </a:xfrm>
          <a:prstGeom prst="rect">
            <a:avLst/>
          </a:prstGeom>
        </p:spPr>
        <p:txBody>
          <a:bodyPr wrap="square" lIns="0" tIns="0" rIns="0" bIns="0" anchor="b" anchorCtr="0">
            <a:spAutoFit/>
          </a:bodyPr>
          <a:lstStyle>
            <a:lvl1pPr>
              <a:lnSpc>
                <a:spcPct val="90000"/>
              </a:lnSpc>
              <a:defRPr sz="2718" b="0" baseline="0">
                <a:solidFill>
                  <a:schemeClr val="tx1"/>
                </a:solidFill>
              </a:defRPr>
            </a:lvl1pPr>
          </a:lstStyle>
          <a:p>
            <a:r>
              <a:rPr lang="en-US" dirty="0"/>
              <a:t>Divider Title – Rockwell 28pt Regular, Title Case</a:t>
            </a:r>
          </a:p>
        </p:txBody>
      </p:sp>
      <p:sp>
        <p:nvSpPr>
          <p:cNvPr id="17" name="Text Placeholder 16"/>
          <p:cNvSpPr>
            <a:spLocks noGrp="1"/>
          </p:cNvSpPr>
          <p:nvPr>
            <p:ph type="body" sz="quarter" idx="22" hasCustomPrompt="1"/>
          </p:nvPr>
        </p:nvSpPr>
        <p:spPr bwMode="gray">
          <a:xfrm>
            <a:off x="2124026" y="4697316"/>
            <a:ext cx="5669280" cy="169277"/>
          </a:xfrm>
        </p:spPr>
        <p:txBody>
          <a:bodyPr/>
          <a:lstStyle>
            <a:lvl1pPr marL="0" indent="0">
              <a:spcBef>
                <a:spcPts val="0"/>
              </a:spcBef>
              <a:buNone/>
              <a:defRPr sz="1068">
                <a:solidFill>
                  <a:schemeClr val="tx1"/>
                </a:solidFill>
              </a:defRPr>
            </a:lvl1pPr>
            <a:lvl2pPr>
              <a:spcBef>
                <a:spcPts val="0"/>
              </a:spcBef>
              <a:defRPr sz="1068"/>
            </a:lvl2pPr>
            <a:lvl3pPr>
              <a:spcBef>
                <a:spcPts val="0"/>
              </a:spcBef>
              <a:defRPr sz="1068"/>
            </a:lvl3pPr>
            <a:lvl4pPr>
              <a:spcBef>
                <a:spcPts val="0"/>
              </a:spcBef>
              <a:defRPr sz="1068"/>
            </a:lvl4pPr>
            <a:lvl5pPr>
              <a:spcBef>
                <a:spcPts val="0"/>
              </a:spcBef>
              <a:defRPr sz="1068"/>
            </a:lvl5pPr>
          </a:lstStyle>
          <a:p>
            <a:pPr lvl="0"/>
            <a:r>
              <a:rPr lang="en-US" dirty="0"/>
              <a:t>Divider Subtitle – Verdana 11pt Regular, Title Case</a:t>
            </a:r>
          </a:p>
        </p:txBody>
      </p:sp>
      <p:sp>
        <p:nvSpPr>
          <p:cNvPr id="21" name="Text Placeholder 20"/>
          <p:cNvSpPr>
            <a:spLocks noGrp="1"/>
          </p:cNvSpPr>
          <p:nvPr>
            <p:ph type="body" sz="quarter" idx="23" hasCustomPrompt="1"/>
          </p:nvPr>
        </p:nvSpPr>
        <p:spPr bwMode="gray">
          <a:xfrm>
            <a:off x="2124025" y="5907134"/>
            <a:ext cx="2286000" cy="543739"/>
          </a:xfrm>
        </p:spPr>
        <p:txBody>
          <a:bodyPr/>
          <a:lstStyle>
            <a:lvl1pPr>
              <a:defRPr>
                <a:solidFill>
                  <a:schemeClr val="tx1"/>
                </a:solidFill>
              </a:defRPr>
            </a:lvl1pPr>
          </a:lstStyle>
          <a:p>
            <a:pPr lvl="0"/>
            <a:r>
              <a:rPr lang="en-US" dirty="0"/>
              <a:t>Divider Bullet Placement (if needed)</a:t>
            </a:r>
          </a:p>
          <a:p>
            <a:pPr lvl="0"/>
            <a:r>
              <a:rPr lang="en-US" dirty="0"/>
              <a:t>Divider Bullet Placement (if needed)</a:t>
            </a:r>
          </a:p>
          <a:p>
            <a:pPr lvl="0"/>
            <a:r>
              <a:rPr lang="en-US" dirty="0"/>
              <a:t>Divider Bullet Placement (if needed)</a:t>
            </a:r>
          </a:p>
        </p:txBody>
      </p:sp>
      <p:sp>
        <p:nvSpPr>
          <p:cNvPr id="24" name="Text Placeholder 23"/>
          <p:cNvSpPr>
            <a:spLocks noGrp="1"/>
          </p:cNvSpPr>
          <p:nvPr>
            <p:ph type="body" sz="quarter" idx="24" hasCustomPrompt="1"/>
          </p:nvPr>
        </p:nvSpPr>
        <p:spPr bwMode="gray">
          <a:xfrm>
            <a:off x="7458383" y="5498105"/>
            <a:ext cx="1263859" cy="200742"/>
          </a:xfrm>
          <a:prstGeom prst="round2SameRect">
            <a:avLst>
              <a:gd name="adj1" fmla="val 0"/>
              <a:gd name="adj2" fmla="val 20202"/>
            </a:avLst>
          </a:prstGeom>
          <a:solidFill>
            <a:schemeClr val="tx2"/>
          </a:solidFill>
        </p:spPr>
        <p:txBody>
          <a:bodyPr wrap="none" lIns="45720" tIns="27432" rIns="45720" bIns="27432" anchor="ctr" anchorCtr="0"/>
          <a:lstStyle>
            <a:lvl1pPr marL="0" indent="0" algn="r">
              <a:spcBef>
                <a:spcPts val="0"/>
              </a:spcBef>
              <a:buNone/>
              <a:defRPr cap="all" spc="48" baseline="0">
                <a:solidFill>
                  <a:schemeClr val="bg1"/>
                </a:solidFill>
                <a:latin typeface="+mj-lt"/>
              </a:defRPr>
            </a:lvl1pPr>
            <a:lvl2pPr marL="109404" indent="0">
              <a:buNone/>
              <a:defRPr cap="all" spc="38">
                <a:solidFill>
                  <a:schemeClr val="bg1"/>
                </a:solidFill>
                <a:latin typeface="+mj-lt"/>
              </a:defRPr>
            </a:lvl2pPr>
            <a:lvl3pPr marL="223429" indent="0">
              <a:buNone/>
              <a:defRPr cap="all" spc="38">
                <a:solidFill>
                  <a:schemeClr val="bg1"/>
                </a:solidFill>
                <a:latin typeface="+mj-lt"/>
              </a:defRPr>
            </a:lvl3pPr>
            <a:lvl4pPr marL="332833" indent="0">
              <a:buNone/>
              <a:defRPr cap="all" spc="38">
                <a:solidFill>
                  <a:schemeClr val="bg1"/>
                </a:solidFill>
                <a:latin typeface="+mj-lt"/>
              </a:defRPr>
            </a:lvl4pPr>
            <a:lvl5pPr marL="445317" indent="0">
              <a:buNone/>
              <a:defRPr cap="all" spc="38">
                <a:solidFill>
                  <a:schemeClr val="bg1"/>
                </a:solidFill>
                <a:latin typeface="+mj-lt"/>
              </a:defRPr>
            </a:lvl5pPr>
          </a:lstStyle>
          <a:p>
            <a:pPr lvl="0"/>
            <a:r>
              <a:rPr lang="en-US" dirty="0"/>
              <a:t>Insert break type</a:t>
            </a:r>
          </a:p>
        </p:txBody>
      </p:sp>
      <p:sp>
        <p:nvSpPr>
          <p:cNvPr id="29" name="Text Placeholder 27"/>
          <p:cNvSpPr>
            <a:spLocks noGrp="1"/>
          </p:cNvSpPr>
          <p:nvPr>
            <p:ph type="body" sz="quarter" idx="25" hasCustomPrompt="1"/>
          </p:nvPr>
        </p:nvSpPr>
        <p:spPr bwMode="gray">
          <a:xfrm>
            <a:off x="8722692" y="5171656"/>
            <a:ext cx="824429" cy="1384995"/>
          </a:xfrm>
        </p:spPr>
        <p:txBody>
          <a:bodyPr/>
          <a:lstStyle>
            <a:lvl1pPr marL="0" indent="0" algn="r">
              <a:spcBef>
                <a:spcPts val="0"/>
              </a:spcBef>
              <a:buNone/>
              <a:defRPr sz="8736">
                <a:solidFill>
                  <a:schemeClr val="accent1"/>
                </a:solidFill>
                <a:latin typeface="+mj-lt"/>
              </a:defRPr>
            </a:lvl1pPr>
            <a:lvl2pPr>
              <a:defRPr sz="8736"/>
            </a:lvl2pPr>
            <a:lvl3pPr>
              <a:defRPr sz="8736"/>
            </a:lvl3pPr>
            <a:lvl4pPr>
              <a:defRPr sz="8736"/>
            </a:lvl4pPr>
            <a:lvl5pPr>
              <a:defRPr sz="8736"/>
            </a:lvl5pPr>
          </a:lstStyle>
          <a:p>
            <a:pPr lvl="0"/>
            <a:r>
              <a:rPr lang="en-US" dirty="0"/>
              <a:t>#</a:t>
            </a:r>
          </a:p>
        </p:txBody>
      </p:sp>
    </p:spTree>
    <p:custDataLst>
      <p:tags r:id="rId1"/>
    </p:custDataLst>
    <p:extLst>
      <p:ext uri="{BB962C8B-B14F-4D97-AF65-F5344CB8AC3E}">
        <p14:creationId xmlns:p14="http://schemas.microsoft.com/office/powerpoint/2010/main" val="3704327631"/>
      </p:ext>
    </p:extLst>
  </p:cSld>
  <p:clrMapOvr>
    <a:masterClrMapping/>
  </p:clrMapOvr>
  <p:extLst>
    <p:ext uri="{DCECCB84-F9BA-43D5-87BE-67443E8EF086}">
      <p15:sldGuideLst xmlns:p15="http://schemas.microsoft.com/office/powerpoint/2012/main">
        <p15:guide id="1" pos="1215">
          <p15:clr>
            <a:srgbClr val="FBAE40"/>
          </p15:clr>
        </p15:guide>
        <p15:guide id="2" orient="horz" pos="2507">
          <p15:clr>
            <a:srgbClr val="FBAE40"/>
          </p15:clr>
        </p15:guide>
        <p15:guide id="3" orient="horz" pos="261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cxnSp>
        <p:nvCxnSpPr>
          <p:cNvPr id="16" name="Straight Connector 15"/>
          <p:cNvCxnSpPr/>
          <p:nvPr userDrawn="1"/>
        </p:nvCxnSpPr>
        <p:spPr bwMode="gray">
          <a:xfrm>
            <a:off x="511176" y="1032953"/>
            <a:ext cx="9036050"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28" hasCustomPrompt="1"/>
          </p:nvPr>
        </p:nvSpPr>
        <p:spPr bwMode="gray">
          <a:xfrm>
            <a:off x="513556" y="1106656"/>
            <a:ext cx="9034273" cy="200055"/>
          </a:xfrm>
        </p:spPr>
        <p:txBody>
          <a:bodyPr/>
          <a:lstStyle>
            <a:lvl1pPr marL="0" indent="0">
              <a:spcBef>
                <a:spcPts val="0"/>
              </a:spcBef>
              <a:buNone/>
              <a:defRPr sz="1262">
                <a:solidFill>
                  <a:schemeClr val="tx1"/>
                </a:solidFill>
              </a:defRPr>
            </a:lvl1pPr>
          </a:lstStyle>
          <a:p>
            <a:pPr lvl="0"/>
            <a:r>
              <a:rPr lang="en-US" dirty="0"/>
              <a:t>Page Subtitle – Verdana 13pt Regular, Title Case</a:t>
            </a:r>
          </a:p>
        </p:txBody>
      </p:sp>
      <p:sp>
        <p:nvSpPr>
          <p:cNvPr id="8" name="Text Placeholder 7"/>
          <p:cNvSpPr>
            <a:spLocks noGrp="1"/>
          </p:cNvSpPr>
          <p:nvPr>
            <p:ph type="body" sz="quarter" idx="29" hasCustomPrompt="1"/>
          </p:nvPr>
        </p:nvSpPr>
        <p:spPr bwMode="gray">
          <a:xfrm>
            <a:off x="513556" y="462693"/>
            <a:ext cx="2327560" cy="123111"/>
          </a:xfrm>
        </p:spPr>
        <p:txBody>
          <a:bodyPr wrap="none"/>
          <a:lstStyle>
            <a:lvl1pPr marL="0" indent="0">
              <a:spcBef>
                <a:spcPts val="0"/>
              </a:spcBef>
              <a:buNone/>
              <a:defRPr sz="777">
                <a:solidFill>
                  <a:schemeClr val="tx1"/>
                </a:solidFill>
              </a:defRPr>
            </a:lvl1pPr>
            <a:lvl2pPr>
              <a:spcBef>
                <a:spcPts val="0"/>
              </a:spcBef>
              <a:defRPr sz="777"/>
            </a:lvl2pPr>
            <a:lvl3pPr>
              <a:spcBef>
                <a:spcPts val="0"/>
              </a:spcBef>
              <a:defRPr sz="777"/>
            </a:lvl3pPr>
            <a:lvl4pPr>
              <a:spcBef>
                <a:spcPts val="0"/>
              </a:spcBef>
              <a:defRPr sz="777"/>
            </a:lvl4pPr>
            <a:lvl5pPr>
              <a:spcBef>
                <a:spcPts val="0"/>
              </a:spcBef>
              <a:defRPr sz="777"/>
            </a:lvl5pPr>
          </a:lstStyle>
          <a:p>
            <a:pPr lvl="0"/>
            <a:r>
              <a:rPr lang="en-US" dirty="0"/>
              <a:t>Top Kicker – Verdana 8pt Regular, Title Case</a:t>
            </a:r>
          </a:p>
        </p:txBody>
      </p:sp>
      <p:sp>
        <p:nvSpPr>
          <p:cNvPr id="10" name="Text Placeholder 9"/>
          <p:cNvSpPr>
            <a:spLocks noGrp="1"/>
          </p:cNvSpPr>
          <p:nvPr>
            <p:ph type="body" sz="quarter" idx="30" hasCustomPrompt="1"/>
          </p:nvPr>
        </p:nvSpPr>
        <p:spPr bwMode="gray">
          <a:xfrm>
            <a:off x="8356124" y="6957417"/>
            <a:ext cx="1188721" cy="307777"/>
          </a:xfrm>
        </p:spPr>
        <p:txBody>
          <a:bodyPr anchor="b" anchorCtr="0"/>
          <a:lstStyle>
            <a:lvl1pPr marL="0" indent="0">
              <a:spcBef>
                <a:spcPts val="0"/>
              </a:spcBef>
              <a:buNone/>
              <a:defRPr sz="485">
                <a:solidFill>
                  <a:schemeClr val="tx1"/>
                </a:solidFill>
              </a:defRPr>
            </a:lvl1pPr>
            <a:lvl2pPr marL="109404" indent="0">
              <a:spcBef>
                <a:spcPts val="0"/>
              </a:spcBef>
              <a:buNone/>
              <a:defRPr sz="485"/>
            </a:lvl2pPr>
            <a:lvl3pPr marL="223429" indent="0">
              <a:spcBef>
                <a:spcPts val="0"/>
              </a:spcBef>
              <a:buNone/>
              <a:defRPr sz="485"/>
            </a:lvl3pPr>
            <a:lvl4pPr marL="332833" indent="0">
              <a:spcBef>
                <a:spcPts val="0"/>
              </a:spcBef>
              <a:buNone/>
              <a:defRPr sz="485"/>
            </a:lvl4pPr>
            <a:lvl5pPr marL="445317" indent="0">
              <a:spcBef>
                <a:spcPts val="0"/>
              </a:spcBef>
              <a:buNone/>
              <a:defRPr sz="485"/>
            </a:lvl5pPr>
          </a:lstStyle>
          <a:p>
            <a:pPr lvl="0"/>
            <a:r>
              <a:rPr lang="en-US" dirty="0"/>
              <a:t>Source: Click to add source. Use a single space after “Source:” and a period at the end of the source. Stretch box to the left as needed.</a:t>
            </a:r>
          </a:p>
        </p:txBody>
      </p:sp>
      <p:sp>
        <p:nvSpPr>
          <p:cNvPr id="12" name="Text Placeholder 11"/>
          <p:cNvSpPr>
            <a:spLocks noGrp="1"/>
          </p:cNvSpPr>
          <p:nvPr>
            <p:ph type="body" sz="quarter" idx="31" hasCustomPrompt="1"/>
          </p:nvPr>
        </p:nvSpPr>
        <p:spPr bwMode="gray">
          <a:xfrm>
            <a:off x="513556" y="7111305"/>
            <a:ext cx="3013652" cy="153889"/>
          </a:xfrm>
        </p:spPr>
        <p:txBody>
          <a:bodyPr anchor="b" anchorCtr="0"/>
          <a:lstStyle>
            <a:lvl1pPr marL="114026" indent="-114026">
              <a:spcBef>
                <a:spcPts val="97"/>
              </a:spcBef>
              <a:buFont typeface="+mj-lt"/>
              <a:buAutoNum type="arabicParenR"/>
              <a:defRPr sz="485">
                <a:solidFill>
                  <a:schemeClr val="tx1"/>
                </a:solidFill>
              </a:defRPr>
            </a:lvl1pPr>
            <a:lvl2pPr marL="331293" indent="-221889">
              <a:spcBef>
                <a:spcPts val="194"/>
              </a:spcBef>
              <a:buFont typeface="+mj-lt"/>
              <a:buAutoNum type="arabicParenR"/>
              <a:defRPr sz="485"/>
            </a:lvl2pPr>
            <a:lvl3pPr marL="445317" indent="-221889">
              <a:spcBef>
                <a:spcPts val="194"/>
              </a:spcBef>
              <a:buFont typeface="+mj-lt"/>
              <a:buAutoNum type="arabicParenR"/>
              <a:defRPr sz="485"/>
            </a:lvl3pPr>
            <a:lvl4pPr marL="554721" indent="-221889">
              <a:spcBef>
                <a:spcPts val="194"/>
              </a:spcBef>
              <a:buFont typeface="+mj-lt"/>
              <a:buAutoNum type="arabicParenR"/>
              <a:defRPr sz="485"/>
            </a:lvl4pPr>
            <a:lvl5pPr marL="667205" indent="-221889">
              <a:spcBef>
                <a:spcPts val="194"/>
              </a:spcBef>
              <a:buFont typeface="+mj-lt"/>
              <a:buAutoNum type="arabicParenR"/>
              <a:defRPr sz="485"/>
            </a:lvl5pPr>
          </a:lstStyle>
          <a:p>
            <a:pPr lvl="0"/>
            <a:r>
              <a:rPr lang="en-US" dirty="0"/>
              <a:t>Click to add footnote. Numbers appear automatically (no additional space or tab needed). Use a period at the end of each footnote. Stretch the box to the right as needed.</a:t>
            </a:r>
          </a:p>
        </p:txBody>
      </p:sp>
      <p:sp>
        <p:nvSpPr>
          <p:cNvPr id="3" name="Title 2"/>
          <p:cNvSpPr>
            <a:spLocks noGrp="1"/>
          </p:cNvSpPr>
          <p:nvPr>
            <p:ph type="title" hasCustomPrompt="1"/>
          </p:nvPr>
        </p:nvSpPr>
        <p:spPr bwMode="gray">
          <a:xfrm>
            <a:off x="513556" y="726838"/>
            <a:ext cx="9031288" cy="277016"/>
          </a:xfrm>
        </p:spPr>
        <p:txBody>
          <a:bodyPr/>
          <a:lstStyle/>
          <a:p>
            <a:r>
              <a:rPr lang="en-US" dirty="0"/>
              <a:t>Page Title – Rockwell 20pt Regular, Title Case</a:t>
            </a:r>
          </a:p>
        </p:txBody>
      </p:sp>
    </p:spTree>
    <p:custDataLst>
      <p:tags r:id="rId1"/>
    </p:custDataLst>
    <p:extLst>
      <p:ext uri="{BB962C8B-B14F-4D97-AF65-F5344CB8AC3E}">
        <p14:creationId xmlns:p14="http://schemas.microsoft.com/office/powerpoint/2010/main" val="16392425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tandard: Text">
    <p:spTree>
      <p:nvGrpSpPr>
        <p:cNvPr id="1" name=""/>
        <p:cNvGrpSpPr/>
        <p:nvPr/>
      </p:nvGrpSpPr>
      <p:grpSpPr>
        <a:xfrm>
          <a:off x="0" y="0"/>
          <a:ext cx="0" cy="0"/>
          <a:chOff x="0" y="0"/>
          <a:chExt cx="0" cy="0"/>
        </a:xfrm>
      </p:grpSpPr>
      <p:cxnSp>
        <p:nvCxnSpPr>
          <p:cNvPr id="16" name="Straight Connector 15"/>
          <p:cNvCxnSpPr/>
          <p:nvPr userDrawn="1"/>
        </p:nvCxnSpPr>
        <p:spPr bwMode="gray">
          <a:xfrm>
            <a:off x="511176" y="1032953"/>
            <a:ext cx="9036050"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bwMode="gray">
          <a:xfrm>
            <a:off x="2727826" y="1337743"/>
            <a:ext cx="0" cy="5928245"/>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1" name="Text Placeholder 3"/>
          <p:cNvSpPr>
            <a:spLocks noGrp="1"/>
          </p:cNvSpPr>
          <p:nvPr>
            <p:ph type="body" sz="quarter" idx="28" hasCustomPrompt="1"/>
          </p:nvPr>
        </p:nvSpPr>
        <p:spPr bwMode="gray">
          <a:xfrm>
            <a:off x="2858586" y="1309121"/>
            <a:ext cx="6688640" cy="200055"/>
          </a:xfrm>
        </p:spPr>
        <p:txBody>
          <a:bodyPr/>
          <a:lstStyle>
            <a:lvl1pPr marL="0" indent="0">
              <a:spcBef>
                <a:spcPts val="0"/>
              </a:spcBef>
              <a:buNone/>
              <a:defRPr sz="1262">
                <a:solidFill>
                  <a:schemeClr val="tx1"/>
                </a:solidFill>
              </a:defRPr>
            </a:lvl1pPr>
          </a:lstStyle>
          <a:p>
            <a:pPr lvl="0"/>
            <a:r>
              <a:rPr lang="en-US" dirty="0"/>
              <a:t>Page Subtitle – Verdana 13pt Regular, Title Case</a:t>
            </a:r>
          </a:p>
        </p:txBody>
      </p:sp>
      <p:sp>
        <p:nvSpPr>
          <p:cNvPr id="12" name="Text Placeholder 7"/>
          <p:cNvSpPr>
            <a:spLocks noGrp="1"/>
          </p:cNvSpPr>
          <p:nvPr>
            <p:ph type="body" sz="quarter" idx="30" hasCustomPrompt="1"/>
          </p:nvPr>
        </p:nvSpPr>
        <p:spPr bwMode="gray">
          <a:xfrm>
            <a:off x="513556" y="462757"/>
            <a:ext cx="2327560" cy="123111"/>
          </a:xfrm>
        </p:spPr>
        <p:txBody>
          <a:bodyPr wrap="none"/>
          <a:lstStyle>
            <a:lvl1pPr marL="0" indent="0">
              <a:spcBef>
                <a:spcPts val="0"/>
              </a:spcBef>
              <a:buNone/>
              <a:defRPr sz="777">
                <a:solidFill>
                  <a:schemeClr val="tx1"/>
                </a:solidFill>
              </a:defRPr>
            </a:lvl1pPr>
            <a:lvl2pPr>
              <a:spcBef>
                <a:spcPts val="0"/>
              </a:spcBef>
              <a:defRPr sz="777"/>
            </a:lvl2pPr>
            <a:lvl3pPr>
              <a:spcBef>
                <a:spcPts val="0"/>
              </a:spcBef>
              <a:defRPr sz="777"/>
            </a:lvl3pPr>
            <a:lvl4pPr>
              <a:spcBef>
                <a:spcPts val="0"/>
              </a:spcBef>
              <a:defRPr sz="777"/>
            </a:lvl4pPr>
            <a:lvl5pPr>
              <a:spcBef>
                <a:spcPts val="0"/>
              </a:spcBef>
              <a:defRPr sz="777"/>
            </a:lvl5pPr>
          </a:lstStyle>
          <a:p>
            <a:pPr lvl="0"/>
            <a:r>
              <a:rPr lang="en-US" dirty="0"/>
              <a:t>Top Kicker – Verdana 8pt Regular, Title Case</a:t>
            </a:r>
          </a:p>
        </p:txBody>
      </p:sp>
      <p:sp>
        <p:nvSpPr>
          <p:cNvPr id="3" name="Text Placeholder 2"/>
          <p:cNvSpPr>
            <a:spLocks noGrp="1"/>
          </p:cNvSpPr>
          <p:nvPr>
            <p:ph type="body" sz="quarter" idx="31" hasCustomPrompt="1"/>
          </p:nvPr>
        </p:nvSpPr>
        <p:spPr bwMode="gray">
          <a:xfrm>
            <a:off x="513556" y="1309122"/>
            <a:ext cx="2134394" cy="5954179"/>
          </a:xfrm>
        </p:spPr>
        <p:txBody>
          <a:bodyPr>
            <a:noAutofit/>
          </a:bodyPr>
          <a:lstStyle>
            <a:lvl1pPr marL="0" indent="0">
              <a:lnSpc>
                <a:spcPct val="120000"/>
              </a:lnSpc>
              <a:spcBef>
                <a:spcPts val="777"/>
              </a:spcBef>
              <a:buNone/>
              <a:defRPr>
                <a:solidFill>
                  <a:schemeClr val="tx1"/>
                </a:solidFill>
              </a:defRPr>
            </a:lvl1pPr>
            <a:lvl2pPr marL="109404" indent="0">
              <a:lnSpc>
                <a:spcPct val="120000"/>
              </a:lnSpc>
              <a:spcBef>
                <a:spcPts val="777"/>
              </a:spcBef>
              <a:buNone/>
              <a:defRPr/>
            </a:lvl2pPr>
            <a:lvl3pPr marL="223429" indent="0">
              <a:lnSpc>
                <a:spcPct val="120000"/>
              </a:lnSpc>
              <a:spcBef>
                <a:spcPts val="777"/>
              </a:spcBef>
              <a:buNone/>
              <a:defRPr/>
            </a:lvl3pPr>
            <a:lvl4pPr marL="332833" indent="0">
              <a:lnSpc>
                <a:spcPct val="120000"/>
              </a:lnSpc>
              <a:spcBef>
                <a:spcPts val="777"/>
              </a:spcBef>
              <a:buNone/>
              <a:defRPr/>
            </a:lvl4pPr>
            <a:lvl5pPr marL="445317" indent="0">
              <a:lnSpc>
                <a:spcPct val="120000"/>
              </a:lnSpc>
              <a:spcBef>
                <a:spcPts val="777"/>
              </a:spcBef>
              <a:buNone/>
              <a:defRPr/>
            </a:lvl5pPr>
          </a:lstStyle>
          <a:p>
            <a:pPr lvl="0"/>
            <a:r>
              <a:rPr lang="en-US" dirty="0"/>
              <a:t>Section Text – Verdana 9pt Regular. Click to add text. Click to add text. Click to add text. Click to add text. Click to add text. Click to add text. Click to add text. Click to add text.</a:t>
            </a:r>
            <a:br>
              <a:rPr lang="en-US" dirty="0"/>
            </a:br>
            <a:r>
              <a:rPr lang="en-US" dirty="0"/>
              <a:t>Click to add text. Click to add text. Click to add text. Click to add text. Click to add text. Click to add text. Click to add text. Click to add text. </a:t>
            </a:r>
          </a:p>
        </p:txBody>
      </p:sp>
      <p:sp>
        <p:nvSpPr>
          <p:cNvPr id="9" name="Text Placeholder 8"/>
          <p:cNvSpPr>
            <a:spLocks noGrp="1"/>
          </p:cNvSpPr>
          <p:nvPr>
            <p:ph type="body" sz="quarter" idx="33" hasCustomPrompt="1"/>
          </p:nvPr>
        </p:nvSpPr>
        <p:spPr bwMode="gray">
          <a:xfrm>
            <a:off x="8356124" y="6958210"/>
            <a:ext cx="1188721" cy="307777"/>
          </a:xfrm>
          <a:noFill/>
        </p:spPr>
        <p:txBody>
          <a:bodyPr anchor="b" anchorCtr="0"/>
          <a:lstStyle>
            <a:lvl1pPr marL="0" indent="0">
              <a:spcBef>
                <a:spcPts val="0"/>
              </a:spcBef>
              <a:buFont typeface="Arial" panose="020B0604020202020204" pitchFamily="34" charset="0"/>
              <a:buNone/>
              <a:defRPr sz="485">
                <a:solidFill>
                  <a:schemeClr val="tx1"/>
                </a:solidFill>
              </a:defRPr>
            </a:lvl1pPr>
            <a:lvl2pPr marL="109404" indent="0">
              <a:spcBef>
                <a:spcPts val="0"/>
              </a:spcBef>
              <a:buFont typeface="Arial" panose="020B0604020202020204" pitchFamily="34" charset="0"/>
              <a:buNone/>
              <a:defRPr sz="485"/>
            </a:lvl2pPr>
            <a:lvl3pPr marL="223429" indent="0">
              <a:spcBef>
                <a:spcPts val="0"/>
              </a:spcBef>
              <a:buFont typeface="Arial" panose="020B0604020202020204" pitchFamily="34" charset="0"/>
              <a:buNone/>
              <a:defRPr sz="485"/>
            </a:lvl3pPr>
            <a:lvl4pPr marL="332833" indent="0">
              <a:spcBef>
                <a:spcPts val="0"/>
              </a:spcBef>
              <a:buFont typeface="Arial" panose="020B0604020202020204" pitchFamily="34" charset="0"/>
              <a:buNone/>
              <a:defRPr sz="485"/>
            </a:lvl4pPr>
            <a:lvl5pPr marL="445317" indent="0">
              <a:spcBef>
                <a:spcPts val="0"/>
              </a:spcBef>
              <a:buFont typeface="Arial" panose="020B0604020202020204" pitchFamily="34" charset="0"/>
              <a:buNone/>
              <a:defRPr sz="485"/>
            </a:lvl5pPr>
          </a:lstStyle>
          <a:p>
            <a:pPr lvl="0"/>
            <a:r>
              <a:rPr lang="en-US" dirty="0"/>
              <a:t>Source: Click to add source. Use a single space after “Source:” and a period at the end of the source. Stretch box to the left as needed.</a:t>
            </a:r>
          </a:p>
        </p:txBody>
      </p:sp>
      <p:sp>
        <p:nvSpPr>
          <p:cNvPr id="14" name="Text Placeholder 13"/>
          <p:cNvSpPr>
            <a:spLocks noGrp="1"/>
          </p:cNvSpPr>
          <p:nvPr>
            <p:ph type="body" sz="quarter" idx="34" hasCustomPrompt="1"/>
          </p:nvPr>
        </p:nvSpPr>
        <p:spPr bwMode="gray">
          <a:xfrm>
            <a:off x="2858585" y="7112098"/>
            <a:ext cx="3034434" cy="153889"/>
          </a:xfrm>
        </p:spPr>
        <p:txBody>
          <a:bodyPr anchor="b" anchorCtr="0"/>
          <a:lstStyle>
            <a:lvl1pPr marL="114026" indent="-114026">
              <a:spcBef>
                <a:spcPts val="97"/>
              </a:spcBef>
              <a:buFont typeface="+mj-lt"/>
              <a:buAutoNum type="arabicParenR"/>
              <a:defRPr sz="485">
                <a:solidFill>
                  <a:schemeClr val="tx1"/>
                </a:solidFill>
              </a:defRPr>
            </a:lvl1pPr>
            <a:lvl2pPr marL="331293" indent="-221889">
              <a:spcBef>
                <a:spcPts val="194"/>
              </a:spcBef>
              <a:buFont typeface="+mj-lt"/>
              <a:buAutoNum type="arabicParenR"/>
              <a:defRPr sz="485"/>
            </a:lvl2pPr>
            <a:lvl3pPr marL="445317" indent="-221889">
              <a:spcBef>
                <a:spcPts val="194"/>
              </a:spcBef>
              <a:buFont typeface="+mj-lt"/>
              <a:buAutoNum type="arabicParenR"/>
              <a:defRPr sz="485"/>
            </a:lvl3pPr>
            <a:lvl4pPr marL="554721" indent="-221889">
              <a:spcBef>
                <a:spcPts val="194"/>
              </a:spcBef>
              <a:buFont typeface="+mj-lt"/>
              <a:buAutoNum type="arabicParenR"/>
              <a:defRPr sz="485"/>
            </a:lvl4pPr>
            <a:lvl5pPr marL="667205" indent="-221889">
              <a:spcBef>
                <a:spcPts val="194"/>
              </a:spcBef>
              <a:buFont typeface="+mj-lt"/>
              <a:buAutoNum type="arabicParenR"/>
              <a:defRPr sz="485"/>
            </a:lvl5pPr>
          </a:lstStyle>
          <a:p>
            <a:pPr lvl="0"/>
            <a:r>
              <a:rPr lang="en-US" dirty="0"/>
              <a:t>Click to add footnote. Numbers appear automatically (no additional space or tab needed). Use a period at the end of each footnote. Stretch the box to the right as needed.</a:t>
            </a:r>
          </a:p>
        </p:txBody>
      </p:sp>
      <p:sp>
        <p:nvSpPr>
          <p:cNvPr id="2" name="Title 1"/>
          <p:cNvSpPr>
            <a:spLocks noGrp="1"/>
          </p:cNvSpPr>
          <p:nvPr>
            <p:ph type="title" hasCustomPrompt="1"/>
          </p:nvPr>
        </p:nvSpPr>
        <p:spPr bwMode="gray">
          <a:xfrm>
            <a:off x="513556" y="726838"/>
            <a:ext cx="9031288" cy="277016"/>
          </a:xfrm>
        </p:spPr>
        <p:txBody>
          <a:bodyPr/>
          <a:lstStyle/>
          <a:p>
            <a:r>
              <a:rPr lang="en-US" dirty="0"/>
              <a:t>Page Title – Rockwell 20pt Regular, Title Case</a:t>
            </a:r>
          </a:p>
        </p:txBody>
      </p:sp>
    </p:spTree>
    <p:custDataLst>
      <p:tags r:id="rId1"/>
    </p:custDataLst>
    <p:extLst>
      <p:ext uri="{BB962C8B-B14F-4D97-AF65-F5344CB8AC3E}">
        <p14:creationId xmlns:p14="http://schemas.microsoft.com/office/powerpoint/2010/main" val="3624149650"/>
      </p:ext>
    </p:extLst>
  </p:cSld>
  <p:clrMapOvr>
    <a:masterClrMapping/>
  </p:clrMapOvr>
  <p:extLst>
    <p:ext uri="{DCECCB84-F9BA-43D5-87BE-67443E8EF086}">
      <p15:sldGuideLst xmlns:p15="http://schemas.microsoft.com/office/powerpoint/2012/main">
        <p15:guide id="1" orient="horz" pos="727">
          <p15:clr>
            <a:srgbClr val="FBAE40"/>
          </p15:clr>
        </p15:guide>
        <p15:guide id="2" pos="1636">
          <p15:clr>
            <a:srgbClr val="FBAE40"/>
          </p15:clr>
        </p15:guide>
        <p15:guide id="3" pos="1516">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tandard: Box Text">
    <p:spTree>
      <p:nvGrpSpPr>
        <p:cNvPr id="1" name=""/>
        <p:cNvGrpSpPr/>
        <p:nvPr/>
      </p:nvGrpSpPr>
      <p:grpSpPr>
        <a:xfrm>
          <a:off x="0" y="0"/>
          <a:ext cx="0" cy="0"/>
          <a:chOff x="0" y="0"/>
          <a:chExt cx="0" cy="0"/>
        </a:xfrm>
      </p:grpSpPr>
      <p:sp>
        <p:nvSpPr>
          <p:cNvPr id="3" name="Text Placeholder 2"/>
          <p:cNvSpPr>
            <a:spLocks noGrp="1"/>
          </p:cNvSpPr>
          <p:nvPr>
            <p:ph type="body" sz="quarter" idx="32" hasCustomPrompt="1"/>
          </p:nvPr>
        </p:nvSpPr>
        <p:spPr bwMode="gray">
          <a:xfrm>
            <a:off x="511176" y="460376"/>
            <a:ext cx="2212848" cy="6805613"/>
          </a:xfrm>
          <a:ln w="12700">
            <a:solidFill>
              <a:schemeClr val="accent3"/>
            </a:solidFill>
            <a:miter lim="800000"/>
          </a:ln>
        </p:spPr>
        <p:txBody>
          <a:bodyPr lIns="137160" tIns="137160" rIns="137160" bIns="137160">
            <a:noAutofit/>
          </a:bodyPr>
          <a:lstStyle>
            <a:lvl1pPr marL="0" indent="0">
              <a:spcBef>
                <a:spcPts val="0"/>
              </a:spcBef>
              <a:buNone/>
              <a:defRPr sz="970" b="1">
                <a:solidFill>
                  <a:schemeClr val="tx1"/>
                </a:solidFill>
              </a:defRPr>
            </a:lvl1pPr>
            <a:lvl2pPr marL="109404" indent="0">
              <a:buNone/>
              <a:defRPr sz="970"/>
            </a:lvl2pPr>
            <a:lvl3pPr marL="223429" indent="0">
              <a:buNone/>
              <a:defRPr sz="970"/>
            </a:lvl3pPr>
            <a:lvl4pPr marL="332833" indent="0">
              <a:buNone/>
              <a:defRPr sz="970"/>
            </a:lvl4pPr>
            <a:lvl5pPr marL="445317" indent="0">
              <a:buNone/>
              <a:defRPr sz="970"/>
            </a:lvl5pPr>
          </a:lstStyle>
          <a:p>
            <a:pPr lvl="0"/>
            <a:r>
              <a:rPr lang="en-US" dirty="0"/>
              <a:t>Box Title – Verdana 10pt</a:t>
            </a:r>
          </a:p>
        </p:txBody>
      </p:sp>
      <p:cxnSp>
        <p:nvCxnSpPr>
          <p:cNvPr id="10" name="Straight Connector 9"/>
          <p:cNvCxnSpPr/>
          <p:nvPr userDrawn="1"/>
        </p:nvCxnSpPr>
        <p:spPr bwMode="gray">
          <a:xfrm>
            <a:off x="2858586" y="1032953"/>
            <a:ext cx="6688640"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15" name="Text Placeholder 3"/>
          <p:cNvSpPr>
            <a:spLocks noGrp="1"/>
          </p:cNvSpPr>
          <p:nvPr>
            <p:ph type="body" sz="quarter" idx="28" hasCustomPrompt="1"/>
          </p:nvPr>
        </p:nvSpPr>
        <p:spPr bwMode="gray">
          <a:xfrm>
            <a:off x="2858586" y="1106656"/>
            <a:ext cx="6688640" cy="200055"/>
          </a:xfrm>
        </p:spPr>
        <p:txBody>
          <a:bodyPr/>
          <a:lstStyle>
            <a:lvl1pPr marL="0" indent="0">
              <a:spcBef>
                <a:spcPts val="0"/>
              </a:spcBef>
              <a:buNone/>
              <a:defRPr sz="1262">
                <a:solidFill>
                  <a:schemeClr val="tx1"/>
                </a:solidFill>
              </a:defRPr>
            </a:lvl1pPr>
          </a:lstStyle>
          <a:p>
            <a:pPr lvl="0"/>
            <a:r>
              <a:rPr lang="en-US" dirty="0"/>
              <a:t>Page Subtitle – Verdana 13pt Regular, Title Case</a:t>
            </a:r>
          </a:p>
        </p:txBody>
      </p:sp>
      <p:sp>
        <p:nvSpPr>
          <p:cNvPr id="16" name="Text Placeholder 7"/>
          <p:cNvSpPr>
            <a:spLocks noGrp="1"/>
          </p:cNvSpPr>
          <p:nvPr>
            <p:ph type="body" sz="quarter" idx="30" hasCustomPrompt="1"/>
          </p:nvPr>
        </p:nvSpPr>
        <p:spPr bwMode="gray">
          <a:xfrm>
            <a:off x="2858585" y="460376"/>
            <a:ext cx="2327560" cy="123111"/>
          </a:xfrm>
        </p:spPr>
        <p:txBody>
          <a:bodyPr wrap="none"/>
          <a:lstStyle>
            <a:lvl1pPr marL="0" indent="0">
              <a:spcBef>
                <a:spcPts val="0"/>
              </a:spcBef>
              <a:buNone/>
              <a:defRPr sz="777">
                <a:solidFill>
                  <a:schemeClr val="tx1"/>
                </a:solidFill>
              </a:defRPr>
            </a:lvl1pPr>
            <a:lvl2pPr>
              <a:spcBef>
                <a:spcPts val="0"/>
              </a:spcBef>
              <a:defRPr sz="777"/>
            </a:lvl2pPr>
            <a:lvl3pPr>
              <a:spcBef>
                <a:spcPts val="0"/>
              </a:spcBef>
              <a:defRPr sz="777"/>
            </a:lvl3pPr>
            <a:lvl4pPr>
              <a:spcBef>
                <a:spcPts val="0"/>
              </a:spcBef>
              <a:defRPr sz="777"/>
            </a:lvl4pPr>
            <a:lvl5pPr>
              <a:spcBef>
                <a:spcPts val="0"/>
              </a:spcBef>
              <a:defRPr sz="777"/>
            </a:lvl5pPr>
          </a:lstStyle>
          <a:p>
            <a:pPr lvl="0"/>
            <a:r>
              <a:rPr lang="en-US" dirty="0"/>
              <a:t>Top Kicker – Verdana 8pt Regular, Title Case</a:t>
            </a:r>
          </a:p>
        </p:txBody>
      </p:sp>
      <p:sp>
        <p:nvSpPr>
          <p:cNvPr id="6" name="Text Placeholder 5"/>
          <p:cNvSpPr>
            <a:spLocks noGrp="1"/>
          </p:cNvSpPr>
          <p:nvPr>
            <p:ph type="body" sz="quarter" idx="33" hasCustomPrompt="1"/>
          </p:nvPr>
        </p:nvSpPr>
        <p:spPr bwMode="gray">
          <a:xfrm>
            <a:off x="511176" y="746587"/>
            <a:ext cx="2212848" cy="6519400"/>
          </a:xfrm>
        </p:spPr>
        <p:txBody>
          <a:bodyPr lIns="137160" tIns="137160" rIns="137160">
            <a:noAutofit/>
          </a:bodyPr>
          <a:lstStyle>
            <a:lvl1pPr marL="0" indent="0">
              <a:lnSpc>
                <a:spcPct val="120000"/>
              </a:lnSpc>
              <a:spcBef>
                <a:spcPts val="777"/>
              </a:spcBef>
              <a:buNone/>
              <a:defRPr>
                <a:solidFill>
                  <a:schemeClr val="tx1"/>
                </a:solidFill>
              </a:defRPr>
            </a:lvl1pPr>
            <a:lvl2pPr marL="109404" indent="0">
              <a:lnSpc>
                <a:spcPct val="120000"/>
              </a:lnSpc>
              <a:spcBef>
                <a:spcPts val="777"/>
              </a:spcBef>
              <a:buNone/>
              <a:defRPr/>
            </a:lvl2pPr>
            <a:lvl3pPr marL="223429" indent="0">
              <a:lnSpc>
                <a:spcPct val="120000"/>
              </a:lnSpc>
              <a:spcBef>
                <a:spcPts val="777"/>
              </a:spcBef>
              <a:buNone/>
              <a:defRPr/>
            </a:lvl3pPr>
            <a:lvl4pPr marL="332833" indent="0">
              <a:lnSpc>
                <a:spcPct val="120000"/>
              </a:lnSpc>
              <a:spcBef>
                <a:spcPts val="777"/>
              </a:spcBef>
              <a:buNone/>
              <a:defRPr/>
            </a:lvl4pPr>
            <a:lvl5pPr marL="445317" indent="0">
              <a:lnSpc>
                <a:spcPct val="120000"/>
              </a:lnSpc>
              <a:spcBef>
                <a:spcPts val="777"/>
              </a:spcBef>
              <a:buNone/>
              <a:defRPr/>
            </a:lvl5pPr>
          </a:lstStyle>
          <a:p>
            <a:pPr lvl="0"/>
            <a:r>
              <a:rPr lang="en-US" dirty="0"/>
              <a:t>Section Text – Verdana 9pt Regular. Click to add text. Click to add text. Click to add text. Click to add text. Click to add text. Click to add text. Click to add text. Click to add text.</a:t>
            </a:r>
            <a:br>
              <a:rPr lang="en-US" dirty="0"/>
            </a:br>
            <a:r>
              <a:rPr lang="en-US" dirty="0"/>
              <a:t>Click to add text. Click to add text. Click to add text. Click to add text. Click to add text. Click to add text. Click to add text. Click to add text. </a:t>
            </a:r>
          </a:p>
        </p:txBody>
      </p:sp>
      <p:sp>
        <p:nvSpPr>
          <p:cNvPr id="8" name="Text Placeholder 7"/>
          <p:cNvSpPr>
            <a:spLocks noGrp="1"/>
          </p:cNvSpPr>
          <p:nvPr>
            <p:ph type="body" sz="quarter" idx="36" hasCustomPrompt="1"/>
          </p:nvPr>
        </p:nvSpPr>
        <p:spPr bwMode="gray">
          <a:xfrm>
            <a:off x="8356124" y="6958210"/>
            <a:ext cx="1188721" cy="307777"/>
          </a:xfrm>
        </p:spPr>
        <p:txBody>
          <a:bodyPr anchor="b" anchorCtr="0"/>
          <a:lstStyle>
            <a:lvl1pPr marL="0" indent="0">
              <a:spcBef>
                <a:spcPts val="0"/>
              </a:spcBef>
              <a:buNone/>
              <a:defRPr sz="485">
                <a:solidFill>
                  <a:schemeClr val="tx1"/>
                </a:solidFill>
              </a:defRPr>
            </a:lvl1pPr>
            <a:lvl2pPr marL="109404" indent="0">
              <a:spcBef>
                <a:spcPts val="0"/>
              </a:spcBef>
              <a:buNone/>
              <a:defRPr sz="485"/>
            </a:lvl2pPr>
            <a:lvl3pPr marL="223429" indent="0">
              <a:spcBef>
                <a:spcPts val="0"/>
              </a:spcBef>
              <a:buNone/>
              <a:defRPr sz="485"/>
            </a:lvl3pPr>
            <a:lvl4pPr marL="332833" indent="0">
              <a:spcBef>
                <a:spcPts val="0"/>
              </a:spcBef>
              <a:buNone/>
              <a:defRPr sz="485"/>
            </a:lvl4pPr>
            <a:lvl5pPr marL="445317" indent="0">
              <a:spcBef>
                <a:spcPts val="0"/>
              </a:spcBef>
              <a:buNone/>
              <a:defRPr sz="485"/>
            </a:lvl5pPr>
          </a:lstStyle>
          <a:p>
            <a:pPr lvl="0"/>
            <a:r>
              <a:rPr lang="en-US" dirty="0"/>
              <a:t>Source: Click to add source. Use a single space after “Source:” and a period at the end of the source. Stretch box to the left as needed.</a:t>
            </a:r>
          </a:p>
        </p:txBody>
      </p:sp>
      <p:sp>
        <p:nvSpPr>
          <p:cNvPr id="21" name="Text Placeholder 20"/>
          <p:cNvSpPr>
            <a:spLocks noGrp="1"/>
          </p:cNvSpPr>
          <p:nvPr>
            <p:ph type="body" sz="quarter" idx="37" hasCustomPrompt="1"/>
          </p:nvPr>
        </p:nvSpPr>
        <p:spPr bwMode="gray">
          <a:xfrm>
            <a:off x="2858586" y="7112098"/>
            <a:ext cx="3035808" cy="153889"/>
          </a:xfrm>
        </p:spPr>
        <p:txBody>
          <a:bodyPr anchor="b" anchorCtr="0"/>
          <a:lstStyle>
            <a:lvl1pPr marL="110944" indent="-110944">
              <a:spcBef>
                <a:spcPts val="97"/>
              </a:spcBef>
              <a:buFont typeface="+mj-lt"/>
              <a:buAutoNum type="arabicParenR"/>
              <a:defRPr sz="485">
                <a:solidFill>
                  <a:schemeClr val="tx1"/>
                </a:solidFill>
              </a:defRPr>
            </a:lvl1pPr>
            <a:lvl2pPr marL="331293" indent="-221889">
              <a:spcBef>
                <a:spcPts val="194"/>
              </a:spcBef>
              <a:buFont typeface="+mj-lt"/>
              <a:buAutoNum type="arabicParenR"/>
              <a:defRPr sz="485"/>
            </a:lvl2pPr>
            <a:lvl3pPr marL="445317" indent="-221889">
              <a:spcBef>
                <a:spcPts val="194"/>
              </a:spcBef>
              <a:buFont typeface="+mj-lt"/>
              <a:buAutoNum type="arabicParenR"/>
              <a:defRPr sz="485"/>
            </a:lvl3pPr>
            <a:lvl4pPr marL="554721" indent="-221889">
              <a:spcBef>
                <a:spcPts val="194"/>
              </a:spcBef>
              <a:buFont typeface="+mj-lt"/>
              <a:buAutoNum type="arabicParenR"/>
              <a:defRPr sz="485"/>
            </a:lvl4pPr>
            <a:lvl5pPr marL="667205" indent="-221889">
              <a:spcBef>
                <a:spcPts val="194"/>
              </a:spcBef>
              <a:buFont typeface="+mj-lt"/>
              <a:buAutoNum type="arabicParenR"/>
              <a:defRPr sz="485"/>
            </a:lvl5pPr>
          </a:lstStyle>
          <a:p>
            <a:pPr lvl="0"/>
            <a:r>
              <a:rPr lang="en-US" dirty="0"/>
              <a:t>Click to add footnote. Numbers appear automatically (no additional space or tab needed). Use a period at the end of each footnote. Stretch the box to the right as needed.</a:t>
            </a:r>
          </a:p>
        </p:txBody>
      </p:sp>
      <p:sp>
        <p:nvSpPr>
          <p:cNvPr id="2" name="Title 1"/>
          <p:cNvSpPr>
            <a:spLocks noGrp="1"/>
          </p:cNvSpPr>
          <p:nvPr>
            <p:ph type="title" hasCustomPrompt="1"/>
          </p:nvPr>
        </p:nvSpPr>
        <p:spPr bwMode="gray">
          <a:xfrm>
            <a:off x="2858585" y="726838"/>
            <a:ext cx="6693408" cy="277016"/>
          </a:xfrm>
        </p:spPr>
        <p:txBody>
          <a:bodyPr/>
          <a:lstStyle>
            <a:lvl1pPr>
              <a:defRPr baseline="0"/>
            </a:lvl1pPr>
          </a:lstStyle>
          <a:p>
            <a:r>
              <a:rPr lang="en-US" dirty="0"/>
              <a:t>Page Title – Rockwell 20pt Regular, Title Case</a:t>
            </a:r>
          </a:p>
        </p:txBody>
      </p:sp>
    </p:spTree>
    <p:custDataLst>
      <p:tags r:id="rId1"/>
    </p:custDataLst>
    <p:extLst>
      <p:ext uri="{BB962C8B-B14F-4D97-AF65-F5344CB8AC3E}">
        <p14:creationId xmlns:p14="http://schemas.microsoft.com/office/powerpoint/2010/main" val="2538094299"/>
      </p:ext>
    </p:extLst>
  </p:cSld>
  <p:clrMapOvr>
    <a:masterClrMapping/>
  </p:clrMapOvr>
  <p:extLst>
    <p:ext uri="{DCECCB84-F9BA-43D5-87BE-67443E8EF086}">
      <p15:sldGuideLst xmlns:p15="http://schemas.microsoft.com/office/powerpoint/2012/main">
        <p15:guide id="1" pos="1636">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lank Page: with Footer">
    <p:bg bwMode="gray">
      <p:bgRef idx="1001">
        <a:schemeClr val="bg1"/>
      </p:bgRef>
    </p:bg>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16132092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Blank Page">
    <p:bg bwMode="gray">
      <p:bgRef idx="1001">
        <a:schemeClr val="bg1"/>
      </p:bgRef>
    </p:bg>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50681132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Back Cover ">
    <p:spTree>
      <p:nvGrpSpPr>
        <p:cNvPr id="1" name=""/>
        <p:cNvGrpSpPr/>
        <p:nvPr/>
      </p:nvGrpSpPr>
      <p:grpSpPr>
        <a:xfrm>
          <a:off x="0" y="0"/>
          <a:ext cx="0" cy="0"/>
          <a:chOff x="0" y="0"/>
          <a:chExt cx="0" cy="0"/>
        </a:xfrm>
      </p:grpSpPr>
      <p:sp>
        <p:nvSpPr>
          <p:cNvPr id="10" name="Rectangle 9">
            <a:hlinkClick r:id="rId3"/>
          </p:cNvPr>
          <p:cNvSpPr/>
          <p:nvPr userDrawn="1"/>
        </p:nvSpPr>
        <p:spPr bwMode="gray">
          <a:xfrm>
            <a:off x="2825187" y="6268144"/>
            <a:ext cx="4408029" cy="1288356"/>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88750" tIns="44375" rIns="88750" bIns="44375" numCol="1" spcCol="0" rtlCol="0" fromWordArt="0" anchor="t" anchorCtr="0" forceAA="0" compatLnSpc="1">
            <a:prstTxWarp prst="textNoShape">
              <a:avLst/>
            </a:prstTxWarp>
            <a:noAutofit/>
          </a:bodyPr>
          <a:lstStyle/>
          <a:p>
            <a:pPr algn="ctr">
              <a:spcBef>
                <a:spcPts val="485"/>
              </a:spcBef>
            </a:pPr>
            <a:endParaRPr lang="en-US" sz="970" dirty="0" err="1">
              <a:solidFill>
                <a:schemeClr val="bg1"/>
              </a:solidFill>
            </a:endParaRPr>
          </a:p>
        </p:txBody>
      </p:sp>
      <p:grpSp>
        <p:nvGrpSpPr>
          <p:cNvPr id="15" name="Group 14"/>
          <p:cNvGrpSpPr/>
          <p:nvPr userDrawn="1"/>
        </p:nvGrpSpPr>
        <p:grpSpPr>
          <a:xfrm>
            <a:off x="3392955" y="6434286"/>
            <a:ext cx="3272492" cy="948658"/>
            <a:chOff x="2249954" y="8720284"/>
            <a:chExt cx="3272492" cy="948658"/>
          </a:xfrm>
        </p:grpSpPr>
        <p:pic>
          <p:nvPicPr>
            <p:cNvPr id="16" name="Picture 15"/>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gray">
            <a:xfrm>
              <a:off x="3266202" y="8720284"/>
              <a:ext cx="1239997" cy="474433"/>
            </a:xfrm>
            <a:prstGeom prst="rect">
              <a:avLst/>
            </a:prstGeom>
          </p:spPr>
        </p:pic>
        <p:sp>
          <p:nvSpPr>
            <p:cNvPr id="18" name="TextBox 17"/>
            <p:cNvSpPr txBox="1"/>
            <p:nvPr userDrawn="1"/>
          </p:nvSpPr>
          <p:spPr bwMode="gray">
            <a:xfrm>
              <a:off x="2249954" y="9306279"/>
              <a:ext cx="3272492" cy="362663"/>
            </a:xfrm>
            <a:prstGeom prst="rect">
              <a:avLst/>
            </a:prstGeom>
            <a:noFill/>
          </p:spPr>
          <p:txBody>
            <a:bodyPr wrap="square" lIns="0" tIns="0" rIns="0" bIns="0" rtlCol="0">
              <a:spAutoFit/>
            </a:bodyPr>
            <a:lstStyle/>
            <a:p>
              <a:pPr algn="ctr">
                <a:spcBef>
                  <a:spcPts val="485"/>
                </a:spcBef>
              </a:pPr>
              <a:r>
                <a:rPr lang="en-US" sz="970" spc="0" baseline="0" dirty="0">
                  <a:latin typeface="+mj-lt"/>
                </a:rPr>
                <a:t>Washington DC Richmond Birmingham Minneapolis</a:t>
              </a:r>
            </a:p>
            <a:p>
              <a:pPr algn="ctr">
                <a:spcBef>
                  <a:spcPts val="485"/>
                </a:spcBef>
              </a:pPr>
              <a:r>
                <a:rPr lang="en-US" sz="970" b="1" spc="0" baseline="0" dirty="0">
                  <a:latin typeface="+mj-lt"/>
                </a:rPr>
                <a:t>P</a:t>
              </a:r>
              <a:r>
                <a:rPr lang="en-US" sz="970" spc="0" baseline="0" dirty="0">
                  <a:latin typeface="+mj-lt"/>
                </a:rPr>
                <a:t> 202-747-1000 </a:t>
              </a:r>
              <a:r>
                <a:rPr lang="en-US" sz="970" b="1" spc="0" baseline="0" dirty="0">
                  <a:latin typeface="+mj-lt"/>
                </a:rPr>
                <a:t>F</a:t>
              </a:r>
              <a:r>
                <a:rPr lang="en-US" sz="970" spc="0" baseline="0" dirty="0">
                  <a:latin typeface="+mj-lt"/>
                </a:rPr>
                <a:t> 202-747-1010 </a:t>
              </a:r>
              <a:r>
                <a:rPr lang="en-US" sz="970" spc="0" baseline="0" dirty="0">
                  <a:solidFill>
                    <a:schemeClr val="accent6"/>
                  </a:solidFill>
                  <a:latin typeface="+mj-lt"/>
                </a:rPr>
                <a:t>eab.com</a:t>
              </a:r>
            </a:p>
          </p:txBody>
        </p:sp>
        <p:cxnSp>
          <p:nvCxnSpPr>
            <p:cNvPr id="20" name="Straight Connector 19"/>
            <p:cNvCxnSpPr/>
            <p:nvPr userDrawn="1"/>
          </p:nvCxnSpPr>
          <p:spPr bwMode="gray">
            <a:xfrm>
              <a:off x="3240943"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bwMode="gray">
            <a:xfrm>
              <a:off x="3922418"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userDrawn="1"/>
          </p:nvCxnSpPr>
          <p:spPr bwMode="gray">
            <a:xfrm>
              <a:off x="4732343"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bwMode="gray">
            <a:xfrm>
              <a:off x="3579671" y="9535527"/>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userDrawn="1"/>
          </p:nvCxnSpPr>
          <p:spPr bwMode="gray">
            <a:xfrm>
              <a:off x="4548840" y="9535527"/>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4231908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AB In-Brief">
    <p:spTree>
      <p:nvGrpSpPr>
        <p:cNvPr id="1" name=""/>
        <p:cNvGrpSpPr/>
        <p:nvPr/>
      </p:nvGrpSpPr>
      <p:grpSpPr>
        <a:xfrm>
          <a:off x="0" y="0"/>
          <a:ext cx="0" cy="0"/>
          <a:chOff x="0" y="0"/>
          <a:chExt cx="0" cy="0"/>
        </a:xfrm>
      </p:grpSpPr>
      <p:grpSp>
        <p:nvGrpSpPr>
          <p:cNvPr id="129" name="Group 128">
            <a:extLst>
              <a:ext uri="{FF2B5EF4-FFF2-40B4-BE49-F238E27FC236}">
                <a16:creationId xmlns:a16="http://schemas.microsoft.com/office/drawing/2014/main" id="{E44351BA-72F3-4539-A817-E109EE17AB84}"/>
              </a:ext>
            </a:extLst>
          </p:cNvPr>
          <p:cNvGrpSpPr/>
          <p:nvPr userDrawn="1"/>
        </p:nvGrpSpPr>
        <p:grpSpPr bwMode="gray">
          <a:xfrm>
            <a:off x="0" y="3246124"/>
            <a:ext cx="3269166" cy="4526276"/>
            <a:chOff x="0" y="3246124"/>
            <a:chExt cx="3269166" cy="4526276"/>
          </a:xfrm>
        </p:grpSpPr>
        <p:sp>
          <p:nvSpPr>
            <p:cNvPr id="130" name="Rectangle 129">
              <a:extLst>
                <a:ext uri="{FF2B5EF4-FFF2-40B4-BE49-F238E27FC236}">
                  <a16:creationId xmlns:a16="http://schemas.microsoft.com/office/drawing/2014/main" id="{79970844-FFEF-4B7C-932D-AFAA83753295}"/>
                </a:ext>
              </a:extLst>
            </p:cNvPr>
            <p:cNvSpPr/>
            <p:nvPr userDrawn="1"/>
          </p:nvSpPr>
          <p:spPr bwMode="gray">
            <a:xfrm>
              <a:off x="0" y="3246124"/>
              <a:ext cx="3269166" cy="4526276"/>
            </a:xfrm>
            <a:prstGeom prst="rect">
              <a:avLst/>
            </a:prstGeom>
            <a:solidFill>
              <a:schemeClr val="tx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cxnSp>
          <p:nvCxnSpPr>
            <p:cNvPr id="131" name="Straight Connector 130">
              <a:extLst>
                <a:ext uri="{FF2B5EF4-FFF2-40B4-BE49-F238E27FC236}">
                  <a16:creationId xmlns:a16="http://schemas.microsoft.com/office/drawing/2014/main" id="{A64548B7-6A53-4E4D-B230-01013E43CBA3}"/>
                </a:ext>
              </a:extLst>
            </p:cNvPr>
            <p:cNvCxnSpPr>
              <a:cxnSpLocks/>
            </p:cNvCxnSpPr>
            <p:nvPr userDrawn="1"/>
          </p:nvCxnSpPr>
          <p:spPr bwMode="gray">
            <a:xfrm>
              <a:off x="0" y="3246895"/>
              <a:ext cx="3269166" cy="0"/>
            </a:xfrm>
            <a:prstGeom prst="line">
              <a:avLst/>
            </a:prstGeom>
            <a:ln w="22225">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sp>
        <p:nvSpPr>
          <p:cNvPr id="132" name="Rectangle 131">
            <a:extLst>
              <a:ext uri="{FF2B5EF4-FFF2-40B4-BE49-F238E27FC236}">
                <a16:creationId xmlns:a16="http://schemas.microsoft.com/office/drawing/2014/main" id="{8AA903DA-E080-4548-BDF9-D4CD0462B70D}"/>
              </a:ext>
            </a:extLst>
          </p:cNvPr>
          <p:cNvSpPr/>
          <p:nvPr userDrawn="1"/>
        </p:nvSpPr>
        <p:spPr bwMode="gray">
          <a:xfrm>
            <a:off x="3264408" y="987552"/>
            <a:ext cx="6793992" cy="6784848"/>
          </a:xfrm>
          <a:prstGeom prst="rect">
            <a:avLst/>
          </a:prstGeom>
          <a:solidFill>
            <a:schemeClr val="accent5"/>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133" name="Picture 132">
            <a:extLst>
              <a:ext uri="{FF2B5EF4-FFF2-40B4-BE49-F238E27FC236}">
                <a16:creationId xmlns:a16="http://schemas.microsoft.com/office/drawing/2014/main" id="{8144173E-CB20-4575-8B75-88B7D30948EE}"/>
              </a:ext>
            </a:extLst>
          </p:cNvPr>
          <p:cNvPicPr>
            <a:picLocks noChangeAspect="1"/>
          </p:cNvPicPr>
          <p:nvPr userDrawn="1"/>
        </p:nvPicPr>
        <p:blipFill>
          <a:blip r:embed="rId3"/>
          <a:stretch>
            <a:fillRect/>
          </a:stretch>
        </p:blipFill>
        <p:spPr bwMode="gray">
          <a:xfrm>
            <a:off x="3264408" y="987552"/>
            <a:ext cx="6797054" cy="6787910"/>
          </a:xfrm>
          <a:prstGeom prst="rect">
            <a:avLst/>
          </a:prstGeom>
        </p:spPr>
      </p:pic>
      <p:sp>
        <p:nvSpPr>
          <p:cNvPr id="134" name="Text Placeholder 1">
            <a:extLst>
              <a:ext uri="{FF2B5EF4-FFF2-40B4-BE49-F238E27FC236}">
                <a16:creationId xmlns:a16="http://schemas.microsoft.com/office/drawing/2014/main" id="{E2A89316-4307-44CE-B821-4E5F6114B5EC}"/>
              </a:ext>
            </a:extLst>
          </p:cNvPr>
          <p:cNvSpPr txBox="1">
            <a:spLocks/>
          </p:cNvSpPr>
          <p:nvPr userDrawn="1"/>
        </p:nvSpPr>
        <p:spPr bwMode="gray">
          <a:xfrm>
            <a:off x="10139461" y="0"/>
            <a:ext cx="1382195" cy="1231188"/>
          </a:xfrm>
          <a:prstGeom prst="rect">
            <a:avLst/>
          </a:prstGeom>
          <a:solidFill>
            <a:srgbClr val="009900"/>
          </a:solidFill>
        </p:spPr>
        <p:txBody>
          <a:bodyPr vert="horz" wrap="square" lIns="64008" tIns="45720" rIns="64008" bIns="45720" rtlCol="0">
            <a:noAutofit/>
          </a:bodyPr>
          <a:lstStyle>
            <a:lvl1pPr marL="112713"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1pPr>
            <a:lvl2pPr marL="230188" indent="-117475"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8788" indent="-115888"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2713"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280191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35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79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237"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indent="0">
              <a:buFont typeface="Arial" pitchFamily="34" charset="0"/>
              <a:buNone/>
            </a:pPr>
            <a:endParaRPr lang="en-US" dirty="0">
              <a:solidFill>
                <a:schemeClr val="bg1"/>
              </a:solidFill>
              <a:latin typeface="Arial" panose="020B0604020202020204" pitchFamily="34" charset="0"/>
              <a:cs typeface="Arial" panose="020B0604020202020204" pitchFamily="34" charset="0"/>
            </a:endParaRPr>
          </a:p>
        </p:txBody>
      </p:sp>
      <p:sp>
        <p:nvSpPr>
          <p:cNvPr id="135" name="TextBox 134">
            <a:extLst>
              <a:ext uri="{FF2B5EF4-FFF2-40B4-BE49-F238E27FC236}">
                <a16:creationId xmlns:a16="http://schemas.microsoft.com/office/drawing/2014/main" id="{18232782-4953-407E-AA51-D76732E1855A}"/>
              </a:ext>
            </a:extLst>
          </p:cNvPr>
          <p:cNvSpPr txBox="1"/>
          <p:nvPr userDrawn="1"/>
        </p:nvSpPr>
        <p:spPr bwMode="gray">
          <a:xfrm>
            <a:off x="10223048" y="56013"/>
            <a:ext cx="1267384" cy="553998"/>
          </a:xfrm>
          <a:prstGeom prst="rect">
            <a:avLst/>
          </a:prstGeom>
          <a:noFill/>
        </p:spPr>
        <p:txBody>
          <a:bodyPr wrap="square" lIns="0" tIns="0" rIns="0" bIns="0" rtlCol="0">
            <a:spAutoFit/>
          </a:bodyPr>
          <a:lstStyle/>
          <a:p>
            <a:pPr>
              <a:spcBef>
                <a:spcPts val="500"/>
              </a:spcBef>
            </a:pPr>
            <a:r>
              <a:rPr lang="en-US" sz="1200" b="1" dirty="0">
                <a:solidFill>
                  <a:schemeClr val="bg1"/>
                </a:solidFill>
                <a:latin typeface="Arial" panose="020B0604020202020204" pitchFamily="34" charset="0"/>
                <a:cs typeface="Arial" panose="020B0604020202020204" pitchFamily="34" charset="0"/>
              </a:rPr>
              <a:t>DO NOT EDIT THIS SLIDE FOR ANY PURPOSE</a:t>
            </a:r>
          </a:p>
        </p:txBody>
      </p:sp>
      <p:sp>
        <p:nvSpPr>
          <p:cNvPr id="136" name="TextBox 135">
            <a:extLst>
              <a:ext uri="{FF2B5EF4-FFF2-40B4-BE49-F238E27FC236}">
                <a16:creationId xmlns:a16="http://schemas.microsoft.com/office/drawing/2014/main" id="{DC0ABBD5-06DF-4835-85C1-0E9514B266DF}"/>
              </a:ext>
            </a:extLst>
          </p:cNvPr>
          <p:cNvSpPr txBox="1"/>
          <p:nvPr userDrawn="1"/>
        </p:nvSpPr>
        <p:spPr bwMode="gray">
          <a:xfrm>
            <a:off x="10223048" y="728345"/>
            <a:ext cx="1267383" cy="433452"/>
          </a:xfrm>
          <a:prstGeom prst="rect">
            <a:avLst/>
          </a:prstGeom>
          <a:noFill/>
        </p:spPr>
        <p:txBody>
          <a:bodyPr wrap="square" lIns="0" tIns="0" rIns="0" bIns="0" rtlCol="0">
            <a:spAutoFit/>
          </a:bodyPr>
          <a:lstStyle/>
          <a:p>
            <a:pPr>
              <a:spcBef>
                <a:spcPts val="500"/>
              </a:spcBef>
            </a:pPr>
            <a:r>
              <a:rPr lang="en-US" sz="800" dirty="0">
                <a:solidFill>
                  <a:schemeClr val="bg1"/>
                </a:solidFill>
                <a:latin typeface="Arial" panose="020B0604020202020204" pitchFamily="34" charset="0"/>
                <a:cs typeface="Arial" panose="020B0604020202020204" pitchFamily="34" charset="0"/>
              </a:rPr>
              <a:t>If an edit is necessary,</a:t>
            </a:r>
            <a:br>
              <a:rPr lang="en-US" sz="800" dirty="0">
                <a:solidFill>
                  <a:schemeClr val="bg1"/>
                </a:solidFill>
                <a:latin typeface="Arial" panose="020B0604020202020204" pitchFamily="34" charset="0"/>
                <a:cs typeface="Arial" panose="020B0604020202020204" pitchFamily="34" charset="0"/>
              </a:rPr>
            </a:br>
            <a:r>
              <a:rPr lang="en-US" sz="800" dirty="0">
                <a:solidFill>
                  <a:schemeClr val="bg1"/>
                </a:solidFill>
                <a:latin typeface="Arial" panose="020B0604020202020204" pitchFamily="34" charset="0"/>
                <a:cs typeface="Arial" panose="020B0604020202020204" pitchFamily="34" charset="0"/>
              </a:rPr>
              <a:t>please contact:</a:t>
            </a:r>
          </a:p>
          <a:p>
            <a:pPr>
              <a:spcBef>
                <a:spcPts val="500"/>
              </a:spcBef>
            </a:pPr>
            <a:r>
              <a:rPr lang="en-US" sz="800" b="1" dirty="0">
                <a:solidFill>
                  <a:schemeClr val="bg1"/>
                </a:solidFill>
                <a:latin typeface="Arial" panose="020B0604020202020204" pitchFamily="34" charset="0"/>
                <a:cs typeface="Arial" panose="020B0604020202020204" pitchFamily="34" charset="0"/>
              </a:rPr>
              <a:t>DSS-Requests@eab.com</a:t>
            </a:r>
            <a:endParaRPr lang="en-US" sz="800" b="1" i="1" dirty="0">
              <a:solidFill>
                <a:schemeClr val="bg1"/>
              </a:solidFill>
              <a:latin typeface="Arial" panose="020B0604020202020204" pitchFamily="34" charset="0"/>
              <a:cs typeface="Arial" panose="020B0604020202020204" pitchFamily="34" charset="0"/>
            </a:endParaRPr>
          </a:p>
        </p:txBody>
      </p:sp>
      <p:pic>
        <p:nvPicPr>
          <p:cNvPr id="137" name="Picture 136">
            <a:extLst>
              <a:ext uri="{FF2B5EF4-FFF2-40B4-BE49-F238E27FC236}">
                <a16:creationId xmlns:a16="http://schemas.microsoft.com/office/drawing/2014/main" id="{E4EA75D5-1911-4B12-BB17-4F77868D85A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gray">
          <a:xfrm>
            <a:off x="488500" y="349859"/>
            <a:ext cx="1672937" cy="640080"/>
          </a:xfrm>
          <a:prstGeom prst="rect">
            <a:avLst/>
          </a:prstGeom>
        </p:spPr>
      </p:pic>
      <p:sp>
        <p:nvSpPr>
          <p:cNvPr id="138" name="TextBox 137">
            <a:extLst>
              <a:ext uri="{FF2B5EF4-FFF2-40B4-BE49-F238E27FC236}">
                <a16:creationId xmlns:a16="http://schemas.microsoft.com/office/drawing/2014/main" id="{39549E0F-0E84-4073-986B-6F5FBEB1EB3E}"/>
              </a:ext>
            </a:extLst>
          </p:cNvPr>
          <p:cNvSpPr txBox="1"/>
          <p:nvPr userDrawn="1"/>
        </p:nvSpPr>
        <p:spPr bwMode="gray">
          <a:xfrm>
            <a:off x="765511" y="3683421"/>
            <a:ext cx="1699869" cy="165110"/>
          </a:xfrm>
          <a:prstGeom prst="rect">
            <a:avLst/>
          </a:prstGeom>
          <a:noFill/>
        </p:spPr>
        <p:txBody>
          <a:bodyPr wrap="square" lIns="0" tIns="0" rIns="0" bIns="0" numCol="1" spcCol="457200" rtlCol="0">
            <a:spAutoFit/>
          </a:bodyPr>
          <a:lstStyle/>
          <a:p>
            <a:pPr marL="0" marR="0" lvl="0" indent="0" algn="l" defTabSz="537667" rtl="0" eaLnBrk="1" fontAlgn="auto" latinLnBrk="0" hangingPunct="1">
              <a:lnSpc>
                <a:spcPct val="120000"/>
              </a:lnSpc>
              <a:spcBef>
                <a:spcPts val="400"/>
              </a:spcBef>
              <a:spcAft>
                <a:spcPts val="0"/>
              </a:spcAft>
              <a:buClrTx/>
              <a:buSzPct val="120000"/>
              <a:buFont typeface="Verdana" panose="020B0604030504040204" pitchFamily="34" charset="0"/>
              <a:buNone/>
              <a:tabLst/>
              <a:defRPr/>
            </a:pPr>
            <a:r>
              <a:rPr lang="en-US" sz="1000" b="1" dirty="0">
                <a:solidFill>
                  <a:schemeClr val="bg1"/>
                </a:solidFill>
              </a:rPr>
              <a:t>ROOTED IN RESEARCH</a:t>
            </a:r>
          </a:p>
        </p:txBody>
      </p:sp>
      <p:sp>
        <p:nvSpPr>
          <p:cNvPr id="139" name="TextBox 138">
            <a:extLst>
              <a:ext uri="{FF2B5EF4-FFF2-40B4-BE49-F238E27FC236}">
                <a16:creationId xmlns:a16="http://schemas.microsoft.com/office/drawing/2014/main" id="{8DDB1108-D78C-453B-AEDE-6D1FD6B1A363}"/>
              </a:ext>
            </a:extLst>
          </p:cNvPr>
          <p:cNvSpPr txBox="1"/>
          <p:nvPr userDrawn="1"/>
        </p:nvSpPr>
        <p:spPr bwMode="gray">
          <a:xfrm>
            <a:off x="1367680" y="3968431"/>
            <a:ext cx="887358" cy="276999"/>
          </a:xfrm>
          <a:prstGeom prst="rect">
            <a:avLst/>
          </a:prstGeom>
          <a:noFill/>
        </p:spPr>
        <p:txBody>
          <a:bodyPr wrap="square" lIns="0" tIns="0" rIns="0" bIns="0" rtlCol="0">
            <a:spAutoFit/>
          </a:bodyPr>
          <a:lstStyle/>
          <a:p>
            <a:pPr algn="l">
              <a:spcBef>
                <a:spcPts val="500"/>
              </a:spcBef>
            </a:pPr>
            <a:r>
              <a:rPr lang="en-US" sz="900" dirty="0">
                <a:solidFill>
                  <a:schemeClr val="bg1"/>
                </a:solidFill>
                <a:latin typeface="+mn-lt"/>
              </a:rPr>
              <a:t>Peer-tested </a:t>
            </a:r>
            <a:br>
              <a:rPr lang="en-US" sz="900" dirty="0">
                <a:solidFill>
                  <a:schemeClr val="bg1"/>
                </a:solidFill>
                <a:latin typeface="+mn-lt"/>
              </a:rPr>
            </a:br>
            <a:r>
              <a:rPr lang="en-US" sz="900" dirty="0">
                <a:solidFill>
                  <a:schemeClr val="bg1"/>
                </a:solidFill>
                <a:latin typeface="+mn-lt"/>
              </a:rPr>
              <a:t>best practices</a:t>
            </a:r>
          </a:p>
        </p:txBody>
      </p:sp>
      <p:sp>
        <p:nvSpPr>
          <p:cNvPr id="140" name="TextBox 139">
            <a:extLst>
              <a:ext uri="{FF2B5EF4-FFF2-40B4-BE49-F238E27FC236}">
                <a16:creationId xmlns:a16="http://schemas.microsoft.com/office/drawing/2014/main" id="{7D340001-604E-46E2-8060-8C8EB5BE8880}"/>
              </a:ext>
            </a:extLst>
          </p:cNvPr>
          <p:cNvSpPr txBox="1"/>
          <p:nvPr userDrawn="1"/>
        </p:nvSpPr>
        <p:spPr bwMode="gray">
          <a:xfrm>
            <a:off x="774224" y="3949345"/>
            <a:ext cx="728918" cy="215444"/>
          </a:xfrm>
          <a:prstGeom prst="rect">
            <a:avLst/>
          </a:prstGeom>
          <a:noFill/>
        </p:spPr>
        <p:txBody>
          <a:bodyPr wrap="square" lIns="0" tIns="0" rIns="0" bIns="0" rtlCol="0">
            <a:spAutoFit/>
          </a:bodyPr>
          <a:lstStyle/>
          <a:p>
            <a:pPr>
              <a:spcBef>
                <a:spcPts val="500"/>
              </a:spcBef>
            </a:pPr>
            <a:r>
              <a:rPr lang="en-US" sz="1400" dirty="0">
                <a:solidFill>
                  <a:schemeClr val="tx2"/>
                </a:solidFill>
                <a:latin typeface="+mj-lt"/>
              </a:rPr>
              <a:t>7,500</a:t>
            </a:r>
            <a:r>
              <a:rPr lang="en-US" sz="1400" baseline="30000" dirty="0">
                <a:solidFill>
                  <a:schemeClr val="tx2"/>
                </a:solidFill>
                <a:latin typeface="+mj-lt"/>
              </a:rPr>
              <a:t>+</a:t>
            </a:r>
          </a:p>
        </p:txBody>
      </p:sp>
      <p:sp>
        <p:nvSpPr>
          <p:cNvPr id="141" name="TextBox 140">
            <a:extLst>
              <a:ext uri="{FF2B5EF4-FFF2-40B4-BE49-F238E27FC236}">
                <a16:creationId xmlns:a16="http://schemas.microsoft.com/office/drawing/2014/main" id="{36086D57-5934-40DB-B778-66524D27AC6F}"/>
              </a:ext>
            </a:extLst>
          </p:cNvPr>
          <p:cNvSpPr txBox="1"/>
          <p:nvPr userDrawn="1"/>
        </p:nvSpPr>
        <p:spPr bwMode="gray">
          <a:xfrm>
            <a:off x="1367679" y="4352844"/>
            <a:ext cx="1434883" cy="276999"/>
          </a:xfrm>
          <a:prstGeom prst="rect">
            <a:avLst/>
          </a:prstGeom>
          <a:noFill/>
        </p:spPr>
        <p:txBody>
          <a:bodyPr wrap="square" lIns="0" tIns="0" rIns="0" bIns="0" rtlCol="0">
            <a:spAutoFit/>
          </a:bodyPr>
          <a:lstStyle/>
          <a:p>
            <a:pPr algn="l">
              <a:spcBef>
                <a:spcPts val="500"/>
              </a:spcBef>
            </a:pPr>
            <a:r>
              <a:rPr lang="en-US" sz="900" dirty="0">
                <a:solidFill>
                  <a:schemeClr val="bg1"/>
                </a:solidFill>
                <a:latin typeface="+mn-lt"/>
              </a:rPr>
              <a:t>Enrollment innovations tested annually</a:t>
            </a:r>
          </a:p>
        </p:txBody>
      </p:sp>
      <p:sp>
        <p:nvSpPr>
          <p:cNvPr id="142" name="TextBox 141">
            <a:extLst>
              <a:ext uri="{FF2B5EF4-FFF2-40B4-BE49-F238E27FC236}">
                <a16:creationId xmlns:a16="http://schemas.microsoft.com/office/drawing/2014/main" id="{1728E0CF-6B0E-4FF6-AEF3-0222544F12A8}"/>
              </a:ext>
            </a:extLst>
          </p:cNvPr>
          <p:cNvSpPr txBox="1"/>
          <p:nvPr userDrawn="1"/>
        </p:nvSpPr>
        <p:spPr bwMode="gray">
          <a:xfrm>
            <a:off x="774224" y="4333759"/>
            <a:ext cx="728918" cy="215444"/>
          </a:xfrm>
          <a:prstGeom prst="rect">
            <a:avLst/>
          </a:prstGeom>
          <a:noFill/>
        </p:spPr>
        <p:txBody>
          <a:bodyPr wrap="square" lIns="0" tIns="0" rIns="0" bIns="0" rtlCol="0">
            <a:spAutoFit/>
          </a:bodyPr>
          <a:lstStyle/>
          <a:p>
            <a:pPr>
              <a:spcBef>
                <a:spcPts val="500"/>
              </a:spcBef>
            </a:pPr>
            <a:r>
              <a:rPr lang="en-US" sz="1400" dirty="0">
                <a:solidFill>
                  <a:schemeClr val="tx2"/>
                </a:solidFill>
                <a:latin typeface="+mj-lt"/>
              </a:rPr>
              <a:t>500</a:t>
            </a:r>
            <a:r>
              <a:rPr lang="en-US" sz="1400" baseline="30000" dirty="0">
                <a:solidFill>
                  <a:schemeClr val="tx2"/>
                </a:solidFill>
                <a:latin typeface="+mj-lt"/>
              </a:rPr>
              <a:t>+</a:t>
            </a:r>
          </a:p>
        </p:txBody>
      </p:sp>
      <p:grpSp>
        <p:nvGrpSpPr>
          <p:cNvPr id="143" name="Group 142">
            <a:extLst>
              <a:ext uri="{FF2B5EF4-FFF2-40B4-BE49-F238E27FC236}">
                <a16:creationId xmlns:a16="http://schemas.microsoft.com/office/drawing/2014/main" id="{206828F7-0625-45CC-BE13-26041992C08E}"/>
              </a:ext>
            </a:extLst>
          </p:cNvPr>
          <p:cNvGrpSpPr/>
          <p:nvPr userDrawn="1"/>
        </p:nvGrpSpPr>
        <p:grpSpPr bwMode="gray">
          <a:xfrm>
            <a:off x="497318" y="3681535"/>
            <a:ext cx="178717" cy="178717"/>
            <a:chOff x="4812593" y="3156606"/>
            <a:chExt cx="316374" cy="316374"/>
          </a:xfrm>
        </p:grpSpPr>
        <p:sp>
          <p:nvSpPr>
            <p:cNvPr id="144" name="Oval 143">
              <a:extLst>
                <a:ext uri="{FF2B5EF4-FFF2-40B4-BE49-F238E27FC236}">
                  <a16:creationId xmlns:a16="http://schemas.microsoft.com/office/drawing/2014/main" id="{0B1999C0-D6BB-4696-9092-52E6F02533E7}"/>
                </a:ext>
              </a:extLst>
            </p:cNvPr>
            <p:cNvSpPr/>
            <p:nvPr/>
          </p:nvSpPr>
          <p:spPr bwMode="gray">
            <a:xfrm>
              <a:off x="4812593" y="3156606"/>
              <a:ext cx="316374" cy="316374"/>
            </a:xfrm>
            <a:prstGeom prst="ellipse">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6478" tIns="28239" rIns="56478" bIns="28239" numCol="1" spcCol="0" rtlCol="0" fromWordArt="0" anchor="ctr" anchorCtr="0" forceAA="0" compatLnSpc="1">
              <a:prstTxWarp prst="textNoShape">
                <a:avLst/>
              </a:prstTxWarp>
              <a:noAutofit/>
            </a:bodyPr>
            <a:lstStyle/>
            <a:p>
              <a:pPr algn="ctr"/>
              <a:endParaRPr lang="en-US" sz="699"/>
            </a:p>
          </p:txBody>
        </p:sp>
        <p:sp>
          <p:nvSpPr>
            <p:cNvPr id="145" name="Freeform 12">
              <a:extLst>
                <a:ext uri="{FF2B5EF4-FFF2-40B4-BE49-F238E27FC236}">
                  <a16:creationId xmlns:a16="http://schemas.microsoft.com/office/drawing/2014/main" id="{6E9AE6A4-DA76-479A-9370-DE857654529B}"/>
                </a:ext>
              </a:extLst>
            </p:cNvPr>
            <p:cNvSpPr/>
            <p:nvPr/>
          </p:nvSpPr>
          <p:spPr bwMode="gray">
            <a:xfrm rot="8100000">
              <a:off x="4899381" y="3263023"/>
              <a:ext cx="100494" cy="103540"/>
            </a:xfrm>
            <a:custGeom>
              <a:avLst/>
              <a:gdLst>
                <a:gd name="connsiteX0" fmla="*/ 0 w 755703"/>
                <a:gd name="connsiteY0" fmla="*/ 0 h 755703"/>
                <a:gd name="connsiteX1" fmla="*/ 755703 w 755703"/>
                <a:gd name="connsiteY1" fmla="*/ 0 h 755703"/>
                <a:gd name="connsiteX2" fmla="*/ 755703 w 755703"/>
                <a:gd name="connsiteY2" fmla="*/ 755703 h 755703"/>
                <a:gd name="connsiteX3" fmla="*/ 0 w 755703"/>
                <a:gd name="connsiteY3" fmla="*/ 755703 h 755703"/>
                <a:gd name="connsiteX4" fmla="*/ 0 w 755703"/>
                <a:gd name="connsiteY4" fmla="*/ 0 h 755703"/>
                <a:gd name="connsiteX0" fmla="*/ 755703 w 847143"/>
                <a:gd name="connsiteY0" fmla="*/ 755703 h 847143"/>
                <a:gd name="connsiteX1" fmla="*/ 0 w 847143"/>
                <a:gd name="connsiteY1" fmla="*/ 755703 h 847143"/>
                <a:gd name="connsiteX2" fmla="*/ 0 w 847143"/>
                <a:gd name="connsiteY2" fmla="*/ 0 h 847143"/>
                <a:gd name="connsiteX3" fmla="*/ 755703 w 847143"/>
                <a:gd name="connsiteY3" fmla="*/ 0 h 847143"/>
                <a:gd name="connsiteX4" fmla="*/ 847143 w 847143"/>
                <a:gd name="connsiteY4" fmla="*/ 847143 h 847143"/>
                <a:gd name="connsiteX0" fmla="*/ 755703 w 755703"/>
                <a:gd name="connsiteY0" fmla="*/ 755703 h 755703"/>
                <a:gd name="connsiteX1" fmla="*/ 0 w 755703"/>
                <a:gd name="connsiteY1" fmla="*/ 755703 h 755703"/>
                <a:gd name="connsiteX2" fmla="*/ 0 w 755703"/>
                <a:gd name="connsiteY2" fmla="*/ 0 h 755703"/>
                <a:gd name="connsiteX3" fmla="*/ 755703 w 755703"/>
                <a:gd name="connsiteY3" fmla="*/ 0 h 755703"/>
                <a:gd name="connsiteX0" fmla="*/ 0 w 755703"/>
                <a:gd name="connsiteY0" fmla="*/ 755703 h 755703"/>
                <a:gd name="connsiteX1" fmla="*/ 0 w 755703"/>
                <a:gd name="connsiteY1" fmla="*/ 0 h 755703"/>
                <a:gd name="connsiteX2" fmla="*/ 755703 w 755703"/>
                <a:gd name="connsiteY2" fmla="*/ 0 h 755703"/>
              </a:gdLst>
              <a:ahLst/>
              <a:cxnLst>
                <a:cxn ang="0">
                  <a:pos x="connsiteX0" y="connsiteY0"/>
                </a:cxn>
                <a:cxn ang="0">
                  <a:pos x="connsiteX1" y="connsiteY1"/>
                </a:cxn>
                <a:cxn ang="0">
                  <a:pos x="connsiteX2" y="connsiteY2"/>
                </a:cxn>
              </a:cxnLst>
              <a:rect l="l" t="t" r="r" b="b"/>
              <a:pathLst>
                <a:path w="755703" h="755703">
                  <a:moveTo>
                    <a:pt x="0" y="755703"/>
                  </a:moveTo>
                  <a:lnTo>
                    <a:pt x="0" y="0"/>
                  </a:lnTo>
                  <a:lnTo>
                    <a:pt x="755703" y="0"/>
                  </a:lnTo>
                </a:path>
              </a:pathLst>
            </a:custGeom>
            <a:noFill/>
            <a:ln w="9525" cap="rnd" cmpd="sng" algn="ctr">
              <a:solidFill>
                <a:schemeClr val="bg1"/>
              </a:solidFill>
              <a:prstDash val="solid"/>
              <a:miter lim="800000"/>
              <a:headEnd type="none" w="med" len="med"/>
              <a:tailEnd type="none" w="med" len="med"/>
            </a:ln>
            <a:effectLst/>
          </p:spPr>
          <p:txBody>
            <a:bodyPr vert="horz" wrap="square" lIns="87231" tIns="43616" rIns="87231" bIns="43616" numCol="1" rtlCol="0" anchor="t" anchorCtr="0" compatLnSpc="1">
              <a:prstTxWarp prst="textNoShape">
                <a:avLst/>
              </a:prstTxWarp>
            </a:bodyPr>
            <a:lstStyle>
              <a:defPPr>
                <a:defRPr lang="en-US"/>
              </a:defPPr>
              <a:lvl1pPr algn="ctr" rtl="0" fontAlgn="base">
                <a:spcBef>
                  <a:spcPct val="0"/>
                </a:spcBef>
                <a:spcAft>
                  <a:spcPct val="0"/>
                </a:spcAft>
                <a:defRPr sz="1300" kern="1200">
                  <a:solidFill>
                    <a:schemeClr val="tx1"/>
                  </a:solidFill>
                  <a:latin typeface="Arial" charset="0"/>
                  <a:ea typeface="+mn-ea"/>
                  <a:cs typeface="+mn-cs"/>
                </a:defRPr>
              </a:lvl1pPr>
              <a:lvl2pPr marL="204083" algn="ctr" rtl="0" fontAlgn="base">
                <a:spcBef>
                  <a:spcPct val="0"/>
                </a:spcBef>
                <a:spcAft>
                  <a:spcPct val="0"/>
                </a:spcAft>
                <a:defRPr sz="1300" kern="1200">
                  <a:solidFill>
                    <a:schemeClr val="tx1"/>
                  </a:solidFill>
                  <a:latin typeface="Arial" charset="0"/>
                  <a:ea typeface="+mn-ea"/>
                  <a:cs typeface="+mn-cs"/>
                </a:defRPr>
              </a:lvl2pPr>
              <a:lvl3pPr marL="408165" algn="ctr" rtl="0" fontAlgn="base">
                <a:spcBef>
                  <a:spcPct val="0"/>
                </a:spcBef>
                <a:spcAft>
                  <a:spcPct val="0"/>
                </a:spcAft>
                <a:defRPr sz="1300" kern="1200">
                  <a:solidFill>
                    <a:schemeClr val="tx1"/>
                  </a:solidFill>
                  <a:latin typeface="Arial" charset="0"/>
                  <a:ea typeface="+mn-ea"/>
                  <a:cs typeface="+mn-cs"/>
                </a:defRPr>
              </a:lvl3pPr>
              <a:lvl4pPr marL="612248" algn="ctr" rtl="0" fontAlgn="base">
                <a:spcBef>
                  <a:spcPct val="0"/>
                </a:spcBef>
                <a:spcAft>
                  <a:spcPct val="0"/>
                </a:spcAft>
                <a:defRPr sz="1300" kern="1200">
                  <a:solidFill>
                    <a:schemeClr val="tx1"/>
                  </a:solidFill>
                  <a:latin typeface="Arial" charset="0"/>
                  <a:ea typeface="+mn-ea"/>
                  <a:cs typeface="+mn-cs"/>
                </a:defRPr>
              </a:lvl4pPr>
              <a:lvl5pPr marL="816331" algn="ctr" rtl="0" fontAlgn="base">
                <a:spcBef>
                  <a:spcPct val="0"/>
                </a:spcBef>
                <a:spcAft>
                  <a:spcPct val="0"/>
                </a:spcAft>
                <a:defRPr sz="1300" kern="1200">
                  <a:solidFill>
                    <a:schemeClr val="tx1"/>
                  </a:solidFill>
                  <a:latin typeface="Arial" charset="0"/>
                  <a:ea typeface="+mn-ea"/>
                  <a:cs typeface="+mn-cs"/>
                </a:defRPr>
              </a:lvl5pPr>
              <a:lvl6pPr marL="1020413" algn="l" defTabSz="408165" rtl="0" eaLnBrk="1" latinLnBrk="0" hangingPunct="1">
                <a:defRPr sz="1300" kern="1200">
                  <a:solidFill>
                    <a:schemeClr val="tx1"/>
                  </a:solidFill>
                  <a:latin typeface="Arial" charset="0"/>
                  <a:ea typeface="+mn-ea"/>
                  <a:cs typeface="+mn-cs"/>
                </a:defRPr>
              </a:lvl6pPr>
              <a:lvl7pPr marL="1224496" algn="l" defTabSz="408165" rtl="0" eaLnBrk="1" latinLnBrk="0" hangingPunct="1">
                <a:defRPr sz="1300" kern="1200">
                  <a:solidFill>
                    <a:schemeClr val="tx1"/>
                  </a:solidFill>
                  <a:latin typeface="Arial" charset="0"/>
                  <a:ea typeface="+mn-ea"/>
                  <a:cs typeface="+mn-cs"/>
                </a:defRPr>
              </a:lvl7pPr>
              <a:lvl8pPr marL="1428579" algn="l" defTabSz="408165" rtl="0" eaLnBrk="1" latinLnBrk="0" hangingPunct="1">
                <a:defRPr sz="1300" kern="1200">
                  <a:solidFill>
                    <a:schemeClr val="tx1"/>
                  </a:solidFill>
                  <a:latin typeface="Arial" charset="0"/>
                  <a:ea typeface="+mn-ea"/>
                  <a:cs typeface="+mn-cs"/>
                </a:defRPr>
              </a:lvl8pPr>
              <a:lvl9pPr marL="1632661" algn="l" defTabSz="408165" rtl="0" eaLnBrk="1" latinLnBrk="0" hangingPunct="1">
                <a:defRPr sz="1300" kern="1200">
                  <a:solidFill>
                    <a:schemeClr val="tx1"/>
                  </a:solidFill>
                  <a:latin typeface="Arial" charset="0"/>
                  <a:ea typeface="+mn-ea"/>
                  <a:cs typeface="+mn-cs"/>
                </a:defRPr>
              </a:lvl9pPr>
            </a:lstStyle>
            <a:p>
              <a:pPr algn="l" defTabSz="1396087"/>
              <a:endParaRPr lang="en-US" sz="959" b="1" dirty="0">
                <a:solidFill>
                  <a:schemeClr val="bg2"/>
                </a:solidFill>
                <a:latin typeface="+mn-lt"/>
              </a:endParaRPr>
            </a:p>
          </p:txBody>
        </p:sp>
      </p:grpSp>
      <p:sp>
        <p:nvSpPr>
          <p:cNvPr id="146" name="TextBox 145">
            <a:extLst>
              <a:ext uri="{FF2B5EF4-FFF2-40B4-BE49-F238E27FC236}">
                <a16:creationId xmlns:a16="http://schemas.microsoft.com/office/drawing/2014/main" id="{2595BA8B-6B69-4DD1-BBDC-86CC4540B21C}"/>
              </a:ext>
            </a:extLst>
          </p:cNvPr>
          <p:cNvSpPr txBox="1"/>
          <p:nvPr userDrawn="1"/>
        </p:nvSpPr>
        <p:spPr bwMode="gray">
          <a:xfrm>
            <a:off x="774448" y="5061114"/>
            <a:ext cx="1763012" cy="165110"/>
          </a:xfrm>
          <a:prstGeom prst="rect">
            <a:avLst/>
          </a:prstGeom>
          <a:noFill/>
        </p:spPr>
        <p:txBody>
          <a:bodyPr wrap="square" lIns="0" tIns="0" rIns="0" bIns="0" numCol="1" spcCol="457200" rtlCol="0">
            <a:spAutoFit/>
          </a:bodyPr>
          <a:lstStyle/>
          <a:p>
            <a:pPr marL="0" marR="0" lvl="0" indent="0" algn="l" defTabSz="537667" rtl="0" eaLnBrk="1" fontAlgn="auto" latinLnBrk="0" hangingPunct="1">
              <a:lnSpc>
                <a:spcPct val="120000"/>
              </a:lnSpc>
              <a:spcBef>
                <a:spcPts val="400"/>
              </a:spcBef>
              <a:spcAft>
                <a:spcPts val="0"/>
              </a:spcAft>
              <a:buClrTx/>
              <a:buSzPct val="120000"/>
              <a:buFont typeface="Verdana" panose="020B0604030504040204" pitchFamily="34" charset="0"/>
              <a:buNone/>
              <a:tabLst/>
              <a:defRPr/>
            </a:pPr>
            <a:r>
              <a:rPr lang="en-US" sz="1000" b="1" dirty="0">
                <a:solidFill>
                  <a:schemeClr val="bg1"/>
                </a:solidFill>
              </a:rPr>
              <a:t>ADVANTAGE OF SCALE</a:t>
            </a:r>
          </a:p>
        </p:txBody>
      </p:sp>
      <p:sp>
        <p:nvSpPr>
          <p:cNvPr id="147" name="TextBox 146">
            <a:extLst>
              <a:ext uri="{FF2B5EF4-FFF2-40B4-BE49-F238E27FC236}">
                <a16:creationId xmlns:a16="http://schemas.microsoft.com/office/drawing/2014/main" id="{87C82C69-9DAF-4223-BE64-A029F7BD26BC}"/>
              </a:ext>
            </a:extLst>
          </p:cNvPr>
          <p:cNvSpPr txBox="1"/>
          <p:nvPr userDrawn="1"/>
        </p:nvSpPr>
        <p:spPr bwMode="gray">
          <a:xfrm>
            <a:off x="1376617" y="5346124"/>
            <a:ext cx="834666" cy="276999"/>
          </a:xfrm>
          <a:prstGeom prst="rect">
            <a:avLst/>
          </a:prstGeom>
          <a:noFill/>
        </p:spPr>
        <p:txBody>
          <a:bodyPr wrap="square" lIns="0" tIns="0" rIns="0" bIns="0" rtlCol="0">
            <a:spAutoFit/>
          </a:bodyPr>
          <a:lstStyle/>
          <a:p>
            <a:pPr algn="l">
              <a:spcBef>
                <a:spcPts val="500"/>
              </a:spcBef>
            </a:pPr>
            <a:r>
              <a:rPr lang="en-US" sz="900" dirty="0">
                <a:solidFill>
                  <a:schemeClr val="bg1"/>
                </a:solidFill>
                <a:latin typeface="+mn-lt"/>
              </a:rPr>
              <a:t>Institutions </a:t>
            </a:r>
            <a:br>
              <a:rPr lang="en-US" sz="900" dirty="0">
                <a:solidFill>
                  <a:schemeClr val="bg1"/>
                </a:solidFill>
                <a:latin typeface="+mn-lt"/>
              </a:rPr>
            </a:br>
            <a:r>
              <a:rPr lang="en-US" sz="900" dirty="0">
                <a:solidFill>
                  <a:schemeClr val="bg1"/>
                </a:solidFill>
                <a:latin typeface="+mn-lt"/>
              </a:rPr>
              <a:t>served</a:t>
            </a:r>
          </a:p>
        </p:txBody>
      </p:sp>
      <p:sp>
        <p:nvSpPr>
          <p:cNvPr id="148" name="TextBox 147">
            <a:extLst>
              <a:ext uri="{FF2B5EF4-FFF2-40B4-BE49-F238E27FC236}">
                <a16:creationId xmlns:a16="http://schemas.microsoft.com/office/drawing/2014/main" id="{56650FAC-4FB6-49BB-A923-EFF9C4B15EE4}"/>
              </a:ext>
            </a:extLst>
          </p:cNvPr>
          <p:cNvSpPr txBox="1"/>
          <p:nvPr userDrawn="1"/>
        </p:nvSpPr>
        <p:spPr bwMode="gray">
          <a:xfrm>
            <a:off x="783161" y="5327038"/>
            <a:ext cx="621744" cy="215444"/>
          </a:xfrm>
          <a:prstGeom prst="rect">
            <a:avLst/>
          </a:prstGeom>
          <a:noFill/>
        </p:spPr>
        <p:txBody>
          <a:bodyPr wrap="square" lIns="0" tIns="0" rIns="0" bIns="0" rtlCol="0">
            <a:spAutoFit/>
          </a:bodyPr>
          <a:lstStyle/>
          <a:p>
            <a:pPr>
              <a:spcBef>
                <a:spcPts val="500"/>
              </a:spcBef>
            </a:pPr>
            <a:r>
              <a:rPr lang="en-US" sz="1400" dirty="0">
                <a:solidFill>
                  <a:schemeClr val="tx2"/>
                </a:solidFill>
                <a:latin typeface="+mj-lt"/>
              </a:rPr>
              <a:t>1,500</a:t>
            </a:r>
            <a:r>
              <a:rPr lang="en-US" sz="1400" baseline="30000" dirty="0">
                <a:solidFill>
                  <a:schemeClr val="tx2"/>
                </a:solidFill>
                <a:latin typeface="+mj-lt"/>
              </a:rPr>
              <a:t>+</a:t>
            </a:r>
          </a:p>
        </p:txBody>
      </p:sp>
      <p:sp>
        <p:nvSpPr>
          <p:cNvPr id="149" name="TextBox 148">
            <a:extLst>
              <a:ext uri="{FF2B5EF4-FFF2-40B4-BE49-F238E27FC236}">
                <a16:creationId xmlns:a16="http://schemas.microsoft.com/office/drawing/2014/main" id="{AE5F2FF8-ACB1-4739-9DFB-F8FE4847E822}"/>
              </a:ext>
            </a:extLst>
          </p:cNvPr>
          <p:cNvSpPr txBox="1"/>
          <p:nvPr userDrawn="1"/>
        </p:nvSpPr>
        <p:spPr bwMode="gray">
          <a:xfrm>
            <a:off x="1376616" y="5730537"/>
            <a:ext cx="1193575" cy="276999"/>
          </a:xfrm>
          <a:prstGeom prst="rect">
            <a:avLst/>
          </a:prstGeom>
          <a:noFill/>
        </p:spPr>
        <p:txBody>
          <a:bodyPr wrap="square" lIns="0" tIns="0" rIns="0" bIns="0" rtlCol="0">
            <a:spAutoFit/>
          </a:bodyPr>
          <a:lstStyle/>
          <a:p>
            <a:pPr algn="l">
              <a:spcBef>
                <a:spcPts val="500"/>
              </a:spcBef>
            </a:pPr>
            <a:r>
              <a:rPr lang="en-US" sz="900" dirty="0">
                <a:solidFill>
                  <a:schemeClr val="bg1"/>
                </a:solidFill>
                <a:latin typeface="+mn-lt"/>
              </a:rPr>
              <a:t>Students supported by our SSMS</a:t>
            </a:r>
          </a:p>
        </p:txBody>
      </p:sp>
      <p:sp>
        <p:nvSpPr>
          <p:cNvPr id="150" name="TextBox 149">
            <a:extLst>
              <a:ext uri="{FF2B5EF4-FFF2-40B4-BE49-F238E27FC236}">
                <a16:creationId xmlns:a16="http://schemas.microsoft.com/office/drawing/2014/main" id="{CD5C0BED-8E9E-4F4D-AE6C-D49F2734145B}"/>
              </a:ext>
            </a:extLst>
          </p:cNvPr>
          <p:cNvSpPr txBox="1"/>
          <p:nvPr userDrawn="1"/>
        </p:nvSpPr>
        <p:spPr bwMode="gray">
          <a:xfrm>
            <a:off x="783161" y="5711452"/>
            <a:ext cx="621744" cy="215444"/>
          </a:xfrm>
          <a:prstGeom prst="rect">
            <a:avLst/>
          </a:prstGeom>
          <a:noFill/>
        </p:spPr>
        <p:txBody>
          <a:bodyPr wrap="square" lIns="0" tIns="0" rIns="0" bIns="0" rtlCol="0">
            <a:spAutoFit/>
          </a:bodyPr>
          <a:lstStyle/>
          <a:p>
            <a:pPr>
              <a:spcBef>
                <a:spcPts val="500"/>
              </a:spcBef>
            </a:pPr>
            <a:r>
              <a:rPr lang="en-US" sz="1400" baseline="0" dirty="0">
                <a:solidFill>
                  <a:schemeClr val="tx2"/>
                </a:solidFill>
                <a:latin typeface="+mj-lt"/>
              </a:rPr>
              <a:t>3.7 M</a:t>
            </a:r>
            <a:r>
              <a:rPr lang="en-US" sz="1400" baseline="30000" dirty="0">
                <a:solidFill>
                  <a:schemeClr val="tx2"/>
                </a:solidFill>
                <a:latin typeface="+mj-lt"/>
              </a:rPr>
              <a:t>+</a:t>
            </a:r>
          </a:p>
        </p:txBody>
      </p:sp>
      <p:grpSp>
        <p:nvGrpSpPr>
          <p:cNvPr id="151" name="Group 150">
            <a:extLst>
              <a:ext uri="{FF2B5EF4-FFF2-40B4-BE49-F238E27FC236}">
                <a16:creationId xmlns:a16="http://schemas.microsoft.com/office/drawing/2014/main" id="{D6F7EA49-370F-4088-9CB4-09E948D27ED7}"/>
              </a:ext>
            </a:extLst>
          </p:cNvPr>
          <p:cNvGrpSpPr/>
          <p:nvPr userDrawn="1"/>
        </p:nvGrpSpPr>
        <p:grpSpPr bwMode="gray">
          <a:xfrm>
            <a:off x="506255" y="5059228"/>
            <a:ext cx="178717" cy="178717"/>
            <a:chOff x="4812590" y="3156606"/>
            <a:chExt cx="316374" cy="316374"/>
          </a:xfrm>
        </p:grpSpPr>
        <p:sp>
          <p:nvSpPr>
            <p:cNvPr id="152" name="Oval 151">
              <a:extLst>
                <a:ext uri="{FF2B5EF4-FFF2-40B4-BE49-F238E27FC236}">
                  <a16:creationId xmlns:a16="http://schemas.microsoft.com/office/drawing/2014/main" id="{754263A9-097E-4548-925C-C0F5C853E75D}"/>
                </a:ext>
              </a:extLst>
            </p:cNvPr>
            <p:cNvSpPr/>
            <p:nvPr/>
          </p:nvSpPr>
          <p:spPr bwMode="gray">
            <a:xfrm>
              <a:off x="4812590" y="3156606"/>
              <a:ext cx="316374" cy="316374"/>
            </a:xfrm>
            <a:prstGeom prst="ellipse">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6478" tIns="28239" rIns="56478" bIns="28239" numCol="1" spcCol="0" rtlCol="0" fromWordArt="0" anchor="ctr" anchorCtr="0" forceAA="0" compatLnSpc="1">
              <a:prstTxWarp prst="textNoShape">
                <a:avLst/>
              </a:prstTxWarp>
              <a:noAutofit/>
            </a:bodyPr>
            <a:lstStyle/>
            <a:p>
              <a:pPr algn="ctr"/>
              <a:endParaRPr lang="en-US" sz="699" dirty="0"/>
            </a:p>
          </p:txBody>
        </p:sp>
        <p:sp>
          <p:nvSpPr>
            <p:cNvPr id="153" name="Freeform 12">
              <a:extLst>
                <a:ext uri="{FF2B5EF4-FFF2-40B4-BE49-F238E27FC236}">
                  <a16:creationId xmlns:a16="http://schemas.microsoft.com/office/drawing/2014/main" id="{7BB0611E-CC31-42E2-BDE0-D8FEA368DAE5}"/>
                </a:ext>
              </a:extLst>
            </p:cNvPr>
            <p:cNvSpPr/>
            <p:nvPr/>
          </p:nvSpPr>
          <p:spPr bwMode="gray">
            <a:xfrm rot="8100000">
              <a:off x="4899384" y="3263023"/>
              <a:ext cx="100493" cy="103540"/>
            </a:xfrm>
            <a:custGeom>
              <a:avLst/>
              <a:gdLst>
                <a:gd name="connsiteX0" fmla="*/ 0 w 755703"/>
                <a:gd name="connsiteY0" fmla="*/ 0 h 755703"/>
                <a:gd name="connsiteX1" fmla="*/ 755703 w 755703"/>
                <a:gd name="connsiteY1" fmla="*/ 0 h 755703"/>
                <a:gd name="connsiteX2" fmla="*/ 755703 w 755703"/>
                <a:gd name="connsiteY2" fmla="*/ 755703 h 755703"/>
                <a:gd name="connsiteX3" fmla="*/ 0 w 755703"/>
                <a:gd name="connsiteY3" fmla="*/ 755703 h 755703"/>
                <a:gd name="connsiteX4" fmla="*/ 0 w 755703"/>
                <a:gd name="connsiteY4" fmla="*/ 0 h 755703"/>
                <a:gd name="connsiteX0" fmla="*/ 755703 w 847143"/>
                <a:gd name="connsiteY0" fmla="*/ 755703 h 847143"/>
                <a:gd name="connsiteX1" fmla="*/ 0 w 847143"/>
                <a:gd name="connsiteY1" fmla="*/ 755703 h 847143"/>
                <a:gd name="connsiteX2" fmla="*/ 0 w 847143"/>
                <a:gd name="connsiteY2" fmla="*/ 0 h 847143"/>
                <a:gd name="connsiteX3" fmla="*/ 755703 w 847143"/>
                <a:gd name="connsiteY3" fmla="*/ 0 h 847143"/>
                <a:gd name="connsiteX4" fmla="*/ 847143 w 847143"/>
                <a:gd name="connsiteY4" fmla="*/ 847143 h 847143"/>
                <a:gd name="connsiteX0" fmla="*/ 755703 w 755703"/>
                <a:gd name="connsiteY0" fmla="*/ 755703 h 755703"/>
                <a:gd name="connsiteX1" fmla="*/ 0 w 755703"/>
                <a:gd name="connsiteY1" fmla="*/ 755703 h 755703"/>
                <a:gd name="connsiteX2" fmla="*/ 0 w 755703"/>
                <a:gd name="connsiteY2" fmla="*/ 0 h 755703"/>
                <a:gd name="connsiteX3" fmla="*/ 755703 w 755703"/>
                <a:gd name="connsiteY3" fmla="*/ 0 h 755703"/>
                <a:gd name="connsiteX0" fmla="*/ 0 w 755703"/>
                <a:gd name="connsiteY0" fmla="*/ 755703 h 755703"/>
                <a:gd name="connsiteX1" fmla="*/ 0 w 755703"/>
                <a:gd name="connsiteY1" fmla="*/ 0 h 755703"/>
                <a:gd name="connsiteX2" fmla="*/ 755703 w 755703"/>
                <a:gd name="connsiteY2" fmla="*/ 0 h 755703"/>
              </a:gdLst>
              <a:ahLst/>
              <a:cxnLst>
                <a:cxn ang="0">
                  <a:pos x="connsiteX0" y="connsiteY0"/>
                </a:cxn>
                <a:cxn ang="0">
                  <a:pos x="connsiteX1" y="connsiteY1"/>
                </a:cxn>
                <a:cxn ang="0">
                  <a:pos x="connsiteX2" y="connsiteY2"/>
                </a:cxn>
              </a:cxnLst>
              <a:rect l="l" t="t" r="r" b="b"/>
              <a:pathLst>
                <a:path w="755703" h="755703">
                  <a:moveTo>
                    <a:pt x="0" y="755703"/>
                  </a:moveTo>
                  <a:lnTo>
                    <a:pt x="0" y="0"/>
                  </a:lnTo>
                  <a:lnTo>
                    <a:pt x="755703" y="0"/>
                  </a:lnTo>
                </a:path>
              </a:pathLst>
            </a:custGeom>
            <a:noFill/>
            <a:ln w="9525" cap="rnd" cmpd="sng" algn="ctr">
              <a:solidFill>
                <a:schemeClr val="bg1"/>
              </a:solidFill>
              <a:prstDash val="solid"/>
              <a:miter lim="800000"/>
              <a:headEnd type="none" w="med" len="med"/>
              <a:tailEnd type="none" w="med" len="med"/>
            </a:ln>
            <a:effectLst/>
          </p:spPr>
          <p:txBody>
            <a:bodyPr vert="horz" wrap="square" lIns="87231" tIns="43616" rIns="87231" bIns="43616" numCol="1" rtlCol="0" anchor="t" anchorCtr="0" compatLnSpc="1">
              <a:prstTxWarp prst="textNoShape">
                <a:avLst/>
              </a:prstTxWarp>
            </a:bodyPr>
            <a:lstStyle>
              <a:defPPr>
                <a:defRPr lang="en-US"/>
              </a:defPPr>
              <a:lvl1pPr algn="ctr" rtl="0" fontAlgn="base">
                <a:spcBef>
                  <a:spcPct val="0"/>
                </a:spcBef>
                <a:spcAft>
                  <a:spcPct val="0"/>
                </a:spcAft>
                <a:defRPr sz="1300" kern="1200">
                  <a:solidFill>
                    <a:schemeClr val="tx1"/>
                  </a:solidFill>
                  <a:latin typeface="Arial" charset="0"/>
                  <a:ea typeface="+mn-ea"/>
                  <a:cs typeface="+mn-cs"/>
                </a:defRPr>
              </a:lvl1pPr>
              <a:lvl2pPr marL="204083" algn="ctr" rtl="0" fontAlgn="base">
                <a:spcBef>
                  <a:spcPct val="0"/>
                </a:spcBef>
                <a:spcAft>
                  <a:spcPct val="0"/>
                </a:spcAft>
                <a:defRPr sz="1300" kern="1200">
                  <a:solidFill>
                    <a:schemeClr val="tx1"/>
                  </a:solidFill>
                  <a:latin typeface="Arial" charset="0"/>
                  <a:ea typeface="+mn-ea"/>
                  <a:cs typeface="+mn-cs"/>
                </a:defRPr>
              </a:lvl2pPr>
              <a:lvl3pPr marL="408165" algn="ctr" rtl="0" fontAlgn="base">
                <a:spcBef>
                  <a:spcPct val="0"/>
                </a:spcBef>
                <a:spcAft>
                  <a:spcPct val="0"/>
                </a:spcAft>
                <a:defRPr sz="1300" kern="1200">
                  <a:solidFill>
                    <a:schemeClr val="tx1"/>
                  </a:solidFill>
                  <a:latin typeface="Arial" charset="0"/>
                  <a:ea typeface="+mn-ea"/>
                  <a:cs typeface="+mn-cs"/>
                </a:defRPr>
              </a:lvl3pPr>
              <a:lvl4pPr marL="612248" algn="ctr" rtl="0" fontAlgn="base">
                <a:spcBef>
                  <a:spcPct val="0"/>
                </a:spcBef>
                <a:spcAft>
                  <a:spcPct val="0"/>
                </a:spcAft>
                <a:defRPr sz="1300" kern="1200">
                  <a:solidFill>
                    <a:schemeClr val="tx1"/>
                  </a:solidFill>
                  <a:latin typeface="Arial" charset="0"/>
                  <a:ea typeface="+mn-ea"/>
                  <a:cs typeface="+mn-cs"/>
                </a:defRPr>
              </a:lvl4pPr>
              <a:lvl5pPr marL="816331" algn="ctr" rtl="0" fontAlgn="base">
                <a:spcBef>
                  <a:spcPct val="0"/>
                </a:spcBef>
                <a:spcAft>
                  <a:spcPct val="0"/>
                </a:spcAft>
                <a:defRPr sz="1300" kern="1200">
                  <a:solidFill>
                    <a:schemeClr val="tx1"/>
                  </a:solidFill>
                  <a:latin typeface="Arial" charset="0"/>
                  <a:ea typeface="+mn-ea"/>
                  <a:cs typeface="+mn-cs"/>
                </a:defRPr>
              </a:lvl5pPr>
              <a:lvl6pPr marL="1020413" algn="l" defTabSz="408165" rtl="0" eaLnBrk="1" latinLnBrk="0" hangingPunct="1">
                <a:defRPr sz="1300" kern="1200">
                  <a:solidFill>
                    <a:schemeClr val="tx1"/>
                  </a:solidFill>
                  <a:latin typeface="Arial" charset="0"/>
                  <a:ea typeface="+mn-ea"/>
                  <a:cs typeface="+mn-cs"/>
                </a:defRPr>
              </a:lvl6pPr>
              <a:lvl7pPr marL="1224496" algn="l" defTabSz="408165" rtl="0" eaLnBrk="1" latinLnBrk="0" hangingPunct="1">
                <a:defRPr sz="1300" kern="1200">
                  <a:solidFill>
                    <a:schemeClr val="tx1"/>
                  </a:solidFill>
                  <a:latin typeface="Arial" charset="0"/>
                  <a:ea typeface="+mn-ea"/>
                  <a:cs typeface="+mn-cs"/>
                </a:defRPr>
              </a:lvl7pPr>
              <a:lvl8pPr marL="1428579" algn="l" defTabSz="408165" rtl="0" eaLnBrk="1" latinLnBrk="0" hangingPunct="1">
                <a:defRPr sz="1300" kern="1200">
                  <a:solidFill>
                    <a:schemeClr val="tx1"/>
                  </a:solidFill>
                  <a:latin typeface="Arial" charset="0"/>
                  <a:ea typeface="+mn-ea"/>
                  <a:cs typeface="+mn-cs"/>
                </a:defRPr>
              </a:lvl8pPr>
              <a:lvl9pPr marL="1632661" algn="l" defTabSz="408165" rtl="0" eaLnBrk="1" latinLnBrk="0" hangingPunct="1">
                <a:defRPr sz="1300" kern="1200">
                  <a:solidFill>
                    <a:schemeClr val="tx1"/>
                  </a:solidFill>
                  <a:latin typeface="Arial" charset="0"/>
                  <a:ea typeface="+mn-ea"/>
                  <a:cs typeface="+mn-cs"/>
                </a:defRPr>
              </a:lvl9pPr>
            </a:lstStyle>
            <a:p>
              <a:pPr algn="l" defTabSz="1396087"/>
              <a:endParaRPr lang="en-US" sz="959" b="1" dirty="0">
                <a:solidFill>
                  <a:schemeClr val="bg2"/>
                </a:solidFill>
                <a:latin typeface="+mn-lt"/>
              </a:endParaRPr>
            </a:p>
          </p:txBody>
        </p:sp>
      </p:grpSp>
      <p:sp>
        <p:nvSpPr>
          <p:cNvPr id="154" name="TextBox 153">
            <a:extLst>
              <a:ext uri="{FF2B5EF4-FFF2-40B4-BE49-F238E27FC236}">
                <a16:creationId xmlns:a16="http://schemas.microsoft.com/office/drawing/2014/main" id="{641BCC81-1C53-459D-8EA0-9D15FCA5C2E6}"/>
              </a:ext>
            </a:extLst>
          </p:cNvPr>
          <p:cNvSpPr txBox="1"/>
          <p:nvPr userDrawn="1"/>
        </p:nvSpPr>
        <p:spPr bwMode="gray">
          <a:xfrm>
            <a:off x="776815" y="6453818"/>
            <a:ext cx="2207352" cy="165110"/>
          </a:xfrm>
          <a:prstGeom prst="rect">
            <a:avLst/>
          </a:prstGeom>
          <a:noFill/>
        </p:spPr>
        <p:txBody>
          <a:bodyPr wrap="square" lIns="0" tIns="0" rIns="0" bIns="0" numCol="1" spcCol="457200" rtlCol="0">
            <a:spAutoFit/>
          </a:bodyPr>
          <a:lstStyle/>
          <a:p>
            <a:pPr marL="0" marR="0" lvl="0" indent="0" algn="l" defTabSz="537667" rtl="0" eaLnBrk="1" fontAlgn="auto" latinLnBrk="0" hangingPunct="1">
              <a:lnSpc>
                <a:spcPct val="120000"/>
              </a:lnSpc>
              <a:spcBef>
                <a:spcPts val="400"/>
              </a:spcBef>
              <a:spcAft>
                <a:spcPts val="0"/>
              </a:spcAft>
              <a:buClrTx/>
              <a:buSzPct val="120000"/>
              <a:buFont typeface="Verdana" panose="020B0604030504040204" pitchFamily="34" charset="0"/>
              <a:buNone/>
              <a:tabLst/>
              <a:defRPr/>
            </a:pPr>
            <a:r>
              <a:rPr lang="en-US" sz="1000" b="1" dirty="0">
                <a:solidFill>
                  <a:schemeClr val="bg1"/>
                </a:solidFill>
              </a:rPr>
              <a:t>WE DELIVER RESULTS</a:t>
            </a:r>
          </a:p>
        </p:txBody>
      </p:sp>
      <p:sp>
        <p:nvSpPr>
          <p:cNvPr id="155" name="TextBox 154">
            <a:extLst>
              <a:ext uri="{FF2B5EF4-FFF2-40B4-BE49-F238E27FC236}">
                <a16:creationId xmlns:a16="http://schemas.microsoft.com/office/drawing/2014/main" id="{90F65006-CEC9-492A-85B1-20735F427C60}"/>
              </a:ext>
            </a:extLst>
          </p:cNvPr>
          <p:cNvSpPr txBox="1"/>
          <p:nvPr userDrawn="1"/>
        </p:nvSpPr>
        <p:spPr bwMode="gray">
          <a:xfrm>
            <a:off x="1378985" y="6738828"/>
            <a:ext cx="1461050" cy="553998"/>
          </a:xfrm>
          <a:prstGeom prst="rect">
            <a:avLst/>
          </a:prstGeom>
          <a:noFill/>
        </p:spPr>
        <p:txBody>
          <a:bodyPr wrap="square" lIns="0" tIns="0" rIns="0" bIns="0" rtlCol="0">
            <a:spAutoFit/>
          </a:bodyPr>
          <a:lstStyle/>
          <a:p>
            <a:pPr algn="l">
              <a:spcBef>
                <a:spcPts val="500"/>
              </a:spcBef>
            </a:pPr>
            <a:r>
              <a:rPr lang="en-US" sz="900" dirty="0">
                <a:solidFill>
                  <a:schemeClr val="bg1"/>
                </a:solidFill>
                <a:latin typeface="+mn-lt"/>
              </a:rPr>
              <a:t>Of our partners continue with us year after year, reflecting the goals we </a:t>
            </a:r>
            <a:br>
              <a:rPr lang="en-US" sz="900" dirty="0">
                <a:solidFill>
                  <a:schemeClr val="bg1"/>
                </a:solidFill>
                <a:latin typeface="+mn-lt"/>
              </a:rPr>
            </a:br>
            <a:r>
              <a:rPr lang="en-US" sz="900" b="1" dirty="0">
                <a:solidFill>
                  <a:schemeClr val="tx2"/>
                </a:solidFill>
                <a:latin typeface="+mn-lt"/>
              </a:rPr>
              <a:t>achieve together</a:t>
            </a:r>
          </a:p>
        </p:txBody>
      </p:sp>
      <p:sp>
        <p:nvSpPr>
          <p:cNvPr id="156" name="TextBox 155">
            <a:extLst>
              <a:ext uri="{FF2B5EF4-FFF2-40B4-BE49-F238E27FC236}">
                <a16:creationId xmlns:a16="http://schemas.microsoft.com/office/drawing/2014/main" id="{4DCA3C8A-62F7-437F-8A14-EAAF9518F69E}"/>
              </a:ext>
            </a:extLst>
          </p:cNvPr>
          <p:cNvSpPr txBox="1"/>
          <p:nvPr userDrawn="1"/>
        </p:nvSpPr>
        <p:spPr bwMode="gray">
          <a:xfrm>
            <a:off x="785528" y="6719742"/>
            <a:ext cx="520201" cy="215444"/>
          </a:xfrm>
          <a:prstGeom prst="rect">
            <a:avLst/>
          </a:prstGeom>
          <a:noFill/>
        </p:spPr>
        <p:txBody>
          <a:bodyPr wrap="square" lIns="0" tIns="0" rIns="0" bIns="0" rtlCol="0">
            <a:spAutoFit/>
          </a:bodyPr>
          <a:lstStyle/>
          <a:p>
            <a:pPr>
              <a:spcBef>
                <a:spcPts val="500"/>
              </a:spcBef>
            </a:pPr>
            <a:r>
              <a:rPr lang="en-US" sz="1400" baseline="0" dirty="0">
                <a:solidFill>
                  <a:schemeClr val="tx2"/>
                </a:solidFill>
                <a:latin typeface="+mj-lt"/>
              </a:rPr>
              <a:t>95%</a:t>
            </a:r>
            <a:endParaRPr lang="en-US" sz="1400" baseline="30000" dirty="0">
              <a:solidFill>
                <a:schemeClr val="tx2"/>
              </a:solidFill>
              <a:latin typeface="+mj-lt"/>
            </a:endParaRPr>
          </a:p>
        </p:txBody>
      </p:sp>
      <p:grpSp>
        <p:nvGrpSpPr>
          <p:cNvPr id="157" name="Group 156">
            <a:extLst>
              <a:ext uri="{FF2B5EF4-FFF2-40B4-BE49-F238E27FC236}">
                <a16:creationId xmlns:a16="http://schemas.microsoft.com/office/drawing/2014/main" id="{0C3C47A6-89E3-4497-841B-0FE72AD9D1A8}"/>
              </a:ext>
            </a:extLst>
          </p:cNvPr>
          <p:cNvGrpSpPr/>
          <p:nvPr userDrawn="1"/>
        </p:nvGrpSpPr>
        <p:grpSpPr bwMode="gray">
          <a:xfrm>
            <a:off x="508622" y="6451932"/>
            <a:ext cx="178717" cy="178717"/>
            <a:chOff x="4812593" y="3156606"/>
            <a:chExt cx="316374" cy="316374"/>
          </a:xfrm>
        </p:grpSpPr>
        <p:sp>
          <p:nvSpPr>
            <p:cNvPr id="158" name="Oval 157">
              <a:extLst>
                <a:ext uri="{FF2B5EF4-FFF2-40B4-BE49-F238E27FC236}">
                  <a16:creationId xmlns:a16="http://schemas.microsoft.com/office/drawing/2014/main" id="{A1AD354B-0431-4227-80B3-FB6D26DE2E7F}"/>
                </a:ext>
              </a:extLst>
            </p:cNvPr>
            <p:cNvSpPr/>
            <p:nvPr/>
          </p:nvSpPr>
          <p:spPr bwMode="gray">
            <a:xfrm>
              <a:off x="4812593" y="3156606"/>
              <a:ext cx="316374" cy="316374"/>
            </a:xfrm>
            <a:prstGeom prst="ellipse">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6478" tIns="28239" rIns="56478" bIns="28239" numCol="1" spcCol="0" rtlCol="0" fromWordArt="0" anchor="ctr" anchorCtr="0" forceAA="0" compatLnSpc="1">
              <a:prstTxWarp prst="textNoShape">
                <a:avLst/>
              </a:prstTxWarp>
              <a:noAutofit/>
            </a:bodyPr>
            <a:lstStyle/>
            <a:p>
              <a:pPr algn="ctr"/>
              <a:endParaRPr lang="en-US" sz="699"/>
            </a:p>
          </p:txBody>
        </p:sp>
        <p:sp>
          <p:nvSpPr>
            <p:cNvPr id="159" name="Freeform 12">
              <a:extLst>
                <a:ext uri="{FF2B5EF4-FFF2-40B4-BE49-F238E27FC236}">
                  <a16:creationId xmlns:a16="http://schemas.microsoft.com/office/drawing/2014/main" id="{777C8484-7C5F-4698-B89F-668F7D88F7F5}"/>
                </a:ext>
              </a:extLst>
            </p:cNvPr>
            <p:cNvSpPr/>
            <p:nvPr/>
          </p:nvSpPr>
          <p:spPr bwMode="gray">
            <a:xfrm rot="8100000">
              <a:off x="4899384" y="3263023"/>
              <a:ext cx="100493" cy="103540"/>
            </a:xfrm>
            <a:custGeom>
              <a:avLst/>
              <a:gdLst>
                <a:gd name="connsiteX0" fmla="*/ 0 w 755703"/>
                <a:gd name="connsiteY0" fmla="*/ 0 h 755703"/>
                <a:gd name="connsiteX1" fmla="*/ 755703 w 755703"/>
                <a:gd name="connsiteY1" fmla="*/ 0 h 755703"/>
                <a:gd name="connsiteX2" fmla="*/ 755703 w 755703"/>
                <a:gd name="connsiteY2" fmla="*/ 755703 h 755703"/>
                <a:gd name="connsiteX3" fmla="*/ 0 w 755703"/>
                <a:gd name="connsiteY3" fmla="*/ 755703 h 755703"/>
                <a:gd name="connsiteX4" fmla="*/ 0 w 755703"/>
                <a:gd name="connsiteY4" fmla="*/ 0 h 755703"/>
                <a:gd name="connsiteX0" fmla="*/ 755703 w 847143"/>
                <a:gd name="connsiteY0" fmla="*/ 755703 h 847143"/>
                <a:gd name="connsiteX1" fmla="*/ 0 w 847143"/>
                <a:gd name="connsiteY1" fmla="*/ 755703 h 847143"/>
                <a:gd name="connsiteX2" fmla="*/ 0 w 847143"/>
                <a:gd name="connsiteY2" fmla="*/ 0 h 847143"/>
                <a:gd name="connsiteX3" fmla="*/ 755703 w 847143"/>
                <a:gd name="connsiteY3" fmla="*/ 0 h 847143"/>
                <a:gd name="connsiteX4" fmla="*/ 847143 w 847143"/>
                <a:gd name="connsiteY4" fmla="*/ 847143 h 847143"/>
                <a:gd name="connsiteX0" fmla="*/ 755703 w 755703"/>
                <a:gd name="connsiteY0" fmla="*/ 755703 h 755703"/>
                <a:gd name="connsiteX1" fmla="*/ 0 w 755703"/>
                <a:gd name="connsiteY1" fmla="*/ 755703 h 755703"/>
                <a:gd name="connsiteX2" fmla="*/ 0 w 755703"/>
                <a:gd name="connsiteY2" fmla="*/ 0 h 755703"/>
                <a:gd name="connsiteX3" fmla="*/ 755703 w 755703"/>
                <a:gd name="connsiteY3" fmla="*/ 0 h 755703"/>
                <a:gd name="connsiteX0" fmla="*/ 0 w 755703"/>
                <a:gd name="connsiteY0" fmla="*/ 755703 h 755703"/>
                <a:gd name="connsiteX1" fmla="*/ 0 w 755703"/>
                <a:gd name="connsiteY1" fmla="*/ 0 h 755703"/>
                <a:gd name="connsiteX2" fmla="*/ 755703 w 755703"/>
                <a:gd name="connsiteY2" fmla="*/ 0 h 755703"/>
              </a:gdLst>
              <a:ahLst/>
              <a:cxnLst>
                <a:cxn ang="0">
                  <a:pos x="connsiteX0" y="connsiteY0"/>
                </a:cxn>
                <a:cxn ang="0">
                  <a:pos x="connsiteX1" y="connsiteY1"/>
                </a:cxn>
                <a:cxn ang="0">
                  <a:pos x="connsiteX2" y="connsiteY2"/>
                </a:cxn>
              </a:cxnLst>
              <a:rect l="l" t="t" r="r" b="b"/>
              <a:pathLst>
                <a:path w="755703" h="755703">
                  <a:moveTo>
                    <a:pt x="0" y="755703"/>
                  </a:moveTo>
                  <a:lnTo>
                    <a:pt x="0" y="0"/>
                  </a:lnTo>
                  <a:lnTo>
                    <a:pt x="755703" y="0"/>
                  </a:lnTo>
                </a:path>
              </a:pathLst>
            </a:custGeom>
            <a:noFill/>
            <a:ln w="9525" cap="rnd" cmpd="sng" algn="ctr">
              <a:solidFill>
                <a:schemeClr val="bg1"/>
              </a:solidFill>
              <a:prstDash val="solid"/>
              <a:miter lim="800000"/>
              <a:headEnd type="none" w="med" len="med"/>
              <a:tailEnd type="none" w="med" len="med"/>
            </a:ln>
            <a:effectLst/>
          </p:spPr>
          <p:txBody>
            <a:bodyPr vert="horz" wrap="square" lIns="87231" tIns="43616" rIns="87231" bIns="43616" numCol="1" rtlCol="0" anchor="t" anchorCtr="0" compatLnSpc="1">
              <a:prstTxWarp prst="textNoShape">
                <a:avLst/>
              </a:prstTxWarp>
            </a:bodyPr>
            <a:lstStyle>
              <a:defPPr>
                <a:defRPr lang="en-US"/>
              </a:defPPr>
              <a:lvl1pPr algn="ctr" rtl="0" fontAlgn="base">
                <a:spcBef>
                  <a:spcPct val="0"/>
                </a:spcBef>
                <a:spcAft>
                  <a:spcPct val="0"/>
                </a:spcAft>
                <a:defRPr sz="1300" kern="1200">
                  <a:solidFill>
                    <a:schemeClr val="tx1"/>
                  </a:solidFill>
                  <a:latin typeface="Arial" charset="0"/>
                  <a:ea typeface="+mn-ea"/>
                  <a:cs typeface="+mn-cs"/>
                </a:defRPr>
              </a:lvl1pPr>
              <a:lvl2pPr marL="204083" algn="ctr" rtl="0" fontAlgn="base">
                <a:spcBef>
                  <a:spcPct val="0"/>
                </a:spcBef>
                <a:spcAft>
                  <a:spcPct val="0"/>
                </a:spcAft>
                <a:defRPr sz="1300" kern="1200">
                  <a:solidFill>
                    <a:schemeClr val="tx1"/>
                  </a:solidFill>
                  <a:latin typeface="Arial" charset="0"/>
                  <a:ea typeface="+mn-ea"/>
                  <a:cs typeface="+mn-cs"/>
                </a:defRPr>
              </a:lvl2pPr>
              <a:lvl3pPr marL="408165" algn="ctr" rtl="0" fontAlgn="base">
                <a:spcBef>
                  <a:spcPct val="0"/>
                </a:spcBef>
                <a:spcAft>
                  <a:spcPct val="0"/>
                </a:spcAft>
                <a:defRPr sz="1300" kern="1200">
                  <a:solidFill>
                    <a:schemeClr val="tx1"/>
                  </a:solidFill>
                  <a:latin typeface="Arial" charset="0"/>
                  <a:ea typeface="+mn-ea"/>
                  <a:cs typeface="+mn-cs"/>
                </a:defRPr>
              </a:lvl3pPr>
              <a:lvl4pPr marL="612248" algn="ctr" rtl="0" fontAlgn="base">
                <a:spcBef>
                  <a:spcPct val="0"/>
                </a:spcBef>
                <a:spcAft>
                  <a:spcPct val="0"/>
                </a:spcAft>
                <a:defRPr sz="1300" kern="1200">
                  <a:solidFill>
                    <a:schemeClr val="tx1"/>
                  </a:solidFill>
                  <a:latin typeface="Arial" charset="0"/>
                  <a:ea typeface="+mn-ea"/>
                  <a:cs typeface="+mn-cs"/>
                </a:defRPr>
              </a:lvl4pPr>
              <a:lvl5pPr marL="816331" algn="ctr" rtl="0" fontAlgn="base">
                <a:spcBef>
                  <a:spcPct val="0"/>
                </a:spcBef>
                <a:spcAft>
                  <a:spcPct val="0"/>
                </a:spcAft>
                <a:defRPr sz="1300" kern="1200">
                  <a:solidFill>
                    <a:schemeClr val="tx1"/>
                  </a:solidFill>
                  <a:latin typeface="Arial" charset="0"/>
                  <a:ea typeface="+mn-ea"/>
                  <a:cs typeface="+mn-cs"/>
                </a:defRPr>
              </a:lvl5pPr>
              <a:lvl6pPr marL="1020413" algn="l" defTabSz="408165" rtl="0" eaLnBrk="1" latinLnBrk="0" hangingPunct="1">
                <a:defRPr sz="1300" kern="1200">
                  <a:solidFill>
                    <a:schemeClr val="tx1"/>
                  </a:solidFill>
                  <a:latin typeface="Arial" charset="0"/>
                  <a:ea typeface="+mn-ea"/>
                  <a:cs typeface="+mn-cs"/>
                </a:defRPr>
              </a:lvl6pPr>
              <a:lvl7pPr marL="1224496" algn="l" defTabSz="408165" rtl="0" eaLnBrk="1" latinLnBrk="0" hangingPunct="1">
                <a:defRPr sz="1300" kern="1200">
                  <a:solidFill>
                    <a:schemeClr val="tx1"/>
                  </a:solidFill>
                  <a:latin typeface="Arial" charset="0"/>
                  <a:ea typeface="+mn-ea"/>
                  <a:cs typeface="+mn-cs"/>
                </a:defRPr>
              </a:lvl7pPr>
              <a:lvl8pPr marL="1428579" algn="l" defTabSz="408165" rtl="0" eaLnBrk="1" latinLnBrk="0" hangingPunct="1">
                <a:defRPr sz="1300" kern="1200">
                  <a:solidFill>
                    <a:schemeClr val="tx1"/>
                  </a:solidFill>
                  <a:latin typeface="Arial" charset="0"/>
                  <a:ea typeface="+mn-ea"/>
                  <a:cs typeface="+mn-cs"/>
                </a:defRPr>
              </a:lvl8pPr>
              <a:lvl9pPr marL="1632661" algn="l" defTabSz="408165" rtl="0" eaLnBrk="1" latinLnBrk="0" hangingPunct="1">
                <a:defRPr sz="1300" kern="1200">
                  <a:solidFill>
                    <a:schemeClr val="tx1"/>
                  </a:solidFill>
                  <a:latin typeface="Arial" charset="0"/>
                  <a:ea typeface="+mn-ea"/>
                  <a:cs typeface="+mn-cs"/>
                </a:defRPr>
              </a:lvl9pPr>
            </a:lstStyle>
            <a:p>
              <a:pPr algn="l" defTabSz="1396087"/>
              <a:endParaRPr lang="en-US" sz="959" b="1" dirty="0">
                <a:solidFill>
                  <a:schemeClr val="bg2"/>
                </a:solidFill>
                <a:latin typeface="+mn-lt"/>
              </a:endParaRPr>
            </a:p>
          </p:txBody>
        </p:sp>
      </p:grpSp>
      <p:grpSp>
        <p:nvGrpSpPr>
          <p:cNvPr id="160" name="Group 159">
            <a:extLst>
              <a:ext uri="{FF2B5EF4-FFF2-40B4-BE49-F238E27FC236}">
                <a16:creationId xmlns:a16="http://schemas.microsoft.com/office/drawing/2014/main" id="{35C11FA0-CD16-4EE9-90C7-DB44C7B1800B}"/>
              </a:ext>
            </a:extLst>
          </p:cNvPr>
          <p:cNvGrpSpPr/>
          <p:nvPr userDrawn="1"/>
        </p:nvGrpSpPr>
        <p:grpSpPr bwMode="gray">
          <a:xfrm>
            <a:off x="506255" y="1553930"/>
            <a:ext cx="2903097" cy="1046440"/>
            <a:chOff x="512703" y="1011281"/>
            <a:chExt cx="1765703" cy="636459"/>
          </a:xfrm>
        </p:grpSpPr>
        <p:sp>
          <p:nvSpPr>
            <p:cNvPr id="161" name="TextBox 160">
              <a:extLst>
                <a:ext uri="{FF2B5EF4-FFF2-40B4-BE49-F238E27FC236}">
                  <a16:creationId xmlns:a16="http://schemas.microsoft.com/office/drawing/2014/main" id="{3291DE31-0368-4089-95CA-71E0A6487D97}"/>
                </a:ext>
              </a:extLst>
            </p:cNvPr>
            <p:cNvSpPr txBox="1"/>
            <p:nvPr userDrawn="1"/>
          </p:nvSpPr>
          <p:spPr bwMode="gray">
            <a:xfrm>
              <a:off x="595011" y="1011281"/>
              <a:ext cx="1683395" cy="636459"/>
            </a:xfrm>
            <a:prstGeom prst="rect">
              <a:avLst/>
            </a:prstGeom>
            <a:noFill/>
          </p:spPr>
          <p:txBody>
            <a:bodyPr wrap="square" lIns="0" tIns="0" rIns="0" bIns="0" rtlCol="0">
              <a:spAutoFit/>
            </a:bodyPr>
            <a:lstStyle/>
            <a:p>
              <a:pPr>
                <a:spcBef>
                  <a:spcPts val="500"/>
                </a:spcBef>
              </a:pPr>
              <a:r>
                <a:rPr lang="en-US" sz="1700" b="1" dirty="0">
                  <a:latin typeface="+mj-lt"/>
                </a:rPr>
                <a:t>We help schools </a:t>
              </a:r>
              <a:br>
                <a:rPr lang="en-US" sz="1700" b="1" dirty="0">
                  <a:latin typeface="+mj-lt"/>
                </a:rPr>
              </a:br>
              <a:r>
                <a:rPr lang="en-US" sz="1700" b="1" dirty="0">
                  <a:latin typeface="+mj-lt"/>
                </a:rPr>
                <a:t>support students </a:t>
              </a:r>
              <a:br>
                <a:rPr lang="en-US" sz="1700" b="1" dirty="0">
                  <a:latin typeface="+mj-lt"/>
                </a:rPr>
              </a:br>
              <a:r>
                <a:rPr lang="en-US" sz="1700" dirty="0">
                  <a:solidFill>
                    <a:schemeClr val="accent2"/>
                  </a:solidFill>
                  <a:latin typeface="+mj-lt"/>
                </a:rPr>
                <a:t>from enrollment to </a:t>
              </a:r>
              <a:br>
                <a:rPr lang="en-US" sz="1700" dirty="0">
                  <a:solidFill>
                    <a:schemeClr val="accent2"/>
                  </a:solidFill>
                  <a:latin typeface="+mj-lt"/>
                </a:rPr>
              </a:br>
              <a:r>
                <a:rPr lang="en-US" sz="1700" dirty="0">
                  <a:solidFill>
                    <a:schemeClr val="accent2"/>
                  </a:solidFill>
                  <a:latin typeface="+mj-lt"/>
                </a:rPr>
                <a:t>graduation and beyond</a:t>
              </a:r>
            </a:p>
          </p:txBody>
        </p:sp>
        <p:cxnSp>
          <p:nvCxnSpPr>
            <p:cNvPr id="162" name="Straight Connector 161">
              <a:extLst>
                <a:ext uri="{FF2B5EF4-FFF2-40B4-BE49-F238E27FC236}">
                  <a16:creationId xmlns:a16="http://schemas.microsoft.com/office/drawing/2014/main" id="{BB624D1F-20C4-44CA-9243-99A4F36A6024}"/>
                </a:ext>
              </a:extLst>
            </p:cNvPr>
            <p:cNvCxnSpPr>
              <a:cxnSpLocks/>
            </p:cNvCxnSpPr>
            <p:nvPr userDrawn="1"/>
          </p:nvCxnSpPr>
          <p:spPr bwMode="gray">
            <a:xfrm flipV="1">
              <a:off x="512703" y="1046371"/>
              <a:ext cx="0" cy="595081"/>
            </a:xfrm>
            <a:prstGeom prst="line">
              <a:avLst/>
            </a:prstGeom>
            <a:ln w="22225">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sp>
        <p:nvSpPr>
          <p:cNvPr id="163" name="Rectangle 162">
            <a:extLst>
              <a:ext uri="{FF2B5EF4-FFF2-40B4-BE49-F238E27FC236}">
                <a16:creationId xmlns:a16="http://schemas.microsoft.com/office/drawing/2014/main" id="{F5EBC59E-79F8-4904-A6ED-21CE154D725A}"/>
              </a:ext>
            </a:extLst>
          </p:cNvPr>
          <p:cNvSpPr/>
          <p:nvPr userDrawn="1"/>
        </p:nvSpPr>
        <p:spPr bwMode="gray">
          <a:xfrm>
            <a:off x="2798969" y="596802"/>
            <a:ext cx="6858000" cy="149272"/>
          </a:xfrm>
          <a:prstGeom prst="rect">
            <a:avLst/>
          </a:prstGeom>
        </p:spPr>
        <p:txBody>
          <a:bodyPr wrap="square" lIns="0" tIns="0" rIns="0" bIns="0">
            <a:spAutoFit/>
          </a:bodyPr>
          <a:lstStyle/>
          <a:p>
            <a:pPr algn="r">
              <a:spcBef>
                <a:spcPts val="500"/>
              </a:spcBef>
            </a:pPr>
            <a:r>
              <a:rPr lang="en-US" sz="950" spc="0" baseline="0" dirty="0">
                <a:solidFill>
                  <a:schemeClr val="accent3"/>
                </a:solidFill>
              </a:rPr>
              <a:t>K-12   |   Community Colleges   |   Four-Year Colleges and Universities   |   Graduate and Adult Learning</a:t>
            </a:r>
          </a:p>
        </p:txBody>
      </p:sp>
      <p:sp>
        <p:nvSpPr>
          <p:cNvPr id="164" name="Oval 163">
            <a:extLst>
              <a:ext uri="{FF2B5EF4-FFF2-40B4-BE49-F238E27FC236}">
                <a16:creationId xmlns:a16="http://schemas.microsoft.com/office/drawing/2014/main" id="{E74D9CFA-CD83-4533-B1C6-C8CB5617D267}"/>
              </a:ext>
            </a:extLst>
          </p:cNvPr>
          <p:cNvSpPr/>
          <p:nvPr userDrawn="1"/>
        </p:nvSpPr>
        <p:spPr bwMode="gray">
          <a:xfrm>
            <a:off x="4483640" y="2098789"/>
            <a:ext cx="4051888" cy="4118957"/>
          </a:xfrm>
          <a:prstGeom prst="ellipse">
            <a:avLst/>
          </a:prstGeom>
          <a:solidFill>
            <a:schemeClr val="accent5"/>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65" name="TextBox 164">
            <a:extLst>
              <a:ext uri="{FF2B5EF4-FFF2-40B4-BE49-F238E27FC236}">
                <a16:creationId xmlns:a16="http://schemas.microsoft.com/office/drawing/2014/main" id="{04E4F80B-DFA1-40B1-A99D-5F654DA33CB0}"/>
              </a:ext>
            </a:extLst>
          </p:cNvPr>
          <p:cNvSpPr txBox="1"/>
          <p:nvPr userDrawn="1"/>
        </p:nvSpPr>
        <p:spPr bwMode="gray">
          <a:xfrm>
            <a:off x="3652806" y="1173872"/>
            <a:ext cx="1755079" cy="384914"/>
          </a:xfrm>
          <a:prstGeom prst="rect">
            <a:avLst/>
          </a:prstGeom>
          <a:noFill/>
        </p:spPr>
        <p:txBody>
          <a:bodyPr wrap="square" lIns="0" tIns="0" rIns="0" bIns="0" numCol="1" spcCol="457200" rtlCol="0">
            <a:spAutoFit/>
          </a:bodyPr>
          <a:lstStyle/>
          <a:p>
            <a:pPr marL="112713" indent="-112713">
              <a:lnSpc>
                <a:spcPct val="108000"/>
              </a:lnSpc>
              <a:spcBef>
                <a:spcPts val="400"/>
              </a:spcBef>
              <a:buClr>
                <a:schemeClr val="tx2"/>
              </a:buClr>
              <a:buSzPct val="120000"/>
              <a:buFont typeface="Verdana" panose="020B0604030504040204" pitchFamily="34" charset="0"/>
              <a:buChar char="›"/>
            </a:pPr>
            <a:r>
              <a:rPr lang="en-US" sz="1200" dirty="0">
                <a:solidFill>
                  <a:schemeClr val="bg1"/>
                </a:solidFill>
                <a:latin typeface="+mj-lt"/>
              </a:rPr>
              <a:t>Find and enroll your right-fit students</a:t>
            </a:r>
          </a:p>
        </p:txBody>
      </p:sp>
      <p:sp>
        <p:nvSpPr>
          <p:cNvPr id="166" name="TextBox 165">
            <a:extLst>
              <a:ext uri="{FF2B5EF4-FFF2-40B4-BE49-F238E27FC236}">
                <a16:creationId xmlns:a16="http://schemas.microsoft.com/office/drawing/2014/main" id="{12E86C2A-D458-425E-8FBD-0B58619A2E44}"/>
              </a:ext>
            </a:extLst>
          </p:cNvPr>
          <p:cNvSpPr txBox="1"/>
          <p:nvPr userDrawn="1"/>
        </p:nvSpPr>
        <p:spPr bwMode="gray">
          <a:xfrm>
            <a:off x="8021883" y="1173872"/>
            <a:ext cx="1755079" cy="384914"/>
          </a:xfrm>
          <a:prstGeom prst="rect">
            <a:avLst/>
          </a:prstGeom>
          <a:noFill/>
        </p:spPr>
        <p:txBody>
          <a:bodyPr wrap="square" lIns="0" tIns="0" rIns="0" bIns="0" numCol="1" spcCol="457200" rtlCol="0">
            <a:spAutoFit/>
          </a:bodyPr>
          <a:lstStyle/>
          <a:p>
            <a:pPr marL="112713" indent="-112713">
              <a:lnSpc>
                <a:spcPct val="108000"/>
              </a:lnSpc>
              <a:spcBef>
                <a:spcPts val="400"/>
              </a:spcBef>
              <a:buClr>
                <a:schemeClr val="tx2"/>
              </a:buClr>
              <a:buSzPct val="120000"/>
              <a:buFont typeface="Verdana" panose="020B0604030504040204" pitchFamily="34" charset="0"/>
              <a:buChar char="›"/>
            </a:pPr>
            <a:r>
              <a:rPr lang="en-US" sz="1200" dirty="0">
                <a:solidFill>
                  <a:schemeClr val="bg1"/>
                </a:solidFill>
                <a:latin typeface="+mj-lt"/>
              </a:rPr>
              <a:t>Support and graduate more students</a:t>
            </a:r>
          </a:p>
        </p:txBody>
      </p:sp>
      <p:sp>
        <p:nvSpPr>
          <p:cNvPr id="167" name="TextBox 166">
            <a:extLst>
              <a:ext uri="{FF2B5EF4-FFF2-40B4-BE49-F238E27FC236}">
                <a16:creationId xmlns:a16="http://schemas.microsoft.com/office/drawing/2014/main" id="{5FF87174-8A95-4537-86A0-9E9C5444C2FD}"/>
              </a:ext>
            </a:extLst>
          </p:cNvPr>
          <p:cNvSpPr txBox="1"/>
          <p:nvPr userDrawn="1"/>
        </p:nvSpPr>
        <p:spPr bwMode="gray">
          <a:xfrm>
            <a:off x="5788278" y="6503112"/>
            <a:ext cx="1750161" cy="384914"/>
          </a:xfrm>
          <a:prstGeom prst="rect">
            <a:avLst/>
          </a:prstGeom>
          <a:noFill/>
        </p:spPr>
        <p:txBody>
          <a:bodyPr wrap="square" lIns="0" tIns="0" rIns="0" bIns="0" numCol="1" spcCol="457200" rtlCol="0">
            <a:spAutoFit/>
          </a:bodyPr>
          <a:lstStyle/>
          <a:p>
            <a:pPr marL="112713" indent="-112713">
              <a:lnSpc>
                <a:spcPct val="108000"/>
              </a:lnSpc>
              <a:spcBef>
                <a:spcPts val="600"/>
              </a:spcBef>
              <a:buClr>
                <a:schemeClr val="tx2"/>
              </a:buClr>
              <a:buSzPct val="120000"/>
              <a:buFont typeface="Verdana" panose="020B0604030504040204" pitchFamily="34" charset="0"/>
              <a:buChar char="›"/>
            </a:pPr>
            <a:r>
              <a:rPr lang="en-US" sz="1200" dirty="0">
                <a:solidFill>
                  <a:schemeClr val="bg1"/>
                </a:solidFill>
                <a:latin typeface="+mj-lt"/>
              </a:rPr>
              <a:t>Prepare your institution </a:t>
            </a:r>
            <a:br>
              <a:rPr lang="en-US" sz="1200" dirty="0">
                <a:solidFill>
                  <a:schemeClr val="bg1"/>
                </a:solidFill>
                <a:latin typeface="+mj-lt"/>
              </a:rPr>
            </a:br>
            <a:r>
              <a:rPr lang="en-US" sz="1200" dirty="0">
                <a:solidFill>
                  <a:schemeClr val="bg1"/>
                </a:solidFill>
                <a:latin typeface="+mj-lt"/>
              </a:rPr>
              <a:t>for the future</a:t>
            </a:r>
          </a:p>
        </p:txBody>
      </p:sp>
      <p:pic>
        <p:nvPicPr>
          <p:cNvPr id="168" name="Picture 167">
            <a:extLst>
              <a:ext uri="{FF2B5EF4-FFF2-40B4-BE49-F238E27FC236}">
                <a16:creationId xmlns:a16="http://schemas.microsoft.com/office/drawing/2014/main" id="{7A08049C-C51F-4EFB-AB9B-CB3B39955CEE}"/>
              </a:ext>
            </a:extLst>
          </p:cNvPr>
          <p:cNvPicPr>
            <a:picLocks noChangeAspect="1"/>
          </p:cNvPicPr>
          <p:nvPr userDrawn="1"/>
        </p:nvPicPr>
        <p:blipFill>
          <a:blip r:embed="rId5"/>
          <a:stretch>
            <a:fillRect/>
          </a:stretch>
        </p:blipFill>
        <p:spPr bwMode="gray">
          <a:xfrm>
            <a:off x="4266338" y="1574222"/>
            <a:ext cx="4785370" cy="4788418"/>
          </a:xfrm>
          <a:prstGeom prst="rect">
            <a:avLst/>
          </a:prstGeom>
        </p:spPr>
      </p:pic>
      <p:sp>
        <p:nvSpPr>
          <p:cNvPr id="42" name="Text Placeholder 1">
            <a:extLst>
              <a:ext uri="{FF2B5EF4-FFF2-40B4-BE49-F238E27FC236}">
                <a16:creationId xmlns:a16="http://schemas.microsoft.com/office/drawing/2014/main" id="{3ABDC138-0424-4AEA-AFFA-B5D4415FE4E2}"/>
              </a:ext>
            </a:extLst>
          </p:cNvPr>
          <p:cNvSpPr txBox="1">
            <a:spLocks/>
          </p:cNvSpPr>
          <p:nvPr userDrawn="1"/>
        </p:nvSpPr>
        <p:spPr bwMode="gray">
          <a:xfrm>
            <a:off x="10139461" y="1349522"/>
            <a:ext cx="1382195" cy="802784"/>
          </a:xfrm>
          <a:prstGeom prst="rect">
            <a:avLst/>
          </a:prstGeom>
          <a:solidFill>
            <a:srgbClr val="009900"/>
          </a:solidFill>
        </p:spPr>
        <p:txBody>
          <a:bodyPr vert="horz" wrap="square" lIns="64008" tIns="45720" rIns="64008" bIns="45720" rtlCol="0">
            <a:spAutoFit/>
          </a:bodyPr>
          <a:lstStyle>
            <a:lvl1pPr marL="112713"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1pPr>
            <a:lvl2pPr marL="230188" indent="-117475"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8788" indent="-115888"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2713"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280191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35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79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237"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indent="0">
              <a:buFont typeface="Arial" pitchFamily="34" charset="0"/>
              <a:buNone/>
            </a:pPr>
            <a:r>
              <a:rPr lang="en-US" sz="1100" b="1" dirty="0">
                <a:solidFill>
                  <a:schemeClr val="bg1"/>
                </a:solidFill>
                <a:latin typeface="Arial" panose="020B0604020202020204" pitchFamily="34" charset="0"/>
                <a:cs typeface="Arial" panose="020B0604020202020204" pitchFamily="34" charset="0"/>
              </a:rPr>
              <a:t>Script can be found here:</a:t>
            </a:r>
          </a:p>
          <a:p>
            <a:pPr marL="0" marR="0" lvl="0" indent="0" algn="l" defTabSz="1018879" rtl="0" eaLnBrk="1" fontAlgn="auto" latinLnBrk="0" hangingPunct="1">
              <a:lnSpc>
                <a:spcPct val="100000"/>
              </a:lnSpc>
              <a:spcBef>
                <a:spcPts val="500"/>
              </a:spcBef>
              <a:spcAft>
                <a:spcPts val="0"/>
              </a:spcAft>
              <a:buClrTx/>
              <a:buSzTx/>
              <a:buFont typeface="Arial" pitchFamily="34" charset="0"/>
              <a:buNone/>
              <a:tabLst/>
              <a:defRPr/>
            </a:pPr>
            <a:r>
              <a:rPr lang="en-US" sz="1000" dirty="0">
                <a:solidFill>
                  <a:schemeClr val="bg1"/>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https://eab.box.com/v/eab-one-pager-script</a:t>
            </a:r>
            <a:r>
              <a:rPr lang="en-US" sz="1000" dirty="0">
                <a:solidFill>
                  <a:schemeClr val="bg1"/>
                </a:solidFill>
                <a:latin typeface="Arial" panose="020B0604020202020204" pitchFamily="34" charset="0"/>
                <a:cs typeface="Arial" panose="020B0604020202020204" pitchFamily="34" charset="0"/>
              </a:rPr>
              <a:t> </a:t>
            </a:r>
            <a:endParaRPr lang="en-US" dirty="0">
              <a:solidFill>
                <a:schemeClr val="bg1"/>
              </a:solidFill>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526981777"/>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AB In-Brief: customizable">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33101C72-9DC4-49AF-B3BE-DC28FB5512F2}"/>
              </a:ext>
            </a:extLst>
          </p:cNvPr>
          <p:cNvGrpSpPr/>
          <p:nvPr userDrawn="1"/>
        </p:nvGrpSpPr>
        <p:grpSpPr bwMode="gray">
          <a:xfrm>
            <a:off x="0" y="3246124"/>
            <a:ext cx="3269166" cy="4526276"/>
            <a:chOff x="0" y="3246124"/>
            <a:chExt cx="3269166" cy="4526276"/>
          </a:xfrm>
        </p:grpSpPr>
        <p:sp>
          <p:nvSpPr>
            <p:cNvPr id="77" name="Rectangle 76">
              <a:extLst>
                <a:ext uri="{FF2B5EF4-FFF2-40B4-BE49-F238E27FC236}">
                  <a16:creationId xmlns:a16="http://schemas.microsoft.com/office/drawing/2014/main" id="{CCFC2AF7-E317-46E4-B9D8-31FBFC72C208}"/>
                </a:ext>
              </a:extLst>
            </p:cNvPr>
            <p:cNvSpPr/>
            <p:nvPr userDrawn="1"/>
          </p:nvSpPr>
          <p:spPr bwMode="gray">
            <a:xfrm>
              <a:off x="0" y="3246124"/>
              <a:ext cx="3269166" cy="4526276"/>
            </a:xfrm>
            <a:prstGeom prst="rect">
              <a:avLst/>
            </a:prstGeom>
            <a:solidFill>
              <a:schemeClr val="tx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cxnSp>
          <p:nvCxnSpPr>
            <p:cNvPr id="78" name="Straight Connector 77">
              <a:extLst>
                <a:ext uri="{FF2B5EF4-FFF2-40B4-BE49-F238E27FC236}">
                  <a16:creationId xmlns:a16="http://schemas.microsoft.com/office/drawing/2014/main" id="{ACD44ABE-EC22-4DED-A60A-44AA842E4847}"/>
                </a:ext>
              </a:extLst>
            </p:cNvPr>
            <p:cNvCxnSpPr>
              <a:cxnSpLocks/>
            </p:cNvCxnSpPr>
            <p:nvPr userDrawn="1"/>
          </p:nvCxnSpPr>
          <p:spPr bwMode="gray">
            <a:xfrm>
              <a:off x="0" y="3246895"/>
              <a:ext cx="3269166" cy="0"/>
            </a:xfrm>
            <a:prstGeom prst="line">
              <a:avLst/>
            </a:prstGeom>
            <a:ln w="22225">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sp>
        <p:nvSpPr>
          <p:cNvPr id="82" name="Rectangle 81">
            <a:extLst>
              <a:ext uri="{FF2B5EF4-FFF2-40B4-BE49-F238E27FC236}">
                <a16:creationId xmlns:a16="http://schemas.microsoft.com/office/drawing/2014/main" id="{C21E17CB-DA35-48C1-A6F7-F1605CAAA52C}"/>
              </a:ext>
            </a:extLst>
          </p:cNvPr>
          <p:cNvSpPr/>
          <p:nvPr userDrawn="1"/>
        </p:nvSpPr>
        <p:spPr bwMode="gray">
          <a:xfrm>
            <a:off x="3264408" y="987552"/>
            <a:ext cx="6793992" cy="6784848"/>
          </a:xfrm>
          <a:prstGeom prst="rect">
            <a:avLst/>
          </a:prstGeom>
          <a:solidFill>
            <a:schemeClr val="accent5"/>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pic>
        <p:nvPicPr>
          <p:cNvPr id="7" name="Picture 6">
            <a:extLst>
              <a:ext uri="{FF2B5EF4-FFF2-40B4-BE49-F238E27FC236}">
                <a16:creationId xmlns:a16="http://schemas.microsoft.com/office/drawing/2014/main" id="{69EA4C52-7BA0-4F04-AA4B-0250AA15ACE8}"/>
              </a:ext>
            </a:extLst>
          </p:cNvPr>
          <p:cNvPicPr>
            <a:picLocks noChangeAspect="1"/>
          </p:cNvPicPr>
          <p:nvPr userDrawn="1"/>
        </p:nvPicPr>
        <p:blipFill>
          <a:blip r:embed="rId3"/>
          <a:stretch>
            <a:fillRect/>
          </a:stretch>
        </p:blipFill>
        <p:spPr bwMode="gray">
          <a:xfrm>
            <a:off x="3264408" y="987552"/>
            <a:ext cx="6797054" cy="6787910"/>
          </a:xfrm>
          <a:prstGeom prst="rect">
            <a:avLst/>
          </a:prstGeom>
        </p:spPr>
      </p:pic>
      <p:sp>
        <p:nvSpPr>
          <p:cNvPr id="79" name="Text Placeholder 1">
            <a:extLst>
              <a:ext uri="{FF2B5EF4-FFF2-40B4-BE49-F238E27FC236}">
                <a16:creationId xmlns:a16="http://schemas.microsoft.com/office/drawing/2014/main" id="{B9DE7C1A-1C89-4F57-9D38-C08DC869F6CF}"/>
              </a:ext>
            </a:extLst>
          </p:cNvPr>
          <p:cNvSpPr txBox="1">
            <a:spLocks/>
          </p:cNvSpPr>
          <p:nvPr userDrawn="1"/>
        </p:nvSpPr>
        <p:spPr bwMode="gray">
          <a:xfrm>
            <a:off x="10139461" y="0"/>
            <a:ext cx="1382195" cy="1231188"/>
          </a:xfrm>
          <a:prstGeom prst="rect">
            <a:avLst/>
          </a:prstGeom>
          <a:solidFill>
            <a:srgbClr val="009900"/>
          </a:solidFill>
        </p:spPr>
        <p:txBody>
          <a:bodyPr vert="horz" wrap="square" lIns="64008" tIns="45720" rIns="64008" bIns="45720" rtlCol="0">
            <a:noAutofit/>
          </a:bodyPr>
          <a:lstStyle>
            <a:lvl1pPr marL="112713"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1pPr>
            <a:lvl2pPr marL="230188" indent="-117475"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8788" indent="-115888"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2713"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280191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35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79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237"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indent="0">
              <a:buFont typeface="Arial" pitchFamily="34" charset="0"/>
              <a:buNone/>
            </a:pPr>
            <a:endParaRPr lang="en-US" dirty="0">
              <a:solidFill>
                <a:schemeClr val="bg1"/>
              </a:solidFill>
              <a:latin typeface="Arial" panose="020B0604020202020204" pitchFamily="34" charset="0"/>
              <a:cs typeface="Arial" panose="020B0604020202020204" pitchFamily="34" charset="0"/>
            </a:endParaRPr>
          </a:p>
        </p:txBody>
      </p:sp>
      <p:sp>
        <p:nvSpPr>
          <p:cNvPr id="80" name="TextBox 79">
            <a:extLst>
              <a:ext uri="{FF2B5EF4-FFF2-40B4-BE49-F238E27FC236}">
                <a16:creationId xmlns:a16="http://schemas.microsoft.com/office/drawing/2014/main" id="{AABD788B-0DD8-4EB1-855C-5D979AA454D0}"/>
              </a:ext>
            </a:extLst>
          </p:cNvPr>
          <p:cNvSpPr txBox="1"/>
          <p:nvPr userDrawn="1"/>
        </p:nvSpPr>
        <p:spPr bwMode="gray">
          <a:xfrm>
            <a:off x="10223048" y="56013"/>
            <a:ext cx="1267384" cy="553998"/>
          </a:xfrm>
          <a:prstGeom prst="rect">
            <a:avLst/>
          </a:prstGeom>
          <a:noFill/>
        </p:spPr>
        <p:txBody>
          <a:bodyPr wrap="square" lIns="0" tIns="0" rIns="0" bIns="0" rtlCol="0">
            <a:spAutoFit/>
          </a:bodyPr>
          <a:lstStyle/>
          <a:p>
            <a:pPr>
              <a:spcBef>
                <a:spcPts val="500"/>
              </a:spcBef>
            </a:pPr>
            <a:r>
              <a:rPr lang="en-US" sz="1200" b="1" dirty="0">
                <a:solidFill>
                  <a:schemeClr val="bg1"/>
                </a:solidFill>
                <a:latin typeface="Arial" panose="020B0604020202020204" pitchFamily="34" charset="0"/>
                <a:cs typeface="Arial" panose="020B0604020202020204" pitchFamily="34" charset="0"/>
              </a:rPr>
              <a:t>DO NOT EDIT THIS SLIDE FOR ANY PURPOSE</a:t>
            </a:r>
          </a:p>
        </p:txBody>
      </p:sp>
      <p:sp>
        <p:nvSpPr>
          <p:cNvPr id="81" name="TextBox 80">
            <a:extLst>
              <a:ext uri="{FF2B5EF4-FFF2-40B4-BE49-F238E27FC236}">
                <a16:creationId xmlns:a16="http://schemas.microsoft.com/office/drawing/2014/main" id="{B51FE379-1C95-4A8B-A9E1-5564E3F4BCCD}"/>
              </a:ext>
            </a:extLst>
          </p:cNvPr>
          <p:cNvSpPr txBox="1"/>
          <p:nvPr userDrawn="1"/>
        </p:nvSpPr>
        <p:spPr bwMode="gray">
          <a:xfrm>
            <a:off x="10223048" y="728345"/>
            <a:ext cx="1267383" cy="433452"/>
          </a:xfrm>
          <a:prstGeom prst="rect">
            <a:avLst/>
          </a:prstGeom>
          <a:noFill/>
        </p:spPr>
        <p:txBody>
          <a:bodyPr wrap="square" lIns="0" tIns="0" rIns="0" bIns="0" rtlCol="0">
            <a:spAutoFit/>
          </a:bodyPr>
          <a:lstStyle/>
          <a:p>
            <a:pPr>
              <a:spcBef>
                <a:spcPts val="500"/>
              </a:spcBef>
            </a:pPr>
            <a:r>
              <a:rPr lang="en-US" sz="800" dirty="0">
                <a:solidFill>
                  <a:schemeClr val="bg1"/>
                </a:solidFill>
                <a:latin typeface="Arial" panose="020B0604020202020204" pitchFamily="34" charset="0"/>
                <a:cs typeface="Arial" panose="020B0604020202020204" pitchFamily="34" charset="0"/>
              </a:rPr>
              <a:t>If an edit is necessary,</a:t>
            </a:r>
            <a:br>
              <a:rPr lang="en-US" sz="800" dirty="0">
                <a:solidFill>
                  <a:schemeClr val="bg1"/>
                </a:solidFill>
                <a:latin typeface="Arial" panose="020B0604020202020204" pitchFamily="34" charset="0"/>
                <a:cs typeface="Arial" panose="020B0604020202020204" pitchFamily="34" charset="0"/>
              </a:rPr>
            </a:br>
            <a:r>
              <a:rPr lang="en-US" sz="800" dirty="0">
                <a:solidFill>
                  <a:schemeClr val="bg1"/>
                </a:solidFill>
                <a:latin typeface="Arial" panose="020B0604020202020204" pitchFamily="34" charset="0"/>
                <a:cs typeface="Arial" panose="020B0604020202020204" pitchFamily="34" charset="0"/>
              </a:rPr>
              <a:t>please contact:</a:t>
            </a:r>
          </a:p>
          <a:p>
            <a:pPr>
              <a:spcBef>
                <a:spcPts val="500"/>
              </a:spcBef>
            </a:pPr>
            <a:r>
              <a:rPr lang="en-US" sz="800" b="1" dirty="0">
                <a:solidFill>
                  <a:schemeClr val="bg1"/>
                </a:solidFill>
                <a:latin typeface="Arial" panose="020B0604020202020204" pitchFamily="34" charset="0"/>
                <a:cs typeface="Arial" panose="020B0604020202020204" pitchFamily="34" charset="0"/>
              </a:rPr>
              <a:t>DSS-Requests@eab.com</a:t>
            </a:r>
            <a:endParaRPr lang="en-US" sz="800" b="1" i="1" dirty="0">
              <a:solidFill>
                <a:schemeClr val="bg1"/>
              </a:solidFill>
              <a:latin typeface="Arial" panose="020B0604020202020204" pitchFamily="34" charset="0"/>
              <a:cs typeface="Arial" panose="020B0604020202020204" pitchFamily="34" charset="0"/>
            </a:endParaRPr>
          </a:p>
        </p:txBody>
      </p:sp>
      <p:pic>
        <p:nvPicPr>
          <p:cNvPr id="83" name="Picture 82">
            <a:extLst>
              <a:ext uri="{FF2B5EF4-FFF2-40B4-BE49-F238E27FC236}">
                <a16:creationId xmlns:a16="http://schemas.microsoft.com/office/drawing/2014/main" id="{F4658541-44AC-4D79-A3A6-FDDC1AED62F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gray">
          <a:xfrm>
            <a:off x="488500" y="349859"/>
            <a:ext cx="1672937" cy="640080"/>
          </a:xfrm>
          <a:prstGeom prst="rect">
            <a:avLst/>
          </a:prstGeom>
        </p:spPr>
      </p:pic>
      <p:sp>
        <p:nvSpPr>
          <p:cNvPr id="85" name="TextBox 84">
            <a:extLst>
              <a:ext uri="{FF2B5EF4-FFF2-40B4-BE49-F238E27FC236}">
                <a16:creationId xmlns:a16="http://schemas.microsoft.com/office/drawing/2014/main" id="{AC6BB622-58AF-46CF-B1DB-D61F5775F792}"/>
              </a:ext>
            </a:extLst>
          </p:cNvPr>
          <p:cNvSpPr txBox="1"/>
          <p:nvPr userDrawn="1"/>
        </p:nvSpPr>
        <p:spPr bwMode="gray">
          <a:xfrm>
            <a:off x="765511" y="3683421"/>
            <a:ext cx="1699869" cy="165110"/>
          </a:xfrm>
          <a:prstGeom prst="rect">
            <a:avLst/>
          </a:prstGeom>
          <a:noFill/>
        </p:spPr>
        <p:txBody>
          <a:bodyPr wrap="square" lIns="0" tIns="0" rIns="0" bIns="0" numCol="1" spcCol="457200" rtlCol="0">
            <a:spAutoFit/>
          </a:bodyPr>
          <a:lstStyle/>
          <a:p>
            <a:pPr marL="0" marR="0" lvl="0" indent="0" algn="l" defTabSz="537667" rtl="0" eaLnBrk="1" fontAlgn="auto" latinLnBrk="0" hangingPunct="1">
              <a:lnSpc>
                <a:spcPct val="120000"/>
              </a:lnSpc>
              <a:spcBef>
                <a:spcPts val="400"/>
              </a:spcBef>
              <a:spcAft>
                <a:spcPts val="0"/>
              </a:spcAft>
              <a:buClrTx/>
              <a:buSzPct val="120000"/>
              <a:buFont typeface="Verdana" panose="020B0604030504040204" pitchFamily="34" charset="0"/>
              <a:buNone/>
              <a:tabLst/>
              <a:defRPr/>
            </a:pPr>
            <a:r>
              <a:rPr lang="en-US" sz="1000" b="1" dirty="0">
                <a:solidFill>
                  <a:schemeClr val="bg1"/>
                </a:solidFill>
              </a:rPr>
              <a:t>ROOTED IN RESEARCH</a:t>
            </a:r>
          </a:p>
        </p:txBody>
      </p:sp>
      <p:sp>
        <p:nvSpPr>
          <p:cNvPr id="86" name="TextBox 85">
            <a:extLst>
              <a:ext uri="{FF2B5EF4-FFF2-40B4-BE49-F238E27FC236}">
                <a16:creationId xmlns:a16="http://schemas.microsoft.com/office/drawing/2014/main" id="{5D64D629-534E-47AF-8B5E-6DA29FC3F0FF}"/>
              </a:ext>
            </a:extLst>
          </p:cNvPr>
          <p:cNvSpPr txBox="1"/>
          <p:nvPr userDrawn="1"/>
        </p:nvSpPr>
        <p:spPr bwMode="gray">
          <a:xfrm>
            <a:off x="1367680" y="3968431"/>
            <a:ext cx="887358" cy="276999"/>
          </a:xfrm>
          <a:prstGeom prst="rect">
            <a:avLst/>
          </a:prstGeom>
          <a:noFill/>
        </p:spPr>
        <p:txBody>
          <a:bodyPr wrap="square" lIns="0" tIns="0" rIns="0" bIns="0" rtlCol="0">
            <a:spAutoFit/>
          </a:bodyPr>
          <a:lstStyle/>
          <a:p>
            <a:pPr algn="l">
              <a:spcBef>
                <a:spcPts val="500"/>
              </a:spcBef>
            </a:pPr>
            <a:r>
              <a:rPr lang="en-US" sz="900" dirty="0">
                <a:solidFill>
                  <a:schemeClr val="bg1"/>
                </a:solidFill>
                <a:latin typeface="+mn-lt"/>
              </a:rPr>
              <a:t>Peer-tested </a:t>
            </a:r>
            <a:br>
              <a:rPr lang="en-US" sz="900" dirty="0">
                <a:solidFill>
                  <a:schemeClr val="bg1"/>
                </a:solidFill>
                <a:latin typeface="+mn-lt"/>
              </a:rPr>
            </a:br>
            <a:r>
              <a:rPr lang="en-US" sz="900" dirty="0">
                <a:solidFill>
                  <a:schemeClr val="bg1"/>
                </a:solidFill>
                <a:latin typeface="+mn-lt"/>
              </a:rPr>
              <a:t>best practices</a:t>
            </a:r>
          </a:p>
        </p:txBody>
      </p:sp>
      <p:sp>
        <p:nvSpPr>
          <p:cNvPr id="87" name="TextBox 86">
            <a:extLst>
              <a:ext uri="{FF2B5EF4-FFF2-40B4-BE49-F238E27FC236}">
                <a16:creationId xmlns:a16="http://schemas.microsoft.com/office/drawing/2014/main" id="{8AD4DCA9-D690-4143-AE44-E922B66E7491}"/>
              </a:ext>
            </a:extLst>
          </p:cNvPr>
          <p:cNvSpPr txBox="1"/>
          <p:nvPr userDrawn="1"/>
        </p:nvSpPr>
        <p:spPr bwMode="gray">
          <a:xfrm>
            <a:off x="774224" y="3949345"/>
            <a:ext cx="728918" cy="215444"/>
          </a:xfrm>
          <a:prstGeom prst="rect">
            <a:avLst/>
          </a:prstGeom>
          <a:noFill/>
        </p:spPr>
        <p:txBody>
          <a:bodyPr wrap="square" lIns="0" tIns="0" rIns="0" bIns="0" rtlCol="0">
            <a:spAutoFit/>
          </a:bodyPr>
          <a:lstStyle/>
          <a:p>
            <a:pPr>
              <a:spcBef>
                <a:spcPts val="500"/>
              </a:spcBef>
            </a:pPr>
            <a:r>
              <a:rPr lang="en-US" sz="1400" dirty="0">
                <a:solidFill>
                  <a:schemeClr val="tx2"/>
                </a:solidFill>
                <a:latin typeface="+mj-lt"/>
              </a:rPr>
              <a:t>7,500</a:t>
            </a:r>
            <a:r>
              <a:rPr lang="en-US" sz="1400" baseline="30000" dirty="0">
                <a:solidFill>
                  <a:schemeClr val="tx2"/>
                </a:solidFill>
                <a:latin typeface="+mj-lt"/>
              </a:rPr>
              <a:t>+</a:t>
            </a:r>
          </a:p>
        </p:txBody>
      </p:sp>
      <p:sp>
        <p:nvSpPr>
          <p:cNvPr id="88" name="TextBox 87">
            <a:extLst>
              <a:ext uri="{FF2B5EF4-FFF2-40B4-BE49-F238E27FC236}">
                <a16:creationId xmlns:a16="http://schemas.microsoft.com/office/drawing/2014/main" id="{24CBE5AD-CB05-437C-9D2A-8BE0E5AA4377}"/>
              </a:ext>
            </a:extLst>
          </p:cNvPr>
          <p:cNvSpPr txBox="1"/>
          <p:nvPr userDrawn="1"/>
        </p:nvSpPr>
        <p:spPr bwMode="gray">
          <a:xfrm>
            <a:off x="1367679" y="4352844"/>
            <a:ext cx="1434883" cy="276999"/>
          </a:xfrm>
          <a:prstGeom prst="rect">
            <a:avLst/>
          </a:prstGeom>
          <a:noFill/>
        </p:spPr>
        <p:txBody>
          <a:bodyPr wrap="square" lIns="0" tIns="0" rIns="0" bIns="0" rtlCol="0">
            <a:spAutoFit/>
          </a:bodyPr>
          <a:lstStyle/>
          <a:p>
            <a:pPr algn="l">
              <a:spcBef>
                <a:spcPts val="500"/>
              </a:spcBef>
            </a:pPr>
            <a:r>
              <a:rPr lang="en-US" sz="900" dirty="0">
                <a:solidFill>
                  <a:schemeClr val="bg1"/>
                </a:solidFill>
                <a:latin typeface="+mn-lt"/>
              </a:rPr>
              <a:t>Enrollment innovations tested annually</a:t>
            </a:r>
          </a:p>
        </p:txBody>
      </p:sp>
      <p:sp>
        <p:nvSpPr>
          <p:cNvPr id="89" name="TextBox 88">
            <a:extLst>
              <a:ext uri="{FF2B5EF4-FFF2-40B4-BE49-F238E27FC236}">
                <a16:creationId xmlns:a16="http://schemas.microsoft.com/office/drawing/2014/main" id="{25E83925-B2CE-4046-8366-B564FE511939}"/>
              </a:ext>
            </a:extLst>
          </p:cNvPr>
          <p:cNvSpPr txBox="1"/>
          <p:nvPr userDrawn="1"/>
        </p:nvSpPr>
        <p:spPr bwMode="gray">
          <a:xfrm>
            <a:off x="774224" y="4333759"/>
            <a:ext cx="728918" cy="215444"/>
          </a:xfrm>
          <a:prstGeom prst="rect">
            <a:avLst/>
          </a:prstGeom>
          <a:noFill/>
        </p:spPr>
        <p:txBody>
          <a:bodyPr wrap="square" lIns="0" tIns="0" rIns="0" bIns="0" rtlCol="0">
            <a:spAutoFit/>
          </a:bodyPr>
          <a:lstStyle/>
          <a:p>
            <a:pPr>
              <a:spcBef>
                <a:spcPts val="500"/>
              </a:spcBef>
            </a:pPr>
            <a:r>
              <a:rPr lang="en-US" sz="1400" dirty="0">
                <a:solidFill>
                  <a:schemeClr val="tx2"/>
                </a:solidFill>
                <a:latin typeface="+mj-lt"/>
              </a:rPr>
              <a:t>500</a:t>
            </a:r>
            <a:r>
              <a:rPr lang="en-US" sz="1400" baseline="30000" dirty="0">
                <a:solidFill>
                  <a:schemeClr val="tx2"/>
                </a:solidFill>
                <a:latin typeface="+mj-lt"/>
              </a:rPr>
              <a:t>+</a:t>
            </a:r>
          </a:p>
        </p:txBody>
      </p:sp>
      <p:grpSp>
        <p:nvGrpSpPr>
          <p:cNvPr id="90" name="Group 89">
            <a:extLst>
              <a:ext uri="{FF2B5EF4-FFF2-40B4-BE49-F238E27FC236}">
                <a16:creationId xmlns:a16="http://schemas.microsoft.com/office/drawing/2014/main" id="{6E095BCC-51F9-407D-AA97-BA07A724D8E0}"/>
              </a:ext>
            </a:extLst>
          </p:cNvPr>
          <p:cNvGrpSpPr/>
          <p:nvPr userDrawn="1"/>
        </p:nvGrpSpPr>
        <p:grpSpPr bwMode="gray">
          <a:xfrm>
            <a:off x="497318" y="3681535"/>
            <a:ext cx="178717" cy="178717"/>
            <a:chOff x="4812593" y="3156606"/>
            <a:chExt cx="316374" cy="316374"/>
          </a:xfrm>
        </p:grpSpPr>
        <p:sp>
          <p:nvSpPr>
            <p:cNvPr id="91" name="Oval 90">
              <a:extLst>
                <a:ext uri="{FF2B5EF4-FFF2-40B4-BE49-F238E27FC236}">
                  <a16:creationId xmlns:a16="http://schemas.microsoft.com/office/drawing/2014/main" id="{B095879B-A662-44BE-8ECD-9D107608926C}"/>
                </a:ext>
              </a:extLst>
            </p:cNvPr>
            <p:cNvSpPr/>
            <p:nvPr/>
          </p:nvSpPr>
          <p:spPr bwMode="gray">
            <a:xfrm>
              <a:off x="4812593" y="3156606"/>
              <a:ext cx="316374" cy="316374"/>
            </a:xfrm>
            <a:prstGeom prst="ellipse">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6478" tIns="28239" rIns="56478" bIns="28239" numCol="1" spcCol="0" rtlCol="0" fromWordArt="0" anchor="ctr" anchorCtr="0" forceAA="0" compatLnSpc="1">
              <a:prstTxWarp prst="textNoShape">
                <a:avLst/>
              </a:prstTxWarp>
              <a:noAutofit/>
            </a:bodyPr>
            <a:lstStyle/>
            <a:p>
              <a:pPr algn="ctr"/>
              <a:endParaRPr lang="en-US" sz="699"/>
            </a:p>
          </p:txBody>
        </p:sp>
        <p:sp>
          <p:nvSpPr>
            <p:cNvPr id="92" name="Freeform 12">
              <a:extLst>
                <a:ext uri="{FF2B5EF4-FFF2-40B4-BE49-F238E27FC236}">
                  <a16:creationId xmlns:a16="http://schemas.microsoft.com/office/drawing/2014/main" id="{5AA973A8-7095-4B08-8DB9-26A22A704641}"/>
                </a:ext>
              </a:extLst>
            </p:cNvPr>
            <p:cNvSpPr/>
            <p:nvPr/>
          </p:nvSpPr>
          <p:spPr bwMode="gray">
            <a:xfrm rot="8100000">
              <a:off x="4899381" y="3263023"/>
              <a:ext cx="100494" cy="103540"/>
            </a:xfrm>
            <a:custGeom>
              <a:avLst/>
              <a:gdLst>
                <a:gd name="connsiteX0" fmla="*/ 0 w 755703"/>
                <a:gd name="connsiteY0" fmla="*/ 0 h 755703"/>
                <a:gd name="connsiteX1" fmla="*/ 755703 w 755703"/>
                <a:gd name="connsiteY1" fmla="*/ 0 h 755703"/>
                <a:gd name="connsiteX2" fmla="*/ 755703 w 755703"/>
                <a:gd name="connsiteY2" fmla="*/ 755703 h 755703"/>
                <a:gd name="connsiteX3" fmla="*/ 0 w 755703"/>
                <a:gd name="connsiteY3" fmla="*/ 755703 h 755703"/>
                <a:gd name="connsiteX4" fmla="*/ 0 w 755703"/>
                <a:gd name="connsiteY4" fmla="*/ 0 h 755703"/>
                <a:gd name="connsiteX0" fmla="*/ 755703 w 847143"/>
                <a:gd name="connsiteY0" fmla="*/ 755703 h 847143"/>
                <a:gd name="connsiteX1" fmla="*/ 0 w 847143"/>
                <a:gd name="connsiteY1" fmla="*/ 755703 h 847143"/>
                <a:gd name="connsiteX2" fmla="*/ 0 w 847143"/>
                <a:gd name="connsiteY2" fmla="*/ 0 h 847143"/>
                <a:gd name="connsiteX3" fmla="*/ 755703 w 847143"/>
                <a:gd name="connsiteY3" fmla="*/ 0 h 847143"/>
                <a:gd name="connsiteX4" fmla="*/ 847143 w 847143"/>
                <a:gd name="connsiteY4" fmla="*/ 847143 h 847143"/>
                <a:gd name="connsiteX0" fmla="*/ 755703 w 755703"/>
                <a:gd name="connsiteY0" fmla="*/ 755703 h 755703"/>
                <a:gd name="connsiteX1" fmla="*/ 0 w 755703"/>
                <a:gd name="connsiteY1" fmla="*/ 755703 h 755703"/>
                <a:gd name="connsiteX2" fmla="*/ 0 w 755703"/>
                <a:gd name="connsiteY2" fmla="*/ 0 h 755703"/>
                <a:gd name="connsiteX3" fmla="*/ 755703 w 755703"/>
                <a:gd name="connsiteY3" fmla="*/ 0 h 755703"/>
                <a:gd name="connsiteX0" fmla="*/ 0 w 755703"/>
                <a:gd name="connsiteY0" fmla="*/ 755703 h 755703"/>
                <a:gd name="connsiteX1" fmla="*/ 0 w 755703"/>
                <a:gd name="connsiteY1" fmla="*/ 0 h 755703"/>
                <a:gd name="connsiteX2" fmla="*/ 755703 w 755703"/>
                <a:gd name="connsiteY2" fmla="*/ 0 h 755703"/>
              </a:gdLst>
              <a:ahLst/>
              <a:cxnLst>
                <a:cxn ang="0">
                  <a:pos x="connsiteX0" y="connsiteY0"/>
                </a:cxn>
                <a:cxn ang="0">
                  <a:pos x="connsiteX1" y="connsiteY1"/>
                </a:cxn>
                <a:cxn ang="0">
                  <a:pos x="connsiteX2" y="connsiteY2"/>
                </a:cxn>
              </a:cxnLst>
              <a:rect l="l" t="t" r="r" b="b"/>
              <a:pathLst>
                <a:path w="755703" h="755703">
                  <a:moveTo>
                    <a:pt x="0" y="755703"/>
                  </a:moveTo>
                  <a:lnTo>
                    <a:pt x="0" y="0"/>
                  </a:lnTo>
                  <a:lnTo>
                    <a:pt x="755703" y="0"/>
                  </a:lnTo>
                </a:path>
              </a:pathLst>
            </a:custGeom>
            <a:noFill/>
            <a:ln w="9525" cap="rnd" cmpd="sng" algn="ctr">
              <a:solidFill>
                <a:schemeClr val="bg1"/>
              </a:solidFill>
              <a:prstDash val="solid"/>
              <a:miter lim="800000"/>
              <a:headEnd type="none" w="med" len="med"/>
              <a:tailEnd type="none" w="med" len="med"/>
            </a:ln>
            <a:effectLst/>
          </p:spPr>
          <p:txBody>
            <a:bodyPr vert="horz" wrap="square" lIns="87231" tIns="43616" rIns="87231" bIns="43616" numCol="1" rtlCol="0" anchor="t" anchorCtr="0" compatLnSpc="1">
              <a:prstTxWarp prst="textNoShape">
                <a:avLst/>
              </a:prstTxWarp>
            </a:bodyPr>
            <a:lstStyle>
              <a:defPPr>
                <a:defRPr lang="en-US"/>
              </a:defPPr>
              <a:lvl1pPr algn="ctr" rtl="0" fontAlgn="base">
                <a:spcBef>
                  <a:spcPct val="0"/>
                </a:spcBef>
                <a:spcAft>
                  <a:spcPct val="0"/>
                </a:spcAft>
                <a:defRPr sz="1300" kern="1200">
                  <a:solidFill>
                    <a:schemeClr val="tx1"/>
                  </a:solidFill>
                  <a:latin typeface="Arial" charset="0"/>
                  <a:ea typeface="+mn-ea"/>
                  <a:cs typeface="+mn-cs"/>
                </a:defRPr>
              </a:lvl1pPr>
              <a:lvl2pPr marL="204083" algn="ctr" rtl="0" fontAlgn="base">
                <a:spcBef>
                  <a:spcPct val="0"/>
                </a:spcBef>
                <a:spcAft>
                  <a:spcPct val="0"/>
                </a:spcAft>
                <a:defRPr sz="1300" kern="1200">
                  <a:solidFill>
                    <a:schemeClr val="tx1"/>
                  </a:solidFill>
                  <a:latin typeface="Arial" charset="0"/>
                  <a:ea typeface="+mn-ea"/>
                  <a:cs typeface="+mn-cs"/>
                </a:defRPr>
              </a:lvl2pPr>
              <a:lvl3pPr marL="408165" algn="ctr" rtl="0" fontAlgn="base">
                <a:spcBef>
                  <a:spcPct val="0"/>
                </a:spcBef>
                <a:spcAft>
                  <a:spcPct val="0"/>
                </a:spcAft>
                <a:defRPr sz="1300" kern="1200">
                  <a:solidFill>
                    <a:schemeClr val="tx1"/>
                  </a:solidFill>
                  <a:latin typeface="Arial" charset="0"/>
                  <a:ea typeface="+mn-ea"/>
                  <a:cs typeface="+mn-cs"/>
                </a:defRPr>
              </a:lvl3pPr>
              <a:lvl4pPr marL="612248" algn="ctr" rtl="0" fontAlgn="base">
                <a:spcBef>
                  <a:spcPct val="0"/>
                </a:spcBef>
                <a:spcAft>
                  <a:spcPct val="0"/>
                </a:spcAft>
                <a:defRPr sz="1300" kern="1200">
                  <a:solidFill>
                    <a:schemeClr val="tx1"/>
                  </a:solidFill>
                  <a:latin typeface="Arial" charset="0"/>
                  <a:ea typeface="+mn-ea"/>
                  <a:cs typeface="+mn-cs"/>
                </a:defRPr>
              </a:lvl4pPr>
              <a:lvl5pPr marL="816331" algn="ctr" rtl="0" fontAlgn="base">
                <a:spcBef>
                  <a:spcPct val="0"/>
                </a:spcBef>
                <a:spcAft>
                  <a:spcPct val="0"/>
                </a:spcAft>
                <a:defRPr sz="1300" kern="1200">
                  <a:solidFill>
                    <a:schemeClr val="tx1"/>
                  </a:solidFill>
                  <a:latin typeface="Arial" charset="0"/>
                  <a:ea typeface="+mn-ea"/>
                  <a:cs typeface="+mn-cs"/>
                </a:defRPr>
              </a:lvl5pPr>
              <a:lvl6pPr marL="1020413" algn="l" defTabSz="408165" rtl="0" eaLnBrk="1" latinLnBrk="0" hangingPunct="1">
                <a:defRPr sz="1300" kern="1200">
                  <a:solidFill>
                    <a:schemeClr val="tx1"/>
                  </a:solidFill>
                  <a:latin typeface="Arial" charset="0"/>
                  <a:ea typeface="+mn-ea"/>
                  <a:cs typeface="+mn-cs"/>
                </a:defRPr>
              </a:lvl6pPr>
              <a:lvl7pPr marL="1224496" algn="l" defTabSz="408165" rtl="0" eaLnBrk="1" latinLnBrk="0" hangingPunct="1">
                <a:defRPr sz="1300" kern="1200">
                  <a:solidFill>
                    <a:schemeClr val="tx1"/>
                  </a:solidFill>
                  <a:latin typeface="Arial" charset="0"/>
                  <a:ea typeface="+mn-ea"/>
                  <a:cs typeface="+mn-cs"/>
                </a:defRPr>
              </a:lvl7pPr>
              <a:lvl8pPr marL="1428579" algn="l" defTabSz="408165" rtl="0" eaLnBrk="1" latinLnBrk="0" hangingPunct="1">
                <a:defRPr sz="1300" kern="1200">
                  <a:solidFill>
                    <a:schemeClr val="tx1"/>
                  </a:solidFill>
                  <a:latin typeface="Arial" charset="0"/>
                  <a:ea typeface="+mn-ea"/>
                  <a:cs typeface="+mn-cs"/>
                </a:defRPr>
              </a:lvl8pPr>
              <a:lvl9pPr marL="1632661" algn="l" defTabSz="408165" rtl="0" eaLnBrk="1" latinLnBrk="0" hangingPunct="1">
                <a:defRPr sz="1300" kern="1200">
                  <a:solidFill>
                    <a:schemeClr val="tx1"/>
                  </a:solidFill>
                  <a:latin typeface="Arial" charset="0"/>
                  <a:ea typeface="+mn-ea"/>
                  <a:cs typeface="+mn-cs"/>
                </a:defRPr>
              </a:lvl9pPr>
            </a:lstStyle>
            <a:p>
              <a:pPr algn="l" defTabSz="1396087"/>
              <a:endParaRPr lang="en-US" sz="959" b="1" dirty="0">
                <a:solidFill>
                  <a:schemeClr val="bg2"/>
                </a:solidFill>
                <a:latin typeface="+mn-lt"/>
              </a:endParaRPr>
            </a:p>
          </p:txBody>
        </p:sp>
      </p:grpSp>
      <p:sp>
        <p:nvSpPr>
          <p:cNvPr id="94" name="TextBox 93">
            <a:extLst>
              <a:ext uri="{FF2B5EF4-FFF2-40B4-BE49-F238E27FC236}">
                <a16:creationId xmlns:a16="http://schemas.microsoft.com/office/drawing/2014/main" id="{081F696D-8822-42A3-B600-B32C77108AFC}"/>
              </a:ext>
            </a:extLst>
          </p:cNvPr>
          <p:cNvSpPr txBox="1"/>
          <p:nvPr userDrawn="1"/>
        </p:nvSpPr>
        <p:spPr bwMode="gray">
          <a:xfrm>
            <a:off x="774448" y="5061114"/>
            <a:ext cx="1763012" cy="165110"/>
          </a:xfrm>
          <a:prstGeom prst="rect">
            <a:avLst/>
          </a:prstGeom>
          <a:noFill/>
        </p:spPr>
        <p:txBody>
          <a:bodyPr wrap="square" lIns="0" tIns="0" rIns="0" bIns="0" numCol="1" spcCol="457200" rtlCol="0">
            <a:spAutoFit/>
          </a:bodyPr>
          <a:lstStyle/>
          <a:p>
            <a:pPr marL="0" marR="0" lvl="0" indent="0" algn="l" defTabSz="537667" rtl="0" eaLnBrk="1" fontAlgn="auto" latinLnBrk="0" hangingPunct="1">
              <a:lnSpc>
                <a:spcPct val="120000"/>
              </a:lnSpc>
              <a:spcBef>
                <a:spcPts val="400"/>
              </a:spcBef>
              <a:spcAft>
                <a:spcPts val="0"/>
              </a:spcAft>
              <a:buClrTx/>
              <a:buSzPct val="120000"/>
              <a:buFont typeface="Verdana" panose="020B0604030504040204" pitchFamily="34" charset="0"/>
              <a:buNone/>
              <a:tabLst/>
              <a:defRPr/>
            </a:pPr>
            <a:r>
              <a:rPr lang="en-US" sz="1000" b="1" dirty="0">
                <a:solidFill>
                  <a:schemeClr val="bg1"/>
                </a:solidFill>
              </a:rPr>
              <a:t>ADVANTAGE OF SCALE</a:t>
            </a:r>
          </a:p>
        </p:txBody>
      </p:sp>
      <p:sp>
        <p:nvSpPr>
          <p:cNvPr id="95" name="TextBox 94">
            <a:extLst>
              <a:ext uri="{FF2B5EF4-FFF2-40B4-BE49-F238E27FC236}">
                <a16:creationId xmlns:a16="http://schemas.microsoft.com/office/drawing/2014/main" id="{30E9E3D8-80CF-4DE4-91C9-1CB2C3BD71D7}"/>
              </a:ext>
            </a:extLst>
          </p:cNvPr>
          <p:cNvSpPr txBox="1"/>
          <p:nvPr userDrawn="1"/>
        </p:nvSpPr>
        <p:spPr bwMode="gray">
          <a:xfrm>
            <a:off x="1376617" y="5346124"/>
            <a:ext cx="834666" cy="276999"/>
          </a:xfrm>
          <a:prstGeom prst="rect">
            <a:avLst/>
          </a:prstGeom>
          <a:noFill/>
        </p:spPr>
        <p:txBody>
          <a:bodyPr wrap="square" lIns="0" tIns="0" rIns="0" bIns="0" rtlCol="0">
            <a:spAutoFit/>
          </a:bodyPr>
          <a:lstStyle/>
          <a:p>
            <a:pPr algn="l">
              <a:spcBef>
                <a:spcPts val="500"/>
              </a:spcBef>
            </a:pPr>
            <a:r>
              <a:rPr lang="en-US" sz="900" dirty="0">
                <a:solidFill>
                  <a:schemeClr val="bg1"/>
                </a:solidFill>
                <a:latin typeface="+mn-lt"/>
              </a:rPr>
              <a:t>Institutions </a:t>
            </a:r>
            <a:br>
              <a:rPr lang="en-US" sz="900" dirty="0">
                <a:solidFill>
                  <a:schemeClr val="bg1"/>
                </a:solidFill>
                <a:latin typeface="+mn-lt"/>
              </a:rPr>
            </a:br>
            <a:r>
              <a:rPr lang="en-US" sz="900" dirty="0">
                <a:solidFill>
                  <a:schemeClr val="bg1"/>
                </a:solidFill>
                <a:latin typeface="+mn-lt"/>
              </a:rPr>
              <a:t>served</a:t>
            </a:r>
          </a:p>
        </p:txBody>
      </p:sp>
      <p:sp>
        <p:nvSpPr>
          <p:cNvPr id="96" name="TextBox 95">
            <a:extLst>
              <a:ext uri="{FF2B5EF4-FFF2-40B4-BE49-F238E27FC236}">
                <a16:creationId xmlns:a16="http://schemas.microsoft.com/office/drawing/2014/main" id="{E4944FB2-4B7E-4394-884F-2B8B801DB5F4}"/>
              </a:ext>
            </a:extLst>
          </p:cNvPr>
          <p:cNvSpPr txBox="1"/>
          <p:nvPr userDrawn="1"/>
        </p:nvSpPr>
        <p:spPr bwMode="gray">
          <a:xfrm>
            <a:off x="783161" y="5327038"/>
            <a:ext cx="621744" cy="215444"/>
          </a:xfrm>
          <a:prstGeom prst="rect">
            <a:avLst/>
          </a:prstGeom>
          <a:noFill/>
        </p:spPr>
        <p:txBody>
          <a:bodyPr wrap="square" lIns="0" tIns="0" rIns="0" bIns="0" rtlCol="0">
            <a:spAutoFit/>
          </a:bodyPr>
          <a:lstStyle/>
          <a:p>
            <a:pPr>
              <a:spcBef>
                <a:spcPts val="500"/>
              </a:spcBef>
            </a:pPr>
            <a:r>
              <a:rPr lang="en-US" sz="1400" dirty="0">
                <a:solidFill>
                  <a:schemeClr val="tx2"/>
                </a:solidFill>
                <a:latin typeface="+mj-lt"/>
              </a:rPr>
              <a:t>1,500</a:t>
            </a:r>
            <a:r>
              <a:rPr lang="en-US" sz="1400" baseline="30000" dirty="0">
                <a:solidFill>
                  <a:schemeClr val="tx2"/>
                </a:solidFill>
                <a:latin typeface="+mj-lt"/>
              </a:rPr>
              <a:t>+</a:t>
            </a:r>
          </a:p>
        </p:txBody>
      </p:sp>
      <p:sp>
        <p:nvSpPr>
          <p:cNvPr id="97" name="TextBox 96">
            <a:extLst>
              <a:ext uri="{FF2B5EF4-FFF2-40B4-BE49-F238E27FC236}">
                <a16:creationId xmlns:a16="http://schemas.microsoft.com/office/drawing/2014/main" id="{89ED20E6-093A-4D96-8F23-B8F642A27D13}"/>
              </a:ext>
            </a:extLst>
          </p:cNvPr>
          <p:cNvSpPr txBox="1"/>
          <p:nvPr userDrawn="1"/>
        </p:nvSpPr>
        <p:spPr bwMode="gray">
          <a:xfrm>
            <a:off x="1376616" y="5730537"/>
            <a:ext cx="1193575" cy="276999"/>
          </a:xfrm>
          <a:prstGeom prst="rect">
            <a:avLst/>
          </a:prstGeom>
          <a:noFill/>
        </p:spPr>
        <p:txBody>
          <a:bodyPr wrap="square" lIns="0" tIns="0" rIns="0" bIns="0" rtlCol="0">
            <a:spAutoFit/>
          </a:bodyPr>
          <a:lstStyle/>
          <a:p>
            <a:pPr algn="l">
              <a:spcBef>
                <a:spcPts val="500"/>
              </a:spcBef>
            </a:pPr>
            <a:r>
              <a:rPr lang="en-US" sz="900" dirty="0">
                <a:solidFill>
                  <a:schemeClr val="bg1"/>
                </a:solidFill>
                <a:latin typeface="+mn-lt"/>
              </a:rPr>
              <a:t>Students supported by our SSMS</a:t>
            </a:r>
          </a:p>
        </p:txBody>
      </p:sp>
      <p:sp>
        <p:nvSpPr>
          <p:cNvPr id="98" name="TextBox 97">
            <a:extLst>
              <a:ext uri="{FF2B5EF4-FFF2-40B4-BE49-F238E27FC236}">
                <a16:creationId xmlns:a16="http://schemas.microsoft.com/office/drawing/2014/main" id="{7823817F-AC08-45DD-88A2-6E66347F3B03}"/>
              </a:ext>
            </a:extLst>
          </p:cNvPr>
          <p:cNvSpPr txBox="1"/>
          <p:nvPr userDrawn="1"/>
        </p:nvSpPr>
        <p:spPr bwMode="gray">
          <a:xfrm>
            <a:off x="783161" y="5711452"/>
            <a:ext cx="621744" cy="215444"/>
          </a:xfrm>
          <a:prstGeom prst="rect">
            <a:avLst/>
          </a:prstGeom>
          <a:noFill/>
        </p:spPr>
        <p:txBody>
          <a:bodyPr wrap="square" lIns="0" tIns="0" rIns="0" bIns="0" rtlCol="0">
            <a:spAutoFit/>
          </a:bodyPr>
          <a:lstStyle/>
          <a:p>
            <a:pPr>
              <a:spcBef>
                <a:spcPts val="500"/>
              </a:spcBef>
            </a:pPr>
            <a:r>
              <a:rPr lang="en-US" sz="1400" baseline="0" dirty="0">
                <a:solidFill>
                  <a:schemeClr val="tx2"/>
                </a:solidFill>
                <a:latin typeface="+mj-lt"/>
              </a:rPr>
              <a:t>3.7 M</a:t>
            </a:r>
            <a:r>
              <a:rPr lang="en-US" sz="1400" baseline="30000" dirty="0">
                <a:solidFill>
                  <a:schemeClr val="tx2"/>
                </a:solidFill>
                <a:latin typeface="+mj-lt"/>
              </a:rPr>
              <a:t>+</a:t>
            </a:r>
          </a:p>
        </p:txBody>
      </p:sp>
      <p:grpSp>
        <p:nvGrpSpPr>
          <p:cNvPr id="99" name="Group 98">
            <a:extLst>
              <a:ext uri="{FF2B5EF4-FFF2-40B4-BE49-F238E27FC236}">
                <a16:creationId xmlns:a16="http://schemas.microsoft.com/office/drawing/2014/main" id="{44AB1E21-FA4A-40B2-B085-266FB27B17C1}"/>
              </a:ext>
            </a:extLst>
          </p:cNvPr>
          <p:cNvGrpSpPr/>
          <p:nvPr userDrawn="1"/>
        </p:nvGrpSpPr>
        <p:grpSpPr bwMode="gray">
          <a:xfrm>
            <a:off x="506255" y="5059228"/>
            <a:ext cx="178717" cy="178717"/>
            <a:chOff x="4812590" y="3156606"/>
            <a:chExt cx="316374" cy="316374"/>
          </a:xfrm>
        </p:grpSpPr>
        <p:sp>
          <p:nvSpPr>
            <p:cNvPr id="100" name="Oval 99">
              <a:extLst>
                <a:ext uri="{FF2B5EF4-FFF2-40B4-BE49-F238E27FC236}">
                  <a16:creationId xmlns:a16="http://schemas.microsoft.com/office/drawing/2014/main" id="{94E8699F-E521-43D0-AE80-5B86EEFE6D44}"/>
                </a:ext>
              </a:extLst>
            </p:cNvPr>
            <p:cNvSpPr/>
            <p:nvPr/>
          </p:nvSpPr>
          <p:spPr bwMode="gray">
            <a:xfrm>
              <a:off x="4812590" y="3156606"/>
              <a:ext cx="316374" cy="316374"/>
            </a:xfrm>
            <a:prstGeom prst="ellipse">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6478" tIns="28239" rIns="56478" bIns="28239" numCol="1" spcCol="0" rtlCol="0" fromWordArt="0" anchor="ctr" anchorCtr="0" forceAA="0" compatLnSpc="1">
              <a:prstTxWarp prst="textNoShape">
                <a:avLst/>
              </a:prstTxWarp>
              <a:noAutofit/>
            </a:bodyPr>
            <a:lstStyle/>
            <a:p>
              <a:pPr algn="ctr"/>
              <a:endParaRPr lang="en-US" sz="699" dirty="0"/>
            </a:p>
          </p:txBody>
        </p:sp>
        <p:sp>
          <p:nvSpPr>
            <p:cNvPr id="101" name="Freeform 12">
              <a:extLst>
                <a:ext uri="{FF2B5EF4-FFF2-40B4-BE49-F238E27FC236}">
                  <a16:creationId xmlns:a16="http://schemas.microsoft.com/office/drawing/2014/main" id="{F3DA1E22-3BE0-4427-A119-765010A159B9}"/>
                </a:ext>
              </a:extLst>
            </p:cNvPr>
            <p:cNvSpPr/>
            <p:nvPr/>
          </p:nvSpPr>
          <p:spPr bwMode="gray">
            <a:xfrm rot="8100000">
              <a:off x="4899384" y="3263023"/>
              <a:ext cx="100493" cy="103540"/>
            </a:xfrm>
            <a:custGeom>
              <a:avLst/>
              <a:gdLst>
                <a:gd name="connsiteX0" fmla="*/ 0 w 755703"/>
                <a:gd name="connsiteY0" fmla="*/ 0 h 755703"/>
                <a:gd name="connsiteX1" fmla="*/ 755703 w 755703"/>
                <a:gd name="connsiteY1" fmla="*/ 0 h 755703"/>
                <a:gd name="connsiteX2" fmla="*/ 755703 w 755703"/>
                <a:gd name="connsiteY2" fmla="*/ 755703 h 755703"/>
                <a:gd name="connsiteX3" fmla="*/ 0 w 755703"/>
                <a:gd name="connsiteY3" fmla="*/ 755703 h 755703"/>
                <a:gd name="connsiteX4" fmla="*/ 0 w 755703"/>
                <a:gd name="connsiteY4" fmla="*/ 0 h 755703"/>
                <a:gd name="connsiteX0" fmla="*/ 755703 w 847143"/>
                <a:gd name="connsiteY0" fmla="*/ 755703 h 847143"/>
                <a:gd name="connsiteX1" fmla="*/ 0 w 847143"/>
                <a:gd name="connsiteY1" fmla="*/ 755703 h 847143"/>
                <a:gd name="connsiteX2" fmla="*/ 0 w 847143"/>
                <a:gd name="connsiteY2" fmla="*/ 0 h 847143"/>
                <a:gd name="connsiteX3" fmla="*/ 755703 w 847143"/>
                <a:gd name="connsiteY3" fmla="*/ 0 h 847143"/>
                <a:gd name="connsiteX4" fmla="*/ 847143 w 847143"/>
                <a:gd name="connsiteY4" fmla="*/ 847143 h 847143"/>
                <a:gd name="connsiteX0" fmla="*/ 755703 w 755703"/>
                <a:gd name="connsiteY0" fmla="*/ 755703 h 755703"/>
                <a:gd name="connsiteX1" fmla="*/ 0 w 755703"/>
                <a:gd name="connsiteY1" fmla="*/ 755703 h 755703"/>
                <a:gd name="connsiteX2" fmla="*/ 0 w 755703"/>
                <a:gd name="connsiteY2" fmla="*/ 0 h 755703"/>
                <a:gd name="connsiteX3" fmla="*/ 755703 w 755703"/>
                <a:gd name="connsiteY3" fmla="*/ 0 h 755703"/>
                <a:gd name="connsiteX0" fmla="*/ 0 w 755703"/>
                <a:gd name="connsiteY0" fmla="*/ 755703 h 755703"/>
                <a:gd name="connsiteX1" fmla="*/ 0 w 755703"/>
                <a:gd name="connsiteY1" fmla="*/ 0 h 755703"/>
                <a:gd name="connsiteX2" fmla="*/ 755703 w 755703"/>
                <a:gd name="connsiteY2" fmla="*/ 0 h 755703"/>
              </a:gdLst>
              <a:ahLst/>
              <a:cxnLst>
                <a:cxn ang="0">
                  <a:pos x="connsiteX0" y="connsiteY0"/>
                </a:cxn>
                <a:cxn ang="0">
                  <a:pos x="connsiteX1" y="connsiteY1"/>
                </a:cxn>
                <a:cxn ang="0">
                  <a:pos x="connsiteX2" y="connsiteY2"/>
                </a:cxn>
              </a:cxnLst>
              <a:rect l="l" t="t" r="r" b="b"/>
              <a:pathLst>
                <a:path w="755703" h="755703">
                  <a:moveTo>
                    <a:pt x="0" y="755703"/>
                  </a:moveTo>
                  <a:lnTo>
                    <a:pt x="0" y="0"/>
                  </a:lnTo>
                  <a:lnTo>
                    <a:pt x="755703" y="0"/>
                  </a:lnTo>
                </a:path>
              </a:pathLst>
            </a:custGeom>
            <a:noFill/>
            <a:ln w="9525" cap="rnd" cmpd="sng" algn="ctr">
              <a:solidFill>
                <a:schemeClr val="bg1"/>
              </a:solidFill>
              <a:prstDash val="solid"/>
              <a:miter lim="800000"/>
              <a:headEnd type="none" w="med" len="med"/>
              <a:tailEnd type="none" w="med" len="med"/>
            </a:ln>
            <a:effectLst/>
          </p:spPr>
          <p:txBody>
            <a:bodyPr vert="horz" wrap="square" lIns="87231" tIns="43616" rIns="87231" bIns="43616" numCol="1" rtlCol="0" anchor="t" anchorCtr="0" compatLnSpc="1">
              <a:prstTxWarp prst="textNoShape">
                <a:avLst/>
              </a:prstTxWarp>
            </a:bodyPr>
            <a:lstStyle>
              <a:defPPr>
                <a:defRPr lang="en-US"/>
              </a:defPPr>
              <a:lvl1pPr algn="ctr" rtl="0" fontAlgn="base">
                <a:spcBef>
                  <a:spcPct val="0"/>
                </a:spcBef>
                <a:spcAft>
                  <a:spcPct val="0"/>
                </a:spcAft>
                <a:defRPr sz="1300" kern="1200">
                  <a:solidFill>
                    <a:schemeClr val="tx1"/>
                  </a:solidFill>
                  <a:latin typeface="Arial" charset="0"/>
                  <a:ea typeface="+mn-ea"/>
                  <a:cs typeface="+mn-cs"/>
                </a:defRPr>
              </a:lvl1pPr>
              <a:lvl2pPr marL="204083" algn="ctr" rtl="0" fontAlgn="base">
                <a:spcBef>
                  <a:spcPct val="0"/>
                </a:spcBef>
                <a:spcAft>
                  <a:spcPct val="0"/>
                </a:spcAft>
                <a:defRPr sz="1300" kern="1200">
                  <a:solidFill>
                    <a:schemeClr val="tx1"/>
                  </a:solidFill>
                  <a:latin typeface="Arial" charset="0"/>
                  <a:ea typeface="+mn-ea"/>
                  <a:cs typeface="+mn-cs"/>
                </a:defRPr>
              </a:lvl2pPr>
              <a:lvl3pPr marL="408165" algn="ctr" rtl="0" fontAlgn="base">
                <a:spcBef>
                  <a:spcPct val="0"/>
                </a:spcBef>
                <a:spcAft>
                  <a:spcPct val="0"/>
                </a:spcAft>
                <a:defRPr sz="1300" kern="1200">
                  <a:solidFill>
                    <a:schemeClr val="tx1"/>
                  </a:solidFill>
                  <a:latin typeface="Arial" charset="0"/>
                  <a:ea typeface="+mn-ea"/>
                  <a:cs typeface="+mn-cs"/>
                </a:defRPr>
              </a:lvl3pPr>
              <a:lvl4pPr marL="612248" algn="ctr" rtl="0" fontAlgn="base">
                <a:spcBef>
                  <a:spcPct val="0"/>
                </a:spcBef>
                <a:spcAft>
                  <a:spcPct val="0"/>
                </a:spcAft>
                <a:defRPr sz="1300" kern="1200">
                  <a:solidFill>
                    <a:schemeClr val="tx1"/>
                  </a:solidFill>
                  <a:latin typeface="Arial" charset="0"/>
                  <a:ea typeface="+mn-ea"/>
                  <a:cs typeface="+mn-cs"/>
                </a:defRPr>
              </a:lvl4pPr>
              <a:lvl5pPr marL="816331" algn="ctr" rtl="0" fontAlgn="base">
                <a:spcBef>
                  <a:spcPct val="0"/>
                </a:spcBef>
                <a:spcAft>
                  <a:spcPct val="0"/>
                </a:spcAft>
                <a:defRPr sz="1300" kern="1200">
                  <a:solidFill>
                    <a:schemeClr val="tx1"/>
                  </a:solidFill>
                  <a:latin typeface="Arial" charset="0"/>
                  <a:ea typeface="+mn-ea"/>
                  <a:cs typeface="+mn-cs"/>
                </a:defRPr>
              </a:lvl5pPr>
              <a:lvl6pPr marL="1020413" algn="l" defTabSz="408165" rtl="0" eaLnBrk="1" latinLnBrk="0" hangingPunct="1">
                <a:defRPr sz="1300" kern="1200">
                  <a:solidFill>
                    <a:schemeClr val="tx1"/>
                  </a:solidFill>
                  <a:latin typeface="Arial" charset="0"/>
                  <a:ea typeface="+mn-ea"/>
                  <a:cs typeface="+mn-cs"/>
                </a:defRPr>
              </a:lvl6pPr>
              <a:lvl7pPr marL="1224496" algn="l" defTabSz="408165" rtl="0" eaLnBrk="1" latinLnBrk="0" hangingPunct="1">
                <a:defRPr sz="1300" kern="1200">
                  <a:solidFill>
                    <a:schemeClr val="tx1"/>
                  </a:solidFill>
                  <a:latin typeface="Arial" charset="0"/>
                  <a:ea typeface="+mn-ea"/>
                  <a:cs typeface="+mn-cs"/>
                </a:defRPr>
              </a:lvl7pPr>
              <a:lvl8pPr marL="1428579" algn="l" defTabSz="408165" rtl="0" eaLnBrk="1" latinLnBrk="0" hangingPunct="1">
                <a:defRPr sz="1300" kern="1200">
                  <a:solidFill>
                    <a:schemeClr val="tx1"/>
                  </a:solidFill>
                  <a:latin typeface="Arial" charset="0"/>
                  <a:ea typeface="+mn-ea"/>
                  <a:cs typeface="+mn-cs"/>
                </a:defRPr>
              </a:lvl8pPr>
              <a:lvl9pPr marL="1632661" algn="l" defTabSz="408165" rtl="0" eaLnBrk="1" latinLnBrk="0" hangingPunct="1">
                <a:defRPr sz="1300" kern="1200">
                  <a:solidFill>
                    <a:schemeClr val="tx1"/>
                  </a:solidFill>
                  <a:latin typeface="Arial" charset="0"/>
                  <a:ea typeface="+mn-ea"/>
                  <a:cs typeface="+mn-cs"/>
                </a:defRPr>
              </a:lvl9pPr>
            </a:lstStyle>
            <a:p>
              <a:pPr algn="l" defTabSz="1396087"/>
              <a:endParaRPr lang="en-US" sz="959" b="1" dirty="0">
                <a:solidFill>
                  <a:schemeClr val="bg2"/>
                </a:solidFill>
                <a:latin typeface="+mn-lt"/>
              </a:endParaRPr>
            </a:p>
          </p:txBody>
        </p:sp>
      </p:grpSp>
      <p:sp>
        <p:nvSpPr>
          <p:cNvPr id="103" name="TextBox 102">
            <a:extLst>
              <a:ext uri="{FF2B5EF4-FFF2-40B4-BE49-F238E27FC236}">
                <a16:creationId xmlns:a16="http://schemas.microsoft.com/office/drawing/2014/main" id="{39F09E45-0D95-411A-9FB2-420D71FA48BD}"/>
              </a:ext>
            </a:extLst>
          </p:cNvPr>
          <p:cNvSpPr txBox="1"/>
          <p:nvPr userDrawn="1"/>
        </p:nvSpPr>
        <p:spPr bwMode="gray">
          <a:xfrm>
            <a:off x="776815" y="6453818"/>
            <a:ext cx="2207352" cy="165110"/>
          </a:xfrm>
          <a:prstGeom prst="rect">
            <a:avLst/>
          </a:prstGeom>
          <a:noFill/>
        </p:spPr>
        <p:txBody>
          <a:bodyPr wrap="square" lIns="0" tIns="0" rIns="0" bIns="0" numCol="1" spcCol="457200" rtlCol="0">
            <a:spAutoFit/>
          </a:bodyPr>
          <a:lstStyle/>
          <a:p>
            <a:pPr marL="0" marR="0" lvl="0" indent="0" algn="l" defTabSz="537667" rtl="0" eaLnBrk="1" fontAlgn="auto" latinLnBrk="0" hangingPunct="1">
              <a:lnSpc>
                <a:spcPct val="120000"/>
              </a:lnSpc>
              <a:spcBef>
                <a:spcPts val="400"/>
              </a:spcBef>
              <a:spcAft>
                <a:spcPts val="0"/>
              </a:spcAft>
              <a:buClrTx/>
              <a:buSzPct val="120000"/>
              <a:buFont typeface="Verdana" panose="020B0604030504040204" pitchFamily="34" charset="0"/>
              <a:buNone/>
              <a:tabLst/>
              <a:defRPr/>
            </a:pPr>
            <a:r>
              <a:rPr lang="en-US" sz="1000" b="1" dirty="0">
                <a:solidFill>
                  <a:schemeClr val="bg1"/>
                </a:solidFill>
              </a:rPr>
              <a:t>WE DELIVER RESULTS</a:t>
            </a:r>
          </a:p>
        </p:txBody>
      </p:sp>
      <p:sp>
        <p:nvSpPr>
          <p:cNvPr id="104" name="TextBox 103">
            <a:extLst>
              <a:ext uri="{FF2B5EF4-FFF2-40B4-BE49-F238E27FC236}">
                <a16:creationId xmlns:a16="http://schemas.microsoft.com/office/drawing/2014/main" id="{DE5986EF-4387-4077-B40B-71645245339D}"/>
              </a:ext>
            </a:extLst>
          </p:cNvPr>
          <p:cNvSpPr txBox="1"/>
          <p:nvPr userDrawn="1"/>
        </p:nvSpPr>
        <p:spPr bwMode="gray">
          <a:xfrm>
            <a:off x="1378985" y="6738828"/>
            <a:ext cx="1461050" cy="553998"/>
          </a:xfrm>
          <a:prstGeom prst="rect">
            <a:avLst/>
          </a:prstGeom>
          <a:noFill/>
        </p:spPr>
        <p:txBody>
          <a:bodyPr wrap="square" lIns="0" tIns="0" rIns="0" bIns="0" rtlCol="0">
            <a:spAutoFit/>
          </a:bodyPr>
          <a:lstStyle/>
          <a:p>
            <a:pPr algn="l">
              <a:spcBef>
                <a:spcPts val="500"/>
              </a:spcBef>
            </a:pPr>
            <a:r>
              <a:rPr lang="en-US" sz="900" dirty="0">
                <a:solidFill>
                  <a:schemeClr val="bg1"/>
                </a:solidFill>
                <a:latin typeface="+mn-lt"/>
              </a:rPr>
              <a:t>Of our partners continue with us year after year, reflecting the goals we </a:t>
            </a:r>
            <a:br>
              <a:rPr lang="en-US" sz="900" dirty="0">
                <a:solidFill>
                  <a:schemeClr val="bg1"/>
                </a:solidFill>
                <a:latin typeface="+mn-lt"/>
              </a:rPr>
            </a:br>
            <a:r>
              <a:rPr lang="en-US" sz="900" b="1" dirty="0">
                <a:solidFill>
                  <a:schemeClr val="tx2"/>
                </a:solidFill>
                <a:latin typeface="+mn-lt"/>
              </a:rPr>
              <a:t>achieve together</a:t>
            </a:r>
          </a:p>
        </p:txBody>
      </p:sp>
      <p:sp>
        <p:nvSpPr>
          <p:cNvPr id="105" name="TextBox 104">
            <a:extLst>
              <a:ext uri="{FF2B5EF4-FFF2-40B4-BE49-F238E27FC236}">
                <a16:creationId xmlns:a16="http://schemas.microsoft.com/office/drawing/2014/main" id="{C7B97FF7-9020-445D-83F0-BB531483E1BD}"/>
              </a:ext>
            </a:extLst>
          </p:cNvPr>
          <p:cNvSpPr txBox="1"/>
          <p:nvPr userDrawn="1"/>
        </p:nvSpPr>
        <p:spPr bwMode="gray">
          <a:xfrm>
            <a:off x="785528" y="6719742"/>
            <a:ext cx="520201" cy="215444"/>
          </a:xfrm>
          <a:prstGeom prst="rect">
            <a:avLst/>
          </a:prstGeom>
          <a:noFill/>
        </p:spPr>
        <p:txBody>
          <a:bodyPr wrap="square" lIns="0" tIns="0" rIns="0" bIns="0" rtlCol="0">
            <a:spAutoFit/>
          </a:bodyPr>
          <a:lstStyle/>
          <a:p>
            <a:pPr>
              <a:spcBef>
                <a:spcPts val="500"/>
              </a:spcBef>
            </a:pPr>
            <a:r>
              <a:rPr lang="en-US" sz="1400" baseline="0" dirty="0">
                <a:solidFill>
                  <a:schemeClr val="tx2"/>
                </a:solidFill>
                <a:latin typeface="+mj-lt"/>
              </a:rPr>
              <a:t>95%</a:t>
            </a:r>
            <a:endParaRPr lang="en-US" sz="1400" baseline="30000" dirty="0">
              <a:solidFill>
                <a:schemeClr val="tx2"/>
              </a:solidFill>
              <a:latin typeface="+mj-lt"/>
            </a:endParaRPr>
          </a:p>
        </p:txBody>
      </p:sp>
      <p:grpSp>
        <p:nvGrpSpPr>
          <p:cNvPr id="106" name="Group 105">
            <a:extLst>
              <a:ext uri="{FF2B5EF4-FFF2-40B4-BE49-F238E27FC236}">
                <a16:creationId xmlns:a16="http://schemas.microsoft.com/office/drawing/2014/main" id="{D86A86CB-1955-43D7-BA45-9928FCB26A2A}"/>
              </a:ext>
            </a:extLst>
          </p:cNvPr>
          <p:cNvGrpSpPr/>
          <p:nvPr userDrawn="1"/>
        </p:nvGrpSpPr>
        <p:grpSpPr bwMode="gray">
          <a:xfrm>
            <a:off x="508622" y="6451932"/>
            <a:ext cx="178717" cy="178717"/>
            <a:chOff x="4812593" y="3156606"/>
            <a:chExt cx="316374" cy="316374"/>
          </a:xfrm>
        </p:grpSpPr>
        <p:sp>
          <p:nvSpPr>
            <p:cNvPr id="107" name="Oval 106">
              <a:extLst>
                <a:ext uri="{FF2B5EF4-FFF2-40B4-BE49-F238E27FC236}">
                  <a16:creationId xmlns:a16="http://schemas.microsoft.com/office/drawing/2014/main" id="{A142B4EE-FBDE-4527-8429-16001AB9D1E9}"/>
                </a:ext>
              </a:extLst>
            </p:cNvPr>
            <p:cNvSpPr/>
            <p:nvPr/>
          </p:nvSpPr>
          <p:spPr bwMode="gray">
            <a:xfrm>
              <a:off x="4812593" y="3156606"/>
              <a:ext cx="316374" cy="316374"/>
            </a:xfrm>
            <a:prstGeom prst="ellipse">
              <a:avLst/>
            </a:prstGeom>
            <a:solidFill>
              <a:schemeClr val="tx1"/>
            </a:solid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56478" tIns="28239" rIns="56478" bIns="28239" numCol="1" spcCol="0" rtlCol="0" fromWordArt="0" anchor="ctr" anchorCtr="0" forceAA="0" compatLnSpc="1">
              <a:prstTxWarp prst="textNoShape">
                <a:avLst/>
              </a:prstTxWarp>
              <a:noAutofit/>
            </a:bodyPr>
            <a:lstStyle/>
            <a:p>
              <a:pPr algn="ctr"/>
              <a:endParaRPr lang="en-US" sz="699"/>
            </a:p>
          </p:txBody>
        </p:sp>
        <p:sp>
          <p:nvSpPr>
            <p:cNvPr id="108" name="Freeform 12">
              <a:extLst>
                <a:ext uri="{FF2B5EF4-FFF2-40B4-BE49-F238E27FC236}">
                  <a16:creationId xmlns:a16="http://schemas.microsoft.com/office/drawing/2014/main" id="{6DEF9561-7EC9-4DDD-A26E-8AFDA58FA278}"/>
                </a:ext>
              </a:extLst>
            </p:cNvPr>
            <p:cNvSpPr/>
            <p:nvPr/>
          </p:nvSpPr>
          <p:spPr bwMode="gray">
            <a:xfrm rot="8100000">
              <a:off x="4899384" y="3263023"/>
              <a:ext cx="100493" cy="103540"/>
            </a:xfrm>
            <a:custGeom>
              <a:avLst/>
              <a:gdLst>
                <a:gd name="connsiteX0" fmla="*/ 0 w 755703"/>
                <a:gd name="connsiteY0" fmla="*/ 0 h 755703"/>
                <a:gd name="connsiteX1" fmla="*/ 755703 w 755703"/>
                <a:gd name="connsiteY1" fmla="*/ 0 h 755703"/>
                <a:gd name="connsiteX2" fmla="*/ 755703 w 755703"/>
                <a:gd name="connsiteY2" fmla="*/ 755703 h 755703"/>
                <a:gd name="connsiteX3" fmla="*/ 0 w 755703"/>
                <a:gd name="connsiteY3" fmla="*/ 755703 h 755703"/>
                <a:gd name="connsiteX4" fmla="*/ 0 w 755703"/>
                <a:gd name="connsiteY4" fmla="*/ 0 h 755703"/>
                <a:gd name="connsiteX0" fmla="*/ 755703 w 847143"/>
                <a:gd name="connsiteY0" fmla="*/ 755703 h 847143"/>
                <a:gd name="connsiteX1" fmla="*/ 0 w 847143"/>
                <a:gd name="connsiteY1" fmla="*/ 755703 h 847143"/>
                <a:gd name="connsiteX2" fmla="*/ 0 w 847143"/>
                <a:gd name="connsiteY2" fmla="*/ 0 h 847143"/>
                <a:gd name="connsiteX3" fmla="*/ 755703 w 847143"/>
                <a:gd name="connsiteY3" fmla="*/ 0 h 847143"/>
                <a:gd name="connsiteX4" fmla="*/ 847143 w 847143"/>
                <a:gd name="connsiteY4" fmla="*/ 847143 h 847143"/>
                <a:gd name="connsiteX0" fmla="*/ 755703 w 755703"/>
                <a:gd name="connsiteY0" fmla="*/ 755703 h 755703"/>
                <a:gd name="connsiteX1" fmla="*/ 0 w 755703"/>
                <a:gd name="connsiteY1" fmla="*/ 755703 h 755703"/>
                <a:gd name="connsiteX2" fmla="*/ 0 w 755703"/>
                <a:gd name="connsiteY2" fmla="*/ 0 h 755703"/>
                <a:gd name="connsiteX3" fmla="*/ 755703 w 755703"/>
                <a:gd name="connsiteY3" fmla="*/ 0 h 755703"/>
                <a:gd name="connsiteX0" fmla="*/ 0 w 755703"/>
                <a:gd name="connsiteY0" fmla="*/ 755703 h 755703"/>
                <a:gd name="connsiteX1" fmla="*/ 0 w 755703"/>
                <a:gd name="connsiteY1" fmla="*/ 0 h 755703"/>
                <a:gd name="connsiteX2" fmla="*/ 755703 w 755703"/>
                <a:gd name="connsiteY2" fmla="*/ 0 h 755703"/>
              </a:gdLst>
              <a:ahLst/>
              <a:cxnLst>
                <a:cxn ang="0">
                  <a:pos x="connsiteX0" y="connsiteY0"/>
                </a:cxn>
                <a:cxn ang="0">
                  <a:pos x="connsiteX1" y="connsiteY1"/>
                </a:cxn>
                <a:cxn ang="0">
                  <a:pos x="connsiteX2" y="connsiteY2"/>
                </a:cxn>
              </a:cxnLst>
              <a:rect l="l" t="t" r="r" b="b"/>
              <a:pathLst>
                <a:path w="755703" h="755703">
                  <a:moveTo>
                    <a:pt x="0" y="755703"/>
                  </a:moveTo>
                  <a:lnTo>
                    <a:pt x="0" y="0"/>
                  </a:lnTo>
                  <a:lnTo>
                    <a:pt x="755703" y="0"/>
                  </a:lnTo>
                </a:path>
              </a:pathLst>
            </a:custGeom>
            <a:noFill/>
            <a:ln w="9525" cap="rnd" cmpd="sng" algn="ctr">
              <a:solidFill>
                <a:schemeClr val="bg1"/>
              </a:solidFill>
              <a:prstDash val="solid"/>
              <a:miter lim="800000"/>
              <a:headEnd type="none" w="med" len="med"/>
              <a:tailEnd type="none" w="med" len="med"/>
            </a:ln>
            <a:effectLst/>
          </p:spPr>
          <p:txBody>
            <a:bodyPr vert="horz" wrap="square" lIns="87231" tIns="43616" rIns="87231" bIns="43616" numCol="1" rtlCol="0" anchor="t" anchorCtr="0" compatLnSpc="1">
              <a:prstTxWarp prst="textNoShape">
                <a:avLst/>
              </a:prstTxWarp>
            </a:bodyPr>
            <a:lstStyle>
              <a:defPPr>
                <a:defRPr lang="en-US"/>
              </a:defPPr>
              <a:lvl1pPr algn="ctr" rtl="0" fontAlgn="base">
                <a:spcBef>
                  <a:spcPct val="0"/>
                </a:spcBef>
                <a:spcAft>
                  <a:spcPct val="0"/>
                </a:spcAft>
                <a:defRPr sz="1300" kern="1200">
                  <a:solidFill>
                    <a:schemeClr val="tx1"/>
                  </a:solidFill>
                  <a:latin typeface="Arial" charset="0"/>
                  <a:ea typeface="+mn-ea"/>
                  <a:cs typeface="+mn-cs"/>
                </a:defRPr>
              </a:lvl1pPr>
              <a:lvl2pPr marL="204083" algn="ctr" rtl="0" fontAlgn="base">
                <a:spcBef>
                  <a:spcPct val="0"/>
                </a:spcBef>
                <a:spcAft>
                  <a:spcPct val="0"/>
                </a:spcAft>
                <a:defRPr sz="1300" kern="1200">
                  <a:solidFill>
                    <a:schemeClr val="tx1"/>
                  </a:solidFill>
                  <a:latin typeface="Arial" charset="0"/>
                  <a:ea typeface="+mn-ea"/>
                  <a:cs typeface="+mn-cs"/>
                </a:defRPr>
              </a:lvl2pPr>
              <a:lvl3pPr marL="408165" algn="ctr" rtl="0" fontAlgn="base">
                <a:spcBef>
                  <a:spcPct val="0"/>
                </a:spcBef>
                <a:spcAft>
                  <a:spcPct val="0"/>
                </a:spcAft>
                <a:defRPr sz="1300" kern="1200">
                  <a:solidFill>
                    <a:schemeClr val="tx1"/>
                  </a:solidFill>
                  <a:latin typeface="Arial" charset="0"/>
                  <a:ea typeface="+mn-ea"/>
                  <a:cs typeface="+mn-cs"/>
                </a:defRPr>
              </a:lvl3pPr>
              <a:lvl4pPr marL="612248" algn="ctr" rtl="0" fontAlgn="base">
                <a:spcBef>
                  <a:spcPct val="0"/>
                </a:spcBef>
                <a:spcAft>
                  <a:spcPct val="0"/>
                </a:spcAft>
                <a:defRPr sz="1300" kern="1200">
                  <a:solidFill>
                    <a:schemeClr val="tx1"/>
                  </a:solidFill>
                  <a:latin typeface="Arial" charset="0"/>
                  <a:ea typeface="+mn-ea"/>
                  <a:cs typeface="+mn-cs"/>
                </a:defRPr>
              </a:lvl4pPr>
              <a:lvl5pPr marL="816331" algn="ctr" rtl="0" fontAlgn="base">
                <a:spcBef>
                  <a:spcPct val="0"/>
                </a:spcBef>
                <a:spcAft>
                  <a:spcPct val="0"/>
                </a:spcAft>
                <a:defRPr sz="1300" kern="1200">
                  <a:solidFill>
                    <a:schemeClr val="tx1"/>
                  </a:solidFill>
                  <a:latin typeface="Arial" charset="0"/>
                  <a:ea typeface="+mn-ea"/>
                  <a:cs typeface="+mn-cs"/>
                </a:defRPr>
              </a:lvl5pPr>
              <a:lvl6pPr marL="1020413" algn="l" defTabSz="408165" rtl="0" eaLnBrk="1" latinLnBrk="0" hangingPunct="1">
                <a:defRPr sz="1300" kern="1200">
                  <a:solidFill>
                    <a:schemeClr val="tx1"/>
                  </a:solidFill>
                  <a:latin typeface="Arial" charset="0"/>
                  <a:ea typeface="+mn-ea"/>
                  <a:cs typeface="+mn-cs"/>
                </a:defRPr>
              </a:lvl6pPr>
              <a:lvl7pPr marL="1224496" algn="l" defTabSz="408165" rtl="0" eaLnBrk="1" latinLnBrk="0" hangingPunct="1">
                <a:defRPr sz="1300" kern="1200">
                  <a:solidFill>
                    <a:schemeClr val="tx1"/>
                  </a:solidFill>
                  <a:latin typeface="Arial" charset="0"/>
                  <a:ea typeface="+mn-ea"/>
                  <a:cs typeface="+mn-cs"/>
                </a:defRPr>
              </a:lvl7pPr>
              <a:lvl8pPr marL="1428579" algn="l" defTabSz="408165" rtl="0" eaLnBrk="1" latinLnBrk="0" hangingPunct="1">
                <a:defRPr sz="1300" kern="1200">
                  <a:solidFill>
                    <a:schemeClr val="tx1"/>
                  </a:solidFill>
                  <a:latin typeface="Arial" charset="0"/>
                  <a:ea typeface="+mn-ea"/>
                  <a:cs typeface="+mn-cs"/>
                </a:defRPr>
              </a:lvl8pPr>
              <a:lvl9pPr marL="1632661" algn="l" defTabSz="408165" rtl="0" eaLnBrk="1" latinLnBrk="0" hangingPunct="1">
                <a:defRPr sz="1300" kern="1200">
                  <a:solidFill>
                    <a:schemeClr val="tx1"/>
                  </a:solidFill>
                  <a:latin typeface="Arial" charset="0"/>
                  <a:ea typeface="+mn-ea"/>
                  <a:cs typeface="+mn-cs"/>
                </a:defRPr>
              </a:lvl9pPr>
            </a:lstStyle>
            <a:p>
              <a:pPr algn="l" defTabSz="1396087"/>
              <a:endParaRPr lang="en-US" sz="959" b="1" dirty="0">
                <a:solidFill>
                  <a:schemeClr val="bg2"/>
                </a:solidFill>
                <a:latin typeface="+mn-lt"/>
              </a:endParaRPr>
            </a:p>
          </p:txBody>
        </p:sp>
      </p:grpSp>
      <p:grpSp>
        <p:nvGrpSpPr>
          <p:cNvPr id="109" name="Group 108">
            <a:extLst>
              <a:ext uri="{FF2B5EF4-FFF2-40B4-BE49-F238E27FC236}">
                <a16:creationId xmlns:a16="http://schemas.microsoft.com/office/drawing/2014/main" id="{4009220E-649D-4BC0-86E0-CFB5DC3637E2}"/>
              </a:ext>
            </a:extLst>
          </p:cNvPr>
          <p:cNvGrpSpPr/>
          <p:nvPr userDrawn="1"/>
        </p:nvGrpSpPr>
        <p:grpSpPr bwMode="gray">
          <a:xfrm>
            <a:off x="506255" y="1553930"/>
            <a:ext cx="2903097" cy="1046440"/>
            <a:chOff x="512703" y="1011281"/>
            <a:chExt cx="1765703" cy="636459"/>
          </a:xfrm>
        </p:grpSpPr>
        <p:sp>
          <p:nvSpPr>
            <p:cNvPr id="110" name="TextBox 109">
              <a:extLst>
                <a:ext uri="{FF2B5EF4-FFF2-40B4-BE49-F238E27FC236}">
                  <a16:creationId xmlns:a16="http://schemas.microsoft.com/office/drawing/2014/main" id="{E506BC02-A25E-4194-9AE8-B3019073B399}"/>
                </a:ext>
              </a:extLst>
            </p:cNvPr>
            <p:cNvSpPr txBox="1"/>
            <p:nvPr userDrawn="1"/>
          </p:nvSpPr>
          <p:spPr bwMode="gray">
            <a:xfrm>
              <a:off x="595011" y="1011281"/>
              <a:ext cx="1683395" cy="636459"/>
            </a:xfrm>
            <a:prstGeom prst="rect">
              <a:avLst/>
            </a:prstGeom>
            <a:noFill/>
          </p:spPr>
          <p:txBody>
            <a:bodyPr wrap="square" lIns="0" tIns="0" rIns="0" bIns="0" rtlCol="0">
              <a:spAutoFit/>
            </a:bodyPr>
            <a:lstStyle/>
            <a:p>
              <a:pPr>
                <a:spcBef>
                  <a:spcPts val="500"/>
                </a:spcBef>
              </a:pPr>
              <a:r>
                <a:rPr lang="en-US" sz="1700" b="1" dirty="0">
                  <a:latin typeface="+mj-lt"/>
                </a:rPr>
                <a:t>We help schools </a:t>
              </a:r>
              <a:br>
                <a:rPr lang="en-US" sz="1700" b="1" dirty="0">
                  <a:latin typeface="+mj-lt"/>
                </a:rPr>
              </a:br>
              <a:r>
                <a:rPr lang="en-US" sz="1700" b="1" dirty="0">
                  <a:latin typeface="+mj-lt"/>
                </a:rPr>
                <a:t>support students </a:t>
              </a:r>
              <a:br>
                <a:rPr lang="en-US" sz="1700" b="1" dirty="0">
                  <a:latin typeface="+mj-lt"/>
                </a:rPr>
              </a:br>
              <a:r>
                <a:rPr lang="en-US" sz="1700" dirty="0">
                  <a:solidFill>
                    <a:schemeClr val="accent2"/>
                  </a:solidFill>
                  <a:latin typeface="+mj-lt"/>
                </a:rPr>
                <a:t>from enrollment to </a:t>
              </a:r>
              <a:br>
                <a:rPr lang="en-US" sz="1700" dirty="0">
                  <a:solidFill>
                    <a:schemeClr val="accent2"/>
                  </a:solidFill>
                  <a:latin typeface="+mj-lt"/>
                </a:rPr>
              </a:br>
              <a:r>
                <a:rPr lang="en-US" sz="1700" dirty="0">
                  <a:solidFill>
                    <a:schemeClr val="accent2"/>
                  </a:solidFill>
                  <a:latin typeface="+mj-lt"/>
                </a:rPr>
                <a:t>graduation and beyond</a:t>
              </a:r>
            </a:p>
          </p:txBody>
        </p:sp>
        <p:cxnSp>
          <p:nvCxnSpPr>
            <p:cNvPr id="111" name="Straight Connector 110">
              <a:extLst>
                <a:ext uri="{FF2B5EF4-FFF2-40B4-BE49-F238E27FC236}">
                  <a16:creationId xmlns:a16="http://schemas.microsoft.com/office/drawing/2014/main" id="{DB3C79A8-ED51-4404-B4EC-C840E2D1FDF6}"/>
                </a:ext>
              </a:extLst>
            </p:cNvPr>
            <p:cNvCxnSpPr>
              <a:cxnSpLocks/>
            </p:cNvCxnSpPr>
            <p:nvPr userDrawn="1"/>
          </p:nvCxnSpPr>
          <p:spPr bwMode="gray">
            <a:xfrm flipV="1">
              <a:off x="512703" y="1046371"/>
              <a:ext cx="0" cy="595081"/>
            </a:xfrm>
            <a:prstGeom prst="line">
              <a:avLst/>
            </a:prstGeom>
            <a:ln w="22225">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sp>
        <p:nvSpPr>
          <p:cNvPr id="112" name="Rectangle 111">
            <a:extLst>
              <a:ext uri="{FF2B5EF4-FFF2-40B4-BE49-F238E27FC236}">
                <a16:creationId xmlns:a16="http://schemas.microsoft.com/office/drawing/2014/main" id="{06CBAC93-FB6F-4243-8365-3B858A20D577}"/>
              </a:ext>
            </a:extLst>
          </p:cNvPr>
          <p:cNvSpPr/>
          <p:nvPr userDrawn="1"/>
        </p:nvSpPr>
        <p:spPr bwMode="gray">
          <a:xfrm>
            <a:off x="2798969" y="596802"/>
            <a:ext cx="6858000" cy="149272"/>
          </a:xfrm>
          <a:prstGeom prst="rect">
            <a:avLst/>
          </a:prstGeom>
        </p:spPr>
        <p:txBody>
          <a:bodyPr wrap="square" lIns="0" tIns="0" rIns="0" bIns="0">
            <a:spAutoFit/>
          </a:bodyPr>
          <a:lstStyle/>
          <a:p>
            <a:pPr algn="r">
              <a:spcBef>
                <a:spcPts val="500"/>
              </a:spcBef>
            </a:pPr>
            <a:r>
              <a:rPr lang="en-US" sz="950" spc="0" baseline="0" dirty="0">
                <a:solidFill>
                  <a:schemeClr val="accent3"/>
                </a:solidFill>
              </a:rPr>
              <a:t>K-12   |   Community Colleges   |   Four-Year Colleges and Universities   |   Graduate and Adult Learning</a:t>
            </a:r>
          </a:p>
        </p:txBody>
      </p:sp>
      <p:sp>
        <p:nvSpPr>
          <p:cNvPr id="114" name="Oval 113">
            <a:extLst>
              <a:ext uri="{FF2B5EF4-FFF2-40B4-BE49-F238E27FC236}">
                <a16:creationId xmlns:a16="http://schemas.microsoft.com/office/drawing/2014/main" id="{AEA14CDD-C7E4-4684-820A-306F59E9DC09}"/>
              </a:ext>
            </a:extLst>
          </p:cNvPr>
          <p:cNvSpPr/>
          <p:nvPr userDrawn="1"/>
        </p:nvSpPr>
        <p:spPr bwMode="gray">
          <a:xfrm>
            <a:off x="4483640" y="2098789"/>
            <a:ext cx="4051888" cy="4118957"/>
          </a:xfrm>
          <a:prstGeom prst="ellipse">
            <a:avLst/>
          </a:prstGeom>
          <a:solidFill>
            <a:schemeClr val="accent5"/>
          </a:solidFill>
          <a:ln w="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6" name="TextBox 115">
            <a:extLst>
              <a:ext uri="{FF2B5EF4-FFF2-40B4-BE49-F238E27FC236}">
                <a16:creationId xmlns:a16="http://schemas.microsoft.com/office/drawing/2014/main" id="{E7B77247-2CC5-4E09-B961-A35DF1D32DAA}"/>
              </a:ext>
            </a:extLst>
          </p:cNvPr>
          <p:cNvSpPr txBox="1"/>
          <p:nvPr userDrawn="1"/>
        </p:nvSpPr>
        <p:spPr bwMode="gray">
          <a:xfrm>
            <a:off x="3652806" y="1173872"/>
            <a:ext cx="1755079" cy="384914"/>
          </a:xfrm>
          <a:prstGeom prst="rect">
            <a:avLst/>
          </a:prstGeom>
          <a:noFill/>
        </p:spPr>
        <p:txBody>
          <a:bodyPr wrap="square" lIns="0" tIns="0" rIns="0" bIns="0" numCol="1" spcCol="457200" rtlCol="0">
            <a:spAutoFit/>
          </a:bodyPr>
          <a:lstStyle/>
          <a:p>
            <a:pPr marL="112713" indent="-112713">
              <a:lnSpc>
                <a:spcPct val="108000"/>
              </a:lnSpc>
              <a:spcBef>
                <a:spcPts val="400"/>
              </a:spcBef>
              <a:buClr>
                <a:schemeClr val="tx2"/>
              </a:buClr>
              <a:buSzPct val="120000"/>
              <a:buFont typeface="Verdana" panose="020B0604030504040204" pitchFamily="34" charset="0"/>
              <a:buChar char="›"/>
            </a:pPr>
            <a:r>
              <a:rPr lang="en-US" sz="1200" dirty="0">
                <a:solidFill>
                  <a:schemeClr val="bg1"/>
                </a:solidFill>
                <a:latin typeface="+mj-lt"/>
              </a:rPr>
              <a:t>Find and enroll your right-fit students</a:t>
            </a:r>
          </a:p>
        </p:txBody>
      </p:sp>
      <p:sp>
        <p:nvSpPr>
          <p:cNvPr id="117" name="TextBox 116">
            <a:extLst>
              <a:ext uri="{FF2B5EF4-FFF2-40B4-BE49-F238E27FC236}">
                <a16:creationId xmlns:a16="http://schemas.microsoft.com/office/drawing/2014/main" id="{2D1C337B-41AB-4723-9E43-AA7051AFD2E8}"/>
              </a:ext>
            </a:extLst>
          </p:cNvPr>
          <p:cNvSpPr txBox="1"/>
          <p:nvPr userDrawn="1"/>
        </p:nvSpPr>
        <p:spPr bwMode="gray">
          <a:xfrm>
            <a:off x="8021883" y="1173872"/>
            <a:ext cx="1755079" cy="384914"/>
          </a:xfrm>
          <a:prstGeom prst="rect">
            <a:avLst/>
          </a:prstGeom>
          <a:noFill/>
        </p:spPr>
        <p:txBody>
          <a:bodyPr wrap="square" lIns="0" tIns="0" rIns="0" bIns="0" numCol="1" spcCol="457200" rtlCol="0">
            <a:spAutoFit/>
          </a:bodyPr>
          <a:lstStyle/>
          <a:p>
            <a:pPr marL="112713" indent="-112713">
              <a:lnSpc>
                <a:spcPct val="108000"/>
              </a:lnSpc>
              <a:spcBef>
                <a:spcPts val="400"/>
              </a:spcBef>
              <a:buClr>
                <a:schemeClr val="tx2"/>
              </a:buClr>
              <a:buSzPct val="120000"/>
              <a:buFont typeface="Verdana" panose="020B0604030504040204" pitchFamily="34" charset="0"/>
              <a:buChar char="›"/>
            </a:pPr>
            <a:r>
              <a:rPr lang="en-US" sz="1200" dirty="0">
                <a:solidFill>
                  <a:schemeClr val="bg1"/>
                </a:solidFill>
                <a:latin typeface="+mj-lt"/>
              </a:rPr>
              <a:t>Support and graduate more students</a:t>
            </a:r>
          </a:p>
        </p:txBody>
      </p:sp>
      <p:sp>
        <p:nvSpPr>
          <p:cNvPr id="118" name="TextBox 117">
            <a:extLst>
              <a:ext uri="{FF2B5EF4-FFF2-40B4-BE49-F238E27FC236}">
                <a16:creationId xmlns:a16="http://schemas.microsoft.com/office/drawing/2014/main" id="{9CDD2AB2-6FCB-43AC-88F4-05EB5197340D}"/>
              </a:ext>
            </a:extLst>
          </p:cNvPr>
          <p:cNvSpPr txBox="1"/>
          <p:nvPr userDrawn="1"/>
        </p:nvSpPr>
        <p:spPr bwMode="gray">
          <a:xfrm>
            <a:off x="5788278" y="6503112"/>
            <a:ext cx="1750161" cy="384914"/>
          </a:xfrm>
          <a:prstGeom prst="rect">
            <a:avLst/>
          </a:prstGeom>
          <a:noFill/>
        </p:spPr>
        <p:txBody>
          <a:bodyPr wrap="square" lIns="0" tIns="0" rIns="0" bIns="0" numCol="1" spcCol="457200" rtlCol="0">
            <a:spAutoFit/>
          </a:bodyPr>
          <a:lstStyle/>
          <a:p>
            <a:pPr marL="112713" indent="-112713">
              <a:lnSpc>
                <a:spcPct val="108000"/>
              </a:lnSpc>
              <a:spcBef>
                <a:spcPts val="600"/>
              </a:spcBef>
              <a:buClr>
                <a:schemeClr val="tx2"/>
              </a:buClr>
              <a:buSzPct val="120000"/>
              <a:buFont typeface="Verdana" panose="020B0604030504040204" pitchFamily="34" charset="0"/>
              <a:buChar char="›"/>
            </a:pPr>
            <a:r>
              <a:rPr lang="en-US" sz="1200" dirty="0">
                <a:solidFill>
                  <a:schemeClr val="bg1"/>
                </a:solidFill>
                <a:latin typeface="+mj-lt"/>
              </a:rPr>
              <a:t>Prepare your institution </a:t>
            </a:r>
            <a:br>
              <a:rPr lang="en-US" sz="1200" dirty="0">
                <a:solidFill>
                  <a:schemeClr val="bg1"/>
                </a:solidFill>
                <a:latin typeface="+mj-lt"/>
              </a:rPr>
            </a:br>
            <a:r>
              <a:rPr lang="en-US" sz="1200" dirty="0">
                <a:solidFill>
                  <a:schemeClr val="bg1"/>
                </a:solidFill>
                <a:latin typeface="+mj-lt"/>
              </a:rPr>
              <a:t>for the future</a:t>
            </a:r>
          </a:p>
        </p:txBody>
      </p:sp>
      <p:pic>
        <p:nvPicPr>
          <p:cNvPr id="42" name="Picture 41">
            <a:extLst>
              <a:ext uri="{FF2B5EF4-FFF2-40B4-BE49-F238E27FC236}">
                <a16:creationId xmlns:a16="http://schemas.microsoft.com/office/drawing/2014/main" id="{5C14B8B8-07A8-4DB1-8D05-E171D4A05799}"/>
              </a:ext>
            </a:extLst>
          </p:cNvPr>
          <p:cNvPicPr>
            <a:picLocks noChangeAspect="1"/>
          </p:cNvPicPr>
          <p:nvPr userDrawn="1"/>
        </p:nvPicPr>
        <p:blipFill>
          <a:blip r:embed="rId5"/>
          <a:stretch>
            <a:fillRect/>
          </a:stretch>
        </p:blipFill>
        <p:spPr bwMode="gray">
          <a:xfrm>
            <a:off x="4266338" y="1574222"/>
            <a:ext cx="4785370" cy="4788418"/>
          </a:xfrm>
          <a:prstGeom prst="rect">
            <a:avLst/>
          </a:prstGeom>
        </p:spPr>
      </p:pic>
      <p:sp>
        <p:nvSpPr>
          <p:cNvPr id="43" name="Oval 42">
            <a:extLst>
              <a:ext uri="{FF2B5EF4-FFF2-40B4-BE49-F238E27FC236}">
                <a16:creationId xmlns:a16="http://schemas.microsoft.com/office/drawing/2014/main" id="{FC4677A6-55FD-4FA7-A7D1-12D4B6A9C226}"/>
              </a:ext>
            </a:extLst>
          </p:cNvPr>
          <p:cNvSpPr>
            <a:spLocks noChangeAspect="1"/>
          </p:cNvSpPr>
          <p:nvPr userDrawn="1"/>
        </p:nvSpPr>
        <p:spPr bwMode="gray">
          <a:xfrm>
            <a:off x="5607463" y="2916871"/>
            <a:ext cx="2103120" cy="210312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4" name="Text Placeholder 1">
            <a:extLst>
              <a:ext uri="{FF2B5EF4-FFF2-40B4-BE49-F238E27FC236}">
                <a16:creationId xmlns:a16="http://schemas.microsoft.com/office/drawing/2014/main" id="{7F856C50-25FD-4059-8F89-B22478444C69}"/>
              </a:ext>
            </a:extLst>
          </p:cNvPr>
          <p:cNvSpPr txBox="1">
            <a:spLocks/>
          </p:cNvSpPr>
          <p:nvPr userDrawn="1"/>
        </p:nvSpPr>
        <p:spPr bwMode="gray">
          <a:xfrm>
            <a:off x="10139461" y="1349522"/>
            <a:ext cx="1382195" cy="802784"/>
          </a:xfrm>
          <a:prstGeom prst="rect">
            <a:avLst/>
          </a:prstGeom>
          <a:solidFill>
            <a:srgbClr val="009900"/>
          </a:solidFill>
        </p:spPr>
        <p:txBody>
          <a:bodyPr vert="horz" wrap="square" lIns="64008" tIns="45720" rIns="64008" bIns="45720" rtlCol="0">
            <a:spAutoFit/>
          </a:bodyPr>
          <a:lstStyle>
            <a:lvl1pPr marL="112713"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1pPr>
            <a:lvl2pPr marL="230188" indent="-117475"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8788" indent="-115888"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2713"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280191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35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79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237"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indent="0">
              <a:buFont typeface="Arial" pitchFamily="34" charset="0"/>
              <a:buNone/>
            </a:pPr>
            <a:r>
              <a:rPr lang="en-US" sz="1100" b="1" dirty="0">
                <a:solidFill>
                  <a:schemeClr val="bg1"/>
                </a:solidFill>
                <a:latin typeface="Arial" panose="020B0604020202020204" pitchFamily="34" charset="0"/>
                <a:cs typeface="Arial" panose="020B0604020202020204" pitchFamily="34" charset="0"/>
              </a:rPr>
              <a:t>Script can be found here:</a:t>
            </a:r>
          </a:p>
          <a:p>
            <a:pPr marL="0" marR="0" lvl="0" indent="0" algn="l" defTabSz="1018879" rtl="0" eaLnBrk="1" fontAlgn="auto" latinLnBrk="0" hangingPunct="1">
              <a:lnSpc>
                <a:spcPct val="100000"/>
              </a:lnSpc>
              <a:spcBef>
                <a:spcPts val="500"/>
              </a:spcBef>
              <a:spcAft>
                <a:spcPts val="0"/>
              </a:spcAft>
              <a:buClrTx/>
              <a:buSzTx/>
              <a:buFont typeface="Arial" pitchFamily="34" charset="0"/>
              <a:buNone/>
              <a:tabLst/>
              <a:defRPr/>
            </a:pPr>
            <a:r>
              <a:rPr lang="en-US" sz="1000" dirty="0">
                <a:solidFill>
                  <a:schemeClr val="bg1"/>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https://eab.box.com/v/eab-one-pager-script</a:t>
            </a:r>
            <a:r>
              <a:rPr lang="en-US" sz="1000" dirty="0">
                <a:solidFill>
                  <a:schemeClr val="bg1"/>
                </a:solidFill>
                <a:latin typeface="Arial" panose="020B0604020202020204" pitchFamily="34" charset="0"/>
                <a:cs typeface="Arial" panose="020B0604020202020204" pitchFamily="34" charset="0"/>
              </a:rPr>
              <a:t> </a:t>
            </a:r>
            <a:endParaRPr lang="en-US" dirty="0">
              <a:solidFill>
                <a:schemeClr val="bg1"/>
              </a:solidFill>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13091346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redits + Legal Caveat">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1171575" y="997669"/>
            <a:ext cx="5257800" cy="276999"/>
          </a:xfrm>
          <a:prstGeom prst="rect">
            <a:avLst/>
          </a:prstGeom>
        </p:spPr>
        <p:txBody>
          <a:bodyPr lIns="0" tIns="0" rIns="0" bIns="0" anchor="b" anchorCtr="0">
            <a:spAutoFit/>
          </a:bodyPr>
          <a:lstStyle>
            <a:lvl1pPr>
              <a:lnSpc>
                <a:spcPct val="90000"/>
              </a:lnSpc>
              <a:defRPr sz="2000" b="0" spc="50" baseline="0"/>
            </a:lvl1pPr>
          </a:lstStyle>
          <a:p>
            <a:r>
              <a:rPr lang="en-US" dirty="0"/>
              <a:t>Insert Program Name Here</a:t>
            </a:r>
          </a:p>
        </p:txBody>
      </p:sp>
      <p:sp>
        <p:nvSpPr>
          <p:cNvPr id="6" name="Text Placeholder 5"/>
          <p:cNvSpPr>
            <a:spLocks noGrp="1"/>
          </p:cNvSpPr>
          <p:nvPr>
            <p:ph type="body" sz="quarter" idx="43" hasCustomPrompt="1"/>
          </p:nvPr>
        </p:nvSpPr>
        <p:spPr bwMode="gray">
          <a:xfrm>
            <a:off x="1491615" y="1912498"/>
            <a:ext cx="4937760" cy="169277"/>
          </a:xfrm>
        </p:spPr>
        <p:txBody>
          <a:bodyPr/>
          <a:lstStyle>
            <a:lvl1pPr marL="0" indent="0">
              <a:spcBef>
                <a:spcPts val="0"/>
              </a:spcBef>
              <a:buNone/>
              <a:defRPr sz="1100">
                <a:solidFill>
                  <a:schemeClr val="tx1"/>
                </a:solidFill>
              </a:defRPr>
            </a:lvl1pPr>
            <a:lvl2pPr marL="112713" indent="0">
              <a:spcBef>
                <a:spcPts val="200"/>
              </a:spcBef>
              <a:buNone/>
              <a:defRPr sz="1100"/>
            </a:lvl2pPr>
            <a:lvl3pPr marL="230187" indent="0">
              <a:spcBef>
                <a:spcPts val="200"/>
              </a:spcBef>
              <a:buNone/>
              <a:defRPr sz="1100"/>
            </a:lvl3pPr>
            <a:lvl4pPr marL="342900" indent="0">
              <a:spcBef>
                <a:spcPts val="200"/>
              </a:spcBef>
              <a:buNone/>
              <a:defRPr sz="1100"/>
            </a:lvl4pPr>
            <a:lvl5pPr marL="458787" indent="0">
              <a:spcBef>
                <a:spcPts val="200"/>
              </a:spcBef>
              <a:buNone/>
              <a:defRPr sz="1100"/>
            </a:lvl5pPr>
          </a:lstStyle>
          <a:p>
            <a:pPr lvl="0"/>
            <a:r>
              <a:rPr lang="en-US" dirty="0"/>
              <a:t>Project Director (Insert text)</a:t>
            </a:r>
          </a:p>
        </p:txBody>
      </p:sp>
      <p:sp>
        <p:nvSpPr>
          <p:cNvPr id="8" name="Text Placeholder 7"/>
          <p:cNvSpPr>
            <a:spLocks noGrp="1"/>
          </p:cNvSpPr>
          <p:nvPr>
            <p:ph type="body" sz="quarter" idx="44" hasCustomPrompt="1"/>
          </p:nvPr>
        </p:nvSpPr>
        <p:spPr bwMode="gray">
          <a:xfrm>
            <a:off x="1491615" y="2145353"/>
            <a:ext cx="4937760" cy="138499"/>
          </a:xfrm>
        </p:spPr>
        <p:txBody>
          <a:bodyPr/>
          <a:lstStyle>
            <a:lvl1pPr marL="0" indent="0">
              <a:spcBef>
                <a:spcPts val="200"/>
              </a:spcBef>
              <a:buNone/>
              <a:defRPr>
                <a:solidFill>
                  <a:schemeClr val="accent3"/>
                </a:solidFill>
              </a:defRPr>
            </a:lvl1pPr>
            <a:lvl2pPr marL="112713" indent="0">
              <a:buNone/>
              <a:defRPr>
                <a:solidFill>
                  <a:schemeClr val="accent3"/>
                </a:solidFill>
              </a:defRPr>
            </a:lvl2pPr>
            <a:lvl3pPr marL="230187" indent="0">
              <a:buNone/>
              <a:defRPr>
                <a:solidFill>
                  <a:schemeClr val="accent3"/>
                </a:solidFill>
              </a:defRPr>
            </a:lvl3pPr>
            <a:lvl4pPr marL="342900" indent="0">
              <a:buNone/>
              <a:defRPr>
                <a:solidFill>
                  <a:schemeClr val="accent3"/>
                </a:solidFill>
              </a:defRPr>
            </a:lvl4pPr>
            <a:lvl5pPr marL="458787" indent="0">
              <a:buNone/>
              <a:defRPr>
                <a:solidFill>
                  <a:schemeClr val="accent3"/>
                </a:solidFill>
              </a:defRPr>
            </a:lvl5pPr>
          </a:lstStyle>
          <a:p>
            <a:pPr lvl="0"/>
            <a:r>
              <a:rPr lang="en-US" dirty="0"/>
              <a:t>Add Name(s) Here</a:t>
            </a:r>
          </a:p>
        </p:txBody>
      </p:sp>
      <p:sp>
        <p:nvSpPr>
          <p:cNvPr id="10" name="Text Placeholder 9"/>
          <p:cNvSpPr>
            <a:spLocks noGrp="1"/>
          </p:cNvSpPr>
          <p:nvPr>
            <p:ph type="body" sz="quarter" idx="45" hasCustomPrompt="1"/>
          </p:nvPr>
        </p:nvSpPr>
        <p:spPr bwMode="gray">
          <a:xfrm>
            <a:off x="1491615" y="2565325"/>
            <a:ext cx="4937760" cy="169277"/>
          </a:xfrm>
        </p:spPr>
        <p:txBody>
          <a:bodyPr/>
          <a:lstStyle>
            <a:lvl1pPr marL="0" indent="0">
              <a:spcBef>
                <a:spcPts val="0"/>
              </a:spcBef>
              <a:buNone/>
              <a:defRPr sz="1100">
                <a:solidFill>
                  <a:schemeClr val="tx1"/>
                </a:solidFill>
              </a:defRPr>
            </a:lvl1pPr>
            <a:lvl2pPr marL="112713" indent="0">
              <a:spcBef>
                <a:spcPts val="0"/>
              </a:spcBef>
              <a:buNone/>
              <a:defRPr sz="1100"/>
            </a:lvl2pPr>
            <a:lvl3pPr marL="230187" indent="0">
              <a:spcBef>
                <a:spcPts val="0"/>
              </a:spcBef>
              <a:buNone/>
              <a:defRPr sz="1100"/>
            </a:lvl3pPr>
            <a:lvl4pPr marL="342900" indent="0">
              <a:spcBef>
                <a:spcPts val="0"/>
              </a:spcBef>
              <a:buNone/>
              <a:defRPr sz="1100"/>
            </a:lvl4pPr>
            <a:lvl5pPr marL="458787" indent="0">
              <a:spcBef>
                <a:spcPts val="0"/>
              </a:spcBef>
              <a:buNone/>
              <a:defRPr sz="1100"/>
            </a:lvl5pPr>
          </a:lstStyle>
          <a:p>
            <a:pPr lvl="0"/>
            <a:r>
              <a:rPr lang="en-US" dirty="0"/>
              <a:t>Contributing Consultants (Insert text)</a:t>
            </a:r>
          </a:p>
        </p:txBody>
      </p:sp>
      <p:sp>
        <p:nvSpPr>
          <p:cNvPr id="14" name="Text Placeholder 13"/>
          <p:cNvSpPr>
            <a:spLocks noGrp="1"/>
          </p:cNvSpPr>
          <p:nvPr>
            <p:ph type="body" sz="quarter" idx="46" hasCustomPrompt="1"/>
          </p:nvPr>
        </p:nvSpPr>
        <p:spPr bwMode="gray">
          <a:xfrm>
            <a:off x="1491615" y="2798180"/>
            <a:ext cx="4937760" cy="138499"/>
          </a:xfrm>
        </p:spPr>
        <p:txBody>
          <a:bodyPr/>
          <a:lstStyle>
            <a:lvl1pPr marL="0" indent="0">
              <a:spcBef>
                <a:spcPts val="200"/>
              </a:spcBef>
              <a:buNone/>
              <a:defRPr>
                <a:solidFill>
                  <a:schemeClr val="accent3"/>
                </a:solidFill>
              </a:defRPr>
            </a:lvl1pPr>
            <a:lvl2pPr marL="112713" indent="0">
              <a:spcBef>
                <a:spcPts val="200"/>
              </a:spcBef>
              <a:buNone/>
              <a:defRPr>
                <a:solidFill>
                  <a:schemeClr val="accent3"/>
                </a:solidFill>
              </a:defRPr>
            </a:lvl2pPr>
            <a:lvl3pPr marL="230187" indent="0">
              <a:spcBef>
                <a:spcPts val="200"/>
              </a:spcBef>
              <a:buNone/>
              <a:defRPr>
                <a:solidFill>
                  <a:schemeClr val="accent3"/>
                </a:solidFill>
              </a:defRPr>
            </a:lvl3pPr>
            <a:lvl4pPr marL="342900" indent="0">
              <a:spcBef>
                <a:spcPts val="200"/>
              </a:spcBef>
              <a:buNone/>
              <a:defRPr>
                <a:solidFill>
                  <a:schemeClr val="accent3"/>
                </a:solidFill>
              </a:defRPr>
            </a:lvl4pPr>
            <a:lvl5pPr marL="458787" indent="0">
              <a:spcBef>
                <a:spcPts val="200"/>
              </a:spcBef>
              <a:buNone/>
              <a:defRPr>
                <a:solidFill>
                  <a:schemeClr val="accent3"/>
                </a:solidFill>
              </a:defRPr>
            </a:lvl5pPr>
          </a:lstStyle>
          <a:p>
            <a:pPr lvl="0"/>
            <a:r>
              <a:rPr lang="en-US" dirty="0"/>
              <a:t>Add Name(s) Here</a:t>
            </a:r>
          </a:p>
        </p:txBody>
      </p:sp>
      <p:sp>
        <p:nvSpPr>
          <p:cNvPr id="16" name="Text Placeholder 15"/>
          <p:cNvSpPr>
            <a:spLocks noGrp="1"/>
          </p:cNvSpPr>
          <p:nvPr>
            <p:ph type="body" sz="quarter" idx="47" hasCustomPrompt="1"/>
          </p:nvPr>
        </p:nvSpPr>
        <p:spPr bwMode="gray">
          <a:xfrm>
            <a:off x="1491615" y="3225725"/>
            <a:ext cx="4937760" cy="169277"/>
          </a:xfrm>
        </p:spPr>
        <p:txBody>
          <a:bodyPr/>
          <a:lstStyle>
            <a:lvl1pPr marL="0" indent="0">
              <a:spcBef>
                <a:spcPts val="0"/>
              </a:spcBef>
              <a:buNone/>
              <a:defRPr sz="1100">
                <a:solidFill>
                  <a:schemeClr val="tx1"/>
                </a:solidFill>
              </a:defRPr>
            </a:lvl1pPr>
            <a:lvl2pPr>
              <a:spcBef>
                <a:spcPts val="0"/>
              </a:spcBef>
              <a:defRPr sz="1100"/>
            </a:lvl2pPr>
            <a:lvl3pPr>
              <a:spcBef>
                <a:spcPts val="0"/>
              </a:spcBef>
              <a:defRPr sz="1100"/>
            </a:lvl3pPr>
            <a:lvl4pPr>
              <a:spcBef>
                <a:spcPts val="0"/>
              </a:spcBef>
              <a:defRPr sz="1100"/>
            </a:lvl4pPr>
            <a:lvl5pPr>
              <a:spcBef>
                <a:spcPts val="0"/>
              </a:spcBef>
              <a:defRPr sz="1100"/>
            </a:lvl5pPr>
          </a:lstStyle>
          <a:p>
            <a:pPr lvl="0"/>
            <a:r>
              <a:rPr lang="en-US" dirty="0"/>
              <a:t>Executive Director (Insert text)</a:t>
            </a:r>
          </a:p>
        </p:txBody>
      </p:sp>
      <p:sp>
        <p:nvSpPr>
          <p:cNvPr id="18" name="Text Placeholder 17"/>
          <p:cNvSpPr>
            <a:spLocks noGrp="1"/>
          </p:cNvSpPr>
          <p:nvPr>
            <p:ph type="body" sz="quarter" idx="48" hasCustomPrompt="1"/>
          </p:nvPr>
        </p:nvSpPr>
        <p:spPr bwMode="gray">
          <a:xfrm>
            <a:off x="1491615" y="3458580"/>
            <a:ext cx="4937760" cy="138499"/>
          </a:xfrm>
        </p:spPr>
        <p:txBody>
          <a:bodyPr/>
          <a:lstStyle>
            <a:lvl1pPr marL="0" indent="0">
              <a:spcBef>
                <a:spcPts val="200"/>
              </a:spcBef>
              <a:buNone/>
              <a:defRPr>
                <a:solidFill>
                  <a:schemeClr val="accent3"/>
                </a:solidFill>
              </a:defRPr>
            </a:lvl1pPr>
            <a:lvl2pPr marL="112713" indent="0">
              <a:spcBef>
                <a:spcPts val="200"/>
              </a:spcBef>
              <a:buNone/>
              <a:defRPr/>
            </a:lvl2pPr>
            <a:lvl3pPr marL="230187" indent="0">
              <a:spcBef>
                <a:spcPts val="200"/>
              </a:spcBef>
              <a:buNone/>
              <a:defRPr/>
            </a:lvl3pPr>
            <a:lvl4pPr marL="342900" indent="0">
              <a:spcBef>
                <a:spcPts val="200"/>
              </a:spcBef>
              <a:buNone/>
              <a:defRPr/>
            </a:lvl4pPr>
            <a:lvl5pPr marL="458787" indent="0">
              <a:spcBef>
                <a:spcPts val="200"/>
              </a:spcBef>
              <a:buNone/>
              <a:defRPr/>
            </a:lvl5pPr>
          </a:lstStyle>
          <a:p>
            <a:pPr lvl="0"/>
            <a:r>
              <a:rPr lang="en-US" dirty="0"/>
              <a:t>Add Name(s) Here</a:t>
            </a:r>
          </a:p>
        </p:txBody>
      </p:sp>
      <p:cxnSp>
        <p:nvCxnSpPr>
          <p:cNvPr id="13" name="Straight Connector 12"/>
          <p:cNvCxnSpPr/>
          <p:nvPr userDrawn="1"/>
        </p:nvCxnSpPr>
        <p:spPr bwMode="gray">
          <a:xfrm>
            <a:off x="7414907" y="460375"/>
            <a:ext cx="0" cy="6468516"/>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5" name="TextBox 14"/>
          <p:cNvSpPr txBox="1"/>
          <p:nvPr userDrawn="1"/>
        </p:nvSpPr>
        <p:spPr bwMode="gray">
          <a:xfrm>
            <a:off x="7488805" y="448684"/>
            <a:ext cx="2063952" cy="6480208"/>
          </a:xfrm>
          <a:prstGeom prst="rect">
            <a:avLst/>
          </a:prstGeom>
          <a:noFill/>
        </p:spPr>
        <p:txBody>
          <a:bodyPr wrap="square" lIns="0" tIns="0" rIns="0" bIns="0" rtlCol="0">
            <a:noAutofit/>
          </a:bodyPr>
          <a:lstStyle/>
          <a:p>
            <a:pPr>
              <a:spcBef>
                <a:spcPts val="400"/>
              </a:spcBef>
            </a:pPr>
            <a:r>
              <a:rPr lang="en-US" sz="500" b="1" dirty="0"/>
              <a:t>LEGAL</a:t>
            </a:r>
            <a:r>
              <a:rPr lang="en-US" sz="500" b="1" baseline="0" dirty="0"/>
              <a:t> CAVEAT</a:t>
            </a:r>
            <a:endParaRPr lang="en-US" sz="500" b="1" dirty="0"/>
          </a:p>
          <a:p>
            <a:pPr>
              <a:spcBef>
                <a:spcPts val="400"/>
              </a:spcBef>
            </a:pPr>
            <a:r>
              <a:rPr lang="en-US" sz="500" dirty="0"/>
              <a:t>EAB Global, Inc. (“EAB”) has made efforts to verify the accuracy of the information it provides to members. This report relies on data obtained from many sources, however, and EAB cannot guarantee the accuracy of the information provided or any analysis based thereon. In addition, neither EAB nor any of its affiliates (each, an “EAB Organization”) is in the business of giving legal, accounting, or other professional advice, and its reports should not be construed as professional advice. In particular, members should not rely on any legal commentary </a:t>
            </a:r>
            <a:br>
              <a:rPr lang="en-US" sz="500" dirty="0"/>
            </a:br>
            <a:r>
              <a:rPr lang="en-US" sz="500" dirty="0"/>
              <a:t>in this report as a basis for action, or assume that any tactics described herein would be permitted by applicable law or appropriate for a given member’s situation. Members are advised to consult with appropriate professionals concerning legal, tax, or accounting issues, before implementing any of these tactics. No EAB Organization or any of its respective officers, directors, employees, or agents shall be liable for any claims, liabilities, or expenses relating to (a) any errors or omissions in this report,</a:t>
            </a:r>
            <a:r>
              <a:rPr lang="en-US" sz="500" baseline="0" dirty="0"/>
              <a:t> </a:t>
            </a:r>
            <a:r>
              <a:rPr lang="en-US" sz="500" dirty="0"/>
              <a:t>whether caused by any EAB organization, or any of their respective employees or agents, or sources or other third parties, (b) any recommendation by any EAB Organization, or (c) failure of member and its employees and agents to abide by the terms set forth herein.</a:t>
            </a:r>
          </a:p>
          <a:p>
            <a:pPr>
              <a:spcBef>
                <a:spcPts val="400"/>
              </a:spcBef>
            </a:pPr>
            <a:r>
              <a:rPr lang="en-US" sz="500" dirty="0"/>
              <a:t>EAB is a registered trademark of EAB Global, Inc. in the United States and other countries. Members are not permitted to use these trademarks, or any other trademark, product name, service name, trade name, and logo of any EAB Organization without prior written consent of EAB. Other trademarks, product names, service names, trade names, and logos used within these pages are the property of their respective holders. Use of other company trademarks, product names, service names, trade names, and logos or images of the same does not necessarily constitute (a) an endorsement by such company of an EAB Organization and its products and services, or (b) an endorsement of the company or its products or services by an EAB Organization. No EAB Organization is affiliated with any such company.</a:t>
            </a:r>
          </a:p>
          <a:p>
            <a:pPr>
              <a:spcBef>
                <a:spcPts val="1200"/>
              </a:spcBef>
            </a:pPr>
            <a:r>
              <a:rPr lang="en-US" sz="500" b="1" dirty="0"/>
              <a:t>IMPORTANT: Please read the following.</a:t>
            </a:r>
          </a:p>
          <a:p>
            <a:pPr>
              <a:spcBef>
                <a:spcPts val="400"/>
              </a:spcBef>
            </a:pPr>
            <a:r>
              <a:rPr lang="en-US" sz="500" dirty="0"/>
              <a:t>EAB has prepared this report for the exclusive use of its members. Each member acknowledges and agrees that this report and the information contained herein (collectively, the “Report”) are confidential and proprietary to EAB. By accepting delivery of this Report, each member agrees to abide by the terms as stated herein, including the following:</a:t>
            </a:r>
          </a:p>
          <a:p>
            <a:pPr marL="112713" indent="-112713">
              <a:spcBef>
                <a:spcPts val="400"/>
              </a:spcBef>
            </a:pPr>
            <a:r>
              <a:rPr lang="en-US" sz="500" dirty="0"/>
              <a:t>1.	All right, title, and interest in and to this Report is owned </a:t>
            </a:r>
            <a:br>
              <a:rPr lang="en-US" sz="500" dirty="0"/>
            </a:br>
            <a:r>
              <a:rPr lang="en-US" sz="500" dirty="0"/>
              <a:t>by an EAB Organization. Except as stated herein, no right, license, permission, or interest of any kind in this Report is intended to be given, transferred to, or acquired by a member. Each member is authorized to use this Report only to the extent expressly authorized herein.</a:t>
            </a:r>
          </a:p>
          <a:p>
            <a:pPr marL="112713" indent="-112713">
              <a:spcBef>
                <a:spcPts val="400"/>
              </a:spcBef>
            </a:pPr>
            <a:r>
              <a:rPr lang="en-US" sz="500" dirty="0"/>
              <a:t>2.	Each member shall not sell, license, republish, distribute, or post online or otherwise this Report, in part or in whole. Each member shall not disseminate or permit the use of, and shall take reasonable precautions to prevent such dissemination or use of, this Report by (a) any of its employees and agents (except as stated below), or (b) any third party.</a:t>
            </a:r>
          </a:p>
          <a:p>
            <a:pPr marL="112713" indent="-112713">
              <a:spcBef>
                <a:spcPts val="400"/>
              </a:spcBef>
            </a:pPr>
            <a:r>
              <a:rPr lang="en-US" sz="500" dirty="0"/>
              <a:t>3.	Each member may make this Report available solely to those of its employees and agents who (a) are registered for the workshop or membership program of which this Report is a part, (b) require access to this Report in order to learn from the information described herein, and (c) agree not to disclose this Report to other employees or agents or any </a:t>
            </a:r>
            <a:br>
              <a:rPr lang="en-US" sz="500" dirty="0"/>
            </a:br>
            <a:r>
              <a:rPr lang="en-US" sz="500" dirty="0"/>
              <a:t>third party. Each member shall use, and shall ensure that its employees and agents use, this Report for its internal use only. Each member may make a limited number of copies, solely as adequate for use by its employees and agents in accordance with the terms herein.</a:t>
            </a:r>
          </a:p>
          <a:p>
            <a:pPr marL="112713" indent="-112713">
              <a:spcBef>
                <a:spcPts val="400"/>
              </a:spcBef>
            </a:pPr>
            <a:r>
              <a:rPr lang="en-US" sz="500" dirty="0"/>
              <a:t>4.	Each member shall not remove from this Report any confidential markings, copyright notices, and/or other similar indicia herein.</a:t>
            </a:r>
          </a:p>
          <a:p>
            <a:pPr marL="112713" indent="-112713">
              <a:spcBef>
                <a:spcPts val="400"/>
              </a:spcBef>
            </a:pPr>
            <a:r>
              <a:rPr lang="en-US" sz="500" dirty="0"/>
              <a:t>5.	Each member is responsible for any breach of its obligations as stated herein by any of its employees or agents.</a:t>
            </a:r>
          </a:p>
          <a:p>
            <a:pPr marL="112713" indent="-112713">
              <a:spcBef>
                <a:spcPts val="400"/>
              </a:spcBef>
            </a:pPr>
            <a:r>
              <a:rPr lang="en-US" sz="500" dirty="0"/>
              <a:t>6.	If a member is unwilling to abide by any</a:t>
            </a:r>
            <a:r>
              <a:rPr lang="en-US" sz="500" baseline="0" dirty="0"/>
              <a:t> </a:t>
            </a:r>
            <a:r>
              <a:rPr lang="en-US" sz="500" dirty="0"/>
              <a:t>of the foregoing obligations, then such member shall promptly return this Report and all copies thereof to EAB.</a:t>
            </a:r>
          </a:p>
        </p:txBody>
      </p:sp>
    </p:spTree>
    <p:custDataLst>
      <p:tags r:id="rId1"/>
    </p:custDataLst>
    <p:extLst>
      <p:ext uri="{BB962C8B-B14F-4D97-AF65-F5344CB8AC3E}">
        <p14:creationId xmlns:p14="http://schemas.microsoft.com/office/powerpoint/2010/main" val="584241630"/>
      </p:ext>
    </p:extLst>
  </p:cSld>
  <p:clrMapOvr>
    <a:masterClrMapping/>
  </p:clrMapOvr>
  <p:extLst>
    <p:ext uri="{DCECCB84-F9BA-43D5-87BE-67443E8EF086}">
      <p15:sldGuideLst xmlns:p15="http://schemas.microsoft.com/office/powerpoint/2012/main">
        <p15:guide id="1" pos="939" userDrawn="1">
          <p15:clr>
            <a:srgbClr val="FBAE40"/>
          </p15:clr>
        </p15:guide>
        <p15:guide id="0" pos="738" userDrawn="1">
          <p15:clr>
            <a:srgbClr val="FBAE40"/>
          </p15:clr>
        </p15:guide>
        <p15:guide id="2" orient="horz" pos="804"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cxnSp>
        <p:nvCxnSpPr>
          <p:cNvPr id="12" name="Straight Connector 11"/>
          <p:cNvCxnSpPr/>
          <p:nvPr userDrawn="1"/>
        </p:nvCxnSpPr>
        <p:spPr bwMode="gray">
          <a:xfrm>
            <a:off x="511175" y="1032953"/>
            <a:ext cx="9036050"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hasCustomPrompt="1"/>
          </p:nvPr>
        </p:nvSpPr>
        <p:spPr bwMode="gray">
          <a:xfrm>
            <a:off x="513556" y="696077"/>
            <a:ext cx="9031288" cy="276999"/>
          </a:xfrm>
        </p:spPr>
        <p:txBody>
          <a:bodyPr/>
          <a:lstStyle/>
          <a:p>
            <a:r>
              <a:rPr lang="en-US" dirty="0"/>
              <a:t>Page Title – Rockwell 20pt Regular, Title Case</a:t>
            </a:r>
          </a:p>
        </p:txBody>
      </p:sp>
      <p:sp>
        <p:nvSpPr>
          <p:cNvPr id="4" name="Text Placeholder 3"/>
          <p:cNvSpPr>
            <a:spLocks noGrp="1"/>
          </p:cNvSpPr>
          <p:nvPr>
            <p:ph type="body" sz="quarter" idx="10" hasCustomPrompt="1"/>
          </p:nvPr>
        </p:nvSpPr>
        <p:spPr bwMode="gray">
          <a:xfrm>
            <a:off x="2660823" y="1529420"/>
            <a:ext cx="6400800" cy="4129189"/>
          </a:xfrm>
        </p:spPr>
        <p:txBody>
          <a:bodyPr>
            <a:noAutofit/>
          </a:bodyPr>
          <a:lstStyle>
            <a:lvl1pPr marL="0" marR="0" indent="0" algn="l" defTabSz="1018879" rtl="0" eaLnBrk="1" fontAlgn="auto" latinLnBrk="0" hangingPunct="1">
              <a:lnSpc>
                <a:spcPct val="100000"/>
              </a:lnSpc>
              <a:spcBef>
                <a:spcPts val="1000"/>
              </a:spcBef>
              <a:spcAft>
                <a:spcPts val="0"/>
              </a:spcAft>
              <a:buClr>
                <a:schemeClr val="tx1"/>
              </a:buClr>
              <a:buSzTx/>
              <a:buFont typeface="Arial" pitchFamily="34" charset="0"/>
              <a:buNone/>
              <a:tabLst>
                <a:tab pos="6309360" algn="r"/>
              </a:tabLst>
              <a:defRPr sz="1000"/>
            </a:lvl1pPr>
            <a:lvl2pPr marL="112713" indent="0">
              <a:spcBef>
                <a:spcPts val="1000"/>
              </a:spcBef>
              <a:buNone/>
              <a:defRPr sz="1000"/>
            </a:lvl2pPr>
            <a:lvl3pPr marL="230187" indent="0">
              <a:spcBef>
                <a:spcPts val="1000"/>
              </a:spcBef>
              <a:buNone/>
              <a:defRPr sz="1000"/>
            </a:lvl3pPr>
            <a:lvl4pPr marL="342900" indent="0">
              <a:spcBef>
                <a:spcPts val="1000"/>
              </a:spcBef>
              <a:buNone/>
              <a:defRPr sz="1000"/>
            </a:lvl4pPr>
            <a:lvl5pPr marL="458787" indent="0">
              <a:spcBef>
                <a:spcPts val="1000"/>
              </a:spcBef>
              <a:buNone/>
              <a:defRPr sz="1000"/>
            </a:lvl5pPr>
          </a:lstStyle>
          <a:p>
            <a:pPr lvl="0"/>
            <a:r>
              <a:rPr lang="en-US" dirty="0"/>
              <a:t>Type Section Title, tab, then page number, then period space, period space, </a:t>
            </a:r>
            <a:r>
              <a:rPr lang="en-US" dirty="0" err="1"/>
              <a:t>etc</a:t>
            </a:r>
            <a:r>
              <a:rPr lang="en-US" dirty="0"/>
              <a:t>	. . . . . . . . . . . . X</a:t>
            </a:r>
            <a:br>
              <a:rPr lang="en-US" dirty="0"/>
            </a:br>
            <a:r>
              <a:rPr lang="en-US" dirty="0"/>
              <a:t>Type Section Title, tab, then page number, then period space, period space, </a:t>
            </a:r>
            <a:r>
              <a:rPr lang="en-US" dirty="0" err="1"/>
              <a:t>etc</a:t>
            </a:r>
            <a:r>
              <a:rPr lang="en-US" dirty="0"/>
              <a:t>	. . . . . . . . . . . . X</a:t>
            </a:r>
            <a:br>
              <a:rPr lang="en-US" dirty="0"/>
            </a:br>
            <a:r>
              <a:rPr lang="en-US" dirty="0"/>
              <a:t>Type Section Title, tab, then page number, then period space, period space, </a:t>
            </a:r>
            <a:r>
              <a:rPr lang="en-US" dirty="0" err="1"/>
              <a:t>etc</a:t>
            </a:r>
            <a:r>
              <a:rPr lang="en-US" dirty="0"/>
              <a:t>	. . . . . . . . . . . . X</a:t>
            </a:r>
            <a:br>
              <a:rPr lang="en-US" dirty="0"/>
            </a:br>
            <a:r>
              <a:rPr lang="en-US" dirty="0"/>
              <a:t>Type Section Title, tab, then page number, then period space, period space, </a:t>
            </a:r>
            <a:r>
              <a:rPr lang="en-US" dirty="0" err="1"/>
              <a:t>etc</a:t>
            </a:r>
            <a:r>
              <a:rPr lang="en-US" dirty="0"/>
              <a:t>	. . . . . . . . . . . . X</a:t>
            </a:r>
            <a:br>
              <a:rPr lang="en-US" dirty="0"/>
            </a:br>
            <a:r>
              <a:rPr lang="en-US" dirty="0"/>
              <a:t>Type Section Title, tab, then page number, then period space, period space, </a:t>
            </a:r>
            <a:r>
              <a:rPr lang="en-US" dirty="0" err="1"/>
              <a:t>etc</a:t>
            </a:r>
            <a:r>
              <a:rPr lang="en-US" dirty="0"/>
              <a:t>	. . . . . . . . . . . . X</a:t>
            </a:r>
            <a:br>
              <a:rPr lang="en-US" dirty="0"/>
            </a:br>
            <a:r>
              <a:rPr lang="en-US" dirty="0"/>
              <a:t>Type Section Title, tab, then page number, then period space, period space, </a:t>
            </a:r>
            <a:r>
              <a:rPr lang="en-US" dirty="0" err="1"/>
              <a:t>etc</a:t>
            </a:r>
            <a:r>
              <a:rPr lang="en-US" dirty="0"/>
              <a:t>	. . . . . . . . . . . . X</a:t>
            </a:r>
            <a:br>
              <a:rPr lang="en-US" dirty="0"/>
            </a:br>
            <a:r>
              <a:rPr lang="en-US" dirty="0"/>
              <a:t>Type Section Title, tab, then page number, then period space, period space, </a:t>
            </a:r>
            <a:r>
              <a:rPr lang="en-US" dirty="0" err="1"/>
              <a:t>etc</a:t>
            </a:r>
            <a:r>
              <a:rPr lang="en-US" dirty="0"/>
              <a:t>	. . . . . . . . . . . . X</a:t>
            </a:r>
          </a:p>
        </p:txBody>
      </p:sp>
      <p:sp>
        <p:nvSpPr>
          <p:cNvPr id="5" name="TextBox 4"/>
          <p:cNvSpPr txBox="1"/>
          <p:nvPr userDrawn="1"/>
        </p:nvSpPr>
        <p:spPr bwMode="gray">
          <a:xfrm>
            <a:off x="10158772" y="1562099"/>
            <a:ext cx="2489481" cy="4844381"/>
          </a:xfrm>
          <a:prstGeom prst="rect">
            <a:avLst/>
          </a:prstGeom>
          <a:solidFill>
            <a:srgbClr val="009900"/>
          </a:solidFill>
        </p:spPr>
        <p:txBody>
          <a:bodyPr wrap="square" lIns="91440" rIns="91440" rtlCol="0">
            <a:noAutofit/>
          </a:bodyPr>
          <a:lstStyle/>
          <a:p>
            <a:pPr>
              <a:spcBef>
                <a:spcPts val="500"/>
              </a:spcBef>
            </a:pPr>
            <a:r>
              <a:rPr lang="en-US" sz="1500" dirty="0">
                <a:solidFill>
                  <a:schemeClr val="bg1"/>
                </a:solidFill>
                <a:latin typeface="Arial" panose="020B0604020202020204" pitchFamily="34" charset="0"/>
                <a:cs typeface="Arial" panose="020B0604020202020204" pitchFamily="34" charset="0"/>
              </a:rPr>
              <a:t>Formatting Your Table</a:t>
            </a:r>
            <a:br>
              <a:rPr lang="en-US" sz="1500" dirty="0">
                <a:solidFill>
                  <a:schemeClr val="bg1"/>
                </a:solidFill>
                <a:latin typeface="Arial" panose="020B0604020202020204" pitchFamily="34" charset="0"/>
                <a:cs typeface="Arial" panose="020B0604020202020204" pitchFamily="34" charset="0"/>
              </a:rPr>
            </a:br>
            <a:r>
              <a:rPr lang="en-US" sz="1500" dirty="0">
                <a:solidFill>
                  <a:schemeClr val="bg1"/>
                </a:solidFill>
                <a:latin typeface="Arial" panose="020B0604020202020204" pitchFamily="34" charset="0"/>
                <a:cs typeface="Arial" panose="020B0604020202020204" pitchFamily="34" charset="0"/>
              </a:rPr>
              <a:t>of Contents (ToC)</a:t>
            </a:r>
          </a:p>
          <a:p>
            <a:pPr>
              <a:spcBef>
                <a:spcPts val="300"/>
              </a:spcBef>
            </a:pPr>
            <a:r>
              <a:rPr lang="en-US" sz="1000" dirty="0">
                <a:solidFill>
                  <a:schemeClr val="bg1"/>
                </a:solidFill>
                <a:latin typeface="Arial" panose="020B0604020202020204" pitchFamily="34" charset="0"/>
                <a:cs typeface="Arial" panose="020B0604020202020204" pitchFamily="34" charset="0"/>
              </a:rPr>
              <a:t>To format your ToC correctly and have the page numbers perfectly align to the right margin, you will need to perform the following steps:</a:t>
            </a:r>
          </a:p>
          <a:p>
            <a:pPr marL="171450" indent="-171450">
              <a:spcBef>
                <a:spcPts val="1000"/>
              </a:spcBef>
              <a:buFont typeface="+mj-lt"/>
              <a:buAutoNum type="arabicParenR"/>
            </a:pPr>
            <a:r>
              <a:rPr lang="en-US" sz="1000" dirty="0">
                <a:solidFill>
                  <a:schemeClr val="bg1"/>
                </a:solidFill>
                <a:latin typeface="Arial" panose="020B0604020202020204" pitchFamily="34" charset="0"/>
                <a:cs typeface="Arial" panose="020B0604020202020204" pitchFamily="34" charset="0"/>
              </a:rPr>
              <a:t>Type directly</a:t>
            </a:r>
            <a:r>
              <a:rPr lang="en-US" sz="1000" baseline="0" dirty="0">
                <a:solidFill>
                  <a:schemeClr val="bg1"/>
                </a:solidFill>
                <a:latin typeface="Arial" panose="020B0604020202020204" pitchFamily="34" charset="0"/>
                <a:cs typeface="Arial" panose="020B0604020202020204" pitchFamily="34" charset="0"/>
              </a:rPr>
              <a:t> into the </a:t>
            </a:r>
            <a:r>
              <a:rPr lang="en-US" sz="1000" baseline="0" dirty="0" err="1">
                <a:solidFill>
                  <a:schemeClr val="bg1"/>
                </a:solidFill>
                <a:latin typeface="Arial" panose="020B0604020202020204" pitchFamily="34" charset="0"/>
                <a:cs typeface="Arial" panose="020B0604020202020204" pitchFamily="34" charset="0"/>
              </a:rPr>
              <a:t>ToC</a:t>
            </a:r>
            <a:r>
              <a:rPr lang="en-US" sz="1000" baseline="0" dirty="0">
                <a:solidFill>
                  <a:schemeClr val="bg1"/>
                </a:solidFill>
                <a:latin typeface="Arial" panose="020B0604020202020204" pitchFamily="34" charset="0"/>
                <a:cs typeface="Arial" panose="020B0604020202020204" pitchFamily="34" charset="0"/>
              </a:rPr>
              <a:t> placeholder with what the section should be called</a:t>
            </a:r>
            <a:endParaRPr lang="en-US" sz="1000" dirty="0">
              <a:solidFill>
                <a:schemeClr val="bg1"/>
              </a:solidFill>
              <a:latin typeface="Arial" panose="020B0604020202020204" pitchFamily="34" charset="0"/>
              <a:cs typeface="Arial" panose="020B0604020202020204" pitchFamily="34" charset="0"/>
            </a:endParaRPr>
          </a:p>
          <a:p>
            <a:pPr marL="171450" indent="-171450">
              <a:spcBef>
                <a:spcPts val="600"/>
              </a:spcBef>
              <a:buFont typeface="+mj-lt"/>
              <a:buAutoNum type="arabicParenR"/>
            </a:pPr>
            <a:r>
              <a:rPr lang="en-US" sz="1000" dirty="0">
                <a:solidFill>
                  <a:schemeClr val="bg1"/>
                </a:solidFill>
                <a:latin typeface="Arial" panose="020B0604020202020204" pitchFamily="34" charset="0"/>
                <a:cs typeface="Arial" panose="020B0604020202020204" pitchFamily="34" charset="0"/>
              </a:rPr>
              <a:t>Hit the “Tab” key</a:t>
            </a:r>
          </a:p>
          <a:p>
            <a:pPr marL="171450" indent="-171450">
              <a:spcBef>
                <a:spcPts val="600"/>
              </a:spcBef>
              <a:buFont typeface="+mj-lt"/>
              <a:buAutoNum type="arabicParenR"/>
            </a:pPr>
            <a:r>
              <a:rPr lang="en-US" sz="1000" dirty="0">
                <a:solidFill>
                  <a:schemeClr val="bg1"/>
                </a:solidFill>
                <a:latin typeface="Arial" panose="020B0604020202020204" pitchFamily="34" charset="0"/>
                <a:cs typeface="Arial" panose="020B0604020202020204" pitchFamily="34" charset="0"/>
              </a:rPr>
              <a:t>Type in the correct page number</a:t>
            </a:r>
          </a:p>
          <a:p>
            <a:pPr marL="171450" indent="-171450">
              <a:spcBef>
                <a:spcPts val="600"/>
              </a:spcBef>
              <a:buFont typeface="+mj-lt"/>
              <a:buAutoNum type="arabicParenR"/>
            </a:pPr>
            <a:r>
              <a:rPr lang="en-US" sz="1000" dirty="0">
                <a:solidFill>
                  <a:schemeClr val="bg1"/>
                </a:solidFill>
                <a:latin typeface="Arial" panose="020B0604020202020204" pitchFamily="34" charset="0"/>
                <a:cs typeface="Arial" panose="020B0604020202020204" pitchFamily="34" charset="0"/>
              </a:rPr>
              <a:t>Nudge your cursor to the left with</a:t>
            </a:r>
            <a:br>
              <a:rPr lang="en-US" sz="1000" dirty="0">
                <a:solidFill>
                  <a:schemeClr val="bg1"/>
                </a:solidFill>
                <a:latin typeface="Arial" panose="020B0604020202020204" pitchFamily="34" charset="0"/>
                <a:cs typeface="Arial" panose="020B0604020202020204" pitchFamily="34" charset="0"/>
              </a:rPr>
            </a:br>
            <a:r>
              <a:rPr lang="en-US" sz="1000" dirty="0">
                <a:solidFill>
                  <a:schemeClr val="bg1"/>
                </a:solidFill>
                <a:latin typeface="Arial" panose="020B0604020202020204" pitchFamily="34" charset="0"/>
                <a:cs typeface="Arial" panose="020B0604020202020204" pitchFamily="34" charset="0"/>
              </a:rPr>
              <a:t>the arrow key until it is directly before the number</a:t>
            </a:r>
          </a:p>
          <a:p>
            <a:pPr marL="171450" indent="-171450">
              <a:spcBef>
                <a:spcPts val="600"/>
              </a:spcBef>
              <a:buFont typeface="+mj-lt"/>
              <a:buAutoNum type="arabicParenR"/>
            </a:pPr>
            <a:r>
              <a:rPr lang="en-US" sz="1000" dirty="0">
                <a:solidFill>
                  <a:schemeClr val="bg1"/>
                </a:solidFill>
                <a:latin typeface="Arial" panose="020B0604020202020204" pitchFamily="34" charset="0"/>
                <a:cs typeface="Arial" panose="020B0604020202020204" pitchFamily="34" charset="0"/>
              </a:rPr>
              <a:t>Alternate between “period” and “space” until it builds back to the </a:t>
            </a:r>
            <a:r>
              <a:rPr lang="en-US" sz="1000" dirty="0" err="1">
                <a:solidFill>
                  <a:schemeClr val="bg1"/>
                </a:solidFill>
                <a:latin typeface="Arial" panose="020B0604020202020204" pitchFamily="34" charset="0"/>
                <a:cs typeface="Arial" panose="020B0604020202020204" pitchFamily="34" charset="0"/>
              </a:rPr>
              <a:t>ToC</a:t>
            </a:r>
            <a:r>
              <a:rPr lang="en-US" sz="1000" dirty="0">
                <a:solidFill>
                  <a:schemeClr val="bg1"/>
                </a:solidFill>
                <a:latin typeface="Arial" panose="020B0604020202020204" pitchFamily="34" charset="0"/>
                <a:cs typeface="Arial" panose="020B0604020202020204" pitchFamily="34" charset="0"/>
              </a:rPr>
              <a:t> content. This is called a “Leader” and should look something like this:</a:t>
            </a:r>
            <a:br>
              <a:rPr lang="en-US" sz="1000" dirty="0">
                <a:solidFill>
                  <a:schemeClr val="bg1"/>
                </a:solidFill>
                <a:latin typeface="Arial" panose="020B0604020202020204" pitchFamily="34" charset="0"/>
                <a:cs typeface="Arial" panose="020B0604020202020204" pitchFamily="34" charset="0"/>
              </a:rPr>
            </a:br>
            <a:r>
              <a:rPr lang="en-US" sz="1000" dirty="0">
                <a:solidFill>
                  <a:schemeClr val="bg1"/>
                </a:solidFill>
                <a:latin typeface="Arial" panose="020B0604020202020204" pitchFamily="34" charset="0"/>
                <a:cs typeface="Arial" panose="020B0604020202020204" pitchFamily="34" charset="0"/>
              </a:rPr>
              <a:t>( . . . . . . . . . . . . . . . . )</a:t>
            </a:r>
          </a:p>
          <a:p>
            <a:pPr marL="171450" indent="-171450">
              <a:spcBef>
                <a:spcPts val="600"/>
              </a:spcBef>
              <a:buFont typeface="+mj-lt"/>
              <a:buAutoNum type="arabicParenR"/>
            </a:pPr>
            <a:r>
              <a:rPr lang="en-US" sz="1000" dirty="0">
                <a:solidFill>
                  <a:schemeClr val="bg1"/>
                </a:solidFill>
                <a:latin typeface="Arial" panose="020B0604020202020204" pitchFamily="34" charset="0"/>
                <a:cs typeface="Arial" panose="020B0604020202020204" pitchFamily="34" charset="0"/>
              </a:rPr>
              <a:t>Repeat steps 1–5 for each level in</a:t>
            </a:r>
            <a:br>
              <a:rPr lang="en-US" sz="1000" dirty="0">
                <a:solidFill>
                  <a:schemeClr val="bg1"/>
                </a:solidFill>
                <a:latin typeface="Arial" panose="020B0604020202020204" pitchFamily="34" charset="0"/>
                <a:cs typeface="Arial" panose="020B0604020202020204" pitchFamily="34" charset="0"/>
              </a:rPr>
            </a:br>
            <a:r>
              <a:rPr lang="en-US" sz="1000" dirty="0">
                <a:solidFill>
                  <a:schemeClr val="bg1"/>
                </a:solidFill>
                <a:latin typeface="Arial" panose="020B0604020202020204" pitchFamily="34" charset="0"/>
                <a:cs typeface="Arial" panose="020B0604020202020204" pitchFamily="34" charset="0"/>
              </a:rPr>
              <a:t>the ToC</a:t>
            </a:r>
          </a:p>
          <a:p>
            <a:pPr marL="171450" indent="-171450">
              <a:spcBef>
                <a:spcPts val="300"/>
              </a:spcBef>
              <a:buFont typeface="+mj-lt"/>
              <a:buAutoNum type="arabicParenR"/>
            </a:pPr>
            <a:endParaRPr lang="en-US" sz="1000" dirty="0">
              <a:solidFill>
                <a:schemeClr val="bg1"/>
              </a:solidFill>
              <a:latin typeface="Arial" panose="020B0604020202020204" pitchFamily="34" charset="0"/>
              <a:cs typeface="Arial" panose="020B0604020202020204" pitchFamily="34" charset="0"/>
            </a:endParaRPr>
          </a:p>
          <a:p>
            <a:pPr>
              <a:spcBef>
                <a:spcPts val="300"/>
              </a:spcBef>
            </a:pPr>
            <a:r>
              <a:rPr lang="en-US" sz="1000" dirty="0">
                <a:solidFill>
                  <a:schemeClr val="bg1"/>
                </a:solidFill>
                <a:latin typeface="Arial" panose="020B0604020202020204" pitchFamily="34" charset="0"/>
                <a:cs typeface="Arial" panose="020B0604020202020204" pitchFamily="34" charset="0"/>
              </a:rPr>
              <a:t>NOTE: Since PPT does not have an automated feature for this and it’s quite labor intensive, it’s strongly advised that you complete the ToC last. </a:t>
            </a:r>
          </a:p>
        </p:txBody>
      </p:sp>
    </p:spTree>
    <p:custDataLst>
      <p:tags r:id="rId1"/>
    </p:custDataLst>
    <p:extLst>
      <p:ext uri="{BB962C8B-B14F-4D97-AF65-F5344CB8AC3E}">
        <p14:creationId xmlns:p14="http://schemas.microsoft.com/office/powerpoint/2010/main" val="3402750566"/>
      </p:ext>
    </p:extLst>
  </p:cSld>
  <p:clrMapOvr>
    <a:masterClrMapping/>
  </p:clrMapOvr>
  <p:extLst>
    <p:ext uri="{DCECCB84-F9BA-43D5-87BE-67443E8EF086}">
      <p15:sldGuideLst xmlns:p15="http://schemas.microsoft.com/office/powerpoint/2012/main">
        <p15:guide id="1" pos="1672">
          <p15:clr>
            <a:srgbClr val="FBAE40"/>
          </p15:clr>
        </p15:guide>
        <p15:guide id="0" pos="571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cxnSp>
        <p:nvCxnSpPr>
          <p:cNvPr id="20" name="Straight Connector 19"/>
          <p:cNvCxnSpPr/>
          <p:nvPr userDrawn="1"/>
        </p:nvCxnSpPr>
        <p:spPr bwMode="gray">
          <a:xfrm>
            <a:off x="2120900" y="5490769"/>
            <a:ext cx="6601791" cy="0"/>
          </a:xfrm>
          <a:prstGeom prst="line">
            <a:avLst/>
          </a:prstGeom>
          <a:ln w="1270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2124025" y="2154964"/>
            <a:ext cx="1234440" cy="472307"/>
          </a:xfrm>
          <a:prstGeom prst="rect">
            <a:avLst/>
          </a:prstGeom>
        </p:spPr>
      </p:pic>
      <p:sp>
        <p:nvSpPr>
          <p:cNvPr id="2" name="Title 1"/>
          <p:cNvSpPr>
            <a:spLocks noGrp="1"/>
          </p:cNvSpPr>
          <p:nvPr>
            <p:ph type="title" hasCustomPrompt="1"/>
          </p:nvPr>
        </p:nvSpPr>
        <p:spPr bwMode="gray">
          <a:xfrm>
            <a:off x="2124025" y="3733123"/>
            <a:ext cx="5669280" cy="775597"/>
          </a:xfrm>
          <a:prstGeom prst="rect">
            <a:avLst/>
          </a:prstGeom>
        </p:spPr>
        <p:txBody>
          <a:bodyPr wrap="square" lIns="0" tIns="0" rIns="0" bIns="0" anchor="b" anchorCtr="0">
            <a:spAutoFit/>
          </a:bodyPr>
          <a:lstStyle>
            <a:lvl1pPr>
              <a:lnSpc>
                <a:spcPct val="90000"/>
              </a:lnSpc>
              <a:defRPr sz="2800" b="0" baseline="0">
                <a:solidFill>
                  <a:schemeClr val="tx1"/>
                </a:solidFill>
              </a:defRPr>
            </a:lvl1pPr>
          </a:lstStyle>
          <a:p>
            <a:r>
              <a:rPr lang="en-US" dirty="0"/>
              <a:t>Divider Title – Rockwell 28pt Regular, Title Case</a:t>
            </a:r>
          </a:p>
        </p:txBody>
      </p:sp>
      <p:sp>
        <p:nvSpPr>
          <p:cNvPr id="17" name="Text Placeholder 16"/>
          <p:cNvSpPr>
            <a:spLocks noGrp="1"/>
          </p:cNvSpPr>
          <p:nvPr>
            <p:ph type="body" sz="quarter" idx="22" hasCustomPrompt="1"/>
          </p:nvPr>
        </p:nvSpPr>
        <p:spPr bwMode="gray">
          <a:xfrm>
            <a:off x="2124025" y="4697316"/>
            <a:ext cx="5669280" cy="169277"/>
          </a:xfrm>
        </p:spPr>
        <p:txBody>
          <a:bodyPr/>
          <a:lstStyle>
            <a:lvl1pPr marL="0" indent="0">
              <a:spcBef>
                <a:spcPts val="0"/>
              </a:spcBef>
              <a:buNone/>
              <a:defRPr sz="1100">
                <a:solidFill>
                  <a:schemeClr val="tx1"/>
                </a:solidFill>
              </a:defRPr>
            </a:lvl1pPr>
            <a:lvl2pPr>
              <a:spcBef>
                <a:spcPts val="0"/>
              </a:spcBef>
              <a:defRPr sz="1100"/>
            </a:lvl2pPr>
            <a:lvl3pPr>
              <a:spcBef>
                <a:spcPts val="0"/>
              </a:spcBef>
              <a:defRPr sz="1100"/>
            </a:lvl3pPr>
            <a:lvl4pPr>
              <a:spcBef>
                <a:spcPts val="0"/>
              </a:spcBef>
              <a:defRPr sz="1100"/>
            </a:lvl4pPr>
            <a:lvl5pPr>
              <a:spcBef>
                <a:spcPts val="0"/>
              </a:spcBef>
              <a:defRPr sz="1100"/>
            </a:lvl5pPr>
          </a:lstStyle>
          <a:p>
            <a:pPr lvl="0"/>
            <a:r>
              <a:rPr lang="en-US" dirty="0"/>
              <a:t>Divider Subtitle – Verdana 11pt Regular, Title Case</a:t>
            </a:r>
          </a:p>
        </p:txBody>
      </p:sp>
      <p:sp>
        <p:nvSpPr>
          <p:cNvPr id="21" name="Text Placeholder 20"/>
          <p:cNvSpPr>
            <a:spLocks noGrp="1"/>
          </p:cNvSpPr>
          <p:nvPr>
            <p:ph type="body" sz="quarter" idx="23" hasCustomPrompt="1"/>
          </p:nvPr>
        </p:nvSpPr>
        <p:spPr bwMode="gray">
          <a:xfrm>
            <a:off x="2124025" y="5907134"/>
            <a:ext cx="2286000" cy="543739"/>
          </a:xfrm>
        </p:spPr>
        <p:txBody>
          <a:bodyPr/>
          <a:lstStyle>
            <a:lvl1pPr>
              <a:defRPr>
                <a:solidFill>
                  <a:schemeClr val="tx1"/>
                </a:solidFill>
              </a:defRPr>
            </a:lvl1pPr>
          </a:lstStyle>
          <a:p>
            <a:pPr lvl="0"/>
            <a:r>
              <a:rPr lang="en-US" dirty="0"/>
              <a:t>Divider Bullet Placement (if needed)</a:t>
            </a:r>
          </a:p>
          <a:p>
            <a:pPr lvl="0"/>
            <a:r>
              <a:rPr lang="en-US" dirty="0"/>
              <a:t>Divider Bullet Placement (if needed)</a:t>
            </a:r>
          </a:p>
          <a:p>
            <a:pPr lvl="0"/>
            <a:r>
              <a:rPr lang="en-US" dirty="0"/>
              <a:t>Divider Bullet Placement (if needed)</a:t>
            </a:r>
          </a:p>
        </p:txBody>
      </p:sp>
      <p:sp>
        <p:nvSpPr>
          <p:cNvPr id="24" name="Text Placeholder 23"/>
          <p:cNvSpPr>
            <a:spLocks noGrp="1"/>
          </p:cNvSpPr>
          <p:nvPr>
            <p:ph type="body" sz="quarter" idx="24" hasCustomPrompt="1"/>
          </p:nvPr>
        </p:nvSpPr>
        <p:spPr bwMode="gray">
          <a:xfrm>
            <a:off x="7423228" y="5495899"/>
            <a:ext cx="1299013" cy="205151"/>
          </a:xfrm>
          <a:prstGeom prst="round2SameRect">
            <a:avLst>
              <a:gd name="adj1" fmla="val 0"/>
              <a:gd name="adj2" fmla="val 20202"/>
            </a:avLst>
          </a:prstGeom>
          <a:solidFill>
            <a:schemeClr val="tx2"/>
          </a:solidFill>
        </p:spPr>
        <p:txBody>
          <a:bodyPr wrap="none" lIns="45720" tIns="27432" rIns="45720" bIns="27432" anchor="ctr" anchorCtr="0"/>
          <a:lstStyle>
            <a:lvl1pPr marL="0" indent="0" algn="r">
              <a:spcBef>
                <a:spcPts val="0"/>
              </a:spcBef>
              <a:buNone/>
              <a:defRPr cap="all" spc="50" baseline="0">
                <a:solidFill>
                  <a:schemeClr val="bg1"/>
                </a:solidFill>
                <a:latin typeface="+mj-lt"/>
              </a:defRPr>
            </a:lvl1pPr>
            <a:lvl2pPr marL="112713" indent="0">
              <a:buNone/>
              <a:defRPr cap="all" spc="40">
                <a:solidFill>
                  <a:schemeClr val="bg1"/>
                </a:solidFill>
                <a:latin typeface="+mj-lt"/>
              </a:defRPr>
            </a:lvl2pPr>
            <a:lvl3pPr marL="230187" indent="0">
              <a:buNone/>
              <a:defRPr cap="all" spc="40">
                <a:solidFill>
                  <a:schemeClr val="bg1"/>
                </a:solidFill>
                <a:latin typeface="+mj-lt"/>
              </a:defRPr>
            </a:lvl3pPr>
            <a:lvl4pPr marL="342900" indent="0">
              <a:buNone/>
              <a:defRPr cap="all" spc="40">
                <a:solidFill>
                  <a:schemeClr val="bg1"/>
                </a:solidFill>
                <a:latin typeface="+mj-lt"/>
              </a:defRPr>
            </a:lvl4pPr>
            <a:lvl5pPr marL="458787" indent="0">
              <a:buNone/>
              <a:defRPr cap="all" spc="40">
                <a:solidFill>
                  <a:schemeClr val="bg1"/>
                </a:solidFill>
                <a:latin typeface="+mj-lt"/>
              </a:defRPr>
            </a:lvl5pPr>
          </a:lstStyle>
          <a:p>
            <a:pPr lvl="0"/>
            <a:r>
              <a:rPr lang="en-US" dirty="0"/>
              <a:t>Insert break type</a:t>
            </a:r>
          </a:p>
        </p:txBody>
      </p:sp>
      <p:sp>
        <p:nvSpPr>
          <p:cNvPr id="29" name="Text Placeholder 27"/>
          <p:cNvSpPr>
            <a:spLocks noGrp="1"/>
          </p:cNvSpPr>
          <p:nvPr>
            <p:ph type="body" sz="quarter" idx="25" hasCustomPrompt="1"/>
          </p:nvPr>
        </p:nvSpPr>
        <p:spPr bwMode="gray">
          <a:xfrm>
            <a:off x="8722690" y="5171655"/>
            <a:ext cx="824429" cy="1384995"/>
          </a:xfrm>
        </p:spPr>
        <p:txBody>
          <a:bodyPr/>
          <a:lstStyle>
            <a:lvl1pPr marL="0" indent="0" algn="r">
              <a:spcBef>
                <a:spcPts val="0"/>
              </a:spcBef>
              <a:buNone/>
              <a:defRPr sz="9000">
                <a:solidFill>
                  <a:schemeClr val="accent1"/>
                </a:solidFill>
                <a:latin typeface="+mj-lt"/>
              </a:defRPr>
            </a:lvl1pPr>
            <a:lvl2pPr>
              <a:defRPr sz="9000"/>
            </a:lvl2pPr>
            <a:lvl3pPr>
              <a:defRPr sz="9000"/>
            </a:lvl3pPr>
            <a:lvl4pPr>
              <a:defRPr sz="9000"/>
            </a:lvl4pPr>
            <a:lvl5pPr>
              <a:defRPr sz="9000"/>
            </a:lvl5pPr>
          </a:lstStyle>
          <a:p>
            <a:pPr lvl="0"/>
            <a:r>
              <a:rPr lang="en-US" dirty="0"/>
              <a:t>#</a:t>
            </a:r>
          </a:p>
        </p:txBody>
      </p:sp>
      <p:sp>
        <p:nvSpPr>
          <p:cNvPr id="9" name="Text Placeholder 1"/>
          <p:cNvSpPr txBox="1">
            <a:spLocks/>
          </p:cNvSpPr>
          <p:nvPr userDrawn="1"/>
        </p:nvSpPr>
        <p:spPr bwMode="gray">
          <a:xfrm>
            <a:off x="10124312" y="5491143"/>
            <a:ext cx="1543781" cy="1774845"/>
          </a:xfrm>
          <a:prstGeom prst="rect">
            <a:avLst/>
          </a:prstGeom>
          <a:solidFill>
            <a:srgbClr val="00990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r>
              <a:rPr lang="en-US" sz="1000" b="1" dirty="0">
                <a:solidFill>
                  <a:schemeClr val="bg1"/>
                </a:solidFill>
                <a:latin typeface="Arial" panose="020B0604020202020204" pitchFamily="34" charset="0"/>
                <a:cs typeface="Arial" panose="020B0604020202020204" pitchFamily="34" charset="0"/>
              </a:rPr>
              <a:t>What’s a Break Type?</a:t>
            </a:r>
          </a:p>
          <a:p>
            <a:pPr marL="0" indent="0">
              <a:spcBef>
                <a:spcPts val="300"/>
              </a:spcBef>
              <a:buFont typeface="+mj-lt"/>
              <a:buNone/>
            </a:pPr>
            <a:r>
              <a:rPr lang="en-US" sz="800" b="0" dirty="0">
                <a:solidFill>
                  <a:schemeClr val="bg1"/>
                </a:solidFill>
                <a:latin typeface="Arial" panose="020B0604020202020204" pitchFamily="34" charset="0"/>
                <a:cs typeface="Arial" panose="020B0604020202020204" pitchFamily="34" charset="0"/>
              </a:rPr>
              <a:t>Break types</a:t>
            </a:r>
            <a:r>
              <a:rPr lang="en-US" sz="800" b="0" baseline="0" dirty="0">
                <a:solidFill>
                  <a:schemeClr val="bg1"/>
                </a:solidFill>
                <a:latin typeface="Arial" panose="020B0604020202020204" pitchFamily="34" charset="0"/>
                <a:cs typeface="Arial" panose="020B0604020202020204" pitchFamily="34" charset="0"/>
              </a:rPr>
              <a:t> can be anything that you want to consider the section following the divider as:</a:t>
            </a:r>
          </a:p>
          <a:p>
            <a:pPr marL="117475" indent="-117475">
              <a:spcBef>
                <a:spcPts val="5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Section</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Chapter</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Essay</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Appendix</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Etc.</a:t>
            </a:r>
          </a:p>
          <a:p>
            <a:pPr marL="0" indent="0">
              <a:spcBef>
                <a:spcPts val="600"/>
              </a:spcBef>
              <a:buFont typeface="Arial" panose="020B0604020202020204" pitchFamily="34" charset="0"/>
              <a:buNone/>
            </a:pPr>
            <a:r>
              <a:rPr lang="en-US" sz="800" b="0" i="1" baseline="0" dirty="0">
                <a:solidFill>
                  <a:schemeClr val="bg1"/>
                </a:solidFill>
                <a:latin typeface="Arial" panose="020B0604020202020204" pitchFamily="34" charset="0"/>
                <a:cs typeface="Arial" panose="020B0604020202020204" pitchFamily="34" charset="0"/>
              </a:rPr>
              <a:t>If not needed, you may delete the break type box.</a:t>
            </a:r>
            <a:endParaRPr lang="en-US" sz="800" b="0" i="1" dirty="0">
              <a:solidFill>
                <a:schemeClr val="bg1"/>
              </a:solidFill>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3875226581"/>
      </p:ext>
    </p:extLst>
  </p:cSld>
  <p:clrMapOvr>
    <a:masterClrMapping/>
  </p:clrMapOvr>
  <p:extLst>
    <p:ext uri="{DCECCB84-F9BA-43D5-87BE-67443E8EF086}">
      <p15:sldGuideLst xmlns:p15="http://schemas.microsoft.com/office/powerpoint/2012/main">
        <p15:guide id="1" pos="1336">
          <p15:clr>
            <a:srgbClr val="FBAE40"/>
          </p15:clr>
        </p15:guide>
        <p15:guide id="2" orient="horz" pos="2841" userDrawn="1">
          <p15:clr>
            <a:srgbClr val="FBAE40"/>
          </p15:clr>
        </p15:guide>
        <p15:guide id="3" orient="horz" pos="295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cxnSp>
        <p:nvCxnSpPr>
          <p:cNvPr id="16" name="Straight Connector 15"/>
          <p:cNvCxnSpPr/>
          <p:nvPr userDrawn="1"/>
        </p:nvCxnSpPr>
        <p:spPr bwMode="gray">
          <a:xfrm>
            <a:off x="511175" y="1032953"/>
            <a:ext cx="9036050"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4" name="Text Placeholder 3"/>
          <p:cNvSpPr>
            <a:spLocks noGrp="1"/>
          </p:cNvSpPr>
          <p:nvPr>
            <p:ph type="body" sz="quarter" idx="28" hasCustomPrompt="1"/>
          </p:nvPr>
        </p:nvSpPr>
        <p:spPr bwMode="gray">
          <a:xfrm>
            <a:off x="513556" y="1106655"/>
            <a:ext cx="9034272"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8" name="Text Placeholder 7"/>
          <p:cNvSpPr>
            <a:spLocks noGrp="1"/>
          </p:cNvSpPr>
          <p:nvPr>
            <p:ph type="body" sz="quarter" idx="29" hasCustomPrompt="1"/>
          </p:nvPr>
        </p:nvSpPr>
        <p:spPr bwMode="gray">
          <a:xfrm>
            <a:off x="513556" y="462692"/>
            <a:ext cx="2327560" cy="123111"/>
          </a:xfrm>
        </p:spPr>
        <p:txBody>
          <a:bodyPr wrap="none"/>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10" name="Text Placeholder 9"/>
          <p:cNvSpPr>
            <a:spLocks noGrp="1"/>
          </p:cNvSpPr>
          <p:nvPr>
            <p:ph type="body" sz="quarter" idx="30" hasCustomPrompt="1"/>
          </p:nvPr>
        </p:nvSpPr>
        <p:spPr bwMode="gray">
          <a:xfrm>
            <a:off x="8356124" y="6957416"/>
            <a:ext cx="1188720" cy="307777"/>
          </a:xfrm>
        </p:spPr>
        <p:txBody>
          <a:bodyPr anchor="b" anchorCtr="0"/>
          <a:lstStyle>
            <a:lvl1pPr marL="0" indent="0">
              <a:spcBef>
                <a:spcPts val="0"/>
              </a:spcBef>
              <a:buNone/>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Source: Click to add source. Use a single space after “Source:” and a period at the end of the source. Stretch box to the left as needed.</a:t>
            </a:r>
          </a:p>
        </p:txBody>
      </p:sp>
      <p:sp>
        <p:nvSpPr>
          <p:cNvPr id="12" name="Text Placeholder 11"/>
          <p:cNvSpPr>
            <a:spLocks noGrp="1"/>
          </p:cNvSpPr>
          <p:nvPr>
            <p:ph type="body" sz="quarter" idx="31" hasCustomPrompt="1"/>
          </p:nvPr>
        </p:nvSpPr>
        <p:spPr bwMode="gray">
          <a:xfrm>
            <a:off x="513556" y="7111305"/>
            <a:ext cx="3013652" cy="153888"/>
          </a:xfrm>
        </p:spPr>
        <p:txBody>
          <a:bodyPr anchor="b" anchorCtr="0"/>
          <a:lstStyle>
            <a:lvl1pPr marL="117475" indent="-117475">
              <a:spcBef>
                <a:spcPts val="100"/>
              </a:spcBef>
              <a:buFont typeface="+mj-lt"/>
              <a:buAutoNum type="arabicParenR"/>
              <a:defRPr sz="500">
                <a:solidFill>
                  <a:schemeClr val="tx1"/>
                </a:solidFill>
              </a:defRPr>
            </a:lvl1pPr>
            <a:lvl2pPr marL="341313" indent="-228600">
              <a:spcBef>
                <a:spcPts val="200"/>
              </a:spcBef>
              <a:buFont typeface="+mj-lt"/>
              <a:buAutoNum type="arabicParenR"/>
              <a:defRPr sz="500"/>
            </a:lvl2pPr>
            <a:lvl3pPr marL="458787" indent="-228600">
              <a:spcBef>
                <a:spcPts val="200"/>
              </a:spcBef>
              <a:buFont typeface="+mj-lt"/>
              <a:buAutoNum type="arabicParenR"/>
              <a:defRPr sz="500"/>
            </a:lvl3pPr>
            <a:lvl4pPr marL="571500" indent="-228600">
              <a:spcBef>
                <a:spcPts val="200"/>
              </a:spcBef>
              <a:buFont typeface="+mj-lt"/>
              <a:buAutoNum type="arabicParenR"/>
              <a:defRPr sz="500"/>
            </a:lvl4pPr>
            <a:lvl5pPr marL="687387" indent="-228600">
              <a:spcBef>
                <a:spcPts val="200"/>
              </a:spcBef>
              <a:buFont typeface="+mj-lt"/>
              <a:buAutoNum type="arabicParenR"/>
              <a:defRPr sz="500"/>
            </a:lvl5pPr>
          </a:lstStyle>
          <a:p>
            <a:pPr lvl="0"/>
            <a:r>
              <a:rPr lang="en-US" dirty="0"/>
              <a:t>Click to add footnote. Numbers appear automatically (no additional space or tab needed). Use a period at the end of each footnote. Stretch the box to the right as needed.</a:t>
            </a:r>
          </a:p>
        </p:txBody>
      </p:sp>
      <p:sp>
        <p:nvSpPr>
          <p:cNvPr id="3" name="Title 2"/>
          <p:cNvSpPr>
            <a:spLocks noGrp="1"/>
          </p:cNvSpPr>
          <p:nvPr>
            <p:ph type="title" hasCustomPrompt="1"/>
          </p:nvPr>
        </p:nvSpPr>
        <p:spPr bwMode="gray">
          <a:xfrm>
            <a:off x="513556" y="696077"/>
            <a:ext cx="9031288" cy="307777"/>
          </a:xfrm>
        </p:spPr>
        <p:txBody>
          <a:bodyPr/>
          <a:lstStyle/>
          <a:p>
            <a:r>
              <a:rPr lang="en-US" dirty="0"/>
              <a:t>Page Title – Rockwell 20pt Regular, Title Case</a:t>
            </a:r>
          </a:p>
        </p:txBody>
      </p:sp>
    </p:spTree>
    <p:custDataLst>
      <p:tags r:id="rId1"/>
    </p:custDataLst>
    <p:extLst>
      <p:ext uri="{BB962C8B-B14F-4D97-AF65-F5344CB8AC3E}">
        <p14:creationId xmlns:p14="http://schemas.microsoft.com/office/powerpoint/2010/main" val="1754352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andard: Text">
    <p:spTree>
      <p:nvGrpSpPr>
        <p:cNvPr id="1" name=""/>
        <p:cNvGrpSpPr/>
        <p:nvPr/>
      </p:nvGrpSpPr>
      <p:grpSpPr>
        <a:xfrm>
          <a:off x="0" y="0"/>
          <a:ext cx="0" cy="0"/>
          <a:chOff x="0" y="0"/>
          <a:chExt cx="0" cy="0"/>
        </a:xfrm>
      </p:grpSpPr>
      <p:cxnSp>
        <p:nvCxnSpPr>
          <p:cNvPr id="16" name="Straight Connector 15"/>
          <p:cNvCxnSpPr/>
          <p:nvPr userDrawn="1"/>
        </p:nvCxnSpPr>
        <p:spPr bwMode="gray">
          <a:xfrm>
            <a:off x="511175" y="1032953"/>
            <a:ext cx="9036050"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bwMode="gray">
          <a:xfrm>
            <a:off x="2727826" y="1337744"/>
            <a:ext cx="0" cy="5928244"/>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1" name="Text Placeholder 3"/>
          <p:cNvSpPr>
            <a:spLocks noGrp="1"/>
          </p:cNvSpPr>
          <p:nvPr>
            <p:ph type="body" sz="quarter" idx="28" hasCustomPrompt="1"/>
          </p:nvPr>
        </p:nvSpPr>
        <p:spPr bwMode="gray">
          <a:xfrm>
            <a:off x="2858585" y="1309120"/>
            <a:ext cx="6688640"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12" name="Text Placeholder 7"/>
          <p:cNvSpPr>
            <a:spLocks noGrp="1"/>
          </p:cNvSpPr>
          <p:nvPr>
            <p:ph type="body" sz="quarter" idx="30" hasCustomPrompt="1"/>
          </p:nvPr>
        </p:nvSpPr>
        <p:spPr bwMode="gray">
          <a:xfrm>
            <a:off x="513556" y="462756"/>
            <a:ext cx="2327560" cy="123111"/>
          </a:xfrm>
        </p:spPr>
        <p:txBody>
          <a:bodyPr wrap="none"/>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3" name="Text Placeholder 2"/>
          <p:cNvSpPr>
            <a:spLocks noGrp="1"/>
          </p:cNvSpPr>
          <p:nvPr>
            <p:ph type="body" sz="quarter" idx="31" hasCustomPrompt="1"/>
          </p:nvPr>
        </p:nvSpPr>
        <p:spPr bwMode="gray">
          <a:xfrm>
            <a:off x="513556" y="1309120"/>
            <a:ext cx="2134394" cy="5954179"/>
          </a:xfrm>
        </p:spPr>
        <p:txBody>
          <a:bodyPr>
            <a:noAutofit/>
          </a:bodyPr>
          <a:lstStyle>
            <a:lvl1pPr marL="0" indent="0">
              <a:lnSpc>
                <a:spcPct val="120000"/>
              </a:lnSpc>
              <a:spcBef>
                <a:spcPts val="800"/>
              </a:spcBef>
              <a:buNone/>
              <a:defRPr>
                <a:solidFill>
                  <a:schemeClr val="tx1"/>
                </a:solidFill>
              </a:defRPr>
            </a:lvl1pPr>
            <a:lvl2pPr marL="112713" indent="0">
              <a:lnSpc>
                <a:spcPct val="120000"/>
              </a:lnSpc>
              <a:spcBef>
                <a:spcPts val="800"/>
              </a:spcBef>
              <a:buNone/>
              <a:defRPr/>
            </a:lvl2pPr>
            <a:lvl3pPr marL="230187" indent="0">
              <a:lnSpc>
                <a:spcPct val="120000"/>
              </a:lnSpc>
              <a:spcBef>
                <a:spcPts val="800"/>
              </a:spcBef>
              <a:buNone/>
              <a:defRPr/>
            </a:lvl3pPr>
            <a:lvl4pPr marL="342900" indent="0">
              <a:lnSpc>
                <a:spcPct val="120000"/>
              </a:lnSpc>
              <a:spcBef>
                <a:spcPts val="800"/>
              </a:spcBef>
              <a:buNone/>
              <a:defRPr/>
            </a:lvl4pPr>
            <a:lvl5pPr marL="458787" indent="0">
              <a:lnSpc>
                <a:spcPct val="120000"/>
              </a:lnSpc>
              <a:spcBef>
                <a:spcPts val="800"/>
              </a:spcBef>
              <a:buNone/>
              <a:defRPr/>
            </a:lvl5pPr>
          </a:lstStyle>
          <a:p>
            <a:pPr lvl="0"/>
            <a:r>
              <a:rPr lang="en-US" dirty="0"/>
              <a:t>Section Text – Verdana 9pt Regular. Click to add text. Click to add text. Click to add text. Click to add text. Click to add text. Click to add text. Click to add text. Click to add text.</a:t>
            </a:r>
            <a:br>
              <a:rPr lang="en-US" dirty="0"/>
            </a:br>
            <a:r>
              <a:rPr lang="en-US" dirty="0"/>
              <a:t>Click to add text. Click to add text. Click to add text. Click to add text. Click to add text. Click to add text. Click to add text. Click to add text. </a:t>
            </a:r>
          </a:p>
        </p:txBody>
      </p:sp>
      <p:sp>
        <p:nvSpPr>
          <p:cNvPr id="9" name="Text Placeholder 8"/>
          <p:cNvSpPr>
            <a:spLocks noGrp="1"/>
          </p:cNvSpPr>
          <p:nvPr>
            <p:ph type="body" sz="quarter" idx="33" hasCustomPrompt="1"/>
          </p:nvPr>
        </p:nvSpPr>
        <p:spPr bwMode="gray">
          <a:xfrm>
            <a:off x="8356124" y="6958210"/>
            <a:ext cx="1188720" cy="307777"/>
          </a:xfrm>
          <a:noFill/>
        </p:spPr>
        <p:txBody>
          <a:bodyPr anchor="b" anchorCtr="0"/>
          <a:lstStyle>
            <a:lvl1pPr marL="0" indent="0">
              <a:spcBef>
                <a:spcPts val="0"/>
              </a:spcBef>
              <a:buFont typeface="Arial" panose="020B0604020202020204" pitchFamily="34" charset="0"/>
              <a:buNone/>
              <a:defRPr sz="500">
                <a:solidFill>
                  <a:schemeClr val="tx1"/>
                </a:solidFill>
              </a:defRPr>
            </a:lvl1pPr>
            <a:lvl2pPr marL="112713" indent="0">
              <a:spcBef>
                <a:spcPts val="0"/>
              </a:spcBef>
              <a:buFont typeface="Arial" panose="020B0604020202020204" pitchFamily="34" charset="0"/>
              <a:buNone/>
              <a:defRPr sz="500"/>
            </a:lvl2pPr>
            <a:lvl3pPr marL="230187" indent="0">
              <a:spcBef>
                <a:spcPts val="0"/>
              </a:spcBef>
              <a:buFont typeface="Arial" panose="020B0604020202020204" pitchFamily="34" charset="0"/>
              <a:buNone/>
              <a:defRPr sz="500"/>
            </a:lvl3pPr>
            <a:lvl4pPr marL="342900" indent="0">
              <a:spcBef>
                <a:spcPts val="0"/>
              </a:spcBef>
              <a:buFont typeface="Arial" panose="020B0604020202020204" pitchFamily="34" charset="0"/>
              <a:buNone/>
              <a:defRPr sz="500"/>
            </a:lvl4pPr>
            <a:lvl5pPr marL="458787" indent="0">
              <a:spcBef>
                <a:spcPts val="0"/>
              </a:spcBef>
              <a:buFont typeface="Arial" panose="020B0604020202020204" pitchFamily="34" charset="0"/>
              <a:buNone/>
              <a:defRPr sz="500"/>
            </a:lvl5pPr>
          </a:lstStyle>
          <a:p>
            <a:pPr lvl="0"/>
            <a:r>
              <a:rPr lang="en-US" dirty="0"/>
              <a:t>Source: Click to add source. Use a single space after “Source:” and a period at the end of the source. Stretch box to the left as needed.</a:t>
            </a:r>
          </a:p>
        </p:txBody>
      </p:sp>
      <p:sp>
        <p:nvSpPr>
          <p:cNvPr id="14" name="Text Placeholder 13"/>
          <p:cNvSpPr>
            <a:spLocks noGrp="1"/>
          </p:cNvSpPr>
          <p:nvPr>
            <p:ph type="body" sz="quarter" idx="34" hasCustomPrompt="1"/>
          </p:nvPr>
        </p:nvSpPr>
        <p:spPr bwMode="gray">
          <a:xfrm>
            <a:off x="2858585" y="7112099"/>
            <a:ext cx="3034434" cy="153888"/>
          </a:xfrm>
        </p:spPr>
        <p:txBody>
          <a:bodyPr anchor="b" anchorCtr="0"/>
          <a:lstStyle>
            <a:lvl1pPr marL="117475" indent="-117475">
              <a:spcBef>
                <a:spcPts val="100"/>
              </a:spcBef>
              <a:buFont typeface="+mj-lt"/>
              <a:buAutoNum type="arabicParenR"/>
              <a:defRPr sz="500">
                <a:solidFill>
                  <a:schemeClr val="tx1"/>
                </a:solidFill>
              </a:defRPr>
            </a:lvl1pPr>
            <a:lvl2pPr marL="341313" indent="-228600">
              <a:spcBef>
                <a:spcPts val="200"/>
              </a:spcBef>
              <a:buFont typeface="+mj-lt"/>
              <a:buAutoNum type="arabicParenR"/>
              <a:defRPr sz="500"/>
            </a:lvl2pPr>
            <a:lvl3pPr marL="458787" indent="-228600">
              <a:spcBef>
                <a:spcPts val="200"/>
              </a:spcBef>
              <a:buFont typeface="+mj-lt"/>
              <a:buAutoNum type="arabicParenR"/>
              <a:defRPr sz="500"/>
            </a:lvl3pPr>
            <a:lvl4pPr marL="571500" indent="-228600">
              <a:spcBef>
                <a:spcPts val="200"/>
              </a:spcBef>
              <a:buFont typeface="+mj-lt"/>
              <a:buAutoNum type="arabicParenR"/>
              <a:defRPr sz="500"/>
            </a:lvl4pPr>
            <a:lvl5pPr marL="687387" indent="-228600">
              <a:spcBef>
                <a:spcPts val="200"/>
              </a:spcBef>
              <a:buFont typeface="+mj-lt"/>
              <a:buAutoNum type="arabicParenR"/>
              <a:defRPr sz="500"/>
            </a:lvl5pPr>
          </a:lstStyle>
          <a:p>
            <a:pPr lvl="0"/>
            <a:r>
              <a:rPr lang="en-US" dirty="0"/>
              <a:t>Click to add footnote. Numbers appear automatically (no additional space or tab needed). Use a period at the end of each footnote. Stretch the box to the right as needed.</a:t>
            </a:r>
          </a:p>
        </p:txBody>
      </p:sp>
      <p:sp>
        <p:nvSpPr>
          <p:cNvPr id="2" name="Title 1"/>
          <p:cNvSpPr>
            <a:spLocks noGrp="1"/>
          </p:cNvSpPr>
          <p:nvPr>
            <p:ph type="title" hasCustomPrompt="1"/>
          </p:nvPr>
        </p:nvSpPr>
        <p:spPr bwMode="gray">
          <a:xfrm>
            <a:off x="513556" y="696077"/>
            <a:ext cx="9031288" cy="307777"/>
          </a:xfrm>
        </p:spPr>
        <p:txBody>
          <a:bodyPr/>
          <a:lstStyle/>
          <a:p>
            <a:r>
              <a:rPr lang="en-US" dirty="0"/>
              <a:t>Page Title – Rockwell 20pt Regular, Title Case</a:t>
            </a:r>
          </a:p>
        </p:txBody>
      </p:sp>
    </p:spTree>
    <p:custDataLst>
      <p:tags r:id="rId1"/>
    </p:custDataLst>
    <p:extLst>
      <p:ext uri="{BB962C8B-B14F-4D97-AF65-F5344CB8AC3E}">
        <p14:creationId xmlns:p14="http://schemas.microsoft.com/office/powerpoint/2010/main" val="3652277329"/>
      </p:ext>
    </p:extLst>
  </p:cSld>
  <p:clrMapOvr>
    <a:masterClrMapping/>
  </p:clrMapOvr>
  <p:extLst>
    <p:ext uri="{DCECCB84-F9BA-43D5-87BE-67443E8EF086}">
      <p15:sldGuideLst xmlns:p15="http://schemas.microsoft.com/office/powerpoint/2012/main">
        <p15:guide id="1" orient="horz" pos="824">
          <p15:clr>
            <a:srgbClr val="FBAE40"/>
          </p15:clr>
        </p15:guide>
        <p15:guide id="2" pos="1800">
          <p15:clr>
            <a:srgbClr val="FBAE40"/>
          </p15:clr>
        </p15:guide>
        <p15:guide id="3" pos="166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hyperlink" Target="https://www.eab.com/" TargetMode="External"/><Relationship Id="rId2" Type="http://schemas.openxmlformats.org/officeDocument/2006/relationships/slideLayout" Target="../slideLayouts/slideLayout2.xml"/><Relationship Id="rId16"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hyperlink" Target="https://www.eab.com/" TargetMode="Externa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ags" Target="../tags/tag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13" name="TextBox 12"/>
          <p:cNvSpPr txBox="1"/>
          <p:nvPr userDrawn="1"/>
        </p:nvSpPr>
        <p:spPr bwMode="gray">
          <a:xfrm>
            <a:off x="511175" y="7366114"/>
            <a:ext cx="1812926"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a:ln>
                  <a:noFill/>
                </a:ln>
                <a:solidFill>
                  <a:schemeClr val="accent3"/>
                </a:solidFill>
                <a:effectLst/>
                <a:uLnTx/>
                <a:uFillTx/>
                <a:latin typeface="+mn-lt"/>
                <a:ea typeface="+mn-ea"/>
                <a:cs typeface="+mn-cs"/>
              </a:rPr>
              <a:t>©2019 by EAB. All Rights Reserved.</a:t>
            </a:r>
          </a:p>
        </p:txBody>
      </p:sp>
      <p:sp>
        <p:nvSpPr>
          <p:cNvPr id="15" name="Slide Number Placeholder 5"/>
          <p:cNvSpPr txBox="1">
            <a:spLocks/>
          </p:cNvSpPr>
          <p:nvPr userDrawn="1"/>
        </p:nvSpPr>
        <p:spPr bwMode="gray">
          <a:xfrm>
            <a:off x="4821414" y="7343031"/>
            <a:ext cx="415573" cy="130805"/>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fld id="{D1524D41-16DC-4D92-9EF9-071B213BE0F5}" type="slidenum">
              <a:rPr lang="en-US" sz="850" smtClean="0">
                <a:solidFill>
                  <a:schemeClr val="tx1"/>
                </a:solidFill>
                <a:latin typeface="+mj-lt"/>
              </a:rPr>
              <a:pPr/>
              <a:t>‹#›</a:t>
            </a:fld>
            <a:endParaRPr lang="en-US" sz="850" dirty="0">
              <a:solidFill>
                <a:schemeClr val="tx1"/>
              </a:solidFill>
              <a:latin typeface="+mj-lt"/>
            </a:endParaRPr>
          </a:p>
        </p:txBody>
      </p:sp>
      <p:sp>
        <p:nvSpPr>
          <p:cNvPr id="18" name="TextBox 17">
            <a:hlinkClick r:id="rId17"/>
          </p:cNvPr>
          <p:cNvSpPr txBox="1"/>
          <p:nvPr userDrawn="1"/>
        </p:nvSpPr>
        <p:spPr bwMode="gray">
          <a:xfrm>
            <a:off x="9132094" y="7319590"/>
            <a:ext cx="412750" cy="172924"/>
          </a:xfrm>
          <a:prstGeom prst="rect">
            <a:avLst/>
          </a:prstGeom>
          <a:noFill/>
        </p:spPr>
        <p:txBody>
          <a:bodyPr wrap="square" lIns="0" tIns="0" rIns="0" bIns="0" rtlCol="0" anchor="ctr" anchorCtr="0">
            <a:noAutofit/>
          </a:bodyPr>
          <a:lstStyle/>
          <a:p>
            <a:pPr marL="0" marR="0" lvl="0" indent="0" algn="r" defTabSz="1018879" rtl="0" eaLnBrk="1" fontAlgn="auto" latinLnBrk="0" hangingPunct="1">
              <a:lnSpc>
                <a:spcPct val="100000"/>
              </a:lnSpc>
              <a:spcBef>
                <a:spcPts val="0"/>
              </a:spcBef>
              <a:spcAft>
                <a:spcPts val="0"/>
              </a:spcAft>
              <a:buClrTx/>
              <a:buSzTx/>
              <a:buFontTx/>
              <a:buNone/>
              <a:tabLst/>
              <a:defRPr/>
            </a:pPr>
            <a:r>
              <a:rPr kumimoji="0" lang="en-US" sz="550" b="1" i="0" u="none" strike="noStrike" kern="1200" cap="none" spc="0" normalizeH="0" baseline="0" noProof="0" dirty="0">
                <a:ln>
                  <a:noFill/>
                </a:ln>
                <a:solidFill>
                  <a:schemeClr val="accent3"/>
                </a:solidFill>
                <a:effectLst/>
                <a:uLnTx/>
                <a:uFillTx/>
                <a:latin typeface="+mn-lt"/>
                <a:ea typeface="+mn-ea"/>
                <a:cs typeface="+mn-cs"/>
              </a:rPr>
              <a:t>eab.com</a:t>
            </a:r>
          </a:p>
        </p:txBody>
      </p:sp>
      <p:sp>
        <p:nvSpPr>
          <p:cNvPr id="21" name="Title Placeholder 20"/>
          <p:cNvSpPr>
            <a:spLocks noGrp="1"/>
          </p:cNvSpPr>
          <p:nvPr>
            <p:ph type="title"/>
          </p:nvPr>
        </p:nvSpPr>
        <p:spPr bwMode="gray">
          <a:xfrm>
            <a:off x="513556" y="696077"/>
            <a:ext cx="9031288" cy="276999"/>
          </a:xfrm>
          <a:prstGeom prst="rect">
            <a:avLst/>
          </a:prstGeom>
        </p:spPr>
        <p:txBody>
          <a:bodyPr vert="horz" wrap="square" lIns="0" tIns="0" rIns="0" bIns="0" rtlCol="0" anchor="b" anchorCtr="0">
            <a:spAutoFit/>
          </a:bodyPr>
          <a:lstStyle/>
          <a:p>
            <a:r>
              <a:rPr lang="en-US" dirty="0"/>
              <a:t>Page Title – Rockwell 20pt Regular, Title Case</a:t>
            </a:r>
          </a:p>
        </p:txBody>
      </p:sp>
      <p:sp>
        <p:nvSpPr>
          <p:cNvPr id="22" name="Text Placeholder 21"/>
          <p:cNvSpPr>
            <a:spLocks noGrp="1"/>
          </p:cNvSpPr>
          <p:nvPr>
            <p:ph type="body" idx="1"/>
          </p:nvPr>
        </p:nvSpPr>
        <p:spPr bwMode="gray">
          <a:xfrm>
            <a:off x="4201902" y="3006472"/>
            <a:ext cx="1654597" cy="1759456"/>
          </a:xfrm>
          <a:prstGeom prst="rect">
            <a:avLst/>
          </a:prstGeom>
        </p:spPr>
        <p:txBody>
          <a:bodyPr vert="horz" wrap="square" lIns="0" tIns="0" rIns="0" bIns="0" rtlCol="0">
            <a:spAutoFit/>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Tree>
    <p:custDataLst>
      <p:tags r:id="rId16"/>
    </p:custDataLst>
    <p:extLst>
      <p:ext uri="{BB962C8B-B14F-4D97-AF65-F5344CB8AC3E}">
        <p14:creationId xmlns:p14="http://schemas.microsoft.com/office/powerpoint/2010/main" val="2888755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3" r:id="rId4"/>
    <p:sldLayoutId id="2147483653" r:id="rId5"/>
    <p:sldLayoutId id="2147483655" r:id="rId6"/>
    <p:sldLayoutId id="2147483654" r:id="rId7"/>
    <p:sldLayoutId id="2147483656" r:id="rId8"/>
    <p:sldLayoutId id="2147483657" r:id="rId9"/>
    <p:sldLayoutId id="2147483658" r:id="rId10"/>
    <p:sldLayoutId id="2147483659" r:id="rId11"/>
    <p:sldLayoutId id="2147483660" r:id="rId12"/>
    <p:sldLayoutId id="2147483661" r:id="rId13"/>
    <p:sldLayoutId id="2147483677" r:id="rId14"/>
  </p:sldLayoutIdLst>
  <p:txStyles>
    <p:titleStyle>
      <a:lvl1pPr algn="l" defTabSz="754380" rtl="0" eaLnBrk="1" latinLnBrk="0" hangingPunct="1">
        <a:lnSpc>
          <a:spcPct val="90000"/>
        </a:lnSpc>
        <a:spcBef>
          <a:spcPct val="0"/>
        </a:spcBef>
        <a:buNone/>
        <a:defRPr sz="2000" kern="1200" spc="50" baseline="0">
          <a:solidFill>
            <a:schemeClr val="accent5"/>
          </a:solidFill>
          <a:latin typeface="+mj-lt"/>
          <a:ea typeface="+mj-ea"/>
          <a:cs typeface="+mj-cs"/>
        </a:defRPr>
      </a:lvl1pPr>
    </p:titleStyle>
    <p:bodyStyle>
      <a:lvl1pPr marL="115888" indent="-115888" algn="l" defTabSz="75438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1pPr>
      <a:lvl2pPr marL="230188" indent="-114300" algn="l" defTabSz="75438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2pPr>
      <a:lvl3pPr marL="341313" indent="-111125" algn="l" defTabSz="75438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3pPr>
      <a:lvl4pPr marL="457200" indent="-115888" algn="l" defTabSz="75438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4pPr>
      <a:lvl5pPr marL="573088" indent="-115888" algn="l" defTabSz="75438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5pPr>
      <a:lvl6pPr marL="687388" indent="-115888" algn="l" defTabSz="75438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6pPr>
      <a:lvl7pPr marL="798513" indent="-111125" algn="l" defTabSz="75438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7pPr>
      <a:lvl8pPr marL="914400" indent="-115888" algn="l" defTabSz="75438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8pPr>
      <a:lvl9pPr marL="1030288" indent="-115888" algn="l" defTabSz="754380" rtl="0" eaLnBrk="1" latinLnBrk="0" hangingPunct="1">
        <a:lnSpc>
          <a:spcPct val="100000"/>
        </a:lnSpc>
        <a:spcBef>
          <a:spcPts val="500"/>
        </a:spcBef>
        <a:buFont typeface="Arial" panose="020B0604020202020204" pitchFamily="34" charset="0"/>
        <a:buChar char="•"/>
        <a:defRPr sz="900" kern="1200" baseline="0">
          <a:solidFill>
            <a:schemeClr val="tx1"/>
          </a:solidFill>
          <a:latin typeface="+mn-lt"/>
          <a:ea typeface="+mn-ea"/>
          <a:cs typeface="+mn-cs"/>
        </a:defRPr>
      </a:lvl9pPr>
    </p:bodyStyle>
    <p:otherStyle>
      <a:defPPr>
        <a:defRPr lang="en-US"/>
      </a:defPPr>
      <a:lvl1pPr marL="0" algn="l" defTabSz="-114300" rtl="0" eaLnBrk="1" latinLnBrk="0" hangingPunct="1">
        <a:lnSpc>
          <a:spcPct val="100000"/>
        </a:lnSpc>
        <a:spcBef>
          <a:spcPts val="300"/>
        </a:spcBef>
        <a:defRPr sz="800" kern="1200">
          <a:solidFill>
            <a:schemeClr val="tx1"/>
          </a:solidFill>
          <a:latin typeface="+mn-lt"/>
          <a:ea typeface="+mn-ea"/>
          <a:cs typeface="+mn-cs"/>
        </a:defRPr>
      </a:lvl1pPr>
      <a:lvl2pPr marL="0" algn="l" defTabSz="-114300" rtl="0" eaLnBrk="1" latinLnBrk="0" hangingPunct="1">
        <a:lnSpc>
          <a:spcPct val="100000"/>
        </a:lnSpc>
        <a:spcBef>
          <a:spcPts val="300"/>
        </a:spcBef>
        <a:defRPr sz="800" kern="1200">
          <a:solidFill>
            <a:schemeClr val="tx1"/>
          </a:solidFill>
          <a:latin typeface="+mn-lt"/>
          <a:ea typeface="+mn-ea"/>
          <a:cs typeface="+mn-cs"/>
        </a:defRPr>
      </a:lvl2pPr>
      <a:lvl3pPr marL="0" algn="l" defTabSz="-114300" rtl="0" eaLnBrk="1" latinLnBrk="0" hangingPunct="1">
        <a:lnSpc>
          <a:spcPct val="100000"/>
        </a:lnSpc>
        <a:spcBef>
          <a:spcPts val="300"/>
        </a:spcBef>
        <a:defRPr sz="800" kern="1200">
          <a:solidFill>
            <a:schemeClr val="tx1"/>
          </a:solidFill>
          <a:latin typeface="+mn-lt"/>
          <a:ea typeface="+mn-ea"/>
          <a:cs typeface="+mn-cs"/>
        </a:defRPr>
      </a:lvl3pPr>
      <a:lvl4pPr marL="0" algn="l" defTabSz="-114300" rtl="0" eaLnBrk="1" latinLnBrk="0" hangingPunct="1">
        <a:lnSpc>
          <a:spcPct val="100000"/>
        </a:lnSpc>
        <a:spcBef>
          <a:spcPts val="300"/>
        </a:spcBef>
        <a:defRPr sz="800" kern="1200">
          <a:solidFill>
            <a:schemeClr val="tx1"/>
          </a:solidFill>
          <a:latin typeface="+mn-lt"/>
          <a:ea typeface="+mn-ea"/>
          <a:cs typeface="+mn-cs"/>
        </a:defRPr>
      </a:lvl4pPr>
      <a:lvl5pPr marL="0" algn="l" defTabSz="-114300" rtl="0" eaLnBrk="1" latinLnBrk="0" hangingPunct="1">
        <a:lnSpc>
          <a:spcPct val="100000"/>
        </a:lnSpc>
        <a:spcBef>
          <a:spcPts val="300"/>
        </a:spcBef>
        <a:defRPr sz="800" kern="1200">
          <a:solidFill>
            <a:schemeClr val="tx1"/>
          </a:solidFill>
          <a:latin typeface="+mn-lt"/>
          <a:ea typeface="+mn-ea"/>
          <a:cs typeface="+mn-cs"/>
        </a:defRPr>
      </a:lvl5pPr>
      <a:lvl6pPr marL="0" algn="l" defTabSz="-114300" rtl="0" eaLnBrk="1" latinLnBrk="0" hangingPunct="1">
        <a:lnSpc>
          <a:spcPct val="100000"/>
        </a:lnSpc>
        <a:spcBef>
          <a:spcPts val="300"/>
        </a:spcBef>
        <a:defRPr sz="800" kern="1200">
          <a:solidFill>
            <a:schemeClr val="tx1"/>
          </a:solidFill>
          <a:latin typeface="+mn-lt"/>
          <a:ea typeface="+mn-ea"/>
          <a:cs typeface="+mn-cs"/>
        </a:defRPr>
      </a:lvl6pPr>
      <a:lvl7pPr marL="0" algn="l" defTabSz="-114300" rtl="0" eaLnBrk="1" latinLnBrk="0" hangingPunct="1">
        <a:lnSpc>
          <a:spcPct val="100000"/>
        </a:lnSpc>
        <a:spcBef>
          <a:spcPts val="300"/>
        </a:spcBef>
        <a:defRPr sz="800" kern="1200">
          <a:solidFill>
            <a:schemeClr val="tx1"/>
          </a:solidFill>
          <a:latin typeface="+mn-lt"/>
          <a:ea typeface="+mn-ea"/>
          <a:cs typeface="+mn-cs"/>
        </a:defRPr>
      </a:lvl7pPr>
      <a:lvl8pPr marL="0" algn="l" defTabSz="-114300" rtl="0" eaLnBrk="1" latinLnBrk="0" hangingPunct="1">
        <a:lnSpc>
          <a:spcPct val="100000"/>
        </a:lnSpc>
        <a:spcBef>
          <a:spcPts val="300"/>
        </a:spcBef>
        <a:defRPr sz="800" kern="1200">
          <a:solidFill>
            <a:schemeClr val="tx1"/>
          </a:solidFill>
          <a:latin typeface="+mn-lt"/>
          <a:ea typeface="+mn-ea"/>
          <a:cs typeface="+mn-cs"/>
        </a:defRPr>
      </a:lvl8pPr>
      <a:lvl9pPr marL="0" algn="l" defTabSz="-114300" rtl="0" eaLnBrk="1" latinLnBrk="0" hangingPunct="1">
        <a:lnSpc>
          <a:spcPct val="100000"/>
        </a:lnSpc>
        <a:spcBef>
          <a:spcPts val="300"/>
        </a:spcBef>
        <a:defRPr sz="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12" userDrawn="1">
          <p15:clr>
            <a:srgbClr val="C35EA4"/>
          </p15:clr>
        </p15:guide>
        <p15:guide id="2" pos="6024" userDrawn="1">
          <p15:clr>
            <a:srgbClr val="C35EA4"/>
          </p15:clr>
        </p15:guide>
        <p15:guide id="3" orient="horz" pos="4577" userDrawn="1">
          <p15:clr>
            <a:srgbClr val="C35EA4"/>
          </p15:clr>
        </p15:guide>
        <p15:guide id="4" orient="horz" pos="288" userDrawn="1">
          <p15:clr>
            <a:srgbClr val="C35E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13" name="TextBox 12"/>
          <p:cNvSpPr txBox="1"/>
          <p:nvPr userDrawn="1"/>
        </p:nvSpPr>
        <p:spPr bwMode="gray">
          <a:xfrm>
            <a:off x="511175" y="7366115"/>
            <a:ext cx="1812927" cy="82010"/>
          </a:xfrm>
          <a:prstGeom prst="rect">
            <a:avLst/>
          </a:prstGeom>
          <a:noFill/>
        </p:spPr>
        <p:txBody>
          <a:bodyPr wrap="square" lIns="0" tIns="0" rIns="0" bIns="0" rtlCol="0">
            <a:spAutoFit/>
          </a:bodyPr>
          <a:lstStyle/>
          <a:p>
            <a:pPr marL="0" marR="0" lvl="0" indent="0" algn="l" defTabSz="988965" rtl="0" eaLnBrk="1" fontAlgn="auto" latinLnBrk="0" hangingPunct="1">
              <a:lnSpc>
                <a:spcPct val="100000"/>
              </a:lnSpc>
              <a:spcBef>
                <a:spcPts val="0"/>
              </a:spcBef>
              <a:spcAft>
                <a:spcPts val="0"/>
              </a:spcAft>
              <a:buClrTx/>
              <a:buSzTx/>
              <a:buFontTx/>
              <a:buNone/>
              <a:tabLst/>
              <a:defRPr/>
            </a:pPr>
            <a:r>
              <a:rPr kumimoji="0" lang="en-US" sz="533" b="0" i="0" u="none" strike="noStrike" kern="1200" cap="none" spc="0" normalizeH="0" baseline="0" noProof="0" dirty="0">
                <a:ln>
                  <a:noFill/>
                </a:ln>
                <a:solidFill>
                  <a:schemeClr val="accent3"/>
                </a:solidFill>
                <a:effectLst/>
                <a:uLnTx/>
                <a:uFillTx/>
                <a:latin typeface="+mn-lt"/>
                <a:ea typeface="+mn-ea"/>
                <a:cs typeface="+mn-cs"/>
              </a:rPr>
              <a:t>©2019 by EAB.</a:t>
            </a:r>
            <a:r>
              <a:rPr kumimoji="0" lang="en-US" sz="533" b="0" i="0" u="none" strike="noStrike" kern="1200" cap="none" spc="0" normalizeH="0" baseline="0" noProof="0" dirty="0">
                <a:ln>
                  <a:noFill/>
                </a:ln>
                <a:solidFill>
                  <a:schemeClr val="accent3"/>
                </a:solidFill>
                <a:effectLst/>
                <a:uLnTx/>
                <a:uFillTx/>
                <a:latin typeface="+mn-lt"/>
                <a:ea typeface="+mn-ea"/>
                <a:cs typeface="Arial"/>
              </a:rPr>
              <a:t> All Rights Reserved</a:t>
            </a:r>
            <a:endParaRPr kumimoji="0" lang="en-US" sz="533" b="1" i="0" u="none" strike="noStrike" kern="1200" cap="none" spc="0" normalizeH="0" baseline="0" noProof="0" dirty="0">
              <a:ln>
                <a:noFill/>
              </a:ln>
              <a:solidFill>
                <a:schemeClr val="accent3"/>
              </a:solidFill>
              <a:effectLst/>
              <a:uLnTx/>
              <a:uFillTx/>
              <a:latin typeface="+mn-lt"/>
              <a:ea typeface="+mn-ea"/>
              <a:cs typeface="+mn-cs"/>
            </a:endParaRPr>
          </a:p>
        </p:txBody>
      </p:sp>
      <p:sp>
        <p:nvSpPr>
          <p:cNvPr id="15" name="Slide Number Placeholder 5"/>
          <p:cNvSpPr txBox="1">
            <a:spLocks/>
          </p:cNvSpPr>
          <p:nvPr userDrawn="1"/>
        </p:nvSpPr>
        <p:spPr bwMode="gray">
          <a:xfrm>
            <a:off x="4821415" y="7343031"/>
            <a:ext cx="415573" cy="126958"/>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fld id="{D1524D41-16DC-4D92-9EF9-071B213BE0F5}" type="slidenum">
              <a:rPr lang="en-US" sz="825" smtClean="0">
                <a:solidFill>
                  <a:schemeClr val="tx1"/>
                </a:solidFill>
                <a:latin typeface="+mj-lt"/>
              </a:rPr>
              <a:pPr/>
              <a:t>‹#›</a:t>
            </a:fld>
            <a:endParaRPr lang="en-US" sz="825" dirty="0">
              <a:solidFill>
                <a:schemeClr val="tx1"/>
              </a:solidFill>
              <a:latin typeface="+mj-lt"/>
            </a:endParaRPr>
          </a:p>
        </p:txBody>
      </p:sp>
      <p:sp>
        <p:nvSpPr>
          <p:cNvPr id="18" name="TextBox 17">
            <a:hlinkClick r:id="rId15"/>
          </p:cNvPr>
          <p:cNvSpPr txBox="1"/>
          <p:nvPr userDrawn="1"/>
        </p:nvSpPr>
        <p:spPr bwMode="gray">
          <a:xfrm>
            <a:off x="9132095" y="7319590"/>
            <a:ext cx="412750" cy="172924"/>
          </a:xfrm>
          <a:prstGeom prst="rect">
            <a:avLst/>
          </a:prstGeom>
          <a:noFill/>
        </p:spPr>
        <p:txBody>
          <a:bodyPr wrap="square" lIns="0" tIns="0" rIns="0" bIns="0" rtlCol="0" anchor="ctr" anchorCtr="0">
            <a:noAutofit/>
          </a:bodyPr>
          <a:lstStyle/>
          <a:p>
            <a:pPr marL="0" marR="0" lvl="0" indent="0" algn="r" defTabSz="988965" rtl="0" eaLnBrk="1" fontAlgn="auto" latinLnBrk="0" hangingPunct="1">
              <a:lnSpc>
                <a:spcPct val="100000"/>
              </a:lnSpc>
              <a:spcBef>
                <a:spcPts val="0"/>
              </a:spcBef>
              <a:spcAft>
                <a:spcPts val="0"/>
              </a:spcAft>
              <a:buClrTx/>
              <a:buSzTx/>
              <a:buFontTx/>
              <a:buNone/>
              <a:tabLst/>
              <a:defRPr/>
            </a:pPr>
            <a:r>
              <a:rPr kumimoji="0" lang="en-US" sz="533" b="1" i="0" u="none" strike="noStrike" kern="1200" cap="none" spc="0" normalizeH="0" baseline="0" noProof="0" dirty="0">
                <a:ln>
                  <a:noFill/>
                </a:ln>
                <a:solidFill>
                  <a:schemeClr val="accent3"/>
                </a:solidFill>
                <a:effectLst/>
                <a:uLnTx/>
                <a:uFillTx/>
                <a:latin typeface="+mn-lt"/>
                <a:ea typeface="+mn-ea"/>
                <a:cs typeface="+mn-cs"/>
              </a:rPr>
              <a:t>eab.com</a:t>
            </a:r>
          </a:p>
        </p:txBody>
      </p:sp>
      <p:sp>
        <p:nvSpPr>
          <p:cNvPr id="21" name="Title Placeholder 20"/>
          <p:cNvSpPr>
            <a:spLocks noGrp="1"/>
          </p:cNvSpPr>
          <p:nvPr>
            <p:ph type="title"/>
          </p:nvPr>
        </p:nvSpPr>
        <p:spPr bwMode="gray">
          <a:xfrm>
            <a:off x="513556" y="696078"/>
            <a:ext cx="9031288" cy="276999"/>
          </a:xfrm>
          <a:prstGeom prst="rect">
            <a:avLst/>
          </a:prstGeom>
        </p:spPr>
        <p:txBody>
          <a:bodyPr vert="horz" wrap="square" lIns="0" tIns="0" rIns="0" bIns="0" rtlCol="0" anchor="b" anchorCtr="0">
            <a:spAutoFit/>
          </a:bodyPr>
          <a:lstStyle/>
          <a:p>
            <a:r>
              <a:rPr lang="en-US" dirty="0"/>
              <a:t>Page Title – Rockwell 20pt Regular, Title Case</a:t>
            </a:r>
          </a:p>
        </p:txBody>
      </p:sp>
      <p:sp>
        <p:nvSpPr>
          <p:cNvPr id="22" name="Text Placeholder 21"/>
          <p:cNvSpPr>
            <a:spLocks noGrp="1"/>
          </p:cNvSpPr>
          <p:nvPr>
            <p:ph type="body" idx="1"/>
          </p:nvPr>
        </p:nvSpPr>
        <p:spPr bwMode="gray">
          <a:xfrm>
            <a:off x="4201903" y="3006473"/>
            <a:ext cx="1654597" cy="1759456"/>
          </a:xfrm>
          <a:prstGeom prst="rect">
            <a:avLst/>
          </a:prstGeom>
        </p:spPr>
        <p:txBody>
          <a:bodyPr vert="horz" wrap="square" lIns="0" tIns="0" rIns="0" bIns="0" rtlCol="0">
            <a:spAutoFit/>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Tree>
    <p:custDataLst>
      <p:tags r:id="rId14"/>
    </p:custDataLst>
    <p:extLst>
      <p:ext uri="{BB962C8B-B14F-4D97-AF65-F5344CB8AC3E}">
        <p14:creationId xmlns:p14="http://schemas.microsoft.com/office/powerpoint/2010/main" val="403487165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xStyles>
    <p:titleStyle>
      <a:lvl1pPr algn="l" defTabSz="732232" rtl="0" eaLnBrk="1" latinLnBrk="0" hangingPunct="1">
        <a:lnSpc>
          <a:spcPct val="90000"/>
        </a:lnSpc>
        <a:spcBef>
          <a:spcPct val="0"/>
        </a:spcBef>
        <a:buNone/>
        <a:defRPr sz="1941" kern="1200" spc="48" baseline="0">
          <a:solidFill>
            <a:schemeClr val="accent5"/>
          </a:solidFill>
          <a:latin typeface="+mj-lt"/>
          <a:ea typeface="+mj-ea"/>
          <a:cs typeface="+mj-cs"/>
        </a:defRPr>
      </a:lvl1pPr>
    </p:titleStyle>
    <p:bodyStyle>
      <a:lvl1pPr marL="112486" indent="-112486" algn="l" defTabSz="732232" rtl="0" eaLnBrk="1" latinLnBrk="0" hangingPunct="1">
        <a:lnSpc>
          <a:spcPct val="100000"/>
        </a:lnSpc>
        <a:spcBef>
          <a:spcPts val="485"/>
        </a:spcBef>
        <a:buFont typeface="Arial" panose="020B0604020202020204" pitchFamily="34" charset="0"/>
        <a:buChar char="•"/>
        <a:defRPr sz="873" kern="1200">
          <a:solidFill>
            <a:schemeClr val="tx1"/>
          </a:solidFill>
          <a:latin typeface="+mn-lt"/>
          <a:ea typeface="+mn-ea"/>
          <a:cs typeface="+mn-cs"/>
        </a:defRPr>
      </a:lvl1pPr>
      <a:lvl2pPr marL="223430" indent="-110944" algn="l" defTabSz="732232" rtl="0" eaLnBrk="1" latinLnBrk="0" hangingPunct="1">
        <a:lnSpc>
          <a:spcPct val="100000"/>
        </a:lnSpc>
        <a:spcBef>
          <a:spcPts val="485"/>
        </a:spcBef>
        <a:buFont typeface="Verdana" panose="020B0604030504040204" pitchFamily="34" charset="0"/>
        <a:buChar char="–"/>
        <a:defRPr sz="873" kern="1200">
          <a:solidFill>
            <a:schemeClr val="tx1"/>
          </a:solidFill>
          <a:latin typeface="+mn-lt"/>
          <a:ea typeface="+mn-ea"/>
          <a:cs typeface="+mn-cs"/>
        </a:defRPr>
      </a:lvl2pPr>
      <a:lvl3pPr marL="331293" indent="-107863" algn="l" defTabSz="732232" rtl="0" eaLnBrk="1" latinLnBrk="0" hangingPunct="1">
        <a:lnSpc>
          <a:spcPct val="100000"/>
        </a:lnSpc>
        <a:spcBef>
          <a:spcPts val="485"/>
        </a:spcBef>
        <a:buFont typeface="Arial" panose="020B0604020202020204" pitchFamily="34" charset="0"/>
        <a:buChar char="•"/>
        <a:defRPr sz="873" kern="1200">
          <a:solidFill>
            <a:schemeClr val="tx1"/>
          </a:solidFill>
          <a:latin typeface="+mn-lt"/>
          <a:ea typeface="+mn-ea"/>
          <a:cs typeface="+mn-cs"/>
        </a:defRPr>
      </a:lvl3pPr>
      <a:lvl4pPr marL="443776" indent="-112486" algn="l" defTabSz="732232" rtl="0" eaLnBrk="1" latinLnBrk="0" hangingPunct="1">
        <a:lnSpc>
          <a:spcPct val="100000"/>
        </a:lnSpc>
        <a:spcBef>
          <a:spcPts val="485"/>
        </a:spcBef>
        <a:buFont typeface="Verdana" panose="020B0604030504040204" pitchFamily="34" charset="0"/>
        <a:buChar char="–"/>
        <a:defRPr sz="873" kern="1200">
          <a:solidFill>
            <a:schemeClr val="tx1"/>
          </a:solidFill>
          <a:latin typeface="+mn-lt"/>
          <a:ea typeface="+mn-ea"/>
          <a:cs typeface="+mn-cs"/>
        </a:defRPr>
      </a:lvl4pPr>
      <a:lvl5pPr marL="556262" indent="-112486" algn="l" defTabSz="732232" rtl="0" eaLnBrk="1" latinLnBrk="0" hangingPunct="1">
        <a:lnSpc>
          <a:spcPct val="100000"/>
        </a:lnSpc>
        <a:spcBef>
          <a:spcPts val="485"/>
        </a:spcBef>
        <a:buFont typeface="Arial" panose="020B0604020202020204" pitchFamily="34" charset="0"/>
        <a:buChar char="•"/>
        <a:defRPr sz="873" kern="1200">
          <a:solidFill>
            <a:schemeClr val="tx1"/>
          </a:solidFill>
          <a:latin typeface="+mn-lt"/>
          <a:ea typeface="+mn-ea"/>
          <a:cs typeface="+mn-cs"/>
        </a:defRPr>
      </a:lvl5pPr>
      <a:lvl6pPr marL="667206" indent="-112486" algn="l" defTabSz="732232" rtl="0" eaLnBrk="1" latinLnBrk="0" hangingPunct="1">
        <a:lnSpc>
          <a:spcPct val="100000"/>
        </a:lnSpc>
        <a:spcBef>
          <a:spcPts val="485"/>
        </a:spcBef>
        <a:buFont typeface="Verdana" panose="020B0604030504040204" pitchFamily="34" charset="0"/>
        <a:buChar char="–"/>
        <a:defRPr sz="873" kern="1200">
          <a:solidFill>
            <a:schemeClr val="tx1"/>
          </a:solidFill>
          <a:latin typeface="+mn-lt"/>
          <a:ea typeface="+mn-ea"/>
          <a:cs typeface="+mn-cs"/>
        </a:defRPr>
      </a:lvl6pPr>
      <a:lvl7pPr marL="775069" indent="-107863" algn="l" defTabSz="732232" rtl="0" eaLnBrk="1" latinLnBrk="0" hangingPunct="1">
        <a:lnSpc>
          <a:spcPct val="100000"/>
        </a:lnSpc>
        <a:spcBef>
          <a:spcPts val="485"/>
        </a:spcBef>
        <a:buFont typeface="Arial" panose="020B0604020202020204" pitchFamily="34" charset="0"/>
        <a:buChar char="•"/>
        <a:defRPr sz="873" kern="1200">
          <a:solidFill>
            <a:schemeClr val="tx1"/>
          </a:solidFill>
          <a:latin typeface="+mn-lt"/>
          <a:ea typeface="+mn-ea"/>
          <a:cs typeface="+mn-cs"/>
        </a:defRPr>
      </a:lvl7pPr>
      <a:lvl8pPr marL="887554" indent="-112486" algn="l" defTabSz="732232" rtl="0" eaLnBrk="1" latinLnBrk="0" hangingPunct="1">
        <a:lnSpc>
          <a:spcPct val="100000"/>
        </a:lnSpc>
        <a:spcBef>
          <a:spcPts val="485"/>
        </a:spcBef>
        <a:buFont typeface="Verdana" panose="020B0604030504040204" pitchFamily="34" charset="0"/>
        <a:buChar char="–"/>
        <a:defRPr sz="873" kern="1200">
          <a:solidFill>
            <a:schemeClr val="tx1"/>
          </a:solidFill>
          <a:latin typeface="+mn-lt"/>
          <a:ea typeface="+mn-ea"/>
          <a:cs typeface="+mn-cs"/>
        </a:defRPr>
      </a:lvl8pPr>
      <a:lvl9pPr marL="1000039" indent="-112486" algn="l" defTabSz="732232" rtl="0" eaLnBrk="1" latinLnBrk="0" hangingPunct="1">
        <a:lnSpc>
          <a:spcPct val="100000"/>
        </a:lnSpc>
        <a:spcBef>
          <a:spcPts val="485"/>
        </a:spcBef>
        <a:buFont typeface="Arial" panose="020B0604020202020204" pitchFamily="34" charset="0"/>
        <a:buChar char="•"/>
        <a:defRPr sz="873" kern="1200" baseline="0">
          <a:solidFill>
            <a:schemeClr val="tx1"/>
          </a:solidFill>
          <a:latin typeface="+mn-lt"/>
          <a:ea typeface="+mn-ea"/>
          <a:cs typeface="+mn-cs"/>
        </a:defRPr>
      </a:lvl9pPr>
    </p:bodyStyle>
    <p:otherStyle>
      <a:defPPr>
        <a:defRPr lang="en-US"/>
      </a:defPPr>
      <a:lvl1pPr marL="0" algn="l" defTabSz="-110944" rtl="0" eaLnBrk="1" latinLnBrk="0" hangingPunct="1">
        <a:lnSpc>
          <a:spcPct val="100000"/>
        </a:lnSpc>
        <a:spcBef>
          <a:spcPts val="292"/>
        </a:spcBef>
        <a:defRPr sz="777" kern="1200">
          <a:solidFill>
            <a:schemeClr val="tx1"/>
          </a:solidFill>
          <a:latin typeface="+mn-lt"/>
          <a:ea typeface="+mn-ea"/>
          <a:cs typeface="+mn-cs"/>
        </a:defRPr>
      </a:lvl1pPr>
      <a:lvl2pPr marL="0" algn="l" defTabSz="-110944" rtl="0" eaLnBrk="1" latinLnBrk="0" hangingPunct="1">
        <a:lnSpc>
          <a:spcPct val="100000"/>
        </a:lnSpc>
        <a:spcBef>
          <a:spcPts val="292"/>
        </a:spcBef>
        <a:defRPr sz="777" kern="1200">
          <a:solidFill>
            <a:schemeClr val="tx1"/>
          </a:solidFill>
          <a:latin typeface="+mn-lt"/>
          <a:ea typeface="+mn-ea"/>
          <a:cs typeface="+mn-cs"/>
        </a:defRPr>
      </a:lvl2pPr>
      <a:lvl3pPr marL="0" algn="l" defTabSz="-110944" rtl="0" eaLnBrk="1" latinLnBrk="0" hangingPunct="1">
        <a:lnSpc>
          <a:spcPct val="100000"/>
        </a:lnSpc>
        <a:spcBef>
          <a:spcPts val="292"/>
        </a:spcBef>
        <a:defRPr sz="777" kern="1200">
          <a:solidFill>
            <a:schemeClr val="tx1"/>
          </a:solidFill>
          <a:latin typeface="+mn-lt"/>
          <a:ea typeface="+mn-ea"/>
          <a:cs typeface="+mn-cs"/>
        </a:defRPr>
      </a:lvl3pPr>
      <a:lvl4pPr marL="0" algn="l" defTabSz="-110944" rtl="0" eaLnBrk="1" latinLnBrk="0" hangingPunct="1">
        <a:lnSpc>
          <a:spcPct val="100000"/>
        </a:lnSpc>
        <a:spcBef>
          <a:spcPts val="292"/>
        </a:spcBef>
        <a:defRPr sz="777" kern="1200">
          <a:solidFill>
            <a:schemeClr val="tx1"/>
          </a:solidFill>
          <a:latin typeface="+mn-lt"/>
          <a:ea typeface="+mn-ea"/>
          <a:cs typeface="+mn-cs"/>
        </a:defRPr>
      </a:lvl4pPr>
      <a:lvl5pPr marL="0" algn="l" defTabSz="-110944" rtl="0" eaLnBrk="1" latinLnBrk="0" hangingPunct="1">
        <a:lnSpc>
          <a:spcPct val="100000"/>
        </a:lnSpc>
        <a:spcBef>
          <a:spcPts val="292"/>
        </a:spcBef>
        <a:defRPr sz="777" kern="1200">
          <a:solidFill>
            <a:schemeClr val="tx1"/>
          </a:solidFill>
          <a:latin typeface="+mn-lt"/>
          <a:ea typeface="+mn-ea"/>
          <a:cs typeface="+mn-cs"/>
        </a:defRPr>
      </a:lvl5pPr>
      <a:lvl6pPr marL="0" algn="l" defTabSz="-110944" rtl="0" eaLnBrk="1" latinLnBrk="0" hangingPunct="1">
        <a:lnSpc>
          <a:spcPct val="100000"/>
        </a:lnSpc>
        <a:spcBef>
          <a:spcPts val="292"/>
        </a:spcBef>
        <a:defRPr sz="777" kern="1200">
          <a:solidFill>
            <a:schemeClr val="tx1"/>
          </a:solidFill>
          <a:latin typeface="+mn-lt"/>
          <a:ea typeface="+mn-ea"/>
          <a:cs typeface="+mn-cs"/>
        </a:defRPr>
      </a:lvl6pPr>
      <a:lvl7pPr marL="0" algn="l" defTabSz="-110944" rtl="0" eaLnBrk="1" latinLnBrk="0" hangingPunct="1">
        <a:lnSpc>
          <a:spcPct val="100000"/>
        </a:lnSpc>
        <a:spcBef>
          <a:spcPts val="292"/>
        </a:spcBef>
        <a:defRPr sz="777" kern="1200">
          <a:solidFill>
            <a:schemeClr val="tx1"/>
          </a:solidFill>
          <a:latin typeface="+mn-lt"/>
          <a:ea typeface="+mn-ea"/>
          <a:cs typeface="+mn-cs"/>
        </a:defRPr>
      </a:lvl7pPr>
      <a:lvl8pPr marL="0" algn="l" defTabSz="-110944" rtl="0" eaLnBrk="1" latinLnBrk="0" hangingPunct="1">
        <a:lnSpc>
          <a:spcPct val="100000"/>
        </a:lnSpc>
        <a:spcBef>
          <a:spcPts val="292"/>
        </a:spcBef>
        <a:defRPr sz="777" kern="1200">
          <a:solidFill>
            <a:schemeClr val="tx1"/>
          </a:solidFill>
          <a:latin typeface="+mn-lt"/>
          <a:ea typeface="+mn-ea"/>
          <a:cs typeface="+mn-cs"/>
        </a:defRPr>
      </a:lvl8pPr>
      <a:lvl9pPr marL="0" algn="l" defTabSz="-110944" rtl="0" eaLnBrk="1" latinLnBrk="0" hangingPunct="1">
        <a:lnSpc>
          <a:spcPct val="100000"/>
        </a:lnSpc>
        <a:spcBef>
          <a:spcPts val="292"/>
        </a:spcBef>
        <a:defRPr sz="777"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93">
          <p15:clr>
            <a:srgbClr val="C35EA4"/>
          </p15:clr>
        </p15:guide>
        <p15:guide id="2" pos="5467">
          <p15:clr>
            <a:srgbClr val="C35EA4"/>
          </p15:clr>
        </p15:guide>
        <p15:guide id="3" orient="horz" pos="4039">
          <p15:clr>
            <a:srgbClr val="C35EA4"/>
          </p15:clr>
        </p15:guide>
        <p15:guide id="4" orient="horz" pos="256">
          <p15:clr>
            <a:srgbClr val="C35E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14.PNG"/><Relationship Id="rId2" Type="http://schemas.openxmlformats.org/officeDocument/2006/relationships/slideLayout" Target="../slideLayouts/slideLayout8.xml"/><Relationship Id="rId1" Type="http://schemas.openxmlformats.org/officeDocument/2006/relationships/tags" Target="../tags/tag31.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0.xml"/><Relationship Id="rId1" Type="http://schemas.openxmlformats.org/officeDocument/2006/relationships/tags" Target="../tags/tag3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8.xml"/><Relationship Id="rId1" Type="http://schemas.openxmlformats.org/officeDocument/2006/relationships/vmlDrawing" Target="../drawings/vmlDrawing1.vml"/><Relationship Id="rId5" Type="http://schemas.openxmlformats.org/officeDocument/2006/relationships/image" Target="../media/image9.emf"/><Relationship Id="rId4" Type="http://schemas.openxmlformats.org/officeDocument/2006/relationships/package" Target="../embeddings/Microsoft_Excel_Worksheet.xlsx"/></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509829" y="2841673"/>
            <a:ext cx="5943600" cy="923330"/>
          </a:xfrm>
        </p:spPr>
        <p:txBody>
          <a:bodyPr/>
          <a:lstStyle/>
          <a:p>
            <a:r>
              <a:rPr lang="en-US" dirty="0"/>
              <a:t>Strategic Enrollment Management Plan Framework</a:t>
            </a:r>
          </a:p>
        </p:txBody>
      </p:sp>
      <p:sp>
        <p:nvSpPr>
          <p:cNvPr id="9" name="Text Placeholder 8"/>
          <p:cNvSpPr>
            <a:spLocks noGrp="1"/>
          </p:cNvSpPr>
          <p:nvPr>
            <p:ph type="body" sz="quarter" idx="17"/>
          </p:nvPr>
        </p:nvSpPr>
        <p:spPr>
          <a:xfrm>
            <a:off x="6070427" y="6934527"/>
            <a:ext cx="3320461" cy="215444"/>
          </a:xfrm>
        </p:spPr>
        <p:txBody>
          <a:bodyPr/>
          <a:lstStyle/>
          <a:p>
            <a:r>
              <a:rPr lang="en-US" dirty="0"/>
              <a:t>Community College Executive Forum</a:t>
            </a:r>
          </a:p>
        </p:txBody>
      </p:sp>
    </p:spTree>
    <p:custDataLst>
      <p:tags r:id="rId1"/>
    </p:custDataLst>
    <p:extLst>
      <p:ext uri="{BB962C8B-B14F-4D97-AF65-F5344CB8AC3E}">
        <p14:creationId xmlns:p14="http://schemas.microsoft.com/office/powerpoint/2010/main" val="1566206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8"/>
          </p:nvPr>
        </p:nvSpPr>
        <p:spPr/>
        <p:txBody>
          <a:bodyPr/>
          <a:lstStyle/>
          <a:p>
            <a:endParaRPr lang="en-US"/>
          </a:p>
        </p:txBody>
      </p:sp>
      <p:sp>
        <p:nvSpPr>
          <p:cNvPr id="3" name="Text Placeholder 2"/>
          <p:cNvSpPr>
            <a:spLocks noGrp="1"/>
          </p:cNvSpPr>
          <p:nvPr>
            <p:ph type="body" sz="quarter" idx="29"/>
          </p:nvPr>
        </p:nvSpPr>
        <p:spPr>
          <a:xfrm>
            <a:off x="513556" y="563384"/>
            <a:ext cx="1370568" cy="123111"/>
          </a:xfrm>
        </p:spPr>
        <p:txBody>
          <a:bodyPr/>
          <a:lstStyle/>
          <a:p>
            <a:r>
              <a:rPr lang="en-US" dirty="0"/>
              <a:t>Future Market Assessment</a:t>
            </a:r>
          </a:p>
        </p:txBody>
      </p:sp>
      <p:sp>
        <p:nvSpPr>
          <p:cNvPr id="6" name="Title 5"/>
          <p:cNvSpPr>
            <a:spLocks noGrp="1"/>
          </p:cNvSpPr>
          <p:nvPr>
            <p:ph type="title"/>
          </p:nvPr>
        </p:nvSpPr>
        <p:spPr>
          <a:xfrm>
            <a:off x="513556" y="726855"/>
            <a:ext cx="9031288" cy="276999"/>
          </a:xfrm>
        </p:spPr>
        <p:txBody>
          <a:bodyPr/>
          <a:lstStyle/>
          <a:p>
            <a:r>
              <a:rPr lang="en-US" dirty="0"/>
              <a:t>Summary of Market Forces Impacting </a:t>
            </a:r>
            <a:r>
              <a:rPr lang="en-US" i="1" dirty="0"/>
              <a:t>[Institution]</a:t>
            </a:r>
            <a:r>
              <a:rPr lang="en-US" dirty="0"/>
              <a:t>, 20XX-20XX</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27956" y="3818933"/>
            <a:ext cx="1002489" cy="509627"/>
          </a:xfrm>
          <a:prstGeom prst="rect">
            <a:avLst/>
          </a:prstGeom>
        </p:spPr>
      </p:pic>
      <p:sp>
        <p:nvSpPr>
          <p:cNvPr id="8" name="Right Arrow 7"/>
          <p:cNvSpPr/>
          <p:nvPr/>
        </p:nvSpPr>
        <p:spPr bwMode="gray">
          <a:xfrm rot="3600000">
            <a:off x="4402555" y="3226782"/>
            <a:ext cx="458357" cy="394697"/>
          </a:xfrm>
          <a:prstGeom prst="rightArrow">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9" name="Right Arrow 8"/>
          <p:cNvSpPr/>
          <p:nvPr/>
        </p:nvSpPr>
        <p:spPr bwMode="gray">
          <a:xfrm>
            <a:off x="3793463" y="3923185"/>
            <a:ext cx="458357" cy="394697"/>
          </a:xfrm>
          <a:prstGeom prst="rightArrow">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12" name="Right Arrow 11"/>
          <p:cNvSpPr/>
          <p:nvPr/>
        </p:nvSpPr>
        <p:spPr bwMode="gray">
          <a:xfrm rot="10800000">
            <a:off x="5904467" y="3923186"/>
            <a:ext cx="458357" cy="394697"/>
          </a:xfrm>
          <a:prstGeom prst="rightArrow">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13" name="Right Arrow 12"/>
          <p:cNvSpPr/>
          <p:nvPr/>
        </p:nvSpPr>
        <p:spPr bwMode="gray">
          <a:xfrm rot="7200000">
            <a:off x="5301266" y="3216776"/>
            <a:ext cx="458357" cy="394697"/>
          </a:xfrm>
          <a:prstGeom prst="rightArrow">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14" name="Right Arrow 13"/>
          <p:cNvSpPr/>
          <p:nvPr/>
        </p:nvSpPr>
        <p:spPr bwMode="gray">
          <a:xfrm rot="18000000" flipV="1">
            <a:off x="4381880" y="4536021"/>
            <a:ext cx="458357" cy="394697"/>
          </a:xfrm>
          <a:prstGeom prst="rightArrow">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15" name="Right Arrow 14"/>
          <p:cNvSpPr/>
          <p:nvPr/>
        </p:nvSpPr>
        <p:spPr bwMode="gray">
          <a:xfrm rot="14400000" flipV="1">
            <a:off x="5280591" y="4526014"/>
            <a:ext cx="458357" cy="394697"/>
          </a:xfrm>
          <a:prstGeom prst="rightArrow">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16" name="Rounded Rectangle 15"/>
          <p:cNvSpPr/>
          <p:nvPr/>
        </p:nvSpPr>
        <p:spPr bwMode="gray">
          <a:xfrm>
            <a:off x="2015052" y="1726618"/>
            <a:ext cx="3014149" cy="1350931"/>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t" anchorCtr="0" forceAA="0" compatLnSpc="1">
            <a:prstTxWarp prst="textNoShape">
              <a:avLst/>
            </a:prstTxWarp>
            <a:noAutofit/>
          </a:bodyPr>
          <a:lstStyle/>
          <a:p>
            <a:pPr algn="ctr"/>
            <a:r>
              <a:rPr lang="en-US" sz="1320" b="1" dirty="0">
                <a:solidFill>
                  <a:schemeClr val="tx1"/>
                </a:solidFill>
              </a:rPr>
              <a:t>Demographics</a:t>
            </a:r>
          </a:p>
          <a:p>
            <a:pPr marL="127477" indent="-127477">
              <a:buFont typeface="Arial" panose="020B0604020202020204" pitchFamily="34" charset="0"/>
              <a:buChar char="•"/>
            </a:pPr>
            <a:r>
              <a:rPr lang="en-US" sz="990" i="1" dirty="0">
                <a:solidFill>
                  <a:schemeClr val="tx1"/>
                </a:solidFill>
              </a:rPr>
              <a:t>E.g. Smaller high school classes necessitate increased recruiting</a:t>
            </a:r>
          </a:p>
          <a:p>
            <a:pPr marL="127477" indent="-127477">
              <a:buFont typeface="Arial" panose="020B0604020202020204" pitchFamily="34" charset="0"/>
              <a:buChar char="•"/>
            </a:pPr>
            <a:r>
              <a:rPr lang="en-US" sz="990" i="1" dirty="0">
                <a:solidFill>
                  <a:schemeClr val="tx1"/>
                </a:solidFill>
              </a:rPr>
              <a:t>XXXX</a:t>
            </a:r>
          </a:p>
        </p:txBody>
      </p:sp>
      <p:sp>
        <p:nvSpPr>
          <p:cNvPr id="17" name="Rounded Rectangle 16"/>
          <p:cNvSpPr/>
          <p:nvPr/>
        </p:nvSpPr>
        <p:spPr bwMode="gray">
          <a:xfrm>
            <a:off x="6530696" y="3414123"/>
            <a:ext cx="3014149" cy="1350931"/>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t" anchorCtr="0" forceAA="0" compatLnSpc="1">
            <a:prstTxWarp prst="textNoShape">
              <a:avLst/>
            </a:prstTxWarp>
            <a:noAutofit/>
          </a:bodyPr>
          <a:lstStyle/>
          <a:p>
            <a:pPr algn="ctr"/>
            <a:r>
              <a:rPr lang="en-US" sz="1320" b="1" dirty="0">
                <a:solidFill>
                  <a:schemeClr val="tx1"/>
                </a:solidFill>
              </a:rPr>
              <a:t>Competition</a:t>
            </a:r>
          </a:p>
          <a:p>
            <a:pPr marL="127477" indent="-127477">
              <a:buFont typeface="Arial" panose="020B0604020202020204" pitchFamily="34" charset="0"/>
              <a:buChar char="•"/>
            </a:pPr>
            <a:r>
              <a:rPr lang="en-US" sz="990" i="1" dirty="0">
                <a:solidFill>
                  <a:schemeClr val="tx1"/>
                </a:solidFill>
              </a:rPr>
              <a:t>E.g. Enrollment stress at </a:t>
            </a:r>
            <a:r>
              <a:rPr lang="en-US" sz="990" i="1" dirty="0" err="1">
                <a:solidFill>
                  <a:schemeClr val="tx1"/>
                </a:solidFill>
              </a:rPr>
              <a:t>Midtier</a:t>
            </a:r>
            <a:r>
              <a:rPr lang="en-US" sz="990" i="1" dirty="0">
                <a:solidFill>
                  <a:schemeClr val="tx1"/>
                </a:solidFill>
              </a:rPr>
              <a:t> State University compelled them to launch CTE programs similar to ours</a:t>
            </a:r>
          </a:p>
          <a:p>
            <a:pPr marL="127477" indent="-127477">
              <a:buFont typeface="Arial" panose="020B0604020202020204" pitchFamily="34" charset="0"/>
              <a:buChar char="•"/>
            </a:pPr>
            <a:r>
              <a:rPr lang="en-US" sz="990" i="1" dirty="0">
                <a:solidFill>
                  <a:schemeClr val="tx1"/>
                </a:solidFill>
              </a:rPr>
              <a:t>XXXX</a:t>
            </a:r>
          </a:p>
        </p:txBody>
      </p:sp>
      <p:sp>
        <p:nvSpPr>
          <p:cNvPr id="18" name="Rounded Rectangle 17"/>
          <p:cNvSpPr/>
          <p:nvPr/>
        </p:nvSpPr>
        <p:spPr bwMode="gray">
          <a:xfrm>
            <a:off x="5244947" y="1726618"/>
            <a:ext cx="3014149" cy="1350931"/>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t" anchorCtr="0" forceAA="0" compatLnSpc="1">
            <a:prstTxWarp prst="textNoShape">
              <a:avLst/>
            </a:prstTxWarp>
            <a:noAutofit/>
          </a:bodyPr>
          <a:lstStyle/>
          <a:p>
            <a:pPr algn="ctr"/>
            <a:r>
              <a:rPr lang="en-US" sz="1320" b="1" dirty="0">
                <a:solidFill>
                  <a:schemeClr val="tx1"/>
                </a:solidFill>
              </a:rPr>
              <a:t>Feeder Institutions</a:t>
            </a:r>
          </a:p>
          <a:p>
            <a:pPr marL="127477" indent="-127477">
              <a:buFont typeface="Arial" panose="020B0604020202020204" pitchFamily="34" charset="0"/>
              <a:buChar char="•"/>
            </a:pPr>
            <a:r>
              <a:rPr lang="en-US" sz="990" i="1" dirty="0">
                <a:solidFill>
                  <a:schemeClr val="tx1"/>
                </a:solidFill>
              </a:rPr>
              <a:t>E.g. Bankruptcy of Widget Labs, Inc. threatens core apprenticeship partner</a:t>
            </a:r>
          </a:p>
          <a:p>
            <a:pPr marL="127477" indent="-127477">
              <a:buFont typeface="Arial" panose="020B0604020202020204" pitchFamily="34" charset="0"/>
              <a:buChar char="•"/>
            </a:pPr>
            <a:r>
              <a:rPr lang="en-US" sz="990" i="1" dirty="0">
                <a:solidFill>
                  <a:schemeClr val="tx1"/>
                </a:solidFill>
              </a:rPr>
              <a:t>XXXX</a:t>
            </a:r>
          </a:p>
        </p:txBody>
      </p:sp>
      <p:sp>
        <p:nvSpPr>
          <p:cNvPr id="19" name="Rounded Rectangle 18"/>
          <p:cNvSpPr/>
          <p:nvPr/>
        </p:nvSpPr>
        <p:spPr bwMode="gray">
          <a:xfrm>
            <a:off x="2015052" y="5172117"/>
            <a:ext cx="3014149" cy="1350931"/>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t" anchorCtr="0" forceAA="0" compatLnSpc="1">
            <a:prstTxWarp prst="textNoShape">
              <a:avLst/>
            </a:prstTxWarp>
            <a:noAutofit/>
          </a:bodyPr>
          <a:lstStyle/>
          <a:p>
            <a:pPr algn="ctr"/>
            <a:r>
              <a:rPr lang="en-US" sz="1320" b="1" dirty="0">
                <a:solidFill>
                  <a:schemeClr val="tx1"/>
                </a:solidFill>
              </a:rPr>
              <a:t>Public Policy</a:t>
            </a:r>
          </a:p>
          <a:p>
            <a:pPr marL="127477" indent="-127477">
              <a:buFont typeface="Arial" panose="020B0604020202020204" pitchFamily="34" charset="0"/>
              <a:buChar char="•"/>
            </a:pPr>
            <a:r>
              <a:rPr lang="en-US" sz="990" i="1" dirty="0">
                <a:solidFill>
                  <a:schemeClr val="tx1"/>
                </a:solidFill>
              </a:rPr>
              <a:t>E.g. Potential Performance Based Funding rules from the state legislature effect financial sustainability and incentivize investment in certain programs</a:t>
            </a:r>
          </a:p>
          <a:p>
            <a:pPr marL="127477" indent="-127477">
              <a:buFont typeface="Arial" panose="020B0604020202020204" pitchFamily="34" charset="0"/>
              <a:buChar char="•"/>
            </a:pPr>
            <a:r>
              <a:rPr lang="en-US" sz="990" i="1" dirty="0">
                <a:solidFill>
                  <a:schemeClr val="tx1"/>
                </a:solidFill>
              </a:rPr>
              <a:t>XXXX</a:t>
            </a:r>
          </a:p>
        </p:txBody>
      </p:sp>
      <p:sp>
        <p:nvSpPr>
          <p:cNvPr id="20" name="Rounded Rectangle 19"/>
          <p:cNvSpPr/>
          <p:nvPr/>
        </p:nvSpPr>
        <p:spPr bwMode="gray">
          <a:xfrm>
            <a:off x="639788" y="3414123"/>
            <a:ext cx="3014149" cy="1350931"/>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t" anchorCtr="0" forceAA="0" compatLnSpc="1">
            <a:prstTxWarp prst="textNoShape">
              <a:avLst/>
            </a:prstTxWarp>
            <a:noAutofit/>
          </a:bodyPr>
          <a:lstStyle/>
          <a:p>
            <a:pPr algn="ctr"/>
            <a:r>
              <a:rPr lang="en-US" sz="1320" b="1" dirty="0">
                <a:solidFill>
                  <a:schemeClr val="tx1"/>
                </a:solidFill>
              </a:rPr>
              <a:t>Labor Market</a:t>
            </a:r>
          </a:p>
          <a:p>
            <a:pPr marL="127477" indent="-127477">
              <a:buFont typeface="Arial" panose="020B0604020202020204" pitchFamily="34" charset="0"/>
              <a:buChar char="•"/>
            </a:pPr>
            <a:r>
              <a:rPr lang="en-US" sz="990" i="1" dirty="0">
                <a:solidFill>
                  <a:schemeClr val="tx1"/>
                </a:solidFill>
              </a:rPr>
              <a:t>E.g. Projected increases in regional healthcare market demand investment in health programs</a:t>
            </a:r>
          </a:p>
          <a:p>
            <a:pPr marL="127477" indent="-127477">
              <a:buFont typeface="Arial" panose="020B0604020202020204" pitchFamily="34" charset="0"/>
              <a:buChar char="•"/>
            </a:pPr>
            <a:r>
              <a:rPr lang="en-US" sz="990" i="1" dirty="0">
                <a:solidFill>
                  <a:schemeClr val="tx1"/>
                </a:solidFill>
              </a:rPr>
              <a:t>XXXX</a:t>
            </a:r>
          </a:p>
        </p:txBody>
      </p:sp>
      <p:sp>
        <p:nvSpPr>
          <p:cNvPr id="21" name="Rounded Rectangle 20"/>
          <p:cNvSpPr/>
          <p:nvPr/>
        </p:nvSpPr>
        <p:spPr bwMode="gray">
          <a:xfrm>
            <a:off x="5244947" y="5172117"/>
            <a:ext cx="3014149" cy="1350931"/>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t" anchorCtr="0" forceAA="0" compatLnSpc="1">
            <a:prstTxWarp prst="textNoShape">
              <a:avLst/>
            </a:prstTxWarp>
            <a:noAutofit/>
          </a:bodyPr>
          <a:lstStyle/>
          <a:p>
            <a:pPr algn="ctr"/>
            <a:r>
              <a:rPr lang="en-US" sz="1320" b="1" dirty="0">
                <a:solidFill>
                  <a:schemeClr val="tx1"/>
                </a:solidFill>
              </a:rPr>
              <a:t>Market Opportunity Cost</a:t>
            </a:r>
          </a:p>
          <a:p>
            <a:pPr marL="127477" indent="-127477">
              <a:buFont typeface="Arial" panose="020B0604020202020204" pitchFamily="34" charset="0"/>
              <a:buChar char="•"/>
            </a:pPr>
            <a:r>
              <a:rPr lang="en-US" sz="990" i="1" dirty="0">
                <a:solidFill>
                  <a:schemeClr val="tx1"/>
                </a:solidFill>
              </a:rPr>
              <a:t>E.g. Dual enrollment provides opportunity for growth, but do not provide strong ROI</a:t>
            </a:r>
          </a:p>
          <a:p>
            <a:pPr marL="127477" indent="-127477">
              <a:buFont typeface="Arial" panose="020B0604020202020204" pitchFamily="34" charset="0"/>
              <a:buChar char="•"/>
            </a:pPr>
            <a:r>
              <a:rPr lang="en-US" sz="990" i="1" dirty="0">
                <a:solidFill>
                  <a:schemeClr val="tx1"/>
                </a:solidFill>
              </a:rPr>
              <a:t>XXXX</a:t>
            </a:r>
          </a:p>
        </p:txBody>
      </p:sp>
    </p:spTree>
    <p:extLst>
      <p:ext uri="{BB962C8B-B14F-4D97-AF65-F5344CB8AC3E}">
        <p14:creationId xmlns:p14="http://schemas.microsoft.com/office/powerpoint/2010/main" val="4029403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29"/>
          </p:nvPr>
        </p:nvSpPr>
        <p:spPr>
          <a:xfrm>
            <a:off x="513556" y="455103"/>
            <a:ext cx="1370568" cy="123111"/>
          </a:xfrm>
        </p:spPr>
        <p:txBody>
          <a:bodyPr/>
          <a:lstStyle/>
          <a:p>
            <a:r>
              <a:rPr lang="en-US" dirty="0"/>
              <a:t>Future Market Assessment</a:t>
            </a:r>
          </a:p>
        </p:txBody>
      </p:sp>
      <p:sp>
        <p:nvSpPr>
          <p:cNvPr id="6" name="Title 5"/>
          <p:cNvSpPr>
            <a:spLocks noGrp="1"/>
          </p:cNvSpPr>
          <p:nvPr>
            <p:ph type="title"/>
          </p:nvPr>
        </p:nvSpPr>
        <p:spPr>
          <a:xfrm>
            <a:off x="513556" y="527295"/>
            <a:ext cx="9031288" cy="553998"/>
          </a:xfrm>
        </p:spPr>
        <p:txBody>
          <a:bodyPr/>
          <a:lstStyle/>
          <a:p>
            <a:r>
              <a:rPr lang="en-US" dirty="0"/>
              <a:t>Demographics: Projected State-Wide Growth of Traditional Community </a:t>
            </a:r>
            <a:br>
              <a:rPr lang="en-US" dirty="0"/>
            </a:br>
            <a:r>
              <a:rPr lang="en-US" dirty="0"/>
              <a:t>College Students</a:t>
            </a:r>
            <a:endParaRPr lang="en-US" i="1" dirty="0"/>
          </a:p>
        </p:txBody>
      </p:sp>
      <p:graphicFrame>
        <p:nvGraphicFramePr>
          <p:cNvPr id="13" name="Chart 12"/>
          <p:cNvGraphicFramePr/>
          <p:nvPr/>
        </p:nvGraphicFramePr>
        <p:xfrm>
          <a:off x="1676400" y="1894234"/>
          <a:ext cx="6705600" cy="2914806"/>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p:cNvSpPr txBox="1"/>
          <p:nvPr/>
        </p:nvSpPr>
        <p:spPr bwMode="gray">
          <a:xfrm>
            <a:off x="2255179" y="1508151"/>
            <a:ext cx="5422959" cy="153888"/>
          </a:xfrm>
          <a:prstGeom prst="rect">
            <a:avLst/>
          </a:prstGeom>
          <a:noFill/>
        </p:spPr>
        <p:txBody>
          <a:bodyPr wrap="none" lIns="0" tIns="0" rIns="0" bIns="0" rtlCol="0">
            <a:spAutoFit/>
          </a:bodyPr>
          <a:lstStyle/>
          <a:p>
            <a:pPr>
              <a:spcBef>
                <a:spcPts val="550"/>
              </a:spcBef>
            </a:pPr>
            <a:r>
              <a:rPr lang="en-US" sz="1000" b="1" dirty="0"/>
              <a:t>Historical and Projected State Community College 18-Year-Old Enrollments</a:t>
            </a:r>
          </a:p>
        </p:txBody>
      </p:sp>
      <p:sp>
        <p:nvSpPr>
          <p:cNvPr id="11" name="TextBox 10">
            <a:extLst>
              <a:ext uri="{FF2B5EF4-FFF2-40B4-BE49-F238E27FC236}">
                <a16:creationId xmlns:a16="http://schemas.microsoft.com/office/drawing/2014/main" id="{E4FAE0A8-DA55-4B1E-9658-0D05DFD76A4A}"/>
              </a:ext>
            </a:extLst>
          </p:cNvPr>
          <p:cNvSpPr txBox="1"/>
          <p:nvPr/>
        </p:nvSpPr>
        <p:spPr bwMode="gray">
          <a:xfrm>
            <a:off x="2255179" y="1735265"/>
            <a:ext cx="4053292" cy="138499"/>
          </a:xfrm>
          <a:prstGeom prst="rect">
            <a:avLst/>
          </a:prstGeom>
          <a:noFill/>
        </p:spPr>
        <p:txBody>
          <a:bodyPr wrap="square" lIns="0" tIns="0" rIns="0" bIns="0" rtlCol="0">
            <a:spAutoFit/>
          </a:bodyPr>
          <a:lstStyle/>
          <a:p>
            <a:r>
              <a:rPr lang="en-US" sz="900" i="1" dirty="0">
                <a:solidFill>
                  <a:schemeClr val="accent3"/>
                </a:solidFill>
              </a:rPr>
              <a:t>Indiana Projections, 2012-2029</a:t>
            </a:r>
          </a:p>
        </p:txBody>
      </p:sp>
      <p:graphicFrame>
        <p:nvGraphicFramePr>
          <p:cNvPr id="2" name="Table 1">
            <a:extLst>
              <a:ext uri="{FF2B5EF4-FFF2-40B4-BE49-F238E27FC236}">
                <a16:creationId xmlns:a16="http://schemas.microsoft.com/office/drawing/2014/main" id="{57C0AF5D-443E-4076-9A0B-B3F4915E246C}"/>
              </a:ext>
            </a:extLst>
          </p:cNvPr>
          <p:cNvGraphicFramePr>
            <a:graphicFrameLocks noGrp="1"/>
          </p:cNvGraphicFramePr>
          <p:nvPr>
            <p:extLst>
              <p:ext uri="{D42A27DB-BD31-4B8C-83A1-F6EECF244321}">
                <p14:modId xmlns:p14="http://schemas.microsoft.com/office/powerpoint/2010/main" val="2815238739"/>
              </p:ext>
            </p:extLst>
          </p:nvPr>
        </p:nvGraphicFramePr>
        <p:xfrm>
          <a:off x="685801" y="4946650"/>
          <a:ext cx="8715374" cy="1968500"/>
        </p:xfrm>
        <a:graphic>
          <a:graphicData uri="http://schemas.openxmlformats.org/drawingml/2006/table">
            <a:tbl>
              <a:tblPr firstRow="1" bandRow="1">
                <a:tableStyleId>{7DF18680-E054-41AD-8BC1-D1AEF772440D}</a:tableStyleId>
              </a:tblPr>
              <a:tblGrid>
                <a:gridCol w="1733171">
                  <a:extLst>
                    <a:ext uri="{9D8B030D-6E8A-4147-A177-3AD203B41FA5}">
                      <a16:colId xmlns:a16="http://schemas.microsoft.com/office/drawing/2014/main" val="2248698229"/>
                    </a:ext>
                  </a:extLst>
                </a:gridCol>
                <a:gridCol w="6982203">
                  <a:extLst>
                    <a:ext uri="{9D8B030D-6E8A-4147-A177-3AD203B41FA5}">
                      <a16:colId xmlns:a16="http://schemas.microsoft.com/office/drawing/2014/main" val="223922716"/>
                    </a:ext>
                  </a:extLst>
                </a:gridCol>
              </a:tblGrid>
              <a:tr h="480403">
                <a:tc gridSpan="2">
                  <a:txBody>
                    <a:bodyPr/>
                    <a:lstStyle/>
                    <a:p>
                      <a:pPr>
                        <a:spcBef>
                          <a:spcPts val="550"/>
                        </a:spcBef>
                      </a:pPr>
                      <a:r>
                        <a:rPr lang="en-US" sz="1000" b="1" dirty="0"/>
                        <a:t>Proposed Institutional Response to Changes in Traditional Student Population: </a:t>
                      </a:r>
                      <a:r>
                        <a:rPr lang="en-US" sz="900" b="1" i="1" dirty="0"/>
                        <a:t>A smaller pool of traditional students requires the college to shift enrollment focus to different markets.</a:t>
                      </a:r>
                      <a:endParaRPr lang="en-US" sz="1000" b="1" dirty="0"/>
                    </a:p>
                  </a:txBody>
                  <a:tcPr/>
                </a:tc>
                <a:tc hMerge="1">
                  <a:txBody>
                    <a:bodyPr/>
                    <a:lstStyle/>
                    <a:p>
                      <a:endParaRPr lang="en-US"/>
                    </a:p>
                  </a:txBody>
                  <a:tcPr/>
                </a:tc>
                <a:extLst>
                  <a:ext uri="{0D108BD9-81ED-4DB2-BD59-A6C34878D82A}">
                    <a16:rowId xmlns:a16="http://schemas.microsoft.com/office/drawing/2014/main" val="542992306"/>
                  </a:ext>
                </a:extLst>
              </a:tr>
              <a:tr h="527291">
                <a:tc>
                  <a:txBody>
                    <a:bodyPr/>
                    <a:lstStyle/>
                    <a:p>
                      <a:r>
                        <a:rPr lang="en-US" dirty="0"/>
                        <a:t>18-24 Year-Olds</a:t>
                      </a:r>
                    </a:p>
                  </a:txBody>
                  <a:tcPr/>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800" i="1" dirty="0"/>
                        <a:t>E.g. Allocate a full-time recruiter away from Clinton and Roosevelt feeder high schools and devote to workforce recruitment at Pike Industries and Lawson Controls. </a:t>
                      </a:r>
                    </a:p>
                  </a:txBody>
                  <a:tcPr/>
                </a:tc>
                <a:extLst>
                  <a:ext uri="{0D108BD9-81ED-4DB2-BD59-A6C34878D82A}">
                    <a16:rowId xmlns:a16="http://schemas.microsoft.com/office/drawing/2014/main" val="3357724626"/>
                  </a:ext>
                </a:extLst>
              </a:tr>
              <a:tr h="480403">
                <a:tc>
                  <a:txBody>
                    <a:bodyPr/>
                    <a:lstStyle/>
                    <a:p>
                      <a:r>
                        <a:rPr lang="en-US" dirty="0"/>
                        <a:t>New Market Segment</a:t>
                      </a:r>
                    </a:p>
                  </a:txBody>
                  <a:tcPr/>
                </a:tc>
                <a:tc>
                  <a:txBody>
                    <a:bodyPr/>
                    <a:lstStyle/>
                    <a:p>
                      <a:r>
                        <a:rPr lang="en-US" i="1" dirty="0"/>
                        <a:t>E.g. Reach out to local chamber to develop relationship and recruitment opportunities with growing industries like Pike Industries and Lawson Controls</a:t>
                      </a:r>
                    </a:p>
                  </a:txBody>
                  <a:tcPr/>
                </a:tc>
                <a:extLst>
                  <a:ext uri="{0D108BD9-81ED-4DB2-BD59-A6C34878D82A}">
                    <a16:rowId xmlns:a16="http://schemas.microsoft.com/office/drawing/2014/main" val="2094814338"/>
                  </a:ext>
                </a:extLst>
              </a:tr>
              <a:tr h="480403">
                <a:tc>
                  <a:txBody>
                    <a:bodyPr/>
                    <a:lstStyle/>
                    <a:p>
                      <a:r>
                        <a:rPr lang="en-US" dirty="0"/>
                        <a:t>Alternative Options for Response</a:t>
                      </a:r>
                    </a:p>
                  </a:txBody>
                  <a:tcPr/>
                </a:tc>
                <a:tc>
                  <a:txBody>
                    <a:bodyPr/>
                    <a:lstStyle/>
                    <a:p>
                      <a:r>
                        <a:rPr lang="en-US" i="1" dirty="0"/>
                        <a:t>E.g. Rent out the auditorium and concessions as music and art venue for an alternative revenue stream</a:t>
                      </a:r>
                    </a:p>
                  </a:txBody>
                  <a:tcPr/>
                </a:tc>
                <a:extLst>
                  <a:ext uri="{0D108BD9-81ED-4DB2-BD59-A6C34878D82A}">
                    <a16:rowId xmlns:a16="http://schemas.microsoft.com/office/drawing/2014/main" val="101653120"/>
                  </a:ext>
                </a:extLst>
              </a:tr>
            </a:tbl>
          </a:graphicData>
        </a:graphic>
      </p:graphicFrame>
    </p:spTree>
    <p:extLst>
      <p:ext uri="{BB962C8B-B14F-4D97-AF65-F5344CB8AC3E}">
        <p14:creationId xmlns:p14="http://schemas.microsoft.com/office/powerpoint/2010/main" val="466860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8"/>
          </p:nvPr>
        </p:nvSpPr>
        <p:spPr/>
        <p:txBody>
          <a:bodyPr/>
          <a:lstStyle/>
          <a:p>
            <a:endParaRPr lang="en-US" dirty="0"/>
          </a:p>
        </p:txBody>
      </p:sp>
      <p:sp>
        <p:nvSpPr>
          <p:cNvPr id="3" name="Text Placeholder 2"/>
          <p:cNvSpPr>
            <a:spLocks noGrp="1"/>
          </p:cNvSpPr>
          <p:nvPr>
            <p:ph type="body" sz="quarter" idx="29"/>
          </p:nvPr>
        </p:nvSpPr>
        <p:spPr>
          <a:xfrm>
            <a:off x="513556" y="461784"/>
            <a:ext cx="1370568" cy="123111"/>
          </a:xfrm>
        </p:spPr>
        <p:txBody>
          <a:bodyPr/>
          <a:lstStyle/>
          <a:p>
            <a:r>
              <a:rPr lang="en-US" dirty="0"/>
              <a:t>Future Market Assessment</a:t>
            </a:r>
          </a:p>
        </p:txBody>
      </p:sp>
      <p:sp>
        <p:nvSpPr>
          <p:cNvPr id="6" name="Title 5"/>
          <p:cNvSpPr>
            <a:spLocks noGrp="1"/>
          </p:cNvSpPr>
          <p:nvPr>
            <p:ph type="title"/>
          </p:nvPr>
        </p:nvSpPr>
        <p:spPr>
          <a:xfrm>
            <a:off x="513556" y="534632"/>
            <a:ext cx="9031288" cy="553998"/>
          </a:xfrm>
        </p:spPr>
        <p:txBody>
          <a:bodyPr/>
          <a:lstStyle/>
          <a:p>
            <a:r>
              <a:rPr lang="en-US" dirty="0"/>
              <a:t>Demographics: Projected Graduating Class Size at Five Local </a:t>
            </a:r>
            <a:br>
              <a:rPr lang="en-US" dirty="0"/>
            </a:br>
            <a:r>
              <a:rPr lang="en-US" dirty="0"/>
              <a:t>High Schools</a:t>
            </a:r>
          </a:p>
        </p:txBody>
      </p:sp>
      <p:graphicFrame>
        <p:nvGraphicFramePr>
          <p:cNvPr id="13" name="Chart 12"/>
          <p:cNvGraphicFramePr/>
          <p:nvPr>
            <p:extLst>
              <p:ext uri="{D42A27DB-BD31-4B8C-83A1-F6EECF244321}">
                <p14:modId xmlns:p14="http://schemas.microsoft.com/office/powerpoint/2010/main" val="940521015"/>
              </p:ext>
            </p:extLst>
          </p:nvPr>
        </p:nvGraphicFramePr>
        <p:xfrm>
          <a:off x="1676400" y="1894234"/>
          <a:ext cx="6705600" cy="2914806"/>
        </p:xfrm>
        <a:graphic>
          <a:graphicData uri="http://schemas.openxmlformats.org/drawingml/2006/chart">
            <c:chart xmlns:c="http://schemas.openxmlformats.org/drawingml/2006/chart" xmlns:r="http://schemas.openxmlformats.org/officeDocument/2006/relationships" r:id="rId3"/>
          </a:graphicData>
        </a:graphic>
      </p:graphicFrame>
      <p:sp>
        <p:nvSpPr>
          <p:cNvPr id="14" name="TextBox 13"/>
          <p:cNvSpPr txBox="1"/>
          <p:nvPr/>
        </p:nvSpPr>
        <p:spPr bwMode="gray">
          <a:xfrm>
            <a:off x="1308630" y="1603950"/>
            <a:ext cx="7441140" cy="203133"/>
          </a:xfrm>
          <a:prstGeom prst="rect">
            <a:avLst/>
          </a:prstGeom>
          <a:noFill/>
        </p:spPr>
        <p:txBody>
          <a:bodyPr wrap="none" lIns="0" tIns="0" rIns="0" bIns="0" rtlCol="0">
            <a:spAutoFit/>
          </a:bodyPr>
          <a:lstStyle/>
          <a:p>
            <a:pPr>
              <a:spcBef>
                <a:spcPts val="550"/>
              </a:spcBef>
            </a:pPr>
            <a:r>
              <a:rPr lang="en-US" sz="1320" b="1" dirty="0"/>
              <a:t>Current X College Attendance and Projected Graduating Class Size, 20XX-20XX</a:t>
            </a:r>
          </a:p>
        </p:txBody>
      </p:sp>
      <p:graphicFrame>
        <p:nvGraphicFramePr>
          <p:cNvPr id="10" name="Table 9">
            <a:extLst>
              <a:ext uri="{FF2B5EF4-FFF2-40B4-BE49-F238E27FC236}">
                <a16:creationId xmlns:a16="http://schemas.microsoft.com/office/drawing/2014/main" id="{BA7EF9ED-22C4-46A2-80EF-DA36C544A9B2}"/>
              </a:ext>
            </a:extLst>
          </p:cNvPr>
          <p:cNvGraphicFramePr>
            <a:graphicFrameLocks noGrp="1"/>
          </p:cNvGraphicFramePr>
          <p:nvPr>
            <p:extLst>
              <p:ext uri="{D42A27DB-BD31-4B8C-83A1-F6EECF244321}">
                <p14:modId xmlns:p14="http://schemas.microsoft.com/office/powerpoint/2010/main" val="2299295855"/>
              </p:ext>
            </p:extLst>
          </p:nvPr>
        </p:nvGraphicFramePr>
        <p:xfrm>
          <a:off x="715963" y="4968875"/>
          <a:ext cx="8715374" cy="2189137"/>
        </p:xfrm>
        <a:graphic>
          <a:graphicData uri="http://schemas.openxmlformats.org/drawingml/2006/table">
            <a:tbl>
              <a:tblPr firstRow="1" bandRow="1">
                <a:tableStyleId>{7DF18680-E054-41AD-8BC1-D1AEF772440D}</a:tableStyleId>
              </a:tblPr>
              <a:tblGrid>
                <a:gridCol w="1733171">
                  <a:extLst>
                    <a:ext uri="{9D8B030D-6E8A-4147-A177-3AD203B41FA5}">
                      <a16:colId xmlns:a16="http://schemas.microsoft.com/office/drawing/2014/main" val="9484479"/>
                    </a:ext>
                  </a:extLst>
                </a:gridCol>
                <a:gridCol w="6982203">
                  <a:extLst>
                    <a:ext uri="{9D8B030D-6E8A-4147-A177-3AD203B41FA5}">
                      <a16:colId xmlns:a16="http://schemas.microsoft.com/office/drawing/2014/main" val="3954599900"/>
                    </a:ext>
                  </a:extLst>
                </a:gridCol>
              </a:tblGrid>
              <a:tr h="480403">
                <a:tc gridSpan="2">
                  <a:txBody>
                    <a:bodyPr/>
                    <a:lstStyle/>
                    <a:p>
                      <a:pPr marL="0" marR="0" lvl="0" indent="0" algn="l" defTabSz="-114300" rtl="0" eaLnBrk="1" fontAlgn="auto" latinLnBrk="0" hangingPunct="1">
                        <a:lnSpc>
                          <a:spcPct val="100000"/>
                        </a:lnSpc>
                        <a:spcBef>
                          <a:spcPts val="550"/>
                        </a:spcBef>
                        <a:spcAft>
                          <a:spcPts val="0"/>
                        </a:spcAft>
                        <a:buClrTx/>
                        <a:buSzTx/>
                        <a:buFontTx/>
                        <a:buNone/>
                        <a:tabLst/>
                        <a:defRPr/>
                      </a:pPr>
                      <a:r>
                        <a:rPr lang="en-US" sz="1000" b="1" dirty="0"/>
                        <a:t>Proposed Institutional Response to Changes in Feeder High Schools: </a:t>
                      </a:r>
                      <a:r>
                        <a:rPr lang="en-US" sz="1000" b="1" i="1" dirty="0"/>
                        <a:t>E.g. </a:t>
                      </a:r>
                      <a:r>
                        <a:rPr lang="en-US" sz="1000" i="1" dirty="0"/>
                        <a:t>A smaller pool of traditional students requires a shift in enrollment focus to different markets and precipitates a decrease in dual enrollment participation under current norms. HS 4 provides room for growth in both size and relation to market penetration of other high schools. To maintain dual enrollment participation, investments in program review, marketing, and recruitment must be made. </a:t>
                      </a:r>
                    </a:p>
                  </a:txBody>
                  <a:tcPr/>
                </a:tc>
                <a:tc hMerge="1">
                  <a:txBody>
                    <a:bodyPr/>
                    <a:lstStyle/>
                    <a:p>
                      <a:endParaRPr lang="en-US"/>
                    </a:p>
                  </a:txBody>
                  <a:tcPr/>
                </a:tc>
                <a:extLst>
                  <a:ext uri="{0D108BD9-81ED-4DB2-BD59-A6C34878D82A}">
                    <a16:rowId xmlns:a16="http://schemas.microsoft.com/office/drawing/2014/main" val="89561233"/>
                  </a:ext>
                </a:extLst>
              </a:tr>
              <a:tr h="527291">
                <a:tc>
                  <a:txBody>
                    <a:bodyPr/>
                    <a:lstStyle/>
                    <a:p>
                      <a:r>
                        <a:rPr lang="en-US" dirty="0"/>
                        <a:t>18-24 Year-Olds</a:t>
                      </a:r>
                    </a:p>
                  </a:txBody>
                  <a:tcPr/>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800" i="1" dirty="0"/>
                        <a:t>E.g. </a:t>
                      </a:r>
                      <a:r>
                        <a:rPr lang="en-US" i="1" dirty="0"/>
                        <a:t>Expand relationship with Governor High School (HS 4) and develop X College Hallway, as implemented at HS 1, to encourage prospective student applications</a:t>
                      </a:r>
                      <a:endParaRPr lang="en-US" dirty="0"/>
                    </a:p>
                  </a:txBody>
                  <a:tcPr/>
                </a:tc>
                <a:extLst>
                  <a:ext uri="{0D108BD9-81ED-4DB2-BD59-A6C34878D82A}">
                    <a16:rowId xmlns:a16="http://schemas.microsoft.com/office/drawing/2014/main" val="3051591317"/>
                  </a:ext>
                </a:extLst>
              </a:tr>
              <a:tr h="480403">
                <a:tc>
                  <a:txBody>
                    <a:bodyPr/>
                    <a:lstStyle/>
                    <a:p>
                      <a:r>
                        <a:rPr lang="en-US" dirty="0"/>
                        <a:t>Dual Enrollment Segment</a:t>
                      </a:r>
                    </a:p>
                  </a:txBody>
                  <a:tcPr/>
                </a:tc>
                <a:tc>
                  <a:txBody>
                    <a:bodyPr/>
                    <a:lstStyle/>
                    <a:p>
                      <a:r>
                        <a:rPr lang="en-US" i="1" dirty="0"/>
                        <a:t>E.g. Establish formal agreement with Westchester High School to mandate dual enrollment courses.</a:t>
                      </a:r>
                    </a:p>
                  </a:txBody>
                  <a:tcPr/>
                </a:tc>
                <a:extLst>
                  <a:ext uri="{0D108BD9-81ED-4DB2-BD59-A6C34878D82A}">
                    <a16:rowId xmlns:a16="http://schemas.microsoft.com/office/drawing/2014/main" val="2625138003"/>
                  </a:ext>
                </a:extLst>
              </a:tr>
              <a:tr h="480403">
                <a:tc>
                  <a:txBody>
                    <a:bodyPr/>
                    <a:lstStyle/>
                    <a:p>
                      <a:r>
                        <a:rPr lang="en-US" dirty="0"/>
                        <a:t>Institutional Response:</a:t>
                      </a:r>
                    </a:p>
                  </a:txBody>
                  <a:tcPr/>
                </a:tc>
                <a:tc>
                  <a:txBody>
                    <a:bodyPr/>
                    <a:lstStyle/>
                    <a:p>
                      <a:r>
                        <a:rPr lang="en-US" i="1" dirty="0"/>
                        <a:t>E.g. Investigate financial viability of dual enrollment programs with the consideration of moving resources to growing IT programs.</a:t>
                      </a:r>
                    </a:p>
                    <a:p>
                      <a:endParaRPr lang="en-US" i="1" dirty="0"/>
                    </a:p>
                  </a:txBody>
                  <a:tcPr/>
                </a:tc>
                <a:extLst>
                  <a:ext uri="{0D108BD9-81ED-4DB2-BD59-A6C34878D82A}">
                    <a16:rowId xmlns:a16="http://schemas.microsoft.com/office/drawing/2014/main" val="2739951696"/>
                  </a:ext>
                </a:extLst>
              </a:tr>
            </a:tbl>
          </a:graphicData>
        </a:graphic>
      </p:graphicFrame>
    </p:spTree>
    <p:extLst>
      <p:ext uri="{BB962C8B-B14F-4D97-AF65-F5344CB8AC3E}">
        <p14:creationId xmlns:p14="http://schemas.microsoft.com/office/powerpoint/2010/main" val="387904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29"/>
          </p:nvPr>
        </p:nvSpPr>
        <p:spPr>
          <a:xfrm>
            <a:off x="513556" y="563384"/>
            <a:ext cx="1370568" cy="123111"/>
          </a:xfrm>
        </p:spPr>
        <p:txBody>
          <a:bodyPr/>
          <a:lstStyle/>
          <a:p>
            <a:r>
              <a:rPr lang="en-US" dirty="0"/>
              <a:t>Future Market Assessment</a:t>
            </a:r>
          </a:p>
        </p:txBody>
      </p:sp>
      <p:sp>
        <p:nvSpPr>
          <p:cNvPr id="6" name="Title 5"/>
          <p:cNvSpPr>
            <a:spLocks noGrp="1"/>
          </p:cNvSpPr>
          <p:nvPr>
            <p:ph type="title"/>
          </p:nvPr>
        </p:nvSpPr>
        <p:spPr>
          <a:xfrm>
            <a:off x="513556" y="726855"/>
            <a:ext cx="9031288" cy="276999"/>
          </a:xfrm>
        </p:spPr>
        <p:txBody>
          <a:bodyPr/>
          <a:lstStyle/>
          <a:p>
            <a:r>
              <a:rPr lang="en-US" dirty="0"/>
              <a:t>Major Student Feeders</a:t>
            </a:r>
          </a:p>
        </p:txBody>
      </p:sp>
      <p:graphicFrame>
        <p:nvGraphicFramePr>
          <p:cNvPr id="7" name="Table 6"/>
          <p:cNvGraphicFramePr>
            <a:graphicFrameLocks noGrp="1"/>
          </p:cNvGraphicFramePr>
          <p:nvPr>
            <p:extLst>
              <p:ext uri="{D42A27DB-BD31-4B8C-83A1-F6EECF244321}">
                <p14:modId xmlns:p14="http://schemas.microsoft.com/office/powerpoint/2010/main" val="4137914025"/>
              </p:ext>
            </p:extLst>
          </p:nvPr>
        </p:nvGraphicFramePr>
        <p:xfrm>
          <a:off x="513557" y="1285492"/>
          <a:ext cx="9031285" cy="3518916"/>
        </p:xfrm>
        <a:graphic>
          <a:graphicData uri="http://schemas.openxmlformats.org/drawingml/2006/table">
            <a:tbl>
              <a:tblPr firstRow="1" bandRow="1">
                <a:tableStyleId>{7DF18680-E054-41AD-8BC1-D1AEF772440D}</a:tableStyleId>
              </a:tblPr>
              <a:tblGrid>
                <a:gridCol w="1724546">
                  <a:extLst>
                    <a:ext uri="{9D8B030D-6E8A-4147-A177-3AD203B41FA5}">
                      <a16:colId xmlns:a16="http://schemas.microsoft.com/office/drawing/2014/main" val="20000"/>
                    </a:ext>
                  </a:extLst>
                </a:gridCol>
                <a:gridCol w="1846217">
                  <a:extLst>
                    <a:ext uri="{9D8B030D-6E8A-4147-A177-3AD203B41FA5}">
                      <a16:colId xmlns:a16="http://schemas.microsoft.com/office/drawing/2014/main" val="20001"/>
                    </a:ext>
                  </a:extLst>
                </a:gridCol>
                <a:gridCol w="1288869">
                  <a:extLst>
                    <a:ext uri="{9D8B030D-6E8A-4147-A177-3AD203B41FA5}">
                      <a16:colId xmlns:a16="http://schemas.microsoft.com/office/drawing/2014/main" val="20002"/>
                    </a:ext>
                  </a:extLst>
                </a:gridCol>
                <a:gridCol w="1402080">
                  <a:extLst>
                    <a:ext uri="{9D8B030D-6E8A-4147-A177-3AD203B41FA5}">
                      <a16:colId xmlns:a16="http://schemas.microsoft.com/office/drawing/2014/main" val="20003"/>
                    </a:ext>
                  </a:extLst>
                </a:gridCol>
                <a:gridCol w="2769573">
                  <a:extLst>
                    <a:ext uri="{9D8B030D-6E8A-4147-A177-3AD203B41FA5}">
                      <a16:colId xmlns:a16="http://schemas.microsoft.com/office/drawing/2014/main" val="20004"/>
                    </a:ext>
                  </a:extLst>
                </a:gridCol>
              </a:tblGrid>
              <a:tr h="469392">
                <a:tc>
                  <a:txBody>
                    <a:bodyPr/>
                    <a:lstStyle/>
                    <a:p>
                      <a:r>
                        <a:rPr lang="en-US" sz="1200" dirty="0"/>
                        <a:t>Institution</a:t>
                      </a:r>
                    </a:p>
                  </a:txBody>
                  <a:tcPr marL="100584" marR="100584" marT="50292" marB="50292"/>
                </a:tc>
                <a:tc>
                  <a:txBody>
                    <a:bodyPr/>
                    <a:lstStyle/>
                    <a:p>
                      <a:r>
                        <a:rPr lang="en-US" sz="1200" dirty="0"/>
                        <a:t>Students</a:t>
                      </a:r>
                      <a:r>
                        <a:rPr lang="en-US" sz="1200" baseline="0" dirty="0"/>
                        <a:t> Sent in </a:t>
                      </a:r>
                      <a:r>
                        <a:rPr lang="en-US" sz="1200" i="1" baseline="0" dirty="0"/>
                        <a:t>20XX</a:t>
                      </a:r>
                      <a:endParaRPr lang="en-US" sz="1200" i="1" dirty="0"/>
                    </a:p>
                  </a:txBody>
                  <a:tcPr marL="100584" marR="100584" marT="50292" marB="50292"/>
                </a:tc>
                <a:tc>
                  <a:txBody>
                    <a:bodyPr/>
                    <a:lstStyle/>
                    <a:p>
                      <a:r>
                        <a:rPr lang="en-US" sz="1200" dirty="0"/>
                        <a:t>Opportunity Size</a:t>
                      </a:r>
                    </a:p>
                  </a:txBody>
                  <a:tcPr marL="100584" marR="100584" marT="50292" marB="50292"/>
                </a:tc>
                <a:tc>
                  <a:txBody>
                    <a:bodyPr/>
                    <a:lstStyle/>
                    <a:p>
                      <a:r>
                        <a:rPr lang="en-US" sz="1200" dirty="0"/>
                        <a:t>Anticipated Growth</a:t>
                      </a:r>
                    </a:p>
                  </a:txBody>
                  <a:tcPr marL="100584" marR="100584" marT="50292" marB="50292"/>
                </a:tc>
                <a:tc>
                  <a:txBody>
                    <a:bodyPr/>
                    <a:lstStyle/>
                    <a:p>
                      <a:r>
                        <a:rPr lang="en-US" sz="1200" dirty="0"/>
                        <a:t>Comments</a:t>
                      </a:r>
                    </a:p>
                  </a:txBody>
                  <a:tcPr marL="100584" marR="100584" marT="50292" marB="50292"/>
                </a:tc>
                <a:extLst>
                  <a:ext uri="{0D108BD9-81ED-4DB2-BD59-A6C34878D82A}">
                    <a16:rowId xmlns:a16="http://schemas.microsoft.com/office/drawing/2014/main" val="10000"/>
                  </a:ext>
                </a:extLst>
              </a:tr>
              <a:tr h="407924">
                <a:tc>
                  <a:txBody>
                    <a:bodyPr/>
                    <a:lstStyle/>
                    <a:p>
                      <a:r>
                        <a:rPr lang="en-US" sz="1000" i="1" dirty="0"/>
                        <a:t>Northwest</a:t>
                      </a:r>
                      <a:r>
                        <a:rPr lang="en-US" sz="1000" i="1" baseline="0" dirty="0"/>
                        <a:t> High School</a:t>
                      </a:r>
                      <a:endParaRPr lang="en-US" sz="1000" i="1" dirty="0"/>
                    </a:p>
                  </a:txBody>
                  <a:tcPr marL="100584" marR="100584" marT="50292" marB="50292"/>
                </a:tc>
                <a:tc>
                  <a:txBody>
                    <a:bodyPr/>
                    <a:lstStyle/>
                    <a:p>
                      <a:r>
                        <a:rPr lang="en-US" sz="1000" i="1" dirty="0"/>
                        <a:t>108 FTE</a:t>
                      </a:r>
                    </a:p>
                  </a:txBody>
                  <a:tcPr marL="100584" marR="100584" marT="50292" marB="50292"/>
                </a:tc>
                <a:tc>
                  <a:txBody>
                    <a:bodyPr/>
                    <a:lstStyle/>
                    <a:p>
                      <a:r>
                        <a:rPr lang="en-US" sz="1000" i="1" dirty="0"/>
                        <a:t>507</a:t>
                      </a:r>
                    </a:p>
                  </a:txBody>
                  <a:tcPr marL="100584" marR="100584" marT="50292" marB="50292"/>
                </a:tc>
                <a:tc>
                  <a:txBody>
                    <a:bodyPr/>
                    <a:lstStyle/>
                    <a:p>
                      <a:r>
                        <a:rPr lang="en-US" sz="1000" i="1" dirty="0"/>
                        <a:t>0</a:t>
                      </a:r>
                    </a:p>
                  </a:txBody>
                  <a:tcPr marL="100584" marR="100584" marT="50292" marB="50292"/>
                </a:tc>
                <a:tc>
                  <a:txBody>
                    <a:bodyPr/>
                    <a:lstStyle/>
                    <a:p>
                      <a:r>
                        <a:rPr lang="en-US" sz="1000" i="1" dirty="0"/>
                        <a:t>School demographics</a:t>
                      </a:r>
                      <a:r>
                        <a:rPr lang="en-US" sz="1000" i="1" baseline="0" dirty="0"/>
                        <a:t> stable</a:t>
                      </a:r>
                      <a:endParaRPr lang="en-US" sz="1000" i="1" dirty="0"/>
                    </a:p>
                  </a:txBody>
                  <a:tcPr marL="100584" marR="100584" marT="50292" marB="50292"/>
                </a:tc>
                <a:extLst>
                  <a:ext uri="{0D108BD9-81ED-4DB2-BD59-A6C34878D82A}">
                    <a16:rowId xmlns:a16="http://schemas.microsoft.com/office/drawing/2014/main" val="10001"/>
                  </a:ext>
                </a:extLst>
              </a:tr>
              <a:tr h="553212">
                <a:tc>
                  <a:txBody>
                    <a:bodyPr/>
                    <a:lstStyle/>
                    <a:p>
                      <a:r>
                        <a:rPr lang="en-US" sz="1000" i="1" dirty="0"/>
                        <a:t>Governor</a:t>
                      </a:r>
                      <a:r>
                        <a:rPr lang="en-US" sz="1000" i="1" baseline="0" dirty="0"/>
                        <a:t> High School</a:t>
                      </a:r>
                      <a:endParaRPr lang="en-US" sz="1000" i="1" dirty="0"/>
                    </a:p>
                  </a:txBody>
                  <a:tcPr marL="100584" marR="100584" marT="50292" marB="50292"/>
                </a:tc>
                <a:tc>
                  <a:txBody>
                    <a:bodyPr/>
                    <a:lstStyle/>
                    <a:p>
                      <a:r>
                        <a:rPr lang="en-US" sz="1000" i="1" dirty="0"/>
                        <a:t>40 FTE</a:t>
                      </a:r>
                    </a:p>
                  </a:txBody>
                  <a:tcPr marL="100584" marR="100584" marT="50292" marB="50292"/>
                </a:tc>
                <a:tc>
                  <a:txBody>
                    <a:bodyPr/>
                    <a:lstStyle/>
                    <a:p>
                      <a:r>
                        <a:rPr lang="en-US" sz="1000" i="1" dirty="0"/>
                        <a:t>432</a:t>
                      </a:r>
                    </a:p>
                  </a:txBody>
                  <a:tcPr marL="100584" marR="100584" marT="50292" marB="50292"/>
                </a:tc>
                <a:tc>
                  <a:txBody>
                    <a:bodyPr/>
                    <a:lstStyle/>
                    <a:p>
                      <a:r>
                        <a:rPr lang="en-US" sz="1000" i="1" dirty="0"/>
                        <a:t>+20 new seniors per year</a:t>
                      </a:r>
                      <a:r>
                        <a:rPr lang="en-US" sz="1000" i="1" baseline="0" dirty="0"/>
                        <a:t> </a:t>
                      </a:r>
                      <a:r>
                        <a:rPr lang="en-US" sz="1000" i="1" dirty="0"/>
                        <a:t>within three years</a:t>
                      </a:r>
                    </a:p>
                  </a:txBody>
                  <a:tcPr marL="100584" marR="100584" marT="50292" marB="50292"/>
                </a:tc>
                <a:tc>
                  <a:txBody>
                    <a:bodyPr/>
                    <a:lstStyle/>
                    <a:p>
                      <a:r>
                        <a:rPr lang="en-US" sz="1000" i="1" dirty="0"/>
                        <a:t>School sends fewer students than expected</a:t>
                      </a:r>
                      <a:r>
                        <a:rPr lang="en-US" sz="1000" i="1" baseline="0" dirty="0"/>
                        <a:t> based on demographics; increase recruiting efforts</a:t>
                      </a:r>
                      <a:endParaRPr lang="en-US" sz="1000" i="1" dirty="0"/>
                    </a:p>
                  </a:txBody>
                  <a:tcPr marL="100584" marR="100584" marT="50292" marB="50292"/>
                </a:tc>
                <a:extLst>
                  <a:ext uri="{0D108BD9-81ED-4DB2-BD59-A6C34878D82A}">
                    <a16:rowId xmlns:a16="http://schemas.microsoft.com/office/drawing/2014/main" val="10002"/>
                  </a:ext>
                </a:extLst>
              </a:tr>
              <a:tr h="553212">
                <a:tc>
                  <a:txBody>
                    <a:bodyPr/>
                    <a:lstStyle/>
                    <a:p>
                      <a:r>
                        <a:rPr lang="en-US" sz="1000" i="1" dirty="0"/>
                        <a:t>Widget Labs Inc.</a:t>
                      </a:r>
                    </a:p>
                  </a:txBody>
                  <a:tcPr marL="100584" marR="100584" marT="50292" marB="50292"/>
                </a:tc>
                <a:tc>
                  <a:txBody>
                    <a:bodyPr/>
                    <a:lstStyle/>
                    <a:p>
                      <a:r>
                        <a:rPr lang="en-US" sz="1000" i="1" dirty="0"/>
                        <a:t>200 non-credit training</a:t>
                      </a:r>
                    </a:p>
                    <a:p>
                      <a:r>
                        <a:rPr lang="en-US" sz="1000" i="1" dirty="0"/>
                        <a:t>50 credential seeking</a:t>
                      </a:r>
                    </a:p>
                  </a:txBody>
                  <a:tcPr marL="100584" marR="100584" marT="50292" marB="50292"/>
                </a:tc>
                <a:tc>
                  <a:txBody>
                    <a:bodyPr/>
                    <a:lstStyle/>
                    <a:p>
                      <a:r>
                        <a:rPr lang="en-US" sz="1000" i="1" dirty="0"/>
                        <a:t>1,600</a:t>
                      </a:r>
                    </a:p>
                  </a:txBody>
                  <a:tcPr marL="100584" marR="100584" marT="50292" marB="50292"/>
                </a:tc>
                <a:tc>
                  <a:txBody>
                    <a:bodyPr/>
                    <a:lstStyle/>
                    <a:p>
                      <a:r>
                        <a:rPr lang="en-US" sz="1000" i="1" dirty="0"/>
                        <a:t>Hiring</a:t>
                      </a:r>
                      <a:r>
                        <a:rPr lang="en-US" sz="1000" i="1" baseline="0" dirty="0"/>
                        <a:t> of 200 new employees just announced</a:t>
                      </a:r>
                      <a:endParaRPr lang="en-US" sz="1000" i="1" dirty="0"/>
                    </a:p>
                  </a:txBody>
                  <a:tcPr marL="100584" marR="100584" marT="50292" marB="50292"/>
                </a:tc>
                <a:tc>
                  <a:txBody>
                    <a:bodyPr/>
                    <a:lstStyle/>
                    <a:p>
                      <a:r>
                        <a:rPr lang="en-US" sz="1000" i="1" dirty="0"/>
                        <a:t>100 of new hires</a:t>
                      </a:r>
                      <a:r>
                        <a:rPr lang="en-US" sz="1000" i="1" baseline="0" dirty="0"/>
                        <a:t> intended to be machinists; </a:t>
                      </a:r>
                      <a:r>
                        <a:rPr lang="en-US" sz="1000" i="1" dirty="0"/>
                        <a:t>Opportunity</a:t>
                      </a:r>
                      <a:r>
                        <a:rPr lang="en-US" sz="1000" i="1" baseline="0" dirty="0"/>
                        <a:t> to launch certificate in Widget Making</a:t>
                      </a:r>
                      <a:endParaRPr lang="en-US" sz="1000" i="1" dirty="0"/>
                    </a:p>
                  </a:txBody>
                  <a:tcPr marL="100584" marR="100584" marT="50292" marB="50292"/>
                </a:tc>
                <a:extLst>
                  <a:ext uri="{0D108BD9-81ED-4DB2-BD59-A6C34878D82A}">
                    <a16:rowId xmlns:a16="http://schemas.microsoft.com/office/drawing/2014/main" val="10003"/>
                  </a:ext>
                </a:extLst>
              </a:tr>
              <a:tr h="553212">
                <a:tc>
                  <a:txBody>
                    <a:bodyPr/>
                    <a:lstStyle/>
                    <a:p>
                      <a:r>
                        <a:rPr lang="en-US" sz="1000" i="1" dirty="0" err="1"/>
                        <a:t>Midtier</a:t>
                      </a:r>
                      <a:r>
                        <a:rPr lang="en-US" sz="1000" i="1" baseline="0" dirty="0"/>
                        <a:t> State University</a:t>
                      </a:r>
                      <a:endParaRPr lang="en-US" sz="1000" i="1" dirty="0"/>
                    </a:p>
                  </a:txBody>
                  <a:tcPr marL="100584" marR="100584" marT="50292" marB="50292"/>
                </a:tc>
                <a:tc>
                  <a:txBody>
                    <a:bodyPr/>
                    <a:lstStyle/>
                    <a:p>
                      <a:r>
                        <a:rPr lang="en-US" sz="1000" i="1" dirty="0"/>
                        <a:t>100 reverse</a:t>
                      </a:r>
                      <a:r>
                        <a:rPr lang="en-US" sz="1000" i="1" baseline="0" dirty="0"/>
                        <a:t> transfer</a:t>
                      </a:r>
                    </a:p>
                    <a:p>
                      <a:r>
                        <a:rPr lang="en-US" sz="1000" i="1" baseline="0" dirty="0"/>
                        <a:t>300 off-term non-degree</a:t>
                      </a:r>
                      <a:endParaRPr lang="en-US" sz="1000" i="1" dirty="0"/>
                    </a:p>
                  </a:txBody>
                  <a:tcPr marL="100584" marR="100584" marT="50292" marB="50292"/>
                </a:tc>
                <a:tc>
                  <a:txBody>
                    <a:bodyPr/>
                    <a:lstStyle/>
                    <a:p>
                      <a:r>
                        <a:rPr lang="en-US" sz="1000" i="1" dirty="0"/>
                        <a:t>3,000</a:t>
                      </a:r>
                    </a:p>
                  </a:txBody>
                  <a:tcPr marL="100584" marR="100584" marT="50292" marB="50292"/>
                </a:tc>
                <a:tc>
                  <a:txBody>
                    <a:bodyPr/>
                    <a:lstStyle/>
                    <a:p>
                      <a:r>
                        <a:rPr lang="en-US" sz="1000" i="1" dirty="0"/>
                        <a:t>-100 freshman per year starting next year</a:t>
                      </a:r>
                    </a:p>
                  </a:txBody>
                  <a:tcPr marL="100584" marR="100584" marT="50292" marB="50292"/>
                </a:tc>
                <a:tc>
                  <a:txBody>
                    <a:bodyPr/>
                    <a:lstStyle/>
                    <a:p>
                      <a:r>
                        <a:rPr lang="en-US" sz="1000" i="1" dirty="0"/>
                        <a:t>Declining</a:t>
                      </a:r>
                      <a:r>
                        <a:rPr lang="en-US" sz="1000" i="1" baseline="0" dirty="0"/>
                        <a:t> state appropriations for four-year institutions creates possibilities for reverse transfer, recruiting cost-conscious students</a:t>
                      </a:r>
                      <a:endParaRPr lang="en-US" sz="1000" i="1" dirty="0"/>
                    </a:p>
                  </a:txBody>
                  <a:tcPr marL="100584" marR="100584" marT="50292" marB="50292"/>
                </a:tc>
                <a:extLst>
                  <a:ext uri="{0D108BD9-81ED-4DB2-BD59-A6C34878D82A}">
                    <a16:rowId xmlns:a16="http://schemas.microsoft.com/office/drawing/2014/main" val="10004"/>
                  </a:ext>
                </a:extLst>
              </a:tr>
              <a:tr h="407924">
                <a:tc>
                  <a:txBody>
                    <a:bodyPr/>
                    <a:lstStyle/>
                    <a:p>
                      <a:endParaRPr lang="en-US" sz="900"/>
                    </a:p>
                  </a:txBody>
                  <a:tcPr marL="100584" marR="100584" marT="50292" marB="50292"/>
                </a:tc>
                <a:tc>
                  <a:txBody>
                    <a:bodyPr/>
                    <a:lstStyle/>
                    <a:p>
                      <a:endParaRPr lang="en-US" sz="900" dirty="0"/>
                    </a:p>
                  </a:txBody>
                  <a:tcPr marL="100584" marR="100584" marT="50292" marB="50292"/>
                </a:tc>
                <a:tc>
                  <a:txBody>
                    <a:bodyPr/>
                    <a:lstStyle/>
                    <a:p>
                      <a:endParaRPr lang="en-US" sz="900" dirty="0"/>
                    </a:p>
                  </a:txBody>
                  <a:tcPr marL="100584" marR="100584" marT="50292" marB="50292"/>
                </a:tc>
                <a:tc>
                  <a:txBody>
                    <a:bodyPr/>
                    <a:lstStyle/>
                    <a:p>
                      <a:endParaRPr lang="en-US" sz="900" dirty="0"/>
                    </a:p>
                  </a:txBody>
                  <a:tcPr marL="100584" marR="100584" marT="50292" marB="50292"/>
                </a:tc>
                <a:tc>
                  <a:txBody>
                    <a:bodyPr/>
                    <a:lstStyle/>
                    <a:p>
                      <a:endParaRPr lang="en-US" sz="900" dirty="0"/>
                    </a:p>
                  </a:txBody>
                  <a:tcPr marL="100584" marR="100584" marT="50292" marB="50292"/>
                </a:tc>
                <a:extLst>
                  <a:ext uri="{0D108BD9-81ED-4DB2-BD59-A6C34878D82A}">
                    <a16:rowId xmlns:a16="http://schemas.microsoft.com/office/drawing/2014/main" val="10005"/>
                  </a:ext>
                </a:extLst>
              </a:tr>
              <a:tr h="407924">
                <a:tc>
                  <a:txBody>
                    <a:bodyPr/>
                    <a:lstStyle/>
                    <a:p>
                      <a:endParaRPr lang="en-US" sz="900" dirty="0"/>
                    </a:p>
                  </a:txBody>
                  <a:tcPr marL="100584" marR="100584" marT="50292" marB="50292"/>
                </a:tc>
                <a:tc>
                  <a:txBody>
                    <a:bodyPr/>
                    <a:lstStyle/>
                    <a:p>
                      <a:endParaRPr lang="en-US" sz="900" dirty="0"/>
                    </a:p>
                  </a:txBody>
                  <a:tcPr marL="100584" marR="100584" marT="50292" marB="50292"/>
                </a:tc>
                <a:tc>
                  <a:txBody>
                    <a:bodyPr/>
                    <a:lstStyle/>
                    <a:p>
                      <a:endParaRPr lang="en-US" sz="900" dirty="0"/>
                    </a:p>
                  </a:txBody>
                  <a:tcPr marL="100584" marR="100584" marT="50292" marB="50292"/>
                </a:tc>
                <a:tc>
                  <a:txBody>
                    <a:bodyPr/>
                    <a:lstStyle/>
                    <a:p>
                      <a:endParaRPr lang="en-US" sz="900" dirty="0"/>
                    </a:p>
                  </a:txBody>
                  <a:tcPr marL="100584" marR="100584" marT="50292" marB="50292"/>
                </a:tc>
                <a:tc>
                  <a:txBody>
                    <a:bodyPr/>
                    <a:lstStyle/>
                    <a:p>
                      <a:endParaRPr lang="en-US" sz="900" dirty="0"/>
                    </a:p>
                  </a:txBody>
                  <a:tcPr marL="100584" marR="100584" marT="50292" marB="50292"/>
                </a:tc>
                <a:extLst>
                  <a:ext uri="{0D108BD9-81ED-4DB2-BD59-A6C34878D82A}">
                    <a16:rowId xmlns:a16="http://schemas.microsoft.com/office/drawing/2014/main" val="10006"/>
                  </a:ext>
                </a:extLst>
              </a:tr>
            </a:tbl>
          </a:graphicData>
        </a:graphic>
      </p:graphicFrame>
      <p:graphicFrame>
        <p:nvGraphicFramePr>
          <p:cNvPr id="11" name="Table 10">
            <a:extLst>
              <a:ext uri="{FF2B5EF4-FFF2-40B4-BE49-F238E27FC236}">
                <a16:creationId xmlns:a16="http://schemas.microsoft.com/office/drawing/2014/main" id="{13DF2D58-8E47-4098-B248-17A5392C4A59}"/>
              </a:ext>
            </a:extLst>
          </p:cNvPr>
          <p:cNvGraphicFramePr>
            <a:graphicFrameLocks noGrp="1"/>
          </p:cNvGraphicFramePr>
          <p:nvPr>
            <p:extLst>
              <p:ext uri="{D42A27DB-BD31-4B8C-83A1-F6EECF244321}">
                <p14:modId xmlns:p14="http://schemas.microsoft.com/office/powerpoint/2010/main" val="1254901147"/>
              </p:ext>
            </p:extLst>
          </p:nvPr>
        </p:nvGraphicFramePr>
        <p:xfrm>
          <a:off x="687388" y="5083175"/>
          <a:ext cx="8715374" cy="2189137"/>
        </p:xfrm>
        <a:graphic>
          <a:graphicData uri="http://schemas.openxmlformats.org/drawingml/2006/table">
            <a:tbl>
              <a:tblPr firstRow="1" bandRow="1">
                <a:tableStyleId>{7DF18680-E054-41AD-8BC1-D1AEF772440D}</a:tableStyleId>
              </a:tblPr>
              <a:tblGrid>
                <a:gridCol w="1493837">
                  <a:extLst>
                    <a:ext uri="{9D8B030D-6E8A-4147-A177-3AD203B41FA5}">
                      <a16:colId xmlns:a16="http://schemas.microsoft.com/office/drawing/2014/main" val="9484479"/>
                    </a:ext>
                  </a:extLst>
                </a:gridCol>
                <a:gridCol w="7221537">
                  <a:extLst>
                    <a:ext uri="{9D8B030D-6E8A-4147-A177-3AD203B41FA5}">
                      <a16:colId xmlns:a16="http://schemas.microsoft.com/office/drawing/2014/main" val="3954599900"/>
                    </a:ext>
                  </a:extLst>
                </a:gridCol>
              </a:tblGrid>
              <a:tr h="480403">
                <a:tc gridSpan="2">
                  <a:txBody>
                    <a:bodyPr/>
                    <a:lstStyle/>
                    <a:p>
                      <a:pPr marL="0" marR="0" lvl="0" indent="0" algn="l" defTabSz="-114300" rtl="0" eaLnBrk="1" fontAlgn="auto" latinLnBrk="0" hangingPunct="1">
                        <a:lnSpc>
                          <a:spcPct val="100000"/>
                        </a:lnSpc>
                        <a:spcBef>
                          <a:spcPts val="550"/>
                        </a:spcBef>
                        <a:spcAft>
                          <a:spcPts val="0"/>
                        </a:spcAft>
                        <a:buClrTx/>
                        <a:buSzTx/>
                        <a:buFontTx/>
                        <a:buNone/>
                        <a:tabLst/>
                        <a:defRPr/>
                      </a:pPr>
                      <a:r>
                        <a:rPr lang="en-US" sz="1000" b="1" dirty="0"/>
                        <a:t>Proposed Institutional Response to Changes in Major Student Feeders: E.g., </a:t>
                      </a:r>
                      <a:r>
                        <a:rPr lang="en-US" sz="1000" i="1" dirty="0"/>
                        <a:t>Anticipated growth and low market penetration at Governor High School as well as Widget Making Certificate provide opportunities, but both require marketing and recruitment investment required; </a:t>
                      </a:r>
                      <a:r>
                        <a:rPr lang="en-US" sz="1000" i="1" dirty="0" err="1"/>
                        <a:t>Midtier</a:t>
                      </a:r>
                      <a:r>
                        <a:rPr lang="en-US" sz="1000" i="1" dirty="0"/>
                        <a:t> State University reverse transfer requires investment in website and process review.</a:t>
                      </a:r>
                      <a:endParaRPr lang="en-US" sz="1000" b="1" dirty="0"/>
                    </a:p>
                  </a:txBody>
                  <a:tcPr/>
                </a:tc>
                <a:tc hMerge="1">
                  <a:txBody>
                    <a:bodyPr/>
                    <a:lstStyle/>
                    <a:p>
                      <a:endParaRPr lang="en-US"/>
                    </a:p>
                  </a:txBody>
                  <a:tcPr/>
                </a:tc>
                <a:extLst>
                  <a:ext uri="{0D108BD9-81ED-4DB2-BD59-A6C34878D82A}">
                    <a16:rowId xmlns:a16="http://schemas.microsoft.com/office/drawing/2014/main" val="89561233"/>
                  </a:ext>
                </a:extLst>
              </a:tr>
              <a:tr h="527291">
                <a:tc>
                  <a:txBody>
                    <a:bodyPr/>
                    <a:lstStyle/>
                    <a:p>
                      <a:r>
                        <a:rPr lang="en-US" dirty="0"/>
                        <a:t>Institution X</a:t>
                      </a:r>
                    </a:p>
                  </a:txBody>
                  <a:tcPr/>
                </a:tc>
                <a:tc>
                  <a:txBody>
                    <a:bodyPr/>
                    <a:lstStyle/>
                    <a:p>
                      <a:r>
                        <a:rPr lang="en-US" i="1" dirty="0"/>
                        <a:t>E.g. Expand relationship with Governor High School and develop X College Hallway to encourage prospective student applications</a:t>
                      </a:r>
                    </a:p>
                  </a:txBody>
                  <a:tcPr/>
                </a:tc>
                <a:extLst>
                  <a:ext uri="{0D108BD9-81ED-4DB2-BD59-A6C34878D82A}">
                    <a16:rowId xmlns:a16="http://schemas.microsoft.com/office/drawing/2014/main" val="3051591317"/>
                  </a:ext>
                </a:extLst>
              </a:tr>
              <a:tr h="480403">
                <a:tc>
                  <a:txBody>
                    <a:bodyPr/>
                    <a:lstStyle/>
                    <a:p>
                      <a:r>
                        <a:rPr lang="en-US" dirty="0"/>
                        <a:t>Institution X</a:t>
                      </a:r>
                    </a:p>
                  </a:txBody>
                  <a:tcPr/>
                </a:tc>
                <a:tc>
                  <a:txBody>
                    <a:bodyPr/>
                    <a:lstStyle/>
                    <a:p>
                      <a:r>
                        <a:rPr lang="en-US" i="1" dirty="0"/>
                        <a:t>E.g. Divert resources in Workforce Department to launch Widget Making Certificate and divert recruitment personnel from Madison and Jefferson Counties to promote certificate at Lawson Controls, Pike Industries, and Forest Growth Paper Mill. </a:t>
                      </a:r>
                    </a:p>
                  </a:txBody>
                  <a:tcPr/>
                </a:tc>
                <a:extLst>
                  <a:ext uri="{0D108BD9-81ED-4DB2-BD59-A6C34878D82A}">
                    <a16:rowId xmlns:a16="http://schemas.microsoft.com/office/drawing/2014/main" val="2625138003"/>
                  </a:ext>
                </a:extLst>
              </a:tr>
              <a:tr h="480403">
                <a:tc>
                  <a:txBody>
                    <a:bodyPr/>
                    <a:lstStyle/>
                    <a:p>
                      <a:r>
                        <a:rPr lang="en-US" dirty="0"/>
                        <a:t>Institution X</a:t>
                      </a:r>
                    </a:p>
                  </a:txBody>
                  <a:tcPr/>
                </a:tc>
                <a:tc>
                  <a:txBody>
                    <a:bodyPr/>
                    <a:lstStyle/>
                    <a:p>
                      <a:r>
                        <a:rPr lang="en-US" i="1" dirty="0"/>
                        <a:t>E.g. Hire third party to evaluate reverse transfer process and website page.</a:t>
                      </a:r>
                    </a:p>
                  </a:txBody>
                  <a:tcPr/>
                </a:tc>
                <a:extLst>
                  <a:ext uri="{0D108BD9-81ED-4DB2-BD59-A6C34878D82A}">
                    <a16:rowId xmlns:a16="http://schemas.microsoft.com/office/drawing/2014/main" val="2739951696"/>
                  </a:ext>
                </a:extLst>
              </a:tr>
            </a:tbl>
          </a:graphicData>
        </a:graphic>
      </p:graphicFrame>
    </p:spTree>
    <p:extLst>
      <p:ext uri="{BB962C8B-B14F-4D97-AF65-F5344CB8AC3E}">
        <p14:creationId xmlns:p14="http://schemas.microsoft.com/office/powerpoint/2010/main" val="733421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F068B05-DF80-4160-BF53-1C040E987CDC}"/>
              </a:ext>
            </a:extLst>
          </p:cNvPr>
          <p:cNvSpPr>
            <a:spLocks noGrp="1"/>
          </p:cNvSpPr>
          <p:nvPr>
            <p:ph type="body" sz="quarter" idx="28"/>
          </p:nvPr>
        </p:nvSpPr>
        <p:spPr/>
        <p:txBody>
          <a:bodyPr/>
          <a:lstStyle/>
          <a:p>
            <a:endParaRPr lang="en-US"/>
          </a:p>
        </p:txBody>
      </p:sp>
      <p:sp>
        <p:nvSpPr>
          <p:cNvPr id="3" name="Text Placeholder 2">
            <a:extLst>
              <a:ext uri="{FF2B5EF4-FFF2-40B4-BE49-F238E27FC236}">
                <a16:creationId xmlns:a16="http://schemas.microsoft.com/office/drawing/2014/main" id="{2E8D25D6-AEE3-45E7-A1C6-E07941F3F1D0}"/>
              </a:ext>
            </a:extLst>
          </p:cNvPr>
          <p:cNvSpPr>
            <a:spLocks noGrp="1"/>
          </p:cNvSpPr>
          <p:nvPr>
            <p:ph type="body" sz="quarter" idx="29"/>
          </p:nvPr>
        </p:nvSpPr>
        <p:spPr/>
        <p:txBody>
          <a:bodyPr/>
          <a:lstStyle/>
          <a:p>
            <a:endParaRPr lang="en-US"/>
          </a:p>
        </p:txBody>
      </p:sp>
      <p:sp>
        <p:nvSpPr>
          <p:cNvPr id="5" name="Text Placeholder 4">
            <a:extLst>
              <a:ext uri="{FF2B5EF4-FFF2-40B4-BE49-F238E27FC236}">
                <a16:creationId xmlns:a16="http://schemas.microsoft.com/office/drawing/2014/main" id="{40A3A58E-174E-43B5-A394-E2D06A39B9A0}"/>
              </a:ext>
            </a:extLst>
          </p:cNvPr>
          <p:cNvSpPr>
            <a:spLocks noGrp="1"/>
          </p:cNvSpPr>
          <p:nvPr>
            <p:ph type="body" sz="quarter" idx="31"/>
          </p:nvPr>
        </p:nvSpPr>
        <p:spPr>
          <a:xfrm>
            <a:off x="513556" y="7187504"/>
            <a:ext cx="3013652" cy="162673"/>
          </a:xfrm>
        </p:spPr>
        <p:txBody>
          <a:bodyPr/>
          <a:lstStyle/>
          <a:p>
            <a:endParaRPr lang="en-US"/>
          </a:p>
        </p:txBody>
      </p:sp>
      <p:sp>
        <p:nvSpPr>
          <p:cNvPr id="6" name="Title 5">
            <a:extLst>
              <a:ext uri="{FF2B5EF4-FFF2-40B4-BE49-F238E27FC236}">
                <a16:creationId xmlns:a16="http://schemas.microsoft.com/office/drawing/2014/main" id="{4FC95FBB-670F-4EDA-8343-20D589A70E92}"/>
              </a:ext>
            </a:extLst>
          </p:cNvPr>
          <p:cNvSpPr>
            <a:spLocks noGrp="1"/>
          </p:cNvSpPr>
          <p:nvPr>
            <p:ph type="title"/>
          </p:nvPr>
        </p:nvSpPr>
        <p:spPr>
          <a:xfrm>
            <a:off x="513556" y="726855"/>
            <a:ext cx="9031288" cy="276999"/>
          </a:xfrm>
        </p:spPr>
        <p:txBody>
          <a:bodyPr/>
          <a:lstStyle/>
          <a:p>
            <a:r>
              <a:rPr lang="en-US" dirty="0"/>
              <a:t>Labor Market</a:t>
            </a:r>
          </a:p>
        </p:txBody>
      </p:sp>
      <p:graphicFrame>
        <p:nvGraphicFramePr>
          <p:cNvPr id="12" name="Table 11">
            <a:extLst>
              <a:ext uri="{FF2B5EF4-FFF2-40B4-BE49-F238E27FC236}">
                <a16:creationId xmlns:a16="http://schemas.microsoft.com/office/drawing/2014/main" id="{724C2F08-C084-4064-87D9-70A79BED856A}"/>
              </a:ext>
            </a:extLst>
          </p:cNvPr>
          <p:cNvGraphicFramePr>
            <a:graphicFrameLocks noGrp="1"/>
          </p:cNvGraphicFramePr>
          <p:nvPr/>
        </p:nvGraphicFramePr>
        <p:xfrm>
          <a:off x="5581650" y="1806575"/>
          <a:ext cx="3982246" cy="2992609"/>
        </p:xfrm>
        <a:graphic>
          <a:graphicData uri="http://schemas.openxmlformats.org/drawingml/2006/table">
            <a:tbl>
              <a:tblPr firstRow="1" bandRow="1">
                <a:tableStyleId>{7DF18680-E054-41AD-8BC1-D1AEF772440D}</a:tableStyleId>
              </a:tblPr>
              <a:tblGrid>
                <a:gridCol w="1008755">
                  <a:extLst>
                    <a:ext uri="{9D8B030D-6E8A-4147-A177-3AD203B41FA5}">
                      <a16:colId xmlns:a16="http://schemas.microsoft.com/office/drawing/2014/main" val="687083267"/>
                    </a:ext>
                  </a:extLst>
                </a:gridCol>
                <a:gridCol w="1008755">
                  <a:extLst>
                    <a:ext uri="{9D8B030D-6E8A-4147-A177-3AD203B41FA5}">
                      <a16:colId xmlns:a16="http://schemas.microsoft.com/office/drawing/2014/main" val="250616562"/>
                    </a:ext>
                  </a:extLst>
                </a:gridCol>
                <a:gridCol w="982368">
                  <a:extLst>
                    <a:ext uri="{9D8B030D-6E8A-4147-A177-3AD203B41FA5}">
                      <a16:colId xmlns:a16="http://schemas.microsoft.com/office/drawing/2014/main" val="3705135531"/>
                    </a:ext>
                  </a:extLst>
                </a:gridCol>
                <a:gridCol w="982368">
                  <a:extLst>
                    <a:ext uri="{9D8B030D-6E8A-4147-A177-3AD203B41FA5}">
                      <a16:colId xmlns:a16="http://schemas.microsoft.com/office/drawing/2014/main" val="2162521859"/>
                    </a:ext>
                  </a:extLst>
                </a:gridCol>
              </a:tblGrid>
              <a:tr h="300296">
                <a:tc gridSpan="2">
                  <a:txBody>
                    <a:bodyPr/>
                    <a:lstStyle/>
                    <a:p>
                      <a:r>
                        <a:rPr lang="en-US" sz="1300" dirty="0"/>
                        <a:t>Industries</a:t>
                      </a:r>
                    </a:p>
                  </a:txBody>
                  <a:tcPr marL="100584" marR="100584" marT="50292" marB="50292"/>
                </a:tc>
                <a:tc hMerge="1">
                  <a:txBody>
                    <a:bodyPr/>
                    <a:lstStyle/>
                    <a:p>
                      <a:endParaRPr lang="en-US"/>
                    </a:p>
                  </a:txBody>
                  <a:tcPr/>
                </a:tc>
                <a:tc gridSpan="2">
                  <a:txBody>
                    <a:bodyPr/>
                    <a:lstStyle/>
                    <a:p>
                      <a:r>
                        <a:rPr lang="en-US" sz="1300" dirty="0"/>
                        <a:t>Occupations</a:t>
                      </a:r>
                    </a:p>
                  </a:txBody>
                  <a:tcPr marL="100584" marR="100584" marT="50292" marB="50292"/>
                </a:tc>
                <a:tc hMerge="1">
                  <a:txBody>
                    <a:bodyPr/>
                    <a:lstStyle/>
                    <a:p>
                      <a:endParaRPr lang="en-US"/>
                    </a:p>
                  </a:txBody>
                  <a:tcPr/>
                </a:tc>
                <a:extLst>
                  <a:ext uri="{0D108BD9-81ED-4DB2-BD59-A6C34878D82A}">
                    <a16:rowId xmlns:a16="http://schemas.microsoft.com/office/drawing/2014/main" val="3967195528"/>
                  </a:ext>
                </a:extLst>
              </a:tr>
              <a:tr h="415655">
                <a:tc>
                  <a:txBody>
                    <a:bodyPr/>
                    <a:lstStyle/>
                    <a:p>
                      <a:pPr marL="0" indent="0">
                        <a:buNone/>
                      </a:pPr>
                      <a:r>
                        <a:rPr lang="en-US" sz="1000" i="1" dirty="0"/>
                        <a:t>Top 5 Growing</a:t>
                      </a:r>
                    </a:p>
                  </a:txBody>
                  <a:tcPr marL="100584" marR="100584" marT="50292" marB="50292"/>
                </a:tc>
                <a:tc>
                  <a:txBody>
                    <a:bodyPr/>
                    <a:lstStyle/>
                    <a:p>
                      <a:pPr marL="0" indent="0">
                        <a:buNone/>
                      </a:pPr>
                      <a:r>
                        <a:rPr lang="en-US" sz="1000" i="1" dirty="0"/>
                        <a:t>Top 5 Declining</a:t>
                      </a:r>
                    </a:p>
                  </a:txBody>
                  <a:tcPr marL="100584" marR="100584" marT="50292" marB="50292"/>
                </a:tc>
                <a:tc>
                  <a:txBody>
                    <a:bodyPr/>
                    <a:lstStyle/>
                    <a:p>
                      <a:pPr marL="0" indent="0">
                        <a:buNone/>
                      </a:pPr>
                      <a:r>
                        <a:rPr lang="en-US" sz="1000" i="1" baseline="0" dirty="0"/>
                        <a:t>Top 5 Growing</a:t>
                      </a:r>
                    </a:p>
                  </a:txBody>
                  <a:tcPr marL="100584" marR="100584" marT="50292" marB="50292"/>
                </a:tc>
                <a:tc>
                  <a:txBody>
                    <a:bodyPr/>
                    <a:lstStyle/>
                    <a:p>
                      <a:pPr marL="0" indent="0">
                        <a:buNone/>
                      </a:pPr>
                      <a:r>
                        <a:rPr lang="en-US" sz="1000" i="1" baseline="0" dirty="0"/>
                        <a:t>Top 5 Declining</a:t>
                      </a:r>
                    </a:p>
                  </a:txBody>
                  <a:tcPr marL="100584" marR="100584" marT="50292" marB="50292"/>
                </a:tc>
                <a:extLst>
                  <a:ext uri="{0D108BD9-81ED-4DB2-BD59-A6C34878D82A}">
                    <a16:rowId xmlns:a16="http://schemas.microsoft.com/office/drawing/2014/main" val="1143344030"/>
                  </a:ext>
                </a:extLst>
              </a:tr>
              <a:tr h="407546">
                <a:tc>
                  <a:txBody>
                    <a:bodyPr/>
                    <a:lstStyle/>
                    <a:p>
                      <a:pPr marL="0" indent="0">
                        <a:buNone/>
                      </a:pPr>
                      <a:endParaRPr lang="en-US" sz="1000" i="1" dirty="0"/>
                    </a:p>
                  </a:txBody>
                  <a:tcPr marL="100584" marR="100584" marT="50292" marB="50292"/>
                </a:tc>
                <a:tc>
                  <a:txBody>
                    <a:bodyPr/>
                    <a:lstStyle/>
                    <a:p>
                      <a:pPr marL="0" indent="0">
                        <a:buNone/>
                      </a:pPr>
                      <a:endParaRPr lang="en-US" sz="1000" i="1" dirty="0"/>
                    </a:p>
                  </a:txBody>
                  <a:tcPr marL="100584" marR="100584" marT="50292" marB="50292"/>
                </a:tc>
                <a:tc>
                  <a:txBody>
                    <a:bodyPr/>
                    <a:lstStyle/>
                    <a:p>
                      <a:pPr marL="0" indent="0">
                        <a:buNone/>
                      </a:pPr>
                      <a:endParaRPr lang="en-US" sz="1000" i="1" baseline="0" dirty="0"/>
                    </a:p>
                  </a:txBody>
                  <a:tcPr marL="100584" marR="100584" marT="50292" marB="50292"/>
                </a:tc>
                <a:tc>
                  <a:txBody>
                    <a:bodyPr/>
                    <a:lstStyle/>
                    <a:p>
                      <a:pPr marL="0" indent="0">
                        <a:buNone/>
                      </a:pPr>
                      <a:endParaRPr lang="en-US" sz="1000" i="1" baseline="0" dirty="0"/>
                    </a:p>
                  </a:txBody>
                  <a:tcPr marL="100584" marR="100584" marT="50292" marB="50292"/>
                </a:tc>
                <a:extLst>
                  <a:ext uri="{0D108BD9-81ED-4DB2-BD59-A6C34878D82A}">
                    <a16:rowId xmlns:a16="http://schemas.microsoft.com/office/drawing/2014/main" val="233487728"/>
                  </a:ext>
                </a:extLst>
              </a:tr>
              <a:tr h="493400">
                <a:tc>
                  <a:txBody>
                    <a:bodyPr/>
                    <a:lstStyle/>
                    <a:p>
                      <a:pPr marL="0" indent="0">
                        <a:buNone/>
                      </a:pPr>
                      <a:endParaRPr lang="en-US" sz="1000" i="1" dirty="0"/>
                    </a:p>
                  </a:txBody>
                  <a:tcPr marL="100584" marR="100584" marT="50292" marB="50292"/>
                </a:tc>
                <a:tc>
                  <a:txBody>
                    <a:bodyPr/>
                    <a:lstStyle/>
                    <a:p>
                      <a:pPr marL="0" indent="0">
                        <a:buNone/>
                      </a:pPr>
                      <a:endParaRPr lang="en-US" sz="1000" i="1" dirty="0"/>
                    </a:p>
                  </a:txBody>
                  <a:tcPr marL="100584" marR="100584" marT="50292" marB="50292"/>
                </a:tc>
                <a:tc>
                  <a:txBody>
                    <a:bodyPr/>
                    <a:lstStyle/>
                    <a:p>
                      <a:pPr marL="0" indent="0">
                        <a:buNone/>
                      </a:pPr>
                      <a:endParaRPr lang="en-US" sz="1000" i="1" baseline="0" dirty="0"/>
                    </a:p>
                  </a:txBody>
                  <a:tcPr marL="100584" marR="100584" marT="50292" marB="50292"/>
                </a:tc>
                <a:tc>
                  <a:txBody>
                    <a:bodyPr/>
                    <a:lstStyle/>
                    <a:p>
                      <a:pPr marL="0" indent="0">
                        <a:buNone/>
                      </a:pPr>
                      <a:endParaRPr lang="en-US" sz="1000" i="1" baseline="0" dirty="0"/>
                    </a:p>
                  </a:txBody>
                  <a:tcPr marL="100584" marR="100584" marT="50292" marB="50292"/>
                </a:tc>
                <a:extLst>
                  <a:ext uri="{0D108BD9-81ED-4DB2-BD59-A6C34878D82A}">
                    <a16:rowId xmlns:a16="http://schemas.microsoft.com/office/drawing/2014/main" val="2412491607"/>
                  </a:ext>
                </a:extLst>
              </a:tr>
              <a:tr h="472253">
                <a:tc>
                  <a:txBody>
                    <a:bodyPr/>
                    <a:lstStyle/>
                    <a:p>
                      <a:pPr marL="0" indent="0">
                        <a:buNone/>
                      </a:pPr>
                      <a:endParaRPr lang="en-US" sz="1000" i="1" dirty="0"/>
                    </a:p>
                  </a:txBody>
                  <a:tcPr marL="100584" marR="100584" marT="50292" marB="50292"/>
                </a:tc>
                <a:tc>
                  <a:txBody>
                    <a:bodyPr/>
                    <a:lstStyle/>
                    <a:p>
                      <a:pPr marL="0" indent="0">
                        <a:buNone/>
                      </a:pPr>
                      <a:endParaRPr lang="en-US" sz="1000" i="1" dirty="0"/>
                    </a:p>
                  </a:txBody>
                  <a:tcPr marL="100584" marR="100584" marT="50292" marB="50292"/>
                </a:tc>
                <a:tc>
                  <a:txBody>
                    <a:bodyPr/>
                    <a:lstStyle/>
                    <a:p>
                      <a:pPr marL="0" indent="0">
                        <a:buNone/>
                      </a:pPr>
                      <a:endParaRPr lang="en-US" sz="1000" i="1" baseline="0" dirty="0"/>
                    </a:p>
                  </a:txBody>
                  <a:tcPr marL="100584" marR="100584" marT="50292" marB="50292"/>
                </a:tc>
                <a:tc>
                  <a:txBody>
                    <a:bodyPr/>
                    <a:lstStyle/>
                    <a:p>
                      <a:pPr marL="0" indent="0">
                        <a:buNone/>
                      </a:pPr>
                      <a:endParaRPr lang="en-US" sz="1000" i="1" baseline="0" dirty="0"/>
                    </a:p>
                  </a:txBody>
                  <a:tcPr marL="100584" marR="100584" marT="50292" marB="50292"/>
                </a:tc>
                <a:extLst>
                  <a:ext uri="{0D108BD9-81ED-4DB2-BD59-A6C34878D82A}">
                    <a16:rowId xmlns:a16="http://schemas.microsoft.com/office/drawing/2014/main" val="2879311399"/>
                  </a:ext>
                </a:extLst>
              </a:tr>
              <a:tr h="485775">
                <a:tc>
                  <a:txBody>
                    <a:bodyPr/>
                    <a:lstStyle/>
                    <a:p>
                      <a:pPr marL="0" indent="0">
                        <a:buNone/>
                      </a:pPr>
                      <a:endParaRPr lang="en-US" sz="1000" i="1" dirty="0"/>
                    </a:p>
                  </a:txBody>
                  <a:tcPr marL="100584" marR="100584" marT="50292" marB="50292"/>
                </a:tc>
                <a:tc>
                  <a:txBody>
                    <a:bodyPr/>
                    <a:lstStyle/>
                    <a:p>
                      <a:pPr marL="0" indent="0">
                        <a:buNone/>
                      </a:pPr>
                      <a:endParaRPr lang="en-US" sz="1000" i="1" dirty="0"/>
                    </a:p>
                  </a:txBody>
                  <a:tcPr marL="100584" marR="100584" marT="50292" marB="50292"/>
                </a:tc>
                <a:tc>
                  <a:txBody>
                    <a:bodyPr/>
                    <a:lstStyle/>
                    <a:p>
                      <a:pPr marL="0" indent="0">
                        <a:buNone/>
                      </a:pPr>
                      <a:endParaRPr lang="en-US" sz="1000" i="1" baseline="0" dirty="0"/>
                    </a:p>
                  </a:txBody>
                  <a:tcPr marL="100584" marR="100584" marT="50292" marB="50292"/>
                </a:tc>
                <a:tc>
                  <a:txBody>
                    <a:bodyPr/>
                    <a:lstStyle/>
                    <a:p>
                      <a:pPr marL="0" indent="0">
                        <a:buNone/>
                      </a:pPr>
                      <a:endParaRPr lang="en-US" sz="1000" i="1" baseline="0" dirty="0"/>
                    </a:p>
                  </a:txBody>
                  <a:tcPr marL="100584" marR="100584" marT="50292" marB="50292"/>
                </a:tc>
                <a:extLst>
                  <a:ext uri="{0D108BD9-81ED-4DB2-BD59-A6C34878D82A}">
                    <a16:rowId xmlns:a16="http://schemas.microsoft.com/office/drawing/2014/main" val="2409848398"/>
                  </a:ext>
                </a:extLst>
              </a:tr>
              <a:tr h="417684">
                <a:tc>
                  <a:txBody>
                    <a:bodyPr/>
                    <a:lstStyle/>
                    <a:p>
                      <a:pPr marL="0" indent="0">
                        <a:buNone/>
                      </a:pPr>
                      <a:endParaRPr lang="en-US" sz="1000" i="1" dirty="0"/>
                    </a:p>
                  </a:txBody>
                  <a:tcPr marL="100584" marR="100584" marT="50292" marB="50292"/>
                </a:tc>
                <a:tc>
                  <a:txBody>
                    <a:bodyPr/>
                    <a:lstStyle/>
                    <a:p>
                      <a:pPr marL="0" indent="0">
                        <a:buNone/>
                      </a:pPr>
                      <a:endParaRPr lang="en-US" sz="1000" i="1" dirty="0"/>
                    </a:p>
                  </a:txBody>
                  <a:tcPr marL="100584" marR="100584" marT="50292" marB="50292"/>
                </a:tc>
                <a:tc>
                  <a:txBody>
                    <a:bodyPr/>
                    <a:lstStyle/>
                    <a:p>
                      <a:pPr marL="0" indent="0">
                        <a:buNone/>
                      </a:pPr>
                      <a:endParaRPr lang="en-US" sz="1000" i="1" baseline="0" dirty="0"/>
                    </a:p>
                  </a:txBody>
                  <a:tcPr marL="100584" marR="100584" marT="50292" marB="50292"/>
                </a:tc>
                <a:tc>
                  <a:txBody>
                    <a:bodyPr/>
                    <a:lstStyle/>
                    <a:p>
                      <a:pPr marL="0" indent="0">
                        <a:buNone/>
                      </a:pPr>
                      <a:endParaRPr lang="en-US" sz="1000" i="1" baseline="0" dirty="0"/>
                    </a:p>
                  </a:txBody>
                  <a:tcPr marL="100584" marR="100584" marT="50292" marB="50292"/>
                </a:tc>
                <a:extLst>
                  <a:ext uri="{0D108BD9-81ED-4DB2-BD59-A6C34878D82A}">
                    <a16:rowId xmlns:a16="http://schemas.microsoft.com/office/drawing/2014/main" val="297748164"/>
                  </a:ext>
                </a:extLst>
              </a:tr>
            </a:tbl>
          </a:graphicData>
        </a:graphic>
      </p:graphicFrame>
      <p:graphicFrame>
        <p:nvGraphicFramePr>
          <p:cNvPr id="14" name="Chart 13">
            <a:extLst>
              <a:ext uri="{FF2B5EF4-FFF2-40B4-BE49-F238E27FC236}">
                <a16:creationId xmlns:a16="http://schemas.microsoft.com/office/drawing/2014/main" id="{B385BE4C-9762-4E44-BB06-D362CF221720}"/>
              </a:ext>
            </a:extLst>
          </p:cNvPr>
          <p:cNvGraphicFramePr/>
          <p:nvPr/>
        </p:nvGraphicFramePr>
        <p:xfrm>
          <a:off x="314325" y="1793876"/>
          <a:ext cx="5181600" cy="2816350"/>
        </p:xfrm>
        <a:graphic>
          <a:graphicData uri="http://schemas.openxmlformats.org/drawingml/2006/chart">
            <c:chart xmlns:c="http://schemas.openxmlformats.org/drawingml/2006/chart" xmlns:r="http://schemas.openxmlformats.org/officeDocument/2006/relationships" r:id="rId3"/>
          </a:graphicData>
        </a:graphic>
      </p:graphicFrame>
      <p:sp>
        <p:nvSpPr>
          <p:cNvPr id="17" name="TextBox 16">
            <a:extLst>
              <a:ext uri="{FF2B5EF4-FFF2-40B4-BE49-F238E27FC236}">
                <a16:creationId xmlns:a16="http://schemas.microsoft.com/office/drawing/2014/main" id="{A67398AB-7A75-4242-807B-D56979C7E678}"/>
              </a:ext>
            </a:extLst>
          </p:cNvPr>
          <p:cNvSpPr txBox="1"/>
          <p:nvPr/>
        </p:nvSpPr>
        <p:spPr bwMode="gray">
          <a:xfrm>
            <a:off x="775883" y="1514234"/>
            <a:ext cx="4053292" cy="153888"/>
          </a:xfrm>
          <a:prstGeom prst="rect">
            <a:avLst/>
          </a:prstGeom>
          <a:noFill/>
        </p:spPr>
        <p:txBody>
          <a:bodyPr wrap="square" lIns="0" tIns="0" rIns="0" bIns="0" rtlCol="0">
            <a:spAutoFit/>
          </a:bodyPr>
          <a:lstStyle/>
          <a:p>
            <a:r>
              <a:rPr lang="en-US" sz="1000" b="1" dirty="0"/>
              <a:t>Sample Average Unemployment Rate and Credit FTE</a:t>
            </a:r>
          </a:p>
        </p:txBody>
      </p:sp>
      <p:graphicFrame>
        <p:nvGraphicFramePr>
          <p:cNvPr id="20" name="Table 19">
            <a:extLst>
              <a:ext uri="{FF2B5EF4-FFF2-40B4-BE49-F238E27FC236}">
                <a16:creationId xmlns:a16="http://schemas.microsoft.com/office/drawing/2014/main" id="{EFCEB454-E649-4AFD-8A1E-DDE161D8D481}"/>
              </a:ext>
            </a:extLst>
          </p:cNvPr>
          <p:cNvGraphicFramePr>
            <a:graphicFrameLocks noGrp="1"/>
          </p:cNvGraphicFramePr>
          <p:nvPr>
            <p:extLst>
              <p:ext uri="{D42A27DB-BD31-4B8C-83A1-F6EECF244321}">
                <p14:modId xmlns:p14="http://schemas.microsoft.com/office/powerpoint/2010/main" val="664614949"/>
              </p:ext>
            </p:extLst>
          </p:nvPr>
        </p:nvGraphicFramePr>
        <p:xfrm>
          <a:off x="744538" y="4968875"/>
          <a:ext cx="8715374" cy="2189137"/>
        </p:xfrm>
        <a:graphic>
          <a:graphicData uri="http://schemas.openxmlformats.org/drawingml/2006/table">
            <a:tbl>
              <a:tblPr firstRow="1" bandRow="1">
                <a:tableStyleId>{7DF18680-E054-41AD-8BC1-D1AEF772440D}</a:tableStyleId>
              </a:tblPr>
              <a:tblGrid>
                <a:gridCol w="1741487">
                  <a:extLst>
                    <a:ext uri="{9D8B030D-6E8A-4147-A177-3AD203B41FA5}">
                      <a16:colId xmlns:a16="http://schemas.microsoft.com/office/drawing/2014/main" val="9484479"/>
                    </a:ext>
                  </a:extLst>
                </a:gridCol>
                <a:gridCol w="6973887">
                  <a:extLst>
                    <a:ext uri="{9D8B030D-6E8A-4147-A177-3AD203B41FA5}">
                      <a16:colId xmlns:a16="http://schemas.microsoft.com/office/drawing/2014/main" val="3954599900"/>
                    </a:ext>
                  </a:extLst>
                </a:gridCol>
              </a:tblGrid>
              <a:tr h="480403">
                <a:tc gridSpan="2">
                  <a:txBody>
                    <a:bodyPr/>
                    <a:lstStyle/>
                    <a:p>
                      <a:pPr marL="0" marR="0" lvl="0" indent="0" algn="l" defTabSz="-114300" rtl="0" eaLnBrk="1" fontAlgn="auto" latinLnBrk="0" hangingPunct="1">
                        <a:lnSpc>
                          <a:spcPct val="100000"/>
                        </a:lnSpc>
                        <a:spcBef>
                          <a:spcPts val="550"/>
                        </a:spcBef>
                        <a:spcAft>
                          <a:spcPts val="0"/>
                        </a:spcAft>
                        <a:buClrTx/>
                        <a:buSzTx/>
                        <a:buFontTx/>
                        <a:buNone/>
                        <a:tabLst/>
                        <a:defRPr/>
                      </a:pPr>
                      <a:r>
                        <a:rPr lang="en-US" sz="1000" b="1" dirty="0"/>
                        <a:t>Proposed Institutional Response to Labor Market Changes: </a:t>
                      </a:r>
                      <a:r>
                        <a:rPr lang="en-US" sz="1000" i="1" dirty="0"/>
                        <a:t>E.g. Certain areas of manufacturing are seeing a resurgence in our local economy, due to local and international automobile manufacturer investments. This economic growth provides opportunities through program review and PLA to provide pathways for those in the manufacturing, tech, and health industries to upskill in the machinist and other growing manufacturing trades. </a:t>
                      </a:r>
                      <a:endParaRPr lang="en-US" sz="1000" b="1" dirty="0"/>
                    </a:p>
                  </a:txBody>
                  <a:tcPr/>
                </a:tc>
                <a:tc hMerge="1">
                  <a:txBody>
                    <a:bodyPr/>
                    <a:lstStyle/>
                    <a:p>
                      <a:endParaRPr lang="en-US"/>
                    </a:p>
                  </a:txBody>
                  <a:tcPr/>
                </a:tc>
                <a:extLst>
                  <a:ext uri="{0D108BD9-81ED-4DB2-BD59-A6C34878D82A}">
                    <a16:rowId xmlns:a16="http://schemas.microsoft.com/office/drawing/2014/main" val="89561233"/>
                  </a:ext>
                </a:extLst>
              </a:tr>
              <a:tr h="527291">
                <a:tc>
                  <a:txBody>
                    <a:bodyPr/>
                    <a:lstStyle/>
                    <a:p>
                      <a:r>
                        <a:rPr lang="en-US" dirty="0"/>
                        <a:t>Industry Implication</a:t>
                      </a:r>
                    </a:p>
                  </a:txBody>
                  <a:tcPr/>
                </a:tc>
                <a:tc>
                  <a:txBody>
                    <a:bodyPr/>
                    <a:lstStyle/>
                    <a:p>
                      <a:r>
                        <a:rPr lang="en-US" i="1" dirty="0"/>
                        <a:t>E.g. Forest Growth Paper Mill’s additional sector shut-down is expected to lay off 160 workers with 550 at-risk</a:t>
                      </a:r>
                    </a:p>
                  </a:txBody>
                  <a:tcPr/>
                </a:tc>
                <a:extLst>
                  <a:ext uri="{0D108BD9-81ED-4DB2-BD59-A6C34878D82A}">
                    <a16:rowId xmlns:a16="http://schemas.microsoft.com/office/drawing/2014/main" val="3051591317"/>
                  </a:ext>
                </a:extLst>
              </a:tr>
              <a:tr h="480403">
                <a:tc>
                  <a:txBody>
                    <a:bodyPr/>
                    <a:lstStyle/>
                    <a:p>
                      <a:r>
                        <a:rPr lang="en-US" dirty="0"/>
                        <a:t>Occupation Implication</a:t>
                      </a:r>
                    </a:p>
                  </a:txBody>
                  <a:tcPr/>
                </a:tc>
                <a:tc>
                  <a:txBody>
                    <a:bodyPr/>
                    <a:lstStyle/>
                    <a:p>
                      <a:r>
                        <a:rPr lang="en-US" i="1" dirty="0"/>
                        <a:t>E.g. Pike industries is set to lay off 200 production associates over the next three years, but through they’re advanced machinery investment, looks to hire 100 trained machinists, 50 electricians, 50 welders, and 25 chemical technicians.</a:t>
                      </a:r>
                    </a:p>
                  </a:txBody>
                  <a:tcPr/>
                </a:tc>
                <a:extLst>
                  <a:ext uri="{0D108BD9-81ED-4DB2-BD59-A6C34878D82A}">
                    <a16:rowId xmlns:a16="http://schemas.microsoft.com/office/drawing/2014/main" val="2625138003"/>
                  </a:ext>
                </a:extLst>
              </a:tr>
              <a:tr h="480403">
                <a:tc>
                  <a:txBody>
                    <a:bodyPr/>
                    <a:lstStyle/>
                    <a:p>
                      <a:r>
                        <a:rPr lang="en-US" dirty="0"/>
                        <a:t>Answer to Shifts</a:t>
                      </a:r>
                    </a:p>
                  </a:txBody>
                  <a:tcPr/>
                </a:tc>
                <a:tc>
                  <a:txBody>
                    <a:bodyPr/>
                    <a:lstStyle/>
                    <a:p>
                      <a:r>
                        <a:rPr lang="en-US" i="1" dirty="0"/>
                        <a:t>E.g. Through recruitment department realignment discussed on slide X, relationships are to be established with the Chamber of Commerce and, specifically, Pike Industries and Forest Growth Paper Mill to provide the certificates needed for Pike Industry and Lawson Control’s new machinist, electrician, welding, and chemical technician positions. </a:t>
                      </a:r>
                    </a:p>
                  </a:txBody>
                  <a:tcPr/>
                </a:tc>
                <a:extLst>
                  <a:ext uri="{0D108BD9-81ED-4DB2-BD59-A6C34878D82A}">
                    <a16:rowId xmlns:a16="http://schemas.microsoft.com/office/drawing/2014/main" val="2739951696"/>
                  </a:ext>
                </a:extLst>
              </a:tr>
            </a:tbl>
          </a:graphicData>
        </a:graphic>
      </p:graphicFrame>
    </p:spTree>
    <p:extLst>
      <p:ext uri="{BB962C8B-B14F-4D97-AF65-F5344CB8AC3E}">
        <p14:creationId xmlns:p14="http://schemas.microsoft.com/office/powerpoint/2010/main" val="8350254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8"/>
          </p:nvPr>
        </p:nvSpPr>
        <p:spPr/>
        <p:txBody>
          <a:bodyPr/>
          <a:lstStyle/>
          <a:p>
            <a:endParaRPr lang="en-US"/>
          </a:p>
        </p:txBody>
      </p:sp>
      <p:sp>
        <p:nvSpPr>
          <p:cNvPr id="3" name="Text Placeholder 2"/>
          <p:cNvSpPr>
            <a:spLocks noGrp="1"/>
          </p:cNvSpPr>
          <p:nvPr>
            <p:ph type="body" sz="quarter" idx="29"/>
          </p:nvPr>
        </p:nvSpPr>
        <p:spPr>
          <a:xfrm>
            <a:off x="513556" y="563384"/>
            <a:ext cx="1370568" cy="123111"/>
          </a:xfrm>
        </p:spPr>
        <p:txBody>
          <a:bodyPr/>
          <a:lstStyle/>
          <a:p>
            <a:r>
              <a:rPr lang="en-US" dirty="0"/>
              <a:t>Future Market Assessment</a:t>
            </a:r>
          </a:p>
        </p:txBody>
      </p:sp>
      <p:sp>
        <p:nvSpPr>
          <p:cNvPr id="6" name="Title 5"/>
          <p:cNvSpPr>
            <a:spLocks noGrp="1"/>
          </p:cNvSpPr>
          <p:nvPr>
            <p:ph type="title"/>
          </p:nvPr>
        </p:nvSpPr>
        <p:spPr>
          <a:xfrm>
            <a:off x="513556" y="726855"/>
            <a:ext cx="9031288" cy="276999"/>
          </a:xfrm>
        </p:spPr>
        <p:txBody>
          <a:bodyPr/>
          <a:lstStyle/>
          <a:p>
            <a:r>
              <a:rPr lang="en-US" dirty="0"/>
              <a:t>Competitors: Market Competition Assessment</a:t>
            </a:r>
          </a:p>
        </p:txBody>
      </p:sp>
      <p:graphicFrame>
        <p:nvGraphicFramePr>
          <p:cNvPr id="7" name="Table 6"/>
          <p:cNvGraphicFramePr>
            <a:graphicFrameLocks noGrp="1"/>
          </p:cNvGraphicFramePr>
          <p:nvPr/>
        </p:nvGraphicFramePr>
        <p:xfrm>
          <a:off x="511652" y="1225526"/>
          <a:ext cx="9033191" cy="3925570"/>
        </p:xfrm>
        <a:graphic>
          <a:graphicData uri="http://schemas.openxmlformats.org/drawingml/2006/table">
            <a:tbl>
              <a:tblPr firstRow="1" bandRow="1">
                <a:tableStyleId>{7DF18680-E054-41AD-8BC1-D1AEF772440D}</a:tableStyleId>
              </a:tblPr>
              <a:tblGrid>
                <a:gridCol w="1544732">
                  <a:extLst>
                    <a:ext uri="{9D8B030D-6E8A-4147-A177-3AD203B41FA5}">
                      <a16:colId xmlns:a16="http://schemas.microsoft.com/office/drawing/2014/main" val="20000"/>
                    </a:ext>
                  </a:extLst>
                </a:gridCol>
                <a:gridCol w="2078736">
                  <a:extLst>
                    <a:ext uri="{9D8B030D-6E8A-4147-A177-3AD203B41FA5}">
                      <a16:colId xmlns:a16="http://schemas.microsoft.com/office/drawing/2014/main" val="20001"/>
                    </a:ext>
                  </a:extLst>
                </a:gridCol>
                <a:gridCol w="2313432">
                  <a:extLst>
                    <a:ext uri="{9D8B030D-6E8A-4147-A177-3AD203B41FA5}">
                      <a16:colId xmlns:a16="http://schemas.microsoft.com/office/drawing/2014/main" val="20002"/>
                    </a:ext>
                  </a:extLst>
                </a:gridCol>
                <a:gridCol w="3096291">
                  <a:extLst>
                    <a:ext uri="{9D8B030D-6E8A-4147-A177-3AD203B41FA5}">
                      <a16:colId xmlns:a16="http://schemas.microsoft.com/office/drawing/2014/main" val="20003"/>
                    </a:ext>
                  </a:extLst>
                </a:gridCol>
              </a:tblGrid>
              <a:tr h="502920">
                <a:tc>
                  <a:txBody>
                    <a:bodyPr/>
                    <a:lstStyle/>
                    <a:p>
                      <a:r>
                        <a:rPr lang="en-US" sz="1300" dirty="0"/>
                        <a:t>Institution</a:t>
                      </a:r>
                    </a:p>
                  </a:txBody>
                  <a:tcPr marL="100584" marR="100584" marT="50292" marB="50292"/>
                </a:tc>
                <a:tc>
                  <a:txBody>
                    <a:bodyPr/>
                    <a:lstStyle/>
                    <a:p>
                      <a:r>
                        <a:rPr lang="en-US" sz="1300" dirty="0"/>
                        <a:t>Key Areas of Competition</a:t>
                      </a:r>
                    </a:p>
                  </a:txBody>
                  <a:tcPr marL="100584" marR="100584" marT="50292" marB="50292"/>
                </a:tc>
                <a:tc>
                  <a:txBody>
                    <a:bodyPr/>
                    <a:lstStyle/>
                    <a:p>
                      <a:r>
                        <a:rPr lang="en-US" sz="1300" dirty="0"/>
                        <a:t>New Programs</a:t>
                      </a:r>
                      <a:r>
                        <a:rPr lang="en-US" sz="1300" baseline="0" dirty="0"/>
                        <a:t> and Facilities</a:t>
                      </a:r>
                      <a:endParaRPr lang="en-US" sz="1300" dirty="0"/>
                    </a:p>
                  </a:txBody>
                  <a:tcPr marL="100584" marR="100584" marT="50292" marB="50292"/>
                </a:tc>
                <a:tc>
                  <a:txBody>
                    <a:bodyPr/>
                    <a:lstStyle/>
                    <a:p>
                      <a:r>
                        <a:rPr lang="en-US" sz="1300" dirty="0"/>
                        <a:t>Risk</a:t>
                      </a:r>
                      <a:r>
                        <a:rPr lang="en-US" sz="1300" baseline="0" dirty="0"/>
                        <a:t> to Market Share</a:t>
                      </a:r>
                      <a:endParaRPr lang="en-US" sz="1300" dirty="0"/>
                    </a:p>
                  </a:txBody>
                  <a:tcPr marL="100584" marR="100584" marT="50292" marB="50292"/>
                </a:tc>
                <a:extLst>
                  <a:ext uri="{0D108BD9-81ED-4DB2-BD59-A6C34878D82A}">
                    <a16:rowId xmlns:a16="http://schemas.microsoft.com/office/drawing/2014/main" val="10000"/>
                  </a:ext>
                </a:extLst>
              </a:tr>
              <a:tr h="407924">
                <a:tc gridSpan="4">
                  <a:txBody>
                    <a:bodyPr/>
                    <a:lstStyle/>
                    <a:p>
                      <a:r>
                        <a:rPr lang="en-US" sz="1100" b="1" dirty="0"/>
                        <a:t>Primary Competition</a:t>
                      </a:r>
                    </a:p>
                  </a:txBody>
                  <a:tcPr marL="100584" marR="100584" marT="50292" marB="50292"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475232">
                <a:tc>
                  <a:txBody>
                    <a:bodyPr/>
                    <a:lstStyle/>
                    <a:p>
                      <a:pPr marL="228600" indent="-228600">
                        <a:buAutoNum type="arabicPeriod"/>
                      </a:pPr>
                      <a:r>
                        <a:rPr lang="en-US" sz="1000" i="1" dirty="0" err="1"/>
                        <a:t>Midtier</a:t>
                      </a:r>
                      <a:r>
                        <a:rPr lang="en-US" sz="1000" i="1" dirty="0"/>
                        <a:t> State University</a:t>
                      </a:r>
                    </a:p>
                    <a:p>
                      <a:pPr marL="228600" indent="-228600">
                        <a:buAutoNum type="arabicPeriod"/>
                      </a:pPr>
                      <a:endParaRPr lang="en-US" sz="1000" i="1" dirty="0"/>
                    </a:p>
                    <a:p>
                      <a:pPr marL="228600" indent="-228600">
                        <a:buAutoNum type="arabicPeriod"/>
                      </a:pPr>
                      <a:endParaRPr lang="en-US" sz="1000" i="1" dirty="0"/>
                    </a:p>
                    <a:p>
                      <a:pPr marL="228600" indent="-228600">
                        <a:buAutoNum type="arabicPeriod"/>
                      </a:pPr>
                      <a:endParaRPr lang="en-US" sz="1000" i="1" dirty="0"/>
                    </a:p>
                    <a:p>
                      <a:pPr marL="228600" indent="-228600">
                        <a:buAutoNum type="arabicPeriod"/>
                      </a:pPr>
                      <a:r>
                        <a:rPr lang="en-US" sz="1000" i="1" dirty="0"/>
                        <a:t>Non-Profit</a:t>
                      </a:r>
                      <a:r>
                        <a:rPr lang="en-US" sz="1000" i="1" baseline="0" dirty="0"/>
                        <a:t> Online University</a:t>
                      </a:r>
                      <a:endParaRPr lang="en-US" sz="1000" i="1" dirty="0"/>
                    </a:p>
                  </a:txBody>
                  <a:tcPr marL="100584" marR="100584" marT="50292" marB="50292"/>
                </a:tc>
                <a:tc>
                  <a:txBody>
                    <a:bodyPr/>
                    <a:lstStyle/>
                    <a:p>
                      <a:pPr marL="228600" indent="-228600">
                        <a:buAutoNum type="arabicPeriod"/>
                      </a:pPr>
                      <a:r>
                        <a:rPr lang="en-US" sz="1000" i="1" dirty="0"/>
                        <a:t>Liberal arts programs;</a:t>
                      </a:r>
                      <a:r>
                        <a:rPr lang="en-US" sz="1000" i="1" baseline="0" dirty="0"/>
                        <a:t> aviation tech program</a:t>
                      </a:r>
                    </a:p>
                    <a:p>
                      <a:pPr marL="228600" indent="-228600">
                        <a:buAutoNum type="arabicPeriod"/>
                      </a:pPr>
                      <a:endParaRPr lang="en-US" sz="1000" i="1" baseline="0" dirty="0"/>
                    </a:p>
                    <a:p>
                      <a:pPr marL="228600" indent="-228600">
                        <a:buAutoNum type="arabicPeriod"/>
                      </a:pPr>
                      <a:endParaRPr lang="en-US" sz="1000" i="1" baseline="0" dirty="0"/>
                    </a:p>
                    <a:p>
                      <a:pPr marL="228600" indent="-228600">
                        <a:buAutoNum type="arabicPeriod"/>
                      </a:pPr>
                      <a:endParaRPr lang="en-US" sz="1000" i="1" baseline="0" dirty="0"/>
                    </a:p>
                    <a:p>
                      <a:pPr marL="228600" indent="-228600">
                        <a:buAutoNum type="arabicPeriod"/>
                      </a:pPr>
                      <a:r>
                        <a:rPr lang="en-US" sz="1000" i="1" baseline="0" dirty="0"/>
                        <a:t>Online/distance education; non-credit skill development</a:t>
                      </a:r>
                      <a:r>
                        <a:rPr lang="en-US" sz="1000" i="1" dirty="0"/>
                        <a:t> </a:t>
                      </a:r>
                    </a:p>
                  </a:txBody>
                  <a:tcPr marL="100584" marR="100584" marT="50292" marB="50292"/>
                </a:tc>
                <a:tc>
                  <a:txBody>
                    <a:bodyPr/>
                    <a:lstStyle/>
                    <a:p>
                      <a:pPr marL="228600" indent="-228600">
                        <a:buAutoNum type="arabicPeriod"/>
                      </a:pPr>
                      <a:r>
                        <a:rPr lang="en-US" sz="1000" i="1" dirty="0"/>
                        <a:t>New dorms,</a:t>
                      </a:r>
                      <a:r>
                        <a:rPr lang="en-US" sz="1000" i="1" baseline="0" dirty="0"/>
                        <a:t> student center, engineering department</a:t>
                      </a:r>
                    </a:p>
                    <a:p>
                      <a:pPr marL="228600" indent="-228600">
                        <a:buAutoNum type="arabicPeriod"/>
                      </a:pPr>
                      <a:endParaRPr lang="en-US" sz="1000" i="1" baseline="0" dirty="0"/>
                    </a:p>
                    <a:p>
                      <a:pPr marL="228600" indent="-228600">
                        <a:buAutoNum type="arabicPeriod"/>
                      </a:pPr>
                      <a:endParaRPr lang="en-US" sz="1000" i="1" baseline="0" dirty="0"/>
                    </a:p>
                    <a:p>
                      <a:pPr marL="228600" indent="-228600">
                        <a:buAutoNum type="arabicPeriod"/>
                      </a:pPr>
                      <a:endParaRPr lang="en-US" sz="1000" i="1" baseline="0" dirty="0"/>
                    </a:p>
                    <a:p>
                      <a:pPr marL="228600" indent="-228600">
                        <a:buAutoNum type="arabicPeriod"/>
                      </a:pPr>
                      <a:r>
                        <a:rPr lang="en-US" sz="1000" i="1" baseline="0" dirty="0"/>
                        <a:t>Recently launched weekends-only transfer degree</a:t>
                      </a:r>
                      <a:endParaRPr lang="en-US" sz="1000" i="1" dirty="0"/>
                    </a:p>
                  </a:txBody>
                  <a:tcPr marL="100584" marR="100584" marT="50292" marB="50292"/>
                </a:tc>
                <a:tc>
                  <a:txBody>
                    <a:bodyPr/>
                    <a:lstStyle/>
                    <a:p>
                      <a:pPr marL="228600" indent="-228600">
                        <a:buAutoNum type="arabicPeriod"/>
                      </a:pPr>
                      <a:r>
                        <a:rPr lang="en-US" sz="1000" i="1" dirty="0"/>
                        <a:t>Moderate</a:t>
                      </a:r>
                      <a:r>
                        <a:rPr lang="en-US" sz="1000" i="1" baseline="0" dirty="0"/>
                        <a:t> </a:t>
                      </a:r>
                      <a:r>
                        <a:rPr lang="en-US" sz="1000" i="1" dirty="0"/>
                        <a:t>– Local research shows that improvements to student life not</a:t>
                      </a:r>
                      <a:r>
                        <a:rPr lang="en-US" sz="1000" i="1" baseline="0" dirty="0"/>
                        <a:t> appealing to two-year students; aviation tech program has potential to compete students away from us</a:t>
                      </a:r>
                    </a:p>
                    <a:p>
                      <a:pPr marL="228600" indent="-228600">
                        <a:buAutoNum type="arabicPeriod"/>
                      </a:pPr>
                      <a:r>
                        <a:rPr lang="en-US" sz="1000" i="1" baseline="0" dirty="0"/>
                        <a:t>High – Evening and weekend accessibility is a weakness of ours, despite high market demand</a:t>
                      </a:r>
                      <a:endParaRPr lang="en-US" sz="1000" i="1" dirty="0"/>
                    </a:p>
                  </a:txBody>
                  <a:tcPr marL="100584" marR="100584" marT="50292" marB="50292"/>
                </a:tc>
                <a:extLst>
                  <a:ext uri="{0D108BD9-81ED-4DB2-BD59-A6C34878D82A}">
                    <a16:rowId xmlns:a16="http://schemas.microsoft.com/office/drawing/2014/main" val="10002"/>
                  </a:ext>
                </a:extLst>
              </a:tr>
              <a:tr h="407924">
                <a:tc gridSpan="4">
                  <a:txBody>
                    <a:bodyPr/>
                    <a:lstStyle/>
                    <a:p>
                      <a:r>
                        <a:rPr lang="en-US" sz="1100" b="1" dirty="0"/>
                        <a:t>Secondary Competitors</a:t>
                      </a:r>
                    </a:p>
                  </a:txBody>
                  <a:tcPr marL="100584" marR="100584" marT="50292" marB="50292"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1131570">
                <a:tc>
                  <a:txBody>
                    <a:bodyPr/>
                    <a:lstStyle/>
                    <a:p>
                      <a:pPr marL="228600" indent="-228600">
                        <a:buAutoNum type="arabicPeriod"/>
                      </a:pPr>
                      <a:r>
                        <a:rPr lang="en-US" sz="1000" i="1" baseline="0" dirty="0"/>
                        <a:t>Workforce opportunities</a:t>
                      </a:r>
                    </a:p>
                    <a:p>
                      <a:pPr marL="228600" indent="-228600">
                        <a:buAutoNum type="arabicPeriod"/>
                      </a:pPr>
                      <a:endParaRPr lang="en-US" sz="1000" i="1" baseline="0" dirty="0"/>
                    </a:p>
                    <a:p>
                      <a:pPr marL="228600" indent="-228600">
                        <a:buAutoNum type="arabicPeriod"/>
                      </a:pPr>
                      <a:endParaRPr lang="en-US" sz="1000" i="1" baseline="0" dirty="0"/>
                    </a:p>
                    <a:p>
                      <a:pPr marL="228600" indent="-228600">
                        <a:buAutoNum type="arabicPeriod"/>
                      </a:pPr>
                      <a:r>
                        <a:rPr lang="en-US" sz="1000" i="1" baseline="0" dirty="0"/>
                        <a:t>Advanced Placement</a:t>
                      </a:r>
                      <a:endParaRPr lang="en-US" sz="1000" i="1" dirty="0"/>
                    </a:p>
                  </a:txBody>
                  <a:tcPr marL="100584" marR="100584" marT="50292" marB="50292"/>
                </a:tc>
                <a:tc>
                  <a:txBody>
                    <a:bodyPr/>
                    <a:lstStyle/>
                    <a:p>
                      <a:pPr marL="228600" indent="-228600">
                        <a:buAutoNum type="arabicPeriod"/>
                      </a:pPr>
                      <a:r>
                        <a:rPr lang="en-US" sz="1000" i="1" baseline="0" dirty="0"/>
                        <a:t>Across-the-board enrollments</a:t>
                      </a:r>
                    </a:p>
                    <a:p>
                      <a:pPr marL="228600" indent="-228600">
                        <a:buAutoNum type="arabicPeriod"/>
                      </a:pPr>
                      <a:endParaRPr lang="en-US" sz="1000" i="1" baseline="0" dirty="0"/>
                    </a:p>
                    <a:p>
                      <a:pPr marL="228600" indent="-228600">
                        <a:buAutoNum type="arabicPeriod"/>
                      </a:pPr>
                      <a:endParaRPr lang="en-US" sz="1000" i="1" baseline="0" dirty="0"/>
                    </a:p>
                    <a:p>
                      <a:pPr marL="228600" indent="-228600">
                        <a:buAutoNum type="arabicPeriod"/>
                      </a:pPr>
                      <a:r>
                        <a:rPr lang="en-US" sz="1000" i="1" baseline="0" dirty="0"/>
                        <a:t>High school dual enrollment</a:t>
                      </a:r>
                      <a:endParaRPr lang="en-US" sz="1000" i="1" dirty="0"/>
                    </a:p>
                  </a:txBody>
                  <a:tcPr marL="100584" marR="100584" marT="50292" marB="50292"/>
                </a:tc>
                <a:tc>
                  <a:txBody>
                    <a:bodyPr/>
                    <a:lstStyle/>
                    <a:p>
                      <a:pPr marL="228600" indent="-228600">
                        <a:buAutoNum type="arabicPeriod"/>
                      </a:pPr>
                      <a:r>
                        <a:rPr lang="en-US" sz="1000" i="1" dirty="0"/>
                        <a:t>New investment leading to expansion of existing companies</a:t>
                      </a:r>
                    </a:p>
                    <a:p>
                      <a:pPr marL="228600" indent="-228600">
                        <a:buAutoNum type="arabicPeriod"/>
                      </a:pPr>
                      <a:endParaRPr lang="en-US" sz="1000" i="1" dirty="0"/>
                    </a:p>
                    <a:p>
                      <a:pPr marL="228600" indent="-228600">
                        <a:buAutoNum type="arabicPeriod"/>
                      </a:pPr>
                      <a:r>
                        <a:rPr lang="en-US" sz="1000" i="1" dirty="0"/>
                        <a:t>New AP courses in history, English</a:t>
                      </a:r>
                    </a:p>
                  </a:txBody>
                  <a:tcPr marL="100584" marR="100584" marT="50292" marB="50292"/>
                </a:tc>
                <a:tc>
                  <a:txBody>
                    <a:bodyPr/>
                    <a:lstStyle/>
                    <a:p>
                      <a:pPr marL="228600" indent="-228600">
                        <a:buAutoNum type="arabicPeriod"/>
                      </a:pPr>
                      <a:r>
                        <a:rPr lang="en-US" sz="1000" i="1" dirty="0"/>
                        <a:t>Moderate – Some students dropping</a:t>
                      </a:r>
                      <a:r>
                        <a:rPr lang="en-US" sz="1000" i="1" baseline="0" dirty="0"/>
                        <a:t> out to work more hours</a:t>
                      </a:r>
                    </a:p>
                    <a:p>
                      <a:pPr marL="228600" indent="-228600">
                        <a:buAutoNum type="arabicPeriod"/>
                      </a:pPr>
                      <a:endParaRPr lang="en-US" sz="1000" i="1" baseline="0" dirty="0"/>
                    </a:p>
                    <a:p>
                      <a:pPr marL="228600" indent="-228600">
                        <a:buAutoNum type="arabicPeriod"/>
                      </a:pPr>
                      <a:endParaRPr lang="en-US" sz="1000" i="1" baseline="0" dirty="0"/>
                    </a:p>
                    <a:p>
                      <a:pPr marL="228600" indent="-228600">
                        <a:buAutoNum type="arabicPeriod"/>
                      </a:pPr>
                      <a:r>
                        <a:rPr lang="en-US" sz="1000" i="1" baseline="0" dirty="0"/>
                        <a:t>Low – Parents showing increased preference for dual enrollment over AP</a:t>
                      </a:r>
                      <a:endParaRPr lang="en-US" sz="1000" i="1" dirty="0"/>
                    </a:p>
                  </a:txBody>
                  <a:tcPr marL="100584" marR="100584" marT="50292" marB="50292"/>
                </a:tc>
                <a:extLst>
                  <a:ext uri="{0D108BD9-81ED-4DB2-BD59-A6C34878D82A}">
                    <a16:rowId xmlns:a16="http://schemas.microsoft.com/office/drawing/2014/main" val="10004"/>
                  </a:ext>
                </a:extLst>
              </a:tr>
            </a:tbl>
          </a:graphicData>
        </a:graphic>
      </p:graphicFrame>
      <p:graphicFrame>
        <p:nvGraphicFramePr>
          <p:cNvPr id="9" name="Table 8">
            <a:extLst>
              <a:ext uri="{FF2B5EF4-FFF2-40B4-BE49-F238E27FC236}">
                <a16:creationId xmlns:a16="http://schemas.microsoft.com/office/drawing/2014/main" id="{0899D29B-6947-4D92-8891-A4D4E301D5E5}"/>
              </a:ext>
            </a:extLst>
          </p:cNvPr>
          <p:cNvGraphicFramePr>
            <a:graphicFrameLocks noGrp="1"/>
          </p:cNvGraphicFramePr>
          <p:nvPr>
            <p:extLst>
              <p:ext uri="{D42A27DB-BD31-4B8C-83A1-F6EECF244321}">
                <p14:modId xmlns:p14="http://schemas.microsoft.com/office/powerpoint/2010/main" val="1830338566"/>
              </p:ext>
            </p:extLst>
          </p:nvPr>
        </p:nvGraphicFramePr>
        <p:xfrm>
          <a:off x="668338" y="5226050"/>
          <a:ext cx="8715374" cy="2058429"/>
        </p:xfrm>
        <a:graphic>
          <a:graphicData uri="http://schemas.openxmlformats.org/drawingml/2006/table">
            <a:tbl>
              <a:tblPr firstRow="1" bandRow="1">
                <a:tableStyleId>{7DF18680-E054-41AD-8BC1-D1AEF772440D}</a:tableStyleId>
              </a:tblPr>
              <a:tblGrid>
                <a:gridCol w="1741487">
                  <a:extLst>
                    <a:ext uri="{9D8B030D-6E8A-4147-A177-3AD203B41FA5}">
                      <a16:colId xmlns:a16="http://schemas.microsoft.com/office/drawing/2014/main" val="9484479"/>
                    </a:ext>
                  </a:extLst>
                </a:gridCol>
                <a:gridCol w="6973887">
                  <a:extLst>
                    <a:ext uri="{9D8B030D-6E8A-4147-A177-3AD203B41FA5}">
                      <a16:colId xmlns:a16="http://schemas.microsoft.com/office/drawing/2014/main" val="3954599900"/>
                    </a:ext>
                  </a:extLst>
                </a:gridCol>
              </a:tblGrid>
              <a:tr h="480403">
                <a:tc gridSpan="2">
                  <a:txBody>
                    <a:bodyPr/>
                    <a:lstStyle/>
                    <a:p>
                      <a:pPr>
                        <a:spcBef>
                          <a:spcPts val="550"/>
                        </a:spcBef>
                      </a:pPr>
                      <a:r>
                        <a:rPr lang="en-US" sz="1000" b="1" dirty="0"/>
                        <a:t>Implications for and Institutional Response to Competition on Enrollment Market Segment: </a:t>
                      </a:r>
                      <a:r>
                        <a:rPr lang="en-US" sz="1000" b="1" i="1" dirty="0"/>
                        <a:t>E.g. High competition from Non-Profit Online University demands a response, which we can provide through full-online degree programs.</a:t>
                      </a:r>
                      <a:endParaRPr lang="en-US" sz="1000" b="1" dirty="0"/>
                    </a:p>
                  </a:txBody>
                  <a:tcPr/>
                </a:tc>
                <a:tc hMerge="1">
                  <a:txBody>
                    <a:bodyPr/>
                    <a:lstStyle/>
                    <a:p>
                      <a:endParaRPr lang="en-US"/>
                    </a:p>
                  </a:txBody>
                  <a:tcPr/>
                </a:tc>
                <a:extLst>
                  <a:ext uri="{0D108BD9-81ED-4DB2-BD59-A6C34878D82A}">
                    <a16:rowId xmlns:a16="http://schemas.microsoft.com/office/drawing/2014/main" val="89561233"/>
                  </a:ext>
                </a:extLst>
              </a:tr>
              <a:tr h="527291">
                <a:tc>
                  <a:txBody>
                    <a:bodyPr/>
                    <a:lstStyle/>
                    <a:p>
                      <a:r>
                        <a:rPr lang="en-US" dirty="0"/>
                        <a:t>Primary Competition</a:t>
                      </a:r>
                    </a:p>
                  </a:txBody>
                  <a:tcPr/>
                </a:tc>
                <a:tc>
                  <a:txBody>
                    <a:bodyPr/>
                    <a:lstStyle/>
                    <a:p>
                      <a:r>
                        <a:rPr lang="en-US" i="1" dirty="0"/>
                        <a:t>E.g., While we have experienced 5 consecutive years of enrollment decline, Non-Profit Online University has seen 5 consecutive years of enrollment growth in our region. This competition must be challenged to maintain enrollment levels. </a:t>
                      </a:r>
                    </a:p>
                    <a:p>
                      <a:r>
                        <a:rPr lang="en-US" i="1" dirty="0" err="1"/>
                        <a:t>Midtier</a:t>
                      </a:r>
                      <a:r>
                        <a:rPr lang="en-US" i="1" dirty="0"/>
                        <a:t> State’s aviation tech program will require a marketing and recruiting response and potentially an internal debate over program viability.</a:t>
                      </a:r>
                    </a:p>
                  </a:txBody>
                  <a:tcPr/>
                </a:tc>
                <a:extLst>
                  <a:ext uri="{0D108BD9-81ED-4DB2-BD59-A6C34878D82A}">
                    <a16:rowId xmlns:a16="http://schemas.microsoft.com/office/drawing/2014/main" val="3051591317"/>
                  </a:ext>
                </a:extLst>
              </a:tr>
              <a:tr h="480403">
                <a:tc>
                  <a:txBody>
                    <a:bodyPr/>
                    <a:lstStyle/>
                    <a:p>
                      <a:r>
                        <a:rPr lang="en-US" dirty="0"/>
                        <a:t>Secondary Competition</a:t>
                      </a:r>
                    </a:p>
                  </a:txBody>
                  <a:tcPr/>
                </a:tc>
                <a:tc>
                  <a:txBody>
                    <a:bodyPr/>
                    <a:lstStyle/>
                    <a:p>
                      <a:r>
                        <a:rPr lang="en-US" i="1" dirty="0"/>
                        <a:t>E.g., Further economic growth requires greater marketing investment to convince working adults of our institution’s value over an immediate job; To maintain competitive advantage requires continued interaction with parents and communication with schools over the value of dual enrollment over advanced placement</a:t>
                      </a:r>
                    </a:p>
                  </a:txBody>
                  <a:tcPr/>
                </a:tc>
                <a:extLst>
                  <a:ext uri="{0D108BD9-81ED-4DB2-BD59-A6C34878D82A}">
                    <a16:rowId xmlns:a16="http://schemas.microsoft.com/office/drawing/2014/main" val="2625138003"/>
                  </a:ext>
                </a:extLst>
              </a:tr>
              <a:tr h="480403">
                <a:tc>
                  <a:txBody>
                    <a:bodyPr/>
                    <a:lstStyle/>
                    <a:p>
                      <a:r>
                        <a:rPr lang="en-US" dirty="0"/>
                        <a:t>Institution Responses</a:t>
                      </a:r>
                    </a:p>
                  </a:txBody>
                  <a:tcPr/>
                </a:tc>
                <a:tc>
                  <a:txBody>
                    <a:bodyPr/>
                    <a:lstStyle/>
                    <a:p>
                      <a:r>
                        <a:rPr lang="en-US" i="1" dirty="0"/>
                        <a:t>E.g. Develop and launch pilot full-online degree</a:t>
                      </a:r>
                    </a:p>
                  </a:txBody>
                  <a:tcPr/>
                </a:tc>
                <a:extLst>
                  <a:ext uri="{0D108BD9-81ED-4DB2-BD59-A6C34878D82A}">
                    <a16:rowId xmlns:a16="http://schemas.microsoft.com/office/drawing/2014/main" val="2739951696"/>
                  </a:ext>
                </a:extLst>
              </a:tr>
            </a:tbl>
          </a:graphicData>
        </a:graphic>
      </p:graphicFrame>
    </p:spTree>
    <p:extLst>
      <p:ext uri="{BB962C8B-B14F-4D97-AF65-F5344CB8AC3E}">
        <p14:creationId xmlns:p14="http://schemas.microsoft.com/office/powerpoint/2010/main" val="1918984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8"/>
          </p:nvPr>
        </p:nvSpPr>
        <p:spPr/>
        <p:txBody>
          <a:bodyPr/>
          <a:lstStyle/>
          <a:p>
            <a:endParaRPr lang="en-US"/>
          </a:p>
        </p:txBody>
      </p:sp>
      <p:sp>
        <p:nvSpPr>
          <p:cNvPr id="3" name="Text Placeholder 2"/>
          <p:cNvSpPr>
            <a:spLocks noGrp="1"/>
          </p:cNvSpPr>
          <p:nvPr>
            <p:ph type="body" sz="quarter" idx="29"/>
          </p:nvPr>
        </p:nvSpPr>
        <p:spPr>
          <a:xfrm>
            <a:off x="513556" y="563384"/>
            <a:ext cx="1370568" cy="123111"/>
          </a:xfrm>
        </p:spPr>
        <p:txBody>
          <a:bodyPr/>
          <a:lstStyle/>
          <a:p>
            <a:r>
              <a:rPr lang="en-US" dirty="0"/>
              <a:t>Future Market Assessment</a:t>
            </a:r>
          </a:p>
        </p:txBody>
      </p:sp>
      <p:sp>
        <p:nvSpPr>
          <p:cNvPr id="6" name="Title 5"/>
          <p:cNvSpPr>
            <a:spLocks noGrp="1"/>
          </p:cNvSpPr>
          <p:nvPr>
            <p:ph type="title"/>
          </p:nvPr>
        </p:nvSpPr>
        <p:spPr>
          <a:xfrm>
            <a:off x="513556" y="726855"/>
            <a:ext cx="9031288" cy="276999"/>
          </a:xfrm>
        </p:spPr>
        <p:txBody>
          <a:bodyPr/>
          <a:lstStyle/>
          <a:p>
            <a:r>
              <a:rPr lang="en-US" dirty="0"/>
              <a:t>Public Policy Impact</a:t>
            </a:r>
          </a:p>
        </p:txBody>
      </p:sp>
      <p:sp>
        <p:nvSpPr>
          <p:cNvPr id="11" name="TextBox 10"/>
          <p:cNvSpPr txBox="1"/>
          <p:nvPr/>
        </p:nvSpPr>
        <p:spPr bwMode="gray">
          <a:xfrm>
            <a:off x="513556" y="1368297"/>
            <a:ext cx="2896819" cy="372410"/>
          </a:xfrm>
          <a:prstGeom prst="rect">
            <a:avLst/>
          </a:prstGeom>
          <a:noFill/>
        </p:spPr>
        <p:txBody>
          <a:bodyPr wrap="square" lIns="0" tIns="0" rIns="0" bIns="0" rtlCol="0">
            <a:spAutoFit/>
          </a:bodyPr>
          <a:lstStyle/>
          <a:p>
            <a:pPr>
              <a:spcBef>
                <a:spcPts val="550"/>
              </a:spcBef>
            </a:pPr>
            <a:r>
              <a:rPr lang="en-US" sz="1210" b="1" dirty="0"/>
              <a:t>Reforms Under Consideration/Recently Enacted:</a:t>
            </a:r>
          </a:p>
        </p:txBody>
      </p:sp>
      <p:sp>
        <p:nvSpPr>
          <p:cNvPr id="12" name="TextBox 11"/>
          <p:cNvSpPr txBox="1"/>
          <p:nvPr/>
        </p:nvSpPr>
        <p:spPr bwMode="gray">
          <a:xfrm>
            <a:off x="513556" y="1831717"/>
            <a:ext cx="2896819" cy="457048"/>
          </a:xfrm>
          <a:prstGeom prst="rect">
            <a:avLst/>
          </a:prstGeom>
          <a:noFill/>
        </p:spPr>
        <p:txBody>
          <a:bodyPr wrap="square" lIns="0" tIns="0" rIns="0" bIns="0" rtlCol="0">
            <a:spAutoFit/>
          </a:bodyPr>
          <a:lstStyle/>
          <a:p>
            <a:pPr marL="127477" indent="-127477">
              <a:spcBef>
                <a:spcPts val="550"/>
              </a:spcBef>
              <a:buFont typeface="Arial" panose="020B0604020202020204" pitchFamily="34" charset="0"/>
              <a:buChar char="•"/>
            </a:pPr>
            <a:r>
              <a:rPr lang="en-US" sz="990" i="1" dirty="0"/>
              <a:t>Describe regulation change here (e.g. Summer Pell, state-level performance-based funding)</a:t>
            </a:r>
          </a:p>
        </p:txBody>
      </p:sp>
      <p:sp>
        <p:nvSpPr>
          <p:cNvPr id="13" name="TextBox 12"/>
          <p:cNvSpPr txBox="1"/>
          <p:nvPr/>
        </p:nvSpPr>
        <p:spPr bwMode="gray">
          <a:xfrm>
            <a:off x="3624843" y="1554502"/>
            <a:ext cx="2441374" cy="186205"/>
          </a:xfrm>
          <a:prstGeom prst="rect">
            <a:avLst/>
          </a:prstGeom>
          <a:noFill/>
        </p:spPr>
        <p:txBody>
          <a:bodyPr wrap="none" lIns="0" tIns="0" rIns="0" bIns="0" rtlCol="0">
            <a:spAutoFit/>
          </a:bodyPr>
          <a:lstStyle/>
          <a:p>
            <a:pPr>
              <a:spcBef>
                <a:spcPts val="550"/>
              </a:spcBef>
            </a:pPr>
            <a:r>
              <a:rPr lang="en-US" sz="1210" b="1" dirty="0"/>
              <a:t>How We Would Be Affected:</a:t>
            </a:r>
          </a:p>
        </p:txBody>
      </p:sp>
      <p:sp>
        <p:nvSpPr>
          <p:cNvPr id="14" name="TextBox 13"/>
          <p:cNvSpPr txBox="1"/>
          <p:nvPr/>
        </p:nvSpPr>
        <p:spPr bwMode="gray">
          <a:xfrm>
            <a:off x="6526784" y="1554502"/>
            <a:ext cx="2156968" cy="186205"/>
          </a:xfrm>
          <a:prstGeom prst="rect">
            <a:avLst/>
          </a:prstGeom>
          <a:noFill/>
        </p:spPr>
        <p:txBody>
          <a:bodyPr wrap="square" lIns="0" tIns="0" rIns="0" bIns="0" rtlCol="0">
            <a:spAutoFit/>
          </a:bodyPr>
          <a:lstStyle/>
          <a:p>
            <a:pPr>
              <a:spcBef>
                <a:spcPts val="550"/>
              </a:spcBef>
            </a:pPr>
            <a:r>
              <a:rPr lang="en-US" sz="1210" b="1" dirty="0"/>
              <a:t>Actions to Respond:</a:t>
            </a:r>
          </a:p>
        </p:txBody>
      </p:sp>
      <p:sp>
        <p:nvSpPr>
          <p:cNvPr id="15" name="TextBox 14"/>
          <p:cNvSpPr txBox="1"/>
          <p:nvPr/>
        </p:nvSpPr>
        <p:spPr bwMode="gray">
          <a:xfrm>
            <a:off x="3624843" y="1831717"/>
            <a:ext cx="2896819" cy="304699"/>
          </a:xfrm>
          <a:prstGeom prst="rect">
            <a:avLst/>
          </a:prstGeom>
          <a:noFill/>
        </p:spPr>
        <p:txBody>
          <a:bodyPr wrap="square" lIns="0" tIns="0" rIns="0" bIns="0" rtlCol="0">
            <a:spAutoFit/>
          </a:bodyPr>
          <a:lstStyle/>
          <a:p>
            <a:pPr marL="127477" indent="-127477">
              <a:spcBef>
                <a:spcPts val="550"/>
              </a:spcBef>
              <a:buFont typeface="Arial" panose="020B0604020202020204" pitchFamily="34" charset="0"/>
              <a:buChar char="•"/>
            </a:pPr>
            <a:r>
              <a:rPr lang="en-US" sz="990" i="1" dirty="0"/>
              <a:t>List how institution’s operations and programs would be affected by changes</a:t>
            </a:r>
          </a:p>
        </p:txBody>
      </p:sp>
      <p:sp>
        <p:nvSpPr>
          <p:cNvPr id="16" name="TextBox 15"/>
          <p:cNvSpPr txBox="1"/>
          <p:nvPr/>
        </p:nvSpPr>
        <p:spPr bwMode="gray">
          <a:xfrm>
            <a:off x="6526784" y="1831717"/>
            <a:ext cx="2895009" cy="304699"/>
          </a:xfrm>
          <a:prstGeom prst="rect">
            <a:avLst/>
          </a:prstGeom>
          <a:noFill/>
        </p:spPr>
        <p:txBody>
          <a:bodyPr wrap="square" lIns="0" tIns="0" rIns="0" bIns="0" rtlCol="0">
            <a:spAutoFit/>
          </a:bodyPr>
          <a:lstStyle/>
          <a:p>
            <a:pPr marL="127477" indent="-127477">
              <a:spcBef>
                <a:spcPts val="550"/>
              </a:spcBef>
              <a:buFont typeface="Arial" panose="020B0604020202020204" pitchFamily="34" charset="0"/>
              <a:buChar char="•"/>
            </a:pPr>
            <a:r>
              <a:rPr lang="en-US" sz="990" i="1" dirty="0"/>
              <a:t>List new actions the institution must take to respond</a:t>
            </a:r>
          </a:p>
        </p:txBody>
      </p:sp>
      <p:cxnSp>
        <p:nvCxnSpPr>
          <p:cNvPr id="18" name="Straight Connector 17"/>
          <p:cNvCxnSpPr/>
          <p:nvPr/>
        </p:nvCxnSpPr>
        <p:spPr bwMode="gray">
          <a:xfrm>
            <a:off x="3485611" y="1740707"/>
            <a:ext cx="0" cy="3291034"/>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gray">
          <a:xfrm>
            <a:off x="6430953" y="1740707"/>
            <a:ext cx="0" cy="3291034"/>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aphicFrame>
        <p:nvGraphicFramePr>
          <p:cNvPr id="17" name="Table 16">
            <a:extLst>
              <a:ext uri="{FF2B5EF4-FFF2-40B4-BE49-F238E27FC236}">
                <a16:creationId xmlns:a16="http://schemas.microsoft.com/office/drawing/2014/main" id="{1ABA2374-373E-426A-AE87-824E16B08E3B}"/>
              </a:ext>
            </a:extLst>
          </p:cNvPr>
          <p:cNvGraphicFramePr>
            <a:graphicFrameLocks noGrp="1"/>
          </p:cNvGraphicFramePr>
          <p:nvPr>
            <p:extLst>
              <p:ext uri="{D42A27DB-BD31-4B8C-83A1-F6EECF244321}">
                <p14:modId xmlns:p14="http://schemas.microsoft.com/office/powerpoint/2010/main" val="1651935625"/>
              </p:ext>
            </p:extLst>
          </p:nvPr>
        </p:nvGraphicFramePr>
        <p:xfrm>
          <a:off x="668338" y="5226050"/>
          <a:ext cx="8715374" cy="1983397"/>
        </p:xfrm>
        <a:graphic>
          <a:graphicData uri="http://schemas.openxmlformats.org/drawingml/2006/table">
            <a:tbl>
              <a:tblPr firstRow="1" bandRow="1">
                <a:tableStyleId>{7DF18680-E054-41AD-8BC1-D1AEF772440D}</a:tableStyleId>
              </a:tblPr>
              <a:tblGrid>
                <a:gridCol w="1741487">
                  <a:extLst>
                    <a:ext uri="{9D8B030D-6E8A-4147-A177-3AD203B41FA5}">
                      <a16:colId xmlns:a16="http://schemas.microsoft.com/office/drawing/2014/main" val="9484479"/>
                    </a:ext>
                  </a:extLst>
                </a:gridCol>
                <a:gridCol w="6973887">
                  <a:extLst>
                    <a:ext uri="{9D8B030D-6E8A-4147-A177-3AD203B41FA5}">
                      <a16:colId xmlns:a16="http://schemas.microsoft.com/office/drawing/2014/main" val="3954599900"/>
                    </a:ext>
                  </a:extLst>
                </a:gridCol>
              </a:tblGrid>
              <a:tr h="480403">
                <a:tc gridSpan="2">
                  <a:txBody>
                    <a:bodyPr/>
                    <a:lstStyle/>
                    <a:p>
                      <a:pPr>
                        <a:spcBef>
                          <a:spcPts val="550"/>
                        </a:spcBef>
                      </a:pPr>
                      <a:r>
                        <a:rPr lang="en-US" sz="1000" b="1" dirty="0"/>
                        <a:t>Implications for and Institutional Response to Public Policy Reforms: </a:t>
                      </a:r>
                      <a:r>
                        <a:rPr lang="en-US" sz="1000" b="1" i="1" dirty="0"/>
                        <a:t>E.g. State-level performance-based funding requirements demand that we shift investments to our onboarding and advising processes. </a:t>
                      </a:r>
                      <a:endParaRPr lang="en-US" sz="1000" b="1" dirty="0"/>
                    </a:p>
                  </a:txBody>
                  <a:tcPr/>
                </a:tc>
                <a:tc hMerge="1">
                  <a:txBody>
                    <a:bodyPr/>
                    <a:lstStyle/>
                    <a:p>
                      <a:endParaRPr lang="en-US"/>
                    </a:p>
                  </a:txBody>
                  <a:tcPr/>
                </a:tc>
                <a:extLst>
                  <a:ext uri="{0D108BD9-81ED-4DB2-BD59-A6C34878D82A}">
                    <a16:rowId xmlns:a16="http://schemas.microsoft.com/office/drawing/2014/main" val="89561233"/>
                  </a:ext>
                </a:extLst>
              </a:tr>
              <a:tr h="527291">
                <a:tc>
                  <a:txBody>
                    <a:bodyPr/>
                    <a:lstStyle/>
                    <a:p>
                      <a:r>
                        <a:rPr lang="en-US" dirty="0"/>
                        <a:t>Market Segment</a:t>
                      </a:r>
                    </a:p>
                  </a:txBody>
                  <a:tcPr/>
                </a:tc>
                <a:tc>
                  <a:txBody>
                    <a:bodyPr/>
                    <a:lstStyle/>
                    <a:p>
                      <a:r>
                        <a:rPr lang="en-US" i="1" dirty="0"/>
                        <a:t>E.g. Doubled federal Pell Grant amounts increases competition from </a:t>
                      </a:r>
                      <a:r>
                        <a:rPr lang="en-US" i="1" dirty="0" err="1"/>
                        <a:t>Midtier</a:t>
                      </a:r>
                      <a:r>
                        <a:rPr lang="en-US" i="1" dirty="0"/>
                        <a:t> State for traditional students</a:t>
                      </a:r>
                    </a:p>
                  </a:txBody>
                  <a:tcPr/>
                </a:tc>
                <a:extLst>
                  <a:ext uri="{0D108BD9-81ED-4DB2-BD59-A6C34878D82A}">
                    <a16:rowId xmlns:a16="http://schemas.microsoft.com/office/drawing/2014/main" val="3051591317"/>
                  </a:ext>
                </a:extLst>
              </a:tr>
              <a:tr h="480403">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dirty="0"/>
                        <a:t>Institutional Resources</a:t>
                      </a:r>
                    </a:p>
                    <a:p>
                      <a:endParaRPr lang="en-US" dirty="0"/>
                    </a:p>
                  </a:txBody>
                  <a:tcPr/>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i="1" dirty="0"/>
                        <a:t>E.g. State-level performance-based funding requirements for graduation and first-year retention necessitate college action to maintain state funding levels</a:t>
                      </a:r>
                    </a:p>
                    <a:p>
                      <a:endParaRPr lang="en-US" i="1" dirty="0"/>
                    </a:p>
                  </a:txBody>
                  <a:tcPr/>
                </a:tc>
                <a:extLst>
                  <a:ext uri="{0D108BD9-81ED-4DB2-BD59-A6C34878D82A}">
                    <a16:rowId xmlns:a16="http://schemas.microsoft.com/office/drawing/2014/main" val="2625138003"/>
                  </a:ext>
                </a:extLst>
              </a:tr>
              <a:tr h="480403">
                <a:tc>
                  <a:txBody>
                    <a:bodyPr/>
                    <a:lstStyle/>
                    <a:p>
                      <a:r>
                        <a:rPr lang="en-US" dirty="0"/>
                        <a:t>Institutional Response</a:t>
                      </a:r>
                    </a:p>
                  </a:txBody>
                  <a:tcPr/>
                </a:tc>
                <a:tc>
                  <a:txBody>
                    <a:bodyPr/>
                    <a:lstStyle/>
                    <a:p>
                      <a:r>
                        <a:rPr lang="en-US" i="1" dirty="0"/>
                        <a:t>E.g., Streamline onboarding process to include one-stop shop; invest in first-year advising that’s mandated for every student</a:t>
                      </a:r>
                    </a:p>
                    <a:p>
                      <a:r>
                        <a:rPr lang="en-US" i="1" dirty="0">
                          <a:highlight>
                            <a:srgbClr val="FFFF00"/>
                          </a:highlight>
                        </a:rPr>
                        <a:t> </a:t>
                      </a:r>
                    </a:p>
                  </a:txBody>
                  <a:tcPr/>
                </a:tc>
                <a:extLst>
                  <a:ext uri="{0D108BD9-81ED-4DB2-BD59-A6C34878D82A}">
                    <a16:rowId xmlns:a16="http://schemas.microsoft.com/office/drawing/2014/main" val="2739951696"/>
                  </a:ext>
                </a:extLst>
              </a:tr>
            </a:tbl>
          </a:graphicData>
        </a:graphic>
      </p:graphicFrame>
    </p:spTree>
    <p:extLst>
      <p:ext uri="{BB962C8B-B14F-4D97-AF65-F5344CB8AC3E}">
        <p14:creationId xmlns:p14="http://schemas.microsoft.com/office/powerpoint/2010/main" val="2404760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29"/>
          </p:nvPr>
        </p:nvSpPr>
        <p:spPr>
          <a:xfrm>
            <a:off x="513556" y="563384"/>
            <a:ext cx="1370568" cy="123111"/>
          </a:xfrm>
        </p:spPr>
        <p:txBody>
          <a:bodyPr/>
          <a:lstStyle/>
          <a:p>
            <a:r>
              <a:rPr lang="en-US" dirty="0"/>
              <a:t>Future Market Assessment</a:t>
            </a:r>
          </a:p>
        </p:txBody>
      </p:sp>
      <p:sp>
        <p:nvSpPr>
          <p:cNvPr id="6" name="Title 5"/>
          <p:cNvSpPr>
            <a:spLocks noGrp="1"/>
          </p:cNvSpPr>
          <p:nvPr>
            <p:ph type="title"/>
          </p:nvPr>
        </p:nvSpPr>
        <p:spPr>
          <a:xfrm>
            <a:off x="513556" y="726855"/>
            <a:ext cx="9031288" cy="276999"/>
          </a:xfrm>
        </p:spPr>
        <p:txBody>
          <a:bodyPr/>
          <a:lstStyle/>
          <a:p>
            <a:r>
              <a:rPr lang="en-US" dirty="0"/>
              <a:t>Adult Student Market Segment</a:t>
            </a:r>
          </a:p>
        </p:txBody>
      </p:sp>
      <p:sp>
        <p:nvSpPr>
          <p:cNvPr id="11" name="Rectangle 10"/>
          <p:cNvSpPr/>
          <p:nvPr/>
        </p:nvSpPr>
        <p:spPr bwMode="gray">
          <a:xfrm>
            <a:off x="611143" y="5159306"/>
            <a:ext cx="8823382" cy="1857144"/>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12" name="TextBox 11"/>
          <p:cNvSpPr txBox="1"/>
          <p:nvPr/>
        </p:nvSpPr>
        <p:spPr bwMode="gray">
          <a:xfrm>
            <a:off x="725733" y="5282331"/>
            <a:ext cx="3784690" cy="236988"/>
          </a:xfrm>
          <a:prstGeom prst="rect">
            <a:avLst/>
          </a:prstGeom>
          <a:noFill/>
        </p:spPr>
        <p:txBody>
          <a:bodyPr wrap="none" lIns="0" tIns="0" rIns="0" bIns="0" rtlCol="0">
            <a:spAutoFit/>
          </a:bodyPr>
          <a:lstStyle/>
          <a:p>
            <a:pPr>
              <a:spcBef>
                <a:spcPts val="550"/>
              </a:spcBef>
            </a:pPr>
            <a:r>
              <a:rPr lang="en-US" sz="1540" b="1" dirty="0"/>
              <a:t>Requirements for Market Success </a:t>
            </a:r>
          </a:p>
        </p:txBody>
      </p:sp>
      <p:sp>
        <p:nvSpPr>
          <p:cNvPr id="13" name="TextBox 12"/>
          <p:cNvSpPr txBox="1"/>
          <p:nvPr/>
        </p:nvSpPr>
        <p:spPr bwMode="gray">
          <a:xfrm>
            <a:off x="725733" y="5608444"/>
            <a:ext cx="8415953" cy="381643"/>
          </a:xfrm>
          <a:prstGeom prst="rect">
            <a:avLst/>
          </a:prstGeom>
          <a:noFill/>
        </p:spPr>
        <p:txBody>
          <a:bodyPr wrap="square" lIns="0" tIns="0" rIns="0" bIns="0" rtlCol="0">
            <a:spAutoFit/>
          </a:bodyPr>
          <a:lstStyle/>
          <a:p>
            <a:pPr marL="127477" indent="-127477">
              <a:spcBef>
                <a:spcPts val="550"/>
              </a:spcBef>
              <a:buFont typeface="Arial" panose="020B0604020202020204" pitchFamily="34" charset="0"/>
              <a:buChar char="•"/>
            </a:pPr>
            <a:r>
              <a:rPr lang="en-US" sz="990" i="1" dirty="0"/>
              <a:t>Describe what is required for your institution to inflect change in this market</a:t>
            </a:r>
          </a:p>
          <a:p>
            <a:pPr marL="127477" indent="-127477">
              <a:spcBef>
                <a:spcPts val="550"/>
              </a:spcBef>
              <a:buFont typeface="Arial" panose="020B0604020202020204" pitchFamily="34" charset="0"/>
              <a:buChar char="•"/>
            </a:pPr>
            <a:r>
              <a:rPr lang="en-US" sz="990" i="1" dirty="0"/>
              <a:t>E.g., Dramatically expand marketing channels; Expand PLA offerings</a:t>
            </a:r>
          </a:p>
        </p:txBody>
      </p:sp>
      <p:grpSp>
        <p:nvGrpSpPr>
          <p:cNvPr id="2" name="Group 1">
            <a:extLst>
              <a:ext uri="{FF2B5EF4-FFF2-40B4-BE49-F238E27FC236}">
                <a16:creationId xmlns:a16="http://schemas.microsoft.com/office/drawing/2014/main" id="{93AA55DB-90EF-4696-9A59-6C1F12A7E9A8}"/>
              </a:ext>
            </a:extLst>
          </p:cNvPr>
          <p:cNvGrpSpPr/>
          <p:nvPr/>
        </p:nvGrpSpPr>
        <p:grpSpPr>
          <a:xfrm>
            <a:off x="5812408" y="1221127"/>
            <a:ext cx="2895010" cy="734263"/>
            <a:chOff x="6612508" y="1202077"/>
            <a:chExt cx="2895010" cy="734263"/>
          </a:xfrm>
        </p:grpSpPr>
        <p:sp>
          <p:nvSpPr>
            <p:cNvPr id="8" name="TextBox 7">
              <a:extLst>
                <a:ext uri="{FF2B5EF4-FFF2-40B4-BE49-F238E27FC236}">
                  <a16:creationId xmlns:a16="http://schemas.microsoft.com/office/drawing/2014/main" id="{FDA791E1-90C0-487F-ABAC-484570073234}"/>
                </a:ext>
              </a:extLst>
            </p:cNvPr>
            <p:cNvSpPr txBox="1"/>
            <p:nvPr/>
          </p:nvSpPr>
          <p:spPr bwMode="gray">
            <a:xfrm>
              <a:off x="6612508" y="1202077"/>
              <a:ext cx="2655309" cy="186205"/>
            </a:xfrm>
            <a:prstGeom prst="rect">
              <a:avLst/>
            </a:prstGeom>
            <a:noFill/>
          </p:spPr>
          <p:txBody>
            <a:bodyPr wrap="square" lIns="0" tIns="0" rIns="0" bIns="0" rtlCol="0">
              <a:spAutoFit/>
            </a:bodyPr>
            <a:lstStyle/>
            <a:p>
              <a:pPr>
                <a:spcBef>
                  <a:spcPts val="550"/>
                </a:spcBef>
              </a:pPr>
              <a:r>
                <a:rPr lang="en-US" sz="1210" b="1" dirty="0"/>
                <a:t>Pros for market prioritization:</a:t>
              </a:r>
            </a:p>
          </p:txBody>
        </p:sp>
        <p:sp>
          <p:nvSpPr>
            <p:cNvPr id="9" name="TextBox 8">
              <a:extLst>
                <a:ext uri="{FF2B5EF4-FFF2-40B4-BE49-F238E27FC236}">
                  <a16:creationId xmlns:a16="http://schemas.microsoft.com/office/drawing/2014/main" id="{736A97F8-73FF-4865-99EB-F63D60A25658}"/>
                </a:ext>
              </a:extLst>
            </p:cNvPr>
            <p:cNvSpPr txBox="1"/>
            <p:nvPr/>
          </p:nvSpPr>
          <p:spPr bwMode="gray">
            <a:xfrm>
              <a:off x="6612509" y="1479292"/>
              <a:ext cx="2895009" cy="457048"/>
            </a:xfrm>
            <a:prstGeom prst="rect">
              <a:avLst/>
            </a:prstGeom>
            <a:noFill/>
          </p:spPr>
          <p:txBody>
            <a:bodyPr wrap="square" lIns="0" tIns="0" rIns="0" bIns="0" rtlCol="0">
              <a:spAutoFit/>
            </a:bodyPr>
            <a:lstStyle/>
            <a:p>
              <a:pPr marL="127477" indent="-127477">
                <a:spcBef>
                  <a:spcPts val="550"/>
                </a:spcBef>
                <a:buFont typeface="Arial" panose="020B0604020202020204" pitchFamily="34" charset="0"/>
                <a:buChar char="•"/>
              </a:pPr>
              <a:r>
                <a:rPr lang="en-US" sz="990" i="1" dirty="0"/>
                <a:t>List pros for Adult Student market prioritization that may not be captured in market trends</a:t>
              </a:r>
            </a:p>
          </p:txBody>
        </p:sp>
      </p:grpSp>
      <p:cxnSp>
        <p:nvCxnSpPr>
          <p:cNvPr id="10" name="Straight Connector 9">
            <a:extLst>
              <a:ext uri="{FF2B5EF4-FFF2-40B4-BE49-F238E27FC236}">
                <a16:creationId xmlns:a16="http://schemas.microsoft.com/office/drawing/2014/main" id="{8B92A2F9-680F-4BE9-B3B0-7D4971C76A66}"/>
              </a:ext>
            </a:extLst>
          </p:cNvPr>
          <p:cNvCxnSpPr/>
          <p:nvPr/>
        </p:nvCxnSpPr>
        <p:spPr bwMode="gray">
          <a:xfrm>
            <a:off x="5630853" y="1388282"/>
            <a:ext cx="0" cy="3291034"/>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DBD72B69-93EF-47A0-B949-040B45F20BE5}"/>
              </a:ext>
            </a:extLst>
          </p:cNvPr>
          <p:cNvGrpSpPr/>
          <p:nvPr/>
        </p:nvGrpSpPr>
        <p:grpSpPr>
          <a:xfrm>
            <a:off x="5812407" y="3040402"/>
            <a:ext cx="2895010" cy="734263"/>
            <a:chOff x="6755383" y="3040402"/>
            <a:chExt cx="2895010" cy="734263"/>
          </a:xfrm>
        </p:grpSpPr>
        <p:sp>
          <p:nvSpPr>
            <p:cNvPr id="14" name="TextBox 13">
              <a:extLst>
                <a:ext uri="{FF2B5EF4-FFF2-40B4-BE49-F238E27FC236}">
                  <a16:creationId xmlns:a16="http://schemas.microsoft.com/office/drawing/2014/main" id="{E6A926FD-EBDA-4019-9F6F-999CB5CE07A7}"/>
                </a:ext>
              </a:extLst>
            </p:cNvPr>
            <p:cNvSpPr txBox="1"/>
            <p:nvPr/>
          </p:nvSpPr>
          <p:spPr bwMode="gray">
            <a:xfrm>
              <a:off x="6755383" y="3040402"/>
              <a:ext cx="2788663" cy="186205"/>
            </a:xfrm>
            <a:prstGeom prst="rect">
              <a:avLst/>
            </a:prstGeom>
            <a:noFill/>
          </p:spPr>
          <p:txBody>
            <a:bodyPr wrap="square" lIns="0" tIns="0" rIns="0" bIns="0" rtlCol="0">
              <a:spAutoFit/>
            </a:bodyPr>
            <a:lstStyle/>
            <a:p>
              <a:pPr>
                <a:spcBef>
                  <a:spcPts val="550"/>
                </a:spcBef>
              </a:pPr>
              <a:r>
                <a:rPr lang="en-US" sz="1210" b="1" dirty="0"/>
                <a:t>Cons for market prioritization:</a:t>
              </a:r>
            </a:p>
          </p:txBody>
        </p:sp>
        <p:sp>
          <p:nvSpPr>
            <p:cNvPr id="15" name="TextBox 14">
              <a:extLst>
                <a:ext uri="{FF2B5EF4-FFF2-40B4-BE49-F238E27FC236}">
                  <a16:creationId xmlns:a16="http://schemas.microsoft.com/office/drawing/2014/main" id="{ED172B13-A2A0-41F0-8C21-FF3B6D130EC2}"/>
                </a:ext>
              </a:extLst>
            </p:cNvPr>
            <p:cNvSpPr txBox="1"/>
            <p:nvPr/>
          </p:nvSpPr>
          <p:spPr bwMode="gray">
            <a:xfrm>
              <a:off x="6755384" y="3317617"/>
              <a:ext cx="2895009" cy="457048"/>
            </a:xfrm>
            <a:prstGeom prst="rect">
              <a:avLst/>
            </a:prstGeom>
            <a:noFill/>
          </p:spPr>
          <p:txBody>
            <a:bodyPr wrap="square" lIns="0" tIns="0" rIns="0" bIns="0" rtlCol="0">
              <a:spAutoFit/>
            </a:bodyPr>
            <a:lstStyle/>
            <a:p>
              <a:pPr marL="127477" indent="-127477">
                <a:spcBef>
                  <a:spcPts val="550"/>
                </a:spcBef>
                <a:buFont typeface="Arial" panose="020B0604020202020204" pitchFamily="34" charset="0"/>
                <a:buChar char="•"/>
              </a:pPr>
              <a:r>
                <a:rPr lang="en-US" sz="990" i="1" dirty="0"/>
                <a:t>List Cons for Adult Student market prioritization that may not be captured in market trends</a:t>
              </a:r>
            </a:p>
          </p:txBody>
        </p:sp>
      </p:grpSp>
      <p:graphicFrame>
        <p:nvGraphicFramePr>
          <p:cNvPr id="16" name="Table 15">
            <a:extLst>
              <a:ext uri="{FF2B5EF4-FFF2-40B4-BE49-F238E27FC236}">
                <a16:creationId xmlns:a16="http://schemas.microsoft.com/office/drawing/2014/main" id="{54020254-8ACC-4451-AE2C-1E9C5ADDE0A8}"/>
              </a:ext>
            </a:extLst>
          </p:cNvPr>
          <p:cNvGraphicFramePr>
            <a:graphicFrameLocks noGrp="1"/>
          </p:cNvGraphicFramePr>
          <p:nvPr>
            <p:extLst>
              <p:ext uri="{D42A27DB-BD31-4B8C-83A1-F6EECF244321}">
                <p14:modId xmlns:p14="http://schemas.microsoft.com/office/powerpoint/2010/main" val="1668565623"/>
              </p:ext>
            </p:extLst>
          </p:nvPr>
        </p:nvGraphicFramePr>
        <p:xfrm>
          <a:off x="511652" y="1177901"/>
          <a:ext cx="4698523" cy="3480897"/>
        </p:xfrm>
        <a:graphic>
          <a:graphicData uri="http://schemas.openxmlformats.org/drawingml/2006/table">
            <a:tbl>
              <a:tblPr firstRow="1" bandRow="1">
                <a:tableStyleId>{7DF18680-E054-41AD-8BC1-D1AEF772440D}</a:tableStyleId>
              </a:tblPr>
              <a:tblGrid>
                <a:gridCol w="2242181">
                  <a:extLst>
                    <a:ext uri="{9D8B030D-6E8A-4147-A177-3AD203B41FA5}">
                      <a16:colId xmlns:a16="http://schemas.microsoft.com/office/drawing/2014/main" val="20000"/>
                    </a:ext>
                  </a:extLst>
                </a:gridCol>
                <a:gridCol w="2456342">
                  <a:extLst>
                    <a:ext uri="{9D8B030D-6E8A-4147-A177-3AD203B41FA5}">
                      <a16:colId xmlns:a16="http://schemas.microsoft.com/office/drawing/2014/main" val="20001"/>
                    </a:ext>
                  </a:extLst>
                </a:gridCol>
              </a:tblGrid>
              <a:tr h="382368">
                <a:tc>
                  <a:txBody>
                    <a:bodyPr/>
                    <a:lstStyle/>
                    <a:p>
                      <a:r>
                        <a:rPr lang="en-US" sz="1300" dirty="0"/>
                        <a:t>Metric</a:t>
                      </a:r>
                    </a:p>
                  </a:txBody>
                  <a:tcPr marL="100584" marR="100584" marT="50292" marB="50292"/>
                </a:tc>
                <a:tc>
                  <a:txBody>
                    <a:bodyPr/>
                    <a:lstStyle/>
                    <a:p>
                      <a:r>
                        <a:rPr lang="en-US" sz="1300" dirty="0"/>
                        <a:t>Results</a:t>
                      </a:r>
                    </a:p>
                  </a:txBody>
                  <a:tcPr marL="100584" marR="100584" marT="50292" marB="50292"/>
                </a:tc>
                <a:extLst>
                  <a:ext uri="{0D108BD9-81ED-4DB2-BD59-A6C34878D82A}">
                    <a16:rowId xmlns:a16="http://schemas.microsoft.com/office/drawing/2014/main" val="10000"/>
                  </a:ext>
                </a:extLst>
              </a:tr>
              <a:tr h="466389">
                <a:tc>
                  <a:txBody>
                    <a:bodyPr/>
                    <a:lstStyle/>
                    <a:p>
                      <a:pPr marL="0" indent="0">
                        <a:buNone/>
                      </a:pPr>
                      <a:r>
                        <a:rPr lang="en-US" sz="1000" b="1" i="0" dirty="0"/>
                        <a:t>Market Size</a:t>
                      </a:r>
                    </a:p>
                  </a:txBody>
                  <a:tcPr marL="100584" marR="100584" marT="50292" marB="50292"/>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baseline="0" dirty="0"/>
                        <a:t>E.g. Number of 25-64-year-olds in service area without a degree</a:t>
                      </a:r>
                    </a:p>
                  </a:txBody>
                  <a:tcPr marL="100584" marR="100584" marT="50292" marB="50292"/>
                </a:tc>
                <a:extLst>
                  <a:ext uri="{0D108BD9-81ED-4DB2-BD59-A6C34878D82A}">
                    <a16:rowId xmlns:a16="http://schemas.microsoft.com/office/drawing/2014/main" val="10001"/>
                  </a:ext>
                </a:extLst>
              </a:tr>
              <a:tr h="518929">
                <a:tc>
                  <a:txBody>
                    <a:bodyPr/>
                    <a:lstStyle/>
                    <a:p>
                      <a:pPr marL="0" indent="0">
                        <a:buNone/>
                      </a:pPr>
                      <a:r>
                        <a:rPr lang="en-US" sz="1000" b="1" i="0" dirty="0"/>
                        <a:t>Current Market Penetration</a:t>
                      </a:r>
                    </a:p>
                  </a:txBody>
                  <a:tcPr marL="100584" marR="100584" marT="50292" marB="50292"/>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baseline="0" dirty="0"/>
                        <a:t>E.g. Proportion of adults served out of total market size</a:t>
                      </a:r>
                    </a:p>
                  </a:txBody>
                  <a:tcPr marL="100584" marR="100584" marT="50292" marB="50292"/>
                </a:tc>
                <a:extLst>
                  <a:ext uri="{0D108BD9-81ED-4DB2-BD59-A6C34878D82A}">
                    <a16:rowId xmlns:a16="http://schemas.microsoft.com/office/drawing/2014/main" val="10002"/>
                  </a:ext>
                </a:extLst>
              </a:tr>
              <a:tr h="548487">
                <a:tc>
                  <a:txBody>
                    <a:bodyPr/>
                    <a:lstStyle/>
                    <a:p>
                      <a:pPr marL="0" indent="0">
                        <a:buNone/>
                      </a:pPr>
                      <a:r>
                        <a:rPr lang="en-US" sz="1000" b="1" i="0" dirty="0"/>
                        <a:t>Major Competitors</a:t>
                      </a:r>
                    </a:p>
                  </a:txBody>
                  <a:tcPr marL="100584" marR="100584" marT="50292" marB="50292"/>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baseline="0" dirty="0"/>
                        <a:t>E.g. Workforce, higher ed</a:t>
                      </a:r>
                    </a:p>
                    <a:p>
                      <a:pPr marL="0" indent="0">
                        <a:buNone/>
                      </a:pPr>
                      <a:endParaRPr lang="en-US" sz="1000" i="1" baseline="0" dirty="0"/>
                    </a:p>
                  </a:txBody>
                  <a:tcPr marL="100584" marR="100584" marT="50292" marB="50292"/>
                </a:tc>
                <a:extLst>
                  <a:ext uri="{0D108BD9-81ED-4DB2-BD59-A6C34878D82A}">
                    <a16:rowId xmlns:a16="http://schemas.microsoft.com/office/drawing/2014/main" val="10003"/>
                  </a:ext>
                </a:extLst>
              </a:tr>
              <a:tr h="478466">
                <a:tc>
                  <a:txBody>
                    <a:bodyPr/>
                    <a:lstStyle/>
                    <a:p>
                      <a:pPr marL="0" indent="0">
                        <a:buNone/>
                      </a:pPr>
                      <a:r>
                        <a:rPr lang="en-US" sz="1000" b="1" i="0" dirty="0"/>
                        <a:t>Recruitment cost</a:t>
                      </a:r>
                    </a:p>
                  </a:txBody>
                  <a:tcPr marL="100584" marR="100584" marT="50292" marB="50292"/>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baseline="0" dirty="0"/>
                        <a:t>E.g. Market spend per enrollee</a:t>
                      </a:r>
                    </a:p>
                    <a:p>
                      <a:pPr marL="0" indent="0">
                        <a:buNone/>
                      </a:pPr>
                      <a:endParaRPr lang="en-US" sz="1000" i="1" baseline="0" dirty="0"/>
                    </a:p>
                  </a:txBody>
                  <a:tcPr marL="100584" marR="100584" marT="50292" marB="50292"/>
                </a:tc>
                <a:extLst>
                  <a:ext uri="{0D108BD9-81ED-4DB2-BD59-A6C34878D82A}">
                    <a16:rowId xmlns:a16="http://schemas.microsoft.com/office/drawing/2014/main" val="10004"/>
                  </a:ext>
                </a:extLst>
              </a:tr>
              <a:tr h="555980">
                <a:tc>
                  <a:txBody>
                    <a:bodyPr/>
                    <a:lstStyle/>
                    <a:p>
                      <a:pPr marL="0" indent="0">
                        <a:buNone/>
                      </a:pPr>
                      <a:r>
                        <a:rPr lang="en-US" sz="1000" b="1" i="0" dirty="0"/>
                        <a:t>Current Retention Rates</a:t>
                      </a:r>
                    </a:p>
                  </a:txBody>
                  <a:tcPr marL="100584" marR="100584" marT="50292" marB="50292"/>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baseline="0" dirty="0"/>
                        <a:t>E.g. Fall to spring, first year</a:t>
                      </a:r>
                    </a:p>
                    <a:p>
                      <a:pPr marL="0" indent="0">
                        <a:buNone/>
                      </a:pPr>
                      <a:endParaRPr lang="en-US" sz="1000" i="1" baseline="0" dirty="0"/>
                    </a:p>
                  </a:txBody>
                  <a:tcPr marL="100584" marR="100584" marT="50292" marB="50292"/>
                </a:tc>
                <a:extLst>
                  <a:ext uri="{0D108BD9-81ED-4DB2-BD59-A6C34878D82A}">
                    <a16:rowId xmlns:a16="http://schemas.microsoft.com/office/drawing/2014/main" val="2438019434"/>
                  </a:ext>
                </a:extLst>
              </a:tr>
              <a:tr h="530278">
                <a:tc>
                  <a:txBody>
                    <a:bodyPr/>
                    <a:lstStyle/>
                    <a:p>
                      <a:pPr marL="0" indent="0">
                        <a:buNone/>
                      </a:pPr>
                      <a:r>
                        <a:rPr lang="en-US" sz="1000" b="1" i="0" dirty="0"/>
                        <a:t>Avg. Term Credit Hour</a:t>
                      </a:r>
                    </a:p>
                  </a:txBody>
                  <a:tcPr marL="100584" marR="100584" marT="50292" marB="50292"/>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baseline="0" dirty="0"/>
                        <a:t>E.g. Full-time, part-time</a:t>
                      </a:r>
                    </a:p>
                    <a:p>
                      <a:pPr marL="0" indent="0">
                        <a:buNone/>
                      </a:pPr>
                      <a:endParaRPr lang="en-US" sz="1000" i="1" baseline="0" dirty="0"/>
                    </a:p>
                  </a:txBody>
                  <a:tcPr marL="100584" marR="100584" marT="50292" marB="50292"/>
                </a:tc>
                <a:extLst>
                  <a:ext uri="{0D108BD9-81ED-4DB2-BD59-A6C34878D82A}">
                    <a16:rowId xmlns:a16="http://schemas.microsoft.com/office/drawing/2014/main" val="1586986462"/>
                  </a:ext>
                </a:extLst>
              </a:tr>
            </a:tbl>
          </a:graphicData>
        </a:graphic>
      </p:graphicFrame>
    </p:spTree>
    <p:extLst>
      <p:ext uri="{BB962C8B-B14F-4D97-AF65-F5344CB8AC3E}">
        <p14:creationId xmlns:p14="http://schemas.microsoft.com/office/powerpoint/2010/main" val="6766226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6">
            <a:extLst>
              <a:ext uri="{FF2B5EF4-FFF2-40B4-BE49-F238E27FC236}">
                <a16:creationId xmlns:a16="http://schemas.microsoft.com/office/drawing/2014/main" id="{C0963B3D-EA02-408E-A0DC-2707A2CF8C3E}"/>
              </a:ext>
            </a:extLst>
          </p:cNvPr>
          <p:cNvSpPr txBox="1">
            <a:spLocks/>
          </p:cNvSpPr>
          <p:nvPr/>
        </p:nvSpPr>
        <p:spPr bwMode="gray">
          <a:xfrm>
            <a:off x="539308" y="720729"/>
            <a:ext cx="8737413" cy="276999"/>
          </a:xfrm>
          <a:prstGeom prst="rect">
            <a:avLst/>
          </a:prstGeom>
        </p:spPr>
        <p:txBody>
          <a:bodyPr vert="horz" wrap="square" lIns="0" tIns="0" rIns="0" bIns="0" rtlCol="0" anchor="b" anchorCtr="0">
            <a:spAutoFit/>
          </a:bodyPr>
          <a:lstStyle>
            <a:lvl1pPr algn="l" defTabSz="754380" rtl="0" eaLnBrk="1" latinLnBrk="0" hangingPunct="1">
              <a:lnSpc>
                <a:spcPct val="90000"/>
              </a:lnSpc>
              <a:spcBef>
                <a:spcPct val="0"/>
              </a:spcBef>
              <a:buNone/>
              <a:defRPr sz="2000" kern="1200" spc="50" baseline="0">
                <a:solidFill>
                  <a:schemeClr val="accent5"/>
                </a:solidFill>
                <a:latin typeface="+mj-lt"/>
                <a:ea typeface="+mj-ea"/>
                <a:cs typeface="+mj-cs"/>
              </a:defRPr>
            </a:lvl1pPr>
          </a:lstStyle>
          <a:p>
            <a:r>
              <a:rPr lang="en-US" dirty="0"/>
              <a:t>Strategic Assumptions Evaluation: Adult Market</a:t>
            </a:r>
          </a:p>
        </p:txBody>
      </p:sp>
      <p:graphicFrame>
        <p:nvGraphicFramePr>
          <p:cNvPr id="20" name="Table 19">
            <a:extLst>
              <a:ext uri="{FF2B5EF4-FFF2-40B4-BE49-F238E27FC236}">
                <a16:creationId xmlns:a16="http://schemas.microsoft.com/office/drawing/2014/main" id="{080E1A41-49BC-4A21-BED7-C46F085FF701}"/>
              </a:ext>
            </a:extLst>
          </p:cNvPr>
          <p:cNvGraphicFramePr>
            <a:graphicFrameLocks noGrp="1"/>
          </p:cNvGraphicFramePr>
          <p:nvPr>
            <p:extLst>
              <p:ext uri="{D42A27DB-BD31-4B8C-83A1-F6EECF244321}">
                <p14:modId xmlns:p14="http://schemas.microsoft.com/office/powerpoint/2010/main" val="1184414503"/>
              </p:ext>
            </p:extLst>
          </p:nvPr>
        </p:nvGraphicFramePr>
        <p:xfrm>
          <a:off x="657412" y="1752599"/>
          <a:ext cx="8740497" cy="5352318"/>
        </p:xfrm>
        <a:graphic>
          <a:graphicData uri="http://schemas.openxmlformats.org/drawingml/2006/table">
            <a:tbl>
              <a:tblPr firstRow="1" bandRow="1">
                <a:tableStyleId>{7DF18680-E054-41AD-8BC1-D1AEF772440D}</a:tableStyleId>
              </a:tblPr>
              <a:tblGrid>
                <a:gridCol w="2276991">
                  <a:extLst>
                    <a:ext uri="{9D8B030D-6E8A-4147-A177-3AD203B41FA5}">
                      <a16:colId xmlns:a16="http://schemas.microsoft.com/office/drawing/2014/main" val="1284889828"/>
                    </a:ext>
                  </a:extLst>
                </a:gridCol>
                <a:gridCol w="3231753">
                  <a:extLst>
                    <a:ext uri="{9D8B030D-6E8A-4147-A177-3AD203B41FA5}">
                      <a16:colId xmlns:a16="http://schemas.microsoft.com/office/drawing/2014/main" val="686523736"/>
                    </a:ext>
                  </a:extLst>
                </a:gridCol>
                <a:gridCol w="3231753">
                  <a:extLst>
                    <a:ext uri="{9D8B030D-6E8A-4147-A177-3AD203B41FA5}">
                      <a16:colId xmlns:a16="http://schemas.microsoft.com/office/drawing/2014/main" val="2740529790"/>
                    </a:ext>
                  </a:extLst>
                </a:gridCol>
              </a:tblGrid>
              <a:tr h="285686">
                <a:tc>
                  <a:txBody>
                    <a:bodyPr/>
                    <a:lstStyle/>
                    <a:p>
                      <a:pPr algn="ctr"/>
                      <a:r>
                        <a:rPr lang="en-US" sz="900" dirty="0">
                          <a:solidFill>
                            <a:schemeClr val="bg1"/>
                          </a:solidFill>
                        </a:rPr>
                        <a:t>Market/Institutional Force</a:t>
                      </a:r>
                    </a:p>
                  </a:txBody>
                  <a:tcPr marL="70658" marR="70658" marT="35329" marB="35329" anchor="ctr"/>
                </a:tc>
                <a:tc>
                  <a:txBody>
                    <a:bodyPr/>
                    <a:lstStyle/>
                    <a:p>
                      <a:pPr algn="ctr"/>
                      <a:r>
                        <a:rPr lang="en-US" sz="900" dirty="0"/>
                        <a:t>Market Segment Assumption</a:t>
                      </a:r>
                    </a:p>
                  </a:txBody>
                  <a:tcPr marL="70658" marR="70658" marT="35329" marB="35329" anchor="ctr"/>
                </a:tc>
                <a:tc>
                  <a:txBody>
                    <a:bodyPr/>
                    <a:lstStyle/>
                    <a:p>
                      <a:pPr algn="ctr"/>
                      <a:r>
                        <a:rPr lang="en-US" sz="900" dirty="0"/>
                        <a:t>Tripwire</a:t>
                      </a:r>
                    </a:p>
                  </a:txBody>
                  <a:tcPr marL="70658" marR="70658" marT="35329" marB="35329" anchor="ctr"/>
                </a:tc>
                <a:extLst>
                  <a:ext uri="{0D108BD9-81ED-4DB2-BD59-A6C34878D82A}">
                    <a16:rowId xmlns:a16="http://schemas.microsoft.com/office/drawing/2014/main" val="1958718006"/>
                  </a:ext>
                </a:extLst>
              </a:tr>
              <a:tr h="529567">
                <a:tc>
                  <a:txBody>
                    <a:bodyPr/>
                    <a:lstStyle/>
                    <a:p>
                      <a:pPr marL="0" marR="0" lvl="0" indent="0" algn="ctr" defTabSz="-114300" rtl="0" eaLnBrk="1" fontAlgn="auto" latinLnBrk="0" hangingPunct="1">
                        <a:lnSpc>
                          <a:spcPct val="100000"/>
                        </a:lnSpc>
                        <a:spcBef>
                          <a:spcPts val="300"/>
                        </a:spcBef>
                        <a:spcAft>
                          <a:spcPts val="0"/>
                        </a:spcAft>
                        <a:buClrTx/>
                        <a:buSzTx/>
                        <a:buFontTx/>
                        <a:buNone/>
                        <a:tabLst/>
                        <a:defRPr/>
                      </a:pPr>
                      <a:r>
                        <a:rPr lang="en-US" sz="900" dirty="0"/>
                        <a:t>Demographics</a:t>
                      </a:r>
                    </a:p>
                  </a:txBody>
                  <a:tcPr marL="70658" marR="70658" marT="35329" marB="35329" anchor="ctr"/>
                </a:tc>
                <a:tc>
                  <a:txBody>
                    <a:bodyPr/>
                    <a:lstStyle/>
                    <a:p>
                      <a:pPr algn="ctr"/>
                      <a:endParaRPr lang="en-US" sz="900" dirty="0"/>
                    </a:p>
                  </a:txBody>
                  <a:tcPr marL="70658" marR="70658" marT="35329" marB="35329" anchor="ctr"/>
                </a:tc>
                <a:tc>
                  <a:txBody>
                    <a:bodyPr/>
                    <a:lstStyle/>
                    <a:p>
                      <a:pPr algn="ctr"/>
                      <a:endParaRPr lang="en-US" sz="900" dirty="0"/>
                    </a:p>
                  </a:txBody>
                  <a:tcPr marL="70658" marR="70658" marT="35329" marB="35329" anchor="ctr"/>
                </a:tc>
                <a:extLst>
                  <a:ext uri="{0D108BD9-81ED-4DB2-BD59-A6C34878D82A}">
                    <a16:rowId xmlns:a16="http://schemas.microsoft.com/office/drawing/2014/main" val="1772190624"/>
                  </a:ext>
                </a:extLst>
              </a:tr>
              <a:tr h="552357">
                <a:tc>
                  <a:txBody>
                    <a:bodyPr/>
                    <a:lstStyle/>
                    <a:p>
                      <a:pPr algn="ctr"/>
                      <a:r>
                        <a:rPr lang="en-US" sz="900" dirty="0"/>
                        <a:t>Feeder Institutions</a:t>
                      </a:r>
                    </a:p>
                  </a:txBody>
                  <a:tcPr marL="70658" marR="70658" marT="35329" marB="35329" anchor="ctr"/>
                </a:tc>
                <a:tc>
                  <a:txBody>
                    <a:bodyPr/>
                    <a:lstStyle/>
                    <a:p>
                      <a:pPr algn="ctr"/>
                      <a:r>
                        <a:rPr lang="en-US" sz="900" dirty="0"/>
                        <a:t>Pike Industries remains in demand of upskilled workers and Forest Growth Paper Mill continues to lay off workers in need of new skills</a:t>
                      </a:r>
                    </a:p>
                  </a:txBody>
                  <a:tcPr marL="70658" marR="70658" marT="35329" marB="35329" anchor="ctr"/>
                </a:tc>
                <a:tc>
                  <a:txBody>
                    <a:bodyPr/>
                    <a:lstStyle/>
                    <a:p>
                      <a:pPr algn="ctr"/>
                      <a:r>
                        <a:rPr lang="en-US" sz="900" dirty="0"/>
                        <a:t>Pike Industries terminates or shrinks advanced machinery growth project by 100 employees; Forest Growth Paper Mill stops lay-offs</a:t>
                      </a:r>
                    </a:p>
                  </a:txBody>
                  <a:tcPr marL="70658" marR="70658" marT="35329" marB="35329" anchor="ctr"/>
                </a:tc>
                <a:extLst>
                  <a:ext uri="{0D108BD9-81ED-4DB2-BD59-A6C34878D82A}">
                    <a16:rowId xmlns:a16="http://schemas.microsoft.com/office/drawing/2014/main" val="455507356"/>
                  </a:ext>
                </a:extLst>
              </a:tr>
              <a:tr h="565729">
                <a:tc>
                  <a:txBody>
                    <a:bodyPr/>
                    <a:lstStyle/>
                    <a:p>
                      <a:pPr algn="ctr"/>
                      <a:r>
                        <a:rPr lang="en-US" sz="900" dirty="0"/>
                        <a:t>Competition</a:t>
                      </a:r>
                    </a:p>
                  </a:txBody>
                  <a:tcPr marL="70658" marR="70658" marT="35329" marB="35329" anchor="ctr"/>
                </a:tc>
                <a:tc>
                  <a:txBody>
                    <a:bodyPr/>
                    <a:lstStyle/>
                    <a:p>
                      <a:pPr algn="ctr"/>
                      <a:r>
                        <a:rPr lang="en-US" sz="900" dirty="0" err="1"/>
                        <a:t>Midtier</a:t>
                      </a:r>
                      <a:r>
                        <a:rPr lang="en-US" sz="900" dirty="0"/>
                        <a:t> State and Non-Profit Online University programs do not fit the needs and wants of the students of this strategy; the workforce does not offer sufficient opportunities for these potential students</a:t>
                      </a:r>
                    </a:p>
                  </a:txBody>
                  <a:tcPr marL="70658" marR="70658" marT="35329" marB="35329" anchor="ctr"/>
                </a:tc>
                <a:tc>
                  <a:txBody>
                    <a:bodyPr/>
                    <a:lstStyle/>
                    <a:p>
                      <a:pPr algn="ctr"/>
                      <a:r>
                        <a:rPr lang="en-US" sz="900" dirty="0"/>
                        <a:t>Programs directed toward Pike Industries and Forest Growth Paper Mill experience fall enrollments of under 120 students total</a:t>
                      </a:r>
                    </a:p>
                  </a:txBody>
                  <a:tcPr marL="70658" marR="70658" marT="35329" marB="35329" anchor="ctr"/>
                </a:tc>
                <a:extLst>
                  <a:ext uri="{0D108BD9-81ED-4DB2-BD59-A6C34878D82A}">
                    <a16:rowId xmlns:a16="http://schemas.microsoft.com/office/drawing/2014/main" val="1138803821"/>
                  </a:ext>
                </a:extLst>
              </a:tr>
              <a:tr h="590787">
                <a:tc>
                  <a:txBody>
                    <a:bodyPr/>
                    <a:lstStyle/>
                    <a:p>
                      <a:pPr algn="ctr"/>
                      <a:r>
                        <a:rPr lang="en-US" sz="900" dirty="0"/>
                        <a:t>Student Demand</a:t>
                      </a:r>
                    </a:p>
                  </a:txBody>
                  <a:tcPr marL="70658" marR="70658" marT="35329" marB="35329" anchor="ctr"/>
                </a:tc>
                <a:tc>
                  <a:txBody>
                    <a:bodyPr/>
                    <a:lstStyle/>
                    <a:p>
                      <a:pPr algn="ctr"/>
                      <a:endParaRPr lang="en-US" sz="900" dirty="0"/>
                    </a:p>
                  </a:txBody>
                  <a:tcPr marL="70658" marR="70658" marT="35329" marB="35329" anchor="ctr"/>
                </a:tc>
                <a:tc>
                  <a:txBody>
                    <a:bodyPr/>
                    <a:lstStyle/>
                    <a:p>
                      <a:pPr algn="ctr"/>
                      <a:endParaRPr lang="en-US" sz="900" dirty="0"/>
                    </a:p>
                  </a:txBody>
                  <a:tcPr marL="70658" marR="70658" marT="35329" marB="35329" anchor="ctr"/>
                </a:tc>
                <a:extLst>
                  <a:ext uri="{0D108BD9-81ED-4DB2-BD59-A6C34878D82A}">
                    <a16:rowId xmlns:a16="http://schemas.microsoft.com/office/drawing/2014/main" val="3369285325"/>
                  </a:ext>
                </a:extLst>
              </a:tr>
              <a:tr h="532889">
                <a:tc>
                  <a:txBody>
                    <a:bodyPr/>
                    <a:lstStyle/>
                    <a:p>
                      <a:pPr marL="0" marR="0" lvl="0" indent="0" algn="ctr" defTabSz="-114300" rtl="0" eaLnBrk="1" fontAlgn="auto" latinLnBrk="0" hangingPunct="1">
                        <a:lnSpc>
                          <a:spcPct val="100000"/>
                        </a:lnSpc>
                        <a:spcBef>
                          <a:spcPts val="300"/>
                        </a:spcBef>
                        <a:spcAft>
                          <a:spcPts val="0"/>
                        </a:spcAft>
                        <a:buClrTx/>
                        <a:buSzTx/>
                        <a:buFontTx/>
                        <a:buNone/>
                        <a:tabLst/>
                        <a:defRPr/>
                      </a:pPr>
                      <a:r>
                        <a:rPr lang="en-US" sz="900" dirty="0"/>
                        <a:t>Labor Market</a:t>
                      </a:r>
                    </a:p>
                  </a:txBody>
                  <a:tcPr marL="70658" marR="70658" marT="35329" marB="35329" anchor="ctr"/>
                </a:tc>
                <a:tc>
                  <a:txBody>
                    <a:bodyPr/>
                    <a:lstStyle/>
                    <a:p>
                      <a:pPr algn="ctr"/>
                      <a:endParaRPr lang="en-US" sz="900" dirty="0"/>
                    </a:p>
                  </a:txBody>
                  <a:tcPr marL="70658" marR="70658" marT="35329" marB="35329" anchor="ctr"/>
                </a:tc>
                <a:tc>
                  <a:txBody>
                    <a:bodyPr/>
                    <a:lstStyle/>
                    <a:p>
                      <a:pPr algn="ctr"/>
                      <a:endParaRPr lang="en-US" sz="900" dirty="0"/>
                    </a:p>
                  </a:txBody>
                  <a:tcPr marL="70658" marR="70658" marT="35329" marB="35329" anchor="ctr"/>
                </a:tc>
                <a:extLst>
                  <a:ext uri="{0D108BD9-81ED-4DB2-BD59-A6C34878D82A}">
                    <a16:rowId xmlns:a16="http://schemas.microsoft.com/office/drawing/2014/main" val="487221502"/>
                  </a:ext>
                </a:extLst>
              </a:tr>
              <a:tr h="508448">
                <a:tc>
                  <a:txBody>
                    <a:bodyPr/>
                    <a:lstStyle/>
                    <a:p>
                      <a:pPr algn="ctr"/>
                      <a:r>
                        <a:rPr lang="en-US" sz="900" dirty="0"/>
                        <a:t>Public Policy</a:t>
                      </a:r>
                    </a:p>
                  </a:txBody>
                  <a:tcPr marL="70658" marR="70658" marT="35329" marB="35329" anchor="ctr"/>
                </a:tc>
                <a:tc>
                  <a:txBody>
                    <a:bodyPr/>
                    <a:lstStyle/>
                    <a:p>
                      <a:pPr algn="ctr"/>
                      <a:endParaRPr lang="en-US" sz="900" dirty="0"/>
                    </a:p>
                  </a:txBody>
                  <a:tcPr marL="70658" marR="70658" marT="35329" marB="35329" anchor="ctr"/>
                </a:tc>
                <a:tc>
                  <a:txBody>
                    <a:bodyPr/>
                    <a:lstStyle/>
                    <a:p>
                      <a:pPr algn="ctr"/>
                      <a:endParaRPr lang="en-US" sz="900" dirty="0"/>
                    </a:p>
                  </a:txBody>
                  <a:tcPr marL="70658" marR="70658" marT="35329" marB="35329" anchor="ctr"/>
                </a:tc>
                <a:extLst>
                  <a:ext uri="{0D108BD9-81ED-4DB2-BD59-A6C34878D82A}">
                    <a16:rowId xmlns:a16="http://schemas.microsoft.com/office/drawing/2014/main" val="1266516433"/>
                  </a:ext>
                </a:extLst>
              </a:tr>
              <a:tr h="535356">
                <a:tc>
                  <a:txBody>
                    <a:bodyPr/>
                    <a:lstStyle/>
                    <a:p>
                      <a:pPr marL="0" marR="0" lvl="0" indent="0" algn="ctr" defTabSz="-114300" rtl="0" eaLnBrk="1" fontAlgn="auto" latinLnBrk="0" hangingPunct="1">
                        <a:lnSpc>
                          <a:spcPct val="100000"/>
                        </a:lnSpc>
                        <a:spcBef>
                          <a:spcPts val="300"/>
                        </a:spcBef>
                        <a:spcAft>
                          <a:spcPts val="0"/>
                        </a:spcAft>
                        <a:buClrTx/>
                        <a:buSzTx/>
                        <a:buFontTx/>
                        <a:buNone/>
                        <a:tabLst/>
                        <a:defRPr/>
                      </a:pPr>
                      <a:r>
                        <a:rPr lang="en-US" sz="900" dirty="0"/>
                        <a:t>Products/Services</a:t>
                      </a:r>
                    </a:p>
                  </a:txBody>
                  <a:tcPr marL="70658" marR="70658" marT="35329" marB="35329" anchor="ctr"/>
                </a:tc>
                <a:tc>
                  <a:txBody>
                    <a:bodyPr/>
                    <a:lstStyle/>
                    <a:p>
                      <a:pPr algn="ctr"/>
                      <a:endParaRPr lang="en-US" sz="900" dirty="0"/>
                    </a:p>
                  </a:txBody>
                  <a:tcPr marL="70658" marR="70658" marT="35329" marB="35329" anchor="ctr"/>
                </a:tc>
                <a:tc>
                  <a:txBody>
                    <a:bodyPr/>
                    <a:lstStyle/>
                    <a:p>
                      <a:pPr algn="ctr"/>
                      <a:endParaRPr lang="en-US" sz="900" dirty="0"/>
                    </a:p>
                  </a:txBody>
                  <a:tcPr marL="70658" marR="70658" marT="35329" marB="35329" anchor="ctr"/>
                </a:tc>
                <a:extLst>
                  <a:ext uri="{0D108BD9-81ED-4DB2-BD59-A6C34878D82A}">
                    <a16:rowId xmlns:a16="http://schemas.microsoft.com/office/drawing/2014/main" val="2073891046"/>
                  </a:ext>
                </a:extLst>
              </a:tr>
              <a:tr h="526026">
                <a:tc>
                  <a:txBody>
                    <a:bodyPr/>
                    <a:lstStyle/>
                    <a:p>
                      <a:pPr marL="0" marR="0" lvl="0" indent="0" algn="ctr" defTabSz="-114300" rtl="0" eaLnBrk="1" fontAlgn="auto" latinLnBrk="0" hangingPunct="1">
                        <a:lnSpc>
                          <a:spcPct val="100000"/>
                        </a:lnSpc>
                        <a:spcBef>
                          <a:spcPts val="300"/>
                        </a:spcBef>
                        <a:spcAft>
                          <a:spcPts val="0"/>
                        </a:spcAft>
                        <a:buClrTx/>
                        <a:buSzTx/>
                        <a:buFontTx/>
                        <a:buNone/>
                        <a:tabLst/>
                        <a:defRPr/>
                      </a:pPr>
                      <a:r>
                        <a:rPr lang="en-US" sz="900" dirty="0"/>
                        <a:t>Technology</a:t>
                      </a:r>
                    </a:p>
                  </a:txBody>
                  <a:tcPr marL="70658" marR="70658" marT="35329" marB="35329" anchor="ctr"/>
                </a:tc>
                <a:tc>
                  <a:txBody>
                    <a:bodyPr/>
                    <a:lstStyle/>
                    <a:p>
                      <a:pPr algn="ctr"/>
                      <a:endParaRPr lang="en-US" sz="900" dirty="0"/>
                    </a:p>
                  </a:txBody>
                  <a:tcPr marL="70658" marR="70658" marT="35329" marB="35329" anchor="ctr"/>
                </a:tc>
                <a:tc>
                  <a:txBody>
                    <a:bodyPr/>
                    <a:lstStyle/>
                    <a:p>
                      <a:pPr algn="ctr"/>
                      <a:endParaRPr lang="en-US" sz="900" dirty="0"/>
                    </a:p>
                  </a:txBody>
                  <a:tcPr marL="70658" marR="70658" marT="35329" marB="35329" anchor="ctr"/>
                </a:tc>
                <a:extLst>
                  <a:ext uri="{0D108BD9-81ED-4DB2-BD59-A6C34878D82A}">
                    <a16:rowId xmlns:a16="http://schemas.microsoft.com/office/drawing/2014/main" val="4184414240"/>
                  </a:ext>
                </a:extLst>
              </a:tr>
              <a:tr h="534744">
                <a:tc>
                  <a:txBody>
                    <a:bodyPr/>
                    <a:lstStyle/>
                    <a:p>
                      <a:pPr marL="0" marR="0" lvl="0" indent="0" algn="ctr" defTabSz="-114300" rtl="0" eaLnBrk="1" fontAlgn="auto" latinLnBrk="0" hangingPunct="1">
                        <a:lnSpc>
                          <a:spcPct val="100000"/>
                        </a:lnSpc>
                        <a:spcBef>
                          <a:spcPts val="300"/>
                        </a:spcBef>
                        <a:spcAft>
                          <a:spcPts val="0"/>
                        </a:spcAft>
                        <a:buClrTx/>
                        <a:buSzTx/>
                        <a:buFontTx/>
                        <a:buNone/>
                        <a:tabLst/>
                        <a:defRPr/>
                      </a:pPr>
                      <a:r>
                        <a:rPr lang="en-US" sz="900" dirty="0"/>
                        <a:t>Institutional Resources</a:t>
                      </a:r>
                    </a:p>
                  </a:txBody>
                  <a:tcPr marL="70658" marR="70658" marT="35329" marB="35329" anchor="ctr"/>
                </a:tc>
                <a:tc>
                  <a:txBody>
                    <a:bodyPr/>
                    <a:lstStyle/>
                    <a:p>
                      <a:pPr algn="ctr"/>
                      <a:endParaRPr lang="en-US" sz="700" dirty="0"/>
                    </a:p>
                  </a:txBody>
                  <a:tcPr marL="70658" marR="70658" marT="35329" marB="35329" anchor="ctr"/>
                </a:tc>
                <a:tc>
                  <a:txBody>
                    <a:bodyPr/>
                    <a:lstStyle/>
                    <a:p>
                      <a:pPr algn="ctr"/>
                      <a:endParaRPr lang="en-US" sz="700" dirty="0"/>
                    </a:p>
                  </a:txBody>
                  <a:tcPr marL="70658" marR="70658" marT="35329" marB="35329" anchor="ctr"/>
                </a:tc>
                <a:extLst>
                  <a:ext uri="{0D108BD9-81ED-4DB2-BD59-A6C34878D82A}">
                    <a16:rowId xmlns:a16="http://schemas.microsoft.com/office/drawing/2014/main" val="3920290115"/>
                  </a:ext>
                </a:extLst>
              </a:tr>
            </a:tbl>
          </a:graphicData>
        </a:graphic>
      </p:graphicFrame>
      <p:sp>
        <p:nvSpPr>
          <p:cNvPr id="22" name="Text Placeholder 2">
            <a:extLst>
              <a:ext uri="{FF2B5EF4-FFF2-40B4-BE49-F238E27FC236}">
                <a16:creationId xmlns:a16="http://schemas.microsoft.com/office/drawing/2014/main" id="{0AC62155-5863-4D3B-89D4-D7048D3DF129}"/>
              </a:ext>
            </a:extLst>
          </p:cNvPr>
          <p:cNvSpPr txBox="1">
            <a:spLocks/>
          </p:cNvSpPr>
          <p:nvPr/>
        </p:nvSpPr>
        <p:spPr bwMode="gray">
          <a:xfrm>
            <a:off x="513556" y="563384"/>
            <a:ext cx="1370568" cy="123111"/>
          </a:xfrm>
          <a:prstGeom prst="rect">
            <a:avLst/>
          </a:prstGeom>
        </p:spPr>
        <p:txBody>
          <a:bodyPr vert="horz" wrap="none" lIns="0" tIns="0" rIns="0" bIns="0" rtlCol="0">
            <a:spAutoFit/>
          </a:bodyPr>
          <a:lstStyle>
            <a:lvl1pPr marL="0" indent="0" algn="l" defTabSz="754380" rtl="0" eaLnBrk="1" latinLnBrk="0" hangingPunct="1">
              <a:lnSpc>
                <a:spcPct val="100000"/>
              </a:lnSpc>
              <a:spcBef>
                <a:spcPts val="0"/>
              </a:spcBef>
              <a:buFont typeface="Arial" panose="020B0604020202020204" pitchFamily="34" charset="0"/>
              <a:buNone/>
              <a:defRPr sz="800" kern="1200">
                <a:solidFill>
                  <a:schemeClr val="tx1"/>
                </a:solidFill>
                <a:latin typeface="+mn-lt"/>
                <a:ea typeface="+mn-ea"/>
                <a:cs typeface="+mn-cs"/>
              </a:defRPr>
            </a:lvl1pPr>
            <a:lvl2pPr marL="230188" indent="-114300" algn="l" defTabSz="754380" rtl="0" eaLnBrk="1" latinLnBrk="0" hangingPunct="1">
              <a:lnSpc>
                <a:spcPct val="100000"/>
              </a:lnSpc>
              <a:spcBef>
                <a:spcPts val="0"/>
              </a:spcBef>
              <a:buFont typeface="Verdana" panose="020B0604030504040204" pitchFamily="34" charset="0"/>
              <a:buChar char="–"/>
              <a:defRPr sz="800" kern="1200">
                <a:solidFill>
                  <a:schemeClr val="tx1"/>
                </a:solidFill>
                <a:latin typeface="+mn-lt"/>
                <a:ea typeface="+mn-ea"/>
                <a:cs typeface="+mn-cs"/>
              </a:defRPr>
            </a:lvl2pPr>
            <a:lvl3pPr marL="341313" indent="-111125" algn="l" defTabSz="754380" rtl="0" eaLnBrk="1" latinLnBrk="0" hangingPunct="1">
              <a:lnSpc>
                <a:spcPct val="100000"/>
              </a:lnSpc>
              <a:spcBef>
                <a:spcPts val="0"/>
              </a:spcBef>
              <a:buFont typeface="Arial" panose="020B0604020202020204" pitchFamily="34" charset="0"/>
              <a:buChar char="•"/>
              <a:defRPr sz="800" kern="1200">
                <a:solidFill>
                  <a:schemeClr val="tx1"/>
                </a:solidFill>
                <a:latin typeface="+mn-lt"/>
                <a:ea typeface="+mn-ea"/>
                <a:cs typeface="+mn-cs"/>
              </a:defRPr>
            </a:lvl3pPr>
            <a:lvl4pPr marL="457200" indent="-115888" algn="l" defTabSz="754380" rtl="0" eaLnBrk="1" latinLnBrk="0" hangingPunct="1">
              <a:lnSpc>
                <a:spcPct val="100000"/>
              </a:lnSpc>
              <a:spcBef>
                <a:spcPts val="0"/>
              </a:spcBef>
              <a:buFont typeface="Verdana" panose="020B0604030504040204" pitchFamily="34" charset="0"/>
              <a:buChar char="–"/>
              <a:defRPr sz="800" kern="1200">
                <a:solidFill>
                  <a:schemeClr val="tx1"/>
                </a:solidFill>
                <a:latin typeface="+mn-lt"/>
                <a:ea typeface="+mn-ea"/>
                <a:cs typeface="+mn-cs"/>
              </a:defRPr>
            </a:lvl4pPr>
            <a:lvl5pPr marL="573088" indent="-115888" algn="l" defTabSz="754380" rtl="0" eaLnBrk="1" latinLnBrk="0" hangingPunct="1">
              <a:lnSpc>
                <a:spcPct val="100000"/>
              </a:lnSpc>
              <a:spcBef>
                <a:spcPts val="0"/>
              </a:spcBef>
              <a:buFont typeface="Arial" panose="020B0604020202020204" pitchFamily="34" charset="0"/>
              <a:buChar char="•"/>
              <a:defRPr sz="800" kern="1200">
                <a:solidFill>
                  <a:schemeClr val="tx1"/>
                </a:solidFill>
                <a:latin typeface="+mn-lt"/>
                <a:ea typeface="+mn-ea"/>
                <a:cs typeface="+mn-cs"/>
              </a:defRPr>
            </a:lvl5pPr>
            <a:lvl6pPr marL="687388" indent="-115888" algn="l" defTabSz="75438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6pPr>
            <a:lvl7pPr marL="798513" indent="-111125" algn="l" defTabSz="75438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7pPr>
            <a:lvl8pPr marL="914400" indent="-115888" algn="l" defTabSz="75438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8pPr>
            <a:lvl9pPr marL="1030288" indent="-115888" algn="l" defTabSz="754380" rtl="0" eaLnBrk="1" latinLnBrk="0" hangingPunct="1">
              <a:lnSpc>
                <a:spcPct val="100000"/>
              </a:lnSpc>
              <a:spcBef>
                <a:spcPts val="500"/>
              </a:spcBef>
              <a:buFont typeface="Arial" panose="020B0604020202020204" pitchFamily="34" charset="0"/>
              <a:buChar char="•"/>
              <a:defRPr sz="900" kern="1200" baseline="0">
                <a:solidFill>
                  <a:schemeClr val="tx1"/>
                </a:solidFill>
                <a:latin typeface="+mn-lt"/>
                <a:ea typeface="+mn-ea"/>
                <a:cs typeface="+mn-cs"/>
              </a:defRPr>
            </a:lvl9pPr>
          </a:lstStyle>
          <a:p>
            <a:r>
              <a:rPr lang="en-US" dirty="0"/>
              <a:t>Future Market Assessment</a:t>
            </a:r>
          </a:p>
        </p:txBody>
      </p:sp>
      <p:sp>
        <p:nvSpPr>
          <p:cNvPr id="23" name="TextBox 22">
            <a:extLst>
              <a:ext uri="{FF2B5EF4-FFF2-40B4-BE49-F238E27FC236}">
                <a16:creationId xmlns:a16="http://schemas.microsoft.com/office/drawing/2014/main" id="{D0AD4B9F-9E82-49C0-854D-15404497D473}"/>
              </a:ext>
            </a:extLst>
          </p:cNvPr>
          <p:cNvSpPr txBox="1"/>
          <p:nvPr/>
        </p:nvSpPr>
        <p:spPr bwMode="gray">
          <a:xfrm>
            <a:off x="539308" y="1190625"/>
            <a:ext cx="9023792" cy="415498"/>
          </a:xfrm>
          <a:prstGeom prst="rect">
            <a:avLst/>
          </a:prstGeom>
          <a:noFill/>
        </p:spPr>
        <p:txBody>
          <a:bodyPr wrap="square" lIns="0" tIns="0" rIns="0" bIns="0" rtlCol="0">
            <a:spAutoFit/>
          </a:bodyPr>
          <a:lstStyle/>
          <a:p>
            <a:pPr>
              <a:spcBef>
                <a:spcPts val="500"/>
              </a:spcBef>
            </a:pPr>
            <a:r>
              <a:rPr lang="en-US" sz="900" b="1" i="1" dirty="0"/>
              <a:t>Strategy Example: </a:t>
            </a:r>
            <a:r>
              <a:rPr lang="en-US" sz="900" dirty="0"/>
              <a:t>Through recruitment department realignment discussed on slide X, relationships are to be established with the Chamber of Commerce and, specifically, Pike Industries and Forest Growth Paper Mill to provide the certificates needed for Pike Industry and Lawson Control’s new machinist, electrician, welding, and chemical technician positions. </a:t>
            </a:r>
          </a:p>
        </p:txBody>
      </p:sp>
    </p:spTree>
    <p:extLst>
      <p:ext uri="{BB962C8B-B14F-4D97-AF65-F5344CB8AC3E}">
        <p14:creationId xmlns:p14="http://schemas.microsoft.com/office/powerpoint/2010/main" val="39306675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29"/>
          </p:nvPr>
        </p:nvSpPr>
        <p:spPr>
          <a:xfrm>
            <a:off x="513556" y="563384"/>
            <a:ext cx="1370568" cy="123111"/>
          </a:xfrm>
        </p:spPr>
        <p:txBody>
          <a:bodyPr/>
          <a:lstStyle/>
          <a:p>
            <a:r>
              <a:rPr lang="en-US" dirty="0"/>
              <a:t>Future Market Assessment</a:t>
            </a:r>
          </a:p>
        </p:txBody>
      </p:sp>
      <p:sp>
        <p:nvSpPr>
          <p:cNvPr id="6" name="Title 5"/>
          <p:cNvSpPr>
            <a:spLocks noGrp="1"/>
          </p:cNvSpPr>
          <p:nvPr>
            <p:ph type="title"/>
          </p:nvPr>
        </p:nvSpPr>
        <p:spPr>
          <a:xfrm>
            <a:off x="513556" y="726855"/>
            <a:ext cx="9031288" cy="276999"/>
          </a:xfrm>
        </p:spPr>
        <p:txBody>
          <a:bodyPr/>
          <a:lstStyle/>
          <a:p>
            <a:r>
              <a:rPr lang="en-US" dirty="0"/>
              <a:t>Recent High School Graduate Market Segment</a:t>
            </a:r>
          </a:p>
        </p:txBody>
      </p:sp>
      <p:graphicFrame>
        <p:nvGraphicFramePr>
          <p:cNvPr id="7" name="Table 6"/>
          <p:cNvGraphicFramePr>
            <a:graphicFrameLocks noGrp="1"/>
          </p:cNvGraphicFramePr>
          <p:nvPr>
            <p:extLst>
              <p:ext uri="{D42A27DB-BD31-4B8C-83A1-F6EECF244321}">
                <p14:modId xmlns:p14="http://schemas.microsoft.com/office/powerpoint/2010/main" val="1821490559"/>
              </p:ext>
            </p:extLst>
          </p:nvPr>
        </p:nvGraphicFramePr>
        <p:xfrm>
          <a:off x="511652" y="1177901"/>
          <a:ext cx="4698523" cy="3480897"/>
        </p:xfrm>
        <a:graphic>
          <a:graphicData uri="http://schemas.openxmlformats.org/drawingml/2006/table">
            <a:tbl>
              <a:tblPr firstRow="1" bandRow="1">
                <a:tableStyleId>{7DF18680-E054-41AD-8BC1-D1AEF772440D}</a:tableStyleId>
              </a:tblPr>
              <a:tblGrid>
                <a:gridCol w="2242181">
                  <a:extLst>
                    <a:ext uri="{9D8B030D-6E8A-4147-A177-3AD203B41FA5}">
                      <a16:colId xmlns:a16="http://schemas.microsoft.com/office/drawing/2014/main" val="20000"/>
                    </a:ext>
                  </a:extLst>
                </a:gridCol>
                <a:gridCol w="2456342">
                  <a:extLst>
                    <a:ext uri="{9D8B030D-6E8A-4147-A177-3AD203B41FA5}">
                      <a16:colId xmlns:a16="http://schemas.microsoft.com/office/drawing/2014/main" val="20001"/>
                    </a:ext>
                  </a:extLst>
                </a:gridCol>
              </a:tblGrid>
              <a:tr h="382368">
                <a:tc>
                  <a:txBody>
                    <a:bodyPr/>
                    <a:lstStyle/>
                    <a:p>
                      <a:r>
                        <a:rPr lang="en-US" sz="1300" dirty="0"/>
                        <a:t>Metric</a:t>
                      </a:r>
                    </a:p>
                  </a:txBody>
                  <a:tcPr marL="100584" marR="100584" marT="50292" marB="50292"/>
                </a:tc>
                <a:tc>
                  <a:txBody>
                    <a:bodyPr/>
                    <a:lstStyle/>
                    <a:p>
                      <a:r>
                        <a:rPr lang="en-US" sz="1300" dirty="0"/>
                        <a:t>Results</a:t>
                      </a:r>
                    </a:p>
                  </a:txBody>
                  <a:tcPr marL="100584" marR="100584" marT="50292" marB="50292"/>
                </a:tc>
                <a:extLst>
                  <a:ext uri="{0D108BD9-81ED-4DB2-BD59-A6C34878D82A}">
                    <a16:rowId xmlns:a16="http://schemas.microsoft.com/office/drawing/2014/main" val="10000"/>
                  </a:ext>
                </a:extLst>
              </a:tr>
              <a:tr h="466389">
                <a:tc>
                  <a:txBody>
                    <a:bodyPr/>
                    <a:lstStyle/>
                    <a:p>
                      <a:pPr marL="0" indent="0">
                        <a:buNone/>
                      </a:pPr>
                      <a:r>
                        <a:rPr lang="en-US" sz="1000" b="1" i="0" dirty="0"/>
                        <a:t>Market Size</a:t>
                      </a:r>
                    </a:p>
                  </a:txBody>
                  <a:tcPr marL="100584" marR="100584" marT="50292" marB="50292"/>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baseline="0" dirty="0"/>
                        <a:t>E.g. Number of 18-24-year-olds in service area without a degree</a:t>
                      </a:r>
                    </a:p>
                  </a:txBody>
                  <a:tcPr marL="100584" marR="100584" marT="50292" marB="50292"/>
                </a:tc>
                <a:extLst>
                  <a:ext uri="{0D108BD9-81ED-4DB2-BD59-A6C34878D82A}">
                    <a16:rowId xmlns:a16="http://schemas.microsoft.com/office/drawing/2014/main" val="10001"/>
                  </a:ext>
                </a:extLst>
              </a:tr>
              <a:tr h="518929">
                <a:tc>
                  <a:txBody>
                    <a:bodyPr/>
                    <a:lstStyle/>
                    <a:p>
                      <a:pPr marL="0" indent="0">
                        <a:buNone/>
                      </a:pPr>
                      <a:r>
                        <a:rPr lang="en-US" sz="1000" b="1" i="0" dirty="0"/>
                        <a:t>Current Market Penetration</a:t>
                      </a:r>
                    </a:p>
                  </a:txBody>
                  <a:tcPr marL="100584" marR="100584" marT="50292" marB="50292"/>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baseline="0" dirty="0"/>
                        <a:t>E.g. Proportion of young adults served out of total market size</a:t>
                      </a:r>
                    </a:p>
                  </a:txBody>
                  <a:tcPr marL="100584" marR="100584" marT="50292" marB="50292"/>
                </a:tc>
                <a:extLst>
                  <a:ext uri="{0D108BD9-81ED-4DB2-BD59-A6C34878D82A}">
                    <a16:rowId xmlns:a16="http://schemas.microsoft.com/office/drawing/2014/main" val="10002"/>
                  </a:ext>
                </a:extLst>
              </a:tr>
              <a:tr h="548487">
                <a:tc>
                  <a:txBody>
                    <a:bodyPr/>
                    <a:lstStyle/>
                    <a:p>
                      <a:pPr marL="0" indent="0">
                        <a:buNone/>
                      </a:pPr>
                      <a:r>
                        <a:rPr lang="en-US" sz="1000" b="1" i="0" dirty="0"/>
                        <a:t>Major Competitors</a:t>
                      </a:r>
                    </a:p>
                  </a:txBody>
                  <a:tcPr marL="100584" marR="100584" marT="50292" marB="50292"/>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baseline="0" dirty="0"/>
                        <a:t>E.g. Workforce, higher ed</a:t>
                      </a:r>
                    </a:p>
                    <a:p>
                      <a:pPr marL="0" indent="0">
                        <a:buNone/>
                      </a:pPr>
                      <a:endParaRPr lang="en-US" sz="1000" i="1" baseline="0" dirty="0"/>
                    </a:p>
                  </a:txBody>
                  <a:tcPr marL="100584" marR="100584" marT="50292" marB="50292"/>
                </a:tc>
                <a:extLst>
                  <a:ext uri="{0D108BD9-81ED-4DB2-BD59-A6C34878D82A}">
                    <a16:rowId xmlns:a16="http://schemas.microsoft.com/office/drawing/2014/main" val="10003"/>
                  </a:ext>
                </a:extLst>
              </a:tr>
              <a:tr h="478466">
                <a:tc>
                  <a:txBody>
                    <a:bodyPr/>
                    <a:lstStyle/>
                    <a:p>
                      <a:pPr marL="0" indent="0">
                        <a:buNone/>
                      </a:pPr>
                      <a:r>
                        <a:rPr lang="en-US" sz="1000" b="1" i="0" dirty="0"/>
                        <a:t>Recruitment cost</a:t>
                      </a:r>
                    </a:p>
                  </a:txBody>
                  <a:tcPr marL="100584" marR="100584" marT="50292" marB="50292"/>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baseline="0" dirty="0"/>
                        <a:t>E.g. Market spend per enrollee</a:t>
                      </a:r>
                    </a:p>
                    <a:p>
                      <a:pPr marL="0" indent="0">
                        <a:buNone/>
                      </a:pPr>
                      <a:endParaRPr lang="en-US" sz="1000" i="1" baseline="0" dirty="0"/>
                    </a:p>
                  </a:txBody>
                  <a:tcPr marL="100584" marR="100584" marT="50292" marB="50292"/>
                </a:tc>
                <a:extLst>
                  <a:ext uri="{0D108BD9-81ED-4DB2-BD59-A6C34878D82A}">
                    <a16:rowId xmlns:a16="http://schemas.microsoft.com/office/drawing/2014/main" val="10004"/>
                  </a:ext>
                </a:extLst>
              </a:tr>
              <a:tr h="555980">
                <a:tc>
                  <a:txBody>
                    <a:bodyPr/>
                    <a:lstStyle/>
                    <a:p>
                      <a:pPr marL="0" indent="0">
                        <a:buNone/>
                      </a:pPr>
                      <a:r>
                        <a:rPr lang="en-US" sz="1000" b="1" i="0" dirty="0"/>
                        <a:t>Current Retention Rates</a:t>
                      </a:r>
                    </a:p>
                  </a:txBody>
                  <a:tcPr marL="100584" marR="100584" marT="50292" marB="50292"/>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baseline="0" dirty="0"/>
                        <a:t>E.g. Fall to spring, first year</a:t>
                      </a:r>
                    </a:p>
                    <a:p>
                      <a:pPr marL="0" indent="0">
                        <a:buNone/>
                      </a:pPr>
                      <a:endParaRPr lang="en-US" sz="1000" i="1" baseline="0" dirty="0"/>
                    </a:p>
                  </a:txBody>
                  <a:tcPr marL="100584" marR="100584" marT="50292" marB="50292"/>
                </a:tc>
                <a:extLst>
                  <a:ext uri="{0D108BD9-81ED-4DB2-BD59-A6C34878D82A}">
                    <a16:rowId xmlns:a16="http://schemas.microsoft.com/office/drawing/2014/main" val="2438019434"/>
                  </a:ext>
                </a:extLst>
              </a:tr>
              <a:tr h="530278">
                <a:tc>
                  <a:txBody>
                    <a:bodyPr/>
                    <a:lstStyle/>
                    <a:p>
                      <a:pPr marL="0" indent="0">
                        <a:buNone/>
                      </a:pPr>
                      <a:r>
                        <a:rPr lang="en-US" sz="1000" b="1" i="0" dirty="0"/>
                        <a:t>Avg. Term Credit Hour</a:t>
                      </a:r>
                    </a:p>
                  </a:txBody>
                  <a:tcPr marL="100584" marR="100584" marT="50292" marB="50292"/>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baseline="0" dirty="0"/>
                        <a:t>E.g. Full-time, part-time</a:t>
                      </a:r>
                    </a:p>
                    <a:p>
                      <a:pPr marL="0" indent="0">
                        <a:buNone/>
                      </a:pPr>
                      <a:endParaRPr lang="en-US" sz="1000" i="1" baseline="0" dirty="0"/>
                    </a:p>
                  </a:txBody>
                  <a:tcPr marL="100584" marR="100584" marT="50292" marB="50292"/>
                </a:tc>
                <a:extLst>
                  <a:ext uri="{0D108BD9-81ED-4DB2-BD59-A6C34878D82A}">
                    <a16:rowId xmlns:a16="http://schemas.microsoft.com/office/drawing/2014/main" val="1586986462"/>
                  </a:ext>
                </a:extLst>
              </a:tr>
            </a:tbl>
          </a:graphicData>
        </a:graphic>
      </p:graphicFrame>
      <p:sp>
        <p:nvSpPr>
          <p:cNvPr id="11" name="Rectangle 10"/>
          <p:cNvSpPr/>
          <p:nvPr/>
        </p:nvSpPr>
        <p:spPr bwMode="gray">
          <a:xfrm>
            <a:off x="611143" y="5159306"/>
            <a:ext cx="8823382" cy="1857144"/>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12" name="TextBox 11"/>
          <p:cNvSpPr txBox="1"/>
          <p:nvPr/>
        </p:nvSpPr>
        <p:spPr bwMode="gray">
          <a:xfrm>
            <a:off x="725733" y="5282331"/>
            <a:ext cx="3784690" cy="236988"/>
          </a:xfrm>
          <a:prstGeom prst="rect">
            <a:avLst/>
          </a:prstGeom>
          <a:noFill/>
        </p:spPr>
        <p:txBody>
          <a:bodyPr wrap="none" lIns="0" tIns="0" rIns="0" bIns="0" rtlCol="0">
            <a:spAutoFit/>
          </a:bodyPr>
          <a:lstStyle/>
          <a:p>
            <a:pPr>
              <a:spcBef>
                <a:spcPts val="550"/>
              </a:spcBef>
            </a:pPr>
            <a:r>
              <a:rPr lang="en-US" sz="1540" b="1" dirty="0"/>
              <a:t>Requirements for Market Success </a:t>
            </a:r>
          </a:p>
        </p:txBody>
      </p:sp>
      <p:sp>
        <p:nvSpPr>
          <p:cNvPr id="13" name="TextBox 12"/>
          <p:cNvSpPr txBox="1"/>
          <p:nvPr/>
        </p:nvSpPr>
        <p:spPr bwMode="gray">
          <a:xfrm>
            <a:off x="725733" y="5608444"/>
            <a:ext cx="8415953" cy="381643"/>
          </a:xfrm>
          <a:prstGeom prst="rect">
            <a:avLst/>
          </a:prstGeom>
          <a:noFill/>
        </p:spPr>
        <p:txBody>
          <a:bodyPr wrap="square" lIns="0" tIns="0" rIns="0" bIns="0" rtlCol="0">
            <a:spAutoFit/>
          </a:bodyPr>
          <a:lstStyle/>
          <a:p>
            <a:pPr marL="127477" indent="-127477">
              <a:spcBef>
                <a:spcPts val="550"/>
              </a:spcBef>
              <a:buFont typeface="Arial" panose="020B0604020202020204" pitchFamily="34" charset="0"/>
              <a:buChar char="•"/>
            </a:pPr>
            <a:r>
              <a:rPr lang="en-US" sz="990" i="1" dirty="0"/>
              <a:t>Describe what is required for your institution to inflect change in this market</a:t>
            </a:r>
          </a:p>
          <a:p>
            <a:pPr marL="127477" indent="-127477">
              <a:spcBef>
                <a:spcPts val="550"/>
              </a:spcBef>
              <a:buFont typeface="Arial" panose="020B0604020202020204" pitchFamily="34" charset="0"/>
              <a:buChar char="•"/>
            </a:pPr>
            <a:r>
              <a:rPr lang="en-US" sz="990" i="1" dirty="0"/>
              <a:t>E.g., Dramatically expand marketing channels; Develop “School of Choice” through extensive branding and marketing campaign</a:t>
            </a:r>
          </a:p>
        </p:txBody>
      </p:sp>
      <p:grpSp>
        <p:nvGrpSpPr>
          <p:cNvPr id="2" name="Group 1">
            <a:extLst>
              <a:ext uri="{FF2B5EF4-FFF2-40B4-BE49-F238E27FC236}">
                <a16:creationId xmlns:a16="http://schemas.microsoft.com/office/drawing/2014/main" id="{93AA55DB-90EF-4696-9A59-6C1F12A7E9A8}"/>
              </a:ext>
            </a:extLst>
          </p:cNvPr>
          <p:cNvGrpSpPr/>
          <p:nvPr/>
        </p:nvGrpSpPr>
        <p:grpSpPr>
          <a:xfrm>
            <a:off x="5812408" y="1221127"/>
            <a:ext cx="2895010" cy="734263"/>
            <a:chOff x="6612508" y="1202077"/>
            <a:chExt cx="2895010" cy="734263"/>
          </a:xfrm>
        </p:grpSpPr>
        <p:sp>
          <p:nvSpPr>
            <p:cNvPr id="8" name="TextBox 7">
              <a:extLst>
                <a:ext uri="{FF2B5EF4-FFF2-40B4-BE49-F238E27FC236}">
                  <a16:creationId xmlns:a16="http://schemas.microsoft.com/office/drawing/2014/main" id="{FDA791E1-90C0-487F-ABAC-484570073234}"/>
                </a:ext>
              </a:extLst>
            </p:cNvPr>
            <p:cNvSpPr txBox="1"/>
            <p:nvPr/>
          </p:nvSpPr>
          <p:spPr bwMode="gray">
            <a:xfrm>
              <a:off x="6612508" y="1202077"/>
              <a:ext cx="2655309" cy="186205"/>
            </a:xfrm>
            <a:prstGeom prst="rect">
              <a:avLst/>
            </a:prstGeom>
            <a:noFill/>
          </p:spPr>
          <p:txBody>
            <a:bodyPr wrap="square" lIns="0" tIns="0" rIns="0" bIns="0" rtlCol="0">
              <a:spAutoFit/>
            </a:bodyPr>
            <a:lstStyle/>
            <a:p>
              <a:pPr>
                <a:spcBef>
                  <a:spcPts val="550"/>
                </a:spcBef>
              </a:pPr>
              <a:r>
                <a:rPr lang="en-US" sz="1210" b="1" dirty="0"/>
                <a:t>Pros for market prioritization:</a:t>
              </a:r>
            </a:p>
          </p:txBody>
        </p:sp>
        <p:sp>
          <p:nvSpPr>
            <p:cNvPr id="9" name="TextBox 8">
              <a:extLst>
                <a:ext uri="{FF2B5EF4-FFF2-40B4-BE49-F238E27FC236}">
                  <a16:creationId xmlns:a16="http://schemas.microsoft.com/office/drawing/2014/main" id="{736A97F8-73FF-4865-99EB-F63D60A25658}"/>
                </a:ext>
              </a:extLst>
            </p:cNvPr>
            <p:cNvSpPr txBox="1"/>
            <p:nvPr/>
          </p:nvSpPr>
          <p:spPr bwMode="gray">
            <a:xfrm>
              <a:off x="6612509" y="1479292"/>
              <a:ext cx="2895009" cy="457048"/>
            </a:xfrm>
            <a:prstGeom prst="rect">
              <a:avLst/>
            </a:prstGeom>
            <a:noFill/>
          </p:spPr>
          <p:txBody>
            <a:bodyPr wrap="square" lIns="0" tIns="0" rIns="0" bIns="0" rtlCol="0">
              <a:spAutoFit/>
            </a:bodyPr>
            <a:lstStyle/>
            <a:p>
              <a:pPr marL="127477" indent="-127477">
                <a:spcBef>
                  <a:spcPts val="550"/>
                </a:spcBef>
                <a:buFont typeface="Arial" panose="020B0604020202020204" pitchFamily="34" charset="0"/>
                <a:buChar char="•"/>
              </a:pPr>
              <a:r>
                <a:rPr lang="en-US" sz="990" i="1" dirty="0"/>
                <a:t>List pros for Recent High School Graduate market prioritization that may not be captured in market trends</a:t>
              </a:r>
            </a:p>
          </p:txBody>
        </p:sp>
      </p:grpSp>
      <p:cxnSp>
        <p:nvCxnSpPr>
          <p:cNvPr id="10" name="Straight Connector 9">
            <a:extLst>
              <a:ext uri="{FF2B5EF4-FFF2-40B4-BE49-F238E27FC236}">
                <a16:creationId xmlns:a16="http://schemas.microsoft.com/office/drawing/2014/main" id="{8B92A2F9-680F-4BE9-B3B0-7D4971C76A66}"/>
              </a:ext>
            </a:extLst>
          </p:cNvPr>
          <p:cNvCxnSpPr/>
          <p:nvPr/>
        </p:nvCxnSpPr>
        <p:spPr bwMode="gray">
          <a:xfrm>
            <a:off x="5630853" y="1388282"/>
            <a:ext cx="0" cy="3291034"/>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DBD72B69-93EF-47A0-B949-040B45F20BE5}"/>
              </a:ext>
            </a:extLst>
          </p:cNvPr>
          <p:cNvGrpSpPr/>
          <p:nvPr/>
        </p:nvGrpSpPr>
        <p:grpSpPr>
          <a:xfrm>
            <a:off x="5812407" y="3040402"/>
            <a:ext cx="2895010" cy="734263"/>
            <a:chOff x="6755383" y="3040402"/>
            <a:chExt cx="2895010" cy="734263"/>
          </a:xfrm>
        </p:grpSpPr>
        <p:sp>
          <p:nvSpPr>
            <p:cNvPr id="14" name="TextBox 13">
              <a:extLst>
                <a:ext uri="{FF2B5EF4-FFF2-40B4-BE49-F238E27FC236}">
                  <a16:creationId xmlns:a16="http://schemas.microsoft.com/office/drawing/2014/main" id="{E6A926FD-EBDA-4019-9F6F-999CB5CE07A7}"/>
                </a:ext>
              </a:extLst>
            </p:cNvPr>
            <p:cNvSpPr txBox="1"/>
            <p:nvPr/>
          </p:nvSpPr>
          <p:spPr bwMode="gray">
            <a:xfrm>
              <a:off x="6755383" y="3040402"/>
              <a:ext cx="2788663" cy="186205"/>
            </a:xfrm>
            <a:prstGeom prst="rect">
              <a:avLst/>
            </a:prstGeom>
            <a:noFill/>
          </p:spPr>
          <p:txBody>
            <a:bodyPr wrap="square" lIns="0" tIns="0" rIns="0" bIns="0" rtlCol="0">
              <a:spAutoFit/>
            </a:bodyPr>
            <a:lstStyle/>
            <a:p>
              <a:pPr>
                <a:spcBef>
                  <a:spcPts val="550"/>
                </a:spcBef>
              </a:pPr>
              <a:r>
                <a:rPr lang="en-US" sz="1210" b="1" dirty="0"/>
                <a:t>Cons for market prioritization:</a:t>
              </a:r>
            </a:p>
          </p:txBody>
        </p:sp>
        <p:sp>
          <p:nvSpPr>
            <p:cNvPr id="15" name="TextBox 14">
              <a:extLst>
                <a:ext uri="{FF2B5EF4-FFF2-40B4-BE49-F238E27FC236}">
                  <a16:creationId xmlns:a16="http://schemas.microsoft.com/office/drawing/2014/main" id="{ED172B13-A2A0-41F0-8C21-FF3B6D130EC2}"/>
                </a:ext>
              </a:extLst>
            </p:cNvPr>
            <p:cNvSpPr txBox="1"/>
            <p:nvPr/>
          </p:nvSpPr>
          <p:spPr bwMode="gray">
            <a:xfrm>
              <a:off x="6755384" y="3317617"/>
              <a:ext cx="2895009" cy="457048"/>
            </a:xfrm>
            <a:prstGeom prst="rect">
              <a:avLst/>
            </a:prstGeom>
            <a:noFill/>
          </p:spPr>
          <p:txBody>
            <a:bodyPr wrap="square" lIns="0" tIns="0" rIns="0" bIns="0" rtlCol="0">
              <a:spAutoFit/>
            </a:bodyPr>
            <a:lstStyle/>
            <a:p>
              <a:pPr marL="127477" indent="-127477">
                <a:spcBef>
                  <a:spcPts val="550"/>
                </a:spcBef>
                <a:buFont typeface="Arial" panose="020B0604020202020204" pitchFamily="34" charset="0"/>
                <a:buChar char="•"/>
              </a:pPr>
              <a:r>
                <a:rPr lang="en-US" sz="990" i="1" dirty="0"/>
                <a:t>List Cons for Recent High School Graduate market prioritization that may not be captured in market trends</a:t>
              </a:r>
            </a:p>
          </p:txBody>
        </p:sp>
      </p:grpSp>
    </p:spTree>
    <p:extLst>
      <p:ext uri="{BB962C8B-B14F-4D97-AF65-F5344CB8AC3E}">
        <p14:creationId xmlns:p14="http://schemas.microsoft.com/office/powerpoint/2010/main" val="4226780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7470DCD7-0B7A-45E6-A959-1FB74C447528}"/>
              </a:ext>
            </a:extLst>
          </p:cNvPr>
          <p:cNvSpPr>
            <a:spLocks noGrp="1"/>
          </p:cNvSpPr>
          <p:nvPr>
            <p:ph type="body" sz="quarter" idx="28"/>
          </p:nvPr>
        </p:nvSpPr>
        <p:spPr/>
        <p:txBody>
          <a:bodyPr/>
          <a:lstStyle/>
          <a:p>
            <a:endParaRPr lang="en-US"/>
          </a:p>
        </p:txBody>
      </p:sp>
      <p:sp>
        <p:nvSpPr>
          <p:cNvPr id="8" name="Text Placeholder 7">
            <a:extLst>
              <a:ext uri="{FF2B5EF4-FFF2-40B4-BE49-F238E27FC236}">
                <a16:creationId xmlns:a16="http://schemas.microsoft.com/office/drawing/2014/main" id="{A6605995-BF15-4376-8FDD-77FD42E67D9C}"/>
              </a:ext>
            </a:extLst>
          </p:cNvPr>
          <p:cNvSpPr>
            <a:spLocks noGrp="1"/>
          </p:cNvSpPr>
          <p:nvPr>
            <p:ph type="body" sz="quarter" idx="29"/>
          </p:nvPr>
        </p:nvSpPr>
        <p:spPr/>
        <p:txBody>
          <a:bodyPr/>
          <a:lstStyle/>
          <a:p>
            <a:endParaRPr lang="en-US"/>
          </a:p>
        </p:txBody>
      </p:sp>
      <p:sp>
        <p:nvSpPr>
          <p:cNvPr id="9" name="Text Placeholder 8">
            <a:extLst>
              <a:ext uri="{FF2B5EF4-FFF2-40B4-BE49-F238E27FC236}">
                <a16:creationId xmlns:a16="http://schemas.microsoft.com/office/drawing/2014/main" id="{5F5993FD-90EE-4C89-95F0-6D0D6D79785E}"/>
              </a:ext>
            </a:extLst>
          </p:cNvPr>
          <p:cNvSpPr>
            <a:spLocks noGrp="1"/>
          </p:cNvSpPr>
          <p:nvPr>
            <p:ph type="body" sz="quarter" idx="30"/>
          </p:nvPr>
        </p:nvSpPr>
        <p:spPr/>
        <p:txBody>
          <a:bodyPr/>
          <a:lstStyle/>
          <a:p>
            <a:endParaRPr lang="en-US"/>
          </a:p>
        </p:txBody>
      </p:sp>
      <p:sp>
        <p:nvSpPr>
          <p:cNvPr id="10" name="Text Placeholder 9">
            <a:extLst>
              <a:ext uri="{FF2B5EF4-FFF2-40B4-BE49-F238E27FC236}">
                <a16:creationId xmlns:a16="http://schemas.microsoft.com/office/drawing/2014/main" id="{0C81FF40-FE7D-4A0C-A985-7B7124C428F2}"/>
              </a:ext>
            </a:extLst>
          </p:cNvPr>
          <p:cNvSpPr>
            <a:spLocks noGrp="1"/>
          </p:cNvSpPr>
          <p:nvPr>
            <p:ph type="body" sz="quarter" idx="31"/>
          </p:nvPr>
        </p:nvSpPr>
        <p:spPr/>
        <p:txBody>
          <a:bodyPr/>
          <a:lstStyle/>
          <a:p>
            <a:endParaRPr lang="en-US"/>
          </a:p>
        </p:txBody>
      </p:sp>
      <p:sp>
        <p:nvSpPr>
          <p:cNvPr id="6" name="Title 5">
            <a:extLst>
              <a:ext uri="{FF2B5EF4-FFF2-40B4-BE49-F238E27FC236}">
                <a16:creationId xmlns:a16="http://schemas.microsoft.com/office/drawing/2014/main" id="{A3EE3D0B-4746-4E22-87F3-B1D8B913BE0C}"/>
              </a:ext>
            </a:extLst>
          </p:cNvPr>
          <p:cNvSpPr>
            <a:spLocks noGrp="1"/>
          </p:cNvSpPr>
          <p:nvPr>
            <p:ph type="title"/>
          </p:nvPr>
        </p:nvSpPr>
        <p:spPr>
          <a:xfrm>
            <a:off x="513556" y="726855"/>
            <a:ext cx="9031288" cy="276999"/>
          </a:xfrm>
        </p:spPr>
        <p:txBody>
          <a:bodyPr/>
          <a:lstStyle/>
          <a:p>
            <a:r>
              <a:rPr lang="en-US" dirty="0"/>
              <a:t>How to Use This Framework</a:t>
            </a:r>
          </a:p>
        </p:txBody>
      </p:sp>
      <p:sp>
        <p:nvSpPr>
          <p:cNvPr id="11" name="TextBox 10">
            <a:extLst>
              <a:ext uri="{FF2B5EF4-FFF2-40B4-BE49-F238E27FC236}">
                <a16:creationId xmlns:a16="http://schemas.microsoft.com/office/drawing/2014/main" id="{BEE3EA34-EB7C-4474-91E4-750F5F0C6E89}"/>
              </a:ext>
            </a:extLst>
          </p:cNvPr>
          <p:cNvSpPr txBox="1"/>
          <p:nvPr/>
        </p:nvSpPr>
        <p:spPr bwMode="gray">
          <a:xfrm>
            <a:off x="513556" y="1636295"/>
            <a:ext cx="9031288" cy="4001095"/>
          </a:xfrm>
          <a:prstGeom prst="rect">
            <a:avLst/>
          </a:prstGeom>
          <a:noFill/>
        </p:spPr>
        <p:txBody>
          <a:bodyPr wrap="square" lIns="0" tIns="0" rIns="0" bIns="0" rtlCol="0">
            <a:spAutoFit/>
          </a:bodyPr>
          <a:lstStyle/>
          <a:p>
            <a:pPr>
              <a:spcBef>
                <a:spcPts val="500"/>
              </a:spcBef>
            </a:pPr>
            <a:r>
              <a:rPr lang="en-US" sz="1200" dirty="0"/>
              <a:t>The Strategic Enrollment Management Plan Framework assists you in developing a holistic understanding of your enrollment environment and ready-to-present strategy that is goal-orientated, actionable, measurable, and aligned with institutional priorities. </a:t>
            </a:r>
          </a:p>
          <a:p>
            <a:pPr>
              <a:spcBef>
                <a:spcPts val="500"/>
              </a:spcBef>
            </a:pPr>
            <a:endParaRPr lang="en-US" sz="1200" dirty="0"/>
          </a:p>
          <a:p>
            <a:pPr>
              <a:spcBef>
                <a:spcPts val="500"/>
              </a:spcBef>
            </a:pPr>
            <a:r>
              <a:rPr lang="en-US" sz="1200" dirty="0"/>
              <a:t>The framework provides directions on key steps of the planning process: performance analyses, current and future market assessment, market and strategy prioritization, and a planning timeline. Review the available tools and exercises included in this document and add and remove slides to match the level of detail you need.</a:t>
            </a:r>
          </a:p>
          <a:p>
            <a:pPr>
              <a:spcBef>
                <a:spcPts val="500"/>
              </a:spcBef>
            </a:pPr>
            <a:endParaRPr lang="en-US" sz="1200" dirty="0"/>
          </a:p>
          <a:p>
            <a:pPr>
              <a:spcBef>
                <a:spcPts val="500"/>
              </a:spcBef>
            </a:pPr>
            <a:r>
              <a:rPr lang="en-US" sz="1200" dirty="0"/>
              <a:t>The framework is designed to be used as an active document across the life of the strategic plan. Progress on the plan can be continuously tracked using the scorecard provided and modifications can be made as needed.</a:t>
            </a:r>
          </a:p>
          <a:p>
            <a:pPr>
              <a:spcBef>
                <a:spcPts val="500"/>
              </a:spcBef>
            </a:pPr>
            <a:endParaRPr lang="en-US" sz="1200" dirty="0"/>
          </a:p>
          <a:p>
            <a:r>
              <a:rPr lang="en-US" sz="1200" dirty="0"/>
              <a:t>The “notes” section of each slide describes the purpose of each component and provides instructions for the specific task to complete. Where appropriate, links to additional resources are provided to assist in the analysis. Further instructions appear on the slides as place holders and examples are provided throughout the template slides in italics. </a:t>
            </a:r>
          </a:p>
          <a:p>
            <a:endParaRPr lang="en-US" sz="1200" dirty="0"/>
          </a:p>
          <a:p>
            <a:r>
              <a:rPr lang="en-US" sz="1200" dirty="0"/>
              <a:t>After completing the template, remove the EAB slides, and delete/replace all placeholder and sample text that appears on the slides to share the presentation with stakeholders.</a:t>
            </a:r>
          </a:p>
          <a:p>
            <a:pPr>
              <a:spcBef>
                <a:spcPts val="500"/>
              </a:spcBef>
            </a:pPr>
            <a:endParaRPr lang="en-US" sz="1200" dirty="0"/>
          </a:p>
        </p:txBody>
      </p:sp>
    </p:spTree>
    <p:extLst>
      <p:ext uri="{BB962C8B-B14F-4D97-AF65-F5344CB8AC3E}">
        <p14:creationId xmlns:p14="http://schemas.microsoft.com/office/powerpoint/2010/main" val="22537069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6">
            <a:extLst>
              <a:ext uri="{FF2B5EF4-FFF2-40B4-BE49-F238E27FC236}">
                <a16:creationId xmlns:a16="http://schemas.microsoft.com/office/drawing/2014/main" id="{C0963B3D-EA02-408E-A0DC-2707A2CF8C3E}"/>
              </a:ext>
            </a:extLst>
          </p:cNvPr>
          <p:cNvSpPr txBox="1">
            <a:spLocks/>
          </p:cNvSpPr>
          <p:nvPr/>
        </p:nvSpPr>
        <p:spPr bwMode="gray">
          <a:xfrm>
            <a:off x="539308" y="731746"/>
            <a:ext cx="8737413" cy="276999"/>
          </a:xfrm>
          <a:prstGeom prst="rect">
            <a:avLst/>
          </a:prstGeom>
        </p:spPr>
        <p:txBody>
          <a:bodyPr vert="horz" wrap="square" lIns="0" tIns="0" rIns="0" bIns="0" rtlCol="0" anchor="b" anchorCtr="0">
            <a:spAutoFit/>
          </a:bodyPr>
          <a:lstStyle>
            <a:lvl1pPr algn="l" defTabSz="754380" rtl="0" eaLnBrk="1" latinLnBrk="0" hangingPunct="1">
              <a:lnSpc>
                <a:spcPct val="90000"/>
              </a:lnSpc>
              <a:spcBef>
                <a:spcPct val="0"/>
              </a:spcBef>
              <a:buNone/>
              <a:defRPr sz="2000" kern="1200" spc="50" baseline="0">
                <a:solidFill>
                  <a:schemeClr val="accent5"/>
                </a:solidFill>
                <a:latin typeface="+mj-lt"/>
                <a:ea typeface="+mj-ea"/>
                <a:cs typeface="+mj-cs"/>
              </a:defRPr>
            </a:lvl1pPr>
          </a:lstStyle>
          <a:p>
            <a:r>
              <a:rPr lang="en-US" dirty="0"/>
              <a:t>Strategic Assumptions Evaluation: Recent High School Graduate Market</a:t>
            </a:r>
          </a:p>
        </p:txBody>
      </p:sp>
      <p:graphicFrame>
        <p:nvGraphicFramePr>
          <p:cNvPr id="20" name="Table 19">
            <a:extLst>
              <a:ext uri="{FF2B5EF4-FFF2-40B4-BE49-F238E27FC236}">
                <a16:creationId xmlns:a16="http://schemas.microsoft.com/office/drawing/2014/main" id="{080E1A41-49BC-4A21-BED7-C46F085FF701}"/>
              </a:ext>
            </a:extLst>
          </p:cNvPr>
          <p:cNvGraphicFramePr>
            <a:graphicFrameLocks noGrp="1"/>
          </p:cNvGraphicFramePr>
          <p:nvPr>
            <p:extLst>
              <p:ext uri="{D42A27DB-BD31-4B8C-83A1-F6EECF244321}">
                <p14:modId xmlns:p14="http://schemas.microsoft.com/office/powerpoint/2010/main" val="4093488822"/>
              </p:ext>
            </p:extLst>
          </p:nvPr>
        </p:nvGraphicFramePr>
        <p:xfrm>
          <a:off x="657412" y="1765493"/>
          <a:ext cx="8740497" cy="5085900"/>
        </p:xfrm>
        <a:graphic>
          <a:graphicData uri="http://schemas.openxmlformats.org/drawingml/2006/table">
            <a:tbl>
              <a:tblPr firstRow="1" bandRow="1">
                <a:tableStyleId>{7DF18680-E054-41AD-8BC1-D1AEF772440D}</a:tableStyleId>
              </a:tblPr>
              <a:tblGrid>
                <a:gridCol w="2276991">
                  <a:extLst>
                    <a:ext uri="{9D8B030D-6E8A-4147-A177-3AD203B41FA5}">
                      <a16:colId xmlns:a16="http://schemas.microsoft.com/office/drawing/2014/main" val="1284889828"/>
                    </a:ext>
                  </a:extLst>
                </a:gridCol>
                <a:gridCol w="3231753">
                  <a:extLst>
                    <a:ext uri="{9D8B030D-6E8A-4147-A177-3AD203B41FA5}">
                      <a16:colId xmlns:a16="http://schemas.microsoft.com/office/drawing/2014/main" val="686523736"/>
                    </a:ext>
                  </a:extLst>
                </a:gridCol>
                <a:gridCol w="3231753">
                  <a:extLst>
                    <a:ext uri="{9D8B030D-6E8A-4147-A177-3AD203B41FA5}">
                      <a16:colId xmlns:a16="http://schemas.microsoft.com/office/drawing/2014/main" val="3081703693"/>
                    </a:ext>
                  </a:extLst>
                </a:gridCol>
              </a:tblGrid>
              <a:tr h="286648">
                <a:tc>
                  <a:txBody>
                    <a:bodyPr/>
                    <a:lstStyle/>
                    <a:p>
                      <a:pPr algn="ctr"/>
                      <a:r>
                        <a:rPr lang="en-US" sz="900" dirty="0">
                          <a:solidFill>
                            <a:schemeClr val="bg1"/>
                          </a:solidFill>
                        </a:rPr>
                        <a:t>Market/Institutional Force</a:t>
                      </a:r>
                    </a:p>
                  </a:txBody>
                  <a:tcPr marL="70658" marR="70658" marT="35329" marB="35329" anchor="ctr"/>
                </a:tc>
                <a:tc>
                  <a:txBody>
                    <a:bodyPr/>
                    <a:lstStyle/>
                    <a:p>
                      <a:pPr algn="ctr"/>
                      <a:r>
                        <a:rPr lang="en-US" sz="900" dirty="0"/>
                        <a:t>Market Segment Assumption</a:t>
                      </a:r>
                    </a:p>
                  </a:txBody>
                  <a:tcPr marL="70658" marR="70658" marT="35329" marB="35329" anchor="ctr"/>
                </a:tc>
                <a:tc>
                  <a:txBody>
                    <a:bodyPr/>
                    <a:lstStyle/>
                    <a:p>
                      <a:pPr algn="ctr"/>
                      <a:r>
                        <a:rPr lang="en-US" sz="900" dirty="0"/>
                        <a:t>Tripwire</a:t>
                      </a:r>
                    </a:p>
                  </a:txBody>
                  <a:tcPr marL="70658" marR="70658" marT="35329" marB="35329" anchor="ctr"/>
                </a:tc>
                <a:extLst>
                  <a:ext uri="{0D108BD9-81ED-4DB2-BD59-A6C34878D82A}">
                    <a16:rowId xmlns:a16="http://schemas.microsoft.com/office/drawing/2014/main" val="1958718006"/>
                  </a:ext>
                </a:extLst>
              </a:tr>
              <a:tr h="531349">
                <a:tc>
                  <a:txBody>
                    <a:bodyPr/>
                    <a:lstStyle/>
                    <a:p>
                      <a:pPr marL="0" marR="0" lvl="0" indent="0" algn="ctr" defTabSz="-114300" rtl="0" eaLnBrk="1" fontAlgn="auto" latinLnBrk="0" hangingPunct="1">
                        <a:lnSpc>
                          <a:spcPct val="100000"/>
                        </a:lnSpc>
                        <a:spcBef>
                          <a:spcPts val="300"/>
                        </a:spcBef>
                        <a:spcAft>
                          <a:spcPts val="0"/>
                        </a:spcAft>
                        <a:buClrTx/>
                        <a:buSzTx/>
                        <a:buFontTx/>
                        <a:buNone/>
                        <a:tabLst/>
                        <a:defRPr/>
                      </a:pPr>
                      <a:r>
                        <a:rPr lang="en-US" sz="900" dirty="0"/>
                        <a:t>Demographics</a:t>
                      </a:r>
                    </a:p>
                  </a:txBody>
                  <a:tcPr marL="70658" marR="70658" marT="35329" marB="35329" anchor="ctr"/>
                </a:tc>
                <a:tc>
                  <a:txBody>
                    <a:bodyPr/>
                    <a:lstStyle/>
                    <a:p>
                      <a:pPr algn="ctr"/>
                      <a:r>
                        <a:rPr lang="en-US" sz="900" dirty="0"/>
                        <a:t>Area graduating classes will decrease by 10% over the next 5 years</a:t>
                      </a:r>
                    </a:p>
                  </a:txBody>
                  <a:tcPr marL="70658" marR="70658" marT="35329" marB="35329" anchor="ctr"/>
                </a:tc>
                <a:tc>
                  <a:txBody>
                    <a:bodyPr/>
                    <a:lstStyle/>
                    <a:p>
                      <a:pPr algn="ctr"/>
                      <a:r>
                        <a:rPr lang="en-US" sz="900" dirty="0"/>
                        <a:t>Area graduating classes shrink by more than 15%, remain at current levels, or grow</a:t>
                      </a:r>
                    </a:p>
                  </a:txBody>
                  <a:tcPr marL="70658" marR="70658" marT="35329" marB="35329" anchor="ctr"/>
                </a:tc>
                <a:extLst>
                  <a:ext uri="{0D108BD9-81ED-4DB2-BD59-A6C34878D82A}">
                    <a16:rowId xmlns:a16="http://schemas.microsoft.com/office/drawing/2014/main" val="1772190624"/>
                  </a:ext>
                </a:extLst>
              </a:tr>
              <a:tr h="554217">
                <a:tc>
                  <a:txBody>
                    <a:bodyPr/>
                    <a:lstStyle/>
                    <a:p>
                      <a:pPr algn="ctr"/>
                      <a:r>
                        <a:rPr lang="en-US" sz="900" dirty="0"/>
                        <a:t>Feeder Institutions</a:t>
                      </a:r>
                    </a:p>
                  </a:txBody>
                  <a:tcPr marL="70658" marR="70658" marT="35329" marB="35329" anchor="ctr"/>
                </a:tc>
                <a:tc>
                  <a:txBody>
                    <a:bodyPr/>
                    <a:lstStyle/>
                    <a:p>
                      <a:pPr algn="ctr"/>
                      <a:r>
                        <a:rPr lang="en-US" sz="900" dirty="0"/>
                        <a:t>Graduating class at Governor High School will continue to grow</a:t>
                      </a:r>
                    </a:p>
                  </a:txBody>
                  <a:tcPr marL="70658" marR="70658" marT="35329" marB="35329" anchor="ctr"/>
                </a:tc>
                <a:tc>
                  <a:txBody>
                    <a:bodyPr/>
                    <a:lstStyle/>
                    <a:p>
                      <a:pPr marL="0" marR="0" lvl="0" indent="0" algn="ctr" defTabSz="-114300" rtl="0" eaLnBrk="1" fontAlgn="auto" latinLnBrk="0" hangingPunct="1">
                        <a:lnSpc>
                          <a:spcPct val="100000"/>
                        </a:lnSpc>
                        <a:spcBef>
                          <a:spcPts val="300"/>
                        </a:spcBef>
                        <a:spcAft>
                          <a:spcPts val="0"/>
                        </a:spcAft>
                        <a:buClrTx/>
                        <a:buSzTx/>
                        <a:buFontTx/>
                        <a:buNone/>
                        <a:tabLst/>
                        <a:defRPr/>
                      </a:pPr>
                      <a:r>
                        <a:rPr lang="en-US" sz="900" dirty="0"/>
                        <a:t>Governor High School graduating class declines; </a:t>
                      </a:r>
                    </a:p>
                  </a:txBody>
                  <a:tcPr marL="70658" marR="70658" marT="35329" marB="35329" anchor="ctr"/>
                </a:tc>
                <a:extLst>
                  <a:ext uri="{0D108BD9-81ED-4DB2-BD59-A6C34878D82A}">
                    <a16:rowId xmlns:a16="http://schemas.microsoft.com/office/drawing/2014/main" val="455507356"/>
                  </a:ext>
                </a:extLst>
              </a:tr>
              <a:tr h="567634">
                <a:tc>
                  <a:txBody>
                    <a:bodyPr/>
                    <a:lstStyle/>
                    <a:p>
                      <a:pPr algn="ctr"/>
                      <a:r>
                        <a:rPr lang="en-US" sz="900" dirty="0"/>
                        <a:t>Competition</a:t>
                      </a:r>
                    </a:p>
                  </a:txBody>
                  <a:tcPr marL="70658" marR="70658" marT="35329" marB="35329" anchor="ctr"/>
                </a:tc>
                <a:tc>
                  <a:txBody>
                    <a:bodyPr/>
                    <a:lstStyle/>
                    <a:p>
                      <a:pPr algn="ctr"/>
                      <a:endParaRPr lang="en-US" sz="900" dirty="0"/>
                    </a:p>
                  </a:txBody>
                  <a:tcPr marL="70658" marR="70658" marT="35329" marB="35329" anchor="ctr"/>
                </a:tc>
                <a:tc>
                  <a:txBody>
                    <a:bodyPr/>
                    <a:lstStyle/>
                    <a:p>
                      <a:pPr algn="ctr"/>
                      <a:endParaRPr lang="en-US" sz="900" dirty="0"/>
                    </a:p>
                  </a:txBody>
                  <a:tcPr marL="70658" marR="70658" marT="35329" marB="35329" anchor="ctr"/>
                </a:tc>
                <a:extLst>
                  <a:ext uri="{0D108BD9-81ED-4DB2-BD59-A6C34878D82A}">
                    <a16:rowId xmlns:a16="http://schemas.microsoft.com/office/drawing/2014/main" val="1138803821"/>
                  </a:ext>
                </a:extLst>
              </a:tr>
              <a:tr h="499709">
                <a:tc>
                  <a:txBody>
                    <a:bodyPr/>
                    <a:lstStyle/>
                    <a:p>
                      <a:pPr algn="ctr"/>
                      <a:r>
                        <a:rPr lang="en-US" sz="900" dirty="0"/>
                        <a:t>Student Demand</a:t>
                      </a:r>
                    </a:p>
                  </a:txBody>
                  <a:tcPr marL="70658" marR="70658" marT="35329" marB="35329" anchor="ctr"/>
                </a:tc>
                <a:tc>
                  <a:txBody>
                    <a:bodyPr/>
                    <a:lstStyle/>
                    <a:p>
                      <a:pPr algn="ctr"/>
                      <a:endParaRPr lang="en-US" sz="900" dirty="0"/>
                    </a:p>
                  </a:txBody>
                  <a:tcPr marL="70658" marR="70658" marT="35329" marB="35329" anchor="ctr"/>
                </a:tc>
                <a:tc>
                  <a:txBody>
                    <a:bodyPr/>
                    <a:lstStyle/>
                    <a:p>
                      <a:pPr algn="ctr"/>
                      <a:endParaRPr lang="en-US" sz="900" dirty="0"/>
                    </a:p>
                  </a:txBody>
                  <a:tcPr marL="70658" marR="70658" marT="35329" marB="35329" anchor="ctr"/>
                </a:tc>
                <a:extLst>
                  <a:ext uri="{0D108BD9-81ED-4DB2-BD59-A6C34878D82A}">
                    <a16:rowId xmlns:a16="http://schemas.microsoft.com/office/drawing/2014/main" val="3369285325"/>
                  </a:ext>
                </a:extLst>
              </a:tr>
              <a:tr h="534683">
                <a:tc>
                  <a:txBody>
                    <a:bodyPr/>
                    <a:lstStyle/>
                    <a:p>
                      <a:pPr marL="0" marR="0" lvl="0" indent="0" algn="ctr" defTabSz="-114300" rtl="0" eaLnBrk="1" fontAlgn="auto" latinLnBrk="0" hangingPunct="1">
                        <a:lnSpc>
                          <a:spcPct val="100000"/>
                        </a:lnSpc>
                        <a:spcBef>
                          <a:spcPts val="300"/>
                        </a:spcBef>
                        <a:spcAft>
                          <a:spcPts val="0"/>
                        </a:spcAft>
                        <a:buClrTx/>
                        <a:buSzTx/>
                        <a:buFontTx/>
                        <a:buNone/>
                        <a:tabLst/>
                        <a:defRPr/>
                      </a:pPr>
                      <a:r>
                        <a:rPr lang="en-US" sz="900" dirty="0"/>
                        <a:t>Labor Market</a:t>
                      </a:r>
                    </a:p>
                  </a:txBody>
                  <a:tcPr marL="70658" marR="70658" marT="35329" marB="35329" anchor="ctr"/>
                </a:tc>
                <a:tc>
                  <a:txBody>
                    <a:bodyPr/>
                    <a:lstStyle/>
                    <a:p>
                      <a:pPr algn="ctr"/>
                      <a:endParaRPr lang="en-US" sz="900" dirty="0"/>
                    </a:p>
                  </a:txBody>
                  <a:tcPr marL="70658" marR="70658" marT="35329" marB="35329" anchor="ctr"/>
                </a:tc>
                <a:tc>
                  <a:txBody>
                    <a:bodyPr/>
                    <a:lstStyle/>
                    <a:p>
                      <a:pPr algn="ctr"/>
                      <a:endParaRPr lang="en-US" sz="900" dirty="0"/>
                    </a:p>
                  </a:txBody>
                  <a:tcPr marL="70658" marR="70658" marT="35329" marB="35329" anchor="ctr"/>
                </a:tc>
                <a:extLst>
                  <a:ext uri="{0D108BD9-81ED-4DB2-BD59-A6C34878D82A}">
                    <a16:rowId xmlns:a16="http://schemas.microsoft.com/office/drawing/2014/main" val="487221502"/>
                  </a:ext>
                </a:extLst>
              </a:tr>
              <a:tr h="510160">
                <a:tc>
                  <a:txBody>
                    <a:bodyPr/>
                    <a:lstStyle/>
                    <a:p>
                      <a:pPr algn="ctr"/>
                      <a:r>
                        <a:rPr lang="en-US" sz="900" dirty="0"/>
                        <a:t>Public Policy</a:t>
                      </a:r>
                    </a:p>
                  </a:txBody>
                  <a:tcPr marL="70658" marR="70658" marT="35329" marB="35329" anchor="ctr"/>
                </a:tc>
                <a:tc>
                  <a:txBody>
                    <a:bodyPr/>
                    <a:lstStyle/>
                    <a:p>
                      <a:pPr algn="ctr"/>
                      <a:endParaRPr lang="en-US" sz="900" dirty="0"/>
                    </a:p>
                  </a:txBody>
                  <a:tcPr marL="70658" marR="70658" marT="35329" marB="35329" anchor="ctr"/>
                </a:tc>
                <a:tc>
                  <a:txBody>
                    <a:bodyPr/>
                    <a:lstStyle/>
                    <a:p>
                      <a:pPr algn="ctr"/>
                      <a:endParaRPr lang="en-US" sz="900" dirty="0"/>
                    </a:p>
                  </a:txBody>
                  <a:tcPr marL="70658" marR="70658" marT="35329" marB="35329" anchor="ctr"/>
                </a:tc>
                <a:extLst>
                  <a:ext uri="{0D108BD9-81ED-4DB2-BD59-A6C34878D82A}">
                    <a16:rowId xmlns:a16="http://schemas.microsoft.com/office/drawing/2014/main" val="1266516433"/>
                  </a:ext>
                </a:extLst>
              </a:tr>
              <a:tr h="537157">
                <a:tc>
                  <a:txBody>
                    <a:bodyPr/>
                    <a:lstStyle/>
                    <a:p>
                      <a:pPr marL="0" marR="0" lvl="0" indent="0" algn="ctr" defTabSz="-114300" rtl="0" eaLnBrk="1" fontAlgn="auto" latinLnBrk="0" hangingPunct="1">
                        <a:lnSpc>
                          <a:spcPct val="100000"/>
                        </a:lnSpc>
                        <a:spcBef>
                          <a:spcPts val="300"/>
                        </a:spcBef>
                        <a:spcAft>
                          <a:spcPts val="0"/>
                        </a:spcAft>
                        <a:buClrTx/>
                        <a:buSzTx/>
                        <a:buFontTx/>
                        <a:buNone/>
                        <a:tabLst/>
                        <a:defRPr/>
                      </a:pPr>
                      <a:r>
                        <a:rPr lang="en-US" sz="900" dirty="0"/>
                        <a:t>Products/Services</a:t>
                      </a:r>
                    </a:p>
                  </a:txBody>
                  <a:tcPr marL="70658" marR="70658" marT="35329" marB="35329" anchor="ctr"/>
                </a:tc>
                <a:tc>
                  <a:txBody>
                    <a:bodyPr/>
                    <a:lstStyle/>
                    <a:p>
                      <a:pPr algn="ctr"/>
                      <a:endParaRPr lang="en-US" sz="900" dirty="0"/>
                    </a:p>
                  </a:txBody>
                  <a:tcPr marL="70658" marR="70658" marT="35329" marB="35329" anchor="ctr"/>
                </a:tc>
                <a:tc>
                  <a:txBody>
                    <a:bodyPr/>
                    <a:lstStyle/>
                    <a:p>
                      <a:pPr algn="ctr"/>
                      <a:endParaRPr lang="en-US" sz="900" dirty="0"/>
                    </a:p>
                  </a:txBody>
                  <a:tcPr marL="70658" marR="70658" marT="35329" marB="35329" anchor="ctr"/>
                </a:tc>
                <a:extLst>
                  <a:ext uri="{0D108BD9-81ED-4DB2-BD59-A6C34878D82A}">
                    <a16:rowId xmlns:a16="http://schemas.microsoft.com/office/drawing/2014/main" val="2073891046"/>
                  </a:ext>
                </a:extLst>
              </a:tr>
              <a:tr h="527798">
                <a:tc>
                  <a:txBody>
                    <a:bodyPr/>
                    <a:lstStyle/>
                    <a:p>
                      <a:pPr marL="0" marR="0" lvl="0" indent="0" algn="ctr" defTabSz="-114300" rtl="0" eaLnBrk="1" fontAlgn="auto" latinLnBrk="0" hangingPunct="1">
                        <a:lnSpc>
                          <a:spcPct val="100000"/>
                        </a:lnSpc>
                        <a:spcBef>
                          <a:spcPts val="300"/>
                        </a:spcBef>
                        <a:spcAft>
                          <a:spcPts val="0"/>
                        </a:spcAft>
                        <a:buClrTx/>
                        <a:buSzTx/>
                        <a:buFontTx/>
                        <a:buNone/>
                        <a:tabLst/>
                        <a:defRPr/>
                      </a:pPr>
                      <a:r>
                        <a:rPr lang="en-US" sz="900" dirty="0"/>
                        <a:t>Technology</a:t>
                      </a:r>
                    </a:p>
                  </a:txBody>
                  <a:tcPr marL="70658" marR="70658" marT="35329" marB="35329" anchor="ctr"/>
                </a:tc>
                <a:tc>
                  <a:txBody>
                    <a:bodyPr/>
                    <a:lstStyle/>
                    <a:p>
                      <a:pPr algn="ctr"/>
                      <a:endParaRPr lang="en-US" sz="900" dirty="0"/>
                    </a:p>
                  </a:txBody>
                  <a:tcPr marL="70658" marR="70658" marT="35329" marB="35329" anchor="ctr"/>
                </a:tc>
                <a:tc>
                  <a:txBody>
                    <a:bodyPr/>
                    <a:lstStyle/>
                    <a:p>
                      <a:pPr algn="ctr"/>
                      <a:endParaRPr lang="en-US" sz="900" dirty="0"/>
                    </a:p>
                  </a:txBody>
                  <a:tcPr marL="70658" marR="70658" marT="35329" marB="35329" anchor="ctr"/>
                </a:tc>
                <a:extLst>
                  <a:ext uri="{0D108BD9-81ED-4DB2-BD59-A6C34878D82A}">
                    <a16:rowId xmlns:a16="http://schemas.microsoft.com/office/drawing/2014/main" val="4184414240"/>
                  </a:ext>
                </a:extLst>
              </a:tr>
              <a:tr h="536545">
                <a:tc>
                  <a:txBody>
                    <a:bodyPr/>
                    <a:lstStyle/>
                    <a:p>
                      <a:pPr marL="0" marR="0" lvl="0" indent="0" algn="ctr" defTabSz="-114300" rtl="0" eaLnBrk="1" fontAlgn="auto" latinLnBrk="0" hangingPunct="1">
                        <a:lnSpc>
                          <a:spcPct val="100000"/>
                        </a:lnSpc>
                        <a:spcBef>
                          <a:spcPts val="300"/>
                        </a:spcBef>
                        <a:spcAft>
                          <a:spcPts val="0"/>
                        </a:spcAft>
                        <a:buClrTx/>
                        <a:buSzTx/>
                        <a:buFontTx/>
                        <a:buNone/>
                        <a:tabLst/>
                        <a:defRPr/>
                      </a:pPr>
                      <a:r>
                        <a:rPr lang="en-US" sz="900" dirty="0"/>
                        <a:t>Institutional Resources</a:t>
                      </a:r>
                    </a:p>
                  </a:txBody>
                  <a:tcPr marL="70658" marR="70658" marT="35329" marB="35329" anchor="ctr"/>
                </a:tc>
                <a:tc>
                  <a:txBody>
                    <a:bodyPr/>
                    <a:lstStyle/>
                    <a:p>
                      <a:pPr algn="ctr"/>
                      <a:endParaRPr lang="en-US" sz="700" dirty="0"/>
                    </a:p>
                  </a:txBody>
                  <a:tcPr marL="70658" marR="70658" marT="35329" marB="35329" anchor="ctr"/>
                </a:tc>
                <a:tc>
                  <a:txBody>
                    <a:bodyPr/>
                    <a:lstStyle/>
                    <a:p>
                      <a:pPr algn="ctr"/>
                      <a:endParaRPr lang="en-US" sz="700" dirty="0"/>
                    </a:p>
                  </a:txBody>
                  <a:tcPr marL="70658" marR="70658" marT="35329" marB="35329" anchor="ctr"/>
                </a:tc>
                <a:extLst>
                  <a:ext uri="{0D108BD9-81ED-4DB2-BD59-A6C34878D82A}">
                    <a16:rowId xmlns:a16="http://schemas.microsoft.com/office/drawing/2014/main" val="3920290115"/>
                  </a:ext>
                </a:extLst>
              </a:tr>
            </a:tbl>
          </a:graphicData>
        </a:graphic>
      </p:graphicFrame>
      <p:sp>
        <p:nvSpPr>
          <p:cNvPr id="6" name="Text Placeholder 2">
            <a:extLst>
              <a:ext uri="{FF2B5EF4-FFF2-40B4-BE49-F238E27FC236}">
                <a16:creationId xmlns:a16="http://schemas.microsoft.com/office/drawing/2014/main" id="{BB1B84E3-F40A-4ED5-8920-29D1D8199BBF}"/>
              </a:ext>
            </a:extLst>
          </p:cNvPr>
          <p:cNvSpPr txBox="1">
            <a:spLocks/>
          </p:cNvSpPr>
          <p:nvPr/>
        </p:nvSpPr>
        <p:spPr bwMode="gray">
          <a:xfrm>
            <a:off x="513556" y="563384"/>
            <a:ext cx="1370568" cy="123111"/>
          </a:xfrm>
          <a:prstGeom prst="rect">
            <a:avLst/>
          </a:prstGeom>
        </p:spPr>
        <p:txBody>
          <a:bodyPr vert="horz" wrap="none" lIns="0" tIns="0" rIns="0" bIns="0" rtlCol="0">
            <a:spAutoFit/>
          </a:bodyPr>
          <a:lstStyle>
            <a:lvl1pPr marL="0" indent="0" algn="l" defTabSz="754380" rtl="0" eaLnBrk="1" latinLnBrk="0" hangingPunct="1">
              <a:lnSpc>
                <a:spcPct val="100000"/>
              </a:lnSpc>
              <a:spcBef>
                <a:spcPts val="0"/>
              </a:spcBef>
              <a:buFont typeface="Arial" panose="020B0604020202020204" pitchFamily="34" charset="0"/>
              <a:buNone/>
              <a:defRPr sz="800" kern="1200">
                <a:solidFill>
                  <a:schemeClr val="tx1"/>
                </a:solidFill>
                <a:latin typeface="+mn-lt"/>
                <a:ea typeface="+mn-ea"/>
                <a:cs typeface="+mn-cs"/>
              </a:defRPr>
            </a:lvl1pPr>
            <a:lvl2pPr marL="230188" indent="-114300" algn="l" defTabSz="754380" rtl="0" eaLnBrk="1" latinLnBrk="0" hangingPunct="1">
              <a:lnSpc>
                <a:spcPct val="100000"/>
              </a:lnSpc>
              <a:spcBef>
                <a:spcPts val="0"/>
              </a:spcBef>
              <a:buFont typeface="Verdana" panose="020B0604030504040204" pitchFamily="34" charset="0"/>
              <a:buChar char="–"/>
              <a:defRPr sz="800" kern="1200">
                <a:solidFill>
                  <a:schemeClr val="tx1"/>
                </a:solidFill>
                <a:latin typeface="+mn-lt"/>
                <a:ea typeface="+mn-ea"/>
                <a:cs typeface="+mn-cs"/>
              </a:defRPr>
            </a:lvl2pPr>
            <a:lvl3pPr marL="341313" indent="-111125" algn="l" defTabSz="754380" rtl="0" eaLnBrk="1" latinLnBrk="0" hangingPunct="1">
              <a:lnSpc>
                <a:spcPct val="100000"/>
              </a:lnSpc>
              <a:spcBef>
                <a:spcPts val="0"/>
              </a:spcBef>
              <a:buFont typeface="Arial" panose="020B0604020202020204" pitchFamily="34" charset="0"/>
              <a:buChar char="•"/>
              <a:defRPr sz="800" kern="1200">
                <a:solidFill>
                  <a:schemeClr val="tx1"/>
                </a:solidFill>
                <a:latin typeface="+mn-lt"/>
                <a:ea typeface="+mn-ea"/>
                <a:cs typeface="+mn-cs"/>
              </a:defRPr>
            </a:lvl3pPr>
            <a:lvl4pPr marL="457200" indent="-115888" algn="l" defTabSz="754380" rtl="0" eaLnBrk="1" latinLnBrk="0" hangingPunct="1">
              <a:lnSpc>
                <a:spcPct val="100000"/>
              </a:lnSpc>
              <a:spcBef>
                <a:spcPts val="0"/>
              </a:spcBef>
              <a:buFont typeface="Verdana" panose="020B0604030504040204" pitchFamily="34" charset="0"/>
              <a:buChar char="–"/>
              <a:defRPr sz="800" kern="1200">
                <a:solidFill>
                  <a:schemeClr val="tx1"/>
                </a:solidFill>
                <a:latin typeface="+mn-lt"/>
                <a:ea typeface="+mn-ea"/>
                <a:cs typeface="+mn-cs"/>
              </a:defRPr>
            </a:lvl4pPr>
            <a:lvl5pPr marL="573088" indent="-115888" algn="l" defTabSz="754380" rtl="0" eaLnBrk="1" latinLnBrk="0" hangingPunct="1">
              <a:lnSpc>
                <a:spcPct val="100000"/>
              </a:lnSpc>
              <a:spcBef>
                <a:spcPts val="0"/>
              </a:spcBef>
              <a:buFont typeface="Arial" panose="020B0604020202020204" pitchFamily="34" charset="0"/>
              <a:buChar char="•"/>
              <a:defRPr sz="800" kern="1200">
                <a:solidFill>
                  <a:schemeClr val="tx1"/>
                </a:solidFill>
                <a:latin typeface="+mn-lt"/>
                <a:ea typeface="+mn-ea"/>
                <a:cs typeface="+mn-cs"/>
              </a:defRPr>
            </a:lvl5pPr>
            <a:lvl6pPr marL="687388" indent="-115888" algn="l" defTabSz="75438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6pPr>
            <a:lvl7pPr marL="798513" indent="-111125" algn="l" defTabSz="75438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7pPr>
            <a:lvl8pPr marL="914400" indent="-115888" algn="l" defTabSz="75438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8pPr>
            <a:lvl9pPr marL="1030288" indent="-115888" algn="l" defTabSz="754380" rtl="0" eaLnBrk="1" latinLnBrk="0" hangingPunct="1">
              <a:lnSpc>
                <a:spcPct val="100000"/>
              </a:lnSpc>
              <a:spcBef>
                <a:spcPts val="500"/>
              </a:spcBef>
              <a:buFont typeface="Arial" panose="020B0604020202020204" pitchFamily="34" charset="0"/>
              <a:buChar char="•"/>
              <a:defRPr sz="900" kern="1200" baseline="0">
                <a:solidFill>
                  <a:schemeClr val="tx1"/>
                </a:solidFill>
                <a:latin typeface="+mn-lt"/>
                <a:ea typeface="+mn-ea"/>
                <a:cs typeface="+mn-cs"/>
              </a:defRPr>
            </a:lvl9pPr>
          </a:lstStyle>
          <a:p>
            <a:r>
              <a:rPr lang="en-US"/>
              <a:t>Future Market Assessment</a:t>
            </a:r>
            <a:endParaRPr lang="en-US" dirty="0"/>
          </a:p>
        </p:txBody>
      </p:sp>
      <p:sp>
        <p:nvSpPr>
          <p:cNvPr id="2" name="TextBox 1">
            <a:extLst>
              <a:ext uri="{FF2B5EF4-FFF2-40B4-BE49-F238E27FC236}">
                <a16:creationId xmlns:a16="http://schemas.microsoft.com/office/drawing/2014/main" id="{186340F0-F7CD-41FE-A30A-8F3924AA7B9C}"/>
              </a:ext>
            </a:extLst>
          </p:cNvPr>
          <p:cNvSpPr txBox="1"/>
          <p:nvPr/>
        </p:nvSpPr>
        <p:spPr bwMode="gray">
          <a:xfrm>
            <a:off x="539308" y="1285875"/>
            <a:ext cx="9023792" cy="415498"/>
          </a:xfrm>
          <a:prstGeom prst="rect">
            <a:avLst/>
          </a:prstGeom>
          <a:noFill/>
        </p:spPr>
        <p:txBody>
          <a:bodyPr wrap="square" lIns="0" tIns="0" rIns="0" bIns="0" rtlCol="0">
            <a:spAutoFit/>
          </a:bodyPr>
          <a:lstStyle/>
          <a:p>
            <a:pPr>
              <a:spcBef>
                <a:spcPts val="500"/>
              </a:spcBef>
            </a:pPr>
            <a:r>
              <a:rPr lang="en-US" sz="900" b="1" dirty="0"/>
              <a:t>Strategy Example: </a:t>
            </a:r>
            <a:r>
              <a:rPr lang="en-US" sz="900" dirty="0"/>
              <a:t>In response to the shrinking size of graduating classes at other feeder schools and room for growth in market penetration at Governor High School, we will prioritize and expand our relationship with Governor High School to include development of an X College Hallway to encourage prospective student applications, a pre-enrollment success course, and a guidance counselor referral form. </a:t>
            </a:r>
            <a:endParaRPr lang="en-US" sz="900" b="1" dirty="0">
              <a:highlight>
                <a:srgbClr val="FFFF00"/>
              </a:highlight>
            </a:endParaRPr>
          </a:p>
        </p:txBody>
      </p:sp>
    </p:spTree>
    <p:extLst>
      <p:ext uri="{BB962C8B-B14F-4D97-AF65-F5344CB8AC3E}">
        <p14:creationId xmlns:p14="http://schemas.microsoft.com/office/powerpoint/2010/main" val="32414642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29"/>
          </p:nvPr>
        </p:nvSpPr>
        <p:spPr>
          <a:xfrm>
            <a:off x="513556" y="563384"/>
            <a:ext cx="1370568" cy="123111"/>
          </a:xfrm>
        </p:spPr>
        <p:txBody>
          <a:bodyPr/>
          <a:lstStyle/>
          <a:p>
            <a:r>
              <a:rPr lang="en-US" dirty="0"/>
              <a:t>Future Market Assessment</a:t>
            </a:r>
          </a:p>
        </p:txBody>
      </p:sp>
      <p:sp>
        <p:nvSpPr>
          <p:cNvPr id="6" name="Title 5"/>
          <p:cNvSpPr>
            <a:spLocks noGrp="1"/>
          </p:cNvSpPr>
          <p:nvPr>
            <p:ph type="title"/>
          </p:nvPr>
        </p:nvSpPr>
        <p:spPr>
          <a:xfrm>
            <a:off x="513556" y="726855"/>
            <a:ext cx="9031288" cy="276999"/>
          </a:xfrm>
        </p:spPr>
        <p:txBody>
          <a:bodyPr/>
          <a:lstStyle/>
          <a:p>
            <a:r>
              <a:rPr lang="en-US" dirty="0"/>
              <a:t>Dual Enrollment Market Segment</a:t>
            </a:r>
          </a:p>
        </p:txBody>
      </p:sp>
      <p:graphicFrame>
        <p:nvGraphicFramePr>
          <p:cNvPr id="7" name="Table 6"/>
          <p:cNvGraphicFramePr>
            <a:graphicFrameLocks noGrp="1"/>
          </p:cNvGraphicFramePr>
          <p:nvPr>
            <p:extLst>
              <p:ext uri="{D42A27DB-BD31-4B8C-83A1-F6EECF244321}">
                <p14:modId xmlns:p14="http://schemas.microsoft.com/office/powerpoint/2010/main" val="4143933038"/>
              </p:ext>
            </p:extLst>
          </p:nvPr>
        </p:nvGraphicFramePr>
        <p:xfrm>
          <a:off x="511652" y="1177901"/>
          <a:ext cx="4698523" cy="3657382"/>
        </p:xfrm>
        <a:graphic>
          <a:graphicData uri="http://schemas.openxmlformats.org/drawingml/2006/table">
            <a:tbl>
              <a:tblPr firstRow="1" bandRow="1">
                <a:tableStyleId>{7DF18680-E054-41AD-8BC1-D1AEF772440D}</a:tableStyleId>
              </a:tblPr>
              <a:tblGrid>
                <a:gridCol w="2260123">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tblGrid>
              <a:tr h="396850">
                <a:tc>
                  <a:txBody>
                    <a:bodyPr/>
                    <a:lstStyle/>
                    <a:p>
                      <a:r>
                        <a:rPr lang="en-US" sz="1300" dirty="0"/>
                        <a:t>Metric</a:t>
                      </a:r>
                    </a:p>
                  </a:txBody>
                  <a:tcPr marL="100584" marR="100584" marT="50292" marB="50292"/>
                </a:tc>
                <a:tc>
                  <a:txBody>
                    <a:bodyPr/>
                    <a:lstStyle/>
                    <a:p>
                      <a:r>
                        <a:rPr lang="en-US" sz="1300" dirty="0"/>
                        <a:t>Results</a:t>
                      </a:r>
                    </a:p>
                  </a:txBody>
                  <a:tcPr marL="100584" marR="100584" marT="50292" marB="50292"/>
                </a:tc>
                <a:extLst>
                  <a:ext uri="{0D108BD9-81ED-4DB2-BD59-A6C34878D82A}">
                    <a16:rowId xmlns:a16="http://schemas.microsoft.com/office/drawing/2014/main" val="10000"/>
                  </a:ext>
                </a:extLst>
              </a:tr>
              <a:tr h="551761">
                <a:tc>
                  <a:txBody>
                    <a:bodyPr/>
                    <a:lstStyle/>
                    <a:p>
                      <a:pPr marL="0" indent="0">
                        <a:buNone/>
                      </a:pPr>
                      <a:r>
                        <a:rPr lang="en-US" sz="1000" b="1" i="0" dirty="0"/>
                        <a:t>Market Size</a:t>
                      </a:r>
                    </a:p>
                  </a:txBody>
                  <a:tcPr marL="100584" marR="100584" marT="50292" marB="50292"/>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baseline="0" dirty="0"/>
                        <a:t>E.g. Number of high school students in service area</a:t>
                      </a:r>
                    </a:p>
                  </a:txBody>
                  <a:tcPr marL="100584" marR="100584" marT="50292" marB="50292"/>
                </a:tc>
                <a:extLst>
                  <a:ext uri="{0D108BD9-81ED-4DB2-BD59-A6C34878D82A}">
                    <a16:rowId xmlns:a16="http://schemas.microsoft.com/office/drawing/2014/main" val="10001"/>
                  </a:ext>
                </a:extLst>
              </a:tr>
              <a:tr h="494988">
                <a:tc>
                  <a:txBody>
                    <a:bodyPr/>
                    <a:lstStyle/>
                    <a:p>
                      <a:pPr marL="0" indent="0">
                        <a:buNone/>
                      </a:pPr>
                      <a:r>
                        <a:rPr lang="en-US" sz="1000" b="1" i="0" dirty="0"/>
                        <a:t>Current Market Penetration</a:t>
                      </a:r>
                    </a:p>
                  </a:txBody>
                  <a:tcPr marL="100584" marR="100584" marT="50292" marB="50292"/>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baseline="0" dirty="0"/>
                        <a:t>E.g. Proportion of high school students served out of total market size</a:t>
                      </a:r>
                    </a:p>
                  </a:txBody>
                  <a:tcPr marL="100584" marR="100584" marT="50292" marB="50292"/>
                </a:tc>
                <a:extLst>
                  <a:ext uri="{0D108BD9-81ED-4DB2-BD59-A6C34878D82A}">
                    <a16:rowId xmlns:a16="http://schemas.microsoft.com/office/drawing/2014/main" val="10002"/>
                  </a:ext>
                </a:extLst>
              </a:tr>
              <a:tr h="498665">
                <a:tc>
                  <a:txBody>
                    <a:bodyPr/>
                    <a:lstStyle/>
                    <a:p>
                      <a:pPr marL="0" indent="0">
                        <a:buNone/>
                      </a:pPr>
                      <a:r>
                        <a:rPr lang="en-US" sz="1000" b="1" i="0" dirty="0"/>
                        <a:t>Major Competitors</a:t>
                      </a:r>
                    </a:p>
                  </a:txBody>
                  <a:tcPr marL="100584" marR="100584" marT="50292" marB="50292"/>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baseline="0" dirty="0"/>
                        <a:t>E.g. Workforce, higher ed</a:t>
                      </a:r>
                    </a:p>
                    <a:p>
                      <a:pPr marL="0" indent="0">
                        <a:buNone/>
                      </a:pPr>
                      <a:endParaRPr lang="en-US" sz="1000" i="1" baseline="0" dirty="0"/>
                    </a:p>
                  </a:txBody>
                  <a:tcPr marL="100584" marR="100584" marT="50292" marB="50292"/>
                </a:tc>
                <a:extLst>
                  <a:ext uri="{0D108BD9-81ED-4DB2-BD59-A6C34878D82A}">
                    <a16:rowId xmlns:a16="http://schemas.microsoft.com/office/drawing/2014/main" val="10003"/>
                  </a:ext>
                </a:extLst>
              </a:tr>
              <a:tr h="506537">
                <a:tc>
                  <a:txBody>
                    <a:bodyPr/>
                    <a:lstStyle/>
                    <a:p>
                      <a:pPr marL="0" indent="0">
                        <a:buNone/>
                      </a:pPr>
                      <a:r>
                        <a:rPr lang="en-US" sz="1000" b="1" i="0" dirty="0"/>
                        <a:t>Recruitment cost</a:t>
                      </a:r>
                    </a:p>
                  </a:txBody>
                  <a:tcPr marL="100584" marR="100584" marT="50292" marB="50292"/>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baseline="0" dirty="0"/>
                        <a:t>E.g. Market spend per enrollee</a:t>
                      </a:r>
                    </a:p>
                  </a:txBody>
                  <a:tcPr marL="100584" marR="100584" marT="50292" marB="50292"/>
                </a:tc>
                <a:extLst>
                  <a:ext uri="{0D108BD9-81ED-4DB2-BD59-A6C34878D82A}">
                    <a16:rowId xmlns:a16="http://schemas.microsoft.com/office/drawing/2014/main" val="10004"/>
                  </a:ext>
                </a:extLst>
              </a:tr>
              <a:tr h="595423">
                <a:tc>
                  <a:txBody>
                    <a:bodyPr/>
                    <a:lstStyle/>
                    <a:p>
                      <a:pPr marL="0" indent="0">
                        <a:buNone/>
                      </a:pPr>
                      <a:r>
                        <a:rPr lang="en-US" sz="1000" b="1" i="0" dirty="0"/>
                        <a:t>Current Retention Rates</a:t>
                      </a:r>
                    </a:p>
                  </a:txBody>
                  <a:tcPr marL="100584" marR="100584" marT="50292" marB="50292"/>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baseline="0" dirty="0"/>
                        <a:t>E.g. Fall to spring, first year</a:t>
                      </a:r>
                    </a:p>
                    <a:p>
                      <a:pPr marL="0" indent="0">
                        <a:buNone/>
                      </a:pPr>
                      <a:endParaRPr lang="en-US" sz="1000" i="1" baseline="0" dirty="0"/>
                    </a:p>
                  </a:txBody>
                  <a:tcPr marL="100584" marR="100584" marT="50292" marB="50292"/>
                </a:tc>
                <a:extLst>
                  <a:ext uri="{0D108BD9-81ED-4DB2-BD59-A6C34878D82A}">
                    <a16:rowId xmlns:a16="http://schemas.microsoft.com/office/drawing/2014/main" val="2438019434"/>
                  </a:ext>
                </a:extLst>
              </a:tr>
              <a:tr h="550362">
                <a:tc>
                  <a:txBody>
                    <a:bodyPr/>
                    <a:lstStyle/>
                    <a:p>
                      <a:pPr marL="0" indent="0">
                        <a:buNone/>
                      </a:pPr>
                      <a:r>
                        <a:rPr lang="en-US" sz="1000" b="1" i="0" dirty="0"/>
                        <a:t>Avg. Term Credit Hour</a:t>
                      </a:r>
                    </a:p>
                  </a:txBody>
                  <a:tcPr marL="100584" marR="100584" marT="50292" marB="50292"/>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baseline="0" dirty="0"/>
                        <a:t>E.g. Full-time, part-time</a:t>
                      </a:r>
                    </a:p>
                    <a:p>
                      <a:pPr marL="0" indent="0">
                        <a:buNone/>
                      </a:pPr>
                      <a:endParaRPr lang="en-US" sz="1000" i="1" baseline="0" dirty="0"/>
                    </a:p>
                  </a:txBody>
                  <a:tcPr marL="100584" marR="100584" marT="50292" marB="50292"/>
                </a:tc>
                <a:extLst>
                  <a:ext uri="{0D108BD9-81ED-4DB2-BD59-A6C34878D82A}">
                    <a16:rowId xmlns:a16="http://schemas.microsoft.com/office/drawing/2014/main" val="1586986462"/>
                  </a:ext>
                </a:extLst>
              </a:tr>
            </a:tbl>
          </a:graphicData>
        </a:graphic>
      </p:graphicFrame>
      <p:sp>
        <p:nvSpPr>
          <p:cNvPr id="11" name="Rectangle 10"/>
          <p:cNvSpPr/>
          <p:nvPr/>
        </p:nvSpPr>
        <p:spPr bwMode="gray">
          <a:xfrm>
            <a:off x="611143" y="5159306"/>
            <a:ext cx="8823382" cy="1857144"/>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12" name="TextBox 11"/>
          <p:cNvSpPr txBox="1"/>
          <p:nvPr/>
        </p:nvSpPr>
        <p:spPr bwMode="gray">
          <a:xfrm>
            <a:off x="725733" y="5282331"/>
            <a:ext cx="3784690" cy="236988"/>
          </a:xfrm>
          <a:prstGeom prst="rect">
            <a:avLst/>
          </a:prstGeom>
          <a:noFill/>
        </p:spPr>
        <p:txBody>
          <a:bodyPr wrap="none" lIns="0" tIns="0" rIns="0" bIns="0" rtlCol="0">
            <a:spAutoFit/>
          </a:bodyPr>
          <a:lstStyle/>
          <a:p>
            <a:pPr>
              <a:spcBef>
                <a:spcPts val="550"/>
              </a:spcBef>
            </a:pPr>
            <a:r>
              <a:rPr lang="en-US" sz="1540" b="1" dirty="0"/>
              <a:t>Requirements for Market Success </a:t>
            </a:r>
          </a:p>
        </p:txBody>
      </p:sp>
      <p:sp>
        <p:nvSpPr>
          <p:cNvPr id="13" name="TextBox 12"/>
          <p:cNvSpPr txBox="1"/>
          <p:nvPr/>
        </p:nvSpPr>
        <p:spPr bwMode="gray">
          <a:xfrm>
            <a:off x="725733" y="5608444"/>
            <a:ext cx="8415953" cy="381643"/>
          </a:xfrm>
          <a:prstGeom prst="rect">
            <a:avLst/>
          </a:prstGeom>
          <a:noFill/>
        </p:spPr>
        <p:txBody>
          <a:bodyPr wrap="square" lIns="0" tIns="0" rIns="0" bIns="0" rtlCol="0">
            <a:spAutoFit/>
          </a:bodyPr>
          <a:lstStyle/>
          <a:p>
            <a:pPr marL="127477" indent="-127477">
              <a:spcBef>
                <a:spcPts val="550"/>
              </a:spcBef>
              <a:buFont typeface="Arial" panose="020B0604020202020204" pitchFamily="34" charset="0"/>
              <a:buChar char="•"/>
            </a:pPr>
            <a:r>
              <a:rPr lang="en-US" sz="990" i="1" dirty="0"/>
              <a:t>Describe what is required for your institution to inflect change in this market</a:t>
            </a:r>
          </a:p>
          <a:p>
            <a:pPr marL="127477" indent="-127477">
              <a:spcBef>
                <a:spcPts val="550"/>
              </a:spcBef>
              <a:buFont typeface="Arial" panose="020B0604020202020204" pitchFamily="34" charset="0"/>
              <a:buChar char="•"/>
            </a:pPr>
            <a:r>
              <a:rPr lang="en-US" sz="990" i="1" dirty="0"/>
              <a:t>E.g., Invest in additional staff for high school program review and course counseling; Expand course offerings</a:t>
            </a:r>
          </a:p>
        </p:txBody>
      </p:sp>
      <p:grpSp>
        <p:nvGrpSpPr>
          <p:cNvPr id="2" name="Group 1">
            <a:extLst>
              <a:ext uri="{FF2B5EF4-FFF2-40B4-BE49-F238E27FC236}">
                <a16:creationId xmlns:a16="http://schemas.microsoft.com/office/drawing/2014/main" id="{93AA55DB-90EF-4696-9A59-6C1F12A7E9A8}"/>
              </a:ext>
            </a:extLst>
          </p:cNvPr>
          <p:cNvGrpSpPr/>
          <p:nvPr/>
        </p:nvGrpSpPr>
        <p:grpSpPr>
          <a:xfrm>
            <a:off x="5812408" y="1221127"/>
            <a:ext cx="2895010" cy="734263"/>
            <a:chOff x="6612508" y="1202077"/>
            <a:chExt cx="2895010" cy="734263"/>
          </a:xfrm>
        </p:grpSpPr>
        <p:sp>
          <p:nvSpPr>
            <p:cNvPr id="8" name="TextBox 7">
              <a:extLst>
                <a:ext uri="{FF2B5EF4-FFF2-40B4-BE49-F238E27FC236}">
                  <a16:creationId xmlns:a16="http://schemas.microsoft.com/office/drawing/2014/main" id="{FDA791E1-90C0-487F-ABAC-484570073234}"/>
                </a:ext>
              </a:extLst>
            </p:cNvPr>
            <p:cNvSpPr txBox="1"/>
            <p:nvPr/>
          </p:nvSpPr>
          <p:spPr bwMode="gray">
            <a:xfrm>
              <a:off x="6612508" y="1202077"/>
              <a:ext cx="2655309" cy="186205"/>
            </a:xfrm>
            <a:prstGeom prst="rect">
              <a:avLst/>
            </a:prstGeom>
            <a:noFill/>
          </p:spPr>
          <p:txBody>
            <a:bodyPr wrap="square" lIns="0" tIns="0" rIns="0" bIns="0" rtlCol="0">
              <a:spAutoFit/>
            </a:bodyPr>
            <a:lstStyle/>
            <a:p>
              <a:pPr>
                <a:spcBef>
                  <a:spcPts val="550"/>
                </a:spcBef>
              </a:pPr>
              <a:r>
                <a:rPr lang="en-US" sz="1210" b="1" dirty="0"/>
                <a:t>Pros for market prioritization:</a:t>
              </a:r>
            </a:p>
          </p:txBody>
        </p:sp>
        <p:sp>
          <p:nvSpPr>
            <p:cNvPr id="9" name="TextBox 8">
              <a:extLst>
                <a:ext uri="{FF2B5EF4-FFF2-40B4-BE49-F238E27FC236}">
                  <a16:creationId xmlns:a16="http://schemas.microsoft.com/office/drawing/2014/main" id="{736A97F8-73FF-4865-99EB-F63D60A25658}"/>
                </a:ext>
              </a:extLst>
            </p:cNvPr>
            <p:cNvSpPr txBox="1"/>
            <p:nvPr/>
          </p:nvSpPr>
          <p:spPr bwMode="gray">
            <a:xfrm>
              <a:off x="6612509" y="1479292"/>
              <a:ext cx="2895009" cy="457048"/>
            </a:xfrm>
            <a:prstGeom prst="rect">
              <a:avLst/>
            </a:prstGeom>
            <a:noFill/>
          </p:spPr>
          <p:txBody>
            <a:bodyPr wrap="square" lIns="0" tIns="0" rIns="0" bIns="0" rtlCol="0">
              <a:spAutoFit/>
            </a:bodyPr>
            <a:lstStyle/>
            <a:p>
              <a:pPr marL="127477" indent="-127477">
                <a:spcBef>
                  <a:spcPts val="550"/>
                </a:spcBef>
                <a:buFont typeface="Arial" panose="020B0604020202020204" pitchFamily="34" charset="0"/>
                <a:buChar char="•"/>
              </a:pPr>
              <a:r>
                <a:rPr lang="en-US" sz="990" i="1" dirty="0"/>
                <a:t>List pros for Dual Enrollment market prioritization that may not be captured in market trends</a:t>
              </a:r>
            </a:p>
          </p:txBody>
        </p:sp>
      </p:grpSp>
      <p:cxnSp>
        <p:nvCxnSpPr>
          <p:cNvPr id="10" name="Straight Connector 9">
            <a:extLst>
              <a:ext uri="{FF2B5EF4-FFF2-40B4-BE49-F238E27FC236}">
                <a16:creationId xmlns:a16="http://schemas.microsoft.com/office/drawing/2014/main" id="{8B92A2F9-680F-4BE9-B3B0-7D4971C76A66}"/>
              </a:ext>
            </a:extLst>
          </p:cNvPr>
          <p:cNvCxnSpPr/>
          <p:nvPr/>
        </p:nvCxnSpPr>
        <p:spPr bwMode="gray">
          <a:xfrm>
            <a:off x="5630853" y="1388282"/>
            <a:ext cx="0" cy="3291034"/>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grpSp>
        <p:nvGrpSpPr>
          <p:cNvPr id="4" name="Group 3">
            <a:extLst>
              <a:ext uri="{FF2B5EF4-FFF2-40B4-BE49-F238E27FC236}">
                <a16:creationId xmlns:a16="http://schemas.microsoft.com/office/drawing/2014/main" id="{DBD72B69-93EF-47A0-B949-040B45F20BE5}"/>
              </a:ext>
            </a:extLst>
          </p:cNvPr>
          <p:cNvGrpSpPr/>
          <p:nvPr/>
        </p:nvGrpSpPr>
        <p:grpSpPr>
          <a:xfrm>
            <a:off x="5812407" y="3040402"/>
            <a:ext cx="2895010" cy="734263"/>
            <a:chOff x="6755383" y="3040402"/>
            <a:chExt cx="2895010" cy="734263"/>
          </a:xfrm>
        </p:grpSpPr>
        <p:sp>
          <p:nvSpPr>
            <p:cNvPr id="14" name="TextBox 13">
              <a:extLst>
                <a:ext uri="{FF2B5EF4-FFF2-40B4-BE49-F238E27FC236}">
                  <a16:creationId xmlns:a16="http://schemas.microsoft.com/office/drawing/2014/main" id="{E6A926FD-EBDA-4019-9F6F-999CB5CE07A7}"/>
                </a:ext>
              </a:extLst>
            </p:cNvPr>
            <p:cNvSpPr txBox="1"/>
            <p:nvPr/>
          </p:nvSpPr>
          <p:spPr bwMode="gray">
            <a:xfrm>
              <a:off x="6755383" y="3040402"/>
              <a:ext cx="2788663" cy="186205"/>
            </a:xfrm>
            <a:prstGeom prst="rect">
              <a:avLst/>
            </a:prstGeom>
            <a:noFill/>
          </p:spPr>
          <p:txBody>
            <a:bodyPr wrap="square" lIns="0" tIns="0" rIns="0" bIns="0" rtlCol="0">
              <a:spAutoFit/>
            </a:bodyPr>
            <a:lstStyle/>
            <a:p>
              <a:pPr>
                <a:spcBef>
                  <a:spcPts val="550"/>
                </a:spcBef>
              </a:pPr>
              <a:r>
                <a:rPr lang="en-US" sz="1210" b="1" dirty="0"/>
                <a:t>Cons for market prioritization:</a:t>
              </a:r>
            </a:p>
          </p:txBody>
        </p:sp>
        <p:sp>
          <p:nvSpPr>
            <p:cNvPr id="15" name="TextBox 14">
              <a:extLst>
                <a:ext uri="{FF2B5EF4-FFF2-40B4-BE49-F238E27FC236}">
                  <a16:creationId xmlns:a16="http://schemas.microsoft.com/office/drawing/2014/main" id="{ED172B13-A2A0-41F0-8C21-FF3B6D130EC2}"/>
                </a:ext>
              </a:extLst>
            </p:cNvPr>
            <p:cNvSpPr txBox="1"/>
            <p:nvPr/>
          </p:nvSpPr>
          <p:spPr bwMode="gray">
            <a:xfrm>
              <a:off x="6755384" y="3317617"/>
              <a:ext cx="2895009" cy="457048"/>
            </a:xfrm>
            <a:prstGeom prst="rect">
              <a:avLst/>
            </a:prstGeom>
            <a:noFill/>
          </p:spPr>
          <p:txBody>
            <a:bodyPr wrap="square" lIns="0" tIns="0" rIns="0" bIns="0" rtlCol="0">
              <a:spAutoFit/>
            </a:bodyPr>
            <a:lstStyle/>
            <a:p>
              <a:pPr marL="127477" indent="-127477">
                <a:spcBef>
                  <a:spcPts val="550"/>
                </a:spcBef>
                <a:buFont typeface="Arial" panose="020B0604020202020204" pitchFamily="34" charset="0"/>
                <a:buChar char="•"/>
              </a:pPr>
              <a:r>
                <a:rPr lang="en-US" sz="990" i="1" dirty="0"/>
                <a:t>List cons for Dual Enrollment market prioritization that may not be captured in market trends</a:t>
              </a:r>
            </a:p>
          </p:txBody>
        </p:sp>
      </p:grpSp>
    </p:spTree>
    <p:extLst>
      <p:ext uri="{BB962C8B-B14F-4D97-AF65-F5344CB8AC3E}">
        <p14:creationId xmlns:p14="http://schemas.microsoft.com/office/powerpoint/2010/main" val="2971319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6">
            <a:extLst>
              <a:ext uri="{FF2B5EF4-FFF2-40B4-BE49-F238E27FC236}">
                <a16:creationId xmlns:a16="http://schemas.microsoft.com/office/drawing/2014/main" id="{C0963B3D-EA02-408E-A0DC-2707A2CF8C3E}"/>
              </a:ext>
            </a:extLst>
          </p:cNvPr>
          <p:cNvSpPr txBox="1">
            <a:spLocks/>
          </p:cNvSpPr>
          <p:nvPr/>
        </p:nvSpPr>
        <p:spPr bwMode="gray">
          <a:xfrm>
            <a:off x="539308" y="720729"/>
            <a:ext cx="8737413" cy="276999"/>
          </a:xfrm>
          <a:prstGeom prst="rect">
            <a:avLst/>
          </a:prstGeom>
        </p:spPr>
        <p:txBody>
          <a:bodyPr vert="horz" wrap="square" lIns="0" tIns="0" rIns="0" bIns="0" rtlCol="0" anchor="b" anchorCtr="0">
            <a:spAutoFit/>
          </a:bodyPr>
          <a:lstStyle>
            <a:lvl1pPr algn="l" defTabSz="754380" rtl="0" eaLnBrk="1" latinLnBrk="0" hangingPunct="1">
              <a:lnSpc>
                <a:spcPct val="90000"/>
              </a:lnSpc>
              <a:spcBef>
                <a:spcPct val="0"/>
              </a:spcBef>
              <a:buNone/>
              <a:defRPr sz="2000" kern="1200" spc="50" baseline="0">
                <a:solidFill>
                  <a:schemeClr val="accent5"/>
                </a:solidFill>
                <a:latin typeface="+mj-lt"/>
                <a:ea typeface="+mj-ea"/>
                <a:cs typeface="+mj-cs"/>
              </a:defRPr>
            </a:lvl1pPr>
          </a:lstStyle>
          <a:p>
            <a:r>
              <a:rPr lang="en-US" dirty="0"/>
              <a:t>Strategic Assumptions Evaluation: Dual Enrollment Market</a:t>
            </a:r>
          </a:p>
        </p:txBody>
      </p:sp>
      <p:graphicFrame>
        <p:nvGraphicFramePr>
          <p:cNvPr id="20" name="Table 19">
            <a:extLst>
              <a:ext uri="{FF2B5EF4-FFF2-40B4-BE49-F238E27FC236}">
                <a16:creationId xmlns:a16="http://schemas.microsoft.com/office/drawing/2014/main" id="{080E1A41-49BC-4A21-BED7-C46F085FF701}"/>
              </a:ext>
            </a:extLst>
          </p:cNvPr>
          <p:cNvGraphicFramePr>
            <a:graphicFrameLocks noGrp="1"/>
          </p:cNvGraphicFramePr>
          <p:nvPr>
            <p:extLst>
              <p:ext uri="{D42A27DB-BD31-4B8C-83A1-F6EECF244321}">
                <p14:modId xmlns:p14="http://schemas.microsoft.com/office/powerpoint/2010/main" val="103896297"/>
              </p:ext>
            </p:extLst>
          </p:nvPr>
        </p:nvGraphicFramePr>
        <p:xfrm>
          <a:off x="657412" y="1971675"/>
          <a:ext cx="8740497" cy="4946198"/>
        </p:xfrm>
        <a:graphic>
          <a:graphicData uri="http://schemas.openxmlformats.org/drawingml/2006/table">
            <a:tbl>
              <a:tblPr firstRow="1" bandRow="1">
                <a:tableStyleId>{7DF18680-E054-41AD-8BC1-D1AEF772440D}</a:tableStyleId>
              </a:tblPr>
              <a:tblGrid>
                <a:gridCol w="2276991">
                  <a:extLst>
                    <a:ext uri="{9D8B030D-6E8A-4147-A177-3AD203B41FA5}">
                      <a16:colId xmlns:a16="http://schemas.microsoft.com/office/drawing/2014/main" val="1284889828"/>
                    </a:ext>
                  </a:extLst>
                </a:gridCol>
                <a:gridCol w="3231753">
                  <a:extLst>
                    <a:ext uri="{9D8B030D-6E8A-4147-A177-3AD203B41FA5}">
                      <a16:colId xmlns:a16="http://schemas.microsoft.com/office/drawing/2014/main" val="686523736"/>
                    </a:ext>
                  </a:extLst>
                </a:gridCol>
                <a:gridCol w="3231753">
                  <a:extLst>
                    <a:ext uri="{9D8B030D-6E8A-4147-A177-3AD203B41FA5}">
                      <a16:colId xmlns:a16="http://schemas.microsoft.com/office/drawing/2014/main" val="2868323286"/>
                    </a:ext>
                  </a:extLst>
                </a:gridCol>
              </a:tblGrid>
              <a:tr h="191314">
                <a:tc>
                  <a:txBody>
                    <a:bodyPr/>
                    <a:lstStyle/>
                    <a:p>
                      <a:pPr algn="ctr"/>
                      <a:r>
                        <a:rPr lang="en-US" sz="900" dirty="0">
                          <a:solidFill>
                            <a:schemeClr val="bg1"/>
                          </a:solidFill>
                        </a:rPr>
                        <a:t>Market/Institutional Force</a:t>
                      </a:r>
                    </a:p>
                  </a:txBody>
                  <a:tcPr marL="70658" marR="70658" marT="35329" marB="35329" anchor="ctr"/>
                </a:tc>
                <a:tc>
                  <a:txBody>
                    <a:bodyPr/>
                    <a:lstStyle/>
                    <a:p>
                      <a:pPr algn="ctr"/>
                      <a:r>
                        <a:rPr lang="en-US" sz="900" dirty="0"/>
                        <a:t>Market Segment Assumption</a:t>
                      </a:r>
                    </a:p>
                  </a:txBody>
                  <a:tcPr marL="70658" marR="70658" marT="35329" marB="35329" anchor="ctr"/>
                </a:tc>
                <a:tc>
                  <a:txBody>
                    <a:bodyPr/>
                    <a:lstStyle/>
                    <a:p>
                      <a:pPr algn="ctr"/>
                      <a:r>
                        <a:rPr lang="en-US" sz="900"/>
                        <a:t>Tripwire</a:t>
                      </a:r>
                      <a:endParaRPr lang="en-US" sz="900" dirty="0"/>
                    </a:p>
                  </a:txBody>
                  <a:tcPr marL="70658" marR="70658" marT="35329" marB="35329" anchor="ctr"/>
                </a:tc>
                <a:extLst>
                  <a:ext uri="{0D108BD9-81ED-4DB2-BD59-A6C34878D82A}">
                    <a16:rowId xmlns:a16="http://schemas.microsoft.com/office/drawing/2014/main" val="1958718006"/>
                  </a:ext>
                </a:extLst>
              </a:tr>
              <a:tr h="524610">
                <a:tc>
                  <a:txBody>
                    <a:bodyPr/>
                    <a:lstStyle/>
                    <a:p>
                      <a:pPr marL="0" marR="0" lvl="0" indent="0" algn="ctr" defTabSz="-114300" rtl="0" eaLnBrk="1" fontAlgn="auto" latinLnBrk="0" hangingPunct="1">
                        <a:lnSpc>
                          <a:spcPct val="100000"/>
                        </a:lnSpc>
                        <a:spcBef>
                          <a:spcPts val="300"/>
                        </a:spcBef>
                        <a:spcAft>
                          <a:spcPts val="0"/>
                        </a:spcAft>
                        <a:buClrTx/>
                        <a:buSzTx/>
                        <a:buFontTx/>
                        <a:buNone/>
                        <a:tabLst/>
                        <a:defRPr/>
                      </a:pPr>
                      <a:r>
                        <a:rPr lang="en-US" sz="900" dirty="0"/>
                        <a:t>Demographics</a:t>
                      </a:r>
                    </a:p>
                  </a:txBody>
                  <a:tcPr marL="70658" marR="70658" marT="35329" marB="35329" anchor="ctr"/>
                </a:tc>
                <a:tc>
                  <a:txBody>
                    <a:bodyPr/>
                    <a:lstStyle/>
                    <a:p>
                      <a:pPr algn="ctr"/>
                      <a:endParaRPr lang="en-US" sz="900" dirty="0"/>
                    </a:p>
                  </a:txBody>
                  <a:tcPr marL="70658" marR="70658" marT="35329" marB="35329" anchor="ctr"/>
                </a:tc>
                <a:tc>
                  <a:txBody>
                    <a:bodyPr/>
                    <a:lstStyle/>
                    <a:p>
                      <a:pPr algn="ctr"/>
                      <a:endParaRPr lang="en-US" sz="900" dirty="0"/>
                    </a:p>
                  </a:txBody>
                  <a:tcPr marL="70658" marR="70658" marT="35329" marB="35329" anchor="ctr"/>
                </a:tc>
                <a:extLst>
                  <a:ext uri="{0D108BD9-81ED-4DB2-BD59-A6C34878D82A}">
                    <a16:rowId xmlns:a16="http://schemas.microsoft.com/office/drawing/2014/main" val="1772190624"/>
                  </a:ext>
                </a:extLst>
              </a:tr>
              <a:tr h="547188">
                <a:tc>
                  <a:txBody>
                    <a:bodyPr/>
                    <a:lstStyle/>
                    <a:p>
                      <a:pPr algn="ctr"/>
                      <a:r>
                        <a:rPr lang="en-US" sz="900" dirty="0"/>
                        <a:t>Feeder Institutions</a:t>
                      </a:r>
                    </a:p>
                  </a:txBody>
                  <a:tcPr marL="70658" marR="70658" marT="35329" marB="35329" anchor="ctr"/>
                </a:tc>
                <a:tc>
                  <a:txBody>
                    <a:bodyPr/>
                    <a:lstStyle/>
                    <a:p>
                      <a:pPr algn="ctr"/>
                      <a:endParaRPr lang="en-US" sz="900" dirty="0"/>
                    </a:p>
                  </a:txBody>
                  <a:tcPr marL="70658" marR="70658" marT="35329" marB="35329" anchor="ctr"/>
                </a:tc>
                <a:tc>
                  <a:txBody>
                    <a:bodyPr/>
                    <a:lstStyle/>
                    <a:p>
                      <a:pPr algn="ctr"/>
                      <a:endParaRPr lang="en-US" sz="900" dirty="0"/>
                    </a:p>
                  </a:txBody>
                  <a:tcPr marL="70658" marR="70658" marT="35329" marB="35329" anchor="ctr"/>
                </a:tc>
                <a:extLst>
                  <a:ext uri="{0D108BD9-81ED-4DB2-BD59-A6C34878D82A}">
                    <a16:rowId xmlns:a16="http://schemas.microsoft.com/office/drawing/2014/main" val="455507356"/>
                  </a:ext>
                </a:extLst>
              </a:tr>
              <a:tr h="560434">
                <a:tc>
                  <a:txBody>
                    <a:bodyPr/>
                    <a:lstStyle/>
                    <a:p>
                      <a:pPr algn="ctr"/>
                      <a:r>
                        <a:rPr lang="en-US" sz="900" dirty="0"/>
                        <a:t>Competition</a:t>
                      </a:r>
                    </a:p>
                  </a:txBody>
                  <a:tcPr marL="70658" marR="70658" marT="35329" marB="35329" anchor="ctr"/>
                </a:tc>
                <a:tc>
                  <a:txBody>
                    <a:bodyPr/>
                    <a:lstStyle/>
                    <a:p>
                      <a:pPr algn="ctr"/>
                      <a:r>
                        <a:rPr lang="en-US" sz="900" dirty="0"/>
                        <a:t>Parents continue to preference dual enrollment over Advanced Placement courses</a:t>
                      </a:r>
                    </a:p>
                  </a:txBody>
                  <a:tcPr marL="70658" marR="70658" marT="35329" marB="35329" anchor="ctr"/>
                </a:tc>
                <a:tc>
                  <a:txBody>
                    <a:bodyPr/>
                    <a:lstStyle/>
                    <a:p>
                      <a:pPr algn="ctr"/>
                      <a:r>
                        <a:rPr lang="en-US" sz="900" dirty="0"/>
                        <a:t>Feeder schools increase AP course offerings to an average of 12 per school</a:t>
                      </a:r>
                    </a:p>
                  </a:txBody>
                  <a:tcPr marL="70658" marR="70658" marT="35329" marB="35329" anchor="ctr"/>
                </a:tc>
                <a:extLst>
                  <a:ext uri="{0D108BD9-81ED-4DB2-BD59-A6C34878D82A}">
                    <a16:rowId xmlns:a16="http://schemas.microsoft.com/office/drawing/2014/main" val="1138803821"/>
                  </a:ext>
                </a:extLst>
              </a:tr>
              <a:tr h="493370">
                <a:tc>
                  <a:txBody>
                    <a:bodyPr/>
                    <a:lstStyle/>
                    <a:p>
                      <a:pPr algn="ctr"/>
                      <a:r>
                        <a:rPr lang="en-US" sz="900" dirty="0"/>
                        <a:t>Student Demand</a:t>
                      </a:r>
                    </a:p>
                  </a:txBody>
                  <a:tcPr marL="70658" marR="70658" marT="35329" marB="35329" anchor="ctr"/>
                </a:tc>
                <a:tc>
                  <a:txBody>
                    <a:bodyPr/>
                    <a:lstStyle/>
                    <a:p>
                      <a:pPr algn="ctr"/>
                      <a:r>
                        <a:rPr lang="en-US" sz="900" dirty="0"/>
                        <a:t>Dual enrollment participation experiences minimal decreases that correspond with population decreases. </a:t>
                      </a:r>
                    </a:p>
                  </a:txBody>
                  <a:tcPr marL="70658" marR="70658" marT="35329" marB="35329" anchor="ctr"/>
                </a:tc>
                <a:tc>
                  <a:txBody>
                    <a:bodyPr/>
                    <a:lstStyle/>
                    <a:p>
                      <a:pPr algn="ctr"/>
                      <a:r>
                        <a:rPr lang="en-US" sz="900" dirty="0"/>
                        <a:t>dual enrollment course participation falls to 550 participants</a:t>
                      </a:r>
                    </a:p>
                  </a:txBody>
                  <a:tcPr marL="70658" marR="70658" marT="35329" marB="35329" anchor="ctr"/>
                </a:tc>
                <a:extLst>
                  <a:ext uri="{0D108BD9-81ED-4DB2-BD59-A6C34878D82A}">
                    <a16:rowId xmlns:a16="http://schemas.microsoft.com/office/drawing/2014/main" val="3369285325"/>
                  </a:ext>
                </a:extLst>
              </a:tr>
              <a:tr h="527901">
                <a:tc>
                  <a:txBody>
                    <a:bodyPr/>
                    <a:lstStyle/>
                    <a:p>
                      <a:pPr marL="0" marR="0" lvl="0" indent="0" algn="ctr" defTabSz="-114300" rtl="0" eaLnBrk="1" fontAlgn="auto" latinLnBrk="0" hangingPunct="1">
                        <a:lnSpc>
                          <a:spcPct val="100000"/>
                        </a:lnSpc>
                        <a:spcBef>
                          <a:spcPts val="300"/>
                        </a:spcBef>
                        <a:spcAft>
                          <a:spcPts val="0"/>
                        </a:spcAft>
                        <a:buClrTx/>
                        <a:buSzTx/>
                        <a:buFontTx/>
                        <a:buNone/>
                        <a:tabLst/>
                        <a:defRPr/>
                      </a:pPr>
                      <a:r>
                        <a:rPr lang="en-US" sz="900" dirty="0"/>
                        <a:t>Labor Market</a:t>
                      </a:r>
                    </a:p>
                  </a:txBody>
                  <a:tcPr marL="70658" marR="70658" marT="35329" marB="35329" anchor="ctr"/>
                </a:tc>
                <a:tc>
                  <a:txBody>
                    <a:bodyPr/>
                    <a:lstStyle/>
                    <a:p>
                      <a:pPr algn="ctr"/>
                      <a:endParaRPr lang="en-US" sz="900" dirty="0"/>
                    </a:p>
                  </a:txBody>
                  <a:tcPr marL="70658" marR="70658" marT="35329" marB="35329" anchor="ctr"/>
                </a:tc>
                <a:tc>
                  <a:txBody>
                    <a:bodyPr/>
                    <a:lstStyle/>
                    <a:p>
                      <a:pPr algn="ctr"/>
                      <a:endParaRPr lang="en-US" sz="900" dirty="0"/>
                    </a:p>
                  </a:txBody>
                  <a:tcPr marL="70658" marR="70658" marT="35329" marB="35329" anchor="ctr"/>
                </a:tc>
                <a:extLst>
                  <a:ext uri="{0D108BD9-81ED-4DB2-BD59-A6C34878D82A}">
                    <a16:rowId xmlns:a16="http://schemas.microsoft.com/office/drawing/2014/main" val="487221502"/>
                  </a:ext>
                </a:extLst>
              </a:tr>
              <a:tr h="503689">
                <a:tc>
                  <a:txBody>
                    <a:bodyPr/>
                    <a:lstStyle/>
                    <a:p>
                      <a:pPr algn="ctr"/>
                      <a:r>
                        <a:rPr lang="en-US" sz="900" dirty="0"/>
                        <a:t>Public Policy</a:t>
                      </a:r>
                    </a:p>
                  </a:txBody>
                  <a:tcPr marL="70658" marR="70658" marT="35329" marB="35329" anchor="ctr"/>
                </a:tc>
                <a:tc>
                  <a:txBody>
                    <a:bodyPr/>
                    <a:lstStyle/>
                    <a:p>
                      <a:pPr algn="ctr"/>
                      <a:endParaRPr lang="en-US" sz="900" dirty="0"/>
                    </a:p>
                  </a:txBody>
                  <a:tcPr marL="70658" marR="70658" marT="35329" marB="35329" anchor="ctr"/>
                </a:tc>
                <a:tc>
                  <a:txBody>
                    <a:bodyPr/>
                    <a:lstStyle/>
                    <a:p>
                      <a:pPr algn="ctr"/>
                      <a:endParaRPr lang="en-US" sz="900" dirty="0"/>
                    </a:p>
                  </a:txBody>
                  <a:tcPr marL="70658" marR="70658" marT="35329" marB="35329" anchor="ctr"/>
                </a:tc>
                <a:extLst>
                  <a:ext uri="{0D108BD9-81ED-4DB2-BD59-A6C34878D82A}">
                    <a16:rowId xmlns:a16="http://schemas.microsoft.com/office/drawing/2014/main" val="1266516433"/>
                  </a:ext>
                </a:extLst>
              </a:tr>
              <a:tr h="530345">
                <a:tc>
                  <a:txBody>
                    <a:bodyPr/>
                    <a:lstStyle/>
                    <a:p>
                      <a:pPr marL="0" marR="0" lvl="0" indent="0" algn="ctr" defTabSz="-114300" rtl="0" eaLnBrk="1" fontAlgn="auto" latinLnBrk="0" hangingPunct="1">
                        <a:lnSpc>
                          <a:spcPct val="100000"/>
                        </a:lnSpc>
                        <a:spcBef>
                          <a:spcPts val="300"/>
                        </a:spcBef>
                        <a:spcAft>
                          <a:spcPts val="0"/>
                        </a:spcAft>
                        <a:buClrTx/>
                        <a:buSzTx/>
                        <a:buFontTx/>
                        <a:buNone/>
                        <a:tabLst/>
                        <a:defRPr/>
                      </a:pPr>
                      <a:r>
                        <a:rPr lang="en-US" sz="900" dirty="0"/>
                        <a:t>Products/Services</a:t>
                      </a:r>
                    </a:p>
                  </a:txBody>
                  <a:tcPr marL="70658" marR="70658" marT="35329" marB="35329" anchor="ctr"/>
                </a:tc>
                <a:tc>
                  <a:txBody>
                    <a:bodyPr/>
                    <a:lstStyle/>
                    <a:p>
                      <a:pPr algn="ctr"/>
                      <a:endParaRPr lang="en-US" sz="900" dirty="0"/>
                    </a:p>
                  </a:txBody>
                  <a:tcPr marL="70658" marR="70658" marT="35329" marB="35329" anchor="ctr"/>
                </a:tc>
                <a:tc>
                  <a:txBody>
                    <a:bodyPr/>
                    <a:lstStyle/>
                    <a:p>
                      <a:pPr algn="ctr"/>
                      <a:endParaRPr lang="en-US" sz="900" dirty="0"/>
                    </a:p>
                  </a:txBody>
                  <a:tcPr marL="70658" marR="70658" marT="35329" marB="35329" anchor="ctr"/>
                </a:tc>
                <a:extLst>
                  <a:ext uri="{0D108BD9-81ED-4DB2-BD59-A6C34878D82A}">
                    <a16:rowId xmlns:a16="http://schemas.microsoft.com/office/drawing/2014/main" val="2073891046"/>
                  </a:ext>
                </a:extLst>
              </a:tr>
              <a:tr h="521103">
                <a:tc>
                  <a:txBody>
                    <a:bodyPr/>
                    <a:lstStyle/>
                    <a:p>
                      <a:pPr marL="0" marR="0" lvl="0" indent="0" algn="ctr" defTabSz="-114300" rtl="0" eaLnBrk="1" fontAlgn="auto" latinLnBrk="0" hangingPunct="1">
                        <a:lnSpc>
                          <a:spcPct val="100000"/>
                        </a:lnSpc>
                        <a:spcBef>
                          <a:spcPts val="300"/>
                        </a:spcBef>
                        <a:spcAft>
                          <a:spcPts val="0"/>
                        </a:spcAft>
                        <a:buClrTx/>
                        <a:buSzTx/>
                        <a:buFontTx/>
                        <a:buNone/>
                        <a:tabLst/>
                        <a:defRPr/>
                      </a:pPr>
                      <a:r>
                        <a:rPr lang="en-US" sz="900" dirty="0"/>
                        <a:t>Technology</a:t>
                      </a:r>
                    </a:p>
                  </a:txBody>
                  <a:tcPr marL="70658" marR="70658" marT="35329" marB="35329" anchor="ctr"/>
                </a:tc>
                <a:tc>
                  <a:txBody>
                    <a:bodyPr/>
                    <a:lstStyle/>
                    <a:p>
                      <a:pPr algn="ctr"/>
                      <a:endParaRPr lang="en-US" sz="900" dirty="0"/>
                    </a:p>
                  </a:txBody>
                  <a:tcPr marL="70658" marR="70658" marT="35329" marB="35329" anchor="ctr"/>
                </a:tc>
                <a:tc>
                  <a:txBody>
                    <a:bodyPr/>
                    <a:lstStyle/>
                    <a:p>
                      <a:pPr algn="ctr"/>
                      <a:endParaRPr lang="en-US" sz="900" dirty="0"/>
                    </a:p>
                  </a:txBody>
                  <a:tcPr marL="70658" marR="70658" marT="35329" marB="35329" anchor="ctr"/>
                </a:tc>
                <a:extLst>
                  <a:ext uri="{0D108BD9-81ED-4DB2-BD59-A6C34878D82A}">
                    <a16:rowId xmlns:a16="http://schemas.microsoft.com/office/drawing/2014/main" val="4184414240"/>
                  </a:ext>
                </a:extLst>
              </a:tr>
              <a:tr h="529740">
                <a:tc>
                  <a:txBody>
                    <a:bodyPr/>
                    <a:lstStyle/>
                    <a:p>
                      <a:pPr marL="0" marR="0" lvl="0" indent="0" algn="ctr" defTabSz="-114300" rtl="0" eaLnBrk="1" fontAlgn="auto" latinLnBrk="0" hangingPunct="1">
                        <a:lnSpc>
                          <a:spcPct val="100000"/>
                        </a:lnSpc>
                        <a:spcBef>
                          <a:spcPts val="300"/>
                        </a:spcBef>
                        <a:spcAft>
                          <a:spcPts val="0"/>
                        </a:spcAft>
                        <a:buClrTx/>
                        <a:buSzTx/>
                        <a:buFontTx/>
                        <a:buNone/>
                        <a:tabLst/>
                        <a:defRPr/>
                      </a:pPr>
                      <a:r>
                        <a:rPr lang="en-US" sz="900" dirty="0"/>
                        <a:t>Institutional Resources</a:t>
                      </a:r>
                    </a:p>
                  </a:txBody>
                  <a:tcPr marL="70658" marR="70658" marT="35329" marB="35329" anchor="ctr"/>
                </a:tc>
                <a:tc>
                  <a:txBody>
                    <a:bodyPr/>
                    <a:lstStyle/>
                    <a:p>
                      <a:pPr algn="ctr"/>
                      <a:endParaRPr lang="en-US" sz="700" dirty="0"/>
                    </a:p>
                  </a:txBody>
                  <a:tcPr marL="70658" marR="70658" marT="35329" marB="35329" anchor="ctr"/>
                </a:tc>
                <a:tc>
                  <a:txBody>
                    <a:bodyPr/>
                    <a:lstStyle/>
                    <a:p>
                      <a:pPr algn="ctr"/>
                      <a:endParaRPr lang="en-US" sz="700" dirty="0"/>
                    </a:p>
                  </a:txBody>
                  <a:tcPr marL="70658" marR="70658" marT="35329" marB="35329" anchor="ctr"/>
                </a:tc>
                <a:extLst>
                  <a:ext uri="{0D108BD9-81ED-4DB2-BD59-A6C34878D82A}">
                    <a16:rowId xmlns:a16="http://schemas.microsoft.com/office/drawing/2014/main" val="3920290115"/>
                  </a:ext>
                </a:extLst>
              </a:tr>
            </a:tbl>
          </a:graphicData>
        </a:graphic>
      </p:graphicFrame>
      <p:sp>
        <p:nvSpPr>
          <p:cNvPr id="5" name="Text Placeholder 2">
            <a:extLst>
              <a:ext uri="{FF2B5EF4-FFF2-40B4-BE49-F238E27FC236}">
                <a16:creationId xmlns:a16="http://schemas.microsoft.com/office/drawing/2014/main" id="{A90A8D0C-9C84-49CB-BE66-5F1D85D8061B}"/>
              </a:ext>
            </a:extLst>
          </p:cNvPr>
          <p:cNvSpPr txBox="1">
            <a:spLocks/>
          </p:cNvSpPr>
          <p:nvPr/>
        </p:nvSpPr>
        <p:spPr bwMode="gray">
          <a:xfrm>
            <a:off x="513556" y="563384"/>
            <a:ext cx="1370568" cy="123111"/>
          </a:xfrm>
          <a:prstGeom prst="rect">
            <a:avLst/>
          </a:prstGeom>
        </p:spPr>
        <p:txBody>
          <a:bodyPr vert="horz" wrap="none" lIns="0" tIns="0" rIns="0" bIns="0" rtlCol="0">
            <a:spAutoFit/>
          </a:bodyPr>
          <a:lstStyle>
            <a:lvl1pPr marL="0" indent="0" algn="l" defTabSz="754380" rtl="0" eaLnBrk="1" latinLnBrk="0" hangingPunct="1">
              <a:lnSpc>
                <a:spcPct val="100000"/>
              </a:lnSpc>
              <a:spcBef>
                <a:spcPts val="0"/>
              </a:spcBef>
              <a:buFont typeface="Arial" panose="020B0604020202020204" pitchFamily="34" charset="0"/>
              <a:buNone/>
              <a:defRPr sz="800" kern="1200">
                <a:solidFill>
                  <a:schemeClr val="tx1"/>
                </a:solidFill>
                <a:latin typeface="+mn-lt"/>
                <a:ea typeface="+mn-ea"/>
                <a:cs typeface="+mn-cs"/>
              </a:defRPr>
            </a:lvl1pPr>
            <a:lvl2pPr marL="230188" indent="-114300" algn="l" defTabSz="754380" rtl="0" eaLnBrk="1" latinLnBrk="0" hangingPunct="1">
              <a:lnSpc>
                <a:spcPct val="100000"/>
              </a:lnSpc>
              <a:spcBef>
                <a:spcPts val="0"/>
              </a:spcBef>
              <a:buFont typeface="Verdana" panose="020B0604030504040204" pitchFamily="34" charset="0"/>
              <a:buChar char="–"/>
              <a:defRPr sz="800" kern="1200">
                <a:solidFill>
                  <a:schemeClr val="tx1"/>
                </a:solidFill>
                <a:latin typeface="+mn-lt"/>
                <a:ea typeface="+mn-ea"/>
                <a:cs typeface="+mn-cs"/>
              </a:defRPr>
            </a:lvl2pPr>
            <a:lvl3pPr marL="341313" indent="-111125" algn="l" defTabSz="754380" rtl="0" eaLnBrk="1" latinLnBrk="0" hangingPunct="1">
              <a:lnSpc>
                <a:spcPct val="100000"/>
              </a:lnSpc>
              <a:spcBef>
                <a:spcPts val="0"/>
              </a:spcBef>
              <a:buFont typeface="Arial" panose="020B0604020202020204" pitchFamily="34" charset="0"/>
              <a:buChar char="•"/>
              <a:defRPr sz="800" kern="1200">
                <a:solidFill>
                  <a:schemeClr val="tx1"/>
                </a:solidFill>
                <a:latin typeface="+mn-lt"/>
                <a:ea typeface="+mn-ea"/>
                <a:cs typeface="+mn-cs"/>
              </a:defRPr>
            </a:lvl3pPr>
            <a:lvl4pPr marL="457200" indent="-115888" algn="l" defTabSz="754380" rtl="0" eaLnBrk="1" latinLnBrk="0" hangingPunct="1">
              <a:lnSpc>
                <a:spcPct val="100000"/>
              </a:lnSpc>
              <a:spcBef>
                <a:spcPts val="0"/>
              </a:spcBef>
              <a:buFont typeface="Verdana" panose="020B0604030504040204" pitchFamily="34" charset="0"/>
              <a:buChar char="–"/>
              <a:defRPr sz="800" kern="1200">
                <a:solidFill>
                  <a:schemeClr val="tx1"/>
                </a:solidFill>
                <a:latin typeface="+mn-lt"/>
                <a:ea typeface="+mn-ea"/>
                <a:cs typeface="+mn-cs"/>
              </a:defRPr>
            </a:lvl4pPr>
            <a:lvl5pPr marL="573088" indent="-115888" algn="l" defTabSz="754380" rtl="0" eaLnBrk="1" latinLnBrk="0" hangingPunct="1">
              <a:lnSpc>
                <a:spcPct val="100000"/>
              </a:lnSpc>
              <a:spcBef>
                <a:spcPts val="0"/>
              </a:spcBef>
              <a:buFont typeface="Arial" panose="020B0604020202020204" pitchFamily="34" charset="0"/>
              <a:buChar char="•"/>
              <a:defRPr sz="800" kern="1200">
                <a:solidFill>
                  <a:schemeClr val="tx1"/>
                </a:solidFill>
                <a:latin typeface="+mn-lt"/>
                <a:ea typeface="+mn-ea"/>
                <a:cs typeface="+mn-cs"/>
              </a:defRPr>
            </a:lvl5pPr>
            <a:lvl6pPr marL="687388" indent="-115888" algn="l" defTabSz="75438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6pPr>
            <a:lvl7pPr marL="798513" indent="-111125" algn="l" defTabSz="75438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7pPr>
            <a:lvl8pPr marL="914400" indent="-115888" algn="l" defTabSz="75438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8pPr>
            <a:lvl9pPr marL="1030288" indent="-115888" algn="l" defTabSz="754380" rtl="0" eaLnBrk="1" latinLnBrk="0" hangingPunct="1">
              <a:lnSpc>
                <a:spcPct val="100000"/>
              </a:lnSpc>
              <a:spcBef>
                <a:spcPts val="500"/>
              </a:spcBef>
              <a:buFont typeface="Arial" panose="020B0604020202020204" pitchFamily="34" charset="0"/>
              <a:buChar char="•"/>
              <a:defRPr sz="900" kern="1200" baseline="0">
                <a:solidFill>
                  <a:schemeClr val="tx1"/>
                </a:solidFill>
                <a:latin typeface="+mn-lt"/>
                <a:ea typeface="+mn-ea"/>
                <a:cs typeface="+mn-cs"/>
              </a:defRPr>
            </a:lvl9pPr>
          </a:lstStyle>
          <a:p>
            <a:r>
              <a:rPr lang="en-US"/>
              <a:t>Future Market Assessment</a:t>
            </a:r>
            <a:endParaRPr lang="en-US" dirty="0"/>
          </a:p>
        </p:txBody>
      </p:sp>
      <p:sp>
        <p:nvSpPr>
          <p:cNvPr id="2" name="TextBox 1">
            <a:extLst>
              <a:ext uri="{FF2B5EF4-FFF2-40B4-BE49-F238E27FC236}">
                <a16:creationId xmlns:a16="http://schemas.microsoft.com/office/drawing/2014/main" id="{98FE66EF-A272-4544-B0B3-ABFAB18F6D26}"/>
              </a:ext>
            </a:extLst>
          </p:cNvPr>
          <p:cNvSpPr txBox="1"/>
          <p:nvPr/>
        </p:nvSpPr>
        <p:spPr bwMode="gray">
          <a:xfrm>
            <a:off x="539308" y="1182869"/>
            <a:ext cx="8880917" cy="895117"/>
          </a:xfrm>
          <a:prstGeom prst="rect">
            <a:avLst/>
          </a:prstGeom>
          <a:noFill/>
        </p:spPr>
        <p:txBody>
          <a:bodyPr wrap="square" lIns="0" tIns="0" rIns="0" bIns="0" rtlCol="0">
            <a:spAutoFit/>
          </a:bodyPr>
          <a:lstStyle/>
          <a:p>
            <a:pPr>
              <a:spcBef>
                <a:spcPts val="500"/>
              </a:spcBef>
            </a:pPr>
            <a:r>
              <a:rPr lang="en-US" sz="900" b="1" dirty="0"/>
              <a:t>Strategy</a:t>
            </a:r>
            <a:r>
              <a:rPr lang="en-US" sz="900" dirty="0"/>
              <a:t>: The future market assessment showed the dual enrollment segment to provide little value for investment. The market segment is expected to decrease by ten percent over the next five years and the low competitive pressure limits the need for recruitment resources. Average term credit hours for these students is less than five hours a term, the lowest of all segments, and retention rates remain between 50 percent and 60 percent regardless of recruitment investment at each school. Due to these factors and the opportunity in the adult market segment, our strategy is to shift 40 percent of our recruitment resources to adult market recruitment.</a:t>
            </a:r>
          </a:p>
          <a:p>
            <a:pPr>
              <a:spcBef>
                <a:spcPts val="500"/>
              </a:spcBef>
            </a:pPr>
            <a:endParaRPr lang="en-US" sz="900" b="1" dirty="0"/>
          </a:p>
        </p:txBody>
      </p:sp>
    </p:spTree>
    <p:extLst>
      <p:ext uri="{BB962C8B-B14F-4D97-AF65-F5344CB8AC3E}">
        <p14:creationId xmlns:p14="http://schemas.microsoft.com/office/powerpoint/2010/main" val="29536272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8"/>
          </p:nvPr>
        </p:nvSpPr>
        <p:spPr/>
        <p:txBody>
          <a:bodyPr/>
          <a:lstStyle/>
          <a:p>
            <a:endParaRPr lang="en-US"/>
          </a:p>
        </p:txBody>
      </p:sp>
      <p:sp>
        <p:nvSpPr>
          <p:cNvPr id="3" name="Text Placeholder 2"/>
          <p:cNvSpPr>
            <a:spLocks noGrp="1"/>
          </p:cNvSpPr>
          <p:nvPr>
            <p:ph type="body" sz="quarter" idx="29"/>
          </p:nvPr>
        </p:nvSpPr>
        <p:spPr>
          <a:xfrm>
            <a:off x="513556" y="563384"/>
            <a:ext cx="65" cy="123111"/>
          </a:xfrm>
        </p:spPr>
        <p:txBody>
          <a:bodyPr/>
          <a:lstStyle/>
          <a:p>
            <a:endParaRPr lang="en-US" dirty="0"/>
          </a:p>
        </p:txBody>
      </p:sp>
      <p:sp>
        <p:nvSpPr>
          <p:cNvPr id="6" name="Title 5"/>
          <p:cNvSpPr>
            <a:spLocks noGrp="1"/>
          </p:cNvSpPr>
          <p:nvPr>
            <p:ph type="title"/>
          </p:nvPr>
        </p:nvSpPr>
        <p:spPr>
          <a:xfrm>
            <a:off x="513556" y="726855"/>
            <a:ext cx="9031288" cy="276999"/>
          </a:xfrm>
        </p:spPr>
        <p:txBody>
          <a:bodyPr/>
          <a:lstStyle/>
          <a:p>
            <a:r>
              <a:rPr lang="en-US" dirty="0"/>
              <a:t>Market Prioritization</a:t>
            </a:r>
          </a:p>
        </p:txBody>
      </p:sp>
      <p:graphicFrame>
        <p:nvGraphicFramePr>
          <p:cNvPr id="13" name="Table 12">
            <a:extLst>
              <a:ext uri="{FF2B5EF4-FFF2-40B4-BE49-F238E27FC236}">
                <a16:creationId xmlns:a16="http://schemas.microsoft.com/office/drawing/2014/main" id="{62293CE3-D3E6-4D05-A6A2-335215EC495E}"/>
              </a:ext>
            </a:extLst>
          </p:cNvPr>
          <p:cNvGraphicFramePr>
            <a:graphicFrameLocks noGrp="1"/>
          </p:cNvGraphicFramePr>
          <p:nvPr>
            <p:extLst>
              <p:ext uri="{D42A27DB-BD31-4B8C-83A1-F6EECF244321}">
                <p14:modId xmlns:p14="http://schemas.microsoft.com/office/powerpoint/2010/main" val="3467425373"/>
              </p:ext>
            </p:extLst>
          </p:nvPr>
        </p:nvGraphicFramePr>
        <p:xfrm>
          <a:off x="511650" y="1511207"/>
          <a:ext cx="9031287" cy="5377781"/>
        </p:xfrm>
        <a:graphic>
          <a:graphicData uri="http://schemas.openxmlformats.org/drawingml/2006/table">
            <a:tbl>
              <a:tblPr firstRow="1" bandRow="1">
                <a:tableStyleId>{7DF18680-E054-41AD-8BC1-D1AEF772440D}</a:tableStyleId>
              </a:tblPr>
              <a:tblGrid>
                <a:gridCol w="2479200">
                  <a:extLst>
                    <a:ext uri="{9D8B030D-6E8A-4147-A177-3AD203B41FA5}">
                      <a16:colId xmlns:a16="http://schemas.microsoft.com/office/drawing/2014/main" val="20000"/>
                    </a:ext>
                  </a:extLst>
                </a:gridCol>
                <a:gridCol w="1276350">
                  <a:extLst>
                    <a:ext uri="{9D8B030D-6E8A-4147-A177-3AD203B41FA5}">
                      <a16:colId xmlns:a16="http://schemas.microsoft.com/office/drawing/2014/main" val="20002"/>
                    </a:ext>
                  </a:extLst>
                </a:gridCol>
                <a:gridCol w="5275737">
                  <a:extLst>
                    <a:ext uri="{9D8B030D-6E8A-4147-A177-3AD203B41FA5}">
                      <a16:colId xmlns:a16="http://schemas.microsoft.com/office/drawing/2014/main" val="3905578253"/>
                    </a:ext>
                  </a:extLst>
                </a:gridCol>
              </a:tblGrid>
              <a:tr h="534192">
                <a:tc>
                  <a:txBody>
                    <a:bodyPr/>
                    <a:lstStyle/>
                    <a:p>
                      <a:pPr algn="ctr"/>
                      <a:r>
                        <a:rPr lang="en-US" sz="1300" dirty="0"/>
                        <a:t>Top Markets to Prioritize</a:t>
                      </a:r>
                    </a:p>
                  </a:txBody>
                  <a:tcPr anchor="ctr"/>
                </a:tc>
                <a:tc>
                  <a:txBody>
                    <a:bodyPr/>
                    <a:lstStyle/>
                    <a:p>
                      <a:pPr algn="ctr"/>
                      <a:r>
                        <a:rPr lang="en-US" sz="1300" dirty="0"/>
                        <a:t>Inputs or Levers</a:t>
                      </a:r>
                    </a:p>
                  </a:txBody>
                  <a:tcPr anchor="ctr"/>
                </a:tc>
                <a:tc>
                  <a:txBody>
                    <a:bodyPr/>
                    <a:lstStyle/>
                    <a:p>
                      <a:pPr marL="0" marR="0" lvl="0" indent="0" algn="ctr" defTabSz="-114300" rtl="0" eaLnBrk="1" fontAlgn="auto" latinLnBrk="0" hangingPunct="1">
                        <a:lnSpc>
                          <a:spcPct val="100000"/>
                        </a:lnSpc>
                        <a:spcBef>
                          <a:spcPts val="300"/>
                        </a:spcBef>
                        <a:spcAft>
                          <a:spcPts val="0"/>
                        </a:spcAft>
                        <a:buClrTx/>
                        <a:buSzTx/>
                        <a:buFontTx/>
                        <a:buNone/>
                        <a:tabLst/>
                        <a:defRPr/>
                      </a:pPr>
                      <a:r>
                        <a:rPr lang="en-US" sz="1300" dirty="0"/>
                        <a:t>Strategies to Reach Markets</a:t>
                      </a:r>
                    </a:p>
                  </a:txBody>
                  <a:tcPr anchor="ctr"/>
                </a:tc>
                <a:extLst>
                  <a:ext uri="{0D108BD9-81ED-4DB2-BD59-A6C34878D82A}">
                    <a16:rowId xmlns:a16="http://schemas.microsoft.com/office/drawing/2014/main" val="10000"/>
                  </a:ext>
                </a:extLst>
              </a:tr>
              <a:tr h="830148">
                <a:tc rowSpan="3">
                  <a:txBody>
                    <a:bodyPr/>
                    <a:lstStyle/>
                    <a:p>
                      <a:pPr algn="ctr"/>
                      <a:r>
                        <a:rPr lang="en-US" sz="1050" i="1" dirty="0"/>
                        <a:t>(e.g. Online Students)</a:t>
                      </a:r>
                    </a:p>
                  </a:txBody>
                  <a:tcPr anchor="ctr"/>
                </a:tc>
                <a:tc>
                  <a:txBody>
                    <a:bodyPr/>
                    <a:lstStyle/>
                    <a:p>
                      <a:r>
                        <a:rPr lang="en-US" sz="1000" i="1" dirty="0"/>
                        <a:t>(Programs)</a:t>
                      </a:r>
                    </a:p>
                  </a:txBody>
                  <a:tcPr/>
                </a:tc>
                <a:tc>
                  <a:txBody>
                    <a:bodyPr/>
                    <a:lstStyle/>
                    <a:p>
                      <a:r>
                        <a:rPr lang="en-US" sz="900" i="1" dirty="0"/>
                        <a:t>E.g. Develop and launch pilot of full-online degrees in business administration, marketing, and general studies</a:t>
                      </a:r>
                      <a:endParaRPr lang="en-US" sz="900" dirty="0"/>
                    </a:p>
                  </a:txBody>
                  <a:tcPr/>
                </a:tc>
                <a:extLst>
                  <a:ext uri="{0D108BD9-81ED-4DB2-BD59-A6C34878D82A}">
                    <a16:rowId xmlns:a16="http://schemas.microsoft.com/office/drawing/2014/main" val="10001"/>
                  </a:ext>
                </a:extLst>
              </a:tr>
              <a:tr h="854242">
                <a:tc vMerge="1">
                  <a:txBody>
                    <a:bodyPr/>
                    <a:lstStyle/>
                    <a:p>
                      <a:endParaRPr lang="en-US" dirty="0"/>
                    </a:p>
                  </a:txBody>
                  <a:tcPr/>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dirty="0"/>
                        <a:t>(Cost)</a:t>
                      </a:r>
                    </a:p>
                  </a:txBody>
                  <a:tcPr/>
                </a:tc>
                <a:tc>
                  <a:txBody>
                    <a:bodyPr/>
                    <a:lstStyle/>
                    <a:p>
                      <a:r>
                        <a:rPr lang="en-US" sz="900" i="1" dirty="0">
                          <a:solidFill>
                            <a:schemeClr val="tx1"/>
                          </a:solidFill>
                        </a:rPr>
                        <a:t>E.g. In-state participants will receive a product that will cost $2,000 less per semester than that offered by Non-Profit Online University.</a:t>
                      </a:r>
                    </a:p>
                  </a:txBody>
                  <a:tcPr/>
                </a:tc>
                <a:extLst>
                  <a:ext uri="{0D108BD9-81ED-4DB2-BD59-A6C34878D82A}">
                    <a16:rowId xmlns:a16="http://schemas.microsoft.com/office/drawing/2014/main" val="10002"/>
                  </a:ext>
                </a:extLst>
              </a:tr>
              <a:tr h="847024">
                <a:tc vMerge="1">
                  <a:txBody>
                    <a:bodyPr/>
                    <a:lstStyle/>
                    <a:p>
                      <a:endParaRPr lang="en-US"/>
                    </a:p>
                  </a:txBody>
                  <a:tcPr/>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dirty="0"/>
                        <a:t>(Marketing)</a:t>
                      </a:r>
                    </a:p>
                  </a:txBody>
                  <a:tcPr/>
                </a:tc>
                <a:tc>
                  <a:txBody>
                    <a:bodyPr/>
                    <a:lstStyle/>
                    <a:p>
                      <a:r>
                        <a:rPr lang="en-US" sz="900" i="1" dirty="0"/>
                        <a:t>E.g. During upcoming external website audit and website investment, prioritize marketing of new online programs.  </a:t>
                      </a:r>
                    </a:p>
                  </a:txBody>
                  <a:tcPr/>
                </a:tc>
                <a:extLst>
                  <a:ext uri="{0D108BD9-81ED-4DB2-BD59-A6C34878D82A}">
                    <a16:rowId xmlns:a16="http://schemas.microsoft.com/office/drawing/2014/main" val="3000638954"/>
                  </a:ext>
                </a:extLst>
              </a:tr>
              <a:tr h="740866">
                <a:tc rowSpan="3">
                  <a:txBody>
                    <a:bodyPr/>
                    <a:lstStyle/>
                    <a:p>
                      <a:pPr algn="ctr"/>
                      <a:r>
                        <a:rPr lang="en-US" sz="1050" i="1" dirty="0"/>
                        <a:t>(e.g. Working Adults)</a:t>
                      </a:r>
                    </a:p>
                  </a:txBody>
                  <a:tcPr anchor="ctr"/>
                </a:tc>
                <a:tc>
                  <a:txBody>
                    <a:bodyPr/>
                    <a:lstStyle/>
                    <a:p>
                      <a:r>
                        <a:rPr lang="en-US" sz="1000" i="1" dirty="0"/>
                        <a:t>(Programs)</a:t>
                      </a:r>
                    </a:p>
                  </a:txBody>
                  <a:tcPr/>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900" i="1" dirty="0"/>
                        <a:t>E.g. Divert resources in Workforce Department to launch Widget Making Certificate </a:t>
                      </a:r>
                      <a:endParaRPr lang="en-US" sz="900" dirty="0"/>
                    </a:p>
                  </a:txBody>
                  <a:tcPr/>
                </a:tc>
                <a:extLst>
                  <a:ext uri="{0D108BD9-81ED-4DB2-BD59-A6C34878D82A}">
                    <a16:rowId xmlns:a16="http://schemas.microsoft.com/office/drawing/2014/main" val="10004"/>
                  </a:ext>
                </a:extLst>
              </a:tr>
              <a:tr h="770021">
                <a:tc vMerge="1">
                  <a:txBody>
                    <a:bodyPr/>
                    <a:lstStyle/>
                    <a:p>
                      <a:endParaRPr lang="en-US" dirty="0"/>
                    </a:p>
                  </a:txBody>
                  <a:tcPr/>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dirty="0"/>
                        <a:t>(Cost)</a:t>
                      </a:r>
                    </a:p>
                  </a:txBody>
                  <a:tcPr/>
                </a:tc>
                <a:tc>
                  <a:txBody>
                    <a:bodyPr/>
                    <a:lstStyle/>
                    <a:p>
                      <a:r>
                        <a:rPr lang="en-US" sz="900" i="1" dirty="0"/>
                        <a:t>E.g. Leverage low-cost industry certification programs for Pike Industry and Lawson Control’s new machinist, electrician, welding, and chemical technician positions in comparison to the ROI they bring employees.</a:t>
                      </a:r>
                    </a:p>
                  </a:txBody>
                  <a:tcPr/>
                </a:tc>
                <a:extLst>
                  <a:ext uri="{0D108BD9-81ED-4DB2-BD59-A6C34878D82A}">
                    <a16:rowId xmlns:a16="http://schemas.microsoft.com/office/drawing/2014/main" val="10005"/>
                  </a:ext>
                </a:extLst>
              </a:tr>
              <a:tr h="801288">
                <a:tc vMerge="1">
                  <a:txBody>
                    <a:bodyPr/>
                    <a:lstStyle/>
                    <a:p>
                      <a:endParaRPr lang="en-US"/>
                    </a:p>
                  </a:txBody>
                  <a:tcPr/>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1000" i="1" dirty="0"/>
                        <a:t>(Marketing)</a:t>
                      </a:r>
                    </a:p>
                  </a:txBody>
                  <a:tcPr/>
                </a:tc>
                <a:tc>
                  <a:txBody>
                    <a:bodyPr/>
                    <a:lstStyle/>
                    <a:p>
                      <a:pPr marL="0" marR="0" lvl="0" indent="0" algn="l" defTabSz="-114300" rtl="0" eaLnBrk="1" fontAlgn="auto" latinLnBrk="0" hangingPunct="1">
                        <a:lnSpc>
                          <a:spcPct val="100000"/>
                        </a:lnSpc>
                        <a:spcBef>
                          <a:spcPts val="300"/>
                        </a:spcBef>
                        <a:spcAft>
                          <a:spcPts val="0"/>
                        </a:spcAft>
                        <a:buClrTx/>
                        <a:buSzTx/>
                        <a:buFontTx/>
                        <a:buNone/>
                        <a:tabLst/>
                        <a:defRPr/>
                      </a:pPr>
                      <a:r>
                        <a:rPr lang="en-US" sz="900" i="1" dirty="0"/>
                        <a:t>E.g. Divert recruitment personnel from Madison and Jefferson Counties to promote certificate at Lawson Controls, Pike Industries, and Forest Growth Paper Mill. </a:t>
                      </a:r>
                    </a:p>
                    <a:p>
                      <a:endParaRPr lang="en-US" sz="900" dirty="0"/>
                    </a:p>
                  </a:txBody>
                  <a:tcPr/>
                </a:tc>
                <a:extLst>
                  <a:ext uri="{0D108BD9-81ED-4DB2-BD59-A6C34878D82A}">
                    <a16:rowId xmlns:a16="http://schemas.microsoft.com/office/drawing/2014/main" val="4110151342"/>
                  </a:ext>
                </a:extLst>
              </a:tr>
            </a:tbl>
          </a:graphicData>
        </a:graphic>
      </p:graphicFrame>
    </p:spTree>
    <p:extLst>
      <p:ext uri="{BB962C8B-B14F-4D97-AF65-F5344CB8AC3E}">
        <p14:creationId xmlns:p14="http://schemas.microsoft.com/office/powerpoint/2010/main" val="17793144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8"/>
          </p:nvPr>
        </p:nvSpPr>
        <p:spPr/>
        <p:txBody>
          <a:bodyPr/>
          <a:lstStyle/>
          <a:p>
            <a:endParaRPr lang="en-US" i="1" dirty="0"/>
          </a:p>
        </p:txBody>
      </p:sp>
      <p:sp>
        <p:nvSpPr>
          <p:cNvPr id="3" name="Text Placeholder 2"/>
          <p:cNvSpPr>
            <a:spLocks noGrp="1"/>
          </p:cNvSpPr>
          <p:nvPr>
            <p:ph type="body" sz="quarter" idx="29"/>
          </p:nvPr>
        </p:nvSpPr>
        <p:spPr>
          <a:xfrm flipH="1">
            <a:off x="513621" y="559766"/>
            <a:ext cx="1173412" cy="126729"/>
          </a:xfrm>
        </p:spPr>
        <p:txBody>
          <a:bodyPr/>
          <a:lstStyle/>
          <a:p>
            <a:endParaRPr lang="en-US" dirty="0"/>
          </a:p>
        </p:txBody>
      </p:sp>
      <p:sp>
        <p:nvSpPr>
          <p:cNvPr id="6" name="Title 5"/>
          <p:cNvSpPr>
            <a:spLocks noGrp="1"/>
          </p:cNvSpPr>
          <p:nvPr>
            <p:ph type="title"/>
          </p:nvPr>
        </p:nvSpPr>
        <p:spPr>
          <a:xfrm>
            <a:off x="513556" y="726855"/>
            <a:ext cx="9031288" cy="276999"/>
          </a:xfrm>
        </p:spPr>
        <p:txBody>
          <a:bodyPr/>
          <a:lstStyle/>
          <a:p>
            <a:r>
              <a:rPr lang="en-US" dirty="0"/>
              <a:t>Implementation Timeline</a:t>
            </a:r>
          </a:p>
        </p:txBody>
      </p:sp>
      <p:graphicFrame>
        <p:nvGraphicFramePr>
          <p:cNvPr id="16" name="Table 15"/>
          <p:cNvGraphicFramePr>
            <a:graphicFrameLocks noGrp="1"/>
          </p:cNvGraphicFramePr>
          <p:nvPr>
            <p:extLst>
              <p:ext uri="{D42A27DB-BD31-4B8C-83A1-F6EECF244321}">
                <p14:modId xmlns:p14="http://schemas.microsoft.com/office/powerpoint/2010/main" val="14866659"/>
              </p:ext>
            </p:extLst>
          </p:nvPr>
        </p:nvGraphicFramePr>
        <p:xfrm>
          <a:off x="495300" y="1473799"/>
          <a:ext cx="9033195" cy="5803246"/>
        </p:xfrm>
        <a:graphic>
          <a:graphicData uri="http://schemas.openxmlformats.org/drawingml/2006/table">
            <a:tbl>
              <a:tblPr firstRow="1" bandRow="1">
                <a:tableStyleId>{7DF18680-E054-41AD-8BC1-D1AEF772440D}</a:tableStyleId>
              </a:tblPr>
              <a:tblGrid>
                <a:gridCol w="2209800">
                  <a:extLst>
                    <a:ext uri="{9D8B030D-6E8A-4147-A177-3AD203B41FA5}">
                      <a16:colId xmlns:a16="http://schemas.microsoft.com/office/drawing/2014/main" val="20000"/>
                    </a:ext>
                  </a:extLst>
                </a:gridCol>
                <a:gridCol w="1428750">
                  <a:extLst>
                    <a:ext uri="{9D8B030D-6E8A-4147-A177-3AD203B41FA5}">
                      <a16:colId xmlns:a16="http://schemas.microsoft.com/office/drawing/2014/main" val="2723080523"/>
                    </a:ext>
                  </a:extLst>
                </a:gridCol>
                <a:gridCol w="1390650">
                  <a:extLst>
                    <a:ext uri="{9D8B030D-6E8A-4147-A177-3AD203B41FA5}">
                      <a16:colId xmlns:a16="http://schemas.microsoft.com/office/drawing/2014/main" val="1482421418"/>
                    </a:ext>
                  </a:extLst>
                </a:gridCol>
                <a:gridCol w="1343025">
                  <a:extLst>
                    <a:ext uri="{9D8B030D-6E8A-4147-A177-3AD203B41FA5}">
                      <a16:colId xmlns:a16="http://schemas.microsoft.com/office/drawing/2014/main" val="1590938985"/>
                    </a:ext>
                  </a:extLst>
                </a:gridCol>
                <a:gridCol w="1352550">
                  <a:extLst>
                    <a:ext uri="{9D8B030D-6E8A-4147-A177-3AD203B41FA5}">
                      <a16:colId xmlns:a16="http://schemas.microsoft.com/office/drawing/2014/main" val="1770202859"/>
                    </a:ext>
                  </a:extLst>
                </a:gridCol>
                <a:gridCol w="1308420">
                  <a:extLst>
                    <a:ext uri="{9D8B030D-6E8A-4147-A177-3AD203B41FA5}">
                      <a16:colId xmlns:a16="http://schemas.microsoft.com/office/drawing/2014/main" val="4172616852"/>
                    </a:ext>
                  </a:extLst>
                </a:gridCol>
              </a:tblGrid>
              <a:tr h="451597">
                <a:tc>
                  <a:txBody>
                    <a:bodyPr/>
                    <a:lstStyle/>
                    <a:p>
                      <a:pPr algn="ctr"/>
                      <a:endParaRPr lang="en-US" sz="1100" dirty="0"/>
                    </a:p>
                  </a:txBody>
                  <a:tcPr marL="100584" marR="100584" marT="50292" marB="50292" anchor="ctr"/>
                </a:tc>
                <a:tc>
                  <a:txBody>
                    <a:bodyPr/>
                    <a:lstStyle/>
                    <a:p>
                      <a:pPr algn="ctr"/>
                      <a:r>
                        <a:rPr lang="en-US" sz="1100" dirty="0"/>
                        <a:t>Term 1</a:t>
                      </a:r>
                      <a:endParaRPr lang="en-US" dirty="0"/>
                    </a:p>
                  </a:txBody>
                  <a:tcPr marL="100584" marR="100584" marT="50292" marB="50292" anchor="ctr">
                    <a:lnB w="12700" cap="flat" cmpd="sng" algn="ctr">
                      <a:solidFill>
                        <a:schemeClr val="accent2"/>
                      </a:solidFill>
                      <a:prstDash val="solid"/>
                      <a:round/>
                      <a:headEnd type="none" w="med" len="med"/>
                      <a:tailEnd type="none" w="med" len="med"/>
                    </a:lnB>
                  </a:tcPr>
                </a:tc>
                <a:tc>
                  <a:txBody>
                    <a:bodyPr/>
                    <a:lstStyle/>
                    <a:p>
                      <a:pPr algn="ctr"/>
                      <a:r>
                        <a:rPr lang="en-US" sz="1100" dirty="0"/>
                        <a:t>Term 2</a:t>
                      </a:r>
                    </a:p>
                  </a:txBody>
                  <a:tcPr marL="100584" marR="100584" marT="50292" marB="50292" anchor="ctr">
                    <a:lnB w="12700" cap="flat" cmpd="sng" algn="ctr">
                      <a:solidFill>
                        <a:schemeClr val="accent2"/>
                      </a:solidFill>
                      <a:prstDash val="solid"/>
                      <a:round/>
                      <a:headEnd type="none" w="med" len="med"/>
                      <a:tailEnd type="none" w="med" len="med"/>
                    </a:lnB>
                  </a:tcPr>
                </a:tc>
                <a:tc>
                  <a:txBody>
                    <a:bodyPr/>
                    <a:lstStyle/>
                    <a:p>
                      <a:pPr algn="ctr"/>
                      <a:r>
                        <a:rPr lang="en-US" sz="1100" dirty="0"/>
                        <a:t>Term 3</a:t>
                      </a:r>
                    </a:p>
                  </a:txBody>
                  <a:tcPr marL="100584" marR="100584" marT="50292" marB="50292" anchor="ctr">
                    <a:lnB w="12700" cap="flat" cmpd="sng" algn="ctr">
                      <a:solidFill>
                        <a:schemeClr val="accent2"/>
                      </a:solidFill>
                      <a:prstDash val="solid"/>
                      <a:round/>
                      <a:headEnd type="none" w="med" len="med"/>
                      <a:tailEnd type="none" w="med" len="med"/>
                    </a:lnB>
                  </a:tcPr>
                </a:tc>
                <a:tc>
                  <a:txBody>
                    <a:bodyPr/>
                    <a:lstStyle/>
                    <a:p>
                      <a:pPr algn="ctr"/>
                      <a:r>
                        <a:rPr lang="en-US" sz="1100" dirty="0"/>
                        <a:t>Term 4</a:t>
                      </a:r>
                    </a:p>
                  </a:txBody>
                  <a:tcPr marL="100584" marR="100584" marT="50292" marB="50292" anchor="ctr">
                    <a:lnB w="12700" cap="flat" cmpd="sng" algn="ctr">
                      <a:solidFill>
                        <a:schemeClr val="accent2"/>
                      </a:solidFill>
                      <a:prstDash val="solid"/>
                      <a:round/>
                      <a:headEnd type="none" w="med" len="med"/>
                      <a:tailEnd type="none" w="med" len="med"/>
                    </a:lnB>
                  </a:tcPr>
                </a:tc>
                <a:tc>
                  <a:txBody>
                    <a:bodyPr/>
                    <a:lstStyle/>
                    <a:p>
                      <a:pPr algn="ctr"/>
                      <a:r>
                        <a:rPr lang="en-US" sz="1100" dirty="0"/>
                        <a:t>Term 5</a:t>
                      </a:r>
                    </a:p>
                  </a:txBody>
                  <a:tcPr marL="100584" marR="100584" marT="50292" marB="50292" anchor="ctr">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00"/>
                  </a:ext>
                </a:extLst>
              </a:tr>
              <a:tr h="201074">
                <a:tc gridSpan="6">
                  <a:txBody>
                    <a:bodyPr/>
                    <a:lstStyle/>
                    <a:p>
                      <a:pPr algn="l"/>
                      <a:r>
                        <a:rPr lang="en-US" sz="1100" b="1" dirty="0"/>
                        <a:t>Goal 1: </a:t>
                      </a:r>
                    </a:p>
                  </a:txBody>
                  <a:tcPr marL="100584" marR="100584" marT="50292" marB="50292" anchor="ctr"/>
                </a:tc>
                <a:tc hMerge="1">
                  <a:txBody>
                    <a:bodyPr/>
                    <a:lstStyle/>
                    <a:p>
                      <a:endParaRPr lang="en-US"/>
                    </a:p>
                  </a:txBody>
                  <a:tcPr>
                    <a:lnT w="12700" cap="flat" cmpd="sng" algn="ctr">
                      <a:solidFill>
                        <a:schemeClr val="accent2"/>
                      </a:solidFill>
                      <a:prstDash val="solid"/>
                      <a:round/>
                      <a:headEnd type="none" w="med" len="med"/>
                      <a:tailEnd type="none" w="med" len="med"/>
                    </a:lnT>
                  </a:tcPr>
                </a:tc>
                <a:tc hMerge="1">
                  <a:txBody>
                    <a:bodyPr/>
                    <a:lstStyle/>
                    <a:p>
                      <a:endParaRPr lang="en-US"/>
                    </a:p>
                  </a:txBody>
                  <a:tcPr>
                    <a:lnT w="12700" cap="flat" cmpd="sng" algn="ctr">
                      <a:solidFill>
                        <a:schemeClr val="accent2"/>
                      </a:solidFill>
                      <a:prstDash val="solid"/>
                      <a:round/>
                      <a:headEnd type="none" w="med" len="med"/>
                      <a:tailEnd type="none" w="med" len="med"/>
                    </a:lnT>
                  </a:tcPr>
                </a:tc>
                <a:tc hMerge="1">
                  <a:txBody>
                    <a:bodyPr/>
                    <a:lstStyle/>
                    <a:p>
                      <a:endParaRPr lang="en-US"/>
                    </a:p>
                  </a:txBody>
                  <a:tcPr>
                    <a:lnT w="12700" cap="flat" cmpd="sng" algn="ctr">
                      <a:solidFill>
                        <a:schemeClr val="accent2"/>
                      </a:solidFill>
                      <a:prstDash val="solid"/>
                      <a:round/>
                      <a:headEnd type="none" w="med" len="med"/>
                      <a:tailEnd type="none" w="med" len="med"/>
                    </a:lnT>
                  </a:tcPr>
                </a:tc>
                <a:tc hMerge="1">
                  <a:txBody>
                    <a:bodyPr/>
                    <a:lstStyle/>
                    <a:p>
                      <a:endParaRPr lang="en-US"/>
                    </a:p>
                  </a:txBody>
                  <a:tcPr>
                    <a:lnT w="12700" cap="flat" cmpd="sng" algn="ctr">
                      <a:solidFill>
                        <a:schemeClr val="accent2"/>
                      </a:solidFill>
                      <a:prstDash val="solid"/>
                      <a:round/>
                      <a:headEnd type="none" w="med" len="med"/>
                      <a:tailEnd type="none" w="med" len="med"/>
                    </a:lnT>
                  </a:tcPr>
                </a:tc>
                <a:tc hMerge="1">
                  <a:txBody>
                    <a:bodyPr/>
                    <a:lstStyle/>
                    <a:p>
                      <a:pPr algn="l"/>
                      <a:endParaRPr lang="en-US" sz="1100" b="1" dirty="0"/>
                    </a:p>
                  </a:txBody>
                  <a:tcPr marL="100584" marR="100584" marT="50292" marB="50292"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01"/>
                  </a:ext>
                </a:extLst>
              </a:tr>
              <a:tr h="464520">
                <a:tc>
                  <a:txBody>
                    <a:bodyPr/>
                    <a:lstStyle/>
                    <a:p>
                      <a:pPr algn="l"/>
                      <a:r>
                        <a:rPr lang="en-US" sz="1100" dirty="0"/>
                        <a:t>Strategy 1</a:t>
                      </a:r>
                    </a:p>
                  </a:txBody>
                  <a:tcPr marL="100584" marR="100584" marT="50292" marB="50292" anchor="ctr">
                    <a:lnR w="12700" cap="flat" cmpd="sng" algn="ctr">
                      <a:solidFill>
                        <a:schemeClr val="accent2"/>
                      </a:solidFill>
                      <a:prstDash val="solid"/>
                      <a:round/>
                      <a:headEnd type="none" w="med" len="med"/>
                      <a:tailEnd type="none" w="med" len="med"/>
                    </a:lnR>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671481589"/>
                  </a:ext>
                </a:extLst>
              </a:tr>
              <a:tr h="531627">
                <a:tc>
                  <a:txBody>
                    <a:bodyPr/>
                    <a:lstStyle/>
                    <a:p>
                      <a:pPr marL="0" marR="0" lvl="0" indent="0" algn="l" defTabSz="-100858" rtl="0" eaLnBrk="1" fontAlgn="auto" latinLnBrk="0" hangingPunct="1">
                        <a:lnSpc>
                          <a:spcPct val="100000"/>
                        </a:lnSpc>
                        <a:spcBef>
                          <a:spcPts val="265"/>
                        </a:spcBef>
                        <a:spcAft>
                          <a:spcPts val="0"/>
                        </a:spcAft>
                        <a:buClrTx/>
                        <a:buSzTx/>
                        <a:buFontTx/>
                        <a:buNone/>
                        <a:tabLst/>
                        <a:defRPr/>
                      </a:pPr>
                      <a:r>
                        <a:rPr lang="en-US" sz="1100" dirty="0"/>
                        <a:t>Strategy 2</a:t>
                      </a:r>
                    </a:p>
                  </a:txBody>
                  <a:tcPr marL="100584" marR="100584" marT="50292" marB="50292" anchor="ctr">
                    <a:lnR w="12700" cap="flat" cmpd="sng" algn="ctr">
                      <a:solidFill>
                        <a:schemeClr val="accent2"/>
                      </a:solidFill>
                      <a:prstDash val="solid"/>
                      <a:round/>
                      <a:headEnd type="none" w="med" len="med"/>
                      <a:tailEnd type="none" w="med" len="med"/>
                    </a:lnR>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2"/>
                  </a:ext>
                </a:extLst>
              </a:tr>
              <a:tr h="446567">
                <a:tc>
                  <a:txBody>
                    <a:bodyPr/>
                    <a:lstStyle/>
                    <a:p>
                      <a:pPr marL="0" marR="0" lvl="0" indent="0" algn="l" defTabSz="-100858" rtl="0" eaLnBrk="1" fontAlgn="auto" latinLnBrk="0" hangingPunct="1">
                        <a:lnSpc>
                          <a:spcPct val="100000"/>
                        </a:lnSpc>
                        <a:spcBef>
                          <a:spcPts val="265"/>
                        </a:spcBef>
                        <a:spcAft>
                          <a:spcPts val="0"/>
                        </a:spcAft>
                        <a:buClrTx/>
                        <a:buSzTx/>
                        <a:buFontTx/>
                        <a:buNone/>
                        <a:tabLst/>
                        <a:defRPr/>
                      </a:pPr>
                      <a:r>
                        <a:rPr lang="en-US" sz="1100" dirty="0"/>
                        <a:t>Strategy 3</a:t>
                      </a:r>
                    </a:p>
                  </a:txBody>
                  <a:tcPr marL="100584" marR="100584" marT="50292" marB="50292" anchor="ctr">
                    <a:lnR w="12700" cap="flat" cmpd="sng" algn="ctr">
                      <a:solidFill>
                        <a:schemeClr val="accent2"/>
                      </a:solidFill>
                      <a:prstDash val="solid"/>
                      <a:round/>
                      <a:headEnd type="none" w="med" len="med"/>
                      <a:tailEnd type="none" w="med" len="med"/>
                    </a:lnR>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3"/>
                  </a:ext>
                </a:extLst>
              </a:tr>
              <a:tr h="307449">
                <a:tc gridSpan="6">
                  <a:txBody>
                    <a:bodyPr/>
                    <a:lstStyle/>
                    <a:p>
                      <a:pPr marL="0" marR="0" lvl="0" indent="0" algn="l" defTabSz="-100858" rtl="0" eaLnBrk="1" fontAlgn="auto" latinLnBrk="0" hangingPunct="1">
                        <a:lnSpc>
                          <a:spcPct val="100000"/>
                        </a:lnSpc>
                        <a:spcBef>
                          <a:spcPts val="265"/>
                        </a:spcBef>
                        <a:spcAft>
                          <a:spcPts val="0"/>
                        </a:spcAft>
                        <a:buClrTx/>
                        <a:buSzTx/>
                        <a:buFontTx/>
                        <a:buNone/>
                        <a:tabLst/>
                        <a:defRPr/>
                      </a:pPr>
                      <a:r>
                        <a:rPr lang="en-US" sz="1100" b="1" dirty="0"/>
                        <a:t>Goal 2: </a:t>
                      </a:r>
                    </a:p>
                  </a:txBody>
                  <a:tcPr marL="100584" marR="100584" marT="50292" marB="50292" anchor="ctr"/>
                </a:tc>
                <a:tc hMerge="1">
                  <a:txBody>
                    <a:bodyPr/>
                    <a:lstStyle/>
                    <a:p>
                      <a:endParaRPr lang="en-US"/>
                    </a:p>
                  </a:txBody>
                  <a:tcPr>
                    <a:lnT w="12700" cap="flat" cmpd="sng" algn="ctr">
                      <a:solidFill>
                        <a:schemeClr val="accent2"/>
                      </a:solidFill>
                      <a:prstDash val="solid"/>
                      <a:round/>
                      <a:headEnd type="none" w="med" len="med"/>
                      <a:tailEnd type="none" w="med" len="med"/>
                    </a:lnT>
                  </a:tcPr>
                </a:tc>
                <a:tc hMerge="1">
                  <a:txBody>
                    <a:bodyPr/>
                    <a:lstStyle/>
                    <a:p>
                      <a:endParaRPr lang="en-US"/>
                    </a:p>
                  </a:txBody>
                  <a:tcPr>
                    <a:lnT w="12700" cap="flat" cmpd="sng" algn="ctr">
                      <a:solidFill>
                        <a:schemeClr val="accent2"/>
                      </a:solidFill>
                      <a:prstDash val="solid"/>
                      <a:round/>
                      <a:headEnd type="none" w="med" len="med"/>
                      <a:tailEnd type="none" w="med" len="med"/>
                    </a:lnT>
                  </a:tcPr>
                </a:tc>
                <a:tc hMerge="1">
                  <a:txBody>
                    <a:bodyPr/>
                    <a:lstStyle/>
                    <a:p>
                      <a:endParaRPr lang="en-US"/>
                    </a:p>
                  </a:txBody>
                  <a:tcPr>
                    <a:lnT w="12700" cap="flat" cmpd="sng" algn="ctr">
                      <a:solidFill>
                        <a:schemeClr val="accent2"/>
                      </a:solidFill>
                      <a:prstDash val="solid"/>
                      <a:round/>
                      <a:headEnd type="none" w="med" len="med"/>
                      <a:tailEnd type="none" w="med" len="med"/>
                    </a:lnT>
                  </a:tcPr>
                </a:tc>
                <a:tc hMerge="1">
                  <a:txBody>
                    <a:bodyPr/>
                    <a:lstStyle/>
                    <a:p>
                      <a:endParaRPr lang="en-US"/>
                    </a:p>
                  </a:txBody>
                  <a:tcPr>
                    <a:lnT w="12700" cap="flat" cmpd="sng" algn="ctr">
                      <a:solidFill>
                        <a:schemeClr val="accent2"/>
                      </a:solidFill>
                      <a:prstDash val="solid"/>
                      <a:round/>
                      <a:headEnd type="none" w="med" len="med"/>
                      <a:tailEnd type="none" w="med" len="med"/>
                    </a:lnT>
                  </a:tcPr>
                </a:tc>
                <a:tc hMerge="1">
                  <a:txBody>
                    <a:bodyPr/>
                    <a:lstStyle/>
                    <a:p>
                      <a:pPr marL="0" marR="0" lvl="0" indent="0" algn="l" defTabSz="-100858" rtl="0" eaLnBrk="1" fontAlgn="auto" latinLnBrk="0" hangingPunct="1">
                        <a:lnSpc>
                          <a:spcPct val="100000"/>
                        </a:lnSpc>
                        <a:spcBef>
                          <a:spcPts val="265"/>
                        </a:spcBef>
                        <a:spcAft>
                          <a:spcPts val="0"/>
                        </a:spcAft>
                        <a:buClrTx/>
                        <a:buSzTx/>
                        <a:buFontTx/>
                        <a:buNone/>
                        <a:tabLst/>
                        <a:defRPr/>
                      </a:pPr>
                      <a:endParaRPr lang="en-US" sz="1100" b="1" dirty="0"/>
                    </a:p>
                  </a:txBody>
                  <a:tcPr marL="100584" marR="100584" marT="50292" marB="50292"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04"/>
                  </a:ext>
                </a:extLst>
              </a:tr>
              <a:tr h="511259">
                <a:tc>
                  <a:txBody>
                    <a:bodyPr/>
                    <a:lstStyle/>
                    <a:p>
                      <a:pPr marL="0" marR="0" lvl="0" indent="0" algn="l" defTabSz="-100858" rtl="0" eaLnBrk="1" fontAlgn="auto" latinLnBrk="0" hangingPunct="1">
                        <a:lnSpc>
                          <a:spcPct val="100000"/>
                        </a:lnSpc>
                        <a:spcBef>
                          <a:spcPts val="265"/>
                        </a:spcBef>
                        <a:spcAft>
                          <a:spcPts val="0"/>
                        </a:spcAft>
                        <a:buClrTx/>
                        <a:buSzTx/>
                        <a:buFontTx/>
                        <a:buNone/>
                        <a:tabLst/>
                        <a:defRPr/>
                      </a:pPr>
                      <a:r>
                        <a:rPr lang="en-US" sz="1100" dirty="0"/>
                        <a:t>Strategy 1</a:t>
                      </a:r>
                    </a:p>
                  </a:txBody>
                  <a:tcPr marL="100584" marR="100584" marT="50292" marB="50292" anchor="ctr">
                    <a:lnR w="12700" cap="flat" cmpd="sng" algn="ctr">
                      <a:solidFill>
                        <a:schemeClr val="accent2"/>
                      </a:solidFill>
                      <a:prstDash val="solid"/>
                      <a:round/>
                      <a:headEnd type="none" w="med" len="med"/>
                      <a:tailEnd type="none" w="med" len="med"/>
                    </a:lnR>
                  </a:tcPr>
                </a:tc>
                <a:tc>
                  <a:txBody>
                    <a:bodyPr/>
                    <a:lstStyle/>
                    <a:p>
                      <a:endParaRPr lang="en-US" sz="900" b="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919749019"/>
                  </a:ext>
                </a:extLst>
              </a:tr>
              <a:tr h="531628">
                <a:tc>
                  <a:txBody>
                    <a:bodyPr/>
                    <a:lstStyle/>
                    <a:p>
                      <a:pPr marL="0" marR="0" lvl="0" indent="0" algn="l" defTabSz="-100858" rtl="0" eaLnBrk="1" fontAlgn="auto" latinLnBrk="0" hangingPunct="1">
                        <a:lnSpc>
                          <a:spcPct val="100000"/>
                        </a:lnSpc>
                        <a:spcBef>
                          <a:spcPts val="265"/>
                        </a:spcBef>
                        <a:spcAft>
                          <a:spcPts val="0"/>
                        </a:spcAft>
                        <a:buClrTx/>
                        <a:buSzTx/>
                        <a:buFontTx/>
                        <a:buNone/>
                        <a:tabLst/>
                        <a:defRPr/>
                      </a:pPr>
                      <a:r>
                        <a:rPr lang="en-US" sz="1100" dirty="0"/>
                        <a:t>Strategy 2</a:t>
                      </a:r>
                    </a:p>
                  </a:txBody>
                  <a:tcPr marL="100584" marR="100584" marT="50292" marB="50292" anchor="ctr">
                    <a:lnR w="12700" cap="flat" cmpd="sng" algn="ctr">
                      <a:solidFill>
                        <a:schemeClr val="accent2"/>
                      </a:solidFill>
                      <a:prstDash val="solid"/>
                      <a:round/>
                      <a:headEnd type="none" w="med" len="med"/>
                      <a:tailEnd type="none" w="med" len="med"/>
                    </a:lnR>
                  </a:tcPr>
                </a:tc>
                <a:tc>
                  <a:txBody>
                    <a:bodyPr/>
                    <a:lstStyle/>
                    <a:p>
                      <a:endParaRPr lang="en-US" sz="90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5"/>
                  </a:ext>
                </a:extLst>
              </a:tr>
              <a:tr h="520995">
                <a:tc>
                  <a:txBody>
                    <a:bodyPr/>
                    <a:lstStyle/>
                    <a:p>
                      <a:pPr marL="0" marR="0" lvl="0" indent="0" algn="l" defTabSz="-100858" rtl="0" eaLnBrk="1" fontAlgn="auto" latinLnBrk="0" hangingPunct="1">
                        <a:lnSpc>
                          <a:spcPct val="100000"/>
                        </a:lnSpc>
                        <a:spcBef>
                          <a:spcPts val="265"/>
                        </a:spcBef>
                        <a:spcAft>
                          <a:spcPts val="0"/>
                        </a:spcAft>
                        <a:buClrTx/>
                        <a:buSzTx/>
                        <a:buFontTx/>
                        <a:buNone/>
                        <a:tabLst/>
                        <a:defRPr/>
                      </a:pPr>
                      <a:r>
                        <a:rPr lang="en-US" sz="1100" dirty="0"/>
                        <a:t>Strategy 3</a:t>
                      </a:r>
                    </a:p>
                  </a:txBody>
                  <a:tcPr marL="100584" marR="100584" marT="50292" marB="50292" anchor="ctr">
                    <a:lnR w="12700" cap="flat" cmpd="sng" algn="ctr">
                      <a:solidFill>
                        <a:schemeClr val="accent2"/>
                      </a:solidFill>
                      <a:prstDash val="solid"/>
                      <a:round/>
                      <a:headEnd type="none" w="med" len="med"/>
                      <a:tailEnd type="none" w="med" len="med"/>
                    </a:lnR>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6"/>
                  </a:ext>
                </a:extLst>
              </a:tr>
              <a:tr h="307449">
                <a:tc gridSpan="6">
                  <a:txBody>
                    <a:bodyPr/>
                    <a:lstStyle/>
                    <a:p>
                      <a:pPr marL="0" marR="0" lvl="0" indent="0" algn="l" defTabSz="-100858" rtl="0" eaLnBrk="1" fontAlgn="auto" latinLnBrk="0" hangingPunct="1">
                        <a:lnSpc>
                          <a:spcPct val="100000"/>
                        </a:lnSpc>
                        <a:spcBef>
                          <a:spcPts val="265"/>
                        </a:spcBef>
                        <a:spcAft>
                          <a:spcPts val="0"/>
                        </a:spcAft>
                        <a:buClrTx/>
                        <a:buSzTx/>
                        <a:buFontTx/>
                        <a:buNone/>
                        <a:tabLst/>
                        <a:defRPr/>
                      </a:pPr>
                      <a:r>
                        <a:rPr lang="en-US" sz="1100" b="1" dirty="0"/>
                        <a:t>Goal 3: </a:t>
                      </a:r>
                    </a:p>
                  </a:txBody>
                  <a:tcPr marL="100584" marR="100584" marT="50292" marB="50292" anchor="ctr"/>
                </a:tc>
                <a:tc hMerge="1">
                  <a:txBody>
                    <a:bodyPr/>
                    <a:lstStyle/>
                    <a:p>
                      <a:endParaRPr lang="en-US"/>
                    </a:p>
                  </a:txBody>
                  <a:tcPr>
                    <a:lnT w="12700" cap="flat" cmpd="sng" algn="ctr">
                      <a:solidFill>
                        <a:schemeClr val="accent2"/>
                      </a:solidFill>
                      <a:prstDash val="solid"/>
                      <a:round/>
                      <a:headEnd type="none" w="med" len="med"/>
                      <a:tailEnd type="none" w="med" len="med"/>
                    </a:lnT>
                  </a:tcPr>
                </a:tc>
                <a:tc hMerge="1">
                  <a:txBody>
                    <a:bodyPr/>
                    <a:lstStyle/>
                    <a:p>
                      <a:endParaRPr lang="en-US"/>
                    </a:p>
                  </a:txBody>
                  <a:tcPr>
                    <a:lnT w="12700" cap="flat" cmpd="sng" algn="ctr">
                      <a:solidFill>
                        <a:schemeClr val="accent2"/>
                      </a:solidFill>
                      <a:prstDash val="solid"/>
                      <a:round/>
                      <a:headEnd type="none" w="med" len="med"/>
                      <a:tailEnd type="none" w="med" len="med"/>
                    </a:lnT>
                  </a:tcPr>
                </a:tc>
                <a:tc hMerge="1">
                  <a:txBody>
                    <a:bodyPr/>
                    <a:lstStyle/>
                    <a:p>
                      <a:endParaRPr lang="en-US"/>
                    </a:p>
                  </a:txBody>
                  <a:tcPr>
                    <a:lnT w="12700" cap="flat" cmpd="sng" algn="ctr">
                      <a:solidFill>
                        <a:schemeClr val="accent2"/>
                      </a:solidFill>
                      <a:prstDash val="solid"/>
                      <a:round/>
                      <a:headEnd type="none" w="med" len="med"/>
                      <a:tailEnd type="none" w="med" len="med"/>
                    </a:lnT>
                  </a:tcPr>
                </a:tc>
                <a:tc hMerge="1">
                  <a:txBody>
                    <a:bodyPr/>
                    <a:lstStyle/>
                    <a:p>
                      <a:endParaRPr lang="en-US"/>
                    </a:p>
                  </a:txBody>
                  <a:tcPr>
                    <a:lnT w="12700" cap="flat" cmpd="sng" algn="ctr">
                      <a:solidFill>
                        <a:schemeClr val="accent2"/>
                      </a:solidFill>
                      <a:prstDash val="solid"/>
                      <a:round/>
                      <a:headEnd type="none" w="med" len="med"/>
                      <a:tailEnd type="none" w="med" len="med"/>
                    </a:lnT>
                  </a:tcPr>
                </a:tc>
                <a:tc hMerge="1">
                  <a:txBody>
                    <a:bodyPr/>
                    <a:lstStyle/>
                    <a:p>
                      <a:pPr marL="0" marR="0" lvl="0" indent="0" algn="l" defTabSz="-100858" rtl="0" eaLnBrk="1" fontAlgn="auto" latinLnBrk="0" hangingPunct="1">
                        <a:lnSpc>
                          <a:spcPct val="100000"/>
                        </a:lnSpc>
                        <a:spcBef>
                          <a:spcPts val="265"/>
                        </a:spcBef>
                        <a:spcAft>
                          <a:spcPts val="0"/>
                        </a:spcAft>
                        <a:buClrTx/>
                        <a:buSzTx/>
                        <a:buFontTx/>
                        <a:buNone/>
                        <a:tabLst/>
                        <a:defRPr/>
                      </a:pPr>
                      <a:endParaRPr lang="en-US" sz="1100" b="1" dirty="0"/>
                    </a:p>
                  </a:txBody>
                  <a:tcPr marL="100584" marR="100584" marT="50292" marB="50292"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extLst>
                  <a:ext uri="{0D108BD9-81ED-4DB2-BD59-A6C34878D82A}">
                    <a16:rowId xmlns:a16="http://schemas.microsoft.com/office/drawing/2014/main" val="10007"/>
                  </a:ext>
                </a:extLst>
              </a:tr>
              <a:tr h="474141">
                <a:tc>
                  <a:txBody>
                    <a:bodyPr/>
                    <a:lstStyle/>
                    <a:p>
                      <a:pPr marL="0" marR="0" lvl="0" indent="0" algn="l" defTabSz="-100858" rtl="0" eaLnBrk="1" fontAlgn="auto" latinLnBrk="0" hangingPunct="1">
                        <a:lnSpc>
                          <a:spcPct val="100000"/>
                        </a:lnSpc>
                        <a:spcBef>
                          <a:spcPts val="265"/>
                        </a:spcBef>
                        <a:spcAft>
                          <a:spcPts val="0"/>
                        </a:spcAft>
                        <a:buClrTx/>
                        <a:buSzTx/>
                        <a:buFontTx/>
                        <a:buNone/>
                        <a:tabLst/>
                        <a:defRPr/>
                      </a:pPr>
                      <a:r>
                        <a:rPr lang="en-US" sz="1100" dirty="0"/>
                        <a:t>Strategy 1</a:t>
                      </a:r>
                    </a:p>
                  </a:txBody>
                  <a:tcPr marL="100584" marR="100584" marT="50292" marB="50292" anchor="ctr">
                    <a:lnR w="12700" cap="flat" cmpd="sng" algn="ctr">
                      <a:solidFill>
                        <a:schemeClr val="accent2"/>
                      </a:solidFill>
                      <a:prstDash val="solid"/>
                      <a:round/>
                      <a:headEnd type="none" w="med" len="med"/>
                      <a:tailEnd type="none" w="med" len="med"/>
                    </a:lnR>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00582670"/>
                  </a:ext>
                </a:extLst>
              </a:tr>
              <a:tr h="498651">
                <a:tc>
                  <a:txBody>
                    <a:bodyPr/>
                    <a:lstStyle/>
                    <a:p>
                      <a:pPr marL="0" marR="0" lvl="0" indent="0" algn="l" defTabSz="-100858" rtl="0" eaLnBrk="1" fontAlgn="auto" latinLnBrk="0" hangingPunct="1">
                        <a:lnSpc>
                          <a:spcPct val="100000"/>
                        </a:lnSpc>
                        <a:spcBef>
                          <a:spcPts val="265"/>
                        </a:spcBef>
                        <a:spcAft>
                          <a:spcPts val="0"/>
                        </a:spcAft>
                        <a:buClrTx/>
                        <a:buSzTx/>
                        <a:buFontTx/>
                        <a:buNone/>
                        <a:tabLst/>
                        <a:defRPr/>
                      </a:pPr>
                      <a:r>
                        <a:rPr lang="en-US" sz="1100" dirty="0"/>
                        <a:t>Strategy 2</a:t>
                      </a:r>
                    </a:p>
                  </a:txBody>
                  <a:tcPr marL="100584" marR="100584" marT="50292" marB="50292" anchor="ctr">
                    <a:lnR w="12700" cap="flat" cmpd="sng" algn="ctr">
                      <a:solidFill>
                        <a:schemeClr val="accent2"/>
                      </a:solidFill>
                      <a:prstDash val="solid"/>
                      <a:round/>
                      <a:headEnd type="none" w="med" len="med"/>
                      <a:tailEnd type="none" w="med" len="med"/>
                    </a:lnR>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8"/>
                  </a:ext>
                </a:extLst>
              </a:tr>
              <a:tr h="489139">
                <a:tc>
                  <a:txBody>
                    <a:bodyPr/>
                    <a:lstStyle/>
                    <a:p>
                      <a:pPr marL="0" marR="0" lvl="0" indent="0" algn="l" defTabSz="-100858" rtl="0" eaLnBrk="1" fontAlgn="auto" latinLnBrk="0" hangingPunct="1">
                        <a:lnSpc>
                          <a:spcPct val="100000"/>
                        </a:lnSpc>
                        <a:spcBef>
                          <a:spcPts val="265"/>
                        </a:spcBef>
                        <a:spcAft>
                          <a:spcPts val="0"/>
                        </a:spcAft>
                        <a:buClrTx/>
                        <a:buSzTx/>
                        <a:buFontTx/>
                        <a:buNone/>
                        <a:tabLst/>
                        <a:defRPr/>
                      </a:pPr>
                      <a:r>
                        <a:rPr lang="en-US" sz="1100" dirty="0"/>
                        <a:t>Strategy 3</a:t>
                      </a:r>
                    </a:p>
                  </a:txBody>
                  <a:tcPr marL="100584" marR="100584" marT="50292" marB="50292" anchor="ctr">
                    <a:lnR w="12700" cap="flat" cmpd="sng" algn="ctr">
                      <a:solidFill>
                        <a:schemeClr val="accent2"/>
                      </a:solidFill>
                      <a:prstDash val="solid"/>
                      <a:round/>
                      <a:headEnd type="none" w="med" len="med"/>
                      <a:tailEnd type="none" w="med" len="med"/>
                    </a:lnR>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900" dirty="0">
                        <a:ln>
                          <a:solidFill>
                            <a:sysClr val="windowText" lastClr="000000"/>
                          </a:solidFill>
                        </a:ln>
                        <a:solidFill>
                          <a:schemeClr val="tx1"/>
                        </a:solidFill>
                      </a:endParaRPr>
                    </a:p>
                  </a:txBody>
                  <a:tcPr marL="100584" marR="100584" marT="50292" marB="50292">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91640054"/>
                  </a:ext>
                </a:extLst>
              </a:tr>
            </a:tbl>
          </a:graphicData>
        </a:graphic>
      </p:graphicFrame>
    </p:spTree>
    <p:extLst>
      <p:ext uri="{BB962C8B-B14F-4D97-AF65-F5344CB8AC3E}">
        <p14:creationId xmlns:p14="http://schemas.microsoft.com/office/powerpoint/2010/main" val="14288096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8"/>
          </p:nvPr>
        </p:nvSpPr>
        <p:spPr/>
        <p:txBody>
          <a:bodyPr/>
          <a:lstStyle/>
          <a:p>
            <a:endParaRPr lang="en-US"/>
          </a:p>
        </p:txBody>
      </p:sp>
      <p:sp>
        <p:nvSpPr>
          <p:cNvPr id="3" name="Text Placeholder 2"/>
          <p:cNvSpPr>
            <a:spLocks noGrp="1"/>
          </p:cNvSpPr>
          <p:nvPr>
            <p:ph type="body" sz="quarter" idx="29"/>
          </p:nvPr>
        </p:nvSpPr>
        <p:spPr>
          <a:xfrm>
            <a:off x="513556" y="563384"/>
            <a:ext cx="1253548" cy="123111"/>
          </a:xfrm>
        </p:spPr>
        <p:txBody>
          <a:bodyPr/>
          <a:lstStyle/>
          <a:p>
            <a:r>
              <a:rPr lang="en-US" dirty="0"/>
              <a:t>Strategic Plan Summary</a:t>
            </a:r>
          </a:p>
        </p:txBody>
      </p:sp>
      <p:sp>
        <p:nvSpPr>
          <p:cNvPr id="6" name="Title 5"/>
          <p:cNvSpPr>
            <a:spLocks noGrp="1"/>
          </p:cNvSpPr>
          <p:nvPr>
            <p:ph type="title"/>
          </p:nvPr>
        </p:nvSpPr>
        <p:spPr>
          <a:xfrm>
            <a:off x="513556" y="726855"/>
            <a:ext cx="9031288" cy="276999"/>
          </a:xfrm>
        </p:spPr>
        <p:txBody>
          <a:bodyPr/>
          <a:lstStyle/>
          <a:p>
            <a:r>
              <a:rPr lang="en-US" dirty="0"/>
              <a:t>Performance Scorecard Template</a:t>
            </a:r>
          </a:p>
        </p:txBody>
      </p:sp>
      <p:graphicFrame>
        <p:nvGraphicFramePr>
          <p:cNvPr id="7" name="Table 6"/>
          <p:cNvGraphicFramePr>
            <a:graphicFrameLocks noGrp="1"/>
          </p:cNvGraphicFramePr>
          <p:nvPr/>
        </p:nvGraphicFramePr>
        <p:xfrm>
          <a:off x="511652" y="1188407"/>
          <a:ext cx="9033191" cy="5452872"/>
        </p:xfrm>
        <a:graphic>
          <a:graphicData uri="http://schemas.openxmlformats.org/drawingml/2006/table">
            <a:tbl>
              <a:tblPr firstRow="1" bandRow="1">
                <a:tableStyleId>{7DF18680-E054-41AD-8BC1-D1AEF772440D}</a:tableStyleId>
              </a:tblPr>
              <a:tblGrid>
                <a:gridCol w="730253">
                  <a:extLst>
                    <a:ext uri="{9D8B030D-6E8A-4147-A177-3AD203B41FA5}">
                      <a16:colId xmlns:a16="http://schemas.microsoft.com/office/drawing/2014/main" val="20000"/>
                    </a:ext>
                  </a:extLst>
                </a:gridCol>
                <a:gridCol w="1528045">
                  <a:extLst>
                    <a:ext uri="{9D8B030D-6E8A-4147-A177-3AD203B41FA5}">
                      <a16:colId xmlns:a16="http://schemas.microsoft.com/office/drawing/2014/main" val="20001"/>
                    </a:ext>
                  </a:extLst>
                </a:gridCol>
                <a:gridCol w="914709">
                  <a:extLst>
                    <a:ext uri="{9D8B030D-6E8A-4147-A177-3AD203B41FA5}">
                      <a16:colId xmlns:a16="http://schemas.microsoft.com/office/drawing/2014/main" val="20002"/>
                    </a:ext>
                  </a:extLst>
                </a:gridCol>
                <a:gridCol w="954522">
                  <a:extLst>
                    <a:ext uri="{9D8B030D-6E8A-4147-A177-3AD203B41FA5}">
                      <a16:colId xmlns:a16="http://schemas.microsoft.com/office/drawing/2014/main" val="20003"/>
                    </a:ext>
                  </a:extLst>
                </a:gridCol>
                <a:gridCol w="1169545">
                  <a:extLst>
                    <a:ext uri="{9D8B030D-6E8A-4147-A177-3AD203B41FA5}">
                      <a16:colId xmlns:a16="http://schemas.microsoft.com/office/drawing/2014/main" val="20004"/>
                    </a:ext>
                  </a:extLst>
                </a:gridCol>
                <a:gridCol w="1286769">
                  <a:extLst>
                    <a:ext uri="{9D8B030D-6E8A-4147-A177-3AD203B41FA5}">
                      <a16:colId xmlns:a16="http://schemas.microsoft.com/office/drawing/2014/main" val="20005"/>
                    </a:ext>
                  </a:extLst>
                </a:gridCol>
                <a:gridCol w="1224674">
                  <a:extLst>
                    <a:ext uri="{9D8B030D-6E8A-4147-A177-3AD203B41FA5}">
                      <a16:colId xmlns:a16="http://schemas.microsoft.com/office/drawing/2014/main" val="20006"/>
                    </a:ext>
                  </a:extLst>
                </a:gridCol>
                <a:gridCol w="1224674">
                  <a:extLst>
                    <a:ext uri="{9D8B030D-6E8A-4147-A177-3AD203B41FA5}">
                      <a16:colId xmlns:a16="http://schemas.microsoft.com/office/drawing/2014/main" val="20007"/>
                    </a:ext>
                  </a:extLst>
                </a:gridCol>
              </a:tblGrid>
              <a:tr h="553212">
                <a:tc>
                  <a:txBody>
                    <a:bodyPr/>
                    <a:lstStyle/>
                    <a:p>
                      <a:r>
                        <a:rPr lang="en-US" sz="1000" dirty="0"/>
                        <a:t>Goal</a:t>
                      </a:r>
                    </a:p>
                  </a:txBody>
                  <a:tcPr marL="100584" marR="100584" marT="50292" marB="50292" anchor="ctr"/>
                </a:tc>
                <a:tc>
                  <a:txBody>
                    <a:bodyPr/>
                    <a:lstStyle/>
                    <a:p>
                      <a:r>
                        <a:rPr lang="en-US" sz="1000" dirty="0"/>
                        <a:t>Strategy</a:t>
                      </a:r>
                    </a:p>
                  </a:txBody>
                  <a:tcPr marL="100584" marR="100584" marT="50292" marB="50292" anchor="ctr"/>
                </a:tc>
                <a:tc>
                  <a:txBody>
                    <a:bodyPr/>
                    <a:lstStyle/>
                    <a:p>
                      <a:r>
                        <a:rPr lang="en-US" sz="1000" dirty="0"/>
                        <a:t>Owner</a:t>
                      </a:r>
                    </a:p>
                  </a:txBody>
                  <a:tcPr marL="100584" marR="100584" marT="50292" marB="50292" anchor="ctr"/>
                </a:tc>
                <a:tc>
                  <a:txBody>
                    <a:bodyPr/>
                    <a:lstStyle/>
                    <a:p>
                      <a:r>
                        <a:rPr lang="en-US" sz="1000" dirty="0"/>
                        <a:t>Status</a:t>
                      </a:r>
                      <a:r>
                        <a:rPr lang="en-US" sz="1000" baseline="0" dirty="0"/>
                        <a:t> of Related Initiatives</a:t>
                      </a:r>
                      <a:endParaRPr lang="en-US" sz="1000" dirty="0"/>
                    </a:p>
                  </a:txBody>
                  <a:tcPr marL="100584" marR="100584" marT="50292" marB="50292" anchor="ctr"/>
                </a:tc>
                <a:tc>
                  <a:txBody>
                    <a:bodyPr/>
                    <a:lstStyle/>
                    <a:p>
                      <a:r>
                        <a:rPr lang="en-US" sz="1000" dirty="0"/>
                        <a:t>Metric</a:t>
                      </a:r>
                    </a:p>
                  </a:txBody>
                  <a:tcPr marL="100584" marR="100584" marT="50292" marB="50292" anchor="ctr"/>
                </a:tc>
                <a:tc>
                  <a:txBody>
                    <a:bodyPr/>
                    <a:lstStyle/>
                    <a:p>
                      <a:r>
                        <a:rPr lang="en-US" sz="1000" i="0" dirty="0"/>
                        <a:t>Metric Value at Plan Launch</a:t>
                      </a:r>
                      <a:r>
                        <a:rPr lang="en-US" sz="1000" i="0" baseline="0" dirty="0"/>
                        <a:t> </a:t>
                      </a:r>
                      <a:r>
                        <a:rPr lang="en-US" sz="1000" i="1" baseline="0" dirty="0"/>
                        <a:t>(Insert Date)</a:t>
                      </a:r>
                      <a:endParaRPr lang="en-US" sz="1000" i="1" dirty="0"/>
                    </a:p>
                  </a:txBody>
                  <a:tcPr marL="100584" marR="100584" marT="50292" marB="50292" anchor="ctr"/>
                </a:tc>
                <a:tc>
                  <a:txBody>
                    <a:bodyPr/>
                    <a:lstStyle/>
                    <a:p>
                      <a:r>
                        <a:rPr lang="en-US" sz="1000" i="0" dirty="0"/>
                        <a:t>Current Metric Value</a:t>
                      </a:r>
                      <a:br>
                        <a:rPr lang="en-US" sz="1000" i="0" dirty="0"/>
                      </a:br>
                      <a:r>
                        <a:rPr lang="en-US" sz="1000" i="1" baseline="0" dirty="0"/>
                        <a:t>(Insert Date)</a:t>
                      </a:r>
                      <a:endParaRPr lang="en-US" sz="1000" i="1" dirty="0"/>
                    </a:p>
                  </a:txBody>
                  <a:tcPr marL="100584" marR="100584" marT="50292" marB="50292" anchor="ctr"/>
                </a:tc>
                <a:tc>
                  <a:txBody>
                    <a:bodyPr/>
                    <a:lstStyle/>
                    <a:p>
                      <a:r>
                        <a:rPr lang="en-US" sz="1000" i="0" dirty="0"/>
                        <a:t>Target Metric Value </a:t>
                      </a:r>
                      <a:br>
                        <a:rPr lang="en-US" sz="1000" i="0" dirty="0"/>
                      </a:br>
                      <a:r>
                        <a:rPr lang="en-US" sz="1000" i="1" baseline="0" dirty="0"/>
                        <a:t>(Insert Date)</a:t>
                      </a:r>
                      <a:endParaRPr lang="en-US" sz="1000" i="1" dirty="0"/>
                    </a:p>
                  </a:txBody>
                  <a:tcPr marL="100584" marR="100584" marT="50292" marB="50292" anchor="ctr"/>
                </a:tc>
                <a:extLst>
                  <a:ext uri="{0D108BD9-81ED-4DB2-BD59-A6C34878D82A}">
                    <a16:rowId xmlns:a16="http://schemas.microsoft.com/office/drawing/2014/main" val="10000"/>
                  </a:ext>
                </a:extLst>
              </a:tr>
              <a:tr h="407924">
                <a:tc rowSpan="8">
                  <a:txBody>
                    <a:bodyPr/>
                    <a:lstStyle/>
                    <a:p>
                      <a:pPr algn="ctr"/>
                      <a:r>
                        <a:rPr lang="en-US" sz="1200" b="1" i="1" dirty="0"/>
                        <a:t>Goal #1</a:t>
                      </a:r>
                    </a:p>
                  </a:txBody>
                  <a:tcPr marL="100584" marR="100584" marT="50292" marB="50292" vert="vert270" anchor="ctr"/>
                </a:tc>
                <a:tc rowSpan="4">
                  <a:txBody>
                    <a:bodyPr/>
                    <a:lstStyle/>
                    <a:p>
                      <a:r>
                        <a:rPr lang="en-US" sz="1000" i="1" dirty="0"/>
                        <a:t>Strategy #1</a:t>
                      </a:r>
                    </a:p>
                  </a:txBody>
                  <a:tcPr marL="100584" marR="100584" marT="50292" marB="50292"/>
                </a:tc>
                <a:tc rowSpan="4">
                  <a:txBody>
                    <a:bodyPr/>
                    <a:lstStyle/>
                    <a:p>
                      <a:r>
                        <a:rPr lang="en-US" sz="1000" i="1" dirty="0"/>
                        <a:t>Strategy</a:t>
                      </a:r>
                      <a:r>
                        <a:rPr lang="en-US" sz="1000" i="1" baseline="0" dirty="0"/>
                        <a:t> Leader</a:t>
                      </a:r>
                      <a:endParaRPr lang="en-US" sz="1000" i="1" dirty="0"/>
                    </a:p>
                  </a:txBody>
                  <a:tcPr marL="100584" marR="100584" marT="50292" marB="50292"/>
                </a:tc>
                <a:tc rowSpan="4">
                  <a:txBody>
                    <a:bodyPr/>
                    <a:lstStyle/>
                    <a:p>
                      <a:endParaRPr lang="en-US" sz="1000" i="1" dirty="0"/>
                    </a:p>
                  </a:txBody>
                  <a:tcPr marL="100584" marR="100584" marT="50292" marB="50292"/>
                </a:tc>
                <a:tc rowSpan="2">
                  <a:txBody>
                    <a:bodyPr/>
                    <a:lstStyle/>
                    <a:p>
                      <a:r>
                        <a:rPr lang="en-US" sz="1000" i="1" dirty="0"/>
                        <a:t>Key</a:t>
                      </a:r>
                      <a:r>
                        <a:rPr lang="en-US" sz="1000" i="1" baseline="0" dirty="0"/>
                        <a:t> Performance Metric</a:t>
                      </a:r>
                      <a:endParaRPr lang="en-US" sz="1000" i="1" dirty="0"/>
                    </a:p>
                  </a:txBody>
                  <a:tcPr marL="100584" marR="100584" marT="50292" marB="50292"/>
                </a:tc>
                <a:tc>
                  <a:txBody>
                    <a:bodyPr/>
                    <a:lstStyle/>
                    <a:p>
                      <a:pPr algn="ctr"/>
                      <a:r>
                        <a:rPr lang="en-US" sz="1000" i="1" dirty="0"/>
                        <a:t>Start Value</a:t>
                      </a:r>
                    </a:p>
                  </a:txBody>
                  <a:tcPr marL="100584" marR="100584" marT="50292" marB="50292" anchor="ctr"/>
                </a:tc>
                <a:tc>
                  <a:txBody>
                    <a:bodyPr/>
                    <a:lstStyle/>
                    <a:p>
                      <a:pPr algn="ctr"/>
                      <a:r>
                        <a:rPr lang="en-US" sz="1000" i="1" dirty="0"/>
                        <a:t>Today’s Value</a:t>
                      </a:r>
                    </a:p>
                  </a:txBody>
                  <a:tcPr marL="100584" marR="100584" marT="50292" marB="50292" anchor="ctr"/>
                </a:tc>
                <a:tc>
                  <a:txBody>
                    <a:bodyPr/>
                    <a:lstStyle/>
                    <a:p>
                      <a:pPr algn="ctr"/>
                      <a:r>
                        <a:rPr lang="en-US" sz="1000" i="1" dirty="0"/>
                        <a:t>Target</a:t>
                      </a:r>
                      <a:r>
                        <a:rPr lang="en-US" sz="1000" i="1" baseline="0" dirty="0"/>
                        <a:t> Value</a:t>
                      </a:r>
                      <a:endParaRPr lang="en-US" sz="1000" i="1" dirty="0"/>
                    </a:p>
                  </a:txBody>
                  <a:tcPr marL="100584" marR="100584" marT="50292" marB="50292" anchor="ctr"/>
                </a:tc>
                <a:extLst>
                  <a:ext uri="{0D108BD9-81ED-4DB2-BD59-A6C34878D82A}">
                    <a16:rowId xmlns:a16="http://schemas.microsoft.com/office/drawing/2014/main" val="10001"/>
                  </a:ext>
                </a:extLst>
              </a:tr>
              <a:tr h="407924">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gridSpan="3">
                  <a:txBody>
                    <a:bodyPr/>
                    <a:lstStyle/>
                    <a:p>
                      <a:endParaRPr lang="en-US" sz="900" dirty="0"/>
                    </a:p>
                  </a:txBody>
                  <a:tcPr marL="100584" marR="100584" marT="50292" marB="50292"/>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2"/>
                  </a:ext>
                </a:extLst>
              </a:tr>
              <a:tr h="407924">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rowSpan="2">
                  <a:txBody>
                    <a:bodyPr/>
                    <a:lstStyle/>
                    <a:p>
                      <a:r>
                        <a:rPr lang="en-US" sz="1000" i="1" dirty="0"/>
                        <a:t>Key</a:t>
                      </a:r>
                      <a:r>
                        <a:rPr lang="en-US" sz="1000" i="1" baseline="0" dirty="0"/>
                        <a:t> Performance Metric</a:t>
                      </a:r>
                      <a:endParaRPr lang="en-US" sz="1000" i="1" dirty="0"/>
                    </a:p>
                    <a:p>
                      <a:endParaRPr lang="en-US" sz="1000" i="1" dirty="0"/>
                    </a:p>
                  </a:txBody>
                  <a:tcPr marL="100584" marR="100584" marT="50292" marB="50292"/>
                </a:tc>
                <a:tc>
                  <a:txBody>
                    <a:bodyPr/>
                    <a:lstStyle/>
                    <a:p>
                      <a:pPr algn="ctr"/>
                      <a:endParaRPr lang="en-US" sz="900" dirty="0"/>
                    </a:p>
                  </a:txBody>
                  <a:tcPr marL="100584" marR="100584" marT="50292" marB="50292" anchor="ctr"/>
                </a:tc>
                <a:tc>
                  <a:txBody>
                    <a:bodyPr/>
                    <a:lstStyle/>
                    <a:p>
                      <a:pPr algn="ctr"/>
                      <a:endParaRPr lang="en-US" sz="900" dirty="0"/>
                    </a:p>
                  </a:txBody>
                  <a:tcPr marL="100584" marR="100584" marT="50292" marB="50292" anchor="ctr"/>
                </a:tc>
                <a:tc>
                  <a:txBody>
                    <a:bodyPr/>
                    <a:lstStyle/>
                    <a:p>
                      <a:pPr algn="ctr"/>
                      <a:endParaRPr lang="en-US" sz="900" dirty="0"/>
                    </a:p>
                  </a:txBody>
                  <a:tcPr marL="100584" marR="100584" marT="50292" marB="50292" anchor="ctr"/>
                </a:tc>
                <a:extLst>
                  <a:ext uri="{0D108BD9-81ED-4DB2-BD59-A6C34878D82A}">
                    <a16:rowId xmlns:a16="http://schemas.microsoft.com/office/drawing/2014/main" val="10003"/>
                  </a:ext>
                </a:extLst>
              </a:tr>
              <a:tr h="407924">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gridSpan="3">
                  <a:txBody>
                    <a:bodyPr/>
                    <a:lstStyle/>
                    <a:p>
                      <a:endParaRPr lang="en-US" sz="900" dirty="0"/>
                    </a:p>
                  </a:txBody>
                  <a:tcPr marL="100584" marR="100584" marT="50292" marB="50292"/>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4"/>
                  </a:ext>
                </a:extLst>
              </a:tr>
              <a:tr h="407924">
                <a:tc vMerge="1">
                  <a:txBody>
                    <a:bodyPr/>
                    <a:lstStyle/>
                    <a:p>
                      <a:endParaRPr lang="en-US" dirty="0"/>
                    </a:p>
                  </a:txBody>
                  <a:tcPr/>
                </a:tc>
                <a:tc rowSpan="4">
                  <a:txBody>
                    <a:bodyPr/>
                    <a:lstStyle/>
                    <a:p>
                      <a:r>
                        <a:rPr lang="en-US" sz="1000" i="1" dirty="0"/>
                        <a:t>Strategy #2</a:t>
                      </a:r>
                    </a:p>
                  </a:txBody>
                  <a:tcPr marL="100584" marR="100584" marT="50292" marB="50292"/>
                </a:tc>
                <a:tc rowSpan="4">
                  <a:txBody>
                    <a:bodyPr/>
                    <a:lstStyle/>
                    <a:p>
                      <a:pPr marL="0" marR="0" lvl="0" indent="0" algn="l" defTabSz="-100858" rtl="0" eaLnBrk="1" fontAlgn="auto" latinLnBrk="0" hangingPunct="1">
                        <a:lnSpc>
                          <a:spcPct val="100000"/>
                        </a:lnSpc>
                        <a:spcBef>
                          <a:spcPts val="265"/>
                        </a:spcBef>
                        <a:spcAft>
                          <a:spcPts val="0"/>
                        </a:spcAft>
                        <a:buClrTx/>
                        <a:buSzTx/>
                        <a:buFontTx/>
                        <a:buNone/>
                        <a:tabLst/>
                        <a:defRPr/>
                      </a:pPr>
                      <a:r>
                        <a:rPr lang="en-US" sz="1000" i="1" dirty="0"/>
                        <a:t>Strategy</a:t>
                      </a:r>
                      <a:r>
                        <a:rPr lang="en-US" sz="1000" i="1" baseline="0" dirty="0"/>
                        <a:t> Leader</a:t>
                      </a:r>
                      <a:endParaRPr lang="en-US" sz="1000" i="1" dirty="0"/>
                    </a:p>
                    <a:p>
                      <a:endParaRPr lang="en-US" sz="1000" i="1" dirty="0"/>
                    </a:p>
                  </a:txBody>
                  <a:tcPr marL="100584" marR="100584" marT="50292" marB="50292"/>
                </a:tc>
                <a:tc rowSpan="4">
                  <a:txBody>
                    <a:bodyPr/>
                    <a:lstStyle/>
                    <a:p>
                      <a:endParaRPr lang="en-US" sz="1000" i="1" dirty="0"/>
                    </a:p>
                  </a:txBody>
                  <a:tcPr marL="100584" marR="100584" marT="50292" marB="50292"/>
                </a:tc>
                <a:tc rowSpan="2">
                  <a:txBody>
                    <a:bodyPr/>
                    <a:lstStyle/>
                    <a:p>
                      <a:r>
                        <a:rPr lang="en-US" sz="1000" i="1" dirty="0"/>
                        <a:t>Key</a:t>
                      </a:r>
                      <a:r>
                        <a:rPr lang="en-US" sz="1000" i="1" baseline="0" dirty="0"/>
                        <a:t> Performance Metric</a:t>
                      </a:r>
                      <a:endParaRPr lang="en-US" sz="1000" i="1" dirty="0"/>
                    </a:p>
                  </a:txBody>
                  <a:tcPr marL="100584" marR="100584" marT="50292" marB="50292"/>
                </a:tc>
                <a:tc>
                  <a:txBody>
                    <a:bodyPr/>
                    <a:lstStyle/>
                    <a:p>
                      <a:pPr algn="ctr"/>
                      <a:endParaRPr lang="en-US" sz="900" dirty="0"/>
                    </a:p>
                  </a:txBody>
                  <a:tcPr marL="100584" marR="100584" marT="50292" marB="50292" anchor="ctr"/>
                </a:tc>
                <a:tc>
                  <a:txBody>
                    <a:bodyPr/>
                    <a:lstStyle/>
                    <a:p>
                      <a:pPr algn="ctr"/>
                      <a:endParaRPr lang="en-US" sz="900" dirty="0"/>
                    </a:p>
                  </a:txBody>
                  <a:tcPr marL="100584" marR="100584" marT="50292" marB="50292" anchor="ctr"/>
                </a:tc>
                <a:tc>
                  <a:txBody>
                    <a:bodyPr/>
                    <a:lstStyle/>
                    <a:p>
                      <a:pPr algn="ctr"/>
                      <a:endParaRPr lang="en-US" sz="900" dirty="0"/>
                    </a:p>
                  </a:txBody>
                  <a:tcPr marL="100584" marR="100584" marT="50292" marB="50292" anchor="ctr"/>
                </a:tc>
                <a:extLst>
                  <a:ext uri="{0D108BD9-81ED-4DB2-BD59-A6C34878D82A}">
                    <a16:rowId xmlns:a16="http://schemas.microsoft.com/office/drawing/2014/main" val="10005"/>
                  </a:ext>
                </a:extLst>
              </a:tr>
              <a:tr h="407924">
                <a:tc vMerge="1">
                  <a:txBody>
                    <a:bodyPr/>
                    <a:lstStyle/>
                    <a:p>
                      <a:endParaRPr lang="en-US" dirty="0"/>
                    </a:p>
                  </a:txBody>
                  <a:tcPr/>
                </a:tc>
                <a:tc vMerge="1">
                  <a:txBody>
                    <a:bodyPr/>
                    <a:lstStyle/>
                    <a:p>
                      <a:endParaRPr lang="en-US" dirty="0"/>
                    </a:p>
                  </a:txBody>
                  <a:tcPr/>
                </a:tc>
                <a:tc vMerge="1">
                  <a:txBody>
                    <a:bodyPr/>
                    <a:lstStyle/>
                    <a:p>
                      <a:endParaRPr lang="en-US"/>
                    </a:p>
                  </a:txBody>
                  <a:tcPr/>
                </a:tc>
                <a:tc vMerge="1">
                  <a:txBody>
                    <a:bodyPr/>
                    <a:lstStyle/>
                    <a:p>
                      <a:endParaRPr lang="en-US" dirty="0"/>
                    </a:p>
                  </a:txBody>
                  <a:tcPr/>
                </a:tc>
                <a:tc vMerge="1">
                  <a:txBody>
                    <a:bodyPr/>
                    <a:lstStyle/>
                    <a:p>
                      <a:endParaRPr lang="en-US" dirty="0"/>
                    </a:p>
                  </a:txBody>
                  <a:tcPr/>
                </a:tc>
                <a:tc gridSpan="3">
                  <a:txBody>
                    <a:bodyPr/>
                    <a:lstStyle/>
                    <a:p>
                      <a:endParaRPr lang="en-US" sz="900" dirty="0"/>
                    </a:p>
                  </a:txBody>
                  <a:tcPr marL="100584" marR="100584" marT="50292" marB="50292"/>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6"/>
                  </a:ext>
                </a:extLst>
              </a:tr>
              <a:tr h="407924">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rowSpan="2">
                  <a:txBody>
                    <a:bodyPr/>
                    <a:lstStyle/>
                    <a:p>
                      <a:r>
                        <a:rPr lang="en-US" sz="1000" i="1" dirty="0"/>
                        <a:t>Key</a:t>
                      </a:r>
                      <a:r>
                        <a:rPr lang="en-US" sz="1000" i="1" baseline="0" dirty="0"/>
                        <a:t> Performance Metric</a:t>
                      </a:r>
                      <a:endParaRPr lang="en-US" sz="1000" i="1" dirty="0"/>
                    </a:p>
                  </a:txBody>
                  <a:tcPr marL="100584" marR="100584" marT="50292" marB="50292"/>
                </a:tc>
                <a:tc>
                  <a:txBody>
                    <a:bodyPr/>
                    <a:lstStyle/>
                    <a:p>
                      <a:pPr algn="ctr"/>
                      <a:endParaRPr lang="en-US" sz="900" dirty="0"/>
                    </a:p>
                  </a:txBody>
                  <a:tcPr marL="100584" marR="100584" marT="50292" marB="50292" anchor="ctr"/>
                </a:tc>
                <a:tc>
                  <a:txBody>
                    <a:bodyPr/>
                    <a:lstStyle/>
                    <a:p>
                      <a:pPr algn="ctr"/>
                      <a:endParaRPr lang="en-US" sz="900" dirty="0"/>
                    </a:p>
                  </a:txBody>
                  <a:tcPr marL="100584" marR="100584" marT="50292" marB="50292" anchor="ctr"/>
                </a:tc>
                <a:tc>
                  <a:txBody>
                    <a:bodyPr/>
                    <a:lstStyle/>
                    <a:p>
                      <a:pPr algn="ctr"/>
                      <a:endParaRPr lang="en-US" sz="900" dirty="0"/>
                    </a:p>
                  </a:txBody>
                  <a:tcPr marL="100584" marR="100584" marT="50292" marB="50292" anchor="ctr"/>
                </a:tc>
                <a:extLst>
                  <a:ext uri="{0D108BD9-81ED-4DB2-BD59-A6C34878D82A}">
                    <a16:rowId xmlns:a16="http://schemas.microsoft.com/office/drawing/2014/main" val="10007"/>
                  </a:ext>
                </a:extLst>
              </a:tr>
              <a:tr h="407924">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gridSpan="3">
                  <a:txBody>
                    <a:bodyPr/>
                    <a:lstStyle/>
                    <a:p>
                      <a:endParaRPr lang="en-US" sz="900" dirty="0"/>
                    </a:p>
                  </a:txBody>
                  <a:tcPr marL="100584" marR="100584" marT="50292" marB="50292"/>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8"/>
                  </a:ext>
                </a:extLst>
              </a:tr>
              <a:tr h="407924">
                <a:tc rowSpan="4">
                  <a:txBody>
                    <a:bodyPr/>
                    <a:lstStyle/>
                    <a:p>
                      <a:pPr algn="ctr"/>
                      <a:r>
                        <a:rPr lang="en-US" sz="1200" b="1" i="1" dirty="0"/>
                        <a:t>Goal #2</a:t>
                      </a:r>
                    </a:p>
                  </a:txBody>
                  <a:tcPr marL="100584" marR="100584" marT="50292" marB="50292" vert="vert270" anchor="ctr"/>
                </a:tc>
                <a:tc rowSpan="4">
                  <a:txBody>
                    <a:bodyPr/>
                    <a:lstStyle/>
                    <a:p>
                      <a:r>
                        <a:rPr lang="en-US" sz="1000" i="1" dirty="0"/>
                        <a:t>Strategy #1</a:t>
                      </a:r>
                    </a:p>
                  </a:txBody>
                  <a:tcPr marL="100584" marR="100584" marT="50292" marB="50292"/>
                </a:tc>
                <a:tc rowSpan="4">
                  <a:txBody>
                    <a:bodyPr/>
                    <a:lstStyle/>
                    <a:p>
                      <a:r>
                        <a:rPr lang="en-US" sz="1000" i="1" dirty="0"/>
                        <a:t>Strategy</a:t>
                      </a:r>
                      <a:r>
                        <a:rPr lang="en-US" sz="1000" i="1" baseline="0" dirty="0"/>
                        <a:t> Leader</a:t>
                      </a:r>
                      <a:endParaRPr lang="en-US" sz="1000" i="1" dirty="0"/>
                    </a:p>
                  </a:txBody>
                  <a:tcPr marL="100584" marR="100584" marT="50292" marB="50292"/>
                </a:tc>
                <a:tc rowSpan="4">
                  <a:txBody>
                    <a:bodyPr/>
                    <a:lstStyle/>
                    <a:p>
                      <a:endParaRPr lang="en-US" sz="1000" i="1" dirty="0"/>
                    </a:p>
                  </a:txBody>
                  <a:tcPr marL="100584" marR="100584" marT="50292" marB="50292"/>
                </a:tc>
                <a:tc rowSpan="2">
                  <a:txBody>
                    <a:bodyPr/>
                    <a:lstStyle/>
                    <a:p>
                      <a:r>
                        <a:rPr lang="en-US" sz="1000" i="1" dirty="0"/>
                        <a:t>Key</a:t>
                      </a:r>
                      <a:r>
                        <a:rPr lang="en-US" sz="1000" i="1" baseline="0" dirty="0"/>
                        <a:t> Performance Metric</a:t>
                      </a:r>
                      <a:endParaRPr lang="en-US" sz="1000" i="1" dirty="0"/>
                    </a:p>
                  </a:txBody>
                  <a:tcPr marL="100584" marR="100584" marT="50292" marB="50292"/>
                </a:tc>
                <a:tc>
                  <a:txBody>
                    <a:bodyPr/>
                    <a:lstStyle/>
                    <a:p>
                      <a:pPr algn="ctr"/>
                      <a:endParaRPr lang="en-US" sz="900" dirty="0"/>
                    </a:p>
                  </a:txBody>
                  <a:tcPr marL="100584" marR="100584" marT="50292" marB="50292" anchor="ctr"/>
                </a:tc>
                <a:tc>
                  <a:txBody>
                    <a:bodyPr/>
                    <a:lstStyle/>
                    <a:p>
                      <a:pPr algn="ctr"/>
                      <a:endParaRPr lang="en-US" sz="900" dirty="0"/>
                    </a:p>
                  </a:txBody>
                  <a:tcPr marL="100584" marR="100584" marT="50292" marB="50292" anchor="ctr"/>
                </a:tc>
                <a:tc>
                  <a:txBody>
                    <a:bodyPr/>
                    <a:lstStyle/>
                    <a:p>
                      <a:pPr algn="ctr"/>
                      <a:endParaRPr lang="en-US" sz="900" dirty="0"/>
                    </a:p>
                  </a:txBody>
                  <a:tcPr marL="100584" marR="100584" marT="50292" marB="50292" anchor="ctr"/>
                </a:tc>
                <a:extLst>
                  <a:ext uri="{0D108BD9-81ED-4DB2-BD59-A6C34878D82A}">
                    <a16:rowId xmlns:a16="http://schemas.microsoft.com/office/drawing/2014/main" val="10009"/>
                  </a:ext>
                </a:extLst>
              </a:tr>
              <a:tr h="407924">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gridSpan="3">
                  <a:txBody>
                    <a:bodyPr/>
                    <a:lstStyle/>
                    <a:p>
                      <a:endParaRPr lang="en-US" sz="900" dirty="0"/>
                    </a:p>
                  </a:txBody>
                  <a:tcPr marL="100584" marR="100584" marT="50292" marB="50292"/>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10"/>
                  </a:ext>
                </a:extLst>
              </a:tr>
              <a:tr h="407924">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rowSpan="2">
                  <a:txBody>
                    <a:bodyPr/>
                    <a:lstStyle/>
                    <a:p>
                      <a:r>
                        <a:rPr lang="en-US" sz="1000" i="1" dirty="0"/>
                        <a:t>Key</a:t>
                      </a:r>
                      <a:r>
                        <a:rPr lang="en-US" sz="1000" i="1" baseline="0" dirty="0"/>
                        <a:t> Performance Metric</a:t>
                      </a:r>
                      <a:endParaRPr lang="en-US" sz="1000" i="1" dirty="0"/>
                    </a:p>
                  </a:txBody>
                  <a:tcPr marL="100584" marR="100584" marT="50292" marB="50292"/>
                </a:tc>
                <a:tc>
                  <a:txBody>
                    <a:bodyPr/>
                    <a:lstStyle/>
                    <a:p>
                      <a:pPr algn="ctr"/>
                      <a:endParaRPr lang="en-US" sz="900" dirty="0"/>
                    </a:p>
                  </a:txBody>
                  <a:tcPr marL="100584" marR="100584" marT="50292" marB="50292" anchor="ctr"/>
                </a:tc>
                <a:tc>
                  <a:txBody>
                    <a:bodyPr/>
                    <a:lstStyle/>
                    <a:p>
                      <a:pPr algn="ctr"/>
                      <a:endParaRPr lang="en-US" sz="900" dirty="0"/>
                    </a:p>
                  </a:txBody>
                  <a:tcPr marL="100584" marR="100584" marT="50292" marB="50292" anchor="ctr"/>
                </a:tc>
                <a:tc>
                  <a:txBody>
                    <a:bodyPr/>
                    <a:lstStyle/>
                    <a:p>
                      <a:pPr algn="ctr"/>
                      <a:endParaRPr lang="en-US" sz="900" dirty="0"/>
                    </a:p>
                  </a:txBody>
                  <a:tcPr marL="100584" marR="100584" marT="50292" marB="50292" anchor="ctr"/>
                </a:tc>
                <a:extLst>
                  <a:ext uri="{0D108BD9-81ED-4DB2-BD59-A6C34878D82A}">
                    <a16:rowId xmlns:a16="http://schemas.microsoft.com/office/drawing/2014/main" val="10011"/>
                  </a:ext>
                </a:extLst>
              </a:tr>
              <a:tr h="407924">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vMerge="1">
                  <a:txBody>
                    <a:bodyPr/>
                    <a:lstStyle/>
                    <a:p>
                      <a:endParaRPr lang="en-US" dirty="0"/>
                    </a:p>
                  </a:txBody>
                  <a:tcPr/>
                </a:tc>
                <a:tc gridSpan="3">
                  <a:txBody>
                    <a:bodyPr/>
                    <a:lstStyle/>
                    <a:p>
                      <a:endParaRPr lang="en-US" sz="900" dirty="0"/>
                    </a:p>
                  </a:txBody>
                  <a:tcPr marL="100584" marR="100584" marT="50292" marB="50292"/>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12"/>
                  </a:ext>
                </a:extLst>
              </a:tr>
            </a:tbl>
          </a:graphicData>
        </a:graphic>
      </p:graphicFrame>
      <p:sp>
        <p:nvSpPr>
          <p:cNvPr id="9" name="Rectangle 8"/>
          <p:cNvSpPr/>
          <p:nvPr/>
        </p:nvSpPr>
        <p:spPr bwMode="gray">
          <a:xfrm>
            <a:off x="5952931" y="2279936"/>
            <a:ext cx="1826934" cy="16711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14" name="Rectangle 13"/>
          <p:cNvSpPr/>
          <p:nvPr/>
        </p:nvSpPr>
        <p:spPr bwMode="gray">
          <a:xfrm>
            <a:off x="5952931" y="6333015"/>
            <a:ext cx="1826934" cy="19501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15" name="Rectangle 14"/>
          <p:cNvSpPr/>
          <p:nvPr/>
        </p:nvSpPr>
        <p:spPr bwMode="gray">
          <a:xfrm>
            <a:off x="511653" y="6675823"/>
            <a:ext cx="4681767" cy="491581"/>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grpSp>
        <p:nvGrpSpPr>
          <p:cNvPr id="25" name="Group 24"/>
          <p:cNvGrpSpPr/>
          <p:nvPr/>
        </p:nvGrpSpPr>
        <p:grpSpPr>
          <a:xfrm>
            <a:off x="681706" y="6803582"/>
            <a:ext cx="4342461" cy="236064"/>
            <a:chOff x="606490" y="6064728"/>
            <a:chExt cx="3947692" cy="214604"/>
          </a:xfrm>
        </p:grpSpPr>
        <p:grpSp>
          <p:nvGrpSpPr>
            <p:cNvPr id="22" name="Group 21"/>
            <p:cNvGrpSpPr/>
            <p:nvPr/>
          </p:nvGrpSpPr>
          <p:grpSpPr>
            <a:xfrm>
              <a:off x="606490" y="6064728"/>
              <a:ext cx="886870" cy="214604"/>
              <a:chOff x="606490" y="6081165"/>
              <a:chExt cx="886870" cy="214604"/>
            </a:xfrm>
          </p:grpSpPr>
          <p:sp>
            <p:nvSpPr>
              <p:cNvPr id="16" name="Oval 15"/>
              <p:cNvSpPr/>
              <p:nvPr/>
            </p:nvSpPr>
            <p:spPr bwMode="gray">
              <a:xfrm>
                <a:off x="606490" y="6081165"/>
                <a:ext cx="214604" cy="214604"/>
              </a:xfrm>
              <a:prstGeom prst="ellipse">
                <a:avLst/>
              </a:prstGeom>
              <a:solidFill>
                <a:srgbClr val="7FCB3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19" name="TextBox 18"/>
              <p:cNvSpPr txBox="1"/>
              <p:nvPr/>
            </p:nvSpPr>
            <p:spPr bwMode="gray">
              <a:xfrm>
                <a:off x="916279" y="6119218"/>
                <a:ext cx="577081" cy="138499"/>
              </a:xfrm>
              <a:prstGeom prst="rect">
                <a:avLst/>
              </a:prstGeom>
              <a:noFill/>
            </p:spPr>
            <p:txBody>
              <a:bodyPr wrap="none" lIns="0" tIns="0" rIns="0" bIns="0" rtlCol="0">
                <a:spAutoFit/>
              </a:bodyPr>
              <a:lstStyle/>
              <a:p>
                <a:pPr>
                  <a:spcBef>
                    <a:spcPts val="550"/>
                  </a:spcBef>
                </a:pPr>
                <a:r>
                  <a:rPr lang="en-US" sz="990" b="1" dirty="0"/>
                  <a:t>On Track</a:t>
                </a:r>
              </a:p>
            </p:txBody>
          </p:sp>
        </p:grpSp>
        <p:grpSp>
          <p:nvGrpSpPr>
            <p:cNvPr id="23" name="Group 22"/>
            <p:cNvGrpSpPr/>
            <p:nvPr/>
          </p:nvGrpSpPr>
          <p:grpSpPr>
            <a:xfrm>
              <a:off x="1783195" y="6064728"/>
              <a:ext cx="1243157" cy="214604"/>
              <a:chOff x="3446357" y="6064728"/>
              <a:chExt cx="1243157" cy="214604"/>
            </a:xfrm>
          </p:grpSpPr>
          <p:sp>
            <p:nvSpPr>
              <p:cNvPr id="17" name="Oval 16"/>
              <p:cNvSpPr/>
              <p:nvPr/>
            </p:nvSpPr>
            <p:spPr bwMode="gray">
              <a:xfrm>
                <a:off x="3446357" y="6064728"/>
                <a:ext cx="214604" cy="21460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20" name="TextBox 19"/>
              <p:cNvSpPr txBox="1"/>
              <p:nvPr/>
            </p:nvSpPr>
            <p:spPr bwMode="gray">
              <a:xfrm>
                <a:off x="3769973" y="6102781"/>
                <a:ext cx="919541" cy="138499"/>
              </a:xfrm>
              <a:prstGeom prst="rect">
                <a:avLst/>
              </a:prstGeom>
              <a:noFill/>
            </p:spPr>
            <p:txBody>
              <a:bodyPr wrap="none" lIns="0" tIns="0" rIns="0" bIns="0" rtlCol="0">
                <a:spAutoFit/>
              </a:bodyPr>
              <a:lstStyle/>
              <a:p>
                <a:pPr>
                  <a:spcBef>
                    <a:spcPts val="550"/>
                  </a:spcBef>
                </a:pPr>
                <a:r>
                  <a:rPr lang="en-US" sz="990" b="1" dirty="0"/>
                  <a:t>Minor Setback</a:t>
                </a:r>
              </a:p>
            </p:txBody>
          </p:sp>
        </p:grpSp>
        <p:grpSp>
          <p:nvGrpSpPr>
            <p:cNvPr id="24" name="Group 23"/>
            <p:cNvGrpSpPr/>
            <p:nvPr/>
          </p:nvGrpSpPr>
          <p:grpSpPr>
            <a:xfrm>
              <a:off x="3316770" y="6064728"/>
              <a:ext cx="1237412" cy="214604"/>
              <a:chOff x="5005495" y="6064728"/>
              <a:chExt cx="1237412" cy="214604"/>
            </a:xfrm>
          </p:grpSpPr>
          <p:sp>
            <p:nvSpPr>
              <p:cNvPr id="18" name="Oval 17"/>
              <p:cNvSpPr/>
              <p:nvPr/>
            </p:nvSpPr>
            <p:spPr bwMode="gray">
              <a:xfrm>
                <a:off x="5005495" y="6064728"/>
                <a:ext cx="214604" cy="2146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21" name="TextBox 20"/>
              <p:cNvSpPr txBox="1"/>
              <p:nvPr/>
            </p:nvSpPr>
            <p:spPr bwMode="gray">
              <a:xfrm>
                <a:off x="5320452" y="6102780"/>
                <a:ext cx="922455" cy="138499"/>
              </a:xfrm>
              <a:prstGeom prst="rect">
                <a:avLst/>
              </a:prstGeom>
              <a:noFill/>
            </p:spPr>
            <p:txBody>
              <a:bodyPr wrap="none" lIns="0" tIns="0" rIns="0" bIns="0" rtlCol="0">
                <a:spAutoFit/>
              </a:bodyPr>
              <a:lstStyle/>
              <a:p>
                <a:pPr>
                  <a:spcBef>
                    <a:spcPts val="550"/>
                  </a:spcBef>
                </a:pPr>
                <a:r>
                  <a:rPr lang="en-US" sz="990" b="1" dirty="0"/>
                  <a:t>Major Setback</a:t>
                </a:r>
              </a:p>
            </p:txBody>
          </p:sp>
        </p:grpSp>
      </p:grpSp>
      <p:sp>
        <p:nvSpPr>
          <p:cNvPr id="26" name="Oval 25"/>
          <p:cNvSpPr/>
          <p:nvPr/>
        </p:nvSpPr>
        <p:spPr bwMode="gray">
          <a:xfrm>
            <a:off x="4069920" y="2471359"/>
            <a:ext cx="236064" cy="236064"/>
          </a:xfrm>
          <a:prstGeom prst="ellipse">
            <a:avLst/>
          </a:prstGeom>
          <a:solidFill>
            <a:srgbClr val="7FCB3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28" name="Oval 27"/>
          <p:cNvSpPr/>
          <p:nvPr/>
        </p:nvSpPr>
        <p:spPr bwMode="gray">
          <a:xfrm>
            <a:off x="4069920" y="4101048"/>
            <a:ext cx="236064" cy="23606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29" name="Oval 28"/>
          <p:cNvSpPr/>
          <p:nvPr/>
        </p:nvSpPr>
        <p:spPr bwMode="gray">
          <a:xfrm>
            <a:off x="4069920" y="5738794"/>
            <a:ext cx="236064" cy="23606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30" name="Rectangle 29"/>
          <p:cNvSpPr/>
          <p:nvPr/>
        </p:nvSpPr>
        <p:spPr bwMode="gray">
          <a:xfrm>
            <a:off x="5952931" y="5543784"/>
            <a:ext cx="1826934" cy="19501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31" name="Rectangle 30"/>
          <p:cNvSpPr/>
          <p:nvPr/>
        </p:nvSpPr>
        <p:spPr bwMode="gray">
          <a:xfrm>
            <a:off x="5952931" y="4704260"/>
            <a:ext cx="1826934" cy="19501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32" name="Rectangle 31"/>
          <p:cNvSpPr/>
          <p:nvPr/>
        </p:nvSpPr>
        <p:spPr bwMode="gray">
          <a:xfrm>
            <a:off x="5952931" y="3899583"/>
            <a:ext cx="1826934" cy="19501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33" name="Rectangle 32"/>
          <p:cNvSpPr/>
          <p:nvPr/>
        </p:nvSpPr>
        <p:spPr bwMode="gray">
          <a:xfrm>
            <a:off x="5952931" y="3056718"/>
            <a:ext cx="1826934" cy="19501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Tree>
    <p:extLst>
      <p:ext uri="{BB962C8B-B14F-4D97-AF65-F5344CB8AC3E}">
        <p14:creationId xmlns:p14="http://schemas.microsoft.com/office/powerpoint/2010/main" val="23124272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Text Placeholder 12"/>
          <p:cNvSpPr txBox="1">
            <a:spLocks/>
          </p:cNvSpPr>
          <p:nvPr/>
        </p:nvSpPr>
        <p:spPr bwMode="gray">
          <a:xfrm>
            <a:off x="5099727" y="5211483"/>
            <a:ext cx="1910600" cy="1651734"/>
          </a:xfrm>
          <a:prstGeom prst="rect">
            <a:avLst/>
          </a:prstGeom>
        </p:spPr>
        <p:txBody>
          <a:bodyPr vert="horz" wrap="square" lIns="0" tIns="0" rIns="0" bIns="0" rtlCol="0">
            <a:spAutoFit/>
          </a:bodyPr>
          <a:lstStyle>
            <a:lvl1pPr marL="112713"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1pPr>
            <a:lvl2pPr marL="230188" indent="-117475"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2pPr>
            <a:lvl3pPr marL="342900"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3pPr>
            <a:lvl4pPr marL="4587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4pPr>
            <a:lvl5pPr marL="571500" indent="-112713" algn="l" defTabSz="1018879" rtl="0" eaLnBrk="1" latinLnBrk="0" hangingPunct="1">
              <a:spcBef>
                <a:spcPts val="500"/>
              </a:spcBef>
              <a:buClr>
                <a:schemeClr val="tx1"/>
              </a:buClr>
              <a:buFont typeface="Arial" pitchFamily="34" charset="0"/>
              <a:buChar char="•"/>
              <a:defRPr sz="900" kern="1200" baseline="0">
                <a:solidFill>
                  <a:schemeClr val="tx1"/>
                </a:solidFill>
                <a:latin typeface="+mn-lt"/>
                <a:ea typeface="+mn-ea"/>
                <a:cs typeface="+mn-cs"/>
              </a:defRPr>
            </a:lvl5pPr>
            <a:lvl6pPr marL="685800" indent="-111125" algn="l" defTabSz="1018879" rtl="0" eaLnBrk="1" latinLnBrk="0" hangingPunct="1">
              <a:spcBef>
                <a:spcPts val="500"/>
              </a:spcBef>
              <a:buClr>
                <a:schemeClr val="tx1"/>
              </a:buClr>
              <a:buFont typeface="Arial" panose="020B0604020202020204" pitchFamily="34" charset="0"/>
              <a:buChar char="–"/>
              <a:defRPr sz="900" kern="1200">
                <a:solidFill>
                  <a:schemeClr val="tx1"/>
                </a:solidFill>
                <a:latin typeface="+mn-lt"/>
                <a:ea typeface="+mn-ea"/>
                <a:cs typeface="+mn-cs"/>
              </a:defRPr>
            </a:lvl6pPr>
            <a:lvl7pPr marL="796925" indent="-107950"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7pPr>
            <a:lvl8pPr marL="914400"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8pPr>
            <a:lvl9pPr marL="10302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9pPr>
          </a:lstStyle>
          <a:p>
            <a:r>
              <a:rPr lang="en-US" dirty="0"/>
              <a:t>Build on your Market Assumptions Evaluations to understand and articulate what is instrumental to a strategy or initiative’s success</a:t>
            </a:r>
          </a:p>
          <a:p>
            <a:r>
              <a:rPr lang="en-US" dirty="0"/>
              <a:t>Establish a quantifiable metric to test the validity of an assumption</a:t>
            </a:r>
          </a:p>
          <a:p>
            <a:r>
              <a:rPr lang="en-US" dirty="0"/>
              <a:t>Create a schedule to regularly assess signposts and assumptions</a:t>
            </a:r>
          </a:p>
        </p:txBody>
      </p:sp>
      <p:sp>
        <p:nvSpPr>
          <p:cNvPr id="36" name="Text Placeholder 12"/>
          <p:cNvSpPr txBox="1">
            <a:spLocks/>
          </p:cNvSpPr>
          <p:nvPr/>
        </p:nvSpPr>
        <p:spPr bwMode="gray">
          <a:xfrm>
            <a:off x="5103389" y="2763275"/>
            <a:ext cx="1776382" cy="1651734"/>
          </a:xfrm>
          <a:prstGeom prst="rect">
            <a:avLst/>
          </a:prstGeom>
        </p:spPr>
        <p:txBody>
          <a:bodyPr vert="horz" wrap="square" lIns="0" tIns="0" rIns="0" bIns="0" rtlCol="0">
            <a:spAutoFit/>
          </a:bodyPr>
          <a:lstStyle>
            <a:lvl1pPr marL="112713"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1pPr>
            <a:lvl2pPr marL="230188" indent="-117475"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2pPr>
            <a:lvl3pPr marL="342900"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3pPr>
            <a:lvl4pPr marL="4587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4pPr>
            <a:lvl5pPr marL="571500" indent="-112713" algn="l" defTabSz="1018879" rtl="0" eaLnBrk="1" latinLnBrk="0" hangingPunct="1">
              <a:spcBef>
                <a:spcPts val="500"/>
              </a:spcBef>
              <a:buClr>
                <a:schemeClr val="tx1"/>
              </a:buClr>
              <a:buFont typeface="Arial" pitchFamily="34" charset="0"/>
              <a:buChar char="•"/>
              <a:defRPr sz="900" kern="1200" baseline="0">
                <a:solidFill>
                  <a:schemeClr val="tx1"/>
                </a:solidFill>
                <a:latin typeface="+mn-lt"/>
                <a:ea typeface="+mn-ea"/>
                <a:cs typeface="+mn-cs"/>
              </a:defRPr>
            </a:lvl5pPr>
            <a:lvl6pPr marL="685800" indent="-111125" algn="l" defTabSz="1018879" rtl="0" eaLnBrk="1" latinLnBrk="0" hangingPunct="1">
              <a:spcBef>
                <a:spcPts val="500"/>
              </a:spcBef>
              <a:buClr>
                <a:schemeClr val="tx1"/>
              </a:buClr>
              <a:buFont typeface="Arial" panose="020B0604020202020204" pitchFamily="34" charset="0"/>
              <a:buChar char="–"/>
              <a:defRPr sz="900" kern="1200">
                <a:solidFill>
                  <a:schemeClr val="tx1"/>
                </a:solidFill>
                <a:latin typeface="+mn-lt"/>
                <a:ea typeface="+mn-ea"/>
                <a:cs typeface="+mn-cs"/>
              </a:defRPr>
            </a:lvl6pPr>
            <a:lvl7pPr marL="796925" indent="-107950"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7pPr>
            <a:lvl8pPr marL="914400"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8pPr>
            <a:lvl9pPr marL="10302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9pPr>
          </a:lstStyle>
          <a:p>
            <a:r>
              <a:rPr lang="en-US" dirty="0"/>
              <a:t>Identify the various external forces with the largest impact on your institution and strategy</a:t>
            </a:r>
          </a:p>
          <a:p>
            <a:r>
              <a:rPr lang="en-US" dirty="0"/>
              <a:t>Understand how market forces interact with and influence each other</a:t>
            </a:r>
          </a:p>
          <a:p>
            <a:r>
              <a:rPr lang="en-US" dirty="0"/>
              <a:t>Prioritize which market forces should be immediately addressed in strategy discussions</a:t>
            </a:r>
          </a:p>
        </p:txBody>
      </p:sp>
      <p:sp>
        <p:nvSpPr>
          <p:cNvPr id="35" name="Text Placeholder 12"/>
          <p:cNvSpPr txBox="1">
            <a:spLocks/>
          </p:cNvSpPr>
          <p:nvPr/>
        </p:nvSpPr>
        <p:spPr bwMode="gray">
          <a:xfrm>
            <a:off x="511175" y="5211232"/>
            <a:ext cx="1919690" cy="1374735"/>
          </a:xfrm>
          <a:prstGeom prst="rect">
            <a:avLst/>
          </a:prstGeom>
        </p:spPr>
        <p:txBody>
          <a:bodyPr vert="horz" wrap="square" lIns="0" tIns="0" rIns="0" bIns="0" rtlCol="0">
            <a:spAutoFit/>
          </a:bodyPr>
          <a:lstStyle>
            <a:lvl1pPr marL="112713"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1pPr>
            <a:lvl2pPr marL="230188" indent="-117475"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2pPr>
            <a:lvl3pPr marL="342900"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3pPr>
            <a:lvl4pPr marL="4587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4pPr>
            <a:lvl5pPr marL="571500" indent="-112713" algn="l" defTabSz="1018879" rtl="0" eaLnBrk="1" latinLnBrk="0" hangingPunct="1">
              <a:spcBef>
                <a:spcPts val="500"/>
              </a:spcBef>
              <a:buClr>
                <a:schemeClr val="tx1"/>
              </a:buClr>
              <a:buFont typeface="Arial" pitchFamily="34" charset="0"/>
              <a:buChar char="•"/>
              <a:defRPr sz="900" kern="1200" baseline="0">
                <a:solidFill>
                  <a:schemeClr val="tx1"/>
                </a:solidFill>
                <a:latin typeface="+mn-lt"/>
                <a:ea typeface="+mn-ea"/>
                <a:cs typeface="+mn-cs"/>
              </a:defRPr>
            </a:lvl5pPr>
            <a:lvl6pPr marL="685800" indent="-111125" algn="l" defTabSz="1018879" rtl="0" eaLnBrk="1" latinLnBrk="0" hangingPunct="1">
              <a:spcBef>
                <a:spcPts val="500"/>
              </a:spcBef>
              <a:buClr>
                <a:schemeClr val="tx1"/>
              </a:buClr>
              <a:buFont typeface="Arial" panose="020B0604020202020204" pitchFamily="34" charset="0"/>
              <a:buChar char="–"/>
              <a:defRPr sz="900" kern="1200">
                <a:solidFill>
                  <a:schemeClr val="tx1"/>
                </a:solidFill>
                <a:latin typeface="+mn-lt"/>
                <a:ea typeface="+mn-ea"/>
                <a:cs typeface="+mn-cs"/>
              </a:defRPr>
            </a:lvl6pPr>
            <a:lvl7pPr marL="796925" indent="-107950"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7pPr>
            <a:lvl8pPr marL="914400"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8pPr>
            <a:lvl9pPr marL="10302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9pPr>
          </a:lstStyle>
          <a:p>
            <a:r>
              <a:rPr lang="en-US" dirty="0"/>
              <a:t>Visualize</a:t>
            </a:r>
            <a:r>
              <a:rPr lang="en-US" i="1" dirty="0"/>
              <a:t> </a:t>
            </a:r>
            <a:r>
              <a:rPr lang="en-US" dirty="0"/>
              <a:t>and imagine a dramatically different future world and articulate the impact on your institution</a:t>
            </a:r>
          </a:p>
          <a:p>
            <a:r>
              <a:rPr lang="en-US" dirty="0"/>
              <a:t>Outline an approach for how to remain solvent (in terms of enrollments) in such a disruptive environment</a:t>
            </a:r>
          </a:p>
          <a:p>
            <a:endParaRPr lang="en-US" i="1" dirty="0"/>
          </a:p>
        </p:txBody>
      </p:sp>
      <p:sp>
        <p:nvSpPr>
          <p:cNvPr id="34" name="Text Placeholder 12"/>
          <p:cNvSpPr txBox="1">
            <a:spLocks/>
          </p:cNvSpPr>
          <p:nvPr/>
        </p:nvSpPr>
        <p:spPr bwMode="gray">
          <a:xfrm>
            <a:off x="508824" y="2762185"/>
            <a:ext cx="1900078" cy="1374735"/>
          </a:xfrm>
          <a:prstGeom prst="rect">
            <a:avLst/>
          </a:prstGeom>
        </p:spPr>
        <p:txBody>
          <a:bodyPr vert="horz" wrap="square" lIns="0" tIns="0" rIns="0" bIns="0" rtlCol="0">
            <a:spAutoFit/>
          </a:bodyPr>
          <a:lstStyle>
            <a:lvl1pPr marL="112713"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1pPr>
            <a:lvl2pPr marL="230188" indent="-117475"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2pPr>
            <a:lvl3pPr marL="342900" indent="-112713"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3pPr>
            <a:lvl4pPr marL="4587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4pPr>
            <a:lvl5pPr marL="571500" indent="-112713" algn="l" defTabSz="1018879" rtl="0" eaLnBrk="1" latinLnBrk="0" hangingPunct="1">
              <a:spcBef>
                <a:spcPts val="500"/>
              </a:spcBef>
              <a:buClr>
                <a:schemeClr val="tx1"/>
              </a:buClr>
              <a:buFont typeface="Arial" pitchFamily="34" charset="0"/>
              <a:buChar char="•"/>
              <a:defRPr sz="900" kern="1200" baseline="0">
                <a:solidFill>
                  <a:schemeClr val="tx1"/>
                </a:solidFill>
                <a:latin typeface="+mn-lt"/>
                <a:ea typeface="+mn-ea"/>
                <a:cs typeface="+mn-cs"/>
              </a:defRPr>
            </a:lvl5pPr>
            <a:lvl6pPr marL="685800" indent="-111125" algn="l" defTabSz="1018879" rtl="0" eaLnBrk="1" latinLnBrk="0" hangingPunct="1">
              <a:spcBef>
                <a:spcPts val="500"/>
              </a:spcBef>
              <a:buClr>
                <a:schemeClr val="tx1"/>
              </a:buClr>
              <a:buFont typeface="Arial" panose="020B0604020202020204" pitchFamily="34" charset="0"/>
              <a:buChar char="–"/>
              <a:defRPr sz="900" kern="1200">
                <a:solidFill>
                  <a:schemeClr val="tx1"/>
                </a:solidFill>
                <a:latin typeface="+mn-lt"/>
                <a:ea typeface="+mn-ea"/>
                <a:cs typeface="+mn-cs"/>
              </a:defRPr>
            </a:lvl6pPr>
            <a:lvl7pPr marL="796925" indent="-107950"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7pPr>
            <a:lvl8pPr marL="914400"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8pPr>
            <a:lvl9pPr marL="1030288" indent="-115888" algn="l" defTabSz="1018879" rtl="0" eaLnBrk="1" latinLnBrk="0" hangingPunct="1">
              <a:spcBef>
                <a:spcPts val="500"/>
              </a:spcBef>
              <a:buClr>
                <a:schemeClr val="tx1"/>
              </a:buClr>
              <a:buFont typeface="Arial" pitchFamily="34" charset="0"/>
              <a:buChar char="•"/>
              <a:defRPr sz="900" kern="1200">
                <a:solidFill>
                  <a:schemeClr val="tx1"/>
                </a:solidFill>
                <a:latin typeface="+mn-lt"/>
                <a:ea typeface="+mn-ea"/>
                <a:cs typeface="+mn-cs"/>
              </a:defRPr>
            </a:lvl9pPr>
          </a:lstStyle>
          <a:p>
            <a:r>
              <a:rPr lang="en-US" dirty="0"/>
              <a:t>Determine what could lead to a failed strategy and likelihood of strategy success</a:t>
            </a:r>
          </a:p>
          <a:p>
            <a:r>
              <a:rPr lang="en-US" dirty="0"/>
              <a:t>Outline a contingency plan for overcoming those threats</a:t>
            </a:r>
          </a:p>
          <a:p>
            <a:r>
              <a:rPr lang="en-US" dirty="0"/>
              <a:t>Lead an informed, hype-free campus discussion on which strategies are appropriate and where shifts need to be made</a:t>
            </a:r>
          </a:p>
        </p:txBody>
      </p:sp>
      <p:sp>
        <p:nvSpPr>
          <p:cNvPr id="9" name="Title 8"/>
          <p:cNvSpPr>
            <a:spLocks noGrp="1"/>
          </p:cNvSpPr>
          <p:nvPr>
            <p:ph type="title"/>
          </p:nvPr>
        </p:nvSpPr>
        <p:spPr>
          <a:xfrm>
            <a:off x="513556" y="726855"/>
            <a:ext cx="9031288" cy="276999"/>
          </a:xfrm>
        </p:spPr>
        <p:txBody>
          <a:bodyPr/>
          <a:lstStyle/>
          <a:p>
            <a:r>
              <a:rPr lang="en-US" dirty="0"/>
              <a:t>Supplementary Resources</a:t>
            </a:r>
          </a:p>
        </p:txBody>
      </p:sp>
      <p:sp>
        <p:nvSpPr>
          <p:cNvPr id="22" name="TextBox 21"/>
          <p:cNvSpPr txBox="1"/>
          <p:nvPr/>
        </p:nvSpPr>
        <p:spPr bwMode="gray">
          <a:xfrm>
            <a:off x="5099727" y="4882929"/>
            <a:ext cx="3821201" cy="153888"/>
          </a:xfrm>
          <a:prstGeom prst="rect">
            <a:avLst/>
          </a:prstGeom>
          <a:noFill/>
          <a:ln>
            <a:noFill/>
          </a:ln>
          <a:effectLst/>
        </p:spPr>
        <p:txBody>
          <a:bodyPr wrap="square" lIns="0" tIns="0" rIns="0" bIns="0" rtlCol="0" anchor="t" anchorCtr="0">
            <a:spAutoFit/>
          </a:bodyPr>
          <a:lstStyle/>
          <a:p>
            <a:pPr marL="1588"/>
            <a:r>
              <a:rPr lang="en-US" sz="1000" b="1" dirty="0"/>
              <a:t>Strategic Assumptions Evaluation</a:t>
            </a:r>
          </a:p>
        </p:txBody>
      </p:sp>
      <p:sp>
        <p:nvSpPr>
          <p:cNvPr id="24" name="TextBox 23"/>
          <p:cNvSpPr txBox="1"/>
          <p:nvPr/>
        </p:nvSpPr>
        <p:spPr bwMode="gray">
          <a:xfrm>
            <a:off x="5099728" y="2449065"/>
            <a:ext cx="3821201" cy="153888"/>
          </a:xfrm>
          <a:prstGeom prst="rect">
            <a:avLst/>
          </a:prstGeom>
          <a:noFill/>
          <a:ln>
            <a:noFill/>
          </a:ln>
          <a:effectLst/>
        </p:spPr>
        <p:txBody>
          <a:bodyPr wrap="square" lIns="0" tIns="0" rIns="0" bIns="0" rtlCol="0" anchor="t" anchorCtr="0">
            <a:spAutoFit/>
          </a:bodyPr>
          <a:lstStyle/>
          <a:p>
            <a:pPr marL="1588"/>
            <a:r>
              <a:rPr lang="en-US" sz="1000" b="1" dirty="0"/>
              <a:t>Prioritization Mapping Tool</a:t>
            </a:r>
          </a:p>
        </p:txBody>
      </p:sp>
      <p:sp>
        <p:nvSpPr>
          <p:cNvPr id="25" name="TextBox 24"/>
          <p:cNvSpPr txBox="1"/>
          <p:nvPr/>
        </p:nvSpPr>
        <p:spPr bwMode="gray">
          <a:xfrm>
            <a:off x="508825" y="4882929"/>
            <a:ext cx="3606188" cy="153888"/>
          </a:xfrm>
          <a:prstGeom prst="rect">
            <a:avLst/>
          </a:prstGeom>
          <a:noFill/>
          <a:ln>
            <a:noFill/>
          </a:ln>
          <a:effectLst/>
        </p:spPr>
        <p:txBody>
          <a:bodyPr wrap="square" lIns="0" tIns="0" rIns="0" bIns="0" rtlCol="0" anchor="t" anchorCtr="0">
            <a:spAutoFit/>
          </a:bodyPr>
          <a:lstStyle/>
          <a:p>
            <a:pPr marL="1588"/>
            <a:r>
              <a:rPr lang="en-US" sz="1000" b="1" dirty="0"/>
              <a:t>Scenario Planning Packet</a:t>
            </a:r>
          </a:p>
        </p:txBody>
      </p:sp>
      <p:sp>
        <p:nvSpPr>
          <p:cNvPr id="26" name="TextBox 25"/>
          <p:cNvSpPr txBox="1"/>
          <p:nvPr/>
        </p:nvSpPr>
        <p:spPr bwMode="gray">
          <a:xfrm>
            <a:off x="508824" y="2449065"/>
            <a:ext cx="3606189" cy="153888"/>
          </a:xfrm>
          <a:prstGeom prst="rect">
            <a:avLst/>
          </a:prstGeom>
          <a:noFill/>
          <a:ln>
            <a:noFill/>
          </a:ln>
          <a:effectLst/>
        </p:spPr>
        <p:txBody>
          <a:bodyPr wrap="square" lIns="0" tIns="0" rIns="0" bIns="0" rtlCol="0" anchor="t" anchorCtr="0">
            <a:spAutoFit/>
          </a:bodyPr>
          <a:lstStyle/>
          <a:p>
            <a:pPr marL="1588"/>
            <a:r>
              <a:rPr lang="en-US" sz="1000" b="1" dirty="0"/>
              <a:t>Premortem Analysis Guide</a:t>
            </a:r>
          </a:p>
        </p:txBody>
      </p:sp>
      <p:sp>
        <p:nvSpPr>
          <p:cNvPr id="32" name="TextBox 31"/>
          <p:cNvSpPr txBox="1"/>
          <p:nvPr/>
        </p:nvSpPr>
        <p:spPr bwMode="gray">
          <a:xfrm>
            <a:off x="528592" y="1573161"/>
            <a:ext cx="8859929" cy="479618"/>
          </a:xfrm>
          <a:prstGeom prst="rect">
            <a:avLst/>
          </a:prstGeom>
          <a:noFill/>
        </p:spPr>
        <p:txBody>
          <a:bodyPr wrap="square" lIns="0" tIns="0" rIns="0" bIns="0" rtlCol="0">
            <a:spAutoFit/>
          </a:bodyPr>
          <a:lstStyle/>
          <a:p>
            <a:pPr>
              <a:spcBef>
                <a:spcPts val="500"/>
              </a:spcBef>
            </a:pPr>
            <a:r>
              <a:rPr lang="en-US" sz="900" dirty="0"/>
              <a:t>In addition to our compendium of enrollment management resources, request the Crafting Transformational Strategy Toolkit from your Strategic Leader to further strengthen your planning process. Access the following tools in the toolkit:</a:t>
            </a:r>
          </a:p>
          <a:p>
            <a:pPr>
              <a:spcBef>
                <a:spcPts val="500"/>
              </a:spcBef>
            </a:pPr>
            <a:endParaRPr lang="en-US" sz="900" dirty="0"/>
          </a:p>
        </p:txBody>
      </p:sp>
      <p:pic>
        <p:nvPicPr>
          <p:cNvPr id="5" name="Picture 4">
            <a:extLst>
              <a:ext uri="{FF2B5EF4-FFF2-40B4-BE49-F238E27FC236}">
                <a16:creationId xmlns:a16="http://schemas.microsoft.com/office/drawing/2014/main" id="{A897D0E3-5F12-4429-B76D-0D13BFFFD664}"/>
              </a:ext>
            </a:extLst>
          </p:cNvPr>
          <p:cNvPicPr>
            <a:picLocks noChangeAspect="1"/>
          </p:cNvPicPr>
          <p:nvPr/>
        </p:nvPicPr>
        <p:blipFill>
          <a:blip r:embed="rId4"/>
          <a:stretch>
            <a:fillRect/>
          </a:stretch>
        </p:blipFill>
        <p:spPr>
          <a:xfrm>
            <a:off x="6901756" y="2626244"/>
            <a:ext cx="2686381" cy="1665358"/>
          </a:xfrm>
          <a:prstGeom prst="rect">
            <a:avLst/>
          </a:prstGeom>
        </p:spPr>
      </p:pic>
      <p:pic>
        <p:nvPicPr>
          <p:cNvPr id="6" name="Picture 5">
            <a:extLst>
              <a:ext uri="{FF2B5EF4-FFF2-40B4-BE49-F238E27FC236}">
                <a16:creationId xmlns:a16="http://schemas.microsoft.com/office/drawing/2014/main" id="{22DB5027-E953-45EA-8820-9D6ABE78780B}"/>
              </a:ext>
            </a:extLst>
          </p:cNvPr>
          <p:cNvPicPr>
            <a:picLocks noChangeAspect="1"/>
          </p:cNvPicPr>
          <p:nvPr/>
        </p:nvPicPr>
        <p:blipFill>
          <a:blip r:embed="rId5"/>
          <a:stretch>
            <a:fillRect/>
          </a:stretch>
        </p:blipFill>
        <p:spPr>
          <a:xfrm>
            <a:off x="2549161" y="4987976"/>
            <a:ext cx="2168206" cy="1499835"/>
          </a:xfrm>
          <a:prstGeom prst="rect">
            <a:avLst/>
          </a:prstGeom>
        </p:spPr>
      </p:pic>
      <p:pic>
        <p:nvPicPr>
          <p:cNvPr id="7" name="Picture 6">
            <a:extLst>
              <a:ext uri="{FF2B5EF4-FFF2-40B4-BE49-F238E27FC236}">
                <a16:creationId xmlns:a16="http://schemas.microsoft.com/office/drawing/2014/main" id="{DEEA44B3-D61E-49B1-9245-C7D192D2E520}"/>
              </a:ext>
            </a:extLst>
          </p:cNvPr>
          <p:cNvPicPr>
            <a:picLocks noChangeAspect="1"/>
          </p:cNvPicPr>
          <p:nvPr/>
        </p:nvPicPr>
        <p:blipFill>
          <a:blip r:embed="rId6"/>
          <a:stretch>
            <a:fillRect/>
          </a:stretch>
        </p:blipFill>
        <p:spPr>
          <a:xfrm>
            <a:off x="2641690" y="2603598"/>
            <a:ext cx="1910672" cy="1732935"/>
          </a:xfrm>
          <a:prstGeom prst="rect">
            <a:avLst/>
          </a:prstGeom>
        </p:spPr>
      </p:pic>
      <p:pic>
        <p:nvPicPr>
          <p:cNvPr id="12" name="Picture 11" descr="A screenshot of a social media post&#10;&#10;Description automatically generated">
            <a:extLst>
              <a:ext uri="{FF2B5EF4-FFF2-40B4-BE49-F238E27FC236}">
                <a16:creationId xmlns:a16="http://schemas.microsoft.com/office/drawing/2014/main" id="{6EF9EABF-6E65-41AA-B0CF-4DE86758FB80}"/>
              </a:ext>
            </a:extLst>
          </p:cNvPr>
          <p:cNvPicPr>
            <a:picLocks noChangeAspect="1"/>
          </p:cNvPicPr>
          <p:nvPr/>
        </p:nvPicPr>
        <p:blipFill>
          <a:blip r:embed="rId7"/>
          <a:stretch>
            <a:fillRect/>
          </a:stretch>
        </p:blipFill>
        <p:spPr>
          <a:xfrm>
            <a:off x="7534474" y="4991379"/>
            <a:ext cx="2030006" cy="2208895"/>
          </a:xfrm>
          <a:prstGeom prst="rect">
            <a:avLst/>
          </a:prstGeom>
        </p:spPr>
      </p:pic>
    </p:spTree>
    <p:custDataLst>
      <p:tags r:id="rId1"/>
    </p:custDataLst>
    <p:extLst>
      <p:ext uri="{BB962C8B-B14F-4D97-AF65-F5344CB8AC3E}">
        <p14:creationId xmlns:p14="http://schemas.microsoft.com/office/powerpoint/2010/main" val="4104459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124025" y="3737513"/>
            <a:ext cx="6554829" cy="752898"/>
          </a:xfrm>
        </p:spPr>
        <p:txBody>
          <a:bodyPr/>
          <a:lstStyle/>
          <a:p>
            <a:r>
              <a:rPr lang="en-US" dirty="0"/>
              <a:t>Strategic Enrollment Management Plan</a:t>
            </a:r>
          </a:p>
        </p:txBody>
      </p:sp>
      <p:sp>
        <p:nvSpPr>
          <p:cNvPr id="8" name="Text Placeholder 7"/>
          <p:cNvSpPr>
            <a:spLocks noGrp="1"/>
          </p:cNvSpPr>
          <p:nvPr>
            <p:ph type="body" sz="quarter" idx="22"/>
          </p:nvPr>
        </p:nvSpPr>
        <p:spPr>
          <a:xfrm>
            <a:off x="2124026" y="4673460"/>
            <a:ext cx="5669280" cy="328680"/>
          </a:xfrm>
        </p:spPr>
        <p:txBody>
          <a:bodyPr/>
          <a:lstStyle/>
          <a:p>
            <a:r>
              <a:rPr lang="en-US" i="1" dirty="0"/>
              <a:t>DATE</a:t>
            </a:r>
            <a:br>
              <a:rPr lang="en-US" i="1" dirty="0"/>
            </a:br>
            <a:r>
              <a:rPr lang="en-US" i="1" dirty="0"/>
              <a:t>VERSION (e.g. Draft, Final, Draft 3.0</a:t>
            </a:r>
            <a:r>
              <a:rPr lang="en-US" dirty="0"/>
              <a:t>)</a:t>
            </a:r>
          </a:p>
        </p:txBody>
      </p:sp>
      <p:sp>
        <p:nvSpPr>
          <p:cNvPr id="9" name="Text Placeholder 8"/>
          <p:cNvSpPr>
            <a:spLocks noGrp="1"/>
          </p:cNvSpPr>
          <p:nvPr>
            <p:ph type="body" sz="quarter" idx="23"/>
          </p:nvPr>
        </p:nvSpPr>
        <p:spPr>
          <a:xfrm>
            <a:off x="2124025" y="5847695"/>
            <a:ext cx="2286000" cy="134434"/>
          </a:xfrm>
        </p:spPr>
        <p:txBody>
          <a:bodyPr/>
          <a:lstStyle/>
          <a:p>
            <a:endParaRPr lang="en-US" dirty="0"/>
          </a:p>
        </p:txBody>
      </p:sp>
      <p:sp>
        <p:nvSpPr>
          <p:cNvPr id="3" name="TextBox 2"/>
          <p:cNvSpPr txBox="1"/>
          <p:nvPr/>
        </p:nvSpPr>
        <p:spPr bwMode="gray">
          <a:xfrm>
            <a:off x="3676177" y="2314856"/>
            <a:ext cx="1243930" cy="177741"/>
          </a:xfrm>
          <a:prstGeom prst="rect">
            <a:avLst/>
          </a:prstGeom>
          <a:noFill/>
        </p:spPr>
        <p:txBody>
          <a:bodyPr wrap="none" lIns="0" tIns="0" rIns="0" bIns="0" rtlCol="0">
            <a:spAutoFit/>
          </a:bodyPr>
          <a:lstStyle/>
          <a:p>
            <a:pPr defTabSz="902641">
              <a:spcBef>
                <a:spcPts val="550"/>
              </a:spcBef>
            </a:pPr>
            <a:r>
              <a:rPr lang="en-US" sz="1155" dirty="0">
                <a:solidFill>
                  <a:srgbClr val="333E48"/>
                </a:solidFill>
                <a:latin typeface="Verdana"/>
              </a:rPr>
              <a:t>Institution Name</a:t>
            </a:r>
          </a:p>
        </p:txBody>
      </p:sp>
      <p:cxnSp>
        <p:nvCxnSpPr>
          <p:cNvPr id="5" name="Straight Connector 4"/>
          <p:cNvCxnSpPr/>
          <p:nvPr/>
        </p:nvCxnSpPr>
        <p:spPr bwMode="gray">
          <a:xfrm>
            <a:off x="3577736" y="2138713"/>
            <a:ext cx="0" cy="547482"/>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bwMode="gray">
          <a:xfrm>
            <a:off x="2124026" y="2011391"/>
            <a:ext cx="1326388" cy="827589"/>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defTabSz="902641"/>
            <a:r>
              <a:rPr lang="en-US" sz="1776" dirty="0">
                <a:solidFill>
                  <a:sysClr val="windowText" lastClr="000000"/>
                </a:solidFill>
                <a:latin typeface="Verdana"/>
              </a:rPr>
              <a:t>Add your logo here</a:t>
            </a:r>
          </a:p>
        </p:txBody>
      </p:sp>
    </p:spTree>
    <p:custDataLst>
      <p:tags r:id="rId1"/>
    </p:custDataLst>
    <p:extLst>
      <p:ext uri="{BB962C8B-B14F-4D97-AF65-F5344CB8AC3E}">
        <p14:creationId xmlns:p14="http://schemas.microsoft.com/office/powerpoint/2010/main" val="67880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8"/>
          </p:nvPr>
        </p:nvSpPr>
        <p:spPr/>
        <p:txBody>
          <a:bodyPr/>
          <a:lstStyle/>
          <a:p>
            <a:endParaRPr lang="en-US"/>
          </a:p>
        </p:txBody>
      </p:sp>
      <p:sp>
        <p:nvSpPr>
          <p:cNvPr id="3" name="Text Placeholder 2"/>
          <p:cNvSpPr>
            <a:spLocks noGrp="1"/>
          </p:cNvSpPr>
          <p:nvPr>
            <p:ph type="body" sz="quarter" idx="29"/>
          </p:nvPr>
        </p:nvSpPr>
        <p:spPr>
          <a:xfrm>
            <a:off x="513556" y="563384"/>
            <a:ext cx="508152" cy="123111"/>
          </a:xfrm>
        </p:spPr>
        <p:txBody>
          <a:bodyPr/>
          <a:lstStyle/>
          <a:p>
            <a:r>
              <a:rPr lang="en-US" dirty="0"/>
              <a:t>Road Map</a:t>
            </a:r>
          </a:p>
        </p:txBody>
      </p:sp>
      <p:sp>
        <p:nvSpPr>
          <p:cNvPr id="6" name="Title 5"/>
          <p:cNvSpPr>
            <a:spLocks noGrp="1"/>
          </p:cNvSpPr>
          <p:nvPr>
            <p:ph type="title"/>
          </p:nvPr>
        </p:nvSpPr>
        <p:spPr>
          <a:xfrm>
            <a:off x="513556" y="726855"/>
            <a:ext cx="9031288" cy="276999"/>
          </a:xfrm>
        </p:spPr>
        <p:txBody>
          <a:bodyPr/>
          <a:lstStyle/>
          <a:p>
            <a:r>
              <a:rPr lang="en-US" dirty="0"/>
              <a:t>Strategic Enrollment Management Plan Overview</a:t>
            </a:r>
          </a:p>
        </p:txBody>
      </p:sp>
      <p:grpSp>
        <p:nvGrpSpPr>
          <p:cNvPr id="19" name="Group 18">
            <a:extLst>
              <a:ext uri="{FF2B5EF4-FFF2-40B4-BE49-F238E27FC236}">
                <a16:creationId xmlns:a16="http://schemas.microsoft.com/office/drawing/2014/main" id="{5AEACC75-DE6F-4D30-B557-9400C89D64C4}"/>
              </a:ext>
            </a:extLst>
          </p:cNvPr>
          <p:cNvGrpSpPr/>
          <p:nvPr/>
        </p:nvGrpSpPr>
        <p:grpSpPr>
          <a:xfrm>
            <a:off x="513556" y="1474753"/>
            <a:ext cx="2139823" cy="2143174"/>
            <a:chOff x="513556" y="1474753"/>
            <a:chExt cx="2139823" cy="2143174"/>
          </a:xfrm>
        </p:grpSpPr>
        <p:sp>
          <p:nvSpPr>
            <p:cNvPr id="7" name="Chevron 6"/>
            <p:cNvSpPr/>
            <p:nvPr/>
          </p:nvSpPr>
          <p:spPr bwMode="gray">
            <a:xfrm>
              <a:off x="541115" y="1973193"/>
              <a:ext cx="2112264" cy="674805"/>
            </a:xfrm>
            <a:prstGeom prst="chevr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solidFill>
                  <a:schemeClr val="tx1"/>
                </a:solidFill>
              </a:endParaRPr>
            </a:p>
          </p:txBody>
        </p:sp>
        <p:sp>
          <p:nvSpPr>
            <p:cNvPr id="11" name="TextBox 10"/>
            <p:cNvSpPr txBox="1"/>
            <p:nvPr/>
          </p:nvSpPr>
          <p:spPr bwMode="gray">
            <a:xfrm>
              <a:off x="1413864" y="1474753"/>
              <a:ext cx="182742" cy="406265"/>
            </a:xfrm>
            <a:prstGeom prst="rect">
              <a:avLst/>
            </a:prstGeom>
            <a:noFill/>
          </p:spPr>
          <p:txBody>
            <a:bodyPr wrap="none" lIns="0" tIns="0" rIns="0" bIns="0" rtlCol="0">
              <a:spAutoFit/>
            </a:bodyPr>
            <a:lstStyle/>
            <a:p>
              <a:pPr>
                <a:spcBef>
                  <a:spcPts val="550"/>
                </a:spcBef>
              </a:pPr>
              <a:r>
                <a:rPr lang="en-US" sz="2640" dirty="0">
                  <a:latin typeface="+mj-lt"/>
                </a:rPr>
                <a:t>1</a:t>
              </a:r>
            </a:p>
          </p:txBody>
        </p:sp>
        <p:sp>
          <p:nvSpPr>
            <p:cNvPr id="15" name="TextBox 14"/>
            <p:cNvSpPr txBox="1"/>
            <p:nvPr/>
          </p:nvSpPr>
          <p:spPr bwMode="gray">
            <a:xfrm>
              <a:off x="998836" y="2132854"/>
              <a:ext cx="1196822" cy="355482"/>
            </a:xfrm>
            <a:prstGeom prst="rect">
              <a:avLst/>
            </a:prstGeom>
            <a:noFill/>
          </p:spPr>
          <p:txBody>
            <a:bodyPr wrap="square" lIns="0" tIns="0" rIns="0" bIns="0" rtlCol="0">
              <a:spAutoFit/>
            </a:bodyPr>
            <a:lstStyle/>
            <a:p>
              <a:pPr algn="ctr">
                <a:spcBef>
                  <a:spcPts val="550"/>
                </a:spcBef>
              </a:pPr>
              <a:r>
                <a:rPr lang="en-US" sz="1155" dirty="0"/>
                <a:t>Current Performance</a:t>
              </a:r>
            </a:p>
          </p:txBody>
        </p:sp>
        <p:sp>
          <p:nvSpPr>
            <p:cNvPr id="21" name="TextBox 20"/>
            <p:cNvSpPr txBox="1"/>
            <p:nvPr/>
          </p:nvSpPr>
          <p:spPr>
            <a:xfrm>
              <a:off x="513556" y="2604872"/>
              <a:ext cx="1990927" cy="1013055"/>
            </a:xfrm>
            <a:prstGeom prst="rect">
              <a:avLst/>
            </a:prstGeom>
            <a:noFill/>
          </p:spPr>
          <p:txBody>
            <a:bodyPr wrap="square" lIns="50271" tIns="50271" rIns="50271" bIns="50271" rtlCol="0">
              <a:spAutoFit/>
            </a:bodyPr>
            <a:lstStyle/>
            <a:p>
              <a:pPr marL="123970" indent="-123970" defTabSz="1001130">
                <a:spcBef>
                  <a:spcPts val="1320"/>
                </a:spcBef>
                <a:buFont typeface="Arial" pitchFamily="34" charset="0"/>
                <a:buChar char="•"/>
              </a:pPr>
              <a:r>
                <a:rPr lang="en-US" sz="1210" dirty="0"/>
                <a:t>Strategic Plan Alignment</a:t>
              </a:r>
            </a:p>
            <a:p>
              <a:pPr marL="123970" indent="-123970" defTabSz="1001130">
                <a:spcBef>
                  <a:spcPts val="1320"/>
                </a:spcBef>
                <a:buFont typeface="Arial" pitchFamily="34" charset="0"/>
                <a:buChar char="•"/>
              </a:pPr>
              <a:r>
                <a:rPr lang="en-US" sz="1210" dirty="0"/>
                <a:t>Key Accomplishments and Metrics</a:t>
              </a:r>
            </a:p>
          </p:txBody>
        </p:sp>
      </p:grpSp>
      <p:grpSp>
        <p:nvGrpSpPr>
          <p:cNvPr id="5" name="Group 4">
            <a:extLst>
              <a:ext uri="{FF2B5EF4-FFF2-40B4-BE49-F238E27FC236}">
                <a16:creationId xmlns:a16="http://schemas.microsoft.com/office/drawing/2014/main" id="{B6F8A3F9-BA7F-4870-ADDB-61E4D4CE88C0}"/>
              </a:ext>
            </a:extLst>
          </p:cNvPr>
          <p:cNvGrpSpPr/>
          <p:nvPr/>
        </p:nvGrpSpPr>
        <p:grpSpPr>
          <a:xfrm>
            <a:off x="3573527" y="1474753"/>
            <a:ext cx="2195594" cy="4137150"/>
            <a:chOff x="3581855" y="1474753"/>
            <a:chExt cx="2195594" cy="4137150"/>
          </a:xfrm>
        </p:grpSpPr>
        <p:sp>
          <p:nvSpPr>
            <p:cNvPr id="8" name="Chevron 7"/>
            <p:cNvSpPr/>
            <p:nvPr/>
          </p:nvSpPr>
          <p:spPr bwMode="gray">
            <a:xfrm>
              <a:off x="3581855" y="1973193"/>
              <a:ext cx="2112264" cy="674805"/>
            </a:xfrm>
            <a:prstGeom prst="chevr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solidFill>
                  <a:schemeClr val="tx1"/>
                </a:solidFill>
              </a:endParaRPr>
            </a:p>
          </p:txBody>
        </p:sp>
        <p:sp>
          <p:nvSpPr>
            <p:cNvPr id="12" name="TextBox 11"/>
            <p:cNvSpPr txBox="1"/>
            <p:nvPr/>
          </p:nvSpPr>
          <p:spPr bwMode="gray">
            <a:xfrm>
              <a:off x="4546296" y="1474753"/>
              <a:ext cx="182742" cy="406265"/>
            </a:xfrm>
            <a:prstGeom prst="rect">
              <a:avLst/>
            </a:prstGeom>
            <a:noFill/>
          </p:spPr>
          <p:txBody>
            <a:bodyPr wrap="none" lIns="0" tIns="0" rIns="0" bIns="0" rtlCol="0">
              <a:spAutoFit/>
            </a:bodyPr>
            <a:lstStyle/>
            <a:p>
              <a:pPr>
                <a:spcBef>
                  <a:spcPts val="550"/>
                </a:spcBef>
              </a:pPr>
              <a:r>
                <a:rPr lang="en-US" sz="2640" dirty="0">
                  <a:latin typeface="+mj-lt"/>
                </a:rPr>
                <a:t>2</a:t>
              </a:r>
            </a:p>
          </p:txBody>
        </p:sp>
        <p:sp>
          <p:nvSpPr>
            <p:cNvPr id="16" name="TextBox 15"/>
            <p:cNvSpPr txBox="1"/>
            <p:nvPr/>
          </p:nvSpPr>
          <p:spPr bwMode="gray">
            <a:xfrm>
              <a:off x="4039576" y="2132854"/>
              <a:ext cx="1196822" cy="355482"/>
            </a:xfrm>
            <a:prstGeom prst="rect">
              <a:avLst/>
            </a:prstGeom>
            <a:noFill/>
          </p:spPr>
          <p:txBody>
            <a:bodyPr wrap="square" lIns="0" tIns="0" rIns="0" bIns="0" rtlCol="0">
              <a:spAutoFit/>
            </a:bodyPr>
            <a:lstStyle/>
            <a:p>
              <a:pPr algn="ctr">
                <a:spcBef>
                  <a:spcPts val="550"/>
                </a:spcBef>
              </a:pPr>
              <a:r>
                <a:rPr lang="en-US" sz="1155" dirty="0"/>
                <a:t>Future Market Assessment</a:t>
              </a:r>
            </a:p>
          </p:txBody>
        </p:sp>
        <p:sp>
          <p:nvSpPr>
            <p:cNvPr id="23" name="TextBox 22"/>
            <p:cNvSpPr txBox="1"/>
            <p:nvPr/>
          </p:nvSpPr>
          <p:spPr bwMode="gray">
            <a:xfrm>
              <a:off x="3623594" y="2769073"/>
              <a:ext cx="2153855" cy="2842830"/>
            </a:xfrm>
            <a:prstGeom prst="rect">
              <a:avLst/>
            </a:prstGeom>
            <a:noFill/>
          </p:spPr>
          <p:txBody>
            <a:bodyPr wrap="square" lIns="0" tIns="0" rIns="0" bIns="0" rtlCol="0">
              <a:spAutoFit/>
            </a:bodyPr>
            <a:lstStyle/>
            <a:p>
              <a:pPr marL="123984" indent="-123984">
                <a:spcBef>
                  <a:spcPts val="1320"/>
                </a:spcBef>
                <a:buFont typeface="Arial" panose="020B0604020202020204" pitchFamily="34" charset="0"/>
                <a:buChar char="•"/>
              </a:pPr>
              <a:r>
                <a:rPr lang="en-US" sz="1210" dirty="0"/>
                <a:t>Enrollment</a:t>
              </a:r>
            </a:p>
            <a:p>
              <a:pPr marL="123984" indent="-123984">
                <a:spcBef>
                  <a:spcPts val="1320"/>
                </a:spcBef>
                <a:buFont typeface="Arial" panose="020B0604020202020204" pitchFamily="34" charset="0"/>
                <a:buChar char="•"/>
              </a:pPr>
              <a:r>
                <a:rPr lang="en-US" sz="1210" dirty="0"/>
                <a:t>Market Forces Summary</a:t>
              </a:r>
            </a:p>
            <a:p>
              <a:pPr marL="123984" indent="-123984">
                <a:spcBef>
                  <a:spcPts val="1320"/>
                </a:spcBef>
                <a:buFont typeface="Arial" panose="020B0604020202020204" pitchFamily="34" charset="0"/>
                <a:buChar char="•"/>
              </a:pPr>
              <a:r>
                <a:rPr lang="en-US" sz="1210" dirty="0"/>
                <a:t>Market Demographics</a:t>
              </a:r>
            </a:p>
            <a:p>
              <a:pPr marL="123984" indent="-123984">
                <a:spcBef>
                  <a:spcPts val="1320"/>
                </a:spcBef>
                <a:buFont typeface="Arial" panose="020B0604020202020204" pitchFamily="34" charset="0"/>
                <a:buChar char="•"/>
              </a:pPr>
              <a:r>
                <a:rPr lang="en-US" sz="1210" dirty="0"/>
                <a:t>Feeder Institutions</a:t>
              </a:r>
            </a:p>
            <a:p>
              <a:pPr marL="123984" indent="-123984">
                <a:spcBef>
                  <a:spcPts val="1320"/>
                </a:spcBef>
                <a:buFont typeface="Arial" panose="020B0604020202020204" pitchFamily="34" charset="0"/>
                <a:buChar char="•"/>
              </a:pPr>
              <a:r>
                <a:rPr lang="en-US" sz="1210" dirty="0"/>
                <a:t>Labor Market Trends</a:t>
              </a:r>
            </a:p>
            <a:p>
              <a:pPr marL="123984" indent="-123984">
                <a:spcBef>
                  <a:spcPts val="1320"/>
                </a:spcBef>
                <a:buFont typeface="Arial" panose="020B0604020202020204" pitchFamily="34" charset="0"/>
                <a:buChar char="•"/>
              </a:pPr>
              <a:r>
                <a:rPr lang="en-US" sz="1210" dirty="0"/>
                <a:t>Competitors</a:t>
              </a:r>
            </a:p>
            <a:p>
              <a:pPr marL="123984" indent="-123984">
                <a:spcBef>
                  <a:spcPts val="1320"/>
                </a:spcBef>
                <a:buFont typeface="Arial" panose="020B0604020202020204" pitchFamily="34" charset="0"/>
                <a:buChar char="•"/>
              </a:pPr>
              <a:r>
                <a:rPr lang="en-US" sz="1210" dirty="0"/>
                <a:t>Public Policy Impact</a:t>
              </a:r>
            </a:p>
            <a:p>
              <a:pPr marL="123984" indent="-123984">
                <a:spcBef>
                  <a:spcPts val="1320"/>
                </a:spcBef>
                <a:buFont typeface="Arial" panose="020B0604020202020204" pitchFamily="34" charset="0"/>
                <a:buChar char="•"/>
              </a:pPr>
              <a:r>
                <a:rPr lang="en-US" sz="1210" dirty="0"/>
                <a:t>Market Segment Assessments</a:t>
              </a:r>
            </a:p>
          </p:txBody>
        </p:sp>
      </p:grpSp>
      <p:grpSp>
        <p:nvGrpSpPr>
          <p:cNvPr id="20" name="Group 19">
            <a:extLst>
              <a:ext uri="{FF2B5EF4-FFF2-40B4-BE49-F238E27FC236}">
                <a16:creationId xmlns:a16="http://schemas.microsoft.com/office/drawing/2014/main" id="{D285EAB6-CEC8-4007-A5D8-61CE6D723606}"/>
              </a:ext>
            </a:extLst>
          </p:cNvPr>
          <p:cNvGrpSpPr/>
          <p:nvPr/>
        </p:nvGrpSpPr>
        <p:grpSpPr>
          <a:xfrm>
            <a:off x="6689270" y="1474753"/>
            <a:ext cx="2174725" cy="2510375"/>
            <a:chOff x="6689270" y="1474753"/>
            <a:chExt cx="2174725" cy="2510375"/>
          </a:xfrm>
        </p:grpSpPr>
        <p:sp>
          <p:nvSpPr>
            <p:cNvPr id="9" name="Chevron 8"/>
            <p:cNvSpPr/>
            <p:nvPr/>
          </p:nvSpPr>
          <p:spPr bwMode="gray">
            <a:xfrm>
              <a:off x="6689270" y="1973193"/>
              <a:ext cx="2112264" cy="674805"/>
            </a:xfrm>
            <a:prstGeom prst="chevr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solidFill>
                  <a:schemeClr val="tx1"/>
                </a:solidFill>
              </a:endParaRPr>
            </a:p>
          </p:txBody>
        </p:sp>
        <p:sp>
          <p:nvSpPr>
            <p:cNvPr id="13" name="TextBox 12"/>
            <p:cNvSpPr txBox="1"/>
            <p:nvPr/>
          </p:nvSpPr>
          <p:spPr bwMode="gray">
            <a:xfrm>
              <a:off x="7653711" y="1474753"/>
              <a:ext cx="182742" cy="406265"/>
            </a:xfrm>
            <a:prstGeom prst="rect">
              <a:avLst/>
            </a:prstGeom>
            <a:noFill/>
          </p:spPr>
          <p:txBody>
            <a:bodyPr wrap="none" lIns="0" tIns="0" rIns="0" bIns="0" rtlCol="0">
              <a:spAutoFit/>
            </a:bodyPr>
            <a:lstStyle/>
            <a:p>
              <a:pPr>
                <a:spcBef>
                  <a:spcPts val="550"/>
                </a:spcBef>
              </a:pPr>
              <a:r>
                <a:rPr lang="en-US" sz="2640" dirty="0">
                  <a:latin typeface="+mj-lt"/>
                </a:rPr>
                <a:t>3</a:t>
              </a:r>
            </a:p>
          </p:txBody>
        </p:sp>
        <p:sp>
          <p:nvSpPr>
            <p:cNvPr id="17" name="TextBox 16"/>
            <p:cNvSpPr txBox="1"/>
            <p:nvPr/>
          </p:nvSpPr>
          <p:spPr bwMode="gray">
            <a:xfrm>
              <a:off x="7146991" y="2221725"/>
              <a:ext cx="1196822" cy="177741"/>
            </a:xfrm>
            <a:prstGeom prst="rect">
              <a:avLst/>
            </a:prstGeom>
            <a:noFill/>
          </p:spPr>
          <p:txBody>
            <a:bodyPr wrap="square" lIns="0" tIns="0" rIns="0" bIns="0" rtlCol="0">
              <a:spAutoFit/>
            </a:bodyPr>
            <a:lstStyle/>
            <a:p>
              <a:pPr algn="ctr">
                <a:spcBef>
                  <a:spcPts val="550"/>
                </a:spcBef>
              </a:pPr>
              <a:r>
                <a:rPr lang="en-US" sz="1155" dirty="0"/>
                <a:t>Outcomes</a:t>
              </a:r>
            </a:p>
          </p:txBody>
        </p:sp>
        <p:sp>
          <p:nvSpPr>
            <p:cNvPr id="24" name="TextBox 23"/>
            <p:cNvSpPr txBox="1"/>
            <p:nvPr/>
          </p:nvSpPr>
          <p:spPr bwMode="gray">
            <a:xfrm>
              <a:off x="6710140" y="2740172"/>
              <a:ext cx="2153855" cy="1244956"/>
            </a:xfrm>
            <a:prstGeom prst="rect">
              <a:avLst/>
            </a:prstGeom>
            <a:noFill/>
          </p:spPr>
          <p:txBody>
            <a:bodyPr wrap="square" lIns="0" tIns="0" rIns="0" bIns="0" rtlCol="0">
              <a:spAutoFit/>
            </a:bodyPr>
            <a:lstStyle/>
            <a:p>
              <a:pPr marL="123984" indent="-123984">
                <a:spcBef>
                  <a:spcPts val="1320"/>
                </a:spcBef>
                <a:buFont typeface="Arial" panose="020B0604020202020204" pitchFamily="34" charset="0"/>
                <a:buChar char="•"/>
              </a:pPr>
              <a:r>
                <a:rPr lang="en-US" sz="1210" dirty="0"/>
                <a:t>Market Prioritization</a:t>
              </a:r>
            </a:p>
            <a:p>
              <a:pPr marL="123984" indent="-123984">
                <a:spcBef>
                  <a:spcPts val="1320"/>
                </a:spcBef>
                <a:buFont typeface="Arial" panose="020B0604020202020204" pitchFamily="34" charset="0"/>
                <a:buChar char="•"/>
              </a:pPr>
              <a:r>
                <a:rPr lang="en-US" sz="1210" dirty="0"/>
                <a:t>Implementation Timeline</a:t>
              </a:r>
            </a:p>
            <a:p>
              <a:pPr marL="123984" indent="-123984">
                <a:spcBef>
                  <a:spcPts val="1320"/>
                </a:spcBef>
                <a:buFont typeface="Arial" panose="020B0604020202020204" pitchFamily="34" charset="0"/>
                <a:buChar char="•"/>
              </a:pPr>
              <a:r>
                <a:rPr lang="en-US" sz="1210" dirty="0"/>
                <a:t>Performance Scorecard</a:t>
              </a:r>
            </a:p>
            <a:p>
              <a:pPr marL="123984" indent="-123984">
                <a:spcBef>
                  <a:spcPts val="1320"/>
                </a:spcBef>
                <a:buFont typeface="Arial" panose="020B0604020202020204" pitchFamily="34" charset="0"/>
                <a:buChar char="•"/>
              </a:pPr>
              <a:r>
                <a:rPr lang="en-US" sz="1210" dirty="0"/>
                <a:t>Supplementary Resources</a:t>
              </a:r>
            </a:p>
          </p:txBody>
        </p:sp>
      </p:grpSp>
    </p:spTree>
    <p:extLst>
      <p:ext uri="{BB962C8B-B14F-4D97-AF65-F5344CB8AC3E}">
        <p14:creationId xmlns:p14="http://schemas.microsoft.com/office/powerpoint/2010/main" val="1268330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8"/>
          </p:nvPr>
        </p:nvSpPr>
        <p:spPr/>
        <p:txBody>
          <a:bodyPr/>
          <a:lstStyle/>
          <a:p>
            <a:endParaRPr lang="en-US"/>
          </a:p>
        </p:txBody>
      </p:sp>
      <p:sp>
        <p:nvSpPr>
          <p:cNvPr id="3" name="Text Placeholder 2"/>
          <p:cNvSpPr>
            <a:spLocks noGrp="1"/>
          </p:cNvSpPr>
          <p:nvPr>
            <p:ph type="body" sz="quarter" idx="29"/>
          </p:nvPr>
        </p:nvSpPr>
        <p:spPr>
          <a:xfrm>
            <a:off x="512266" y="563384"/>
            <a:ext cx="1231107" cy="135422"/>
          </a:xfrm>
        </p:spPr>
        <p:txBody>
          <a:bodyPr/>
          <a:lstStyle/>
          <a:p>
            <a:pPr algn="ctr">
              <a:spcBef>
                <a:spcPts val="550"/>
              </a:spcBef>
            </a:pPr>
            <a:r>
              <a:rPr lang="en-US" sz="880" dirty="0"/>
              <a:t>Strategic Plan Review</a:t>
            </a:r>
          </a:p>
        </p:txBody>
      </p:sp>
      <p:sp>
        <p:nvSpPr>
          <p:cNvPr id="6" name="Title 5"/>
          <p:cNvSpPr>
            <a:spLocks noGrp="1"/>
          </p:cNvSpPr>
          <p:nvPr>
            <p:ph type="title"/>
          </p:nvPr>
        </p:nvSpPr>
        <p:spPr>
          <a:xfrm>
            <a:off x="513556" y="726855"/>
            <a:ext cx="9031288" cy="276999"/>
          </a:xfrm>
        </p:spPr>
        <p:txBody>
          <a:bodyPr/>
          <a:lstStyle/>
          <a:p>
            <a:r>
              <a:rPr lang="en-US" dirty="0"/>
              <a:t>SEM Goals &amp; Priorities</a:t>
            </a:r>
          </a:p>
        </p:txBody>
      </p:sp>
      <p:sp>
        <p:nvSpPr>
          <p:cNvPr id="8" name="Rectangle 7"/>
          <p:cNvSpPr/>
          <p:nvPr/>
        </p:nvSpPr>
        <p:spPr bwMode="gray">
          <a:xfrm>
            <a:off x="513556" y="1527914"/>
            <a:ext cx="9033193" cy="2582561"/>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9" name="Rectangle 8"/>
          <p:cNvSpPr/>
          <p:nvPr/>
        </p:nvSpPr>
        <p:spPr bwMode="gray">
          <a:xfrm>
            <a:off x="513556" y="4433889"/>
            <a:ext cx="9033193" cy="2582561"/>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10" name="TextBox 9"/>
          <p:cNvSpPr txBox="1"/>
          <p:nvPr/>
        </p:nvSpPr>
        <p:spPr bwMode="gray">
          <a:xfrm>
            <a:off x="611657" y="1624436"/>
            <a:ext cx="2630528" cy="270843"/>
          </a:xfrm>
          <a:prstGeom prst="rect">
            <a:avLst/>
          </a:prstGeom>
          <a:noFill/>
        </p:spPr>
        <p:txBody>
          <a:bodyPr wrap="none" lIns="0" tIns="0" rIns="0" bIns="0" rtlCol="0">
            <a:spAutoFit/>
          </a:bodyPr>
          <a:lstStyle/>
          <a:p>
            <a:pPr>
              <a:spcBef>
                <a:spcPts val="550"/>
              </a:spcBef>
            </a:pPr>
            <a:r>
              <a:rPr lang="en-US" sz="1760" b="1" dirty="0"/>
              <a:t>Strategic Plan Goals</a:t>
            </a:r>
          </a:p>
        </p:txBody>
      </p:sp>
      <p:sp>
        <p:nvSpPr>
          <p:cNvPr id="11" name="TextBox 10"/>
          <p:cNvSpPr txBox="1"/>
          <p:nvPr/>
        </p:nvSpPr>
        <p:spPr bwMode="gray">
          <a:xfrm>
            <a:off x="611657" y="1939048"/>
            <a:ext cx="4534896" cy="203133"/>
          </a:xfrm>
          <a:prstGeom prst="rect">
            <a:avLst/>
          </a:prstGeom>
          <a:noFill/>
        </p:spPr>
        <p:txBody>
          <a:bodyPr wrap="none" lIns="0" tIns="0" rIns="0" bIns="0" rtlCol="0">
            <a:spAutoFit/>
          </a:bodyPr>
          <a:lstStyle/>
          <a:p>
            <a:pPr>
              <a:spcBef>
                <a:spcPts val="550"/>
              </a:spcBef>
            </a:pPr>
            <a:r>
              <a:rPr lang="en-US" sz="1320" i="1" dirty="0"/>
              <a:t>Describe your institution’s strategic plan goals here</a:t>
            </a:r>
          </a:p>
        </p:txBody>
      </p:sp>
      <p:sp>
        <p:nvSpPr>
          <p:cNvPr id="12" name="TextBox 11"/>
          <p:cNvSpPr txBox="1"/>
          <p:nvPr/>
        </p:nvSpPr>
        <p:spPr bwMode="gray">
          <a:xfrm>
            <a:off x="611657" y="4583801"/>
            <a:ext cx="1768113" cy="270843"/>
          </a:xfrm>
          <a:prstGeom prst="rect">
            <a:avLst/>
          </a:prstGeom>
          <a:noFill/>
        </p:spPr>
        <p:txBody>
          <a:bodyPr wrap="none" lIns="0" tIns="0" rIns="0" bIns="0" rtlCol="0">
            <a:spAutoFit/>
          </a:bodyPr>
          <a:lstStyle/>
          <a:p>
            <a:pPr>
              <a:spcBef>
                <a:spcPts val="550"/>
              </a:spcBef>
            </a:pPr>
            <a:r>
              <a:rPr lang="en-US" sz="1760" b="1" dirty="0"/>
              <a:t>SEM Priorities</a:t>
            </a:r>
          </a:p>
        </p:txBody>
      </p:sp>
      <p:sp>
        <p:nvSpPr>
          <p:cNvPr id="13" name="TextBox 12"/>
          <p:cNvSpPr txBox="1"/>
          <p:nvPr/>
        </p:nvSpPr>
        <p:spPr bwMode="gray">
          <a:xfrm>
            <a:off x="611657" y="4898413"/>
            <a:ext cx="8794074" cy="483209"/>
          </a:xfrm>
          <a:prstGeom prst="rect">
            <a:avLst/>
          </a:prstGeom>
          <a:noFill/>
        </p:spPr>
        <p:txBody>
          <a:bodyPr wrap="none" lIns="0" tIns="0" rIns="0" bIns="0" rtlCol="0">
            <a:spAutoFit/>
          </a:bodyPr>
          <a:lstStyle/>
          <a:p>
            <a:pPr>
              <a:spcBef>
                <a:spcPts val="550"/>
              </a:spcBef>
            </a:pPr>
            <a:r>
              <a:rPr lang="en-US" sz="1320" i="1" dirty="0"/>
              <a:t>Describe the purpose and priorities of your strategic enrollment management plan to ensure they align</a:t>
            </a:r>
          </a:p>
          <a:p>
            <a:pPr>
              <a:spcBef>
                <a:spcPts val="550"/>
              </a:spcBef>
            </a:pPr>
            <a:r>
              <a:rPr lang="en-US" sz="1320" i="1" dirty="0"/>
              <a:t>with the goals of the Strategic Plan</a:t>
            </a:r>
          </a:p>
        </p:txBody>
      </p:sp>
    </p:spTree>
    <p:extLst>
      <p:ext uri="{BB962C8B-B14F-4D97-AF65-F5344CB8AC3E}">
        <p14:creationId xmlns:p14="http://schemas.microsoft.com/office/powerpoint/2010/main" val="2402231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8"/>
          </p:nvPr>
        </p:nvSpPr>
        <p:spPr/>
        <p:txBody>
          <a:bodyPr/>
          <a:lstStyle/>
          <a:p>
            <a:r>
              <a:rPr lang="en-US" i="1" dirty="0"/>
              <a:t>20XX-20XX</a:t>
            </a:r>
            <a:r>
              <a:rPr lang="en-US" dirty="0"/>
              <a:t> Enrollment Management Review</a:t>
            </a:r>
          </a:p>
        </p:txBody>
      </p:sp>
      <p:sp>
        <p:nvSpPr>
          <p:cNvPr id="3" name="Text Placeholder 2"/>
          <p:cNvSpPr>
            <a:spLocks noGrp="1"/>
          </p:cNvSpPr>
          <p:nvPr>
            <p:ph type="body" sz="quarter" idx="29"/>
          </p:nvPr>
        </p:nvSpPr>
        <p:spPr>
          <a:xfrm>
            <a:off x="518128" y="563384"/>
            <a:ext cx="984244" cy="135422"/>
          </a:xfrm>
        </p:spPr>
        <p:txBody>
          <a:bodyPr/>
          <a:lstStyle/>
          <a:p>
            <a:pPr algn="ctr">
              <a:spcBef>
                <a:spcPts val="550"/>
              </a:spcBef>
            </a:pPr>
            <a:r>
              <a:rPr lang="en-US" sz="880" dirty="0"/>
              <a:t>Prior Plan Review</a:t>
            </a:r>
          </a:p>
        </p:txBody>
      </p:sp>
      <p:sp>
        <p:nvSpPr>
          <p:cNvPr id="6" name="Title 5"/>
          <p:cNvSpPr>
            <a:spLocks noGrp="1"/>
          </p:cNvSpPr>
          <p:nvPr>
            <p:ph type="title"/>
          </p:nvPr>
        </p:nvSpPr>
        <p:spPr>
          <a:xfrm>
            <a:off x="513556" y="726855"/>
            <a:ext cx="9031288" cy="276999"/>
          </a:xfrm>
        </p:spPr>
        <p:txBody>
          <a:bodyPr/>
          <a:lstStyle/>
          <a:p>
            <a:r>
              <a:rPr lang="en-US" dirty="0"/>
              <a:t>Key Accomplishments 20XX-20XX</a:t>
            </a:r>
          </a:p>
        </p:txBody>
      </p:sp>
      <p:graphicFrame>
        <p:nvGraphicFramePr>
          <p:cNvPr id="7" name="Table 6"/>
          <p:cNvGraphicFramePr>
            <a:graphicFrameLocks noGrp="1"/>
          </p:cNvGraphicFramePr>
          <p:nvPr>
            <p:extLst>
              <p:ext uri="{D42A27DB-BD31-4B8C-83A1-F6EECF244321}">
                <p14:modId xmlns:p14="http://schemas.microsoft.com/office/powerpoint/2010/main" val="3532567942"/>
              </p:ext>
            </p:extLst>
          </p:nvPr>
        </p:nvGraphicFramePr>
        <p:xfrm>
          <a:off x="513557" y="1527913"/>
          <a:ext cx="9033192" cy="4913376"/>
        </p:xfrm>
        <a:graphic>
          <a:graphicData uri="http://schemas.openxmlformats.org/drawingml/2006/table">
            <a:tbl>
              <a:tblPr firstRow="1" bandRow="1">
                <a:tableStyleId>{7DF18680-E054-41AD-8BC1-D1AEF772440D}</a:tableStyleId>
              </a:tblPr>
              <a:tblGrid>
                <a:gridCol w="2407513">
                  <a:extLst>
                    <a:ext uri="{9D8B030D-6E8A-4147-A177-3AD203B41FA5}">
                      <a16:colId xmlns:a16="http://schemas.microsoft.com/office/drawing/2014/main" val="20000"/>
                    </a:ext>
                  </a:extLst>
                </a:gridCol>
                <a:gridCol w="1295191">
                  <a:extLst>
                    <a:ext uri="{9D8B030D-6E8A-4147-A177-3AD203B41FA5}">
                      <a16:colId xmlns:a16="http://schemas.microsoft.com/office/drawing/2014/main" val="20001"/>
                    </a:ext>
                  </a:extLst>
                </a:gridCol>
                <a:gridCol w="5330488">
                  <a:extLst>
                    <a:ext uri="{9D8B030D-6E8A-4147-A177-3AD203B41FA5}">
                      <a16:colId xmlns:a16="http://schemas.microsoft.com/office/drawing/2014/main" val="20002"/>
                    </a:ext>
                  </a:extLst>
                </a:gridCol>
              </a:tblGrid>
              <a:tr h="569976">
                <a:tc>
                  <a:txBody>
                    <a:bodyPr/>
                    <a:lstStyle/>
                    <a:p>
                      <a:pPr algn="ctr"/>
                      <a:r>
                        <a:rPr lang="en-US" sz="1500" dirty="0"/>
                        <a:t>Goals</a:t>
                      </a:r>
                    </a:p>
                  </a:txBody>
                  <a:tcPr marL="100584" marR="100584" marT="50292" marB="50292" anchor="ctr"/>
                </a:tc>
                <a:tc>
                  <a:txBody>
                    <a:bodyPr/>
                    <a:lstStyle/>
                    <a:p>
                      <a:pPr algn="ctr"/>
                      <a:r>
                        <a:rPr lang="en-US" sz="1500" dirty="0"/>
                        <a:t>Goal</a:t>
                      </a:r>
                      <a:r>
                        <a:rPr lang="en-US" sz="1500" baseline="0" dirty="0"/>
                        <a:t> Progress</a:t>
                      </a:r>
                      <a:endParaRPr lang="en-US" sz="1500" dirty="0"/>
                    </a:p>
                  </a:txBody>
                  <a:tcPr marL="100584" marR="100584" marT="50292" marB="50292" anchor="ctr"/>
                </a:tc>
                <a:tc>
                  <a:txBody>
                    <a:bodyPr/>
                    <a:lstStyle/>
                    <a:p>
                      <a:pPr algn="ctr"/>
                      <a:r>
                        <a:rPr lang="en-US" sz="1500" dirty="0"/>
                        <a:t>Initiatives Accomplished or In Progress</a:t>
                      </a:r>
                    </a:p>
                  </a:txBody>
                  <a:tcPr marL="100584" marR="100584" marT="50292" marB="50292" anchor="ctr"/>
                </a:tc>
                <a:extLst>
                  <a:ext uri="{0D108BD9-81ED-4DB2-BD59-A6C34878D82A}">
                    <a16:rowId xmlns:a16="http://schemas.microsoft.com/office/drawing/2014/main" val="10000"/>
                  </a:ext>
                </a:extLst>
              </a:tr>
              <a:tr h="813054">
                <a:tc>
                  <a:txBody>
                    <a:bodyPr/>
                    <a:lstStyle/>
                    <a:p>
                      <a:r>
                        <a:rPr lang="en-US" sz="1100" i="1" dirty="0"/>
                        <a:t>Increase percentage of enrollees from service area counties to 25% from Washington, 20% from Adams and Jefferson, and 15% from Madison</a:t>
                      </a:r>
                    </a:p>
                  </a:txBody>
                  <a:tcPr marL="100584" marR="100584" marT="50292" marB="50292"/>
                </a:tc>
                <a:tc>
                  <a:txBody>
                    <a:bodyPr/>
                    <a:lstStyle/>
                    <a:p>
                      <a:pPr marL="111125" indent="-111125">
                        <a:buFont typeface="Arial" panose="020B0604020202020204" pitchFamily="34" charset="0"/>
                        <a:buChar char="•"/>
                      </a:pPr>
                      <a:endParaRPr lang="en-US" sz="1100" i="1" dirty="0"/>
                    </a:p>
                  </a:txBody>
                  <a:tcPr marL="100584" marR="100584" marT="50292" marB="50292"/>
                </a:tc>
                <a:tc>
                  <a:txBody>
                    <a:bodyPr/>
                    <a:lstStyle/>
                    <a:p>
                      <a:pPr marL="111125" indent="-111125">
                        <a:buFont typeface="Arial" panose="020B0604020202020204" pitchFamily="34" charset="0"/>
                        <a:buChar char="•"/>
                      </a:pPr>
                      <a:r>
                        <a:rPr lang="en-US" sz="1100" i="1" dirty="0"/>
                        <a:t>Launched</a:t>
                      </a:r>
                      <a:r>
                        <a:rPr lang="en-US" sz="1100" i="1" baseline="0" dirty="0"/>
                        <a:t> career days at high schools to connect with high school students</a:t>
                      </a:r>
                    </a:p>
                    <a:p>
                      <a:pPr marL="111125" indent="-111125">
                        <a:buFont typeface="Arial" panose="020B0604020202020204" pitchFamily="34" charset="0"/>
                        <a:buChar char="•"/>
                      </a:pPr>
                      <a:r>
                        <a:rPr lang="en-US" sz="1100" i="1" baseline="0" dirty="0"/>
                        <a:t>Website redesign focusing on prospective students as the primary user in progress</a:t>
                      </a:r>
                      <a:endParaRPr lang="en-US" sz="1100" i="1" dirty="0"/>
                    </a:p>
                  </a:txBody>
                  <a:tcPr marL="100584" marR="100584" marT="50292" marB="50292"/>
                </a:tc>
                <a:extLst>
                  <a:ext uri="{0D108BD9-81ED-4DB2-BD59-A6C34878D82A}">
                    <a16:rowId xmlns:a16="http://schemas.microsoft.com/office/drawing/2014/main" val="10001"/>
                  </a:ext>
                </a:extLst>
              </a:tr>
              <a:tr h="645414">
                <a:tc>
                  <a:txBody>
                    <a:bodyPr/>
                    <a:lstStyle/>
                    <a:p>
                      <a:r>
                        <a:rPr lang="en-US" sz="1100" i="1" dirty="0"/>
                        <a:t>Develop and implement targeted outreach and marketing plan for traditional students</a:t>
                      </a:r>
                    </a:p>
                  </a:txBody>
                  <a:tcPr marL="100584" marR="100584" marT="50292" marB="50292"/>
                </a:tc>
                <a:tc>
                  <a:txBody>
                    <a:bodyPr/>
                    <a:lstStyle/>
                    <a:p>
                      <a:endParaRPr lang="en-US" sz="1100" i="1" dirty="0"/>
                    </a:p>
                  </a:txBody>
                  <a:tcPr marL="100584" marR="100584" marT="50292" marB="50292"/>
                </a:tc>
                <a:tc>
                  <a:txBody>
                    <a:bodyPr/>
                    <a:lstStyle/>
                    <a:p>
                      <a:pPr marL="111125" indent="-111125">
                        <a:buFont typeface="Arial" panose="020B0604020202020204" pitchFamily="34" charset="0"/>
                        <a:buChar char="•"/>
                      </a:pPr>
                      <a:r>
                        <a:rPr lang="en-US" sz="1100" i="1" dirty="0"/>
                        <a:t>Piloted and implemented CRM to facilitate communication with interested students</a:t>
                      </a:r>
                    </a:p>
                    <a:p>
                      <a:pPr marL="111125" indent="-111125">
                        <a:buFont typeface="Arial" panose="020B0604020202020204" pitchFamily="34" charset="0"/>
                        <a:buChar char="•"/>
                      </a:pPr>
                      <a:r>
                        <a:rPr lang="en-US" sz="1100" i="1" dirty="0"/>
                        <a:t>Developed “Brand of Choice” marketing and brand campaign</a:t>
                      </a:r>
                    </a:p>
                    <a:p>
                      <a:pPr marL="111125" indent="-111125">
                        <a:buFont typeface="Arial" panose="020B0604020202020204" pitchFamily="34" charset="0"/>
                        <a:buChar char="•"/>
                      </a:pPr>
                      <a:r>
                        <a:rPr lang="en-US" sz="1100" i="1" dirty="0"/>
                        <a:t>Partnered with local high schools for in branding and advertising campaign</a:t>
                      </a:r>
                    </a:p>
                  </a:txBody>
                  <a:tcPr marL="100584" marR="100584" marT="50292" marB="50292"/>
                </a:tc>
                <a:extLst>
                  <a:ext uri="{0D108BD9-81ED-4DB2-BD59-A6C34878D82A}">
                    <a16:rowId xmlns:a16="http://schemas.microsoft.com/office/drawing/2014/main" val="10002"/>
                  </a:ext>
                </a:extLst>
              </a:tr>
              <a:tr h="603504">
                <a:tc>
                  <a:txBody>
                    <a:bodyPr/>
                    <a:lstStyle/>
                    <a:p>
                      <a:r>
                        <a:rPr lang="en-US" sz="1100" i="1" dirty="0"/>
                        <a:t>Review and simplify enrollment processes</a:t>
                      </a:r>
                    </a:p>
                  </a:txBody>
                  <a:tcPr marL="100584" marR="100584" marT="50292" marB="50292"/>
                </a:tc>
                <a:tc>
                  <a:txBody>
                    <a:bodyPr/>
                    <a:lstStyle/>
                    <a:p>
                      <a:endParaRPr lang="en-US" sz="1100" i="1" dirty="0"/>
                    </a:p>
                  </a:txBody>
                  <a:tcPr marL="100584" marR="100584" marT="50292" marB="50292"/>
                </a:tc>
                <a:tc>
                  <a:txBody>
                    <a:bodyPr/>
                    <a:lstStyle/>
                    <a:p>
                      <a:pPr marL="111125" indent="-111125">
                        <a:buFont typeface="Arial" panose="020B0604020202020204" pitchFamily="34" charset="0"/>
                        <a:buChar char="•"/>
                      </a:pPr>
                      <a:r>
                        <a:rPr lang="en-US" sz="1100" i="1" dirty="0"/>
                        <a:t>Completed Enrollment Audit</a:t>
                      </a:r>
                    </a:p>
                    <a:p>
                      <a:pPr marL="111125" indent="-111125">
                        <a:buFont typeface="Arial" panose="020B0604020202020204" pitchFamily="34" charset="0"/>
                        <a:buChar char="•"/>
                      </a:pPr>
                      <a:r>
                        <a:rPr lang="en-US" sz="1100" i="1" baseline="0" dirty="0"/>
                        <a:t>Meetings of faculty, staff, and student panel on enrollment barriers identified pain points and fixes</a:t>
                      </a:r>
                    </a:p>
                    <a:p>
                      <a:pPr marL="111125" indent="-111125">
                        <a:buFont typeface="Arial" panose="020B0604020202020204" pitchFamily="34" charset="0"/>
                        <a:buChar char="•"/>
                      </a:pPr>
                      <a:r>
                        <a:rPr lang="en-US" sz="1100" i="1" baseline="0" dirty="0"/>
                        <a:t>Developed and implemented enrollment checklist and enrollment steps training for staff</a:t>
                      </a:r>
                    </a:p>
                  </a:txBody>
                  <a:tcPr marL="100584" marR="100584" marT="50292" marB="50292"/>
                </a:tc>
                <a:extLst>
                  <a:ext uri="{0D108BD9-81ED-4DB2-BD59-A6C34878D82A}">
                    <a16:rowId xmlns:a16="http://schemas.microsoft.com/office/drawing/2014/main" val="10005"/>
                  </a:ext>
                </a:extLst>
              </a:tr>
              <a:tr h="603504">
                <a:tc>
                  <a:txBody>
                    <a:bodyPr/>
                    <a:lstStyle/>
                    <a:p>
                      <a:endParaRPr lang="en-US" sz="900"/>
                    </a:p>
                  </a:txBody>
                  <a:tcPr marL="100584" marR="100584" marT="50292" marB="50292"/>
                </a:tc>
                <a:tc>
                  <a:txBody>
                    <a:bodyPr/>
                    <a:lstStyle/>
                    <a:p>
                      <a:endParaRPr lang="en-US" sz="900" dirty="0"/>
                    </a:p>
                  </a:txBody>
                  <a:tcPr marL="100584" marR="100584" marT="50292" marB="50292"/>
                </a:tc>
                <a:tc>
                  <a:txBody>
                    <a:bodyPr/>
                    <a:lstStyle/>
                    <a:p>
                      <a:endParaRPr lang="en-US" sz="900" dirty="0"/>
                    </a:p>
                  </a:txBody>
                  <a:tcPr marL="100584" marR="100584" marT="50292" marB="50292"/>
                </a:tc>
                <a:extLst>
                  <a:ext uri="{0D108BD9-81ED-4DB2-BD59-A6C34878D82A}">
                    <a16:rowId xmlns:a16="http://schemas.microsoft.com/office/drawing/2014/main" val="10006"/>
                  </a:ext>
                </a:extLst>
              </a:tr>
              <a:tr h="603504">
                <a:tc>
                  <a:txBody>
                    <a:bodyPr/>
                    <a:lstStyle/>
                    <a:p>
                      <a:endParaRPr lang="en-US" sz="900"/>
                    </a:p>
                  </a:txBody>
                  <a:tcPr marL="100584" marR="100584" marT="50292" marB="50292"/>
                </a:tc>
                <a:tc>
                  <a:txBody>
                    <a:bodyPr/>
                    <a:lstStyle/>
                    <a:p>
                      <a:endParaRPr lang="en-US" sz="900" dirty="0"/>
                    </a:p>
                  </a:txBody>
                  <a:tcPr marL="100584" marR="100584" marT="50292" marB="50292"/>
                </a:tc>
                <a:tc>
                  <a:txBody>
                    <a:bodyPr/>
                    <a:lstStyle/>
                    <a:p>
                      <a:endParaRPr lang="en-US" sz="900" dirty="0"/>
                    </a:p>
                  </a:txBody>
                  <a:tcPr marL="100584" marR="100584" marT="50292" marB="50292"/>
                </a:tc>
                <a:extLst>
                  <a:ext uri="{0D108BD9-81ED-4DB2-BD59-A6C34878D82A}">
                    <a16:rowId xmlns:a16="http://schemas.microsoft.com/office/drawing/2014/main" val="10007"/>
                  </a:ext>
                </a:extLst>
              </a:tr>
            </a:tbl>
          </a:graphicData>
        </a:graphic>
      </p:graphicFrame>
      <p:sp>
        <p:nvSpPr>
          <p:cNvPr id="8" name="Rectangle 7"/>
          <p:cNvSpPr/>
          <p:nvPr/>
        </p:nvSpPr>
        <p:spPr bwMode="gray">
          <a:xfrm>
            <a:off x="511653" y="6675823"/>
            <a:ext cx="4681767" cy="491581"/>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grpSp>
        <p:nvGrpSpPr>
          <p:cNvPr id="9" name="Group 8"/>
          <p:cNvGrpSpPr/>
          <p:nvPr/>
        </p:nvGrpSpPr>
        <p:grpSpPr>
          <a:xfrm>
            <a:off x="681706" y="6803582"/>
            <a:ext cx="4342461" cy="236064"/>
            <a:chOff x="606490" y="6064728"/>
            <a:chExt cx="3947692" cy="214604"/>
          </a:xfrm>
        </p:grpSpPr>
        <p:grpSp>
          <p:nvGrpSpPr>
            <p:cNvPr id="10" name="Group 9"/>
            <p:cNvGrpSpPr/>
            <p:nvPr/>
          </p:nvGrpSpPr>
          <p:grpSpPr>
            <a:xfrm>
              <a:off x="606490" y="6064728"/>
              <a:ext cx="1000537" cy="214604"/>
              <a:chOff x="606490" y="6081165"/>
              <a:chExt cx="1000537" cy="214604"/>
            </a:xfrm>
          </p:grpSpPr>
          <p:sp>
            <p:nvSpPr>
              <p:cNvPr id="17" name="Oval 16"/>
              <p:cNvSpPr/>
              <p:nvPr/>
            </p:nvSpPr>
            <p:spPr bwMode="gray">
              <a:xfrm>
                <a:off x="606490" y="6081165"/>
                <a:ext cx="214604" cy="214604"/>
              </a:xfrm>
              <a:prstGeom prst="ellipse">
                <a:avLst/>
              </a:prstGeom>
              <a:solidFill>
                <a:srgbClr val="7FCB3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18" name="TextBox 17"/>
              <p:cNvSpPr txBox="1"/>
              <p:nvPr/>
            </p:nvSpPr>
            <p:spPr bwMode="gray">
              <a:xfrm>
                <a:off x="916279" y="6119218"/>
                <a:ext cx="690748" cy="138499"/>
              </a:xfrm>
              <a:prstGeom prst="rect">
                <a:avLst/>
              </a:prstGeom>
              <a:noFill/>
            </p:spPr>
            <p:txBody>
              <a:bodyPr wrap="none" lIns="0" tIns="0" rIns="0" bIns="0" rtlCol="0">
                <a:spAutoFit/>
              </a:bodyPr>
              <a:lstStyle/>
              <a:p>
                <a:pPr>
                  <a:spcBef>
                    <a:spcPts val="550"/>
                  </a:spcBef>
                </a:pPr>
                <a:r>
                  <a:rPr lang="en-US" sz="990" b="1" dirty="0"/>
                  <a:t>Completed</a:t>
                </a:r>
              </a:p>
            </p:txBody>
          </p:sp>
        </p:grpSp>
        <p:grpSp>
          <p:nvGrpSpPr>
            <p:cNvPr id="11" name="Group 10"/>
            <p:cNvGrpSpPr/>
            <p:nvPr/>
          </p:nvGrpSpPr>
          <p:grpSpPr>
            <a:xfrm>
              <a:off x="1921053" y="6064728"/>
              <a:ext cx="1078485" cy="214604"/>
              <a:chOff x="3584215" y="6064728"/>
              <a:chExt cx="1078485" cy="214604"/>
            </a:xfrm>
          </p:grpSpPr>
          <p:sp>
            <p:nvSpPr>
              <p:cNvPr id="15" name="Oval 14"/>
              <p:cNvSpPr/>
              <p:nvPr/>
            </p:nvSpPr>
            <p:spPr bwMode="gray">
              <a:xfrm>
                <a:off x="3584215" y="6064728"/>
                <a:ext cx="214604" cy="21460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16" name="TextBox 15"/>
              <p:cNvSpPr txBox="1"/>
              <p:nvPr/>
            </p:nvSpPr>
            <p:spPr bwMode="gray">
              <a:xfrm>
                <a:off x="3907831" y="6102781"/>
                <a:ext cx="754869" cy="138499"/>
              </a:xfrm>
              <a:prstGeom prst="rect">
                <a:avLst/>
              </a:prstGeom>
              <a:noFill/>
            </p:spPr>
            <p:txBody>
              <a:bodyPr wrap="none" lIns="0" tIns="0" rIns="0" bIns="0" rtlCol="0">
                <a:spAutoFit/>
              </a:bodyPr>
              <a:lstStyle/>
              <a:p>
                <a:pPr>
                  <a:spcBef>
                    <a:spcPts val="550"/>
                  </a:spcBef>
                </a:pPr>
                <a:r>
                  <a:rPr lang="en-US" sz="990" b="1" dirty="0"/>
                  <a:t>In Progress</a:t>
                </a:r>
              </a:p>
            </p:txBody>
          </p:sp>
        </p:grpSp>
        <p:grpSp>
          <p:nvGrpSpPr>
            <p:cNvPr id="12" name="Group 11"/>
            <p:cNvGrpSpPr/>
            <p:nvPr/>
          </p:nvGrpSpPr>
          <p:grpSpPr>
            <a:xfrm>
              <a:off x="3316770" y="6064728"/>
              <a:ext cx="1237412" cy="214604"/>
              <a:chOff x="5005495" y="6064728"/>
              <a:chExt cx="1237412" cy="214604"/>
            </a:xfrm>
          </p:grpSpPr>
          <p:sp>
            <p:nvSpPr>
              <p:cNvPr id="13" name="Oval 12"/>
              <p:cNvSpPr/>
              <p:nvPr/>
            </p:nvSpPr>
            <p:spPr bwMode="gray">
              <a:xfrm>
                <a:off x="5005495" y="6064728"/>
                <a:ext cx="214604" cy="21460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14" name="TextBox 13"/>
              <p:cNvSpPr txBox="1"/>
              <p:nvPr/>
            </p:nvSpPr>
            <p:spPr bwMode="gray">
              <a:xfrm>
                <a:off x="5320452" y="6102780"/>
                <a:ext cx="922455" cy="138499"/>
              </a:xfrm>
              <a:prstGeom prst="rect">
                <a:avLst/>
              </a:prstGeom>
              <a:noFill/>
            </p:spPr>
            <p:txBody>
              <a:bodyPr wrap="none" lIns="0" tIns="0" rIns="0" bIns="0" rtlCol="0">
                <a:spAutoFit/>
              </a:bodyPr>
              <a:lstStyle/>
              <a:p>
                <a:pPr>
                  <a:spcBef>
                    <a:spcPts val="550"/>
                  </a:spcBef>
                </a:pPr>
                <a:r>
                  <a:rPr lang="en-US" sz="990" b="1" dirty="0"/>
                  <a:t>Major Setback</a:t>
                </a:r>
              </a:p>
            </p:txBody>
          </p:sp>
        </p:grpSp>
      </p:grpSp>
      <p:sp>
        <p:nvSpPr>
          <p:cNvPr id="19" name="Oval 18"/>
          <p:cNvSpPr/>
          <p:nvPr/>
        </p:nvSpPr>
        <p:spPr bwMode="gray">
          <a:xfrm>
            <a:off x="3432651" y="4553816"/>
            <a:ext cx="236064" cy="236064"/>
          </a:xfrm>
          <a:prstGeom prst="ellipse">
            <a:avLst/>
          </a:prstGeom>
          <a:solidFill>
            <a:srgbClr val="7FCB3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20" name="Oval 19"/>
          <p:cNvSpPr/>
          <p:nvPr/>
        </p:nvSpPr>
        <p:spPr bwMode="gray">
          <a:xfrm>
            <a:off x="3426950" y="3523974"/>
            <a:ext cx="236064" cy="236064"/>
          </a:xfrm>
          <a:prstGeom prst="ellipse">
            <a:avLst/>
          </a:prstGeom>
          <a:solidFill>
            <a:srgbClr val="7FCB3B"/>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21" name="Oval 20"/>
          <p:cNvSpPr/>
          <p:nvPr/>
        </p:nvSpPr>
        <p:spPr bwMode="gray">
          <a:xfrm>
            <a:off x="3426950" y="2478784"/>
            <a:ext cx="236064" cy="236064"/>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Tree>
    <p:extLst>
      <p:ext uri="{BB962C8B-B14F-4D97-AF65-F5344CB8AC3E}">
        <p14:creationId xmlns:p14="http://schemas.microsoft.com/office/powerpoint/2010/main" val="3392103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 Placeholder 19">
            <a:extLst>
              <a:ext uri="{FF2B5EF4-FFF2-40B4-BE49-F238E27FC236}">
                <a16:creationId xmlns:a16="http://schemas.microsoft.com/office/drawing/2014/main" id="{C9EA5DD9-BE3D-459D-8D08-B3CFD4D9CC1D}"/>
              </a:ext>
            </a:extLst>
          </p:cNvPr>
          <p:cNvSpPr>
            <a:spLocks noGrp="1"/>
          </p:cNvSpPr>
          <p:nvPr>
            <p:ph type="body" sz="quarter" idx="29"/>
          </p:nvPr>
        </p:nvSpPr>
        <p:spPr/>
        <p:txBody>
          <a:bodyPr/>
          <a:lstStyle/>
          <a:p>
            <a:endParaRPr lang="en-US"/>
          </a:p>
        </p:txBody>
      </p:sp>
      <p:sp>
        <p:nvSpPr>
          <p:cNvPr id="21" name="Text Placeholder 20">
            <a:extLst>
              <a:ext uri="{FF2B5EF4-FFF2-40B4-BE49-F238E27FC236}">
                <a16:creationId xmlns:a16="http://schemas.microsoft.com/office/drawing/2014/main" id="{4D0E0D5C-076A-491E-AF04-DB0D008E214F}"/>
              </a:ext>
            </a:extLst>
          </p:cNvPr>
          <p:cNvSpPr>
            <a:spLocks noGrp="1"/>
          </p:cNvSpPr>
          <p:nvPr>
            <p:ph type="body" sz="quarter" idx="30"/>
          </p:nvPr>
        </p:nvSpPr>
        <p:spPr/>
        <p:txBody>
          <a:bodyPr/>
          <a:lstStyle/>
          <a:p>
            <a:endParaRPr lang="en-US"/>
          </a:p>
        </p:txBody>
      </p:sp>
      <p:sp>
        <p:nvSpPr>
          <p:cNvPr id="23" name="Title 1">
            <a:extLst>
              <a:ext uri="{FF2B5EF4-FFF2-40B4-BE49-F238E27FC236}">
                <a16:creationId xmlns:a16="http://schemas.microsoft.com/office/drawing/2014/main" id="{7100CBC8-31D6-4EA0-B403-76CF7EABC3DA}"/>
              </a:ext>
            </a:extLst>
          </p:cNvPr>
          <p:cNvSpPr txBox="1">
            <a:spLocks/>
          </p:cNvSpPr>
          <p:nvPr/>
        </p:nvSpPr>
        <p:spPr bwMode="gray">
          <a:xfrm>
            <a:off x="513556" y="726838"/>
            <a:ext cx="9031288" cy="277016"/>
          </a:xfrm>
          <a:prstGeom prst="rect">
            <a:avLst/>
          </a:prstGeom>
        </p:spPr>
        <p:txBody>
          <a:bodyPr vert="horz" wrap="square" lIns="0" tIns="0" rIns="0" bIns="0" rtlCol="0" anchor="b" anchorCtr="0">
            <a:spAutoFit/>
          </a:bodyPr>
          <a:lstStyle>
            <a:lvl1pPr algn="l" defTabSz="754380" rtl="0" eaLnBrk="1" latinLnBrk="0" hangingPunct="1">
              <a:lnSpc>
                <a:spcPct val="90000"/>
              </a:lnSpc>
              <a:spcBef>
                <a:spcPct val="0"/>
              </a:spcBef>
              <a:buNone/>
              <a:defRPr sz="2000" kern="1200" spc="50" baseline="0">
                <a:solidFill>
                  <a:schemeClr val="accent5"/>
                </a:solidFill>
                <a:latin typeface="+mj-lt"/>
                <a:ea typeface="+mj-ea"/>
                <a:cs typeface="+mj-cs"/>
              </a:defRPr>
            </a:lvl1pPr>
          </a:lstStyle>
          <a:p>
            <a:r>
              <a:rPr lang="en-US" dirty="0"/>
              <a:t>Enrollment Calculator</a:t>
            </a:r>
          </a:p>
        </p:txBody>
      </p:sp>
      <p:sp>
        <p:nvSpPr>
          <p:cNvPr id="24" name="Text Placeholder 2">
            <a:extLst>
              <a:ext uri="{FF2B5EF4-FFF2-40B4-BE49-F238E27FC236}">
                <a16:creationId xmlns:a16="http://schemas.microsoft.com/office/drawing/2014/main" id="{629B46FF-6762-4CBB-B1F9-CD71ECD738EE}"/>
              </a:ext>
            </a:extLst>
          </p:cNvPr>
          <p:cNvSpPr txBox="1">
            <a:spLocks/>
          </p:cNvSpPr>
          <p:nvPr/>
        </p:nvSpPr>
        <p:spPr bwMode="gray">
          <a:xfrm>
            <a:off x="513556" y="1106656"/>
            <a:ext cx="9034273" cy="200055"/>
          </a:xfrm>
          <a:prstGeom prst="rect">
            <a:avLst/>
          </a:prstGeom>
        </p:spPr>
        <p:txBody>
          <a:bodyPr vert="horz" wrap="square" lIns="0" tIns="0" rIns="0" bIns="0" rtlCol="0">
            <a:spAutoFit/>
          </a:bodyPr>
          <a:lstStyle>
            <a:lvl1pPr marL="0" indent="0" algn="l" defTabSz="754380" rtl="0" eaLnBrk="1" latinLnBrk="0" hangingPunct="1">
              <a:lnSpc>
                <a:spcPct val="100000"/>
              </a:lnSpc>
              <a:spcBef>
                <a:spcPts val="0"/>
              </a:spcBef>
              <a:buFont typeface="Arial" panose="020B0604020202020204" pitchFamily="34" charset="0"/>
              <a:buNone/>
              <a:defRPr sz="1300" kern="1200">
                <a:solidFill>
                  <a:schemeClr val="tx1"/>
                </a:solidFill>
                <a:latin typeface="+mn-lt"/>
                <a:ea typeface="+mn-ea"/>
                <a:cs typeface="+mn-cs"/>
              </a:defRPr>
            </a:lvl1pPr>
            <a:lvl2pPr marL="230188" indent="-114300" algn="l" defTabSz="75438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2pPr>
            <a:lvl3pPr marL="341313" indent="-111125" algn="l" defTabSz="75438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3pPr>
            <a:lvl4pPr marL="457200" indent="-115888" algn="l" defTabSz="75438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4pPr>
            <a:lvl5pPr marL="573088" indent="-115888" algn="l" defTabSz="75438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5pPr>
            <a:lvl6pPr marL="687388" indent="-115888" algn="l" defTabSz="75438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6pPr>
            <a:lvl7pPr marL="798513" indent="-111125" algn="l" defTabSz="75438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7pPr>
            <a:lvl8pPr marL="914400" indent="-115888" algn="l" defTabSz="75438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8pPr>
            <a:lvl9pPr marL="1030288" indent="-115888" algn="l" defTabSz="754380" rtl="0" eaLnBrk="1" latinLnBrk="0" hangingPunct="1">
              <a:lnSpc>
                <a:spcPct val="100000"/>
              </a:lnSpc>
              <a:spcBef>
                <a:spcPts val="500"/>
              </a:spcBef>
              <a:buFont typeface="Arial" panose="020B0604020202020204" pitchFamily="34" charset="0"/>
              <a:buChar char="•"/>
              <a:defRPr sz="900" kern="1200" baseline="0">
                <a:solidFill>
                  <a:schemeClr val="tx1"/>
                </a:solidFill>
                <a:latin typeface="+mn-lt"/>
                <a:ea typeface="+mn-ea"/>
                <a:cs typeface="+mn-cs"/>
              </a:defRPr>
            </a:lvl9pPr>
          </a:lstStyle>
          <a:p>
            <a:r>
              <a:rPr lang="en-US" spc="-4" dirty="0">
                <a:solidFill>
                  <a:srgbClr val="333D47"/>
                </a:solidFill>
                <a:cs typeface="Verdana"/>
              </a:rPr>
              <a:t>Calculate </a:t>
            </a:r>
            <a:r>
              <a:rPr lang="en-US" spc="-8" dirty="0">
                <a:solidFill>
                  <a:srgbClr val="333D47"/>
                </a:solidFill>
                <a:cs typeface="Verdana"/>
              </a:rPr>
              <a:t>New </a:t>
            </a:r>
            <a:r>
              <a:rPr lang="en-US" spc="-4" dirty="0">
                <a:solidFill>
                  <a:srgbClr val="333D47"/>
                </a:solidFill>
                <a:cs typeface="Verdana"/>
              </a:rPr>
              <a:t>Enrollment </a:t>
            </a:r>
            <a:r>
              <a:rPr lang="en-US" spc="-8" dirty="0">
                <a:solidFill>
                  <a:srgbClr val="333D47"/>
                </a:solidFill>
                <a:cs typeface="Verdana"/>
              </a:rPr>
              <a:t>Potential </a:t>
            </a:r>
            <a:r>
              <a:rPr lang="en-US" spc="-4" dirty="0">
                <a:solidFill>
                  <a:srgbClr val="333D47"/>
                </a:solidFill>
                <a:cs typeface="Verdana"/>
              </a:rPr>
              <a:t>Based on Marketing</a:t>
            </a:r>
            <a:r>
              <a:rPr lang="en-US" spc="127" dirty="0">
                <a:solidFill>
                  <a:srgbClr val="333D47"/>
                </a:solidFill>
                <a:cs typeface="Verdana"/>
              </a:rPr>
              <a:t> </a:t>
            </a:r>
            <a:r>
              <a:rPr lang="en-US" spc="-4" dirty="0">
                <a:solidFill>
                  <a:srgbClr val="333D47"/>
                </a:solidFill>
                <a:cs typeface="Verdana"/>
              </a:rPr>
              <a:t>Gains</a:t>
            </a:r>
            <a:endParaRPr lang="en-US" dirty="0">
              <a:cs typeface="Verdana"/>
            </a:endParaRPr>
          </a:p>
        </p:txBody>
      </p:sp>
      <p:graphicFrame>
        <p:nvGraphicFramePr>
          <p:cNvPr id="77" name="Object 76">
            <a:extLst>
              <a:ext uri="{FF2B5EF4-FFF2-40B4-BE49-F238E27FC236}">
                <a16:creationId xmlns:a16="http://schemas.microsoft.com/office/drawing/2014/main" id="{98EC00E9-005F-4F90-A40D-38006F75E9AB}"/>
              </a:ext>
            </a:extLst>
          </p:cNvPr>
          <p:cNvGraphicFramePr>
            <a:graphicFrameLocks noChangeAspect="1"/>
          </p:cNvGraphicFramePr>
          <p:nvPr>
            <p:extLst>
              <p:ext uri="{D42A27DB-BD31-4B8C-83A1-F6EECF244321}">
                <p14:modId xmlns:p14="http://schemas.microsoft.com/office/powerpoint/2010/main" val="2735761997"/>
              </p:ext>
            </p:extLst>
          </p:nvPr>
        </p:nvGraphicFramePr>
        <p:xfrm>
          <a:off x="512763" y="1666875"/>
          <a:ext cx="4749800" cy="5289550"/>
        </p:xfrm>
        <a:graphic>
          <a:graphicData uri="http://schemas.openxmlformats.org/presentationml/2006/ole">
            <mc:AlternateContent xmlns:mc="http://schemas.openxmlformats.org/markup-compatibility/2006">
              <mc:Choice xmlns:v="urn:schemas-microsoft-com:vml" Requires="v">
                <p:oleObj spid="_x0000_s3121" name="Worksheet" r:id="rId4" imgW="3663913" imgH="3143184" progId="Excel.Sheet.12">
                  <p:embed/>
                </p:oleObj>
              </mc:Choice>
              <mc:Fallback>
                <p:oleObj name="Worksheet" r:id="rId4" imgW="3663913" imgH="3143184" progId="Excel.Sheet.12">
                  <p:embed/>
                  <p:pic>
                    <p:nvPicPr>
                      <p:cNvPr id="77" name="Object 76">
                        <a:extLst>
                          <a:ext uri="{FF2B5EF4-FFF2-40B4-BE49-F238E27FC236}">
                            <a16:creationId xmlns:a16="http://schemas.microsoft.com/office/drawing/2014/main" id="{98EC00E9-005F-4F90-A40D-38006F75E9AB}"/>
                          </a:ext>
                        </a:extLst>
                      </p:cNvPr>
                      <p:cNvPicPr/>
                      <p:nvPr/>
                    </p:nvPicPr>
                    <p:blipFill>
                      <a:blip r:embed="rId5"/>
                      <a:stretch>
                        <a:fillRect/>
                      </a:stretch>
                    </p:blipFill>
                    <p:spPr>
                      <a:xfrm>
                        <a:off x="512763" y="1666875"/>
                        <a:ext cx="4749800" cy="5289550"/>
                      </a:xfrm>
                      <a:prstGeom prst="rect">
                        <a:avLst/>
                      </a:prstGeom>
                    </p:spPr>
                  </p:pic>
                </p:oleObj>
              </mc:Fallback>
            </mc:AlternateContent>
          </a:graphicData>
        </a:graphic>
      </p:graphicFrame>
      <p:sp>
        <p:nvSpPr>
          <p:cNvPr id="79" name="Line Callout 1 21">
            <a:extLst>
              <a:ext uri="{FF2B5EF4-FFF2-40B4-BE49-F238E27FC236}">
                <a16:creationId xmlns:a16="http://schemas.microsoft.com/office/drawing/2014/main" id="{A601B7AA-96D4-4390-827B-28FC991BC6C0}"/>
              </a:ext>
            </a:extLst>
          </p:cNvPr>
          <p:cNvSpPr/>
          <p:nvPr/>
        </p:nvSpPr>
        <p:spPr bwMode="gray">
          <a:xfrm>
            <a:off x="5666243" y="2297650"/>
            <a:ext cx="1595776" cy="338554"/>
          </a:xfrm>
          <a:prstGeom prst="borderCallout1">
            <a:avLst>
              <a:gd name="adj1" fmla="val 72721"/>
              <a:gd name="adj2" fmla="val 3423"/>
              <a:gd name="adj3" fmla="val 72345"/>
              <a:gd name="adj4" fmla="val -23414"/>
            </a:avLst>
          </a:prstGeom>
          <a:solidFill>
            <a:schemeClr val="accent5"/>
          </a:solidFill>
          <a:ln w="12700" cap="flat" cmpd="sng" algn="ctr">
            <a:solidFill>
              <a:schemeClr val="accent5"/>
            </a:solidFill>
            <a:prstDash val="solid"/>
            <a:miter lim="800000"/>
            <a:headEnd type="none" w="med" len="med"/>
            <a:tailEnd type="oval" w="sm" len="sm"/>
          </a:ln>
          <a:effectLst/>
        </p:spPr>
        <p:txBody>
          <a:bodyPr vert="horz" wrap="square" lIns="91440" tIns="45720" rIns="91440" bIns="45720" numCol="1" rtlCol="0" anchor="t" anchorCtr="0" compatLnSpc="1">
            <a:prstTxWarp prst="textNoShape">
              <a:avLst/>
            </a:prstTxWarp>
            <a:spAutoFit/>
          </a:bodyPr>
          <a:lstStyle/>
          <a:p>
            <a:pPr>
              <a:spcBef>
                <a:spcPts val="300"/>
              </a:spcBef>
            </a:pPr>
            <a:r>
              <a:rPr lang="en-US" sz="800" dirty="0">
                <a:solidFill>
                  <a:schemeClr val="bg1"/>
                </a:solidFill>
                <a:cs typeface="Verdana" panose="020B0604030504040204" pitchFamily="34" charset="0"/>
              </a:rPr>
              <a:t>Fill in based on current enrollment data</a:t>
            </a:r>
          </a:p>
        </p:txBody>
      </p:sp>
      <p:sp>
        <p:nvSpPr>
          <p:cNvPr id="80" name="Line Callout 1 22">
            <a:extLst>
              <a:ext uri="{FF2B5EF4-FFF2-40B4-BE49-F238E27FC236}">
                <a16:creationId xmlns:a16="http://schemas.microsoft.com/office/drawing/2014/main" id="{189BFE9E-56D0-4551-ADCF-5C94D3AC2F1A}"/>
              </a:ext>
            </a:extLst>
          </p:cNvPr>
          <p:cNvSpPr/>
          <p:nvPr/>
        </p:nvSpPr>
        <p:spPr bwMode="gray">
          <a:xfrm>
            <a:off x="5666243" y="2831235"/>
            <a:ext cx="1595776" cy="707886"/>
          </a:xfrm>
          <a:prstGeom prst="borderCallout1">
            <a:avLst>
              <a:gd name="adj1" fmla="val 72721"/>
              <a:gd name="adj2" fmla="val 3423"/>
              <a:gd name="adj3" fmla="val 72345"/>
              <a:gd name="adj4" fmla="val -23414"/>
            </a:avLst>
          </a:prstGeom>
          <a:solidFill>
            <a:schemeClr val="accent5"/>
          </a:solidFill>
          <a:ln w="12700" cap="flat" cmpd="sng" algn="ctr">
            <a:solidFill>
              <a:schemeClr val="accent5"/>
            </a:solidFill>
            <a:prstDash val="solid"/>
            <a:miter lim="800000"/>
            <a:headEnd type="none" w="med" len="med"/>
            <a:tailEnd type="oval" w="sm" len="sm"/>
          </a:ln>
          <a:effectLst/>
        </p:spPr>
        <p:txBody>
          <a:bodyPr vert="horz" wrap="square" lIns="91440" tIns="45720" rIns="91440" bIns="45720" numCol="1" rtlCol="0" anchor="t" anchorCtr="0" compatLnSpc="1">
            <a:prstTxWarp prst="textNoShape">
              <a:avLst/>
            </a:prstTxWarp>
            <a:spAutoFit/>
          </a:bodyPr>
          <a:lstStyle/>
          <a:p>
            <a:pPr>
              <a:spcBef>
                <a:spcPts val="300"/>
              </a:spcBef>
            </a:pPr>
            <a:r>
              <a:rPr lang="en-US" sz="800" dirty="0">
                <a:solidFill>
                  <a:schemeClr val="bg1"/>
                </a:solidFill>
                <a:cs typeface="Verdana" panose="020B0604030504040204" pitchFamily="34" charset="0"/>
              </a:rPr>
              <a:t>Meet with campus stakeholders to determine likely enrollment increase based on current capacity and expected investment</a:t>
            </a:r>
          </a:p>
        </p:txBody>
      </p:sp>
      <p:sp>
        <p:nvSpPr>
          <p:cNvPr id="2" name="Rectangle 1">
            <a:extLst>
              <a:ext uri="{FF2B5EF4-FFF2-40B4-BE49-F238E27FC236}">
                <a16:creationId xmlns:a16="http://schemas.microsoft.com/office/drawing/2014/main" id="{46341785-AB0B-4081-8A90-AF187FCB6235}"/>
              </a:ext>
            </a:extLst>
          </p:cNvPr>
          <p:cNvSpPr/>
          <p:nvPr/>
        </p:nvSpPr>
        <p:spPr bwMode="gray">
          <a:xfrm>
            <a:off x="5666243" y="3740383"/>
            <a:ext cx="1595776" cy="1464354"/>
          </a:xfrm>
          <a:prstGeom prst="rect">
            <a:avLst/>
          </a:prstGeom>
          <a:solidFill>
            <a:schemeClr val="accent5"/>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spcBef>
                <a:spcPts val="300"/>
              </a:spcBef>
            </a:pPr>
            <a:r>
              <a:rPr lang="en-US" sz="800" dirty="0">
                <a:solidFill>
                  <a:schemeClr val="bg1"/>
                </a:solidFill>
                <a:cs typeface="Verdana" panose="020B0604030504040204" pitchFamily="34" charset="0"/>
              </a:rPr>
              <a:t>Use Census and National Center for Education data (linked here) to determine size of opportunity market.</a:t>
            </a:r>
          </a:p>
          <a:p>
            <a:pPr>
              <a:spcBef>
                <a:spcPts val="300"/>
              </a:spcBef>
            </a:pPr>
            <a:r>
              <a:rPr lang="en-US" sz="800" i="1" dirty="0">
                <a:solidFill>
                  <a:schemeClr val="bg1"/>
                </a:solidFill>
                <a:cs typeface="Verdana" panose="020B0604030504040204" pitchFamily="34" charset="0"/>
              </a:rPr>
              <a:t>Enter in regional information (e.g., zip code) in search bar, and select 2017 American Community Survey for most up-to-date population data. </a:t>
            </a:r>
          </a:p>
          <a:p>
            <a:pPr algn="ctr"/>
            <a:endParaRPr lang="en-US" sz="800" dirty="0"/>
          </a:p>
        </p:txBody>
      </p:sp>
      <p:cxnSp>
        <p:nvCxnSpPr>
          <p:cNvPr id="4" name="Straight Arrow Connector 3">
            <a:extLst>
              <a:ext uri="{FF2B5EF4-FFF2-40B4-BE49-F238E27FC236}">
                <a16:creationId xmlns:a16="http://schemas.microsoft.com/office/drawing/2014/main" id="{4ED1EAE5-C0B3-4F82-B23C-B1DCE91F7E43}"/>
              </a:ext>
            </a:extLst>
          </p:cNvPr>
          <p:cNvCxnSpPr>
            <a:cxnSpLocks/>
          </p:cNvCxnSpPr>
          <p:nvPr/>
        </p:nvCxnSpPr>
        <p:spPr bwMode="gray">
          <a:xfrm flipH="1">
            <a:off x="5295419" y="4138058"/>
            <a:ext cx="417124" cy="0"/>
          </a:xfrm>
          <a:prstGeom prst="straightConnector1">
            <a:avLst/>
          </a:prstGeom>
          <a:ln w="12700">
            <a:solidFill>
              <a:schemeClr val="accent5"/>
            </a:solidFill>
            <a:tailEnd type="oval" w="sm"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34868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8"/>
          </p:nvPr>
        </p:nvSpPr>
        <p:spPr>
          <a:xfrm>
            <a:off x="513556" y="1106655"/>
            <a:ext cx="9034272" cy="200055"/>
          </a:xfrm>
        </p:spPr>
        <p:txBody>
          <a:bodyPr/>
          <a:lstStyle/>
          <a:p>
            <a:r>
              <a:rPr lang="en-US" dirty="0"/>
              <a:t>Expected Enrollment Change by 20XX</a:t>
            </a:r>
          </a:p>
        </p:txBody>
      </p:sp>
      <p:sp>
        <p:nvSpPr>
          <p:cNvPr id="3" name="Text Placeholder 2"/>
          <p:cNvSpPr>
            <a:spLocks noGrp="1"/>
          </p:cNvSpPr>
          <p:nvPr>
            <p:ph type="body" sz="quarter" idx="29"/>
          </p:nvPr>
        </p:nvSpPr>
        <p:spPr>
          <a:xfrm>
            <a:off x="513556" y="563384"/>
            <a:ext cx="1370568" cy="123111"/>
          </a:xfrm>
        </p:spPr>
        <p:txBody>
          <a:bodyPr/>
          <a:lstStyle/>
          <a:p>
            <a:r>
              <a:rPr lang="en-US" dirty="0"/>
              <a:t>Future Market Assessment</a:t>
            </a:r>
          </a:p>
        </p:txBody>
      </p:sp>
      <p:sp>
        <p:nvSpPr>
          <p:cNvPr id="6" name="Title 5"/>
          <p:cNvSpPr>
            <a:spLocks noGrp="1"/>
          </p:cNvSpPr>
          <p:nvPr>
            <p:ph type="title"/>
          </p:nvPr>
        </p:nvSpPr>
        <p:spPr>
          <a:xfrm>
            <a:off x="513556" y="726855"/>
            <a:ext cx="9031288" cy="276999"/>
          </a:xfrm>
        </p:spPr>
        <p:txBody>
          <a:bodyPr/>
          <a:lstStyle/>
          <a:p>
            <a:r>
              <a:rPr lang="en-US" dirty="0"/>
              <a:t>Enrollments of Focus</a:t>
            </a:r>
          </a:p>
        </p:txBody>
      </p:sp>
      <p:graphicFrame>
        <p:nvGraphicFramePr>
          <p:cNvPr id="7" name="Chart 6"/>
          <p:cNvGraphicFramePr/>
          <p:nvPr>
            <p:extLst>
              <p:ext uri="{D42A27DB-BD31-4B8C-83A1-F6EECF244321}">
                <p14:modId xmlns:p14="http://schemas.microsoft.com/office/powerpoint/2010/main" val="45823848"/>
              </p:ext>
            </p:extLst>
          </p:nvPr>
        </p:nvGraphicFramePr>
        <p:xfrm>
          <a:off x="814338" y="1727673"/>
          <a:ext cx="7920590" cy="2486936"/>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p:cNvSpPr/>
          <p:nvPr/>
        </p:nvSpPr>
        <p:spPr bwMode="gray">
          <a:xfrm>
            <a:off x="611143" y="4659679"/>
            <a:ext cx="8823382" cy="2113537"/>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9" name="TextBox 8"/>
          <p:cNvSpPr txBox="1"/>
          <p:nvPr/>
        </p:nvSpPr>
        <p:spPr bwMode="gray">
          <a:xfrm>
            <a:off x="725733" y="4787889"/>
            <a:ext cx="4241546" cy="236988"/>
          </a:xfrm>
          <a:prstGeom prst="rect">
            <a:avLst/>
          </a:prstGeom>
          <a:noFill/>
        </p:spPr>
        <p:txBody>
          <a:bodyPr wrap="none" lIns="0" tIns="0" rIns="0" bIns="0" rtlCol="0">
            <a:spAutoFit/>
          </a:bodyPr>
          <a:lstStyle/>
          <a:p>
            <a:pPr>
              <a:spcBef>
                <a:spcPts val="550"/>
              </a:spcBef>
            </a:pPr>
            <a:r>
              <a:rPr lang="en-US" sz="1540" b="1" dirty="0"/>
              <a:t>Implications of Changes in Enrollment</a:t>
            </a:r>
          </a:p>
        </p:txBody>
      </p:sp>
      <p:sp>
        <p:nvSpPr>
          <p:cNvPr id="10" name="TextBox 9"/>
          <p:cNvSpPr txBox="1"/>
          <p:nvPr/>
        </p:nvSpPr>
        <p:spPr bwMode="gray">
          <a:xfrm>
            <a:off x="725733" y="5114001"/>
            <a:ext cx="8415953" cy="533992"/>
          </a:xfrm>
          <a:prstGeom prst="rect">
            <a:avLst/>
          </a:prstGeom>
          <a:noFill/>
        </p:spPr>
        <p:txBody>
          <a:bodyPr wrap="square" lIns="0" tIns="0" rIns="0" bIns="0" rtlCol="0">
            <a:spAutoFit/>
          </a:bodyPr>
          <a:lstStyle/>
          <a:p>
            <a:pPr marL="127477" indent="-127477">
              <a:spcBef>
                <a:spcPts val="550"/>
              </a:spcBef>
              <a:buFont typeface="Arial" panose="020B0604020202020204" pitchFamily="34" charset="0"/>
              <a:buChar char="•"/>
            </a:pPr>
            <a:r>
              <a:rPr lang="en-US" sz="990" i="1" dirty="0"/>
              <a:t>Describe impacts here</a:t>
            </a:r>
          </a:p>
          <a:p>
            <a:pPr marL="127477" indent="-127477">
              <a:spcBef>
                <a:spcPts val="550"/>
              </a:spcBef>
              <a:buFont typeface="Arial" panose="020B0604020202020204" pitchFamily="34" charset="0"/>
              <a:buChar char="•"/>
            </a:pPr>
            <a:r>
              <a:rPr lang="en-US" sz="990" i="1" dirty="0"/>
              <a:t>E.g. Decreasing Liberal Arts/Transfer enrollment and For-Credit enrollment in general call for compensation in other departments with growing potential; Drastic online growth demands new allocation of resources.  </a:t>
            </a:r>
          </a:p>
        </p:txBody>
      </p:sp>
    </p:spTree>
    <p:extLst>
      <p:ext uri="{BB962C8B-B14F-4D97-AF65-F5344CB8AC3E}">
        <p14:creationId xmlns:p14="http://schemas.microsoft.com/office/powerpoint/2010/main" val="27914717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8"/>
          </p:nvPr>
        </p:nvSpPr>
        <p:spPr/>
        <p:txBody>
          <a:bodyPr/>
          <a:lstStyle/>
          <a:p>
            <a:r>
              <a:rPr lang="en-US" dirty="0"/>
              <a:t>Student Segment Proportion Change Over Time</a:t>
            </a:r>
          </a:p>
        </p:txBody>
      </p:sp>
      <p:sp>
        <p:nvSpPr>
          <p:cNvPr id="3" name="Text Placeholder 2"/>
          <p:cNvSpPr>
            <a:spLocks noGrp="1"/>
          </p:cNvSpPr>
          <p:nvPr>
            <p:ph type="body" sz="quarter" idx="29"/>
          </p:nvPr>
        </p:nvSpPr>
        <p:spPr>
          <a:xfrm>
            <a:off x="513556" y="563384"/>
            <a:ext cx="1370568" cy="123111"/>
          </a:xfrm>
        </p:spPr>
        <p:txBody>
          <a:bodyPr/>
          <a:lstStyle/>
          <a:p>
            <a:r>
              <a:rPr lang="en-US" dirty="0"/>
              <a:t>Future Market Assessment</a:t>
            </a:r>
          </a:p>
        </p:txBody>
      </p:sp>
      <p:sp>
        <p:nvSpPr>
          <p:cNvPr id="6" name="Title 5"/>
          <p:cNvSpPr>
            <a:spLocks noGrp="1"/>
          </p:cNvSpPr>
          <p:nvPr>
            <p:ph type="title"/>
          </p:nvPr>
        </p:nvSpPr>
        <p:spPr>
          <a:xfrm>
            <a:off x="513556" y="726855"/>
            <a:ext cx="9031288" cy="276999"/>
          </a:xfrm>
        </p:spPr>
        <p:txBody>
          <a:bodyPr/>
          <a:lstStyle/>
          <a:p>
            <a:r>
              <a:rPr lang="en-US" dirty="0"/>
              <a:t>Enrollments by Student Segment</a:t>
            </a:r>
          </a:p>
        </p:txBody>
      </p:sp>
      <p:sp>
        <p:nvSpPr>
          <p:cNvPr id="8" name="Rectangle 7"/>
          <p:cNvSpPr/>
          <p:nvPr/>
        </p:nvSpPr>
        <p:spPr bwMode="gray">
          <a:xfrm>
            <a:off x="611143" y="4659679"/>
            <a:ext cx="8823382" cy="2113537"/>
          </a:xfrm>
          <a:prstGeom prst="rect">
            <a:avLst/>
          </a:pr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0584" tIns="50292" rIns="100584" bIns="50292" numCol="1" spcCol="0" rtlCol="0" fromWordArt="0" anchor="ctr" anchorCtr="0" forceAA="0" compatLnSpc="1">
            <a:prstTxWarp prst="textNoShape">
              <a:avLst/>
            </a:prstTxWarp>
            <a:noAutofit/>
          </a:bodyPr>
          <a:lstStyle/>
          <a:p>
            <a:pPr algn="ctr"/>
            <a:endParaRPr lang="en-US" sz="1980"/>
          </a:p>
        </p:txBody>
      </p:sp>
      <p:sp>
        <p:nvSpPr>
          <p:cNvPr id="9" name="TextBox 8"/>
          <p:cNvSpPr txBox="1"/>
          <p:nvPr/>
        </p:nvSpPr>
        <p:spPr bwMode="gray">
          <a:xfrm>
            <a:off x="725733" y="4787889"/>
            <a:ext cx="4241546" cy="236988"/>
          </a:xfrm>
          <a:prstGeom prst="rect">
            <a:avLst/>
          </a:prstGeom>
          <a:noFill/>
        </p:spPr>
        <p:txBody>
          <a:bodyPr wrap="none" lIns="0" tIns="0" rIns="0" bIns="0" rtlCol="0">
            <a:spAutoFit/>
          </a:bodyPr>
          <a:lstStyle/>
          <a:p>
            <a:pPr>
              <a:spcBef>
                <a:spcPts val="550"/>
              </a:spcBef>
            </a:pPr>
            <a:r>
              <a:rPr lang="en-US" sz="1540" b="1" dirty="0"/>
              <a:t>Implications of Changes in Enrollment</a:t>
            </a:r>
          </a:p>
        </p:txBody>
      </p:sp>
      <p:sp>
        <p:nvSpPr>
          <p:cNvPr id="10" name="TextBox 9"/>
          <p:cNvSpPr txBox="1"/>
          <p:nvPr/>
        </p:nvSpPr>
        <p:spPr bwMode="gray">
          <a:xfrm>
            <a:off x="725733" y="5114001"/>
            <a:ext cx="8415953" cy="533992"/>
          </a:xfrm>
          <a:prstGeom prst="rect">
            <a:avLst/>
          </a:prstGeom>
          <a:noFill/>
        </p:spPr>
        <p:txBody>
          <a:bodyPr wrap="square" lIns="0" tIns="0" rIns="0" bIns="0" rtlCol="0">
            <a:spAutoFit/>
          </a:bodyPr>
          <a:lstStyle/>
          <a:p>
            <a:pPr marL="127477" indent="-127477">
              <a:spcBef>
                <a:spcPts val="550"/>
              </a:spcBef>
              <a:buFont typeface="Arial" panose="020B0604020202020204" pitchFamily="34" charset="0"/>
              <a:buChar char="•"/>
            </a:pPr>
            <a:r>
              <a:rPr lang="en-US" sz="990" i="1" dirty="0"/>
              <a:t>Describe impacts here</a:t>
            </a:r>
          </a:p>
          <a:p>
            <a:pPr marL="127477" indent="-127477">
              <a:spcBef>
                <a:spcPts val="550"/>
              </a:spcBef>
              <a:buFont typeface="Arial" panose="020B0604020202020204" pitchFamily="34" charset="0"/>
              <a:buChar char="•"/>
            </a:pPr>
            <a:r>
              <a:rPr lang="en-US" sz="990" i="1" dirty="0"/>
              <a:t>E.g. Lack of enrollment growth in Units 2 and 3 call for compensation in other departments with more potential; funding for new faculty line needed in Units 4</a:t>
            </a:r>
          </a:p>
        </p:txBody>
      </p:sp>
      <p:graphicFrame>
        <p:nvGraphicFramePr>
          <p:cNvPr id="11" name="Chart 10">
            <a:extLst>
              <a:ext uri="{FF2B5EF4-FFF2-40B4-BE49-F238E27FC236}">
                <a16:creationId xmlns:a16="http://schemas.microsoft.com/office/drawing/2014/main" id="{394BF207-8B08-4D9F-976C-8D9CCBF00849}"/>
              </a:ext>
            </a:extLst>
          </p:cNvPr>
          <p:cNvGraphicFramePr/>
          <p:nvPr>
            <p:extLst>
              <p:ext uri="{D42A27DB-BD31-4B8C-83A1-F6EECF244321}">
                <p14:modId xmlns:p14="http://schemas.microsoft.com/office/powerpoint/2010/main" val="2871121492"/>
              </p:ext>
            </p:extLst>
          </p:nvPr>
        </p:nvGraphicFramePr>
        <p:xfrm>
          <a:off x="1676400" y="1651000"/>
          <a:ext cx="6705600" cy="291955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6397731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DESIGN_ID_EAB2 LANDSCAPE" val="WxGzVndP"/>
  <p:tag name="ARTICULATE_DESIGN_ID_EAB2 LANDSCAPE STANDARD" val="jHQ4Yrpe"/>
  <p:tag name="ARTICULATE_SLIDE_COUNT" val="12"/>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EAB2 Landscape Standard">
  <a:themeElements>
    <a:clrScheme name="EAB Color Palette (2017)">
      <a:dk1>
        <a:srgbClr val="333E48"/>
      </a:dk1>
      <a:lt1>
        <a:srgbClr val="FFFFFF"/>
      </a:lt1>
      <a:dk2>
        <a:srgbClr val="F28B00"/>
      </a:dk2>
      <a:lt2>
        <a:srgbClr val="D6D8DA"/>
      </a:lt2>
      <a:accent1>
        <a:srgbClr val="C4C7CA"/>
      </a:accent1>
      <a:accent2>
        <a:srgbClr val="A0A4A9"/>
      </a:accent2>
      <a:accent3>
        <a:srgbClr val="666E76"/>
      </a:accent3>
      <a:accent4>
        <a:srgbClr val="333E48"/>
      </a:accent4>
      <a:accent5>
        <a:srgbClr val="004A88"/>
      </a:accent5>
      <a:accent6>
        <a:srgbClr val="0070CD"/>
      </a:accent6>
      <a:hlink>
        <a:srgbClr val="0070CD"/>
      </a:hlink>
      <a:folHlink>
        <a:srgbClr val="A0A4A9"/>
      </a:folHlink>
    </a:clrScheme>
    <a:fontScheme name="EAB Theme Font">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chemeClr val="accent3"/>
        </a:solidFill>
        <a:ln>
          <a:solidFill>
            <a:schemeClr val="accent3"/>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900" dirty="0" err="1" smtClean="0"/>
        </a:defPPr>
      </a:lstStyle>
    </a:txDef>
  </a:objectDefaults>
  <a:extraClrSchemeLst/>
  <a:custClrLst>
    <a:custClr name="Dark Background">
      <a:srgbClr val="003D70"/>
    </a:custClr>
    <a:custClr name="Red">
      <a:srgbClr val="CF102D"/>
    </a:custClr>
    <a:custClr name="Yellow">
      <a:srgbClr val="F6D900"/>
    </a:custClr>
    <a:custClr name="Green">
      <a:srgbClr val="7FCB3B"/>
    </a:custClr>
    <a:custClr name="Purple">
      <a:srgbClr val="8B4BB3"/>
    </a:custClr>
    <a:custClr name="Light Blue">
      <a:srgbClr val="23B1F1"/>
    </a:custClr>
    <a:custClr name="Teal">
      <a:srgbClr val="35BDCB"/>
    </a:custClr>
    <a:custClr name="Not Used">
      <a:srgbClr val="FFFFFF"/>
    </a:custClr>
    <a:custClr name="Not Used">
      <a:srgbClr val="FFFFFF"/>
    </a:custClr>
    <a:custClr name="Not Used">
      <a:srgbClr val="FFFFFF"/>
    </a:custClr>
    <a:custClr name="Not Used">
      <a:srgbClr val="FFFFFF"/>
    </a:custClr>
    <a:custClr name="Red Tint">
      <a:srgbClr val="F47A74"/>
    </a:custClr>
    <a:custClr name="Yellow Tint">
      <a:srgbClr val="FFEE6D"/>
    </a:custClr>
    <a:custClr name="Green Tint">
      <a:srgbClr val="B0DF85"/>
    </a:custClr>
    <a:custClr name="Purple Tint">
      <a:srgbClr val="BD98D4"/>
    </a:custClr>
    <a:custClr name="Light Blue Tint">
      <a:srgbClr val="92D8F8"/>
    </a:custClr>
    <a:custClr name="Teal Tint">
      <a:srgbClr val="91DBE3"/>
    </a:custClr>
    <a:custClr name="Not Used">
      <a:srgbClr val="FFFFFF"/>
    </a:custClr>
    <a:custClr name="Not Used">
      <a:srgbClr val="FFFFFF"/>
    </a:custClr>
    <a:custClr name="Not Used">
      <a:srgbClr val="FFFFFF"/>
    </a:custClr>
  </a:custClrLst>
  <a:extLst>
    <a:ext uri="{05A4C25C-085E-4340-85A3-A5531E510DB2}">
      <thm15:themeFamily xmlns:thm15="http://schemas.microsoft.com/office/thememl/2012/main" name="EAB2 Landscape Standard 020419" id="{EDC25632-DEDB-46D0-AFF9-E80ED5DEE441}" vid="{DF06D61C-6297-4D9D-B874-DE4C04EAACDD}"/>
    </a:ext>
  </a:extLst>
</a:theme>
</file>

<file path=ppt/theme/theme2.xml><?xml version="1.0" encoding="utf-8"?>
<a:theme xmlns:a="http://schemas.openxmlformats.org/drawingml/2006/main" name="1_EAB2 Landscape Standard">
  <a:themeElements>
    <a:clrScheme name="EAB Color Palette (2017)">
      <a:dk1>
        <a:srgbClr val="333E48"/>
      </a:dk1>
      <a:lt1>
        <a:srgbClr val="FFFFFF"/>
      </a:lt1>
      <a:dk2>
        <a:srgbClr val="F28B00"/>
      </a:dk2>
      <a:lt2>
        <a:srgbClr val="D6D8DA"/>
      </a:lt2>
      <a:accent1>
        <a:srgbClr val="C4C7CA"/>
      </a:accent1>
      <a:accent2>
        <a:srgbClr val="A0A4A9"/>
      </a:accent2>
      <a:accent3>
        <a:srgbClr val="666E76"/>
      </a:accent3>
      <a:accent4>
        <a:srgbClr val="333E48"/>
      </a:accent4>
      <a:accent5>
        <a:srgbClr val="004A88"/>
      </a:accent5>
      <a:accent6>
        <a:srgbClr val="0070CD"/>
      </a:accent6>
      <a:hlink>
        <a:srgbClr val="0070CD"/>
      </a:hlink>
      <a:folHlink>
        <a:srgbClr val="A0A4A9"/>
      </a:folHlink>
    </a:clrScheme>
    <a:fontScheme name="EAB Theme Font">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chemeClr val="accent3"/>
        </a:solidFill>
        <a:ln>
          <a:solidFill>
            <a:schemeClr val="accent3"/>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900" dirty="0" err="1" smtClean="0"/>
        </a:defPPr>
      </a:lstStyle>
    </a:txDef>
  </a:objectDefaults>
  <a:extraClrSchemeLst/>
  <a:custClrLst>
    <a:custClr name="Dark Background">
      <a:srgbClr val="003D70"/>
    </a:custClr>
    <a:custClr name="Red">
      <a:srgbClr val="CF102D"/>
    </a:custClr>
    <a:custClr name="Yellow">
      <a:srgbClr val="F6D900"/>
    </a:custClr>
    <a:custClr name="Green">
      <a:srgbClr val="7FCB3B"/>
    </a:custClr>
    <a:custClr name="Purple">
      <a:srgbClr val="8B4BB3"/>
    </a:custClr>
    <a:custClr name="Light Blue">
      <a:srgbClr val="23B1F1"/>
    </a:custClr>
    <a:custClr name="Teal">
      <a:srgbClr val="35BDCB"/>
    </a:custClr>
    <a:custClr name="Not Used">
      <a:srgbClr val="FFFFFF"/>
    </a:custClr>
    <a:custClr name="Not Used">
      <a:srgbClr val="FFFFFF"/>
    </a:custClr>
    <a:custClr name="Not Used">
      <a:srgbClr val="FFFFFF"/>
    </a:custClr>
    <a:custClr name="Not Used">
      <a:srgbClr val="FFFFFF"/>
    </a:custClr>
    <a:custClr name="Red Tint">
      <a:srgbClr val="F47A74"/>
    </a:custClr>
    <a:custClr name="Yellow Tint">
      <a:srgbClr val="FFEE6D"/>
    </a:custClr>
    <a:custClr name="Green Tint">
      <a:srgbClr val="B0DF85"/>
    </a:custClr>
    <a:custClr name="Purple Tint">
      <a:srgbClr val="BD98D4"/>
    </a:custClr>
    <a:custClr name="Light Blue Tint">
      <a:srgbClr val="92D8F8"/>
    </a:custClr>
    <a:custClr name="Teal Tint">
      <a:srgbClr val="91DBE3"/>
    </a:custClr>
    <a:custClr name="Not Used">
      <a:srgbClr val="FFFFFF"/>
    </a:custClr>
    <a:custClr name="Not Used">
      <a:srgbClr val="FFFFFF"/>
    </a:custClr>
    <a:custClr name="Not Used">
      <a:srgbClr val="FFFFFF"/>
    </a:custClr>
  </a:custClrLst>
  <a:extLst>
    <a:ext uri="{05A4C25C-085E-4340-85A3-A5531E510DB2}">
      <thm15:themeFamily xmlns:thm15="http://schemas.microsoft.com/office/thememl/2012/main" name="Strategic Plan Template" id="{734E743D-D487-462F-8826-426DB1E8A487}" vid="{FFFC047A-0E42-4159-8450-3722FDC3D37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AB Color Palette (2017)">
    <a:dk1>
      <a:srgbClr val="333E48"/>
    </a:dk1>
    <a:lt1>
      <a:srgbClr val="FFFFFF"/>
    </a:lt1>
    <a:dk2>
      <a:srgbClr val="F28B00"/>
    </a:dk2>
    <a:lt2>
      <a:srgbClr val="D6D8DA"/>
    </a:lt2>
    <a:accent1>
      <a:srgbClr val="C4C7CA"/>
    </a:accent1>
    <a:accent2>
      <a:srgbClr val="A0A4A9"/>
    </a:accent2>
    <a:accent3>
      <a:srgbClr val="666E76"/>
    </a:accent3>
    <a:accent4>
      <a:srgbClr val="333E48"/>
    </a:accent4>
    <a:accent5>
      <a:srgbClr val="004A88"/>
    </a:accent5>
    <a:accent6>
      <a:srgbClr val="0070CD"/>
    </a:accent6>
    <a:hlink>
      <a:srgbClr val="0070CD"/>
    </a:hlink>
    <a:folHlink>
      <a:srgbClr val="A0A4A9"/>
    </a:folHlink>
  </a:clrScheme>
  <a:fontScheme name="EAB Font Theme">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EAB Color Palette (2017)">
    <a:dk1>
      <a:srgbClr val="333E48"/>
    </a:dk1>
    <a:lt1>
      <a:srgbClr val="FFFFFF"/>
    </a:lt1>
    <a:dk2>
      <a:srgbClr val="F28B00"/>
    </a:dk2>
    <a:lt2>
      <a:srgbClr val="D6D8DA"/>
    </a:lt2>
    <a:accent1>
      <a:srgbClr val="C4C7CA"/>
    </a:accent1>
    <a:accent2>
      <a:srgbClr val="A0A4A9"/>
    </a:accent2>
    <a:accent3>
      <a:srgbClr val="666E76"/>
    </a:accent3>
    <a:accent4>
      <a:srgbClr val="333E48"/>
    </a:accent4>
    <a:accent5>
      <a:srgbClr val="004A88"/>
    </a:accent5>
    <a:accent6>
      <a:srgbClr val="0070CD"/>
    </a:accent6>
    <a:hlink>
      <a:srgbClr val="0070CD"/>
    </a:hlink>
    <a:folHlink>
      <a:srgbClr val="A0A4A9"/>
    </a:folHlink>
  </a:clrScheme>
  <a:fontScheme name="EAB Font Theme">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EAB Color Palette (2017)">
    <a:dk1>
      <a:srgbClr val="333E48"/>
    </a:dk1>
    <a:lt1>
      <a:srgbClr val="FFFFFF"/>
    </a:lt1>
    <a:dk2>
      <a:srgbClr val="F28B00"/>
    </a:dk2>
    <a:lt2>
      <a:srgbClr val="D6D8DA"/>
    </a:lt2>
    <a:accent1>
      <a:srgbClr val="C4C7CA"/>
    </a:accent1>
    <a:accent2>
      <a:srgbClr val="A0A4A9"/>
    </a:accent2>
    <a:accent3>
      <a:srgbClr val="666E76"/>
    </a:accent3>
    <a:accent4>
      <a:srgbClr val="333E48"/>
    </a:accent4>
    <a:accent5>
      <a:srgbClr val="004A88"/>
    </a:accent5>
    <a:accent6>
      <a:srgbClr val="0070CD"/>
    </a:accent6>
    <a:hlink>
      <a:srgbClr val="0070CD"/>
    </a:hlink>
    <a:folHlink>
      <a:srgbClr val="A0A4A9"/>
    </a:folHlink>
  </a:clrScheme>
  <a:fontScheme name="EAB Font Theme">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EAB Color Palette (2017)">
    <a:dk1>
      <a:srgbClr val="333E48"/>
    </a:dk1>
    <a:lt1>
      <a:srgbClr val="FFFFFF"/>
    </a:lt1>
    <a:dk2>
      <a:srgbClr val="F28B00"/>
    </a:dk2>
    <a:lt2>
      <a:srgbClr val="D6D8DA"/>
    </a:lt2>
    <a:accent1>
      <a:srgbClr val="C4C7CA"/>
    </a:accent1>
    <a:accent2>
      <a:srgbClr val="A0A4A9"/>
    </a:accent2>
    <a:accent3>
      <a:srgbClr val="666E76"/>
    </a:accent3>
    <a:accent4>
      <a:srgbClr val="333E48"/>
    </a:accent4>
    <a:accent5>
      <a:srgbClr val="004A88"/>
    </a:accent5>
    <a:accent6>
      <a:srgbClr val="0070CD"/>
    </a:accent6>
    <a:hlink>
      <a:srgbClr val="0070CD"/>
    </a:hlink>
    <a:folHlink>
      <a:srgbClr val="A0A4A9"/>
    </a:folHlink>
  </a:clrScheme>
  <a:fontScheme name="EAB Font Theme">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EAB Color Palette (2017)">
    <a:dk1>
      <a:srgbClr val="333E48"/>
    </a:dk1>
    <a:lt1>
      <a:srgbClr val="FFFFFF"/>
    </a:lt1>
    <a:dk2>
      <a:srgbClr val="F28B00"/>
    </a:dk2>
    <a:lt2>
      <a:srgbClr val="D6D8DA"/>
    </a:lt2>
    <a:accent1>
      <a:srgbClr val="C4C7CA"/>
    </a:accent1>
    <a:accent2>
      <a:srgbClr val="A0A4A9"/>
    </a:accent2>
    <a:accent3>
      <a:srgbClr val="666E76"/>
    </a:accent3>
    <a:accent4>
      <a:srgbClr val="333E48"/>
    </a:accent4>
    <a:accent5>
      <a:srgbClr val="004A88"/>
    </a:accent5>
    <a:accent6>
      <a:srgbClr val="0070CD"/>
    </a:accent6>
    <a:hlink>
      <a:srgbClr val="0070CD"/>
    </a:hlink>
    <a:folHlink>
      <a:srgbClr val="A0A4A9"/>
    </a:folHlink>
  </a:clrScheme>
  <a:fontScheme name="EAB Font Theme">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EAB2 Landscape Standard Template 020419</Template>
  <TotalTime>0</TotalTime>
  <Words>6714</Words>
  <Application>Microsoft Office PowerPoint</Application>
  <PresentationFormat>Custom</PresentationFormat>
  <Paragraphs>590</Paragraphs>
  <Slides>26</Slides>
  <Notes>25</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Rockwell</vt:lpstr>
      <vt:lpstr>Verdana</vt:lpstr>
      <vt:lpstr>EAB2 Landscape Standard</vt:lpstr>
      <vt:lpstr>1_EAB2 Landscape Standard</vt:lpstr>
      <vt:lpstr>Microsoft Excel Worksheet</vt:lpstr>
      <vt:lpstr>Strategic Enrollment Management Plan Framework</vt:lpstr>
      <vt:lpstr>How to Use This Framework</vt:lpstr>
      <vt:lpstr>Strategic Enrollment Management Plan</vt:lpstr>
      <vt:lpstr>Strategic Enrollment Management Plan Overview</vt:lpstr>
      <vt:lpstr>SEM Goals &amp; Priorities</vt:lpstr>
      <vt:lpstr>Key Accomplishments 20XX-20XX</vt:lpstr>
      <vt:lpstr>PowerPoint Presentation</vt:lpstr>
      <vt:lpstr>Enrollments of Focus</vt:lpstr>
      <vt:lpstr>Enrollments by Student Segment</vt:lpstr>
      <vt:lpstr>Summary of Market Forces Impacting [Institution], 20XX-20XX</vt:lpstr>
      <vt:lpstr>Demographics: Projected State-Wide Growth of Traditional Community  College Students</vt:lpstr>
      <vt:lpstr>Demographics: Projected Graduating Class Size at Five Local  High Schools</vt:lpstr>
      <vt:lpstr>Major Student Feeders</vt:lpstr>
      <vt:lpstr>Labor Market</vt:lpstr>
      <vt:lpstr>Competitors: Market Competition Assessment</vt:lpstr>
      <vt:lpstr>Public Policy Impact</vt:lpstr>
      <vt:lpstr>Adult Student Market Segment</vt:lpstr>
      <vt:lpstr>PowerPoint Presentation</vt:lpstr>
      <vt:lpstr>Recent High School Graduate Market Segment</vt:lpstr>
      <vt:lpstr>PowerPoint Presentation</vt:lpstr>
      <vt:lpstr>Dual Enrollment Market Segment</vt:lpstr>
      <vt:lpstr>PowerPoint Presentation</vt:lpstr>
      <vt:lpstr>Market Prioritization</vt:lpstr>
      <vt:lpstr>Implementation Timeline</vt:lpstr>
      <vt:lpstr>Performance Scorecard Template</vt:lpstr>
      <vt:lpstr>Supplementary Resources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2019-06-18T17:14:11Z</dcterms:created>
  <dcterms:modified xsi:type="dcterms:W3CDTF">2019-11-25T22:13:36Z</dcterms:modified>
</cp:coreProperties>
</file>