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3"/>
  </p:notesMasterIdLst>
  <p:sldIdLst>
    <p:sldId id="256" r:id="rId2"/>
    <p:sldId id="326" r:id="rId3"/>
    <p:sldId id="333" r:id="rId4"/>
    <p:sldId id="334" r:id="rId5"/>
    <p:sldId id="328" r:id="rId6"/>
    <p:sldId id="347" r:id="rId7"/>
    <p:sldId id="335" r:id="rId8"/>
    <p:sldId id="338" r:id="rId9"/>
    <p:sldId id="329" r:id="rId10"/>
    <p:sldId id="337" r:id="rId11"/>
    <p:sldId id="343" r:id="rId12"/>
    <p:sldId id="339" r:id="rId13"/>
    <p:sldId id="340" r:id="rId14"/>
    <p:sldId id="348" r:id="rId15"/>
    <p:sldId id="330" r:id="rId16"/>
    <p:sldId id="342" r:id="rId17"/>
    <p:sldId id="344" r:id="rId18"/>
    <p:sldId id="345" r:id="rId19"/>
    <p:sldId id="346" r:id="rId20"/>
    <p:sldId id="331" r:id="rId21"/>
    <p:sldId id="332" r:id="rId22"/>
  </p:sldIdLst>
  <p:sldSz cx="6400800" cy="4800600"/>
  <p:notesSz cx="7010400" cy="9296400"/>
  <p:custDataLst>
    <p:tags r:id="rId24"/>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521415D9-36F7-43E2-AB2F-B90AF26B5E84}">
      <p14:sectionLst xmlns:p14="http://schemas.microsoft.com/office/powerpoint/2010/main">
        <p14:section name="Campus Leadership Communication" id="{CAD9A8E7-6C2C-4D13-ACE9-53DCD6A6421B}">
          <p14:sldIdLst>
            <p14:sldId id="256"/>
          </p14:sldIdLst>
        </p14:section>
        <p14:section name="1: Digital Imperative" id="{D43F9A47-101A-40F3-895D-42093AE5F291}">
          <p14:sldIdLst>
            <p14:sldId id="326"/>
            <p14:sldId id="333"/>
            <p14:sldId id="334"/>
          </p14:sldIdLst>
        </p14:section>
        <p14:section name="2: Integration" id="{0A7FD575-DBC6-4D60-834D-802CB2FACD17}">
          <p14:sldIdLst>
            <p14:sldId id="328"/>
            <p14:sldId id="347"/>
            <p14:sldId id="335"/>
            <p14:sldId id="338"/>
          </p14:sldIdLst>
        </p14:section>
        <p14:section name="3: Project-Focused Problems" id="{245B3379-3F05-4CF6-A36B-F6937F324C9A}">
          <p14:sldIdLst>
            <p14:sldId id="329"/>
            <p14:sldId id="337"/>
            <p14:sldId id="343"/>
            <p14:sldId id="339"/>
            <p14:sldId id="340"/>
            <p14:sldId id="348"/>
          </p14:sldIdLst>
        </p14:section>
        <p14:section name="4: A Better Way" id="{FD6D432C-D7DF-4B61-B678-97F1D27F5A98}">
          <p14:sldIdLst>
            <p14:sldId id="330"/>
            <p14:sldId id="342"/>
            <p14:sldId id="344"/>
            <p14:sldId id="345"/>
            <p14:sldId id="346"/>
            <p14:sldId id="331"/>
            <p14:sldId id="3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69637" autoAdjust="0"/>
  </p:normalViewPr>
  <p:slideViewPr>
    <p:cSldViewPr snapToGrid="0" showGuides="1">
      <p:cViewPr varScale="1">
        <p:scale>
          <a:sx n="89" d="100"/>
          <a:sy n="89" d="100"/>
        </p:scale>
        <p:origin x="1410"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tx1"/>
            </a:solidFill>
            <a:ln w="9525">
              <a:miter lim="800000"/>
            </a:ln>
          </c:spPr>
          <c:dPt>
            <c:idx val="0"/>
            <c:bubble3D val="0"/>
            <c:spPr>
              <a:solidFill>
                <a:srgbClr val="004A88"/>
              </a:solidFill>
              <a:ln w="9525">
                <a:solidFill>
                  <a:schemeClr val="lt1"/>
                </a:solidFill>
                <a:miter lim="800000"/>
              </a:ln>
              <a:effectLst/>
            </c:spPr>
          </c:dPt>
          <c:dPt>
            <c:idx val="1"/>
            <c:bubble3D val="0"/>
            <c:spPr>
              <a:solidFill>
                <a:srgbClr val="C4C7CA"/>
              </a:solidFill>
              <a:ln w="9525">
                <a:solidFill>
                  <a:schemeClr val="lt1"/>
                </a:solidFill>
                <a:miter lim="800000"/>
              </a:ln>
              <a:effectLst/>
            </c:spPr>
          </c:dPt>
          <c:dPt>
            <c:idx val="2"/>
            <c:bubble3D val="0"/>
            <c:spPr>
              <a:solidFill>
                <a:srgbClr val="C4C7CA"/>
              </a:solidFill>
              <a:ln w="9525">
                <a:solidFill>
                  <a:schemeClr val="lt1"/>
                </a:solidFill>
                <a:miter lim="800000"/>
              </a:ln>
              <a:effectLst/>
            </c:spPr>
          </c:dPt>
          <c:dPt>
            <c:idx val="3"/>
            <c:bubble3D val="0"/>
            <c:spPr>
              <a:solidFill>
                <a:srgbClr val="C4C7CA"/>
              </a:solidFill>
              <a:ln w="9525">
                <a:solidFill>
                  <a:schemeClr val="lt1"/>
                </a:solidFill>
                <a:miter lim="800000"/>
              </a:ln>
              <a:effectLst/>
            </c:spPr>
          </c:dPt>
          <c:dPt>
            <c:idx val="4"/>
            <c:bubble3D val="0"/>
            <c:spPr>
              <a:solidFill>
                <a:schemeClr val="accent5"/>
              </a:solidFill>
              <a:ln w="9525">
                <a:solidFill>
                  <a:schemeClr val="lt1"/>
                </a:solidFill>
                <a:miter lim="800000"/>
              </a:ln>
              <a:effectLst/>
            </c:spPr>
          </c:dPt>
          <c:cat>
            <c:strRef>
              <c:f>Sheet1!$A$2:$A$4</c:f>
              <c:strCache>
                <c:ptCount val="3"/>
                <c:pt idx="0">
                  <c:v>1st Qtr</c:v>
                </c:pt>
                <c:pt idx="1">
                  <c:v>2nd Qtr</c:v>
                </c:pt>
                <c:pt idx="2">
                  <c:v>3rd Qtr</c:v>
                </c:pt>
              </c:strCache>
            </c:strRef>
          </c:cat>
          <c:val>
            <c:numRef>
              <c:f>Sheet1!$B$2:$B$4</c:f>
              <c:numCache>
                <c:formatCode>General</c:formatCode>
                <c:ptCount val="3"/>
                <c:pt idx="0">
                  <c:v>48</c:v>
                </c:pt>
                <c:pt idx="1">
                  <c:v>26</c:v>
                </c:pt>
                <c:pt idx="2">
                  <c:v>20</c:v>
                </c:pt>
              </c:numCache>
            </c:numRef>
          </c:val>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atin typeface="Verdana" panose="020B0604030504040204" pitchFamily="34" charset="0"/>
              </a:defRPr>
            </a:lvl1pPr>
          </a:lstStyle>
          <a:p>
            <a:fld id="{635E5181-CEC9-49C9-AE2F-31A35049DD97}" type="datetimeFigureOut">
              <a:rPr lang="en-US" smtClean="0"/>
              <a:pPr/>
              <a:t>5/1/2018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Presentation Context:</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3"/>
                </a:solidFill>
              </a:rPr>
              <a:t>As technology’s role in the educational mission expands, higher education stakeholders are increasingly required to speak the language of IT. This</a:t>
            </a:r>
            <a:r>
              <a:rPr lang="en-US" sz="1200" baseline="0" dirty="0" smtClean="0">
                <a:solidFill>
                  <a:schemeClr val="accent3"/>
                </a:solidFill>
              </a:rPr>
              <a:t> presentation is a ready-made educational tool for CIOs to engage non-technical constituents in mission-critical technology initiatives. </a:t>
            </a:r>
            <a:endParaRPr lang="en-US" b="0" dirty="0" smtClean="0"/>
          </a:p>
          <a:p>
            <a:endParaRPr lang="en-US" b="0" dirty="0" smtClean="0"/>
          </a:p>
          <a:p>
            <a:r>
              <a:rPr lang="en-US" b="0" dirty="0" smtClean="0"/>
              <a:t>The</a:t>
            </a:r>
            <a:r>
              <a:rPr lang="en-US" b="0" baseline="0" dirty="0" smtClean="0"/>
              <a:t> </a:t>
            </a:r>
            <a:r>
              <a:rPr lang="en-US" b="0" dirty="0" smtClean="0"/>
              <a:t>content</a:t>
            </a:r>
            <a:r>
              <a:rPr lang="en-US" b="0" baseline="0" dirty="0" smtClean="0"/>
              <a:t> in this presentation </a:t>
            </a:r>
            <a:r>
              <a:rPr lang="en-US" b="0" dirty="0" smtClean="0"/>
              <a:t>was developed</a:t>
            </a:r>
            <a:r>
              <a:rPr lang="en-US" b="0" baseline="0" dirty="0" smtClean="0"/>
              <a:t> by analysts in EAB’s IT Forum as part of our 2017 research into “Enterprise Integration” on behalf of 200+ CIOs and IT leaders across North America. Central to the argument of the IT Forum’s best practice insights was the necessity of campus-wide engagement in digital strategy, including executive buy in to determine and implement a cohesive integration strategic plan. Further resources related to the study can be located at http://www.eab.com/itf </a:t>
            </a:r>
          </a:p>
          <a:p>
            <a:endParaRPr lang="en-US" b="0" baseline="0" dirty="0" smtClean="0"/>
          </a:p>
          <a:p>
            <a:r>
              <a:rPr lang="en-US" b="0" baseline="0" dirty="0" smtClean="0"/>
              <a:t>To speak to a researcher regarding this material, please contact research@eab.com, citing “Integration: What It Is, and Why It Matters for Higher Education” in the subject line. </a:t>
            </a:r>
          </a:p>
          <a:p>
            <a:endParaRPr lang="en-US" b="0" baseline="0" dirty="0" smtClean="0"/>
          </a:p>
          <a:p>
            <a:r>
              <a:rPr lang="en-US" b="0" i="1" baseline="0" dirty="0" smtClean="0"/>
              <a:t>- Danielle Yardy, </a:t>
            </a:r>
            <a:r>
              <a:rPr lang="en-US" b="0" i="1" baseline="0" dirty="0" err="1" smtClean="0"/>
              <a:t>Sr</a:t>
            </a:r>
            <a:r>
              <a:rPr lang="en-US" b="0" i="1" baseline="0" dirty="0" smtClean="0"/>
              <a:t> Analyst, IT Forum </a:t>
            </a:r>
            <a:endParaRPr lang="en-US" b="1" i="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a:t>
            </a:fld>
            <a:endParaRPr lang="en-US" dirty="0"/>
          </a:p>
        </p:txBody>
      </p:sp>
    </p:spTree>
    <p:extLst>
      <p:ext uri="{BB962C8B-B14F-4D97-AF65-F5344CB8AC3E}">
        <p14:creationId xmlns:p14="http://schemas.microsoft.com/office/powerpoint/2010/main" val="2265217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Point:</a:t>
            </a:r>
            <a:r>
              <a:rPr lang="en-US" b="0" dirty="0" smtClean="0"/>
              <a:t> We</a:t>
            </a:r>
            <a:r>
              <a:rPr lang="en-US" b="0" baseline="0" dirty="0" smtClean="0"/>
              <a:t> integrate to meet project needs, ignoring longer-term technology complications. </a:t>
            </a:r>
            <a:endParaRPr lang="en-US" b="0" dirty="0" smtClean="0"/>
          </a:p>
          <a:p>
            <a:endParaRPr lang="en-US" b="0" dirty="0" smtClean="0"/>
          </a:p>
          <a:p>
            <a:r>
              <a:rPr lang="en-US" b="0" i="1" dirty="0" smtClean="0"/>
              <a:t>Suggested</a:t>
            </a:r>
            <a:r>
              <a:rPr lang="en-US" b="0" i="1" baseline="0" dirty="0" smtClean="0"/>
              <a:t> Scripting:</a:t>
            </a:r>
            <a:r>
              <a:rPr lang="en-US" b="0" i="0" baseline="0" dirty="0" smtClean="0"/>
              <a:t> The way that integration work happens on campus at the moment is driven by IT projects. Academic and administrative units sponsor particular projects; those are then prioritized according to available funding and strategic priorities; the IT team then implements the projects in accordance with the project needs; and afterwards, the operation and maintenance of the technology or output falls either to IT or the sponsoring unit. The phase where the integration work happens is the second one – and as you can see, the pieces that are prioritized there are the needs of the sponsoring unit, and a high-speed solution to limit costs and allow IT to move onto other projects. </a:t>
            </a:r>
          </a:p>
          <a:p>
            <a:endParaRPr lang="en-US" b="0" i="0" baseline="0" dirty="0" smtClean="0"/>
          </a:p>
          <a:p>
            <a:r>
              <a:rPr lang="en-US" b="0" i="0" baseline="0" dirty="0" smtClean="0"/>
              <a:t>While this kind of cycle helps IT, and the institution, to get through large numbers of IT projects with low short-term costs, there are a number of issues with this approach that emerge further down the line, which we’re going to discuss over the next few slides: higher downstream maintenance costs, greater risk of failure in the IT systems, and limited future value from the technology. But first, to understand how those limitations manifest, it’s important to understand what this rapid cycling on the surface looks like under the bonnet of the institution. </a:t>
            </a:r>
            <a:endParaRPr lang="en-US" b="0" i="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910075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Point: </a:t>
            </a:r>
            <a:r>
              <a:rPr lang="en-US" b="0" dirty="0" smtClean="0"/>
              <a:t>Each</a:t>
            </a:r>
            <a:r>
              <a:rPr lang="en-US" b="0" baseline="0" dirty="0" smtClean="0"/>
              <a:t> “simple project” </a:t>
            </a:r>
            <a:r>
              <a:rPr lang="en-US" b="0" dirty="0" smtClean="0"/>
              <a:t>contributes to an</a:t>
            </a:r>
            <a:r>
              <a:rPr lang="en-US" b="0" baseline="0" dirty="0" smtClean="0"/>
              <a:t> underlying IT architecture that’s chaotic and unmanageable.</a:t>
            </a:r>
          </a:p>
          <a:p>
            <a:endParaRPr lang="en-US" b="0" baseline="0" dirty="0" smtClean="0"/>
          </a:p>
          <a:p>
            <a:r>
              <a:rPr lang="en-US" b="0" i="1" baseline="0" dirty="0" smtClean="0"/>
              <a:t>Suggested Scripting:</a:t>
            </a:r>
            <a:r>
              <a:rPr lang="en-US" b="0" i="0" baseline="0" dirty="0" smtClean="0"/>
              <a:t> The result of all of those projects—whether it’s moving a little bit of data from one place to another, or onboarding a new classroom app, or customizing a portal into one of our main systems—is a mess! We have hundreds of cloud-based applications running in different areas of campus, using and creating data; we have different databases, what we call shadow databases, storing bits of information for different systems around campus; we have these older systems still at the backbone of the university, that were designed to perform the operations needed, not to support all of the different applications that we’re connecting them to. On top of these practical concerns with the technologies themselves, there are issues with the integrations we build, too: integrating in the cloud (that is, outside of our firewall) often needs us to get up to speed with new tooling; integrating across the firewall requires new security measures; and the web in general means that making sense of requirements for new projects becomes more and more complicated the more time that we allow this to continue. </a:t>
            </a:r>
          </a:p>
          <a:p>
            <a:endParaRPr lang="en-US" b="0" i="0" baseline="0" dirty="0" smtClean="0"/>
          </a:p>
          <a:p>
            <a:r>
              <a:rPr lang="en-US" b="0" i="0" baseline="0" dirty="0" smtClean="0"/>
              <a:t>This kind of architecture, this integration with a project-at-hand focus, is causing very real issues for our institution. Issues in cost, in risk, and in lost opportunities. </a:t>
            </a:r>
          </a:p>
        </p:txBody>
      </p:sp>
      <p:sp>
        <p:nvSpPr>
          <p:cNvPr id="4" name="Slide Number Placeholder 3"/>
          <p:cNvSpPr>
            <a:spLocks noGrp="1"/>
          </p:cNvSpPr>
          <p:nvPr>
            <p:ph type="sldNum" sz="quarter" idx="10"/>
          </p:nvPr>
        </p:nvSpPr>
        <p:spPr/>
        <p:txBody>
          <a:bodyPr/>
          <a:lstStyle/>
          <a:p>
            <a:fld id="{BF4803AB-2594-4B0A-8DC3-A3880FE8631C}" type="slidenum">
              <a:rPr lang="en-US" smtClean="0"/>
              <a:pPr/>
              <a:t>11</a:t>
            </a:fld>
            <a:endParaRPr lang="en-US" dirty="0"/>
          </a:p>
        </p:txBody>
      </p:sp>
    </p:spTree>
    <p:extLst>
      <p:ext uri="{BB962C8B-B14F-4D97-AF65-F5344CB8AC3E}">
        <p14:creationId xmlns:p14="http://schemas.microsoft.com/office/powerpoint/2010/main" val="142042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Point:</a:t>
            </a:r>
            <a:r>
              <a:rPr lang="en-US" b="0" dirty="0" smtClean="0"/>
              <a:t> With project-at-hand focused integration, maintenance</a:t>
            </a:r>
            <a:r>
              <a:rPr lang="en-US" b="0" baseline="0" dirty="0" smtClean="0"/>
              <a:t> costs grow exponentially. </a:t>
            </a:r>
          </a:p>
          <a:p>
            <a:endParaRPr lang="en-US" b="0" baseline="0" dirty="0" smtClean="0"/>
          </a:p>
          <a:p>
            <a:r>
              <a:rPr lang="en-US" b="0" i="1" baseline="0" dirty="0" smtClean="0"/>
              <a:t>Suggested Scripting:</a:t>
            </a:r>
            <a:r>
              <a:rPr lang="en-US" b="0" i="0" baseline="0" dirty="0" smtClean="0"/>
              <a:t> The first issue we’re facing is increasing costs maintenance costs. As the number of direct integrations grows, our efforts to “scale” integration are increasing our costs significantly down the road. Integration work, as it’s defined on this slide, amounts to much more than we’ve talked about yet. Once those integration’s are built—in the installation phase—they often require ongoing support and care from the IT organization, whether to fix integrations when software is updated, or to address missing functionality that wasn’t considered in the earliest phase. The three aspects IT oversees are: </a:t>
            </a:r>
          </a:p>
          <a:p>
            <a:pPr lvl="1"/>
            <a:r>
              <a:rPr lang="en-US" sz="1200" kern="1200" dirty="0" smtClean="0">
                <a:solidFill>
                  <a:schemeClr val="tx1"/>
                </a:solidFill>
                <a:effectLst/>
                <a:latin typeface="Verdana" panose="020B0604030504040204" pitchFamily="34" charset="0"/>
                <a:ea typeface="+mn-ea"/>
                <a:cs typeface="+mn-cs"/>
              </a:rPr>
              <a:t>Installation – whether that’s onboarding a new system, building something, or pulling a new report </a:t>
            </a:r>
          </a:p>
          <a:p>
            <a:pPr lvl="1"/>
            <a:r>
              <a:rPr lang="en-US" sz="1200" kern="1200" dirty="0" smtClean="0">
                <a:solidFill>
                  <a:schemeClr val="tx1"/>
                </a:solidFill>
                <a:effectLst/>
                <a:latin typeface="Verdana" panose="020B0604030504040204" pitchFamily="34" charset="0"/>
                <a:ea typeface="+mn-ea"/>
                <a:cs typeface="+mn-cs"/>
              </a:rPr>
              <a:t>Ongoing maintenance – keeping the interfaces we have running through various software updates, troubleshooting, and patching work</a:t>
            </a:r>
          </a:p>
          <a:p>
            <a:pPr lvl="1"/>
            <a:r>
              <a:rPr lang="en-US" sz="1200" kern="1200" dirty="0" smtClean="0">
                <a:solidFill>
                  <a:schemeClr val="tx1"/>
                </a:solidFill>
                <a:effectLst/>
                <a:latin typeface="Verdana" panose="020B0604030504040204" pitchFamily="34" charset="0"/>
                <a:ea typeface="+mn-ea"/>
                <a:cs typeface="+mn-cs"/>
              </a:rPr>
              <a:t>Synthesis – creating new connections between existing data and technologies to enhance the campus tech ecosystem</a:t>
            </a:r>
          </a:p>
          <a:p>
            <a:pPr lvl="0"/>
            <a:r>
              <a:rPr lang="en-US" sz="1200" kern="1200" dirty="0" smtClean="0">
                <a:solidFill>
                  <a:schemeClr val="tx1"/>
                </a:solidFill>
                <a:effectLst/>
                <a:latin typeface="Verdana" panose="020B0604030504040204" pitchFamily="34" charset="0"/>
                <a:ea typeface="+mn-ea"/>
                <a:cs typeface="+mn-cs"/>
              </a:rPr>
              <a:t>Because we’re shortchanging ourselves during the first phase, the later two categories are ballooning in the attention they require.</a:t>
            </a:r>
          </a:p>
          <a:p>
            <a:pPr lvl="0"/>
            <a:r>
              <a:rPr lang="en-US" sz="1200" kern="1200" dirty="0" smtClean="0">
                <a:solidFill>
                  <a:schemeClr val="tx1"/>
                </a:solidFill>
                <a:effectLst/>
                <a:latin typeface="Verdana" panose="020B0604030504040204" pitchFamily="34" charset="0"/>
                <a:ea typeface="+mn-ea"/>
                <a:cs typeface="+mn-cs"/>
              </a:rPr>
              <a:t>Some of our </a:t>
            </a:r>
            <a:r>
              <a:rPr lang="en-US" sz="1200" b="1" kern="1200" dirty="0" smtClean="0">
                <a:solidFill>
                  <a:schemeClr val="tx1"/>
                </a:solidFill>
                <a:effectLst/>
                <a:latin typeface="Verdana" panose="020B0604030504040204" pitchFamily="34" charset="0"/>
                <a:ea typeface="+mn-ea"/>
                <a:cs typeface="+mn-cs"/>
              </a:rPr>
              <a:t>most expensive employees</a:t>
            </a:r>
            <a:r>
              <a:rPr lang="en-US" sz="1200" kern="1200" dirty="0" smtClean="0">
                <a:solidFill>
                  <a:schemeClr val="tx1"/>
                </a:solidFill>
                <a:effectLst/>
                <a:latin typeface="Verdana" panose="020B0604030504040204" pitchFamily="34" charset="0"/>
                <a:ea typeface="+mn-ea"/>
                <a:cs typeface="+mn-cs"/>
              </a:rPr>
              <a:t> are spending countless hours just trying to keep campus ticking, or to ensure that we can maintain business as usual. </a:t>
            </a:r>
          </a:p>
          <a:p>
            <a:pPr lvl="0"/>
            <a:r>
              <a:rPr lang="en-US" sz="1200" kern="1200" dirty="0" smtClean="0">
                <a:solidFill>
                  <a:schemeClr val="tx1"/>
                </a:solidFill>
                <a:effectLst/>
                <a:latin typeface="Verdana" panose="020B0604030504040204" pitchFamily="34" charset="0"/>
                <a:ea typeface="+mn-ea"/>
                <a:cs typeface="+mn-cs"/>
              </a:rPr>
              <a:t>According to </a:t>
            </a:r>
            <a:r>
              <a:rPr lang="en-US" sz="1200" kern="1200" dirty="0" err="1" smtClean="0">
                <a:solidFill>
                  <a:schemeClr val="tx1"/>
                </a:solidFill>
                <a:effectLst/>
                <a:latin typeface="Verdana" panose="020B0604030504040204" pitchFamily="34" charset="0"/>
                <a:ea typeface="+mn-ea"/>
                <a:cs typeface="+mn-cs"/>
              </a:rPr>
              <a:t>Educause’s</a:t>
            </a:r>
            <a:r>
              <a:rPr lang="en-US" sz="1200" kern="1200" dirty="0" smtClean="0">
                <a:solidFill>
                  <a:schemeClr val="tx1"/>
                </a:solidFill>
                <a:effectLst/>
                <a:latin typeface="Verdana" panose="020B0604030504040204" pitchFamily="34" charset="0"/>
                <a:ea typeface="+mn-ea"/>
                <a:cs typeface="+mn-cs"/>
              </a:rPr>
              <a:t> core data</a:t>
            </a:r>
            <a:r>
              <a:rPr lang="en-US" sz="1200" b="1" kern="1200" dirty="0" smtClean="0">
                <a:solidFill>
                  <a:schemeClr val="tx1"/>
                </a:solidFill>
                <a:effectLst/>
                <a:latin typeface="Verdana" panose="020B0604030504040204" pitchFamily="34" charset="0"/>
                <a:ea typeface="+mn-ea"/>
                <a:cs typeface="+mn-cs"/>
              </a:rPr>
              <a:t>, you all are spending upwards of 80% of the IT budget on running the institution</a:t>
            </a:r>
            <a:r>
              <a:rPr lang="en-US" sz="1200" kern="1200" dirty="0" smtClean="0">
                <a:solidFill>
                  <a:schemeClr val="tx1"/>
                </a:solidFill>
                <a:effectLst/>
                <a:latin typeface="Verdana" panose="020B0604030504040204" pitchFamily="34" charset="0"/>
                <a:ea typeface="+mn-ea"/>
                <a:cs typeface="+mn-cs"/>
              </a:rPr>
              <a:t>, and in our conversations we’ve had estimates ranging from </a:t>
            </a:r>
            <a:r>
              <a:rPr lang="en-US" sz="1200" b="1" kern="1200" dirty="0" smtClean="0">
                <a:solidFill>
                  <a:schemeClr val="tx1"/>
                </a:solidFill>
                <a:effectLst/>
                <a:latin typeface="Verdana" panose="020B0604030504040204" pitchFamily="34" charset="0"/>
                <a:ea typeface="+mn-ea"/>
                <a:cs typeface="+mn-cs"/>
              </a:rPr>
              <a:t>35%-50% of all IT resources being spent on integration activities</a:t>
            </a:r>
            <a:r>
              <a:rPr lang="en-US" sz="1200" kern="1200" dirty="0" smtClean="0">
                <a:solidFill>
                  <a:schemeClr val="tx1"/>
                </a:solidFill>
                <a:effectLst/>
                <a:latin typeface="Verdana" panose="020B0604030504040204" pitchFamily="34" charset="0"/>
                <a:ea typeface="+mn-ea"/>
                <a:cs typeface="+mn-cs"/>
              </a:rPr>
              <a:t> – whether that’s</a:t>
            </a:r>
          </a:p>
          <a:p>
            <a:pPr lvl="1"/>
            <a:r>
              <a:rPr lang="en-US" sz="1200" kern="1200" dirty="0" smtClean="0">
                <a:solidFill>
                  <a:schemeClr val="tx1"/>
                </a:solidFill>
                <a:effectLst/>
                <a:latin typeface="Verdana" panose="020B0604030504040204" pitchFamily="34" charset="0"/>
                <a:ea typeface="+mn-ea"/>
                <a:cs typeface="+mn-cs"/>
              </a:rPr>
              <a:t>Installation and requirements gathering</a:t>
            </a:r>
          </a:p>
          <a:p>
            <a:pPr lvl="1"/>
            <a:r>
              <a:rPr lang="en-US" sz="1200" kern="1200" dirty="0" smtClean="0">
                <a:solidFill>
                  <a:schemeClr val="tx1"/>
                </a:solidFill>
                <a:effectLst/>
                <a:latin typeface="Verdana" panose="020B0604030504040204" pitchFamily="34" charset="0"/>
                <a:ea typeface="+mn-ea"/>
                <a:cs typeface="+mn-cs"/>
              </a:rPr>
              <a:t>Development and customization</a:t>
            </a:r>
          </a:p>
          <a:p>
            <a:pPr lvl="1"/>
            <a:r>
              <a:rPr lang="en-US" sz="1200" kern="1200" dirty="0" smtClean="0">
                <a:solidFill>
                  <a:schemeClr val="tx1"/>
                </a:solidFill>
                <a:effectLst/>
                <a:latin typeface="Verdana" panose="020B0604030504040204" pitchFamily="34" charset="0"/>
                <a:ea typeface="+mn-ea"/>
                <a:cs typeface="+mn-cs"/>
              </a:rPr>
              <a:t>Maintenance and troubleshooting</a:t>
            </a:r>
          </a:p>
          <a:p>
            <a:pPr lvl="1"/>
            <a:r>
              <a:rPr lang="en-US" sz="1200" kern="1200" dirty="0" smtClean="0">
                <a:solidFill>
                  <a:schemeClr val="tx1"/>
                </a:solidFill>
                <a:effectLst/>
                <a:latin typeface="Verdana" panose="020B0604030504040204" pitchFamily="34" charset="0"/>
                <a:ea typeface="+mn-ea"/>
                <a:cs typeface="+mn-cs"/>
              </a:rPr>
              <a:t>Or downstream synthesis and augmentation</a:t>
            </a:r>
          </a:p>
          <a:p>
            <a:endParaRPr lang="en-US" b="1" i="1" dirty="0" smtClean="0"/>
          </a:p>
          <a:p>
            <a:r>
              <a:rPr lang="en-US" b="0" i="0" dirty="0" smtClean="0"/>
              <a:t>When</a:t>
            </a:r>
            <a:r>
              <a:rPr lang="en-US" b="0" i="0" baseline="0" dirty="0" smtClean="0"/>
              <a:t> our attention (and our resources) is focused on these kinds of tasks, we can’t do enough of the kinds of transformation work that we’d like to be doing in IT. </a:t>
            </a:r>
            <a:endParaRPr lang="en-US" b="0" i="0" dirty="0" smtClean="0"/>
          </a:p>
        </p:txBody>
      </p:sp>
      <p:sp>
        <p:nvSpPr>
          <p:cNvPr id="4" name="Slide Number Placeholder 3"/>
          <p:cNvSpPr>
            <a:spLocks noGrp="1"/>
          </p:cNvSpPr>
          <p:nvPr>
            <p:ph type="sldNum" sz="quarter" idx="10"/>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1205077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Point</a:t>
            </a:r>
            <a:r>
              <a:rPr lang="en-US" b="0" dirty="0" smtClean="0"/>
              <a:t>: Risk of failure and</a:t>
            </a:r>
            <a:r>
              <a:rPr lang="en-US" b="0" baseline="0" dirty="0" smtClean="0"/>
              <a:t> of break grows with every connection. </a:t>
            </a:r>
          </a:p>
          <a:p>
            <a:endParaRPr lang="en-US" b="0" baseline="0" dirty="0" smtClean="0"/>
          </a:p>
          <a:p>
            <a:r>
              <a:rPr lang="en-US" b="0" i="1" baseline="0" dirty="0" smtClean="0"/>
              <a:t>Suggested Scripting: </a:t>
            </a:r>
            <a:r>
              <a:rPr lang="en-US" b="0" i="0" baseline="0" dirty="0" smtClean="0"/>
              <a:t>The second issue that we have building up is the institutional risk inherent in messy integrations. </a:t>
            </a:r>
          </a:p>
          <a:p>
            <a:pPr lvl="0"/>
            <a:r>
              <a:rPr lang="en-US" sz="1200" b="0" kern="1200" dirty="0" smtClean="0">
                <a:solidFill>
                  <a:schemeClr val="tx1"/>
                </a:solidFill>
                <a:effectLst/>
                <a:latin typeface="Verdana" panose="020B0604030504040204" pitchFamily="34" charset="0"/>
                <a:ea typeface="+mn-ea"/>
                <a:cs typeface="+mn-cs"/>
              </a:rPr>
              <a:t>The</a:t>
            </a:r>
            <a:r>
              <a:rPr lang="en-US" sz="1200" b="0" kern="1200" baseline="0" dirty="0" smtClean="0">
                <a:solidFill>
                  <a:schemeClr val="tx1"/>
                </a:solidFill>
                <a:effectLst/>
                <a:latin typeface="Verdana" panose="020B0604030504040204" pitchFamily="34" charset="0"/>
                <a:ea typeface="+mn-ea"/>
                <a:cs typeface="+mn-cs"/>
              </a:rPr>
              <a:t> se</a:t>
            </a:r>
            <a:r>
              <a:rPr lang="en-US" sz="1200" b="0" kern="1200" dirty="0" smtClean="0">
                <a:solidFill>
                  <a:schemeClr val="tx1"/>
                </a:solidFill>
                <a:effectLst/>
                <a:latin typeface="Verdana" panose="020B0604030504040204" pitchFamily="34" charset="0"/>
                <a:ea typeface="+mn-ea"/>
                <a:cs typeface="+mn-cs"/>
              </a:rPr>
              <a:t>cond component of the</a:t>
            </a:r>
            <a:r>
              <a:rPr lang="en-US" sz="1200" b="0" kern="1200" baseline="0" dirty="0" smtClean="0">
                <a:solidFill>
                  <a:schemeClr val="tx1"/>
                </a:solidFill>
                <a:effectLst/>
                <a:latin typeface="Verdana" panose="020B0604030504040204" pitchFamily="34" charset="0"/>
                <a:ea typeface="+mn-ea"/>
                <a:cs typeface="+mn-cs"/>
              </a:rPr>
              <a:t> impacts of our current practice </a:t>
            </a:r>
            <a:r>
              <a:rPr lang="en-US" sz="1200" b="0" kern="1200" dirty="0" smtClean="0">
                <a:solidFill>
                  <a:schemeClr val="tx1"/>
                </a:solidFill>
                <a:effectLst/>
                <a:latin typeface="Verdana" panose="020B0604030504040204" pitchFamily="34" charset="0"/>
                <a:ea typeface="+mn-ea"/>
                <a:cs typeface="+mn-cs"/>
              </a:rPr>
              <a:t>is the risk that we’re building into the institution.</a:t>
            </a:r>
          </a:p>
          <a:p>
            <a:pPr lvl="0"/>
            <a:r>
              <a:rPr lang="en-US" sz="1200" b="0" kern="1200" dirty="0" smtClean="0">
                <a:solidFill>
                  <a:schemeClr val="tx1"/>
                </a:solidFill>
                <a:effectLst/>
                <a:latin typeface="Verdana" panose="020B0604030504040204" pitchFamily="34" charset="0"/>
                <a:ea typeface="+mn-ea"/>
                <a:cs typeface="+mn-cs"/>
              </a:rPr>
              <a:t>The more integrations that we build directly between systems, the more interconnectivity built on bespoke coding decisions that we’re trying to monitor.</a:t>
            </a:r>
            <a:br>
              <a:rPr lang="en-US" sz="1200" b="0" kern="1200" dirty="0" smtClean="0">
                <a:solidFill>
                  <a:schemeClr val="tx1"/>
                </a:solidFill>
                <a:effectLst/>
                <a:latin typeface="Verdana" panose="020B0604030504040204" pitchFamily="34" charset="0"/>
                <a:ea typeface="+mn-ea"/>
                <a:cs typeface="+mn-cs"/>
              </a:rPr>
            </a:br>
            <a:endParaRPr lang="en-US" sz="1200" b="0" kern="1200" dirty="0" smtClean="0">
              <a:solidFill>
                <a:schemeClr val="tx1"/>
              </a:solidFill>
              <a:effectLst/>
              <a:latin typeface="Verdana" panose="020B0604030504040204" pitchFamily="34" charset="0"/>
              <a:ea typeface="+mn-ea"/>
              <a:cs typeface="+mn-cs"/>
            </a:endParaRPr>
          </a:p>
          <a:p>
            <a:pPr lvl="0"/>
            <a:r>
              <a:rPr lang="en-US" sz="1200" b="0" kern="1200" dirty="0" smtClean="0">
                <a:solidFill>
                  <a:schemeClr val="tx1"/>
                </a:solidFill>
                <a:effectLst/>
                <a:latin typeface="Verdana" panose="020B0604030504040204" pitchFamily="34" charset="0"/>
                <a:ea typeface="+mn-ea"/>
                <a:cs typeface="+mn-cs"/>
              </a:rPr>
              <a:t>As those increase in number, our ability to troubleshoot when things go wrong is significantly decreased. As a case in point: </a:t>
            </a:r>
          </a:p>
          <a:p>
            <a:pPr lvl="1"/>
            <a:r>
              <a:rPr lang="en-US" sz="1200" b="0" kern="1200" dirty="0" smtClean="0">
                <a:solidFill>
                  <a:schemeClr val="tx1"/>
                </a:solidFill>
                <a:effectLst/>
                <a:latin typeface="Verdana" panose="020B0604030504040204" pitchFamily="34" charset="0"/>
                <a:ea typeface="+mn-ea"/>
                <a:cs typeface="+mn-cs"/>
              </a:rPr>
              <a:t>April of 2014 – 911 service in the State of Washington experienced an outage in the middle of the night, lasting just 6 hours. People calling in to request help were getting a busy signal. </a:t>
            </a:r>
          </a:p>
          <a:p>
            <a:pPr lvl="1"/>
            <a:r>
              <a:rPr lang="en-US" sz="1200" b="0" kern="1200" dirty="0" smtClean="0">
                <a:solidFill>
                  <a:schemeClr val="tx1"/>
                </a:solidFill>
                <a:effectLst/>
                <a:latin typeface="Verdana" panose="020B0604030504040204" pitchFamily="34" charset="0"/>
                <a:ea typeface="+mn-ea"/>
                <a:cs typeface="+mn-cs"/>
              </a:rPr>
              <a:t>The</a:t>
            </a:r>
            <a:r>
              <a:rPr lang="en-US" sz="1200" b="0" kern="1200" baseline="0" dirty="0" smtClean="0">
                <a:solidFill>
                  <a:schemeClr val="tx1"/>
                </a:solidFill>
                <a:effectLst/>
                <a:latin typeface="Verdana" panose="020B0604030504040204" pitchFamily="34" charset="0"/>
                <a:ea typeface="+mn-ea"/>
                <a:cs typeface="+mn-cs"/>
              </a:rPr>
              <a:t> i</a:t>
            </a:r>
            <a:r>
              <a:rPr lang="en-US" sz="1200" b="0" kern="1200" dirty="0" smtClean="0">
                <a:solidFill>
                  <a:schemeClr val="tx1"/>
                </a:solidFill>
                <a:effectLst/>
                <a:latin typeface="Verdana" panose="020B0604030504040204" pitchFamily="34" charset="0"/>
                <a:ea typeface="+mn-ea"/>
                <a:cs typeface="+mn-cs"/>
              </a:rPr>
              <a:t>ssue was eventually figured out, and rectified: a programmer who had worked on the software that routed calls had built in a process that assigned a unique ID to incoming calls so that they could be tracked when redirected to different call centers. So what had happened in the middle of that night in April, was that the counter had reached its upper limit. So it just stopped working. </a:t>
            </a:r>
          </a:p>
          <a:p>
            <a:pPr lvl="1"/>
            <a:r>
              <a:rPr lang="en-US" sz="1200" b="0" kern="1200" dirty="0" smtClean="0">
                <a:solidFill>
                  <a:schemeClr val="tx1"/>
                </a:solidFill>
                <a:effectLst/>
                <a:latin typeface="Verdana" panose="020B0604030504040204" pitchFamily="34" charset="0"/>
                <a:ea typeface="+mn-ea"/>
                <a:cs typeface="+mn-cs"/>
              </a:rPr>
              <a:t>That 6 hour outage is set to cost the company responsible for that call rerouting process upwards of $17M. </a:t>
            </a:r>
            <a:br>
              <a:rPr lang="en-US" sz="1200" b="0" kern="1200" dirty="0" smtClean="0">
                <a:solidFill>
                  <a:schemeClr val="tx1"/>
                </a:solidFill>
                <a:effectLst/>
                <a:latin typeface="Verdana" panose="020B0604030504040204" pitchFamily="34" charset="0"/>
                <a:ea typeface="+mn-ea"/>
                <a:cs typeface="+mn-cs"/>
              </a:rPr>
            </a:br>
            <a:endParaRPr lang="en-US" sz="1200" b="0" kern="1200" dirty="0" smtClean="0">
              <a:solidFill>
                <a:schemeClr val="tx1"/>
              </a:solidFill>
              <a:effectLst/>
              <a:latin typeface="Verdana" panose="020B0604030504040204" pitchFamily="34" charset="0"/>
              <a:ea typeface="+mn-ea"/>
              <a:cs typeface="+mn-cs"/>
            </a:endParaRPr>
          </a:p>
          <a:p>
            <a:pPr lvl="0"/>
            <a:r>
              <a:rPr lang="en-US" sz="1200" b="0" kern="1200" dirty="0" smtClean="0">
                <a:solidFill>
                  <a:schemeClr val="tx1"/>
                </a:solidFill>
                <a:effectLst/>
                <a:latin typeface="Verdana" panose="020B0604030504040204" pitchFamily="34" charset="0"/>
                <a:ea typeface="+mn-ea"/>
                <a:cs typeface="+mn-cs"/>
              </a:rPr>
              <a:t>Might sound like a silly mistake; a foolish decision that wasn’t documented anywhere. But the truth is these kind of integration-related blunders impact all kinds of organizations. </a:t>
            </a:r>
          </a:p>
          <a:p>
            <a:pPr lvl="0"/>
            <a:r>
              <a:rPr lang="en-US" sz="1200" b="0" kern="1200" dirty="0" smtClean="0">
                <a:solidFill>
                  <a:schemeClr val="tx1"/>
                </a:solidFill>
                <a:effectLst/>
                <a:latin typeface="Verdana" panose="020B0604030504040204" pitchFamily="34" charset="0"/>
                <a:ea typeface="+mn-ea"/>
                <a:cs typeface="+mn-cs"/>
              </a:rPr>
              <a:t>It won’t necessarily be life and death, but it’s certainly going to be a headache if it happens. And it’s happening to lots of organizations. According to </a:t>
            </a:r>
            <a:r>
              <a:rPr lang="en-US" sz="1200" b="0" kern="1200" dirty="0" err="1" smtClean="0">
                <a:solidFill>
                  <a:schemeClr val="tx1"/>
                </a:solidFill>
                <a:effectLst/>
                <a:latin typeface="Verdana" panose="020B0604030504040204" pitchFamily="34" charset="0"/>
                <a:ea typeface="+mn-ea"/>
                <a:cs typeface="+mn-cs"/>
              </a:rPr>
              <a:t>SnapLogic</a:t>
            </a:r>
            <a:r>
              <a:rPr lang="en-US" sz="1200" b="0" kern="1200" dirty="0" smtClean="0">
                <a:solidFill>
                  <a:schemeClr val="tx1"/>
                </a:solidFill>
                <a:effectLst/>
                <a:latin typeface="Verdana" panose="020B0604030504040204" pitchFamily="34" charset="0"/>
                <a:ea typeface="+mn-ea"/>
                <a:cs typeface="+mn-cs"/>
              </a:rPr>
              <a:t> some 25% of US respondents have already experienced business-damaging outcomes as a result of manual data movements and ad hoc coding. Another 52% said they thought this was a significant concern for IT.</a:t>
            </a:r>
          </a:p>
          <a:p>
            <a:pPr lvl="0"/>
            <a:endParaRPr lang="en-US" sz="1200" b="0" kern="1200" dirty="0" smtClean="0">
              <a:solidFill>
                <a:schemeClr val="tx1"/>
              </a:solidFill>
              <a:effectLst/>
              <a:latin typeface="Verdana" panose="020B0604030504040204" pitchFamily="34" charset="0"/>
              <a:ea typeface="+mn-ea"/>
              <a:cs typeface="+mn-cs"/>
            </a:endParaRPr>
          </a:p>
          <a:p>
            <a:pPr lvl="0"/>
            <a:r>
              <a:rPr lang="en-US" sz="1200" b="0" kern="1200" dirty="0" smtClean="0">
                <a:solidFill>
                  <a:schemeClr val="tx1"/>
                </a:solidFill>
                <a:effectLst/>
                <a:latin typeface="Verdana" panose="020B0604030504040204" pitchFamily="34" charset="0"/>
                <a:ea typeface="+mn-ea"/>
                <a:cs typeface="+mn-cs"/>
              </a:rPr>
              <a:t>And perhaps even the “if it happens” is more of a “when” question: around half of respondents said that ad hoc connections were common within their institution, and that they’d like to remove them. 26% said they’ve got them, but don’t want to remove them; and then 20% said they didn’t have them (or, as I like to put it: they were lying). </a:t>
            </a:r>
          </a:p>
          <a:p>
            <a:r>
              <a:rPr lang="en-US" sz="1200" b="0" kern="1200" dirty="0" smtClean="0">
                <a:solidFill>
                  <a:schemeClr val="tx1"/>
                </a:solidFill>
                <a:effectLst/>
                <a:latin typeface="Verdana" panose="020B0604030504040204" pitchFamily="34" charset="0"/>
                <a:ea typeface="+mn-ea"/>
                <a:cs typeface="+mn-cs"/>
              </a:rPr>
              <a:t>One off coding, then, and especially little workarounds to help us with our interoperability issues, are building a disaster waiting to happen. </a:t>
            </a:r>
          </a:p>
          <a:p>
            <a:endParaRPr lang="en-US" sz="1200" b="0" kern="1200" dirty="0" smtClean="0">
              <a:solidFill>
                <a:schemeClr val="tx1"/>
              </a:solidFill>
              <a:effectLst/>
              <a:latin typeface="Verdana" panose="020B0604030504040204" pitchFamily="34" charset="0"/>
              <a:ea typeface="+mn-ea"/>
              <a:cs typeface="+mn-cs"/>
            </a:endParaRPr>
          </a:p>
          <a:p>
            <a:endParaRPr lang="en-US" sz="1200" b="0" kern="1200" dirty="0" smtClean="0">
              <a:solidFill>
                <a:schemeClr val="tx1"/>
              </a:solidFill>
              <a:effectLst/>
              <a:latin typeface="Verdana" panose="020B0604030504040204" pitchFamily="34" charset="0"/>
              <a:ea typeface="+mn-ea"/>
              <a:cs typeface="+mn-cs"/>
            </a:endParaRPr>
          </a:p>
          <a:p>
            <a:endParaRPr lang="en-US" sz="1200" b="0" i="1" kern="1200" dirty="0" smtClean="0">
              <a:solidFill>
                <a:schemeClr val="tx1"/>
              </a:solidFill>
              <a:effectLst/>
              <a:latin typeface="Verdan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fld id="{BF4803AB-2594-4B0A-8DC3-A3880FE8631C}" type="slidenum">
              <a:rPr lang="en-US" smtClean="0"/>
              <a:pPr/>
              <a:t>13</a:t>
            </a:fld>
            <a:endParaRPr lang="en-US" dirty="0"/>
          </a:p>
        </p:txBody>
      </p:sp>
    </p:spTree>
    <p:extLst>
      <p:ext uri="{BB962C8B-B14F-4D97-AF65-F5344CB8AC3E}">
        <p14:creationId xmlns:p14="http://schemas.microsoft.com/office/powerpoint/2010/main" val="1697048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Teaching Point: </a:t>
            </a:r>
            <a:r>
              <a:rPr lang="en-US" b="0" baseline="0" dirty="0" smtClean="0"/>
              <a:t>Focusing on present needs means is limiting our optionality in the future. </a:t>
            </a:r>
          </a:p>
          <a:p>
            <a:endParaRPr lang="en-US" b="0" baseline="0" dirty="0" smtClean="0"/>
          </a:p>
          <a:p>
            <a:r>
              <a:rPr lang="en-US" b="0" i="1" baseline="0" dirty="0" smtClean="0"/>
              <a:t>Suggested Scripting: </a:t>
            </a:r>
            <a:r>
              <a:rPr lang="en-US" b="0" i="0" baseline="0" dirty="0" smtClean="0"/>
              <a:t>The final issue stemming from the technology chaos sewn by project-at-hand integration is the limited functionality that campus realizes in return for those efforts. Implementation might prioritize the business unit needs, and a low-cost, high-speed solution – and it might meet those needs. But as time draws on, and the potential of that technology to contribute to the wider institution is recognized, the ability to leverage what we have to meet those new goals is limited by our past decisions. Firstly, the focus on departmental needs during implementation makes it harder to scale technologies across the institution – whether that’s because the data is idiosyncratically defined, or the process that it digitizes is arcane and specific. Secondly, the low-cost focus that means we just want to get things up and running often means settling for a simple, direct integration that moves information between systems on a batch basis – timed to run at regular intervals. When we later come back to wanting to incorporate those processes in new solutions – say, to integrate technology that allows students to pay library fines with our course registration platform – the poor-man’s integration that we’ve set up doesn’t make it easy for us to bring those two different services together in a </a:t>
            </a:r>
            <a:r>
              <a:rPr lang="en-US" b="0" i="0" baseline="0" smtClean="0"/>
              <a:t>light-touch way. </a:t>
            </a:r>
            <a:endParaRPr lang="en-US" b="1" i="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253127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Suggested Scripting</a:t>
            </a:r>
            <a:r>
              <a:rPr lang="en-US" i="0" dirty="0" smtClean="0"/>
              <a:t>: While we might not all be feeling</a:t>
            </a:r>
            <a:r>
              <a:rPr lang="en-US" i="0" baseline="0" dirty="0" smtClean="0"/>
              <a:t> the direct impacts of the risks that I’ve covered, they’re a real threat to our institution. Both to our capacity to operate efficiently within and outside the IT organization, and to our ability to be an innovative institution in the face of new challenges and opportunities that come along. Luckily, there is a better way—but it’s something that requires input from the whole breadth of campus’s decision makers. It requires investment, in time and dollars, and it can’t just come from IT. </a:t>
            </a:r>
            <a:endParaRPr lang="en-US" i="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341407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Point: </a:t>
            </a:r>
            <a:r>
              <a:rPr lang="en-US" b="0" dirty="0" smtClean="0"/>
              <a:t>The first thing we have to do is think differently: every project should be considered as a campus-serving</a:t>
            </a:r>
            <a:r>
              <a:rPr lang="en-US" b="0" baseline="0" dirty="0" smtClean="0"/>
              <a:t> project. </a:t>
            </a:r>
          </a:p>
          <a:p>
            <a:endParaRPr lang="en-US" b="0" baseline="0" dirty="0" smtClean="0"/>
          </a:p>
          <a:p>
            <a:pPr lvl="0"/>
            <a:r>
              <a:rPr lang="en-US" b="0" i="1" baseline="0" dirty="0" smtClean="0"/>
              <a:t>Suggested scripting: </a:t>
            </a:r>
            <a:r>
              <a:rPr lang="en-US" sz="1200" b="1" kern="1200" dirty="0" smtClean="0">
                <a:solidFill>
                  <a:schemeClr val="tx1"/>
                </a:solidFill>
                <a:effectLst/>
                <a:latin typeface="Verdana" panose="020B0604030504040204" pitchFamily="34" charset="0"/>
                <a:ea typeface="+mn-ea"/>
                <a:cs typeface="+mn-cs"/>
              </a:rPr>
              <a:t>The first component</a:t>
            </a:r>
            <a:r>
              <a:rPr lang="en-US" sz="1200" kern="1200" dirty="0" smtClean="0">
                <a:solidFill>
                  <a:schemeClr val="tx1"/>
                </a:solidFill>
                <a:effectLst/>
                <a:latin typeface="Verdana" panose="020B0604030504040204" pitchFamily="34" charset="0"/>
                <a:ea typeface="+mn-ea"/>
                <a:cs typeface="+mn-cs"/>
              </a:rPr>
              <a:t> of a better way relies on </a:t>
            </a:r>
            <a:r>
              <a:rPr lang="en-US" sz="1200" b="1" kern="1200" dirty="0" smtClean="0">
                <a:solidFill>
                  <a:schemeClr val="tx1"/>
                </a:solidFill>
                <a:effectLst/>
                <a:latin typeface="Verdana" panose="020B0604030504040204" pitchFamily="34" charset="0"/>
                <a:ea typeface="+mn-ea"/>
                <a:cs typeface="+mn-cs"/>
              </a:rPr>
              <a:t>a mentality shift within IT, and across the institution</a:t>
            </a:r>
            <a:r>
              <a:rPr lang="en-US" sz="1200" kern="1200" dirty="0" smtClean="0">
                <a:solidFill>
                  <a:schemeClr val="tx1"/>
                </a:solidFill>
                <a:effectLst/>
                <a:latin typeface="Verdana" panose="020B0604030504040204" pitchFamily="34" charset="0"/>
                <a:ea typeface="+mn-ea"/>
                <a:cs typeface="+mn-cs"/>
              </a:rPr>
              <a:t> to </a:t>
            </a:r>
            <a:r>
              <a:rPr lang="en-US" sz="1200" b="1" kern="1200" dirty="0" smtClean="0">
                <a:solidFill>
                  <a:schemeClr val="tx1"/>
                </a:solidFill>
                <a:effectLst/>
                <a:latin typeface="Verdana" panose="020B0604030504040204" pitchFamily="34" charset="0"/>
                <a:ea typeface="+mn-ea"/>
                <a:cs typeface="+mn-cs"/>
              </a:rPr>
              <a:t>prioritize the enterprise</a:t>
            </a:r>
            <a:r>
              <a:rPr lang="en-US" sz="1200" kern="1200" dirty="0" smtClean="0">
                <a:solidFill>
                  <a:schemeClr val="tx1"/>
                </a:solidFill>
                <a:effectLst/>
                <a:latin typeface="Verdana" panose="020B0604030504040204" pitchFamily="34" charset="0"/>
                <a:ea typeface="+mn-ea"/>
                <a:cs typeface="+mn-cs"/>
              </a:rPr>
              <a:t> over any given project. As we’re expending time, energy, and effort on technology projects, we shouldn’t just be looking in IT, but across the institution – both </a:t>
            </a:r>
            <a:r>
              <a:rPr lang="en-US" sz="1200" b="1" kern="1200" dirty="0" smtClean="0">
                <a:solidFill>
                  <a:schemeClr val="tx1"/>
                </a:solidFill>
                <a:effectLst/>
                <a:latin typeface="Verdana" panose="020B0604030504040204" pitchFamily="34" charset="0"/>
                <a:ea typeface="+mn-ea"/>
                <a:cs typeface="+mn-cs"/>
              </a:rPr>
              <a:t>now and in the future</a:t>
            </a:r>
            <a:r>
              <a:rPr lang="en-US" sz="1200" kern="1200" dirty="0" smtClean="0">
                <a:solidFill>
                  <a:schemeClr val="tx1"/>
                </a:solidFill>
                <a:effectLst/>
                <a:latin typeface="Verdana" panose="020B0604030504040204" pitchFamily="34" charset="0"/>
                <a:ea typeface="+mn-ea"/>
                <a:cs typeface="+mn-cs"/>
              </a:rPr>
              <a:t>. </a:t>
            </a:r>
            <a:br>
              <a:rPr lang="en-US" sz="1200" kern="1200" dirty="0" smtClean="0">
                <a:solidFill>
                  <a:schemeClr val="tx1"/>
                </a:solidFill>
                <a:effectLst/>
                <a:latin typeface="Verdana" panose="020B0604030504040204" pitchFamily="34" charset="0"/>
                <a:ea typeface="+mn-ea"/>
                <a:cs typeface="+mn-cs"/>
              </a:rPr>
            </a:br>
            <a:endParaRPr lang="en-US" sz="1200" kern="1200" dirty="0" smtClean="0">
              <a:solidFill>
                <a:schemeClr val="tx1"/>
              </a:solidFill>
              <a:effectLst/>
              <a:latin typeface="Verdana" panose="020B0604030504040204" pitchFamily="34" charset="0"/>
              <a:ea typeface="+mn-ea"/>
              <a:cs typeface="+mn-cs"/>
            </a:endParaRPr>
          </a:p>
          <a:p>
            <a:pPr lvl="0"/>
            <a:r>
              <a:rPr lang="en-US" sz="1200" kern="1200" dirty="0" smtClean="0">
                <a:solidFill>
                  <a:schemeClr val="tx1"/>
                </a:solidFill>
                <a:effectLst/>
                <a:latin typeface="Verdana" panose="020B0604030504040204" pitchFamily="34" charset="0"/>
                <a:ea typeface="+mn-ea"/>
                <a:cs typeface="+mn-cs"/>
              </a:rPr>
              <a:t>When we start to think about what campus actually needs from IT, we need to be doing that through a lens that appreciates that needs now won’t necessarily be the needs of tomorrow – or even the needs at the time that the project completes! </a:t>
            </a:r>
            <a:br>
              <a:rPr lang="en-US" sz="1200" kern="1200" dirty="0" smtClean="0">
                <a:solidFill>
                  <a:schemeClr val="tx1"/>
                </a:solidFill>
                <a:effectLst/>
                <a:latin typeface="Verdana" panose="020B0604030504040204" pitchFamily="34" charset="0"/>
                <a:ea typeface="+mn-ea"/>
                <a:cs typeface="+mn-cs"/>
              </a:rPr>
            </a:br>
            <a:endParaRPr lang="en-US" sz="1200" kern="1200" dirty="0" smtClean="0">
              <a:solidFill>
                <a:schemeClr val="tx1"/>
              </a:solidFill>
              <a:effectLst/>
              <a:latin typeface="Verdana" panose="020B0604030504040204" pitchFamily="34" charset="0"/>
              <a:ea typeface="+mn-ea"/>
              <a:cs typeface="+mn-cs"/>
            </a:endParaRPr>
          </a:p>
          <a:p>
            <a:pPr lvl="0"/>
            <a:r>
              <a:rPr lang="en-US" sz="1200" kern="1200" dirty="0" smtClean="0">
                <a:solidFill>
                  <a:schemeClr val="tx1"/>
                </a:solidFill>
                <a:effectLst/>
                <a:latin typeface="Verdana" panose="020B0604030504040204" pitchFamily="34" charset="0"/>
                <a:ea typeface="+mn-ea"/>
                <a:cs typeface="+mn-cs"/>
              </a:rPr>
              <a:t>We need to recognize that the </a:t>
            </a:r>
            <a:r>
              <a:rPr lang="en-US" sz="1200" b="1" kern="1200" dirty="0" smtClean="0">
                <a:solidFill>
                  <a:schemeClr val="tx1"/>
                </a:solidFill>
                <a:effectLst/>
                <a:latin typeface="Verdana" panose="020B0604030504040204" pitchFamily="34" charset="0"/>
                <a:ea typeface="+mn-ea"/>
                <a:cs typeface="+mn-cs"/>
              </a:rPr>
              <a:t>services that are being requested</a:t>
            </a:r>
            <a:r>
              <a:rPr lang="en-US" sz="1200" kern="1200" dirty="0" smtClean="0">
                <a:solidFill>
                  <a:schemeClr val="tx1"/>
                </a:solidFill>
                <a:effectLst/>
                <a:latin typeface="Verdana" panose="020B0604030504040204" pitchFamily="34" charset="0"/>
                <a:ea typeface="+mn-ea"/>
                <a:cs typeface="+mn-cs"/>
              </a:rPr>
              <a:t> in one area of the business </a:t>
            </a:r>
            <a:r>
              <a:rPr lang="en-US" sz="1200" b="1" kern="1200" dirty="0" smtClean="0">
                <a:solidFill>
                  <a:schemeClr val="tx1"/>
                </a:solidFill>
                <a:effectLst/>
                <a:latin typeface="Verdana" panose="020B0604030504040204" pitchFamily="34" charset="0"/>
                <a:ea typeface="+mn-ea"/>
                <a:cs typeface="+mn-cs"/>
              </a:rPr>
              <a:t>undoubtedly have repercussions for other areas on campus</a:t>
            </a:r>
            <a:r>
              <a:rPr lang="en-US" sz="1200" kern="1200" dirty="0" smtClean="0">
                <a:solidFill>
                  <a:schemeClr val="tx1"/>
                </a:solidFill>
                <a:effectLst/>
                <a:latin typeface="Verdana" panose="020B0604030504040204" pitchFamily="34" charset="0"/>
                <a:ea typeface="+mn-ea"/>
                <a:cs typeface="+mn-cs"/>
              </a:rPr>
              <a:t>. Whether that’s: </a:t>
            </a:r>
          </a:p>
          <a:p>
            <a:pPr lvl="1"/>
            <a:r>
              <a:rPr lang="en-US" sz="1200" kern="1200" dirty="0" smtClean="0">
                <a:solidFill>
                  <a:schemeClr val="tx1"/>
                </a:solidFill>
                <a:effectLst/>
                <a:latin typeface="Verdana" panose="020B0604030504040204" pitchFamily="34" charset="0"/>
                <a:ea typeface="+mn-ea"/>
                <a:cs typeface="+mn-cs"/>
              </a:rPr>
              <a:t>Reusable data </a:t>
            </a:r>
          </a:p>
          <a:p>
            <a:pPr lvl="1"/>
            <a:r>
              <a:rPr lang="en-US" sz="1200" kern="1200" dirty="0" smtClean="0">
                <a:solidFill>
                  <a:schemeClr val="tx1"/>
                </a:solidFill>
                <a:effectLst/>
                <a:latin typeface="Verdana" panose="020B0604030504040204" pitchFamily="34" charset="0"/>
                <a:ea typeface="+mn-ea"/>
                <a:cs typeface="+mn-cs"/>
              </a:rPr>
              <a:t>Reusable business processes</a:t>
            </a:r>
          </a:p>
          <a:p>
            <a:pPr lvl="1"/>
            <a:r>
              <a:rPr lang="en-US" sz="1200" kern="1200" dirty="0" smtClean="0">
                <a:solidFill>
                  <a:schemeClr val="tx1"/>
                </a:solidFill>
                <a:effectLst/>
                <a:latin typeface="Verdana" panose="020B0604030504040204" pitchFamily="34" charset="0"/>
                <a:ea typeface="+mn-ea"/>
                <a:cs typeface="+mn-cs"/>
              </a:rPr>
              <a:t>Reusable or scalable technologies </a:t>
            </a:r>
          </a:p>
          <a:p>
            <a:pPr lvl="1"/>
            <a:r>
              <a:rPr lang="en-US" sz="1200" kern="1200" dirty="0" smtClean="0">
                <a:solidFill>
                  <a:schemeClr val="tx1"/>
                </a:solidFill>
                <a:effectLst/>
                <a:latin typeface="Verdana" panose="020B0604030504040204" pitchFamily="34" charset="0"/>
                <a:ea typeface="+mn-ea"/>
                <a:cs typeface="+mn-cs"/>
              </a:rPr>
              <a:t>Any number of things that we acquire for one part of the business, but might have value in another… </a:t>
            </a:r>
            <a:br>
              <a:rPr lang="en-US" sz="1200" kern="1200" dirty="0" smtClean="0">
                <a:solidFill>
                  <a:schemeClr val="tx1"/>
                </a:solidFill>
                <a:effectLst/>
                <a:latin typeface="Verdana" panose="020B0604030504040204" pitchFamily="34" charset="0"/>
                <a:ea typeface="+mn-ea"/>
                <a:cs typeface="+mn-cs"/>
              </a:rPr>
            </a:br>
            <a:endParaRPr lang="en-US" sz="1200" kern="1200" dirty="0" smtClean="0">
              <a:solidFill>
                <a:schemeClr val="tx1"/>
              </a:solidFill>
              <a:effectLst/>
              <a:latin typeface="Verdana" panose="020B0604030504040204" pitchFamily="34" charset="0"/>
              <a:ea typeface="+mn-ea"/>
              <a:cs typeface="+mn-cs"/>
            </a:endParaRPr>
          </a:p>
          <a:p>
            <a:pPr lvl="0"/>
            <a:r>
              <a:rPr lang="en-US" sz="1200" kern="1200" dirty="0" smtClean="0">
                <a:solidFill>
                  <a:schemeClr val="tx1"/>
                </a:solidFill>
                <a:effectLst/>
                <a:latin typeface="Verdana" panose="020B0604030504040204" pitchFamily="34" charset="0"/>
                <a:ea typeface="+mn-ea"/>
                <a:cs typeface="+mn-cs"/>
              </a:rPr>
              <a:t>When we start to think in this way, we start to think of the campus in layers, with:</a:t>
            </a:r>
          </a:p>
          <a:p>
            <a:pPr lvl="1"/>
            <a:r>
              <a:rPr lang="en-US" sz="1200" kern="1200" dirty="0" smtClean="0">
                <a:solidFill>
                  <a:schemeClr val="tx1"/>
                </a:solidFill>
                <a:effectLst/>
                <a:latin typeface="Verdana" panose="020B0604030504040204" pitchFamily="34" charset="0"/>
                <a:ea typeface="+mn-ea"/>
                <a:cs typeface="+mn-cs"/>
              </a:rPr>
              <a:t>A </a:t>
            </a:r>
            <a:r>
              <a:rPr lang="en-US" sz="1200" b="1" kern="1200" dirty="0" smtClean="0">
                <a:solidFill>
                  <a:schemeClr val="tx1"/>
                </a:solidFill>
                <a:effectLst/>
                <a:latin typeface="Verdana" panose="020B0604030504040204" pitchFamily="34" charset="0"/>
                <a:ea typeface="+mn-ea"/>
                <a:cs typeface="+mn-cs"/>
              </a:rPr>
              <a:t>back end</a:t>
            </a:r>
            <a:r>
              <a:rPr lang="en-US" sz="1200" kern="1200" dirty="0" smtClean="0">
                <a:solidFill>
                  <a:schemeClr val="tx1"/>
                </a:solidFill>
                <a:effectLst/>
                <a:latin typeface="Verdana" panose="020B0604030504040204" pitchFamily="34" charset="0"/>
                <a:ea typeface="+mn-ea"/>
                <a:cs typeface="+mn-cs"/>
              </a:rPr>
              <a:t>, where we have our systems of record and our engines running processes </a:t>
            </a:r>
          </a:p>
          <a:p>
            <a:pPr lvl="1"/>
            <a:r>
              <a:rPr lang="en-US" sz="1200" b="1" kern="1200" dirty="0" smtClean="0">
                <a:solidFill>
                  <a:schemeClr val="tx1"/>
                </a:solidFill>
                <a:effectLst/>
                <a:latin typeface="Verdana" panose="020B0604030504040204" pitchFamily="34" charset="0"/>
                <a:ea typeface="+mn-ea"/>
                <a:cs typeface="+mn-cs"/>
              </a:rPr>
              <a:t>An integration layer</a:t>
            </a:r>
            <a:r>
              <a:rPr lang="en-US" sz="1200" kern="1200" dirty="0" smtClean="0">
                <a:solidFill>
                  <a:schemeClr val="tx1"/>
                </a:solidFill>
                <a:effectLst/>
                <a:latin typeface="Verdana" panose="020B0604030504040204" pitchFamily="34" charset="0"/>
                <a:ea typeface="+mn-ea"/>
                <a:cs typeface="+mn-cs"/>
              </a:rPr>
              <a:t>, where we concentrate on reusable services and reducing complexity; </a:t>
            </a:r>
          </a:p>
          <a:p>
            <a:pPr lvl="1"/>
            <a:r>
              <a:rPr lang="en-US" sz="1200" kern="1200" dirty="0" smtClean="0">
                <a:solidFill>
                  <a:schemeClr val="tx1"/>
                </a:solidFill>
                <a:effectLst/>
                <a:latin typeface="Verdana" panose="020B0604030504040204" pitchFamily="34" charset="0"/>
                <a:ea typeface="+mn-ea"/>
                <a:cs typeface="+mn-cs"/>
              </a:rPr>
              <a:t>And </a:t>
            </a:r>
            <a:r>
              <a:rPr lang="en-US" sz="1200" b="1" kern="1200" dirty="0" smtClean="0">
                <a:solidFill>
                  <a:schemeClr val="tx1"/>
                </a:solidFill>
                <a:effectLst/>
                <a:latin typeface="Verdana" panose="020B0604030504040204" pitchFamily="34" charset="0"/>
                <a:ea typeface="+mn-ea"/>
                <a:cs typeface="+mn-cs"/>
              </a:rPr>
              <a:t>a user layer</a:t>
            </a:r>
            <a:r>
              <a:rPr lang="en-US" sz="1200" kern="1200" dirty="0" smtClean="0">
                <a:solidFill>
                  <a:schemeClr val="tx1"/>
                </a:solidFill>
                <a:effectLst/>
                <a:latin typeface="Verdana" panose="020B0604030504040204" pitchFamily="34" charset="0"/>
                <a:ea typeface="+mn-ea"/>
                <a:cs typeface="+mn-cs"/>
              </a:rPr>
              <a:t>, where our campus constituents actually access and engage with the various different technological services that we support across campus</a:t>
            </a:r>
          </a:p>
          <a:p>
            <a:pPr lvl="2"/>
            <a:r>
              <a:rPr lang="en-US" sz="1200" kern="1200" dirty="0" smtClean="0">
                <a:solidFill>
                  <a:schemeClr val="tx1"/>
                </a:solidFill>
                <a:effectLst/>
                <a:latin typeface="Verdana" panose="020B0604030504040204" pitchFamily="34" charset="0"/>
                <a:ea typeface="+mn-ea"/>
                <a:cs typeface="+mn-cs"/>
              </a:rPr>
              <a:t>In this layer, we can think about personalized experience – but that has to be built atop various forms of </a:t>
            </a:r>
            <a:r>
              <a:rPr lang="en-US" sz="1200" b="1" kern="1200" dirty="0" smtClean="0">
                <a:solidFill>
                  <a:schemeClr val="tx1"/>
                </a:solidFill>
                <a:effectLst/>
                <a:latin typeface="Verdana" panose="020B0604030504040204" pitchFamily="34" charset="0"/>
                <a:ea typeface="+mn-ea"/>
                <a:cs typeface="+mn-cs"/>
              </a:rPr>
              <a:t>routine</a:t>
            </a:r>
            <a:r>
              <a:rPr lang="en-US" sz="1200" kern="1200" dirty="0" smtClean="0">
                <a:solidFill>
                  <a:schemeClr val="tx1"/>
                </a:solidFill>
                <a:effectLst/>
                <a:latin typeface="Verdana" panose="020B0604030504040204" pitchFamily="34" charset="0"/>
                <a:ea typeface="+mn-ea"/>
                <a:cs typeface="+mn-cs"/>
              </a:rPr>
              <a:t> and </a:t>
            </a:r>
            <a:r>
              <a:rPr lang="en-US" sz="1200" b="1" kern="1200" dirty="0" smtClean="0">
                <a:solidFill>
                  <a:schemeClr val="tx1"/>
                </a:solidFill>
                <a:effectLst/>
                <a:latin typeface="Verdana" panose="020B0604030504040204" pitchFamily="34" charset="0"/>
                <a:ea typeface="+mn-ea"/>
                <a:cs typeface="+mn-cs"/>
              </a:rPr>
              <a:t>standardization</a:t>
            </a:r>
            <a:r>
              <a:rPr lang="en-US" sz="1200" kern="1200" dirty="0" smtClean="0">
                <a:solidFill>
                  <a:schemeClr val="tx1"/>
                </a:solidFill>
                <a:effectLst/>
                <a:latin typeface="Verdana" panose="020B0604030504040204" pitchFamily="34" charset="0"/>
                <a:ea typeface="+mn-ea"/>
                <a:cs typeface="+mn-cs"/>
              </a:rPr>
              <a:t> as we sink through those layers, to make sure that the tectonic plates aren’t shifting too much for our users every time we want to make a change. </a:t>
            </a:r>
          </a:p>
          <a:p>
            <a:endParaRPr lang="en-US" b="1" i="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1440149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Teaching</a:t>
            </a:r>
            <a:r>
              <a:rPr lang="en-US" b="1" i="0" baseline="0" dirty="0" smtClean="0"/>
              <a:t> Point: </a:t>
            </a:r>
            <a:r>
              <a:rPr lang="en-US" b="0" i="0" baseline="0" dirty="0" smtClean="0"/>
              <a:t>A scalable integration layer focuses on simplicity and reusability. </a:t>
            </a:r>
          </a:p>
          <a:p>
            <a:endParaRPr lang="en-US" b="0" i="0" baseline="0" dirty="0" smtClean="0"/>
          </a:p>
          <a:p>
            <a:pPr lvl="0"/>
            <a:r>
              <a:rPr lang="en-US" sz="1200" b="1" kern="1200" dirty="0" smtClean="0">
                <a:solidFill>
                  <a:schemeClr val="tx1"/>
                </a:solidFill>
                <a:effectLst/>
                <a:latin typeface="Verdana" panose="020B0604030504040204" pitchFamily="34" charset="0"/>
                <a:ea typeface="+mn-ea"/>
                <a:cs typeface="+mn-cs"/>
              </a:rPr>
              <a:t>The second</a:t>
            </a:r>
            <a:r>
              <a:rPr lang="en-US" sz="1200" b="1" kern="1200" baseline="0" dirty="0" smtClean="0">
                <a:solidFill>
                  <a:schemeClr val="tx1"/>
                </a:solidFill>
                <a:effectLst/>
                <a:latin typeface="Verdana" panose="020B0604030504040204" pitchFamily="34" charset="0"/>
                <a:ea typeface="+mn-ea"/>
                <a:cs typeface="+mn-cs"/>
              </a:rPr>
              <a:t> </a:t>
            </a:r>
            <a:r>
              <a:rPr lang="en-US" sz="1200" b="1" kern="1200" dirty="0" smtClean="0">
                <a:solidFill>
                  <a:schemeClr val="tx1"/>
                </a:solidFill>
                <a:effectLst/>
                <a:latin typeface="Verdana" panose="020B0604030504040204" pitchFamily="34" charset="0"/>
                <a:ea typeface="+mn-ea"/>
                <a:cs typeface="+mn-cs"/>
              </a:rPr>
              <a:t>component</a:t>
            </a:r>
            <a:r>
              <a:rPr lang="en-US" sz="1200" kern="1200" dirty="0" smtClean="0">
                <a:solidFill>
                  <a:schemeClr val="tx1"/>
                </a:solidFill>
                <a:effectLst/>
                <a:latin typeface="Verdana" panose="020B0604030504040204" pitchFamily="34" charset="0"/>
                <a:ea typeface="+mn-ea"/>
                <a:cs typeface="+mn-cs"/>
              </a:rPr>
              <a:t> of a scalable integration strategy</a:t>
            </a:r>
            <a:r>
              <a:rPr lang="en-US" sz="1200" kern="1200" baseline="0" dirty="0" smtClean="0">
                <a:solidFill>
                  <a:schemeClr val="tx1"/>
                </a:solidFill>
                <a:effectLst/>
                <a:latin typeface="Verdana" panose="020B0604030504040204" pitchFamily="34" charset="0"/>
                <a:ea typeface="+mn-ea"/>
                <a:cs typeface="+mn-cs"/>
              </a:rPr>
              <a:t> is</a:t>
            </a:r>
            <a:r>
              <a:rPr lang="en-US" sz="1200" kern="1200" dirty="0" smtClean="0">
                <a:solidFill>
                  <a:schemeClr val="tx1"/>
                </a:solidFill>
                <a:effectLst/>
                <a:latin typeface="Verdana" panose="020B0604030504040204" pitchFamily="34" charset="0"/>
                <a:ea typeface="+mn-ea"/>
                <a:cs typeface="+mn-cs"/>
              </a:rPr>
              <a:t> the </a:t>
            </a:r>
            <a:r>
              <a:rPr lang="en-US" sz="1200" b="1" kern="1200" dirty="0" smtClean="0">
                <a:solidFill>
                  <a:schemeClr val="tx1"/>
                </a:solidFill>
                <a:effectLst/>
                <a:latin typeface="Verdana" panose="020B0604030504040204" pitchFamily="34" charset="0"/>
                <a:ea typeface="+mn-ea"/>
                <a:cs typeface="+mn-cs"/>
              </a:rPr>
              <a:t>architectural patterning decisions and technology tools</a:t>
            </a:r>
            <a:r>
              <a:rPr lang="en-US" sz="1200" kern="1200" dirty="0" smtClean="0">
                <a:solidFill>
                  <a:schemeClr val="tx1"/>
                </a:solidFill>
                <a:effectLst/>
                <a:latin typeface="Verdana" panose="020B0604030504040204" pitchFamily="34" charset="0"/>
                <a:ea typeface="+mn-ea"/>
                <a:cs typeface="+mn-cs"/>
              </a:rPr>
              <a:t> acquired in service to the institutional outcomes that we’re driving towards. </a:t>
            </a:r>
          </a:p>
          <a:p>
            <a:pPr lvl="0"/>
            <a:r>
              <a:rPr lang="en-US" sz="1200" kern="1200" dirty="0" smtClean="0">
                <a:solidFill>
                  <a:schemeClr val="tx1"/>
                </a:solidFill>
                <a:effectLst/>
                <a:latin typeface="Verdana" panose="020B0604030504040204" pitchFamily="34" charset="0"/>
                <a:ea typeface="+mn-ea"/>
                <a:cs typeface="+mn-cs"/>
              </a:rPr>
              <a:t>This means focusing on </a:t>
            </a:r>
            <a:r>
              <a:rPr lang="en-US" sz="1200" b="1" kern="1200" dirty="0" smtClean="0">
                <a:solidFill>
                  <a:schemeClr val="tx1"/>
                </a:solidFill>
                <a:effectLst/>
                <a:latin typeface="Verdana" panose="020B0604030504040204" pitchFamily="34" charset="0"/>
                <a:ea typeface="+mn-ea"/>
                <a:cs typeface="+mn-cs"/>
              </a:rPr>
              <a:t>some kind of intentionally-crafted integration layer</a:t>
            </a:r>
            <a:r>
              <a:rPr lang="en-US" sz="1200" kern="1200" dirty="0" smtClean="0">
                <a:solidFill>
                  <a:schemeClr val="tx1"/>
                </a:solidFill>
                <a:effectLst/>
                <a:latin typeface="Verdana" panose="020B0604030504040204" pitchFamily="34" charset="0"/>
                <a:ea typeface="+mn-ea"/>
                <a:cs typeface="+mn-cs"/>
              </a:rPr>
              <a:t> – whether that’s an integration service or platform, or even just a set of principles that will be observed in the organization’s integration work moving forward.</a:t>
            </a:r>
          </a:p>
          <a:p>
            <a:pPr lvl="0"/>
            <a:r>
              <a:rPr lang="en-US" sz="1200" kern="1200" dirty="0" smtClean="0">
                <a:solidFill>
                  <a:schemeClr val="tx1"/>
                </a:solidFill>
                <a:effectLst/>
                <a:latin typeface="Verdana" panose="020B0604030504040204" pitchFamily="34" charset="0"/>
                <a:ea typeface="+mn-ea"/>
                <a:cs typeface="+mn-cs"/>
              </a:rPr>
              <a:t>I’ve seen this done a number of different ways, and leveraging different tools, but there are critical components in every “scaled” approach we’ve been looking at, and they’re called out here on the right hand side: </a:t>
            </a:r>
          </a:p>
          <a:p>
            <a:pPr lvl="1"/>
            <a:r>
              <a:rPr lang="en-US" sz="1200" kern="1200" dirty="0" smtClean="0">
                <a:solidFill>
                  <a:schemeClr val="tx1"/>
                </a:solidFill>
                <a:effectLst/>
                <a:latin typeface="Verdana" panose="020B0604030504040204" pitchFamily="34" charset="0"/>
                <a:ea typeface="+mn-ea"/>
                <a:cs typeface="+mn-cs"/>
              </a:rPr>
              <a:t>Focus on reusable data and data objects</a:t>
            </a:r>
          </a:p>
          <a:p>
            <a:pPr lvl="1"/>
            <a:r>
              <a:rPr lang="en-US" sz="1200" kern="1200" dirty="0" smtClean="0">
                <a:solidFill>
                  <a:schemeClr val="tx1"/>
                </a:solidFill>
                <a:effectLst/>
                <a:latin typeface="Verdana" panose="020B0604030504040204" pitchFamily="34" charset="0"/>
                <a:ea typeface="+mn-ea"/>
                <a:cs typeface="+mn-cs"/>
              </a:rPr>
              <a:t>Leveraging standardized tools and messaging protocols </a:t>
            </a:r>
          </a:p>
          <a:p>
            <a:pPr lvl="1"/>
            <a:r>
              <a:rPr lang="en-US" sz="1200" kern="1200" dirty="0" smtClean="0">
                <a:solidFill>
                  <a:schemeClr val="tx1"/>
                </a:solidFill>
                <a:effectLst/>
                <a:latin typeface="Verdana" panose="020B0604030504040204" pitchFamily="34" charset="0"/>
                <a:ea typeface="+mn-ea"/>
                <a:cs typeface="+mn-cs"/>
              </a:rPr>
              <a:t>Federated security and access management</a:t>
            </a:r>
          </a:p>
          <a:p>
            <a:pPr lvl="1"/>
            <a:r>
              <a:rPr lang="en-US" sz="1200" kern="1200" dirty="0" smtClean="0">
                <a:solidFill>
                  <a:schemeClr val="tx1"/>
                </a:solidFill>
                <a:effectLst/>
                <a:latin typeface="Verdana" panose="020B0604030504040204" pitchFamily="34" charset="0"/>
                <a:ea typeface="+mn-ea"/>
                <a:cs typeface="+mn-cs"/>
              </a:rPr>
              <a:t>Cross-silo or domain data usage</a:t>
            </a:r>
          </a:p>
          <a:p>
            <a:pPr lvl="1"/>
            <a:r>
              <a:rPr lang="en-US" sz="1200" kern="1200" dirty="0" smtClean="0">
                <a:solidFill>
                  <a:schemeClr val="tx1"/>
                </a:solidFill>
                <a:effectLst/>
                <a:latin typeface="Verdana" panose="020B0604030504040204" pitchFamily="34" charset="0"/>
                <a:ea typeface="+mn-ea"/>
                <a:cs typeface="+mn-cs"/>
              </a:rPr>
              <a:t>Tracked performance metrics are helping with competency improvement</a:t>
            </a:r>
          </a:p>
          <a:p>
            <a:pPr lvl="0"/>
            <a:r>
              <a:rPr lang="en-US" sz="1200" kern="1200" dirty="0" smtClean="0">
                <a:solidFill>
                  <a:schemeClr val="tx1"/>
                </a:solidFill>
                <a:effectLst/>
                <a:latin typeface="Verdana" panose="020B0604030504040204" pitchFamily="34" charset="0"/>
                <a:ea typeface="+mn-ea"/>
                <a:cs typeface="+mn-cs"/>
              </a:rPr>
              <a:t>No matter what the specific tooling we use to implement these principles, these are some of the </a:t>
            </a:r>
            <a:r>
              <a:rPr lang="en-US" sz="1200" b="1" kern="1200" dirty="0" smtClean="0">
                <a:solidFill>
                  <a:schemeClr val="tx1"/>
                </a:solidFill>
                <a:effectLst/>
                <a:latin typeface="Verdana" panose="020B0604030504040204" pitchFamily="34" charset="0"/>
                <a:ea typeface="+mn-ea"/>
                <a:cs typeface="+mn-cs"/>
              </a:rPr>
              <a:t>vital criteria for advancing the institution toward a more rational and intentionally crafted integration end state</a:t>
            </a:r>
            <a:r>
              <a:rPr lang="en-US" sz="1200" kern="1200" dirty="0" smtClean="0">
                <a:solidFill>
                  <a:schemeClr val="tx1"/>
                </a:solidFill>
                <a:effectLst/>
                <a:latin typeface="Verdana" panose="020B0604030504040204" pitchFamily="34" charset="0"/>
                <a:ea typeface="+mn-ea"/>
                <a:cs typeface="+mn-cs"/>
              </a:rPr>
              <a:t>. </a:t>
            </a:r>
          </a:p>
          <a:p>
            <a:pPr lvl="0"/>
            <a:endParaRPr lang="en-US" sz="1200" kern="1200" dirty="0" smtClean="0">
              <a:solidFill>
                <a:schemeClr val="tx1"/>
              </a:solidFill>
              <a:effectLst/>
              <a:latin typeface="Verdana" panose="020B0604030504040204" pitchFamily="34" charset="0"/>
              <a:ea typeface="+mn-ea"/>
              <a:cs typeface="+mn-cs"/>
            </a:endParaRPr>
          </a:p>
          <a:p>
            <a:pPr lvl="0"/>
            <a:r>
              <a:rPr lang="en-US" sz="1200" kern="1200" dirty="0" smtClean="0">
                <a:solidFill>
                  <a:schemeClr val="tx1"/>
                </a:solidFill>
                <a:effectLst/>
                <a:latin typeface="Verdana" panose="020B0604030504040204" pitchFamily="34" charset="0"/>
                <a:ea typeface="+mn-ea"/>
                <a:cs typeface="+mn-cs"/>
              </a:rPr>
              <a:t>But a new</a:t>
            </a:r>
            <a:r>
              <a:rPr lang="en-US" sz="1200" kern="1200" baseline="0" dirty="0" smtClean="0">
                <a:solidFill>
                  <a:schemeClr val="tx1"/>
                </a:solidFill>
                <a:effectLst/>
                <a:latin typeface="Verdana" panose="020B0604030504040204" pitchFamily="34" charset="0"/>
                <a:ea typeface="+mn-ea"/>
                <a:cs typeface="+mn-cs"/>
              </a:rPr>
              <a:t> integration layer is not something that can just be designed and put in motion within IT. It requires input from across the institution, both in terms of time, but also in terms of money. </a:t>
            </a:r>
            <a:endParaRPr lang="en-US" sz="1200" kern="1200" dirty="0" smtClean="0">
              <a:solidFill>
                <a:schemeClr val="tx1"/>
              </a:solidFill>
              <a:effectLst/>
              <a:latin typeface="Verdana" panose="020B0604030504040204" pitchFamily="34" charset="0"/>
              <a:ea typeface="+mn-ea"/>
              <a:cs typeface="+mn-cs"/>
            </a:endParaRPr>
          </a:p>
          <a:p>
            <a:endParaRPr lang="en-US" b="1" i="0"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17</a:t>
            </a:fld>
            <a:endParaRPr lang="en-US" dirty="0"/>
          </a:p>
        </p:txBody>
      </p:sp>
    </p:spTree>
    <p:extLst>
      <p:ext uri="{BB962C8B-B14F-4D97-AF65-F5344CB8AC3E}">
        <p14:creationId xmlns:p14="http://schemas.microsoft.com/office/powerpoint/2010/main" val="1894459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Point: </a:t>
            </a:r>
            <a:r>
              <a:rPr lang="en-US" b="0" dirty="0" smtClean="0"/>
              <a:t>Investing more at the point of installation</a:t>
            </a:r>
            <a:r>
              <a:rPr lang="en-US" b="0" baseline="0" dirty="0" smtClean="0"/>
              <a:t> reduces downstream costs, and increases our institutional capabilities. </a:t>
            </a:r>
          </a:p>
          <a:p>
            <a:endParaRPr lang="en-US" b="0" baseline="0" dirty="0" smtClean="0"/>
          </a:p>
          <a:p>
            <a:r>
              <a:rPr lang="en-US" b="0" i="1" baseline="0" dirty="0" smtClean="0"/>
              <a:t>Suggested Scripting</a:t>
            </a:r>
            <a:r>
              <a:rPr lang="en-US" b="0" i="0" baseline="0" dirty="0" smtClean="0"/>
              <a:t>: Moving campus towards a simpler, more agile technology integration layer requires a move away from the project-at-hand focus discussed earlier—stylized here as the “quick and dirty” approach. As we saw, that’s increasing costs – in maintenance, risk posture, and missed opportunities – and it’s limiting the utility of the technologies that we invest in. In short, it’s a bad investment, because we’re not investing enough. </a:t>
            </a:r>
          </a:p>
          <a:p>
            <a:endParaRPr lang="en-US" b="0" i="0" baseline="0" dirty="0" smtClean="0"/>
          </a:p>
          <a:p>
            <a:r>
              <a:rPr lang="en-US" b="0" i="0" baseline="0" dirty="0" smtClean="0"/>
              <a:t>By contrast, if we put more in up front, we will get exponentially more </a:t>
            </a:r>
            <a:r>
              <a:rPr lang="en-US" b="0" i="0" baseline="0" dirty="0" smtClean="0"/>
              <a:t>out. </a:t>
            </a:r>
            <a:r>
              <a:rPr lang="en-US" b="0" i="0" baseline="0" dirty="0" smtClean="0"/>
              <a:t>That means investing in: </a:t>
            </a:r>
          </a:p>
          <a:p>
            <a:pPr marL="171450" indent="-171450">
              <a:buFontTx/>
              <a:buChar char="-"/>
            </a:pPr>
            <a:r>
              <a:rPr lang="en-US" b="0" i="0" baseline="0" dirty="0" smtClean="0"/>
              <a:t>better, comprehensive integration tooling for IT staff</a:t>
            </a:r>
          </a:p>
          <a:p>
            <a:pPr marL="171450" indent="-171450">
              <a:buFontTx/>
              <a:buChar char="-"/>
            </a:pPr>
            <a:r>
              <a:rPr lang="en-US" b="0" i="0" baseline="0" dirty="0" smtClean="0"/>
              <a:t>skills and professional training for developers and project managers </a:t>
            </a:r>
          </a:p>
          <a:p>
            <a:pPr marL="171450" indent="-171450">
              <a:buFontTx/>
              <a:buChar char="-"/>
            </a:pPr>
            <a:r>
              <a:rPr lang="en-US" b="0" i="0" baseline="0" dirty="0" smtClean="0"/>
              <a:t>methods of evaluation that help us to pick solutions that are cohesive within our ecosystem</a:t>
            </a:r>
          </a:p>
          <a:p>
            <a:pPr marL="171450" indent="-171450">
              <a:buFontTx/>
              <a:buChar char="-"/>
            </a:pPr>
            <a:r>
              <a:rPr lang="en-US" b="0" i="0" baseline="0" dirty="0" smtClean="0"/>
              <a:t>taking the time and the perspective to collaborate across the institution to determine future needs and applications of current projects and associated data </a:t>
            </a:r>
          </a:p>
          <a:p>
            <a:pPr marL="171450" indent="-171450">
              <a:buFontTx/>
              <a:buChar char="-"/>
            </a:pPr>
            <a:endParaRPr lang="en-US" b="0" i="0" baseline="0" dirty="0" smtClean="0"/>
          </a:p>
          <a:p>
            <a:pPr marL="0" indent="0">
              <a:buFontTx/>
              <a:buNone/>
            </a:pPr>
            <a:r>
              <a:rPr lang="en-US" b="0" i="0" baseline="0" dirty="0" smtClean="0"/>
              <a:t>By taking these steps to invest, we can lower costs, we can lower the risk built into our systems, and we can increase our capacity as an institution to respond to emerging needs, and leverage our technology investments for innovative uses. </a:t>
            </a:r>
          </a:p>
          <a:p>
            <a:pPr marL="171450" indent="-171450">
              <a:buFontTx/>
              <a:buChar char="-"/>
            </a:pPr>
            <a:endParaRPr lang="en-US" b="0" i="0" baseline="0" dirty="0" smtClean="0"/>
          </a:p>
          <a:p>
            <a:pPr marL="171450" indent="-171450">
              <a:buFontTx/>
              <a:buChar char="-"/>
            </a:pPr>
            <a:endParaRPr lang="en-US" b="1" i="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18</a:t>
            </a:fld>
            <a:endParaRPr lang="en-US" dirty="0"/>
          </a:p>
        </p:txBody>
      </p:sp>
    </p:spTree>
    <p:extLst>
      <p:ext uri="{BB962C8B-B14F-4D97-AF65-F5344CB8AC3E}">
        <p14:creationId xmlns:p14="http://schemas.microsoft.com/office/powerpoint/2010/main" val="1437401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Point:</a:t>
            </a:r>
            <a:r>
              <a:rPr lang="en-US" b="0" dirty="0" smtClean="0"/>
              <a:t> Successful</a:t>
            </a:r>
            <a:r>
              <a:rPr lang="en-US" b="0" baseline="0" dirty="0" smtClean="0"/>
              <a:t> strategies are built through cooperation. </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t>Suggested Scripting:</a:t>
            </a:r>
            <a:r>
              <a:rPr lang="en-US" b="0" i="0" baseline="0" dirty="0" smtClean="0"/>
              <a:t> </a:t>
            </a:r>
            <a:r>
              <a:rPr lang="en-US" sz="1200" dirty="0" smtClean="0"/>
              <a:t>While IT can define institutional best practices, desired integration end states, and a roadmap to drive change, achieving progress relies on collaboration between</a:t>
            </a:r>
            <a:r>
              <a:rPr lang="en-US" sz="1200" baseline="0" dirty="0" smtClean="0"/>
              <a:t> the IT organization and the rest of the campus leadership </a:t>
            </a:r>
            <a:r>
              <a:rPr lang="en-US" sz="1200" dirty="0" smtClean="0"/>
              <a:t>during technology implementation projects. Leaders from the business and academic functions and from IT should maintain focus on enterprise technology needs, both now and in the future. For each of</a:t>
            </a:r>
            <a:r>
              <a:rPr lang="en-US" sz="1200" baseline="0" dirty="0" smtClean="0"/>
              <a:t> the tenets, there are roles on either side of the business/IT divide: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t>Campus leaders should be thinking about their technology projects in the context of enterprise goals; and IT should compliment that thinking with an emphasis on the services required by the institution, rather than the particular tools being considered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t>Campus leaders should expect to pay more for integration, so that implementations can be as comprehensive and flexible as possible; and IT should make clear in those discussions what the total cost of integration will be, including both resources and risks, for the up front investment, and ongoing maintenance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t>Campus leaders should be willing to be generous with their time, to work closely with IT and ensure that their expertise is fully leveraged as new solutions are implemented; IT, correspondingly, should be weighing in with an enterprise perspective to suggest ways that leaders’ projects could and should be leveraged for the institution as a whole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By recognizing that these objectives rely on engagement from within and without the IT organization, the campus can build a long-term technology integration strategy that meets the needs of the institution today, and provide the flexibility to address emerging concerns and technological developments in the future. </a:t>
            </a:r>
            <a:endParaRPr lang="en-US" sz="1200" dirty="0" smtClean="0"/>
          </a:p>
          <a:p>
            <a:endParaRPr lang="en-US" b="1" i="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19</a:t>
            </a:fld>
            <a:endParaRPr lang="en-US" dirty="0"/>
          </a:p>
        </p:txBody>
      </p:sp>
    </p:spTree>
    <p:extLst>
      <p:ext uri="{BB962C8B-B14F-4D97-AF65-F5344CB8AC3E}">
        <p14:creationId xmlns:p14="http://schemas.microsoft.com/office/powerpoint/2010/main" val="182197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Overview: </a:t>
            </a:r>
          </a:p>
          <a:p>
            <a:r>
              <a:rPr lang="en-US" b="0" dirty="0" smtClean="0"/>
              <a:t>The material covered in this</a:t>
            </a:r>
            <a:r>
              <a:rPr lang="en-US" b="0" baseline="0" dirty="0" smtClean="0"/>
              <a:t> presentation covers four domains: </a:t>
            </a:r>
          </a:p>
          <a:p>
            <a:pPr marL="228600" indent="-228600">
              <a:buAutoNum type="arabicParenR"/>
            </a:pPr>
            <a:r>
              <a:rPr lang="en-US" b="0" baseline="0" dirty="0" smtClean="0"/>
              <a:t>what’s happening in higher education (“Higher Education’s Digital Imperative)</a:t>
            </a:r>
          </a:p>
          <a:p>
            <a:pPr marL="228600" indent="-228600">
              <a:buAutoNum type="arabicParenR"/>
            </a:pPr>
            <a:r>
              <a:rPr lang="en-US" b="0" baseline="0" dirty="0" smtClean="0"/>
              <a:t>the part that integration plays in this new dynamic (“Integration: The Key to Long-Term Technology Value”)</a:t>
            </a:r>
          </a:p>
          <a:p>
            <a:pPr marL="228600" indent="-228600">
              <a:buAutoNum type="arabicParenR"/>
            </a:pPr>
            <a:r>
              <a:rPr lang="en-US" b="0" baseline="0" dirty="0" smtClean="0"/>
              <a:t>the significant risks to institutions that don’t pay attention to integration needs (“The Perils of Project-Focused Integration”), and</a:t>
            </a:r>
          </a:p>
          <a:p>
            <a:pPr marL="228600" indent="-228600">
              <a:buAutoNum type="arabicParenR"/>
            </a:pPr>
            <a:r>
              <a:rPr lang="en-US" b="0" baseline="0" dirty="0" smtClean="0"/>
              <a:t>EAB’s insights and recommendations for implementing an integration strategy appropriate to the needs of today (“A Better Way: Investing in Campus-Wide Integration”).  </a:t>
            </a:r>
            <a:endParaRPr lang="en-US" b="0"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2</a:t>
            </a:fld>
            <a:endParaRPr lang="en-US" dirty="0"/>
          </a:p>
        </p:txBody>
      </p:sp>
    </p:spTree>
    <p:extLst>
      <p:ext uri="{BB962C8B-B14F-4D97-AF65-F5344CB8AC3E}">
        <p14:creationId xmlns:p14="http://schemas.microsoft.com/office/powerpoint/2010/main" val="231507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Point: </a:t>
            </a:r>
            <a:r>
              <a:rPr lang="en-US" b="0" dirty="0" smtClean="0"/>
              <a:t>Technology is</a:t>
            </a:r>
            <a:r>
              <a:rPr lang="en-US" b="0" baseline="0" dirty="0" smtClean="0"/>
              <a:t> pervasive in the day-to-day administration of postsecondary education. </a:t>
            </a:r>
          </a:p>
          <a:p>
            <a:endParaRPr lang="en-US" b="0" baseline="0" dirty="0" smtClean="0"/>
          </a:p>
          <a:p>
            <a:pPr>
              <a:spcBef>
                <a:spcPts val="500"/>
              </a:spcBef>
            </a:pPr>
            <a:r>
              <a:rPr lang="en-US" b="0" i="1" baseline="0" dirty="0" smtClean="0"/>
              <a:t>Suggested Scripting:</a:t>
            </a:r>
            <a:r>
              <a:rPr lang="en-US" b="0" i="0" baseline="0" dirty="0" smtClean="0"/>
              <a:t> </a:t>
            </a:r>
          </a:p>
          <a:p>
            <a:pPr marL="0" marR="0" lvl="0" indent="0" algn="l" defTabSz="914400" rtl="0" eaLnBrk="1" fontAlgn="auto" latinLnBrk="0" hangingPunct="1">
              <a:lnSpc>
                <a:spcPct val="100000"/>
              </a:lnSpc>
              <a:spcBef>
                <a:spcPts val="500"/>
              </a:spcBef>
              <a:spcAft>
                <a:spcPts val="0"/>
              </a:spcAft>
              <a:buClrTx/>
              <a:buSzTx/>
              <a:buFontTx/>
              <a:buNone/>
              <a:tabLst/>
              <a:defRPr/>
            </a:pPr>
            <a:r>
              <a:rPr lang="en-US" sz="1200" dirty="0" smtClean="0"/>
              <a:t>Despite the rapid adoption of technology across campus—in</a:t>
            </a:r>
            <a:r>
              <a:rPr lang="en-US" sz="1200" baseline="0" dirty="0" smtClean="0"/>
              <a:t> the various areas you see listed on the left—</a:t>
            </a:r>
            <a:r>
              <a:rPr lang="en-US" sz="1200" dirty="0" smtClean="0"/>
              <a:t>students increasingly expect the digital capabilities they experience in the consumer world to feature in their higher education experience. Attempts to keep pace with out-of-industry digital innovations will continue to bring new technologies into diverse corners of every college and university. In</a:t>
            </a:r>
            <a:r>
              <a:rPr lang="en-US" sz="1200" baseline="0" dirty="0" smtClean="0"/>
              <a:t> the graph,* you can see s</a:t>
            </a:r>
            <a:r>
              <a:rPr lang="en-US" sz="1200" dirty="0" smtClean="0">
                <a:solidFill>
                  <a:schemeClr val="bg1"/>
                </a:solidFill>
              </a:rPr>
              <a:t>ignificant gaps between student desires for “digital” technologies and current campus provisions across North America. Clearly, higher education has a long way to go to meet the contemporary expectations of the students it serves—and</a:t>
            </a:r>
            <a:r>
              <a:rPr lang="en-US" sz="1200" baseline="0" dirty="0" smtClean="0">
                <a:solidFill>
                  <a:schemeClr val="bg1"/>
                </a:solidFill>
              </a:rPr>
              <a:t> that gap will only widen as the occurrence of digital disruptions and innovations continues to gather pace. </a:t>
            </a:r>
            <a:endParaRPr lang="en-US" sz="1200" dirty="0" smtClean="0">
              <a:solidFill>
                <a:schemeClr val="bg1"/>
              </a:solidFill>
            </a:endParaRPr>
          </a:p>
          <a:p>
            <a:pPr>
              <a:spcBef>
                <a:spcPts val="500"/>
              </a:spcBef>
            </a:pPr>
            <a:endParaRPr lang="en-US" sz="1200" dirty="0" smtClean="0"/>
          </a:p>
          <a:p>
            <a:pPr>
              <a:spcBef>
                <a:spcPts val="500"/>
              </a:spcBef>
            </a:pPr>
            <a:r>
              <a:rPr lang="en-US" sz="1200" dirty="0" smtClean="0"/>
              <a:t>*Data represented</a:t>
            </a:r>
            <a:r>
              <a:rPr lang="en-US" sz="1200" baseline="0" dirty="0" smtClean="0"/>
              <a:t> on this slide are taken from </a:t>
            </a:r>
            <a:r>
              <a:rPr lang="en-US" sz="1200" baseline="0" dirty="0" err="1" smtClean="0"/>
              <a:t>Ellucian’s</a:t>
            </a:r>
            <a:r>
              <a:rPr lang="en-US" sz="1200" baseline="0" dirty="0" smtClean="0"/>
              <a:t> 2017 survey, “Students are Looking for Personalized Digital Experiences: Does Higher Ed Deliver?”. 1000 students were surveyed. </a:t>
            </a:r>
            <a:endParaRPr lang="en-US" sz="1200"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146532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Point: </a:t>
            </a:r>
            <a:r>
              <a:rPr lang="en-US" b="0" dirty="0" smtClean="0"/>
              <a:t>Technology</a:t>
            </a:r>
            <a:r>
              <a:rPr lang="en-US" b="0" baseline="0" dirty="0" smtClean="0"/>
              <a:t> is a crucial factor in addressing institutional “Big Questions”</a:t>
            </a:r>
            <a:endParaRPr lang="en-US" b="0" dirty="0" smtClean="0"/>
          </a:p>
          <a:p>
            <a:endParaRPr lang="en-US" b="0" dirty="0" smtClean="0"/>
          </a:p>
          <a:p>
            <a:r>
              <a:rPr lang="en-US" b="0" i="1" dirty="0" smtClean="0"/>
              <a:t>Suggested</a:t>
            </a:r>
            <a:r>
              <a:rPr lang="en-US" b="0" i="1" baseline="0" dirty="0" smtClean="0"/>
              <a:t> Scripting: </a:t>
            </a:r>
            <a:r>
              <a:rPr lang="en-US" b="0" i="0" baseline="0" dirty="0" smtClean="0"/>
              <a:t>But the pressure for modern, digital capabilities isn’t just coming from students. It’s a mission imperative, too. Some of the biggest questions that we face as an institution require us to grapple with various technologies to diagnose and respond to the various institutional challenges we face. [Exploring one or two institutionally-appropriate “big questions” here is advised.]</a:t>
            </a:r>
          </a:p>
        </p:txBody>
      </p:sp>
      <p:sp>
        <p:nvSpPr>
          <p:cNvPr id="4" name="Slide Number Placeholder 3"/>
          <p:cNvSpPr>
            <a:spLocks noGrp="1"/>
          </p:cNvSpPr>
          <p:nvPr>
            <p:ph type="sldNum" sz="quarter" idx="10"/>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77550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Suggested</a:t>
            </a:r>
            <a:r>
              <a:rPr lang="en-US" i="1" baseline="0" dirty="0" smtClean="0"/>
              <a:t> Scripting:</a:t>
            </a:r>
            <a:r>
              <a:rPr lang="en-US" i="0" baseline="0" dirty="0" smtClean="0"/>
              <a:t> So, what does integration have to do with these changes in institutional requirements? It’s the key to getting the most out of the technologies we invest in, both immediately, but especially moving forward. </a:t>
            </a:r>
            <a:endParaRPr lang="en-US" i="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5</a:t>
            </a:fld>
            <a:endParaRPr lang="en-US" dirty="0"/>
          </a:p>
        </p:txBody>
      </p:sp>
    </p:spTree>
    <p:extLst>
      <p:ext uri="{BB962C8B-B14F-4D97-AF65-F5344CB8AC3E}">
        <p14:creationId xmlns:p14="http://schemas.microsoft.com/office/powerpoint/2010/main" val="289793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a:t>
            </a:r>
            <a:r>
              <a:rPr lang="en-US" b="1" baseline="0" dirty="0" smtClean="0"/>
              <a:t> Point: </a:t>
            </a:r>
            <a:r>
              <a:rPr lang="en-US" b="0" baseline="0" dirty="0" smtClean="0"/>
              <a:t>Integration is the way we get our technologies to work together—and it’s </a:t>
            </a:r>
            <a:r>
              <a:rPr lang="en-US" b="0" baseline="0" dirty="0" err="1" smtClean="0"/>
              <a:t>IT’s</a:t>
            </a:r>
            <a:r>
              <a:rPr lang="en-US" b="0" baseline="0" dirty="0" smtClean="0"/>
              <a:t> job to do it. </a:t>
            </a:r>
          </a:p>
          <a:p>
            <a:endParaRPr lang="en-US" b="0" baseline="0" dirty="0" smtClean="0"/>
          </a:p>
          <a:p>
            <a:r>
              <a:rPr lang="en-US" b="0" i="1" baseline="0" dirty="0" smtClean="0"/>
              <a:t>Suggested Scripting</a:t>
            </a:r>
            <a:r>
              <a:rPr lang="en-US" b="0" i="0" baseline="0" dirty="0" smtClean="0"/>
              <a:t>: Simply put, integration is how we get our different technologies to talk to each other. Living in a digitalized world, where the technologies around us in the consumer world seem to operate and share information seamlessly, it’s not always obvious that this is something that has to be managed. As it says here, higher education’s lack of standards and vendor co-operation means that colleges and universities rely heavily on IT staff and consultants to manage their disparate technology ecosystems—the various systems, services, and data initiatives that they’re operating.   </a:t>
            </a:r>
            <a:endParaRPr lang="en-US" b="1" i="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145579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Point: </a:t>
            </a:r>
            <a:r>
              <a:rPr lang="en-US" b="0" dirty="0" smtClean="0"/>
              <a:t>Technologies</a:t>
            </a:r>
            <a:r>
              <a:rPr lang="en-US" b="0" baseline="0" dirty="0" smtClean="0"/>
              <a:t> need help to communicate in various ways. </a:t>
            </a:r>
            <a:endParaRPr lang="en-US" b="0" dirty="0" smtClean="0"/>
          </a:p>
          <a:p>
            <a:endParaRPr lang="en-US" b="0" dirty="0" smtClean="0"/>
          </a:p>
          <a:p>
            <a:r>
              <a:rPr lang="en-US" b="0" i="1" dirty="0" smtClean="0"/>
              <a:t>Suggested Scripting: </a:t>
            </a:r>
            <a:r>
              <a:rPr lang="en-US" b="0" i="0" dirty="0" smtClean="0"/>
              <a:t>In</a:t>
            </a:r>
            <a:r>
              <a:rPr lang="en-US" b="0" i="0" baseline="0" dirty="0" smtClean="0"/>
              <a:t> practice, the incompatibilities we see between technologies arise from a number of different factors: the age of the technologies, where they are installed or running, who built them, and how we are storing the associated data can all play a part in making matters more complicated. Technologies that are cloud-native, like some of the newer Software-as-a-Service platforms we’re working with, often use newer forms of connection than older technologies. Those older ones, like our [SIS and LMS], are implemented on campus; they have lots of customizations that make them specific to the way we do work here on our campus, and so generalized communication protocols and “out of the box” integrations don’t always work for us. There are also complications when using vendor software, with specific solutions using proprietary data formats and communication protocols that don’t mesh easily with solutions from other vendors (or even different solutions from the same vendor). </a:t>
            </a:r>
          </a:p>
          <a:p>
            <a:endParaRPr lang="en-US" b="0" i="0" baseline="0" dirty="0" smtClean="0"/>
          </a:p>
          <a:p>
            <a:r>
              <a:rPr lang="en-US" b="0" i="0" baseline="0" dirty="0" smtClean="0"/>
              <a:t>Making sense of that mess is IT’s role, and the work done to integrate technologies varies widely depending on the business case. IT can be expected to “fit” vendor solutions to campus practices and data formats, move data between different systems, create plans for determining the authoritative source of campus-wide data and pushing it to dependent systems, and implementing various security measures to make sure that information passing between systems is secure, and that the right people have access. </a:t>
            </a:r>
          </a:p>
          <a:p>
            <a:endParaRPr lang="en-US" b="0" i="0" baseline="0" dirty="0" smtClean="0"/>
          </a:p>
          <a:p>
            <a:r>
              <a:rPr lang="en-US" b="0" i="0" baseline="0" dirty="0" smtClean="0"/>
              <a:t>This has always been IT’s job, and they’re the right people to do the work. But the increasing importance of integrated technologies for meeting campuses administrative and mission-driving needs means that it needs to be elevated beyond the IT organization. </a:t>
            </a:r>
          </a:p>
          <a:p>
            <a:endParaRPr lang="en-US" b="0" i="0" baseline="0" dirty="0" smtClean="0"/>
          </a:p>
          <a:p>
            <a:endParaRPr lang="en-US" b="1" i="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7</a:t>
            </a:fld>
            <a:endParaRPr lang="en-US" dirty="0"/>
          </a:p>
        </p:txBody>
      </p:sp>
    </p:spTree>
    <p:extLst>
      <p:ext uri="{BB962C8B-B14F-4D97-AF65-F5344CB8AC3E}">
        <p14:creationId xmlns:p14="http://schemas.microsoft.com/office/powerpoint/2010/main" val="252445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Point:</a:t>
            </a:r>
            <a:r>
              <a:rPr lang="en-US" b="1" baseline="0" dirty="0" smtClean="0"/>
              <a:t> </a:t>
            </a:r>
            <a:r>
              <a:rPr lang="en-US" b="0" baseline="0" dirty="0" smtClean="0"/>
              <a:t>Integration helps us leverage our technologies to innovate, and create extra value. </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t>Suggested Scripting:</a:t>
            </a:r>
            <a:r>
              <a:rPr lang="en-US" b="0" i="0" baseline="0" dirty="0" smtClean="0"/>
              <a:t> The “more integration” we’re anticipating is in two forms: the installation or onboarding of new technologies, but also the synthesis of those technologies to create innovative solutions and provide insights into the institution’s operations and performance. </a:t>
            </a:r>
            <a:r>
              <a:rPr lang="en-US" sz="1200" dirty="0" smtClean="0"/>
              <a:t>As more “best-of-breed” software solutions and hardware components are brought into the campus ecosystem, their value is no longer defined solely by their success within a particular domain. Solutions that can function seamlessly as part of the enterprise, and contribute their data variously to the institutional mission and its changing strategic imperatives, are exponentially more valuable to campus strategy.</a:t>
            </a:r>
            <a:r>
              <a:rPr lang="en-US" sz="1200" baseline="0" dirty="0" smtClean="0"/>
              <a:t> It’s no longer good enough to install something for use in a particular area of the institution, for their proprietary data and processes – increasingly, information and capabilities affect the whole enterprise, and having the agility to use them requires us to invest in better technology synthesis.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As you see at the bottom right here, synthesis encompasses a number of different broader uses for underlying technology, whether it’s generating new campus reports, populating dependent systems with authoritative enterprise data, or pulling together disparate information and services to create new solutions addressing unforeseen circumstances.</a:t>
            </a:r>
            <a:endParaRPr lang="en-US" sz="1200" dirty="0" smtClean="0"/>
          </a:p>
        </p:txBody>
      </p:sp>
      <p:sp>
        <p:nvSpPr>
          <p:cNvPr id="4" name="Slide Number Placeholder 3"/>
          <p:cNvSpPr>
            <a:spLocks noGrp="1"/>
          </p:cNvSpPr>
          <p:nvPr>
            <p:ph type="sldNum" sz="quarter" idx="10"/>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228900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Suggested</a:t>
            </a:r>
            <a:r>
              <a:rPr lang="en-US" i="1" baseline="0" dirty="0" smtClean="0"/>
              <a:t> Scripting: </a:t>
            </a:r>
            <a:r>
              <a:rPr lang="en-US" i="0" baseline="0" dirty="0" smtClean="0"/>
              <a:t>Currently, we don’t have the capacity to do as much synthesis as we would like—or even as the tools available to us enable us to perform. In part, that’s because we’re not thinking about synthesis. Instead, we’re thinking about IT projects. </a:t>
            </a:r>
            <a:endParaRPr lang="en-US" i="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4088263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444200"/>
            <a:ext cx="2502244" cy="435639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3" name="TextBox 22"/>
          <p:cNvSpPr txBox="1"/>
          <p:nvPr userDrawn="1"/>
        </p:nvSpPr>
        <p:spPr bwMode="gray">
          <a:xfrm>
            <a:off x="264105" y="1537982"/>
            <a:ext cx="2068331" cy="692497"/>
          </a:xfrm>
          <a:prstGeom prst="rect">
            <a:avLst/>
          </a:prstGeom>
          <a:noFill/>
        </p:spPr>
        <p:txBody>
          <a:bodyPr wrap="square" lIns="0" tIns="0" rIns="0" bIns="0" rtlCol="0">
            <a:spAutoFit/>
          </a:bodyPr>
          <a:lstStyle/>
          <a:p>
            <a:pPr algn="l">
              <a:spcBef>
                <a:spcPts val="500"/>
              </a:spcBef>
            </a:pPr>
            <a:r>
              <a:rPr lang="en-US" sz="2500" b="1" dirty="0" smtClean="0">
                <a:solidFill>
                  <a:schemeClr val="bg1"/>
                </a:solidFill>
              </a:rPr>
              <a:t>4:3</a:t>
            </a:r>
            <a:br>
              <a:rPr lang="en-US" sz="2500" b="1" dirty="0" smtClean="0">
                <a:solidFill>
                  <a:schemeClr val="bg1"/>
                </a:solidFill>
              </a:rPr>
            </a:br>
            <a:r>
              <a:rPr lang="en-US" sz="2000" b="0" dirty="0" smtClean="0">
                <a:solidFill>
                  <a:schemeClr val="bg1"/>
                </a:solidFill>
              </a:rPr>
              <a:t>On-screen</a:t>
            </a:r>
          </a:p>
        </p:txBody>
      </p:sp>
      <p:cxnSp>
        <p:nvCxnSpPr>
          <p:cNvPr id="25" name="Straight Connector 24"/>
          <p:cNvCxnSpPr/>
          <p:nvPr userDrawn="1"/>
        </p:nvCxnSpPr>
        <p:spPr bwMode="gray">
          <a:xfrm>
            <a:off x="271463" y="2406497"/>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484809"/>
            <a:ext cx="2173362" cy="169277"/>
          </a:xfrm>
          <a:prstGeom prst="rect">
            <a:avLst/>
          </a:prstGeom>
          <a:noFill/>
        </p:spPr>
        <p:txBody>
          <a:bodyPr wrap="square" lIns="0" tIns="0" rIns="0" bIns="0" rtlCol="0">
            <a:spAutoFit/>
          </a:bodyPr>
          <a:lstStyle/>
          <a:p>
            <a:pPr>
              <a:spcBef>
                <a:spcPts val="500"/>
              </a:spcBef>
            </a:pPr>
            <a:r>
              <a:rPr lang="pt-BR" sz="1100" dirty="0" smtClean="0">
                <a:solidFill>
                  <a:schemeClr val="bg1"/>
                </a:solidFill>
              </a:rPr>
              <a:t>All projected presentations:</a:t>
            </a:r>
            <a:endParaRPr lang="pt-BR" sz="1100" dirty="0">
              <a:solidFill>
                <a:schemeClr val="bg1"/>
              </a:solidFill>
            </a:endParaRP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617182"/>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768186"/>
            <a:ext cx="1244214" cy="477850"/>
          </a:xfrm>
          <a:prstGeom prst="rect">
            <a:avLst/>
          </a:prstGeom>
        </p:spPr>
      </p:pic>
      <p:sp>
        <p:nvSpPr>
          <p:cNvPr id="32" name="TextBox 31"/>
          <p:cNvSpPr txBox="1"/>
          <p:nvPr userDrawn="1"/>
        </p:nvSpPr>
        <p:spPr bwMode="gray">
          <a:xfrm>
            <a:off x="455635" y="2789022"/>
            <a:ext cx="1344839" cy="1025922"/>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000" dirty="0" smtClean="0">
                <a:solidFill>
                  <a:schemeClr val="bg1"/>
                </a:solidFill>
              </a:rPr>
              <a:t>National meetings</a:t>
            </a:r>
          </a:p>
          <a:p>
            <a:pPr marL="112713" indent="-112713">
              <a:spcBef>
                <a:spcPts val="500"/>
              </a:spcBef>
              <a:buFont typeface="Arial" panose="020B0604020202020204" pitchFamily="34" charset="0"/>
              <a:buChar char="•"/>
            </a:pPr>
            <a:r>
              <a:rPr lang="en-US" sz="1000" dirty="0" err="1" smtClean="0">
                <a:solidFill>
                  <a:schemeClr val="bg1"/>
                </a:solidFill>
              </a:rPr>
              <a:t>Webconferences</a:t>
            </a:r>
            <a:endParaRPr lang="en-US" sz="1000" dirty="0" smtClean="0">
              <a:solidFill>
                <a:schemeClr val="bg1"/>
              </a:solidFill>
            </a:endParaRPr>
          </a:p>
          <a:p>
            <a:pPr marL="112713" indent="-112713">
              <a:spcBef>
                <a:spcPts val="500"/>
              </a:spcBef>
              <a:buFont typeface="Arial" panose="020B0604020202020204" pitchFamily="34" charset="0"/>
              <a:buChar char="•"/>
            </a:pPr>
            <a:r>
              <a:rPr lang="en-US" sz="1000" dirty="0" smtClean="0">
                <a:solidFill>
                  <a:schemeClr val="bg1"/>
                </a:solidFill>
              </a:rPr>
              <a:t>Roundtables</a:t>
            </a:r>
          </a:p>
          <a:p>
            <a:pPr marL="112713" indent="-112713">
              <a:spcBef>
                <a:spcPts val="500"/>
              </a:spcBef>
              <a:buFont typeface="Arial" panose="020B0604020202020204" pitchFamily="34" charset="0"/>
              <a:buChar char="•"/>
            </a:pPr>
            <a:r>
              <a:rPr lang="en-US" sz="1000" dirty="0" err="1" smtClean="0">
                <a:solidFill>
                  <a:schemeClr val="bg1"/>
                </a:solidFill>
              </a:rPr>
              <a:t>Onsites</a:t>
            </a:r>
            <a:endParaRPr lang="en-US" sz="1000" dirty="0" smtClean="0">
              <a:solidFill>
                <a:schemeClr val="bg1"/>
              </a:solidFill>
            </a:endParaRPr>
          </a:p>
          <a:p>
            <a:pPr marL="112713" indent="-112713">
              <a:spcBef>
                <a:spcPts val="500"/>
              </a:spcBef>
              <a:buFont typeface="Arial" panose="020B0604020202020204" pitchFamily="34" charset="0"/>
              <a:buChar char="•"/>
            </a:pPr>
            <a:r>
              <a:rPr lang="en-US" sz="1000" dirty="0" smtClean="0">
                <a:solidFill>
                  <a:schemeClr val="bg1"/>
                </a:solidFill>
              </a:rPr>
              <a:t>Conferences</a:t>
            </a:r>
          </a:p>
        </p:txBody>
      </p:sp>
      <p:sp>
        <p:nvSpPr>
          <p:cNvPr id="34" name="Rectangle 33"/>
          <p:cNvSpPr/>
          <p:nvPr userDrawn="1"/>
        </p:nvSpPr>
        <p:spPr bwMode="gray">
          <a:xfrm>
            <a:off x="0" y="0"/>
            <a:ext cx="6400800"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smtClean="0">
                <a:solidFill>
                  <a:schemeClr val="bg1"/>
                </a:solidFill>
              </a:rPr>
              <a:t>Delete Page </a:t>
            </a:r>
            <a:r>
              <a:rPr lang="en-US" sz="1200" b="1" dirty="0">
                <a:solidFill>
                  <a:schemeClr val="bg1"/>
                </a:solidFill>
              </a:rPr>
              <a:t>A</a:t>
            </a:r>
            <a:r>
              <a:rPr lang="en-US" sz="1200" b="1" dirty="0" smtClean="0">
                <a:solidFill>
                  <a:schemeClr val="bg1"/>
                </a:solidFill>
              </a:rPr>
              <a:t>fter Reading   |   2017</a:t>
            </a:r>
            <a:r>
              <a:rPr lang="en-US" sz="1200" b="1" baseline="0" dirty="0" smtClean="0">
                <a:solidFill>
                  <a:schemeClr val="bg1"/>
                </a:solidFill>
              </a:rPr>
              <a:t> Template Edition</a:t>
            </a:r>
            <a:endParaRPr lang="en-US" sz="1200" b="1" dirty="0" smtClean="0">
              <a:solidFill>
                <a:schemeClr val="bg1"/>
              </a:solidFill>
            </a:endParaRPr>
          </a:p>
        </p:txBody>
      </p:sp>
      <p:sp>
        <p:nvSpPr>
          <p:cNvPr id="35" name="Text Placeholder 7"/>
          <p:cNvSpPr txBox="1">
            <a:spLocks/>
          </p:cNvSpPr>
          <p:nvPr userDrawn="1"/>
        </p:nvSpPr>
        <p:spPr bwMode="gray">
          <a:xfrm>
            <a:off x="277813" y="3997303"/>
            <a:ext cx="2167012" cy="56425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000" b="1" dirty="0">
                <a:solidFill>
                  <a:schemeClr val="bg1"/>
                </a:solidFill>
              </a:rPr>
              <a:t>Need help? </a:t>
            </a:r>
            <a:endParaRPr lang="en-US" sz="1000" b="1" dirty="0" smtClean="0">
              <a:solidFill>
                <a:schemeClr val="bg1"/>
              </a:solidFill>
            </a:endParaRPr>
          </a:p>
          <a:p>
            <a:pPr marL="0" indent="0" algn="l">
              <a:spcBef>
                <a:spcPts val="800"/>
              </a:spcBef>
              <a:buNone/>
            </a:pPr>
            <a:r>
              <a:rPr lang="en-US" sz="1000" dirty="0" smtClean="0">
                <a:solidFill>
                  <a:schemeClr val="bg1"/>
                </a:solidFill>
              </a:rPr>
              <a:t>Visit </a:t>
            </a:r>
            <a:r>
              <a:rPr lang="en-US" sz="1000" b="1" dirty="0" smtClean="0">
                <a:solidFill>
                  <a:schemeClr val="bg1"/>
                </a:solidFill>
              </a:rPr>
              <a:t>portals.eab.com/</a:t>
            </a:r>
            <a:r>
              <a:rPr lang="en-US" sz="1000" b="1" dirty="0" err="1" smtClean="0">
                <a:solidFill>
                  <a:schemeClr val="bg1"/>
                </a:solidFill>
              </a:rPr>
              <a:t>dss</a:t>
            </a:r>
            <a:r>
              <a:rPr lang="en-US" sz="1000" dirty="0" smtClean="0">
                <a:solidFill>
                  <a:schemeClr val="bg1"/>
                </a:solidFill>
              </a:rPr>
              <a:t> </a:t>
            </a:r>
            <a:r>
              <a:rPr lang="en-US" sz="1000" dirty="0">
                <a:solidFill>
                  <a:schemeClr val="bg1"/>
                </a:solidFill>
              </a:rPr>
              <a:t>or email </a:t>
            </a:r>
            <a:r>
              <a:rPr lang="en-US" sz="1000" b="1" dirty="0" smtClean="0">
                <a:solidFill>
                  <a:schemeClr val="bg1"/>
                </a:solidFill>
              </a:rPr>
              <a:t>DSS-Requests@eab.com</a:t>
            </a:r>
            <a:endParaRPr lang="en-US" sz="1000" b="1" dirty="0">
              <a:solidFill>
                <a:schemeClr val="bg1"/>
              </a:solidFill>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663289" y="3320517"/>
            <a:ext cx="3459699" cy="1308452"/>
          </a:xfrm>
          <a:prstGeom prst="rect">
            <a:avLst/>
          </a:prstGeom>
        </p:spPr>
      </p:pic>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smtClean="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smtClean="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smtClean="0"/>
              <a:t>Cover Title – Rockwell 30pt Regular, Title Case</a:t>
            </a:r>
          </a:p>
        </p:txBody>
      </p:sp>
      <p:sp>
        <p:nvSpPr>
          <p:cNvPr id="22" name="Text Placeholder 21"/>
          <p:cNvSpPr>
            <a:spLocks noGrp="1"/>
          </p:cNvSpPr>
          <p:nvPr>
            <p:ph type="body" sz="quarter" idx="16" hasCustomPrompt="1"/>
          </p:nvPr>
        </p:nvSpPr>
        <p:spPr bwMode="gray">
          <a:xfrm>
            <a:off x="371475" y="434285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smtClean="0"/>
              <a:t>Cover Subtitle – Verdana 14pt Regular, Title Case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22860" y="4097682"/>
            <a:ext cx="635508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accent3"/>
                </a:solidFill>
                <a:latin typeface="+mn-lt"/>
              </a:defRPr>
            </a:lvl1pPr>
          </a:lstStyle>
          <a:p>
            <a:r>
              <a:rPr lang="en-US" dirty="0" smtClean="0"/>
              <a:t>Insert Program Name Here</a:t>
            </a:r>
          </a:p>
        </p:txBody>
      </p:sp>
      <p:sp>
        <p:nvSpPr>
          <p:cNvPr id="4" name="Text Placeholder 3"/>
          <p:cNvSpPr>
            <a:spLocks noGrp="1"/>
          </p:cNvSpPr>
          <p:nvPr>
            <p:ph type="body" sz="quarter" idx="16" hasCustomPrompt="1"/>
          </p:nvPr>
        </p:nvSpPr>
        <p:spPr bwMode="gray">
          <a:xfrm>
            <a:off x="3389943" y="4431033"/>
            <a:ext cx="2987997" cy="153888"/>
          </a:xfrm>
        </p:spPr>
        <p:txBody>
          <a:bodyPr wrap="none"/>
          <a:lstStyle>
            <a:lvl1pPr marL="0" indent="0" algn="r">
              <a:spcBef>
                <a:spcPts val="0"/>
              </a:spcBef>
              <a:buNone/>
              <a:defRPr sz="1000">
                <a:solidFill>
                  <a:schemeClr val="accent3"/>
                </a:solidFill>
              </a:defRPr>
            </a:lvl1pPr>
          </a:lstStyle>
          <a:p>
            <a:pPr lvl="0"/>
            <a:r>
              <a:rPr lang="en-US" dirty="0" smtClean="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6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smtClean="0"/>
              <a:t>Insert Program Name Here</a:t>
            </a:r>
          </a:p>
        </p:txBody>
      </p:sp>
      <p:sp>
        <p:nvSpPr>
          <p:cNvPr id="6" name="Text Placeholder 5"/>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Project Director (insert text)</a:t>
            </a:r>
          </a:p>
        </p:txBody>
      </p:sp>
      <p:sp>
        <p:nvSpPr>
          <p:cNvPr id="8" name="Text Placeholder 7"/>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accent3"/>
                </a:solidFill>
              </a:defRPr>
            </a:lvl1pPr>
          </a:lstStyle>
          <a:p>
            <a:pPr lvl="0"/>
            <a:r>
              <a:rPr lang="en-US" dirty="0" smtClean="0"/>
              <a:t>Insert Name(s) Here</a:t>
            </a:r>
          </a:p>
        </p:txBody>
      </p:sp>
      <p:sp>
        <p:nvSpPr>
          <p:cNvPr id="10" name="Text Placeholder 9"/>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Contributing Consultants (insert text)</a:t>
            </a:r>
          </a:p>
        </p:txBody>
      </p:sp>
      <p:sp>
        <p:nvSpPr>
          <p:cNvPr id="12" name="Text Placeholder 11"/>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accent3"/>
                </a:solidFill>
              </a:defRPr>
            </a:lvl1pPr>
          </a:lstStyle>
          <a:p>
            <a:pPr lvl="0"/>
            <a:r>
              <a:rPr lang="en-US" dirty="0" smtClean="0"/>
              <a:t>Insert Name(s) Here</a:t>
            </a:r>
          </a:p>
        </p:txBody>
      </p:sp>
      <p:sp>
        <p:nvSpPr>
          <p:cNvPr id="14" name="Text Placeholder 13"/>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Design Consultant (insert text)</a:t>
            </a:r>
          </a:p>
        </p:txBody>
      </p:sp>
      <p:sp>
        <p:nvSpPr>
          <p:cNvPr id="17" name="Text Placeholder 16"/>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27" name="Text Placeholder 26"/>
          <p:cNvSpPr>
            <a:spLocks noGrp="1"/>
          </p:cNvSpPr>
          <p:nvPr>
            <p:ph type="body" sz="quarter" idx="43" hasCustomPrompt="1"/>
          </p:nvPr>
        </p:nvSpPr>
        <p:spPr bwMode="gray">
          <a:xfrm>
            <a:off x="688369" y="2888149"/>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Executive Director (insert text)</a:t>
            </a:r>
          </a:p>
        </p:txBody>
      </p:sp>
      <p:sp>
        <p:nvSpPr>
          <p:cNvPr id="29" name="Text Placeholder 28"/>
          <p:cNvSpPr>
            <a:spLocks noGrp="1"/>
          </p:cNvSpPr>
          <p:nvPr>
            <p:ph type="body" sz="quarter" idx="44" hasCustomPrompt="1"/>
          </p:nvPr>
        </p:nvSpPr>
        <p:spPr bwMode="gray">
          <a:xfrm>
            <a:off x="688369" y="3097903"/>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cxnSp>
        <p:nvCxnSpPr>
          <p:cNvPr id="16" name="Straight Connector 15"/>
          <p:cNvCxnSpPr/>
          <p:nvPr userDrawn="1"/>
        </p:nvCxnSpPr>
        <p:spPr bwMode="gray">
          <a:xfrm>
            <a:off x="4773942" y="309824"/>
            <a:ext cx="0" cy="449077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400"/>
              </a:spcBef>
            </a:pPr>
            <a:r>
              <a:rPr lang="en-US" sz="500" b="1" baseline="0" dirty="0" smtClean="0">
                <a:solidFill>
                  <a:schemeClr val="tx1"/>
                </a:solidFill>
                <a:latin typeface="+mn-lt"/>
                <a:cs typeface="Arial"/>
              </a:rPr>
              <a:t>LEGAL CAVEAT</a:t>
            </a:r>
          </a:p>
          <a:p>
            <a:pPr>
              <a:spcBef>
                <a:spcPts val="400"/>
              </a:spcBef>
            </a:pPr>
            <a:r>
              <a:rPr lang="en-US" sz="500" baseline="0" dirty="0" smtClean="0">
                <a:solidFill>
                  <a:schemeClr val="tx1"/>
                </a:solidFill>
                <a:latin typeface="+mn-lt"/>
                <a:cs typeface="Arial"/>
              </a:rPr>
              <a:t>EAB Global, Inc. (“EAB”) has made efforts to verify the accuracy of the information it provides to members. This report relies</a:t>
            </a:r>
            <a:br>
              <a:rPr lang="en-US" sz="500" baseline="0" dirty="0" smtClean="0">
                <a:solidFill>
                  <a:schemeClr val="tx1"/>
                </a:solidFill>
                <a:latin typeface="+mn-lt"/>
                <a:cs typeface="Arial"/>
              </a:rPr>
            </a:br>
            <a:r>
              <a:rPr lang="en-US" sz="500" baseline="0" dirty="0" smtClean="0">
                <a:solidFill>
                  <a:schemeClr val="tx1"/>
                </a:solidFill>
                <a:latin typeface="+mn-lt"/>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500" baseline="0" dirty="0" smtClean="0">
                <a:solidFill>
                  <a:schemeClr val="tx1"/>
                </a:solidFill>
                <a:latin typeface="+mn-lt"/>
                <a:cs typeface="Arial"/>
              </a:rPr>
            </a:br>
            <a:r>
              <a:rPr lang="en-US" sz="500" baseline="0" dirty="0" smtClean="0">
                <a:solidFill>
                  <a:schemeClr val="tx1"/>
                </a:solidFill>
                <a:latin typeface="+mn-lt"/>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600"/>
              </a:spcBef>
            </a:pPr>
            <a:r>
              <a:rPr lang="en-US" sz="500" baseline="0" dirty="0" smtClean="0">
                <a:solidFill>
                  <a:schemeClr val="tx1"/>
                </a:solidFill>
                <a:latin typeface="+mn-lt"/>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860213" y="24057"/>
            <a:ext cx="1473868" cy="4514056"/>
          </a:xfrm>
          <a:prstGeom prst="rect">
            <a:avLst/>
          </a:prstGeom>
          <a:noFill/>
        </p:spPr>
        <p:txBody>
          <a:bodyPr wrap="square" lIns="0" tIns="0" rIns="0" bIns="0" rtlCol="0">
            <a:spAutoFit/>
          </a:bodyPr>
          <a:lstStyle/>
          <a:p>
            <a:pPr>
              <a:spcBef>
                <a:spcPts val="400"/>
              </a:spcBef>
            </a:pPr>
            <a:r>
              <a:rPr lang="en-US" sz="500" b="1" baseline="0" dirty="0" smtClean="0">
                <a:solidFill>
                  <a:schemeClr val="tx1"/>
                </a:solidFill>
                <a:latin typeface="+mn-lt"/>
                <a:cs typeface="Arial"/>
              </a:rPr>
              <a:t>IMPORTANT: Please read the following.</a:t>
            </a:r>
          </a:p>
          <a:p>
            <a:pPr>
              <a:spcBef>
                <a:spcPts val="400"/>
              </a:spcBef>
            </a:pPr>
            <a:r>
              <a:rPr lang="en-US" sz="500" baseline="0" dirty="0" smtClean="0">
                <a:solidFill>
                  <a:schemeClr val="tx1"/>
                </a:solidFill>
                <a:latin typeface="+mn-lt"/>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91440" indent="-114300">
              <a:spcBef>
                <a:spcPts val="400"/>
              </a:spcBef>
            </a:pPr>
            <a:r>
              <a:rPr lang="en-US" sz="500" baseline="0" dirty="0" smtClean="0">
                <a:solidFill>
                  <a:schemeClr val="tx1"/>
                </a:solidFill>
                <a:latin typeface="+mn-lt"/>
                <a:cs typeface="Arial"/>
              </a:rPr>
              <a:t>1.	All right, title, and interest in and to this Report is owned by an EAB Organization. Except as stated herein, no right, license, permission, or interest of any kind in </a:t>
            </a:r>
            <a:br>
              <a:rPr lang="en-US" sz="500" baseline="0" dirty="0" smtClean="0">
                <a:solidFill>
                  <a:schemeClr val="tx1"/>
                </a:solidFill>
                <a:latin typeface="+mn-lt"/>
                <a:cs typeface="Arial"/>
              </a:rPr>
            </a:br>
            <a:r>
              <a:rPr lang="en-US" sz="500" baseline="0" dirty="0" smtClean="0">
                <a:solidFill>
                  <a:schemeClr val="tx1"/>
                </a:solidFill>
                <a:latin typeface="+mn-lt"/>
                <a:cs typeface="Arial"/>
              </a:rPr>
              <a:t>this Report is intended to be given, transferred to, or acquired by a member. Each member is authorized to use this Report only to the extent expressly authorized herein.</a:t>
            </a:r>
          </a:p>
          <a:p>
            <a:pPr marL="91440" indent="-114300">
              <a:spcBef>
                <a:spcPts val="400"/>
              </a:spcBef>
            </a:pPr>
            <a:r>
              <a:rPr lang="en-US" sz="500" baseline="0" dirty="0" smtClean="0">
                <a:solidFill>
                  <a:schemeClr val="tx1"/>
                </a:solidFill>
                <a:latin typeface="+mn-lt"/>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91440" indent="-114300">
              <a:spcBef>
                <a:spcPts val="400"/>
              </a:spcBef>
            </a:pPr>
            <a:r>
              <a:rPr lang="en-US" sz="500" baseline="0" dirty="0" smtClean="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500" baseline="0" dirty="0" smtClean="0">
                <a:solidFill>
                  <a:schemeClr val="tx1"/>
                </a:solidFill>
                <a:latin typeface="+mn-lt"/>
                <a:cs typeface="Arial"/>
              </a:rPr>
            </a:br>
            <a:r>
              <a:rPr lang="en-US" sz="500" baseline="0" dirty="0" smtClean="0">
                <a:solidFill>
                  <a:schemeClr val="tx1"/>
                </a:solidFill>
                <a:latin typeface="+mn-lt"/>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91440" indent="-114300">
              <a:spcBef>
                <a:spcPts val="400"/>
              </a:spcBef>
            </a:pPr>
            <a:r>
              <a:rPr lang="en-US" sz="500" baseline="0" dirty="0" smtClean="0">
                <a:solidFill>
                  <a:schemeClr val="tx1"/>
                </a:solidFill>
                <a:latin typeface="+mn-lt"/>
                <a:cs typeface="Arial"/>
              </a:rPr>
              <a:t>4.	Each member shall not remove from this Report any confidential markings, copyright notices, and/or other similar indicia herein.</a:t>
            </a:r>
          </a:p>
          <a:p>
            <a:pPr marL="91440" indent="-114300">
              <a:spcBef>
                <a:spcPts val="400"/>
              </a:spcBef>
            </a:pPr>
            <a:r>
              <a:rPr lang="en-US" sz="500" baseline="0" dirty="0" smtClean="0">
                <a:solidFill>
                  <a:schemeClr val="tx1"/>
                </a:solidFill>
                <a:latin typeface="+mn-lt"/>
                <a:cs typeface="Arial"/>
              </a:rPr>
              <a:t>5.	Each member is responsible for any breach of its obligations as stated herein by any of its employees or agents.</a:t>
            </a:r>
          </a:p>
          <a:p>
            <a:pPr marL="91440" indent="-114300">
              <a:spcBef>
                <a:spcPts val="400"/>
              </a:spcBef>
            </a:pPr>
            <a:r>
              <a:rPr lang="en-US" sz="500" baseline="0" dirty="0" smtClean="0">
                <a:solidFill>
                  <a:schemeClr val="tx1"/>
                </a:solidFill>
                <a:latin typeface="+mn-lt"/>
                <a:cs typeface="Arial"/>
              </a:rPr>
              <a:t>6.	If a member is unwilling to abide by any </a:t>
            </a:r>
            <a:br>
              <a:rPr lang="en-US" sz="500" baseline="0" dirty="0" smtClean="0">
                <a:solidFill>
                  <a:schemeClr val="tx1"/>
                </a:solidFill>
                <a:latin typeface="+mn-lt"/>
                <a:cs typeface="Arial"/>
              </a:rPr>
            </a:br>
            <a:r>
              <a:rPr lang="en-US" sz="500" baseline="0" dirty="0" smtClean="0">
                <a:solidFill>
                  <a:schemeClr val="tx1"/>
                </a:solidFill>
                <a:latin typeface="+mn-lt"/>
                <a:cs typeface="Arial"/>
              </a:rPr>
              <a:t>of the foregoing obligations, then such member shall promptly return this Report and all copies thereof to EAB.</a:t>
            </a:r>
          </a:p>
        </p:txBody>
      </p:sp>
      <p:cxnSp>
        <p:nvCxnSpPr>
          <p:cNvPr id="10" name="Straight Connector 9"/>
          <p:cNvCxnSpPr/>
          <p:nvPr userDrawn="1"/>
        </p:nvCxnSpPr>
        <p:spPr bwMode="gray">
          <a:xfrm>
            <a:off x="4773942" y="0"/>
            <a:ext cx="0" cy="452278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smtClean="0"/>
              <a:t>Insert Program Name Here</a:t>
            </a:r>
          </a:p>
        </p:txBody>
      </p:sp>
      <p:sp>
        <p:nvSpPr>
          <p:cNvPr id="35" name="Text Placeholder 5"/>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Project Director (insert text)</a:t>
            </a:r>
          </a:p>
        </p:txBody>
      </p:sp>
      <p:sp>
        <p:nvSpPr>
          <p:cNvPr id="36" name="Text Placeholder 7"/>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accent3"/>
                </a:solidFill>
              </a:defRPr>
            </a:lvl1pPr>
          </a:lstStyle>
          <a:p>
            <a:pPr lvl="0"/>
            <a:r>
              <a:rPr lang="en-US" dirty="0" smtClean="0"/>
              <a:t>Insert Name(s) Here</a:t>
            </a:r>
          </a:p>
        </p:txBody>
      </p:sp>
      <p:sp>
        <p:nvSpPr>
          <p:cNvPr id="37" name="Text Placeholder 9"/>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Contributing Consultants (insert text)</a:t>
            </a:r>
          </a:p>
        </p:txBody>
      </p:sp>
      <p:sp>
        <p:nvSpPr>
          <p:cNvPr id="38" name="Text Placeholder 11"/>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accent3"/>
                </a:solidFill>
              </a:defRPr>
            </a:lvl1pPr>
          </a:lstStyle>
          <a:p>
            <a:pPr lvl="0"/>
            <a:r>
              <a:rPr lang="en-US" dirty="0" smtClean="0"/>
              <a:t>Insert Name(s) Here</a:t>
            </a:r>
          </a:p>
        </p:txBody>
      </p:sp>
      <p:sp>
        <p:nvSpPr>
          <p:cNvPr id="39" name="Text Placeholder 13"/>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Design Consultant (insert text)</a:t>
            </a:r>
          </a:p>
        </p:txBody>
      </p:sp>
      <p:sp>
        <p:nvSpPr>
          <p:cNvPr id="40" name="Text Placeholder 16"/>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41" name="Text Placeholder 26"/>
          <p:cNvSpPr>
            <a:spLocks noGrp="1"/>
          </p:cNvSpPr>
          <p:nvPr>
            <p:ph type="body" sz="quarter" idx="43" hasCustomPrompt="1"/>
          </p:nvPr>
        </p:nvSpPr>
        <p:spPr bwMode="gray">
          <a:xfrm>
            <a:off x="591552" y="2888149"/>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smtClean="0"/>
              <a:t>Executive Director (insert text)</a:t>
            </a:r>
          </a:p>
        </p:txBody>
      </p:sp>
      <p:sp>
        <p:nvSpPr>
          <p:cNvPr id="42" name="Text Placeholder 28"/>
          <p:cNvSpPr>
            <a:spLocks noGrp="1"/>
          </p:cNvSpPr>
          <p:nvPr>
            <p:ph type="body" sz="quarter" idx="44" hasCustomPrompt="1"/>
          </p:nvPr>
        </p:nvSpPr>
        <p:spPr bwMode="gray">
          <a:xfrm>
            <a:off x="591552" y="3097903"/>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cxnSp>
        <p:nvCxnSpPr>
          <p:cNvPr id="13" name="Straight Connector 12"/>
          <p:cNvCxnSpPr/>
          <p:nvPr userDrawn="1"/>
        </p:nvCxnSpPr>
        <p:spPr bwMode="gray">
          <a:xfrm>
            <a:off x="4086830"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73101" y="198787"/>
            <a:ext cx="2060883" cy="4429575"/>
          </a:xfrm>
          <a:prstGeom prst="rect">
            <a:avLst/>
          </a:prstGeom>
          <a:noFill/>
        </p:spPr>
        <p:txBody>
          <a:bodyPr wrap="square" lIns="0" tIns="0" rIns="0" bIns="0" rtlCol="0">
            <a:noAutofit/>
          </a:bodyPr>
          <a:lstStyle/>
          <a:p>
            <a:pPr>
              <a:spcBef>
                <a:spcPts val="300"/>
              </a:spcBef>
            </a:pPr>
            <a:r>
              <a:rPr lang="en-US" sz="420" b="1" dirty="0" smtClean="0"/>
              <a:t>LEGAL CAVEAT</a:t>
            </a:r>
          </a:p>
          <a:p>
            <a:pPr>
              <a:spcBef>
                <a:spcPts val="300"/>
              </a:spcBef>
            </a:pPr>
            <a:r>
              <a:rPr lang="en-US" sz="420" dirty="0" smtClean="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420" baseline="0" dirty="0" smtClean="0"/>
              <a:t> </a:t>
            </a:r>
            <a:r>
              <a:rPr lang="en-US" sz="420" dirty="0" smtClean="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300"/>
              </a:spcBef>
            </a:pPr>
            <a:r>
              <a:rPr lang="en-US" sz="420" dirty="0" smtClean="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420" dirty="0" smtClean="0"/>
            </a:br>
            <a:r>
              <a:rPr lang="en-US" sz="420" dirty="0" smtClean="0"/>
              <a:t>(b) an endorsement of the company or its products or services by an EAB Organization. No EAB Organization is affiliated with any such company.</a:t>
            </a:r>
          </a:p>
          <a:p>
            <a:pPr>
              <a:spcBef>
                <a:spcPts val="800"/>
              </a:spcBef>
            </a:pPr>
            <a:r>
              <a:rPr lang="en-US" sz="420" b="1" dirty="0" smtClean="0"/>
              <a:t>IMPORTANT: Please read the following.</a:t>
            </a:r>
          </a:p>
          <a:p>
            <a:pPr>
              <a:spcBef>
                <a:spcPts val="300"/>
              </a:spcBef>
            </a:pPr>
            <a:r>
              <a:rPr lang="en-US" sz="420" dirty="0" smtClean="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14300" indent="-114300">
              <a:spcBef>
                <a:spcPts val="300"/>
              </a:spcBef>
            </a:pPr>
            <a:r>
              <a:rPr lang="en-US" sz="420" dirty="0" smtClean="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smtClean="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smtClean="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smtClean="0"/>
              <a:t>4.	Each member shall not remove from this Report any confidential markings, copyright notices, and/or other similar indicia herein.</a:t>
            </a:r>
          </a:p>
          <a:p>
            <a:pPr marL="114300" indent="-114300">
              <a:spcBef>
                <a:spcPts val="300"/>
              </a:spcBef>
            </a:pPr>
            <a:r>
              <a:rPr lang="en-US" sz="420" dirty="0" smtClean="0"/>
              <a:t>5.	Each member is responsible for any breach of its obligations as stated herein by any of its employees or agents.</a:t>
            </a:r>
          </a:p>
          <a:p>
            <a:pPr marL="114300" indent="-114300">
              <a:spcBef>
                <a:spcPts val="300"/>
              </a:spcBef>
            </a:pPr>
            <a:r>
              <a:rPr lang="en-US" sz="420" dirty="0" smtClean="0"/>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smtClean="0">
                  <a:latin typeface="+mj-lt"/>
                </a:rPr>
                <a:t>Washington DC   Richmond   Birmingham   Minneapolis</a:t>
              </a:r>
            </a:p>
            <a:p>
              <a:pPr algn="ctr">
                <a:spcBef>
                  <a:spcPts val="500"/>
                </a:spcBef>
              </a:pPr>
              <a:r>
                <a:rPr lang="en-US" sz="1000" b="1" spc="0" baseline="0" dirty="0" smtClean="0">
                  <a:latin typeface="+mj-lt"/>
                </a:rPr>
                <a:t>P</a:t>
              </a:r>
              <a:r>
                <a:rPr lang="en-US" sz="1000" spc="0" baseline="0" dirty="0" smtClean="0">
                  <a:latin typeface="+mj-lt"/>
                </a:rPr>
                <a:t> 202.266.6400   </a:t>
              </a:r>
              <a:r>
                <a:rPr lang="en-US" sz="1000" b="1" spc="0" baseline="0" dirty="0" smtClean="0">
                  <a:latin typeface="+mj-lt"/>
                </a:rPr>
                <a:t>F</a:t>
              </a:r>
              <a:r>
                <a:rPr lang="en-US" sz="1000" spc="0" baseline="0" dirty="0" smtClean="0">
                  <a:latin typeface="+mj-lt"/>
                </a:rPr>
                <a:t> 202.266.5700   </a:t>
              </a:r>
              <a:r>
                <a:rPr lang="en-US" sz="1000" spc="0" baseline="0" dirty="0" smtClean="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3579671"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548840"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12800"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smtClean="0"/>
              <a:t>Presentation Title – Rockwell 25pt Regular, Title Case</a:t>
            </a:r>
          </a:p>
        </p:txBody>
      </p:sp>
      <p:sp>
        <p:nvSpPr>
          <p:cNvPr id="5" name="Text Placeholder 4"/>
          <p:cNvSpPr>
            <a:spLocks noGrp="1"/>
          </p:cNvSpPr>
          <p:nvPr>
            <p:ph type="body" sz="quarter" idx="13" hasCustomPrompt="1"/>
          </p:nvPr>
        </p:nvSpPr>
        <p:spPr bwMode="gray">
          <a:xfrm>
            <a:off x="812800"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smtClean="0"/>
              <a:t>Presentation Subtitle – Verdana 11pt Regular, Title Case</a:t>
            </a:r>
          </a:p>
        </p:txBody>
      </p:sp>
      <p:sp>
        <p:nvSpPr>
          <p:cNvPr id="7" name="Text Placeholder 6"/>
          <p:cNvSpPr>
            <a:spLocks noGrp="1"/>
          </p:cNvSpPr>
          <p:nvPr>
            <p:ph type="body" sz="quarter" idx="14" hasCustomPrompt="1"/>
          </p:nvPr>
        </p:nvSpPr>
        <p:spPr bwMode="gray">
          <a:xfrm>
            <a:off x="4294188" y="4245789"/>
            <a:ext cx="1828800" cy="2769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Program Name Appears Here Identically to Official Display</a:t>
            </a:r>
          </a:p>
        </p:txBody>
      </p:sp>
      <p:sp>
        <p:nvSpPr>
          <p:cNvPr id="8" name="Rectangle 7"/>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9" name="Straight Connector 8"/>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2" userDrawn="1">
          <p15:clr>
            <a:srgbClr val="FBAE40"/>
          </p15:clr>
        </p15:guide>
        <p15:guide id="0" orient="horz" pos="1770" userDrawn="1">
          <p15:clr>
            <a:srgbClr val="FBAE40"/>
          </p15:clr>
        </p15:guide>
        <p15:guide id="2" orient="horz" pos="18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bg bwMode="gray">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bwMode="gray">
          <a:xfrm>
            <a:off x="1232864" y="2106630"/>
            <a:ext cx="3935073" cy="587340"/>
          </a:xfrm>
          <a:prstGeom prst="rect">
            <a:avLst/>
          </a:prstGeom>
          <a:noFill/>
        </p:spPr>
        <p:txBody>
          <a:bodyPr wrap="square" lIns="0" tIns="0" rIns="0" bIns="0" rtlCol="0">
            <a:spAutoFit/>
          </a:bodyPr>
          <a:lstStyle/>
          <a:p>
            <a:pPr algn="ctr">
              <a:spcBef>
                <a:spcPts val="500"/>
              </a:spcBef>
            </a:pPr>
            <a:r>
              <a:rPr lang="en-US" sz="2500" dirty="0" smtClean="0"/>
              <a:t>EAB In-Brief Placeholder</a:t>
            </a:r>
          </a:p>
          <a:p>
            <a:pPr algn="ctr">
              <a:spcBef>
                <a:spcPts val="500"/>
              </a:spcBef>
            </a:pPr>
            <a:r>
              <a:rPr lang="en-US" sz="900" cap="all" dirty="0" smtClean="0">
                <a:solidFill>
                  <a:schemeClr val="accent3"/>
                </a:solidFill>
              </a:rPr>
              <a:t>To-come</a:t>
            </a:r>
            <a:r>
              <a:rPr lang="en-US" sz="900" cap="all" baseline="0" dirty="0" smtClean="0">
                <a:solidFill>
                  <a:schemeClr val="accent3"/>
                </a:solidFill>
              </a:rPr>
              <a:t> in November</a:t>
            </a:r>
            <a:endParaRPr lang="en-US" sz="900" cap="all" dirty="0" smtClean="0">
              <a:solidFill>
                <a:schemeClr val="accent3"/>
              </a:solidFill>
            </a:endParaRPr>
          </a:p>
        </p:txBody>
      </p:sp>
      <p:sp>
        <p:nvSpPr>
          <p:cNvPr id="9"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10" name="TextBox 9"/>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smtClean="0">
                <a:solidFill>
                  <a:schemeClr val="bg1"/>
                </a:solidFill>
                <a:latin typeface="Arial" panose="020B0604020202020204" pitchFamily="34" charset="0"/>
                <a:cs typeface="Arial" panose="020B0604020202020204" pitchFamily="34" charset="0"/>
              </a:rPr>
              <a:t>DO NOT EDIT THIS SLIDE FOR ANY PURPOSE</a:t>
            </a:r>
          </a:p>
        </p:txBody>
      </p:sp>
      <p:sp>
        <p:nvSpPr>
          <p:cNvPr id="11" name="TextBox 10"/>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smtClean="0">
                <a:solidFill>
                  <a:schemeClr val="bg1"/>
                </a:solidFill>
                <a:latin typeface="Arial" panose="020B0604020202020204" pitchFamily="34" charset="0"/>
                <a:cs typeface="Arial" panose="020B0604020202020204" pitchFamily="34" charset="0"/>
              </a:rPr>
              <a:t>If an edit is necessary,</a:t>
            </a:r>
            <a:br>
              <a:rPr lang="en-US" sz="800" dirty="0" smtClean="0">
                <a:solidFill>
                  <a:schemeClr val="bg1"/>
                </a:solidFill>
                <a:latin typeface="Arial" panose="020B0604020202020204" pitchFamily="34" charset="0"/>
                <a:cs typeface="Arial" panose="020B0604020202020204" pitchFamily="34" charset="0"/>
              </a:rPr>
            </a:br>
            <a:r>
              <a:rPr lang="en-US" sz="800" dirty="0" smtClean="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smtClean="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0528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smtClean="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smtClean="0"/>
              <a:t>#</a:t>
            </a:r>
            <a:endParaRPr lang="en-US" dirty="0"/>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smtClean="0"/>
              <a:t>#</a:t>
            </a:r>
            <a:endParaRPr lang="en-US" dirty="0"/>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smtClean="0"/>
              <a:t>#</a:t>
            </a:r>
            <a:endParaRPr lang="en-US" dirty="0"/>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smtClean="0"/>
              <a:t>#</a:t>
            </a:r>
            <a:endParaRPr lang="en-US" dirty="0"/>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smtClean="0"/>
              <a:t>#</a:t>
            </a:r>
            <a:endParaRPr lang="en-US" dirty="0"/>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sp>
        <p:nvSpPr>
          <p:cNvPr id="19" name="Text Placeholder 1"/>
          <p:cNvSpPr txBox="1">
            <a:spLocks/>
          </p:cNvSpPr>
          <p:nvPr userDrawn="1"/>
        </p:nvSpPr>
        <p:spPr bwMode="gray">
          <a:xfrm>
            <a:off x="6469576" y="0"/>
            <a:ext cx="1685883" cy="384464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latin typeface="Arial" panose="020B0604020202020204" pitchFamily="34" charset="0"/>
                <a:cs typeface="Arial" panose="020B0604020202020204" pitchFamily="34" charset="0"/>
              </a:rPr>
              <a:t>How to Use this</a:t>
            </a:r>
            <a:br>
              <a:rPr lang="en-US" sz="1000" b="1" dirty="0" smtClean="0">
                <a:solidFill>
                  <a:schemeClr val="bg1"/>
                </a:solidFill>
                <a:latin typeface="Arial" panose="020B0604020202020204" pitchFamily="34" charset="0"/>
                <a:cs typeface="Arial" panose="020B0604020202020204" pitchFamily="34" charset="0"/>
              </a:rPr>
            </a:br>
            <a:r>
              <a:rPr lang="en-US" sz="1000" b="1" dirty="0" smtClean="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Insert a road map layout</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Determine how many sections are needed</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If only 3, delete rows 2 and 4. If 4, delete row 5.</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Change the highlighted section title to Verdana</a:t>
            </a:r>
            <a:r>
              <a:rPr lang="en-US" sz="800" baseline="0" dirty="0" smtClean="0">
                <a:solidFill>
                  <a:schemeClr val="bg1"/>
                </a:solidFill>
                <a:latin typeface="Arial" panose="020B0604020202020204" pitchFamily="34" charset="0"/>
                <a:cs typeface="Arial" panose="020B0604020202020204" pitchFamily="34" charset="0"/>
              </a:rPr>
              <a:t> 9</a:t>
            </a:r>
            <a:r>
              <a:rPr lang="en-US" sz="800" dirty="0" smtClean="0">
                <a:solidFill>
                  <a:schemeClr val="bg1"/>
                </a:solidFill>
                <a:latin typeface="Arial" panose="020B0604020202020204" pitchFamily="34" charset="0"/>
                <a:cs typeface="Arial" panose="020B0604020202020204" pitchFamily="34" charset="0"/>
              </a:rPr>
              <a:t>pt Regular, Accent 1 so all the titles are the exact same</a:t>
            </a:r>
            <a:br>
              <a:rPr lang="en-US" sz="800" dirty="0" smtClean="0">
                <a:solidFill>
                  <a:schemeClr val="bg1"/>
                </a:solidFill>
                <a:latin typeface="Arial" panose="020B0604020202020204" pitchFamily="34" charset="0"/>
                <a:cs typeface="Arial" panose="020B0604020202020204" pitchFamily="34" charset="0"/>
              </a:rPr>
            </a:br>
            <a:r>
              <a:rPr lang="en-US" sz="800" dirty="0" smtClean="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smtClean="0">
                <a:solidFill>
                  <a:schemeClr val="bg1"/>
                </a:solidFill>
                <a:latin typeface="Arial" panose="020B0604020202020204" pitchFamily="34" charset="0"/>
                <a:cs typeface="Arial" panose="020B0604020202020204" pitchFamily="34" charset="0"/>
              </a:rPr>
              <a:t>On each slide, change</a:t>
            </a:r>
            <a:br>
              <a:rPr lang="en-US" sz="800" dirty="0" smtClean="0">
                <a:solidFill>
                  <a:schemeClr val="bg1"/>
                </a:solidFill>
                <a:latin typeface="Arial" panose="020B0604020202020204" pitchFamily="34" charset="0"/>
                <a:cs typeface="Arial" panose="020B0604020202020204" pitchFamily="34" charset="0"/>
              </a:rPr>
            </a:br>
            <a:r>
              <a:rPr lang="en-US" sz="800" dirty="0" smtClean="0">
                <a:solidFill>
                  <a:schemeClr val="bg1"/>
                </a:solidFill>
                <a:latin typeface="Arial" panose="020B0604020202020204" pitchFamily="34" charset="0"/>
                <a:cs typeface="Arial" panose="020B0604020202020204" pitchFamily="34" charset="0"/>
              </a:rPr>
              <a:t>the highlighted section title back to Rockwell 14pt</a:t>
            </a:r>
            <a:br>
              <a:rPr lang="en-US" sz="800" dirty="0" smtClean="0">
                <a:solidFill>
                  <a:schemeClr val="bg1"/>
                </a:solidFill>
                <a:latin typeface="Arial" panose="020B0604020202020204" pitchFamily="34" charset="0"/>
                <a:cs typeface="Arial" panose="020B0604020202020204" pitchFamily="34" charset="0"/>
              </a:rPr>
            </a:br>
            <a:r>
              <a:rPr lang="en-US" sz="800" dirty="0" smtClean="0">
                <a:solidFill>
                  <a:schemeClr val="bg1"/>
                </a:solidFill>
                <a:latin typeface="Arial" panose="020B0604020202020204" pitchFamily="34" charset="0"/>
                <a:cs typeface="Arial" panose="020B0604020202020204" pitchFamily="34" charset="0"/>
              </a:rPr>
              <a:t>Regular,</a:t>
            </a:r>
            <a:r>
              <a:rPr lang="en-US" sz="800" baseline="0" dirty="0" smtClean="0">
                <a:solidFill>
                  <a:schemeClr val="bg1"/>
                </a:solidFill>
                <a:latin typeface="Arial" panose="020B0604020202020204" pitchFamily="34" charset="0"/>
                <a:cs typeface="Arial" panose="020B0604020202020204" pitchFamily="34" charset="0"/>
              </a:rPr>
              <a:t> </a:t>
            </a:r>
            <a:r>
              <a:rPr lang="en-US" sz="800" dirty="0" smtClean="0">
                <a:solidFill>
                  <a:schemeClr val="bg1"/>
                </a:solidFill>
                <a:latin typeface="Arial" panose="020B0604020202020204" pitchFamily="34" charset="0"/>
                <a:cs typeface="Arial" panose="020B0604020202020204" pitchFamily="34" charset="0"/>
              </a:rPr>
              <a:t>white</a:t>
            </a:r>
          </a:p>
          <a:p>
            <a:pPr marL="0" indent="0">
              <a:spcBef>
                <a:spcPts val="1200"/>
              </a:spcBef>
              <a:buFont typeface="+mj-lt"/>
              <a:buNone/>
            </a:pPr>
            <a:r>
              <a:rPr lang="en-US" sz="900" b="1" dirty="0" smtClean="0">
                <a:solidFill>
                  <a:schemeClr val="bg1"/>
                </a:solidFill>
                <a:latin typeface="Arial" panose="020B0604020202020204" pitchFamily="34" charset="0"/>
                <a:cs typeface="Arial" panose="020B0604020202020204" pitchFamily="34" charset="0"/>
              </a:rPr>
              <a:t>NEED MORE SECTIONS?</a:t>
            </a:r>
          </a:p>
          <a:p>
            <a:pPr marL="0" indent="0">
              <a:spcBef>
                <a:spcPts val="200"/>
              </a:spcBef>
              <a:buFont typeface="+mj-lt"/>
              <a:buNone/>
            </a:pPr>
            <a:r>
              <a:rPr lang="en-US" sz="750" dirty="0" smtClean="0">
                <a:solidFill>
                  <a:schemeClr val="bg1"/>
                </a:solidFill>
                <a:latin typeface="Arial" panose="020B0604020202020204" pitchFamily="34" charset="0"/>
                <a:cs typeface="Arial" panose="020B0604020202020204" pitchFamily="34" charset="0"/>
              </a:rPr>
              <a:t>See</a:t>
            </a:r>
            <a:r>
              <a:rPr lang="en-US" sz="750" baseline="0" dirty="0" smtClean="0">
                <a:solidFill>
                  <a:schemeClr val="bg1"/>
                </a:solidFill>
                <a:latin typeface="Arial" panose="020B0604020202020204" pitchFamily="34" charset="0"/>
                <a:cs typeface="Arial" panose="020B0604020202020204" pitchFamily="34" charset="0"/>
              </a:rPr>
              <a:t> the on-screen GLG for a customizable road map layout that includes 8 levels. It can be added as a layout into this deck. </a:t>
            </a:r>
            <a:endParaRPr lang="en-US" sz="75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824256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smtClean="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smtClean="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smtClean="0"/>
              <a:t>#</a:t>
            </a:r>
            <a:endParaRPr lang="en-US" dirty="0"/>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smtClean="0">
                <a:solidFill>
                  <a:schemeClr val="bg1"/>
                </a:solidFill>
                <a:latin typeface="Arial" panose="020B0604020202020204" pitchFamily="34" charset="0"/>
                <a:cs typeface="Arial" panose="020B0604020202020204" pitchFamily="34" charset="0"/>
              </a:rPr>
              <a:t>Break types</a:t>
            </a:r>
            <a:r>
              <a:rPr lang="en-US" sz="800" b="0" baseline="0" dirty="0" smtClean="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smtClean="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smtClean="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smtClean="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smtClean="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smtClean="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smtClean="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smtClean="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smtClean="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smtClean="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smtClean="0"/>
              <a:t>Slide Title – Rockwell 18pt Regular, Title Case</a:t>
            </a:r>
            <a:endParaRPr lang="en-US" dirty="0"/>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smtClean="0">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smtClean="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smtClean="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smtClean="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smtClean="0"/>
              <a:t>Slide Title – Rockwell 18pt Regular, Title Case</a:t>
            </a:r>
            <a:endParaRPr lang="en-US" dirty="0"/>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smtClean="0">
              <a:latin typeface="+mj-lt"/>
            </a:endParaRPr>
          </a:p>
        </p:txBody>
      </p:sp>
    </p:spTree>
    <p:custDataLst>
      <p:tags r:id="rId1"/>
    </p:custDataLst>
    <p:extLst>
      <p:ext uri="{BB962C8B-B14F-4D97-AF65-F5344CB8AC3E}">
        <p14:creationId xmlns:p14="http://schemas.microsoft.com/office/powerpoint/2010/main" val="27586112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smtClean="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smtClean="0"/>
              <a:t>Title Continued and Highlight</a:t>
            </a:r>
          </a:p>
        </p:txBody>
      </p:sp>
      <p:sp>
        <p:nvSpPr>
          <p:cNvPr id="15" name="Text Placeholder 14"/>
          <p:cNvSpPr>
            <a:spLocks noGrp="1"/>
          </p:cNvSpPr>
          <p:nvPr>
            <p:ph type="body" sz="quarter" idx="17" hasCustomPrompt="1"/>
          </p:nvPr>
        </p:nvSpPr>
        <p:spPr bwMode="gray">
          <a:xfrm>
            <a:off x="1079874" y="1727589"/>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smtClean="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smtClean="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smtClean="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eab.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0"/>
          </p:cNvPr>
          <p:cNvSpPr txBox="1"/>
          <p:nvPr userDrawn="1"/>
        </p:nvSpPr>
        <p:spPr bwMode="gray">
          <a:xfrm>
            <a:off x="-1" y="4677489"/>
            <a:ext cx="2361805"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2"/>
                </a:solidFill>
                <a:effectLst/>
                <a:uLnTx/>
                <a:uFillTx/>
                <a:latin typeface="+mn-lt"/>
                <a:ea typeface="Verdana" panose="020B0604030504040204" pitchFamily="34" charset="0"/>
                <a:cs typeface="Verdana" panose="020B0604030504040204" pitchFamily="34" charset="0"/>
              </a:rPr>
              <a:t>©2017 EAB Global, Inc. </a:t>
            </a:r>
            <a:r>
              <a:rPr kumimoji="0" lang="en-US" sz="500" b="0" i="0" u="none" strike="noStrike" kern="1200" cap="none" spc="0" normalizeH="0" baseline="0" noProof="0" dirty="0" smtClean="0">
                <a:ln>
                  <a:noFill/>
                </a:ln>
                <a:solidFill>
                  <a:schemeClr val="accent2"/>
                </a:solidFill>
                <a:effectLst/>
                <a:uLnTx/>
                <a:uFillTx/>
                <a:latin typeface="+mn-lt"/>
                <a:ea typeface="Verdana" panose="020B0604030504040204" pitchFamily="34" charset="0"/>
                <a:cs typeface="Arial" panose="020B0604020202020204" pitchFamily="34" charset="0"/>
              </a:rPr>
              <a:t>•</a:t>
            </a:r>
            <a:r>
              <a:rPr kumimoji="0" lang="en-US" sz="500" b="0" i="0" u="none" strike="noStrike" kern="1200" cap="none" spc="0" normalizeH="0" baseline="0" noProof="0" dirty="0" smtClean="0">
                <a:ln>
                  <a:noFill/>
                </a:ln>
                <a:solidFill>
                  <a:schemeClr val="accent2"/>
                </a:solidFill>
                <a:effectLst/>
                <a:uLnTx/>
                <a:uFillTx/>
                <a:latin typeface="+mn-lt"/>
                <a:ea typeface="Verdana" panose="020B0604030504040204" pitchFamily="34" charset="0"/>
                <a:cs typeface="Arial"/>
              </a:rPr>
              <a:t> All Rights Reserved.</a:t>
            </a:r>
            <a:r>
              <a:rPr kumimoji="0" lang="en-US" sz="500" b="0" i="0" u="none" strike="noStrike" kern="1200" cap="none" spc="0" normalizeH="0" baseline="0" noProof="0" dirty="0" smtClean="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0" i="0" u="none" strike="noStrike" kern="1200" cap="none" spc="0" normalizeH="0" baseline="0" noProof="0" dirty="0" smtClean="0">
                <a:ln>
                  <a:noFill/>
                </a:ln>
                <a:solidFill>
                  <a:schemeClr val="accent2"/>
                </a:solidFill>
                <a:effectLst/>
                <a:uLnTx/>
                <a:uFillTx/>
                <a:latin typeface="+mn-lt"/>
                <a:ea typeface="Verdana" panose="020B0604030504040204" pitchFamily="34" charset="0"/>
                <a:cs typeface="Arial" panose="020B0604020202020204" pitchFamily="34" charset="0"/>
              </a:rPr>
              <a:t>•</a:t>
            </a:r>
            <a:r>
              <a:rPr kumimoji="0" lang="en-US" sz="500" b="0" i="0" u="none" strike="noStrike" kern="1200" cap="none" spc="0" normalizeH="0" baseline="0" noProof="0" dirty="0" smtClean="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smtClean="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smtClean="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smtClean="0"/>
              <a:t>Slide Title – Rockwell 18pt Regular, Title Case</a:t>
            </a:r>
            <a:endParaRPr lang="en-US" dirty="0"/>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Tree>
    <p:custDataLst>
      <p:tags r:id="rId19"/>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7" r:id="rId4"/>
    <p:sldLayoutId id="2147483658" r:id="rId5"/>
    <p:sldLayoutId id="2147483659" r:id="rId6"/>
    <p:sldLayoutId id="2147483672" r:id="rId7"/>
    <p:sldLayoutId id="2147483661" r:id="rId8"/>
    <p:sldLayoutId id="2147483662" r:id="rId9"/>
    <p:sldLayoutId id="2147483663" r:id="rId10"/>
    <p:sldLayoutId id="2147483664" r:id="rId11"/>
    <p:sldLayoutId id="2147483666" r:id="rId12"/>
    <p:sldLayoutId id="2147483667" r:id="rId13"/>
    <p:sldLayoutId id="2147483668" r:id="rId14"/>
    <p:sldLayoutId id="2147483669" r:id="rId15"/>
    <p:sldLayoutId id="2147483670" r:id="rId16"/>
    <p:sldLayoutId id="2147483671" r:id="rId17"/>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22.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15.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15.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image" Target="../media/image18.png"/><Relationship Id="rId10" Type="http://schemas.openxmlformats.org/officeDocument/2006/relationships/image" Target="../media/image41.png"/><Relationship Id="rId4" Type="http://schemas.openxmlformats.org/officeDocument/2006/relationships/image" Target="../media/image24.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43.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5.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3275" y="2462164"/>
            <a:ext cx="4389120" cy="346249"/>
          </a:xfrm>
        </p:spPr>
        <p:txBody>
          <a:bodyPr/>
          <a:lstStyle/>
          <a:p>
            <a:r>
              <a:rPr lang="en-US" dirty="0" smtClean="0"/>
              <a:t>Integration</a:t>
            </a:r>
            <a:endParaRPr lang="en-US" dirty="0"/>
          </a:p>
        </p:txBody>
      </p:sp>
      <p:sp>
        <p:nvSpPr>
          <p:cNvPr id="9" name="Text Placeholder 8"/>
          <p:cNvSpPr>
            <a:spLocks noGrp="1"/>
          </p:cNvSpPr>
          <p:nvPr>
            <p:ph type="body" sz="quarter" idx="13"/>
          </p:nvPr>
        </p:nvSpPr>
        <p:spPr>
          <a:xfrm>
            <a:off x="803275" y="2924994"/>
            <a:ext cx="4389120" cy="169277"/>
          </a:xfrm>
        </p:spPr>
        <p:txBody>
          <a:bodyPr/>
          <a:lstStyle/>
          <a:p>
            <a:r>
              <a:rPr lang="en-US" dirty="0" smtClean="0"/>
              <a:t>What it Is, and Why </a:t>
            </a:r>
            <a:r>
              <a:rPr lang="en-US" dirty="0"/>
              <a:t>i</a:t>
            </a:r>
            <a:r>
              <a:rPr lang="en-US" dirty="0" smtClean="0"/>
              <a:t>t Matters for Higher Education</a:t>
            </a:r>
            <a:endParaRPr lang="en-US" dirty="0"/>
          </a:p>
        </p:txBody>
      </p:sp>
      <p:sp>
        <p:nvSpPr>
          <p:cNvPr id="5" name="Text Placeholder 4"/>
          <p:cNvSpPr>
            <a:spLocks noGrp="1"/>
          </p:cNvSpPr>
          <p:nvPr>
            <p:ph type="body" sz="quarter" idx="14"/>
          </p:nvPr>
        </p:nvSpPr>
        <p:spPr/>
        <p:txBody>
          <a:bodyPr/>
          <a:lstStyle/>
          <a:p>
            <a:r>
              <a:rPr lang="en-US" dirty="0" smtClean="0"/>
              <a:t>IT Forum</a:t>
            </a:r>
            <a:endParaRPr lang="en-US" dirty="0"/>
          </a:p>
        </p:txBody>
      </p:sp>
    </p:spTree>
    <p:extLst>
      <p:ext uri="{BB962C8B-B14F-4D97-AF65-F5344CB8AC3E}">
        <p14:creationId xmlns:p14="http://schemas.microsoft.com/office/powerpoint/2010/main" val="4043171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gray">
          <a:xfrm>
            <a:off x="3805238" y="898896"/>
            <a:ext cx="2595562" cy="373576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p:cNvSpPr>
            <a:spLocks noGrp="1"/>
          </p:cNvSpPr>
          <p:nvPr>
            <p:ph type="body" sz="quarter" idx="15"/>
          </p:nvPr>
        </p:nvSpPr>
        <p:spPr>
          <a:xfrm>
            <a:off x="280195" y="640267"/>
            <a:ext cx="5842794" cy="184666"/>
          </a:xfrm>
        </p:spPr>
        <p:txBody>
          <a:bodyPr/>
          <a:lstStyle/>
          <a:p>
            <a:r>
              <a:rPr lang="en-US" dirty="0" smtClean="0"/>
              <a:t>Focus on Short-Term Goals Introduces Long-Term Technology Complications</a:t>
            </a:r>
            <a:endParaRPr lang="en-US" dirty="0"/>
          </a:p>
        </p:txBody>
      </p:sp>
      <p:sp>
        <p:nvSpPr>
          <p:cNvPr id="3" name="Text Placeholder 2"/>
          <p:cNvSpPr>
            <a:spLocks noGrp="1"/>
          </p:cNvSpPr>
          <p:nvPr>
            <p:ph type="body" sz="quarter" idx="16"/>
          </p:nvPr>
        </p:nvSpPr>
        <p:spPr/>
        <p:txBody>
          <a:bodyPr/>
          <a:lstStyle/>
          <a:p>
            <a:r>
              <a:rPr lang="en-US" dirty="0" smtClean="0"/>
              <a:t>How Do We Integrate Today?</a:t>
            </a:r>
            <a:endParaRPr lang="en-US" dirty="0"/>
          </a:p>
        </p:txBody>
      </p:sp>
      <p:sp>
        <p:nvSpPr>
          <p:cNvPr id="4" name="Text Placeholder 3"/>
          <p:cNvSpPr>
            <a:spLocks noGrp="1"/>
          </p:cNvSpPr>
          <p:nvPr>
            <p:ph type="body" sz="quarter" idx="18"/>
          </p:nvPr>
        </p:nvSpPr>
        <p:spPr>
          <a:xfrm>
            <a:off x="5148072" y="4677489"/>
            <a:ext cx="1252728" cy="123111"/>
          </a:xfrm>
        </p:spPr>
        <p:txBody>
          <a:bodyPr/>
          <a:lstStyle/>
          <a:p>
            <a:pPr algn="r"/>
            <a:r>
              <a:rPr lang="en-US" dirty="0" smtClean="0"/>
              <a:t>Source: EAB interviews and analysis.</a:t>
            </a:r>
            <a:endParaRPr lang="en-US" dirty="0"/>
          </a:p>
        </p:txBody>
      </p:sp>
      <p:sp>
        <p:nvSpPr>
          <p:cNvPr id="6" name="Title 5"/>
          <p:cNvSpPr>
            <a:spLocks noGrp="1"/>
          </p:cNvSpPr>
          <p:nvPr>
            <p:ph type="title"/>
          </p:nvPr>
        </p:nvSpPr>
        <p:spPr>
          <a:xfrm>
            <a:off x="280194" y="317005"/>
            <a:ext cx="5486400" cy="249299"/>
          </a:xfrm>
        </p:spPr>
        <p:txBody>
          <a:bodyPr/>
          <a:lstStyle/>
          <a:p>
            <a:r>
              <a:rPr lang="en-US" dirty="0" smtClean="0"/>
              <a:t>Integration Focuses on the Project at Hand</a:t>
            </a:r>
            <a:endParaRPr lang="en-US" dirty="0"/>
          </a:p>
        </p:txBody>
      </p:sp>
      <p:sp>
        <p:nvSpPr>
          <p:cNvPr id="7" name="Text Placeholder 1"/>
          <p:cNvSpPr txBox="1">
            <a:spLocks/>
          </p:cNvSpPr>
          <p:nvPr/>
        </p:nvSpPr>
        <p:spPr bwMode="gray">
          <a:xfrm>
            <a:off x="521147" y="3739034"/>
            <a:ext cx="2961819" cy="433452"/>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800" b="1" dirty="0" smtClean="0"/>
              <a:t>IT maintains and updates campus systems</a:t>
            </a:r>
            <a:endParaRPr lang="en-US" sz="800" b="1" dirty="0"/>
          </a:p>
          <a:p>
            <a:r>
              <a:rPr lang="en-US" sz="800" dirty="0" smtClean="0"/>
              <a:t>Ongoing care seeps into future IT budgets, often </a:t>
            </a:r>
            <a:br>
              <a:rPr lang="en-US" sz="800" dirty="0" smtClean="0"/>
            </a:br>
            <a:r>
              <a:rPr lang="en-US" sz="800" dirty="0" smtClean="0"/>
              <a:t>out-year expenses unaccounted for in installation</a:t>
            </a:r>
            <a:endParaRPr lang="en-US" sz="800" dirty="0"/>
          </a:p>
        </p:txBody>
      </p:sp>
      <p:sp>
        <p:nvSpPr>
          <p:cNvPr id="8" name="Text Placeholder 1"/>
          <p:cNvSpPr txBox="1">
            <a:spLocks/>
          </p:cNvSpPr>
          <p:nvPr/>
        </p:nvSpPr>
        <p:spPr bwMode="gray">
          <a:xfrm>
            <a:off x="1865634" y="2329528"/>
            <a:ext cx="1804202" cy="111312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800" b="1" dirty="0" smtClean="0"/>
              <a:t>IT teams implement new technologies according to campus requirements </a:t>
            </a:r>
            <a:endParaRPr lang="en-US" sz="800" b="1" dirty="0"/>
          </a:p>
          <a:p>
            <a:r>
              <a:rPr lang="en-US" sz="800" dirty="0" smtClean="0"/>
              <a:t>Stakeholders define their unit’s immediate business needs to developers</a:t>
            </a:r>
          </a:p>
          <a:p>
            <a:r>
              <a:rPr lang="en-US" sz="800" dirty="0" smtClean="0"/>
              <a:t>IT staff prioritize speed due to </a:t>
            </a:r>
            <a:br>
              <a:rPr lang="en-US" sz="800" dirty="0" smtClean="0"/>
            </a:br>
            <a:r>
              <a:rPr lang="en-US" sz="800" dirty="0" smtClean="0"/>
              <a:t>project backlogs</a:t>
            </a:r>
            <a:endParaRPr lang="en-US" sz="800" dirty="0"/>
          </a:p>
        </p:txBody>
      </p:sp>
      <p:sp>
        <p:nvSpPr>
          <p:cNvPr id="9" name="Text Placeholder 1"/>
          <p:cNvSpPr txBox="1">
            <a:spLocks/>
          </p:cNvSpPr>
          <p:nvPr/>
        </p:nvSpPr>
        <p:spPr bwMode="gray">
          <a:xfrm>
            <a:off x="1254642" y="1287942"/>
            <a:ext cx="2740886" cy="743793"/>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800" b="1" dirty="0"/>
              <a:t>Units and programs </a:t>
            </a:r>
            <a:r>
              <a:rPr lang="en-US" sz="800" b="1" dirty="0" smtClean="0"/>
              <a:t>sponsor IT projects</a:t>
            </a:r>
          </a:p>
          <a:p>
            <a:r>
              <a:rPr lang="en-US" sz="800" dirty="0" smtClean="0"/>
              <a:t>Reporting requests, new system installs, migrations, application builds</a:t>
            </a:r>
          </a:p>
          <a:p>
            <a:r>
              <a:rPr lang="en-US" sz="800" dirty="0" smtClean="0"/>
              <a:t>Prioritized according to business </a:t>
            </a:r>
            <a:br>
              <a:rPr lang="en-US" sz="800" dirty="0" smtClean="0"/>
            </a:br>
            <a:r>
              <a:rPr lang="en-US" sz="800" dirty="0" smtClean="0"/>
              <a:t>priorities, funds</a:t>
            </a:r>
            <a:endParaRPr lang="en-US" sz="800" dirty="0"/>
          </a:p>
        </p:txBody>
      </p:sp>
      <p:sp>
        <p:nvSpPr>
          <p:cNvPr id="10" name="Freeform 9"/>
          <p:cNvSpPr/>
          <p:nvPr/>
        </p:nvSpPr>
        <p:spPr bwMode="gray">
          <a:xfrm flipV="1">
            <a:off x="895955" y="1317715"/>
            <a:ext cx="249659" cy="518953"/>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9525" cap="flat" cmpd="sng" algn="ctr">
            <a:solidFill>
              <a:schemeClr val="accent2"/>
            </a:solidFill>
            <a:prstDash val="dash"/>
            <a:round/>
            <a:headEnd type="oval" w="sm" len="sm"/>
            <a:tailEnd type="none"/>
          </a:ln>
          <a:effectLst/>
        </p:spPr>
        <p:txBody>
          <a:bodyPr vert="horz" wrap="square" lIns="91440" tIns="45720" rIns="91440" bIns="45720" numCol="1" rtlCol="0" anchor="t" anchorCtr="0" compatLnSpc="1">
            <a:prstTxWarp prst="textNoShape">
              <a:avLst/>
            </a:prstTxWarp>
          </a:bodyPr>
          <a:lstStyle/>
          <a:p>
            <a:pPr algn="l"/>
            <a:endParaRPr lang="en-US" sz="1000" dirty="0" smtClean="0"/>
          </a:p>
        </p:txBody>
      </p:sp>
      <p:sp>
        <p:nvSpPr>
          <p:cNvPr id="11" name="Freeform 10"/>
          <p:cNvSpPr/>
          <p:nvPr/>
        </p:nvSpPr>
        <p:spPr bwMode="gray">
          <a:xfrm>
            <a:off x="363603" y="3140544"/>
            <a:ext cx="45719" cy="634557"/>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9525" cap="flat" cmpd="sng" algn="ctr">
            <a:solidFill>
              <a:schemeClr val="accent2"/>
            </a:solidFill>
            <a:prstDash val="dash"/>
            <a:round/>
            <a:headEnd type="oval" w="sm" len="sm"/>
            <a:tailEnd type="none"/>
          </a:ln>
          <a:effectLst/>
        </p:spPr>
        <p:txBody>
          <a:bodyPr vert="horz" wrap="square" lIns="91440" tIns="45720" rIns="91440" bIns="45720" numCol="1" rtlCol="0" anchor="t" anchorCtr="0" compatLnSpc="1">
            <a:prstTxWarp prst="textNoShape">
              <a:avLst/>
            </a:prstTxWarp>
          </a:bodyPr>
          <a:lstStyle/>
          <a:p>
            <a:pPr algn="l"/>
            <a:endParaRPr lang="en-US" sz="1000" dirty="0" smtClean="0"/>
          </a:p>
        </p:txBody>
      </p:sp>
      <p:sp>
        <p:nvSpPr>
          <p:cNvPr id="12" name="Freeform 11"/>
          <p:cNvSpPr/>
          <p:nvPr/>
        </p:nvSpPr>
        <p:spPr bwMode="gray">
          <a:xfrm rot="16200000">
            <a:off x="1412553" y="2657583"/>
            <a:ext cx="574578" cy="81846"/>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12700" cap="flat" cmpd="sng" algn="ctr">
            <a:solidFill>
              <a:schemeClr val="accent6"/>
            </a:solidFill>
            <a:prstDash val="dash"/>
            <a:round/>
            <a:headEnd type="oval" w="sm" len="sm"/>
            <a:tailEnd type="none"/>
          </a:ln>
          <a:effectLst/>
        </p:spPr>
        <p:txBody>
          <a:bodyPr vert="horz" wrap="square" lIns="91440" tIns="45720" rIns="91440" bIns="45720" numCol="1" rtlCol="0" anchor="t" anchorCtr="0" compatLnSpc="1">
            <a:prstTxWarp prst="textNoShape">
              <a:avLst/>
            </a:prstTxWarp>
          </a:bodyPr>
          <a:lstStyle/>
          <a:p>
            <a:pPr algn="l"/>
            <a:endParaRPr lang="en-US" sz="1000" dirty="0" smtClean="0"/>
          </a:p>
        </p:txBody>
      </p:sp>
      <p:grpSp>
        <p:nvGrpSpPr>
          <p:cNvPr id="13" name="Group 12"/>
          <p:cNvGrpSpPr/>
          <p:nvPr/>
        </p:nvGrpSpPr>
        <p:grpSpPr>
          <a:xfrm>
            <a:off x="258169" y="1875478"/>
            <a:ext cx="1292907" cy="1443789"/>
            <a:chOff x="530668" y="1836398"/>
            <a:chExt cx="1292907" cy="1443789"/>
          </a:xfrm>
        </p:grpSpPr>
        <p:grpSp>
          <p:nvGrpSpPr>
            <p:cNvPr id="14" name="Group 20"/>
            <p:cNvGrpSpPr/>
            <p:nvPr/>
          </p:nvGrpSpPr>
          <p:grpSpPr bwMode="gray">
            <a:xfrm rot="367311">
              <a:off x="530668" y="2001647"/>
              <a:ext cx="1278545" cy="1278540"/>
              <a:chOff x="3190036" y="1526432"/>
              <a:chExt cx="914402" cy="914400"/>
            </a:xfrm>
          </p:grpSpPr>
          <p:sp>
            <p:nvSpPr>
              <p:cNvPr id="18" name="Arc 17"/>
              <p:cNvSpPr/>
              <p:nvPr/>
            </p:nvSpPr>
            <p:spPr bwMode="gray">
              <a:xfrm rot="7449700">
                <a:off x="3190038" y="1526432"/>
                <a:ext cx="914400" cy="914400"/>
              </a:xfrm>
              <a:prstGeom prst="arc">
                <a:avLst>
                  <a:gd name="adj1" fmla="val 16812508"/>
                  <a:gd name="adj2" fmla="val 6283"/>
                </a:avLst>
              </a:prstGeom>
              <a:noFill/>
              <a:ln w="12700" cap="flat" cmpd="sng" algn="ctr">
                <a:solidFill>
                  <a:schemeClr val="accent2"/>
                </a:solidFill>
                <a:prstDash val="solid"/>
                <a:round/>
                <a:headEnd type="none" w="med" len="med"/>
                <a:tailEnd type="triangle"/>
              </a:ln>
              <a:effectLst/>
            </p:spPr>
            <p:txBody>
              <a:bodyPr rtlCol="0" anchor="ctr"/>
              <a:lstStyle/>
              <a:p>
                <a:pPr algn="ctr"/>
                <a:endParaRPr lang="en-US"/>
              </a:p>
            </p:txBody>
          </p:sp>
          <p:sp>
            <p:nvSpPr>
              <p:cNvPr id="19" name="Arc 18"/>
              <p:cNvSpPr/>
              <p:nvPr/>
            </p:nvSpPr>
            <p:spPr bwMode="gray">
              <a:xfrm rot="14400000">
                <a:off x="3190038" y="1526432"/>
                <a:ext cx="914400" cy="914400"/>
              </a:xfrm>
              <a:prstGeom prst="arc">
                <a:avLst>
                  <a:gd name="adj1" fmla="val 17378515"/>
                  <a:gd name="adj2" fmla="val 6283"/>
                </a:avLst>
              </a:prstGeom>
              <a:noFill/>
              <a:ln w="12700" cap="flat" cmpd="sng" algn="ctr">
                <a:solidFill>
                  <a:schemeClr val="accent2"/>
                </a:solidFill>
                <a:prstDash val="solid"/>
                <a:round/>
                <a:headEnd type="none" w="med" len="med"/>
                <a:tailEnd type="triangle"/>
              </a:ln>
              <a:effectLst/>
            </p:spPr>
            <p:txBody>
              <a:bodyPr rtlCol="0" anchor="ctr"/>
              <a:lstStyle/>
              <a:p>
                <a:pPr algn="ctr"/>
                <a:endParaRPr lang="en-US"/>
              </a:p>
            </p:txBody>
          </p:sp>
          <p:sp>
            <p:nvSpPr>
              <p:cNvPr id="20" name="Arc 19"/>
              <p:cNvSpPr/>
              <p:nvPr/>
            </p:nvSpPr>
            <p:spPr bwMode="gray">
              <a:xfrm>
                <a:off x="3190036" y="1526432"/>
                <a:ext cx="914400" cy="914400"/>
              </a:xfrm>
              <a:prstGeom prst="arc">
                <a:avLst>
                  <a:gd name="adj1" fmla="val 17258907"/>
                  <a:gd name="adj2" fmla="val 6283"/>
                </a:avLst>
              </a:prstGeom>
              <a:noFill/>
              <a:ln w="12700" cap="flat" cmpd="sng" algn="ctr">
                <a:solidFill>
                  <a:schemeClr val="accent2"/>
                </a:solidFill>
                <a:prstDash val="solid"/>
                <a:round/>
                <a:headEnd type="none" w="med" len="med"/>
                <a:tailEnd type="triangle"/>
              </a:ln>
              <a:effectLst/>
            </p:spPr>
            <p:txBody>
              <a:bodyPr rtlCol="0" anchor="ctr"/>
              <a:lstStyle/>
              <a:p>
                <a:pPr algn="ctr"/>
                <a:endParaRPr lang="en-US"/>
              </a:p>
            </p:txBody>
          </p:sp>
        </p:grpSp>
        <p:sp>
          <p:nvSpPr>
            <p:cNvPr id="15" name="Rectangle 14"/>
            <p:cNvSpPr/>
            <p:nvPr/>
          </p:nvSpPr>
          <p:spPr bwMode="gray">
            <a:xfrm>
              <a:off x="1088817" y="1836398"/>
              <a:ext cx="197920" cy="384721"/>
            </a:xfrm>
            <a:prstGeom prst="rect">
              <a:avLst/>
            </a:prstGeom>
          </p:spPr>
          <p:txBody>
            <a:bodyPr wrap="square" lIns="0" tIns="0" rIns="0" bIns="0">
              <a:spAutoFit/>
            </a:bodyPr>
            <a:lstStyle/>
            <a:p>
              <a:pPr>
                <a:spcBef>
                  <a:spcPts val="400"/>
                </a:spcBef>
              </a:pPr>
              <a:r>
                <a:rPr lang="en-US" sz="2500" dirty="0" smtClean="0">
                  <a:solidFill>
                    <a:schemeClr val="accent2"/>
                  </a:solidFill>
                  <a:latin typeface="+mj-lt"/>
                </a:rPr>
                <a:t>1</a:t>
              </a:r>
            </a:p>
          </p:txBody>
        </p:sp>
        <p:sp>
          <p:nvSpPr>
            <p:cNvPr id="16" name="Rectangle 15"/>
            <p:cNvSpPr/>
            <p:nvPr/>
          </p:nvSpPr>
          <p:spPr bwMode="gray">
            <a:xfrm>
              <a:off x="1625655" y="2711204"/>
              <a:ext cx="197920" cy="384721"/>
            </a:xfrm>
            <a:prstGeom prst="rect">
              <a:avLst/>
            </a:prstGeom>
          </p:spPr>
          <p:txBody>
            <a:bodyPr wrap="square" lIns="0" tIns="0" rIns="0" bIns="0">
              <a:spAutoFit/>
            </a:bodyPr>
            <a:lstStyle/>
            <a:p>
              <a:pPr>
                <a:spcBef>
                  <a:spcPts val="400"/>
                </a:spcBef>
              </a:pPr>
              <a:r>
                <a:rPr lang="en-US" sz="2500" dirty="0" smtClean="0">
                  <a:solidFill>
                    <a:schemeClr val="accent6"/>
                  </a:solidFill>
                  <a:latin typeface="+mj-lt"/>
                </a:rPr>
                <a:t>2</a:t>
              </a:r>
            </a:p>
          </p:txBody>
        </p:sp>
        <p:sp>
          <p:nvSpPr>
            <p:cNvPr id="17" name="Rectangle 16"/>
            <p:cNvSpPr/>
            <p:nvPr/>
          </p:nvSpPr>
          <p:spPr bwMode="gray">
            <a:xfrm>
              <a:off x="564651" y="2711204"/>
              <a:ext cx="197920" cy="384721"/>
            </a:xfrm>
            <a:prstGeom prst="rect">
              <a:avLst/>
            </a:prstGeom>
          </p:spPr>
          <p:txBody>
            <a:bodyPr wrap="square" lIns="0" tIns="0" rIns="0" bIns="0">
              <a:spAutoFit/>
            </a:bodyPr>
            <a:lstStyle/>
            <a:p>
              <a:pPr>
                <a:spcBef>
                  <a:spcPts val="400"/>
                </a:spcBef>
              </a:pPr>
              <a:r>
                <a:rPr lang="en-US" sz="2500" dirty="0" smtClean="0">
                  <a:solidFill>
                    <a:schemeClr val="accent2"/>
                  </a:solidFill>
                  <a:latin typeface="+mj-lt"/>
                </a:rPr>
                <a:t>3</a:t>
              </a:r>
            </a:p>
          </p:txBody>
        </p:sp>
      </p:grpSp>
      <p:sp>
        <p:nvSpPr>
          <p:cNvPr id="21" name="Text Placeholder 1"/>
          <p:cNvSpPr txBox="1">
            <a:spLocks/>
          </p:cNvSpPr>
          <p:nvPr/>
        </p:nvSpPr>
        <p:spPr bwMode="gray">
          <a:xfrm>
            <a:off x="274314" y="999800"/>
            <a:ext cx="2522316" cy="15388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1000" b="1" dirty="0" smtClean="0"/>
              <a:t>Typical Business Project Lifecycle</a:t>
            </a:r>
            <a:endParaRPr lang="en-US" sz="1000" dirty="0"/>
          </a:p>
        </p:txBody>
      </p:sp>
      <p:sp>
        <p:nvSpPr>
          <p:cNvPr id="22" name="Text Placeholder 1"/>
          <p:cNvSpPr txBox="1">
            <a:spLocks/>
          </p:cNvSpPr>
          <p:nvPr/>
        </p:nvSpPr>
        <p:spPr bwMode="gray">
          <a:xfrm>
            <a:off x="4067009" y="1001121"/>
            <a:ext cx="2127461" cy="15388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1000" b="1" dirty="0" smtClean="0"/>
              <a:t>Project Impacts</a:t>
            </a:r>
            <a:endParaRPr lang="en-US" sz="1000" dirty="0"/>
          </a:p>
        </p:txBody>
      </p:sp>
      <p:sp>
        <p:nvSpPr>
          <p:cNvPr id="24" name="Isosceles Triangle 23"/>
          <p:cNvSpPr/>
          <p:nvPr/>
        </p:nvSpPr>
        <p:spPr bwMode="gray">
          <a:xfrm rot="5400000">
            <a:off x="3693172" y="973661"/>
            <a:ext cx="257495" cy="206166"/>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6" name="Straight Connector 25"/>
          <p:cNvCxnSpPr/>
          <p:nvPr/>
        </p:nvCxnSpPr>
        <p:spPr bwMode="gray">
          <a:xfrm>
            <a:off x="4067009" y="1237142"/>
            <a:ext cx="233379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L-Shape 26"/>
          <p:cNvSpPr/>
          <p:nvPr/>
        </p:nvSpPr>
        <p:spPr bwMode="gray">
          <a:xfrm rot="18900000">
            <a:off x="3963186" y="1472321"/>
            <a:ext cx="229408" cy="12466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28" name="TextBox 27"/>
          <p:cNvSpPr txBox="1"/>
          <p:nvPr/>
        </p:nvSpPr>
        <p:spPr>
          <a:xfrm>
            <a:off x="4322345" y="1409469"/>
            <a:ext cx="1800643" cy="756617"/>
          </a:xfrm>
          <a:prstGeom prst="rect">
            <a:avLst/>
          </a:prstGeom>
          <a:noFill/>
        </p:spPr>
        <p:txBody>
          <a:bodyPr wrap="square" lIns="0" tIns="0" rIns="0" bIns="0" rtlCol="0">
            <a:spAutoFit/>
          </a:bodyPr>
          <a:lstStyle/>
          <a:p>
            <a:pPr>
              <a:spcBef>
                <a:spcPts val="500"/>
              </a:spcBef>
            </a:pPr>
            <a:r>
              <a:rPr lang="en-US" sz="900" b="1" dirty="0" smtClean="0"/>
              <a:t>Low Short-Term Costs</a:t>
            </a:r>
          </a:p>
          <a:p>
            <a:pPr>
              <a:spcBef>
                <a:spcPts val="500"/>
              </a:spcBef>
            </a:pPr>
            <a:r>
              <a:rPr lang="en-US" sz="900" dirty="0" smtClean="0"/>
              <a:t>Meeting incoming project needs in the quickest way possible keeps the budget low and the timeline short</a:t>
            </a:r>
          </a:p>
        </p:txBody>
      </p:sp>
      <p:sp>
        <p:nvSpPr>
          <p:cNvPr id="29" name="Multiply 28"/>
          <p:cNvSpPr/>
          <p:nvPr/>
        </p:nvSpPr>
        <p:spPr bwMode="gray">
          <a:xfrm>
            <a:off x="3952706" y="2290216"/>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0" name="TextBox 29"/>
          <p:cNvSpPr txBox="1"/>
          <p:nvPr/>
        </p:nvSpPr>
        <p:spPr>
          <a:xfrm>
            <a:off x="4322345" y="2290216"/>
            <a:ext cx="1800643" cy="618118"/>
          </a:xfrm>
          <a:prstGeom prst="rect">
            <a:avLst/>
          </a:prstGeom>
          <a:noFill/>
        </p:spPr>
        <p:txBody>
          <a:bodyPr wrap="square" lIns="0" tIns="0" rIns="0" bIns="0" rtlCol="0">
            <a:spAutoFit/>
          </a:bodyPr>
          <a:lstStyle/>
          <a:p>
            <a:pPr>
              <a:spcBef>
                <a:spcPts val="500"/>
              </a:spcBef>
            </a:pPr>
            <a:r>
              <a:rPr lang="en-US" sz="900" b="1" dirty="0" smtClean="0"/>
              <a:t>Higher Maintenance Costs</a:t>
            </a:r>
          </a:p>
          <a:p>
            <a:pPr>
              <a:spcBef>
                <a:spcPts val="500"/>
              </a:spcBef>
            </a:pPr>
            <a:r>
              <a:rPr lang="en-US" sz="900" dirty="0" smtClean="0"/>
              <a:t>Increasing numbers of direct integrations require a growing proportion of resources</a:t>
            </a:r>
          </a:p>
        </p:txBody>
      </p:sp>
      <p:sp>
        <p:nvSpPr>
          <p:cNvPr id="32" name="Multiply 31"/>
          <p:cNvSpPr/>
          <p:nvPr/>
        </p:nvSpPr>
        <p:spPr bwMode="gray">
          <a:xfrm>
            <a:off x="3952706" y="3055177"/>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3" name="TextBox 32"/>
          <p:cNvSpPr txBox="1"/>
          <p:nvPr/>
        </p:nvSpPr>
        <p:spPr>
          <a:xfrm>
            <a:off x="4322345" y="3055177"/>
            <a:ext cx="1800643" cy="618118"/>
          </a:xfrm>
          <a:prstGeom prst="rect">
            <a:avLst/>
          </a:prstGeom>
          <a:noFill/>
        </p:spPr>
        <p:txBody>
          <a:bodyPr wrap="square" lIns="0" tIns="0" rIns="0" bIns="0" rtlCol="0">
            <a:spAutoFit/>
          </a:bodyPr>
          <a:lstStyle/>
          <a:p>
            <a:pPr>
              <a:spcBef>
                <a:spcPts val="500"/>
              </a:spcBef>
            </a:pPr>
            <a:r>
              <a:rPr lang="en-US" sz="900" b="1" dirty="0" smtClean="0"/>
              <a:t>Greater Failure Risk</a:t>
            </a:r>
          </a:p>
          <a:p>
            <a:pPr>
              <a:spcBef>
                <a:spcPts val="500"/>
              </a:spcBef>
            </a:pPr>
            <a:r>
              <a:rPr lang="en-US" sz="900" dirty="0" smtClean="0"/>
              <a:t>Changing or updating components in a complex environment causes breaks</a:t>
            </a:r>
          </a:p>
        </p:txBody>
      </p:sp>
      <p:sp>
        <p:nvSpPr>
          <p:cNvPr id="34" name="Multiply 33"/>
          <p:cNvSpPr/>
          <p:nvPr/>
        </p:nvSpPr>
        <p:spPr bwMode="gray">
          <a:xfrm>
            <a:off x="3952706" y="3841392"/>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5" name="TextBox 34"/>
          <p:cNvSpPr txBox="1"/>
          <p:nvPr/>
        </p:nvSpPr>
        <p:spPr>
          <a:xfrm>
            <a:off x="4322345" y="3841392"/>
            <a:ext cx="1800643" cy="618118"/>
          </a:xfrm>
          <a:prstGeom prst="rect">
            <a:avLst/>
          </a:prstGeom>
          <a:noFill/>
        </p:spPr>
        <p:txBody>
          <a:bodyPr wrap="square" lIns="0" tIns="0" rIns="0" bIns="0" rtlCol="0">
            <a:spAutoFit/>
          </a:bodyPr>
          <a:lstStyle/>
          <a:p>
            <a:pPr>
              <a:spcBef>
                <a:spcPts val="500"/>
              </a:spcBef>
            </a:pPr>
            <a:r>
              <a:rPr lang="en-US" sz="900" b="1" dirty="0" smtClean="0"/>
              <a:t>Limited Future Impact</a:t>
            </a:r>
          </a:p>
          <a:p>
            <a:pPr>
              <a:spcBef>
                <a:spcPts val="500"/>
              </a:spcBef>
            </a:pPr>
            <a:r>
              <a:rPr lang="en-US" sz="900" dirty="0" smtClean="0"/>
              <a:t>Complex technology environments are difficult to change or leverage</a:t>
            </a:r>
          </a:p>
        </p:txBody>
      </p:sp>
    </p:spTree>
    <p:extLst>
      <p:ext uri="{BB962C8B-B14F-4D97-AF65-F5344CB8AC3E}">
        <p14:creationId xmlns:p14="http://schemas.microsoft.com/office/powerpoint/2010/main" val="32929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Direct Connections Trap Campus in a Web of Brittle Interdependencies</a:t>
            </a:r>
            <a:endParaRPr lang="en-US" dirty="0"/>
          </a:p>
        </p:txBody>
      </p:sp>
      <p:sp>
        <p:nvSpPr>
          <p:cNvPr id="3" name="Text Placeholder 2"/>
          <p:cNvSpPr>
            <a:spLocks noGrp="1"/>
          </p:cNvSpPr>
          <p:nvPr>
            <p:ph type="body" sz="quarter" idx="16"/>
          </p:nvPr>
        </p:nvSpPr>
        <p:spPr/>
        <p:txBody>
          <a:bodyPr/>
          <a:lstStyle/>
          <a:p>
            <a:r>
              <a:rPr lang="en-US" dirty="0" smtClean="0"/>
              <a:t>What’s the End Result?</a:t>
            </a:r>
            <a:endParaRPr lang="en-US" dirty="0"/>
          </a:p>
        </p:txBody>
      </p:sp>
      <p:sp>
        <p:nvSpPr>
          <p:cNvPr id="4" name="Text Placeholder 3"/>
          <p:cNvSpPr>
            <a:spLocks noGrp="1"/>
          </p:cNvSpPr>
          <p:nvPr>
            <p:ph type="body" sz="quarter" idx="18"/>
          </p:nvPr>
        </p:nvSpPr>
        <p:spPr>
          <a:xfrm>
            <a:off x="5148072" y="4677489"/>
            <a:ext cx="1252728" cy="123111"/>
          </a:xfrm>
        </p:spPr>
        <p:txBody>
          <a:bodyPr/>
          <a:lstStyle/>
          <a:p>
            <a:pPr algn="r"/>
            <a:r>
              <a:rPr lang="en-US" dirty="0" smtClean="0"/>
              <a:t>Source: EAB interviews and analysis.</a:t>
            </a:r>
            <a:endParaRPr lang="en-US" dirty="0"/>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a:xfrm>
            <a:off x="280193" y="344705"/>
            <a:ext cx="5842795" cy="221599"/>
          </a:xfrm>
        </p:spPr>
        <p:txBody>
          <a:bodyPr/>
          <a:lstStyle/>
          <a:p>
            <a:r>
              <a:rPr lang="en-US" sz="1600" dirty="0" smtClean="0"/>
              <a:t>Project-at-Hand Focus Complicates the Tech Ecosystem</a:t>
            </a:r>
            <a:endParaRPr lang="en-US" sz="1600" dirty="0"/>
          </a:p>
        </p:txBody>
      </p:sp>
      <p:cxnSp>
        <p:nvCxnSpPr>
          <p:cNvPr id="7" name="Straight Arrow Connector 6"/>
          <p:cNvCxnSpPr/>
          <p:nvPr/>
        </p:nvCxnSpPr>
        <p:spPr bwMode="gray">
          <a:xfrm>
            <a:off x="493486" y="1327733"/>
            <a:ext cx="1472249" cy="0"/>
          </a:xfrm>
          <a:prstGeom prst="straightConnector1">
            <a:avLst/>
          </a:prstGeom>
          <a:ln w="12700">
            <a:solidFill>
              <a:schemeClr val="accent3"/>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955850" y="3745402"/>
            <a:ext cx="518130" cy="503800"/>
            <a:chOff x="1052233" y="1360075"/>
            <a:chExt cx="518130" cy="503800"/>
          </a:xfrm>
        </p:grpSpPr>
        <p:sp>
          <p:nvSpPr>
            <p:cNvPr id="9" name="Oval 8"/>
            <p:cNvSpPr/>
            <p:nvPr/>
          </p:nvSpPr>
          <p:spPr bwMode="gray">
            <a:xfrm>
              <a:off x="1052233" y="1360075"/>
              <a:ext cx="518130" cy="503800"/>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10" name="Picture 4" descr="http://abco.advisory.com/DSS/eab-icons/filing_cabin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078" y="1470026"/>
              <a:ext cx="252439" cy="1994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bwMode="gray">
            <a:xfrm>
              <a:off x="1100630" y="1688621"/>
              <a:ext cx="418975" cy="92333"/>
            </a:xfrm>
            <a:prstGeom prst="rect">
              <a:avLst/>
            </a:prstGeom>
            <a:noFill/>
          </p:spPr>
          <p:txBody>
            <a:bodyPr wrap="square" lIns="91440" tIns="0" rIns="91440" bIns="0" rtlCol="0">
              <a:spAutoFit/>
            </a:bodyPr>
            <a:lstStyle/>
            <a:p>
              <a:pPr algn="ctr">
                <a:spcBef>
                  <a:spcPts val="500"/>
                </a:spcBef>
              </a:pPr>
              <a:r>
                <a:rPr lang="en-US" sz="600" b="1" dirty="0" smtClean="0"/>
                <a:t>SIS</a:t>
              </a:r>
              <a:endParaRPr lang="en-US" sz="600" b="1" dirty="0"/>
            </a:p>
          </p:txBody>
        </p:sp>
      </p:grpSp>
      <p:grpSp>
        <p:nvGrpSpPr>
          <p:cNvPr id="12" name="Group 11"/>
          <p:cNvGrpSpPr/>
          <p:nvPr/>
        </p:nvGrpSpPr>
        <p:grpSpPr>
          <a:xfrm>
            <a:off x="1706670" y="3745402"/>
            <a:ext cx="518130" cy="503800"/>
            <a:chOff x="428481" y="1360075"/>
            <a:chExt cx="518130" cy="503800"/>
          </a:xfrm>
        </p:grpSpPr>
        <p:sp>
          <p:nvSpPr>
            <p:cNvPr id="13" name="Oval 12"/>
            <p:cNvSpPr/>
            <p:nvPr/>
          </p:nvSpPr>
          <p:spPr bwMode="gray">
            <a:xfrm>
              <a:off x="428481" y="1360075"/>
              <a:ext cx="518130" cy="503800"/>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14" name="Picture 4" descr="http://abco.advisory.com/DSS/eab-icons/filing_cabin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26" y="1470026"/>
              <a:ext cx="252439" cy="1994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bwMode="gray">
            <a:xfrm>
              <a:off x="476878" y="1688621"/>
              <a:ext cx="418975" cy="92333"/>
            </a:xfrm>
            <a:prstGeom prst="rect">
              <a:avLst/>
            </a:prstGeom>
            <a:noFill/>
          </p:spPr>
          <p:txBody>
            <a:bodyPr wrap="square" lIns="91440" tIns="0" rIns="91440" bIns="0" rtlCol="0">
              <a:spAutoFit/>
            </a:bodyPr>
            <a:lstStyle/>
            <a:p>
              <a:pPr algn="ctr">
                <a:spcBef>
                  <a:spcPts val="500"/>
                </a:spcBef>
              </a:pPr>
              <a:r>
                <a:rPr lang="en-US" sz="600" b="1" dirty="0" smtClean="0"/>
                <a:t>ERP</a:t>
              </a:r>
              <a:endParaRPr lang="en-US" sz="600" b="1" baseline="30000" dirty="0"/>
            </a:p>
          </p:txBody>
        </p:sp>
      </p:grpSp>
      <p:grpSp>
        <p:nvGrpSpPr>
          <p:cNvPr id="16" name="Group 15"/>
          <p:cNvGrpSpPr/>
          <p:nvPr/>
        </p:nvGrpSpPr>
        <p:grpSpPr>
          <a:xfrm>
            <a:off x="4205030" y="3745402"/>
            <a:ext cx="518130" cy="503800"/>
            <a:chOff x="1674533" y="1360075"/>
            <a:chExt cx="518130" cy="503800"/>
          </a:xfrm>
        </p:grpSpPr>
        <p:sp>
          <p:nvSpPr>
            <p:cNvPr id="17" name="Oval 16"/>
            <p:cNvSpPr/>
            <p:nvPr/>
          </p:nvSpPr>
          <p:spPr bwMode="gray">
            <a:xfrm>
              <a:off x="1674533" y="1360075"/>
              <a:ext cx="518130" cy="503800"/>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18" name="Picture 4" descr="http://abco.advisory.com/DSS/eab-icons/filing_cabin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378" y="1470026"/>
              <a:ext cx="252439" cy="19942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bwMode="gray">
            <a:xfrm>
              <a:off x="1722930" y="1688621"/>
              <a:ext cx="418975" cy="92333"/>
            </a:xfrm>
            <a:prstGeom prst="rect">
              <a:avLst/>
            </a:prstGeom>
            <a:noFill/>
          </p:spPr>
          <p:txBody>
            <a:bodyPr wrap="square" lIns="91440" tIns="0" rIns="91440" bIns="0" rtlCol="0">
              <a:spAutoFit/>
            </a:bodyPr>
            <a:lstStyle/>
            <a:p>
              <a:pPr algn="ctr">
                <a:spcBef>
                  <a:spcPts val="500"/>
                </a:spcBef>
              </a:pPr>
              <a:r>
                <a:rPr lang="en-US" sz="600" b="1" dirty="0" smtClean="0"/>
                <a:t>LMS</a:t>
              </a:r>
              <a:endParaRPr lang="en-US" sz="600" b="1" dirty="0"/>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025" y="1639065"/>
            <a:ext cx="187944" cy="250592"/>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8519" y="1343266"/>
            <a:ext cx="238730" cy="16472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048" y="1327733"/>
            <a:ext cx="238730" cy="16472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6093" y="1343266"/>
            <a:ext cx="238730" cy="164724"/>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3602" y="2018199"/>
            <a:ext cx="305582" cy="241410"/>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4238" y="2009501"/>
            <a:ext cx="305582" cy="241410"/>
          </a:xfrm>
          <a:prstGeom prst="rect">
            <a:avLst/>
          </a:prstGeom>
        </p:spPr>
      </p:pic>
      <p:pic>
        <p:nvPicPr>
          <p:cNvPr id="26" name="Picture 2" descr="http://abco.advisory.com/DSS/eab-icons/dat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7521" y="2711389"/>
            <a:ext cx="160765" cy="2882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abco.advisory.com/DSS/eab-icons/dat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9942" y="3846023"/>
            <a:ext cx="160765" cy="2882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abco.advisory.com/DSS/eab-icons/dat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9122" y="3853156"/>
            <a:ext cx="160765" cy="2882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430" y="2870595"/>
            <a:ext cx="187944" cy="250592"/>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1911" y="1343266"/>
            <a:ext cx="238730" cy="1647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5440" y="1327733"/>
            <a:ext cx="238730" cy="164724"/>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6994" y="1661002"/>
            <a:ext cx="305582" cy="241410"/>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4091" y="1661002"/>
            <a:ext cx="305582" cy="241410"/>
          </a:xfrm>
          <a:prstGeom prst="rect">
            <a:avLst/>
          </a:prstGeom>
        </p:spPr>
      </p:pic>
      <p:pic>
        <p:nvPicPr>
          <p:cNvPr id="34" name="Picture 2" descr="http://abco.advisory.com/DSS/eab-icons/dat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2951" y="1893234"/>
            <a:ext cx="160765" cy="288292"/>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Arrow Connector 34"/>
          <p:cNvCxnSpPr>
            <a:stCxn id="31" idx="2"/>
            <a:endCxn id="34" idx="0"/>
          </p:cNvCxnSpPr>
          <p:nvPr/>
        </p:nvCxnSpPr>
        <p:spPr bwMode="gray">
          <a:xfrm>
            <a:off x="3904805" y="1492457"/>
            <a:ext cx="308529" cy="40077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34" idx="0"/>
          </p:cNvCxnSpPr>
          <p:nvPr/>
        </p:nvCxnSpPr>
        <p:spPr bwMode="gray">
          <a:xfrm flipH="1">
            <a:off x="4213334" y="1492457"/>
            <a:ext cx="307355" cy="40077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9" idx="2"/>
            <a:endCxn id="27" idx="3"/>
          </p:cNvCxnSpPr>
          <p:nvPr/>
        </p:nvCxnSpPr>
        <p:spPr bwMode="gray">
          <a:xfrm flipH="1" flipV="1">
            <a:off x="2670707" y="3990169"/>
            <a:ext cx="285143" cy="713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5"/>
            <a:endCxn id="9" idx="3"/>
          </p:cNvCxnSpPr>
          <p:nvPr/>
        </p:nvCxnSpPr>
        <p:spPr bwMode="gray">
          <a:xfrm>
            <a:off x="2148922" y="4175422"/>
            <a:ext cx="882806"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3" idx="6"/>
            <a:endCxn id="27" idx="1"/>
          </p:cNvCxnSpPr>
          <p:nvPr/>
        </p:nvCxnSpPr>
        <p:spPr bwMode="gray">
          <a:xfrm flipV="1">
            <a:off x="2224800" y="3990169"/>
            <a:ext cx="285142" cy="713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0"/>
            <a:endCxn id="21" idx="2"/>
          </p:cNvCxnSpPr>
          <p:nvPr/>
        </p:nvCxnSpPr>
        <p:spPr bwMode="gray">
          <a:xfrm flipV="1">
            <a:off x="2590325" y="1507990"/>
            <a:ext cx="147559" cy="233803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2" idx="2"/>
            <a:endCxn id="26" idx="0"/>
          </p:cNvCxnSpPr>
          <p:nvPr/>
        </p:nvCxnSpPr>
        <p:spPr bwMode="gray">
          <a:xfrm>
            <a:off x="2121413" y="1492457"/>
            <a:ext cx="136491" cy="121893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9" idx="1"/>
            <a:endCxn id="22" idx="2"/>
          </p:cNvCxnSpPr>
          <p:nvPr/>
        </p:nvCxnSpPr>
        <p:spPr bwMode="gray">
          <a:xfrm flipH="1" flipV="1">
            <a:off x="2121413" y="1492457"/>
            <a:ext cx="910315" cy="232672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 idx="6"/>
            <a:endCxn id="28" idx="1"/>
          </p:cNvCxnSpPr>
          <p:nvPr/>
        </p:nvCxnSpPr>
        <p:spPr bwMode="gray">
          <a:xfrm>
            <a:off x="3473980" y="3997302"/>
            <a:ext cx="285142"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0"/>
            <a:endCxn id="33" idx="2"/>
          </p:cNvCxnSpPr>
          <p:nvPr/>
        </p:nvCxnSpPr>
        <p:spPr bwMode="gray">
          <a:xfrm flipH="1" flipV="1">
            <a:off x="3616882" y="1902412"/>
            <a:ext cx="222623" cy="1950744"/>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9" idx="5"/>
            <a:endCxn id="17" idx="3"/>
          </p:cNvCxnSpPr>
          <p:nvPr/>
        </p:nvCxnSpPr>
        <p:spPr bwMode="gray">
          <a:xfrm>
            <a:off x="3398102" y="4175422"/>
            <a:ext cx="882806"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7" idx="4"/>
            <a:endCxn id="9" idx="4"/>
          </p:cNvCxnSpPr>
          <p:nvPr/>
        </p:nvCxnSpPr>
        <p:spPr bwMode="gray">
          <a:xfrm flipH="1">
            <a:off x="3214915" y="4249202"/>
            <a:ext cx="124918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9" idx="4"/>
            <a:endCxn id="13" idx="4"/>
          </p:cNvCxnSpPr>
          <p:nvPr/>
        </p:nvCxnSpPr>
        <p:spPr bwMode="gray">
          <a:xfrm flipH="1">
            <a:off x="1965735" y="4249202"/>
            <a:ext cx="124918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3" idx="7"/>
            <a:endCxn id="34" idx="2"/>
          </p:cNvCxnSpPr>
          <p:nvPr/>
        </p:nvCxnSpPr>
        <p:spPr bwMode="gray">
          <a:xfrm flipV="1">
            <a:off x="2148922" y="2181526"/>
            <a:ext cx="2064412" cy="163765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7" idx="7"/>
            <a:endCxn id="34" idx="2"/>
          </p:cNvCxnSpPr>
          <p:nvPr/>
        </p:nvCxnSpPr>
        <p:spPr bwMode="gray">
          <a:xfrm flipH="1" flipV="1">
            <a:off x="4213334" y="2181526"/>
            <a:ext cx="433948" cy="163765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7" idx="7"/>
            <a:endCxn id="30" idx="2"/>
          </p:cNvCxnSpPr>
          <p:nvPr/>
        </p:nvCxnSpPr>
        <p:spPr bwMode="gray">
          <a:xfrm flipH="1" flipV="1">
            <a:off x="4521276" y="1507990"/>
            <a:ext cx="126006" cy="231119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7" idx="7"/>
            <a:endCxn id="32" idx="2"/>
          </p:cNvCxnSpPr>
          <p:nvPr/>
        </p:nvCxnSpPr>
        <p:spPr bwMode="gray">
          <a:xfrm flipV="1">
            <a:off x="4647282" y="1902412"/>
            <a:ext cx="162503" cy="191677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9" idx="0"/>
            <a:endCxn id="24" idx="2"/>
          </p:cNvCxnSpPr>
          <p:nvPr/>
        </p:nvCxnSpPr>
        <p:spPr bwMode="gray">
          <a:xfrm flipH="1" flipV="1">
            <a:off x="3026393" y="2259609"/>
            <a:ext cx="188522" cy="148579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9" idx="0"/>
            <a:endCxn id="23" idx="2"/>
          </p:cNvCxnSpPr>
          <p:nvPr/>
        </p:nvCxnSpPr>
        <p:spPr bwMode="gray">
          <a:xfrm flipV="1">
            <a:off x="3214915" y="1507990"/>
            <a:ext cx="100543" cy="223741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1" idx="2"/>
            <a:endCxn id="20" idx="0"/>
          </p:cNvCxnSpPr>
          <p:nvPr/>
        </p:nvCxnSpPr>
        <p:spPr bwMode="gray">
          <a:xfrm flipH="1">
            <a:off x="2400997" y="1507990"/>
            <a:ext cx="336887" cy="13107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2" idx="2"/>
            <a:endCxn id="20" idx="0"/>
          </p:cNvCxnSpPr>
          <p:nvPr/>
        </p:nvCxnSpPr>
        <p:spPr bwMode="gray">
          <a:xfrm>
            <a:off x="2121413" y="1492457"/>
            <a:ext cx="279584" cy="14660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3" idx="0"/>
            <a:endCxn id="25" idx="2"/>
          </p:cNvCxnSpPr>
          <p:nvPr/>
        </p:nvCxnSpPr>
        <p:spPr bwMode="gray">
          <a:xfrm flipH="1" flipV="1">
            <a:off x="1877029" y="2250911"/>
            <a:ext cx="88706" cy="149449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3" idx="0"/>
            <a:endCxn id="26" idx="2"/>
          </p:cNvCxnSpPr>
          <p:nvPr/>
        </p:nvCxnSpPr>
        <p:spPr bwMode="gray">
          <a:xfrm flipV="1">
            <a:off x="1965735" y="2999681"/>
            <a:ext cx="292169" cy="74572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5" idx="2"/>
            <a:endCxn id="26" idx="0"/>
          </p:cNvCxnSpPr>
          <p:nvPr/>
        </p:nvCxnSpPr>
        <p:spPr bwMode="gray">
          <a:xfrm>
            <a:off x="1877029" y="2250911"/>
            <a:ext cx="380875" cy="46047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9" idx="0"/>
            <a:endCxn id="33" idx="2"/>
          </p:cNvCxnSpPr>
          <p:nvPr/>
        </p:nvCxnSpPr>
        <p:spPr bwMode="gray">
          <a:xfrm flipH="1" flipV="1">
            <a:off x="3616882" y="1902412"/>
            <a:ext cx="479520" cy="96818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3" idx="3"/>
            <a:endCxn id="31" idx="1"/>
          </p:cNvCxnSpPr>
          <p:nvPr/>
        </p:nvCxnSpPr>
        <p:spPr bwMode="gray">
          <a:xfrm flipV="1">
            <a:off x="3434823" y="1410095"/>
            <a:ext cx="350617" cy="15533"/>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gray">
          <a:xfrm>
            <a:off x="277812" y="1167717"/>
            <a:ext cx="1142601" cy="772695"/>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Campuses support 100s of cloud applications</a:t>
            </a:r>
            <a:endParaRPr lang="en-US" sz="900" dirty="0">
              <a:solidFill>
                <a:schemeClr val="bg1"/>
              </a:solidFill>
            </a:endParaRPr>
          </a:p>
        </p:txBody>
      </p:sp>
      <p:cxnSp>
        <p:nvCxnSpPr>
          <p:cNvPr id="62" name="Straight Arrow Connector 61"/>
          <p:cNvCxnSpPr/>
          <p:nvPr/>
        </p:nvCxnSpPr>
        <p:spPr bwMode="gray">
          <a:xfrm flipV="1">
            <a:off x="493486" y="2585274"/>
            <a:ext cx="1702875" cy="16493"/>
          </a:xfrm>
          <a:prstGeom prst="straightConnector1">
            <a:avLst/>
          </a:prstGeom>
          <a:ln w="12700">
            <a:solidFill>
              <a:schemeClr val="accent3"/>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bwMode="gray">
          <a:xfrm>
            <a:off x="277812" y="2440276"/>
            <a:ext cx="1142601" cy="772695"/>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Disparate storage locations complicate data management</a:t>
            </a:r>
            <a:endParaRPr lang="en-US" sz="900" dirty="0">
              <a:solidFill>
                <a:schemeClr val="bg1"/>
              </a:solidFill>
            </a:endParaRPr>
          </a:p>
        </p:txBody>
      </p:sp>
      <p:cxnSp>
        <p:nvCxnSpPr>
          <p:cNvPr id="64" name="Straight Arrow Connector 63"/>
          <p:cNvCxnSpPr>
            <a:stCxn id="31" idx="2"/>
            <a:endCxn id="33" idx="0"/>
          </p:cNvCxnSpPr>
          <p:nvPr/>
        </p:nvCxnSpPr>
        <p:spPr bwMode="gray">
          <a:xfrm flipH="1">
            <a:off x="3616882" y="1492457"/>
            <a:ext cx="287923" cy="16854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bwMode="gray">
          <a:xfrm>
            <a:off x="624114" y="4001623"/>
            <a:ext cx="1056585" cy="19966"/>
          </a:xfrm>
          <a:prstGeom prst="straightConnector1">
            <a:avLst/>
          </a:prstGeom>
          <a:ln w="12700">
            <a:solidFill>
              <a:schemeClr val="accent3"/>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gray">
          <a:xfrm>
            <a:off x="277812" y="3632698"/>
            <a:ext cx="1142601" cy="772695"/>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Older storage systems overwhelmed by new technology demand</a:t>
            </a:r>
            <a:endParaRPr lang="en-US" sz="900" dirty="0">
              <a:solidFill>
                <a:schemeClr val="bg1"/>
              </a:solidFill>
            </a:endParaRPr>
          </a:p>
        </p:txBody>
      </p:sp>
      <p:sp>
        <p:nvSpPr>
          <p:cNvPr id="67" name="Rectangle 66"/>
          <p:cNvSpPr/>
          <p:nvPr/>
        </p:nvSpPr>
        <p:spPr bwMode="gray">
          <a:xfrm>
            <a:off x="5008302" y="2436540"/>
            <a:ext cx="1098993" cy="776431"/>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Cloud-to-on-campus integrations demand extra security</a:t>
            </a:r>
            <a:endParaRPr lang="en-US" sz="900" dirty="0">
              <a:solidFill>
                <a:schemeClr val="bg1"/>
              </a:solidFill>
            </a:endParaRPr>
          </a:p>
        </p:txBody>
      </p:sp>
      <p:cxnSp>
        <p:nvCxnSpPr>
          <p:cNvPr id="68" name="Straight Arrow Connector 67"/>
          <p:cNvCxnSpPr/>
          <p:nvPr/>
        </p:nvCxnSpPr>
        <p:spPr bwMode="gray">
          <a:xfrm flipH="1">
            <a:off x="4640641" y="2584935"/>
            <a:ext cx="511789" cy="0"/>
          </a:xfrm>
          <a:prstGeom prst="straightConnector1">
            <a:avLst/>
          </a:prstGeom>
          <a:ln w="12700">
            <a:solidFill>
              <a:schemeClr val="accent3"/>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gray">
          <a:xfrm>
            <a:off x="5023995" y="1167718"/>
            <a:ext cx="1098993" cy="772696"/>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Cloud-to-cloud often requires newer integration tooling</a:t>
            </a:r>
            <a:endParaRPr lang="en-US" sz="900" dirty="0">
              <a:solidFill>
                <a:schemeClr val="bg1"/>
              </a:solidFill>
            </a:endParaRPr>
          </a:p>
        </p:txBody>
      </p:sp>
      <p:cxnSp>
        <p:nvCxnSpPr>
          <p:cNvPr id="70" name="Straight Arrow Connector 69"/>
          <p:cNvCxnSpPr/>
          <p:nvPr/>
        </p:nvCxnSpPr>
        <p:spPr bwMode="gray">
          <a:xfrm flipH="1">
            <a:off x="4723160" y="1423832"/>
            <a:ext cx="429271" cy="0"/>
          </a:xfrm>
          <a:prstGeom prst="straightConnector1">
            <a:avLst/>
          </a:prstGeom>
          <a:ln w="12700">
            <a:solidFill>
              <a:schemeClr val="accent3"/>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bwMode="gray">
          <a:xfrm>
            <a:off x="5008303" y="3632698"/>
            <a:ext cx="1098993" cy="772695"/>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Ad-hoc integration patterns make new projects more complex</a:t>
            </a:r>
            <a:endParaRPr lang="en-US" sz="900" dirty="0">
              <a:solidFill>
                <a:schemeClr val="bg1"/>
              </a:solidFill>
            </a:endParaRPr>
          </a:p>
        </p:txBody>
      </p:sp>
      <p:cxnSp>
        <p:nvCxnSpPr>
          <p:cNvPr id="72" name="Straight Arrow Connector 71"/>
          <p:cNvCxnSpPr/>
          <p:nvPr/>
        </p:nvCxnSpPr>
        <p:spPr bwMode="gray">
          <a:xfrm flipH="1" flipV="1">
            <a:off x="4656710" y="3689742"/>
            <a:ext cx="437402" cy="1"/>
          </a:xfrm>
          <a:prstGeom prst="straightConnector1">
            <a:avLst/>
          </a:prstGeom>
          <a:ln w="12700">
            <a:solidFill>
              <a:schemeClr val="accent3"/>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bwMode="gray">
          <a:xfrm>
            <a:off x="-341793" y="931102"/>
            <a:ext cx="7099254" cy="153888"/>
          </a:xfrm>
          <a:prstGeom prst="rect">
            <a:avLst/>
          </a:prstGeom>
          <a:noFill/>
        </p:spPr>
        <p:txBody>
          <a:bodyPr wrap="square" lIns="0" tIns="0" rIns="0" bIns="0" rtlCol="0">
            <a:spAutoFit/>
          </a:bodyPr>
          <a:lstStyle/>
          <a:p>
            <a:pPr algn="ctr">
              <a:spcBef>
                <a:spcPts val="500"/>
              </a:spcBef>
            </a:pPr>
            <a:r>
              <a:rPr lang="en-US" sz="1000" b="1" dirty="0" smtClean="0"/>
              <a:t>Stylized Campus Integration Map</a:t>
            </a:r>
          </a:p>
        </p:txBody>
      </p:sp>
      <p:cxnSp>
        <p:nvCxnSpPr>
          <p:cNvPr id="74" name="Straight Arrow Connector 73"/>
          <p:cNvCxnSpPr>
            <a:stCxn id="25" idx="2"/>
            <a:endCxn id="13" idx="1"/>
          </p:cNvCxnSpPr>
          <p:nvPr/>
        </p:nvCxnSpPr>
        <p:spPr bwMode="gray">
          <a:xfrm flipH="1">
            <a:off x="1782548" y="2250911"/>
            <a:ext cx="94481" cy="156827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24" idx="2"/>
            <a:endCxn id="9" idx="1"/>
          </p:cNvCxnSpPr>
          <p:nvPr/>
        </p:nvCxnSpPr>
        <p:spPr bwMode="gray">
          <a:xfrm>
            <a:off x="3026393" y="2259609"/>
            <a:ext cx="5335" cy="155957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463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Growing Demand and Increased Monitoring Leads to Spiraling Costs</a:t>
            </a:r>
            <a:endParaRPr lang="en-US" dirty="0"/>
          </a:p>
        </p:txBody>
      </p:sp>
      <p:sp>
        <p:nvSpPr>
          <p:cNvPr id="3" name="Text Placeholder 2"/>
          <p:cNvSpPr>
            <a:spLocks noGrp="1"/>
          </p:cNvSpPr>
          <p:nvPr>
            <p:ph type="body" sz="quarter" idx="16"/>
          </p:nvPr>
        </p:nvSpPr>
        <p:spPr>
          <a:xfrm>
            <a:off x="280194" y="38227"/>
            <a:ext cx="2760718" cy="287329"/>
          </a:xfrm>
        </p:spPr>
        <p:txBody>
          <a:bodyPr/>
          <a:lstStyle/>
          <a:p>
            <a:r>
              <a:rPr lang="en-US" dirty="0" smtClean="0"/>
              <a:t>How Does Project-at-Hand Integration Affect Costs?</a:t>
            </a:r>
            <a:endParaRPr lang="en-US" dirty="0"/>
          </a:p>
        </p:txBody>
      </p:sp>
      <p:sp>
        <p:nvSpPr>
          <p:cNvPr id="6" name="Title 5"/>
          <p:cNvSpPr>
            <a:spLocks noGrp="1"/>
          </p:cNvSpPr>
          <p:nvPr>
            <p:ph type="title"/>
          </p:nvPr>
        </p:nvSpPr>
        <p:spPr>
          <a:xfrm>
            <a:off x="280194" y="67706"/>
            <a:ext cx="5701506" cy="498598"/>
          </a:xfrm>
        </p:spPr>
        <p:txBody>
          <a:bodyPr/>
          <a:lstStyle/>
          <a:p>
            <a:r>
              <a:rPr lang="en-US" dirty="0" smtClean="0"/>
              <a:t>IT Maintenance Work Consuming More Resources</a:t>
            </a:r>
            <a:endParaRPr lang="en-US" dirty="0"/>
          </a:p>
        </p:txBody>
      </p:sp>
      <p:sp>
        <p:nvSpPr>
          <p:cNvPr id="76" name="Rectangle 75"/>
          <p:cNvSpPr/>
          <p:nvPr/>
        </p:nvSpPr>
        <p:spPr bwMode="gray">
          <a:xfrm>
            <a:off x="4029564" y="2869033"/>
            <a:ext cx="2377440" cy="1676863"/>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7" name="Text Placeholder 3"/>
          <p:cNvSpPr>
            <a:spLocks noGrp="1"/>
          </p:cNvSpPr>
          <p:nvPr>
            <p:ph type="body" sz="quarter" idx="18"/>
          </p:nvPr>
        </p:nvSpPr>
        <p:spPr>
          <a:xfrm>
            <a:off x="4023360" y="4677489"/>
            <a:ext cx="2377440" cy="123111"/>
          </a:xfrm>
        </p:spPr>
        <p:txBody>
          <a:bodyPr/>
          <a:lstStyle/>
          <a:p>
            <a:pPr algn="r"/>
            <a:r>
              <a:rPr lang="en-US" dirty="0" smtClean="0"/>
              <a:t>Source: </a:t>
            </a:r>
            <a:r>
              <a:rPr lang="en-US" dirty="0" err="1" smtClean="0"/>
              <a:t>Educause</a:t>
            </a:r>
            <a:r>
              <a:rPr lang="en-US" dirty="0" smtClean="0"/>
              <a:t> Core Data Survey; EAB interviews and analysis.</a:t>
            </a:r>
            <a:endParaRPr lang="en-US" dirty="0"/>
          </a:p>
        </p:txBody>
      </p:sp>
      <p:sp>
        <p:nvSpPr>
          <p:cNvPr id="78" name="Text Placeholder 4"/>
          <p:cNvSpPr>
            <a:spLocks noGrp="1"/>
          </p:cNvSpPr>
          <p:nvPr>
            <p:ph type="body" sz="quarter" idx="19"/>
          </p:nvPr>
        </p:nvSpPr>
        <p:spPr>
          <a:xfrm>
            <a:off x="0" y="4557713"/>
            <a:ext cx="2046204" cy="76944"/>
          </a:xfrm>
        </p:spPr>
        <p:txBody>
          <a:bodyPr/>
          <a:lstStyle/>
          <a:p>
            <a:r>
              <a:rPr lang="en-US" dirty="0" err="1" smtClean="0"/>
              <a:t>Educause</a:t>
            </a:r>
            <a:r>
              <a:rPr lang="en-US" dirty="0" smtClean="0"/>
              <a:t> CDS.</a:t>
            </a:r>
            <a:endParaRPr lang="en-US" dirty="0"/>
          </a:p>
        </p:txBody>
      </p:sp>
      <p:grpSp>
        <p:nvGrpSpPr>
          <p:cNvPr id="79" name="Group 78"/>
          <p:cNvGrpSpPr/>
          <p:nvPr/>
        </p:nvGrpSpPr>
        <p:grpSpPr>
          <a:xfrm>
            <a:off x="2177843" y="3617185"/>
            <a:ext cx="1220657" cy="831767"/>
            <a:chOff x="4352098" y="3227321"/>
            <a:chExt cx="1220657" cy="831767"/>
          </a:xfrm>
        </p:grpSpPr>
        <p:sp>
          <p:nvSpPr>
            <p:cNvPr id="80" name="Text Placeholder 5"/>
            <p:cNvSpPr txBox="1">
              <a:spLocks/>
            </p:cNvSpPr>
            <p:nvPr/>
          </p:nvSpPr>
          <p:spPr bwMode="gray">
            <a:xfrm>
              <a:off x="4352098" y="3566645"/>
              <a:ext cx="1220657" cy="492443"/>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800" b="1" dirty="0" smtClean="0">
                  <a:latin typeface="+mn-lt"/>
                </a:rPr>
                <a:t>Synthesis</a:t>
              </a:r>
              <a:r>
                <a:rPr lang="en-US" sz="800" dirty="0" smtClean="0">
                  <a:latin typeface="+mn-lt"/>
                </a:rPr>
                <a:t/>
              </a:r>
              <a:br>
                <a:rPr lang="en-US" sz="800" dirty="0" smtClean="0">
                  <a:latin typeface="+mn-lt"/>
                </a:rPr>
              </a:br>
              <a:r>
                <a:rPr lang="en-US" sz="800" dirty="0" smtClean="0">
                  <a:latin typeface="+mn-lt"/>
                </a:rPr>
                <a:t>Combining existing data from disparate locations</a:t>
              </a:r>
              <a:endParaRPr lang="en-US" sz="800" b="1" dirty="0">
                <a:latin typeface="+mn-lt"/>
              </a:endParaRPr>
            </a:p>
          </p:txBody>
        </p:sp>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602" y="3227321"/>
              <a:ext cx="217916" cy="308372"/>
            </a:xfrm>
            <a:prstGeom prst="rect">
              <a:avLst/>
            </a:prstGeom>
          </p:spPr>
        </p:pic>
      </p:grpSp>
      <p:grpSp>
        <p:nvGrpSpPr>
          <p:cNvPr id="82" name="Group 81"/>
          <p:cNvGrpSpPr/>
          <p:nvPr/>
        </p:nvGrpSpPr>
        <p:grpSpPr>
          <a:xfrm>
            <a:off x="2069798" y="2668189"/>
            <a:ext cx="1436748" cy="795696"/>
            <a:chOff x="2254367" y="3295774"/>
            <a:chExt cx="1436748" cy="795696"/>
          </a:xfrm>
        </p:grpSpPr>
        <p:sp>
          <p:nvSpPr>
            <p:cNvPr id="83" name="Text Placeholder 5"/>
            <p:cNvSpPr txBox="1">
              <a:spLocks/>
            </p:cNvSpPr>
            <p:nvPr/>
          </p:nvSpPr>
          <p:spPr bwMode="gray">
            <a:xfrm>
              <a:off x="2254367" y="3599027"/>
              <a:ext cx="1436748" cy="492443"/>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800" b="1" dirty="0" smtClean="0">
                  <a:latin typeface="+mn-lt"/>
                </a:rPr>
                <a:t>Maintenance</a:t>
              </a:r>
              <a:r>
                <a:rPr lang="en-US" sz="800" dirty="0" smtClean="0">
                  <a:latin typeface="+mn-lt"/>
                </a:rPr>
                <a:t/>
              </a:r>
              <a:br>
                <a:rPr lang="en-US" sz="800" dirty="0" smtClean="0">
                  <a:latin typeface="+mn-lt"/>
                </a:rPr>
              </a:br>
              <a:r>
                <a:rPr lang="en-US" sz="800" dirty="0" smtClean="0">
                  <a:latin typeface="+mn-lt"/>
                </a:rPr>
                <a:t>Maintaining disparate feeds between systems of record and engagement</a:t>
              </a:r>
              <a:endParaRPr lang="en-US" sz="800" b="1" dirty="0">
                <a:latin typeface="+mn-lt"/>
              </a:endParaRPr>
            </a:p>
          </p:txBody>
        </p:sp>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498" y="3295774"/>
              <a:ext cx="269334" cy="267538"/>
            </a:xfrm>
            <a:prstGeom prst="rect">
              <a:avLst/>
            </a:prstGeom>
          </p:spPr>
        </p:pic>
      </p:grpSp>
      <p:grpSp>
        <p:nvGrpSpPr>
          <p:cNvPr id="85" name="Group 84"/>
          <p:cNvGrpSpPr/>
          <p:nvPr/>
        </p:nvGrpSpPr>
        <p:grpSpPr>
          <a:xfrm>
            <a:off x="2078573" y="1716578"/>
            <a:ext cx="1419196" cy="785822"/>
            <a:chOff x="286535" y="3268895"/>
            <a:chExt cx="1419196" cy="785822"/>
          </a:xfrm>
        </p:grpSpPr>
        <p:sp>
          <p:nvSpPr>
            <p:cNvPr id="86" name="Text Placeholder 5"/>
            <p:cNvSpPr txBox="1">
              <a:spLocks/>
            </p:cNvSpPr>
            <p:nvPr/>
          </p:nvSpPr>
          <p:spPr bwMode="gray">
            <a:xfrm>
              <a:off x="286535" y="3562274"/>
              <a:ext cx="1419196" cy="492443"/>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800" b="1" dirty="0" smtClean="0"/>
                <a:t>Installation</a:t>
              </a:r>
              <a:r>
                <a:rPr lang="en-US" sz="800" dirty="0" smtClean="0"/>
                <a:t/>
              </a:r>
              <a:br>
                <a:rPr lang="en-US" sz="800" dirty="0" smtClean="0"/>
              </a:br>
              <a:r>
                <a:rPr lang="en-US" sz="800" dirty="0" smtClean="0"/>
                <a:t>Onboarding a new system or tool that requires institutional data</a:t>
              </a:r>
              <a:endParaRPr lang="en-US" sz="800" b="1" dirty="0"/>
            </a:p>
          </p:txBody>
        </p:sp>
        <p:pic>
          <p:nvPicPr>
            <p:cNvPr id="87" name="Picture 8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592" y="3268895"/>
              <a:ext cx="195315" cy="256994"/>
            </a:xfrm>
            <a:prstGeom prst="rect">
              <a:avLst/>
            </a:prstGeom>
          </p:spPr>
        </p:pic>
      </p:grpSp>
      <p:grpSp>
        <p:nvGrpSpPr>
          <p:cNvPr id="88" name="Group 87"/>
          <p:cNvGrpSpPr/>
          <p:nvPr/>
        </p:nvGrpSpPr>
        <p:grpSpPr>
          <a:xfrm>
            <a:off x="521563" y="1614298"/>
            <a:ext cx="719667" cy="439371"/>
            <a:chOff x="43629" y="1369215"/>
            <a:chExt cx="719667" cy="439371"/>
          </a:xfrm>
        </p:grpSpPr>
        <p:sp>
          <p:nvSpPr>
            <p:cNvPr id="89" name="TextBox 88"/>
            <p:cNvSpPr txBox="1"/>
            <p:nvPr/>
          </p:nvSpPr>
          <p:spPr bwMode="gray">
            <a:xfrm>
              <a:off x="43629" y="1685475"/>
              <a:ext cx="719667" cy="123111"/>
            </a:xfrm>
            <a:prstGeom prst="rect">
              <a:avLst/>
            </a:prstGeom>
            <a:noFill/>
          </p:spPr>
          <p:txBody>
            <a:bodyPr wrap="square" lIns="0" tIns="0" rIns="0" bIns="0" rtlCol="0">
              <a:spAutoFit/>
            </a:bodyPr>
            <a:lstStyle/>
            <a:p>
              <a:pPr algn="ctr">
                <a:spcBef>
                  <a:spcPts val="500"/>
                </a:spcBef>
              </a:pPr>
              <a:r>
                <a:rPr lang="en-US" sz="800" dirty="0" smtClean="0"/>
                <a:t>System Maps</a:t>
              </a:r>
            </a:p>
          </p:txBody>
        </p:sp>
        <p:pic>
          <p:nvPicPr>
            <p:cNvPr id="90" name="Picture 12" descr="http://abco.advisory.com/DSS/eab-icons/Globalizati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859" y="1369215"/>
              <a:ext cx="287144" cy="287144"/>
            </a:xfrm>
            <a:prstGeom prst="rect">
              <a:avLst/>
            </a:prstGeom>
            <a:noFill/>
            <a:extLst>
              <a:ext uri="{909E8E84-426E-40DD-AFC4-6F175D3DCCD1}">
                <a14:hiddenFill xmlns:a14="http://schemas.microsoft.com/office/drawing/2010/main">
                  <a:solidFill>
                    <a:srgbClr val="FFFFFF"/>
                  </a:solidFill>
                </a14:hiddenFill>
              </a:ext>
            </a:extLst>
          </p:spPr>
        </p:pic>
      </p:grpSp>
      <p:sp>
        <p:nvSpPr>
          <p:cNvPr id="91" name="TextBox 90"/>
          <p:cNvSpPr txBox="1"/>
          <p:nvPr/>
        </p:nvSpPr>
        <p:spPr bwMode="gray">
          <a:xfrm>
            <a:off x="4404149" y="1252776"/>
            <a:ext cx="925050" cy="384721"/>
          </a:xfrm>
          <a:prstGeom prst="rect">
            <a:avLst/>
          </a:prstGeom>
          <a:noFill/>
        </p:spPr>
        <p:txBody>
          <a:bodyPr wrap="square" lIns="0" tIns="0" rIns="0" bIns="0" rtlCol="0">
            <a:spAutoFit/>
          </a:bodyPr>
          <a:lstStyle/>
          <a:p>
            <a:r>
              <a:rPr lang="en-US" sz="2500" dirty="0" smtClean="0">
                <a:solidFill>
                  <a:schemeClr val="accent6"/>
                </a:solidFill>
                <a:latin typeface="+mj-lt"/>
              </a:rPr>
              <a:t>$125K</a:t>
            </a:r>
          </a:p>
        </p:txBody>
      </p:sp>
      <p:sp>
        <p:nvSpPr>
          <p:cNvPr id="92" name="TextBox 91"/>
          <p:cNvSpPr txBox="1"/>
          <p:nvPr/>
        </p:nvSpPr>
        <p:spPr bwMode="gray">
          <a:xfrm>
            <a:off x="4404150" y="2450999"/>
            <a:ext cx="1969013" cy="276999"/>
          </a:xfrm>
          <a:prstGeom prst="rect">
            <a:avLst/>
          </a:prstGeom>
          <a:noFill/>
        </p:spPr>
        <p:txBody>
          <a:bodyPr wrap="square" lIns="0" tIns="0" rIns="0" bIns="0" rtlCol="0">
            <a:spAutoFit/>
          </a:bodyPr>
          <a:lstStyle/>
          <a:p>
            <a:pPr>
              <a:spcBef>
                <a:spcPts val="500"/>
              </a:spcBef>
            </a:pPr>
            <a:r>
              <a:rPr lang="en-US" sz="900" dirty="0" smtClean="0"/>
              <a:t>Average time spent on new customized interfaces</a:t>
            </a:r>
            <a:endParaRPr lang="en-US" sz="900" dirty="0"/>
          </a:p>
        </p:txBody>
      </p:sp>
      <p:sp>
        <p:nvSpPr>
          <p:cNvPr id="93" name="TextBox 92"/>
          <p:cNvSpPr txBox="1"/>
          <p:nvPr/>
        </p:nvSpPr>
        <p:spPr bwMode="gray">
          <a:xfrm>
            <a:off x="4404148" y="2079804"/>
            <a:ext cx="1243135" cy="384721"/>
          </a:xfrm>
          <a:prstGeom prst="rect">
            <a:avLst/>
          </a:prstGeom>
          <a:noFill/>
        </p:spPr>
        <p:txBody>
          <a:bodyPr wrap="square" lIns="0" tIns="0" rIns="0" bIns="0" rtlCol="0">
            <a:spAutoFit/>
          </a:bodyPr>
          <a:lstStyle/>
          <a:p>
            <a:r>
              <a:rPr lang="en-US" sz="2500" dirty="0" smtClean="0">
                <a:solidFill>
                  <a:schemeClr val="accent6"/>
                </a:solidFill>
                <a:latin typeface="+mj-lt"/>
              </a:rPr>
              <a:t>1 month</a:t>
            </a:r>
          </a:p>
        </p:txBody>
      </p:sp>
      <p:sp>
        <p:nvSpPr>
          <p:cNvPr id="94" name="TextBox 93"/>
          <p:cNvSpPr txBox="1"/>
          <p:nvPr/>
        </p:nvSpPr>
        <p:spPr bwMode="gray">
          <a:xfrm>
            <a:off x="4404150" y="1623971"/>
            <a:ext cx="1969013" cy="276999"/>
          </a:xfrm>
          <a:prstGeom prst="rect">
            <a:avLst/>
          </a:prstGeom>
          <a:noFill/>
        </p:spPr>
        <p:txBody>
          <a:bodyPr wrap="square" lIns="0" tIns="0" rIns="0" bIns="0" rtlCol="0">
            <a:spAutoFit/>
          </a:bodyPr>
          <a:lstStyle/>
          <a:p>
            <a:pPr>
              <a:spcBef>
                <a:spcPts val="500"/>
              </a:spcBef>
            </a:pPr>
            <a:r>
              <a:rPr lang="en-US" sz="900" dirty="0" smtClean="0"/>
              <a:t>Average salary of one </a:t>
            </a:r>
            <a:br>
              <a:rPr lang="en-US" sz="900" dirty="0" smtClean="0"/>
            </a:br>
            <a:r>
              <a:rPr lang="en-US" sz="900" dirty="0" smtClean="0"/>
              <a:t>senior developer</a:t>
            </a:r>
            <a:endParaRPr lang="en-US" sz="900" dirty="0"/>
          </a:p>
        </p:txBody>
      </p:sp>
      <p:grpSp>
        <p:nvGrpSpPr>
          <p:cNvPr id="95" name="Group 94"/>
          <p:cNvGrpSpPr/>
          <p:nvPr/>
        </p:nvGrpSpPr>
        <p:grpSpPr>
          <a:xfrm>
            <a:off x="4403775" y="3747147"/>
            <a:ext cx="1969014" cy="629535"/>
            <a:chOff x="4403775" y="2959441"/>
            <a:chExt cx="1969014" cy="629535"/>
          </a:xfrm>
        </p:grpSpPr>
        <p:sp>
          <p:nvSpPr>
            <p:cNvPr id="96" name="TextBox 95"/>
            <p:cNvSpPr txBox="1"/>
            <p:nvPr/>
          </p:nvSpPr>
          <p:spPr bwMode="gray">
            <a:xfrm>
              <a:off x="4403776" y="3311977"/>
              <a:ext cx="1969013" cy="276999"/>
            </a:xfrm>
            <a:prstGeom prst="rect">
              <a:avLst/>
            </a:prstGeom>
            <a:noFill/>
          </p:spPr>
          <p:txBody>
            <a:bodyPr wrap="square" lIns="0" tIns="0" rIns="0" bIns="0" rtlCol="0">
              <a:spAutoFit/>
            </a:bodyPr>
            <a:lstStyle/>
            <a:p>
              <a:pPr>
                <a:spcBef>
                  <a:spcPts val="500"/>
                </a:spcBef>
              </a:pPr>
              <a:r>
                <a:rPr lang="en-US" sz="900" dirty="0" smtClean="0">
                  <a:solidFill>
                    <a:schemeClr val="bg1"/>
                  </a:solidFill>
                </a:rPr>
                <a:t>Of total IT resources spent </a:t>
              </a:r>
              <a:br>
                <a:rPr lang="en-US" sz="900" dirty="0" smtClean="0">
                  <a:solidFill>
                    <a:schemeClr val="bg1"/>
                  </a:solidFill>
                </a:rPr>
              </a:br>
              <a:r>
                <a:rPr lang="en-US" sz="900" dirty="0" smtClean="0">
                  <a:solidFill>
                    <a:schemeClr val="bg1"/>
                  </a:solidFill>
                </a:rPr>
                <a:t>on “keeping the lights on”</a:t>
              </a:r>
              <a:r>
                <a:rPr lang="en-US" sz="900" baseline="30000" dirty="0" smtClean="0">
                  <a:solidFill>
                    <a:schemeClr val="bg1"/>
                  </a:solidFill>
                </a:rPr>
                <a:t>1</a:t>
              </a:r>
              <a:endParaRPr lang="en-US" sz="900" baseline="30000" dirty="0">
                <a:solidFill>
                  <a:schemeClr val="bg1"/>
                </a:solidFill>
              </a:endParaRPr>
            </a:p>
          </p:txBody>
        </p:sp>
        <p:sp>
          <p:nvSpPr>
            <p:cNvPr id="97" name="TextBox 96"/>
            <p:cNvSpPr txBox="1"/>
            <p:nvPr/>
          </p:nvSpPr>
          <p:spPr bwMode="gray">
            <a:xfrm>
              <a:off x="4403775" y="2959441"/>
              <a:ext cx="1243133" cy="384721"/>
            </a:xfrm>
            <a:prstGeom prst="rect">
              <a:avLst/>
            </a:prstGeom>
            <a:noFill/>
          </p:spPr>
          <p:txBody>
            <a:bodyPr wrap="square" lIns="0" tIns="0" rIns="0" bIns="0" rtlCol="0">
              <a:spAutoFit/>
            </a:bodyPr>
            <a:lstStyle/>
            <a:p>
              <a:r>
                <a:rPr lang="en-US" sz="2500" dirty="0" smtClean="0">
                  <a:solidFill>
                    <a:schemeClr val="tx2"/>
                  </a:solidFill>
                  <a:latin typeface="+mj-lt"/>
                </a:rPr>
                <a:t>80%</a:t>
              </a:r>
            </a:p>
          </p:txBody>
        </p:sp>
      </p:grpSp>
      <p:pic>
        <p:nvPicPr>
          <p:cNvPr id="98" name="Picture 97"/>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013426" y="3006828"/>
            <a:ext cx="214930" cy="262302"/>
          </a:xfrm>
          <a:prstGeom prst="rect">
            <a:avLst/>
          </a:prstGeom>
        </p:spPr>
      </p:pic>
      <p:sp>
        <p:nvSpPr>
          <p:cNvPr id="99" name="TextBox 98"/>
          <p:cNvSpPr txBox="1"/>
          <p:nvPr/>
        </p:nvSpPr>
        <p:spPr bwMode="gray">
          <a:xfrm>
            <a:off x="4319789" y="954532"/>
            <a:ext cx="1544291" cy="153888"/>
          </a:xfrm>
          <a:prstGeom prst="rect">
            <a:avLst/>
          </a:prstGeom>
          <a:noFill/>
        </p:spPr>
        <p:txBody>
          <a:bodyPr wrap="square" lIns="0" tIns="0" rIns="0" bIns="0" rtlCol="0">
            <a:spAutoFit/>
          </a:bodyPr>
          <a:lstStyle/>
          <a:p>
            <a:r>
              <a:rPr lang="en-US" sz="1000" b="1" dirty="0" smtClean="0"/>
              <a:t>Escalating Costs</a:t>
            </a:r>
            <a:endParaRPr lang="en-US" sz="1000" b="1" baseline="30000" dirty="0" smtClean="0"/>
          </a:p>
        </p:txBody>
      </p:sp>
      <p:grpSp>
        <p:nvGrpSpPr>
          <p:cNvPr id="100" name="Group 99"/>
          <p:cNvGrpSpPr/>
          <p:nvPr/>
        </p:nvGrpSpPr>
        <p:grpSpPr>
          <a:xfrm>
            <a:off x="593823" y="2896912"/>
            <a:ext cx="580352" cy="449516"/>
            <a:chOff x="1075872" y="2215760"/>
            <a:chExt cx="580352" cy="449516"/>
          </a:xfrm>
        </p:grpSpPr>
        <p:pic>
          <p:nvPicPr>
            <p:cNvPr id="101" name="Picture 4" descr="http://abco.advisory.com/DSS/eab-icons/da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1509" y="2215760"/>
              <a:ext cx="229079" cy="301420"/>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p:cNvSpPr txBox="1"/>
            <p:nvPr/>
          </p:nvSpPr>
          <p:spPr bwMode="gray">
            <a:xfrm>
              <a:off x="1075872" y="2542165"/>
              <a:ext cx="580352" cy="123111"/>
            </a:xfrm>
            <a:prstGeom prst="rect">
              <a:avLst/>
            </a:prstGeom>
            <a:noFill/>
          </p:spPr>
          <p:txBody>
            <a:bodyPr wrap="square" lIns="0" tIns="0" rIns="0" bIns="0" rtlCol="0">
              <a:spAutoFit/>
            </a:bodyPr>
            <a:lstStyle/>
            <a:p>
              <a:pPr algn="ctr">
                <a:spcBef>
                  <a:spcPts val="500"/>
                </a:spcBef>
              </a:pPr>
              <a:r>
                <a:rPr lang="en-US" sz="800" dirty="0" smtClean="0"/>
                <a:t>Data Feeds</a:t>
              </a:r>
            </a:p>
          </p:txBody>
        </p:sp>
      </p:grpSp>
      <p:grpSp>
        <p:nvGrpSpPr>
          <p:cNvPr id="103" name="Group 102"/>
          <p:cNvGrpSpPr/>
          <p:nvPr/>
        </p:nvGrpSpPr>
        <p:grpSpPr>
          <a:xfrm>
            <a:off x="593823" y="2175243"/>
            <a:ext cx="580352" cy="572112"/>
            <a:chOff x="1089751" y="3079921"/>
            <a:chExt cx="580352" cy="572112"/>
          </a:xfrm>
        </p:grpSpPr>
        <p:pic>
          <p:nvPicPr>
            <p:cNvPr id="104" name="Picture 6" descr="http://abco.advisory.com/DSS/eab-icons/data_warehous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8516" y="3079921"/>
              <a:ext cx="262822" cy="311647"/>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p:cNvSpPr txBox="1"/>
            <p:nvPr/>
          </p:nvSpPr>
          <p:spPr bwMode="gray">
            <a:xfrm>
              <a:off x="1089751" y="3405812"/>
              <a:ext cx="580352" cy="246221"/>
            </a:xfrm>
            <a:prstGeom prst="rect">
              <a:avLst/>
            </a:prstGeom>
            <a:noFill/>
          </p:spPr>
          <p:txBody>
            <a:bodyPr wrap="square" lIns="0" tIns="0" rIns="0" bIns="0" rtlCol="0">
              <a:spAutoFit/>
            </a:bodyPr>
            <a:lstStyle/>
            <a:p>
              <a:pPr algn="ctr">
                <a:spcBef>
                  <a:spcPts val="500"/>
                </a:spcBef>
              </a:pPr>
              <a:r>
                <a:rPr lang="en-US" sz="800" dirty="0" smtClean="0"/>
                <a:t>Relational Databases</a:t>
              </a:r>
            </a:p>
          </p:txBody>
        </p:sp>
      </p:grpSp>
      <p:grpSp>
        <p:nvGrpSpPr>
          <p:cNvPr id="106" name="Group 105"/>
          <p:cNvGrpSpPr/>
          <p:nvPr/>
        </p:nvGrpSpPr>
        <p:grpSpPr>
          <a:xfrm>
            <a:off x="524166" y="3495985"/>
            <a:ext cx="719667" cy="362593"/>
            <a:chOff x="1075872" y="3871819"/>
            <a:chExt cx="719667" cy="362593"/>
          </a:xfrm>
        </p:grpSpPr>
        <p:pic>
          <p:nvPicPr>
            <p:cNvPr id="107" name="Picture 8" descr="http://abco.advisory.com/DSS/eab-icons/Scorecar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8072" y="3871819"/>
              <a:ext cx="275267" cy="239482"/>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p:cNvSpPr txBox="1"/>
            <p:nvPr/>
          </p:nvSpPr>
          <p:spPr bwMode="gray">
            <a:xfrm>
              <a:off x="1075872" y="4111301"/>
              <a:ext cx="719667" cy="123111"/>
            </a:xfrm>
            <a:prstGeom prst="rect">
              <a:avLst/>
            </a:prstGeom>
            <a:noFill/>
          </p:spPr>
          <p:txBody>
            <a:bodyPr wrap="square" lIns="0" tIns="0" rIns="0" bIns="0" rtlCol="0">
              <a:spAutoFit/>
            </a:bodyPr>
            <a:lstStyle/>
            <a:p>
              <a:pPr algn="ctr">
                <a:spcBef>
                  <a:spcPts val="500"/>
                </a:spcBef>
              </a:pPr>
              <a:r>
                <a:rPr lang="en-US" sz="800" dirty="0" smtClean="0"/>
                <a:t>Spreadsheets</a:t>
              </a:r>
            </a:p>
          </p:txBody>
        </p:sp>
      </p:grpSp>
      <p:grpSp>
        <p:nvGrpSpPr>
          <p:cNvPr id="109" name="Group 108"/>
          <p:cNvGrpSpPr/>
          <p:nvPr/>
        </p:nvGrpSpPr>
        <p:grpSpPr>
          <a:xfrm>
            <a:off x="524166" y="4083704"/>
            <a:ext cx="719667" cy="362431"/>
            <a:chOff x="1027112" y="3583600"/>
            <a:chExt cx="719667" cy="362431"/>
          </a:xfrm>
        </p:grpSpPr>
        <p:pic>
          <p:nvPicPr>
            <p:cNvPr id="110" name="Picture 10" descr="http://abco.advisory.com/DSS/eab-icons/Networ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6813" y="3583600"/>
              <a:ext cx="280265" cy="215804"/>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p:cNvSpPr txBox="1"/>
            <p:nvPr/>
          </p:nvSpPr>
          <p:spPr bwMode="gray">
            <a:xfrm>
              <a:off x="1027112" y="3822920"/>
              <a:ext cx="719667" cy="123111"/>
            </a:xfrm>
            <a:prstGeom prst="rect">
              <a:avLst/>
            </a:prstGeom>
            <a:noFill/>
          </p:spPr>
          <p:txBody>
            <a:bodyPr wrap="square" lIns="0" tIns="0" rIns="0" bIns="0" rtlCol="0">
              <a:spAutoFit/>
            </a:bodyPr>
            <a:lstStyle/>
            <a:p>
              <a:pPr algn="ctr">
                <a:spcBef>
                  <a:spcPts val="500"/>
                </a:spcBef>
              </a:pPr>
              <a:r>
                <a:rPr lang="en-US" sz="800" dirty="0" smtClean="0"/>
                <a:t>Ontologies</a:t>
              </a:r>
            </a:p>
          </p:txBody>
        </p:sp>
      </p:grpSp>
      <p:cxnSp>
        <p:nvCxnSpPr>
          <p:cNvPr id="112" name="Straight Connector 111"/>
          <p:cNvCxnSpPr/>
          <p:nvPr/>
        </p:nvCxnSpPr>
        <p:spPr bwMode="gray">
          <a:xfrm>
            <a:off x="1247915" y="1751290"/>
            <a:ext cx="291483"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gray">
          <a:xfrm>
            <a:off x="1240541" y="2395646"/>
            <a:ext cx="291483"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gray">
          <a:xfrm>
            <a:off x="1240541" y="3615726"/>
            <a:ext cx="291483"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gray">
          <a:xfrm>
            <a:off x="1240541" y="4214543"/>
            <a:ext cx="291483"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gray">
          <a:xfrm flipV="1">
            <a:off x="1538684" y="1743201"/>
            <a:ext cx="0" cy="2478024"/>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bwMode="gray">
          <a:xfrm>
            <a:off x="291748" y="957924"/>
            <a:ext cx="3496478" cy="153888"/>
          </a:xfrm>
          <a:prstGeom prst="rect">
            <a:avLst/>
          </a:prstGeom>
          <a:noFill/>
        </p:spPr>
        <p:txBody>
          <a:bodyPr wrap="square" lIns="0" tIns="0" rIns="0" bIns="0" rtlCol="0">
            <a:spAutoFit/>
          </a:bodyPr>
          <a:lstStyle/>
          <a:p>
            <a:pPr algn="ctr"/>
            <a:r>
              <a:rPr lang="en-US" sz="1000" b="1" dirty="0" smtClean="0"/>
              <a:t>Projects All Require Ongoing Integration</a:t>
            </a:r>
            <a:endParaRPr lang="en-US" sz="1000" b="1" baseline="30000" dirty="0" smtClean="0"/>
          </a:p>
        </p:txBody>
      </p:sp>
      <p:cxnSp>
        <p:nvCxnSpPr>
          <p:cNvPr id="118" name="Straight Connector 117"/>
          <p:cNvCxnSpPr/>
          <p:nvPr/>
        </p:nvCxnSpPr>
        <p:spPr bwMode="gray">
          <a:xfrm>
            <a:off x="1247915" y="3094962"/>
            <a:ext cx="665726" cy="0"/>
          </a:xfrm>
          <a:prstGeom prst="line">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20" idx="2"/>
          </p:cNvCxnSpPr>
          <p:nvPr/>
        </p:nvCxnSpPr>
        <p:spPr bwMode="gray">
          <a:xfrm flipH="1">
            <a:off x="4023360" y="1170289"/>
            <a:ext cx="9434" cy="3473691"/>
          </a:xfrm>
          <a:prstGeom prst="line">
            <a:avLst/>
          </a:prstGeom>
          <a:ln w="1905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0" name="Isosceles Triangle 119"/>
          <p:cNvSpPr/>
          <p:nvPr/>
        </p:nvSpPr>
        <p:spPr bwMode="gray">
          <a:xfrm rot="5400000">
            <a:off x="3969813" y="1233270"/>
            <a:ext cx="267396" cy="141434"/>
          </a:xfrm>
          <a:prstGeom prst="triangle">
            <a:avLst/>
          </a:prstGeom>
          <a:solidFill>
            <a:schemeClr val="tx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tx2"/>
              </a:solidFill>
            </a:endParaRPr>
          </a:p>
        </p:txBody>
      </p:sp>
      <p:grpSp>
        <p:nvGrpSpPr>
          <p:cNvPr id="121" name="Group 120"/>
          <p:cNvGrpSpPr/>
          <p:nvPr/>
        </p:nvGrpSpPr>
        <p:grpSpPr>
          <a:xfrm>
            <a:off x="4403775" y="2948398"/>
            <a:ext cx="1969014" cy="629535"/>
            <a:chOff x="4403775" y="3721399"/>
            <a:chExt cx="1969014" cy="629535"/>
          </a:xfrm>
        </p:grpSpPr>
        <p:sp>
          <p:nvSpPr>
            <p:cNvPr id="122" name="TextBox 121"/>
            <p:cNvSpPr txBox="1"/>
            <p:nvPr/>
          </p:nvSpPr>
          <p:spPr bwMode="gray">
            <a:xfrm>
              <a:off x="4403776" y="4073935"/>
              <a:ext cx="1969013" cy="276999"/>
            </a:xfrm>
            <a:prstGeom prst="rect">
              <a:avLst/>
            </a:prstGeom>
            <a:noFill/>
          </p:spPr>
          <p:txBody>
            <a:bodyPr wrap="square" lIns="0" tIns="0" rIns="0" bIns="0" rtlCol="0">
              <a:spAutoFit/>
            </a:bodyPr>
            <a:lstStyle/>
            <a:p>
              <a:pPr>
                <a:spcBef>
                  <a:spcPts val="500"/>
                </a:spcBef>
              </a:pPr>
              <a:r>
                <a:rPr lang="en-US" sz="900" dirty="0">
                  <a:solidFill>
                    <a:schemeClr val="bg1"/>
                  </a:solidFill>
                </a:rPr>
                <a:t>Of total IT resources spent </a:t>
              </a:r>
              <a:br>
                <a:rPr lang="en-US" sz="900" dirty="0">
                  <a:solidFill>
                    <a:schemeClr val="bg1"/>
                  </a:solidFill>
                </a:rPr>
              </a:br>
              <a:r>
                <a:rPr lang="en-US" sz="900" dirty="0">
                  <a:solidFill>
                    <a:schemeClr val="bg1"/>
                  </a:solidFill>
                </a:rPr>
                <a:t>on integration</a:t>
              </a:r>
            </a:p>
          </p:txBody>
        </p:sp>
        <p:sp>
          <p:nvSpPr>
            <p:cNvPr id="123" name="TextBox 122"/>
            <p:cNvSpPr txBox="1"/>
            <p:nvPr/>
          </p:nvSpPr>
          <p:spPr bwMode="gray">
            <a:xfrm>
              <a:off x="4403775" y="3721399"/>
              <a:ext cx="1243133" cy="384721"/>
            </a:xfrm>
            <a:prstGeom prst="rect">
              <a:avLst/>
            </a:prstGeom>
            <a:noFill/>
          </p:spPr>
          <p:txBody>
            <a:bodyPr wrap="square" lIns="0" tIns="0" rIns="0" bIns="0" rtlCol="0">
              <a:spAutoFit/>
            </a:bodyPr>
            <a:lstStyle/>
            <a:p>
              <a:r>
                <a:rPr lang="en-US" sz="2500" dirty="0" smtClean="0">
                  <a:solidFill>
                    <a:schemeClr val="tx2"/>
                  </a:solidFill>
                  <a:latin typeface="+mj-lt"/>
                </a:rPr>
                <a:t>3</a:t>
              </a:r>
              <a:r>
                <a:rPr lang="en-US" sz="2500" dirty="0">
                  <a:solidFill>
                    <a:schemeClr val="tx2"/>
                  </a:solidFill>
                  <a:latin typeface="+mj-lt"/>
                </a:rPr>
                <a:t>5</a:t>
              </a:r>
              <a:r>
                <a:rPr lang="en-US" sz="2500" dirty="0" smtClean="0">
                  <a:solidFill>
                    <a:schemeClr val="tx2"/>
                  </a:solidFill>
                  <a:latin typeface="+mj-lt"/>
                </a:rPr>
                <a:t>-50%</a:t>
              </a:r>
            </a:p>
          </p:txBody>
        </p:sp>
      </p:grpSp>
      <p:sp>
        <p:nvSpPr>
          <p:cNvPr id="124" name="Rectangle 123"/>
          <p:cNvSpPr/>
          <p:nvPr/>
        </p:nvSpPr>
        <p:spPr bwMode="gray">
          <a:xfrm>
            <a:off x="1923068" y="1445136"/>
            <a:ext cx="1725105" cy="3080827"/>
          </a:xfrm>
          <a:prstGeom prst="rect">
            <a:avLst/>
          </a:prstGeom>
          <a:no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25" name="Text Placeholder 5"/>
          <p:cNvSpPr txBox="1">
            <a:spLocks/>
          </p:cNvSpPr>
          <p:nvPr/>
        </p:nvSpPr>
        <p:spPr bwMode="gray">
          <a:xfrm>
            <a:off x="2067246" y="1501429"/>
            <a:ext cx="1436748" cy="1384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b="1" dirty="0" smtClean="0">
                <a:latin typeface="+mn-lt"/>
              </a:rPr>
              <a:t>Integration Activities</a:t>
            </a:r>
            <a:endParaRPr lang="en-US" b="1" dirty="0">
              <a:latin typeface="+mn-lt"/>
            </a:endParaRPr>
          </a:p>
        </p:txBody>
      </p:sp>
    </p:spTree>
    <p:extLst>
      <p:ext uri="{BB962C8B-B14F-4D97-AF65-F5344CB8AC3E}">
        <p14:creationId xmlns:p14="http://schemas.microsoft.com/office/powerpoint/2010/main" val="1795442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Growth in One-Off Integrations Multiplies Potential Failure Points</a:t>
            </a:r>
            <a:endParaRPr lang="en-US" dirty="0"/>
          </a:p>
        </p:txBody>
      </p:sp>
      <p:sp>
        <p:nvSpPr>
          <p:cNvPr id="3" name="Text Placeholder 2"/>
          <p:cNvSpPr>
            <a:spLocks noGrp="1"/>
          </p:cNvSpPr>
          <p:nvPr>
            <p:ph type="body" sz="quarter" idx="16"/>
          </p:nvPr>
        </p:nvSpPr>
        <p:spPr>
          <a:xfrm>
            <a:off x="280193" y="38227"/>
            <a:ext cx="2649273" cy="303322"/>
          </a:xfrm>
        </p:spPr>
        <p:txBody>
          <a:bodyPr/>
          <a:lstStyle/>
          <a:p>
            <a:r>
              <a:rPr lang="en-US" dirty="0" smtClean="0"/>
              <a:t>How Does Project-at-Hand Integration Affect Risk?</a:t>
            </a:r>
            <a:endParaRPr lang="en-US" dirty="0"/>
          </a:p>
        </p:txBody>
      </p:sp>
      <p:sp>
        <p:nvSpPr>
          <p:cNvPr id="6" name="Title 5"/>
          <p:cNvSpPr>
            <a:spLocks noGrp="1"/>
          </p:cNvSpPr>
          <p:nvPr>
            <p:ph type="title"/>
          </p:nvPr>
        </p:nvSpPr>
        <p:spPr/>
        <p:txBody>
          <a:bodyPr/>
          <a:lstStyle/>
          <a:p>
            <a:r>
              <a:rPr lang="en-US" dirty="0" smtClean="0"/>
              <a:t>Overall Risk Posture Grows Exponentially</a:t>
            </a:r>
            <a:endParaRPr lang="en-US" dirty="0"/>
          </a:p>
        </p:txBody>
      </p:sp>
      <p:sp>
        <p:nvSpPr>
          <p:cNvPr id="7" name="Text Placeholder 3"/>
          <p:cNvSpPr>
            <a:spLocks noGrp="1"/>
          </p:cNvSpPr>
          <p:nvPr>
            <p:ph type="body" sz="quarter" idx="18"/>
          </p:nvPr>
        </p:nvSpPr>
        <p:spPr>
          <a:xfrm>
            <a:off x="4023360" y="4600545"/>
            <a:ext cx="2377440" cy="200055"/>
          </a:xfrm>
        </p:spPr>
        <p:txBody>
          <a:bodyPr/>
          <a:lstStyle/>
          <a:p>
            <a:pPr algn="r"/>
            <a:r>
              <a:rPr lang="en-US" dirty="0" smtClean="0"/>
              <a:t>Source: </a:t>
            </a:r>
            <a:r>
              <a:rPr lang="en-US" dirty="0" err="1" smtClean="0"/>
              <a:t>Snaplogic</a:t>
            </a:r>
            <a:r>
              <a:rPr lang="en-US" dirty="0" smtClean="0"/>
              <a:t>, “The High Cost of Disconnected Data” (2017); EAB interviews and analysis. </a:t>
            </a:r>
            <a:endParaRPr lang="en-US" dirty="0"/>
          </a:p>
        </p:txBody>
      </p:sp>
      <p:sp>
        <p:nvSpPr>
          <p:cNvPr id="8" name="Text Placeholder 4"/>
          <p:cNvSpPr>
            <a:spLocks noGrp="1"/>
          </p:cNvSpPr>
          <p:nvPr>
            <p:ph type="body" sz="quarter" idx="19"/>
          </p:nvPr>
        </p:nvSpPr>
        <p:spPr>
          <a:xfrm>
            <a:off x="0" y="4467945"/>
            <a:ext cx="2046204" cy="166712"/>
          </a:xfrm>
        </p:spPr>
        <p:txBody>
          <a:bodyPr/>
          <a:lstStyle/>
          <a:p>
            <a:r>
              <a:rPr lang="en-US" dirty="0" err="1" smtClean="0"/>
              <a:t>SnapLogic</a:t>
            </a:r>
            <a:r>
              <a:rPr lang="en-US" dirty="0" smtClean="0"/>
              <a:t> Survey; N = 250.</a:t>
            </a:r>
          </a:p>
          <a:p>
            <a:r>
              <a:rPr lang="en-US" dirty="0" err="1" smtClean="0"/>
              <a:t>SnapLogic</a:t>
            </a:r>
            <a:r>
              <a:rPr lang="en-US" dirty="0" smtClean="0"/>
              <a:t> Survey; N = 200.</a:t>
            </a:r>
            <a:endParaRPr lang="en-US" dirty="0"/>
          </a:p>
        </p:txBody>
      </p:sp>
      <p:sp>
        <p:nvSpPr>
          <p:cNvPr id="9" name="TextBox 8"/>
          <p:cNvSpPr txBox="1"/>
          <p:nvPr/>
        </p:nvSpPr>
        <p:spPr bwMode="gray">
          <a:xfrm>
            <a:off x="273762" y="1094294"/>
            <a:ext cx="5855576" cy="307777"/>
          </a:xfrm>
          <a:prstGeom prst="rect">
            <a:avLst/>
          </a:prstGeom>
          <a:noFill/>
        </p:spPr>
        <p:txBody>
          <a:bodyPr wrap="square" lIns="0" tIns="0" rIns="0" bIns="0" rtlCol="0">
            <a:spAutoFit/>
          </a:bodyPr>
          <a:lstStyle/>
          <a:p>
            <a:r>
              <a:rPr lang="en-US" sz="1000" b="1" dirty="0" smtClean="0"/>
              <a:t>“Are there any temporary quick fixes currently linking systems within the organization that you would like to get rid of?”</a:t>
            </a:r>
            <a:r>
              <a:rPr lang="en-US" sz="1000" b="1" baseline="30000" dirty="0" smtClean="0"/>
              <a:t>1</a:t>
            </a:r>
          </a:p>
        </p:txBody>
      </p:sp>
      <p:graphicFrame>
        <p:nvGraphicFramePr>
          <p:cNvPr id="10" name="Chart 9"/>
          <p:cNvGraphicFramePr/>
          <p:nvPr>
            <p:extLst/>
          </p:nvPr>
        </p:nvGraphicFramePr>
        <p:xfrm>
          <a:off x="684319" y="1454018"/>
          <a:ext cx="1834590" cy="1813449"/>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bwMode="gray">
          <a:xfrm>
            <a:off x="273763" y="3484182"/>
            <a:ext cx="2655704"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1"/>
          <p:cNvSpPr txBox="1">
            <a:spLocks/>
          </p:cNvSpPr>
          <p:nvPr/>
        </p:nvSpPr>
        <p:spPr bwMode="gray">
          <a:xfrm>
            <a:off x="502002" y="3574968"/>
            <a:ext cx="2199224" cy="61811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b="1" dirty="0" smtClean="0"/>
              <a:t>26% </a:t>
            </a:r>
            <a:r>
              <a:rPr lang="en-US" dirty="0" smtClean="0"/>
              <a:t>have ad hoc connections, but do not want to remove them</a:t>
            </a:r>
          </a:p>
          <a:p>
            <a:r>
              <a:rPr lang="en-US" b="1" dirty="0" smtClean="0"/>
              <a:t>20% </a:t>
            </a:r>
            <a:r>
              <a:rPr lang="en-US" dirty="0" smtClean="0"/>
              <a:t>do not have any ad hoc connections</a:t>
            </a:r>
            <a:endParaRPr lang="en-US" dirty="0"/>
          </a:p>
        </p:txBody>
      </p:sp>
      <p:cxnSp>
        <p:nvCxnSpPr>
          <p:cNvPr id="13" name="Straight Arrow Connector 12"/>
          <p:cNvCxnSpPr/>
          <p:nvPr/>
        </p:nvCxnSpPr>
        <p:spPr bwMode="gray">
          <a:xfrm flipH="1" flipV="1">
            <a:off x="1011154" y="2696714"/>
            <a:ext cx="1" cy="787469"/>
          </a:xfrm>
          <a:prstGeom prst="straightConnector1">
            <a:avLst/>
          </a:prstGeom>
          <a:ln w="12700">
            <a:solidFill>
              <a:schemeClr val="tx2"/>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4" name="Text Placeholder 1"/>
          <p:cNvSpPr txBox="1">
            <a:spLocks/>
          </p:cNvSpPr>
          <p:nvPr/>
        </p:nvSpPr>
        <p:spPr bwMode="gray">
          <a:xfrm>
            <a:off x="1132558" y="2168381"/>
            <a:ext cx="938112" cy="384721"/>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spcBef>
                <a:spcPts val="0"/>
              </a:spcBef>
              <a:buNone/>
            </a:pPr>
            <a:r>
              <a:rPr lang="en-US" sz="2500" dirty="0" smtClean="0">
                <a:solidFill>
                  <a:schemeClr val="tx2"/>
                </a:solidFill>
                <a:latin typeface="+mj-lt"/>
              </a:rPr>
              <a:t>48%</a:t>
            </a:r>
            <a:endParaRPr lang="en-US" sz="2500" dirty="0">
              <a:solidFill>
                <a:schemeClr val="tx2"/>
              </a:solidFill>
              <a:latin typeface="+mj-lt"/>
            </a:endParaRPr>
          </a:p>
        </p:txBody>
      </p:sp>
      <p:cxnSp>
        <p:nvCxnSpPr>
          <p:cNvPr id="15" name="Straight Arrow Connector 14"/>
          <p:cNvCxnSpPr/>
          <p:nvPr/>
        </p:nvCxnSpPr>
        <p:spPr bwMode="gray">
          <a:xfrm flipH="1">
            <a:off x="2061146" y="1875631"/>
            <a:ext cx="868321" cy="0"/>
          </a:xfrm>
          <a:prstGeom prst="straightConnector1">
            <a:avLst/>
          </a:prstGeom>
          <a:ln w="12700">
            <a:solidFill>
              <a:schemeClr val="tx2"/>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bwMode="gray">
          <a:xfrm>
            <a:off x="3149465" y="2280482"/>
            <a:ext cx="2984635" cy="2089803"/>
            <a:chOff x="2866682" y="1300740"/>
            <a:chExt cx="2984635" cy="2089803"/>
          </a:xfrm>
        </p:grpSpPr>
        <p:sp>
          <p:nvSpPr>
            <p:cNvPr id="17" name="Text Placeholder 1"/>
            <p:cNvSpPr txBox="1">
              <a:spLocks/>
            </p:cNvSpPr>
            <p:nvPr/>
          </p:nvSpPr>
          <p:spPr bwMode="gray">
            <a:xfrm>
              <a:off x="2866682" y="1300740"/>
              <a:ext cx="2984635" cy="2089803"/>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tx2"/>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spcBef>
                  <a:spcPts val="0"/>
                </a:spcBef>
                <a:buNone/>
              </a:pPr>
              <a:endParaRPr lang="en-US" sz="1000" b="1" dirty="0" smtClean="0"/>
            </a:p>
            <a:p>
              <a:pPr marL="0" indent="0">
                <a:spcBef>
                  <a:spcPts val="0"/>
                </a:spcBef>
                <a:buNone/>
              </a:pPr>
              <a:endParaRPr lang="en-US" sz="1000" b="1" dirty="0"/>
            </a:p>
            <a:p>
              <a:pPr marL="0" indent="0">
                <a:spcBef>
                  <a:spcPts val="0"/>
                </a:spcBef>
                <a:buNone/>
              </a:pPr>
              <a:endParaRPr lang="en-US" sz="1000" b="1" dirty="0" smtClean="0"/>
            </a:p>
            <a:p>
              <a:pPr marL="0" indent="0">
                <a:spcBef>
                  <a:spcPts val="0"/>
                </a:spcBef>
                <a:buNone/>
              </a:pPr>
              <a:endParaRPr lang="en-US" sz="1000" b="1" dirty="0"/>
            </a:p>
            <a:p>
              <a:pPr marL="0" indent="0">
                <a:spcBef>
                  <a:spcPts val="0"/>
                </a:spcBef>
                <a:buNone/>
              </a:pPr>
              <a:endParaRPr lang="en-US" sz="1000" b="1" dirty="0" smtClean="0"/>
            </a:p>
            <a:p>
              <a:pPr marL="0" indent="0">
                <a:spcBef>
                  <a:spcPts val="0"/>
                </a:spcBef>
                <a:buNone/>
              </a:pPr>
              <a:endParaRPr lang="en-US" sz="1000" b="1" dirty="0"/>
            </a:p>
            <a:p>
              <a:pPr marL="0" indent="0">
                <a:spcBef>
                  <a:spcPts val="0"/>
                </a:spcBef>
                <a:buNone/>
              </a:pPr>
              <a:endParaRPr lang="en-US" sz="1000" b="1" dirty="0" smtClean="0"/>
            </a:p>
            <a:p>
              <a:pPr marL="0" indent="0">
                <a:spcBef>
                  <a:spcPts val="0"/>
                </a:spcBef>
                <a:buNone/>
              </a:pPr>
              <a:endParaRPr lang="en-US" sz="1000" b="1" dirty="0"/>
            </a:p>
            <a:p>
              <a:pPr marL="0" indent="0">
                <a:spcBef>
                  <a:spcPts val="0"/>
                </a:spcBef>
                <a:buNone/>
              </a:pPr>
              <a:endParaRPr lang="en-US" sz="1000" b="1" dirty="0" smtClean="0"/>
            </a:p>
            <a:p>
              <a:pPr marL="0" indent="0">
                <a:spcBef>
                  <a:spcPts val="0"/>
                </a:spcBef>
                <a:buNone/>
              </a:pPr>
              <a:endParaRPr lang="en-US" sz="1000" b="1" dirty="0"/>
            </a:p>
            <a:p>
              <a:pPr marL="0" indent="0">
                <a:spcBef>
                  <a:spcPts val="0"/>
                </a:spcBef>
                <a:buNone/>
              </a:pPr>
              <a:endParaRPr lang="en-US" sz="1000" b="1" dirty="0" smtClean="0"/>
            </a:p>
          </p:txBody>
        </p:sp>
        <p:grpSp>
          <p:nvGrpSpPr>
            <p:cNvPr id="18" name="Group 17"/>
            <p:cNvGrpSpPr/>
            <p:nvPr/>
          </p:nvGrpSpPr>
          <p:grpSpPr bwMode="gray">
            <a:xfrm>
              <a:off x="5579644" y="1300741"/>
              <a:ext cx="271672" cy="181522"/>
              <a:chOff x="4411101" y="2003891"/>
              <a:chExt cx="271672" cy="181522"/>
            </a:xfrm>
          </p:grpSpPr>
          <p:sp>
            <p:nvSpPr>
              <p:cNvPr id="22" name="Rectangle 21"/>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3" name="Round Same Side Corner Rectangle 22"/>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4" name="Freeform 23"/>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endParaRPr>
              </a:p>
            </p:txBody>
          </p:sp>
        </p:grpSp>
        <p:sp>
          <p:nvSpPr>
            <p:cNvPr id="19" name="Rectangle 18"/>
            <p:cNvSpPr/>
            <p:nvPr/>
          </p:nvSpPr>
          <p:spPr bwMode="gray">
            <a:xfrm>
              <a:off x="3125512" y="1447674"/>
              <a:ext cx="2466974" cy="800219"/>
            </a:xfrm>
            <a:prstGeom prst="rect">
              <a:avLst/>
            </a:prstGeom>
          </p:spPr>
          <p:txBody>
            <a:bodyPr wrap="square" lIns="0" tIns="0" rIns="0" bIns="0">
              <a:spAutoFit/>
            </a:bodyPr>
            <a:lstStyle/>
            <a:p>
              <a:pPr algn="ctr"/>
              <a:r>
                <a:rPr lang="en-US" sz="2500" dirty="0" smtClean="0">
                  <a:solidFill>
                    <a:schemeClr val="accent6"/>
                  </a:solidFill>
                  <a:latin typeface="+mj-lt"/>
                </a:rPr>
                <a:t>25% </a:t>
              </a:r>
            </a:p>
            <a:p>
              <a:pPr algn="ctr"/>
              <a:r>
                <a:rPr lang="en-US" sz="900" dirty="0"/>
                <a:t>Of </a:t>
              </a:r>
              <a:r>
                <a:rPr lang="en-US" sz="900" dirty="0" smtClean="0"/>
                <a:t>US organizations have suffered </a:t>
              </a:r>
              <a:r>
                <a:rPr lang="en-US" sz="900" dirty="0"/>
                <a:t>errors</a:t>
              </a:r>
              <a:r>
                <a:rPr lang="en-US" sz="900" dirty="0" smtClean="0"/>
                <a:t>, data loss, and privacy violations due to manual data moving and ad hoc coding</a:t>
              </a:r>
              <a:r>
                <a:rPr lang="en-US" sz="900" baseline="30000" dirty="0" smtClean="0"/>
                <a:t>2</a:t>
              </a:r>
              <a:endParaRPr lang="en-US" sz="900" baseline="30000" dirty="0"/>
            </a:p>
          </p:txBody>
        </p:sp>
        <p:sp>
          <p:nvSpPr>
            <p:cNvPr id="20" name="Rectangle 19"/>
            <p:cNvSpPr/>
            <p:nvPr/>
          </p:nvSpPr>
          <p:spPr bwMode="gray">
            <a:xfrm>
              <a:off x="3222418" y="2572397"/>
              <a:ext cx="2326699" cy="661720"/>
            </a:xfrm>
            <a:prstGeom prst="rect">
              <a:avLst/>
            </a:prstGeom>
          </p:spPr>
          <p:txBody>
            <a:bodyPr wrap="square" lIns="0" tIns="0" rIns="0" bIns="0">
              <a:spAutoFit/>
            </a:bodyPr>
            <a:lstStyle/>
            <a:p>
              <a:pPr algn="ctr"/>
              <a:r>
                <a:rPr lang="en-US" sz="2500" dirty="0" smtClean="0">
                  <a:solidFill>
                    <a:schemeClr val="accent6"/>
                  </a:solidFill>
                  <a:latin typeface="+mj-lt"/>
                </a:rPr>
                <a:t>52%</a:t>
              </a:r>
            </a:p>
            <a:p>
              <a:pPr algn="ctr"/>
              <a:r>
                <a:rPr lang="en-US" sz="900" dirty="0"/>
                <a:t>Of </a:t>
              </a:r>
              <a:r>
                <a:rPr lang="en-US" sz="900" dirty="0" smtClean="0"/>
                <a:t>US organizations consider such risks a concern for IT</a:t>
              </a:r>
              <a:r>
                <a:rPr lang="en-US" sz="900" baseline="30000" dirty="0" smtClean="0"/>
                <a:t>2</a:t>
              </a:r>
              <a:endParaRPr lang="en-US" sz="900" baseline="30000" dirty="0"/>
            </a:p>
          </p:txBody>
        </p:sp>
        <p:sp>
          <p:nvSpPr>
            <p:cNvPr id="21" name="Rectangle 20"/>
            <p:cNvSpPr/>
            <p:nvPr/>
          </p:nvSpPr>
          <p:spPr bwMode="gray">
            <a:xfrm>
              <a:off x="3397042" y="2456727"/>
              <a:ext cx="1977451" cy="138499"/>
            </a:xfrm>
            <a:prstGeom prst="rect">
              <a:avLst/>
            </a:prstGeom>
          </p:spPr>
          <p:txBody>
            <a:bodyPr wrap="square" lIns="0" tIns="0" rIns="0" bIns="0">
              <a:spAutoFit/>
            </a:bodyPr>
            <a:lstStyle/>
            <a:p>
              <a:pPr algn="ctr"/>
              <a:r>
                <a:rPr lang="en-US" sz="900" dirty="0" smtClean="0"/>
                <a:t>A further</a:t>
              </a:r>
              <a:endParaRPr lang="en-US" sz="900" baseline="30000" dirty="0"/>
            </a:p>
          </p:txBody>
        </p:sp>
      </p:grpSp>
      <p:cxnSp>
        <p:nvCxnSpPr>
          <p:cNvPr id="25" name="Straight Connector 24"/>
          <p:cNvCxnSpPr/>
          <p:nvPr/>
        </p:nvCxnSpPr>
        <p:spPr bwMode="gray">
          <a:xfrm>
            <a:off x="2929467" y="1657350"/>
            <a:ext cx="0" cy="511031"/>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 Placeholder 1"/>
          <p:cNvSpPr txBox="1">
            <a:spLocks/>
          </p:cNvSpPr>
          <p:nvPr/>
        </p:nvSpPr>
        <p:spPr bwMode="gray">
          <a:xfrm>
            <a:off x="3013075" y="1739059"/>
            <a:ext cx="2199224"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smtClean="0"/>
              <a:t>“Yes, these are widespread within my organization’s network”</a:t>
            </a:r>
            <a:endParaRPr lang="en-US" dirty="0"/>
          </a:p>
        </p:txBody>
      </p:sp>
    </p:spTree>
    <p:extLst>
      <p:ext uri="{BB962C8B-B14F-4D97-AF65-F5344CB8AC3E}">
        <p14:creationId xmlns:p14="http://schemas.microsoft.com/office/powerpoint/2010/main" val="2242573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smtClean="0"/>
              <a:t>Project-Focused Implementations Ignore Longer-Term Needs</a:t>
            </a:r>
            <a:endParaRPr lang="en-US" dirty="0"/>
          </a:p>
        </p:txBody>
      </p:sp>
      <p:sp>
        <p:nvSpPr>
          <p:cNvPr id="3" name="Text Placeholder 2"/>
          <p:cNvSpPr>
            <a:spLocks noGrp="1"/>
          </p:cNvSpPr>
          <p:nvPr>
            <p:ph type="body" sz="quarter" idx="16"/>
          </p:nvPr>
        </p:nvSpPr>
        <p:spPr>
          <a:xfrm>
            <a:off x="280193" y="38227"/>
            <a:ext cx="3389677" cy="221651"/>
          </a:xfrm>
        </p:spPr>
        <p:txBody>
          <a:bodyPr/>
          <a:lstStyle/>
          <a:p>
            <a:r>
              <a:rPr lang="en-US" dirty="0" smtClean="0"/>
              <a:t>How Does Project-at-Hand Integration Limit Our Opportunities?</a:t>
            </a:r>
            <a:endParaRPr lang="en-US" dirty="0"/>
          </a:p>
        </p:txBody>
      </p:sp>
      <p:sp>
        <p:nvSpPr>
          <p:cNvPr id="6" name="Title 5"/>
          <p:cNvSpPr>
            <a:spLocks noGrp="1"/>
          </p:cNvSpPr>
          <p:nvPr>
            <p:ph type="title"/>
          </p:nvPr>
        </p:nvSpPr>
        <p:spPr>
          <a:xfrm>
            <a:off x="280194" y="317005"/>
            <a:ext cx="5842302" cy="249299"/>
          </a:xfrm>
        </p:spPr>
        <p:txBody>
          <a:bodyPr/>
          <a:lstStyle/>
          <a:p>
            <a:r>
              <a:rPr lang="en-US" dirty="0" smtClean="0"/>
              <a:t>Narrow Innovation Underserves Emerging Concerns</a:t>
            </a:r>
            <a:endParaRPr lang="en-US" dirty="0"/>
          </a:p>
        </p:txBody>
      </p:sp>
      <p:sp>
        <p:nvSpPr>
          <p:cNvPr id="78" name="Text Placeholder 77"/>
          <p:cNvSpPr>
            <a:spLocks noGrp="1"/>
          </p:cNvSpPr>
          <p:nvPr>
            <p:ph type="body" sz="quarter" idx="18"/>
          </p:nvPr>
        </p:nvSpPr>
        <p:spPr>
          <a:xfrm>
            <a:off x="5148072" y="4677489"/>
            <a:ext cx="1252728" cy="123111"/>
          </a:xfrm>
        </p:spPr>
        <p:txBody>
          <a:bodyPr/>
          <a:lstStyle/>
          <a:p>
            <a:pPr algn="r"/>
            <a:r>
              <a:rPr lang="en-US" dirty="0" smtClean="0"/>
              <a:t>Source: EAB interviews and analysis.</a:t>
            </a:r>
            <a:endParaRPr lang="en-US" dirty="0"/>
          </a:p>
        </p:txBody>
      </p:sp>
      <p:sp>
        <p:nvSpPr>
          <p:cNvPr id="8" name="Right Arrow 7"/>
          <p:cNvSpPr/>
          <p:nvPr/>
        </p:nvSpPr>
        <p:spPr bwMode="gray">
          <a:xfrm>
            <a:off x="0" y="2542772"/>
            <a:ext cx="6400800" cy="224947"/>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Oval 8"/>
          <p:cNvSpPr/>
          <p:nvPr/>
        </p:nvSpPr>
        <p:spPr bwMode="gray">
          <a:xfrm>
            <a:off x="279399" y="2545587"/>
            <a:ext cx="228601" cy="22860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p:cNvSpPr/>
          <p:nvPr/>
        </p:nvSpPr>
        <p:spPr bwMode="gray">
          <a:xfrm>
            <a:off x="4919471" y="2545587"/>
            <a:ext cx="228601" cy="22860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Freeform 35"/>
          <p:cNvSpPr/>
          <p:nvPr/>
        </p:nvSpPr>
        <p:spPr bwMode="gray">
          <a:xfrm flipV="1">
            <a:off x="383171" y="1062185"/>
            <a:ext cx="251236" cy="1385653"/>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9525" cap="flat" cmpd="sng" algn="ctr">
            <a:solidFill>
              <a:schemeClr val="accent6"/>
            </a:solidFill>
            <a:prstDash val="dash"/>
            <a:round/>
            <a:headEnd type="oval" w="sm" len="sm"/>
            <a:tailEnd type="none"/>
          </a:ln>
          <a:effectLst/>
        </p:spPr>
        <p:txBody>
          <a:bodyPr vert="horz" wrap="square" lIns="91440" tIns="45720" rIns="91440" bIns="45720" numCol="1" rtlCol="0" anchor="t" anchorCtr="0" compatLnSpc="1">
            <a:prstTxWarp prst="textNoShape">
              <a:avLst/>
            </a:prstTxWarp>
          </a:bodyPr>
          <a:lstStyle/>
          <a:p>
            <a:pPr algn="l"/>
            <a:endParaRPr lang="en-US" sz="1000" dirty="0" smtClean="0"/>
          </a:p>
        </p:txBody>
      </p:sp>
      <p:sp>
        <p:nvSpPr>
          <p:cNvPr id="37" name="Freeform 36"/>
          <p:cNvSpPr/>
          <p:nvPr/>
        </p:nvSpPr>
        <p:spPr bwMode="gray">
          <a:xfrm rot="10800000" flipV="1">
            <a:off x="4140592" y="2804217"/>
            <a:ext cx="886829" cy="167583"/>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9525" cap="flat" cmpd="sng" algn="ctr">
            <a:solidFill>
              <a:schemeClr val="accent6"/>
            </a:solidFill>
            <a:prstDash val="dash"/>
            <a:round/>
            <a:headEnd type="oval" w="sm" len="sm"/>
            <a:tailEnd type="none"/>
          </a:ln>
          <a:effectLst/>
        </p:spPr>
        <p:txBody>
          <a:bodyPr vert="horz" wrap="square" lIns="91440" tIns="45720" rIns="91440" bIns="45720" numCol="1" rtlCol="0" anchor="t" anchorCtr="0" compatLnSpc="1">
            <a:prstTxWarp prst="textNoShape">
              <a:avLst/>
            </a:prstTxWarp>
          </a:bodyPr>
          <a:lstStyle/>
          <a:p>
            <a:pPr algn="l"/>
            <a:endParaRPr lang="en-US" sz="1000" dirty="0" smtClean="0"/>
          </a:p>
        </p:txBody>
      </p:sp>
      <p:sp>
        <p:nvSpPr>
          <p:cNvPr id="38" name="Text Placeholder 3"/>
          <p:cNvSpPr txBox="1">
            <a:spLocks/>
          </p:cNvSpPr>
          <p:nvPr/>
        </p:nvSpPr>
        <p:spPr bwMode="gray">
          <a:xfrm>
            <a:off x="736667" y="992295"/>
            <a:ext cx="4889433" cy="1384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b="1" dirty="0" smtClean="0">
                <a:solidFill>
                  <a:schemeClr val="tx1"/>
                </a:solidFill>
              </a:rPr>
              <a:t>Project-Focused Decisions </a:t>
            </a:r>
            <a:r>
              <a:rPr lang="en-US" sz="900" b="1" smtClean="0">
                <a:solidFill>
                  <a:schemeClr val="tx1"/>
                </a:solidFill>
              </a:rPr>
              <a:t>Support Near-Term </a:t>
            </a:r>
            <a:r>
              <a:rPr lang="en-US" sz="900" b="1" dirty="0" smtClean="0">
                <a:solidFill>
                  <a:schemeClr val="tx1"/>
                </a:solidFill>
              </a:rPr>
              <a:t>Benefits</a:t>
            </a:r>
            <a:endParaRPr lang="en-US" sz="900" b="1" dirty="0">
              <a:solidFill>
                <a:schemeClr val="tx1"/>
              </a:solidFill>
            </a:endParaRPr>
          </a:p>
        </p:txBody>
      </p:sp>
      <p:sp>
        <p:nvSpPr>
          <p:cNvPr id="39" name="Text Placeholder 3"/>
          <p:cNvSpPr txBox="1">
            <a:spLocks/>
          </p:cNvSpPr>
          <p:nvPr/>
        </p:nvSpPr>
        <p:spPr bwMode="gray">
          <a:xfrm>
            <a:off x="736667" y="2895596"/>
            <a:ext cx="4889433" cy="1384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b="1" dirty="0" smtClean="0">
                <a:solidFill>
                  <a:schemeClr val="tx1"/>
                </a:solidFill>
              </a:rPr>
              <a:t>But Leave Campus Dealing With Long-Term Deficits</a:t>
            </a:r>
            <a:endParaRPr lang="en-US" sz="900" b="1" dirty="0">
              <a:solidFill>
                <a:schemeClr val="tx1"/>
              </a:solidFill>
            </a:endParaRPr>
          </a:p>
        </p:txBody>
      </p:sp>
      <p:sp>
        <p:nvSpPr>
          <p:cNvPr id="42" name="TextBox 41"/>
          <p:cNvSpPr txBox="1"/>
          <p:nvPr/>
        </p:nvSpPr>
        <p:spPr bwMode="gray">
          <a:xfrm>
            <a:off x="1140272" y="1381218"/>
            <a:ext cx="1893213" cy="802784"/>
          </a:xfrm>
          <a:prstGeom prst="rect">
            <a:avLst/>
          </a:prstGeom>
          <a:noFill/>
        </p:spPr>
        <p:txBody>
          <a:bodyPr wrap="square" lIns="0" tIns="0" rIns="0" bIns="0" rtlCol="0">
            <a:spAutoFit/>
          </a:bodyPr>
          <a:lstStyle/>
          <a:p>
            <a:pPr>
              <a:spcBef>
                <a:spcPts val="500"/>
              </a:spcBef>
            </a:pPr>
            <a:r>
              <a:rPr lang="en-US" sz="800" b="1" dirty="0" smtClean="0"/>
              <a:t>Sponsoring business unit sets project requirements and scope</a:t>
            </a:r>
          </a:p>
          <a:p>
            <a:pPr>
              <a:spcBef>
                <a:spcPts val="500"/>
              </a:spcBef>
            </a:pPr>
            <a:r>
              <a:rPr lang="en-US" sz="800" dirty="0" smtClean="0"/>
              <a:t>Units determine the implementation particulars, including capability and module adoption, data descriptions, and storage agreements</a:t>
            </a:r>
            <a:endParaRPr lang="en-US" sz="800" dirty="0"/>
          </a:p>
        </p:txBody>
      </p:sp>
      <p:sp>
        <p:nvSpPr>
          <p:cNvPr id="67" name="TextBox 66"/>
          <p:cNvSpPr txBox="1"/>
          <p:nvPr/>
        </p:nvSpPr>
        <p:spPr bwMode="gray">
          <a:xfrm>
            <a:off x="3895027" y="1386133"/>
            <a:ext cx="2227469" cy="802784"/>
          </a:xfrm>
          <a:prstGeom prst="rect">
            <a:avLst/>
          </a:prstGeom>
          <a:noFill/>
        </p:spPr>
        <p:txBody>
          <a:bodyPr wrap="square" lIns="0" tIns="0" rIns="0" bIns="0" rtlCol="0">
            <a:spAutoFit/>
          </a:bodyPr>
          <a:lstStyle/>
          <a:p>
            <a:pPr>
              <a:spcBef>
                <a:spcPts val="500"/>
              </a:spcBef>
            </a:pPr>
            <a:r>
              <a:rPr lang="en-US" sz="800" b="1" dirty="0" smtClean="0"/>
              <a:t>Sponsors and IT prioritize low-cost, quick-to-deploy implementations</a:t>
            </a:r>
            <a:endParaRPr lang="en-US" sz="800" b="1" dirty="0"/>
          </a:p>
          <a:p>
            <a:pPr>
              <a:spcBef>
                <a:spcPts val="500"/>
              </a:spcBef>
            </a:pPr>
            <a:r>
              <a:rPr lang="en-US" sz="800" dirty="0" smtClean="0"/>
              <a:t>Units want to use their new tools, and IT wants to move on to the next project, meaning that suboptimal processes are often used for integration efforts</a:t>
            </a:r>
            <a:endParaRPr lang="en-US" sz="800" dirty="0"/>
          </a:p>
        </p:txBody>
      </p:sp>
      <p:sp>
        <p:nvSpPr>
          <p:cNvPr id="69" name="Text Placeholder 1"/>
          <p:cNvSpPr txBox="1">
            <a:spLocks/>
          </p:cNvSpPr>
          <p:nvPr/>
        </p:nvSpPr>
        <p:spPr bwMode="gray">
          <a:xfrm>
            <a:off x="1140273" y="3275316"/>
            <a:ext cx="1893213" cy="104900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800" b="1" dirty="0" smtClean="0"/>
              <a:t>Limited ability to scale successful technologies across the rest of campus </a:t>
            </a:r>
          </a:p>
          <a:p>
            <a:pPr marL="0" indent="0">
              <a:buNone/>
            </a:pPr>
            <a:r>
              <a:rPr lang="en-US" sz="800" dirty="0" smtClean="0"/>
              <a:t>Unit-based data silos and bespoke data definitions, as well as idiosyncratic process customizations, make it difficult to expand the use of the tool in other areas</a:t>
            </a:r>
            <a:endParaRPr lang="en-US" sz="800" dirty="0"/>
          </a:p>
        </p:txBody>
      </p:sp>
      <p:sp>
        <p:nvSpPr>
          <p:cNvPr id="72" name="Text Placeholder 1"/>
          <p:cNvSpPr txBox="1">
            <a:spLocks/>
          </p:cNvSpPr>
          <p:nvPr/>
        </p:nvSpPr>
        <p:spPr bwMode="gray">
          <a:xfrm>
            <a:off x="3895027" y="3275316"/>
            <a:ext cx="2227469" cy="104900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800" b="1" dirty="0" smtClean="0"/>
              <a:t>Direct integrations rarely provide </a:t>
            </a:r>
            <a:br>
              <a:rPr lang="en-US" sz="800" b="1" dirty="0" smtClean="0"/>
            </a:br>
            <a:r>
              <a:rPr lang="en-US" sz="800" b="1" dirty="0" smtClean="0"/>
              <a:t>the desired seamless </a:t>
            </a:r>
            <a:br>
              <a:rPr lang="en-US" sz="800" b="1" dirty="0" smtClean="0"/>
            </a:br>
            <a:r>
              <a:rPr lang="en-US" sz="800" b="1" dirty="0" smtClean="0"/>
              <a:t>user experiences</a:t>
            </a:r>
          </a:p>
          <a:p>
            <a:pPr marL="0" indent="0">
              <a:buNone/>
            </a:pPr>
            <a:r>
              <a:rPr lang="en-US" sz="800" dirty="0"/>
              <a:t>Minimal-cost integrations usually move data directly between systems </a:t>
            </a:r>
            <a:r>
              <a:rPr lang="en-US" sz="800" dirty="0" smtClean="0"/>
              <a:t>at </a:t>
            </a:r>
            <a:br>
              <a:rPr lang="en-US" sz="800" dirty="0" smtClean="0"/>
            </a:br>
            <a:r>
              <a:rPr lang="en-US" sz="800" dirty="0" smtClean="0"/>
              <a:t>sporadic intervals, </a:t>
            </a:r>
            <a:r>
              <a:rPr lang="en-US" sz="800" dirty="0"/>
              <a:t>with no functionality </a:t>
            </a:r>
            <a:r>
              <a:rPr lang="en-US" sz="800" dirty="0" smtClean="0"/>
              <a:t/>
            </a:r>
            <a:br>
              <a:rPr lang="en-US" sz="800" dirty="0" smtClean="0"/>
            </a:br>
            <a:r>
              <a:rPr lang="en-US" sz="800" dirty="0" smtClean="0"/>
              <a:t>for </a:t>
            </a:r>
            <a:r>
              <a:rPr lang="en-US" sz="800" dirty="0"/>
              <a:t>instant communications to improve digital experiences</a:t>
            </a:r>
          </a:p>
        </p:txBody>
      </p:sp>
      <p:sp>
        <p:nvSpPr>
          <p:cNvPr id="10" name="TextBox 9"/>
          <p:cNvSpPr txBox="1"/>
          <p:nvPr/>
        </p:nvSpPr>
        <p:spPr>
          <a:xfrm>
            <a:off x="2133600" y="2578467"/>
            <a:ext cx="2467429" cy="138499"/>
          </a:xfrm>
          <a:prstGeom prst="rect">
            <a:avLst/>
          </a:prstGeom>
          <a:noFill/>
        </p:spPr>
        <p:txBody>
          <a:bodyPr wrap="square" lIns="0" tIns="0" rIns="0" bIns="0" rtlCol="0">
            <a:spAutoFit/>
          </a:bodyPr>
          <a:lstStyle/>
          <a:p>
            <a:pPr>
              <a:spcBef>
                <a:spcPts val="500"/>
              </a:spcBef>
            </a:pPr>
            <a:r>
              <a:rPr lang="en-US" sz="900" i="1" dirty="0" smtClean="0"/>
              <a:t>Technology Ownership Timeline</a:t>
            </a:r>
          </a:p>
        </p:txBody>
      </p:sp>
      <p:sp>
        <p:nvSpPr>
          <p:cNvPr id="11" name="TextBox 10"/>
          <p:cNvSpPr txBox="1"/>
          <p:nvPr/>
        </p:nvSpPr>
        <p:spPr>
          <a:xfrm>
            <a:off x="349250" y="2553140"/>
            <a:ext cx="368300" cy="184666"/>
          </a:xfrm>
          <a:prstGeom prst="rect">
            <a:avLst/>
          </a:prstGeom>
          <a:noFill/>
        </p:spPr>
        <p:txBody>
          <a:bodyPr wrap="square" lIns="0" tIns="0" rIns="0" bIns="0" rtlCol="0">
            <a:spAutoFit/>
          </a:bodyPr>
          <a:lstStyle/>
          <a:p>
            <a:pPr>
              <a:spcBef>
                <a:spcPts val="500"/>
              </a:spcBef>
            </a:pPr>
            <a:r>
              <a:rPr lang="en-US" sz="1200" dirty="0" smtClean="0">
                <a:solidFill>
                  <a:schemeClr val="bg1"/>
                </a:solidFill>
                <a:latin typeface="+mj-lt"/>
              </a:rPr>
              <a:t>1</a:t>
            </a:r>
          </a:p>
        </p:txBody>
      </p:sp>
      <p:sp>
        <p:nvSpPr>
          <p:cNvPr id="75" name="TextBox 74"/>
          <p:cNvSpPr txBox="1"/>
          <p:nvPr/>
        </p:nvSpPr>
        <p:spPr>
          <a:xfrm>
            <a:off x="4996061" y="2553140"/>
            <a:ext cx="368300" cy="184666"/>
          </a:xfrm>
          <a:prstGeom prst="rect">
            <a:avLst/>
          </a:prstGeom>
          <a:noFill/>
        </p:spPr>
        <p:txBody>
          <a:bodyPr wrap="square" lIns="0" tIns="0" rIns="0" bIns="0" rtlCol="0">
            <a:spAutoFit/>
          </a:bodyPr>
          <a:lstStyle/>
          <a:p>
            <a:pPr>
              <a:spcBef>
                <a:spcPts val="500"/>
              </a:spcBef>
            </a:pPr>
            <a:r>
              <a:rPr lang="en-US" sz="1200" dirty="0">
                <a:solidFill>
                  <a:schemeClr val="bg1"/>
                </a:solidFill>
                <a:latin typeface="+mj-lt"/>
              </a:rPr>
              <a:t>2</a:t>
            </a:r>
            <a:endParaRPr lang="en-US" sz="1200" dirty="0" smtClean="0">
              <a:solidFill>
                <a:schemeClr val="bg1"/>
              </a:solidFill>
              <a:latin typeface="+mj-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314" y="1381218"/>
            <a:ext cx="409663" cy="40966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07" y="1381218"/>
            <a:ext cx="387815" cy="40966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407" y="3271347"/>
            <a:ext cx="387815" cy="39041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313" y="3275316"/>
            <a:ext cx="409663" cy="386449"/>
          </a:xfrm>
          <a:prstGeom prst="rect">
            <a:avLst/>
          </a:prstGeom>
        </p:spPr>
      </p:pic>
    </p:spTree>
    <p:extLst>
      <p:ext uri="{BB962C8B-B14F-4D97-AF65-F5344CB8AC3E}">
        <p14:creationId xmlns:p14="http://schemas.microsoft.com/office/powerpoint/2010/main" val="1162187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a:t>
            </a:r>
            <a:endParaRPr lang="en-US" dirty="0"/>
          </a:p>
        </p:txBody>
      </p:sp>
      <p:sp>
        <p:nvSpPr>
          <p:cNvPr id="6" name="Text Placeholder 5"/>
          <p:cNvSpPr>
            <a:spLocks noGrp="1"/>
          </p:cNvSpPr>
          <p:nvPr>
            <p:ph type="body" sz="quarter" idx="13"/>
          </p:nvPr>
        </p:nvSpPr>
        <p:spPr>
          <a:xfrm>
            <a:off x="1363152" y="1077312"/>
            <a:ext cx="3749040" cy="138499"/>
          </a:xfrm>
        </p:spPr>
        <p:txBody>
          <a:bodyPr/>
          <a:lstStyle/>
          <a:p>
            <a:r>
              <a:rPr lang="en-US" sz="900" dirty="0" smtClean="0">
                <a:solidFill>
                  <a:schemeClr val="bg2"/>
                </a:solidFill>
                <a:latin typeface="+mn-lt"/>
              </a:rPr>
              <a:t>Higher Education’s Digital Imperative</a:t>
            </a:r>
            <a:endParaRPr lang="en-US" sz="900" dirty="0">
              <a:solidFill>
                <a:schemeClr val="bg2"/>
              </a:solidFill>
              <a:latin typeface="+mn-lt"/>
            </a:endParaRPr>
          </a:p>
        </p:txBody>
      </p:sp>
      <p:sp>
        <p:nvSpPr>
          <p:cNvPr id="7" name="Text Placeholder 6"/>
          <p:cNvSpPr>
            <a:spLocks noGrp="1"/>
          </p:cNvSpPr>
          <p:nvPr>
            <p:ph type="body" sz="quarter" idx="17"/>
          </p:nvPr>
        </p:nvSpPr>
        <p:spPr>
          <a:xfrm>
            <a:off x="863781" y="1760223"/>
            <a:ext cx="274320" cy="276999"/>
          </a:xfrm>
        </p:spPr>
        <p:txBody>
          <a:bodyPr/>
          <a:lstStyle/>
          <a:p>
            <a:r>
              <a:rPr lang="en-US" dirty="0"/>
              <a:t>2</a:t>
            </a:r>
          </a:p>
        </p:txBody>
      </p:sp>
      <p:sp>
        <p:nvSpPr>
          <p:cNvPr id="8" name="Text Placeholder 7"/>
          <p:cNvSpPr>
            <a:spLocks noGrp="1"/>
          </p:cNvSpPr>
          <p:nvPr>
            <p:ph type="body" sz="quarter" idx="18"/>
          </p:nvPr>
        </p:nvSpPr>
        <p:spPr>
          <a:xfrm>
            <a:off x="1363152" y="1829473"/>
            <a:ext cx="3749040" cy="138499"/>
          </a:xfrm>
        </p:spPr>
        <p:txBody>
          <a:bodyPr/>
          <a:lstStyle/>
          <a:p>
            <a:r>
              <a:rPr lang="en-US" dirty="0" smtClean="0"/>
              <a:t>Integration: The Key to Long-Term Technology Value</a:t>
            </a:r>
            <a:endParaRPr lang="en-US" dirty="0"/>
          </a:p>
        </p:txBody>
      </p:sp>
      <p:sp>
        <p:nvSpPr>
          <p:cNvPr id="9" name="Text Placeholder 8"/>
          <p:cNvSpPr>
            <a:spLocks noGrp="1"/>
          </p:cNvSpPr>
          <p:nvPr>
            <p:ph type="body" sz="quarter" idx="19"/>
          </p:nvPr>
        </p:nvSpPr>
        <p:spPr>
          <a:xfrm>
            <a:off x="863781" y="2532773"/>
            <a:ext cx="274320" cy="276999"/>
          </a:xfrm>
        </p:spPr>
        <p:txBody>
          <a:bodyPr/>
          <a:lstStyle/>
          <a:p>
            <a:r>
              <a:rPr lang="en-US" dirty="0" smtClean="0"/>
              <a:t>3</a:t>
            </a:r>
            <a:endParaRPr lang="en-US" dirty="0"/>
          </a:p>
        </p:txBody>
      </p:sp>
      <p:sp>
        <p:nvSpPr>
          <p:cNvPr id="10" name="Text Placeholder 9"/>
          <p:cNvSpPr>
            <a:spLocks noGrp="1"/>
          </p:cNvSpPr>
          <p:nvPr>
            <p:ph type="body" sz="quarter" idx="20"/>
          </p:nvPr>
        </p:nvSpPr>
        <p:spPr>
          <a:xfrm>
            <a:off x="1363152" y="2602023"/>
            <a:ext cx="3749040" cy="138499"/>
          </a:xfrm>
        </p:spPr>
        <p:txBody>
          <a:bodyPr/>
          <a:lstStyle/>
          <a:p>
            <a:r>
              <a:rPr lang="en-US" dirty="0" smtClean="0"/>
              <a:t>The Perils of Project-Focused Integration</a:t>
            </a:r>
            <a:endParaRPr lang="en-US" dirty="0"/>
          </a:p>
        </p:txBody>
      </p:sp>
      <p:sp>
        <p:nvSpPr>
          <p:cNvPr id="11" name="Text Placeholder 10"/>
          <p:cNvSpPr>
            <a:spLocks noGrp="1"/>
          </p:cNvSpPr>
          <p:nvPr>
            <p:ph type="body" sz="quarter" idx="21"/>
          </p:nvPr>
        </p:nvSpPr>
        <p:spPr>
          <a:xfrm>
            <a:off x="863781" y="3248173"/>
            <a:ext cx="274320" cy="276999"/>
          </a:xfrm>
        </p:spPr>
        <p:txBody>
          <a:bodyPr/>
          <a:lstStyle/>
          <a:p>
            <a:r>
              <a:rPr lang="en-US" dirty="0" smtClean="0"/>
              <a:t>4</a:t>
            </a:r>
            <a:endParaRPr lang="en-US" dirty="0"/>
          </a:p>
        </p:txBody>
      </p:sp>
      <p:sp>
        <p:nvSpPr>
          <p:cNvPr id="12" name="Text Placeholder 11"/>
          <p:cNvSpPr>
            <a:spLocks noGrp="1"/>
          </p:cNvSpPr>
          <p:nvPr>
            <p:ph type="body" sz="quarter" idx="22"/>
          </p:nvPr>
        </p:nvSpPr>
        <p:spPr>
          <a:xfrm>
            <a:off x="1363152" y="3278950"/>
            <a:ext cx="5037648" cy="215444"/>
          </a:xfrm>
        </p:spPr>
        <p:txBody>
          <a:bodyPr/>
          <a:lstStyle/>
          <a:p>
            <a:r>
              <a:rPr lang="en-US" sz="1400" dirty="0" smtClean="0">
                <a:solidFill>
                  <a:schemeClr val="bg1"/>
                </a:solidFill>
                <a:latin typeface="+mj-lt"/>
              </a:rPr>
              <a:t>A Better Way: Investing in Campus-Wide Integration</a:t>
            </a:r>
            <a:endParaRPr lang="en-US" sz="1400" dirty="0">
              <a:solidFill>
                <a:schemeClr val="bg1"/>
              </a:solidFill>
              <a:latin typeface="+mj-lt"/>
            </a:endParaRPr>
          </a:p>
        </p:txBody>
      </p:sp>
    </p:spTree>
    <p:extLst>
      <p:ext uri="{BB962C8B-B14F-4D97-AF65-F5344CB8AC3E}">
        <p14:creationId xmlns:p14="http://schemas.microsoft.com/office/powerpoint/2010/main" val="2165083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a:xfrm>
            <a:off x="280195" y="640267"/>
            <a:ext cx="5842794" cy="184666"/>
          </a:xfrm>
        </p:spPr>
        <p:txBody>
          <a:bodyPr/>
          <a:lstStyle/>
          <a:p>
            <a:r>
              <a:rPr lang="en-US" dirty="0" smtClean="0"/>
              <a:t>Digital Foundations Must Be Shared Across the Institution</a:t>
            </a:r>
            <a:endParaRPr lang="en-US" dirty="0"/>
          </a:p>
        </p:txBody>
      </p:sp>
      <p:sp>
        <p:nvSpPr>
          <p:cNvPr id="14" name="Text Placeholder 13"/>
          <p:cNvSpPr>
            <a:spLocks noGrp="1"/>
          </p:cNvSpPr>
          <p:nvPr>
            <p:ph type="body" sz="quarter" idx="16"/>
          </p:nvPr>
        </p:nvSpPr>
        <p:spPr/>
        <p:txBody>
          <a:bodyPr/>
          <a:lstStyle/>
          <a:p>
            <a:r>
              <a:rPr lang="en-US" dirty="0" smtClean="0"/>
              <a:t>What Should We Do About It?</a:t>
            </a:r>
            <a:endParaRPr lang="en-US" dirty="0"/>
          </a:p>
        </p:txBody>
      </p:sp>
      <p:sp>
        <p:nvSpPr>
          <p:cNvPr id="15" name="Text Placeholder 14"/>
          <p:cNvSpPr>
            <a:spLocks noGrp="1"/>
          </p:cNvSpPr>
          <p:nvPr>
            <p:ph type="body" sz="quarter" idx="18"/>
          </p:nvPr>
        </p:nvSpPr>
        <p:spPr>
          <a:xfrm>
            <a:off x="5148072" y="4677489"/>
            <a:ext cx="1252728" cy="123111"/>
          </a:xfrm>
        </p:spPr>
        <p:txBody>
          <a:bodyPr/>
          <a:lstStyle/>
          <a:p>
            <a:pPr algn="r"/>
            <a:r>
              <a:rPr lang="en-US" dirty="0" smtClean="0"/>
              <a:t>Source: EAB interviews and analysis.</a:t>
            </a:r>
            <a:endParaRPr lang="en-US" dirty="0"/>
          </a:p>
        </p:txBody>
      </p:sp>
      <p:sp>
        <p:nvSpPr>
          <p:cNvPr id="16" name="Text Placeholder 15"/>
          <p:cNvSpPr>
            <a:spLocks noGrp="1"/>
          </p:cNvSpPr>
          <p:nvPr>
            <p:ph type="body" sz="quarter" idx="19"/>
          </p:nvPr>
        </p:nvSpPr>
        <p:spPr/>
        <p:txBody>
          <a:bodyPr/>
          <a:lstStyle/>
          <a:p>
            <a:endParaRPr lang="en-US"/>
          </a:p>
        </p:txBody>
      </p:sp>
      <p:sp>
        <p:nvSpPr>
          <p:cNvPr id="12" name="Title 11"/>
          <p:cNvSpPr>
            <a:spLocks noGrp="1"/>
          </p:cNvSpPr>
          <p:nvPr>
            <p:ph type="title"/>
          </p:nvPr>
        </p:nvSpPr>
        <p:spPr>
          <a:xfrm>
            <a:off x="280193" y="317005"/>
            <a:ext cx="5759409" cy="249299"/>
          </a:xfrm>
        </p:spPr>
        <p:txBody>
          <a:bodyPr/>
          <a:lstStyle/>
          <a:p>
            <a:r>
              <a:rPr lang="en-US" dirty="0" smtClean="0"/>
              <a:t>Think Differently: All Projects are Campus Projects</a:t>
            </a:r>
            <a:endParaRPr lang="en-US" dirty="0"/>
          </a:p>
        </p:txBody>
      </p:sp>
      <p:sp>
        <p:nvSpPr>
          <p:cNvPr id="17" name="Rectangle 16"/>
          <p:cNvSpPr/>
          <p:nvPr/>
        </p:nvSpPr>
        <p:spPr bwMode="gray">
          <a:xfrm>
            <a:off x="1047159" y="1626458"/>
            <a:ext cx="1353775" cy="358994"/>
          </a:xfrm>
          <a:prstGeom prst="rect">
            <a:avLst/>
          </a:prstGeom>
          <a:solidFill>
            <a:schemeClr val="bg2"/>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8" name="Rectangle 17"/>
          <p:cNvSpPr/>
          <p:nvPr/>
        </p:nvSpPr>
        <p:spPr bwMode="gray">
          <a:xfrm>
            <a:off x="2733380" y="1476512"/>
            <a:ext cx="1626604" cy="358994"/>
          </a:xfrm>
          <a:prstGeom prst="rect">
            <a:avLst/>
          </a:prstGeom>
          <a:solidFill>
            <a:schemeClr val="bg2"/>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9" name="Rectangle 18"/>
          <p:cNvSpPr/>
          <p:nvPr/>
        </p:nvSpPr>
        <p:spPr bwMode="gray">
          <a:xfrm>
            <a:off x="4538095" y="1789377"/>
            <a:ext cx="1596101" cy="358994"/>
          </a:xfrm>
          <a:prstGeom prst="rect">
            <a:avLst/>
          </a:prstGeom>
          <a:solidFill>
            <a:schemeClr val="bg2"/>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 name="Rectangle 19"/>
          <p:cNvSpPr/>
          <p:nvPr/>
        </p:nvSpPr>
        <p:spPr bwMode="gray">
          <a:xfrm>
            <a:off x="2459325" y="4045068"/>
            <a:ext cx="1990107" cy="399767"/>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1" name="Rectangle 20"/>
          <p:cNvSpPr/>
          <p:nvPr/>
        </p:nvSpPr>
        <p:spPr bwMode="gray">
          <a:xfrm>
            <a:off x="263525" y="3845413"/>
            <a:ext cx="1511030" cy="358994"/>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2" name="Rectangle 21"/>
          <p:cNvSpPr/>
          <p:nvPr/>
        </p:nvSpPr>
        <p:spPr bwMode="gray">
          <a:xfrm>
            <a:off x="4935166" y="3686074"/>
            <a:ext cx="1194172" cy="358994"/>
          </a:xfrm>
          <a:prstGeom prst="rect">
            <a:avLst/>
          </a:prstGeom>
          <a:solidFill>
            <a:schemeClr val="accent2"/>
          </a:solid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3" name="Rectangle 22"/>
          <p:cNvSpPr/>
          <p:nvPr/>
        </p:nvSpPr>
        <p:spPr bwMode="gray">
          <a:xfrm>
            <a:off x="265704" y="2265241"/>
            <a:ext cx="1329437" cy="358994"/>
          </a:xfrm>
          <a:prstGeom prst="rect">
            <a:avLst/>
          </a:prstGeom>
          <a:solidFill>
            <a:schemeClr val="accent2"/>
          </a:solid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4" name="TextBox 23"/>
          <p:cNvSpPr txBox="1"/>
          <p:nvPr/>
        </p:nvSpPr>
        <p:spPr bwMode="gray">
          <a:xfrm>
            <a:off x="263525" y="1021333"/>
            <a:ext cx="3494546" cy="307777"/>
          </a:xfrm>
          <a:prstGeom prst="rect">
            <a:avLst/>
          </a:prstGeom>
          <a:noFill/>
        </p:spPr>
        <p:txBody>
          <a:bodyPr wrap="none" lIns="0" tIns="0" rIns="0" bIns="0" rtlCol="0">
            <a:spAutoFit/>
          </a:bodyPr>
          <a:lstStyle/>
          <a:p>
            <a:pPr>
              <a:spcBef>
                <a:spcPts val="500"/>
              </a:spcBef>
            </a:pPr>
            <a:r>
              <a:rPr lang="en-US" sz="1000" b="1" dirty="0" err="1" smtClean="0"/>
              <a:t>Rearchitecting</a:t>
            </a:r>
            <a:r>
              <a:rPr lang="en-US" sz="1000" b="1" dirty="0" smtClean="0"/>
              <a:t> </a:t>
            </a:r>
            <a:r>
              <a:rPr lang="en-US" sz="1000" b="1" dirty="0"/>
              <a:t>IT </a:t>
            </a:r>
            <a:r>
              <a:rPr lang="en-US" sz="1000" b="1" dirty="0" smtClean="0"/>
              <a:t>Systems Shapes </a:t>
            </a:r>
            <a:br>
              <a:rPr lang="en-US" sz="1000" b="1" dirty="0" smtClean="0"/>
            </a:br>
            <a:r>
              <a:rPr lang="en-US" sz="1000" b="1" dirty="0" smtClean="0"/>
              <a:t>Campus Operations in Obvious and Hidden Ways</a:t>
            </a:r>
          </a:p>
        </p:txBody>
      </p:sp>
      <p:cxnSp>
        <p:nvCxnSpPr>
          <p:cNvPr id="25" name="Straight Connector 24"/>
          <p:cNvCxnSpPr/>
          <p:nvPr/>
        </p:nvCxnSpPr>
        <p:spPr bwMode="gray">
          <a:xfrm>
            <a:off x="2155825" y="1985452"/>
            <a:ext cx="0" cy="392281"/>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a:off x="5063373" y="2148836"/>
            <a:ext cx="1" cy="206672"/>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gray">
          <a:xfrm>
            <a:off x="3632201" y="1833330"/>
            <a:ext cx="0" cy="855895"/>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8" name="Diamond 27"/>
          <p:cNvSpPr/>
          <p:nvPr/>
        </p:nvSpPr>
        <p:spPr bwMode="gray">
          <a:xfrm>
            <a:off x="265705" y="3118912"/>
            <a:ext cx="5319423" cy="739471"/>
          </a:xfrm>
          <a:prstGeom prst="diamond">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9" name="Diamond 28"/>
          <p:cNvSpPr/>
          <p:nvPr/>
        </p:nvSpPr>
        <p:spPr bwMode="gray">
          <a:xfrm>
            <a:off x="535270" y="2761023"/>
            <a:ext cx="5319423" cy="739471"/>
          </a:xfrm>
          <a:prstGeom prst="diamond">
            <a:avLst/>
          </a:prstGeom>
          <a:solidFill>
            <a:schemeClr val="accent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0" name="Diamond 29"/>
          <p:cNvSpPr/>
          <p:nvPr/>
        </p:nvSpPr>
        <p:spPr bwMode="gray">
          <a:xfrm>
            <a:off x="804835" y="2403133"/>
            <a:ext cx="5319423" cy="739471"/>
          </a:xfrm>
          <a:prstGeom prst="diamond">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31" name="Picture 4" descr="http://abco.advisory.com/DSS/eab-icons/hospital_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935" y="1974006"/>
            <a:ext cx="697865" cy="6815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abco.advisory.com/DSS/eab-icons/building_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826" y="2171061"/>
            <a:ext cx="582606" cy="46414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abco.advisory.com/DSS/eab-icons/univers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498" y="1934732"/>
            <a:ext cx="880095" cy="8860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abco.advisory.com/DSS/eab-icons/community_colle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7100" y="2306328"/>
            <a:ext cx="705831" cy="3588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ttp://abco.advisory.com/DSS/eab-icons/museu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9860" y="2330282"/>
            <a:ext cx="799465" cy="38374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bwMode="gray">
          <a:xfrm>
            <a:off x="423534" y="3886410"/>
            <a:ext cx="1191032" cy="276999"/>
          </a:xfrm>
          <a:prstGeom prst="rect">
            <a:avLst/>
          </a:prstGeom>
          <a:noFill/>
        </p:spPr>
        <p:txBody>
          <a:bodyPr wrap="none" lIns="0" tIns="0" rIns="0" bIns="0" rtlCol="0">
            <a:spAutoFit/>
          </a:bodyPr>
          <a:lstStyle/>
          <a:p>
            <a:pPr algn="ctr">
              <a:spcBef>
                <a:spcPts val="500"/>
              </a:spcBef>
            </a:pPr>
            <a:r>
              <a:rPr lang="en-US" sz="900" dirty="0" smtClean="0">
                <a:solidFill>
                  <a:schemeClr val="bg1"/>
                </a:solidFill>
              </a:rPr>
              <a:t>Campus systems of </a:t>
            </a:r>
            <a:br>
              <a:rPr lang="en-US" sz="900" dirty="0" smtClean="0">
                <a:solidFill>
                  <a:schemeClr val="bg1"/>
                </a:solidFill>
              </a:rPr>
            </a:br>
            <a:r>
              <a:rPr lang="en-US" sz="900" dirty="0" smtClean="0">
                <a:solidFill>
                  <a:schemeClr val="bg1"/>
                </a:solidFill>
              </a:rPr>
              <a:t>record and IT assets</a:t>
            </a:r>
          </a:p>
        </p:txBody>
      </p:sp>
      <p:sp>
        <p:nvSpPr>
          <p:cNvPr id="37" name="TextBox 36"/>
          <p:cNvSpPr txBox="1"/>
          <p:nvPr/>
        </p:nvSpPr>
        <p:spPr bwMode="gray">
          <a:xfrm>
            <a:off x="5024902" y="3727071"/>
            <a:ext cx="1014701" cy="276999"/>
          </a:xfrm>
          <a:prstGeom prst="rect">
            <a:avLst/>
          </a:prstGeom>
          <a:noFill/>
        </p:spPr>
        <p:txBody>
          <a:bodyPr wrap="none" lIns="0" tIns="0" rIns="0" bIns="0" rtlCol="0">
            <a:spAutoFit/>
          </a:bodyPr>
          <a:lstStyle/>
          <a:p>
            <a:pPr algn="ctr">
              <a:spcBef>
                <a:spcPts val="500"/>
              </a:spcBef>
            </a:pPr>
            <a:r>
              <a:rPr lang="en-US" sz="900" dirty="0" smtClean="0"/>
              <a:t>Standardized </a:t>
            </a:r>
            <a:br>
              <a:rPr lang="en-US" sz="900" dirty="0" smtClean="0"/>
            </a:br>
            <a:r>
              <a:rPr lang="en-US" sz="900" dirty="0" smtClean="0"/>
              <a:t>business services</a:t>
            </a:r>
          </a:p>
        </p:txBody>
      </p:sp>
      <p:sp>
        <p:nvSpPr>
          <p:cNvPr id="38" name="TextBox 37"/>
          <p:cNvSpPr txBox="1"/>
          <p:nvPr/>
        </p:nvSpPr>
        <p:spPr bwMode="gray">
          <a:xfrm>
            <a:off x="2659700" y="4106452"/>
            <a:ext cx="1601400" cy="276999"/>
          </a:xfrm>
          <a:prstGeom prst="rect">
            <a:avLst/>
          </a:prstGeom>
          <a:noFill/>
        </p:spPr>
        <p:txBody>
          <a:bodyPr wrap="none" lIns="0" tIns="0" rIns="0" bIns="0" rtlCol="0">
            <a:spAutoFit/>
          </a:bodyPr>
          <a:lstStyle/>
          <a:p>
            <a:pPr algn="ctr">
              <a:spcBef>
                <a:spcPts val="500"/>
              </a:spcBef>
            </a:pPr>
            <a:r>
              <a:rPr lang="en-US" sz="900" dirty="0" smtClean="0">
                <a:solidFill>
                  <a:schemeClr val="bg1"/>
                </a:solidFill>
              </a:rPr>
              <a:t>Enterprise data models and</a:t>
            </a:r>
            <a:br>
              <a:rPr lang="en-US" sz="900" dirty="0" smtClean="0">
                <a:solidFill>
                  <a:schemeClr val="bg1"/>
                </a:solidFill>
              </a:rPr>
            </a:br>
            <a:r>
              <a:rPr lang="en-US" sz="900" dirty="0" smtClean="0">
                <a:solidFill>
                  <a:schemeClr val="bg1"/>
                </a:solidFill>
              </a:rPr>
              <a:t>master data management</a:t>
            </a:r>
          </a:p>
        </p:txBody>
      </p:sp>
      <p:sp>
        <p:nvSpPr>
          <p:cNvPr id="39" name="TextBox 38"/>
          <p:cNvSpPr txBox="1"/>
          <p:nvPr/>
        </p:nvSpPr>
        <p:spPr bwMode="gray">
          <a:xfrm>
            <a:off x="287726" y="2299805"/>
            <a:ext cx="1262252" cy="276999"/>
          </a:xfrm>
          <a:prstGeom prst="rect">
            <a:avLst/>
          </a:prstGeom>
          <a:noFill/>
        </p:spPr>
        <p:txBody>
          <a:bodyPr wrap="square" lIns="0" tIns="0" rIns="0" bIns="0" rtlCol="0">
            <a:spAutoFit/>
          </a:bodyPr>
          <a:lstStyle/>
          <a:p>
            <a:pPr algn="ctr">
              <a:spcBef>
                <a:spcPts val="500"/>
              </a:spcBef>
            </a:pPr>
            <a:r>
              <a:rPr lang="en-US" sz="900" dirty="0" smtClean="0"/>
              <a:t>Secured identity and</a:t>
            </a:r>
            <a:br>
              <a:rPr lang="en-US" sz="900" dirty="0" smtClean="0"/>
            </a:br>
            <a:r>
              <a:rPr lang="en-US" sz="900" dirty="0" smtClean="0"/>
              <a:t>access management</a:t>
            </a:r>
          </a:p>
        </p:txBody>
      </p:sp>
      <p:sp>
        <p:nvSpPr>
          <p:cNvPr id="40" name="TextBox 39"/>
          <p:cNvSpPr txBox="1"/>
          <p:nvPr/>
        </p:nvSpPr>
        <p:spPr bwMode="gray">
          <a:xfrm>
            <a:off x="1087655" y="1667456"/>
            <a:ext cx="1272784" cy="276999"/>
          </a:xfrm>
          <a:prstGeom prst="rect">
            <a:avLst/>
          </a:prstGeom>
          <a:noFill/>
        </p:spPr>
        <p:txBody>
          <a:bodyPr wrap="none" lIns="0" tIns="0" rIns="0" bIns="0" rtlCol="0">
            <a:spAutoFit/>
          </a:bodyPr>
          <a:lstStyle/>
          <a:p>
            <a:pPr algn="ctr">
              <a:spcBef>
                <a:spcPts val="500"/>
              </a:spcBef>
            </a:pPr>
            <a:r>
              <a:rPr lang="en-US" sz="900" dirty="0"/>
              <a:t>Integrated front-end</a:t>
            </a:r>
            <a:br>
              <a:rPr lang="en-US" sz="900" dirty="0"/>
            </a:br>
            <a:r>
              <a:rPr lang="en-US" sz="900" dirty="0"/>
              <a:t>provides seamless UX</a:t>
            </a:r>
          </a:p>
        </p:txBody>
      </p:sp>
      <p:sp>
        <p:nvSpPr>
          <p:cNvPr id="41" name="TextBox 40"/>
          <p:cNvSpPr txBox="1"/>
          <p:nvPr/>
        </p:nvSpPr>
        <p:spPr bwMode="gray">
          <a:xfrm>
            <a:off x="4556698" y="1830375"/>
            <a:ext cx="1572546" cy="276999"/>
          </a:xfrm>
          <a:prstGeom prst="rect">
            <a:avLst/>
          </a:prstGeom>
          <a:noFill/>
        </p:spPr>
        <p:txBody>
          <a:bodyPr wrap="none" lIns="0" tIns="0" rIns="0" bIns="0" rtlCol="0">
            <a:spAutoFit/>
          </a:bodyPr>
          <a:lstStyle/>
          <a:p>
            <a:pPr algn="ctr">
              <a:spcBef>
                <a:spcPts val="500"/>
              </a:spcBef>
            </a:pPr>
            <a:r>
              <a:rPr lang="en-US" sz="900" dirty="0" smtClean="0"/>
              <a:t>Growing adoption of digital</a:t>
            </a:r>
            <a:br>
              <a:rPr lang="en-US" sz="900" dirty="0" smtClean="0"/>
            </a:br>
            <a:r>
              <a:rPr lang="en-US" sz="900" dirty="0" smtClean="0"/>
              <a:t>initiatives and services</a:t>
            </a:r>
          </a:p>
        </p:txBody>
      </p:sp>
      <p:sp>
        <p:nvSpPr>
          <p:cNvPr id="42" name="TextBox 41"/>
          <p:cNvSpPr txBox="1"/>
          <p:nvPr/>
        </p:nvSpPr>
        <p:spPr bwMode="gray">
          <a:xfrm>
            <a:off x="2793749" y="1517510"/>
            <a:ext cx="1530868" cy="276999"/>
          </a:xfrm>
          <a:prstGeom prst="rect">
            <a:avLst/>
          </a:prstGeom>
          <a:noFill/>
        </p:spPr>
        <p:txBody>
          <a:bodyPr wrap="none" lIns="0" tIns="0" rIns="0" bIns="0" rtlCol="0">
            <a:spAutoFit/>
          </a:bodyPr>
          <a:lstStyle/>
          <a:p>
            <a:pPr algn="ctr">
              <a:spcBef>
                <a:spcPts val="500"/>
              </a:spcBef>
            </a:pPr>
            <a:r>
              <a:rPr lang="en-US" sz="900" dirty="0"/>
              <a:t>Self-service data available</a:t>
            </a:r>
            <a:br>
              <a:rPr lang="en-US" sz="900" dirty="0"/>
            </a:br>
            <a:r>
              <a:rPr lang="en-US" sz="900" dirty="0"/>
              <a:t>to campus, on-demand</a:t>
            </a:r>
          </a:p>
        </p:txBody>
      </p:sp>
      <p:cxnSp>
        <p:nvCxnSpPr>
          <p:cNvPr id="43" name="Straight Connector 42"/>
          <p:cNvCxnSpPr>
            <a:stCxn id="21" idx="0"/>
          </p:cNvCxnSpPr>
          <p:nvPr/>
        </p:nvCxnSpPr>
        <p:spPr bwMode="gray">
          <a:xfrm flipV="1">
            <a:off x="1019040" y="3488647"/>
            <a:ext cx="0" cy="356766"/>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0" idx="0"/>
          </p:cNvCxnSpPr>
          <p:nvPr/>
        </p:nvCxnSpPr>
        <p:spPr bwMode="gray">
          <a:xfrm flipV="1">
            <a:off x="3454379" y="3686074"/>
            <a:ext cx="6013" cy="358994"/>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gray">
          <a:xfrm flipH="1" flipV="1">
            <a:off x="5699771" y="3118912"/>
            <a:ext cx="1" cy="567162"/>
          </a:xfrm>
          <a:prstGeom prst="line">
            <a:avLst/>
          </a:prstGeom>
          <a:ln w="190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gray">
          <a:xfrm>
            <a:off x="756960" y="2624235"/>
            <a:ext cx="0" cy="494677"/>
          </a:xfrm>
          <a:prstGeom prst="line">
            <a:avLst/>
          </a:prstGeom>
          <a:ln w="190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bwMode="gray">
          <a:xfrm rot="483810">
            <a:off x="2220757" y="2892410"/>
            <a:ext cx="1333500" cy="137221"/>
          </a:xfrm>
          <a:prstGeom prst="rect">
            <a:avLst/>
          </a:prstGeom>
          <a:noFill/>
        </p:spPr>
        <p:txBody>
          <a:bodyPr wrap="square" lIns="0" tIns="0" rIns="0" bIns="0" rtlCol="0">
            <a:spAutoFit/>
          </a:bodyPr>
          <a:lstStyle/>
          <a:p>
            <a:pPr algn="ctr">
              <a:spcBef>
                <a:spcPts val="500"/>
              </a:spcBef>
            </a:pPr>
            <a:r>
              <a:rPr lang="en-US" sz="900" i="1" dirty="0" smtClean="0">
                <a:solidFill>
                  <a:schemeClr val="bg1"/>
                </a:solidFill>
              </a:rPr>
              <a:t>Campus User Layer</a:t>
            </a:r>
          </a:p>
        </p:txBody>
      </p:sp>
      <p:sp>
        <p:nvSpPr>
          <p:cNvPr id="48" name="TextBox 47"/>
          <p:cNvSpPr txBox="1"/>
          <p:nvPr/>
        </p:nvSpPr>
        <p:spPr bwMode="gray">
          <a:xfrm rot="483810">
            <a:off x="2049307" y="3264242"/>
            <a:ext cx="1333500" cy="137221"/>
          </a:xfrm>
          <a:prstGeom prst="rect">
            <a:avLst/>
          </a:prstGeom>
          <a:noFill/>
        </p:spPr>
        <p:txBody>
          <a:bodyPr wrap="square" lIns="0" tIns="0" rIns="0" bIns="0" rtlCol="0">
            <a:spAutoFit/>
          </a:bodyPr>
          <a:lstStyle/>
          <a:p>
            <a:pPr algn="ctr">
              <a:spcBef>
                <a:spcPts val="500"/>
              </a:spcBef>
            </a:pPr>
            <a:r>
              <a:rPr lang="en-US" sz="900" i="1" dirty="0" smtClean="0">
                <a:solidFill>
                  <a:schemeClr val="bg1"/>
                </a:solidFill>
              </a:rPr>
              <a:t>Integration Layer</a:t>
            </a:r>
          </a:p>
        </p:txBody>
      </p:sp>
      <p:sp>
        <p:nvSpPr>
          <p:cNvPr id="49" name="TextBox 48"/>
          <p:cNvSpPr txBox="1"/>
          <p:nvPr/>
        </p:nvSpPr>
        <p:spPr bwMode="gray">
          <a:xfrm rot="483810">
            <a:off x="1830232" y="3642443"/>
            <a:ext cx="1333500" cy="137221"/>
          </a:xfrm>
          <a:prstGeom prst="rect">
            <a:avLst/>
          </a:prstGeom>
          <a:noFill/>
        </p:spPr>
        <p:txBody>
          <a:bodyPr wrap="square" lIns="0" tIns="0" rIns="0" bIns="0" rtlCol="0">
            <a:spAutoFit/>
          </a:bodyPr>
          <a:lstStyle/>
          <a:p>
            <a:pPr algn="ctr">
              <a:spcBef>
                <a:spcPts val="500"/>
              </a:spcBef>
            </a:pPr>
            <a:r>
              <a:rPr lang="en-US" sz="900" i="1" dirty="0" smtClean="0">
                <a:solidFill>
                  <a:schemeClr val="bg1"/>
                </a:solidFill>
              </a:rPr>
              <a:t>Back End Layer</a:t>
            </a:r>
          </a:p>
        </p:txBody>
      </p:sp>
    </p:spTree>
    <p:extLst>
      <p:ext uri="{BB962C8B-B14F-4D97-AF65-F5344CB8AC3E}">
        <p14:creationId xmlns:p14="http://schemas.microsoft.com/office/powerpoint/2010/main" val="90336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4" y="640267"/>
            <a:ext cx="6035545" cy="369332"/>
          </a:xfrm>
        </p:spPr>
        <p:txBody>
          <a:bodyPr/>
          <a:lstStyle/>
          <a:p>
            <a:r>
              <a:rPr lang="en-US" dirty="0" smtClean="0"/>
              <a:t>Use Loose </a:t>
            </a:r>
            <a:r>
              <a:rPr lang="en-US" dirty="0"/>
              <a:t>Coupling and Reusable Services to </a:t>
            </a:r>
            <a:r>
              <a:rPr lang="en-US" dirty="0" smtClean="0"/>
              <a:t>Increase Technology Flexibility</a:t>
            </a:r>
            <a:endParaRPr lang="en-US" dirty="0"/>
          </a:p>
        </p:txBody>
      </p:sp>
      <p:sp>
        <p:nvSpPr>
          <p:cNvPr id="3" name="Text Placeholder 2"/>
          <p:cNvSpPr>
            <a:spLocks noGrp="1"/>
          </p:cNvSpPr>
          <p:nvPr>
            <p:ph type="body" sz="quarter" idx="16"/>
          </p:nvPr>
        </p:nvSpPr>
        <p:spPr/>
        <p:txBody>
          <a:bodyPr/>
          <a:lstStyle/>
          <a:p>
            <a:r>
              <a:rPr lang="en-US" dirty="0" smtClean="0"/>
              <a:t>What Do We Change? </a:t>
            </a:r>
            <a:endParaRPr lang="en-US" dirty="0"/>
          </a:p>
        </p:txBody>
      </p:sp>
      <p:sp>
        <p:nvSpPr>
          <p:cNvPr id="4" name="Text Placeholder 3"/>
          <p:cNvSpPr>
            <a:spLocks noGrp="1"/>
          </p:cNvSpPr>
          <p:nvPr>
            <p:ph type="body" sz="quarter" idx="18"/>
          </p:nvPr>
        </p:nvSpPr>
        <p:spPr>
          <a:xfrm>
            <a:off x="5148072" y="4677489"/>
            <a:ext cx="1252728" cy="123111"/>
          </a:xfrm>
        </p:spPr>
        <p:txBody>
          <a:bodyPr/>
          <a:lstStyle/>
          <a:p>
            <a:pPr algn="r"/>
            <a:r>
              <a:rPr lang="en-US" dirty="0" smtClean="0"/>
              <a:t>Source: EAB interviews and analysis.</a:t>
            </a:r>
            <a:endParaRPr lang="en-US" dirty="0"/>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Simplified IT Architecture Makes Digital Doable</a:t>
            </a:r>
            <a:endParaRPr lang="en-US" dirty="0"/>
          </a:p>
        </p:txBody>
      </p:sp>
      <p:sp>
        <p:nvSpPr>
          <p:cNvPr id="7" name="Left-Right Arrow 6"/>
          <p:cNvSpPr/>
          <p:nvPr/>
        </p:nvSpPr>
        <p:spPr bwMode="gray">
          <a:xfrm rot="10800000">
            <a:off x="481190" y="2702346"/>
            <a:ext cx="2193369" cy="147117"/>
          </a:xfrm>
          <a:prstGeom prst="leftRightArrow">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8" name="TextBox 7"/>
          <p:cNvSpPr txBox="1"/>
          <p:nvPr/>
        </p:nvSpPr>
        <p:spPr bwMode="gray">
          <a:xfrm>
            <a:off x="610631" y="2549334"/>
            <a:ext cx="1934488" cy="507831"/>
          </a:xfrm>
          <a:prstGeom prst="rect">
            <a:avLst/>
          </a:prstGeom>
          <a:solidFill>
            <a:schemeClr val="bg1"/>
          </a:solidFill>
          <a:ln w="19050">
            <a:solidFill>
              <a:schemeClr val="accent6"/>
            </a:solidFill>
          </a:ln>
        </p:spPr>
        <p:txBody>
          <a:bodyPr wrap="square" lIns="45720" tIns="45720" rIns="45720" bIns="45720" rtlCol="0" anchor="ctr" anchorCtr="1">
            <a:spAutoFit/>
          </a:bodyPr>
          <a:lstStyle/>
          <a:p>
            <a:pPr algn="ctr">
              <a:spcBef>
                <a:spcPts val="500"/>
              </a:spcBef>
            </a:pPr>
            <a:r>
              <a:rPr lang="en-US" sz="900" b="1" dirty="0" smtClean="0"/>
              <a:t>Enterprise </a:t>
            </a:r>
            <a:br>
              <a:rPr lang="en-US" sz="900" b="1" dirty="0" smtClean="0"/>
            </a:br>
            <a:r>
              <a:rPr lang="en-US" sz="900" b="1" dirty="0" smtClean="0"/>
              <a:t>Integration </a:t>
            </a:r>
            <a:br>
              <a:rPr lang="en-US" sz="900" b="1" dirty="0" smtClean="0"/>
            </a:br>
            <a:r>
              <a:rPr lang="en-US" sz="900" b="1" dirty="0" smtClean="0"/>
              <a:t>Layer</a:t>
            </a:r>
          </a:p>
        </p:txBody>
      </p:sp>
      <p:sp>
        <p:nvSpPr>
          <p:cNvPr id="9" name="TextBox 8"/>
          <p:cNvSpPr txBox="1"/>
          <p:nvPr/>
        </p:nvSpPr>
        <p:spPr bwMode="gray">
          <a:xfrm>
            <a:off x="3547756" y="1176567"/>
            <a:ext cx="2213578" cy="307777"/>
          </a:xfrm>
          <a:prstGeom prst="rect">
            <a:avLst/>
          </a:prstGeom>
          <a:noFill/>
        </p:spPr>
        <p:txBody>
          <a:bodyPr wrap="square" lIns="0" tIns="0" rIns="0" bIns="0" rtlCol="0">
            <a:spAutoFit/>
          </a:bodyPr>
          <a:lstStyle/>
          <a:p>
            <a:pPr algn="ctr"/>
            <a:r>
              <a:rPr lang="en-US" sz="1000" b="1" dirty="0" smtClean="0"/>
              <a:t>Critical Components of an Effective Integration Layer</a:t>
            </a:r>
            <a:endParaRPr lang="en-US" sz="1000" b="1" baseline="30000" dirty="0" smtClean="0"/>
          </a:p>
        </p:txBody>
      </p:sp>
      <p:sp>
        <p:nvSpPr>
          <p:cNvPr id="10" name="Text Placeholder 3"/>
          <p:cNvSpPr txBox="1">
            <a:spLocks/>
          </p:cNvSpPr>
          <p:nvPr/>
        </p:nvSpPr>
        <p:spPr bwMode="gray">
          <a:xfrm>
            <a:off x="3957076" y="3190198"/>
            <a:ext cx="1857134"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smtClean="0">
                <a:solidFill>
                  <a:schemeClr val="tx1"/>
                </a:solidFill>
              </a:rPr>
              <a:t>Cross-Domain Data Transformation and Integration</a:t>
            </a:r>
          </a:p>
        </p:txBody>
      </p:sp>
      <p:grpSp>
        <p:nvGrpSpPr>
          <p:cNvPr id="11" name="Group 10"/>
          <p:cNvGrpSpPr/>
          <p:nvPr/>
        </p:nvGrpSpPr>
        <p:grpSpPr>
          <a:xfrm>
            <a:off x="3553804" y="2178668"/>
            <a:ext cx="2260406" cy="303039"/>
            <a:chOff x="3513122" y="2077852"/>
            <a:chExt cx="2260406" cy="303039"/>
          </a:xfrm>
        </p:grpSpPr>
        <p:sp>
          <p:nvSpPr>
            <p:cNvPr id="12" name="Text Placeholder 3"/>
            <p:cNvSpPr txBox="1">
              <a:spLocks/>
            </p:cNvSpPr>
            <p:nvPr/>
          </p:nvSpPr>
          <p:spPr bwMode="gray">
            <a:xfrm>
              <a:off x="3916394" y="2077852"/>
              <a:ext cx="1857134"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smtClean="0">
                  <a:solidFill>
                    <a:schemeClr val="tx1"/>
                  </a:solidFill>
                </a:rPr>
                <a:t>Standardized Tools, Protocols, and Integration Patterning</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2" y="2090512"/>
              <a:ext cx="289411" cy="290379"/>
            </a:xfrm>
            <a:prstGeom prst="rect">
              <a:avLst/>
            </a:prstGeom>
          </p:spPr>
        </p:pic>
      </p:grpSp>
      <p:sp>
        <p:nvSpPr>
          <p:cNvPr id="14" name="Text Placeholder 3"/>
          <p:cNvSpPr txBox="1">
            <a:spLocks/>
          </p:cNvSpPr>
          <p:nvPr/>
        </p:nvSpPr>
        <p:spPr bwMode="gray">
          <a:xfrm>
            <a:off x="3957076" y="1693006"/>
            <a:ext cx="1839882"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smtClean="0">
                <a:solidFill>
                  <a:schemeClr val="tx1"/>
                </a:solidFill>
              </a:rPr>
              <a:t>Focus on Reusable Data and Data Objects</a:t>
            </a:r>
          </a:p>
        </p:txBody>
      </p:sp>
      <p:sp>
        <p:nvSpPr>
          <p:cNvPr id="15" name="Text Placeholder 3"/>
          <p:cNvSpPr txBox="1">
            <a:spLocks/>
          </p:cNvSpPr>
          <p:nvPr/>
        </p:nvSpPr>
        <p:spPr bwMode="gray">
          <a:xfrm>
            <a:off x="3968650" y="2684433"/>
            <a:ext cx="1955899"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smtClean="0">
                <a:solidFill>
                  <a:schemeClr val="tx1"/>
                </a:solidFill>
              </a:rPr>
              <a:t>Security Monitoring and Access Management Policy Enforcement</a:t>
            </a:r>
          </a:p>
        </p:txBody>
      </p:sp>
      <p:sp>
        <p:nvSpPr>
          <p:cNvPr id="16" name="Text Placeholder 3"/>
          <p:cNvSpPr txBox="1">
            <a:spLocks/>
          </p:cNvSpPr>
          <p:nvPr/>
        </p:nvSpPr>
        <p:spPr bwMode="gray">
          <a:xfrm>
            <a:off x="3957076" y="3688653"/>
            <a:ext cx="1857134"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smtClean="0">
                <a:solidFill>
                  <a:schemeClr val="tx1"/>
                </a:solidFill>
              </a:rPr>
              <a:t>Performance and Delivery Metrics Tracking</a:t>
            </a:r>
          </a:p>
        </p:txBody>
      </p:sp>
      <p:cxnSp>
        <p:nvCxnSpPr>
          <p:cNvPr id="17" name="Straight Connector 16"/>
          <p:cNvCxnSpPr/>
          <p:nvPr/>
        </p:nvCxnSpPr>
        <p:spPr bwMode="gray">
          <a:xfrm flipH="1">
            <a:off x="2355864" y="1556367"/>
            <a:ext cx="1140850" cy="992967"/>
          </a:xfrm>
          <a:prstGeom prst="line">
            <a:avLst/>
          </a:prstGeom>
          <a:ln w="15875">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gray">
          <a:xfrm flipH="1" flipV="1">
            <a:off x="2394736" y="3057165"/>
            <a:ext cx="1104623" cy="987215"/>
          </a:xfrm>
          <a:prstGeom prst="line">
            <a:avLst/>
          </a:prstGeom>
          <a:ln w="15875">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989" y="1543775"/>
            <a:ext cx="187944" cy="250592"/>
          </a:xfrm>
          <a:prstGeom prst="rect">
            <a:avLst/>
          </a:prstGeom>
        </p:spPr>
      </p:pic>
      <p:cxnSp>
        <p:nvCxnSpPr>
          <p:cNvPr id="20" name="Straight Connector 19"/>
          <p:cNvCxnSpPr/>
          <p:nvPr/>
        </p:nvCxnSpPr>
        <p:spPr bwMode="gray">
          <a:xfrm>
            <a:off x="768151" y="1861789"/>
            <a:ext cx="1" cy="663022"/>
          </a:xfrm>
          <a:prstGeom prst="line">
            <a:avLst/>
          </a:prstGeom>
          <a:ln w="15875">
            <a:solidFill>
              <a:schemeClr val="tx2"/>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483" y="1247976"/>
            <a:ext cx="238730" cy="16472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012" y="1232443"/>
            <a:ext cx="238730" cy="164724"/>
          </a:xfrm>
          <a:prstGeom prst="rect">
            <a:avLst/>
          </a:prstGeom>
        </p:spPr>
      </p:pic>
      <p:sp>
        <p:nvSpPr>
          <p:cNvPr id="23" name="Left-Right Arrow 22"/>
          <p:cNvSpPr/>
          <p:nvPr/>
        </p:nvSpPr>
        <p:spPr bwMode="gray">
          <a:xfrm rot="5400000">
            <a:off x="1249738" y="3300333"/>
            <a:ext cx="606441" cy="120106"/>
          </a:xfrm>
          <a:prstGeom prst="leftRightArrow">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grpSp>
        <p:nvGrpSpPr>
          <p:cNvPr id="24" name="Group 23"/>
          <p:cNvGrpSpPr/>
          <p:nvPr/>
        </p:nvGrpSpPr>
        <p:grpSpPr>
          <a:xfrm>
            <a:off x="1281564" y="3682773"/>
            <a:ext cx="518130" cy="503800"/>
            <a:chOff x="1052233" y="1360075"/>
            <a:chExt cx="518130" cy="503800"/>
          </a:xfrm>
        </p:grpSpPr>
        <p:sp>
          <p:nvSpPr>
            <p:cNvPr id="25" name="Oval 24"/>
            <p:cNvSpPr/>
            <p:nvPr/>
          </p:nvSpPr>
          <p:spPr bwMode="gray">
            <a:xfrm>
              <a:off x="1052233" y="1360075"/>
              <a:ext cx="518130" cy="503800"/>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26" name="Picture 4" descr="http://abco.advisory.com/DSS/eab-icons/filing_cabine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5078" y="1470026"/>
              <a:ext cx="252439" cy="19942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bwMode="gray">
            <a:xfrm>
              <a:off x="1100630" y="1688621"/>
              <a:ext cx="418975" cy="92333"/>
            </a:xfrm>
            <a:prstGeom prst="rect">
              <a:avLst/>
            </a:prstGeom>
            <a:noFill/>
          </p:spPr>
          <p:txBody>
            <a:bodyPr wrap="square" lIns="91440" tIns="0" rIns="91440" bIns="0" rtlCol="0">
              <a:spAutoFit/>
            </a:bodyPr>
            <a:lstStyle/>
            <a:p>
              <a:pPr algn="ctr">
                <a:spcBef>
                  <a:spcPts val="500"/>
                </a:spcBef>
              </a:pPr>
              <a:r>
                <a:rPr lang="en-US" sz="600" b="1" dirty="0" smtClean="0"/>
                <a:t>SIS</a:t>
              </a:r>
              <a:endParaRPr lang="en-US" sz="600" b="1" dirty="0"/>
            </a:p>
          </p:txBody>
        </p:sp>
      </p:grpSp>
      <p:grpSp>
        <p:nvGrpSpPr>
          <p:cNvPr id="28" name="Group 27"/>
          <p:cNvGrpSpPr/>
          <p:nvPr/>
        </p:nvGrpSpPr>
        <p:grpSpPr>
          <a:xfrm>
            <a:off x="635634" y="3682773"/>
            <a:ext cx="518130" cy="503800"/>
            <a:chOff x="428481" y="1360075"/>
            <a:chExt cx="518130" cy="503800"/>
          </a:xfrm>
        </p:grpSpPr>
        <p:sp>
          <p:nvSpPr>
            <p:cNvPr id="29" name="Oval 28"/>
            <p:cNvSpPr/>
            <p:nvPr/>
          </p:nvSpPr>
          <p:spPr bwMode="gray">
            <a:xfrm>
              <a:off x="428481" y="1360075"/>
              <a:ext cx="518130" cy="503800"/>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30" name="Picture 4" descr="http://abco.advisory.com/DSS/eab-icons/filing_cabine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326" y="1470026"/>
              <a:ext cx="252439" cy="19942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bwMode="gray">
            <a:xfrm>
              <a:off x="476878" y="1688621"/>
              <a:ext cx="418975" cy="92333"/>
            </a:xfrm>
            <a:prstGeom prst="rect">
              <a:avLst/>
            </a:prstGeom>
            <a:noFill/>
          </p:spPr>
          <p:txBody>
            <a:bodyPr wrap="square" lIns="91440" tIns="0" rIns="91440" bIns="0" rtlCol="0">
              <a:spAutoFit/>
            </a:bodyPr>
            <a:lstStyle/>
            <a:p>
              <a:pPr algn="ctr">
                <a:spcBef>
                  <a:spcPts val="500"/>
                </a:spcBef>
              </a:pPr>
              <a:r>
                <a:rPr lang="en-US" sz="600" b="1" dirty="0" smtClean="0"/>
                <a:t>ERP</a:t>
              </a:r>
              <a:endParaRPr lang="en-US" sz="600" b="1" dirty="0"/>
            </a:p>
          </p:txBody>
        </p:sp>
      </p:grpSp>
      <p:grpSp>
        <p:nvGrpSpPr>
          <p:cNvPr id="32" name="Group 31"/>
          <p:cNvGrpSpPr/>
          <p:nvPr/>
        </p:nvGrpSpPr>
        <p:grpSpPr>
          <a:xfrm>
            <a:off x="1927494" y="3682773"/>
            <a:ext cx="518130" cy="503800"/>
            <a:chOff x="1674533" y="1360075"/>
            <a:chExt cx="518130" cy="503800"/>
          </a:xfrm>
        </p:grpSpPr>
        <p:sp>
          <p:nvSpPr>
            <p:cNvPr id="33" name="Oval 32"/>
            <p:cNvSpPr/>
            <p:nvPr/>
          </p:nvSpPr>
          <p:spPr bwMode="gray">
            <a:xfrm>
              <a:off x="1674533" y="1360075"/>
              <a:ext cx="518130" cy="503800"/>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34" name="Picture 4" descr="http://abco.advisory.com/DSS/eab-icons/filing_cabine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7378" y="1470026"/>
              <a:ext cx="252439" cy="19942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bwMode="gray">
            <a:xfrm>
              <a:off x="1722930" y="1688621"/>
              <a:ext cx="418975" cy="92333"/>
            </a:xfrm>
            <a:prstGeom prst="rect">
              <a:avLst/>
            </a:prstGeom>
            <a:noFill/>
          </p:spPr>
          <p:txBody>
            <a:bodyPr wrap="square" lIns="91440" tIns="0" rIns="91440" bIns="0" rtlCol="0">
              <a:spAutoFit/>
            </a:bodyPr>
            <a:lstStyle/>
            <a:p>
              <a:pPr algn="ctr">
                <a:spcBef>
                  <a:spcPts val="500"/>
                </a:spcBef>
              </a:pPr>
              <a:r>
                <a:rPr lang="en-US" sz="600" b="1" dirty="0" smtClean="0"/>
                <a:t>LMS</a:t>
              </a:r>
              <a:endParaRPr lang="en-US" sz="600" b="1" dirty="0"/>
            </a:p>
          </p:txBody>
        </p:sp>
      </p:grpSp>
      <p:cxnSp>
        <p:nvCxnSpPr>
          <p:cNvPr id="36" name="Straight Connector 35"/>
          <p:cNvCxnSpPr/>
          <p:nvPr/>
        </p:nvCxnSpPr>
        <p:spPr bwMode="gray">
          <a:xfrm>
            <a:off x="1040898" y="1466915"/>
            <a:ext cx="0" cy="1057896"/>
          </a:xfrm>
          <a:prstGeom prst="line">
            <a:avLst/>
          </a:prstGeom>
          <a:ln w="15875">
            <a:solidFill>
              <a:schemeClr val="tx2"/>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gray">
          <a:xfrm>
            <a:off x="1329961" y="1861789"/>
            <a:ext cx="1" cy="663022"/>
          </a:xfrm>
          <a:prstGeom prst="line">
            <a:avLst/>
          </a:prstGeom>
          <a:ln w="15875">
            <a:solidFill>
              <a:schemeClr val="tx2"/>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gray">
          <a:xfrm>
            <a:off x="1645137" y="1484344"/>
            <a:ext cx="0" cy="1040467"/>
          </a:xfrm>
          <a:prstGeom prst="line">
            <a:avLst/>
          </a:prstGeom>
          <a:ln w="15875">
            <a:solidFill>
              <a:schemeClr val="tx2"/>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gray">
          <a:xfrm>
            <a:off x="1955357" y="1861789"/>
            <a:ext cx="1" cy="663022"/>
          </a:xfrm>
          <a:prstGeom prst="line">
            <a:avLst/>
          </a:prstGeom>
          <a:ln w="15875">
            <a:solidFill>
              <a:schemeClr val="tx2"/>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gray">
          <a:xfrm>
            <a:off x="2244422" y="1518017"/>
            <a:ext cx="0" cy="1006794"/>
          </a:xfrm>
          <a:prstGeom prst="line">
            <a:avLst/>
          </a:prstGeom>
          <a:ln w="15875">
            <a:solidFill>
              <a:schemeClr val="tx2"/>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Left-Right Arrow 40"/>
          <p:cNvSpPr/>
          <p:nvPr/>
        </p:nvSpPr>
        <p:spPr bwMode="gray">
          <a:xfrm rot="5400000">
            <a:off x="590297" y="3300334"/>
            <a:ext cx="606441" cy="120106"/>
          </a:xfrm>
          <a:prstGeom prst="leftRightArrow">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42" name="Left-Right Arrow 41"/>
          <p:cNvSpPr/>
          <p:nvPr/>
        </p:nvSpPr>
        <p:spPr bwMode="gray">
          <a:xfrm rot="5400000">
            <a:off x="1888298" y="3300335"/>
            <a:ext cx="606441" cy="120106"/>
          </a:xfrm>
          <a:prstGeom prst="leftRightArrow">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5057" y="1247976"/>
            <a:ext cx="238730" cy="164724"/>
          </a:xfrm>
          <a:prstGeom prst="rect">
            <a:avLst/>
          </a:prstGeom>
        </p:spPr>
      </p:pic>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2566" y="1565712"/>
            <a:ext cx="305582" cy="241410"/>
          </a:xfrm>
          <a:prstGeom prst="rect">
            <a:avLst/>
          </a:prstGeom>
        </p:spPr>
      </p:pic>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63" y="1565712"/>
            <a:ext cx="305582" cy="241410"/>
          </a:xfrm>
          <a:prstGeom prst="rect">
            <a:avLst/>
          </a:prstGeom>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7010" y="3656513"/>
            <a:ext cx="316947" cy="308495"/>
          </a:xfrm>
          <a:prstGeom prst="rect">
            <a:avLst/>
          </a:prstGeom>
        </p:spPr>
      </p:pic>
      <p:pic>
        <p:nvPicPr>
          <p:cNvPr id="47" name="Picture 6" descr="http://abco.advisory.com/DSS/eab-icons/Clipboard_checkmark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6963" y="2667930"/>
            <a:ext cx="219071" cy="31000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http://abco.advisory.com/DSS/eab-icons/arrow_circula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0566" y="1699146"/>
            <a:ext cx="312658" cy="26471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60816" y="3199659"/>
            <a:ext cx="269334" cy="267538"/>
          </a:xfrm>
          <a:prstGeom prst="rect">
            <a:avLst/>
          </a:prstGeom>
        </p:spPr>
      </p:pic>
    </p:spTree>
    <p:extLst>
      <p:ext uri="{BB962C8B-B14F-4D97-AF65-F5344CB8AC3E}">
        <p14:creationId xmlns:p14="http://schemas.microsoft.com/office/powerpoint/2010/main" val="3966838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Paying More Upfront Multiplies Ongoing Value, Builds Digital Ability</a:t>
            </a:r>
            <a:endParaRPr lang="en-US" dirty="0"/>
          </a:p>
        </p:txBody>
      </p:sp>
      <p:sp>
        <p:nvSpPr>
          <p:cNvPr id="3" name="Text Placeholder 2"/>
          <p:cNvSpPr>
            <a:spLocks noGrp="1"/>
          </p:cNvSpPr>
          <p:nvPr>
            <p:ph type="body" sz="quarter" idx="16"/>
          </p:nvPr>
        </p:nvSpPr>
        <p:spPr/>
        <p:txBody>
          <a:bodyPr/>
          <a:lstStyle/>
          <a:p>
            <a:r>
              <a:rPr lang="en-US" dirty="0" smtClean="0"/>
              <a:t>How Do We Get There?</a:t>
            </a:r>
            <a:endParaRPr lang="en-US" dirty="0"/>
          </a:p>
        </p:txBody>
      </p:sp>
      <p:sp>
        <p:nvSpPr>
          <p:cNvPr id="4" name="Text Placeholder 3"/>
          <p:cNvSpPr>
            <a:spLocks noGrp="1"/>
          </p:cNvSpPr>
          <p:nvPr>
            <p:ph type="body" sz="quarter" idx="18"/>
          </p:nvPr>
        </p:nvSpPr>
        <p:spPr>
          <a:xfrm>
            <a:off x="5148072" y="4677489"/>
            <a:ext cx="1252728" cy="123111"/>
          </a:xfrm>
        </p:spPr>
        <p:txBody>
          <a:bodyPr/>
          <a:lstStyle/>
          <a:p>
            <a:pPr algn="r"/>
            <a:r>
              <a:rPr lang="en-US" dirty="0" smtClean="0"/>
              <a:t>Source: EAB interviews and analysis.</a:t>
            </a:r>
            <a:endParaRPr lang="en-US" dirty="0"/>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smtClean="0"/>
              <a:t>Investing in Integration Pays Dividends</a:t>
            </a:r>
            <a:endParaRPr lang="en-US" dirty="0"/>
          </a:p>
        </p:txBody>
      </p:sp>
      <p:sp>
        <p:nvSpPr>
          <p:cNvPr id="38" name="Rectangle 37"/>
          <p:cNvSpPr/>
          <p:nvPr/>
        </p:nvSpPr>
        <p:spPr bwMode="gray">
          <a:xfrm>
            <a:off x="0" y="967427"/>
            <a:ext cx="6400800" cy="1199744"/>
          </a:xfrm>
          <a:prstGeom prst="rect">
            <a:avLst/>
          </a:prstGeom>
          <a:solidFill>
            <a:schemeClr val="bg2"/>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cxnSp>
        <p:nvCxnSpPr>
          <p:cNvPr id="39" name="Straight Connector 38"/>
          <p:cNvCxnSpPr/>
          <p:nvPr/>
        </p:nvCxnSpPr>
        <p:spPr bwMode="gray">
          <a:xfrm flipH="1">
            <a:off x="-49930" y="2177486"/>
            <a:ext cx="6470255" cy="0"/>
          </a:xfrm>
          <a:prstGeom prst="line">
            <a:avLst/>
          </a:prstGeom>
          <a:ln w="285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bwMode="gray">
          <a:xfrm>
            <a:off x="1434297" y="1104706"/>
            <a:ext cx="3447886" cy="153888"/>
          </a:xfrm>
          <a:prstGeom prst="rect">
            <a:avLst/>
          </a:prstGeom>
          <a:noFill/>
        </p:spPr>
        <p:txBody>
          <a:bodyPr wrap="square" lIns="0" tIns="0" rIns="0" bIns="0" rtlCol="0">
            <a:spAutoFit/>
          </a:bodyPr>
          <a:lstStyle/>
          <a:p>
            <a:pPr algn="ctr"/>
            <a:r>
              <a:rPr lang="en-US" sz="1000" b="1" dirty="0" smtClean="0"/>
              <a:t>“Quick and Dirty”: Project-at-Hand Integration</a:t>
            </a:r>
          </a:p>
        </p:txBody>
      </p:sp>
      <p:sp>
        <p:nvSpPr>
          <p:cNvPr id="41" name="TextBox 40"/>
          <p:cNvSpPr txBox="1"/>
          <p:nvPr/>
        </p:nvSpPr>
        <p:spPr bwMode="gray">
          <a:xfrm>
            <a:off x="1513907" y="2336501"/>
            <a:ext cx="3338667" cy="153888"/>
          </a:xfrm>
          <a:prstGeom prst="rect">
            <a:avLst/>
          </a:prstGeom>
          <a:noFill/>
        </p:spPr>
        <p:txBody>
          <a:bodyPr wrap="square" lIns="0" tIns="0" rIns="0" bIns="0" rtlCol="0">
            <a:spAutoFit/>
          </a:bodyPr>
          <a:lstStyle/>
          <a:p>
            <a:r>
              <a:rPr lang="en-US" sz="1000" b="1" dirty="0" smtClean="0"/>
              <a:t>A Better Way: Campus-Focused Integration</a:t>
            </a:r>
          </a:p>
        </p:txBody>
      </p:sp>
      <p:sp>
        <p:nvSpPr>
          <p:cNvPr id="42" name="Isosceles Triangle 41"/>
          <p:cNvSpPr/>
          <p:nvPr/>
        </p:nvSpPr>
        <p:spPr bwMode="gray">
          <a:xfrm rot="10800000">
            <a:off x="5328242" y="2177487"/>
            <a:ext cx="376928" cy="219708"/>
          </a:xfrm>
          <a:prstGeom prst="triangle">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43" name="Rectangle 42"/>
          <p:cNvSpPr/>
          <p:nvPr/>
        </p:nvSpPr>
        <p:spPr>
          <a:xfrm>
            <a:off x="3221453" y="3028840"/>
            <a:ext cx="1274708" cy="230832"/>
          </a:xfrm>
          <a:prstGeom prst="rect">
            <a:avLst/>
          </a:prstGeom>
        </p:spPr>
        <p:txBody>
          <a:bodyPr wrap="none">
            <a:spAutoFit/>
          </a:bodyPr>
          <a:lstStyle/>
          <a:p>
            <a:r>
              <a:rPr lang="en-US" sz="900" dirty="0" smtClean="0"/>
              <a:t>Downstream Costs</a:t>
            </a:r>
            <a:endParaRPr lang="en-US" sz="900" dirty="0"/>
          </a:p>
        </p:txBody>
      </p:sp>
      <p:sp>
        <p:nvSpPr>
          <p:cNvPr id="44" name="Rectangle 43"/>
          <p:cNvSpPr/>
          <p:nvPr/>
        </p:nvSpPr>
        <p:spPr>
          <a:xfrm>
            <a:off x="5284927" y="3028840"/>
            <a:ext cx="849913" cy="230832"/>
          </a:xfrm>
          <a:prstGeom prst="rect">
            <a:avLst/>
          </a:prstGeom>
        </p:spPr>
        <p:txBody>
          <a:bodyPr wrap="none">
            <a:spAutoFit/>
          </a:bodyPr>
          <a:lstStyle/>
          <a:p>
            <a:r>
              <a:rPr lang="en-US" sz="900" dirty="0" smtClean="0"/>
              <a:t>Capabilities</a:t>
            </a:r>
            <a:endParaRPr lang="en-US" sz="900" dirty="0"/>
          </a:p>
        </p:txBody>
      </p:sp>
      <p:sp>
        <p:nvSpPr>
          <p:cNvPr id="45" name="Equal 44"/>
          <p:cNvSpPr/>
          <p:nvPr/>
        </p:nvSpPr>
        <p:spPr bwMode="gray">
          <a:xfrm>
            <a:off x="2129390" y="2824216"/>
            <a:ext cx="365760" cy="365760"/>
          </a:xfrm>
          <a:prstGeom prst="mathEqual">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46" name="Rectangle 45"/>
          <p:cNvSpPr/>
          <p:nvPr/>
        </p:nvSpPr>
        <p:spPr>
          <a:xfrm>
            <a:off x="731579" y="3028840"/>
            <a:ext cx="978153" cy="230832"/>
          </a:xfrm>
          <a:prstGeom prst="rect">
            <a:avLst/>
          </a:prstGeom>
        </p:spPr>
        <p:txBody>
          <a:bodyPr wrap="none">
            <a:spAutoFit/>
          </a:bodyPr>
          <a:lstStyle/>
          <a:p>
            <a:r>
              <a:rPr lang="en-US" sz="900" dirty="0" smtClean="0"/>
              <a:t>Upfront Costs</a:t>
            </a:r>
            <a:endParaRPr lang="en-US" sz="900" dirty="0"/>
          </a:p>
        </p:txBody>
      </p:sp>
      <p:sp>
        <p:nvSpPr>
          <p:cNvPr id="47" name="Right Arrow 46"/>
          <p:cNvSpPr/>
          <p:nvPr/>
        </p:nvSpPr>
        <p:spPr bwMode="gray">
          <a:xfrm rot="5400000" flipH="1" flipV="1">
            <a:off x="336023" y="2824216"/>
            <a:ext cx="365760" cy="365760"/>
          </a:xfrm>
          <a:prstGeom prst="rightArrow">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48" name="Picture 47"/>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tretch>
            <a:fillRect/>
          </a:stretch>
        </p:blipFill>
        <p:spPr>
          <a:xfrm>
            <a:off x="980401" y="2705776"/>
            <a:ext cx="480509" cy="280297"/>
          </a:xfrm>
          <a:prstGeom prst="rect">
            <a:avLst/>
          </a:prstGeom>
        </p:spPr>
      </p:pic>
      <p:pic>
        <p:nvPicPr>
          <p:cNvPr id="49" name="Picture 48"/>
          <p:cNvPicPr>
            <a:picLocks noChangeAspect="1"/>
          </p:cNvPicPr>
          <p:nvPr/>
        </p:nvPicPr>
        <p:blipFill>
          <a:blip r:embed="rId5">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val="0"/>
              </a:ext>
            </a:extLst>
          </a:blip>
          <a:stretch>
            <a:fillRect/>
          </a:stretch>
        </p:blipFill>
        <p:spPr>
          <a:xfrm>
            <a:off x="3693781" y="2583275"/>
            <a:ext cx="330052" cy="402798"/>
          </a:xfrm>
          <a:prstGeom prst="rect">
            <a:avLst/>
          </a:prstGeom>
        </p:spPr>
      </p:pic>
      <p:pic>
        <p:nvPicPr>
          <p:cNvPr id="50" name="Picture 49"/>
          <p:cNvPicPr>
            <a:picLocks noChangeAspect="1"/>
          </p:cNvPicPr>
          <p:nvPr/>
        </p:nvPicPr>
        <p:blipFill>
          <a:blip r:embed="rId7">
            <a:extLst>
              <a:ext uri="{BEBA8EAE-BF5A-486C-A8C5-ECC9F3942E4B}">
                <a14:imgProps xmlns:a14="http://schemas.microsoft.com/office/drawing/2010/main">
                  <a14:imgLayer r:embed="rId8">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507918" y="2704668"/>
            <a:ext cx="403931" cy="281405"/>
          </a:xfrm>
          <a:prstGeom prst="rect">
            <a:avLst/>
          </a:prstGeom>
        </p:spPr>
      </p:pic>
      <p:sp>
        <p:nvSpPr>
          <p:cNvPr id="51" name="Right Arrow 50"/>
          <p:cNvSpPr/>
          <p:nvPr/>
        </p:nvSpPr>
        <p:spPr bwMode="gray">
          <a:xfrm rot="16200000" flipV="1">
            <a:off x="4888866" y="2824217"/>
            <a:ext cx="365760" cy="365760"/>
          </a:xfrm>
          <a:prstGeom prst="rightArrow">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52" name="Right Arrow 51"/>
          <p:cNvSpPr/>
          <p:nvPr/>
        </p:nvSpPr>
        <p:spPr bwMode="gray">
          <a:xfrm rot="5400000" flipV="1">
            <a:off x="2825897" y="2824217"/>
            <a:ext cx="365760" cy="365760"/>
          </a:xfrm>
          <a:prstGeom prst="rightArrow">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53" name="Rectangle 52"/>
          <p:cNvSpPr/>
          <p:nvPr/>
        </p:nvSpPr>
        <p:spPr>
          <a:xfrm>
            <a:off x="3221453" y="1817932"/>
            <a:ext cx="1274708" cy="230832"/>
          </a:xfrm>
          <a:prstGeom prst="rect">
            <a:avLst/>
          </a:prstGeom>
        </p:spPr>
        <p:txBody>
          <a:bodyPr wrap="none">
            <a:spAutoFit/>
          </a:bodyPr>
          <a:lstStyle/>
          <a:p>
            <a:r>
              <a:rPr lang="en-US" sz="900" dirty="0" smtClean="0"/>
              <a:t>Downstream Costs</a:t>
            </a:r>
            <a:endParaRPr lang="en-US" sz="900" dirty="0"/>
          </a:p>
        </p:txBody>
      </p:sp>
      <p:sp>
        <p:nvSpPr>
          <p:cNvPr id="54" name="Rectangle 53"/>
          <p:cNvSpPr/>
          <p:nvPr/>
        </p:nvSpPr>
        <p:spPr>
          <a:xfrm>
            <a:off x="5284927" y="1817932"/>
            <a:ext cx="849913" cy="230832"/>
          </a:xfrm>
          <a:prstGeom prst="rect">
            <a:avLst/>
          </a:prstGeom>
        </p:spPr>
        <p:txBody>
          <a:bodyPr wrap="none">
            <a:spAutoFit/>
          </a:bodyPr>
          <a:lstStyle/>
          <a:p>
            <a:r>
              <a:rPr lang="en-US" sz="900" dirty="0" smtClean="0"/>
              <a:t>Capabilities</a:t>
            </a:r>
            <a:endParaRPr lang="en-US" sz="900" dirty="0"/>
          </a:p>
        </p:txBody>
      </p:sp>
      <p:sp>
        <p:nvSpPr>
          <p:cNvPr id="55" name="Equal 54"/>
          <p:cNvSpPr/>
          <p:nvPr/>
        </p:nvSpPr>
        <p:spPr bwMode="gray">
          <a:xfrm>
            <a:off x="2129390" y="1613308"/>
            <a:ext cx="365760" cy="365760"/>
          </a:xfrm>
          <a:prstGeom prst="mathEqual">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56" name="Rectangle 55"/>
          <p:cNvSpPr/>
          <p:nvPr/>
        </p:nvSpPr>
        <p:spPr>
          <a:xfrm>
            <a:off x="731579" y="1817932"/>
            <a:ext cx="978153" cy="230832"/>
          </a:xfrm>
          <a:prstGeom prst="rect">
            <a:avLst/>
          </a:prstGeom>
        </p:spPr>
        <p:txBody>
          <a:bodyPr wrap="none">
            <a:spAutoFit/>
          </a:bodyPr>
          <a:lstStyle/>
          <a:p>
            <a:r>
              <a:rPr lang="en-US" sz="900" dirty="0" smtClean="0"/>
              <a:t>Upfront Costs</a:t>
            </a:r>
            <a:endParaRPr lang="en-US" sz="900" dirty="0"/>
          </a:p>
        </p:txBody>
      </p:sp>
      <p:sp>
        <p:nvSpPr>
          <p:cNvPr id="57" name="Right Arrow 56"/>
          <p:cNvSpPr/>
          <p:nvPr/>
        </p:nvSpPr>
        <p:spPr bwMode="gray">
          <a:xfrm rot="16200000" flipH="1">
            <a:off x="336024" y="1613308"/>
            <a:ext cx="365760" cy="365760"/>
          </a:xfrm>
          <a:prstGeom prst="rightArrow">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58" name="Picture 57"/>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tretch>
            <a:fillRect/>
          </a:stretch>
        </p:blipFill>
        <p:spPr>
          <a:xfrm>
            <a:off x="980401" y="1494868"/>
            <a:ext cx="480509" cy="280297"/>
          </a:xfrm>
          <a:prstGeom prst="rect">
            <a:avLst/>
          </a:prstGeom>
        </p:spPr>
      </p:pic>
      <p:pic>
        <p:nvPicPr>
          <p:cNvPr id="59" name="Picture 58"/>
          <p:cNvPicPr>
            <a:picLocks noChangeAspect="1"/>
          </p:cNvPicPr>
          <p:nvPr/>
        </p:nvPicPr>
        <p:blipFill>
          <a:blip r:embed="rId5">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val="0"/>
              </a:ext>
            </a:extLst>
          </a:blip>
          <a:stretch>
            <a:fillRect/>
          </a:stretch>
        </p:blipFill>
        <p:spPr>
          <a:xfrm>
            <a:off x="3693781" y="1372367"/>
            <a:ext cx="330052" cy="402798"/>
          </a:xfrm>
          <a:prstGeom prst="rect">
            <a:avLst/>
          </a:prstGeom>
        </p:spPr>
      </p:pic>
      <p:pic>
        <p:nvPicPr>
          <p:cNvPr id="60" name="Picture 59"/>
          <p:cNvPicPr>
            <a:picLocks noChangeAspect="1"/>
          </p:cNvPicPr>
          <p:nvPr/>
        </p:nvPicPr>
        <p:blipFill>
          <a:blip r:embed="rId7">
            <a:extLst>
              <a:ext uri="{BEBA8EAE-BF5A-486C-A8C5-ECC9F3942E4B}">
                <a14:imgProps xmlns:a14="http://schemas.microsoft.com/office/drawing/2010/main">
                  <a14:imgLayer r:embed="rId8">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507918" y="1493760"/>
            <a:ext cx="403931" cy="281405"/>
          </a:xfrm>
          <a:prstGeom prst="rect">
            <a:avLst/>
          </a:prstGeom>
        </p:spPr>
      </p:pic>
      <p:sp>
        <p:nvSpPr>
          <p:cNvPr id="61" name="Right Arrow 60"/>
          <p:cNvSpPr/>
          <p:nvPr/>
        </p:nvSpPr>
        <p:spPr bwMode="gray">
          <a:xfrm rot="5400000">
            <a:off x="4889874" y="1613309"/>
            <a:ext cx="365760" cy="365760"/>
          </a:xfrm>
          <a:prstGeom prst="rightArrow">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62" name="Right Arrow 61"/>
          <p:cNvSpPr/>
          <p:nvPr/>
        </p:nvSpPr>
        <p:spPr bwMode="gray">
          <a:xfrm rot="16200000">
            <a:off x="2825897" y="1613309"/>
            <a:ext cx="365760" cy="365760"/>
          </a:xfrm>
          <a:prstGeom prst="rightArrow">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63" name="Rectangle 62"/>
          <p:cNvSpPr/>
          <p:nvPr/>
        </p:nvSpPr>
        <p:spPr bwMode="gray">
          <a:xfrm>
            <a:off x="337604" y="3557093"/>
            <a:ext cx="1826667" cy="74706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The resources involved in </a:t>
            </a:r>
            <a:r>
              <a:rPr lang="en-US" sz="900" b="1" dirty="0" smtClean="0">
                <a:solidFill>
                  <a:schemeClr val="tx1"/>
                </a:solidFill>
              </a:rPr>
              <a:t>installing and integrating new technologies</a:t>
            </a:r>
            <a:r>
              <a:rPr lang="en-US" sz="900" dirty="0" smtClean="0">
                <a:solidFill>
                  <a:schemeClr val="tx1"/>
                </a:solidFill>
              </a:rPr>
              <a:t>, including dollars and FTEs.</a:t>
            </a:r>
            <a:endParaRPr lang="en-US" sz="900" dirty="0">
              <a:solidFill>
                <a:schemeClr val="tx1"/>
              </a:solidFill>
            </a:endParaRPr>
          </a:p>
        </p:txBody>
      </p:sp>
      <p:cxnSp>
        <p:nvCxnSpPr>
          <p:cNvPr id="64" name="Straight Arrow Connector 63"/>
          <p:cNvCxnSpPr/>
          <p:nvPr/>
        </p:nvCxnSpPr>
        <p:spPr bwMode="gray">
          <a:xfrm flipV="1">
            <a:off x="1338990" y="3269987"/>
            <a:ext cx="0" cy="287106"/>
          </a:xfrm>
          <a:prstGeom prst="straightConnector1">
            <a:avLst/>
          </a:prstGeom>
          <a:ln w="12700">
            <a:solidFill>
              <a:schemeClr val="accent5"/>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bwMode="gray">
          <a:xfrm>
            <a:off x="2288075" y="3557093"/>
            <a:ext cx="1826667" cy="74706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The resources involved in </a:t>
            </a:r>
            <a:r>
              <a:rPr lang="en-US" sz="900" b="1" dirty="0" smtClean="0">
                <a:solidFill>
                  <a:schemeClr val="tx1"/>
                </a:solidFill>
              </a:rPr>
              <a:t>maintaining </a:t>
            </a:r>
            <a:r>
              <a:rPr lang="en-US" sz="900" dirty="0" smtClean="0">
                <a:solidFill>
                  <a:schemeClr val="tx1"/>
                </a:solidFill>
              </a:rPr>
              <a:t>campus technologies and facilitating </a:t>
            </a:r>
            <a:r>
              <a:rPr lang="en-US" sz="900" b="1" dirty="0" smtClean="0">
                <a:solidFill>
                  <a:schemeClr val="tx1"/>
                </a:solidFill>
              </a:rPr>
              <a:t>interoperability</a:t>
            </a:r>
            <a:r>
              <a:rPr lang="en-US" sz="900" dirty="0" smtClean="0">
                <a:solidFill>
                  <a:schemeClr val="tx1"/>
                </a:solidFill>
              </a:rPr>
              <a:t>.</a:t>
            </a:r>
            <a:endParaRPr lang="en-US" sz="900" dirty="0">
              <a:solidFill>
                <a:schemeClr val="tx1"/>
              </a:solidFill>
            </a:endParaRPr>
          </a:p>
        </p:txBody>
      </p:sp>
      <p:cxnSp>
        <p:nvCxnSpPr>
          <p:cNvPr id="66" name="Straight Arrow Connector 65"/>
          <p:cNvCxnSpPr/>
          <p:nvPr/>
        </p:nvCxnSpPr>
        <p:spPr bwMode="gray">
          <a:xfrm flipV="1">
            <a:off x="3543461" y="3269987"/>
            <a:ext cx="0" cy="287106"/>
          </a:xfrm>
          <a:prstGeom prst="straightConnector1">
            <a:avLst/>
          </a:prstGeom>
          <a:ln w="12700">
            <a:solidFill>
              <a:schemeClr val="accent5"/>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bwMode="gray">
          <a:xfrm>
            <a:off x="4255159" y="3557093"/>
            <a:ext cx="1826667" cy="74706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The </a:t>
            </a:r>
            <a:r>
              <a:rPr lang="en-US" sz="900" b="1" dirty="0" smtClean="0">
                <a:solidFill>
                  <a:schemeClr val="tx1"/>
                </a:solidFill>
              </a:rPr>
              <a:t>IT and business functionality </a:t>
            </a:r>
            <a:r>
              <a:rPr lang="en-US" sz="900" dirty="0" smtClean="0">
                <a:solidFill>
                  <a:schemeClr val="tx1"/>
                </a:solidFill>
              </a:rPr>
              <a:t>derived from the new technology and its onboarding process.</a:t>
            </a:r>
            <a:endParaRPr lang="en-US" sz="900" dirty="0">
              <a:solidFill>
                <a:schemeClr val="tx1"/>
              </a:solidFill>
            </a:endParaRPr>
          </a:p>
        </p:txBody>
      </p:sp>
      <p:cxnSp>
        <p:nvCxnSpPr>
          <p:cNvPr id="68" name="Straight Arrow Connector 67"/>
          <p:cNvCxnSpPr/>
          <p:nvPr/>
        </p:nvCxnSpPr>
        <p:spPr bwMode="gray">
          <a:xfrm flipV="1">
            <a:off x="5751845" y="3269987"/>
            <a:ext cx="0" cy="287106"/>
          </a:xfrm>
          <a:prstGeom prst="straightConnector1">
            <a:avLst/>
          </a:prstGeom>
          <a:ln w="12700">
            <a:solidFill>
              <a:schemeClr val="accent5"/>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844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Progress Driven By Leaders Within and Beyond the IT Organization</a:t>
            </a:r>
            <a:endParaRPr lang="en-US" dirty="0"/>
          </a:p>
        </p:txBody>
      </p:sp>
      <p:sp>
        <p:nvSpPr>
          <p:cNvPr id="3" name="Text Placeholder 2"/>
          <p:cNvSpPr>
            <a:spLocks noGrp="1"/>
          </p:cNvSpPr>
          <p:nvPr>
            <p:ph type="body" sz="quarter" idx="16"/>
          </p:nvPr>
        </p:nvSpPr>
        <p:spPr/>
        <p:txBody>
          <a:bodyPr/>
          <a:lstStyle/>
          <a:p>
            <a:r>
              <a:rPr lang="en-US" dirty="0" smtClean="0"/>
              <a:t>What Can We Do To Support Change?</a:t>
            </a:r>
            <a:endParaRPr lang="en-US" dirty="0"/>
          </a:p>
        </p:txBody>
      </p:sp>
      <p:sp>
        <p:nvSpPr>
          <p:cNvPr id="4" name="Text Placeholder 3"/>
          <p:cNvSpPr>
            <a:spLocks noGrp="1"/>
          </p:cNvSpPr>
          <p:nvPr>
            <p:ph type="body" sz="quarter" idx="18"/>
          </p:nvPr>
        </p:nvSpPr>
        <p:spPr>
          <a:xfrm>
            <a:off x="5148072" y="4677489"/>
            <a:ext cx="1252728" cy="123111"/>
          </a:xfrm>
        </p:spPr>
        <p:txBody>
          <a:bodyPr/>
          <a:lstStyle/>
          <a:p>
            <a:pPr algn="r"/>
            <a:r>
              <a:rPr lang="en-US" dirty="0" smtClean="0"/>
              <a:t>Source: EAB interviews and analysis.</a:t>
            </a:r>
            <a:endParaRPr lang="en-US" dirty="0"/>
          </a:p>
        </p:txBody>
      </p:sp>
      <p:sp>
        <p:nvSpPr>
          <p:cNvPr id="6" name="Title 5"/>
          <p:cNvSpPr>
            <a:spLocks noGrp="1"/>
          </p:cNvSpPr>
          <p:nvPr>
            <p:ph type="title"/>
          </p:nvPr>
        </p:nvSpPr>
        <p:spPr/>
        <p:txBody>
          <a:bodyPr/>
          <a:lstStyle/>
          <a:p>
            <a:r>
              <a:rPr lang="en-US" dirty="0" smtClean="0"/>
              <a:t>Integration Strategy is a Cross-Campus Initiative</a:t>
            </a:r>
            <a:endParaRPr lang="en-US" dirty="0"/>
          </a:p>
        </p:txBody>
      </p:sp>
      <p:sp>
        <p:nvSpPr>
          <p:cNvPr id="7" name="Rectangle 6"/>
          <p:cNvSpPr/>
          <p:nvPr/>
        </p:nvSpPr>
        <p:spPr bwMode="gray">
          <a:xfrm>
            <a:off x="538638" y="1094705"/>
            <a:ext cx="1179810" cy="153888"/>
          </a:xfrm>
          <a:prstGeom prst="rect">
            <a:avLst/>
          </a:prstGeom>
        </p:spPr>
        <p:txBody>
          <a:bodyPr wrap="none" lIns="0" tIns="0" rIns="0" bIns="0">
            <a:spAutoFit/>
          </a:bodyPr>
          <a:lstStyle/>
          <a:p>
            <a:r>
              <a:rPr lang="en-US" sz="1000" b="1" dirty="0" smtClean="0"/>
              <a:t>Campus Leaders</a:t>
            </a:r>
            <a:endParaRPr lang="en-US" sz="1000" b="1" dirty="0"/>
          </a:p>
        </p:txBody>
      </p:sp>
      <p:sp>
        <p:nvSpPr>
          <p:cNvPr id="8" name="Rectangle 7"/>
          <p:cNvSpPr/>
          <p:nvPr/>
        </p:nvSpPr>
        <p:spPr bwMode="gray">
          <a:xfrm>
            <a:off x="3999833" y="1094705"/>
            <a:ext cx="1126912" cy="153888"/>
          </a:xfrm>
          <a:prstGeom prst="rect">
            <a:avLst/>
          </a:prstGeom>
        </p:spPr>
        <p:txBody>
          <a:bodyPr wrap="none" lIns="0" tIns="0" rIns="0" bIns="0">
            <a:spAutoFit/>
          </a:bodyPr>
          <a:lstStyle/>
          <a:p>
            <a:r>
              <a:rPr lang="en-US" sz="1000" b="1" dirty="0" smtClean="0"/>
              <a:t>IT Organization</a:t>
            </a:r>
            <a:endParaRPr lang="en-US" sz="1000" b="1" dirty="0"/>
          </a:p>
        </p:txBody>
      </p:sp>
      <p:cxnSp>
        <p:nvCxnSpPr>
          <p:cNvPr id="9" name="Straight Connector 8"/>
          <p:cNvCxnSpPr/>
          <p:nvPr/>
        </p:nvCxnSpPr>
        <p:spPr bwMode="gray">
          <a:xfrm>
            <a:off x="538638" y="1327876"/>
            <a:ext cx="117236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gray">
          <a:xfrm>
            <a:off x="3999833" y="1327876"/>
            <a:ext cx="112691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 Placeholder 12"/>
          <p:cNvSpPr txBox="1">
            <a:spLocks/>
          </p:cNvSpPr>
          <p:nvPr/>
        </p:nvSpPr>
        <p:spPr bwMode="gray">
          <a:xfrm>
            <a:off x="313594" y="1567844"/>
            <a:ext cx="1872617" cy="75661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smtClean="0"/>
              <a:t>Consider Cross-Campus Needs with Every Solution</a:t>
            </a:r>
            <a:endParaRPr lang="en-US" dirty="0"/>
          </a:p>
          <a:p>
            <a:pPr marL="0" indent="0">
              <a:buNone/>
            </a:pPr>
            <a:r>
              <a:rPr lang="en-US" dirty="0" smtClean="0"/>
              <a:t>Invest in technologies with the capacity for use across campus to improve enterprise cohesion</a:t>
            </a:r>
            <a:endParaRPr lang="en-US" b="1" dirty="0"/>
          </a:p>
        </p:txBody>
      </p:sp>
      <p:sp>
        <p:nvSpPr>
          <p:cNvPr id="27" name="Text Placeholder 12"/>
          <p:cNvSpPr txBox="1">
            <a:spLocks/>
          </p:cNvSpPr>
          <p:nvPr/>
        </p:nvSpPr>
        <p:spPr bwMode="gray">
          <a:xfrm>
            <a:off x="313595" y="2578630"/>
            <a:ext cx="1645060" cy="75661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smtClean="0"/>
              <a:t>Invest in Tomorrow While Building for Today</a:t>
            </a:r>
            <a:endParaRPr lang="en-US" dirty="0"/>
          </a:p>
          <a:p>
            <a:pPr marL="0" indent="0">
              <a:buNone/>
            </a:pPr>
            <a:r>
              <a:rPr lang="en-US" dirty="0" smtClean="0"/>
              <a:t>Bear upfront costs to build downstream capabilities and prepare for changing needs</a:t>
            </a:r>
            <a:endParaRPr lang="en-US" b="1" dirty="0"/>
          </a:p>
        </p:txBody>
      </p:sp>
      <p:sp>
        <p:nvSpPr>
          <p:cNvPr id="28" name="Text Placeholder 12"/>
          <p:cNvSpPr txBox="1">
            <a:spLocks/>
          </p:cNvSpPr>
          <p:nvPr/>
        </p:nvSpPr>
        <p:spPr bwMode="gray">
          <a:xfrm>
            <a:off x="313595" y="3582255"/>
            <a:ext cx="1902694" cy="75661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smtClean="0"/>
              <a:t>Collaborate with IT to Define Project Requirements</a:t>
            </a:r>
            <a:endParaRPr lang="en-US" dirty="0"/>
          </a:p>
          <a:p>
            <a:pPr marL="0" indent="0">
              <a:buNone/>
            </a:pPr>
            <a:r>
              <a:rPr lang="en-US" dirty="0" smtClean="0"/>
              <a:t>Dedicate subject-matter expertise to IT projects to align outcomes with campus needs</a:t>
            </a:r>
            <a:endParaRPr lang="en-US" b="1" dirty="0"/>
          </a:p>
        </p:txBody>
      </p:sp>
      <p:sp>
        <p:nvSpPr>
          <p:cNvPr id="29" name="Text Placeholder 12"/>
          <p:cNvSpPr txBox="1">
            <a:spLocks/>
          </p:cNvSpPr>
          <p:nvPr/>
        </p:nvSpPr>
        <p:spPr bwMode="gray">
          <a:xfrm>
            <a:off x="4234637" y="1567844"/>
            <a:ext cx="1896521" cy="75661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smtClean="0"/>
              <a:t>Focus on Enterprise Services, Not Technology Systems</a:t>
            </a:r>
            <a:endParaRPr lang="en-US" dirty="0"/>
          </a:p>
          <a:p>
            <a:pPr marL="0" indent="0">
              <a:buNone/>
            </a:pPr>
            <a:r>
              <a:rPr lang="en-US" dirty="0" smtClean="0"/>
              <a:t>Implement solutions to support institutional capabilities, rather than to adopt particular tools</a:t>
            </a:r>
            <a:endParaRPr lang="en-US" b="1" dirty="0"/>
          </a:p>
        </p:txBody>
      </p:sp>
      <p:sp>
        <p:nvSpPr>
          <p:cNvPr id="30" name="Text Placeholder 12"/>
          <p:cNvSpPr txBox="1">
            <a:spLocks/>
          </p:cNvSpPr>
          <p:nvPr/>
        </p:nvSpPr>
        <p:spPr bwMode="gray">
          <a:xfrm>
            <a:off x="4524198" y="2578630"/>
            <a:ext cx="1645060" cy="75661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smtClean="0"/>
              <a:t>Make Total Integration Costs Transparent</a:t>
            </a:r>
            <a:endParaRPr lang="en-US" dirty="0"/>
          </a:p>
          <a:p>
            <a:pPr marL="0" indent="0">
              <a:buNone/>
            </a:pPr>
            <a:r>
              <a:rPr lang="en-US" dirty="0" smtClean="0"/>
              <a:t>Quantify risks and benefits across integration scenarios to improve decision-making</a:t>
            </a:r>
            <a:endParaRPr lang="en-US" b="1" dirty="0"/>
          </a:p>
        </p:txBody>
      </p:sp>
      <p:sp>
        <p:nvSpPr>
          <p:cNvPr id="31" name="Text Placeholder 12"/>
          <p:cNvSpPr txBox="1">
            <a:spLocks/>
          </p:cNvSpPr>
          <p:nvPr/>
        </p:nvSpPr>
        <p:spPr bwMode="gray">
          <a:xfrm>
            <a:off x="4234638" y="3582255"/>
            <a:ext cx="1943912" cy="75661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smtClean="0"/>
              <a:t>Champion Reusability Across Different Organizational Silos</a:t>
            </a:r>
            <a:endParaRPr lang="en-US" dirty="0" smtClean="0"/>
          </a:p>
          <a:p>
            <a:pPr marL="0" indent="0">
              <a:buNone/>
            </a:pPr>
            <a:r>
              <a:rPr lang="en-US" dirty="0" smtClean="0"/>
              <a:t>Deploy integration services with reusable logic, patterns, and data to capture IT service efficiencies</a:t>
            </a:r>
            <a:endParaRPr lang="en-US" dirty="0"/>
          </a:p>
        </p:txBody>
      </p:sp>
      <p:grpSp>
        <p:nvGrpSpPr>
          <p:cNvPr id="38" name="Group 37"/>
          <p:cNvGrpSpPr/>
          <p:nvPr/>
        </p:nvGrpSpPr>
        <p:grpSpPr>
          <a:xfrm>
            <a:off x="1964305" y="1717091"/>
            <a:ext cx="2506611" cy="2136424"/>
            <a:chOff x="1749929" y="1652667"/>
            <a:chExt cx="2900941" cy="2472518"/>
          </a:xfrm>
        </p:grpSpPr>
        <p:grpSp>
          <p:nvGrpSpPr>
            <p:cNvPr id="11" name="Group 10"/>
            <p:cNvGrpSpPr/>
            <p:nvPr/>
          </p:nvGrpSpPr>
          <p:grpSpPr>
            <a:xfrm>
              <a:off x="1749929" y="1652667"/>
              <a:ext cx="2900941" cy="2472518"/>
              <a:chOff x="1922754" y="2367793"/>
              <a:chExt cx="3918049" cy="3339415"/>
            </a:xfrm>
          </p:grpSpPr>
          <p:sp>
            <p:nvSpPr>
              <p:cNvPr id="12" name="Oval 11"/>
              <p:cNvSpPr/>
              <p:nvPr/>
            </p:nvSpPr>
            <p:spPr bwMode="gray">
              <a:xfrm>
                <a:off x="2218147" y="2367793"/>
                <a:ext cx="3339415" cy="333941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gray">
              <a:xfrm>
                <a:off x="2528001" y="2483068"/>
                <a:ext cx="624017" cy="624017"/>
              </a:xfrm>
              <a:prstGeom prst="ellipse">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4" name="Oval 13"/>
              <p:cNvSpPr/>
              <p:nvPr/>
            </p:nvSpPr>
            <p:spPr bwMode="gray">
              <a:xfrm>
                <a:off x="1922754" y="3630751"/>
                <a:ext cx="624017" cy="624017"/>
              </a:xfrm>
              <a:prstGeom prst="ellipse">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5" name="Oval 14"/>
              <p:cNvSpPr/>
              <p:nvPr/>
            </p:nvSpPr>
            <p:spPr bwMode="gray">
              <a:xfrm>
                <a:off x="4672554" y="4950675"/>
                <a:ext cx="624017" cy="624017"/>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6" name="Oval 15"/>
              <p:cNvSpPr/>
              <p:nvPr/>
            </p:nvSpPr>
            <p:spPr bwMode="gray">
              <a:xfrm>
                <a:off x="4583068" y="2469438"/>
                <a:ext cx="624017" cy="624017"/>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7" name="Oval 16"/>
              <p:cNvSpPr/>
              <p:nvPr/>
            </p:nvSpPr>
            <p:spPr bwMode="gray">
              <a:xfrm>
                <a:off x="2411738" y="4950675"/>
                <a:ext cx="624017" cy="624017"/>
              </a:xfrm>
              <a:prstGeom prst="ellipse">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8" name="Oval 17"/>
              <p:cNvSpPr/>
              <p:nvPr/>
            </p:nvSpPr>
            <p:spPr bwMode="gray">
              <a:xfrm>
                <a:off x="5216786" y="3630750"/>
                <a:ext cx="624017" cy="624017"/>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19" name="Straight Arrow Connector 18"/>
              <p:cNvCxnSpPr/>
              <p:nvPr/>
            </p:nvCxnSpPr>
            <p:spPr bwMode="gray">
              <a:xfrm flipH="1">
                <a:off x="3003231" y="4560586"/>
                <a:ext cx="421346" cy="390089"/>
              </a:xfrm>
              <a:prstGeom prst="straightConnector1">
                <a:avLst/>
              </a:prstGeom>
              <a:ln w="28575">
                <a:solidFill>
                  <a:schemeClr val="tx2"/>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bwMode="gray">
              <a:xfrm>
                <a:off x="4258403" y="4560586"/>
                <a:ext cx="421346" cy="390089"/>
              </a:xfrm>
              <a:prstGeom prst="straightConnector1">
                <a:avLst/>
              </a:prstGeom>
              <a:ln w="28575">
                <a:solidFill>
                  <a:schemeClr val="accent6"/>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bwMode="gray">
              <a:xfrm flipV="1">
                <a:off x="4177656" y="3062647"/>
                <a:ext cx="421346" cy="390089"/>
              </a:xfrm>
              <a:prstGeom prst="straightConnector1">
                <a:avLst/>
              </a:prstGeom>
              <a:ln w="28575">
                <a:solidFill>
                  <a:schemeClr val="accent6"/>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gray">
              <a:xfrm flipH="1" flipV="1">
                <a:off x="3140855" y="3058926"/>
                <a:ext cx="421346" cy="390089"/>
              </a:xfrm>
              <a:prstGeom prst="straightConnector1">
                <a:avLst/>
              </a:prstGeom>
              <a:ln w="28575">
                <a:solidFill>
                  <a:schemeClr val="tx2"/>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bwMode="gray">
              <a:xfrm flipH="1" flipV="1">
                <a:off x="2665486" y="3936569"/>
                <a:ext cx="562583" cy="8"/>
              </a:xfrm>
              <a:prstGeom prst="straightConnector1">
                <a:avLst/>
              </a:prstGeom>
              <a:ln w="28575">
                <a:solidFill>
                  <a:schemeClr val="tx2"/>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gray">
              <a:xfrm flipV="1">
                <a:off x="4495879" y="3907454"/>
                <a:ext cx="562583" cy="8"/>
              </a:xfrm>
              <a:prstGeom prst="straightConnector1">
                <a:avLst/>
              </a:prstGeom>
              <a:ln w="28575">
                <a:solidFill>
                  <a:schemeClr val="accent6"/>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026" y="2568990"/>
                <a:ext cx="383729" cy="386306"/>
              </a:xfrm>
              <a:prstGeom prst="rect">
                <a:avLst/>
              </a:prstGeom>
            </p:spPr>
          </p:pic>
        </p:gr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2240" y="2618032"/>
              <a:ext cx="577187" cy="500229"/>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7475" y="2731939"/>
              <a:ext cx="309370" cy="180466"/>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4593" y="2677534"/>
              <a:ext cx="307236" cy="274465"/>
            </a:xfrm>
            <a:prstGeom prst="rect">
              <a:avLst/>
            </a:prstGeom>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0834" y="3701406"/>
              <a:ext cx="335246" cy="198457"/>
            </a:xfrm>
            <a:prstGeom prst="rect">
              <a:avLst/>
            </a:pr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2643" y="1815679"/>
              <a:ext cx="276011" cy="286516"/>
            </a:xfrm>
            <a:prstGeom prst="rect">
              <a:avLst/>
            </a:prstGeom>
          </p:spPr>
        </p:pic>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95595" y="3701406"/>
              <a:ext cx="242620" cy="230489"/>
            </a:xfrm>
            <a:prstGeom prst="rect">
              <a:avLst/>
            </a:prstGeom>
          </p:spPr>
        </p:pic>
      </p:grpSp>
    </p:spTree>
    <p:extLst>
      <p:ext uri="{BB962C8B-B14F-4D97-AF65-F5344CB8AC3E}">
        <p14:creationId xmlns:p14="http://schemas.microsoft.com/office/powerpoint/2010/main" val="3205751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a:t>
            </a:r>
            <a:endParaRPr lang="en-US" dirty="0"/>
          </a:p>
        </p:txBody>
      </p:sp>
      <p:sp>
        <p:nvSpPr>
          <p:cNvPr id="6" name="Text Placeholder 5"/>
          <p:cNvSpPr>
            <a:spLocks noGrp="1"/>
          </p:cNvSpPr>
          <p:nvPr>
            <p:ph type="body" sz="quarter" idx="13"/>
          </p:nvPr>
        </p:nvSpPr>
        <p:spPr/>
        <p:txBody>
          <a:bodyPr/>
          <a:lstStyle/>
          <a:p>
            <a:r>
              <a:rPr lang="en-US" dirty="0" smtClean="0"/>
              <a:t>Higher Education’s Digital Imperative</a:t>
            </a:r>
            <a:endParaRPr lang="en-US" dirty="0"/>
          </a:p>
        </p:txBody>
      </p:sp>
      <p:sp>
        <p:nvSpPr>
          <p:cNvPr id="7" name="Text Placeholder 6"/>
          <p:cNvSpPr>
            <a:spLocks noGrp="1"/>
          </p:cNvSpPr>
          <p:nvPr>
            <p:ph type="body" sz="quarter" idx="17"/>
          </p:nvPr>
        </p:nvSpPr>
        <p:spPr>
          <a:xfrm>
            <a:off x="863781" y="1760223"/>
            <a:ext cx="274320" cy="276999"/>
          </a:xfrm>
        </p:spPr>
        <p:txBody>
          <a:bodyPr/>
          <a:lstStyle/>
          <a:p>
            <a:r>
              <a:rPr lang="en-US" dirty="0"/>
              <a:t>2</a:t>
            </a:r>
          </a:p>
        </p:txBody>
      </p:sp>
      <p:sp>
        <p:nvSpPr>
          <p:cNvPr id="8" name="Text Placeholder 7"/>
          <p:cNvSpPr>
            <a:spLocks noGrp="1"/>
          </p:cNvSpPr>
          <p:nvPr>
            <p:ph type="body" sz="quarter" idx="18"/>
          </p:nvPr>
        </p:nvSpPr>
        <p:spPr>
          <a:xfrm>
            <a:off x="1363152" y="1829473"/>
            <a:ext cx="3749040" cy="138499"/>
          </a:xfrm>
        </p:spPr>
        <p:txBody>
          <a:bodyPr/>
          <a:lstStyle/>
          <a:p>
            <a:r>
              <a:rPr lang="en-US" dirty="0" smtClean="0"/>
              <a:t>Integration: The Key to Long-Term Technology Value</a:t>
            </a:r>
            <a:endParaRPr lang="en-US" dirty="0"/>
          </a:p>
        </p:txBody>
      </p:sp>
      <p:sp>
        <p:nvSpPr>
          <p:cNvPr id="9" name="Text Placeholder 8"/>
          <p:cNvSpPr>
            <a:spLocks noGrp="1"/>
          </p:cNvSpPr>
          <p:nvPr>
            <p:ph type="body" sz="quarter" idx="19"/>
          </p:nvPr>
        </p:nvSpPr>
        <p:spPr>
          <a:xfrm>
            <a:off x="863781" y="2532773"/>
            <a:ext cx="274320" cy="276999"/>
          </a:xfrm>
        </p:spPr>
        <p:txBody>
          <a:bodyPr/>
          <a:lstStyle/>
          <a:p>
            <a:r>
              <a:rPr lang="en-US" dirty="0" smtClean="0"/>
              <a:t>3</a:t>
            </a:r>
            <a:endParaRPr lang="en-US" dirty="0"/>
          </a:p>
        </p:txBody>
      </p:sp>
      <p:sp>
        <p:nvSpPr>
          <p:cNvPr id="10" name="Text Placeholder 9"/>
          <p:cNvSpPr>
            <a:spLocks noGrp="1"/>
          </p:cNvSpPr>
          <p:nvPr>
            <p:ph type="body" sz="quarter" idx="20"/>
          </p:nvPr>
        </p:nvSpPr>
        <p:spPr>
          <a:xfrm>
            <a:off x="1363152" y="2602023"/>
            <a:ext cx="3749040" cy="138499"/>
          </a:xfrm>
        </p:spPr>
        <p:txBody>
          <a:bodyPr/>
          <a:lstStyle/>
          <a:p>
            <a:r>
              <a:rPr lang="en-US" dirty="0" smtClean="0"/>
              <a:t>The Perils of Project-Focused Integration</a:t>
            </a:r>
            <a:endParaRPr lang="en-US" dirty="0"/>
          </a:p>
        </p:txBody>
      </p:sp>
      <p:sp>
        <p:nvSpPr>
          <p:cNvPr id="11" name="Text Placeholder 10"/>
          <p:cNvSpPr>
            <a:spLocks noGrp="1"/>
          </p:cNvSpPr>
          <p:nvPr>
            <p:ph type="body" sz="quarter" idx="21"/>
          </p:nvPr>
        </p:nvSpPr>
        <p:spPr>
          <a:xfrm>
            <a:off x="863781" y="3248173"/>
            <a:ext cx="274320" cy="276999"/>
          </a:xfrm>
        </p:spPr>
        <p:txBody>
          <a:bodyPr/>
          <a:lstStyle/>
          <a:p>
            <a:r>
              <a:rPr lang="en-US" dirty="0" smtClean="0"/>
              <a:t>4</a:t>
            </a:r>
            <a:endParaRPr lang="en-US" dirty="0"/>
          </a:p>
        </p:txBody>
      </p:sp>
      <p:sp>
        <p:nvSpPr>
          <p:cNvPr id="12" name="Text Placeholder 11"/>
          <p:cNvSpPr>
            <a:spLocks noGrp="1"/>
          </p:cNvSpPr>
          <p:nvPr>
            <p:ph type="body" sz="quarter" idx="22"/>
          </p:nvPr>
        </p:nvSpPr>
        <p:spPr>
          <a:xfrm>
            <a:off x="1363152" y="3317423"/>
            <a:ext cx="3749040" cy="138499"/>
          </a:xfrm>
        </p:spPr>
        <p:txBody>
          <a:bodyPr/>
          <a:lstStyle/>
          <a:p>
            <a:r>
              <a:rPr lang="en-US" dirty="0" smtClean="0"/>
              <a:t>A Better Way: Investing in Campus-Wide Integration</a:t>
            </a:r>
            <a:endParaRPr lang="en-US" dirty="0"/>
          </a:p>
        </p:txBody>
      </p:sp>
    </p:spTree>
    <p:extLst>
      <p:ext uri="{BB962C8B-B14F-4D97-AF65-F5344CB8AC3E}">
        <p14:creationId xmlns:p14="http://schemas.microsoft.com/office/powerpoint/2010/main" val="299433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IT Forum</a:t>
            </a:r>
            <a:endParaRPr lang="en-US" dirty="0"/>
          </a:p>
        </p:txBody>
      </p:sp>
      <p:sp>
        <p:nvSpPr>
          <p:cNvPr id="13" name="Text Placeholder 12"/>
          <p:cNvSpPr>
            <a:spLocks noGrp="1"/>
          </p:cNvSpPr>
          <p:nvPr>
            <p:ph type="body" sz="quarter" idx="37"/>
          </p:nvPr>
        </p:nvSpPr>
        <p:spPr/>
        <p:txBody>
          <a:bodyPr/>
          <a:lstStyle/>
          <a:p>
            <a:r>
              <a:rPr lang="en-US" dirty="0" smtClean="0"/>
              <a:t>Project Director</a:t>
            </a:r>
            <a:endParaRPr lang="en-US" dirty="0"/>
          </a:p>
        </p:txBody>
      </p:sp>
      <p:sp>
        <p:nvSpPr>
          <p:cNvPr id="14" name="Text Placeholder 13"/>
          <p:cNvSpPr>
            <a:spLocks noGrp="1"/>
          </p:cNvSpPr>
          <p:nvPr>
            <p:ph type="body" sz="quarter" idx="38"/>
          </p:nvPr>
        </p:nvSpPr>
        <p:spPr/>
        <p:txBody>
          <a:bodyPr/>
          <a:lstStyle/>
          <a:p>
            <a:r>
              <a:rPr lang="en-US" dirty="0" smtClean="0"/>
              <a:t>Scott Winslow</a:t>
            </a:r>
            <a:endParaRPr lang="en-US" dirty="0"/>
          </a:p>
        </p:txBody>
      </p:sp>
      <p:sp>
        <p:nvSpPr>
          <p:cNvPr id="15" name="Text Placeholder 14"/>
          <p:cNvSpPr>
            <a:spLocks noGrp="1"/>
          </p:cNvSpPr>
          <p:nvPr>
            <p:ph type="body" sz="quarter" idx="39"/>
          </p:nvPr>
        </p:nvSpPr>
        <p:spPr/>
        <p:txBody>
          <a:bodyPr/>
          <a:lstStyle/>
          <a:p>
            <a:r>
              <a:rPr lang="en-US" dirty="0" smtClean="0"/>
              <a:t>Contributing Consultants</a:t>
            </a:r>
            <a:endParaRPr lang="en-US" dirty="0"/>
          </a:p>
        </p:txBody>
      </p:sp>
      <p:sp>
        <p:nvSpPr>
          <p:cNvPr id="16" name="Text Placeholder 15"/>
          <p:cNvSpPr>
            <a:spLocks noGrp="1"/>
          </p:cNvSpPr>
          <p:nvPr>
            <p:ph type="body" sz="quarter" idx="40"/>
          </p:nvPr>
        </p:nvSpPr>
        <p:spPr/>
        <p:txBody>
          <a:bodyPr/>
          <a:lstStyle/>
          <a:p>
            <a:r>
              <a:rPr lang="en-US" dirty="0" smtClean="0"/>
              <a:t>Danielle Yardy, PhD</a:t>
            </a:r>
            <a:endParaRPr lang="en-US" dirty="0"/>
          </a:p>
        </p:txBody>
      </p:sp>
    </p:spTree>
    <p:extLst>
      <p:ext uri="{BB962C8B-B14F-4D97-AF65-F5344CB8AC3E}">
        <p14:creationId xmlns:p14="http://schemas.microsoft.com/office/powerpoint/2010/main" val="999413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9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p:txBody>
          <a:bodyPr/>
          <a:lstStyle/>
          <a:p>
            <a:r>
              <a:rPr lang="en-US" dirty="0" smtClean="0"/>
              <a:t>Continuing Growth in Demand for Tech Across Campus</a:t>
            </a:r>
            <a:endParaRPr lang="en-US" dirty="0"/>
          </a:p>
        </p:txBody>
      </p:sp>
      <p:sp>
        <p:nvSpPr>
          <p:cNvPr id="14" name="Text Placeholder 13"/>
          <p:cNvSpPr>
            <a:spLocks noGrp="1"/>
          </p:cNvSpPr>
          <p:nvPr>
            <p:ph type="body" sz="quarter" idx="16"/>
          </p:nvPr>
        </p:nvSpPr>
        <p:spPr/>
        <p:txBody>
          <a:bodyPr/>
          <a:lstStyle/>
          <a:p>
            <a:r>
              <a:rPr lang="en-US" dirty="0" smtClean="0"/>
              <a:t>What’s Happening in Higher Education?</a:t>
            </a:r>
            <a:endParaRPr lang="en-US" dirty="0"/>
          </a:p>
        </p:txBody>
      </p:sp>
      <p:sp>
        <p:nvSpPr>
          <p:cNvPr id="15" name="Text Placeholder 14"/>
          <p:cNvSpPr>
            <a:spLocks noGrp="1"/>
          </p:cNvSpPr>
          <p:nvPr>
            <p:ph type="body" sz="quarter" idx="18"/>
          </p:nvPr>
        </p:nvSpPr>
        <p:spPr>
          <a:xfrm>
            <a:off x="3491288" y="4138880"/>
            <a:ext cx="2909512" cy="661720"/>
          </a:xfrm>
        </p:spPr>
        <p:txBody>
          <a:bodyPr/>
          <a:lstStyle/>
          <a:p>
            <a:pPr algn="r"/>
            <a:r>
              <a:rPr lang="en-US" dirty="0"/>
              <a:t>Source: EAB interviews and analysis; “Students are Looking for Personalized Digital Experiences: Does Higher Ed Deliver?” </a:t>
            </a:r>
            <a:r>
              <a:rPr lang="en-US" dirty="0" err="1"/>
              <a:t>Ellucian</a:t>
            </a:r>
            <a:r>
              <a:rPr lang="en-US" dirty="0"/>
              <a:t> (2017), http://www.ellucian.com/White-Papers/Students-are-looking-for-personalized-digital-experiences/. </a:t>
            </a:r>
          </a:p>
        </p:txBody>
      </p:sp>
      <p:sp>
        <p:nvSpPr>
          <p:cNvPr id="16" name="Text Placeholder 15"/>
          <p:cNvSpPr>
            <a:spLocks noGrp="1"/>
          </p:cNvSpPr>
          <p:nvPr>
            <p:ph type="body" sz="quarter" idx="19"/>
          </p:nvPr>
        </p:nvSpPr>
        <p:spPr>
          <a:xfrm>
            <a:off x="0" y="4557713"/>
            <a:ext cx="2046204" cy="76944"/>
          </a:xfrm>
        </p:spPr>
        <p:txBody>
          <a:bodyPr/>
          <a:lstStyle/>
          <a:p>
            <a:r>
              <a:rPr lang="en-US" dirty="0"/>
              <a:t>Wakefield Research Survey for </a:t>
            </a:r>
            <a:r>
              <a:rPr lang="en-US" dirty="0" err="1"/>
              <a:t>Ellucian</a:t>
            </a:r>
            <a:r>
              <a:rPr lang="en-US" dirty="0"/>
              <a:t>, N = 1000</a:t>
            </a:r>
            <a:r>
              <a:rPr lang="en-US" dirty="0" smtClean="0"/>
              <a:t>.</a:t>
            </a:r>
            <a:endParaRPr lang="en-US" dirty="0"/>
          </a:p>
        </p:txBody>
      </p:sp>
      <p:sp>
        <p:nvSpPr>
          <p:cNvPr id="12" name="Title 11"/>
          <p:cNvSpPr>
            <a:spLocks noGrp="1"/>
          </p:cNvSpPr>
          <p:nvPr>
            <p:ph type="title"/>
          </p:nvPr>
        </p:nvSpPr>
        <p:spPr/>
        <p:txBody>
          <a:bodyPr/>
          <a:lstStyle/>
          <a:p>
            <a:r>
              <a:rPr lang="en-US" dirty="0" smtClean="0"/>
              <a:t>Technology Deluge Shows No Signs of Slowing</a:t>
            </a:r>
            <a:endParaRPr lang="en-US" dirty="0"/>
          </a:p>
        </p:txBody>
      </p:sp>
      <p:grpSp>
        <p:nvGrpSpPr>
          <p:cNvPr id="151" name="Group 150"/>
          <p:cNvGrpSpPr/>
          <p:nvPr/>
        </p:nvGrpSpPr>
        <p:grpSpPr>
          <a:xfrm>
            <a:off x="422768" y="1459478"/>
            <a:ext cx="1623436" cy="416702"/>
            <a:chOff x="1064537" y="4312502"/>
            <a:chExt cx="1623436" cy="416702"/>
          </a:xfrm>
        </p:grpSpPr>
        <p:pic>
          <p:nvPicPr>
            <p:cNvPr id="152" name="Picture 1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537" y="4312502"/>
              <a:ext cx="397294" cy="393321"/>
            </a:xfrm>
            <a:prstGeom prst="rect">
              <a:avLst/>
            </a:prstGeom>
          </p:spPr>
        </p:pic>
        <p:sp>
          <p:nvSpPr>
            <p:cNvPr id="153" name="TextBox 152"/>
            <p:cNvSpPr txBox="1"/>
            <p:nvPr/>
          </p:nvSpPr>
          <p:spPr bwMode="gray">
            <a:xfrm>
              <a:off x="1607355" y="4313706"/>
              <a:ext cx="1080618" cy="415498"/>
            </a:xfrm>
            <a:prstGeom prst="rect">
              <a:avLst/>
            </a:prstGeom>
            <a:noFill/>
          </p:spPr>
          <p:txBody>
            <a:bodyPr wrap="square" lIns="0" tIns="0" rIns="0" bIns="0" rtlCol="0">
              <a:spAutoFit/>
            </a:bodyPr>
            <a:lstStyle/>
            <a:p>
              <a:pPr>
                <a:spcBef>
                  <a:spcPts val="500"/>
                </a:spcBef>
              </a:pPr>
              <a:r>
                <a:rPr lang="en-US" sz="900" dirty="0" smtClean="0"/>
                <a:t>Teaching and Learning Initiatives </a:t>
              </a:r>
              <a:endParaRPr lang="en-US" sz="900" dirty="0" smtClean="0">
                <a:solidFill>
                  <a:schemeClr val="tx1"/>
                </a:solidFill>
              </a:endParaRPr>
            </a:p>
          </p:txBody>
        </p:sp>
      </p:grpSp>
      <p:grpSp>
        <p:nvGrpSpPr>
          <p:cNvPr id="154" name="Group 153"/>
          <p:cNvGrpSpPr/>
          <p:nvPr/>
        </p:nvGrpSpPr>
        <p:grpSpPr>
          <a:xfrm>
            <a:off x="413324" y="2065594"/>
            <a:ext cx="1632880" cy="415498"/>
            <a:chOff x="1055093" y="4872018"/>
            <a:chExt cx="1632880" cy="415498"/>
          </a:xfrm>
        </p:grpSpPr>
        <p:pic>
          <p:nvPicPr>
            <p:cNvPr id="155" name="Picture 1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093" y="4891342"/>
              <a:ext cx="416181" cy="345430"/>
            </a:xfrm>
            <a:prstGeom prst="rect">
              <a:avLst/>
            </a:prstGeom>
          </p:spPr>
        </p:pic>
        <p:sp>
          <p:nvSpPr>
            <p:cNvPr id="156" name="TextBox 155"/>
            <p:cNvSpPr txBox="1"/>
            <p:nvPr/>
          </p:nvSpPr>
          <p:spPr bwMode="gray">
            <a:xfrm>
              <a:off x="1607355" y="4872018"/>
              <a:ext cx="1080618" cy="415498"/>
            </a:xfrm>
            <a:prstGeom prst="rect">
              <a:avLst/>
            </a:prstGeom>
            <a:noFill/>
          </p:spPr>
          <p:txBody>
            <a:bodyPr wrap="square" lIns="0" tIns="0" rIns="0" bIns="0" rtlCol="0">
              <a:spAutoFit/>
            </a:bodyPr>
            <a:lstStyle/>
            <a:p>
              <a:pPr>
                <a:spcBef>
                  <a:spcPts val="500"/>
                </a:spcBef>
              </a:pPr>
              <a:r>
                <a:rPr lang="en-US" sz="900" dirty="0" smtClean="0"/>
                <a:t>Student, Faculty, Staff Device Proliferation</a:t>
              </a:r>
              <a:endParaRPr lang="en-US" sz="900" dirty="0" smtClean="0">
                <a:solidFill>
                  <a:schemeClr val="tx1"/>
                </a:solidFill>
              </a:endParaRPr>
            </a:p>
          </p:txBody>
        </p:sp>
      </p:grpSp>
      <p:grpSp>
        <p:nvGrpSpPr>
          <p:cNvPr id="157" name="Group 156"/>
          <p:cNvGrpSpPr/>
          <p:nvPr/>
        </p:nvGrpSpPr>
        <p:grpSpPr>
          <a:xfrm>
            <a:off x="392462" y="3880329"/>
            <a:ext cx="1653741" cy="415498"/>
            <a:chOff x="1033463" y="6500173"/>
            <a:chExt cx="1653741" cy="415498"/>
          </a:xfrm>
        </p:grpSpPr>
        <p:pic>
          <p:nvPicPr>
            <p:cNvPr id="158" name="Picture 1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463" y="6524126"/>
              <a:ext cx="459442" cy="369085"/>
            </a:xfrm>
            <a:prstGeom prst="rect">
              <a:avLst/>
            </a:prstGeom>
          </p:spPr>
        </p:pic>
        <p:sp>
          <p:nvSpPr>
            <p:cNvPr id="159" name="TextBox 158"/>
            <p:cNvSpPr txBox="1"/>
            <p:nvPr/>
          </p:nvSpPr>
          <p:spPr bwMode="gray">
            <a:xfrm>
              <a:off x="1606586" y="6500173"/>
              <a:ext cx="1080618" cy="415498"/>
            </a:xfrm>
            <a:prstGeom prst="rect">
              <a:avLst/>
            </a:prstGeom>
            <a:noFill/>
          </p:spPr>
          <p:txBody>
            <a:bodyPr wrap="square" lIns="0" tIns="0" rIns="0" bIns="0" rtlCol="0">
              <a:spAutoFit/>
            </a:bodyPr>
            <a:lstStyle/>
            <a:p>
              <a:pPr>
                <a:spcBef>
                  <a:spcPts val="500"/>
                </a:spcBef>
              </a:pPr>
              <a:r>
                <a:rPr lang="en-US" sz="900" dirty="0" smtClean="0"/>
                <a:t>Campus Performance Analytics and IR </a:t>
              </a:r>
              <a:endParaRPr lang="en-US" sz="900" dirty="0" smtClean="0">
                <a:solidFill>
                  <a:schemeClr val="tx1"/>
                </a:solidFill>
              </a:endParaRPr>
            </a:p>
          </p:txBody>
        </p:sp>
      </p:grpSp>
      <p:grpSp>
        <p:nvGrpSpPr>
          <p:cNvPr id="160" name="Group 159"/>
          <p:cNvGrpSpPr/>
          <p:nvPr/>
        </p:nvGrpSpPr>
        <p:grpSpPr>
          <a:xfrm>
            <a:off x="399184" y="3275418"/>
            <a:ext cx="1647019" cy="415498"/>
            <a:chOff x="1040953" y="5957375"/>
            <a:chExt cx="1647019" cy="415498"/>
          </a:xfrm>
        </p:grpSpPr>
        <p:pic>
          <p:nvPicPr>
            <p:cNvPr id="161" name="Picture 1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953" y="5963443"/>
              <a:ext cx="444459" cy="408903"/>
            </a:xfrm>
            <a:prstGeom prst="rect">
              <a:avLst/>
            </a:prstGeom>
          </p:spPr>
        </p:pic>
        <p:sp>
          <p:nvSpPr>
            <p:cNvPr id="162" name="TextBox 161"/>
            <p:cNvSpPr txBox="1"/>
            <p:nvPr/>
          </p:nvSpPr>
          <p:spPr bwMode="gray">
            <a:xfrm>
              <a:off x="1607354" y="5957375"/>
              <a:ext cx="1080618" cy="415498"/>
            </a:xfrm>
            <a:prstGeom prst="rect">
              <a:avLst/>
            </a:prstGeom>
            <a:noFill/>
          </p:spPr>
          <p:txBody>
            <a:bodyPr wrap="square" lIns="0" tIns="0" rIns="0" bIns="0" rtlCol="0">
              <a:spAutoFit/>
            </a:bodyPr>
            <a:lstStyle/>
            <a:p>
              <a:pPr>
                <a:spcBef>
                  <a:spcPts val="500"/>
                </a:spcBef>
              </a:pPr>
              <a:r>
                <a:rPr lang="en-US" sz="900" dirty="0" smtClean="0"/>
                <a:t>Digital Engagement and Marketing Efforts </a:t>
              </a:r>
              <a:endParaRPr lang="en-US" sz="900" dirty="0" smtClean="0">
                <a:solidFill>
                  <a:schemeClr val="tx1"/>
                </a:solidFill>
              </a:endParaRPr>
            </a:p>
          </p:txBody>
        </p:sp>
      </p:grpSp>
      <p:grpSp>
        <p:nvGrpSpPr>
          <p:cNvPr id="163" name="Group 162"/>
          <p:cNvGrpSpPr/>
          <p:nvPr/>
        </p:nvGrpSpPr>
        <p:grpSpPr>
          <a:xfrm>
            <a:off x="439038" y="2670506"/>
            <a:ext cx="1607165" cy="415498"/>
            <a:chOff x="1080807" y="5391215"/>
            <a:chExt cx="1607165" cy="415498"/>
          </a:xfrm>
        </p:grpSpPr>
        <p:pic>
          <p:nvPicPr>
            <p:cNvPr id="164" name="Picture 163"/>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1080807" y="5430672"/>
              <a:ext cx="364752" cy="368436"/>
            </a:xfrm>
            <a:prstGeom prst="rect">
              <a:avLst/>
            </a:prstGeom>
          </p:spPr>
        </p:pic>
        <p:sp>
          <p:nvSpPr>
            <p:cNvPr id="165" name="TextBox 164"/>
            <p:cNvSpPr txBox="1"/>
            <p:nvPr/>
          </p:nvSpPr>
          <p:spPr bwMode="gray">
            <a:xfrm>
              <a:off x="1607354" y="5391215"/>
              <a:ext cx="1080618" cy="415498"/>
            </a:xfrm>
            <a:prstGeom prst="rect">
              <a:avLst/>
            </a:prstGeom>
            <a:noFill/>
          </p:spPr>
          <p:txBody>
            <a:bodyPr wrap="square" lIns="0" tIns="0" rIns="0" bIns="0" rtlCol="0">
              <a:spAutoFit/>
            </a:bodyPr>
            <a:lstStyle/>
            <a:p>
              <a:pPr>
                <a:spcBef>
                  <a:spcPts val="500"/>
                </a:spcBef>
              </a:pPr>
              <a:r>
                <a:rPr lang="en-US" sz="900" dirty="0" smtClean="0"/>
                <a:t>Campus Unit Workflow Automation</a:t>
              </a:r>
              <a:endParaRPr lang="en-US" sz="900" dirty="0" smtClean="0">
                <a:solidFill>
                  <a:schemeClr val="tx1"/>
                </a:solidFill>
              </a:endParaRPr>
            </a:p>
          </p:txBody>
        </p:sp>
      </p:grpSp>
      <p:sp>
        <p:nvSpPr>
          <p:cNvPr id="167" name="Rectangle 166"/>
          <p:cNvSpPr/>
          <p:nvPr/>
        </p:nvSpPr>
        <p:spPr bwMode="gray">
          <a:xfrm>
            <a:off x="3491288" y="3595448"/>
            <a:ext cx="1675326" cy="288354"/>
          </a:xfrm>
          <a:prstGeom prst="rect">
            <a:avLst/>
          </a:prstGeom>
          <a:noFill/>
          <a:ln w="317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cxnSp>
        <p:nvCxnSpPr>
          <p:cNvPr id="168" name="Straight Connector 167"/>
          <p:cNvCxnSpPr/>
          <p:nvPr/>
        </p:nvCxnSpPr>
        <p:spPr bwMode="gray">
          <a:xfrm>
            <a:off x="2681446" y="1638852"/>
            <a:ext cx="0" cy="2369631"/>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gray">
          <a:xfrm>
            <a:off x="2675870" y="4005682"/>
            <a:ext cx="3272883"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bwMode="gray">
          <a:xfrm>
            <a:off x="2597810" y="4044456"/>
            <a:ext cx="708885" cy="246221"/>
          </a:xfrm>
          <a:prstGeom prst="rect">
            <a:avLst/>
          </a:prstGeom>
          <a:noFill/>
        </p:spPr>
        <p:txBody>
          <a:bodyPr wrap="square" lIns="0" tIns="0" rIns="0" bIns="0" rtlCol="0">
            <a:spAutoFit/>
          </a:bodyPr>
          <a:lstStyle/>
          <a:p>
            <a:pPr algn="ctr">
              <a:spcBef>
                <a:spcPts val="500"/>
              </a:spcBef>
            </a:pPr>
            <a:r>
              <a:rPr lang="en-US" sz="800" dirty="0" smtClean="0"/>
              <a:t>Mobile Payments</a:t>
            </a:r>
          </a:p>
        </p:txBody>
      </p:sp>
      <p:sp>
        <p:nvSpPr>
          <p:cNvPr id="171" name="TextBox 170"/>
          <p:cNvSpPr txBox="1"/>
          <p:nvPr/>
        </p:nvSpPr>
        <p:spPr bwMode="gray">
          <a:xfrm>
            <a:off x="3249698" y="4044456"/>
            <a:ext cx="757500" cy="246221"/>
          </a:xfrm>
          <a:prstGeom prst="rect">
            <a:avLst/>
          </a:prstGeom>
          <a:noFill/>
        </p:spPr>
        <p:txBody>
          <a:bodyPr wrap="square" lIns="0" tIns="0" rIns="0" bIns="0" rtlCol="0">
            <a:spAutoFit/>
          </a:bodyPr>
          <a:lstStyle/>
          <a:p>
            <a:pPr algn="ctr">
              <a:spcBef>
                <a:spcPts val="500"/>
              </a:spcBef>
            </a:pPr>
            <a:r>
              <a:rPr lang="en-US" sz="800" dirty="0" smtClean="0"/>
              <a:t>Public Transportation</a:t>
            </a:r>
          </a:p>
        </p:txBody>
      </p:sp>
      <p:sp>
        <p:nvSpPr>
          <p:cNvPr id="172" name="TextBox 171"/>
          <p:cNvSpPr txBox="1"/>
          <p:nvPr/>
        </p:nvSpPr>
        <p:spPr bwMode="gray">
          <a:xfrm>
            <a:off x="3950201" y="4044456"/>
            <a:ext cx="757500" cy="246221"/>
          </a:xfrm>
          <a:prstGeom prst="rect">
            <a:avLst/>
          </a:prstGeom>
          <a:noFill/>
        </p:spPr>
        <p:txBody>
          <a:bodyPr wrap="square" lIns="0" tIns="0" rIns="0" bIns="0" rtlCol="0">
            <a:spAutoFit/>
          </a:bodyPr>
          <a:lstStyle/>
          <a:p>
            <a:pPr algn="ctr">
              <a:spcBef>
                <a:spcPts val="500"/>
              </a:spcBef>
            </a:pPr>
            <a:r>
              <a:rPr lang="en-US" sz="800" dirty="0" smtClean="0"/>
              <a:t>Campus Dining</a:t>
            </a:r>
          </a:p>
        </p:txBody>
      </p:sp>
      <p:sp>
        <p:nvSpPr>
          <p:cNvPr id="173" name="TextBox 172"/>
          <p:cNvSpPr txBox="1"/>
          <p:nvPr/>
        </p:nvSpPr>
        <p:spPr bwMode="gray">
          <a:xfrm>
            <a:off x="4650704" y="4044456"/>
            <a:ext cx="757500" cy="369332"/>
          </a:xfrm>
          <a:prstGeom prst="rect">
            <a:avLst/>
          </a:prstGeom>
          <a:noFill/>
        </p:spPr>
        <p:txBody>
          <a:bodyPr wrap="square" lIns="0" tIns="0" rIns="0" bIns="0" rtlCol="0">
            <a:spAutoFit/>
          </a:bodyPr>
          <a:lstStyle/>
          <a:p>
            <a:pPr algn="ctr">
              <a:spcBef>
                <a:spcPts val="500"/>
              </a:spcBef>
            </a:pPr>
            <a:r>
              <a:rPr lang="en-US" sz="800" dirty="0" smtClean="0"/>
              <a:t>Smart-building Access</a:t>
            </a:r>
          </a:p>
        </p:txBody>
      </p:sp>
      <p:sp>
        <p:nvSpPr>
          <p:cNvPr id="174" name="TextBox 173"/>
          <p:cNvSpPr txBox="1"/>
          <p:nvPr/>
        </p:nvSpPr>
        <p:spPr bwMode="gray">
          <a:xfrm>
            <a:off x="5351207" y="4044456"/>
            <a:ext cx="757500" cy="369332"/>
          </a:xfrm>
          <a:prstGeom prst="rect">
            <a:avLst/>
          </a:prstGeom>
          <a:noFill/>
        </p:spPr>
        <p:txBody>
          <a:bodyPr wrap="square" lIns="0" tIns="0" rIns="0" bIns="0" rtlCol="0">
            <a:spAutoFit/>
          </a:bodyPr>
          <a:lstStyle/>
          <a:p>
            <a:pPr algn="ctr">
              <a:spcBef>
                <a:spcPts val="500"/>
              </a:spcBef>
            </a:pPr>
            <a:r>
              <a:rPr lang="en-US" sz="800" dirty="0" smtClean="0"/>
              <a:t>Energy-efficiency Programs</a:t>
            </a:r>
          </a:p>
        </p:txBody>
      </p:sp>
      <p:sp>
        <p:nvSpPr>
          <p:cNvPr id="175" name="TextBox 174"/>
          <p:cNvSpPr txBox="1"/>
          <p:nvPr/>
        </p:nvSpPr>
        <p:spPr bwMode="gray">
          <a:xfrm>
            <a:off x="3877756" y="1635514"/>
            <a:ext cx="1198200" cy="215444"/>
          </a:xfrm>
          <a:prstGeom prst="rect">
            <a:avLst/>
          </a:prstGeom>
          <a:noFill/>
        </p:spPr>
        <p:txBody>
          <a:bodyPr wrap="square" lIns="0" tIns="0" rIns="0" bIns="0" rtlCol="0">
            <a:spAutoFit/>
          </a:bodyPr>
          <a:lstStyle/>
          <a:p>
            <a:pPr>
              <a:spcBef>
                <a:spcPts val="500"/>
              </a:spcBef>
            </a:pPr>
            <a:r>
              <a:rPr lang="en-US" sz="700" dirty="0" smtClean="0"/>
              <a:t>Percentage of students who want a technology</a:t>
            </a:r>
          </a:p>
        </p:txBody>
      </p:sp>
      <p:sp>
        <p:nvSpPr>
          <p:cNvPr id="176" name="TextBox 175"/>
          <p:cNvSpPr txBox="1"/>
          <p:nvPr/>
        </p:nvSpPr>
        <p:spPr bwMode="gray">
          <a:xfrm>
            <a:off x="2356946" y="3724409"/>
            <a:ext cx="274320" cy="107722"/>
          </a:xfrm>
          <a:prstGeom prst="rect">
            <a:avLst/>
          </a:prstGeom>
          <a:noFill/>
        </p:spPr>
        <p:txBody>
          <a:bodyPr wrap="square" lIns="0" tIns="0" rIns="0" bIns="0" rtlCol="0">
            <a:spAutoFit/>
          </a:bodyPr>
          <a:lstStyle/>
          <a:p>
            <a:pPr>
              <a:spcBef>
                <a:spcPts val="500"/>
              </a:spcBef>
            </a:pPr>
            <a:r>
              <a:rPr lang="en-US" sz="700" dirty="0" smtClean="0"/>
              <a:t>10%</a:t>
            </a:r>
          </a:p>
        </p:txBody>
      </p:sp>
      <p:sp>
        <p:nvSpPr>
          <p:cNvPr id="177" name="TextBox 176"/>
          <p:cNvSpPr txBox="1"/>
          <p:nvPr/>
        </p:nvSpPr>
        <p:spPr bwMode="gray">
          <a:xfrm>
            <a:off x="2356946" y="3487726"/>
            <a:ext cx="274320" cy="107722"/>
          </a:xfrm>
          <a:prstGeom prst="rect">
            <a:avLst/>
          </a:prstGeom>
          <a:noFill/>
        </p:spPr>
        <p:txBody>
          <a:bodyPr wrap="square" lIns="0" tIns="0" rIns="0" bIns="0" rtlCol="0">
            <a:spAutoFit/>
          </a:bodyPr>
          <a:lstStyle/>
          <a:p>
            <a:pPr>
              <a:spcBef>
                <a:spcPts val="500"/>
              </a:spcBef>
            </a:pPr>
            <a:r>
              <a:rPr lang="en-US" sz="700" dirty="0"/>
              <a:t>2</a:t>
            </a:r>
            <a:r>
              <a:rPr lang="en-US" sz="700" dirty="0" smtClean="0"/>
              <a:t>0%</a:t>
            </a:r>
          </a:p>
        </p:txBody>
      </p:sp>
      <p:sp>
        <p:nvSpPr>
          <p:cNvPr id="178" name="TextBox 177"/>
          <p:cNvSpPr txBox="1"/>
          <p:nvPr/>
        </p:nvSpPr>
        <p:spPr bwMode="gray">
          <a:xfrm>
            <a:off x="2356946" y="3261597"/>
            <a:ext cx="274320" cy="107722"/>
          </a:xfrm>
          <a:prstGeom prst="rect">
            <a:avLst/>
          </a:prstGeom>
          <a:noFill/>
        </p:spPr>
        <p:txBody>
          <a:bodyPr wrap="square" lIns="0" tIns="0" rIns="0" bIns="0" rtlCol="0">
            <a:spAutoFit/>
          </a:bodyPr>
          <a:lstStyle/>
          <a:p>
            <a:pPr>
              <a:spcBef>
                <a:spcPts val="500"/>
              </a:spcBef>
            </a:pPr>
            <a:r>
              <a:rPr lang="en-US" sz="700" dirty="0"/>
              <a:t>3</a:t>
            </a:r>
            <a:r>
              <a:rPr lang="en-US" sz="700" dirty="0" smtClean="0"/>
              <a:t>0%</a:t>
            </a:r>
          </a:p>
        </p:txBody>
      </p:sp>
      <p:sp>
        <p:nvSpPr>
          <p:cNvPr id="179" name="TextBox 178"/>
          <p:cNvSpPr txBox="1"/>
          <p:nvPr/>
        </p:nvSpPr>
        <p:spPr bwMode="gray">
          <a:xfrm>
            <a:off x="2356946" y="3014337"/>
            <a:ext cx="274320" cy="107722"/>
          </a:xfrm>
          <a:prstGeom prst="rect">
            <a:avLst/>
          </a:prstGeom>
          <a:noFill/>
        </p:spPr>
        <p:txBody>
          <a:bodyPr wrap="square" lIns="0" tIns="0" rIns="0" bIns="0" rtlCol="0">
            <a:spAutoFit/>
          </a:bodyPr>
          <a:lstStyle/>
          <a:p>
            <a:pPr>
              <a:spcBef>
                <a:spcPts val="500"/>
              </a:spcBef>
            </a:pPr>
            <a:r>
              <a:rPr lang="en-US" sz="700" dirty="0"/>
              <a:t>4</a:t>
            </a:r>
            <a:r>
              <a:rPr lang="en-US" sz="700" dirty="0" smtClean="0"/>
              <a:t>0%</a:t>
            </a:r>
          </a:p>
        </p:txBody>
      </p:sp>
      <p:sp>
        <p:nvSpPr>
          <p:cNvPr id="180" name="TextBox 179"/>
          <p:cNvSpPr txBox="1"/>
          <p:nvPr/>
        </p:nvSpPr>
        <p:spPr bwMode="gray">
          <a:xfrm>
            <a:off x="2356946" y="2784446"/>
            <a:ext cx="274320" cy="107722"/>
          </a:xfrm>
          <a:prstGeom prst="rect">
            <a:avLst/>
          </a:prstGeom>
          <a:noFill/>
        </p:spPr>
        <p:txBody>
          <a:bodyPr wrap="square" lIns="0" tIns="0" rIns="0" bIns="0" rtlCol="0">
            <a:spAutoFit/>
          </a:bodyPr>
          <a:lstStyle/>
          <a:p>
            <a:pPr>
              <a:spcBef>
                <a:spcPts val="500"/>
              </a:spcBef>
            </a:pPr>
            <a:r>
              <a:rPr lang="en-US" sz="700" dirty="0"/>
              <a:t>5</a:t>
            </a:r>
            <a:r>
              <a:rPr lang="en-US" sz="700" dirty="0" smtClean="0"/>
              <a:t>0%</a:t>
            </a:r>
          </a:p>
        </p:txBody>
      </p:sp>
      <p:sp>
        <p:nvSpPr>
          <p:cNvPr id="181" name="TextBox 180"/>
          <p:cNvSpPr txBox="1"/>
          <p:nvPr/>
        </p:nvSpPr>
        <p:spPr bwMode="gray">
          <a:xfrm>
            <a:off x="2356946" y="2531276"/>
            <a:ext cx="274320" cy="107722"/>
          </a:xfrm>
          <a:prstGeom prst="rect">
            <a:avLst/>
          </a:prstGeom>
          <a:noFill/>
        </p:spPr>
        <p:txBody>
          <a:bodyPr wrap="square" lIns="0" tIns="0" rIns="0" bIns="0" rtlCol="0">
            <a:spAutoFit/>
          </a:bodyPr>
          <a:lstStyle/>
          <a:p>
            <a:pPr>
              <a:spcBef>
                <a:spcPts val="500"/>
              </a:spcBef>
            </a:pPr>
            <a:r>
              <a:rPr lang="en-US" sz="700" dirty="0"/>
              <a:t>6</a:t>
            </a:r>
            <a:r>
              <a:rPr lang="en-US" sz="700" dirty="0" smtClean="0"/>
              <a:t>0%</a:t>
            </a:r>
          </a:p>
        </p:txBody>
      </p:sp>
      <p:sp>
        <p:nvSpPr>
          <p:cNvPr id="182" name="TextBox 181"/>
          <p:cNvSpPr txBox="1"/>
          <p:nvPr/>
        </p:nvSpPr>
        <p:spPr bwMode="gray">
          <a:xfrm>
            <a:off x="2356946" y="2296969"/>
            <a:ext cx="274320" cy="107722"/>
          </a:xfrm>
          <a:prstGeom prst="rect">
            <a:avLst/>
          </a:prstGeom>
          <a:noFill/>
        </p:spPr>
        <p:txBody>
          <a:bodyPr wrap="square" lIns="0" tIns="0" rIns="0" bIns="0" rtlCol="0">
            <a:spAutoFit/>
          </a:bodyPr>
          <a:lstStyle/>
          <a:p>
            <a:pPr>
              <a:spcBef>
                <a:spcPts val="500"/>
              </a:spcBef>
            </a:pPr>
            <a:r>
              <a:rPr lang="en-US" sz="700" dirty="0"/>
              <a:t>7</a:t>
            </a:r>
            <a:r>
              <a:rPr lang="en-US" sz="700" dirty="0" smtClean="0"/>
              <a:t>0%</a:t>
            </a:r>
          </a:p>
        </p:txBody>
      </p:sp>
      <p:sp>
        <p:nvSpPr>
          <p:cNvPr id="183" name="TextBox 182"/>
          <p:cNvSpPr txBox="1"/>
          <p:nvPr/>
        </p:nvSpPr>
        <p:spPr bwMode="gray">
          <a:xfrm>
            <a:off x="2356946" y="2052349"/>
            <a:ext cx="274320" cy="107722"/>
          </a:xfrm>
          <a:prstGeom prst="rect">
            <a:avLst/>
          </a:prstGeom>
          <a:noFill/>
        </p:spPr>
        <p:txBody>
          <a:bodyPr wrap="square" lIns="0" tIns="0" rIns="0" bIns="0" rtlCol="0">
            <a:spAutoFit/>
          </a:bodyPr>
          <a:lstStyle/>
          <a:p>
            <a:pPr>
              <a:spcBef>
                <a:spcPts val="500"/>
              </a:spcBef>
            </a:pPr>
            <a:r>
              <a:rPr lang="en-US" sz="700" dirty="0"/>
              <a:t>8</a:t>
            </a:r>
            <a:r>
              <a:rPr lang="en-US" sz="700" dirty="0" smtClean="0"/>
              <a:t>0%</a:t>
            </a:r>
          </a:p>
        </p:txBody>
      </p:sp>
      <p:sp>
        <p:nvSpPr>
          <p:cNvPr id="184" name="TextBox 183"/>
          <p:cNvSpPr txBox="1"/>
          <p:nvPr/>
        </p:nvSpPr>
        <p:spPr bwMode="gray">
          <a:xfrm>
            <a:off x="2356946" y="1838922"/>
            <a:ext cx="274320" cy="107722"/>
          </a:xfrm>
          <a:prstGeom prst="rect">
            <a:avLst/>
          </a:prstGeom>
          <a:noFill/>
        </p:spPr>
        <p:txBody>
          <a:bodyPr wrap="square" lIns="0" tIns="0" rIns="0" bIns="0" rtlCol="0">
            <a:spAutoFit/>
          </a:bodyPr>
          <a:lstStyle/>
          <a:p>
            <a:pPr>
              <a:spcBef>
                <a:spcPts val="500"/>
              </a:spcBef>
            </a:pPr>
            <a:r>
              <a:rPr lang="en-US" sz="700" dirty="0"/>
              <a:t>9</a:t>
            </a:r>
            <a:r>
              <a:rPr lang="en-US" sz="700" dirty="0" smtClean="0"/>
              <a:t>0%</a:t>
            </a:r>
          </a:p>
        </p:txBody>
      </p:sp>
      <p:sp>
        <p:nvSpPr>
          <p:cNvPr id="185" name="TextBox 184"/>
          <p:cNvSpPr txBox="1"/>
          <p:nvPr/>
        </p:nvSpPr>
        <p:spPr bwMode="gray">
          <a:xfrm>
            <a:off x="2356946" y="1610704"/>
            <a:ext cx="274320" cy="107722"/>
          </a:xfrm>
          <a:prstGeom prst="rect">
            <a:avLst/>
          </a:prstGeom>
          <a:noFill/>
        </p:spPr>
        <p:txBody>
          <a:bodyPr wrap="square" lIns="0" tIns="0" rIns="0" bIns="0" rtlCol="0">
            <a:spAutoFit/>
          </a:bodyPr>
          <a:lstStyle/>
          <a:p>
            <a:pPr>
              <a:spcBef>
                <a:spcPts val="500"/>
              </a:spcBef>
            </a:pPr>
            <a:r>
              <a:rPr lang="en-US" sz="700" dirty="0" smtClean="0"/>
              <a:t>100%</a:t>
            </a:r>
          </a:p>
        </p:txBody>
      </p:sp>
      <p:cxnSp>
        <p:nvCxnSpPr>
          <p:cNvPr id="186" name="Straight Connector 185"/>
          <p:cNvCxnSpPr/>
          <p:nvPr/>
        </p:nvCxnSpPr>
        <p:spPr bwMode="gray">
          <a:xfrm flipH="1">
            <a:off x="2952252" y="2269086"/>
            <a:ext cx="1" cy="397219"/>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bwMode="gray">
          <a:xfrm>
            <a:off x="2815092" y="2403677"/>
            <a:ext cx="274320" cy="107722"/>
          </a:xfrm>
          <a:prstGeom prst="rect">
            <a:avLst/>
          </a:prstGeom>
          <a:solidFill>
            <a:schemeClr val="bg1"/>
          </a:solidFill>
          <a:ln>
            <a:solidFill>
              <a:schemeClr val="tx1"/>
            </a:solidFill>
          </a:ln>
        </p:spPr>
        <p:txBody>
          <a:bodyPr wrap="square" lIns="0" tIns="0" rIns="0" bIns="0" rtlCol="0">
            <a:spAutoFit/>
          </a:bodyPr>
          <a:lstStyle/>
          <a:p>
            <a:pPr algn="ctr">
              <a:spcBef>
                <a:spcPts val="500"/>
              </a:spcBef>
            </a:pPr>
            <a:r>
              <a:rPr lang="en-US" sz="700" b="1" dirty="0" smtClean="0">
                <a:latin typeface="+mj-lt"/>
              </a:rPr>
              <a:t>18%</a:t>
            </a:r>
          </a:p>
        </p:txBody>
      </p:sp>
      <p:cxnSp>
        <p:nvCxnSpPr>
          <p:cNvPr id="188" name="Straight Connector 187"/>
          <p:cNvCxnSpPr/>
          <p:nvPr/>
        </p:nvCxnSpPr>
        <p:spPr bwMode="gray">
          <a:xfrm flipH="1">
            <a:off x="3628448" y="2371698"/>
            <a:ext cx="1" cy="430675"/>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bwMode="gray">
          <a:xfrm>
            <a:off x="3491288" y="2533174"/>
            <a:ext cx="274320" cy="107722"/>
          </a:xfrm>
          <a:prstGeom prst="rect">
            <a:avLst/>
          </a:prstGeom>
          <a:solidFill>
            <a:schemeClr val="bg1"/>
          </a:solidFill>
          <a:ln>
            <a:solidFill>
              <a:schemeClr val="tx1"/>
            </a:solidFill>
          </a:ln>
        </p:spPr>
        <p:txBody>
          <a:bodyPr wrap="square" lIns="0" tIns="0" rIns="0" bIns="0" rtlCol="0">
            <a:spAutoFit/>
          </a:bodyPr>
          <a:lstStyle/>
          <a:p>
            <a:pPr algn="ctr">
              <a:spcBef>
                <a:spcPts val="500"/>
              </a:spcBef>
            </a:pPr>
            <a:r>
              <a:rPr lang="en-US" sz="700" b="1" dirty="0" smtClean="0">
                <a:latin typeface="+mj-lt"/>
              </a:rPr>
              <a:t>20%</a:t>
            </a:r>
          </a:p>
        </p:txBody>
      </p:sp>
      <p:grpSp>
        <p:nvGrpSpPr>
          <p:cNvPr id="190" name="Group 189"/>
          <p:cNvGrpSpPr/>
          <p:nvPr/>
        </p:nvGrpSpPr>
        <p:grpSpPr>
          <a:xfrm>
            <a:off x="4191791" y="2439815"/>
            <a:ext cx="274320" cy="765217"/>
            <a:chOff x="2047536" y="2153057"/>
            <a:chExt cx="274320" cy="765217"/>
          </a:xfrm>
        </p:grpSpPr>
        <p:cxnSp>
          <p:nvCxnSpPr>
            <p:cNvPr id="191" name="Straight Connector 190"/>
            <p:cNvCxnSpPr/>
            <p:nvPr/>
          </p:nvCxnSpPr>
          <p:spPr bwMode="gray">
            <a:xfrm flipH="1">
              <a:off x="2184697" y="2153057"/>
              <a:ext cx="1" cy="765217"/>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bwMode="gray">
            <a:xfrm>
              <a:off x="2047536" y="2481804"/>
              <a:ext cx="274320" cy="107722"/>
            </a:xfrm>
            <a:prstGeom prst="rect">
              <a:avLst/>
            </a:prstGeom>
            <a:solidFill>
              <a:schemeClr val="bg1"/>
            </a:solidFill>
            <a:ln>
              <a:solidFill>
                <a:schemeClr val="tx1"/>
              </a:solidFill>
            </a:ln>
          </p:spPr>
          <p:txBody>
            <a:bodyPr wrap="square" lIns="0" tIns="0" rIns="0" bIns="0" rtlCol="0">
              <a:spAutoFit/>
            </a:bodyPr>
            <a:lstStyle/>
            <a:p>
              <a:pPr algn="ctr">
                <a:spcBef>
                  <a:spcPts val="500"/>
                </a:spcBef>
              </a:pPr>
              <a:r>
                <a:rPr lang="en-US" sz="700" b="1" dirty="0" smtClean="0">
                  <a:latin typeface="+mj-lt"/>
                </a:rPr>
                <a:t>36%</a:t>
              </a:r>
            </a:p>
          </p:txBody>
        </p:sp>
      </p:grpSp>
      <p:grpSp>
        <p:nvGrpSpPr>
          <p:cNvPr id="193" name="Group 192"/>
          <p:cNvGrpSpPr/>
          <p:nvPr/>
        </p:nvGrpSpPr>
        <p:grpSpPr>
          <a:xfrm>
            <a:off x="4892294" y="2484697"/>
            <a:ext cx="274320" cy="352616"/>
            <a:chOff x="2647912" y="2197939"/>
            <a:chExt cx="274320" cy="352616"/>
          </a:xfrm>
        </p:grpSpPr>
        <p:cxnSp>
          <p:nvCxnSpPr>
            <p:cNvPr id="194" name="Straight Connector 193"/>
            <p:cNvCxnSpPr/>
            <p:nvPr/>
          </p:nvCxnSpPr>
          <p:spPr bwMode="gray">
            <a:xfrm flipH="1">
              <a:off x="2785073" y="2197939"/>
              <a:ext cx="2" cy="352616"/>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bwMode="gray">
            <a:xfrm>
              <a:off x="2647912" y="2320386"/>
              <a:ext cx="274320" cy="107722"/>
            </a:xfrm>
            <a:prstGeom prst="rect">
              <a:avLst/>
            </a:prstGeom>
            <a:solidFill>
              <a:schemeClr val="bg1"/>
            </a:solidFill>
            <a:ln>
              <a:solidFill>
                <a:schemeClr val="tx1"/>
              </a:solidFill>
            </a:ln>
          </p:spPr>
          <p:txBody>
            <a:bodyPr wrap="square" lIns="0" tIns="0" rIns="0" bIns="0" rtlCol="0">
              <a:spAutoFit/>
            </a:bodyPr>
            <a:lstStyle/>
            <a:p>
              <a:pPr algn="ctr">
                <a:spcBef>
                  <a:spcPts val="500"/>
                </a:spcBef>
              </a:pPr>
              <a:r>
                <a:rPr lang="en-US" sz="700" b="1" dirty="0" smtClean="0">
                  <a:latin typeface="+mj-lt"/>
                </a:rPr>
                <a:t>20%</a:t>
              </a:r>
            </a:p>
          </p:txBody>
        </p:sp>
      </p:grpSp>
      <p:cxnSp>
        <p:nvCxnSpPr>
          <p:cNvPr id="196" name="Straight Connector 195"/>
          <p:cNvCxnSpPr/>
          <p:nvPr/>
        </p:nvCxnSpPr>
        <p:spPr bwMode="gray">
          <a:xfrm flipH="1">
            <a:off x="5741278" y="2538660"/>
            <a:ext cx="2" cy="374920"/>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bwMode="gray">
          <a:xfrm>
            <a:off x="5604117" y="2672259"/>
            <a:ext cx="274320" cy="107722"/>
          </a:xfrm>
          <a:prstGeom prst="rect">
            <a:avLst/>
          </a:prstGeom>
          <a:solidFill>
            <a:schemeClr val="bg1"/>
          </a:solidFill>
          <a:ln>
            <a:solidFill>
              <a:schemeClr val="tx1"/>
            </a:solidFill>
          </a:ln>
        </p:spPr>
        <p:txBody>
          <a:bodyPr wrap="square" lIns="0" tIns="0" rIns="0" bIns="0" rtlCol="0">
            <a:spAutoFit/>
          </a:bodyPr>
          <a:lstStyle/>
          <a:p>
            <a:pPr algn="ctr">
              <a:spcBef>
                <a:spcPts val="500"/>
              </a:spcBef>
            </a:pPr>
            <a:r>
              <a:rPr lang="en-US" sz="700" b="1" dirty="0" smtClean="0">
                <a:latin typeface="+mj-lt"/>
              </a:rPr>
              <a:t>23%</a:t>
            </a:r>
          </a:p>
        </p:txBody>
      </p:sp>
      <p:sp>
        <p:nvSpPr>
          <p:cNvPr id="198" name="Rectangle 197"/>
          <p:cNvSpPr/>
          <p:nvPr/>
        </p:nvSpPr>
        <p:spPr bwMode="gray">
          <a:xfrm>
            <a:off x="5615658" y="2498692"/>
            <a:ext cx="258040" cy="27432"/>
          </a:xfrm>
          <a:prstGeom prst="rect">
            <a:avLst/>
          </a:prstGeom>
          <a:solidFill>
            <a:schemeClr val="tx2"/>
          </a:solidFill>
          <a:ln w="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99" name="Rectangle 198"/>
          <p:cNvSpPr/>
          <p:nvPr/>
        </p:nvSpPr>
        <p:spPr bwMode="gray">
          <a:xfrm>
            <a:off x="4900434" y="2437212"/>
            <a:ext cx="258040" cy="27432"/>
          </a:xfrm>
          <a:prstGeom prst="rect">
            <a:avLst/>
          </a:prstGeom>
          <a:solidFill>
            <a:schemeClr val="tx2"/>
          </a:solidFill>
          <a:ln w="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00" name="Rectangle 199"/>
          <p:cNvSpPr/>
          <p:nvPr/>
        </p:nvSpPr>
        <p:spPr bwMode="gray">
          <a:xfrm>
            <a:off x="4199932" y="2386787"/>
            <a:ext cx="258040" cy="27432"/>
          </a:xfrm>
          <a:prstGeom prst="rect">
            <a:avLst/>
          </a:prstGeom>
          <a:solidFill>
            <a:schemeClr val="tx2"/>
          </a:solidFill>
          <a:ln w="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01" name="Rectangle 200"/>
          <p:cNvSpPr/>
          <p:nvPr/>
        </p:nvSpPr>
        <p:spPr bwMode="gray">
          <a:xfrm>
            <a:off x="3499428" y="2319913"/>
            <a:ext cx="258040" cy="27432"/>
          </a:xfrm>
          <a:prstGeom prst="rect">
            <a:avLst/>
          </a:prstGeom>
          <a:solidFill>
            <a:schemeClr val="tx2"/>
          </a:solidFill>
          <a:ln w="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02" name="Rectangle 201"/>
          <p:cNvSpPr/>
          <p:nvPr/>
        </p:nvSpPr>
        <p:spPr bwMode="gray">
          <a:xfrm>
            <a:off x="2822472" y="2228134"/>
            <a:ext cx="258040" cy="27432"/>
          </a:xfrm>
          <a:prstGeom prst="rect">
            <a:avLst/>
          </a:prstGeom>
          <a:solidFill>
            <a:schemeClr val="tx2"/>
          </a:solidFill>
          <a:ln w="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03" name="Rectangle 202"/>
          <p:cNvSpPr/>
          <p:nvPr/>
        </p:nvSpPr>
        <p:spPr bwMode="gray">
          <a:xfrm>
            <a:off x="5612257" y="2887531"/>
            <a:ext cx="258040" cy="27432"/>
          </a:xfrm>
          <a:prstGeom prst="rect">
            <a:avLst/>
          </a:prstGeom>
          <a:solidFill>
            <a:schemeClr val="accent6"/>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04" name="Rectangle 203"/>
          <p:cNvSpPr/>
          <p:nvPr/>
        </p:nvSpPr>
        <p:spPr bwMode="gray">
          <a:xfrm>
            <a:off x="4903574" y="2835216"/>
            <a:ext cx="258040" cy="27432"/>
          </a:xfrm>
          <a:prstGeom prst="rect">
            <a:avLst/>
          </a:prstGeom>
          <a:solidFill>
            <a:schemeClr val="accent6"/>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05" name="Rectangle 204"/>
          <p:cNvSpPr/>
          <p:nvPr/>
        </p:nvSpPr>
        <p:spPr bwMode="gray">
          <a:xfrm>
            <a:off x="4196754" y="3180529"/>
            <a:ext cx="258040" cy="27432"/>
          </a:xfrm>
          <a:prstGeom prst="rect">
            <a:avLst/>
          </a:prstGeom>
          <a:solidFill>
            <a:schemeClr val="accent6"/>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06" name="Rectangle 205"/>
          <p:cNvSpPr/>
          <p:nvPr/>
        </p:nvSpPr>
        <p:spPr bwMode="gray">
          <a:xfrm>
            <a:off x="3499428" y="2823597"/>
            <a:ext cx="258040" cy="27432"/>
          </a:xfrm>
          <a:prstGeom prst="rect">
            <a:avLst/>
          </a:prstGeom>
          <a:solidFill>
            <a:schemeClr val="accent6"/>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07" name="Rectangle 206"/>
          <p:cNvSpPr/>
          <p:nvPr/>
        </p:nvSpPr>
        <p:spPr bwMode="gray">
          <a:xfrm>
            <a:off x="2822472" y="2647289"/>
            <a:ext cx="258040" cy="27432"/>
          </a:xfrm>
          <a:prstGeom prst="rect">
            <a:avLst/>
          </a:prstGeom>
          <a:solidFill>
            <a:schemeClr val="accent6"/>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08" name="TextBox 207"/>
          <p:cNvSpPr txBox="1"/>
          <p:nvPr/>
        </p:nvSpPr>
        <p:spPr bwMode="gray">
          <a:xfrm>
            <a:off x="3877756" y="3637875"/>
            <a:ext cx="1270388" cy="215444"/>
          </a:xfrm>
          <a:prstGeom prst="rect">
            <a:avLst/>
          </a:prstGeom>
          <a:noFill/>
        </p:spPr>
        <p:txBody>
          <a:bodyPr wrap="square" lIns="0" tIns="0" rIns="0" bIns="0" rtlCol="0">
            <a:spAutoFit/>
          </a:bodyPr>
          <a:lstStyle/>
          <a:p>
            <a:pPr>
              <a:spcBef>
                <a:spcPts val="500"/>
              </a:spcBef>
            </a:pPr>
            <a:r>
              <a:rPr lang="en-US" sz="700" dirty="0" smtClean="0"/>
              <a:t>Percentage of students with access to a technology</a:t>
            </a:r>
          </a:p>
        </p:txBody>
      </p:sp>
      <p:sp>
        <p:nvSpPr>
          <p:cNvPr id="209" name="Rectangle 208"/>
          <p:cNvSpPr/>
          <p:nvPr/>
        </p:nvSpPr>
        <p:spPr bwMode="gray">
          <a:xfrm>
            <a:off x="3530487" y="3731881"/>
            <a:ext cx="258040" cy="27432"/>
          </a:xfrm>
          <a:prstGeom prst="rect">
            <a:avLst/>
          </a:prstGeom>
          <a:solidFill>
            <a:schemeClr val="accent6"/>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10" name="Rectangle 209"/>
          <p:cNvSpPr/>
          <p:nvPr/>
        </p:nvSpPr>
        <p:spPr bwMode="gray">
          <a:xfrm>
            <a:off x="3530487" y="1723639"/>
            <a:ext cx="258040" cy="27432"/>
          </a:xfrm>
          <a:prstGeom prst="rect">
            <a:avLst/>
          </a:prstGeom>
          <a:solidFill>
            <a:schemeClr val="tx2"/>
          </a:solidFill>
          <a:ln w="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11" name="Rectangle 210"/>
          <p:cNvSpPr/>
          <p:nvPr/>
        </p:nvSpPr>
        <p:spPr bwMode="gray">
          <a:xfrm>
            <a:off x="3491288" y="1598696"/>
            <a:ext cx="1675326" cy="288354"/>
          </a:xfrm>
          <a:prstGeom prst="rect">
            <a:avLst/>
          </a:prstGeom>
          <a:no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12" name="TextBox 211"/>
          <p:cNvSpPr txBox="1"/>
          <p:nvPr/>
        </p:nvSpPr>
        <p:spPr bwMode="gray">
          <a:xfrm>
            <a:off x="2356946" y="1169247"/>
            <a:ext cx="4193567" cy="138499"/>
          </a:xfrm>
          <a:prstGeom prst="rect">
            <a:avLst/>
          </a:prstGeom>
          <a:noFill/>
        </p:spPr>
        <p:txBody>
          <a:bodyPr wrap="square" lIns="0" tIns="0" rIns="0" bIns="0" rtlCol="0">
            <a:spAutoFit/>
          </a:bodyPr>
          <a:lstStyle/>
          <a:p>
            <a:r>
              <a:rPr lang="en-US" sz="900" i="1" dirty="0" smtClean="0"/>
              <a:t>Advanced Technologies Currently Available, </a:t>
            </a:r>
            <a:r>
              <a:rPr lang="en-US" sz="900" i="1" dirty="0"/>
              <a:t>V</a:t>
            </a:r>
            <a:r>
              <a:rPr lang="en-US" sz="900" i="1" dirty="0" smtClean="0"/>
              <a:t>ersus Desired</a:t>
            </a:r>
            <a:r>
              <a:rPr lang="en-US" sz="900" i="1" baseline="30000" dirty="0" smtClean="0"/>
              <a:t>1</a:t>
            </a:r>
          </a:p>
        </p:txBody>
      </p:sp>
      <p:sp>
        <p:nvSpPr>
          <p:cNvPr id="213" name="TextBox 212"/>
          <p:cNvSpPr txBox="1"/>
          <p:nvPr/>
        </p:nvSpPr>
        <p:spPr bwMode="gray">
          <a:xfrm>
            <a:off x="280194" y="975009"/>
            <a:ext cx="1834845" cy="307777"/>
          </a:xfrm>
          <a:prstGeom prst="rect">
            <a:avLst/>
          </a:prstGeom>
          <a:noFill/>
        </p:spPr>
        <p:txBody>
          <a:bodyPr wrap="square" lIns="0" tIns="0" rIns="0" bIns="0" rtlCol="0">
            <a:spAutoFit/>
          </a:bodyPr>
          <a:lstStyle/>
          <a:p>
            <a:pPr>
              <a:spcBef>
                <a:spcPts val="500"/>
              </a:spcBef>
            </a:pPr>
            <a:r>
              <a:rPr lang="en-US" sz="1000" b="1" dirty="0" smtClean="0"/>
              <a:t>The Modern Campus Already Runs on Tech… </a:t>
            </a:r>
            <a:endParaRPr lang="en-US" sz="1000" b="1" dirty="0" smtClean="0">
              <a:solidFill>
                <a:schemeClr val="tx1"/>
              </a:solidFill>
            </a:endParaRPr>
          </a:p>
        </p:txBody>
      </p:sp>
      <p:sp>
        <p:nvSpPr>
          <p:cNvPr id="214" name="TextBox 213"/>
          <p:cNvSpPr txBox="1"/>
          <p:nvPr/>
        </p:nvSpPr>
        <p:spPr bwMode="gray">
          <a:xfrm>
            <a:off x="2356946" y="975008"/>
            <a:ext cx="3591807" cy="153923"/>
          </a:xfrm>
          <a:prstGeom prst="rect">
            <a:avLst/>
          </a:prstGeom>
          <a:noFill/>
        </p:spPr>
        <p:txBody>
          <a:bodyPr wrap="square" lIns="0" tIns="0" rIns="0" bIns="0" rtlCol="0">
            <a:spAutoFit/>
          </a:bodyPr>
          <a:lstStyle/>
          <a:p>
            <a:pPr>
              <a:spcBef>
                <a:spcPts val="500"/>
              </a:spcBef>
            </a:pPr>
            <a:r>
              <a:rPr lang="en-US" sz="1000" b="1" dirty="0" smtClean="0"/>
              <a:t>…But Students Are Looking for More</a:t>
            </a:r>
            <a:endParaRPr lang="en-US" sz="1000" b="1" dirty="0" smtClean="0">
              <a:solidFill>
                <a:schemeClr val="tx1"/>
              </a:solidFill>
            </a:endParaRPr>
          </a:p>
        </p:txBody>
      </p:sp>
    </p:spTree>
    <p:extLst>
      <p:ext uri="{BB962C8B-B14F-4D97-AF65-F5344CB8AC3E}">
        <p14:creationId xmlns:p14="http://schemas.microsoft.com/office/powerpoint/2010/main" val="385779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277813" y="1367726"/>
            <a:ext cx="6122987" cy="71246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bwMode="gray">
          <a:xfrm>
            <a:off x="277813" y="3048825"/>
            <a:ext cx="6122987" cy="71246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bwMode="gray">
          <a:xfrm>
            <a:off x="2222068" y="1367726"/>
            <a:ext cx="0" cy="3279302"/>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bwMode="gray">
          <a:xfrm>
            <a:off x="377777" y="3149783"/>
            <a:ext cx="1160048" cy="553998"/>
          </a:xfrm>
          <a:prstGeom prst="rect">
            <a:avLst/>
          </a:prstGeom>
          <a:noFill/>
        </p:spPr>
        <p:txBody>
          <a:bodyPr wrap="square" lIns="0" tIns="0" rIns="0" bIns="0" rtlCol="0">
            <a:spAutoFit/>
          </a:bodyPr>
          <a:lstStyle/>
          <a:p>
            <a:pPr algn="ctr">
              <a:spcBef>
                <a:spcPts val="500"/>
              </a:spcBef>
            </a:pPr>
            <a:r>
              <a:rPr lang="en-US" sz="900" dirty="0"/>
              <a:t>How do we improve graduation rates and ensure </a:t>
            </a:r>
            <a:r>
              <a:rPr lang="en-US" sz="900" b="1" dirty="0"/>
              <a:t>student success</a:t>
            </a:r>
            <a:r>
              <a:rPr lang="en-US" sz="900" dirty="0"/>
              <a:t>?</a:t>
            </a:r>
          </a:p>
        </p:txBody>
      </p:sp>
      <p:sp>
        <p:nvSpPr>
          <p:cNvPr id="18" name="TextBox 17"/>
          <p:cNvSpPr txBox="1"/>
          <p:nvPr/>
        </p:nvSpPr>
        <p:spPr bwMode="gray">
          <a:xfrm>
            <a:off x="3409874" y="3218516"/>
            <a:ext cx="1179551" cy="415498"/>
          </a:xfrm>
          <a:prstGeom prst="rect">
            <a:avLst/>
          </a:prstGeom>
          <a:noFill/>
        </p:spPr>
        <p:txBody>
          <a:bodyPr wrap="square" lIns="0" tIns="0" rIns="0" bIns="0" rtlCol="0">
            <a:spAutoFit/>
          </a:bodyPr>
          <a:lstStyle/>
          <a:p>
            <a:r>
              <a:rPr lang="en-US" sz="900" dirty="0" smtClean="0"/>
              <a:t>7. Invest in smart advising and campus analytics</a:t>
            </a:r>
            <a:endParaRPr lang="en-US" sz="900" dirty="0" smtClean="0">
              <a:solidFill>
                <a:srgbClr val="CF102D"/>
              </a:solidFill>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511877" y="3268622"/>
            <a:ext cx="457200" cy="265177"/>
          </a:xfrm>
          <a:prstGeom prst="rect">
            <a:avLst/>
          </a:prstGeom>
        </p:spPr>
      </p:pic>
      <p:grpSp>
        <p:nvGrpSpPr>
          <p:cNvPr id="32" name="Group 31"/>
          <p:cNvGrpSpPr/>
          <p:nvPr/>
        </p:nvGrpSpPr>
        <p:grpSpPr bwMode="gray">
          <a:xfrm rot="16200000">
            <a:off x="1460926" y="3381062"/>
            <a:ext cx="650956" cy="91440"/>
            <a:chOff x="1299721" y="7470491"/>
            <a:chExt cx="650956" cy="91440"/>
          </a:xfrm>
        </p:grpSpPr>
        <p:cxnSp>
          <p:nvCxnSpPr>
            <p:cNvPr id="33" name="Straight Connector 32"/>
            <p:cNvCxnSpPr/>
            <p:nvPr/>
          </p:nvCxnSpPr>
          <p:spPr bwMode="gray">
            <a:xfrm rot="5400000" flipV="1">
              <a:off x="1625198" y="7145014"/>
              <a:ext cx="2" cy="65095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Isosceles Triangle 33"/>
            <p:cNvSpPr/>
            <p:nvPr/>
          </p:nvSpPr>
          <p:spPr bwMode="gray">
            <a:xfrm rot="10800000">
              <a:off x="1537785" y="7470491"/>
              <a:ext cx="182880" cy="9144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bwMode="gray">
          <a:xfrm>
            <a:off x="4714622" y="3218516"/>
            <a:ext cx="1254273" cy="415498"/>
          </a:xfrm>
          <a:prstGeom prst="rect">
            <a:avLst/>
          </a:prstGeom>
          <a:noFill/>
        </p:spPr>
        <p:txBody>
          <a:bodyPr wrap="square" lIns="0" tIns="0" rIns="0" bIns="0" rtlCol="0">
            <a:spAutoFit/>
          </a:bodyPr>
          <a:lstStyle/>
          <a:p>
            <a:r>
              <a:rPr lang="en-US" sz="900" dirty="0" smtClean="0"/>
              <a:t>8. Leverage tools and platforms for flipped learning</a:t>
            </a:r>
          </a:p>
        </p:txBody>
      </p:sp>
      <p:sp>
        <p:nvSpPr>
          <p:cNvPr id="11" name="Oval 10"/>
          <p:cNvSpPr/>
          <p:nvPr/>
        </p:nvSpPr>
        <p:spPr bwMode="gray">
          <a:xfrm>
            <a:off x="2130630" y="3317105"/>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300" b="1" dirty="0" smtClean="0">
                <a:solidFill>
                  <a:schemeClr val="bg1"/>
                </a:solidFill>
                <a:latin typeface="+mj-lt"/>
              </a:rPr>
              <a:t>3</a:t>
            </a:r>
          </a:p>
        </p:txBody>
      </p:sp>
      <p:sp>
        <p:nvSpPr>
          <p:cNvPr id="2" name="Text Placeholder 1"/>
          <p:cNvSpPr>
            <a:spLocks noGrp="1"/>
          </p:cNvSpPr>
          <p:nvPr>
            <p:ph type="body" sz="quarter" idx="15"/>
          </p:nvPr>
        </p:nvSpPr>
        <p:spPr/>
        <p:txBody>
          <a:bodyPr/>
          <a:lstStyle/>
          <a:p>
            <a:r>
              <a:rPr lang="en-US" dirty="0" smtClean="0"/>
              <a:t>Big Campus Questions Increasingly Rely on Strategic Tech Acquisitions </a:t>
            </a:r>
            <a:endParaRPr lang="en-US" dirty="0"/>
          </a:p>
        </p:txBody>
      </p:sp>
      <p:sp>
        <p:nvSpPr>
          <p:cNvPr id="3" name="Text Placeholder 2"/>
          <p:cNvSpPr>
            <a:spLocks noGrp="1"/>
          </p:cNvSpPr>
          <p:nvPr>
            <p:ph type="body" sz="quarter" idx="16"/>
          </p:nvPr>
        </p:nvSpPr>
        <p:spPr/>
        <p:txBody>
          <a:bodyPr/>
          <a:lstStyle/>
          <a:p>
            <a:r>
              <a:rPr lang="en-US" dirty="0" smtClean="0"/>
              <a:t>How Does Technology Affect Our Strategy?</a:t>
            </a:r>
            <a:endParaRPr lang="en-US" dirty="0"/>
          </a:p>
        </p:txBody>
      </p:sp>
      <p:sp>
        <p:nvSpPr>
          <p:cNvPr id="6" name="Title 5"/>
          <p:cNvSpPr>
            <a:spLocks noGrp="1"/>
          </p:cNvSpPr>
          <p:nvPr>
            <p:ph type="title"/>
          </p:nvPr>
        </p:nvSpPr>
        <p:spPr>
          <a:xfrm>
            <a:off x="280194" y="317005"/>
            <a:ext cx="5486400" cy="249299"/>
          </a:xfrm>
        </p:spPr>
        <p:txBody>
          <a:bodyPr/>
          <a:lstStyle/>
          <a:p>
            <a:r>
              <a:rPr lang="en-US" dirty="0" smtClean="0"/>
              <a:t>Digital Platforms Underpin University Mission</a:t>
            </a:r>
            <a:endParaRPr lang="en-US" dirty="0"/>
          </a:p>
        </p:txBody>
      </p:sp>
      <p:grpSp>
        <p:nvGrpSpPr>
          <p:cNvPr id="49" name="Group 48"/>
          <p:cNvGrpSpPr/>
          <p:nvPr/>
        </p:nvGrpSpPr>
        <p:grpSpPr>
          <a:xfrm>
            <a:off x="392113" y="2258080"/>
            <a:ext cx="5753590" cy="650956"/>
            <a:chOff x="392113" y="2224532"/>
            <a:chExt cx="5753590" cy="650956"/>
          </a:xfrm>
        </p:grpSpPr>
        <p:sp>
          <p:nvSpPr>
            <p:cNvPr id="10" name="Oval 9"/>
            <p:cNvSpPr/>
            <p:nvPr/>
          </p:nvSpPr>
          <p:spPr bwMode="gray">
            <a:xfrm>
              <a:off x="2120503" y="2446521"/>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300" b="1" dirty="0" smtClean="0">
                  <a:solidFill>
                    <a:schemeClr val="bg1"/>
                  </a:solidFill>
                  <a:latin typeface="+mj-lt"/>
                </a:rPr>
                <a:t>2</a:t>
              </a:r>
            </a:p>
          </p:txBody>
        </p:sp>
        <p:sp>
          <p:nvSpPr>
            <p:cNvPr id="15" name="TextBox 14"/>
            <p:cNvSpPr txBox="1"/>
            <p:nvPr/>
          </p:nvSpPr>
          <p:spPr bwMode="gray">
            <a:xfrm>
              <a:off x="392113" y="2273011"/>
              <a:ext cx="1131376" cy="553998"/>
            </a:xfrm>
            <a:prstGeom prst="rect">
              <a:avLst/>
            </a:prstGeom>
            <a:noFill/>
          </p:spPr>
          <p:txBody>
            <a:bodyPr wrap="square" lIns="0" tIns="0" rIns="0" bIns="0" rtlCol="0">
              <a:spAutoFit/>
            </a:bodyPr>
            <a:lstStyle/>
            <a:p>
              <a:pPr algn="ctr">
                <a:spcBef>
                  <a:spcPts val="500"/>
                </a:spcBef>
              </a:pPr>
              <a:r>
                <a:rPr lang="en-US" sz="900" dirty="0" smtClean="0"/>
                <a:t>How do we </a:t>
              </a:r>
              <a:r>
                <a:rPr lang="en-US" sz="900" b="1" dirty="0" smtClean="0"/>
                <a:t>balance</a:t>
              </a:r>
              <a:r>
                <a:rPr lang="en-US" sz="900" dirty="0" smtClean="0"/>
                <a:t> </a:t>
              </a:r>
              <a:r>
                <a:rPr lang="en-US" sz="900" b="1" dirty="0" smtClean="0"/>
                <a:t>budgets</a:t>
              </a:r>
              <a:r>
                <a:rPr lang="en-US" sz="900" dirty="0" smtClean="0"/>
                <a:t> in an increasingly tight market?</a:t>
              </a:r>
              <a:endParaRPr lang="en-US" sz="900" dirty="0" smtClean="0">
                <a:solidFill>
                  <a:schemeClr val="tx1"/>
                </a:solidFill>
              </a:endParaRPr>
            </a:p>
          </p:txBody>
        </p:sp>
        <p:sp>
          <p:nvSpPr>
            <p:cNvPr id="19" name="TextBox 18"/>
            <p:cNvSpPr txBox="1"/>
            <p:nvPr/>
          </p:nvSpPr>
          <p:spPr bwMode="gray">
            <a:xfrm>
              <a:off x="3409874" y="2273011"/>
              <a:ext cx="1248992" cy="553998"/>
            </a:xfrm>
            <a:prstGeom prst="rect">
              <a:avLst/>
            </a:prstGeom>
            <a:noFill/>
          </p:spPr>
          <p:txBody>
            <a:bodyPr wrap="square" lIns="0" tIns="0" rIns="0" bIns="0" rtlCol="0">
              <a:spAutoFit/>
            </a:bodyPr>
            <a:lstStyle/>
            <a:p>
              <a:r>
                <a:rPr lang="en-US" sz="900" dirty="0" smtClean="0"/>
                <a:t>3. Spend analytics</a:t>
              </a:r>
              <a:br>
                <a:rPr lang="en-US" sz="900" dirty="0" smtClean="0"/>
              </a:br>
              <a:endParaRPr lang="en-US" sz="900" dirty="0" smtClean="0"/>
            </a:p>
            <a:p>
              <a:r>
                <a:rPr lang="en-US" sz="900" dirty="0" smtClean="0">
                  <a:solidFill>
                    <a:schemeClr val="tx1"/>
                  </a:solidFill>
                </a:rPr>
                <a:t>4. AI-</a:t>
              </a:r>
              <a:r>
                <a:rPr lang="en-US" sz="900" dirty="0" smtClean="0"/>
                <a:t>enhanced marketing </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99243" y="2363104"/>
              <a:ext cx="299702" cy="365760"/>
            </a:xfrm>
            <a:prstGeom prst="rect">
              <a:avLst/>
            </a:prstGeom>
          </p:spPr>
        </p:pic>
        <p:grpSp>
          <p:nvGrpSpPr>
            <p:cNvPr id="29" name="Group 28"/>
            <p:cNvGrpSpPr/>
            <p:nvPr/>
          </p:nvGrpSpPr>
          <p:grpSpPr bwMode="gray">
            <a:xfrm rot="16200000">
              <a:off x="1460926" y="2504290"/>
              <a:ext cx="650956" cy="91440"/>
              <a:chOff x="1299721" y="7470491"/>
              <a:chExt cx="650956" cy="91440"/>
            </a:xfrm>
          </p:grpSpPr>
          <p:cxnSp>
            <p:nvCxnSpPr>
              <p:cNvPr id="30" name="Straight Connector 29"/>
              <p:cNvCxnSpPr/>
              <p:nvPr/>
            </p:nvCxnSpPr>
            <p:spPr bwMode="gray">
              <a:xfrm rot="5400000" flipV="1">
                <a:off x="1625198" y="7145014"/>
                <a:ext cx="2" cy="65095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Isosceles Triangle 30"/>
              <p:cNvSpPr/>
              <p:nvPr/>
            </p:nvSpPr>
            <p:spPr bwMode="gray">
              <a:xfrm rot="10800000">
                <a:off x="1537785" y="7470491"/>
                <a:ext cx="182880" cy="9144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bwMode="gray">
            <a:xfrm>
              <a:off x="4749342" y="2273011"/>
              <a:ext cx="1396361" cy="553998"/>
            </a:xfrm>
            <a:prstGeom prst="rect">
              <a:avLst/>
            </a:prstGeom>
            <a:noFill/>
          </p:spPr>
          <p:txBody>
            <a:bodyPr wrap="square" lIns="0" tIns="0" rIns="0" bIns="0" rtlCol="0">
              <a:spAutoFit/>
            </a:bodyPr>
            <a:lstStyle/>
            <a:p>
              <a:r>
                <a:rPr lang="en-US" sz="900" dirty="0" smtClean="0"/>
                <a:t>5. </a:t>
              </a:r>
              <a:r>
                <a:rPr lang="en-US" sz="900" dirty="0" smtClean="0">
                  <a:solidFill>
                    <a:schemeClr val="tx1"/>
                  </a:solidFill>
                </a:rPr>
                <a:t>Smart scheduling and </a:t>
              </a:r>
              <a:r>
                <a:rPr lang="en-US" sz="900" dirty="0" smtClean="0"/>
                <a:t>space optimization </a:t>
              </a:r>
              <a:r>
                <a:rPr lang="en-US" sz="900" dirty="0"/>
                <a:t/>
              </a:r>
              <a:br>
                <a:rPr lang="en-US" sz="900" dirty="0"/>
              </a:br>
              <a:endParaRPr lang="en-US" sz="900" dirty="0" smtClean="0"/>
            </a:p>
            <a:p>
              <a:r>
                <a:rPr lang="en-US" sz="900" dirty="0" smtClean="0"/>
                <a:t>6. Scaled solutions</a:t>
              </a:r>
            </a:p>
          </p:txBody>
        </p:sp>
      </p:grpSp>
      <p:sp>
        <p:nvSpPr>
          <p:cNvPr id="12" name="Oval 11"/>
          <p:cNvSpPr/>
          <p:nvPr/>
        </p:nvSpPr>
        <p:spPr bwMode="gray">
          <a:xfrm>
            <a:off x="2120503" y="1642170"/>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300" b="1" dirty="0" smtClean="0">
                <a:solidFill>
                  <a:schemeClr val="bg1"/>
                </a:solidFill>
                <a:latin typeface="+mj-lt"/>
              </a:rPr>
              <a:t>1</a:t>
            </a:r>
          </a:p>
        </p:txBody>
      </p:sp>
      <p:sp>
        <p:nvSpPr>
          <p:cNvPr id="14" name="TextBox 13"/>
          <p:cNvSpPr txBox="1"/>
          <p:nvPr/>
        </p:nvSpPr>
        <p:spPr bwMode="gray">
          <a:xfrm>
            <a:off x="392113" y="1446458"/>
            <a:ext cx="1215804" cy="553998"/>
          </a:xfrm>
          <a:prstGeom prst="rect">
            <a:avLst/>
          </a:prstGeom>
          <a:noFill/>
        </p:spPr>
        <p:txBody>
          <a:bodyPr wrap="square" lIns="0" tIns="0" rIns="0" bIns="0" rtlCol="0">
            <a:spAutoFit/>
          </a:bodyPr>
          <a:lstStyle/>
          <a:p>
            <a:pPr algn="ctr">
              <a:spcBef>
                <a:spcPts val="500"/>
              </a:spcBef>
            </a:pPr>
            <a:r>
              <a:rPr lang="en-US" sz="900" dirty="0" smtClean="0"/>
              <a:t>How do we promote </a:t>
            </a:r>
            <a:r>
              <a:rPr lang="en-US" sz="900" b="1" dirty="0" smtClean="0"/>
              <a:t>digital skill development</a:t>
            </a:r>
            <a:r>
              <a:rPr lang="en-US" sz="900" dirty="0" smtClean="0"/>
              <a:t> for our graduates?</a:t>
            </a:r>
            <a:endParaRPr lang="en-US" sz="900" dirty="0" smtClean="0">
              <a:solidFill>
                <a:schemeClr val="tx1"/>
              </a:solidFill>
            </a:endParaRPr>
          </a:p>
        </p:txBody>
      </p:sp>
      <p:sp>
        <p:nvSpPr>
          <p:cNvPr id="20" name="TextBox 19"/>
          <p:cNvSpPr txBox="1"/>
          <p:nvPr/>
        </p:nvSpPr>
        <p:spPr bwMode="gray">
          <a:xfrm>
            <a:off x="3409874" y="1522021"/>
            <a:ext cx="1021754" cy="415498"/>
          </a:xfrm>
          <a:prstGeom prst="rect">
            <a:avLst/>
          </a:prstGeom>
          <a:noFill/>
        </p:spPr>
        <p:txBody>
          <a:bodyPr wrap="square" lIns="0" tIns="0" rIns="0" bIns="0" rtlCol="0">
            <a:spAutoFit/>
          </a:bodyPr>
          <a:lstStyle/>
          <a:p>
            <a:r>
              <a:rPr lang="en-US" sz="900" dirty="0" smtClean="0"/>
              <a:t>1. Optimize relationships with industry partners </a:t>
            </a:r>
          </a:p>
        </p:txBody>
      </p:sp>
      <p:grpSp>
        <p:nvGrpSpPr>
          <p:cNvPr id="22" name="Group 21"/>
          <p:cNvGrpSpPr/>
          <p:nvPr/>
        </p:nvGrpSpPr>
        <p:grpSpPr bwMode="gray">
          <a:xfrm rot="16200000">
            <a:off x="1460926" y="1681763"/>
            <a:ext cx="650956" cy="91440"/>
            <a:chOff x="1299721" y="7470491"/>
            <a:chExt cx="650956" cy="91440"/>
          </a:xfrm>
        </p:grpSpPr>
        <p:cxnSp>
          <p:nvCxnSpPr>
            <p:cNvPr id="23" name="Straight Connector 22"/>
            <p:cNvCxnSpPr/>
            <p:nvPr/>
          </p:nvCxnSpPr>
          <p:spPr bwMode="gray">
            <a:xfrm rot="5400000" flipV="1">
              <a:off x="1625198" y="7145014"/>
              <a:ext cx="2" cy="65095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bwMode="gray">
            <a:xfrm rot="10800000">
              <a:off x="1537785" y="7470491"/>
              <a:ext cx="182880" cy="9144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1877" y="1551391"/>
            <a:ext cx="459442" cy="381337"/>
          </a:xfrm>
          <a:prstGeom prst="rect">
            <a:avLst/>
          </a:prstGeom>
        </p:spPr>
      </p:pic>
      <p:sp>
        <p:nvSpPr>
          <p:cNvPr id="40" name="TextBox 39"/>
          <p:cNvSpPr txBox="1"/>
          <p:nvPr/>
        </p:nvSpPr>
        <p:spPr bwMode="gray">
          <a:xfrm>
            <a:off x="4714621" y="1522021"/>
            <a:ext cx="1254273" cy="415498"/>
          </a:xfrm>
          <a:prstGeom prst="rect">
            <a:avLst/>
          </a:prstGeom>
          <a:noFill/>
        </p:spPr>
        <p:txBody>
          <a:bodyPr wrap="square" lIns="0" tIns="0" rIns="0" bIns="0" rtlCol="0">
            <a:spAutoFit/>
          </a:bodyPr>
          <a:lstStyle/>
          <a:p>
            <a:r>
              <a:rPr lang="en-US" sz="900" dirty="0" smtClean="0"/>
              <a:t>2. Improve technology literacy on campus</a:t>
            </a:r>
          </a:p>
        </p:txBody>
      </p:sp>
      <p:grpSp>
        <p:nvGrpSpPr>
          <p:cNvPr id="47" name="Group 46"/>
          <p:cNvGrpSpPr/>
          <p:nvPr/>
        </p:nvGrpSpPr>
        <p:grpSpPr>
          <a:xfrm>
            <a:off x="377777" y="3875679"/>
            <a:ext cx="5683759" cy="650956"/>
            <a:chOff x="377777" y="3824879"/>
            <a:chExt cx="5683759" cy="650956"/>
          </a:xfrm>
        </p:grpSpPr>
        <p:sp>
          <p:nvSpPr>
            <p:cNvPr id="13" name="Oval 12"/>
            <p:cNvSpPr/>
            <p:nvPr/>
          </p:nvSpPr>
          <p:spPr bwMode="gray">
            <a:xfrm>
              <a:off x="2120503" y="4039946"/>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300" b="1" dirty="0" smtClean="0">
                  <a:solidFill>
                    <a:schemeClr val="bg1"/>
                  </a:solidFill>
                  <a:latin typeface="+mj-lt"/>
                </a:rPr>
                <a:t>4</a:t>
              </a:r>
            </a:p>
          </p:txBody>
        </p:sp>
        <p:sp>
          <p:nvSpPr>
            <p:cNvPr id="17" name="TextBox 16"/>
            <p:cNvSpPr txBox="1"/>
            <p:nvPr/>
          </p:nvSpPr>
          <p:spPr bwMode="gray">
            <a:xfrm>
              <a:off x="377777" y="3875320"/>
              <a:ext cx="1230140" cy="553998"/>
            </a:xfrm>
            <a:prstGeom prst="rect">
              <a:avLst/>
            </a:prstGeom>
            <a:noFill/>
          </p:spPr>
          <p:txBody>
            <a:bodyPr wrap="square" lIns="0" tIns="0" rIns="0" bIns="0" rtlCol="0">
              <a:spAutoFit/>
            </a:bodyPr>
            <a:lstStyle/>
            <a:p>
              <a:pPr algn="ctr">
                <a:spcBef>
                  <a:spcPts val="500"/>
                </a:spcBef>
              </a:pPr>
              <a:r>
                <a:rPr lang="en-US" sz="900" dirty="0" smtClean="0"/>
                <a:t>How do we support </a:t>
              </a:r>
              <a:r>
                <a:rPr lang="en-US" sz="900" b="1" dirty="0" smtClean="0"/>
                <a:t>global research collaborations</a:t>
              </a:r>
              <a:r>
                <a:rPr lang="en-US" sz="900" dirty="0" smtClean="0"/>
                <a:t> for our faculty?</a:t>
              </a:r>
              <a:endParaRPr lang="en-US" sz="900" dirty="0" smtClean="0">
                <a:solidFill>
                  <a:schemeClr val="tx1"/>
                </a:solidFill>
              </a:endParaRPr>
            </a:p>
          </p:txBody>
        </p:sp>
        <p:sp>
          <p:nvSpPr>
            <p:cNvPr id="21" name="TextBox 20"/>
            <p:cNvSpPr txBox="1"/>
            <p:nvPr/>
          </p:nvSpPr>
          <p:spPr bwMode="gray">
            <a:xfrm>
              <a:off x="3440066" y="3962991"/>
              <a:ext cx="1316723" cy="415498"/>
            </a:xfrm>
            <a:prstGeom prst="rect">
              <a:avLst/>
            </a:prstGeom>
            <a:noFill/>
          </p:spPr>
          <p:txBody>
            <a:bodyPr wrap="square" lIns="0" tIns="0" rIns="0" bIns="0" rtlCol="0">
              <a:spAutoFit/>
            </a:bodyPr>
            <a:lstStyle/>
            <a:p>
              <a:pPr>
                <a:spcBef>
                  <a:spcPts val="500"/>
                </a:spcBef>
              </a:pPr>
              <a:r>
                <a:rPr lang="en-US" sz="900" dirty="0" smtClean="0"/>
                <a:t>9. State-of-the-art research computing facilities </a:t>
              </a: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2383" y="3954758"/>
              <a:ext cx="378038" cy="387070"/>
            </a:xfrm>
            <a:prstGeom prst="rect">
              <a:avLst/>
            </a:prstGeom>
          </p:spPr>
        </p:pic>
        <p:grpSp>
          <p:nvGrpSpPr>
            <p:cNvPr id="35" name="Group 34"/>
            <p:cNvGrpSpPr/>
            <p:nvPr/>
          </p:nvGrpSpPr>
          <p:grpSpPr bwMode="gray">
            <a:xfrm rot="16200000">
              <a:off x="1460926" y="4104637"/>
              <a:ext cx="650956" cy="91440"/>
              <a:chOff x="1299721" y="7470491"/>
              <a:chExt cx="650956" cy="91440"/>
            </a:xfrm>
          </p:grpSpPr>
          <p:cxnSp>
            <p:nvCxnSpPr>
              <p:cNvPr id="36" name="Straight Connector 35"/>
              <p:cNvCxnSpPr/>
              <p:nvPr/>
            </p:nvCxnSpPr>
            <p:spPr bwMode="gray">
              <a:xfrm rot="5400000" flipV="1">
                <a:off x="1625198" y="7145014"/>
                <a:ext cx="2" cy="65095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Isosceles Triangle 36"/>
              <p:cNvSpPr/>
              <p:nvPr/>
            </p:nvSpPr>
            <p:spPr bwMode="gray">
              <a:xfrm rot="10800000">
                <a:off x="1537785" y="7470491"/>
                <a:ext cx="182880" cy="9144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bwMode="gray">
            <a:xfrm>
              <a:off x="4744813" y="3962991"/>
              <a:ext cx="1316723" cy="415498"/>
            </a:xfrm>
            <a:prstGeom prst="rect">
              <a:avLst/>
            </a:prstGeom>
            <a:noFill/>
          </p:spPr>
          <p:txBody>
            <a:bodyPr wrap="square" lIns="0" tIns="0" rIns="0" bIns="0" rtlCol="0">
              <a:spAutoFit/>
            </a:bodyPr>
            <a:lstStyle/>
            <a:p>
              <a:pPr>
                <a:spcBef>
                  <a:spcPts val="500"/>
                </a:spcBef>
              </a:pPr>
              <a:r>
                <a:rPr lang="en-US" sz="900" dirty="0" smtClean="0"/>
                <a:t>10. Secure super computing and virtual machines </a:t>
              </a:r>
            </a:p>
          </p:txBody>
        </p:sp>
      </p:grpSp>
      <p:sp>
        <p:nvSpPr>
          <p:cNvPr id="42" name="TextBox 41"/>
          <p:cNvSpPr txBox="1"/>
          <p:nvPr/>
        </p:nvSpPr>
        <p:spPr bwMode="gray">
          <a:xfrm>
            <a:off x="277813" y="1011631"/>
            <a:ext cx="1834845" cy="307777"/>
          </a:xfrm>
          <a:prstGeom prst="rect">
            <a:avLst/>
          </a:prstGeom>
          <a:noFill/>
        </p:spPr>
        <p:txBody>
          <a:bodyPr wrap="square" lIns="0" tIns="0" rIns="0" bIns="0" rtlCol="0">
            <a:spAutoFit/>
          </a:bodyPr>
          <a:lstStyle/>
          <a:p>
            <a:pPr>
              <a:spcBef>
                <a:spcPts val="500"/>
              </a:spcBef>
            </a:pPr>
            <a:r>
              <a:rPr lang="en-US" sz="1000" b="1" dirty="0" smtClean="0"/>
              <a:t>Complex Questions</a:t>
            </a:r>
            <a:br>
              <a:rPr lang="en-US" sz="1000" b="1" dirty="0" smtClean="0"/>
            </a:br>
            <a:r>
              <a:rPr lang="en-US" sz="1000" b="1" dirty="0" smtClean="0"/>
              <a:t>Around Campus…</a:t>
            </a:r>
            <a:endParaRPr lang="en-US" sz="1000" b="1" dirty="0" smtClean="0">
              <a:solidFill>
                <a:schemeClr val="tx1"/>
              </a:solidFill>
            </a:endParaRPr>
          </a:p>
        </p:txBody>
      </p:sp>
      <p:sp>
        <p:nvSpPr>
          <p:cNvPr id="43" name="TextBox 42"/>
          <p:cNvSpPr txBox="1"/>
          <p:nvPr/>
        </p:nvSpPr>
        <p:spPr bwMode="gray">
          <a:xfrm>
            <a:off x="2445356" y="1010824"/>
            <a:ext cx="6578600" cy="307777"/>
          </a:xfrm>
          <a:prstGeom prst="rect">
            <a:avLst/>
          </a:prstGeom>
          <a:noFill/>
        </p:spPr>
        <p:txBody>
          <a:bodyPr wrap="square" lIns="0" tIns="0" rIns="0" bIns="0" rtlCol="0">
            <a:spAutoFit/>
          </a:bodyPr>
          <a:lstStyle/>
          <a:p>
            <a:pPr>
              <a:spcBef>
                <a:spcPts val="500"/>
              </a:spcBef>
            </a:pPr>
            <a:r>
              <a:rPr lang="en-US" sz="1000" b="1" dirty="0" smtClean="0"/>
              <a:t>… Require Technology </a:t>
            </a:r>
            <a:br>
              <a:rPr lang="en-US" sz="1000" b="1" dirty="0" smtClean="0"/>
            </a:br>
            <a:r>
              <a:rPr lang="en-US" sz="1000" b="1" dirty="0" smtClean="0"/>
              <a:t>Investments As Part of the Answer</a:t>
            </a:r>
            <a:endParaRPr lang="en-US" sz="1000" b="1" dirty="0" smtClean="0">
              <a:solidFill>
                <a:schemeClr val="tx1"/>
              </a:solidFill>
            </a:endParaRPr>
          </a:p>
        </p:txBody>
      </p:sp>
      <p:sp>
        <p:nvSpPr>
          <p:cNvPr id="53" name="Text Placeholder 14"/>
          <p:cNvSpPr>
            <a:spLocks noGrp="1"/>
          </p:cNvSpPr>
          <p:nvPr>
            <p:ph type="body" sz="quarter" idx="18"/>
          </p:nvPr>
        </p:nvSpPr>
        <p:spPr>
          <a:xfrm>
            <a:off x="3491288" y="4677489"/>
            <a:ext cx="2909512" cy="123111"/>
          </a:xfrm>
        </p:spPr>
        <p:txBody>
          <a:bodyPr/>
          <a:lstStyle/>
          <a:p>
            <a:pPr algn="r"/>
            <a:r>
              <a:rPr lang="en-US" dirty="0" smtClean="0"/>
              <a:t>Source: EAB interviews and analysis.</a:t>
            </a:r>
            <a:endParaRPr lang="en-US" dirty="0"/>
          </a:p>
        </p:txBody>
      </p:sp>
    </p:spTree>
    <p:extLst>
      <p:ext uri="{BB962C8B-B14F-4D97-AF65-F5344CB8AC3E}">
        <p14:creationId xmlns:p14="http://schemas.microsoft.com/office/powerpoint/2010/main" val="2508399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a:t>
            </a:r>
            <a:endParaRPr lang="en-US" dirty="0"/>
          </a:p>
        </p:txBody>
      </p:sp>
      <p:sp>
        <p:nvSpPr>
          <p:cNvPr id="6" name="Text Placeholder 5"/>
          <p:cNvSpPr>
            <a:spLocks noGrp="1"/>
          </p:cNvSpPr>
          <p:nvPr>
            <p:ph type="body" sz="quarter" idx="13"/>
          </p:nvPr>
        </p:nvSpPr>
        <p:spPr>
          <a:xfrm>
            <a:off x="1363152" y="1077312"/>
            <a:ext cx="3749040" cy="138499"/>
          </a:xfrm>
        </p:spPr>
        <p:txBody>
          <a:bodyPr/>
          <a:lstStyle/>
          <a:p>
            <a:r>
              <a:rPr lang="en-US" sz="900" dirty="0" smtClean="0">
                <a:solidFill>
                  <a:schemeClr val="bg2"/>
                </a:solidFill>
                <a:latin typeface="+mn-lt"/>
              </a:rPr>
              <a:t>Higher Education’s Digital Imperative</a:t>
            </a:r>
            <a:endParaRPr lang="en-US" sz="900" dirty="0">
              <a:solidFill>
                <a:schemeClr val="bg2"/>
              </a:solidFill>
              <a:latin typeface="+mn-lt"/>
            </a:endParaRPr>
          </a:p>
        </p:txBody>
      </p:sp>
      <p:sp>
        <p:nvSpPr>
          <p:cNvPr id="7" name="Text Placeholder 6"/>
          <p:cNvSpPr>
            <a:spLocks noGrp="1"/>
          </p:cNvSpPr>
          <p:nvPr>
            <p:ph type="body" sz="quarter" idx="17"/>
          </p:nvPr>
        </p:nvSpPr>
        <p:spPr>
          <a:xfrm>
            <a:off x="863781" y="1760223"/>
            <a:ext cx="274320" cy="276999"/>
          </a:xfrm>
        </p:spPr>
        <p:txBody>
          <a:bodyPr/>
          <a:lstStyle/>
          <a:p>
            <a:r>
              <a:rPr lang="en-US" dirty="0"/>
              <a:t>2</a:t>
            </a:r>
          </a:p>
        </p:txBody>
      </p:sp>
      <p:sp>
        <p:nvSpPr>
          <p:cNvPr id="8" name="Text Placeholder 7"/>
          <p:cNvSpPr>
            <a:spLocks noGrp="1"/>
          </p:cNvSpPr>
          <p:nvPr>
            <p:ph type="body" sz="quarter" idx="18"/>
          </p:nvPr>
        </p:nvSpPr>
        <p:spPr>
          <a:xfrm>
            <a:off x="1363152" y="1683279"/>
            <a:ext cx="5037648" cy="430887"/>
          </a:xfrm>
        </p:spPr>
        <p:txBody>
          <a:bodyPr/>
          <a:lstStyle/>
          <a:p>
            <a:r>
              <a:rPr lang="en-US" sz="1400" dirty="0" smtClean="0">
                <a:solidFill>
                  <a:schemeClr val="bg1"/>
                </a:solidFill>
                <a:latin typeface="+mj-lt"/>
              </a:rPr>
              <a:t>Integration: The Key to Long-Term Technology Value</a:t>
            </a:r>
            <a:endParaRPr lang="en-US" sz="1400" dirty="0">
              <a:solidFill>
                <a:schemeClr val="bg1"/>
              </a:solidFill>
              <a:latin typeface="+mj-lt"/>
            </a:endParaRPr>
          </a:p>
        </p:txBody>
      </p:sp>
      <p:sp>
        <p:nvSpPr>
          <p:cNvPr id="9" name="Text Placeholder 8"/>
          <p:cNvSpPr>
            <a:spLocks noGrp="1"/>
          </p:cNvSpPr>
          <p:nvPr>
            <p:ph type="body" sz="quarter" idx="19"/>
          </p:nvPr>
        </p:nvSpPr>
        <p:spPr>
          <a:xfrm>
            <a:off x="863781" y="2532773"/>
            <a:ext cx="274320" cy="276999"/>
          </a:xfrm>
        </p:spPr>
        <p:txBody>
          <a:bodyPr/>
          <a:lstStyle/>
          <a:p>
            <a:r>
              <a:rPr lang="en-US" dirty="0" smtClean="0"/>
              <a:t>3</a:t>
            </a:r>
            <a:endParaRPr lang="en-US" dirty="0"/>
          </a:p>
        </p:txBody>
      </p:sp>
      <p:sp>
        <p:nvSpPr>
          <p:cNvPr id="10" name="Text Placeholder 9"/>
          <p:cNvSpPr>
            <a:spLocks noGrp="1"/>
          </p:cNvSpPr>
          <p:nvPr>
            <p:ph type="body" sz="quarter" idx="20"/>
          </p:nvPr>
        </p:nvSpPr>
        <p:spPr>
          <a:xfrm>
            <a:off x="1363152" y="2602023"/>
            <a:ext cx="3749040" cy="138499"/>
          </a:xfrm>
        </p:spPr>
        <p:txBody>
          <a:bodyPr/>
          <a:lstStyle/>
          <a:p>
            <a:r>
              <a:rPr lang="en-US" dirty="0" smtClean="0"/>
              <a:t>The Perils of Project-Focused Integration</a:t>
            </a:r>
            <a:endParaRPr lang="en-US" dirty="0"/>
          </a:p>
        </p:txBody>
      </p:sp>
      <p:sp>
        <p:nvSpPr>
          <p:cNvPr id="11" name="Text Placeholder 10"/>
          <p:cNvSpPr>
            <a:spLocks noGrp="1"/>
          </p:cNvSpPr>
          <p:nvPr>
            <p:ph type="body" sz="quarter" idx="21"/>
          </p:nvPr>
        </p:nvSpPr>
        <p:spPr>
          <a:xfrm>
            <a:off x="863781" y="3248173"/>
            <a:ext cx="274320" cy="276999"/>
          </a:xfrm>
        </p:spPr>
        <p:txBody>
          <a:bodyPr/>
          <a:lstStyle/>
          <a:p>
            <a:r>
              <a:rPr lang="en-US" dirty="0" smtClean="0"/>
              <a:t>4</a:t>
            </a:r>
            <a:endParaRPr lang="en-US" dirty="0"/>
          </a:p>
        </p:txBody>
      </p:sp>
      <p:sp>
        <p:nvSpPr>
          <p:cNvPr id="12" name="Text Placeholder 11"/>
          <p:cNvSpPr>
            <a:spLocks noGrp="1"/>
          </p:cNvSpPr>
          <p:nvPr>
            <p:ph type="body" sz="quarter" idx="22"/>
          </p:nvPr>
        </p:nvSpPr>
        <p:spPr>
          <a:xfrm>
            <a:off x="1363152" y="3317423"/>
            <a:ext cx="3749040" cy="138499"/>
          </a:xfrm>
        </p:spPr>
        <p:txBody>
          <a:bodyPr/>
          <a:lstStyle/>
          <a:p>
            <a:r>
              <a:rPr lang="en-US" dirty="0" smtClean="0"/>
              <a:t>A Better Way: Investing in Campus-Wide Integration</a:t>
            </a:r>
            <a:endParaRPr lang="en-US" dirty="0"/>
          </a:p>
        </p:txBody>
      </p:sp>
    </p:spTree>
    <p:extLst>
      <p:ext uri="{BB962C8B-B14F-4D97-AF65-F5344CB8AC3E}">
        <p14:creationId xmlns:p14="http://schemas.microsoft.com/office/powerpoint/2010/main" val="42462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What is Integration?</a:t>
            </a:r>
            <a:endParaRPr lang="en-US" dirty="0"/>
          </a:p>
        </p:txBody>
      </p:sp>
      <p:sp>
        <p:nvSpPr>
          <p:cNvPr id="13" name="Text Placeholder 12"/>
          <p:cNvSpPr>
            <a:spLocks noGrp="1"/>
          </p:cNvSpPr>
          <p:nvPr>
            <p:ph type="body" sz="quarter" idx="16"/>
          </p:nvPr>
        </p:nvSpPr>
        <p:spPr/>
        <p:txBody>
          <a:bodyPr/>
          <a:lstStyle/>
          <a:p>
            <a:r>
              <a:rPr lang="en-US" dirty="0" smtClean="0"/>
              <a:t>A (non) Technical Definition</a:t>
            </a:r>
            <a:endParaRPr lang="en-US" dirty="0"/>
          </a:p>
        </p:txBody>
      </p:sp>
      <p:sp>
        <p:nvSpPr>
          <p:cNvPr id="15" name="Text Placeholder 14"/>
          <p:cNvSpPr>
            <a:spLocks noGrp="1"/>
          </p:cNvSpPr>
          <p:nvPr>
            <p:ph type="body" sz="quarter" idx="18"/>
          </p:nvPr>
        </p:nvSpPr>
        <p:spPr>
          <a:xfrm>
            <a:off x="5148072" y="4677489"/>
            <a:ext cx="1252728" cy="123111"/>
          </a:xfrm>
        </p:spPr>
        <p:txBody>
          <a:bodyPr/>
          <a:lstStyle/>
          <a:p>
            <a:pPr algn="r"/>
            <a:r>
              <a:rPr lang="en-US" dirty="0" smtClean="0"/>
              <a:t>Source: EAB interviews and analysis.</a:t>
            </a:r>
            <a:endParaRPr lang="en-US" dirty="0"/>
          </a:p>
        </p:txBody>
      </p:sp>
      <p:sp>
        <p:nvSpPr>
          <p:cNvPr id="16" name="Text Placeholder 15"/>
          <p:cNvSpPr>
            <a:spLocks noGrp="1"/>
          </p:cNvSpPr>
          <p:nvPr>
            <p:ph type="body" sz="quarter" idx="19"/>
          </p:nvPr>
        </p:nvSpPr>
        <p:spPr/>
        <p:txBody>
          <a:bodyPr/>
          <a:lstStyle/>
          <a:p>
            <a:endParaRPr lang="en-US"/>
          </a:p>
        </p:txBody>
      </p:sp>
      <p:sp>
        <p:nvSpPr>
          <p:cNvPr id="17" name="Freeform 16"/>
          <p:cNvSpPr>
            <a:spLocks/>
          </p:cNvSpPr>
          <p:nvPr/>
        </p:nvSpPr>
        <p:spPr bwMode="gray">
          <a:xfrm>
            <a:off x="879849" y="1370996"/>
            <a:ext cx="228191" cy="370286"/>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gray">
          <a:xfrm>
            <a:off x="610631" y="1370996"/>
            <a:ext cx="228191" cy="370286"/>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Text Placeholder 13"/>
          <p:cNvSpPr>
            <a:spLocks noGrp="1"/>
          </p:cNvSpPr>
          <p:nvPr>
            <p:ph type="body" sz="quarter" idx="17"/>
          </p:nvPr>
        </p:nvSpPr>
        <p:spPr>
          <a:xfrm>
            <a:off x="936999" y="1575189"/>
            <a:ext cx="4663701" cy="1809726"/>
          </a:xfrm>
        </p:spPr>
        <p:txBody>
          <a:bodyPr/>
          <a:lstStyle/>
          <a:p>
            <a:pPr>
              <a:spcBef>
                <a:spcPts val="500"/>
              </a:spcBef>
            </a:pPr>
            <a:r>
              <a:rPr lang="en-US" b="1" dirty="0">
                <a:solidFill>
                  <a:schemeClr val="tx2"/>
                </a:solidFill>
              </a:rPr>
              <a:t>Integration</a:t>
            </a:r>
            <a:r>
              <a:rPr lang="en-US" dirty="0"/>
              <a:t> is the process by which diverse technologies are enabled to communicate. In the absence of industry-wide standards and vendor collaboration, </a:t>
            </a:r>
            <a:r>
              <a:rPr lang="en-US" dirty="0">
                <a:solidFill>
                  <a:schemeClr val="tx2"/>
                </a:solidFill>
              </a:rPr>
              <a:t>higher education technology ecosystems rely heavily on the resources and services of their IT organizations</a:t>
            </a:r>
            <a:r>
              <a:rPr lang="en-US" dirty="0"/>
              <a:t> to enable seamless connections between the many campus systems and </a:t>
            </a:r>
            <a:r>
              <a:rPr lang="en-US" dirty="0" smtClean="0"/>
              <a:t>applications.”</a:t>
            </a:r>
            <a:endParaRPr lang="en-US" sz="600" i="1" dirty="0">
              <a:solidFill>
                <a:schemeClr val="bg2"/>
              </a:solidFill>
            </a:endParaRPr>
          </a:p>
        </p:txBody>
      </p:sp>
    </p:spTree>
    <p:extLst>
      <p:ext uri="{BB962C8B-B14F-4D97-AF65-F5344CB8AC3E}">
        <p14:creationId xmlns:p14="http://schemas.microsoft.com/office/powerpoint/2010/main" val="181044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bwMode="gray">
          <a:xfrm>
            <a:off x="4418379" y="1476302"/>
            <a:ext cx="2195075" cy="3047940"/>
          </a:xfrm>
          <a:prstGeom prst="rect">
            <a:avLst/>
          </a:prstGeom>
          <a:solidFill>
            <a:schemeClr val="bg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 Placeholder 12"/>
          <p:cNvSpPr>
            <a:spLocks noGrp="1"/>
          </p:cNvSpPr>
          <p:nvPr>
            <p:ph type="body" sz="quarter" idx="15"/>
          </p:nvPr>
        </p:nvSpPr>
        <p:spPr/>
        <p:txBody>
          <a:bodyPr/>
          <a:lstStyle/>
          <a:p>
            <a:r>
              <a:rPr lang="en-US" dirty="0" smtClean="0"/>
              <a:t>Helping Technologies to Communicate is a Complicated Process </a:t>
            </a:r>
            <a:endParaRPr lang="en-US" dirty="0"/>
          </a:p>
        </p:txBody>
      </p:sp>
      <p:sp>
        <p:nvSpPr>
          <p:cNvPr id="14" name="Text Placeholder 13"/>
          <p:cNvSpPr>
            <a:spLocks noGrp="1"/>
          </p:cNvSpPr>
          <p:nvPr>
            <p:ph type="body" sz="quarter" idx="16"/>
          </p:nvPr>
        </p:nvSpPr>
        <p:spPr/>
        <p:txBody>
          <a:bodyPr/>
          <a:lstStyle/>
          <a:p>
            <a:r>
              <a:rPr lang="en-US" dirty="0" smtClean="0"/>
              <a:t>What Does That Mean In Practice?</a:t>
            </a:r>
            <a:endParaRPr lang="en-US" dirty="0"/>
          </a:p>
        </p:txBody>
      </p:sp>
      <p:sp>
        <p:nvSpPr>
          <p:cNvPr id="15" name="Text Placeholder 14"/>
          <p:cNvSpPr>
            <a:spLocks noGrp="1"/>
          </p:cNvSpPr>
          <p:nvPr>
            <p:ph type="body" sz="quarter" idx="18"/>
          </p:nvPr>
        </p:nvSpPr>
        <p:spPr>
          <a:xfrm>
            <a:off x="5148072" y="4677489"/>
            <a:ext cx="1252728" cy="123111"/>
          </a:xfrm>
        </p:spPr>
        <p:txBody>
          <a:bodyPr/>
          <a:lstStyle/>
          <a:p>
            <a:pPr algn="r"/>
            <a:r>
              <a:rPr lang="en-US" dirty="0" smtClean="0"/>
              <a:t>Source: EAB interviews and analysis.</a:t>
            </a:r>
            <a:endParaRPr lang="en-US" dirty="0"/>
          </a:p>
        </p:txBody>
      </p:sp>
      <p:sp>
        <p:nvSpPr>
          <p:cNvPr id="12" name="Title 11"/>
          <p:cNvSpPr>
            <a:spLocks noGrp="1"/>
          </p:cNvSpPr>
          <p:nvPr>
            <p:ph type="title"/>
          </p:nvPr>
        </p:nvSpPr>
        <p:spPr/>
        <p:txBody>
          <a:bodyPr/>
          <a:lstStyle/>
          <a:p>
            <a:r>
              <a:rPr lang="en-US" dirty="0" smtClean="0"/>
              <a:t>Integration: Connecting the Dots</a:t>
            </a:r>
            <a:endParaRPr lang="en-US" dirty="0"/>
          </a:p>
        </p:txBody>
      </p:sp>
      <p:sp>
        <p:nvSpPr>
          <p:cNvPr id="36" name="TextBox 35"/>
          <p:cNvSpPr txBox="1"/>
          <p:nvPr/>
        </p:nvSpPr>
        <p:spPr bwMode="gray">
          <a:xfrm>
            <a:off x="280194" y="1002474"/>
            <a:ext cx="5748466" cy="153888"/>
          </a:xfrm>
          <a:prstGeom prst="rect">
            <a:avLst/>
          </a:prstGeom>
          <a:noFill/>
        </p:spPr>
        <p:txBody>
          <a:bodyPr wrap="square" lIns="0" tIns="0" rIns="0" bIns="0" rtlCol="0">
            <a:spAutoFit/>
          </a:bodyPr>
          <a:lstStyle/>
          <a:p>
            <a:r>
              <a:rPr lang="en-US" sz="1000" b="1" dirty="0" smtClean="0"/>
              <a:t>Different Technologies Inhabit Incompatible Environments</a:t>
            </a:r>
          </a:p>
        </p:txBody>
      </p:sp>
      <p:sp>
        <p:nvSpPr>
          <p:cNvPr id="37" name="Oval 36"/>
          <p:cNvSpPr/>
          <p:nvPr/>
        </p:nvSpPr>
        <p:spPr bwMode="gray">
          <a:xfrm>
            <a:off x="1922118" y="1905887"/>
            <a:ext cx="2102086" cy="2102086"/>
          </a:xfrm>
          <a:prstGeom prst="ellipse">
            <a:avLst/>
          </a:prstGeom>
          <a:noFill/>
          <a:ln w="254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bwMode="gray">
          <a:xfrm rot="2241305">
            <a:off x="2942903" y="2091089"/>
            <a:ext cx="1120679" cy="375824"/>
          </a:xfrm>
          <a:prstGeom prst="rect">
            <a:avLst/>
          </a:prstGeom>
          <a:noFill/>
        </p:spPr>
        <p:txBody>
          <a:bodyPr wrap="square" lIns="0" tIns="0" rIns="0" bIns="0" rtlCol="0">
            <a:prstTxWarp prst="textArchUp">
              <a:avLst>
                <a:gd name="adj" fmla="val 11275832"/>
              </a:avLst>
            </a:prstTxWarp>
            <a:spAutoFit/>
          </a:bodyPr>
          <a:lstStyle/>
          <a:p>
            <a:pPr algn="ctr">
              <a:spcBef>
                <a:spcPts val="500"/>
              </a:spcBef>
            </a:pPr>
            <a:r>
              <a:rPr lang="en-US" sz="1000" dirty="0" smtClean="0">
                <a:solidFill>
                  <a:schemeClr val="bg1"/>
                </a:solidFill>
              </a:rPr>
              <a:t>Technology Integration</a:t>
            </a:r>
          </a:p>
        </p:txBody>
      </p:sp>
      <p:pic>
        <p:nvPicPr>
          <p:cNvPr id="43" name="Picture 2" descr="http://abco.advisory.com/DSS/eab-icons/univers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008" y="2619382"/>
            <a:ext cx="663988" cy="668445"/>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p:cNvGrpSpPr/>
          <p:nvPr/>
        </p:nvGrpSpPr>
        <p:grpSpPr>
          <a:xfrm rot="16200000">
            <a:off x="3641487" y="2863305"/>
            <a:ext cx="666427" cy="840584"/>
            <a:chOff x="3869577" y="2554952"/>
            <a:chExt cx="666427" cy="840584"/>
          </a:xfrm>
        </p:grpSpPr>
        <p:sp>
          <p:nvSpPr>
            <p:cNvPr id="40" name="Oval 39"/>
            <p:cNvSpPr/>
            <p:nvPr/>
          </p:nvSpPr>
          <p:spPr bwMode="gray">
            <a:xfrm>
              <a:off x="3869577" y="2642032"/>
              <a:ext cx="666427" cy="66642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 descr="http://abco.advisory.com/DSS/eab-icons/filing_cabin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89659" y="2856032"/>
              <a:ext cx="301801" cy="23842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bwMode="gray">
            <a:xfrm rot="5400000">
              <a:off x="3621614" y="2921383"/>
              <a:ext cx="840584" cy="107722"/>
            </a:xfrm>
            <a:prstGeom prst="rect">
              <a:avLst/>
            </a:prstGeom>
            <a:noFill/>
          </p:spPr>
          <p:txBody>
            <a:bodyPr wrap="square" lIns="0" tIns="0" rIns="0" bIns="0" rtlCol="0">
              <a:spAutoFit/>
            </a:bodyPr>
            <a:lstStyle/>
            <a:p>
              <a:pPr algn="ctr">
                <a:spcBef>
                  <a:spcPts val="500"/>
                </a:spcBef>
              </a:pPr>
              <a:r>
                <a:rPr lang="en-US" sz="700" b="1" dirty="0" smtClean="0">
                  <a:solidFill>
                    <a:schemeClr val="accent3"/>
                  </a:solidFill>
                </a:rPr>
                <a:t>CRM</a:t>
              </a:r>
            </a:p>
          </p:txBody>
        </p:sp>
      </p:grpSp>
      <p:grpSp>
        <p:nvGrpSpPr>
          <p:cNvPr id="78" name="Group 77"/>
          <p:cNvGrpSpPr/>
          <p:nvPr/>
        </p:nvGrpSpPr>
        <p:grpSpPr>
          <a:xfrm rot="16200000">
            <a:off x="2963798" y="3549579"/>
            <a:ext cx="666427" cy="840584"/>
            <a:chOff x="3191888" y="3241226"/>
            <a:chExt cx="666427" cy="840584"/>
          </a:xfrm>
        </p:grpSpPr>
        <p:sp>
          <p:nvSpPr>
            <p:cNvPr id="41" name="Oval 40"/>
            <p:cNvSpPr/>
            <p:nvPr/>
          </p:nvSpPr>
          <p:spPr bwMode="gray">
            <a:xfrm>
              <a:off x="3191888" y="3328305"/>
              <a:ext cx="666427" cy="66642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463672" y="3540813"/>
              <a:ext cx="305582" cy="241410"/>
            </a:xfrm>
            <a:prstGeom prst="rect">
              <a:avLst/>
            </a:prstGeom>
          </p:spPr>
        </p:pic>
        <p:sp>
          <p:nvSpPr>
            <p:cNvPr id="47" name="TextBox 46"/>
            <p:cNvSpPr txBox="1"/>
            <p:nvPr/>
          </p:nvSpPr>
          <p:spPr bwMode="gray">
            <a:xfrm rot="5400000">
              <a:off x="2947417" y="3553796"/>
              <a:ext cx="840584" cy="215444"/>
            </a:xfrm>
            <a:prstGeom prst="rect">
              <a:avLst/>
            </a:prstGeom>
            <a:noFill/>
          </p:spPr>
          <p:txBody>
            <a:bodyPr wrap="square" lIns="0" tIns="0" rIns="0" bIns="0" rtlCol="0">
              <a:spAutoFit/>
            </a:bodyPr>
            <a:lstStyle/>
            <a:p>
              <a:pPr algn="ctr">
                <a:spcBef>
                  <a:spcPts val="500"/>
                </a:spcBef>
              </a:pPr>
              <a:r>
                <a:rPr lang="en-US" sz="700" b="1" dirty="0" smtClean="0">
                  <a:solidFill>
                    <a:schemeClr val="accent3"/>
                  </a:solidFill>
                </a:rPr>
                <a:t>Student</a:t>
              </a:r>
              <a:br>
                <a:rPr lang="en-US" sz="700" b="1" dirty="0" smtClean="0">
                  <a:solidFill>
                    <a:schemeClr val="accent3"/>
                  </a:solidFill>
                </a:rPr>
              </a:br>
              <a:r>
                <a:rPr lang="en-US" sz="700" b="1" dirty="0" smtClean="0">
                  <a:solidFill>
                    <a:schemeClr val="accent3"/>
                  </a:solidFill>
                </a:rPr>
                <a:t>Portal</a:t>
              </a:r>
            </a:p>
          </p:txBody>
        </p:sp>
      </p:grpSp>
      <p:sp>
        <p:nvSpPr>
          <p:cNvPr id="39" name="Oval 38"/>
          <p:cNvSpPr/>
          <p:nvPr/>
        </p:nvSpPr>
        <p:spPr bwMode="gray">
          <a:xfrm rot="16200000">
            <a:off x="2100142" y="1754450"/>
            <a:ext cx="666427" cy="66642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3777" y="1860883"/>
            <a:ext cx="330265" cy="227883"/>
          </a:xfrm>
          <a:prstGeom prst="rect">
            <a:avLst/>
          </a:prstGeom>
        </p:spPr>
      </p:pic>
      <p:sp>
        <p:nvSpPr>
          <p:cNvPr id="49" name="TextBox 48"/>
          <p:cNvSpPr txBox="1"/>
          <p:nvPr/>
        </p:nvSpPr>
        <p:spPr bwMode="gray">
          <a:xfrm>
            <a:off x="2009413" y="2121699"/>
            <a:ext cx="840584" cy="215444"/>
          </a:xfrm>
          <a:prstGeom prst="rect">
            <a:avLst/>
          </a:prstGeom>
          <a:noFill/>
        </p:spPr>
        <p:txBody>
          <a:bodyPr wrap="square" lIns="0" tIns="0" rIns="0" bIns="0" rtlCol="0">
            <a:spAutoFit/>
          </a:bodyPr>
          <a:lstStyle/>
          <a:p>
            <a:pPr algn="ctr">
              <a:spcBef>
                <a:spcPts val="500"/>
              </a:spcBef>
            </a:pPr>
            <a:r>
              <a:rPr lang="en-US" sz="700" b="1" dirty="0" smtClean="0">
                <a:solidFill>
                  <a:schemeClr val="accent3"/>
                </a:solidFill>
              </a:rPr>
              <a:t>Cloud</a:t>
            </a:r>
            <a:br>
              <a:rPr lang="en-US" sz="700" b="1" dirty="0" smtClean="0">
                <a:solidFill>
                  <a:schemeClr val="accent3"/>
                </a:solidFill>
              </a:rPr>
            </a:br>
            <a:r>
              <a:rPr lang="en-US" sz="700" b="1" dirty="0" smtClean="0">
                <a:solidFill>
                  <a:schemeClr val="accent3"/>
                </a:solidFill>
              </a:rPr>
              <a:t>ERP</a:t>
            </a:r>
          </a:p>
        </p:txBody>
      </p:sp>
      <p:grpSp>
        <p:nvGrpSpPr>
          <p:cNvPr id="80" name="Group 79"/>
          <p:cNvGrpSpPr/>
          <p:nvPr/>
        </p:nvGrpSpPr>
        <p:grpSpPr>
          <a:xfrm rot="16200000">
            <a:off x="1646582" y="2577555"/>
            <a:ext cx="666427" cy="840584"/>
            <a:chOff x="1874672" y="2269202"/>
            <a:chExt cx="666427" cy="840584"/>
          </a:xfrm>
        </p:grpSpPr>
        <p:sp>
          <p:nvSpPr>
            <p:cNvPr id="42" name="Oval 41"/>
            <p:cNvSpPr/>
            <p:nvPr/>
          </p:nvSpPr>
          <p:spPr bwMode="gray">
            <a:xfrm>
              <a:off x="1874672" y="2356282"/>
              <a:ext cx="666427" cy="66642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 descr="http://abco.advisory.com/DSS/eab-icons/filing_cabin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18258" y="2570282"/>
              <a:ext cx="301801" cy="238422"/>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bwMode="gray">
            <a:xfrm rot="5400000">
              <a:off x="1650213" y="2635633"/>
              <a:ext cx="840584" cy="107722"/>
            </a:xfrm>
            <a:prstGeom prst="rect">
              <a:avLst/>
            </a:prstGeom>
            <a:noFill/>
          </p:spPr>
          <p:txBody>
            <a:bodyPr wrap="square" lIns="0" tIns="0" rIns="0" bIns="0" rtlCol="0">
              <a:spAutoFit/>
            </a:bodyPr>
            <a:lstStyle/>
            <a:p>
              <a:pPr algn="ctr">
                <a:spcBef>
                  <a:spcPts val="500"/>
                </a:spcBef>
              </a:pPr>
              <a:r>
                <a:rPr lang="en-US" sz="700" b="1" dirty="0" smtClean="0">
                  <a:solidFill>
                    <a:schemeClr val="accent3"/>
                  </a:solidFill>
                </a:rPr>
                <a:t>LMS</a:t>
              </a:r>
            </a:p>
          </p:txBody>
        </p:sp>
      </p:grpSp>
      <p:grpSp>
        <p:nvGrpSpPr>
          <p:cNvPr id="79" name="Group 78"/>
          <p:cNvGrpSpPr/>
          <p:nvPr/>
        </p:nvGrpSpPr>
        <p:grpSpPr>
          <a:xfrm rot="16200000">
            <a:off x="2028159" y="3444804"/>
            <a:ext cx="666427" cy="840584"/>
            <a:chOff x="2256249" y="3136451"/>
            <a:chExt cx="666427" cy="840584"/>
          </a:xfrm>
        </p:grpSpPr>
        <p:sp>
          <p:nvSpPr>
            <p:cNvPr id="55" name="Oval 54"/>
            <p:cNvSpPr/>
            <p:nvPr/>
          </p:nvSpPr>
          <p:spPr bwMode="gray">
            <a:xfrm>
              <a:off x="2256249" y="3223530"/>
              <a:ext cx="666427" cy="66642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bwMode="gray">
            <a:xfrm rot="5400000">
              <a:off x="2011778" y="3449021"/>
              <a:ext cx="840584" cy="215444"/>
            </a:xfrm>
            <a:prstGeom prst="rect">
              <a:avLst/>
            </a:prstGeom>
            <a:noFill/>
          </p:spPr>
          <p:txBody>
            <a:bodyPr wrap="square" lIns="0" tIns="0" rIns="0" bIns="0" rtlCol="0">
              <a:spAutoFit/>
            </a:bodyPr>
            <a:lstStyle/>
            <a:p>
              <a:pPr algn="ctr">
                <a:spcBef>
                  <a:spcPts val="500"/>
                </a:spcBef>
              </a:pPr>
              <a:r>
                <a:rPr lang="en-US" sz="700" b="1" dirty="0" smtClean="0">
                  <a:solidFill>
                    <a:schemeClr val="accent3"/>
                  </a:solidFill>
                </a:rPr>
                <a:t>Degree</a:t>
              </a:r>
              <a:br>
                <a:rPr lang="en-US" sz="700" b="1" dirty="0" smtClean="0">
                  <a:solidFill>
                    <a:schemeClr val="accent3"/>
                  </a:solidFill>
                </a:rPr>
              </a:br>
              <a:r>
                <a:rPr lang="en-US" sz="700" b="1" dirty="0" smtClean="0">
                  <a:solidFill>
                    <a:schemeClr val="accent3"/>
                  </a:solidFill>
                </a:rPr>
                <a:t>Audit</a:t>
              </a:r>
            </a:p>
          </p:txBody>
        </p:sp>
        <p:pic>
          <p:nvPicPr>
            <p:cNvPr id="57"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gray">
            <a:xfrm rot="5400000">
              <a:off x="2470079" y="3437126"/>
              <a:ext cx="440651" cy="274672"/>
            </a:xfrm>
            <a:prstGeom prst="rect">
              <a:avLst/>
            </a:prstGeom>
            <a:noFill/>
            <a:extLst>
              <a:ext uri="{909E8E84-426E-40DD-AFC4-6F175D3DCCD1}">
                <a14:hiddenFill xmlns:a14="http://schemas.microsoft.com/office/drawing/2010/main">
                  <a:solidFill>
                    <a:srgbClr val="FFFFFF"/>
                  </a:solidFill>
                </a14:hiddenFill>
              </a:ext>
            </a:extLst>
          </p:spPr>
        </p:pic>
      </p:grpSp>
      <p:sp>
        <p:nvSpPr>
          <p:cNvPr id="86" name="Rectangle 85"/>
          <p:cNvSpPr/>
          <p:nvPr/>
        </p:nvSpPr>
        <p:spPr bwMode="gray">
          <a:xfrm>
            <a:off x="289047" y="1591872"/>
            <a:ext cx="1481223" cy="6399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Cloud native solutions use newer communication protocols than older technologies.</a:t>
            </a:r>
            <a:endParaRPr lang="en-US" sz="800" dirty="0">
              <a:solidFill>
                <a:schemeClr val="tx1"/>
              </a:solidFill>
            </a:endParaRPr>
          </a:p>
        </p:txBody>
      </p:sp>
      <p:cxnSp>
        <p:nvCxnSpPr>
          <p:cNvPr id="87" name="Straight Arrow Connector 86"/>
          <p:cNvCxnSpPr/>
          <p:nvPr/>
        </p:nvCxnSpPr>
        <p:spPr bwMode="gray">
          <a:xfrm flipV="1">
            <a:off x="1744870" y="1905888"/>
            <a:ext cx="385825" cy="5984"/>
          </a:xfrm>
          <a:prstGeom prst="straightConnector1">
            <a:avLst/>
          </a:prstGeom>
          <a:ln w="12700">
            <a:solidFill>
              <a:schemeClr val="accent1"/>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bwMode="gray">
          <a:xfrm>
            <a:off x="289047" y="2420878"/>
            <a:ext cx="1252009" cy="8669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Older technologies are heavily customized, using data formats specific to our campus.</a:t>
            </a:r>
            <a:endParaRPr lang="en-US" sz="700" dirty="0">
              <a:solidFill>
                <a:schemeClr val="tx1"/>
              </a:solidFill>
            </a:endParaRPr>
          </a:p>
        </p:txBody>
      </p:sp>
      <p:cxnSp>
        <p:nvCxnSpPr>
          <p:cNvPr id="95" name="Straight Arrow Connector 94"/>
          <p:cNvCxnSpPr/>
          <p:nvPr/>
        </p:nvCxnSpPr>
        <p:spPr bwMode="gray">
          <a:xfrm>
            <a:off x="1541056" y="2854353"/>
            <a:ext cx="130922" cy="767"/>
          </a:xfrm>
          <a:prstGeom prst="straightConnector1">
            <a:avLst/>
          </a:prstGeom>
          <a:ln w="12700">
            <a:solidFill>
              <a:schemeClr val="accent1"/>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bwMode="gray">
          <a:xfrm>
            <a:off x="289047" y="3474530"/>
            <a:ext cx="1476337" cy="6399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Specific solutions use proprietary data formats that aren’t standard across different vendors. </a:t>
            </a:r>
            <a:endParaRPr lang="en-US" sz="800" dirty="0">
              <a:solidFill>
                <a:schemeClr val="tx1"/>
              </a:solidFill>
            </a:endParaRPr>
          </a:p>
        </p:txBody>
      </p:sp>
      <p:cxnSp>
        <p:nvCxnSpPr>
          <p:cNvPr id="100" name="Straight Arrow Connector 99"/>
          <p:cNvCxnSpPr/>
          <p:nvPr/>
        </p:nvCxnSpPr>
        <p:spPr bwMode="gray">
          <a:xfrm>
            <a:off x="1739984" y="3794530"/>
            <a:ext cx="269211" cy="1183"/>
          </a:xfrm>
          <a:prstGeom prst="straightConnector1">
            <a:avLst/>
          </a:prstGeom>
          <a:ln w="12700">
            <a:solidFill>
              <a:schemeClr val="accent1"/>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504104" y="1855355"/>
            <a:ext cx="1684041" cy="2472472"/>
          </a:xfrm>
          <a:prstGeom prst="rect">
            <a:avLst/>
          </a:prstGeom>
          <a:noFill/>
        </p:spPr>
        <p:txBody>
          <a:bodyPr wrap="square" lIns="0" tIns="0" rIns="0" bIns="0" rtlCol="0">
            <a:spAutoFit/>
          </a:bodyPr>
          <a:lstStyle/>
          <a:p>
            <a:pPr marL="171450" indent="-171450">
              <a:spcBef>
                <a:spcPts val="500"/>
              </a:spcBef>
              <a:buClr>
                <a:schemeClr val="accent5"/>
              </a:buClr>
              <a:buFont typeface="Wingdings" panose="05000000000000000000" pitchFamily="2" charset="2"/>
              <a:buChar char="Ø"/>
            </a:pPr>
            <a:r>
              <a:rPr lang="en-US" sz="900" dirty="0" smtClean="0"/>
              <a:t>Defining campus business processes and configuring vendor solutions to support them</a:t>
            </a:r>
          </a:p>
          <a:p>
            <a:pPr marL="171450" indent="-171450">
              <a:spcBef>
                <a:spcPts val="500"/>
              </a:spcBef>
              <a:buClr>
                <a:schemeClr val="accent5"/>
              </a:buClr>
              <a:buFont typeface="Wingdings" panose="05000000000000000000" pitchFamily="2" charset="2"/>
              <a:buChar char="Ø"/>
            </a:pPr>
            <a:r>
              <a:rPr lang="en-US" sz="900" dirty="0"/>
              <a:t>Extracting, transforming, and loading data between different systems</a:t>
            </a:r>
          </a:p>
          <a:p>
            <a:pPr marL="171450" indent="-171450">
              <a:spcBef>
                <a:spcPts val="500"/>
              </a:spcBef>
              <a:buClr>
                <a:schemeClr val="accent5"/>
              </a:buClr>
              <a:buFont typeface="Wingdings" panose="05000000000000000000" pitchFamily="2" charset="2"/>
              <a:buChar char="Ø"/>
            </a:pPr>
            <a:r>
              <a:rPr lang="en-US" sz="900" dirty="0" smtClean="0"/>
              <a:t>Identifying systems of record and authoritative campus data sources</a:t>
            </a:r>
          </a:p>
          <a:p>
            <a:pPr marL="171450" indent="-171450">
              <a:spcBef>
                <a:spcPts val="500"/>
              </a:spcBef>
              <a:buClr>
                <a:schemeClr val="accent5"/>
              </a:buClr>
              <a:buFont typeface="Wingdings" panose="05000000000000000000" pitchFamily="2" charset="2"/>
              <a:buChar char="Ø"/>
            </a:pPr>
            <a:r>
              <a:rPr lang="en-US" sz="900" dirty="0"/>
              <a:t>D</a:t>
            </a:r>
            <a:r>
              <a:rPr lang="en-US" sz="900" dirty="0" smtClean="0"/>
              <a:t>etermining access and modification rights for different technologies</a:t>
            </a:r>
          </a:p>
          <a:p>
            <a:pPr marL="171450" indent="-171450">
              <a:spcBef>
                <a:spcPts val="500"/>
              </a:spcBef>
              <a:buClr>
                <a:schemeClr val="accent5"/>
              </a:buClr>
              <a:buFont typeface="Wingdings" panose="05000000000000000000" pitchFamily="2" charset="2"/>
              <a:buChar char="Ø"/>
            </a:pPr>
            <a:r>
              <a:rPr lang="en-US" sz="900" dirty="0" smtClean="0"/>
              <a:t>Securing data in storage and in motion between engagement systems</a:t>
            </a:r>
          </a:p>
        </p:txBody>
      </p:sp>
      <p:sp>
        <p:nvSpPr>
          <p:cNvPr id="103" name="TextBox 102"/>
          <p:cNvSpPr txBox="1"/>
          <p:nvPr/>
        </p:nvSpPr>
        <p:spPr bwMode="gray">
          <a:xfrm>
            <a:off x="280194" y="1183582"/>
            <a:ext cx="5748466" cy="138499"/>
          </a:xfrm>
          <a:prstGeom prst="rect">
            <a:avLst/>
          </a:prstGeom>
          <a:noFill/>
        </p:spPr>
        <p:txBody>
          <a:bodyPr wrap="square" lIns="0" tIns="0" rIns="0" bIns="0" rtlCol="0">
            <a:spAutoFit/>
          </a:bodyPr>
          <a:lstStyle/>
          <a:p>
            <a:r>
              <a:rPr lang="en-US" sz="900" i="1" dirty="0" smtClean="0"/>
              <a:t>Creating a Cohesive Ecosystem Requires IT Intervention</a:t>
            </a:r>
          </a:p>
        </p:txBody>
      </p:sp>
      <p:cxnSp>
        <p:nvCxnSpPr>
          <p:cNvPr id="118" name="Straight Arrow Connector 117"/>
          <p:cNvCxnSpPr/>
          <p:nvPr/>
        </p:nvCxnSpPr>
        <p:spPr bwMode="gray">
          <a:xfrm flipH="1">
            <a:off x="3700558" y="2001140"/>
            <a:ext cx="717821" cy="0"/>
          </a:xfrm>
          <a:prstGeom prst="straightConnector1">
            <a:avLst/>
          </a:prstGeom>
          <a:ln w="12700">
            <a:solidFill>
              <a:schemeClr val="accent5"/>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bwMode="gray">
          <a:xfrm>
            <a:off x="4527374" y="1590829"/>
            <a:ext cx="5748466" cy="138499"/>
          </a:xfrm>
          <a:prstGeom prst="rect">
            <a:avLst/>
          </a:prstGeom>
          <a:noFill/>
        </p:spPr>
        <p:txBody>
          <a:bodyPr wrap="square" lIns="0" tIns="0" rIns="0" bIns="0" rtlCol="0">
            <a:spAutoFit/>
          </a:bodyPr>
          <a:lstStyle/>
          <a:p>
            <a:r>
              <a:rPr lang="en-US" sz="900" b="1" dirty="0" smtClean="0"/>
              <a:t>IT Integration Activities</a:t>
            </a:r>
          </a:p>
        </p:txBody>
      </p:sp>
    </p:spTree>
    <p:extLst>
      <p:ext uri="{BB962C8B-B14F-4D97-AF65-F5344CB8AC3E}">
        <p14:creationId xmlns:p14="http://schemas.microsoft.com/office/powerpoint/2010/main" val="3871428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Emerging Issues Rely On Connected Technologies to Provide Solutions </a:t>
            </a:r>
            <a:endParaRPr lang="en-US" dirty="0"/>
          </a:p>
        </p:txBody>
      </p:sp>
      <p:sp>
        <p:nvSpPr>
          <p:cNvPr id="3" name="Text Placeholder 2"/>
          <p:cNvSpPr>
            <a:spLocks noGrp="1"/>
          </p:cNvSpPr>
          <p:nvPr>
            <p:ph type="body" sz="quarter" idx="16"/>
          </p:nvPr>
        </p:nvSpPr>
        <p:spPr/>
        <p:txBody>
          <a:bodyPr/>
          <a:lstStyle/>
          <a:p>
            <a:r>
              <a:rPr lang="en-US" dirty="0" smtClean="0"/>
              <a:t>Why Should We Be Paying Attention?</a:t>
            </a:r>
            <a:endParaRPr lang="en-US" dirty="0"/>
          </a:p>
        </p:txBody>
      </p:sp>
      <p:sp>
        <p:nvSpPr>
          <p:cNvPr id="4" name="Text Placeholder 3"/>
          <p:cNvSpPr>
            <a:spLocks noGrp="1"/>
          </p:cNvSpPr>
          <p:nvPr>
            <p:ph type="body" sz="quarter" idx="18"/>
          </p:nvPr>
        </p:nvSpPr>
        <p:spPr>
          <a:xfrm>
            <a:off x="5148072" y="4677489"/>
            <a:ext cx="1252728" cy="123111"/>
          </a:xfrm>
        </p:spPr>
        <p:txBody>
          <a:bodyPr/>
          <a:lstStyle/>
          <a:p>
            <a:pPr algn="r"/>
            <a:r>
              <a:rPr lang="en-US" dirty="0" smtClean="0"/>
              <a:t>Source: EAB interviews and analysis.</a:t>
            </a:r>
            <a:endParaRPr lang="en-US" dirty="0"/>
          </a:p>
        </p:txBody>
      </p:sp>
      <p:sp>
        <p:nvSpPr>
          <p:cNvPr id="6" name="Title 5"/>
          <p:cNvSpPr>
            <a:spLocks noGrp="1"/>
          </p:cNvSpPr>
          <p:nvPr>
            <p:ph type="title"/>
          </p:nvPr>
        </p:nvSpPr>
        <p:spPr>
          <a:xfrm>
            <a:off x="280194" y="344705"/>
            <a:ext cx="5842794" cy="221599"/>
          </a:xfrm>
        </p:spPr>
        <p:txBody>
          <a:bodyPr/>
          <a:lstStyle/>
          <a:p>
            <a:r>
              <a:rPr lang="en-US" sz="1600" dirty="0" smtClean="0"/>
              <a:t>Answering Tomorrow’s Questions Depends on Integration </a:t>
            </a:r>
            <a:endParaRPr lang="en-US" sz="1600" dirty="0"/>
          </a:p>
        </p:txBody>
      </p:sp>
      <p:sp>
        <p:nvSpPr>
          <p:cNvPr id="7" name="TextBox 6"/>
          <p:cNvSpPr txBox="1"/>
          <p:nvPr/>
        </p:nvSpPr>
        <p:spPr bwMode="gray">
          <a:xfrm>
            <a:off x="463111" y="891464"/>
            <a:ext cx="2739769" cy="153888"/>
          </a:xfrm>
          <a:prstGeom prst="rect">
            <a:avLst/>
          </a:prstGeom>
          <a:noFill/>
        </p:spPr>
        <p:txBody>
          <a:bodyPr wrap="square" lIns="0" tIns="0" rIns="0" bIns="0" rtlCol="0">
            <a:spAutoFit/>
          </a:bodyPr>
          <a:lstStyle/>
          <a:p>
            <a:pPr>
              <a:spcBef>
                <a:spcPts val="500"/>
              </a:spcBef>
            </a:pPr>
            <a:r>
              <a:rPr lang="en-US" sz="1000" b="1" dirty="0" smtClean="0"/>
              <a:t>Pervasive Integration Multiplies Value</a:t>
            </a:r>
          </a:p>
        </p:txBody>
      </p:sp>
      <p:cxnSp>
        <p:nvCxnSpPr>
          <p:cNvPr id="8" name="Straight Arrow Connector 7"/>
          <p:cNvCxnSpPr/>
          <p:nvPr/>
        </p:nvCxnSpPr>
        <p:spPr bwMode="gray">
          <a:xfrm flipV="1">
            <a:off x="463111" y="1118761"/>
            <a:ext cx="0" cy="332782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gray">
          <a:xfrm>
            <a:off x="463111" y="4455919"/>
            <a:ext cx="2736770"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bwMode="gray">
          <a:xfrm flipH="1" flipV="1">
            <a:off x="466796" y="1169126"/>
            <a:ext cx="2676206" cy="3032919"/>
          </a:xfrm>
          <a:custGeom>
            <a:avLst/>
            <a:gdLst>
              <a:gd name="connsiteX0" fmla="*/ 0 w 909874"/>
              <a:gd name="connsiteY0" fmla="*/ 1837858 h 1837858"/>
              <a:gd name="connsiteX1" fmla="*/ 909874 w 909874"/>
              <a:gd name="connsiteY1" fmla="*/ 4 h 1837858"/>
              <a:gd name="connsiteX0" fmla="*/ 0 w 909874"/>
              <a:gd name="connsiteY0" fmla="*/ 1839943 h 1839943"/>
              <a:gd name="connsiteX1" fmla="*/ 909874 w 909874"/>
              <a:gd name="connsiteY1" fmla="*/ 2089 h 1839943"/>
              <a:gd name="connsiteX0" fmla="*/ 0 w 909874"/>
              <a:gd name="connsiteY0" fmla="*/ 1839640 h 1839640"/>
              <a:gd name="connsiteX1" fmla="*/ 909874 w 909874"/>
              <a:gd name="connsiteY1" fmla="*/ 1786 h 1839640"/>
              <a:gd name="connsiteX0" fmla="*/ 0 w 909874"/>
              <a:gd name="connsiteY0" fmla="*/ 1782995 h 1782995"/>
              <a:gd name="connsiteX1" fmla="*/ 909874 w 909874"/>
              <a:gd name="connsiteY1" fmla="*/ 1875 h 1782995"/>
              <a:gd name="connsiteX0" fmla="*/ 0 w 909874"/>
              <a:gd name="connsiteY0" fmla="*/ 1781120 h 1781120"/>
              <a:gd name="connsiteX1" fmla="*/ 909874 w 909874"/>
              <a:gd name="connsiteY1" fmla="*/ 0 h 1781120"/>
            </a:gdLst>
            <a:ahLst/>
            <a:cxnLst>
              <a:cxn ang="0">
                <a:pos x="connsiteX0" y="connsiteY0"/>
              </a:cxn>
              <a:cxn ang="0">
                <a:pos x="connsiteX1" y="connsiteY1"/>
              </a:cxn>
            </a:cxnLst>
            <a:rect l="l" t="t" r="r" b="b"/>
            <a:pathLst>
              <a:path w="909874" h="1781120">
                <a:moveTo>
                  <a:pt x="0" y="1781120"/>
                </a:moveTo>
                <a:cubicBezTo>
                  <a:pt x="169813" y="1036414"/>
                  <a:pt x="246278" y="173765"/>
                  <a:pt x="909874" y="0"/>
                </a:cubicBezTo>
              </a:path>
            </a:pathLst>
          </a:custGeom>
          <a:noFill/>
          <a:ln w="28575">
            <a:solidFill>
              <a:schemeClr val="accent6"/>
            </a:solidFill>
            <a:miter lim="800000"/>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643574" y="3191231"/>
            <a:ext cx="1186685" cy="1140912"/>
            <a:chOff x="-1827897" y="2408675"/>
            <a:chExt cx="1525415" cy="1466577"/>
          </a:xfrm>
        </p:grpSpPr>
        <p:sp>
          <p:nvSpPr>
            <p:cNvPr id="12" name="Oval 11"/>
            <p:cNvSpPr/>
            <p:nvPr/>
          </p:nvSpPr>
          <p:spPr bwMode="gray">
            <a:xfrm>
              <a:off x="-1827897" y="2408675"/>
              <a:ext cx="1525415" cy="1466577"/>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5"/>
            <p:cNvSpPr txBox="1">
              <a:spLocks/>
            </p:cNvSpPr>
            <p:nvPr/>
          </p:nvSpPr>
          <p:spPr bwMode="gray">
            <a:xfrm>
              <a:off x="-1756903" y="2999513"/>
              <a:ext cx="1419196" cy="492443"/>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700" b="1" dirty="0" smtClean="0"/>
                <a:t>Installation</a:t>
              </a:r>
              <a:r>
                <a:rPr lang="en-US" sz="700" dirty="0" smtClean="0"/>
                <a:t/>
              </a:r>
              <a:br>
                <a:rPr lang="en-US" sz="700" dirty="0" smtClean="0"/>
              </a:br>
              <a:r>
                <a:rPr lang="en-US" sz="700" dirty="0" smtClean="0"/>
                <a:t>Onboarding a new system or tool that requires institutional data</a:t>
              </a:r>
              <a:endParaRPr lang="en-US" sz="700" b="1" dirty="0"/>
            </a:p>
          </p:txBody>
        </p:sp>
      </p:grpSp>
      <p:grpSp>
        <p:nvGrpSpPr>
          <p:cNvPr id="14" name="Group 13"/>
          <p:cNvGrpSpPr/>
          <p:nvPr/>
        </p:nvGrpSpPr>
        <p:grpSpPr>
          <a:xfrm>
            <a:off x="2174240" y="1236543"/>
            <a:ext cx="1187566" cy="1141759"/>
            <a:chOff x="-1827897" y="6646360"/>
            <a:chExt cx="1525415" cy="1466577"/>
          </a:xfrm>
          <a:solidFill>
            <a:schemeClr val="bg1"/>
          </a:solidFill>
        </p:grpSpPr>
        <p:sp>
          <p:nvSpPr>
            <p:cNvPr id="15" name="Oval 14"/>
            <p:cNvSpPr/>
            <p:nvPr/>
          </p:nvSpPr>
          <p:spPr bwMode="gray">
            <a:xfrm>
              <a:off x="-1827897" y="6646360"/>
              <a:ext cx="1525415" cy="1466577"/>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657634" y="6860966"/>
              <a:ext cx="1220657" cy="1053167"/>
              <a:chOff x="4352098" y="3124523"/>
              <a:chExt cx="1220657" cy="1053167"/>
            </a:xfrm>
            <a:grpFill/>
          </p:grpSpPr>
          <p:sp>
            <p:nvSpPr>
              <p:cNvPr id="17" name="Text Placeholder 5"/>
              <p:cNvSpPr txBox="1">
                <a:spLocks/>
              </p:cNvSpPr>
              <p:nvPr/>
            </p:nvSpPr>
            <p:spPr bwMode="gray">
              <a:xfrm>
                <a:off x="4352098" y="3566645"/>
                <a:ext cx="1220657" cy="611045"/>
              </a:xfrm>
              <a:prstGeom prst="rect">
                <a:avLst/>
              </a:prstGeom>
              <a:noFill/>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700" b="1" dirty="0" smtClean="0">
                    <a:latin typeface="+mn-lt"/>
                  </a:rPr>
                  <a:t>Synthesis</a:t>
                </a:r>
                <a:r>
                  <a:rPr lang="en-US" sz="700" dirty="0" smtClean="0">
                    <a:latin typeface="+mn-lt"/>
                  </a:rPr>
                  <a:t/>
                </a:r>
                <a:br>
                  <a:rPr lang="en-US" sz="700" dirty="0" smtClean="0">
                    <a:latin typeface="+mn-lt"/>
                  </a:rPr>
                </a:br>
                <a:r>
                  <a:rPr lang="en-US" sz="700" dirty="0" smtClean="0">
                    <a:latin typeface="+mn-lt"/>
                  </a:rPr>
                  <a:t>Combining existing technologies to enhance </a:t>
                </a:r>
                <a:br>
                  <a:rPr lang="en-US" sz="700" dirty="0" smtClean="0">
                    <a:latin typeface="+mn-lt"/>
                  </a:rPr>
                </a:br>
                <a:r>
                  <a:rPr lang="en-US" sz="700" dirty="0" smtClean="0">
                    <a:latin typeface="+mn-lt"/>
                  </a:rPr>
                  <a:t>capabilities</a:t>
                </a:r>
                <a:endParaRPr lang="en-US" sz="700" b="1" dirty="0">
                  <a:latin typeface="+mn-lt"/>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650" y="3124523"/>
                <a:ext cx="297784" cy="421393"/>
              </a:xfrm>
              <a:prstGeom prst="rect">
                <a:avLst/>
              </a:prstGeom>
              <a:grpFill/>
            </p:spPr>
          </p:pic>
        </p:grpSp>
      </p:grpSp>
      <p:sp>
        <p:nvSpPr>
          <p:cNvPr id="19" name="TextBox 18"/>
          <p:cNvSpPr txBox="1"/>
          <p:nvPr/>
        </p:nvSpPr>
        <p:spPr bwMode="gray">
          <a:xfrm>
            <a:off x="983517" y="4496192"/>
            <a:ext cx="1672405" cy="123111"/>
          </a:xfrm>
          <a:prstGeom prst="rect">
            <a:avLst/>
          </a:prstGeom>
          <a:noFill/>
        </p:spPr>
        <p:txBody>
          <a:bodyPr wrap="square" lIns="0" tIns="0" rIns="0" bIns="0" rtlCol="0">
            <a:spAutoFit/>
          </a:bodyPr>
          <a:lstStyle/>
          <a:p>
            <a:pPr algn="ctr">
              <a:spcBef>
                <a:spcPts val="500"/>
              </a:spcBef>
            </a:pPr>
            <a:r>
              <a:rPr lang="en-US" sz="800" i="1" dirty="0" smtClean="0">
                <a:solidFill>
                  <a:schemeClr val="tx1"/>
                </a:solidFill>
              </a:rPr>
              <a:t>Integration</a:t>
            </a:r>
          </a:p>
        </p:txBody>
      </p:sp>
      <p:sp>
        <p:nvSpPr>
          <p:cNvPr id="20" name="TextBox 19"/>
          <p:cNvSpPr txBox="1"/>
          <p:nvPr/>
        </p:nvSpPr>
        <p:spPr bwMode="gray">
          <a:xfrm rot="16200000">
            <a:off x="-311829" y="2500737"/>
            <a:ext cx="1320390" cy="123111"/>
          </a:xfrm>
          <a:prstGeom prst="rect">
            <a:avLst/>
          </a:prstGeom>
          <a:noFill/>
        </p:spPr>
        <p:txBody>
          <a:bodyPr wrap="square" lIns="0" tIns="0" rIns="0" bIns="0" rtlCol="0">
            <a:spAutoFit/>
          </a:bodyPr>
          <a:lstStyle/>
          <a:p>
            <a:pPr algn="ctr">
              <a:spcBef>
                <a:spcPts val="500"/>
              </a:spcBef>
            </a:pPr>
            <a:r>
              <a:rPr lang="en-US" sz="800" i="1" dirty="0" smtClean="0">
                <a:solidFill>
                  <a:schemeClr val="tx1"/>
                </a:solidFill>
              </a:rPr>
              <a:t>Technology Value</a:t>
            </a:r>
          </a:p>
        </p:txBody>
      </p:sp>
      <p:sp>
        <p:nvSpPr>
          <p:cNvPr id="21" name="Rectangle 20"/>
          <p:cNvSpPr/>
          <p:nvPr/>
        </p:nvSpPr>
        <p:spPr bwMode="gray">
          <a:xfrm>
            <a:off x="628883" y="1262098"/>
            <a:ext cx="1421931" cy="639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chemeClr val="bg1"/>
                </a:solidFill>
              </a:rPr>
              <a:t>For most technology solutions on campus, the </a:t>
            </a:r>
            <a:r>
              <a:rPr lang="en-US" sz="700" b="1" dirty="0" smtClean="0">
                <a:solidFill>
                  <a:schemeClr val="bg1"/>
                </a:solidFill>
              </a:rPr>
              <a:t>original value proposition </a:t>
            </a:r>
            <a:r>
              <a:rPr lang="en-US" sz="700" dirty="0" smtClean="0">
                <a:solidFill>
                  <a:schemeClr val="bg1"/>
                </a:solidFill>
              </a:rPr>
              <a:t>is tied to the tool’s specific work domain. </a:t>
            </a:r>
            <a:endParaRPr lang="en-US" sz="700" dirty="0">
              <a:solidFill>
                <a:schemeClr val="bg1"/>
              </a:solidFill>
            </a:endParaRPr>
          </a:p>
        </p:txBody>
      </p:sp>
      <p:sp>
        <p:nvSpPr>
          <p:cNvPr id="22" name="Rectangle 21"/>
          <p:cNvSpPr/>
          <p:nvPr/>
        </p:nvSpPr>
        <p:spPr bwMode="gray">
          <a:xfrm>
            <a:off x="3535398" y="1236544"/>
            <a:ext cx="2413419" cy="665553"/>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Additional technology value is delivered by connecting existing tools together: </a:t>
            </a:r>
            <a:r>
              <a:rPr lang="en-US" sz="700" b="1" dirty="0" smtClean="0">
                <a:solidFill>
                  <a:schemeClr val="bg1"/>
                </a:solidFill>
              </a:rPr>
              <a:t>strategic insights</a:t>
            </a:r>
            <a:r>
              <a:rPr lang="en-US" sz="700" dirty="0" smtClean="0">
                <a:solidFill>
                  <a:schemeClr val="bg1"/>
                </a:solidFill>
              </a:rPr>
              <a:t> rely on consolidated data, and </a:t>
            </a:r>
            <a:r>
              <a:rPr lang="en-US" sz="700" b="1" dirty="0" smtClean="0">
                <a:solidFill>
                  <a:schemeClr val="bg1"/>
                </a:solidFill>
              </a:rPr>
              <a:t>digital experience</a:t>
            </a:r>
            <a:r>
              <a:rPr lang="en-US" sz="700" dirty="0" smtClean="0">
                <a:solidFill>
                  <a:schemeClr val="bg1"/>
                </a:solidFill>
              </a:rPr>
              <a:t> demands seamless integration.</a:t>
            </a:r>
            <a:endParaRPr lang="en-US" sz="700" dirty="0">
              <a:solidFill>
                <a:schemeClr val="bg1"/>
              </a:solidFill>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091329" y="3321057"/>
            <a:ext cx="291173" cy="290202"/>
          </a:xfrm>
          <a:prstGeom prst="rect">
            <a:avLst/>
          </a:prstGeom>
        </p:spPr>
      </p:pic>
      <p:cxnSp>
        <p:nvCxnSpPr>
          <p:cNvPr id="33" name="Straight Arrow Connector 32"/>
          <p:cNvCxnSpPr/>
          <p:nvPr/>
        </p:nvCxnSpPr>
        <p:spPr bwMode="gray">
          <a:xfrm flipH="1">
            <a:off x="3257099" y="1440656"/>
            <a:ext cx="278299" cy="0"/>
          </a:xfrm>
          <a:prstGeom prst="straightConnector1">
            <a:avLst/>
          </a:prstGeom>
          <a:ln w="12700">
            <a:solidFill>
              <a:schemeClr val="accent2"/>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gray">
          <a:xfrm>
            <a:off x="1236915" y="1902097"/>
            <a:ext cx="13915" cy="1284469"/>
          </a:xfrm>
          <a:prstGeom prst="straightConnector1">
            <a:avLst/>
          </a:prstGeom>
          <a:ln w="12700">
            <a:solidFill>
              <a:schemeClr val="accent2"/>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gray">
          <a:xfrm>
            <a:off x="3535398" y="2223529"/>
            <a:ext cx="2982360" cy="2299259"/>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Isosceles Triangle 40"/>
          <p:cNvSpPr/>
          <p:nvPr/>
        </p:nvSpPr>
        <p:spPr bwMode="gray">
          <a:xfrm rot="5400000">
            <a:off x="3440838" y="2306757"/>
            <a:ext cx="209566" cy="167791"/>
          </a:xfrm>
          <a:prstGeom prst="triangl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p:cNvSpPr txBox="1"/>
          <p:nvPr/>
        </p:nvSpPr>
        <p:spPr bwMode="gray">
          <a:xfrm>
            <a:off x="3777989" y="2313708"/>
            <a:ext cx="2739769" cy="153888"/>
          </a:xfrm>
          <a:prstGeom prst="rect">
            <a:avLst/>
          </a:prstGeom>
          <a:noFill/>
        </p:spPr>
        <p:txBody>
          <a:bodyPr wrap="square" lIns="0" tIns="0" rIns="0" bIns="0" rtlCol="0">
            <a:spAutoFit/>
          </a:bodyPr>
          <a:lstStyle/>
          <a:p>
            <a:pPr>
              <a:spcBef>
                <a:spcPts val="500"/>
              </a:spcBef>
            </a:pPr>
            <a:r>
              <a:rPr lang="en-US" sz="1000" b="1" dirty="0" smtClean="0"/>
              <a:t>Synthesis By Another Name…</a:t>
            </a:r>
            <a:endParaRPr lang="en-US" sz="1000" dirty="0" smtClean="0"/>
          </a:p>
        </p:txBody>
      </p:sp>
      <p:sp>
        <p:nvSpPr>
          <p:cNvPr id="43" name="TextBox 42"/>
          <p:cNvSpPr txBox="1"/>
          <p:nvPr/>
        </p:nvSpPr>
        <p:spPr bwMode="gray">
          <a:xfrm>
            <a:off x="4270074" y="2572804"/>
            <a:ext cx="1799871" cy="553998"/>
          </a:xfrm>
          <a:prstGeom prst="rect">
            <a:avLst/>
          </a:prstGeom>
          <a:noFill/>
        </p:spPr>
        <p:txBody>
          <a:bodyPr wrap="square" lIns="0" tIns="0" rIns="0" bIns="0" rtlCol="0">
            <a:spAutoFit/>
          </a:bodyPr>
          <a:lstStyle/>
          <a:p>
            <a:pPr>
              <a:spcBef>
                <a:spcPts val="500"/>
              </a:spcBef>
            </a:pPr>
            <a:r>
              <a:rPr lang="en-US" sz="900" b="1" dirty="0" smtClean="0"/>
              <a:t>Reports</a:t>
            </a:r>
            <a:r>
              <a:rPr lang="en-US" sz="900" dirty="0" smtClean="0"/>
              <a:t/>
            </a:r>
            <a:br>
              <a:rPr lang="en-US" sz="900" dirty="0" smtClean="0"/>
            </a:br>
            <a:r>
              <a:rPr lang="en-US" sz="900" dirty="0" smtClean="0"/>
              <a:t>“We want to target donors—which alumni took classes in the Alpha Building?”</a:t>
            </a:r>
          </a:p>
        </p:txBody>
      </p:sp>
      <p:sp>
        <p:nvSpPr>
          <p:cNvPr id="44" name="TextBox 43"/>
          <p:cNvSpPr txBox="1"/>
          <p:nvPr/>
        </p:nvSpPr>
        <p:spPr bwMode="gray">
          <a:xfrm>
            <a:off x="4270074" y="3232191"/>
            <a:ext cx="2097912" cy="553998"/>
          </a:xfrm>
          <a:prstGeom prst="rect">
            <a:avLst/>
          </a:prstGeom>
          <a:noFill/>
        </p:spPr>
        <p:txBody>
          <a:bodyPr wrap="square" lIns="0" tIns="0" rIns="0" bIns="0" rtlCol="0">
            <a:spAutoFit/>
          </a:bodyPr>
          <a:lstStyle/>
          <a:p>
            <a:pPr>
              <a:spcBef>
                <a:spcPts val="500"/>
              </a:spcBef>
            </a:pPr>
            <a:r>
              <a:rPr lang="en-US" sz="900" b="1" dirty="0" smtClean="0"/>
              <a:t>Data Sharing</a:t>
            </a:r>
            <a:r>
              <a:rPr lang="en-US" sz="900" dirty="0" smtClean="0"/>
              <a:t/>
            </a:r>
            <a:br>
              <a:rPr lang="en-US" sz="900" dirty="0" smtClean="0"/>
            </a:br>
            <a:r>
              <a:rPr lang="en-US" sz="900" dirty="0" smtClean="0"/>
              <a:t>“I want to populate the Degree Audit tool with data from the Learning Management System”</a:t>
            </a:r>
          </a:p>
        </p:txBody>
      </p:sp>
      <p:sp>
        <p:nvSpPr>
          <p:cNvPr id="45" name="TextBox 44"/>
          <p:cNvSpPr txBox="1"/>
          <p:nvPr/>
        </p:nvSpPr>
        <p:spPr bwMode="gray">
          <a:xfrm>
            <a:off x="4270074" y="3864789"/>
            <a:ext cx="1799871" cy="553998"/>
          </a:xfrm>
          <a:prstGeom prst="rect">
            <a:avLst/>
          </a:prstGeom>
          <a:noFill/>
        </p:spPr>
        <p:txBody>
          <a:bodyPr wrap="square" lIns="0" tIns="0" rIns="0" bIns="0" rtlCol="0">
            <a:spAutoFit/>
          </a:bodyPr>
          <a:lstStyle/>
          <a:p>
            <a:pPr>
              <a:spcBef>
                <a:spcPts val="500"/>
              </a:spcBef>
            </a:pPr>
            <a:r>
              <a:rPr lang="en-US" sz="900" b="1" dirty="0" smtClean="0"/>
              <a:t>Emergencies</a:t>
            </a:r>
            <a:r>
              <a:rPr lang="en-US" sz="900" dirty="0" smtClean="0"/>
              <a:t/>
            </a:r>
            <a:br>
              <a:rPr lang="en-US" sz="900" dirty="0" smtClean="0"/>
            </a:br>
            <a:r>
              <a:rPr lang="en-US" sz="900" dirty="0" smtClean="0"/>
              <a:t>“We need to pull together live data to target resources for crisis management.”</a:t>
            </a:r>
          </a:p>
        </p:txBody>
      </p:sp>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4165" y="2665260"/>
            <a:ext cx="459442" cy="369085"/>
          </a:xfrm>
          <a:prstGeom prst="rect">
            <a:avLst/>
          </a:prstGeom>
        </p:spPr>
      </p:pic>
      <p:pic>
        <p:nvPicPr>
          <p:cNvPr id="47" name="Picture 10" descr="http://abco.advisory.com/DSS/eab-icons/Networ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506" y="3293386"/>
            <a:ext cx="379835" cy="29247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abco.advisory.com/DSS/eab-icons/merge_sig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683895" y="3905045"/>
            <a:ext cx="419981" cy="41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402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a:t>
            </a:r>
            <a:endParaRPr lang="en-US" dirty="0"/>
          </a:p>
        </p:txBody>
      </p:sp>
      <p:sp>
        <p:nvSpPr>
          <p:cNvPr id="6" name="Text Placeholder 5"/>
          <p:cNvSpPr>
            <a:spLocks noGrp="1"/>
          </p:cNvSpPr>
          <p:nvPr>
            <p:ph type="body" sz="quarter" idx="13"/>
          </p:nvPr>
        </p:nvSpPr>
        <p:spPr>
          <a:xfrm>
            <a:off x="1363152" y="1077312"/>
            <a:ext cx="3749040" cy="138499"/>
          </a:xfrm>
        </p:spPr>
        <p:txBody>
          <a:bodyPr/>
          <a:lstStyle/>
          <a:p>
            <a:r>
              <a:rPr lang="en-US" sz="900" dirty="0" smtClean="0">
                <a:solidFill>
                  <a:schemeClr val="bg2"/>
                </a:solidFill>
                <a:latin typeface="+mn-lt"/>
              </a:rPr>
              <a:t>Higher Education’s Digital Imperative</a:t>
            </a:r>
            <a:endParaRPr lang="en-US" sz="900" dirty="0">
              <a:solidFill>
                <a:schemeClr val="bg2"/>
              </a:solidFill>
              <a:latin typeface="+mn-lt"/>
            </a:endParaRPr>
          </a:p>
        </p:txBody>
      </p:sp>
      <p:sp>
        <p:nvSpPr>
          <p:cNvPr id="7" name="Text Placeholder 6"/>
          <p:cNvSpPr>
            <a:spLocks noGrp="1"/>
          </p:cNvSpPr>
          <p:nvPr>
            <p:ph type="body" sz="quarter" idx="17"/>
          </p:nvPr>
        </p:nvSpPr>
        <p:spPr>
          <a:xfrm>
            <a:off x="863781" y="1760223"/>
            <a:ext cx="274320" cy="276999"/>
          </a:xfrm>
        </p:spPr>
        <p:txBody>
          <a:bodyPr/>
          <a:lstStyle/>
          <a:p>
            <a:r>
              <a:rPr lang="en-US" dirty="0"/>
              <a:t>2</a:t>
            </a:r>
          </a:p>
        </p:txBody>
      </p:sp>
      <p:sp>
        <p:nvSpPr>
          <p:cNvPr id="8" name="Text Placeholder 7"/>
          <p:cNvSpPr>
            <a:spLocks noGrp="1"/>
          </p:cNvSpPr>
          <p:nvPr>
            <p:ph type="body" sz="quarter" idx="18"/>
          </p:nvPr>
        </p:nvSpPr>
        <p:spPr>
          <a:xfrm>
            <a:off x="1363152" y="1829473"/>
            <a:ext cx="3749040" cy="138499"/>
          </a:xfrm>
        </p:spPr>
        <p:txBody>
          <a:bodyPr/>
          <a:lstStyle/>
          <a:p>
            <a:r>
              <a:rPr lang="en-US" dirty="0" smtClean="0"/>
              <a:t>Integration: The Key to Long-Term Technology Value</a:t>
            </a:r>
            <a:endParaRPr lang="en-US" dirty="0"/>
          </a:p>
        </p:txBody>
      </p:sp>
      <p:sp>
        <p:nvSpPr>
          <p:cNvPr id="9" name="Text Placeholder 8"/>
          <p:cNvSpPr>
            <a:spLocks noGrp="1"/>
          </p:cNvSpPr>
          <p:nvPr>
            <p:ph type="body" sz="quarter" idx="19"/>
          </p:nvPr>
        </p:nvSpPr>
        <p:spPr>
          <a:xfrm>
            <a:off x="863781" y="2532773"/>
            <a:ext cx="274320" cy="276999"/>
          </a:xfrm>
        </p:spPr>
        <p:txBody>
          <a:bodyPr/>
          <a:lstStyle/>
          <a:p>
            <a:r>
              <a:rPr lang="en-US" dirty="0" smtClean="0"/>
              <a:t>3</a:t>
            </a:r>
            <a:endParaRPr lang="en-US" dirty="0"/>
          </a:p>
        </p:txBody>
      </p:sp>
      <p:sp>
        <p:nvSpPr>
          <p:cNvPr id="10" name="Text Placeholder 9"/>
          <p:cNvSpPr>
            <a:spLocks noGrp="1"/>
          </p:cNvSpPr>
          <p:nvPr>
            <p:ph type="body" sz="quarter" idx="20"/>
          </p:nvPr>
        </p:nvSpPr>
        <p:spPr>
          <a:xfrm>
            <a:off x="1363152" y="2563550"/>
            <a:ext cx="4920690" cy="215444"/>
          </a:xfrm>
        </p:spPr>
        <p:txBody>
          <a:bodyPr/>
          <a:lstStyle/>
          <a:p>
            <a:r>
              <a:rPr lang="en-US" sz="1400" dirty="0" smtClean="0">
                <a:solidFill>
                  <a:schemeClr val="bg1"/>
                </a:solidFill>
                <a:latin typeface="+mj-lt"/>
              </a:rPr>
              <a:t>The Perils of Project-Focused Integration</a:t>
            </a:r>
            <a:endParaRPr lang="en-US" sz="1400" dirty="0">
              <a:solidFill>
                <a:schemeClr val="bg1"/>
              </a:solidFill>
              <a:latin typeface="+mj-lt"/>
            </a:endParaRPr>
          </a:p>
        </p:txBody>
      </p:sp>
      <p:sp>
        <p:nvSpPr>
          <p:cNvPr id="11" name="Text Placeholder 10"/>
          <p:cNvSpPr>
            <a:spLocks noGrp="1"/>
          </p:cNvSpPr>
          <p:nvPr>
            <p:ph type="body" sz="quarter" idx="21"/>
          </p:nvPr>
        </p:nvSpPr>
        <p:spPr>
          <a:xfrm>
            <a:off x="863781" y="3248173"/>
            <a:ext cx="274320" cy="276999"/>
          </a:xfrm>
        </p:spPr>
        <p:txBody>
          <a:bodyPr/>
          <a:lstStyle/>
          <a:p>
            <a:r>
              <a:rPr lang="en-US" dirty="0" smtClean="0"/>
              <a:t>4</a:t>
            </a:r>
            <a:endParaRPr lang="en-US" dirty="0"/>
          </a:p>
        </p:txBody>
      </p:sp>
      <p:sp>
        <p:nvSpPr>
          <p:cNvPr id="12" name="Text Placeholder 11"/>
          <p:cNvSpPr>
            <a:spLocks noGrp="1"/>
          </p:cNvSpPr>
          <p:nvPr>
            <p:ph type="body" sz="quarter" idx="22"/>
          </p:nvPr>
        </p:nvSpPr>
        <p:spPr>
          <a:xfrm>
            <a:off x="1363152" y="3317423"/>
            <a:ext cx="3749040" cy="138499"/>
          </a:xfrm>
        </p:spPr>
        <p:txBody>
          <a:bodyPr/>
          <a:lstStyle/>
          <a:p>
            <a:r>
              <a:rPr lang="en-US" dirty="0" smtClean="0"/>
              <a:t>A Better Way: Investing in Campus-Wide Integration</a:t>
            </a:r>
            <a:endParaRPr lang="en-US" dirty="0"/>
          </a:p>
        </p:txBody>
      </p:sp>
    </p:spTree>
    <p:extLst>
      <p:ext uri="{BB962C8B-B14F-4D97-AF65-F5344CB8AC3E}">
        <p14:creationId xmlns:p14="http://schemas.microsoft.com/office/powerpoint/2010/main" val="20812965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4x3 On-screen 111717.potm" id="{5E8DB0CC-BB44-4ECA-BE6D-671FF2E2392F}" vid="{8B2AC72E-DFB4-476D-8DF1-A7A5B8106F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EAB1 4x3 On-screen 111717</Template>
  <TotalTime>0</TotalTime>
  <Words>5095</Words>
  <Application>Microsoft Office PowerPoint</Application>
  <PresentationFormat>Custom</PresentationFormat>
  <Paragraphs>456</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Rockwell</vt:lpstr>
      <vt:lpstr>Verdana</vt:lpstr>
      <vt:lpstr>Wingdings</vt:lpstr>
      <vt:lpstr>EAB1 4x3 On-screen</vt:lpstr>
      <vt:lpstr>Integration</vt:lpstr>
      <vt:lpstr>1</vt:lpstr>
      <vt:lpstr>Technology Deluge Shows No Signs of Slowing</vt:lpstr>
      <vt:lpstr>Digital Platforms Underpin University Mission</vt:lpstr>
      <vt:lpstr>1</vt:lpstr>
      <vt:lpstr>What is Integration?</vt:lpstr>
      <vt:lpstr>Integration: Connecting the Dots</vt:lpstr>
      <vt:lpstr>Answering Tomorrow’s Questions Depends on Integration </vt:lpstr>
      <vt:lpstr>1</vt:lpstr>
      <vt:lpstr>Integration Focuses on the Project at Hand</vt:lpstr>
      <vt:lpstr>Project-at-Hand Focus Complicates the Tech Ecosystem</vt:lpstr>
      <vt:lpstr>IT Maintenance Work Consuming More Resources</vt:lpstr>
      <vt:lpstr>Overall Risk Posture Grows Exponentially</vt:lpstr>
      <vt:lpstr>Narrow Innovation Underserves Emerging Concerns</vt:lpstr>
      <vt:lpstr>1</vt:lpstr>
      <vt:lpstr>Think Differently: All Projects are Campus Projects</vt:lpstr>
      <vt:lpstr>Simplified IT Architecture Makes Digital Doable</vt:lpstr>
      <vt:lpstr>Investing in Integration Pays Dividends</vt:lpstr>
      <vt:lpstr>Integration Strategy is a Cross-Campus Initiative</vt:lpstr>
      <vt:lpstr>IT Forum</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2017-12-04T18:45:25Z</dcterms:created>
  <dcterms:modified xsi:type="dcterms:W3CDTF">2018-05-01T23:16:21Z</dcterms:modified>
  <cp:category/>
</cp:coreProperties>
</file>