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50" r:id="rId2"/>
    <p:sldId id="355" r:id="rId3"/>
    <p:sldId id="491" r:id="rId4"/>
    <p:sldId id="1385" r:id="rId5"/>
    <p:sldId id="286" r:id="rId6"/>
    <p:sldId id="1386" r:id="rId7"/>
    <p:sldId id="1387" r:id="rId8"/>
    <p:sldId id="1389" r:id="rId9"/>
    <p:sldId id="486" r:id="rId10"/>
    <p:sldId id="1391" r:id="rId11"/>
    <p:sldId id="1390" r:id="rId12"/>
  </p:sldIdLst>
  <p:sldSz cx="6400800" cy="4800600"/>
  <p:notesSz cx="6950075" cy="9236075"/>
  <p:custDataLst>
    <p:tags r:id="rId14"/>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E024B2-14CB-4CDF-A3EC-40F18A767F17}">
          <p14:sldIdLst>
            <p14:sldId id="450"/>
            <p14:sldId id="355"/>
            <p14:sldId id="491"/>
            <p14:sldId id="1385"/>
            <p14:sldId id="286"/>
            <p14:sldId id="1386"/>
            <p14:sldId id="1387"/>
            <p14:sldId id="1389"/>
            <p14:sldId id="486"/>
          </p14:sldIdLst>
        </p14:section>
        <p14:section name="Optional Slides" id="{C4B06B77-90EA-4451-8D2A-6E0506B1DA01}">
          <p14:sldIdLst>
            <p14:sldId id="1391"/>
            <p14:sldId id="139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04"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ckson Nell" initials="NJ" lastIdx="1" clrIdx="6">
    <p:extLst>
      <p:ext uri="{19B8F6BF-5375-455C-9EA6-DF929625EA0E}">
        <p15:presenceInfo xmlns:p15="http://schemas.microsoft.com/office/powerpoint/2012/main" userId="Jackson Nell" providerId="None"/>
      </p:ext>
    </p:extLst>
  </p:cmAuthor>
  <p:cmAuthor id="1" name="Barnhart, Jonathan" initials="BJ" lastIdx="25" clrIdx="0">
    <p:extLst>
      <p:ext uri="{19B8F6BF-5375-455C-9EA6-DF929625EA0E}">
        <p15:presenceInfo xmlns:p15="http://schemas.microsoft.com/office/powerpoint/2012/main" userId="S::jbarnhart@eab.com::c31876ff-289b-4b47-a612-12e0fdd05b4c" providerId="AD"/>
      </p:ext>
    </p:extLst>
  </p:cmAuthor>
  <p:cmAuthor id="2" name="Belay, Kurubel" initials="BK" lastIdx="8" clrIdx="1">
    <p:extLst>
      <p:ext uri="{19B8F6BF-5375-455C-9EA6-DF929625EA0E}">
        <p15:presenceInfo xmlns:p15="http://schemas.microsoft.com/office/powerpoint/2012/main" userId="Belay, Kurubel" providerId="None"/>
      </p:ext>
    </p:extLst>
  </p:cmAuthor>
  <p:cmAuthor id="3" name="Ann Forman Lippens" initials="AFL" lastIdx="16" clrIdx="2">
    <p:extLst>
      <p:ext uri="{19B8F6BF-5375-455C-9EA6-DF929625EA0E}">
        <p15:presenceInfo xmlns:p15="http://schemas.microsoft.com/office/powerpoint/2012/main" userId="Ann Forman Lippens" providerId="None"/>
      </p:ext>
    </p:extLst>
  </p:cmAuthor>
  <p:cmAuthor id="4" name="Author" initials="A" lastIdx="26" clrIdx="3"/>
  <p:cmAuthor id="5" name="Nell, Jackson" initials="NJ" lastIdx="45" clrIdx="4">
    <p:extLst>
      <p:ext uri="{19B8F6BF-5375-455C-9EA6-DF929625EA0E}">
        <p15:presenceInfo xmlns:p15="http://schemas.microsoft.com/office/powerpoint/2012/main" userId="S::jnell@eab.com::7275cf0b-c133-4804-8ad5-64f074760be6" providerId="AD"/>
      </p:ext>
    </p:extLst>
  </p:cmAuthor>
  <p:cmAuthor id="6" name="Attis, David" initials="AD" lastIdx="16" clrIdx="5">
    <p:extLst>
      <p:ext uri="{19B8F6BF-5375-455C-9EA6-DF929625EA0E}">
        <p15:presenceInfo xmlns:p15="http://schemas.microsoft.com/office/powerpoint/2012/main" userId="S::dattis@eab.com::eff26f00-2afe-4280-9e2b-7b75a7e087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0834" autoAdjust="0"/>
  </p:normalViewPr>
  <p:slideViewPr>
    <p:cSldViewPr snapToGrid="0" showGuides="1">
      <p:cViewPr varScale="1">
        <p:scale>
          <a:sx n="141" d="100"/>
          <a:sy n="141" d="100"/>
        </p:scale>
        <p:origin x="180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8" d="100"/>
          <a:sy n="58" d="100"/>
        </p:scale>
        <p:origin x="3226" y="-254"/>
      </p:cViewPr>
      <p:guideLst>
        <p:guide orient="horz" pos="2904"/>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6" tIns="46243" rIns="92486" bIns="46243"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9" y="1"/>
            <a:ext cx="3011699" cy="463408"/>
          </a:xfrm>
          <a:prstGeom prst="rect">
            <a:avLst/>
          </a:prstGeom>
        </p:spPr>
        <p:txBody>
          <a:bodyPr vert="horz" lIns="92486" tIns="46243" rIns="92486" bIns="46243" rtlCol="0"/>
          <a:lstStyle>
            <a:lvl1pPr algn="r">
              <a:defRPr sz="1200">
                <a:latin typeface="Verdana" panose="020B0604030504040204" pitchFamily="34" charset="0"/>
              </a:defRPr>
            </a:lvl1pPr>
          </a:lstStyle>
          <a:p>
            <a:fld id="{635E5181-CEC9-49C9-AE2F-31A35049DD97}" type="datetimeFigureOut">
              <a:rPr lang="en-US" smtClean="0"/>
              <a:pPr/>
              <a:t>11/4/2019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6" tIns="46243" rIns="92486" bIns="46243"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6" tIns="46243" rIns="92486" bIns="462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6" tIns="46243" rIns="92486" bIns="46243"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6" tIns="46243" rIns="92486" bIns="46243"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395052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373053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93702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These headlines are probably familiar to you: China’s scientific prowess is on par (if not exceeds) ours: their universities are outpacing ours; they are ahead of us in all the emerging tech spaces and stealing our intellectual property. Well the headlines straddle the line between fact and fiction, they’ve caught the attention of our lawmakers nonetheless:</a:t>
            </a:r>
          </a:p>
          <a:p>
            <a:pPr marL="171450" indent="-171450">
              <a:buFont typeface="Arial" panose="020B0604020202020204" pitchFamily="34" charset="0"/>
              <a:buChar char="•"/>
            </a:pPr>
            <a:r>
              <a:rPr lang="en-US" dirty="0">
                <a:latin typeface="+mn-lt"/>
              </a:rPr>
              <a:t>Like with the Made in China 2025 plan, their scientific advancements have stirred a wave of defensive positions and policies. We’re cutting back on technology purchases, talent exchanges, and as you know seeking to better protect our IP.</a:t>
            </a:r>
          </a:p>
          <a:p>
            <a:pPr marL="171450" indent="-171450">
              <a:buFont typeface="Arial" panose="020B0604020202020204" pitchFamily="34" charset="0"/>
              <a:buChar char="•"/>
            </a:pPr>
            <a:r>
              <a:rPr lang="en-US" dirty="0">
                <a:latin typeface="+mn-lt"/>
              </a:rPr>
              <a:t>This has increased suspicion of Chinese foreign nationals working in our labs and departments. And that suspicion is spreading to all non-citizens. </a:t>
            </a:r>
          </a:p>
          <a:p>
            <a:pPr marL="171450" indent="-171450">
              <a:buFont typeface="Arial" panose="020B0604020202020204" pitchFamily="34" charset="0"/>
              <a:buChar char="•"/>
            </a:pPr>
            <a:r>
              <a:rPr lang="en-US" dirty="0">
                <a:latin typeface="+mn-lt"/>
              </a:rPr>
              <a:t>More so, it’s making us question all of our foreign engagements—our governments certainly are</a:t>
            </a:r>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366409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broken down these global pressures into university-level challenges to help you all see the relation: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Immigration and Talent: This one’s a little on the nose, but the headline here gets the point across. It’s one thing </a:t>
            </a:r>
            <a:r>
              <a:rPr lang="en-US" sz="1200" i="1" kern="1200" dirty="0">
                <a:solidFill>
                  <a:schemeClr val="tx1"/>
                </a:solidFill>
                <a:effectLst/>
                <a:latin typeface="+mn-lt"/>
                <a:ea typeface="+mn-ea"/>
                <a:cs typeface="+mn-cs"/>
              </a:rPr>
              <a:t>if </a:t>
            </a:r>
            <a:r>
              <a:rPr lang="en-US" sz="1200" kern="1200" dirty="0">
                <a:solidFill>
                  <a:schemeClr val="tx1"/>
                </a:solidFill>
                <a:effectLst/>
                <a:latin typeface="+mn-lt"/>
                <a:ea typeface="+mn-ea"/>
                <a:cs typeface="+mn-cs"/>
              </a:rPr>
              <a:t>our governments were to place stricter regulations on immigration. But even the </a:t>
            </a:r>
            <a:r>
              <a:rPr lang="en-US" sz="1200" i="1" kern="1200" dirty="0">
                <a:solidFill>
                  <a:schemeClr val="tx1"/>
                </a:solidFill>
                <a:effectLst/>
                <a:latin typeface="+mn-lt"/>
                <a:ea typeface="+mn-ea"/>
                <a:cs typeface="+mn-cs"/>
              </a:rPr>
              <a:t>rhetoric</a:t>
            </a:r>
            <a:r>
              <a:rPr lang="en-US" sz="1200" kern="1200" dirty="0">
                <a:solidFill>
                  <a:schemeClr val="tx1"/>
                </a:solidFill>
                <a:effectLst/>
                <a:latin typeface="+mn-lt"/>
                <a:ea typeface="+mn-ea"/>
                <a:cs typeface="+mn-cs"/>
              </a:rPr>
              <a:t> has a chilling effect; Visa applications down in both the US and Canada. This has a ripple effect throughout our campus populations: certainly a decline in undergraduate enrollment hurts our bottom-line, and a decline in graduate/doctoral candidates could harm certain programs. But the long-term impact across our talent pipelines may suffer more.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Trade/Economic Competitiveness: this is a big theme to take away—trade and economic competitiveness are the driving forces driving behind nearly all of what’s happening right now. Being told to “share less” is one thing. But when our local communities begin to feel the pinch of trade tensions, it can cut into our budgets. And then we’re on the hook for (re)educating a workforce, cultivating new ideas, and growing the economy.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National Security and Defense: These impacts are probably more obvious, especially to chief research officers—as our governments seek to better protect us, they cut back on who can participate in research, who they want us hiring, where we receive our funding, and what happens to those who are accused of wrong doing.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Global Partnerships: And beyond the obvious global implications, our partnerships with other parts of the world suffer. For starters, if we’re “leading by example,” we’re encouraging more countries to look inward. But it also spurs this “us vs them” mentality—which countries are interested in partnering with us, and which are interested in partnering with China. Increasingly, the lists are two entirely different subsets of countries. </a:t>
            </a:r>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224845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We’ve outlined the milestones in US-China relations here across the last two years. Most of these milestones are about trade; as trade talks and economics are the leading causes of consternation in this equation, and the higher education impacts are largely secondary and reactionary indicators.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starts with President Trump probing IP theft by China</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Followed by the first round of tariffs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Which were met by retaliatory tariffs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And it was across last summer that we started talk about Chinese technology vendors, like Huawei and ZTE</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And it was December when Canada detained Huawei’s CFO, effectively siding with the US and suffering the same fate as us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This caused trade talks in 2019 to collapse and tariffs to increase</a:t>
            </a:r>
          </a:p>
          <a:p>
            <a:pPr marL="342900" marR="0" lvl="0" indent="-342900">
              <a:lnSpc>
                <a:spcPct val="107000"/>
              </a:lnSpc>
              <a:spcBef>
                <a:spcPts val="0"/>
              </a:spcBef>
              <a:spcAft>
                <a:spcPts val="80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And most recently, President Trump tweeting that he “hereby orders” companies to consider alternatives to Chinese technologies</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timing of all of this is important for us because it syncs up with how the federal agencies have responded to foreign interference threats: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Starting with NIH letters last summer identifying specific faculty they believed to be aligned with China in a way that would undermine their commit to their university</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And that was amplified when Francis Collins testified before Congress in April that he thought universities would be firing faculty over this in the coming months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saw the first dismissal at MD Anderson in April</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Followed by the first tenured professor fired at Emory</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 first Canadian case in July as they removed a researcher from the highest security lab in Canada</a:t>
            </a:r>
          </a:p>
          <a:p>
            <a:pPr marL="342900" marR="0" lvl="0" indent="-342900">
              <a:lnSpc>
                <a:spcPct val="107000"/>
              </a:lnSpc>
              <a:spcBef>
                <a:spcPts val="0"/>
              </a:spcBef>
              <a:spcAft>
                <a:spcPts val="80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And just recently the first charges against a faculty member at Kansas </a:t>
            </a:r>
          </a:p>
          <a:p>
            <a:endParaRPr lang="en-US" sz="1200"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344295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the core of our stress, our challenges, and the pressures we the government states that these threats are the specific threats to university research: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Loss of top talent, intentionally or otherwise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Espionage in sensitive labs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Direct influence of ongoing research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Cyber operations against universities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Theft of intellectual property</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Abdication of global leadership</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312824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As both the Trump Administration and Congress debate formal policy, the most impactful areas for universities under consideration focus on addressing three broad categories of threats: economic espionage, research integrity/security, and national R&amp;D competitiveness.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While the federal government oscillates in its prioritization and actions on addressing these threats, these issues did not emerge overnight, nor do they seem likely to disappear anytime soon.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Importantly, many of these threats either directly or indirectly involve universities to various degrees and often exist in tension with our long-held interests and values. What remains unclear is how we navigate that tensions and how do we best advocate for our interests as policy is being made.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Here are several examples of each threat and institutional interest: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Economic espionage </a:t>
            </a:r>
          </a:p>
          <a:p>
            <a:pPr marL="1033272" lvl="2" indent="-118872">
              <a:spcBef>
                <a:spcPts val="300"/>
              </a:spcBef>
              <a:buFont typeface="Arial" panose="020B0604020202020204" pitchFamily="34" charset="0"/>
              <a:buChar char="•"/>
            </a:pPr>
            <a:r>
              <a:rPr lang="en-US" sz="1200" dirty="0">
                <a:solidFill>
                  <a:schemeClr val="dk1"/>
                </a:solidFill>
                <a:latin typeface="+mn-lt"/>
              </a:rPr>
              <a:t>Cyberattacks on university databases</a:t>
            </a:r>
          </a:p>
          <a:p>
            <a:pPr marL="1033272" lvl="2" indent="-118872">
              <a:spcBef>
                <a:spcPts val="300"/>
              </a:spcBef>
              <a:buFont typeface="Arial" panose="020B0604020202020204" pitchFamily="34" charset="0"/>
              <a:buChar char="•"/>
            </a:pPr>
            <a:r>
              <a:rPr lang="en-US" sz="1200" dirty="0">
                <a:solidFill>
                  <a:schemeClr val="dk1"/>
                </a:solidFill>
                <a:latin typeface="+mn-lt"/>
              </a:rPr>
              <a:t>Intentional placement of people into restricted spaces</a:t>
            </a:r>
          </a:p>
          <a:p>
            <a:pPr marL="576072" lvl="1" indent="-118872">
              <a:spcBef>
                <a:spcPts val="300"/>
              </a:spcBef>
              <a:buFont typeface="Arial" panose="020B0604020202020204" pitchFamily="34" charset="0"/>
              <a:buChar char="•"/>
            </a:pPr>
            <a:r>
              <a:rPr lang="en-US" sz="1200" dirty="0">
                <a:solidFill>
                  <a:schemeClr val="dk1"/>
                </a:solidFill>
                <a:latin typeface="+mn-lt"/>
              </a:rPr>
              <a:t>Research integrity and security </a:t>
            </a:r>
          </a:p>
          <a:p>
            <a:pPr marL="1033272" lvl="2" indent="-118872">
              <a:spcBef>
                <a:spcPts val="300"/>
              </a:spcBef>
              <a:buFont typeface="Arial" panose="020B0604020202020204" pitchFamily="34" charset="0"/>
              <a:buChar char="•"/>
            </a:pPr>
            <a:r>
              <a:rPr lang="en-US" sz="1200" dirty="0">
                <a:solidFill>
                  <a:schemeClr val="dk1"/>
                </a:solidFill>
                <a:latin typeface="+mn-lt"/>
              </a:rPr>
              <a:t>National talent recruitment programs (e.g., China’s Thousand Talents)</a:t>
            </a:r>
          </a:p>
          <a:p>
            <a:pPr marL="1033272" lvl="2" indent="-118872">
              <a:spcBef>
                <a:spcPts val="300"/>
              </a:spcBef>
              <a:buFont typeface="Arial" panose="020B0604020202020204" pitchFamily="34" charset="0"/>
              <a:buChar char="•"/>
            </a:pPr>
            <a:r>
              <a:rPr lang="en-US" sz="1200" dirty="0">
                <a:solidFill>
                  <a:schemeClr val="dk1"/>
                </a:solidFill>
                <a:latin typeface="+mn-lt"/>
              </a:rPr>
              <a:t>Manipulation of peer review process</a:t>
            </a:r>
          </a:p>
          <a:p>
            <a:pPr marL="576072" lvl="1" indent="-118872">
              <a:spcBef>
                <a:spcPts val="300"/>
              </a:spcBef>
              <a:buFont typeface="Arial" panose="020B0604020202020204" pitchFamily="34" charset="0"/>
              <a:buChar char="•"/>
            </a:pPr>
            <a:r>
              <a:rPr lang="en-US" sz="1200" dirty="0">
                <a:solidFill>
                  <a:schemeClr val="dk1"/>
                </a:solidFill>
                <a:latin typeface="+mn-lt"/>
              </a:rPr>
              <a:t>National R&amp;D Competitiveness </a:t>
            </a:r>
          </a:p>
          <a:p>
            <a:pPr marL="1033272" lvl="2" indent="-118872">
              <a:spcBef>
                <a:spcPts val="300"/>
              </a:spcBef>
              <a:buFont typeface="Arial" panose="020B0604020202020204" pitchFamily="34" charset="0"/>
              <a:buChar char="•"/>
            </a:pPr>
            <a:r>
              <a:rPr lang="en-US" sz="1200" dirty="0">
                <a:solidFill>
                  <a:schemeClr val="dk1"/>
                </a:solidFill>
                <a:latin typeface="+mn-lt"/>
              </a:rPr>
              <a:t>Political pressure to prioritize domestic economy</a:t>
            </a:r>
          </a:p>
          <a:p>
            <a:pPr marL="1033272" lvl="2" indent="-118872">
              <a:spcBef>
                <a:spcPts val="300"/>
              </a:spcBef>
              <a:buFont typeface="Arial" panose="020B0604020202020204" pitchFamily="34" charset="0"/>
              <a:buChar char="•"/>
            </a:pPr>
            <a:r>
              <a:rPr lang="en-US" sz="1200" dirty="0">
                <a:solidFill>
                  <a:schemeClr val="dk1"/>
                </a:solidFill>
                <a:latin typeface="+mn-lt"/>
              </a:rPr>
              <a:t>Alienation of other nations and people</a:t>
            </a:r>
          </a:p>
          <a:p>
            <a:pPr marL="576072" lvl="1" indent="-118872">
              <a:spcBef>
                <a:spcPts val="300"/>
              </a:spcBef>
              <a:buFont typeface="Arial" panose="020B0604020202020204" pitchFamily="34" charset="0"/>
              <a:buChar char="•"/>
            </a:pPr>
            <a:r>
              <a:rPr lang="en-US" sz="1200" dirty="0">
                <a:solidFill>
                  <a:schemeClr val="dk1"/>
                </a:solidFill>
                <a:latin typeface="+mn-lt"/>
              </a:rPr>
              <a:t>Free movement of people and ideas</a:t>
            </a:r>
          </a:p>
          <a:p>
            <a:pPr marL="1033272" lvl="2" indent="-118872">
              <a:spcBef>
                <a:spcPts val="300"/>
              </a:spcBef>
              <a:buFont typeface="Arial" panose="020B0604020202020204" pitchFamily="34" charset="0"/>
              <a:buChar char="•"/>
            </a:pPr>
            <a:r>
              <a:rPr lang="en-US" sz="1200" dirty="0">
                <a:solidFill>
                  <a:schemeClr val="dk1"/>
                </a:solidFill>
                <a:latin typeface="+mn-lt"/>
              </a:rPr>
              <a:t>International student enrollment</a:t>
            </a:r>
          </a:p>
          <a:p>
            <a:pPr marL="1033272" lvl="2" indent="-118872">
              <a:spcBef>
                <a:spcPts val="300"/>
              </a:spcBef>
              <a:buFont typeface="Arial" panose="020B0604020202020204" pitchFamily="34" charset="0"/>
              <a:buChar char="•"/>
            </a:pPr>
            <a:r>
              <a:rPr lang="en-US" sz="1200" dirty="0">
                <a:solidFill>
                  <a:schemeClr val="dk1"/>
                </a:solidFill>
                <a:latin typeface="+mn-lt"/>
              </a:rPr>
              <a:t>Access to international research data and publications </a:t>
            </a:r>
          </a:p>
          <a:p>
            <a:pPr marL="576072" lvl="1" indent="-118872">
              <a:spcBef>
                <a:spcPts val="300"/>
              </a:spcBef>
              <a:buFont typeface="Arial" panose="020B0604020202020204" pitchFamily="34" charset="0"/>
              <a:buChar char="•"/>
            </a:pPr>
            <a:r>
              <a:rPr lang="en-US" sz="1200" dirty="0">
                <a:solidFill>
                  <a:schemeClr val="bg1"/>
                </a:solidFill>
                <a:latin typeface="+mn-lt"/>
              </a:rPr>
              <a:t>Academic freedom </a:t>
            </a:r>
          </a:p>
          <a:p>
            <a:pPr marL="1033272" lvl="2" indent="-118872">
              <a:spcBef>
                <a:spcPts val="300"/>
              </a:spcBef>
              <a:buFont typeface="Arial" panose="020B0604020202020204" pitchFamily="34" charset="0"/>
              <a:buChar char="•"/>
            </a:pPr>
            <a:r>
              <a:rPr lang="en-US" sz="1200" dirty="0">
                <a:solidFill>
                  <a:schemeClr val="bg1"/>
                </a:solidFill>
                <a:latin typeface="+mn-lt"/>
              </a:rPr>
              <a:t>Foreign government sponsored research programs and opportunities </a:t>
            </a:r>
          </a:p>
          <a:p>
            <a:pPr marL="1033272" lvl="2" indent="-118872">
              <a:spcBef>
                <a:spcPts val="300"/>
              </a:spcBef>
              <a:buFont typeface="Arial" panose="020B0604020202020204" pitchFamily="34" charset="0"/>
              <a:buChar char="•"/>
            </a:pPr>
            <a:r>
              <a:rPr lang="en-US" sz="1200" dirty="0">
                <a:solidFill>
                  <a:schemeClr val="bg1"/>
                </a:solidFill>
                <a:latin typeface="+mn-lt"/>
              </a:rPr>
              <a:t>Research inquires, methods, and partners</a:t>
            </a:r>
          </a:p>
          <a:p>
            <a:pPr marL="576072" lvl="1" indent="-118872">
              <a:spcBef>
                <a:spcPts val="300"/>
              </a:spcBef>
              <a:buFont typeface="Arial" panose="020B0604020202020204" pitchFamily="34" charset="0"/>
              <a:buChar char="•"/>
            </a:pPr>
            <a:r>
              <a:rPr lang="en-US" sz="1200" dirty="0">
                <a:solidFill>
                  <a:schemeClr val="bg1"/>
                </a:solidFill>
                <a:latin typeface="+mn-lt"/>
              </a:rPr>
              <a:t>Global multiculturalism </a:t>
            </a:r>
          </a:p>
          <a:p>
            <a:pPr marL="1033272" lvl="2" indent="-118872">
              <a:spcBef>
                <a:spcPts val="300"/>
              </a:spcBef>
              <a:buFont typeface="Arial" panose="020B0604020202020204" pitchFamily="34" charset="0"/>
              <a:buChar char="•"/>
            </a:pPr>
            <a:r>
              <a:rPr lang="en-US" sz="1200" dirty="0">
                <a:solidFill>
                  <a:schemeClr val="dk1"/>
                </a:solidFill>
                <a:latin typeface="+mn-lt"/>
              </a:rPr>
              <a:t>Open and inclusive campuses </a:t>
            </a:r>
          </a:p>
          <a:p>
            <a:pPr marL="1033272" lvl="2" indent="-118872">
              <a:spcBef>
                <a:spcPts val="300"/>
              </a:spcBef>
              <a:buFont typeface="Arial" panose="020B0604020202020204" pitchFamily="34" charset="0"/>
              <a:buChar char="•"/>
            </a:pPr>
            <a:r>
              <a:rPr lang="en-US" sz="1200" dirty="0">
                <a:solidFill>
                  <a:schemeClr val="dk1"/>
                </a:solidFill>
                <a:latin typeface="+mn-lt"/>
              </a:rPr>
              <a:t>Joint-degree programs with foreign institutions</a:t>
            </a:r>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80964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As government agencies increase their focus on foreign interference and research security, institutions are more often confronted with a choice on how to best manage their relationship with federal officials while balancing other institutional interests</a:t>
            </a:r>
          </a:p>
          <a:p>
            <a:pPr marL="171450" indent="-171450">
              <a:buFont typeface="Arial" panose="020B0604020202020204" pitchFamily="34" charset="0"/>
              <a:buChar char="•"/>
            </a:pPr>
            <a:r>
              <a:rPr lang="en-US" dirty="0">
                <a:latin typeface="+mn-lt"/>
              </a:rPr>
              <a:t>We have outlined an archetypical one-dimensional spectrum to demonstrate the how institutions have sought to strategically approach this relationships along with potential pros and cons associated with them</a:t>
            </a:r>
          </a:p>
          <a:p>
            <a:pPr marL="171450" indent="-171450">
              <a:buFont typeface="Arial" panose="020B0604020202020204" pitchFamily="34" charset="0"/>
              <a:buChar char="•"/>
            </a:pPr>
            <a:r>
              <a:rPr lang="en-US" dirty="0">
                <a:latin typeface="+mn-lt"/>
              </a:rPr>
              <a:t>The two forms presented here are obviously the polar extremes on the spectrum with most institutions falling somewhere between these forms</a:t>
            </a:r>
          </a:p>
          <a:p>
            <a:pPr marL="171450" indent="-171450">
              <a:buFont typeface="Arial" panose="020B0604020202020204" pitchFamily="34" charset="0"/>
              <a:buChar char="•"/>
            </a:pPr>
            <a:r>
              <a:rPr lang="en-US" dirty="0">
                <a:latin typeface="+mn-lt"/>
              </a:rPr>
              <a:t>What is important is that we have a vision of where our institutions should falls based on our assessment of risks and calculation of what is right answer for our community </a:t>
            </a:r>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387924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we enter the new era of research security and foreign interference, we must ask questions of the government and ourselves to help us make decisions and plan for potential futures. We have broken down example questions across four groups of greatest saliency for institutional leaders: policy, advocacy, ownership, and communication. Below are additional questions to help facilitate conversations around each of these. </a:t>
            </a:r>
          </a:p>
          <a:p>
            <a:endParaRPr lang="en-US" sz="1200" dirty="0">
              <a:latin typeface="+mn-lt"/>
            </a:endParaRPr>
          </a:p>
          <a:p>
            <a:r>
              <a:rPr lang="en-US" sz="1200" dirty="0">
                <a:latin typeface="+mn-lt"/>
              </a:rPr>
              <a:t>Policy</a:t>
            </a:r>
          </a:p>
          <a:p>
            <a:pPr marL="118872" lvl="0" indent="-118872">
              <a:spcBef>
                <a:spcPts val="300"/>
              </a:spcBef>
              <a:buFont typeface="Arial" panose="020B0604020202020204" pitchFamily="34" charset="0"/>
              <a:buChar char="•"/>
            </a:pPr>
            <a:r>
              <a:rPr lang="en-US" sz="1200" dirty="0">
                <a:latin typeface="+mn-lt"/>
              </a:rPr>
              <a:t>Government </a:t>
            </a:r>
          </a:p>
          <a:p>
            <a:pPr marL="576072" lvl="1" indent="-118872">
              <a:spcBef>
                <a:spcPts val="300"/>
              </a:spcBef>
              <a:buFont typeface="Arial" panose="020B0604020202020204" pitchFamily="34" charset="0"/>
              <a:buChar char="•"/>
            </a:pPr>
            <a:r>
              <a:rPr lang="en-US" sz="1200" dirty="0">
                <a:latin typeface="+mn-lt"/>
              </a:rPr>
              <a:t>How will policies differ by agency?</a:t>
            </a:r>
          </a:p>
          <a:p>
            <a:pPr marL="576072" lvl="1" indent="-118872">
              <a:spcBef>
                <a:spcPts val="300"/>
              </a:spcBef>
              <a:buFont typeface="Arial" panose="020B0604020202020204" pitchFamily="34" charset="0"/>
              <a:buChar char="•"/>
            </a:pPr>
            <a:r>
              <a:rPr lang="en-US" sz="1200" dirty="0">
                <a:latin typeface="+mn-lt"/>
              </a:rPr>
              <a:t>How would a change in trade war politics impact research policy?</a:t>
            </a:r>
          </a:p>
          <a:p>
            <a:pPr marL="118872" lvl="0" indent="-118872">
              <a:spcBef>
                <a:spcPts val="300"/>
              </a:spcBef>
              <a:buFont typeface="Arial" panose="020B0604020202020204" pitchFamily="34" charset="0"/>
              <a:buChar char="•"/>
            </a:pPr>
            <a:r>
              <a:rPr lang="en-US" sz="1200" dirty="0">
                <a:latin typeface="+mn-lt"/>
              </a:rPr>
              <a:t>Institution </a:t>
            </a:r>
          </a:p>
          <a:p>
            <a:pPr marL="576072" lvl="1" indent="-118872">
              <a:spcBef>
                <a:spcPts val="300"/>
              </a:spcBef>
              <a:buFont typeface="Arial" panose="020B0604020202020204" pitchFamily="34" charset="0"/>
              <a:buChar char="•"/>
            </a:pPr>
            <a:r>
              <a:rPr lang="en-US" sz="1200" dirty="0">
                <a:latin typeface="+mn-lt"/>
              </a:rPr>
              <a:t>How do we safeguard our interests?</a:t>
            </a:r>
          </a:p>
          <a:p>
            <a:pPr marL="576072" lvl="1" indent="-118872">
              <a:spcBef>
                <a:spcPts val="300"/>
              </a:spcBef>
              <a:buFont typeface="Arial" panose="020B0604020202020204" pitchFamily="34" charset="0"/>
              <a:buChar char="•"/>
            </a:pPr>
            <a:r>
              <a:rPr lang="en-US" sz="1200" dirty="0">
                <a:latin typeface="+mn-lt"/>
              </a:rPr>
              <a:t>What degree of autonomy and decision freedom do we have?</a:t>
            </a:r>
          </a:p>
          <a:p>
            <a:pPr marL="0" lvl="0" indent="0">
              <a:spcBef>
                <a:spcPts val="300"/>
              </a:spcBef>
              <a:buFont typeface="Arial" panose="020B0604020202020204" pitchFamily="34" charset="0"/>
              <a:buNone/>
            </a:pPr>
            <a:r>
              <a:rPr lang="en-US" sz="1200" dirty="0">
                <a:latin typeface="+mn-lt"/>
              </a:rPr>
              <a:t>Advocacy</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dirty="0">
                <a:latin typeface="+mn-lt"/>
              </a:rPr>
              <a:t>Government </a:t>
            </a:r>
          </a:p>
          <a:p>
            <a:pPr marL="628650"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dirty="0">
                <a:latin typeface="+mn-lt"/>
              </a:rPr>
              <a:t>What actions will Congress take vs. those of the Trump Administration?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dirty="0">
                <a:latin typeface="+mn-lt"/>
              </a:rPr>
              <a:t>Institution </a:t>
            </a:r>
          </a:p>
          <a:p>
            <a:pPr marL="576072" lvl="1" indent="-118872">
              <a:spcBef>
                <a:spcPts val="300"/>
              </a:spcBef>
              <a:buFont typeface="Arial" panose="020B0604020202020204" pitchFamily="34" charset="0"/>
              <a:buChar char="•"/>
            </a:pPr>
            <a:r>
              <a:rPr lang="en-US" sz="1200" dirty="0">
                <a:latin typeface="+mn-lt"/>
              </a:rPr>
              <a:t>What groups and individuals can we leverage to promote our viewpoint?</a:t>
            </a:r>
          </a:p>
          <a:p>
            <a:pPr marL="576072" lvl="1" indent="-118872">
              <a:spcBef>
                <a:spcPts val="300"/>
              </a:spcBef>
              <a:buFont typeface="Arial" panose="020B0604020202020204" pitchFamily="34" charset="0"/>
              <a:buChar char="•"/>
            </a:pPr>
            <a:r>
              <a:rPr lang="en-US" sz="1200" dirty="0">
                <a:latin typeface="+mn-lt"/>
              </a:rPr>
              <a:t>How can we pushback as needed?</a:t>
            </a:r>
          </a:p>
          <a:p>
            <a:pPr marL="0" lvl="0" indent="0">
              <a:spcBef>
                <a:spcPts val="300"/>
              </a:spcBef>
              <a:buFont typeface="Arial" panose="020B0604020202020204" pitchFamily="34" charset="0"/>
              <a:buNone/>
            </a:pPr>
            <a:r>
              <a:rPr lang="en-US" sz="1200" dirty="0">
                <a:latin typeface="+mn-lt"/>
              </a:rPr>
              <a:t>Ownership </a:t>
            </a:r>
          </a:p>
          <a:p>
            <a:pPr marL="171450" lvl="0" indent="-171450">
              <a:spcBef>
                <a:spcPts val="300"/>
              </a:spcBef>
              <a:buFont typeface="Arial" panose="020B0604020202020204" pitchFamily="34" charset="0"/>
              <a:buChar char="•"/>
            </a:pPr>
            <a:r>
              <a:rPr lang="en-US" sz="1200" dirty="0">
                <a:latin typeface="+mn-lt"/>
              </a:rPr>
              <a:t>Government </a:t>
            </a:r>
          </a:p>
          <a:p>
            <a:pPr marL="628650"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dirty="0">
                <a:latin typeface="+mn-lt"/>
              </a:rPr>
              <a:t>Who will coordinate federal expectations for universities?</a:t>
            </a:r>
          </a:p>
          <a:p>
            <a:pPr marL="171450" lvl="0" indent="-171450">
              <a:spcBef>
                <a:spcPts val="300"/>
              </a:spcBef>
              <a:buFont typeface="Arial" panose="020B0604020202020204" pitchFamily="34" charset="0"/>
              <a:buChar char="•"/>
            </a:pPr>
            <a:r>
              <a:rPr lang="en-US" sz="1200" dirty="0">
                <a:latin typeface="+mn-lt"/>
              </a:rPr>
              <a:t>Institution </a:t>
            </a:r>
          </a:p>
          <a:p>
            <a:pPr marL="628650" lvl="1" indent="-171450">
              <a:spcBef>
                <a:spcPts val="300"/>
              </a:spcBef>
              <a:buFont typeface="Arial" panose="020B0604020202020204" pitchFamily="34" charset="0"/>
              <a:buChar char="•"/>
            </a:pPr>
            <a:r>
              <a:rPr lang="en-US" sz="1200" dirty="0">
                <a:latin typeface="+mn-lt"/>
              </a:rPr>
              <a:t>What groups/individuals need to be consulted?</a:t>
            </a:r>
          </a:p>
          <a:p>
            <a:pPr marL="628650" lvl="1" indent="-171450">
              <a:spcBef>
                <a:spcPts val="300"/>
              </a:spcBef>
              <a:buFont typeface="Arial" panose="020B0604020202020204" pitchFamily="34" charset="0"/>
              <a:buChar char="•"/>
            </a:pPr>
            <a:r>
              <a:rPr lang="en-US" sz="1200" dirty="0">
                <a:latin typeface="+mn-lt"/>
              </a:rPr>
              <a:t>What framework will guide decisions?</a:t>
            </a:r>
          </a:p>
          <a:p>
            <a:pPr marL="0" lvl="0" indent="0">
              <a:spcBef>
                <a:spcPts val="300"/>
              </a:spcBef>
              <a:buFont typeface="Arial" panose="020B0604020202020204" pitchFamily="34" charset="0"/>
              <a:buNone/>
            </a:pPr>
            <a:r>
              <a:rPr lang="en-US" sz="1200" dirty="0">
                <a:latin typeface="+mn-lt"/>
              </a:rPr>
              <a:t>Communication </a:t>
            </a:r>
          </a:p>
          <a:p>
            <a:pPr marL="171450" lvl="0" indent="-171450">
              <a:spcBef>
                <a:spcPts val="300"/>
              </a:spcBef>
              <a:buFont typeface="Arial" panose="020B0604020202020204" pitchFamily="34" charset="0"/>
              <a:buChar char="•"/>
            </a:pPr>
            <a:r>
              <a:rPr lang="en-US" sz="1200" dirty="0">
                <a:latin typeface="+mn-lt"/>
              </a:rPr>
              <a:t>Government </a:t>
            </a:r>
          </a:p>
          <a:p>
            <a:pPr marL="576072" lvl="1" indent="-118872">
              <a:spcBef>
                <a:spcPts val="300"/>
              </a:spcBef>
              <a:buFont typeface="Arial" panose="020B0604020202020204" pitchFamily="34" charset="0"/>
              <a:buChar char="•"/>
            </a:pPr>
            <a:r>
              <a:rPr lang="en-US" sz="1200" dirty="0">
                <a:latin typeface="+mn-lt"/>
              </a:rPr>
              <a:t>Where and how will federal policies and resources be shared?</a:t>
            </a:r>
          </a:p>
          <a:p>
            <a:pPr marL="576072" lvl="1" indent="-118872">
              <a:spcBef>
                <a:spcPts val="300"/>
              </a:spcBef>
              <a:buFont typeface="Arial" panose="020B0604020202020204" pitchFamily="34" charset="0"/>
              <a:buChar char="•"/>
            </a:pPr>
            <a:r>
              <a:rPr lang="en-US" sz="1200" dirty="0">
                <a:latin typeface="+mn-lt"/>
              </a:rPr>
              <a:t>Who can we contact with questions?</a:t>
            </a:r>
          </a:p>
          <a:p>
            <a:pPr marL="118872" lvl="0" indent="-118872">
              <a:spcBef>
                <a:spcPts val="300"/>
              </a:spcBef>
              <a:buFont typeface="Arial" panose="020B0604020202020204" pitchFamily="34" charset="0"/>
              <a:buChar char="•"/>
            </a:pPr>
            <a:r>
              <a:rPr lang="en-US" sz="1200" dirty="0">
                <a:latin typeface="+mn-lt"/>
              </a:rPr>
              <a:t>Institution </a:t>
            </a:r>
          </a:p>
          <a:p>
            <a:pPr marL="576072" lvl="1" indent="-118872">
              <a:spcBef>
                <a:spcPts val="300"/>
              </a:spcBef>
              <a:buFont typeface="Arial" panose="020B0604020202020204" pitchFamily="34" charset="0"/>
              <a:buChar char="•"/>
            </a:pPr>
            <a:r>
              <a:rPr lang="en-US" sz="1200" dirty="0">
                <a:latin typeface="+mn-lt"/>
              </a:rPr>
              <a:t>What information should we share and at what frequency do we update?</a:t>
            </a:r>
          </a:p>
          <a:p>
            <a:pPr marL="576072" lvl="1" indent="-118872">
              <a:spcBef>
                <a:spcPts val="300"/>
              </a:spcBef>
              <a:buFont typeface="Arial" panose="020B0604020202020204" pitchFamily="34" charset="0"/>
              <a:buChar char="•"/>
            </a:pPr>
            <a:r>
              <a:rPr lang="en-US" sz="1200" dirty="0">
                <a:latin typeface="+mn-lt"/>
              </a:rPr>
              <a:t>How can we reduce ambiguity?</a:t>
            </a:r>
          </a:p>
          <a:p>
            <a:pPr marL="576072" lvl="1" indent="-118872">
              <a:spcBef>
                <a:spcPts val="300"/>
              </a:spcBef>
              <a:buFont typeface="Arial" panose="020B0604020202020204" pitchFamily="34" charset="0"/>
              <a:buChar char="•"/>
            </a:pPr>
            <a:endParaRPr lang="en-US" sz="1200" dirty="0">
              <a:latin typeface="+mn-lt"/>
            </a:endParaRPr>
          </a:p>
          <a:p>
            <a:pPr marL="171450" lvl="0" indent="-171450">
              <a:spcBef>
                <a:spcPts val="300"/>
              </a:spcBef>
              <a:buFont typeface="Arial" panose="020B0604020202020204" pitchFamily="34" charset="0"/>
              <a:buChar char="•"/>
            </a:pPr>
            <a:endParaRPr lang="en-US" sz="1200" dirty="0">
              <a:latin typeface="+mn-lt"/>
            </a:endParaRPr>
          </a:p>
          <a:p>
            <a:pPr marL="0" lvl="0" indent="0">
              <a:spcBef>
                <a:spcPts val="300"/>
              </a:spcBef>
              <a:buFont typeface="Arial" panose="020B0604020202020204" pitchFamily="34" charset="0"/>
              <a:buNone/>
            </a:pPr>
            <a:endParaRPr lang="en-US" sz="1200" dirty="0">
              <a:latin typeface="+mn-lt"/>
            </a:endParaRPr>
          </a:p>
          <a:p>
            <a:pPr marL="628650"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200" dirty="0">
              <a:latin typeface="+mn-lt"/>
            </a:endParaRPr>
          </a:p>
          <a:p>
            <a:pPr marL="0" lvl="0" indent="0">
              <a:spcBef>
                <a:spcPts val="300"/>
              </a:spcBef>
              <a:buFont typeface="Arial" panose="020B0604020202020204" pitchFamily="34" charset="0"/>
              <a:buNone/>
            </a:pPr>
            <a:endParaRPr lang="en-US" sz="1200" dirty="0">
              <a:latin typeface="+mn-lt"/>
            </a:endParaRPr>
          </a:p>
          <a:p>
            <a:pPr marL="576072" lvl="1" indent="-118872">
              <a:spcBef>
                <a:spcPts val="300"/>
              </a:spcBef>
              <a:buFont typeface="Arial" panose="020B0604020202020204" pitchFamily="34" charset="0"/>
              <a:buChar char="•"/>
            </a:pPr>
            <a:endParaRPr lang="en-US" sz="120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69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 cite Peter McPherson and Mary Sue Coleman’s Op-Ed to illustrate AAU/APLU’s desire to achieve balance between security and academic freedom. They  have been at the forefront of this challenge. And our hope is that as we get greater federal guidance, we’ll be able to set up some boundaries of what is in scope and NOT in scope. And this will allow us to focus more on retaining and growing international partnerships—even with China—to tackle the great challenges our planet faces.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also wanted to talk about the proactive steps we could take to protect our faculty and students from the fallout that these tensions with China inevitably bring. These can be as small as developing a “campus climate survey” to check morale among students and faculty, and as big as participating in the AAU/APLU research security conference calls to ensure you’re on the same page as your peers.</a:t>
            </a:r>
          </a:p>
          <a:p>
            <a:endParaRPr lang="en-US" dirty="0">
              <a:latin typeface="+mn-lt"/>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1488543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a:solidFill>
                  <a:schemeClr val="bg1"/>
                </a:solidFill>
              </a:rPr>
              <a:t>Webconferences</a:t>
            </a: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a:solidFill>
                  <a:schemeClr val="bg1"/>
                </a:solidFill>
              </a:rPr>
              <a:t>Onsites</a:t>
            </a: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bg bwMode="gray">
      <p:bgPr>
        <a:solidFill>
          <a:schemeClr val="tx1"/>
        </a:solidFill>
        <a:effectLst/>
      </p:bgPr>
    </p:bg>
    <p:spTree>
      <p:nvGrpSpPr>
        <p:cNvPr id="1" name=""/>
        <p:cNvGrpSpPr/>
        <p:nvPr/>
      </p:nvGrpSpPr>
      <p:grpSpPr>
        <a:xfrm>
          <a:off x="0" y="0"/>
          <a:ext cx="0" cy="0"/>
          <a:chOff x="0" y="0"/>
          <a:chExt cx="0" cy="0"/>
        </a:xfrm>
      </p:grpSpPr>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317383" y="4123956"/>
            <a:ext cx="928093" cy="500820"/>
            <a:chOff x="317383" y="4108190"/>
            <a:chExt cx="928093" cy="500820"/>
          </a:xfrm>
        </p:grpSpPr>
        <p:sp>
          <p:nvSpPr>
            <p:cNvPr id="13" name="TextBox 12"/>
            <p:cNvSpPr txBox="1"/>
            <p:nvPr/>
          </p:nvSpPr>
          <p:spPr bwMode="gray">
            <a:xfrm>
              <a:off x="341491" y="4393566"/>
              <a:ext cx="903985" cy="215444"/>
            </a:xfrm>
            <a:prstGeom prst="rect">
              <a:avLst/>
            </a:prstGeom>
            <a:noFill/>
          </p:spPr>
          <p:txBody>
            <a:bodyPr wrap="square" lIns="0" tIns="0" rIns="0" bIns="0" rtlCol="0">
              <a:spAutoFit/>
            </a:bodyPr>
            <a:lstStyle/>
            <a:p>
              <a:pPr>
                <a:spcBef>
                  <a:spcPts val="500"/>
                </a:spcBef>
              </a:pPr>
              <a:r>
                <a:rPr lang="en-US" sz="700" dirty="0">
                  <a:solidFill>
                    <a:schemeClr val="bg1"/>
                  </a:solidFill>
                </a:rPr>
                <a:t>Student interactions annually</a:t>
              </a:r>
            </a:p>
          </p:txBody>
        </p:sp>
        <p:sp>
          <p:nvSpPr>
            <p:cNvPr id="14" name="TextBox 13"/>
            <p:cNvSpPr txBox="1"/>
            <p:nvPr/>
          </p:nvSpPr>
          <p:spPr bwMode="gray">
            <a:xfrm>
              <a:off x="317383" y="4108190"/>
              <a:ext cx="702071"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1.2B+</a:t>
              </a:r>
            </a:p>
          </p:txBody>
        </p:sp>
      </p:grpSp>
      <p:grpSp>
        <p:nvGrpSpPr>
          <p:cNvPr id="15" name="Group 14"/>
          <p:cNvGrpSpPr/>
          <p:nvPr userDrawn="1"/>
        </p:nvGrpSpPr>
        <p:grpSpPr>
          <a:xfrm>
            <a:off x="1735136" y="4123956"/>
            <a:ext cx="1337350" cy="500820"/>
            <a:chOff x="1833779" y="4108190"/>
            <a:chExt cx="1337350" cy="500820"/>
          </a:xfrm>
        </p:grpSpPr>
        <p:sp>
          <p:nvSpPr>
            <p:cNvPr id="16" name="TextBox 15"/>
            <p:cNvSpPr txBox="1"/>
            <p:nvPr/>
          </p:nvSpPr>
          <p:spPr bwMode="gray">
            <a:xfrm>
              <a:off x="1839093" y="4393566"/>
              <a:ext cx="1332036" cy="215444"/>
            </a:xfrm>
            <a:prstGeom prst="rect">
              <a:avLst/>
            </a:prstGeom>
            <a:noFill/>
          </p:spPr>
          <p:txBody>
            <a:bodyPr wrap="square" lIns="0" tIns="0" rIns="0" bIns="0" rtlCol="0">
              <a:spAutoFit/>
            </a:bodyPr>
            <a:lstStyle/>
            <a:p>
              <a:pPr>
                <a:spcBef>
                  <a:spcPts val="500"/>
                </a:spcBef>
              </a:pPr>
              <a:r>
                <a:rPr lang="en-US" sz="700" dirty="0">
                  <a:solidFill>
                    <a:schemeClr val="bg1"/>
                  </a:solidFill>
                </a:rPr>
                <a:t>Individuals on our student success management system</a:t>
              </a:r>
            </a:p>
          </p:txBody>
        </p:sp>
        <p:sp>
          <p:nvSpPr>
            <p:cNvPr id="17" name="TextBox 16"/>
            <p:cNvSpPr txBox="1"/>
            <p:nvPr/>
          </p:nvSpPr>
          <p:spPr bwMode="gray">
            <a:xfrm>
              <a:off x="1833779" y="4108190"/>
              <a:ext cx="732284"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3M</a:t>
              </a:r>
              <a:r>
                <a:rPr lang="en-US" sz="1800" baseline="30000" dirty="0">
                  <a:solidFill>
                    <a:schemeClr val="bg1"/>
                  </a:solidFill>
                  <a:latin typeface="+mj-lt"/>
                </a:rPr>
                <a:t>+</a:t>
              </a:r>
            </a:p>
          </p:txBody>
        </p:sp>
      </p:grpSp>
      <p:grpSp>
        <p:nvGrpSpPr>
          <p:cNvPr id="18" name="Group 17"/>
          <p:cNvGrpSpPr/>
          <p:nvPr userDrawn="1"/>
        </p:nvGrpSpPr>
        <p:grpSpPr>
          <a:xfrm>
            <a:off x="5217412" y="4123956"/>
            <a:ext cx="934401" cy="500820"/>
            <a:chOff x="5217412" y="4108190"/>
            <a:chExt cx="934401" cy="500820"/>
          </a:xfrm>
        </p:grpSpPr>
        <p:sp>
          <p:nvSpPr>
            <p:cNvPr id="19" name="TextBox 18"/>
            <p:cNvSpPr txBox="1"/>
            <p:nvPr/>
          </p:nvSpPr>
          <p:spPr bwMode="gray">
            <a:xfrm>
              <a:off x="5242124" y="4393566"/>
              <a:ext cx="909689" cy="215444"/>
            </a:xfrm>
            <a:prstGeom prst="rect">
              <a:avLst/>
            </a:prstGeom>
            <a:noFill/>
          </p:spPr>
          <p:txBody>
            <a:bodyPr wrap="square" lIns="0" tIns="0" rIns="0" bIns="0" rtlCol="0">
              <a:spAutoFit/>
            </a:bodyPr>
            <a:lstStyle/>
            <a:p>
              <a:pPr>
                <a:spcBef>
                  <a:spcPts val="500"/>
                </a:spcBef>
              </a:pPr>
              <a:r>
                <a:rPr lang="en-US" sz="700" dirty="0">
                  <a:solidFill>
                    <a:schemeClr val="bg1"/>
                  </a:solidFill>
                </a:rPr>
                <a:t>Goal: Make education smarter</a:t>
              </a:r>
            </a:p>
          </p:txBody>
        </p:sp>
        <p:sp>
          <p:nvSpPr>
            <p:cNvPr id="20" name="TextBox 19"/>
            <p:cNvSpPr txBox="1"/>
            <p:nvPr/>
          </p:nvSpPr>
          <p:spPr bwMode="gray">
            <a:xfrm>
              <a:off x="5217412" y="4108190"/>
              <a:ext cx="643856" cy="276999"/>
            </a:xfrm>
            <a:prstGeom prst="rect">
              <a:avLst/>
            </a:prstGeom>
            <a:noFill/>
          </p:spPr>
          <p:txBody>
            <a:bodyPr wrap="square" lIns="0" tIns="0" rIns="0" bIns="0" rtlCol="0">
              <a:spAutoFit/>
            </a:bodyPr>
            <a:lstStyle/>
            <a:p>
              <a:pPr marL="0" marR="0" indent="0" algn="l" defTabSz="640080" rtl="0" eaLnBrk="1" fontAlgn="auto" latinLnBrk="0" hangingPunct="1">
                <a:lnSpc>
                  <a:spcPct val="100000"/>
                </a:lnSpc>
                <a:spcBef>
                  <a:spcPts val="500"/>
                </a:spcBef>
                <a:spcAft>
                  <a:spcPts val="0"/>
                </a:spcAft>
                <a:buClrTx/>
                <a:buSzTx/>
                <a:buFontTx/>
                <a:buNone/>
                <a:tabLst/>
                <a:defRPr/>
              </a:pPr>
              <a:r>
                <a:rPr lang="en-US" sz="1800" dirty="0">
                  <a:solidFill>
                    <a:schemeClr val="bg1"/>
                  </a:solidFill>
                  <a:latin typeface="+mj-lt"/>
                </a:rPr>
                <a:t>1</a:t>
              </a:r>
              <a:endParaRPr lang="en-US" sz="1800" kern="1200" baseline="30000" dirty="0">
                <a:solidFill>
                  <a:schemeClr val="bg1"/>
                </a:solidFill>
                <a:latin typeface="+mn-lt"/>
                <a:ea typeface="+mn-ea"/>
                <a:cs typeface="+mn-cs"/>
              </a:endParaRPr>
            </a:p>
          </p:txBody>
        </p:sp>
      </p:grpSp>
      <p:grpSp>
        <p:nvGrpSpPr>
          <p:cNvPr id="21" name="Group 20"/>
          <p:cNvGrpSpPr/>
          <p:nvPr userDrawn="1"/>
        </p:nvGrpSpPr>
        <p:grpSpPr bwMode="gray">
          <a:xfrm>
            <a:off x="0" y="-5582"/>
            <a:ext cx="6400800" cy="4076285"/>
            <a:chOff x="0" y="-5582"/>
            <a:chExt cx="6400800" cy="4076285"/>
          </a:xfrm>
        </p:grpSpPr>
        <p:sp>
          <p:nvSpPr>
            <p:cNvPr id="22" name="Rectangle 21"/>
            <p:cNvSpPr/>
            <p:nvPr userDrawn="1"/>
          </p:nvSpPr>
          <p:spPr bwMode="gray">
            <a:xfrm>
              <a:off x="0" y="-5582"/>
              <a:ext cx="6400800" cy="407628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Freeform 22"/>
            <p:cNvSpPr/>
            <p:nvPr userDrawn="1"/>
          </p:nvSpPr>
          <p:spPr bwMode="gray">
            <a:xfrm>
              <a:off x="1490104" y="552034"/>
              <a:ext cx="4910696" cy="3474977"/>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4" name="Freeform 23"/>
            <p:cNvSpPr/>
            <p:nvPr userDrawn="1"/>
          </p:nvSpPr>
          <p:spPr bwMode="gray">
            <a:xfrm>
              <a:off x="1490104" y="552034"/>
              <a:ext cx="2305887" cy="3474977"/>
            </a:xfrm>
            <a:custGeom>
              <a:avLst/>
              <a:gdLst>
                <a:gd name="connsiteX0" fmla="*/ 0 w 2305887"/>
                <a:gd name="connsiteY0" fmla="*/ 0 h 3474977"/>
                <a:gd name="connsiteX1" fmla="*/ 1753106 w 2305887"/>
                <a:gd name="connsiteY1" fmla="*/ 0 h 3474977"/>
                <a:gd name="connsiteX2" fmla="*/ 2305887 w 2305887"/>
                <a:gd name="connsiteY2" fmla="*/ 1460912 h 3474977"/>
                <a:gd name="connsiteX3" fmla="*/ 1131868 w 2305887"/>
                <a:gd name="connsiteY3" fmla="*/ 3416539 h 3474977"/>
                <a:gd name="connsiteX4" fmla="*/ 1011269 w 2305887"/>
                <a:gd name="connsiteY4" fmla="*/ 3474977 h 3474977"/>
                <a:gd name="connsiteX5" fmla="*/ 0 w 2305887"/>
                <a:gd name="connsiteY5" fmla="*/ 3474977 h 34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887" h="3474977">
                  <a:moveTo>
                    <a:pt x="0" y="0"/>
                  </a:moveTo>
                  <a:lnTo>
                    <a:pt x="1753106" y="0"/>
                  </a:lnTo>
                  <a:cubicBezTo>
                    <a:pt x="2097846" y="388716"/>
                    <a:pt x="2305887" y="900519"/>
                    <a:pt x="2305887" y="1460912"/>
                  </a:cubicBezTo>
                  <a:cubicBezTo>
                    <a:pt x="2305887" y="2308009"/>
                    <a:pt x="1830520" y="3044077"/>
                    <a:pt x="1131868" y="3416539"/>
                  </a:cubicBezTo>
                  <a:lnTo>
                    <a:pt x="1011269" y="3474977"/>
                  </a:lnTo>
                  <a:lnTo>
                    <a:pt x="0" y="3474977"/>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Oval 236"/>
            <p:cNvSpPr/>
            <p:nvPr userDrawn="1"/>
          </p:nvSpPr>
          <p:spPr bwMode="gray">
            <a:xfrm>
              <a:off x="1490104" y="552033"/>
              <a:ext cx="1875914" cy="3306910"/>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6" name="Oval 25"/>
            <p:cNvSpPr/>
            <p:nvPr userDrawn="1"/>
          </p:nvSpPr>
          <p:spPr bwMode="gray">
            <a:xfrm>
              <a:off x="48498" y="536929"/>
              <a:ext cx="2979943" cy="2979943"/>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7" name="Oval 26"/>
            <p:cNvSpPr/>
            <p:nvPr userDrawn="1"/>
          </p:nvSpPr>
          <p:spPr bwMode="gray">
            <a:xfrm>
              <a:off x="112018" y="609074"/>
              <a:ext cx="2834640" cy="2834640"/>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7243" y="141090"/>
              <a:ext cx="1090389" cy="417192"/>
            </a:xfrm>
            <a:prstGeom prst="rect">
              <a:avLst/>
            </a:prstGeom>
          </p:spPr>
        </p:pic>
        <p:sp>
          <p:nvSpPr>
            <p:cNvPr id="29" name="TextBox 28"/>
            <p:cNvSpPr txBox="1"/>
            <p:nvPr userDrawn="1"/>
          </p:nvSpPr>
          <p:spPr bwMode="gray">
            <a:xfrm>
              <a:off x="659806" y="1046498"/>
              <a:ext cx="2333005" cy="430887"/>
            </a:xfrm>
            <a:prstGeom prst="rect">
              <a:avLst/>
            </a:prstGeom>
            <a:noFill/>
          </p:spPr>
          <p:txBody>
            <a:bodyPr wrap="square" lIns="0" tIns="0" rIns="0" bIns="0" rtlCol="0">
              <a:spAutoFit/>
            </a:bodyPr>
            <a:lstStyle/>
            <a:p>
              <a:pPr>
                <a:spcBef>
                  <a:spcPts val="500"/>
                </a:spcBef>
              </a:pPr>
              <a:r>
                <a:rPr lang="en-US" sz="1400" dirty="0">
                  <a:latin typeface="+mj-lt"/>
                </a:rPr>
                <a:t>Start with best </a:t>
              </a:r>
              <a:br>
                <a:rPr lang="en-US" sz="1400" dirty="0">
                  <a:latin typeface="+mj-lt"/>
                </a:rPr>
              </a:br>
              <a:r>
                <a:rPr lang="en-US" sz="1400" dirty="0">
                  <a:latin typeface="+mj-lt"/>
                </a:rPr>
                <a:t>practices research</a:t>
              </a:r>
            </a:p>
          </p:txBody>
        </p:sp>
        <p:cxnSp>
          <p:nvCxnSpPr>
            <p:cNvPr id="30" name="Straight Connector 29"/>
            <p:cNvCxnSpPr/>
            <p:nvPr userDrawn="1"/>
          </p:nvCxnSpPr>
          <p:spPr bwMode="gray">
            <a:xfrm>
              <a:off x="659807" y="1527448"/>
              <a:ext cx="190422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bwMode="gray">
            <a:xfrm>
              <a:off x="659806" y="1627462"/>
              <a:ext cx="1983239" cy="1335750"/>
            </a:xfrm>
            <a:prstGeom prst="rect">
              <a:avLst/>
            </a:prstGeom>
            <a:noFill/>
          </p:spPr>
          <p:txBody>
            <a:bodyPr wrap="square" lIns="0" tIns="0" rIns="0" bIns="0" numCol="1" spcCol="457200" rtlCol="0">
              <a:spAutoFit/>
            </a:bodyPr>
            <a:lstStyle/>
            <a:p>
              <a:pPr marL="112713" indent="-112713">
                <a:lnSpc>
                  <a:spcPct val="120000"/>
                </a:lnSpc>
                <a:spcBef>
                  <a:spcPts val="400"/>
                </a:spcBef>
                <a:buFont typeface="Verdana" panose="020B0604030504040204" pitchFamily="34" charset="0"/>
                <a:buChar char="›"/>
              </a:pPr>
              <a:r>
                <a:rPr lang="en-US" sz="800" dirty="0"/>
                <a:t>Research Forums for presidents, provosts, chief business officers, and key academic and administrative leaders</a:t>
              </a:r>
            </a:p>
            <a:p>
              <a:pPr marL="112713" indent="-112713">
                <a:lnSpc>
                  <a:spcPct val="120000"/>
                </a:lnSpc>
                <a:spcBef>
                  <a:spcPts val="400"/>
                </a:spcBef>
                <a:buFont typeface="Verdana" panose="020B0604030504040204" pitchFamily="34" charset="0"/>
                <a:buChar char="›"/>
              </a:pPr>
              <a:r>
                <a:rPr lang="en-US" sz="800" dirty="0"/>
                <a:t>At the core of all we do</a:t>
              </a:r>
            </a:p>
            <a:p>
              <a:pPr marL="112713" indent="-112713">
                <a:lnSpc>
                  <a:spcPct val="120000"/>
                </a:lnSpc>
                <a:spcBef>
                  <a:spcPts val="400"/>
                </a:spcBef>
                <a:buFont typeface="Verdana" panose="020B0604030504040204" pitchFamily="34" charset="0"/>
                <a:buChar char="›"/>
              </a:pPr>
              <a:r>
                <a:rPr lang="en-US" sz="800" dirty="0"/>
                <a:t>Peer-tested best practices research</a:t>
              </a:r>
            </a:p>
            <a:p>
              <a:pPr marL="112713" indent="-112713">
                <a:lnSpc>
                  <a:spcPct val="120000"/>
                </a:lnSpc>
                <a:spcBef>
                  <a:spcPts val="400"/>
                </a:spcBef>
                <a:buFont typeface="Verdana" panose="020B0604030504040204" pitchFamily="34" charset="0"/>
                <a:buChar char="›"/>
              </a:pPr>
              <a:r>
                <a:rPr lang="en-US" sz="800" dirty="0"/>
                <a:t>Answers to the most </a:t>
              </a:r>
              <a:br>
                <a:rPr lang="en-US" sz="800" dirty="0"/>
              </a:br>
              <a:r>
                <a:rPr lang="en-US" sz="800" dirty="0"/>
                <a:t>pressing issues</a:t>
              </a:r>
            </a:p>
          </p:txBody>
        </p:sp>
        <p:sp>
          <p:nvSpPr>
            <p:cNvPr id="32" name="TextBox 31"/>
            <p:cNvSpPr txBox="1"/>
            <p:nvPr userDrawn="1"/>
          </p:nvSpPr>
          <p:spPr bwMode="gray">
            <a:xfrm>
              <a:off x="3221384" y="674561"/>
              <a:ext cx="2623273" cy="646331"/>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Then hardwire those insights into your organization using our technology &amp; services</a:t>
              </a:r>
            </a:p>
          </p:txBody>
        </p:sp>
        <p:cxnSp>
          <p:nvCxnSpPr>
            <p:cNvPr id="33" name="Straight Connector 32"/>
            <p:cNvCxnSpPr/>
            <p:nvPr userDrawn="1"/>
          </p:nvCxnSpPr>
          <p:spPr bwMode="gray">
            <a:xfrm>
              <a:off x="3225088" y="1367953"/>
              <a:ext cx="2903733"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Isosceles Triangle 33"/>
            <p:cNvSpPr/>
            <p:nvPr userDrawn="1"/>
          </p:nvSpPr>
          <p:spPr bwMode="gray">
            <a:xfrm rot="5400000">
              <a:off x="3105052" y="76118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5" name="Isosceles Triangle 34"/>
            <p:cNvSpPr/>
            <p:nvPr userDrawn="1"/>
          </p:nvSpPr>
          <p:spPr bwMode="gray">
            <a:xfrm rot="5400000">
              <a:off x="541366" y="1138439"/>
              <a:ext cx="67801" cy="58448"/>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6" name="TextBox 35"/>
            <p:cNvSpPr txBox="1"/>
            <p:nvPr userDrawn="1"/>
          </p:nvSpPr>
          <p:spPr bwMode="gray">
            <a:xfrm>
              <a:off x="3221384" y="1510110"/>
              <a:ext cx="2676799" cy="743280"/>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Enrollment Management </a:t>
              </a:r>
            </a:p>
            <a:p>
              <a:pPr>
                <a:spcBef>
                  <a:spcPts val="300"/>
                </a:spcBef>
              </a:pPr>
              <a:r>
                <a:rPr lang="en-US" sz="700" dirty="0">
                  <a:solidFill>
                    <a:schemeClr val="bg1"/>
                  </a:solidFill>
                </a:rPr>
                <a:t>Our </a:t>
              </a:r>
              <a:r>
                <a:rPr lang="en-US" sz="700" b="1" dirty="0">
                  <a:solidFill>
                    <a:schemeClr val="bg1"/>
                  </a:solidFill>
                </a:rPr>
                <a:t>Enrollment Services </a:t>
              </a:r>
              <a:r>
                <a:rPr lang="en-US" sz="7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7" name="TextBox 36"/>
            <p:cNvSpPr txBox="1"/>
            <p:nvPr userDrawn="1"/>
          </p:nvSpPr>
          <p:spPr bwMode="gray">
            <a:xfrm>
              <a:off x="3221384" y="2377361"/>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Student Success </a:t>
              </a:r>
            </a:p>
            <a:p>
              <a:pPr>
                <a:spcBef>
                  <a:spcPts val="300"/>
                </a:spcBef>
              </a:pPr>
              <a:r>
                <a:rPr lang="en-US" sz="700" dirty="0">
                  <a:solidFill>
                    <a:schemeClr val="bg1"/>
                  </a:solidFill>
                </a:rPr>
                <a:t>Members of the </a:t>
              </a:r>
              <a:r>
                <a:rPr lang="en-US" sz="700" b="1" dirty="0">
                  <a:solidFill>
                    <a:schemeClr val="bg1"/>
                  </a:solidFill>
                </a:rPr>
                <a:t>Student Success Collaborative</a:t>
              </a:r>
              <a:r>
                <a:rPr lang="en-US" sz="700" dirty="0">
                  <a:solidFill>
                    <a:schemeClr val="bg1"/>
                  </a:solidFill>
                </a:rPr>
                <a:t> use research, consulting, and an enterprise-wide student success management system to help students persist, graduate, and succeed.</a:t>
              </a:r>
            </a:p>
          </p:txBody>
        </p:sp>
        <p:sp>
          <p:nvSpPr>
            <p:cNvPr id="38" name="TextBox 37"/>
            <p:cNvSpPr txBox="1"/>
            <p:nvPr userDrawn="1"/>
          </p:nvSpPr>
          <p:spPr bwMode="gray">
            <a:xfrm>
              <a:off x="3221384" y="3136892"/>
              <a:ext cx="2676799" cy="635559"/>
            </a:xfrm>
            <a:prstGeom prst="rect">
              <a:avLst/>
            </a:prstGeom>
            <a:noFill/>
          </p:spPr>
          <p:txBody>
            <a:bodyPr wrap="square" lIns="0" tIns="0" rIns="0" bIns="0" numCol="1" spcCol="457200" rtlCol="0">
              <a:spAutoFit/>
            </a:bodyPr>
            <a:lstStyle/>
            <a:p>
              <a:pPr>
                <a:lnSpc>
                  <a:spcPct val="120000"/>
                </a:lnSpc>
                <a:spcBef>
                  <a:spcPts val="800"/>
                </a:spcBef>
              </a:pPr>
              <a:r>
                <a:rPr lang="en-US" sz="900" b="1" dirty="0">
                  <a:solidFill>
                    <a:schemeClr val="bg1"/>
                  </a:solidFill>
                </a:rPr>
                <a:t>Growth and Academic Operations </a:t>
              </a:r>
            </a:p>
            <a:p>
              <a:pPr>
                <a:spcBef>
                  <a:spcPts val="300"/>
                </a:spcBef>
              </a:pPr>
              <a:r>
                <a:rPr lang="en-US" sz="700" dirty="0">
                  <a:solidFill>
                    <a:schemeClr val="bg1"/>
                  </a:solidFill>
                </a:rPr>
                <a:t>Our </a:t>
              </a:r>
              <a:r>
                <a:rPr lang="en-US" sz="700" b="1" dirty="0">
                  <a:solidFill>
                    <a:schemeClr val="bg1"/>
                  </a:solidFill>
                </a:rPr>
                <a:t>Academic Performance Solutions </a:t>
              </a:r>
              <a:r>
                <a:rPr lang="en-US" sz="700" dirty="0">
                  <a:solidFill>
                    <a:schemeClr val="bg1"/>
                  </a:solidFill>
                </a:rPr>
                <a:t>group partners with university academic and business leaders to help make smart resource trade-offs, improve academic efficiency, and grow academic program revenues.</a:t>
              </a:r>
            </a:p>
          </p:txBody>
        </p:sp>
      </p:grpSp>
      <p:sp>
        <p:nvSpPr>
          <p:cNvPr id="39" name="TextBox 3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grpSp>
        <p:nvGrpSpPr>
          <p:cNvPr id="40" name="Group 39"/>
          <p:cNvGrpSpPr/>
          <p:nvPr userDrawn="1"/>
        </p:nvGrpSpPr>
        <p:grpSpPr>
          <a:xfrm>
            <a:off x="3562146" y="4123956"/>
            <a:ext cx="1165605" cy="500820"/>
            <a:chOff x="3550776" y="4108190"/>
            <a:chExt cx="1165605" cy="500820"/>
          </a:xfrm>
        </p:grpSpPr>
        <p:sp>
          <p:nvSpPr>
            <p:cNvPr id="41" name="TextBox 40"/>
            <p:cNvSpPr txBox="1"/>
            <p:nvPr userDrawn="1"/>
          </p:nvSpPr>
          <p:spPr bwMode="gray">
            <a:xfrm>
              <a:off x="3556090" y="4393566"/>
              <a:ext cx="1160291" cy="215444"/>
            </a:xfrm>
            <a:prstGeom prst="rect">
              <a:avLst/>
            </a:prstGeom>
            <a:noFill/>
          </p:spPr>
          <p:txBody>
            <a:bodyPr wrap="square" lIns="0" tIns="0" rIns="0" bIns="0" rtlCol="0">
              <a:spAutoFit/>
            </a:bodyPr>
            <a:lstStyle/>
            <a:p>
              <a:pPr>
                <a:spcBef>
                  <a:spcPts val="500"/>
                </a:spcBef>
              </a:pPr>
              <a:r>
                <a:rPr lang="en-US" sz="700" dirty="0">
                  <a:solidFill>
                    <a:schemeClr val="bg1"/>
                  </a:solidFill>
                </a:rPr>
                <a:t>Institutions we are proud </a:t>
              </a:r>
              <a:br>
                <a:rPr lang="en-US" sz="700" dirty="0">
                  <a:solidFill>
                    <a:schemeClr val="bg1"/>
                  </a:solidFill>
                </a:rPr>
              </a:br>
              <a:r>
                <a:rPr lang="en-US" sz="700" dirty="0">
                  <a:solidFill>
                    <a:schemeClr val="bg1"/>
                  </a:solidFill>
                </a:rPr>
                <a:t>to serve</a:t>
              </a:r>
            </a:p>
          </p:txBody>
        </p:sp>
        <p:sp>
          <p:nvSpPr>
            <p:cNvPr id="42" name="TextBox 41"/>
            <p:cNvSpPr txBox="1"/>
            <p:nvPr userDrawn="1"/>
          </p:nvSpPr>
          <p:spPr bwMode="gray">
            <a:xfrm>
              <a:off x="3550776" y="4108190"/>
              <a:ext cx="732284" cy="276999"/>
            </a:xfrm>
            <a:prstGeom prst="rect">
              <a:avLst/>
            </a:prstGeom>
            <a:noFill/>
          </p:spPr>
          <p:txBody>
            <a:bodyPr wrap="square" lIns="0" tIns="0" rIns="0" bIns="0" rtlCol="0">
              <a:spAutoFit/>
            </a:bodyPr>
            <a:lstStyle/>
            <a:p>
              <a:pPr>
                <a:spcBef>
                  <a:spcPts val="500"/>
                </a:spcBef>
              </a:pPr>
              <a:r>
                <a:rPr lang="en-US" sz="1800" baseline="0" dirty="0">
                  <a:solidFill>
                    <a:schemeClr val="bg1"/>
                  </a:solidFill>
                  <a:latin typeface="+mj-lt"/>
                </a:rPr>
                <a:t>1,400</a:t>
              </a:r>
              <a:r>
                <a:rPr lang="en-US" sz="1800" baseline="30000" dirty="0">
                  <a:solidFill>
                    <a:schemeClr val="bg1"/>
                  </a:solidFill>
                  <a:latin typeface="+mj-lt"/>
                </a:rPr>
                <a:t>+</a:t>
              </a:r>
            </a:p>
          </p:txBody>
        </p:sp>
      </p:grpSp>
    </p:spTree>
    <p:custDataLst>
      <p:tags r:id="rId1"/>
    </p:custDataLst>
    <p:extLst>
      <p:ext uri="{BB962C8B-B14F-4D97-AF65-F5344CB8AC3E}">
        <p14:creationId xmlns:p14="http://schemas.microsoft.com/office/powerpoint/2010/main" val="160528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eab.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0"/>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9"/>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7" r:id="rId4"/>
    <p:sldLayoutId id="2147483658" r:id="rId5"/>
    <p:sldLayoutId id="2147483659" r:id="rId6"/>
    <p:sldLayoutId id="2147483672"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cnbc.com/2019/02/28/1-in-5-companies-say-china-stole-their-ip-within-the-last-year-cnbc.html" TargetMode="External"/><Relationship Id="rId5" Type="http://schemas.openxmlformats.org/officeDocument/2006/relationships/hyperlink" Target="https://www.bloomberg.com/opinion/articles/2018-09-12/chinese-researchers-are-outperforming-americans-in-science" TargetMode="External"/><Relationship Id="rId4" Type="http://schemas.openxmlformats.org/officeDocument/2006/relationships/hyperlink" Target="https://www.nature.com/articles/d41586-018-00927-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scmp.com/news/china/diplomacy/article/3022670/chinese-immigration-and-visitor-visa-applications-canada"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japantimes.co.jp/news/2019/06/18/world/science-health-world/science-suffers-collateral-damage-u-s-china-tensions-rise/#.XVQQ6-hKg2w" TargetMode="External"/><Relationship Id="rId5" Type="http://schemas.openxmlformats.org/officeDocument/2006/relationships/hyperlink" Target="https://www.npr.org/2019/08/06/748810969/rising-tensions-between-the-u-s-and-china-go-beyond-trade-dispute" TargetMode="External"/><Relationship Id="rId10" Type="http://schemas.openxmlformats.org/officeDocument/2006/relationships/image" Target="../media/image13.png"/><Relationship Id="rId4" Type="http://schemas.openxmlformats.org/officeDocument/2006/relationships/hyperlink" Target="As%20U.S.%20and%20China%20lock%20horns%20in%20worsening%20trade%20battle,%20Canadian%20business%20investment%20feels%20the%20fallout"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reuters.com/article/us-usa-trade-china-timeline/timeline-key-dates-in-the-u-s-china-trade-war-idUSKCN1UZ24U" TargetMode="External"/><Relationship Id="rId7" Type="http://schemas.openxmlformats.org/officeDocument/2006/relationships/hyperlink" Target="https://www.insidehighered.com/news/2019/08/23/kansas-professor-indicted-allegedly-failing-disclose-appointment-chinese-universit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cbc.ca/news/canada/manitoba/chinese-researcher-escorted-from-national-microbiology-lab-amidst-rcmp-investigation-1.5211567" TargetMode="External"/><Relationship Id="rId5" Type="http://schemas.openxmlformats.org/officeDocument/2006/relationships/hyperlink" Target="http://time.com/5596066/emory-fires-chinese-researchers/" TargetMode="External"/><Relationship Id="rId4" Type="http://schemas.openxmlformats.org/officeDocument/2006/relationships/hyperlink" Target="https://www.sciencemag.org/news/2019/05/md-anderson-clears-researcher-flagged-nih-not-disclosing-foreign-ti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2.pn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hyperlink" Target="https://www.insidehighered.com/views/2019/08/05/research-universities-must-bolster-both-security-and-openness-opinion" TargetMode="External"/><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6CEA-B35E-47C3-8E54-ABA22F38BDF0}"/>
              </a:ext>
            </a:extLst>
          </p:cNvPr>
          <p:cNvSpPr>
            <a:spLocks noGrp="1"/>
          </p:cNvSpPr>
          <p:nvPr>
            <p:ph type="title"/>
          </p:nvPr>
        </p:nvSpPr>
        <p:spPr>
          <a:xfrm>
            <a:off x="812800" y="2115916"/>
            <a:ext cx="5247178" cy="692497"/>
          </a:xfrm>
        </p:spPr>
        <p:txBody>
          <a:bodyPr/>
          <a:lstStyle/>
          <a:p>
            <a:r>
              <a:rPr lang="en-US" dirty="0"/>
              <a:t>Unpacking the Effects of International Tensions</a:t>
            </a:r>
          </a:p>
        </p:txBody>
      </p:sp>
      <p:sp>
        <p:nvSpPr>
          <p:cNvPr id="3" name="Text Placeholder 2">
            <a:extLst>
              <a:ext uri="{FF2B5EF4-FFF2-40B4-BE49-F238E27FC236}">
                <a16:creationId xmlns:a16="http://schemas.microsoft.com/office/drawing/2014/main" id="{BEB5D6CF-D4BF-407D-B916-BAF5A2693AFC}"/>
              </a:ext>
            </a:extLst>
          </p:cNvPr>
          <p:cNvSpPr>
            <a:spLocks noGrp="1"/>
          </p:cNvSpPr>
          <p:nvPr>
            <p:ph type="body" sz="quarter" idx="13"/>
          </p:nvPr>
        </p:nvSpPr>
        <p:spPr>
          <a:xfrm>
            <a:off x="812799" y="2924994"/>
            <a:ext cx="4612231" cy="169277"/>
          </a:xfrm>
        </p:spPr>
        <p:txBody>
          <a:bodyPr/>
          <a:lstStyle/>
          <a:p>
            <a:r>
              <a:rPr lang="en-US" i="1" dirty="0"/>
              <a:t>A Briefing for Institutional Leaders on Research Security</a:t>
            </a:r>
            <a:endParaRPr lang="en-US" dirty="0"/>
          </a:p>
        </p:txBody>
      </p:sp>
      <p:sp>
        <p:nvSpPr>
          <p:cNvPr id="6" name="Text Placeholder 5">
            <a:extLst>
              <a:ext uri="{FF2B5EF4-FFF2-40B4-BE49-F238E27FC236}">
                <a16:creationId xmlns:a16="http://schemas.microsoft.com/office/drawing/2014/main" id="{BB525305-EA60-411D-9044-7E96E871AC25}"/>
              </a:ext>
            </a:extLst>
          </p:cNvPr>
          <p:cNvSpPr>
            <a:spLocks noGrp="1"/>
          </p:cNvSpPr>
          <p:nvPr>
            <p:ph type="body" sz="quarter" idx="14"/>
          </p:nvPr>
        </p:nvSpPr>
        <p:spPr>
          <a:xfrm>
            <a:off x="4294188" y="4384289"/>
            <a:ext cx="1828800" cy="138499"/>
          </a:xfrm>
        </p:spPr>
        <p:txBody>
          <a:bodyPr/>
          <a:lstStyle/>
          <a:p>
            <a:r>
              <a:rPr lang="en-US" dirty="0"/>
              <a:t>University Research Forum</a:t>
            </a:r>
          </a:p>
        </p:txBody>
      </p:sp>
      <p:sp>
        <p:nvSpPr>
          <p:cNvPr id="7" name="TextBox 6">
            <a:extLst>
              <a:ext uri="{FF2B5EF4-FFF2-40B4-BE49-F238E27FC236}">
                <a16:creationId xmlns:a16="http://schemas.microsoft.com/office/drawing/2014/main" id="{A4DAE42E-75BC-45AF-ACD5-8E27A274E76E}"/>
              </a:ext>
            </a:extLst>
          </p:cNvPr>
          <p:cNvSpPr txBox="1"/>
          <p:nvPr/>
        </p:nvSpPr>
        <p:spPr>
          <a:xfrm>
            <a:off x="6578539" y="618067"/>
            <a:ext cx="1666875" cy="802784"/>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CUSTOMIZE </a:t>
            </a:r>
          </a:p>
          <a:p>
            <a:pPr>
              <a:spcBef>
                <a:spcPts val="500"/>
              </a:spcBef>
            </a:pPr>
            <a:r>
              <a:rPr lang="en-US" sz="900" dirty="0">
                <a:solidFill>
                  <a:schemeClr val="bg1"/>
                </a:solidFill>
              </a:rPr>
              <a:t>Add your institutional logo to the upper right corner</a:t>
            </a:r>
          </a:p>
        </p:txBody>
      </p:sp>
    </p:spTree>
    <p:extLst>
      <p:ext uri="{BB962C8B-B14F-4D97-AF65-F5344CB8AC3E}">
        <p14:creationId xmlns:p14="http://schemas.microsoft.com/office/powerpoint/2010/main" val="290854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0E29EFB-6B83-4897-95DC-AAC53556258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10476" y="702188"/>
            <a:ext cx="3779848" cy="3804234"/>
          </a:xfrm>
          <a:prstGeom prst="rect">
            <a:avLst/>
          </a:prstGeom>
        </p:spPr>
      </p:pic>
      <p:sp>
        <p:nvSpPr>
          <p:cNvPr id="2" name="Text Placeholder 1">
            <a:extLst>
              <a:ext uri="{FF2B5EF4-FFF2-40B4-BE49-F238E27FC236}">
                <a16:creationId xmlns:a16="http://schemas.microsoft.com/office/drawing/2014/main" id="{E06BBBA1-B6CB-4447-8603-4C53383A130E}"/>
              </a:ext>
            </a:extLst>
          </p:cNvPr>
          <p:cNvSpPr>
            <a:spLocks noGrp="1"/>
          </p:cNvSpPr>
          <p:nvPr>
            <p:ph type="body" sz="quarter" idx="15"/>
          </p:nvPr>
        </p:nvSpPr>
        <p:spPr/>
        <p:txBody>
          <a:bodyPr/>
          <a:lstStyle/>
          <a:p>
            <a:r>
              <a:rPr lang="en-US" dirty="0"/>
              <a:t>Mapping Impact of Government Research Security Actions Across Cabinet</a:t>
            </a:r>
          </a:p>
        </p:txBody>
      </p:sp>
      <p:sp>
        <p:nvSpPr>
          <p:cNvPr id="3" name="Text Placeholder 2">
            <a:extLst>
              <a:ext uri="{FF2B5EF4-FFF2-40B4-BE49-F238E27FC236}">
                <a16:creationId xmlns:a16="http://schemas.microsoft.com/office/drawing/2014/main" id="{470D2623-E5E0-4E9C-8E09-934C13AECBA6}"/>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67A27AEC-D796-4BA4-987B-12E83C91AE91}"/>
              </a:ext>
            </a:extLst>
          </p:cNvPr>
          <p:cNvSpPr>
            <a:spLocks noGrp="1"/>
          </p:cNvSpPr>
          <p:nvPr>
            <p:ph type="body" sz="quarter" idx="19"/>
          </p:nvPr>
        </p:nvSpPr>
        <p:spPr>
          <a:xfrm>
            <a:off x="0" y="4544582"/>
            <a:ext cx="2046204" cy="230832"/>
          </a:xfrm>
        </p:spPr>
        <p:txBody>
          <a:bodyPr/>
          <a:lstStyle/>
          <a:p>
            <a:endParaRPr lang="en-US" dirty="0"/>
          </a:p>
        </p:txBody>
      </p:sp>
      <p:sp>
        <p:nvSpPr>
          <p:cNvPr id="6" name="Title 5">
            <a:extLst>
              <a:ext uri="{FF2B5EF4-FFF2-40B4-BE49-F238E27FC236}">
                <a16:creationId xmlns:a16="http://schemas.microsoft.com/office/drawing/2014/main" id="{6007655F-D148-4780-A661-7109239E1091}"/>
              </a:ext>
            </a:extLst>
          </p:cNvPr>
          <p:cNvSpPr>
            <a:spLocks noGrp="1"/>
          </p:cNvSpPr>
          <p:nvPr>
            <p:ph type="title"/>
          </p:nvPr>
        </p:nvSpPr>
        <p:spPr>
          <a:xfrm>
            <a:off x="280192" y="330855"/>
            <a:ext cx="5854237" cy="235449"/>
          </a:xfrm>
        </p:spPr>
        <p:txBody>
          <a:bodyPr/>
          <a:lstStyle/>
          <a:p>
            <a:r>
              <a:rPr lang="en-US" sz="1700" dirty="0"/>
              <a:t>Where You Stand Has Much To Do With Where You Sit</a:t>
            </a:r>
          </a:p>
        </p:txBody>
      </p:sp>
      <p:sp>
        <p:nvSpPr>
          <p:cNvPr id="102" name="TextBox 101">
            <a:extLst>
              <a:ext uri="{FF2B5EF4-FFF2-40B4-BE49-F238E27FC236}">
                <a16:creationId xmlns:a16="http://schemas.microsoft.com/office/drawing/2014/main" id="{51FC2C97-9DC2-4FD4-B64C-82E0322B2746}"/>
              </a:ext>
            </a:extLst>
          </p:cNvPr>
          <p:cNvSpPr txBox="1"/>
          <p:nvPr/>
        </p:nvSpPr>
        <p:spPr>
          <a:xfrm>
            <a:off x="4268907" y="3426215"/>
            <a:ext cx="1828800" cy="914400"/>
          </a:xfrm>
          <a:prstGeom prst="rect">
            <a:avLst/>
          </a:prstGeom>
          <a:noFill/>
        </p:spPr>
        <p:txBody>
          <a:bodyPr wrap="square" lIns="0" tIns="0" rIns="0" bIns="0" rtlCol="0">
            <a:noAutofit/>
          </a:bodyPr>
          <a:lstStyle/>
          <a:p>
            <a:pPr>
              <a:spcBef>
                <a:spcPts val="300"/>
              </a:spcBef>
            </a:pPr>
            <a:r>
              <a:rPr lang="en-US" sz="800" b="1" dirty="0"/>
              <a:t>Chief Student Affairs Officer</a:t>
            </a:r>
          </a:p>
          <a:p>
            <a:pPr>
              <a:spcBef>
                <a:spcPts val="300"/>
              </a:spcBef>
            </a:pPr>
            <a:r>
              <a:rPr lang="en-US" sz="800" i="1" dirty="0"/>
              <a:t>Impact: S</a:t>
            </a:r>
            <a:r>
              <a:rPr lang="en-US" sz="800" dirty="0"/>
              <a:t>uspicions and hostilities towards Chinese and international students</a:t>
            </a:r>
          </a:p>
          <a:p>
            <a:pPr>
              <a:spcBef>
                <a:spcPts val="300"/>
              </a:spcBef>
            </a:pPr>
            <a:r>
              <a:rPr lang="en-US" sz="800" i="1" dirty="0"/>
              <a:t>Imperative</a:t>
            </a:r>
            <a:r>
              <a:rPr lang="en-US" sz="800" dirty="0"/>
              <a:t>: Preserving an inclusive campus and support for all students</a:t>
            </a:r>
          </a:p>
        </p:txBody>
      </p:sp>
      <p:sp>
        <p:nvSpPr>
          <p:cNvPr id="105" name="TextBox 104">
            <a:extLst>
              <a:ext uri="{FF2B5EF4-FFF2-40B4-BE49-F238E27FC236}">
                <a16:creationId xmlns:a16="http://schemas.microsoft.com/office/drawing/2014/main" id="{0ACC282A-5FE6-4ED8-B7AA-1B922FDD0F37}"/>
              </a:ext>
            </a:extLst>
          </p:cNvPr>
          <p:cNvSpPr txBox="1"/>
          <p:nvPr/>
        </p:nvSpPr>
        <p:spPr>
          <a:xfrm>
            <a:off x="4268907" y="942387"/>
            <a:ext cx="1828800" cy="914400"/>
          </a:xfrm>
          <a:prstGeom prst="rect">
            <a:avLst/>
          </a:prstGeom>
          <a:noFill/>
        </p:spPr>
        <p:txBody>
          <a:bodyPr wrap="square" lIns="0" tIns="0" rIns="0" bIns="0" rtlCol="0">
            <a:noAutofit/>
          </a:bodyPr>
          <a:lstStyle/>
          <a:p>
            <a:pPr>
              <a:spcBef>
                <a:spcPts val="300"/>
              </a:spcBef>
            </a:pPr>
            <a:r>
              <a:rPr lang="en-US" sz="800" b="1" dirty="0"/>
              <a:t>Chief Business Officer</a:t>
            </a:r>
          </a:p>
          <a:p>
            <a:pPr>
              <a:spcBef>
                <a:spcPts val="300"/>
              </a:spcBef>
            </a:pPr>
            <a:r>
              <a:rPr lang="en-US" sz="800" i="1" dirty="0"/>
              <a:t>Impact: </a:t>
            </a:r>
            <a:r>
              <a:rPr lang="en-US" sz="800" dirty="0"/>
              <a:t>Risks to tuition revenue and added compliance costs</a:t>
            </a:r>
          </a:p>
          <a:p>
            <a:pPr>
              <a:spcBef>
                <a:spcPts val="300"/>
              </a:spcBef>
            </a:pPr>
            <a:r>
              <a:rPr lang="en-US" sz="800" i="1" dirty="0"/>
              <a:t>Imperative</a:t>
            </a:r>
            <a:r>
              <a:rPr lang="en-US" sz="800" dirty="0"/>
              <a:t>: Sustaining institutional financial health through volatile international student enrollment </a:t>
            </a:r>
          </a:p>
          <a:p>
            <a:pPr>
              <a:spcBef>
                <a:spcPts val="300"/>
              </a:spcBef>
            </a:pPr>
            <a:endParaRPr lang="en-US" sz="800" b="1" dirty="0"/>
          </a:p>
        </p:txBody>
      </p:sp>
      <p:sp>
        <p:nvSpPr>
          <p:cNvPr id="106" name="TextBox 105">
            <a:extLst>
              <a:ext uri="{FF2B5EF4-FFF2-40B4-BE49-F238E27FC236}">
                <a16:creationId xmlns:a16="http://schemas.microsoft.com/office/drawing/2014/main" id="{B4EECFAE-25FB-4A38-870D-1FF29EE826FA}"/>
              </a:ext>
            </a:extLst>
          </p:cNvPr>
          <p:cNvSpPr txBox="1"/>
          <p:nvPr/>
        </p:nvSpPr>
        <p:spPr>
          <a:xfrm>
            <a:off x="4268907" y="2092861"/>
            <a:ext cx="1828800" cy="914400"/>
          </a:xfrm>
          <a:prstGeom prst="rect">
            <a:avLst/>
          </a:prstGeom>
          <a:noFill/>
        </p:spPr>
        <p:txBody>
          <a:bodyPr wrap="square" lIns="0" tIns="0" rIns="0" bIns="0" rtlCol="0">
            <a:noAutofit/>
          </a:bodyPr>
          <a:lstStyle/>
          <a:p>
            <a:pPr>
              <a:spcBef>
                <a:spcPts val="300"/>
              </a:spcBef>
            </a:pPr>
            <a:r>
              <a:rPr lang="en-US" sz="800" b="1" dirty="0"/>
              <a:t>Chief Information Officer</a:t>
            </a:r>
          </a:p>
          <a:p>
            <a:pPr>
              <a:spcBef>
                <a:spcPts val="300"/>
              </a:spcBef>
            </a:pPr>
            <a:r>
              <a:rPr lang="en-US" sz="800" i="1" dirty="0"/>
              <a:t>Impact: </a:t>
            </a:r>
            <a:r>
              <a:rPr lang="en-US" sz="800" dirty="0"/>
              <a:t>Cybersecurity threats and controlled access to sensitive information </a:t>
            </a:r>
          </a:p>
          <a:p>
            <a:pPr>
              <a:spcBef>
                <a:spcPts val="300"/>
              </a:spcBef>
            </a:pPr>
            <a:r>
              <a:rPr lang="en-US" sz="800" i="1" dirty="0"/>
              <a:t>Imperative</a:t>
            </a:r>
            <a:r>
              <a:rPr lang="en-US" sz="800" dirty="0"/>
              <a:t>: Ensuring IT security and protocols</a:t>
            </a:r>
          </a:p>
          <a:p>
            <a:pPr>
              <a:spcBef>
                <a:spcPts val="300"/>
              </a:spcBef>
            </a:pPr>
            <a:endParaRPr lang="en-US" sz="800" b="1" dirty="0"/>
          </a:p>
        </p:txBody>
      </p:sp>
      <p:sp>
        <p:nvSpPr>
          <p:cNvPr id="112" name="TextBox 111">
            <a:extLst>
              <a:ext uri="{FF2B5EF4-FFF2-40B4-BE49-F238E27FC236}">
                <a16:creationId xmlns:a16="http://schemas.microsoft.com/office/drawing/2014/main" id="{1DA03217-9DFB-44FF-898B-5499468F1EC2}"/>
              </a:ext>
            </a:extLst>
          </p:cNvPr>
          <p:cNvSpPr txBox="1"/>
          <p:nvPr/>
        </p:nvSpPr>
        <p:spPr>
          <a:xfrm>
            <a:off x="317231" y="3426215"/>
            <a:ext cx="1828800" cy="1097280"/>
          </a:xfrm>
          <a:prstGeom prst="rect">
            <a:avLst/>
          </a:prstGeom>
          <a:noFill/>
        </p:spPr>
        <p:txBody>
          <a:bodyPr wrap="square" lIns="0" tIns="0" rIns="0" bIns="0" rtlCol="0">
            <a:noAutofit/>
          </a:bodyPr>
          <a:lstStyle/>
          <a:p>
            <a:pPr>
              <a:spcBef>
                <a:spcPts val="300"/>
              </a:spcBef>
            </a:pPr>
            <a:r>
              <a:rPr lang="en-US" sz="800" b="1" dirty="0"/>
              <a:t>General Counsel</a:t>
            </a:r>
          </a:p>
          <a:p>
            <a:pPr>
              <a:spcBef>
                <a:spcPts val="300"/>
              </a:spcBef>
            </a:pPr>
            <a:r>
              <a:rPr lang="en-US" sz="800" i="1" dirty="0"/>
              <a:t>Impact: </a:t>
            </a:r>
            <a:r>
              <a:rPr lang="en-US" sz="800" dirty="0"/>
              <a:t>Realtime need to assess university compliance and update policies</a:t>
            </a:r>
          </a:p>
          <a:p>
            <a:pPr>
              <a:spcBef>
                <a:spcPts val="300"/>
              </a:spcBef>
            </a:pPr>
            <a:r>
              <a:rPr lang="en-US" sz="800" i="1" dirty="0"/>
              <a:t>Imperative</a:t>
            </a:r>
            <a:r>
              <a:rPr lang="en-US" sz="800" dirty="0"/>
              <a:t>: Balancing compliance with due process</a:t>
            </a:r>
          </a:p>
          <a:p>
            <a:pPr>
              <a:spcBef>
                <a:spcPts val="300"/>
              </a:spcBef>
            </a:pPr>
            <a:endParaRPr lang="en-US" sz="800" b="1" dirty="0"/>
          </a:p>
        </p:txBody>
      </p:sp>
      <p:sp>
        <p:nvSpPr>
          <p:cNvPr id="111" name="TextBox 110">
            <a:extLst>
              <a:ext uri="{FF2B5EF4-FFF2-40B4-BE49-F238E27FC236}">
                <a16:creationId xmlns:a16="http://schemas.microsoft.com/office/drawing/2014/main" id="{161B6F1C-8AE8-46E7-9655-74B07C4A1D10}"/>
              </a:ext>
            </a:extLst>
          </p:cNvPr>
          <p:cNvSpPr txBox="1"/>
          <p:nvPr/>
        </p:nvSpPr>
        <p:spPr>
          <a:xfrm>
            <a:off x="317231" y="942387"/>
            <a:ext cx="1828800" cy="914400"/>
          </a:xfrm>
          <a:prstGeom prst="rect">
            <a:avLst/>
          </a:prstGeom>
          <a:noFill/>
        </p:spPr>
        <p:txBody>
          <a:bodyPr wrap="square" lIns="0" tIns="0" rIns="0" bIns="0" rtlCol="0">
            <a:noAutofit/>
          </a:bodyPr>
          <a:lstStyle/>
          <a:p>
            <a:pPr>
              <a:spcBef>
                <a:spcPts val="300"/>
              </a:spcBef>
            </a:pPr>
            <a:r>
              <a:rPr lang="en-US" sz="800" b="1" dirty="0"/>
              <a:t>President</a:t>
            </a:r>
          </a:p>
          <a:p>
            <a:pPr>
              <a:spcBef>
                <a:spcPts val="300"/>
              </a:spcBef>
            </a:pPr>
            <a:r>
              <a:rPr lang="en-US" sz="800" i="1" dirty="0"/>
              <a:t>Impact: </a:t>
            </a:r>
            <a:r>
              <a:rPr lang="en-US" sz="800" dirty="0"/>
              <a:t>Pressure from institutional governance to reduce risks and ensure compliance </a:t>
            </a:r>
          </a:p>
          <a:p>
            <a:pPr>
              <a:spcBef>
                <a:spcPts val="300"/>
              </a:spcBef>
            </a:pPr>
            <a:r>
              <a:rPr lang="en-US" sz="800" i="1" dirty="0"/>
              <a:t>Imperative</a:t>
            </a:r>
            <a:r>
              <a:rPr lang="en-US" sz="800" dirty="0"/>
              <a:t>: Maintaining university strategy and mission despite geopolitical tensions </a:t>
            </a:r>
          </a:p>
          <a:p>
            <a:pPr>
              <a:spcBef>
                <a:spcPts val="300"/>
              </a:spcBef>
            </a:pPr>
            <a:endParaRPr lang="en-US" sz="800" b="1" dirty="0"/>
          </a:p>
        </p:txBody>
      </p:sp>
      <p:sp>
        <p:nvSpPr>
          <p:cNvPr id="107" name="TextBox 106">
            <a:extLst>
              <a:ext uri="{FF2B5EF4-FFF2-40B4-BE49-F238E27FC236}">
                <a16:creationId xmlns:a16="http://schemas.microsoft.com/office/drawing/2014/main" id="{F66BCFB3-E4AC-4B35-94FE-870B171E21F5}"/>
              </a:ext>
            </a:extLst>
          </p:cNvPr>
          <p:cNvSpPr txBox="1"/>
          <p:nvPr/>
        </p:nvSpPr>
        <p:spPr>
          <a:xfrm>
            <a:off x="317231" y="2092861"/>
            <a:ext cx="1828800" cy="1097280"/>
          </a:xfrm>
          <a:prstGeom prst="rect">
            <a:avLst/>
          </a:prstGeom>
          <a:noFill/>
        </p:spPr>
        <p:txBody>
          <a:bodyPr wrap="square" lIns="0" tIns="0" rIns="0" bIns="0" rtlCol="0">
            <a:noAutofit/>
          </a:bodyPr>
          <a:lstStyle/>
          <a:p>
            <a:pPr>
              <a:spcBef>
                <a:spcPts val="300"/>
              </a:spcBef>
            </a:pPr>
            <a:r>
              <a:rPr lang="en-US" sz="800" b="1" dirty="0"/>
              <a:t>Chief Research Officer</a:t>
            </a:r>
          </a:p>
          <a:p>
            <a:pPr>
              <a:spcBef>
                <a:spcPts val="300"/>
              </a:spcBef>
            </a:pPr>
            <a:r>
              <a:rPr lang="en-US" sz="800" i="1" dirty="0"/>
              <a:t>Impact: </a:t>
            </a:r>
            <a:r>
              <a:rPr lang="en-US" sz="800" dirty="0"/>
              <a:t>Compliance administrative burden, government agency investigations, and institutional response coordination</a:t>
            </a:r>
          </a:p>
          <a:p>
            <a:pPr>
              <a:spcBef>
                <a:spcPts val="300"/>
              </a:spcBef>
            </a:pPr>
            <a:r>
              <a:rPr lang="en-US" sz="800" i="1" dirty="0"/>
              <a:t>Imperative</a:t>
            </a:r>
            <a:r>
              <a:rPr lang="en-US" sz="800" dirty="0"/>
              <a:t>: Managing internal and external communication while guarding research enterprise</a:t>
            </a:r>
          </a:p>
          <a:p>
            <a:pPr>
              <a:spcBef>
                <a:spcPts val="300"/>
              </a:spcBef>
            </a:pPr>
            <a:endParaRPr lang="en-US" sz="800" b="1" dirty="0"/>
          </a:p>
        </p:txBody>
      </p:sp>
      <p:sp>
        <p:nvSpPr>
          <p:cNvPr id="108" name="TextBox 107">
            <a:extLst>
              <a:ext uri="{FF2B5EF4-FFF2-40B4-BE49-F238E27FC236}">
                <a16:creationId xmlns:a16="http://schemas.microsoft.com/office/drawing/2014/main" id="{26C63486-9A04-4C23-92C1-C3172E7173AA}"/>
              </a:ext>
            </a:extLst>
          </p:cNvPr>
          <p:cNvSpPr txBox="1"/>
          <p:nvPr/>
        </p:nvSpPr>
        <p:spPr>
          <a:xfrm>
            <a:off x="2293068" y="3426215"/>
            <a:ext cx="1828800" cy="914400"/>
          </a:xfrm>
          <a:prstGeom prst="rect">
            <a:avLst/>
          </a:prstGeom>
          <a:noFill/>
        </p:spPr>
        <p:txBody>
          <a:bodyPr wrap="square" lIns="0" tIns="0" rIns="0" bIns="0" rtlCol="0">
            <a:noAutofit/>
          </a:bodyPr>
          <a:lstStyle/>
          <a:p>
            <a:pPr>
              <a:spcBef>
                <a:spcPts val="300"/>
              </a:spcBef>
            </a:pPr>
            <a:r>
              <a:rPr lang="en-US" sz="800" b="1" dirty="0"/>
              <a:t>Chief Advancement Officer</a:t>
            </a:r>
          </a:p>
          <a:p>
            <a:pPr>
              <a:spcBef>
                <a:spcPts val="300"/>
              </a:spcBef>
            </a:pPr>
            <a:r>
              <a:rPr lang="en-US" sz="800" i="1" dirty="0"/>
              <a:t>Impact: </a:t>
            </a:r>
            <a:r>
              <a:rPr lang="en-US" sz="800" dirty="0"/>
              <a:t>Questions from donors and review of Chinese gifts and grants</a:t>
            </a:r>
          </a:p>
          <a:p>
            <a:pPr>
              <a:spcBef>
                <a:spcPts val="300"/>
              </a:spcBef>
            </a:pPr>
            <a:r>
              <a:rPr lang="en-US" sz="800" i="1" dirty="0"/>
              <a:t>Imperative</a:t>
            </a:r>
            <a:r>
              <a:rPr lang="en-US" sz="800" dirty="0"/>
              <a:t>: Conserving pool of large individual and corporate donors </a:t>
            </a:r>
          </a:p>
          <a:p>
            <a:pPr>
              <a:spcBef>
                <a:spcPts val="300"/>
              </a:spcBef>
            </a:pPr>
            <a:endParaRPr lang="en-US" sz="800" b="1" dirty="0"/>
          </a:p>
        </p:txBody>
      </p:sp>
      <p:sp>
        <p:nvSpPr>
          <p:cNvPr id="110" name="TextBox 109">
            <a:extLst>
              <a:ext uri="{FF2B5EF4-FFF2-40B4-BE49-F238E27FC236}">
                <a16:creationId xmlns:a16="http://schemas.microsoft.com/office/drawing/2014/main" id="{099DB2C3-4594-4072-BD79-73FACF0048BF}"/>
              </a:ext>
            </a:extLst>
          </p:cNvPr>
          <p:cNvSpPr txBox="1"/>
          <p:nvPr/>
        </p:nvSpPr>
        <p:spPr>
          <a:xfrm>
            <a:off x="2293068" y="942387"/>
            <a:ext cx="1828800" cy="914400"/>
          </a:xfrm>
          <a:prstGeom prst="rect">
            <a:avLst/>
          </a:prstGeom>
          <a:noFill/>
        </p:spPr>
        <p:txBody>
          <a:bodyPr wrap="square" lIns="0" tIns="0" rIns="0" bIns="0" rtlCol="0">
            <a:noAutofit/>
          </a:bodyPr>
          <a:lstStyle/>
          <a:p>
            <a:pPr>
              <a:spcBef>
                <a:spcPts val="300"/>
              </a:spcBef>
            </a:pPr>
            <a:r>
              <a:rPr lang="en-US" sz="800" b="1" dirty="0"/>
              <a:t>Provost</a:t>
            </a:r>
          </a:p>
          <a:p>
            <a:pPr>
              <a:spcBef>
                <a:spcPts val="300"/>
              </a:spcBef>
            </a:pPr>
            <a:r>
              <a:rPr lang="en-US" sz="800" i="1" dirty="0"/>
              <a:t>Impact: </a:t>
            </a:r>
            <a:r>
              <a:rPr lang="en-US" sz="800" dirty="0"/>
              <a:t>Faculty suspicion, activism, and anxiety </a:t>
            </a:r>
          </a:p>
          <a:p>
            <a:pPr>
              <a:spcBef>
                <a:spcPts val="300"/>
              </a:spcBef>
            </a:pPr>
            <a:r>
              <a:rPr lang="en-US" sz="800" i="1" dirty="0"/>
              <a:t>Imperative</a:t>
            </a:r>
            <a:r>
              <a:rPr lang="en-US" sz="800" dirty="0"/>
              <a:t>: Retaining and recruiting top faculty and achieving maximum program enrollment </a:t>
            </a:r>
          </a:p>
          <a:p>
            <a:pPr>
              <a:spcBef>
                <a:spcPts val="300"/>
              </a:spcBef>
            </a:pPr>
            <a:endParaRPr lang="en-US" sz="800" b="1" dirty="0"/>
          </a:p>
        </p:txBody>
      </p:sp>
      <p:sp>
        <p:nvSpPr>
          <p:cNvPr id="113" name="TextBox 112">
            <a:extLst>
              <a:ext uri="{FF2B5EF4-FFF2-40B4-BE49-F238E27FC236}">
                <a16:creationId xmlns:a16="http://schemas.microsoft.com/office/drawing/2014/main" id="{FBD5F15D-F8CB-40FC-A22C-FC03C1ABB93F}"/>
              </a:ext>
            </a:extLst>
          </p:cNvPr>
          <p:cNvSpPr txBox="1"/>
          <p:nvPr/>
        </p:nvSpPr>
        <p:spPr>
          <a:xfrm>
            <a:off x="2293068" y="2092861"/>
            <a:ext cx="1828800" cy="1097280"/>
          </a:xfrm>
          <a:prstGeom prst="rect">
            <a:avLst/>
          </a:prstGeom>
          <a:noFill/>
        </p:spPr>
        <p:txBody>
          <a:bodyPr wrap="square" lIns="0" tIns="0" rIns="0" bIns="0" rtlCol="0">
            <a:noAutofit/>
          </a:bodyPr>
          <a:lstStyle/>
          <a:p>
            <a:pPr>
              <a:spcBef>
                <a:spcPts val="300"/>
              </a:spcBef>
            </a:pPr>
            <a:r>
              <a:rPr lang="en-US" sz="800" b="1" dirty="0"/>
              <a:t>Chief Enrollment Officer</a:t>
            </a:r>
          </a:p>
          <a:p>
            <a:pPr>
              <a:spcBef>
                <a:spcPts val="300"/>
              </a:spcBef>
            </a:pPr>
            <a:r>
              <a:rPr lang="en-US" sz="800" i="1" dirty="0"/>
              <a:t>Impact: </a:t>
            </a:r>
            <a:r>
              <a:rPr lang="en-US" sz="800" dirty="0"/>
              <a:t>Challenges recruiting international students and top talent</a:t>
            </a:r>
          </a:p>
          <a:p>
            <a:pPr>
              <a:spcBef>
                <a:spcPts val="300"/>
              </a:spcBef>
            </a:pPr>
            <a:r>
              <a:rPr lang="en-US" sz="800" i="1" dirty="0"/>
              <a:t>Imperative</a:t>
            </a:r>
            <a:r>
              <a:rPr lang="en-US" sz="800" dirty="0"/>
              <a:t>: Hitting enrollment targets with diminished Chinese matriculation</a:t>
            </a:r>
          </a:p>
          <a:p>
            <a:pPr>
              <a:spcBef>
                <a:spcPts val="300"/>
              </a:spcBef>
            </a:pPr>
            <a:endParaRPr lang="en-US" sz="800" b="1" dirty="0"/>
          </a:p>
        </p:txBody>
      </p:sp>
      <p:cxnSp>
        <p:nvCxnSpPr>
          <p:cNvPr id="54" name="Straight Arrow Connector 53">
            <a:extLst>
              <a:ext uri="{FF2B5EF4-FFF2-40B4-BE49-F238E27FC236}">
                <a16:creationId xmlns:a16="http://schemas.microsoft.com/office/drawing/2014/main" id="{F00B9CEF-5686-4215-BE6B-50DDB2B73C04}"/>
              </a:ext>
            </a:extLst>
          </p:cNvPr>
          <p:cNvCxnSpPr>
            <a:cxnSpLocks/>
          </p:cNvCxnSpPr>
          <p:nvPr/>
        </p:nvCxnSpPr>
        <p:spPr bwMode="gray">
          <a:xfrm>
            <a:off x="279003" y="3308178"/>
            <a:ext cx="5842795" cy="0"/>
          </a:xfrm>
          <a:prstGeom prst="straightConnector1">
            <a:avLst/>
          </a:prstGeom>
          <a:solidFill>
            <a:schemeClr val="accent1"/>
          </a:solidFill>
          <a:ln w="12700" cap="flat" cmpd="sng" algn="ctr">
            <a:solidFill>
              <a:schemeClr val="accent5"/>
            </a:solidFill>
            <a:prstDash val="solid"/>
            <a:miter lim="800000"/>
            <a:headEnd type="none" w="med" len="med"/>
            <a:tailEnd type="none" w="med" len="med"/>
          </a:ln>
          <a:effectLst/>
        </p:spPr>
      </p:cxnSp>
      <p:cxnSp>
        <p:nvCxnSpPr>
          <p:cNvPr id="56" name="Straight Arrow Connector 55">
            <a:extLst>
              <a:ext uri="{FF2B5EF4-FFF2-40B4-BE49-F238E27FC236}">
                <a16:creationId xmlns:a16="http://schemas.microsoft.com/office/drawing/2014/main" id="{5B0D9E0E-4599-4A76-93FB-C13FBBCD7BC8}"/>
              </a:ext>
            </a:extLst>
          </p:cNvPr>
          <p:cNvCxnSpPr>
            <a:cxnSpLocks/>
          </p:cNvCxnSpPr>
          <p:nvPr/>
        </p:nvCxnSpPr>
        <p:spPr bwMode="gray">
          <a:xfrm>
            <a:off x="279003" y="1974824"/>
            <a:ext cx="5842795" cy="0"/>
          </a:xfrm>
          <a:prstGeom prst="straightConnector1">
            <a:avLst/>
          </a:prstGeom>
          <a:solidFill>
            <a:schemeClr val="accent1"/>
          </a:solidFill>
          <a:ln w="12700" cap="flat" cmpd="sng" algn="ctr">
            <a:solidFill>
              <a:schemeClr val="accent5"/>
            </a:solidFill>
            <a:prstDash val="solid"/>
            <a:miter lim="800000"/>
            <a:headEnd type="none" w="med" len="med"/>
            <a:tailEnd type="none" w="med" len="med"/>
          </a:ln>
          <a:effectLst/>
        </p:spPr>
      </p:cxnSp>
      <p:cxnSp>
        <p:nvCxnSpPr>
          <p:cNvPr id="57" name="Straight Arrow Connector 56">
            <a:extLst>
              <a:ext uri="{FF2B5EF4-FFF2-40B4-BE49-F238E27FC236}">
                <a16:creationId xmlns:a16="http://schemas.microsoft.com/office/drawing/2014/main" id="{0841746F-EF6F-4883-BC00-D9820FF9EB37}"/>
              </a:ext>
            </a:extLst>
          </p:cNvPr>
          <p:cNvCxnSpPr>
            <a:cxnSpLocks/>
          </p:cNvCxnSpPr>
          <p:nvPr/>
        </p:nvCxnSpPr>
        <p:spPr bwMode="gray">
          <a:xfrm flipV="1">
            <a:off x="2219549" y="942387"/>
            <a:ext cx="1" cy="3566160"/>
          </a:xfrm>
          <a:prstGeom prst="straightConnector1">
            <a:avLst/>
          </a:prstGeom>
          <a:solidFill>
            <a:schemeClr val="accent1"/>
          </a:solidFill>
          <a:ln w="12700" cap="flat" cmpd="sng" algn="ctr">
            <a:solidFill>
              <a:schemeClr val="accent5"/>
            </a:solidFill>
            <a:prstDash val="solid"/>
            <a:miter lim="800000"/>
            <a:headEnd type="none" w="med" len="med"/>
            <a:tailEnd type="none" w="med" len="med"/>
          </a:ln>
          <a:effectLst/>
        </p:spPr>
      </p:cxnSp>
      <p:cxnSp>
        <p:nvCxnSpPr>
          <p:cNvPr id="62" name="Straight Arrow Connector 61">
            <a:extLst>
              <a:ext uri="{FF2B5EF4-FFF2-40B4-BE49-F238E27FC236}">
                <a16:creationId xmlns:a16="http://schemas.microsoft.com/office/drawing/2014/main" id="{C2E33656-8FEC-4B54-B252-F3DDB4354AC3}"/>
              </a:ext>
            </a:extLst>
          </p:cNvPr>
          <p:cNvCxnSpPr>
            <a:cxnSpLocks/>
          </p:cNvCxnSpPr>
          <p:nvPr/>
        </p:nvCxnSpPr>
        <p:spPr bwMode="gray">
          <a:xfrm flipV="1">
            <a:off x="4195386" y="942387"/>
            <a:ext cx="1" cy="3566160"/>
          </a:xfrm>
          <a:prstGeom prst="straightConnector1">
            <a:avLst/>
          </a:prstGeom>
          <a:solidFill>
            <a:schemeClr val="accent1"/>
          </a:solidFill>
          <a:ln w="12700" cap="flat" cmpd="sng" algn="ctr">
            <a:solidFill>
              <a:schemeClr val="accent5"/>
            </a:solidFill>
            <a:prstDash val="solid"/>
            <a:miter lim="800000"/>
            <a:headEnd type="none" w="med" len="med"/>
            <a:tailEnd type="none" w="med" len="med"/>
          </a:ln>
          <a:effectLst/>
        </p:spPr>
      </p:cxnSp>
      <p:sp>
        <p:nvSpPr>
          <p:cNvPr id="153" name="Text Placeholder 3">
            <a:extLst>
              <a:ext uri="{FF2B5EF4-FFF2-40B4-BE49-F238E27FC236}">
                <a16:creationId xmlns:a16="http://schemas.microsoft.com/office/drawing/2014/main" id="{64E38361-3830-474E-8FF4-9D862A433AEB}"/>
              </a:ext>
            </a:extLst>
          </p:cNvPr>
          <p:cNvSpPr>
            <a:spLocks noGrp="1"/>
          </p:cNvSpPr>
          <p:nvPr>
            <p:ph type="body" sz="quarter" idx="18"/>
          </p:nvPr>
        </p:nvSpPr>
        <p:spPr>
          <a:xfrm>
            <a:off x="5148263" y="4677489"/>
            <a:ext cx="1252537" cy="123111"/>
          </a:xfrm>
        </p:spPr>
        <p:txBody>
          <a:bodyPr/>
          <a:lstStyle/>
          <a:p>
            <a:r>
              <a:rPr lang="en-US" dirty="0"/>
              <a:t>Source: EAB interviews and analysis.</a:t>
            </a:r>
          </a:p>
        </p:txBody>
      </p:sp>
      <p:sp>
        <p:nvSpPr>
          <p:cNvPr id="22" name="TextBox 21">
            <a:extLst>
              <a:ext uri="{FF2B5EF4-FFF2-40B4-BE49-F238E27FC236}">
                <a16:creationId xmlns:a16="http://schemas.microsoft.com/office/drawing/2014/main" id="{9D65206A-082F-4144-B758-1F5D4801BC08}"/>
              </a:ext>
            </a:extLst>
          </p:cNvPr>
          <p:cNvSpPr txBox="1"/>
          <p:nvPr/>
        </p:nvSpPr>
        <p:spPr>
          <a:xfrm>
            <a:off x="6578538" y="677159"/>
            <a:ext cx="1666875" cy="1218282"/>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OPTIONAL SLIDE</a:t>
            </a:r>
          </a:p>
          <a:p>
            <a:pPr>
              <a:spcBef>
                <a:spcPts val="500"/>
              </a:spcBef>
            </a:pPr>
            <a:r>
              <a:rPr lang="en-US" sz="900" dirty="0">
                <a:solidFill>
                  <a:schemeClr val="bg1"/>
                </a:solidFill>
              </a:rPr>
              <a:t>This slide is useful if your institution’s leadership wants more detail on how international tensions impact their role. </a:t>
            </a:r>
          </a:p>
        </p:txBody>
      </p:sp>
    </p:spTree>
    <p:extLst>
      <p:ext uri="{BB962C8B-B14F-4D97-AF65-F5344CB8AC3E}">
        <p14:creationId xmlns:p14="http://schemas.microsoft.com/office/powerpoint/2010/main" val="363293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BA5BA-039D-4FD1-A681-253BB8484ACE}"/>
              </a:ext>
            </a:extLst>
          </p:cNvPr>
          <p:cNvSpPr>
            <a:spLocks noGrp="1"/>
          </p:cNvSpPr>
          <p:nvPr>
            <p:ph type="body" sz="quarter" idx="15"/>
          </p:nvPr>
        </p:nvSpPr>
        <p:spPr/>
        <p:txBody>
          <a:bodyPr/>
          <a:lstStyle/>
          <a:p>
            <a:r>
              <a:rPr lang="en-US" dirty="0"/>
              <a:t>How Foreign Interference Could Impact Research Office Leaders</a:t>
            </a:r>
          </a:p>
        </p:txBody>
      </p:sp>
      <p:sp>
        <p:nvSpPr>
          <p:cNvPr id="3" name="Text Placeholder 2">
            <a:extLst>
              <a:ext uri="{FF2B5EF4-FFF2-40B4-BE49-F238E27FC236}">
                <a16:creationId xmlns:a16="http://schemas.microsoft.com/office/drawing/2014/main" id="{258D117F-2592-4BE0-B7FF-A4FAA44F77F3}"/>
              </a:ext>
            </a:extLst>
          </p:cNvPr>
          <p:cNvSpPr>
            <a:spLocks noGrp="1"/>
          </p:cNvSpPr>
          <p:nvPr>
            <p:ph type="body" sz="quarter" idx="16"/>
          </p:nvPr>
        </p:nvSpPr>
        <p:spPr/>
        <p:txBody>
          <a:bodyPr/>
          <a:lstStyle/>
          <a:p>
            <a:endParaRPr lang="en-US" dirty="0"/>
          </a:p>
        </p:txBody>
      </p:sp>
      <p:sp>
        <p:nvSpPr>
          <p:cNvPr id="6" name="Title 5">
            <a:extLst>
              <a:ext uri="{FF2B5EF4-FFF2-40B4-BE49-F238E27FC236}">
                <a16:creationId xmlns:a16="http://schemas.microsoft.com/office/drawing/2014/main" id="{D0A02989-D5A3-40E1-B6C3-3F42930976F3}"/>
              </a:ext>
            </a:extLst>
          </p:cNvPr>
          <p:cNvSpPr>
            <a:spLocks noGrp="1"/>
          </p:cNvSpPr>
          <p:nvPr>
            <p:ph type="title"/>
          </p:nvPr>
        </p:nvSpPr>
        <p:spPr>
          <a:xfrm>
            <a:off x="280193" y="317005"/>
            <a:ext cx="5840413" cy="249299"/>
          </a:xfrm>
        </p:spPr>
        <p:txBody>
          <a:bodyPr/>
          <a:lstStyle/>
          <a:p>
            <a:r>
              <a:rPr lang="en-US" dirty="0"/>
              <a:t>Navigating Research Security as a Team</a:t>
            </a:r>
          </a:p>
        </p:txBody>
      </p:sp>
      <p:sp>
        <p:nvSpPr>
          <p:cNvPr id="7" name="Text Placeholder 3">
            <a:extLst>
              <a:ext uri="{FF2B5EF4-FFF2-40B4-BE49-F238E27FC236}">
                <a16:creationId xmlns:a16="http://schemas.microsoft.com/office/drawing/2014/main" id="{410348C8-361D-4753-A289-12C8B262B45A}"/>
              </a:ext>
            </a:extLst>
          </p:cNvPr>
          <p:cNvSpPr>
            <a:spLocks noGrp="1"/>
          </p:cNvSpPr>
          <p:nvPr>
            <p:ph type="body" sz="quarter" idx="18"/>
          </p:nvPr>
        </p:nvSpPr>
        <p:spPr>
          <a:xfrm>
            <a:off x="5148263" y="4677489"/>
            <a:ext cx="1252537" cy="123111"/>
          </a:xfrm>
        </p:spPr>
        <p:txBody>
          <a:bodyPr/>
          <a:lstStyle/>
          <a:p>
            <a:r>
              <a:rPr lang="en-US" dirty="0"/>
              <a:t>Source: EAB interviews and analysis.</a:t>
            </a:r>
          </a:p>
        </p:txBody>
      </p:sp>
      <p:grpSp>
        <p:nvGrpSpPr>
          <p:cNvPr id="1035" name="Group 1034">
            <a:extLst>
              <a:ext uri="{FF2B5EF4-FFF2-40B4-BE49-F238E27FC236}">
                <a16:creationId xmlns:a16="http://schemas.microsoft.com/office/drawing/2014/main" id="{51C3BB8B-2A6C-41B3-A44A-D395F4B6FE2E}"/>
              </a:ext>
            </a:extLst>
          </p:cNvPr>
          <p:cNvGrpSpPr/>
          <p:nvPr/>
        </p:nvGrpSpPr>
        <p:grpSpPr>
          <a:xfrm>
            <a:off x="280193" y="1642143"/>
            <a:ext cx="5918568" cy="1051560"/>
            <a:chOff x="280193" y="1628163"/>
            <a:chExt cx="5918568" cy="1051560"/>
          </a:xfrm>
        </p:grpSpPr>
        <p:sp>
          <p:nvSpPr>
            <p:cNvPr id="57" name="Rectangle 56">
              <a:extLst>
                <a:ext uri="{FF2B5EF4-FFF2-40B4-BE49-F238E27FC236}">
                  <a16:creationId xmlns:a16="http://schemas.microsoft.com/office/drawing/2014/main" id="{533D4F40-8AFC-4288-82D5-8EE26EC63F9E}"/>
                </a:ext>
              </a:extLst>
            </p:cNvPr>
            <p:cNvSpPr/>
            <p:nvPr/>
          </p:nvSpPr>
          <p:spPr>
            <a:xfrm>
              <a:off x="280193" y="1628163"/>
              <a:ext cx="1920240" cy="914400"/>
            </a:xfrm>
            <a:prstGeom prst="rect">
              <a:avLst/>
            </a:prstGeom>
          </p:spPr>
          <p:txBody>
            <a:bodyPr wrap="square">
              <a:noAutofit/>
            </a:bodyPr>
            <a:lstStyle/>
            <a:p>
              <a:pPr marL="118872" indent="-118872">
                <a:spcBef>
                  <a:spcPts val="500"/>
                </a:spcBef>
                <a:buFont typeface="Arial" panose="020B0604020202020204" pitchFamily="34" charset="0"/>
                <a:buChar char="•"/>
              </a:pPr>
              <a:r>
                <a:rPr lang="en-US" sz="900" dirty="0"/>
                <a:t>Vet corporate partners to identify nefarious actors and potential security risks </a:t>
              </a:r>
            </a:p>
            <a:p>
              <a:pPr marL="118872" indent="-118872">
                <a:spcBef>
                  <a:spcPts val="500"/>
                </a:spcBef>
                <a:buFont typeface="Arial" panose="020B0604020202020204" pitchFamily="34" charset="0"/>
                <a:buChar char="•"/>
              </a:pPr>
              <a:r>
                <a:rPr lang="en-US" sz="900" dirty="0"/>
                <a:t>Protect IP portfolio from economic espionage </a:t>
              </a:r>
              <a:br>
                <a:rPr lang="en-US" sz="900" dirty="0"/>
              </a:br>
              <a:r>
                <a:rPr lang="en-US" sz="900" dirty="0"/>
                <a:t>and cyberattacks </a:t>
              </a:r>
            </a:p>
          </p:txBody>
        </p:sp>
        <p:sp>
          <p:nvSpPr>
            <p:cNvPr id="56" name="Rectangle 55">
              <a:extLst>
                <a:ext uri="{FF2B5EF4-FFF2-40B4-BE49-F238E27FC236}">
                  <a16:creationId xmlns:a16="http://schemas.microsoft.com/office/drawing/2014/main" id="{4CE234E2-2382-4675-80DB-3A2E0B264474}"/>
                </a:ext>
              </a:extLst>
            </p:cNvPr>
            <p:cNvSpPr/>
            <p:nvPr/>
          </p:nvSpPr>
          <p:spPr>
            <a:xfrm>
              <a:off x="2279357" y="1628163"/>
              <a:ext cx="1920240" cy="914400"/>
            </a:xfrm>
            <a:prstGeom prst="rect">
              <a:avLst/>
            </a:prstGeom>
          </p:spPr>
          <p:txBody>
            <a:bodyPr wrap="square">
              <a:noAutofit/>
            </a:bodyPr>
            <a:lstStyle/>
            <a:p>
              <a:pPr marL="118872" indent="-118872">
                <a:spcBef>
                  <a:spcPts val="500"/>
                </a:spcBef>
                <a:buFont typeface="Arial" panose="020B0604020202020204" pitchFamily="34" charset="0"/>
                <a:buChar char="•"/>
              </a:pPr>
              <a:r>
                <a:rPr lang="en-US" sz="900" dirty="0"/>
                <a:t>Review grant proposals and conflicts of interest forms for foreign relationships</a:t>
              </a:r>
            </a:p>
            <a:p>
              <a:pPr marL="118872" indent="-118872">
                <a:spcBef>
                  <a:spcPts val="500"/>
                </a:spcBef>
                <a:buFont typeface="Arial" panose="020B0604020202020204" pitchFamily="34" charset="0"/>
                <a:buChar char="•"/>
              </a:pPr>
              <a:r>
                <a:rPr lang="en-US" sz="900" dirty="0"/>
                <a:t>Educate faculty on reporting requirements and compliance consequences </a:t>
              </a:r>
            </a:p>
          </p:txBody>
        </p:sp>
        <p:sp>
          <p:nvSpPr>
            <p:cNvPr id="55" name="Rectangle 54">
              <a:extLst>
                <a:ext uri="{FF2B5EF4-FFF2-40B4-BE49-F238E27FC236}">
                  <a16:creationId xmlns:a16="http://schemas.microsoft.com/office/drawing/2014/main" id="{F3EE5CE1-F9DA-4413-9F8F-9FC50CC1A743}"/>
                </a:ext>
              </a:extLst>
            </p:cNvPr>
            <p:cNvSpPr/>
            <p:nvPr/>
          </p:nvSpPr>
          <p:spPr>
            <a:xfrm>
              <a:off x="4278521" y="1628163"/>
              <a:ext cx="1920240" cy="1051560"/>
            </a:xfrm>
            <a:prstGeom prst="rect">
              <a:avLst/>
            </a:prstGeom>
          </p:spPr>
          <p:txBody>
            <a:bodyPr wrap="square">
              <a:noAutofit/>
            </a:bodyPr>
            <a:lstStyle/>
            <a:p>
              <a:pPr marL="118872" indent="-118872">
                <a:spcBef>
                  <a:spcPts val="500"/>
                </a:spcBef>
                <a:buFont typeface="Arial" panose="020B0604020202020204" pitchFamily="34" charset="0"/>
                <a:buChar char="•"/>
              </a:pPr>
              <a:r>
                <a:rPr lang="en-US" sz="900" dirty="0"/>
                <a:t>Monitor funding agencies for shifts in their strategic priorities and expectations</a:t>
              </a:r>
            </a:p>
            <a:p>
              <a:pPr marL="118872" indent="-118872">
                <a:spcBef>
                  <a:spcPts val="500"/>
                </a:spcBef>
                <a:buFont typeface="Arial" panose="020B0604020202020204" pitchFamily="34" charset="0"/>
                <a:buChar char="•"/>
              </a:pPr>
              <a:r>
                <a:rPr lang="en-US" sz="900" dirty="0"/>
                <a:t>Examine agency formal and informal restrictions on </a:t>
              </a:r>
              <a:br>
                <a:rPr lang="en-US" sz="900" dirty="0"/>
              </a:br>
              <a:r>
                <a:rPr lang="en-US" sz="900" dirty="0"/>
                <a:t>who can collaborate </a:t>
              </a:r>
              <a:br>
                <a:rPr lang="en-US" sz="900" dirty="0"/>
              </a:br>
              <a:r>
                <a:rPr lang="en-US" sz="900" dirty="0"/>
                <a:t>on opportunities  </a:t>
              </a:r>
            </a:p>
          </p:txBody>
        </p:sp>
      </p:grpSp>
      <p:grpSp>
        <p:nvGrpSpPr>
          <p:cNvPr id="1036" name="Group 1035">
            <a:extLst>
              <a:ext uri="{FF2B5EF4-FFF2-40B4-BE49-F238E27FC236}">
                <a16:creationId xmlns:a16="http://schemas.microsoft.com/office/drawing/2014/main" id="{7BF2C6C8-7F16-4EED-93F3-9D305E38178B}"/>
              </a:ext>
            </a:extLst>
          </p:cNvPr>
          <p:cNvGrpSpPr/>
          <p:nvPr/>
        </p:nvGrpSpPr>
        <p:grpSpPr>
          <a:xfrm>
            <a:off x="600233" y="1345227"/>
            <a:ext cx="5383025" cy="276999"/>
            <a:chOff x="600233" y="1341828"/>
            <a:chExt cx="5383025" cy="276999"/>
          </a:xfrm>
        </p:grpSpPr>
        <p:sp>
          <p:nvSpPr>
            <p:cNvPr id="62" name="TextBox 61">
              <a:extLst>
                <a:ext uri="{FF2B5EF4-FFF2-40B4-BE49-F238E27FC236}">
                  <a16:creationId xmlns:a16="http://schemas.microsoft.com/office/drawing/2014/main" id="{7C177A54-CFDF-4D36-AD73-2287EE2E18A4}"/>
                </a:ext>
              </a:extLst>
            </p:cNvPr>
            <p:cNvSpPr txBox="1"/>
            <p:nvPr/>
          </p:nvSpPr>
          <p:spPr>
            <a:xfrm>
              <a:off x="600233" y="1341828"/>
              <a:ext cx="1280160" cy="276999"/>
            </a:xfrm>
            <a:prstGeom prst="rect">
              <a:avLst/>
            </a:prstGeom>
            <a:noFill/>
          </p:spPr>
          <p:txBody>
            <a:bodyPr wrap="none" lIns="0" tIns="0" rIns="0" bIns="0" rtlCol="0">
              <a:noAutofit/>
            </a:bodyPr>
            <a:lstStyle/>
            <a:p>
              <a:pPr algn="ctr"/>
              <a:r>
                <a:rPr lang="en-US" sz="900" b="1" dirty="0"/>
                <a:t>Tech Transfer and</a:t>
              </a:r>
            </a:p>
            <a:p>
              <a:pPr algn="ctr"/>
              <a:r>
                <a:rPr lang="en-US" sz="900" b="1" dirty="0"/>
                <a:t>Industry Relations</a:t>
              </a:r>
            </a:p>
          </p:txBody>
        </p:sp>
        <p:sp>
          <p:nvSpPr>
            <p:cNvPr id="63" name="TextBox 62">
              <a:extLst>
                <a:ext uri="{FF2B5EF4-FFF2-40B4-BE49-F238E27FC236}">
                  <a16:creationId xmlns:a16="http://schemas.microsoft.com/office/drawing/2014/main" id="{C5A4DEDD-6DDE-4392-B723-2ABC7FD3FB96}"/>
                </a:ext>
              </a:extLst>
            </p:cNvPr>
            <p:cNvSpPr txBox="1"/>
            <p:nvPr/>
          </p:nvSpPr>
          <p:spPr>
            <a:xfrm>
              <a:off x="2778956" y="1341828"/>
              <a:ext cx="921043" cy="276999"/>
            </a:xfrm>
            <a:prstGeom prst="rect">
              <a:avLst/>
            </a:prstGeom>
            <a:noFill/>
          </p:spPr>
          <p:txBody>
            <a:bodyPr wrap="square" lIns="0" tIns="0" rIns="0" bIns="0" rtlCol="0">
              <a:noAutofit/>
            </a:bodyPr>
            <a:lstStyle/>
            <a:p>
              <a:pPr algn="ctr">
                <a:spcBef>
                  <a:spcPts val="500"/>
                </a:spcBef>
              </a:pPr>
              <a:r>
                <a:rPr lang="en-US" sz="900" b="1" dirty="0"/>
                <a:t>Compliance and Integrity</a:t>
              </a:r>
            </a:p>
          </p:txBody>
        </p:sp>
        <p:sp>
          <p:nvSpPr>
            <p:cNvPr id="64" name="TextBox 63">
              <a:extLst>
                <a:ext uri="{FF2B5EF4-FFF2-40B4-BE49-F238E27FC236}">
                  <a16:creationId xmlns:a16="http://schemas.microsoft.com/office/drawing/2014/main" id="{823516CA-70A3-458A-B188-7960C4F53CE0}"/>
                </a:ext>
              </a:extLst>
            </p:cNvPr>
            <p:cNvSpPr txBox="1"/>
            <p:nvPr/>
          </p:nvSpPr>
          <p:spPr>
            <a:xfrm>
              <a:off x="4494025" y="1411078"/>
              <a:ext cx="1489233" cy="138499"/>
            </a:xfrm>
            <a:prstGeom prst="rect">
              <a:avLst/>
            </a:prstGeom>
            <a:noFill/>
          </p:spPr>
          <p:txBody>
            <a:bodyPr wrap="none" lIns="0" tIns="0" rIns="0" bIns="0" rtlCol="0">
              <a:noAutofit/>
            </a:bodyPr>
            <a:lstStyle/>
            <a:p>
              <a:pPr algn="ctr">
                <a:spcBef>
                  <a:spcPts val="500"/>
                </a:spcBef>
              </a:pPr>
              <a:r>
                <a:rPr lang="en-US" sz="900" b="1" dirty="0"/>
                <a:t>Research Development</a:t>
              </a:r>
            </a:p>
          </p:txBody>
        </p:sp>
      </p:grpSp>
      <p:grpSp>
        <p:nvGrpSpPr>
          <p:cNvPr id="1040" name="Group 1039">
            <a:extLst>
              <a:ext uri="{FF2B5EF4-FFF2-40B4-BE49-F238E27FC236}">
                <a16:creationId xmlns:a16="http://schemas.microsoft.com/office/drawing/2014/main" id="{CBED8D76-A7D2-4120-BAD2-1ED89895B6B7}"/>
              </a:ext>
            </a:extLst>
          </p:cNvPr>
          <p:cNvGrpSpPr/>
          <p:nvPr/>
        </p:nvGrpSpPr>
        <p:grpSpPr>
          <a:xfrm>
            <a:off x="280193" y="3487652"/>
            <a:ext cx="5918568" cy="1005840"/>
            <a:chOff x="280193" y="3487652"/>
            <a:chExt cx="5918568" cy="1005840"/>
          </a:xfrm>
        </p:grpSpPr>
        <p:sp>
          <p:nvSpPr>
            <p:cNvPr id="68" name="Rectangle 67">
              <a:extLst>
                <a:ext uri="{FF2B5EF4-FFF2-40B4-BE49-F238E27FC236}">
                  <a16:creationId xmlns:a16="http://schemas.microsoft.com/office/drawing/2014/main" id="{EF6C659C-6654-425C-9CB9-D0C338EC9DAF}"/>
                </a:ext>
              </a:extLst>
            </p:cNvPr>
            <p:cNvSpPr/>
            <p:nvPr/>
          </p:nvSpPr>
          <p:spPr>
            <a:xfrm>
              <a:off x="280193" y="3487652"/>
              <a:ext cx="1920240" cy="1005840"/>
            </a:xfrm>
            <a:prstGeom prst="rect">
              <a:avLst/>
            </a:prstGeom>
          </p:spPr>
          <p:txBody>
            <a:bodyPr wrap="square">
              <a:noAutofit/>
            </a:bodyPr>
            <a:lstStyle/>
            <a:p>
              <a:pPr marL="118872" indent="-118872">
                <a:spcBef>
                  <a:spcPts val="500"/>
                </a:spcBef>
                <a:buFont typeface="Arial" panose="020B0604020202020204" pitchFamily="34" charset="0"/>
                <a:buChar char="•"/>
              </a:pPr>
              <a:r>
                <a:rPr lang="en-US" sz="900" dirty="0"/>
                <a:t>Evaluate existing infrastructure to determine who has access and what areas are most sensitive</a:t>
              </a:r>
            </a:p>
            <a:p>
              <a:pPr marL="118872" indent="-118872">
                <a:spcBef>
                  <a:spcPts val="500"/>
                </a:spcBef>
                <a:buFont typeface="Arial" panose="020B0604020202020204" pitchFamily="34" charset="0"/>
                <a:buChar char="•"/>
              </a:pPr>
              <a:r>
                <a:rPr lang="en-US" sz="900" dirty="0"/>
                <a:t>Consider adopting stricter access protocols for certain systems and spaces</a:t>
              </a:r>
            </a:p>
          </p:txBody>
        </p:sp>
        <p:sp>
          <p:nvSpPr>
            <p:cNvPr id="67" name="Rectangle 66">
              <a:extLst>
                <a:ext uri="{FF2B5EF4-FFF2-40B4-BE49-F238E27FC236}">
                  <a16:creationId xmlns:a16="http://schemas.microsoft.com/office/drawing/2014/main" id="{A6C74BD0-C0CC-4B57-9F4F-406262C374AF}"/>
                </a:ext>
              </a:extLst>
            </p:cNvPr>
            <p:cNvSpPr/>
            <p:nvPr/>
          </p:nvSpPr>
          <p:spPr>
            <a:xfrm>
              <a:off x="2279357" y="3487652"/>
              <a:ext cx="1920240" cy="1005840"/>
            </a:xfrm>
            <a:prstGeom prst="rect">
              <a:avLst/>
            </a:prstGeom>
          </p:spPr>
          <p:txBody>
            <a:bodyPr wrap="square">
              <a:noAutofit/>
            </a:bodyPr>
            <a:lstStyle/>
            <a:p>
              <a:pPr marL="118872" indent="-118872">
                <a:spcBef>
                  <a:spcPts val="500"/>
                </a:spcBef>
                <a:buFont typeface="Arial" panose="020B0604020202020204" pitchFamily="34" charset="0"/>
                <a:buChar char="•"/>
              </a:pPr>
              <a:r>
                <a:rPr lang="en-US" sz="900" dirty="0"/>
                <a:t>Manage any added security restrictions industry and agencies make to their research agreements</a:t>
              </a:r>
            </a:p>
            <a:p>
              <a:pPr marL="118872" indent="-118872">
                <a:spcBef>
                  <a:spcPts val="500"/>
                </a:spcBef>
                <a:buFont typeface="Arial" panose="020B0604020202020204" pitchFamily="34" charset="0"/>
                <a:buChar char="•"/>
              </a:pPr>
              <a:r>
                <a:rPr lang="en-US" sz="900" dirty="0"/>
                <a:t>Ensure travel and procurement policies reflect agency guidelines </a:t>
              </a:r>
            </a:p>
          </p:txBody>
        </p:sp>
        <p:sp>
          <p:nvSpPr>
            <p:cNvPr id="66" name="Rectangle 65">
              <a:extLst>
                <a:ext uri="{FF2B5EF4-FFF2-40B4-BE49-F238E27FC236}">
                  <a16:creationId xmlns:a16="http://schemas.microsoft.com/office/drawing/2014/main" id="{77825283-829F-4BDF-9C00-1CC9D01FEF30}"/>
                </a:ext>
              </a:extLst>
            </p:cNvPr>
            <p:cNvSpPr/>
            <p:nvPr/>
          </p:nvSpPr>
          <p:spPr>
            <a:xfrm>
              <a:off x="4278521" y="3487652"/>
              <a:ext cx="1920240" cy="1005840"/>
            </a:xfrm>
            <a:prstGeom prst="rect">
              <a:avLst/>
            </a:prstGeom>
          </p:spPr>
          <p:txBody>
            <a:bodyPr wrap="square">
              <a:noAutofit/>
            </a:bodyPr>
            <a:lstStyle/>
            <a:p>
              <a:pPr marL="118872" indent="-118872">
                <a:spcBef>
                  <a:spcPts val="500"/>
                </a:spcBef>
                <a:buFont typeface="Arial" panose="020B0604020202020204" pitchFamily="34" charset="0"/>
                <a:buChar char="•"/>
              </a:pPr>
              <a:r>
                <a:rPr lang="en-US" sz="900" dirty="0"/>
                <a:t>Keep university community informed on research security and compliance resources </a:t>
              </a:r>
            </a:p>
            <a:p>
              <a:pPr marL="118872" indent="-118872">
                <a:spcBef>
                  <a:spcPts val="500"/>
                </a:spcBef>
                <a:buFont typeface="Arial" panose="020B0604020202020204" pitchFamily="34" charset="0"/>
                <a:buChar char="•"/>
              </a:pPr>
              <a:r>
                <a:rPr lang="en-US" sz="900" dirty="0"/>
                <a:t>Handle press and community inquires on university security actions</a:t>
              </a:r>
            </a:p>
          </p:txBody>
        </p:sp>
      </p:grpSp>
      <p:grpSp>
        <p:nvGrpSpPr>
          <p:cNvPr id="1039" name="Group 1038">
            <a:extLst>
              <a:ext uri="{FF2B5EF4-FFF2-40B4-BE49-F238E27FC236}">
                <a16:creationId xmlns:a16="http://schemas.microsoft.com/office/drawing/2014/main" id="{DF47E64B-0E94-490A-9445-7C4803253599}"/>
              </a:ext>
            </a:extLst>
          </p:cNvPr>
          <p:cNvGrpSpPr/>
          <p:nvPr/>
        </p:nvGrpSpPr>
        <p:grpSpPr>
          <a:xfrm>
            <a:off x="768465" y="3190737"/>
            <a:ext cx="5019347" cy="276999"/>
            <a:chOff x="768465" y="3201315"/>
            <a:chExt cx="5019347" cy="276999"/>
          </a:xfrm>
        </p:grpSpPr>
        <p:sp>
          <p:nvSpPr>
            <p:cNvPr id="73" name="TextBox 72">
              <a:extLst>
                <a:ext uri="{FF2B5EF4-FFF2-40B4-BE49-F238E27FC236}">
                  <a16:creationId xmlns:a16="http://schemas.microsoft.com/office/drawing/2014/main" id="{38CBA9A4-AD94-4C7E-8C44-F80F42224079}"/>
                </a:ext>
              </a:extLst>
            </p:cNvPr>
            <p:cNvSpPr txBox="1"/>
            <p:nvPr/>
          </p:nvSpPr>
          <p:spPr>
            <a:xfrm>
              <a:off x="768465" y="3201315"/>
              <a:ext cx="943696" cy="276999"/>
            </a:xfrm>
            <a:prstGeom prst="rect">
              <a:avLst/>
            </a:prstGeom>
            <a:noFill/>
          </p:spPr>
          <p:txBody>
            <a:bodyPr wrap="none" lIns="0" tIns="0" rIns="0" bIns="0" rtlCol="0">
              <a:noAutofit/>
            </a:bodyPr>
            <a:lstStyle/>
            <a:p>
              <a:pPr algn="ctr">
                <a:spcBef>
                  <a:spcPts val="500"/>
                </a:spcBef>
              </a:pPr>
              <a:r>
                <a:rPr lang="en-US" sz="900" b="1" dirty="0"/>
                <a:t>Facilities and </a:t>
              </a:r>
              <a:br>
                <a:rPr lang="en-US" sz="900" b="1" dirty="0"/>
              </a:br>
              <a:r>
                <a:rPr lang="en-US" sz="900" b="1" dirty="0"/>
                <a:t>Infrastructure</a:t>
              </a:r>
            </a:p>
          </p:txBody>
        </p:sp>
        <p:sp>
          <p:nvSpPr>
            <p:cNvPr id="74" name="TextBox 73">
              <a:extLst>
                <a:ext uri="{FF2B5EF4-FFF2-40B4-BE49-F238E27FC236}">
                  <a16:creationId xmlns:a16="http://schemas.microsoft.com/office/drawing/2014/main" id="{4CF01E94-97F5-418C-80F0-2F22B041ABA6}"/>
                </a:ext>
              </a:extLst>
            </p:cNvPr>
            <p:cNvSpPr txBox="1"/>
            <p:nvPr/>
          </p:nvSpPr>
          <p:spPr>
            <a:xfrm>
              <a:off x="2546839" y="3201315"/>
              <a:ext cx="1385277" cy="276999"/>
            </a:xfrm>
            <a:prstGeom prst="rect">
              <a:avLst/>
            </a:prstGeom>
            <a:noFill/>
          </p:spPr>
          <p:txBody>
            <a:bodyPr wrap="square" lIns="0" tIns="0" rIns="0" bIns="0" rtlCol="0">
              <a:noAutofit/>
            </a:bodyPr>
            <a:lstStyle/>
            <a:p>
              <a:pPr algn="ctr">
                <a:spcBef>
                  <a:spcPts val="500"/>
                </a:spcBef>
              </a:pPr>
              <a:r>
                <a:rPr lang="en-US" sz="900" b="1" dirty="0"/>
                <a:t>Sponsored Programs and Administration</a:t>
              </a:r>
            </a:p>
          </p:txBody>
        </p:sp>
        <p:sp>
          <p:nvSpPr>
            <p:cNvPr id="75" name="TextBox 74">
              <a:extLst>
                <a:ext uri="{FF2B5EF4-FFF2-40B4-BE49-F238E27FC236}">
                  <a16:creationId xmlns:a16="http://schemas.microsoft.com/office/drawing/2014/main" id="{ADFFF402-8724-459C-9E63-720FBD0B2669}"/>
                </a:ext>
              </a:extLst>
            </p:cNvPr>
            <p:cNvSpPr txBox="1"/>
            <p:nvPr/>
          </p:nvSpPr>
          <p:spPr>
            <a:xfrm>
              <a:off x="4689470" y="3270565"/>
              <a:ext cx="1098342" cy="138499"/>
            </a:xfrm>
            <a:prstGeom prst="rect">
              <a:avLst/>
            </a:prstGeom>
            <a:noFill/>
          </p:spPr>
          <p:txBody>
            <a:bodyPr wrap="none" lIns="0" tIns="0" rIns="0" bIns="0" rtlCol="0">
              <a:noAutofit/>
            </a:bodyPr>
            <a:lstStyle/>
            <a:p>
              <a:pPr algn="ctr">
                <a:spcBef>
                  <a:spcPts val="500"/>
                </a:spcBef>
              </a:pPr>
              <a:r>
                <a:rPr lang="en-US" sz="900" b="1" dirty="0"/>
                <a:t>Communications</a:t>
              </a:r>
            </a:p>
          </p:txBody>
        </p:sp>
      </p:grpSp>
      <p:grpSp>
        <p:nvGrpSpPr>
          <p:cNvPr id="1038" name="Group 1037">
            <a:extLst>
              <a:ext uri="{FF2B5EF4-FFF2-40B4-BE49-F238E27FC236}">
                <a16:creationId xmlns:a16="http://schemas.microsoft.com/office/drawing/2014/main" id="{9AAD044D-12D4-410B-8421-59F6544516CE}"/>
              </a:ext>
            </a:extLst>
          </p:cNvPr>
          <p:cNvGrpSpPr/>
          <p:nvPr/>
        </p:nvGrpSpPr>
        <p:grpSpPr>
          <a:xfrm>
            <a:off x="1011713" y="2713620"/>
            <a:ext cx="4455528" cy="457200"/>
            <a:chOff x="1011713" y="2734779"/>
            <a:chExt cx="4455528" cy="457200"/>
          </a:xfrm>
        </p:grpSpPr>
        <p:grpSp>
          <p:nvGrpSpPr>
            <p:cNvPr id="113" name="Group 112">
              <a:extLst>
                <a:ext uri="{FF2B5EF4-FFF2-40B4-BE49-F238E27FC236}">
                  <a16:creationId xmlns:a16="http://schemas.microsoft.com/office/drawing/2014/main" id="{B027BDCB-28C8-4712-9DEF-37A16A7587DB}"/>
                </a:ext>
              </a:extLst>
            </p:cNvPr>
            <p:cNvGrpSpPr/>
            <p:nvPr/>
          </p:nvGrpSpPr>
          <p:grpSpPr>
            <a:xfrm>
              <a:off x="1011713" y="2734779"/>
              <a:ext cx="457200" cy="457200"/>
              <a:chOff x="305120" y="2710814"/>
              <a:chExt cx="457200" cy="457200"/>
            </a:xfrm>
          </p:grpSpPr>
          <p:sp>
            <p:nvSpPr>
              <p:cNvPr id="111" name="Oval 110">
                <a:extLst>
                  <a:ext uri="{FF2B5EF4-FFF2-40B4-BE49-F238E27FC236}">
                    <a16:creationId xmlns:a16="http://schemas.microsoft.com/office/drawing/2014/main" id="{AB49FBB5-EA79-4569-831E-174BB92A3101}"/>
                  </a:ext>
                </a:extLst>
              </p:cNvPr>
              <p:cNvSpPr>
                <a:spLocks noChangeAspect="1"/>
              </p:cNvSpPr>
              <p:nvPr/>
            </p:nvSpPr>
            <p:spPr bwMode="gray">
              <a:xfrm>
                <a:off x="305120" y="2710814"/>
                <a:ext cx="457200" cy="457200"/>
              </a:xfrm>
              <a:prstGeom prst="ellipse">
                <a:avLst/>
              </a:prstGeom>
              <a:no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12" name="Picture 111" descr="A picture containing object&#10;&#10;Description automatically generated">
                <a:extLst>
                  <a:ext uri="{FF2B5EF4-FFF2-40B4-BE49-F238E27FC236}">
                    <a16:creationId xmlns:a16="http://schemas.microsoft.com/office/drawing/2014/main" id="{7B472F76-C105-44BF-96F5-D1B740CF89A0}"/>
                  </a:ext>
                </a:extLst>
              </p:cNvPr>
              <p:cNvPicPr>
                <a:picLocks noChangeAspect="1"/>
              </p:cNvPicPr>
              <p:nvPr/>
            </p:nvPicPr>
            <p:blipFill>
              <a:blip r:embed="rId3"/>
              <a:stretch>
                <a:fillRect/>
              </a:stretch>
            </p:blipFill>
            <p:spPr>
              <a:xfrm>
                <a:off x="405826" y="2805727"/>
                <a:ext cx="255789" cy="267375"/>
              </a:xfrm>
              <a:prstGeom prst="rect">
                <a:avLst/>
              </a:prstGeom>
            </p:spPr>
          </p:pic>
        </p:grpSp>
        <p:grpSp>
          <p:nvGrpSpPr>
            <p:cNvPr id="108" name="Group 107">
              <a:extLst>
                <a:ext uri="{FF2B5EF4-FFF2-40B4-BE49-F238E27FC236}">
                  <a16:creationId xmlns:a16="http://schemas.microsoft.com/office/drawing/2014/main" id="{52CBCA13-21B7-4170-9F56-39CC7794EEDF}"/>
                </a:ext>
              </a:extLst>
            </p:cNvPr>
            <p:cNvGrpSpPr/>
            <p:nvPr/>
          </p:nvGrpSpPr>
          <p:grpSpPr>
            <a:xfrm>
              <a:off x="3010877" y="2734779"/>
              <a:ext cx="457200" cy="457200"/>
              <a:chOff x="2611914" y="2710814"/>
              <a:chExt cx="457200" cy="457200"/>
            </a:xfrm>
          </p:grpSpPr>
          <p:pic>
            <p:nvPicPr>
              <p:cNvPr id="104" name="Picture 103">
                <a:extLst>
                  <a:ext uri="{FF2B5EF4-FFF2-40B4-BE49-F238E27FC236}">
                    <a16:creationId xmlns:a16="http://schemas.microsoft.com/office/drawing/2014/main" id="{D908519F-E932-4DA1-82A2-3EA71E8DC0E8}"/>
                  </a:ext>
                </a:extLst>
              </p:cNvPr>
              <p:cNvPicPr>
                <a:picLocks noChangeAspect="1"/>
              </p:cNvPicPr>
              <p:nvPr/>
            </p:nvPicPr>
            <p:blipFill>
              <a:blip r:embed="rId4"/>
              <a:stretch>
                <a:fillRect/>
              </a:stretch>
            </p:blipFill>
            <p:spPr>
              <a:xfrm>
                <a:off x="2732579" y="2769883"/>
                <a:ext cx="215870" cy="339063"/>
              </a:xfrm>
              <a:prstGeom prst="rect">
                <a:avLst/>
              </a:prstGeom>
            </p:spPr>
          </p:pic>
          <p:sp>
            <p:nvSpPr>
              <p:cNvPr id="106" name="Oval 105">
                <a:extLst>
                  <a:ext uri="{FF2B5EF4-FFF2-40B4-BE49-F238E27FC236}">
                    <a16:creationId xmlns:a16="http://schemas.microsoft.com/office/drawing/2014/main" id="{CC4DA3AC-7E15-4380-B089-C34A8EE5B2F8}"/>
                  </a:ext>
                </a:extLst>
              </p:cNvPr>
              <p:cNvSpPr>
                <a:spLocks noChangeAspect="1"/>
              </p:cNvSpPr>
              <p:nvPr/>
            </p:nvSpPr>
            <p:spPr bwMode="gray">
              <a:xfrm>
                <a:off x="2611914" y="2710814"/>
                <a:ext cx="457200" cy="457200"/>
              </a:xfrm>
              <a:prstGeom prst="ellipse">
                <a:avLst/>
              </a:prstGeom>
              <a:no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grpSp>
          <p:nvGrpSpPr>
            <p:cNvPr id="115" name="Group 114">
              <a:extLst>
                <a:ext uri="{FF2B5EF4-FFF2-40B4-BE49-F238E27FC236}">
                  <a16:creationId xmlns:a16="http://schemas.microsoft.com/office/drawing/2014/main" id="{B6FEED92-75B9-47C7-9AAD-5E7121E0B3EB}"/>
                </a:ext>
              </a:extLst>
            </p:cNvPr>
            <p:cNvGrpSpPr/>
            <p:nvPr/>
          </p:nvGrpSpPr>
          <p:grpSpPr>
            <a:xfrm>
              <a:off x="5010041" y="2734779"/>
              <a:ext cx="457200" cy="457200"/>
              <a:chOff x="4559879" y="2841826"/>
              <a:chExt cx="457200" cy="457200"/>
            </a:xfrm>
          </p:grpSpPr>
          <p:sp>
            <p:nvSpPr>
              <p:cNvPr id="120" name="Oval 119">
                <a:extLst>
                  <a:ext uri="{FF2B5EF4-FFF2-40B4-BE49-F238E27FC236}">
                    <a16:creationId xmlns:a16="http://schemas.microsoft.com/office/drawing/2014/main" id="{E9D94FB2-0062-48AE-85F5-E2EEDD350401}"/>
                  </a:ext>
                </a:extLst>
              </p:cNvPr>
              <p:cNvSpPr>
                <a:spLocks noChangeAspect="1"/>
              </p:cNvSpPr>
              <p:nvPr/>
            </p:nvSpPr>
            <p:spPr bwMode="gray">
              <a:xfrm>
                <a:off x="4559879" y="2841826"/>
                <a:ext cx="457200" cy="457200"/>
              </a:xfrm>
              <a:prstGeom prst="ellipse">
                <a:avLst/>
              </a:prstGeom>
              <a:no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22" name="Picture 121">
                <a:extLst>
                  <a:ext uri="{FF2B5EF4-FFF2-40B4-BE49-F238E27FC236}">
                    <a16:creationId xmlns:a16="http://schemas.microsoft.com/office/drawing/2014/main" id="{2B8DBF2D-00B2-4842-82ED-788E59B3214E}"/>
                  </a:ext>
                </a:extLst>
              </p:cNvPr>
              <p:cNvPicPr>
                <a:picLocks noChangeAspect="1"/>
              </p:cNvPicPr>
              <p:nvPr/>
            </p:nvPicPr>
            <p:blipFill>
              <a:blip r:embed="rId5"/>
              <a:stretch>
                <a:fillRect/>
              </a:stretch>
            </p:blipFill>
            <p:spPr>
              <a:xfrm>
                <a:off x="4651319" y="2959784"/>
                <a:ext cx="274320" cy="221285"/>
              </a:xfrm>
              <a:prstGeom prst="rect">
                <a:avLst/>
              </a:prstGeom>
            </p:spPr>
          </p:pic>
        </p:grpSp>
      </p:grpSp>
      <p:grpSp>
        <p:nvGrpSpPr>
          <p:cNvPr id="1037" name="Group 1036">
            <a:extLst>
              <a:ext uri="{FF2B5EF4-FFF2-40B4-BE49-F238E27FC236}">
                <a16:creationId xmlns:a16="http://schemas.microsoft.com/office/drawing/2014/main" id="{4FEFA0D8-0BD7-4A99-9FB8-AF4CE09D31F3}"/>
              </a:ext>
            </a:extLst>
          </p:cNvPr>
          <p:cNvGrpSpPr/>
          <p:nvPr/>
        </p:nvGrpSpPr>
        <p:grpSpPr>
          <a:xfrm>
            <a:off x="1011713" y="868110"/>
            <a:ext cx="4455528" cy="457200"/>
            <a:chOff x="1011713" y="875292"/>
            <a:chExt cx="4455528" cy="457200"/>
          </a:xfrm>
        </p:grpSpPr>
        <p:grpSp>
          <p:nvGrpSpPr>
            <p:cNvPr id="126" name="Group 125">
              <a:extLst>
                <a:ext uri="{FF2B5EF4-FFF2-40B4-BE49-F238E27FC236}">
                  <a16:creationId xmlns:a16="http://schemas.microsoft.com/office/drawing/2014/main" id="{2C77943B-58BA-44FA-9BD1-BEC8F4B061F8}"/>
                </a:ext>
              </a:extLst>
            </p:cNvPr>
            <p:cNvGrpSpPr/>
            <p:nvPr/>
          </p:nvGrpSpPr>
          <p:grpSpPr>
            <a:xfrm>
              <a:off x="1011713" y="875292"/>
              <a:ext cx="457200" cy="457200"/>
              <a:chOff x="661615" y="885738"/>
              <a:chExt cx="457200" cy="457200"/>
            </a:xfrm>
          </p:grpSpPr>
          <p:sp>
            <p:nvSpPr>
              <p:cNvPr id="8" name="Oval 7">
                <a:extLst>
                  <a:ext uri="{FF2B5EF4-FFF2-40B4-BE49-F238E27FC236}">
                    <a16:creationId xmlns:a16="http://schemas.microsoft.com/office/drawing/2014/main" id="{3556A80D-0C3D-44BF-98ED-709E372B9AAE}"/>
                  </a:ext>
                </a:extLst>
              </p:cNvPr>
              <p:cNvSpPr>
                <a:spLocks noChangeAspect="1"/>
              </p:cNvSpPr>
              <p:nvPr/>
            </p:nvSpPr>
            <p:spPr bwMode="gray">
              <a:xfrm>
                <a:off x="661615" y="885738"/>
                <a:ext cx="457200" cy="457200"/>
              </a:xfrm>
              <a:prstGeom prst="ellipse">
                <a:avLst/>
              </a:prstGeom>
              <a:no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99" name="Picture 98" descr="A picture containing vector graphics&#10;&#10;Description automatically generated">
                <a:extLst>
                  <a:ext uri="{FF2B5EF4-FFF2-40B4-BE49-F238E27FC236}">
                    <a16:creationId xmlns:a16="http://schemas.microsoft.com/office/drawing/2014/main" id="{0708B6DA-79B1-4733-9A00-F964501BB7FB}"/>
                  </a:ext>
                </a:extLst>
              </p:cNvPr>
              <p:cNvPicPr>
                <a:picLocks noChangeAspect="1"/>
              </p:cNvPicPr>
              <p:nvPr/>
            </p:nvPicPr>
            <p:blipFill>
              <a:blip r:embed="rId6"/>
              <a:stretch>
                <a:fillRect/>
              </a:stretch>
            </p:blipFill>
            <p:spPr>
              <a:xfrm>
                <a:off x="753055" y="998727"/>
                <a:ext cx="274320" cy="231222"/>
              </a:xfrm>
              <a:prstGeom prst="rect">
                <a:avLst/>
              </a:prstGeom>
            </p:spPr>
          </p:pic>
        </p:grpSp>
        <p:grpSp>
          <p:nvGrpSpPr>
            <p:cNvPr id="114" name="Group 113">
              <a:extLst>
                <a:ext uri="{FF2B5EF4-FFF2-40B4-BE49-F238E27FC236}">
                  <a16:creationId xmlns:a16="http://schemas.microsoft.com/office/drawing/2014/main" id="{B2B1258C-7423-4EDD-9EF3-4B588D9E34FF}"/>
                </a:ext>
              </a:extLst>
            </p:cNvPr>
            <p:cNvGrpSpPr/>
            <p:nvPr/>
          </p:nvGrpSpPr>
          <p:grpSpPr>
            <a:xfrm>
              <a:off x="3010877" y="875292"/>
              <a:ext cx="457200" cy="457200"/>
              <a:chOff x="2611914" y="864847"/>
              <a:chExt cx="457200" cy="457200"/>
            </a:xfrm>
          </p:grpSpPr>
          <p:sp>
            <p:nvSpPr>
              <p:cNvPr id="102" name="Oval 101">
                <a:extLst>
                  <a:ext uri="{FF2B5EF4-FFF2-40B4-BE49-F238E27FC236}">
                    <a16:creationId xmlns:a16="http://schemas.microsoft.com/office/drawing/2014/main" id="{2F55A0B4-C225-4CE2-9274-27AF4E20ACAE}"/>
                  </a:ext>
                </a:extLst>
              </p:cNvPr>
              <p:cNvSpPr>
                <a:spLocks noChangeAspect="1"/>
              </p:cNvSpPr>
              <p:nvPr/>
            </p:nvSpPr>
            <p:spPr bwMode="gray">
              <a:xfrm>
                <a:off x="2611914" y="864847"/>
                <a:ext cx="457200" cy="457200"/>
              </a:xfrm>
              <a:prstGeom prst="ellipse">
                <a:avLst/>
              </a:prstGeom>
              <a:no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026" name="Picture 2">
                <a:extLst>
                  <a:ext uri="{FF2B5EF4-FFF2-40B4-BE49-F238E27FC236}">
                    <a16:creationId xmlns:a16="http://schemas.microsoft.com/office/drawing/2014/main" id="{8AA3CB4B-DBB2-4427-AAD3-109293EAA1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5239" y="956287"/>
                <a:ext cx="310551"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F7D94B0C-2F17-483F-8999-22A2328B421B}"/>
                </a:ext>
              </a:extLst>
            </p:cNvPr>
            <p:cNvGrpSpPr/>
            <p:nvPr/>
          </p:nvGrpSpPr>
          <p:grpSpPr>
            <a:xfrm>
              <a:off x="5010041" y="875292"/>
              <a:ext cx="457200" cy="457200"/>
              <a:chOff x="4919663" y="864847"/>
              <a:chExt cx="457200" cy="457200"/>
            </a:xfrm>
          </p:grpSpPr>
          <p:sp>
            <p:nvSpPr>
              <p:cNvPr id="117" name="Oval 116">
                <a:extLst>
                  <a:ext uri="{FF2B5EF4-FFF2-40B4-BE49-F238E27FC236}">
                    <a16:creationId xmlns:a16="http://schemas.microsoft.com/office/drawing/2014/main" id="{DECBB232-9689-48B5-8FA7-9A6069A8A4F1}"/>
                  </a:ext>
                </a:extLst>
              </p:cNvPr>
              <p:cNvSpPr>
                <a:spLocks noChangeAspect="1"/>
              </p:cNvSpPr>
              <p:nvPr/>
            </p:nvSpPr>
            <p:spPr bwMode="gray">
              <a:xfrm>
                <a:off x="4919663" y="864847"/>
                <a:ext cx="457200" cy="457200"/>
              </a:xfrm>
              <a:prstGeom prst="ellipse">
                <a:avLst/>
              </a:prstGeom>
              <a:noFill/>
              <a:ln w="254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24" name="Picture 123" descr="A picture containing drawing, clock&#10;&#10;Description automatically generated">
                <a:extLst>
                  <a:ext uri="{FF2B5EF4-FFF2-40B4-BE49-F238E27FC236}">
                    <a16:creationId xmlns:a16="http://schemas.microsoft.com/office/drawing/2014/main" id="{D7C5DA05-6F52-4D56-8331-773F61944985}"/>
                  </a:ext>
                </a:extLst>
              </p:cNvPr>
              <p:cNvPicPr>
                <a:picLocks noChangeAspect="1"/>
              </p:cNvPicPr>
              <p:nvPr/>
            </p:nvPicPr>
            <p:blipFill>
              <a:blip r:embed="rId8"/>
              <a:stretch>
                <a:fillRect/>
              </a:stretch>
            </p:blipFill>
            <p:spPr>
              <a:xfrm>
                <a:off x="4992815" y="969502"/>
                <a:ext cx="310896" cy="247890"/>
              </a:xfrm>
              <a:prstGeom prst="rect">
                <a:avLst/>
              </a:prstGeom>
            </p:spPr>
          </p:pic>
        </p:grpSp>
      </p:grpSp>
      <p:sp>
        <p:nvSpPr>
          <p:cNvPr id="42" name="TextBox 41">
            <a:extLst>
              <a:ext uri="{FF2B5EF4-FFF2-40B4-BE49-F238E27FC236}">
                <a16:creationId xmlns:a16="http://schemas.microsoft.com/office/drawing/2014/main" id="{A16A35A4-9E6D-466F-BD61-52976BAF4960}"/>
              </a:ext>
            </a:extLst>
          </p:cNvPr>
          <p:cNvSpPr txBox="1"/>
          <p:nvPr/>
        </p:nvSpPr>
        <p:spPr>
          <a:xfrm>
            <a:off x="6578539" y="618067"/>
            <a:ext cx="1666875" cy="802784"/>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OPTIONAL SLIDE</a:t>
            </a:r>
          </a:p>
          <a:p>
            <a:pPr>
              <a:spcBef>
                <a:spcPts val="500"/>
              </a:spcBef>
            </a:pPr>
            <a:r>
              <a:rPr lang="en-US" sz="900" dirty="0">
                <a:solidFill>
                  <a:schemeClr val="bg1"/>
                </a:solidFill>
              </a:rPr>
              <a:t>This slide is useful for more Research-centric audiences. </a:t>
            </a:r>
          </a:p>
        </p:txBody>
      </p:sp>
    </p:spTree>
    <p:extLst>
      <p:ext uri="{BB962C8B-B14F-4D97-AF65-F5344CB8AC3E}">
        <p14:creationId xmlns:p14="http://schemas.microsoft.com/office/powerpoint/2010/main" val="224764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37A30-C12E-4546-BDCB-14EF1DA2EF27}"/>
              </a:ext>
            </a:extLst>
          </p:cNvPr>
          <p:cNvSpPr>
            <a:spLocks noGrp="1"/>
          </p:cNvSpPr>
          <p:nvPr>
            <p:ph type="body" sz="quarter" idx="15"/>
          </p:nvPr>
        </p:nvSpPr>
        <p:spPr/>
        <p:txBody>
          <a:bodyPr/>
          <a:lstStyle/>
          <a:p>
            <a:r>
              <a:rPr lang="en-US" dirty="0"/>
              <a:t>As Tensions with China Increase, So Too Do Compliance Expectations</a:t>
            </a:r>
          </a:p>
        </p:txBody>
      </p:sp>
      <p:sp>
        <p:nvSpPr>
          <p:cNvPr id="3" name="Text Placeholder 2">
            <a:extLst>
              <a:ext uri="{FF2B5EF4-FFF2-40B4-BE49-F238E27FC236}">
                <a16:creationId xmlns:a16="http://schemas.microsoft.com/office/drawing/2014/main" id="{DB08343D-EAAB-43B6-96AE-1CFD57B962CB}"/>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88780E1D-89A9-433E-9D89-1089169B61DF}"/>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1759711E-335F-4BB6-B056-0AABC836B017}"/>
              </a:ext>
            </a:extLst>
          </p:cNvPr>
          <p:cNvSpPr>
            <a:spLocks noGrp="1"/>
          </p:cNvSpPr>
          <p:nvPr>
            <p:ph type="title"/>
          </p:nvPr>
        </p:nvSpPr>
        <p:spPr/>
        <p:txBody>
          <a:bodyPr/>
          <a:lstStyle/>
          <a:p>
            <a:r>
              <a:rPr lang="en-US" dirty="0"/>
              <a:t>An Increasing Eye Toward National Security</a:t>
            </a:r>
          </a:p>
        </p:txBody>
      </p:sp>
      <p:sp>
        <p:nvSpPr>
          <p:cNvPr id="9" name="TextBox 8">
            <a:extLst>
              <a:ext uri="{FF2B5EF4-FFF2-40B4-BE49-F238E27FC236}">
                <a16:creationId xmlns:a16="http://schemas.microsoft.com/office/drawing/2014/main" id="{9B1B01E9-9742-4551-9711-598DA1927747}"/>
              </a:ext>
            </a:extLst>
          </p:cNvPr>
          <p:cNvSpPr txBox="1"/>
          <p:nvPr/>
        </p:nvSpPr>
        <p:spPr bwMode="gray">
          <a:xfrm>
            <a:off x="285931" y="922904"/>
            <a:ext cx="2165098" cy="307777"/>
          </a:xfrm>
          <a:prstGeom prst="rect">
            <a:avLst/>
          </a:prstGeom>
          <a:noFill/>
        </p:spPr>
        <p:txBody>
          <a:bodyPr wrap="square" lIns="0" tIns="0" rIns="0" bIns="0" rtlCol="0">
            <a:spAutoFit/>
          </a:bodyPr>
          <a:lstStyle/>
          <a:p>
            <a:r>
              <a:rPr lang="en-US" sz="1000" b="1" dirty="0"/>
              <a:t>China’s Scientific Rise Capturing Headlines…</a:t>
            </a:r>
          </a:p>
        </p:txBody>
      </p:sp>
      <p:grpSp>
        <p:nvGrpSpPr>
          <p:cNvPr id="12" name="Group 11">
            <a:extLst>
              <a:ext uri="{FF2B5EF4-FFF2-40B4-BE49-F238E27FC236}">
                <a16:creationId xmlns:a16="http://schemas.microsoft.com/office/drawing/2014/main" id="{A87F1C07-3FE0-4F1F-B7FF-DB56839FE59E}"/>
              </a:ext>
            </a:extLst>
          </p:cNvPr>
          <p:cNvGrpSpPr/>
          <p:nvPr/>
        </p:nvGrpSpPr>
        <p:grpSpPr>
          <a:xfrm>
            <a:off x="281144" y="1482971"/>
            <a:ext cx="2628027" cy="728076"/>
            <a:chOff x="281144" y="2986743"/>
            <a:chExt cx="2628027" cy="728076"/>
          </a:xfrm>
        </p:grpSpPr>
        <p:sp>
          <p:nvSpPr>
            <p:cNvPr id="13" name="Freeform 34">
              <a:extLst>
                <a:ext uri="{FF2B5EF4-FFF2-40B4-BE49-F238E27FC236}">
                  <a16:creationId xmlns:a16="http://schemas.microsoft.com/office/drawing/2014/main" id="{FA4272F6-2F0B-4BA0-9BC3-E5A75785AD2C}"/>
                </a:ext>
              </a:extLst>
            </p:cNvPr>
            <p:cNvSpPr/>
            <p:nvPr/>
          </p:nvSpPr>
          <p:spPr bwMode="gray">
            <a:xfrm>
              <a:off x="281144" y="2986743"/>
              <a:ext cx="2628027" cy="72807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14" name="TextBox 13">
              <a:extLst>
                <a:ext uri="{FF2B5EF4-FFF2-40B4-BE49-F238E27FC236}">
                  <a16:creationId xmlns:a16="http://schemas.microsoft.com/office/drawing/2014/main" id="{7D1F8C49-E0C1-499E-B8BD-9080F7FC2CFF}"/>
                </a:ext>
              </a:extLst>
            </p:cNvPr>
            <p:cNvSpPr txBox="1"/>
            <p:nvPr/>
          </p:nvSpPr>
          <p:spPr bwMode="gray">
            <a:xfrm>
              <a:off x="958839" y="3092233"/>
              <a:ext cx="1817704" cy="461665"/>
            </a:xfrm>
            <a:prstGeom prst="rect">
              <a:avLst/>
            </a:prstGeom>
            <a:solidFill>
              <a:schemeClr val="accent1"/>
            </a:solidFill>
            <a:ln>
              <a:noFill/>
            </a:ln>
          </p:spPr>
          <p:txBody>
            <a:bodyPr wrap="square" lIns="0" tIns="0" rIns="0" bIns="0" rtlCol="0">
              <a:spAutoFit/>
            </a:bodyPr>
            <a:lstStyle/>
            <a:p>
              <a:r>
                <a:rPr lang="en-US" sz="1000" b="1" dirty="0">
                  <a:cs typeface="Times New Roman" pitchFamily="18" charset="0"/>
                </a:rPr>
                <a:t>China Declared World’s Largest Producer of Scientific Articles </a:t>
              </a:r>
            </a:p>
          </p:txBody>
        </p:sp>
        <p:pic>
          <p:nvPicPr>
            <p:cNvPr id="15" name="Picture 14">
              <a:extLst>
                <a:ext uri="{FF2B5EF4-FFF2-40B4-BE49-F238E27FC236}">
                  <a16:creationId xmlns:a16="http://schemas.microsoft.com/office/drawing/2014/main" id="{C5642ECC-D4D5-442D-9DD8-479BBBA175ED}"/>
                </a:ext>
              </a:extLst>
            </p:cNvPr>
            <p:cNvPicPr>
              <a:picLocks noChangeAspect="1"/>
            </p:cNvPicPr>
            <p:nvPr/>
          </p:nvPicPr>
          <p:blipFill>
            <a:blip r:embed="rId3"/>
            <a:stretch>
              <a:fillRect/>
            </a:stretch>
          </p:blipFill>
          <p:spPr>
            <a:xfrm>
              <a:off x="319492" y="3121960"/>
              <a:ext cx="555182" cy="186766"/>
            </a:xfrm>
            <a:prstGeom prst="rect">
              <a:avLst/>
            </a:prstGeom>
          </p:spPr>
        </p:pic>
      </p:grpSp>
      <p:sp>
        <p:nvSpPr>
          <p:cNvPr id="24" name="TextBox 23">
            <a:extLst>
              <a:ext uri="{FF2B5EF4-FFF2-40B4-BE49-F238E27FC236}">
                <a16:creationId xmlns:a16="http://schemas.microsoft.com/office/drawing/2014/main" id="{ED0CAB27-2D5A-46E3-AD5E-00F37262A3F1}"/>
              </a:ext>
            </a:extLst>
          </p:cNvPr>
          <p:cNvSpPr txBox="1"/>
          <p:nvPr/>
        </p:nvSpPr>
        <p:spPr bwMode="gray">
          <a:xfrm>
            <a:off x="3481336" y="932960"/>
            <a:ext cx="2165098" cy="307777"/>
          </a:xfrm>
          <a:prstGeom prst="rect">
            <a:avLst/>
          </a:prstGeom>
          <a:noFill/>
        </p:spPr>
        <p:txBody>
          <a:bodyPr wrap="square" lIns="0" tIns="0" rIns="0" bIns="0" rtlCol="0">
            <a:spAutoFit/>
          </a:bodyPr>
          <a:lstStyle/>
          <a:p>
            <a:r>
              <a:rPr lang="en-US" sz="1000" b="1" dirty="0"/>
              <a:t>…and the Attention of Lawmakers and Regulators</a:t>
            </a:r>
          </a:p>
        </p:txBody>
      </p:sp>
      <p:grpSp>
        <p:nvGrpSpPr>
          <p:cNvPr id="31" name="Group 30">
            <a:extLst>
              <a:ext uri="{FF2B5EF4-FFF2-40B4-BE49-F238E27FC236}">
                <a16:creationId xmlns:a16="http://schemas.microsoft.com/office/drawing/2014/main" id="{723FA1B3-C6CD-4488-81FA-FFD3DC7357DA}"/>
              </a:ext>
            </a:extLst>
          </p:cNvPr>
          <p:cNvGrpSpPr/>
          <p:nvPr/>
        </p:nvGrpSpPr>
        <p:grpSpPr>
          <a:xfrm>
            <a:off x="3481336" y="1378304"/>
            <a:ext cx="2515978" cy="923330"/>
            <a:chOff x="3481336" y="1469494"/>
            <a:chExt cx="2515978" cy="923330"/>
          </a:xfrm>
        </p:grpSpPr>
        <p:sp>
          <p:nvSpPr>
            <p:cNvPr id="25" name="Rectangle 24">
              <a:extLst>
                <a:ext uri="{FF2B5EF4-FFF2-40B4-BE49-F238E27FC236}">
                  <a16:creationId xmlns:a16="http://schemas.microsoft.com/office/drawing/2014/main" id="{7B382C2C-E6D6-4680-8E10-E46A7B3A6E13}"/>
                </a:ext>
              </a:extLst>
            </p:cNvPr>
            <p:cNvSpPr/>
            <p:nvPr/>
          </p:nvSpPr>
          <p:spPr bwMode="gray">
            <a:xfrm>
              <a:off x="3832217" y="1469494"/>
              <a:ext cx="2165097" cy="923330"/>
            </a:xfrm>
            <a:prstGeom prst="rect">
              <a:avLst/>
            </a:prstGeom>
          </p:spPr>
          <p:txBody>
            <a:bodyPr wrap="square" lIns="0" tIns="0" rIns="0" bIns="0">
              <a:spAutoFit/>
            </a:bodyPr>
            <a:lstStyle/>
            <a:p>
              <a:r>
                <a:rPr lang="en-US" sz="1000" b="1" dirty="0"/>
                <a:t>Chinese National Suspicion</a:t>
              </a:r>
              <a:endParaRPr lang="en-US" sz="1000" dirty="0"/>
            </a:p>
            <a:p>
              <a:r>
                <a:rPr lang="en-US" sz="1000" dirty="0"/>
                <a:t>From graduate students to tenured faculty, lawmakers and regulators grow increasingly distrustful of Chinese scholars at domestic universities. </a:t>
              </a:r>
            </a:p>
          </p:txBody>
        </p:sp>
        <p:sp>
          <p:nvSpPr>
            <p:cNvPr id="26" name="Multiply 27">
              <a:extLst>
                <a:ext uri="{FF2B5EF4-FFF2-40B4-BE49-F238E27FC236}">
                  <a16:creationId xmlns:a16="http://schemas.microsoft.com/office/drawing/2014/main" id="{2AAE912F-7409-41AD-B223-697124B41B56}"/>
                </a:ext>
              </a:extLst>
            </p:cNvPr>
            <p:cNvSpPr/>
            <p:nvPr/>
          </p:nvSpPr>
          <p:spPr bwMode="gray">
            <a:xfrm>
              <a:off x="3481336" y="1469494"/>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chemeClr val="bg2"/>
                </a:solidFill>
              </a:endParaRPr>
            </a:p>
          </p:txBody>
        </p:sp>
      </p:grpSp>
      <p:grpSp>
        <p:nvGrpSpPr>
          <p:cNvPr id="33" name="Group 32">
            <a:extLst>
              <a:ext uri="{FF2B5EF4-FFF2-40B4-BE49-F238E27FC236}">
                <a16:creationId xmlns:a16="http://schemas.microsoft.com/office/drawing/2014/main" id="{2DADC3B9-7F7D-4747-9367-D6D4F90997BA}"/>
              </a:ext>
            </a:extLst>
          </p:cNvPr>
          <p:cNvGrpSpPr/>
          <p:nvPr/>
        </p:nvGrpSpPr>
        <p:grpSpPr>
          <a:xfrm>
            <a:off x="3481336" y="2529148"/>
            <a:ext cx="2515978" cy="769441"/>
            <a:chOff x="3481336" y="2484752"/>
            <a:chExt cx="2515978" cy="769441"/>
          </a:xfrm>
        </p:grpSpPr>
        <p:sp>
          <p:nvSpPr>
            <p:cNvPr id="27" name="Rectangle 26">
              <a:extLst>
                <a:ext uri="{FF2B5EF4-FFF2-40B4-BE49-F238E27FC236}">
                  <a16:creationId xmlns:a16="http://schemas.microsoft.com/office/drawing/2014/main" id="{F91CF10E-A019-4004-A05B-AB6633D1C963}"/>
                </a:ext>
              </a:extLst>
            </p:cNvPr>
            <p:cNvSpPr/>
            <p:nvPr/>
          </p:nvSpPr>
          <p:spPr bwMode="gray">
            <a:xfrm>
              <a:off x="3832217" y="2484752"/>
              <a:ext cx="2165097" cy="769441"/>
            </a:xfrm>
            <a:prstGeom prst="rect">
              <a:avLst/>
            </a:prstGeom>
          </p:spPr>
          <p:txBody>
            <a:bodyPr wrap="square" lIns="0" tIns="0" rIns="0" bIns="0">
              <a:spAutoFit/>
            </a:bodyPr>
            <a:lstStyle/>
            <a:p>
              <a:r>
                <a:rPr lang="en-US" sz="1000" b="1" dirty="0"/>
                <a:t>Foreign Connection Suspicion</a:t>
              </a:r>
              <a:endParaRPr lang="en-US" sz="1000" dirty="0"/>
            </a:p>
            <a:p>
              <a:r>
                <a:rPr lang="en-US" sz="1000" dirty="0"/>
                <a:t>All forms of foreign investment in research are under scrutiny, including gifts, equipment, and industry money. </a:t>
              </a:r>
            </a:p>
          </p:txBody>
        </p:sp>
        <p:sp>
          <p:nvSpPr>
            <p:cNvPr id="28" name="Multiply 27">
              <a:extLst>
                <a:ext uri="{FF2B5EF4-FFF2-40B4-BE49-F238E27FC236}">
                  <a16:creationId xmlns:a16="http://schemas.microsoft.com/office/drawing/2014/main" id="{4A1E458F-E581-4677-8423-5411128C33B6}"/>
                </a:ext>
              </a:extLst>
            </p:cNvPr>
            <p:cNvSpPr/>
            <p:nvPr/>
          </p:nvSpPr>
          <p:spPr bwMode="gray">
            <a:xfrm>
              <a:off x="3481336" y="2484752"/>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chemeClr val="bg2"/>
                </a:solidFill>
              </a:endParaRPr>
            </a:p>
          </p:txBody>
        </p:sp>
      </p:grpSp>
      <p:grpSp>
        <p:nvGrpSpPr>
          <p:cNvPr id="32" name="Group 31">
            <a:extLst>
              <a:ext uri="{FF2B5EF4-FFF2-40B4-BE49-F238E27FC236}">
                <a16:creationId xmlns:a16="http://schemas.microsoft.com/office/drawing/2014/main" id="{393D04AC-EAE2-4682-914D-095215D3742C}"/>
              </a:ext>
            </a:extLst>
          </p:cNvPr>
          <p:cNvGrpSpPr/>
          <p:nvPr/>
        </p:nvGrpSpPr>
        <p:grpSpPr>
          <a:xfrm>
            <a:off x="3481336" y="3481653"/>
            <a:ext cx="2515978" cy="923330"/>
            <a:chOff x="3481336" y="3443658"/>
            <a:chExt cx="2515978" cy="923330"/>
          </a:xfrm>
        </p:grpSpPr>
        <p:sp>
          <p:nvSpPr>
            <p:cNvPr id="29" name="Rectangle 28">
              <a:extLst>
                <a:ext uri="{FF2B5EF4-FFF2-40B4-BE49-F238E27FC236}">
                  <a16:creationId xmlns:a16="http://schemas.microsoft.com/office/drawing/2014/main" id="{533104DF-DB7B-47F0-A411-95DDDA350797}"/>
                </a:ext>
              </a:extLst>
            </p:cNvPr>
            <p:cNvSpPr/>
            <p:nvPr/>
          </p:nvSpPr>
          <p:spPr bwMode="gray">
            <a:xfrm>
              <a:off x="3832217" y="3443658"/>
              <a:ext cx="2165097" cy="923330"/>
            </a:xfrm>
            <a:prstGeom prst="rect">
              <a:avLst/>
            </a:prstGeom>
          </p:spPr>
          <p:txBody>
            <a:bodyPr wrap="square" lIns="0" tIns="0" rIns="0" bIns="0">
              <a:spAutoFit/>
            </a:bodyPr>
            <a:lstStyle/>
            <a:p>
              <a:r>
                <a:rPr lang="en-US" sz="1000" b="1" dirty="0"/>
                <a:t>National Priority Suspicion</a:t>
              </a:r>
              <a:endParaRPr lang="en-US" sz="1000" dirty="0"/>
            </a:p>
            <a:p>
              <a:r>
                <a:rPr lang="en-US" sz="1000" dirty="0"/>
                <a:t>China’s explicitly stated national priorities have yielded a defensive reaction from the US, so far focused on protection and retaliation. </a:t>
              </a:r>
            </a:p>
          </p:txBody>
        </p:sp>
        <p:sp>
          <p:nvSpPr>
            <p:cNvPr id="30" name="Multiply 27">
              <a:extLst>
                <a:ext uri="{FF2B5EF4-FFF2-40B4-BE49-F238E27FC236}">
                  <a16:creationId xmlns:a16="http://schemas.microsoft.com/office/drawing/2014/main" id="{F2048C00-082B-482E-AE4D-20012FAB8942}"/>
                </a:ext>
              </a:extLst>
            </p:cNvPr>
            <p:cNvSpPr/>
            <p:nvPr/>
          </p:nvSpPr>
          <p:spPr bwMode="gray">
            <a:xfrm>
              <a:off x="3481336" y="3443658"/>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chemeClr val="bg2"/>
                </a:solidFill>
              </a:endParaRPr>
            </a:p>
          </p:txBody>
        </p:sp>
      </p:grpSp>
      <p:sp>
        <p:nvSpPr>
          <p:cNvPr id="34" name="Text Placeholder 3">
            <a:extLst>
              <a:ext uri="{FF2B5EF4-FFF2-40B4-BE49-F238E27FC236}">
                <a16:creationId xmlns:a16="http://schemas.microsoft.com/office/drawing/2014/main" id="{B070C0FD-678F-406A-9D3D-4FAE090D9321}"/>
              </a:ext>
            </a:extLst>
          </p:cNvPr>
          <p:cNvSpPr txBox="1">
            <a:spLocks/>
          </p:cNvSpPr>
          <p:nvPr/>
        </p:nvSpPr>
        <p:spPr bwMode="gray">
          <a:xfrm>
            <a:off x="3359285" y="4523601"/>
            <a:ext cx="3041515"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Nature, </a:t>
            </a:r>
            <a:r>
              <a:rPr lang="en-US" dirty="0">
                <a:hlinkClick r:id="rId4"/>
              </a:rPr>
              <a:t>China Declared World’s Largest Producer of Scientific Articles</a:t>
            </a:r>
            <a:r>
              <a:rPr lang="en-US" dirty="0"/>
              <a:t>; Bloomberg, </a:t>
            </a:r>
            <a:r>
              <a:rPr lang="en-US" dirty="0">
                <a:hlinkClick r:id="rId5"/>
              </a:rPr>
              <a:t>'China is Overtaking the US in Scientific Research’</a:t>
            </a:r>
            <a:r>
              <a:rPr lang="en-US" dirty="0"/>
              <a:t>; CNBC, </a:t>
            </a:r>
            <a:r>
              <a:rPr lang="en-US" dirty="0">
                <a:hlinkClick r:id="rId6"/>
              </a:rPr>
              <a:t>1 in 5 corporations say China has stolen their IP within the last year: CNBC CFO survey</a:t>
            </a:r>
            <a:r>
              <a:rPr lang="en-US" dirty="0"/>
              <a:t>; EAB interviews and analysis.</a:t>
            </a:r>
          </a:p>
        </p:txBody>
      </p:sp>
      <p:grpSp>
        <p:nvGrpSpPr>
          <p:cNvPr id="35" name="Group 34">
            <a:extLst>
              <a:ext uri="{FF2B5EF4-FFF2-40B4-BE49-F238E27FC236}">
                <a16:creationId xmlns:a16="http://schemas.microsoft.com/office/drawing/2014/main" id="{635C38F3-A7E1-4811-8491-5C3358B4F968}"/>
              </a:ext>
            </a:extLst>
          </p:cNvPr>
          <p:cNvGrpSpPr/>
          <p:nvPr/>
        </p:nvGrpSpPr>
        <p:grpSpPr>
          <a:xfrm>
            <a:off x="277813" y="2463337"/>
            <a:ext cx="2618454" cy="766025"/>
            <a:chOff x="277813" y="2578593"/>
            <a:chExt cx="2618454" cy="766025"/>
          </a:xfrm>
        </p:grpSpPr>
        <p:grpSp>
          <p:nvGrpSpPr>
            <p:cNvPr id="36" name="Group 35">
              <a:extLst>
                <a:ext uri="{FF2B5EF4-FFF2-40B4-BE49-F238E27FC236}">
                  <a16:creationId xmlns:a16="http://schemas.microsoft.com/office/drawing/2014/main" id="{2A4F54E7-2754-405B-9901-BA6F01C0589B}"/>
                </a:ext>
              </a:extLst>
            </p:cNvPr>
            <p:cNvGrpSpPr/>
            <p:nvPr/>
          </p:nvGrpSpPr>
          <p:grpSpPr>
            <a:xfrm>
              <a:off x="277813" y="2578593"/>
              <a:ext cx="2618454" cy="766025"/>
              <a:chOff x="285931" y="3383068"/>
              <a:chExt cx="2618454" cy="766025"/>
            </a:xfrm>
          </p:grpSpPr>
          <p:sp>
            <p:nvSpPr>
              <p:cNvPr id="38" name="Freeform 67">
                <a:extLst>
                  <a:ext uri="{FF2B5EF4-FFF2-40B4-BE49-F238E27FC236}">
                    <a16:creationId xmlns:a16="http://schemas.microsoft.com/office/drawing/2014/main" id="{D783F147-2B42-47A2-B5B5-FB1ED7D07811}"/>
                  </a:ext>
                </a:extLst>
              </p:cNvPr>
              <p:cNvSpPr/>
              <p:nvPr/>
            </p:nvSpPr>
            <p:spPr bwMode="gray">
              <a:xfrm>
                <a:off x="285931" y="3383068"/>
                <a:ext cx="2618454" cy="766025"/>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39" name="TextBox 38">
                <a:extLst>
                  <a:ext uri="{FF2B5EF4-FFF2-40B4-BE49-F238E27FC236}">
                    <a16:creationId xmlns:a16="http://schemas.microsoft.com/office/drawing/2014/main" id="{A7DB32D3-8A41-414D-8E3A-6A4C5356FAAC}"/>
                  </a:ext>
                </a:extLst>
              </p:cNvPr>
              <p:cNvSpPr txBox="1"/>
              <p:nvPr/>
            </p:nvSpPr>
            <p:spPr bwMode="gray">
              <a:xfrm>
                <a:off x="958839" y="3490188"/>
                <a:ext cx="1620645" cy="461665"/>
              </a:xfrm>
              <a:prstGeom prst="rect">
                <a:avLst/>
              </a:prstGeom>
              <a:noFill/>
              <a:ln>
                <a:noFill/>
              </a:ln>
            </p:spPr>
            <p:txBody>
              <a:bodyPr wrap="square" lIns="0" tIns="0" rIns="0" bIns="0" rtlCol="0">
                <a:spAutoFit/>
              </a:bodyPr>
              <a:lstStyle/>
              <a:p>
                <a:r>
                  <a:rPr lang="en-US" sz="1000" b="1" dirty="0">
                    <a:cs typeface="Times New Roman" pitchFamily="18" charset="0"/>
                  </a:rPr>
                  <a:t>China is Overtaking the US in Scientific Research</a:t>
                </a:r>
              </a:p>
            </p:txBody>
          </p:sp>
        </p:grpSp>
        <p:pic>
          <p:nvPicPr>
            <p:cNvPr id="37" name="Picture 4" descr="Image result for bloomberg logo">
              <a:extLst>
                <a:ext uri="{FF2B5EF4-FFF2-40B4-BE49-F238E27FC236}">
                  <a16:creationId xmlns:a16="http://schemas.microsoft.com/office/drawing/2014/main" id="{2780351E-419D-4127-B313-16FE8AB328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99" y="2705903"/>
              <a:ext cx="433410" cy="4334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1FEB9F23-CD8F-447B-A7BA-13C85A4D5514}"/>
              </a:ext>
            </a:extLst>
          </p:cNvPr>
          <p:cNvGrpSpPr/>
          <p:nvPr/>
        </p:nvGrpSpPr>
        <p:grpSpPr>
          <a:xfrm>
            <a:off x="277813" y="3481653"/>
            <a:ext cx="2618454" cy="766025"/>
            <a:chOff x="277813" y="3481653"/>
            <a:chExt cx="2618454" cy="766025"/>
          </a:xfrm>
        </p:grpSpPr>
        <p:sp>
          <p:nvSpPr>
            <p:cNvPr id="17" name="Freeform 67">
              <a:extLst>
                <a:ext uri="{FF2B5EF4-FFF2-40B4-BE49-F238E27FC236}">
                  <a16:creationId xmlns:a16="http://schemas.microsoft.com/office/drawing/2014/main" id="{13DB59C2-DF8B-4629-B72F-D9FCCB71E707}"/>
                </a:ext>
              </a:extLst>
            </p:cNvPr>
            <p:cNvSpPr/>
            <p:nvPr/>
          </p:nvSpPr>
          <p:spPr bwMode="gray">
            <a:xfrm>
              <a:off x="277813" y="3481653"/>
              <a:ext cx="2618454" cy="766025"/>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grpSp>
          <p:nvGrpSpPr>
            <p:cNvPr id="4" name="Group 3">
              <a:extLst>
                <a:ext uri="{FF2B5EF4-FFF2-40B4-BE49-F238E27FC236}">
                  <a16:creationId xmlns:a16="http://schemas.microsoft.com/office/drawing/2014/main" id="{2610D43D-82EA-41F7-915E-EA44370A6280}"/>
                </a:ext>
              </a:extLst>
            </p:cNvPr>
            <p:cNvGrpSpPr/>
            <p:nvPr/>
          </p:nvGrpSpPr>
          <p:grpSpPr>
            <a:xfrm>
              <a:off x="344006" y="3633833"/>
              <a:ext cx="2378157" cy="461665"/>
              <a:chOff x="344006" y="3527403"/>
              <a:chExt cx="2378157" cy="461665"/>
            </a:xfrm>
          </p:grpSpPr>
          <p:sp>
            <p:nvSpPr>
              <p:cNvPr id="18" name="TextBox 17">
                <a:extLst>
                  <a:ext uri="{FF2B5EF4-FFF2-40B4-BE49-F238E27FC236}">
                    <a16:creationId xmlns:a16="http://schemas.microsoft.com/office/drawing/2014/main" id="{9D33D57C-D6C0-4D6B-B70A-D6F8BD9A4B0E}"/>
                  </a:ext>
                </a:extLst>
              </p:cNvPr>
              <p:cNvSpPr txBox="1"/>
              <p:nvPr/>
            </p:nvSpPr>
            <p:spPr bwMode="gray">
              <a:xfrm>
                <a:off x="958839" y="3527403"/>
                <a:ext cx="1763324" cy="461665"/>
              </a:xfrm>
              <a:prstGeom prst="rect">
                <a:avLst/>
              </a:prstGeom>
              <a:noFill/>
              <a:ln>
                <a:noFill/>
              </a:ln>
            </p:spPr>
            <p:txBody>
              <a:bodyPr wrap="square" lIns="0" tIns="0" rIns="0" bIns="0" rtlCol="0">
                <a:spAutoFit/>
              </a:bodyPr>
              <a:lstStyle/>
              <a:p>
                <a:r>
                  <a:rPr lang="en-US" sz="1000" b="1" dirty="0">
                    <a:cs typeface="Times New Roman" pitchFamily="18" charset="0"/>
                  </a:rPr>
                  <a:t>1 in 5 corporations say China has stolen their IP within the last year</a:t>
                </a:r>
              </a:p>
            </p:txBody>
          </p:sp>
          <p:pic>
            <p:nvPicPr>
              <p:cNvPr id="1026" name="Picture 2" descr="Image result for CNBC logo&quot;">
                <a:extLst>
                  <a:ext uri="{FF2B5EF4-FFF2-40B4-BE49-F238E27FC236}">
                    <a16:creationId xmlns:a16="http://schemas.microsoft.com/office/drawing/2014/main" id="{C006FB26-C1CF-4D49-90B3-DC2F0683A2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06" y="3527403"/>
                <a:ext cx="457200" cy="36537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6937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0A979-63BC-44C6-805C-068A24A8F59D}"/>
              </a:ext>
            </a:extLst>
          </p:cNvPr>
          <p:cNvSpPr>
            <a:spLocks noGrp="1"/>
          </p:cNvSpPr>
          <p:nvPr>
            <p:ph type="body" sz="quarter" idx="15"/>
          </p:nvPr>
        </p:nvSpPr>
        <p:spPr/>
        <p:txBody>
          <a:bodyPr/>
          <a:lstStyle/>
          <a:p>
            <a:r>
              <a:rPr lang="en-US" dirty="0"/>
              <a:t>How Global Political Strife Trickles (or Falls) Down to Universities</a:t>
            </a:r>
          </a:p>
        </p:txBody>
      </p:sp>
      <p:sp>
        <p:nvSpPr>
          <p:cNvPr id="3" name="Text Placeholder 2">
            <a:extLst>
              <a:ext uri="{FF2B5EF4-FFF2-40B4-BE49-F238E27FC236}">
                <a16:creationId xmlns:a16="http://schemas.microsoft.com/office/drawing/2014/main" id="{14F6B053-BD27-4957-89F6-BFA636CE9F54}"/>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627E3137-5920-4504-B6D9-52026C88D25C}"/>
              </a:ext>
            </a:extLst>
          </p:cNvPr>
          <p:cNvSpPr>
            <a:spLocks noGrp="1"/>
          </p:cNvSpPr>
          <p:nvPr>
            <p:ph type="body" sz="quarter" idx="18"/>
          </p:nvPr>
        </p:nvSpPr>
        <p:spPr>
          <a:xfrm>
            <a:off x="2046204" y="4523601"/>
            <a:ext cx="4354596" cy="276999"/>
          </a:xfrm>
        </p:spPr>
        <p:txBody>
          <a:bodyPr/>
          <a:lstStyle/>
          <a:p>
            <a:r>
              <a:rPr lang="en-US" dirty="0"/>
              <a:t>Source: SCMP, </a:t>
            </a:r>
            <a:r>
              <a:rPr lang="en-US" dirty="0">
                <a:hlinkClick r:id="rId3"/>
              </a:rPr>
              <a:t>Chinese Immigration and Visitor Visa Applications to US, Canada Plunge</a:t>
            </a:r>
            <a:r>
              <a:rPr lang="en-US" dirty="0"/>
              <a:t>; Financial Post, </a:t>
            </a:r>
            <a:r>
              <a:rPr lang="en-US" dirty="0">
                <a:hlinkClick r:id="rId4" action="ppaction://hlinkfile"/>
              </a:rPr>
              <a:t>As U.S. and China Lock Horns in Worsening Trade Battle, Canadian Business Investment Feels the Fallout</a:t>
            </a:r>
            <a:r>
              <a:rPr lang="en-US" dirty="0"/>
              <a:t>; NPR, </a:t>
            </a:r>
            <a:r>
              <a:rPr lang="en-US" dirty="0">
                <a:hlinkClick r:id="rId5"/>
              </a:rPr>
              <a:t>Rising Tensions Between The U.S. And China Go Beyond Trade Dispute</a:t>
            </a:r>
            <a:r>
              <a:rPr lang="en-US" dirty="0"/>
              <a:t>; Japan News, </a:t>
            </a:r>
            <a:r>
              <a:rPr lang="en-US" dirty="0">
                <a:hlinkClick r:id="rId6"/>
              </a:rPr>
              <a:t>Science Suffers Collateral Damage as U.S.-China Tensions Rise</a:t>
            </a:r>
            <a:r>
              <a:rPr lang="en-US" dirty="0"/>
              <a:t>; EAB interviews and analysis.</a:t>
            </a:r>
          </a:p>
        </p:txBody>
      </p:sp>
      <p:sp>
        <p:nvSpPr>
          <p:cNvPr id="5" name="Text Placeholder 4">
            <a:extLst>
              <a:ext uri="{FF2B5EF4-FFF2-40B4-BE49-F238E27FC236}">
                <a16:creationId xmlns:a16="http://schemas.microsoft.com/office/drawing/2014/main" id="{B7CCF363-CBB8-4F8D-A2AE-8C5A2F63D0E6}"/>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61CE5CAB-61C8-43D6-80AB-DC9FEF979B6B}"/>
              </a:ext>
            </a:extLst>
          </p:cNvPr>
          <p:cNvSpPr>
            <a:spLocks noGrp="1"/>
          </p:cNvSpPr>
          <p:nvPr>
            <p:ph type="title"/>
          </p:nvPr>
        </p:nvSpPr>
        <p:spPr>
          <a:xfrm>
            <a:off x="280194" y="317005"/>
            <a:ext cx="5486400" cy="249299"/>
          </a:xfrm>
        </p:spPr>
        <p:txBody>
          <a:bodyPr/>
          <a:lstStyle/>
          <a:p>
            <a:r>
              <a:rPr lang="en-US" dirty="0"/>
              <a:t>International Tensions, Local Implications</a:t>
            </a:r>
          </a:p>
        </p:txBody>
      </p:sp>
      <p:graphicFrame>
        <p:nvGraphicFramePr>
          <p:cNvPr id="333" name="Table 332">
            <a:extLst>
              <a:ext uri="{FF2B5EF4-FFF2-40B4-BE49-F238E27FC236}">
                <a16:creationId xmlns:a16="http://schemas.microsoft.com/office/drawing/2014/main" id="{6AF04EFD-CA78-4EFF-8C50-EC83FFE24A22}"/>
              </a:ext>
            </a:extLst>
          </p:cNvPr>
          <p:cNvGraphicFramePr>
            <a:graphicFrameLocks noGrp="1"/>
          </p:cNvGraphicFramePr>
          <p:nvPr>
            <p:extLst>
              <p:ext uri="{D42A27DB-BD31-4B8C-83A1-F6EECF244321}">
                <p14:modId xmlns:p14="http://schemas.microsoft.com/office/powerpoint/2010/main" val="2959611324"/>
              </p:ext>
            </p:extLst>
          </p:nvPr>
        </p:nvGraphicFramePr>
        <p:xfrm>
          <a:off x="1765873" y="1340988"/>
          <a:ext cx="1366783" cy="482600"/>
        </p:xfrm>
        <a:graphic>
          <a:graphicData uri="http://schemas.openxmlformats.org/drawingml/2006/table">
            <a:tbl>
              <a:tblPr firstRow="1" bandRow="1"/>
              <a:tblGrid>
                <a:gridCol w="1366783">
                  <a:extLst>
                    <a:ext uri="{9D8B030D-6E8A-4147-A177-3AD203B41FA5}">
                      <a16:colId xmlns:a16="http://schemas.microsoft.com/office/drawing/2014/main" val="20000"/>
                    </a:ext>
                  </a:extLst>
                </a:gridCol>
              </a:tblGrid>
              <a:tr h="308727">
                <a:tc>
                  <a:txBody>
                    <a:bodyPr/>
                    <a:lstStyle/>
                    <a:p>
                      <a:pPr algn="ctr">
                        <a:spcBef>
                          <a:spcPts val="500"/>
                        </a:spcBef>
                      </a:pPr>
                      <a:r>
                        <a:rPr lang="en-US" sz="900" b="1" dirty="0"/>
                        <a:t>Trade/Economic Competitiveness</a:t>
                      </a:r>
                    </a:p>
                  </a:txBody>
                  <a:tcPr marR="182880" marT="91440" marB="9144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spcBef>
                          <a:spcPts val="500"/>
                        </a:spcBef>
                      </a:pPr>
                      <a:endParaRPr lang="en-US" sz="1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bl>
          </a:graphicData>
        </a:graphic>
      </p:graphicFrame>
      <p:graphicFrame>
        <p:nvGraphicFramePr>
          <p:cNvPr id="334" name="Table 333">
            <a:extLst>
              <a:ext uri="{FF2B5EF4-FFF2-40B4-BE49-F238E27FC236}">
                <a16:creationId xmlns:a16="http://schemas.microsoft.com/office/drawing/2014/main" id="{6391737F-8892-47BE-AB5A-6E441EC731D5}"/>
              </a:ext>
            </a:extLst>
          </p:cNvPr>
          <p:cNvGraphicFramePr>
            <a:graphicFrameLocks noGrp="1"/>
          </p:cNvGraphicFramePr>
          <p:nvPr>
            <p:extLst>
              <p:ext uri="{D42A27DB-BD31-4B8C-83A1-F6EECF244321}">
                <p14:modId xmlns:p14="http://schemas.microsoft.com/office/powerpoint/2010/main" val="1882962632"/>
              </p:ext>
            </p:extLst>
          </p:nvPr>
        </p:nvGraphicFramePr>
        <p:xfrm>
          <a:off x="3262579" y="1340989"/>
          <a:ext cx="1366783" cy="482600"/>
        </p:xfrm>
        <a:graphic>
          <a:graphicData uri="http://schemas.openxmlformats.org/drawingml/2006/table">
            <a:tbl>
              <a:tblPr firstRow="1" bandRow="1"/>
              <a:tblGrid>
                <a:gridCol w="1366783">
                  <a:extLst>
                    <a:ext uri="{9D8B030D-6E8A-4147-A177-3AD203B41FA5}">
                      <a16:colId xmlns:a16="http://schemas.microsoft.com/office/drawing/2014/main" val="20000"/>
                    </a:ext>
                  </a:extLst>
                </a:gridCol>
              </a:tblGrid>
              <a:tr h="320135">
                <a:tc>
                  <a:txBody>
                    <a:bodyPr/>
                    <a:lstStyle/>
                    <a:p>
                      <a:pPr algn="ctr">
                        <a:spcBef>
                          <a:spcPts val="500"/>
                        </a:spcBef>
                      </a:pPr>
                      <a:r>
                        <a:rPr lang="en-US" sz="900" b="1" dirty="0"/>
                        <a:t>National Security and Defense</a:t>
                      </a:r>
                    </a:p>
                  </a:txBody>
                  <a:tcPr marR="0" marT="91440" marB="9144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spcBef>
                          <a:spcPts val="500"/>
                        </a:spcBef>
                      </a:pPr>
                      <a:endParaRPr lang="en-US" sz="1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bl>
          </a:graphicData>
        </a:graphic>
      </p:graphicFrame>
      <p:graphicFrame>
        <p:nvGraphicFramePr>
          <p:cNvPr id="335" name="Table 334">
            <a:extLst>
              <a:ext uri="{FF2B5EF4-FFF2-40B4-BE49-F238E27FC236}">
                <a16:creationId xmlns:a16="http://schemas.microsoft.com/office/drawing/2014/main" id="{4F72E777-6A7B-452E-B6D4-589732AC0D58}"/>
              </a:ext>
            </a:extLst>
          </p:cNvPr>
          <p:cNvGraphicFramePr>
            <a:graphicFrameLocks noGrp="1"/>
          </p:cNvGraphicFramePr>
          <p:nvPr>
            <p:extLst>
              <p:ext uri="{D42A27DB-BD31-4B8C-83A1-F6EECF244321}">
                <p14:modId xmlns:p14="http://schemas.microsoft.com/office/powerpoint/2010/main" val="2243634321"/>
              </p:ext>
            </p:extLst>
          </p:nvPr>
        </p:nvGraphicFramePr>
        <p:xfrm>
          <a:off x="4748953" y="1340989"/>
          <a:ext cx="1366783" cy="482600"/>
        </p:xfrm>
        <a:graphic>
          <a:graphicData uri="http://schemas.openxmlformats.org/drawingml/2006/table">
            <a:tbl>
              <a:tblPr firstRow="1" bandRow="1"/>
              <a:tblGrid>
                <a:gridCol w="1366783">
                  <a:extLst>
                    <a:ext uri="{9D8B030D-6E8A-4147-A177-3AD203B41FA5}">
                      <a16:colId xmlns:a16="http://schemas.microsoft.com/office/drawing/2014/main" val="20000"/>
                    </a:ext>
                  </a:extLst>
                </a:gridCol>
              </a:tblGrid>
              <a:tr h="323278">
                <a:tc>
                  <a:txBody>
                    <a:bodyPr/>
                    <a:lstStyle/>
                    <a:p>
                      <a:pPr algn="ctr">
                        <a:spcBef>
                          <a:spcPts val="500"/>
                        </a:spcBef>
                      </a:pPr>
                      <a:r>
                        <a:rPr lang="en-US" sz="900" b="1" dirty="0"/>
                        <a:t>Global Partnerships</a:t>
                      </a:r>
                    </a:p>
                  </a:txBody>
                  <a:tcPr marR="182880" marT="91440" marB="9144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spcBef>
                          <a:spcPts val="500"/>
                        </a:spcBef>
                      </a:pPr>
                      <a:endParaRPr lang="en-US" sz="1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bl>
          </a:graphicData>
        </a:graphic>
      </p:graphicFrame>
      <p:sp>
        <p:nvSpPr>
          <p:cNvPr id="336" name="TextBox 335">
            <a:extLst>
              <a:ext uri="{FF2B5EF4-FFF2-40B4-BE49-F238E27FC236}">
                <a16:creationId xmlns:a16="http://schemas.microsoft.com/office/drawing/2014/main" id="{A736D359-C0CF-4BD8-B9AB-50422F2DD576}"/>
              </a:ext>
            </a:extLst>
          </p:cNvPr>
          <p:cNvSpPr txBox="1"/>
          <p:nvPr/>
        </p:nvSpPr>
        <p:spPr bwMode="gray">
          <a:xfrm>
            <a:off x="268288" y="2729970"/>
            <a:ext cx="5873750" cy="153888"/>
          </a:xfrm>
          <a:prstGeom prst="rect">
            <a:avLst/>
          </a:prstGeom>
          <a:noFill/>
        </p:spPr>
        <p:txBody>
          <a:bodyPr wrap="square" lIns="0" tIns="0" rIns="0" bIns="0" rtlCol="0">
            <a:spAutoFit/>
          </a:bodyPr>
          <a:lstStyle/>
          <a:p>
            <a:pPr algn="ctr"/>
            <a:r>
              <a:rPr lang="en-US" sz="1000" b="1" dirty="0"/>
              <a:t>University Impact</a:t>
            </a:r>
          </a:p>
        </p:txBody>
      </p:sp>
      <p:pic>
        <p:nvPicPr>
          <p:cNvPr id="337" name="Picture 4">
            <a:extLst>
              <a:ext uri="{FF2B5EF4-FFF2-40B4-BE49-F238E27FC236}">
                <a16:creationId xmlns:a16="http://schemas.microsoft.com/office/drawing/2014/main" id="{082E6B9E-B12F-46E9-9DFD-00DB7EABFC62}"/>
              </a:ext>
            </a:extLst>
          </p:cNvPr>
          <p:cNvPicPr>
            <a:picLocks noChangeAspect="1" noChangeArrowheads="1"/>
          </p:cNvPicPr>
          <p:nvPr/>
        </p:nvPicPr>
        <p:blipFill>
          <a:blip r:embed="rId7"/>
          <a:srcRect/>
          <a:stretch/>
        </p:blipFill>
        <p:spPr bwMode="gray">
          <a:xfrm>
            <a:off x="3757740" y="895988"/>
            <a:ext cx="376461" cy="371442"/>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2">
            <a:extLst>
              <a:ext uri="{FF2B5EF4-FFF2-40B4-BE49-F238E27FC236}">
                <a16:creationId xmlns:a16="http://schemas.microsoft.com/office/drawing/2014/main" id="{B8D4AC33-8B5C-4CE9-8C35-2E08DAACDBAF}"/>
              </a:ext>
            </a:extLst>
          </p:cNvPr>
          <p:cNvPicPr>
            <a:picLocks noChangeAspect="1" noChangeArrowheads="1"/>
          </p:cNvPicPr>
          <p:nvPr/>
        </p:nvPicPr>
        <p:blipFill>
          <a:blip r:embed="rId8"/>
          <a:srcRect/>
          <a:stretch/>
        </p:blipFill>
        <p:spPr bwMode="gray">
          <a:xfrm>
            <a:off x="5243279" y="966381"/>
            <a:ext cx="423140" cy="289590"/>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5">
            <a:extLst>
              <a:ext uri="{FF2B5EF4-FFF2-40B4-BE49-F238E27FC236}">
                <a16:creationId xmlns:a16="http://schemas.microsoft.com/office/drawing/2014/main" id="{588CC722-544C-4B40-BDCD-FC2B356DCBBA}"/>
              </a:ext>
            </a:extLst>
          </p:cNvPr>
          <p:cNvPicPr>
            <a:picLocks noChangeAspect="1" noChangeArrowheads="1"/>
          </p:cNvPicPr>
          <p:nvPr/>
        </p:nvPicPr>
        <p:blipFill>
          <a:blip r:embed="rId9"/>
          <a:srcRect/>
          <a:stretch/>
        </p:blipFill>
        <p:spPr bwMode="gray">
          <a:xfrm flipH="1">
            <a:off x="2247645" y="891747"/>
            <a:ext cx="403239" cy="376356"/>
          </a:xfrm>
          <a:prstGeom prst="rect">
            <a:avLst/>
          </a:prstGeom>
          <a:noFill/>
          <a:extLst>
            <a:ext uri="{909E8E84-426E-40DD-AFC4-6F175D3DCCD1}">
              <a14:hiddenFill xmlns:a14="http://schemas.microsoft.com/office/drawing/2010/main">
                <a:solidFill>
                  <a:srgbClr val="FFFFFF"/>
                </a:solidFill>
              </a14:hiddenFill>
            </a:ext>
          </a:extLst>
        </p:spPr>
      </p:pic>
      <p:cxnSp>
        <p:nvCxnSpPr>
          <p:cNvPr id="342" name="Straight Arrow Connector 341">
            <a:extLst>
              <a:ext uri="{FF2B5EF4-FFF2-40B4-BE49-F238E27FC236}">
                <a16:creationId xmlns:a16="http://schemas.microsoft.com/office/drawing/2014/main" id="{E1F8F164-9FFD-4322-A163-C973CB5E9D5A}"/>
              </a:ext>
            </a:extLst>
          </p:cNvPr>
          <p:cNvCxnSpPr/>
          <p:nvPr/>
        </p:nvCxnSpPr>
        <p:spPr bwMode="gray">
          <a:xfrm rot="5400000">
            <a:off x="3808810" y="2593753"/>
            <a:ext cx="274320" cy="0"/>
          </a:xfrm>
          <a:prstGeom prst="straightConnector1">
            <a:avLst/>
          </a:prstGeom>
          <a:solidFill>
            <a:schemeClr val="accent1"/>
          </a:solidFill>
          <a:ln w="12700" cap="flat" cmpd="sng" algn="ctr">
            <a:solidFill>
              <a:schemeClr val="accent2"/>
            </a:solidFill>
            <a:prstDash val="solid"/>
            <a:miter lim="800000"/>
            <a:headEnd type="none" w="med" len="med"/>
            <a:tailEnd type="triangle" w="med" len="med"/>
          </a:ln>
          <a:effectLst/>
        </p:spPr>
      </p:cxnSp>
      <p:cxnSp>
        <p:nvCxnSpPr>
          <p:cNvPr id="343" name="Straight Arrow Connector 342">
            <a:extLst>
              <a:ext uri="{FF2B5EF4-FFF2-40B4-BE49-F238E27FC236}">
                <a16:creationId xmlns:a16="http://schemas.microsoft.com/office/drawing/2014/main" id="{3BBC1C12-87DE-438A-852E-478EB80EB194}"/>
              </a:ext>
            </a:extLst>
          </p:cNvPr>
          <p:cNvCxnSpPr/>
          <p:nvPr/>
        </p:nvCxnSpPr>
        <p:spPr bwMode="gray">
          <a:xfrm rot="5400000">
            <a:off x="5317689" y="2593754"/>
            <a:ext cx="274320" cy="0"/>
          </a:xfrm>
          <a:prstGeom prst="straightConnector1">
            <a:avLst/>
          </a:prstGeom>
          <a:solidFill>
            <a:schemeClr val="accent1"/>
          </a:solidFill>
          <a:ln w="12700" cap="flat" cmpd="sng" algn="ctr">
            <a:solidFill>
              <a:schemeClr val="accent2"/>
            </a:solidFill>
            <a:prstDash val="solid"/>
            <a:miter lim="800000"/>
            <a:headEnd type="none" w="med" len="med"/>
            <a:tailEnd type="triangle" w="med" len="med"/>
          </a:ln>
          <a:effectLst/>
        </p:spPr>
      </p:cxnSp>
      <p:cxnSp>
        <p:nvCxnSpPr>
          <p:cNvPr id="344" name="Straight Arrow Connector 343">
            <a:extLst>
              <a:ext uri="{FF2B5EF4-FFF2-40B4-BE49-F238E27FC236}">
                <a16:creationId xmlns:a16="http://schemas.microsoft.com/office/drawing/2014/main" id="{F2D2D0F0-B1BC-4ED6-ABF1-4B4119D4B88B}"/>
              </a:ext>
            </a:extLst>
          </p:cNvPr>
          <p:cNvCxnSpPr/>
          <p:nvPr/>
        </p:nvCxnSpPr>
        <p:spPr bwMode="gray">
          <a:xfrm rot="5400000">
            <a:off x="2312104" y="2593753"/>
            <a:ext cx="274320" cy="0"/>
          </a:xfrm>
          <a:prstGeom prst="straightConnector1">
            <a:avLst/>
          </a:prstGeom>
          <a:solidFill>
            <a:schemeClr val="accent1"/>
          </a:solidFill>
          <a:ln w="12700" cap="flat" cmpd="sng" algn="ctr">
            <a:solidFill>
              <a:schemeClr val="accent2"/>
            </a:solidFill>
            <a:prstDash val="solid"/>
            <a:miter lim="800000"/>
            <a:headEnd type="none" w="med" len="med"/>
            <a:tailEnd type="triangle" w="med" len="med"/>
          </a:ln>
          <a:effectLst/>
        </p:spPr>
      </p:cxnSp>
      <p:sp>
        <p:nvSpPr>
          <p:cNvPr id="308" name="Text Placeholder 1">
            <a:extLst>
              <a:ext uri="{FF2B5EF4-FFF2-40B4-BE49-F238E27FC236}">
                <a16:creationId xmlns:a16="http://schemas.microsoft.com/office/drawing/2014/main" id="{4FDA3ADA-651F-4B83-9D07-196F09F3AEED}"/>
              </a:ext>
            </a:extLst>
          </p:cNvPr>
          <p:cNvSpPr txBox="1">
            <a:spLocks/>
          </p:cNvSpPr>
          <p:nvPr/>
        </p:nvSpPr>
        <p:spPr bwMode="gray">
          <a:xfrm>
            <a:off x="272836" y="2964600"/>
            <a:ext cx="1371600" cy="1346522"/>
          </a:xfrm>
          <a:prstGeom prst="rect">
            <a:avLst/>
          </a:prstGeom>
        </p:spPr>
        <p:txBody>
          <a:bodyPr vert="horz" wrap="square" lIns="0" tIns="0" rIns="0" bIns="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300"/>
              </a:spcBef>
            </a:pPr>
            <a:r>
              <a:rPr lang="en-US" sz="800" dirty="0"/>
              <a:t>Negative environment for international students </a:t>
            </a:r>
          </a:p>
          <a:p>
            <a:pPr>
              <a:spcBef>
                <a:spcPts val="300"/>
              </a:spcBef>
            </a:pPr>
            <a:r>
              <a:rPr lang="en-US" sz="800" dirty="0"/>
              <a:t>Suspicion of non-citizen faculty</a:t>
            </a:r>
          </a:p>
          <a:p>
            <a:pPr>
              <a:spcBef>
                <a:spcPts val="300"/>
              </a:spcBef>
            </a:pPr>
            <a:r>
              <a:rPr lang="en-US" sz="800" dirty="0"/>
              <a:t>Declining international enrollment</a:t>
            </a:r>
          </a:p>
          <a:p>
            <a:pPr>
              <a:spcBef>
                <a:spcPts val="300"/>
              </a:spcBef>
            </a:pPr>
            <a:r>
              <a:rPr lang="en-US" sz="800" dirty="0"/>
              <a:t>Loss of current talent and shrinking new talent pipelines </a:t>
            </a:r>
          </a:p>
        </p:txBody>
      </p:sp>
      <p:cxnSp>
        <p:nvCxnSpPr>
          <p:cNvPr id="351" name="Straight Connector 350">
            <a:extLst>
              <a:ext uri="{FF2B5EF4-FFF2-40B4-BE49-F238E27FC236}">
                <a16:creationId xmlns:a16="http://schemas.microsoft.com/office/drawing/2014/main" id="{91F64438-EAC2-4E98-8339-3BB45476E4FC}"/>
              </a:ext>
            </a:extLst>
          </p:cNvPr>
          <p:cNvCxnSpPr/>
          <p:nvPr/>
        </p:nvCxnSpPr>
        <p:spPr bwMode="gray">
          <a:xfrm>
            <a:off x="274241" y="2932331"/>
            <a:ext cx="1371600" cy="0"/>
          </a:xfrm>
          <a:prstGeom prst="line">
            <a:avLst/>
          </a:prstGeom>
          <a:noFill/>
          <a:ln w="9525" cap="flat" cmpd="sng" algn="ctr">
            <a:solidFill>
              <a:schemeClr val="accent2"/>
            </a:solidFill>
            <a:prstDash val="dash"/>
            <a:miter lim="800000"/>
          </a:ln>
          <a:effectLst/>
        </p:spPr>
      </p:cxnSp>
      <p:cxnSp>
        <p:nvCxnSpPr>
          <p:cNvPr id="355" name="Straight Connector 354">
            <a:extLst>
              <a:ext uri="{FF2B5EF4-FFF2-40B4-BE49-F238E27FC236}">
                <a16:creationId xmlns:a16="http://schemas.microsoft.com/office/drawing/2014/main" id="{A7E0890D-DDFF-4874-99B6-D4DB114CB659}"/>
              </a:ext>
            </a:extLst>
          </p:cNvPr>
          <p:cNvCxnSpPr/>
          <p:nvPr/>
        </p:nvCxnSpPr>
        <p:spPr bwMode="gray">
          <a:xfrm>
            <a:off x="1763464" y="1340988"/>
            <a:ext cx="1371600" cy="0"/>
          </a:xfrm>
          <a:prstGeom prst="line">
            <a:avLst/>
          </a:prstGeom>
          <a:noFill/>
          <a:ln w="9525" cap="flat" cmpd="sng" algn="ctr">
            <a:solidFill>
              <a:schemeClr val="accent2"/>
            </a:solidFill>
            <a:prstDash val="solid"/>
            <a:miter lim="800000"/>
          </a:ln>
          <a:effectLst/>
        </p:spPr>
      </p:cxnSp>
      <p:cxnSp>
        <p:nvCxnSpPr>
          <p:cNvPr id="356" name="Straight Connector 355">
            <a:extLst>
              <a:ext uri="{FF2B5EF4-FFF2-40B4-BE49-F238E27FC236}">
                <a16:creationId xmlns:a16="http://schemas.microsoft.com/office/drawing/2014/main" id="{10625DEF-11E6-43AA-BA2E-B4701D9AD7F0}"/>
              </a:ext>
            </a:extLst>
          </p:cNvPr>
          <p:cNvCxnSpPr/>
          <p:nvPr/>
        </p:nvCxnSpPr>
        <p:spPr bwMode="gray">
          <a:xfrm>
            <a:off x="3260170" y="1340988"/>
            <a:ext cx="1371600" cy="0"/>
          </a:xfrm>
          <a:prstGeom prst="line">
            <a:avLst/>
          </a:prstGeom>
          <a:noFill/>
          <a:ln w="9525" cap="flat" cmpd="sng" algn="ctr">
            <a:solidFill>
              <a:schemeClr val="accent2"/>
            </a:solidFill>
            <a:prstDash val="solid"/>
            <a:miter lim="800000"/>
          </a:ln>
          <a:effectLst/>
        </p:spPr>
      </p:cxnSp>
      <p:cxnSp>
        <p:nvCxnSpPr>
          <p:cNvPr id="357" name="Straight Connector 356">
            <a:extLst>
              <a:ext uri="{FF2B5EF4-FFF2-40B4-BE49-F238E27FC236}">
                <a16:creationId xmlns:a16="http://schemas.microsoft.com/office/drawing/2014/main" id="{FF770749-8740-4ED3-9162-A753A8F9E3B7}"/>
              </a:ext>
            </a:extLst>
          </p:cNvPr>
          <p:cNvCxnSpPr/>
          <p:nvPr/>
        </p:nvCxnSpPr>
        <p:spPr bwMode="gray">
          <a:xfrm>
            <a:off x="4774729" y="1340988"/>
            <a:ext cx="1360240" cy="0"/>
          </a:xfrm>
          <a:prstGeom prst="line">
            <a:avLst/>
          </a:prstGeom>
          <a:noFill/>
          <a:ln w="9525" cap="flat" cmpd="sng" algn="ctr">
            <a:solidFill>
              <a:schemeClr val="accent2"/>
            </a:solidFill>
            <a:prstDash val="solid"/>
            <a:miter lim="800000"/>
          </a:ln>
          <a:effectLst/>
        </p:spPr>
      </p:cxnSp>
      <p:graphicFrame>
        <p:nvGraphicFramePr>
          <p:cNvPr id="358" name="Table 357">
            <a:extLst>
              <a:ext uri="{FF2B5EF4-FFF2-40B4-BE49-F238E27FC236}">
                <a16:creationId xmlns:a16="http://schemas.microsoft.com/office/drawing/2014/main" id="{3AA2D072-DADC-4E81-B4F6-970E779AF901}"/>
              </a:ext>
            </a:extLst>
          </p:cNvPr>
          <p:cNvGraphicFramePr>
            <a:graphicFrameLocks noGrp="1"/>
          </p:cNvGraphicFramePr>
          <p:nvPr>
            <p:extLst>
              <p:ext uri="{D42A27DB-BD31-4B8C-83A1-F6EECF244321}">
                <p14:modId xmlns:p14="http://schemas.microsoft.com/office/powerpoint/2010/main" val="3756956949"/>
              </p:ext>
            </p:extLst>
          </p:nvPr>
        </p:nvGraphicFramePr>
        <p:xfrm>
          <a:off x="276650" y="1340988"/>
          <a:ext cx="1366783" cy="482600"/>
        </p:xfrm>
        <a:graphic>
          <a:graphicData uri="http://schemas.openxmlformats.org/drawingml/2006/table">
            <a:tbl>
              <a:tblPr firstRow="1" bandRow="1"/>
              <a:tblGrid>
                <a:gridCol w="1366783">
                  <a:extLst>
                    <a:ext uri="{9D8B030D-6E8A-4147-A177-3AD203B41FA5}">
                      <a16:colId xmlns:a16="http://schemas.microsoft.com/office/drawing/2014/main" val="20000"/>
                    </a:ext>
                  </a:extLst>
                </a:gridCol>
              </a:tblGrid>
              <a:tr h="308727">
                <a:tc>
                  <a:txBody>
                    <a:bodyPr/>
                    <a:lstStyle/>
                    <a:p>
                      <a:pPr algn="ctr">
                        <a:spcBef>
                          <a:spcPts val="500"/>
                        </a:spcBef>
                      </a:pPr>
                      <a:r>
                        <a:rPr lang="en-US" sz="900" b="1" dirty="0"/>
                        <a:t>Immigration  and Talent </a:t>
                      </a:r>
                    </a:p>
                  </a:txBody>
                  <a:tcPr marR="182880" marT="91440" marB="9144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spcBef>
                          <a:spcPts val="500"/>
                        </a:spcBef>
                      </a:pPr>
                      <a:endParaRPr lang="en-US" sz="1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bl>
          </a:graphicData>
        </a:graphic>
      </p:graphicFrame>
      <p:pic>
        <p:nvPicPr>
          <p:cNvPr id="359" name="Picture 5">
            <a:extLst>
              <a:ext uri="{FF2B5EF4-FFF2-40B4-BE49-F238E27FC236}">
                <a16:creationId xmlns:a16="http://schemas.microsoft.com/office/drawing/2014/main" id="{4760B21F-CC5D-434F-B8F8-89DAF4A3952D}"/>
              </a:ext>
            </a:extLst>
          </p:cNvPr>
          <p:cNvPicPr>
            <a:picLocks noChangeAspect="1" noChangeArrowheads="1"/>
          </p:cNvPicPr>
          <p:nvPr/>
        </p:nvPicPr>
        <p:blipFill>
          <a:blip r:embed="rId10"/>
          <a:srcRect/>
          <a:stretch/>
        </p:blipFill>
        <p:spPr bwMode="gray">
          <a:xfrm>
            <a:off x="758423" y="892419"/>
            <a:ext cx="403237" cy="375012"/>
          </a:xfrm>
          <a:prstGeom prst="rect">
            <a:avLst/>
          </a:prstGeom>
          <a:noFill/>
          <a:extLst>
            <a:ext uri="{909E8E84-426E-40DD-AFC4-6F175D3DCCD1}">
              <a14:hiddenFill xmlns:a14="http://schemas.microsoft.com/office/drawing/2010/main">
                <a:solidFill>
                  <a:srgbClr val="FFFFFF"/>
                </a:solidFill>
              </a14:hiddenFill>
            </a:ext>
          </a:extLst>
        </p:spPr>
      </p:pic>
      <p:cxnSp>
        <p:nvCxnSpPr>
          <p:cNvPr id="360" name="Straight Arrow Connector 359">
            <a:extLst>
              <a:ext uri="{FF2B5EF4-FFF2-40B4-BE49-F238E27FC236}">
                <a16:creationId xmlns:a16="http://schemas.microsoft.com/office/drawing/2014/main" id="{74968802-CDFD-4FBA-B2E5-1F62F03E819F}"/>
              </a:ext>
            </a:extLst>
          </p:cNvPr>
          <p:cNvCxnSpPr/>
          <p:nvPr/>
        </p:nvCxnSpPr>
        <p:spPr bwMode="gray">
          <a:xfrm rot="5400000">
            <a:off x="822881" y="2593753"/>
            <a:ext cx="274320" cy="0"/>
          </a:xfrm>
          <a:prstGeom prst="straightConnector1">
            <a:avLst/>
          </a:prstGeom>
          <a:solidFill>
            <a:schemeClr val="accent1"/>
          </a:solidFill>
          <a:ln w="12700" cap="flat" cmpd="sng" algn="ctr">
            <a:solidFill>
              <a:schemeClr val="accent2"/>
            </a:solidFill>
            <a:prstDash val="solid"/>
            <a:miter lim="800000"/>
            <a:headEnd type="none" w="med" len="med"/>
            <a:tailEnd type="triangle" w="med" len="med"/>
          </a:ln>
          <a:effectLst/>
        </p:spPr>
      </p:cxnSp>
      <p:cxnSp>
        <p:nvCxnSpPr>
          <p:cNvPr id="361" name="Straight Connector 360">
            <a:extLst>
              <a:ext uri="{FF2B5EF4-FFF2-40B4-BE49-F238E27FC236}">
                <a16:creationId xmlns:a16="http://schemas.microsoft.com/office/drawing/2014/main" id="{4EFCADBA-258F-4CA8-8500-19093C9CDC0B}"/>
              </a:ext>
            </a:extLst>
          </p:cNvPr>
          <p:cNvCxnSpPr/>
          <p:nvPr/>
        </p:nvCxnSpPr>
        <p:spPr bwMode="gray">
          <a:xfrm>
            <a:off x="274241" y="1340988"/>
            <a:ext cx="1371600" cy="0"/>
          </a:xfrm>
          <a:prstGeom prst="line">
            <a:avLst/>
          </a:prstGeom>
          <a:noFill/>
          <a:ln w="9525" cap="flat" cmpd="sng" algn="ctr">
            <a:solidFill>
              <a:schemeClr val="accent2"/>
            </a:solidFill>
            <a:prstDash val="solid"/>
            <a:miter lim="800000"/>
          </a:ln>
          <a:effectLst/>
        </p:spPr>
      </p:cxnSp>
      <p:sp>
        <p:nvSpPr>
          <p:cNvPr id="364" name="Text Placeholder 1">
            <a:extLst>
              <a:ext uri="{FF2B5EF4-FFF2-40B4-BE49-F238E27FC236}">
                <a16:creationId xmlns:a16="http://schemas.microsoft.com/office/drawing/2014/main" id="{2C346BA8-3054-4EF5-B810-ED8EDE9E313B}"/>
              </a:ext>
            </a:extLst>
          </p:cNvPr>
          <p:cNvSpPr txBox="1">
            <a:spLocks/>
          </p:cNvSpPr>
          <p:nvPr/>
        </p:nvSpPr>
        <p:spPr bwMode="gray">
          <a:xfrm>
            <a:off x="1763270" y="2964600"/>
            <a:ext cx="1371600" cy="1308050"/>
          </a:xfrm>
          <a:prstGeom prst="rect">
            <a:avLst/>
          </a:prstGeom>
          <a:noFill/>
        </p:spPr>
        <p:txBody>
          <a:bodyPr vert="horz" wrap="square" lIns="0" tIns="0" rIns="0" bIns="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300"/>
              </a:spcBef>
            </a:pPr>
            <a:r>
              <a:rPr lang="en-US" sz="800" dirty="0"/>
              <a:t>National priorities shift toward protectionism, away from open sharing</a:t>
            </a:r>
          </a:p>
          <a:p>
            <a:pPr>
              <a:spcBef>
                <a:spcPts val="300"/>
              </a:spcBef>
            </a:pPr>
            <a:r>
              <a:rPr lang="en-US" sz="800" dirty="0"/>
              <a:t>Local communities feel the impact, decreasing university investments</a:t>
            </a:r>
          </a:p>
          <a:p>
            <a:pPr>
              <a:spcBef>
                <a:spcPts val="300"/>
              </a:spcBef>
            </a:pPr>
            <a:r>
              <a:rPr lang="en-US" sz="800" dirty="0"/>
              <a:t>Greater expectations that universities pick up the slack of lagging innovation support</a:t>
            </a:r>
          </a:p>
        </p:txBody>
      </p:sp>
      <p:cxnSp>
        <p:nvCxnSpPr>
          <p:cNvPr id="365" name="Straight Connector 364">
            <a:extLst>
              <a:ext uri="{FF2B5EF4-FFF2-40B4-BE49-F238E27FC236}">
                <a16:creationId xmlns:a16="http://schemas.microsoft.com/office/drawing/2014/main" id="{1F646E24-4371-46D6-92C6-2CA10F89E7A2}"/>
              </a:ext>
            </a:extLst>
          </p:cNvPr>
          <p:cNvCxnSpPr/>
          <p:nvPr/>
        </p:nvCxnSpPr>
        <p:spPr bwMode="gray">
          <a:xfrm>
            <a:off x="1763464" y="2932331"/>
            <a:ext cx="1371600" cy="0"/>
          </a:xfrm>
          <a:prstGeom prst="line">
            <a:avLst/>
          </a:prstGeom>
          <a:solidFill>
            <a:srgbClr val="FFEE6D"/>
          </a:solidFill>
          <a:ln w="9525" cap="flat" cmpd="sng" algn="ctr">
            <a:solidFill>
              <a:schemeClr val="accent2"/>
            </a:solidFill>
            <a:prstDash val="dash"/>
            <a:miter lim="800000"/>
          </a:ln>
          <a:effectLst/>
        </p:spPr>
      </p:cxnSp>
      <p:sp>
        <p:nvSpPr>
          <p:cNvPr id="367" name="Text Placeholder 1">
            <a:extLst>
              <a:ext uri="{FF2B5EF4-FFF2-40B4-BE49-F238E27FC236}">
                <a16:creationId xmlns:a16="http://schemas.microsoft.com/office/drawing/2014/main" id="{0F276389-90AB-45A5-B16C-1F400EAC787F}"/>
              </a:ext>
            </a:extLst>
          </p:cNvPr>
          <p:cNvSpPr txBox="1">
            <a:spLocks/>
          </p:cNvSpPr>
          <p:nvPr/>
        </p:nvSpPr>
        <p:spPr bwMode="gray">
          <a:xfrm>
            <a:off x="3253704" y="2964600"/>
            <a:ext cx="1371600" cy="1469633"/>
          </a:xfrm>
          <a:prstGeom prst="rect">
            <a:avLst/>
          </a:prstGeom>
          <a:noFill/>
        </p:spPr>
        <p:txBody>
          <a:bodyPr vert="horz" wrap="square" lIns="0" tIns="0" rIns="0" bIns="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300"/>
              </a:spcBef>
            </a:pPr>
            <a:r>
              <a:rPr lang="en-US" sz="800" dirty="0"/>
              <a:t>Removing non-citizens from sensitive research</a:t>
            </a:r>
          </a:p>
          <a:p>
            <a:pPr>
              <a:spcBef>
                <a:spcPts val="300"/>
              </a:spcBef>
            </a:pPr>
            <a:r>
              <a:rPr lang="en-US" sz="800" dirty="0"/>
              <a:t>Stronger security measures around access and information</a:t>
            </a:r>
          </a:p>
          <a:p>
            <a:pPr>
              <a:spcBef>
                <a:spcPts val="300"/>
              </a:spcBef>
            </a:pPr>
            <a:r>
              <a:rPr lang="en-US" sz="800" dirty="0"/>
              <a:t>Restrictions on funding and research activities for non-citizens</a:t>
            </a:r>
          </a:p>
          <a:p>
            <a:pPr>
              <a:spcBef>
                <a:spcPts val="300"/>
              </a:spcBef>
            </a:pPr>
            <a:r>
              <a:rPr lang="en-US" sz="800" dirty="0"/>
              <a:t>More aggressive pursuit and stronger penalties for malfeasances</a:t>
            </a:r>
          </a:p>
        </p:txBody>
      </p:sp>
      <p:cxnSp>
        <p:nvCxnSpPr>
          <p:cNvPr id="368" name="Straight Connector 367">
            <a:extLst>
              <a:ext uri="{FF2B5EF4-FFF2-40B4-BE49-F238E27FC236}">
                <a16:creationId xmlns:a16="http://schemas.microsoft.com/office/drawing/2014/main" id="{DC6C92F2-8EFF-4034-BB18-5E127A16C2C2}"/>
              </a:ext>
            </a:extLst>
          </p:cNvPr>
          <p:cNvCxnSpPr/>
          <p:nvPr/>
        </p:nvCxnSpPr>
        <p:spPr bwMode="gray">
          <a:xfrm>
            <a:off x="3260170" y="2932331"/>
            <a:ext cx="1371600" cy="0"/>
          </a:xfrm>
          <a:prstGeom prst="line">
            <a:avLst/>
          </a:prstGeom>
          <a:solidFill>
            <a:srgbClr val="FFEE6D"/>
          </a:solidFill>
          <a:ln w="9525" cap="flat" cmpd="sng" algn="ctr">
            <a:solidFill>
              <a:schemeClr val="accent2"/>
            </a:solidFill>
            <a:prstDash val="dash"/>
            <a:miter lim="800000"/>
          </a:ln>
          <a:effectLst/>
        </p:spPr>
      </p:cxnSp>
      <p:sp>
        <p:nvSpPr>
          <p:cNvPr id="370" name="Text Placeholder 1">
            <a:extLst>
              <a:ext uri="{FF2B5EF4-FFF2-40B4-BE49-F238E27FC236}">
                <a16:creationId xmlns:a16="http://schemas.microsoft.com/office/drawing/2014/main" id="{31A4F40E-5DA4-4184-98EA-83177D2BF6CA}"/>
              </a:ext>
            </a:extLst>
          </p:cNvPr>
          <p:cNvSpPr txBox="1">
            <a:spLocks/>
          </p:cNvSpPr>
          <p:nvPr/>
        </p:nvSpPr>
        <p:spPr bwMode="gray">
          <a:xfrm>
            <a:off x="4744137" y="2964600"/>
            <a:ext cx="1371600" cy="1184940"/>
          </a:xfrm>
          <a:prstGeom prst="rect">
            <a:avLst/>
          </a:prstGeom>
          <a:noFill/>
        </p:spPr>
        <p:txBody>
          <a:bodyPr vert="horz" wrap="square" lIns="0" tIns="0" rIns="0" bIns="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300"/>
              </a:spcBef>
            </a:pPr>
            <a:r>
              <a:rPr lang="en-US" sz="800" dirty="0"/>
              <a:t>Increasing “us versus them” mentality leads to divisions</a:t>
            </a:r>
          </a:p>
          <a:p>
            <a:pPr>
              <a:spcBef>
                <a:spcPts val="300"/>
              </a:spcBef>
            </a:pPr>
            <a:r>
              <a:rPr lang="en-US" sz="800" dirty="0"/>
              <a:t>Countries and regions taking cues from US and China, focusing resources internally</a:t>
            </a:r>
          </a:p>
          <a:p>
            <a:pPr>
              <a:spcBef>
                <a:spcPts val="300"/>
              </a:spcBef>
            </a:pPr>
            <a:r>
              <a:rPr lang="en-US" sz="800" dirty="0"/>
              <a:t>Diminishes international collaborations over time </a:t>
            </a:r>
          </a:p>
        </p:txBody>
      </p:sp>
      <p:cxnSp>
        <p:nvCxnSpPr>
          <p:cNvPr id="371" name="Straight Connector 370">
            <a:extLst>
              <a:ext uri="{FF2B5EF4-FFF2-40B4-BE49-F238E27FC236}">
                <a16:creationId xmlns:a16="http://schemas.microsoft.com/office/drawing/2014/main" id="{EF6927AB-5DBB-43A8-87F4-31E1CC479DD5}"/>
              </a:ext>
            </a:extLst>
          </p:cNvPr>
          <p:cNvCxnSpPr/>
          <p:nvPr/>
        </p:nvCxnSpPr>
        <p:spPr bwMode="gray">
          <a:xfrm>
            <a:off x="4744136" y="2932331"/>
            <a:ext cx="1371600" cy="0"/>
          </a:xfrm>
          <a:prstGeom prst="line">
            <a:avLst/>
          </a:prstGeom>
          <a:solidFill>
            <a:srgbClr val="FFEE6D"/>
          </a:solidFill>
          <a:ln w="9525" cap="flat" cmpd="sng" algn="ctr">
            <a:solidFill>
              <a:schemeClr val="accent2"/>
            </a:solidFill>
            <a:prstDash val="dash"/>
            <a:miter lim="800000"/>
          </a:ln>
          <a:effectLst/>
        </p:spPr>
      </p:cxnSp>
      <p:sp>
        <p:nvSpPr>
          <p:cNvPr id="37" name="Freeform 34">
            <a:extLst>
              <a:ext uri="{FF2B5EF4-FFF2-40B4-BE49-F238E27FC236}">
                <a16:creationId xmlns:a16="http://schemas.microsoft.com/office/drawing/2014/main" id="{96EB26C0-88C2-4807-8AB4-3843393E517C}"/>
              </a:ext>
            </a:extLst>
          </p:cNvPr>
          <p:cNvSpPr/>
          <p:nvPr/>
        </p:nvSpPr>
        <p:spPr bwMode="gray">
          <a:xfrm>
            <a:off x="272469" y="1788847"/>
            <a:ext cx="1375145" cy="72807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38" name="TextBox 37">
            <a:extLst>
              <a:ext uri="{FF2B5EF4-FFF2-40B4-BE49-F238E27FC236}">
                <a16:creationId xmlns:a16="http://schemas.microsoft.com/office/drawing/2014/main" id="{539F1D31-6677-4C77-9A71-D492065B256B}"/>
              </a:ext>
            </a:extLst>
          </p:cNvPr>
          <p:cNvSpPr txBox="1"/>
          <p:nvPr/>
        </p:nvSpPr>
        <p:spPr bwMode="gray">
          <a:xfrm>
            <a:off x="292407" y="1867769"/>
            <a:ext cx="1335269" cy="492443"/>
          </a:xfrm>
          <a:prstGeom prst="rect">
            <a:avLst/>
          </a:prstGeom>
          <a:solidFill>
            <a:schemeClr val="accent1"/>
          </a:solidFill>
          <a:ln>
            <a:noFill/>
          </a:ln>
        </p:spPr>
        <p:txBody>
          <a:bodyPr wrap="square" lIns="0" tIns="0" rIns="0" bIns="0" rtlCol="0">
            <a:spAutoFit/>
          </a:bodyPr>
          <a:lstStyle/>
          <a:p>
            <a:pPr algn="ctr"/>
            <a:r>
              <a:rPr lang="en-US" sz="800" b="1" dirty="0">
                <a:cs typeface="Times New Roman" pitchFamily="18" charset="0"/>
              </a:rPr>
              <a:t>Chinese Immigration and Visitor Visa Applications to US   and Canada Plunge</a:t>
            </a:r>
          </a:p>
        </p:txBody>
      </p:sp>
      <p:sp>
        <p:nvSpPr>
          <p:cNvPr id="42" name="Freeform 34">
            <a:extLst>
              <a:ext uri="{FF2B5EF4-FFF2-40B4-BE49-F238E27FC236}">
                <a16:creationId xmlns:a16="http://schemas.microsoft.com/office/drawing/2014/main" id="{32EEC50C-FB38-4786-AA53-3685C1653540}"/>
              </a:ext>
            </a:extLst>
          </p:cNvPr>
          <p:cNvSpPr/>
          <p:nvPr/>
        </p:nvSpPr>
        <p:spPr bwMode="gray">
          <a:xfrm>
            <a:off x="4742727" y="1788847"/>
            <a:ext cx="1381369" cy="72807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43" name="TextBox 42">
            <a:extLst>
              <a:ext uri="{FF2B5EF4-FFF2-40B4-BE49-F238E27FC236}">
                <a16:creationId xmlns:a16="http://schemas.microsoft.com/office/drawing/2014/main" id="{FAAB7F7B-897C-492E-AEB9-42DA23618BEC}"/>
              </a:ext>
            </a:extLst>
          </p:cNvPr>
          <p:cNvSpPr txBox="1"/>
          <p:nvPr/>
        </p:nvSpPr>
        <p:spPr bwMode="gray">
          <a:xfrm>
            <a:off x="4787215" y="1929324"/>
            <a:ext cx="1335269" cy="369332"/>
          </a:xfrm>
          <a:prstGeom prst="rect">
            <a:avLst/>
          </a:prstGeom>
          <a:solidFill>
            <a:schemeClr val="accent1"/>
          </a:solidFill>
          <a:ln>
            <a:noFill/>
          </a:ln>
        </p:spPr>
        <p:txBody>
          <a:bodyPr wrap="square" lIns="0" tIns="0" rIns="0" bIns="0" rtlCol="0">
            <a:spAutoFit/>
          </a:bodyPr>
          <a:lstStyle/>
          <a:p>
            <a:pPr algn="ctr"/>
            <a:r>
              <a:rPr lang="en-US" sz="800" b="1" dirty="0">
                <a:cs typeface="Times New Roman" pitchFamily="18" charset="0"/>
              </a:rPr>
              <a:t>Science Suffers Collateral Damage     as Trade Tensions Rise</a:t>
            </a:r>
          </a:p>
        </p:txBody>
      </p:sp>
      <p:sp>
        <p:nvSpPr>
          <p:cNvPr id="45" name="Freeform 34">
            <a:extLst>
              <a:ext uri="{FF2B5EF4-FFF2-40B4-BE49-F238E27FC236}">
                <a16:creationId xmlns:a16="http://schemas.microsoft.com/office/drawing/2014/main" id="{67D8666C-E124-46A3-99FA-7E4BE8EB0BF9}"/>
              </a:ext>
            </a:extLst>
          </p:cNvPr>
          <p:cNvSpPr/>
          <p:nvPr/>
        </p:nvSpPr>
        <p:spPr bwMode="gray">
          <a:xfrm>
            <a:off x="1758580" y="1788847"/>
            <a:ext cx="1381369" cy="72807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46" name="TextBox 45">
            <a:extLst>
              <a:ext uri="{FF2B5EF4-FFF2-40B4-BE49-F238E27FC236}">
                <a16:creationId xmlns:a16="http://schemas.microsoft.com/office/drawing/2014/main" id="{2ADE43E9-D713-499C-82F0-20E2950B7191}"/>
              </a:ext>
            </a:extLst>
          </p:cNvPr>
          <p:cNvSpPr txBox="1"/>
          <p:nvPr/>
        </p:nvSpPr>
        <p:spPr bwMode="gray">
          <a:xfrm>
            <a:off x="1781630" y="1867769"/>
            <a:ext cx="1335269" cy="492443"/>
          </a:xfrm>
          <a:prstGeom prst="rect">
            <a:avLst/>
          </a:prstGeom>
          <a:solidFill>
            <a:schemeClr val="accent1"/>
          </a:solidFill>
          <a:ln>
            <a:noFill/>
          </a:ln>
        </p:spPr>
        <p:txBody>
          <a:bodyPr wrap="square" lIns="0" tIns="0" rIns="0" bIns="0" rtlCol="0">
            <a:spAutoFit/>
          </a:bodyPr>
          <a:lstStyle/>
          <a:p>
            <a:pPr algn="ctr"/>
            <a:r>
              <a:rPr lang="en-US" sz="800" b="1" dirty="0">
                <a:cs typeface="Times New Roman" pitchFamily="18" charset="0"/>
              </a:rPr>
              <a:t>In Worsening Trade Battle, Business Investment Feels the Fallout</a:t>
            </a:r>
          </a:p>
        </p:txBody>
      </p:sp>
      <p:sp>
        <p:nvSpPr>
          <p:cNvPr id="48" name="Freeform 34">
            <a:extLst>
              <a:ext uri="{FF2B5EF4-FFF2-40B4-BE49-F238E27FC236}">
                <a16:creationId xmlns:a16="http://schemas.microsoft.com/office/drawing/2014/main" id="{1A490F3D-909F-48F7-AE7B-F26B4DA1E27E}"/>
              </a:ext>
            </a:extLst>
          </p:cNvPr>
          <p:cNvSpPr/>
          <p:nvPr/>
        </p:nvSpPr>
        <p:spPr bwMode="gray">
          <a:xfrm>
            <a:off x="3255286" y="1788847"/>
            <a:ext cx="1381369" cy="72807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1"/>
          </a:solidFill>
          <a:ln w="6350" cap="flat" cmpd="sng" algn="ctr">
            <a:solidFill>
              <a:schemeClr val="accent4"/>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49" name="TextBox 48">
            <a:extLst>
              <a:ext uri="{FF2B5EF4-FFF2-40B4-BE49-F238E27FC236}">
                <a16:creationId xmlns:a16="http://schemas.microsoft.com/office/drawing/2014/main" id="{1C61F899-D1AB-417C-9EE5-1FE53BE18E9B}"/>
              </a:ext>
            </a:extLst>
          </p:cNvPr>
          <p:cNvSpPr txBox="1"/>
          <p:nvPr/>
        </p:nvSpPr>
        <p:spPr bwMode="gray">
          <a:xfrm>
            <a:off x="3296149" y="1867769"/>
            <a:ext cx="1299642" cy="492443"/>
          </a:xfrm>
          <a:prstGeom prst="rect">
            <a:avLst/>
          </a:prstGeom>
          <a:solidFill>
            <a:schemeClr val="accent1"/>
          </a:solidFill>
          <a:ln>
            <a:noFill/>
          </a:ln>
        </p:spPr>
        <p:txBody>
          <a:bodyPr wrap="square" lIns="0" tIns="0" rIns="0" bIns="0" rtlCol="0">
            <a:spAutoFit/>
          </a:bodyPr>
          <a:lstStyle/>
          <a:p>
            <a:pPr algn="ctr"/>
            <a:r>
              <a:rPr lang="en-US" sz="800" b="1" dirty="0">
                <a:cs typeface="Times New Roman" pitchFamily="18" charset="0"/>
              </a:rPr>
              <a:t>Rising Tensions Between the West and China Go Beyond Trade Dispute</a:t>
            </a:r>
          </a:p>
        </p:txBody>
      </p:sp>
      <p:sp>
        <p:nvSpPr>
          <p:cNvPr id="41" name="TextBox 40">
            <a:extLst>
              <a:ext uri="{FF2B5EF4-FFF2-40B4-BE49-F238E27FC236}">
                <a16:creationId xmlns:a16="http://schemas.microsoft.com/office/drawing/2014/main" id="{C1B213AA-E3F1-4EBA-B71D-3B41D2F0B4D5}"/>
              </a:ext>
            </a:extLst>
          </p:cNvPr>
          <p:cNvSpPr txBox="1"/>
          <p:nvPr/>
        </p:nvSpPr>
        <p:spPr>
          <a:xfrm>
            <a:off x="6578539" y="891747"/>
            <a:ext cx="1666875" cy="1218282"/>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CUSTOMIZE </a:t>
            </a:r>
          </a:p>
          <a:p>
            <a:pPr>
              <a:spcBef>
                <a:spcPts val="500"/>
              </a:spcBef>
            </a:pPr>
            <a:r>
              <a:rPr lang="en-US" sz="900" dirty="0">
                <a:solidFill>
                  <a:schemeClr val="bg1"/>
                </a:solidFill>
              </a:rPr>
              <a:t>Add other campus specific impacts that you have experienced or know that peer institutions are experiencing.</a:t>
            </a:r>
          </a:p>
        </p:txBody>
      </p:sp>
    </p:spTree>
    <p:extLst>
      <p:ext uri="{BB962C8B-B14F-4D97-AF65-F5344CB8AC3E}">
        <p14:creationId xmlns:p14="http://schemas.microsoft.com/office/powerpoint/2010/main" val="385745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3E8AB0-FDCF-4F1C-8D32-2831F525AD57}"/>
              </a:ext>
            </a:extLst>
          </p:cNvPr>
          <p:cNvSpPr>
            <a:spLocks noGrp="1"/>
          </p:cNvSpPr>
          <p:nvPr>
            <p:ph type="body" sz="quarter" idx="15"/>
          </p:nvPr>
        </p:nvSpPr>
        <p:spPr>
          <a:xfrm>
            <a:off x="280195" y="640267"/>
            <a:ext cx="5842794" cy="184666"/>
          </a:xfrm>
        </p:spPr>
        <p:txBody>
          <a:bodyPr/>
          <a:lstStyle/>
          <a:p>
            <a:r>
              <a:rPr lang="en-US" dirty="0"/>
              <a:t>Unpacking the Headline-Grabbing Timeline of Trade Tension</a:t>
            </a:r>
          </a:p>
        </p:txBody>
      </p:sp>
      <p:sp>
        <p:nvSpPr>
          <p:cNvPr id="3" name="Text Placeholder 2">
            <a:extLst>
              <a:ext uri="{FF2B5EF4-FFF2-40B4-BE49-F238E27FC236}">
                <a16:creationId xmlns:a16="http://schemas.microsoft.com/office/drawing/2014/main" id="{2B3A9C47-B5AE-460A-821C-182DCC4C4997}"/>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9CCA8EE5-A54D-4DFD-910E-5764C9FFBFC8}"/>
              </a:ext>
            </a:extLst>
          </p:cNvPr>
          <p:cNvSpPr>
            <a:spLocks noGrp="1"/>
          </p:cNvSpPr>
          <p:nvPr>
            <p:ph type="body" sz="quarter" idx="18"/>
          </p:nvPr>
        </p:nvSpPr>
        <p:spPr>
          <a:xfrm>
            <a:off x="2831954" y="4583373"/>
            <a:ext cx="3568848" cy="200055"/>
          </a:xfrm>
        </p:spPr>
        <p:txBody>
          <a:bodyPr/>
          <a:lstStyle/>
          <a:p>
            <a:r>
              <a:rPr lang="en-US" dirty="0"/>
              <a:t>Source: Reuters, </a:t>
            </a:r>
            <a:r>
              <a:rPr lang="en-US" dirty="0">
                <a:hlinkClick r:id="rId3"/>
              </a:rPr>
              <a:t>Timeline: Key dates in the U.S.-China trade war</a:t>
            </a:r>
            <a:r>
              <a:rPr lang="en-US" dirty="0"/>
              <a:t>; </a:t>
            </a:r>
            <a:r>
              <a:rPr lang="en-US" dirty="0">
                <a:hlinkClick r:id="rId4"/>
              </a:rPr>
              <a:t>MD Anderson Cancer Center story</a:t>
            </a:r>
            <a:r>
              <a:rPr lang="en-US" dirty="0"/>
              <a:t>; </a:t>
            </a:r>
            <a:r>
              <a:rPr lang="en-US" dirty="0">
                <a:hlinkClick r:id="rId5"/>
              </a:rPr>
              <a:t>Emory University story</a:t>
            </a:r>
            <a:r>
              <a:rPr lang="en-US" dirty="0"/>
              <a:t>; </a:t>
            </a:r>
            <a:r>
              <a:rPr lang="en-US" dirty="0">
                <a:hlinkClick r:id="rId6"/>
              </a:rPr>
              <a:t>National Microbiology Lab story</a:t>
            </a:r>
            <a:r>
              <a:rPr lang="en-US" dirty="0"/>
              <a:t>; </a:t>
            </a:r>
            <a:r>
              <a:rPr lang="en-US" dirty="0">
                <a:hlinkClick r:id="rId7"/>
              </a:rPr>
              <a:t>University of Kansas story</a:t>
            </a:r>
            <a:r>
              <a:rPr lang="en-US" dirty="0"/>
              <a:t>; EAB interviews and analysis.</a:t>
            </a:r>
          </a:p>
        </p:txBody>
      </p:sp>
      <p:sp>
        <p:nvSpPr>
          <p:cNvPr id="6" name="Title 5">
            <a:extLst>
              <a:ext uri="{FF2B5EF4-FFF2-40B4-BE49-F238E27FC236}">
                <a16:creationId xmlns:a16="http://schemas.microsoft.com/office/drawing/2014/main" id="{15D07D87-14BB-40B4-B833-2D1F2107582F}"/>
              </a:ext>
            </a:extLst>
          </p:cNvPr>
          <p:cNvSpPr>
            <a:spLocks noGrp="1"/>
          </p:cNvSpPr>
          <p:nvPr>
            <p:ph type="title"/>
          </p:nvPr>
        </p:nvSpPr>
        <p:spPr/>
        <p:txBody>
          <a:bodyPr/>
          <a:lstStyle/>
          <a:p>
            <a:r>
              <a:rPr lang="en-US" dirty="0"/>
              <a:t>From Trade War to Faculty Research Scrutiny</a:t>
            </a:r>
          </a:p>
        </p:txBody>
      </p:sp>
      <p:grpSp>
        <p:nvGrpSpPr>
          <p:cNvPr id="20" name="Group 19">
            <a:extLst>
              <a:ext uri="{FF2B5EF4-FFF2-40B4-BE49-F238E27FC236}">
                <a16:creationId xmlns:a16="http://schemas.microsoft.com/office/drawing/2014/main" id="{2D32B225-103C-4FE4-B7C8-30EAE2F2D70E}"/>
              </a:ext>
            </a:extLst>
          </p:cNvPr>
          <p:cNvGrpSpPr/>
          <p:nvPr/>
        </p:nvGrpSpPr>
        <p:grpSpPr>
          <a:xfrm>
            <a:off x="1095479" y="2339511"/>
            <a:ext cx="5100907" cy="906323"/>
            <a:chOff x="1095479" y="3058224"/>
            <a:chExt cx="5100907" cy="906323"/>
          </a:xfrm>
        </p:grpSpPr>
        <p:sp>
          <p:nvSpPr>
            <p:cNvPr id="59" name="TextBox 58">
              <a:extLst>
                <a:ext uri="{FF2B5EF4-FFF2-40B4-BE49-F238E27FC236}">
                  <a16:creationId xmlns:a16="http://schemas.microsoft.com/office/drawing/2014/main" id="{90A448EC-CC84-4694-A3CE-65516EE092BE}"/>
                </a:ext>
              </a:extLst>
            </p:cNvPr>
            <p:cNvSpPr txBox="1"/>
            <p:nvPr/>
          </p:nvSpPr>
          <p:spPr bwMode="gray">
            <a:xfrm>
              <a:off x="1095479" y="3058224"/>
              <a:ext cx="914400" cy="553891"/>
            </a:xfrm>
            <a:prstGeom prst="rect">
              <a:avLst/>
            </a:prstGeom>
            <a:solidFill>
              <a:schemeClr val="bg1"/>
            </a:solidFill>
          </p:spPr>
          <p:txBody>
            <a:bodyPr wrap="square" lIns="18288" tIns="18288" rIns="18288" bIns="18288" rtlCol="0">
              <a:noAutofit/>
            </a:bodyPr>
            <a:lstStyle/>
            <a:p>
              <a:pPr>
                <a:spcBef>
                  <a:spcPts val="500"/>
                </a:spcBef>
              </a:pPr>
              <a:r>
                <a:rPr lang="en-US" sz="800" dirty="0"/>
                <a:t>US imposes first tariffs on solar panels, washing machines, steel, and aluminum</a:t>
              </a:r>
            </a:p>
          </p:txBody>
        </p:sp>
        <p:sp>
          <p:nvSpPr>
            <p:cNvPr id="75" name="TextBox 74">
              <a:extLst>
                <a:ext uri="{FF2B5EF4-FFF2-40B4-BE49-F238E27FC236}">
                  <a16:creationId xmlns:a16="http://schemas.microsoft.com/office/drawing/2014/main" id="{52BEEDA0-7573-4E0B-8245-4AA0CCB1C45E}"/>
                </a:ext>
              </a:extLst>
            </p:cNvPr>
            <p:cNvSpPr txBox="1"/>
            <p:nvPr/>
          </p:nvSpPr>
          <p:spPr bwMode="gray">
            <a:xfrm>
              <a:off x="2831953" y="3058224"/>
              <a:ext cx="1272448" cy="906323"/>
            </a:xfrm>
            <a:prstGeom prst="rect">
              <a:avLst/>
            </a:prstGeom>
            <a:solidFill>
              <a:schemeClr val="bg1"/>
            </a:solidFill>
          </p:spPr>
          <p:txBody>
            <a:bodyPr wrap="square" lIns="18288" tIns="18288" rIns="18288" bIns="18288" rtlCol="0">
              <a:noAutofit/>
            </a:bodyPr>
            <a:lstStyle/>
            <a:p>
              <a:pPr>
                <a:spcBef>
                  <a:spcPts val="500"/>
                </a:spcBef>
              </a:pPr>
              <a:r>
                <a:rPr lang="en-US" sz="800" dirty="0"/>
                <a:t>Canada detains Huawei CFO Meng Wanzhou at request of US, leading to Chinese retaliation against Canada</a:t>
              </a:r>
            </a:p>
          </p:txBody>
        </p:sp>
        <p:sp>
          <p:nvSpPr>
            <p:cNvPr id="79" name="TextBox 78">
              <a:extLst>
                <a:ext uri="{FF2B5EF4-FFF2-40B4-BE49-F238E27FC236}">
                  <a16:creationId xmlns:a16="http://schemas.microsoft.com/office/drawing/2014/main" id="{543F04EF-D696-45E3-A698-125B6C8C3E9B}"/>
                </a:ext>
              </a:extLst>
            </p:cNvPr>
            <p:cNvSpPr txBox="1"/>
            <p:nvPr/>
          </p:nvSpPr>
          <p:spPr bwMode="gray">
            <a:xfrm>
              <a:off x="4958605" y="3058224"/>
              <a:ext cx="1237781" cy="762003"/>
            </a:xfrm>
            <a:prstGeom prst="rect">
              <a:avLst/>
            </a:prstGeom>
            <a:solidFill>
              <a:schemeClr val="bg1"/>
            </a:solidFill>
          </p:spPr>
          <p:txBody>
            <a:bodyPr wrap="square" lIns="18288" tIns="18288" rIns="18288" bIns="18288" rtlCol="0">
              <a:noAutofit/>
            </a:bodyPr>
            <a:lstStyle/>
            <a:p>
              <a:pPr>
                <a:spcBef>
                  <a:spcPts val="500"/>
                </a:spcBef>
              </a:pPr>
              <a:r>
                <a:rPr lang="en-US" sz="800" dirty="0"/>
                <a:t>President Trump orders via a tweet that US companies leave China and officially declares China as a currency manipulator</a:t>
              </a:r>
            </a:p>
          </p:txBody>
        </p:sp>
      </p:grpSp>
      <p:grpSp>
        <p:nvGrpSpPr>
          <p:cNvPr id="14" name="Group 13">
            <a:extLst>
              <a:ext uri="{FF2B5EF4-FFF2-40B4-BE49-F238E27FC236}">
                <a16:creationId xmlns:a16="http://schemas.microsoft.com/office/drawing/2014/main" id="{B54AECEF-EA7C-484B-BFC3-7DBC81E4627F}"/>
              </a:ext>
            </a:extLst>
          </p:cNvPr>
          <p:cNvGrpSpPr/>
          <p:nvPr/>
        </p:nvGrpSpPr>
        <p:grpSpPr>
          <a:xfrm>
            <a:off x="272962" y="1001311"/>
            <a:ext cx="4868965" cy="553891"/>
            <a:chOff x="272962" y="1679036"/>
            <a:chExt cx="4868965" cy="553891"/>
          </a:xfrm>
        </p:grpSpPr>
        <p:sp>
          <p:nvSpPr>
            <p:cNvPr id="57" name="TextBox 56">
              <a:extLst>
                <a:ext uri="{FF2B5EF4-FFF2-40B4-BE49-F238E27FC236}">
                  <a16:creationId xmlns:a16="http://schemas.microsoft.com/office/drawing/2014/main" id="{3AACF84E-8990-4611-83A8-951E2902165E}"/>
                </a:ext>
              </a:extLst>
            </p:cNvPr>
            <p:cNvSpPr txBox="1"/>
            <p:nvPr/>
          </p:nvSpPr>
          <p:spPr bwMode="gray">
            <a:xfrm>
              <a:off x="272962" y="1679036"/>
              <a:ext cx="1005840" cy="553891"/>
            </a:xfrm>
            <a:prstGeom prst="rect">
              <a:avLst/>
            </a:prstGeom>
            <a:solidFill>
              <a:schemeClr val="bg1"/>
            </a:solidFill>
          </p:spPr>
          <p:txBody>
            <a:bodyPr wrap="square" lIns="18288" tIns="18288" rIns="18288" bIns="18288" rtlCol="0">
              <a:noAutofit/>
            </a:bodyPr>
            <a:lstStyle/>
            <a:p>
              <a:pPr>
                <a:spcBef>
                  <a:spcPts val="500"/>
                </a:spcBef>
              </a:pPr>
              <a:r>
                <a:rPr lang="en-US" sz="800" dirty="0"/>
                <a:t>President Trump orders probe into Chinese IP theft and trade deficit</a:t>
              </a:r>
            </a:p>
          </p:txBody>
        </p:sp>
        <p:sp>
          <p:nvSpPr>
            <p:cNvPr id="73" name="TextBox 72">
              <a:extLst>
                <a:ext uri="{FF2B5EF4-FFF2-40B4-BE49-F238E27FC236}">
                  <a16:creationId xmlns:a16="http://schemas.microsoft.com/office/drawing/2014/main" id="{8CF56464-D4BE-4E98-A506-29B1B1C269E4}"/>
                </a:ext>
              </a:extLst>
            </p:cNvPr>
            <p:cNvSpPr txBox="1"/>
            <p:nvPr/>
          </p:nvSpPr>
          <p:spPr bwMode="gray">
            <a:xfrm>
              <a:off x="1976627" y="1679036"/>
              <a:ext cx="868678" cy="529376"/>
            </a:xfrm>
            <a:prstGeom prst="rect">
              <a:avLst/>
            </a:prstGeom>
            <a:solidFill>
              <a:schemeClr val="bg1"/>
            </a:solidFill>
          </p:spPr>
          <p:txBody>
            <a:bodyPr wrap="square" lIns="18288" tIns="18288" rIns="18288" bIns="18288" rtlCol="0">
              <a:spAutoFit/>
            </a:bodyPr>
            <a:lstStyle/>
            <a:p>
              <a:pPr>
                <a:spcBef>
                  <a:spcPts val="500"/>
                </a:spcBef>
              </a:pPr>
              <a:r>
                <a:rPr lang="en-US" sz="800" dirty="0"/>
                <a:t>China responds with retaliatory tariffs on US products</a:t>
              </a:r>
            </a:p>
          </p:txBody>
        </p:sp>
        <p:sp>
          <p:nvSpPr>
            <p:cNvPr id="77" name="TextBox 76">
              <a:extLst>
                <a:ext uri="{FF2B5EF4-FFF2-40B4-BE49-F238E27FC236}">
                  <a16:creationId xmlns:a16="http://schemas.microsoft.com/office/drawing/2014/main" id="{CAD096CA-1509-4C2A-B083-DEE0F19111DF}"/>
                </a:ext>
              </a:extLst>
            </p:cNvPr>
            <p:cNvSpPr txBox="1"/>
            <p:nvPr/>
          </p:nvSpPr>
          <p:spPr bwMode="gray">
            <a:xfrm>
              <a:off x="3861767" y="1679036"/>
              <a:ext cx="1280160" cy="411480"/>
            </a:xfrm>
            <a:prstGeom prst="rect">
              <a:avLst/>
            </a:prstGeom>
            <a:solidFill>
              <a:schemeClr val="bg1"/>
            </a:solidFill>
          </p:spPr>
          <p:txBody>
            <a:bodyPr wrap="square" lIns="18288" tIns="18288" rIns="18288" bIns="18288" rtlCol="0">
              <a:noAutofit/>
            </a:bodyPr>
            <a:lstStyle/>
            <a:p>
              <a:pPr>
                <a:spcBef>
                  <a:spcPts val="500"/>
                </a:spcBef>
              </a:pPr>
              <a:r>
                <a:rPr lang="en-US" sz="800" dirty="0"/>
                <a:t>Trade negotiations collapse and both US and China announce new and larger tariffs</a:t>
              </a:r>
            </a:p>
          </p:txBody>
        </p:sp>
      </p:grpSp>
      <p:grpSp>
        <p:nvGrpSpPr>
          <p:cNvPr id="18" name="Group 17">
            <a:extLst>
              <a:ext uri="{FF2B5EF4-FFF2-40B4-BE49-F238E27FC236}">
                <a16:creationId xmlns:a16="http://schemas.microsoft.com/office/drawing/2014/main" id="{2568BE18-8687-44F7-9DBE-654F5053EAEC}"/>
              </a:ext>
            </a:extLst>
          </p:cNvPr>
          <p:cNvGrpSpPr/>
          <p:nvPr/>
        </p:nvGrpSpPr>
        <p:grpSpPr>
          <a:xfrm>
            <a:off x="422955" y="1777486"/>
            <a:ext cx="5456028" cy="137160"/>
            <a:chOff x="422955" y="2470744"/>
            <a:chExt cx="5456028" cy="137160"/>
          </a:xfrm>
        </p:grpSpPr>
        <p:sp>
          <p:nvSpPr>
            <p:cNvPr id="58" name="TextBox 57">
              <a:extLst>
                <a:ext uri="{FF2B5EF4-FFF2-40B4-BE49-F238E27FC236}">
                  <a16:creationId xmlns:a16="http://schemas.microsoft.com/office/drawing/2014/main" id="{26CC2FB6-3B24-4B2A-966B-2B0CB56C1777}"/>
                </a:ext>
              </a:extLst>
            </p:cNvPr>
            <p:cNvSpPr txBox="1"/>
            <p:nvPr/>
          </p:nvSpPr>
          <p:spPr bwMode="gray">
            <a:xfrm>
              <a:off x="1278359" y="2470745"/>
              <a:ext cx="548640" cy="123111"/>
            </a:xfrm>
            <a:prstGeom prst="rect">
              <a:avLst/>
            </a:prstGeom>
            <a:solidFill>
              <a:schemeClr val="bg1"/>
            </a:solidFill>
          </p:spPr>
          <p:txBody>
            <a:bodyPr wrap="square" lIns="0" tIns="0" rIns="0" bIns="0" rtlCol="0">
              <a:noAutofit/>
            </a:bodyPr>
            <a:lstStyle/>
            <a:p>
              <a:pPr>
                <a:spcBef>
                  <a:spcPts val="500"/>
                </a:spcBef>
              </a:pPr>
              <a:r>
                <a:rPr lang="en-US" sz="800" i="1" dirty="0"/>
                <a:t>April 2018</a:t>
              </a:r>
            </a:p>
          </p:txBody>
        </p:sp>
        <p:sp>
          <p:nvSpPr>
            <p:cNvPr id="74" name="TextBox 73">
              <a:extLst>
                <a:ext uri="{FF2B5EF4-FFF2-40B4-BE49-F238E27FC236}">
                  <a16:creationId xmlns:a16="http://schemas.microsoft.com/office/drawing/2014/main" id="{1B6B0450-A478-421D-9EC6-B3EFA1281C7F}"/>
                </a:ext>
              </a:extLst>
            </p:cNvPr>
            <p:cNvSpPr txBox="1"/>
            <p:nvPr/>
          </p:nvSpPr>
          <p:spPr bwMode="gray">
            <a:xfrm>
              <a:off x="3032064" y="2470745"/>
              <a:ext cx="812915" cy="123111"/>
            </a:xfrm>
            <a:prstGeom prst="rect">
              <a:avLst/>
            </a:prstGeom>
            <a:solidFill>
              <a:schemeClr val="bg1"/>
            </a:solidFill>
          </p:spPr>
          <p:txBody>
            <a:bodyPr wrap="square" lIns="0" tIns="0" rIns="0" bIns="0" rtlCol="0">
              <a:spAutoFit/>
            </a:bodyPr>
            <a:lstStyle/>
            <a:p>
              <a:pPr>
                <a:spcBef>
                  <a:spcPts val="500"/>
                </a:spcBef>
              </a:pPr>
              <a:r>
                <a:rPr lang="en-US" sz="800" i="1" dirty="0"/>
                <a:t>December 2018</a:t>
              </a:r>
            </a:p>
          </p:txBody>
        </p:sp>
        <p:sp>
          <p:nvSpPr>
            <p:cNvPr id="78" name="TextBox 77">
              <a:extLst>
                <a:ext uri="{FF2B5EF4-FFF2-40B4-BE49-F238E27FC236}">
                  <a16:creationId xmlns:a16="http://schemas.microsoft.com/office/drawing/2014/main" id="{7E074D61-788E-4144-9EA4-B4C889F25E52}"/>
                </a:ext>
              </a:extLst>
            </p:cNvPr>
            <p:cNvSpPr txBox="1"/>
            <p:nvPr/>
          </p:nvSpPr>
          <p:spPr bwMode="gray">
            <a:xfrm>
              <a:off x="5147463" y="2470745"/>
              <a:ext cx="731520" cy="123111"/>
            </a:xfrm>
            <a:prstGeom prst="rect">
              <a:avLst/>
            </a:prstGeom>
            <a:solidFill>
              <a:schemeClr val="bg1"/>
            </a:solidFill>
          </p:spPr>
          <p:txBody>
            <a:bodyPr wrap="square" lIns="0" tIns="0" rIns="0" bIns="0" rtlCol="0">
              <a:noAutofit/>
            </a:bodyPr>
            <a:lstStyle/>
            <a:p>
              <a:pPr>
                <a:spcBef>
                  <a:spcPts val="500"/>
                </a:spcBef>
              </a:pPr>
              <a:r>
                <a:rPr lang="en-US" sz="800" i="1" dirty="0"/>
                <a:t>August 2019</a:t>
              </a:r>
            </a:p>
          </p:txBody>
        </p:sp>
        <p:sp>
          <p:nvSpPr>
            <p:cNvPr id="56" name="TextBox 55">
              <a:extLst>
                <a:ext uri="{FF2B5EF4-FFF2-40B4-BE49-F238E27FC236}">
                  <a16:creationId xmlns:a16="http://schemas.microsoft.com/office/drawing/2014/main" id="{90ECA0FA-0631-4C91-B4D4-E0F4AA67CFF1}"/>
                </a:ext>
              </a:extLst>
            </p:cNvPr>
            <p:cNvSpPr txBox="1"/>
            <p:nvPr/>
          </p:nvSpPr>
          <p:spPr bwMode="gray">
            <a:xfrm>
              <a:off x="422955" y="2470744"/>
              <a:ext cx="705855" cy="137160"/>
            </a:xfrm>
            <a:prstGeom prst="rect">
              <a:avLst/>
            </a:prstGeom>
            <a:solidFill>
              <a:schemeClr val="bg1"/>
            </a:solidFill>
          </p:spPr>
          <p:txBody>
            <a:bodyPr wrap="square" lIns="0" tIns="0" rIns="0" bIns="0" rtlCol="0">
              <a:noAutofit/>
            </a:bodyPr>
            <a:lstStyle/>
            <a:p>
              <a:pPr>
                <a:spcBef>
                  <a:spcPts val="500"/>
                </a:spcBef>
              </a:pPr>
              <a:r>
                <a:rPr lang="en-US" sz="800" i="1" dirty="0"/>
                <a:t>January 2018</a:t>
              </a:r>
            </a:p>
          </p:txBody>
        </p:sp>
        <p:sp>
          <p:nvSpPr>
            <p:cNvPr id="72" name="TextBox 71">
              <a:extLst>
                <a:ext uri="{FF2B5EF4-FFF2-40B4-BE49-F238E27FC236}">
                  <a16:creationId xmlns:a16="http://schemas.microsoft.com/office/drawing/2014/main" id="{1D3EFBF6-9DB3-4ED6-A9D5-3D4C9E5541A8}"/>
                </a:ext>
              </a:extLst>
            </p:cNvPr>
            <p:cNvSpPr txBox="1"/>
            <p:nvPr/>
          </p:nvSpPr>
          <p:spPr bwMode="gray">
            <a:xfrm>
              <a:off x="2146596" y="2470745"/>
              <a:ext cx="548640" cy="123111"/>
            </a:xfrm>
            <a:prstGeom prst="rect">
              <a:avLst/>
            </a:prstGeom>
            <a:solidFill>
              <a:schemeClr val="bg1"/>
            </a:solidFill>
          </p:spPr>
          <p:txBody>
            <a:bodyPr wrap="square" lIns="0" tIns="0" rIns="0" bIns="0" rtlCol="0">
              <a:noAutofit/>
            </a:bodyPr>
            <a:lstStyle/>
            <a:p>
              <a:pPr>
                <a:spcBef>
                  <a:spcPts val="500"/>
                </a:spcBef>
              </a:pPr>
              <a:r>
                <a:rPr lang="en-US" sz="800" i="1" dirty="0"/>
                <a:t>June 2018</a:t>
              </a:r>
            </a:p>
          </p:txBody>
        </p:sp>
        <p:sp>
          <p:nvSpPr>
            <p:cNvPr id="76" name="TextBox 75">
              <a:extLst>
                <a:ext uri="{FF2B5EF4-FFF2-40B4-BE49-F238E27FC236}">
                  <a16:creationId xmlns:a16="http://schemas.microsoft.com/office/drawing/2014/main" id="{F15D06D9-2922-4C14-8FF1-09C7811E3937}"/>
                </a:ext>
              </a:extLst>
            </p:cNvPr>
            <p:cNvSpPr txBox="1"/>
            <p:nvPr/>
          </p:nvSpPr>
          <p:spPr bwMode="gray">
            <a:xfrm>
              <a:off x="4227527" y="2470745"/>
              <a:ext cx="548640" cy="123111"/>
            </a:xfrm>
            <a:prstGeom prst="rect">
              <a:avLst/>
            </a:prstGeom>
            <a:solidFill>
              <a:schemeClr val="bg1"/>
            </a:solidFill>
          </p:spPr>
          <p:txBody>
            <a:bodyPr wrap="square" lIns="0" tIns="0" rIns="0" bIns="0" rtlCol="0">
              <a:noAutofit/>
            </a:bodyPr>
            <a:lstStyle/>
            <a:p>
              <a:pPr>
                <a:spcBef>
                  <a:spcPts val="500"/>
                </a:spcBef>
              </a:pPr>
              <a:r>
                <a:rPr lang="en-US" sz="800" i="1" dirty="0"/>
                <a:t>May 2019</a:t>
              </a:r>
            </a:p>
          </p:txBody>
        </p:sp>
      </p:grpSp>
      <p:grpSp>
        <p:nvGrpSpPr>
          <p:cNvPr id="22" name="Group 21">
            <a:extLst>
              <a:ext uri="{FF2B5EF4-FFF2-40B4-BE49-F238E27FC236}">
                <a16:creationId xmlns:a16="http://schemas.microsoft.com/office/drawing/2014/main" id="{38E8BE0B-F7B3-40E8-AC21-B3A1BA7591A2}"/>
              </a:ext>
            </a:extLst>
          </p:cNvPr>
          <p:cNvGrpSpPr/>
          <p:nvPr/>
        </p:nvGrpSpPr>
        <p:grpSpPr>
          <a:xfrm>
            <a:off x="1552679" y="2136931"/>
            <a:ext cx="3960544" cy="182880"/>
            <a:chOff x="1552679" y="2789579"/>
            <a:chExt cx="3960544" cy="274320"/>
          </a:xfrm>
        </p:grpSpPr>
        <p:cxnSp>
          <p:nvCxnSpPr>
            <p:cNvPr id="71" name="Straight Connector 70">
              <a:extLst>
                <a:ext uri="{FF2B5EF4-FFF2-40B4-BE49-F238E27FC236}">
                  <a16:creationId xmlns:a16="http://schemas.microsoft.com/office/drawing/2014/main" id="{7550F023-54A8-49E4-8F3D-B397332BBDCA}"/>
                </a:ext>
              </a:extLst>
            </p:cNvPr>
            <p:cNvCxnSpPr/>
            <p:nvPr/>
          </p:nvCxnSpPr>
          <p:spPr bwMode="gray">
            <a:xfrm flipV="1">
              <a:off x="1552679" y="2789579"/>
              <a:ext cx="0" cy="274320"/>
            </a:xfrm>
            <a:prstGeom prst="line">
              <a:avLst/>
            </a:prstGeom>
            <a:ln w="12700" cap="flat">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51F8BB4-5971-42FC-AC6C-B184F8D12619}"/>
                </a:ext>
              </a:extLst>
            </p:cNvPr>
            <p:cNvCxnSpPr/>
            <p:nvPr/>
          </p:nvCxnSpPr>
          <p:spPr bwMode="gray">
            <a:xfrm flipV="1">
              <a:off x="3438521" y="2789579"/>
              <a:ext cx="0" cy="274320"/>
            </a:xfrm>
            <a:prstGeom prst="line">
              <a:avLst/>
            </a:prstGeom>
            <a:ln w="12700" cap="flat">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2C9F98B-F713-4F7B-A9C1-806145C6FB29}"/>
                </a:ext>
              </a:extLst>
            </p:cNvPr>
            <p:cNvCxnSpPr/>
            <p:nvPr/>
          </p:nvCxnSpPr>
          <p:spPr bwMode="gray">
            <a:xfrm flipV="1">
              <a:off x="5513223" y="2789579"/>
              <a:ext cx="0" cy="274320"/>
            </a:xfrm>
            <a:prstGeom prst="line">
              <a:avLst/>
            </a:prstGeom>
            <a:ln w="12700" cap="flat">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BFB52A9-F5D0-4B22-9557-2E6FC3E1D000}"/>
              </a:ext>
            </a:extLst>
          </p:cNvPr>
          <p:cNvGrpSpPr/>
          <p:nvPr/>
        </p:nvGrpSpPr>
        <p:grpSpPr>
          <a:xfrm>
            <a:off x="19652" y="1934348"/>
            <a:ext cx="6319935" cy="182881"/>
            <a:chOff x="19652" y="2607527"/>
            <a:chExt cx="6319935" cy="182881"/>
          </a:xfrm>
        </p:grpSpPr>
        <p:cxnSp>
          <p:nvCxnSpPr>
            <p:cNvPr id="15" name="Straight Arrow Connector 14">
              <a:extLst>
                <a:ext uri="{FF2B5EF4-FFF2-40B4-BE49-F238E27FC236}">
                  <a16:creationId xmlns:a16="http://schemas.microsoft.com/office/drawing/2014/main" id="{2D07D173-F635-4FE1-98B2-7DCDC5E149B9}"/>
                </a:ext>
              </a:extLst>
            </p:cNvPr>
            <p:cNvCxnSpPr/>
            <p:nvPr/>
          </p:nvCxnSpPr>
          <p:spPr bwMode="gray">
            <a:xfrm>
              <a:off x="19652" y="2698967"/>
              <a:ext cx="6319935"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FC500F96-D700-4737-946E-C732F2F3B693}"/>
                </a:ext>
              </a:extLst>
            </p:cNvPr>
            <p:cNvSpPr/>
            <p:nvPr/>
          </p:nvSpPr>
          <p:spPr bwMode="gray">
            <a:xfrm rot="10800000">
              <a:off x="1461240" y="2607527"/>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2" name="Oval 81">
              <a:extLst>
                <a:ext uri="{FF2B5EF4-FFF2-40B4-BE49-F238E27FC236}">
                  <a16:creationId xmlns:a16="http://schemas.microsoft.com/office/drawing/2014/main" id="{7A302681-B39B-4440-BA2B-79AE215A8926}"/>
                </a:ext>
              </a:extLst>
            </p:cNvPr>
            <p:cNvSpPr/>
            <p:nvPr/>
          </p:nvSpPr>
          <p:spPr bwMode="gray">
            <a:xfrm rot="10800000">
              <a:off x="3347082" y="2607527"/>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5" name="Oval 84">
              <a:extLst>
                <a:ext uri="{FF2B5EF4-FFF2-40B4-BE49-F238E27FC236}">
                  <a16:creationId xmlns:a16="http://schemas.microsoft.com/office/drawing/2014/main" id="{8C7798D3-BEB7-46BF-8A8C-AC6D5E04DBC2}"/>
                </a:ext>
              </a:extLst>
            </p:cNvPr>
            <p:cNvSpPr/>
            <p:nvPr/>
          </p:nvSpPr>
          <p:spPr bwMode="gray">
            <a:xfrm rot="10800000">
              <a:off x="5421783" y="2607528"/>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5" name="Oval 54">
              <a:extLst>
                <a:ext uri="{FF2B5EF4-FFF2-40B4-BE49-F238E27FC236}">
                  <a16:creationId xmlns:a16="http://schemas.microsoft.com/office/drawing/2014/main" id="{7435F9E3-9669-4E62-A499-7FDCB99F7B0B}"/>
                </a:ext>
              </a:extLst>
            </p:cNvPr>
            <p:cNvSpPr/>
            <p:nvPr/>
          </p:nvSpPr>
          <p:spPr bwMode="gray">
            <a:xfrm rot="10800000">
              <a:off x="684442" y="2607527"/>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1" name="Oval 80">
              <a:extLst>
                <a:ext uri="{FF2B5EF4-FFF2-40B4-BE49-F238E27FC236}">
                  <a16:creationId xmlns:a16="http://schemas.microsoft.com/office/drawing/2014/main" id="{29A737D9-7B5C-40B1-8F91-ED67E871E38B}"/>
                </a:ext>
              </a:extLst>
            </p:cNvPr>
            <p:cNvSpPr/>
            <p:nvPr/>
          </p:nvSpPr>
          <p:spPr bwMode="gray">
            <a:xfrm rot="10800000">
              <a:off x="2329477" y="2607527"/>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4" name="Oval 83">
              <a:extLst>
                <a:ext uri="{FF2B5EF4-FFF2-40B4-BE49-F238E27FC236}">
                  <a16:creationId xmlns:a16="http://schemas.microsoft.com/office/drawing/2014/main" id="{43CF0317-297F-4536-9AD7-420778545762}"/>
                </a:ext>
              </a:extLst>
            </p:cNvPr>
            <p:cNvSpPr/>
            <p:nvPr/>
          </p:nvSpPr>
          <p:spPr bwMode="gray">
            <a:xfrm rot="10800000">
              <a:off x="4410407" y="2607527"/>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grpSp>
        <p:nvGrpSpPr>
          <p:cNvPr id="16" name="Group 15">
            <a:extLst>
              <a:ext uri="{FF2B5EF4-FFF2-40B4-BE49-F238E27FC236}">
                <a16:creationId xmlns:a16="http://schemas.microsoft.com/office/drawing/2014/main" id="{2ED75CC4-449C-4393-8246-0A0519C5E488}"/>
              </a:ext>
            </a:extLst>
          </p:cNvPr>
          <p:cNvGrpSpPr/>
          <p:nvPr/>
        </p:nvGrpSpPr>
        <p:grpSpPr>
          <a:xfrm>
            <a:off x="775882" y="1574904"/>
            <a:ext cx="3725965" cy="182880"/>
            <a:chOff x="775882" y="2196425"/>
            <a:chExt cx="3725965" cy="274320"/>
          </a:xfrm>
        </p:grpSpPr>
        <p:cxnSp>
          <p:nvCxnSpPr>
            <p:cNvPr id="88" name="Straight Connector 87">
              <a:extLst>
                <a:ext uri="{FF2B5EF4-FFF2-40B4-BE49-F238E27FC236}">
                  <a16:creationId xmlns:a16="http://schemas.microsoft.com/office/drawing/2014/main" id="{8BB9C119-AFA0-4D2D-9386-A15C101CECF8}"/>
                </a:ext>
              </a:extLst>
            </p:cNvPr>
            <p:cNvCxnSpPr/>
            <p:nvPr/>
          </p:nvCxnSpPr>
          <p:spPr bwMode="gray">
            <a:xfrm flipV="1">
              <a:off x="775882" y="2196425"/>
              <a:ext cx="0" cy="274320"/>
            </a:xfrm>
            <a:prstGeom prst="line">
              <a:avLst/>
            </a:prstGeom>
            <a:ln w="12700" cap="flat">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0D83406-E9F5-476A-B4D5-926572580FB2}"/>
                </a:ext>
              </a:extLst>
            </p:cNvPr>
            <p:cNvCxnSpPr/>
            <p:nvPr/>
          </p:nvCxnSpPr>
          <p:spPr bwMode="gray">
            <a:xfrm flipV="1">
              <a:off x="2420916" y="2196425"/>
              <a:ext cx="0" cy="274320"/>
            </a:xfrm>
            <a:prstGeom prst="line">
              <a:avLst/>
            </a:prstGeom>
            <a:ln w="12700" cap="flat">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04E3619-5229-456C-BDFC-7DC8D3C3FDDA}"/>
                </a:ext>
              </a:extLst>
            </p:cNvPr>
            <p:cNvCxnSpPr/>
            <p:nvPr/>
          </p:nvCxnSpPr>
          <p:spPr bwMode="gray">
            <a:xfrm flipV="1">
              <a:off x="4501847" y="2196425"/>
              <a:ext cx="0" cy="274320"/>
            </a:xfrm>
            <a:prstGeom prst="line">
              <a:avLst/>
            </a:prstGeom>
            <a:ln w="12700" cap="flat">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52154515-16EE-4E53-9061-2C66E60BA449}"/>
              </a:ext>
            </a:extLst>
          </p:cNvPr>
          <p:cNvSpPr/>
          <p:nvPr/>
        </p:nvSpPr>
        <p:spPr bwMode="gray">
          <a:xfrm>
            <a:off x="0" y="3157250"/>
            <a:ext cx="6400800" cy="1382884"/>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39" name="Group 38">
            <a:extLst>
              <a:ext uri="{FF2B5EF4-FFF2-40B4-BE49-F238E27FC236}">
                <a16:creationId xmlns:a16="http://schemas.microsoft.com/office/drawing/2014/main" id="{796F2A04-D1D3-4CDC-8558-F5B5BA815590}"/>
              </a:ext>
            </a:extLst>
          </p:cNvPr>
          <p:cNvGrpSpPr/>
          <p:nvPr/>
        </p:nvGrpSpPr>
        <p:grpSpPr>
          <a:xfrm>
            <a:off x="275318" y="3906632"/>
            <a:ext cx="5972988" cy="594360"/>
            <a:chOff x="275318" y="3931571"/>
            <a:chExt cx="5972988" cy="594360"/>
          </a:xfrm>
        </p:grpSpPr>
        <p:sp>
          <p:nvSpPr>
            <p:cNvPr id="101" name="TextBox 100">
              <a:extLst>
                <a:ext uri="{FF2B5EF4-FFF2-40B4-BE49-F238E27FC236}">
                  <a16:creationId xmlns:a16="http://schemas.microsoft.com/office/drawing/2014/main" id="{22AAB319-653C-4AFD-9C42-04B455D42F30}"/>
                </a:ext>
              </a:extLst>
            </p:cNvPr>
            <p:cNvSpPr txBox="1"/>
            <p:nvPr/>
          </p:nvSpPr>
          <p:spPr bwMode="gray">
            <a:xfrm>
              <a:off x="275318" y="3931571"/>
              <a:ext cx="1005840" cy="553891"/>
            </a:xfrm>
            <a:prstGeom prst="rect">
              <a:avLst/>
            </a:prstGeom>
            <a:noFill/>
          </p:spPr>
          <p:txBody>
            <a:bodyPr wrap="square" lIns="18288" tIns="18288" rIns="18288" bIns="18288" rtlCol="0">
              <a:noAutofit/>
            </a:bodyPr>
            <a:lstStyle/>
            <a:p>
              <a:pPr>
                <a:spcBef>
                  <a:spcPts val="500"/>
                </a:spcBef>
              </a:pPr>
              <a:r>
                <a:rPr lang="en-US" sz="800" dirty="0"/>
                <a:t>NIH sends letters to institutions warning of threats from China</a:t>
              </a:r>
            </a:p>
          </p:txBody>
        </p:sp>
        <p:sp>
          <p:nvSpPr>
            <p:cNvPr id="93" name="TextBox 92">
              <a:extLst>
                <a:ext uri="{FF2B5EF4-FFF2-40B4-BE49-F238E27FC236}">
                  <a16:creationId xmlns:a16="http://schemas.microsoft.com/office/drawing/2014/main" id="{295C01E6-C6F7-4FB0-BF37-2DDEE6AB8A0C}"/>
                </a:ext>
              </a:extLst>
            </p:cNvPr>
            <p:cNvSpPr txBox="1"/>
            <p:nvPr/>
          </p:nvSpPr>
          <p:spPr bwMode="gray">
            <a:xfrm>
              <a:off x="1390135" y="3931571"/>
              <a:ext cx="1180578" cy="509642"/>
            </a:xfrm>
            <a:prstGeom prst="rect">
              <a:avLst/>
            </a:prstGeom>
            <a:noFill/>
          </p:spPr>
          <p:txBody>
            <a:bodyPr wrap="square" lIns="18288" tIns="18288" rIns="18288" bIns="18288" rtlCol="0">
              <a:noAutofit/>
            </a:bodyPr>
            <a:lstStyle/>
            <a:p>
              <a:pPr>
                <a:spcBef>
                  <a:spcPts val="500"/>
                </a:spcBef>
              </a:pPr>
              <a:r>
                <a:rPr lang="en-US" sz="800" dirty="0"/>
                <a:t>First dismissal of researchers over China result from NIH letters (MD Anderson)</a:t>
              </a:r>
            </a:p>
          </p:txBody>
        </p:sp>
        <p:sp>
          <p:nvSpPr>
            <p:cNvPr id="110" name="TextBox 109">
              <a:extLst>
                <a:ext uri="{FF2B5EF4-FFF2-40B4-BE49-F238E27FC236}">
                  <a16:creationId xmlns:a16="http://schemas.microsoft.com/office/drawing/2014/main" id="{07E0AD49-283B-4E19-97F4-A324FE1FE2A2}"/>
                </a:ext>
              </a:extLst>
            </p:cNvPr>
            <p:cNvSpPr txBox="1"/>
            <p:nvPr/>
          </p:nvSpPr>
          <p:spPr bwMode="gray">
            <a:xfrm>
              <a:off x="2715270" y="3931571"/>
              <a:ext cx="1005840" cy="457200"/>
            </a:xfrm>
            <a:prstGeom prst="rect">
              <a:avLst/>
            </a:prstGeom>
            <a:noFill/>
          </p:spPr>
          <p:txBody>
            <a:bodyPr wrap="square" lIns="18288" tIns="18288" rIns="18288" bIns="18288" rtlCol="0">
              <a:noAutofit/>
            </a:bodyPr>
            <a:lstStyle/>
            <a:p>
              <a:pPr>
                <a:spcBef>
                  <a:spcPts val="500"/>
                </a:spcBef>
              </a:pPr>
              <a:r>
                <a:rPr lang="en-US" sz="800" dirty="0"/>
                <a:t>First firing of tenured professors (Emory University) </a:t>
              </a:r>
            </a:p>
          </p:txBody>
        </p:sp>
        <p:sp>
          <p:nvSpPr>
            <p:cNvPr id="97" name="TextBox 96">
              <a:extLst>
                <a:ext uri="{FF2B5EF4-FFF2-40B4-BE49-F238E27FC236}">
                  <a16:creationId xmlns:a16="http://schemas.microsoft.com/office/drawing/2014/main" id="{84BE26BE-0164-4FF2-A673-50E85F4B2525}"/>
                </a:ext>
              </a:extLst>
            </p:cNvPr>
            <p:cNvSpPr txBox="1"/>
            <p:nvPr/>
          </p:nvSpPr>
          <p:spPr bwMode="gray">
            <a:xfrm>
              <a:off x="3830088" y="3931571"/>
              <a:ext cx="1128662" cy="457200"/>
            </a:xfrm>
            <a:prstGeom prst="rect">
              <a:avLst/>
            </a:prstGeom>
            <a:noFill/>
          </p:spPr>
          <p:txBody>
            <a:bodyPr wrap="square" lIns="18288" tIns="18288" rIns="18288" bIns="18288" rtlCol="0">
              <a:noAutofit/>
            </a:bodyPr>
            <a:lstStyle/>
            <a:p>
              <a:pPr>
                <a:spcBef>
                  <a:spcPts val="500"/>
                </a:spcBef>
              </a:pPr>
              <a:r>
                <a:rPr lang="en-US" sz="800" dirty="0"/>
                <a:t>First Canadian researchers removed from lab (National Microbiology Lab)</a:t>
              </a:r>
            </a:p>
          </p:txBody>
        </p:sp>
        <p:sp>
          <p:nvSpPr>
            <p:cNvPr id="120" name="TextBox 119">
              <a:extLst>
                <a:ext uri="{FF2B5EF4-FFF2-40B4-BE49-F238E27FC236}">
                  <a16:creationId xmlns:a16="http://schemas.microsoft.com/office/drawing/2014/main" id="{A9415899-EC4B-4D82-91DC-A313781B22C0}"/>
                </a:ext>
              </a:extLst>
            </p:cNvPr>
            <p:cNvSpPr txBox="1"/>
            <p:nvPr/>
          </p:nvSpPr>
          <p:spPr bwMode="gray">
            <a:xfrm>
              <a:off x="5067728" y="3931571"/>
              <a:ext cx="1180578" cy="594360"/>
            </a:xfrm>
            <a:prstGeom prst="rect">
              <a:avLst/>
            </a:prstGeom>
            <a:noFill/>
          </p:spPr>
          <p:txBody>
            <a:bodyPr wrap="square" lIns="18288" tIns="18288" rIns="18288" bIns="18288" rtlCol="0">
              <a:noAutofit/>
            </a:bodyPr>
            <a:lstStyle/>
            <a:p>
              <a:pPr>
                <a:spcBef>
                  <a:spcPts val="500"/>
                </a:spcBef>
              </a:pPr>
              <a:r>
                <a:rPr lang="en-US" sz="800" dirty="0"/>
                <a:t>First federal charges against a tenured professor for ties to China (University </a:t>
              </a:r>
              <a:br>
                <a:rPr lang="en-US" sz="800" dirty="0"/>
              </a:br>
              <a:r>
                <a:rPr lang="en-US" sz="800" dirty="0"/>
                <a:t>of Kansas) </a:t>
              </a:r>
            </a:p>
          </p:txBody>
        </p:sp>
      </p:grpSp>
      <p:grpSp>
        <p:nvGrpSpPr>
          <p:cNvPr id="38" name="Group 37">
            <a:extLst>
              <a:ext uri="{FF2B5EF4-FFF2-40B4-BE49-F238E27FC236}">
                <a16:creationId xmlns:a16="http://schemas.microsoft.com/office/drawing/2014/main" id="{B7FC816D-B7F4-4555-8D5B-4584B746F1CE}"/>
              </a:ext>
            </a:extLst>
          </p:cNvPr>
          <p:cNvGrpSpPr/>
          <p:nvPr/>
        </p:nvGrpSpPr>
        <p:grpSpPr>
          <a:xfrm>
            <a:off x="275318" y="3740316"/>
            <a:ext cx="5792524" cy="137160"/>
            <a:chOff x="275318" y="3832898"/>
            <a:chExt cx="5792524" cy="137160"/>
          </a:xfrm>
        </p:grpSpPr>
        <p:sp>
          <p:nvSpPr>
            <p:cNvPr id="102" name="TextBox 101">
              <a:extLst>
                <a:ext uri="{FF2B5EF4-FFF2-40B4-BE49-F238E27FC236}">
                  <a16:creationId xmlns:a16="http://schemas.microsoft.com/office/drawing/2014/main" id="{609B6CDD-DDEC-4DB2-B4DB-DD1AEF25D355}"/>
                </a:ext>
              </a:extLst>
            </p:cNvPr>
            <p:cNvSpPr txBox="1"/>
            <p:nvPr/>
          </p:nvSpPr>
          <p:spPr bwMode="gray">
            <a:xfrm>
              <a:off x="275318" y="3832898"/>
              <a:ext cx="1003041" cy="137160"/>
            </a:xfrm>
            <a:prstGeom prst="rect">
              <a:avLst/>
            </a:prstGeom>
            <a:noFill/>
          </p:spPr>
          <p:txBody>
            <a:bodyPr wrap="square" lIns="0" tIns="0" rIns="0" bIns="0" rtlCol="0">
              <a:noAutofit/>
            </a:bodyPr>
            <a:lstStyle/>
            <a:p>
              <a:pPr>
                <a:spcBef>
                  <a:spcPts val="500"/>
                </a:spcBef>
              </a:pPr>
              <a:r>
                <a:rPr lang="en-US" sz="800" i="1" dirty="0"/>
                <a:t>August 20, 2018</a:t>
              </a:r>
            </a:p>
          </p:txBody>
        </p:sp>
        <p:sp>
          <p:nvSpPr>
            <p:cNvPr id="94" name="TextBox 93">
              <a:extLst>
                <a:ext uri="{FF2B5EF4-FFF2-40B4-BE49-F238E27FC236}">
                  <a16:creationId xmlns:a16="http://schemas.microsoft.com/office/drawing/2014/main" id="{E3489EEF-7040-463D-A940-A572F162E44E}"/>
                </a:ext>
              </a:extLst>
            </p:cNvPr>
            <p:cNvSpPr txBox="1"/>
            <p:nvPr/>
          </p:nvSpPr>
          <p:spPr bwMode="gray">
            <a:xfrm>
              <a:off x="1390135" y="3832898"/>
              <a:ext cx="939340" cy="137160"/>
            </a:xfrm>
            <a:prstGeom prst="rect">
              <a:avLst/>
            </a:prstGeom>
            <a:noFill/>
          </p:spPr>
          <p:txBody>
            <a:bodyPr wrap="square" lIns="0" tIns="0" rIns="0" bIns="0" rtlCol="0">
              <a:noAutofit/>
            </a:bodyPr>
            <a:lstStyle/>
            <a:p>
              <a:pPr>
                <a:spcBef>
                  <a:spcPts val="500"/>
                </a:spcBef>
              </a:pPr>
              <a:r>
                <a:rPr lang="en-US" sz="800" i="1" dirty="0"/>
                <a:t>April 20, 2019</a:t>
              </a:r>
            </a:p>
          </p:txBody>
        </p:sp>
        <p:sp>
          <p:nvSpPr>
            <p:cNvPr id="112" name="TextBox 111">
              <a:extLst>
                <a:ext uri="{FF2B5EF4-FFF2-40B4-BE49-F238E27FC236}">
                  <a16:creationId xmlns:a16="http://schemas.microsoft.com/office/drawing/2014/main" id="{A63004C5-0E21-4ADA-827C-D838CF9A25FE}"/>
                </a:ext>
              </a:extLst>
            </p:cNvPr>
            <p:cNvSpPr txBox="1"/>
            <p:nvPr/>
          </p:nvSpPr>
          <p:spPr bwMode="gray">
            <a:xfrm>
              <a:off x="2715270" y="3832898"/>
              <a:ext cx="814690" cy="137160"/>
            </a:xfrm>
            <a:prstGeom prst="rect">
              <a:avLst/>
            </a:prstGeom>
            <a:noFill/>
          </p:spPr>
          <p:txBody>
            <a:bodyPr wrap="square" lIns="0" tIns="0" rIns="0" bIns="0" rtlCol="0">
              <a:noAutofit/>
            </a:bodyPr>
            <a:lstStyle/>
            <a:p>
              <a:pPr>
                <a:spcBef>
                  <a:spcPts val="500"/>
                </a:spcBef>
              </a:pPr>
              <a:r>
                <a:rPr lang="en-US" sz="800" i="1" dirty="0"/>
                <a:t>May 25, 2019</a:t>
              </a:r>
            </a:p>
          </p:txBody>
        </p:sp>
        <p:sp>
          <p:nvSpPr>
            <p:cNvPr id="98" name="TextBox 97">
              <a:extLst>
                <a:ext uri="{FF2B5EF4-FFF2-40B4-BE49-F238E27FC236}">
                  <a16:creationId xmlns:a16="http://schemas.microsoft.com/office/drawing/2014/main" id="{4359F4D1-F8FA-440E-B745-47C497BDA43B}"/>
                </a:ext>
              </a:extLst>
            </p:cNvPr>
            <p:cNvSpPr txBox="1"/>
            <p:nvPr/>
          </p:nvSpPr>
          <p:spPr bwMode="gray">
            <a:xfrm>
              <a:off x="3830087" y="3832898"/>
              <a:ext cx="814689" cy="137160"/>
            </a:xfrm>
            <a:prstGeom prst="rect">
              <a:avLst/>
            </a:prstGeom>
            <a:noFill/>
          </p:spPr>
          <p:txBody>
            <a:bodyPr wrap="square" lIns="0" tIns="0" rIns="0" bIns="0" rtlCol="0">
              <a:noAutofit/>
            </a:bodyPr>
            <a:lstStyle/>
            <a:p>
              <a:pPr>
                <a:spcBef>
                  <a:spcPts val="500"/>
                </a:spcBef>
              </a:pPr>
              <a:r>
                <a:rPr lang="en-US" sz="800" i="1" dirty="0"/>
                <a:t>July 5, 2019</a:t>
              </a:r>
            </a:p>
          </p:txBody>
        </p:sp>
        <p:sp>
          <p:nvSpPr>
            <p:cNvPr id="121" name="TextBox 120">
              <a:extLst>
                <a:ext uri="{FF2B5EF4-FFF2-40B4-BE49-F238E27FC236}">
                  <a16:creationId xmlns:a16="http://schemas.microsoft.com/office/drawing/2014/main" id="{B865A40E-2063-47D3-88B0-B34BE9D976A8}"/>
                </a:ext>
              </a:extLst>
            </p:cNvPr>
            <p:cNvSpPr txBox="1"/>
            <p:nvPr/>
          </p:nvSpPr>
          <p:spPr bwMode="gray">
            <a:xfrm>
              <a:off x="5067728" y="3832898"/>
              <a:ext cx="1000114" cy="137160"/>
            </a:xfrm>
            <a:prstGeom prst="rect">
              <a:avLst/>
            </a:prstGeom>
            <a:noFill/>
          </p:spPr>
          <p:txBody>
            <a:bodyPr wrap="square" lIns="0" tIns="0" rIns="0" bIns="0" rtlCol="0">
              <a:noAutofit/>
            </a:bodyPr>
            <a:lstStyle/>
            <a:p>
              <a:pPr>
                <a:spcBef>
                  <a:spcPts val="500"/>
                </a:spcBef>
              </a:pPr>
              <a:r>
                <a:rPr lang="en-US" sz="800" i="1" dirty="0"/>
                <a:t>August 21, 2019</a:t>
              </a:r>
            </a:p>
          </p:txBody>
        </p:sp>
      </p:grpSp>
      <p:grpSp>
        <p:nvGrpSpPr>
          <p:cNvPr id="37" name="Group 36">
            <a:extLst>
              <a:ext uri="{FF2B5EF4-FFF2-40B4-BE49-F238E27FC236}">
                <a16:creationId xmlns:a16="http://schemas.microsoft.com/office/drawing/2014/main" id="{62BE33A3-10B3-4D3A-AE7D-5902767E5B63}"/>
              </a:ext>
            </a:extLst>
          </p:cNvPr>
          <p:cNvGrpSpPr/>
          <p:nvPr/>
        </p:nvGrpSpPr>
        <p:grpSpPr>
          <a:xfrm>
            <a:off x="269874" y="3469757"/>
            <a:ext cx="5072174" cy="241402"/>
            <a:chOff x="269874" y="3501977"/>
            <a:chExt cx="5072174" cy="241402"/>
          </a:xfrm>
        </p:grpSpPr>
        <p:pic>
          <p:nvPicPr>
            <p:cNvPr id="123" name="Picture 2">
              <a:extLst>
                <a:ext uri="{FF2B5EF4-FFF2-40B4-BE49-F238E27FC236}">
                  <a16:creationId xmlns:a16="http://schemas.microsoft.com/office/drawing/2014/main" id="{C0C11573-4A64-47EC-89B4-1FC6190252A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gray">
            <a:xfrm>
              <a:off x="269874" y="3501977"/>
              <a:ext cx="274320" cy="24140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a:extLst>
                <a:ext uri="{FF2B5EF4-FFF2-40B4-BE49-F238E27FC236}">
                  <a16:creationId xmlns:a16="http://schemas.microsoft.com/office/drawing/2014/main" id="{5BB9214C-D6A2-4E96-8978-699EDA8F2D3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gray">
            <a:xfrm>
              <a:off x="1390135" y="3501977"/>
              <a:ext cx="274320" cy="241402"/>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a:extLst>
                <a:ext uri="{FF2B5EF4-FFF2-40B4-BE49-F238E27FC236}">
                  <a16:creationId xmlns:a16="http://schemas.microsoft.com/office/drawing/2014/main" id="{BB82E99B-01F3-4FD8-AC08-B31751E1173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gray">
            <a:xfrm>
              <a:off x="2715270" y="3501977"/>
              <a:ext cx="274320" cy="24140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a:extLst>
                <a:ext uri="{FF2B5EF4-FFF2-40B4-BE49-F238E27FC236}">
                  <a16:creationId xmlns:a16="http://schemas.microsoft.com/office/drawing/2014/main" id="{51999605-7F1F-40C5-9823-D1BCE900084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gray">
            <a:xfrm>
              <a:off x="3830088" y="3501977"/>
              <a:ext cx="274320" cy="241402"/>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a:extLst>
                <a:ext uri="{FF2B5EF4-FFF2-40B4-BE49-F238E27FC236}">
                  <a16:creationId xmlns:a16="http://schemas.microsoft.com/office/drawing/2014/main" id="{84CD2174-0BD1-4482-B97A-B0D5CFE29A2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gray">
            <a:xfrm>
              <a:off x="5067728" y="3501977"/>
              <a:ext cx="274320" cy="241402"/>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TextBox 128">
            <a:extLst>
              <a:ext uri="{FF2B5EF4-FFF2-40B4-BE49-F238E27FC236}">
                <a16:creationId xmlns:a16="http://schemas.microsoft.com/office/drawing/2014/main" id="{B7FB44F8-A2C0-4300-BB4A-24A810EDF72C}"/>
              </a:ext>
            </a:extLst>
          </p:cNvPr>
          <p:cNvSpPr txBox="1"/>
          <p:nvPr/>
        </p:nvSpPr>
        <p:spPr>
          <a:xfrm>
            <a:off x="280195" y="3243910"/>
            <a:ext cx="2983717" cy="138499"/>
          </a:xfrm>
          <a:prstGeom prst="rect">
            <a:avLst/>
          </a:prstGeom>
          <a:noFill/>
        </p:spPr>
        <p:txBody>
          <a:bodyPr wrap="square" lIns="0" tIns="0" rIns="0" bIns="0" rtlCol="0">
            <a:spAutoFit/>
          </a:bodyPr>
          <a:lstStyle/>
          <a:p>
            <a:pPr>
              <a:spcBef>
                <a:spcPts val="500"/>
              </a:spcBef>
            </a:pPr>
            <a:r>
              <a:rPr lang="en-US" sz="900" b="1" dirty="0"/>
              <a:t>Major Events Tied to University Research</a:t>
            </a:r>
          </a:p>
        </p:txBody>
      </p:sp>
    </p:spTree>
    <p:extLst>
      <p:ext uri="{BB962C8B-B14F-4D97-AF65-F5344CB8AC3E}">
        <p14:creationId xmlns:p14="http://schemas.microsoft.com/office/powerpoint/2010/main" val="293016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EF132C-B581-4AFB-8513-BAE94E1462D3}"/>
              </a:ext>
            </a:extLst>
          </p:cNvPr>
          <p:cNvSpPr>
            <a:spLocks noGrp="1"/>
          </p:cNvSpPr>
          <p:nvPr>
            <p:ph type="body" sz="quarter" idx="15"/>
          </p:nvPr>
        </p:nvSpPr>
        <p:spPr>
          <a:xfrm>
            <a:off x="280195" y="640267"/>
            <a:ext cx="5842794" cy="184666"/>
          </a:xfrm>
        </p:spPr>
        <p:txBody>
          <a:bodyPr/>
          <a:lstStyle/>
          <a:p>
            <a:r>
              <a:rPr lang="en-US" dirty="0"/>
              <a:t>Government-Identified Threats to Research from Foreign Interference </a:t>
            </a:r>
          </a:p>
        </p:txBody>
      </p:sp>
      <p:sp>
        <p:nvSpPr>
          <p:cNvPr id="3" name="Text Placeholder 2">
            <a:extLst>
              <a:ext uri="{FF2B5EF4-FFF2-40B4-BE49-F238E27FC236}">
                <a16:creationId xmlns:a16="http://schemas.microsoft.com/office/drawing/2014/main" id="{6A1D40B4-00F7-4D63-801E-099F10103697}"/>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EA48AE01-8EB1-4B4B-94AB-44984D8068D3}"/>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9EA64595-2656-4B71-AE7C-7754A22E2294}"/>
              </a:ext>
            </a:extLst>
          </p:cNvPr>
          <p:cNvSpPr>
            <a:spLocks noGrp="1"/>
          </p:cNvSpPr>
          <p:nvPr>
            <p:ph type="title"/>
          </p:nvPr>
        </p:nvSpPr>
        <p:spPr/>
        <p:txBody>
          <a:bodyPr/>
          <a:lstStyle/>
          <a:p>
            <a:r>
              <a:rPr lang="en-US" dirty="0"/>
              <a:t>Too Many Gates, Too Few Guards?</a:t>
            </a:r>
          </a:p>
        </p:txBody>
      </p:sp>
      <p:sp>
        <p:nvSpPr>
          <p:cNvPr id="33" name="Text Placeholder 3">
            <a:extLst>
              <a:ext uri="{FF2B5EF4-FFF2-40B4-BE49-F238E27FC236}">
                <a16:creationId xmlns:a16="http://schemas.microsoft.com/office/drawing/2014/main" id="{EEE12211-D954-4F57-BD63-3A914219A543}"/>
              </a:ext>
            </a:extLst>
          </p:cNvPr>
          <p:cNvSpPr>
            <a:spLocks noGrp="1"/>
          </p:cNvSpPr>
          <p:nvPr>
            <p:ph type="body" sz="quarter" idx="18"/>
          </p:nvPr>
        </p:nvSpPr>
        <p:spPr>
          <a:xfrm>
            <a:off x="5148263" y="4677489"/>
            <a:ext cx="1252537" cy="123111"/>
          </a:xfrm>
        </p:spPr>
        <p:txBody>
          <a:bodyPr/>
          <a:lstStyle/>
          <a:p>
            <a:r>
              <a:rPr lang="en-US" dirty="0"/>
              <a:t>Source: EAB interviews and analysis.</a:t>
            </a:r>
          </a:p>
        </p:txBody>
      </p:sp>
      <p:grpSp>
        <p:nvGrpSpPr>
          <p:cNvPr id="16" name="Group 15">
            <a:extLst>
              <a:ext uri="{FF2B5EF4-FFF2-40B4-BE49-F238E27FC236}">
                <a16:creationId xmlns:a16="http://schemas.microsoft.com/office/drawing/2014/main" id="{FB0A3B7C-2FCD-46EB-9536-0244EF284ED8}"/>
              </a:ext>
            </a:extLst>
          </p:cNvPr>
          <p:cNvGrpSpPr/>
          <p:nvPr/>
        </p:nvGrpSpPr>
        <p:grpSpPr>
          <a:xfrm>
            <a:off x="526493" y="1044282"/>
            <a:ext cx="5347815" cy="3118646"/>
            <a:chOff x="616926" y="1044282"/>
            <a:chExt cx="5347815" cy="3118646"/>
          </a:xfrm>
        </p:grpSpPr>
        <p:grpSp>
          <p:nvGrpSpPr>
            <p:cNvPr id="15" name="Group 14">
              <a:extLst>
                <a:ext uri="{FF2B5EF4-FFF2-40B4-BE49-F238E27FC236}">
                  <a16:creationId xmlns:a16="http://schemas.microsoft.com/office/drawing/2014/main" id="{587E6658-C2CA-40DA-A15F-96FE3CF49295}"/>
                </a:ext>
              </a:extLst>
            </p:cNvPr>
            <p:cNvGrpSpPr/>
            <p:nvPr/>
          </p:nvGrpSpPr>
          <p:grpSpPr>
            <a:xfrm>
              <a:off x="4501629" y="1088451"/>
              <a:ext cx="1463112" cy="3074477"/>
              <a:chOff x="4659876" y="1088451"/>
              <a:chExt cx="1463112" cy="3074477"/>
            </a:xfrm>
          </p:grpSpPr>
          <p:sp>
            <p:nvSpPr>
              <p:cNvPr id="74" name="TextBox 73">
                <a:extLst>
                  <a:ext uri="{FF2B5EF4-FFF2-40B4-BE49-F238E27FC236}">
                    <a16:creationId xmlns:a16="http://schemas.microsoft.com/office/drawing/2014/main" id="{3A69421C-69EA-407F-8787-8029A404097B}"/>
                  </a:ext>
                </a:extLst>
              </p:cNvPr>
              <p:cNvSpPr txBox="1"/>
              <p:nvPr/>
            </p:nvSpPr>
            <p:spPr bwMode="gray">
              <a:xfrm>
                <a:off x="4659876" y="1728590"/>
                <a:ext cx="1282245" cy="830997"/>
              </a:xfrm>
              <a:prstGeom prst="rect">
                <a:avLst/>
              </a:prstGeom>
              <a:noFill/>
            </p:spPr>
            <p:txBody>
              <a:bodyPr wrap="square" lIns="0" tIns="0" rIns="0" bIns="0" rtlCol="0">
                <a:spAutoFit/>
              </a:bodyPr>
              <a:lstStyle/>
              <a:p>
                <a:pPr>
                  <a:spcBef>
                    <a:spcPts val="300"/>
                  </a:spcBef>
                </a:pPr>
                <a:r>
                  <a:rPr lang="en-US" sz="900" dirty="0"/>
                  <a:t>Foreign governments continue to access research through funding, gifts, and partnerships, often with unwitting faculty</a:t>
                </a:r>
              </a:p>
            </p:txBody>
          </p:sp>
          <p:pic>
            <p:nvPicPr>
              <p:cNvPr id="75" name="Picture 74">
                <a:extLst>
                  <a:ext uri="{FF2B5EF4-FFF2-40B4-BE49-F238E27FC236}">
                    <a16:creationId xmlns:a16="http://schemas.microsoft.com/office/drawing/2014/main" id="{5E36FB42-7F4B-48E4-8168-08942C6E0AE7}"/>
                  </a:ext>
                </a:extLst>
              </p:cNvPr>
              <p:cNvPicPr>
                <a:picLocks noChangeAspect="1"/>
              </p:cNvPicPr>
              <p:nvPr/>
            </p:nvPicPr>
            <p:blipFill>
              <a:blip r:embed="rId3"/>
              <a:srcRect/>
              <a:stretch/>
            </p:blipFill>
            <p:spPr bwMode="gray">
              <a:xfrm>
                <a:off x="4659876" y="1088451"/>
                <a:ext cx="362882" cy="239501"/>
              </a:xfrm>
              <a:prstGeom prst="rect">
                <a:avLst/>
              </a:prstGeom>
            </p:spPr>
          </p:pic>
          <p:sp>
            <p:nvSpPr>
              <p:cNvPr id="76" name="TextBox 75">
                <a:extLst>
                  <a:ext uri="{FF2B5EF4-FFF2-40B4-BE49-F238E27FC236}">
                    <a16:creationId xmlns:a16="http://schemas.microsoft.com/office/drawing/2014/main" id="{615C1DE6-74AB-48FB-AB5B-26B0FB5F8474}"/>
                  </a:ext>
                </a:extLst>
              </p:cNvPr>
              <p:cNvSpPr txBox="1"/>
              <p:nvPr/>
            </p:nvSpPr>
            <p:spPr bwMode="gray">
              <a:xfrm>
                <a:off x="4659876" y="1424085"/>
                <a:ext cx="1282245" cy="276999"/>
              </a:xfrm>
              <a:prstGeom prst="rect">
                <a:avLst/>
              </a:prstGeom>
              <a:noFill/>
            </p:spPr>
            <p:txBody>
              <a:bodyPr wrap="square" lIns="0" tIns="0" rIns="0" bIns="0" rtlCol="0">
                <a:spAutoFit/>
              </a:bodyPr>
              <a:lstStyle/>
              <a:p>
                <a:pPr>
                  <a:spcBef>
                    <a:spcPts val="500"/>
                  </a:spcBef>
                </a:pPr>
                <a:r>
                  <a:rPr lang="en-US" sz="900" b="1" dirty="0"/>
                  <a:t>Direct Influence of Ongoing Research</a:t>
                </a:r>
              </a:p>
            </p:txBody>
          </p:sp>
          <p:sp>
            <p:nvSpPr>
              <p:cNvPr id="67" name="TextBox 66">
                <a:extLst>
                  <a:ext uri="{FF2B5EF4-FFF2-40B4-BE49-F238E27FC236}">
                    <a16:creationId xmlns:a16="http://schemas.microsoft.com/office/drawing/2014/main" id="{3353CC03-A233-443E-9647-9C51E9356066}"/>
                  </a:ext>
                </a:extLst>
              </p:cNvPr>
              <p:cNvSpPr txBox="1"/>
              <p:nvPr/>
            </p:nvSpPr>
            <p:spPr bwMode="gray">
              <a:xfrm>
                <a:off x="4659876" y="3470431"/>
                <a:ext cx="1463112" cy="692497"/>
              </a:xfrm>
              <a:prstGeom prst="rect">
                <a:avLst/>
              </a:prstGeom>
              <a:noFill/>
            </p:spPr>
            <p:txBody>
              <a:bodyPr wrap="square" lIns="0" tIns="0" rIns="0" bIns="0" rtlCol="0">
                <a:spAutoFit/>
              </a:bodyPr>
              <a:lstStyle/>
              <a:p>
                <a:pPr>
                  <a:spcBef>
                    <a:spcPts val="300"/>
                  </a:spcBef>
                </a:pPr>
                <a:r>
                  <a:rPr lang="en-US" sz="900" dirty="0"/>
                  <a:t>While we turn inward to combat specific threats, the rest of the world continues to invest and excel in R&amp;D without us</a:t>
                </a:r>
              </a:p>
            </p:txBody>
          </p:sp>
          <p:pic>
            <p:nvPicPr>
              <p:cNvPr id="69" name="Picture 68">
                <a:extLst>
                  <a:ext uri="{FF2B5EF4-FFF2-40B4-BE49-F238E27FC236}">
                    <a16:creationId xmlns:a16="http://schemas.microsoft.com/office/drawing/2014/main" id="{341E20DE-9370-4D16-8ADB-DCC0CE59601E}"/>
                  </a:ext>
                </a:extLst>
              </p:cNvPr>
              <p:cNvPicPr>
                <a:picLocks noChangeAspect="1"/>
              </p:cNvPicPr>
              <p:nvPr/>
            </p:nvPicPr>
            <p:blipFill>
              <a:blip r:embed="rId4"/>
              <a:srcRect/>
              <a:stretch/>
            </p:blipFill>
            <p:spPr bwMode="gray">
              <a:xfrm>
                <a:off x="4659876" y="2811544"/>
                <a:ext cx="362882" cy="276999"/>
              </a:xfrm>
              <a:prstGeom prst="rect">
                <a:avLst/>
              </a:prstGeom>
            </p:spPr>
          </p:pic>
          <p:sp>
            <p:nvSpPr>
              <p:cNvPr id="70" name="TextBox 69">
                <a:extLst>
                  <a:ext uri="{FF2B5EF4-FFF2-40B4-BE49-F238E27FC236}">
                    <a16:creationId xmlns:a16="http://schemas.microsoft.com/office/drawing/2014/main" id="{C402B0D9-0778-46F4-8BDE-48B684CE6F8C}"/>
                  </a:ext>
                </a:extLst>
              </p:cNvPr>
              <p:cNvSpPr txBox="1"/>
              <p:nvPr/>
            </p:nvSpPr>
            <p:spPr bwMode="gray">
              <a:xfrm>
                <a:off x="4659876" y="3165927"/>
                <a:ext cx="1282245" cy="276999"/>
              </a:xfrm>
              <a:prstGeom prst="rect">
                <a:avLst/>
              </a:prstGeom>
              <a:noFill/>
            </p:spPr>
            <p:txBody>
              <a:bodyPr wrap="square" lIns="0" tIns="0" rIns="0" bIns="0" rtlCol="0">
                <a:spAutoFit/>
              </a:bodyPr>
              <a:lstStyle/>
              <a:p>
                <a:pPr>
                  <a:spcBef>
                    <a:spcPts val="500"/>
                  </a:spcBef>
                </a:pPr>
                <a:r>
                  <a:rPr lang="en-US" sz="900" b="1" dirty="0"/>
                  <a:t>Abdication of   Global Leadership</a:t>
                </a:r>
              </a:p>
            </p:txBody>
          </p:sp>
        </p:grpSp>
        <p:grpSp>
          <p:nvGrpSpPr>
            <p:cNvPr id="7" name="Group 6">
              <a:extLst>
                <a:ext uri="{FF2B5EF4-FFF2-40B4-BE49-F238E27FC236}">
                  <a16:creationId xmlns:a16="http://schemas.microsoft.com/office/drawing/2014/main" id="{C78D4FF3-8CFF-4ED8-B63A-80B6DAC8053A}"/>
                </a:ext>
              </a:extLst>
            </p:cNvPr>
            <p:cNvGrpSpPr/>
            <p:nvPr/>
          </p:nvGrpSpPr>
          <p:grpSpPr>
            <a:xfrm>
              <a:off x="616926" y="1044282"/>
              <a:ext cx="1587525" cy="3118646"/>
              <a:chOff x="458679" y="1044282"/>
              <a:chExt cx="1587525" cy="3118646"/>
            </a:xfrm>
          </p:grpSpPr>
          <p:sp>
            <p:nvSpPr>
              <p:cNvPr id="40" name="TextBox 39">
                <a:extLst>
                  <a:ext uri="{FF2B5EF4-FFF2-40B4-BE49-F238E27FC236}">
                    <a16:creationId xmlns:a16="http://schemas.microsoft.com/office/drawing/2014/main" id="{D6FE9CA0-9ECD-42DE-B774-38973DB41C7D}"/>
                  </a:ext>
                </a:extLst>
              </p:cNvPr>
              <p:cNvSpPr txBox="1"/>
              <p:nvPr/>
            </p:nvSpPr>
            <p:spPr bwMode="gray">
              <a:xfrm>
                <a:off x="458679" y="1728590"/>
                <a:ext cx="1307845" cy="692497"/>
              </a:xfrm>
              <a:prstGeom prst="rect">
                <a:avLst/>
              </a:prstGeom>
              <a:noFill/>
            </p:spPr>
            <p:txBody>
              <a:bodyPr wrap="square" lIns="0" tIns="0" rIns="0" bIns="0" rtlCol="0">
                <a:spAutoFit/>
              </a:bodyPr>
              <a:lstStyle/>
              <a:p>
                <a:pPr>
                  <a:spcBef>
                    <a:spcPts val="300"/>
                  </a:spcBef>
                </a:pPr>
                <a:r>
                  <a:rPr lang="en-US" sz="900" dirty="0"/>
                  <a:t>The ripple effect of faculty investigations and talent acquisition programs is costing us our best and brightest </a:t>
                </a:r>
              </a:p>
            </p:txBody>
          </p:sp>
          <p:pic>
            <p:nvPicPr>
              <p:cNvPr id="57" name="Picture 56">
                <a:extLst>
                  <a:ext uri="{FF2B5EF4-FFF2-40B4-BE49-F238E27FC236}">
                    <a16:creationId xmlns:a16="http://schemas.microsoft.com/office/drawing/2014/main" id="{C3E568E7-EAEE-4C79-914A-1508FF3B3033}"/>
                  </a:ext>
                </a:extLst>
              </p:cNvPr>
              <p:cNvPicPr>
                <a:picLocks noChangeAspect="1"/>
              </p:cNvPicPr>
              <p:nvPr/>
            </p:nvPicPr>
            <p:blipFill>
              <a:blip r:embed="rId5"/>
              <a:srcRect/>
              <a:stretch/>
            </p:blipFill>
            <p:spPr bwMode="gray">
              <a:xfrm>
                <a:off x="458679" y="1044282"/>
                <a:ext cx="289545" cy="276999"/>
              </a:xfrm>
              <a:prstGeom prst="rect">
                <a:avLst/>
              </a:prstGeom>
            </p:spPr>
          </p:pic>
          <p:sp>
            <p:nvSpPr>
              <p:cNvPr id="58" name="TextBox 57">
                <a:extLst>
                  <a:ext uri="{FF2B5EF4-FFF2-40B4-BE49-F238E27FC236}">
                    <a16:creationId xmlns:a16="http://schemas.microsoft.com/office/drawing/2014/main" id="{98A61B10-8618-46E8-BBCF-CDE4D9B82AA6}"/>
                  </a:ext>
                </a:extLst>
              </p:cNvPr>
              <p:cNvSpPr txBox="1"/>
              <p:nvPr/>
            </p:nvSpPr>
            <p:spPr bwMode="gray">
              <a:xfrm>
                <a:off x="458679" y="1424085"/>
                <a:ext cx="1282245" cy="276999"/>
              </a:xfrm>
              <a:prstGeom prst="rect">
                <a:avLst/>
              </a:prstGeom>
              <a:noFill/>
            </p:spPr>
            <p:txBody>
              <a:bodyPr wrap="square" lIns="0" tIns="0" rIns="0" bIns="0" rtlCol="0">
                <a:spAutoFit/>
              </a:bodyPr>
              <a:lstStyle/>
              <a:p>
                <a:pPr>
                  <a:spcBef>
                    <a:spcPts val="500"/>
                  </a:spcBef>
                </a:pPr>
                <a:r>
                  <a:rPr lang="en-US" sz="900" b="1" dirty="0"/>
                  <a:t>Loss of Top Talent, Intentionally or Not</a:t>
                </a:r>
              </a:p>
            </p:txBody>
          </p:sp>
          <p:sp>
            <p:nvSpPr>
              <p:cNvPr id="59" name="TextBox 58">
                <a:extLst>
                  <a:ext uri="{FF2B5EF4-FFF2-40B4-BE49-F238E27FC236}">
                    <a16:creationId xmlns:a16="http://schemas.microsoft.com/office/drawing/2014/main" id="{7A702163-4640-478F-A2F4-77B7AFD2D988}"/>
                  </a:ext>
                </a:extLst>
              </p:cNvPr>
              <p:cNvSpPr txBox="1"/>
              <p:nvPr/>
            </p:nvSpPr>
            <p:spPr bwMode="gray">
              <a:xfrm>
                <a:off x="458679" y="3470431"/>
                <a:ext cx="1587525" cy="692497"/>
              </a:xfrm>
              <a:prstGeom prst="rect">
                <a:avLst/>
              </a:prstGeom>
              <a:noFill/>
            </p:spPr>
            <p:txBody>
              <a:bodyPr wrap="square" lIns="0" tIns="0" rIns="0" bIns="0" rtlCol="0">
                <a:spAutoFit/>
              </a:bodyPr>
              <a:lstStyle/>
              <a:p>
                <a:pPr>
                  <a:spcBef>
                    <a:spcPts val="300"/>
                  </a:spcBef>
                </a:pPr>
                <a:r>
                  <a:rPr lang="en-US" sz="900" dirty="0"/>
                  <a:t>Concentrated, coordinated cyber attacks by state-sponsored actors are becoming more common and getting better results</a:t>
                </a:r>
              </a:p>
            </p:txBody>
          </p:sp>
          <p:pic>
            <p:nvPicPr>
              <p:cNvPr id="60" name="Picture 59">
                <a:extLst>
                  <a:ext uri="{FF2B5EF4-FFF2-40B4-BE49-F238E27FC236}">
                    <a16:creationId xmlns:a16="http://schemas.microsoft.com/office/drawing/2014/main" id="{4B270E8A-D0E1-4B4C-8DA9-DFBCBDC5118D}"/>
                  </a:ext>
                </a:extLst>
              </p:cNvPr>
              <p:cNvPicPr>
                <a:picLocks noChangeAspect="1"/>
              </p:cNvPicPr>
              <p:nvPr/>
            </p:nvPicPr>
            <p:blipFill>
              <a:blip r:embed="rId6"/>
              <a:srcRect/>
              <a:stretch/>
            </p:blipFill>
            <p:spPr bwMode="gray">
              <a:xfrm>
                <a:off x="458679" y="2811544"/>
                <a:ext cx="335079" cy="276999"/>
              </a:xfrm>
              <a:prstGeom prst="rect">
                <a:avLst/>
              </a:prstGeom>
            </p:spPr>
          </p:pic>
          <p:sp>
            <p:nvSpPr>
              <p:cNvPr id="61" name="TextBox 60">
                <a:extLst>
                  <a:ext uri="{FF2B5EF4-FFF2-40B4-BE49-F238E27FC236}">
                    <a16:creationId xmlns:a16="http://schemas.microsoft.com/office/drawing/2014/main" id="{EA4B4B6D-FFE1-4FCB-A49D-2D8970E8F401}"/>
                  </a:ext>
                </a:extLst>
              </p:cNvPr>
              <p:cNvSpPr txBox="1"/>
              <p:nvPr/>
            </p:nvSpPr>
            <p:spPr bwMode="gray">
              <a:xfrm>
                <a:off x="458679" y="3165927"/>
                <a:ext cx="1307845" cy="276999"/>
              </a:xfrm>
              <a:prstGeom prst="rect">
                <a:avLst/>
              </a:prstGeom>
              <a:noFill/>
            </p:spPr>
            <p:txBody>
              <a:bodyPr wrap="square" lIns="0" tIns="0" rIns="0" bIns="0" rtlCol="0">
                <a:spAutoFit/>
              </a:bodyPr>
              <a:lstStyle/>
              <a:p>
                <a:pPr>
                  <a:spcBef>
                    <a:spcPts val="500"/>
                  </a:spcBef>
                </a:pPr>
                <a:r>
                  <a:rPr lang="en-US" sz="900" b="1" dirty="0"/>
                  <a:t>Cyber Operations Against Universities</a:t>
                </a:r>
              </a:p>
            </p:txBody>
          </p:sp>
        </p:grpSp>
        <p:grpSp>
          <p:nvGrpSpPr>
            <p:cNvPr id="14" name="Group 13">
              <a:extLst>
                <a:ext uri="{FF2B5EF4-FFF2-40B4-BE49-F238E27FC236}">
                  <a16:creationId xmlns:a16="http://schemas.microsoft.com/office/drawing/2014/main" id="{97E3B4BB-354A-431E-BB01-AE0440BD7D82}"/>
                </a:ext>
              </a:extLst>
            </p:cNvPr>
            <p:cNvGrpSpPr/>
            <p:nvPr/>
          </p:nvGrpSpPr>
          <p:grpSpPr>
            <a:xfrm>
              <a:off x="2561675" y="1069702"/>
              <a:ext cx="1587525" cy="3093226"/>
              <a:chOff x="2561675" y="1069702"/>
              <a:chExt cx="1587525" cy="3093226"/>
            </a:xfrm>
          </p:grpSpPr>
          <p:sp>
            <p:nvSpPr>
              <p:cNvPr id="77" name="TextBox 76">
                <a:extLst>
                  <a:ext uri="{FF2B5EF4-FFF2-40B4-BE49-F238E27FC236}">
                    <a16:creationId xmlns:a16="http://schemas.microsoft.com/office/drawing/2014/main" id="{BBAD458F-0D4E-4759-B9C4-1F702DBC3FAE}"/>
                  </a:ext>
                </a:extLst>
              </p:cNvPr>
              <p:cNvSpPr txBox="1"/>
              <p:nvPr/>
            </p:nvSpPr>
            <p:spPr bwMode="gray">
              <a:xfrm>
                <a:off x="2561675" y="1728590"/>
                <a:ext cx="1378830" cy="692497"/>
              </a:xfrm>
              <a:prstGeom prst="rect">
                <a:avLst/>
              </a:prstGeom>
              <a:noFill/>
            </p:spPr>
            <p:txBody>
              <a:bodyPr wrap="square" lIns="0" tIns="0" rIns="0" bIns="0" rtlCol="0">
                <a:spAutoFit/>
              </a:bodyPr>
              <a:lstStyle/>
              <a:p>
                <a:pPr>
                  <a:spcBef>
                    <a:spcPts val="300"/>
                  </a:spcBef>
                </a:pPr>
                <a:r>
                  <a:rPr lang="en-US" sz="900" dirty="0"/>
                  <a:t>Investigations continue to expose intentional, placement of foreign researchers into restricted spaces</a:t>
                </a:r>
              </a:p>
            </p:txBody>
          </p:sp>
          <p:pic>
            <p:nvPicPr>
              <p:cNvPr id="78" name="Picture 77">
                <a:extLst>
                  <a:ext uri="{FF2B5EF4-FFF2-40B4-BE49-F238E27FC236}">
                    <a16:creationId xmlns:a16="http://schemas.microsoft.com/office/drawing/2014/main" id="{069B0152-85ED-4BFB-8474-180C7003063D}"/>
                  </a:ext>
                </a:extLst>
              </p:cNvPr>
              <p:cNvPicPr>
                <a:picLocks noChangeAspect="1"/>
              </p:cNvPicPr>
              <p:nvPr/>
            </p:nvPicPr>
            <p:blipFill>
              <a:blip r:embed="rId7"/>
              <a:srcRect/>
              <a:stretch/>
            </p:blipFill>
            <p:spPr bwMode="gray">
              <a:xfrm>
                <a:off x="2644781" y="1069702"/>
                <a:ext cx="196669" cy="276999"/>
              </a:xfrm>
              <a:prstGeom prst="rect">
                <a:avLst/>
              </a:prstGeom>
            </p:spPr>
          </p:pic>
          <p:sp>
            <p:nvSpPr>
              <p:cNvPr id="79" name="TextBox 78">
                <a:extLst>
                  <a:ext uri="{FF2B5EF4-FFF2-40B4-BE49-F238E27FC236}">
                    <a16:creationId xmlns:a16="http://schemas.microsoft.com/office/drawing/2014/main" id="{8D987FB6-7E51-4674-ADCC-E07F893B6874}"/>
                  </a:ext>
                </a:extLst>
              </p:cNvPr>
              <p:cNvSpPr txBox="1"/>
              <p:nvPr/>
            </p:nvSpPr>
            <p:spPr bwMode="gray">
              <a:xfrm>
                <a:off x="2561675" y="1424085"/>
                <a:ext cx="1282245" cy="276999"/>
              </a:xfrm>
              <a:prstGeom prst="rect">
                <a:avLst/>
              </a:prstGeom>
              <a:noFill/>
            </p:spPr>
            <p:txBody>
              <a:bodyPr wrap="square" lIns="0" tIns="0" rIns="0" bIns="0" rtlCol="0">
                <a:spAutoFit/>
              </a:bodyPr>
              <a:lstStyle/>
              <a:p>
                <a:pPr>
                  <a:spcBef>
                    <a:spcPts val="500"/>
                  </a:spcBef>
                </a:pPr>
                <a:r>
                  <a:rPr lang="en-US" sz="900" b="1" dirty="0"/>
                  <a:t>Espionage in Sensitive Labs</a:t>
                </a:r>
              </a:p>
            </p:txBody>
          </p:sp>
          <p:sp>
            <p:nvSpPr>
              <p:cNvPr id="80" name="TextBox 79">
                <a:extLst>
                  <a:ext uri="{FF2B5EF4-FFF2-40B4-BE49-F238E27FC236}">
                    <a16:creationId xmlns:a16="http://schemas.microsoft.com/office/drawing/2014/main" id="{60A2B5B2-A9E0-4307-B600-4DD72F68FBB9}"/>
                  </a:ext>
                </a:extLst>
              </p:cNvPr>
              <p:cNvSpPr txBox="1"/>
              <p:nvPr/>
            </p:nvSpPr>
            <p:spPr bwMode="gray">
              <a:xfrm>
                <a:off x="2561675" y="3470431"/>
                <a:ext cx="1587525" cy="692497"/>
              </a:xfrm>
              <a:prstGeom prst="rect">
                <a:avLst/>
              </a:prstGeom>
              <a:noFill/>
            </p:spPr>
            <p:txBody>
              <a:bodyPr wrap="square" lIns="0" tIns="0" rIns="0" bIns="0" rtlCol="0">
                <a:spAutoFit/>
              </a:bodyPr>
              <a:lstStyle/>
              <a:p>
                <a:pPr>
                  <a:spcBef>
                    <a:spcPts val="300"/>
                  </a:spcBef>
                </a:pPr>
                <a:r>
                  <a:rPr lang="en-US" sz="900" dirty="0"/>
                  <a:t>Through direct theft or indirect acquisition, foreign agents continue to extract discoveries from universities</a:t>
                </a:r>
              </a:p>
            </p:txBody>
          </p:sp>
          <p:pic>
            <p:nvPicPr>
              <p:cNvPr id="81" name="Picture 80">
                <a:extLst>
                  <a:ext uri="{FF2B5EF4-FFF2-40B4-BE49-F238E27FC236}">
                    <a16:creationId xmlns:a16="http://schemas.microsoft.com/office/drawing/2014/main" id="{03594F6A-D2CE-442C-8105-149C398883AA}"/>
                  </a:ext>
                </a:extLst>
              </p:cNvPr>
              <p:cNvPicPr>
                <a:picLocks noChangeAspect="1"/>
              </p:cNvPicPr>
              <p:nvPr/>
            </p:nvPicPr>
            <p:blipFill>
              <a:blip r:embed="rId8"/>
              <a:srcRect/>
              <a:stretch/>
            </p:blipFill>
            <p:spPr bwMode="gray">
              <a:xfrm>
                <a:off x="2632778" y="2811544"/>
                <a:ext cx="220675" cy="276999"/>
              </a:xfrm>
              <a:prstGeom prst="rect">
                <a:avLst/>
              </a:prstGeom>
            </p:spPr>
          </p:pic>
          <p:sp>
            <p:nvSpPr>
              <p:cNvPr id="82" name="TextBox 81">
                <a:extLst>
                  <a:ext uri="{FF2B5EF4-FFF2-40B4-BE49-F238E27FC236}">
                    <a16:creationId xmlns:a16="http://schemas.microsoft.com/office/drawing/2014/main" id="{9E4120D8-BD68-41B6-A753-EC00054C96D7}"/>
                  </a:ext>
                </a:extLst>
              </p:cNvPr>
              <p:cNvSpPr txBox="1"/>
              <p:nvPr/>
            </p:nvSpPr>
            <p:spPr bwMode="gray">
              <a:xfrm>
                <a:off x="2561675" y="3165927"/>
                <a:ext cx="1378830" cy="276999"/>
              </a:xfrm>
              <a:prstGeom prst="rect">
                <a:avLst/>
              </a:prstGeom>
              <a:noFill/>
            </p:spPr>
            <p:txBody>
              <a:bodyPr wrap="square" lIns="0" tIns="0" rIns="0" bIns="0" rtlCol="0">
                <a:spAutoFit/>
              </a:bodyPr>
              <a:lstStyle/>
              <a:p>
                <a:pPr>
                  <a:spcBef>
                    <a:spcPts val="500"/>
                  </a:spcBef>
                </a:pPr>
                <a:r>
                  <a:rPr lang="en-US" sz="900" b="1" dirty="0"/>
                  <a:t>Theft of     Intellectual Property</a:t>
                </a:r>
              </a:p>
            </p:txBody>
          </p:sp>
        </p:grpSp>
      </p:grpSp>
      <p:sp>
        <p:nvSpPr>
          <p:cNvPr id="30" name="TextBox 29">
            <a:extLst>
              <a:ext uri="{FF2B5EF4-FFF2-40B4-BE49-F238E27FC236}">
                <a16:creationId xmlns:a16="http://schemas.microsoft.com/office/drawing/2014/main" id="{8F1E2890-D30F-4703-973A-9663CCCF859B}"/>
              </a:ext>
            </a:extLst>
          </p:cNvPr>
          <p:cNvSpPr txBox="1"/>
          <p:nvPr/>
        </p:nvSpPr>
        <p:spPr>
          <a:xfrm>
            <a:off x="6578539" y="640267"/>
            <a:ext cx="1666875" cy="941283"/>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CUSTOMIZE </a:t>
            </a:r>
          </a:p>
          <a:p>
            <a:pPr>
              <a:spcBef>
                <a:spcPts val="500"/>
              </a:spcBef>
            </a:pPr>
            <a:r>
              <a:rPr lang="en-US" sz="900" dirty="0">
                <a:solidFill>
                  <a:schemeClr val="bg1"/>
                </a:solidFill>
              </a:rPr>
              <a:t>Add specific threats your institution has been warned of or experienced.</a:t>
            </a:r>
          </a:p>
        </p:txBody>
      </p:sp>
    </p:spTree>
    <p:extLst>
      <p:ext uri="{BB962C8B-B14F-4D97-AF65-F5344CB8AC3E}">
        <p14:creationId xmlns:p14="http://schemas.microsoft.com/office/powerpoint/2010/main" val="200814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2927C-6E74-49EB-AD68-CEDA607CF247}"/>
              </a:ext>
            </a:extLst>
          </p:cNvPr>
          <p:cNvSpPr>
            <a:spLocks noGrp="1"/>
          </p:cNvSpPr>
          <p:nvPr>
            <p:ph type="body" sz="quarter" idx="15"/>
          </p:nvPr>
        </p:nvSpPr>
        <p:spPr/>
        <p:txBody>
          <a:bodyPr/>
          <a:lstStyle/>
          <a:p>
            <a:r>
              <a:rPr lang="en-US" dirty="0"/>
              <a:t>Government-Identified Threats Create Tension With University Interests</a:t>
            </a:r>
          </a:p>
        </p:txBody>
      </p:sp>
      <p:sp>
        <p:nvSpPr>
          <p:cNvPr id="3" name="Text Placeholder 2">
            <a:extLst>
              <a:ext uri="{FF2B5EF4-FFF2-40B4-BE49-F238E27FC236}">
                <a16:creationId xmlns:a16="http://schemas.microsoft.com/office/drawing/2014/main" id="{DA9CD92F-B05E-4153-A235-4FD10658CED8}"/>
              </a:ext>
            </a:extLst>
          </p:cNvPr>
          <p:cNvSpPr>
            <a:spLocks noGrp="1"/>
          </p:cNvSpPr>
          <p:nvPr>
            <p:ph type="body" sz="quarter" idx="16"/>
          </p:nvPr>
        </p:nvSpPr>
        <p:spPr/>
        <p:txBody>
          <a:bodyPr/>
          <a:lstStyle/>
          <a:p>
            <a:endParaRPr lang="en-US" dirty="0"/>
          </a:p>
        </p:txBody>
      </p:sp>
      <p:sp>
        <p:nvSpPr>
          <p:cNvPr id="6" name="Title 5">
            <a:extLst>
              <a:ext uri="{FF2B5EF4-FFF2-40B4-BE49-F238E27FC236}">
                <a16:creationId xmlns:a16="http://schemas.microsoft.com/office/drawing/2014/main" id="{225B87DF-FA83-4E7C-A821-1BF0E0A506FE}"/>
              </a:ext>
            </a:extLst>
          </p:cNvPr>
          <p:cNvSpPr>
            <a:spLocks noGrp="1"/>
          </p:cNvSpPr>
          <p:nvPr>
            <p:ph type="title"/>
          </p:nvPr>
        </p:nvSpPr>
        <p:spPr>
          <a:xfrm>
            <a:off x="280193" y="330855"/>
            <a:ext cx="5908988" cy="235449"/>
          </a:xfrm>
        </p:spPr>
        <p:txBody>
          <a:bodyPr/>
          <a:lstStyle/>
          <a:p>
            <a:r>
              <a:rPr lang="en-US" sz="1700" dirty="0"/>
              <a:t>A Balancing Act of Security and Institutional Interests</a:t>
            </a:r>
          </a:p>
        </p:txBody>
      </p:sp>
      <p:grpSp>
        <p:nvGrpSpPr>
          <p:cNvPr id="53" name="Group 52">
            <a:extLst>
              <a:ext uri="{FF2B5EF4-FFF2-40B4-BE49-F238E27FC236}">
                <a16:creationId xmlns:a16="http://schemas.microsoft.com/office/drawing/2014/main" id="{88BF66BF-E2F2-40A1-B0E3-8D27BEA4B101}"/>
              </a:ext>
            </a:extLst>
          </p:cNvPr>
          <p:cNvGrpSpPr/>
          <p:nvPr/>
        </p:nvGrpSpPr>
        <p:grpSpPr>
          <a:xfrm>
            <a:off x="2889307" y="898896"/>
            <a:ext cx="622187" cy="620821"/>
            <a:chOff x="2889307" y="898896"/>
            <a:chExt cx="622187" cy="620821"/>
          </a:xfrm>
        </p:grpSpPr>
        <p:sp>
          <p:nvSpPr>
            <p:cNvPr id="8" name="Chord 7">
              <a:extLst>
                <a:ext uri="{FF2B5EF4-FFF2-40B4-BE49-F238E27FC236}">
                  <a16:creationId xmlns:a16="http://schemas.microsoft.com/office/drawing/2014/main" id="{1F8BF0CB-0298-400A-A0EF-8DFB7C94FFFC}"/>
                </a:ext>
              </a:extLst>
            </p:cNvPr>
            <p:cNvSpPr/>
            <p:nvPr/>
          </p:nvSpPr>
          <p:spPr bwMode="gray">
            <a:xfrm flipH="1">
              <a:off x="2889307" y="898896"/>
              <a:ext cx="622187" cy="620821"/>
            </a:xfrm>
            <a:prstGeom prst="chord">
              <a:avLst>
                <a:gd name="adj1" fmla="val 5460909"/>
                <a:gd name="adj2" fmla="val 16121543"/>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7" name="Chord 6">
              <a:extLst>
                <a:ext uri="{FF2B5EF4-FFF2-40B4-BE49-F238E27FC236}">
                  <a16:creationId xmlns:a16="http://schemas.microsoft.com/office/drawing/2014/main" id="{5B1163A4-3EE7-45AA-9760-E016E357A16A}"/>
                </a:ext>
              </a:extLst>
            </p:cNvPr>
            <p:cNvSpPr/>
            <p:nvPr/>
          </p:nvSpPr>
          <p:spPr bwMode="gray">
            <a:xfrm>
              <a:off x="2889307" y="898896"/>
              <a:ext cx="622187" cy="620821"/>
            </a:xfrm>
            <a:prstGeom prst="chord">
              <a:avLst>
                <a:gd name="adj1" fmla="val 5460909"/>
                <a:gd name="adj2" fmla="val 16121543"/>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 name="Oval 8">
              <a:extLst>
                <a:ext uri="{FF2B5EF4-FFF2-40B4-BE49-F238E27FC236}">
                  <a16:creationId xmlns:a16="http://schemas.microsoft.com/office/drawing/2014/main" id="{E7991863-2108-4354-A6FC-8EF2BF0C9B2E}"/>
                </a:ext>
              </a:extLst>
            </p:cNvPr>
            <p:cNvSpPr/>
            <p:nvPr/>
          </p:nvSpPr>
          <p:spPr bwMode="gray">
            <a:xfrm>
              <a:off x="2921194" y="930100"/>
              <a:ext cx="558413" cy="558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17" name="Picture 16">
              <a:extLst>
                <a:ext uri="{FF2B5EF4-FFF2-40B4-BE49-F238E27FC236}">
                  <a16:creationId xmlns:a16="http://schemas.microsoft.com/office/drawing/2014/main" id="{AA7E4142-EC29-448B-9507-86CE6E1EA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041" y="1072159"/>
              <a:ext cx="286719" cy="274295"/>
            </a:xfrm>
            <a:prstGeom prst="rect">
              <a:avLst/>
            </a:prstGeom>
          </p:spPr>
        </p:pic>
      </p:grpSp>
      <p:sp>
        <p:nvSpPr>
          <p:cNvPr id="10" name="Pentagon 16">
            <a:extLst>
              <a:ext uri="{FF2B5EF4-FFF2-40B4-BE49-F238E27FC236}">
                <a16:creationId xmlns:a16="http://schemas.microsoft.com/office/drawing/2014/main" id="{22BA6520-17F6-48EB-8CBF-3D2F3D7A7169}"/>
              </a:ext>
            </a:extLst>
          </p:cNvPr>
          <p:cNvSpPr/>
          <p:nvPr/>
        </p:nvSpPr>
        <p:spPr bwMode="gray">
          <a:xfrm rot="10800000">
            <a:off x="3520440" y="1072147"/>
            <a:ext cx="2880360" cy="27432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Pentagon 17">
            <a:extLst>
              <a:ext uri="{FF2B5EF4-FFF2-40B4-BE49-F238E27FC236}">
                <a16:creationId xmlns:a16="http://schemas.microsoft.com/office/drawing/2014/main" id="{5BBC3395-18CE-4C63-B9DB-3560B2103B5D}"/>
              </a:ext>
            </a:extLst>
          </p:cNvPr>
          <p:cNvSpPr/>
          <p:nvPr/>
        </p:nvSpPr>
        <p:spPr bwMode="gray">
          <a:xfrm>
            <a:off x="0" y="1072146"/>
            <a:ext cx="2880360" cy="27432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 name="TextBox 11">
            <a:extLst>
              <a:ext uri="{FF2B5EF4-FFF2-40B4-BE49-F238E27FC236}">
                <a16:creationId xmlns:a16="http://schemas.microsoft.com/office/drawing/2014/main" id="{5FAFCDE4-F582-4E3A-A014-460784F2CF17}"/>
              </a:ext>
            </a:extLst>
          </p:cNvPr>
          <p:cNvSpPr txBox="1"/>
          <p:nvPr/>
        </p:nvSpPr>
        <p:spPr bwMode="gray">
          <a:xfrm>
            <a:off x="3757325" y="1132362"/>
            <a:ext cx="2752655" cy="153888"/>
          </a:xfrm>
          <a:prstGeom prst="rect">
            <a:avLst/>
          </a:prstGeom>
          <a:noFill/>
        </p:spPr>
        <p:txBody>
          <a:bodyPr wrap="square" lIns="0" tIns="0" rIns="0" bIns="0" rtlCol="0">
            <a:spAutoFit/>
          </a:bodyPr>
          <a:lstStyle/>
          <a:p>
            <a:r>
              <a:rPr lang="en-US" sz="1000" b="1" dirty="0">
                <a:solidFill>
                  <a:schemeClr val="bg1"/>
                </a:solidFill>
              </a:rPr>
              <a:t>Institutional Interests</a:t>
            </a:r>
          </a:p>
        </p:txBody>
      </p:sp>
      <p:sp>
        <p:nvSpPr>
          <p:cNvPr id="13" name="TextBox 12">
            <a:extLst>
              <a:ext uri="{FF2B5EF4-FFF2-40B4-BE49-F238E27FC236}">
                <a16:creationId xmlns:a16="http://schemas.microsoft.com/office/drawing/2014/main" id="{3BF387AA-C8DB-436A-B8B5-51BD0302C030}"/>
              </a:ext>
            </a:extLst>
          </p:cNvPr>
          <p:cNvSpPr txBox="1"/>
          <p:nvPr/>
        </p:nvSpPr>
        <p:spPr bwMode="gray">
          <a:xfrm>
            <a:off x="280195" y="1132362"/>
            <a:ext cx="2229220" cy="153888"/>
          </a:xfrm>
          <a:prstGeom prst="rect">
            <a:avLst/>
          </a:prstGeom>
          <a:noFill/>
        </p:spPr>
        <p:txBody>
          <a:bodyPr wrap="square" lIns="0" tIns="0" rIns="0" bIns="0" rtlCol="0">
            <a:spAutoFit/>
          </a:bodyPr>
          <a:lstStyle/>
          <a:p>
            <a:r>
              <a:rPr lang="en-US" sz="1000" b="1" dirty="0">
                <a:solidFill>
                  <a:schemeClr val="bg1"/>
                </a:solidFill>
              </a:rPr>
              <a:t>Government-Identified Threats</a:t>
            </a:r>
          </a:p>
        </p:txBody>
      </p:sp>
      <p:cxnSp>
        <p:nvCxnSpPr>
          <p:cNvPr id="42" name="Straight Connector 41">
            <a:extLst>
              <a:ext uri="{FF2B5EF4-FFF2-40B4-BE49-F238E27FC236}">
                <a16:creationId xmlns:a16="http://schemas.microsoft.com/office/drawing/2014/main" id="{0D2BE3F2-89CA-4985-9A6D-7F01E5B516F3}"/>
              </a:ext>
            </a:extLst>
          </p:cNvPr>
          <p:cNvCxnSpPr>
            <a:cxnSpLocks/>
            <a:endCxn id="8" idx="0"/>
          </p:cNvCxnSpPr>
          <p:nvPr/>
        </p:nvCxnSpPr>
        <p:spPr bwMode="gray">
          <a:xfrm flipV="1">
            <a:off x="3200400" y="1519668"/>
            <a:ext cx="5500" cy="301752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60" name="Text Placeholder 3">
            <a:extLst>
              <a:ext uri="{FF2B5EF4-FFF2-40B4-BE49-F238E27FC236}">
                <a16:creationId xmlns:a16="http://schemas.microsoft.com/office/drawing/2014/main" id="{06F7C0FD-0550-48D7-8AB4-6488C15E9F1F}"/>
              </a:ext>
            </a:extLst>
          </p:cNvPr>
          <p:cNvSpPr>
            <a:spLocks noGrp="1"/>
          </p:cNvSpPr>
          <p:nvPr>
            <p:ph type="body" sz="quarter" idx="18"/>
          </p:nvPr>
        </p:nvSpPr>
        <p:spPr>
          <a:xfrm>
            <a:off x="5148263" y="4677489"/>
            <a:ext cx="1252537" cy="123111"/>
          </a:xfrm>
        </p:spPr>
        <p:txBody>
          <a:bodyPr/>
          <a:lstStyle/>
          <a:p>
            <a:r>
              <a:rPr lang="en-US" dirty="0"/>
              <a:t>Source: EAB interviews and analysis.</a:t>
            </a:r>
          </a:p>
        </p:txBody>
      </p:sp>
      <p:sp>
        <p:nvSpPr>
          <p:cNvPr id="29" name="TextBox 28">
            <a:extLst>
              <a:ext uri="{FF2B5EF4-FFF2-40B4-BE49-F238E27FC236}">
                <a16:creationId xmlns:a16="http://schemas.microsoft.com/office/drawing/2014/main" id="{E86021F9-F3BB-45C3-9B8E-FACB3A969CDF}"/>
              </a:ext>
            </a:extLst>
          </p:cNvPr>
          <p:cNvSpPr txBox="1"/>
          <p:nvPr/>
        </p:nvSpPr>
        <p:spPr>
          <a:xfrm>
            <a:off x="280195" y="2934367"/>
            <a:ext cx="2468880" cy="640080"/>
          </a:xfrm>
          <a:prstGeom prst="rect">
            <a:avLst/>
          </a:prstGeom>
          <a:noFill/>
        </p:spPr>
        <p:txBody>
          <a:bodyPr wrap="square" lIns="0" tIns="0" rIns="0" bIns="0" rtlCol="0">
            <a:noAutofit/>
          </a:bodyPr>
          <a:lstStyle/>
          <a:p>
            <a:pPr>
              <a:spcBef>
                <a:spcPts val="300"/>
              </a:spcBef>
            </a:pPr>
            <a:r>
              <a:rPr lang="en-US" sz="900" b="1" dirty="0">
                <a:solidFill>
                  <a:schemeClr val="dk1"/>
                </a:solidFill>
              </a:rPr>
              <a:t>Research Integrity and Security</a:t>
            </a:r>
          </a:p>
          <a:p>
            <a:pPr>
              <a:spcBef>
                <a:spcPts val="300"/>
              </a:spcBef>
            </a:pPr>
            <a:r>
              <a:rPr lang="en-US" sz="900" dirty="0">
                <a:solidFill>
                  <a:schemeClr val="dk1"/>
                </a:solidFill>
              </a:rPr>
              <a:t>Foreign governments may attempt to covertly access and influence US research through funding, gifts, and partnerships</a:t>
            </a:r>
          </a:p>
        </p:txBody>
      </p:sp>
      <p:sp>
        <p:nvSpPr>
          <p:cNvPr id="32" name="TextBox 31">
            <a:extLst>
              <a:ext uri="{FF2B5EF4-FFF2-40B4-BE49-F238E27FC236}">
                <a16:creationId xmlns:a16="http://schemas.microsoft.com/office/drawing/2014/main" id="{096A302D-6274-42D7-ABE4-E6534EC2D038}"/>
              </a:ext>
            </a:extLst>
          </p:cNvPr>
          <p:cNvSpPr txBox="1"/>
          <p:nvPr/>
        </p:nvSpPr>
        <p:spPr>
          <a:xfrm>
            <a:off x="3757325" y="2934367"/>
            <a:ext cx="2377440" cy="640080"/>
          </a:xfrm>
          <a:prstGeom prst="rect">
            <a:avLst/>
          </a:prstGeom>
          <a:noFill/>
        </p:spPr>
        <p:txBody>
          <a:bodyPr wrap="square" lIns="0" tIns="0" rIns="0" bIns="0" rtlCol="0">
            <a:noAutofit/>
          </a:bodyPr>
          <a:lstStyle/>
          <a:p>
            <a:pPr>
              <a:spcBef>
                <a:spcPts val="300"/>
              </a:spcBef>
            </a:pPr>
            <a:r>
              <a:rPr lang="en-US" sz="900" b="1" dirty="0">
                <a:solidFill>
                  <a:schemeClr val="dk1"/>
                </a:solidFill>
              </a:rPr>
              <a:t>Academic Freedom</a:t>
            </a:r>
          </a:p>
          <a:p>
            <a:pPr>
              <a:spcBef>
                <a:spcPts val="300"/>
              </a:spcBef>
            </a:pPr>
            <a:r>
              <a:rPr lang="en-US" sz="900" dirty="0">
                <a:solidFill>
                  <a:schemeClr val="dk1"/>
                </a:solidFill>
              </a:rPr>
              <a:t>Effective research requires a level of risk taking and creativity</a:t>
            </a:r>
          </a:p>
        </p:txBody>
      </p:sp>
      <p:pic>
        <p:nvPicPr>
          <p:cNvPr id="2052" name="Picture 4">
            <a:extLst>
              <a:ext uri="{FF2B5EF4-FFF2-40B4-BE49-F238E27FC236}">
                <a16:creationId xmlns:a16="http://schemas.microsoft.com/office/drawing/2014/main" id="{5AB0361F-5A15-407A-91E3-655CABC20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95" y="2518799"/>
            <a:ext cx="249936" cy="365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sign&#10;&#10;Description automatically generated">
            <a:extLst>
              <a:ext uri="{FF2B5EF4-FFF2-40B4-BE49-F238E27FC236}">
                <a16:creationId xmlns:a16="http://schemas.microsoft.com/office/drawing/2014/main" id="{D2085FC9-1861-4703-901A-7D3A4401A9E6}"/>
              </a:ext>
            </a:extLst>
          </p:cNvPr>
          <p:cNvPicPr>
            <a:picLocks noChangeAspect="1"/>
          </p:cNvPicPr>
          <p:nvPr/>
        </p:nvPicPr>
        <p:blipFill>
          <a:blip r:embed="rId5"/>
          <a:stretch>
            <a:fillRect/>
          </a:stretch>
        </p:blipFill>
        <p:spPr>
          <a:xfrm>
            <a:off x="3757325" y="2557684"/>
            <a:ext cx="365760" cy="326875"/>
          </a:xfrm>
          <a:prstGeom prst="rect">
            <a:avLst/>
          </a:prstGeom>
        </p:spPr>
      </p:pic>
      <p:sp>
        <p:nvSpPr>
          <p:cNvPr id="28" name="TextBox 27">
            <a:extLst>
              <a:ext uri="{FF2B5EF4-FFF2-40B4-BE49-F238E27FC236}">
                <a16:creationId xmlns:a16="http://schemas.microsoft.com/office/drawing/2014/main" id="{42FD6D90-5655-4CC6-85D0-033F21DAB243}"/>
              </a:ext>
            </a:extLst>
          </p:cNvPr>
          <p:cNvSpPr txBox="1"/>
          <p:nvPr/>
        </p:nvSpPr>
        <p:spPr>
          <a:xfrm>
            <a:off x="280195" y="1828911"/>
            <a:ext cx="2468880" cy="640080"/>
          </a:xfrm>
          <a:prstGeom prst="rect">
            <a:avLst/>
          </a:prstGeom>
          <a:noFill/>
        </p:spPr>
        <p:txBody>
          <a:bodyPr wrap="square" lIns="0" tIns="0" rIns="0" bIns="0" rtlCol="0">
            <a:noAutofit/>
          </a:bodyPr>
          <a:lstStyle/>
          <a:p>
            <a:pPr>
              <a:spcBef>
                <a:spcPts val="300"/>
              </a:spcBef>
            </a:pPr>
            <a:r>
              <a:rPr lang="en-US" sz="900" b="1" dirty="0">
                <a:solidFill>
                  <a:schemeClr val="dk1"/>
                </a:solidFill>
              </a:rPr>
              <a:t>Economic Espionage</a:t>
            </a:r>
          </a:p>
          <a:p>
            <a:pPr>
              <a:spcBef>
                <a:spcPts val="300"/>
              </a:spcBef>
            </a:pPr>
            <a:r>
              <a:rPr lang="en-US" sz="900" dirty="0">
                <a:solidFill>
                  <a:schemeClr val="dk1"/>
                </a:solidFill>
              </a:rPr>
              <a:t>Targeted acquisition of sensitive research, intellectual property, and data </a:t>
            </a:r>
          </a:p>
        </p:txBody>
      </p:sp>
      <p:sp>
        <p:nvSpPr>
          <p:cNvPr id="31" name="TextBox 30">
            <a:extLst>
              <a:ext uri="{FF2B5EF4-FFF2-40B4-BE49-F238E27FC236}">
                <a16:creationId xmlns:a16="http://schemas.microsoft.com/office/drawing/2014/main" id="{69919499-865D-40F2-9803-399E5F839A91}"/>
              </a:ext>
            </a:extLst>
          </p:cNvPr>
          <p:cNvSpPr txBox="1"/>
          <p:nvPr/>
        </p:nvSpPr>
        <p:spPr>
          <a:xfrm>
            <a:off x="3757325" y="1828911"/>
            <a:ext cx="2377440" cy="640080"/>
          </a:xfrm>
          <a:prstGeom prst="rect">
            <a:avLst/>
          </a:prstGeom>
          <a:noFill/>
        </p:spPr>
        <p:txBody>
          <a:bodyPr wrap="square" lIns="0" tIns="0" rIns="0" bIns="0" rtlCol="0">
            <a:noAutofit/>
          </a:bodyPr>
          <a:lstStyle/>
          <a:p>
            <a:pPr>
              <a:spcBef>
                <a:spcPts val="300"/>
              </a:spcBef>
            </a:pPr>
            <a:r>
              <a:rPr lang="en-US" sz="900" b="1" dirty="0">
                <a:solidFill>
                  <a:schemeClr val="dk1"/>
                </a:solidFill>
              </a:rPr>
              <a:t>Free Movement of People and Ideas</a:t>
            </a:r>
          </a:p>
          <a:p>
            <a:pPr>
              <a:spcBef>
                <a:spcPts val="300"/>
              </a:spcBef>
            </a:pPr>
            <a:r>
              <a:rPr lang="en-US" sz="900" dirty="0">
                <a:solidFill>
                  <a:schemeClr val="dk1"/>
                </a:solidFill>
              </a:rPr>
              <a:t>Universities rely on access to international talent and expertise for research and enrollment </a:t>
            </a:r>
          </a:p>
        </p:txBody>
      </p:sp>
      <p:pic>
        <p:nvPicPr>
          <p:cNvPr id="2050" name="Picture 2">
            <a:extLst>
              <a:ext uri="{FF2B5EF4-FFF2-40B4-BE49-F238E27FC236}">
                <a16:creationId xmlns:a16="http://schemas.microsoft.com/office/drawing/2014/main" id="{EF0CD6DF-2220-4AD6-B5DB-E81E777B7B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195" y="1512098"/>
            <a:ext cx="365760" cy="2670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window&#10;&#10;Description automatically generated">
            <a:extLst>
              <a:ext uri="{FF2B5EF4-FFF2-40B4-BE49-F238E27FC236}">
                <a16:creationId xmlns:a16="http://schemas.microsoft.com/office/drawing/2014/main" id="{A8F89846-A01F-493F-86A1-C2323FC46B20}"/>
              </a:ext>
            </a:extLst>
          </p:cNvPr>
          <p:cNvPicPr>
            <a:picLocks noChangeAspect="1"/>
          </p:cNvPicPr>
          <p:nvPr/>
        </p:nvPicPr>
        <p:blipFill>
          <a:blip r:embed="rId7"/>
          <a:stretch>
            <a:fillRect/>
          </a:stretch>
        </p:blipFill>
        <p:spPr>
          <a:xfrm>
            <a:off x="3757325" y="1474100"/>
            <a:ext cx="365760" cy="305003"/>
          </a:xfrm>
          <a:prstGeom prst="rect">
            <a:avLst/>
          </a:prstGeom>
        </p:spPr>
      </p:pic>
      <p:sp>
        <p:nvSpPr>
          <p:cNvPr id="30" name="TextBox 29">
            <a:extLst>
              <a:ext uri="{FF2B5EF4-FFF2-40B4-BE49-F238E27FC236}">
                <a16:creationId xmlns:a16="http://schemas.microsoft.com/office/drawing/2014/main" id="{52FC0FF0-522D-4F61-8E23-BB7A6E019EAB}"/>
              </a:ext>
            </a:extLst>
          </p:cNvPr>
          <p:cNvSpPr txBox="1"/>
          <p:nvPr/>
        </p:nvSpPr>
        <p:spPr>
          <a:xfrm>
            <a:off x="280195" y="3945040"/>
            <a:ext cx="2468880" cy="640080"/>
          </a:xfrm>
          <a:prstGeom prst="rect">
            <a:avLst/>
          </a:prstGeom>
          <a:noFill/>
        </p:spPr>
        <p:txBody>
          <a:bodyPr wrap="square" lIns="0" tIns="0" rIns="0" bIns="0" rtlCol="0">
            <a:noAutofit/>
          </a:bodyPr>
          <a:lstStyle/>
          <a:p>
            <a:pPr>
              <a:spcBef>
                <a:spcPts val="300"/>
              </a:spcBef>
            </a:pPr>
            <a:r>
              <a:rPr lang="en-US" sz="900" b="1" dirty="0">
                <a:solidFill>
                  <a:schemeClr val="dk1"/>
                </a:solidFill>
              </a:rPr>
              <a:t>National R&amp;D Competitiveness</a:t>
            </a:r>
          </a:p>
          <a:p>
            <a:pPr>
              <a:spcBef>
                <a:spcPts val="300"/>
              </a:spcBef>
            </a:pPr>
            <a:r>
              <a:rPr lang="en-US" sz="900" dirty="0">
                <a:solidFill>
                  <a:schemeClr val="dk1"/>
                </a:solidFill>
              </a:rPr>
              <a:t>Geopolitical tensions disrupt multinational collaborations by incentivizing competition and constraining information sharing</a:t>
            </a:r>
          </a:p>
        </p:txBody>
      </p:sp>
      <p:sp>
        <p:nvSpPr>
          <p:cNvPr id="33" name="TextBox 32">
            <a:extLst>
              <a:ext uri="{FF2B5EF4-FFF2-40B4-BE49-F238E27FC236}">
                <a16:creationId xmlns:a16="http://schemas.microsoft.com/office/drawing/2014/main" id="{F2586BE8-965D-4184-96EF-44670AF90488}"/>
              </a:ext>
            </a:extLst>
          </p:cNvPr>
          <p:cNvSpPr txBox="1"/>
          <p:nvPr/>
        </p:nvSpPr>
        <p:spPr>
          <a:xfrm>
            <a:off x="3757325" y="3945040"/>
            <a:ext cx="2377440" cy="640080"/>
          </a:xfrm>
          <a:prstGeom prst="rect">
            <a:avLst/>
          </a:prstGeom>
          <a:noFill/>
        </p:spPr>
        <p:txBody>
          <a:bodyPr wrap="square" lIns="0" tIns="0" rIns="0" bIns="0" rtlCol="0">
            <a:noAutofit/>
          </a:bodyPr>
          <a:lstStyle/>
          <a:p>
            <a:pPr>
              <a:spcBef>
                <a:spcPts val="300"/>
              </a:spcBef>
            </a:pPr>
            <a:r>
              <a:rPr lang="en-US" sz="900" b="1" dirty="0">
                <a:solidFill>
                  <a:schemeClr val="dk1"/>
                </a:solidFill>
              </a:rPr>
              <a:t>Global Multiculturalism</a:t>
            </a:r>
          </a:p>
          <a:p>
            <a:pPr>
              <a:spcBef>
                <a:spcPts val="300"/>
              </a:spcBef>
            </a:pPr>
            <a:r>
              <a:rPr lang="en-US" sz="900" dirty="0">
                <a:solidFill>
                  <a:schemeClr val="dk1"/>
                </a:solidFill>
              </a:rPr>
              <a:t>Universities benefit from fluid interactions of people and perspectives across borders</a:t>
            </a:r>
          </a:p>
          <a:p>
            <a:pPr>
              <a:spcBef>
                <a:spcPts val="300"/>
              </a:spcBef>
            </a:pPr>
            <a:endParaRPr lang="en-US" sz="900" dirty="0">
              <a:solidFill>
                <a:schemeClr val="dk1"/>
              </a:solidFill>
            </a:endParaRPr>
          </a:p>
        </p:txBody>
      </p:sp>
      <p:pic>
        <p:nvPicPr>
          <p:cNvPr id="15" name="Picture 14" descr="A close up of a sign&#10;&#10;Description automatically generated">
            <a:extLst>
              <a:ext uri="{FF2B5EF4-FFF2-40B4-BE49-F238E27FC236}">
                <a16:creationId xmlns:a16="http://schemas.microsoft.com/office/drawing/2014/main" id="{0F4274FB-21A7-4C1E-B15C-E5C00197A620}"/>
              </a:ext>
            </a:extLst>
          </p:cNvPr>
          <p:cNvPicPr>
            <a:picLocks noChangeAspect="1"/>
          </p:cNvPicPr>
          <p:nvPr/>
        </p:nvPicPr>
        <p:blipFill>
          <a:blip r:embed="rId8"/>
          <a:stretch>
            <a:fillRect/>
          </a:stretch>
        </p:blipFill>
        <p:spPr>
          <a:xfrm>
            <a:off x="280195" y="3624255"/>
            <a:ext cx="365760" cy="270978"/>
          </a:xfrm>
          <a:prstGeom prst="rect">
            <a:avLst/>
          </a:prstGeom>
        </p:spPr>
      </p:pic>
      <p:pic>
        <p:nvPicPr>
          <p:cNvPr id="2056" name="Picture 8">
            <a:extLst>
              <a:ext uri="{FF2B5EF4-FFF2-40B4-BE49-F238E27FC236}">
                <a16:creationId xmlns:a16="http://schemas.microsoft.com/office/drawing/2014/main" id="{ACC95B19-5976-42C1-A4C5-12090B05C1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7325" y="3674076"/>
            <a:ext cx="365760" cy="221157"/>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4EC29FED-BD33-492A-95DC-F12A72BC42AF}"/>
              </a:ext>
            </a:extLst>
          </p:cNvPr>
          <p:cNvSpPr txBox="1"/>
          <p:nvPr/>
        </p:nvSpPr>
        <p:spPr>
          <a:xfrm>
            <a:off x="6578539" y="640267"/>
            <a:ext cx="1666875" cy="802784"/>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CUSTOMIZE </a:t>
            </a:r>
          </a:p>
          <a:p>
            <a:pPr>
              <a:spcBef>
                <a:spcPts val="500"/>
              </a:spcBef>
            </a:pPr>
            <a:r>
              <a:rPr lang="en-US" sz="900" dirty="0">
                <a:solidFill>
                  <a:schemeClr val="bg1"/>
                </a:solidFill>
              </a:rPr>
              <a:t>Customize institutional interests and/or call out other values.</a:t>
            </a:r>
          </a:p>
        </p:txBody>
      </p:sp>
    </p:spTree>
    <p:extLst>
      <p:ext uri="{BB962C8B-B14F-4D97-AF65-F5344CB8AC3E}">
        <p14:creationId xmlns:p14="http://schemas.microsoft.com/office/powerpoint/2010/main" val="380282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16">
            <a:extLst>
              <a:ext uri="{FF2B5EF4-FFF2-40B4-BE49-F238E27FC236}">
                <a16:creationId xmlns:a16="http://schemas.microsoft.com/office/drawing/2014/main" id="{DEA8D4B0-9DE1-4611-9B5A-C39D63943CD2}"/>
              </a:ext>
            </a:extLst>
          </p:cNvPr>
          <p:cNvSpPr/>
          <p:nvPr/>
        </p:nvSpPr>
        <p:spPr bwMode="gray">
          <a:xfrm>
            <a:off x="3241281" y="1028396"/>
            <a:ext cx="2926080" cy="319102"/>
          </a:xfrm>
          <a:prstGeom prst="rightArrow">
            <a:avLst/>
          </a:prstGeom>
          <a:solidFill>
            <a:schemeClr val="accent5"/>
          </a:solidFill>
          <a:ln w="9525" cap="flat" cmpd="sng" algn="ctr">
            <a:solidFill>
              <a:schemeClr val="accent5"/>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accent6"/>
              </a:solidFill>
            </a:endParaRPr>
          </a:p>
        </p:txBody>
      </p:sp>
      <p:sp>
        <p:nvSpPr>
          <p:cNvPr id="8" name="Right Arrow 16">
            <a:extLst>
              <a:ext uri="{FF2B5EF4-FFF2-40B4-BE49-F238E27FC236}">
                <a16:creationId xmlns:a16="http://schemas.microsoft.com/office/drawing/2014/main" id="{FA996325-42C5-43B4-A312-B1EAB94908CB}"/>
              </a:ext>
            </a:extLst>
          </p:cNvPr>
          <p:cNvSpPr/>
          <p:nvPr/>
        </p:nvSpPr>
        <p:spPr bwMode="gray">
          <a:xfrm flipH="1">
            <a:off x="275075" y="1028396"/>
            <a:ext cx="2926080" cy="319102"/>
          </a:xfrm>
          <a:prstGeom prst="rightArrow">
            <a:avLst/>
          </a:prstGeom>
          <a:solidFill>
            <a:schemeClr val="accent5"/>
          </a:solidFill>
          <a:ln w="9525" cap="flat" cmpd="sng" algn="ctr">
            <a:solidFill>
              <a:schemeClr val="accent5"/>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accent6"/>
              </a:solidFill>
            </a:endParaRPr>
          </a:p>
        </p:txBody>
      </p:sp>
      <p:sp>
        <p:nvSpPr>
          <p:cNvPr id="6" name="Title 5">
            <a:extLst>
              <a:ext uri="{FF2B5EF4-FFF2-40B4-BE49-F238E27FC236}">
                <a16:creationId xmlns:a16="http://schemas.microsoft.com/office/drawing/2014/main" id="{5D7A763D-2ADD-41E1-B24B-E9A08611B02B}"/>
              </a:ext>
            </a:extLst>
          </p:cNvPr>
          <p:cNvSpPr>
            <a:spLocks noGrp="1"/>
          </p:cNvSpPr>
          <p:nvPr>
            <p:ph type="title"/>
          </p:nvPr>
        </p:nvSpPr>
        <p:spPr>
          <a:xfrm>
            <a:off x="280193" y="317005"/>
            <a:ext cx="5711897" cy="249299"/>
          </a:xfrm>
        </p:spPr>
        <p:txBody>
          <a:bodyPr/>
          <a:lstStyle/>
          <a:p>
            <a:r>
              <a:rPr lang="en-US" dirty="0"/>
              <a:t>When to Cooperate and When to Push Back</a:t>
            </a:r>
          </a:p>
        </p:txBody>
      </p:sp>
      <p:sp>
        <p:nvSpPr>
          <p:cNvPr id="2" name="Text Placeholder 1">
            <a:extLst>
              <a:ext uri="{FF2B5EF4-FFF2-40B4-BE49-F238E27FC236}">
                <a16:creationId xmlns:a16="http://schemas.microsoft.com/office/drawing/2014/main" id="{5FFF921C-932A-4E20-ABAF-78ECE38E7CBF}"/>
              </a:ext>
            </a:extLst>
          </p:cNvPr>
          <p:cNvSpPr>
            <a:spLocks noGrp="1"/>
          </p:cNvSpPr>
          <p:nvPr>
            <p:ph type="body" sz="quarter" idx="15"/>
          </p:nvPr>
        </p:nvSpPr>
        <p:spPr>
          <a:xfrm>
            <a:off x="280195" y="640267"/>
            <a:ext cx="5842794" cy="184666"/>
          </a:xfrm>
        </p:spPr>
        <p:txBody>
          <a:bodyPr/>
          <a:lstStyle/>
          <a:p>
            <a:r>
              <a:rPr lang="en-US" dirty="0"/>
              <a:t>Spectrum of Approaches to Security Relationship with Government </a:t>
            </a:r>
          </a:p>
        </p:txBody>
      </p:sp>
      <p:grpSp>
        <p:nvGrpSpPr>
          <p:cNvPr id="66" name="Group 65">
            <a:extLst>
              <a:ext uri="{FF2B5EF4-FFF2-40B4-BE49-F238E27FC236}">
                <a16:creationId xmlns:a16="http://schemas.microsoft.com/office/drawing/2014/main" id="{FD4F3A17-8D7A-4D5D-87E8-9C32726ED121}"/>
              </a:ext>
            </a:extLst>
          </p:cNvPr>
          <p:cNvGrpSpPr/>
          <p:nvPr/>
        </p:nvGrpSpPr>
        <p:grpSpPr>
          <a:xfrm>
            <a:off x="2899546" y="847219"/>
            <a:ext cx="601708" cy="681457"/>
            <a:chOff x="2944958" y="939784"/>
            <a:chExt cx="601708" cy="681457"/>
          </a:xfrm>
        </p:grpSpPr>
        <p:sp>
          <p:nvSpPr>
            <p:cNvPr id="11" name="Rectangle 10">
              <a:extLst>
                <a:ext uri="{FF2B5EF4-FFF2-40B4-BE49-F238E27FC236}">
                  <a16:creationId xmlns:a16="http://schemas.microsoft.com/office/drawing/2014/main" id="{FCF75442-13E2-4AF0-80DE-9A47B52829E5}"/>
                </a:ext>
              </a:extLst>
            </p:cNvPr>
            <p:cNvSpPr>
              <a:spLocks noChangeAspect="1"/>
            </p:cNvSpPr>
            <p:nvPr/>
          </p:nvSpPr>
          <p:spPr bwMode="gray">
            <a:xfrm rot="10800000" flipH="1" flipV="1">
              <a:off x="2944958" y="939784"/>
              <a:ext cx="601708" cy="681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503B169-6946-439B-B3D9-A8D12D4AB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030839" y="983984"/>
              <a:ext cx="429946" cy="490199"/>
            </a:xfrm>
            <a:prstGeom prst="rect">
              <a:avLst/>
            </a:prstGeom>
            <a:noFill/>
            <a:ln>
              <a:noFill/>
            </a:ln>
          </p:spPr>
        </p:pic>
      </p:grpSp>
      <p:grpSp>
        <p:nvGrpSpPr>
          <p:cNvPr id="64" name="Group 63">
            <a:extLst>
              <a:ext uri="{FF2B5EF4-FFF2-40B4-BE49-F238E27FC236}">
                <a16:creationId xmlns:a16="http://schemas.microsoft.com/office/drawing/2014/main" id="{B2058827-FC8E-4638-9C63-164ADE75740D}"/>
              </a:ext>
            </a:extLst>
          </p:cNvPr>
          <p:cNvGrpSpPr/>
          <p:nvPr/>
        </p:nvGrpSpPr>
        <p:grpSpPr>
          <a:xfrm>
            <a:off x="439667" y="1676312"/>
            <a:ext cx="2596896" cy="1773992"/>
            <a:chOff x="275073" y="1676312"/>
            <a:chExt cx="2596896" cy="1773992"/>
          </a:xfrm>
        </p:grpSpPr>
        <p:sp>
          <p:nvSpPr>
            <p:cNvPr id="19" name="Text Placeholder 1">
              <a:extLst>
                <a:ext uri="{FF2B5EF4-FFF2-40B4-BE49-F238E27FC236}">
                  <a16:creationId xmlns:a16="http://schemas.microsoft.com/office/drawing/2014/main" id="{6A9F425A-741D-4C7D-AF4E-777AF368EDF8}"/>
                </a:ext>
              </a:extLst>
            </p:cNvPr>
            <p:cNvSpPr txBox="1">
              <a:spLocks/>
            </p:cNvSpPr>
            <p:nvPr/>
          </p:nvSpPr>
          <p:spPr bwMode="gray">
            <a:xfrm>
              <a:off x="275073" y="1676312"/>
              <a:ext cx="2596896" cy="492443"/>
            </a:xfrm>
            <a:prstGeom prst="rect">
              <a:avLst/>
            </a:prstGeom>
          </p:spPr>
          <p:txBody>
            <a:bodyPr vert="horz" wrap="square" lIns="0" tIns="0" rIns="0" bIns="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Institution chooses to voluntarily and proactively engage with federal agencies to share information, data, and access to university facilities and systems</a:t>
              </a:r>
            </a:p>
          </p:txBody>
        </p:sp>
        <p:sp>
          <p:nvSpPr>
            <p:cNvPr id="20" name="Text Placeholder 1">
              <a:extLst>
                <a:ext uri="{FF2B5EF4-FFF2-40B4-BE49-F238E27FC236}">
                  <a16:creationId xmlns:a16="http://schemas.microsoft.com/office/drawing/2014/main" id="{A17E41C4-81C5-49B8-BBC2-13FCF9CBDE47}"/>
                </a:ext>
              </a:extLst>
            </p:cNvPr>
            <p:cNvSpPr txBox="1">
              <a:spLocks/>
            </p:cNvSpPr>
            <p:nvPr/>
          </p:nvSpPr>
          <p:spPr bwMode="gray">
            <a:xfrm>
              <a:off x="275073" y="2170144"/>
              <a:ext cx="2560320" cy="1280160"/>
            </a:xfrm>
            <a:prstGeom prst="rect">
              <a:avLst/>
            </a:prstGeom>
          </p:spPr>
          <p:txBody>
            <a:bodyPr vert="horz" wrap="square" lIns="0" tIns="0" rIns="0" bIns="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lvl="0">
                <a:spcBef>
                  <a:spcPts val="300"/>
                </a:spcBef>
                <a:buClr>
                  <a:schemeClr val="accent4"/>
                </a:buClr>
              </a:pPr>
              <a:r>
                <a:rPr lang="en-US" sz="800" dirty="0"/>
                <a:t>Meets regularly with federal agents to pass high level and case specific intelligence</a:t>
              </a:r>
            </a:p>
            <a:p>
              <a:pPr lvl="0">
                <a:spcBef>
                  <a:spcPts val="300"/>
                </a:spcBef>
                <a:buClr>
                  <a:schemeClr val="accent4"/>
                </a:buClr>
              </a:pPr>
              <a:r>
                <a:rPr lang="en-US" sz="800" dirty="0"/>
                <a:t>Grants permission for agency to review university documents and systems without any legal requirement to do so</a:t>
              </a:r>
            </a:p>
            <a:p>
              <a:pPr lvl="0">
                <a:spcBef>
                  <a:spcPts val="300"/>
                </a:spcBef>
                <a:buClr>
                  <a:schemeClr val="accent4"/>
                </a:buClr>
              </a:pPr>
              <a:r>
                <a:rPr lang="en-US" sz="800" dirty="0"/>
                <a:t>Makes university staff readily available to support investigations </a:t>
              </a:r>
            </a:p>
            <a:p>
              <a:pPr lvl="0">
                <a:spcBef>
                  <a:spcPts val="300"/>
                </a:spcBef>
                <a:buClr>
                  <a:schemeClr val="accent4"/>
                </a:buClr>
              </a:pPr>
              <a:r>
                <a:rPr lang="en-US" sz="800" dirty="0"/>
                <a:t>Permits routine monitoring of university facilities and faculty</a:t>
              </a:r>
            </a:p>
            <a:p>
              <a:pPr lvl="0">
                <a:spcBef>
                  <a:spcPts val="300"/>
                </a:spcBef>
                <a:buClr>
                  <a:schemeClr val="accent4"/>
                </a:buClr>
              </a:pPr>
              <a:endParaRPr lang="en-US" sz="800" dirty="0"/>
            </a:p>
          </p:txBody>
        </p:sp>
      </p:grpSp>
      <p:sp>
        <p:nvSpPr>
          <p:cNvPr id="25" name="Text Placeholder 3">
            <a:extLst>
              <a:ext uri="{FF2B5EF4-FFF2-40B4-BE49-F238E27FC236}">
                <a16:creationId xmlns:a16="http://schemas.microsoft.com/office/drawing/2014/main" id="{1F99C66D-E413-4442-89DC-265B423A9747}"/>
              </a:ext>
            </a:extLst>
          </p:cNvPr>
          <p:cNvSpPr>
            <a:spLocks noGrp="1"/>
          </p:cNvSpPr>
          <p:nvPr>
            <p:ph type="body" sz="quarter" idx="18"/>
          </p:nvPr>
        </p:nvSpPr>
        <p:spPr>
          <a:xfrm>
            <a:off x="5148263" y="4677489"/>
            <a:ext cx="1252537" cy="123111"/>
          </a:xfrm>
        </p:spPr>
        <p:txBody>
          <a:bodyPr/>
          <a:lstStyle/>
          <a:p>
            <a:r>
              <a:rPr lang="en-US" dirty="0"/>
              <a:t>Source: EAB interviews and analysis.</a:t>
            </a:r>
          </a:p>
        </p:txBody>
      </p:sp>
      <p:sp>
        <p:nvSpPr>
          <p:cNvPr id="14" name="TextBox 13">
            <a:extLst>
              <a:ext uri="{FF2B5EF4-FFF2-40B4-BE49-F238E27FC236}">
                <a16:creationId xmlns:a16="http://schemas.microsoft.com/office/drawing/2014/main" id="{C46C9848-ED9B-4F25-91CC-4D587C1AEA38}"/>
              </a:ext>
            </a:extLst>
          </p:cNvPr>
          <p:cNvSpPr txBox="1"/>
          <p:nvPr/>
        </p:nvSpPr>
        <p:spPr bwMode="gray">
          <a:xfrm>
            <a:off x="1349495" y="1521035"/>
            <a:ext cx="777240" cy="153888"/>
          </a:xfrm>
          <a:prstGeom prst="rect">
            <a:avLst/>
          </a:prstGeom>
          <a:noFill/>
        </p:spPr>
        <p:txBody>
          <a:bodyPr wrap="square" lIns="0" tIns="0" rIns="0" bIns="0" rtlCol="0">
            <a:noAutofit/>
          </a:bodyPr>
          <a:lstStyle/>
          <a:p>
            <a:r>
              <a:rPr lang="en-US" sz="900" b="1" dirty="0"/>
              <a:t>Cooperative</a:t>
            </a:r>
          </a:p>
        </p:txBody>
      </p:sp>
      <p:grpSp>
        <p:nvGrpSpPr>
          <p:cNvPr id="35" name="Group 34">
            <a:extLst>
              <a:ext uri="{FF2B5EF4-FFF2-40B4-BE49-F238E27FC236}">
                <a16:creationId xmlns:a16="http://schemas.microsoft.com/office/drawing/2014/main" id="{340547A9-C5E7-4499-ABB9-4616B9634A6A}"/>
              </a:ext>
            </a:extLst>
          </p:cNvPr>
          <p:cNvGrpSpPr/>
          <p:nvPr/>
        </p:nvGrpSpPr>
        <p:grpSpPr>
          <a:xfrm>
            <a:off x="1509515" y="959347"/>
            <a:ext cx="457200" cy="457200"/>
            <a:chOff x="1366876" y="974870"/>
            <a:chExt cx="457200" cy="457200"/>
          </a:xfrm>
        </p:grpSpPr>
        <p:sp>
          <p:nvSpPr>
            <p:cNvPr id="33" name="Oval 32">
              <a:extLst>
                <a:ext uri="{FF2B5EF4-FFF2-40B4-BE49-F238E27FC236}">
                  <a16:creationId xmlns:a16="http://schemas.microsoft.com/office/drawing/2014/main" id="{773D61E3-6C01-4ECE-8E25-36B02A4DAB83}"/>
                </a:ext>
              </a:extLst>
            </p:cNvPr>
            <p:cNvSpPr/>
            <p:nvPr/>
          </p:nvSpPr>
          <p:spPr bwMode="gray">
            <a:xfrm>
              <a:off x="1366876" y="974870"/>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5861"/>
                </a:solidFill>
              </a:endParaRPr>
            </a:p>
          </p:txBody>
        </p:sp>
        <p:pic>
          <p:nvPicPr>
            <p:cNvPr id="15" name="Picture 14">
              <a:extLst>
                <a:ext uri="{FF2B5EF4-FFF2-40B4-BE49-F238E27FC236}">
                  <a16:creationId xmlns:a16="http://schemas.microsoft.com/office/drawing/2014/main" id="{449377A8-6008-4B27-95B1-FD6C75B50ECB}"/>
                </a:ext>
              </a:extLst>
            </p:cNvPr>
            <p:cNvPicPr>
              <a:picLocks noChangeAspect="1"/>
            </p:cNvPicPr>
            <p:nvPr/>
          </p:nvPicPr>
          <p:blipFill>
            <a:blip r:embed="rId4"/>
            <a:stretch>
              <a:fillRect/>
            </a:stretch>
          </p:blipFill>
          <p:spPr>
            <a:xfrm>
              <a:off x="1412596" y="1092892"/>
              <a:ext cx="365760" cy="221157"/>
            </a:xfrm>
            <a:prstGeom prst="rect">
              <a:avLst/>
            </a:prstGeom>
          </p:spPr>
        </p:pic>
      </p:grpSp>
      <p:grpSp>
        <p:nvGrpSpPr>
          <p:cNvPr id="72" name="Group 71">
            <a:extLst>
              <a:ext uri="{FF2B5EF4-FFF2-40B4-BE49-F238E27FC236}">
                <a16:creationId xmlns:a16="http://schemas.microsoft.com/office/drawing/2014/main" id="{8F3B9C00-DE80-4482-A285-AFF9B18ACA5B}"/>
              </a:ext>
            </a:extLst>
          </p:cNvPr>
          <p:cNvGrpSpPr/>
          <p:nvPr/>
        </p:nvGrpSpPr>
        <p:grpSpPr>
          <a:xfrm>
            <a:off x="380162" y="3451693"/>
            <a:ext cx="2715907" cy="1097280"/>
            <a:chOff x="298075" y="3451693"/>
            <a:chExt cx="2715907" cy="1097280"/>
          </a:xfrm>
        </p:grpSpPr>
        <p:sp>
          <p:nvSpPr>
            <p:cNvPr id="50" name="Text Placeholder 1">
              <a:extLst>
                <a:ext uri="{FF2B5EF4-FFF2-40B4-BE49-F238E27FC236}">
                  <a16:creationId xmlns:a16="http://schemas.microsoft.com/office/drawing/2014/main" id="{DD35B38F-656D-45AF-9C36-736BD332B9A7}"/>
                </a:ext>
              </a:extLst>
            </p:cNvPr>
            <p:cNvSpPr txBox="1">
              <a:spLocks/>
            </p:cNvSpPr>
            <p:nvPr/>
          </p:nvSpPr>
          <p:spPr bwMode="gray">
            <a:xfrm>
              <a:off x="298075" y="3451693"/>
              <a:ext cx="2715907" cy="109728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3175">
              <a:solidFill>
                <a:schemeClr val="accent1"/>
              </a:solidFill>
              <a:miter lim="800000"/>
            </a:ln>
          </p:spPr>
          <p:txBody>
            <a:bodyPr vert="horz" wrap="square" lIns="91440" tIns="91440" rIns="91440" bIns="18288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lvl="1" indent="0">
                <a:spcBef>
                  <a:spcPts val="300"/>
                </a:spcBef>
                <a:buNone/>
              </a:pPr>
              <a:endParaRPr lang="en-US" sz="800" i="1" dirty="0"/>
            </a:p>
            <a:p>
              <a:pPr marL="0" lvl="1" indent="0">
                <a:spcBef>
                  <a:spcPts val="300"/>
                </a:spcBef>
                <a:buNone/>
              </a:pPr>
              <a:endParaRPr lang="en-US" sz="800" i="1" dirty="0"/>
            </a:p>
          </p:txBody>
        </p:sp>
        <p:grpSp>
          <p:nvGrpSpPr>
            <p:cNvPr id="71" name="Group 70">
              <a:extLst>
                <a:ext uri="{FF2B5EF4-FFF2-40B4-BE49-F238E27FC236}">
                  <a16:creationId xmlns:a16="http://schemas.microsoft.com/office/drawing/2014/main" id="{6B83BE01-17FC-41FC-B67D-D1F0BE0B2AC4}"/>
                </a:ext>
              </a:extLst>
            </p:cNvPr>
            <p:cNvGrpSpPr/>
            <p:nvPr/>
          </p:nvGrpSpPr>
          <p:grpSpPr>
            <a:xfrm>
              <a:off x="300851" y="3509504"/>
              <a:ext cx="2710355" cy="991682"/>
              <a:chOff x="300851" y="3509504"/>
              <a:chExt cx="2710355" cy="991682"/>
            </a:xfrm>
          </p:grpSpPr>
          <p:sp>
            <p:nvSpPr>
              <p:cNvPr id="41" name="Rectangle 40">
                <a:extLst>
                  <a:ext uri="{FF2B5EF4-FFF2-40B4-BE49-F238E27FC236}">
                    <a16:creationId xmlns:a16="http://schemas.microsoft.com/office/drawing/2014/main" id="{0ECBD894-9D90-475C-8545-03EA3560DEEB}"/>
                  </a:ext>
                </a:extLst>
              </p:cNvPr>
              <p:cNvSpPr/>
              <p:nvPr/>
            </p:nvSpPr>
            <p:spPr bwMode="gray">
              <a:xfrm>
                <a:off x="300851" y="3509504"/>
                <a:ext cx="1437161" cy="887754"/>
              </a:xfrm>
              <a:prstGeom prst="rect">
                <a:avLst/>
              </a:prstGeom>
              <a:no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18872" indent="-118872"/>
                <a:r>
                  <a:rPr lang="en-US" sz="800" b="1" dirty="0">
                    <a:solidFill>
                      <a:schemeClr val="tx1"/>
                    </a:solidFill>
                  </a:rPr>
                  <a:t>Pros:</a:t>
                </a:r>
              </a:p>
              <a:p>
                <a:pPr marL="118872" indent="-118872">
                  <a:spcBef>
                    <a:spcPts val="500"/>
                  </a:spcBef>
                  <a:buFont typeface="Wingdings" panose="05000000000000000000" pitchFamily="2" charset="2"/>
                  <a:buChar char="ü"/>
                </a:pPr>
                <a:r>
                  <a:rPr lang="en-US" sz="800" dirty="0">
                    <a:solidFill>
                      <a:schemeClr val="tx1"/>
                    </a:solidFill>
                  </a:rPr>
                  <a:t>Proactive intelligence gathering and risk assessment </a:t>
                </a:r>
              </a:p>
              <a:p>
                <a:pPr marL="118872" indent="-118872">
                  <a:spcBef>
                    <a:spcPts val="500"/>
                  </a:spcBef>
                  <a:buFont typeface="Wingdings" panose="05000000000000000000" pitchFamily="2" charset="2"/>
                  <a:buChar char="ü"/>
                </a:pPr>
                <a:r>
                  <a:rPr lang="en-US" sz="800" dirty="0">
                    <a:solidFill>
                      <a:schemeClr val="tx1"/>
                    </a:solidFill>
                  </a:rPr>
                  <a:t>Appeases agencies </a:t>
                </a:r>
                <a:br>
                  <a:rPr lang="en-US" sz="800" dirty="0">
                    <a:solidFill>
                      <a:schemeClr val="tx1"/>
                    </a:solidFill>
                  </a:rPr>
                </a:br>
                <a:r>
                  <a:rPr lang="en-US" sz="800" dirty="0">
                    <a:solidFill>
                      <a:schemeClr val="tx1"/>
                    </a:solidFill>
                  </a:rPr>
                  <a:t>and regulators</a:t>
                </a:r>
              </a:p>
            </p:txBody>
          </p:sp>
          <p:sp>
            <p:nvSpPr>
              <p:cNvPr id="47" name="Rectangle 46">
                <a:extLst>
                  <a:ext uri="{FF2B5EF4-FFF2-40B4-BE49-F238E27FC236}">
                    <a16:creationId xmlns:a16="http://schemas.microsoft.com/office/drawing/2014/main" id="{8E496854-EBEF-441F-9925-2E75CB62A7F5}"/>
                  </a:ext>
                </a:extLst>
              </p:cNvPr>
              <p:cNvSpPr/>
              <p:nvPr/>
            </p:nvSpPr>
            <p:spPr bwMode="gray">
              <a:xfrm>
                <a:off x="1574046" y="3509504"/>
                <a:ext cx="1437160" cy="991682"/>
              </a:xfrm>
              <a:prstGeom prst="rect">
                <a:avLst/>
              </a:prstGeom>
              <a:no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18872" indent="-118872"/>
                <a:r>
                  <a:rPr lang="en-US" sz="800" b="1" dirty="0">
                    <a:solidFill>
                      <a:schemeClr val="tx1"/>
                    </a:solidFill>
                  </a:rPr>
                  <a:t>Cons:</a:t>
                </a:r>
              </a:p>
              <a:p>
                <a:pPr marL="118872" indent="-118872">
                  <a:spcBef>
                    <a:spcPts val="500"/>
                  </a:spcBef>
                  <a:buFont typeface="Verdana" panose="020B0604030504040204" pitchFamily="34" charset="0"/>
                  <a:buChar char="x"/>
                </a:pPr>
                <a:r>
                  <a:rPr lang="en-US" sz="800" dirty="0">
                    <a:solidFill>
                      <a:schemeClr val="tx1"/>
                    </a:solidFill>
                  </a:rPr>
                  <a:t>Risk of overreach by agency/institution</a:t>
                </a:r>
              </a:p>
              <a:p>
                <a:pPr marL="118872" indent="-118872">
                  <a:spcBef>
                    <a:spcPts val="500"/>
                  </a:spcBef>
                  <a:buFont typeface="Verdana" panose="020B0604030504040204" pitchFamily="34" charset="0"/>
                  <a:buChar char="x"/>
                </a:pPr>
                <a:r>
                  <a:rPr lang="en-US" sz="800" dirty="0">
                    <a:solidFill>
                      <a:schemeClr val="tx1"/>
                    </a:solidFill>
                  </a:rPr>
                  <a:t>Concerns over profiling faculty based on nationality and impeding due process</a:t>
                </a:r>
              </a:p>
            </p:txBody>
          </p:sp>
        </p:grpSp>
      </p:grpSp>
      <p:grpSp>
        <p:nvGrpSpPr>
          <p:cNvPr id="65" name="Group 64">
            <a:extLst>
              <a:ext uri="{FF2B5EF4-FFF2-40B4-BE49-F238E27FC236}">
                <a16:creationId xmlns:a16="http://schemas.microsoft.com/office/drawing/2014/main" id="{F7470925-DF2A-4CC6-9EDE-C6A0517067E1}"/>
              </a:ext>
            </a:extLst>
          </p:cNvPr>
          <p:cNvGrpSpPr/>
          <p:nvPr/>
        </p:nvGrpSpPr>
        <p:grpSpPr>
          <a:xfrm>
            <a:off x="3405409" y="1676312"/>
            <a:ext cx="2597824" cy="1773992"/>
            <a:chOff x="3525164" y="1676312"/>
            <a:chExt cx="2597824" cy="1773992"/>
          </a:xfrm>
        </p:grpSpPr>
        <p:sp>
          <p:nvSpPr>
            <p:cNvPr id="21" name="Text Placeholder 1">
              <a:extLst>
                <a:ext uri="{FF2B5EF4-FFF2-40B4-BE49-F238E27FC236}">
                  <a16:creationId xmlns:a16="http://schemas.microsoft.com/office/drawing/2014/main" id="{6C9A96D0-B9FE-440B-A836-A365BF48AA4F}"/>
                </a:ext>
              </a:extLst>
            </p:cNvPr>
            <p:cNvSpPr txBox="1">
              <a:spLocks/>
            </p:cNvSpPr>
            <p:nvPr/>
          </p:nvSpPr>
          <p:spPr bwMode="gray">
            <a:xfrm>
              <a:off x="3525164" y="1676312"/>
              <a:ext cx="2597824" cy="49244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Institution withholds collaboration with federal agencies and only reacts after sufficient due process has been demonstrated through a legal or administrative means (e.g., subpoena)</a:t>
              </a:r>
            </a:p>
          </p:txBody>
        </p:sp>
        <p:sp>
          <p:nvSpPr>
            <p:cNvPr id="22" name="Text Placeholder 1">
              <a:extLst>
                <a:ext uri="{FF2B5EF4-FFF2-40B4-BE49-F238E27FC236}">
                  <a16:creationId xmlns:a16="http://schemas.microsoft.com/office/drawing/2014/main" id="{CDA752B1-B3FA-4E62-9952-239FEA590D68}"/>
                </a:ext>
              </a:extLst>
            </p:cNvPr>
            <p:cNvSpPr txBox="1">
              <a:spLocks/>
            </p:cNvSpPr>
            <p:nvPr/>
          </p:nvSpPr>
          <p:spPr bwMode="gray">
            <a:xfrm>
              <a:off x="3525164" y="2170144"/>
              <a:ext cx="2560320" cy="1280160"/>
            </a:xfrm>
            <a:prstGeom prst="rect">
              <a:avLst/>
            </a:prstGeom>
          </p:spPr>
          <p:txBody>
            <a:bodyPr vert="horz" wrap="square" lIns="0" tIns="0" rIns="0" bIns="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lvl="0">
                <a:spcBef>
                  <a:spcPts val="300"/>
                </a:spcBef>
                <a:buClr>
                  <a:schemeClr val="accent4"/>
                </a:buClr>
              </a:pPr>
              <a:r>
                <a:rPr lang="en-US" sz="800" dirty="0"/>
                <a:t>Abstains from communication with federal agents until required to do so</a:t>
              </a:r>
            </a:p>
            <a:p>
              <a:pPr lvl="0">
                <a:spcBef>
                  <a:spcPts val="300"/>
                </a:spcBef>
                <a:buClr>
                  <a:schemeClr val="accent4"/>
                </a:buClr>
              </a:pPr>
              <a:r>
                <a:rPr lang="en-US" sz="800" dirty="0"/>
                <a:t>Refuses to grant agency access to university documents and systems without legal mechanism </a:t>
              </a:r>
            </a:p>
            <a:p>
              <a:pPr lvl="0">
                <a:spcBef>
                  <a:spcPts val="300"/>
                </a:spcBef>
                <a:buClr>
                  <a:schemeClr val="accent4"/>
                </a:buClr>
              </a:pPr>
              <a:r>
                <a:rPr lang="en-US" sz="800" dirty="0"/>
                <a:t>Denies university staff support until formal investigation commences </a:t>
              </a:r>
            </a:p>
            <a:p>
              <a:pPr lvl="0">
                <a:spcBef>
                  <a:spcPts val="300"/>
                </a:spcBef>
                <a:buClr>
                  <a:schemeClr val="accent4"/>
                </a:buClr>
              </a:pPr>
              <a:r>
                <a:rPr lang="en-US" sz="800" dirty="0"/>
                <a:t>Pushes back on attempts by agencies to monitor university facilities and faculty</a:t>
              </a:r>
            </a:p>
          </p:txBody>
        </p:sp>
      </p:grpSp>
      <p:sp>
        <p:nvSpPr>
          <p:cNvPr id="13" name="TextBox 12">
            <a:extLst>
              <a:ext uri="{FF2B5EF4-FFF2-40B4-BE49-F238E27FC236}">
                <a16:creationId xmlns:a16="http://schemas.microsoft.com/office/drawing/2014/main" id="{08738C8F-E08F-4C02-B558-1EE0E8CDF9A6}"/>
              </a:ext>
            </a:extLst>
          </p:cNvPr>
          <p:cNvSpPr txBox="1"/>
          <p:nvPr/>
        </p:nvSpPr>
        <p:spPr bwMode="gray">
          <a:xfrm>
            <a:off x="4315701" y="1521035"/>
            <a:ext cx="777240" cy="138499"/>
          </a:xfrm>
          <a:prstGeom prst="rect">
            <a:avLst/>
          </a:prstGeom>
          <a:noFill/>
        </p:spPr>
        <p:txBody>
          <a:bodyPr wrap="square" lIns="0" tIns="0" rIns="0" bIns="0" rtlCol="0">
            <a:noAutofit/>
          </a:bodyPr>
          <a:lstStyle/>
          <a:p>
            <a:r>
              <a:rPr lang="en-US" sz="900" b="1" dirty="0"/>
              <a:t>Adversarial</a:t>
            </a:r>
          </a:p>
        </p:txBody>
      </p:sp>
      <p:grpSp>
        <p:nvGrpSpPr>
          <p:cNvPr id="39" name="Group 38">
            <a:extLst>
              <a:ext uri="{FF2B5EF4-FFF2-40B4-BE49-F238E27FC236}">
                <a16:creationId xmlns:a16="http://schemas.microsoft.com/office/drawing/2014/main" id="{9D91D772-F7EA-466B-8728-D5821C32E79C}"/>
              </a:ext>
            </a:extLst>
          </p:cNvPr>
          <p:cNvGrpSpPr/>
          <p:nvPr/>
        </p:nvGrpSpPr>
        <p:grpSpPr>
          <a:xfrm>
            <a:off x="4475721" y="959347"/>
            <a:ext cx="457200" cy="457200"/>
            <a:chOff x="4606227" y="974870"/>
            <a:chExt cx="457200" cy="457200"/>
          </a:xfrm>
        </p:grpSpPr>
        <p:sp>
          <p:nvSpPr>
            <p:cNvPr id="37" name="Oval 36">
              <a:extLst>
                <a:ext uri="{FF2B5EF4-FFF2-40B4-BE49-F238E27FC236}">
                  <a16:creationId xmlns:a16="http://schemas.microsoft.com/office/drawing/2014/main" id="{DC29C2EE-D543-46C7-B0A0-3F8EF0EBD7A3}"/>
                </a:ext>
              </a:extLst>
            </p:cNvPr>
            <p:cNvSpPr/>
            <p:nvPr/>
          </p:nvSpPr>
          <p:spPr bwMode="gray">
            <a:xfrm>
              <a:off x="4606227" y="974870"/>
              <a:ext cx="457200" cy="457200"/>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5861"/>
                </a:solidFill>
              </a:endParaRPr>
            </a:p>
          </p:txBody>
        </p:sp>
        <p:pic>
          <p:nvPicPr>
            <p:cNvPr id="16" name="Picture 2">
              <a:extLst>
                <a:ext uri="{FF2B5EF4-FFF2-40B4-BE49-F238E27FC236}">
                  <a16:creationId xmlns:a16="http://schemas.microsoft.com/office/drawing/2014/main" id="{64AE8498-05C0-4E84-9B06-FC41C771C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947" y="1020590"/>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FCB65021-785D-48F3-97BC-1F646F170D73}"/>
              </a:ext>
            </a:extLst>
          </p:cNvPr>
          <p:cNvGrpSpPr/>
          <p:nvPr/>
        </p:nvGrpSpPr>
        <p:grpSpPr>
          <a:xfrm>
            <a:off x="3346368" y="3451693"/>
            <a:ext cx="2715907" cy="1097280"/>
            <a:chOff x="3493090" y="3451693"/>
            <a:chExt cx="2715907" cy="1097280"/>
          </a:xfrm>
        </p:grpSpPr>
        <p:sp>
          <p:nvSpPr>
            <p:cNvPr id="56" name="Text Placeholder 1">
              <a:extLst>
                <a:ext uri="{FF2B5EF4-FFF2-40B4-BE49-F238E27FC236}">
                  <a16:creationId xmlns:a16="http://schemas.microsoft.com/office/drawing/2014/main" id="{227AC43B-6BB3-43C8-BF4C-90361C8EBA59}"/>
                </a:ext>
              </a:extLst>
            </p:cNvPr>
            <p:cNvSpPr txBox="1">
              <a:spLocks/>
            </p:cNvSpPr>
            <p:nvPr/>
          </p:nvSpPr>
          <p:spPr bwMode="gray">
            <a:xfrm>
              <a:off x="3493090" y="3451693"/>
              <a:ext cx="2715907" cy="109728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3175">
              <a:solidFill>
                <a:schemeClr val="accent1"/>
              </a:solidFill>
              <a:miter lim="800000"/>
            </a:ln>
          </p:spPr>
          <p:txBody>
            <a:bodyPr vert="horz" wrap="square" lIns="91440" tIns="91440" rIns="91440" bIns="18288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lvl="1" indent="0">
                <a:spcBef>
                  <a:spcPts val="300"/>
                </a:spcBef>
                <a:buNone/>
              </a:pPr>
              <a:endParaRPr lang="en-US" sz="800" i="1" dirty="0"/>
            </a:p>
            <a:p>
              <a:pPr marL="0" lvl="1" indent="0">
                <a:spcBef>
                  <a:spcPts val="300"/>
                </a:spcBef>
                <a:buNone/>
              </a:pPr>
              <a:endParaRPr lang="en-US" sz="800" i="1" dirty="0"/>
            </a:p>
          </p:txBody>
        </p:sp>
        <p:grpSp>
          <p:nvGrpSpPr>
            <p:cNvPr id="73" name="Group 72">
              <a:extLst>
                <a:ext uri="{FF2B5EF4-FFF2-40B4-BE49-F238E27FC236}">
                  <a16:creationId xmlns:a16="http://schemas.microsoft.com/office/drawing/2014/main" id="{3A436A29-FAE8-4A81-BF71-9961B5E17905}"/>
                </a:ext>
              </a:extLst>
            </p:cNvPr>
            <p:cNvGrpSpPr/>
            <p:nvPr/>
          </p:nvGrpSpPr>
          <p:grpSpPr>
            <a:xfrm>
              <a:off x="3547663" y="3509504"/>
              <a:ext cx="2606761" cy="887754"/>
              <a:chOff x="3547663" y="3509504"/>
              <a:chExt cx="2606761" cy="887754"/>
            </a:xfrm>
          </p:grpSpPr>
          <p:sp>
            <p:nvSpPr>
              <p:cNvPr id="48" name="Rectangle 47">
                <a:extLst>
                  <a:ext uri="{FF2B5EF4-FFF2-40B4-BE49-F238E27FC236}">
                    <a16:creationId xmlns:a16="http://schemas.microsoft.com/office/drawing/2014/main" id="{77D05E57-C9FB-4D17-A04A-A6CB338C57DB}"/>
                  </a:ext>
                </a:extLst>
              </p:cNvPr>
              <p:cNvSpPr/>
              <p:nvPr/>
            </p:nvSpPr>
            <p:spPr bwMode="gray">
              <a:xfrm>
                <a:off x="3547663" y="3509504"/>
                <a:ext cx="1386856" cy="887754"/>
              </a:xfrm>
              <a:prstGeom prst="rect">
                <a:avLst/>
              </a:prstGeom>
              <a:no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18872" indent="-118872"/>
                <a:r>
                  <a:rPr lang="en-US" sz="800" b="1" dirty="0">
                    <a:solidFill>
                      <a:schemeClr val="tx1"/>
                    </a:solidFill>
                  </a:rPr>
                  <a:t>Pros:</a:t>
                </a:r>
                <a:endParaRPr lang="en-US" sz="800" dirty="0">
                  <a:solidFill>
                    <a:schemeClr val="tx1"/>
                  </a:solidFill>
                </a:endParaRPr>
              </a:p>
              <a:p>
                <a:pPr marL="118872" indent="-118872">
                  <a:spcBef>
                    <a:spcPts val="500"/>
                  </a:spcBef>
                  <a:buFont typeface="Wingdings" panose="05000000000000000000" pitchFamily="2" charset="2"/>
                  <a:buChar char="ü"/>
                </a:pPr>
                <a:r>
                  <a:rPr lang="en-US" sz="800" dirty="0">
                    <a:solidFill>
                      <a:schemeClr val="tx1"/>
                    </a:solidFill>
                  </a:rPr>
                  <a:t>Distances university from agency actions</a:t>
                </a:r>
              </a:p>
              <a:p>
                <a:pPr marL="118872" indent="-118872">
                  <a:spcBef>
                    <a:spcPts val="500"/>
                  </a:spcBef>
                  <a:buFont typeface="Wingdings" panose="05000000000000000000" pitchFamily="2" charset="2"/>
                  <a:buChar char="ü"/>
                </a:pPr>
                <a:r>
                  <a:rPr lang="en-US" sz="800" dirty="0">
                    <a:solidFill>
                      <a:schemeClr val="tx1"/>
                    </a:solidFill>
                  </a:rPr>
                  <a:t>Appeases many faculty and students </a:t>
                </a:r>
              </a:p>
            </p:txBody>
          </p:sp>
          <p:sp>
            <p:nvSpPr>
              <p:cNvPr id="49" name="Rectangle 48">
                <a:extLst>
                  <a:ext uri="{FF2B5EF4-FFF2-40B4-BE49-F238E27FC236}">
                    <a16:creationId xmlns:a16="http://schemas.microsoft.com/office/drawing/2014/main" id="{BEDC1E60-40EA-4FE9-98F2-972015E8A6A1}"/>
                  </a:ext>
                </a:extLst>
              </p:cNvPr>
              <p:cNvSpPr/>
              <p:nvPr/>
            </p:nvSpPr>
            <p:spPr bwMode="gray">
              <a:xfrm>
                <a:off x="4846575" y="3509504"/>
                <a:ext cx="1307849" cy="887754"/>
              </a:xfrm>
              <a:prstGeom prst="rect">
                <a:avLst/>
              </a:prstGeom>
              <a:no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18872" indent="-118872"/>
                <a:r>
                  <a:rPr lang="en-US" sz="800" b="1" dirty="0">
                    <a:solidFill>
                      <a:schemeClr val="tx1"/>
                    </a:solidFill>
                  </a:rPr>
                  <a:t>Cons:</a:t>
                </a:r>
              </a:p>
              <a:p>
                <a:pPr marL="118872" indent="-118872">
                  <a:spcBef>
                    <a:spcPts val="500"/>
                  </a:spcBef>
                  <a:buFont typeface="Verdana" panose="020B0604030504040204" pitchFamily="34" charset="0"/>
                  <a:buChar char="x"/>
                </a:pPr>
                <a:r>
                  <a:rPr lang="en-US" sz="800" dirty="0">
                    <a:solidFill>
                      <a:schemeClr val="tx1"/>
                    </a:solidFill>
                  </a:rPr>
                  <a:t>Reduces proactive information sharing</a:t>
                </a:r>
              </a:p>
              <a:p>
                <a:pPr marL="118872" indent="-118872">
                  <a:spcBef>
                    <a:spcPts val="500"/>
                  </a:spcBef>
                  <a:buFont typeface="Verdana" panose="020B0604030504040204" pitchFamily="34" charset="0"/>
                  <a:buChar char="x"/>
                </a:pPr>
                <a:r>
                  <a:rPr lang="en-US" sz="800" dirty="0">
                    <a:solidFill>
                      <a:schemeClr val="tx1"/>
                    </a:solidFill>
                  </a:rPr>
                  <a:t>Invites potential retaliation and/or increased scrutiny by agencies</a:t>
                </a:r>
              </a:p>
              <a:p>
                <a:pPr marL="118872" indent="-118872">
                  <a:buFont typeface="Arial" panose="020B0604020202020204" pitchFamily="34" charset="0"/>
                  <a:buChar char="•"/>
                </a:pPr>
                <a:endParaRPr lang="en-US" sz="800" dirty="0">
                  <a:solidFill>
                    <a:schemeClr val="tx1"/>
                  </a:solidFill>
                </a:endParaRPr>
              </a:p>
            </p:txBody>
          </p:sp>
        </p:grpSp>
      </p:grpSp>
      <p:sp>
        <p:nvSpPr>
          <p:cNvPr id="34" name="TextBox 33">
            <a:extLst>
              <a:ext uri="{FF2B5EF4-FFF2-40B4-BE49-F238E27FC236}">
                <a16:creationId xmlns:a16="http://schemas.microsoft.com/office/drawing/2014/main" id="{FA08D84E-405B-47C4-8AD5-507C13B30AD8}"/>
              </a:ext>
            </a:extLst>
          </p:cNvPr>
          <p:cNvSpPr txBox="1"/>
          <p:nvPr/>
        </p:nvSpPr>
        <p:spPr>
          <a:xfrm>
            <a:off x="6578539" y="640267"/>
            <a:ext cx="1666875" cy="802784"/>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CUSTOMIZE </a:t>
            </a:r>
          </a:p>
          <a:p>
            <a:pPr>
              <a:spcBef>
                <a:spcPts val="500"/>
              </a:spcBef>
            </a:pPr>
            <a:r>
              <a:rPr lang="en-US" sz="900" dirty="0">
                <a:solidFill>
                  <a:schemeClr val="bg1"/>
                </a:solidFill>
              </a:rPr>
              <a:t>Modify pros and cons to match institution specific assessment.</a:t>
            </a:r>
          </a:p>
        </p:txBody>
      </p:sp>
    </p:spTree>
    <p:extLst>
      <p:ext uri="{BB962C8B-B14F-4D97-AF65-F5344CB8AC3E}">
        <p14:creationId xmlns:p14="http://schemas.microsoft.com/office/powerpoint/2010/main" val="277365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85674-D6C7-415A-99A3-F010ED3F1E72}"/>
              </a:ext>
            </a:extLst>
          </p:cNvPr>
          <p:cNvSpPr>
            <a:spLocks noGrp="1"/>
          </p:cNvSpPr>
          <p:nvPr>
            <p:ph type="body" sz="quarter" idx="15"/>
          </p:nvPr>
        </p:nvSpPr>
        <p:spPr>
          <a:xfrm>
            <a:off x="280195" y="640267"/>
            <a:ext cx="5842794" cy="184666"/>
          </a:xfrm>
        </p:spPr>
        <p:txBody>
          <a:bodyPr/>
          <a:lstStyle/>
          <a:p>
            <a:r>
              <a:rPr lang="en-US" dirty="0"/>
              <a:t>Open Strategic Questions for Government and Ourselves</a:t>
            </a:r>
          </a:p>
        </p:txBody>
      </p:sp>
      <p:sp>
        <p:nvSpPr>
          <p:cNvPr id="3" name="Text Placeholder 2">
            <a:extLst>
              <a:ext uri="{FF2B5EF4-FFF2-40B4-BE49-F238E27FC236}">
                <a16:creationId xmlns:a16="http://schemas.microsoft.com/office/drawing/2014/main" id="{B0304D4D-2589-4F82-B672-A52DD91A8F6B}"/>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64AD2121-AFB7-4B76-AC17-5C5B899A9FF0}"/>
              </a:ext>
            </a:extLst>
          </p:cNvPr>
          <p:cNvSpPr>
            <a:spLocks noGrp="1"/>
          </p:cNvSpPr>
          <p:nvPr>
            <p:ph type="body" sz="quarter" idx="19"/>
          </p:nvPr>
        </p:nvSpPr>
        <p:spPr/>
        <p:txBody>
          <a:bodyPr/>
          <a:lstStyle/>
          <a:p>
            <a:endParaRPr lang="en-US" dirty="0"/>
          </a:p>
        </p:txBody>
      </p:sp>
      <p:sp>
        <p:nvSpPr>
          <p:cNvPr id="6" name="Title 5">
            <a:extLst>
              <a:ext uri="{FF2B5EF4-FFF2-40B4-BE49-F238E27FC236}">
                <a16:creationId xmlns:a16="http://schemas.microsoft.com/office/drawing/2014/main" id="{05812E37-6BD4-48D7-B682-F5BBDE0E0DBB}"/>
              </a:ext>
            </a:extLst>
          </p:cNvPr>
          <p:cNvSpPr>
            <a:spLocks noGrp="1"/>
          </p:cNvSpPr>
          <p:nvPr>
            <p:ph type="title"/>
          </p:nvPr>
        </p:nvSpPr>
        <p:spPr>
          <a:xfrm>
            <a:off x="280194" y="317005"/>
            <a:ext cx="5486400" cy="249299"/>
          </a:xfrm>
        </p:spPr>
        <p:txBody>
          <a:bodyPr/>
          <a:lstStyle/>
          <a:p>
            <a:r>
              <a:rPr lang="en-US" dirty="0"/>
              <a:t>Charting Our Institution's Course</a:t>
            </a:r>
          </a:p>
        </p:txBody>
      </p:sp>
      <p:cxnSp>
        <p:nvCxnSpPr>
          <p:cNvPr id="7" name="Straight Connector 6">
            <a:extLst>
              <a:ext uri="{FF2B5EF4-FFF2-40B4-BE49-F238E27FC236}">
                <a16:creationId xmlns:a16="http://schemas.microsoft.com/office/drawing/2014/main" id="{0FBD6A22-8B08-4C8E-BE0C-7C9AE20DA2B0}"/>
              </a:ext>
            </a:extLst>
          </p:cNvPr>
          <p:cNvCxnSpPr>
            <a:cxnSpLocks/>
          </p:cNvCxnSpPr>
          <p:nvPr/>
        </p:nvCxnSpPr>
        <p:spPr bwMode="gray">
          <a:xfrm>
            <a:off x="290847" y="2273706"/>
            <a:ext cx="5819106" cy="0"/>
          </a:xfrm>
          <a:prstGeom prst="line">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E6BD8D-64D9-4A6E-88A6-5069F01CA80D}"/>
              </a:ext>
            </a:extLst>
          </p:cNvPr>
          <p:cNvCxnSpPr>
            <a:cxnSpLocks/>
          </p:cNvCxnSpPr>
          <p:nvPr/>
        </p:nvCxnSpPr>
        <p:spPr bwMode="gray">
          <a:xfrm>
            <a:off x="254187" y="2974844"/>
            <a:ext cx="5819106" cy="0"/>
          </a:xfrm>
          <a:prstGeom prst="line">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8D8584-7B3B-447B-BF48-47B9047887FA}"/>
              </a:ext>
            </a:extLst>
          </p:cNvPr>
          <p:cNvCxnSpPr>
            <a:cxnSpLocks/>
          </p:cNvCxnSpPr>
          <p:nvPr/>
        </p:nvCxnSpPr>
        <p:spPr bwMode="gray">
          <a:xfrm>
            <a:off x="290847" y="3773190"/>
            <a:ext cx="5819106" cy="0"/>
          </a:xfrm>
          <a:prstGeom prst="line">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01F81A2-B796-405A-814F-062194ADD980}"/>
              </a:ext>
            </a:extLst>
          </p:cNvPr>
          <p:cNvGrpSpPr/>
          <p:nvPr/>
        </p:nvGrpSpPr>
        <p:grpSpPr>
          <a:xfrm>
            <a:off x="1605711" y="856767"/>
            <a:ext cx="4510687" cy="714802"/>
            <a:chOff x="1605711" y="856767"/>
            <a:chExt cx="4510687" cy="714802"/>
          </a:xfrm>
        </p:grpSpPr>
        <p:grpSp>
          <p:nvGrpSpPr>
            <p:cNvPr id="12" name="Group 11">
              <a:extLst>
                <a:ext uri="{FF2B5EF4-FFF2-40B4-BE49-F238E27FC236}">
                  <a16:creationId xmlns:a16="http://schemas.microsoft.com/office/drawing/2014/main" id="{93DC8BA5-93BA-498C-BF06-DD2F5BAA4B6F}"/>
                </a:ext>
              </a:extLst>
            </p:cNvPr>
            <p:cNvGrpSpPr/>
            <p:nvPr/>
          </p:nvGrpSpPr>
          <p:grpSpPr>
            <a:xfrm>
              <a:off x="1605711" y="859009"/>
              <a:ext cx="2103120" cy="712560"/>
              <a:chOff x="1605711" y="859009"/>
              <a:chExt cx="2103120" cy="712560"/>
            </a:xfrm>
          </p:grpSpPr>
          <p:pic>
            <p:nvPicPr>
              <p:cNvPr id="1026" name="Picture 2">
                <a:extLst>
                  <a:ext uri="{FF2B5EF4-FFF2-40B4-BE49-F238E27FC236}">
                    <a16:creationId xmlns:a16="http://schemas.microsoft.com/office/drawing/2014/main" id="{AF4587FE-76B1-4C25-9129-83DC4583892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06087" y="859009"/>
                <a:ext cx="902369" cy="4572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C05E5AC-8C96-4543-8C71-F6B79ABA2E3E}"/>
                  </a:ext>
                </a:extLst>
              </p:cNvPr>
              <p:cNvSpPr/>
              <p:nvPr/>
            </p:nvSpPr>
            <p:spPr bwMode="gray">
              <a:xfrm>
                <a:off x="1605711" y="1297249"/>
                <a:ext cx="2103120" cy="274320"/>
              </a:xfrm>
              <a:prstGeom prst="rect">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8" name="TextBox 17">
                <a:extLst>
                  <a:ext uri="{FF2B5EF4-FFF2-40B4-BE49-F238E27FC236}">
                    <a16:creationId xmlns:a16="http://schemas.microsoft.com/office/drawing/2014/main" id="{E77D136F-8E16-4C42-9061-FAA0A7C1CF6D}"/>
                  </a:ext>
                </a:extLst>
              </p:cNvPr>
              <p:cNvSpPr txBox="1"/>
              <p:nvPr/>
            </p:nvSpPr>
            <p:spPr bwMode="gray">
              <a:xfrm>
                <a:off x="2017191" y="1363254"/>
                <a:ext cx="1280160" cy="138499"/>
              </a:xfrm>
              <a:prstGeom prst="rect">
                <a:avLst/>
              </a:prstGeom>
              <a:noFill/>
            </p:spPr>
            <p:txBody>
              <a:bodyPr wrap="square" lIns="0" tIns="0" rIns="0" bIns="0" rtlCol="0">
                <a:noAutofit/>
              </a:bodyPr>
              <a:lstStyle/>
              <a:p>
                <a:pPr algn="ctr">
                  <a:spcBef>
                    <a:spcPts val="500"/>
                  </a:spcBef>
                </a:pPr>
                <a:r>
                  <a:rPr lang="en-US" sz="1000" b="1" dirty="0">
                    <a:solidFill>
                      <a:schemeClr val="bg1"/>
                    </a:solidFill>
                  </a:rPr>
                  <a:t>Government</a:t>
                </a:r>
              </a:p>
            </p:txBody>
          </p:sp>
        </p:grpSp>
        <p:grpSp>
          <p:nvGrpSpPr>
            <p:cNvPr id="16" name="Group 15">
              <a:extLst>
                <a:ext uri="{FF2B5EF4-FFF2-40B4-BE49-F238E27FC236}">
                  <a16:creationId xmlns:a16="http://schemas.microsoft.com/office/drawing/2014/main" id="{EA6BE753-F6A9-4F32-9D63-FFC76EBE75F5}"/>
                </a:ext>
              </a:extLst>
            </p:cNvPr>
            <p:cNvGrpSpPr/>
            <p:nvPr/>
          </p:nvGrpSpPr>
          <p:grpSpPr>
            <a:xfrm>
              <a:off x="4013278" y="856767"/>
              <a:ext cx="2103120" cy="714802"/>
              <a:chOff x="4015475" y="856767"/>
              <a:chExt cx="2103120" cy="714802"/>
            </a:xfrm>
          </p:grpSpPr>
          <p:pic>
            <p:nvPicPr>
              <p:cNvPr id="13" name="Picture 12">
                <a:extLst>
                  <a:ext uri="{FF2B5EF4-FFF2-40B4-BE49-F238E27FC236}">
                    <a16:creationId xmlns:a16="http://schemas.microsoft.com/office/drawing/2014/main" id="{CD09DEB4-28BC-474D-840A-2BC85511421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38846" y="856767"/>
                <a:ext cx="456378" cy="459442"/>
              </a:xfrm>
              <a:prstGeom prst="rect">
                <a:avLst/>
              </a:prstGeom>
            </p:spPr>
          </p:pic>
          <p:sp>
            <p:nvSpPr>
              <p:cNvPr id="14" name="Rectangle 13">
                <a:extLst>
                  <a:ext uri="{FF2B5EF4-FFF2-40B4-BE49-F238E27FC236}">
                    <a16:creationId xmlns:a16="http://schemas.microsoft.com/office/drawing/2014/main" id="{6E70A52B-0409-4D4B-B601-BBF2DCBFF207}"/>
                  </a:ext>
                </a:extLst>
              </p:cNvPr>
              <p:cNvSpPr/>
              <p:nvPr/>
            </p:nvSpPr>
            <p:spPr bwMode="gray">
              <a:xfrm>
                <a:off x="4015475" y="1297249"/>
                <a:ext cx="2103120" cy="274320"/>
              </a:xfrm>
              <a:prstGeom prst="rect">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5" name="TextBox 14">
                <a:extLst>
                  <a:ext uri="{FF2B5EF4-FFF2-40B4-BE49-F238E27FC236}">
                    <a16:creationId xmlns:a16="http://schemas.microsoft.com/office/drawing/2014/main" id="{31014DB0-3CC6-4E9D-8EFF-89AC04810C1F}"/>
                  </a:ext>
                </a:extLst>
              </p:cNvPr>
              <p:cNvSpPr txBox="1"/>
              <p:nvPr/>
            </p:nvSpPr>
            <p:spPr bwMode="gray">
              <a:xfrm>
                <a:off x="4152635" y="1363254"/>
                <a:ext cx="1828800" cy="138499"/>
              </a:xfrm>
              <a:prstGeom prst="rect">
                <a:avLst/>
              </a:prstGeom>
              <a:noFill/>
            </p:spPr>
            <p:txBody>
              <a:bodyPr wrap="square" lIns="0" tIns="0" rIns="0" bIns="0" rtlCol="0">
                <a:noAutofit/>
              </a:bodyPr>
              <a:lstStyle/>
              <a:p>
                <a:pPr algn="ctr">
                  <a:spcBef>
                    <a:spcPts val="500"/>
                  </a:spcBef>
                </a:pPr>
                <a:r>
                  <a:rPr lang="en-US" sz="1000" b="1" dirty="0">
                    <a:solidFill>
                      <a:schemeClr val="bg1"/>
                    </a:solidFill>
                  </a:rPr>
                  <a:t>Institution</a:t>
                </a:r>
              </a:p>
            </p:txBody>
          </p:sp>
        </p:grpSp>
      </p:grpSp>
      <p:grpSp>
        <p:nvGrpSpPr>
          <p:cNvPr id="31" name="Group 30">
            <a:extLst>
              <a:ext uri="{FF2B5EF4-FFF2-40B4-BE49-F238E27FC236}">
                <a16:creationId xmlns:a16="http://schemas.microsoft.com/office/drawing/2014/main" id="{78303B79-A12F-45D3-B2E1-A050CC2FF273}"/>
              </a:ext>
            </a:extLst>
          </p:cNvPr>
          <p:cNvGrpSpPr/>
          <p:nvPr/>
        </p:nvGrpSpPr>
        <p:grpSpPr>
          <a:xfrm>
            <a:off x="470382" y="1648350"/>
            <a:ext cx="5600296" cy="548575"/>
            <a:chOff x="470382" y="1699614"/>
            <a:chExt cx="5600296" cy="548575"/>
          </a:xfrm>
        </p:grpSpPr>
        <p:sp>
          <p:nvSpPr>
            <p:cNvPr id="20" name="TextBox 19">
              <a:extLst>
                <a:ext uri="{FF2B5EF4-FFF2-40B4-BE49-F238E27FC236}">
                  <a16:creationId xmlns:a16="http://schemas.microsoft.com/office/drawing/2014/main" id="{C460EA0E-E425-4532-9400-52CB16F77F9B}"/>
                </a:ext>
              </a:extLst>
            </p:cNvPr>
            <p:cNvSpPr txBox="1"/>
            <p:nvPr/>
          </p:nvSpPr>
          <p:spPr bwMode="gray">
            <a:xfrm>
              <a:off x="1651431" y="1699614"/>
              <a:ext cx="2011680" cy="457200"/>
            </a:xfrm>
            <a:prstGeom prst="rect">
              <a:avLst/>
            </a:prstGeom>
            <a:noFill/>
          </p:spPr>
          <p:txBody>
            <a:bodyPr wrap="square" lIns="0" tIns="0" rIns="0" bIns="0" rtlCol="0">
              <a:noAutofit/>
            </a:bodyPr>
            <a:lstStyle/>
            <a:p>
              <a:pPr>
                <a:spcBef>
                  <a:spcPts val="300"/>
                </a:spcBef>
              </a:pPr>
              <a:r>
                <a:rPr lang="en-US" sz="900" dirty="0"/>
                <a:t>What will future compliance requirements look like?</a:t>
              </a:r>
            </a:p>
            <a:p>
              <a:pPr marL="118872" indent="-118872">
                <a:spcBef>
                  <a:spcPts val="300"/>
                </a:spcBef>
                <a:buFont typeface="Arial" panose="020B0604020202020204" pitchFamily="34" charset="0"/>
                <a:buChar char="•"/>
              </a:pPr>
              <a:endParaRPr lang="en-US" sz="900" dirty="0"/>
            </a:p>
          </p:txBody>
        </p:sp>
        <p:sp>
          <p:nvSpPr>
            <p:cNvPr id="44" name="TextBox 43">
              <a:extLst>
                <a:ext uri="{FF2B5EF4-FFF2-40B4-BE49-F238E27FC236}">
                  <a16:creationId xmlns:a16="http://schemas.microsoft.com/office/drawing/2014/main" id="{F1BBD4D9-6305-4EC3-A424-BC0B59E6CA08}"/>
                </a:ext>
              </a:extLst>
            </p:cNvPr>
            <p:cNvSpPr txBox="1"/>
            <p:nvPr/>
          </p:nvSpPr>
          <p:spPr bwMode="gray">
            <a:xfrm>
              <a:off x="4058998" y="1699614"/>
              <a:ext cx="2011680" cy="457200"/>
            </a:xfrm>
            <a:prstGeom prst="rect">
              <a:avLst/>
            </a:prstGeom>
            <a:noFill/>
          </p:spPr>
          <p:txBody>
            <a:bodyPr wrap="square" lIns="0" tIns="0" rIns="0" bIns="0" rtlCol="0">
              <a:noAutofit/>
            </a:bodyPr>
            <a:lstStyle/>
            <a:p>
              <a:pPr>
                <a:spcBef>
                  <a:spcPts val="300"/>
                </a:spcBef>
              </a:pPr>
              <a:r>
                <a:rPr lang="en-US" sz="900" dirty="0"/>
                <a:t>What level of compliance and proactive actions should we take?</a:t>
              </a:r>
            </a:p>
          </p:txBody>
        </p:sp>
        <p:sp>
          <p:nvSpPr>
            <p:cNvPr id="24" name="TextBox 23">
              <a:extLst>
                <a:ext uri="{FF2B5EF4-FFF2-40B4-BE49-F238E27FC236}">
                  <a16:creationId xmlns:a16="http://schemas.microsoft.com/office/drawing/2014/main" id="{6E9A5280-A6C8-4575-B53F-4FD499424842}"/>
                </a:ext>
              </a:extLst>
            </p:cNvPr>
            <p:cNvSpPr txBox="1"/>
            <p:nvPr/>
          </p:nvSpPr>
          <p:spPr bwMode="gray">
            <a:xfrm>
              <a:off x="470382" y="1699614"/>
              <a:ext cx="640080" cy="137160"/>
            </a:xfrm>
            <a:prstGeom prst="rect">
              <a:avLst/>
            </a:prstGeom>
            <a:noFill/>
          </p:spPr>
          <p:txBody>
            <a:bodyPr wrap="square" lIns="0" tIns="0" rIns="0" bIns="0" rtlCol="0">
              <a:noAutofit/>
            </a:bodyPr>
            <a:lstStyle/>
            <a:p>
              <a:pPr algn="ctr">
                <a:spcBef>
                  <a:spcPts val="500"/>
                </a:spcBef>
              </a:pPr>
              <a:r>
                <a:rPr lang="en-US" sz="900" b="1" dirty="0"/>
                <a:t>Policy</a:t>
              </a:r>
            </a:p>
          </p:txBody>
        </p:sp>
        <p:pic>
          <p:nvPicPr>
            <p:cNvPr id="53" name="Picture 52" descr="A close up of a sign&#10;&#10;Description automatically generated">
              <a:extLst>
                <a:ext uri="{FF2B5EF4-FFF2-40B4-BE49-F238E27FC236}">
                  <a16:creationId xmlns:a16="http://schemas.microsoft.com/office/drawing/2014/main" id="{29244605-A996-4F0D-A051-5FFB99DD653E}"/>
                </a:ext>
              </a:extLst>
            </p:cNvPr>
            <p:cNvPicPr>
              <a:picLocks noChangeAspect="1"/>
            </p:cNvPicPr>
            <p:nvPr/>
          </p:nvPicPr>
          <p:blipFill>
            <a:blip r:embed="rId7"/>
            <a:stretch>
              <a:fillRect/>
            </a:stretch>
          </p:blipFill>
          <p:spPr>
            <a:xfrm>
              <a:off x="607542" y="1882429"/>
              <a:ext cx="365760" cy="365760"/>
            </a:xfrm>
            <a:prstGeom prst="rect">
              <a:avLst/>
            </a:prstGeom>
          </p:spPr>
        </p:pic>
      </p:grpSp>
      <p:grpSp>
        <p:nvGrpSpPr>
          <p:cNvPr id="32" name="Group 31">
            <a:extLst>
              <a:ext uri="{FF2B5EF4-FFF2-40B4-BE49-F238E27FC236}">
                <a16:creationId xmlns:a16="http://schemas.microsoft.com/office/drawing/2014/main" id="{0FEE0BB0-9F95-4CFE-BA99-2481EFB555D2}"/>
              </a:ext>
            </a:extLst>
          </p:cNvPr>
          <p:cNvGrpSpPr/>
          <p:nvPr/>
        </p:nvGrpSpPr>
        <p:grpSpPr>
          <a:xfrm>
            <a:off x="277385" y="2350487"/>
            <a:ext cx="5793293" cy="547576"/>
            <a:chOff x="277385" y="2373878"/>
            <a:chExt cx="5793293" cy="547576"/>
          </a:xfrm>
        </p:grpSpPr>
        <p:sp>
          <p:nvSpPr>
            <p:cNvPr id="46" name="TextBox 45">
              <a:extLst>
                <a:ext uri="{FF2B5EF4-FFF2-40B4-BE49-F238E27FC236}">
                  <a16:creationId xmlns:a16="http://schemas.microsoft.com/office/drawing/2014/main" id="{DA5D3F70-BD23-46FF-A667-4C2B0A47513E}"/>
                </a:ext>
              </a:extLst>
            </p:cNvPr>
            <p:cNvSpPr txBox="1"/>
            <p:nvPr/>
          </p:nvSpPr>
          <p:spPr bwMode="gray">
            <a:xfrm>
              <a:off x="1651431" y="2373878"/>
              <a:ext cx="2011680" cy="457200"/>
            </a:xfrm>
            <a:prstGeom prst="rect">
              <a:avLst/>
            </a:prstGeom>
            <a:noFill/>
          </p:spPr>
          <p:txBody>
            <a:bodyPr wrap="square" lIns="0" tIns="0" rIns="0" bIns="0" rtlCol="0">
              <a:noAutofit/>
            </a:bodyPr>
            <a:lstStyle/>
            <a:p>
              <a:pPr>
                <a:spcBef>
                  <a:spcPts val="300"/>
                </a:spcBef>
              </a:pPr>
              <a:r>
                <a:rPr lang="en-US" sz="900" dirty="0"/>
                <a:t>What groups are working to shape agency policy approaches and offer university input?</a:t>
              </a:r>
            </a:p>
          </p:txBody>
        </p:sp>
        <p:sp>
          <p:nvSpPr>
            <p:cNvPr id="47" name="TextBox 46">
              <a:extLst>
                <a:ext uri="{FF2B5EF4-FFF2-40B4-BE49-F238E27FC236}">
                  <a16:creationId xmlns:a16="http://schemas.microsoft.com/office/drawing/2014/main" id="{7311DC82-C86C-4D9B-B791-2BF9590A15D3}"/>
                </a:ext>
              </a:extLst>
            </p:cNvPr>
            <p:cNvSpPr txBox="1"/>
            <p:nvPr/>
          </p:nvSpPr>
          <p:spPr bwMode="gray">
            <a:xfrm>
              <a:off x="4058998" y="2373878"/>
              <a:ext cx="2011680" cy="457200"/>
            </a:xfrm>
            <a:prstGeom prst="rect">
              <a:avLst/>
            </a:prstGeom>
            <a:noFill/>
          </p:spPr>
          <p:txBody>
            <a:bodyPr wrap="square" lIns="0" tIns="0" rIns="0" bIns="0" rtlCol="0">
              <a:noAutofit/>
            </a:bodyPr>
            <a:lstStyle/>
            <a:p>
              <a:pPr>
                <a:spcBef>
                  <a:spcPts val="300"/>
                </a:spcBef>
              </a:pPr>
              <a:r>
                <a:rPr lang="en-US" sz="900" dirty="0"/>
                <a:t>How can we advocate for our faculty and students? </a:t>
              </a:r>
            </a:p>
          </p:txBody>
        </p:sp>
        <p:sp>
          <p:nvSpPr>
            <p:cNvPr id="30" name="TextBox 29">
              <a:extLst>
                <a:ext uri="{FF2B5EF4-FFF2-40B4-BE49-F238E27FC236}">
                  <a16:creationId xmlns:a16="http://schemas.microsoft.com/office/drawing/2014/main" id="{1913BA50-5345-47C4-8C1A-5A7A9B5B4188}"/>
                </a:ext>
              </a:extLst>
            </p:cNvPr>
            <p:cNvSpPr txBox="1"/>
            <p:nvPr/>
          </p:nvSpPr>
          <p:spPr bwMode="gray">
            <a:xfrm>
              <a:off x="277385" y="2373878"/>
              <a:ext cx="1026075" cy="137160"/>
            </a:xfrm>
            <a:prstGeom prst="rect">
              <a:avLst/>
            </a:prstGeom>
            <a:noFill/>
          </p:spPr>
          <p:txBody>
            <a:bodyPr wrap="square" lIns="0" tIns="0" rIns="0" bIns="0" rtlCol="0">
              <a:noAutofit/>
            </a:bodyPr>
            <a:lstStyle/>
            <a:p>
              <a:pPr algn="ctr">
                <a:spcBef>
                  <a:spcPts val="500"/>
                </a:spcBef>
              </a:pPr>
              <a:r>
                <a:rPr lang="en-US" sz="900" b="1" dirty="0"/>
                <a:t>Advocacy</a:t>
              </a:r>
            </a:p>
          </p:txBody>
        </p:sp>
        <p:pic>
          <p:nvPicPr>
            <p:cNvPr id="55" name="Picture 54">
              <a:extLst>
                <a:ext uri="{FF2B5EF4-FFF2-40B4-BE49-F238E27FC236}">
                  <a16:creationId xmlns:a16="http://schemas.microsoft.com/office/drawing/2014/main" id="{B96FB006-8396-409B-ACF1-EC30EF9A80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542" y="2669080"/>
              <a:ext cx="365760" cy="252374"/>
            </a:xfrm>
            <a:prstGeom prst="rect">
              <a:avLst/>
            </a:prstGeom>
          </p:spPr>
        </p:pic>
      </p:grpSp>
      <p:grpSp>
        <p:nvGrpSpPr>
          <p:cNvPr id="33" name="Group 32">
            <a:extLst>
              <a:ext uri="{FF2B5EF4-FFF2-40B4-BE49-F238E27FC236}">
                <a16:creationId xmlns:a16="http://schemas.microsoft.com/office/drawing/2014/main" id="{8E5C3C80-F1F7-441E-98F1-0AB665D30A4E}"/>
              </a:ext>
            </a:extLst>
          </p:cNvPr>
          <p:cNvGrpSpPr/>
          <p:nvPr/>
        </p:nvGrpSpPr>
        <p:grpSpPr>
          <a:xfrm>
            <a:off x="378942" y="3051625"/>
            <a:ext cx="5691736" cy="644784"/>
            <a:chOff x="378942" y="3063321"/>
            <a:chExt cx="5691736" cy="644784"/>
          </a:xfrm>
        </p:grpSpPr>
        <p:sp>
          <p:nvSpPr>
            <p:cNvPr id="48" name="TextBox 47">
              <a:extLst>
                <a:ext uri="{FF2B5EF4-FFF2-40B4-BE49-F238E27FC236}">
                  <a16:creationId xmlns:a16="http://schemas.microsoft.com/office/drawing/2014/main" id="{8B3CD4C1-DBB6-414B-8D35-991A4332A71B}"/>
                </a:ext>
              </a:extLst>
            </p:cNvPr>
            <p:cNvSpPr txBox="1"/>
            <p:nvPr/>
          </p:nvSpPr>
          <p:spPr bwMode="gray">
            <a:xfrm>
              <a:off x="1651431" y="3063321"/>
              <a:ext cx="2011680" cy="457200"/>
            </a:xfrm>
            <a:prstGeom prst="rect">
              <a:avLst/>
            </a:prstGeom>
            <a:noFill/>
          </p:spPr>
          <p:txBody>
            <a:bodyPr wrap="square" lIns="0" tIns="0" rIns="0" bIns="0" rtlCol="0">
              <a:noAutofit/>
            </a:bodyPr>
            <a:lstStyle/>
            <a:p>
              <a:pPr>
                <a:spcBef>
                  <a:spcPts val="300"/>
                </a:spcBef>
              </a:pPr>
              <a:r>
                <a:rPr lang="en-US" sz="900" dirty="0"/>
                <a:t>What security burdens will universities be expected to own and what will the government own? </a:t>
              </a:r>
            </a:p>
          </p:txBody>
        </p:sp>
        <p:sp>
          <p:nvSpPr>
            <p:cNvPr id="49" name="TextBox 48">
              <a:extLst>
                <a:ext uri="{FF2B5EF4-FFF2-40B4-BE49-F238E27FC236}">
                  <a16:creationId xmlns:a16="http://schemas.microsoft.com/office/drawing/2014/main" id="{018E367C-7DB1-4BFE-AC3A-E69EE023D134}"/>
                </a:ext>
              </a:extLst>
            </p:cNvPr>
            <p:cNvSpPr txBox="1"/>
            <p:nvPr/>
          </p:nvSpPr>
          <p:spPr bwMode="gray">
            <a:xfrm>
              <a:off x="4058998" y="3063321"/>
              <a:ext cx="2011680" cy="457200"/>
            </a:xfrm>
            <a:prstGeom prst="rect">
              <a:avLst/>
            </a:prstGeom>
            <a:noFill/>
          </p:spPr>
          <p:txBody>
            <a:bodyPr wrap="square" lIns="0" tIns="0" rIns="0" bIns="0" rtlCol="0">
              <a:noAutofit/>
            </a:bodyPr>
            <a:lstStyle/>
            <a:p>
              <a:pPr>
                <a:spcBef>
                  <a:spcPts val="300"/>
                </a:spcBef>
              </a:pPr>
              <a:r>
                <a:rPr lang="en-US" sz="900" dirty="0"/>
                <a:t>Who and/or what unit will coordinate our response and policy?</a:t>
              </a:r>
            </a:p>
            <a:p>
              <a:pPr>
                <a:spcBef>
                  <a:spcPts val="300"/>
                </a:spcBef>
              </a:pPr>
              <a:endParaRPr lang="en-US" sz="900" dirty="0"/>
            </a:p>
            <a:p>
              <a:pPr>
                <a:spcBef>
                  <a:spcPts val="300"/>
                </a:spcBef>
              </a:pPr>
              <a:r>
                <a:rPr lang="en-US" sz="900" dirty="0"/>
                <a:t> </a:t>
              </a:r>
            </a:p>
          </p:txBody>
        </p:sp>
        <p:sp>
          <p:nvSpPr>
            <p:cNvPr id="35" name="TextBox 34">
              <a:extLst>
                <a:ext uri="{FF2B5EF4-FFF2-40B4-BE49-F238E27FC236}">
                  <a16:creationId xmlns:a16="http://schemas.microsoft.com/office/drawing/2014/main" id="{B6E15EF4-AC9E-4692-94DE-6A49C3AC3837}"/>
                </a:ext>
              </a:extLst>
            </p:cNvPr>
            <p:cNvSpPr txBox="1"/>
            <p:nvPr/>
          </p:nvSpPr>
          <p:spPr bwMode="gray">
            <a:xfrm>
              <a:off x="378942" y="3063321"/>
              <a:ext cx="822960" cy="137160"/>
            </a:xfrm>
            <a:prstGeom prst="rect">
              <a:avLst/>
            </a:prstGeom>
            <a:noFill/>
          </p:spPr>
          <p:txBody>
            <a:bodyPr wrap="square" lIns="0" tIns="0" rIns="0" bIns="0" rtlCol="0">
              <a:noAutofit/>
            </a:bodyPr>
            <a:lstStyle/>
            <a:p>
              <a:pPr algn="ctr">
                <a:spcBef>
                  <a:spcPts val="500"/>
                </a:spcBef>
              </a:pPr>
              <a:r>
                <a:rPr lang="en-US" sz="900" b="1" dirty="0"/>
                <a:t>Ownership</a:t>
              </a:r>
            </a:p>
          </p:txBody>
        </p:sp>
        <p:pic>
          <p:nvPicPr>
            <p:cNvPr id="1028" name="Picture 4">
              <a:extLst>
                <a:ext uri="{FF2B5EF4-FFF2-40B4-BE49-F238E27FC236}">
                  <a16:creationId xmlns:a16="http://schemas.microsoft.com/office/drawing/2014/main" id="{514158F3-E696-4B18-A49E-1E072E7964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542" y="3342345"/>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0BE4BA2-8D06-4BBA-AB82-9A80B085B8D1}"/>
              </a:ext>
            </a:extLst>
          </p:cNvPr>
          <p:cNvGrpSpPr/>
          <p:nvPr/>
        </p:nvGrpSpPr>
        <p:grpSpPr>
          <a:xfrm>
            <a:off x="287502" y="3849973"/>
            <a:ext cx="5783176" cy="574069"/>
            <a:chOff x="287502" y="3849973"/>
            <a:chExt cx="5783176" cy="574069"/>
          </a:xfrm>
        </p:grpSpPr>
        <p:sp>
          <p:nvSpPr>
            <p:cNvPr id="51" name="TextBox 50">
              <a:extLst>
                <a:ext uri="{FF2B5EF4-FFF2-40B4-BE49-F238E27FC236}">
                  <a16:creationId xmlns:a16="http://schemas.microsoft.com/office/drawing/2014/main" id="{2C8395BD-0623-4B3C-9F36-62DD235B7419}"/>
                </a:ext>
              </a:extLst>
            </p:cNvPr>
            <p:cNvSpPr txBox="1"/>
            <p:nvPr/>
          </p:nvSpPr>
          <p:spPr bwMode="gray">
            <a:xfrm>
              <a:off x="1651431" y="3849973"/>
              <a:ext cx="2011680" cy="457200"/>
            </a:xfrm>
            <a:prstGeom prst="rect">
              <a:avLst/>
            </a:prstGeom>
            <a:noFill/>
          </p:spPr>
          <p:txBody>
            <a:bodyPr wrap="square" lIns="0" tIns="0" rIns="0" bIns="0" rtlCol="0">
              <a:noAutofit/>
            </a:bodyPr>
            <a:lstStyle/>
            <a:p>
              <a:pPr>
                <a:spcBef>
                  <a:spcPts val="300"/>
                </a:spcBef>
              </a:pPr>
              <a:r>
                <a:rPr lang="en-US" sz="900" dirty="0"/>
                <a:t>When will additional guidance and clarification be communicated?</a:t>
              </a:r>
            </a:p>
          </p:txBody>
        </p:sp>
        <p:sp>
          <p:nvSpPr>
            <p:cNvPr id="52" name="TextBox 51">
              <a:extLst>
                <a:ext uri="{FF2B5EF4-FFF2-40B4-BE49-F238E27FC236}">
                  <a16:creationId xmlns:a16="http://schemas.microsoft.com/office/drawing/2014/main" id="{122081D6-93E0-424D-8F0F-F680882B719F}"/>
                </a:ext>
              </a:extLst>
            </p:cNvPr>
            <p:cNvSpPr txBox="1"/>
            <p:nvPr/>
          </p:nvSpPr>
          <p:spPr bwMode="gray">
            <a:xfrm>
              <a:off x="4058998" y="3849973"/>
              <a:ext cx="2011680" cy="457200"/>
            </a:xfrm>
            <a:prstGeom prst="rect">
              <a:avLst/>
            </a:prstGeom>
            <a:noFill/>
          </p:spPr>
          <p:txBody>
            <a:bodyPr wrap="square" lIns="0" tIns="0" rIns="0" bIns="0" rtlCol="0">
              <a:noAutofit/>
            </a:bodyPr>
            <a:lstStyle/>
            <a:p>
              <a:pPr>
                <a:spcBef>
                  <a:spcPts val="300"/>
                </a:spcBef>
              </a:pPr>
              <a:r>
                <a:rPr lang="en-US" sz="900" dirty="0"/>
                <a:t>Who will spearhead communication with faculty, students, and staff?</a:t>
              </a:r>
            </a:p>
            <a:p>
              <a:pPr>
                <a:spcBef>
                  <a:spcPts val="300"/>
                </a:spcBef>
              </a:pPr>
              <a:r>
                <a:rPr lang="en-US" sz="900" dirty="0"/>
                <a:t> </a:t>
              </a:r>
            </a:p>
          </p:txBody>
        </p:sp>
        <p:sp>
          <p:nvSpPr>
            <p:cNvPr id="41" name="TextBox 40">
              <a:extLst>
                <a:ext uri="{FF2B5EF4-FFF2-40B4-BE49-F238E27FC236}">
                  <a16:creationId xmlns:a16="http://schemas.microsoft.com/office/drawing/2014/main" id="{C74B6F12-4F1E-4D42-8A06-4702EDE9D802}"/>
                </a:ext>
              </a:extLst>
            </p:cNvPr>
            <p:cNvSpPr txBox="1"/>
            <p:nvPr/>
          </p:nvSpPr>
          <p:spPr bwMode="gray">
            <a:xfrm>
              <a:off x="287502" y="3849973"/>
              <a:ext cx="1005840" cy="137160"/>
            </a:xfrm>
            <a:prstGeom prst="rect">
              <a:avLst/>
            </a:prstGeom>
            <a:noFill/>
          </p:spPr>
          <p:txBody>
            <a:bodyPr wrap="square" lIns="0" tIns="0" rIns="0" bIns="0" rtlCol="0">
              <a:noAutofit/>
            </a:bodyPr>
            <a:lstStyle/>
            <a:p>
              <a:pPr algn="ctr">
                <a:spcBef>
                  <a:spcPts val="500"/>
                </a:spcBef>
              </a:pPr>
              <a:r>
                <a:rPr lang="en-US" sz="900" b="1" dirty="0"/>
                <a:t>Communication</a:t>
              </a:r>
            </a:p>
          </p:txBody>
        </p:sp>
        <p:pic>
          <p:nvPicPr>
            <p:cNvPr id="1030" name="Picture 6">
              <a:extLst>
                <a:ext uri="{FF2B5EF4-FFF2-40B4-BE49-F238E27FC236}">
                  <a16:creationId xmlns:a16="http://schemas.microsoft.com/office/drawing/2014/main" id="{8D1C9053-5C35-4C3B-9650-C8BADD664F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542" y="4128996"/>
              <a:ext cx="365760" cy="295046"/>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 Placeholder 3">
            <a:extLst>
              <a:ext uri="{FF2B5EF4-FFF2-40B4-BE49-F238E27FC236}">
                <a16:creationId xmlns:a16="http://schemas.microsoft.com/office/drawing/2014/main" id="{AB2A0D70-CCE0-480E-B240-1DED04A63C7E}"/>
              </a:ext>
            </a:extLst>
          </p:cNvPr>
          <p:cNvSpPr>
            <a:spLocks noGrp="1"/>
          </p:cNvSpPr>
          <p:nvPr>
            <p:ph type="body" sz="quarter" idx="18"/>
          </p:nvPr>
        </p:nvSpPr>
        <p:spPr>
          <a:xfrm>
            <a:off x="5148263" y="4677489"/>
            <a:ext cx="1252537" cy="123111"/>
          </a:xfrm>
        </p:spPr>
        <p:txBody>
          <a:bodyPr/>
          <a:lstStyle/>
          <a:p>
            <a:r>
              <a:rPr lang="en-US" dirty="0"/>
              <a:t>Source: EAB interviews and analysis.</a:t>
            </a:r>
          </a:p>
        </p:txBody>
      </p:sp>
      <p:sp>
        <p:nvSpPr>
          <p:cNvPr id="57" name="TextBox 56">
            <a:extLst>
              <a:ext uri="{FF2B5EF4-FFF2-40B4-BE49-F238E27FC236}">
                <a16:creationId xmlns:a16="http://schemas.microsoft.com/office/drawing/2014/main" id="{9949298B-F5B1-4019-A534-D820B525350E}"/>
              </a:ext>
            </a:extLst>
          </p:cNvPr>
          <p:cNvSpPr txBox="1"/>
          <p:nvPr/>
        </p:nvSpPr>
        <p:spPr>
          <a:xfrm>
            <a:off x="6578539" y="640267"/>
            <a:ext cx="1666875" cy="802784"/>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CUSTOMIZE </a:t>
            </a:r>
          </a:p>
          <a:p>
            <a:pPr>
              <a:spcBef>
                <a:spcPts val="500"/>
              </a:spcBef>
            </a:pPr>
            <a:r>
              <a:rPr lang="en-US" sz="900" dirty="0">
                <a:solidFill>
                  <a:schemeClr val="bg1"/>
                </a:solidFill>
              </a:rPr>
              <a:t>Change questions to reflect your institution’s priorities and concerns.</a:t>
            </a:r>
          </a:p>
        </p:txBody>
      </p:sp>
    </p:spTree>
    <p:extLst>
      <p:ext uri="{BB962C8B-B14F-4D97-AF65-F5344CB8AC3E}">
        <p14:creationId xmlns:p14="http://schemas.microsoft.com/office/powerpoint/2010/main" val="171922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00249A-E64E-4CAE-85D1-97E49033E30E}"/>
              </a:ext>
            </a:extLst>
          </p:cNvPr>
          <p:cNvSpPr>
            <a:spLocks noGrp="1"/>
          </p:cNvSpPr>
          <p:nvPr>
            <p:ph type="title"/>
          </p:nvPr>
        </p:nvSpPr>
        <p:spPr>
          <a:xfrm>
            <a:off x="280193" y="317005"/>
            <a:ext cx="5682453" cy="249299"/>
          </a:xfrm>
        </p:spPr>
        <p:txBody>
          <a:bodyPr/>
          <a:lstStyle/>
          <a:p>
            <a:r>
              <a:rPr lang="en-US" dirty="0"/>
              <a:t>Aspire to Balance Security and Academic Freedom</a:t>
            </a:r>
          </a:p>
        </p:txBody>
      </p:sp>
      <p:sp>
        <p:nvSpPr>
          <p:cNvPr id="4" name="Text Placeholder 3">
            <a:extLst>
              <a:ext uri="{FF2B5EF4-FFF2-40B4-BE49-F238E27FC236}">
                <a16:creationId xmlns:a16="http://schemas.microsoft.com/office/drawing/2014/main" id="{15C80DFB-97C3-4ED0-9DA0-B3EA249D75C4}"/>
              </a:ext>
            </a:extLst>
          </p:cNvPr>
          <p:cNvSpPr>
            <a:spLocks noGrp="1"/>
          </p:cNvSpPr>
          <p:nvPr>
            <p:ph type="body" sz="quarter" idx="18"/>
          </p:nvPr>
        </p:nvSpPr>
        <p:spPr>
          <a:xfrm>
            <a:off x="3948113" y="4600545"/>
            <a:ext cx="2452687" cy="200055"/>
          </a:xfrm>
        </p:spPr>
        <p:txBody>
          <a:bodyPr/>
          <a:lstStyle/>
          <a:p>
            <a:r>
              <a:rPr lang="en-US" dirty="0"/>
              <a:t>Source: McPherson, Peter and Coleman, Mary Sue, "</a:t>
            </a:r>
            <a:r>
              <a:rPr lang="en-US" dirty="0">
                <a:hlinkClick r:id="rId3"/>
              </a:rPr>
              <a:t>We Must Have Both</a:t>
            </a:r>
            <a:r>
              <a:rPr lang="en-US" dirty="0"/>
              <a:t>,” Inside Higher Ed (08/05/2019), Source: EAB interviews and analysis. </a:t>
            </a:r>
          </a:p>
        </p:txBody>
      </p:sp>
      <p:sp>
        <p:nvSpPr>
          <p:cNvPr id="5" name="Text Placeholder 4">
            <a:extLst>
              <a:ext uri="{FF2B5EF4-FFF2-40B4-BE49-F238E27FC236}">
                <a16:creationId xmlns:a16="http://schemas.microsoft.com/office/drawing/2014/main" id="{BC072B85-A52D-443B-8D11-5023397AF8F1}"/>
              </a:ext>
            </a:extLst>
          </p:cNvPr>
          <p:cNvSpPr>
            <a:spLocks noGrp="1"/>
          </p:cNvSpPr>
          <p:nvPr>
            <p:ph type="body" sz="quarter" idx="19"/>
          </p:nvPr>
        </p:nvSpPr>
        <p:spPr/>
        <p:txBody>
          <a:bodyPr/>
          <a:lstStyle/>
          <a:p>
            <a:endParaRPr lang="en-US" dirty="0"/>
          </a:p>
        </p:txBody>
      </p:sp>
      <p:grpSp>
        <p:nvGrpSpPr>
          <p:cNvPr id="19" name="Group 18">
            <a:extLst>
              <a:ext uri="{FF2B5EF4-FFF2-40B4-BE49-F238E27FC236}">
                <a16:creationId xmlns:a16="http://schemas.microsoft.com/office/drawing/2014/main" id="{C34D1173-AEB6-43B0-8896-357E9390EC0F}"/>
              </a:ext>
            </a:extLst>
          </p:cNvPr>
          <p:cNvGrpSpPr/>
          <p:nvPr/>
        </p:nvGrpSpPr>
        <p:grpSpPr>
          <a:xfrm>
            <a:off x="285491" y="935317"/>
            <a:ext cx="2914910" cy="3204005"/>
            <a:chOff x="285491" y="2096107"/>
            <a:chExt cx="2914910" cy="3204005"/>
          </a:xfrm>
        </p:grpSpPr>
        <p:sp>
          <p:nvSpPr>
            <p:cNvPr id="7" name="Rectangle 6">
              <a:extLst>
                <a:ext uri="{FF2B5EF4-FFF2-40B4-BE49-F238E27FC236}">
                  <a16:creationId xmlns:a16="http://schemas.microsoft.com/office/drawing/2014/main" id="{6849A628-154C-4AD0-94AB-F848130CDFF6}"/>
                </a:ext>
              </a:extLst>
            </p:cNvPr>
            <p:cNvSpPr/>
            <p:nvPr/>
          </p:nvSpPr>
          <p:spPr bwMode="gray">
            <a:xfrm>
              <a:off x="285491" y="2270757"/>
              <a:ext cx="2914910" cy="3029355"/>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274320" rIns="365760" bIns="274320" numCol="1" spcCol="0" rtlCol="0" fromWordArt="0" anchor="t" anchorCtr="0" forceAA="0" compatLnSpc="1">
              <a:prstTxWarp prst="textNoShape">
                <a:avLst/>
              </a:prstTxWarp>
              <a:spAutoFit/>
            </a:bodyPr>
            <a:lstStyle/>
            <a:p>
              <a:pPr>
                <a:lnSpc>
                  <a:spcPct val="110000"/>
                </a:lnSpc>
                <a:spcBef>
                  <a:spcPts val="500"/>
                </a:spcBef>
              </a:pPr>
              <a:r>
                <a:rPr lang="en-US" sz="900" dirty="0">
                  <a:solidFill>
                    <a:schemeClr val="tx1"/>
                  </a:solidFill>
                </a:rPr>
                <a:t>We can safeguard ourselves from foreign threats without damaging the very open elements that have made our university-based research enterprise the best in the world. And it doesn’t require ending international research collaborations, which are foundational to scientific research advances…It can be done, and we must accomplish both goals effectively for the U.S. scientific enterprise to continue to thrive.</a:t>
              </a:r>
            </a:p>
            <a:p>
              <a:pPr>
                <a:lnSpc>
                  <a:spcPct val="110000"/>
                </a:lnSpc>
                <a:spcBef>
                  <a:spcPts val="500"/>
                </a:spcBef>
              </a:pPr>
              <a:endParaRPr lang="en-US" sz="900" dirty="0">
                <a:solidFill>
                  <a:schemeClr val="tx1"/>
                </a:solidFill>
              </a:endParaRPr>
            </a:p>
            <a:p>
              <a:pPr algn="r">
                <a:lnSpc>
                  <a:spcPct val="110000"/>
                </a:lnSpc>
              </a:pPr>
              <a:r>
                <a:rPr lang="en-US" sz="1000" dirty="0">
                  <a:solidFill>
                    <a:schemeClr val="tx1"/>
                  </a:solidFill>
                  <a:latin typeface="+mj-lt"/>
                </a:rPr>
                <a:t>Peter McPherson, President, APLU </a:t>
              </a:r>
            </a:p>
            <a:p>
              <a:pPr algn="r">
                <a:lnSpc>
                  <a:spcPct val="110000"/>
                </a:lnSpc>
              </a:pPr>
              <a:r>
                <a:rPr lang="en-US" sz="1000" dirty="0">
                  <a:solidFill>
                    <a:schemeClr val="tx1"/>
                  </a:solidFill>
                  <a:latin typeface="+mj-lt"/>
                </a:rPr>
                <a:t>Mary Sue Coleman, President, AAU</a:t>
              </a:r>
            </a:p>
          </p:txBody>
        </p:sp>
        <p:grpSp>
          <p:nvGrpSpPr>
            <p:cNvPr id="8" name="Group 7">
              <a:extLst>
                <a:ext uri="{FF2B5EF4-FFF2-40B4-BE49-F238E27FC236}">
                  <a16:creationId xmlns:a16="http://schemas.microsoft.com/office/drawing/2014/main" id="{82CA0A16-7DBF-49AC-A98D-45EE943784AD}"/>
                </a:ext>
              </a:extLst>
            </p:cNvPr>
            <p:cNvGrpSpPr/>
            <p:nvPr/>
          </p:nvGrpSpPr>
          <p:grpSpPr bwMode="gray">
            <a:xfrm>
              <a:off x="610282" y="2096107"/>
              <a:ext cx="423178" cy="361740"/>
              <a:chOff x="1184558" y="1125416"/>
              <a:chExt cx="423178" cy="361740"/>
            </a:xfrm>
          </p:grpSpPr>
          <p:sp>
            <p:nvSpPr>
              <p:cNvPr id="9" name="Rectangle 8">
                <a:extLst>
                  <a:ext uri="{FF2B5EF4-FFF2-40B4-BE49-F238E27FC236}">
                    <a16:creationId xmlns:a16="http://schemas.microsoft.com/office/drawing/2014/main" id="{4CF20193-6177-4597-9BAD-7BA6EC5D472D}"/>
                  </a:ext>
                </a:extLst>
              </p:cNvPr>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0" name="Group 9">
                <a:extLst>
                  <a:ext uri="{FF2B5EF4-FFF2-40B4-BE49-F238E27FC236}">
                    <a16:creationId xmlns:a16="http://schemas.microsoft.com/office/drawing/2014/main" id="{2539A072-12BD-4C2A-AC4E-D5FC9B0E597A}"/>
                  </a:ext>
                </a:extLst>
              </p:cNvPr>
              <p:cNvGrpSpPr/>
              <p:nvPr/>
            </p:nvGrpSpPr>
            <p:grpSpPr bwMode="gray">
              <a:xfrm flipH="1" flipV="1">
                <a:off x="1245161" y="1176800"/>
                <a:ext cx="315403" cy="272386"/>
                <a:chOff x="3359444" y="2551001"/>
                <a:chExt cx="394764" cy="340924"/>
              </a:xfrm>
            </p:grpSpPr>
            <p:sp>
              <p:nvSpPr>
                <p:cNvPr id="11" name="Freeform 67">
                  <a:extLst>
                    <a:ext uri="{FF2B5EF4-FFF2-40B4-BE49-F238E27FC236}">
                      <a16:creationId xmlns:a16="http://schemas.microsoft.com/office/drawing/2014/main" id="{3AE5D42A-4960-49C0-B217-863CF389F4B3}"/>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12" name="Freeform 68">
                  <a:extLst>
                    <a:ext uri="{FF2B5EF4-FFF2-40B4-BE49-F238E27FC236}">
                      <a16:creationId xmlns:a16="http://schemas.microsoft.com/office/drawing/2014/main" id="{B11109D4-4C43-49BC-BFF3-21BA5CC9A68A}"/>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grpSp>
        <p:nvGrpSpPr>
          <p:cNvPr id="13" name="Group 12">
            <a:extLst>
              <a:ext uri="{FF2B5EF4-FFF2-40B4-BE49-F238E27FC236}">
                <a16:creationId xmlns:a16="http://schemas.microsoft.com/office/drawing/2014/main" id="{F073E25C-2853-4BBD-8DB6-E89634C082D1}"/>
              </a:ext>
            </a:extLst>
          </p:cNvPr>
          <p:cNvGrpSpPr/>
          <p:nvPr/>
        </p:nvGrpSpPr>
        <p:grpSpPr bwMode="gray">
          <a:xfrm rot="10800000">
            <a:off x="2487345" y="3966308"/>
            <a:ext cx="423178" cy="361740"/>
            <a:chOff x="1184558" y="1125416"/>
            <a:chExt cx="423178" cy="361740"/>
          </a:xfrm>
        </p:grpSpPr>
        <p:sp>
          <p:nvSpPr>
            <p:cNvPr id="14" name="Rectangle 13">
              <a:extLst>
                <a:ext uri="{FF2B5EF4-FFF2-40B4-BE49-F238E27FC236}">
                  <a16:creationId xmlns:a16="http://schemas.microsoft.com/office/drawing/2014/main" id="{55D69CD0-F2BE-466D-9D62-FE11A3047BD7}"/>
                </a:ext>
              </a:extLst>
            </p:cNvPr>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nvGrpSpPr>
            <p:cNvPr id="15" name="Group 14">
              <a:extLst>
                <a:ext uri="{FF2B5EF4-FFF2-40B4-BE49-F238E27FC236}">
                  <a16:creationId xmlns:a16="http://schemas.microsoft.com/office/drawing/2014/main" id="{72C1AC2D-CFE3-4C61-82B2-BAD6655D41E9}"/>
                </a:ext>
              </a:extLst>
            </p:cNvPr>
            <p:cNvGrpSpPr/>
            <p:nvPr/>
          </p:nvGrpSpPr>
          <p:grpSpPr bwMode="gray">
            <a:xfrm flipH="1" flipV="1">
              <a:off x="1245161" y="1176800"/>
              <a:ext cx="315403" cy="272386"/>
              <a:chOff x="3359444" y="2551001"/>
              <a:chExt cx="394764" cy="340924"/>
            </a:xfrm>
          </p:grpSpPr>
          <p:sp>
            <p:nvSpPr>
              <p:cNvPr id="16" name="Freeform 72">
                <a:extLst>
                  <a:ext uri="{FF2B5EF4-FFF2-40B4-BE49-F238E27FC236}">
                    <a16:creationId xmlns:a16="http://schemas.microsoft.com/office/drawing/2014/main" id="{1EDF4775-DF10-4015-9A83-039E2BE111C4}"/>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17" name="Freeform 73">
                <a:extLst>
                  <a:ext uri="{FF2B5EF4-FFF2-40B4-BE49-F238E27FC236}">
                    <a16:creationId xmlns:a16="http://schemas.microsoft.com/office/drawing/2014/main" id="{EEDA2269-5AD4-4EE1-AA7E-8F6615989C94}"/>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20" name="Text Placeholder 19">
            <a:extLst>
              <a:ext uri="{FF2B5EF4-FFF2-40B4-BE49-F238E27FC236}">
                <a16:creationId xmlns:a16="http://schemas.microsoft.com/office/drawing/2014/main" id="{5BC4814F-3288-4AC9-ADAA-A78FC4F98805}"/>
              </a:ext>
            </a:extLst>
          </p:cNvPr>
          <p:cNvSpPr>
            <a:spLocks noGrp="1"/>
          </p:cNvSpPr>
          <p:nvPr>
            <p:ph type="body" sz="quarter" idx="15"/>
          </p:nvPr>
        </p:nvSpPr>
        <p:spPr/>
        <p:txBody>
          <a:bodyPr/>
          <a:lstStyle/>
          <a:p>
            <a:endParaRPr lang="en-US" dirty="0"/>
          </a:p>
        </p:txBody>
      </p:sp>
      <p:sp>
        <p:nvSpPr>
          <p:cNvPr id="44" name="Text Placeholder 3">
            <a:extLst>
              <a:ext uri="{FF2B5EF4-FFF2-40B4-BE49-F238E27FC236}">
                <a16:creationId xmlns:a16="http://schemas.microsoft.com/office/drawing/2014/main" id="{1E45BE65-8BCD-4A50-8942-B9031C4C9AE5}"/>
              </a:ext>
            </a:extLst>
          </p:cNvPr>
          <p:cNvSpPr txBox="1">
            <a:spLocks/>
          </p:cNvSpPr>
          <p:nvPr/>
        </p:nvSpPr>
        <p:spPr bwMode="gray">
          <a:xfrm>
            <a:off x="3504176" y="1081324"/>
            <a:ext cx="1829989"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solidFill>
              </a:rPr>
              <a:t>Steps for Protecting our Campus Communities </a:t>
            </a:r>
          </a:p>
        </p:txBody>
      </p:sp>
      <p:grpSp>
        <p:nvGrpSpPr>
          <p:cNvPr id="3" name="Group 2">
            <a:extLst>
              <a:ext uri="{FF2B5EF4-FFF2-40B4-BE49-F238E27FC236}">
                <a16:creationId xmlns:a16="http://schemas.microsoft.com/office/drawing/2014/main" id="{1A2F6426-2B8E-49EA-8519-30C3FC77417A}"/>
              </a:ext>
            </a:extLst>
          </p:cNvPr>
          <p:cNvGrpSpPr/>
          <p:nvPr/>
        </p:nvGrpSpPr>
        <p:grpSpPr>
          <a:xfrm>
            <a:off x="3504176" y="2300080"/>
            <a:ext cx="2495291" cy="415498"/>
            <a:chOff x="3504176" y="2300080"/>
            <a:chExt cx="2495291" cy="415498"/>
          </a:xfrm>
        </p:grpSpPr>
        <p:sp>
          <p:nvSpPr>
            <p:cNvPr id="46" name="TextBox 45">
              <a:extLst>
                <a:ext uri="{FF2B5EF4-FFF2-40B4-BE49-F238E27FC236}">
                  <a16:creationId xmlns:a16="http://schemas.microsoft.com/office/drawing/2014/main" id="{6521C082-207A-4C5F-84D6-D9B9FFD50775}"/>
                </a:ext>
              </a:extLst>
            </p:cNvPr>
            <p:cNvSpPr txBox="1"/>
            <p:nvPr/>
          </p:nvSpPr>
          <p:spPr>
            <a:xfrm>
              <a:off x="3945908" y="2300080"/>
              <a:ext cx="2053559" cy="415498"/>
            </a:xfrm>
            <a:prstGeom prst="rect">
              <a:avLst/>
            </a:prstGeom>
            <a:noFill/>
          </p:spPr>
          <p:txBody>
            <a:bodyPr wrap="square" lIns="0" tIns="0" rIns="0" bIns="0" rtlCol="0">
              <a:spAutoFit/>
            </a:bodyPr>
            <a:lstStyle/>
            <a:p>
              <a:pPr>
                <a:spcBef>
                  <a:spcPts val="500"/>
                </a:spcBef>
              </a:pPr>
              <a:r>
                <a:rPr lang="en-US" sz="900" dirty="0"/>
                <a:t>Campus climate surveys for students and faculty to identify and support vulnerable populations</a:t>
              </a:r>
            </a:p>
          </p:txBody>
        </p:sp>
        <p:pic>
          <p:nvPicPr>
            <p:cNvPr id="47" name="Picture 46">
              <a:extLst>
                <a:ext uri="{FF2B5EF4-FFF2-40B4-BE49-F238E27FC236}">
                  <a16:creationId xmlns:a16="http://schemas.microsoft.com/office/drawing/2014/main" id="{CCB98017-53C6-4412-934E-0309513411ED}"/>
                </a:ext>
              </a:extLst>
            </p:cNvPr>
            <p:cNvPicPr>
              <a:picLocks noChangeAspect="1"/>
            </p:cNvPicPr>
            <p:nvPr/>
          </p:nvPicPr>
          <p:blipFill>
            <a:blip r:embed="rId4"/>
            <a:srcRect/>
            <a:stretch/>
          </p:blipFill>
          <p:spPr>
            <a:xfrm>
              <a:off x="3504176" y="2300080"/>
              <a:ext cx="288654" cy="251129"/>
            </a:xfrm>
            <a:prstGeom prst="rect">
              <a:avLst/>
            </a:prstGeom>
          </p:spPr>
        </p:pic>
      </p:grpSp>
      <p:grpSp>
        <p:nvGrpSpPr>
          <p:cNvPr id="18" name="Group 17">
            <a:extLst>
              <a:ext uri="{FF2B5EF4-FFF2-40B4-BE49-F238E27FC236}">
                <a16:creationId xmlns:a16="http://schemas.microsoft.com/office/drawing/2014/main" id="{8207DC78-F336-4048-B8A4-E3128CF7E340}"/>
              </a:ext>
            </a:extLst>
          </p:cNvPr>
          <p:cNvGrpSpPr/>
          <p:nvPr/>
        </p:nvGrpSpPr>
        <p:grpSpPr>
          <a:xfrm>
            <a:off x="3504176" y="2963318"/>
            <a:ext cx="2421865" cy="415498"/>
            <a:chOff x="3504176" y="3111924"/>
            <a:chExt cx="2421865" cy="415498"/>
          </a:xfrm>
        </p:grpSpPr>
        <p:sp>
          <p:nvSpPr>
            <p:cNvPr id="49" name="TextBox 48">
              <a:extLst>
                <a:ext uri="{FF2B5EF4-FFF2-40B4-BE49-F238E27FC236}">
                  <a16:creationId xmlns:a16="http://schemas.microsoft.com/office/drawing/2014/main" id="{72710E02-97EC-4EA0-A770-BB7E989E2A33}"/>
                </a:ext>
              </a:extLst>
            </p:cNvPr>
            <p:cNvSpPr txBox="1"/>
            <p:nvPr/>
          </p:nvSpPr>
          <p:spPr>
            <a:xfrm>
              <a:off x="3945908" y="3111924"/>
              <a:ext cx="1980133" cy="415498"/>
            </a:xfrm>
            <a:prstGeom prst="rect">
              <a:avLst/>
            </a:prstGeom>
            <a:noFill/>
          </p:spPr>
          <p:txBody>
            <a:bodyPr wrap="square" lIns="0" tIns="0" rIns="0" bIns="0" rtlCol="0">
              <a:spAutoFit/>
            </a:bodyPr>
            <a:lstStyle/>
            <a:p>
              <a:pPr>
                <a:spcBef>
                  <a:spcPts val="500"/>
                </a:spcBef>
              </a:pPr>
              <a:r>
                <a:rPr lang="en-US" sz="900" dirty="0"/>
                <a:t>Participation in professional association working groups, both on security and faculty support</a:t>
              </a:r>
            </a:p>
          </p:txBody>
        </p:sp>
        <p:pic>
          <p:nvPicPr>
            <p:cNvPr id="50" name="Picture 49">
              <a:extLst>
                <a:ext uri="{FF2B5EF4-FFF2-40B4-BE49-F238E27FC236}">
                  <a16:creationId xmlns:a16="http://schemas.microsoft.com/office/drawing/2014/main" id="{389A7C2B-3212-453B-A9C9-FE69DDE22376}"/>
                </a:ext>
              </a:extLst>
            </p:cNvPr>
            <p:cNvPicPr>
              <a:picLocks noChangeAspect="1"/>
            </p:cNvPicPr>
            <p:nvPr/>
          </p:nvPicPr>
          <p:blipFill>
            <a:blip r:embed="rId5"/>
            <a:srcRect/>
            <a:stretch/>
          </p:blipFill>
          <p:spPr>
            <a:xfrm>
              <a:off x="3504176" y="3111924"/>
              <a:ext cx="362079" cy="230523"/>
            </a:xfrm>
            <a:prstGeom prst="rect">
              <a:avLst/>
            </a:prstGeom>
          </p:spPr>
        </p:pic>
      </p:grpSp>
      <p:grpSp>
        <p:nvGrpSpPr>
          <p:cNvPr id="2" name="Group 1">
            <a:extLst>
              <a:ext uri="{FF2B5EF4-FFF2-40B4-BE49-F238E27FC236}">
                <a16:creationId xmlns:a16="http://schemas.microsoft.com/office/drawing/2014/main" id="{504FBEED-BE32-4F2C-88C1-22841CBB8866}"/>
              </a:ext>
            </a:extLst>
          </p:cNvPr>
          <p:cNvGrpSpPr/>
          <p:nvPr/>
        </p:nvGrpSpPr>
        <p:grpSpPr>
          <a:xfrm>
            <a:off x="3504176" y="1636842"/>
            <a:ext cx="2414066" cy="415498"/>
            <a:chOff x="3504176" y="1606601"/>
            <a:chExt cx="2414066" cy="415498"/>
          </a:xfrm>
        </p:grpSpPr>
        <p:sp>
          <p:nvSpPr>
            <p:cNvPr id="52" name="TextBox 51">
              <a:extLst>
                <a:ext uri="{FF2B5EF4-FFF2-40B4-BE49-F238E27FC236}">
                  <a16:creationId xmlns:a16="http://schemas.microsoft.com/office/drawing/2014/main" id="{E072C4A1-6592-4621-B90D-404C021B98E3}"/>
                </a:ext>
              </a:extLst>
            </p:cNvPr>
            <p:cNvSpPr txBox="1"/>
            <p:nvPr/>
          </p:nvSpPr>
          <p:spPr>
            <a:xfrm>
              <a:off x="3945908" y="1606601"/>
              <a:ext cx="1972334" cy="415498"/>
            </a:xfrm>
            <a:prstGeom prst="rect">
              <a:avLst/>
            </a:prstGeom>
            <a:noFill/>
          </p:spPr>
          <p:txBody>
            <a:bodyPr wrap="square" lIns="0" tIns="0" rIns="0" bIns="0" rtlCol="0">
              <a:spAutoFit/>
            </a:bodyPr>
            <a:lstStyle/>
            <a:p>
              <a:pPr>
                <a:spcBef>
                  <a:spcPts val="500"/>
                </a:spcBef>
              </a:pPr>
              <a:r>
                <a:rPr lang="en-US" sz="900" dirty="0"/>
                <a:t>Proactive communication about the limited scope of investigations and rarity of wrongdoing</a:t>
              </a:r>
            </a:p>
          </p:txBody>
        </p:sp>
        <p:pic>
          <p:nvPicPr>
            <p:cNvPr id="53" name="Picture 52">
              <a:extLst>
                <a:ext uri="{FF2B5EF4-FFF2-40B4-BE49-F238E27FC236}">
                  <a16:creationId xmlns:a16="http://schemas.microsoft.com/office/drawing/2014/main" id="{D0C129EF-6540-4929-8446-5019CA48006D}"/>
                </a:ext>
              </a:extLst>
            </p:cNvPr>
            <p:cNvPicPr>
              <a:picLocks noChangeAspect="1"/>
            </p:cNvPicPr>
            <p:nvPr/>
          </p:nvPicPr>
          <p:blipFill>
            <a:blip r:embed="rId6"/>
            <a:srcRect/>
            <a:stretch/>
          </p:blipFill>
          <p:spPr>
            <a:xfrm>
              <a:off x="3504176" y="1606601"/>
              <a:ext cx="297133" cy="297133"/>
            </a:xfrm>
            <a:prstGeom prst="rect">
              <a:avLst/>
            </a:prstGeom>
          </p:spPr>
        </p:pic>
      </p:grpSp>
      <p:grpSp>
        <p:nvGrpSpPr>
          <p:cNvPr id="21" name="Group 20">
            <a:extLst>
              <a:ext uri="{FF2B5EF4-FFF2-40B4-BE49-F238E27FC236}">
                <a16:creationId xmlns:a16="http://schemas.microsoft.com/office/drawing/2014/main" id="{6D5E08E4-8575-4FC2-B16D-76C66CB37A43}"/>
              </a:ext>
            </a:extLst>
          </p:cNvPr>
          <p:cNvGrpSpPr/>
          <p:nvPr/>
        </p:nvGrpSpPr>
        <p:grpSpPr>
          <a:xfrm>
            <a:off x="3504176" y="3626557"/>
            <a:ext cx="2421865" cy="415498"/>
            <a:chOff x="3504176" y="3626557"/>
            <a:chExt cx="2421865" cy="415498"/>
          </a:xfrm>
        </p:grpSpPr>
        <p:sp>
          <p:nvSpPr>
            <p:cNvPr id="54" name="TextBox 53">
              <a:extLst>
                <a:ext uri="{FF2B5EF4-FFF2-40B4-BE49-F238E27FC236}">
                  <a16:creationId xmlns:a16="http://schemas.microsoft.com/office/drawing/2014/main" id="{8BD3A7EB-1FC1-4662-82D3-E78D7B95162C}"/>
                </a:ext>
              </a:extLst>
            </p:cNvPr>
            <p:cNvSpPr txBox="1"/>
            <p:nvPr/>
          </p:nvSpPr>
          <p:spPr>
            <a:xfrm>
              <a:off x="3945908" y="3626557"/>
              <a:ext cx="1980133" cy="415498"/>
            </a:xfrm>
            <a:prstGeom prst="rect">
              <a:avLst/>
            </a:prstGeom>
            <a:noFill/>
          </p:spPr>
          <p:txBody>
            <a:bodyPr wrap="square" lIns="0" tIns="0" rIns="0" bIns="0" rtlCol="0">
              <a:spAutoFit/>
            </a:bodyPr>
            <a:lstStyle/>
            <a:p>
              <a:pPr>
                <a:spcBef>
                  <a:spcPts val="500"/>
                </a:spcBef>
              </a:pPr>
              <a:r>
                <a:rPr lang="en-US" sz="900" dirty="0"/>
                <a:t>Collaboration with international research entities to maintain and grow global efforts</a:t>
              </a:r>
            </a:p>
          </p:txBody>
        </p:sp>
        <p:pic>
          <p:nvPicPr>
            <p:cNvPr id="55" name="Picture 54">
              <a:extLst>
                <a:ext uri="{FF2B5EF4-FFF2-40B4-BE49-F238E27FC236}">
                  <a16:creationId xmlns:a16="http://schemas.microsoft.com/office/drawing/2014/main" id="{D0A352AE-7CFD-477C-95D9-F6382EE70CDA}"/>
                </a:ext>
              </a:extLst>
            </p:cNvPr>
            <p:cNvPicPr>
              <a:picLocks noChangeAspect="1"/>
            </p:cNvPicPr>
            <p:nvPr/>
          </p:nvPicPr>
          <p:blipFill>
            <a:blip r:embed="rId7"/>
            <a:srcRect/>
            <a:stretch/>
          </p:blipFill>
          <p:spPr>
            <a:xfrm>
              <a:off x="3504176" y="3626557"/>
              <a:ext cx="362079" cy="362079"/>
            </a:xfrm>
            <a:prstGeom prst="rect">
              <a:avLst/>
            </a:prstGeom>
          </p:spPr>
        </p:pic>
      </p:grpSp>
      <p:sp>
        <p:nvSpPr>
          <p:cNvPr id="31" name="TextBox 30">
            <a:extLst>
              <a:ext uri="{FF2B5EF4-FFF2-40B4-BE49-F238E27FC236}">
                <a16:creationId xmlns:a16="http://schemas.microsoft.com/office/drawing/2014/main" id="{CC2A9E58-3FAF-4447-A339-3169B0D09C0F}"/>
              </a:ext>
            </a:extLst>
          </p:cNvPr>
          <p:cNvSpPr txBox="1"/>
          <p:nvPr/>
        </p:nvSpPr>
        <p:spPr>
          <a:xfrm>
            <a:off x="6578539" y="640267"/>
            <a:ext cx="1666875" cy="802784"/>
          </a:xfrm>
          <a:prstGeom prst="rect">
            <a:avLst/>
          </a:prstGeom>
          <a:solidFill>
            <a:srgbClr val="00A249"/>
          </a:solidFill>
        </p:spPr>
        <p:txBody>
          <a:bodyPr wrap="square" lIns="91440" tIns="91440" rIns="91440" bIns="91440" rtlCol="0">
            <a:spAutoFit/>
          </a:bodyPr>
          <a:lstStyle/>
          <a:p>
            <a:pPr>
              <a:spcBef>
                <a:spcPts val="500"/>
              </a:spcBef>
            </a:pPr>
            <a:r>
              <a:rPr lang="en-US" sz="900" b="1" dirty="0">
                <a:solidFill>
                  <a:schemeClr val="bg1"/>
                </a:solidFill>
              </a:rPr>
              <a:t>CUSTOMIZE </a:t>
            </a:r>
          </a:p>
          <a:p>
            <a:pPr>
              <a:spcBef>
                <a:spcPts val="500"/>
              </a:spcBef>
            </a:pPr>
            <a:r>
              <a:rPr lang="en-US" sz="900" dirty="0">
                <a:solidFill>
                  <a:schemeClr val="bg1"/>
                </a:solidFill>
              </a:rPr>
              <a:t>Customize with any other proposed or ongoing steps at your institution. </a:t>
            </a:r>
          </a:p>
        </p:txBody>
      </p:sp>
    </p:spTree>
    <p:extLst>
      <p:ext uri="{BB962C8B-B14F-4D97-AF65-F5344CB8AC3E}">
        <p14:creationId xmlns:p14="http://schemas.microsoft.com/office/powerpoint/2010/main" val="2379448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10219" id="{9C9A3A43-FB61-44F3-BA91-0911FBF6E6AA}" vid="{41732656-B9FB-407F-92AB-21F3BE7DA7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EAB1 4x3 On-screen 010319</Template>
  <TotalTime>19350</TotalTime>
  <Words>3576</Words>
  <Application>Microsoft Office PowerPoint</Application>
  <PresentationFormat>Custom</PresentationFormat>
  <Paragraphs>332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Rockwell</vt:lpstr>
      <vt:lpstr>Symbol</vt:lpstr>
      <vt:lpstr>Verdana</vt:lpstr>
      <vt:lpstr>Wingdings</vt:lpstr>
      <vt:lpstr>EAB1 4x3 On-screen</vt:lpstr>
      <vt:lpstr>Unpacking the Effects of International Tensions</vt:lpstr>
      <vt:lpstr>An Increasing Eye Toward National Security</vt:lpstr>
      <vt:lpstr>International Tensions, Local Implications</vt:lpstr>
      <vt:lpstr>From Trade War to Faculty Research Scrutiny</vt:lpstr>
      <vt:lpstr>Too Many Gates, Too Few Guards?</vt:lpstr>
      <vt:lpstr>A Balancing Act of Security and Institutional Interests</vt:lpstr>
      <vt:lpstr>When to Cooperate and When to Push Back</vt:lpstr>
      <vt:lpstr>Charting Our Institution's Course</vt:lpstr>
      <vt:lpstr>Aspire to Balance Security and Academic Freedom</vt:lpstr>
      <vt:lpstr>Where You Stand Has Much To Do With Where You Sit</vt:lpstr>
      <vt:lpstr>Navigating Research Security as a Team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Barnhart, Jonathan;NellJ@advisory.com</dc:creator>
  <cp:lastModifiedBy>Barnhart, Jonathan</cp:lastModifiedBy>
  <cp:revision>1208</cp:revision>
  <cp:lastPrinted>2019-10-24T15:39:13Z</cp:lastPrinted>
  <dcterms:created xsi:type="dcterms:W3CDTF">2019-01-30T17:57:33Z</dcterms:created>
  <dcterms:modified xsi:type="dcterms:W3CDTF">2019-11-04T18:58:55Z</dcterms:modified>
  <cp:category/>
</cp:coreProperties>
</file>