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heme/theme2.xml" ContentType="application/vnd.openxmlformats-officedocument.theme+xml"/>
  <Override PartName="/ppt/tags/tag2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8.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3.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75"/>
  </p:notesMasterIdLst>
  <p:sldIdLst>
    <p:sldId id="556" r:id="rId2"/>
    <p:sldId id="557" r:id="rId3"/>
    <p:sldId id="566" r:id="rId4"/>
    <p:sldId id="571" r:id="rId5"/>
    <p:sldId id="568" r:id="rId6"/>
    <p:sldId id="558" r:id="rId7"/>
    <p:sldId id="564" r:id="rId8"/>
    <p:sldId id="526" r:id="rId9"/>
    <p:sldId id="560" r:id="rId10"/>
    <p:sldId id="491" r:id="rId11"/>
    <p:sldId id="461" r:id="rId12"/>
    <p:sldId id="463" r:id="rId13"/>
    <p:sldId id="350" r:id="rId14"/>
    <p:sldId id="567" r:id="rId15"/>
    <p:sldId id="525" r:id="rId16"/>
    <p:sldId id="459" r:id="rId17"/>
    <p:sldId id="572" r:id="rId18"/>
    <p:sldId id="528" r:id="rId19"/>
    <p:sldId id="531" r:id="rId20"/>
    <p:sldId id="532" r:id="rId21"/>
    <p:sldId id="493" r:id="rId22"/>
    <p:sldId id="573" r:id="rId23"/>
    <p:sldId id="462" r:id="rId24"/>
    <p:sldId id="547" r:id="rId25"/>
    <p:sldId id="548" r:id="rId26"/>
    <p:sldId id="530" r:id="rId27"/>
    <p:sldId id="494" r:id="rId28"/>
    <p:sldId id="472" r:id="rId29"/>
    <p:sldId id="550" r:id="rId30"/>
    <p:sldId id="486" r:id="rId31"/>
    <p:sldId id="487" r:id="rId32"/>
    <p:sldId id="512" r:id="rId33"/>
    <p:sldId id="574" r:id="rId34"/>
    <p:sldId id="535" r:id="rId35"/>
    <p:sldId id="454" r:id="rId36"/>
    <p:sldId id="541" r:id="rId37"/>
    <p:sldId id="536" r:id="rId38"/>
    <p:sldId id="495" r:id="rId39"/>
    <p:sldId id="542" r:id="rId40"/>
    <p:sldId id="570" r:id="rId41"/>
    <p:sldId id="576" r:id="rId42"/>
    <p:sldId id="497" r:id="rId43"/>
    <p:sldId id="502" r:id="rId44"/>
    <p:sldId id="460" r:id="rId45"/>
    <p:sldId id="538" r:id="rId46"/>
    <p:sldId id="575" r:id="rId47"/>
    <p:sldId id="474" r:id="rId48"/>
    <p:sldId id="420" r:id="rId49"/>
    <p:sldId id="501" r:id="rId50"/>
    <p:sldId id="499" r:id="rId51"/>
    <p:sldId id="478" r:id="rId52"/>
    <p:sldId id="475" r:id="rId53"/>
    <p:sldId id="481" r:id="rId54"/>
    <p:sldId id="500" r:id="rId55"/>
    <p:sldId id="552" r:id="rId56"/>
    <p:sldId id="467" r:id="rId57"/>
    <p:sldId id="551" r:id="rId58"/>
    <p:sldId id="505" r:id="rId59"/>
    <p:sldId id="507" r:id="rId60"/>
    <p:sldId id="511" r:id="rId61"/>
    <p:sldId id="546" r:id="rId62"/>
    <p:sldId id="549" r:id="rId63"/>
    <p:sldId id="503" r:id="rId64"/>
    <p:sldId id="554" r:id="rId65"/>
    <p:sldId id="504" r:id="rId66"/>
    <p:sldId id="561" r:id="rId67"/>
    <p:sldId id="534" r:id="rId68"/>
    <p:sldId id="533" r:id="rId69"/>
    <p:sldId id="349" r:id="rId70"/>
    <p:sldId id="506" r:id="rId71"/>
    <p:sldId id="555" r:id="rId72"/>
    <p:sldId id="553" r:id="rId73"/>
    <p:sldId id="264" r:id="rId74"/>
  </p:sldIdLst>
  <p:sldSz cx="6400800" cy="4800600"/>
  <p:notesSz cx="6950075" cy="9236075"/>
  <p:custDataLst>
    <p:tags r:id="rId76"/>
  </p:custDataLst>
  <p:defaultTex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15" autoAdjust="0"/>
    <p:restoredTop sz="76048" autoAdjust="0"/>
  </p:normalViewPr>
  <p:slideViewPr>
    <p:cSldViewPr snapToGrid="0" showGuides="1">
      <p:cViewPr varScale="1">
        <p:scale>
          <a:sx n="124" d="100"/>
          <a:sy n="124" d="100"/>
        </p:scale>
        <p:origin x="2544" y="82"/>
      </p:cViewPr>
      <p:guideLst/>
    </p:cSldViewPr>
  </p:slideViewPr>
  <p:outlineViewPr>
    <p:cViewPr>
      <p:scale>
        <a:sx n="33" d="100"/>
        <a:sy n="33" d="100"/>
      </p:scale>
      <p:origin x="0" y="0"/>
    </p:cViewPr>
  </p:outlin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gs" Target="tags/tag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1"/>
          <c:order val="0"/>
          <c:tx>
            <c:strRef>
              <c:f>Sheet1!$B$1</c:f>
              <c:strCache>
                <c:ptCount val="1"/>
                <c:pt idx="0">
                  <c:v>Yes</c:v>
                </c:pt>
              </c:strCache>
            </c:strRef>
          </c:tx>
          <c:spPr>
            <a:solidFill>
              <a:schemeClr val="accent5"/>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Alumni-led city or workplace tours</c:v>
                </c:pt>
                <c:pt idx="1">
                  <c:v>Online, self-serve student and alumni network</c:v>
                </c:pt>
                <c:pt idx="2">
                  <c:v>Alumni involvement in academic programs</c:v>
                </c:pt>
                <c:pt idx="3">
                  <c:v>Internship or job-shadowing placements</c:v>
                </c:pt>
                <c:pt idx="4">
                  <c:v>Traditional one-on-one mentoring schemes</c:v>
                </c:pt>
                <c:pt idx="5">
                  <c:v>Alumni career panels and/or skill development workshops</c:v>
                </c:pt>
                <c:pt idx="6">
                  <c:v>Industry or career-focused networking events</c:v>
                </c:pt>
              </c:strCache>
            </c:strRef>
          </c:cat>
          <c:val>
            <c:numRef>
              <c:f>Sheet1!$B$2:$B$8</c:f>
              <c:numCache>
                <c:formatCode>General</c:formatCode>
                <c:ptCount val="7"/>
                <c:pt idx="0">
                  <c:v>0.34782608695652173</c:v>
                </c:pt>
                <c:pt idx="1">
                  <c:v>0.52173913043478259</c:v>
                </c:pt>
                <c:pt idx="2">
                  <c:v>0.60869565217391308</c:v>
                </c:pt>
                <c:pt idx="3">
                  <c:v>0.65217391304347827</c:v>
                </c:pt>
                <c:pt idx="4">
                  <c:v>0.78260869565217395</c:v>
                </c:pt>
                <c:pt idx="5">
                  <c:v>0.82608695652173914</c:v>
                </c:pt>
                <c:pt idx="6">
                  <c:v>0.86956521739130432</c:v>
                </c:pt>
              </c:numCache>
            </c:numRef>
          </c:val>
          <c:extLst>
            <c:ext xmlns:c16="http://schemas.microsoft.com/office/drawing/2014/chart" uri="{C3380CC4-5D6E-409C-BE32-E72D297353CC}">
              <c16:uniqueId val="{00000003-486B-4018-8AF2-125D00D9BFE6}"/>
            </c:ext>
          </c:extLst>
        </c:ser>
        <c:dLbls>
          <c:showLegendKey val="0"/>
          <c:showVal val="0"/>
          <c:showCatName val="0"/>
          <c:showSerName val="0"/>
          <c:showPercent val="0"/>
          <c:showBubbleSize val="0"/>
        </c:dLbls>
        <c:gapWidth val="182"/>
        <c:axId val="678714648"/>
        <c:axId val="678714976"/>
      </c:barChart>
      <c:catAx>
        <c:axId val="678714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678714976"/>
        <c:crosses val="autoZero"/>
        <c:auto val="1"/>
        <c:lblAlgn val="l"/>
        <c:lblOffset val="100"/>
        <c:noMultiLvlLbl val="0"/>
      </c:catAx>
      <c:valAx>
        <c:axId val="678714976"/>
        <c:scaling>
          <c:orientation val="minMax"/>
        </c:scaling>
        <c:delete val="1"/>
        <c:axPos val="b"/>
        <c:numFmt formatCode="General" sourceLinked="1"/>
        <c:majorTickMark val="none"/>
        <c:minorTickMark val="none"/>
        <c:tickLblPos val="nextTo"/>
        <c:crossAx val="678714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Series 1</c:v>
                </c:pt>
              </c:strCache>
            </c:strRef>
          </c:tx>
          <c:spPr>
            <a:solidFill>
              <a:schemeClr val="tx1"/>
            </a:solidFill>
            <a:ln w="9525" cap="flat">
              <a:solidFill>
                <a:schemeClr val="bg1"/>
              </a:solidFill>
              <a:round/>
            </a:ln>
          </c:spPr>
          <c:dPt>
            <c:idx val="0"/>
            <c:bubble3D val="0"/>
            <c:spPr>
              <a:solidFill>
                <a:srgbClr val="A0A4A9"/>
              </a:solidFill>
              <a:ln w="9525" cap="flat">
                <a:solidFill>
                  <a:schemeClr val="bg1"/>
                </a:solidFill>
                <a:round/>
              </a:ln>
              <a:effectLst/>
            </c:spPr>
            <c:extLst>
              <c:ext xmlns:c16="http://schemas.microsoft.com/office/drawing/2014/chart" uri="{C3380CC4-5D6E-409C-BE32-E72D297353CC}">
                <c16:uniqueId val="{00000005-3A23-4F30-BA58-E1B2D70884A5}"/>
              </c:ext>
            </c:extLst>
          </c:dPt>
          <c:dPt>
            <c:idx val="1"/>
            <c:bubble3D val="0"/>
            <c:spPr>
              <a:solidFill>
                <a:srgbClr val="004A88"/>
              </a:solidFill>
              <a:ln w="9525" cap="flat">
                <a:solidFill>
                  <a:schemeClr val="bg1"/>
                </a:solidFill>
                <a:round/>
              </a:ln>
              <a:effectLst/>
            </c:spPr>
            <c:extLst>
              <c:ext xmlns:c16="http://schemas.microsoft.com/office/drawing/2014/chart" uri="{C3380CC4-5D6E-409C-BE32-E72D297353CC}">
                <c16:uniqueId val="{00000007-3A23-4F30-BA58-E1B2D70884A5}"/>
              </c:ext>
            </c:extLst>
          </c:dPt>
          <c:dPt>
            <c:idx val="2"/>
            <c:bubble3D val="0"/>
            <c:spPr>
              <a:solidFill>
                <a:schemeClr val="accent3"/>
              </a:solidFill>
              <a:ln w="9525" cap="flat">
                <a:solidFill>
                  <a:schemeClr val="bg1"/>
                </a:solidFill>
                <a:round/>
              </a:ln>
              <a:effectLst/>
            </c:spPr>
            <c:extLst>
              <c:ext xmlns:c16="http://schemas.microsoft.com/office/drawing/2014/chart" uri="{C3380CC4-5D6E-409C-BE32-E72D297353CC}">
                <c16:uniqueId val="{00000009-3A23-4F30-BA58-E1B2D70884A5}"/>
              </c:ext>
            </c:extLst>
          </c:dPt>
          <c:dPt>
            <c:idx val="3"/>
            <c:bubble3D val="0"/>
            <c:spPr>
              <a:solidFill>
                <a:schemeClr val="accent4"/>
              </a:solidFill>
              <a:ln w="9525" cap="flat">
                <a:solidFill>
                  <a:schemeClr val="bg1"/>
                </a:solidFill>
                <a:round/>
              </a:ln>
              <a:effectLst/>
            </c:spPr>
            <c:extLst>
              <c:ext xmlns:c16="http://schemas.microsoft.com/office/drawing/2014/chart" uri="{C3380CC4-5D6E-409C-BE32-E72D297353CC}">
                <c16:uniqueId val="{0000000B-3A23-4F30-BA58-E1B2D70884A5}"/>
              </c:ext>
            </c:extLst>
          </c:dPt>
          <c:dPt>
            <c:idx val="4"/>
            <c:bubble3D val="0"/>
            <c:spPr>
              <a:solidFill>
                <a:schemeClr val="accent5"/>
              </a:solidFill>
              <a:ln w="9525" cap="flat">
                <a:solidFill>
                  <a:schemeClr val="bg1"/>
                </a:solidFill>
                <a:round/>
              </a:ln>
              <a:effectLst/>
            </c:spPr>
            <c:extLst>
              <c:ext xmlns:c16="http://schemas.microsoft.com/office/drawing/2014/chart" uri="{C3380CC4-5D6E-409C-BE32-E72D297353CC}">
                <c16:uniqueId val="{0000000D-3A23-4F30-BA58-E1B2D70884A5}"/>
              </c:ext>
            </c:extLst>
          </c:dPt>
          <c:dLbls>
            <c:dLbl>
              <c:idx val="1"/>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23-4F30-BA58-E1B2D70884A5}"/>
                </c:ext>
              </c:extLst>
            </c:dLbl>
            <c:dLbl>
              <c:idx val="2"/>
              <c:layout>
                <c:manualLayout>
                  <c:x val="0.1152197699858932"/>
                  <c:y val="-0.12482017985710889"/>
                </c:manualLayout>
              </c:layout>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23-4F30-BA58-E1B2D70884A5}"/>
                </c:ext>
              </c:extLst>
            </c:dLbl>
            <c:dLbl>
              <c:idx val="3"/>
              <c:layout>
                <c:manualLayout>
                  <c:x val="0.12867746817422218"/>
                  <c:y val="-5.6067307696049187E-2"/>
                </c:manualLayout>
              </c:layout>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23-4F30-BA58-E1B2D70884A5}"/>
                </c:ext>
              </c:extLst>
            </c:dLbl>
            <c:dLbl>
              <c:idx val="4"/>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D-3A23-4F30-BA58-E1B2D70884A5}"/>
                </c:ext>
              </c:extLst>
            </c:dLbl>
            <c:numFmt formatCode="0%" sourceLinked="0"/>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General</c:formatCode>
                <c:ptCount val="2"/>
                <c:pt idx="0">
                  <c:v>0.9</c:v>
                </c:pt>
                <c:pt idx="1">
                  <c:v>0.1</c:v>
                </c:pt>
              </c:numCache>
            </c:numRef>
          </c:val>
          <c:extLst>
            <c:ext xmlns:c16="http://schemas.microsoft.com/office/drawing/2014/chart" uri="{C3380CC4-5D6E-409C-BE32-E72D297353CC}">
              <c16:uniqueId val="{0000000E-3A23-4F30-BA58-E1B2D70884A5}"/>
            </c:ext>
          </c:extLst>
        </c:ser>
        <c:dLbls>
          <c:dLblPos val="bestFit"/>
          <c:showLegendKey val="0"/>
          <c:showVal val="1"/>
          <c:showCatName val="0"/>
          <c:showSerName val="0"/>
          <c:showPercent val="0"/>
          <c:showBubbleSize val="0"/>
          <c:showLeaderLines val="0"/>
        </c:dLbls>
        <c:firstSliceAng val="0"/>
      </c:pieChart>
      <c:spPr>
        <a:noFill/>
        <a:ln>
          <a:noFill/>
        </a:ln>
        <a:effectLst/>
      </c:spPr>
    </c:plotArea>
    <c:legend>
      <c:legendPos val="b"/>
      <c:overlay val="0"/>
    </c:legend>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chemeClr val="tx1"/>
            </a:solidFill>
            <a:ln w="9525" cap="flat">
              <a:solidFill>
                <a:schemeClr val="bg1"/>
              </a:solidFill>
              <a:round/>
            </a:ln>
          </c:spPr>
          <c:dPt>
            <c:idx val="0"/>
            <c:bubble3D val="0"/>
            <c:spPr>
              <a:solidFill>
                <a:srgbClr val="C4C7CA"/>
              </a:solidFill>
              <a:ln w="9525" cap="flat">
                <a:solidFill>
                  <a:schemeClr val="bg1"/>
                </a:solidFill>
                <a:round/>
              </a:ln>
              <a:effectLst/>
            </c:spPr>
            <c:extLst>
              <c:ext xmlns:c16="http://schemas.microsoft.com/office/drawing/2014/chart" uri="{C3380CC4-5D6E-409C-BE32-E72D297353CC}">
                <c16:uniqueId val="{00000001-ACEE-4D12-8773-012FF81C17C0}"/>
              </c:ext>
            </c:extLst>
          </c:dPt>
          <c:dPt>
            <c:idx val="1"/>
            <c:bubble3D val="0"/>
            <c:spPr>
              <a:solidFill>
                <a:srgbClr val="004A88"/>
              </a:solidFill>
              <a:ln w="9525" cap="flat">
                <a:solidFill>
                  <a:schemeClr val="bg1"/>
                </a:solidFill>
                <a:round/>
              </a:ln>
              <a:effectLst/>
            </c:spPr>
            <c:extLst>
              <c:ext xmlns:c16="http://schemas.microsoft.com/office/drawing/2014/chart" uri="{C3380CC4-5D6E-409C-BE32-E72D297353CC}">
                <c16:uniqueId val="{00000003-ACEE-4D12-8773-012FF81C17C0}"/>
              </c:ext>
            </c:extLst>
          </c:dPt>
          <c:dPt>
            <c:idx val="4"/>
            <c:bubble3D val="0"/>
            <c:spPr>
              <a:solidFill>
                <a:schemeClr val="accent5"/>
              </a:solidFill>
              <a:ln w="9525" cap="flat">
                <a:solidFill>
                  <a:schemeClr val="bg1"/>
                </a:solidFill>
                <a:round/>
              </a:ln>
              <a:effectLst/>
            </c:spPr>
            <c:extLst>
              <c:ext xmlns:c16="http://schemas.microsoft.com/office/drawing/2014/chart" uri="{C3380CC4-5D6E-409C-BE32-E72D297353CC}">
                <c16:uniqueId val="{00000005-ACEE-4D12-8773-012FF81C17C0}"/>
              </c:ext>
            </c:extLst>
          </c:dPt>
          <c:dLbls>
            <c:dLbl>
              <c:idx val="0"/>
              <c:layout>
                <c:manualLayout>
                  <c:x val="0.37360099530086477"/>
                  <c:y val="-0.40962584127361207"/>
                </c:manualLayout>
              </c:layout>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EE-4D12-8773-012FF81C17C0}"/>
                </c:ext>
              </c:extLst>
            </c:dLbl>
            <c:dLbl>
              <c:idx val="1"/>
              <c:layout>
                <c:manualLayout>
                  <c:x val="-0.12828133475316905"/>
                  <c:y val="0.18124874260698948"/>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EE-4D12-8773-012FF81C17C0}"/>
                </c:ext>
              </c:extLst>
            </c:dLbl>
            <c:dLbl>
              <c:idx val="4"/>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ACEE-4D12-8773-012FF81C17C0}"/>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val>
            <c:numRef>
              <c:f>Sheet1!$B$2:$B$3</c:f>
              <c:numCache>
                <c:formatCode>0%</c:formatCode>
                <c:ptCount val="2"/>
                <c:pt idx="0">
                  <c:v>0.87</c:v>
                </c:pt>
                <c:pt idx="1">
                  <c:v>0.13</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Yes</c:v>
                      </c:pt>
                      <c:pt idx="1">
                        <c:v>No</c:v>
                      </c:pt>
                    </c:strCache>
                  </c:strRef>
                </c15:cat>
              </c15:filteredCategoryTitle>
            </c:ext>
            <c:ext xmlns:c16="http://schemas.microsoft.com/office/drawing/2014/chart" uri="{C3380CC4-5D6E-409C-BE32-E72D297353CC}">
              <c16:uniqueId val="{00000006-ACEE-4D12-8773-012FF81C17C0}"/>
            </c:ext>
          </c:extLst>
        </c:ser>
        <c:dLbls>
          <c:dLblPos val="bestFit"/>
          <c:showLegendKey val="0"/>
          <c:showVal val="1"/>
          <c:showCatName val="0"/>
          <c:showSerName val="0"/>
          <c:showPercent val="0"/>
          <c:showBubbleSize val="0"/>
          <c:showLeaderLines val="0"/>
        </c:dLbls>
        <c:firstSliceAng val="45"/>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chemeClr val="tx1"/>
            </a:solidFill>
            <a:ln w="9525" cap="flat">
              <a:solidFill>
                <a:schemeClr val="bg1"/>
              </a:solidFill>
              <a:round/>
            </a:ln>
          </c:spPr>
          <c:dPt>
            <c:idx val="0"/>
            <c:bubble3D val="0"/>
            <c:spPr>
              <a:solidFill>
                <a:srgbClr val="004A88"/>
              </a:solidFill>
              <a:ln w="9525" cap="flat">
                <a:solidFill>
                  <a:schemeClr val="bg1"/>
                </a:solidFill>
                <a:round/>
              </a:ln>
              <a:effectLst/>
            </c:spPr>
            <c:extLst>
              <c:ext xmlns:c16="http://schemas.microsoft.com/office/drawing/2014/chart" uri="{C3380CC4-5D6E-409C-BE32-E72D297353CC}">
                <c16:uniqueId val="{00000001-7066-4128-87FF-B41F99754636}"/>
              </c:ext>
            </c:extLst>
          </c:dPt>
          <c:dPt>
            <c:idx val="1"/>
            <c:bubble3D val="0"/>
            <c:spPr>
              <a:solidFill>
                <a:srgbClr val="C4C7CA"/>
              </a:solidFill>
              <a:ln w="9525" cap="flat">
                <a:solidFill>
                  <a:schemeClr val="bg1"/>
                </a:solidFill>
                <a:round/>
              </a:ln>
              <a:effectLst/>
            </c:spPr>
            <c:extLst>
              <c:ext xmlns:c16="http://schemas.microsoft.com/office/drawing/2014/chart" uri="{C3380CC4-5D6E-409C-BE32-E72D297353CC}">
                <c16:uniqueId val="{00000003-7066-4128-87FF-B41F99754636}"/>
              </c:ext>
            </c:extLst>
          </c:dPt>
          <c:dPt>
            <c:idx val="4"/>
            <c:bubble3D val="0"/>
            <c:spPr>
              <a:solidFill>
                <a:schemeClr val="accent5"/>
              </a:solidFill>
              <a:ln w="9525" cap="flat">
                <a:solidFill>
                  <a:schemeClr val="bg1"/>
                </a:solidFill>
                <a:round/>
              </a:ln>
              <a:effectLst/>
            </c:spPr>
            <c:extLst>
              <c:ext xmlns:c16="http://schemas.microsoft.com/office/drawing/2014/chart" uri="{C3380CC4-5D6E-409C-BE32-E72D297353CC}">
                <c16:uniqueId val="{00000005-7066-4128-87FF-B41F99754636}"/>
              </c:ext>
            </c:extLst>
          </c:dPt>
          <c:dLbls>
            <c:dLbl>
              <c:idx val="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66-4128-87FF-B41F99754636}"/>
                </c:ext>
              </c:extLst>
            </c:dLbl>
            <c:dLbl>
              <c:idx val="1"/>
              <c:layout>
                <c:manualLayout>
                  <c:x val="0.26264843971351609"/>
                  <c:y val="-0.31038794671237674"/>
                </c:manualLayout>
              </c:layout>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66-4128-87FF-B41F99754636}"/>
                </c:ext>
              </c:extLst>
            </c:dLbl>
            <c:dLbl>
              <c:idx val="4"/>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7066-4128-87FF-B41F99754636}"/>
                </c:ext>
              </c:extLst>
            </c:dLbl>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val>
            <c:numRef>
              <c:f>Sheet1!$B$2:$B$3</c:f>
              <c:numCache>
                <c:formatCode>0%</c:formatCode>
                <c:ptCount val="2"/>
                <c:pt idx="0">
                  <c:v>0.21739130434782608</c:v>
                </c:pt>
                <c:pt idx="1">
                  <c:v>0.78260869565217395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Do not offer industry- or career-focsed industry events</c:v>
                      </c:pt>
                      <c:pt idx="1">
                        <c:v>Offer industry- or career-focsed industry events</c:v>
                      </c:pt>
                    </c:strCache>
                  </c:strRef>
                </c15:cat>
              </c15:filteredCategoryTitle>
            </c:ext>
            <c:ext xmlns:c16="http://schemas.microsoft.com/office/drawing/2014/chart" uri="{C3380CC4-5D6E-409C-BE32-E72D297353CC}">
              <c16:uniqueId val="{00000006-7066-4128-87FF-B41F99754636}"/>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chemeClr val="tx1"/>
            </a:solidFill>
            <a:ln w="9525" cap="flat">
              <a:solidFill>
                <a:schemeClr val="bg1"/>
              </a:solidFill>
              <a:round/>
            </a:ln>
          </c:spPr>
          <c:dPt>
            <c:idx val="0"/>
            <c:bubble3D val="0"/>
            <c:spPr>
              <a:solidFill>
                <a:srgbClr val="004A88"/>
              </a:solidFill>
              <a:ln w="9525" cap="flat">
                <a:solidFill>
                  <a:schemeClr val="bg1"/>
                </a:solidFill>
                <a:round/>
              </a:ln>
              <a:effectLst/>
            </c:spPr>
            <c:extLst>
              <c:ext xmlns:c16="http://schemas.microsoft.com/office/drawing/2014/chart" uri="{C3380CC4-5D6E-409C-BE32-E72D297353CC}">
                <c16:uniqueId val="{00000001-F96E-4AE7-B574-9E59B5124274}"/>
              </c:ext>
            </c:extLst>
          </c:dPt>
          <c:dPt>
            <c:idx val="1"/>
            <c:bubble3D val="0"/>
            <c:spPr>
              <a:solidFill>
                <a:srgbClr val="C4C7CA"/>
              </a:solidFill>
              <a:ln w="9525" cap="flat">
                <a:solidFill>
                  <a:schemeClr val="bg1"/>
                </a:solidFill>
                <a:round/>
              </a:ln>
              <a:effectLst/>
            </c:spPr>
            <c:extLst>
              <c:ext xmlns:c16="http://schemas.microsoft.com/office/drawing/2014/chart" uri="{C3380CC4-5D6E-409C-BE32-E72D297353CC}">
                <c16:uniqueId val="{00000003-F96E-4AE7-B574-9E59B5124274}"/>
              </c:ext>
            </c:extLst>
          </c:dPt>
          <c:dPt>
            <c:idx val="4"/>
            <c:bubble3D val="0"/>
            <c:spPr>
              <a:solidFill>
                <a:schemeClr val="accent5"/>
              </a:solidFill>
              <a:ln w="9525" cap="flat">
                <a:solidFill>
                  <a:schemeClr val="bg1"/>
                </a:solidFill>
                <a:round/>
              </a:ln>
              <a:effectLst/>
            </c:spPr>
            <c:extLst>
              <c:ext xmlns:c16="http://schemas.microsoft.com/office/drawing/2014/chart" uri="{C3380CC4-5D6E-409C-BE32-E72D297353CC}">
                <c16:uniqueId val="{00000005-F96E-4AE7-B574-9E59B5124274}"/>
              </c:ext>
            </c:extLst>
          </c:dPt>
          <c:dLbls>
            <c:dLbl>
              <c:idx val="0"/>
              <c:layout>
                <c:manualLayout>
                  <c:x val="-0.1926655463646248"/>
                  <c:y val="3.1589496728509352E-2"/>
                </c:manualLayout>
              </c:layout>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96E-4AE7-B574-9E59B5124274}"/>
                </c:ext>
              </c:extLst>
            </c:dLbl>
            <c:dLbl>
              <c:idx val="1"/>
              <c:layout>
                <c:manualLayout>
                  <c:x val="0.24393170750758336"/>
                  <c:y val="-2.059279765498678E-2"/>
                </c:manualLayout>
              </c:layout>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96E-4AE7-B574-9E59B5124274}"/>
                </c:ext>
              </c:extLst>
            </c:dLbl>
            <c:dLbl>
              <c:idx val="4"/>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F96E-4AE7-B574-9E59B5124274}"/>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val>
            <c:numRef>
              <c:f>Sheet1!$B$2:$B$3</c:f>
              <c:numCache>
                <c:formatCode>0%</c:formatCode>
                <c:ptCount val="2"/>
                <c:pt idx="0">
                  <c:v>0.47826086956521741</c:v>
                </c:pt>
                <c:pt idx="1">
                  <c:v>0.52173913043478259</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Do not offer an online, self-serve platform</c:v>
                      </c:pt>
                      <c:pt idx="1">
                        <c:v>Do offer an online, self-serve platform</c:v>
                      </c:pt>
                    </c:strCache>
                  </c:strRef>
                </c15:cat>
              </c15:filteredCategoryTitle>
            </c:ext>
            <c:ext xmlns:c16="http://schemas.microsoft.com/office/drawing/2014/chart" uri="{C3380CC4-5D6E-409C-BE32-E72D297353CC}">
              <c16:uniqueId val="{00000006-F96E-4AE7-B574-9E59B5124274}"/>
            </c:ext>
          </c:extLst>
        </c:ser>
        <c:dLbls>
          <c:dLblPos val="bestFit"/>
          <c:showLegendKey val="0"/>
          <c:showVal val="1"/>
          <c:showCatName val="0"/>
          <c:showSerName val="0"/>
          <c:showPercent val="0"/>
          <c:showBubbleSize val="0"/>
          <c:showLeaderLines val="0"/>
        </c:dLbls>
        <c:firstSliceAng val="1"/>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spPr>
            <a:solidFill>
              <a:schemeClr val="tx1"/>
            </a:solidFill>
            <a:ln w="9525" cap="flat">
              <a:solidFill>
                <a:schemeClr val="bg1"/>
              </a:solidFill>
              <a:round/>
            </a:ln>
          </c:spPr>
          <c:dPt>
            <c:idx val="0"/>
            <c:bubble3D val="0"/>
            <c:spPr>
              <a:solidFill>
                <a:srgbClr val="004A88"/>
              </a:solidFill>
              <a:ln w="9525" cap="flat">
                <a:solidFill>
                  <a:schemeClr val="bg1"/>
                </a:solidFill>
                <a:round/>
              </a:ln>
              <a:effectLst/>
            </c:spPr>
            <c:extLst>
              <c:ext xmlns:c16="http://schemas.microsoft.com/office/drawing/2014/chart" uri="{C3380CC4-5D6E-409C-BE32-E72D297353CC}">
                <c16:uniqueId val="{00000001-5216-4667-B46C-67D453E774FF}"/>
              </c:ext>
            </c:extLst>
          </c:dPt>
          <c:dPt>
            <c:idx val="1"/>
            <c:bubble3D val="0"/>
            <c:spPr>
              <a:solidFill>
                <a:srgbClr val="C4C7CA"/>
              </a:solidFill>
              <a:ln w="9525" cap="flat">
                <a:solidFill>
                  <a:schemeClr val="bg1"/>
                </a:solidFill>
                <a:round/>
              </a:ln>
              <a:effectLst/>
            </c:spPr>
            <c:extLst>
              <c:ext xmlns:c16="http://schemas.microsoft.com/office/drawing/2014/chart" uri="{C3380CC4-5D6E-409C-BE32-E72D297353CC}">
                <c16:uniqueId val="{00000003-5216-4667-B46C-67D453E774FF}"/>
              </c:ext>
            </c:extLst>
          </c:dPt>
          <c:dPt>
            <c:idx val="4"/>
            <c:bubble3D val="0"/>
            <c:spPr>
              <a:solidFill>
                <a:schemeClr val="accent5"/>
              </a:solidFill>
              <a:ln w="9525" cap="flat">
                <a:solidFill>
                  <a:schemeClr val="bg1"/>
                </a:solidFill>
                <a:round/>
              </a:ln>
              <a:effectLst/>
            </c:spPr>
            <c:extLst>
              <c:ext xmlns:c16="http://schemas.microsoft.com/office/drawing/2014/chart" uri="{C3380CC4-5D6E-409C-BE32-E72D297353CC}">
                <c16:uniqueId val="{00000005-5216-4667-B46C-67D453E774FF}"/>
              </c:ext>
            </c:extLst>
          </c:dPt>
          <c:dLbls>
            <c:dLbl>
              <c:idx val="0"/>
              <c:layout>
                <c:manualLayout>
                  <c:x val="-0.2056911889858152"/>
                  <c:y val="0.13357301813073927"/>
                </c:manualLayout>
              </c:layout>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24464814543969671"/>
                      <c:h val="0.21504815357888821"/>
                    </c:manualLayout>
                  </c15:layout>
                </c:ext>
                <c:ext xmlns:c16="http://schemas.microsoft.com/office/drawing/2014/chart" uri="{C3380CC4-5D6E-409C-BE32-E72D297353CC}">
                  <c16:uniqueId val="{00000001-5216-4667-B46C-67D453E774FF}"/>
                </c:ext>
              </c:extLst>
            </c:dLbl>
            <c:dLbl>
              <c:idx val="1"/>
              <c:layout>
                <c:manualLayout>
                  <c:x val="0.20497045915667983"/>
                  <c:y val="-0.21022821922372148"/>
                </c:manualLayout>
              </c:layout>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25692730076495029"/>
                      <c:h val="0.21163838105367341"/>
                    </c:manualLayout>
                  </c15:layout>
                </c:ext>
                <c:ext xmlns:c16="http://schemas.microsoft.com/office/drawing/2014/chart" uri="{C3380CC4-5D6E-409C-BE32-E72D297353CC}">
                  <c16:uniqueId val="{00000003-5216-4667-B46C-67D453E774FF}"/>
                </c:ext>
              </c:extLst>
            </c:dLbl>
            <c:dLbl>
              <c:idx val="4"/>
              <c:spPr>
                <a:noFill/>
                <a:ln>
                  <a:noFill/>
                </a:ln>
                <a:effectLst/>
              </c:spPr>
              <c:txPr>
                <a:bodyPr rot="0" spcFirstLastPara="1" vertOverflow="ellipsis" vert="horz" wrap="square" anchor="ctr" anchorCtr="1"/>
                <a:lstStyle/>
                <a:p>
                  <a:pPr>
                    <a:defRPr sz="8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5-5216-4667-B46C-67D453E774FF}"/>
                </c:ext>
              </c:extLst>
            </c:dLbl>
            <c:spPr>
              <a:noFill/>
              <a:ln>
                <a:noFill/>
              </a:ln>
              <a:effectLst/>
            </c:spPr>
            <c:txPr>
              <a:bodyPr rot="0" spcFirstLastPara="1" vertOverflow="ellipsis" vert="horz" wrap="square" anchor="ctr" anchorCtr="1"/>
              <a:lstStyle/>
              <a:p>
                <a:pPr>
                  <a:defRPr sz="8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extLst>
          </c:dLbls>
          <c:val>
            <c:numRef>
              <c:f>Sheet1!$B$2:$B$3</c:f>
              <c:numCache>
                <c:formatCode>0%</c:formatCode>
                <c:ptCount val="2"/>
                <c:pt idx="0">
                  <c:v>0.39130434782608697</c:v>
                </c:pt>
                <c:pt idx="1">
                  <c:v>0.60869565217391308</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1</c:v>
                      </c:pt>
                    </c:strCache>
                  </c:strRef>
                </c15:tx>
              </c15:filteredSeriesTitle>
            </c:ext>
            <c:ext xmlns:c15="http://schemas.microsoft.com/office/drawing/2012/chart" uri="{02D57815-91ED-43cb-92C2-25804820EDAC}">
              <c15:filteredCategoryTitle>
                <c15:cat>
                  <c:strRef>
                    <c:extLst>
                      <c:ext uri="{02D57815-91ED-43cb-92C2-25804820EDAC}">
                        <c15:formulaRef>
                          <c15:sqref>Sheet1!$A$2:$A$3</c15:sqref>
                        </c15:formulaRef>
                      </c:ext>
                    </c:extLst>
                    <c:strCache>
                      <c:ptCount val="2"/>
                      <c:pt idx="0">
                        <c:v>Do not offer an online, self-serve platform</c:v>
                      </c:pt>
                      <c:pt idx="1">
                        <c:v>Do offer an online, self-serve platform</c:v>
                      </c:pt>
                    </c:strCache>
                  </c:strRef>
                </c15:cat>
              </c15:filteredCategoryTitle>
            </c:ext>
            <c:ext xmlns:c16="http://schemas.microsoft.com/office/drawing/2014/chart" uri="{C3380CC4-5D6E-409C-BE32-E72D297353CC}">
              <c16:uniqueId val="{00000006-5216-4667-B46C-67D453E774FF}"/>
            </c:ext>
          </c:extLst>
        </c:ser>
        <c:dLbls>
          <c:dLblPos val="bestFit"/>
          <c:showLegendKey val="0"/>
          <c:showVal val="1"/>
          <c:showCatName val="0"/>
          <c:showSerName val="0"/>
          <c:showPercent val="0"/>
          <c:showBubbleSize val="0"/>
          <c:showLeaderLines val="0"/>
        </c:dLbls>
        <c:firstSliceAng val="1"/>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Annual Giving Among Employees</c:v>
                </c:pt>
              </c:strCache>
            </c:strRef>
          </c:tx>
          <c:invertIfNegative val="0"/>
          <c:cat>
            <c:strRef>
              <c:f>Sheet1!$A$2:$A$4</c:f>
              <c:strCache>
                <c:ptCount val="3"/>
                <c:pt idx="0">
                  <c:v>2012</c:v>
                </c:pt>
                <c:pt idx="1">
                  <c:v>2013</c:v>
                </c:pt>
                <c:pt idx="2">
                  <c:v>2014</c:v>
                </c:pt>
              </c:strCache>
            </c:strRef>
          </c:cat>
          <c:val>
            <c:numRef>
              <c:f>Sheet1!$B$2:$B$4</c:f>
              <c:numCache>
                <c:formatCode>General</c:formatCode>
                <c:ptCount val="3"/>
                <c:pt idx="0">
                  <c:v>12000</c:v>
                </c:pt>
                <c:pt idx="1">
                  <c:v>25000</c:v>
                </c:pt>
                <c:pt idx="2">
                  <c:v>30000</c:v>
                </c:pt>
              </c:numCache>
            </c:numRef>
          </c:val>
          <c:extLst>
            <c:ext xmlns:c16="http://schemas.microsoft.com/office/drawing/2014/chart" uri="{C3380CC4-5D6E-409C-BE32-E72D297353CC}">
              <c16:uniqueId val="{00000000-5258-4AD4-9568-F66137D98A1C}"/>
            </c:ext>
          </c:extLst>
        </c:ser>
        <c:ser>
          <c:idx val="1"/>
          <c:order val="1"/>
          <c:tx>
            <c:strRef>
              <c:f>Sheet1!$C$1</c:f>
              <c:strCache>
                <c:ptCount val="1"/>
                <c:pt idx="0">
                  <c:v>Corporate Giving</c:v>
                </c:pt>
              </c:strCache>
            </c:strRef>
          </c:tx>
          <c:invertIfNegative val="0"/>
          <c:cat>
            <c:strRef>
              <c:f>Sheet1!$A$2:$A$4</c:f>
              <c:strCache>
                <c:ptCount val="3"/>
                <c:pt idx="0">
                  <c:v>2012</c:v>
                </c:pt>
                <c:pt idx="1">
                  <c:v>2013</c:v>
                </c:pt>
                <c:pt idx="2">
                  <c:v>2014</c:v>
                </c:pt>
              </c:strCache>
            </c:strRef>
          </c:cat>
          <c:val>
            <c:numRef>
              <c:f>Sheet1!$C$2:$C$4</c:f>
              <c:numCache>
                <c:formatCode>General</c:formatCode>
                <c:ptCount val="3"/>
                <c:pt idx="0">
                  <c:v>0</c:v>
                </c:pt>
                <c:pt idx="1">
                  <c:v>12000</c:v>
                </c:pt>
                <c:pt idx="2">
                  <c:v>35000</c:v>
                </c:pt>
              </c:numCache>
            </c:numRef>
          </c:val>
          <c:extLst>
            <c:ext xmlns:c16="http://schemas.microsoft.com/office/drawing/2014/chart" uri="{C3380CC4-5D6E-409C-BE32-E72D297353CC}">
              <c16:uniqueId val="{00000001-5258-4AD4-9568-F66137D98A1C}"/>
            </c:ext>
          </c:extLst>
        </c:ser>
        <c:dLbls>
          <c:showLegendKey val="0"/>
          <c:showVal val="0"/>
          <c:showCatName val="0"/>
          <c:showSerName val="0"/>
          <c:showPercent val="0"/>
          <c:showBubbleSize val="0"/>
        </c:dLbls>
        <c:gapWidth val="150"/>
        <c:axId val="109571072"/>
        <c:axId val="109458176"/>
      </c:barChart>
      <c:catAx>
        <c:axId val="109571072"/>
        <c:scaling>
          <c:orientation val="minMax"/>
        </c:scaling>
        <c:delete val="0"/>
        <c:axPos val="b"/>
        <c:numFmt formatCode="General" sourceLinked="0"/>
        <c:majorTickMark val="out"/>
        <c:minorTickMark val="none"/>
        <c:tickLblPos val="nextTo"/>
        <c:crossAx val="109458176"/>
        <c:crosses val="autoZero"/>
        <c:auto val="1"/>
        <c:lblAlgn val="ctr"/>
        <c:lblOffset val="100"/>
        <c:noMultiLvlLbl val="0"/>
      </c:catAx>
      <c:valAx>
        <c:axId val="109458176"/>
        <c:scaling>
          <c:orientation val="minMax"/>
        </c:scaling>
        <c:delete val="1"/>
        <c:axPos val="l"/>
        <c:numFmt formatCode="General" sourceLinked="1"/>
        <c:majorTickMark val="out"/>
        <c:minorTickMark val="none"/>
        <c:tickLblPos val="nextTo"/>
        <c:crossAx val="109571072"/>
        <c:crosses val="autoZero"/>
        <c:crossBetween val="between"/>
      </c:valAx>
    </c:plotArea>
    <c:legend>
      <c:legendPos val="r"/>
      <c:layout>
        <c:manualLayout>
          <c:xMode val="edge"/>
          <c:yMode val="edge"/>
          <c:x val="0.66722748182874436"/>
          <c:y val="0.19773332744587216"/>
          <c:w val="0.3113250324245454"/>
          <c:h val="0.80226667255412787"/>
        </c:manualLayout>
      </c:layout>
      <c:overlay val="0"/>
    </c:legend>
    <c:plotVisOnly val="1"/>
    <c:dispBlanksAs val="gap"/>
    <c:showDLblsOverMax val="0"/>
  </c:chart>
  <c:txPr>
    <a:bodyPr/>
    <a:lstStyle/>
    <a:p>
      <a:pPr>
        <a:defRPr sz="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atin typeface="Verdana" panose="020B0604030504040204" pitchFamily="34" charset="0"/>
              </a:defRPr>
            </a:lvl1pPr>
          </a:lstStyle>
          <a:p>
            <a:fld id="{635E5181-CEC9-49C9-AE2F-31A35049DD97}" type="datetimeFigureOut">
              <a:rPr lang="en-US" smtClean="0"/>
              <a:pPr/>
              <a:t>1/13/2020</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atin typeface="Verdana" panose="020B0604030504040204" pitchFamily="34" charset="0"/>
              </a:defRPr>
            </a:lvl1pPr>
          </a:lstStyle>
          <a:p>
            <a:fld id="{BF4803AB-2594-4B0A-8DC3-A3880FE8631C}" type="slidenum">
              <a:rPr lang="en-US" smtClean="0"/>
              <a:pPr/>
              <a:t>‹#›</a:t>
            </a:fld>
            <a:endParaRPr lang="en-US" dirty="0"/>
          </a:p>
        </p:txBody>
      </p:sp>
    </p:spTree>
    <p:extLst>
      <p:ext uri="{BB962C8B-B14F-4D97-AF65-F5344CB8AC3E}">
        <p14:creationId xmlns:p14="http://schemas.microsoft.com/office/powerpoint/2010/main" val="4144060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prospects-press-office/graduate-unemployment-rate-lowest-in-39-years-as-skills-shortages-boost-prospect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1</a:t>
            </a:fld>
            <a:endParaRPr lang="en-US" dirty="0"/>
          </a:p>
        </p:txBody>
      </p:sp>
    </p:spTree>
    <p:extLst>
      <p:ext uri="{BB962C8B-B14F-4D97-AF65-F5344CB8AC3E}">
        <p14:creationId xmlns:p14="http://schemas.microsoft.com/office/powerpoint/2010/main" val="154019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Here’s our roadmap for today.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We’ll tackle 12 strategies across the four main categories you see here (3 per section).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Each strategy will include a couple of different practices from institutions across the UK, US, and Canada.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Driving Student Employment through Career Exploration. This section covers strategies that increase student awareness of different careers available to them, including networking events and mentoring schemes.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Instilling employable skills in students by leveraging alumni expertise. Here, we focus on making students are gaining the right skills by brining alumni into the classroom and leveraging alumni to help students get internships and job placements.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Moving to section three, Elevating Alumni Relations’ Leadership Role on Student Employability Activities. This section includes tactics for raising the profile of alumni relations on campus, as well as creating connections with other campus units to develop and refine student employablility initiatives that engage alumni.</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a:t>
            </a:r>
            <a:r>
              <a:rPr lang="en-US" sz="1200" kern="1200" dirty="0" err="1">
                <a:solidFill>
                  <a:schemeClr val="tx1"/>
                </a:solidFill>
                <a:effectLst/>
                <a:latin typeface="Verdana" panose="020B0604030504040204" pitchFamily="34" charset="0"/>
                <a:ea typeface="+mn-ea"/>
                <a:cs typeface="+mn-cs"/>
              </a:rPr>
              <a:t>Maximising</a:t>
            </a:r>
            <a:r>
              <a:rPr lang="en-US" sz="1200" kern="1200" dirty="0">
                <a:solidFill>
                  <a:schemeClr val="tx1"/>
                </a:solidFill>
                <a:effectLst/>
                <a:latin typeface="Verdana" panose="020B0604030504040204" pitchFamily="34" charset="0"/>
                <a:ea typeface="+mn-ea"/>
                <a:cs typeface="+mn-cs"/>
              </a:rPr>
              <a:t> Impact through Marketing, Communication, and Assessment. Here we will provide strategies for increasing student and alumni participation in employability engagement programmes and evaluating programme success to ensure effectiveness.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10</a:t>
            </a:fld>
            <a:endParaRPr lang="en-US" dirty="0"/>
          </a:p>
        </p:txBody>
      </p:sp>
    </p:spTree>
    <p:extLst>
      <p:ext uri="{BB962C8B-B14F-4D97-AF65-F5344CB8AC3E}">
        <p14:creationId xmlns:p14="http://schemas.microsoft.com/office/powerpoint/2010/main" val="4105860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mn-ea"/>
                <a:cs typeface="+mn-cs"/>
              </a:rPr>
              <a:t>Let’s dive into our first section. Driving Student Employment through Career Exploration</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11</a:t>
            </a:fld>
            <a:endParaRPr lang="en-US" dirty="0"/>
          </a:p>
        </p:txBody>
      </p:sp>
    </p:spTree>
    <p:extLst>
      <p:ext uri="{BB962C8B-B14F-4D97-AF65-F5344CB8AC3E}">
        <p14:creationId xmlns:p14="http://schemas.microsoft.com/office/powerpoint/2010/main" val="4080080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First, some road mapping for this section. On the left of this slide, three sub-challenges that students and institutions face that inhibit student career exploration, mapped to the three strategies we will walk through in this section.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first challenge is the one we’ve already touched on—students are simply unaware of the industries and jobs they can use their career for. Strategy 1 is about improving student awareness of careers and industry by showcasing alumni careers.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second challenge is that students often lack the opportunities to network with alumni from different industries to explore specific careers and sectors. Strategy two provides examples of impactful networking engagements that enable students to gain deeper insight into specific industries.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challenge is geared toward universities rather than students. The vast majority of schools in the UK, US, and Canada have a mentoring scheme that connects alumni with students to provide career guidance. But the problem we heard in our phone conversations is that many schools are unsure which type of mentoring scheme best aligns with their goals, staffing levels, and resources. Strategy three will lay out the different types of mentoring schemes and provide guidance on choosing the one that best fits your institution.</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12</a:t>
            </a:fld>
            <a:endParaRPr lang="en-US" dirty="0"/>
          </a:p>
        </p:txBody>
      </p:sp>
    </p:spTree>
    <p:extLst>
      <p:ext uri="{BB962C8B-B14F-4D97-AF65-F5344CB8AC3E}">
        <p14:creationId xmlns:p14="http://schemas.microsoft.com/office/powerpoint/2010/main" val="3838849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first strategy is </a:t>
            </a:r>
            <a:r>
              <a:rPr lang="en-US" sz="1200" b="1" kern="1200" dirty="0">
                <a:solidFill>
                  <a:schemeClr val="tx1"/>
                </a:solidFill>
                <a:effectLst/>
                <a:latin typeface="Verdana" panose="020B0604030504040204" pitchFamily="34" charset="0"/>
                <a:ea typeface="+mn-ea"/>
                <a:cs typeface="+mn-cs"/>
              </a:rPr>
              <a:t>Alumni Career Showcases. </a:t>
            </a:r>
            <a:r>
              <a:rPr lang="en-US" sz="1200" kern="1200" dirty="0">
                <a:solidFill>
                  <a:schemeClr val="tx1"/>
                </a:solidFill>
                <a:effectLst/>
                <a:latin typeface="Verdana" panose="020B0604030504040204" pitchFamily="34" charset="0"/>
                <a:ea typeface="+mn-ea"/>
                <a:cs typeface="+mn-cs"/>
              </a:rPr>
              <a:t>There are a couple of ideas here that we consider “quick wins.” These are low-cost and low efforts ideas you can easily implement on your campus to showcase alumni careers to students.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this slide, two similar ideas that engage students where they are most comfortable—on social media.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Instagram takeovers. Many schools in both the US and the UK experimenting with these. Schools ask alumni to write a short blurbs about their career and snap some photos of their workplace, and posting it on the institution Instagram page. Here’s a snapshot of an RPI alum scaling the climbing wall at Google. This has been successful for RPI, with alumni contenting getting a much higher level of activity than their normal content.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left, another interesting idea is alumni workplace selfies. Similar to the Instagram takeovers, except this tactic allows many alumni to join in at once by taking a selfie at their place of work and post it to their own pages under a specific hashtag. The University of Birmingham developed a campaign and the “we are brum alum” hashtag and asked their  of themselves in their workplace on Instagram and twitter</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13</a:t>
            </a:fld>
            <a:endParaRPr lang="en-US" dirty="0"/>
          </a:p>
        </p:txBody>
      </p:sp>
    </p:spTree>
    <p:extLst>
      <p:ext uri="{BB962C8B-B14F-4D97-AF65-F5344CB8AC3E}">
        <p14:creationId xmlns:p14="http://schemas.microsoft.com/office/powerpoint/2010/main" val="4275133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Two more quick wins on this slide. On the left, Susquehanna University asks their alums to mail copies of their business cards to the alumni office for a spring semester display. The business cards are organised by major in a large display in the student center. The display demonstrates unlikely connections between majors and occupations and visualises how liberal arts graduates will apply their degrees in a variety of settings, some of which are unconventional.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Moving to the right, alumni case profiles. Most universities we spoke with collect alumni case profiles and use them for a variety of reasons; for example, the admission office uses them to recruit prospective students, deans put alumni success stories on their academic dept website, etc. Typically these profiles have a Q and A format, where alums answer questions about their job, career path, major at university, etc. McMaster University put a different spin on this by asking alumni to write a lengthier stories detailing their journey from student to new grad to successful alum. These have been very popular with students since they give an authentic look into the lives of alums.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14</a:t>
            </a:fld>
            <a:endParaRPr lang="en-US" dirty="0"/>
          </a:p>
        </p:txBody>
      </p:sp>
    </p:spTree>
    <p:extLst>
      <p:ext uri="{BB962C8B-B14F-4D97-AF65-F5344CB8AC3E}">
        <p14:creationId xmlns:p14="http://schemas.microsoft.com/office/powerpoint/2010/main" val="3884328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to something slightly more time intensive. The university of Glasgow had seen major success with Instagram takeovers—we will get to their story later today. Due to this success, and because students seemed to really engage in the digital space, they decided to create digital content that would go beyond a one-time touchpoint like an alumni takeover.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this past year, Glasgow developed a podcast with the clever title, “</a:t>
            </a:r>
            <a:r>
              <a:rPr lang="en-US" sz="1200" b="1" kern="1200" dirty="0">
                <a:solidFill>
                  <a:schemeClr val="tx1"/>
                </a:solidFill>
                <a:effectLst/>
                <a:latin typeface="Verdana" panose="020B0604030504040204" pitchFamily="34" charset="0"/>
                <a:ea typeface="+mn-ea"/>
                <a:cs typeface="+mn-cs"/>
              </a:rPr>
              <a:t>Soundtracks: Making Sure Your Career is on Track”. The podcast is </a:t>
            </a:r>
            <a:r>
              <a:rPr lang="en-US" sz="1200" kern="1200" dirty="0">
                <a:solidFill>
                  <a:schemeClr val="tx1"/>
                </a:solidFill>
                <a:effectLst/>
                <a:latin typeface="Verdana" panose="020B0604030504040204" pitchFamily="34" charset="0"/>
                <a:ea typeface="+mn-ea"/>
                <a:cs typeface="+mn-cs"/>
              </a:rPr>
              <a:t>hosted by one alumni relations and one careers service staff member who interview well-known alumni or ones with interesting career journeys.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Some benefits of the podcast shown on the left hand side of the slide. First, students don’t have to show up to a career event. They can listen to a podcast while cooking or at the gym. Next, it engage students in the digital world, a world they are very familiar with, making it more likely for them to engage. Finally, Glasgow makes sure the podcast speaks student language and is relatable.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On the right, impressive results since the podcast launched. Since September, there have been 2,000 downloads. A few months ago they ran a live event of the podcast with an alumni who owns a gin company, which had a turnout of 100 students (90% of attendees were students, 10% were alums).</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15</a:t>
            </a:fld>
            <a:endParaRPr lang="en-US" dirty="0"/>
          </a:p>
        </p:txBody>
      </p:sp>
    </p:spTree>
    <p:extLst>
      <p:ext uri="{BB962C8B-B14F-4D97-AF65-F5344CB8AC3E}">
        <p14:creationId xmlns:p14="http://schemas.microsoft.com/office/powerpoint/2010/main" val="1476980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final idea under strategy one are alumni career panels. Most schools do some variation of alumni career panels. Here we’ve called out two schools with unique takes on the average career panel with great success.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Starting with the university of Sussex on the left. Most institutions have career panels that happen sporadically throughout the year—faculty of law will hold a panel one month, a few weeks later faculty of education with hold something similar. What’s different about Sussex is that they condense career panels into a major 8 day series featuring 40 alumni across 8 industries. The main benefit with the condensed format is that is allows students to “industry shop” and compare different sectors all at once.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annual event typically attracts between 600 and 700 students, so its been very popular on campus.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Moving to the right, the University of Westminster’s also experimented with a unique career panel series. Their “What it Takes” series entails monthly talks open to both students and young alumni with varies formats, from TED-style talks to interactive workshops. What makes Westminster’s career services interesting is that they deviated from the typical “industry” themed talks and instead came up with interesting topics that appeal to generation Z. </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16</a:t>
            </a:fld>
            <a:endParaRPr lang="en-US" dirty="0"/>
          </a:p>
        </p:txBody>
      </p:sp>
    </p:spTree>
    <p:extLst>
      <p:ext uri="{BB962C8B-B14F-4D97-AF65-F5344CB8AC3E}">
        <p14:creationId xmlns:p14="http://schemas.microsoft.com/office/powerpoint/2010/main" val="119211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to strategy 2 - Developing Impactful Networking Engagements. This strategy is about creating opportunities for students to network with alumni face to face to gain a deeper dive into specific industries.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87% of respondents on our survey said they offer industry- or career-focused networking events. Some typical examples we heard on the rights—lunches with alumni, workplace tours, and department career panels.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strategy will cover networking engagements that we found to be “next-level” or innovative ways to network students and alumni</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17</a:t>
            </a:fld>
            <a:endParaRPr lang="en-US" dirty="0"/>
          </a:p>
        </p:txBody>
      </p:sp>
    </p:spTree>
    <p:extLst>
      <p:ext uri="{BB962C8B-B14F-4D97-AF65-F5344CB8AC3E}">
        <p14:creationId xmlns:p14="http://schemas.microsoft.com/office/powerpoint/2010/main" val="2690188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first idea here comes from DePaul University.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Each year, DePaul University offers 20+ dinners as part of its Dinners on DePaul series. Each dinner features three to four alumni in a specific career field and 15-25 students who are interested in learning more about them. Past dinners focused on accounting, non-profits, entrepreneurship, digital media, and counseling. DePaul pointed to several anecdotes of students finding mentors in alumni volunteers and getting help jobs.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we noted four keys to success for DePauls. First, collaboration is vital. Alumni relations works with the career center to organise dinners around desired fields, and works with advancement to identify alumni prospects.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Second, DePaul recommends keeping the environment casual so that students feel comfortable engaging with the alumni hosts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Third, schools should consider the timing of dinners so they coincide with student hiring cycle and avoid busy times of year for alumni</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alumni relations should plan dinners around touches from the development team. Gift officers view these dinners as excellent cultivation or stewardship opportunities; this one-time volunteer ask has become a popular penultimate touch before asking for a gift. One English graduate student met an alumna who works in the publishing industry, who, in the end, published her book.</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18</a:t>
            </a:fld>
            <a:endParaRPr lang="en-US" dirty="0"/>
          </a:p>
        </p:txBody>
      </p:sp>
    </p:spTree>
    <p:extLst>
      <p:ext uri="{BB962C8B-B14F-4D97-AF65-F5344CB8AC3E}">
        <p14:creationId xmlns:p14="http://schemas.microsoft.com/office/powerpoint/2010/main" val="4212495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next idea comes from Ripon College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At Ripon, Alumni relations staff developed Career Discovery Tours. Staff recruit 12 alumni to host on average 12 on a 5-day tour of a city or metro area to tour alumni workplaces within a particular industry and develop connections.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Students visit and network with alumni hosts one at a time during the programme, learning about their places of work and developing connections that may prove valuable when they embark on their own career searches.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build each year’s programme, Ripon takes a strategic approach to host selection. Advancement staff not only try to find alumni whose interesting jobs mean they can add something valuable to the career discussion, they also look for high net worth and development potential. Recruiting these high-capacity hosts is not just the job of fundraisers at Ripon. Alumni relations has a seat at the table through the whole process, from identifying promising candidates, to reaching out to them with an invitation, to brokering an introduction to the gift officers who will end up cultivating them.</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19</a:t>
            </a:fld>
            <a:endParaRPr lang="en-US" dirty="0"/>
          </a:p>
        </p:txBody>
      </p:sp>
    </p:spTree>
    <p:extLst>
      <p:ext uri="{BB962C8B-B14F-4D97-AF65-F5344CB8AC3E}">
        <p14:creationId xmlns:p14="http://schemas.microsoft.com/office/powerpoint/2010/main" val="4219571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It’s not news to you all that the spotlight is on graduate employability in higher ed. Presumably, this is why you are all interested in this research topic in the first place! Just wanted to call out a few pressure points here.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you’re facing new requirements under the new regulatory framework that came out of the Office for Students last year. Plus, you’re facing growing public concern about the return on investment (ROI) associated with higher ed. As in the US, UK universities are expected to assume greater responsibility for students’ post-graduation outcomes.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the UK, we’ve largely succeeded in opening up access to universities, with more than half of young adults now going on to higher education. And the unemployment rate for UK graduates is at a mere 5% the lowest it’s been in almost 40 years (</a:t>
            </a:r>
            <a:r>
              <a:rPr lang="en-US" sz="1200" u="sng" kern="1200" dirty="0">
                <a:solidFill>
                  <a:schemeClr val="tx1"/>
                </a:solidFill>
                <a:effectLst/>
                <a:latin typeface="Verdana" panose="020B0604030504040204" pitchFamily="34" charset="0"/>
                <a:ea typeface="+mn-ea"/>
                <a:cs typeface="+mn-cs"/>
                <a:hlinkClick r:id="rId3"/>
              </a:rPr>
              <a:t>https://www.prospects.ac.uk/prospects-press-office/graduate-unemployment-rate-lowest-in-39-years-as-skills-shortages-boost-prospects</a:t>
            </a:r>
            <a:r>
              <a:rPr lang="en-US" sz="1200" kern="1200" dirty="0">
                <a:solidFill>
                  <a:schemeClr val="tx1"/>
                </a:solidFill>
                <a:effectLst/>
                <a:latin typeface="Verdana" panose="020B0604030504040204" pitchFamily="34" charset="0"/>
                <a:ea typeface="+mn-ea"/>
                <a:cs typeface="+mn-cs"/>
              </a:rPr>
              <a: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But the problem we’re seeing in the UK is more around underemployment. Some stats listed here on the left. In 2017, 22% of grads not employed in jobs that require degrees 6 months after graduation. 3.5 years after graduation, 15% of grads still not in high skill jobs. 31% of grads are overqualified for their jobs.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prove our value in higher ed, we need to do a better job of getting our students into jobs that require university degrees.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a:t>
            </a:fld>
            <a:endParaRPr lang="en-US" dirty="0"/>
          </a:p>
        </p:txBody>
      </p:sp>
    </p:spTree>
    <p:extLst>
      <p:ext uri="{BB962C8B-B14F-4D97-AF65-F5344CB8AC3E}">
        <p14:creationId xmlns:p14="http://schemas.microsoft.com/office/powerpoint/2010/main" val="1713397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Ripon shared with us some key lessons they’ve learned from their 6 years of running their programme.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left, considerations for recruiting students. First, Ripon recommends offering tours far from campus to provide the most value for students who may not have the opportunity to travel otherwise. Second, partner with other programmes to help cover the costs of the programme. Third, making the programme competitive through an online application and vetting process.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three considerations for recruiting alums and building future donors.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partner with the development team to target high-value alums as tour hosts. Second, Ripon recommends asking alumni hosts to help plan the tour itinerary since they have insider knowledge of the cities. Third, alumni relations staff should introduce alumni hosts to development staff during the tours to start building that relationship.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20</a:t>
            </a:fld>
            <a:endParaRPr lang="en-US" dirty="0"/>
          </a:p>
        </p:txBody>
      </p:sp>
    </p:spTree>
    <p:extLst>
      <p:ext uri="{BB962C8B-B14F-4D97-AF65-F5344CB8AC3E}">
        <p14:creationId xmlns:p14="http://schemas.microsoft.com/office/powerpoint/2010/main" val="29727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University of Edinburgh’s Insights programme is similar in scope to Ripon’s Career Discovery tour. However, except their programme is exclusively offered for “widening participation” students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alumni relations office partners with their widening participation team, international office, and career services to target students and manage the programme. The programme is funded entirely by the alumni association, which makes it accessible for widening participation students.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addition to creating opportunities for students with less access to networking contacts, the programme aims to provide students with soft skills and life skills like traveling, socialising, etc.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There are two variations of the programme – local insights involves a 5 day experience of alumni workplaces in central Scotland, while global insights are week-long trips to major cities around the world.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some impressive early results of the programme. In the pilot year last year, 50 students participated, but that is grow to 200 students in the third year</a:t>
            </a:r>
            <a:r>
              <a:rPr lang="en-US" sz="1200" b="1" kern="1200" dirty="0">
                <a:solidFill>
                  <a:schemeClr val="tx1"/>
                </a:solidFill>
                <a:effectLst/>
                <a:latin typeface="Verdana" panose="020B0604030504040204" pitchFamily="34" charset="0"/>
                <a:ea typeface="+mn-ea"/>
                <a:cs typeface="+mn-cs"/>
              </a:rPr>
              <a: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2/3</a:t>
            </a:r>
            <a:r>
              <a:rPr lang="en-US" sz="1200" kern="1200" baseline="30000" dirty="0">
                <a:solidFill>
                  <a:schemeClr val="tx1"/>
                </a:solidFill>
                <a:effectLst/>
                <a:latin typeface="Verdana" panose="020B0604030504040204" pitchFamily="34" charset="0"/>
                <a:ea typeface="+mn-ea"/>
                <a:cs typeface="+mn-cs"/>
              </a:rPr>
              <a:t>rd</a:t>
            </a:r>
            <a:r>
              <a:rPr lang="en-US" sz="1200" kern="1200" dirty="0">
                <a:solidFill>
                  <a:schemeClr val="tx1"/>
                </a:solidFill>
                <a:effectLst/>
                <a:latin typeface="Verdana" panose="020B0604030504040204" pitchFamily="34" charset="0"/>
                <a:ea typeface="+mn-ea"/>
                <a:cs typeface="+mn-cs"/>
              </a:rPr>
              <a:t> of the alumni were first time volunteers, representing a successful engagement opportunity for Edinburgh</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25% of the volunteers were also identified prospects by the development team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data from a pre- and post-programme survey showed that student confidence level in their career prospects increased by a point after participating in the programme.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21</a:t>
            </a:fld>
            <a:endParaRPr lang="en-US" dirty="0"/>
          </a:p>
        </p:txBody>
      </p:sp>
    </p:spTree>
    <p:extLst>
      <p:ext uri="{BB962C8B-B14F-4D97-AF65-F5344CB8AC3E}">
        <p14:creationId xmlns:p14="http://schemas.microsoft.com/office/powerpoint/2010/main" val="706097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Our final strategy in section one is choosing the right mentoring scheme. Again, nearly all institutions we spoke with in the UK have some variation of a mentoring scheme, with the goal of connecting students with alumni mentors around career guidance.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78% of survey respondents offer a traditional mentoring scheme, whereas 2% offer online-self serve platforms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22</a:t>
            </a:fld>
            <a:endParaRPr lang="en-US" dirty="0"/>
          </a:p>
        </p:txBody>
      </p:sp>
    </p:spTree>
    <p:extLst>
      <p:ext uri="{BB962C8B-B14F-4D97-AF65-F5344CB8AC3E}">
        <p14:creationId xmlns:p14="http://schemas.microsoft.com/office/powerpoint/2010/main" val="1662484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On this slide, we laid out the three main types of mentoring schemes across the top. Running down the left hand slide of this table are the main differences and considerations for choosing the right scheme, including costs, staff time requirement, and student reach. We also laid out pros and cons as well as typical use.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don’t want to give the impression that you have to choose just one scheme. In fact, many schools we spoke with use all three schemes for different student populations. Based on our conversations, the general trend we’ve heard is that schools start their mentoring efforts with traditional one on one matching schemes. But many are moving toward an e-mentoring platform so they can reach a wider audience. Often, schools supplement their formal mentoring schemes with one-off speed mentoring events throughout the year.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Nevertheless, this table can help you make side-by-side comparisons between the three main types of schemes.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Let’s dive a bit deeper into each of them.</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23</a:t>
            </a:fld>
            <a:endParaRPr lang="en-US" dirty="0"/>
          </a:p>
        </p:txBody>
      </p:sp>
    </p:spTree>
    <p:extLst>
      <p:ext uri="{BB962C8B-B14F-4D97-AF65-F5344CB8AC3E}">
        <p14:creationId xmlns:p14="http://schemas.microsoft.com/office/powerpoint/2010/main" val="2058747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First, the traditional one on one mentoring scheme. Across the top you’ll see examples of schools that use this type of scheme.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Again, this is where the majority of schools start their mentoring scheme efforts. Students submit applications to take part in the scheme, and institution staff then manually match them with alumni based on common interests or career trajectories. Schemes vary across schools, but they typically are 6 month to year long relationships where mentors and mentees have monthly or bi monthly face to face meetings or phone calls.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Some benefits and challenges are laid out on the bottom of the slide.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Of the three options, this scheme provides students with the most personalised advice and allows them to create deep relationships with alums. It also allows for schools to directly engage with alums since instituoin staff play a large role in facilitating the relationships.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flip side, this scheme requires the largest amount of staff time, as staff must manually go through student applications and monitor the mentor/mentee relationships. Due to the time-intensive nature of matching, traditional schemes reach less students, on averaging serving a hundred or so students per year. Some students and alums also shy away from the longer-term nature of these relationships.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24</a:t>
            </a:fld>
            <a:endParaRPr lang="en-US" dirty="0"/>
          </a:p>
        </p:txBody>
      </p:sp>
    </p:spTree>
    <p:extLst>
      <p:ext uri="{BB962C8B-B14F-4D97-AF65-F5344CB8AC3E}">
        <p14:creationId xmlns:p14="http://schemas.microsoft.com/office/powerpoint/2010/main" val="532216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second type of scheme is an e-mentoring platform. Again, some examples of schools that have an e-mentoring platform.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Many schools are moving toward this type of scheme for a couple of reasons. First, online platforms can reach thousands of students and alumni. Also, after initial implementation, it requires little staff time. The platforms are essentially self-serve – students and alums are invited to sign up, and then students can reach out to whomever they like with one-off questions. This allows students to connect with many alumni from different fields. These also have the benefit of allowing for alumni to connect with other alumni. Because this doesn’t require a specific time commitment, its easier to encourage students and alums to sign up and participate on their own time.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flip side, some schools told us that this makes it difficult to know if the platform is yielding meaningful connections. Just because a student signs up to the platform doesn’t necessarily mean they’ve reached out to any alums. One alumni relations director told us that she anecdotally heard from many students that they were intimidated about reaching out to alumni with questions. The e-mentoring platform is also the most expensive of the schemes, with the most expensive ones costing as much as 15-20,000 pounds per year.</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25</a:t>
            </a:fld>
            <a:endParaRPr lang="en-US" dirty="0"/>
          </a:p>
        </p:txBody>
      </p:sp>
    </p:spTree>
    <p:extLst>
      <p:ext uri="{BB962C8B-B14F-4D97-AF65-F5344CB8AC3E}">
        <p14:creationId xmlns:p14="http://schemas.microsoft.com/office/powerpoint/2010/main" val="16744755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to the third type of mentoring scheme, speed mentoring. We’ve also noticed a trend of schools in both the US and UK experimenting more with one-off speed mentoring events. These events can serve as a great compliment to a more formal mentoring scheme. It’s a great way to engage alums by getting them back to campus for a low-time commitment, fun event. Students really enjoy the chance to meet and connect with alums face to face.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 called out two great examples of speed networking. The first example on this slide comes from the University of Manchester. Manchester holds faculty-specific “Meet the Professionals” events throughout the year to give students a chance to connect you with alums who studied similar courses.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Students are </a:t>
            </a:r>
            <a:r>
              <a:rPr lang="en-GB" sz="1200" kern="1200" noProof="0" dirty="0">
                <a:solidFill>
                  <a:schemeClr val="tx1"/>
                </a:solidFill>
                <a:effectLst/>
                <a:latin typeface="Verdana" panose="020B0604030504040204" pitchFamily="34" charset="0"/>
                <a:ea typeface="+mn-ea"/>
                <a:cs typeface="+mn-cs"/>
              </a:rPr>
              <a:t>organised</a:t>
            </a:r>
            <a:r>
              <a:rPr lang="en-US" sz="1200" kern="1200" dirty="0">
                <a:solidFill>
                  <a:schemeClr val="tx1"/>
                </a:solidFill>
                <a:effectLst/>
                <a:latin typeface="Verdana" panose="020B0604030504040204" pitchFamily="34" charset="0"/>
                <a:ea typeface="+mn-ea"/>
                <a:cs typeface="+mn-cs"/>
              </a:rPr>
              <a:t> into small groups and have about 10 minutes to quiz an alum about their career before moving on to the next alum.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interesting element of the </a:t>
            </a:r>
            <a:r>
              <a:rPr lang="en-GB" sz="1200" kern="1200" noProof="0" dirty="0">
                <a:solidFill>
                  <a:schemeClr val="tx1"/>
                </a:solidFill>
                <a:effectLst/>
                <a:latin typeface="Verdana" panose="020B0604030504040204" pitchFamily="34" charset="0"/>
                <a:ea typeface="+mn-ea"/>
                <a:cs typeface="+mn-cs"/>
              </a:rPr>
              <a:t>programme</a:t>
            </a:r>
            <a:r>
              <a:rPr lang="en-US" sz="1200" kern="1200" dirty="0">
                <a:solidFill>
                  <a:schemeClr val="tx1"/>
                </a:solidFill>
                <a:effectLst/>
                <a:latin typeface="Verdana" panose="020B0604030504040204" pitchFamily="34" charset="0"/>
                <a:ea typeface="+mn-ea"/>
                <a:cs typeface="+mn-cs"/>
              </a:rPr>
              <a:t> is that directly after the networking event, students are asked to participate in a mobile phone survey about their experience, as a way for Manchester to assess the impact of the event. Because it’s a quick survey right after the event, Manchester has seen more survey participation than average. Plus, the alumni relations director joked with us that students are likely to participate in the survey because they are eager to go have refreshments.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Some stats on the programme at the bottom of the slide. Notably, 89% of participants discovered career paths they didn’t previously know about.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26</a:t>
            </a:fld>
            <a:endParaRPr lang="en-US" dirty="0"/>
          </a:p>
        </p:txBody>
      </p:sp>
    </p:spTree>
    <p:extLst>
      <p:ext uri="{BB962C8B-B14F-4D97-AF65-F5344CB8AC3E}">
        <p14:creationId xmlns:p14="http://schemas.microsoft.com/office/powerpoint/2010/main" val="24090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 wanted to highlight one more successful speed mentoring programme. This one comes from the University of Glasgow.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alumni volunteering director at Glasgow tries to embed alumni engagement opportunities into career events as much as possible. One way they’ve done this is through their alumni mentor bar. This is literally a portable bar similar to Apple’s “genius bar” concept.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picture of it is shown here on the left.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portable bar is set up at Glasgow’s three annual career fairs. reflected in Glasgow’s Alumni Mentor Bar set up at all major career fairs on campus. Alumni “man” the bar and students drop in to book 15-minute appointments. Because the bar is set up in a highly-trafficked student event, the appointments always have a 100% fill-rate. Students also love the chance to receive more personal, one on one support from alums.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27</a:t>
            </a:fld>
            <a:endParaRPr lang="en-US" dirty="0"/>
          </a:p>
        </p:txBody>
      </p:sp>
    </p:spTree>
    <p:extLst>
      <p:ext uri="{BB962C8B-B14F-4D97-AF65-F5344CB8AC3E}">
        <p14:creationId xmlns:p14="http://schemas.microsoft.com/office/powerpoint/2010/main" val="3555777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panose="020B0604030504040204" pitchFamily="34" charset="0"/>
                <a:ea typeface="+mn-ea"/>
                <a:cs typeface="+mn-cs"/>
              </a:rPr>
              <a:t>That wraps up section one. Three strategies for helping students explore various careers. The next section focuses on leveraging alums to equip students with employable skills.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28</a:t>
            </a:fld>
            <a:endParaRPr lang="en-US" dirty="0"/>
          </a:p>
        </p:txBody>
      </p:sp>
    </p:spTree>
    <p:extLst>
      <p:ext uri="{BB962C8B-B14F-4D97-AF65-F5344CB8AC3E}">
        <p14:creationId xmlns:p14="http://schemas.microsoft.com/office/powerpoint/2010/main" val="70404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Three main challenges here. First, students simply lack skills they need to get jobs, like resume building, interviewing, and networking. So the first strategy aims to help students develop those skills.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because faculty members are not always industry experts, often time academic curriculum lacks insight on key industry trends and desired skills of graduates. So strategy 5 aims to use alumni industry experts to validate curriculum and get involved in the classroom.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Lastly, graduating students have difficulty landing their first job because they usually lack workplace experience. So strategy 6 is about leveraging alumni relationships for student internships and job shadowing opportunities.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29</a:t>
            </a:fld>
            <a:endParaRPr lang="en-US" dirty="0"/>
          </a:p>
        </p:txBody>
      </p:sp>
    </p:spTree>
    <p:extLst>
      <p:ext uri="{BB962C8B-B14F-4D97-AF65-F5344CB8AC3E}">
        <p14:creationId xmlns:p14="http://schemas.microsoft.com/office/powerpoint/2010/main" val="2784322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Fortunately, there’s at least one solution that can move the dial on the student employability problem, and that’s leveraging your alumni to enhance student career development. And this really is a mutually beneficial relationship.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improve their career prospects, students need access to employers, insight into various industries, and guidance on how to search for jobs and network. On the other hand, alumni are looking for volunteer opportunities for professional development purposes, they want the chance to strengthen their own personal networks with university staff, and thy are eager to give back to students.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it’s the university’s job to facilitate these mutually beneficial relationships through programming and events.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a:t>
            </a:fld>
            <a:endParaRPr lang="en-US" dirty="0"/>
          </a:p>
        </p:txBody>
      </p:sp>
    </p:spTree>
    <p:extLst>
      <p:ext uri="{BB962C8B-B14F-4D97-AF65-F5344CB8AC3E}">
        <p14:creationId xmlns:p14="http://schemas.microsoft.com/office/powerpoint/2010/main" val="4183664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Starting with strategy 4 - Equipping Students with Career Readiness Skills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I’m going to walk through three ideas that bridge three different modalities—online, in-person bootcamp style, and off-campus.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online skill workshops. McMaster University and University of Arizona are schools who are taking advantage of virtual alumni engagement opportunities to equip students with employable skills.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left, McMaster University’s resume review sessions. Alumni sign up for one-hour time slots to provide live, virtual resume advice to students in 15 minute increments.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McMaster made sure to strategically schedule the sessions around alumni work hours, with sessions during lunch, right after work, and late evening.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McMaster reports that alumni really love this event because it’s a tangible but low-effort way for them to impact students without having to commit a lot of time or effort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McMaster has run 8 of these sessions this past year and plans to offer more in the upcoming year because they’ve been so popular with students and alumni.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University of Arizona’s programme goes beyond just resume reviews with an interactive webinar series on important career topics that are open to both student and young alumni</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Topics include strategies for job searching, LinkedIn tips, etc.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These usually run once to twice and month, and then they are archived on their website so students and alums can rewatch at any time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Alumni can come to campus to be filmed or they can be conducted remotely online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30</a:t>
            </a:fld>
            <a:endParaRPr lang="en-US" dirty="0"/>
          </a:p>
        </p:txBody>
      </p:sp>
    </p:spTree>
    <p:extLst>
      <p:ext uri="{BB962C8B-B14F-4D97-AF65-F5344CB8AC3E}">
        <p14:creationId xmlns:p14="http://schemas.microsoft.com/office/powerpoint/2010/main" val="1042813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Next idea about leveraging alums to help students gain employable skills is hosting an on-campus, bootcamp style conference for final-year students. This comes from Colgate University, but we’ve seen other universities in the US do something similar.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left, some examples of final year student needs – job search strategies, advice on personal finances, info on grad school etc.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meet these needs, Colgate holds a two-day “Real world conference” before the start of the spring semester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The conference is timed to coincide with the alumni board meeting, which ensures that 50 to 60 highly engaged alumni will be on campus and available to participate in the event.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Colgate makes sure there are sessions for a variety of students ranging from the person who is just beginning to look for a job to the student who has already been accepted to graduate school. Some example sessions shown here on the bottom right.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Colgate reports that this long-standing annual event has been successful for alumni and students. For alumni, it is a chance to engage with students and provide practical advice at a time when it can make a difference for individuals. Similarly, students have an opportunity to make connections, get advice, and begin thinking about the transition to life after college.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Real World conference has been so successful that Colgate is developing a similar event targeted at sophomores, which will take place over homecoming weekend. The goal of the new conference will be to help sophomores explore career opportunities earlier, covering topics such as internships, graduate school applications, and the recruiting process.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31</a:t>
            </a:fld>
            <a:endParaRPr lang="en-US" dirty="0"/>
          </a:p>
        </p:txBody>
      </p:sp>
    </p:spTree>
    <p:extLst>
      <p:ext uri="{BB962C8B-B14F-4D97-AF65-F5344CB8AC3E}">
        <p14:creationId xmlns:p14="http://schemas.microsoft.com/office/powerpoint/2010/main" val="1202777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Final idea under strategy 4 is off-campus event that comes from the University of Sheffield</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Sheffield’s “City Connections” programme is similar to Edinburgh’s insights programme that we discussed in the last section.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programme, exclusive to widening participation population, provides students with the opportunity to tour alumni businesses.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reason we wanted to include this in this strategy is because Sheffield’s programme also includes an interesting skill development component, illustrated through the timeline here.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students attend a pre-event workshop to receive tips and training. They learn about the business they will visit and gain skills around networking, commercial awareness, and setting up their LinkedIn profile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day of the event, students travel and tour three alumni businesses around London. In the evening, they get to put their new skills to practice by networking with alumni and asking them questions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After the event, students participating in other workshop where they learn best practices for following up with the contacts they made. They also learn how to best articulate their experience and they complete a post-programme evaluation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programme, now in its 6</a:t>
            </a:r>
            <a:r>
              <a:rPr lang="en-US" sz="1200" kern="1200" baseline="30000" dirty="0">
                <a:solidFill>
                  <a:schemeClr val="tx1"/>
                </a:solidFill>
                <a:effectLst/>
                <a:latin typeface="Verdana" panose="020B0604030504040204" pitchFamily="34" charset="0"/>
                <a:ea typeface="+mn-ea"/>
                <a:cs typeface="+mn-cs"/>
              </a:rPr>
              <a:t>th</a:t>
            </a:r>
            <a:r>
              <a:rPr lang="en-US" sz="1200" kern="1200" dirty="0">
                <a:solidFill>
                  <a:schemeClr val="tx1"/>
                </a:solidFill>
                <a:effectLst/>
                <a:latin typeface="Verdana" panose="020B0604030504040204" pitchFamily="34" charset="0"/>
                <a:ea typeface="+mn-ea"/>
                <a:cs typeface="+mn-cs"/>
              </a:rPr>
              <a:t> year, has been highly successful programme for Sheffield. The has raised the confidence and aspirations of students, developed their commercial awareness, and introduced them to a network they may not otherwise have access to.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2018, 96% of participants answered “I feel more confident about my careers prospects” in the post-evaluation survey, which was a 76% increase from the pre-event survey. 81% also answered “I understand what skills and knowledge are required to pursue my career interests,” which was a 21% increase.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32</a:t>
            </a:fld>
            <a:endParaRPr lang="en-US" dirty="0"/>
          </a:p>
        </p:txBody>
      </p:sp>
    </p:spTree>
    <p:extLst>
      <p:ext uri="{BB962C8B-B14F-4D97-AF65-F5344CB8AC3E}">
        <p14:creationId xmlns:p14="http://schemas.microsoft.com/office/powerpoint/2010/main" val="2250945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on to strategy 5 – Leavening the Curriculum with Real World Experience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61% of survey respondents report that they seek alumni involvement in the academics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a few benefits of engaging alumni in the academy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alumni usually have the strongest ties to faculty members, which makes it easier to engage them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Second, alumni can provide insight into industry trends, which is important for programmes like business and engineering where its critical to say up to date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getting alumni into the classroom guarantees that students will participate since the engagement happens during class time</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For this strategy, I will walk through the three practices shown at the bottom that vary in the degree of difficultly in implementing.</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33</a:t>
            </a:fld>
            <a:endParaRPr lang="en-US" dirty="0"/>
          </a:p>
        </p:txBody>
      </p:sp>
    </p:spTree>
    <p:extLst>
      <p:ext uri="{BB962C8B-B14F-4D97-AF65-F5344CB8AC3E}">
        <p14:creationId xmlns:p14="http://schemas.microsoft.com/office/powerpoint/2010/main" val="284632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first, easiest to implement tactic is alumni guest lectures.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However, CSU Fullteron’s “Professor for a Day Initiative” take a unique twist on the alumni guest lecture.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Every year, the College of Engineering and Computer Science at Cal State Fullerton executes a “Professor for a Day” initiative that brings 25-30 alumni to campus on the same day guest-lecture courses in their field.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After spending the morning in the classroom, they then attend a lunch held in honor of the college’s 100+ Dean’s List students, whom are seated amongst them.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folks at Fullerton shared that events like this are particularly important for a field like engineering and computer science, whose alumni want to engage academically and don’t come to social events like Homecoming, reunions, sports events, etc.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programme is unique in that it leverages alumni to provide industry snapshots and real world examples inside the classroom while also providing students with a chance to network with alums as well. Some students even get internships and jobs after meeting alumni through this initiative.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34</a:t>
            </a:fld>
            <a:endParaRPr lang="en-US" dirty="0"/>
          </a:p>
        </p:txBody>
      </p:sp>
    </p:spTree>
    <p:extLst>
      <p:ext uri="{BB962C8B-B14F-4D97-AF65-F5344CB8AC3E}">
        <p14:creationId xmlns:p14="http://schemas.microsoft.com/office/powerpoint/2010/main" val="35770128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4F6AE52-9C22-491D-AAF0-E6F5814F35CD}"/>
              </a:ext>
            </a:extLst>
          </p:cNvPr>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next idea comes the University of Calgary. Calgary went one step further that CSU Fullerton’s guest lectures by recruiting alumni  to participate in a semester-long class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fact – their 300-level entrepreneurship class for second-year business students is essentially powered by 165 volunteers of whom at least half are mid-career professionals in their 40’s.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volunteers work with student teams to develop their business plans, help refine their concepts, and provide just in time feedback as students encounter roadblocks.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folks at Calgary noted that alumni don’t just add value; they are what makes the class possible.  The estimate it would take upwards of 12 instructors or TAs to provide what the alumni are currently doing.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initiative has also expanded the institution’s volunteer pool with 50% of the participants never having engaged as volunteers before and 62% of the participants being drawn from the local community.</a:t>
            </a:r>
            <a:endParaRPr lang="en-GB" sz="1200" kern="1200" dirty="0">
              <a:solidFill>
                <a:schemeClr val="tx1"/>
              </a:solidFill>
              <a:effectLst/>
              <a:latin typeface="Verdana" panose="020B0604030504040204" pitchFamily="34" charset="0"/>
              <a:ea typeface="+mn-ea"/>
              <a:cs typeface="+mn-cs"/>
            </a:endParaRPr>
          </a:p>
        </p:txBody>
      </p:sp>
    </p:spTree>
    <p:extLst>
      <p:ext uri="{BB962C8B-B14F-4D97-AF65-F5344CB8AC3E}">
        <p14:creationId xmlns:p14="http://schemas.microsoft.com/office/powerpoint/2010/main" val="30909702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final idea for leveraging alumni in the classroom is to use their industry knowledge to actually help develop and check the course curriculum. This idea is the most difficult to implement, as it may be tricky to win faculty buy-in.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However, this can be especially useful for courses that are heavily dependent on current industry practices.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At Bournemouth University, about 20 alumni serve on course advisory panels for the business course and MBA course. They advise faculty members on industry trends and issues, and help develop and validate the course curriculum.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has been very beneficial for Bournemouth in many ways.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During the business schools recent accreditation process, the AACSB accreditation body noted the programme as a key strength of the school. The advisory panel also provides a bi-annual validation process for curricula in courses heavily dependent on industry practices.</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Bournemouth emphasised that this programme has run smoothly largely because  the faculty manage the relationship with the alums since they already have a strong relationship. Central alumni relations has supported the programme by </a:t>
            </a:r>
            <a:r>
              <a:rPr lang="en-US" sz="1200" kern="1200" dirty="0" err="1">
                <a:solidFill>
                  <a:schemeClr val="tx1"/>
                </a:solidFill>
                <a:effectLst/>
                <a:latin typeface="Verdana" panose="020B0604030504040204" pitchFamily="34" charset="0"/>
                <a:ea typeface="+mn-ea"/>
                <a:cs typeface="+mn-cs"/>
              </a:rPr>
              <a:t>formalising</a:t>
            </a:r>
            <a:r>
              <a:rPr lang="en-US" sz="1200" kern="1200" dirty="0">
                <a:solidFill>
                  <a:schemeClr val="tx1"/>
                </a:solidFill>
                <a:effectLst/>
                <a:latin typeface="Verdana" panose="020B0604030504040204" pitchFamily="34" charset="0"/>
                <a:ea typeface="+mn-ea"/>
                <a:cs typeface="+mn-cs"/>
              </a:rPr>
              <a:t> it and setting expectation for both parties.</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36</a:t>
            </a:fld>
            <a:endParaRPr lang="en-US" dirty="0"/>
          </a:p>
        </p:txBody>
      </p:sp>
    </p:spTree>
    <p:extLst>
      <p:ext uri="{BB962C8B-B14F-4D97-AF65-F5344CB8AC3E}">
        <p14:creationId xmlns:p14="http://schemas.microsoft.com/office/powerpoint/2010/main" val="30003227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In the US, we’ve seen a trend of schools increasingly creating academic skills-based roles for alumni volunteers. I wanted to share a couple of lessons learned from the most progressive schools, compiled by EAB’s Advancement Forum.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First, you have to be strategic about course selection. It’s best to choose courses that most benefit from applied knowledge and insight, like engineer, business, and public policy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you have to win faculty support. Schools have found success by framing the initiatives as a way to enrich the student academic experience through experiential learning</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Schools also recommend getting the provost or deans to present to faculty members about the importance of alumni engagement initiatives and to highlight success stories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a few ideas for </a:t>
            </a:r>
            <a:r>
              <a:rPr lang="en-US" sz="1200" kern="1200" dirty="0" err="1">
                <a:solidFill>
                  <a:schemeClr val="tx1"/>
                </a:solidFill>
                <a:effectLst/>
                <a:latin typeface="Verdana" panose="020B0604030504040204" pitchFamily="34" charset="0"/>
                <a:ea typeface="+mn-ea"/>
                <a:cs typeface="+mn-cs"/>
              </a:rPr>
              <a:t>minimising</a:t>
            </a:r>
            <a:r>
              <a:rPr lang="en-US" sz="1200" kern="1200" dirty="0">
                <a:solidFill>
                  <a:schemeClr val="tx1"/>
                </a:solidFill>
                <a:effectLst/>
                <a:latin typeface="Verdana" panose="020B0604030504040204" pitchFamily="34" charset="0"/>
                <a:ea typeface="+mn-ea"/>
                <a:cs typeface="+mn-cs"/>
              </a:rPr>
              <a:t> friction, like having advancement or alumni relations staff manage logistics and </a:t>
            </a:r>
            <a:r>
              <a:rPr lang="en-US" sz="1200" kern="1200" dirty="0" err="1">
                <a:solidFill>
                  <a:schemeClr val="tx1"/>
                </a:solidFill>
                <a:effectLst/>
                <a:latin typeface="Verdana" panose="020B0604030504040204" pitchFamily="34" charset="0"/>
                <a:ea typeface="+mn-ea"/>
                <a:cs typeface="+mn-cs"/>
              </a:rPr>
              <a:t>subsidising</a:t>
            </a:r>
            <a:r>
              <a:rPr lang="en-US" sz="1200" kern="1200" dirty="0">
                <a:solidFill>
                  <a:schemeClr val="tx1"/>
                </a:solidFill>
                <a:effectLst/>
                <a:latin typeface="Verdana" panose="020B0604030504040204" pitchFamily="34" charset="0"/>
                <a:ea typeface="+mn-ea"/>
                <a:cs typeface="+mn-cs"/>
              </a:rPr>
              <a:t> expenses</a:t>
            </a:r>
            <a:endParaRPr lang="en-GB" sz="1200" kern="1200" dirty="0">
              <a:solidFill>
                <a:schemeClr val="tx1"/>
              </a:solidFill>
              <a:effectLst/>
              <a:latin typeface="Verdana" panose="020B0604030504040204" pitchFamily="34" charset="0"/>
              <a:ea typeface="+mn-ea"/>
              <a:cs typeface="+mn-cs"/>
            </a:endParaRPr>
          </a:p>
        </p:txBody>
      </p:sp>
    </p:spTree>
    <p:extLst>
      <p:ext uri="{BB962C8B-B14F-4D97-AF65-F5344CB8AC3E}">
        <p14:creationId xmlns:p14="http://schemas.microsoft.com/office/powerpoint/2010/main" val="3409700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final strategy in this section is Facilitating Workplace Experience. On the slide, three different examples of workplace experience that help students become more career ready, ranked by degree of difficulty.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student consultancy projects. Queen Mary University of London has a very successful scheme called “Q-Consult.” For this scheme, students work in teams on 5-weel long mini-consultancy projects for a business or charity who act as the client. All projects include research, analysis, and recommendation, and students receive pre-project training from the careers staff around consultancy, project management, professional and presentation skills. Although the scheme is not exclusive to alumni business, Queen Mary reports that many of the projects are sourced through QUML alums.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job shadowing and externships.  University of Chicago has a successful programme created as a partnership between Career Advancement and the Alumni Board that gives students undergraduates the opportunity to shadow UChicago alums at their place of work during winter, spring, and summer breaks.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work placements and internships. Most universities have internship programmes for students. But we heard during our phone conversations that many schools don’t always leverage alumni relationships to source internships. One great example of this is the University of Birmingham, who formalised a relationships with a law firm through an alum. The firm now hosts 30month long internships for second and final year law students.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I’m going to spend the next few slides diving deeper into schools that have had success with these ideas.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38</a:t>
            </a:fld>
            <a:endParaRPr lang="en-US" dirty="0"/>
          </a:p>
        </p:txBody>
      </p:sp>
    </p:spTree>
    <p:extLst>
      <p:ext uri="{BB962C8B-B14F-4D97-AF65-F5344CB8AC3E}">
        <p14:creationId xmlns:p14="http://schemas.microsoft.com/office/powerpoint/2010/main" val="2154371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First example comes from Carleton College. Carlton has an externship programme that blends student consultancy projects with job shadowing/externships.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programme details on the left. Students choose between either a week-long job shadowing or a 2-3 week-long consultancy project with an alumni business over winter break.</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Alumni relations works with alumni employers to create job descriptions for the externships. Students apply to specific opportunities with a resume and other requested documents, and are ranked and chosen by employers in a competitive process.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Some of the benefits of the programme are listed on the right.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When applying, students practice skills like resume building and job application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During the job shadowing, students the chance to explore different parts of the country and learn basic workplace practice and business etiquette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39</a:t>
            </a:fld>
            <a:endParaRPr lang="en-US" dirty="0"/>
          </a:p>
        </p:txBody>
      </p:sp>
    </p:spTree>
    <p:extLst>
      <p:ext uri="{BB962C8B-B14F-4D97-AF65-F5344CB8AC3E}">
        <p14:creationId xmlns:p14="http://schemas.microsoft.com/office/powerpoint/2010/main" val="158462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At the start of our research, we sent out a survey to the Ross Group members about their alumni-student career development programmes. Many of you participated, thank you for that.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91% of survey respondents reported that they do have programming that engages alumni in student career development, which was very encouraging. This slide shows the breakdown of the different types of programmes and events that survey respondents offer.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The most common among respondents was industry-focused and networking events, with 87% of respondents reporting they offered these events. The least common were alumni-led city or workplace tours, with only 35% of respondents offering them.</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4</a:t>
            </a:fld>
            <a:endParaRPr lang="en-US" dirty="0"/>
          </a:p>
        </p:txBody>
      </p:sp>
    </p:spTree>
    <p:extLst>
      <p:ext uri="{BB962C8B-B14F-4D97-AF65-F5344CB8AC3E}">
        <p14:creationId xmlns:p14="http://schemas.microsoft.com/office/powerpoint/2010/main" val="39874859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Carleton’s externship programme has seen a lot of success.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winter Carlton offered 300 externships, with over 1000 students applying to the programme.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And the programme has created strong relationships between Carleton and alumni employers – one research lab in Utah that had hosted multiple interns just added a Carlton-exclusive internship programme.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40</a:t>
            </a:fld>
            <a:endParaRPr lang="en-US" dirty="0"/>
          </a:p>
        </p:txBody>
      </p:sp>
    </p:spTree>
    <p:extLst>
      <p:ext uri="{BB962C8B-B14F-4D97-AF65-F5344CB8AC3E}">
        <p14:creationId xmlns:p14="http://schemas.microsoft.com/office/powerpoint/2010/main" val="12717608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 wanted to end section two with an idea about developing relationships with alumni employers, which can then lead to students jobs and internships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Across the last several years, a number of institutions in the US have started to engage alumni in the workplace through corporate chapters.  Corporate chapters are just like regional or affinity chapters but what members have in common is their employer.</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41</a:t>
            </a:fld>
            <a:endParaRPr lang="en-US" dirty="0"/>
          </a:p>
        </p:txBody>
      </p:sp>
    </p:spTree>
    <p:extLst>
      <p:ext uri="{BB962C8B-B14F-4D97-AF65-F5344CB8AC3E}">
        <p14:creationId xmlns:p14="http://schemas.microsoft.com/office/powerpoint/2010/main" val="24028803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A62646-04EE-4449-811C-6652CEF153A5}"/>
              </a:ext>
            </a:extLst>
          </p:cNvPr>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On the slide, two US schools that have experienced success with corporate alumni chapters.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Temple University shared the results drawn from one of their chapters with us, noting that they have seen increases across the board in alumni engagement, job placements/internships, and overall giving.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While Seattle has also been pleased with their efforts, especially in terms of engaging alumni 11-25 years out, they also emphasised how they see this as a long game and are keeping the focus on engagement, rather than giving right now. </a:t>
            </a:r>
            <a:endParaRPr lang="en-GB" sz="1200" kern="1200" dirty="0">
              <a:solidFill>
                <a:schemeClr val="tx1"/>
              </a:solidFill>
              <a:effectLst/>
              <a:latin typeface="Verdana" panose="020B0604030504040204" pitchFamily="34" charset="0"/>
              <a:ea typeface="+mn-ea"/>
              <a:cs typeface="+mn-cs"/>
            </a:endParaRPr>
          </a:p>
        </p:txBody>
      </p:sp>
    </p:spTree>
    <p:extLst>
      <p:ext uri="{BB962C8B-B14F-4D97-AF65-F5344CB8AC3E}">
        <p14:creationId xmlns:p14="http://schemas.microsoft.com/office/powerpoint/2010/main" val="3366242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AC78042-FD54-4ECD-A196-99A66F30B87B}"/>
              </a:ext>
            </a:extLst>
          </p:cNvPr>
          <p:cNvSpPr>
            <a:spLocks noGrp="1"/>
          </p:cNvSpPr>
          <p:nvPr>
            <p:ph type="body" idx="1"/>
          </p:nvPr>
        </p:nvSpPr>
        <p:spPr/>
        <p:txBody>
          <a:bodyPr/>
          <a:lstStyle/>
          <a:p>
            <a:pPr lvl="0"/>
            <a:r>
              <a:rPr lang="en-GB" sz="1200" b="1" kern="1200" dirty="0">
                <a:solidFill>
                  <a:schemeClr val="tx1"/>
                </a:solidFill>
                <a:effectLst/>
                <a:latin typeface="Verdana" panose="020B0604030504040204" pitchFamily="34" charset="0"/>
                <a:ea typeface="+mn-ea"/>
                <a:cs typeface="+mn-cs"/>
              </a:rPr>
              <a:t> </a:t>
            </a:r>
            <a:r>
              <a:rPr lang="en-US" sz="1200" kern="1200" dirty="0">
                <a:solidFill>
                  <a:schemeClr val="tx1"/>
                </a:solidFill>
                <a:effectLst/>
                <a:latin typeface="Verdana" panose="020B0604030504040204" pitchFamily="34" charset="0"/>
                <a:ea typeface="+mn-ea"/>
                <a:cs typeface="+mn-cs"/>
              </a:rPr>
              <a:t>If you are curious about what goes into creating one of these chapters, we have outlined the key steps taken by Temple University and Seattle University both of whom have several robust corporate chapters.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particular, I want to highlight steps 2 and 3.  Just as each university has its own distinct culture so do companies.  It is important that the corporate chapters have some flexibility in terms of </a:t>
            </a:r>
            <a:r>
              <a:rPr lang="en-US" sz="1200" kern="1200" dirty="0" err="1">
                <a:solidFill>
                  <a:schemeClr val="tx1"/>
                </a:solidFill>
                <a:effectLst/>
                <a:latin typeface="Verdana" panose="020B0604030504040204" pitchFamily="34" charset="0"/>
                <a:ea typeface="+mn-ea"/>
                <a:cs typeface="+mn-cs"/>
              </a:rPr>
              <a:t>organisational</a:t>
            </a:r>
            <a:r>
              <a:rPr lang="en-US" sz="1200" kern="1200" dirty="0">
                <a:solidFill>
                  <a:schemeClr val="tx1"/>
                </a:solidFill>
                <a:effectLst/>
                <a:latin typeface="Verdana" panose="020B0604030504040204" pitchFamily="34" charset="0"/>
                <a:ea typeface="+mn-ea"/>
                <a:cs typeface="+mn-cs"/>
              </a:rPr>
              <a:t> structure and leadership.  For example, Temple found that at some companies having a C-suite executive as the group’s sponsor was very important whereas at other companies it was more beneficial to have co-leaders drawn from the middle management ranks.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Similarly, Seattle University found that it was important to develop "WIN WIN" activities that benefitted company alumni and the institution.  At Microsoft for example, the chapter launched a number of student treks, which brings students to the company for a day to visit with the corporate chapters, hear key leaders talk about the </a:t>
            </a:r>
            <a:r>
              <a:rPr lang="en-US" sz="1200" kern="1200" dirty="0" err="1">
                <a:solidFill>
                  <a:schemeClr val="tx1"/>
                </a:solidFill>
                <a:effectLst/>
                <a:latin typeface="Verdana" panose="020B0604030504040204" pitchFamily="34" charset="0"/>
                <a:ea typeface="+mn-ea"/>
                <a:cs typeface="+mn-cs"/>
              </a:rPr>
              <a:t>organisation</a:t>
            </a:r>
            <a:r>
              <a:rPr lang="en-US" sz="1200" kern="1200" dirty="0">
                <a:solidFill>
                  <a:schemeClr val="tx1"/>
                </a:solidFill>
                <a:effectLst/>
                <a:latin typeface="Verdana" panose="020B0604030504040204" pitchFamily="34" charset="0"/>
                <a:ea typeface="+mn-ea"/>
                <a:cs typeface="+mn-cs"/>
              </a:rPr>
              <a:t>, and get to know alumni.  Microsoft is trying to be more “Google-esque” so partnerships like this have become a big part of their talent acquisition strategy. </a:t>
            </a:r>
            <a:endParaRPr lang="en-GB" sz="1200" kern="1200" dirty="0">
              <a:solidFill>
                <a:schemeClr val="tx1"/>
              </a:solidFill>
              <a:effectLst/>
              <a:latin typeface="Verdana" panose="020B0604030504040204" pitchFamily="34" charset="0"/>
              <a:ea typeface="+mn-ea"/>
              <a:cs typeface="+mn-cs"/>
            </a:endParaRPr>
          </a:p>
        </p:txBody>
      </p:sp>
    </p:spTree>
    <p:extLst>
      <p:ext uri="{BB962C8B-B14F-4D97-AF65-F5344CB8AC3E}">
        <p14:creationId xmlns:p14="http://schemas.microsoft.com/office/powerpoint/2010/main" val="35049839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into our third section - Elevating Alumni Relations’ Leadership Role on Student Employability Activities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section is about positioning the alumni relations office as the go-to practitioner for activities that connect alumni around student employability.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44</a:t>
            </a:fld>
            <a:endParaRPr lang="en-US" dirty="0"/>
          </a:p>
        </p:txBody>
      </p:sp>
    </p:spTree>
    <p:extLst>
      <p:ext uri="{BB962C8B-B14F-4D97-AF65-F5344CB8AC3E}">
        <p14:creationId xmlns:p14="http://schemas.microsoft.com/office/powerpoint/2010/main" val="1776691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Verdana" panose="020B0604030504040204" pitchFamily="34" charset="0"/>
                <a:ea typeface="+mn-ea"/>
                <a:cs typeface="+mn-cs"/>
              </a:rPr>
              <a:t>Three main problems here. </a:t>
            </a:r>
            <a:r>
              <a:rPr lang="en-US" sz="1200" kern="1200" dirty="0">
                <a:solidFill>
                  <a:schemeClr val="tx1"/>
                </a:solidFill>
                <a:effectLst/>
                <a:latin typeface="Verdana" panose="020B0604030504040204" pitchFamily="34" charset="0"/>
                <a:ea typeface="+mn-ea"/>
                <a:cs typeface="+mn-cs"/>
              </a:rPr>
              <a:t>First, other offices on campus don’t fully understand or value the role of alumni relations. So the first step is strategy 7, raising the profile of alumni relations.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on many campuses, stakeholders lack understanding about the role of alumni relations. In some cases, they even intentionally avoid communicating with the alumni relations office due to a myth that they will interfere or try to hound their alums for money. This leads to less than ideal engagement efforts, and represents a missed opportunity for alumni relations to provide support.  So strategy 8 is about finding ways to support faculty engagement efforts.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the third problem is that there are barriers on campus that prevent efficient collaboration between alumni relations and key offices, like career services. So strategy  9 is about developing cross-campus partnerships with other units.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Let’s dive into the first strategy, raising the profile of alumni relations.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45</a:t>
            </a:fld>
            <a:endParaRPr lang="en-US" dirty="0"/>
          </a:p>
        </p:txBody>
      </p:sp>
    </p:spTree>
    <p:extLst>
      <p:ext uri="{BB962C8B-B14F-4D97-AF65-F5344CB8AC3E}">
        <p14:creationId xmlns:p14="http://schemas.microsoft.com/office/powerpoint/2010/main" val="11805379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Goldsmiths University recently developed an alumni engagement strategy with 6 strategic goals, ones of which is garnering alumni support for student employability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They have a few programmes in place, but they are ad-hoc rather than a unified effort between alumni relations and other offices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director of alumni relations realised that  before they can implement new programmes, she first needed to increase the profile of Alumni Relations across the institution to gain support from faculties, and other units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the alumni relations has been going on a campus roadshow presenting about her office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Some screenshots of the presentation shown on the left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some topics include in the presentation.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lot of the presentation covers very basic information - like “what is alumni engagement,” and “why do we engage alumni.” Along with the different types of engagement and programming on campus. But stakeholders at Goldsmiths have responded very positively, and this has helped garner support for the office and its mission.</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46</a:t>
            </a:fld>
            <a:endParaRPr lang="en-US" dirty="0"/>
          </a:p>
        </p:txBody>
      </p:sp>
    </p:spTree>
    <p:extLst>
      <p:ext uri="{BB962C8B-B14F-4D97-AF65-F5344CB8AC3E}">
        <p14:creationId xmlns:p14="http://schemas.microsoft.com/office/powerpoint/2010/main" val="22691121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to our next strategy – supporting faculty engagement activities. Remember, the problem here is that alumni engagement activities at many institutions (especially large institutions) happen at the faculty-level without the knowledge of central alumni relations.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want to make clear that it is not a “bad thing” that alumni engagement is happening at the faculty level. Alumni often have the strongest ties to faculty members. The goal is not for alumni relations to prevent faculties from engaging alumni. Rather, it is to establish clear lines of communication between the faculties and the central office to facilitate information sharing and collaboration.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way some schools are tackling this is by creating a faculty liaison position within their alumni relations office.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slide, a job description of the faculty liaison role at Concordia University.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Their main function is to create a bridge between the central alumni relations team and other campus units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They help develop and implement faculty-based programming and maintain communication with alumni who volunteer with individual faculties.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full job description is available in the appendix of the presentation if you want to see the full list of duties.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Just a note, I know many schools are not in a position to create a new staff role. However, some schools have had success with dedicating half of a current alumni relations staff members’ time to liaising with faculty.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47</a:t>
            </a:fld>
            <a:endParaRPr lang="en-US" dirty="0"/>
          </a:p>
        </p:txBody>
      </p:sp>
    </p:spTree>
    <p:extLst>
      <p:ext uri="{BB962C8B-B14F-4D97-AF65-F5344CB8AC3E}">
        <p14:creationId xmlns:p14="http://schemas.microsoft.com/office/powerpoint/2010/main" val="3515858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 wanted to run through a few other ideas for improving communication and collaboration with faculties on alumni engagement initiatives that don’t require dedicating a staff member.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this slide, the University of San Diego’s Alumni Association developed a campus engagement form in order to gather data on faculty engagement activities that were happening without their knowledge.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form collects information including the volunteers name, a description of the role, and the host department/unit.  Of course, creating the form is a great step but you need to actually get people to fill it out.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Three times a year, the Alumni Association sends out the form to the entire university community.  The staff at SDU noted that they decided to send the form at strategic times, such as right after homecoming, when events and volunteers are still fresh in people’s minds, rather than waiting until the end of the year.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aspect of San Diego’s approach that stood out to us was how they positioned this ask.  Mindful of the potential tensions or protectiveness towards alumni, they carefully thank faculty and staff for their efforts in engaging alumni.  They also highlight how the university alumni association can support their efforts (arranging parking, sending thank yous, providing a year end gift, etc).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By highlighting these incentives, units want to fill out the form to ensure their volunteers get recognised.  Interviewees shared that this strategy positions filling out the form as a benefit rather than a power grab, which has been very important in getting the campus onboard.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Through this process, they have uncovered an additional 350 volunteers and 94 unique roles.</a:t>
            </a:r>
            <a:endParaRPr lang="en-GB"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48</a:t>
            </a:fld>
            <a:endParaRPr lang="en-US" dirty="0"/>
          </a:p>
        </p:txBody>
      </p:sp>
    </p:spTree>
    <p:extLst>
      <p:ext uri="{BB962C8B-B14F-4D97-AF65-F5344CB8AC3E}">
        <p14:creationId xmlns:p14="http://schemas.microsoft.com/office/powerpoint/2010/main" val="42376028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 wanted to highlight another campus form used for a slightly different reason.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At University of College London, faculties and campus units </a:t>
            </a:r>
            <a:r>
              <a:rPr lang="en-US" sz="1200" i="1" kern="1200" dirty="0">
                <a:solidFill>
                  <a:schemeClr val="tx1"/>
                </a:solidFill>
                <a:effectLst/>
                <a:latin typeface="Verdana" panose="020B0604030504040204" pitchFamily="34" charset="0"/>
                <a:ea typeface="+mn-ea"/>
                <a:cs typeface="+mn-cs"/>
              </a:rPr>
              <a:t>were</a:t>
            </a:r>
            <a:r>
              <a:rPr lang="en-US" sz="1200" kern="1200" dirty="0">
                <a:solidFill>
                  <a:schemeClr val="tx1"/>
                </a:solidFill>
                <a:effectLst/>
                <a:latin typeface="Verdana" panose="020B0604030504040204" pitchFamily="34" charset="0"/>
                <a:ea typeface="+mn-ea"/>
                <a:cs typeface="+mn-cs"/>
              </a:rPr>
              <a:t> actually coming to alumni relations to ask for support. But the problem was that the requests were often ad-hoc and last minute, like requesting to find an alumni volunteer the day before an event.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UCL recently created a request to formalise these requests and help department leaders think more strategically about engagement.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form asks requesters to provide details on the proposed engagement activity, and includes information on how central alumni relations can provide support.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It also includes a brief section encouraging units to use “best practices” for recruiting, managing and thanking volunteers, including providing volunteers with all relevant information and training prior to the activity.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Thus, the request form serves as both a tracking mechanism for volunteer activities as well as a tool for encouraging best practices in engaging alumni.</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49</a:t>
            </a:fld>
            <a:endParaRPr lang="en-US" dirty="0"/>
          </a:p>
        </p:txBody>
      </p:sp>
    </p:spTree>
    <p:extLst>
      <p:ext uri="{BB962C8B-B14F-4D97-AF65-F5344CB8AC3E}">
        <p14:creationId xmlns:p14="http://schemas.microsoft.com/office/powerpoint/2010/main" val="3607323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We were encouraged to see that many of you responded positively about your programming. On the left, nearly all of your have programming that connect alumni with student. 76% agree that your programming helps increase alumni engagement, and 62% agree that programming improved graduate outcomes.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However, our research conversations yielded a slightly different story. When we started to dive a bit deeper, many institutions voiced concerns. Some common concerns we heard on the right.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think our programmes are pretty good, I know some students have benefited from them… but I actually don’t really know the larger impact.”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addition to concerns about understaffing, we were told that the alumni relations office has a difficult time collaborating with other units on campus, like the career office.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another common theme was that programmes lacked enough participation by both students and alumni.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Over the next few slides, I’m going to dive a bit deeper into the four main problems that surfaced in our conversations.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a:t>
            </a:fld>
            <a:endParaRPr lang="en-US" dirty="0"/>
          </a:p>
        </p:txBody>
      </p:sp>
    </p:spTree>
    <p:extLst>
      <p:ext uri="{BB962C8B-B14F-4D97-AF65-F5344CB8AC3E}">
        <p14:creationId xmlns:p14="http://schemas.microsoft.com/office/powerpoint/2010/main" val="19593885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U San Diego’s and UCL’s campus forms are relatively quick and easy ways to gather information on decentralised engagement activities.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I’m going to spend the next few slides walking through a case study from Bournemouth University, who took a more intensive approach to identifying and supporting faculty engagement.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After leaders from the Facility of Media and Communications approached alumni relations with questions around how they could better engage alumni around student career development, alumni relations decided to launch a faculty-wide audit of engagement activities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By gathering information on all current engagement initiatives, Bournemouth sought to ensure the consistency of experiences from both students and alumni and identify best practices to share with other faculties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They spent 4 months conducting one on one interviews with programme leaders, recording activities, areas for development, and challenged</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In addition to  mentoring programme pilot, Bournemouth produced two tangible resources that I will walk through in the next two slides</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50</a:t>
            </a:fld>
            <a:endParaRPr lang="en-US" dirty="0"/>
          </a:p>
        </p:txBody>
      </p:sp>
    </p:spTree>
    <p:extLst>
      <p:ext uri="{BB962C8B-B14F-4D97-AF65-F5344CB8AC3E}">
        <p14:creationId xmlns:p14="http://schemas.microsoft.com/office/powerpoint/2010/main" val="41788472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first resource was an Alumni Engagement Grid for the Faculty of Media and Communication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snapshot of the grid is included here on the slide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first column of the grid lists all of the programmes within the Faculty of Media and Communication, like Honors Business Law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grid captures detailed alumni engagement information for each programme, such as the methods and frequency of alumni engagement, the reasons alumni are engaged, how the programme measures success of the engagement, the types of alumni who are engaged, and ideas for future engagement and desired support for alumni relations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grid, maintained in  Excel, is a great tool for keeping track of alumni engagement activities that allows for easy comparison of programmes across the faculty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It’s also easy to update when new engagement activities are added</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51</a:t>
            </a:fld>
            <a:endParaRPr lang="en-US" dirty="0"/>
          </a:p>
        </p:txBody>
      </p:sp>
    </p:spTree>
    <p:extLst>
      <p:ext uri="{BB962C8B-B14F-4D97-AF65-F5344CB8AC3E}">
        <p14:creationId xmlns:p14="http://schemas.microsoft.com/office/powerpoint/2010/main" val="860567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second resource that came out of Bournemouth’s audit is a best practice alumni engagement toolkit shared across the institution via the school’s intranet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By </a:t>
            </a:r>
            <a:r>
              <a:rPr lang="en-US" sz="1200" kern="1200" dirty="0" err="1">
                <a:solidFill>
                  <a:schemeClr val="tx1"/>
                </a:solidFill>
                <a:effectLst/>
                <a:latin typeface="Verdana" panose="020B0604030504040204" pitchFamily="34" charset="0"/>
                <a:ea typeface="+mn-ea"/>
                <a:cs typeface="+mn-cs"/>
              </a:rPr>
              <a:t>analysing</a:t>
            </a:r>
            <a:r>
              <a:rPr lang="en-US" sz="1200" kern="1200" dirty="0">
                <a:solidFill>
                  <a:schemeClr val="tx1"/>
                </a:solidFill>
                <a:effectLst/>
                <a:latin typeface="Verdana" panose="020B0604030504040204" pitchFamily="34" charset="0"/>
                <a:ea typeface="+mn-ea"/>
                <a:cs typeface="+mn-cs"/>
              </a:rPr>
              <a:t> and assessing the faculty of media and communications programmes, Alumni Relations was able to identify best practices in alumni engagement and provide a “menu of options” for alumni engagement practices that other faculties can embed into their operations,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Beyond a menu of options, the toolkit also includes guidance on setting expectations for alumni and students, recruiting appropriate alumni, and evaluating the impact of activities.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It also best practice case studies from the Faculty of Media and communications, and downloadable resources</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The audit and development of the toolkit was a time-intensive process, but Bournemouth believes this will save them a lot of time and effort in the future, as well as improve the quality of alumni and student interactions</a:t>
            </a:r>
            <a:endParaRPr lang="en-GB"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52</a:t>
            </a:fld>
            <a:endParaRPr lang="en-US" dirty="0"/>
          </a:p>
        </p:txBody>
      </p:sp>
    </p:spTree>
    <p:extLst>
      <p:ext uri="{BB962C8B-B14F-4D97-AF65-F5344CB8AC3E}">
        <p14:creationId xmlns:p14="http://schemas.microsoft.com/office/powerpoint/2010/main" val="26745043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final strategy in this section is developing cross-campus partnerships. To best develop and deliver programming that engage alumni in student career development, it is critical for alumni relations to work collaboratively with other campus stakeholder.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Duke found an interesting way to bring together individuals across campus who engaging alumni. In 2016, Duke conducted a university-wide survey of student and alumni engagement. Through this survey, they identified over 80 staff across the institutions all working to connect alumni with students, but there was no collaboration between them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the director of campus engagement developed a “community of practice” to bring these folks together to share ideas. The group aims to improve the effectiveness of programmes and create common Duke-wide standards and best practices for engaging alumni with students.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9 individuals representing a cross-section of campus were identified within the community of practice to manage the programming and communications for the practice</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The community of practice convenes at networking events throughout the year, each with its own theme and key-note speaker. Prior to these events, the leaders send out a survey to understand what the larger group is most interested in learning about. They also created a listserv and release a monthly newsletter to highlight individuals who have had success connecting alumni with students.</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53</a:t>
            </a:fld>
            <a:endParaRPr lang="en-US" dirty="0"/>
          </a:p>
        </p:txBody>
      </p:sp>
    </p:spTree>
    <p:extLst>
      <p:ext uri="{BB962C8B-B14F-4D97-AF65-F5344CB8AC3E}">
        <p14:creationId xmlns:p14="http://schemas.microsoft.com/office/powerpoint/2010/main" val="2550558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Duke’s “community of practice” was a great tool for engaging multiple individuals across campus within different units.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next idea is about developing a partnership between alumni relations and the career services office.  For programming that engages alumni in student career development, this is the most important partnership you need to forge.</a:t>
            </a:r>
          </a:p>
          <a:p>
            <a:pPr lvl="0"/>
            <a:r>
              <a:rPr lang="en-US" sz="1200" kern="1200" dirty="0">
                <a:solidFill>
                  <a:schemeClr val="tx1"/>
                </a:solidFill>
                <a:effectLst/>
                <a:latin typeface="Verdana" panose="020B0604030504040204" pitchFamily="34" charset="0"/>
                <a:ea typeface="+mn-ea"/>
                <a:cs typeface="+mn-cs"/>
              </a:rPr>
              <a:t>Many schools in the UK shared with us that they are starting to create stronger ties with their career services teams, typically because the two offices are starting to work on joint projects. But most of the time the relationship is still informal and ad-hoc.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After working together for nearly two years on launching an online networking platform, alumni relations and career services at University of Edinburgh decided to formalise their relationship with a “strategy group.”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group consists of three staff members from each office, who meet regularly  to review the status of current programmes, decide on additional or corrective action, address emerging issues, and identify new areas for collaboration.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group uses a simple table created in excel to maintain information and track progress on join initiatives.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Edinburgh shared with us that the group has served as a simple way to standardise the work they were doing in collaboration with the careers office.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54</a:t>
            </a:fld>
            <a:endParaRPr lang="en-US" dirty="0"/>
          </a:p>
        </p:txBody>
      </p:sp>
    </p:spTree>
    <p:extLst>
      <p:ext uri="{BB962C8B-B14F-4D97-AF65-F5344CB8AC3E}">
        <p14:creationId xmlns:p14="http://schemas.microsoft.com/office/powerpoint/2010/main" val="19828292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One final idea under strategy nine. Over the past decade in the United States, we’ve seen a trend of institutions actually combining the alumni relations and career services offices into one office. The University of Richmond was one of the first to form such a merger in the US, with several schools following suit.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For Richmond, this has led to increases in alumni participation in career programming and led to the creation of new innovative programmes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Rather than a full on re-org, we heard a few instances where schools have embedded alumni relations staff in the career services office.</a:t>
            </a:r>
            <a:r>
              <a:rPr lang="en-US" sz="1200" b="1" kern="1200" dirty="0">
                <a:solidFill>
                  <a:schemeClr val="tx1"/>
                </a:solidFill>
                <a:effectLst/>
                <a:latin typeface="Verdana" panose="020B0604030504040204" pitchFamily="34" charset="0"/>
                <a:ea typeface="+mn-ea"/>
                <a:cs typeface="+mn-cs"/>
              </a:rPr>
              <a:t> </a:t>
            </a:r>
            <a:r>
              <a:rPr lang="en-US" sz="1200" kern="1200" dirty="0">
                <a:solidFill>
                  <a:schemeClr val="tx1"/>
                </a:solidFill>
                <a:effectLst/>
                <a:latin typeface="Verdana" panose="020B0604030504040204" pitchFamily="34" charset="0"/>
                <a:ea typeface="+mn-ea"/>
                <a:cs typeface="+mn-cs"/>
              </a:rPr>
              <a:t>For example, the University of Glasgow moved an alumni relations professional full-time into the career services office.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55</a:t>
            </a:fld>
            <a:endParaRPr lang="en-US" dirty="0"/>
          </a:p>
        </p:txBody>
      </p:sp>
    </p:spTree>
    <p:extLst>
      <p:ext uri="{BB962C8B-B14F-4D97-AF65-F5344CB8AC3E}">
        <p14:creationId xmlns:p14="http://schemas.microsoft.com/office/powerpoint/2010/main" val="2340053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Let’s move into our last section: </a:t>
            </a:r>
            <a:r>
              <a:rPr lang="en-US" sz="1200" kern="1200" dirty="0" err="1">
                <a:solidFill>
                  <a:schemeClr val="tx1"/>
                </a:solidFill>
                <a:effectLst/>
                <a:latin typeface="Verdana" panose="020B0604030504040204" pitchFamily="34" charset="0"/>
                <a:ea typeface="+mn-ea"/>
                <a:cs typeface="+mn-cs"/>
              </a:rPr>
              <a:t>Maximising</a:t>
            </a:r>
            <a:r>
              <a:rPr lang="en-US" sz="1200" kern="1200" dirty="0">
                <a:solidFill>
                  <a:schemeClr val="tx1"/>
                </a:solidFill>
                <a:effectLst/>
                <a:latin typeface="Verdana" panose="020B0604030504040204" pitchFamily="34" charset="0"/>
                <a:ea typeface="+mn-ea"/>
                <a:cs typeface="+mn-cs"/>
              </a:rPr>
              <a:t> Impact With Targeted Recruitment and Assessment. You can have , but impact student employability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56</a:t>
            </a:fld>
            <a:endParaRPr lang="en-US" dirty="0"/>
          </a:p>
        </p:txBody>
      </p:sp>
    </p:spTree>
    <p:extLst>
      <p:ext uri="{BB962C8B-B14F-4D97-AF65-F5344CB8AC3E}">
        <p14:creationId xmlns:p14="http://schemas.microsoft.com/office/powerpoint/2010/main" val="1372257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Schools face 3 main challenges that impede programme success.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students are simply not attending your events or participating in your programmes. Either they are unaware that they exist, or they are uninterested. Either way, they are not showing up. So strategy 10 provides ideas on boosting student participation.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Second challenge is that schools are not proactively engaging the right types of alumni, resulting alumni volunteers without the appropriate skill set or backgrounds. So strategy 11 offers practices for targeting the best-fit alumni for your programmes</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The final problem is that schools don’t know how to best assess their programmes, which makes it difficult to prioritise activities and communicate success. Strategy 12 covers ideas for evaluating and communicating the impact of your programmes.</a:t>
            </a:r>
            <a:endParaRPr lang="en-US" dirty="0"/>
          </a:p>
        </p:txBody>
      </p:sp>
      <p:sp>
        <p:nvSpPr>
          <p:cNvPr id="4" name="Slide Number Placeholder 3"/>
          <p:cNvSpPr>
            <a:spLocks noGrp="1"/>
          </p:cNvSpPr>
          <p:nvPr>
            <p:ph type="sldNum" sz="quarter" idx="5"/>
          </p:nvPr>
        </p:nvSpPr>
        <p:spPr/>
        <p:txBody>
          <a:bodyPr/>
          <a:lstStyle/>
          <a:p>
            <a:fld id="{BF4803AB-2594-4B0A-8DC3-A3880FE8631C}" type="slidenum">
              <a:rPr lang="en-US" smtClean="0"/>
              <a:pPr/>
              <a:t>57</a:t>
            </a:fld>
            <a:endParaRPr lang="en-US" dirty="0"/>
          </a:p>
        </p:txBody>
      </p:sp>
    </p:spTree>
    <p:extLst>
      <p:ext uri="{BB962C8B-B14F-4D97-AF65-F5344CB8AC3E}">
        <p14:creationId xmlns:p14="http://schemas.microsoft.com/office/powerpoint/2010/main" val="3095405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Starting with strategy 9 – boosting student participation.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table here shows 6 student recruitment ideas with examples from 6 different schools. I’ll just highlight a couple of them here.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First one is pretty obvious—a little bribery never hurt anyone! At Brunel University of London, student who signed up for their online network were entered for a chance to win a apple watch or an iPad. Another school told us that events that explicit advertise free food always yield a higher turnout. People always show up for free food.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Another simple idea is to simply “go where the students are.” Find out which events yield the highest student attendance and set up shop there. For example, he University of Sussex makes sure to advertise their online networking platform at their winter graduation to encourage new grads to sign up.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bottom, one unique tactic is to use famous alumni to attract students. Wesleyan University has been doing this for awhile with their “Executive in Residence” programme, which gives students the change to meet high-profile alums. These events always have great turnout. And it doesn’t necessarily need to be a formally programme; other schools we spoke to pitched the idea of inviting a famous alumni to give a talk on campus and plug other career services events.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next two slides will cover two examples from the University of Glasgow, who deployed some of these ideas with great success.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58</a:t>
            </a:fld>
            <a:endParaRPr lang="en-US" dirty="0"/>
          </a:p>
        </p:txBody>
      </p:sp>
    </p:spTree>
    <p:extLst>
      <p:ext uri="{BB962C8B-B14F-4D97-AF65-F5344CB8AC3E}">
        <p14:creationId xmlns:p14="http://schemas.microsoft.com/office/powerpoint/2010/main" val="34105502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One of Glasgow’s most successful events this past year was their “Human Book” project.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was a one day event where 8 alumni “experts” aka human books sat in the university library waiting to be “check out”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Students booked 15 minute conversations with human books to pick their brains about careers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Data on the event turnout right shown here on the right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290 students participated in just this one day event – the average turnout for a student-alumni event is 50 students, so that is a remarkable increase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12% of the total student population was also reached via live social media coverage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Glasgow success revealed some common barriers to student participation. I pulled these barriers out on the bottom of the slide, and showed how Glasgow was able to overcome them.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Alumni engagement events are not always in the prime location, making it less likely for students to be aware that they’re happening. The human book was located right in a popular university library for high visibility.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Another barrier, alumni engagement events are sometimes perceived as “boring.” Glasgow developed a quirky theme that really got student attention.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third barrier – most alumni engagement events require students to pre-register for events. Because the typical large drop off after registration, Glasgow decided to just do away with the registration altogether and made the event first come first serve. This encourage drop-bys to just stop by sign up for a time slot.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students are often intimidated to approach alumni, so they just don’t show up. Glasgow made sure to create a low-pressure environment for mitigate student fears.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59</a:t>
            </a:fld>
            <a:endParaRPr lang="en-US" dirty="0"/>
          </a:p>
        </p:txBody>
      </p:sp>
    </p:spTree>
    <p:extLst>
      <p:ext uri="{BB962C8B-B14F-4D97-AF65-F5344CB8AC3E}">
        <p14:creationId xmlns:p14="http://schemas.microsoft.com/office/powerpoint/2010/main" val="2653333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first problem is that students are simply don’t know what to do with their degrees, and we aren’t going a great job of fixing this.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Some stats on the left from GradStaff. 75% of new grads don’t know what positions are the right fit, and 46% of recent grads don’t know what to do with their major. Quote from the GradStaff CEO on the right. Students not knowing what careers they can pursue is a major obstacle for them landing jobs.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As the CEO says, universities have this information in the form of alumni data. But the problem is that we aren’t effectively getting this information into the hands of students.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a:t>
            </a:fld>
            <a:endParaRPr lang="en-US" dirty="0"/>
          </a:p>
        </p:txBody>
      </p:sp>
    </p:spTree>
    <p:extLst>
      <p:ext uri="{BB962C8B-B14F-4D97-AF65-F5344CB8AC3E}">
        <p14:creationId xmlns:p14="http://schemas.microsoft.com/office/powerpoint/2010/main" val="3484141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other success story from Glasgow came from their alumni snapchat takeovers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 discussed alumni social media takeovers in the first section as a way to highlight alumni careers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As Glasgow exemplifies, alumni takeovers—which typically garner more student views than normal content—can be a great tool for promoting your other programming</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At Glasgow, two staff members facilitated the takeovers by interviewing alums from different industries around London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They worked to make sure the content was engaging and interesting for students; they also encouraged students to sign up for their online mentoring system during the takeovers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Immediately after these takeovers, Glasgow saw a 54% increasing in mentoring activity on the platform and 120% growth in sign-ups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the 2 weeks following the takeovers, three times more messages were sent between alumni and students on the platform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Also wanted to highlight that the takeovers also had a positive impact on alumni engagement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70% of the volunteers had never volunteered with Glasgow before. 5 of the participants went on to become mentors, and 1 became a major donor.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this truly was a win-win for Glasgow.</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60</a:t>
            </a:fld>
            <a:endParaRPr lang="en-US" dirty="0"/>
          </a:p>
        </p:txBody>
      </p:sp>
    </p:spTree>
    <p:extLst>
      <p:ext uri="{BB962C8B-B14F-4D97-AF65-F5344CB8AC3E}">
        <p14:creationId xmlns:p14="http://schemas.microsoft.com/office/powerpoint/2010/main" val="16204556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Moving to strategy 11: Recruiting Best-Fit Alumni to the Right programmes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 perused many alumni relations websites during our research and noticed that many of them do not list discrete volunteer opportunities for alums. More often, they include a generic “contact us if you are interested in volunteering!” option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creates more work on the back-end for you when alumni express interest in helping students, but they aren’t sure how they can help and you are the one that needs  figure it out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Or worse, alumni don’t engage at all because they assume they have the time or skill-set necessary</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simple solution is to include clear and detailed volunteer opportunities on your alumni relations or alumni association websites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 highlighted Exeter University’s website here on the slide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Exeter’s website has an easy to click through menu of volunteering options. They include key information like requirements and time commitment, so alumni know exactly what is expected of them</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It’s a very simple but meaningful way to better recruit alumni volunteers and save yourselves time</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61</a:t>
            </a:fld>
            <a:endParaRPr lang="en-US" dirty="0"/>
          </a:p>
        </p:txBody>
      </p:sp>
    </p:spTree>
    <p:extLst>
      <p:ext uri="{BB962C8B-B14F-4D97-AF65-F5344CB8AC3E}">
        <p14:creationId xmlns:p14="http://schemas.microsoft.com/office/powerpoint/2010/main" val="1284693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To make this even easier for you, EAB created an “Alumni Opportunity Matrix” that you can populate and upload to your website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screenshot of the template is shown on the slide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top row serves as a list of all your alumni volunteering opportunities. The rest of the table includes information that alumni would want to know – modality, time commitment, requirements, etc. This allows alums to easily compare volunteer opportunities across multiple factors and identify the best opportunities that match their skill-set and availability.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62</a:t>
            </a:fld>
            <a:endParaRPr lang="en-US" dirty="0"/>
          </a:p>
        </p:txBody>
      </p:sp>
    </p:spTree>
    <p:extLst>
      <p:ext uri="{BB962C8B-B14F-4D97-AF65-F5344CB8AC3E}">
        <p14:creationId xmlns:p14="http://schemas.microsoft.com/office/powerpoint/2010/main" val="11502290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other problem with recruiting alumni is that the current approach is too passive. On the left, the typical way we recruit alums.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We send out a generic “we need help” message to the entire alumni base,  and then a couple of more reminder emails since most of the time, these generic emails go unread.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you end up with a random group of alumni—either ones who already volunteer often, or ones without the right skills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is the process we need to move toward. One where we leverage an alumni database as well as our advancement portfolios to identify best-fit alums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Once we identify the right alums, we engage them with a personalised, unique message that increases the likelihood that they will respond</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know we aren’t all here yet, and lot of this will depend on how good your alumni database. Advanced technology makes this easier as well. But your alumni are expecting more targeted, personalised messages, so this is where we need to get.</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63</a:t>
            </a:fld>
            <a:endParaRPr lang="en-US" dirty="0"/>
          </a:p>
        </p:txBody>
      </p:sp>
    </p:spTree>
    <p:extLst>
      <p:ext uri="{BB962C8B-B14F-4D97-AF65-F5344CB8AC3E}">
        <p14:creationId xmlns:p14="http://schemas.microsoft.com/office/powerpoint/2010/main" val="35092655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Another important factor to maximining the likelihood that alumni will answer volunteering asks is ensure you maintain consistent communication with your alumni base, and communicating in a variety of ways (e.g., newsletters, emails campaigns, etc).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Communicating impact of alumni volunteering on students and universities goals is a great way to encourage more volunteers.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Lehigh University developed a “recognition schedule” that communicate the impact of volunteers to the entire alumni bases as well as the broader university community.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Every year during National Volunteering Week, they release a thank-you video to the entire alumni base celebrating their alumni volunteers. </a:t>
            </a:r>
            <a:endParaRPr lang="en-GB" sz="1200" kern="1200" dirty="0">
              <a:solidFill>
                <a:schemeClr val="tx1"/>
              </a:solidFill>
              <a:effectLst/>
              <a:latin typeface="Verdana" panose="020B0604030504040204" pitchFamily="34" charset="0"/>
              <a:ea typeface="+mn-ea"/>
              <a:cs typeface="+mn-cs"/>
            </a:endParaRPr>
          </a:p>
          <a:p>
            <a:r>
              <a:rPr lang="en-US" sz="1200" kern="1200" dirty="0">
                <a:solidFill>
                  <a:schemeClr val="tx1"/>
                </a:solidFill>
                <a:effectLst/>
                <a:latin typeface="Verdana" panose="020B0604030504040204" pitchFamily="34" charset="0"/>
                <a:ea typeface="+mn-ea"/>
                <a:cs typeface="+mn-cs"/>
              </a:rPr>
              <a:t> They also include a plug for current volunteer opportunities and typically get 75-100 new volunteers through this initiative.</a:t>
            </a:r>
            <a:endParaRPr lang="en-US" dirty="0"/>
          </a:p>
        </p:txBody>
      </p:sp>
    </p:spTree>
    <p:extLst>
      <p:ext uri="{BB962C8B-B14F-4D97-AF65-F5344CB8AC3E}">
        <p14:creationId xmlns:p14="http://schemas.microsoft.com/office/powerpoint/2010/main" val="124916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Alumni may read your emails and consider volunteering, but they mat still lack an incentive to donate their precious time to volunteering activities.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way to make the decision easier for them by offering them high-impact incentives as a thank you for their time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couple of years ago, Glasgow decided to do some research into the types of incentives would encourage more alumni to participate</a:t>
            </a:r>
            <a:endParaRPr lang="en-GB" sz="1200" kern="1200" dirty="0">
              <a:solidFill>
                <a:schemeClr val="tx1"/>
              </a:solidFill>
              <a:effectLst/>
              <a:latin typeface="Verdana" panose="020B0604030504040204" pitchFamily="34" charset="0"/>
              <a:ea typeface="+mn-ea"/>
              <a:cs typeface="+mn-cs"/>
            </a:endParaRPr>
          </a:p>
          <a:p>
            <a:pPr lvl="0"/>
            <a:r>
              <a:rPr lang="en-US" sz="1200" kern="1200" dirty="0" err="1">
                <a:solidFill>
                  <a:schemeClr val="tx1"/>
                </a:solidFill>
                <a:effectLst/>
                <a:latin typeface="Verdana" panose="020B0604030504040204" pitchFamily="34" charset="0"/>
                <a:ea typeface="+mn-ea"/>
                <a:cs typeface="+mn-cs"/>
              </a:rPr>
              <a:t>Recognising</a:t>
            </a:r>
            <a:r>
              <a:rPr lang="en-US" sz="1200" kern="1200" dirty="0">
                <a:solidFill>
                  <a:schemeClr val="tx1"/>
                </a:solidFill>
                <a:effectLst/>
                <a:latin typeface="Verdana" panose="020B0604030504040204" pitchFamily="34" charset="0"/>
                <a:ea typeface="+mn-ea"/>
                <a:cs typeface="+mn-cs"/>
              </a:rPr>
              <a:t> that many of their alums were young, they held a focus group of young alums and learned that the primary motivation for volunteering was to improve their own careers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Glasgow created an alumni recognition hub that includes career-focused incentives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For example, Glasgow provides guidance on adding volunteering activities to your linked In profile, and they send thank you notes to volunteers’ bosses to thank them for taking time off work.</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65</a:t>
            </a:fld>
            <a:endParaRPr lang="en-US" dirty="0"/>
          </a:p>
        </p:txBody>
      </p:sp>
    </p:spTree>
    <p:extLst>
      <p:ext uri="{BB962C8B-B14F-4D97-AF65-F5344CB8AC3E}">
        <p14:creationId xmlns:p14="http://schemas.microsoft.com/office/powerpoint/2010/main" val="29406536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good news is the engaging alumni in student career development has an added benefit. Research shows that more engaged alumni are more likely to give financially to their alma mater. Over the past decade, many advancement shops have made this connection and are trying to capitalise on it by creating more volunteering opportunities and focusing their efforts of on donor “engagement” rather than pure financial aspect.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left, unpacking this connection a bit. Volunteering is a great way to start a relationships with a potential donor.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right, some stats from Cornell University that demonstrate this connection. 57% of volunteers at Cornell also donate to the institution, much higher than the 36% of non volunteers. They also give much larger gifts.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engaging alumni to volunteer in student career development activities also has the added benefit of potential future giving by alumni. </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66</a:t>
            </a:fld>
            <a:endParaRPr lang="en-US" dirty="0"/>
          </a:p>
        </p:txBody>
      </p:sp>
    </p:spTree>
    <p:extLst>
      <p:ext uri="{BB962C8B-B14F-4D97-AF65-F5344CB8AC3E}">
        <p14:creationId xmlns:p14="http://schemas.microsoft.com/office/powerpoint/2010/main" val="39948676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final strategy for today is Strategy 12: Evaluating and Communicating Programme Impact.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During nearly all of our research interviews, assessing the impact of your programmes surfaced as a major challenge and an area of interest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will be honest and say that we didn’t find much here.   Even the most progressive schools are struggling with how to define success for their programmes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However, I still wanted to touch on a couple of interesting stories from schools who have started to make headway. First, highlighting a school that assessed student employability initiatives that engage alumni across the entire campus, followed by some ideas around evaluating individual programme impact.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first story is another one from Duke.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Over the past 5 years or so, Duke has made it a strategic priority to better connect alumni with students for career development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In 2016, Duke conducted a major university-wide audit of student and alumni engagement to understand the current state of affairs. This is the same survey I mentioned earlier that helped develop the community of practice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Beyond the survey Duke also developed a committee who conducted qualitative interviews with 34 programme manager who connect alumni with students for career development.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they conducted alumni and student surveys to hear their perceptions of current engagement activities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audit allowed Duke to identify gaps in their current practice and areas of opportunity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Ultimately, they put together a strategic framework with 3 priority areas: developing bettering systems to track alumni volunteering, creating mentoring platforms, and making it easier for alumni to post job and internships opportunities. This strategic framework directly resulted in the development of the community of practice mentioned earlier.</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67</a:t>
            </a:fld>
            <a:endParaRPr lang="en-US" dirty="0"/>
          </a:p>
        </p:txBody>
      </p:sp>
    </p:spTree>
    <p:extLst>
      <p:ext uri="{BB962C8B-B14F-4D97-AF65-F5344CB8AC3E}">
        <p14:creationId xmlns:p14="http://schemas.microsoft.com/office/powerpoint/2010/main" val="13727105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Notably, Duke also defined key metrics to measure the success of their efforts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categorised metrics into three buckets. First, scale of alumni engagement. These are quantitative measures like the growth in their community of practice, number of alumni classroom speakers, and number of alumni mentors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Next,  quality of alumni engagement. These metrics include data from qualitative sources like alumni and student surveys.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Finally, depth of engagement over time, which includes retention rates of mentors and engagement data from recent graduates.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summarise, Duke’s strategy was threefold: understand the current state of affairs of alumni-student engagement on campus, develop a strategy for improving the current state, and create metrics to measure success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68</a:t>
            </a:fld>
            <a:endParaRPr lang="en-US" dirty="0"/>
          </a:p>
        </p:txBody>
      </p:sp>
    </p:spTree>
    <p:extLst>
      <p:ext uri="{BB962C8B-B14F-4D97-AF65-F5344CB8AC3E}">
        <p14:creationId xmlns:p14="http://schemas.microsoft.com/office/powerpoint/2010/main" val="26613802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next idea under strategy 12 is about measuring success at the programme level.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 the slide, the four main ways that schools can assess the impact of individual programmes and events. These practices specifically come from Carleton College’s externship programme, but can be applied to nearly any programme or event.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I wanted to highlight one method in particular. First, longitudinal tracking. This method is arguably the most valuable way to assess the long-term impact of employability initiatives Immediately after an event, a student may note on a survey that the information was very helpful. But the event may not necessarily lead to action on a students’ part, like applying for an internship or attending other career events. The benefit of holding longitudinal tracking—which can be done through surveys or focus groups—is that you can determine whether the skills or insight they gained through a programme or event has had long-term impact on their career readiness and employability.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69</a:t>
            </a:fld>
            <a:endParaRPr lang="en-US" dirty="0"/>
          </a:p>
        </p:txBody>
      </p:sp>
    </p:spTree>
    <p:extLst>
      <p:ext uri="{BB962C8B-B14F-4D97-AF65-F5344CB8AC3E}">
        <p14:creationId xmlns:p14="http://schemas.microsoft.com/office/powerpoint/2010/main" val="808468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Second problem is that students are leaving university lacking some major skills that employers are looking for. Show on the top here, employers are increasingly asking for grads to have some level of work experience. . Largely because they want to makes sure employees have basic workplace skills, like timeliness, professionalism, and business etiquette—things that students without work experience usually lack.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However, stats at the bottom show that universities are not keeping up with the demand for  workplace experience. 93% of students wants access to work experience, placements, or internships….but only 47% of students of have actually undertaken those things.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Alumni can be a fantastic resource for getting students jobs and internships. But either we are not leveraging the relationships enough and facilitating connections for students.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7</a:t>
            </a:fld>
            <a:endParaRPr lang="en-US" dirty="0"/>
          </a:p>
        </p:txBody>
      </p:sp>
    </p:spTree>
    <p:extLst>
      <p:ext uri="{BB962C8B-B14F-4D97-AF65-F5344CB8AC3E}">
        <p14:creationId xmlns:p14="http://schemas.microsoft.com/office/powerpoint/2010/main" val="13481727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Wanted to dive a little deeper into the use of student surveying to evaluate programme impact.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A few schools we interviews reported using pre- and post-event surveys. We highlighted the University of Sheffield’s evaluation here because we found it to be the most comprehensive.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Sheffield uses an online questionnaire to assess the impact of their City connection programme</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Before and after the programme, students are asked to rank their level of agreement using a  Likert-scale with 13 total statements. Some of the statement are shown on the right.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Unlike surveys with open-ended questions, this survey allows Sheffield to calculate the mean change in response to each statement to assess overall impact. They can also look at changes in individual participant responses to track their development</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To gather qualitative information, Sheffield also conducts focus groups and asks students to submit reflection diaries</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70</a:t>
            </a:fld>
            <a:endParaRPr lang="en-US" dirty="0"/>
          </a:p>
        </p:txBody>
      </p:sp>
    </p:spTree>
    <p:extLst>
      <p:ext uri="{BB962C8B-B14F-4D97-AF65-F5344CB8AC3E}">
        <p14:creationId xmlns:p14="http://schemas.microsoft.com/office/powerpoint/2010/main" val="20128816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programme evaluation is critical for ensuring they meaningfully inflecting student employability and better engaging alumni.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 But you also want to make sure you communicate successes to senior leaders and the campus community at large. Especially because of those misconceptions that we discussed earlier, and to ensure proper funding of your office, it’s critical to show that your work is impacting broader institutional goals.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University of Sheffield does this through an annual alumni volunteers report and infographic.</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report and infographic include data on volunteer and donor engagement, volunteer roles and activities, feedback from students and alums, and goals for the next year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The report and infographic is shared with the University Executive Board, academic department heads, professional services heads, and all staff who lead on the projects supported by the alumni volunteers.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While Sheffield reports positive feedback from those who receive the report, the director of advancement has one other simple recommendation: invite senior leaders to alumni engagement events. Miles makes sure to invite senior leaders to every single event, knowing that they won’t be able to come to most of them. But when they do come, they get to see first-hand how students benefit from engaging with alumni.</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71</a:t>
            </a:fld>
            <a:endParaRPr lang="en-US" dirty="0"/>
          </a:p>
        </p:txBody>
      </p:sp>
    </p:spTree>
    <p:extLst>
      <p:ext uri="{BB962C8B-B14F-4D97-AF65-F5344CB8AC3E}">
        <p14:creationId xmlns:p14="http://schemas.microsoft.com/office/powerpoint/2010/main" val="1797260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I wanted to end with some lessons from EAB’s advancement forum.  In their research, the Advancement Forum’s identified 5 “new rules of engagement” that institutions should adopt to better engage alumni volunteers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Each rule includes a brief description and examples that map to some of the practices we discussed today.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You’ll notice that all of these rules were incorporated into the practices that we shared today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For example – make it easy for alums to say yes by offering tightly scoped volunteer options with low time commitment. This includes things like speed networking, career panels, and alumni profiles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So you can use this as a nice summary slide for the practices we discussed today.</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72</a:t>
            </a:fld>
            <a:endParaRPr lang="en-US" dirty="0"/>
          </a:p>
        </p:txBody>
      </p:sp>
    </p:spTree>
    <p:extLst>
      <p:ext uri="{BB962C8B-B14F-4D97-AF65-F5344CB8AC3E}">
        <p14:creationId xmlns:p14="http://schemas.microsoft.com/office/powerpoint/2010/main" val="2763675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The third problem is a lack of leadership and </a:t>
            </a:r>
            <a:r>
              <a:rPr lang="en-US" sz="1200" kern="1200" dirty="0" err="1">
                <a:solidFill>
                  <a:schemeClr val="tx1"/>
                </a:solidFill>
                <a:effectLst/>
                <a:latin typeface="Verdana" panose="020B0604030504040204" pitchFamily="34" charset="0"/>
                <a:ea typeface="+mn-ea"/>
                <a:cs typeface="+mn-cs"/>
              </a:rPr>
              <a:t>centralisation</a:t>
            </a:r>
            <a:r>
              <a:rPr lang="en-US" sz="1200" kern="1200" dirty="0">
                <a:solidFill>
                  <a:schemeClr val="tx1"/>
                </a:solidFill>
                <a:effectLst/>
                <a:latin typeface="Verdana" panose="020B0604030504040204" pitchFamily="34" charset="0"/>
                <a:ea typeface="+mn-ea"/>
                <a:cs typeface="+mn-cs"/>
              </a:rPr>
              <a:t> around alumni engagement activities. Shown on the left, alumni relations has key attributes that make the office a natural leader on these initiatives. They have access to a robust alumni network and alumni employment data, and they understand the best ways to engage alumni to volunteer.</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But on most campuses, collaboration between alumni relations is rare. 47% of our survey respondents said alumni relations rarely or only occasionally collaborate with other units. The quote from DePaul University here illustrates this problem. There’s a misconception that alumni relations is very protective of alumni information and only cares about giving. This results in units avoiding collaboration with alumni relations and instead engaging alums on their own.</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This a missed opportunity to share information and best practices across offices. And there’s no opportunity for units to collaborate on innovative programming.</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8</a:t>
            </a:fld>
            <a:endParaRPr lang="en-US" dirty="0"/>
          </a:p>
        </p:txBody>
      </p:sp>
    </p:spTree>
    <p:extLst>
      <p:ext uri="{BB962C8B-B14F-4D97-AF65-F5344CB8AC3E}">
        <p14:creationId xmlns:p14="http://schemas.microsoft.com/office/powerpoint/2010/main" val="142899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Verdana" panose="020B0604030504040204" pitchFamily="34" charset="0"/>
                <a:ea typeface="+mn-ea"/>
                <a:cs typeface="+mn-cs"/>
              </a:rPr>
              <a:t>Final problem we heard is that even when you have great programmes that engage alums in student career development, they aren’t as effective as they should be due to low participation from students and alums.</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One story from a UK school on the left that we pseudonymed as Hogwarts University. Hogwarts wanted to expand their traditional mentoring programme to an online e-mentoring programme wit the hopes of reaching more students. They had a lot of interested alums who were excited about the prospect of being mentors. But, they didn’t do a great job spreading the word among their students. So during the programme pilot, a ton of alumni had signed up to be mentors, but very few students. Ultimately, the pilot failed and they had to shut down the programme—which made their alumni very unhappy.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Of course this an extreme story, everyone has a story like this. But, we heard that most schools on average see a 50% drop-off rate from students who register for an event and students who actually attend.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Moving to the right, the common problem with getting alumni to participate is slightly different. Some schools struggle to get enough alumni to volunteer, but the more common problem we getting the most desired alumni to volunteer—whether the desired characteristic be their career/industry, skill set, or donor potential. On the right, the typical approach to alumni volunteer recruitment.   </a:t>
            </a:r>
            <a:endParaRPr lang="en-GB" sz="1200" kern="1200" dirty="0">
              <a:solidFill>
                <a:schemeClr val="tx1"/>
              </a:solidFill>
              <a:effectLst/>
              <a:latin typeface="Verdana" panose="020B0604030504040204" pitchFamily="34" charset="0"/>
              <a:ea typeface="+mn-ea"/>
              <a:cs typeface="+mn-cs"/>
            </a:endParaRPr>
          </a:p>
          <a:p>
            <a:pPr lvl="0"/>
            <a:r>
              <a:rPr lang="en-US" sz="1200" kern="1200" dirty="0">
                <a:solidFill>
                  <a:schemeClr val="tx1"/>
                </a:solidFill>
                <a:effectLst/>
                <a:latin typeface="Verdana" panose="020B0604030504040204" pitchFamily="34" charset="0"/>
                <a:ea typeface="+mn-ea"/>
                <a:cs typeface="+mn-cs"/>
              </a:rPr>
              <a:t>Schools send out a general blast to alumni to volunteer for specific events or programmes. Because these emails often go ignored, you end up sending 3 more reminders for alums to volunteer and sign up. This results in a random sampling of alumni who may not be best suited to your volunteer opportunity. We’ve heard some comical anecdotes that often results from this strategy. An orthodontist attends a networking event ready to counsel pre-dentistry students, but finds only humanities PhD candidates; or a social work student doesn’t find anyone to talk to and is sold a life insurance policy by an alum who is a financial services professional.</a:t>
            </a:r>
            <a:endParaRPr lang="en-GB" sz="1200" kern="1200" dirty="0">
              <a:solidFill>
                <a:schemeClr val="tx1"/>
              </a:solidFill>
              <a:effectLst/>
              <a:latin typeface="Verdana" panose="020B0604030504040204" pitchFamily="34" charset="0"/>
              <a:ea typeface="+mn-ea"/>
              <a:cs typeface="+mn-cs"/>
            </a:endParaRPr>
          </a:p>
        </p:txBody>
      </p:sp>
      <p:sp>
        <p:nvSpPr>
          <p:cNvPr id="4" name="Slide Number Placeholder 3"/>
          <p:cNvSpPr>
            <a:spLocks noGrp="1"/>
          </p:cNvSpPr>
          <p:nvPr>
            <p:ph type="sldNum" sz="quarter" idx="5"/>
          </p:nvPr>
        </p:nvSpPr>
        <p:spPr/>
        <p:txBody>
          <a:bodyPr/>
          <a:lstStyle/>
          <a:p>
            <a:fld id="{BF4803AB-2594-4B0A-8DC3-A3880FE8631C}" type="slidenum">
              <a:rPr lang="en-US" smtClean="0"/>
              <a:pPr/>
              <a:t>9</a:t>
            </a:fld>
            <a:endParaRPr lang="en-US" dirty="0"/>
          </a:p>
        </p:txBody>
      </p:sp>
    </p:spTree>
    <p:extLst>
      <p:ext uri="{BB962C8B-B14F-4D97-AF65-F5344CB8AC3E}">
        <p14:creationId xmlns:p14="http://schemas.microsoft.com/office/powerpoint/2010/main" val="7949231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www.eab.com/" TargetMode="External"/><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hyperlink" Target="https://eab.box.com/v/eab-one-pager-script"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hyperlink" Target="https://eab.box.com/v/eab-one-pager-script"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structions">
    <p:bg bwMode="gray">
      <p:bgRef idx="1001">
        <a:schemeClr val="bg1"/>
      </p:bgRef>
    </p:bg>
    <p:spTree>
      <p:nvGrpSpPr>
        <p:cNvPr id="1" name=""/>
        <p:cNvGrpSpPr/>
        <p:nvPr/>
      </p:nvGrpSpPr>
      <p:grpSpPr>
        <a:xfrm>
          <a:off x="0" y="0"/>
          <a:ext cx="0" cy="0"/>
          <a:chOff x="0" y="0"/>
          <a:chExt cx="0" cy="0"/>
        </a:xfrm>
      </p:grpSpPr>
      <p:sp>
        <p:nvSpPr>
          <p:cNvPr id="22" name="Rectangle 21"/>
          <p:cNvSpPr/>
          <p:nvPr userDrawn="1"/>
        </p:nvSpPr>
        <p:spPr bwMode="gray">
          <a:xfrm>
            <a:off x="0" y="552450"/>
            <a:ext cx="2502244" cy="4298949"/>
          </a:xfrm>
          <a:prstGeom prst="rect">
            <a:avLst/>
          </a:prstGeom>
          <a:solidFill>
            <a:schemeClr val="accent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3" name="TextBox 22"/>
          <p:cNvSpPr txBox="1"/>
          <p:nvPr userDrawn="1"/>
        </p:nvSpPr>
        <p:spPr bwMode="gray">
          <a:xfrm>
            <a:off x="264105" y="1739317"/>
            <a:ext cx="2068331" cy="692497"/>
          </a:xfrm>
          <a:prstGeom prst="rect">
            <a:avLst/>
          </a:prstGeom>
          <a:noFill/>
        </p:spPr>
        <p:txBody>
          <a:bodyPr wrap="square" lIns="0" tIns="0" rIns="0" bIns="0" rtlCol="0">
            <a:spAutoFit/>
          </a:bodyPr>
          <a:lstStyle/>
          <a:p>
            <a:pPr algn="l">
              <a:spcBef>
                <a:spcPts val="500"/>
              </a:spcBef>
            </a:pPr>
            <a:r>
              <a:rPr lang="en-US" sz="2500" b="1" dirty="0">
                <a:solidFill>
                  <a:schemeClr val="bg1"/>
                </a:solidFill>
              </a:rPr>
              <a:t>4:3</a:t>
            </a:r>
            <a:br>
              <a:rPr lang="en-US" sz="2500" b="1" dirty="0">
                <a:solidFill>
                  <a:schemeClr val="bg1"/>
                </a:solidFill>
              </a:rPr>
            </a:br>
            <a:r>
              <a:rPr lang="en-US" sz="2000" b="0" dirty="0">
                <a:solidFill>
                  <a:schemeClr val="bg1"/>
                </a:solidFill>
              </a:rPr>
              <a:t>On-screen</a:t>
            </a:r>
          </a:p>
        </p:txBody>
      </p:sp>
      <p:cxnSp>
        <p:nvCxnSpPr>
          <p:cNvPr id="25" name="Straight Connector 24"/>
          <p:cNvCxnSpPr/>
          <p:nvPr userDrawn="1"/>
        </p:nvCxnSpPr>
        <p:spPr bwMode="gray">
          <a:xfrm>
            <a:off x="271463" y="2566000"/>
            <a:ext cx="2060973"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userDrawn="1"/>
        </p:nvSpPr>
        <p:spPr bwMode="gray">
          <a:xfrm>
            <a:off x="271463" y="2644312"/>
            <a:ext cx="2173362" cy="138499"/>
          </a:xfrm>
          <a:prstGeom prst="rect">
            <a:avLst/>
          </a:prstGeom>
          <a:noFill/>
        </p:spPr>
        <p:txBody>
          <a:bodyPr wrap="square" lIns="0" tIns="0" rIns="0" bIns="0" rtlCol="0">
            <a:spAutoFit/>
          </a:bodyPr>
          <a:lstStyle/>
          <a:p>
            <a:pPr>
              <a:spcBef>
                <a:spcPts val="500"/>
              </a:spcBef>
            </a:pPr>
            <a:r>
              <a:rPr lang="pt-BR" sz="900" b="1" dirty="0">
                <a:solidFill>
                  <a:schemeClr val="bg1"/>
                </a:solidFill>
              </a:rPr>
              <a:t>All projected presentations:</a:t>
            </a:r>
          </a:p>
        </p:txBody>
      </p:sp>
      <p:pic>
        <p:nvPicPr>
          <p:cNvPr id="33" name="Picture 32" descr="Screen Clippi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666233" y="552450"/>
            <a:ext cx="3459061" cy="2596812"/>
          </a:xfrm>
          <a:prstGeom prst="rect">
            <a:avLst/>
          </a:prstGeom>
          <a:ln w="6350">
            <a:solidFill>
              <a:schemeClr val="accent4"/>
            </a:solidFill>
            <a:miter lim="800000"/>
          </a:ln>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271464" y="897430"/>
            <a:ext cx="1244214" cy="477850"/>
          </a:xfrm>
          <a:prstGeom prst="rect">
            <a:avLst/>
          </a:prstGeom>
        </p:spPr>
      </p:pic>
      <p:sp>
        <p:nvSpPr>
          <p:cNvPr id="32" name="TextBox 31"/>
          <p:cNvSpPr txBox="1"/>
          <p:nvPr userDrawn="1"/>
        </p:nvSpPr>
        <p:spPr bwMode="gray">
          <a:xfrm>
            <a:off x="455635" y="2876813"/>
            <a:ext cx="1344839" cy="897682"/>
          </a:xfrm>
          <a:prstGeom prst="rect">
            <a:avLst/>
          </a:prstGeom>
          <a:noFill/>
        </p:spPr>
        <p:txBody>
          <a:bodyPr wrap="square" lIns="0" tIns="0" rIns="0" bIns="0" rtlCol="0">
            <a:spAutoFit/>
          </a:bodyPr>
          <a:lstStyle/>
          <a:p>
            <a:pPr marL="112713" indent="-112713">
              <a:spcBef>
                <a:spcPts val="400"/>
              </a:spcBef>
              <a:buFont typeface="Arial" panose="020B0604020202020204" pitchFamily="34" charset="0"/>
              <a:buChar char="•"/>
            </a:pPr>
            <a:r>
              <a:rPr lang="en-US" sz="900" dirty="0">
                <a:solidFill>
                  <a:schemeClr val="bg1"/>
                </a:solidFill>
              </a:rPr>
              <a:t>National meetings</a:t>
            </a:r>
          </a:p>
          <a:p>
            <a:pPr marL="112713" indent="-112713">
              <a:spcBef>
                <a:spcPts val="400"/>
              </a:spcBef>
              <a:buFont typeface="Arial" panose="020B0604020202020204" pitchFamily="34" charset="0"/>
              <a:buChar char="•"/>
            </a:pPr>
            <a:r>
              <a:rPr lang="en-US" sz="900" dirty="0">
                <a:solidFill>
                  <a:schemeClr val="bg1"/>
                </a:solidFill>
              </a:rPr>
              <a:t>Webconferences</a:t>
            </a:r>
          </a:p>
          <a:p>
            <a:pPr marL="112713" indent="-112713">
              <a:spcBef>
                <a:spcPts val="400"/>
              </a:spcBef>
              <a:buFont typeface="Arial" panose="020B0604020202020204" pitchFamily="34" charset="0"/>
              <a:buChar char="•"/>
            </a:pPr>
            <a:r>
              <a:rPr lang="en-US" sz="900" dirty="0">
                <a:solidFill>
                  <a:schemeClr val="bg1"/>
                </a:solidFill>
              </a:rPr>
              <a:t>Roundtables</a:t>
            </a:r>
          </a:p>
          <a:p>
            <a:pPr marL="112713" indent="-112713">
              <a:spcBef>
                <a:spcPts val="400"/>
              </a:spcBef>
              <a:buFont typeface="Arial" panose="020B0604020202020204" pitchFamily="34" charset="0"/>
              <a:buChar char="•"/>
            </a:pPr>
            <a:r>
              <a:rPr lang="en-US" sz="900" dirty="0">
                <a:solidFill>
                  <a:schemeClr val="bg1"/>
                </a:solidFill>
              </a:rPr>
              <a:t>Onsites</a:t>
            </a:r>
          </a:p>
          <a:p>
            <a:pPr marL="112713" indent="-112713">
              <a:spcBef>
                <a:spcPts val="400"/>
              </a:spcBef>
              <a:buFont typeface="Arial" panose="020B0604020202020204" pitchFamily="34" charset="0"/>
              <a:buChar char="•"/>
            </a:pPr>
            <a:r>
              <a:rPr lang="en-US" sz="900" dirty="0">
                <a:solidFill>
                  <a:schemeClr val="bg1"/>
                </a:solidFill>
              </a:rPr>
              <a:t>Conferences</a:t>
            </a:r>
          </a:p>
        </p:txBody>
      </p:sp>
      <p:sp>
        <p:nvSpPr>
          <p:cNvPr id="34" name="Rectangle 33"/>
          <p:cNvSpPr/>
          <p:nvPr userDrawn="1"/>
        </p:nvSpPr>
        <p:spPr bwMode="gray">
          <a:xfrm>
            <a:off x="0" y="0"/>
            <a:ext cx="2502244" cy="401986"/>
          </a:xfrm>
          <a:prstGeom prst="rect">
            <a:avLst/>
          </a:prstGeom>
          <a:solidFill>
            <a:schemeClr val="tx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500"/>
              </a:spcBef>
            </a:pPr>
            <a:r>
              <a:rPr lang="en-US" sz="1200" b="1" dirty="0">
                <a:solidFill>
                  <a:schemeClr val="bg1"/>
                </a:solidFill>
              </a:rPr>
              <a:t>2019</a:t>
            </a:r>
            <a:r>
              <a:rPr lang="en-US" sz="1200" b="1" baseline="0" dirty="0">
                <a:solidFill>
                  <a:schemeClr val="bg1"/>
                </a:solidFill>
              </a:rPr>
              <a:t> Template Edition</a:t>
            </a:r>
            <a:endParaRPr lang="en-US" sz="1200" b="1" dirty="0">
              <a:solidFill>
                <a:schemeClr val="bg1"/>
              </a:solidFill>
            </a:endParaRPr>
          </a:p>
        </p:txBody>
      </p:sp>
      <p:sp>
        <p:nvSpPr>
          <p:cNvPr id="12" name="Text Placeholder 7"/>
          <p:cNvSpPr txBox="1">
            <a:spLocks/>
          </p:cNvSpPr>
          <p:nvPr userDrawn="1"/>
        </p:nvSpPr>
        <p:spPr bwMode="gray">
          <a:xfrm>
            <a:off x="277813" y="3970588"/>
            <a:ext cx="2321952" cy="276999"/>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lgn="l">
              <a:spcBef>
                <a:spcPts val="2400"/>
              </a:spcBef>
              <a:buNone/>
            </a:pPr>
            <a:r>
              <a:rPr lang="en-US" sz="900" b="1" dirty="0">
                <a:solidFill>
                  <a:schemeClr val="bg1"/>
                </a:solidFill>
              </a:rPr>
              <a:t>Need help or 16:9 format? </a:t>
            </a:r>
            <a:br>
              <a:rPr lang="en-US" sz="900" b="1" dirty="0">
                <a:solidFill>
                  <a:schemeClr val="bg1"/>
                </a:solidFill>
              </a:rPr>
            </a:br>
            <a:r>
              <a:rPr lang="en-US" sz="900" b="0" dirty="0">
                <a:solidFill>
                  <a:schemeClr val="bg1"/>
                </a:solidFill>
              </a:rPr>
              <a:t>Email DSS-Requests@eab.com</a:t>
            </a:r>
          </a:p>
        </p:txBody>
      </p:sp>
      <p:pic>
        <p:nvPicPr>
          <p:cNvPr id="14" name="Picture 13">
            <a:extLst>
              <a:ext uri="{FF2B5EF4-FFF2-40B4-BE49-F238E27FC236}">
                <a16:creationId xmlns:a16="http://schemas.microsoft.com/office/drawing/2014/main" id="{9166CDF0-C991-469B-B75A-409F40F1564C}"/>
              </a:ext>
            </a:extLst>
          </p:cNvPr>
          <p:cNvPicPr>
            <a:picLocks noChangeAspect="1"/>
          </p:cNvPicPr>
          <p:nvPr userDrawn="1"/>
        </p:nvPicPr>
        <p:blipFill>
          <a:blip r:embed="rId5"/>
          <a:stretch>
            <a:fillRect/>
          </a:stretch>
        </p:blipFill>
        <p:spPr>
          <a:xfrm>
            <a:off x="2678907" y="3320075"/>
            <a:ext cx="3444080" cy="1302544"/>
          </a:xfrm>
          <a:prstGeom prst="rect">
            <a:avLst/>
          </a:prstGeom>
        </p:spPr>
      </p:pic>
      <p:sp>
        <p:nvSpPr>
          <p:cNvPr id="13" name="Rectangle 12">
            <a:extLst>
              <a:ext uri="{FF2B5EF4-FFF2-40B4-BE49-F238E27FC236}">
                <a16:creationId xmlns:a16="http://schemas.microsoft.com/office/drawing/2014/main" id="{E5E0AEC6-4F97-4E0A-AA62-71EC242B1B8D}"/>
              </a:ext>
            </a:extLst>
          </p:cNvPr>
          <p:cNvSpPr/>
          <p:nvPr userDrawn="1"/>
        </p:nvSpPr>
        <p:spPr bwMode="gray">
          <a:xfrm>
            <a:off x="2666233" y="0"/>
            <a:ext cx="3456754" cy="401986"/>
          </a:xfrm>
          <a:prstGeom prst="rect">
            <a:avLst/>
          </a:prstGeom>
          <a:solidFill>
            <a:srgbClr val="00990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500"/>
              </a:spcBef>
            </a:pPr>
            <a:r>
              <a:rPr lang="en-US" sz="1200" b="1" dirty="0">
                <a:solidFill>
                  <a:schemeClr val="bg1"/>
                </a:solidFill>
              </a:rPr>
              <a:t>Delete Page After Reading</a:t>
            </a:r>
          </a:p>
        </p:txBody>
      </p:sp>
    </p:spTree>
    <p:custDataLst>
      <p:tags r:id="rId1"/>
    </p:custDataLst>
    <p:extLst>
      <p:ext uri="{BB962C8B-B14F-4D97-AF65-F5344CB8AC3E}">
        <p14:creationId xmlns:p14="http://schemas.microsoft.com/office/powerpoint/2010/main" val="4133591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pyright)">
    <p:spTree>
      <p:nvGrpSpPr>
        <p:cNvPr id="1" name=""/>
        <p:cNvGrpSpPr/>
        <p:nvPr/>
      </p:nvGrpSpPr>
      <p:grpSpPr>
        <a:xfrm>
          <a:off x="0" y="0"/>
          <a:ext cx="0" cy="0"/>
          <a:chOff x="0" y="0"/>
          <a:chExt cx="0" cy="0"/>
        </a:xfrm>
      </p:grpSpPr>
      <p:sp>
        <p:nvSpPr>
          <p:cNvPr id="20" name="TextBox 19"/>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tx1"/>
                </a:solidFill>
                <a:latin typeface="+mj-lt"/>
              </a:rPr>
              <a:t>‹#›</a:t>
            </a:fld>
            <a:endParaRPr lang="en-US" sz="650" dirty="0">
              <a:solidFill>
                <a:schemeClr val="tx1"/>
              </a:solidFill>
              <a:latin typeface="+mj-lt"/>
            </a:endParaRPr>
          </a:p>
        </p:txBody>
      </p:sp>
    </p:spTree>
    <p:custDataLst>
      <p:tags r:id="rId1"/>
    </p:custDataLst>
    <p:extLst>
      <p:ext uri="{BB962C8B-B14F-4D97-AF65-F5344CB8AC3E}">
        <p14:creationId xmlns:p14="http://schemas.microsoft.com/office/powerpoint/2010/main" val="968989333"/>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tes">
    <p:bg bwMode="gray">
      <p:bgRef idx="1001">
        <a:schemeClr val="bg1"/>
      </p:bgRef>
    </p:bg>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cxnSp>
        <p:nvCxnSpPr>
          <p:cNvPr id="34" name="Straight Connector 33"/>
          <p:cNvCxnSpPr/>
          <p:nvPr userDrawn="1"/>
        </p:nvCxnSpPr>
        <p:spPr bwMode="gray">
          <a:xfrm>
            <a:off x="283818" y="1110912"/>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sp>
        <p:nvSpPr>
          <p:cNvPr id="43" name="Title 1"/>
          <p:cNvSpPr txBox="1">
            <a:spLocks/>
          </p:cNvSpPr>
          <p:nvPr userDrawn="1"/>
        </p:nvSpPr>
        <p:spPr bwMode="gray">
          <a:xfrm>
            <a:off x="283818" y="309824"/>
            <a:ext cx="772685" cy="256480"/>
          </a:xfrm>
          <a:prstGeom prst="rect">
            <a:avLst/>
          </a:prstGeom>
        </p:spPr>
        <p:txBody>
          <a:bodyPr wrap="square" lIns="0" tIns="0" rIns="0" bIns="0" anchor="b" anchorCtr="0">
            <a:spAutoFit/>
          </a:bodyPr>
          <a:lstStyle>
            <a:lvl1pPr algn="l" defTabSz="640080" rtl="0" eaLnBrk="1" latinLnBrk="0" hangingPunct="1">
              <a:lnSpc>
                <a:spcPct val="90000"/>
              </a:lnSpc>
              <a:spcBef>
                <a:spcPct val="0"/>
              </a:spcBef>
              <a:buNone/>
              <a:defRPr sz="1800" b="0" kern="1200" spc="40" baseline="0">
                <a:solidFill>
                  <a:schemeClr val="tx1"/>
                </a:solidFill>
                <a:latin typeface="+mj-lt"/>
                <a:ea typeface="+mj-ea"/>
                <a:cs typeface="+mj-cs"/>
              </a:defRPr>
            </a:lvl1pPr>
          </a:lstStyle>
          <a:p>
            <a:pPr>
              <a:lnSpc>
                <a:spcPct val="90000"/>
              </a:lnSpc>
            </a:pPr>
            <a:r>
              <a:rPr lang="en-US" spc="50" baseline="0" dirty="0">
                <a:solidFill>
                  <a:schemeClr val="tx1"/>
                </a:solidFill>
              </a:rPr>
              <a:t>Notes:</a:t>
            </a:r>
          </a:p>
        </p:txBody>
      </p:sp>
      <p:grpSp>
        <p:nvGrpSpPr>
          <p:cNvPr id="24" name="Group 23"/>
          <p:cNvGrpSpPr/>
          <p:nvPr userDrawn="1"/>
        </p:nvGrpSpPr>
        <p:grpSpPr bwMode="gray">
          <a:xfrm>
            <a:off x="5888334" y="0"/>
            <a:ext cx="458401" cy="507600"/>
            <a:chOff x="5888334" y="0"/>
            <a:chExt cx="458401" cy="507600"/>
          </a:xfrm>
        </p:grpSpPr>
        <p:sp>
          <p:nvSpPr>
            <p:cNvPr id="25" name="Freeform 24"/>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26"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9"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0"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4" name="TextBox 43"/>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cxnSp>
        <p:nvCxnSpPr>
          <p:cNvPr id="45" name="Straight Connector 44"/>
          <p:cNvCxnSpPr/>
          <p:nvPr userDrawn="1"/>
        </p:nvCxnSpPr>
        <p:spPr bwMode="gray">
          <a:xfrm>
            <a:off x="283818" y="4397429"/>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gray">
          <a:xfrm>
            <a:off x="283818" y="1476081"/>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gray">
          <a:xfrm>
            <a:off x="283818" y="1841250"/>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userDrawn="1"/>
        </p:nvCxnSpPr>
        <p:spPr bwMode="gray">
          <a:xfrm>
            <a:off x="283818" y="2206419"/>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userDrawn="1"/>
        </p:nvCxnSpPr>
        <p:spPr bwMode="gray">
          <a:xfrm>
            <a:off x="283818" y="2571588"/>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userDrawn="1"/>
        </p:nvCxnSpPr>
        <p:spPr bwMode="gray">
          <a:xfrm>
            <a:off x="283818" y="2936757"/>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userDrawn="1"/>
        </p:nvCxnSpPr>
        <p:spPr bwMode="gray">
          <a:xfrm>
            <a:off x="283818" y="3301926"/>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userDrawn="1"/>
        </p:nvCxnSpPr>
        <p:spPr bwMode="gray">
          <a:xfrm>
            <a:off x="283818" y="3667095"/>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userDrawn="1"/>
        </p:nvCxnSpPr>
        <p:spPr bwMode="gray">
          <a:xfrm>
            <a:off x="283818" y="4032264"/>
            <a:ext cx="5845520" cy="0"/>
          </a:xfrm>
          <a:prstGeom prst="line">
            <a:avLst/>
          </a:prstGeom>
          <a:ln w="6350">
            <a:solidFill>
              <a:schemeClr val="accent2"/>
            </a:solidFill>
            <a:miter lim="800000"/>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29620897"/>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ver Page: Top Slide">
    <p:spTree>
      <p:nvGrpSpPr>
        <p:cNvPr id="1" name=""/>
        <p:cNvGrpSpPr/>
        <p:nvPr/>
      </p:nvGrpSpPr>
      <p:grpSpPr>
        <a:xfrm>
          <a:off x="0" y="0"/>
          <a:ext cx="0" cy="0"/>
          <a:chOff x="0" y="0"/>
          <a:chExt cx="0" cy="0"/>
        </a:xfrm>
      </p:grpSpPr>
      <p:sp>
        <p:nvSpPr>
          <p:cNvPr id="20" name="Title 19"/>
          <p:cNvSpPr>
            <a:spLocks noGrp="1"/>
          </p:cNvSpPr>
          <p:nvPr>
            <p:ph type="title" hasCustomPrompt="1"/>
          </p:nvPr>
        </p:nvSpPr>
        <p:spPr bwMode="gray">
          <a:xfrm>
            <a:off x="371475" y="3279699"/>
            <a:ext cx="5029200" cy="830997"/>
          </a:xfrm>
          <a:prstGeom prst="rect">
            <a:avLst/>
          </a:prstGeom>
        </p:spPr>
        <p:txBody>
          <a:bodyPr lIns="0" tIns="0" rIns="0" bIns="0" anchor="b" anchorCtr="0">
            <a:spAutoFit/>
          </a:bodyPr>
          <a:lstStyle>
            <a:lvl1pPr>
              <a:lnSpc>
                <a:spcPct val="90000"/>
              </a:lnSpc>
              <a:defRPr sz="3000" b="0" spc="50" baseline="0">
                <a:solidFill>
                  <a:schemeClr val="tx1"/>
                </a:solidFill>
              </a:defRPr>
            </a:lvl1pPr>
          </a:lstStyle>
          <a:p>
            <a:r>
              <a:rPr lang="en-US" dirty="0"/>
              <a:t>Cover Title – Rockwell 30pt Regular, Title Case</a:t>
            </a:r>
          </a:p>
        </p:txBody>
      </p:sp>
      <p:sp>
        <p:nvSpPr>
          <p:cNvPr id="22" name="Text Placeholder 21"/>
          <p:cNvSpPr>
            <a:spLocks noGrp="1"/>
          </p:cNvSpPr>
          <p:nvPr>
            <p:ph type="body" sz="quarter" idx="16" hasCustomPrompt="1"/>
          </p:nvPr>
        </p:nvSpPr>
        <p:spPr bwMode="gray">
          <a:xfrm>
            <a:off x="371475" y="4342854"/>
            <a:ext cx="5029200" cy="215444"/>
          </a:xfrm>
        </p:spPr>
        <p:txBody>
          <a:bodyPr/>
          <a:lstStyle>
            <a:lvl1pPr marL="0" indent="0">
              <a:spcBef>
                <a:spcPts val="0"/>
              </a:spcBef>
              <a:buNone/>
              <a:defRPr sz="1400" baseline="0">
                <a:solidFill>
                  <a:schemeClr val="tx1"/>
                </a:solidFill>
              </a:defRPr>
            </a:lvl1pPr>
            <a:lvl2pPr marL="114300" indent="0">
              <a:spcBef>
                <a:spcPts val="0"/>
              </a:spcBef>
              <a:buNone/>
              <a:defRPr sz="1400"/>
            </a:lvl2pPr>
            <a:lvl3pPr marL="228600" indent="0">
              <a:spcBef>
                <a:spcPts val="0"/>
              </a:spcBef>
              <a:buNone/>
              <a:defRPr sz="1400"/>
            </a:lvl3pPr>
            <a:lvl4pPr marL="342900" indent="0">
              <a:spcBef>
                <a:spcPts val="0"/>
              </a:spcBef>
              <a:buNone/>
              <a:defRPr sz="1400"/>
            </a:lvl4pPr>
            <a:lvl5pPr marL="457200" indent="0">
              <a:spcBef>
                <a:spcPts val="0"/>
              </a:spcBef>
              <a:buNone/>
              <a:defRPr sz="1400"/>
            </a:lvl5pPr>
          </a:lstStyle>
          <a:p>
            <a:pPr lvl="0"/>
            <a:r>
              <a:rPr lang="en-US" dirty="0"/>
              <a:t>Cover Subtitle – Verdana 14pt Regular, Title Case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51303" y="379532"/>
            <a:ext cx="1685547" cy="734569"/>
          </a:xfrm>
          <a:prstGeom prst="rect">
            <a:avLst/>
          </a:prstGeom>
          <a:noFill/>
          <a:ln>
            <a:noFill/>
          </a:ln>
        </p:spPr>
      </p:pic>
    </p:spTree>
    <p:custDataLst>
      <p:tags r:id="rId1"/>
    </p:custDataLst>
    <p:extLst>
      <p:ext uri="{BB962C8B-B14F-4D97-AF65-F5344CB8AC3E}">
        <p14:creationId xmlns:p14="http://schemas.microsoft.com/office/powerpoint/2010/main" val="3485206770"/>
      </p:ext>
    </p:extLst>
  </p:cSld>
  <p:clrMapOvr>
    <a:masterClrMapping/>
  </p:clrMapOvr>
  <p:extLst>
    <p:ext uri="{DCECCB84-F9BA-43D5-87BE-67443E8EF086}">
      <p15:sldGuideLst xmlns:p15="http://schemas.microsoft.com/office/powerpoint/2012/main">
        <p15:guide id="1" pos="234" userDrawn="1">
          <p15:clr>
            <a:srgbClr val="FBAE40"/>
          </p15:clr>
        </p15:guide>
        <p15:guide id="2" orient="horz" pos="2591" userDrawn="1">
          <p15:clr>
            <a:srgbClr val="FBAE40"/>
          </p15:clr>
        </p15:guide>
        <p15:guide id="3" orient="horz" pos="2735"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age: Bottom Slide">
    <p:spTree>
      <p:nvGrpSpPr>
        <p:cNvPr id="1" name=""/>
        <p:cNvGrpSpPr/>
        <p:nvPr/>
      </p:nvGrpSpPr>
      <p:grpSpPr>
        <a:xfrm>
          <a:off x="0" y="0"/>
          <a:ext cx="0" cy="0"/>
          <a:chOff x="0" y="0"/>
          <a:chExt cx="0" cy="0"/>
        </a:xfrm>
      </p:grpSpPr>
      <p:cxnSp>
        <p:nvCxnSpPr>
          <p:cNvPr id="5" name="Straight Connector 4"/>
          <p:cNvCxnSpPr/>
          <p:nvPr userDrawn="1"/>
        </p:nvCxnSpPr>
        <p:spPr bwMode="gray">
          <a:xfrm>
            <a:off x="22860" y="4097682"/>
            <a:ext cx="6355080" cy="0"/>
          </a:xfrm>
          <a:prstGeom prst="line">
            <a:avLst/>
          </a:prstGeom>
          <a:ln w="28575">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3939708" y="4191900"/>
            <a:ext cx="2438232" cy="215444"/>
          </a:xfrm>
          <a:prstGeom prst="rect">
            <a:avLst/>
          </a:prstGeom>
        </p:spPr>
        <p:txBody>
          <a:bodyPr wrap="none" lIns="0" tIns="0" rIns="0" bIns="0" anchor="t" anchorCtr="0">
            <a:spAutoFit/>
          </a:bodyPr>
          <a:lstStyle>
            <a:lvl1pPr algn="r">
              <a:lnSpc>
                <a:spcPct val="100000"/>
              </a:lnSpc>
              <a:defRPr sz="1400" b="0" spc="0" baseline="0">
                <a:solidFill>
                  <a:schemeClr val="accent3"/>
                </a:solidFill>
                <a:latin typeface="+mn-lt"/>
              </a:defRPr>
            </a:lvl1pPr>
          </a:lstStyle>
          <a:p>
            <a:r>
              <a:rPr lang="en-US" dirty="0"/>
              <a:t>Insert Program Name Here</a:t>
            </a:r>
          </a:p>
        </p:txBody>
      </p:sp>
      <p:sp>
        <p:nvSpPr>
          <p:cNvPr id="4" name="Text Placeholder 3"/>
          <p:cNvSpPr>
            <a:spLocks noGrp="1"/>
          </p:cNvSpPr>
          <p:nvPr>
            <p:ph type="body" sz="quarter" idx="16" hasCustomPrompt="1"/>
          </p:nvPr>
        </p:nvSpPr>
        <p:spPr bwMode="gray">
          <a:xfrm>
            <a:off x="3389943" y="4431033"/>
            <a:ext cx="2987997" cy="153888"/>
          </a:xfrm>
        </p:spPr>
        <p:txBody>
          <a:bodyPr wrap="none"/>
          <a:lstStyle>
            <a:lvl1pPr marL="0" indent="0" algn="r">
              <a:spcBef>
                <a:spcPts val="0"/>
              </a:spcBef>
              <a:buNone/>
              <a:defRPr sz="1000">
                <a:solidFill>
                  <a:schemeClr val="accent3"/>
                </a:solidFill>
              </a:defRPr>
            </a:lvl1pPr>
          </a:lstStyle>
          <a:p>
            <a:pPr lvl="0"/>
            <a:r>
              <a:rPr lang="en-US" dirty="0"/>
              <a:t>Insert Sub-program Name Here (if necessary)</a:t>
            </a:r>
          </a:p>
        </p:txBody>
      </p:sp>
    </p:spTree>
    <p:custDataLst>
      <p:tags r:id="rId1"/>
    </p:custDataLst>
    <p:extLst>
      <p:ext uri="{BB962C8B-B14F-4D97-AF65-F5344CB8AC3E}">
        <p14:creationId xmlns:p14="http://schemas.microsoft.com/office/powerpoint/2010/main" val="1714615953"/>
      </p:ext>
    </p:extLst>
  </p:cSld>
  <p:clrMapOvr>
    <a:masterClrMapping/>
  </p:clrMapOvr>
  <p:extLst>
    <p:ext uri="{DCECCB84-F9BA-43D5-87BE-67443E8EF086}">
      <p15:sldGuideLst xmlns:p15="http://schemas.microsoft.com/office/powerpoint/2012/main">
        <p15:guide id="1" orient="horz" pos="263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nside Cover: Top Slid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81610" y="309824"/>
            <a:ext cx="4111003" cy="25648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dirty="0"/>
              <a:t>Insert Program Name Here</a:t>
            </a:r>
          </a:p>
        </p:txBody>
      </p:sp>
      <p:sp>
        <p:nvSpPr>
          <p:cNvPr id="6" name="Text Placeholder 5"/>
          <p:cNvSpPr>
            <a:spLocks noGrp="1"/>
          </p:cNvSpPr>
          <p:nvPr>
            <p:ph type="body" sz="quarter" idx="37" hasCustomPrompt="1"/>
          </p:nvPr>
        </p:nvSpPr>
        <p:spPr bwMode="gray">
          <a:xfrm>
            <a:off x="688369" y="968034"/>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(insert text)</a:t>
            </a:r>
          </a:p>
        </p:txBody>
      </p:sp>
      <p:sp>
        <p:nvSpPr>
          <p:cNvPr id="8" name="Text Placeholder 7"/>
          <p:cNvSpPr>
            <a:spLocks noGrp="1"/>
          </p:cNvSpPr>
          <p:nvPr>
            <p:ph type="body" sz="quarter" idx="38" hasCustomPrompt="1"/>
          </p:nvPr>
        </p:nvSpPr>
        <p:spPr bwMode="gray">
          <a:xfrm>
            <a:off x="688369" y="1175826"/>
            <a:ext cx="32004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0" name="Text Placeholder 9"/>
          <p:cNvSpPr>
            <a:spLocks noGrp="1"/>
          </p:cNvSpPr>
          <p:nvPr>
            <p:ph type="body" sz="quarter" idx="39" hasCustomPrompt="1"/>
          </p:nvPr>
        </p:nvSpPr>
        <p:spPr bwMode="gray">
          <a:xfrm>
            <a:off x="688369" y="1609882"/>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(insert text)</a:t>
            </a:r>
          </a:p>
        </p:txBody>
      </p:sp>
      <p:sp>
        <p:nvSpPr>
          <p:cNvPr id="12" name="Text Placeholder 11"/>
          <p:cNvSpPr>
            <a:spLocks noGrp="1"/>
          </p:cNvSpPr>
          <p:nvPr>
            <p:ph type="body" sz="quarter" idx="40" hasCustomPrompt="1"/>
          </p:nvPr>
        </p:nvSpPr>
        <p:spPr bwMode="gray">
          <a:xfrm>
            <a:off x="688369" y="1819016"/>
            <a:ext cx="3200400"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14" name="Text Placeholder 13"/>
          <p:cNvSpPr>
            <a:spLocks noGrp="1"/>
          </p:cNvSpPr>
          <p:nvPr>
            <p:ph type="body" sz="quarter" idx="41" hasCustomPrompt="1"/>
          </p:nvPr>
        </p:nvSpPr>
        <p:spPr bwMode="gray">
          <a:xfrm>
            <a:off x="688369" y="2250476"/>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(insert text)</a:t>
            </a:r>
          </a:p>
        </p:txBody>
      </p:sp>
      <p:sp>
        <p:nvSpPr>
          <p:cNvPr id="17" name="Text Placeholder 16"/>
          <p:cNvSpPr>
            <a:spLocks noGrp="1"/>
          </p:cNvSpPr>
          <p:nvPr>
            <p:ph type="body" sz="quarter" idx="42" hasCustomPrompt="1"/>
          </p:nvPr>
        </p:nvSpPr>
        <p:spPr bwMode="gray">
          <a:xfrm>
            <a:off x="688369" y="2459785"/>
            <a:ext cx="32004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27" name="Text Placeholder 26"/>
          <p:cNvSpPr>
            <a:spLocks noGrp="1"/>
          </p:cNvSpPr>
          <p:nvPr>
            <p:ph type="body" sz="quarter" idx="43" hasCustomPrompt="1"/>
          </p:nvPr>
        </p:nvSpPr>
        <p:spPr bwMode="gray">
          <a:xfrm>
            <a:off x="688369" y="2888149"/>
            <a:ext cx="320040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(insert text)</a:t>
            </a:r>
          </a:p>
        </p:txBody>
      </p:sp>
      <p:sp>
        <p:nvSpPr>
          <p:cNvPr id="29" name="Text Placeholder 28"/>
          <p:cNvSpPr>
            <a:spLocks noGrp="1"/>
          </p:cNvSpPr>
          <p:nvPr>
            <p:ph type="body" sz="quarter" idx="44" hasCustomPrompt="1"/>
          </p:nvPr>
        </p:nvSpPr>
        <p:spPr bwMode="gray">
          <a:xfrm>
            <a:off x="688369" y="3097903"/>
            <a:ext cx="3200400"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6" name="Straight Connector 15"/>
          <p:cNvCxnSpPr/>
          <p:nvPr userDrawn="1"/>
        </p:nvCxnSpPr>
        <p:spPr bwMode="gray">
          <a:xfrm>
            <a:off x="4773942" y="309824"/>
            <a:ext cx="0" cy="4490776"/>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bwMode="gray">
          <a:xfrm>
            <a:off x="4860213" y="300832"/>
            <a:ext cx="1404663" cy="4334013"/>
          </a:xfrm>
          <a:prstGeom prst="rect">
            <a:avLst/>
          </a:prstGeom>
          <a:noFill/>
        </p:spPr>
        <p:txBody>
          <a:bodyPr wrap="square" lIns="0" tIns="0" rIns="0" bIns="0" rtlCol="0">
            <a:noAutofit/>
          </a:bodyPr>
          <a:lstStyle/>
          <a:p>
            <a:pPr>
              <a:spcBef>
                <a:spcPts val="400"/>
              </a:spcBef>
            </a:pPr>
            <a:r>
              <a:rPr lang="en-US" sz="500" b="1" baseline="0" dirty="0">
                <a:solidFill>
                  <a:schemeClr val="tx1"/>
                </a:solidFill>
                <a:latin typeface="+mn-lt"/>
                <a:cs typeface="Arial"/>
              </a:rPr>
              <a:t>LEGAL CAVEAT</a:t>
            </a:r>
          </a:p>
          <a:p>
            <a:pPr>
              <a:spcBef>
                <a:spcPts val="400"/>
              </a:spcBef>
            </a:pPr>
            <a:r>
              <a:rPr lang="en-US" sz="500" baseline="0" dirty="0">
                <a:solidFill>
                  <a:schemeClr val="tx1"/>
                </a:solidFill>
                <a:latin typeface="+mn-lt"/>
                <a:cs typeface="Arial"/>
              </a:rPr>
              <a:t>EAB Global, Inc. (“EAB”) has made efforts to verify the accuracy of the information it provides to members. This report relies</a:t>
            </a:r>
            <a:br>
              <a:rPr lang="en-US" sz="500" baseline="0" dirty="0">
                <a:solidFill>
                  <a:schemeClr val="tx1"/>
                </a:solidFill>
                <a:latin typeface="+mn-lt"/>
                <a:cs typeface="Arial"/>
              </a:rPr>
            </a:br>
            <a:r>
              <a:rPr lang="en-US" sz="500" baseline="0" dirty="0">
                <a:solidFill>
                  <a:schemeClr val="tx1"/>
                </a:solidFill>
                <a:latin typeface="+mn-lt"/>
                <a:cs typeface="Arial"/>
              </a:rPr>
              <a:t>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members should not rely on any legal commentary in this report as a basis for action, or assume that any Strategys described herein would be permitted by applicable law or appropriate for a given member’s situation. Members are advised to consult with appropriate professionals concerning legal, tax, or accounting issues, before implementing any of these Strategys. No EAB Organization or any of its respective officers, directors, employees, or agents shall be liable for any claims, liabilities, or expenses relating to (a) any errors or omissions in this report, </a:t>
            </a:r>
            <a:br>
              <a:rPr lang="en-US" sz="500" baseline="0" dirty="0">
                <a:solidFill>
                  <a:schemeClr val="tx1"/>
                </a:solidFill>
                <a:latin typeface="+mn-lt"/>
                <a:cs typeface="Arial"/>
              </a:rPr>
            </a:br>
            <a:r>
              <a:rPr lang="en-US" sz="500" baseline="0" dirty="0">
                <a:solidFill>
                  <a:schemeClr val="tx1"/>
                </a:solidFill>
                <a:latin typeface="+mn-lt"/>
                <a:cs typeface="Arial"/>
              </a:rPr>
              <a:t>whether caused by any EAB organization, or any of their respective employees or agents, or sources or other third parties, (b) any recommendation by any EAB Organization, or (c) failure of member and its employees and agents to abide by the terms set forth herein.</a:t>
            </a:r>
          </a:p>
          <a:p>
            <a:pPr>
              <a:spcBef>
                <a:spcPts val="600"/>
              </a:spcBef>
            </a:pPr>
            <a:r>
              <a:rPr lang="en-US" sz="500" baseline="0" dirty="0">
                <a:solidFill>
                  <a:schemeClr val="tx1"/>
                </a:solidFill>
                <a:latin typeface="+mn-lt"/>
                <a:cs typeface="Arial"/>
              </a:rPr>
              <a:t>EAB is a registered trademark of EAB Global, Inc. in the United States and other countries. Members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 (b) an endorsement of the company or its products or services by an EAB Organization. No EAB Organization is affiliated with any such company.</a:t>
            </a:r>
          </a:p>
        </p:txBody>
      </p:sp>
    </p:spTree>
    <p:custDataLst>
      <p:tags r:id="rId1"/>
    </p:custDataLst>
    <p:extLst>
      <p:ext uri="{BB962C8B-B14F-4D97-AF65-F5344CB8AC3E}">
        <p14:creationId xmlns:p14="http://schemas.microsoft.com/office/powerpoint/2010/main" val="2756965695"/>
      </p:ext>
    </p:extLst>
  </p:cSld>
  <p:clrMapOvr>
    <a:masterClrMapping/>
  </p:clrMapOvr>
  <p:extLst>
    <p:ext uri="{DCECCB84-F9BA-43D5-87BE-67443E8EF086}">
      <p15:sldGuideLst xmlns:p15="http://schemas.microsoft.com/office/powerpoint/2012/main">
        <p15:guide id="1" pos="432" userDrawn="1">
          <p15:clr>
            <a:srgbClr val="FBAE40"/>
          </p15:clr>
        </p15:guide>
        <p15:guide id="2" orient="horz" pos="195" userDrawn="1">
          <p15:clr>
            <a:srgbClr val="FBAE40"/>
          </p15:clr>
        </p15:guide>
        <p15:guide id="3" pos="2767"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side Cover: Bottom Slide">
    <p:spTree>
      <p:nvGrpSpPr>
        <p:cNvPr id="1" name=""/>
        <p:cNvGrpSpPr/>
        <p:nvPr/>
      </p:nvGrpSpPr>
      <p:grpSpPr>
        <a:xfrm>
          <a:off x="0" y="0"/>
          <a:ext cx="0" cy="0"/>
          <a:chOff x="0" y="0"/>
          <a:chExt cx="0" cy="0"/>
        </a:xfrm>
      </p:grpSpPr>
      <p:sp>
        <p:nvSpPr>
          <p:cNvPr id="8" name="TextBox 7"/>
          <p:cNvSpPr txBox="1"/>
          <p:nvPr userDrawn="1"/>
        </p:nvSpPr>
        <p:spPr bwMode="gray">
          <a:xfrm>
            <a:off x="4860213" y="24057"/>
            <a:ext cx="1473868" cy="4514056"/>
          </a:xfrm>
          <a:prstGeom prst="rect">
            <a:avLst/>
          </a:prstGeom>
          <a:noFill/>
        </p:spPr>
        <p:txBody>
          <a:bodyPr wrap="square" lIns="0" tIns="0" rIns="0" bIns="0" rtlCol="0">
            <a:spAutoFit/>
          </a:bodyPr>
          <a:lstStyle/>
          <a:p>
            <a:pPr>
              <a:spcBef>
                <a:spcPts val="400"/>
              </a:spcBef>
            </a:pPr>
            <a:r>
              <a:rPr lang="en-US" sz="500" b="1" baseline="0" dirty="0">
                <a:solidFill>
                  <a:schemeClr val="tx1"/>
                </a:solidFill>
                <a:latin typeface="+mn-lt"/>
                <a:cs typeface="Arial"/>
              </a:rPr>
              <a:t>IMPORTANT: Please read the following.</a:t>
            </a:r>
          </a:p>
          <a:p>
            <a:pPr>
              <a:spcBef>
                <a:spcPts val="400"/>
              </a:spcBef>
            </a:pPr>
            <a:r>
              <a:rPr lang="en-US" sz="500" baseline="0" dirty="0">
                <a:solidFill>
                  <a:schemeClr val="tx1"/>
                </a:solidFill>
                <a:latin typeface="+mn-lt"/>
                <a:cs typeface="Arial"/>
              </a:rPr>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91440" indent="-114300">
              <a:spcBef>
                <a:spcPts val="400"/>
              </a:spcBef>
            </a:pPr>
            <a:r>
              <a:rPr lang="en-US" sz="500" baseline="0" dirty="0">
                <a:solidFill>
                  <a:schemeClr val="tx1"/>
                </a:solidFill>
                <a:latin typeface="+mn-lt"/>
                <a:cs typeface="Arial"/>
              </a:rPr>
              <a:t>1.	All right, title, and interest in and to this Report is owned by an EAB Organization. Except as stated herein, no right, license, permission, or interest of any kind in </a:t>
            </a:r>
            <a:br>
              <a:rPr lang="en-US" sz="500" baseline="0" dirty="0">
                <a:solidFill>
                  <a:schemeClr val="tx1"/>
                </a:solidFill>
                <a:latin typeface="+mn-lt"/>
                <a:cs typeface="Arial"/>
              </a:rPr>
            </a:br>
            <a:r>
              <a:rPr lang="en-US" sz="500" baseline="0" dirty="0">
                <a:solidFill>
                  <a:schemeClr val="tx1"/>
                </a:solidFill>
                <a:latin typeface="+mn-lt"/>
                <a:cs typeface="Arial"/>
              </a:rPr>
              <a:t>this Report is intended to be given, transferred to, or acquired by a member. Each member is authorized to use this Report only to the extent expressly authorized herein.</a:t>
            </a:r>
          </a:p>
          <a:p>
            <a:pPr marL="91440" indent="-114300">
              <a:spcBef>
                <a:spcPts val="400"/>
              </a:spcBef>
            </a:pPr>
            <a:r>
              <a:rPr lang="en-US" sz="500" baseline="0" dirty="0">
                <a:solidFill>
                  <a:schemeClr val="tx1"/>
                </a:solidFill>
                <a:latin typeface="+mn-lt"/>
                <a:cs typeface="Arial"/>
              </a:rPr>
              <a:t>2.	Each member shall not sell, license, republish, distribute,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91440" indent="-114300">
              <a:spcBef>
                <a:spcPts val="400"/>
              </a:spcBef>
            </a:pPr>
            <a:r>
              <a:rPr lang="en-US" sz="500" baseline="0" dirty="0">
                <a:solidFill>
                  <a:schemeClr val="tx1"/>
                </a:solidFill>
                <a:latin typeface="+mn-lt"/>
                <a:cs typeface="Arial"/>
              </a:rPr>
              <a:t>3.	Each member may make this Report available solely to those of its employees and agents who (a) are registered for the workshop or membership programme of which this Report is a part, (b) require access to this Report in order to learn </a:t>
            </a:r>
            <a:br>
              <a:rPr lang="en-US" sz="500" baseline="0" dirty="0">
                <a:solidFill>
                  <a:schemeClr val="tx1"/>
                </a:solidFill>
                <a:latin typeface="+mn-lt"/>
                <a:cs typeface="Arial"/>
              </a:rPr>
            </a:br>
            <a:r>
              <a:rPr lang="en-US" sz="500" baseline="0" dirty="0">
                <a:solidFill>
                  <a:schemeClr val="tx1"/>
                </a:solidFill>
                <a:latin typeface="+mn-lt"/>
                <a:cs typeface="Arial"/>
              </a:rPr>
              <a:t>from the information described herein, and (c) agree not to disclose this Report to other employees or agents or any third party. Each member shall use, and shall ensure that its employees and agents use, this Report for its internal use only. Each member may make a limited number of copies, solely as adequate for use by its employees and agents in accordance with the terms herein.</a:t>
            </a:r>
          </a:p>
          <a:p>
            <a:pPr marL="91440" indent="-114300">
              <a:spcBef>
                <a:spcPts val="400"/>
              </a:spcBef>
            </a:pPr>
            <a:r>
              <a:rPr lang="en-US" sz="500" baseline="0" dirty="0">
                <a:solidFill>
                  <a:schemeClr val="tx1"/>
                </a:solidFill>
                <a:latin typeface="+mn-lt"/>
                <a:cs typeface="Arial"/>
              </a:rPr>
              <a:t>4.	Each member shall not remove from this Report any confidential markings, copyright notices, and/or other similar indicia herein.</a:t>
            </a:r>
          </a:p>
          <a:p>
            <a:pPr marL="91440" indent="-114300">
              <a:spcBef>
                <a:spcPts val="400"/>
              </a:spcBef>
            </a:pPr>
            <a:r>
              <a:rPr lang="en-US" sz="500" baseline="0" dirty="0">
                <a:solidFill>
                  <a:schemeClr val="tx1"/>
                </a:solidFill>
                <a:latin typeface="+mn-lt"/>
                <a:cs typeface="Arial"/>
              </a:rPr>
              <a:t>5.	Each member is responsible for any breach of its obligations as stated herein by any of its employees or agents.</a:t>
            </a:r>
          </a:p>
          <a:p>
            <a:pPr marL="91440" indent="-114300">
              <a:spcBef>
                <a:spcPts val="400"/>
              </a:spcBef>
            </a:pPr>
            <a:r>
              <a:rPr lang="en-US" sz="500" baseline="0" dirty="0">
                <a:solidFill>
                  <a:schemeClr val="tx1"/>
                </a:solidFill>
                <a:latin typeface="+mn-lt"/>
                <a:cs typeface="Arial"/>
              </a:rPr>
              <a:t>6.	If a member is unwilling to abide by any </a:t>
            </a:r>
            <a:br>
              <a:rPr lang="en-US" sz="500" baseline="0" dirty="0">
                <a:solidFill>
                  <a:schemeClr val="tx1"/>
                </a:solidFill>
                <a:latin typeface="+mn-lt"/>
                <a:cs typeface="Arial"/>
              </a:rPr>
            </a:br>
            <a:r>
              <a:rPr lang="en-US" sz="500" baseline="0" dirty="0">
                <a:solidFill>
                  <a:schemeClr val="tx1"/>
                </a:solidFill>
                <a:latin typeface="+mn-lt"/>
                <a:cs typeface="Arial"/>
              </a:rPr>
              <a:t>of the foregoing obligations, then such member shall promptly return this Report and all copies thereof to EAB.</a:t>
            </a:r>
          </a:p>
        </p:txBody>
      </p:sp>
      <p:cxnSp>
        <p:nvCxnSpPr>
          <p:cNvPr id="10" name="Straight Connector 9"/>
          <p:cNvCxnSpPr/>
          <p:nvPr userDrawn="1"/>
        </p:nvCxnSpPr>
        <p:spPr bwMode="gray">
          <a:xfrm>
            <a:off x="4773942" y="0"/>
            <a:ext cx="0" cy="4522788"/>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41266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perless Meeting Credit/Caveat">
    <p:spTree>
      <p:nvGrpSpPr>
        <p:cNvPr id="1" name=""/>
        <p:cNvGrpSpPr/>
        <p:nvPr/>
      </p:nvGrpSpPr>
      <p:grpSpPr>
        <a:xfrm>
          <a:off x="0" y="0"/>
          <a:ext cx="0" cy="0"/>
          <a:chOff x="0" y="0"/>
          <a:chExt cx="0" cy="0"/>
        </a:xfrm>
      </p:grpSpPr>
      <p:sp>
        <p:nvSpPr>
          <p:cNvPr id="34" name="Title 1"/>
          <p:cNvSpPr>
            <a:spLocks noGrp="1"/>
          </p:cNvSpPr>
          <p:nvPr>
            <p:ph type="title" hasCustomPrompt="1"/>
          </p:nvPr>
        </p:nvSpPr>
        <p:spPr bwMode="gray">
          <a:xfrm>
            <a:off x="281610" y="309824"/>
            <a:ext cx="3327462" cy="256480"/>
          </a:xfrm>
          <a:prstGeom prst="rect">
            <a:avLst/>
          </a:prstGeom>
        </p:spPr>
        <p:txBody>
          <a:bodyPr wrap="square" lIns="0" tIns="0" rIns="0" bIns="0" anchor="t" anchorCtr="0">
            <a:spAutoFit/>
          </a:bodyPr>
          <a:lstStyle>
            <a:lvl1pPr>
              <a:lnSpc>
                <a:spcPct val="90000"/>
              </a:lnSpc>
              <a:defRPr b="0">
                <a:solidFill>
                  <a:schemeClr val="tx1"/>
                </a:solidFill>
              </a:defRPr>
            </a:lvl1pPr>
          </a:lstStyle>
          <a:p>
            <a:r>
              <a:rPr lang="en-US" dirty="0"/>
              <a:t>Insert Program Name Here</a:t>
            </a:r>
          </a:p>
        </p:txBody>
      </p:sp>
      <p:sp>
        <p:nvSpPr>
          <p:cNvPr id="35" name="Text Placeholder 5"/>
          <p:cNvSpPr>
            <a:spLocks noGrp="1"/>
          </p:cNvSpPr>
          <p:nvPr>
            <p:ph type="body" sz="quarter" idx="37" hasCustomPrompt="1"/>
          </p:nvPr>
        </p:nvSpPr>
        <p:spPr bwMode="gray">
          <a:xfrm>
            <a:off x="591552" y="968034"/>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Project Director (insert text)</a:t>
            </a:r>
          </a:p>
        </p:txBody>
      </p:sp>
      <p:sp>
        <p:nvSpPr>
          <p:cNvPr id="36" name="Text Placeholder 7"/>
          <p:cNvSpPr>
            <a:spLocks noGrp="1"/>
          </p:cNvSpPr>
          <p:nvPr>
            <p:ph type="body" sz="quarter" idx="38" hasCustomPrompt="1"/>
          </p:nvPr>
        </p:nvSpPr>
        <p:spPr bwMode="gray">
          <a:xfrm>
            <a:off x="591552" y="1175826"/>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7" name="Text Placeholder 9"/>
          <p:cNvSpPr>
            <a:spLocks noGrp="1"/>
          </p:cNvSpPr>
          <p:nvPr>
            <p:ph type="body" sz="quarter" idx="39" hasCustomPrompt="1"/>
          </p:nvPr>
        </p:nvSpPr>
        <p:spPr bwMode="gray">
          <a:xfrm>
            <a:off x="591552" y="1609882"/>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Contributing Consultants (insert text)</a:t>
            </a:r>
          </a:p>
        </p:txBody>
      </p:sp>
      <p:sp>
        <p:nvSpPr>
          <p:cNvPr id="38" name="Text Placeholder 11"/>
          <p:cNvSpPr>
            <a:spLocks noGrp="1"/>
          </p:cNvSpPr>
          <p:nvPr>
            <p:ph type="body" sz="quarter" idx="40" hasCustomPrompt="1"/>
          </p:nvPr>
        </p:nvSpPr>
        <p:spPr bwMode="gray">
          <a:xfrm>
            <a:off x="591552" y="1819016"/>
            <a:ext cx="3019522" cy="138499"/>
          </a:xfrm>
        </p:spPr>
        <p:txBody>
          <a:bodyPr/>
          <a:lstStyle>
            <a:lvl1pPr marL="0" indent="0">
              <a:spcBef>
                <a:spcPts val="200"/>
              </a:spcBef>
              <a:buNone/>
              <a:defRPr>
                <a:solidFill>
                  <a:schemeClr val="accent3"/>
                </a:solidFill>
              </a:defRPr>
            </a:lvl1pPr>
          </a:lstStyle>
          <a:p>
            <a:pPr lvl="0"/>
            <a:r>
              <a:rPr lang="en-US" dirty="0"/>
              <a:t>Insert Name(s) Here</a:t>
            </a:r>
          </a:p>
        </p:txBody>
      </p:sp>
      <p:sp>
        <p:nvSpPr>
          <p:cNvPr id="39" name="Text Placeholder 13"/>
          <p:cNvSpPr>
            <a:spLocks noGrp="1"/>
          </p:cNvSpPr>
          <p:nvPr>
            <p:ph type="body" sz="quarter" idx="41" hasCustomPrompt="1"/>
          </p:nvPr>
        </p:nvSpPr>
        <p:spPr bwMode="gray">
          <a:xfrm>
            <a:off x="591552" y="2250476"/>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Design Consultant (insert text)</a:t>
            </a:r>
          </a:p>
        </p:txBody>
      </p:sp>
      <p:sp>
        <p:nvSpPr>
          <p:cNvPr id="40" name="Text Placeholder 16"/>
          <p:cNvSpPr>
            <a:spLocks noGrp="1"/>
          </p:cNvSpPr>
          <p:nvPr>
            <p:ph type="body" sz="quarter" idx="42" hasCustomPrompt="1"/>
          </p:nvPr>
        </p:nvSpPr>
        <p:spPr bwMode="gray">
          <a:xfrm>
            <a:off x="591552" y="2459785"/>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sp>
        <p:nvSpPr>
          <p:cNvPr id="41" name="Text Placeholder 26"/>
          <p:cNvSpPr>
            <a:spLocks noGrp="1"/>
          </p:cNvSpPr>
          <p:nvPr>
            <p:ph type="body" sz="quarter" idx="43" hasCustomPrompt="1"/>
          </p:nvPr>
        </p:nvSpPr>
        <p:spPr bwMode="gray">
          <a:xfrm>
            <a:off x="591552" y="2888149"/>
            <a:ext cx="3017520" cy="169277"/>
          </a:xfrm>
        </p:spPr>
        <p:txBody>
          <a:bodyPr/>
          <a:lstStyle>
            <a:lvl1pPr marL="0" indent="0">
              <a:spcBef>
                <a:spcPts val="0"/>
              </a:spcBef>
              <a:buNone/>
              <a:defRPr sz="1100">
                <a:solidFill>
                  <a:schemeClr val="tx1"/>
                </a:solidFill>
              </a:defRPr>
            </a:lvl1pPr>
            <a:lvl2pPr marL="114300" indent="0">
              <a:spcBef>
                <a:spcPts val="0"/>
              </a:spcBef>
              <a:buNone/>
              <a:defRPr sz="1100"/>
            </a:lvl2pPr>
            <a:lvl3pPr marL="228600" indent="0">
              <a:spcBef>
                <a:spcPts val="0"/>
              </a:spcBef>
              <a:buNone/>
              <a:defRPr sz="1100"/>
            </a:lvl3pPr>
            <a:lvl4pPr marL="342900" indent="0">
              <a:spcBef>
                <a:spcPts val="0"/>
              </a:spcBef>
              <a:buNone/>
              <a:defRPr sz="1100"/>
            </a:lvl4pPr>
            <a:lvl5pPr marL="457200" indent="0">
              <a:spcBef>
                <a:spcPts val="0"/>
              </a:spcBef>
              <a:buNone/>
              <a:defRPr sz="1100"/>
            </a:lvl5pPr>
          </a:lstStyle>
          <a:p>
            <a:pPr lvl="0"/>
            <a:r>
              <a:rPr lang="en-US" dirty="0"/>
              <a:t>Executive Director (insert text)</a:t>
            </a:r>
          </a:p>
        </p:txBody>
      </p:sp>
      <p:sp>
        <p:nvSpPr>
          <p:cNvPr id="42" name="Text Placeholder 28"/>
          <p:cNvSpPr>
            <a:spLocks noGrp="1"/>
          </p:cNvSpPr>
          <p:nvPr>
            <p:ph type="body" sz="quarter" idx="44" hasCustomPrompt="1"/>
          </p:nvPr>
        </p:nvSpPr>
        <p:spPr bwMode="gray">
          <a:xfrm>
            <a:off x="591552" y="3097903"/>
            <a:ext cx="3019522" cy="138499"/>
          </a:xfrm>
        </p:spPr>
        <p:txBody>
          <a:bodyPr/>
          <a:lstStyle>
            <a:lvl1pPr marL="0" indent="0">
              <a:spcBef>
                <a:spcPts val="200"/>
              </a:spcBef>
              <a:buNone/>
              <a:defRPr>
                <a:solidFill>
                  <a:schemeClr val="accent3"/>
                </a:solidFill>
              </a:defRPr>
            </a:lvl1pPr>
            <a:lvl2pPr marL="114300" indent="0">
              <a:spcBef>
                <a:spcPts val="200"/>
              </a:spcBef>
              <a:buNone/>
              <a:defRPr>
                <a:solidFill>
                  <a:schemeClr val="accent3"/>
                </a:solidFill>
              </a:defRPr>
            </a:lvl2pPr>
            <a:lvl3pPr marL="228600" indent="0">
              <a:spcBef>
                <a:spcPts val="200"/>
              </a:spcBef>
              <a:buNone/>
              <a:defRPr>
                <a:solidFill>
                  <a:schemeClr val="accent3"/>
                </a:solidFill>
              </a:defRPr>
            </a:lvl3pPr>
            <a:lvl4pPr marL="342900" indent="0">
              <a:spcBef>
                <a:spcPts val="200"/>
              </a:spcBef>
              <a:buNone/>
              <a:defRPr>
                <a:solidFill>
                  <a:schemeClr val="accent3"/>
                </a:solidFill>
              </a:defRPr>
            </a:lvl4pPr>
            <a:lvl5pPr marL="457200" indent="0">
              <a:spcBef>
                <a:spcPts val="200"/>
              </a:spcBef>
              <a:buNone/>
              <a:defRPr>
                <a:solidFill>
                  <a:schemeClr val="accent3"/>
                </a:solidFill>
              </a:defRPr>
            </a:lvl5pPr>
          </a:lstStyle>
          <a:p>
            <a:pPr lvl="0"/>
            <a:r>
              <a:rPr lang="en-US" dirty="0"/>
              <a:t>Insert Name(s) Here</a:t>
            </a:r>
          </a:p>
        </p:txBody>
      </p:sp>
      <p:cxnSp>
        <p:nvCxnSpPr>
          <p:cNvPr id="13" name="Straight Connector 12"/>
          <p:cNvCxnSpPr/>
          <p:nvPr userDrawn="1"/>
        </p:nvCxnSpPr>
        <p:spPr bwMode="gray">
          <a:xfrm>
            <a:off x="4086830" y="0"/>
            <a:ext cx="0" cy="4800600"/>
          </a:xfrm>
          <a:prstGeom prst="line">
            <a:avLst/>
          </a:prstGeom>
          <a:ln w="635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bwMode="gray">
          <a:xfrm>
            <a:off x="4173101" y="198787"/>
            <a:ext cx="2060883" cy="4429575"/>
          </a:xfrm>
          <a:prstGeom prst="rect">
            <a:avLst/>
          </a:prstGeom>
          <a:noFill/>
        </p:spPr>
        <p:txBody>
          <a:bodyPr wrap="square" lIns="0" tIns="0" rIns="0" bIns="0" rtlCol="0">
            <a:noAutofit/>
          </a:bodyPr>
          <a:lstStyle/>
          <a:p>
            <a:pPr>
              <a:spcBef>
                <a:spcPts val="300"/>
              </a:spcBef>
            </a:pPr>
            <a:r>
              <a:rPr lang="en-US" sz="420" b="1" dirty="0"/>
              <a:t>LEGAL CAVEAT</a:t>
            </a:r>
          </a:p>
          <a:p>
            <a:pPr>
              <a:spcBef>
                <a:spcPts val="300"/>
              </a:spcBef>
            </a:pPr>
            <a:r>
              <a:rPr lang="en-US" sz="420" dirty="0"/>
              <a:t>EAB Global, Inc. (“EAB”) has made efforts to verify the accuracy of the information it provides to members. This report relies on data obtained from many sources, however, and EAB cannot guarantee the accuracy of the information provided or any analysis based thereon. In addition, neither EAB nor any of its affiliates (each, an “EAB Organization”) is in the business of giving legal, accounting, or other professional advice, and its reports should not be construed as professional advice. In particular, members should not rely on any legal commentary in this report as a basis for action, or assume that any Strategys described herein would be permitted by applicable law or appropriate for a given member’s situation. Members are advised to consult with appropriate professionals concerning legal, tax, or accounting issues, before implementing any of these Strategys. No EAB Organization or any of its respective officers, directors, employees, or agents shall be liable for any claims, liabilities, or expenses relating to (a) any errors or omissions in this report,</a:t>
            </a:r>
            <a:r>
              <a:rPr lang="en-US" sz="420" baseline="0" dirty="0"/>
              <a:t> </a:t>
            </a:r>
            <a:r>
              <a:rPr lang="en-US" sz="420" dirty="0"/>
              <a:t>whether caused by any EAB organization, or any of their respective employees or agents, or sources or other third parties, (b) any recommendation by any EAB Organization, or (c) failure of member and its employees and agents to abide by the terms set forth herein.</a:t>
            </a:r>
          </a:p>
          <a:p>
            <a:pPr>
              <a:spcBef>
                <a:spcPts val="300"/>
              </a:spcBef>
            </a:pPr>
            <a:r>
              <a:rPr lang="en-US" sz="420" dirty="0"/>
              <a:t>EAB is a registered trademark of EAB Global, Inc. in the United States and other countries. Members are not permitted to use these trademarks, or any other trademark, product name, service name, trade name, and logo of any EAB Organization without prior written consent of EAB. Other trademarks, product names, service names, trade names, and logos used within these pages are the property of their respective holders. Use of other company trademarks, product names, service names, trade names, and logos or images of the same does not necessarily constitute (a) an endorsement by such company of an EAB Organization and its products and services, or</a:t>
            </a:r>
            <a:br>
              <a:rPr lang="en-US" sz="420" dirty="0"/>
            </a:br>
            <a:r>
              <a:rPr lang="en-US" sz="420" dirty="0"/>
              <a:t>(b) an endorsement of the company or its products or services by an EAB Organization. No EAB Organization is affiliated with any such company.</a:t>
            </a:r>
          </a:p>
          <a:p>
            <a:pPr>
              <a:spcBef>
                <a:spcPts val="800"/>
              </a:spcBef>
            </a:pPr>
            <a:r>
              <a:rPr lang="en-US" sz="420" b="1" dirty="0"/>
              <a:t>IMPORTANT: Please read the following.</a:t>
            </a:r>
          </a:p>
          <a:p>
            <a:pPr>
              <a:spcBef>
                <a:spcPts val="300"/>
              </a:spcBef>
            </a:pPr>
            <a:r>
              <a:rPr lang="en-US" sz="420" dirty="0"/>
              <a:t>EAB has prepared this report for the exclusive use of its members. Each member acknowledges and agrees that this report and the information contained herein (collectively, the “Report”) are confidential and proprietary to EAB. By accepting delivery of this Report, each member agrees to abide by the terms as stated herein, including the following:</a:t>
            </a:r>
          </a:p>
          <a:p>
            <a:pPr marL="114300" indent="-114300">
              <a:spcBef>
                <a:spcPts val="300"/>
              </a:spcBef>
            </a:pPr>
            <a:r>
              <a:rPr lang="en-US" sz="420" dirty="0"/>
              <a:t>1.	All right, title, and interest in and to this Report is owned by an EAB Organization. Except as stated herein, no right, license, permission, or interest of any kind in this Report is intended to be given, transferred to, or acquired by a member. Each member is authorized to use this Report only to the extent expressly authorized herein.</a:t>
            </a:r>
          </a:p>
          <a:p>
            <a:pPr marL="114300" indent="-114300">
              <a:spcBef>
                <a:spcPts val="300"/>
              </a:spcBef>
            </a:pPr>
            <a:r>
              <a:rPr lang="en-US" sz="420" dirty="0"/>
              <a:t>2.	Each member shall not sell, license, republish, distribute, or post online or otherwise this Report, in part or in whole. Each member shall not disseminate or permit the use of, and shall take reasonable precautions to prevent such dissemination or use of, this Report by (a) any of its employees and agents (except as stated below), or (b) any third party.</a:t>
            </a:r>
          </a:p>
          <a:p>
            <a:pPr marL="114300" indent="-114300">
              <a:spcBef>
                <a:spcPts val="300"/>
              </a:spcBef>
            </a:pPr>
            <a:r>
              <a:rPr lang="en-US" sz="420" dirty="0"/>
              <a:t>3.	Each member may make this Report available solely to those of its employees and agents who (a) are registered for the workshop or membership programme of which this Report is a part, (b) require access to this Report in order to learn from the information described herein, and (c) agree not to disclose this Report to other employees or agents or any third party. Each member shall use, and shall ensure that its employees and agents use, this Report for its internal use only. Each member may make a limited number of copies, solely as adequate for use by its employees and agents in accordance with the terms herein.</a:t>
            </a:r>
          </a:p>
          <a:p>
            <a:pPr marL="114300" indent="-114300">
              <a:spcBef>
                <a:spcPts val="300"/>
              </a:spcBef>
            </a:pPr>
            <a:r>
              <a:rPr lang="en-US" sz="420" dirty="0"/>
              <a:t>4.	Each member shall not remove from this Report any confidential markings, copyright notices, and/or other similar indicia herein.</a:t>
            </a:r>
          </a:p>
          <a:p>
            <a:pPr marL="114300" indent="-114300">
              <a:spcBef>
                <a:spcPts val="300"/>
              </a:spcBef>
            </a:pPr>
            <a:r>
              <a:rPr lang="en-US" sz="420" dirty="0"/>
              <a:t>5.	Each member is responsible for any breach of its obligations as stated herein by any of its employees or agents.</a:t>
            </a:r>
          </a:p>
          <a:p>
            <a:pPr marL="114300" indent="-114300">
              <a:spcBef>
                <a:spcPts val="300"/>
              </a:spcBef>
            </a:pPr>
            <a:r>
              <a:rPr lang="en-US" sz="420" dirty="0"/>
              <a:t>6.	If a member is unwilling to abide by any of the foregoing obligations, then such member shall promptly return this Report and all copies thereof to EAB.</a:t>
            </a:r>
          </a:p>
        </p:txBody>
      </p:sp>
    </p:spTree>
    <p:custDataLst>
      <p:tags r:id="rId1"/>
    </p:custDataLst>
    <p:extLst>
      <p:ext uri="{BB962C8B-B14F-4D97-AF65-F5344CB8AC3E}">
        <p14:creationId xmlns:p14="http://schemas.microsoft.com/office/powerpoint/2010/main" val="1794712829"/>
      </p:ext>
    </p:extLst>
  </p:cSld>
  <p:clrMapOvr>
    <a:masterClrMapping/>
  </p:clrMapOvr>
  <p:extLst>
    <p:ext uri="{DCECCB84-F9BA-43D5-87BE-67443E8EF086}">
      <p15:sldGuideLst xmlns:p15="http://schemas.microsoft.com/office/powerpoint/2012/main">
        <p15:guide id="1" pos="370">
          <p15:clr>
            <a:srgbClr val="FBAE40"/>
          </p15:clr>
        </p15:guide>
        <p15:guide id="2" orient="horz" pos="195" userDrawn="1">
          <p15:clr>
            <a:srgbClr val="FBAE40"/>
          </p15:clr>
        </p15:guide>
        <p15:guide id="3" pos="2417"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ck Cover: Top Slide">
    <p:bg bwMode="gray">
      <p:bgRef idx="1001">
        <a:schemeClr val="bg1"/>
      </p:bgRef>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60241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ack Cover: Bottom Slide">
    <p:bg bwMode="gray">
      <p:bgRef idx="1001">
        <a:schemeClr val="bg1"/>
      </p:bgRef>
    </p:bg>
    <p:spTree>
      <p:nvGrpSpPr>
        <p:cNvPr id="1" name=""/>
        <p:cNvGrpSpPr/>
        <p:nvPr/>
      </p:nvGrpSpPr>
      <p:grpSpPr>
        <a:xfrm>
          <a:off x="0" y="0"/>
          <a:ext cx="0" cy="0"/>
          <a:chOff x="0" y="0"/>
          <a:chExt cx="0" cy="0"/>
        </a:xfrm>
      </p:grpSpPr>
      <p:sp>
        <p:nvSpPr>
          <p:cNvPr id="26" name="Rectangle 25">
            <a:hlinkClick r:id="rId3"/>
          </p:cNvPr>
          <p:cNvSpPr/>
          <p:nvPr userDrawn="1"/>
        </p:nvSpPr>
        <p:spPr bwMode="gray">
          <a:xfrm>
            <a:off x="996386" y="3293849"/>
            <a:ext cx="4408029" cy="1288356"/>
          </a:xfrm>
          <a:prstGeom prst="rect">
            <a:avLst/>
          </a:prstGeom>
          <a:no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27" name="Group 26"/>
          <p:cNvGrpSpPr/>
          <p:nvPr userDrawn="1"/>
        </p:nvGrpSpPr>
        <p:grpSpPr>
          <a:xfrm>
            <a:off x="1564154" y="3459989"/>
            <a:ext cx="3272492" cy="957891"/>
            <a:chOff x="2249954" y="8720284"/>
            <a:chExt cx="3272492" cy="957891"/>
          </a:xfrm>
        </p:grpSpPr>
        <p:pic>
          <p:nvPicPr>
            <p:cNvPr id="28" name="Picture 2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3266202" y="8720284"/>
              <a:ext cx="1239997" cy="474433"/>
            </a:xfrm>
            <a:prstGeom prst="rect">
              <a:avLst/>
            </a:prstGeom>
          </p:spPr>
        </p:pic>
        <p:sp>
          <p:nvSpPr>
            <p:cNvPr id="29" name="TextBox 28"/>
            <p:cNvSpPr txBox="1"/>
            <p:nvPr userDrawn="1"/>
          </p:nvSpPr>
          <p:spPr bwMode="gray">
            <a:xfrm>
              <a:off x="2249954" y="9306278"/>
              <a:ext cx="3272492" cy="371897"/>
            </a:xfrm>
            <a:prstGeom prst="rect">
              <a:avLst/>
            </a:prstGeom>
            <a:noFill/>
          </p:spPr>
          <p:txBody>
            <a:bodyPr wrap="square" lIns="0" tIns="0" rIns="0" bIns="0" rtlCol="0">
              <a:spAutoFit/>
            </a:bodyPr>
            <a:lstStyle/>
            <a:p>
              <a:pPr algn="ctr">
                <a:spcBef>
                  <a:spcPts val="500"/>
                </a:spcBef>
              </a:pPr>
              <a:r>
                <a:rPr lang="en-US" sz="1000" spc="0" baseline="0" dirty="0">
                  <a:latin typeface="+mj-lt"/>
                </a:rPr>
                <a:t>Washington DC   Richmond   Birmingham   Minneapolis</a:t>
              </a:r>
            </a:p>
            <a:p>
              <a:pPr algn="ctr">
                <a:spcBef>
                  <a:spcPts val="500"/>
                </a:spcBef>
              </a:pPr>
              <a:r>
                <a:rPr lang="en-US" sz="1000" spc="0" baseline="0" dirty="0">
                  <a:latin typeface="+mj-lt"/>
                </a:rPr>
                <a:t>202-747-1000   </a:t>
              </a:r>
              <a:r>
                <a:rPr lang="en-US" sz="1000" spc="0" baseline="0" dirty="0">
                  <a:solidFill>
                    <a:schemeClr val="accent6"/>
                  </a:solidFill>
                  <a:latin typeface="+mj-lt"/>
                </a:rPr>
                <a:t>eab.com</a:t>
              </a:r>
            </a:p>
          </p:txBody>
        </p:sp>
        <p:cxnSp>
          <p:nvCxnSpPr>
            <p:cNvPr id="30" name="Straight Connector 29"/>
            <p:cNvCxnSpPr/>
            <p:nvPr userDrawn="1"/>
          </p:nvCxnSpPr>
          <p:spPr bwMode="gray">
            <a:xfrm>
              <a:off x="3240943"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gray">
            <a:xfrm>
              <a:off x="3922418"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gray">
            <a:xfrm>
              <a:off x="4732343" y="9321215"/>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gray">
            <a:xfrm>
              <a:off x="4023136" y="9535527"/>
              <a:ext cx="0" cy="125644"/>
            </a:xfrm>
            <a:prstGeom prst="line">
              <a:avLst/>
            </a:prstGeom>
            <a:ln w="6350">
              <a:solidFill>
                <a:schemeClr val="accent4"/>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31698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grpSp>
        <p:nvGrpSpPr>
          <p:cNvPr id="5" name="Group 4"/>
          <p:cNvGrpSpPr/>
          <p:nvPr userDrawn="1"/>
        </p:nvGrpSpPr>
        <p:grpSpPr bwMode="gray">
          <a:xfrm>
            <a:off x="5888334" y="-48397"/>
            <a:ext cx="458401" cy="555997"/>
            <a:chOff x="385810" y="354000"/>
            <a:chExt cx="214021" cy="259587"/>
          </a:xfrm>
          <a:solidFill>
            <a:schemeClr val="bg1"/>
          </a:solidFill>
        </p:grpSpPr>
        <p:sp>
          <p:nvSpPr>
            <p:cNvPr id="6" name="Freeform 10"/>
            <p:cNvSpPr>
              <a:spLocks/>
            </p:cNvSpPr>
            <p:nvPr/>
          </p:nvSpPr>
          <p:spPr bwMode="gray">
            <a:xfrm>
              <a:off x="385810" y="354000"/>
              <a:ext cx="214021" cy="75943"/>
            </a:xfrm>
            <a:custGeom>
              <a:avLst/>
              <a:gdLst>
                <a:gd name="T0" fmla="*/ 309 w 619"/>
                <a:gd name="T1" fmla="*/ 0 h 219"/>
                <a:gd name="T2" fmla="*/ 350 w 619"/>
                <a:gd name="T3" fmla="*/ 3 h 219"/>
                <a:gd name="T4" fmla="*/ 389 w 619"/>
                <a:gd name="T5" fmla="*/ 11 h 219"/>
                <a:gd name="T6" fmla="*/ 429 w 619"/>
                <a:gd name="T7" fmla="*/ 24 h 219"/>
                <a:gd name="T8" fmla="*/ 465 w 619"/>
                <a:gd name="T9" fmla="*/ 41 h 219"/>
                <a:gd name="T10" fmla="*/ 500 w 619"/>
                <a:gd name="T11" fmla="*/ 63 h 219"/>
                <a:gd name="T12" fmla="*/ 531 w 619"/>
                <a:gd name="T13" fmla="*/ 88 h 219"/>
                <a:gd name="T14" fmla="*/ 559 w 619"/>
                <a:gd name="T15" fmla="*/ 117 h 219"/>
                <a:gd name="T16" fmla="*/ 583 w 619"/>
                <a:gd name="T17" fmla="*/ 148 h 219"/>
                <a:gd name="T18" fmla="*/ 604 w 619"/>
                <a:gd name="T19" fmla="*/ 183 h 219"/>
                <a:gd name="T20" fmla="*/ 619 w 619"/>
                <a:gd name="T21" fmla="*/ 219 h 219"/>
                <a:gd name="T22" fmla="*/ 544 w 619"/>
                <a:gd name="T23" fmla="*/ 186 h 219"/>
                <a:gd name="T24" fmla="*/ 528 w 619"/>
                <a:gd name="T25" fmla="*/ 165 h 219"/>
                <a:gd name="T26" fmla="*/ 510 w 619"/>
                <a:gd name="T27" fmla="*/ 143 h 219"/>
                <a:gd name="T28" fmla="*/ 489 w 619"/>
                <a:gd name="T29" fmla="*/ 124 h 219"/>
                <a:gd name="T30" fmla="*/ 466 w 619"/>
                <a:gd name="T31" fmla="*/ 104 h 219"/>
                <a:gd name="T32" fmla="*/ 439 w 619"/>
                <a:gd name="T33" fmla="*/ 87 h 219"/>
                <a:gd name="T34" fmla="*/ 410 w 619"/>
                <a:gd name="T35" fmla="*/ 74 h 219"/>
                <a:gd name="T36" fmla="*/ 379 w 619"/>
                <a:gd name="T37" fmla="*/ 64 h 219"/>
                <a:gd name="T38" fmla="*/ 345 w 619"/>
                <a:gd name="T39" fmla="*/ 57 h 219"/>
                <a:gd name="T40" fmla="*/ 309 w 619"/>
                <a:gd name="T41" fmla="*/ 54 h 219"/>
                <a:gd name="T42" fmla="*/ 274 w 619"/>
                <a:gd name="T43" fmla="*/ 57 h 219"/>
                <a:gd name="T44" fmla="*/ 241 w 619"/>
                <a:gd name="T45" fmla="*/ 64 h 219"/>
                <a:gd name="T46" fmla="*/ 208 w 619"/>
                <a:gd name="T47" fmla="*/ 74 h 219"/>
                <a:gd name="T48" fmla="*/ 177 w 619"/>
                <a:gd name="T49" fmla="*/ 90 h 219"/>
                <a:gd name="T50" fmla="*/ 147 w 619"/>
                <a:gd name="T51" fmla="*/ 108 h 219"/>
                <a:gd name="T52" fmla="*/ 120 w 619"/>
                <a:gd name="T53" fmla="*/ 131 h 219"/>
                <a:gd name="T54" fmla="*/ 97 w 619"/>
                <a:gd name="T55" fmla="*/ 155 h 219"/>
                <a:gd name="T56" fmla="*/ 76 w 619"/>
                <a:gd name="T57" fmla="*/ 184 h 219"/>
                <a:gd name="T58" fmla="*/ 0 w 619"/>
                <a:gd name="T59" fmla="*/ 217 h 219"/>
                <a:gd name="T60" fmla="*/ 15 w 619"/>
                <a:gd name="T61" fmla="*/ 181 h 219"/>
                <a:gd name="T62" fmla="*/ 36 w 619"/>
                <a:gd name="T63" fmla="*/ 147 h 219"/>
                <a:gd name="T64" fmla="*/ 61 w 619"/>
                <a:gd name="T65" fmla="*/ 115 h 219"/>
                <a:gd name="T66" fmla="*/ 89 w 619"/>
                <a:gd name="T67" fmla="*/ 87 h 219"/>
                <a:gd name="T68" fmla="*/ 120 w 619"/>
                <a:gd name="T69" fmla="*/ 62 h 219"/>
                <a:gd name="T70" fmla="*/ 154 w 619"/>
                <a:gd name="T71" fmla="*/ 41 h 219"/>
                <a:gd name="T72" fmla="*/ 192 w 619"/>
                <a:gd name="T73" fmla="*/ 24 h 219"/>
                <a:gd name="T74" fmla="*/ 230 w 619"/>
                <a:gd name="T75" fmla="*/ 11 h 219"/>
                <a:gd name="T76" fmla="*/ 269 w 619"/>
                <a:gd name="T77" fmla="*/ 3 h 219"/>
                <a:gd name="T78" fmla="*/ 309 w 619"/>
                <a:gd name="T79"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19" h="219">
                  <a:moveTo>
                    <a:pt x="309" y="0"/>
                  </a:moveTo>
                  <a:lnTo>
                    <a:pt x="350" y="3"/>
                  </a:lnTo>
                  <a:lnTo>
                    <a:pt x="389" y="11"/>
                  </a:lnTo>
                  <a:lnTo>
                    <a:pt x="429" y="24"/>
                  </a:lnTo>
                  <a:lnTo>
                    <a:pt x="465" y="41"/>
                  </a:lnTo>
                  <a:lnTo>
                    <a:pt x="500" y="63"/>
                  </a:lnTo>
                  <a:lnTo>
                    <a:pt x="531" y="88"/>
                  </a:lnTo>
                  <a:lnTo>
                    <a:pt x="559" y="117"/>
                  </a:lnTo>
                  <a:lnTo>
                    <a:pt x="583" y="148"/>
                  </a:lnTo>
                  <a:lnTo>
                    <a:pt x="604" y="183"/>
                  </a:lnTo>
                  <a:lnTo>
                    <a:pt x="619" y="219"/>
                  </a:lnTo>
                  <a:lnTo>
                    <a:pt x="544" y="186"/>
                  </a:lnTo>
                  <a:lnTo>
                    <a:pt x="528" y="165"/>
                  </a:lnTo>
                  <a:lnTo>
                    <a:pt x="510" y="143"/>
                  </a:lnTo>
                  <a:lnTo>
                    <a:pt x="489" y="124"/>
                  </a:lnTo>
                  <a:lnTo>
                    <a:pt x="466" y="104"/>
                  </a:lnTo>
                  <a:lnTo>
                    <a:pt x="439" y="87"/>
                  </a:lnTo>
                  <a:lnTo>
                    <a:pt x="410" y="74"/>
                  </a:lnTo>
                  <a:lnTo>
                    <a:pt x="379" y="64"/>
                  </a:lnTo>
                  <a:lnTo>
                    <a:pt x="345" y="57"/>
                  </a:lnTo>
                  <a:lnTo>
                    <a:pt x="309" y="54"/>
                  </a:lnTo>
                  <a:lnTo>
                    <a:pt x="274" y="57"/>
                  </a:lnTo>
                  <a:lnTo>
                    <a:pt x="241" y="64"/>
                  </a:lnTo>
                  <a:lnTo>
                    <a:pt x="208" y="74"/>
                  </a:lnTo>
                  <a:lnTo>
                    <a:pt x="177" y="90"/>
                  </a:lnTo>
                  <a:lnTo>
                    <a:pt x="147" y="108"/>
                  </a:lnTo>
                  <a:lnTo>
                    <a:pt x="120" y="131"/>
                  </a:lnTo>
                  <a:lnTo>
                    <a:pt x="97" y="155"/>
                  </a:lnTo>
                  <a:lnTo>
                    <a:pt x="76" y="184"/>
                  </a:lnTo>
                  <a:lnTo>
                    <a:pt x="0" y="217"/>
                  </a:lnTo>
                  <a:lnTo>
                    <a:pt x="15" y="181"/>
                  </a:lnTo>
                  <a:lnTo>
                    <a:pt x="36" y="147"/>
                  </a:lnTo>
                  <a:lnTo>
                    <a:pt x="61" y="115"/>
                  </a:lnTo>
                  <a:lnTo>
                    <a:pt x="89" y="87"/>
                  </a:lnTo>
                  <a:lnTo>
                    <a:pt x="120" y="62"/>
                  </a:lnTo>
                  <a:lnTo>
                    <a:pt x="154" y="41"/>
                  </a:lnTo>
                  <a:lnTo>
                    <a:pt x="192" y="24"/>
                  </a:lnTo>
                  <a:lnTo>
                    <a:pt x="230" y="11"/>
                  </a:lnTo>
                  <a:lnTo>
                    <a:pt x="269" y="3"/>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Freeform 11"/>
            <p:cNvSpPr>
              <a:spLocks/>
            </p:cNvSpPr>
            <p:nvPr/>
          </p:nvSpPr>
          <p:spPr bwMode="gray">
            <a:xfrm>
              <a:off x="385810" y="406470"/>
              <a:ext cx="214021" cy="6627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Rectangle 12"/>
            <p:cNvSpPr>
              <a:spLocks noChangeArrowheads="1"/>
            </p:cNvSpPr>
            <p:nvPr/>
          </p:nvSpPr>
          <p:spPr bwMode="gray">
            <a:xfrm>
              <a:off x="385810" y="595637"/>
              <a:ext cx="214021" cy="17950"/>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ectangle 13"/>
            <p:cNvSpPr>
              <a:spLocks noChangeArrowheads="1"/>
            </p:cNvSpPr>
            <p:nvPr/>
          </p:nvSpPr>
          <p:spPr bwMode="gray">
            <a:xfrm>
              <a:off x="514222"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14"/>
            <p:cNvSpPr>
              <a:spLocks noChangeArrowheads="1"/>
            </p:cNvSpPr>
            <p:nvPr/>
          </p:nvSpPr>
          <p:spPr bwMode="gray">
            <a:xfrm>
              <a:off x="450706" y="492078"/>
              <a:ext cx="2071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Rectangle 15"/>
            <p:cNvSpPr>
              <a:spLocks noChangeArrowheads="1"/>
            </p:cNvSpPr>
            <p:nvPr/>
          </p:nvSpPr>
          <p:spPr bwMode="gray">
            <a:xfrm>
              <a:off x="385810"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Rectangle 16"/>
            <p:cNvSpPr>
              <a:spLocks noChangeArrowheads="1"/>
            </p:cNvSpPr>
            <p:nvPr/>
          </p:nvSpPr>
          <p:spPr bwMode="gray">
            <a:xfrm>
              <a:off x="577738" y="492078"/>
              <a:ext cx="22092" cy="8008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9" name="Text Placeholder 18"/>
          <p:cNvSpPr>
            <a:spLocks noGrp="1"/>
          </p:cNvSpPr>
          <p:nvPr>
            <p:ph type="body" sz="quarter" idx="10" hasCustomPrompt="1"/>
          </p:nvPr>
        </p:nvSpPr>
        <p:spPr bwMode="gray">
          <a:xfrm>
            <a:off x="262272" y="97401"/>
            <a:ext cx="2543175" cy="123111"/>
          </a:xfrm>
        </p:spPr>
        <p:txBody>
          <a:bodyPr/>
          <a:lstStyle>
            <a:lvl1pPr marL="0" indent="0">
              <a:spcBef>
                <a:spcPts val="0"/>
              </a:spcBef>
              <a:buNone/>
              <a:defRPr sz="800"/>
            </a:lvl1pPr>
          </a:lstStyle>
          <a:p>
            <a:pPr lvl="0"/>
            <a:r>
              <a:rPr lang="en-US" dirty="0"/>
              <a:t>Top Kicker – Verdana 8pt Regular, Title Case</a:t>
            </a:r>
          </a:p>
        </p:txBody>
      </p:sp>
      <p:sp>
        <p:nvSpPr>
          <p:cNvPr id="21" name="Text Placeholder 20"/>
          <p:cNvSpPr>
            <a:spLocks noGrp="1"/>
          </p:cNvSpPr>
          <p:nvPr>
            <p:ph type="body" sz="quarter" idx="11" hasCustomPrompt="1"/>
          </p:nvPr>
        </p:nvSpPr>
        <p:spPr bwMode="gray">
          <a:xfrm>
            <a:off x="266700" y="640267"/>
            <a:ext cx="5867400" cy="184666"/>
          </a:xfrm>
        </p:spPr>
        <p:txBody>
          <a:bodyPr/>
          <a:lstStyle>
            <a:lvl1pPr marL="0" indent="0">
              <a:spcBef>
                <a:spcPts val="0"/>
              </a:spcBef>
              <a:buNone/>
              <a:defRPr sz="1200"/>
            </a:lvl1pPr>
          </a:lstStyle>
          <a:p>
            <a:pPr lvl="0"/>
            <a:r>
              <a:rPr lang="en-US" dirty="0"/>
              <a:t>Slide Subtitle – Verdana 12pt Regular, Title Case</a:t>
            </a:r>
          </a:p>
        </p:txBody>
      </p:sp>
      <p:sp>
        <p:nvSpPr>
          <p:cNvPr id="23" name="Text Placeholder 22"/>
          <p:cNvSpPr>
            <a:spLocks noGrp="1"/>
          </p:cNvSpPr>
          <p:nvPr>
            <p:ph type="body" sz="quarter" idx="12" hasCustomPrompt="1"/>
          </p:nvPr>
        </p:nvSpPr>
        <p:spPr bwMode="gray">
          <a:xfrm>
            <a:off x="266700" y="309824"/>
            <a:ext cx="5472363" cy="256480"/>
          </a:xfrm>
        </p:spPr>
        <p:txBody>
          <a:bodyPr anchor="b" anchorCtr="0"/>
          <a:lstStyle>
            <a:lvl1pPr marL="0" indent="0">
              <a:lnSpc>
                <a:spcPts val="2000"/>
              </a:lnSpc>
              <a:spcBef>
                <a:spcPts val="0"/>
              </a:spcBef>
              <a:buNone/>
              <a:defRPr sz="1800" spc="50" baseline="0">
                <a:latin typeface="+mj-lt"/>
              </a:defRPr>
            </a:lvl1pPr>
          </a:lstStyle>
          <a:p>
            <a:pPr lvl="0"/>
            <a:r>
              <a:rPr lang="en-US" dirty="0"/>
              <a:t>Slide Title – Rockwell 18pt Regular, Title Case</a:t>
            </a:r>
          </a:p>
        </p:txBody>
      </p:sp>
      <p:sp>
        <p:nvSpPr>
          <p:cNvPr id="28" name="Text Placeholder 27"/>
          <p:cNvSpPr>
            <a:spLocks noGrp="1"/>
          </p:cNvSpPr>
          <p:nvPr>
            <p:ph type="body" sz="quarter" idx="13" hasCustomPrompt="1"/>
          </p:nvPr>
        </p:nvSpPr>
        <p:spPr bwMode="gray">
          <a:xfrm>
            <a:off x="4081645" y="4600545"/>
            <a:ext cx="2319155" cy="200055"/>
          </a:xfrm>
        </p:spPr>
        <p:txBody>
          <a:bodyPr rIns="64008" bIns="45720" anchor="b" anchorCtr="0"/>
          <a:lstStyle>
            <a:lvl1pPr marL="0" indent="0">
              <a:buNone/>
              <a:defRPr sz="500">
                <a:solidFill>
                  <a:schemeClr val="tx1"/>
                </a:solidFill>
              </a:defRPr>
            </a:lvl1pPr>
          </a:lstStyle>
          <a:p>
            <a:pPr lvl="0"/>
            <a:r>
              <a:rPr lang="en-US" dirty="0"/>
              <a:t>Source: Click to add source. Use a single space after “Source:” and a period at the end of the source. Stretch the box to the left as needed.</a:t>
            </a:r>
          </a:p>
        </p:txBody>
      </p:sp>
      <p:sp>
        <p:nvSpPr>
          <p:cNvPr id="30" name="Text Placeholder 29"/>
          <p:cNvSpPr>
            <a:spLocks noGrp="1"/>
          </p:cNvSpPr>
          <p:nvPr>
            <p:ph type="body" sz="quarter" idx="14" hasCustomPrompt="1"/>
          </p:nvPr>
        </p:nvSpPr>
        <p:spPr bwMode="gray">
          <a:xfrm>
            <a:off x="0" y="4403825"/>
            <a:ext cx="2004960" cy="230832"/>
          </a:xfrm>
        </p:spPr>
        <p:txBody>
          <a:bodyPr lIns="64008" anchor="b" anchorCtr="0"/>
          <a:lstStyle>
            <a:lvl1pPr marL="118872" indent="-115888">
              <a:spcBef>
                <a:spcPts val="200"/>
              </a:spcBef>
              <a:buFont typeface="+mj-lt"/>
              <a:buAutoNum type="arabicParenR"/>
              <a:defRPr sz="500"/>
            </a:lvl1pPr>
          </a:lstStyle>
          <a:p>
            <a:pPr lvl="0"/>
            <a:r>
              <a:rPr lang="en-US" dirty="0"/>
              <a:t>Click to add footnote. Numbers appear automatically (no additional space or tab needed). Use a period at the end of each footnote. Stretch the box to the right as needed.</a:t>
            </a:r>
          </a:p>
        </p:txBody>
      </p:sp>
      <p:sp>
        <p:nvSpPr>
          <p:cNvPr id="38" name="TextBox 37"/>
          <p:cNvSpPr txBox="1"/>
          <p:nvPr userDrawn="1"/>
        </p:nvSpPr>
        <p:spPr bwMode="gray">
          <a:xfrm>
            <a:off x="6163373" y="444101"/>
            <a:ext cx="186372" cy="100027"/>
          </a:xfrm>
          <a:prstGeom prst="rect">
            <a:avLst/>
          </a:prstGeom>
          <a:solidFill>
            <a:schemeClr val="bg2"/>
          </a:solidFill>
        </p:spPr>
        <p:txBody>
          <a:bodyPr wrap="square" lIns="0" tIns="0" rIns="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extLst>
      <p:ext uri="{BB962C8B-B14F-4D97-AF65-F5344CB8AC3E}">
        <p14:creationId xmlns:p14="http://schemas.microsoft.com/office/powerpoint/2010/main" val="3276693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p:bg bwMode="gray">
      <p:bgPr>
        <a:solidFill>
          <a:srgbClr val="003D7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12800" y="2115916"/>
            <a:ext cx="4389120" cy="692497"/>
          </a:xfrm>
          <a:prstGeom prst="rect">
            <a:avLst/>
          </a:prstGeom>
        </p:spPr>
        <p:txBody>
          <a:bodyPr lIns="0" tIns="0" rIns="0" bIns="0" anchor="b" anchorCtr="0">
            <a:spAutoFit/>
          </a:bodyPr>
          <a:lstStyle>
            <a:lvl1pPr>
              <a:lnSpc>
                <a:spcPct val="90000"/>
              </a:lnSpc>
              <a:defRPr sz="2500" b="0" baseline="0">
                <a:solidFill>
                  <a:schemeClr val="bg1"/>
                </a:solidFill>
              </a:defRPr>
            </a:lvl1pPr>
          </a:lstStyle>
          <a:p>
            <a:pPr lvl="0"/>
            <a:r>
              <a:rPr lang="en-US" dirty="0"/>
              <a:t>Presentation Title – Rockwell 25pt Regular, Title Case</a:t>
            </a:r>
          </a:p>
        </p:txBody>
      </p:sp>
      <p:sp>
        <p:nvSpPr>
          <p:cNvPr id="5" name="Text Placeholder 4"/>
          <p:cNvSpPr>
            <a:spLocks noGrp="1"/>
          </p:cNvSpPr>
          <p:nvPr>
            <p:ph type="body" sz="quarter" idx="13" hasCustomPrompt="1"/>
          </p:nvPr>
        </p:nvSpPr>
        <p:spPr bwMode="gray">
          <a:xfrm>
            <a:off x="812800" y="2924994"/>
            <a:ext cx="4389120" cy="169277"/>
          </a:xfrm>
        </p:spPr>
        <p:txBody>
          <a:bodyPr/>
          <a:lstStyle>
            <a:lvl1pPr marL="0" indent="0">
              <a:spcBef>
                <a:spcPts val="0"/>
              </a:spcBef>
              <a:buNone/>
              <a:defRPr sz="1100" baseline="0">
                <a:solidFill>
                  <a:schemeClr val="accent1"/>
                </a:solidFill>
              </a:defRPr>
            </a:lvl1pPr>
            <a:lvl2pPr marL="114300" indent="0">
              <a:buNone/>
              <a:defRPr sz="1100">
                <a:solidFill>
                  <a:schemeClr val="accent1"/>
                </a:solidFill>
              </a:defRPr>
            </a:lvl2pPr>
            <a:lvl3pPr marL="228600" indent="0">
              <a:buNone/>
              <a:defRPr sz="1100">
                <a:solidFill>
                  <a:schemeClr val="accent1"/>
                </a:solidFill>
              </a:defRPr>
            </a:lvl3pPr>
            <a:lvl4pPr marL="342900" indent="0">
              <a:buNone/>
              <a:defRPr sz="1100">
                <a:solidFill>
                  <a:schemeClr val="accent1"/>
                </a:solidFill>
              </a:defRPr>
            </a:lvl4pPr>
            <a:lvl5pPr marL="457200" indent="0">
              <a:buNone/>
              <a:defRPr sz="1100">
                <a:solidFill>
                  <a:schemeClr val="accent1"/>
                </a:solidFill>
              </a:defRPr>
            </a:lvl5pPr>
          </a:lstStyle>
          <a:p>
            <a:pPr lvl="0"/>
            <a:r>
              <a:rPr lang="en-US" dirty="0"/>
              <a:t>Presentation Subtitle – Verdana 11pt Regular, Title Case</a:t>
            </a:r>
          </a:p>
        </p:txBody>
      </p:sp>
      <p:sp>
        <p:nvSpPr>
          <p:cNvPr id="7" name="Text Placeholder 6"/>
          <p:cNvSpPr>
            <a:spLocks noGrp="1"/>
          </p:cNvSpPr>
          <p:nvPr>
            <p:ph type="body" sz="quarter" idx="14" hasCustomPrompt="1"/>
          </p:nvPr>
        </p:nvSpPr>
        <p:spPr bwMode="gray">
          <a:xfrm>
            <a:off x="4294188" y="4245789"/>
            <a:ext cx="1828800" cy="276999"/>
          </a:xfrm>
        </p:spPr>
        <p:txBody>
          <a:bodyPr anchor="b" anchorCtr="0"/>
          <a:lstStyle>
            <a:lvl1pPr marL="0" indent="0" algn="r">
              <a:spcBef>
                <a:spcPts val="0"/>
              </a:spcBef>
              <a:buNone/>
              <a:defRPr>
                <a:solidFill>
                  <a:schemeClr val="bg1"/>
                </a:solidFill>
              </a:defRPr>
            </a:lvl1pPr>
            <a:lvl2pPr marL="114300" indent="0">
              <a:buNone/>
              <a:defRPr>
                <a:solidFill>
                  <a:schemeClr val="bg1"/>
                </a:solidFill>
              </a:defRPr>
            </a:lvl2pPr>
            <a:lvl3pPr marL="228600" indent="0">
              <a:buNone/>
              <a:defRPr>
                <a:solidFill>
                  <a:schemeClr val="bg1"/>
                </a:solidFill>
              </a:defRPr>
            </a:lvl3pPr>
            <a:lvl4pPr marL="342900" indent="0">
              <a:buNone/>
              <a:defRPr>
                <a:solidFill>
                  <a:schemeClr val="bg1"/>
                </a:solidFill>
              </a:defRPr>
            </a:lvl4pPr>
            <a:lvl5pPr marL="457200" indent="0">
              <a:buNone/>
              <a:defRPr>
                <a:solidFill>
                  <a:schemeClr val="bg1"/>
                </a:solidFill>
              </a:defRPr>
            </a:lvl5pPr>
          </a:lstStyle>
          <a:p>
            <a:pPr lvl="0"/>
            <a:r>
              <a:rPr lang="en-US" dirty="0"/>
              <a:t>Program Name Appears Here Identically to Official Display</a:t>
            </a:r>
          </a:p>
        </p:txBody>
      </p:sp>
      <p:sp>
        <p:nvSpPr>
          <p:cNvPr id="8" name="Rectangle 7"/>
          <p:cNvSpPr/>
          <p:nvPr userDrawn="1"/>
        </p:nvSpPr>
        <p:spPr bwMode="gray">
          <a:xfrm>
            <a:off x="1" y="1"/>
            <a:ext cx="6400800" cy="106579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9" name="Straight Connector 8"/>
          <p:cNvCxnSpPr/>
          <p:nvPr userDrawn="1"/>
        </p:nvCxnSpPr>
        <p:spPr bwMode="gray">
          <a:xfrm>
            <a:off x="0" y="1065791"/>
            <a:ext cx="6400799" cy="0"/>
          </a:xfrm>
          <a:prstGeom prst="line">
            <a:avLst/>
          </a:prstGeom>
          <a:noFill/>
          <a:ln w="38100" cap="flat" cmpd="sng" algn="ctr">
            <a:solidFill>
              <a:schemeClr val="accent6"/>
            </a:solidFill>
            <a:prstDash val="solid"/>
            <a:miter lim="800000"/>
          </a:ln>
          <a:effectLst/>
        </p:spPr>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280551" y="274987"/>
            <a:ext cx="1174986" cy="512064"/>
          </a:xfrm>
          <a:prstGeom prst="rect">
            <a:avLst/>
          </a:prstGeom>
        </p:spPr>
      </p:pic>
    </p:spTree>
    <p:custDataLst>
      <p:tags r:id="rId1"/>
    </p:custDataLst>
    <p:extLst>
      <p:ext uri="{BB962C8B-B14F-4D97-AF65-F5344CB8AC3E}">
        <p14:creationId xmlns:p14="http://schemas.microsoft.com/office/powerpoint/2010/main" val="2909182305"/>
      </p:ext>
    </p:extLst>
  </p:cSld>
  <p:clrMapOvr>
    <a:masterClrMapping/>
  </p:clrMapOvr>
  <p:extLst>
    <p:ext uri="{DCECCB84-F9BA-43D5-87BE-67443E8EF086}">
      <p15:sldGuideLst xmlns:p15="http://schemas.microsoft.com/office/powerpoint/2012/main">
        <p15:guide id="1" pos="512" userDrawn="1">
          <p15:clr>
            <a:srgbClr val="FBAE40"/>
          </p15:clr>
        </p15:guide>
        <p15:guide id="0" orient="horz" pos="1770" userDrawn="1">
          <p15:clr>
            <a:srgbClr val="FBAE40"/>
          </p15:clr>
        </p15:guide>
        <p15:guide id="2" orient="horz" pos="18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AB In-Brief">
    <p:spTree>
      <p:nvGrpSpPr>
        <p:cNvPr id="1" name=""/>
        <p:cNvGrpSpPr/>
        <p:nvPr/>
      </p:nvGrpSpPr>
      <p:grpSpPr>
        <a:xfrm>
          <a:off x="0" y="0"/>
          <a:ext cx="0" cy="0"/>
          <a:chOff x="0" y="0"/>
          <a:chExt cx="0" cy="0"/>
        </a:xfrm>
      </p:grpSpPr>
      <p:sp>
        <p:nvSpPr>
          <p:cNvPr id="44" name="Freeform 22">
            <a:extLst>
              <a:ext uri="{FF2B5EF4-FFF2-40B4-BE49-F238E27FC236}">
                <a16:creationId xmlns:a16="http://schemas.microsoft.com/office/drawing/2014/main" id="{FD737D13-49C0-4D0C-9B09-F4698FB94EB9}"/>
              </a:ext>
            </a:extLst>
          </p:cNvPr>
          <p:cNvSpPr/>
          <p:nvPr userDrawn="1"/>
        </p:nvSpPr>
        <p:spPr bwMode="gray">
          <a:xfrm>
            <a:off x="0" y="1929942"/>
            <a:ext cx="2018465" cy="2870658"/>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tx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55" name="Straight Connector 54">
            <a:extLst>
              <a:ext uri="{FF2B5EF4-FFF2-40B4-BE49-F238E27FC236}">
                <a16:creationId xmlns:a16="http://schemas.microsoft.com/office/drawing/2014/main" id="{CCA2EDD7-0388-4400-A0FE-0B76DBE42557}"/>
              </a:ext>
            </a:extLst>
          </p:cNvPr>
          <p:cNvCxnSpPr>
            <a:cxnSpLocks/>
          </p:cNvCxnSpPr>
          <p:nvPr userDrawn="1"/>
        </p:nvCxnSpPr>
        <p:spPr bwMode="gray">
          <a:xfrm>
            <a:off x="0" y="1935341"/>
            <a:ext cx="2017307" cy="0"/>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3" name="Freeform 22">
            <a:extLst>
              <a:ext uri="{FF2B5EF4-FFF2-40B4-BE49-F238E27FC236}">
                <a16:creationId xmlns:a16="http://schemas.microsoft.com/office/drawing/2014/main" id="{B35C43AF-919F-4BAA-8EC4-638FB2640018}"/>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79" name="Picture 78">
            <a:extLst>
              <a:ext uri="{FF2B5EF4-FFF2-40B4-BE49-F238E27FC236}">
                <a16:creationId xmlns:a16="http://schemas.microsoft.com/office/drawing/2014/main" id="{14AA5082-E522-41B3-8A7A-5302BE19139B}"/>
              </a:ext>
            </a:extLst>
          </p:cNvPr>
          <p:cNvPicPr>
            <a:picLocks noChangeAspect="1"/>
          </p:cNvPicPr>
          <p:nvPr userDrawn="1"/>
        </p:nvPicPr>
        <p:blipFill>
          <a:blip r:embed="rId3"/>
          <a:stretch>
            <a:fillRect/>
          </a:stretch>
        </p:blipFill>
        <p:spPr bwMode="gray">
          <a:xfrm>
            <a:off x="2011680" y="603504"/>
            <a:ext cx="4379985" cy="4200153"/>
          </a:xfrm>
          <a:prstGeom prst="rect">
            <a:avLst/>
          </a:prstGeom>
        </p:spPr>
      </p:pic>
      <p:sp>
        <p:nvSpPr>
          <p:cNvPr id="80" name="Oval 79">
            <a:extLst>
              <a:ext uri="{FF2B5EF4-FFF2-40B4-BE49-F238E27FC236}">
                <a16:creationId xmlns:a16="http://schemas.microsoft.com/office/drawing/2014/main" id="{388963E6-34AD-4B7F-B968-9AD41BBDB734}"/>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Text Placeholder 1"/>
          <p:cNvSpPr txBox="1">
            <a:spLocks/>
          </p:cNvSpPr>
          <p:nvPr userDrawn="1"/>
        </p:nvSpPr>
        <p:spPr bwMode="gray">
          <a:xfrm>
            <a:off x="6469574" y="-5582"/>
            <a:ext cx="1382195" cy="1231188"/>
          </a:xfrm>
          <a:prstGeom prst="rect">
            <a:avLst/>
          </a:prstGeom>
          <a:solidFill>
            <a:srgbClr val="009900"/>
          </a:solidFill>
        </p:spPr>
        <p:txBody>
          <a:bodyPr vert="horz" wrap="square" lIns="64008" tIns="45720" rIns="64008" bIns="45720"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dirty="0">
              <a:solidFill>
                <a:schemeClr val="bg1"/>
              </a:solidFill>
              <a:latin typeface="Arial" panose="020B0604020202020204" pitchFamily="34" charset="0"/>
              <a:cs typeface="Arial" panose="020B0604020202020204" pitchFamily="34" charset="0"/>
            </a:endParaRPr>
          </a:p>
        </p:txBody>
      </p:sp>
      <p:sp>
        <p:nvSpPr>
          <p:cNvPr id="7" name="TextBox 6"/>
          <p:cNvSpPr txBox="1"/>
          <p:nvPr userDrawn="1"/>
        </p:nvSpPr>
        <p:spPr bwMode="gray">
          <a:xfrm>
            <a:off x="6553161" y="50431"/>
            <a:ext cx="1267384" cy="553998"/>
          </a:xfrm>
          <a:prstGeom prst="rect">
            <a:avLst/>
          </a:prstGeom>
          <a:noFill/>
        </p:spPr>
        <p:txBody>
          <a:bodyPr wrap="square" lIns="0" tIns="0" rIns="0" bIns="0" rtlCol="0">
            <a:spAutoFit/>
          </a:bodyPr>
          <a:lstStyle/>
          <a:p>
            <a:pPr>
              <a:spcBef>
                <a:spcPts val="500"/>
              </a:spcBef>
            </a:pPr>
            <a:r>
              <a:rPr lang="en-US" sz="1200" b="1" dirty="0">
                <a:solidFill>
                  <a:schemeClr val="bg1"/>
                </a:solidFill>
                <a:latin typeface="Arial" panose="020B0604020202020204" pitchFamily="34" charset="0"/>
                <a:cs typeface="Arial" panose="020B0604020202020204" pitchFamily="34" charset="0"/>
              </a:rPr>
              <a:t>DO NOT EDIT THIS SLIDE FOR ANY PURPOSE</a:t>
            </a:r>
          </a:p>
        </p:txBody>
      </p:sp>
      <p:sp>
        <p:nvSpPr>
          <p:cNvPr id="8" name="TextBox 7"/>
          <p:cNvSpPr txBox="1"/>
          <p:nvPr userDrawn="1"/>
        </p:nvSpPr>
        <p:spPr bwMode="gray">
          <a:xfrm>
            <a:off x="6553161" y="722763"/>
            <a:ext cx="1267383" cy="433452"/>
          </a:xfrm>
          <a:prstGeom prst="rect">
            <a:avLst/>
          </a:prstGeom>
          <a:noFill/>
        </p:spPr>
        <p:txBody>
          <a:bodyPr wrap="square" lIns="0" tIns="0" rIns="0" bIns="0" rtlCol="0">
            <a:spAutoFit/>
          </a:bodyPr>
          <a:lstStyle/>
          <a:p>
            <a:pPr>
              <a:spcBef>
                <a:spcPts val="500"/>
              </a:spcBef>
            </a:pPr>
            <a:r>
              <a:rPr lang="en-US" sz="800" dirty="0">
                <a:solidFill>
                  <a:schemeClr val="bg1"/>
                </a:solidFill>
                <a:latin typeface="Arial" panose="020B0604020202020204" pitchFamily="34" charset="0"/>
                <a:cs typeface="Arial" panose="020B0604020202020204" pitchFamily="34" charset="0"/>
              </a:rPr>
              <a:t>If an edit is necessary,</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please contact:</a:t>
            </a:r>
          </a:p>
          <a:p>
            <a:pPr>
              <a:spcBef>
                <a:spcPts val="500"/>
              </a:spcBef>
            </a:pPr>
            <a:r>
              <a:rPr lang="en-US" sz="800" b="1" dirty="0">
                <a:solidFill>
                  <a:schemeClr val="bg1"/>
                </a:solidFill>
                <a:latin typeface="Arial" panose="020B0604020202020204" pitchFamily="34" charset="0"/>
                <a:cs typeface="Arial" panose="020B0604020202020204" pitchFamily="34" charset="0"/>
              </a:rPr>
              <a:t>DSS-Requests@eab.com</a:t>
            </a:r>
            <a:endParaRPr lang="en-US" sz="800" b="1" i="1" dirty="0">
              <a:solidFill>
                <a:schemeClr val="bg1"/>
              </a:solidFill>
              <a:latin typeface="Arial" panose="020B0604020202020204" pitchFamily="34" charset="0"/>
              <a:cs typeface="Arial" panose="020B0604020202020204" pitchFamily="34" charset="0"/>
            </a:endParaRPr>
          </a:p>
        </p:txBody>
      </p:sp>
      <p:pic>
        <p:nvPicPr>
          <p:cNvPr id="45" name="Picture 44">
            <a:extLst>
              <a:ext uri="{FF2B5EF4-FFF2-40B4-BE49-F238E27FC236}">
                <a16:creationId xmlns:a16="http://schemas.microsoft.com/office/drawing/2014/main" id="{8253B356-73C4-4A33-9FDB-18EBFACD2DC1}"/>
              </a:ext>
            </a:extLst>
          </p:cNvPr>
          <p:cNvPicPr>
            <a:picLocks noChangeAspect="1"/>
          </p:cNvPicPr>
          <p:nvPr userDrawn="1"/>
        </p:nvPicPr>
        <p:blipFill>
          <a:blip r:embed="rId4"/>
          <a:stretch>
            <a:fillRect/>
          </a:stretch>
        </p:blipFill>
        <p:spPr bwMode="gray">
          <a:xfrm>
            <a:off x="2643774" y="986010"/>
            <a:ext cx="3136584" cy="3139630"/>
          </a:xfrm>
          <a:prstGeom prst="rect">
            <a:avLst/>
          </a:prstGeom>
        </p:spPr>
      </p:pic>
      <p:grpSp>
        <p:nvGrpSpPr>
          <p:cNvPr id="49" name="Group 48">
            <a:extLst>
              <a:ext uri="{FF2B5EF4-FFF2-40B4-BE49-F238E27FC236}">
                <a16:creationId xmlns:a16="http://schemas.microsoft.com/office/drawing/2014/main" id="{1C6B6EF3-92B1-4B46-B9B1-B3564405201B}"/>
              </a:ext>
            </a:extLst>
          </p:cNvPr>
          <p:cNvGrpSpPr/>
          <p:nvPr userDrawn="1"/>
        </p:nvGrpSpPr>
        <p:grpSpPr bwMode="gray">
          <a:xfrm>
            <a:off x="272283" y="905558"/>
            <a:ext cx="1746182" cy="677108"/>
            <a:chOff x="226994" y="941528"/>
            <a:chExt cx="1746182" cy="677108"/>
          </a:xfrm>
        </p:grpSpPr>
        <p:sp>
          <p:nvSpPr>
            <p:cNvPr id="50" name="TextBox 49">
              <a:extLst>
                <a:ext uri="{FF2B5EF4-FFF2-40B4-BE49-F238E27FC236}">
                  <a16:creationId xmlns:a16="http://schemas.microsoft.com/office/drawing/2014/main" id="{4D990C86-80E9-4035-B1A7-351539DA9C1D}"/>
                </a:ext>
              </a:extLst>
            </p:cNvPr>
            <p:cNvSpPr txBox="1"/>
            <p:nvPr userDrawn="1"/>
          </p:nvSpPr>
          <p:spPr bwMode="gray">
            <a:xfrm>
              <a:off x="289781" y="941528"/>
              <a:ext cx="1683395" cy="677108"/>
            </a:xfrm>
            <a:prstGeom prst="rect">
              <a:avLst/>
            </a:prstGeom>
            <a:noFill/>
          </p:spPr>
          <p:txBody>
            <a:bodyPr wrap="square" lIns="0" tIns="0" rIns="0" bIns="0" rtlCol="0">
              <a:spAutoFit/>
            </a:bodyPr>
            <a:lstStyle/>
            <a:p>
              <a:pPr>
                <a:spcBef>
                  <a:spcPts val="500"/>
                </a:spcBef>
              </a:pPr>
              <a:r>
                <a:rPr lang="en-US" sz="1100" b="1" dirty="0">
                  <a:latin typeface="+mj-lt"/>
                </a:rPr>
                <a:t>We help schools </a:t>
              </a:r>
              <a:br>
                <a:rPr lang="en-US" sz="1100" b="1" dirty="0">
                  <a:latin typeface="+mj-lt"/>
                </a:rPr>
              </a:br>
              <a:r>
                <a:rPr lang="en-US" sz="1100" b="1" dirty="0">
                  <a:latin typeface="+mj-lt"/>
                </a:rPr>
                <a:t>support students </a:t>
              </a:r>
              <a:br>
                <a:rPr lang="en-US" sz="1100" b="1" dirty="0">
                  <a:latin typeface="+mj-lt"/>
                </a:rPr>
              </a:br>
              <a:r>
                <a:rPr lang="en-US" sz="1100" dirty="0">
                  <a:solidFill>
                    <a:schemeClr val="accent2"/>
                  </a:solidFill>
                  <a:latin typeface="+mj-lt"/>
                </a:rPr>
                <a:t>from enrollment to </a:t>
              </a:r>
              <a:br>
                <a:rPr lang="en-US" sz="1100" dirty="0">
                  <a:solidFill>
                    <a:schemeClr val="accent2"/>
                  </a:solidFill>
                  <a:latin typeface="+mj-lt"/>
                </a:rPr>
              </a:br>
              <a:r>
                <a:rPr lang="en-US" sz="1100" dirty="0">
                  <a:solidFill>
                    <a:schemeClr val="accent2"/>
                  </a:solidFill>
                  <a:latin typeface="+mj-lt"/>
                </a:rPr>
                <a:t>graduation and beyond</a:t>
              </a:r>
            </a:p>
          </p:txBody>
        </p:sp>
        <p:cxnSp>
          <p:nvCxnSpPr>
            <p:cNvPr id="51" name="Straight Connector 50">
              <a:extLst>
                <a:ext uri="{FF2B5EF4-FFF2-40B4-BE49-F238E27FC236}">
                  <a16:creationId xmlns:a16="http://schemas.microsoft.com/office/drawing/2014/main" id="{44EEF69A-489C-42AA-9032-8F88FA1E30BF}"/>
                </a:ext>
              </a:extLst>
            </p:cNvPr>
            <p:cNvCxnSpPr>
              <a:cxnSpLocks/>
            </p:cNvCxnSpPr>
            <p:nvPr userDrawn="1"/>
          </p:nvCxnSpPr>
          <p:spPr bwMode="gray">
            <a:xfrm flipH="1" flipV="1">
              <a:off x="226994" y="969237"/>
              <a:ext cx="5530" cy="649399"/>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9FAD879C-AE39-4D8C-9572-A04525ABE03D}"/>
              </a:ext>
            </a:extLst>
          </p:cNvPr>
          <p:cNvSpPr txBox="1"/>
          <p:nvPr userDrawn="1"/>
        </p:nvSpPr>
        <p:spPr bwMode="gray">
          <a:xfrm>
            <a:off x="2191780" y="721806"/>
            <a:ext cx="1129389"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Find and enroll your right-fit students</a:t>
            </a:r>
          </a:p>
        </p:txBody>
      </p:sp>
      <p:sp>
        <p:nvSpPr>
          <p:cNvPr id="53" name="TextBox 52">
            <a:extLst>
              <a:ext uri="{FF2B5EF4-FFF2-40B4-BE49-F238E27FC236}">
                <a16:creationId xmlns:a16="http://schemas.microsoft.com/office/drawing/2014/main" id="{18AB59BA-9156-48E0-AAFC-71176CA87C54}"/>
              </a:ext>
            </a:extLst>
          </p:cNvPr>
          <p:cNvSpPr txBox="1"/>
          <p:nvPr userDrawn="1"/>
        </p:nvSpPr>
        <p:spPr bwMode="gray">
          <a:xfrm>
            <a:off x="5029132" y="721806"/>
            <a:ext cx="1147566"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Support and graduate more students</a:t>
            </a:r>
          </a:p>
        </p:txBody>
      </p:sp>
      <p:sp>
        <p:nvSpPr>
          <p:cNvPr id="54" name="TextBox 53">
            <a:extLst>
              <a:ext uri="{FF2B5EF4-FFF2-40B4-BE49-F238E27FC236}">
                <a16:creationId xmlns:a16="http://schemas.microsoft.com/office/drawing/2014/main" id="{ADB7DC10-7703-4D6F-8172-B279CBFB82A0}"/>
              </a:ext>
            </a:extLst>
          </p:cNvPr>
          <p:cNvSpPr txBox="1"/>
          <p:nvPr userDrawn="1"/>
        </p:nvSpPr>
        <p:spPr bwMode="gray">
          <a:xfrm>
            <a:off x="3570592" y="4240173"/>
            <a:ext cx="1258401" cy="256737"/>
          </a:xfrm>
          <a:prstGeom prst="rect">
            <a:avLst/>
          </a:prstGeom>
          <a:noFill/>
        </p:spPr>
        <p:txBody>
          <a:bodyPr wrap="square" lIns="0" tIns="0" rIns="0" bIns="0" numCol="1" spcCol="457200" rtlCol="0">
            <a:spAutoFit/>
          </a:bodyPr>
          <a:lstStyle/>
          <a:p>
            <a:pPr marL="112713" indent="-112713">
              <a:lnSpc>
                <a:spcPct val="108000"/>
              </a:lnSpc>
              <a:spcBef>
                <a:spcPts val="600"/>
              </a:spcBef>
              <a:buClr>
                <a:schemeClr val="tx2"/>
              </a:buClr>
              <a:buSzPct val="120000"/>
              <a:buFont typeface="Verdana" panose="020B0604030504040204" pitchFamily="34" charset="0"/>
              <a:buChar char="›"/>
            </a:pPr>
            <a:r>
              <a:rPr lang="en-US" sz="800" dirty="0">
                <a:solidFill>
                  <a:schemeClr val="bg1"/>
                </a:solidFill>
                <a:latin typeface="+mj-lt"/>
              </a:rPr>
              <a:t>Prepare your institution </a:t>
            </a:r>
            <a:br>
              <a:rPr lang="en-US" sz="800" dirty="0">
                <a:solidFill>
                  <a:schemeClr val="bg1"/>
                </a:solidFill>
                <a:latin typeface="+mj-lt"/>
              </a:rPr>
            </a:br>
            <a:r>
              <a:rPr lang="en-US" sz="800" dirty="0">
                <a:solidFill>
                  <a:schemeClr val="bg1"/>
                </a:solidFill>
                <a:latin typeface="+mj-lt"/>
              </a:rPr>
              <a:t>for the future</a:t>
            </a:r>
          </a:p>
        </p:txBody>
      </p:sp>
      <p:sp>
        <p:nvSpPr>
          <p:cNvPr id="56" name="TextBox 55">
            <a:extLst>
              <a:ext uri="{FF2B5EF4-FFF2-40B4-BE49-F238E27FC236}">
                <a16:creationId xmlns:a16="http://schemas.microsoft.com/office/drawing/2014/main" id="{5E6B8A95-5375-4097-AA98-A002250613D5}"/>
              </a:ext>
            </a:extLst>
          </p:cNvPr>
          <p:cNvSpPr txBox="1"/>
          <p:nvPr userDrawn="1"/>
        </p:nvSpPr>
        <p:spPr bwMode="gray">
          <a:xfrm>
            <a:off x="444085" y="2188209"/>
            <a:ext cx="1162966"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ROOTED IN RESEARCH</a:t>
            </a:r>
          </a:p>
        </p:txBody>
      </p:sp>
      <p:sp>
        <p:nvSpPr>
          <p:cNvPr id="57" name="TextBox 56">
            <a:extLst>
              <a:ext uri="{FF2B5EF4-FFF2-40B4-BE49-F238E27FC236}">
                <a16:creationId xmlns:a16="http://schemas.microsoft.com/office/drawing/2014/main" id="{D4B08A33-B51F-4921-B09D-EBDDC2DD2449}"/>
              </a:ext>
            </a:extLst>
          </p:cNvPr>
          <p:cNvSpPr txBox="1"/>
          <p:nvPr userDrawn="1"/>
        </p:nvSpPr>
        <p:spPr bwMode="gray">
          <a:xfrm>
            <a:off x="903359" y="2369028"/>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Peer-tested </a:t>
            </a:r>
            <a:br>
              <a:rPr lang="en-US" sz="650" dirty="0">
                <a:solidFill>
                  <a:schemeClr val="bg1"/>
                </a:solidFill>
              </a:rPr>
            </a:br>
            <a:r>
              <a:rPr lang="en-US" sz="650" dirty="0">
                <a:solidFill>
                  <a:schemeClr val="bg1"/>
                </a:solidFill>
              </a:rPr>
              <a:t>best practices</a:t>
            </a:r>
          </a:p>
        </p:txBody>
      </p:sp>
      <p:sp>
        <p:nvSpPr>
          <p:cNvPr id="58" name="TextBox 57">
            <a:extLst>
              <a:ext uri="{FF2B5EF4-FFF2-40B4-BE49-F238E27FC236}">
                <a16:creationId xmlns:a16="http://schemas.microsoft.com/office/drawing/2014/main" id="{5A220AAD-0796-4BB2-878F-73B9F64064AC}"/>
              </a:ext>
            </a:extLst>
          </p:cNvPr>
          <p:cNvSpPr txBox="1"/>
          <p:nvPr userDrawn="1"/>
        </p:nvSpPr>
        <p:spPr bwMode="gray">
          <a:xfrm>
            <a:off x="444085" y="2363411"/>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7,500</a:t>
            </a:r>
            <a:r>
              <a:rPr lang="en-US" sz="1100" baseline="30000" dirty="0">
                <a:solidFill>
                  <a:schemeClr val="tx2"/>
                </a:solidFill>
                <a:latin typeface="+mj-lt"/>
              </a:rPr>
              <a:t>+</a:t>
            </a:r>
          </a:p>
        </p:txBody>
      </p:sp>
      <p:sp>
        <p:nvSpPr>
          <p:cNvPr id="59" name="TextBox 58">
            <a:extLst>
              <a:ext uri="{FF2B5EF4-FFF2-40B4-BE49-F238E27FC236}">
                <a16:creationId xmlns:a16="http://schemas.microsoft.com/office/drawing/2014/main" id="{7776F4A0-CB6C-4D2E-94C9-D15611A2B978}"/>
              </a:ext>
            </a:extLst>
          </p:cNvPr>
          <p:cNvSpPr txBox="1"/>
          <p:nvPr userDrawn="1"/>
        </p:nvSpPr>
        <p:spPr bwMode="gray">
          <a:xfrm>
            <a:off x="903359" y="2643386"/>
            <a:ext cx="968825" cy="200055"/>
          </a:xfrm>
          <a:prstGeom prst="rect">
            <a:avLst/>
          </a:prstGeom>
          <a:noFill/>
        </p:spPr>
        <p:txBody>
          <a:bodyPr wrap="square" lIns="0" tIns="0" rIns="0" bIns="0" rtlCol="0">
            <a:spAutoFit/>
          </a:bodyPr>
          <a:lstStyle/>
          <a:p>
            <a:pPr>
              <a:spcBef>
                <a:spcPts val="500"/>
              </a:spcBef>
            </a:pPr>
            <a:r>
              <a:rPr lang="en-US" sz="650" spc="-10" baseline="0" dirty="0">
                <a:solidFill>
                  <a:schemeClr val="bg1"/>
                </a:solidFill>
              </a:rPr>
              <a:t>Enrollment innovations </a:t>
            </a:r>
            <a:r>
              <a:rPr lang="en-US" sz="650" dirty="0">
                <a:solidFill>
                  <a:schemeClr val="bg1"/>
                </a:solidFill>
              </a:rPr>
              <a:t>tested annually</a:t>
            </a:r>
          </a:p>
        </p:txBody>
      </p:sp>
      <p:sp>
        <p:nvSpPr>
          <p:cNvPr id="60" name="TextBox 59">
            <a:extLst>
              <a:ext uri="{FF2B5EF4-FFF2-40B4-BE49-F238E27FC236}">
                <a16:creationId xmlns:a16="http://schemas.microsoft.com/office/drawing/2014/main" id="{1A72E09B-BAE9-4211-82CD-F3B75654241F}"/>
              </a:ext>
            </a:extLst>
          </p:cNvPr>
          <p:cNvSpPr txBox="1"/>
          <p:nvPr userDrawn="1"/>
        </p:nvSpPr>
        <p:spPr bwMode="gray">
          <a:xfrm>
            <a:off x="444085" y="2637769"/>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500</a:t>
            </a:r>
            <a:r>
              <a:rPr lang="en-US" sz="1100" baseline="30000" dirty="0">
                <a:solidFill>
                  <a:schemeClr val="tx2"/>
                </a:solidFill>
                <a:latin typeface="+mj-lt"/>
              </a:rPr>
              <a:t>+</a:t>
            </a:r>
          </a:p>
        </p:txBody>
      </p:sp>
      <p:grpSp>
        <p:nvGrpSpPr>
          <p:cNvPr id="61" name="Group 60">
            <a:extLst>
              <a:ext uri="{FF2B5EF4-FFF2-40B4-BE49-F238E27FC236}">
                <a16:creationId xmlns:a16="http://schemas.microsoft.com/office/drawing/2014/main" id="{47AC8ACA-20C6-4E46-9DF1-37FD1693BDE9}"/>
              </a:ext>
            </a:extLst>
          </p:cNvPr>
          <p:cNvGrpSpPr/>
          <p:nvPr userDrawn="1"/>
        </p:nvGrpSpPr>
        <p:grpSpPr bwMode="gray">
          <a:xfrm>
            <a:off x="264738" y="2196283"/>
            <a:ext cx="108698" cy="108698"/>
            <a:chOff x="4812593" y="3156606"/>
            <a:chExt cx="316374" cy="316374"/>
          </a:xfrm>
        </p:grpSpPr>
        <p:sp>
          <p:nvSpPr>
            <p:cNvPr id="62" name="Oval 61">
              <a:extLst>
                <a:ext uri="{FF2B5EF4-FFF2-40B4-BE49-F238E27FC236}">
                  <a16:creationId xmlns:a16="http://schemas.microsoft.com/office/drawing/2014/main" id="{E457DA8F-7C30-4052-A7F0-73DDEEC5FB01}"/>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63" name="Freeform 12">
              <a:extLst>
                <a:ext uri="{FF2B5EF4-FFF2-40B4-BE49-F238E27FC236}">
                  <a16:creationId xmlns:a16="http://schemas.microsoft.com/office/drawing/2014/main" id="{34FB12DA-07B5-4E92-A04B-B8FA405F320B}"/>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64" name="TextBox 63">
            <a:extLst>
              <a:ext uri="{FF2B5EF4-FFF2-40B4-BE49-F238E27FC236}">
                <a16:creationId xmlns:a16="http://schemas.microsoft.com/office/drawing/2014/main" id="{3EBD75B6-04FA-46CD-BCD2-EF09236F8FDA}"/>
              </a:ext>
            </a:extLst>
          </p:cNvPr>
          <p:cNvSpPr txBox="1"/>
          <p:nvPr userDrawn="1"/>
        </p:nvSpPr>
        <p:spPr bwMode="gray">
          <a:xfrm>
            <a:off x="444085" y="3092228"/>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ADVANTAGE OF SCALE</a:t>
            </a:r>
          </a:p>
        </p:txBody>
      </p:sp>
      <p:sp>
        <p:nvSpPr>
          <p:cNvPr id="65" name="TextBox 64">
            <a:extLst>
              <a:ext uri="{FF2B5EF4-FFF2-40B4-BE49-F238E27FC236}">
                <a16:creationId xmlns:a16="http://schemas.microsoft.com/office/drawing/2014/main" id="{881A8E26-7F89-4FA4-91A1-C0737D0A6CD0}"/>
              </a:ext>
            </a:extLst>
          </p:cNvPr>
          <p:cNvSpPr txBox="1"/>
          <p:nvPr userDrawn="1"/>
        </p:nvSpPr>
        <p:spPr bwMode="gray">
          <a:xfrm>
            <a:off x="903359" y="3273047"/>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Institutions </a:t>
            </a:r>
            <a:br>
              <a:rPr lang="en-US" sz="650" dirty="0">
                <a:solidFill>
                  <a:schemeClr val="bg1"/>
                </a:solidFill>
              </a:rPr>
            </a:br>
            <a:r>
              <a:rPr lang="en-US" sz="650" dirty="0">
                <a:solidFill>
                  <a:schemeClr val="bg1"/>
                </a:solidFill>
              </a:rPr>
              <a:t>served</a:t>
            </a:r>
          </a:p>
        </p:txBody>
      </p:sp>
      <p:sp>
        <p:nvSpPr>
          <p:cNvPr id="66" name="TextBox 65">
            <a:extLst>
              <a:ext uri="{FF2B5EF4-FFF2-40B4-BE49-F238E27FC236}">
                <a16:creationId xmlns:a16="http://schemas.microsoft.com/office/drawing/2014/main" id="{8F006172-9BFA-427D-9855-69216A673130}"/>
              </a:ext>
            </a:extLst>
          </p:cNvPr>
          <p:cNvSpPr txBox="1"/>
          <p:nvPr userDrawn="1"/>
        </p:nvSpPr>
        <p:spPr bwMode="gray">
          <a:xfrm>
            <a:off x="444085" y="3267430"/>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1,500</a:t>
            </a:r>
            <a:r>
              <a:rPr lang="en-US" sz="1100" baseline="30000" dirty="0">
                <a:solidFill>
                  <a:schemeClr val="tx2"/>
                </a:solidFill>
                <a:latin typeface="+mj-lt"/>
              </a:rPr>
              <a:t>+</a:t>
            </a:r>
          </a:p>
        </p:txBody>
      </p:sp>
      <p:sp>
        <p:nvSpPr>
          <p:cNvPr id="67" name="TextBox 66">
            <a:extLst>
              <a:ext uri="{FF2B5EF4-FFF2-40B4-BE49-F238E27FC236}">
                <a16:creationId xmlns:a16="http://schemas.microsoft.com/office/drawing/2014/main" id="{3A211A68-C41E-49F2-A3A3-3228AEA24ED3}"/>
              </a:ext>
            </a:extLst>
          </p:cNvPr>
          <p:cNvSpPr txBox="1"/>
          <p:nvPr userDrawn="1"/>
        </p:nvSpPr>
        <p:spPr bwMode="gray">
          <a:xfrm>
            <a:off x="903359" y="3547405"/>
            <a:ext cx="933758" cy="200055"/>
          </a:xfrm>
          <a:prstGeom prst="rect">
            <a:avLst/>
          </a:prstGeom>
          <a:noFill/>
        </p:spPr>
        <p:txBody>
          <a:bodyPr wrap="square" lIns="0" tIns="0" rIns="0" bIns="0" rtlCol="0">
            <a:spAutoFit/>
          </a:bodyPr>
          <a:lstStyle/>
          <a:p>
            <a:pPr>
              <a:spcBef>
                <a:spcPts val="500"/>
              </a:spcBef>
            </a:pPr>
            <a:r>
              <a:rPr lang="en-US" sz="650" dirty="0">
                <a:solidFill>
                  <a:schemeClr val="bg1"/>
                </a:solidFill>
              </a:rPr>
              <a:t>Students supported by our SSMS</a:t>
            </a:r>
          </a:p>
        </p:txBody>
      </p:sp>
      <p:sp>
        <p:nvSpPr>
          <p:cNvPr id="68" name="TextBox 67">
            <a:extLst>
              <a:ext uri="{FF2B5EF4-FFF2-40B4-BE49-F238E27FC236}">
                <a16:creationId xmlns:a16="http://schemas.microsoft.com/office/drawing/2014/main" id="{4DE21C5E-9D41-4B70-89CE-78ACE2601E1A}"/>
              </a:ext>
            </a:extLst>
          </p:cNvPr>
          <p:cNvSpPr txBox="1"/>
          <p:nvPr userDrawn="1"/>
        </p:nvSpPr>
        <p:spPr bwMode="gray">
          <a:xfrm>
            <a:off x="444085" y="3541788"/>
            <a:ext cx="460433"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3.7 M</a:t>
            </a:r>
            <a:r>
              <a:rPr lang="en-US" sz="1100" baseline="30000" dirty="0">
                <a:solidFill>
                  <a:schemeClr val="tx2"/>
                </a:solidFill>
                <a:latin typeface="+mj-lt"/>
              </a:rPr>
              <a:t>+</a:t>
            </a:r>
          </a:p>
        </p:txBody>
      </p:sp>
      <p:grpSp>
        <p:nvGrpSpPr>
          <p:cNvPr id="69" name="Group 68">
            <a:extLst>
              <a:ext uri="{FF2B5EF4-FFF2-40B4-BE49-F238E27FC236}">
                <a16:creationId xmlns:a16="http://schemas.microsoft.com/office/drawing/2014/main" id="{BAAE7EC0-4317-4845-B3A1-250D73387686}"/>
              </a:ext>
            </a:extLst>
          </p:cNvPr>
          <p:cNvGrpSpPr/>
          <p:nvPr userDrawn="1"/>
        </p:nvGrpSpPr>
        <p:grpSpPr bwMode="gray">
          <a:xfrm>
            <a:off x="264738" y="3100302"/>
            <a:ext cx="108698" cy="108698"/>
            <a:chOff x="4812593" y="3156606"/>
            <a:chExt cx="316374" cy="316374"/>
          </a:xfrm>
        </p:grpSpPr>
        <p:sp>
          <p:nvSpPr>
            <p:cNvPr id="70" name="Oval 69">
              <a:extLst>
                <a:ext uri="{FF2B5EF4-FFF2-40B4-BE49-F238E27FC236}">
                  <a16:creationId xmlns:a16="http://schemas.microsoft.com/office/drawing/2014/main" id="{2F3EBA82-A9C7-446D-868D-2F6B3AFFDF3F}"/>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71" name="Freeform 12">
              <a:extLst>
                <a:ext uri="{FF2B5EF4-FFF2-40B4-BE49-F238E27FC236}">
                  <a16:creationId xmlns:a16="http://schemas.microsoft.com/office/drawing/2014/main" id="{95F34C82-18A7-4539-99F0-761D7F4BB257}"/>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72" name="TextBox 71">
            <a:extLst>
              <a:ext uri="{FF2B5EF4-FFF2-40B4-BE49-F238E27FC236}">
                <a16:creationId xmlns:a16="http://schemas.microsoft.com/office/drawing/2014/main" id="{6725F3AA-084F-4FDE-A18F-3FCA6DA11B7B}"/>
              </a:ext>
            </a:extLst>
          </p:cNvPr>
          <p:cNvSpPr txBox="1"/>
          <p:nvPr userDrawn="1"/>
        </p:nvSpPr>
        <p:spPr bwMode="gray">
          <a:xfrm>
            <a:off x="444085" y="3983973"/>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WE DELIVER RESULTS</a:t>
            </a:r>
          </a:p>
        </p:txBody>
      </p:sp>
      <p:sp>
        <p:nvSpPr>
          <p:cNvPr id="73" name="TextBox 72">
            <a:extLst>
              <a:ext uri="{FF2B5EF4-FFF2-40B4-BE49-F238E27FC236}">
                <a16:creationId xmlns:a16="http://schemas.microsoft.com/office/drawing/2014/main" id="{304BAB0A-6CBE-494B-9EB9-6704BDAF1D6F}"/>
              </a:ext>
            </a:extLst>
          </p:cNvPr>
          <p:cNvSpPr txBox="1"/>
          <p:nvPr userDrawn="1"/>
        </p:nvSpPr>
        <p:spPr bwMode="gray">
          <a:xfrm>
            <a:off x="903359" y="4164792"/>
            <a:ext cx="1048201" cy="400110"/>
          </a:xfrm>
          <a:prstGeom prst="rect">
            <a:avLst/>
          </a:prstGeom>
          <a:noFill/>
        </p:spPr>
        <p:txBody>
          <a:bodyPr wrap="square" lIns="0" tIns="0" rIns="0" bIns="0" rtlCol="0">
            <a:spAutoFit/>
          </a:bodyPr>
          <a:lstStyle/>
          <a:p>
            <a:pPr>
              <a:spcBef>
                <a:spcPts val="500"/>
              </a:spcBef>
            </a:pPr>
            <a:r>
              <a:rPr lang="en-US" sz="650" spc="-20" baseline="0" dirty="0">
                <a:solidFill>
                  <a:schemeClr val="bg1"/>
                </a:solidFill>
              </a:rPr>
              <a:t>Of our partners continue </a:t>
            </a:r>
            <a:r>
              <a:rPr lang="en-US" sz="650" spc="-10" baseline="0" dirty="0">
                <a:solidFill>
                  <a:schemeClr val="bg1"/>
                </a:solidFill>
              </a:rPr>
              <a:t>with us year after year, </a:t>
            </a:r>
            <a:r>
              <a:rPr lang="en-US" sz="650" dirty="0">
                <a:solidFill>
                  <a:schemeClr val="bg1"/>
                </a:solidFill>
              </a:rPr>
              <a:t>reflecting the goals we </a:t>
            </a:r>
            <a:br>
              <a:rPr lang="en-US" sz="650" dirty="0">
                <a:solidFill>
                  <a:schemeClr val="bg1"/>
                </a:solidFill>
              </a:rPr>
            </a:br>
            <a:r>
              <a:rPr lang="en-US" sz="650" b="1" dirty="0">
                <a:solidFill>
                  <a:schemeClr val="tx2"/>
                </a:solidFill>
              </a:rPr>
              <a:t>achieve together</a:t>
            </a:r>
          </a:p>
        </p:txBody>
      </p:sp>
      <p:sp>
        <p:nvSpPr>
          <p:cNvPr id="74" name="TextBox 73">
            <a:extLst>
              <a:ext uri="{FF2B5EF4-FFF2-40B4-BE49-F238E27FC236}">
                <a16:creationId xmlns:a16="http://schemas.microsoft.com/office/drawing/2014/main" id="{877BF29E-8075-4A86-9ABD-BAE20C853765}"/>
              </a:ext>
            </a:extLst>
          </p:cNvPr>
          <p:cNvSpPr txBox="1"/>
          <p:nvPr userDrawn="1"/>
        </p:nvSpPr>
        <p:spPr bwMode="gray">
          <a:xfrm>
            <a:off x="444085" y="4159175"/>
            <a:ext cx="338278"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95%</a:t>
            </a:r>
            <a:endParaRPr lang="en-US" sz="1100" baseline="30000" dirty="0">
              <a:solidFill>
                <a:schemeClr val="tx2"/>
              </a:solidFill>
              <a:latin typeface="+mj-lt"/>
            </a:endParaRPr>
          </a:p>
        </p:txBody>
      </p:sp>
      <p:grpSp>
        <p:nvGrpSpPr>
          <p:cNvPr id="75" name="Group 74">
            <a:extLst>
              <a:ext uri="{FF2B5EF4-FFF2-40B4-BE49-F238E27FC236}">
                <a16:creationId xmlns:a16="http://schemas.microsoft.com/office/drawing/2014/main" id="{8FC5566F-A87F-4946-9E76-0DC59CA4CEA8}"/>
              </a:ext>
            </a:extLst>
          </p:cNvPr>
          <p:cNvGrpSpPr/>
          <p:nvPr userDrawn="1"/>
        </p:nvGrpSpPr>
        <p:grpSpPr bwMode="gray">
          <a:xfrm>
            <a:off x="264738" y="3992047"/>
            <a:ext cx="108698" cy="108698"/>
            <a:chOff x="4812593" y="3156606"/>
            <a:chExt cx="316374" cy="316374"/>
          </a:xfrm>
        </p:grpSpPr>
        <p:sp>
          <p:nvSpPr>
            <p:cNvPr id="76" name="Oval 75">
              <a:extLst>
                <a:ext uri="{FF2B5EF4-FFF2-40B4-BE49-F238E27FC236}">
                  <a16:creationId xmlns:a16="http://schemas.microsoft.com/office/drawing/2014/main" id="{2E1EAC39-2257-4FF3-BD47-F813F4EF02CF}"/>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77" name="Freeform 12">
              <a:extLst>
                <a:ext uri="{FF2B5EF4-FFF2-40B4-BE49-F238E27FC236}">
                  <a16:creationId xmlns:a16="http://schemas.microsoft.com/office/drawing/2014/main" id="{3EE3D030-D2CB-45D1-A0D4-B08B90961275}"/>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pic>
        <p:nvPicPr>
          <p:cNvPr id="42" name="Picture 41">
            <a:extLst>
              <a:ext uri="{FF2B5EF4-FFF2-40B4-BE49-F238E27FC236}">
                <a16:creationId xmlns:a16="http://schemas.microsoft.com/office/drawing/2014/main" id="{DA1936B1-DEDD-4B3C-BA0F-E1EB6DE95B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255892" y="182579"/>
            <a:ext cx="1090389" cy="417192"/>
          </a:xfrm>
          <a:prstGeom prst="rect">
            <a:avLst/>
          </a:prstGeom>
        </p:spPr>
      </p:pic>
      <p:sp>
        <p:nvSpPr>
          <p:cNvPr id="46" name="Rectangle 45">
            <a:extLst>
              <a:ext uri="{FF2B5EF4-FFF2-40B4-BE49-F238E27FC236}">
                <a16:creationId xmlns:a16="http://schemas.microsoft.com/office/drawing/2014/main" id="{5208DA4E-BD80-49C6-8044-448E94C2BB74}"/>
              </a:ext>
            </a:extLst>
          </p:cNvPr>
          <p:cNvSpPr/>
          <p:nvPr userDrawn="1"/>
        </p:nvSpPr>
        <p:spPr bwMode="gray">
          <a:xfrm>
            <a:off x="1321255" y="360187"/>
            <a:ext cx="4843169" cy="96950"/>
          </a:xfrm>
          <a:prstGeom prst="rect">
            <a:avLst/>
          </a:prstGeom>
        </p:spPr>
        <p:txBody>
          <a:bodyPr wrap="square" lIns="0" tIns="0" rIns="0" bIns="0">
            <a:spAutoFit/>
          </a:bodyPr>
          <a:lstStyle/>
          <a:p>
            <a:pPr algn="r">
              <a:spcBef>
                <a:spcPts val="500"/>
              </a:spcBef>
            </a:pPr>
            <a:r>
              <a:rPr lang="en-US" sz="620" spc="0" baseline="0" dirty="0">
                <a:solidFill>
                  <a:schemeClr val="accent3"/>
                </a:solidFill>
              </a:rPr>
              <a:t>K-12   |   Community Colleges   |   Four-Year Colleges and Universities   |   Graduate and Adult Learning</a:t>
            </a:r>
          </a:p>
        </p:txBody>
      </p:sp>
      <p:sp>
        <p:nvSpPr>
          <p:cNvPr id="41" name="Text Placeholder 1">
            <a:extLst>
              <a:ext uri="{FF2B5EF4-FFF2-40B4-BE49-F238E27FC236}">
                <a16:creationId xmlns:a16="http://schemas.microsoft.com/office/drawing/2014/main" id="{C8AFD6D0-2923-4F8E-8E95-DF7F2B0E0217}"/>
              </a:ext>
            </a:extLst>
          </p:cNvPr>
          <p:cNvSpPr txBox="1">
            <a:spLocks/>
          </p:cNvSpPr>
          <p:nvPr userDrawn="1"/>
        </p:nvSpPr>
        <p:spPr bwMode="gray">
          <a:xfrm>
            <a:off x="6469249" y="1374747"/>
            <a:ext cx="1382195" cy="802784"/>
          </a:xfrm>
          <a:prstGeom prst="rect">
            <a:avLst/>
          </a:prstGeom>
          <a:solidFill>
            <a:srgbClr val="009900"/>
          </a:solidFill>
        </p:spPr>
        <p:txBody>
          <a:bodyPr vert="horz" wrap="square" lIns="64008" tIns="45720" rIns="64008" bIns="45720" rtlCol="0">
            <a:sp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en-US" sz="1100" b="1" dirty="0">
                <a:solidFill>
                  <a:schemeClr val="bg1"/>
                </a:solidFill>
                <a:latin typeface="Arial" panose="020B0604020202020204" pitchFamily="34" charset="0"/>
                <a:cs typeface="Arial" panose="020B0604020202020204" pitchFamily="34" charset="0"/>
              </a:rPr>
              <a:t>Script can be found here:</a:t>
            </a:r>
          </a:p>
          <a:p>
            <a:pPr marL="0" marR="0" lvl="0" indent="0" algn="l" defTabSz="1018879" rtl="0" eaLnBrk="1" fontAlgn="auto" latinLnBrk="0" hangingPunct="1">
              <a:lnSpc>
                <a:spcPct val="100000"/>
              </a:lnSpc>
              <a:spcBef>
                <a:spcPts val="500"/>
              </a:spcBef>
              <a:spcAft>
                <a:spcPts val="0"/>
              </a:spcAft>
              <a:buClrTx/>
              <a:buSzTx/>
              <a:buFont typeface="Arial" pitchFamily="34" charset="0"/>
              <a:buNone/>
              <a:tabLst/>
              <a:defRPr/>
            </a:pP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https://eab.box.com/v/eab-one-pager-script</a:t>
            </a:r>
            <a:r>
              <a:rPr lang="en-US" dirty="0">
                <a:solidFill>
                  <a:schemeClr val="bg1"/>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160528261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AB In-Brief: customizable">
    <p:spTree>
      <p:nvGrpSpPr>
        <p:cNvPr id="1" name=""/>
        <p:cNvGrpSpPr/>
        <p:nvPr/>
      </p:nvGrpSpPr>
      <p:grpSpPr>
        <a:xfrm>
          <a:off x="0" y="0"/>
          <a:ext cx="0" cy="0"/>
          <a:chOff x="0" y="0"/>
          <a:chExt cx="0" cy="0"/>
        </a:xfrm>
      </p:grpSpPr>
      <p:sp>
        <p:nvSpPr>
          <p:cNvPr id="46" name="Freeform 22">
            <a:extLst>
              <a:ext uri="{FF2B5EF4-FFF2-40B4-BE49-F238E27FC236}">
                <a16:creationId xmlns:a16="http://schemas.microsoft.com/office/drawing/2014/main" id="{94C4E7A8-84FB-431A-B684-715C04B480CB}"/>
              </a:ext>
            </a:extLst>
          </p:cNvPr>
          <p:cNvSpPr/>
          <p:nvPr userDrawn="1"/>
        </p:nvSpPr>
        <p:spPr bwMode="gray">
          <a:xfrm>
            <a:off x="0" y="1929942"/>
            <a:ext cx="2018465" cy="2870658"/>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tx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47" name="Straight Connector 46">
            <a:extLst>
              <a:ext uri="{FF2B5EF4-FFF2-40B4-BE49-F238E27FC236}">
                <a16:creationId xmlns:a16="http://schemas.microsoft.com/office/drawing/2014/main" id="{62177D0E-48DA-4B51-94CD-4032393DCB0D}"/>
              </a:ext>
            </a:extLst>
          </p:cNvPr>
          <p:cNvCxnSpPr>
            <a:cxnSpLocks/>
          </p:cNvCxnSpPr>
          <p:nvPr userDrawn="1"/>
        </p:nvCxnSpPr>
        <p:spPr bwMode="gray">
          <a:xfrm>
            <a:off x="0" y="1935341"/>
            <a:ext cx="2017307" cy="0"/>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48" name="Freeform 22">
            <a:extLst>
              <a:ext uri="{FF2B5EF4-FFF2-40B4-BE49-F238E27FC236}">
                <a16:creationId xmlns:a16="http://schemas.microsoft.com/office/drawing/2014/main" id="{2060B1A0-89BE-478B-8922-B8DE6049283C}"/>
              </a:ext>
            </a:extLst>
          </p:cNvPr>
          <p:cNvSpPr/>
          <p:nvPr userDrawn="1"/>
        </p:nvSpPr>
        <p:spPr bwMode="gray">
          <a:xfrm>
            <a:off x="2011680" y="603504"/>
            <a:ext cx="4389120" cy="4197096"/>
          </a:xfrm>
          <a:custGeom>
            <a:avLst/>
            <a:gdLst>
              <a:gd name="connsiteX0" fmla="*/ 0 w 4910696"/>
              <a:gd name="connsiteY0" fmla="*/ 0 h 3474977"/>
              <a:gd name="connsiteX1" fmla="*/ 4910696 w 4910696"/>
              <a:gd name="connsiteY1" fmla="*/ 0 h 3474977"/>
              <a:gd name="connsiteX2" fmla="*/ 4910696 w 4910696"/>
              <a:gd name="connsiteY2" fmla="*/ 3474977 h 3474977"/>
              <a:gd name="connsiteX3" fmla="*/ 0 w 4910696"/>
              <a:gd name="connsiteY3" fmla="*/ 3474977 h 3474977"/>
            </a:gdLst>
            <a:ahLst/>
            <a:cxnLst>
              <a:cxn ang="0">
                <a:pos x="connsiteX0" y="connsiteY0"/>
              </a:cxn>
              <a:cxn ang="0">
                <a:pos x="connsiteX1" y="connsiteY1"/>
              </a:cxn>
              <a:cxn ang="0">
                <a:pos x="connsiteX2" y="connsiteY2"/>
              </a:cxn>
              <a:cxn ang="0">
                <a:pos x="connsiteX3" y="connsiteY3"/>
              </a:cxn>
            </a:cxnLst>
            <a:rect l="l" t="t" r="r" b="b"/>
            <a:pathLst>
              <a:path w="4910696" h="3474977">
                <a:moveTo>
                  <a:pt x="0" y="0"/>
                </a:moveTo>
                <a:lnTo>
                  <a:pt x="4910696" y="0"/>
                </a:lnTo>
                <a:lnTo>
                  <a:pt x="4910696" y="3474977"/>
                </a:lnTo>
                <a:lnTo>
                  <a:pt x="0" y="3474977"/>
                </a:lnTo>
                <a:close/>
              </a:path>
            </a:pathLst>
          </a:custGeom>
          <a:solidFill>
            <a:schemeClr val="accent5"/>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81" name="Picture 80">
            <a:extLst>
              <a:ext uri="{FF2B5EF4-FFF2-40B4-BE49-F238E27FC236}">
                <a16:creationId xmlns:a16="http://schemas.microsoft.com/office/drawing/2014/main" id="{9EF0933A-E37F-4B90-B8A0-EC14057E67EF}"/>
              </a:ext>
            </a:extLst>
          </p:cNvPr>
          <p:cNvPicPr>
            <a:picLocks noChangeAspect="1"/>
          </p:cNvPicPr>
          <p:nvPr userDrawn="1"/>
        </p:nvPicPr>
        <p:blipFill>
          <a:blip r:embed="rId3"/>
          <a:stretch>
            <a:fillRect/>
          </a:stretch>
        </p:blipFill>
        <p:spPr bwMode="gray">
          <a:xfrm>
            <a:off x="2011680" y="603504"/>
            <a:ext cx="4379985" cy="4200153"/>
          </a:xfrm>
          <a:prstGeom prst="rect">
            <a:avLst/>
          </a:prstGeom>
        </p:spPr>
      </p:pic>
      <p:sp>
        <p:nvSpPr>
          <p:cNvPr id="82" name="Oval 81">
            <a:extLst>
              <a:ext uri="{FF2B5EF4-FFF2-40B4-BE49-F238E27FC236}">
                <a16:creationId xmlns:a16="http://schemas.microsoft.com/office/drawing/2014/main" id="{E4C87DB8-4393-439D-B0C7-38EB4A54BABD}"/>
              </a:ext>
            </a:extLst>
          </p:cNvPr>
          <p:cNvSpPr/>
          <p:nvPr userDrawn="1"/>
        </p:nvSpPr>
        <p:spPr bwMode="gray">
          <a:xfrm>
            <a:off x="2960180" y="1349833"/>
            <a:ext cx="2505205" cy="2505205"/>
          </a:xfrm>
          <a:prstGeom prst="ellipse">
            <a:avLst/>
          </a:prstGeom>
          <a:solidFill>
            <a:schemeClr val="accent5"/>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3" name="Text Placeholder 1">
            <a:extLst>
              <a:ext uri="{FF2B5EF4-FFF2-40B4-BE49-F238E27FC236}">
                <a16:creationId xmlns:a16="http://schemas.microsoft.com/office/drawing/2014/main" id="{2E1061F1-4E58-4F06-AD44-CDCE8F352E8E}"/>
              </a:ext>
            </a:extLst>
          </p:cNvPr>
          <p:cNvSpPr txBox="1">
            <a:spLocks/>
          </p:cNvSpPr>
          <p:nvPr userDrawn="1"/>
        </p:nvSpPr>
        <p:spPr bwMode="gray">
          <a:xfrm>
            <a:off x="6469574" y="-5582"/>
            <a:ext cx="1382195" cy="1231188"/>
          </a:xfrm>
          <a:prstGeom prst="rect">
            <a:avLst/>
          </a:prstGeom>
          <a:solidFill>
            <a:srgbClr val="009900"/>
          </a:solidFill>
        </p:spPr>
        <p:txBody>
          <a:bodyPr vert="horz" wrap="square" lIns="64008" tIns="45720" rIns="64008" bIns="45720" rtlCol="0">
            <a:no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endParaRPr lang="en-US" dirty="0">
              <a:solidFill>
                <a:schemeClr val="bg1"/>
              </a:solidFill>
              <a:latin typeface="Arial" panose="020B0604020202020204" pitchFamily="34" charset="0"/>
              <a:cs typeface="Arial" panose="020B0604020202020204" pitchFamily="34" charset="0"/>
            </a:endParaRPr>
          </a:p>
        </p:txBody>
      </p:sp>
      <p:sp>
        <p:nvSpPr>
          <p:cNvPr id="84" name="TextBox 83">
            <a:extLst>
              <a:ext uri="{FF2B5EF4-FFF2-40B4-BE49-F238E27FC236}">
                <a16:creationId xmlns:a16="http://schemas.microsoft.com/office/drawing/2014/main" id="{95FDE04C-822F-4A69-94A4-E16670D73239}"/>
              </a:ext>
            </a:extLst>
          </p:cNvPr>
          <p:cNvSpPr txBox="1"/>
          <p:nvPr userDrawn="1"/>
        </p:nvSpPr>
        <p:spPr bwMode="gray">
          <a:xfrm>
            <a:off x="6553161" y="50431"/>
            <a:ext cx="1267384" cy="553998"/>
          </a:xfrm>
          <a:prstGeom prst="rect">
            <a:avLst/>
          </a:prstGeom>
          <a:noFill/>
        </p:spPr>
        <p:txBody>
          <a:bodyPr wrap="square" lIns="0" tIns="0" rIns="0" bIns="0" rtlCol="0">
            <a:spAutoFit/>
          </a:bodyPr>
          <a:lstStyle/>
          <a:p>
            <a:pPr>
              <a:spcBef>
                <a:spcPts val="500"/>
              </a:spcBef>
            </a:pPr>
            <a:r>
              <a:rPr lang="en-US" sz="1200" b="1" dirty="0">
                <a:solidFill>
                  <a:schemeClr val="bg1"/>
                </a:solidFill>
                <a:latin typeface="Arial" panose="020B0604020202020204" pitchFamily="34" charset="0"/>
                <a:cs typeface="Arial" panose="020B0604020202020204" pitchFamily="34" charset="0"/>
              </a:rPr>
              <a:t>DO NOT EDIT THIS SLIDE FOR ANY PURPOSE</a:t>
            </a:r>
          </a:p>
        </p:txBody>
      </p:sp>
      <p:sp>
        <p:nvSpPr>
          <p:cNvPr id="85" name="TextBox 84">
            <a:extLst>
              <a:ext uri="{FF2B5EF4-FFF2-40B4-BE49-F238E27FC236}">
                <a16:creationId xmlns:a16="http://schemas.microsoft.com/office/drawing/2014/main" id="{4329FEEB-9128-435C-B874-ABC589493BDC}"/>
              </a:ext>
            </a:extLst>
          </p:cNvPr>
          <p:cNvSpPr txBox="1"/>
          <p:nvPr userDrawn="1"/>
        </p:nvSpPr>
        <p:spPr bwMode="gray">
          <a:xfrm>
            <a:off x="6553161" y="722763"/>
            <a:ext cx="1267383" cy="433452"/>
          </a:xfrm>
          <a:prstGeom prst="rect">
            <a:avLst/>
          </a:prstGeom>
          <a:noFill/>
        </p:spPr>
        <p:txBody>
          <a:bodyPr wrap="square" lIns="0" tIns="0" rIns="0" bIns="0" rtlCol="0">
            <a:spAutoFit/>
          </a:bodyPr>
          <a:lstStyle/>
          <a:p>
            <a:pPr>
              <a:spcBef>
                <a:spcPts val="500"/>
              </a:spcBef>
            </a:pPr>
            <a:r>
              <a:rPr lang="en-US" sz="800" dirty="0">
                <a:solidFill>
                  <a:schemeClr val="bg1"/>
                </a:solidFill>
                <a:latin typeface="Arial" panose="020B0604020202020204" pitchFamily="34" charset="0"/>
                <a:cs typeface="Arial" panose="020B0604020202020204" pitchFamily="34" charset="0"/>
              </a:rPr>
              <a:t>If an edit is necessary,</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please contact:</a:t>
            </a:r>
          </a:p>
          <a:p>
            <a:pPr>
              <a:spcBef>
                <a:spcPts val="500"/>
              </a:spcBef>
            </a:pPr>
            <a:r>
              <a:rPr lang="en-US" sz="800" b="1" dirty="0">
                <a:solidFill>
                  <a:schemeClr val="bg1"/>
                </a:solidFill>
                <a:latin typeface="Arial" panose="020B0604020202020204" pitchFamily="34" charset="0"/>
                <a:cs typeface="Arial" panose="020B0604020202020204" pitchFamily="34" charset="0"/>
              </a:rPr>
              <a:t>DSS-Requests@eab.com</a:t>
            </a:r>
            <a:endParaRPr lang="en-US" sz="800" b="1" i="1" dirty="0">
              <a:solidFill>
                <a:schemeClr val="bg1"/>
              </a:solidFill>
              <a:latin typeface="Arial" panose="020B0604020202020204" pitchFamily="34" charset="0"/>
              <a:cs typeface="Arial" panose="020B0604020202020204" pitchFamily="34" charset="0"/>
            </a:endParaRPr>
          </a:p>
        </p:txBody>
      </p:sp>
      <p:pic>
        <p:nvPicPr>
          <p:cNvPr id="86" name="Picture 85">
            <a:extLst>
              <a:ext uri="{FF2B5EF4-FFF2-40B4-BE49-F238E27FC236}">
                <a16:creationId xmlns:a16="http://schemas.microsoft.com/office/drawing/2014/main" id="{C502B129-FE71-43BE-80FA-9B921E6DD52B}"/>
              </a:ext>
            </a:extLst>
          </p:cNvPr>
          <p:cNvPicPr>
            <a:picLocks noChangeAspect="1"/>
          </p:cNvPicPr>
          <p:nvPr userDrawn="1"/>
        </p:nvPicPr>
        <p:blipFill>
          <a:blip r:embed="rId4"/>
          <a:stretch>
            <a:fillRect/>
          </a:stretch>
        </p:blipFill>
        <p:spPr bwMode="gray">
          <a:xfrm>
            <a:off x="2643774" y="986010"/>
            <a:ext cx="3136584" cy="3139630"/>
          </a:xfrm>
          <a:prstGeom prst="rect">
            <a:avLst/>
          </a:prstGeom>
        </p:spPr>
      </p:pic>
      <p:grpSp>
        <p:nvGrpSpPr>
          <p:cNvPr id="87" name="Group 86">
            <a:extLst>
              <a:ext uri="{FF2B5EF4-FFF2-40B4-BE49-F238E27FC236}">
                <a16:creationId xmlns:a16="http://schemas.microsoft.com/office/drawing/2014/main" id="{0746E12A-E3AC-4059-88FC-15CCC94A5F72}"/>
              </a:ext>
            </a:extLst>
          </p:cNvPr>
          <p:cNvGrpSpPr/>
          <p:nvPr userDrawn="1"/>
        </p:nvGrpSpPr>
        <p:grpSpPr bwMode="gray">
          <a:xfrm>
            <a:off x="272283" y="905558"/>
            <a:ext cx="1746182" cy="677108"/>
            <a:chOff x="226994" y="941528"/>
            <a:chExt cx="1746182" cy="677108"/>
          </a:xfrm>
        </p:grpSpPr>
        <p:sp>
          <p:nvSpPr>
            <p:cNvPr id="88" name="TextBox 87">
              <a:extLst>
                <a:ext uri="{FF2B5EF4-FFF2-40B4-BE49-F238E27FC236}">
                  <a16:creationId xmlns:a16="http://schemas.microsoft.com/office/drawing/2014/main" id="{FAB2497F-A9B2-464E-B062-CBD0BC070ED4}"/>
                </a:ext>
              </a:extLst>
            </p:cNvPr>
            <p:cNvSpPr txBox="1"/>
            <p:nvPr userDrawn="1"/>
          </p:nvSpPr>
          <p:spPr bwMode="gray">
            <a:xfrm>
              <a:off x="289781" y="941528"/>
              <a:ext cx="1683395" cy="677108"/>
            </a:xfrm>
            <a:prstGeom prst="rect">
              <a:avLst/>
            </a:prstGeom>
            <a:noFill/>
          </p:spPr>
          <p:txBody>
            <a:bodyPr wrap="square" lIns="0" tIns="0" rIns="0" bIns="0" rtlCol="0">
              <a:spAutoFit/>
            </a:bodyPr>
            <a:lstStyle/>
            <a:p>
              <a:pPr>
                <a:spcBef>
                  <a:spcPts val="500"/>
                </a:spcBef>
              </a:pPr>
              <a:r>
                <a:rPr lang="en-US" sz="1100" b="1" dirty="0">
                  <a:latin typeface="+mj-lt"/>
                </a:rPr>
                <a:t>We help schools </a:t>
              </a:r>
              <a:br>
                <a:rPr lang="en-US" sz="1100" b="1" dirty="0">
                  <a:latin typeface="+mj-lt"/>
                </a:rPr>
              </a:br>
              <a:r>
                <a:rPr lang="en-US" sz="1100" b="1" dirty="0">
                  <a:latin typeface="+mj-lt"/>
                </a:rPr>
                <a:t>support students </a:t>
              </a:r>
              <a:br>
                <a:rPr lang="en-US" sz="1100" b="1" dirty="0">
                  <a:latin typeface="+mj-lt"/>
                </a:rPr>
              </a:br>
              <a:r>
                <a:rPr lang="en-US" sz="1100" dirty="0">
                  <a:solidFill>
                    <a:schemeClr val="accent2"/>
                  </a:solidFill>
                  <a:latin typeface="+mj-lt"/>
                </a:rPr>
                <a:t>from enrollment to </a:t>
              </a:r>
              <a:br>
                <a:rPr lang="en-US" sz="1100" dirty="0">
                  <a:solidFill>
                    <a:schemeClr val="accent2"/>
                  </a:solidFill>
                  <a:latin typeface="+mj-lt"/>
                </a:rPr>
              </a:br>
              <a:r>
                <a:rPr lang="en-US" sz="1100" dirty="0">
                  <a:solidFill>
                    <a:schemeClr val="accent2"/>
                  </a:solidFill>
                  <a:latin typeface="+mj-lt"/>
                </a:rPr>
                <a:t>graduation and beyond</a:t>
              </a:r>
            </a:p>
          </p:txBody>
        </p:sp>
        <p:cxnSp>
          <p:nvCxnSpPr>
            <p:cNvPr id="89" name="Straight Connector 88">
              <a:extLst>
                <a:ext uri="{FF2B5EF4-FFF2-40B4-BE49-F238E27FC236}">
                  <a16:creationId xmlns:a16="http://schemas.microsoft.com/office/drawing/2014/main" id="{7D3211F4-48D4-40CA-94E6-E300863157B0}"/>
                </a:ext>
              </a:extLst>
            </p:cNvPr>
            <p:cNvCxnSpPr>
              <a:cxnSpLocks/>
            </p:cNvCxnSpPr>
            <p:nvPr userDrawn="1"/>
          </p:nvCxnSpPr>
          <p:spPr bwMode="gray">
            <a:xfrm flipH="1" flipV="1">
              <a:off x="226994" y="969237"/>
              <a:ext cx="5530" cy="649399"/>
            </a:xfrm>
            <a:prstGeom prst="line">
              <a:avLst/>
            </a:prstGeom>
            <a:ln w="22225">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90" name="TextBox 89">
            <a:extLst>
              <a:ext uri="{FF2B5EF4-FFF2-40B4-BE49-F238E27FC236}">
                <a16:creationId xmlns:a16="http://schemas.microsoft.com/office/drawing/2014/main" id="{145104A4-4D88-4F8D-8D0D-DA4D829CDB69}"/>
              </a:ext>
            </a:extLst>
          </p:cNvPr>
          <p:cNvSpPr txBox="1"/>
          <p:nvPr userDrawn="1"/>
        </p:nvSpPr>
        <p:spPr bwMode="gray">
          <a:xfrm>
            <a:off x="2191780" y="721806"/>
            <a:ext cx="1129389"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Find and enroll your right-fit students</a:t>
            </a:r>
          </a:p>
        </p:txBody>
      </p:sp>
      <p:sp>
        <p:nvSpPr>
          <p:cNvPr id="91" name="TextBox 90">
            <a:extLst>
              <a:ext uri="{FF2B5EF4-FFF2-40B4-BE49-F238E27FC236}">
                <a16:creationId xmlns:a16="http://schemas.microsoft.com/office/drawing/2014/main" id="{FC54F57C-2699-402B-AB62-CFE2C2E6029F}"/>
              </a:ext>
            </a:extLst>
          </p:cNvPr>
          <p:cNvSpPr txBox="1"/>
          <p:nvPr userDrawn="1"/>
        </p:nvSpPr>
        <p:spPr bwMode="gray">
          <a:xfrm>
            <a:off x="5029132" y="721806"/>
            <a:ext cx="1147566" cy="256737"/>
          </a:xfrm>
          <a:prstGeom prst="rect">
            <a:avLst/>
          </a:prstGeom>
          <a:noFill/>
        </p:spPr>
        <p:txBody>
          <a:bodyPr wrap="square" lIns="0" tIns="0" rIns="0" bIns="0" numCol="1" spcCol="457200" rtlCol="0">
            <a:spAutoFit/>
          </a:bodyPr>
          <a:lstStyle/>
          <a:p>
            <a:pPr marL="112713" indent="-112713">
              <a:lnSpc>
                <a:spcPct val="108000"/>
              </a:lnSpc>
              <a:spcBef>
                <a:spcPts val="400"/>
              </a:spcBef>
              <a:buClr>
                <a:schemeClr val="tx2"/>
              </a:buClr>
              <a:buSzPct val="120000"/>
              <a:buFont typeface="Verdana" panose="020B0604030504040204" pitchFamily="34" charset="0"/>
              <a:buChar char="›"/>
            </a:pPr>
            <a:r>
              <a:rPr lang="en-US" sz="800" dirty="0">
                <a:solidFill>
                  <a:schemeClr val="bg1"/>
                </a:solidFill>
                <a:latin typeface="+mj-lt"/>
              </a:rPr>
              <a:t>Support and graduate more students</a:t>
            </a:r>
          </a:p>
        </p:txBody>
      </p:sp>
      <p:sp>
        <p:nvSpPr>
          <p:cNvPr id="92" name="TextBox 91">
            <a:extLst>
              <a:ext uri="{FF2B5EF4-FFF2-40B4-BE49-F238E27FC236}">
                <a16:creationId xmlns:a16="http://schemas.microsoft.com/office/drawing/2014/main" id="{37615EB3-099B-4A5D-8585-1D483FEBC75C}"/>
              </a:ext>
            </a:extLst>
          </p:cNvPr>
          <p:cNvSpPr txBox="1"/>
          <p:nvPr userDrawn="1"/>
        </p:nvSpPr>
        <p:spPr bwMode="gray">
          <a:xfrm>
            <a:off x="3570592" y="4240173"/>
            <a:ext cx="1258401" cy="256737"/>
          </a:xfrm>
          <a:prstGeom prst="rect">
            <a:avLst/>
          </a:prstGeom>
          <a:noFill/>
        </p:spPr>
        <p:txBody>
          <a:bodyPr wrap="square" lIns="0" tIns="0" rIns="0" bIns="0" numCol="1" spcCol="457200" rtlCol="0">
            <a:spAutoFit/>
          </a:bodyPr>
          <a:lstStyle/>
          <a:p>
            <a:pPr marL="112713" indent="-112713">
              <a:lnSpc>
                <a:spcPct val="108000"/>
              </a:lnSpc>
              <a:spcBef>
                <a:spcPts val="600"/>
              </a:spcBef>
              <a:buClr>
                <a:schemeClr val="tx2"/>
              </a:buClr>
              <a:buSzPct val="120000"/>
              <a:buFont typeface="Verdana" panose="020B0604030504040204" pitchFamily="34" charset="0"/>
              <a:buChar char="›"/>
            </a:pPr>
            <a:r>
              <a:rPr lang="en-US" sz="800" dirty="0">
                <a:solidFill>
                  <a:schemeClr val="bg1"/>
                </a:solidFill>
                <a:latin typeface="+mj-lt"/>
              </a:rPr>
              <a:t>Prepare your institution </a:t>
            </a:r>
            <a:br>
              <a:rPr lang="en-US" sz="800" dirty="0">
                <a:solidFill>
                  <a:schemeClr val="bg1"/>
                </a:solidFill>
                <a:latin typeface="+mj-lt"/>
              </a:rPr>
            </a:br>
            <a:r>
              <a:rPr lang="en-US" sz="800" dirty="0">
                <a:solidFill>
                  <a:schemeClr val="bg1"/>
                </a:solidFill>
                <a:latin typeface="+mj-lt"/>
              </a:rPr>
              <a:t>for the future</a:t>
            </a:r>
          </a:p>
        </p:txBody>
      </p:sp>
      <p:sp>
        <p:nvSpPr>
          <p:cNvPr id="93" name="TextBox 92">
            <a:extLst>
              <a:ext uri="{FF2B5EF4-FFF2-40B4-BE49-F238E27FC236}">
                <a16:creationId xmlns:a16="http://schemas.microsoft.com/office/drawing/2014/main" id="{D0CB9116-D65B-4B18-8C9C-0AAB3D431349}"/>
              </a:ext>
            </a:extLst>
          </p:cNvPr>
          <p:cNvSpPr txBox="1"/>
          <p:nvPr userDrawn="1"/>
        </p:nvSpPr>
        <p:spPr bwMode="gray">
          <a:xfrm>
            <a:off x="444085" y="2188209"/>
            <a:ext cx="1162966"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ROOTED IN RESEARCH</a:t>
            </a:r>
          </a:p>
        </p:txBody>
      </p:sp>
      <p:sp>
        <p:nvSpPr>
          <p:cNvPr id="94" name="TextBox 93">
            <a:extLst>
              <a:ext uri="{FF2B5EF4-FFF2-40B4-BE49-F238E27FC236}">
                <a16:creationId xmlns:a16="http://schemas.microsoft.com/office/drawing/2014/main" id="{BAD7781D-4B69-4E9A-A4F5-1284EEAD071A}"/>
              </a:ext>
            </a:extLst>
          </p:cNvPr>
          <p:cNvSpPr txBox="1"/>
          <p:nvPr userDrawn="1"/>
        </p:nvSpPr>
        <p:spPr bwMode="gray">
          <a:xfrm>
            <a:off x="903359" y="2369028"/>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Peer-tested </a:t>
            </a:r>
            <a:br>
              <a:rPr lang="en-US" sz="650" dirty="0">
                <a:solidFill>
                  <a:schemeClr val="bg1"/>
                </a:solidFill>
              </a:rPr>
            </a:br>
            <a:r>
              <a:rPr lang="en-US" sz="650" dirty="0">
                <a:solidFill>
                  <a:schemeClr val="bg1"/>
                </a:solidFill>
              </a:rPr>
              <a:t>best practices</a:t>
            </a:r>
          </a:p>
        </p:txBody>
      </p:sp>
      <p:sp>
        <p:nvSpPr>
          <p:cNvPr id="95" name="TextBox 94">
            <a:extLst>
              <a:ext uri="{FF2B5EF4-FFF2-40B4-BE49-F238E27FC236}">
                <a16:creationId xmlns:a16="http://schemas.microsoft.com/office/drawing/2014/main" id="{E8D19EB8-2FB8-470E-9EC0-1C7886B34B78}"/>
              </a:ext>
            </a:extLst>
          </p:cNvPr>
          <p:cNvSpPr txBox="1"/>
          <p:nvPr userDrawn="1"/>
        </p:nvSpPr>
        <p:spPr bwMode="gray">
          <a:xfrm>
            <a:off x="444085" y="2363411"/>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7,500</a:t>
            </a:r>
            <a:r>
              <a:rPr lang="en-US" sz="1100" baseline="30000" dirty="0">
                <a:solidFill>
                  <a:schemeClr val="tx2"/>
                </a:solidFill>
                <a:latin typeface="+mj-lt"/>
              </a:rPr>
              <a:t>+</a:t>
            </a:r>
          </a:p>
        </p:txBody>
      </p:sp>
      <p:sp>
        <p:nvSpPr>
          <p:cNvPr id="96" name="TextBox 95">
            <a:extLst>
              <a:ext uri="{FF2B5EF4-FFF2-40B4-BE49-F238E27FC236}">
                <a16:creationId xmlns:a16="http://schemas.microsoft.com/office/drawing/2014/main" id="{15AFB7A1-F5AF-4325-AE1A-53E6F581A9D4}"/>
              </a:ext>
            </a:extLst>
          </p:cNvPr>
          <p:cNvSpPr txBox="1"/>
          <p:nvPr userDrawn="1"/>
        </p:nvSpPr>
        <p:spPr bwMode="gray">
          <a:xfrm>
            <a:off x="903359" y="2643386"/>
            <a:ext cx="968825" cy="200055"/>
          </a:xfrm>
          <a:prstGeom prst="rect">
            <a:avLst/>
          </a:prstGeom>
          <a:noFill/>
        </p:spPr>
        <p:txBody>
          <a:bodyPr wrap="square" lIns="0" tIns="0" rIns="0" bIns="0" rtlCol="0">
            <a:spAutoFit/>
          </a:bodyPr>
          <a:lstStyle/>
          <a:p>
            <a:pPr>
              <a:spcBef>
                <a:spcPts val="500"/>
              </a:spcBef>
            </a:pPr>
            <a:r>
              <a:rPr lang="en-US" sz="650" spc="-10" baseline="0" dirty="0">
                <a:solidFill>
                  <a:schemeClr val="bg1"/>
                </a:solidFill>
              </a:rPr>
              <a:t>Enrollment innovations </a:t>
            </a:r>
            <a:r>
              <a:rPr lang="en-US" sz="650" dirty="0">
                <a:solidFill>
                  <a:schemeClr val="bg1"/>
                </a:solidFill>
              </a:rPr>
              <a:t>tested annually</a:t>
            </a:r>
          </a:p>
        </p:txBody>
      </p:sp>
      <p:sp>
        <p:nvSpPr>
          <p:cNvPr id="97" name="TextBox 96">
            <a:extLst>
              <a:ext uri="{FF2B5EF4-FFF2-40B4-BE49-F238E27FC236}">
                <a16:creationId xmlns:a16="http://schemas.microsoft.com/office/drawing/2014/main" id="{012182C6-A3AB-4FA5-8EB3-81D644D5C93C}"/>
              </a:ext>
            </a:extLst>
          </p:cNvPr>
          <p:cNvSpPr txBox="1"/>
          <p:nvPr userDrawn="1"/>
        </p:nvSpPr>
        <p:spPr bwMode="gray">
          <a:xfrm>
            <a:off x="444085" y="2637769"/>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500</a:t>
            </a:r>
            <a:r>
              <a:rPr lang="en-US" sz="1100" baseline="30000" dirty="0">
                <a:solidFill>
                  <a:schemeClr val="tx2"/>
                </a:solidFill>
                <a:latin typeface="+mj-lt"/>
              </a:rPr>
              <a:t>+</a:t>
            </a:r>
          </a:p>
        </p:txBody>
      </p:sp>
      <p:grpSp>
        <p:nvGrpSpPr>
          <p:cNvPr id="98" name="Group 97">
            <a:extLst>
              <a:ext uri="{FF2B5EF4-FFF2-40B4-BE49-F238E27FC236}">
                <a16:creationId xmlns:a16="http://schemas.microsoft.com/office/drawing/2014/main" id="{C47A5C34-341E-446B-BD4D-8C3496750DD7}"/>
              </a:ext>
            </a:extLst>
          </p:cNvPr>
          <p:cNvGrpSpPr/>
          <p:nvPr userDrawn="1"/>
        </p:nvGrpSpPr>
        <p:grpSpPr bwMode="gray">
          <a:xfrm>
            <a:off x="264738" y="2196283"/>
            <a:ext cx="108698" cy="108698"/>
            <a:chOff x="4812593" y="3156606"/>
            <a:chExt cx="316374" cy="316374"/>
          </a:xfrm>
        </p:grpSpPr>
        <p:sp>
          <p:nvSpPr>
            <p:cNvPr id="99" name="Oval 98">
              <a:extLst>
                <a:ext uri="{FF2B5EF4-FFF2-40B4-BE49-F238E27FC236}">
                  <a16:creationId xmlns:a16="http://schemas.microsoft.com/office/drawing/2014/main" id="{7CDD4C0E-2417-4E79-9BD0-12091074B23C}"/>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100" name="Freeform 12">
              <a:extLst>
                <a:ext uri="{FF2B5EF4-FFF2-40B4-BE49-F238E27FC236}">
                  <a16:creationId xmlns:a16="http://schemas.microsoft.com/office/drawing/2014/main" id="{747F517C-FB19-4082-80E3-0F799BF7C0E3}"/>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101" name="TextBox 100">
            <a:extLst>
              <a:ext uri="{FF2B5EF4-FFF2-40B4-BE49-F238E27FC236}">
                <a16:creationId xmlns:a16="http://schemas.microsoft.com/office/drawing/2014/main" id="{84D9BE93-9D00-4B8A-BC5B-B5FA6F43D820}"/>
              </a:ext>
            </a:extLst>
          </p:cNvPr>
          <p:cNvSpPr txBox="1"/>
          <p:nvPr userDrawn="1"/>
        </p:nvSpPr>
        <p:spPr bwMode="gray">
          <a:xfrm>
            <a:off x="444085" y="3092228"/>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ADVANTAGE OF SCALE</a:t>
            </a:r>
          </a:p>
        </p:txBody>
      </p:sp>
      <p:sp>
        <p:nvSpPr>
          <p:cNvPr id="102" name="TextBox 101">
            <a:extLst>
              <a:ext uri="{FF2B5EF4-FFF2-40B4-BE49-F238E27FC236}">
                <a16:creationId xmlns:a16="http://schemas.microsoft.com/office/drawing/2014/main" id="{4C6F490A-1ECC-42C0-A22F-5DC1CA41C0A9}"/>
              </a:ext>
            </a:extLst>
          </p:cNvPr>
          <p:cNvSpPr txBox="1"/>
          <p:nvPr userDrawn="1"/>
        </p:nvSpPr>
        <p:spPr bwMode="gray">
          <a:xfrm>
            <a:off x="903359" y="3273047"/>
            <a:ext cx="732284" cy="200055"/>
          </a:xfrm>
          <a:prstGeom prst="rect">
            <a:avLst/>
          </a:prstGeom>
          <a:noFill/>
        </p:spPr>
        <p:txBody>
          <a:bodyPr wrap="square" lIns="0" tIns="0" rIns="0" bIns="0" rtlCol="0">
            <a:spAutoFit/>
          </a:bodyPr>
          <a:lstStyle/>
          <a:p>
            <a:pPr>
              <a:spcBef>
                <a:spcPts val="500"/>
              </a:spcBef>
            </a:pPr>
            <a:r>
              <a:rPr lang="en-US" sz="650" dirty="0">
                <a:solidFill>
                  <a:schemeClr val="bg1"/>
                </a:solidFill>
              </a:rPr>
              <a:t>Institutions </a:t>
            </a:r>
            <a:br>
              <a:rPr lang="en-US" sz="650" dirty="0">
                <a:solidFill>
                  <a:schemeClr val="bg1"/>
                </a:solidFill>
              </a:rPr>
            </a:br>
            <a:r>
              <a:rPr lang="en-US" sz="650" dirty="0">
                <a:solidFill>
                  <a:schemeClr val="bg1"/>
                </a:solidFill>
              </a:rPr>
              <a:t>served</a:t>
            </a:r>
          </a:p>
        </p:txBody>
      </p:sp>
      <p:sp>
        <p:nvSpPr>
          <p:cNvPr id="103" name="TextBox 102">
            <a:extLst>
              <a:ext uri="{FF2B5EF4-FFF2-40B4-BE49-F238E27FC236}">
                <a16:creationId xmlns:a16="http://schemas.microsoft.com/office/drawing/2014/main" id="{9FACC39F-C964-4BF3-A5D0-072FE6136D7A}"/>
              </a:ext>
            </a:extLst>
          </p:cNvPr>
          <p:cNvSpPr txBox="1"/>
          <p:nvPr userDrawn="1"/>
        </p:nvSpPr>
        <p:spPr bwMode="gray">
          <a:xfrm>
            <a:off x="444085" y="3267430"/>
            <a:ext cx="443338" cy="169277"/>
          </a:xfrm>
          <a:prstGeom prst="rect">
            <a:avLst/>
          </a:prstGeom>
          <a:noFill/>
        </p:spPr>
        <p:txBody>
          <a:bodyPr wrap="square" lIns="0" tIns="0" rIns="0" bIns="0" rtlCol="0">
            <a:spAutoFit/>
          </a:bodyPr>
          <a:lstStyle/>
          <a:p>
            <a:pPr>
              <a:spcBef>
                <a:spcPts val="500"/>
              </a:spcBef>
            </a:pPr>
            <a:r>
              <a:rPr lang="en-US" sz="1100" dirty="0">
                <a:solidFill>
                  <a:schemeClr val="tx2"/>
                </a:solidFill>
                <a:latin typeface="+mj-lt"/>
              </a:rPr>
              <a:t>1,500</a:t>
            </a:r>
            <a:r>
              <a:rPr lang="en-US" sz="1100" baseline="30000" dirty="0">
                <a:solidFill>
                  <a:schemeClr val="tx2"/>
                </a:solidFill>
                <a:latin typeface="+mj-lt"/>
              </a:rPr>
              <a:t>+</a:t>
            </a:r>
          </a:p>
        </p:txBody>
      </p:sp>
      <p:sp>
        <p:nvSpPr>
          <p:cNvPr id="104" name="TextBox 103">
            <a:extLst>
              <a:ext uri="{FF2B5EF4-FFF2-40B4-BE49-F238E27FC236}">
                <a16:creationId xmlns:a16="http://schemas.microsoft.com/office/drawing/2014/main" id="{91781A47-A99C-457B-9ABA-3F07F4FDAE78}"/>
              </a:ext>
            </a:extLst>
          </p:cNvPr>
          <p:cNvSpPr txBox="1"/>
          <p:nvPr userDrawn="1"/>
        </p:nvSpPr>
        <p:spPr bwMode="gray">
          <a:xfrm>
            <a:off x="903359" y="3547405"/>
            <a:ext cx="933758" cy="200055"/>
          </a:xfrm>
          <a:prstGeom prst="rect">
            <a:avLst/>
          </a:prstGeom>
          <a:noFill/>
        </p:spPr>
        <p:txBody>
          <a:bodyPr wrap="square" lIns="0" tIns="0" rIns="0" bIns="0" rtlCol="0">
            <a:spAutoFit/>
          </a:bodyPr>
          <a:lstStyle/>
          <a:p>
            <a:pPr>
              <a:spcBef>
                <a:spcPts val="500"/>
              </a:spcBef>
            </a:pPr>
            <a:r>
              <a:rPr lang="en-US" sz="650" dirty="0">
                <a:solidFill>
                  <a:schemeClr val="bg1"/>
                </a:solidFill>
              </a:rPr>
              <a:t>Students supported by our SSMS</a:t>
            </a:r>
          </a:p>
        </p:txBody>
      </p:sp>
      <p:sp>
        <p:nvSpPr>
          <p:cNvPr id="105" name="TextBox 104">
            <a:extLst>
              <a:ext uri="{FF2B5EF4-FFF2-40B4-BE49-F238E27FC236}">
                <a16:creationId xmlns:a16="http://schemas.microsoft.com/office/drawing/2014/main" id="{0C0121D9-77D9-40DD-BE40-3610CA71E036}"/>
              </a:ext>
            </a:extLst>
          </p:cNvPr>
          <p:cNvSpPr txBox="1"/>
          <p:nvPr userDrawn="1"/>
        </p:nvSpPr>
        <p:spPr bwMode="gray">
          <a:xfrm>
            <a:off x="444085" y="3541788"/>
            <a:ext cx="460433"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3.7 M</a:t>
            </a:r>
            <a:r>
              <a:rPr lang="en-US" sz="1100" baseline="30000" dirty="0">
                <a:solidFill>
                  <a:schemeClr val="tx2"/>
                </a:solidFill>
                <a:latin typeface="+mj-lt"/>
              </a:rPr>
              <a:t>+</a:t>
            </a:r>
          </a:p>
        </p:txBody>
      </p:sp>
      <p:grpSp>
        <p:nvGrpSpPr>
          <p:cNvPr id="106" name="Group 105">
            <a:extLst>
              <a:ext uri="{FF2B5EF4-FFF2-40B4-BE49-F238E27FC236}">
                <a16:creationId xmlns:a16="http://schemas.microsoft.com/office/drawing/2014/main" id="{A8EB32E6-AD63-403B-9D52-8B58266C12B2}"/>
              </a:ext>
            </a:extLst>
          </p:cNvPr>
          <p:cNvGrpSpPr/>
          <p:nvPr userDrawn="1"/>
        </p:nvGrpSpPr>
        <p:grpSpPr bwMode="gray">
          <a:xfrm>
            <a:off x="264738" y="3100302"/>
            <a:ext cx="108698" cy="108698"/>
            <a:chOff x="4812593" y="3156606"/>
            <a:chExt cx="316374" cy="316374"/>
          </a:xfrm>
        </p:grpSpPr>
        <p:sp>
          <p:nvSpPr>
            <p:cNvPr id="107" name="Oval 106">
              <a:extLst>
                <a:ext uri="{FF2B5EF4-FFF2-40B4-BE49-F238E27FC236}">
                  <a16:creationId xmlns:a16="http://schemas.microsoft.com/office/drawing/2014/main" id="{9E1D65CC-2A13-4F84-A053-A1385B0B9A84}"/>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108" name="Freeform 12">
              <a:extLst>
                <a:ext uri="{FF2B5EF4-FFF2-40B4-BE49-F238E27FC236}">
                  <a16:creationId xmlns:a16="http://schemas.microsoft.com/office/drawing/2014/main" id="{ACB8E87C-2730-4E4B-9722-31618FDE492D}"/>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sp>
        <p:nvSpPr>
          <p:cNvPr id="109" name="TextBox 108">
            <a:extLst>
              <a:ext uri="{FF2B5EF4-FFF2-40B4-BE49-F238E27FC236}">
                <a16:creationId xmlns:a16="http://schemas.microsoft.com/office/drawing/2014/main" id="{B097CE8B-F5F7-4A9E-AF24-14655FAB51A2}"/>
              </a:ext>
            </a:extLst>
          </p:cNvPr>
          <p:cNvSpPr txBox="1"/>
          <p:nvPr userDrawn="1"/>
        </p:nvSpPr>
        <p:spPr bwMode="gray">
          <a:xfrm>
            <a:off x="444085" y="3983973"/>
            <a:ext cx="1147481" cy="115544"/>
          </a:xfrm>
          <a:prstGeom prst="rect">
            <a:avLst/>
          </a:prstGeom>
          <a:noFill/>
        </p:spPr>
        <p:txBody>
          <a:bodyPr wrap="square" lIns="0" tIns="0" rIns="0" bIns="0" numCol="1" spcCol="457200" rtlCol="0">
            <a:spAutoFit/>
          </a:bodyPr>
          <a:lstStyle/>
          <a:p>
            <a:pPr marL="0" marR="0" lvl="0" indent="0" algn="l" defTabSz="537667" rtl="0" eaLnBrk="1" fontAlgn="auto" latinLnBrk="0" hangingPunct="1">
              <a:lnSpc>
                <a:spcPct val="120000"/>
              </a:lnSpc>
              <a:spcBef>
                <a:spcPts val="400"/>
              </a:spcBef>
              <a:spcAft>
                <a:spcPts val="0"/>
              </a:spcAft>
              <a:buClrTx/>
              <a:buSzPct val="120000"/>
              <a:buFont typeface="Verdana" panose="020B0604030504040204" pitchFamily="34" charset="0"/>
              <a:buNone/>
              <a:tabLst/>
              <a:defRPr/>
            </a:pPr>
            <a:r>
              <a:rPr lang="en-US" sz="700" b="1" dirty="0">
                <a:solidFill>
                  <a:schemeClr val="bg1"/>
                </a:solidFill>
              </a:rPr>
              <a:t>WE DELIVER RESULTS</a:t>
            </a:r>
          </a:p>
        </p:txBody>
      </p:sp>
      <p:sp>
        <p:nvSpPr>
          <p:cNvPr id="110" name="TextBox 109">
            <a:extLst>
              <a:ext uri="{FF2B5EF4-FFF2-40B4-BE49-F238E27FC236}">
                <a16:creationId xmlns:a16="http://schemas.microsoft.com/office/drawing/2014/main" id="{A05ECBA9-E8C6-4CBD-85E3-C4A7291E6D73}"/>
              </a:ext>
            </a:extLst>
          </p:cNvPr>
          <p:cNvSpPr txBox="1"/>
          <p:nvPr userDrawn="1"/>
        </p:nvSpPr>
        <p:spPr bwMode="gray">
          <a:xfrm>
            <a:off x="903359" y="4164792"/>
            <a:ext cx="1048201" cy="400110"/>
          </a:xfrm>
          <a:prstGeom prst="rect">
            <a:avLst/>
          </a:prstGeom>
          <a:noFill/>
        </p:spPr>
        <p:txBody>
          <a:bodyPr wrap="square" lIns="0" tIns="0" rIns="0" bIns="0" rtlCol="0">
            <a:spAutoFit/>
          </a:bodyPr>
          <a:lstStyle/>
          <a:p>
            <a:pPr>
              <a:spcBef>
                <a:spcPts val="500"/>
              </a:spcBef>
            </a:pPr>
            <a:r>
              <a:rPr lang="en-US" sz="650" spc="-20" baseline="0" dirty="0">
                <a:solidFill>
                  <a:schemeClr val="bg1"/>
                </a:solidFill>
              </a:rPr>
              <a:t>Of our partners continue </a:t>
            </a:r>
            <a:r>
              <a:rPr lang="en-US" sz="650" spc="-10" baseline="0" dirty="0">
                <a:solidFill>
                  <a:schemeClr val="bg1"/>
                </a:solidFill>
              </a:rPr>
              <a:t>with us year after year, </a:t>
            </a:r>
            <a:r>
              <a:rPr lang="en-US" sz="650" dirty="0">
                <a:solidFill>
                  <a:schemeClr val="bg1"/>
                </a:solidFill>
              </a:rPr>
              <a:t>reflecting the goals we </a:t>
            </a:r>
            <a:br>
              <a:rPr lang="en-US" sz="650" dirty="0">
                <a:solidFill>
                  <a:schemeClr val="bg1"/>
                </a:solidFill>
              </a:rPr>
            </a:br>
            <a:r>
              <a:rPr lang="en-US" sz="650" b="1" dirty="0">
                <a:solidFill>
                  <a:schemeClr val="tx2"/>
                </a:solidFill>
              </a:rPr>
              <a:t>achieve together</a:t>
            </a:r>
          </a:p>
        </p:txBody>
      </p:sp>
      <p:sp>
        <p:nvSpPr>
          <p:cNvPr id="111" name="TextBox 110">
            <a:extLst>
              <a:ext uri="{FF2B5EF4-FFF2-40B4-BE49-F238E27FC236}">
                <a16:creationId xmlns:a16="http://schemas.microsoft.com/office/drawing/2014/main" id="{FA5457EF-B606-4101-B039-12255317A82E}"/>
              </a:ext>
            </a:extLst>
          </p:cNvPr>
          <p:cNvSpPr txBox="1"/>
          <p:nvPr userDrawn="1"/>
        </p:nvSpPr>
        <p:spPr bwMode="gray">
          <a:xfrm>
            <a:off x="444085" y="4159175"/>
            <a:ext cx="338278" cy="169277"/>
          </a:xfrm>
          <a:prstGeom prst="rect">
            <a:avLst/>
          </a:prstGeom>
          <a:noFill/>
        </p:spPr>
        <p:txBody>
          <a:bodyPr wrap="square" lIns="0" tIns="0" rIns="0" bIns="0" rtlCol="0">
            <a:spAutoFit/>
          </a:bodyPr>
          <a:lstStyle/>
          <a:p>
            <a:pPr>
              <a:spcBef>
                <a:spcPts val="500"/>
              </a:spcBef>
            </a:pPr>
            <a:r>
              <a:rPr lang="en-US" sz="1100" baseline="0" dirty="0">
                <a:solidFill>
                  <a:schemeClr val="tx2"/>
                </a:solidFill>
                <a:latin typeface="+mj-lt"/>
              </a:rPr>
              <a:t>95%</a:t>
            </a:r>
            <a:endParaRPr lang="en-US" sz="1100" baseline="30000" dirty="0">
              <a:solidFill>
                <a:schemeClr val="tx2"/>
              </a:solidFill>
              <a:latin typeface="+mj-lt"/>
            </a:endParaRPr>
          </a:p>
        </p:txBody>
      </p:sp>
      <p:grpSp>
        <p:nvGrpSpPr>
          <p:cNvPr id="112" name="Group 111">
            <a:extLst>
              <a:ext uri="{FF2B5EF4-FFF2-40B4-BE49-F238E27FC236}">
                <a16:creationId xmlns:a16="http://schemas.microsoft.com/office/drawing/2014/main" id="{67DDFA0C-C743-40E5-B51B-84314DF6EDFF}"/>
              </a:ext>
            </a:extLst>
          </p:cNvPr>
          <p:cNvGrpSpPr/>
          <p:nvPr userDrawn="1"/>
        </p:nvGrpSpPr>
        <p:grpSpPr bwMode="gray">
          <a:xfrm>
            <a:off x="264738" y="3992047"/>
            <a:ext cx="108698" cy="108698"/>
            <a:chOff x="4812593" y="3156606"/>
            <a:chExt cx="316374" cy="316374"/>
          </a:xfrm>
        </p:grpSpPr>
        <p:sp>
          <p:nvSpPr>
            <p:cNvPr id="113" name="Oval 112">
              <a:extLst>
                <a:ext uri="{FF2B5EF4-FFF2-40B4-BE49-F238E27FC236}">
                  <a16:creationId xmlns:a16="http://schemas.microsoft.com/office/drawing/2014/main" id="{A42BE485-D66C-4899-97F0-D0E866A2CB72}"/>
                </a:ext>
              </a:extLst>
            </p:cNvPr>
            <p:cNvSpPr/>
            <p:nvPr/>
          </p:nvSpPr>
          <p:spPr bwMode="gray">
            <a:xfrm>
              <a:off x="4812593" y="3156606"/>
              <a:ext cx="316374" cy="316374"/>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6478" tIns="28239" rIns="56478" bIns="28239" numCol="1" spcCol="0" rtlCol="0" fromWordArt="0" anchor="ctr" anchorCtr="0" forceAA="0" compatLnSpc="1">
              <a:prstTxWarp prst="textNoShape">
                <a:avLst/>
              </a:prstTxWarp>
              <a:noAutofit/>
            </a:bodyPr>
            <a:lstStyle/>
            <a:p>
              <a:pPr algn="ctr"/>
              <a:endParaRPr lang="en-US" sz="699" dirty="0"/>
            </a:p>
          </p:txBody>
        </p:sp>
        <p:sp>
          <p:nvSpPr>
            <p:cNvPr id="114" name="Freeform 12">
              <a:extLst>
                <a:ext uri="{FF2B5EF4-FFF2-40B4-BE49-F238E27FC236}">
                  <a16:creationId xmlns:a16="http://schemas.microsoft.com/office/drawing/2014/main" id="{A7E78A29-C978-42CC-A512-5E661B096E89}"/>
                </a:ext>
              </a:extLst>
            </p:cNvPr>
            <p:cNvSpPr/>
            <p:nvPr/>
          </p:nvSpPr>
          <p:spPr bwMode="gray">
            <a:xfrm rot="8100000">
              <a:off x="4899384" y="3263023"/>
              <a:ext cx="100493" cy="103540"/>
            </a:xfrm>
            <a:custGeom>
              <a:avLst/>
              <a:gdLst>
                <a:gd name="connsiteX0" fmla="*/ 0 w 755703"/>
                <a:gd name="connsiteY0" fmla="*/ 0 h 755703"/>
                <a:gd name="connsiteX1" fmla="*/ 755703 w 755703"/>
                <a:gd name="connsiteY1" fmla="*/ 0 h 755703"/>
                <a:gd name="connsiteX2" fmla="*/ 755703 w 755703"/>
                <a:gd name="connsiteY2" fmla="*/ 755703 h 755703"/>
                <a:gd name="connsiteX3" fmla="*/ 0 w 755703"/>
                <a:gd name="connsiteY3" fmla="*/ 755703 h 755703"/>
                <a:gd name="connsiteX4" fmla="*/ 0 w 755703"/>
                <a:gd name="connsiteY4" fmla="*/ 0 h 755703"/>
                <a:gd name="connsiteX0" fmla="*/ 755703 w 847143"/>
                <a:gd name="connsiteY0" fmla="*/ 755703 h 847143"/>
                <a:gd name="connsiteX1" fmla="*/ 0 w 847143"/>
                <a:gd name="connsiteY1" fmla="*/ 755703 h 847143"/>
                <a:gd name="connsiteX2" fmla="*/ 0 w 847143"/>
                <a:gd name="connsiteY2" fmla="*/ 0 h 847143"/>
                <a:gd name="connsiteX3" fmla="*/ 755703 w 847143"/>
                <a:gd name="connsiteY3" fmla="*/ 0 h 847143"/>
                <a:gd name="connsiteX4" fmla="*/ 847143 w 847143"/>
                <a:gd name="connsiteY4" fmla="*/ 847143 h 847143"/>
                <a:gd name="connsiteX0" fmla="*/ 755703 w 755703"/>
                <a:gd name="connsiteY0" fmla="*/ 755703 h 755703"/>
                <a:gd name="connsiteX1" fmla="*/ 0 w 755703"/>
                <a:gd name="connsiteY1" fmla="*/ 755703 h 755703"/>
                <a:gd name="connsiteX2" fmla="*/ 0 w 755703"/>
                <a:gd name="connsiteY2" fmla="*/ 0 h 755703"/>
                <a:gd name="connsiteX3" fmla="*/ 755703 w 755703"/>
                <a:gd name="connsiteY3" fmla="*/ 0 h 755703"/>
                <a:gd name="connsiteX0" fmla="*/ 0 w 755703"/>
                <a:gd name="connsiteY0" fmla="*/ 755703 h 755703"/>
                <a:gd name="connsiteX1" fmla="*/ 0 w 755703"/>
                <a:gd name="connsiteY1" fmla="*/ 0 h 755703"/>
                <a:gd name="connsiteX2" fmla="*/ 755703 w 755703"/>
                <a:gd name="connsiteY2" fmla="*/ 0 h 755703"/>
              </a:gdLst>
              <a:ahLst/>
              <a:cxnLst>
                <a:cxn ang="0">
                  <a:pos x="connsiteX0" y="connsiteY0"/>
                </a:cxn>
                <a:cxn ang="0">
                  <a:pos x="connsiteX1" y="connsiteY1"/>
                </a:cxn>
                <a:cxn ang="0">
                  <a:pos x="connsiteX2" y="connsiteY2"/>
                </a:cxn>
              </a:cxnLst>
              <a:rect l="l" t="t" r="r" b="b"/>
              <a:pathLst>
                <a:path w="755703" h="755703">
                  <a:moveTo>
                    <a:pt x="0" y="755703"/>
                  </a:moveTo>
                  <a:lnTo>
                    <a:pt x="0" y="0"/>
                  </a:lnTo>
                  <a:lnTo>
                    <a:pt x="755703" y="0"/>
                  </a:lnTo>
                </a:path>
              </a:pathLst>
            </a:custGeom>
            <a:noFill/>
            <a:ln w="9525" cap="rnd" cmpd="sng" algn="ctr">
              <a:solidFill>
                <a:schemeClr val="bg1"/>
              </a:solidFill>
              <a:prstDash val="solid"/>
              <a:miter lim="800000"/>
              <a:headEnd type="none" w="med" len="med"/>
              <a:tailEnd type="none" w="med" len="med"/>
            </a:ln>
            <a:effectLst/>
          </p:spPr>
          <p:txBody>
            <a:bodyPr vert="horz" wrap="square" lIns="87231" tIns="43616" rIns="87231" bIns="43616" numCol="1" rtlCol="0" anchor="t" anchorCtr="0" compatLnSpc="1">
              <a:prstTxWarp prst="textNoShape">
                <a:avLst/>
              </a:prstTxWarp>
            </a:bodyPr>
            <a:lstStyle>
              <a:defPPr>
                <a:defRPr lang="en-US"/>
              </a:defPPr>
              <a:lvl1pPr algn="ctr" rtl="0" fontAlgn="base">
                <a:spcBef>
                  <a:spcPct val="0"/>
                </a:spcBef>
                <a:spcAft>
                  <a:spcPct val="0"/>
                </a:spcAft>
                <a:defRPr sz="1300" kern="1200">
                  <a:solidFill>
                    <a:schemeClr val="tx1"/>
                  </a:solidFill>
                  <a:latin typeface="Arial" charset="0"/>
                  <a:ea typeface="+mn-ea"/>
                  <a:cs typeface="+mn-cs"/>
                </a:defRPr>
              </a:lvl1pPr>
              <a:lvl2pPr marL="204083" algn="ctr" rtl="0" fontAlgn="base">
                <a:spcBef>
                  <a:spcPct val="0"/>
                </a:spcBef>
                <a:spcAft>
                  <a:spcPct val="0"/>
                </a:spcAft>
                <a:defRPr sz="1300" kern="1200">
                  <a:solidFill>
                    <a:schemeClr val="tx1"/>
                  </a:solidFill>
                  <a:latin typeface="Arial" charset="0"/>
                  <a:ea typeface="+mn-ea"/>
                  <a:cs typeface="+mn-cs"/>
                </a:defRPr>
              </a:lvl2pPr>
              <a:lvl3pPr marL="408165" algn="ctr" rtl="0" fontAlgn="base">
                <a:spcBef>
                  <a:spcPct val="0"/>
                </a:spcBef>
                <a:spcAft>
                  <a:spcPct val="0"/>
                </a:spcAft>
                <a:defRPr sz="1300" kern="1200">
                  <a:solidFill>
                    <a:schemeClr val="tx1"/>
                  </a:solidFill>
                  <a:latin typeface="Arial" charset="0"/>
                  <a:ea typeface="+mn-ea"/>
                  <a:cs typeface="+mn-cs"/>
                </a:defRPr>
              </a:lvl3pPr>
              <a:lvl4pPr marL="612248" algn="ctr" rtl="0" fontAlgn="base">
                <a:spcBef>
                  <a:spcPct val="0"/>
                </a:spcBef>
                <a:spcAft>
                  <a:spcPct val="0"/>
                </a:spcAft>
                <a:defRPr sz="1300" kern="1200">
                  <a:solidFill>
                    <a:schemeClr val="tx1"/>
                  </a:solidFill>
                  <a:latin typeface="Arial" charset="0"/>
                  <a:ea typeface="+mn-ea"/>
                  <a:cs typeface="+mn-cs"/>
                </a:defRPr>
              </a:lvl4pPr>
              <a:lvl5pPr marL="816331" algn="ctr" rtl="0" fontAlgn="base">
                <a:spcBef>
                  <a:spcPct val="0"/>
                </a:spcBef>
                <a:spcAft>
                  <a:spcPct val="0"/>
                </a:spcAft>
                <a:defRPr sz="1300" kern="1200">
                  <a:solidFill>
                    <a:schemeClr val="tx1"/>
                  </a:solidFill>
                  <a:latin typeface="Arial" charset="0"/>
                  <a:ea typeface="+mn-ea"/>
                  <a:cs typeface="+mn-cs"/>
                </a:defRPr>
              </a:lvl5pPr>
              <a:lvl6pPr marL="1020413" algn="l" defTabSz="408165" rtl="0" eaLnBrk="1" latinLnBrk="0" hangingPunct="1">
                <a:defRPr sz="1300" kern="1200">
                  <a:solidFill>
                    <a:schemeClr val="tx1"/>
                  </a:solidFill>
                  <a:latin typeface="Arial" charset="0"/>
                  <a:ea typeface="+mn-ea"/>
                  <a:cs typeface="+mn-cs"/>
                </a:defRPr>
              </a:lvl6pPr>
              <a:lvl7pPr marL="1224496" algn="l" defTabSz="408165" rtl="0" eaLnBrk="1" latinLnBrk="0" hangingPunct="1">
                <a:defRPr sz="1300" kern="1200">
                  <a:solidFill>
                    <a:schemeClr val="tx1"/>
                  </a:solidFill>
                  <a:latin typeface="Arial" charset="0"/>
                  <a:ea typeface="+mn-ea"/>
                  <a:cs typeface="+mn-cs"/>
                </a:defRPr>
              </a:lvl7pPr>
              <a:lvl8pPr marL="1428579" algn="l" defTabSz="408165" rtl="0" eaLnBrk="1" latinLnBrk="0" hangingPunct="1">
                <a:defRPr sz="1300" kern="1200">
                  <a:solidFill>
                    <a:schemeClr val="tx1"/>
                  </a:solidFill>
                  <a:latin typeface="Arial" charset="0"/>
                  <a:ea typeface="+mn-ea"/>
                  <a:cs typeface="+mn-cs"/>
                </a:defRPr>
              </a:lvl8pPr>
              <a:lvl9pPr marL="1632661" algn="l" defTabSz="408165" rtl="0" eaLnBrk="1" latinLnBrk="0" hangingPunct="1">
                <a:defRPr sz="1300" kern="1200">
                  <a:solidFill>
                    <a:schemeClr val="tx1"/>
                  </a:solidFill>
                  <a:latin typeface="Arial" charset="0"/>
                  <a:ea typeface="+mn-ea"/>
                  <a:cs typeface="+mn-cs"/>
                </a:defRPr>
              </a:lvl9pPr>
            </a:lstStyle>
            <a:p>
              <a:pPr algn="l" defTabSz="1396087"/>
              <a:endParaRPr lang="en-US" sz="959" b="1" dirty="0">
                <a:solidFill>
                  <a:schemeClr val="bg2"/>
                </a:solidFill>
                <a:latin typeface="+mn-lt"/>
              </a:endParaRPr>
            </a:p>
          </p:txBody>
        </p:sp>
      </p:grpSp>
      <p:pic>
        <p:nvPicPr>
          <p:cNvPr id="115" name="Picture 114">
            <a:extLst>
              <a:ext uri="{FF2B5EF4-FFF2-40B4-BE49-F238E27FC236}">
                <a16:creationId xmlns:a16="http://schemas.microsoft.com/office/drawing/2014/main" id="{177A9767-839C-4786-954B-2C6161E9CB3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gray">
          <a:xfrm>
            <a:off x="255892" y="182579"/>
            <a:ext cx="1090389" cy="417192"/>
          </a:xfrm>
          <a:prstGeom prst="rect">
            <a:avLst/>
          </a:prstGeom>
        </p:spPr>
      </p:pic>
      <p:sp>
        <p:nvSpPr>
          <p:cNvPr id="116" name="Rectangle 115">
            <a:extLst>
              <a:ext uri="{FF2B5EF4-FFF2-40B4-BE49-F238E27FC236}">
                <a16:creationId xmlns:a16="http://schemas.microsoft.com/office/drawing/2014/main" id="{1F549B42-A2C8-458D-B1A4-0F53EB86C183}"/>
              </a:ext>
            </a:extLst>
          </p:cNvPr>
          <p:cNvSpPr/>
          <p:nvPr userDrawn="1"/>
        </p:nvSpPr>
        <p:spPr bwMode="gray">
          <a:xfrm>
            <a:off x="1321255" y="360187"/>
            <a:ext cx="4843169" cy="96950"/>
          </a:xfrm>
          <a:prstGeom prst="rect">
            <a:avLst/>
          </a:prstGeom>
        </p:spPr>
        <p:txBody>
          <a:bodyPr wrap="square" lIns="0" tIns="0" rIns="0" bIns="0">
            <a:spAutoFit/>
          </a:bodyPr>
          <a:lstStyle/>
          <a:p>
            <a:pPr algn="r">
              <a:spcBef>
                <a:spcPts val="500"/>
              </a:spcBef>
            </a:pPr>
            <a:r>
              <a:rPr lang="en-US" sz="620" spc="0" baseline="0" dirty="0">
                <a:solidFill>
                  <a:schemeClr val="accent3"/>
                </a:solidFill>
              </a:rPr>
              <a:t>K-12   |   Community Colleges   |   Four-Year Colleges and Universities   |   Graduate and Adult Learning</a:t>
            </a:r>
          </a:p>
        </p:txBody>
      </p:sp>
      <p:sp>
        <p:nvSpPr>
          <p:cNvPr id="3" name="Oval 2">
            <a:extLst>
              <a:ext uri="{FF2B5EF4-FFF2-40B4-BE49-F238E27FC236}">
                <a16:creationId xmlns:a16="http://schemas.microsoft.com/office/drawing/2014/main" id="{F1A292E5-28B4-424F-B64E-471CCA2C8EF1}"/>
              </a:ext>
            </a:extLst>
          </p:cNvPr>
          <p:cNvSpPr>
            <a:spLocks noChangeAspect="1"/>
          </p:cNvSpPr>
          <p:nvPr userDrawn="1"/>
        </p:nvSpPr>
        <p:spPr bwMode="gray">
          <a:xfrm>
            <a:off x="3532130" y="1874597"/>
            <a:ext cx="1362456" cy="13624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Text Placeholder 1">
            <a:extLst>
              <a:ext uri="{FF2B5EF4-FFF2-40B4-BE49-F238E27FC236}">
                <a16:creationId xmlns:a16="http://schemas.microsoft.com/office/drawing/2014/main" id="{58D487A4-9706-44F3-8227-9C3CE72FB4FE}"/>
              </a:ext>
            </a:extLst>
          </p:cNvPr>
          <p:cNvSpPr txBox="1">
            <a:spLocks/>
          </p:cNvSpPr>
          <p:nvPr userDrawn="1"/>
        </p:nvSpPr>
        <p:spPr bwMode="gray">
          <a:xfrm>
            <a:off x="6469249" y="1374747"/>
            <a:ext cx="1382195" cy="802784"/>
          </a:xfrm>
          <a:prstGeom prst="rect">
            <a:avLst/>
          </a:prstGeom>
          <a:solidFill>
            <a:srgbClr val="009900"/>
          </a:solidFill>
        </p:spPr>
        <p:txBody>
          <a:bodyPr vert="horz" wrap="square" lIns="64008" tIns="45720" rIns="64008" bIns="45720" rtlCol="0">
            <a:spAutoFit/>
          </a:bodyPr>
          <a:lstStyle>
            <a:lvl1pPr marL="112713"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buFont typeface="Arial" pitchFamily="34" charset="0"/>
              <a:buNone/>
            </a:pPr>
            <a:r>
              <a:rPr lang="en-US" sz="1100" b="1" dirty="0">
                <a:solidFill>
                  <a:schemeClr val="bg1"/>
                </a:solidFill>
                <a:latin typeface="Arial" panose="020B0604020202020204" pitchFamily="34" charset="0"/>
                <a:cs typeface="Arial" panose="020B0604020202020204" pitchFamily="34" charset="0"/>
              </a:rPr>
              <a:t>Script can be found here:</a:t>
            </a:r>
          </a:p>
          <a:p>
            <a:pPr marL="0" marR="0" lvl="0" indent="0" algn="l" defTabSz="1018879" rtl="0" eaLnBrk="1" fontAlgn="auto" latinLnBrk="0" hangingPunct="1">
              <a:lnSpc>
                <a:spcPct val="100000"/>
              </a:lnSpc>
              <a:spcBef>
                <a:spcPts val="500"/>
              </a:spcBef>
              <a:spcAft>
                <a:spcPts val="0"/>
              </a:spcAft>
              <a:buClrTx/>
              <a:buSzTx/>
              <a:buFont typeface="Arial" pitchFamily="34" charset="0"/>
              <a:buNone/>
              <a:tabLst/>
              <a:defRPr/>
            </a:pPr>
            <a:r>
              <a:rPr lang="en-US" dirty="0">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https://eab.box.com/v/eab-one-pager-script</a:t>
            </a:r>
            <a:r>
              <a:rPr lang="en-US" dirty="0">
                <a:solidFill>
                  <a:schemeClr val="bg1"/>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426005635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ad Map">
    <p:bg bwMode="gray">
      <p:bgPr>
        <a:solidFill>
          <a:srgbClr val="003D70"/>
        </a:solidFill>
        <a:effectLst/>
      </p:bgPr>
    </p:bg>
    <p:spTree>
      <p:nvGrpSpPr>
        <p:cNvPr id="1" name=""/>
        <p:cNvGrpSpPr/>
        <p:nvPr/>
      </p:nvGrpSpPr>
      <p:grpSpPr>
        <a:xfrm>
          <a:off x="0" y="0"/>
          <a:ext cx="0" cy="0"/>
          <a:chOff x="0" y="0"/>
          <a:chExt cx="0" cy="0"/>
        </a:xfrm>
      </p:grpSpPr>
      <p:sp>
        <p:nvSpPr>
          <p:cNvPr id="11" name="Round Same Side Corner Rectangle 10"/>
          <p:cNvSpPr/>
          <p:nvPr userDrawn="1"/>
        </p:nvSpPr>
        <p:spPr bwMode="gray">
          <a:xfrm rot="10800000">
            <a:off x="5015828" y="1"/>
            <a:ext cx="843487" cy="296918"/>
          </a:xfrm>
          <a:prstGeom prst="round2SameRect">
            <a:avLst>
              <a:gd name="adj1" fmla="val 27409"/>
              <a:gd name="adj2" fmla="val 0"/>
            </a:avLst>
          </a:prstGeom>
          <a:solidFill>
            <a:schemeClr val="tx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24" name="Straight Connector 23"/>
          <p:cNvCxnSpPr/>
          <p:nvPr userDrawn="1"/>
        </p:nvCxnSpPr>
        <p:spPr bwMode="gray">
          <a:xfrm>
            <a:off x="863781" y="3942474"/>
            <a:ext cx="4673238" cy="0"/>
          </a:xfrm>
          <a:prstGeom prst="line">
            <a:avLst/>
          </a:prstGeom>
          <a:noFill/>
          <a:ln w="6350" cap="flat" cmpd="sng" algn="ctr">
            <a:solidFill>
              <a:schemeClr val="bg1"/>
            </a:solidFill>
            <a:prstDash val="solid"/>
            <a:miter lim="800000"/>
          </a:ln>
          <a:effectLst/>
        </p:spPr>
      </p:cxnSp>
      <p:sp>
        <p:nvSpPr>
          <p:cNvPr id="27" name="TextBox 26"/>
          <p:cNvSpPr txBox="1"/>
          <p:nvPr userDrawn="1"/>
        </p:nvSpPr>
        <p:spPr bwMode="gray">
          <a:xfrm>
            <a:off x="5015829" y="92575"/>
            <a:ext cx="843487" cy="138499"/>
          </a:xfrm>
          <a:prstGeom prst="rect">
            <a:avLst/>
          </a:prstGeom>
          <a:noFill/>
        </p:spPr>
        <p:txBody>
          <a:bodyPr wrap="square" lIns="0" tIns="0" rIns="0" bIns="0" rtlCol="0">
            <a:spAutoFit/>
          </a:bodyPr>
          <a:lstStyle/>
          <a:p>
            <a:pPr algn="ctr">
              <a:spcBef>
                <a:spcPts val="500"/>
              </a:spcBef>
            </a:pPr>
            <a:r>
              <a:rPr lang="en-US" sz="900" spc="50" baseline="0" dirty="0">
                <a:solidFill>
                  <a:schemeClr val="bg1"/>
                </a:solidFill>
                <a:latin typeface="+mj-lt"/>
              </a:rPr>
              <a:t>ROAD MAP</a:t>
            </a:r>
          </a:p>
        </p:txBody>
      </p:sp>
      <p:sp>
        <p:nvSpPr>
          <p:cNvPr id="32" name="Text Placeholder 3"/>
          <p:cNvSpPr>
            <a:spLocks noGrp="1"/>
          </p:cNvSpPr>
          <p:nvPr>
            <p:ph type="body" sz="quarter" idx="13" hasCustomPrompt="1"/>
          </p:nvPr>
        </p:nvSpPr>
        <p:spPr bwMode="gray">
          <a:xfrm>
            <a:off x="1363152" y="1038840"/>
            <a:ext cx="3749040" cy="215444"/>
          </a:xfrm>
        </p:spPr>
        <p:txBody>
          <a:bodyPr anchor="ctr" anchorCtr="0"/>
          <a:lstStyle>
            <a:lvl1pPr marL="0" indent="0">
              <a:spcBef>
                <a:spcPts val="0"/>
              </a:spcBef>
              <a:buNone/>
              <a:defRPr sz="1400" baseline="0">
                <a:solidFill>
                  <a:schemeClr val="bg1"/>
                </a:solidFill>
                <a:latin typeface="+mj-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Rockwell 14pt, Title Case</a:t>
            </a:r>
          </a:p>
        </p:txBody>
      </p:sp>
      <p:sp>
        <p:nvSpPr>
          <p:cNvPr id="18" name="Title 17"/>
          <p:cNvSpPr>
            <a:spLocks noGrp="1"/>
          </p:cNvSpPr>
          <p:nvPr>
            <p:ph type="title" hasCustomPrompt="1"/>
          </p:nvPr>
        </p:nvSpPr>
        <p:spPr bwMode="gray">
          <a:xfrm>
            <a:off x="863781" y="1009402"/>
            <a:ext cx="274320" cy="274320"/>
          </a:xfrm>
          <a:prstGeom prst="ellipse">
            <a:avLst/>
          </a:prstGeom>
          <a:solidFill>
            <a:schemeClr val="accent6"/>
          </a:solidFill>
        </p:spPr>
        <p:txBody>
          <a:bodyPr wrap="none" anchor="ctr" anchorCtr="1">
            <a:noAutofit/>
          </a:bodyPr>
          <a:lstStyle>
            <a:lvl1pPr>
              <a:defRPr>
                <a:solidFill>
                  <a:schemeClr val="bg1"/>
                </a:solidFill>
              </a:defRPr>
            </a:lvl1pPr>
          </a:lstStyle>
          <a:p>
            <a:r>
              <a:rPr lang="en-US" dirty="0"/>
              <a:t>#</a:t>
            </a:r>
          </a:p>
        </p:txBody>
      </p:sp>
      <p:sp>
        <p:nvSpPr>
          <p:cNvPr id="20" name="Text Placeholder 19"/>
          <p:cNvSpPr>
            <a:spLocks noGrp="1"/>
          </p:cNvSpPr>
          <p:nvPr>
            <p:ph type="body" sz="quarter" idx="17" hasCustomPrompt="1"/>
          </p:nvPr>
        </p:nvSpPr>
        <p:spPr bwMode="gray">
          <a:xfrm>
            <a:off x="863781" y="15887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39" name="Text Placeholder 3"/>
          <p:cNvSpPr>
            <a:spLocks noGrp="1"/>
          </p:cNvSpPr>
          <p:nvPr>
            <p:ph type="body" sz="quarter" idx="18" hasCustomPrompt="1"/>
          </p:nvPr>
        </p:nvSpPr>
        <p:spPr bwMode="gray">
          <a:xfrm>
            <a:off x="1363152" y="16580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0" name="Text Placeholder 19"/>
          <p:cNvSpPr>
            <a:spLocks noGrp="1"/>
          </p:cNvSpPr>
          <p:nvPr>
            <p:ph type="body" sz="quarter" idx="19" hasCustomPrompt="1"/>
          </p:nvPr>
        </p:nvSpPr>
        <p:spPr bwMode="gray">
          <a:xfrm>
            <a:off x="863781" y="217082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1" name="Text Placeholder 3"/>
          <p:cNvSpPr>
            <a:spLocks noGrp="1"/>
          </p:cNvSpPr>
          <p:nvPr>
            <p:ph type="body" sz="quarter" idx="20" hasCustomPrompt="1"/>
          </p:nvPr>
        </p:nvSpPr>
        <p:spPr bwMode="gray">
          <a:xfrm>
            <a:off x="1363152" y="224007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2" name="Text Placeholder 19"/>
          <p:cNvSpPr>
            <a:spLocks noGrp="1"/>
          </p:cNvSpPr>
          <p:nvPr>
            <p:ph type="body" sz="quarter" idx="21" hasCustomPrompt="1"/>
          </p:nvPr>
        </p:nvSpPr>
        <p:spPr bwMode="gray">
          <a:xfrm>
            <a:off x="863781" y="2752873"/>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3" name="Text Placeholder 3"/>
          <p:cNvSpPr>
            <a:spLocks noGrp="1"/>
          </p:cNvSpPr>
          <p:nvPr>
            <p:ph type="body" sz="quarter" idx="22" hasCustomPrompt="1"/>
          </p:nvPr>
        </p:nvSpPr>
        <p:spPr bwMode="gray">
          <a:xfrm>
            <a:off x="1363152" y="2822123"/>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4" name="Text Placeholder 19"/>
          <p:cNvSpPr>
            <a:spLocks noGrp="1"/>
          </p:cNvSpPr>
          <p:nvPr>
            <p:ph type="body" sz="quarter" idx="23" hasCustomPrompt="1"/>
          </p:nvPr>
        </p:nvSpPr>
        <p:spPr bwMode="gray">
          <a:xfrm>
            <a:off x="863781" y="3334922"/>
            <a:ext cx="274320" cy="276999"/>
          </a:xfrm>
          <a:prstGeom prst="ellipse">
            <a:avLst/>
          </a:prstGeom>
          <a:solidFill>
            <a:schemeClr val="accent6"/>
          </a:solidFill>
        </p:spPr>
        <p:txBody>
          <a:bodyPr wrap="none" anchor="ctr" anchorCtr="1">
            <a:noAutofit/>
          </a:bodyPr>
          <a:lstStyle>
            <a:lvl1pPr marL="0" indent="0">
              <a:buNone/>
              <a:defRPr sz="1800">
                <a:solidFill>
                  <a:schemeClr val="bg1"/>
                </a:solidFill>
                <a:latin typeface="+mj-lt"/>
              </a:defRPr>
            </a:lvl1pPr>
          </a:lstStyle>
          <a:p>
            <a:pPr lvl="0"/>
            <a:r>
              <a:rPr lang="en-US" dirty="0"/>
              <a:t>#</a:t>
            </a:r>
          </a:p>
        </p:txBody>
      </p:sp>
      <p:sp>
        <p:nvSpPr>
          <p:cNvPr id="45" name="Text Placeholder 3"/>
          <p:cNvSpPr>
            <a:spLocks noGrp="1"/>
          </p:cNvSpPr>
          <p:nvPr>
            <p:ph type="body" sz="quarter" idx="24" hasCustomPrompt="1"/>
          </p:nvPr>
        </p:nvSpPr>
        <p:spPr bwMode="gray">
          <a:xfrm>
            <a:off x="1363152" y="3404172"/>
            <a:ext cx="3749040" cy="138499"/>
          </a:xfrm>
        </p:spPr>
        <p:txBody>
          <a:bodyPr anchor="ctr" anchorCtr="0"/>
          <a:lstStyle>
            <a:lvl1pPr marL="0" indent="0">
              <a:spcBef>
                <a:spcPts val="0"/>
              </a:spcBef>
              <a:buNone/>
              <a:defRPr sz="900">
                <a:solidFill>
                  <a:schemeClr val="accent1"/>
                </a:solidFill>
                <a:latin typeface="+mn-lt"/>
              </a:defRPr>
            </a:lvl1pPr>
            <a:lvl2pPr marL="114300" indent="0">
              <a:buNone/>
              <a:defRPr>
                <a:solidFill>
                  <a:schemeClr val="accent1"/>
                </a:solidFill>
              </a:defRPr>
            </a:lvl2pPr>
            <a:lvl3pPr marL="228600" indent="0">
              <a:buNone/>
              <a:defRPr>
                <a:solidFill>
                  <a:schemeClr val="accent1"/>
                </a:solidFill>
              </a:defRPr>
            </a:lvl3pPr>
            <a:lvl4pPr marL="342900" indent="0">
              <a:buNone/>
              <a:defRPr>
                <a:solidFill>
                  <a:schemeClr val="accent1"/>
                </a:solidFill>
              </a:defRPr>
            </a:lvl4pPr>
            <a:lvl5pPr marL="457200" indent="0">
              <a:buNone/>
              <a:defRPr>
                <a:solidFill>
                  <a:schemeClr val="accent1"/>
                </a:solidFill>
              </a:defRPr>
            </a:lvl5pPr>
          </a:lstStyle>
          <a:p>
            <a:pPr lvl="0"/>
            <a:r>
              <a:rPr lang="en-US" dirty="0"/>
              <a:t>Section Title – Verdana 9pt Regular, Accent 1, Title Case</a:t>
            </a:r>
          </a:p>
        </p:txBody>
      </p:sp>
      <p:sp>
        <p:nvSpPr>
          <p:cNvPr id="47" name="TextBox 4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9" name="Text Placeholder 1"/>
          <p:cNvSpPr txBox="1">
            <a:spLocks/>
          </p:cNvSpPr>
          <p:nvPr userDrawn="1"/>
        </p:nvSpPr>
        <p:spPr bwMode="gray">
          <a:xfrm>
            <a:off x="6469576" y="0"/>
            <a:ext cx="1685883" cy="3844642"/>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How to Use this</a:t>
            </a:r>
            <a:br>
              <a:rPr lang="en-US" sz="1000" b="1" dirty="0">
                <a:solidFill>
                  <a:schemeClr val="bg1"/>
                </a:solidFill>
                <a:latin typeface="Arial" panose="020B0604020202020204" pitchFamily="34" charset="0"/>
                <a:cs typeface="Arial" panose="020B0604020202020204" pitchFamily="34" charset="0"/>
              </a:rPr>
            </a:br>
            <a:r>
              <a:rPr lang="en-US" sz="1000" b="1" dirty="0">
                <a:solidFill>
                  <a:schemeClr val="bg1"/>
                </a:solidFill>
                <a:latin typeface="Arial" panose="020B0604020202020204" pitchFamily="34" charset="0"/>
                <a:cs typeface="Arial" panose="020B0604020202020204" pitchFamily="34" charset="0"/>
              </a:rPr>
              <a:t>Editable Road Map</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Insert a road map layout</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Determine how many sections are needed</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If only 3, delete rows 2 and 4. If 4, delete row 5.</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Change the highlighted section title to Verdana</a:t>
            </a:r>
            <a:r>
              <a:rPr lang="en-US" sz="800" baseline="0" dirty="0">
                <a:solidFill>
                  <a:schemeClr val="bg1"/>
                </a:solidFill>
                <a:latin typeface="Arial" panose="020B0604020202020204" pitchFamily="34" charset="0"/>
                <a:cs typeface="Arial" panose="020B0604020202020204" pitchFamily="34" charset="0"/>
              </a:rPr>
              <a:t> 9</a:t>
            </a:r>
            <a:r>
              <a:rPr lang="en-US" sz="800" dirty="0">
                <a:solidFill>
                  <a:schemeClr val="bg1"/>
                </a:solidFill>
                <a:latin typeface="Arial" panose="020B0604020202020204" pitchFamily="34" charset="0"/>
                <a:cs typeface="Arial" panose="020B0604020202020204" pitchFamily="34" charset="0"/>
              </a:rPr>
              <a:t>pt Regular, Accent 1 so all the titles are the exact same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font style</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Type in #’s and section titles for all levels</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Duplicate the slide so you have a slide for each section</a:t>
            </a:r>
          </a:p>
          <a:p>
            <a:pPr marL="169863" indent="-169863">
              <a:buFont typeface="+mj-lt"/>
              <a:buAutoNum type="arabicPeriod"/>
            </a:pPr>
            <a:r>
              <a:rPr lang="en-US" sz="800" dirty="0">
                <a:solidFill>
                  <a:schemeClr val="bg1"/>
                </a:solidFill>
                <a:latin typeface="Arial" panose="020B0604020202020204" pitchFamily="34" charset="0"/>
                <a:cs typeface="Arial" panose="020B0604020202020204" pitchFamily="34" charset="0"/>
              </a:rPr>
              <a:t>On each slide, change</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the highlighted section title back to Rockwell 14pt</a:t>
            </a:r>
            <a:br>
              <a:rPr lang="en-US" sz="800" dirty="0">
                <a:solidFill>
                  <a:schemeClr val="bg1"/>
                </a:solidFill>
                <a:latin typeface="Arial" panose="020B0604020202020204" pitchFamily="34" charset="0"/>
                <a:cs typeface="Arial" panose="020B0604020202020204" pitchFamily="34" charset="0"/>
              </a:rPr>
            </a:br>
            <a:r>
              <a:rPr lang="en-US" sz="800" dirty="0">
                <a:solidFill>
                  <a:schemeClr val="bg1"/>
                </a:solidFill>
                <a:latin typeface="Arial" panose="020B0604020202020204" pitchFamily="34" charset="0"/>
                <a:cs typeface="Arial" panose="020B0604020202020204" pitchFamily="34" charset="0"/>
              </a:rPr>
              <a:t>Regular,</a:t>
            </a:r>
            <a:r>
              <a:rPr lang="en-US" sz="800" baseline="0" dirty="0">
                <a:solidFill>
                  <a:schemeClr val="bg1"/>
                </a:solidFill>
                <a:latin typeface="Arial" panose="020B0604020202020204" pitchFamily="34" charset="0"/>
                <a:cs typeface="Arial" panose="020B0604020202020204" pitchFamily="34" charset="0"/>
              </a:rPr>
              <a:t> </a:t>
            </a:r>
            <a:r>
              <a:rPr lang="en-US" sz="800" dirty="0">
                <a:solidFill>
                  <a:schemeClr val="bg1"/>
                </a:solidFill>
                <a:latin typeface="Arial" panose="020B0604020202020204" pitchFamily="34" charset="0"/>
                <a:cs typeface="Arial" panose="020B0604020202020204" pitchFamily="34" charset="0"/>
              </a:rPr>
              <a:t>white</a:t>
            </a:r>
          </a:p>
          <a:p>
            <a:pPr marL="0" indent="0">
              <a:spcBef>
                <a:spcPts val="1200"/>
              </a:spcBef>
              <a:buFont typeface="+mj-lt"/>
              <a:buNone/>
            </a:pPr>
            <a:r>
              <a:rPr lang="en-US" sz="900" b="1" dirty="0">
                <a:solidFill>
                  <a:schemeClr val="bg1"/>
                </a:solidFill>
                <a:latin typeface="Arial" panose="020B0604020202020204" pitchFamily="34" charset="0"/>
                <a:cs typeface="Arial" panose="020B0604020202020204" pitchFamily="34" charset="0"/>
              </a:rPr>
              <a:t>NEED MORE SECTIONS?</a:t>
            </a:r>
          </a:p>
          <a:p>
            <a:pPr marL="0" indent="0">
              <a:spcBef>
                <a:spcPts val="200"/>
              </a:spcBef>
              <a:buFont typeface="+mj-lt"/>
              <a:buNone/>
            </a:pPr>
            <a:r>
              <a:rPr lang="en-US" sz="750" dirty="0">
                <a:solidFill>
                  <a:schemeClr val="bg1"/>
                </a:solidFill>
                <a:latin typeface="Arial" panose="020B0604020202020204" pitchFamily="34" charset="0"/>
                <a:cs typeface="Arial" panose="020B0604020202020204" pitchFamily="34" charset="0"/>
              </a:rPr>
              <a:t>See</a:t>
            </a:r>
            <a:r>
              <a:rPr lang="en-US" sz="750" baseline="0" dirty="0">
                <a:solidFill>
                  <a:schemeClr val="bg1"/>
                </a:solidFill>
                <a:latin typeface="Arial" panose="020B0604020202020204" pitchFamily="34" charset="0"/>
                <a:cs typeface="Arial" panose="020B0604020202020204" pitchFamily="34" charset="0"/>
              </a:rPr>
              <a:t> the on-screen GLG for a customizable road map layout that includes 8 levels. It can be added as a layout into this deck. </a:t>
            </a:r>
            <a:endParaRPr lang="en-US" sz="750" dirty="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82425629"/>
      </p:ext>
    </p:extLst>
  </p:cSld>
  <p:clrMapOvr>
    <a:masterClrMapping/>
  </p:clrMapOvr>
  <p:extLst>
    <p:ext uri="{DCECCB84-F9BA-43D5-87BE-67443E8EF086}">
      <p15:sldGuideLst xmlns:p15="http://schemas.microsoft.com/office/powerpoint/2012/main">
        <p15:guide id="1" pos="85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p:bg bwMode="gray">
      <p:bgPr>
        <a:solidFill>
          <a:srgbClr val="003D70"/>
        </a:solidFill>
        <a:effectLst/>
      </p:bgPr>
    </p:bg>
    <p:spTree>
      <p:nvGrpSpPr>
        <p:cNvPr id="1" name=""/>
        <p:cNvGrpSpPr/>
        <p:nvPr/>
      </p:nvGrpSpPr>
      <p:grpSpPr>
        <a:xfrm>
          <a:off x="0" y="0"/>
          <a:ext cx="0" cy="0"/>
          <a:chOff x="0" y="0"/>
          <a:chExt cx="0" cy="0"/>
        </a:xfrm>
      </p:grpSpPr>
      <p:cxnSp>
        <p:nvCxnSpPr>
          <p:cNvPr id="11" name="Straight Connector 10"/>
          <p:cNvCxnSpPr/>
          <p:nvPr userDrawn="1"/>
        </p:nvCxnSpPr>
        <p:spPr bwMode="gray">
          <a:xfrm>
            <a:off x="457200" y="3486806"/>
            <a:ext cx="4977889" cy="0"/>
          </a:xfrm>
          <a:prstGeom prst="line">
            <a:avLst/>
          </a:prstGeom>
          <a:ln w="6350">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bwMode="gray">
          <a:xfrm>
            <a:off x="457200" y="2033730"/>
            <a:ext cx="4114800" cy="692497"/>
          </a:xfrm>
          <a:prstGeom prst="rect">
            <a:avLst/>
          </a:prstGeom>
        </p:spPr>
        <p:txBody>
          <a:bodyPr lIns="0" tIns="0" rIns="0" bIns="0" anchor="b" anchorCtr="0">
            <a:spAutoFit/>
          </a:bodyPr>
          <a:lstStyle>
            <a:lvl1pPr>
              <a:lnSpc>
                <a:spcPct val="90000"/>
              </a:lnSpc>
              <a:defRPr sz="2500" b="0" baseline="0">
                <a:solidFill>
                  <a:schemeClr val="bg1"/>
                </a:solidFill>
              </a:defRPr>
            </a:lvl1pPr>
          </a:lstStyle>
          <a:p>
            <a:r>
              <a:rPr lang="en-US" dirty="0"/>
              <a:t>Divider Title – Rockwell 25pt Regular, Title Case</a:t>
            </a:r>
          </a:p>
        </p:txBody>
      </p:sp>
      <p:sp>
        <p:nvSpPr>
          <p:cNvPr id="4" name="Text Placeholder 3"/>
          <p:cNvSpPr>
            <a:spLocks noGrp="1"/>
          </p:cNvSpPr>
          <p:nvPr>
            <p:ph type="body" sz="quarter" idx="19" hasCustomPrompt="1"/>
          </p:nvPr>
        </p:nvSpPr>
        <p:spPr bwMode="gray">
          <a:xfrm>
            <a:off x="457200" y="2827417"/>
            <a:ext cx="4114800" cy="169277"/>
          </a:xfrm>
        </p:spPr>
        <p:txBody>
          <a:bodyPr/>
          <a:lstStyle>
            <a:lvl1pPr marL="0" indent="0">
              <a:spcBef>
                <a:spcPts val="0"/>
              </a:spcBef>
              <a:buNone/>
              <a:defRPr sz="1100">
                <a:solidFill>
                  <a:schemeClr val="accent1"/>
                </a:solidFill>
              </a:defRPr>
            </a:lvl1pPr>
            <a:lvl2pPr marL="114300" indent="0">
              <a:spcBef>
                <a:spcPts val="0"/>
              </a:spcBef>
              <a:buNone/>
              <a:defRPr sz="1100">
                <a:solidFill>
                  <a:schemeClr val="accent1"/>
                </a:solidFill>
              </a:defRPr>
            </a:lvl2pPr>
            <a:lvl3pPr marL="228600" indent="0">
              <a:spcBef>
                <a:spcPts val="0"/>
              </a:spcBef>
              <a:buNone/>
              <a:defRPr sz="1100">
                <a:solidFill>
                  <a:schemeClr val="accent1"/>
                </a:solidFill>
              </a:defRPr>
            </a:lvl3pPr>
            <a:lvl4pPr marL="342900" indent="0">
              <a:spcBef>
                <a:spcPts val="0"/>
              </a:spcBef>
              <a:buNone/>
              <a:defRPr sz="1100">
                <a:solidFill>
                  <a:schemeClr val="accent1"/>
                </a:solidFill>
              </a:defRPr>
            </a:lvl4pPr>
            <a:lvl5pPr marL="457200" indent="0">
              <a:spcBef>
                <a:spcPts val="0"/>
              </a:spcBef>
              <a:buNone/>
              <a:defRPr sz="1100">
                <a:solidFill>
                  <a:schemeClr val="accent1"/>
                </a:solidFill>
              </a:defRPr>
            </a:lvl5pPr>
          </a:lstStyle>
          <a:p>
            <a:pPr lvl="0"/>
            <a:r>
              <a:rPr lang="en-US" dirty="0"/>
              <a:t>Divider Subtitle – Verdana 11pt Regular, Title Case</a:t>
            </a:r>
          </a:p>
        </p:txBody>
      </p:sp>
      <p:sp>
        <p:nvSpPr>
          <p:cNvPr id="7" name="Text Placeholder 6"/>
          <p:cNvSpPr>
            <a:spLocks noGrp="1"/>
          </p:cNvSpPr>
          <p:nvPr>
            <p:ph type="body" sz="quarter" idx="20" hasCustomPrompt="1"/>
          </p:nvPr>
        </p:nvSpPr>
        <p:spPr bwMode="gray">
          <a:xfrm>
            <a:off x="457200" y="3711659"/>
            <a:ext cx="2286000" cy="446276"/>
          </a:xfrm>
        </p:spPr>
        <p:txBody>
          <a:bodyPr/>
          <a:lstStyle>
            <a:lvl1pPr>
              <a:spcBef>
                <a:spcPts val="300"/>
              </a:spcBef>
              <a:defRPr sz="800">
                <a:solidFill>
                  <a:schemeClr val="bg1"/>
                </a:solidFill>
              </a:defRPr>
            </a:lvl1pPr>
            <a:lvl2pPr>
              <a:spcBef>
                <a:spcPts val="300"/>
              </a:spcBef>
              <a:defRPr sz="800">
                <a:solidFill>
                  <a:schemeClr val="bg1"/>
                </a:solidFill>
              </a:defRPr>
            </a:lvl2pPr>
            <a:lvl3pPr>
              <a:spcBef>
                <a:spcPts val="300"/>
              </a:spcBef>
              <a:defRPr sz="800">
                <a:solidFill>
                  <a:schemeClr val="bg1"/>
                </a:solidFill>
              </a:defRPr>
            </a:lvl3pPr>
            <a:lvl4pPr>
              <a:spcBef>
                <a:spcPts val="300"/>
              </a:spcBef>
              <a:defRPr sz="800">
                <a:solidFill>
                  <a:schemeClr val="bg1"/>
                </a:solidFill>
              </a:defRPr>
            </a:lvl4pPr>
            <a:lvl5pPr>
              <a:spcBef>
                <a:spcPts val="300"/>
              </a:spcBef>
              <a:defRPr sz="800">
                <a:solidFill>
                  <a:schemeClr val="bg1"/>
                </a:solidFill>
              </a:defRPr>
            </a:lvl5pPr>
          </a:lstStyle>
          <a:p>
            <a:pPr lvl="0"/>
            <a:r>
              <a:rPr lang="en-US" dirty="0"/>
              <a:t>Divider Bullet Placement (if needed)</a:t>
            </a:r>
          </a:p>
          <a:p>
            <a:pPr lvl="0"/>
            <a:r>
              <a:rPr lang="en-US" dirty="0"/>
              <a:t>Divider Bullet Placement (if needed)</a:t>
            </a:r>
          </a:p>
          <a:p>
            <a:pPr lvl="0"/>
            <a:r>
              <a:rPr lang="en-US" dirty="0"/>
              <a:t>Divider Bullet Placement (if needed)</a:t>
            </a:r>
          </a:p>
        </p:txBody>
      </p:sp>
      <p:sp>
        <p:nvSpPr>
          <p:cNvPr id="16" name="Text Placeholder 15"/>
          <p:cNvSpPr>
            <a:spLocks noGrp="1"/>
          </p:cNvSpPr>
          <p:nvPr>
            <p:ph type="body" sz="quarter" idx="21" hasCustomPrompt="1"/>
          </p:nvPr>
        </p:nvSpPr>
        <p:spPr bwMode="gray">
          <a:xfrm>
            <a:off x="4136076" y="3494256"/>
            <a:ext cx="1299013" cy="205151"/>
          </a:xfrm>
          <a:prstGeom prst="round2SameRect">
            <a:avLst>
              <a:gd name="adj1" fmla="val 0"/>
              <a:gd name="adj2" fmla="val 19914"/>
            </a:avLst>
          </a:prstGeom>
          <a:solidFill>
            <a:schemeClr val="tx2"/>
          </a:solidFill>
        </p:spPr>
        <p:txBody>
          <a:bodyPr wrap="none" lIns="45720" tIns="27432" rIns="45720" bIns="27432">
            <a:spAutoFit/>
          </a:bodyPr>
          <a:lstStyle>
            <a:lvl1pPr marL="0" indent="0" algn="r">
              <a:spcBef>
                <a:spcPts val="0"/>
              </a:spcBef>
              <a:buNone/>
              <a:defRPr sz="900" cap="all" spc="50" baseline="0">
                <a:solidFill>
                  <a:schemeClr val="bg1"/>
                </a:solidFill>
                <a:latin typeface="+mj-lt"/>
              </a:defRPr>
            </a:lvl1pPr>
          </a:lstStyle>
          <a:p>
            <a:pPr lvl="0"/>
            <a:r>
              <a:rPr lang="en-US" dirty="0"/>
              <a:t>Insert break type</a:t>
            </a:r>
          </a:p>
        </p:txBody>
      </p:sp>
      <p:sp>
        <p:nvSpPr>
          <p:cNvPr id="18" name="Text Placeholder 17"/>
          <p:cNvSpPr>
            <a:spLocks noGrp="1"/>
          </p:cNvSpPr>
          <p:nvPr>
            <p:ph type="body" sz="quarter" idx="22" hasCustomPrompt="1"/>
          </p:nvPr>
        </p:nvSpPr>
        <p:spPr bwMode="gray">
          <a:xfrm>
            <a:off x="5459586" y="3171239"/>
            <a:ext cx="740664" cy="1384995"/>
          </a:xfrm>
        </p:spPr>
        <p:txBody>
          <a:bodyPr/>
          <a:lstStyle>
            <a:lvl1pPr marL="0" indent="0" algn="r">
              <a:spcBef>
                <a:spcPts val="0"/>
              </a:spcBef>
              <a:buNone/>
              <a:defRPr sz="9000">
                <a:solidFill>
                  <a:schemeClr val="accent6"/>
                </a:solidFill>
                <a:latin typeface="+mj-lt"/>
              </a:defRPr>
            </a:lvl1pPr>
          </a:lstStyle>
          <a:p>
            <a:pPr lvl="0"/>
            <a:r>
              <a:rPr lang="en-US" dirty="0"/>
              <a:t>#</a:t>
            </a:r>
          </a:p>
        </p:txBody>
      </p:sp>
      <p:sp>
        <p:nvSpPr>
          <p:cNvPr id="17" name="TextBox 16"/>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
        <p:nvSpPr>
          <p:cNvPr id="12" name="Text Placeholder 1"/>
          <p:cNvSpPr txBox="1">
            <a:spLocks/>
          </p:cNvSpPr>
          <p:nvPr userDrawn="1"/>
        </p:nvSpPr>
        <p:spPr bwMode="gray">
          <a:xfrm>
            <a:off x="6469576" y="3025755"/>
            <a:ext cx="1543781" cy="1774845"/>
          </a:xfrm>
          <a:prstGeom prst="rect">
            <a:avLst/>
          </a:prstGeom>
          <a:solidFill>
            <a:srgbClr val="009900"/>
          </a:solidFill>
        </p:spPr>
        <p:txBody>
          <a:bodyPr vert="horz" wrap="square" lIns="64008" tIns="45720" rIns="64008" bIns="45720" rtlCol="0">
            <a:spAutoFit/>
          </a:bodyPr>
          <a:lstStyle>
            <a:lvl1pPr marL="0" indent="0" algn="l" defTabSz="640080" rtl="0" eaLnBrk="1" latinLnBrk="0" hangingPunct="1">
              <a:spcBef>
                <a:spcPts val="500"/>
              </a:spcBef>
              <a:buFontTx/>
              <a:buNone/>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6858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6pPr>
            <a:lvl7pPr marL="8001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7pPr>
            <a:lvl8pPr marL="9144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8pPr>
            <a:lvl9pPr marL="10287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9pPr>
          </a:lstStyle>
          <a:p>
            <a:r>
              <a:rPr lang="en-US" sz="1000" b="1" dirty="0">
                <a:solidFill>
                  <a:schemeClr val="bg1"/>
                </a:solidFill>
                <a:latin typeface="Arial" panose="020B0604020202020204" pitchFamily="34" charset="0"/>
                <a:cs typeface="Arial" panose="020B0604020202020204" pitchFamily="34" charset="0"/>
              </a:rPr>
              <a:t>What’s a Break Type?</a:t>
            </a:r>
          </a:p>
          <a:p>
            <a:pPr marL="0" indent="0">
              <a:spcBef>
                <a:spcPts val="300"/>
              </a:spcBef>
              <a:buFont typeface="+mj-lt"/>
              <a:buNone/>
            </a:pPr>
            <a:r>
              <a:rPr lang="en-US" sz="800" b="0" dirty="0">
                <a:solidFill>
                  <a:schemeClr val="bg1"/>
                </a:solidFill>
                <a:latin typeface="Arial" panose="020B0604020202020204" pitchFamily="34" charset="0"/>
                <a:cs typeface="Arial" panose="020B0604020202020204" pitchFamily="34" charset="0"/>
              </a:rPr>
              <a:t>Break types</a:t>
            </a:r>
            <a:r>
              <a:rPr lang="en-US" sz="800" b="0" baseline="0" dirty="0">
                <a:solidFill>
                  <a:schemeClr val="bg1"/>
                </a:solidFill>
                <a:latin typeface="Arial" panose="020B0604020202020204" pitchFamily="34" charset="0"/>
                <a:cs typeface="Arial" panose="020B0604020202020204" pitchFamily="34" charset="0"/>
              </a:rPr>
              <a:t> can be anything that you want to consider the section following the divider as:</a:t>
            </a:r>
          </a:p>
          <a:p>
            <a:pPr marL="117475" indent="-117475">
              <a:spcBef>
                <a:spcPts val="5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Section</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Chapter</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Essay</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Appendix</a:t>
            </a:r>
          </a:p>
          <a:p>
            <a:pPr marL="117475" indent="-117475">
              <a:spcBef>
                <a:spcPts val="200"/>
              </a:spcBef>
              <a:buFont typeface="Arial" panose="020B0604020202020204" pitchFamily="34" charset="0"/>
              <a:buChar char="•"/>
            </a:pPr>
            <a:r>
              <a:rPr lang="en-US" sz="800" b="0" baseline="0" dirty="0">
                <a:solidFill>
                  <a:schemeClr val="bg1"/>
                </a:solidFill>
                <a:latin typeface="Arial" panose="020B0604020202020204" pitchFamily="34" charset="0"/>
                <a:cs typeface="Arial" panose="020B0604020202020204" pitchFamily="34" charset="0"/>
              </a:rPr>
              <a:t>Etc.</a:t>
            </a:r>
          </a:p>
          <a:p>
            <a:pPr marL="0" indent="0">
              <a:spcBef>
                <a:spcPts val="600"/>
              </a:spcBef>
              <a:buFont typeface="Arial" panose="020B0604020202020204" pitchFamily="34" charset="0"/>
              <a:buNone/>
            </a:pPr>
            <a:r>
              <a:rPr lang="en-US" sz="800" b="0" i="1" baseline="0" dirty="0">
                <a:solidFill>
                  <a:schemeClr val="bg1"/>
                </a:solidFill>
                <a:latin typeface="Arial" panose="020B0604020202020204" pitchFamily="34" charset="0"/>
                <a:cs typeface="Arial" panose="020B0604020202020204" pitchFamily="34" charset="0"/>
              </a:rPr>
              <a:t>If not needed, you may delete the break type box.</a:t>
            </a:r>
            <a:endParaRPr lang="en-US" sz="800" b="0" i="1" dirty="0">
              <a:solidFill>
                <a:schemeClr val="bg1"/>
              </a:solidFill>
              <a:latin typeface="Arial" panose="020B0604020202020204" pitchFamily="34" charset="0"/>
              <a:cs typeface="Arial" panose="020B0604020202020204" pitchFamily="34"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60600" y="683511"/>
            <a:ext cx="1128820" cy="433532"/>
          </a:xfrm>
          <a:prstGeom prst="rect">
            <a:avLst/>
          </a:prstGeom>
        </p:spPr>
      </p:pic>
    </p:spTree>
    <p:custDataLst>
      <p:tags r:id="rId1"/>
    </p:custDataLst>
    <p:extLst>
      <p:ext uri="{BB962C8B-B14F-4D97-AF65-F5344CB8AC3E}">
        <p14:creationId xmlns:p14="http://schemas.microsoft.com/office/powerpoint/2010/main" val="2931385124"/>
      </p:ext>
    </p:extLst>
  </p:cSld>
  <p:clrMapOvr>
    <a:masterClrMapping/>
  </p:clrMapOvr>
  <p:extLst>
    <p:ext uri="{DCECCB84-F9BA-43D5-87BE-67443E8EF086}">
      <p15:sldGuideLst xmlns:p15="http://schemas.microsoft.com/office/powerpoint/2012/main">
        <p15:guide id="1" pos="288" userDrawn="1">
          <p15:clr>
            <a:srgbClr val="FBAE40"/>
          </p15:clr>
        </p15:guide>
        <p15:guide id="2" orient="horz" pos="1718">
          <p15:clr>
            <a:srgbClr val="FBAE40"/>
          </p15:clr>
        </p15:guide>
        <p15:guide id="3" orient="horz" pos="1781"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80195" y="640267"/>
            <a:ext cx="5842794"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80194" y="99782"/>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80194"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custDataLst>
      <p:tags r:id="rId1"/>
    </p:custDataLst>
    <p:extLst>
      <p:ext uri="{BB962C8B-B14F-4D97-AF65-F5344CB8AC3E}">
        <p14:creationId xmlns:p14="http://schemas.microsoft.com/office/powerpoint/2010/main" val="2842800116"/>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idden Slide (Remember to Right Click and Hide It)">
    <p:bg bwMode="gray">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 y="0"/>
            <a:ext cx="6400799" cy="601181"/>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14" name="Straight Connector 13"/>
          <p:cNvCxnSpPr/>
          <p:nvPr userDrawn="1"/>
        </p:nvCxnSpPr>
        <p:spPr bwMode="gray">
          <a:xfrm>
            <a:off x="0" y="601181"/>
            <a:ext cx="6400800" cy="0"/>
          </a:xfrm>
          <a:prstGeom prst="line">
            <a:avLst/>
          </a:prstGeom>
          <a:noFill/>
          <a:ln w="9525" cap="flat" cmpd="sng" algn="ctr">
            <a:solidFill>
              <a:schemeClr val="accent6"/>
            </a:solidFill>
            <a:prstDash val="solid"/>
            <a:miter lim="800000"/>
          </a:ln>
          <a:effectLst/>
        </p:spPr>
      </p:cxnSp>
      <p:sp>
        <p:nvSpPr>
          <p:cNvPr id="13" name="Text Placeholder 12"/>
          <p:cNvSpPr>
            <a:spLocks noGrp="1"/>
          </p:cNvSpPr>
          <p:nvPr userDrawn="1">
            <p:ph type="body" sz="quarter" idx="15" hasCustomPrompt="1"/>
          </p:nvPr>
        </p:nvSpPr>
        <p:spPr bwMode="gray">
          <a:xfrm>
            <a:off x="280195" y="640267"/>
            <a:ext cx="5842794" cy="184666"/>
          </a:xfrm>
        </p:spPr>
        <p:txBody>
          <a:bodyPr/>
          <a:lstStyle>
            <a:lvl1pPr marL="0" indent="0">
              <a:spcBef>
                <a:spcPts val="0"/>
              </a:spcBef>
              <a:buNone/>
              <a:defRPr sz="1200">
                <a:solidFill>
                  <a:schemeClr val="tx1"/>
                </a:solidFill>
              </a:defRPr>
            </a:lvl1pPr>
            <a:lvl2pPr>
              <a:spcBef>
                <a:spcPts val="0"/>
              </a:spcBef>
              <a:defRPr sz="1200"/>
            </a:lvl2pPr>
            <a:lvl3pPr>
              <a:spcBef>
                <a:spcPts val="0"/>
              </a:spcBef>
              <a:defRPr sz="1200"/>
            </a:lvl3pPr>
            <a:lvl4pPr>
              <a:spcBef>
                <a:spcPts val="0"/>
              </a:spcBef>
              <a:defRPr sz="1200"/>
            </a:lvl4pPr>
            <a:lvl5pPr>
              <a:spcBef>
                <a:spcPts val="0"/>
              </a:spcBef>
              <a:defRPr sz="1200"/>
            </a:lvl5pPr>
          </a:lstStyle>
          <a:p>
            <a:pPr lvl="0"/>
            <a:r>
              <a:rPr lang="en-US" dirty="0"/>
              <a:t>Slide Subtitle – Verdana 12pt Regular, Title Case</a:t>
            </a:r>
          </a:p>
        </p:txBody>
      </p:sp>
      <p:sp>
        <p:nvSpPr>
          <p:cNvPr id="16" name="Text Placeholder 15"/>
          <p:cNvSpPr>
            <a:spLocks noGrp="1"/>
          </p:cNvSpPr>
          <p:nvPr userDrawn="1">
            <p:ph type="body" sz="quarter" idx="16" hasCustomPrompt="1"/>
          </p:nvPr>
        </p:nvSpPr>
        <p:spPr bwMode="gray">
          <a:xfrm>
            <a:off x="280194" y="99782"/>
            <a:ext cx="2560320" cy="123111"/>
          </a:xfrm>
        </p:spPr>
        <p:txBody>
          <a:bodyPr anchor="ctr" anchorCtr="0"/>
          <a:lstStyle>
            <a:lvl1pPr marL="0" indent="0">
              <a:spcBef>
                <a:spcPts val="0"/>
              </a:spcBef>
              <a:buNone/>
              <a:defRPr sz="800">
                <a:solidFill>
                  <a:schemeClr val="tx1"/>
                </a:solidFill>
              </a:defRPr>
            </a:lvl1pPr>
            <a:lvl2pPr marL="114300" indent="0">
              <a:spcBef>
                <a:spcPts val="0"/>
              </a:spcBef>
              <a:buNone/>
              <a:defRPr sz="800"/>
            </a:lvl2pPr>
            <a:lvl3pPr marL="228600" indent="0">
              <a:spcBef>
                <a:spcPts val="0"/>
              </a:spcBef>
              <a:buNone/>
              <a:defRPr sz="800"/>
            </a:lvl3pPr>
            <a:lvl4pPr marL="342900" indent="0">
              <a:spcBef>
                <a:spcPts val="0"/>
              </a:spcBef>
              <a:buNone/>
              <a:defRPr sz="800"/>
            </a:lvl4pPr>
            <a:lvl5pPr marL="457200" indent="0">
              <a:spcBef>
                <a:spcPts val="0"/>
              </a:spcBef>
              <a:buNone/>
              <a:defRPr sz="800"/>
            </a:lvl5pPr>
          </a:lstStyle>
          <a:p>
            <a:pPr lvl="0"/>
            <a:r>
              <a:rPr lang="en-US" dirty="0"/>
              <a:t>Top Kicker – Verdana 8pt Regular, Title Case</a:t>
            </a:r>
          </a:p>
        </p:txBody>
      </p:sp>
      <p:sp>
        <p:nvSpPr>
          <p:cNvPr id="22" name="Text Placeholder 21"/>
          <p:cNvSpPr>
            <a:spLocks noGrp="1"/>
          </p:cNvSpPr>
          <p:nvPr userDrawn="1">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tx1"/>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5" name="Text Placeholder 14"/>
          <p:cNvSpPr>
            <a:spLocks noGrp="1"/>
          </p:cNvSpPr>
          <p:nvPr userDrawn="1">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tx1"/>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3" name="Title 2"/>
          <p:cNvSpPr>
            <a:spLocks noGrp="1"/>
          </p:cNvSpPr>
          <p:nvPr userDrawn="1">
            <p:ph type="title" hasCustomPrompt="1"/>
          </p:nvPr>
        </p:nvSpPr>
        <p:spPr bwMode="gray">
          <a:xfrm>
            <a:off x="280194" y="309824"/>
            <a:ext cx="5486400" cy="256480"/>
          </a:xfrm>
        </p:spPr>
        <p:txBody>
          <a:bodyPr/>
          <a:lstStyle>
            <a:lvl1pPr>
              <a:defRPr baseline="0">
                <a:solidFill>
                  <a:schemeClr val="tx1"/>
                </a:solidFill>
              </a:defRPr>
            </a:lvl1pPr>
          </a:lstStyle>
          <a:p>
            <a:r>
              <a:rPr lang="en-US" dirty="0"/>
              <a:t>Slide Title – Rockwell 18pt Regular, Title Case</a:t>
            </a:r>
          </a:p>
        </p:txBody>
      </p:sp>
      <p:grpSp>
        <p:nvGrpSpPr>
          <p:cNvPr id="17" name="Group 16"/>
          <p:cNvGrpSpPr/>
          <p:nvPr userDrawn="1"/>
        </p:nvGrpSpPr>
        <p:grpSpPr bwMode="gray">
          <a:xfrm>
            <a:off x="5888334" y="0"/>
            <a:ext cx="458401" cy="507600"/>
            <a:chOff x="5888334" y="0"/>
            <a:chExt cx="458401" cy="507600"/>
          </a:xfrm>
        </p:grpSpPr>
        <p:sp>
          <p:nvSpPr>
            <p:cNvPr id="19" name="Freeform 18"/>
            <p:cNvSpPr>
              <a:spLocks/>
            </p:cNvSpPr>
            <p:nvPr/>
          </p:nvSpPr>
          <p:spPr bwMode="gray">
            <a:xfrm>
              <a:off x="5888334" y="0"/>
              <a:ext cx="458401" cy="114262"/>
            </a:xfrm>
            <a:custGeom>
              <a:avLst/>
              <a:gdLst>
                <a:gd name="connsiteX0" fmla="*/ 283333 w 458401"/>
                <a:gd name="connsiteY0" fmla="*/ 0 h 114262"/>
                <a:gd name="connsiteX1" fmla="*/ 372260 w 458401"/>
                <a:gd name="connsiteY1" fmla="*/ 0 h 114262"/>
                <a:gd name="connsiteX2" fmla="*/ 393233 w 458401"/>
                <a:gd name="connsiteY2" fmla="*/ 16964 h 114262"/>
                <a:gd name="connsiteX3" fmla="*/ 413968 w 458401"/>
                <a:gd name="connsiteY3" fmla="*/ 38503 h 114262"/>
                <a:gd name="connsiteX4" fmla="*/ 431741 w 458401"/>
                <a:gd name="connsiteY4" fmla="*/ 61528 h 114262"/>
                <a:gd name="connsiteX5" fmla="*/ 447293 w 458401"/>
                <a:gd name="connsiteY5" fmla="*/ 87524 h 114262"/>
                <a:gd name="connsiteX6" fmla="*/ 458401 w 458401"/>
                <a:gd name="connsiteY6" fmla="*/ 114262 h 114262"/>
                <a:gd name="connsiteX7" fmla="*/ 402860 w 458401"/>
                <a:gd name="connsiteY7" fmla="*/ 89752 h 114262"/>
                <a:gd name="connsiteX8" fmla="*/ 391011 w 458401"/>
                <a:gd name="connsiteY8" fmla="*/ 74154 h 114262"/>
                <a:gd name="connsiteX9" fmla="*/ 377681 w 458401"/>
                <a:gd name="connsiteY9" fmla="*/ 57814 h 114262"/>
                <a:gd name="connsiteX10" fmla="*/ 362130 w 458401"/>
                <a:gd name="connsiteY10" fmla="*/ 43702 h 114262"/>
                <a:gd name="connsiteX11" fmla="*/ 345097 w 458401"/>
                <a:gd name="connsiteY11" fmla="*/ 28847 h 114262"/>
                <a:gd name="connsiteX12" fmla="*/ 325102 w 458401"/>
                <a:gd name="connsiteY12" fmla="*/ 16221 h 114262"/>
                <a:gd name="connsiteX13" fmla="*/ 303626 w 458401"/>
                <a:gd name="connsiteY13" fmla="*/ 6565 h 114262"/>
                <a:gd name="connsiteX14" fmla="*/ 85964 w 458401"/>
                <a:gd name="connsiteY14" fmla="*/ 0 h 114262"/>
                <a:gd name="connsiteX15" fmla="*/ 175637 w 458401"/>
                <a:gd name="connsiteY15" fmla="*/ 0 h 114262"/>
                <a:gd name="connsiteX16" fmla="*/ 154035 w 458401"/>
                <a:gd name="connsiteY16" fmla="*/ 6565 h 114262"/>
                <a:gd name="connsiteX17" fmla="*/ 131078 w 458401"/>
                <a:gd name="connsiteY17" fmla="*/ 18449 h 114262"/>
                <a:gd name="connsiteX18" fmla="*/ 108861 w 458401"/>
                <a:gd name="connsiteY18" fmla="*/ 31818 h 114262"/>
                <a:gd name="connsiteX19" fmla="*/ 88866 w 458401"/>
                <a:gd name="connsiteY19" fmla="*/ 48901 h 114262"/>
                <a:gd name="connsiteX20" fmla="*/ 71834 w 458401"/>
                <a:gd name="connsiteY20" fmla="*/ 66727 h 114262"/>
                <a:gd name="connsiteX21" fmla="*/ 56282 w 458401"/>
                <a:gd name="connsiteY21" fmla="*/ 88266 h 114262"/>
                <a:gd name="connsiteX22" fmla="*/ 0 w 458401"/>
                <a:gd name="connsiteY22" fmla="*/ 112777 h 114262"/>
                <a:gd name="connsiteX23" fmla="*/ 11109 w 458401"/>
                <a:gd name="connsiteY23" fmla="*/ 86038 h 114262"/>
                <a:gd name="connsiteX24" fmla="*/ 26660 w 458401"/>
                <a:gd name="connsiteY24" fmla="*/ 60785 h 114262"/>
                <a:gd name="connsiteX25" fmla="*/ 45174 w 458401"/>
                <a:gd name="connsiteY25" fmla="*/ 37018 h 114262"/>
                <a:gd name="connsiteX26" fmla="*/ 65909 w 458401"/>
                <a:gd name="connsiteY26" fmla="*/ 16221 h 11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8401" h="114262">
                  <a:moveTo>
                    <a:pt x="283333" y="0"/>
                  </a:moveTo>
                  <a:lnTo>
                    <a:pt x="372260" y="0"/>
                  </a:lnTo>
                  <a:lnTo>
                    <a:pt x="393233" y="16964"/>
                  </a:lnTo>
                  <a:lnTo>
                    <a:pt x="413968" y="38503"/>
                  </a:lnTo>
                  <a:lnTo>
                    <a:pt x="431741" y="61528"/>
                  </a:lnTo>
                  <a:lnTo>
                    <a:pt x="447293" y="87524"/>
                  </a:lnTo>
                  <a:lnTo>
                    <a:pt x="458401" y="114262"/>
                  </a:lnTo>
                  <a:lnTo>
                    <a:pt x="402860" y="89752"/>
                  </a:lnTo>
                  <a:lnTo>
                    <a:pt x="391011" y="74154"/>
                  </a:lnTo>
                  <a:lnTo>
                    <a:pt x="377681" y="57814"/>
                  </a:lnTo>
                  <a:lnTo>
                    <a:pt x="362130" y="43702"/>
                  </a:lnTo>
                  <a:lnTo>
                    <a:pt x="345097" y="28847"/>
                  </a:lnTo>
                  <a:lnTo>
                    <a:pt x="325102" y="16221"/>
                  </a:lnTo>
                  <a:lnTo>
                    <a:pt x="303626" y="6565"/>
                  </a:lnTo>
                  <a:close/>
                  <a:moveTo>
                    <a:pt x="85964" y="0"/>
                  </a:moveTo>
                  <a:lnTo>
                    <a:pt x="175637" y="0"/>
                  </a:lnTo>
                  <a:lnTo>
                    <a:pt x="154035" y="6565"/>
                  </a:lnTo>
                  <a:lnTo>
                    <a:pt x="131078" y="18449"/>
                  </a:lnTo>
                  <a:lnTo>
                    <a:pt x="108861" y="31818"/>
                  </a:lnTo>
                  <a:lnTo>
                    <a:pt x="88866" y="48901"/>
                  </a:lnTo>
                  <a:lnTo>
                    <a:pt x="71834" y="66727"/>
                  </a:lnTo>
                  <a:lnTo>
                    <a:pt x="56282" y="88266"/>
                  </a:lnTo>
                  <a:lnTo>
                    <a:pt x="0" y="112777"/>
                  </a:lnTo>
                  <a:lnTo>
                    <a:pt x="11109" y="86038"/>
                  </a:lnTo>
                  <a:lnTo>
                    <a:pt x="26660" y="60785"/>
                  </a:lnTo>
                  <a:lnTo>
                    <a:pt x="45174" y="37018"/>
                  </a:lnTo>
                  <a:lnTo>
                    <a:pt x="65909" y="1622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en-US" dirty="0"/>
            </a:p>
          </p:txBody>
        </p:sp>
        <p:sp>
          <p:nvSpPr>
            <p:cNvPr id="7" name="Freeform 11"/>
            <p:cNvSpPr>
              <a:spLocks/>
            </p:cNvSpPr>
            <p:nvPr/>
          </p:nvSpPr>
          <p:spPr bwMode="gray">
            <a:xfrm>
              <a:off x="5888334" y="63986"/>
              <a:ext cx="458401" cy="141958"/>
            </a:xfrm>
            <a:custGeom>
              <a:avLst/>
              <a:gdLst>
                <a:gd name="T0" fmla="*/ 309 w 619"/>
                <a:gd name="T1" fmla="*/ 0 h 192"/>
                <a:gd name="T2" fmla="*/ 619 w 619"/>
                <a:gd name="T3" fmla="*/ 136 h 192"/>
                <a:gd name="T4" fmla="*/ 619 w 619"/>
                <a:gd name="T5" fmla="*/ 192 h 192"/>
                <a:gd name="T6" fmla="*/ 309 w 619"/>
                <a:gd name="T7" fmla="*/ 56 h 192"/>
                <a:gd name="T8" fmla="*/ 0 w 619"/>
                <a:gd name="T9" fmla="*/ 192 h 192"/>
                <a:gd name="T10" fmla="*/ 0 w 619"/>
                <a:gd name="T11" fmla="*/ 136 h 192"/>
                <a:gd name="T12" fmla="*/ 309 w 619"/>
                <a:gd name="T13" fmla="*/ 0 h 192"/>
              </a:gdLst>
              <a:ahLst/>
              <a:cxnLst>
                <a:cxn ang="0">
                  <a:pos x="T0" y="T1"/>
                </a:cxn>
                <a:cxn ang="0">
                  <a:pos x="T2" y="T3"/>
                </a:cxn>
                <a:cxn ang="0">
                  <a:pos x="T4" y="T5"/>
                </a:cxn>
                <a:cxn ang="0">
                  <a:pos x="T6" y="T7"/>
                </a:cxn>
                <a:cxn ang="0">
                  <a:pos x="T8" y="T9"/>
                </a:cxn>
                <a:cxn ang="0">
                  <a:pos x="T10" y="T11"/>
                </a:cxn>
                <a:cxn ang="0">
                  <a:pos x="T12" y="T13"/>
                </a:cxn>
              </a:cxnLst>
              <a:rect l="0" t="0" r="r" b="b"/>
              <a:pathLst>
                <a:path w="619" h="192">
                  <a:moveTo>
                    <a:pt x="309" y="0"/>
                  </a:moveTo>
                  <a:lnTo>
                    <a:pt x="619" y="136"/>
                  </a:lnTo>
                  <a:lnTo>
                    <a:pt x="619" y="192"/>
                  </a:lnTo>
                  <a:lnTo>
                    <a:pt x="309" y="56"/>
                  </a:lnTo>
                  <a:lnTo>
                    <a:pt x="0" y="192"/>
                  </a:lnTo>
                  <a:lnTo>
                    <a:pt x="0" y="136"/>
                  </a:lnTo>
                  <a:lnTo>
                    <a:pt x="30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Rectangle 12"/>
            <p:cNvSpPr>
              <a:spLocks noChangeArrowheads="1"/>
            </p:cNvSpPr>
            <p:nvPr/>
          </p:nvSpPr>
          <p:spPr bwMode="gray">
            <a:xfrm>
              <a:off x="5888334" y="469154"/>
              <a:ext cx="458401" cy="38446"/>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Rectangle 13"/>
            <p:cNvSpPr>
              <a:spLocks noChangeArrowheads="1"/>
            </p:cNvSpPr>
            <p:nvPr/>
          </p:nvSpPr>
          <p:spPr bwMode="gray">
            <a:xfrm>
              <a:off x="6163373"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Rectangle 14"/>
            <p:cNvSpPr>
              <a:spLocks noChangeArrowheads="1"/>
            </p:cNvSpPr>
            <p:nvPr/>
          </p:nvSpPr>
          <p:spPr bwMode="gray">
            <a:xfrm>
              <a:off x="6027332" y="247346"/>
              <a:ext cx="44362"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Rectangle 15"/>
            <p:cNvSpPr>
              <a:spLocks noChangeArrowheads="1"/>
            </p:cNvSpPr>
            <p:nvPr/>
          </p:nvSpPr>
          <p:spPr bwMode="gray">
            <a:xfrm>
              <a:off x="5888334"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Rectangle 16"/>
            <p:cNvSpPr>
              <a:spLocks noChangeArrowheads="1"/>
            </p:cNvSpPr>
            <p:nvPr/>
          </p:nvSpPr>
          <p:spPr bwMode="gray">
            <a:xfrm>
              <a:off x="6299415" y="247346"/>
              <a:ext cx="47318" cy="171530"/>
            </a:xfrm>
            <a:prstGeom prst="rect">
              <a:avLst/>
            </a:prstGeom>
            <a:solidFill>
              <a:schemeClr val="bg1"/>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18" name="TextBox 17"/>
          <p:cNvSpPr txBox="1"/>
          <p:nvPr userDrawn="1"/>
        </p:nvSpPr>
        <p:spPr bwMode="gray">
          <a:xfrm>
            <a:off x="6163373" y="444101"/>
            <a:ext cx="237427" cy="100027"/>
          </a:xfrm>
          <a:prstGeom prst="rect">
            <a:avLst/>
          </a:prstGeom>
          <a:solidFill>
            <a:schemeClr val="bg2"/>
          </a:solidFill>
        </p:spPr>
        <p:txBody>
          <a:bodyPr wrap="square" lIns="0" tIns="0" rIns="45720" bIns="0" rtlCol="0">
            <a:spAutoFit/>
          </a:bodyPr>
          <a:lstStyle/>
          <a:p>
            <a:pPr algn="r">
              <a:spcBef>
                <a:spcPts val="500"/>
              </a:spcBef>
            </a:pPr>
            <a:fld id="{11A0A082-46D1-4CDC-90AB-7FACAC0B3028}" type="slidenum">
              <a:rPr lang="en-US" sz="650" smtClean="0">
                <a:latin typeface="+mj-lt"/>
              </a:rPr>
              <a:t>‹#›</a:t>
            </a:fld>
            <a:endParaRPr lang="en-US" sz="650" dirty="0">
              <a:latin typeface="+mj-lt"/>
            </a:endParaRPr>
          </a:p>
        </p:txBody>
      </p:sp>
    </p:spTree>
    <p:custDataLst>
      <p:tags r:id="rId1"/>
    </p:custDataLst>
    <p:extLst>
      <p:ext uri="{BB962C8B-B14F-4D97-AF65-F5344CB8AC3E}">
        <p14:creationId xmlns:p14="http://schemas.microsoft.com/office/powerpoint/2010/main" val="2758611219"/>
      </p:ext>
    </p:extLst>
  </p:cSld>
  <p:clrMapOvr>
    <a:masterClrMapping/>
  </p:clrMapOvr>
  <p:extLst>
    <p:ext uri="{DCECCB84-F9BA-43D5-87BE-67443E8EF086}">
      <p15:sldGuideLst xmlns:p15="http://schemas.microsoft.com/office/powerpoint/2012/main">
        <p15:guide id="1" orient="horz" pos="6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pact Slide">
    <p:bg bwMode="gray">
      <p:bgPr>
        <a:solidFill>
          <a:srgbClr val="003D7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279056" y="309824"/>
            <a:ext cx="3902242" cy="256480"/>
          </a:xfrm>
          <a:prstGeom prst="rect">
            <a:avLst/>
          </a:prstGeom>
        </p:spPr>
        <p:txBody>
          <a:bodyPr wrap="square" lIns="0" tIns="0" rIns="0" bIns="0" anchor="b" anchorCtr="0">
            <a:spAutoFit/>
          </a:bodyPr>
          <a:lstStyle>
            <a:lvl1pPr>
              <a:lnSpc>
                <a:spcPct val="90000"/>
              </a:lnSpc>
              <a:defRPr b="0" baseline="0">
                <a:solidFill>
                  <a:schemeClr val="accent6"/>
                </a:solidFill>
              </a:defRPr>
            </a:lvl1pPr>
          </a:lstStyle>
          <a:p>
            <a:r>
              <a:rPr lang="en-US" dirty="0"/>
              <a:t>Impact Slide Title – Rockwell 18pt</a:t>
            </a:r>
          </a:p>
        </p:txBody>
      </p:sp>
      <p:sp>
        <p:nvSpPr>
          <p:cNvPr id="6" name="Text Placeholder 5"/>
          <p:cNvSpPr>
            <a:spLocks noGrp="1"/>
          </p:cNvSpPr>
          <p:nvPr>
            <p:ph type="body" sz="quarter" idx="16" hasCustomPrompt="1"/>
          </p:nvPr>
        </p:nvSpPr>
        <p:spPr bwMode="gray">
          <a:xfrm>
            <a:off x="456965" y="604599"/>
            <a:ext cx="4025123" cy="256480"/>
          </a:xfrm>
        </p:spPr>
        <p:txBody>
          <a:bodyPr/>
          <a:lstStyle>
            <a:lvl1pPr marL="0" indent="0">
              <a:lnSpc>
                <a:spcPct val="90000"/>
              </a:lnSpc>
              <a:spcBef>
                <a:spcPts val="0"/>
              </a:spcBef>
              <a:buNone/>
              <a:defRPr sz="1800" spc="50" baseline="0">
                <a:solidFill>
                  <a:schemeClr val="bg1"/>
                </a:solidFill>
                <a:latin typeface="+mj-lt"/>
              </a:defRPr>
            </a:lvl1pPr>
          </a:lstStyle>
          <a:p>
            <a:pPr lvl="0"/>
            <a:r>
              <a:rPr lang="en-US" dirty="0"/>
              <a:t>Title Continued and Highlight</a:t>
            </a:r>
          </a:p>
        </p:txBody>
      </p:sp>
      <p:sp>
        <p:nvSpPr>
          <p:cNvPr id="15" name="Text Placeholder 14"/>
          <p:cNvSpPr>
            <a:spLocks noGrp="1"/>
          </p:cNvSpPr>
          <p:nvPr>
            <p:ph type="body" sz="quarter" idx="17" hasCustomPrompt="1"/>
          </p:nvPr>
        </p:nvSpPr>
        <p:spPr bwMode="gray">
          <a:xfrm>
            <a:off x="1079874" y="1727589"/>
            <a:ext cx="4241053" cy="1809726"/>
          </a:xfrm>
        </p:spPr>
        <p:txBody>
          <a:bodyPr/>
          <a:lstStyle>
            <a:lvl1pPr marL="0" indent="0">
              <a:lnSpc>
                <a:spcPct val="120000"/>
              </a:lnSpc>
              <a:spcBef>
                <a:spcPts val="1200"/>
              </a:spcBef>
              <a:buNone/>
              <a:defRPr sz="1400">
                <a:solidFill>
                  <a:schemeClr val="bg1"/>
                </a:solidFill>
              </a:defRPr>
            </a:lvl1pPr>
            <a:lvl2pPr marL="114300" indent="0">
              <a:lnSpc>
                <a:spcPct val="110000"/>
              </a:lnSpc>
              <a:spcBef>
                <a:spcPts val="1200"/>
              </a:spcBef>
              <a:buNone/>
              <a:defRPr sz="1400">
                <a:solidFill>
                  <a:schemeClr val="bg1"/>
                </a:solidFill>
              </a:defRPr>
            </a:lvl2pPr>
            <a:lvl3pPr marL="228600" indent="0">
              <a:lnSpc>
                <a:spcPct val="110000"/>
              </a:lnSpc>
              <a:spcBef>
                <a:spcPts val="1200"/>
              </a:spcBef>
              <a:buNone/>
              <a:defRPr sz="1400">
                <a:solidFill>
                  <a:schemeClr val="bg1"/>
                </a:solidFill>
              </a:defRPr>
            </a:lvl3pPr>
            <a:lvl4pPr marL="342900" indent="0">
              <a:lnSpc>
                <a:spcPct val="110000"/>
              </a:lnSpc>
              <a:spcBef>
                <a:spcPts val="1200"/>
              </a:spcBef>
              <a:buNone/>
              <a:defRPr sz="1400">
                <a:solidFill>
                  <a:schemeClr val="bg1"/>
                </a:solidFill>
              </a:defRPr>
            </a:lvl4pPr>
            <a:lvl5pPr marL="457200" indent="0">
              <a:lnSpc>
                <a:spcPct val="110000"/>
              </a:lnSpc>
              <a:spcBef>
                <a:spcPts val="1200"/>
              </a:spcBef>
              <a:buNone/>
              <a:defRPr sz="1400">
                <a:solidFill>
                  <a:schemeClr val="bg1"/>
                </a:solidFill>
              </a:defRPr>
            </a:lvl5pPr>
          </a:lstStyle>
          <a:p>
            <a:pPr lvl="0"/>
            <a:r>
              <a:rPr lang="en-US" dirty="0"/>
              <a:t>Use dark background (impact) slides sparingly (ex: a single quote, statistic, or large image). See sample impact slides in the EAB On-screen Graphic and Layout Guide. Impact quote text – Verdana 14pt Regular. Keep quote short and minimize slide titling. Be sure to incorporate large quote graphic from the GLG. </a:t>
            </a:r>
          </a:p>
        </p:txBody>
      </p:sp>
      <p:sp>
        <p:nvSpPr>
          <p:cNvPr id="16" name="Text Placeholder 21"/>
          <p:cNvSpPr>
            <a:spLocks noGrp="1"/>
          </p:cNvSpPr>
          <p:nvPr>
            <p:ph type="body" sz="quarter" idx="18" hasCustomPrompt="1"/>
          </p:nvPr>
        </p:nvSpPr>
        <p:spPr bwMode="gray">
          <a:xfrm>
            <a:off x="5148072" y="4446657"/>
            <a:ext cx="1252728" cy="353943"/>
          </a:xfrm>
        </p:spPr>
        <p:txBody>
          <a:bodyPr rIns="64008" bIns="45720" anchor="b" anchorCtr="0"/>
          <a:lstStyle>
            <a:lvl1pPr marL="0" indent="0">
              <a:spcBef>
                <a:spcPts val="200"/>
              </a:spcBef>
              <a:buNone/>
              <a:defRPr sz="500">
                <a:solidFill>
                  <a:schemeClr val="accent2"/>
                </a:solidFill>
              </a:defRPr>
            </a:lvl1pPr>
            <a:lvl2pPr marL="114300" indent="0">
              <a:spcBef>
                <a:spcPts val="200"/>
              </a:spcBef>
              <a:buNone/>
              <a:defRPr sz="500"/>
            </a:lvl2pPr>
            <a:lvl3pPr marL="228600" indent="0">
              <a:spcBef>
                <a:spcPts val="200"/>
              </a:spcBef>
              <a:buNone/>
              <a:defRPr sz="500"/>
            </a:lvl3pPr>
            <a:lvl4pPr marL="342900" indent="0">
              <a:spcBef>
                <a:spcPts val="200"/>
              </a:spcBef>
              <a:buNone/>
              <a:defRPr sz="500"/>
            </a:lvl4pPr>
            <a:lvl5pPr marL="457200" indent="0">
              <a:spcBef>
                <a:spcPts val="200"/>
              </a:spcBef>
              <a:buNone/>
              <a:defRPr sz="500"/>
            </a:lvl5pPr>
          </a:lstStyle>
          <a:p>
            <a:pPr lvl="0"/>
            <a:r>
              <a:rPr lang="en-US" dirty="0"/>
              <a:t>Source: Click to add source. Use a single space after “Source:” and a period at the end of the source. Stretch box to the left as needed.</a:t>
            </a:r>
          </a:p>
        </p:txBody>
      </p:sp>
      <p:sp>
        <p:nvSpPr>
          <p:cNvPr id="17" name="Text Placeholder 14"/>
          <p:cNvSpPr>
            <a:spLocks noGrp="1"/>
          </p:cNvSpPr>
          <p:nvPr>
            <p:ph type="body" sz="quarter" idx="19" hasCustomPrompt="1"/>
          </p:nvPr>
        </p:nvSpPr>
        <p:spPr bwMode="gray">
          <a:xfrm>
            <a:off x="0" y="4403825"/>
            <a:ext cx="2046204" cy="230832"/>
          </a:xfrm>
        </p:spPr>
        <p:txBody>
          <a:bodyPr lIns="64008" anchor="b" anchorCtr="0"/>
          <a:lstStyle>
            <a:lvl1pPr marL="114300" indent="-114300">
              <a:spcBef>
                <a:spcPts val="100"/>
              </a:spcBef>
              <a:buFont typeface="+mj-lt"/>
              <a:buAutoNum type="arabicParenR"/>
              <a:defRPr sz="500">
                <a:solidFill>
                  <a:schemeClr val="accent2"/>
                </a:solidFill>
              </a:defRPr>
            </a:lvl1pPr>
            <a:lvl2pPr>
              <a:spcBef>
                <a:spcPts val="200"/>
              </a:spcBef>
              <a:defRPr sz="500"/>
            </a:lvl2pPr>
            <a:lvl3pPr>
              <a:spcBef>
                <a:spcPts val="200"/>
              </a:spcBef>
              <a:defRPr sz="500"/>
            </a:lvl3pPr>
            <a:lvl4pPr>
              <a:spcBef>
                <a:spcPts val="200"/>
              </a:spcBef>
              <a:defRPr sz="500"/>
            </a:lvl4pPr>
            <a:lvl5pPr>
              <a:spcBef>
                <a:spcPts val="200"/>
              </a:spcBef>
              <a:defRPr sz="500"/>
            </a:lvl5pPr>
          </a:lstStyle>
          <a:p>
            <a:pPr lvl="0"/>
            <a:r>
              <a:rPr lang="en-US" dirty="0"/>
              <a:t>Click to add footnote. Numbers appear automatically (no additional space or tab needed). Use a period at the end of each footnote. Stretch the box to the right as needed.</a:t>
            </a:r>
          </a:p>
        </p:txBody>
      </p:sp>
      <p:sp>
        <p:nvSpPr>
          <p:cNvPr id="9" name="TextBox 8"/>
          <p:cNvSpPr txBox="1"/>
          <p:nvPr userDrawn="1"/>
        </p:nvSpPr>
        <p:spPr bwMode="gray">
          <a:xfrm>
            <a:off x="6128821" y="0"/>
            <a:ext cx="271979" cy="136961"/>
          </a:xfrm>
          <a:prstGeom prst="rect">
            <a:avLst/>
          </a:prstGeom>
          <a:noFill/>
        </p:spPr>
        <p:txBody>
          <a:bodyPr wrap="square" lIns="0" tIns="36576" rIns="45720" bIns="0" rtlCol="0">
            <a:spAutoFit/>
          </a:bodyPr>
          <a:lstStyle/>
          <a:p>
            <a:pPr algn="r">
              <a:spcBef>
                <a:spcPts val="500"/>
              </a:spcBef>
            </a:pPr>
            <a:fld id="{11A0A082-46D1-4CDC-90AB-7FACAC0B3028}" type="slidenum">
              <a:rPr lang="en-US" sz="650" smtClean="0">
                <a:solidFill>
                  <a:schemeClr val="bg1"/>
                </a:solidFill>
                <a:latin typeface="+mj-lt"/>
              </a:rPr>
              <a:t>‹#›</a:t>
            </a:fld>
            <a:endParaRPr lang="en-US" sz="650" dirty="0">
              <a:solidFill>
                <a:schemeClr val="bg1"/>
              </a:solidFill>
              <a:latin typeface="+mj-lt"/>
            </a:endParaRPr>
          </a:p>
        </p:txBody>
      </p:sp>
    </p:spTree>
    <p:custDataLst>
      <p:tags r:id="rId1"/>
    </p:custDataLst>
    <p:extLst>
      <p:ext uri="{BB962C8B-B14F-4D97-AF65-F5344CB8AC3E}">
        <p14:creationId xmlns:p14="http://schemas.microsoft.com/office/powerpoint/2010/main" val="1614469931"/>
      </p:ext>
    </p:extLst>
  </p:cSld>
  <p:clrMapOvr>
    <a:masterClrMapping/>
  </p:clrMapOvr>
  <p:extLst>
    <p:ext uri="{DCECCB84-F9BA-43D5-87BE-67443E8EF086}">
      <p15:sldGuideLst xmlns:p15="http://schemas.microsoft.com/office/powerpoint/2012/main">
        <p15:guide id="1" orient="horz" pos="6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hyperlink" Target="https://www.eab.com/"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8" name="TextBox 7">
            <a:hlinkClick r:id="rId22"/>
          </p:cNvPr>
          <p:cNvSpPr txBox="1"/>
          <p:nvPr userDrawn="1"/>
        </p:nvSpPr>
        <p:spPr bwMode="gray">
          <a:xfrm>
            <a:off x="-1" y="4677489"/>
            <a:ext cx="2074069" cy="123111"/>
          </a:xfrm>
          <a:prstGeom prst="rect">
            <a:avLst/>
          </a:prstGeom>
          <a:noFill/>
        </p:spPr>
        <p:txBody>
          <a:bodyPr wrap="square" lIns="64008" tIns="0" rIns="64008" bIns="45720" rtlCol="0" anchor="b" anchorCtr="0">
            <a:spAutoFit/>
          </a:bodyPr>
          <a:lstStyle/>
          <a:p>
            <a:pPr marL="0" marR="0" lvl="0" indent="0" algn="l" defTabSz="64008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©2019 by EAB. </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Arial"/>
              </a:rPr>
              <a:t>All Rights Reserved.</a:t>
            </a:r>
            <a:r>
              <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 </a:t>
            </a:r>
            <a:r>
              <a:rPr kumimoji="0" lang="en-US" sz="500" b="1"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rPr>
              <a:t>eab.com</a:t>
            </a:r>
            <a:endParaRPr kumimoji="0" lang="en-US" sz="500" b="0" i="0" u="none" strike="noStrike" kern="1200" cap="none" spc="0" normalizeH="0" baseline="0" noProof="0" dirty="0">
              <a:ln>
                <a:noFill/>
              </a:ln>
              <a:solidFill>
                <a:schemeClr val="accent2"/>
              </a:solidFill>
              <a:effectLst/>
              <a:uLnTx/>
              <a:uFillTx/>
              <a:latin typeface="+mn-lt"/>
              <a:ea typeface="Verdana" panose="020B0604030504040204" pitchFamily="34" charset="0"/>
              <a:cs typeface="Verdana" panose="020B0604030504040204" pitchFamily="34" charset="0"/>
            </a:endParaRPr>
          </a:p>
        </p:txBody>
      </p:sp>
      <p:sp>
        <p:nvSpPr>
          <p:cNvPr id="10" name="Title Placeholder 9"/>
          <p:cNvSpPr>
            <a:spLocks noGrp="1"/>
          </p:cNvSpPr>
          <p:nvPr>
            <p:ph type="title"/>
          </p:nvPr>
        </p:nvSpPr>
        <p:spPr bwMode="gray">
          <a:xfrm>
            <a:off x="277813" y="309824"/>
            <a:ext cx="5486400" cy="256480"/>
          </a:xfrm>
          <a:prstGeom prst="rect">
            <a:avLst/>
          </a:prstGeom>
        </p:spPr>
        <p:txBody>
          <a:bodyPr vert="horz" lIns="0" tIns="0" rIns="0" bIns="0" rtlCol="0" anchor="b" anchorCtr="0">
            <a:spAutoFit/>
          </a:bodyPr>
          <a:lstStyle/>
          <a:p>
            <a:r>
              <a:rPr lang="en-US" dirty="0"/>
              <a:t>Slide Title – Rockwell 18pt Regular, Title Case</a:t>
            </a:r>
          </a:p>
        </p:txBody>
      </p:sp>
      <p:sp>
        <p:nvSpPr>
          <p:cNvPr id="12" name="Text Placeholder 11"/>
          <p:cNvSpPr>
            <a:spLocks noGrp="1"/>
          </p:cNvSpPr>
          <p:nvPr>
            <p:ph type="body" idx="1"/>
          </p:nvPr>
        </p:nvSpPr>
        <p:spPr bwMode="gray">
          <a:xfrm>
            <a:off x="2361804" y="1587129"/>
            <a:ext cx="1677192" cy="1759456"/>
          </a:xfrm>
          <a:prstGeom prst="rect">
            <a:avLst/>
          </a:prstGeom>
        </p:spPr>
        <p:txBody>
          <a:bodyPr vert="horz" wrap="square" lIns="0" tIns="0" rIns="0" bIns="0" rtlCol="0">
            <a:spAutoFit/>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custDataLst>
      <p:tags r:id="rId21"/>
    </p:custDataLst>
    <p:extLst>
      <p:ext uri="{BB962C8B-B14F-4D97-AF65-F5344CB8AC3E}">
        <p14:creationId xmlns:p14="http://schemas.microsoft.com/office/powerpoint/2010/main" val="4058021105"/>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2" r:id="rId3"/>
    <p:sldLayoutId id="2147483673" r:id="rId4"/>
    <p:sldLayoutId id="2147483657" r:id="rId5"/>
    <p:sldLayoutId id="2147483658" r:id="rId6"/>
    <p:sldLayoutId id="2147483659" r:id="rId7"/>
    <p:sldLayoutId id="2147483672" r:id="rId8"/>
    <p:sldLayoutId id="2147483661" r:id="rId9"/>
    <p:sldLayoutId id="2147483662" r:id="rId10"/>
    <p:sldLayoutId id="2147483663" r:id="rId11"/>
    <p:sldLayoutId id="2147483664" r:id="rId12"/>
    <p:sldLayoutId id="2147483666" r:id="rId13"/>
    <p:sldLayoutId id="2147483667" r:id="rId14"/>
    <p:sldLayoutId id="2147483668" r:id="rId15"/>
    <p:sldLayoutId id="2147483669" r:id="rId16"/>
    <p:sldLayoutId id="2147483670" r:id="rId17"/>
    <p:sldLayoutId id="2147483671" r:id="rId18"/>
    <p:sldLayoutId id="2147483675" r:id="rId19"/>
  </p:sldLayoutIdLst>
  <p:hf hdr="0" ftr="0" dt="0"/>
  <p:txStyles>
    <p:titleStyle>
      <a:lvl1pPr algn="l" defTabSz="480060" rtl="0" eaLnBrk="1" latinLnBrk="0" hangingPunct="1">
        <a:lnSpc>
          <a:spcPct val="90000"/>
        </a:lnSpc>
        <a:spcBef>
          <a:spcPct val="0"/>
        </a:spcBef>
        <a:buNone/>
        <a:defRPr sz="1800" kern="1200" spc="50" baseline="0">
          <a:solidFill>
            <a:schemeClr val="tx1"/>
          </a:solidFill>
          <a:latin typeface="+mj-lt"/>
          <a:ea typeface="+mj-ea"/>
          <a:cs typeface="+mj-cs"/>
        </a:defRPr>
      </a:lvl1pPr>
    </p:titleStyle>
    <p:bodyStyle>
      <a:lvl1pPr marL="117475" indent="-117475"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50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50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114300" rtl="0" eaLnBrk="1" latinLnBrk="0" hangingPunct="1">
        <a:lnSpc>
          <a:spcPct val="100000"/>
        </a:lnSpc>
        <a:spcBef>
          <a:spcPts val="300"/>
        </a:spcBef>
        <a:defRPr sz="800" kern="1200">
          <a:solidFill>
            <a:schemeClr val="tx1"/>
          </a:solidFill>
          <a:latin typeface="+mn-lt"/>
          <a:ea typeface="+mn-ea"/>
          <a:cs typeface="+mn-cs"/>
        </a:defRPr>
      </a:lvl1pPr>
      <a:lvl2pPr marL="0" algn="l" defTabSz="-114300" rtl="0" eaLnBrk="1" latinLnBrk="0" hangingPunct="1">
        <a:lnSpc>
          <a:spcPct val="100000"/>
        </a:lnSpc>
        <a:spcBef>
          <a:spcPts val="300"/>
        </a:spcBef>
        <a:defRPr sz="800" kern="1200">
          <a:solidFill>
            <a:schemeClr val="tx1"/>
          </a:solidFill>
          <a:latin typeface="+mn-lt"/>
          <a:ea typeface="+mn-ea"/>
          <a:cs typeface="+mn-cs"/>
        </a:defRPr>
      </a:lvl2pPr>
      <a:lvl3pPr marL="0" algn="l" defTabSz="-114300" rtl="0" eaLnBrk="1" latinLnBrk="0" hangingPunct="1">
        <a:lnSpc>
          <a:spcPct val="100000"/>
        </a:lnSpc>
        <a:spcBef>
          <a:spcPts val="300"/>
        </a:spcBef>
        <a:defRPr sz="800" kern="1200">
          <a:solidFill>
            <a:schemeClr val="tx1"/>
          </a:solidFill>
          <a:latin typeface="+mn-lt"/>
          <a:ea typeface="+mn-ea"/>
          <a:cs typeface="+mn-cs"/>
        </a:defRPr>
      </a:lvl3pPr>
      <a:lvl4pPr marL="0" algn="l" defTabSz="-114300" rtl="0" eaLnBrk="1" latinLnBrk="0" hangingPunct="1">
        <a:lnSpc>
          <a:spcPct val="100000"/>
        </a:lnSpc>
        <a:spcBef>
          <a:spcPts val="300"/>
        </a:spcBef>
        <a:defRPr sz="800" kern="1200">
          <a:solidFill>
            <a:schemeClr val="tx1"/>
          </a:solidFill>
          <a:latin typeface="+mn-lt"/>
          <a:ea typeface="+mn-ea"/>
          <a:cs typeface="+mn-cs"/>
        </a:defRPr>
      </a:lvl4pPr>
      <a:lvl5pPr marL="0" algn="l" defTabSz="-114300" rtl="0" eaLnBrk="1" latinLnBrk="0" hangingPunct="1">
        <a:lnSpc>
          <a:spcPct val="100000"/>
        </a:lnSpc>
        <a:spcBef>
          <a:spcPts val="300"/>
        </a:spcBef>
        <a:defRPr sz="800" kern="1200">
          <a:solidFill>
            <a:schemeClr val="tx1"/>
          </a:solidFill>
          <a:latin typeface="+mn-lt"/>
          <a:ea typeface="+mn-ea"/>
          <a:cs typeface="+mn-cs"/>
        </a:defRPr>
      </a:lvl5pPr>
      <a:lvl6pPr marL="0" algn="l" defTabSz="-114300" rtl="0" eaLnBrk="1" latinLnBrk="0" hangingPunct="1">
        <a:lnSpc>
          <a:spcPct val="100000"/>
        </a:lnSpc>
        <a:spcBef>
          <a:spcPts val="300"/>
        </a:spcBef>
        <a:defRPr sz="800" kern="1200">
          <a:solidFill>
            <a:schemeClr val="tx1"/>
          </a:solidFill>
          <a:latin typeface="+mn-lt"/>
          <a:ea typeface="+mn-ea"/>
          <a:cs typeface="+mn-cs"/>
        </a:defRPr>
      </a:lvl6pPr>
      <a:lvl7pPr marL="0" algn="l" defTabSz="-114300" rtl="0" eaLnBrk="1" latinLnBrk="0" hangingPunct="1">
        <a:lnSpc>
          <a:spcPct val="100000"/>
        </a:lnSpc>
        <a:spcBef>
          <a:spcPts val="300"/>
        </a:spcBef>
        <a:defRPr sz="800" kern="1200">
          <a:solidFill>
            <a:schemeClr val="tx1"/>
          </a:solidFill>
          <a:latin typeface="+mn-lt"/>
          <a:ea typeface="+mn-ea"/>
          <a:cs typeface="+mn-cs"/>
        </a:defRPr>
      </a:lvl7pPr>
      <a:lvl8pPr marL="0" algn="l" defTabSz="-114300" rtl="0" eaLnBrk="1" latinLnBrk="0" hangingPunct="1">
        <a:lnSpc>
          <a:spcPct val="100000"/>
        </a:lnSpc>
        <a:spcBef>
          <a:spcPts val="300"/>
        </a:spcBef>
        <a:defRPr sz="800" kern="1200">
          <a:solidFill>
            <a:schemeClr val="tx1"/>
          </a:solidFill>
          <a:latin typeface="+mn-lt"/>
          <a:ea typeface="+mn-ea"/>
          <a:cs typeface="+mn-cs"/>
        </a:defRPr>
      </a:lvl8pPr>
      <a:lvl9pPr marL="0" algn="l" defTabSz="-114300" rtl="0" eaLnBrk="1" latinLnBrk="0" hangingPunct="1">
        <a:lnSpc>
          <a:spcPct val="100000"/>
        </a:lnSpc>
        <a:spcBef>
          <a:spcPts val="300"/>
        </a:spcBef>
        <a:defRPr sz="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57" userDrawn="1">
          <p15:clr>
            <a:srgbClr val="C35EA4"/>
          </p15:clr>
        </p15:guide>
        <p15:guide id="2" pos="175" userDrawn="1">
          <p15:clr>
            <a:srgbClr val="C35EA4"/>
          </p15:clr>
        </p15:guide>
        <p15:guide id="3" orient="horz" pos="2849" userDrawn="1">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cid:0924c242-10c3-4769-be6c-792cc0499f32@namprd15.prod.outlook.com" TargetMode="External"/><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cid:aa1aba17-ba82-4910-9a33-e6d28d59830a@namprd15.prod.outlook.com" TargetMode="External"/><Relationship Id="rId4" Type="http://schemas.openxmlformats.org/officeDocument/2006/relationships/image" Target="../media/image28.jpe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5.gif"/><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hyperlink" Target="https://www.gla.ac.uk/alumni/welcomehome/soundtracks/" TargetMode="Externa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www.case.org/system/files/media/file/Engaging_for_excellence_2018_final.pdf"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hyperlink" Target="https://www.hesa.ac.uk/news/28-06-2018/sfr250-higher-education-leaver-statistics-activities" TargetMode="External"/><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hyperlink" Target="https://www.bbc.com/news/education-46073769" TargetMode="External"/><Relationship Id="rId4" Type="http://schemas.openxmlformats.org/officeDocument/2006/relationships/hyperlink" Target="https://www.ons.gov.uk/news/news/oneinthreegraduatesovereducatedfortheircurrentrol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chart" Target="../charts/chart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jpeg"/><Relationship Id="rId7" Type="http://schemas.openxmlformats.org/officeDocument/2006/relationships/image" Target="../media/image57.png"/><Relationship Id="rId12" Type="http://schemas.openxmlformats.org/officeDocument/2006/relationships/image" Target="../media/image62.jpeg"/><Relationship Id="rId17" Type="http://schemas.openxmlformats.org/officeDocument/2006/relationships/image" Target="../media/image67.png"/><Relationship Id="rId2" Type="http://schemas.openxmlformats.org/officeDocument/2006/relationships/notesSlide" Target="../notesSlides/notesSlide24.xml"/><Relationship Id="rId16"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6.gif"/><Relationship Id="rId11" Type="http://schemas.openxmlformats.org/officeDocument/2006/relationships/image" Target="../media/image61.jpe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jpeg"/><Relationship Id="rId4" Type="http://schemas.openxmlformats.org/officeDocument/2006/relationships/image" Target="../media/image54.gif"/><Relationship Id="rId9" Type="http://schemas.openxmlformats.org/officeDocument/2006/relationships/image" Target="../media/image59.png"/><Relationship Id="rId14" Type="http://schemas.openxmlformats.org/officeDocument/2006/relationships/image" Target="../media/image64.jpeg"/></Relationships>
</file>

<file path=ppt/slides/_rels/slide2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4.gif"/><Relationship Id="rId7" Type="http://schemas.openxmlformats.org/officeDocument/2006/relationships/image" Target="../media/image68.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53.jpeg"/><Relationship Id="rId4" Type="http://schemas.openxmlformats.org/officeDocument/2006/relationships/image" Target="../media/image55.png"/><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hyperlink" Target="http://arizonaalumni.com/alumni-events?field_event_type_tid%5B0%5D=90" TargetMode="External"/><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81.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84.png"/><Relationship Id="rId4" Type="http://schemas.openxmlformats.org/officeDocument/2006/relationships/image" Target="../media/image22.png"/><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90.png"/><Relationship Id="rId5" Type="http://schemas.openxmlformats.org/officeDocument/2006/relationships/image" Target="../media/image41.png"/><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93.pn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hyperlink" Target="http://www.careers.qmul.ac.uk/students/workexperience/items/qconsult-summer-2019.html" TargetMode="External"/><Relationship Id="rId7"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7.jpeg"/><Relationship Id="rId11" Type="http://schemas.openxmlformats.org/officeDocument/2006/relationships/image" Target="../media/image12.png"/><Relationship Id="rId5" Type="http://schemas.openxmlformats.org/officeDocument/2006/relationships/hyperlink" Target="https://careeradvancement.uchicago.edu/job-shadowing" TargetMode="External"/><Relationship Id="rId10" Type="http://schemas.openxmlformats.org/officeDocument/2006/relationships/image" Target="../media/image100.png"/><Relationship Id="rId4" Type="http://schemas.openxmlformats.org/officeDocument/2006/relationships/hyperlink" Target="https://www.birmingham.ac.uk/alumni/get-involved/Supporting-graduate-employability.aspx" TargetMode="External"/><Relationship Id="rId9"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chart" Target="../charts/chart8.xml"/><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s://eab.com/research/student-success/study/deepening-alumni-student-relationships-to-create-two-way-value/#a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19.xml"/><Relationship Id="rId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118.pn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51.png"/><Relationship Id="rId5" Type="http://schemas.openxmlformats.org/officeDocument/2006/relationships/image" Target="../media/image125.png"/><Relationship Id="rId10" Type="http://schemas.openxmlformats.org/officeDocument/2006/relationships/image" Target="../media/image129.png"/><Relationship Id="rId4" Type="http://schemas.microsoft.com/office/2007/relationships/hdphoto" Target="../media/hdphoto1.wdp"/><Relationship Id="rId9"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hyperlink" Target="http://higheredlive.com/the-golden-age-is-coming-fusing-alumni-relations-and-career-services/"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hyperlink" Target="https://www.naceweb.org/career-development/organizational-structure/integrating-career-services-and-alumni-relations/"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image" Target="../media/image13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hyperlink" Target="https://www.cnbc.com/2016/12/15/why-college-grads-cant-find-jobs-commentary.html"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theguardian.com/higher-education-network/2018/jan/25/too-many-graduates-are-mismatched-to-their-jobs-whats-going-wro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36.png"/></Relationships>
</file>

<file path=ppt/slides/_rels/slide61.xml.rels><?xml version="1.0" encoding="UTF-8" standalone="yes"?>
<Relationships xmlns="http://schemas.openxmlformats.org/package/2006/relationships"><Relationship Id="rId3" Type="http://schemas.openxmlformats.org/officeDocument/2006/relationships/hyperlink" Target="http://www.exeter.ac.uk/exceptional/volunteer/"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3" Type="http://schemas.openxmlformats.org/officeDocument/2006/relationships/hyperlink" Target="https://eab.com/research/student-success/study/deepening-alumni-student-relationships-to-create-two-way-value/#a7"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3.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hyperlink" Target="https://www.youtube.com/watch?v=I11C98yPD5w" TargetMode="External"/><Relationship Id="rId7"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82.png"/><Relationship Id="rId9" Type="http://schemas.openxmlformats.org/officeDocument/2006/relationships/image" Target="../media/image144.png"/></Relationships>
</file>

<file path=ppt/slides/_rels/slide6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45.png"/><Relationship Id="rId7"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77.png"/><Relationship Id="rId10" Type="http://schemas.openxmlformats.org/officeDocument/2006/relationships/image" Target="../media/image37.png"/><Relationship Id="rId4" Type="http://schemas.openxmlformats.org/officeDocument/2006/relationships/image" Target="../media/image146.png"/><Relationship Id="rId9" Type="http://schemas.openxmlformats.org/officeDocument/2006/relationships/image" Target="../media/image95.png"/></Relationships>
</file>

<file path=ppt/slides/_rels/slide66.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hyperlink" Target="http://www.alumni.cornell.edu/volunteerold/documents/TrusteeTaskForceonVolunteerLeadership%20Report.pdf" TargetMode="External"/><Relationship Id="rId7" Type="http://schemas.openxmlformats.org/officeDocument/2006/relationships/image" Target="../media/image15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eab.com/research/student-success/study/deepening-alumni-student-relationships-to-create-two-way-value/#a7"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01.jpeg"/></Relationships>
</file>

<file path=ppt/slides/_rels/slide7.xml.rels><?xml version="1.0" encoding="UTF-8" standalone="yes"?>
<Relationships xmlns="http://schemas.openxmlformats.org/package/2006/relationships"><Relationship Id="rId3" Type="http://schemas.openxmlformats.org/officeDocument/2006/relationships/hyperlink" Target="http://www.ncub.co.uk/reports/student-employability-index-2014.html" TargetMode="External"/><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independent.co.uk/news/a-level-results-2018-employers-apprenticeship-university-degree-poll-a8490771.html" TargetMode="External"/></Relationships>
</file>

<file path=ppt/slides/_rels/slide7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87.jpeg"/><Relationship Id="rId7"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21.png"/><Relationship Id="rId4" Type="http://schemas.openxmlformats.org/officeDocument/2006/relationships/image" Target="../media/image153.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157.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92.png"/><Relationship Id="rId4" Type="http://schemas.openxmlformats.org/officeDocument/2006/relationships/image" Target="../media/image15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12800" y="1769667"/>
            <a:ext cx="4389120" cy="1038746"/>
          </a:xfrm>
        </p:spPr>
        <p:txBody>
          <a:bodyPr/>
          <a:lstStyle/>
          <a:p>
            <a:r>
              <a:rPr lang="en-US" dirty="0"/>
              <a:t>Engaging Alumni in Student Career Development to Create Two-Way Value</a:t>
            </a:r>
          </a:p>
        </p:txBody>
      </p:sp>
      <p:sp>
        <p:nvSpPr>
          <p:cNvPr id="10" name="Text Placeholder 9"/>
          <p:cNvSpPr>
            <a:spLocks noGrp="1"/>
          </p:cNvSpPr>
          <p:nvPr>
            <p:ph type="body" sz="quarter" idx="13"/>
          </p:nvPr>
        </p:nvSpPr>
        <p:spPr/>
        <p:txBody>
          <a:bodyPr/>
          <a:lstStyle/>
          <a:p>
            <a:r>
              <a:rPr lang="en-US" dirty="0"/>
              <a:t>Innovative Strategies from the UK, US, and Canada</a:t>
            </a:r>
          </a:p>
        </p:txBody>
      </p:sp>
      <p:sp>
        <p:nvSpPr>
          <p:cNvPr id="11" name="Text Placeholder 10"/>
          <p:cNvSpPr>
            <a:spLocks noGrp="1"/>
          </p:cNvSpPr>
          <p:nvPr>
            <p:ph type="body" sz="quarter" idx="14"/>
          </p:nvPr>
        </p:nvSpPr>
        <p:spPr>
          <a:xfrm>
            <a:off x="4294188" y="4384289"/>
            <a:ext cx="1828800" cy="138499"/>
          </a:xfrm>
        </p:spPr>
        <p:txBody>
          <a:bodyPr/>
          <a:lstStyle/>
          <a:p>
            <a:r>
              <a:rPr lang="en-US" dirty="0"/>
              <a:t>The Ross Group</a:t>
            </a:r>
          </a:p>
        </p:txBody>
      </p:sp>
    </p:spTree>
    <p:custDataLst>
      <p:tags r:id="rId1"/>
    </p:custDataLst>
    <p:extLst>
      <p:ext uri="{BB962C8B-B14F-4D97-AF65-F5344CB8AC3E}">
        <p14:creationId xmlns:p14="http://schemas.microsoft.com/office/powerpoint/2010/main" val="1664190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31F010-4E34-49EC-91A1-0AD832881AE9}"/>
              </a:ext>
            </a:extLst>
          </p:cNvPr>
          <p:cNvSpPr>
            <a:spLocks noGrp="1"/>
          </p:cNvSpPr>
          <p:nvPr>
            <p:ph type="body" sz="quarter" idx="15"/>
          </p:nvPr>
        </p:nvSpPr>
        <p:spPr/>
        <p:txBody>
          <a:bodyPr/>
          <a:lstStyle/>
          <a:p>
            <a:r>
              <a:rPr lang="en-US" dirty="0"/>
              <a:t>Strategies to Improve Student Employability and Alumni Engagement</a:t>
            </a:r>
          </a:p>
        </p:txBody>
      </p:sp>
      <p:sp>
        <p:nvSpPr>
          <p:cNvPr id="3" name="Text Placeholder 2">
            <a:extLst>
              <a:ext uri="{FF2B5EF4-FFF2-40B4-BE49-F238E27FC236}">
                <a16:creationId xmlns:a16="http://schemas.microsoft.com/office/drawing/2014/main" id="{88C2C974-5C3A-4E1E-BE56-AF0F9BA1FC50}"/>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A56E59F8-52F4-4063-861D-437D3A9712E1}"/>
              </a:ext>
            </a:extLst>
          </p:cNvPr>
          <p:cNvSpPr>
            <a:spLocks noGrp="1"/>
          </p:cNvSpPr>
          <p:nvPr>
            <p:ph type="body" sz="quarter" idx="18"/>
          </p:nvPr>
        </p:nvSpPr>
        <p:spPr/>
        <p:txBody>
          <a:bodyPr/>
          <a:lstStyle/>
          <a:p>
            <a:endParaRPr lang="en-US" dirty="0"/>
          </a:p>
        </p:txBody>
      </p:sp>
      <p:sp>
        <p:nvSpPr>
          <p:cNvPr id="5" name="Text Placeholder 4">
            <a:extLst>
              <a:ext uri="{FF2B5EF4-FFF2-40B4-BE49-F238E27FC236}">
                <a16:creationId xmlns:a16="http://schemas.microsoft.com/office/drawing/2014/main" id="{B97E8773-2C4D-41FB-B4E6-EDD95F980CEA}"/>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2058F26C-9EAE-4174-BE17-69B3BA4D91C8}"/>
              </a:ext>
            </a:extLst>
          </p:cNvPr>
          <p:cNvSpPr>
            <a:spLocks noGrp="1"/>
          </p:cNvSpPr>
          <p:nvPr>
            <p:ph type="title"/>
          </p:nvPr>
        </p:nvSpPr>
        <p:spPr>
          <a:xfrm>
            <a:off x="280194" y="317005"/>
            <a:ext cx="5486400" cy="249299"/>
          </a:xfrm>
        </p:spPr>
        <p:txBody>
          <a:bodyPr/>
          <a:lstStyle/>
          <a:p>
            <a:r>
              <a:rPr lang="en-US" dirty="0"/>
              <a:t>Engaging Alumni in Student Career Development</a:t>
            </a:r>
          </a:p>
        </p:txBody>
      </p:sp>
      <p:grpSp>
        <p:nvGrpSpPr>
          <p:cNvPr id="22" name="Group 21">
            <a:extLst>
              <a:ext uri="{FF2B5EF4-FFF2-40B4-BE49-F238E27FC236}">
                <a16:creationId xmlns:a16="http://schemas.microsoft.com/office/drawing/2014/main" id="{F8FCCC1D-067C-465A-8E1F-E7C748166CDF}"/>
              </a:ext>
            </a:extLst>
          </p:cNvPr>
          <p:cNvGrpSpPr/>
          <p:nvPr/>
        </p:nvGrpSpPr>
        <p:grpSpPr>
          <a:xfrm>
            <a:off x="285487" y="1159242"/>
            <a:ext cx="1290547" cy="2726150"/>
            <a:chOff x="141114" y="1159242"/>
            <a:chExt cx="1290547" cy="2726150"/>
          </a:xfrm>
        </p:grpSpPr>
        <p:sp>
          <p:nvSpPr>
            <p:cNvPr id="7" name="TextBox 6">
              <a:extLst>
                <a:ext uri="{FF2B5EF4-FFF2-40B4-BE49-F238E27FC236}">
                  <a16:creationId xmlns:a16="http://schemas.microsoft.com/office/drawing/2014/main" id="{64ECED9F-F040-474A-BCA3-5F394DA5FD3A}"/>
                </a:ext>
              </a:extLst>
            </p:cNvPr>
            <p:cNvSpPr txBox="1"/>
            <p:nvPr/>
          </p:nvSpPr>
          <p:spPr bwMode="gray">
            <a:xfrm>
              <a:off x="559568" y="1159242"/>
              <a:ext cx="72136" cy="276999"/>
            </a:xfrm>
            <a:prstGeom prst="rect">
              <a:avLst/>
            </a:prstGeom>
            <a:noFill/>
          </p:spPr>
          <p:txBody>
            <a:bodyPr wrap="non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lgn="ctr"/>
              <a:r>
                <a:rPr lang="en-US" sz="1800" dirty="0">
                  <a:solidFill>
                    <a:schemeClr val="tx2"/>
                  </a:solidFill>
                  <a:latin typeface="+mj-lt"/>
                </a:rPr>
                <a:t>I</a:t>
              </a:r>
            </a:p>
          </p:txBody>
        </p:sp>
        <p:sp>
          <p:nvSpPr>
            <p:cNvPr id="8" name="TextBox 9">
              <a:extLst>
                <a:ext uri="{FF2B5EF4-FFF2-40B4-BE49-F238E27FC236}">
                  <a16:creationId xmlns:a16="http://schemas.microsoft.com/office/drawing/2014/main" id="{273F8BDB-C726-4111-A4DD-7A805826879B}"/>
                </a:ext>
              </a:extLst>
            </p:cNvPr>
            <p:cNvSpPr txBox="1"/>
            <p:nvPr/>
          </p:nvSpPr>
          <p:spPr bwMode="gray">
            <a:xfrm>
              <a:off x="141114" y="1454264"/>
              <a:ext cx="1290547" cy="553998"/>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spcBef>
                  <a:spcPts val="500"/>
                </a:spcBef>
              </a:pPr>
              <a:r>
                <a:rPr lang="en-US" sz="900" b="1" dirty="0"/>
                <a:t>Driving Student Employment Through Career Exploration</a:t>
              </a:r>
            </a:p>
          </p:txBody>
        </p:sp>
        <p:sp>
          <p:nvSpPr>
            <p:cNvPr id="9" name="TextBox 11">
              <a:extLst>
                <a:ext uri="{FF2B5EF4-FFF2-40B4-BE49-F238E27FC236}">
                  <a16:creationId xmlns:a16="http://schemas.microsoft.com/office/drawing/2014/main" id="{84F452EF-DD10-4BAC-83B9-836A4B7858DF}"/>
                </a:ext>
              </a:extLst>
            </p:cNvPr>
            <p:cNvSpPr txBox="1"/>
            <p:nvPr/>
          </p:nvSpPr>
          <p:spPr bwMode="gray">
            <a:xfrm>
              <a:off x="141115" y="2223399"/>
              <a:ext cx="1249207" cy="1661993"/>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900" b="1" dirty="0"/>
                <a:t>Strategy 1</a:t>
              </a:r>
            </a:p>
            <a:p>
              <a:r>
                <a:rPr lang="en-US" sz="900" dirty="0"/>
                <a:t>“This Could be You!” Career Showcases</a:t>
              </a:r>
            </a:p>
            <a:p>
              <a:endParaRPr lang="en-US" sz="900" dirty="0"/>
            </a:p>
            <a:p>
              <a:r>
                <a:rPr lang="en-US" sz="900" b="1" dirty="0"/>
                <a:t>Strategy 2</a:t>
              </a:r>
            </a:p>
            <a:p>
              <a:r>
                <a:rPr lang="en-US" sz="900" dirty="0"/>
                <a:t>Developing Impactful Networking Engagements</a:t>
              </a:r>
            </a:p>
            <a:p>
              <a:endParaRPr lang="en-US" sz="900" dirty="0"/>
            </a:p>
            <a:p>
              <a:r>
                <a:rPr lang="en-US" sz="900" b="1" dirty="0"/>
                <a:t>Strategy 3</a:t>
              </a:r>
              <a:br>
                <a:rPr lang="en-US" sz="900" dirty="0"/>
              </a:br>
              <a:r>
                <a:rPr lang="en-US" sz="900" dirty="0"/>
                <a:t>Choosing the Right Mentoring Scheme</a:t>
              </a:r>
            </a:p>
          </p:txBody>
        </p:sp>
      </p:grpSp>
      <p:grpSp>
        <p:nvGrpSpPr>
          <p:cNvPr id="21" name="Group 20">
            <a:extLst>
              <a:ext uri="{FF2B5EF4-FFF2-40B4-BE49-F238E27FC236}">
                <a16:creationId xmlns:a16="http://schemas.microsoft.com/office/drawing/2014/main" id="{E965B5EB-42F1-44E4-8634-700C58EEB99E}"/>
              </a:ext>
            </a:extLst>
          </p:cNvPr>
          <p:cNvGrpSpPr/>
          <p:nvPr/>
        </p:nvGrpSpPr>
        <p:grpSpPr>
          <a:xfrm>
            <a:off x="1696178" y="1159242"/>
            <a:ext cx="1290547" cy="2726150"/>
            <a:chOff x="1794836" y="1159242"/>
            <a:chExt cx="1290547" cy="2726150"/>
          </a:xfrm>
        </p:grpSpPr>
        <p:sp>
          <p:nvSpPr>
            <p:cNvPr id="10" name="TextBox 7">
              <a:extLst>
                <a:ext uri="{FF2B5EF4-FFF2-40B4-BE49-F238E27FC236}">
                  <a16:creationId xmlns:a16="http://schemas.microsoft.com/office/drawing/2014/main" id="{AD168496-A74C-4E1A-A034-624E5BCA1053}"/>
                </a:ext>
              </a:extLst>
            </p:cNvPr>
            <p:cNvSpPr txBox="1"/>
            <p:nvPr/>
          </p:nvSpPr>
          <p:spPr bwMode="gray">
            <a:xfrm>
              <a:off x="2144862" y="1159242"/>
              <a:ext cx="144270" cy="276999"/>
            </a:xfrm>
            <a:prstGeom prst="rect">
              <a:avLst/>
            </a:prstGeom>
            <a:noFill/>
          </p:spPr>
          <p:txBody>
            <a:bodyPr wrap="non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lgn="ctr"/>
              <a:r>
                <a:rPr lang="en-US" sz="1800" dirty="0">
                  <a:solidFill>
                    <a:schemeClr val="tx2"/>
                  </a:solidFill>
                  <a:latin typeface="+mj-lt"/>
                </a:rPr>
                <a:t>II</a:t>
              </a:r>
            </a:p>
          </p:txBody>
        </p:sp>
        <p:sp>
          <p:nvSpPr>
            <p:cNvPr id="11" name="TextBox 10">
              <a:extLst>
                <a:ext uri="{FF2B5EF4-FFF2-40B4-BE49-F238E27FC236}">
                  <a16:creationId xmlns:a16="http://schemas.microsoft.com/office/drawing/2014/main" id="{D7B00C9C-0C72-43C8-8725-FF3836397DF3}"/>
                </a:ext>
              </a:extLst>
            </p:cNvPr>
            <p:cNvSpPr txBox="1"/>
            <p:nvPr/>
          </p:nvSpPr>
          <p:spPr bwMode="gray">
            <a:xfrm>
              <a:off x="1794836" y="1454264"/>
              <a:ext cx="1290547" cy="553998"/>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spcBef>
                  <a:spcPts val="500"/>
                </a:spcBef>
              </a:pPr>
              <a:r>
                <a:rPr lang="en-US" sz="900" b="1" dirty="0"/>
                <a:t>Instilling Employable Skills in Students Through Alumni Expertise</a:t>
              </a:r>
            </a:p>
          </p:txBody>
        </p:sp>
        <p:sp useBgFill="1">
          <p:nvSpPr>
            <p:cNvPr id="12" name="TextBox 11">
              <a:extLst>
                <a:ext uri="{FF2B5EF4-FFF2-40B4-BE49-F238E27FC236}">
                  <a16:creationId xmlns:a16="http://schemas.microsoft.com/office/drawing/2014/main" id="{D11271CB-926A-4E32-8B5B-378C417495A1}"/>
                </a:ext>
              </a:extLst>
            </p:cNvPr>
            <p:cNvSpPr txBox="1"/>
            <p:nvPr/>
          </p:nvSpPr>
          <p:spPr bwMode="gray">
            <a:xfrm>
              <a:off x="1794836" y="2223399"/>
              <a:ext cx="1290547" cy="1661993"/>
            </a:xfrm>
            <a:prstGeom prst="rect">
              <a:avLst/>
            </a:prstGeom>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900" b="1" dirty="0"/>
                <a:t>Strategy 4</a:t>
              </a:r>
              <a:br>
                <a:rPr lang="en-US" sz="900" dirty="0"/>
              </a:br>
              <a:r>
                <a:rPr lang="en-US" sz="900" dirty="0"/>
                <a:t>Embedding Workplace Skills in Students</a:t>
              </a:r>
            </a:p>
            <a:p>
              <a:r>
                <a:rPr lang="en-US" sz="900" dirty="0"/>
                <a:t> </a:t>
              </a:r>
            </a:p>
            <a:p>
              <a:r>
                <a:rPr lang="en-US" sz="900" b="1" dirty="0"/>
                <a:t>Strategy 5</a:t>
              </a:r>
              <a:r>
                <a:rPr lang="en-US" sz="900" dirty="0"/>
                <a:t> </a:t>
              </a:r>
              <a:br>
                <a:rPr lang="en-US" sz="900" dirty="0"/>
              </a:br>
              <a:r>
                <a:rPr lang="en-US" sz="900" dirty="0"/>
                <a:t>Leavening the Curriculum with Real World Experience</a:t>
              </a:r>
            </a:p>
            <a:p>
              <a:endParaRPr lang="en-US" sz="900" b="1" dirty="0"/>
            </a:p>
            <a:p>
              <a:r>
                <a:rPr lang="en-US" sz="900" b="1" dirty="0"/>
                <a:t>Strategy 6</a:t>
              </a:r>
              <a:br>
                <a:rPr lang="en-US" sz="900" dirty="0"/>
              </a:br>
              <a:r>
                <a:rPr lang="en-US" sz="900" dirty="0"/>
                <a:t>Facilitating</a:t>
              </a:r>
              <a:br>
                <a:rPr lang="en-US" sz="900" dirty="0"/>
              </a:br>
              <a:r>
                <a:rPr lang="en-US" sz="900" dirty="0"/>
                <a:t>Workplace Experience</a:t>
              </a:r>
            </a:p>
          </p:txBody>
        </p:sp>
      </p:grpSp>
      <p:grpSp>
        <p:nvGrpSpPr>
          <p:cNvPr id="20" name="Group 19">
            <a:extLst>
              <a:ext uri="{FF2B5EF4-FFF2-40B4-BE49-F238E27FC236}">
                <a16:creationId xmlns:a16="http://schemas.microsoft.com/office/drawing/2014/main" id="{D6F85C47-B395-438A-B4A3-F97688A410BC}"/>
              </a:ext>
            </a:extLst>
          </p:cNvPr>
          <p:cNvGrpSpPr/>
          <p:nvPr/>
        </p:nvGrpSpPr>
        <p:grpSpPr>
          <a:xfrm>
            <a:off x="3106869" y="1159242"/>
            <a:ext cx="1517067" cy="2726150"/>
            <a:chOff x="3325574" y="1159242"/>
            <a:chExt cx="1517067" cy="2726150"/>
          </a:xfrm>
        </p:grpSpPr>
        <p:sp>
          <p:nvSpPr>
            <p:cNvPr id="13" name="TextBox 8">
              <a:extLst>
                <a:ext uri="{FF2B5EF4-FFF2-40B4-BE49-F238E27FC236}">
                  <a16:creationId xmlns:a16="http://schemas.microsoft.com/office/drawing/2014/main" id="{F2ACF4B3-ABA5-4602-86E2-43DA15676E44}"/>
                </a:ext>
              </a:extLst>
            </p:cNvPr>
            <p:cNvSpPr txBox="1"/>
            <p:nvPr/>
          </p:nvSpPr>
          <p:spPr bwMode="gray">
            <a:xfrm>
              <a:off x="3692352" y="1159242"/>
              <a:ext cx="216406" cy="276999"/>
            </a:xfrm>
            <a:prstGeom prst="rect">
              <a:avLst/>
            </a:prstGeom>
            <a:noFill/>
          </p:spPr>
          <p:txBody>
            <a:bodyPr wrap="non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1800" dirty="0">
                  <a:solidFill>
                    <a:schemeClr val="tx2"/>
                  </a:solidFill>
                  <a:latin typeface="+mj-lt"/>
                </a:rPr>
                <a:t>III</a:t>
              </a:r>
            </a:p>
          </p:txBody>
        </p:sp>
        <p:sp>
          <p:nvSpPr>
            <p:cNvPr id="14" name="TextBox 13">
              <a:extLst>
                <a:ext uri="{FF2B5EF4-FFF2-40B4-BE49-F238E27FC236}">
                  <a16:creationId xmlns:a16="http://schemas.microsoft.com/office/drawing/2014/main" id="{4C36EB3F-2B64-4C4E-9D55-3BE7941A68A1}"/>
                </a:ext>
              </a:extLst>
            </p:cNvPr>
            <p:cNvSpPr txBox="1"/>
            <p:nvPr/>
          </p:nvSpPr>
          <p:spPr bwMode="gray">
            <a:xfrm>
              <a:off x="3325575" y="1454264"/>
              <a:ext cx="1517066" cy="553998"/>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spcBef>
                  <a:spcPts val="500"/>
                </a:spcBef>
              </a:pPr>
              <a:r>
                <a:rPr lang="en-US" sz="900" b="1" dirty="0"/>
                <a:t>Elevating Alumni Relations’ Leadership Role for Student Employability Activities</a:t>
              </a:r>
            </a:p>
          </p:txBody>
        </p:sp>
        <p:sp>
          <p:nvSpPr>
            <p:cNvPr id="15" name="TextBox 14">
              <a:extLst>
                <a:ext uri="{FF2B5EF4-FFF2-40B4-BE49-F238E27FC236}">
                  <a16:creationId xmlns:a16="http://schemas.microsoft.com/office/drawing/2014/main" id="{ED60988B-2B2F-4F9D-ADB5-BB0D4222664F}"/>
                </a:ext>
              </a:extLst>
            </p:cNvPr>
            <p:cNvSpPr txBox="1"/>
            <p:nvPr/>
          </p:nvSpPr>
          <p:spPr bwMode="gray">
            <a:xfrm>
              <a:off x="3325574" y="2223399"/>
              <a:ext cx="1311695" cy="1661993"/>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900" b="1" dirty="0"/>
                <a:t>Strategy 7</a:t>
              </a:r>
              <a:br>
                <a:rPr lang="en-US" sz="900" dirty="0"/>
              </a:br>
              <a:r>
                <a:rPr lang="en-US" sz="900" dirty="0"/>
                <a:t>Raising the Profile of Alumni Relations</a:t>
              </a:r>
            </a:p>
            <a:p>
              <a:endParaRPr lang="en-US" sz="900" dirty="0"/>
            </a:p>
            <a:p>
              <a:r>
                <a:rPr lang="en-US" sz="900" b="1" dirty="0"/>
                <a:t>Strategy 8</a:t>
              </a:r>
              <a:r>
                <a:rPr lang="en-US" sz="900" dirty="0"/>
                <a:t>  </a:t>
              </a:r>
              <a:br>
                <a:rPr lang="en-US" sz="900" dirty="0"/>
              </a:br>
              <a:r>
                <a:rPr lang="en-US" sz="900" dirty="0"/>
                <a:t>Supporting Faculty Engagement Activities</a:t>
              </a:r>
              <a:endParaRPr lang="en-US" sz="900" dirty="0">
                <a:solidFill>
                  <a:schemeClr val="bg1"/>
                </a:solidFill>
              </a:endParaRPr>
            </a:p>
            <a:p>
              <a:br>
                <a:rPr lang="en-US" sz="900" dirty="0"/>
              </a:br>
              <a:endParaRPr lang="en-US" sz="900" dirty="0"/>
            </a:p>
            <a:p>
              <a:r>
                <a:rPr lang="en-US" sz="900" b="1" dirty="0"/>
                <a:t>Strategy 9</a:t>
              </a:r>
              <a:br>
                <a:rPr lang="en-US" sz="900" dirty="0"/>
              </a:br>
              <a:r>
                <a:rPr lang="en-US" sz="900" dirty="0"/>
                <a:t>Developing Cross-Campus Partnerships</a:t>
              </a:r>
            </a:p>
          </p:txBody>
        </p:sp>
      </p:grpSp>
      <p:grpSp>
        <p:nvGrpSpPr>
          <p:cNvPr id="19" name="Group 18">
            <a:extLst>
              <a:ext uri="{FF2B5EF4-FFF2-40B4-BE49-F238E27FC236}">
                <a16:creationId xmlns:a16="http://schemas.microsoft.com/office/drawing/2014/main" id="{716FB801-9669-4CCA-A7BB-448B608047E5}"/>
              </a:ext>
            </a:extLst>
          </p:cNvPr>
          <p:cNvGrpSpPr/>
          <p:nvPr/>
        </p:nvGrpSpPr>
        <p:grpSpPr>
          <a:xfrm>
            <a:off x="4744080" y="1159242"/>
            <a:ext cx="1378910" cy="2726150"/>
            <a:chOff x="4744080" y="1159242"/>
            <a:chExt cx="1378910" cy="2726150"/>
          </a:xfrm>
        </p:grpSpPr>
        <p:sp>
          <p:nvSpPr>
            <p:cNvPr id="16" name="TextBox 21">
              <a:extLst>
                <a:ext uri="{FF2B5EF4-FFF2-40B4-BE49-F238E27FC236}">
                  <a16:creationId xmlns:a16="http://schemas.microsoft.com/office/drawing/2014/main" id="{1A68BACF-064B-4909-9F54-1DCE826F3AC2}"/>
                </a:ext>
              </a:extLst>
            </p:cNvPr>
            <p:cNvSpPr txBox="1"/>
            <p:nvPr/>
          </p:nvSpPr>
          <p:spPr bwMode="gray">
            <a:xfrm>
              <a:off x="5064035" y="1159242"/>
              <a:ext cx="235642" cy="276999"/>
            </a:xfrm>
            <a:prstGeom prst="rect">
              <a:avLst/>
            </a:prstGeom>
            <a:noFill/>
          </p:spPr>
          <p:txBody>
            <a:bodyPr wrap="non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1800" dirty="0">
                  <a:solidFill>
                    <a:schemeClr val="tx2"/>
                  </a:solidFill>
                  <a:latin typeface="+mj-lt"/>
                </a:rPr>
                <a:t>IV</a:t>
              </a:r>
            </a:p>
          </p:txBody>
        </p:sp>
        <p:sp>
          <p:nvSpPr>
            <p:cNvPr id="17" name="TextBox 22">
              <a:extLst>
                <a:ext uri="{FF2B5EF4-FFF2-40B4-BE49-F238E27FC236}">
                  <a16:creationId xmlns:a16="http://schemas.microsoft.com/office/drawing/2014/main" id="{0C4DE98B-2DAA-4B0E-8024-CF5164B25C57}"/>
                </a:ext>
              </a:extLst>
            </p:cNvPr>
            <p:cNvSpPr txBox="1"/>
            <p:nvPr/>
          </p:nvSpPr>
          <p:spPr bwMode="gray">
            <a:xfrm>
              <a:off x="4744080" y="1454264"/>
              <a:ext cx="1243471" cy="553998"/>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pPr>
                <a:spcBef>
                  <a:spcPts val="500"/>
                </a:spcBef>
              </a:pPr>
              <a:r>
                <a:rPr lang="en-US" sz="900" b="1" dirty="0" err="1"/>
                <a:t>Maximising</a:t>
              </a:r>
              <a:r>
                <a:rPr lang="en-US" sz="900" b="1" dirty="0"/>
                <a:t> Impact through Marketing, Communication, and Assessment </a:t>
              </a:r>
            </a:p>
          </p:txBody>
        </p:sp>
        <p:sp>
          <p:nvSpPr>
            <p:cNvPr id="18" name="TextBox 23">
              <a:extLst>
                <a:ext uri="{FF2B5EF4-FFF2-40B4-BE49-F238E27FC236}">
                  <a16:creationId xmlns:a16="http://schemas.microsoft.com/office/drawing/2014/main" id="{66C338CC-B71F-4F78-9241-7B42DF6350DA}"/>
                </a:ext>
              </a:extLst>
            </p:cNvPr>
            <p:cNvSpPr txBox="1"/>
            <p:nvPr/>
          </p:nvSpPr>
          <p:spPr bwMode="gray">
            <a:xfrm>
              <a:off x="4744080" y="2223399"/>
              <a:ext cx="1378910" cy="1661993"/>
            </a:xfrm>
            <a:prstGeom prst="rect">
              <a:avLst/>
            </a:prstGeom>
            <a:noFill/>
          </p:spPr>
          <p:txBody>
            <a:bodyPr wrap="square" lIns="0" tIns="0" rIns="0" bIns="0" rtlCol="0">
              <a:spAutoFit/>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r>
                <a:rPr lang="en-US" sz="900" b="1" dirty="0"/>
                <a:t>Strategy 10</a:t>
              </a:r>
              <a:r>
                <a:rPr lang="en-US" sz="900" dirty="0"/>
                <a:t> </a:t>
              </a:r>
            </a:p>
            <a:p>
              <a:r>
                <a:rPr lang="en-US" sz="900" dirty="0"/>
                <a:t>Boosting Student Participation</a:t>
              </a:r>
            </a:p>
            <a:p>
              <a:endParaRPr lang="en-US" sz="900" b="1" dirty="0"/>
            </a:p>
            <a:p>
              <a:r>
                <a:rPr lang="en-US" sz="900" b="1" dirty="0"/>
                <a:t>Strategy 11</a:t>
              </a:r>
              <a:br>
                <a:rPr lang="en-US" sz="900" b="1" dirty="0"/>
              </a:br>
              <a:r>
                <a:rPr lang="en-US" sz="900" dirty="0"/>
                <a:t>Recruiting Best-Fit Alumni to the Right Programmes</a:t>
              </a:r>
            </a:p>
            <a:p>
              <a:endParaRPr lang="en-US" sz="900" dirty="0"/>
            </a:p>
            <a:p>
              <a:r>
                <a:rPr lang="en-US" sz="900" b="1" dirty="0"/>
                <a:t>Strategy 12</a:t>
              </a:r>
            </a:p>
            <a:p>
              <a:r>
                <a:rPr lang="en-US" sz="900" dirty="0"/>
                <a:t>Evaluating and Communicating Impact</a:t>
              </a:r>
            </a:p>
          </p:txBody>
        </p:sp>
      </p:grpSp>
      <p:cxnSp>
        <p:nvCxnSpPr>
          <p:cNvPr id="24" name="Straight Connector 23">
            <a:extLst>
              <a:ext uri="{FF2B5EF4-FFF2-40B4-BE49-F238E27FC236}">
                <a16:creationId xmlns:a16="http://schemas.microsoft.com/office/drawing/2014/main" id="{9ACCDBD1-47A8-4F0C-9946-389A2D63481F}"/>
              </a:ext>
            </a:extLst>
          </p:cNvPr>
          <p:cNvCxnSpPr/>
          <p:nvPr/>
        </p:nvCxnSpPr>
        <p:spPr bwMode="gray">
          <a:xfrm>
            <a:off x="280194" y="2100020"/>
            <a:ext cx="114565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DAD3DE-53BB-4CB1-80E2-843737F64A2C}"/>
              </a:ext>
            </a:extLst>
          </p:cNvPr>
          <p:cNvCxnSpPr/>
          <p:nvPr/>
        </p:nvCxnSpPr>
        <p:spPr bwMode="gray">
          <a:xfrm>
            <a:off x="1694864" y="2100020"/>
            <a:ext cx="114565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16B15F-F3B7-487E-8D4F-97C7A5B1FFC0}"/>
              </a:ext>
            </a:extLst>
          </p:cNvPr>
          <p:cNvCxnSpPr/>
          <p:nvPr/>
        </p:nvCxnSpPr>
        <p:spPr bwMode="gray">
          <a:xfrm>
            <a:off x="3106869" y="2097437"/>
            <a:ext cx="114565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222C3AB-11E9-41CD-BB63-341D8908C27A}"/>
              </a:ext>
            </a:extLst>
          </p:cNvPr>
          <p:cNvCxnSpPr/>
          <p:nvPr/>
        </p:nvCxnSpPr>
        <p:spPr bwMode="gray">
          <a:xfrm>
            <a:off x="4744080" y="2102603"/>
            <a:ext cx="114565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3016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653AE7-7C8B-4553-A5F7-61CD2D058426}"/>
              </a:ext>
            </a:extLst>
          </p:cNvPr>
          <p:cNvSpPr>
            <a:spLocks noGrp="1"/>
          </p:cNvSpPr>
          <p:nvPr>
            <p:ph type="title"/>
          </p:nvPr>
        </p:nvSpPr>
        <p:spPr>
          <a:xfrm>
            <a:off x="457199" y="1562832"/>
            <a:ext cx="5169878" cy="1163395"/>
          </a:xfrm>
        </p:spPr>
        <p:txBody>
          <a:bodyPr/>
          <a:lstStyle/>
          <a:p>
            <a:pPr>
              <a:spcBef>
                <a:spcPts val="500"/>
              </a:spcBef>
            </a:pPr>
            <a:r>
              <a:rPr lang="en-US" sz="2800" dirty="0"/>
              <a:t>Driving Student Employment through Career Exploration</a:t>
            </a:r>
          </a:p>
        </p:txBody>
      </p:sp>
      <p:sp>
        <p:nvSpPr>
          <p:cNvPr id="8" name="Text Placeholder 7">
            <a:extLst>
              <a:ext uri="{FF2B5EF4-FFF2-40B4-BE49-F238E27FC236}">
                <a16:creationId xmlns:a16="http://schemas.microsoft.com/office/drawing/2014/main" id="{B87D283F-848C-44E0-AFEA-3AFE60B104FE}"/>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B3DC7C8F-86E3-4B99-8B2D-85BD5A15CBFA}"/>
              </a:ext>
            </a:extLst>
          </p:cNvPr>
          <p:cNvSpPr>
            <a:spLocks noGrp="1"/>
          </p:cNvSpPr>
          <p:nvPr>
            <p:ph type="body" sz="quarter" idx="20"/>
          </p:nvPr>
        </p:nvSpPr>
        <p:spPr>
          <a:xfrm>
            <a:off x="457200" y="3711659"/>
            <a:ext cx="2286000" cy="123111"/>
          </a:xfrm>
        </p:spPr>
        <p:txBody>
          <a:bodyPr/>
          <a:lstStyle/>
          <a:p>
            <a:endParaRPr lang="en-US" dirty="0"/>
          </a:p>
        </p:txBody>
      </p:sp>
      <p:sp>
        <p:nvSpPr>
          <p:cNvPr id="10" name="Text Placeholder 9">
            <a:extLst>
              <a:ext uri="{FF2B5EF4-FFF2-40B4-BE49-F238E27FC236}">
                <a16:creationId xmlns:a16="http://schemas.microsoft.com/office/drawing/2014/main" id="{B4BA000B-D19D-4B50-AAD4-AC398340B448}"/>
              </a:ext>
            </a:extLst>
          </p:cNvPr>
          <p:cNvSpPr>
            <a:spLocks noGrp="1"/>
          </p:cNvSpPr>
          <p:nvPr>
            <p:ph type="body" sz="quarter" idx="21"/>
          </p:nvPr>
        </p:nvSpPr>
        <p:spPr>
          <a:xfrm>
            <a:off x="4779242" y="3494256"/>
            <a:ext cx="655847" cy="205151"/>
          </a:xfrm>
        </p:spPr>
        <p:txBody>
          <a:bodyPr/>
          <a:lstStyle/>
          <a:p>
            <a:r>
              <a:rPr lang="en-US" dirty="0"/>
              <a:t>Section</a:t>
            </a:r>
          </a:p>
        </p:txBody>
      </p:sp>
      <p:sp>
        <p:nvSpPr>
          <p:cNvPr id="11" name="Text Placeholder 10">
            <a:extLst>
              <a:ext uri="{FF2B5EF4-FFF2-40B4-BE49-F238E27FC236}">
                <a16:creationId xmlns:a16="http://schemas.microsoft.com/office/drawing/2014/main" id="{B9FD9344-A99E-4F8B-A0D4-BFADF41A3777}"/>
              </a:ext>
            </a:extLst>
          </p:cNvPr>
          <p:cNvSpPr>
            <a:spLocks noGrp="1"/>
          </p:cNvSpPr>
          <p:nvPr>
            <p:ph type="body" sz="quarter" idx="22"/>
          </p:nvPr>
        </p:nvSpPr>
        <p:spPr/>
        <p:txBody>
          <a:bodyPr/>
          <a:lstStyle/>
          <a:p>
            <a:r>
              <a:rPr lang="en-US" dirty="0"/>
              <a:t>1</a:t>
            </a:r>
          </a:p>
        </p:txBody>
      </p:sp>
    </p:spTree>
    <p:extLst>
      <p:ext uri="{BB962C8B-B14F-4D97-AF65-F5344CB8AC3E}">
        <p14:creationId xmlns:p14="http://schemas.microsoft.com/office/powerpoint/2010/main" val="3478735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49A5E-0CC1-4439-AC68-CEEE2B09CF95}"/>
              </a:ext>
            </a:extLst>
          </p:cNvPr>
          <p:cNvSpPr>
            <a:spLocks noGrp="1"/>
          </p:cNvSpPr>
          <p:nvPr>
            <p:ph type="body" sz="quarter" idx="15"/>
          </p:nvPr>
        </p:nvSpPr>
        <p:spPr/>
        <p:txBody>
          <a:bodyPr/>
          <a:lstStyle/>
          <a:p>
            <a:endParaRPr lang="en-US" dirty="0"/>
          </a:p>
        </p:txBody>
      </p:sp>
      <p:sp>
        <p:nvSpPr>
          <p:cNvPr id="3" name="Text Placeholder 2">
            <a:extLst>
              <a:ext uri="{FF2B5EF4-FFF2-40B4-BE49-F238E27FC236}">
                <a16:creationId xmlns:a16="http://schemas.microsoft.com/office/drawing/2014/main" id="{A6BFD644-54E6-42C2-8FF0-1C3928B6BD67}"/>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E5B35CEF-C800-43B6-BAE9-2212AC820420}"/>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5" name="Text Placeholder 4">
            <a:extLst>
              <a:ext uri="{FF2B5EF4-FFF2-40B4-BE49-F238E27FC236}">
                <a16:creationId xmlns:a16="http://schemas.microsoft.com/office/drawing/2014/main" id="{87DAB776-733B-40CF-ACB5-EE9829890F30}"/>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9AE4862A-8399-4508-AAA3-2060308B55CF}"/>
              </a:ext>
            </a:extLst>
          </p:cNvPr>
          <p:cNvSpPr>
            <a:spLocks noGrp="1"/>
          </p:cNvSpPr>
          <p:nvPr>
            <p:ph type="title"/>
          </p:nvPr>
        </p:nvSpPr>
        <p:spPr>
          <a:xfrm>
            <a:off x="280194" y="67706"/>
            <a:ext cx="5026592" cy="498598"/>
          </a:xfrm>
        </p:spPr>
        <p:txBody>
          <a:bodyPr/>
          <a:lstStyle/>
          <a:p>
            <a:pPr>
              <a:spcBef>
                <a:spcPts val="500"/>
              </a:spcBef>
            </a:pPr>
            <a:r>
              <a:rPr lang="en-US" dirty="0"/>
              <a:t>Driving Student Employment through</a:t>
            </a:r>
            <a:br>
              <a:rPr lang="en-US" dirty="0"/>
            </a:br>
            <a:r>
              <a:rPr lang="en-US" dirty="0"/>
              <a:t>Career Exploration</a:t>
            </a:r>
          </a:p>
        </p:txBody>
      </p:sp>
      <p:grpSp>
        <p:nvGrpSpPr>
          <p:cNvPr id="24" name="Group 23">
            <a:extLst>
              <a:ext uri="{FF2B5EF4-FFF2-40B4-BE49-F238E27FC236}">
                <a16:creationId xmlns:a16="http://schemas.microsoft.com/office/drawing/2014/main" id="{F297710E-EA23-409F-BA3B-8DDF9FA870F9}"/>
              </a:ext>
            </a:extLst>
          </p:cNvPr>
          <p:cNvGrpSpPr/>
          <p:nvPr/>
        </p:nvGrpSpPr>
        <p:grpSpPr>
          <a:xfrm>
            <a:off x="528083" y="1123950"/>
            <a:ext cx="5344635" cy="3189841"/>
            <a:chOff x="532291" y="1123950"/>
            <a:chExt cx="5344635" cy="3189841"/>
          </a:xfrm>
        </p:grpSpPr>
        <p:sp>
          <p:nvSpPr>
            <p:cNvPr id="34" name="TextBox 33">
              <a:extLst>
                <a:ext uri="{FF2B5EF4-FFF2-40B4-BE49-F238E27FC236}">
                  <a16:creationId xmlns:a16="http://schemas.microsoft.com/office/drawing/2014/main" id="{A35445A6-9DA3-448D-952D-3F40A2F368E3}"/>
                </a:ext>
              </a:extLst>
            </p:cNvPr>
            <p:cNvSpPr txBox="1"/>
            <p:nvPr/>
          </p:nvSpPr>
          <p:spPr bwMode="gray">
            <a:xfrm>
              <a:off x="3515472" y="1123950"/>
              <a:ext cx="2361454" cy="3189841"/>
            </a:xfrm>
            <a:prstGeom prst="rect">
              <a:avLst/>
            </a:prstGeom>
            <a:solidFill>
              <a:schemeClr val="accent5"/>
            </a:solidFill>
            <a:ln w="12700">
              <a:noFill/>
              <a:miter lim="800000"/>
            </a:ln>
          </p:spPr>
          <p:txBody>
            <a:bodyPr wrap="square" lIns="137160" tIns="91440" rIns="137160" bIns="0" rtlCol="0">
              <a:noAutofit/>
            </a:bodyPr>
            <a:lstStyle/>
            <a:p>
              <a:endParaRPr lang="en-US" sz="1000" b="1" dirty="0">
                <a:solidFill>
                  <a:schemeClr val="bg1"/>
                </a:solidFill>
              </a:endParaRPr>
            </a:p>
          </p:txBody>
        </p:sp>
        <p:sp>
          <p:nvSpPr>
            <p:cNvPr id="7" name="TextBox 6">
              <a:extLst>
                <a:ext uri="{FF2B5EF4-FFF2-40B4-BE49-F238E27FC236}">
                  <a16:creationId xmlns:a16="http://schemas.microsoft.com/office/drawing/2014/main" id="{5D256230-0B76-4F60-A2FB-49D3AE5BB038}"/>
                </a:ext>
              </a:extLst>
            </p:cNvPr>
            <p:cNvSpPr txBox="1"/>
            <p:nvPr/>
          </p:nvSpPr>
          <p:spPr>
            <a:xfrm>
              <a:off x="608434" y="1240773"/>
              <a:ext cx="1629940" cy="153888"/>
            </a:xfrm>
            <a:prstGeom prst="rect">
              <a:avLst/>
            </a:prstGeom>
            <a:noFill/>
          </p:spPr>
          <p:txBody>
            <a:bodyPr wrap="square" lIns="0" tIns="0" rIns="0" bIns="0" rtlCol="0">
              <a:spAutoFit/>
            </a:bodyPr>
            <a:lstStyle/>
            <a:p>
              <a:pPr>
                <a:spcBef>
                  <a:spcPts val="500"/>
                </a:spcBef>
              </a:pPr>
              <a:r>
                <a:rPr lang="en-US" sz="1000" b="1" dirty="0"/>
                <a:t>Three Main Challenges</a:t>
              </a:r>
            </a:p>
          </p:txBody>
        </p:sp>
        <p:sp>
          <p:nvSpPr>
            <p:cNvPr id="26" name="TextBox 25">
              <a:extLst>
                <a:ext uri="{FF2B5EF4-FFF2-40B4-BE49-F238E27FC236}">
                  <a16:creationId xmlns:a16="http://schemas.microsoft.com/office/drawing/2014/main" id="{C1F860A9-A907-4E5E-9385-341101252C09}"/>
                </a:ext>
              </a:extLst>
            </p:cNvPr>
            <p:cNvSpPr txBox="1"/>
            <p:nvPr/>
          </p:nvSpPr>
          <p:spPr>
            <a:xfrm>
              <a:off x="3648821" y="1222105"/>
              <a:ext cx="1474122" cy="153888"/>
            </a:xfrm>
            <a:prstGeom prst="rect">
              <a:avLst/>
            </a:prstGeom>
            <a:noFill/>
          </p:spPr>
          <p:txBody>
            <a:bodyPr wrap="square" lIns="0" tIns="0" rIns="0" bIns="0" rtlCol="0">
              <a:spAutoFit/>
            </a:bodyPr>
            <a:lstStyle/>
            <a:p>
              <a:pPr>
                <a:spcBef>
                  <a:spcPts val="500"/>
                </a:spcBef>
              </a:pPr>
              <a:r>
                <a:rPr lang="en-US" sz="1000" b="1" dirty="0">
                  <a:solidFill>
                    <a:schemeClr val="bg1"/>
                  </a:solidFill>
                </a:rPr>
                <a:t>Potential Solutions</a:t>
              </a:r>
            </a:p>
          </p:txBody>
        </p:sp>
        <p:sp>
          <p:nvSpPr>
            <p:cNvPr id="19" name="Right Arrow 12">
              <a:extLst>
                <a:ext uri="{FF2B5EF4-FFF2-40B4-BE49-F238E27FC236}">
                  <a16:creationId xmlns:a16="http://schemas.microsoft.com/office/drawing/2014/main" id="{D073A115-B7F1-42D5-A1F2-A66EBA9CD2D1}"/>
                </a:ext>
              </a:extLst>
            </p:cNvPr>
            <p:cNvSpPr/>
            <p:nvPr/>
          </p:nvSpPr>
          <p:spPr bwMode="gray">
            <a:xfrm>
              <a:off x="2922006" y="2678624"/>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4" name="TextBox 13">
              <a:extLst>
                <a:ext uri="{FF2B5EF4-FFF2-40B4-BE49-F238E27FC236}">
                  <a16:creationId xmlns:a16="http://schemas.microsoft.com/office/drawing/2014/main" id="{9AB3207A-B109-468D-92ED-9BFB9962C68D}"/>
                </a:ext>
              </a:extLst>
            </p:cNvPr>
            <p:cNvSpPr txBox="1"/>
            <p:nvPr/>
          </p:nvSpPr>
          <p:spPr bwMode="gray">
            <a:xfrm>
              <a:off x="532291" y="2600787"/>
              <a:ext cx="152286" cy="338554"/>
            </a:xfrm>
            <a:prstGeom prst="rect">
              <a:avLst/>
            </a:prstGeom>
            <a:noFill/>
          </p:spPr>
          <p:txBody>
            <a:bodyPr wrap="none" lIns="0" tIns="0" rIns="0" bIns="0" rtlCol="0">
              <a:spAutoFit/>
            </a:bodyPr>
            <a:lstStyle/>
            <a:p>
              <a:r>
                <a:rPr lang="en-US" sz="2200" dirty="0">
                  <a:solidFill>
                    <a:schemeClr val="tx2"/>
                  </a:solidFill>
                  <a:latin typeface="+mj-lt"/>
                </a:rPr>
                <a:t>2</a:t>
              </a:r>
            </a:p>
          </p:txBody>
        </p:sp>
        <p:sp>
          <p:nvSpPr>
            <p:cNvPr id="10" name="TextBox 9">
              <a:extLst>
                <a:ext uri="{FF2B5EF4-FFF2-40B4-BE49-F238E27FC236}">
                  <a16:creationId xmlns:a16="http://schemas.microsoft.com/office/drawing/2014/main" id="{8ABBAF8E-2A4B-4145-9652-4F47DE0F5FCC}"/>
                </a:ext>
              </a:extLst>
            </p:cNvPr>
            <p:cNvSpPr txBox="1"/>
            <p:nvPr/>
          </p:nvSpPr>
          <p:spPr>
            <a:xfrm>
              <a:off x="846925" y="2493065"/>
              <a:ext cx="1983115" cy="553998"/>
            </a:xfrm>
            <a:prstGeom prst="rect">
              <a:avLst/>
            </a:prstGeom>
            <a:noFill/>
          </p:spPr>
          <p:txBody>
            <a:bodyPr wrap="square" lIns="0" tIns="0" rIns="0" bIns="0" rtlCol="0">
              <a:spAutoFit/>
            </a:bodyPr>
            <a:lstStyle/>
            <a:p>
              <a:pPr>
                <a:spcBef>
                  <a:spcPts val="500"/>
                </a:spcBef>
              </a:pPr>
              <a:r>
                <a:rPr lang="en-US" sz="900" dirty="0"/>
                <a:t>Students</a:t>
              </a:r>
              <a:r>
                <a:rPr lang="en-US" sz="900" b="1" dirty="0"/>
                <a:t> lack opportunities to network </a:t>
              </a:r>
              <a:r>
                <a:rPr lang="en-US" sz="900" dirty="0"/>
                <a:t>with professionals and gain deeper insight into various industries</a:t>
              </a:r>
            </a:p>
          </p:txBody>
        </p:sp>
        <p:grpSp>
          <p:nvGrpSpPr>
            <p:cNvPr id="38" name="Group 37">
              <a:extLst>
                <a:ext uri="{FF2B5EF4-FFF2-40B4-BE49-F238E27FC236}">
                  <a16:creationId xmlns:a16="http://schemas.microsoft.com/office/drawing/2014/main" id="{EB6B842E-49A1-4E3C-B800-613A51524DD3}"/>
                </a:ext>
              </a:extLst>
            </p:cNvPr>
            <p:cNvGrpSpPr/>
            <p:nvPr/>
          </p:nvGrpSpPr>
          <p:grpSpPr>
            <a:xfrm>
              <a:off x="3648821" y="2562315"/>
              <a:ext cx="2080640" cy="415498"/>
              <a:chOff x="3648821" y="2799885"/>
              <a:chExt cx="2080640" cy="415498"/>
            </a:xfrm>
          </p:grpSpPr>
          <p:sp>
            <p:nvSpPr>
              <p:cNvPr id="28" name="TextBox 27">
                <a:extLst>
                  <a:ext uri="{FF2B5EF4-FFF2-40B4-BE49-F238E27FC236}">
                    <a16:creationId xmlns:a16="http://schemas.microsoft.com/office/drawing/2014/main" id="{1E87AD70-52AF-4E3E-96D3-84ABB941B8CC}"/>
                  </a:ext>
                </a:extLst>
              </p:cNvPr>
              <p:cNvSpPr txBox="1"/>
              <p:nvPr/>
            </p:nvSpPr>
            <p:spPr>
              <a:xfrm>
                <a:off x="4106546" y="2799885"/>
                <a:ext cx="1622915" cy="415498"/>
              </a:xfrm>
              <a:prstGeom prst="rect">
                <a:avLst/>
              </a:prstGeom>
              <a:noFill/>
            </p:spPr>
            <p:txBody>
              <a:bodyPr wrap="square" lIns="0" tIns="0" rIns="0" bIns="0" rtlCol="0">
                <a:spAutoFit/>
              </a:bodyPr>
              <a:lstStyle/>
              <a:p>
                <a:pPr>
                  <a:spcBef>
                    <a:spcPts val="500"/>
                  </a:spcBef>
                </a:pPr>
                <a:r>
                  <a:rPr lang="en-US" sz="900" b="1" dirty="0">
                    <a:solidFill>
                      <a:schemeClr val="bg1"/>
                    </a:solidFill>
                  </a:rPr>
                  <a:t>Strategy 2: Developing Impactful Networking Engagements</a:t>
                </a:r>
              </a:p>
            </p:txBody>
          </p:sp>
          <p:pic>
            <p:nvPicPr>
              <p:cNvPr id="30" name="Picture 29">
                <a:extLst>
                  <a:ext uri="{FF2B5EF4-FFF2-40B4-BE49-F238E27FC236}">
                    <a16:creationId xmlns:a16="http://schemas.microsoft.com/office/drawing/2014/main" id="{83272D2F-2B3B-4819-9870-836398DAA6E2}"/>
                  </a:ext>
                </a:extLst>
              </p:cNvPr>
              <p:cNvPicPr>
                <a:picLocks noChangeAspect="1"/>
              </p:cNvPicPr>
              <p:nvPr/>
            </p:nvPicPr>
            <p:blipFill>
              <a:blip r:embed="rId3">
                <a:lum bright="100000"/>
              </a:blip>
              <a:stretch>
                <a:fillRect/>
              </a:stretch>
            </p:blipFill>
            <p:spPr>
              <a:xfrm>
                <a:off x="3648821" y="2899374"/>
                <a:ext cx="365760" cy="216520"/>
              </a:xfrm>
              <a:prstGeom prst="rect">
                <a:avLst/>
              </a:prstGeom>
            </p:spPr>
          </p:pic>
        </p:grpSp>
        <p:sp>
          <p:nvSpPr>
            <p:cNvPr id="20" name="Right Arrow 12">
              <a:extLst>
                <a:ext uri="{FF2B5EF4-FFF2-40B4-BE49-F238E27FC236}">
                  <a16:creationId xmlns:a16="http://schemas.microsoft.com/office/drawing/2014/main" id="{3C665533-F2A4-436C-995A-8261D6F80AF5}"/>
                </a:ext>
              </a:extLst>
            </p:cNvPr>
            <p:cNvSpPr/>
            <p:nvPr/>
          </p:nvSpPr>
          <p:spPr bwMode="gray">
            <a:xfrm>
              <a:off x="2922006" y="379581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5" name="TextBox 14">
              <a:extLst>
                <a:ext uri="{FF2B5EF4-FFF2-40B4-BE49-F238E27FC236}">
                  <a16:creationId xmlns:a16="http://schemas.microsoft.com/office/drawing/2014/main" id="{50B60C69-E22A-4859-96D5-4EF4DC1B6D8D}"/>
                </a:ext>
              </a:extLst>
            </p:cNvPr>
            <p:cNvSpPr txBox="1"/>
            <p:nvPr/>
          </p:nvSpPr>
          <p:spPr bwMode="gray">
            <a:xfrm>
              <a:off x="532291" y="3717973"/>
              <a:ext cx="152286" cy="338554"/>
            </a:xfrm>
            <a:prstGeom prst="rect">
              <a:avLst/>
            </a:prstGeom>
            <a:noFill/>
          </p:spPr>
          <p:txBody>
            <a:bodyPr wrap="none" lIns="0" tIns="0" rIns="0" bIns="0" rtlCol="0">
              <a:spAutoFit/>
            </a:bodyPr>
            <a:lstStyle/>
            <a:p>
              <a:r>
                <a:rPr lang="en-US" sz="2200" dirty="0">
                  <a:solidFill>
                    <a:schemeClr val="tx2"/>
                  </a:solidFill>
                  <a:latin typeface="+mj-lt"/>
                </a:rPr>
                <a:t>3</a:t>
              </a:r>
            </a:p>
          </p:txBody>
        </p:sp>
        <p:sp>
          <p:nvSpPr>
            <p:cNvPr id="27" name="TextBox 26">
              <a:extLst>
                <a:ext uri="{FF2B5EF4-FFF2-40B4-BE49-F238E27FC236}">
                  <a16:creationId xmlns:a16="http://schemas.microsoft.com/office/drawing/2014/main" id="{734726B8-4151-423C-858C-DBE92C2C5546}"/>
                </a:ext>
              </a:extLst>
            </p:cNvPr>
            <p:cNvSpPr txBox="1"/>
            <p:nvPr/>
          </p:nvSpPr>
          <p:spPr>
            <a:xfrm>
              <a:off x="846926" y="3610251"/>
              <a:ext cx="1903630" cy="553998"/>
            </a:xfrm>
            <a:prstGeom prst="rect">
              <a:avLst/>
            </a:prstGeom>
            <a:noFill/>
          </p:spPr>
          <p:txBody>
            <a:bodyPr wrap="square" lIns="0" tIns="0" rIns="0" bIns="0" rtlCol="0">
              <a:spAutoFit/>
            </a:bodyPr>
            <a:lstStyle/>
            <a:p>
              <a:pPr>
                <a:spcBef>
                  <a:spcPts val="500"/>
                </a:spcBef>
              </a:pPr>
              <a:r>
                <a:rPr lang="en-US" sz="900" dirty="0"/>
                <a:t>Alumni relations officers are unsure how to </a:t>
              </a:r>
              <a:r>
                <a:rPr lang="en-US" sz="900" b="1" dirty="0"/>
                <a:t>differentiate and maximise the potential of mentoring schemes</a:t>
              </a:r>
            </a:p>
          </p:txBody>
        </p:sp>
        <p:grpSp>
          <p:nvGrpSpPr>
            <p:cNvPr id="39" name="Group 38">
              <a:extLst>
                <a:ext uri="{FF2B5EF4-FFF2-40B4-BE49-F238E27FC236}">
                  <a16:creationId xmlns:a16="http://schemas.microsoft.com/office/drawing/2014/main" id="{060FC6B4-A2C7-4305-BF64-EFBEF529315D}"/>
                </a:ext>
              </a:extLst>
            </p:cNvPr>
            <p:cNvGrpSpPr/>
            <p:nvPr/>
          </p:nvGrpSpPr>
          <p:grpSpPr>
            <a:xfrm>
              <a:off x="3676863" y="3704370"/>
              <a:ext cx="2101465" cy="365760"/>
              <a:chOff x="3676863" y="3704370"/>
              <a:chExt cx="2101465" cy="365760"/>
            </a:xfrm>
          </p:grpSpPr>
          <p:sp>
            <p:nvSpPr>
              <p:cNvPr id="29" name="TextBox 28">
                <a:extLst>
                  <a:ext uri="{FF2B5EF4-FFF2-40B4-BE49-F238E27FC236}">
                    <a16:creationId xmlns:a16="http://schemas.microsoft.com/office/drawing/2014/main" id="{BA24A4C8-6C8B-491E-ADF4-06F5974D4821}"/>
                  </a:ext>
                </a:extLst>
              </p:cNvPr>
              <p:cNvSpPr txBox="1"/>
              <p:nvPr/>
            </p:nvSpPr>
            <p:spPr>
              <a:xfrm>
                <a:off x="4106546" y="3748751"/>
                <a:ext cx="1671782"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3: Choosing the Right Mentoring Scheme</a:t>
                </a:r>
              </a:p>
            </p:txBody>
          </p:sp>
          <p:pic>
            <p:nvPicPr>
              <p:cNvPr id="31" name="Picture 30">
                <a:extLst>
                  <a:ext uri="{FF2B5EF4-FFF2-40B4-BE49-F238E27FC236}">
                    <a16:creationId xmlns:a16="http://schemas.microsoft.com/office/drawing/2014/main" id="{BC87003A-9C23-48FE-B20E-B19A88351CB6}"/>
                  </a:ext>
                </a:extLst>
              </p:cNvPr>
              <p:cNvPicPr>
                <a:picLocks noChangeAspect="1"/>
              </p:cNvPicPr>
              <p:nvPr/>
            </p:nvPicPr>
            <p:blipFill>
              <a:blip r:embed="rId4">
                <a:lum bright="100000"/>
              </a:blip>
              <a:stretch>
                <a:fillRect/>
              </a:stretch>
            </p:blipFill>
            <p:spPr>
              <a:xfrm>
                <a:off x="3676863" y="3704370"/>
                <a:ext cx="337718" cy="365760"/>
              </a:xfrm>
              <a:prstGeom prst="rect">
                <a:avLst/>
              </a:prstGeom>
            </p:spPr>
          </p:pic>
        </p:grpSp>
        <p:sp>
          <p:nvSpPr>
            <p:cNvPr id="8" name="TextBox 7">
              <a:extLst>
                <a:ext uri="{FF2B5EF4-FFF2-40B4-BE49-F238E27FC236}">
                  <a16:creationId xmlns:a16="http://schemas.microsoft.com/office/drawing/2014/main" id="{1A1C8EE7-D5F8-4212-8AAA-3064D08FE9BA}"/>
                </a:ext>
              </a:extLst>
            </p:cNvPr>
            <p:cNvSpPr txBox="1"/>
            <p:nvPr/>
          </p:nvSpPr>
          <p:spPr>
            <a:xfrm>
              <a:off x="846926" y="1552851"/>
              <a:ext cx="1866953" cy="415498"/>
            </a:xfrm>
            <a:prstGeom prst="rect">
              <a:avLst/>
            </a:prstGeom>
            <a:noFill/>
          </p:spPr>
          <p:txBody>
            <a:bodyPr wrap="square" lIns="0" tIns="0" rIns="0" bIns="0" rtlCol="0">
              <a:spAutoFit/>
            </a:bodyPr>
            <a:lstStyle/>
            <a:p>
              <a:pPr>
                <a:spcBef>
                  <a:spcPts val="500"/>
                </a:spcBef>
              </a:pPr>
              <a:r>
                <a:rPr lang="en-US" sz="900" dirty="0"/>
                <a:t>Students </a:t>
              </a:r>
              <a:r>
                <a:rPr lang="en-US" sz="900" b="1" dirty="0"/>
                <a:t>unaware of the multitude of careers </a:t>
              </a:r>
              <a:r>
                <a:rPr lang="en-US" sz="900" dirty="0"/>
                <a:t>available to them with their degrees</a:t>
              </a:r>
            </a:p>
          </p:txBody>
        </p:sp>
        <p:sp>
          <p:nvSpPr>
            <p:cNvPr id="16" name="Right Arrow 12">
              <a:extLst>
                <a:ext uri="{FF2B5EF4-FFF2-40B4-BE49-F238E27FC236}">
                  <a16:creationId xmlns:a16="http://schemas.microsoft.com/office/drawing/2014/main" id="{CA2981A0-92BE-4983-9EF5-C541112E94F7}"/>
                </a:ext>
              </a:extLst>
            </p:cNvPr>
            <p:cNvSpPr/>
            <p:nvPr/>
          </p:nvSpPr>
          <p:spPr bwMode="gray">
            <a:xfrm>
              <a:off x="2922006" y="166916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3" name="TextBox 12">
              <a:extLst>
                <a:ext uri="{FF2B5EF4-FFF2-40B4-BE49-F238E27FC236}">
                  <a16:creationId xmlns:a16="http://schemas.microsoft.com/office/drawing/2014/main" id="{54FFC30D-63F5-4BB4-BCB8-F9329B435B41}"/>
                </a:ext>
              </a:extLst>
            </p:cNvPr>
            <p:cNvSpPr txBox="1"/>
            <p:nvPr/>
          </p:nvSpPr>
          <p:spPr bwMode="gray">
            <a:xfrm>
              <a:off x="532291" y="1591323"/>
              <a:ext cx="152286" cy="338554"/>
            </a:xfrm>
            <a:prstGeom prst="rect">
              <a:avLst/>
            </a:prstGeom>
            <a:noFill/>
          </p:spPr>
          <p:txBody>
            <a:bodyPr wrap="none" lIns="0" tIns="0" rIns="0" bIns="0" rtlCol="0">
              <a:spAutoFit/>
            </a:bodyPr>
            <a:lstStyle/>
            <a:p>
              <a:r>
                <a:rPr lang="en-US" sz="2200" dirty="0">
                  <a:solidFill>
                    <a:schemeClr val="tx2"/>
                  </a:solidFill>
                  <a:latin typeface="+mj-lt"/>
                </a:rPr>
                <a:t>1</a:t>
              </a:r>
            </a:p>
          </p:txBody>
        </p:sp>
        <p:grpSp>
          <p:nvGrpSpPr>
            <p:cNvPr id="37" name="Group 36">
              <a:extLst>
                <a:ext uri="{FF2B5EF4-FFF2-40B4-BE49-F238E27FC236}">
                  <a16:creationId xmlns:a16="http://schemas.microsoft.com/office/drawing/2014/main" id="{E1781737-B2B2-4FFB-A266-BB5635FF8FE7}"/>
                </a:ext>
              </a:extLst>
            </p:cNvPr>
            <p:cNvGrpSpPr/>
            <p:nvPr/>
          </p:nvGrpSpPr>
          <p:grpSpPr>
            <a:xfrm>
              <a:off x="3648821" y="1619783"/>
              <a:ext cx="2080640" cy="417816"/>
              <a:chOff x="3648821" y="1572480"/>
              <a:chExt cx="2080640" cy="417816"/>
            </a:xfrm>
          </p:grpSpPr>
          <p:sp>
            <p:nvSpPr>
              <p:cNvPr id="11" name="TextBox 10">
                <a:extLst>
                  <a:ext uri="{FF2B5EF4-FFF2-40B4-BE49-F238E27FC236}">
                    <a16:creationId xmlns:a16="http://schemas.microsoft.com/office/drawing/2014/main" id="{B4946F83-D1D0-4D51-9DD9-2AF1021F7165}"/>
                  </a:ext>
                </a:extLst>
              </p:cNvPr>
              <p:cNvSpPr txBox="1"/>
              <p:nvPr/>
            </p:nvSpPr>
            <p:spPr>
              <a:xfrm>
                <a:off x="4106546" y="1574798"/>
                <a:ext cx="1622915" cy="415498"/>
              </a:xfrm>
              <a:prstGeom prst="rect">
                <a:avLst/>
              </a:prstGeom>
              <a:noFill/>
            </p:spPr>
            <p:txBody>
              <a:bodyPr wrap="square" lIns="0" tIns="0" rIns="0" bIns="0" rtlCol="0">
                <a:spAutoFit/>
              </a:bodyPr>
              <a:lstStyle/>
              <a:p>
                <a:pPr>
                  <a:spcBef>
                    <a:spcPts val="500"/>
                  </a:spcBef>
                </a:pPr>
                <a:r>
                  <a:rPr lang="en-US" sz="900" b="1" dirty="0">
                    <a:solidFill>
                      <a:schemeClr val="bg1"/>
                    </a:solidFill>
                  </a:rPr>
                  <a:t>Strategy 1: “This Could be You!” Career Showcases</a:t>
                </a:r>
              </a:p>
            </p:txBody>
          </p:sp>
          <p:pic>
            <p:nvPicPr>
              <p:cNvPr id="32" name="Picture 31">
                <a:extLst>
                  <a:ext uri="{FF2B5EF4-FFF2-40B4-BE49-F238E27FC236}">
                    <a16:creationId xmlns:a16="http://schemas.microsoft.com/office/drawing/2014/main" id="{65355236-3B16-4549-9289-34475507AACD}"/>
                  </a:ext>
                </a:extLst>
              </p:cNvPr>
              <p:cNvPicPr>
                <a:picLocks noChangeAspect="1"/>
              </p:cNvPicPr>
              <p:nvPr/>
            </p:nvPicPr>
            <p:blipFill>
              <a:blip r:embed="rId5">
                <a:lum bright="100000"/>
              </a:blip>
              <a:stretch>
                <a:fillRect/>
              </a:stretch>
            </p:blipFill>
            <p:spPr>
              <a:xfrm>
                <a:off x="3648821" y="1572480"/>
                <a:ext cx="365760" cy="281635"/>
              </a:xfrm>
              <a:prstGeom prst="rect">
                <a:avLst/>
              </a:prstGeom>
            </p:spPr>
          </p:pic>
        </p:grpSp>
        <p:cxnSp>
          <p:nvCxnSpPr>
            <p:cNvPr id="35" name="Straight Connector 34">
              <a:extLst>
                <a:ext uri="{FF2B5EF4-FFF2-40B4-BE49-F238E27FC236}">
                  <a16:creationId xmlns:a16="http://schemas.microsoft.com/office/drawing/2014/main" id="{77EB2E8D-EA16-4FE0-A40B-D2425CBADE5D}"/>
                </a:ext>
              </a:extLst>
            </p:cNvPr>
            <p:cNvCxnSpPr>
              <a:cxnSpLocks/>
            </p:cNvCxnSpPr>
            <p:nvPr/>
          </p:nvCxnSpPr>
          <p:spPr bwMode="gray">
            <a:xfrm>
              <a:off x="3648821" y="1436335"/>
              <a:ext cx="1474122"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B945B7-0870-40B7-BB92-0994D2AB68D5}"/>
                </a:ext>
              </a:extLst>
            </p:cNvPr>
            <p:cNvCxnSpPr>
              <a:cxnSpLocks/>
            </p:cNvCxnSpPr>
            <p:nvPr/>
          </p:nvCxnSpPr>
          <p:spPr bwMode="gray">
            <a:xfrm>
              <a:off x="608434" y="1436335"/>
              <a:ext cx="1629940"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1360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Quick Wins</a:t>
            </a:r>
          </a:p>
        </p:txBody>
      </p:sp>
      <p:sp>
        <p:nvSpPr>
          <p:cNvPr id="34" name="Text Placeholder 1">
            <a:extLst>
              <a:ext uri="{FF2B5EF4-FFF2-40B4-BE49-F238E27FC236}">
                <a16:creationId xmlns:a16="http://schemas.microsoft.com/office/drawing/2014/main" id="{C8BE926A-0B30-4CD5-9151-33FCA5F21F94}"/>
              </a:ext>
            </a:extLst>
          </p:cNvPr>
          <p:cNvSpPr txBox="1">
            <a:spLocks/>
          </p:cNvSpPr>
          <p:nvPr/>
        </p:nvSpPr>
        <p:spPr>
          <a:xfrm>
            <a:off x="262272" y="97401"/>
            <a:ext cx="2879326" cy="123111"/>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8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Strategy 1: “This Could be You!” Career Showcases</a:t>
            </a:r>
          </a:p>
        </p:txBody>
      </p:sp>
      <p:sp>
        <p:nvSpPr>
          <p:cNvPr id="35" name="Text Placeholder 2">
            <a:extLst>
              <a:ext uri="{FF2B5EF4-FFF2-40B4-BE49-F238E27FC236}">
                <a16:creationId xmlns:a16="http://schemas.microsoft.com/office/drawing/2014/main" id="{AD12B05D-8895-4B9E-8ED1-751B2C99D778}"/>
              </a:ext>
            </a:extLst>
          </p:cNvPr>
          <p:cNvSpPr txBox="1">
            <a:spLocks/>
          </p:cNvSpPr>
          <p:nvPr/>
        </p:nvSpPr>
        <p:spPr>
          <a:xfrm>
            <a:off x="266700" y="640267"/>
            <a:ext cx="5867400" cy="184666"/>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12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Low-Cost, Low-Effort Ways to Highlight Alumni Careers</a:t>
            </a:r>
          </a:p>
        </p:txBody>
      </p:sp>
      <p:sp>
        <p:nvSpPr>
          <p:cNvPr id="24" name="Text Placeholder 3">
            <a:extLst>
              <a:ext uri="{FF2B5EF4-FFF2-40B4-BE49-F238E27FC236}">
                <a16:creationId xmlns:a16="http://schemas.microsoft.com/office/drawing/2014/main" id="{609E46CC-F8FD-403B-A580-B79C1FDD1927}"/>
              </a:ext>
            </a:extLst>
          </p:cNvPr>
          <p:cNvSpPr txBox="1">
            <a:spLocks/>
          </p:cNvSpPr>
          <p:nvPr/>
        </p:nvSpPr>
        <p:spPr bwMode="gray">
          <a:xfrm>
            <a:off x="3640347" y="4600545"/>
            <a:ext cx="2760453" cy="200055"/>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Instagram, “#wearebrumalum”; Rensselaer Polytechnic Institute, Troy, NY; University of Birmingham, Birmingham, UK; EAB interviews and analysis.</a:t>
            </a:r>
          </a:p>
        </p:txBody>
      </p:sp>
      <p:grpSp>
        <p:nvGrpSpPr>
          <p:cNvPr id="8" name="Group 7">
            <a:extLst>
              <a:ext uri="{FF2B5EF4-FFF2-40B4-BE49-F238E27FC236}">
                <a16:creationId xmlns:a16="http://schemas.microsoft.com/office/drawing/2014/main" id="{288DE22F-C964-497D-A185-49A4B4A530D3}"/>
              </a:ext>
            </a:extLst>
          </p:cNvPr>
          <p:cNvGrpSpPr/>
          <p:nvPr/>
        </p:nvGrpSpPr>
        <p:grpSpPr>
          <a:xfrm>
            <a:off x="280194" y="1040504"/>
            <a:ext cx="2175085" cy="3276946"/>
            <a:chOff x="280194" y="1040504"/>
            <a:chExt cx="2175085" cy="3276946"/>
          </a:xfrm>
        </p:grpSpPr>
        <p:pic>
          <p:nvPicPr>
            <p:cNvPr id="19" name="Picture 2" descr="Image result for rpi logo">
              <a:extLst>
                <a:ext uri="{FF2B5EF4-FFF2-40B4-BE49-F238E27FC236}">
                  <a16:creationId xmlns:a16="http://schemas.microsoft.com/office/drawing/2014/main" id="{B467AEF0-A2E7-455D-AE34-5DC78A3E4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67" y="1040504"/>
              <a:ext cx="1076169" cy="20418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8086FD36-CFF1-4894-82BB-EAEB9D536B09}"/>
                </a:ext>
              </a:extLst>
            </p:cNvPr>
            <p:cNvGrpSpPr/>
            <p:nvPr/>
          </p:nvGrpSpPr>
          <p:grpSpPr>
            <a:xfrm>
              <a:off x="280194" y="1333657"/>
              <a:ext cx="2175085" cy="976136"/>
              <a:chOff x="280194" y="1333657"/>
              <a:chExt cx="2175085" cy="976136"/>
            </a:xfrm>
          </p:grpSpPr>
          <p:sp>
            <p:nvSpPr>
              <p:cNvPr id="18" name="TextBox 17">
                <a:extLst>
                  <a:ext uri="{FF2B5EF4-FFF2-40B4-BE49-F238E27FC236}">
                    <a16:creationId xmlns:a16="http://schemas.microsoft.com/office/drawing/2014/main" id="{636C6666-01FA-4D6A-8B70-FF7F591FE963}"/>
                  </a:ext>
                </a:extLst>
              </p:cNvPr>
              <p:cNvSpPr txBox="1"/>
              <p:nvPr/>
            </p:nvSpPr>
            <p:spPr bwMode="gray">
              <a:xfrm>
                <a:off x="280194" y="1333657"/>
                <a:ext cx="1527843" cy="153888"/>
              </a:xfrm>
              <a:prstGeom prst="rect">
                <a:avLst/>
              </a:prstGeom>
              <a:noFill/>
            </p:spPr>
            <p:txBody>
              <a:bodyPr wrap="square" lIns="0" tIns="0" rIns="0" bIns="0" rtlCol="0">
                <a:spAutoFit/>
              </a:bodyPr>
              <a:lstStyle/>
              <a:p>
                <a:pPr>
                  <a:spcBef>
                    <a:spcPts val="500"/>
                  </a:spcBef>
                </a:pPr>
                <a:r>
                  <a:rPr lang="en-US" sz="1000" b="1" dirty="0"/>
                  <a:t>Instagram Takeovers</a:t>
                </a:r>
              </a:p>
            </p:txBody>
          </p:sp>
          <p:sp>
            <p:nvSpPr>
              <p:cNvPr id="28" name="TextBox 27">
                <a:extLst>
                  <a:ext uri="{FF2B5EF4-FFF2-40B4-BE49-F238E27FC236}">
                    <a16:creationId xmlns:a16="http://schemas.microsoft.com/office/drawing/2014/main" id="{AF3F2869-F9E4-4856-A485-45032AFB25A3}"/>
                  </a:ext>
                </a:extLst>
              </p:cNvPr>
              <p:cNvSpPr txBox="1"/>
              <p:nvPr/>
            </p:nvSpPr>
            <p:spPr>
              <a:xfrm>
                <a:off x="280194" y="1617296"/>
                <a:ext cx="2175085" cy="692497"/>
              </a:xfrm>
              <a:prstGeom prst="rect">
                <a:avLst/>
              </a:prstGeom>
              <a:noFill/>
            </p:spPr>
            <p:txBody>
              <a:bodyPr wrap="square" lIns="0" tIns="0" rIns="0" bIns="0" rtlCol="0">
                <a:spAutoFit/>
              </a:bodyPr>
              <a:lstStyle/>
              <a:p>
                <a:pPr>
                  <a:spcBef>
                    <a:spcPts val="500"/>
                  </a:spcBef>
                </a:pPr>
                <a:r>
                  <a:rPr lang="en-US" sz="900" dirty="0"/>
                  <a:t>Alumni featured on </a:t>
                </a:r>
                <a:r>
                  <a:rPr lang="en-US" sz="900" b="1" dirty="0"/>
                  <a:t>RPI</a:t>
                </a:r>
                <a:r>
                  <a:rPr lang="en-US" sz="900" dirty="0"/>
                  <a:t> Instagram to highlight interesting job and career paths; alumni content receive </a:t>
                </a:r>
                <a:r>
                  <a:rPr lang="en-US" sz="900" b="1" dirty="0"/>
                  <a:t>3X more likes </a:t>
                </a:r>
                <a:r>
                  <a:rPr lang="en-US" sz="900" dirty="0"/>
                  <a:t>and </a:t>
                </a:r>
                <a:r>
                  <a:rPr lang="en-US" sz="900" b="1" dirty="0"/>
                  <a:t>10X more comments </a:t>
                </a:r>
                <a:r>
                  <a:rPr lang="en-US" sz="900" dirty="0"/>
                  <a:t>than regular content</a:t>
                </a:r>
              </a:p>
            </p:txBody>
          </p:sp>
        </p:grpSp>
        <p:pic>
          <p:nvPicPr>
            <p:cNvPr id="27" name="Picture 3">
              <a:extLst>
                <a:ext uri="{FF2B5EF4-FFF2-40B4-BE49-F238E27FC236}">
                  <a16:creationId xmlns:a16="http://schemas.microsoft.com/office/drawing/2014/main" id="{82BA661B-B1BD-4A62-8BCB-C8FD901EF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113" y="2704119"/>
              <a:ext cx="1502449" cy="1207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9" name="TextBox 28">
              <a:extLst>
                <a:ext uri="{FF2B5EF4-FFF2-40B4-BE49-F238E27FC236}">
                  <a16:creationId xmlns:a16="http://schemas.microsoft.com/office/drawing/2014/main" id="{2B1D1F99-F518-4736-835D-72C7891CB7F8}"/>
                </a:ext>
              </a:extLst>
            </p:cNvPr>
            <p:cNvSpPr txBox="1"/>
            <p:nvPr/>
          </p:nvSpPr>
          <p:spPr bwMode="gray">
            <a:xfrm>
              <a:off x="379713" y="4040451"/>
              <a:ext cx="1603249" cy="276999"/>
            </a:xfrm>
            <a:prstGeom prst="rect">
              <a:avLst/>
            </a:prstGeom>
            <a:noFill/>
          </p:spPr>
          <p:txBody>
            <a:bodyPr wrap="square" lIns="0" tIns="0" rIns="0" bIns="0" rtlCol="0">
              <a:spAutoFit/>
            </a:bodyPr>
            <a:lstStyle/>
            <a:p>
              <a:pPr algn="ctr">
                <a:spcBef>
                  <a:spcPts val="500"/>
                </a:spcBef>
              </a:pPr>
              <a:r>
                <a:rPr lang="en-US" sz="900" dirty="0"/>
                <a:t>RPI alum scales a climbing wall at Google</a:t>
              </a:r>
            </a:p>
          </p:txBody>
        </p:sp>
      </p:grpSp>
      <p:sp>
        <p:nvSpPr>
          <p:cNvPr id="31" name="Text Placeholder 9">
            <a:extLst>
              <a:ext uri="{FF2B5EF4-FFF2-40B4-BE49-F238E27FC236}">
                <a16:creationId xmlns:a16="http://schemas.microsoft.com/office/drawing/2014/main" id="{E6B36F2B-E242-41F2-AC03-DBB1F307D90A}"/>
              </a:ext>
            </a:extLst>
          </p:cNvPr>
          <p:cNvSpPr>
            <a:spLocks noGrp="1"/>
          </p:cNvSpPr>
          <p:nvPr/>
        </p:nvSpPr>
        <p:spPr bwMode="gray">
          <a:xfrm rot="16200000">
            <a:off x="1391582" y="3269472"/>
            <a:ext cx="1207650" cy="76944"/>
          </a:xfrm>
          <a:prstGeom prst="rect">
            <a:avLst/>
          </a:prstGeom>
        </p:spPr>
        <p:txBody>
          <a:bodyPr vert="horz" wrap="square" lIns="0" tIns="0" rIns="0" bIns="0" rtlCol="0" anchor="t">
            <a:spAutoFit/>
          </a:bodyPr>
          <a:lstStyle>
            <a:lvl1pPr marL="0" indent="0" algn="l" defTabSz="640080" rtl="0" eaLnBrk="1" latinLnBrk="0" hangingPunct="1">
              <a:spcBef>
                <a:spcPts val="0"/>
              </a:spcBef>
              <a:buFont typeface="Arial" pitchFamily="34" charset="0"/>
              <a:buNone/>
              <a:defRPr sz="500" kern="1200" baseline="0">
                <a:solidFill>
                  <a:schemeClr val="tx1"/>
                </a:solidFill>
                <a:latin typeface="+mn-lt"/>
                <a:ea typeface="+mn-ea"/>
                <a:cs typeface="+mn-cs"/>
              </a:defRPr>
            </a:lvl1pPr>
            <a:lvl2pPr marL="228600" indent="-114300" algn="l" defTabSz="640080" rtl="0" eaLnBrk="1" latinLnBrk="0" hangingPunct="1">
              <a:spcBef>
                <a:spcPts val="300"/>
              </a:spcBef>
              <a:buFont typeface="Arial" pitchFamily="34" charset="0"/>
              <a:buNone/>
              <a:defRPr sz="600" kern="1200">
                <a:solidFill>
                  <a:schemeClr val="tx1"/>
                </a:solidFill>
                <a:latin typeface="+mn-lt"/>
                <a:ea typeface="+mn-ea"/>
                <a:cs typeface="+mn-cs"/>
              </a:defRPr>
            </a:lvl2pPr>
            <a:lvl3pPr marL="342900" indent="-114300" algn="l" defTabSz="640080" rtl="0" eaLnBrk="1" latinLnBrk="0" hangingPunct="1">
              <a:spcBef>
                <a:spcPts val="300"/>
              </a:spcBef>
              <a:buFont typeface="Arial" pitchFamily="34" charset="0"/>
              <a:buNone/>
              <a:defRPr sz="600" kern="1200">
                <a:solidFill>
                  <a:schemeClr val="tx1"/>
                </a:solidFill>
                <a:latin typeface="+mn-lt"/>
                <a:ea typeface="+mn-ea"/>
                <a:cs typeface="+mn-cs"/>
              </a:defRPr>
            </a:lvl3pPr>
            <a:lvl4pPr marL="457200" indent="-114300" algn="l" defTabSz="640080" rtl="0" eaLnBrk="1" latinLnBrk="0" hangingPunct="1">
              <a:spcBef>
                <a:spcPts val="300"/>
              </a:spcBef>
              <a:buFont typeface="Arial" pitchFamily="34" charset="0"/>
              <a:buNone/>
              <a:defRPr sz="600" kern="1200">
                <a:solidFill>
                  <a:schemeClr val="tx1"/>
                </a:solidFill>
                <a:latin typeface="+mn-lt"/>
                <a:ea typeface="+mn-ea"/>
                <a:cs typeface="+mn-cs"/>
              </a:defRPr>
            </a:lvl4pPr>
            <a:lvl5pPr marL="571500" indent="-114300" algn="l" defTabSz="640080" rtl="0" eaLnBrk="1" latinLnBrk="0" hangingPunct="1">
              <a:spcBef>
                <a:spcPts val="300"/>
              </a:spcBef>
              <a:buFont typeface="Arial" pitchFamily="34" charset="0"/>
              <a:buNone/>
              <a:defRPr sz="6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cap="all" dirty="0"/>
              <a:t>Image credit: RPI.</a:t>
            </a:r>
          </a:p>
        </p:txBody>
      </p:sp>
      <p:sp>
        <p:nvSpPr>
          <p:cNvPr id="2" name="Rectangle 2">
            <a:extLst>
              <a:ext uri="{FF2B5EF4-FFF2-40B4-BE49-F238E27FC236}">
                <a16:creationId xmlns:a16="http://schemas.microsoft.com/office/drawing/2014/main" id="{BDCE396C-BF83-4329-AE17-0ECA6C295B8A}"/>
              </a:ext>
            </a:extLst>
          </p:cNvPr>
          <p:cNvSpPr>
            <a:spLocks noChangeArrowheads="1"/>
          </p:cNvSpPr>
          <p:nvPr/>
        </p:nvSpPr>
        <p:spPr bwMode="auto">
          <a:xfrm flipV="1">
            <a:off x="3141598" y="-8248578"/>
            <a:ext cx="60530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3" name="Rectangle 4">
            <a:extLst>
              <a:ext uri="{FF2B5EF4-FFF2-40B4-BE49-F238E27FC236}">
                <a16:creationId xmlns:a16="http://schemas.microsoft.com/office/drawing/2014/main" id="{81907E2A-836C-4249-8FCF-3AAB3495CB51}"/>
              </a:ext>
            </a:extLst>
          </p:cNvPr>
          <p:cNvSpPr>
            <a:spLocks noChangeArrowheads="1"/>
          </p:cNvSpPr>
          <p:nvPr/>
        </p:nvSpPr>
        <p:spPr bwMode="auto">
          <a:xfrm>
            <a:off x="-5371382" y="2085999"/>
            <a:ext cx="6400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pSp>
        <p:nvGrpSpPr>
          <p:cNvPr id="9" name="Group 8">
            <a:extLst>
              <a:ext uri="{FF2B5EF4-FFF2-40B4-BE49-F238E27FC236}">
                <a16:creationId xmlns:a16="http://schemas.microsoft.com/office/drawing/2014/main" id="{36FEAD5A-95A6-4A5C-BA63-BD520EE701BE}"/>
              </a:ext>
            </a:extLst>
          </p:cNvPr>
          <p:cNvGrpSpPr/>
          <p:nvPr/>
        </p:nvGrpSpPr>
        <p:grpSpPr>
          <a:xfrm>
            <a:off x="3533164" y="698492"/>
            <a:ext cx="2803469" cy="3769865"/>
            <a:chOff x="3533164" y="698492"/>
            <a:chExt cx="2803469" cy="3769865"/>
          </a:xfrm>
        </p:grpSpPr>
        <p:pic>
          <p:nvPicPr>
            <p:cNvPr id="42" name="Picture 2" descr="Image result for university of birmingham logo">
              <a:extLst>
                <a:ext uri="{FF2B5EF4-FFF2-40B4-BE49-F238E27FC236}">
                  <a16:creationId xmlns:a16="http://schemas.microsoft.com/office/drawing/2014/main" id="{07A0EFB3-72F5-4195-AE5C-BBBE8148D0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778" y="698492"/>
              <a:ext cx="1596855" cy="94628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B90BAFD0-E9B6-4A92-86E1-CE5A551DF510}"/>
                </a:ext>
              </a:extLst>
            </p:cNvPr>
            <p:cNvGrpSpPr/>
            <p:nvPr/>
          </p:nvGrpSpPr>
          <p:grpSpPr>
            <a:xfrm>
              <a:off x="3533164" y="1335381"/>
              <a:ext cx="2413228" cy="989108"/>
              <a:chOff x="3533164" y="1335381"/>
              <a:chExt cx="2413228" cy="989108"/>
            </a:xfrm>
          </p:grpSpPr>
          <p:sp>
            <p:nvSpPr>
              <p:cNvPr id="43" name="TextBox 42">
                <a:extLst>
                  <a:ext uri="{FF2B5EF4-FFF2-40B4-BE49-F238E27FC236}">
                    <a16:creationId xmlns:a16="http://schemas.microsoft.com/office/drawing/2014/main" id="{D7368A86-97DE-4FF0-9511-26B7F88EE5A4}"/>
                  </a:ext>
                </a:extLst>
              </p:cNvPr>
              <p:cNvSpPr txBox="1"/>
              <p:nvPr/>
            </p:nvSpPr>
            <p:spPr bwMode="gray">
              <a:xfrm>
                <a:off x="3533164" y="1335381"/>
                <a:ext cx="1527843" cy="153888"/>
              </a:xfrm>
              <a:prstGeom prst="rect">
                <a:avLst/>
              </a:prstGeom>
              <a:noFill/>
            </p:spPr>
            <p:txBody>
              <a:bodyPr wrap="square" lIns="0" tIns="0" rIns="0" bIns="0" rtlCol="0">
                <a:spAutoFit/>
              </a:bodyPr>
              <a:lstStyle/>
              <a:p>
                <a:pPr>
                  <a:spcBef>
                    <a:spcPts val="500"/>
                  </a:spcBef>
                </a:pPr>
                <a:r>
                  <a:rPr lang="en-US" sz="1000" b="1" dirty="0"/>
                  <a:t>Workplace Selfies</a:t>
                </a:r>
              </a:p>
            </p:txBody>
          </p:sp>
          <p:sp>
            <p:nvSpPr>
              <p:cNvPr id="44" name="TextBox 43">
                <a:extLst>
                  <a:ext uri="{FF2B5EF4-FFF2-40B4-BE49-F238E27FC236}">
                    <a16:creationId xmlns:a16="http://schemas.microsoft.com/office/drawing/2014/main" id="{E845211F-4CE6-418E-8358-87A0F551C091}"/>
                  </a:ext>
                </a:extLst>
              </p:cNvPr>
              <p:cNvSpPr txBox="1"/>
              <p:nvPr/>
            </p:nvSpPr>
            <p:spPr>
              <a:xfrm>
                <a:off x="3533164" y="1607690"/>
                <a:ext cx="2413228" cy="716799"/>
              </a:xfrm>
              <a:prstGeom prst="rect">
                <a:avLst/>
              </a:prstGeom>
              <a:noFill/>
            </p:spPr>
            <p:txBody>
              <a:bodyPr wrap="square" lIns="0" tIns="0" rIns="0" bIns="0" rtlCol="0">
                <a:spAutoFit/>
              </a:bodyPr>
              <a:lstStyle/>
              <a:p>
                <a:pPr>
                  <a:spcBef>
                    <a:spcPts val="500"/>
                  </a:spcBef>
                </a:pPr>
                <a:r>
                  <a:rPr lang="en-US" sz="900" b="1" dirty="0"/>
                  <a:t>University of Birmingham's </a:t>
                </a:r>
                <a:r>
                  <a:rPr lang="en-US" sz="900" dirty="0"/>
                  <a:t>“We Are Brum Alum” campaign encourages alumni to share selfies of themselves in their workplace on Instagram and twitter along with #wearebrumalum </a:t>
                </a:r>
              </a:p>
            </p:txBody>
          </p:sp>
        </p:grpSp>
        <p:pic>
          <p:nvPicPr>
            <p:cNvPr id="1025" name="Picture 1" descr="cid:0924c242-10c3-4769-be6c-792cc0499f32@namprd15.prod.outlook.com">
              <a:extLst>
                <a:ext uri="{FF2B5EF4-FFF2-40B4-BE49-F238E27FC236}">
                  <a16:creationId xmlns:a16="http://schemas.microsoft.com/office/drawing/2014/main" id="{75FB2DB9-BFE2-426F-AF18-845CDA62DD6B}"/>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3533164" y="2457776"/>
              <a:ext cx="1129769" cy="20094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id:aa1aba17-ba82-4910-9a33-e6d28d59830a@namprd15.prod.outlook.com">
              <a:extLst>
                <a:ext uri="{FF2B5EF4-FFF2-40B4-BE49-F238E27FC236}">
                  <a16:creationId xmlns:a16="http://schemas.microsoft.com/office/drawing/2014/main" id="{9B2E4C98-92CA-46C6-8906-773D1239009D}"/>
                </a:ext>
              </a:extLst>
            </p:cNvPr>
            <p:cNvPicPr>
              <a:picLocks noChangeAspect="1"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849134" y="2456677"/>
              <a:ext cx="1131004" cy="20116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688420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2AB7DC-215C-4574-8B5E-80E1D86A9DAC}"/>
              </a:ext>
            </a:extLst>
          </p:cNvPr>
          <p:cNvSpPr>
            <a:spLocks noGrp="1"/>
          </p:cNvSpPr>
          <p:nvPr>
            <p:ph type="body" sz="quarter" idx="15"/>
          </p:nvPr>
        </p:nvSpPr>
        <p:spPr/>
        <p:txBody>
          <a:bodyPr/>
          <a:lstStyle/>
          <a:p>
            <a:r>
              <a:rPr lang="en-US" dirty="0"/>
              <a:t>Low-Cost, Low-Effort Ways to Highlight Alumni Careers</a:t>
            </a:r>
          </a:p>
        </p:txBody>
      </p:sp>
      <p:sp>
        <p:nvSpPr>
          <p:cNvPr id="3" name="Text Placeholder 2">
            <a:extLst>
              <a:ext uri="{FF2B5EF4-FFF2-40B4-BE49-F238E27FC236}">
                <a16:creationId xmlns:a16="http://schemas.microsoft.com/office/drawing/2014/main" id="{86DCECD6-A483-4C05-8506-74CFA9BDD34A}"/>
              </a:ext>
            </a:extLst>
          </p:cNvPr>
          <p:cNvSpPr>
            <a:spLocks noGrp="1"/>
          </p:cNvSpPr>
          <p:nvPr>
            <p:ph type="body" sz="quarter" idx="16"/>
          </p:nvPr>
        </p:nvSpPr>
        <p:spPr>
          <a:xfrm>
            <a:off x="280193" y="38227"/>
            <a:ext cx="2751477" cy="246221"/>
          </a:xfrm>
        </p:spPr>
        <p:txBody>
          <a:bodyPr/>
          <a:lstStyle/>
          <a:p>
            <a:r>
              <a:rPr lang="en-US" dirty="0"/>
              <a:t>Strategy 1: “This Could be You!” Career Showcases</a:t>
            </a:r>
          </a:p>
        </p:txBody>
      </p:sp>
      <p:sp>
        <p:nvSpPr>
          <p:cNvPr id="4" name="Text Placeholder 3">
            <a:extLst>
              <a:ext uri="{FF2B5EF4-FFF2-40B4-BE49-F238E27FC236}">
                <a16:creationId xmlns:a16="http://schemas.microsoft.com/office/drawing/2014/main" id="{57DB1731-ECAA-497B-9B14-814EFAA5A179}"/>
              </a:ext>
            </a:extLst>
          </p:cNvPr>
          <p:cNvSpPr>
            <a:spLocks noGrp="1"/>
          </p:cNvSpPr>
          <p:nvPr>
            <p:ph type="body" sz="quarter" idx="18"/>
          </p:nvPr>
        </p:nvSpPr>
        <p:spPr>
          <a:xfrm>
            <a:off x="4284453" y="4600545"/>
            <a:ext cx="2116347" cy="200055"/>
          </a:xfrm>
        </p:spPr>
        <p:txBody>
          <a:bodyPr/>
          <a:lstStyle/>
          <a:p>
            <a:r>
              <a:rPr lang="en-US" dirty="0"/>
              <a:t>Source: McMaster University, Hamilton, ON; Susguehanna University, Sellinsgrove, PA; EAB interviews and analysis</a:t>
            </a:r>
          </a:p>
        </p:txBody>
      </p:sp>
      <p:sp>
        <p:nvSpPr>
          <p:cNvPr id="6" name="Title 5">
            <a:extLst>
              <a:ext uri="{FF2B5EF4-FFF2-40B4-BE49-F238E27FC236}">
                <a16:creationId xmlns:a16="http://schemas.microsoft.com/office/drawing/2014/main" id="{2299FB75-4390-4680-AB44-6851C9F31618}"/>
              </a:ext>
            </a:extLst>
          </p:cNvPr>
          <p:cNvSpPr>
            <a:spLocks noGrp="1"/>
          </p:cNvSpPr>
          <p:nvPr>
            <p:ph type="title"/>
          </p:nvPr>
        </p:nvSpPr>
        <p:spPr/>
        <p:txBody>
          <a:bodyPr/>
          <a:lstStyle/>
          <a:p>
            <a:r>
              <a:rPr lang="en-US" dirty="0"/>
              <a:t>More Quick Wins</a:t>
            </a:r>
          </a:p>
        </p:txBody>
      </p:sp>
      <p:grpSp>
        <p:nvGrpSpPr>
          <p:cNvPr id="5" name="Group 4">
            <a:extLst>
              <a:ext uri="{FF2B5EF4-FFF2-40B4-BE49-F238E27FC236}">
                <a16:creationId xmlns:a16="http://schemas.microsoft.com/office/drawing/2014/main" id="{FE8E63E5-FD58-4164-AF4B-B1C9C80C4EE4}"/>
              </a:ext>
            </a:extLst>
          </p:cNvPr>
          <p:cNvGrpSpPr/>
          <p:nvPr/>
        </p:nvGrpSpPr>
        <p:grpSpPr>
          <a:xfrm>
            <a:off x="130848" y="804769"/>
            <a:ext cx="5992140" cy="3617635"/>
            <a:chOff x="130848" y="804769"/>
            <a:chExt cx="5992140" cy="3617635"/>
          </a:xfrm>
        </p:grpSpPr>
        <p:sp>
          <p:nvSpPr>
            <p:cNvPr id="8" name="Text Placeholder 3">
              <a:extLst>
                <a:ext uri="{FF2B5EF4-FFF2-40B4-BE49-F238E27FC236}">
                  <a16:creationId xmlns:a16="http://schemas.microsoft.com/office/drawing/2014/main" id="{78F5B924-133C-4C60-B32F-3BD5CE30A257}"/>
                </a:ext>
              </a:extLst>
            </p:cNvPr>
            <p:cNvSpPr txBox="1">
              <a:spLocks/>
            </p:cNvSpPr>
            <p:nvPr/>
          </p:nvSpPr>
          <p:spPr bwMode="gray">
            <a:xfrm>
              <a:off x="3473884" y="1335381"/>
              <a:ext cx="1672971" cy="153888"/>
            </a:xfrm>
            <a:prstGeom prst="rect">
              <a:avLst/>
            </a:prstGeom>
          </p:spPr>
          <p:txBody>
            <a:bodyPr wrap="square" lIns="0" tIns="0" rIns="0" bIns="0">
              <a:sp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000" b="1" dirty="0">
                  <a:solidFill>
                    <a:schemeClr val="tx1"/>
                  </a:solidFill>
                </a:rPr>
                <a:t>Alumni Case Profiles</a:t>
              </a:r>
            </a:p>
          </p:txBody>
        </p:sp>
        <p:sp>
          <p:nvSpPr>
            <p:cNvPr id="9" name="Text Placeholder 1">
              <a:extLst>
                <a:ext uri="{FF2B5EF4-FFF2-40B4-BE49-F238E27FC236}">
                  <a16:creationId xmlns:a16="http://schemas.microsoft.com/office/drawing/2014/main" id="{2D8E7FBB-6298-447B-88BD-3A282472C969}"/>
                </a:ext>
              </a:extLst>
            </p:cNvPr>
            <p:cNvSpPr txBox="1">
              <a:spLocks/>
            </p:cNvSpPr>
            <p:nvPr/>
          </p:nvSpPr>
          <p:spPr bwMode="gray">
            <a:xfrm>
              <a:off x="3473884" y="1607690"/>
              <a:ext cx="2649104" cy="692497"/>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dirty="0"/>
                <a:t>Unlike typical interview-style case profile, </a:t>
              </a:r>
              <a:r>
                <a:rPr lang="en-US" b="1" dirty="0"/>
                <a:t>McMaster University’s </a:t>
              </a:r>
              <a:r>
                <a:rPr lang="en-US" dirty="0"/>
                <a:t>“Life After Mac” profiles are alumni stories written in first-person to provide students with authentic insight into their career journeys</a:t>
              </a:r>
            </a:p>
          </p:txBody>
        </p:sp>
        <p:pic>
          <p:nvPicPr>
            <p:cNvPr id="12" name="Picture 4" descr="Image result for mcmaster logo">
              <a:extLst>
                <a:ext uri="{FF2B5EF4-FFF2-40B4-BE49-F238E27FC236}">
                  <a16:creationId xmlns:a16="http://schemas.microsoft.com/office/drawing/2014/main" id="{3AC89AE1-3D8F-468D-86A4-4636066EB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3820" y="1051614"/>
              <a:ext cx="829168" cy="458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1AB0DC6-D0AA-4208-AB33-48FD003FB303}"/>
                </a:ext>
              </a:extLst>
            </p:cNvPr>
            <p:cNvPicPr>
              <a:picLocks noChangeAspect="1"/>
            </p:cNvPicPr>
            <p:nvPr/>
          </p:nvPicPr>
          <p:blipFill>
            <a:blip r:embed="rId4"/>
            <a:stretch>
              <a:fillRect/>
            </a:stretch>
          </p:blipFill>
          <p:spPr>
            <a:xfrm>
              <a:off x="3506148" y="2481448"/>
              <a:ext cx="2336810" cy="1940956"/>
            </a:xfrm>
            <a:prstGeom prst="rect">
              <a:avLst/>
            </a:prstGeom>
            <a:ln>
              <a:solidFill>
                <a:schemeClr val="accent4"/>
              </a:solidFill>
            </a:ln>
          </p:spPr>
        </p:pic>
        <p:pic>
          <p:nvPicPr>
            <p:cNvPr id="19" name="Picture 6" descr="Image result for susquehanna university logo">
              <a:extLst>
                <a:ext uri="{FF2B5EF4-FFF2-40B4-BE49-F238E27FC236}">
                  <a16:creationId xmlns:a16="http://schemas.microsoft.com/office/drawing/2014/main" id="{F1E8B353-A4C1-4F2F-9566-800CDFAEB3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848" y="804769"/>
              <a:ext cx="1383941" cy="774770"/>
            </a:xfrm>
            <a:prstGeom prst="rect">
              <a:avLst/>
            </a:prstGeom>
            <a:noFill/>
            <a:extLst>
              <a:ext uri="{909E8E84-426E-40DD-AFC4-6F175D3DCCD1}">
                <a14:hiddenFill xmlns:a14="http://schemas.microsoft.com/office/drawing/2010/main">
                  <a:solidFill>
                    <a:srgbClr val="FFFFFF"/>
                  </a:solidFill>
                </a14:hiddenFill>
              </a:ext>
            </a:extLst>
          </p:spPr>
        </p:pic>
        <p:sp>
          <p:nvSpPr>
            <p:cNvPr id="20" name="Text Placeholder 3">
              <a:extLst>
                <a:ext uri="{FF2B5EF4-FFF2-40B4-BE49-F238E27FC236}">
                  <a16:creationId xmlns:a16="http://schemas.microsoft.com/office/drawing/2014/main" id="{91E28600-A826-4838-8332-F4B946D7DEEB}"/>
                </a:ext>
              </a:extLst>
            </p:cNvPr>
            <p:cNvSpPr txBox="1">
              <a:spLocks/>
            </p:cNvSpPr>
            <p:nvPr/>
          </p:nvSpPr>
          <p:spPr bwMode="gray">
            <a:xfrm>
              <a:off x="277814" y="1340765"/>
              <a:ext cx="1789682" cy="153888"/>
            </a:xfrm>
            <a:prstGeom prst="rect">
              <a:avLst/>
            </a:prstGeom>
          </p:spPr>
          <p:txBody>
            <a:bodyPr wrap="square" lIns="0" tIns="0" rIns="0" bIns="0">
              <a:sp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1000" b="1" dirty="0">
                  <a:solidFill>
                    <a:schemeClr val="tx1"/>
                  </a:solidFill>
                </a:rPr>
                <a:t>Business Card Display</a:t>
              </a:r>
            </a:p>
          </p:txBody>
        </p:sp>
        <p:sp>
          <p:nvSpPr>
            <p:cNvPr id="21" name="Text Placeholder 1">
              <a:extLst>
                <a:ext uri="{FF2B5EF4-FFF2-40B4-BE49-F238E27FC236}">
                  <a16:creationId xmlns:a16="http://schemas.microsoft.com/office/drawing/2014/main" id="{D9275C3B-B262-49D6-8F55-9839F1D8DF6D}"/>
                </a:ext>
              </a:extLst>
            </p:cNvPr>
            <p:cNvSpPr txBox="1">
              <a:spLocks/>
            </p:cNvSpPr>
            <p:nvPr/>
          </p:nvSpPr>
          <p:spPr bwMode="gray">
            <a:xfrm>
              <a:off x="277812" y="1579539"/>
              <a:ext cx="2432303" cy="692497"/>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b="1" dirty="0"/>
                <a:t>Susquehanna University </a:t>
              </a:r>
              <a:r>
                <a:rPr lang="en-US" dirty="0"/>
                <a:t>asks alumni to share business cards for admissions display to showcase careers; average yield is </a:t>
              </a:r>
              <a:r>
                <a:rPr lang="en-US" b="1" dirty="0"/>
                <a:t>400 business cards </a:t>
              </a:r>
              <a:r>
                <a:rPr lang="en-US" dirty="0"/>
                <a:t>(300 never-before engaged alumni)</a:t>
              </a:r>
            </a:p>
          </p:txBody>
        </p:sp>
        <p:grpSp>
          <p:nvGrpSpPr>
            <p:cNvPr id="22" name="Group 21">
              <a:extLst>
                <a:ext uri="{FF2B5EF4-FFF2-40B4-BE49-F238E27FC236}">
                  <a16:creationId xmlns:a16="http://schemas.microsoft.com/office/drawing/2014/main" id="{5A092436-1FE6-4514-850C-E889445ECEA1}"/>
                </a:ext>
              </a:extLst>
            </p:cNvPr>
            <p:cNvGrpSpPr/>
            <p:nvPr/>
          </p:nvGrpSpPr>
          <p:grpSpPr>
            <a:xfrm>
              <a:off x="277812" y="2676471"/>
              <a:ext cx="2432305" cy="1510157"/>
              <a:chOff x="3342248" y="1209981"/>
              <a:chExt cx="2432305" cy="1510157"/>
            </a:xfrm>
          </p:grpSpPr>
          <p:sp>
            <p:nvSpPr>
              <p:cNvPr id="23" name="Text Placeholder 1">
                <a:extLst>
                  <a:ext uri="{FF2B5EF4-FFF2-40B4-BE49-F238E27FC236}">
                    <a16:creationId xmlns:a16="http://schemas.microsoft.com/office/drawing/2014/main" id="{6BD4DF82-0E1F-4166-81B0-BC22D37C9C88}"/>
                  </a:ext>
                </a:extLst>
              </p:cNvPr>
              <p:cNvSpPr txBox="1">
                <a:spLocks/>
              </p:cNvSpPr>
              <p:nvPr/>
            </p:nvSpPr>
            <p:spPr bwMode="gray">
              <a:xfrm>
                <a:off x="3342248" y="1209981"/>
                <a:ext cx="2432303" cy="1510157"/>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1000" b="1" dirty="0"/>
                  <a:t>Oh, the Places They’ll Go</a:t>
                </a:r>
              </a:p>
              <a:p>
                <a:pPr marL="0" lvl="0" indent="0">
                  <a:buNone/>
                </a:pPr>
                <a:r>
                  <a:rPr lang="en-US" sz="800" dirty="0"/>
                  <a:t>“We tell them that the goal of the programme is to show the power of a Susquehanna education by </a:t>
                </a:r>
                <a:r>
                  <a:rPr lang="en-US" sz="800" b="1" dirty="0"/>
                  <a:t>explaining to students all the places they can go </a:t>
                </a:r>
                <a:r>
                  <a:rPr lang="en-US" sz="800" dirty="0"/>
                  <a:t>in their future.”</a:t>
                </a:r>
              </a:p>
              <a:p>
                <a:pPr marL="0" indent="0" algn="r">
                  <a:buNone/>
                </a:pPr>
                <a:r>
                  <a:rPr lang="en-US" sz="700" i="1" dirty="0"/>
                  <a:t>Becky L. Deitrick,</a:t>
                </a:r>
                <a:br>
                  <a:rPr lang="en-US" sz="700" i="1" dirty="0"/>
                </a:br>
                <a:r>
                  <a:rPr lang="en-US" sz="700" i="1" dirty="0"/>
                  <a:t>AVP of Alumni, Parent &amp; Donor Engagement</a:t>
                </a:r>
              </a:p>
            </p:txBody>
          </p:sp>
          <p:grpSp>
            <p:nvGrpSpPr>
              <p:cNvPr id="24" name="Group 23">
                <a:extLst>
                  <a:ext uri="{FF2B5EF4-FFF2-40B4-BE49-F238E27FC236}">
                    <a16:creationId xmlns:a16="http://schemas.microsoft.com/office/drawing/2014/main" id="{AC03809A-8F09-4C42-93A1-2DF99354F3DE}"/>
                  </a:ext>
                </a:extLst>
              </p:cNvPr>
              <p:cNvGrpSpPr/>
              <p:nvPr/>
            </p:nvGrpSpPr>
            <p:grpSpPr bwMode="gray">
              <a:xfrm>
                <a:off x="5502881" y="1209981"/>
                <a:ext cx="271672" cy="181522"/>
                <a:chOff x="4411101" y="2672199"/>
                <a:chExt cx="271672" cy="181522"/>
              </a:xfrm>
            </p:grpSpPr>
            <p:sp>
              <p:nvSpPr>
                <p:cNvPr id="25" name="Rectangle 24">
                  <a:extLst>
                    <a:ext uri="{FF2B5EF4-FFF2-40B4-BE49-F238E27FC236}">
                      <a16:creationId xmlns:a16="http://schemas.microsoft.com/office/drawing/2014/main" id="{E84A1992-3387-4306-B83D-3C555F126664}"/>
                    </a:ext>
                  </a:extLst>
                </p:cNvPr>
                <p:cNvSpPr/>
                <p:nvPr/>
              </p:nvSpPr>
              <p:spPr bwMode="gray">
                <a:xfrm>
                  <a:off x="4411101" y="2672199"/>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6" name="Round Same Side Corner Rectangle 69">
                  <a:extLst>
                    <a:ext uri="{FF2B5EF4-FFF2-40B4-BE49-F238E27FC236}">
                      <a16:creationId xmlns:a16="http://schemas.microsoft.com/office/drawing/2014/main" id="{A839EC4B-B0D8-44D4-B662-FD609B8C436D}"/>
                    </a:ext>
                  </a:extLst>
                </p:cNvPr>
                <p:cNvSpPr/>
                <p:nvPr/>
              </p:nvSpPr>
              <p:spPr bwMode="gray">
                <a:xfrm rot="10800000">
                  <a:off x="4411101" y="2672199"/>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27" name="Freeform 70">
                  <a:extLst>
                    <a:ext uri="{FF2B5EF4-FFF2-40B4-BE49-F238E27FC236}">
                      <a16:creationId xmlns:a16="http://schemas.microsoft.com/office/drawing/2014/main" id="{8793DFEE-FE3F-47E7-8A26-15AA4CFC389F}"/>
                    </a:ext>
                  </a:extLst>
                </p:cNvPr>
                <p:cNvSpPr>
                  <a:spLocks/>
                </p:cNvSpPr>
                <p:nvPr/>
              </p:nvSpPr>
              <p:spPr bwMode="gray">
                <a:xfrm rot="10800000">
                  <a:off x="4455144" y="2707350"/>
                  <a:ext cx="58797" cy="109665"/>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28" name="Freeform 71">
                  <a:extLst>
                    <a:ext uri="{FF2B5EF4-FFF2-40B4-BE49-F238E27FC236}">
                      <a16:creationId xmlns:a16="http://schemas.microsoft.com/office/drawing/2014/main" id="{8DCFB3D1-35C1-4512-8138-6F304119D0DD}"/>
                    </a:ext>
                  </a:extLst>
                </p:cNvPr>
                <p:cNvSpPr>
                  <a:spLocks/>
                </p:cNvSpPr>
                <p:nvPr/>
              </p:nvSpPr>
              <p:spPr bwMode="gray">
                <a:xfrm rot="10800000">
                  <a:off x="4524511" y="2707350"/>
                  <a:ext cx="58797" cy="109665"/>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spTree>
    <p:extLst>
      <p:ext uri="{BB962C8B-B14F-4D97-AF65-F5344CB8AC3E}">
        <p14:creationId xmlns:p14="http://schemas.microsoft.com/office/powerpoint/2010/main" val="2319797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AF6FA1-3227-47C0-9EC2-223C928886E2}"/>
              </a:ext>
            </a:extLst>
          </p:cNvPr>
          <p:cNvSpPr>
            <a:spLocks noGrp="1"/>
          </p:cNvSpPr>
          <p:nvPr>
            <p:ph type="body" sz="quarter" idx="15"/>
          </p:nvPr>
        </p:nvSpPr>
        <p:spPr>
          <a:xfrm>
            <a:off x="280194" y="640267"/>
            <a:ext cx="5950923" cy="184666"/>
          </a:xfrm>
        </p:spPr>
        <p:txBody>
          <a:bodyPr/>
          <a:lstStyle/>
          <a:p>
            <a:r>
              <a:rPr lang="en-US" dirty="0"/>
              <a:t>UofG’s Podcast Shares Alumni Stories with Busy Students</a:t>
            </a:r>
          </a:p>
        </p:txBody>
      </p:sp>
      <p:sp>
        <p:nvSpPr>
          <p:cNvPr id="4" name="Text Placeholder 3">
            <a:extLst>
              <a:ext uri="{FF2B5EF4-FFF2-40B4-BE49-F238E27FC236}">
                <a16:creationId xmlns:a16="http://schemas.microsoft.com/office/drawing/2014/main" id="{11FC35C7-E02F-4F7D-8B28-049B520A7D0F}"/>
              </a:ext>
            </a:extLst>
          </p:cNvPr>
          <p:cNvSpPr>
            <a:spLocks noGrp="1"/>
          </p:cNvSpPr>
          <p:nvPr>
            <p:ph type="body" sz="quarter" idx="18"/>
          </p:nvPr>
        </p:nvSpPr>
        <p:spPr>
          <a:xfrm>
            <a:off x="2918129" y="4677489"/>
            <a:ext cx="3482671" cy="123111"/>
          </a:xfrm>
        </p:spPr>
        <p:txBody>
          <a:bodyPr/>
          <a:lstStyle/>
          <a:p>
            <a:pPr algn="r"/>
            <a:r>
              <a:rPr lang="en-US" dirty="0"/>
              <a:t>Source: “</a:t>
            </a:r>
            <a:r>
              <a:rPr lang="en-US" dirty="0">
                <a:hlinkClick r:id="rId3"/>
              </a:rPr>
              <a:t>Sound Tracks Podcast</a:t>
            </a:r>
            <a:r>
              <a:rPr lang="en-US" dirty="0"/>
              <a:t>,” University of Glasgow, Glasgow, UK; EAB interviews and analysis</a:t>
            </a:r>
          </a:p>
        </p:txBody>
      </p:sp>
      <p:sp>
        <p:nvSpPr>
          <p:cNvPr id="6" name="Title 5">
            <a:extLst>
              <a:ext uri="{FF2B5EF4-FFF2-40B4-BE49-F238E27FC236}">
                <a16:creationId xmlns:a16="http://schemas.microsoft.com/office/drawing/2014/main" id="{B1D3FD88-CE81-4FF8-A756-8AF8B6B5AB60}"/>
              </a:ext>
            </a:extLst>
          </p:cNvPr>
          <p:cNvSpPr>
            <a:spLocks noGrp="1"/>
          </p:cNvSpPr>
          <p:nvPr>
            <p:ph type="title"/>
          </p:nvPr>
        </p:nvSpPr>
        <p:spPr/>
        <p:txBody>
          <a:bodyPr/>
          <a:lstStyle/>
          <a:p>
            <a:r>
              <a:rPr lang="en-US" dirty="0"/>
              <a:t>On-the-Go Engagement</a:t>
            </a:r>
          </a:p>
        </p:txBody>
      </p:sp>
      <p:grpSp>
        <p:nvGrpSpPr>
          <p:cNvPr id="3" name="Group 2">
            <a:extLst>
              <a:ext uri="{FF2B5EF4-FFF2-40B4-BE49-F238E27FC236}">
                <a16:creationId xmlns:a16="http://schemas.microsoft.com/office/drawing/2014/main" id="{8BDC08F6-651F-4834-99DC-ACE16BBB4F6F}"/>
              </a:ext>
            </a:extLst>
          </p:cNvPr>
          <p:cNvGrpSpPr/>
          <p:nvPr/>
        </p:nvGrpSpPr>
        <p:grpSpPr>
          <a:xfrm>
            <a:off x="280194" y="939140"/>
            <a:ext cx="5760512" cy="3505425"/>
            <a:chOff x="280194" y="939140"/>
            <a:chExt cx="5760512" cy="3505425"/>
          </a:xfrm>
        </p:grpSpPr>
        <p:sp>
          <p:nvSpPr>
            <p:cNvPr id="7" name="TextBox 6">
              <a:extLst>
                <a:ext uri="{FF2B5EF4-FFF2-40B4-BE49-F238E27FC236}">
                  <a16:creationId xmlns:a16="http://schemas.microsoft.com/office/drawing/2014/main" id="{F5F97484-5179-4DB4-BBE0-8BBE12E9BB7B}"/>
                </a:ext>
              </a:extLst>
            </p:cNvPr>
            <p:cNvSpPr txBox="1"/>
            <p:nvPr/>
          </p:nvSpPr>
          <p:spPr>
            <a:xfrm>
              <a:off x="436295" y="1305875"/>
              <a:ext cx="3372394" cy="307777"/>
            </a:xfrm>
            <a:prstGeom prst="rect">
              <a:avLst/>
            </a:prstGeom>
            <a:noFill/>
          </p:spPr>
          <p:txBody>
            <a:bodyPr wrap="square" lIns="0" tIns="0" rIns="0" bIns="0" rtlCol="0">
              <a:spAutoFit/>
            </a:bodyPr>
            <a:lstStyle/>
            <a:p>
              <a:pPr>
                <a:spcBef>
                  <a:spcPts val="500"/>
                </a:spcBef>
              </a:pPr>
              <a:r>
                <a:rPr lang="en-US" sz="1000" b="1" dirty="0"/>
                <a:t>Screenshot of ‘Soundtracks: Sound Advice to Keep Your Career on Track’ Podcast on Spotify </a:t>
              </a:r>
            </a:p>
          </p:txBody>
        </p:sp>
        <p:grpSp>
          <p:nvGrpSpPr>
            <p:cNvPr id="63" name="Group 62">
              <a:extLst>
                <a:ext uri="{FF2B5EF4-FFF2-40B4-BE49-F238E27FC236}">
                  <a16:creationId xmlns:a16="http://schemas.microsoft.com/office/drawing/2014/main" id="{9EFF5520-4862-4717-9B6F-F90F3BA05F29}"/>
                </a:ext>
              </a:extLst>
            </p:cNvPr>
            <p:cNvGrpSpPr/>
            <p:nvPr/>
          </p:nvGrpSpPr>
          <p:grpSpPr>
            <a:xfrm>
              <a:off x="503961" y="3953184"/>
              <a:ext cx="2609461" cy="415498"/>
              <a:chOff x="503961" y="4038909"/>
              <a:chExt cx="2609461" cy="415498"/>
            </a:xfrm>
          </p:grpSpPr>
          <p:sp>
            <p:nvSpPr>
              <p:cNvPr id="17" name="TextBox 16">
                <a:extLst>
                  <a:ext uri="{FF2B5EF4-FFF2-40B4-BE49-F238E27FC236}">
                    <a16:creationId xmlns:a16="http://schemas.microsoft.com/office/drawing/2014/main" id="{D0784B8C-2E4D-4E30-BC7D-B10A37E272B6}"/>
                  </a:ext>
                </a:extLst>
              </p:cNvPr>
              <p:cNvSpPr txBox="1"/>
              <p:nvPr/>
            </p:nvSpPr>
            <p:spPr>
              <a:xfrm>
                <a:off x="1066428" y="4038909"/>
                <a:ext cx="2046994" cy="415498"/>
              </a:xfrm>
              <a:prstGeom prst="rect">
                <a:avLst/>
              </a:prstGeom>
              <a:noFill/>
            </p:spPr>
            <p:txBody>
              <a:bodyPr wrap="square" lIns="0" tIns="0" rIns="0" bIns="0" rtlCol="0">
                <a:spAutoFit/>
              </a:bodyPr>
              <a:lstStyle/>
              <a:p>
                <a:pPr>
                  <a:spcBef>
                    <a:spcPts val="500"/>
                  </a:spcBef>
                </a:pPr>
                <a:r>
                  <a:rPr lang="en-US" sz="900" dirty="0"/>
                  <a:t>Relatable and informative content, referring to alumni “side hustles,” and tips for “big city living”</a:t>
                </a:r>
              </a:p>
            </p:txBody>
          </p:sp>
          <p:pic>
            <p:nvPicPr>
              <p:cNvPr id="26" name="Picture 25">
                <a:extLst>
                  <a:ext uri="{FF2B5EF4-FFF2-40B4-BE49-F238E27FC236}">
                    <a16:creationId xmlns:a16="http://schemas.microsoft.com/office/drawing/2014/main" id="{3E24944C-3FAD-4D05-8EC3-967A25644F01}"/>
                  </a:ext>
                </a:extLst>
              </p:cNvPr>
              <p:cNvPicPr>
                <a:picLocks noChangeAspect="1"/>
              </p:cNvPicPr>
              <p:nvPr/>
            </p:nvPicPr>
            <p:blipFill>
              <a:blip r:embed="rId4"/>
              <a:stretch>
                <a:fillRect/>
              </a:stretch>
            </p:blipFill>
            <p:spPr>
              <a:xfrm>
                <a:off x="503961" y="4080404"/>
                <a:ext cx="350009" cy="332509"/>
              </a:xfrm>
              <a:prstGeom prst="rect">
                <a:avLst/>
              </a:prstGeom>
            </p:spPr>
          </p:pic>
        </p:grpSp>
        <p:pic>
          <p:nvPicPr>
            <p:cNvPr id="22" name="Picture 21">
              <a:extLst>
                <a:ext uri="{FF2B5EF4-FFF2-40B4-BE49-F238E27FC236}">
                  <a16:creationId xmlns:a16="http://schemas.microsoft.com/office/drawing/2014/main" id="{D2B28176-6120-487F-A30B-62DF59489DB3}"/>
                </a:ext>
              </a:extLst>
            </p:cNvPr>
            <p:cNvPicPr>
              <a:picLocks noChangeAspect="1"/>
            </p:cNvPicPr>
            <p:nvPr/>
          </p:nvPicPr>
          <p:blipFill>
            <a:blip r:embed="rId5"/>
            <a:stretch>
              <a:fillRect/>
            </a:stretch>
          </p:blipFill>
          <p:spPr>
            <a:xfrm>
              <a:off x="280194" y="1703857"/>
              <a:ext cx="3684511" cy="1421910"/>
            </a:xfrm>
            <a:prstGeom prst="rect">
              <a:avLst/>
            </a:prstGeom>
          </p:spPr>
        </p:pic>
        <p:sp>
          <p:nvSpPr>
            <p:cNvPr id="48" name="Text Placeholder 1">
              <a:extLst>
                <a:ext uri="{FF2B5EF4-FFF2-40B4-BE49-F238E27FC236}">
                  <a16:creationId xmlns:a16="http://schemas.microsoft.com/office/drawing/2014/main" id="{A1F4CB21-1EFC-446B-8249-CFE7CC3347E1}"/>
                </a:ext>
              </a:extLst>
            </p:cNvPr>
            <p:cNvSpPr txBox="1">
              <a:spLocks/>
            </p:cNvSpPr>
            <p:nvPr/>
          </p:nvSpPr>
          <p:spPr bwMode="gray">
            <a:xfrm>
              <a:off x="4206106" y="1198254"/>
              <a:ext cx="1834600" cy="3246311"/>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91440" rIns="182880" bIns="91440" rtlCol="0">
              <a:no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p:txBody>
        </p:sp>
        <p:grpSp>
          <p:nvGrpSpPr>
            <p:cNvPr id="5" name="Group 4">
              <a:extLst>
                <a:ext uri="{FF2B5EF4-FFF2-40B4-BE49-F238E27FC236}">
                  <a16:creationId xmlns:a16="http://schemas.microsoft.com/office/drawing/2014/main" id="{9CC77790-DABE-48A8-935B-1881694A0214}"/>
                </a:ext>
              </a:extLst>
            </p:cNvPr>
            <p:cNvGrpSpPr/>
            <p:nvPr/>
          </p:nvGrpSpPr>
          <p:grpSpPr>
            <a:xfrm>
              <a:off x="4429508" y="1780443"/>
              <a:ext cx="1222069" cy="2456373"/>
              <a:chOff x="3624220" y="1049908"/>
              <a:chExt cx="1222069" cy="2456373"/>
            </a:xfrm>
          </p:grpSpPr>
          <p:sp>
            <p:nvSpPr>
              <p:cNvPr id="9" name="Rectangle 8">
                <a:extLst>
                  <a:ext uri="{FF2B5EF4-FFF2-40B4-BE49-F238E27FC236}">
                    <a16:creationId xmlns:a16="http://schemas.microsoft.com/office/drawing/2014/main" id="{DE2E385A-AE54-4248-BFAE-B49DAD60DB3A}"/>
                  </a:ext>
                </a:extLst>
              </p:cNvPr>
              <p:cNvSpPr/>
              <p:nvPr/>
            </p:nvSpPr>
            <p:spPr bwMode="gray">
              <a:xfrm>
                <a:off x="3624220" y="1049908"/>
                <a:ext cx="882745" cy="661720"/>
              </a:xfrm>
              <a:prstGeom prst="rect">
                <a:avLst/>
              </a:prstGeom>
            </p:spPr>
            <p:txBody>
              <a:bodyPr wrap="square" lIns="0" tIns="0" rIns="0" bIns="0">
                <a:spAutoFit/>
              </a:bodyPr>
              <a:lstStyle/>
              <a:p>
                <a:r>
                  <a:rPr lang="en-US" sz="2500" dirty="0">
                    <a:solidFill>
                      <a:schemeClr val="accent6"/>
                    </a:solidFill>
                    <a:latin typeface="+mj-lt"/>
                  </a:rPr>
                  <a:t>13</a:t>
                </a:r>
              </a:p>
              <a:p>
                <a:r>
                  <a:rPr lang="en-US" sz="900" dirty="0"/>
                  <a:t>Episodes over two series</a:t>
                </a:r>
              </a:p>
            </p:txBody>
          </p:sp>
          <p:sp>
            <p:nvSpPr>
              <p:cNvPr id="10" name="Rectangle 9">
                <a:extLst>
                  <a:ext uri="{FF2B5EF4-FFF2-40B4-BE49-F238E27FC236}">
                    <a16:creationId xmlns:a16="http://schemas.microsoft.com/office/drawing/2014/main" id="{72E79902-B14B-41E0-9678-E23FAD0EEA26}"/>
                  </a:ext>
                </a:extLst>
              </p:cNvPr>
              <p:cNvSpPr/>
              <p:nvPr/>
            </p:nvSpPr>
            <p:spPr bwMode="gray">
              <a:xfrm>
                <a:off x="3624220" y="1947235"/>
                <a:ext cx="1116788" cy="661720"/>
              </a:xfrm>
              <a:prstGeom prst="rect">
                <a:avLst/>
              </a:prstGeom>
            </p:spPr>
            <p:txBody>
              <a:bodyPr wrap="square" lIns="0" tIns="0" rIns="0" bIns="0">
                <a:spAutoFit/>
              </a:bodyPr>
              <a:lstStyle/>
              <a:p>
                <a:pPr>
                  <a:spcBef>
                    <a:spcPts val="500"/>
                  </a:spcBef>
                </a:pPr>
                <a:r>
                  <a:rPr lang="en-US" sz="2500" dirty="0">
                    <a:solidFill>
                      <a:schemeClr val="accent6"/>
                    </a:solidFill>
                    <a:latin typeface="+mj-lt"/>
                  </a:rPr>
                  <a:t>2,000+</a:t>
                </a:r>
                <a:br>
                  <a:rPr lang="en-US" sz="900" dirty="0"/>
                </a:br>
                <a:r>
                  <a:rPr lang="en-US" sz="900" dirty="0"/>
                  <a:t>Downloads in under one year</a:t>
                </a:r>
              </a:p>
            </p:txBody>
          </p:sp>
          <p:sp>
            <p:nvSpPr>
              <p:cNvPr id="11" name="Rectangle 10">
                <a:extLst>
                  <a:ext uri="{FF2B5EF4-FFF2-40B4-BE49-F238E27FC236}">
                    <a16:creationId xmlns:a16="http://schemas.microsoft.com/office/drawing/2014/main" id="{4EB20550-6FB7-4FDD-90AF-93FA7F1304EB}"/>
                  </a:ext>
                </a:extLst>
              </p:cNvPr>
              <p:cNvSpPr/>
              <p:nvPr/>
            </p:nvSpPr>
            <p:spPr bwMode="gray">
              <a:xfrm>
                <a:off x="3624220" y="2844561"/>
                <a:ext cx="1222069" cy="661720"/>
              </a:xfrm>
              <a:prstGeom prst="rect">
                <a:avLst/>
              </a:prstGeom>
            </p:spPr>
            <p:txBody>
              <a:bodyPr wrap="square" lIns="0" tIns="0" rIns="0" bIns="0">
                <a:spAutoFit/>
              </a:bodyPr>
              <a:lstStyle/>
              <a:p>
                <a:pPr>
                  <a:spcBef>
                    <a:spcPts val="500"/>
                  </a:spcBef>
                </a:pPr>
                <a:r>
                  <a:rPr lang="en-US" sz="2500" dirty="0">
                    <a:solidFill>
                      <a:schemeClr val="accent6"/>
                    </a:solidFill>
                    <a:latin typeface="+mj-lt"/>
                  </a:rPr>
                  <a:t>90</a:t>
                </a:r>
                <a:br>
                  <a:rPr lang="en-US" sz="900" dirty="0"/>
                </a:br>
                <a:r>
                  <a:rPr lang="en-US" sz="900" dirty="0"/>
                  <a:t>Student attendees at a ‘live podcast’ event</a:t>
                </a:r>
              </a:p>
            </p:txBody>
          </p:sp>
        </p:grpSp>
        <p:grpSp>
          <p:nvGrpSpPr>
            <p:cNvPr id="55" name="Group 54">
              <a:extLst>
                <a:ext uri="{FF2B5EF4-FFF2-40B4-BE49-F238E27FC236}">
                  <a16:creationId xmlns:a16="http://schemas.microsoft.com/office/drawing/2014/main" id="{22E1A0A1-56D0-4234-80B5-00584D57E3AC}"/>
                </a:ext>
              </a:extLst>
            </p:cNvPr>
            <p:cNvGrpSpPr/>
            <p:nvPr/>
          </p:nvGrpSpPr>
          <p:grpSpPr bwMode="gray">
            <a:xfrm>
              <a:off x="5769034" y="1198254"/>
              <a:ext cx="271672" cy="181522"/>
              <a:chOff x="4411101" y="2003891"/>
              <a:chExt cx="271672" cy="181522"/>
            </a:xfrm>
          </p:grpSpPr>
          <p:sp>
            <p:nvSpPr>
              <p:cNvPr id="56" name="Rectangle 55">
                <a:extLst>
                  <a:ext uri="{FF2B5EF4-FFF2-40B4-BE49-F238E27FC236}">
                    <a16:creationId xmlns:a16="http://schemas.microsoft.com/office/drawing/2014/main" id="{48CAD176-B207-437E-9091-B5C242CD53A3}"/>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7" name="Round Same Side Corner Rectangle 28">
                <a:extLst>
                  <a:ext uri="{FF2B5EF4-FFF2-40B4-BE49-F238E27FC236}">
                    <a16:creationId xmlns:a16="http://schemas.microsoft.com/office/drawing/2014/main" id="{5895AA17-6CAB-4449-A861-1E91E625A722}"/>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58" name="Freeform 29">
                <a:extLst>
                  <a:ext uri="{FF2B5EF4-FFF2-40B4-BE49-F238E27FC236}">
                    <a16:creationId xmlns:a16="http://schemas.microsoft.com/office/drawing/2014/main" id="{90D77B1B-821E-4EFA-BA95-63113819796B}"/>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pic>
          <p:nvPicPr>
            <p:cNvPr id="1026" name="Picture 2" descr="Image result for university of glasgow logo">
              <a:extLst>
                <a:ext uri="{FF2B5EF4-FFF2-40B4-BE49-F238E27FC236}">
                  <a16:creationId xmlns:a16="http://schemas.microsoft.com/office/drawing/2014/main" id="{C08E5EA3-F08E-445A-A272-5AA7E6670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295" y="939140"/>
              <a:ext cx="837459" cy="259114"/>
            </a:xfrm>
            <a:prstGeom prst="rect">
              <a:avLst/>
            </a:prstGeom>
            <a:noFill/>
            <a:extLst>
              <a:ext uri="{909E8E84-426E-40DD-AFC4-6F175D3DCCD1}">
                <a14:hiddenFill xmlns:a14="http://schemas.microsoft.com/office/drawing/2010/main">
                  <a:solidFill>
                    <a:srgbClr val="FFFFFF"/>
                  </a:solidFill>
                </a14:hiddenFill>
              </a:ext>
            </a:extLst>
          </p:spPr>
        </p:pic>
        <p:grpSp>
          <p:nvGrpSpPr>
            <p:cNvPr id="59" name="Group 58">
              <a:extLst>
                <a:ext uri="{FF2B5EF4-FFF2-40B4-BE49-F238E27FC236}">
                  <a16:creationId xmlns:a16="http://schemas.microsoft.com/office/drawing/2014/main" id="{2AC9A39A-B6BA-4C27-AF53-57DF1D806788}"/>
                </a:ext>
              </a:extLst>
            </p:cNvPr>
            <p:cNvGrpSpPr/>
            <p:nvPr/>
          </p:nvGrpSpPr>
          <p:grpSpPr>
            <a:xfrm>
              <a:off x="503961" y="3421674"/>
              <a:ext cx="2418477" cy="346670"/>
              <a:chOff x="436295" y="2974001"/>
              <a:chExt cx="2418477" cy="346670"/>
            </a:xfrm>
          </p:grpSpPr>
          <p:sp>
            <p:nvSpPr>
              <p:cNvPr id="14" name="TextBox 13">
                <a:extLst>
                  <a:ext uri="{FF2B5EF4-FFF2-40B4-BE49-F238E27FC236}">
                    <a16:creationId xmlns:a16="http://schemas.microsoft.com/office/drawing/2014/main" id="{F6461E39-A582-4DA3-BB7A-F822360DC573}"/>
                  </a:ext>
                </a:extLst>
              </p:cNvPr>
              <p:cNvSpPr txBox="1"/>
              <p:nvPr/>
            </p:nvSpPr>
            <p:spPr>
              <a:xfrm>
                <a:off x="1066428" y="3008837"/>
                <a:ext cx="1788344" cy="276999"/>
              </a:xfrm>
              <a:prstGeom prst="rect">
                <a:avLst/>
              </a:prstGeom>
              <a:noFill/>
            </p:spPr>
            <p:txBody>
              <a:bodyPr wrap="square" lIns="0" tIns="0" rIns="0" bIns="0" rtlCol="0">
                <a:spAutoFit/>
              </a:bodyPr>
              <a:lstStyle/>
              <a:p>
                <a:pPr>
                  <a:spcBef>
                    <a:spcPts val="500"/>
                  </a:spcBef>
                </a:pPr>
                <a:r>
                  <a:rPr lang="en-US" sz="900" dirty="0"/>
                  <a:t>Allows students to engage with alumni “on-the-go”</a:t>
                </a:r>
              </a:p>
            </p:txBody>
          </p:sp>
          <p:pic>
            <p:nvPicPr>
              <p:cNvPr id="61" name="Picture 60">
                <a:extLst>
                  <a:ext uri="{FF2B5EF4-FFF2-40B4-BE49-F238E27FC236}">
                    <a16:creationId xmlns:a16="http://schemas.microsoft.com/office/drawing/2014/main" id="{0AAD33B3-5BF6-483D-B499-47F237936B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295" y="2974001"/>
                <a:ext cx="417675" cy="346670"/>
              </a:xfrm>
              <a:prstGeom prst="rect">
                <a:avLst/>
              </a:prstGeom>
            </p:spPr>
          </p:pic>
        </p:grpSp>
        <p:sp>
          <p:nvSpPr>
            <p:cNvPr id="62" name="TextBox 61">
              <a:extLst>
                <a:ext uri="{FF2B5EF4-FFF2-40B4-BE49-F238E27FC236}">
                  <a16:creationId xmlns:a16="http://schemas.microsoft.com/office/drawing/2014/main" id="{9DBF53FE-3BBC-494C-B083-0BBE2B6FC454}"/>
                </a:ext>
              </a:extLst>
            </p:cNvPr>
            <p:cNvSpPr txBox="1"/>
            <p:nvPr/>
          </p:nvSpPr>
          <p:spPr>
            <a:xfrm>
              <a:off x="4397376" y="1305875"/>
              <a:ext cx="1245913" cy="307777"/>
            </a:xfrm>
            <a:prstGeom prst="rect">
              <a:avLst/>
            </a:prstGeom>
            <a:noFill/>
          </p:spPr>
          <p:txBody>
            <a:bodyPr wrap="square" lIns="0" tIns="0" rIns="0" bIns="0" rtlCol="0">
              <a:spAutoFit/>
            </a:bodyPr>
            <a:lstStyle/>
            <a:p>
              <a:pPr>
                <a:spcBef>
                  <a:spcPts val="500"/>
                </a:spcBef>
              </a:pPr>
              <a:r>
                <a:rPr lang="en-US" sz="1000" b="1" dirty="0"/>
                <a:t>Impressive First Year Results</a:t>
              </a:r>
            </a:p>
          </p:txBody>
        </p:sp>
      </p:grpSp>
      <p:sp>
        <p:nvSpPr>
          <p:cNvPr id="33" name="Text Placeholder 1">
            <a:extLst>
              <a:ext uri="{FF2B5EF4-FFF2-40B4-BE49-F238E27FC236}">
                <a16:creationId xmlns:a16="http://schemas.microsoft.com/office/drawing/2014/main" id="{D2BD99EB-2064-447E-9566-A7F0190B224E}"/>
              </a:ext>
            </a:extLst>
          </p:cNvPr>
          <p:cNvSpPr txBox="1">
            <a:spLocks/>
          </p:cNvSpPr>
          <p:nvPr/>
        </p:nvSpPr>
        <p:spPr>
          <a:xfrm>
            <a:off x="262272" y="97401"/>
            <a:ext cx="2704085" cy="123111"/>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8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Strategy 1: “This Could be You!” Career Showcases</a:t>
            </a:r>
          </a:p>
        </p:txBody>
      </p:sp>
    </p:spTree>
    <p:extLst>
      <p:ext uri="{BB962C8B-B14F-4D97-AF65-F5344CB8AC3E}">
        <p14:creationId xmlns:p14="http://schemas.microsoft.com/office/powerpoint/2010/main" val="2177534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4C049-5BC8-4B61-A542-08C829A618CC}"/>
              </a:ext>
            </a:extLst>
          </p:cNvPr>
          <p:cNvSpPr>
            <a:spLocks noGrp="1"/>
          </p:cNvSpPr>
          <p:nvPr>
            <p:ph type="body" sz="quarter" idx="15"/>
          </p:nvPr>
        </p:nvSpPr>
        <p:spPr>
          <a:xfrm>
            <a:off x="280194" y="640267"/>
            <a:ext cx="6120605" cy="184666"/>
          </a:xfrm>
        </p:spPr>
        <p:txBody>
          <a:bodyPr/>
          <a:lstStyle/>
          <a:p>
            <a:r>
              <a:rPr lang="en-US" dirty="0"/>
              <a:t>Institutions Innovate on Typical Career Panel Format and Themes </a:t>
            </a:r>
          </a:p>
        </p:txBody>
      </p:sp>
      <p:sp>
        <p:nvSpPr>
          <p:cNvPr id="4" name="Text Placeholder 3">
            <a:extLst>
              <a:ext uri="{FF2B5EF4-FFF2-40B4-BE49-F238E27FC236}">
                <a16:creationId xmlns:a16="http://schemas.microsoft.com/office/drawing/2014/main" id="{189C09A6-FF15-4533-B7D4-E1A0E8536F06}"/>
              </a:ext>
            </a:extLst>
          </p:cNvPr>
          <p:cNvSpPr>
            <a:spLocks noGrp="1"/>
          </p:cNvSpPr>
          <p:nvPr>
            <p:ph type="body" sz="quarter" idx="18"/>
          </p:nvPr>
        </p:nvSpPr>
        <p:spPr>
          <a:xfrm>
            <a:off x="3295291" y="4554378"/>
            <a:ext cx="3105509" cy="276999"/>
          </a:xfrm>
        </p:spPr>
        <p:txBody>
          <a:bodyPr/>
          <a:lstStyle/>
          <a:p>
            <a:r>
              <a:rPr lang="en-US" dirty="0"/>
              <a:t>Source: Engaging for Excellence: Generating alumni support for higher education 2018, </a:t>
            </a:r>
            <a:r>
              <a:rPr lang="en-US" i="1" dirty="0"/>
              <a:t>CASE</a:t>
            </a:r>
            <a:r>
              <a:rPr lang="en-US" dirty="0"/>
              <a:t>, 2018, </a:t>
            </a:r>
            <a:r>
              <a:rPr lang="en-US" dirty="0">
                <a:hlinkClick r:id="rId3"/>
              </a:rPr>
              <a:t>https://www.case.org/system/files/media/file/Engaging_for_excellence_2018_final.pdf</a:t>
            </a:r>
            <a:r>
              <a:rPr lang="en-US" dirty="0"/>
              <a:t>; University of Sussex, Falmer, UL; EAB interviews and analysis.</a:t>
            </a:r>
          </a:p>
        </p:txBody>
      </p:sp>
      <p:sp>
        <p:nvSpPr>
          <p:cNvPr id="6" name="Title 5">
            <a:extLst>
              <a:ext uri="{FF2B5EF4-FFF2-40B4-BE49-F238E27FC236}">
                <a16:creationId xmlns:a16="http://schemas.microsoft.com/office/drawing/2014/main" id="{8015454F-5DDB-4056-B21B-59594669CCF1}"/>
              </a:ext>
            </a:extLst>
          </p:cNvPr>
          <p:cNvSpPr>
            <a:spLocks noGrp="1"/>
          </p:cNvSpPr>
          <p:nvPr>
            <p:ph type="title"/>
          </p:nvPr>
        </p:nvSpPr>
        <p:spPr/>
        <p:txBody>
          <a:bodyPr/>
          <a:lstStyle/>
          <a:p>
            <a:r>
              <a:rPr lang="en-US" dirty="0"/>
              <a:t>Not Your Average Career Panel</a:t>
            </a:r>
          </a:p>
        </p:txBody>
      </p:sp>
      <p:grpSp>
        <p:nvGrpSpPr>
          <p:cNvPr id="5" name="Group 4">
            <a:extLst>
              <a:ext uri="{FF2B5EF4-FFF2-40B4-BE49-F238E27FC236}">
                <a16:creationId xmlns:a16="http://schemas.microsoft.com/office/drawing/2014/main" id="{427D4F44-77EE-434B-98C0-F81A6352C074}"/>
              </a:ext>
            </a:extLst>
          </p:cNvPr>
          <p:cNvGrpSpPr/>
          <p:nvPr/>
        </p:nvGrpSpPr>
        <p:grpSpPr>
          <a:xfrm>
            <a:off x="256247" y="983802"/>
            <a:ext cx="6014928" cy="2946900"/>
            <a:chOff x="256247" y="983802"/>
            <a:chExt cx="6014928" cy="2946900"/>
          </a:xfrm>
        </p:grpSpPr>
        <p:pic>
          <p:nvPicPr>
            <p:cNvPr id="19" name="Picture 2" descr="Image result for university of Westminster's logo">
              <a:extLst>
                <a:ext uri="{FF2B5EF4-FFF2-40B4-BE49-F238E27FC236}">
                  <a16:creationId xmlns:a16="http://schemas.microsoft.com/office/drawing/2014/main" id="{62657264-9FE5-49FF-AB3B-78BDD3BEA8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338" y="983802"/>
              <a:ext cx="1270837" cy="78205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university of sussex logo">
              <a:extLst>
                <a:ext uri="{FF2B5EF4-FFF2-40B4-BE49-F238E27FC236}">
                  <a16:creationId xmlns:a16="http://schemas.microsoft.com/office/drawing/2014/main" id="{24776CC6-2827-4744-9F73-D671BDD26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72" y="1036611"/>
              <a:ext cx="536228" cy="5362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53A3F242-61FF-49DD-9B0B-42BD970369C6}"/>
                </a:ext>
              </a:extLst>
            </p:cNvPr>
            <p:cNvSpPr/>
            <p:nvPr/>
          </p:nvSpPr>
          <p:spPr>
            <a:xfrm>
              <a:off x="3490807" y="1644805"/>
              <a:ext cx="2757762" cy="307777"/>
            </a:xfrm>
            <a:prstGeom prst="rect">
              <a:avLst/>
            </a:prstGeom>
            <a:noFill/>
          </p:spPr>
          <p:txBody>
            <a:bodyPr wrap="square" lIns="0" tIns="0" rIns="0" bIns="0" rtlCol="0">
              <a:spAutoFit/>
            </a:bodyPr>
            <a:lstStyle/>
            <a:p>
              <a:pPr>
                <a:spcBef>
                  <a:spcPts val="500"/>
                </a:spcBef>
              </a:pPr>
              <a:r>
                <a:rPr lang="en-US" sz="1000" b="1" dirty="0"/>
                <a:t>“What it Takes” Career Series Focuses on Themes With Gen-Z Appeal</a:t>
              </a:r>
            </a:p>
          </p:txBody>
        </p:sp>
        <p:sp>
          <p:nvSpPr>
            <p:cNvPr id="9" name="TextBox 8">
              <a:extLst>
                <a:ext uri="{FF2B5EF4-FFF2-40B4-BE49-F238E27FC236}">
                  <a16:creationId xmlns:a16="http://schemas.microsoft.com/office/drawing/2014/main" id="{6DDE85D1-76F9-4CED-9E5A-A7FC017CCAD6}"/>
                </a:ext>
              </a:extLst>
            </p:cNvPr>
            <p:cNvSpPr txBox="1"/>
            <p:nvPr/>
          </p:nvSpPr>
          <p:spPr>
            <a:xfrm>
              <a:off x="256247" y="1644805"/>
              <a:ext cx="2629800" cy="307777"/>
            </a:xfrm>
            <a:prstGeom prst="rect">
              <a:avLst/>
            </a:prstGeom>
            <a:noFill/>
          </p:spPr>
          <p:txBody>
            <a:bodyPr wrap="square" lIns="0" tIns="0" rIns="0" bIns="0" rtlCol="0">
              <a:spAutoFit/>
            </a:bodyPr>
            <a:lstStyle/>
            <a:p>
              <a:pPr>
                <a:spcBef>
                  <a:spcPts val="500"/>
                </a:spcBef>
              </a:pPr>
              <a:r>
                <a:rPr lang="en-US" sz="1000" b="1" dirty="0"/>
                <a:t>“Make it Happen Fortnight” Allows for Focused Industry Shopping </a:t>
              </a:r>
            </a:p>
          </p:txBody>
        </p:sp>
        <p:sp>
          <p:nvSpPr>
            <p:cNvPr id="3" name="TextBox 2">
              <a:extLst>
                <a:ext uri="{FF2B5EF4-FFF2-40B4-BE49-F238E27FC236}">
                  <a16:creationId xmlns:a16="http://schemas.microsoft.com/office/drawing/2014/main" id="{D500CF9C-C5E1-47BA-8649-B73A8E7988DB}"/>
                </a:ext>
              </a:extLst>
            </p:cNvPr>
            <p:cNvSpPr txBox="1"/>
            <p:nvPr/>
          </p:nvSpPr>
          <p:spPr>
            <a:xfrm>
              <a:off x="256247" y="2048135"/>
              <a:ext cx="2401900" cy="1715854"/>
            </a:xfrm>
            <a:prstGeom prst="rect">
              <a:avLst/>
            </a:prstGeom>
            <a:noFill/>
          </p:spPr>
          <p:txBody>
            <a:bodyPr wrap="square" lIns="0" tIns="0" rIns="0" bIns="0" rtlCol="0">
              <a:spAutoFit/>
            </a:bodyPr>
            <a:lstStyle/>
            <a:p>
              <a:pPr marL="171450" indent="-171450">
                <a:spcBef>
                  <a:spcPts val="500"/>
                </a:spcBef>
                <a:buFont typeface="Arial" panose="020B0604020202020204" pitchFamily="34" charset="0"/>
                <a:buChar char="•"/>
              </a:pPr>
              <a:r>
                <a:rPr lang="en-US" sz="900" dirty="0"/>
                <a:t> 8-day event featuring </a:t>
              </a:r>
              <a:r>
                <a:rPr lang="en-US" sz="900" b="1" dirty="0">
                  <a:solidFill>
                    <a:schemeClr val="accent6"/>
                  </a:solidFill>
                </a:rPr>
                <a:t>40 alumni across eight industries</a:t>
              </a:r>
              <a:r>
                <a:rPr lang="en-US" sz="900" dirty="0"/>
                <a:t>, with each day dedicated to a different industry </a:t>
              </a:r>
            </a:p>
            <a:p>
              <a:pPr marL="171450" indent="-171450">
                <a:spcBef>
                  <a:spcPts val="500"/>
                </a:spcBef>
                <a:buFont typeface="Arial" panose="020B0604020202020204" pitchFamily="34" charset="0"/>
                <a:buChar char="•"/>
              </a:pPr>
              <a:r>
                <a:rPr lang="en-US" sz="900" dirty="0"/>
                <a:t> Evening events involve alumni </a:t>
              </a:r>
              <a:r>
                <a:rPr lang="en-US" sz="900" b="1" dirty="0">
                  <a:solidFill>
                    <a:schemeClr val="accent6"/>
                  </a:solidFill>
                </a:rPr>
                <a:t>panel discussions</a:t>
              </a:r>
              <a:r>
                <a:rPr lang="en-US" sz="900" dirty="0">
                  <a:solidFill>
                    <a:schemeClr val="accent6"/>
                  </a:solidFill>
                </a:rPr>
                <a:t> </a:t>
              </a:r>
              <a:r>
                <a:rPr lang="en-US" sz="900" dirty="0"/>
                <a:t>followed by a Q&amp;A and </a:t>
              </a:r>
              <a:r>
                <a:rPr lang="en-US" sz="900" b="1" dirty="0">
                  <a:solidFill>
                    <a:schemeClr val="accent6"/>
                  </a:solidFill>
                </a:rPr>
                <a:t>networking session </a:t>
              </a:r>
            </a:p>
            <a:p>
              <a:pPr marL="171450" indent="-171450">
                <a:spcBef>
                  <a:spcPts val="500"/>
                </a:spcBef>
                <a:buFont typeface="Arial" panose="020B0604020202020204" pitchFamily="34" charset="0"/>
                <a:buChar char="•"/>
              </a:pPr>
              <a:r>
                <a:rPr lang="en-US" sz="900" dirty="0"/>
                <a:t> Condensed format enables students to </a:t>
              </a:r>
              <a:r>
                <a:rPr lang="en-US" sz="900" b="1" dirty="0">
                  <a:solidFill>
                    <a:schemeClr val="accent6"/>
                  </a:solidFill>
                </a:rPr>
                <a:t>easily shop across industries and job types </a:t>
              </a:r>
            </a:p>
            <a:p>
              <a:pPr marL="171450" indent="-171450">
                <a:spcBef>
                  <a:spcPts val="500"/>
                </a:spcBef>
                <a:buFont typeface="Arial" panose="020B0604020202020204" pitchFamily="34" charset="0"/>
                <a:buChar char="•"/>
              </a:pPr>
              <a:r>
                <a:rPr lang="en-US" sz="900" dirty="0"/>
                <a:t> Annual event typically attracts</a:t>
              </a:r>
              <a:br>
                <a:rPr lang="en-US" sz="900" dirty="0"/>
              </a:br>
              <a:r>
                <a:rPr lang="en-US" sz="900" b="1" dirty="0">
                  <a:solidFill>
                    <a:schemeClr val="accent6"/>
                  </a:solidFill>
                </a:rPr>
                <a:t>600+ students </a:t>
              </a:r>
            </a:p>
          </p:txBody>
        </p:sp>
        <p:sp>
          <p:nvSpPr>
            <p:cNvPr id="7" name="Rectangle 6">
              <a:extLst>
                <a:ext uri="{FF2B5EF4-FFF2-40B4-BE49-F238E27FC236}">
                  <a16:creationId xmlns:a16="http://schemas.microsoft.com/office/drawing/2014/main" id="{53372ED9-1BDB-479E-8D57-0DA312182301}"/>
                </a:ext>
              </a:extLst>
            </p:cNvPr>
            <p:cNvSpPr/>
            <p:nvPr/>
          </p:nvSpPr>
          <p:spPr>
            <a:xfrm>
              <a:off x="3490807" y="2048135"/>
              <a:ext cx="2653746" cy="1882567"/>
            </a:xfrm>
            <a:prstGeom prst="rect">
              <a:avLst/>
            </a:prstGeom>
            <a:noFill/>
          </p:spPr>
          <p:txBody>
            <a:bodyPr wrap="square" lIns="0" tIns="0" rIns="0" bIns="0" rtlCol="0">
              <a:spAutoFit/>
            </a:bodyPr>
            <a:lstStyle/>
            <a:p>
              <a:pPr marL="171450" indent="-171450">
                <a:spcBef>
                  <a:spcPts val="500"/>
                </a:spcBef>
                <a:buFont typeface="Arial" panose="020B0604020202020204" pitchFamily="34" charset="0"/>
                <a:buChar char="•"/>
              </a:pPr>
              <a:r>
                <a:rPr lang="en-US" sz="900" dirty="0"/>
                <a:t> Topics </a:t>
              </a:r>
              <a:r>
                <a:rPr lang="en-US" sz="900" b="1" dirty="0">
                  <a:solidFill>
                    <a:schemeClr val="accent6"/>
                  </a:solidFill>
                </a:rPr>
                <a:t>go beyond typical industry themes </a:t>
              </a:r>
              <a:r>
                <a:rPr lang="en-US" sz="900" dirty="0"/>
                <a:t>to appeal to Gen-Z, including:</a:t>
              </a:r>
            </a:p>
            <a:p>
              <a:pPr marL="440284" lvl="1" indent="-171450">
                <a:spcBef>
                  <a:spcPts val="600"/>
                </a:spcBef>
                <a:buFont typeface="Arial" panose="020B0604020202020204" pitchFamily="34" charset="0"/>
                <a:buChar char="•"/>
              </a:pPr>
              <a:r>
                <a:rPr lang="en-US" sz="900" i="1" dirty="0"/>
                <a:t>What it Takes to be a YouTuber</a:t>
              </a:r>
            </a:p>
            <a:p>
              <a:pPr marL="440284" lvl="1" indent="-171450">
                <a:spcBef>
                  <a:spcPts val="600"/>
                </a:spcBef>
                <a:buFont typeface="Arial" panose="020B0604020202020204" pitchFamily="34" charset="0"/>
                <a:buChar char="•"/>
              </a:pPr>
              <a:r>
                <a:rPr lang="en-US" sz="900" i="1" dirty="0"/>
                <a:t>What it Takes to Develop Your Own Online Brand and App</a:t>
              </a:r>
            </a:p>
            <a:p>
              <a:pPr marL="440284" lvl="1" indent="-171450">
                <a:spcBef>
                  <a:spcPts val="600"/>
                </a:spcBef>
                <a:buFont typeface="Arial" panose="020B0604020202020204" pitchFamily="34" charset="0"/>
                <a:buChar char="•"/>
              </a:pPr>
              <a:r>
                <a:rPr lang="en-US" sz="900" i="1" dirty="0"/>
                <a:t>What it Takes to Be a Female Leader</a:t>
              </a:r>
              <a:endParaRPr lang="en-US" sz="900" b="1" i="1" dirty="0"/>
            </a:p>
            <a:p>
              <a:pPr marL="171450" indent="-171450">
                <a:spcBef>
                  <a:spcPts val="500"/>
                </a:spcBef>
                <a:buFont typeface="Arial" panose="020B0604020202020204" pitchFamily="34" charset="0"/>
                <a:buChar char="•"/>
              </a:pPr>
              <a:r>
                <a:rPr lang="en-US" sz="900" b="1" dirty="0"/>
                <a:t> </a:t>
              </a:r>
              <a:r>
                <a:rPr lang="en-US" sz="900" b="1" dirty="0">
                  <a:solidFill>
                    <a:schemeClr val="accent6"/>
                  </a:solidFill>
                </a:rPr>
                <a:t>Monthly or bi-monthly career talks </a:t>
              </a:r>
              <a:r>
                <a:rPr lang="en-US" sz="900" dirty="0"/>
                <a:t>open to students and young alumni (i.e., within three years of graduation)</a:t>
              </a:r>
            </a:p>
            <a:p>
              <a:pPr marL="171450" indent="-171450">
                <a:spcBef>
                  <a:spcPts val="500"/>
                </a:spcBef>
                <a:buFont typeface="Arial" panose="020B0604020202020204" pitchFamily="34" charset="0"/>
                <a:buChar char="•"/>
              </a:pPr>
              <a:r>
                <a:rPr lang="en-US" sz="900" b="1" dirty="0"/>
                <a:t> </a:t>
              </a:r>
              <a:r>
                <a:rPr lang="en-US" sz="900" b="1" dirty="0">
                  <a:solidFill>
                    <a:schemeClr val="accent6"/>
                  </a:solidFill>
                </a:rPr>
                <a:t>Varied formats </a:t>
              </a:r>
              <a:r>
                <a:rPr lang="en-US" sz="900" dirty="0"/>
                <a:t>include TED-style talks, panel events, and interactive workshops</a:t>
              </a:r>
            </a:p>
          </p:txBody>
        </p:sp>
      </p:grpSp>
      <p:sp>
        <p:nvSpPr>
          <p:cNvPr id="16" name="Text Placeholder 1">
            <a:extLst>
              <a:ext uri="{FF2B5EF4-FFF2-40B4-BE49-F238E27FC236}">
                <a16:creationId xmlns:a16="http://schemas.microsoft.com/office/drawing/2014/main" id="{F3CD3F37-C083-40D2-A7B3-08EB1ABB1B1F}"/>
              </a:ext>
            </a:extLst>
          </p:cNvPr>
          <p:cNvSpPr txBox="1">
            <a:spLocks/>
          </p:cNvSpPr>
          <p:nvPr/>
        </p:nvSpPr>
        <p:spPr>
          <a:xfrm>
            <a:off x="262272" y="97401"/>
            <a:ext cx="2889142" cy="123111"/>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8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Strategy 1: “This Could be You!” Career Showcases</a:t>
            </a:r>
          </a:p>
        </p:txBody>
      </p:sp>
    </p:spTree>
    <p:extLst>
      <p:ext uri="{BB962C8B-B14F-4D97-AF65-F5344CB8AC3E}">
        <p14:creationId xmlns:p14="http://schemas.microsoft.com/office/powerpoint/2010/main" val="1414255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46C95-36BE-4589-8F75-A7347E2E35AD}"/>
              </a:ext>
            </a:extLst>
          </p:cNvPr>
          <p:cNvSpPr>
            <a:spLocks noGrp="1"/>
          </p:cNvSpPr>
          <p:nvPr>
            <p:ph type="body" sz="quarter" idx="15"/>
          </p:nvPr>
        </p:nvSpPr>
        <p:spPr/>
        <p:txBody>
          <a:bodyPr/>
          <a:lstStyle/>
          <a:p>
            <a:r>
              <a:rPr lang="en-US" dirty="0"/>
              <a:t>Majority of UK and Irish Universities Offer Networking Engagements</a:t>
            </a:r>
          </a:p>
        </p:txBody>
      </p:sp>
      <p:sp>
        <p:nvSpPr>
          <p:cNvPr id="3" name="Text Placeholder 2">
            <a:extLst>
              <a:ext uri="{FF2B5EF4-FFF2-40B4-BE49-F238E27FC236}">
                <a16:creationId xmlns:a16="http://schemas.microsoft.com/office/drawing/2014/main" id="{DE80C089-9BF7-4EBF-A891-DB2463F6DAD6}"/>
              </a:ext>
            </a:extLst>
          </p:cNvPr>
          <p:cNvSpPr>
            <a:spLocks noGrp="1"/>
          </p:cNvSpPr>
          <p:nvPr>
            <p:ph type="body" sz="quarter" idx="16"/>
          </p:nvPr>
        </p:nvSpPr>
        <p:spPr>
          <a:xfrm>
            <a:off x="280194" y="38227"/>
            <a:ext cx="3427102" cy="246221"/>
          </a:xfrm>
        </p:spPr>
        <p:txBody>
          <a:bodyPr/>
          <a:lstStyle/>
          <a:p>
            <a:r>
              <a:rPr lang="en-US" dirty="0"/>
              <a:t>Strategy 2: Developing Impactful Networking Engagements</a:t>
            </a:r>
          </a:p>
        </p:txBody>
      </p:sp>
      <p:sp>
        <p:nvSpPr>
          <p:cNvPr id="4" name="Text Placeholder 3">
            <a:extLst>
              <a:ext uri="{FF2B5EF4-FFF2-40B4-BE49-F238E27FC236}">
                <a16:creationId xmlns:a16="http://schemas.microsoft.com/office/drawing/2014/main" id="{27408841-0F17-439D-A77B-B3E88626FAAA}"/>
              </a:ext>
            </a:extLst>
          </p:cNvPr>
          <p:cNvSpPr>
            <a:spLocks noGrp="1"/>
          </p:cNvSpPr>
          <p:nvPr>
            <p:ph type="body" sz="quarter" idx="18"/>
          </p:nvPr>
        </p:nvSpPr>
        <p:spPr>
          <a:xfrm>
            <a:off x="4619625" y="4600545"/>
            <a:ext cx="1781175" cy="230832"/>
          </a:xfrm>
        </p:spPr>
        <p:txBody>
          <a:bodyPr/>
          <a:lstStyle/>
          <a:p>
            <a:pPr algn="r"/>
            <a:r>
              <a:rPr lang="en-US" dirty="0"/>
              <a:t>Source: EAB’s UK Alumni Career Engagement Survey</a:t>
            </a:r>
          </a:p>
        </p:txBody>
      </p:sp>
      <p:sp>
        <p:nvSpPr>
          <p:cNvPr id="5" name="Text Placeholder 4">
            <a:extLst>
              <a:ext uri="{FF2B5EF4-FFF2-40B4-BE49-F238E27FC236}">
                <a16:creationId xmlns:a16="http://schemas.microsoft.com/office/drawing/2014/main" id="{4C97F03D-C258-4089-B34C-549EE3A90A34}"/>
              </a:ext>
            </a:extLst>
          </p:cNvPr>
          <p:cNvSpPr>
            <a:spLocks noGrp="1"/>
          </p:cNvSpPr>
          <p:nvPr>
            <p:ph type="body" sz="quarter" idx="19"/>
          </p:nvPr>
        </p:nvSpPr>
        <p:spPr>
          <a:xfrm>
            <a:off x="0" y="4403825"/>
            <a:ext cx="2133600" cy="230832"/>
          </a:xfrm>
        </p:spPr>
        <p:txBody>
          <a:bodyPr/>
          <a:lstStyle/>
          <a:p>
            <a:r>
              <a:rPr lang="en-US" dirty="0"/>
              <a:t>EAB’s UK Alumni Career Engagement Survey: Views from Heads of Alumni Relations at Leading UK Universities; N=23</a:t>
            </a:r>
          </a:p>
        </p:txBody>
      </p:sp>
      <p:sp>
        <p:nvSpPr>
          <p:cNvPr id="6" name="Title 5">
            <a:extLst>
              <a:ext uri="{FF2B5EF4-FFF2-40B4-BE49-F238E27FC236}">
                <a16:creationId xmlns:a16="http://schemas.microsoft.com/office/drawing/2014/main" id="{AC7E09A5-AE62-4C5C-B729-CF17A2C2DB2B}"/>
              </a:ext>
            </a:extLst>
          </p:cNvPr>
          <p:cNvSpPr>
            <a:spLocks noGrp="1"/>
          </p:cNvSpPr>
          <p:nvPr>
            <p:ph type="title"/>
          </p:nvPr>
        </p:nvSpPr>
        <p:spPr>
          <a:xfrm>
            <a:off x="280194" y="317005"/>
            <a:ext cx="5486400" cy="249299"/>
          </a:xfrm>
        </p:spPr>
        <p:txBody>
          <a:bodyPr/>
          <a:lstStyle/>
          <a:p>
            <a:r>
              <a:rPr lang="en-US" dirty="0"/>
              <a:t>Networking Engagements, by the Numbers</a:t>
            </a:r>
          </a:p>
        </p:txBody>
      </p:sp>
      <p:grpSp>
        <p:nvGrpSpPr>
          <p:cNvPr id="23" name="Group 22">
            <a:extLst>
              <a:ext uri="{FF2B5EF4-FFF2-40B4-BE49-F238E27FC236}">
                <a16:creationId xmlns:a16="http://schemas.microsoft.com/office/drawing/2014/main" id="{078179D8-000D-4A3C-A939-FA6DC73CCCCF}"/>
              </a:ext>
            </a:extLst>
          </p:cNvPr>
          <p:cNvGrpSpPr/>
          <p:nvPr/>
        </p:nvGrpSpPr>
        <p:grpSpPr>
          <a:xfrm>
            <a:off x="1195633" y="3726300"/>
            <a:ext cx="735936" cy="138499"/>
            <a:chOff x="1125295" y="3562178"/>
            <a:chExt cx="735936" cy="138499"/>
          </a:xfrm>
        </p:grpSpPr>
        <p:sp>
          <p:nvSpPr>
            <p:cNvPr id="8" name="Rectangle 7">
              <a:extLst>
                <a:ext uri="{FF2B5EF4-FFF2-40B4-BE49-F238E27FC236}">
                  <a16:creationId xmlns:a16="http://schemas.microsoft.com/office/drawing/2014/main" id="{FD753439-8B6C-435C-9824-7233F1BD267C}"/>
                </a:ext>
              </a:extLst>
            </p:cNvPr>
            <p:cNvSpPr/>
            <p:nvPr/>
          </p:nvSpPr>
          <p:spPr bwMode="gray">
            <a:xfrm>
              <a:off x="1606059" y="3608569"/>
              <a:ext cx="45720" cy="4571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Rectangle 20">
              <a:extLst>
                <a:ext uri="{FF2B5EF4-FFF2-40B4-BE49-F238E27FC236}">
                  <a16:creationId xmlns:a16="http://schemas.microsoft.com/office/drawing/2014/main" id="{F88C1B69-53DB-4EFA-B809-D9882841760A}"/>
                </a:ext>
              </a:extLst>
            </p:cNvPr>
            <p:cNvSpPr/>
            <p:nvPr/>
          </p:nvSpPr>
          <p:spPr bwMode="gray">
            <a:xfrm>
              <a:off x="1125295" y="3608569"/>
              <a:ext cx="4572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extBox 8">
              <a:extLst>
                <a:ext uri="{FF2B5EF4-FFF2-40B4-BE49-F238E27FC236}">
                  <a16:creationId xmlns:a16="http://schemas.microsoft.com/office/drawing/2014/main" id="{E4D1A4B8-C43C-468A-B9C0-6F1ABA6D4973}"/>
                </a:ext>
              </a:extLst>
            </p:cNvPr>
            <p:cNvSpPr txBox="1"/>
            <p:nvPr/>
          </p:nvSpPr>
          <p:spPr>
            <a:xfrm>
              <a:off x="1250159" y="3562178"/>
              <a:ext cx="200376" cy="138499"/>
            </a:xfrm>
            <a:prstGeom prst="rect">
              <a:avLst/>
            </a:prstGeom>
            <a:noFill/>
          </p:spPr>
          <p:txBody>
            <a:bodyPr wrap="none" lIns="0" tIns="0" rIns="0" bIns="0" rtlCol="0">
              <a:spAutoFit/>
            </a:bodyPr>
            <a:lstStyle/>
            <a:p>
              <a:pPr>
                <a:spcBef>
                  <a:spcPts val="500"/>
                </a:spcBef>
              </a:pPr>
              <a:r>
                <a:rPr lang="en-US" sz="900" dirty="0"/>
                <a:t>Yes</a:t>
              </a:r>
            </a:p>
          </p:txBody>
        </p:sp>
        <p:sp>
          <p:nvSpPr>
            <p:cNvPr id="22" name="TextBox 21">
              <a:extLst>
                <a:ext uri="{FF2B5EF4-FFF2-40B4-BE49-F238E27FC236}">
                  <a16:creationId xmlns:a16="http://schemas.microsoft.com/office/drawing/2014/main" id="{8B7BA423-32BC-46A9-BD8B-9B3EA862CD19}"/>
                </a:ext>
              </a:extLst>
            </p:cNvPr>
            <p:cNvSpPr txBox="1"/>
            <p:nvPr/>
          </p:nvSpPr>
          <p:spPr>
            <a:xfrm>
              <a:off x="1704137" y="3562178"/>
              <a:ext cx="157094" cy="138499"/>
            </a:xfrm>
            <a:prstGeom prst="rect">
              <a:avLst/>
            </a:prstGeom>
            <a:noFill/>
          </p:spPr>
          <p:txBody>
            <a:bodyPr wrap="none" lIns="0" tIns="0" rIns="0" bIns="0" rtlCol="0">
              <a:spAutoFit/>
            </a:bodyPr>
            <a:lstStyle/>
            <a:p>
              <a:pPr>
                <a:spcBef>
                  <a:spcPts val="500"/>
                </a:spcBef>
              </a:pPr>
              <a:r>
                <a:rPr lang="en-US" sz="900" dirty="0"/>
                <a:t>No</a:t>
              </a:r>
            </a:p>
          </p:txBody>
        </p:sp>
      </p:grpSp>
      <p:grpSp>
        <p:nvGrpSpPr>
          <p:cNvPr id="24" name="Group 23">
            <a:extLst>
              <a:ext uri="{FF2B5EF4-FFF2-40B4-BE49-F238E27FC236}">
                <a16:creationId xmlns:a16="http://schemas.microsoft.com/office/drawing/2014/main" id="{69E4E5C7-B756-4945-86B8-FF3A9EAE86A7}"/>
              </a:ext>
            </a:extLst>
          </p:cNvPr>
          <p:cNvGrpSpPr/>
          <p:nvPr/>
        </p:nvGrpSpPr>
        <p:grpSpPr>
          <a:xfrm>
            <a:off x="367004" y="1258400"/>
            <a:ext cx="5666791" cy="2615852"/>
            <a:chOff x="398107" y="1117093"/>
            <a:chExt cx="5666791" cy="2615852"/>
          </a:xfrm>
        </p:grpSpPr>
        <p:sp>
          <p:nvSpPr>
            <p:cNvPr id="25" name="TextBox 24">
              <a:extLst>
                <a:ext uri="{FF2B5EF4-FFF2-40B4-BE49-F238E27FC236}">
                  <a16:creationId xmlns:a16="http://schemas.microsoft.com/office/drawing/2014/main" id="{5B3E5C9A-5D3B-4A28-BF55-E64A0E12654E}"/>
                </a:ext>
              </a:extLst>
            </p:cNvPr>
            <p:cNvSpPr txBox="1"/>
            <p:nvPr/>
          </p:nvSpPr>
          <p:spPr>
            <a:xfrm>
              <a:off x="398107" y="1117093"/>
              <a:ext cx="2712098" cy="461665"/>
            </a:xfrm>
            <a:prstGeom prst="rect">
              <a:avLst/>
            </a:prstGeom>
            <a:noFill/>
          </p:spPr>
          <p:txBody>
            <a:bodyPr wrap="square" lIns="0" tIns="0" rIns="0" bIns="0" rtlCol="0">
              <a:spAutoFit/>
            </a:bodyPr>
            <a:lstStyle/>
            <a:p>
              <a:pPr>
                <a:spcBef>
                  <a:spcPts val="500"/>
                </a:spcBef>
              </a:pPr>
              <a:r>
                <a:rPr lang="en-US" sz="1000" b="1" dirty="0"/>
                <a:t>Percentage of Survey</a:t>
              </a:r>
              <a:r>
                <a:rPr lang="en-US" sz="1000" b="1" baseline="30000" dirty="0"/>
                <a:t>1</a:t>
              </a:r>
              <a:r>
                <a:rPr lang="en-US" sz="1000" b="1" dirty="0"/>
                <a:t> Respondents Offering Industry- or Career-Focused Networking Events</a:t>
              </a:r>
            </a:p>
          </p:txBody>
        </p:sp>
        <p:sp>
          <p:nvSpPr>
            <p:cNvPr id="26" name="TextBox 25">
              <a:extLst>
                <a:ext uri="{FF2B5EF4-FFF2-40B4-BE49-F238E27FC236}">
                  <a16:creationId xmlns:a16="http://schemas.microsoft.com/office/drawing/2014/main" id="{ADDF0F2E-39A4-4910-93B1-9987DB8D63BC}"/>
                </a:ext>
              </a:extLst>
            </p:cNvPr>
            <p:cNvSpPr txBox="1"/>
            <p:nvPr/>
          </p:nvSpPr>
          <p:spPr>
            <a:xfrm>
              <a:off x="3903648" y="1117093"/>
              <a:ext cx="2161250" cy="307777"/>
            </a:xfrm>
            <a:prstGeom prst="rect">
              <a:avLst/>
            </a:prstGeom>
            <a:noFill/>
          </p:spPr>
          <p:txBody>
            <a:bodyPr wrap="square" lIns="0" tIns="0" rIns="0" bIns="0" rtlCol="0">
              <a:spAutoFit/>
            </a:bodyPr>
            <a:lstStyle/>
            <a:p>
              <a:pPr>
                <a:spcBef>
                  <a:spcPts val="500"/>
                </a:spcBef>
              </a:pPr>
              <a:r>
                <a:rPr lang="en-US" sz="1000" b="1" dirty="0"/>
                <a:t>Typical Examples of Networking Engagements</a:t>
              </a:r>
            </a:p>
          </p:txBody>
        </p:sp>
        <p:sp>
          <p:nvSpPr>
            <p:cNvPr id="27" name="TextBox 26">
              <a:extLst>
                <a:ext uri="{FF2B5EF4-FFF2-40B4-BE49-F238E27FC236}">
                  <a16:creationId xmlns:a16="http://schemas.microsoft.com/office/drawing/2014/main" id="{079B4ABC-92DC-43C7-802D-25542C96F93B}"/>
                </a:ext>
              </a:extLst>
            </p:cNvPr>
            <p:cNvSpPr txBox="1"/>
            <p:nvPr/>
          </p:nvSpPr>
          <p:spPr>
            <a:xfrm>
              <a:off x="4345295" y="1885130"/>
              <a:ext cx="1256754" cy="138499"/>
            </a:xfrm>
            <a:prstGeom prst="rect">
              <a:avLst/>
            </a:prstGeom>
            <a:noFill/>
          </p:spPr>
          <p:txBody>
            <a:bodyPr wrap="none" lIns="0" tIns="0" rIns="0" bIns="0" rtlCol="0">
              <a:spAutoFit/>
            </a:bodyPr>
            <a:lstStyle/>
            <a:p>
              <a:pPr>
                <a:spcBef>
                  <a:spcPts val="500"/>
                </a:spcBef>
              </a:pPr>
              <a:r>
                <a:rPr lang="en-US" sz="900" dirty="0"/>
                <a:t>Lunch with an Alumni</a:t>
              </a:r>
            </a:p>
          </p:txBody>
        </p:sp>
        <p:sp>
          <p:nvSpPr>
            <p:cNvPr id="28" name="TextBox 27">
              <a:extLst>
                <a:ext uri="{FF2B5EF4-FFF2-40B4-BE49-F238E27FC236}">
                  <a16:creationId xmlns:a16="http://schemas.microsoft.com/office/drawing/2014/main" id="{433E5ACF-B3DB-4869-A800-84FA740CD236}"/>
                </a:ext>
              </a:extLst>
            </p:cNvPr>
            <p:cNvSpPr txBox="1"/>
            <p:nvPr/>
          </p:nvSpPr>
          <p:spPr>
            <a:xfrm>
              <a:off x="4345295" y="2606863"/>
              <a:ext cx="955390" cy="138499"/>
            </a:xfrm>
            <a:prstGeom prst="rect">
              <a:avLst/>
            </a:prstGeom>
            <a:noFill/>
          </p:spPr>
          <p:txBody>
            <a:bodyPr wrap="none" lIns="0" tIns="0" rIns="0" bIns="0" rtlCol="0">
              <a:spAutoFit/>
            </a:bodyPr>
            <a:lstStyle/>
            <a:p>
              <a:pPr>
                <a:spcBef>
                  <a:spcPts val="500"/>
                </a:spcBef>
              </a:pPr>
              <a:r>
                <a:rPr lang="en-US" sz="900" dirty="0"/>
                <a:t>Workplace Visits</a:t>
              </a:r>
            </a:p>
          </p:txBody>
        </p:sp>
        <p:sp>
          <p:nvSpPr>
            <p:cNvPr id="29" name="TextBox 28">
              <a:extLst>
                <a:ext uri="{FF2B5EF4-FFF2-40B4-BE49-F238E27FC236}">
                  <a16:creationId xmlns:a16="http://schemas.microsoft.com/office/drawing/2014/main" id="{4E3FFFBD-1FAF-43D4-88F2-861A8E4772FC}"/>
                </a:ext>
              </a:extLst>
            </p:cNvPr>
            <p:cNvSpPr txBox="1"/>
            <p:nvPr/>
          </p:nvSpPr>
          <p:spPr>
            <a:xfrm>
              <a:off x="4345295" y="3480816"/>
              <a:ext cx="1633460" cy="138499"/>
            </a:xfrm>
            <a:prstGeom prst="rect">
              <a:avLst/>
            </a:prstGeom>
            <a:noFill/>
          </p:spPr>
          <p:txBody>
            <a:bodyPr wrap="none" lIns="0" tIns="0" rIns="0" bIns="0" rtlCol="0">
              <a:spAutoFit/>
            </a:bodyPr>
            <a:lstStyle/>
            <a:p>
              <a:pPr>
                <a:spcBef>
                  <a:spcPts val="500"/>
                </a:spcBef>
              </a:pPr>
              <a:r>
                <a:rPr lang="en-US" sz="900" dirty="0"/>
                <a:t>Departmental Career Panels</a:t>
              </a:r>
            </a:p>
          </p:txBody>
        </p:sp>
        <p:pic>
          <p:nvPicPr>
            <p:cNvPr id="30" name="Picture 29">
              <a:extLst>
                <a:ext uri="{FF2B5EF4-FFF2-40B4-BE49-F238E27FC236}">
                  <a16:creationId xmlns:a16="http://schemas.microsoft.com/office/drawing/2014/main" id="{3F75E476-4831-4D6D-BA5B-4125659B90DD}"/>
                </a:ext>
              </a:extLst>
            </p:cNvPr>
            <p:cNvPicPr>
              <a:picLocks noChangeAspect="1"/>
            </p:cNvPicPr>
            <p:nvPr/>
          </p:nvPicPr>
          <p:blipFill>
            <a:blip r:embed="rId3"/>
            <a:stretch>
              <a:fillRect/>
            </a:stretch>
          </p:blipFill>
          <p:spPr>
            <a:xfrm>
              <a:off x="3878332" y="1848919"/>
              <a:ext cx="365760" cy="210921"/>
            </a:xfrm>
            <a:prstGeom prst="rect">
              <a:avLst/>
            </a:prstGeom>
          </p:spPr>
        </p:pic>
        <p:pic>
          <p:nvPicPr>
            <p:cNvPr id="31" name="Picture 30">
              <a:extLst>
                <a:ext uri="{FF2B5EF4-FFF2-40B4-BE49-F238E27FC236}">
                  <a16:creationId xmlns:a16="http://schemas.microsoft.com/office/drawing/2014/main" id="{2D988A16-9A88-4C3B-98C1-96692911F749}"/>
                </a:ext>
              </a:extLst>
            </p:cNvPr>
            <p:cNvPicPr>
              <a:picLocks noChangeAspect="1"/>
            </p:cNvPicPr>
            <p:nvPr/>
          </p:nvPicPr>
          <p:blipFill>
            <a:blip r:embed="rId4"/>
            <a:stretch>
              <a:fillRect/>
            </a:stretch>
          </p:blipFill>
          <p:spPr>
            <a:xfrm>
              <a:off x="3915518" y="2493232"/>
              <a:ext cx="291389" cy="365760"/>
            </a:xfrm>
            <a:prstGeom prst="rect">
              <a:avLst/>
            </a:prstGeom>
          </p:spPr>
        </p:pic>
        <p:pic>
          <p:nvPicPr>
            <p:cNvPr id="32" name="Picture 31">
              <a:extLst>
                <a:ext uri="{FF2B5EF4-FFF2-40B4-BE49-F238E27FC236}">
                  <a16:creationId xmlns:a16="http://schemas.microsoft.com/office/drawing/2014/main" id="{158DB4C9-054E-46B7-85A8-697123F7D44B}"/>
                </a:ext>
              </a:extLst>
            </p:cNvPr>
            <p:cNvPicPr>
              <a:picLocks noChangeAspect="1"/>
            </p:cNvPicPr>
            <p:nvPr/>
          </p:nvPicPr>
          <p:blipFill>
            <a:blip r:embed="rId5"/>
            <a:stretch>
              <a:fillRect/>
            </a:stretch>
          </p:blipFill>
          <p:spPr>
            <a:xfrm>
              <a:off x="3925881" y="3367185"/>
              <a:ext cx="270662" cy="365760"/>
            </a:xfrm>
            <a:prstGeom prst="rect">
              <a:avLst/>
            </a:prstGeom>
          </p:spPr>
        </p:pic>
        <p:cxnSp>
          <p:nvCxnSpPr>
            <p:cNvPr id="33" name="Straight Connector 32">
              <a:extLst>
                <a:ext uri="{FF2B5EF4-FFF2-40B4-BE49-F238E27FC236}">
                  <a16:creationId xmlns:a16="http://schemas.microsoft.com/office/drawing/2014/main" id="{A679C209-1D6C-4360-AD37-B6F01E108499}"/>
                </a:ext>
              </a:extLst>
            </p:cNvPr>
            <p:cNvCxnSpPr/>
            <p:nvPr/>
          </p:nvCxnSpPr>
          <p:spPr bwMode="gray">
            <a:xfrm>
              <a:off x="4534678" y="3103984"/>
              <a:ext cx="69668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369525-E040-4B26-919D-81C611DC008E}"/>
                </a:ext>
              </a:extLst>
            </p:cNvPr>
            <p:cNvCxnSpPr/>
            <p:nvPr/>
          </p:nvCxnSpPr>
          <p:spPr bwMode="gray">
            <a:xfrm>
              <a:off x="4533741" y="2310882"/>
              <a:ext cx="69668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5" name="Chart 34">
              <a:extLst>
                <a:ext uri="{FF2B5EF4-FFF2-40B4-BE49-F238E27FC236}">
                  <a16:creationId xmlns:a16="http://schemas.microsoft.com/office/drawing/2014/main" id="{A80F3CA5-22E1-4DC5-9B94-3E9695E24A24}"/>
                </a:ext>
              </a:extLst>
            </p:cNvPr>
            <p:cNvGraphicFramePr/>
            <p:nvPr>
              <p:extLst>
                <p:ext uri="{D42A27DB-BD31-4B8C-83A1-F6EECF244321}">
                  <p14:modId xmlns:p14="http://schemas.microsoft.com/office/powerpoint/2010/main" val="2826666370"/>
                </p:ext>
              </p:extLst>
            </p:nvPr>
          </p:nvGraphicFramePr>
          <p:xfrm>
            <a:off x="486251" y="1656898"/>
            <a:ext cx="2228045" cy="1962418"/>
          </p:xfrm>
          <a:graphic>
            <a:graphicData uri="http://schemas.openxmlformats.org/drawingml/2006/chart">
              <c:chart xmlns:c="http://schemas.openxmlformats.org/drawingml/2006/chart" xmlns:r="http://schemas.openxmlformats.org/officeDocument/2006/relationships" r:id="rId6"/>
            </a:graphicData>
          </a:graphic>
        </p:graphicFrame>
      </p:grpSp>
    </p:spTree>
    <p:extLst>
      <p:ext uri="{BB962C8B-B14F-4D97-AF65-F5344CB8AC3E}">
        <p14:creationId xmlns:p14="http://schemas.microsoft.com/office/powerpoint/2010/main" val="72191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A22D52-5BC8-4DEC-8A05-04B6430D5DC9}"/>
              </a:ext>
            </a:extLst>
          </p:cNvPr>
          <p:cNvSpPr>
            <a:spLocks noGrp="1"/>
          </p:cNvSpPr>
          <p:nvPr>
            <p:ph type="body" sz="quarter" idx="15"/>
          </p:nvPr>
        </p:nvSpPr>
        <p:spPr>
          <a:xfrm>
            <a:off x="280195" y="640267"/>
            <a:ext cx="5842794" cy="184666"/>
          </a:xfrm>
        </p:spPr>
        <p:txBody>
          <a:bodyPr/>
          <a:lstStyle/>
          <a:p>
            <a:r>
              <a:rPr lang="en-US" dirty="0"/>
              <a:t>DePaul’s Industry Dinners Connect Successful Alumni with Students </a:t>
            </a:r>
          </a:p>
        </p:txBody>
      </p:sp>
      <p:sp>
        <p:nvSpPr>
          <p:cNvPr id="4" name="Text Placeholder 3">
            <a:extLst>
              <a:ext uri="{FF2B5EF4-FFF2-40B4-BE49-F238E27FC236}">
                <a16:creationId xmlns:a16="http://schemas.microsoft.com/office/drawing/2014/main" id="{19801DE4-046E-497B-B5F8-E82FDD96A8DD}"/>
              </a:ext>
            </a:extLst>
          </p:cNvPr>
          <p:cNvSpPr>
            <a:spLocks noGrp="1"/>
          </p:cNvSpPr>
          <p:nvPr>
            <p:ph type="body" sz="quarter" idx="18"/>
          </p:nvPr>
        </p:nvSpPr>
        <p:spPr>
          <a:xfrm>
            <a:off x="3959715" y="4692878"/>
            <a:ext cx="2441085" cy="107722"/>
          </a:xfrm>
        </p:spPr>
        <p:txBody>
          <a:bodyPr/>
          <a:lstStyle/>
          <a:p>
            <a:pPr algn="r"/>
            <a:r>
              <a:rPr lang="en-US" sz="400" dirty="0"/>
              <a:t>Source: DePaul University, Chicago, IL; EAB interviews and analysis</a:t>
            </a:r>
          </a:p>
        </p:txBody>
      </p:sp>
      <p:sp>
        <p:nvSpPr>
          <p:cNvPr id="6" name="Title 5">
            <a:extLst>
              <a:ext uri="{FF2B5EF4-FFF2-40B4-BE49-F238E27FC236}">
                <a16:creationId xmlns:a16="http://schemas.microsoft.com/office/drawing/2014/main" id="{FBA3EB41-CA59-46DB-8E26-217ECBD2B8D5}"/>
              </a:ext>
            </a:extLst>
          </p:cNvPr>
          <p:cNvSpPr>
            <a:spLocks noGrp="1"/>
          </p:cNvSpPr>
          <p:nvPr>
            <p:ph type="title"/>
          </p:nvPr>
        </p:nvSpPr>
        <p:spPr/>
        <p:txBody>
          <a:bodyPr/>
          <a:lstStyle/>
          <a:p>
            <a:r>
              <a:rPr lang="en-US" dirty="0"/>
              <a:t>Dining with Alumni</a:t>
            </a:r>
          </a:p>
        </p:txBody>
      </p:sp>
      <p:sp>
        <p:nvSpPr>
          <p:cNvPr id="40" name="Text Placeholder 2">
            <a:extLst>
              <a:ext uri="{FF2B5EF4-FFF2-40B4-BE49-F238E27FC236}">
                <a16:creationId xmlns:a16="http://schemas.microsoft.com/office/drawing/2014/main" id="{F6056466-4E0C-49A1-AAD8-55AA54F78C1F}"/>
              </a:ext>
            </a:extLst>
          </p:cNvPr>
          <p:cNvSpPr>
            <a:spLocks noGrp="1"/>
          </p:cNvSpPr>
          <p:nvPr>
            <p:ph type="body" sz="quarter" idx="16"/>
          </p:nvPr>
        </p:nvSpPr>
        <p:spPr>
          <a:xfrm>
            <a:off x="280193" y="99782"/>
            <a:ext cx="3095697" cy="123111"/>
          </a:xfrm>
        </p:spPr>
        <p:txBody>
          <a:bodyPr/>
          <a:lstStyle/>
          <a:p>
            <a:r>
              <a:rPr lang="en-US" dirty="0"/>
              <a:t>Strategy 2: Developing Impactful Networking Engagements</a:t>
            </a:r>
          </a:p>
        </p:txBody>
      </p:sp>
      <p:grpSp>
        <p:nvGrpSpPr>
          <p:cNvPr id="21" name="Group 20">
            <a:extLst>
              <a:ext uri="{FF2B5EF4-FFF2-40B4-BE49-F238E27FC236}">
                <a16:creationId xmlns:a16="http://schemas.microsoft.com/office/drawing/2014/main" id="{0FBFA73B-EC97-4243-8E2A-A24489648388}"/>
              </a:ext>
            </a:extLst>
          </p:cNvPr>
          <p:cNvGrpSpPr/>
          <p:nvPr/>
        </p:nvGrpSpPr>
        <p:grpSpPr>
          <a:xfrm>
            <a:off x="275646" y="640267"/>
            <a:ext cx="6103523" cy="3953238"/>
            <a:chOff x="275646" y="640267"/>
            <a:chExt cx="6103523" cy="3953238"/>
          </a:xfrm>
        </p:grpSpPr>
        <p:grpSp>
          <p:nvGrpSpPr>
            <p:cNvPr id="5" name="Group 4">
              <a:extLst>
                <a:ext uri="{FF2B5EF4-FFF2-40B4-BE49-F238E27FC236}">
                  <a16:creationId xmlns:a16="http://schemas.microsoft.com/office/drawing/2014/main" id="{E6A40DE6-FD06-47A5-BE76-4BB816C47FA8}"/>
                </a:ext>
              </a:extLst>
            </p:cNvPr>
            <p:cNvGrpSpPr/>
            <p:nvPr/>
          </p:nvGrpSpPr>
          <p:grpSpPr>
            <a:xfrm>
              <a:off x="275646" y="640267"/>
              <a:ext cx="6103523" cy="3953238"/>
              <a:chOff x="275646" y="640267"/>
              <a:chExt cx="6103523" cy="3953238"/>
            </a:xfrm>
          </p:grpSpPr>
          <p:pic>
            <p:nvPicPr>
              <p:cNvPr id="24" name="Picture 2" descr="Image result for depaul logo">
                <a:extLst>
                  <a:ext uri="{FF2B5EF4-FFF2-40B4-BE49-F238E27FC236}">
                    <a16:creationId xmlns:a16="http://schemas.microsoft.com/office/drawing/2014/main" id="{FAAB371D-BEE9-431E-B420-054A4510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7409" y="640267"/>
                <a:ext cx="561760" cy="56176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EC4AEE02-6776-4EA2-BAA7-B7DADE2C7CE1}"/>
                  </a:ext>
                </a:extLst>
              </p:cNvPr>
              <p:cNvSpPr/>
              <p:nvPr/>
            </p:nvSpPr>
            <p:spPr bwMode="gray">
              <a:xfrm>
                <a:off x="280194" y="1277010"/>
                <a:ext cx="2585370" cy="2423243"/>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 name="TextBox 8">
                <a:extLst>
                  <a:ext uri="{FF2B5EF4-FFF2-40B4-BE49-F238E27FC236}">
                    <a16:creationId xmlns:a16="http://schemas.microsoft.com/office/drawing/2014/main" id="{5E237434-E696-4088-9405-BE33F1B624C4}"/>
                  </a:ext>
                </a:extLst>
              </p:cNvPr>
              <p:cNvSpPr txBox="1"/>
              <p:nvPr/>
            </p:nvSpPr>
            <p:spPr bwMode="gray">
              <a:xfrm>
                <a:off x="3436471" y="993431"/>
                <a:ext cx="2214235" cy="130805"/>
              </a:xfrm>
              <a:prstGeom prst="rect">
                <a:avLst/>
              </a:prstGeom>
              <a:noFill/>
            </p:spPr>
            <p:txBody>
              <a:bodyPr wrap="square" lIns="0" tIns="0" rIns="0" bIns="0" rtlCol="0">
                <a:spAutoFit/>
              </a:bodyPr>
              <a:lstStyle/>
              <a:p>
                <a:pPr>
                  <a:spcBef>
                    <a:spcPts val="500"/>
                  </a:spcBef>
                </a:pPr>
                <a:r>
                  <a:rPr lang="en-US" sz="850" b="1" dirty="0"/>
                  <a:t>Keys to Successful Industry Dinners</a:t>
                </a:r>
              </a:p>
            </p:txBody>
          </p:sp>
          <p:sp>
            <p:nvSpPr>
              <p:cNvPr id="11" name="TextBox 10">
                <a:extLst>
                  <a:ext uri="{FF2B5EF4-FFF2-40B4-BE49-F238E27FC236}">
                    <a16:creationId xmlns:a16="http://schemas.microsoft.com/office/drawing/2014/main" id="{C543CF27-847E-40E7-BAB5-B9BE43DA2EDF}"/>
                  </a:ext>
                </a:extLst>
              </p:cNvPr>
              <p:cNvSpPr txBox="1"/>
              <p:nvPr/>
            </p:nvSpPr>
            <p:spPr>
              <a:xfrm>
                <a:off x="275646" y="993431"/>
                <a:ext cx="2922587" cy="130805"/>
              </a:xfrm>
              <a:prstGeom prst="rect">
                <a:avLst/>
              </a:prstGeom>
              <a:noFill/>
            </p:spPr>
            <p:txBody>
              <a:bodyPr wrap="square" lIns="0" tIns="0" rIns="0" bIns="0" rtlCol="0">
                <a:spAutoFit/>
              </a:bodyPr>
              <a:lstStyle/>
              <a:p>
                <a:pPr>
                  <a:spcBef>
                    <a:spcPts val="500"/>
                  </a:spcBef>
                </a:pPr>
                <a:r>
                  <a:rPr lang="en-US" sz="850" b="1" dirty="0"/>
                  <a:t>Elements of “Dinners on DePaul” Programme</a:t>
                </a:r>
              </a:p>
            </p:txBody>
          </p:sp>
          <p:cxnSp>
            <p:nvCxnSpPr>
              <p:cNvPr id="16" name="Straight Connector 15">
                <a:extLst>
                  <a:ext uri="{FF2B5EF4-FFF2-40B4-BE49-F238E27FC236}">
                    <a16:creationId xmlns:a16="http://schemas.microsoft.com/office/drawing/2014/main" id="{8542683D-C821-414D-BD7A-A54103CA9067}"/>
                  </a:ext>
                </a:extLst>
              </p:cNvPr>
              <p:cNvCxnSpPr>
                <a:cxnSpLocks/>
              </p:cNvCxnSpPr>
              <p:nvPr/>
            </p:nvCxnSpPr>
            <p:spPr bwMode="gray">
              <a:xfrm>
                <a:off x="275646" y="1171653"/>
                <a:ext cx="280720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7270569-29D9-40B5-AA7C-141BD28BE95D}"/>
                  </a:ext>
                </a:extLst>
              </p:cNvPr>
              <p:cNvCxnSpPr>
                <a:cxnSpLocks/>
              </p:cNvCxnSpPr>
              <p:nvPr/>
            </p:nvCxnSpPr>
            <p:spPr bwMode="gray">
              <a:xfrm>
                <a:off x="1040562" y="1918151"/>
                <a:ext cx="7804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684AE37-27EC-4DA5-94E6-B4732DF9DED6}"/>
                  </a:ext>
                </a:extLst>
              </p:cNvPr>
              <p:cNvCxnSpPr>
                <a:cxnSpLocks/>
              </p:cNvCxnSpPr>
              <p:nvPr/>
            </p:nvCxnSpPr>
            <p:spPr bwMode="gray">
              <a:xfrm>
                <a:off x="1040562" y="3002840"/>
                <a:ext cx="7804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EF709B6-EC1A-479D-9635-8206A3305F4E}"/>
                  </a:ext>
                </a:extLst>
              </p:cNvPr>
              <p:cNvCxnSpPr>
                <a:cxnSpLocks/>
              </p:cNvCxnSpPr>
              <p:nvPr/>
            </p:nvCxnSpPr>
            <p:spPr bwMode="gray">
              <a:xfrm>
                <a:off x="1040562" y="2471081"/>
                <a:ext cx="78045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730D642D-EB12-4C8C-A537-8A330175DEB3}"/>
                  </a:ext>
                </a:extLst>
              </p:cNvPr>
              <p:cNvGrpSpPr/>
              <p:nvPr/>
            </p:nvGrpSpPr>
            <p:grpSpPr>
              <a:xfrm>
                <a:off x="3436471" y="1314984"/>
                <a:ext cx="2750165" cy="492443"/>
                <a:chOff x="3217934" y="1539392"/>
                <a:chExt cx="2664392" cy="492443"/>
              </a:xfrm>
            </p:grpSpPr>
            <p:sp>
              <p:nvSpPr>
                <p:cNvPr id="12" name="TextBox 11">
                  <a:extLst>
                    <a:ext uri="{FF2B5EF4-FFF2-40B4-BE49-F238E27FC236}">
                      <a16:creationId xmlns:a16="http://schemas.microsoft.com/office/drawing/2014/main" id="{EB8A80A9-17F3-4FE4-BA6B-93E54DE75B24}"/>
                    </a:ext>
                  </a:extLst>
                </p:cNvPr>
                <p:cNvSpPr txBox="1"/>
                <p:nvPr/>
              </p:nvSpPr>
              <p:spPr>
                <a:xfrm>
                  <a:off x="3517374" y="1539392"/>
                  <a:ext cx="2364952" cy="492443"/>
                </a:xfrm>
                <a:prstGeom prst="rect">
                  <a:avLst/>
                </a:prstGeom>
                <a:noFill/>
              </p:spPr>
              <p:txBody>
                <a:bodyPr wrap="square" lIns="0" tIns="0" rIns="0" bIns="0" rtlCol="0">
                  <a:spAutoFit/>
                </a:bodyPr>
                <a:lstStyle/>
                <a:p>
                  <a:pPr>
                    <a:spcBef>
                      <a:spcPts val="500"/>
                    </a:spcBef>
                  </a:pPr>
                  <a:r>
                    <a:rPr lang="en-US" sz="800" b="1" dirty="0"/>
                    <a:t>Collaborate with the career center and development office </a:t>
                  </a:r>
                  <a:r>
                    <a:rPr lang="en-US" sz="800" dirty="0"/>
                    <a:t>to identify most sought-after fields and prospective donors to select valuable alumni hosts</a:t>
                  </a:r>
                </a:p>
              </p:txBody>
            </p:sp>
            <p:sp>
              <p:nvSpPr>
                <p:cNvPr id="30" name="Oval 29">
                  <a:extLst>
                    <a:ext uri="{FF2B5EF4-FFF2-40B4-BE49-F238E27FC236}">
                      <a16:creationId xmlns:a16="http://schemas.microsoft.com/office/drawing/2014/main" id="{0F00F102-A169-47BC-8836-109823F76C5F}"/>
                    </a:ext>
                  </a:extLst>
                </p:cNvPr>
                <p:cNvSpPr/>
                <p:nvPr/>
              </p:nvSpPr>
              <p:spPr bwMode="gray">
                <a:xfrm>
                  <a:off x="3217934" y="1539392"/>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sz="1050" b="1" dirty="0">
                      <a:solidFill>
                        <a:schemeClr val="bg1"/>
                      </a:solidFill>
                      <a:latin typeface="+mj-lt"/>
                    </a:rPr>
                    <a:t>1</a:t>
                  </a:r>
                </a:p>
              </p:txBody>
            </p:sp>
          </p:grpSp>
          <p:grpSp>
            <p:nvGrpSpPr>
              <p:cNvPr id="20" name="Group 19">
                <a:extLst>
                  <a:ext uri="{FF2B5EF4-FFF2-40B4-BE49-F238E27FC236}">
                    <a16:creationId xmlns:a16="http://schemas.microsoft.com/office/drawing/2014/main" id="{77B7DA3A-DC77-46AE-A64B-80DE58DF3993}"/>
                  </a:ext>
                </a:extLst>
              </p:cNvPr>
              <p:cNvGrpSpPr/>
              <p:nvPr/>
            </p:nvGrpSpPr>
            <p:grpSpPr>
              <a:xfrm>
                <a:off x="3436472" y="1968430"/>
                <a:ext cx="2673819" cy="369332"/>
                <a:chOff x="3217934" y="2348089"/>
                <a:chExt cx="2590427" cy="369332"/>
              </a:xfrm>
            </p:grpSpPr>
            <p:sp>
              <p:nvSpPr>
                <p:cNvPr id="15" name="TextBox 14">
                  <a:extLst>
                    <a:ext uri="{FF2B5EF4-FFF2-40B4-BE49-F238E27FC236}">
                      <a16:creationId xmlns:a16="http://schemas.microsoft.com/office/drawing/2014/main" id="{4650F274-2992-4ED5-B30E-E73C27C1BE72}"/>
                    </a:ext>
                  </a:extLst>
                </p:cNvPr>
                <p:cNvSpPr txBox="1"/>
                <p:nvPr/>
              </p:nvSpPr>
              <p:spPr>
                <a:xfrm>
                  <a:off x="3517375" y="2348089"/>
                  <a:ext cx="2290986" cy="369332"/>
                </a:xfrm>
                <a:prstGeom prst="rect">
                  <a:avLst/>
                </a:prstGeom>
                <a:noFill/>
              </p:spPr>
              <p:txBody>
                <a:bodyPr wrap="square" lIns="0" tIns="0" rIns="0" bIns="0" rtlCol="0">
                  <a:spAutoFit/>
                </a:bodyPr>
                <a:lstStyle/>
                <a:p>
                  <a:pPr>
                    <a:spcBef>
                      <a:spcPts val="500"/>
                    </a:spcBef>
                  </a:pPr>
                  <a:r>
                    <a:rPr lang="en-US" sz="800" b="1" dirty="0"/>
                    <a:t>Ensure a casual environment </a:t>
                  </a:r>
                  <a:r>
                    <a:rPr lang="en-US" sz="800" dirty="0"/>
                    <a:t>(e.g., lax dress code) to attract varied student populations and maintain student comfort</a:t>
                  </a:r>
                </a:p>
              </p:txBody>
            </p:sp>
            <p:sp>
              <p:nvSpPr>
                <p:cNvPr id="31" name="Oval 30">
                  <a:extLst>
                    <a:ext uri="{FF2B5EF4-FFF2-40B4-BE49-F238E27FC236}">
                      <a16:creationId xmlns:a16="http://schemas.microsoft.com/office/drawing/2014/main" id="{B700F8A5-4D88-400D-BD77-29DD783D90E7}"/>
                    </a:ext>
                  </a:extLst>
                </p:cNvPr>
                <p:cNvSpPr/>
                <p:nvPr/>
              </p:nvSpPr>
              <p:spPr bwMode="gray">
                <a:xfrm>
                  <a:off x="3217934" y="2348089"/>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sz="1050" b="1" dirty="0">
                      <a:solidFill>
                        <a:schemeClr val="bg1"/>
                      </a:solidFill>
                      <a:latin typeface="+mj-lt"/>
                    </a:rPr>
                    <a:t>2</a:t>
                  </a:r>
                </a:p>
              </p:txBody>
            </p:sp>
          </p:grpSp>
          <p:grpSp>
            <p:nvGrpSpPr>
              <p:cNvPr id="19" name="Group 18">
                <a:extLst>
                  <a:ext uri="{FF2B5EF4-FFF2-40B4-BE49-F238E27FC236}">
                    <a16:creationId xmlns:a16="http://schemas.microsoft.com/office/drawing/2014/main" id="{D45579C6-5796-49B4-9064-C7DC38222EF2}"/>
                  </a:ext>
                </a:extLst>
              </p:cNvPr>
              <p:cNvGrpSpPr/>
              <p:nvPr/>
            </p:nvGrpSpPr>
            <p:grpSpPr>
              <a:xfrm>
                <a:off x="3436472" y="2498765"/>
                <a:ext cx="2582224" cy="369332"/>
                <a:chOff x="3217934" y="3018286"/>
                <a:chExt cx="2501689" cy="369332"/>
              </a:xfrm>
            </p:grpSpPr>
            <p:sp>
              <p:nvSpPr>
                <p:cNvPr id="18" name="TextBox 17">
                  <a:extLst>
                    <a:ext uri="{FF2B5EF4-FFF2-40B4-BE49-F238E27FC236}">
                      <a16:creationId xmlns:a16="http://schemas.microsoft.com/office/drawing/2014/main" id="{8E140D4D-A332-44EB-B013-EB29F6EA7E26}"/>
                    </a:ext>
                  </a:extLst>
                </p:cNvPr>
                <p:cNvSpPr txBox="1"/>
                <p:nvPr/>
              </p:nvSpPr>
              <p:spPr>
                <a:xfrm>
                  <a:off x="3517374" y="3018286"/>
                  <a:ext cx="2202249" cy="369332"/>
                </a:xfrm>
                <a:prstGeom prst="rect">
                  <a:avLst/>
                </a:prstGeom>
                <a:noFill/>
              </p:spPr>
              <p:txBody>
                <a:bodyPr wrap="square" lIns="0" tIns="0" rIns="0" bIns="0" rtlCol="0">
                  <a:spAutoFit/>
                </a:bodyPr>
                <a:lstStyle/>
                <a:p>
                  <a:pPr>
                    <a:spcBef>
                      <a:spcPts val="500"/>
                    </a:spcBef>
                  </a:pPr>
                  <a:r>
                    <a:rPr lang="en-US" sz="800" b="1" dirty="0"/>
                    <a:t>Time dinners carefully</a:t>
                  </a:r>
                  <a:r>
                    <a:rPr lang="en-US" sz="800" dirty="0"/>
                    <a:t>, consider hiring cycles for students and avoid busy times in the industry </a:t>
                  </a:r>
                </a:p>
              </p:txBody>
            </p:sp>
            <p:sp>
              <p:nvSpPr>
                <p:cNvPr id="32" name="Oval 31">
                  <a:extLst>
                    <a:ext uri="{FF2B5EF4-FFF2-40B4-BE49-F238E27FC236}">
                      <a16:creationId xmlns:a16="http://schemas.microsoft.com/office/drawing/2014/main" id="{66F01BC0-1DCE-4D27-B30D-9EFE7BCBF2CD}"/>
                    </a:ext>
                  </a:extLst>
                </p:cNvPr>
                <p:cNvSpPr/>
                <p:nvPr/>
              </p:nvSpPr>
              <p:spPr bwMode="gray">
                <a:xfrm>
                  <a:off x="3217934" y="3018286"/>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sz="1050" b="1" dirty="0">
                      <a:solidFill>
                        <a:schemeClr val="bg1"/>
                      </a:solidFill>
                      <a:latin typeface="+mj-lt"/>
                    </a:rPr>
                    <a:t>3</a:t>
                  </a:r>
                </a:p>
              </p:txBody>
            </p:sp>
          </p:grpSp>
          <p:grpSp>
            <p:nvGrpSpPr>
              <p:cNvPr id="47" name="Group 46">
                <a:extLst>
                  <a:ext uri="{FF2B5EF4-FFF2-40B4-BE49-F238E27FC236}">
                    <a16:creationId xmlns:a16="http://schemas.microsoft.com/office/drawing/2014/main" id="{45601799-EF71-4EA9-A211-69E88307BD00}"/>
                  </a:ext>
                </a:extLst>
              </p:cNvPr>
              <p:cNvGrpSpPr/>
              <p:nvPr/>
            </p:nvGrpSpPr>
            <p:grpSpPr>
              <a:xfrm>
                <a:off x="3469476" y="3029100"/>
                <a:ext cx="2630707" cy="492443"/>
                <a:chOff x="3217932" y="3667891"/>
                <a:chExt cx="2630707" cy="492443"/>
              </a:xfrm>
            </p:grpSpPr>
            <p:sp>
              <p:nvSpPr>
                <p:cNvPr id="14" name="TextBox 13">
                  <a:extLst>
                    <a:ext uri="{FF2B5EF4-FFF2-40B4-BE49-F238E27FC236}">
                      <a16:creationId xmlns:a16="http://schemas.microsoft.com/office/drawing/2014/main" id="{5362B846-471F-442C-9399-1110A69CA1D6}"/>
                    </a:ext>
                  </a:extLst>
                </p:cNvPr>
                <p:cNvSpPr txBox="1"/>
                <p:nvPr/>
              </p:nvSpPr>
              <p:spPr>
                <a:xfrm>
                  <a:off x="3527012" y="3667891"/>
                  <a:ext cx="2321627" cy="492443"/>
                </a:xfrm>
                <a:prstGeom prst="rect">
                  <a:avLst/>
                </a:prstGeom>
                <a:noFill/>
              </p:spPr>
              <p:txBody>
                <a:bodyPr wrap="square" lIns="0" tIns="0" rIns="0" bIns="0" rtlCol="0">
                  <a:spAutoFit/>
                </a:bodyPr>
                <a:lstStyle/>
                <a:p>
                  <a:pPr>
                    <a:spcBef>
                      <a:spcPts val="500"/>
                    </a:spcBef>
                  </a:pPr>
                  <a:r>
                    <a:rPr lang="en-US" sz="800" b="1" dirty="0"/>
                    <a:t>Plan alumni recruitment around touches from development.</a:t>
                  </a:r>
                  <a:r>
                    <a:rPr lang="en-US" sz="800" dirty="0"/>
                    <a:t> DePaul found that dinners served as a useful final touch with a donor, just before soliciting a gift</a:t>
                  </a:r>
                </a:p>
              </p:txBody>
            </p:sp>
            <p:sp>
              <p:nvSpPr>
                <p:cNvPr id="33" name="Oval 32">
                  <a:extLst>
                    <a:ext uri="{FF2B5EF4-FFF2-40B4-BE49-F238E27FC236}">
                      <a16:creationId xmlns:a16="http://schemas.microsoft.com/office/drawing/2014/main" id="{415C3352-8E2A-4EE1-BBC5-E858374CB35E}"/>
                    </a:ext>
                  </a:extLst>
                </p:cNvPr>
                <p:cNvSpPr/>
                <p:nvPr/>
              </p:nvSpPr>
              <p:spPr bwMode="gray">
                <a:xfrm>
                  <a:off x="3217932" y="3667891"/>
                  <a:ext cx="223670"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sz="1050" b="1" dirty="0">
                      <a:solidFill>
                        <a:schemeClr val="bg1"/>
                      </a:solidFill>
                      <a:latin typeface="+mj-lt"/>
                    </a:rPr>
                    <a:t>4</a:t>
                  </a:r>
                </a:p>
              </p:txBody>
            </p:sp>
          </p:grpSp>
          <p:grpSp>
            <p:nvGrpSpPr>
              <p:cNvPr id="29" name="Group 28">
                <a:extLst>
                  <a:ext uri="{FF2B5EF4-FFF2-40B4-BE49-F238E27FC236}">
                    <a16:creationId xmlns:a16="http://schemas.microsoft.com/office/drawing/2014/main" id="{E1067FEA-CACF-490B-91C9-BE9482371F07}"/>
                  </a:ext>
                </a:extLst>
              </p:cNvPr>
              <p:cNvGrpSpPr/>
              <p:nvPr/>
            </p:nvGrpSpPr>
            <p:grpSpPr>
              <a:xfrm>
                <a:off x="340285" y="2613850"/>
                <a:ext cx="2310462" cy="246221"/>
                <a:chOff x="340285" y="3298207"/>
                <a:chExt cx="2310462" cy="246221"/>
              </a:xfrm>
            </p:grpSpPr>
            <p:sp>
              <p:nvSpPr>
                <p:cNvPr id="10" name="TextBox 9">
                  <a:extLst>
                    <a:ext uri="{FF2B5EF4-FFF2-40B4-BE49-F238E27FC236}">
                      <a16:creationId xmlns:a16="http://schemas.microsoft.com/office/drawing/2014/main" id="{DC9CC17E-9233-46FC-8BEB-9F1911DBC39D}"/>
                    </a:ext>
                  </a:extLst>
                </p:cNvPr>
                <p:cNvSpPr txBox="1"/>
                <p:nvPr/>
              </p:nvSpPr>
              <p:spPr>
                <a:xfrm>
                  <a:off x="681176" y="3298207"/>
                  <a:ext cx="1969571" cy="246221"/>
                </a:xfrm>
                <a:prstGeom prst="rect">
                  <a:avLst/>
                </a:prstGeom>
                <a:noFill/>
              </p:spPr>
              <p:txBody>
                <a:bodyPr wrap="square" lIns="0" tIns="0" rIns="0" bIns="0" rtlCol="0">
                  <a:spAutoFit/>
                </a:bodyPr>
                <a:lstStyle/>
                <a:p>
                  <a:pPr>
                    <a:spcBef>
                      <a:spcPts val="500"/>
                    </a:spcBef>
                  </a:pPr>
                  <a:r>
                    <a:rPr lang="en-US" sz="800" b="1" dirty="0">
                      <a:solidFill>
                        <a:schemeClr val="bg1"/>
                      </a:solidFill>
                    </a:rPr>
                    <a:t>20+</a:t>
                  </a:r>
                  <a:r>
                    <a:rPr lang="en-US" sz="800" dirty="0">
                      <a:solidFill>
                        <a:schemeClr val="bg1"/>
                      </a:solidFill>
                    </a:rPr>
                    <a:t> dinners annually at South Loop or Lincoln Park campuses</a:t>
                  </a:r>
                </a:p>
              </p:txBody>
            </p:sp>
            <p:pic>
              <p:nvPicPr>
                <p:cNvPr id="35" name="Picture 34">
                  <a:extLst>
                    <a:ext uri="{FF2B5EF4-FFF2-40B4-BE49-F238E27FC236}">
                      <a16:creationId xmlns:a16="http://schemas.microsoft.com/office/drawing/2014/main" id="{083ED0F6-FBC6-4F10-A671-F84B3731A124}"/>
                    </a:ext>
                  </a:extLst>
                </p:cNvPr>
                <p:cNvPicPr>
                  <a:picLocks noChangeAspect="1"/>
                </p:cNvPicPr>
                <p:nvPr/>
              </p:nvPicPr>
              <p:blipFill>
                <a:blip r:embed="rId4">
                  <a:lum bright="100000"/>
                </a:blip>
                <a:stretch>
                  <a:fillRect/>
                </a:stretch>
              </p:blipFill>
              <p:spPr>
                <a:xfrm>
                  <a:off x="340285" y="3357610"/>
                  <a:ext cx="274320" cy="158192"/>
                </a:xfrm>
                <a:prstGeom prst="rect">
                  <a:avLst/>
                </a:prstGeom>
              </p:spPr>
            </p:pic>
          </p:grpSp>
          <p:grpSp>
            <p:nvGrpSpPr>
              <p:cNvPr id="34" name="Group 33">
                <a:extLst>
                  <a:ext uri="{FF2B5EF4-FFF2-40B4-BE49-F238E27FC236}">
                    <a16:creationId xmlns:a16="http://schemas.microsoft.com/office/drawing/2014/main" id="{50F72393-F146-4C3E-A766-F75E597CBB7E}"/>
                  </a:ext>
                </a:extLst>
              </p:cNvPr>
              <p:cNvGrpSpPr/>
              <p:nvPr/>
            </p:nvGrpSpPr>
            <p:grpSpPr>
              <a:xfrm>
                <a:off x="340285" y="3145607"/>
                <a:ext cx="2310462" cy="369332"/>
                <a:chOff x="340285" y="3605687"/>
                <a:chExt cx="2310462" cy="369332"/>
              </a:xfrm>
            </p:grpSpPr>
            <p:sp>
              <p:nvSpPr>
                <p:cNvPr id="22" name="TextBox 21">
                  <a:extLst>
                    <a:ext uri="{FF2B5EF4-FFF2-40B4-BE49-F238E27FC236}">
                      <a16:creationId xmlns:a16="http://schemas.microsoft.com/office/drawing/2014/main" id="{8B2E0A69-68EB-4B3E-A728-47CC653BC9D2}"/>
                    </a:ext>
                  </a:extLst>
                </p:cNvPr>
                <p:cNvSpPr txBox="1"/>
                <p:nvPr/>
              </p:nvSpPr>
              <p:spPr>
                <a:xfrm>
                  <a:off x="681176" y="3605687"/>
                  <a:ext cx="1969571" cy="369332"/>
                </a:xfrm>
                <a:prstGeom prst="rect">
                  <a:avLst/>
                </a:prstGeom>
                <a:noFill/>
              </p:spPr>
              <p:txBody>
                <a:bodyPr wrap="square" lIns="0" tIns="0" rIns="0" bIns="0" rtlCol="0">
                  <a:spAutoFit/>
                </a:bodyPr>
                <a:lstStyle/>
                <a:p>
                  <a:pPr>
                    <a:spcBef>
                      <a:spcPts val="500"/>
                    </a:spcBef>
                  </a:pPr>
                  <a:r>
                    <a:rPr lang="en-US" sz="800" dirty="0">
                      <a:solidFill>
                        <a:schemeClr val="bg1"/>
                      </a:solidFill>
                      <a:ea typeface="Verdana" panose="020B0604030504040204" pitchFamily="34" charset="0"/>
                      <a:cs typeface="Verdana" panose="020B0604030504040204" pitchFamily="34" charset="0"/>
                    </a:rPr>
                    <a:t>Major Gift Officers nominate</a:t>
                  </a:r>
                  <a:r>
                    <a:rPr lang="en-US" sz="800" b="1" dirty="0">
                      <a:solidFill>
                        <a:schemeClr val="bg1"/>
                      </a:solidFill>
                      <a:ea typeface="Verdana" panose="020B0604030504040204" pitchFamily="34" charset="0"/>
                      <a:cs typeface="Verdana" panose="020B0604030504040204" pitchFamily="34" charset="0"/>
                    </a:rPr>
                    <a:t> prospects or donors</a:t>
                  </a:r>
                  <a:r>
                    <a:rPr lang="en-US" sz="800" dirty="0">
                      <a:solidFill>
                        <a:schemeClr val="bg1"/>
                      </a:solidFill>
                      <a:ea typeface="Verdana" panose="020B0604030504040204" pitchFamily="34" charset="0"/>
                      <a:cs typeface="Verdana" panose="020B0604030504040204" pitchFamily="34" charset="0"/>
                    </a:rPr>
                    <a:t> from their portfolios to serve as dinner hosts</a:t>
                  </a:r>
                </a:p>
              </p:txBody>
            </p:sp>
            <p:pic>
              <p:nvPicPr>
                <p:cNvPr id="37" name="Picture 36">
                  <a:extLst>
                    <a:ext uri="{FF2B5EF4-FFF2-40B4-BE49-F238E27FC236}">
                      <a16:creationId xmlns:a16="http://schemas.microsoft.com/office/drawing/2014/main" id="{B668ADA0-E1F5-4AA5-9F55-53B9E2398280}"/>
                    </a:ext>
                  </a:extLst>
                </p:cNvPr>
                <p:cNvPicPr>
                  <a:picLocks noChangeAspect="1"/>
                </p:cNvPicPr>
                <p:nvPr/>
              </p:nvPicPr>
              <p:blipFill>
                <a:blip r:embed="rId5">
                  <a:lum bright="100000"/>
                </a:blip>
                <a:stretch>
                  <a:fillRect/>
                </a:stretch>
              </p:blipFill>
              <p:spPr>
                <a:xfrm>
                  <a:off x="340285" y="3688621"/>
                  <a:ext cx="274320" cy="249631"/>
                </a:xfrm>
                <a:prstGeom prst="rect">
                  <a:avLst/>
                </a:prstGeom>
              </p:spPr>
            </p:pic>
          </p:grpSp>
          <p:grpSp>
            <p:nvGrpSpPr>
              <p:cNvPr id="13" name="Group 12">
                <a:extLst>
                  <a:ext uri="{FF2B5EF4-FFF2-40B4-BE49-F238E27FC236}">
                    <a16:creationId xmlns:a16="http://schemas.microsoft.com/office/drawing/2014/main" id="{9EFB37B4-DF2A-44EF-B0B7-1AC63901B694}"/>
                  </a:ext>
                </a:extLst>
              </p:cNvPr>
              <p:cNvGrpSpPr/>
              <p:nvPr/>
            </p:nvGrpSpPr>
            <p:grpSpPr>
              <a:xfrm>
                <a:off x="367961" y="1406050"/>
                <a:ext cx="2279175" cy="369332"/>
                <a:chOff x="367961" y="1866130"/>
                <a:chExt cx="2279175" cy="369332"/>
              </a:xfrm>
            </p:grpSpPr>
            <p:sp>
              <p:nvSpPr>
                <p:cNvPr id="7" name="TextBox 6">
                  <a:extLst>
                    <a:ext uri="{FF2B5EF4-FFF2-40B4-BE49-F238E27FC236}">
                      <a16:creationId xmlns:a16="http://schemas.microsoft.com/office/drawing/2014/main" id="{CE4E5B88-9DBA-4AE8-92E9-2138B8BD9EE7}"/>
                    </a:ext>
                  </a:extLst>
                </p:cNvPr>
                <p:cNvSpPr txBox="1"/>
                <p:nvPr/>
              </p:nvSpPr>
              <p:spPr>
                <a:xfrm>
                  <a:off x="681176" y="1866130"/>
                  <a:ext cx="1965960" cy="369332"/>
                </a:xfrm>
                <a:prstGeom prst="rect">
                  <a:avLst/>
                </a:prstGeom>
                <a:noFill/>
              </p:spPr>
              <p:txBody>
                <a:bodyPr wrap="square" lIns="0" tIns="0" rIns="0" bIns="0" rtlCol="0">
                  <a:spAutoFit/>
                </a:bodyPr>
                <a:lstStyle/>
                <a:p>
                  <a:pPr>
                    <a:spcBef>
                      <a:spcPts val="500"/>
                    </a:spcBef>
                  </a:pPr>
                  <a:r>
                    <a:rPr lang="en-US" sz="800" dirty="0">
                      <a:solidFill>
                        <a:schemeClr val="bg1"/>
                      </a:solidFill>
                    </a:rPr>
                    <a:t>Leverages alumni knowledge</a:t>
                  </a:r>
                  <a:br>
                    <a:rPr lang="en-US" sz="800" dirty="0">
                      <a:solidFill>
                        <a:schemeClr val="bg1"/>
                      </a:solidFill>
                    </a:rPr>
                  </a:br>
                  <a:r>
                    <a:rPr lang="en-US" sz="800" dirty="0">
                      <a:solidFill>
                        <a:schemeClr val="bg1"/>
                      </a:solidFill>
                    </a:rPr>
                    <a:t>and career paths to help students </a:t>
                  </a:r>
                  <a:r>
                    <a:rPr lang="en-US" sz="800" b="1" dirty="0">
                      <a:solidFill>
                        <a:schemeClr val="bg1"/>
                      </a:solidFill>
                    </a:rPr>
                    <a:t>break into specific fields</a:t>
                  </a:r>
                  <a:endParaRPr lang="en-US" sz="800" dirty="0">
                    <a:solidFill>
                      <a:schemeClr val="bg1"/>
                    </a:solidFill>
                  </a:endParaRPr>
                </a:p>
              </p:txBody>
            </p:sp>
            <p:pic>
              <p:nvPicPr>
                <p:cNvPr id="38" name="Picture 37">
                  <a:extLst>
                    <a:ext uri="{FF2B5EF4-FFF2-40B4-BE49-F238E27FC236}">
                      <a16:creationId xmlns:a16="http://schemas.microsoft.com/office/drawing/2014/main" id="{17783634-AE0B-400D-B086-FABD071B2655}"/>
                    </a:ext>
                  </a:extLst>
                </p:cNvPr>
                <p:cNvPicPr>
                  <a:picLocks noChangeAspect="1"/>
                </p:cNvPicPr>
                <p:nvPr/>
              </p:nvPicPr>
              <p:blipFill>
                <a:blip r:embed="rId6">
                  <a:lum bright="100000"/>
                </a:blip>
                <a:stretch>
                  <a:fillRect/>
                </a:stretch>
              </p:blipFill>
              <p:spPr>
                <a:xfrm>
                  <a:off x="367961" y="1945863"/>
                  <a:ext cx="246644" cy="256032"/>
                </a:xfrm>
                <a:prstGeom prst="rect">
                  <a:avLst/>
                </a:prstGeom>
              </p:spPr>
            </p:pic>
          </p:grpSp>
          <p:grpSp>
            <p:nvGrpSpPr>
              <p:cNvPr id="26" name="Group 25">
                <a:extLst>
                  <a:ext uri="{FF2B5EF4-FFF2-40B4-BE49-F238E27FC236}">
                    <a16:creationId xmlns:a16="http://schemas.microsoft.com/office/drawing/2014/main" id="{B8504666-AF98-48E3-876B-AD744B7F1205}"/>
                  </a:ext>
                </a:extLst>
              </p:cNvPr>
              <p:cNvGrpSpPr/>
              <p:nvPr/>
            </p:nvGrpSpPr>
            <p:grpSpPr>
              <a:xfrm>
                <a:off x="358573" y="2060920"/>
                <a:ext cx="2288563" cy="267392"/>
                <a:chOff x="358573" y="2674422"/>
                <a:chExt cx="2288563" cy="267392"/>
              </a:xfrm>
            </p:grpSpPr>
            <p:sp>
              <p:nvSpPr>
                <p:cNvPr id="8" name="TextBox 7">
                  <a:extLst>
                    <a:ext uri="{FF2B5EF4-FFF2-40B4-BE49-F238E27FC236}">
                      <a16:creationId xmlns:a16="http://schemas.microsoft.com/office/drawing/2014/main" id="{BA812E0B-3105-447E-8BA9-990E30F8FF60}"/>
                    </a:ext>
                  </a:extLst>
                </p:cNvPr>
                <p:cNvSpPr txBox="1"/>
                <p:nvPr/>
              </p:nvSpPr>
              <p:spPr>
                <a:xfrm>
                  <a:off x="681176" y="2674422"/>
                  <a:ext cx="1965960" cy="246221"/>
                </a:xfrm>
                <a:prstGeom prst="rect">
                  <a:avLst/>
                </a:prstGeom>
                <a:noFill/>
              </p:spPr>
              <p:txBody>
                <a:bodyPr wrap="square" lIns="0" tIns="0" rIns="0" bIns="0" rtlCol="0">
                  <a:spAutoFit/>
                </a:bodyPr>
                <a:lstStyle/>
                <a:p>
                  <a:pPr>
                    <a:spcBef>
                      <a:spcPts val="500"/>
                    </a:spcBef>
                  </a:pPr>
                  <a:r>
                    <a:rPr lang="en-US" sz="800" b="1" dirty="0">
                      <a:solidFill>
                        <a:schemeClr val="bg1"/>
                      </a:solidFill>
                    </a:rPr>
                    <a:t>3-5</a:t>
                  </a:r>
                  <a:r>
                    <a:rPr lang="en-US" sz="800" dirty="0">
                      <a:solidFill>
                        <a:schemeClr val="bg1"/>
                      </a:solidFill>
                    </a:rPr>
                    <a:t> mid-career professionals host </a:t>
                  </a:r>
                  <a:r>
                    <a:rPr lang="en-US" sz="800" b="1" dirty="0">
                      <a:solidFill>
                        <a:schemeClr val="bg1"/>
                      </a:solidFill>
                    </a:rPr>
                    <a:t>15-25</a:t>
                  </a:r>
                  <a:r>
                    <a:rPr lang="en-US" sz="800" dirty="0">
                      <a:solidFill>
                        <a:schemeClr val="bg1"/>
                      </a:solidFill>
                    </a:rPr>
                    <a:t> students</a:t>
                  </a:r>
                </a:p>
              </p:txBody>
            </p:sp>
            <p:pic>
              <p:nvPicPr>
                <p:cNvPr id="39" name="Picture 38">
                  <a:extLst>
                    <a:ext uri="{FF2B5EF4-FFF2-40B4-BE49-F238E27FC236}">
                      <a16:creationId xmlns:a16="http://schemas.microsoft.com/office/drawing/2014/main" id="{171B5873-45B3-4755-93EF-47584FBFDCE3}"/>
                    </a:ext>
                  </a:extLst>
                </p:cNvPr>
                <p:cNvPicPr>
                  <a:picLocks noChangeAspect="1"/>
                </p:cNvPicPr>
                <p:nvPr/>
              </p:nvPicPr>
              <p:blipFill>
                <a:blip r:embed="rId7">
                  <a:lum bright="100000"/>
                </a:blip>
                <a:stretch>
                  <a:fillRect/>
                </a:stretch>
              </p:blipFill>
              <p:spPr>
                <a:xfrm>
                  <a:off x="358573" y="2684029"/>
                  <a:ext cx="256032" cy="257785"/>
                </a:xfrm>
                <a:prstGeom prst="rect">
                  <a:avLst/>
                </a:prstGeom>
              </p:spPr>
            </p:pic>
          </p:grpSp>
          <p:cxnSp>
            <p:nvCxnSpPr>
              <p:cNvPr id="36" name="Straight Connector 35">
                <a:extLst>
                  <a:ext uri="{FF2B5EF4-FFF2-40B4-BE49-F238E27FC236}">
                    <a16:creationId xmlns:a16="http://schemas.microsoft.com/office/drawing/2014/main" id="{FC7332BD-908A-4C3C-B923-0ECE166C21CA}"/>
                  </a:ext>
                </a:extLst>
              </p:cNvPr>
              <p:cNvCxnSpPr>
                <a:cxnSpLocks/>
              </p:cNvCxnSpPr>
              <p:nvPr/>
            </p:nvCxnSpPr>
            <p:spPr bwMode="gray">
              <a:xfrm>
                <a:off x="3436470" y="1171653"/>
                <a:ext cx="221284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A363301-FF93-4E9E-B1C6-77E14386CF2D}"/>
                  </a:ext>
                </a:extLst>
              </p:cNvPr>
              <p:cNvSpPr/>
              <p:nvPr/>
            </p:nvSpPr>
            <p:spPr bwMode="gray">
              <a:xfrm>
                <a:off x="1100881" y="3823189"/>
                <a:ext cx="4352733" cy="77031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5" name="Group 54">
                <a:extLst>
                  <a:ext uri="{FF2B5EF4-FFF2-40B4-BE49-F238E27FC236}">
                    <a16:creationId xmlns:a16="http://schemas.microsoft.com/office/drawing/2014/main" id="{5F6CF6CA-FA3D-49E9-B4C5-D4D02252FB5B}"/>
                  </a:ext>
                </a:extLst>
              </p:cNvPr>
              <p:cNvGrpSpPr/>
              <p:nvPr/>
            </p:nvGrpSpPr>
            <p:grpSpPr bwMode="gray">
              <a:xfrm>
                <a:off x="903180" y="3718480"/>
                <a:ext cx="423178" cy="361740"/>
                <a:chOff x="1184558" y="1125416"/>
                <a:chExt cx="423178" cy="361740"/>
              </a:xfrm>
            </p:grpSpPr>
            <p:sp>
              <p:nvSpPr>
                <p:cNvPr id="56" name="Rectangle 55">
                  <a:extLst>
                    <a:ext uri="{FF2B5EF4-FFF2-40B4-BE49-F238E27FC236}">
                      <a16:creationId xmlns:a16="http://schemas.microsoft.com/office/drawing/2014/main" id="{C3259EDE-6B67-44D4-8C5F-1F201E658536}"/>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57" name="Group 56">
                  <a:extLst>
                    <a:ext uri="{FF2B5EF4-FFF2-40B4-BE49-F238E27FC236}">
                      <a16:creationId xmlns:a16="http://schemas.microsoft.com/office/drawing/2014/main" id="{5ED68E74-BDCA-4377-BD3A-C80C905AD41C}"/>
                    </a:ext>
                  </a:extLst>
                </p:cNvPr>
                <p:cNvGrpSpPr/>
                <p:nvPr/>
              </p:nvGrpSpPr>
              <p:grpSpPr bwMode="gray">
                <a:xfrm flipH="1" flipV="1">
                  <a:off x="1245161" y="1176800"/>
                  <a:ext cx="315403" cy="272386"/>
                  <a:chOff x="3359444" y="2551001"/>
                  <a:chExt cx="394764" cy="340924"/>
                </a:xfrm>
              </p:grpSpPr>
              <p:sp>
                <p:nvSpPr>
                  <p:cNvPr id="58" name="Freeform 67">
                    <a:extLst>
                      <a:ext uri="{FF2B5EF4-FFF2-40B4-BE49-F238E27FC236}">
                        <a16:creationId xmlns:a16="http://schemas.microsoft.com/office/drawing/2014/main" id="{A3D0B55E-B1F5-4F8D-B940-F19990C78773}"/>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59" name="Freeform 68">
                    <a:extLst>
                      <a:ext uri="{FF2B5EF4-FFF2-40B4-BE49-F238E27FC236}">
                        <a16:creationId xmlns:a16="http://schemas.microsoft.com/office/drawing/2014/main" id="{9905B7C2-1B25-4F5A-AE38-C351AD7B3AC4}"/>
                      </a:ext>
                    </a:extLst>
                  </p:cNvPr>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sp>
          <p:nvSpPr>
            <p:cNvPr id="3" name="TextBox 2">
              <a:extLst>
                <a:ext uri="{FF2B5EF4-FFF2-40B4-BE49-F238E27FC236}">
                  <a16:creationId xmlns:a16="http://schemas.microsoft.com/office/drawing/2014/main" id="{A9D53986-179E-46C1-BC17-10897395CF8C}"/>
                </a:ext>
              </a:extLst>
            </p:cNvPr>
            <p:cNvSpPr txBox="1"/>
            <p:nvPr/>
          </p:nvSpPr>
          <p:spPr>
            <a:xfrm>
              <a:off x="1326358" y="3975511"/>
              <a:ext cx="3973561" cy="589905"/>
            </a:xfrm>
            <a:prstGeom prst="rect">
              <a:avLst/>
            </a:prstGeom>
            <a:noFill/>
          </p:spPr>
          <p:txBody>
            <a:bodyPr wrap="square" lIns="0" tIns="0" rIns="0" bIns="0" rtlCol="0">
              <a:spAutoFit/>
            </a:bodyPr>
            <a:lstStyle/>
            <a:p>
              <a:pPr>
                <a:spcBef>
                  <a:spcPts val="500"/>
                </a:spcBef>
              </a:pPr>
              <a:r>
                <a:rPr lang="en-US" sz="800" dirty="0"/>
                <a:t>People were so happy and so excited that they got jobs [through the programme], they would let us know and brag about the programme.”</a:t>
              </a:r>
            </a:p>
            <a:p>
              <a:pPr algn="r">
                <a:spcBef>
                  <a:spcPts val="500"/>
                </a:spcBef>
              </a:pPr>
              <a:r>
                <a:rPr lang="en-US" sz="700" dirty="0">
                  <a:latin typeface="+mj-lt"/>
                </a:rPr>
                <a:t>Tracy Krahl, AVP of Communications and Engagement</a:t>
              </a:r>
            </a:p>
            <a:p>
              <a:pPr algn="r">
                <a:spcBef>
                  <a:spcPts val="500"/>
                </a:spcBef>
              </a:pPr>
              <a:r>
                <a:rPr lang="en-US" sz="700" dirty="0">
                  <a:latin typeface="+mj-lt"/>
                </a:rPr>
                <a:t>DEPAUL UNIVERSITY</a:t>
              </a:r>
            </a:p>
          </p:txBody>
        </p:sp>
      </p:grpSp>
    </p:spTree>
    <p:extLst>
      <p:ext uri="{BB962C8B-B14F-4D97-AF65-F5344CB8AC3E}">
        <p14:creationId xmlns:p14="http://schemas.microsoft.com/office/powerpoint/2010/main" val="2790424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4995EB-A60F-4CE2-BD86-8C370D913818}"/>
              </a:ext>
            </a:extLst>
          </p:cNvPr>
          <p:cNvSpPr>
            <a:spLocks noGrp="1"/>
          </p:cNvSpPr>
          <p:nvPr>
            <p:ph type="body" sz="quarter" idx="16"/>
          </p:nvPr>
        </p:nvSpPr>
        <p:spPr>
          <a:xfrm>
            <a:off x="280193" y="99782"/>
            <a:ext cx="3095697" cy="123111"/>
          </a:xfrm>
        </p:spPr>
        <p:txBody>
          <a:bodyPr/>
          <a:lstStyle/>
          <a:p>
            <a:r>
              <a:rPr lang="en-US" dirty="0"/>
              <a:t>Strategy 2: Developing Impactful Networking Engagements</a:t>
            </a:r>
          </a:p>
        </p:txBody>
      </p:sp>
      <p:sp>
        <p:nvSpPr>
          <p:cNvPr id="4" name="Text Placeholder 3">
            <a:extLst>
              <a:ext uri="{FF2B5EF4-FFF2-40B4-BE49-F238E27FC236}">
                <a16:creationId xmlns:a16="http://schemas.microsoft.com/office/drawing/2014/main" id="{D6B79D57-3380-4368-8295-A277307BAD3B}"/>
              </a:ext>
            </a:extLst>
          </p:cNvPr>
          <p:cNvSpPr>
            <a:spLocks noGrp="1"/>
          </p:cNvSpPr>
          <p:nvPr>
            <p:ph type="body" sz="quarter" idx="18"/>
          </p:nvPr>
        </p:nvSpPr>
        <p:spPr>
          <a:xfrm>
            <a:off x="3728147" y="4663837"/>
            <a:ext cx="2672653" cy="123111"/>
          </a:xfrm>
        </p:spPr>
        <p:txBody>
          <a:bodyPr/>
          <a:lstStyle/>
          <a:p>
            <a:pPr algn="r"/>
            <a:r>
              <a:rPr lang="en-US" dirty="0"/>
              <a:t>Source: Ripon College, Ripon, WI; EAB interviews and analysis</a:t>
            </a:r>
          </a:p>
        </p:txBody>
      </p:sp>
      <p:sp>
        <p:nvSpPr>
          <p:cNvPr id="6" name="Title 5">
            <a:extLst>
              <a:ext uri="{FF2B5EF4-FFF2-40B4-BE49-F238E27FC236}">
                <a16:creationId xmlns:a16="http://schemas.microsoft.com/office/drawing/2014/main" id="{CD34C49B-85E3-489C-8CE7-E53F8E06333E}"/>
              </a:ext>
            </a:extLst>
          </p:cNvPr>
          <p:cNvSpPr>
            <a:spLocks noGrp="1"/>
          </p:cNvSpPr>
          <p:nvPr>
            <p:ph type="title"/>
          </p:nvPr>
        </p:nvSpPr>
        <p:spPr/>
        <p:txBody>
          <a:bodyPr/>
          <a:lstStyle/>
          <a:p>
            <a:r>
              <a:rPr lang="en-US" dirty="0"/>
              <a:t>Career Exploration on Alumni’s Home Turf</a:t>
            </a:r>
          </a:p>
        </p:txBody>
      </p:sp>
      <p:grpSp>
        <p:nvGrpSpPr>
          <p:cNvPr id="7" name="Group 6">
            <a:extLst>
              <a:ext uri="{FF2B5EF4-FFF2-40B4-BE49-F238E27FC236}">
                <a16:creationId xmlns:a16="http://schemas.microsoft.com/office/drawing/2014/main" id="{B691933D-37E6-4BB3-B3BC-CD614EA24D90}"/>
              </a:ext>
            </a:extLst>
          </p:cNvPr>
          <p:cNvGrpSpPr/>
          <p:nvPr/>
        </p:nvGrpSpPr>
        <p:grpSpPr>
          <a:xfrm>
            <a:off x="202639" y="763040"/>
            <a:ext cx="5920349" cy="3759003"/>
            <a:chOff x="202639" y="763040"/>
            <a:chExt cx="5920349" cy="3759003"/>
          </a:xfrm>
        </p:grpSpPr>
        <p:pic>
          <p:nvPicPr>
            <p:cNvPr id="2050" name="Picture 2" descr="Image result for ripon college logo">
              <a:extLst>
                <a:ext uri="{FF2B5EF4-FFF2-40B4-BE49-F238E27FC236}">
                  <a16:creationId xmlns:a16="http://schemas.microsoft.com/office/drawing/2014/main" id="{8F0C0893-EAC3-47EA-9BB0-09B0B37BC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582" y="763040"/>
              <a:ext cx="466406" cy="466406"/>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2051B0DF-08EA-4619-B535-0896BC289146}"/>
                </a:ext>
              </a:extLst>
            </p:cNvPr>
            <p:cNvSpPr/>
            <p:nvPr/>
          </p:nvSpPr>
          <p:spPr bwMode="gray">
            <a:xfrm>
              <a:off x="3402711" y="1280690"/>
              <a:ext cx="2672653" cy="17808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a:extLst>
                <a:ext uri="{FF2B5EF4-FFF2-40B4-BE49-F238E27FC236}">
                  <a16:creationId xmlns:a16="http://schemas.microsoft.com/office/drawing/2014/main" id="{0B2CE28A-8B2E-4450-A24B-3ED594AC05FA}"/>
                </a:ext>
              </a:extLst>
            </p:cNvPr>
            <p:cNvSpPr txBox="1"/>
            <p:nvPr/>
          </p:nvSpPr>
          <p:spPr bwMode="gray">
            <a:xfrm>
              <a:off x="717738" y="1621618"/>
              <a:ext cx="2228570" cy="1400383"/>
            </a:xfrm>
            <a:prstGeom prst="rect">
              <a:avLst/>
            </a:prstGeom>
            <a:noFill/>
          </p:spPr>
          <p:txBody>
            <a:bodyPr wrap="square" lIns="0" tIns="0" rIns="0" bIns="0" rtlCol="0">
              <a:spAutoFit/>
            </a:bodyPr>
            <a:lstStyle/>
            <a:p>
              <a:pPr>
                <a:spcBef>
                  <a:spcPts val="500"/>
                </a:spcBef>
              </a:pPr>
              <a:r>
                <a:rPr lang="en-US" sz="900" dirty="0"/>
                <a:t>Students travel to a city to tour alumni workplaces and gain exposure to diverse industries</a:t>
              </a:r>
            </a:p>
            <a:p>
              <a:pPr>
                <a:spcBef>
                  <a:spcPts val="300"/>
                </a:spcBef>
              </a:pPr>
              <a:endParaRPr lang="en-US" sz="900" dirty="0"/>
            </a:p>
            <a:p>
              <a:pPr>
                <a:spcBef>
                  <a:spcPts val="300"/>
                </a:spcBef>
              </a:pPr>
              <a:r>
                <a:rPr lang="en-US" sz="900" dirty="0"/>
                <a:t>Alumni relations strategically chooses alumni hosts based on donor capacity</a:t>
              </a:r>
            </a:p>
            <a:p>
              <a:pPr>
                <a:spcBef>
                  <a:spcPts val="300"/>
                </a:spcBef>
              </a:pPr>
              <a:endParaRPr lang="en-US" sz="900" dirty="0"/>
            </a:p>
            <a:p>
              <a:pPr>
                <a:spcBef>
                  <a:spcPts val="300"/>
                </a:spcBef>
              </a:pPr>
              <a:r>
                <a:rPr lang="en-US" sz="900" dirty="0"/>
                <a:t>Networking connections may later yield internship and job offers</a:t>
              </a:r>
            </a:p>
          </p:txBody>
        </p:sp>
        <p:sp>
          <p:nvSpPr>
            <p:cNvPr id="31" name="TextBox 30">
              <a:extLst>
                <a:ext uri="{FF2B5EF4-FFF2-40B4-BE49-F238E27FC236}">
                  <a16:creationId xmlns:a16="http://schemas.microsoft.com/office/drawing/2014/main" id="{783E67C7-F028-4AAA-B511-F93D25B07D9A}"/>
                </a:ext>
              </a:extLst>
            </p:cNvPr>
            <p:cNvSpPr txBox="1"/>
            <p:nvPr/>
          </p:nvSpPr>
          <p:spPr>
            <a:xfrm>
              <a:off x="277811" y="1202337"/>
              <a:ext cx="2146009" cy="307777"/>
            </a:xfrm>
            <a:prstGeom prst="rect">
              <a:avLst/>
            </a:prstGeom>
            <a:noFill/>
          </p:spPr>
          <p:txBody>
            <a:bodyPr wrap="square" lIns="0" tIns="0" rIns="0" bIns="0" rtlCol="0">
              <a:spAutoFit/>
            </a:bodyPr>
            <a:lstStyle/>
            <a:p>
              <a:pPr>
                <a:spcBef>
                  <a:spcPts val="500"/>
                </a:spcBef>
              </a:pPr>
              <a:r>
                <a:rPr lang="en-US" sz="1000" b="1" dirty="0"/>
                <a:t>Ripon College’s Career Discovery Tours in Brief</a:t>
              </a:r>
            </a:p>
          </p:txBody>
        </p:sp>
        <p:grpSp>
          <p:nvGrpSpPr>
            <p:cNvPr id="13" name="Group 12">
              <a:extLst>
                <a:ext uri="{FF2B5EF4-FFF2-40B4-BE49-F238E27FC236}">
                  <a16:creationId xmlns:a16="http://schemas.microsoft.com/office/drawing/2014/main" id="{8D7F0172-E30E-4327-8768-B39AF1AA6697}"/>
                </a:ext>
              </a:extLst>
            </p:cNvPr>
            <p:cNvGrpSpPr/>
            <p:nvPr/>
          </p:nvGrpSpPr>
          <p:grpSpPr>
            <a:xfrm>
              <a:off x="873899" y="3258255"/>
              <a:ext cx="4782140" cy="1263788"/>
              <a:chOff x="873899" y="3134430"/>
              <a:chExt cx="4782140" cy="1263788"/>
            </a:xfrm>
          </p:grpSpPr>
          <p:grpSp>
            <p:nvGrpSpPr>
              <p:cNvPr id="12" name="Group 11">
                <a:extLst>
                  <a:ext uri="{FF2B5EF4-FFF2-40B4-BE49-F238E27FC236}">
                    <a16:creationId xmlns:a16="http://schemas.microsoft.com/office/drawing/2014/main" id="{FDF69744-D5B7-4711-9932-C9D7CCD40DC7}"/>
                  </a:ext>
                </a:extLst>
              </p:cNvPr>
              <p:cNvGrpSpPr/>
              <p:nvPr/>
            </p:nvGrpSpPr>
            <p:grpSpPr>
              <a:xfrm>
                <a:off x="873899" y="3134430"/>
                <a:ext cx="4782140" cy="1263788"/>
                <a:chOff x="873899" y="3134430"/>
                <a:chExt cx="4782140" cy="1263788"/>
              </a:xfrm>
            </p:grpSpPr>
            <p:sp>
              <p:nvSpPr>
                <p:cNvPr id="36" name="Text Placeholder 1">
                  <a:extLst>
                    <a:ext uri="{FF2B5EF4-FFF2-40B4-BE49-F238E27FC236}">
                      <a16:creationId xmlns:a16="http://schemas.microsoft.com/office/drawing/2014/main" id="{9437580F-F79E-4645-BBD7-0C6AF9BB89F1}"/>
                    </a:ext>
                  </a:extLst>
                </p:cNvPr>
                <p:cNvSpPr txBox="1">
                  <a:spLocks/>
                </p:cNvSpPr>
                <p:nvPr/>
              </p:nvSpPr>
              <p:spPr bwMode="gray">
                <a:xfrm>
                  <a:off x="873899" y="3134430"/>
                  <a:ext cx="4782140" cy="1263788"/>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spcBef>
                      <a:spcPts val="0"/>
                    </a:spcBef>
                    <a:buNone/>
                  </a:pPr>
                  <a:r>
                    <a:rPr lang="en-US" sz="1000" b="1" dirty="0"/>
                    <a:t>By the Numbers</a:t>
                  </a:r>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p:txBody>
            </p:sp>
            <p:grpSp>
              <p:nvGrpSpPr>
                <p:cNvPr id="11" name="Group 10">
                  <a:extLst>
                    <a:ext uri="{FF2B5EF4-FFF2-40B4-BE49-F238E27FC236}">
                      <a16:creationId xmlns:a16="http://schemas.microsoft.com/office/drawing/2014/main" id="{A5F3A3F9-AACA-4DA4-9007-C85E0930E763}"/>
                    </a:ext>
                  </a:extLst>
                </p:cNvPr>
                <p:cNvGrpSpPr/>
                <p:nvPr/>
              </p:nvGrpSpPr>
              <p:grpSpPr>
                <a:xfrm>
                  <a:off x="1060917" y="3590187"/>
                  <a:ext cx="654948" cy="652969"/>
                  <a:chOff x="1060917" y="3545214"/>
                  <a:chExt cx="654948" cy="652969"/>
                </a:xfrm>
              </p:grpSpPr>
              <p:sp>
                <p:nvSpPr>
                  <p:cNvPr id="37" name="TextBox 36">
                    <a:extLst>
                      <a:ext uri="{FF2B5EF4-FFF2-40B4-BE49-F238E27FC236}">
                        <a16:creationId xmlns:a16="http://schemas.microsoft.com/office/drawing/2014/main" id="{116FBE0F-E36C-4919-8DFE-DC83196C59D8}"/>
                      </a:ext>
                    </a:extLst>
                  </p:cNvPr>
                  <p:cNvSpPr txBox="1"/>
                  <p:nvPr/>
                </p:nvSpPr>
                <p:spPr bwMode="gray">
                  <a:xfrm>
                    <a:off x="1060917" y="3921184"/>
                    <a:ext cx="653109" cy="276999"/>
                  </a:xfrm>
                  <a:prstGeom prst="rect">
                    <a:avLst/>
                  </a:prstGeom>
                  <a:noFill/>
                </p:spPr>
                <p:txBody>
                  <a:bodyPr wrap="square" lIns="0" tIns="0" rIns="0" bIns="0" rtlCol="0">
                    <a:spAutoFit/>
                  </a:bodyPr>
                  <a:lstStyle/>
                  <a:p>
                    <a:pPr>
                      <a:spcBef>
                        <a:spcPts val="500"/>
                      </a:spcBef>
                    </a:pPr>
                    <a:r>
                      <a:rPr lang="en-US" sz="900" dirty="0"/>
                      <a:t>Tours over six years</a:t>
                    </a:r>
                  </a:p>
                </p:txBody>
              </p:sp>
              <p:sp>
                <p:nvSpPr>
                  <p:cNvPr id="38" name="TextBox 37">
                    <a:extLst>
                      <a:ext uri="{FF2B5EF4-FFF2-40B4-BE49-F238E27FC236}">
                        <a16:creationId xmlns:a16="http://schemas.microsoft.com/office/drawing/2014/main" id="{1A02E6DB-2278-492E-ABA5-953C19A92DD3}"/>
                      </a:ext>
                    </a:extLst>
                  </p:cNvPr>
                  <p:cNvSpPr txBox="1"/>
                  <p:nvPr/>
                </p:nvSpPr>
                <p:spPr bwMode="gray">
                  <a:xfrm>
                    <a:off x="1060917" y="3545214"/>
                    <a:ext cx="654948" cy="329799"/>
                  </a:xfrm>
                  <a:prstGeom prst="rect">
                    <a:avLst/>
                  </a:prstGeom>
                  <a:noFill/>
                </p:spPr>
                <p:txBody>
                  <a:bodyPr wrap="square" lIns="0" tIns="0" rIns="0" bIns="0" rtlCol="0">
                    <a:spAutoFit/>
                  </a:bodyPr>
                  <a:lstStyle/>
                  <a:p>
                    <a:r>
                      <a:rPr lang="en-US" sz="2500" dirty="0">
                        <a:solidFill>
                          <a:schemeClr val="accent6"/>
                        </a:solidFill>
                        <a:latin typeface="+mj-lt"/>
                      </a:rPr>
                      <a:t>9</a:t>
                    </a:r>
                  </a:p>
                </p:txBody>
              </p:sp>
            </p:grpSp>
            <p:grpSp>
              <p:nvGrpSpPr>
                <p:cNvPr id="10" name="Group 9">
                  <a:extLst>
                    <a:ext uri="{FF2B5EF4-FFF2-40B4-BE49-F238E27FC236}">
                      <a16:creationId xmlns:a16="http://schemas.microsoft.com/office/drawing/2014/main" id="{2162AE81-EC2D-47BB-B772-582801463B52}"/>
                    </a:ext>
                  </a:extLst>
                </p:cNvPr>
                <p:cNvGrpSpPr/>
                <p:nvPr/>
              </p:nvGrpSpPr>
              <p:grpSpPr>
                <a:xfrm>
                  <a:off x="2152578" y="3590187"/>
                  <a:ext cx="828724" cy="652969"/>
                  <a:chOff x="2199261" y="3545214"/>
                  <a:chExt cx="828724" cy="652969"/>
                </a:xfrm>
              </p:grpSpPr>
              <p:sp>
                <p:nvSpPr>
                  <p:cNvPr id="39" name="TextBox 38">
                    <a:extLst>
                      <a:ext uri="{FF2B5EF4-FFF2-40B4-BE49-F238E27FC236}">
                        <a16:creationId xmlns:a16="http://schemas.microsoft.com/office/drawing/2014/main" id="{5852C882-945F-4F15-910C-3CF82B457725}"/>
                      </a:ext>
                    </a:extLst>
                  </p:cNvPr>
                  <p:cNvSpPr txBox="1"/>
                  <p:nvPr/>
                </p:nvSpPr>
                <p:spPr bwMode="gray">
                  <a:xfrm>
                    <a:off x="2199261" y="3921184"/>
                    <a:ext cx="615516" cy="276999"/>
                  </a:xfrm>
                  <a:prstGeom prst="rect">
                    <a:avLst/>
                  </a:prstGeom>
                  <a:noFill/>
                </p:spPr>
                <p:txBody>
                  <a:bodyPr wrap="square" lIns="0" tIns="0" rIns="0" bIns="0" rtlCol="0">
                    <a:spAutoFit/>
                  </a:bodyPr>
                  <a:lstStyle/>
                  <a:p>
                    <a:pPr>
                      <a:spcBef>
                        <a:spcPts val="500"/>
                      </a:spcBef>
                    </a:pPr>
                    <a:r>
                      <a:rPr lang="en-US" sz="900" dirty="0"/>
                      <a:t>Students per tour</a:t>
                    </a:r>
                  </a:p>
                </p:txBody>
              </p:sp>
              <p:sp>
                <p:nvSpPr>
                  <p:cNvPr id="40" name="TextBox 39">
                    <a:extLst>
                      <a:ext uri="{FF2B5EF4-FFF2-40B4-BE49-F238E27FC236}">
                        <a16:creationId xmlns:a16="http://schemas.microsoft.com/office/drawing/2014/main" id="{532F9CF8-815B-4A5F-AE76-2421DC19F006}"/>
                      </a:ext>
                    </a:extLst>
                  </p:cNvPr>
                  <p:cNvSpPr txBox="1"/>
                  <p:nvPr/>
                </p:nvSpPr>
                <p:spPr bwMode="gray">
                  <a:xfrm>
                    <a:off x="2199261" y="3545214"/>
                    <a:ext cx="828724" cy="384721"/>
                  </a:xfrm>
                  <a:prstGeom prst="rect">
                    <a:avLst/>
                  </a:prstGeom>
                  <a:noFill/>
                </p:spPr>
                <p:txBody>
                  <a:bodyPr wrap="square" lIns="0" tIns="0" rIns="0" bIns="0" rtlCol="0">
                    <a:spAutoFit/>
                  </a:bodyPr>
                  <a:lstStyle/>
                  <a:p>
                    <a:r>
                      <a:rPr lang="en-US" sz="2500" dirty="0">
                        <a:solidFill>
                          <a:schemeClr val="accent6"/>
                        </a:solidFill>
                        <a:latin typeface="+mj-lt"/>
                      </a:rPr>
                      <a:t>11-16</a:t>
                    </a:r>
                  </a:p>
                </p:txBody>
              </p:sp>
            </p:grpSp>
            <p:grpSp>
              <p:nvGrpSpPr>
                <p:cNvPr id="9" name="Group 8">
                  <a:extLst>
                    <a:ext uri="{FF2B5EF4-FFF2-40B4-BE49-F238E27FC236}">
                      <a16:creationId xmlns:a16="http://schemas.microsoft.com/office/drawing/2014/main" id="{AA091AD9-D19E-40E8-BD35-ECD4472A6894}"/>
                    </a:ext>
                  </a:extLst>
                </p:cNvPr>
                <p:cNvGrpSpPr/>
                <p:nvPr/>
              </p:nvGrpSpPr>
              <p:grpSpPr>
                <a:xfrm>
                  <a:off x="3418015" y="3590187"/>
                  <a:ext cx="771317" cy="652969"/>
                  <a:chOff x="3419242" y="3545214"/>
                  <a:chExt cx="771317" cy="652969"/>
                </a:xfrm>
              </p:grpSpPr>
              <p:sp>
                <p:nvSpPr>
                  <p:cNvPr id="41" name="TextBox 40">
                    <a:extLst>
                      <a:ext uri="{FF2B5EF4-FFF2-40B4-BE49-F238E27FC236}">
                        <a16:creationId xmlns:a16="http://schemas.microsoft.com/office/drawing/2014/main" id="{CDF1A9EB-E07C-4C83-A07F-868FDD70EAD5}"/>
                      </a:ext>
                    </a:extLst>
                  </p:cNvPr>
                  <p:cNvSpPr txBox="1"/>
                  <p:nvPr/>
                </p:nvSpPr>
                <p:spPr bwMode="gray">
                  <a:xfrm>
                    <a:off x="3419242" y="3921184"/>
                    <a:ext cx="771317" cy="276999"/>
                  </a:xfrm>
                  <a:prstGeom prst="rect">
                    <a:avLst/>
                  </a:prstGeom>
                  <a:noFill/>
                </p:spPr>
                <p:txBody>
                  <a:bodyPr wrap="square" lIns="0" tIns="0" rIns="0" bIns="0" rtlCol="0">
                    <a:spAutoFit/>
                  </a:bodyPr>
                  <a:lstStyle/>
                  <a:p>
                    <a:pPr>
                      <a:spcBef>
                        <a:spcPts val="500"/>
                      </a:spcBef>
                    </a:pPr>
                    <a:r>
                      <a:rPr lang="en-US" sz="900" dirty="0"/>
                      <a:t>Total alumni participants</a:t>
                    </a:r>
                  </a:p>
                </p:txBody>
              </p:sp>
              <p:sp>
                <p:nvSpPr>
                  <p:cNvPr id="42" name="TextBox 41">
                    <a:extLst>
                      <a:ext uri="{FF2B5EF4-FFF2-40B4-BE49-F238E27FC236}">
                        <a16:creationId xmlns:a16="http://schemas.microsoft.com/office/drawing/2014/main" id="{DFCFA94F-789C-4407-98E0-7CE1A7771FAD}"/>
                      </a:ext>
                    </a:extLst>
                  </p:cNvPr>
                  <p:cNvSpPr txBox="1"/>
                  <p:nvPr/>
                </p:nvSpPr>
                <p:spPr bwMode="gray">
                  <a:xfrm>
                    <a:off x="3419242" y="3545214"/>
                    <a:ext cx="769477" cy="384721"/>
                  </a:xfrm>
                  <a:prstGeom prst="rect">
                    <a:avLst/>
                  </a:prstGeom>
                  <a:noFill/>
                </p:spPr>
                <p:txBody>
                  <a:bodyPr wrap="square" lIns="0" tIns="0" rIns="0" bIns="0" rtlCol="0">
                    <a:spAutoFit/>
                  </a:bodyPr>
                  <a:lstStyle/>
                  <a:p>
                    <a:r>
                      <a:rPr lang="en-US" sz="2500" dirty="0">
                        <a:solidFill>
                          <a:schemeClr val="accent6"/>
                        </a:solidFill>
                        <a:latin typeface="+mj-lt"/>
                      </a:rPr>
                      <a:t>120+</a:t>
                    </a:r>
                  </a:p>
                </p:txBody>
              </p:sp>
            </p:grpSp>
            <p:grpSp>
              <p:nvGrpSpPr>
                <p:cNvPr id="8" name="Group 7">
                  <a:extLst>
                    <a:ext uri="{FF2B5EF4-FFF2-40B4-BE49-F238E27FC236}">
                      <a16:creationId xmlns:a16="http://schemas.microsoft.com/office/drawing/2014/main" id="{DE7C4600-98CD-47CD-8EAC-02E0D5BE6DDF}"/>
                    </a:ext>
                  </a:extLst>
                </p:cNvPr>
                <p:cNvGrpSpPr/>
                <p:nvPr/>
              </p:nvGrpSpPr>
              <p:grpSpPr>
                <a:xfrm>
                  <a:off x="4626044" y="3590187"/>
                  <a:ext cx="909544" cy="652969"/>
                  <a:chOff x="4626044" y="3545214"/>
                  <a:chExt cx="909544" cy="652969"/>
                </a:xfrm>
              </p:grpSpPr>
              <p:sp>
                <p:nvSpPr>
                  <p:cNvPr id="47" name="TextBox 46">
                    <a:extLst>
                      <a:ext uri="{FF2B5EF4-FFF2-40B4-BE49-F238E27FC236}">
                        <a16:creationId xmlns:a16="http://schemas.microsoft.com/office/drawing/2014/main" id="{D5A545F0-CD63-4778-8D61-8396A71C3F14}"/>
                      </a:ext>
                    </a:extLst>
                  </p:cNvPr>
                  <p:cNvSpPr txBox="1"/>
                  <p:nvPr/>
                </p:nvSpPr>
                <p:spPr bwMode="gray">
                  <a:xfrm>
                    <a:off x="4626044" y="3921184"/>
                    <a:ext cx="909544" cy="276999"/>
                  </a:xfrm>
                  <a:prstGeom prst="rect">
                    <a:avLst/>
                  </a:prstGeom>
                  <a:noFill/>
                </p:spPr>
                <p:txBody>
                  <a:bodyPr wrap="square" lIns="0" tIns="0" rIns="0" bIns="0" rtlCol="0">
                    <a:spAutoFit/>
                  </a:bodyPr>
                  <a:lstStyle/>
                  <a:p>
                    <a:pPr>
                      <a:spcBef>
                        <a:spcPts val="500"/>
                      </a:spcBef>
                    </a:pPr>
                    <a:r>
                      <a:rPr lang="en-US" sz="900" dirty="0"/>
                      <a:t>Fully-scheduled days</a:t>
                    </a:r>
                  </a:p>
                </p:txBody>
              </p:sp>
              <p:sp>
                <p:nvSpPr>
                  <p:cNvPr id="48" name="TextBox 47">
                    <a:extLst>
                      <a:ext uri="{FF2B5EF4-FFF2-40B4-BE49-F238E27FC236}">
                        <a16:creationId xmlns:a16="http://schemas.microsoft.com/office/drawing/2014/main" id="{705FDBDA-AD61-4D98-A431-94FDD7544A98}"/>
                      </a:ext>
                    </a:extLst>
                  </p:cNvPr>
                  <p:cNvSpPr txBox="1"/>
                  <p:nvPr/>
                </p:nvSpPr>
                <p:spPr bwMode="gray">
                  <a:xfrm>
                    <a:off x="4626044" y="3545214"/>
                    <a:ext cx="174634" cy="384721"/>
                  </a:xfrm>
                  <a:prstGeom prst="rect">
                    <a:avLst/>
                  </a:prstGeom>
                  <a:noFill/>
                </p:spPr>
                <p:txBody>
                  <a:bodyPr wrap="square" lIns="0" tIns="0" rIns="0" bIns="0" rtlCol="0">
                    <a:spAutoFit/>
                  </a:bodyPr>
                  <a:lstStyle/>
                  <a:p>
                    <a:r>
                      <a:rPr lang="en-US" sz="2500" dirty="0">
                        <a:solidFill>
                          <a:schemeClr val="accent6"/>
                        </a:solidFill>
                        <a:latin typeface="+mj-lt"/>
                      </a:rPr>
                      <a:t>7</a:t>
                    </a:r>
                  </a:p>
                </p:txBody>
              </p:sp>
            </p:grpSp>
          </p:grpSp>
          <p:grpSp>
            <p:nvGrpSpPr>
              <p:cNvPr id="43" name="Group 42">
                <a:extLst>
                  <a:ext uri="{FF2B5EF4-FFF2-40B4-BE49-F238E27FC236}">
                    <a16:creationId xmlns:a16="http://schemas.microsoft.com/office/drawing/2014/main" id="{BCD92D2E-E131-43FE-9704-EBF2055A8978}"/>
                  </a:ext>
                </a:extLst>
              </p:cNvPr>
              <p:cNvGrpSpPr/>
              <p:nvPr/>
            </p:nvGrpSpPr>
            <p:grpSpPr bwMode="gray">
              <a:xfrm>
                <a:off x="5390966" y="3134430"/>
                <a:ext cx="265073" cy="155608"/>
                <a:chOff x="4411101" y="2003891"/>
                <a:chExt cx="271672" cy="181522"/>
              </a:xfrm>
            </p:grpSpPr>
            <p:sp>
              <p:nvSpPr>
                <p:cNvPr id="44" name="Rectangle 43">
                  <a:extLst>
                    <a:ext uri="{FF2B5EF4-FFF2-40B4-BE49-F238E27FC236}">
                      <a16:creationId xmlns:a16="http://schemas.microsoft.com/office/drawing/2014/main" id="{2ED5C5BA-C932-4D03-8BF9-5AB9859EF72A}"/>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45" name="Round Same Side Corner Rectangle 28">
                  <a:extLst>
                    <a:ext uri="{FF2B5EF4-FFF2-40B4-BE49-F238E27FC236}">
                      <a16:creationId xmlns:a16="http://schemas.microsoft.com/office/drawing/2014/main" id="{3ED44C7A-4523-4DBF-85AC-7556970AC180}"/>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46" name="Freeform 29">
                  <a:extLst>
                    <a:ext uri="{FF2B5EF4-FFF2-40B4-BE49-F238E27FC236}">
                      <a16:creationId xmlns:a16="http://schemas.microsoft.com/office/drawing/2014/main" id="{2BE5B638-A791-4C51-91D9-6B465FD9A53D}"/>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grpSp>
        <p:grpSp>
          <p:nvGrpSpPr>
            <p:cNvPr id="2048" name="Group 2047">
              <a:extLst>
                <a:ext uri="{FF2B5EF4-FFF2-40B4-BE49-F238E27FC236}">
                  <a16:creationId xmlns:a16="http://schemas.microsoft.com/office/drawing/2014/main" id="{75F35795-6CF8-49EB-A504-84AD57102BEE}"/>
                </a:ext>
              </a:extLst>
            </p:cNvPr>
            <p:cNvGrpSpPr/>
            <p:nvPr/>
          </p:nvGrpSpPr>
          <p:grpSpPr>
            <a:xfrm>
              <a:off x="3558136" y="1665253"/>
              <a:ext cx="1104787" cy="138499"/>
              <a:chOff x="3611722" y="1665253"/>
              <a:chExt cx="1104787" cy="138499"/>
            </a:xfrm>
          </p:grpSpPr>
          <p:sp>
            <p:nvSpPr>
              <p:cNvPr id="52" name="Text Placeholder 1">
                <a:extLst>
                  <a:ext uri="{FF2B5EF4-FFF2-40B4-BE49-F238E27FC236}">
                    <a16:creationId xmlns:a16="http://schemas.microsoft.com/office/drawing/2014/main" id="{A50FBAFF-65A2-417F-B589-7F1E90C46685}"/>
                  </a:ext>
                </a:extLst>
              </p:cNvPr>
              <p:cNvSpPr txBox="1">
                <a:spLocks/>
              </p:cNvSpPr>
              <p:nvPr/>
            </p:nvSpPr>
            <p:spPr bwMode="gray">
              <a:xfrm>
                <a:off x="3855696" y="1665253"/>
                <a:ext cx="860813" cy="138499"/>
              </a:xfrm>
              <a:prstGeom prst="rect">
                <a:avLst/>
              </a:prstGeom>
              <a:noFill/>
            </p:spPr>
            <p:txBody>
              <a:bodyPr wrap="none" lIns="0" tIns="0" rIns="0" bIns="0" rtlCol="0">
                <a:spAutoFit/>
              </a:bodyPr>
              <a:lstStyle>
                <a:defPPr>
                  <a:defRPr lang="en-US"/>
                </a:defPPr>
                <a:lvl1pPr>
                  <a:spcBef>
                    <a:spcPts val="500"/>
                  </a:spcBef>
                  <a:defRPr sz="1000" b="1"/>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r>
                  <a:rPr lang="en-US" sz="900" b="0" dirty="0"/>
                  <a:t>Interesting job</a:t>
                </a:r>
              </a:p>
            </p:txBody>
          </p:sp>
          <p:sp>
            <p:nvSpPr>
              <p:cNvPr id="53" name="TextBox 52">
                <a:extLst>
                  <a:ext uri="{FF2B5EF4-FFF2-40B4-BE49-F238E27FC236}">
                    <a16:creationId xmlns:a16="http://schemas.microsoft.com/office/drawing/2014/main" id="{EA984823-672A-43F8-945C-DC36839B99E5}"/>
                  </a:ext>
                </a:extLst>
              </p:cNvPr>
              <p:cNvSpPr txBox="1"/>
              <p:nvPr/>
            </p:nvSpPr>
            <p:spPr>
              <a:xfrm>
                <a:off x="3611722" y="1673876"/>
                <a:ext cx="119232" cy="121252"/>
              </a:xfrm>
              <a:prstGeom prst="rect">
                <a:avLst/>
              </a:prstGeom>
              <a:noFill/>
              <a:ln>
                <a:solidFill>
                  <a:schemeClr val="tx1"/>
                </a:solidFill>
              </a:ln>
            </p:spPr>
            <p:txBody>
              <a:bodyPr wrap="square" rtlCol="0">
                <a:spAutoFit/>
              </a:bodyPr>
              <a:lstStyle/>
              <a:p>
                <a:pPr algn="ctr"/>
                <a:endParaRPr lang="en-US" sz="1100" b="1" dirty="0">
                  <a:latin typeface="+mj-lt"/>
                </a:endParaRPr>
              </a:p>
            </p:txBody>
          </p:sp>
        </p:grpSp>
        <p:grpSp>
          <p:nvGrpSpPr>
            <p:cNvPr id="35" name="Group 34">
              <a:extLst>
                <a:ext uri="{FF2B5EF4-FFF2-40B4-BE49-F238E27FC236}">
                  <a16:creationId xmlns:a16="http://schemas.microsoft.com/office/drawing/2014/main" id="{860728CD-5BED-4C88-A204-A478AA4EC9A7}"/>
                </a:ext>
              </a:extLst>
            </p:cNvPr>
            <p:cNvGrpSpPr/>
            <p:nvPr/>
          </p:nvGrpSpPr>
          <p:grpSpPr>
            <a:xfrm>
              <a:off x="3564095" y="2043301"/>
              <a:ext cx="1455846" cy="138499"/>
              <a:chOff x="3611720" y="2068701"/>
              <a:chExt cx="1455846" cy="138499"/>
            </a:xfrm>
          </p:grpSpPr>
          <p:sp>
            <p:nvSpPr>
              <p:cNvPr id="55" name="Text Placeholder 1">
                <a:extLst>
                  <a:ext uri="{FF2B5EF4-FFF2-40B4-BE49-F238E27FC236}">
                    <a16:creationId xmlns:a16="http://schemas.microsoft.com/office/drawing/2014/main" id="{116F7693-B8FE-47A6-A5A8-30811DDA2F08}"/>
                  </a:ext>
                </a:extLst>
              </p:cNvPr>
              <p:cNvSpPr txBox="1">
                <a:spLocks/>
              </p:cNvSpPr>
              <p:nvPr/>
            </p:nvSpPr>
            <p:spPr bwMode="gray">
              <a:xfrm>
                <a:off x="3855696" y="2068701"/>
                <a:ext cx="1211870" cy="138499"/>
              </a:xfrm>
              <a:prstGeom prst="rect">
                <a:avLst/>
              </a:prstGeom>
              <a:noFill/>
            </p:spPr>
            <p:txBody>
              <a:bodyPr wrap="none" lIns="0" tIns="0" rIns="0" bIns="0" rtlCol="0">
                <a:spAutoFit/>
              </a:bodyPr>
              <a:lstStyle>
                <a:defPPr>
                  <a:defRPr lang="en-US"/>
                </a:defPPr>
                <a:lvl1pPr>
                  <a:spcBef>
                    <a:spcPts val="500"/>
                  </a:spcBef>
                  <a:defRPr sz="900" b="0"/>
                </a:lvl1pPr>
                <a:lvl2pPr marL="230188" indent="-117475" defTabSz="1018879">
                  <a:spcBef>
                    <a:spcPts val="500"/>
                  </a:spcBef>
                  <a:buFont typeface="Arial" pitchFamily="34" charset="0"/>
                  <a:buChar char="–"/>
                  <a:defRPr sz="1000"/>
                </a:lvl2pPr>
                <a:lvl3pPr marL="342900" indent="-112713" defTabSz="1018879">
                  <a:spcBef>
                    <a:spcPts val="500"/>
                  </a:spcBef>
                  <a:buFont typeface="Wingdings" pitchFamily="2" charset="2"/>
                  <a:buChar char="§"/>
                  <a:defRPr sz="1000"/>
                </a:lvl3pPr>
                <a:lvl4pPr marL="458788" indent="-115888" defTabSz="1018879">
                  <a:spcBef>
                    <a:spcPts val="500"/>
                  </a:spcBef>
                  <a:buFont typeface="Arial" pitchFamily="34" charset="0"/>
                  <a:buChar char="–"/>
                  <a:defRPr sz="1000"/>
                </a:lvl4pPr>
                <a:lvl5pPr marL="571500" indent="-112713" defTabSz="1018879">
                  <a:spcBef>
                    <a:spcPts val="500"/>
                  </a:spcBef>
                  <a:buFont typeface="Wingdings" pitchFamily="2" charset="2"/>
                  <a:buChar char="§"/>
                  <a:defRPr sz="1000" baseline="0"/>
                </a:lvl5pPr>
                <a:lvl6pPr marL="2801918" indent="-254720" defTabSz="1018879">
                  <a:spcBef>
                    <a:spcPct val="20000"/>
                  </a:spcBef>
                  <a:buFont typeface="Arial" pitchFamily="34" charset="0"/>
                  <a:buChar char="•"/>
                  <a:defRPr sz="2200"/>
                </a:lvl6pPr>
                <a:lvl7pPr marL="3311358" indent="-254720" defTabSz="1018879">
                  <a:spcBef>
                    <a:spcPct val="20000"/>
                  </a:spcBef>
                  <a:buFont typeface="Arial" pitchFamily="34" charset="0"/>
                  <a:buChar char="•"/>
                  <a:defRPr sz="2200"/>
                </a:lvl7pPr>
                <a:lvl8pPr marL="3820798" indent="-254720" defTabSz="1018879">
                  <a:spcBef>
                    <a:spcPct val="20000"/>
                  </a:spcBef>
                  <a:buFont typeface="Arial" pitchFamily="34" charset="0"/>
                  <a:buChar char="•"/>
                  <a:defRPr sz="2200"/>
                </a:lvl8pPr>
                <a:lvl9pPr marL="4330237" indent="-254720" defTabSz="1018879">
                  <a:spcBef>
                    <a:spcPct val="20000"/>
                  </a:spcBef>
                  <a:buFont typeface="Arial" pitchFamily="34" charset="0"/>
                  <a:buChar char="•"/>
                  <a:defRPr sz="2200"/>
                </a:lvl9pPr>
              </a:lstStyle>
              <a:p>
                <a:r>
                  <a:rPr lang="en-US" dirty="0"/>
                  <a:t>High-capacity donor </a:t>
                </a:r>
              </a:p>
            </p:txBody>
          </p:sp>
          <p:sp>
            <p:nvSpPr>
              <p:cNvPr id="56" name="TextBox 55">
                <a:extLst>
                  <a:ext uri="{FF2B5EF4-FFF2-40B4-BE49-F238E27FC236}">
                    <a16:creationId xmlns:a16="http://schemas.microsoft.com/office/drawing/2014/main" id="{DA748D70-1E8E-4625-852E-64E001F64172}"/>
                  </a:ext>
                </a:extLst>
              </p:cNvPr>
              <p:cNvSpPr txBox="1"/>
              <p:nvPr/>
            </p:nvSpPr>
            <p:spPr>
              <a:xfrm>
                <a:off x="3611720" y="2077324"/>
                <a:ext cx="119232" cy="121252"/>
              </a:xfrm>
              <a:prstGeom prst="rect">
                <a:avLst/>
              </a:prstGeom>
              <a:noFill/>
              <a:ln>
                <a:solidFill>
                  <a:schemeClr val="tx1"/>
                </a:solidFill>
              </a:ln>
            </p:spPr>
            <p:txBody>
              <a:bodyPr wrap="square" rtlCol="0">
                <a:spAutoFit/>
              </a:bodyPr>
              <a:lstStyle/>
              <a:p>
                <a:pPr algn="ctr"/>
                <a:endParaRPr lang="en-US" sz="1100" b="1" dirty="0">
                  <a:latin typeface="+mj-lt"/>
                </a:endParaRPr>
              </a:p>
            </p:txBody>
          </p:sp>
        </p:grpSp>
        <p:grpSp>
          <p:nvGrpSpPr>
            <p:cNvPr id="34" name="Group 33">
              <a:extLst>
                <a:ext uri="{FF2B5EF4-FFF2-40B4-BE49-F238E27FC236}">
                  <a16:creationId xmlns:a16="http://schemas.microsoft.com/office/drawing/2014/main" id="{587ED1E1-DD94-43B2-A4D8-12FB7ECB1CF7}"/>
                </a:ext>
              </a:extLst>
            </p:cNvPr>
            <p:cNvGrpSpPr/>
            <p:nvPr/>
          </p:nvGrpSpPr>
          <p:grpSpPr>
            <a:xfrm>
              <a:off x="3564095" y="2421349"/>
              <a:ext cx="2468944" cy="138499"/>
              <a:chOff x="3611720" y="2472149"/>
              <a:chExt cx="2468944" cy="138499"/>
            </a:xfrm>
          </p:grpSpPr>
          <p:sp>
            <p:nvSpPr>
              <p:cNvPr id="58" name="Text Placeholder 1">
                <a:extLst>
                  <a:ext uri="{FF2B5EF4-FFF2-40B4-BE49-F238E27FC236}">
                    <a16:creationId xmlns:a16="http://schemas.microsoft.com/office/drawing/2014/main" id="{C9BA7E8C-4F17-4A4C-AC60-553ABF6F4FB0}"/>
                  </a:ext>
                </a:extLst>
              </p:cNvPr>
              <p:cNvSpPr txBox="1">
                <a:spLocks/>
              </p:cNvSpPr>
              <p:nvPr/>
            </p:nvSpPr>
            <p:spPr bwMode="gray">
              <a:xfrm>
                <a:off x="3855696" y="2472149"/>
                <a:ext cx="2224968" cy="138499"/>
              </a:xfrm>
              <a:prstGeom prst="rect">
                <a:avLst/>
              </a:prstGeom>
              <a:noFill/>
            </p:spPr>
            <p:txBody>
              <a:bodyPr wrap="none" lIns="0" tIns="0" rIns="0" bIns="0" rtlCol="0">
                <a:spAutoFit/>
              </a:bodyPr>
              <a:lstStyle>
                <a:defPPr>
                  <a:defRPr lang="en-US"/>
                </a:defPPr>
                <a:lvl1pPr>
                  <a:spcBef>
                    <a:spcPts val="500"/>
                  </a:spcBef>
                  <a:defRPr sz="900" b="0"/>
                </a:lvl1pPr>
                <a:lvl2pPr marL="230188" indent="-117475" defTabSz="1018879">
                  <a:spcBef>
                    <a:spcPts val="500"/>
                  </a:spcBef>
                  <a:buFont typeface="Arial" pitchFamily="34" charset="0"/>
                  <a:buChar char="–"/>
                  <a:defRPr sz="1000"/>
                </a:lvl2pPr>
                <a:lvl3pPr marL="342900" indent="-112713" defTabSz="1018879">
                  <a:spcBef>
                    <a:spcPts val="500"/>
                  </a:spcBef>
                  <a:buFont typeface="Wingdings" pitchFamily="2" charset="2"/>
                  <a:buChar char="§"/>
                  <a:defRPr sz="1000"/>
                </a:lvl3pPr>
                <a:lvl4pPr marL="458788" indent="-115888" defTabSz="1018879">
                  <a:spcBef>
                    <a:spcPts val="500"/>
                  </a:spcBef>
                  <a:buFont typeface="Arial" pitchFamily="34" charset="0"/>
                  <a:buChar char="–"/>
                  <a:defRPr sz="1000"/>
                </a:lvl4pPr>
                <a:lvl5pPr marL="571500" indent="-112713" defTabSz="1018879">
                  <a:spcBef>
                    <a:spcPts val="500"/>
                  </a:spcBef>
                  <a:buFont typeface="Wingdings" pitchFamily="2" charset="2"/>
                  <a:buChar char="§"/>
                  <a:defRPr sz="1000" baseline="0"/>
                </a:lvl5pPr>
                <a:lvl6pPr marL="2801918" indent="-254720" defTabSz="1018879">
                  <a:spcBef>
                    <a:spcPct val="20000"/>
                  </a:spcBef>
                  <a:buFont typeface="Arial" pitchFamily="34" charset="0"/>
                  <a:buChar char="•"/>
                  <a:defRPr sz="2200"/>
                </a:lvl6pPr>
                <a:lvl7pPr marL="3311358" indent="-254720" defTabSz="1018879">
                  <a:spcBef>
                    <a:spcPct val="20000"/>
                  </a:spcBef>
                  <a:buFont typeface="Arial" pitchFamily="34" charset="0"/>
                  <a:buChar char="•"/>
                  <a:defRPr sz="2200"/>
                </a:lvl7pPr>
                <a:lvl8pPr marL="3820798" indent="-254720" defTabSz="1018879">
                  <a:spcBef>
                    <a:spcPct val="20000"/>
                  </a:spcBef>
                  <a:buFont typeface="Arial" pitchFamily="34" charset="0"/>
                  <a:buChar char="•"/>
                  <a:defRPr sz="2200"/>
                </a:lvl8pPr>
                <a:lvl9pPr marL="4330237" indent="-254720" defTabSz="1018879">
                  <a:spcBef>
                    <a:spcPct val="20000"/>
                  </a:spcBef>
                  <a:buFont typeface="Arial" pitchFamily="34" charset="0"/>
                  <a:buChar char="•"/>
                  <a:defRPr sz="2200"/>
                </a:lvl9pPr>
              </a:lstStyle>
              <a:p>
                <a:r>
                  <a:rPr lang="en-US" dirty="0"/>
                  <a:t>High-capacity, non-engaged prospect</a:t>
                </a:r>
              </a:p>
            </p:txBody>
          </p:sp>
          <p:sp>
            <p:nvSpPr>
              <p:cNvPr id="59" name="TextBox 58">
                <a:extLst>
                  <a:ext uri="{FF2B5EF4-FFF2-40B4-BE49-F238E27FC236}">
                    <a16:creationId xmlns:a16="http://schemas.microsoft.com/office/drawing/2014/main" id="{865204C8-12BB-4ABF-9431-1E95240F86F4}"/>
                  </a:ext>
                </a:extLst>
              </p:cNvPr>
              <p:cNvSpPr txBox="1"/>
              <p:nvPr/>
            </p:nvSpPr>
            <p:spPr>
              <a:xfrm>
                <a:off x="3611720" y="2480772"/>
                <a:ext cx="119232" cy="121252"/>
              </a:xfrm>
              <a:prstGeom prst="rect">
                <a:avLst/>
              </a:prstGeom>
              <a:noFill/>
              <a:ln>
                <a:solidFill>
                  <a:schemeClr val="tx1"/>
                </a:solidFill>
              </a:ln>
            </p:spPr>
            <p:txBody>
              <a:bodyPr wrap="square" rtlCol="0">
                <a:spAutoFit/>
              </a:bodyPr>
              <a:lstStyle/>
              <a:p>
                <a:pPr algn="ctr"/>
                <a:endParaRPr lang="en-US" sz="1100" b="1" dirty="0">
                  <a:latin typeface="+mj-lt"/>
                </a:endParaRPr>
              </a:p>
            </p:txBody>
          </p:sp>
        </p:grpSp>
        <p:grpSp>
          <p:nvGrpSpPr>
            <p:cNvPr id="33" name="Group 32">
              <a:extLst>
                <a:ext uri="{FF2B5EF4-FFF2-40B4-BE49-F238E27FC236}">
                  <a16:creationId xmlns:a16="http://schemas.microsoft.com/office/drawing/2014/main" id="{D6522696-8FA9-47D5-B8C0-A9F98D41F4EE}"/>
                </a:ext>
              </a:extLst>
            </p:cNvPr>
            <p:cNvGrpSpPr/>
            <p:nvPr/>
          </p:nvGrpSpPr>
          <p:grpSpPr>
            <a:xfrm>
              <a:off x="3564095" y="2799398"/>
              <a:ext cx="1906291" cy="138499"/>
              <a:chOff x="3611720" y="2875598"/>
              <a:chExt cx="1906291" cy="138499"/>
            </a:xfrm>
          </p:grpSpPr>
          <p:sp>
            <p:nvSpPr>
              <p:cNvPr id="61" name="Text Placeholder 1">
                <a:extLst>
                  <a:ext uri="{FF2B5EF4-FFF2-40B4-BE49-F238E27FC236}">
                    <a16:creationId xmlns:a16="http://schemas.microsoft.com/office/drawing/2014/main" id="{74585D18-B083-407E-B2FA-2F52DD66B900}"/>
                  </a:ext>
                </a:extLst>
              </p:cNvPr>
              <p:cNvSpPr txBox="1">
                <a:spLocks/>
              </p:cNvSpPr>
              <p:nvPr/>
            </p:nvSpPr>
            <p:spPr bwMode="gray">
              <a:xfrm>
                <a:off x="3855696" y="2875598"/>
                <a:ext cx="1662315" cy="138499"/>
              </a:xfrm>
              <a:prstGeom prst="rect">
                <a:avLst/>
              </a:prstGeom>
              <a:noFill/>
            </p:spPr>
            <p:txBody>
              <a:bodyPr wrap="none" lIns="0" tIns="0" rIns="0" bIns="0" rtlCol="0">
                <a:spAutoFit/>
              </a:bodyPr>
              <a:lstStyle>
                <a:defPPr>
                  <a:defRPr lang="en-US"/>
                </a:defPPr>
                <a:lvl1pPr>
                  <a:spcBef>
                    <a:spcPts val="500"/>
                  </a:spcBef>
                  <a:defRPr sz="900" b="0"/>
                </a:lvl1pPr>
                <a:lvl2pPr marL="230188" indent="-117475" defTabSz="1018879">
                  <a:spcBef>
                    <a:spcPts val="500"/>
                  </a:spcBef>
                  <a:buFont typeface="Arial" pitchFamily="34" charset="0"/>
                  <a:buChar char="–"/>
                  <a:defRPr sz="1000"/>
                </a:lvl2pPr>
                <a:lvl3pPr marL="342900" indent="-112713" defTabSz="1018879">
                  <a:spcBef>
                    <a:spcPts val="500"/>
                  </a:spcBef>
                  <a:buFont typeface="Wingdings" pitchFamily="2" charset="2"/>
                  <a:buChar char="§"/>
                  <a:defRPr sz="1000"/>
                </a:lvl3pPr>
                <a:lvl4pPr marL="458788" indent="-115888" defTabSz="1018879">
                  <a:spcBef>
                    <a:spcPts val="500"/>
                  </a:spcBef>
                  <a:buFont typeface="Arial" pitchFamily="34" charset="0"/>
                  <a:buChar char="–"/>
                  <a:defRPr sz="1000"/>
                </a:lvl4pPr>
                <a:lvl5pPr marL="571500" indent="-112713" defTabSz="1018879">
                  <a:spcBef>
                    <a:spcPts val="500"/>
                  </a:spcBef>
                  <a:buFont typeface="Wingdings" pitchFamily="2" charset="2"/>
                  <a:buChar char="§"/>
                  <a:defRPr sz="1000" baseline="0"/>
                </a:lvl5pPr>
                <a:lvl6pPr marL="2801918" indent="-254720" defTabSz="1018879">
                  <a:spcBef>
                    <a:spcPct val="20000"/>
                  </a:spcBef>
                  <a:buFont typeface="Arial" pitchFamily="34" charset="0"/>
                  <a:buChar char="•"/>
                  <a:defRPr sz="2200"/>
                </a:lvl6pPr>
                <a:lvl7pPr marL="3311358" indent="-254720" defTabSz="1018879">
                  <a:spcBef>
                    <a:spcPct val="20000"/>
                  </a:spcBef>
                  <a:buFont typeface="Arial" pitchFamily="34" charset="0"/>
                  <a:buChar char="•"/>
                  <a:defRPr sz="2200"/>
                </a:lvl7pPr>
                <a:lvl8pPr marL="3820798" indent="-254720" defTabSz="1018879">
                  <a:spcBef>
                    <a:spcPct val="20000"/>
                  </a:spcBef>
                  <a:buFont typeface="Arial" pitchFamily="34" charset="0"/>
                  <a:buChar char="•"/>
                  <a:defRPr sz="2200"/>
                </a:lvl8pPr>
                <a:lvl9pPr marL="4330237" indent="-254720" defTabSz="1018879">
                  <a:spcBef>
                    <a:spcPct val="20000"/>
                  </a:spcBef>
                  <a:buFont typeface="Arial" pitchFamily="34" charset="0"/>
                  <a:buChar char="•"/>
                  <a:defRPr sz="2200"/>
                </a:lvl9pPr>
              </a:lstStyle>
              <a:p>
                <a:r>
                  <a:rPr lang="en-US" dirty="0"/>
                  <a:t>Highly rated legacy prospect</a:t>
                </a:r>
              </a:p>
            </p:txBody>
          </p:sp>
          <p:sp>
            <p:nvSpPr>
              <p:cNvPr id="62" name="TextBox 61">
                <a:extLst>
                  <a:ext uri="{FF2B5EF4-FFF2-40B4-BE49-F238E27FC236}">
                    <a16:creationId xmlns:a16="http://schemas.microsoft.com/office/drawing/2014/main" id="{7F4F0460-D376-4BA0-A76E-217B0227DAEE}"/>
                  </a:ext>
                </a:extLst>
              </p:cNvPr>
              <p:cNvSpPr txBox="1"/>
              <p:nvPr/>
            </p:nvSpPr>
            <p:spPr>
              <a:xfrm>
                <a:off x="3611720" y="2884221"/>
                <a:ext cx="119232" cy="121252"/>
              </a:xfrm>
              <a:prstGeom prst="rect">
                <a:avLst/>
              </a:prstGeom>
              <a:noFill/>
              <a:ln>
                <a:solidFill>
                  <a:schemeClr val="tx1"/>
                </a:solidFill>
              </a:ln>
            </p:spPr>
            <p:txBody>
              <a:bodyPr wrap="square" rtlCol="0">
                <a:spAutoFit/>
              </a:bodyPr>
              <a:lstStyle/>
              <a:p>
                <a:pPr algn="ctr"/>
                <a:endParaRPr lang="en-US" sz="1100" b="1" dirty="0">
                  <a:latin typeface="+mj-lt"/>
                </a:endParaRPr>
              </a:p>
            </p:txBody>
          </p:sp>
        </p:grpSp>
        <p:sp>
          <p:nvSpPr>
            <p:cNvPr id="63" name="Text Placeholder 1">
              <a:extLst>
                <a:ext uri="{FF2B5EF4-FFF2-40B4-BE49-F238E27FC236}">
                  <a16:creationId xmlns:a16="http://schemas.microsoft.com/office/drawing/2014/main" id="{7066CC4C-A29C-4CD1-8BD1-1977A47A0B2A}"/>
                </a:ext>
              </a:extLst>
            </p:cNvPr>
            <p:cNvSpPr txBox="1">
              <a:spLocks/>
            </p:cNvSpPr>
            <p:nvPr/>
          </p:nvSpPr>
          <p:spPr bwMode="gray">
            <a:xfrm>
              <a:off x="4004426" y="1840813"/>
              <a:ext cx="483315" cy="181752"/>
            </a:xfrm>
            <a:prstGeom prst="rect">
              <a:avLst/>
            </a:prstGeom>
          </p:spPr>
          <p:txBody>
            <a:bodyPr vert="horz" lIns="0" tIns="0" rIns="0" bIns="0" rtlCol="0" anchor="ctr">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sz="900" b="1" dirty="0"/>
                <a:t>AND</a:t>
              </a:r>
            </a:p>
          </p:txBody>
        </p:sp>
        <p:sp>
          <p:nvSpPr>
            <p:cNvPr id="64" name="Text Placeholder 1">
              <a:extLst>
                <a:ext uri="{FF2B5EF4-FFF2-40B4-BE49-F238E27FC236}">
                  <a16:creationId xmlns:a16="http://schemas.microsoft.com/office/drawing/2014/main" id="{A7268757-61E2-4B62-B89D-74B8245E7419}"/>
                </a:ext>
              </a:extLst>
            </p:cNvPr>
            <p:cNvSpPr txBox="1">
              <a:spLocks/>
            </p:cNvSpPr>
            <p:nvPr/>
          </p:nvSpPr>
          <p:spPr bwMode="gray">
            <a:xfrm>
              <a:off x="3979845" y="2230934"/>
              <a:ext cx="483315" cy="181752"/>
            </a:xfrm>
            <a:prstGeom prst="rect">
              <a:avLst/>
            </a:prstGeom>
          </p:spPr>
          <p:txBody>
            <a:bodyPr vert="horz" lIns="0" tIns="0" rIns="0" bIns="0" rtlCol="0" anchor="ctr">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b="1" dirty="0"/>
                <a:t>OR</a:t>
              </a:r>
            </a:p>
          </p:txBody>
        </p:sp>
        <p:sp>
          <p:nvSpPr>
            <p:cNvPr id="65" name="Text Placeholder 1">
              <a:extLst>
                <a:ext uri="{FF2B5EF4-FFF2-40B4-BE49-F238E27FC236}">
                  <a16:creationId xmlns:a16="http://schemas.microsoft.com/office/drawing/2014/main" id="{493361E2-BC15-4638-97CF-E592BBCCA578}"/>
                </a:ext>
              </a:extLst>
            </p:cNvPr>
            <p:cNvSpPr txBox="1">
              <a:spLocks/>
            </p:cNvSpPr>
            <p:nvPr/>
          </p:nvSpPr>
          <p:spPr bwMode="gray">
            <a:xfrm>
              <a:off x="3996819" y="2585390"/>
              <a:ext cx="483315" cy="181752"/>
            </a:xfrm>
            <a:prstGeom prst="rect">
              <a:avLst/>
            </a:prstGeom>
          </p:spPr>
          <p:txBody>
            <a:bodyPr vert="horz" lIns="0" tIns="0" rIns="0" bIns="0" rtlCol="0" anchor="ctr">
              <a:noAutofit/>
            </a:bodyPr>
            <a:lstStyle>
              <a:lvl1pPr marL="112713"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1pPr>
              <a:lvl2pPr marL="230188" indent="-117475"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2713" algn="l" defTabSz="1018879" rtl="0" eaLnBrk="1" latinLnBrk="0" hangingPunct="1">
                <a:spcBef>
                  <a:spcPts val="500"/>
                </a:spcBef>
                <a:buFont typeface="Wingdings" pitchFamily="2" charset="2"/>
                <a:buChar char="§"/>
                <a:defRPr sz="1000" kern="1200">
                  <a:solidFill>
                    <a:schemeClr val="tx1"/>
                  </a:solidFill>
                  <a:latin typeface="+mn-lt"/>
                  <a:ea typeface="+mn-ea"/>
                  <a:cs typeface="+mn-cs"/>
                </a:defRPr>
              </a:lvl3pPr>
              <a:lvl4pPr marL="458788" indent="-115888" algn="l" defTabSz="1018879"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2713" algn="l" defTabSz="1018879" rtl="0" eaLnBrk="1" latinLnBrk="0" hangingPunct="1">
                <a:spcBef>
                  <a:spcPts val="500"/>
                </a:spcBef>
                <a:buFont typeface="Wingdings" pitchFamily="2" charset="2"/>
                <a:buChar char="§"/>
                <a:defRPr sz="1000" kern="1200" baseline="0">
                  <a:solidFill>
                    <a:schemeClr val="tx1"/>
                  </a:solidFill>
                  <a:latin typeface="+mn-lt"/>
                  <a:ea typeface="+mn-ea"/>
                  <a:cs typeface="+mn-cs"/>
                </a:defRPr>
              </a:lvl5pPr>
              <a:lvl6pPr marL="280191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35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798"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237" indent="-254720" algn="l" defTabSz="1018879"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marL="0" indent="0" algn="ctr">
                <a:buNone/>
              </a:pPr>
              <a:r>
                <a:rPr lang="en-US" b="1" dirty="0"/>
                <a:t>OR</a:t>
              </a:r>
            </a:p>
          </p:txBody>
        </p:sp>
        <p:sp>
          <p:nvSpPr>
            <p:cNvPr id="5" name="Rectangle 4">
              <a:extLst>
                <a:ext uri="{FF2B5EF4-FFF2-40B4-BE49-F238E27FC236}">
                  <a16:creationId xmlns:a16="http://schemas.microsoft.com/office/drawing/2014/main" id="{FE6D6BCC-0E8B-4908-9C88-719C3302821D}"/>
                </a:ext>
              </a:extLst>
            </p:cNvPr>
            <p:cNvSpPr/>
            <p:nvPr/>
          </p:nvSpPr>
          <p:spPr>
            <a:xfrm>
              <a:off x="3558136" y="1356226"/>
              <a:ext cx="1614224" cy="153888"/>
            </a:xfrm>
            <a:prstGeom prst="rect">
              <a:avLst/>
            </a:prstGeom>
            <a:noFill/>
          </p:spPr>
          <p:txBody>
            <a:bodyPr wrap="none" lIns="0" tIns="0" rIns="0" bIns="0" rtlCol="0">
              <a:spAutoFit/>
            </a:bodyPr>
            <a:lstStyle/>
            <a:p>
              <a:pPr>
                <a:spcBef>
                  <a:spcPts val="500"/>
                </a:spcBef>
              </a:pPr>
              <a:r>
                <a:rPr lang="en-US" sz="1000" b="1" dirty="0"/>
                <a:t>Alumni Host Checklist</a:t>
              </a:r>
            </a:p>
          </p:txBody>
        </p:sp>
        <p:pic>
          <p:nvPicPr>
            <p:cNvPr id="69" name="Picture 68">
              <a:extLst>
                <a:ext uri="{FF2B5EF4-FFF2-40B4-BE49-F238E27FC236}">
                  <a16:creationId xmlns:a16="http://schemas.microsoft.com/office/drawing/2014/main" id="{36565BB2-66A5-42F3-85FE-3CF7809C6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639" y="2731884"/>
              <a:ext cx="345186" cy="315269"/>
            </a:xfrm>
            <a:prstGeom prst="rect">
              <a:avLst/>
            </a:prstGeom>
          </p:spPr>
        </p:pic>
        <p:pic>
          <p:nvPicPr>
            <p:cNvPr id="2051" name="Picture 2050" descr="A close up of a logo&#10;&#10;Description automatically generated">
              <a:extLst>
                <a:ext uri="{FF2B5EF4-FFF2-40B4-BE49-F238E27FC236}">
                  <a16:creationId xmlns:a16="http://schemas.microsoft.com/office/drawing/2014/main" id="{4C98447A-E83B-4529-8B6A-B5FE58AAD747}"/>
                </a:ext>
              </a:extLst>
            </p:cNvPr>
            <p:cNvPicPr>
              <a:picLocks noChangeAspect="1"/>
            </p:cNvPicPr>
            <p:nvPr/>
          </p:nvPicPr>
          <p:blipFill>
            <a:blip r:embed="rId5"/>
            <a:stretch>
              <a:fillRect/>
            </a:stretch>
          </p:blipFill>
          <p:spPr>
            <a:xfrm>
              <a:off x="218330" y="1662668"/>
              <a:ext cx="291357" cy="291357"/>
            </a:xfrm>
            <a:prstGeom prst="rect">
              <a:avLst/>
            </a:prstGeom>
          </p:spPr>
        </p:pic>
        <p:pic>
          <p:nvPicPr>
            <p:cNvPr id="73" name="Picture 72">
              <a:extLst>
                <a:ext uri="{FF2B5EF4-FFF2-40B4-BE49-F238E27FC236}">
                  <a16:creationId xmlns:a16="http://schemas.microsoft.com/office/drawing/2014/main" id="{B321F926-CB64-4FF4-8B52-EF1D69F8C3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39" y="2181800"/>
              <a:ext cx="332529" cy="345186"/>
            </a:xfrm>
            <a:prstGeom prst="rect">
              <a:avLst/>
            </a:prstGeom>
          </p:spPr>
        </p:pic>
        <p:cxnSp>
          <p:nvCxnSpPr>
            <p:cNvPr id="74" name="Straight Connector 73">
              <a:extLst>
                <a:ext uri="{FF2B5EF4-FFF2-40B4-BE49-F238E27FC236}">
                  <a16:creationId xmlns:a16="http://schemas.microsoft.com/office/drawing/2014/main" id="{CA91B758-0ED5-4DF1-9400-D9E633F75DE8}"/>
                </a:ext>
              </a:extLst>
            </p:cNvPr>
            <p:cNvCxnSpPr>
              <a:cxnSpLocks/>
            </p:cNvCxnSpPr>
            <p:nvPr/>
          </p:nvCxnSpPr>
          <p:spPr bwMode="gray">
            <a:xfrm flipH="1">
              <a:off x="2988632" y="2400300"/>
              <a:ext cx="408936" cy="0"/>
            </a:xfrm>
            <a:prstGeom prst="line">
              <a:avLst/>
            </a:prstGeom>
            <a:solidFill>
              <a:schemeClr val="accent1"/>
            </a:solidFill>
            <a:ln w="12700" cap="flat" cmpd="sng" algn="ctr">
              <a:solidFill>
                <a:schemeClr val="accent3"/>
              </a:solidFill>
              <a:prstDash val="solid"/>
              <a:miter lim="800000"/>
              <a:headEnd type="none" w="med" len="med"/>
              <a:tailEnd type="oval" w="sm" len="sm"/>
            </a:ln>
            <a:effectLst/>
          </p:spPr>
        </p:cxnSp>
      </p:grpSp>
      <p:sp>
        <p:nvSpPr>
          <p:cNvPr id="2" name="Text Placeholder 1">
            <a:extLst>
              <a:ext uri="{FF2B5EF4-FFF2-40B4-BE49-F238E27FC236}">
                <a16:creationId xmlns:a16="http://schemas.microsoft.com/office/drawing/2014/main" id="{F3862A54-1851-4251-A82A-837BA4FD6CC9}"/>
              </a:ext>
            </a:extLst>
          </p:cNvPr>
          <p:cNvSpPr>
            <a:spLocks noGrp="1"/>
          </p:cNvSpPr>
          <p:nvPr>
            <p:ph type="body" sz="quarter" idx="15"/>
          </p:nvPr>
        </p:nvSpPr>
        <p:spPr>
          <a:xfrm>
            <a:off x="280195" y="640267"/>
            <a:ext cx="5842794" cy="184666"/>
          </a:xfrm>
        </p:spPr>
        <p:txBody>
          <a:bodyPr/>
          <a:lstStyle/>
          <a:p>
            <a:r>
              <a:rPr lang="en-US" dirty="0"/>
              <a:t>Ripon’s Career Tours Develop Student Networks and Cultivate Prospects</a:t>
            </a:r>
          </a:p>
        </p:txBody>
      </p:sp>
    </p:spTree>
    <p:extLst>
      <p:ext uri="{BB962C8B-B14F-4D97-AF65-F5344CB8AC3E}">
        <p14:creationId xmlns:p14="http://schemas.microsoft.com/office/powerpoint/2010/main" val="2514891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CF7FB1-9C8B-4D54-90AE-58D57F54F220}"/>
              </a:ext>
            </a:extLst>
          </p:cNvPr>
          <p:cNvSpPr>
            <a:spLocks noGrp="1"/>
          </p:cNvSpPr>
          <p:nvPr>
            <p:ph type="body" sz="quarter" idx="15"/>
          </p:nvPr>
        </p:nvSpPr>
        <p:spPr>
          <a:xfrm>
            <a:off x="280195" y="640267"/>
            <a:ext cx="5939630" cy="184666"/>
          </a:xfrm>
        </p:spPr>
        <p:txBody>
          <a:bodyPr/>
          <a:lstStyle/>
          <a:p>
            <a:r>
              <a:rPr lang="en-US" dirty="0"/>
              <a:t>Higher Ed Institutions Increasingly Accountable for Graduate Employability</a:t>
            </a:r>
          </a:p>
        </p:txBody>
      </p:sp>
      <p:sp>
        <p:nvSpPr>
          <p:cNvPr id="3" name="Text Placeholder 2">
            <a:extLst>
              <a:ext uri="{FF2B5EF4-FFF2-40B4-BE49-F238E27FC236}">
                <a16:creationId xmlns:a16="http://schemas.microsoft.com/office/drawing/2014/main" id="{5E6D0AFE-00A4-43CC-A508-899AE6C96E5A}"/>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0B33D151-1665-4032-B77D-08EBB763365D}"/>
              </a:ext>
            </a:extLst>
          </p:cNvPr>
          <p:cNvSpPr>
            <a:spLocks noGrp="1"/>
          </p:cNvSpPr>
          <p:nvPr>
            <p:ph type="body" sz="quarter" idx="18"/>
          </p:nvPr>
        </p:nvSpPr>
        <p:spPr>
          <a:xfrm>
            <a:off x="3070860" y="4277381"/>
            <a:ext cx="3329942" cy="507831"/>
          </a:xfrm>
        </p:spPr>
        <p:txBody>
          <a:bodyPr/>
          <a:lstStyle/>
          <a:p>
            <a:r>
              <a:rPr lang="en-US" dirty="0"/>
              <a:t>Source: Higher Education Leavers Statistics: UK, 2016/17 – Summary, </a:t>
            </a:r>
            <a:r>
              <a:rPr lang="en-US" dirty="0">
                <a:hlinkClick r:id="rId3"/>
              </a:rPr>
              <a:t>https://www.hesa.ac.uk/news/28-06-2018/sfr250-higher-education-leaver-statistics-activities</a:t>
            </a:r>
            <a:r>
              <a:rPr lang="en-US" dirty="0"/>
              <a:t>;“One in three graduates overeducated for their current role,” </a:t>
            </a:r>
            <a:r>
              <a:rPr lang="en-US" i="1" dirty="0"/>
              <a:t>Office for National Statistics, 29 April 2019, </a:t>
            </a:r>
            <a:r>
              <a:rPr lang="en-US" dirty="0">
                <a:hlinkClick r:id="rId4"/>
              </a:rPr>
              <a:t>https://www.ons.gov.uk/news/news/oneinthreegraduatesovereducatedfortheircurrentrole</a:t>
            </a:r>
            <a:r>
              <a:rPr lang="en-US" dirty="0"/>
              <a:t> “Too many students left with debts for 'too little payback”, </a:t>
            </a:r>
            <a:r>
              <a:rPr lang="en-US" i="1" dirty="0"/>
              <a:t>BBC News.</a:t>
            </a:r>
            <a:r>
              <a:rPr lang="en-US" dirty="0"/>
              <a:t> 5 November 2018;  </a:t>
            </a:r>
            <a:r>
              <a:rPr lang="en-US" dirty="0">
                <a:hlinkClick r:id="rId5"/>
              </a:rPr>
              <a:t>https://www.bbc.com/news/education-46073769</a:t>
            </a:r>
            <a:r>
              <a:rPr lang="en-US" dirty="0"/>
              <a:t>; </a:t>
            </a:r>
          </a:p>
        </p:txBody>
      </p:sp>
      <p:sp>
        <p:nvSpPr>
          <p:cNvPr id="5" name="Text Placeholder 4">
            <a:extLst>
              <a:ext uri="{FF2B5EF4-FFF2-40B4-BE49-F238E27FC236}">
                <a16:creationId xmlns:a16="http://schemas.microsoft.com/office/drawing/2014/main" id="{BA8D1270-04E0-4187-BA3C-DDC49267A5DF}"/>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AEEF2B38-583B-43A7-B67D-213E94C815E1}"/>
              </a:ext>
            </a:extLst>
          </p:cNvPr>
          <p:cNvSpPr>
            <a:spLocks noGrp="1"/>
          </p:cNvSpPr>
          <p:nvPr>
            <p:ph type="title"/>
          </p:nvPr>
        </p:nvSpPr>
        <p:spPr/>
        <p:txBody>
          <a:bodyPr/>
          <a:lstStyle/>
          <a:p>
            <a:r>
              <a:rPr lang="en-US" dirty="0"/>
              <a:t>Spotlight on Employability</a:t>
            </a:r>
          </a:p>
        </p:txBody>
      </p:sp>
      <p:grpSp>
        <p:nvGrpSpPr>
          <p:cNvPr id="45" name="Group 44">
            <a:extLst>
              <a:ext uri="{FF2B5EF4-FFF2-40B4-BE49-F238E27FC236}">
                <a16:creationId xmlns:a16="http://schemas.microsoft.com/office/drawing/2014/main" id="{945AC3D3-DF11-4A6A-87B7-C195AE68562F}"/>
              </a:ext>
            </a:extLst>
          </p:cNvPr>
          <p:cNvGrpSpPr/>
          <p:nvPr/>
        </p:nvGrpSpPr>
        <p:grpSpPr>
          <a:xfrm>
            <a:off x="567440" y="1080213"/>
            <a:ext cx="5265921" cy="3080120"/>
            <a:chOff x="337341" y="1080213"/>
            <a:chExt cx="5265921" cy="3080120"/>
          </a:xfrm>
        </p:grpSpPr>
        <p:grpSp>
          <p:nvGrpSpPr>
            <p:cNvPr id="35" name="Group 34">
              <a:extLst>
                <a:ext uri="{FF2B5EF4-FFF2-40B4-BE49-F238E27FC236}">
                  <a16:creationId xmlns:a16="http://schemas.microsoft.com/office/drawing/2014/main" id="{73CBCE2F-F152-40D2-850C-4D261608C13A}"/>
                </a:ext>
              </a:extLst>
            </p:cNvPr>
            <p:cNvGrpSpPr/>
            <p:nvPr/>
          </p:nvGrpSpPr>
          <p:grpSpPr>
            <a:xfrm>
              <a:off x="337341" y="1080213"/>
              <a:ext cx="2295642" cy="1364608"/>
              <a:chOff x="337341" y="1183196"/>
              <a:chExt cx="2295642" cy="1364608"/>
            </a:xfrm>
          </p:grpSpPr>
          <p:sp>
            <p:nvSpPr>
              <p:cNvPr id="22" name="Freeform 58">
                <a:extLst>
                  <a:ext uri="{FF2B5EF4-FFF2-40B4-BE49-F238E27FC236}">
                    <a16:creationId xmlns:a16="http://schemas.microsoft.com/office/drawing/2014/main" id="{CDC069FC-D676-452A-ABFD-7C505188315C}"/>
                  </a:ext>
                </a:extLst>
              </p:cNvPr>
              <p:cNvSpPr/>
              <p:nvPr/>
            </p:nvSpPr>
            <p:spPr bwMode="gray">
              <a:xfrm>
                <a:off x="337341" y="1183196"/>
                <a:ext cx="2295642" cy="1364608"/>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bg1"/>
              </a:solidFill>
              <a:ln w="6350"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1000" dirty="0">
                  <a:solidFill>
                    <a:schemeClr val="bg2"/>
                  </a:solidFill>
                </a:endParaRPr>
              </a:p>
            </p:txBody>
          </p:sp>
          <p:sp>
            <p:nvSpPr>
              <p:cNvPr id="14" name="TextBox 13">
                <a:extLst>
                  <a:ext uri="{FF2B5EF4-FFF2-40B4-BE49-F238E27FC236}">
                    <a16:creationId xmlns:a16="http://schemas.microsoft.com/office/drawing/2014/main" id="{003AC15C-8286-4A3A-B334-6536827AFD39}"/>
                  </a:ext>
                </a:extLst>
              </p:cNvPr>
              <p:cNvSpPr txBox="1"/>
              <p:nvPr/>
            </p:nvSpPr>
            <p:spPr bwMode="gray">
              <a:xfrm>
                <a:off x="487708" y="1609059"/>
                <a:ext cx="2095236" cy="618118"/>
              </a:xfrm>
              <a:prstGeom prst="rect">
                <a:avLst/>
              </a:prstGeom>
              <a:noFill/>
            </p:spPr>
            <p:txBody>
              <a:bodyPr wrap="square" lIns="0" tIns="0" rIns="0" bIns="0" rtlCol="0">
                <a:spAutoFit/>
              </a:bodyPr>
              <a:lstStyle/>
              <a:p>
                <a:pPr>
                  <a:spcBef>
                    <a:spcPts val="500"/>
                  </a:spcBef>
                </a:pPr>
                <a:r>
                  <a:rPr lang="en-US" sz="900" b="1" dirty="0"/>
                  <a:t>New Regulatory Framework for Higher Ed Emphasizes Graduate Outcomes and Employability</a:t>
                </a:r>
              </a:p>
              <a:p>
                <a:pPr>
                  <a:spcBef>
                    <a:spcPts val="500"/>
                  </a:spcBef>
                </a:pPr>
                <a:r>
                  <a:rPr lang="en-US" sz="900" dirty="0"/>
                  <a:t>(April 2018)</a:t>
                </a:r>
              </a:p>
            </p:txBody>
          </p:sp>
          <p:pic>
            <p:nvPicPr>
              <p:cNvPr id="1032" name="Picture 8" descr="Image result for office for students logo">
                <a:extLst>
                  <a:ext uri="{FF2B5EF4-FFF2-40B4-BE49-F238E27FC236}">
                    <a16:creationId xmlns:a16="http://schemas.microsoft.com/office/drawing/2014/main" id="{F5E9A345-3F82-476C-8D4B-22E9FC934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1263" y="1275049"/>
                <a:ext cx="611623" cy="234850"/>
              </a:xfrm>
              <a:prstGeom prst="rect">
                <a:avLst/>
              </a:prstGeom>
              <a:solidFill>
                <a:srgbClr val="CF102D"/>
              </a:solidFill>
            </p:spPr>
          </p:pic>
        </p:grpSp>
        <p:grpSp>
          <p:nvGrpSpPr>
            <p:cNvPr id="40" name="Group 39">
              <a:extLst>
                <a:ext uri="{FF2B5EF4-FFF2-40B4-BE49-F238E27FC236}">
                  <a16:creationId xmlns:a16="http://schemas.microsoft.com/office/drawing/2014/main" id="{DAC9F50B-2C97-4C5A-9FD9-C23991E5EA98}"/>
                </a:ext>
              </a:extLst>
            </p:cNvPr>
            <p:cNvGrpSpPr/>
            <p:nvPr/>
          </p:nvGrpSpPr>
          <p:grpSpPr>
            <a:xfrm>
              <a:off x="337341" y="2700101"/>
              <a:ext cx="2295642" cy="1362456"/>
              <a:chOff x="337341" y="2714731"/>
              <a:chExt cx="2295642" cy="1233506"/>
            </a:xfrm>
          </p:grpSpPr>
          <p:sp>
            <p:nvSpPr>
              <p:cNvPr id="15" name="Freeform 58">
                <a:extLst>
                  <a:ext uri="{FF2B5EF4-FFF2-40B4-BE49-F238E27FC236}">
                    <a16:creationId xmlns:a16="http://schemas.microsoft.com/office/drawing/2014/main" id="{506A9C14-0009-4DBC-9E1D-B036755789C4}"/>
                  </a:ext>
                </a:extLst>
              </p:cNvPr>
              <p:cNvSpPr/>
              <p:nvPr/>
            </p:nvSpPr>
            <p:spPr bwMode="gray">
              <a:xfrm>
                <a:off x="337341" y="2714731"/>
                <a:ext cx="2295642" cy="1233506"/>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bg1"/>
              </a:solidFill>
              <a:ln w="6350" cap="flat" cmpd="sng" algn="ctr">
                <a:solidFill>
                  <a:schemeClr val="tx1"/>
                </a:solid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1000" dirty="0">
                  <a:solidFill>
                    <a:schemeClr val="bg2"/>
                  </a:solidFill>
                </a:endParaRPr>
              </a:p>
            </p:txBody>
          </p:sp>
          <p:pic>
            <p:nvPicPr>
              <p:cNvPr id="1028" name="Picture 4" descr="Image result for bbc news logo">
                <a:extLst>
                  <a:ext uri="{FF2B5EF4-FFF2-40B4-BE49-F238E27FC236}">
                    <a16:creationId xmlns:a16="http://schemas.microsoft.com/office/drawing/2014/main" id="{4C0B4130-1D10-4D79-BBCD-4723E6E9EC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52789" y="2788671"/>
                <a:ext cx="314285" cy="31428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C9A373E-C9AD-49F0-A6EA-55BBB88D6DCC}"/>
                  </a:ext>
                </a:extLst>
              </p:cNvPr>
              <p:cNvSpPr txBox="1"/>
              <p:nvPr/>
            </p:nvSpPr>
            <p:spPr bwMode="gray">
              <a:xfrm>
                <a:off x="487255" y="3168212"/>
                <a:ext cx="1892496" cy="434224"/>
              </a:xfrm>
              <a:prstGeom prst="rect">
                <a:avLst/>
              </a:prstGeom>
              <a:noFill/>
            </p:spPr>
            <p:txBody>
              <a:bodyPr wrap="square" lIns="0" tIns="0" rIns="0" bIns="0" rtlCol="0">
                <a:spAutoFit/>
              </a:bodyPr>
              <a:lstStyle/>
              <a:p>
                <a:pPr>
                  <a:spcBef>
                    <a:spcPts val="500"/>
                  </a:spcBef>
                </a:pPr>
                <a:r>
                  <a:rPr lang="en-US" sz="900" b="1" dirty="0"/>
                  <a:t>Too Many Students Left with Debt for Too Little Payback</a:t>
                </a:r>
              </a:p>
              <a:p>
                <a:pPr>
                  <a:spcBef>
                    <a:spcPts val="500"/>
                  </a:spcBef>
                </a:pPr>
                <a:r>
                  <a:rPr lang="en-US" sz="900" dirty="0"/>
                  <a:t>(November 2018)</a:t>
                </a:r>
              </a:p>
            </p:txBody>
          </p:sp>
        </p:grpSp>
        <p:grpSp>
          <p:nvGrpSpPr>
            <p:cNvPr id="44" name="Group 43">
              <a:extLst>
                <a:ext uri="{FF2B5EF4-FFF2-40B4-BE49-F238E27FC236}">
                  <a16:creationId xmlns:a16="http://schemas.microsoft.com/office/drawing/2014/main" id="{FA13BC3B-9DC6-48CF-88F0-7C73C956ABFC}"/>
                </a:ext>
              </a:extLst>
            </p:cNvPr>
            <p:cNvGrpSpPr/>
            <p:nvPr/>
          </p:nvGrpSpPr>
          <p:grpSpPr>
            <a:xfrm>
              <a:off x="3552830" y="1080213"/>
              <a:ext cx="2050432" cy="3080120"/>
              <a:chOff x="3866629" y="1080213"/>
              <a:chExt cx="2050432" cy="3080120"/>
            </a:xfrm>
          </p:grpSpPr>
          <p:sp>
            <p:nvSpPr>
              <p:cNvPr id="34" name="Text Placeholder 1">
                <a:extLst>
                  <a:ext uri="{FF2B5EF4-FFF2-40B4-BE49-F238E27FC236}">
                    <a16:creationId xmlns:a16="http://schemas.microsoft.com/office/drawing/2014/main" id="{BEB67178-970A-4C0F-91AA-FD8ECEBA63AF}"/>
                  </a:ext>
                </a:extLst>
              </p:cNvPr>
              <p:cNvSpPr txBox="1">
                <a:spLocks/>
              </p:cNvSpPr>
              <p:nvPr/>
            </p:nvSpPr>
            <p:spPr bwMode="gray">
              <a:xfrm>
                <a:off x="3866629" y="1080213"/>
                <a:ext cx="2050432" cy="3080120"/>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91440" rIns="182880" bIns="91440" rtlCol="0">
                <a:no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p:txBody>
          </p:sp>
          <p:grpSp>
            <p:nvGrpSpPr>
              <p:cNvPr id="16" name="Group 15">
                <a:extLst>
                  <a:ext uri="{FF2B5EF4-FFF2-40B4-BE49-F238E27FC236}">
                    <a16:creationId xmlns:a16="http://schemas.microsoft.com/office/drawing/2014/main" id="{CAA841F3-1797-4D67-9671-D3C06356B44C}"/>
                  </a:ext>
                </a:extLst>
              </p:cNvPr>
              <p:cNvGrpSpPr/>
              <p:nvPr/>
            </p:nvGrpSpPr>
            <p:grpSpPr>
              <a:xfrm>
                <a:off x="4090530" y="1523351"/>
                <a:ext cx="1611674" cy="794308"/>
                <a:chOff x="5461259" y="1844865"/>
                <a:chExt cx="1440950" cy="794308"/>
              </a:xfrm>
            </p:grpSpPr>
            <p:sp>
              <p:nvSpPr>
                <p:cNvPr id="24" name="TextBox 23">
                  <a:extLst>
                    <a:ext uri="{FF2B5EF4-FFF2-40B4-BE49-F238E27FC236}">
                      <a16:creationId xmlns:a16="http://schemas.microsoft.com/office/drawing/2014/main" id="{4D130FFF-0E17-4FC0-8046-6E64DA802374}"/>
                    </a:ext>
                  </a:extLst>
                </p:cNvPr>
                <p:cNvSpPr txBox="1"/>
                <p:nvPr/>
              </p:nvSpPr>
              <p:spPr bwMode="gray">
                <a:xfrm>
                  <a:off x="5461259" y="2223675"/>
                  <a:ext cx="1440950" cy="415498"/>
                </a:xfrm>
                <a:prstGeom prst="rect">
                  <a:avLst/>
                </a:prstGeom>
                <a:noFill/>
              </p:spPr>
              <p:txBody>
                <a:bodyPr wrap="square" lIns="0" tIns="0" rIns="0" bIns="0" rtlCol="0">
                  <a:spAutoFit/>
                </a:bodyPr>
                <a:lstStyle/>
                <a:p>
                  <a:pPr>
                    <a:spcBef>
                      <a:spcPts val="500"/>
                    </a:spcBef>
                  </a:pPr>
                  <a:r>
                    <a:rPr lang="en-US" sz="900" dirty="0"/>
                    <a:t>of graduates not employed in high skilled job six months after graduation</a:t>
                  </a:r>
                </a:p>
              </p:txBody>
            </p:sp>
            <p:sp>
              <p:nvSpPr>
                <p:cNvPr id="25" name="TextBox 24">
                  <a:extLst>
                    <a:ext uri="{FF2B5EF4-FFF2-40B4-BE49-F238E27FC236}">
                      <a16:creationId xmlns:a16="http://schemas.microsoft.com/office/drawing/2014/main" id="{1512B082-907A-480F-89F2-123F398D5FBE}"/>
                    </a:ext>
                  </a:extLst>
                </p:cNvPr>
                <p:cNvSpPr txBox="1"/>
                <p:nvPr/>
              </p:nvSpPr>
              <p:spPr bwMode="gray">
                <a:xfrm>
                  <a:off x="5463145" y="1844865"/>
                  <a:ext cx="671252" cy="384721"/>
                </a:xfrm>
                <a:prstGeom prst="rect">
                  <a:avLst/>
                </a:prstGeom>
                <a:noFill/>
              </p:spPr>
              <p:txBody>
                <a:bodyPr wrap="square" lIns="0" tIns="0" rIns="0" bIns="0" rtlCol="0">
                  <a:spAutoFit/>
                </a:bodyPr>
                <a:lstStyle/>
                <a:p>
                  <a:r>
                    <a:rPr lang="en-US" sz="2500" dirty="0">
                      <a:solidFill>
                        <a:schemeClr val="accent6"/>
                      </a:solidFill>
                      <a:latin typeface="+mj-lt"/>
                    </a:rPr>
                    <a:t>22%</a:t>
                  </a:r>
                </a:p>
              </p:txBody>
            </p:sp>
          </p:grpSp>
          <p:grpSp>
            <p:nvGrpSpPr>
              <p:cNvPr id="17" name="Group 16">
                <a:extLst>
                  <a:ext uri="{FF2B5EF4-FFF2-40B4-BE49-F238E27FC236}">
                    <a16:creationId xmlns:a16="http://schemas.microsoft.com/office/drawing/2014/main" id="{C7FA15EF-1DD1-427B-A4DB-91EB19CA6DDD}"/>
                  </a:ext>
                </a:extLst>
              </p:cNvPr>
              <p:cNvGrpSpPr/>
              <p:nvPr/>
            </p:nvGrpSpPr>
            <p:grpSpPr>
              <a:xfrm>
                <a:off x="4090529" y="2444821"/>
                <a:ext cx="1676615" cy="794308"/>
                <a:chOff x="2584581" y="2952021"/>
                <a:chExt cx="1522823" cy="794308"/>
              </a:xfrm>
            </p:grpSpPr>
            <p:sp>
              <p:nvSpPr>
                <p:cNvPr id="26" name="TextBox 25">
                  <a:extLst>
                    <a:ext uri="{FF2B5EF4-FFF2-40B4-BE49-F238E27FC236}">
                      <a16:creationId xmlns:a16="http://schemas.microsoft.com/office/drawing/2014/main" id="{F396FA72-B5C3-4524-950E-A6F7A7F9BC28}"/>
                    </a:ext>
                  </a:extLst>
                </p:cNvPr>
                <p:cNvSpPr txBox="1"/>
                <p:nvPr/>
              </p:nvSpPr>
              <p:spPr bwMode="gray">
                <a:xfrm>
                  <a:off x="2584581" y="3330831"/>
                  <a:ext cx="1522823" cy="415498"/>
                </a:xfrm>
                <a:prstGeom prst="rect">
                  <a:avLst/>
                </a:prstGeom>
                <a:noFill/>
              </p:spPr>
              <p:txBody>
                <a:bodyPr wrap="square" lIns="0" tIns="0" rIns="0" bIns="0" rtlCol="0">
                  <a:spAutoFit/>
                </a:bodyPr>
                <a:lstStyle/>
                <a:p>
                  <a:pPr>
                    <a:spcBef>
                      <a:spcPts val="500"/>
                    </a:spcBef>
                  </a:pPr>
                  <a:r>
                    <a:rPr lang="en-US" sz="900" dirty="0"/>
                    <a:t>of graduates not employed in high skilled job three and a half years after graduation</a:t>
                  </a:r>
                </a:p>
              </p:txBody>
            </p:sp>
            <p:sp>
              <p:nvSpPr>
                <p:cNvPr id="27" name="TextBox 26">
                  <a:extLst>
                    <a:ext uri="{FF2B5EF4-FFF2-40B4-BE49-F238E27FC236}">
                      <a16:creationId xmlns:a16="http://schemas.microsoft.com/office/drawing/2014/main" id="{478CF315-46CB-424F-A41F-605DB95D08E1}"/>
                    </a:ext>
                  </a:extLst>
                </p:cNvPr>
                <p:cNvSpPr txBox="1"/>
                <p:nvPr/>
              </p:nvSpPr>
              <p:spPr bwMode="gray">
                <a:xfrm>
                  <a:off x="2586466" y="2952021"/>
                  <a:ext cx="963671" cy="384721"/>
                </a:xfrm>
                <a:prstGeom prst="rect">
                  <a:avLst/>
                </a:prstGeom>
                <a:noFill/>
              </p:spPr>
              <p:txBody>
                <a:bodyPr wrap="square" lIns="0" tIns="0" rIns="0" bIns="0" rtlCol="0">
                  <a:spAutoFit/>
                </a:bodyPr>
                <a:lstStyle/>
                <a:p>
                  <a:r>
                    <a:rPr lang="en-US" sz="2500" dirty="0">
                      <a:solidFill>
                        <a:schemeClr val="accent6"/>
                      </a:solidFill>
                      <a:latin typeface="+mj-lt"/>
                    </a:rPr>
                    <a:t>15%</a:t>
                  </a:r>
                </a:p>
              </p:txBody>
            </p:sp>
          </p:grpSp>
          <p:grpSp>
            <p:nvGrpSpPr>
              <p:cNvPr id="36" name="Group 35">
                <a:extLst>
                  <a:ext uri="{FF2B5EF4-FFF2-40B4-BE49-F238E27FC236}">
                    <a16:creationId xmlns:a16="http://schemas.microsoft.com/office/drawing/2014/main" id="{36C006CB-EEFE-4C68-B725-4226093BED21}"/>
                  </a:ext>
                </a:extLst>
              </p:cNvPr>
              <p:cNvGrpSpPr/>
              <p:nvPr/>
            </p:nvGrpSpPr>
            <p:grpSpPr bwMode="gray">
              <a:xfrm>
                <a:off x="5645389" y="1080213"/>
                <a:ext cx="271672" cy="181522"/>
                <a:chOff x="4411101" y="2003891"/>
                <a:chExt cx="271672" cy="181522"/>
              </a:xfrm>
            </p:grpSpPr>
            <p:sp>
              <p:nvSpPr>
                <p:cNvPr id="37" name="Rectangle 36">
                  <a:extLst>
                    <a:ext uri="{FF2B5EF4-FFF2-40B4-BE49-F238E27FC236}">
                      <a16:creationId xmlns:a16="http://schemas.microsoft.com/office/drawing/2014/main" id="{84395239-C843-4B50-A364-4C7BCE93AE95}"/>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8" name="Round Same Side Corner Rectangle 28">
                  <a:extLst>
                    <a:ext uri="{FF2B5EF4-FFF2-40B4-BE49-F238E27FC236}">
                      <a16:creationId xmlns:a16="http://schemas.microsoft.com/office/drawing/2014/main" id="{A6091A98-3830-4EC1-AE18-E63D69F62C3F}"/>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9" name="Freeform 29">
                  <a:extLst>
                    <a:ext uri="{FF2B5EF4-FFF2-40B4-BE49-F238E27FC236}">
                      <a16:creationId xmlns:a16="http://schemas.microsoft.com/office/drawing/2014/main" id="{39519851-695C-4CD0-9FEC-3FF47C55803F}"/>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grpSp>
            <p:nvGrpSpPr>
              <p:cNvPr id="41" name="Group 40">
                <a:extLst>
                  <a:ext uri="{FF2B5EF4-FFF2-40B4-BE49-F238E27FC236}">
                    <a16:creationId xmlns:a16="http://schemas.microsoft.com/office/drawing/2014/main" id="{6DC2A565-5552-4547-A60C-913DA3892E01}"/>
                  </a:ext>
                </a:extLst>
              </p:cNvPr>
              <p:cNvGrpSpPr/>
              <p:nvPr/>
            </p:nvGrpSpPr>
            <p:grpSpPr>
              <a:xfrm>
                <a:off x="4090530" y="3366291"/>
                <a:ext cx="1418313" cy="655809"/>
                <a:chOff x="2584581" y="2952021"/>
                <a:chExt cx="1288214" cy="655809"/>
              </a:xfrm>
            </p:grpSpPr>
            <p:sp>
              <p:nvSpPr>
                <p:cNvPr id="42" name="TextBox 41">
                  <a:extLst>
                    <a:ext uri="{FF2B5EF4-FFF2-40B4-BE49-F238E27FC236}">
                      <a16:creationId xmlns:a16="http://schemas.microsoft.com/office/drawing/2014/main" id="{7D0DB65A-0A96-4184-BDBA-640BCD8243CB}"/>
                    </a:ext>
                  </a:extLst>
                </p:cNvPr>
                <p:cNvSpPr txBox="1"/>
                <p:nvPr/>
              </p:nvSpPr>
              <p:spPr bwMode="gray">
                <a:xfrm>
                  <a:off x="2584581" y="3330831"/>
                  <a:ext cx="1288214" cy="276999"/>
                </a:xfrm>
                <a:prstGeom prst="rect">
                  <a:avLst/>
                </a:prstGeom>
                <a:noFill/>
              </p:spPr>
              <p:txBody>
                <a:bodyPr wrap="square" lIns="0" tIns="0" rIns="0" bIns="0" rtlCol="0">
                  <a:spAutoFit/>
                </a:bodyPr>
                <a:lstStyle/>
                <a:p>
                  <a:pPr>
                    <a:spcBef>
                      <a:spcPts val="500"/>
                    </a:spcBef>
                  </a:pPr>
                  <a:r>
                    <a:rPr lang="en-US" sz="900" dirty="0"/>
                    <a:t>of graduates overqualified for job</a:t>
                  </a:r>
                </a:p>
              </p:txBody>
            </p:sp>
            <p:sp>
              <p:nvSpPr>
                <p:cNvPr id="43" name="TextBox 42">
                  <a:extLst>
                    <a:ext uri="{FF2B5EF4-FFF2-40B4-BE49-F238E27FC236}">
                      <a16:creationId xmlns:a16="http://schemas.microsoft.com/office/drawing/2014/main" id="{FA1A417A-54E5-47CC-9FED-E02C4443B0F1}"/>
                    </a:ext>
                  </a:extLst>
                </p:cNvPr>
                <p:cNvSpPr txBox="1"/>
                <p:nvPr/>
              </p:nvSpPr>
              <p:spPr bwMode="gray">
                <a:xfrm>
                  <a:off x="2586466" y="2952021"/>
                  <a:ext cx="963671" cy="384721"/>
                </a:xfrm>
                <a:prstGeom prst="rect">
                  <a:avLst/>
                </a:prstGeom>
                <a:noFill/>
              </p:spPr>
              <p:txBody>
                <a:bodyPr wrap="square" lIns="0" tIns="0" rIns="0" bIns="0" rtlCol="0">
                  <a:spAutoFit/>
                </a:bodyPr>
                <a:lstStyle/>
                <a:p>
                  <a:r>
                    <a:rPr lang="en-US" sz="2500" dirty="0">
                      <a:solidFill>
                        <a:schemeClr val="accent6"/>
                      </a:solidFill>
                      <a:latin typeface="+mj-lt"/>
                    </a:rPr>
                    <a:t>31%</a:t>
                  </a:r>
                </a:p>
              </p:txBody>
            </p:sp>
          </p:grpSp>
          <p:sp>
            <p:nvSpPr>
              <p:cNvPr id="19" name="TextBox 18">
                <a:extLst>
                  <a:ext uri="{FF2B5EF4-FFF2-40B4-BE49-F238E27FC236}">
                    <a16:creationId xmlns:a16="http://schemas.microsoft.com/office/drawing/2014/main" id="{14002AB3-E361-4A4D-B2A6-7A3B9EE2AAC4}"/>
                  </a:ext>
                </a:extLst>
              </p:cNvPr>
              <p:cNvSpPr txBox="1"/>
              <p:nvPr/>
            </p:nvSpPr>
            <p:spPr>
              <a:xfrm>
                <a:off x="4084532" y="1284068"/>
                <a:ext cx="1598469" cy="138499"/>
              </a:xfrm>
              <a:prstGeom prst="rect">
                <a:avLst/>
              </a:prstGeom>
              <a:noFill/>
            </p:spPr>
            <p:txBody>
              <a:bodyPr wrap="square" lIns="0" tIns="0" rIns="0" bIns="0" rtlCol="0">
                <a:spAutoFit/>
              </a:bodyPr>
              <a:lstStyle/>
              <a:p>
                <a:pPr>
                  <a:spcBef>
                    <a:spcPts val="500"/>
                  </a:spcBef>
                </a:pPr>
                <a:r>
                  <a:rPr lang="en-US" sz="900" b="1" dirty="0"/>
                  <a:t>2017 UK Graduate Stats</a:t>
                </a:r>
              </a:p>
            </p:txBody>
          </p:sp>
        </p:grpSp>
      </p:grpSp>
    </p:spTree>
    <p:extLst>
      <p:ext uri="{BB962C8B-B14F-4D97-AF65-F5344CB8AC3E}">
        <p14:creationId xmlns:p14="http://schemas.microsoft.com/office/powerpoint/2010/main" val="3661824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 Placeholder 2">
            <a:extLst>
              <a:ext uri="{FF2B5EF4-FFF2-40B4-BE49-F238E27FC236}">
                <a16:creationId xmlns:a16="http://schemas.microsoft.com/office/drawing/2014/main" id="{703641FA-7B0A-4416-8C4E-E03855B8EEE2}"/>
              </a:ext>
            </a:extLst>
          </p:cNvPr>
          <p:cNvSpPr txBox="1">
            <a:spLocks/>
          </p:cNvSpPr>
          <p:nvPr/>
        </p:nvSpPr>
        <p:spPr bwMode="gray">
          <a:xfrm>
            <a:off x="280193" y="99782"/>
            <a:ext cx="3095697" cy="123111"/>
          </a:xfrm>
          <a:prstGeom prst="rect">
            <a:avLst/>
          </a:prstGeom>
        </p:spPr>
        <p:txBody>
          <a:bodyPr vert="horz" wrap="square" lIns="0" tIns="0" rIns="0" bIns="0" rtlCol="0" anchor="ctr" anchorCtr="0">
            <a:spAutoFit/>
          </a:bodyPr>
          <a:lstStyle>
            <a:lvl1pPr marL="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1pPr>
            <a:lvl2pPr marL="114300" indent="0" algn="l" defTabSz="480060" rtl="0" eaLnBrk="1" latinLnBrk="0" hangingPunct="1">
              <a:lnSpc>
                <a:spcPct val="100000"/>
              </a:lnSpc>
              <a:spcBef>
                <a:spcPts val="0"/>
              </a:spcBef>
              <a:buClrTx/>
              <a:buFont typeface="Verdana" panose="020B0604030504040204" pitchFamily="34" charset="0"/>
              <a:buNone/>
              <a:defRPr sz="800" kern="1200">
                <a:solidFill>
                  <a:schemeClr val="tx1"/>
                </a:solidFill>
                <a:latin typeface="+mn-lt"/>
                <a:ea typeface="+mn-ea"/>
                <a:cs typeface="+mn-cs"/>
              </a:defRPr>
            </a:lvl2pPr>
            <a:lvl3pPr marL="228600" indent="0" algn="l" defTabSz="480060" rtl="0" eaLnBrk="1" latinLnBrk="0" hangingPunct="1">
              <a:lnSpc>
                <a:spcPct val="100000"/>
              </a:lnSpc>
              <a:spcBef>
                <a:spcPts val="0"/>
              </a:spcBef>
              <a:buClrTx/>
              <a:buFont typeface="Arial" panose="020B0604020202020204" pitchFamily="34" charset="0"/>
              <a:buNone/>
              <a:defRPr sz="800" kern="1200">
                <a:solidFill>
                  <a:schemeClr val="tx1"/>
                </a:solidFill>
                <a:latin typeface="+mn-lt"/>
                <a:ea typeface="+mn-ea"/>
                <a:cs typeface="+mn-cs"/>
              </a:defRPr>
            </a:lvl3pPr>
            <a:lvl4pPr marL="342900" indent="0" algn="l" defTabSz="480060" rtl="0" eaLnBrk="1" latinLnBrk="0" hangingPunct="1">
              <a:lnSpc>
                <a:spcPct val="100000"/>
              </a:lnSpc>
              <a:spcBef>
                <a:spcPts val="0"/>
              </a:spcBef>
              <a:buFont typeface="Verdana" panose="020B0604030504040204" pitchFamily="34" charset="0"/>
              <a:buNone/>
              <a:defRPr sz="800" kern="1200">
                <a:solidFill>
                  <a:schemeClr val="tx1"/>
                </a:solidFill>
                <a:latin typeface="+mn-lt"/>
                <a:ea typeface="+mn-ea"/>
                <a:cs typeface="+mn-cs"/>
              </a:defRPr>
            </a:lvl4pPr>
            <a:lvl5pPr marL="457200" indent="0" algn="l" defTabSz="480060" rtl="0" eaLnBrk="1" latinLnBrk="0" hangingPunct="1">
              <a:lnSpc>
                <a:spcPct val="100000"/>
              </a:lnSpc>
              <a:spcBef>
                <a:spcPts val="0"/>
              </a:spcBef>
              <a:buFont typeface="Arial" panose="020B0604020202020204" pitchFamily="34" charset="0"/>
              <a:buNone/>
              <a:defRPr sz="8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Strategy 2: Developing Impactful Networking Engagements</a:t>
            </a:r>
          </a:p>
        </p:txBody>
      </p:sp>
      <p:sp>
        <p:nvSpPr>
          <p:cNvPr id="6" name="Title 5">
            <a:extLst>
              <a:ext uri="{FF2B5EF4-FFF2-40B4-BE49-F238E27FC236}">
                <a16:creationId xmlns:a16="http://schemas.microsoft.com/office/drawing/2014/main" id="{752706FD-B2D4-4C96-8DFB-80343E1A207B}"/>
              </a:ext>
            </a:extLst>
          </p:cNvPr>
          <p:cNvSpPr>
            <a:spLocks noGrp="1"/>
          </p:cNvSpPr>
          <p:nvPr>
            <p:ph type="title"/>
          </p:nvPr>
        </p:nvSpPr>
        <p:spPr>
          <a:xfrm>
            <a:off x="280194" y="317005"/>
            <a:ext cx="5842794" cy="249299"/>
          </a:xfrm>
        </p:spPr>
        <p:txBody>
          <a:bodyPr/>
          <a:lstStyle/>
          <a:p>
            <a:r>
              <a:rPr lang="en-US" dirty="0"/>
              <a:t>Lessons Learned from Ripon’s Success</a:t>
            </a:r>
          </a:p>
        </p:txBody>
      </p:sp>
      <p:sp>
        <p:nvSpPr>
          <p:cNvPr id="5" name="Rectangle 4">
            <a:extLst>
              <a:ext uri="{FF2B5EF4-FFF2-40B4-BE49-F238E27FC236}">
                <a16:creationId xmlns:a16="http://schemas.microsoft.com/office/drawing/2014/main" id="{B5075795-17FB-4058-A73E-E14E155606E4}"/>
              </a:ext>
            </a:extLst>
          </p:cNvPr>
          <p:cNvSpPr/>
          <p:nvPr/>
        </p:nvSpPr>
        <p:spPr>
          <a:xfrm>
            <a:off x="264418" y="638361"/>
            <a:ext cx="5842794" cy="184666"/>
          </a:xfrm>
          <a:prstGeom prst="rect">
            <a:avLst/>
          </a:prstGeom>
        </p:spPr>
        <p:txBody>
          <a:bodyPr vert="horz" wrap="square" lIns="0" tIns="0" rIns="0" bIns="0" rtlCol="0">
            <a:spAutoFit/>
          </a:bodyPr>
          <a:lstStyle/>
          <a:p>
            <a:pPr defTabSz="480060"/>
            <a:r>
              <a:rPr lang="en-US" sz="1200" dirty="0"/>
              <a:t>Ripon Targets High-Potential Alumni and High-Achieving Students</a:t>
            </a:r>
          </a:p>
        </p:txBody>
      </p:sp>
      <p:grpSp>
        <p:nvGrpSpPr>
          <p:cNvPr id="2" name="Group 1">
            <a:extLst>
              <a:ext uri="{FF2B5EF4-FFF2-40B4-BE49-F238E27FC236}">
                <a16:creationId xmlns:a16="http://schemas.microsoft.com/office/drawing/2014/main" id="{D06FAFF5-0BDE-43A9-B458-AC3A8A2F0595}"/>
              </a:ext>
            </a:extLst>
          </p:cNvPr>
          <p:cNvGrpSpPr/>
          <p:nvPr/>
        </p:nvGrpSpPr>
        <p:grpSpPr>
          <a:xfrm>
            <a:off x="325492" y="745360"/>
            <a:ext cx="5810890" cy="3367023"/>
            <a:chOff x="325492" y="745360"/>
            <a:chExt cx="5810890" cy="3367023"/>
          </a:xfrm>
        </p:grpSpPr>
        <p:sp>
          <p:nvSpPr>
            <p:cNvPr id="45" name="TextBox 44">
              <a:extLst>
                <a:ext uri="{FF2B5EF4-FFF2-40B4-BE49-F238E27FC236}">
                  <a16:creationId xmlns:a16="http://schemas.microsoft.com/office/drawing/2014/main" id="{E2D49C65-BD4F-406E-B5D1-1BCA712F1512}"/>
                </a:ext>
              </a:extLst>
            </p:cNvPr>
            <p:cNvSpPr txBox="1"/>
            <p:nvPr/>
          </p:nvSpPr>
          <p:spPr>
            <a:xfrm>
              <a:off x="3430760" y="1358273"/>
              <a:ext cx="2705622" cy="307777"/>
            </a:xfrm>
            <a:prstGeom prst="rect">
              <a:avLst/>
            </a:prstGeom>
            <a:noFill/>
          </p:spPr>
          <p:txBody>
            <a:bodyPr wrap="square" lIns="0" tIns="0" rIns="0" bIns="0" rtlCol="0">
              <a:spAutoFit/>
            </a:bodyPr>
            <a:lstStyle/>
            <a:p>
              <a:pPr>
                <a:spcBef>
                  <a:spcPts val="500"/>
                </a:spcBef>
              </a:pPr>
              <a:r>
                <a:rPr lang="en-US" sz="1000" b="1" dirty="0"/>
                <a:t>Considerations for Recruiting</a:t>
              </a:r>
              <a:br>
                <a:rPr lang="en-US" sz="1000" b="1" dirty="0"/>
              </a:br>
              <a:r>
                <a:rPr lang="en-US" sz="1000" b="1" dirty="0"/>
                <a:t>Alumni and Building Future Donors</a:t>
              </a:r>
            </a:p>
          </p:txBody>
        </p:sp>
        <p:sp>
          <p:nvSpPr>
            <p:cNvPr id="84" name="TextBox 83">
              <a:extLst>
                <a:ext uri="{FF2B5EF4-FFF2-40B4-BE49-F238E27FC236}">
                  <a16:creationId xmlns:a16="http://schemas.microsoft.com/office/drawing/2014/main" id="{02C716D1-2E2B-41B6-8D52-78367D0BB7FF}"/>
                </a:ext>
              </a:extLst>
            </p:cNvPr>
            <p:cNvSpPr txBox="1"/>
            <p:nvPr/>
          </p:nvSpPr>
          <p:spPr>
            <a:xfrm>
              <a:off x="381944" y="1358273"/>
              <a:ext cx="2015143" cy="307777"/>
            </a:xfrm>
            <a:prstGeom prst="rect">
              <a:avLst/>
            </a:prstGeom>
            <a:noFill/>
          </p:spPr>
          <p:txBody>
            <a:bodyPr wrap="square" lIns="0" tIns="0" rIns="0" bIns="0" rtlCol="0">
              <a:spAutoFit/>
            </a:bodyPr>
            <a:lstStyle/>
            <a:p>
              <a:pPr>
                <a:spcBef>
                  <a:spcPts val="500"/>
                </a:spcBef>
              </a:pPr>
              <a:r>
                <a:rPr lang="en-US" sz="1000" b="1" dirty="0"/>
                <a:t>Considerations for Recruiting Students</a:t>
              </a:r>
            </a:p>
          </p:txBody>
        </p:sp>
        <p:grpSp>
          <p:nvGrpSpPr>
            <p:cNvPr id="8" name="Group 7">
              <a:extLst>
                <a:ext uri="{FF2B5EF4-FFF2-40B4-BE49-F238E27FC236}">
                  <a16:creationId xmlns:a16="http://schemas.microsoft.com/office/drawing/2014/main" id="{BB7B306C-6221-42DF-8799-D65F161FB131}"/>
                </a:ext>
              </a:extLst>
            </p:cNvPr>
            <p:cNvGrpSpPr/>
            <p:nvPr/>
          </p:nvGrpSpPr>
          <p:grpSpPr>
            <a:xfrm>
              <a:off x="325492" y="1792456"/>
              <a:ext cx="5785062" cy="701075"/>
              <a:chOff x="325492" y="1838758"/>
              <a:chExt cx="5785062" cy="701075"/>
            </a:xfrm>
          </p:grpSpPr>
          <p:sp>
            <p:nvSpPr>
              <p:cNvPr id="14" name="TextBox 13">
                <a:extLst>
                  <a:ext uri="{FF2B5EF4-FFF2-40B4-BE49-F238E27FC236}">
                    <a16:creationId xmlns:a16="http://schemas.microsoft.com/office/drawing/2014/main" id="{601E2F82-C8B7-4F21-BA5F-BA45E2141DBC}"/>
                  </a:ext>
                </a:extLst>
              </p:cNvPr>
              <p:cNvSpPr txBox="1"/>
              <p:nvPr/>
            </p:nvSpPr>
            <p:spPr bwMode="gray">
              <a:xfrm>
                <a:off x="3819445" y="1847336"/>
                <a:ext cx="2291109" cy="415498"/>
              </a:xfrm>
              <a:prstGeom prst="rect">
                <a:avLst/>
              </a:prstGeom>
              <a:noFill/>
            </p:spPr>
            <p:txBody>
              <a:bodyPr wrap="square" lIns="0" tIns="0" rIns="0" bIns="0" rtlCol="0">
                <a:spAutoFit/>
              </a:bodyPr>
              <a:lstStyle/>
              <a:p>
                <a:r>
                  <a:rPr lang="en-US" sz="900" b="1" dirty="0"/>
                  <a:t>Partner with the development office </a:t>
                </a:r>
                <a:r>
                  <a:rPr lang="en-US" sz="900" dirty="0"/>
                  <a:t>to identify high-value alumni who may wish to host students</a:t>
                </a:r>
              </a:p>
            </p:txBody>
          </p:sp>
          <p:sp>
            <p:nvSpPr>
              <p:cNvPr id="70" name="TextBox 69">
                <a:extLst>
                  <a:ext uri="{FF2B5EF4-FFF2-40B4-BE49-F238E27FC236}">
                    <a16:creationId xmlns:a16="http://schemas.microsoft.com/office/drawing/2014/main" id="{B5E89E68-4A3E-4A87-9942-67372950613B}"/>
                  </a:ext>
                </a:extLst>
              </p:cNvPr>
              <p:cNvSpPr txBox="1"/>
              <p:nvPr/>
            </p:nvSpPr>
            <p:spPr bwMode="gray">
              <a:xfrm>
                <a:off x="789781" y="1847336"/>
                <a:ext cx="2147442" cy="692497"/>
              </a:xfrm>
              <a:prstGeom prst="rect">
                <a:avLst/>
              </a:prstGeom>
              <a:noFill/>
            </p:spPr>
            <p:txBody>
              <a:bodyPr wrap="square" lIns="0" tIns="0" rIns="0" bIns="0" rtlCol="0">
                <a:spAutoFit/>
              </a:bodyPr>
              <a:lstStyle/>
              <a:p>
                <a:r>
                  <a:rPr lang="en-US" sz="900" dirty="0"/>
                  <a:t>Consider offering tours </a:t>
                </a:r>
                <a:r>
                  <a:rPr lang="en-US" sz="900" b="1" dirty="0"/>
                  <a:t>farther afield </a:t>
                </a:r>
                <a:r>
                  <a:rPr lang="en-US" sz="900" dirty="0"/>
                  <a:t>to attract students who can plan day-long trips to nearby cities alone, but struggle to plan trips away from campus.</a:t>
                </a:r>
              </a:p>
            </p:txBody>
          </p:sp>
          <p:grpSp>
            <p:nvGrpSpPr>
              <p:cNvPr id="71" name="Group 70">
                <a:extLst>
                  <a:ext uri="{FF2B5EF4-FFF2-40B4-BE49-F238E27FC236}">
                    <a16:creationId xmlns:a16="http://schemas.microsoft.com/office/drawing/2014/main" id="{BC77D837-E63A-4F39-BE65-EA573CCD3379}"/>
                  </a:ext>
                </a:extLst>
              </p:cNvPr>
              <p:cNvGrpSpPr/>
              <p:nvPr/>
            </p:nvGrpSpPr>
            <p:grpSpPr>
              <a:xfrm>
                <a:off x="325492" y="1838758"/>
                <a:ext cx="298832" cy="489491"/>
                <a:chOff x="576644" y="1347173"/>
                <a:chExt cx="298832" cy="369332"/>
              </a:xfrm>
            </p:grpSpPr>
            <p:sp>
              <p:nvSpPr>
                <p:cNvPr id="72" name="TextBox 71">
                  <a:extLst>
                    <a:ext uri="{FF2B5EF4-FFF2-40B4-BE49-F238E27FC236}">
                      <a16:creationId xmlns:a16="http://schemas.microsoft.com/office/drawing/2014/main" id="{4D89E230-273F-4416-B6D8-D8EC8ED6D657}"/>
                    </a:ext>
                  </a:extLst>
                </p:cNvPr>
                <p:cNvSpPr txBox="1"/>
                <p:nvPr/>
              </p:nvSpPr>
              <p:spPr bwMode="gray">
                <a:xfrm>
                  <a:off x="633096" y="1347173"/>
                  <a:ext cx="185928" cy="369332"/>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1</a:t>
                  </a:r>
                </a:p>
              </p:txBody>
            </p:sp>
            <p:cxnSp>
              <p:nvCxnSpPr>
                <p:cNvPr id="73" name="Straight Connector 72">
                  <a:extLst>
                    <a:ext uri="{FF2B5EF4-FFF2-40B4-BE49-F238E27FC236}">
                      <a16:creationId xmlns:a16="http://schemas.microsoft.com/office/drawing/2014/main" id="{84DED7B5-2E8A-4C0C-88DB-A34B5DBAFE53}"/>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CF343312-ADC1-44C4-A43E-DB86D928182A}"/>
                  </a:ext>
                </a:extLst>
              </p:cNvPr>
              <p:cNvGrpSpPr/>
              <p:nvPr/>
            </p:nvGrpSpPr>
            <p:grpSpPr>
              <a:xfrm>
                <a:off x="3374308" y="1838758"/>
                <a:ext cx="298832" cy="489491"/>
                <a:chOff x="576644" y="1347173"/>
                <a:chExt cx="298832" cy="369332"/>
              </a:xfrm>
            </p:grpSpPr>
            <p:sp>
              <p:nvSpPr>
                <p:cNvPr id="69" name="TextBox 68">
                  <a:extLst>
                    <a:ext uri="{FF2B5EF4-FFF2-40B4-BE49-F238E27FC236}">
                      <a16:creationId xmlns:a16="http://schemas.microsoft.com/office/drawing/2014/main" id="{336B4B6B-446D-4095-A50F-1DEAE8BDEE5E}"/>
                    </a:ext>
                  </a:extLst>
                </p:cNvPr>
                <p:cNvSpPr txBox="1"/>
                <p:nvPr/>
              </p:nvSpPr>
              <p:spPr bwMode="gray">
                <a:xfrm>
                  <a:off x="633096" y="1347173"/>
                  <a:ext cx="185928" cy="369332"/>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1</a:t>
                  </a:r>
                </a:p>
              </p:txBody>
            </p:sp>
            <p:cxnSp>
              <p:nvCxnSpPr>
                <p:cNvPr id="74" name="Straight Connector 73">
                  <a:extLst>
                    <a:ext uri="{FF2B5EF4-FFF2-40B4-BE49-F238E27FC236}">
                      <a16:creationId xmlns:a16="http://schemas.microsoft.com/office/drawing/2014/main" id="{EB71F894-FAD2-4DA6-BFDE-2749C930D6E5}"/>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0" name="Group 9">
              <a:extLst>
                <a:ext uri="{FF2B5EF4-FFF2-40B4-BE49-F238E27FC236}">
                  <a16:creationId xmlns:a16="http://schemas.microsoft.com/office/drawing/2014/main" id="{D8961528-B104-4E30-BC34-2EFEE2416593}"/>
                </a:ext>
              </a:extLst>
            </p:cNvPr>
            <p:cNvGrpSpPr/>
            <p:nvPr/>
          </p:nvGrpSpPr>
          <p:grpSpPr>
            <a:xfrm>
              <a:off x="340914" y="2723672"/>
              <a:ext cx="5766298" cy="450409"/>
              <a:chOff x="340914" y="2788399"/>
              <a:chExt cx="5766298" cy="450409"/>
            </a:xfrm>
          </p:grpSpPr>
          <p:sp>
            <p:nvSpPr>
              <p:cNvPr id="15" name="TextBox 14">
                <a:extLst>
                  <a:ext uri="{FF2B5EF4-FFF2-40B4-BE49-F238E27FC236}">
                    <a16:creationId xmlns:a16="http://schemas.microsoft.com/office/drawing/2014/main" id="{954E399E-D651-4433-8AAE-949D3D8E8DA9}"/>
                  </a:ext>
                </a:extLst>
              </p:cNvPr>
              <p:cNvSpPr txBox="1"/>
              <p:nvPr/>
            </p:nvSpPr>
            <p:spPr bwMode="gray">
              <a:xfrm>
                <a:off x="3816105" y="2823309"/>
                <a:ext cx="2291107" cy="415499"/>
              </a:xfrm>
              <a:prstGeom prst="rect">
                <a:avLst/>
              </a:prstGeom>
              <a:noFill/>
            </p:spPr>
            <p:txBody>
              <a:bodyPr wrap="square" lIns="0" tIns="0" rIns="0" bIns="0" rtlCol="0">
                <a:spAutoFit/>
              </a:bodyPr>
              <a:lstStyle/>
              <a:p>
                <a:r>
                  <a:rPr lang="en-US" sz="900" b="1" dirty="0"/>
                  <a:t>Recruit alumni hosts to help build itinerary</a:t>
                </a:r>
                <a:r>
                  <a:rPr lang="en-US" sz="900" dirty="0"/>
                  <a:t> and coordinate logistics, leveraging their knowledge of the city</a:t>
                </a:r>
              </a:p>
            </p:txBody>
          </p:sp>
          <p:sp>
            <p:nvSpPr>
              <p:cNvPr id="75" name="TextBox 74">
                <a:extLst>
                  <a:ext uri="{FF2B5EF4-FFF2-40B4-BE49-F238E27FC236}">
                    <a16:creationId xmlns:a16="http://schemas.microsoft.com/office/drawing/2014/main" id="{4831BD52-D0F3-4096-A0B0-11BC10342A22}"/>
                  </a:ext>
                </a:extLst>
              </p:cNvPr>
              <p:cNvSpPr txBox="1"/>
              <p:nvPr/>
            </p:nvSpPr>
            <p:spPr bwMode="gray">
              <a:xfrm>
                <a:off x="833688" y="2823309"/>
                <a:ext cx="2147442" cy="415498"/>
              </a:xfrm>
              <a:prstGeom prst="rect">
                <a:avLst/>
              </a:prstGeom>
              <a:noFill/>
            </p:spPr>
            <p:txBody>
              <a:bodyPr wrap="square" lIns="0" tIns="0" rIns="0" bIns="0" rtlCol="0">
                <a:spAutoFit/>
              </a:bodyPr>
              <a:lstStyle/>
              <a:p>
                <a:r>
                  <a:rPr lang="en-US" sz="900" b="1" dirty="0"/>
                  <a:t>Partner with programmes</a:t>
                </a:r>
                <a:r>
                  <a:rPr lang="en-US" sz="900" dirty="0"/>
                  <a:t> from other units that can cover student costs (e.g. leadership programmes)</a:t>
                </a:r>
              </a:p>
            </p:txBody>
          </p:sp>
          <p:grpSp>
            <p:nvGrpSpPr>
              <p:cNvPr id="62" name="Group 61">
                <a:extLst>
                  <a:ext uri="{FF2B5EF4-FFF2-40B4-BE49-F238E27FC236}">
                    <a16:creationId xmlns:a16="http://schemas.microsoft.com/office/drawing/2014/main" id="{0815063A-4B52-409D-8CC7-2FB016CAF563}"/>
                  </a:ext>
                </a:extLst>
              </p:cNvPr>
              <p:cNvGrpSpPr/>
              <p:nvPr/>
            </p:nvGrpSpPr>
            <p:grpSpPr>
              <a:xfrm>
                <a:off x="340914" y="2788399"/>
                <a:ext cx="298832" cy="445901"/>
                <a:chOff x="576644" y="1347173"/>
                <a:chExt cx="298832" cy="336442"/>
              </a:xfrm>
            </p:grpSpPr>
            <p:sp>
              <p:nvSpPr>
                <p:cNvPr id="63" name="TextBox 62">
                  <a:extLst>
                    <a:ext uri="{FF2B5EF4-FFF2-40B4-BE49-F238E27FC236}">
                      <a16:creationId xmlns:a16="http://schemas.microsoft.com/office/drawing/2014/main" id="{39C41FA5-3566-4A31-9C72-E30B6591D10B}"/>
                    </a:ext>
                  </a:extLst>
                </p:cNvPr>
                <p:cNvSpPr txBox="1"/>
                <p:nvPr/>
              </p:nvSpPr>
              <p:spPr bwMode="gray">
                <a:xfrm>
                  <a:off x="633096" y="1347173"/>
                  <a:ext cx="185928" cy="278669"/>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2</a:t>
                  </a:r>
                </a:p>
              </p:txBody>
            </p:sp>
            <p:cxnSp>
              <p:nvCxnSpPr>
                <p:cNvPr id="64" name="Straight Connector 63">
                  <a:extLst>
                    <a:ext uri="{FF2B5EF4-FFF2-40B4-BE49-F238E27FC236}">
                      <a16:creationId xmlns:a16="http://schemas.microsoft.com/office/drawing/2014/main" id="{F2E47808-70AE-4B41-ACC6-448013B945E8}"/>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1B712C7C-F114-4EDB-99FE-1307DC69A253}"/>
                  </a:ext>
                </a:extLst>
              </p:cNvPr>
              <p:cNvGrpSpPr/>
              <p:nvPr/>
            </p:nvGrpSpPr>
            <p:grpSpPr>
              <a:xfrm>
                <a:off x="3389730" y="2788399"/>
                <a:ext cx="298832" cy="445901"/>
                <a:chOff x="576644" y="1347173"/>
                <a:chExt cx="298832" cy="336442"/>
              </a:xfrm>
            </p:grpSpPr>
            <p:sp>
              <p:nvSpPr>
                <p:cNvPr id="85" name="TextBox 84">
                  <a:extLst>
                    <a:ext uri="{FF2B5EF4-FFF2-40B4-BE49-F238E27FC236}">
                      <a16:creationId xmlns:a16="http://schemas.microsoft.com/office/drawing/2014/main" id="{119B6C1D-D6AE-4E52-A208-D11CE0C788DE}"/>
                    </a:ext>
                  </a:extLst>
                </p:cNvPr>
                <p:cNvSpPr txBox="1"/>
                <p:nvPr/>
              </p:nvSpPr>
              <p:spPr bwMode="gray">
                <a:xfrm>
                  <a:off x="633096" y="1347173"/>
                  <a:ext cx="185928" cy="278669"/>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2</a:t>
                  </a:r>
                </a:p>
              </p:txBody>
            </p:sp>
            <p:cxnSp>
              <p:nvCxnSpPr>
                <p:cNvPr id="92" name="Straight Connector 91">
                  <a:extLst>
                    <a:ext uri="{FF2B5EF4-FFF2-40B4-BE49-F238E27FC236}">
                      <a16:creationId xmlns:a16="http://schemas.microsoft.com/office/drawing/2014/main" id="{0F629EBE-874A-4BAA-9B15-6EDB236E203C}"/>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7" name="Group 16">
              <a:extLst>
                <a:ext uri="{FF2B5EF4-FFF2-40B4-BE49-F238E27FC236}">
                  <a16:creationId xmlns:a16="http://schemas.microsoft.com/office/drawing/2014/main" id="{18550901-2EC3-4362-B867-BCFBAEF90357}"/>
                </a:ext>
              </a:extLst>
            </p:cNvPr>
            <p:cNvGrpSpPr/>
            <p:nvPr/>
          </p:nvGrpSpPr>
          <p:grpSpPr>
            <a:xfrm>
              <a:off x="325492" y="3558385"/>
              <a:ext cx="5535558" cy="553998"/>
              <a:chOff x="325492" y="3652312"/>
              <a:chExt cx="5535558" cy="553998"/>
            </a:xfrm>
          </p:grpSpPr>
          <p:sp>
            <p:nvSpPr>
              <p:cNvPr id="16" name="TextBox 15">
                <a:extLst>
                  <a:ext uri="{FF2B5EF4-FFF2-40B4-BE49-F238E27FC236}">
                    <a16:creationId xmlns:a16="http://schemas.microsoft.com/office/drawing/2014/main" id="{497A32FB-4962-48C7-9CAC-789FB0E4E7A0}"/>
                  </a:ext>
                </a:extLst>
              </p:cNvPr>
              <p:cNvSpPr txBox="1"/>
              <p:nvPr/>
            </p:nvSpPr>
            <p:spPr bwMode="gray">
              <a:xfrm>
                <a:off x="3831879" y="3652312"/>
                <a:ext cx="2029171" cy="553998"/>
              </a:xfrm>
              <a:prstGeom prst="rect">
                <a:avLst/>
              </a:prstGeom>
              <a:noFill/>
            </p:spPr>
            <p:txBody>
              <a:bodyPr wrap="square" lIns="0" tIns="0" rIns="0" bIns="0" rtlCol="0">
                <a:spAutoFit/>
              </a:bodyPr>
              <a:lstStyle/>
              <a:p>
                <a:r>
                  <a:rPr lang="en-US" sz="900" b="1" dirty="0"/>
                  <a:t>Introduce hosts to development staff </a:t>
                </a:r>
                <a:r>
                  <a:rPr lang="en-US" sz="900" dirty="0"/>
                  <a:t>during the tour to create the foundation for a longer term relationship</a:t>
                </a:r>
              </a:p>
            </p:txBody>
          </p:sp>
          <p:sp>
            <p:nvSpPr>
              <p:cNvPr id="80" name="TextBox 79">
                <a:extLst>
                  <a:ext uri="{FF2B5EF4-FFF2-40B4-BE49-F238E27FC236}">
                    <a16:creationId xmlns:a16="http://schemas.microsoft.com/office/drawing/2014/main" id="{3588E431-2F55-4A0F-A9FB-821FCDA0D215}"/>
                  </a:ext>
                </a:extLst>
              </p:cNvPr>
              <p:cNvSpPr txBox="1"/>
              <p:nvPr/>
            </p:nvSpPr>
            <p:spPr bwMode="gray">
              <a:xfrm>
                <a:off x="833686" y="3652312"/>
                <a:ext cx="1973014" cy="553998"/>
              </a:xfrm>
              <a:prstGeom prst="rect">
                <a:avLst/>
              </a:prstGeom>
              <a:noFill/>
            </p:spPr>
            <p:txBody>
              <a:bodyPr wrap="square" lIns="0" tIns="0" rIns="0" bIns="0" rtlCol="0">
                <a:spAutoFit/>
              </a:bodyPr>
              <a:lstStyle/>
              <a:p>
                <a:r>
                  <a:rPr lang="en-US" sz="900" dirty="0"/>
                  <a:t>Use an </a:t>
                </a:r>
                <a:r>
                  <a:rPr lang="en-US" sz="900" b="1" dirty="0"/>
                  <a:t>online application process</a:t>
                </a:r>
                <a:r>
                  <a:rPr lang="en-US" sz="900" dirty="0"/>
                  <a:t> to recruit high-achieving students, vetting participant list with academic staff</a:t>
                </a:r>
              </a:p>
            </p:txBody>
          </p:sp>
          <p:grpSp>
            <p:nvGrpSpPr>
              <p:cNvPr id="65" name="Group 64">
                <a:extLst>
                  <a:ext uri="{FF2B5EF4-FFF2-40B4-BE49-F238E27FC236}">
                    <a16:creationId xmlns:a16="http://schemas.microsoft.com/office/drawing/2014/main" id="{D49260BA-A30A-47B3-B365-22918D620C8B}"/>
                  </a:ext>
                </a:extLst>
              </p:cNvPr>
              <p:cNvGrpSpPr/>
              <p:nvPr/>
            </p:nvGrpSpPr>
            <p:grpSpPr>
              <a:xfrm>
                <a:off x="325492" y="3652312"/>
                <a:ext cx="298832" cy="445901"/>
                <a:chOff x="576644" y="1347173"/>
                <a:chExt cx="298832" cy="336442"/>
              </a:xfrm>
            </p:grpSpPr>
            <p:sp>
              <p:nvSpPr>
                <p:cNvPr id="66" name="TextBox 65">
                  <a:extLst>
                    <a:ext uri="{FF2B5EF4-FFF2-40B4-BE49-F238E27FC236}">
                      <a16:creationId xmlns:a16="http://schemas.microsoft.com/office/drawing/2014/main" id="{CC80D92D-3958-4194-87CD-E6661AF8396C}"/>
                    </a:ext>
                  </a:extLst>
                </p:cNvPr>
                <p:cNvSpPr txBox="1"/>
                <p:nvPr/>
              </p:nvSpPr>
              <p:spPr bwMode="gray">
                <a:xfrm>
                  <a:off x="633096" y="1347173"/>
                  <a:ext cx="185928" cy="278669"/>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3</a:t>
                  </a:r>
                </a:p>
              </p:txBody>
            </p:sp>
            <p:cxnSp>
              <p:nvCxnSpPr>
                <p:cNvPr id="67" name="Straight Connector 66">
                  <a:extLst>
                    <a:ext uri="{FF2B5EF4-FFF2-40B4-BE49-F238E27FC236}">
                      <a16:creationId xmlns:a16="http://schemas.microsoft.com/office/drawing/2014/main" id="{87A9AE16-22C7-4D3D-9AA8-5F18837F0770}"/>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D1AEF240-34EF-40BE-9E5F-1D11FF3F15F4}"/>
                  </a:ext>
                </a:extLst>
              </p:cNvPr>
              <p:cNvGrpSpPr/>
              <p:nvPr/>
            </p:nvGrpSpPr>
            <p:grpSpPr>
              <a:xfrm>
                <a:off x="3374308" y="3652312"/>
                <a:ext cx="298832" cy="445901"/>
                <a:chOff x="576644" y="1347173"/>
                <a:chExt cx="298832" cy="336442"/>
              </a:xfrm>
            </p:grpSpPr>
            <p:sp>
              <p:nvSpPr>
                <p:cNvPr id="94" name="TextBox 93">
                  <a:extLst>
                    <a:ext uri="{FF2B5EF4-FFF2-40B4-BE49-F238E27FC236}">
                      <a16:creationId xmlns:a16="http://schemas.microsoft.com/office/drawing/2014/main" id="{AA957364-AAED-4F93-BFBB-7E02CF6B7484}"/>
                    </a:ext>
                  </a:extLst>
                </p:cNvPr>
                <p:cNvSpPr txBox="1"/>
                <p:nvPr/>
              </p:nvSpPr>
              <p:spPr bwMode="gray">
                <a:xfrm>
                  <a:off x="633096" y="1347173"/>
                  <a:ext cx="185928" cy="278669"/>
                </a:xfrm>
                <a:prstGeom prst="rect">
                  <a:avLst/>
                </a:prstGeom>
                <a:noFill/>
              </p:spPr>
              <p:txBody>
                <a:bodyPr wrap="square" lIns="0" tIns="0" rIns="0" bIns="0" rtlCol="0">
                  <a:spAutoFit/>
                </a:bodyPr>
                <a:lstStyle/>
                <a:p>
                  <a:pPr algn="r">
                    <a:spcBef>
                      <a:spcPts val="500"/>
                    </a:spcBef>
                  </a:pPr>
                  <a:r>
                    <a:rPr lang="en-US" sz="2400" dirty="0">
                      <a:solidFill>
                        <a:schemeClr val="accent6"/>
                      </a:solidFill>
                      <a:latin typeface="+mj-lt"/>
                    </a:rPr>
                    <a:t>3</a:t>
                  </a:r>
                </a:p>
              </p:txBody>
            </p:sp>
            <p:cxnSp>
              <p:nvCxnSpPr>
                <p:cNvPr id="95" name="Straight Connector 94">
                  <a:extLst>
                    <a:ext uri="{FF2B5EF4-FFF2-40B4-BE49-F238E27FC236}">
                      <a16:creationId xmlns:a16="http://schemas.microsoft.com/office/drawing/2014/main" id="{2BA54983-0878-42BE-AD72-C40956A613EB}"/>
                    </a:ext>
                  </a:extLst>
                </p:cNvPr>
                <p:cNvCxnSpPr/>
                <p:nvPr/>
              </p:nvCxnSpPr>
              <p:spPr bwMode="gray">
                <a:xfrm flipH="1">
                  <a:off x="576644" y="1683615"/>
                  <a:ext cx="298832"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pic>
          <p:nvPicPr>
            <p:cNvPr id="96" name="Picture 2" descr="Image result for ripon college logo">
              <a:extLst>
                <a:ext uri="{FF2B5EF4-FFF2-40B4-BE49-F238E27FC236}">
                  <a16:creationId xmlns:a16="http://schemas.microsoft.com/office/drawing/2014/main" id="{75DB367E-C4D4-487D-89D2-0A34D8E4C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976" y="745360"/>
              <a:ext cx="466406" cy="46640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 Placeholder 3">
            <a:extLst>
              <a:ext uri="{FF2B5EF4-FFF2-40B4-BE49-F238E27FC236}">
                <a16:creationId xmlns:a16="http://schemas.microsoft.com/office/drawing/2014/main" id="{6AB4A433-CF52-4D76-8778-7AE1CC83191B}"/>
              </a:ext>
            </a:extLst>
          </p:cNvPr>
          <p:cNvSpPr txBox="1">
            <a:spLocks/>
          </p:cNvSpPr>
          <p:nvPr/>
        </p:nvSpPr>
        <p:spPr bwMode="gray">
          <a:xfrm>
            <a:off x="3728147" y="4663837"/>
            <a:ext cx="2672653"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Ripon College, Ripon, WI; EAB interviews and analysis</a:t>
            </a:r>
          </a:p>
        </p:txBody>
      </p:sp>
    </p:spTree>
    <p:extLst>
      <p:ext uri="{BB962C8B-B14F-4D97-AF65-F5344CB8AC3E}">
        <p14:creationId xmlns:p14="http://schemas.microsoft.com/office/powerpoint/2010/main" val="2553010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CA4595-8B6A-4EC2-BB10-D6632AE2D248}"/>
              </a:ext>
            </a:extLst>
          </p:cNvPr>
          <p:cNvSpPr>
            <a:spLocks noGrp="1"/>
          </p:cNvSpPr>
          <p:nvPr>
            <p:ph type="body" sz="quarter" idx="15"/>
          </p:nvPr>
        </p:nvSpPr>
        <p:spPr>
          <a:xfrm>
            <a:off x="280194" y="640267"/>
            <a:ext cx="5842794" cy="184666"/>
          </a:xfrm>
        </p:spPr>
        <p:txBody>
          <a:bodyPr/>
          <a:lstStyle/>
          <a:p>
            <a:r>
              <a:rPr lang="en-US" dirty="0"/>
              <a:t>‘Insights Programme’ Successfully Enfranchises Disadvantaged Students</a:t>
            </a:r>
          </a:p>
        </p:txBody>
      </p:sp>
      <p:sp>
        <p:nvSpPr>
          <p:cNvPr id="4" name="Text Placeholder 3">
            <a:extLst>
              <a:ext uri="{FF2B5EF4-FFF2-40B4-BE49-F238E27FC236}">
                <a16:creationId xmlns:a16="http://schemas.microsoft.com/office/drawing/2014/main" id="{8E8F19AB-E5DD-4C9F-B51D-99BA7EEE59F3}"/>
              </a:ext>
            </a:extLst>
          </p:cNvPr>
          <p:cNvSpPr>
            <a:spLocks noGrp="1"/>
          </p:cNvSpPr>
          <p:nvPr>
            <p:ph type="body" sz="quarter" idx="18"/>
          </p:nvPr>
        </p:nvSpPr>
        <p:spPr>
          <a:xfrm>
            <a:off x="3800479" y="4677489"/>
            <a:ext cx="2600321" cy="123111"/>
          </a:xfrm>
        </p:spPr>
        <p:txBody>
          <a:bodyPr/>
          <a:lstStyle/>
          <a:p>
            <a:pPr algn="r"/>
            <a:r>
              <a:rPr lang="en-US" dirty="0"/>
              <a:t>Source: University of Edinburgh, Edinburgh, UK; EAB interviews and analysis.</a:t>
            </a:r>
          </a:p>
        </p:txBody>
      </p:sp>
      <p:sp>
        <p:nvSpPr>
          <p:cNvPr id="5" name="Text Placeholder 4">
            <a:extLst>
              <a:ext uri="{FF2B5EF4-FFF2-40B4-BE49-F238E27FC236}">
                <a16:creationId xmlns:a16="http://schemas.microsoft.com/office/drawing/2014/main" id="{E7ECD8B5-5017-445C-935C-1697AA57DEA9}"/>
              </a:ext>
            </a:extLst>
          </p:cNvPr>
          <p:cNvSpPr>
            <a:spLocks noGrp="1"/>
          </p:cNvSpPr>
          <p:nvPr>
            <p:ph type="body" sz="quarter" idx="19"/>
          </p:nvPr>
        </p:nvSpPr>
        <p:spPr>
          <a:xfrm>
            <a:off x="1" y="4480768"/>
            <a:ext cx="1597446" cy="165792"/>
          </a:xfrm>
        </p:spPr>
        <p:txBody>
          <a:bodyPr/>
          <a:lstStyle/>
          <a:p>
            <a:r>
              <a:rPr lang="en-US" dirty="0"/>
              <a:t>Students were asked to rate their confidence in career skills on a scale of 1-4</a:t>
            </a:r>
          </a:p>
        </p:txBody>
      </p:sp>
      <p:sp>
        <p:nvSpPr>
          <p:cNvPr id="6" name="Title 5">
            <a:extLst>
              <a:ext uri="{FF2B5EF4-FFF2-40B4-BE49-F238E27FC236}">
                <a16:creationId xmlns:a16="http://schemas.microsoft.com/office/drawing/2014/main" id="{CAE7A03F-E385-45F1-81C1-BDDA9E41C197}"/>
              </a:ext>
            </a:extLst>
          </p:cNvPr>
          <p:cNvSpPr>
            <a:spLocks noGrp="1"/>
          </p:cNvSpPr>
          <p:nvPr>
            <p:ph type="title"/>
          </p:nvPr>
        </p:nvSpPr>
        <p:spPr>
          <a:xfrm>
            <a:off x="280194" y="317005"/>
            <a:ext cx="5840412" cy="249299"/>
          </a:xfrm>
        </p:spPr>
        <p:txBody>
          <a:bodyPr/>
          <a:lstStyle/>
          <a:p>
            <a:r>
              <a:rPr lang="en-US" dirty="0"/>
              <a:t>Targeting Disenfranchised Student Populations</a:t>
            </a:r>
          </a:p>
        </p:txBody>
      </p:sp>
      <p:grpSp>
        <p:nvGrpSpPr>
          <p:cNvPr id="7" name="Group 6">
            <a:extLst>
              <a:ext uri="{FF2B5EF4-FFF2-40B4-BE49-F238E27FC236}">
                <a16:creationId xmlns:a16="http://schemas.microsoft.com/office/drawing/2014/main" id="{489CA187-BFED-433E-BDEB-4DFCA0D28AB8}"/>
              </a:ext>
            </a:extLst>
          </p:cNvPr>
          <p:cNvGrpSpPr/>
          <p:nvPr/>
        </p:nvGrpSpPr>
        <p:grpSpPr>
          <a:xfrm>
            <a:off x="138028" y="924589"/>
            <a:ext cx="6274540" cy="3726047"/>
            <a:chOff x="138028" y="924589"/>
            <a:chExt cx="6274540" cy="3726047"/>
          </a:xfrm>
        </p:grpSpPr>
        <p:sp>
          <p:nvSpPr>
            <p:cNvPr id="3" name="Rectangle 2">
              <a:extLst>
                <a:ext uri="{FF2B5EF4-FFF2-40B4-BE49-F238E27FC236}">
                  <a16:creationId xmlns:a16="http://schemas.microsoft.com/office/drawing/2014/main" id="{2E4FA8B6-7B2F-42BD-9DB7-873BEADE8CE5}"/>
                </a:ext>
              </a:extLst>
            </p:cNvPr>
            <p:cNvSpPr/>
            <p:nvPr/>
          </p:nvSpPr>
          <p:spPr>
            <a:xfrm>
              <a:off x="138028" y="1231880"/>
              <a:ext cx="1903416" cy="3418756"/>
            </a:xfrm>
            <a:prstGeom prst="rect">
              <a:avLst/>
            </a:prstGeom>
          </p:spPr>
          <p:txBody>
            <a:bodyPr wrap="square" lIns="0" tIns="0" rIns="0" bIns="0">
              <a:spAutoFit/>
            </a:bodyPr>
            <a:lstStyle/>
            <a:p>
              <a:r>
                <a:rPr lang="en-US" sz="1000" b="1" dirty="0"/>
                <a:t>Targeted at Widening Participation Background Students</a:t>
              </a:r>
            </a:p>
            <a:p>
              <a:endParaRPr lang="en-US" dirty="0"/>
            </a:p>
            <a:p>
              <a:pPr marL="118872" indent="-118872">
                <a:buFont typeface="Arial" panose="020B0604020202020204" pitchFamily="34" charset="0"/>
                <a:buChar char="•"/>
              </a:pPr>
              <a:r>
                <a:rPr lang="en-US" sz="900" dirty="0"/>
                <a:t>Provides </a:t>
              </a:r>
              <a:r>
                <a:rPr lang="en-US" sz="900" b="1" dirty="0">
                  <a:solidFill>
                    <a:schemeClr val="accent6"/>
                  </a:solidFill>
                </a:rPr>
                <a:t>career and workplace exploration</a:t>
              </a:r>
              <a:br>
                <a:rPr lang="en-US" sz="900" b="1" dirty="0"/>
              </a:br>
              <a:r>
                <a:rPr lang="en-US" sz="900" b="1" dirty="0"/>
                <a:t> </a:t>
              </a:r>
              <a:r>
                <a:rPr lang="en-US" sz="900" dirty="0"/>
                <a:t>for students with less access to networking contacts and workplace experience</a:t>
              </a:r>
            </a:p>
            <a:p>
              <a:pPr marL="118872" indent="-118872">
                <a:buFont typeface="Arial" panose="020B0604020202020204" pitchFamily="34" charset="0"/>
                <a:buChar char="•"/>
              </a:pPr>
              <a:endParaRPr lang="en-US" sz="900" dirty="0"/>
            </a:p>
            <a:p>
              <a:pPr marL="118872" indent="-118872">
                <a:buFont typeface="Arial" panose="020B0604020202020204" pitchFamily="34" charset="0"/>
                <a:buChar char="•"/>
              </a:pPr>
              <a:r>
                <a:rPr lang="en-US" sz="900" dirty="0"/>
                <a:t>Seeks to equip students</a:t>
              </a:r>
              <a:br>
                <a:rPr lang="en-US" sz="900" dirty="0"/>
              </a:br>
              <a:r>
                <a:rPr lang="en-US" sz="900" dirty="0"/>
                <a:t>with </a:t>
              </a:r>
              <a:r>
                <a:rPr lang="en-US" sz="900" b="1" dirty="0">
                  <a:solidFill>
                    <a:schemeClr val="accent6"/>
                  </a:solidFill>
                </a:rPr>
                <a:t>soft skills </a:t>
              </a:r>
              <a:r>
                <a:rPr lang="en-US" sz="900" dirty="0"/>
                <a:t>including networking, confidence, time-management, communication, and professionalism </a:t>
              </a:r>
            </a:p>
            <a:p>
              <a:pPr marL="118872" indent="-118872">
                <a:buFont typeface="Arial" panose="020B0604020202020204" pitchFamily="34" charset="0"/>
                <a:buChar char="•"/>
              </a:pPr>
              <a:endParaRPr lang="en-US" sz="900" dirty="0"/>
            </a:p>
            <a:p>
              <a:pPr marL="118872" indent="-118872">
                <a:buFont typeface="Arial" panose="020B0604020202020204" pitchFamily="34" charset="0"/>
                <a:buChar char="•"/>
              </a:pPr>
              <a:r>
                <a:rPr lang="en-US" sz="900" dirty="0"/>
                <a:t>Encourages participation through </a:t>
              </a:r>
              <a:r>
                <a:rPr lang="en-US" sz="900" b="1" dirty="0">
                  <a:solidFill>
                    <a:schemeClr val="accent6"/>
                  </a:solidFill>
                </a:rPr>
                <a:t>partnership</a:t>
              </a:r>
              <a:r>
                <a:rPr lang="en-US" sz="900" dirty="0"/>
                <a:t> with Widening Participation team, international office, and career services, ensuring a</a:t>
              </a:r>
              <a:br>
                <a:rPr lang="en-US" sz="900" dirty="0"/>
              </a:br>
              <a:r>
                <a:rPr lang="en-US" sz="900" b="1" dirty="0">
                  <a:solidFill>
                    <a:schemeClr val="accent6"/>
                  </a:solidFill>
                </a:rPr>
                <a:t>cost-free experience</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endParaRPr lang="en-US" dirty="0"/>
            </a:p>
          </p:txBody>
        </p:sp>
        <p:sp>
          <p:nvSpPr>
            <p:cNvPr id="20" name="Rectangle 19">
              <a:extLst>
                <a:ext uri="{FF2B5EF4-FFF2-40B4-BE49-F238E27FC236}">
                  <a16:creationId xmlns:a16="http://schemas.microsoft.com/office/drawing/2014/main" id="{1471950D-FB62-406F-A5D4-FF9172F2399E}"/>
                </a:ext>
              </a:extLst>
            </p:cNvPr>
            <p:cNvSpPr/>
            <p:nvPr/>
          </p:nvSpPr>
          <p:spPr>
            <a:xfrm>
              <a:off x="2292001" y="1231880"/>
              <a:ext cx="1918632" cy="2978957"/>
            </a:xfrm>
            <a:prstGeom prst="rect">
              <a:avLst/>
            </a:prstGeom>
          </p:spPr>
          <p:txBody>
            <a:bodyPr wrap="square" lIns="0" tIns="0" rIns="0" bIns="0">
              <a:spAutoFit/>
            </a:bodyPr>
            <a:lstStyle/>
            <a:p>
              <a:r>
                <a:rPr lang="en-US" sz="1000" b="1" dirty="0"/>
                <a:t>Provides Insight into Industries and Develops Student Networks</a:t>
              </a:r>
            </a:p>
            <a:p>
              <a:endParaRPr lang="en-US" b="1" dirty="0"/>
            </a:p>
            <a:p>
              <a:pPr marL="118872" indent="-91440">
                <a:buFont typeface="Arial" panose="020B0604020202020204" pitchFamily="34" charset="0"/>
                <a:buChar char="•"/>
              </a:pPr>
              <a:r>
                <a:rPr lang="en-US" sz="900" b="1" dirty="0">
                  <a:solidFill>
                    <a:schemeClr val="accent6"/>
                  </a:solidFill>
                </a:rPr>
                <a:t>Local Insights </a:t>
              </a:r>
              <a:r>
                <a:rPr lang="en-US" sz="900" dirty="0"/>
                <a:t>involves a two- to five- day insight experience in central Scotland, with small groups of students visiting alumni in key sectors</a:t>
              </a:r>
            </a:p>
            <a:p>
              <a:pPr marL="118872" indent="-91440">
                <a:buFont typeface="Arial" panose="020B0604020202020204" pitchFamily="34" charset="0"/>
                <a:buChar char="•"/>
              </a:pPr>
              <a:endParaRPr lang="en-US" sz="900" dirty="0"/>
            </a:p>
            <a:p>
              <a:pPr marL="118872" indent="-91440">
                <a:buFont typeface="Arial" panose="020B0604020202020204" pitchFamily="34" charset="0"/>
                <a:buChar char="•"/>
              </a:pPr>
              <a:r>
                <a:rPr lang="en-US" sz="900" b="1" dirty="0">
                  <a:solidFill>
                    <a:schemeClr val="accent6"/>
                  </a:solidFill>
                </a:rPr>
                <a:t>Global Insights </a:t>
              </a:r>
              <a:r>
                <a:rPr lang="en-US" sz="900" dirty="0"/>
                <a:t>involves a week of insight experiences in key cities across the world, with small groups of students visiting alumni in global business locations </a:t>
              </a:r>
            </a:p>
            <a:p>
              <a:pPr marL="118872" indent="-91440"/>
              <a:endParaRPr lang="en-US" sz="900" dirty="0"/>
            </a:p>
            <a:p>
              <a:pPr marL="118872" indent="-91440">
                <a:buFont typeface="Arial" panose="020B0604020202020204" pitchFamily="34" charset="0"/>
                <a:buChar char="•"/>
              </a:pPr>
              <a:r>
                <a:rPr lang="en-US" sz="900" dirty="0"/>
                <a:t>Experiences typically include </a:t>
              </a:r>
              <a:r>
                <a:rPr lang="en-US" sz="900" b="1" dirty="0">
                  <a:solidFill>
                    <a:schemeClr val="accent6"/>
                  </a:solidFill>
                </a:rPr>
                <a:t>workplace tours, networking events</a:t>
              </a:r>
              <a:r>
                <a:rPr lang="en-US" sz="900" dirty="0">
                  <a:solidFill>
                    <a:schemeClr val="accent6"/>
                  </a:solidFill>
                </a:rPr>
                <a:t>,</a:t>
              </a:r>
              <a:r>
                <a:rPr lang="en-US" sz="900" dirty="0"/>
                <a:t> and student projects</a:t>
              </a:r>
            </a:p>
          </p:txBody>
        </p:sp>
        <p:grpSp>
          <p:nvGrpSpPr>
            <p:cNvPr id="34" name="Group 33">
              <a:extLst>
                <a:ext uri="{FF2B5EF4-FFF2-40B4-BE49-F238E27FC236}">
                  <a16:creationId xmlns:a16="http://schemas.microsoft.com/office/drawing/2014/main" id="{35E740E1-E570-49D8-943C-A16231F51F52}"/>
                </a:ext>
              </a:extLst>
            </p:cNvPr>
            <p:cNvGrpSpPr/>
            <p:nvPr/>
          </p:nvGrpSpPr>
          <p:grpSpPr>
            <a:xfrm>
              <a:off x="2166722" y="1126120"/>
              <a:ext cx="91441" cy="3520440"/>
              <a:chOff x="2166722" y="1126120"/>
              <a:chExt cx="91441" cy="3520440"/>
            </a:xfrm>
          </p:grpSpPr>
          <p:cxnSp>
            <p:nvCxnSpPr>
              <p:cNvPr id="22" name="Straight Connector 21">
                <a:extLst>
                  <a:ext uri="{FF2B5EF4-FFF2-40B4-BE49-F238E27FC236}">
                    <a16:creationId xmlns:a16="http://schemas.microsoft.com/office/drawing/2014/main" id="{E1F9315E-1128-4535-B674-7A30DE2709CD}"/>
                  </a:ext>
                </a:extLst>
              </p:cNvPr>
              <p:cNvCxnSpPr>
                <a:cxnSpLocks/>
              </p:cNvCxnSpPr>
              <p:nvPr/>
            </p:nvCxnSpPr>
            <p:spPr bwMode="gray">
              <a:xfrm>
                <a:off x="2166722" y="1126120"/>
                <a:ext cx="0" cy="3520440"/>
              </a:xfrm>
              <a:prstGeom prst="line">
                <a:avLst/>
              </a:prstGeom>
              <a:ln w="12700">
                <a:solidFill>
                  <a:schemeClr val="accent3"/>
                </a:solidFill>
                <a:miter lim="800000"/>
              </a:ln>
            </p:spPr>
            <p:style>
              <a:lnRef idx="1">
                <a:schemeClr val="accent1"/>
              </a:lnRef>
              <a:fillRef idx="0">
                <a:schemeClr val="accent1"/>
              </a:fillRef>
              <a:effectRef idx="0">
                <a:schemeClr val="accent1"/>
              </a:effectRef>
              <a:fontRef idx="minor">
                <a:schemeClr val="tx1"/>
              </a:fontRef>
            </p:style>
          </p:cxnSp>
          <p:sp>
            <p:nvSpPr>
              <p:cNvPr id="23" name="Isosceles Triangle 22">
                <a:extLst>
                  <a:ext uri="{FF2B5EF4-FFF2-40B4-BE49-F238E27FC236}">
                    <a16:creationId xmlns:a16="http://schemas.microsoft.com/office/drawing/2014/main" id="{C6669BE1-172E-4985-9769-63E7CD9FAFB0}"/>
                  </a:ext>
                </a:extLst>
              </p:cNvPr>
              <p:cNvSpPr>
                <a:spLocks noChangeAspect="1"/>
              </p:cNvSpPr>
              <p:nvPr/>
            </p:nvSpPr>
            <p:spPr bwMode="gray">
              <a:xfrm rot="5400000">
                <a:off x="2140298" y="1258305"/>
                <a:ext cx="144289"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74" name="Picture 2" descr="The University of Edinburgh home">
              <a:extLst>
                <a:ext uri="{FF2B5EF4-FFF2-40B4-BE49-F238E27FC236}">
                  <a16:creationId xmlns:a16="http://schemas.microsoft.com/office/drawing/2014/main" id="{D0D2DF4B-871D-44F1-ABD3-28EAD2F8C1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65" y="924589"/>
              <a:ext cx="1151241" cy="27581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38A2733B-EF96-4974-B2E7-E67788E788BA}"/>
                </a:ext>
              </a:extLst>
            </p:cNvPr>
            <p:cNvGrpSpPr/>
            <p:nvPr/>
          </p:nvGrpSpPr>
          <p:grpSpPr>
            <a:xfrm>
              <a:off x="4281033" y="1126680"/>
              <a:ext cx="2131535" cy="3519880"/>
              <a:chOff x="4281033" y="1126680"/>
              <a:chExt cx="2131535" cy="3519880"/>
            </a:xfrm>
          </p:grpSpPr>
          <p:sp>
            <p:nvSpPr>
              <p:cNvPr id="8" name="Rectangle 7">
                <a:extLst>
                  <a:ext uri="{FF2B5EF4-FFF2-40B4-BE49-F238E27FC236}">
                    <a16:creationId xmlns:a16="http://schemas.microsoft.com/office/drawing/2014/main" id="{6AE90AB1-D544-44F9-8148-9D640E7AFA19}"/>
                  </a:ext>
                </a:extLst>
              </p:cNvPr>
              <p:cNvSpPr/>
              <p:nvPr/>
            </p:nvSpPr>
            <p:spPr bwMode="gray">
              <a:xfrm>
                <a:off x="4292801" y="1126680"/>
                <a:ext cx="2119767" cy="3519880"/>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solidFill>
                    <a:schemeClr val="tx2"/>
                  </a:solidFill>
                </a:endParaRPr>
              </a:p>
            </p:txBody>
          </p:sp>
          <p:sp>
            <p:nvSpPr>
              <p:cNvPr id="9" name="Text Placeholder 3">
                <a:extLst>
                  <a:ext uri="{FF2B5EF4-FFF2-40B4-BE49-F238E27FC236}">
                    <a16:creationId xmlns:a16="http://schemas.microsoft.com/office/drawing/2014/main" id="{D5B9B885-88D5-4B25-A214-CBF8B84BAAA0}"/>
                  </a:ext>
                </a:extLst>
              </p:cNvPr>
              <p:cNvSpPr txBox="1">
                <a:spLocks/>
              </p:cNvSpPr>
              <p:nvPr/>
            </p:nvSpPr>
            <p:spPr bwMode="gray">
              <a:xfrm>
                <a:off x="4460276" y="1231880"/>
                <a:ext cx="1405078" cy="153888"/>
              </a:xfrm>
              <a:prstGeom prst="rect">
                <a:avLst/>
              </a:prstGeom>
            </p:spPr>
            <p:txBody>
              <a:bodyPr lIns="0" tIns="0" rIns="0" bIns="0">
                <a:sp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000" b="1" dirty="0">
                    <a:solidFill>
                      <a:schemeClr val="tx1"/>
                    </a:solidFill>
                  </a:rPr>
                  <a:t>Impact Highlights</a:t>
                </a:r>
              </a:p>
            </p:txBody>
          </p:sp>
          <p:grpSp>
            <p:nvGrpSpPr>
              <p:cNvPr id="24" name="Group 23">
                <a:extLst>
                  <a:ext uri="{FF2B5EF4-FFF2-40B4-BE49-F238E27FC236}">
                    <a16:creationId xmlns:a16="http://schemas.microsoft.com/office/drawing/2014/main" id="{CF9E7FE6-1EB3-4427-980A-3766EC2F7C80}"/>
                  </a:ext>
                </a:extLst>
              </p:cNvPr>
              <p:cNvGrpSpPr/>
              <p:nvPr/>
            </p:nvGrpSpPr>
            <p:grpSpPr>
              <a:xfrm>
                <a:off x="4460276" y="1526908"/>
                <a:ext cx="1733019" cy="785272"/>
                <a:chOff x="4460276" y="1346824"/>
                <a:chExt cx="1733019" cy="785272"/>
              </a:xfrm>
            </p:grpSpPr>
            <p:sp>
              <p:nvSpPr>
                <p:cNvPr id="10" name="Rectangle 9">
                  <a:extLst>
                    <a:ext uri="{FF2B5EF4-FFF2-40B4-BE49-F238E27FC236}">
                      <a16:creationId xmlns:a16="http://schemas.microsoft.com/office/drawing/2014/main" id="{1B5F28F7-EA9C-4662-A5EF-923C81E7C2DA}"/>
                    </a:ext>
                  </a:extLst>
                </p:cNvPr>
                <p:cNvSpPr/>
                <p:nvPr/>
              </p:nvSpPr>
              <p:spPr bwMode="gray">
                <a:xfrm>
                  <a:off x="4460276" y="1346824"/>
                  <a:ext cx="932919" cy="384721"/>
                </a:xfrm>
                <a:prstGeom prst="rect">
                  <a:avLst/>
                </a:prstGeom>
                <a:effectLst/>
              </p:spPr>
              <p:txBody>
                <a:bodyPr wrap="square" lIns="0" tIns="0" rIns="0" bIns="0">
                  <a:spAutoFit/>
                </a:bodyPr>
                <a:lstStyle/>
                <a:p>
                  <a:pPr>
                    <a:spcBef>
                      <a:spcPts val="300"/>
                    </a:spcBef>
                  </a:pPr>
                  <a:r>
                    <a:rPr lang="en-US" sz="2500" dirty="0">
                      <a:solidFill>
                        <a:schemeClr val="accent6"/>
                      </a:solidFill>
                      <a:latin typeface="+mj-lt"/>
                    </a:rPr>
                    <a:t>150%</a:t>
                  </a:r>
                  <a:endParaRPr lang="en-US" sz="2500" baseline="30000" dirty="0">
                    <a:solidFill>
                      <a:schemeClr val="accent6"/>
                    </a:solidFill>
                    <a:latin typeface="+mj-lt"/>
                  </a:endParaRPr>
                </a:p>
              </p:txBody>
            </p:sp>
            <p:sp>
              <p:nvSpPr>
                <p:cNvPr id="11" name="Rectangle 10">
                  <a:extLst>
                    <a:ext uri="{FF2B5EF4-FFF2-40B4-BE49-F238E27FC236}">
                      <a16:creationId xmlns:a16="http://schemas.microsoft.com/office/drawing/2014/main" id="{6A71820C-41C3-470C-8197-4EDA475E4128}"/>
                    </a:ext>
                  </a:extLst>
                </p:cNvPr>
                <p:cNvSpPr/>
                <p:nvPr/>
              </p:nvSpPr>
              <p:spPr bwMode="gray">
                <a:xfrm>
                  <a:off x="4460276" y="1716598"/>
                  <a:ext cx="1733019" cy="415498"/>
                </a:xfrm>
                <a:prstGeom prst="rect">
                  <a:avLst/>
                </a:prstGeom>
              </p:spPr>
              <p:txBody>
                <a:bodyPr wrap="square" lIns="0" tIns="0" rIns="0" bIns="0">
                  <a:spAutoFit/>
                </a:bodyPr>
                <a:lstStyle/>
                <a:p>
                  <a:pPr>
                    <a:spcBef>
                      <a:spcPts val="500"/>
                    </a:spcBef>
                  </a:pPr>
                  <a:r>
                    <a:rPr lang="en-US" sz="900" dirty="0"/>
                    <a:t>Projected growth in programme participants by year three</a:t>
                  </a:r>
                </a:p>
              </p:txBody>
            </p:sp>
          </p:grpSp>
          <p:grpSp>
            <p:nvGrpSpPr>
              <p:cNvPr id="27" name="Group 26">
                <a:extLst>
                  <a:ext uri="{FF2B5EF4-FFF2-40B4-BE49-F238E27FC236}">
                    <a16:creationId xmlns:a16="http://schemas.microsoft.com/office/drawing/2014/main" id="{2FA21D4F-DC6E-4276-A4BB-7A483F7A5EAB}"/>
                  </a:ext>
                </a:extLst>
              </p:cNvPr>
              <p:cNvGrpSpPr/>
              <p:nvPr/>
            </p:nvGrpSpPr>
            <p:grpSpPr>
              <a:xfrm>
                <a:off x="4460276" y="3003065"/>
                <a:ext cx="1843201" cy="639045"/>
                <a:chOff x="4460276" y="2808115"/>
                <a:chExt cx="1843201" cy="639045"/>
              </a:xfrm>
            </p:grpSpPr>
            <p:sp>
              <p:nvSpPr>
                <p:cNvPr id="14" name="Rectangle 13">
                  <a:extLst>
                    <a:ext uri="{FF2B5EF4-FFF2-40B4-BE49-F238E27FC236}">
                      <a16:creationId xmlns:a16="http://schemas.microsoft.com/office/drawing/2014/main" id="{CDDA610D-FB67-4280-8F10-1C1F7B621DA2}"/>
                    </a:ext>
                  </a:extLst>
                </p:cNvPr>
                <p:cNvSpPr/>
                <p:nvPr/>
              </p:nvSpPr>
              <p:spPr bwMode="gray">
                <a:xfrm>
                  <a:off x="4460276" y="3170161"/>
                  <a:ext cx="1843201" cy="276999"/>
                </a:xfrm>
                <a:prstGeom prst="rect">
                  <a:avLst/>
                </a:prstGeom>
              </p:spPr>
              <p:txBody>
                <a:bodyPr wrap="square" lIns="0" tIns="0" rIns="0" bIns="0">
                  <a:spAutoFit/>
                </a:bodyPr>
                <a:lstStyle/>
                <a:p>
                  <a:pPr>
                    <a:spcBef>
                      <a:spcPts val="500"/>
                    </a:spcBef>
                  </a:pPr>
                  <a:r>
                    <a:rPr lang="en-US" sz="900" dirty="0"/>
                    <a:t>Percentage of alumni who</a:t>
                  </a:r>
                  <a:br>
                    <a:rPr lang="en-US" sz="900" dirty="0"/>
                  </a:br>
                  <a:r>
                    <a:rPr lang="en-US" sz="900" dirty="0"/>
                    <a:t>were prospective donors</a:t>
                  </a:r>
                </a:p>
              </p:txBody>
            </p:sp>
            <p:sp>
              <p:nvSpPr>
                <p:cNvPr id="15" name="Rectangle 14">
                  <a:extLst>
                    <a:ext uri="{FF2B5EF4-FFF2-40B4-BE49-F238E27FC236}">
                      <a16:creationId xmlns:a16="http://schemas.microsoft.com/office/drawing/2014/main" id="{5A8752BD-58E4-4150-9174-BB917D5B6E3E}"/>
                    </a:ext>
                  </a:extLst>
                </p:cNvPr>
                <p:cNvSpPr/>
                <p:nvPr/>
              </p:nvSpPr>
              <p:spPr bwMode="gray">
                <a:xfrm>
                  <a:off x="4460276" y="2808115"/>
                  <a:ext cx="919273" cy="384721"/>
                </a:xfrm>
                <a:prstGeom prst="rect">
                  <a:avLst/>
                </a:prstGeom>
                <a:effectLst/>
              </p:spPr>
              <p:txBody>
                <a:bodyPr wrap="square" lIns="0" tIns="0" rIns="0" bIns="0">
                  <a:spAutoFit/>
                </a:bodyPr>
                <a:lstStyle/>
                <a:p>
                  <a:pPr>
                    <a:spcBef>
                      <a:spcPts val="300"/>
                    </a:spcBef>
                  </a:pPr>
                  <a:r>
                    <a:rPr lang="en-US" sz="2500" dirty="0">
                      <a:solidFill>
                        <a:schemeClr val="accent6"/>
                      </a:solidFill>
                      <a:latin typeface="+mj-lt"/>
                    </a:rPr>
                    <a:t>25%</a:t>
                  </a:r>
                </a:p>
              </p:txBody>
            </p:sp>
          </p:grpSp>
          <p:grpSp>
            <p:nvGrpSpPr>
              <p:cNvPr id="25" name="Group 24">
                <a:extLst>
                  <a:ext uri="{FF2B5EF4-FFF2-40B4-BE49-F238E27FC236}">
                    <a16:creationId xmlns:a16="http://schemas.microsoft.com/office/drawing/2014/main" id="{9ECF5F23-E02F-4146-89B7-BCFB69AACA97}"/>
                  </a:ext>
                </a:extLst>
              </p:cNvPr>
              <p:cNvGrpSpPr/>
              <p:nvPr/>
            </p:nvGrpSpPr>
            <p:grpSpPr>
              <a:xfrm>
                <a:off x="4460276" y="2279532"/>
                <a:ext cx="1561569" cy="620259"/>
                <a:chOff x="4460276" y="2043375"/>
                <a:chExt cx="1561569" cy="620259"/>
              </a:xfrm>
            </p:grpSpPr>
            <p:sp>
              <p:nvSpPr>
                <p:cNvPr id="16" name="Rectangle 15">
                  <a:extLst>
                    <a:ext uri="{FF2B5EF4-FFF2-40B4-BE49-F238E27FC236}">
                      <a16:creationId xmlns:a16="http://schemas.microsoft.com/office/drawing/2014/main" id="{1489CA69-BBF1-44C6-85B9-AC437BC1B19B}"/>
                    </a:ext>
                  </a:extLst>
                </p:cNvPr>
                <p:cNvSpPr/>
                <p:nvPr/>
              </p:nvSpPr>
              <p:spPr bwMode="gray">
                <a:xfrm>
                  <a:off x="4460276" y="2386635"/>
                  <a:ext cx="1561569" cy="276999"/>
                </a:xfrm>
                <a:prstGeom prst="rect">
                  <a:avLst/>
                </a:prstGeom>
              </p:spPr>
              <p:txBody>
                <a:bodyPr wrap="square" lIns="0" tIns="0" rIns="0" bIns="0">
                  <a:spAutoFit/>
                </a:bodyPr>
                <a:lstStyle/>
                <a:p>
                  <a:pPr>
                    <a:spcBef>
                      <a:spcPts val="500"/>
                    </a:spcBef>
                  </a:pPr>
                  <a:r>
                    <a:rPr lang="en-US" sz="900" dirty="0"/>
                    <a:t>Percentage of alumni who were first-time volunteers </a:t>
                  </a:r>
                </a:p>
              </p:txBody>
            </p:sp>
            <p:sp>
              <p:nvSpPr>
                <p:cNvPr id="17" name="Rectangle 16">
                  <a:extLst>
                    <a:ext uri="{FF2B5EF4-FFF2-40B4-BE49-F238E27FC236}">
                      <a16:creationId xmlns:a16="http://schemas.microsoft.com/office/drawing/2014/main" id="{B136EBCE-5934-4C7B-A6B2-0F0F6AE238E4}"/>
                    </a:ext>
                  </a:extLst>
                </p:cNvPr>
                <p:cNvSpPr/>
                <p:nvPr/>
              </p:nvSpPr>
              <p:spPr bwMode="gray">
                <a:xfrm>
                  <a:off x="4460276" y="2043375"/>
                  <a:ext cx="1056741" cy="384721"/>
                </a:xfrm>
                <a:prstGeom prst="rect">
                  <a:avLst/>
                </a:prstGeom>
                <a:effectLst/>
              </p:spPr>
              <p:txBody>
                <a:bodyPr wrap="square" lIns="0" tIns="0" rIns="0" bIns="0">
                  <a:spAutoFit/>
                </a:bodyPr>
                <a:lstStyle/>
                <a:p>
                  <a:pPr>
                    <a:spcBef>
                      <a:spcPts val="300"/>
                    </a:spcBef>
                  </a:pPr>
                  <a:r>
                    <a:rPr lang="en-US" sz="2500" dirty="0">
                      <a:solidFill>
                        <a:schemeClr val="accent6"/>
                      </a:solidFill>
                      <a:latin typeface="+mj-lt"/>
                    </a:rPr>
                    <a:t>66% </a:t>
                  </a:r>
                  <a:endParaRPr lang="en-US" sz="2500" baseline="30000" dirty="0">
                    <a:solidFill>
                      <a:schemeClr val="accent6"/>
                    </a:solidFill>
                    <a:latin typeface="+mj-lt"/>
                  </a:endParaRPr>
                </a:p>
              </p:txBody>
            </p:sp>
          </p:grpSp>
          <p:cxnSp>
            <p:nvCxnSpPr>
              <p:cNvPr id="19" name="Straight Connector 18">
                <a:extLst>
                  <a:ext uri="{FF2B5EF4-FFF2-40B4-BE49-F238E27FC236}">
                    <a16:creationId xmlns:a16="http://schemas.microsoft.com/office/drawing/2014/main" id="{AAD50D59-C1E8-494B-A98B-F146F802B4FF}"/>
                  </a:ext>
                </a:extLst>
              </p:cNvPr>
              <p:cNvCxnSpPr/>
              <p:nvPr/>
            </p:nvCxnSpPr>
            <p:spPr bwMode="gray">
              <a:xfrm>
                <a:off x="4281033" y="1126681"/>
                <a:ext cx="0" cy="3519879"/>
              </a:xfrm>
              <a:prstGeom prst="line">
                <a:avLst/>
              </a:prstGeom>
              <a:ln w="28575">
                <a:solidFill>
                  <a:schemeClr val="accent6"/>
                </a:solidFill>
                <a:miter lim="800000"/>
              </a:ln>
            </p:spPr>
            <p:style>
              <a:lnRef idx="1">
                <a:schemeClr val="accent1"/>
              </a:lnRef>
              <a:fillRef idx="0">
                <a:schemeClr val="accent1"/>
              </a:fillRef>
              <a:effectRef idx="0">
                <a:schemeClr val="accent1"/>
              </a:effectRef>
              <a:fontRef idx="minor">
                <a:schemeClr val="tx1"/>
              </a:fontRef>
            </p:style>
          </p:cxnSp>
          <p:sp>
            <p:nvSpPr>
              <p:cNvPr id="18" name="Isosceles Triangle 17">
                <a:extLst>
                  <a:ext uri="{FF2B5EF4-FFF2-40B4-BE49-F238E27FC236}">
                    <a16:creationId xmlns:a16="http://schemas.microsoft.com/office/drawing/2014/main" id="{26031519-62C7-4111-A880-E1EFEF07BD44}"/>
                  </a:ext>
                </a:extLst>
              </p:cNvPr>
              <p:cNvSpPr>
                <a:spLocks noChangeAspect="1"/>
              </p:cNvSpPr>
              <p:nvPr/>
            </p:nvSpPr>
            <p:spPr bwMode="gray">
              <a:xfrm rot="5400000">
                <a:off x="4254609" y="1258305"/>
                <a:ext cx="144289" cy="91440"/>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77BDC7A-AE74-45DA-8258-08E8ECE2FC0C}"/>
                  </a:ext>
                </a:extLst>
              </p:cNvPr>
              <p:cNvSpPr/>
              <p:nvPr/>
            </p:nvSpPr>
            <p:spPr bwMode="gray">
              <a:xfrm>
                <a:off x="4460276" y="3725246"/>
                <a:ext cx="1043093" cy="384721"/>
              </a:xfrm>
              <a:prstGeom prst="rect">
                <a:avLst/>
              </a:prstGeom>
              <a:effectLst/>
            </p:spPr>
            <p:txBody>
              <a:bodyPr wrap="square" lIns="0" tIns="0" rIns="0" bIns="0">
                <a:spAutoFit/>
              </a:bodyPr>
              <a:lstStyle/>
              <a:p>
                <a:pPr>
                  <a:spcBef>
                    <a:spcPts val="300"/>
                  </a:spcBef>
                </a:pPr>
                <a:r>
                  <a:rPr lang="en-US" sz="2500" dirty="0">
                    <a:solidFill>
                      <a:schemeClr val="accent6"/>
                    </a:solidFill>
                    <a:latin typeface="+mj-lt"/>
                  </a:rPr>
                  <a:t>33%</a:t>
                </a:r>
                <a:endParaRPr lang="en-US" sz="2500" baseline="30000" dirty="0">
                  <a:solidFill>
                    <a:schemeClr val="accent6"/>
                  </a:solidFill>
                  <a:latin typeface="+mj-lt"/>
                </a:endParaRPr>
              </a:p>
            </p:txBody>
          </p:sp>
          <p:sp>
            <p:nvSpPr>
              <p:cNvPr id="33" name="Rectangle 32">
                <a:extLst>
                  <a:ext uri="{FF2B5EF4-FFF2-40B4-BE49-F238E27FC236}">
                    <a16:creationId xmlns:a16="http://schemas.microsoft.com/office/drawing/2014/main" id="{C3C94F04-794D-4D23-AD17-1D7897FA64FB}"/>
                  </a:ext>
                </a:extLst>
              </p:cNvPr>
              <p:cNvSpPr/>
              <p:nvPr/>
            </p:nvSpPr>
            <p:spPr bwMode="gray">
              <a:xfrm>
                <a:off x="4460276" y="4109967"/>
                <a:ext cx="1843201" cy="415498"/>
              </a:xfrm>
              <a:prstGeom prst="rect">
                <a:avLst/>
              </a:prstGeom>
            </p:spPr>
            <p:txBody>
              <a:bodyPr wrap="square" lIns="0" tIns="0" rIns="0" bIns="0">
                <a:spAutoFit/>
              </a:bodyPr>
              <a:lstStyle/>
              <a:p>
                <a:pPr>
                  <a:spcBef>
                    <a:spcPts val="500"/>
                  </a:spcBef>
                </a:pPr>
                <a:r>
                  <a:rPr lang="en-US" sz="900" dirty="0"/>
                  <a:t>Increase in student confidence in career skills after programme participation</a:t>
                </a:r>
                <a:r>
                  <a:rPr lang="en-US" sz="900" baseline="30000" dirty="0"/>
                  <a:t>1</a:t>
                </a:r>
              </a:p>
            </p:txBody>
          </p:sp>
        </p:grpSp>
      </p:grpSp>
      <p:sp>
        <p:nvSpPr>
          <p:cNvPr id="37" name="Text Placeholder 2">
            <a:extLst>
              <a:ext uri="{FF2B5EF4-FFF2-40B4-BE49-F238E27FC236}">
                <a16:creationId xmlns:a16="http://schemas.microsoft.com/office/drawing/2014/main" id="{15790B91-65FE-409F-AEF4-996F510B3B9C}"/>
              </a:ext>
            </a:extLst>
          </p:cNvPr>
          <p:cNvSpPr>
            <a:spLocks noGrp="1"/>
          </p:cNvSpPr>
          <p:nvPr>
            <p:ph type="body" sz="quarter" idx="16"/>
          </p:nvPr>
        </p:nvSpPr>
        <p:spPr>
          <a:xfrm>
            <a:off x="280193" y="99782"/>
            <a:ext cx="3095697" cy="123111"/>
          </a:xfrm>
        </p:spPr>
        <p:txBody>
          <a:bodyPr/>
          <a:lstStyle/>
          <a:p>
            <a:r>
              <a:rPr lang="en-US" dirty="0"/>
              <a:t>Strategy 2: Developing Impactful Networking Engagements</a:t>
            </a:r>
          </a:p>
        </p:txBody>
      </p:sp>
    </p:spTree>
    <p:extLst>
      <p:ext uri="{BB962C8B-B14F-4D97-AF65-F5344CB8AC3E}">
        <p14:creationId xmlns:p14="http://schemas.microsoft.com/office/powerpoint/2010/main" val="42018490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D46C95-36BE-4589-8F75-A7347E2E35AD}"/>
              </a:ext>
            </a:extLst>
          </p:cNvPr>
          <p:cNvSpPr>
            <a:spLocks noGrp="1"/>
          </p:cNvSpPr>
          <p:nvPr>
            <p:ph type="body" sz="quarter" idx="15"/>
          </p:nvPr>
        </p:nvSpPr>
        <p:spPr/>
        <p:txBody>
          <a:bodyPr/>
          <a:lstStyle/>
          <a:p>
            <a:r>
              <a:rPr lang="en-US" dirty="0"/>
              <a:t>More Institutions Use Traditional Mentoring Schemes Over Online Platforms</a:t>
            </a:r>
          </a:p>
        </p:txBody>
      </p:sp>
      <p:sp>
        <p:nvSpPr>
          <p:cNvPr id="3" name="Text Placeholder 2">
            <a:extLst>
              <a:ext uri="{FF2B5EF4-FFF2-40B4-BE49-F238E27FC236}">
                <a16:creationId xmlns:a16="http://schemas.microsoft.com/office/drawing/2014/main" id="{DE80C089-9BF7-4EBF-A891-DB2463F6DAD6}"/>
              </a:ext>
            </a:extLst>
          </p:cNvPr>
          <p:cNvSpPr>
            <a:spLocks noGrp="1"/>
          </p:cNvSpPr>
          <p:nvPr>
            <p:ph type="body" sz="quarter" idx="16"/>
          </p:nvPr>
        </p:nvSpPr>
        <p:spPr>
          <a:xfrm>
            <a:off x="280194" y="38227"/>
            <a:ext cx="3024426" cy="246221"/>
          </a:xfrm>
        </p:spPr>
        <p:txBody>
          <a:bodyPr/>
          <a:lstStyle/>
          <a:p>
            <a:r>
              <a:rPr lang="en-US" dirty="0"/>
              <a:t>Strategy 3: Choosing the Right Alumni Mentoring Scheme</a:t>
            </a:r>
          </a:p>
        </p:txBody>
      </p:sp>
      <p:sp>
        <p:nvSpPr>
          <p:cNvPr id="4" name="Text Placeholder 3">
            <a:extLst>
              <a:ext uri="{FF2B5EF4-FFF2-40B4-BE49-F238E27FC236}">
                <a16:creationId xmlns:a16="http://schemas.microsoft.com/office/drawing/2014/main" id="{27408841-0F17-439D-A77B-B3E88626FAAA}"/>
              </a:ext>
            </a:extLst>
          </p:cNvPr>
          <p:cNvSpPr>
            <a:spLocks noGrp="1"/>
          </p:cNvSpPr>
          <p:nvPr>
            <p:ph type="body" sz="quarter" idx="18"/>
          </p:nvPr>
        </p:nvSpPr>
        <p:spPr>
          <a:xfrm>
            <a:off x="4591051" y="4585158"/>
            <a:ext cx="1809750" cy="184666"/>
          </a:xfrm>
        </p:spPr>
        <p:txBody>
          <a:bodyPr/>
          <a:lstStyle/>
          <a:p>
            <a:pPr algn="r"/>
            <a:r>
              <a:rPr lang="en-US" dirty="0"/>
              <a:t>Source: EAB’s UK Alumni Career Engagement Survey</a:t>
            </a:r>
          </a:p>
        </p:txBody>
      </p:sp>
      <p:sp>
        <p:nvSpPr>
          <p:cNvPr id="5" name="Text Placeholder 4">
            <a:extLst>
              <a:ext uri="{FF2B5EF4-FFF2-40B4-BE49-F238E27FC236}">
                <a16:creationId xmlns:a16="http://schemas.microsoft.com/office/drawing/2014/main" id="{4C97F03D-C258-4089-B34C-549EE3A90A34}"/>
              </a:ext>
            </a:extLst>
          </p:cNvPr>
          <p:cNvSpPr>
            <a:spLocks noGrp="1"/>
          </p:cNvSpPr>
          <p:nvPr>
            <p:ph type="body" sz="quarter" idx="19"/>
          </p:nvPr>
        </p:nvSpPr>
        <p:spPr>
          <a:xfrm>
            <a:off x="-1" y="4403825"/>
            <a:ext cx="2143125" cy="230832"/>
          </a:xfrm>
        </p:spPr>
        <p:txBody>
          <a:bodyPr/>
          <a:lstStyle/>
          <a:p>
            <a:r>
              <a:rPr lang="en-US" dirty="0"/>
              <a:t>EAB’s UK Alumni Career Engagement Survey: Views from Heads of Alumni Relations at Leading UK Universities; N=23</a:t>
            </a:r>
          </a:p>
        </p:txBody>
      </p:sp>
      <p:sp>
        <p:nvSpPr>
          <p:cNvPr id="6" name="Title 5">
            <a:extLst>
              <a:ext uri="{FF2B5EF4-FFF2-40B4-BE49-F238E27FC236}">
                <a16:creationId xmlns:a16="http://schemas.microsoft.com/office/drawing/2014/main" id="{AC7E09A5-AE62-4C5C-B729-CF17A2C2DB2B}"/>
              </a:ext>
            </a:extLst>
          </p:cNvPr>
          <p:cNvSpPr>
            <a:spLocks noGrp="1"/>
          </p:cNvSpPr>
          <p:nvPr>
            <p:ph type="title"/>
          </p:nvPr>
        </p:nvSpPr>
        <p:spPr>
          <a:xfrm>
            <a:off x="280194" y="317005"/>
            <a:ext cx="5486400" cy="249299"/>
          </a:xfrm>
        </p:spPr>
        <p:txBody>
          <a:bodyPr/>
          <a:lstStyle/>
          <a:p>
            <a:r>
              <a:rPr lang="en-US" dirty="0"/>
              <a:t>Mentoring Schemes by the Numbers</a:t>
            </a:r>
          </a:p>
        </p:txBody>
      </p:sp>
      <p:graphicFrame>
        <p:nvGraphicFramePr>
          <p:cNvPr id="9" name="Chart 8">
            <a:extLst>
              <a:ext uri="{FF2B5EF4-FFF2-40B4-BE49-F238E27FC236}">
                <a16:creationId xmlns:a16="http://schemas.microsoft.com/office/drawing/2014/main" id="{A040E823-D611-41EE-8D83-D1ED55559E21}"/>
              </a:ext>
            </a:extLst>
          </p:cNvPr>
          <p:cNvGraphicFramePr/>
          <p:nvPr>
            <p:extLst>
              <p:ext uri="{D42A27DB-BD31-4B8C-83A1-F6EECF244321}">
                <p14:modId xmlns:p14="http://schemas.microsoft.com/office/powerpoint/2010/main" val="1175026363"/>
              </p:ext>
            </p:extLst>
          </p:nvPr>
        </p:nvGraphicFramePr>
        <p:xfrm>
          <a:off x="-121640" y="1717030"/>
          <a:ext cx="4081272" cy="2362102"/>
        </p:xfrm>
        <a:graphic>
          <a:graphicData uri="http://schemas.openxmlformats.org/drawingml/2006/chart">
            <c:chart xmlns:c="http://schemas.openxmlformats.org/drawingml/2006/chart" xmlns:r="http://schemas.openxmlformats.org/officeDocument/2006/relationships" r:id="rId3"/>
          </a:graphicData>
        </a:graphic>
      </p:graphicFrame>
      <p:grpSp>
        <p:nvGrpSpPr>
          <p:cNvPr id="7" name="Group 6">
            <a:extLst>
              <a:ext uri="{FF2B5EF4-FFF2-40B4-BE49-F238E27FC236}">
                <a16:creationId xmlns:a16="http://schemas.microsoft.com/office/drawing/2014/main" id="{33E0FA97-E747-4D55-80A6-C1C6BA114480}"/>
              </a:ext>
            </a:extLst>
          </p:cNvPr>
          <p:cNvGrpSpPr/>
          <p:nvPr/>
        </p:nvGrpSpPr>
        <p:grpSpPr>
          <a:xfrm>
            <a:off x="382031" y="1111306"/>
            <a:ext cx="5636738" cy="2736794"/>
            <a:chOff x="486251" y="1111306"/>
            <a:chExt cx="5636738" cy="2736794"/>
          </a:xfrm>
        </p:grpSpPr>
        <p:sp>
          <p:nvSpPr>
            <p:cNvPr id="10" name="TextBox 9">
              <a:extLst>
                <a:ext uri="{FF2B5EF4-FFF2-40B4-BE49-F238E27FC236}">
                  <a16:creationId xmlns:a16="http://schemas.microsoft.com/office/drawing/2014/main" id="{149ABE4B-2105-480F-B2F7-DB5E5D971B5C}"/>
                </a:ext>
              </a:extLst>
            </p:cNvPr>
            <p:cNvSpPr txBox="1"/>
            <p:nvPr/>
          </p:nvSpPr>
          <p:spPr>
            <a:xfrm>
              <a:off x="929951" y="1111307"/>
              <a:ext cx="2180253" cy="461665"/>
            </a:xfrm>
            <a:prstGeom prst="rect">
              <a:avLst/>
            </a:prstGeom>
            <a:noFill/>
          </p:spPr>
          <p:txBody>
            <a:bodyPr wrap="square" lIns="0" tIns="0" rIns="0" bIns="0" rtlCol="0">
              <a:spAutoFit/>
            </a:bodyPr>
            <a:lstStyle/>
            <a:p>
              <a:pPr>
                <a:spcBef>
                  <a:spcPts val="500"/>
                </a:spcBef>
              </a:pPr>
              <a:r>
                <a:rPr lang="en-US" sz="1000" b="1" dirty="0"/>
                <a:t>Percentage of Survey</a:t>
              </a:r>
              <a:r>
                <a:rPr lang="en-US" sz="1000" b="1" baseline="30000" dirty="0"/>
                <a:t>1</a:t>
              </a:r>
              <a:r>
                <a:rPr lang="en-US" sz="1000" b="1" dirty="0"/>
                <a:t> Respondents Who Offer a Traditional Mentoring Scheme</a:t>
              </a:r>
            </a:p>
          </p:txBody>
        </p:sp>
        <p:sp>
          <p:nvSpPr>
            <p:cNvPr id="12" name="TextBox 11">
              <a:extLst>
                <a:ext uri="{FF2B5EF4-FFF2-40B4-BE49-F238E27FC236}">
                  <a16:creationId xmlns:a16="http://schemas.microsoft.com/office/drawing/2014/main" id="{AE477082-22BA-4E21-9BAB-2D3041742532}"/>
                </a:ext>
              </a:extLst>
            </p:cNvPr>
            <p:cNvSpPr txBox="1"/>
            <p:nvPr/>
          </p:nvSpPr>
          <p:spPr>
            <a:xfrm>
              <a:off x="3657600" y="1111306"/>
              <a:ext cx="2180253" cy="461665"/>
            </a:xfrm>
            <a:prstGeom prst="rect">
              <a:avLst/>
            </a:prstGeom>
            <a:noFill/>
          </p:spPr>
          <p:txBody>
            <a:bodyPr wrap="square" lIns="0" tIns="0" rIns="0" bIns="0" rtlCol="0">
              <a:spAutoFit/>
            </a:bodyPr>
            <a:lstStyle/>
            <a:p>
              <a:pPr>
                <a:spcBef>
                  <a:spcPts val="500"/>
                </a:spcBef>
              </a:pPr>
              <a:r>
                <a:rPr lang="en-US" sz="1000" b="1" dirty="0"/>
                <a:t>Percentage of Survey</a:t>
              </a:r>
              <a:r>
                <a:rPr lang="en-US" sz="1000" b="1" baseline="30000" dirty="0"/>
                <a:t>1</a:t>
              </a:r>
              <a:r>
                <a:rPr lang="en-US" sz="1000" b="1" dirty="0"/>
                <a:t> Respondents Who Offer an Online, Self-Serve Platform</a:t>
              </a:r>
            </a:p>
          </p:txBody>
        </p:sp>
        <p:graphicFrame>
          <p:nvGraphicFramePr>
            <p:cNvPr id="20" name="Chart 19">
              <a:extLst>
                <a:ext uri="{FF2B5EF4-FFF2-40B4-BE49-F238E27FC236}">
                  <a16:creationId xmlns:a16="http://schemas.microsoft.com/office/drawing/2014/main" id="{1AF9C3A8-B649-4C6C-A4A5-01537E6A7FC6}"/>
                </a:ext>
              </a:extLst>
            </p:cNvPr>
            <p:cNvGraphicFramePr/>
            <p:nvPr>
              <p:extLst>
                <p:ext uri="{D42A27DB-BD31-4B8C-83A1-F6EECF244321}">
                  <p14:modId xmlns:p14="http://schemas.microsoft.com/office/powerpoint/2010/main" val="2101752485"/>
                </p:ext>
              </p:extLst>
            </p:nvPr>
          </p:nvGraphicFramePr>
          <p:xfrm>
            <a:off x="486251" y="1656897"/>
            <a:ext cx="2714149" cy="21912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A23E3405-4512-4041-A10F-7CA47F0FA458}"/>
                </a:ext>
              </a:extLst>
            </p:cNvPr>
            <p:cNvGraphicFramePr/>
            <p:nvPr>
              <p:extLst>
                <p:ext uri="{D42A27DB-BD31-4B8C-83A1-F6EECF244321}">
                  <p14:modId xmlns:p14="http://schemas.microsoft.com/office/powerpoint/2010/main" val="1416828436"/>
                </p:ext>
              </p:extLst>
            </p:nvPr>
          </p:nvGraphicFramePr>
          <p:xfrm>
            <a:off x="3408840" y="1633104"/>
            <a:ext cx="2714149" cy="2191203"/>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3" name="Group 12">
            <a:extLst>
              <a:ext uri="{FF2B5EF4-FFF2-40B4-BE49-F238E27FC236}">
                <a16:creationId xmlns:a16="http://schemas.microsoft.com/office/drawing/2014/main" id="{F17CBD53-98BD-43DB-B3D2-7997630D4179}"/>
              </a:ext>
            </a:extLst>
          </p:cNvPr>
          <p:cNvGrpSpPr/>
          <p:nvPr/>
        </p:nvGrpSpPr>
        <p:grpSpPr>
          <a:xfrm>
            <a:off x="1371137" y="3772323"/>
            <a:ext cx="735936" cy="138499"/>
            <a:chOff x="1125295" y="3562178"/>
            <a:chExt cx="735936" cy="138499"/>
          </a:xfrm>
        </p:grpSpPr>
        <p:sp>
          <p:nvSpPr>
            <p:cNvPr id="14" name="Rectangle 13">
              <a:extLst>
                <a:ext uri="{FF2B5EF4-FFF2-40B4-BE49-F238E27FC236}">
                  <a16:creationId xmlns:a16="http://schemas.microsoft.com/office/drawing/2014/main" id="{CF87CF06-A26F-49C3-AFE2-28C6E9FFFA8B}"/>
                </a:ext>
              </a:extLst>
            </p:cNvPr>
            <p:cNvSpPr/>
            <p:nvPr/>
          </p:nvSpPr>
          <p:spPr bwMode="gray">
            <a:xfrm>
              <a:off x="1606059" y="3608569"/>
              <a:ext cx="45720" cy="4571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id="{9BF9E288-2173-4EFE-A7DB-02A5D35CC012}"/>
                </a:ext>
              </a:extLst>
            </p:cNvPr>
            <p:cNvSpPr/>
            <p:nvPr/>
          </p:nvSpPr>
          <p:spPr bwMode="gray">
            <a:xfrm>
              <a:off x="1125295" y="3608569"/>
              <a:ext cx="4572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5">
              <a:extLst>
                <a:ext uri="{FF2B5EF4-FFF2-40B4-BE49-F238E27FC236}">
                  <a16:creationId xmlns:a16="http://schemas.microsoft.com/office/drawing/2014/main" id="{B97C316F-1775-4EC6-A2DA-E26293DB437C}"/>
                </a:ext>
              </a:extLst>
            </p:cNvPr>
            <p:cNvSpPr txBox="1"/>
            <p:nvPr/>
          </p:nvSpPr>
          <p:spPr>
            <a:xfrm>
              <a:off x="1250159" y="3562178"/>
              <a:ext cx="200376" cy="138499"/>
            </a:xfrm>
            <a:prstGeom prst="rect">
              <a:avLst/>
            </a:prstGeom>
            <a:noFill/>
          </p:spPr>
          <p:txBody>
            <a:bodyPr wrap="none" lIns="0" tIns="0" rIns="0" bIns="0" rtlCol="0">
              <a:spAutoFit/>
            </a:bodyPr>
            <a:lstStyle/>
            <a:p>
              <a:pPr>
                <a:spcBef>
                  <a:spcPts val="500"/>
                </a:spcBef>
              </a:pPr>
              <a:r>
                <a:rPr lang="en-US" sz="900" dirty="0"/>
                <a:t>Yes</a:t>
              </a:r>
            </a:p>
          </p:txBody>
        </p:sp>
        <p:sp>
          <p:nvSpPr>
            <p:cNvPr id="17" name="TextBox 16">
              <a:extLst>
                <a:ext uri="{FF2B5EF4-FFF2-40B4-BE49-F238E27FC236}">
                  <a16:creationId xmlns:a16="http://schemas.microsoft.com/office/drawing/2014/main" id="{1CE18971-0DB3-442D-91EA-F2C638B74D75}"/>
                </a:ext>
              </a:extLst>
            </p:cNvPr>
            <p:cNvSpPr txBox="1"/>
            <p:nvPr/>
          </p:nvSpPr>
          <p:spPr>
            <a:xfrm>
              <a:off x="1704137" y="3562178"/>
              <a:ext cx="157094" cy="138499"/>
            </a:xfrm>
            <a:prstGeom prst="rect">
              <a:avLst/>
            </a:prstGeom>
            <a:noFill/>
          </p:spPr>
          <p:txBody>
            <a:bodyPr wrap="none" lIns="0" tIns="0" rIns="0" bIns="0" rtlCol="0">
              <a:spAutoFit/>
            </a:bodyPr>
            <a:lstStyle/>
            <a:p>
              <a:pPr>
                <a:spcBef>
                  <a:spcPts val="500"/>
                </a:spcBef>
              </a:pPr>
              <a:r>
                <a:rPr lang="en-US" sz="900" dirty="0"/>
                <a:t>No</a:t>
              </a:r>
            </a:p>
          </p:txBody>
        </p:sp>
      </p:grpSp>
      <p:grpSp>
        <p:nvGrpSpPr>
          <p:cNvPr id="18" name="Group 17">
            <a:extLst>
              <a:ext uri="{FF2B5EF4-FFF2-40B4-BE49-F238E27FC236}">
                <a16:creationId xmlns:a16="http://schemas.microsoft.com/office/drawing/2014/main" id="{C498F760-89EE-4EB9-9B89-7AC865DB402F}"/>
              </a:ext>
            </a:extLst>
          </p:cNvPr>
          <p:cNvGrpSpPr/>
          <p:nvPr/>
        </p:nvGrpSpPr>
        <p:grpSpPr>
          <a:xfrm>
            <a:off x="4275538" y="3813220"/>
            <a:ext cx="735936" cy="138499"/>
            <a:chOff x="1125295" y="3562178"/>
            <a:chExt cx="735936" cy="138499"/>
          </a:xfrm>
        </p:grpSpPr>
        <p:sp>
          <p:nvSpPr>
            <p:cNvPr id="19" name="Rectangle 18">
              <a:extLst>
                <a:ext uri="{FF2B5EF4-FFF2-40B4-BE49-F238E27FC236}">
                  <a16:creationId xmlns:a16="http://schemas.microsoft.com/office/drawing/2014/main" id="{AEB767F1-6746-40BE-9FB2-9EB63C767B9B}"/>
                </a:ext>
              </a:extLst>
            </p:cNvPr>
            <p:cNvSpPr/>
            <p:nvPr/>
          </p:nvSpPr>
          <p:spPr bwMode="gray">
            <a:xfrm>
              <a:off x="1606059" y="3608569"/>
              <a:ext cx="45720" cy="4571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Rectangle 21">
              <a:extLst>
                <a:ext uri="{FF2B5EF4-FFF2-40B4-BE49-F238E27FC236}">
                  <a16:creationId xmlns:a16="http://schemas.microsoft.com/office/drawing/2014/main" id="{7923C44F-1BBC-4F65-B289-07FD19B755D5}"/>
                </a:ext>
              </a:extLst>
            </p:cNvPr>
            <p:cNvSpPr/>
            <p:nvPr/>
          </p:nvSpPr>
          <p:spPr bwMode="gray">
            <a:xfrm>
              <a:off x="1125295" y="3608569"/>
              <a:ext cx="4572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extBox 22">
              <a:extLst>
                <a:ext uri="{FF2B5EF4-FFF2-40B4-BE49-F238E27FC236}">
                  <a16:creationId xmlns:a16="http://schemas.microsoft.com/office/drawing/2014/main" id="{94FE4D7D-9A68-4D2C-979B-60783B0DC12D}"/>
                </a:ext>
              </a:extLst>
            </p:cNvPr>
            <p:cNvSpPr txBox="1"/>
            <p:nvPr/>
          </p:nvSpPr>
          <p:spPr>
            <a:xfrm>
              <a:off x="1250159" y="3562178"/>
              <a:ext cx="200376" cy="138499"/>
            </a:xfrm>
            <a:prstGeom prst="rect">
              <a:avLst/>
            </a:prstGeom>
            <a:noFill/>
          </p:spPr>
          <p:txBody>
            <a:bodyPr wrap="none" lIns="0" tIns="0" rIns="0" bIns="0" rtlCol="0">
              <a:spAutoFit/>
            </a:bodyPr>
            <a:lstStyle/>
            <a:p>
              <a:pPr>
                <a:spcBef>
                  <a:spcPts val="500"/>
                </a:spcBef>
              </a:pPr>
              <a:r>
                <a:rPr lang="en-US" sz="900" dirty="0"/>
                <a:t>Yes</a:t>
              </a:r>
            </a:p>
          </p:txBody>
        </p:sp>
        <p:sp>
          <p:nvSpPr>
            <p:cNvPr id="24" name="TextBox 23">
              <a:extLst>
                <a:ext uri="{FF2B5EF4-FFF2-40B4-BE49-F238E27FC236}">
                  <a16:creationId xmlns:a16="http://schemas.microsoft.com/office/drawing/2014/main" id="{B767CE91-7A48-4022-8AC1-F543405C5210}"/>
                </a:ext>
              </a:extLst>
            </p:cNvPr>
            <p:cNvSpPr txBox="1"/>
            <p:nvPr/>
          </p:nvSpPr>
          <p:spPr>
            <a:xfrm>
              <a:off x="1704137" y="3562178"/>
              <a:ext cx="157094" cy="138499"/>
            </a:xfrm>
            <a:prstGeom prst="rect">
              <a:avLst/>
            </a:prstGeom>
            <a:noFill/>
          </p:spPr>
          <p:txBody>
            <a:bodyPr wrap="none" lIns="0" tIns="0" rIns="0" bIns="0" rtlCol="0">
              <a:spAutoFit/>
            </a:bodyPr>
            <a:lstStyle/>
            <a:p>
              <a:pPr>
                <a:spcBef>
                  <a:spcPts val="500"/>
                </a:spcBef>
              </a:pPr>
              <a:r>
                <a:rPr lang="en-US" sz="900" dirty="0"/>
                <a:t>No</a:t>
              </a:r>
            </a:p>
          </p:txBody>
        </p:sp>
      </p:grpSp>
    </p:spTree>
    <p:extLst>
      <p:ext uri="{BB962C8B-B14F-4D97-AF65-F5344CB8AC3E}">
        <p14:creationId xmlns:p14="http://schemas.microsoft.com/office/powerpoint/2010/main" val="2520808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DE954-D786-4D11-ADF6-1757EBB382A9}"/>
              </a:ext>
            </a:extLst>
          </p:cNvPr>
          <p:cNvSpPr>
            <a:spLocks noGrp="1"/>
          </p:cNvSpPr>
          <p:nvPr>
            <p:ph type="body" sz="quarter" idx="16"/>
          </p:nvPr>
        </p:nvSpPr>
        <p:spPr>
          <a:xfrm>
            <a:off x="280193" y="99782"/>
            <a:ext cx="3082131" cy="123111"/>
          </a:xfrm>
        </p:spPr>
        <p:txBody>
          <a:bodyPr/>
          <a:lstStyle/>
          <a:p>
            <a:r>
              <a:rPr lang="en-US" dirty="0"/>
              <a:t>Strategy 3: Choosing the Right Alumni Mentoring Scheme</a:t>
            </a:r>
          </a:p>
        </p:txBody>
      </p:sp>
      <p:sp>
        <p:nvSpPr>
          <p:cNvPr id="4" name="Text Placeholder 3">
            <a:extLst>
              <a:ext uri="{FF2B5EF4-FFF2-40B4-BE49-F238E27FC236}">
                <a16:creationId xmlns:a16="http://schemas.microsoft.com/office/drawing/2014/main" id="{80C86CF0-A258-4FBE-B98D-3E52BEA2A805}"/>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895B4D86-1BAF-4526-BF0D-10C124F4F1A4}"/>
              </a:ext>
            </a:extLst>
          </p:cNvPr>
          <p:cNvSpPr>
            <a:spLocks noGrp="1"/>
          </p:cNvSpPr>
          <p:nvPr>
            <p:ph type="title"/>
          </p:nvPr>
        </p:nvSpPr>
        <p:spPr/>
        <p:txBody>
          <a:bodyPr/>
          <a:lstStyle/>
          <a:p>
            <a:r>
              <a:rPr lang="en-US" dirty="0"/>
              <a:t>Three Types of Mentoring Schemes</a:t>
            </a:r>
          </a:p>
        </p:txBody>
      </p:sp>
      <p:graphicFrame>
        <p:nvGraphicFramePr>
          <p:cNvPr id="7" name="Table 6">
            <a:extLst>
              <a:ext uri="{FF2B5EF4-FFF2-40B4-BE49-F238E27FC236}">
                <a16:creationId xmlns:a16="http://schemas.microsoft.com/office/drawing/2014/main" id="{BF78E48F-96D2-4EE7-91CA-CAF3655F4807}"/>
              </a:ext>
            </a:extLst>
          </p:cNvPr>
          <p:cNvGraphicFramePr>
            <a:graphicFrameLocks noGrp="1"/>
          </p:cNvGraphicFramePr>
          <p:nvPr>
            <p:extLst>
              <p:ext uri="{D42A27DB-BD31-4B8C-83A1-F6EECF244321}">
                <p14:modId xmlns:p14="http://schemas.microsoft.com/office/powerpoint/2010/main" val="880426820"/>
              </p:ext>
            </p:extLst>
          </p:nvPr>
        </p:nvGraphicFramePr>
        <p:xfrm>
          <a:off x="229101" y="790326"/>
          <a:ext cx="5942598" cy="3781045"/>
        </p:xfrm>
        <a:graphic>
          <a:graphicData uri="http://schemas.openxmlformats.org/drawingml/2006/table">
            <a:tbl>
              <a:tblPr firstRow="1" bandRow="1">
                <a:tableStyleId>{7DF18680-E054-41AD-8BC1-D1AEF772440D}</a:tableStyleId>
              </a:tblPr>
              <a:tblGrid>
                <a:gridCol w="1001822">
                  <a:extLst>
                    <a:ext uri="{9D8B030D-6E8A-4147-A177-3AD203B41FA5}">
                      <a16:colId xmlns:a16="http://schemas.microsoft.com/office/drawing/2014/main" val="2335698768"/>
                    </a:ext>
                  </a:extLst>
                </a:gridCol>
                <a:gridCol w="1570892">
                  <a:extLst>
                    <a:ext uri="{9D8B030D-6E8A-4147-A177-3AD203B41FA5}">
                      <a16:colId xmlns:a16="http://schemas.microsoft.com/office/drawing/2014/main" val="1249804129"/>
                    </a:ext>
                  </a:extLst>
                </a:gridCol>
                <a:gridCol w="1503587">
                  <a:extLst>
                    <a:ext uri="{9D8B030D-6E8A-4147-A177-3AD203B41FA5}">
                      <a16:colId xmlns:a16="http://schemas.microsoft.com/office/drawing/2014/main" val="2581193558"/>
                    </a:ext>
                  </a:extLst>
                </a:gridCol>
                <a:gridCol w="1866297">
                  <a:extLst>
                    <a:ext uri="{9D8B030D-6E8A-4147-A177-3AD203B41FA5}">
                      <a16:colId xmlns:a16="http://schemas.microsoft.com/office/drawing/2014/main" val="4112761809"/>
                    </a:ext>
                  </a:extLst>
                </a:gridCol>
              </a:tblGrid>
              <a:tr h="312775">
                <a:tc>
                  <a:txBody>
                    <a:bodyPr/>
                    <a:lstStyle/>
                    <a:p>
                      <a:endParaRPr lang="en-US" dirty="0"/>
                    </a:p>
                  </a:txBody>
                  <a:tcPr marL="45720" marR="45720"/>
                </a:tc>
                <a:tc>
                  <a:txBody>
                    <a:bodyPr/>
                    <a:lstStyle/>
                    <a:p>
                      <a:r>
                        <a:rPr lang="en-US" sz="700" dirty="0"/>
                        <a:t>Model #1: Traditional One-on-one Matching Scheme</a:t>
                      </a:r>
                    </a:p>
                  </a:txBody>
                  <a:tcPr marL="45720" marR="45720"/>
                </a:tc>
                <a:tc>
                  <a:txBody>
                    <a:bodyPr/>
                    <a:lstStyle/>
                    <a:p>
                      <a:r>
                        <a:rPr lang="en-US" sz="700" dirty="0"/>
                        <a:t>Model #2: E-Mentoring Platform</a:t>
                      </a:r>
                    </a:p>
                  </a:txBody>
                  <a:tcPr marL="45720" marR="45720"/>
                </a:tc>
                <a:tc>
                  <a:txBody>
                    <a:bodyPr/>
                    <a:lstStyle/>
                    <a:p>
                      <a:r>
                        <a:rPr lang="en-US" sz="700" dirty="0"/>
                        <a:t>Model #3: Speed Mentoring Events</a:t>
                      </a:r>
                    </a:p>
                  </a:txBody>
                  <a:tcPr marL="45720" marR="45720"/>
                </a:tc>
                <a:extLst>
                  <a:ext uri="{0D108BD9-81ED-4DB2-BD59-A6C34878D82A}">
                    <a16:rowId xmlns:a16="http://schemas.microsoft.com/office/drawing/2014/main" val="660092782"/>
                  </a:ext>
                </a:extLst>
              </a:tr>
              <a:tr h="511814">
                <a:tc>
                  <a:txBody>
                    <a:bodyPr/>
                    <a:lstStyle/>
                    <a:p>
                      <a:r>
                        <a:rPr lang="en-US" b="1" dirty="0"/>
                        <a:t>Description</a:t>
                      </a:r>
                    </a:p>
                  </a:txBody>
                  <a:tcPr marL="45720" marR="45720"/>
                </a:tc>
                <a:tc>
                  <a:txBody>
                    <a:bodyPr/>
                    <a:lstStyle/>
                    <a:p>
                      <a:r>
                        <a:rPr lang="en-US" sz="750" b="0" dirty="0"/>
                        <a:t>Institution staff manually match students with alumni; typically a year-long mentoring relationship</a:t>
                      </a:r>
                    </a:p>
                  </a:txBody>
                  <a:tcPr marL="45720" marR="45720"/>
                </a:tc>
                <a:tc>
                  <a:txBody>
                    <a:bodyPr/>
                    <a:lstStyle/>
                    <a:p>
                      <a:r>
                        <a:rPr lang="en-US" sz="750" b="0" dirty="0"/>
                        <a:t>Students and alumni interact online through a self-serve platform</a:t>
                      </a:r>
                    </a:p>
                  </a:txBody>
                  <a:tcPr marL="45720" marR="45720"/>
                </a:tc>
                <a:tc>
                  <a:txBody>
                    <a:bodyPr/>
                    <a:lstStyle/>
                    <a:p>
                      <a:r>
                        <a:rPr lang="en-US" sz="750" b="0" dirty="0"/>
                        <a:t>Alumni provide advice (in-person or virtually) during dedicated time-slots at one-time events</a:t>
                      </a:r>
                    </a:p>
                  </a:txBody>
                  <a:tcPr marL="45720" marR="45720"/>
                </a:tc>
                <a:extLst>
                  <a:ext uri="{0D108BD9-81ED-4DB2-BD59-A6C34878D82A}">
                    <a16:rowId xmlns:a16="http://schemas.microsoft.com/office/drawing/2014/main" val="3201936691"/>
                  </a:ext>
                </a:extLst>
              </a:tr>
              <a:tr h="199039">
                <a:tc>
                  <a:txBody>
                    <a:bodyPr/>
                    <a:lstStyle/>
                    <a:p>
                      <a:r>
                        <a:rPr lang="en-US" b="1" dirty="0"/>
                        <a:t>Cost</a:t>
                      </a:r>
                    </a:p>
                  </a:txBody>
                  <a:tcPr marL="45720" marR="45720"/>
                </a:tc>
                <a:tc>
                  <a:txBody>
                    <a:bodyPr/>
                    <a:lstStyle/>
                    <a:p>
                      <a:r>
                        <a:rPr lang="en-US" sz="750" b="1" dirty="0"/>
                        <a:t>Medium</a:t>
                      </a:r>
                    </a:p>
                  </a:txBody>
                  <a:tcPr marL="45720" marR="45720"/>
                </a:tc>
                <a:tc>
                  <a:txBody>
                    <a:bodyPr/>
                    <a:lstStyle/>
                    <a:p>
                      <a:r>
                        <a:rPr lang="en-US" sz="750" b="1" dirty="0"/>
                        <a:t>High</a:t>
                      </a:r>
                    </a:p>
                  </a:txBody>
                  <a:tcPr marL="45720" marR="45720"/>
                </a:tc>
                <a:tc>
                  <a:txBody>
                    <a:bodyPr/>
                    <a:lstStyle/>
                    <a:p>
                      <a:r>
                        <a:rPr lang="en-US" sz="750" b="1" dirty="0"/>
                        <a:t>Low</a:t>
                      </a:r>
                    </a:p>
                  </a:txBody>
                  <a:tcPr marL="45720" marR="45720"/>
                </a:tc>
                <a:extLst>
                  <a:ext uri="{0D108BD9-81ED-4DB2-BD59-A6C34878D82A}">
                    <a16:rowId xmlns:a16="http://schemas.microsoft.com/office/drawing/2014/main" val="3129646803"/>
                  </a:ext>
                </a:extLst>
              </a:tr>
              <a:tr h="405186">
                <a:tc>
                  <a:txBody>
                    <a:bodyPr/>
                    <a:lstStyle/>
                    <a:p>
                      <a:r>
                        <a:rPr lang="en-US" b="1" dirty="0"/>
                        <a:t>Staff Time Requirement</a:t>
                      </a:r>
                    </a:p>
                  </a:txBody>
                  <a:tcPr marL="45720" marR="45720"/>
                </a:tc>
                <a:tc>
                  <a:txBody>
                    <a:bodyPr/>
                    <a:lstStyle/>
                    <a:p>
                      <a:r>
                        <a:rPr lang="en-US" sz="750" b="1" dirty="0"/>
                        <a:t>High</a:t>
                      </a:r>
                    </a:p>
                  </a:txBody>
                  <a:tcPr marL="45720" marR="45720"/>
                </a:tc>
                <a:tc>
                  <a:txBody>
                    <a:bodyPr/>
                    <a:lstStyle/>
                    <a:p>
                      <a:r>
                        <a:rPr lang="en-US" sz="750" b="1" dirty="0"/>
                        <a:t>Medium/High to implement, low to maintain</a:t>
                      </a:r>
                    </a:p>
                  </a:txBody>
                  <a:tcPr marL="45720" marR="45720"/>
                </a:tc>
                <a:tc>
                  <a:txBody>
                    <a:bodyPr/>
                    <a:lstStyle/>
                    <a:p>
                      <a:r>
                        <a:rPr lang="en-US" sz="750" b="1" dirty="0"/>
                        <a:t>Medium/Low</a:t>
                      </a:r>
                    </a:p>
                  </a:txBody>
                  <a:tcPr marL="45720" marR="45720"/>
                </a:tc>
                <a:extLst>
                  <a:ext uri="{0D108BD9-81ED-4DB2-BD59-A6C34878D82A}">
                    <a16:rowId xmlns:a16="http://schemas.microsoft.com/office/drawing/2014/main" val="1646607471"/>
                  </a:ext>
                </a:extLst>
              </a:tr>
              <a:tr h="312775">
                <a:tc>
                  <a:txBody>
                    <a:bodyPr/>
                    <a:lstStyle/>
                    <a:p>
                      <a:r>
                        <a:rPr lang="en-US" b="1" dirty="0"/>
                        <a:t>Student and Alumni Reach</a:t>
                      </a:r>
                    </a:p>
                  </a:txBody>
                  <a:tcPr marL="45720" marR="45720"/>
                </a:tc>
                <a:tc>
                  <a:txBody>
                    <a:bodyPr/>
                    <a:lstStyle/>
                    <a:p>
                      <a:endParaRPr lang="en-US" sz="750" b="1" dirty="0"/>
                    </a:p>
                  </a:txBody>
                  <a:tcPr marL="45720" marR="45720"/>
                </a:tc>
                <a:tc>
                  <a:txBody>
                    <a:bodyPr/>
                    <a:lstStyle/>
                    <a:p>
                      <a:endParaRPr lang="en-US" sz="750" b="1" dirty="0"/>
                    </a:p>
                  </a:txBody>
                  <a:tcPr marL="45720" marR="45720"/>
                </a:tc>
                <a:tc>
                  <a:txBody>
                    <a:bodyPr/>
                    <a:lstStyle/>
                    <a:p>
                      <a:endParaRPr lang="en-US" sz="750" b="1" dirty="0"/>
                    </a:p>
                  </a:txBody>
                  <a:tcPr marL="45720" marR="45720"/>
                </a:tc>
                <a:extLst>
                  <a:ext uri="{0D108BD9-81ED-4DB2-BD59-A6C34878D82A}">
                    <a16:rowId xmlns:a16="http://schemas.microsoft.com/office/drawing/2014/main" val="3263451482"/>
                  </a:ext>
                </a:extLst>
              </a:tr>
              <a:tr h="511814">
                <a:tc>
                  <a:txBody>
                    <a:bodyPr/>
                    <a:lstStyle/>
                    <a:p>
                      <a:r>
                        <a:rPr lang="en-US" b="1" dirty="0"/>
                        <a:t>Advantages</a:t>
                      </a:r>
                    </a:p>
                  </a:txBody>
                  <a:tcPr marL="45720" marR="45720"/>
                </a:tc>
                <a:tc>
                  <a:txBody>
                    <a:bodyPr/>
                    <a:lstStyle/>
                    <a:p>
                      <a:pPr marL="0" indent="0">
                        <a:buFont typeface="Arial" panose="020B0604020202020204" pitchFamily="34" charset="0"/>
                        <a:buNone/>
                      </a:pPr>
                      <a:r>
                        <a:rPr lang="en-US" sz="750" dirty="0"/>
                        <a:t>Students cultivate authentic relationships and receive personalised advice</a:t>
                      </a:r>
                    </a:p>
                  </a:txBody>
                  <a:tcPr marL="45720" marR="45720"/>
                </a:tc>
                <a:tc>
                  <a:txBody>
                    <a:bodyPr/>
                    <a:lstStyle/>
                    <a:p>
                      <a:pPr marL="0" lvl="0" indent="0">
                        <a:buFont typeface="Arial" panose="020B0604020202020204" pitchFamily="34" charset="0"/>
                        <a:buNone/>
                      </a:pPr>
                      <a:r>
                        <a:rPr lang="en-US" sz="750" dirty="0"/>
                        <a:t>Ability to engage thousands of students and alumni under flexible arrangement</a:t>
                      </a:r>
                      <a:endParaRPr lang="en-US" sz="750" kern="1200" dirty="0">
                        <a:solidFill>
                          <a:schemeClr val="dk1"/>
                        </a:solidFill>
                        <a:effectLst/>
                        <a:latin typeface="+mn-lt"/>
                        <a:ea typeface="+mn-ea"/>
                        <a:cs typeface="+mn-cs"/>
                      </a:endParaRPr>
                    </a:p>
                  </a:txBody>
                  <a:tcPr marL="45720" marR="45720"/>
                </a:tc>
                <a:tc>
                  <a:txBody>
                    <a:bodyPr/>
                    <a:lstStyle/>
                    <a:p>
                      <a:pPr marL="0" indent="0">
                        <a:buFont typeface="Arial" panose="020B0604020202020204" pitchFamily="34" charset="0"/>
                        <a:buNone/>
                      </a:pPr>
                      <a:r>
                        <a:rPr lang="en-US" sz="750" dirty="0"/>
                        <a:t>Low time-commitment encourages alumni participation and meets students’ desire to ask one-off questions</a:t>
                      </a:r>
                    </a:p>
                  </a:txBody>
                  <a:tcPr marL="45720" marR="45720"/>
                </a:tc>
                <a:extLst>
                  <a:ext uri="{0D108BD9-81ED-4DB2-BD59-A6C34878D82A}">
                    <a16:rowId xmlns:a16="http://schemas.microsoft.com/office/drawing/2014/main" val="1074677112"/>
                  </a:ext>
                </a:extLst>
              </a:tr>
              <a:tr h="618442">
                <a:tc>
                  <a:txBody>
                    <a:bodyPr/>
                    <a:lstStyle/>
                    <a:p>
                      <a:r>
                        <a:rPr lang="en-US" b="1" dirty="0"/>
                        <a:t>Disadvantages</a:t>
                      </a:r>
                    </a:p>
                  </a:txBody>
                  <a:tcPr marL="45720" marR="45720"/>
                </a:tc>
                <a:tc>
                  <a:txBody>
                    <a:bodyPr/>
                    <a:lstStyle/>
                    <a:p>
                      <a:pPr marL="0" indent="0">
                        <a:buFont typeface="Arial" panose="020B0604020202020204" pitchFamily="34" charset="0"/>
                        <a:buNone/>
                      </a:pPr>
                      <a:r>
                        <a:rPr lang="en-US" sz="750" dirty="0"/>
                        <a:t>Difficult to scale; requires high amount of staff time to serve a small portion of students and alums</a:t>
                      </a:r>
                      <a:endParaRPr lang="en-US" sz="750" kern="1200" dirty="0">
                        <a:solidFill>
                          <a:schemeClr val="dk1"/>
                        </a:solidFill>
                        <a:effectLst/>
                        <a:latin typeface="+mn-lt"/>
                        <a:ea typeface="+mn-ea"/>
                        <a:cs typeface="+mn-cs"/>
                      </a:endParaRPr>
                    </a:p>
                  </a:txBody>
                  <a:tcPr marL="45720" marR="45720"/>
                </a:tc>
                <a:tc>
                  <a:txBody>
                    <a:bodyPr/>
                    <a:lstStyle/>
                    <a:p>
                      <a:pPr marL="0" indent="0">
                        <a:buFont typeface="Arial" panose="020B0604020202020204" pitchFamily="34" charset="0"/>
                        <a:buNone/>
                      </a:pPr>
                      <a:r>
                        <a:rPr lang="en-US" sz="750" dirty="0"/>
                        <a:t>Less personalised advice and meaningful relationships; may require significant marketing and monitoring to maximise participation</a:t>
                      </a:r>
                    </a:p>
                  </a:txBody>
                  <a:tcPr marL="45720" marR="45720"/>
                </a:tc>
                <a:tc>
                  <a:txBody>
                    <a:bodyPr/>
                    <a:lstStyle/>
                    <a:p>
                      <a:pPr marL="0" indent="0">
                        <a:buFont typeface="Arial" panose="020B0604020202020204" pitchFamily="34" charset="0"/>
                        <a:buNone/>
                      </a:pPr>
                      <a:r>
                        <a:rPr lang="en-US" sz="750" dirty="0"/>
                        <a:t>Difficult for students to receive personalised advice in short tine frame; some students and alumni crave more meaningful relationships</a:t>
                      </a:r>
                    </a:p>
                  </a:txBody>
                  <a:tcPr marL="45720" marR="45720"/>
                </a:tc>
                <a:extLst>
                  <a:ext uri="{0D108BD9-81ED-4DB2-BD59-A6C34878D82A}">
                    <a16:rowId xmlns:a16="http://schemas.microsoft.com/office/drawing/2014/main" val="940636234"/>
                  </a:ext>
                </a:extLst>
              </a:tr>
              <a:tr h="725070">
                <a:tc>
                  <a:txBody>
                    <a:bodyPr/>
                    <a:lstStyle/>
                    <a:p>
                      <a:r>
                        <a:rPr lang="en-US" b="1" dirty="0"/>
                        <a:t>Typical Use</a:t>
                      </a:r>
                    </a:p>
                  </a:txBody>
                  <a:tcPr marL="45720" marR="45720"/>
                </a:tc>
                <a:tc>
                  <a:txBody>
                    <a:bodyPr/>
                    <a:lstStyle/>
                    <a:p>
                      <a:pPr marL="0" indent="0">
                        <a:buFont typeface="Arial" panose="020B0604020202020204" pitchFamily="34" charset="0"/>
                        <a:buNone/>
                      </a:pPr>
                      <a:r>
                        <a:rPr lang="en-US" sz="750" kern="1200" dirty="0">
                          <a:solidFill>
                            <a:schemeClr val="dk1"/>
                          </a:solidFill>
                          <a:effectLst/>
                          <a:latin typeface="+mn-lt"/>
                          <a:ea typeface="+mn-ea"/>
                          <a:cs typeface="+mn-cs"/>
                        </a:rPr>
                        <a:t>For smaller, targeted populations (e.g., widening participation, non-traditional students) or at institutions with more dedicated staff time </a:t>
                      </a:r>
                    </a:p>
                  </a:txBody>
                  <a:tcPr marL="45720" marR="45720"/>
                </a:tc>
                <a:tc>
                  <a:txBody>
                    <a:bodyPr/>
                    <a:lstStyle/>
                    <a:p>
                      <a:pPr marL="0" indent="0">
                        <a:buFont typeface="Arial" panose="020B0604020202020204" pitchFamily="34" charset="0"/>
                        <a:buNone/>
                      </a:pPr>
                      <a:r>
                        <a:rPr lang="en-US" sz="750" dirty="0"/>
                        <a:t>Institutions that want to reach a wider population and/or have less staff time to facilitate match-making</a:t>
                      </a:r>
                    </a:p>
                  </a:txBody>
                  <a:tcPr marL="45720" marR="45720"/>
                </a:tc>
                <a:tc>
                  <a:txBody>
                    <a:bodyPr/>
                    <a:lstStyle/>
                    <a:p>
                      <a:pPr marL="0" indent="0">
                        <a:buFont typeface="Arial" panose="020B0604020202020204" pitchFamily="34" charset="0"/>
                        <a:buNone/>
                      </a:pPr>
                      <a:r>
                        <a:rPr lang="en-US" sz="750" dirty="0"/>
                        <a:t>A supplement to traditional or e-mentoring schemes often employed as a way to engage specific alums for a one-time event</a:t>
                      </a:r>
                    </a:p>
                  </a:txBody>
                  <a:tcPr marL="45720" marR="45720"/>
                </a:tc>
                <a:extLst>
                  <a:ext uri="{0D108BD9-81ED-4DB2-BD59-A6C34878D82A}">
                    <a16:rowId xmlns:a16="http://schemas.microsoft.com/office/drawing/2014/main" val="2333503779"/>
                  </a:ext>
                </a:extLst>
              </a:tr>
            </a:tbl>
          </a:graphicData>
        </a:graphic>
      </p:graphicFrame>
      <p:grpSp>
        <p:nvGrpSpPr>
          <p:cNvPr id="2" name="Group 1">
            <a:extLst>
              <a:ext uri="{FF2B5EF4-FFF2-40B4-BE49-F238E27FC236}">
                <a16:creationId xmlns:a16="http://schemas.microsoft.com/office/drawing/2014/main" id="{94FC092F-78A4-4B18-BCE5-55DDE60CA571}"/>
              </a:ext>
            </a:extLst>
          </p:cNvPr>
          <p:cNvGrpSpPr/>
          <p:nvPr/>
        </p:nvGrpSpPr>
        <p:grpSpPr>
          <a:xfrm>
            <a:off x="1971338" y="2332752"/>
            <a:ext cx="3374059" cy="238792"/>
            <a:chOff x="1971338" y="2317687"/>
            <a:chExt cx="3374059" cy="238792"/>
          </a:xfrm>
        </p:grpSpPr>
        <p:pic>
          <p:nvPicPr>
            <p:cNvPr id="11" name="Picture 10">
              <a:extLst>
                <a:ext uri="{FF2B5EF4-FFF2-40B4-BE49-F238E27FC236}">
                  <a16:creationId xmlns:a16="http://schemas.microsoft.com/office/drawing/2014/main" id="{006661D4-FB62-4F80-9A63-6337F45A72B4}"/>
                </a:ext>
              </a:extLst>
            </p:cNvPr>
            <p:cNvPicPr>
              <a:picLocks noChangeAspect="1"/>
            </p:cNvPicPr>
            <p:nvPr/>
          </p:nvPicPr>
          <p:blipFill>
            <a:blip r:embed="rId3"/>
            <a:stretch>
              <a:fillRect/>
            </a:stretch>
          </p:blipFill>
          <p:spPr>
            <a:xfrm>
              <a:off x="1971338" y="2317687"/>
              <a:ext cx="88087" cy="231036"/>
            </a:xfrm>
            <a:prstGeom prst="rect">
              <a:avLst/>
            </a:prstGeom>
          </p:spPr>
        </p:pic>
        <p:pic>
          <p:nvPicPr>
            <p:cNvPr id="12" name="Picture 11">
              <a:extLst>
                <a:ext uri="{FF2B5EF4-FFF2-40B4-BE49-F238E27FC236}">
                  <a16:creationId xmlns:a16="http://schemas.microsoft.com/office/drawing/2014/main" id="{0F1A91A1-2FEA-41A6-85D1-4525C8D6BC33}"/>
                </a:ext>
              </a:extLst>
            </p:cNvPr>
            <p:cNvPicPr>
              <a:picLocks noChangeAspect="1"/>
            </p:cNvPicPr>
            <p:nvPr/>
          </p:nvPicPr>
          <p:blipFill>
            <a:blip r:embed="rId3"/>
            <a:stretch>
              <a:fillRect/>
            </a:stretch>
          </p:blipFill>
          <p:spPr>
            <a:xfrm>
              <a:off x="3469462" y="2325443"/>
              <a:ext cx="88087" cy="231036"/>
            </a:xfrm>
            <a:prstGeom prst="rect">
              <a:avLst/>
            </a:prstGeom>
          </p:spPr>
        </p:pic>
        <p:pic>
          <p:nvPicPr>
            <p:cNvPr id="13" name="Picture 12">
              <a:extLst>
                <a:ext uri="{FF2B5EF4-FFF2-40B4-BE49-F238E27FC236}">
                  <a16:creationId xmlns:a16="http://schemas.microsoft.com/office/drawing/2014/main" id="{6D0CBEE8-3A98-4A2D-96F4-444038090D61}"/>
                </a:ext>
              </a:extLst>
            </p:cNvPr>
            <p:cNvPicPr>
              <a:picLocks noChangeAspect="1"/>
            </p:cNvPicPr>
            <p:nvPr/>
          </p:nvPicPr>
          <p:blipFill>
            <a:blip r:embed="rId3"/>
            <a:stretch>
              <a:fillRect/>
            </a:stretch>
          </p:blipFill>
          <p:spPr>
            <a:xfrm>
              <a:off x="3621862" y="2325443"/>
              <a:ext cx="88087" cy="231036"/>
            </a:xfrm>
            <a:prstGeom prst="rect">
              <a:avLst/>
            </a:prstGeom>
          </p:spPr>
        </p:pic>
        <p:pic>
          <p:nvPicPr>
            <p:cNvPr id="14" name="Picture 13">
              <a:extLst>
                <a:ext uri="{FF2B5EF4-FFF2-40B4-BE49-F238E27FC236}">
                  <a16:creationId xmlns:a16="http://schemas.microsoft.com/office/drawing/2014/main" id="{64C3AF73-7B9A-4F66-A626-67C76C98F946}"/>
                </a:ext>
              </a:extLst>
            </p:cNvPr>
            <p:cNvPicPr>
              <a:picLocks noChangeAspect="1"/>
            </p:cNvPicPr>
            <p:nvPr/>
          </p:nvPicPr>
          <p:blipFill>
            <a:blip r:embed="rId3"/>
            <a:stretch>
              <a:fillRect/>
            </a:stretch>
          </p:blipFill>
          <p:spPr>
            <a:xfrm>
              <a:off x="3317062" y="2325443"/>
              <a:ext cx="88087" cy="231036"/>
            </a:xfrm>
            <a:prstGeom prst="rect">
              <a:avLst/>
            </a:prstGeom>
          </p:spPr>
        </p:pic>
        <p:pic>
          <p:nvPicPr>
            <p:cNvPr id="15" name="Picture 14">
              <a:extLst>
                <a:ext uri="{FF2B5EF4-FFF2-40B4-BE49-F238E27FC236}">
                  <a16:creationId xmlns:a16="http://schemas.microsoft.com/office/drawing/2014/main" id="{5E181B9C-BBA4-47EE-A86D-59C194C16DFC}"/>
                </a:ext>
              </a:extLst>
            </p:cNvPr>
            <p:cNvPicPr>
              <a:picLocks noChangeAspect="1"/>
            </p:cNvPicPr>
            <p:nvPr/>
          </p:nvPicPr>
          <p:blipFill>
            <a:blip r:embed="rId3"/>
            <a:stretch>
              <a:fillRect/>
            </a:stretch>
          </p:blipFill>
          <p:spPr>
            <a:xfrm>
              <a:off x="5106733" y="2325443"/>
              <a:ext cx="88087" cy="231036"/>
            </a:xfrm>
            <a:prstGeom prst="rect">
              <a:avLst/>
            </a:prstGeom>
          </p:spPr>
        </p:pic>
        <p:pic>
          <p:nvPicPr>
            <p:cNvPr id="16" name="Picture 15">
              <a:extLst>
                <a:ext uri="{FF2B5EF4-FFF2-40B4-BE49-F238E27FC236}">
                  <a16:creationId xmlns:a16="http://schemas.microsoft.com/office/drawing/2014/main" id="{77EC9E66-FBA8-4277-A3A3-01BB38C4C31C}"/>
                </a:ext>
              </a:extLst>
            </p:cNvPr>
            <p:cNvPicPr>
              <a:picLocks noChangeAspect="1"/>
            </p:cNvPicPr>
            <p:nvPr/>
          </p:nvPicPr>
          <p:blipFill>
            <a:blip r:embed="rId3"/>
            <a:stretch>
              <a:fillRect/>
            </a:stretch>
          </p:blipFill>
          <p:spPr>
            <a:xfrm>
              <a:off x="5258959" y="2324989"/>
              <a:ext cx="86438" cy="226711"/>
            </a:xfrm>
            <a:prstGeom prst="rect">
              <a:avLst/>
            </a:prstGeom>
          </p:spPr>
        </p:pic>
      </p:grpSp>
    </p:spTree>
    <p:extLst>
      <p:ext uri="{BB962C8B-B14F-4D97-AF65-F5344CB8AC3E}">
        <p14:creationId xmlns:p14="http://schemas.microsoft.com/office/powerpoint/2010/main" val="175150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DEEBB-FD20-42D2-B41D-D0D450EB8B6B}"/>
              </a:ext>
            </a:extLst>
          </p:cNvPr>
          <p:cNvSpPr>
            <a:spLocks noGrp="1"/>
          </p:cNvSpPr>
          <p:nvPr>
            <p:ph type="body" sz="quarter" idx="15"/>
          </p:nvPr>
        </p:nvSpPr>
        <p:spPr/>
        <p:txBody>
          <a:bodyPr/>
          <a:lstStyle/>
          <a:p>
            <a:r>
              <a:rPr lang="en-US" dirty="0"/>
              <a:t>Traditional Mentoring Schemes Best for Smaller, Specific Populations</a:t>
            </a:r>
          </a:p>
        </p:txBody>
      </p:sp>
      <p:sp>
        <p:nvSpPr>
          <p:cNvPr id="4" name="Text Placeholder 3">
            <a:extLst>
              <a:ext uri="{FF2B5EF4-FFF2-40B4-BE49-F238E27FC236}">
                <a16:creationId xmlns:a16="http://schemas.microsoft.com/office/drawing/2014/main" id="{1F1A0487-899C-43D1-B7F7-7A09D94F1324}"/>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71652A9C-2AE7-45B5-8B19-86A65CA42C3F}"/>
              </a:ext>
            </a:extLst>
          </p:cNvPr>
          <p:cNvSpPr>
            <a:spLocks noGrp="1"/>
          </p:cNvSpPr>
          <p:nvPr>
            <p:ph type="title"/>
          </p:nvPr>
        </p:nvSpPr>
        <p:spPr/>
        <p:txBody>
          <a:bodyPr/>
          <a:lstStyle/>
          <a:p>
            <a:r>
              <a:rPr lang="en-US" dirty="0"/>
              <a:t>High Effort, High Impact Mentoring</a:t>
            </a:r>
          </a:p>
        </p:txBody>
      </p:sp>
      <p:grpSp>
        <p:nvGrpSpPr>
          <p:cNvPr id="8" name="Group 7">
            <a:extLst>
              <a:ext uri="{FF2B5EF4-FFF2-40B4-BE49-F238E27FC236}">
                <a16:creationId xmlns:a16="http://schemas.microsoft.com/office/drawing/2014/main" id="{8FAF6524-85C1-4D1E-86D2-5C9104901D6B}"/>
              </a:ext>
            </a:extLst>
          </p:cNvPr>
          <p:cNvGrpSpPr/>
          <p:nvPr/>
        </p:nvGrpSpPr>
        <p:grpSpPr>
          <a:xfrm>
            <a:off x="287809" y="916366"/>
            <a:ext cx="5831239" cy="3674788"/>
            <a:chOff x="287809" y="916366"/>
            <a:chExt cx="5831239" cy="3674788"/>
          </a:xfrm>
        </p:grpSpPr>
        <p:sp>
          <p:nvSpPr>
            <p:cNvPr id="35" name="Rectangle 34">
              <a:extLst>
                <a:ext uri="{FF2B5EF4-FFF2-40B4-BE49-F238E27FC236}">
                  <a16:creationId xmlns:a16="http://schemas.microsoft.com/office/drawing/2014/main" id="{D7007BC2-9CD1-4E5E-92BD-27069F2E1C0C}"/>
                </a:ext>
              </a:extLst>
            </p:cNvPr>
            <p:cNvSpPr/>
            <p:nvPr/>
          </p:nvSpPr>
          <p:spPr bwMode="gray">
            <a:xfrm>
              <a:off x="287809" y="2561186"/>
              <a:ext cx="2752344" cy="202996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5" name="Group 4">
              <a:extLst>
                <a:ext uri="{FF2B5EF4-FFF2-40B4-BE49-F238E27FC236}">
                  <a16:creationId xmlns:a16="http://schemas.microsoft.com/office/drawing/2014/main" id="{3727A1B1-3D51-4440-9955-AC73C30053EA}"/>
                </a:ext>
              </a:extLst>
            </p:cNvPr>
            <p:cNvGrpSpPr/>
            <p:nvPr/>
          </p:nvGrpSpPr>
          <p:grpSpPr>
            <a:xfrm>
              <a:off x="287809" y="916366"/>
              <a:ext cx="5831239" cy="3674788"/>
              <a:chOff x="287809" y="916366"/>
              <a:chExt cx="5831239" cy="3674788"/>
            </a:xfrm>
          </p:grpSpPr>
          <p:pic>
            <p:nvPicPr>
              <p:cNvPr id="1052" name="Picture 28" descr="Image result for university of bradford logo">
                <a:extLst>
                  <a:ext uri="{FF2B5EF4-FFF2-40B4-BE49-F238E27FC236}">
                    <a16:creationId xmlns:a16="http://schemas.microsoft.com/office/drawing/2014/main" id="{A8CAE9C3-186E-43CF-89ED-010144916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5610" y="2061540"/>
                <a:ext cx="694435" cy="3472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university of bath logo">
                <a:extLst>
                  <a:ext uri="{FF2B5EF4-FFF2-40B4-BE49-F238E27FC236}">
                    <a16:creationId xmlns:a16="http://schemas.microsoft.com/office/drawing/2014/main" id="{9016A4E6-9D67-46CA-9C7A-7F638F836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176" y="1128448"/>
                <a:ext cx="1260725" cy="30887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university of sheffield logo">
                <a:extLst>
                  <a:ext uri="{FF2B5EF4-FFF2-40B4-BE49-F238E27FC236}">
                    <a16:creationId xmlns:a16="http://schemas.microsoft.com/office/drawing/2014/main" id="{13B04BB5-4BB4-487D-8B6D-2F973192D8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1277" y="1136666"/>
                <a:ext cx="1031050" cy="406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university of birmingham logo">
                <a:extLst>
                  <a:ext uri="{FF2B5EF4-FFF2-40B4-BE49-F238E27FC236}">
                    <a16:creationId xmlns:a16="http://schemas.microsoft.com/office/drawing/2014/main" id="{D211274C-F32C-4603-BE8D-4A9C52E6E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2914" y="954004"/>
                <a:ext cx="1044281" cy="61883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niversity of reading logo">
                <a:extLst>
                  <a:ext uri="{FF2B5EF4-FFF2-40B4-BE49-F238E27FC236}">
                    <a16:creationId xmlns:a16="http://schemas.microsoft.com/office/drawing/2014/main" id="{15A063CF-47EA-4F3F-8AC1-A2DD8347BD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742" y="1169543"/>
                <a:ext cx="745058" cy="298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university of nottingham logo">
                <a:extLst>
                  <a:ext uri="{FF2B5EF4-FFF2-40B4-BE49-F238E27FC236}">
                    <a16:creationId xmlns:a16="http://schemas.microsoft.com/office/drawing/2014/main" id="{485DC0E7-30AB-404D-AB1B-C73D4939FF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382" y="2117235"/>
                <a:ext cx="899393" cy="2823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ournemouth university logo">
                <a:extLst>
                  <a:ext uri="{FF2B5EF4-FFF2-40B4-BE49-F238E27FC236}">
                    <a16:creationId xmlns:a16="http://schemas.microsoft.com/office/drawing/2014/main" id="{7E7F5F69-3BB4-41B2-A8EB-0C80FFD85E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3048" y="1263421"/>
                <a:ext cx="859145" cy="1838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alford university logo">
                <a:extLst>
                  <a:ext uri="{FF2B5EF4-FFF2-40B4-BE49-F238E27FC236}">
                    <a16:creationId xmlns:a16="http://schemas.microsoft.com/office/drawing/2014/main" id="{E982F85A-5D95-4C43-B113-5253A67F2D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388" y="2099176"/>
                <a:ext cx="745059" cy="2915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ourtauld university logo">
                <a:extLst>
                  <a:ext uri="{FF2B5EF4-FFF2-40B4-BE49-F238E27FC236}">
                    <a16:creationId xmlns:a16="http://schemas.microsoft.com/office/drawing/2014/main" id="{FBFE516E-5491-4960-A54F-82768C672C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5562" y="2204648"/>
                <a:ext cx="899393" cy="2422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university of aberdeen logo">
                <a:extLst>
                  <a:ext uri="{FF2B5EF4-FFF2-40B4-BE49-F238E27FC236}">
                    <a16:creationId xmlns:a16="http://schemas.microsoft.com/office/drawing/2014/main" id="{BD4C3357-4A76-4EF6-9AB2-1B18215D88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27855" y="1570563"/>
                <a:ext cx="668565" cy="33428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university of hull logo">
                <a:extLst>
                  <a:ext uri="{FF2B5EF4-FFF2-40B4-BE49-F238E27FC236}">
                    <a16:creationId xmlns:a16="http://schemas.microsoft.com/office/drawing/2014/main" id="{A0F10646-7579-40AB-A975-221D7FA8CE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3678" y="1532482"/>
                <a:ext cx="621899" cy="37218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Related image">
                <a:extLst>
                  <a:ext uri="{FF2B5EF4-FFF2-40B4-BE49-F238E27FC236}">
                    <a16:creationId xmlns:a16="http://schemas.microsoft.com/office/drawing/2014/main" id="{33A5EB2A-D465-4899-8DDE-DDB7A0EFCD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1395" y="1658548"/>
                <a:ext cx="733146" cy="24110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u of roehampton logo">
                <a:extLst>
                  <a:ext uri="{FF2B5EF4-FFF2-40B4-BE49-F238E27FC236}">
                    <a16:creationId xmlns:a16="http://schemas.microsoft.com/office/drawing/2014/main" id="{4440A74A-071B-4B84-97C7-644101A930E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0742" y="1604821"/>
                <a:ext cx="668565" cy="2983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trinity college dublin logo">
                <a:extLst>
                  <a:ext uri="{FF2B5EF4-FFF2-40B4-BE49-F238E27FC236}">
                    <a16:creationId xmlns:a16="http://schemas.microsoft.com/office/drawing/2014/main" id="{53FDF19D-410F-422A-ADD0-4EDE2DF6A1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32264" y="1659887"/>
                <a:ext cx="1016637" cy="28239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niversity of leeds logo">
                <a:extLst>
                  <a:ext uri="{FF2B5EF4-FFF2-40B4-BE49-F238E27FC236}">
                    <a16:creationId xmlns:a16="http://schemas.microsoft.com/office/drawing/2014/main" id="{BD8D7657-258B-4FEE-ACE1-6C5D3FA64AA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792434" y="2124515"/>
                <a:ext cx="852107" cy="2470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4E54A949-2537-4BF2-8EBA-EA81AAD742B6}"/>
                  </a:ext>
                </a:extLst>
              </p:cNvPr>
              <p:cNvSpPr/>
              <p:nvPr/>
            </p:nvSpPr>
            <p:spPr bwMode="gray">
              <a:xfrm>
                <a:off x="3362961" y="2565451"/>
                <a:ext cx="2756087" cy="2025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a:extLst>
                  <a:ext uri="{FF2B5EF4-FFF2-40B4-BE49-F238E27FC236}">
                    <a16:creationId xmlns:a16="http://schemas.microsoft.com/office/drawing/2014/main" id="{96A68DA5-DBE9-43CF-9F2D-93A69EF44535}"/>
                  </a:ext>
                </a:extLst>
              </p:cNvPr>
              <p:cNvSpPr txBox="1"/>
              <p:nvPr/>
            </p:nvSpPr>
            <p:spPr>
              <a:xfrm>
                <a:off x="3468601" y="2632497"/>
                <a:ext cx="782265" cy="153888"/>
              </a:xfrm>
              <a:prstGeom prst="rect">
                <a:avLst/>
              </a:prstGeom>
              <a:noFill/>
            </p:spPr>
            <p:txBody>
              <a:bodyPr wrap="none" lIns="0" tIns="0" rIns="0" bIns="0" rtlCol="0">
                <a:spAutoFit/>
              </a:bodyPr>
              <a:lstStyle/>
              <a:p>
                <a:pPr>
                  <a:spcBef>
                    <a:spcPts val="500"/>
                  </a:spcBef>
                </a:pPr>
                <a:r>
                  <a:rPr lang="en-US" sz="1000" b="1" dirty="0"/>
                  <a:t>Challenges</a:t>
                </a:r>
              </a:p>
            </p:txBody>
          </p:sp>
          <p:cxnSp>
            <p:nvCxnSpPr>
              <p:cNvPr id="9" name="Straight Connector 8">
                <a:extLst>
                  <a:ext uri="{FF2B5EF4-FFF2-40B4-BE49-F238E27FC236}">
                    <a16:creationId xmlns:a16="http://schemas.microsoft.com/office/drawing/2014/main" id="{F5A430AF-C2BE-4A14-A88B-840C134A2188}"/>
                  </a:ext>
                </a:extLst>
              </p:cNvPr>
              <p:cNvCxnSpPr>
                <a:cxnSpLocks/>
              </p:cNvCxnSpPr>
              <p:nvPr/>
            </p:nvCxnSpPr>
            <p:spPr bwMode="gray">
              <a:xfrm>
                <a:off x="3362961" y="2835623"/>
                <a:ext cx="275608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BE70CE-0F4A-4777-BB30-A7EC6B10131C}"/>
                  </a:ext>
                </a:extLst>
              </p:cNvPr>
              <p:cNvSpPr txBox="1"/>
              <p:nvPr/>
            </p:nvSpPr>
            <p:spPr>
              <a:xfrm>
                <a:off x="3468601" y="2907150"/>
                <a:ext cx="2588758" cy="1610697"/>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b="1" dirty="0"/>
                  <a:t>High-level of staff time </a:t>
                </a:r>
                <a:r>
                  <a:rPr lang="en-US" sz="800" dirty="0"/>
                  <a:t>required to match mentors with mentees and monitor progress</a:t>
                </a:r>
              </a:p>
              <a:p>
                <a:pPr marL="118872" indent="-118872">
                  <a:spcBef>
                    <a:spcPts val="500"/>
                  </a:spcBef>
                  <a:buFont typeface="Arial" panose="020B0604020202020204" pitchFamily="34" charset="0"/>
                  <a:buChar char="•"/>
                </a:pPr>
                <a:r>
                  <a:rPr lang="en-US" sz="800" dirty="0"/>
                  <a:t>Difficult to </a:t>
                </a:r>
                <a:r>
                  <a:rPr lang="en-US" sz="800" b="1" dirty="0"/>
                  <a:t>convey responsibilities</a:t>
                </a:r>
              </a:p>
              <a:p>
                <a:pPr marL="118872" indent="-118872">
                  <a:spcBef>
                    <a:spcPts val="500"/>
                  </a:spcBef>
                  <a:buFont typeface="Arial" panose="020B0604020202020204" pitchFamily="34" charset="0"/>
                  <a:buChar char="•"/>
                </a:pPr>
                <a:r>
                  <a:rPr lang="en-US" sz="800" b="1" dirty="0"/>
                  <a:t>Longer-term commitment </a:t>
                </a:r>
                <a:r>
                  <a:rPr lang="en-US" sz="800" dirty="0"/>
                  <a:t>may deter students and alumni from participating</a:t>
                </a:r>
              </a:p>
              <a:p>
                <a:pPr marL="118872" indent="-118872">
                  <a:spcBef>
                    <a:spcPts val="500"/>
                  </a:spcBef>
                  <a:buFont typeface="Arial" panose="020B0604020202020204" pitchFamily="34" charset="0"/>
                  <a:buChar char="•"/>
                </a:pPr>
                <a:r>
                  <a:rPr lang="en-US" sz="800" b="1" dirty="0"/>
                  <a:t>Creates challenges </a:t>
                </a:r>
                <a:r>
                  <a:rPr lang="en-US" sz="800" dirty="0"/>
                  <a:t>when alumni volunteers are not selected, or when they outnumber interested students</a:t>
                </a:r>
              </a:p>
              <a:p>
                <a:pPr marL="118872" indent="-118872">
                  <a:spcBef>
                    <a:spcPts val="500"/>
                  </a:spcBef>
                  <a:buFont typeface="Arial" panose="020B0604020202020204" pitchFamily="34" charset="0"/>
                  <a:buChar char="•"/>
                </a:pPr>
                <a:r>
                  <a:rPr lang="en-US" sz="800" dirty="0"/>
                  <a:t>Usually requires alumni to sign-up at </a:t>
                </a:r>
                <a:r>
                  <a:rPr lang="en-US" sz="800" b="1" dirty="0"/>
                  <a:t>specific points during the year</a:t>
                </a:r>
                <a:r>
                  <a:rPr lang="en-US" sz="800" dirty="0"/>
                  <a:t>, not necessarily when alumni are free and able to engage</a:t>
                </a:r>
              </a:p>
            </p:txBody>
          </p:sp>
          <p:grpSp>
            <p:nvGrpSpPr>
              <p:cNvPr id="3" name="Group 2">
                <a:extLst>
                  <a:ext uri="{FF2B5EF4-FFF2-40B4-BE49-F238E27FC236}">
                    <a16:creationId xmlns:a16="http://schemas.microsoft.com/office/drawing/2014/main" id="{C79E50B0-DA9E-41B4-A511-6FE82EF79DC3}"/>
                  </a:ext>
                </a:extLst>
              </p:cNvPr>
              <p:cNvGrpSpPr/>
              <p:nvPr/>
            </p:nvGrpSpPr>
            <p:grpSpPr>
              <a:xfrm>
                <a:off x="287809" y="2632497"/>
                <a:ext cx="2752344" cy="1763804"/>
                <a:chOff x="3236757" y="2666182"/>
                <a:chExt cx="2752344" cy="1763804"/>
              </a:xfrm>
            </p:grpSpPr>
            <p:sp>
              <p:nvSpPr>
                <p:cNvPr id="26" name="TextBox 25">
                  <a:extLst>
                    <a:ext uri="{FF2B5EF4-FFF2-40B4-BE49-F238E27FC236}">
                      <a16:creationId xmlns:a16="http://schemas.microsoft.com/office/drawing/2014/main" id="{4DBCC7BA-6189-4B16-AA4B-9F3DE649D752}"/>
                    </a:ext>
                  </a:extLst>
                </p:cNvPr>
                <p:cNvSpPr txBox="1"/>
                <p:nvPr/>
              </p:nvSpPr>
              <p:spPr>
                <a:xfrm>
                  <a:off x="3368734" y="2666182"/>
                  <a:ext cx="589905" cy="153888"/>
                </a:xfrm>
                <a:prstGeom prst="rect">
                  <a:avLst/>
                </a:prstGeom>
                <a:noFill/>
              </p:spPr>
              <p:txBody>
                <a:bodyPr wrap="none" lIns="0" tIns="0" rIns="0" bIns="0" rtlCol="0">
                  <a:spAutoFit/>
                </a:bodyPr>
                <a:lstStyle/>
                <a:p>
                  <a:pPr>
                    <a:spcBef>
                      <a:spcPts val="500"/>
                    </a:spcBef>
                  </a:pPr>
                  <a:r>
                    <a:rPr lang="en-US" sz="1000" b="1" dirty="0"/>
                    <a:t>Benefits</a:t>
                  </a:r>
                </a:p>
              </p:txBody>
            </p:sp>
            <p:cxnSp>
              <p:nvCxnSpPr>
                <p:cNvPr id="29" name="Straight Connector 28">
                  <a:extLst>
                    <a:ext uri="{FF2B5EF4-FFF2-40B4-BE49-F238E27FC236}">
                      <a16:creationId xmlns:a16="http://schemas.microsoft.com/office/drawing/2014/main" id="{32F1B947-1001-4467-AD5D-428E653E7BDD}"/>
                    </a:ext>
                  </a:extLst>
                </p:cNvPr>
                <p:cNvCxnSpPr>
                  <a:cxnSpLocks/>
                </p:cNvCxnSpPr>
                <p:nvPr/>
              </p:nvCxnSpPr>
              <p:spPr bwMode="gray">
                <a:xfrm flipV="1">
                  <a:off x="3236757" y="2869308"/>
                  <a:ext cx="275234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CE35EF3-DAAA-40BE-8D94-FBA4452208D6}"/>
                    </a:ext>
                  </a:extLst>
                </p:cNvPr>
                <p:cNvSpPr txBox="1"/>
                <p:nvPr/>
              </p:nvSpPr>
              <p:spPr>
                <a:xfrm>
                  <a:off x="3368734" y="2942399"/>
                  <a:ext cx="2455775" cy="1487587"/>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Students gain </a:t>
                  </a:r>
                  <a:r>
                    <a:rPr lang="en-US" sz="800" b="1" dirty="0"/>
                    <a:t>more personalised </a:t>
                  </a:r>
                  <a:r>
                    <a:rPr lang="en-US" sz="800" dirty="0"/>
                    <a:t>and targeted advice</a:t>
                  </a:r>
                </a:p>
                <a:p>
                  <a:pPr marL="118872" indent="-118872">
                    <a:spcBef>
                      <a:spcPts val="500"/>
                    </a:spcBef>
                    <a:buFont typeface="Arial" panose="020B0604020202020204" pitchFamily="34" charset="0"/>
                    <a:buChar char="•"/>
                  </a:pPr>
                  <a:r>
                    <a:rPr lang="en-US" sz="800" dirty="0"/>
                    <a:t>Mentor relationships </a:t>
                  </a:r>
                  <a:r>
                    <a:rPr lang="en-US" sz="800" b="1" dirty="0"/>
                    <a:t>more meaningful</a:t>
                  </a:r>
                </a:p>
                <a:p>
                  <a:pPr marL="118872" indent="-118872">
                    <a:spcBef>
                      <a:spcPts val="500"/>
                    </a:spcBef>
                    <a:buFont typeface="Arial" panose="020B0604020202020204" pitchFamily="34" charset="0"/>
                    <a:buChar char="•"/>
                  </a:pPr>
                  <a:r>
                    <a:rPr lang="en-US" sz="800" dirty="0"/>
                    <a:t>Staff better able to </a:t>
                  </a:r>
                  <a:r>
                    <a:rPr lang="en-US" sz="800" b="1" dirty="0"/>
                    <a:t>monitor mentoring relationships </a:t>
                  </a:r>
                  <a:r>
                    <a:rPr lang="en-US" sz="800" dirty="0"/>
                    <a:t>and</a:t>
                  </a:r>
                  <a:r>
                    <a:rPr lang="en-US" sz="800" b="1" dirty="0"/>
                    <a:t> assess impact</a:t>
                  </a:r>
                </a:p>
                <a:p>
                  <a:pPr marL="118872" indent="-118872">
                    <a:spcBef>
                      <a:spcPts val="500"/>
                    </a:spcBef>
                    <a:buFont typeface="Arial" panose="020B0604020202020204" pitchFamily="34" charset="0"/>
                    <a:buChar char="•"/>
                  </a:pPr>
                  <a:r>
                    <a:rPr lang="en-US" sz="800" dirty="0"/>
                    <a:t>Staff can make </a:t>
                  </a:r>
                  <a:r>
                    <a:rPr lang="en-US" sz="800" b="1" dirty="0"/>
                    <a:t>direct connections </a:t>
                  </a:r>
                  <a:r>
                    <a:rPr lang="en-US" sz="800" dirty="0"/>
                    <a:t>with alumni and engage with them</a:t>
                  </a:r>
                </a:p>
                <a:p>
                  <a:pPr marL="118872" indent="-118872">
                    <a:spcBef>
                      <a:spcPts val="500"/>
                    </a:spcBef>
                    <a:buFont typeface="Arial" panose="020B0604020202020204" pitchFamily="34" charset="0"/>
                    <a:buChar char="•"/>
                  </a:pPr>
                  <a:r>
                    <a:rPr lang="en-US" sz="800" dirty="0"/>
                    <a:t>Staff can ensure more </a:t>
                  </a:r>
                  <a:r>
                    <a:rPr lang="en-US" sz="800" b="1" dirty="0"/>
                    <a:t>targeted mentee engagement</a:t>
                  </a:r>
                  <a:r>
                    <a:rPr lang="en-US" sz="800" dirty="0"/>
                    <a:t> (e.g. targeting students from disadvantaged backgrounds, young alumni)</a:t>
                  </a:r>
                </a:p>
              </p:txBody>
            </p:sp>
          </p:grpSp>
          <p:sp>
            <p:nvSpPr>
              <p:cNvPr id="37" name="TextBox 36">
                <a:extLst>
                  <a:ext uri="{FF2B5EF4-FFF2-40B4-BE49-F238E27FC236}">
                    <a16:creationId xmlns:a16="http://schemas.microsoft.com/office/drawing/2014/main" id="{ACA5AE99-5016-4C01-9A9E-45C19CC0B741}"/>
                  </a:ext>
                </a:extLst>
              </p:cNvPr>
              <p:cNvSpPr txBox="1"/>
              <p:nvPr/>
            </p:nvSpPr>
            <p:spPr>
              <a:xfrm>
                <a:off x="333989" y="916366"/>
                <a:ext cx="4458204" cy="153888"/>
              </a:xfrm>
              <a:prstGeom prst="rect">
                <a:avLst/>
              </a:prstGeom>
              <a:noFill/>
            </p:spPr>
            <p:txBody>
              <a:bodyPr wrap="square" lIns="0" tIns="0" rIns="0" bIns="0" rtlCol="0">
                <a:spAutoFit/>
              </a:bodyPr>
              <a:lstStyle/>
              <a:p>
                <a:pPr>
                  <a:spcBef>
                    <a:spcPts val="500"/>
                  </a:spcBef>
                </a:pPr>
                <a:r>
                  <a:rPr lang="en-US" sz="1000" b="1" dirty="0"/>
                  <a:t>Selection of Institutions with Traditional Mentoring Schemes</a:t>
                </a:r>
              </a:p>
            </p:txBody>
          </p:sp>
        </p:grpSp>
      </p:grpSp>
      <p:sp>
        <p:nvSpPr>
          <p:cNvPr id="39" name="Text Placeholder 2">
            <a:extLst>
              <a:ext uri="{FF2B5EF4-FFF2-40B4-BE49-F238E27FC236}">
                <a16:creationId xmlns:a16="http://schemas.microsoft.com/office/drawing/2014/main" id="{F1BDB8CD-71D4-41A9-B615-8EB941E81A74}"/>
              </a:ext>
            </a:extLst>
          </p:cNvPr>
          <p:cNvSpPr>
            <a:spLocks noGrp="1"/>
          </p:cNvSpPr>
          <p:nvPr>
            <p:ph type="body" sz="quarter" idx="16"/>
          </p:nvPr>
        </p:nvSpPr>
        <p:spPr>
          <a:xfrm>
            <a:off x="280988" y="100013"/>
            <a:ext cx="3041332" cy="135848"/>
          </a:xfrm>
        </p:spPr>
        <p:txBody>
          <a:bodyPr/>
          <a:lstStyle/>
          <a:p>
            <a:r>
              <a:rPr lang="en-US" dirty="0"/>
              <a:t>Strategy 3: Choosing the Right Alumni Mentoring Scheme</a:t>
            </a:r>
          </a:p>
        </p:txBody>
      </p:sp>
    </p:spTree>
    <p:extLst>
      <p:ext uri="{BB962C8B-B14F-4D97-AF65-F5344CB8AC3E}">
        <p14:creationId xmlns:p14="http://schemas.microsoft.com/office/powerpoint/2010/main" val="3876508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DEEBB-FD20-42D2-B41D-D0D450EB8B6B}"/>
              </a:ext>
            </a:extLst>
          </p:cNvPr>
          <p:cNvSpPr>
            <a:spLocks noGrp="1"/>
          </p:cNvSpPr>
          <p:nvPr>
            <p:ph type="body" sz="quarter" idx="15"/>
          </p:nvPr>
        </p:nvSpPr>
        <p:spPr>
          <a:xfrm>
            <a:off x="280195" y="640267"/>
            <a:ext cx="5842794" cy="184666"/>
          </a:xfrm>
        </p:spPr>
        <p:txBody>
          <a:bodyPr/>
          <a:lstStyle/>
          <a:p>
            <a:r>
              <a:rPr lang="en-US" dirty="0"/>
              <a:t>E-Mentoring Engages the Most Alumni, Students in Flexible Modality</a:t>
            </a:r>
          </a:p>
        </p:txBody>
      </p:sp>
      <p:sp>
        <p:nvSpPr>
          <p:cNvPr id="4" name="Text Placeholder 3">
            <a:extLst>
              <a:ext uri="{FF2B5EF4-FFF2-40B4-BE49-F238E27FC236}">
                <a16:creationId xmlns:a16="http://schemas.microsoft.com/office/drawing/2014/main" id="{1F1A0487-899C-43D1-B7F7-7A09D94F1324}"/>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71652A9C-2AE7-45B5-8B19-86A65CA42C3F}"/>
              </a:ext>
            </a:extLst>
          </p:cNvPr>
          <p:cNvSpPr>
            <a:spLocks noGrp="1"/>
          </p:cNvSpPr>
          <p:nvPr>
            <p:ph type="title"/>
          </p:nvPr>
        </p:nvSpPr>
        <p:spPr/>
        <p:txBody>
          <a:bodyPr/>
          <a:lstStyle/>
          <a:p>
            <a:r>
              <a:rPr lang="en-US" dirty="0"/>
              <a:t>Mentoring on the Web</a:t>
            </a:r>
          </a:p>
        </p:txBody>
      </p:sp>
      <p:sp>
        <p:nvSpPr>
          <p:cNvPr id="10" name="Text Placeholder 2">
            <a:extLst>
              <a:ext uri="{FF2B5EF4-FFF2-40B4-BE49-F238E27FC236}">
                <a16:creationId xmlns:a16="http://schemas.microsoft.com/office/drawing/2014/main" id="{E001022C-AFD7-4456-8C24-AE3DCBDE77D9}"/>
              </a:ext>
            </a:extLst>
          </p:cNvPr>
          <p:cNvSpPr>
            <a:spLocks noGrp="1"/>
          </p:cNvSpPr>
          <p:nvPr>
            <p:ph type="body" sz="quarter" idx="16"/>
          </p:nvPr>
        </p:nvSpPr>
        <p:spPr>
          <a:xfrm>
            <a:off x="280193" y="99782"/>
            <a:ext cx="3082131" cy="123111"/>
          </a:xfrm>
        </p:spPr>
        <p:txBody>
          <a:bodyPr/>
          <a:lstStyle/>
          <a:p>
            <a:r>
              <a:rPr lang="en-US" dirty="0"/>
              <a:t>Strategy 3: Choosing the Right Alumni Mentoring Scheme</a:t>
            </a:r>
          </a:p>
        </p:txBody>
      </p:sp>
      <p:grpSp>
        <p:nvGrpSpPr>
          <p:cNvPr id="5" name="Group 4">
            <a:extLst>
              <a:ext uri="{FF2B5EF4-FFF2-40B4-BE49-F238E27FC236}">
                <a16:creationId xmlns:a16="http://schemas.microsoft.com/office/drawing/2014/main" id="{C4FB3475-D92C-4B22-90DE-0FA800FAAA3D}"/>
              </a:ext>
            </a:extLst>
          </p:cNvPr>
          <p:cNvGrpSpPr/>
          <p:nvPr/>
        </p:nvGrpSpPr>
        <p:grpSpPr>
          <a:xfrm>
            <a:off x="10593" y="915648"/>
            <a:ext cx="6108455" cy="3675506"/>
            <a:chOff x="10593" y="915648"/>
            <a:chExt cx="6108455" cy="3675506"/>
          </a:xfrm>
        </p:grpSpPr>
        <p:pic>
          <p:nvPicPr>
            <p:cNvPr id="44" name="Picture 14" descr="Image result for university of bath logo">
              <a:extLst>
                <a:ext uri="{FF2B5EF4-FFF2-40B4-BE49-F238E27FC236}">
                  <a16:creationId xmlns:a16="http://schemas.microsoft.com/office/drawing/2014/main" id="{3A5E588F-2194-44E8-BDF8-AD42F5076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3" y="1257599"/>
              <a:ext cx="1525477" cy="373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6" descr="Image result for university of sheffield logo">
              <a:extLst>
                <a:ext uri="{FF2B5EF4-FFF2-40B4-BE49-F238E27FC236}">
                  <a16:creationId xmlns:a16="http://schemas.microsoft.com/office/drawing/2014/main" id="{BCE03C80-E6B3-4615-A1AE-121564D52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628" y="1152738"/>
              <a:ext cx="1247570" cy="49136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8" descr="Image result for university of bradford logo">
              <a:extLst>
                <a:ext uri="{FF2B5EF4-FFF2-40B4-BE49-F238E27FC236}">
                  <a16:creationId xmlns:a16="http://schemas.microsoft.com/office/drawing/2014/main" id="{AAC8F9A1-D660-4AFB-9B0B-680CBD006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8100" y="1775535"/>
              <a:ext cx="1016722" cy="50836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2" descr="Image result for trinity college dublin logo">
              <a:extLst>
                <a:ext uri="{FF2B5EF4-FFF2-40B4-BE49-F238E27FC236}">
                  <a16:creationId xmlns:a16="http://schemas.microsoft.com/office/drawing/2014/main" id="{9680E519-2F17-4D2C-BE4E-D22FBDBB3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990" y="1897123"/>
              <a:ext cx="1353144" cy="3758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lated image">
              <a:extLst>
                <a:ext uri="{FF2B5EF4-FFF2-40B4-BE49-F238E27FC236}">
                  <a16:creationId xmlns:a16="http://schemas.microsoft.com/office/drawing/2014/main" id="{C4658677-5144-4920-B54E-2F2E8B8C31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1232" y="1203789"/>
              <a:ext cx="1063043" cy="4555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ondon school of economics logo">
              <a:extLst>
                <a:ext uri="{FF2B5EF4-FFF2-40B4-BE49-F238E27FC236}">
                  <a16:creationId xmlns:a16="http://schemas.microsoft.com/office/drawing/2014/main" id="{B2A37B7C-EC33-461F-83FA-800F34CD1C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7479" y="1790177"/>
              <a:ext cx="1345842" cy="47932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0" descr="Image result for university of leeds logo">
              <a:extLst>
                <a:ext uri="{FF2B5EF4-FFF2-40B4-BE49-F238E27FC236}">
                  <a16:creationId xmlns:a16="http://schemas.microsoft.com/office/drawing/2014/main" id="{A5A0961E-DA8C-4004-BDB3-D2D388722BE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5228" y="1209027"/>
              <a:ext cx="1247570" cy="36170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0DBFF6E0-F58D-4EE7-BB97-7C6AB7D0F9F1}"/>
                </a:ext>
              </a:extLst>
            </p:cNvPr>
            <p:cNvSpPr/>
            <p:nvPr/>
          </p:nvSpPr>
          <p:spPr bwMode="gray">
            <a:xfrm>
              <a:off x="3362961" y="2565451"/>
              <a:ext cx="2756087" cy="202570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Box 23">
              <a:extLst>
                <a:ext uri="{FF2B5EF4-FFF2-40B4-BE49-F238E27FC236}">
                  <a16:creationId xmlns:a16="http://schemas.microsoft.com/office/drawing/2014/main" id="{1AA1C6AD-1DEB-46A0-9A75-B3B99770D09B}"/>
                </a:ext>
              </a:extLst>
            </p:cNvPr>
            <p:cNvSpPr txBox="1"/>
            <p:nvPr/>
          </p:nvSpPr>
          <p:spPr>
            <a:xfrm>
              <a:off x="3468601" y="2632497"/>
              <a:ext cx="782265" cy="153888"/>
            </a:xfrm>
            <a:prstGeom prst="rect">
              <a:avLst/>
            </a:prstGeom>
            <a:noFill/>
          </p:spPr>
          <p:txBody>
            <a:bodyPr wrap="none" lIns="0" tIns="0" rIns="0" bIns="0" rtlCol="0">
              <a:spAutoFit/>
            </a:bodyPr>
            <a:lstStyle/>
            <a:p>
              <a:pPr>
                <a:spcBef>
                  <a:spcPts val="500"/>
                </a:spcBef>
              </a:pPr>
              <a:r>
                <a:rPr lang="en-US" sz="1000" b="1" dirty="0"/>
                <a:t>Challenges</a:t>
              </a:r>
            </a:p>
          </p:txBody>
        </p:sp>
        <p:cxnSp>
          <p:nvCxnSpPr>
            <p:cNvPr id="25" name="Straight Connector 24">
              <a:extLst>
                <a:ext uri="{FF2B5EF4-FFF2-40B4-BE49-F238E27FC236}">
                  <a16:creationId xmlns:a16="http://schemas.microsoft.com/office/drawing/2014/main" id="{5952543B-3FE2-480C-A113-56F778C5E724}"/>
                </a:ext>
              </a:extLst>
            </p:cNvPr>
            <p:cNvCxnSpPr>
              <a:cxnSpLocks/>
            </p:cNvCxnSpPr>
            <p:nvPr/>
          </p:nvCxnSpPr>
          <p:spPr bwMode="gray">
            <a:xfrm>
              <a:off x="3362961" y="2835623"/>
              <a:ext cx="275608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E0B33C5-5013-4D2E-AB2E-1716D47ABADC}"/>
                </a:ext>
              </a:extLst>
            </p:cNvPr>
            <p:cNvSpPr/>
            <p:nvPr/>
          </p:nvSpPr>
          <p:spPr bwMode="gray">
            <a:xfrm>
              <a:off x="287809" y="2561186"/>
              <a:ext cx="2752344" cy="202996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TextBox 28">
              <a:extLst>
                <a:ext uri="{FF2B5EF4-FFF2-40B4-BE49-F238E27FC236}">
                  <a16:creationId xmlns:a16="http://schemas.microsoft.com/office/drawing/2014/main" id="{EA30664B-76E0-4329-BE7E-6D2F8037DCF9}"/>
                </a:ext>
              </a:extLst>
            </p:cNvPr>
            <p:cNvSpPr txBox="1"/>
            <p:nvPr/>
          </p:nvSpPr>
          <p:spPr>
            <a:xfrm>
              <a:off x="419786" y="2632497"/>
              <a:ext cx="589905" cy="153888"/>
            </a:xfrm>
            <a:prstGeom prst="rect">
              <a:avLst/>
            </a:prstGeom>
            <a:noFill/>
          </p:spPr>
          <p:txBody>
            <a:bodyPr wrap="none" lIns="0" tIns="0" rIns="0" bIns="0" rtlCol="0">
              <a:spAutoFit/>
            </a:bodyPr>
            <a:lstStyle/>
            <a:p>
              <a:pPr>
                <a:spcBef>
                  <a:spcPts val="500"/>
                </a:spcBef>
              </a:pPr>
              <a:r>
                <a:rPr lang="en-US" sz="1000" b="1" dirty="0"/>
                <a:t>Benefits</a:t>
              </a:r>
            </a:p>
          </p:txBody>
        </p:sp>
        <p:cxnSp>
          <p:nvCxnSpPr>
            <p:cNvPr id="30" name="Straight Connector 29">
              <a:extLst>
                <a:ext uri="{FF2B5EF4-FFF2-40B4-BE49-F238E27FC236}">
                  <a16:creationId xmlns:a16="http://schemas.microsoft.com/office/drawing/2014/main" id="{04C04B4F-DE9E-4789-A4FA-597565A84F29}"/>
                </a:ext>
              </a:extLst>
            </p:cNvPr>
            <p:cNvCxnSpPr>
              <a:cxnSpLocks/>
            </p:cNvCxnSpPr>
            <p:nvPr/>
          </p:nvCxnSpPr>
          <p:spPr bwMode="gray">
            <a:xfrm flipV="1">
              <a:off x="287809" y="2835623"/>
              <a:ext cx="275234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E30EDFF-EF70-46A4-8B49-841FED12B32E}"/>
                </a:ext>
              </a:extLst>
            </p:cNvPr>
            <p:cNvSpPr txBox="1"/>
            <p:nvPr/>
          </p:nvSpPr>
          <p:spPr>
            <a:xfrm>
              <a:off x="3468601" y="2911362"/>
              <a:ext cx="2455775" cy="1300356"/>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E-platforms are typically </a:t>
              </a:r>
              <a:r>
                <a:rPr lang="en-US" sz="800" b="1" dirty="0"/>
                <a:t>high cost and require long implementation </a:t>
              </a:r>
              <a:r>
                <a:rPr lang="en-US" sz="800" dirty="0"/>
                <a:t>periods</a:t>
              </a:r>
            </a:p>
            <a:p>
              <a:pPr marL="118872" indent="-118872">
                <a:spcBef>
                  <a:spcPts val="500"/>
                </a:spcBef>
                <a:buFont typeface="Arial" panose="020B0604020202020204" pitchFamily="34" charset="0"/>
                <a:buChar char="•"/>
              </a:pPr>
              <a:r>
                <a:rPr lang="en-US" sz="800" b="1" dirty="0"/>
                <a:t>Technical glitches </a:t>
              </a:r>
              <a:r>
                <a:rPr lang="en-US" sz="800" dirty="0"/>
                <a:t>may frustrate users and prevent them from logging-on in the future</a:t>
              </a:r>
            </a:p>
            <a:p>
              <a:pPr marL="118872" indent="-118872">
                <a:spcBef>
                  <a:spcPts val="500"/>
                </a:spcBef>
                <a:buFont typeface="Arial" panose="020B0604020202020204" pitchFamily="34" charset="0"/>
                <a:buChar char="•"/>
              </a:pPr>
              <a:r>
                <a:rPr lang="en-US" sz="800" b="1" dirty="0"/>
                <a:t>Lack of structured guidance </a:t>
              </a:r>
              <a:r>
                <a:rPr lang="en-US" sz="800" dirty="0"/>
                <a:t>may intimidate mentees</a:t>
              </a:r>
            </a:p>
            <a:p>
              <a:pPr marL="118872" indent="-118872">
                <a:spcBef>
                  <a:spcPts val="500"/>
                </a:spcBef>
                <a:buFont typeface="Arial" panose="020B0604020202020204" pitchFamily="34" charset="0"/>
                <a:buChar char="•"/>
              </a:pPr>
              <a:r>
                <a:rPr lang="en-US" sz="800" b="1" dirty="0"/>
                <a:t>Does not proactively engage disadvantaged students</a:t>
              </a:r>
              <a:r>
                <a:rPr lang="en-US" sz="800" dirty="0"/>
                <a:t> who are often less likely to proactively sign-up</a:t>
              </a:r>
            </a:p>
          </p:txBody>
        </p:sp>
        <p:sp>
          <p:nvSpPr>
            <p:cNvPr id="3" name="TextBox 2">
              <a:extLst>
                <a:ext uri="{FF2B5EF4-FFF2-40B4-BE49-F238E27FC236}">
                  <a16:creationId xmlns:a16="http://schemas.microsoft.com/office/drawing/2014/main" id="{8270832B-CEA8-4835-8799-B817D3C8A8DB}"/>
                </a:ext>
              </a:extLst>
            </p:cNvPr>
            <p:cNvSpPr txBox="1"/>
            <p:nvPr/>
          </p:nvSpPr>
          <p:spPr>
            <a:xfrm>
              <a:off x="286365" y="915648"/>
              <a:ext cx="3884582" cy="153888"/>
            </a:xfrm>
            <a:prstGeom prst="rect">
              <a:avLst/>
            </a:prstGeom>
            <a:noFill/>
          </p:spPr>
          <p:txBody>
            <a:bodyPr wrap="square" lIns="0" tIns="0" rIns="0" bIns="0" rtlCol="0">
              <a:spAutoFit/>
            </a:bodyPr>
            <a:lstStyle/>
            <a:p>
              <a:pPr>
                <a:spcBef>
                  <a:spcPts val="500"/>
                </a:spcBef>
              </a:pPr>
              <a:r>
                <a:rPr lang="en-US" sz="1000" b="1" dirty="0"/>
                <a:t>Selection of Institutions with E-Mentoring Platforms</a:t>
              </a:r>
            </a:p>
          </p:txBody>
        </p:sp>
        <p:sp>
          <p:nvSpPr>
            <p:cNvPr id="26" name="TextBox 25">
              <a:extLst>
                <a:ext uri="{FF2B5EF4-FFF2-40B4-BE49-F238E27FC236}">
                  <a16:creationId xmlns:a16="http://schemas.microsoft.com/office/drawing/2014/main" id="{866027E3-B0F0-44D5-9451-CCC75CDFD16D}"/>
                </a:ext>
              </a:extLst>
            </p:cNvPr>
            <p:cNvSpPr txBox="1"/>
            <p:nvPr/>
          </p:nvSpPr>
          <p:spPr>
            <a:xfrm>
              <a:off x="400990" y="2912091"/>
              <a:ext cx="2579603" cy="1610697"/>
            </a:xfrm>
            <a:prstGeom prst="rect">
              <a:avLst/>
            </a:prstGeom>
            <a:noFill/>
          </p:spPr>
          <p:txBody>
            <a:bodyPr wrap="square" lIns="0" tIns="0" rIns="0" bIns="0" rtlCol="0">
              <a:spAutoFit/>
            </a:bodyPr>
            <a:lstStyle>
              <a:defPPr>
                <a:defRPr lang="en-US"/>
              </a:defPPr>
              <a:lvl1pPr marL="118872" indent="-118872">
                <a:spcBef>
                  <a:spcPts val="500"/>
                </a:spcBef>
                <a:buFont typeface="Arial" panose="020B0604020202020204" pitchFamily="34" charset="0"/>
                <a:buChar char="•"/>
                <a:defRPr sz="800"/>
              </a:lvl1pPr>
            </a:lstStyle>
            <a:p>
              <a:r>
                <a:rPr lang="en-US" dirty="0"/>
                <a:t>Casts a wide net and allows for </a:t>
              </a:r>
              <a:r>
                <a:rPr lang="en-US" b="1" dirty="0"/>
                <a:t>organic and diverse relationships</a:t>
              </a:r>
              <a:r>
                <a:rPr lang="en-US" dirty="0"/>
                <a:t> to form</a:t>
              </a:r>
            </a:p>
            <a:p>
              <a:r>
                <a:rPr lang="en-US" dirty="0"/>
                <a:t>Mentees able to ask </a:t>
              </a:r>
              <a:r>
                <a:rPr lang="en-US" b="1" dirty="0"/>
                <a:t>targeted questions </a:t>
              </a:r>
              <a:r>
                <a:rPr lang="en-US" dirty="0"/>
                <a:t>to a variety of diverse alumni </a:t>
              </a:r>
            </a:p>
            <a:p>
              <a:r>
                <a:rPr lang="en-US" dirty="0"/>
                <a:t>Platforms typically serve as an </a:t>
              </a:r>
              <a:r>
                <a:rPr lang="en-US" b="1" dirty="0"/>
                <a:t>alumni-to-alumni networking </a:t>
              </a:r>
              <a:r>
                <a:rPr lang="en-US" dirty="0"/>
                <a:t>opportunity</a:t>
              </a:r>
              <a:r>
                <a:rPr lang="en-US" b="1" dirty="0"/>
                <a:t> </a:t>
              </a:r>
              <a:r>
                <a:rPr lang="en-US" dirty="0"/>
                <a:t>as well </a:t>
              </a:r>
            </a:p>
            <a:p>
              <a:r>
                <a:rPr lang="en-US" b="1" dirty="0"/>
                <a:t>Low time commitments </a:t>
              </a:r>
              <a:r>
                <a:rPr lang="en-US" dirty="0"/>
                <a:t>make it easy for users to sign-up without added pressure</a:t>
              </a:r>
            </a:p>
            <a:p>
              <a:r>
                <a:rPr lang="en-US" dirty="0"/>
                <a:t>Allows for engagement at </a:t>
              </a:r>
              <a:r>
                <a:rPr lang="en-US" b="1" dirty="0"/>
                <a:t>any point during the year</a:t>
              </a:r>
              <a:r>
                <a:rPr lang="en-US" dirty="0"/>
                <a:t>, which is well-suited toward student and alumni busy schedules </a:t>
              </a:r>
            </a:p>
          </p:txBody>
        </p:sp>
      </p:grpSp>
    </p:spTree>
    <p:extLst>
      <p:ext uri="{BB962C8B-B14F-4D97-AF65-F5344CB8AC3E}">
        <p14:creationId xmlns:p14="http://schemas.microsoft.com/office/powerpoint/2010/main" val="13891545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university of manchester logo">
            <a:extLst>
              <a:ext uri="{FF2B5EF4-FFF2-40B4-BE49-F238E27FC236}">
                <a16:creationId xmlns:a16="http://schemas.microsoft.com/office/drawing/2014/main" id="{BDA1E11E-FEE9-4AF5-A76B-7F546B86D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005" y="781083"/>
            <a:ext cx="1254116" cy="56686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7BC11B6-9A61-4F71-8C48-460CB9886099}"/>
              </a:ext>
            </a:extLst>
          </p:cNvPr>
          <p:cNvSpPr>
            <a:spLocks noGrp="1"/>
          </p:cNvSpPr>
          <p:nvPr>
            <p:ph type="body" sz="quarter" idx="10"/>
          </p:nvPr>
        </p:nvSpPr>
        <p:spPr>
          <a:xfrm>
            <a:off x="262272" y="97401"/>
            <a:ext cx="3042903" cy="246221"/>
          </a:xfrm>
        </p:spPr>
        <p:txBody>
          <a:bodyPr/>
          <a:lstStyle/>
          <a:p>
            <a:r>
              <a:rPr lang="en-US" dirty="0"/>
              <a:t>Strategy 3: Choosing the Right Alumni Mentoring Scheme</a:t>
            </a:r>
          </a:p>
          <a:p>
            <a:endParaRPr lang="en-US" dirty="0"/>
          </a:p>
        </p:txBody>
      </p:sp>
      <p:sp>
        <p:nvSpPr>
          <p:cNvPr id="3" name="Text Placeholder 2">
            <a:extLst>
              <a:ext uri="{FF2B5EF4-FFF2-40B4-BE49-F238E27FC236}">
                <a16:creationId xmlns:a16="http://schemas.microsoft.com/office/drawing/2014/main" id="{7E17CC06-822C-488D-9799-CFFD539EE5CA}"/>
              </a:ext>
            </a:extLst>
          </p:cNvPr>
          <p:cNvSpPr>
            <a:spLocks noGrp="1"/>
          </p:cNvSpPr>
          <p:nvPr>
            <p:ph type="body" sz="quarter" idx="11"/>
          </p:nvPr>
        </p:nvSpPr>
        <p:spPr>
          <a:xfrm>
            <a:off x="266699" y="640267"/>
            <a:ext cx="6254681" cy="184666"/>
          </a:xfrm>
        </p:spPr>
        <p:txBody>
          <a:bodyPr/>
          <a:lstStyle/>
          <a:p>
            <a:r>
              <a:rPr lang="en-US" dirty="0"/>
              <a:t>Speed Networking Enables Meaningful Discussions in Low-Pressure Setting</a:t>
            </a:r>
          </a:p>
        </p:txBody>
      </p:sp>
      <p:sp>
        <p:nvSpPr>
          <p:cNvPr id="4" name="Text Placeholder 3">
            <a:extLst>
              <a:ext uri="{FF2B5EF4-FFF2-40B4-BE49-F238E27FC236}">
                <a16:creationId xmlns:a16="http://schemas.microsoft.com/office/drawing/2014/main" id="{5852A6B3-7902-4946-B906-2CA8772CB109}"/>
              </a:ext>
            </a:extLst>
          </p:cNvPr>
          <p:cNvSpPr>
            <a:spLocks noGrp="1"/>
          </p:cNvSpPr>
          <p:nvPr>
            <p:ph type="body" sz="quarter" idx="12"/>
          </p:nvPr>
        </p:nvSpPr>
        <p:spPr/>
        <p:txBody>
          <a:bodyPr/>
          <a:lstStyle/>
          <a:p>
            <a:r>
              <a:rPr lang="en-US" dirty="0"/>
              <a:t>Come Meet the Professionals</a:t>
            </a:r>
          </a:p>
        </p:txBody>
      </p:sp>
      <p:sp>
        <p:nvSpPr>
          <p:cNvPr id="5" name="Text Placeholder 4">
            <a:extLst>
              <a:ext uri="{FF2B5EF4-FFF2-40B4-BE49-F238E27FC236}">
                <a16:creationId xmlns:a16="http://schemas.microsoft.com/office/drawing/2014/main" id="{E390343F-0C19-41A2-BFAB-DBB2C7FEF4A0}"/>
              </a:ext>
            </a:extLst>
          </p:cNvPr>
          <p:cNvSpPr>
            <a:spLocks noGrp="1"/>
          </p:cNvSpPr>
          <p:nvPr>
            <p:ph type="body" sz="quarter" idx="13"/>
          </p:nvPr>
        </p:nvSpPr>
        <p:spPr>
          <a:xfrm>
            <a:off x="3571875" y="4677489"/>
            <a:ext cx="2828925" cy="123111"/>
          </a:xfrm>
        </p:spPr>
        <p:txBody>
          <a:bodyPr/>
          <a:lstStyle/>
          <a:p>
            <a:pPr algn="r"/>
            <a:r>
              <a:rPr lang="en-US" dirty="0"/>
              <a:t>Source: University of Manchester, Manchester, UK; EAB research and analysis.</a:t>
            </a:r>
          </a:p>
        </p:txBody>
      </p:sp>
      <p:graphicFrame>
        <p:nvGraphicFramePr>
          <p:cNvPr id="7" name="Table 6">
            <a:extLst>
              <a:ext uri="{FF2B5EF4-FFF2-40B4-BE49-F238E27FC236}">
                <a16:creationId xmlns:a16="http://schemas.microsoft.com/office/drawing/2014/main" id="{C180260B-8F90-447E-8248-55A2268035E5}"/>
              </a:ext>
            </a:extLst>
          </p:cNvPr>
          <p:cNvGraphicFramePr>
            <a:graphicFrameLocks noGrp="1"/>
          </p:cNvGraphicFramePr>
          <p:nvPr>
            <p:extLst>
              <p:ext uri="{D42A27DB-BD31-4B8C-83A1-F6EECF244321}">
                <p14:modId xmlns:p14="http://schemas.microsoft.com/office/powerpoint/2010/main" val="3425900914"/>
              </p:ext>
            </p:extLst>
          </p:nvPr>
        </p:nvGraphicFramePr>
        <p:xfrm>
          <a:off x="262270" y="1357930"/>
          <a:ext cx="2374638" cy="1238585"/>
        </p:xfrm>
        <a:graphic>
          <a:graphicData uri="http://schemas.openxmlformats.org/drawingml/2006/table">
            <a:tbl>
              <a:tblPr firstRow="1" bandRow="1">
                <a:tableStyleId>{5940675A-B579-460E-94D1-54222C63F5DA}</a:tableStyleId>
              </a:tblPr>
              <a:tblGrid>
                <a:gridCol w="744047">
                  <a:extLst>
                    <a:ext uri="{9D8B030D-6E8A-4147-A177-3AD203B41FA5}">
                      <a16:colId xmlns:a16="http://schemas.microsoft.com/office/drawing/2014/main" val="4096785434"/>
                    </a:ext>
                  </a:extLst>
                </a:gridCol>
                <a:gridCol w="1630591">
                  <a:extLst>
                    <a:ext uri="{9D8B030D-6E8A-4147-A177-3AD203B41FA5}">
                      <a16:colId xmlns:a16="http://schemas.microsoft.com/office/drawing/2014/main" val="3475608594"/>
                    </a:ext>
                  </a:extLst>
                </a:gridCol>
              </a:tblGrid>
              <a:tr h="243493">
                <a:tc>
                  <a:txBody>
                    <a:bodyPr/>
                    <a:lstStyle/>
                    <a:p>
                      <a:r>
                        <a:rPr lang="en-US" dirty="0"/>
                        <a:t>5:30 PM</a:t>
                      </a:r>
                    </a:p>
                  </a:txBody>
                  <a:tcPr/>
                </a:tc>
                <a:tc>
                  <a:txBody>
                    <a:bodyPr/>
                    <a:lstStyle/>
                    <a:p>
                      <a:r>
                        <a:rPr lang="en-US" dirty="0"/>
                        <a:t>Registration</a:t>
                      </a:r>
                    </a:p>
                  </a:txBody>
                  <a:tcPr/>
                </a:tc>
                <a:extLst>
                  <a:ext uri="{0D108BD9-81ED-4DB2-BD59-A6C34878D82A}">
                    <a16:rowId xmlns:a16="http://schemas.microsoft.com/office/drawing/2014/main" val="1207754093"/>
                  </a:ext>
                </a:extLst>
              </a:tr>
              <a:tr h="208327">
                <a:tc>
                  <a:txBody>
                    <a:bodyPr/>
                    <a:lstStyle/>
                    <a:p>
                      <a:r>
                        <a:rPr lang="en-US" dirty="0"/>
                        <a:t>5:45 PM</a:t>
                      </a:r>
                    </a:p>
                  </a:txBody>
                  <a:tcPr/>
                </a:tc>
                <a:tc>
                  <a:txBody>
                    <a:bodyPr/>
                    <a:lstStyle/>
                    <a:p>
                      <a:r>
                        <a:rPr lang="en-US" dirty="0"/>
                        <a:t>Welcome and Introductions </a:t>
                      </a:r>
                    </a:p>
                  </a:txBody>
                  <a:tcPr/>
                </a:tc>
                <a:extLst>
                  <a:ext uri="{0D108BD9-81ED-4DB2-BD59-A6C34878D82A}">
                    <a16:rowId xmlns:a16="http://schemas.microsoft.com/office/drawing/2014/main" val="3956490720"/>
                  </a:ext>
                </a:extLst>
              </a:tr>
              <a:tr h="233092">
                <a:tc>
                  <a:txBody>
                    <a:bodyPr/>
                    <a:lstStyle/>
                    <a:p>
                      <a:r>
                        <a:rPr lang="en-US" dirty="0">
                          <a:solidFill>
                            <a:schemeClr val="bg1"/>
                          </a:solidFill>
                        </a:rPr>
                        <a:t>6:00 PM</a:t>
                      </a:r>
                    </a:p>
                  </a:txBody>
                  <a:tcPr>
                    <a:solidFill>
                      <a:schemeClr val="accent5"/>
                    </a:solidFill>
                  </a:tcPr>
                </a:tc>
                <a:tc>
                  <a:txBody>
                    <a:bodyPr/>
                    <a:lstStyle/>
                    <a:p>
                      <a:r>
                        <a:rPr lang="en-US" dirty="0">
                          <a:solidFill>
                            <a:schemeClr val="bg1"/>
                          </a:solidFill>
                        </a:rPr>
                        <a:t>Speed Networking</a:t>
                      </a:r>
                    </a:p>
                  </a:txBody>
                  <a:tcPr>
                    <a:solidFill>
                      <a:schemeClr val="accent5"/>
                    </a:solidFill>
                  </a:tcPr>
                </a:tc>
                <a:extLst>
                  <a:ext uri="{0D108BD9-81ED-4DB2-BD59-A6C34878D82A}">
                    <a16:rowId xmlns:a16="http://schemas.microsoft.com/office/drawing/2014/main" val="3687509701"/>
                  </a:ext>
                </a:extLst>
              </a:tr>
              <a:tr h="209550">
                <a:tc>
                  <a:txBody>
                    <a:bodyPr/>
                    <a:lstStyle/>
                    <a:p>
                      <a:r>
                        <a:rPr lang="en-US" dirty="0">
                          <a:solidFill>
                            <a:schemeClr val="bg1"/>
                          </a:solidFill>
                        </a:rPr>
                        <a:t>7 00 PM</a:t>
                      </a:r>
                    </a:p>
                  </a:txBody>
                  <a:tcPr>
                    <a:solidFill>
                      <a:schemeClr val="accent5"/>
                    </a:solidFill>
                  </a:tcPr>
                </a:tc>
                <a:tc>
                  <a:txBody>
                    <a:bodyPr/>
                    <a:lstStyle/>
                    <a:p>
                      <a:r>
                        <a:rPr lang="en-US" dirty="0">
                          <a:solidFill>
                            <a:schemeClr val="bg1"/>
                          </a:solidFill>
                        </a:rPr>
                        <a:t>Student Survey </a:t>
                      </a:r>
                    </a:p>
                  </a:txBody>
                  <a:tcPr>
                    <a:solidFill>
                      <a:schemeClr val="accent5"/>
                    </a:solidFill>
                  </a:tcPr>
                </a:tc>
                <a:extLst>
                  <a:ext uri="{0D108BD9-81ED-4DB2-BD59-A6C34878D82A}">
                    <a16:rowId xmlns:a16="http://schemas.microsoft.com/office/drawing/2014/main" val="67142533"/>
                  </a:ext>
                </a:extLst>
              </a:tr>
              <a:tr h="316839">
                <a:tc>
                  <a:txBody>
                    <a:bodyPr/>
                    <a:lstStyle/>
                    <a:p>
                      <a:r>
                        <a:rPr lang="en-US" i="0" dirty="0"/>
                        <a:t>7:30 PM</a:t>
                      </a:r>
                    </a:p>
                  </a:txBody>
                  <a:tcPr/>
                </a:tc>
                <a:tc>
                  <a:txBody>
                    <a:bodyPr/>
                    <a:lstStyle/>
                    <a:p>
                      <a:r>
                        <a:rPr lang="en-US" dirty="0"/>
                        <a:t>Refreshments and Informal Networking</a:t>
                      </a:r>
                      <a:endParaRPr lang="en-US" i="1" dirty="0"/>
                    </a:p>
                  </a:txBody>
                  <a:tcPr/>
                </a:tc>
                <a:extLst>
                  <a:ext uri="{0D108BD9-81ED-4DB2-BD59-A6C34878D82A}">
                    <a16:rowId xmlns:a16="http://schemas.microsoft.com/office/drawing/2014/main" val="3475589125"/>
                  </a:ext>
                </a:extLst>
              </a:tr>
            </a:tbl>
          </a:graphicData>
        </a:graphic>
      </p:graphicFrame>
      <p:cxnSp>
        <p:nvCxnSpPr>
          <p:cNvPr id="46" name="Straight Connector 45">
            <a:extLst>
              <a:ext uri="{FF2B5EF4-FFF2-40B4-BE49-F238E27FC236}">
                <a16:creationId xmlns:a16="http://schemas.microsoft.com/office/drawing/2014/main" id="{D1261C56-A1A3-4BA9-8597-513FF425D172}"/>
              </a:ext>
            </a:extLst>
          </p:cNvPr>
          <p:cNvCxnSpPr>
            <a:cxnSpLocks/>
          </p:cNvCxnSpPr>
          <p:nvPr/>
        </p:nvCxnSpPr>
        <p:spPr bwMode="gray">
          <a:xfrm flipH="1">
            <a:off x="2636908" y="2192243"/>
            <a:ext cx="503648" cy="0"/>
          </a:xfrm>
          <a:prstGeom prst="line">
            <a:avLst/>
          </a:prstGeom>
          <a:ln w="12700" cap="rnd">
            <a:solidFill>
              <a:schemeClr val="tx2"/>
            </a:solidFill>
            <a:prstDash val="dash"/>
            <a:miter lim="800000"/>
            <a:headEnd type="oval" w="sm" len="sm"/>
            <a:tailEnd type="non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33CCB2-3536-422B-B869-7A5F451F9D4E}"/>
              </a:ext>
            </a:extLst>
          </p:cNvPr>
          <p:cNvSpPr txBox="1"/>
          <p:nvPr/>
        </p:nvSpPr>
        <p:spPr>
          <a:xfrm>
            <a:off x="262270" y="979449"/>
            <a:ext cx="3042905" cy="158339"/>
          </a:xfrm>
          <a:prstGeom prst="rect">
            <a:avLst/>
          </a:prstGeom>
          <a:noFill/>
        </p:spPr>
        <p:txBody>
          <a:bodyPr wrap="square" lIns="0" tIns="0" rIns="0" bIns="0" rtlCol="0">
            <a:spAutoFit/>
          </a:bodyPr>
          <a:lstStyle/>
          <a:p>
            <a:pPr>
              <a:spcBef>
                <a:spcPts val="500"/>
              </a:spcBef>
            </a:pPr>
            <a:r>
              <a:rPr lang="en-US" sz="1000" b="1" dirty="0"/>
              <a:t>Example “Meet the Professionals” Event</a:t>
            </a:r>
          </a:p>
        </p:txBody>
      </p:sp>
      <p:pic>
        <p:nvPicPr>
          <p:cNvPr id="31" name="Picture 30">
            <a:extLst>
              <a:ext uri="{FF2B5EF4-FFF2-40B4-BE49-F238E27FC236}">
                <a16:creationId xmlns:a16="http://schemas.microsoft.com/office/drawing/2014/main" id="{8D122123-2DDC-4575-9AC9-C8377F3AC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7584" y="2054234"/>
            <a:ext cx="182006" cy="313805"/>
          </a:xfrm>
          <a:prstGeom prst="rect">
            <a:avLst/>
          </a:prstGeom>
        </p:spPr>
      </p:pic>
      <p:pic>
        <p:nvPicPr>
          <p:cNvPr id="1024" name="Picture 1023">
            <a:extLst>
              <a:ext uri="{FF2B5EF4-FFF2-40B4-BE49-F238E27FC236}">
                <a16:creationId xmlns:a16="http://schemas.microsoft.com/office/drawing/2014/main" id="{63347148-2F6A-4AD6-BFDA-C26E504F673C}"/>
              </a:ext>
            </a:extLst>
          </p:cNvPr>
          <p:cNvPicPr>
            <a:picLocks noChangeAspect="1"/>
          </p:cNvPicPr>
          <p:nvPr/>
        </p:nvPicPr>
        <p:blipFill>
          <a:blip r:embed="rId5"/>
          <a:stretch>
            <a:fillRect/>
          </a:stretch>
        </p:blipFill>
        <p:spPr>
          <a:xfrm>
            <a:off x="3145299" y="1368336"/>
            <a:ext cx="426576" cy="179161"/>
          </a:xfrm>
          <a:prstGeom prst="rect">
            <a:avLst/>
          </a:prstGeom>
        </p:spPr>
      </p:pic>
      <p:sp>
        <p:nvSpPr>
          <p:cNvPr id="1025" name="TextBox 1024">
            <a:extLst>
              <a:ext uri="{FF2B5EF4-FFF2-40B4-BE49-F238E27FC236}">
                <a16:creationId xmlns:a16="http://schemas.microsoft.com/office/drawing/2014/main" id="{82FA48C3-36D5-4361-BC6D-5D4CDD94C435}"/>
              </a:ext>
            </a:extLst>
          </p:cNvPr>
          <p:cNvSpPr txBox="1"/>
          <p:nvPr/>
        </p:nvSpPr>
        <p:spPr>
          <a:xfrm>
            <a:off x="3700156" y="1510482"/>
            <a:ext cx="2249262" cy="369332"/>
          </a:xfrm>
          <a:prstGeom prst="rect">
            <a:avLst/>
          </a:prstGeom>
          <a:noFill/>
        </p:spPr>
        <p:txBody>
          <a:bodyPr wrap="square" lIns="0" tIns="0" rIns="0" bIns="0" rtlCol="0">
            <a:spAutoFit/>
          </a:bodyPr>
          <a:lstStyle/>
          <a:p>
            <a:pPr>
              <a:spcBef>
                <a:spcPts val="500"/>
              </a:spcBef>
            </a:pPr>
            <a:r>
              <a:rPr lang="en-US" sz="800" dirty="0"/>
              <a:t>Small groups of students have informal, rotating 10-minute discussions with 6 or 7 alumni from a specific industry or discipline </a:t>
            </a:r>
          </a:p>
        </p:txBody>
      </p:sp>
      <p:sp>
        <p:nvSpPr>
          <p:cNvPr id="1029" name="Rectangle 1028">
            <a:extLst>
              <a:ext uri="{FF2B5EF4-FFF2-40B4-BE49-F238E27FC236}">
                <a16:creationId xmlns:a16="http://schemas.microsoft.com/office/drawing/2014/main" id="{3E8DE46A-F202-4352-9FB4-2FEBB76B6F1F}"/>
              </a:ext>
            </a:extLst>
          </p:cNvPr>
          <p:cNvSpPr/>
          <p:nvPr/>
        </p:nvSpPr>
        <p:spPr>
          <a:xfrm>
            <a:off x="3700156" y="1318256"/>
            <a:ext cx="1324080" cy="153888"/>
          </a:xfrm>
          <a:prstGeom prst="rect">
            <a:avLst/>
          </a:prstGeom>
        </p:spPr>
        <p:txBody>
          <a:bodyPr wrap="none" lIns="0" tIns="0" rIns="0" bIns="0">
            <a:spAutoFit/>
          </a:bodyPr>
          <a:lstStyle/>
          <a:p>
            <a:pPr>
              <a:spcBef>
                <a:spcPts val="500"/>
              </a:spcBef>
            </a:pPr>
            <a:r>
              <a:rPr lang="en-US" sz="1000" b="1" dirty="0"/>
              <a:t>Speed Networking</a:t>
            </a:r>
          </a:p>
        </p:txBody>
      </p:sp>
      <p:sp>
        <p:nvSpPr>
          <p:cNvPr id="38" name="Rectangle 37">
            <a:extLst>
              <a:ext uri="{FF2B5EF4-FFF2-40B4-BE49-F238E27FC236}">
                <a16:creationId xmlns:a16="http://schemas.microsoft.com/office/drawing/2014/main" id="{A614C5C0-F23C-4FE2-9B18-4D125F7070F9}"/>
              </a:ext>
            </a:extLst>
          </p:cNvPr>
          <p:cNvSpPr/>
          <p:nvPr/>
        </p:nvSpPr>
        <p:spPr>
          <a:xfrm>
            <a:off x="3700156" y="2048597"/>
            <a:ext cx="1013098" cy="153888"/>
          </a:xfrm>
          <a:prstGeom prst="rect">
            <a:avLst/>
          </a:prstGeom>
        </p:spPr>
        <p:txBody>
          <a:bodyPr wrap="none" lIns="0" tIns="0" rIns="0" bIns="0">
            <a:spAutoFit/>
          </a:bodyPr>
          <a:lstStyle/>
          <a:p>
            <a:pPr>
              <a:spcBef>
                <a:spcPts val="500"/>
              </a:spcBef>
            </a:pPr>
            <a:r>
              <a:rPr lang="en-US" sz="1000" b="1" dirty="0"/>
              <a:t>Mobile Survey</a:t>
            </a:r>
          </a:p>
        </p:txBody>
      </p:sp>
      <p:sp>
        <p:nvSpPr>
          <p:cNvPr id="39" name="TextBox 38">
            <a:extLst>
              <a:ext uri="{FF2B5EF4-FFF2-40B4-BE49-F238E27FC236}">
                <a16:creationId xmlns:a16="http://schemas.microsoft.com/office/drawing/2014/main" id="{CAB101B6-E0C5-4DCC-A4D5-D5D4D9CEB578}"/>
              </a:ext>
            </a:extLst>
          </p:cNvPr>
          <p:cNvSpPr txBox="1"/>
          <p:nvPr/>
        </p:nvSpPr>
        <p:spPr>
          <a:xfrm>
            <a:off x="3700156" y="2215047"/>
            <a:ext cx="2249262" cy="615553"/>
          </a:xfrm>
          <a:prstGeom prst="rect">
            <a:avLst/>
          </a:prstGeom>
          <a:noFill/>
        </p:spPr>
        <p:txBody>
          <a:bodyPr wrap="square" lIns="0" tIns="0" rIns="0" bIns="0" rtlCol="0">
            <a:spAutoFit/>
          </a:bodyPr>
          <a:lstStyle>
            <a:defPPr>
              <a:defRPr lang="en-US"/>
            </a:defPPr>
            <a:lvl1pPr>
              <a:spcBef>
                <a:spcPts val="500"/>
              </a:spcBef>
              <a:defRPr sz="800"/>
            </a:lvl1pPr>
          </a:lstStyle>
          <a:p>
            <a:r>
              <a:rPr lang="en-US" dirty="0"/>
              <a:t>Directly after networking and before refreshments, students participate in mobile phone survey to assess the event impact on student career discovery and level of confidence in career readiness</a:t>
            </a:r>
          </a:p>
        </p:txBody>
      </p:sp>
      <p:cxnSp>
        <p:nvCxnSpPr>
          <p:cNvPr id="44" name="Straight Connector 43">
            <a:extLst>
              <a:ext uri="{FF2B5EF4-FFF2-40B4-BE49-F238E27FC236}">
                <a16:creationId xmlns:a16="http://schemas.microsoft.com/office/drawing/2014/main" id="{2B0726EB-8826-47FA-AA54-B3657B340FF4}"/>
              </a:ext>
            </a:extLst>
          </p:cNvPr>
          <p:cNvCxnSpPr>
            <a:cxnSpLocks/>
          </p:cNvCxnSpPr>
          <p:nvPr/>
        </p:nvCxnSpPr>
        <p:spPr bwMode="gray">
          <a:xfrm flipH="1">
            <a:off x="2636909" y="1567681"/>
            <a:ext cx="365972" cy="273958"/>
          </a:xfrm>
          <a:prstGeom prst="line">
            <a:avLst/>
          </a:prstGeom>
          <a:ln w="12700" cap="rnd">
            <a:solidFill>
              <a:schemeClr val="tx2"/>
            </a:solidFill>
            <a:prstDash val="dash"/>
            <a:miter lim="800000"/>
            <a:headEnd type="oval" w="sm" len="sm"/>
            <a:tailEnd type="non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EE775860-F798-4500-9711-5B47177C5FE8}"/>
              </a:ext>
            </a:extLst>
          </p:cNvPr>
          <p:cNvGrpSpPr/>
          <p:nvPr/>
        </p:nvGrpSpPr>
        <p:grpSpPr>
          <a:xfrm>
            <a:off x="1177362" y="3023516"/>
            <a:ext cx="4166163" cy="1443819"/>
            <a:chOff x="1177362" y="3023516"/>
            <a:chExt cx="4166163" cy="1443819"/>
          </a:xfrm>
        </p:grpSpPr>
        <p:grpSp>
          <p:nvGrpSpPr>
            <p:cNvPr id="14" name="Group 13">
              <a:extLst>
                <a:ext uri="{FF2B5EF4-FFF2-40B4-BE49-F238E27FC236}">
                  <a16:creationId xmlns:a16="http://schemas.microsoft.com/office/drawing/2014/main" id="{1B70C06E-7E88-44F3-B00F-DE033CE7D0A7}"/>
                </a:ext>
              </a:extLst>
            </p:cNvPr>
            <p:cNvGrpSpPr/>
            <p:nvPr/>
          </p:nvGrpSpPr>
          <p:grpSpPr>
            <a:xfrm>
              <a:off x="1177362" y="3023516"/>
              <a:ext cx="4166163" cy="1443819"/>
              <a:chOff x="1177362" y="3023516"/>
              <a:chExt cx="4166163" cy="1443819"/>
            </a:xfrm>
          </p:grpSpPr>
          <p:sp>
            <p:nvSpPr>
              <p:cNvPr id="11" name="Rectangle 10">
                <a:extLst>
                  <a:ext uri="{FF2B5EF4-FFF2-40B4-BE49-F238E27FC236}">
                    <a16:creationId xmlns:a16="http://schemas.microsoft.com/office/drawing/2014/main" id="{938F1691-740C-4273-9E4D-027EAF983ECF}"/>
                  </a:ext>
                </a:extLst>
              </p:cNvPr>
              <p:cNvSpPr/>
              <p:nvPr/>
            </p:nvSpPr>
            <p:spPr bwMode="gray">
              <a:xfrm>
                <a:off x="1177362" y="3023517"/>
                <a:ext cx="4166163" cy="1443818"/>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6" name="Group 5">
                <a:extLst>
                  <a:ext uri="{FF2B5EF4-FFF2-40B4-BE49-F238E27FC236}">
                    <a16:creationId xmlns:a16="http://schemas.microsoft.com/office/drawing/2014/main" id="{05969228-92D5-4AFC-91EE-2C45A62B7E4C}"/>
                  </a:ext>
                </a:extLst>
              </p:cNvPr>
              <p:cNvGrpSpPr/>
              <p:nvPr/>
            </p:nvGrpSpPr>
            <p:grpSpPr>
              <a:xfrm>
                <a:off x="5071853" y="3023516"/>
                <a:ext cx="271672" cy="181522"/>
                <a:chOff x="5071853" y="3023516"/>
                <a:chExt cx="271672" cy="181522"/>
              </a:xfrm>
            </p:grpSpPr>
            <p:sp>
              <p:nvSpPr>
                <p:cNvPr id="33" name="Rectangle 32">
                  <a:extLst>
                    <a:ext uri="{FF2B5EF4-FFF2-40B4-BE49-F238E27FC236}">
                      <a16:creationId xmlns:a16="http://schemas.microsoft.com/office/drawing/2014/main" id="{737462CA-FCC6-48EB-B58B-B67034684B9D}"/>
                    </a:ext>
                  </a:extLst>
                </p:cNvPr>
                <p:cNvSpPr/>
                <p:nvPr/>
              </p:nvSpPr>
              <p:spPr bwMode="gray">
                <a:xfrm>
                  <a:off x="5071853" y="3023516"/>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4" name="Round Same Side Corner Rectangle 54">
                  <a:extLst>
                    <a:ext uri="{FF2B5EF4-FFF2-40B4-BE49-F238E27FC236}">
                      <a16:creationId xmlns:a16="http://schemas.microsoft.com/office/drawing/2014/main" id="{73D88999-43A8-4723-B30F-187B2FB17D85}"/>
                    </a:ext>
                  </a:extLst>
                </p:cNvPr>
                <p:cNvSpPr/>
                <p:nvPr/>
              </p:nvSpPr>
              <p:spPr bwMode="gray">
                <a:xfrm rot="10800000">
                  <a:off x="5071853" y="3023516"/>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5" name="Freeform 55">
                  <a:extLst>
                    <a:ext uri="{FF2B5EF4-FFF2-40B4-BE49-F238E27FC236}">
                      <a16:creationId xmlns:a16="http://schemas.microsoft.com/office/drawing/2014/main" id="{C62F59A3-160C-4B00-83E3-19D527BC8C91}"/>
                    </a:ext>
                  </a:extLst>
                </p:cNvPr>
                <p:cNvSpPr/>
                <p:nvPr/>
              </p:nvSpPr>
              <p:spPr bwMode="gray">
                <a:xfrm rot="1510923" flipV="1">
                  <a:off x="5136470" y="3033681"/>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grpSp>
        <p:sp>
          <p:nvSpPr>
            <p:cNvPr id="12" name="Rectangle 11">
              <a:extLst>
                <a:ext uri="{FF2B5EF4-FFF2-40B4-BE49-F238E27FC236}">
                  <a16:creationId xmlns:a16="http://schemas.microsoft.com/office/drawing/2014/main" id="{2D18E84A-C43C-4F08-93EC-D8EA7028990B}"/>
                </a:ext>
              </a:extLst>
            </p:cNvPr>
            <p:cNvSpPr/>
            <p:nvPr/>
          </p:nvSpPr>
          <p:spPr bwMode="gray">
            <a:xfrm>
              <a:off x="1453231" y="3415860"/>
              <a:ext cx="657231" cy="371343"/>
            </a:xfrm>
            <a:prstGeom prst="rect">
              <a:avLst/>
            </a:prstGeom>
            <a:noFill/>
            <a:ln>
              <a:noFill/>
            </a:ln>
          </p:spPr>
          <p:txBody>
            <a:bodyPr wrap="none" lIns="0" tIns="0" rIns="0" bIns="0">
              <a:spAutoFit/>
            </a:bodyPr>
            <a:lstStyle/>
            <a:p>
              <a:pPr>
                <a:spcBef>
                  <a:spcPts val="500"/>
                </a:spcBef>
              </a:pPr>
              <a:r>
                <a:rPr lang="en-US" sz="2500" dirty="0">
                  <a:solidFill>
                    <a:schemeClr val="accent6"/>
                  </a:solidFill>
                  <a:latin typeface="+mj-lt"/>
                </a:rPr>
                <a:t>89%</a:t>
              </a:r>
            </a:p>
          </p:txBody>
        </p:sp>
        <p:sp>
          <p:nvSpPr>
            <p:cNvPr id="13" name="Rectangle 12">
              <a:extLst>
                <a:ext uri="{FF2B5EF4-FFF2-40B4-BE49-F238E27FC236}">
                  <a16:creationId xmlns:a16="http://schemas.microsoft.com/office/drawing/2014/main" id="{705AF803-3E2A-4C9A-A24F-1D3816F7DB6E}"/>
                </a:ext>
              </a:extLst>
            </p:cNvPr>
            <p:cNvSpPr/>
            <p:nvPr/>
          </p:nvSpPr>
          <p:spPr bwMode="gray">
            <a:xfrm>
              <a:off x="1453230" y="3786909"/>
              <a:ext cx="1763139" cy="534734"/>
            </a:xfrm>
            <a:prstGeom prst="rect">
              <a:avLst/>
            </a:prstGeom>
            <a:noFill/>
            <a:ln>
              <a:noFill/>
            </a:ln>
          </p:spPr>
          <p:txBody>
            <a:bodyPr wrap="square" lIns="0" tIns="0" rIns="0" bIns="0">
              <a:spAutoFit/>
            </a:bodyPr>
            <a:lstStyle/>
            <a:p>
              <a:pPr>
                <a:spcBef>
                  <a:spcPts val="500"/>
                </a:spcBef>
              </a:pPr>
              <a:r>
                <a:rPr lang="en-US" sz="900" dirty="0"/>
                <a:t>Of student participants </a:t>
              </a:r>
              <a:r>
                <a:rPr lang="en-US" sz="900" b="1" dirty="0"/>
                <a:t>discovered career paths </a:t>
              </a:r>
              <a:r>
                <a:rPr lang="en-US" sz="900" dirty="0"/>
                <a:t>they didn’t previously know about </a:t>
              </a:r>
            </a:p>
          </p:txBody>
        </p:sp>
        <p:sp>
          <p:nvSpPr>
            <p:cNvPr id="18" name="Rectangle 17">
              <a:extLst>
                <a:ext uri="{FF2B5EF4-FFF2-40B4-BE49-F238E27FC236}">
                  <a16:creationId xmlns:a16="http://schemas.microsoft.com/office/drawing/2014/main" id="{76D705F7-C9E8-4D9F-80D3-35C6DB59B8BD}"/>
                </a:ext>
              </a:extLst>
            </p:cNvPr>
            <p:cNvSpPr/>
            <p:nvPr/>
          </p:nvSpPr>
          <p:spPr bwMode="gray">
            <a:xfrm>
              <a:off x="3495664" y="3415860"/>
              <a:ext cx="533800" cy="371343"/>
            </a:xfrm>
            <a:prstGeom prst="rect">
              <a:avLst/>
            </a:prstGeom>
            <a:noFill/>
            <a:ln>
              <a:noFill/>
            </a:ln>
          </p:spPr>
          <p:txBody>
            <a:bodyPr wrap="square" lIns="0" tIns="0" rIns="0" bIns="0">
              <a:spAutoFit/>
            </a:bodyPr>
            <a:lstStyle/>
            <a:p>
              <a:pPr>
                <a:spcBef>
                  <a:spcPts val="500"/>
                </a:spcBef>
              </a:pPr>
              <a:r>
                <a:rPr lang="en-US" sz="2500" dirty="0">
                  <a:solidFill>
                    <a:schemeClr val="accent6"/>
                  </a:solidFill>
                  <a:latin typeface="+mj-lt"/>
                </a:rPr>
                <a:t>~40</a:t>
              </a:r>
            </a:p>
          </p:txBody>
        </p:sp>
        <p:sp>
          <p:nvSpPr>
            <p:cNvPr id="19" name="Rectangle 18">
              <a:extLst>
                <a:ext uri="{FF2B5EF4-FFF2-40B4-BE49-F238E27FC236}">
                  <a16:creationId xmlns:a16="http://schemas.microsoft.com/office/drawing/2014/main" id="{4C01F63C-A071-49A7-A4A4-C9D4F3923AAD}"/>
                </a:ext>
              </a:extLst>
            </p:cNvPr>
            <p:cNvSpPr/>
            <p:nvPr/>
          </p:nvSpPr>
          <p:spPr bwMode="gray">
            <a:xfrm>
              <a:off x="3495663" y="3786909"/>
              <a:ext cx="1763139" cy="415498"/>
            </a:xfrm>
            <a:prstGeom prst="rect">
              <a:avLst/>
            </a:prstGeom>
            <a:noFill/>
            <a:ln>
              <a:noFill/>
            </a:ln>
          </p:spPr>
          <p:txBody>
            <a:bodyPr wrap="square" lIns="0" tIns="0" rIns="0" bIns="0">
              <a:spAutoFit/>
            </a:bodyPr>
            <a:lstStyle/>
            <a:p>
              <a:pPr>
                <a:spcBef>
                  <a:spcPts val="500"/>
                </a:spcBef>
              </a:pPr>
              <a:r>
                <a:rPr lang="en-US" sz="900" b="1" dirty="0"/>
                <a:t>Average student attendance </a:t>
              </a:r>
              <a:r>
                <a:rPr lang="en-US" sz="900" dirty="0"/>
                <a:t>at ‘Meet the Professionals’ event</a:t>
              </a:r>
            </a:p>
          </p:txBody>
        </p:sp>
        <p:sp>
          <p:nvSpPr>
            <p:cNvPr id="50" name="Rectangle 49">
              <a:extLst>
                <a:ext uri="{FF2B5EF4-FFF2-40B4-BE49-F238E27FC236}">
                  <a16:creationId xmlns:a16="http://schemas.microsoft.com/office/drawing/2014/main" id="{875ED69E-5475-4059-B551-2A311C1C2D3F}"/>
                </a:ext>
              </a:extLst>
            </p:cNvPr>
            <p:cNvSpPr/>
            <p:nvPr/>
          </p:nvSpPr>
          <p:spPr>
            <a:xfrm>
              <a:off x="1439632" y="3124309"/>
              <a:ext cx="2183290" cy="148537"/>
            </a:xfrm>
            <a:prstGeom prst="rect">
              <a:avLst/>
            </a:prstGeom>
          </p:spPr>
          <p:txBody>
            <a:bodyPr wrap="none" lIns="0" tIns="0" rIns="0" bIns="0">
              <a:spAutoFit/>
            </a:bodyPr>
            <a:lstStyle/>
            <a:p>
              <a:pPr>
                <a:spcBef>
                  <a:spcPts val="500"/>
                </a:spcBef>
              </a:pPr>
              <a:r>
                <a:rPr lang="en-US" sz="1000" b="1" dirty="0"/>
                <a:t>“Meet the Professionals” Stats</a:t>
              </a:r>
            </a:p>
          </p:txBody>
        </p:sp>
        <p:cxnSp>
          <p:nvCxnSpPr>
            <p:cNvPr id="36" name="Straight Connector 35">
              <a:extLst>
                <a:ext uri="{FF2B5EF4-FFF2-40B4-BE49-F238E27FC236}">
                  <a16:creationId xmlns:a16="http://schemas.microsoft.com/office/drawing/2014/main" id="{7C8AD51F-AF68-457C-B14A-473E5892BDF8}"/>
                </a:ext>
              </a:extLst>
            </p:cNvPr>
            <p:cNvCxnSpPr>
              <a:cxnSpLocks/>
            </p:cNvCxnSpPr>
            <p:nvPr/>
          </p:nvCxnSpPr>
          <p:spPr bwMode="gray">
            <a:xfrm>
              <a:off x="1453230" y="3336694"/>
              <a:ext cx="224692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2524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35BB0A-316E-4DB7-88FA-3642873418CD}"/>
              </a:ext>
            </a:extLst>
          </p:cNvPr>
          <p:cNvSpPr>
            <a:spLocks noGrp="1"/>
          </p:cNvSpPr>
          <p:nvPr>
            <p:ph type="body" sz="quarter" idx="11"/>
          </p:nvPr>
        </p:nvSpPr>
        <p:spPr>
          <a:xfrm>
            <a:off x="266699" y="640267"/>
            <a:ext cx="5972175" cy="184666"/>
          </a:xfrm>
        </p:spPr>
        <p:txBody>
          <a:bodyPr/>
          <a:lstStyle/>
          <a:p>
            <a:r>
              <a:rPr lang="en-US" dirty="0"/>
              <a:t>UofG’s ‘Alumni Mentor Bar’ Embeds Alumni Engagement into Career Fairs </a:t>
            </a:r>
          </a:p>
        </p:txBody>
      </p:sp>
      <p:sp>
        <p:nvSpPr>
          <p:cNvPr id="4" name="Text Placeholder 3">
            <a:extLst>
              <a:ext uri="{FF2B5EF4-FFF2-40B4-BE49-F238E27FC236}">
                <a16:creationId xmlns:a16="http://schemas.microsoft.com/office/drawing/2014/main" id="{4CAD9E37-88B2-498E-8E51-9D47BC6C874B}"/>
              </a:ext>
            </a:extLst>
          </p:cNvPr>
          <p:cNvSpPr>
            <a:spLocks noGrp="1"/>
          </p:cNvSpPr>
          <p:nvPr>
            <p:ph type="body" sz="quarter" idx="12"/>
          </p:nvPr>
        </p:nvSpPr>
        <p:spPr>
          <a:xfrm>
            <a:off x="266700" y="309824"/>
            <a:ext cx="5472363" cy="256480"/>
          </a:xfrm>
        </p:spPr>
        <p:txBody>
          <a:bodyPr/>
          <a:lstStyle/>
          <a:p>
            <a:r>
              <a:rPr lang="en-US" dirty="0" err="1"/>
              <a:t>Capitalising</a:t>
            </a:r>
            <a:r>
              <a:rPr lang="en-US" dirty="0"/>
              <a:t> on the Career Fair</a:t>
            </a:r>
          </a:p>
        </p:txBody>
      </p:sp>
      <p:sp>
        <p:nvSpPr>
          <p:cNvPr id="6" name="Text Placeholder 5">
            <a:extLst>
              <a:ext uri="{FF2B5EF4-FFF2-40B4-BE49-F238E27FC236}">
                <a16:creationId xmlns:a16="http://schemas.microsoft.com/office/drawing/2014/main" id="{7F7DAA57-0FB5-4F66-B74D-D73FFF462063}"/>
              </a:ext>
            </a:extLst>
          </p:cNvPr>
          <p:cNvSpPr>
            <a:spLocks noGrp="1"/>
          </p:cNvSpPr>
          <p:nvPr>
            <p:ph type="body" sz="quarter" idx="14"/>
          </p:nvPr>
        </p:nvSpPr>
        <p:spPr/>
        <p:txBody>
          <a:bodyPr/>
          <a:lstStyle/>
          <a:p>
            <a:endParaRPr lang="en-US" dirty="0"/>
          </a:p>
        </p:txBody>
      </p:sp>
      <p:sp>
        <p:nvSpPr>
          <p:cNvPr id="7" name="Text Placeholder 2">
            <a:extLst>
              <a:ext uri="{FF2B5EF4-FFF2-40B4-BE49-F238E27FC236}">
                <a16:creationId xmlns:a16="http://schemas.microsoft.com/office/drawing/2014/main" id="{40003318-CFF9-4277-B550-935141E0775E}"/>
              </a:ext>
            </a:extLst>
          </p:cNvPr>
          <p:cNvSpPr>
            <a:spLocks noGrp="1"/>
          </p:cNvSpPr>
          <p:nvPr>
            <p:ph type="body" sz="quarter" idx="10"/>
          </p:nvPr>
        </p:nvSpPr>
        <p:spPr>
          <a:xfrm>
            <a:off x="261938" y="96838"/>
            <a:ext cx="3071812" cy="123111"/>
          </a:xfrm>
        </p:spPr>
        <p:txBody>
          <a:bodyPr/>
          <a:lstStyle/>
          <a:p>
            <a:r>
              <a:rPr lang="en-US" dirty="0"/>
              <a:t>Strategy 3: Choosing the Right Alumni Mentoring Scheme</a:t>
            </a:r>
          </a:p>
        </p:txBody>
      </p:sp>
      <p:grpSp>
        <p:nvGrpSpPr>
          <p:cNvPr id="12" name="Group 11">
            <a:extLst>
              <a:ext uri="{FF2B5EF4-FFF2-40B4-BE49-F238E27FC236}">
                <a16:creationId xmlns:a16="http://schemas.microsoft.com/office/drawing/2014/main" id="{787B62C0-9651-4D7B-BA4F-61362A8E5630}"/>
              </a:ext>
            </a:extLst>
          </p:cNvPr>
          <p:cNvGrpSpPr/>
          <p:nvPr/>
        </p:nvGrpSpPr>
        <p:grpSpPr>
          <a:xfrm>
            <a:off x="261938" y="861150"/>
            <a:ext cx="6037071" cy="3109442"/>
            <a:chOff x="261938" y="861150"/>
            <a:chExt cx="6037071" cy="3109442"/>
          </a:xfrm>
        </p:grpSpPr>
        <p:pic>
          <p:nvPicPr>
            <p:cNvPr id="2050" name="Picture 2" descr="Image result for university of glasgow logo">
              <a:extLst>
                <a:ext uri="{FF2B5EF4-FFF2-40B4-BE49-F238E27FC236}">
                  <a16:creationId xmlns:a16="http://schemas.microsoft.com/office/drawing/2014/main" id="{25477247-0B16-4DC7-BB64-7A91C72A56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376" y="861150"/>
              <a:ext cx="1086633" cy="45646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D8EF36B-51D7-420A-A1C3-00349A45365E}"/>
                </a:ext>
              </a:extLst>
            </p:cNvPr>
            <p:cNvGrpSpPr/>
            <p:nvPr/>
          </p:nvGrpSpPr>
          <p:grpSpPr>
            <a:xfrm>
              <a:off x="3330395" y="1381553"/>
              <a:ext cx="2968614" cy="2589039"/>
              <a:chOff x="207498" y="1241948"/>
              <a:chExt cx="2968614" cy="2589039"/>
            </a:xfrm>
          </p:grpSpPr>
          <p:sp>
            <p:nvSpPr>
              <p:cNvPr id="10" name="TextBox 9">
                <a:extLst>
                  <a:ext uri="{FF2B5EF4-FFF2-40B4-BE49-F238E27FC236}">
                    <a16:creationId xmlns:a16="http://schemas.microsoft.com/office/drawing/2014/main" id="{207B4036-B953-48A2-8A9E-166C316BEB59}"/>
                  </a:ext>
                </a:extLst>
              </p:cNvPr>
              <p:cNvSpPr txBox="1"/>
              <p:nvPr/>
            </p:nvSpPr>
            <p:spPr>
              <a:xfrm>
                <a:off x="833934" y="1801757"/>
                <a:ext cx="2342178" cy="276999"/>
              </a:xfrm>
              <a:prstGeom prst="rect">
                <a:avLst/>
              </a:prstGeom>
              <a:noFill/>
            </p:spPr>
            <p:txBody>
              <a:bodyPr wrap="square" lIns="0" tIns="0" rIns="0" bIns="0" rtlCol="0">
                <a:spAutoFit/>
              </a:bodyPr>
              <a:lstStyle/>
              <a:p>
                <a:pPr>
                  <a:spcBef>
                    <a:spcPts val="500"/>
                  </a:spcBef>
                </a:pPr>
                <a:r>
                  <a:rPr lang="en-US" sz="900" dirty="0"/>
                  <a:t>Alumni Relations sets up portable “alumni bar” at three annual career fairs </a:t>
                </a:r>
              </a:p>
            </p:txBody>
          </p:sp>
          <p:sp>
            <p:nvSpPr>
              <p:cNvPr id="11" name="TextBox 10">
                <a:extLst>
                  <a:ext uri="{FF2B5EF4-FFF2-40B4-BE49-F238E27FC236}">
                    <a16:creationId xmlns:a16="http://schemas.microsoft.com/office/drawing/2014/main" id="{7E94B39A-47BB-46BC-9D94-D6813A3C5696}"/>
                  </a:ext>
                </a:extLst>
              </p:cNvPr>
              <p:cNvSpPr txBox="1"/>
              <p:nvPr/>
            </p:nvSpPr>
            <p:spPr>
              <a:xfrm>
                <a:off x="266699" y="1241948"/>
                <a:ext cx="2342178" cy="307777"/>
              </a:xfrm>
              <a:prstGeom prst="rect">
                <a:avLst/>
              </a:prstGeom>
              <a:noFill/>
            </p:spPr>
            <p:txBody>
              <a:bodyPr wrap="square" lIns="0" tIns="0" rIns="0" bIns="0" rtlCol="0">
                <a:spAutoFit/>
              </a:bodyPr>
              <a:lstStyle/>
              <a:p>
                <a:pPr>
                  <a:spcBef>
                    <a:spcPts val="500"/>
                  </a:spcBef>
                </a:pPr>
                <a:r>
                  <a:rPr lang="en-US" sz="1000" b="1" dirty="0"/>
                  <a:t>Elements of University of Glasgow’s ‘Alumni Mentor Bar’</a:t>
                </a:r>
              </a:p>
            </p:txBody>
          </p:sp>
          <p:pic>
            <p:nvPicPr>
              <p:cNvPr id="13" name="Picture 12">
                <a:extLst>
                  <a:ext uri="{FF2B5EF4-FFF2-40B4-BE49-F238E27FC236}">
                    <a16:creationId xmlns:a16="http://schemas.microsoft.com/office/drawing/2014/main" id="{F4DC7FBC-4ACD-4C4B-AF9D-43376FC6C114}"/>
                  </a:ext>
                </a:extLst>
              </p:cNvPr>
              <p:cNvPicPr>
                <a:picLocks noChangeAspect="1"/>
              </p:cNvPicPr>
              <p:nvPr/>
            </p:nvPicPr>
            <p:blipFill>
              <a:blip r:embed="rId4"/>
              <a:stretch>
                <a:fillRect/>
              </a:stretch>
            </p:blipFill>
            <p:spPr>
              <a:xfrm>
                <a:off x="266699" y="2324794"/>
                <a:ext cx="320493" cy="320493"/>
              </a:xfrm>
              <a:prstGeom prst="rect">
                <a:avLst/>
              </a:prstGeom>
            </p:spPr>
          </p:pic>
          <p:sp>
            <p:nvSpPr>
              <p:cNvPr id="14" name="Rectangle 13">
                <a:extLst>
                  <a:ext uri="{FF2B5EF4-FFF2-40B4-BE49-F238E27FC236}">
                    <a16:creationId xmlns:a16="http://schemas.microsoft.com/office/drawing/2014/main" id="{22F4F9F9-7684-4431-A632-9CF6C8BB1948}"/>
                  </a:ext>
                </a:extLst>
              </p:cNvPr>
              <p:cNvSpPr/>
              <p:nvPr/>
            </p:nvSpPr>
            <p:spPr>
              <a:xfrm>
                <a:off x="833934" y="2364340"/>
                <a:ext cx="2179722" cy="276999"/>
              </a:xfrm>
              <a:prstGeom prst="rect">
                <a:avLst/>
              </a:prstGeom>
              <a:noFill/>
            </p:spPr>
            <p:txBody>
              <a:bodyPr wrap="square" lIns="0" tIns="0" rIns="0" bIns="0" rtlCol="0">
                <a:spAutoFit/>
              </a:bodyPr>
              <a:lstStyle/>
              <a:p>
                <a:pPr>
                  <a:spcBef>
                    <a:spcPts val="500"/>
                  </a:spcBef>
                </a:pPr>
                <a:r>
                  <a:rPr lang="en-US" sz="900" dirty="0"/>
                  <a:t>Students drop in to book 15-minute appointments with individual alumni</a:t>
                </a:r>
              </a:p>
            </p:txBody>
          </p:sp>
          <p:sp>
            <p:nvSpPr>
              <p:cNvPr id="15" name="Rectangle 14">
                <a:extLst>
                  <a:ext uri="{FF2B5EF4-FFF2-40B4-BE49-F238E27FC236}">
                    <a16:creationId xmlns:a16="http://schemas.microsoft.com/office/drawing/2014/main" id="{8A36304E-22AC-4FC9-AF13-DFE5C790A0FD}"/>
                  </a:ext>
                </a:extLst>
              </p:cNvPr>
              <p:cNvSpPr/>
              <p:nvPr/>
            </p:nvSpPr>
            <p:spPr>
              <a:xfrm>
                <a:off x="833934" y="2926923"/>
                <a:ext cx="2114564" cy="276999"/>
              </a:xfrm>
              <a:prstGeom prst="rect">
                <a:avLst/>
              </a:prstGeom>
              <a:noFill/>
            </p:spPr>
            <p:txBody>
              <a:bodyPr wrap="square" lIns="0" tIns="0" rIns="0" bIns="0" rtlCol="0">
                <a:spAutoFit/>
              </a:bodyPr>
              <a:lstStyle/>
              <a:p>
                <a:pPr>
                  <a:spcBef>
                    <a:spcPts val="500"/>
                  </a:spcBef>
                </a:pPr>
                <a:r>
                  <a:rPr lang="en-US" sz="900" dirty="0"/>
                  <a:t>Fulfills students’ desire for personalised, one-on-one support</a:t>
                </a:r>
              </a:p>
            </p:txBody>
          </p:sp>
          <p:pic>
            <p:nvPicPr>
              <p:cNvPr id="18" name="Picture 17">
                <a:extLst>
                  <a:ext uri="{FF2B5EF4-FFF2-40B4-BE49-F238E27FC236}">
                    <a16:creationId xmlns:a16="http://schemas.microsoft.com/office/drawing/2014/main" id="{CBF84DF7-DA5E-4688-B518-FD7AB3E9E774}"/>
                  </a:ext>
                </a:extLst>
              </p:cNvPr>
              <p:cNvPicPr>
                <a:picLocks noChangeAspect="1"/>
              </p:cNvPicPr>
              <p:nvPr/>
            </p:nvPicPr>
            <p:blipFill>
              <a:blip r:embed="rId5"/>
              <a:stretch>
                <a:fillRect/>
              </a:stretch>
            </p:blipFill>
            <p:spPr>
              <a:xfrm>
                <a:off x="266699" y="1801960"/>
                <a:ext cx="411480" cy="230430"/>
              </a:xfrm>
              <a:prstGeom prst="rect">
                <a:avLst/>
              </a:prstGeom>
            </p:spPr>
          </p:pic>
          <p:pic>
            <p:nvPicPr>
              <p:cNvPr id="20" name="Picture 19">
                <a:extLst>
                  <a:ext uri="{FF2B5EF4-FFF2-40B4-BE49-F238E27FC236}">
                    <a16:creationId xmlns:a16="http://schemas.microsoft.com/office/drawing/2014/main" id="{C5211366-11AE-45D4-8961-6E426CA7742A}"/>
                  </a:ext>
                </a:extLst>
              </p:cNvPr>
              <p:cNvPicPr>
                <a:picLocks noChangeAspect="1"/>
              </p:cNvPicPr>
              <p:nvPr/>
            </p:nvPicPr>
            <p:blipFill>
              <a:blip r:embed="rId6"/>
              <a:stretch>
                <a:fillRect/>
              </a:stretch>
            </p:blipFill>
            <p:spPr>
              <a:xfrm>
                <a:off x="207498" y="2928918"/>
                <a:ext cx="426576" cy="273008"/>
              </a:xfrm>
              <a:prstGeom prst="rect">
                <a:avLst/>
              </a:prstGeom>
            </p:spPr>
          </p:pic>
          <p:sp>
            <p:nvSpPr>
              <p:cNvPr id="21" name="Rectangle 20">
                <a:extLst>
                  <a:ext uri="{FF2B5EF4-FFF2-40B4-BE49-F238E27FC236}">
                    <a16:creationId xmlns:a16="http://schemas.microsoft.com/office/drawing/2014/main" id="{ECEDC718-7015-4D48-9AA3-114213A47895}"/>
                  </a:ext>
                </a:extLst>
              </p:cNvPr>
              <p:cNvSpPr/>
              <p:nvPr/>
            </p:nvSpPr>
            <p:spPr>
              <a:xfrm>
                <a:off x="833934" y="3489507"/>
                <a:ext cx="2179722" cy="276999"/>
              </a:xfrm>
              <a:prstGeom prst="rect">
                <a:avLst/>
              </a:prstGeom>
              <a:noFill/>
            </p:spPr>
            <p:txBody>
              <a:bodyPr wrap="square" lIns="0" tIns="0" rIns="0" bIns="0" rtlCol="0">
                <a:spAutoFit/>
              </a:bodyPr>
              <a:lstStyle/>
              <a:p>
                <a:pPr>
                  <a:spcBef>
                    <a:spcPts val="500"/>
                  </a:spcBef>
                </a:pPr>
                <a:r>
                  <a:rPr lang="en-US" sz="900" dirty="0"/>
                  <a:t>Timeslots consistently hit 100% fill-rate due to popularity of career fairs </a:t>
                </a:r>
              </a:p>
            </p:txBody>
          </p:sp>
          <p:pic>
            <p:nvPicPr>
              <p:cNvPr id="23" name="Picture 22">
                <a:extLst>
                  <a:ext uri="{FF2B5EF4-FFF2-40B4-BE49-F238E27FC236}">
                    <a16:creationId xmlns:a16="http://schemas.microsoft.com/office/drawing/2014/main" id="{3F06CD80-8215-406F-B8F0-36A3364AC50D}"/>
                  </a:ext>
                </a:extLst>
              </p:cNvPr>
              <p:cNvPicPr>
                <a:picLocks noChangeAspect="1"/>
              </p:cNvPicPr>
              <p:nvPr/>
            </p:nvPicPr>
            <p:blipFill>
              <a:blip r:embed="rId7"/>
              <a:stretch>
                <a:fillRect/>
              </a:stretch>
            </p:blipFill>
            <p:spPr>
              <a:xfrm>
                <a:off x="271242" y="3404411"/>
                <a:ext cx="271586" cy="426576"/>
              </a:xfrm>
              <a:prstGeom prst="rect">
                <a:avLst/>
              </a:prstGeom>
            </p:spPr>
          </p:pic>
          <p:cxnSp>
            <p:nvCxnSpPr>
              <p:cNvPr id="24" name="Straight Connector 23">
                <a:extLst>
                  <a:ext uri="{FF2B5EF4-FFF2-40B4-BE49-F238E27FC236}">
                    <a16:creationId xmlns:a16="http://schemas.microsoft.com/office/drawing/2014/main" id="{9FC866D6-033C-4E90-B135-185A65B352D3}"/>
                  </a:ext>
                </a:extLst>
              </p:cNvPr>
              <p:cNvCxnSpPr>
                <a:cxnSpLocks/>
              </p:cNvCxnSpPr>
              <p:nvPr/>
            </p:nvCxnSpPr>
            <p:spPr bwMode="gray">
              <a:xfrm>
                <a:off x="266698" y="1599682"/>
                <a:ext cx="219456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4E19A0DA-273A-4499-83A0-8E7DB02138E4}"/>
                </a:ext>
              </a:extLst>
            </p:cNvPr>
            <p:cNvGrpSpPr/>
            <p:nvPr/>
          </p:nvGrpSpPr>
          <p:grpSpPr>
            <a:xfrm>
              <a:off x="261938" y="1381553"/>
              <a:ext cx="2585693" cy="2509099"/>
              <a:chOff x="3462683" y="1231927"/>
              <a:chExt cx="2585693" cy="2509099"/>
            </a:xfrm>
          </p:grpSpPr>
          <p:pic>
            <p:nvPicPr>
              <p:cNvPr id="8" name="Picture 7" descr="A picture containing floor, indoor, wall, sitting&#10;&#10;Description automatically generated">
                <a:extLst>
                  <a:ext uri="{FF2B5EF4-FFF2-40B4-BE49-F238E27FC236}">
                    <a16:creationId xmlns:a16="http://schemas.microsoft.com/office/drawing/2014/main" id="{4303754D-74B5-4690-AAD9-B7807D2C3B0F}"/>
                  </a:ext>
                </a:extLst>
              </p:cNvPr>
              <p:cNvPicPr>
                <a:picLocks noChangeAspect="1"/>
              </p:cNvPicPr>
              <p:nvPr/>
            </p:nvPicPr>
            <p:blipFill>
              <a:blip r:embed="rId8"/>
              <a:stretch>
                <a:fillRect/>
              </a:stretch>
            </p:blipFill>
            <p:spPr>
              <a:xfrm>
                <a:off x="3462684" y="1801758"/>
                <a:ext cx="2585692" cy="1939268"/>
              </a:xfrm>
              <a:prstGeom prst="rect">
                <a:avLst/>
              </a:prstGeom>
            </p:spPr>
          </p:pic>
          <p:sp>
            <p:nvSpPr>
              <p:cNvPr id="9" name="TextBox 8">
                <a:extLst>
                  <a:ext uri="{FF2B5EF4-FFF2-40B4-BE49-F238E27FC236}">
                    <a16:creationId xmlns:a16="http://schemas.microsoft.com/office/drawing/2014/main" id="{ADD7CD23-7580-461C-B991-91879034197A}"/>
                  </a:ext>
                </a:extLst>
              </p:cNvPr>
              <p:cNvSpPr txBox="1"/>
              <p:nvPr/>
            </p:nvSpPr>
            <p:spPr>
              <a:xfrm>
                <a:off x="3462683" y="1231927"/>
                <a:ext cx="2152650" cy="307777"/>
              </a:xfrm>
              <a:prstGeom prst="rect">
                <a:avLst/>
              </a:prstGeom>
              <a:noFill/>
            </p:spPr>
            <p:txBody>
              <a:bodyPr wrap="square" lIns="0" tIns="0" rIns="0" bIns="0" rtlCol="0">
                <a:spAutoFit/>
              </a:bodyPr>
              <a:lstStyle/>
              <a:p>
                <a:pPr>
                  <a:spcBef>
                    <a:spcPts val="500"/>
                  </a:spcBef>
                </a:pPr>
                <a:r>
                  <a:rPr lang="en-US" sz="1000" b="1" dirty="0"/>
                  <a:t>Picture of University of Glasgow’s Alumni Mentor Bar</a:t>
                </a:r>
              </a:p>
            </p:txBody>
          </p:sp>
          <p:cxnSp>
            <p:nvCxnSpPr>
              <p:cNvPr id="26" name="Straight Connector 25">
                <a:extLst>
                  <a:ext uri="{FF2B5EF4-FFF2-40B4-BE49-F238E27FC236}">
                    <a16:creationId xmlns:a16="http://schemas.microsoft.com/office/drawing/2014/main" id="{DD1D8C11-8D71-4DFC-9785-6B3F77C0B48A}"/>
                  </a:ext>
                </a:extLst>
              </p:cNvPr>
              <p:cNvCxnSpPr>
                <a:cxnSpLocks/>
              </p:cNvCxnSpPr>
              <p:nvPr/>
            </p:nvCxnSpPr>
            <p:spPr bwMode="gray">
              <a:xfrm>
                <a:off x="3462683" y="1579788"/>
                <a:ext cx="222390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25" name="Text Placeholder 3">
            <a:extLst>
              <a:ext uri="{FF2B5EF4-FFF2-40B4-BE49-F238E27FC236}">
                <a16:creationId xmlns:a16="http://schemas.microsoft.com/office/drawing/2014/main" id="{80E1F65C-DC97-4E89-8B3C-64ABD7C47ABF}"/>
              </a:ext>
            </a:extLst>
          </p:cNvPr>
          <p:cNvSpPr>
            <a:spLocks noGrp="1"/>
          </p:cNvSpPr>
          <p:nvPr>
            <p:ph type="body" sz="quarter" idx="13"/>
          </p:nvPr>
        </p:nvSpPr>
        <p:spPr>
          <a:xfrm>
            <a:off x="3532239" y="4677489"/>
            <a:ext cx="2868561" cy="123111"/>
          </a:xfrm>
        </p:spPr>
        <p:txBody>
          <a:bodyPr/>
          <a:lstStyle/>
          <a:p>
            <a:pPr algn="r"/>
            <a:r>
              <a:rPr lang="en-US" dirty="0"/>
              <a:t>Source: University of Glasgow, Glasgow, UK; EAB interviews and analysis</a:t>
            </a:r>
          </a:p>
        </p:txBody>
      </p:sp>
    </p:spTree>
    <p:extLst>
      <p:ext uri="{BB962C8B-B14F-4D97-AF65-F5344CB8AC3E}">
        <p14:creationId xmlns:p14="http://schemas.microsoft.com/office/powerpoint/2010/main" val="1720331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653AE7-7C8B-4553-A5F7-61CD2D058426}"/>
              </a:ext>
            </a:extLst>
          </p:cNvPr>
          <p:cNvSpPr>
            <a:spLocks noGrp="1"/>
          </p:cNvSpPr>
          <p:nvPr>
            <p:ph type="title"/>
          </p:nvPr>
        </p:nvSpPr>
        <p:spPr>
          <a:xfrm>
            <a:off x="457199" y="1175033"/>
            <a:ext cx="4494245" cy="1551194"/>
          </a:xfrm>
        </p:spPr>
        <p:txBody>
          <a:bodyPr/>
          <a:lstStyle/>
          <a:p>
            <a:pPr>
              <a:spcBef>
                <a:spcPts val="500"/>
              </a:spcBef>
            </a:pPr>
            <a:r>
              <a:rPr lang="en-US" sz="2800" dirty="0"/>
              <a:t>Instilling Employable Skills in Students Through Alumni Expertise</a:t>
            </a:r>
          </a:p>
        </p:txBody>
      </p:sp>
      <p:sp>
        <p:nvSpPr>
          <p:cNvPr id="8" name="Text Placeholder 7">
            <a:extLst>
              <a:ext uri="{FF2B5EF4-FFF2-40B4-BE49-F238E27FC236}">
                <a16:creationId xmlns:a16="http://schemas.microsoft.com/office/drawing/2014/main" id="{B87D283F-848C-44E0-AFEA-3AFE60B104FE}"/>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B3DC7C8F-86E3-4B99-8B2D-85BD5A15CBFA}"/>
              </a:ext>
            </a:extLst>
          </p:cNvPr>
          <p:cNvSpPr>
            <a:spLocks noGrp="1"/>
          </p:cNvSpPr>
          <p:nvPr>
            <p:ph type="body" sz="quarter" idx="20"/>
          </p:nvPr>
        </p:nvSpPr>
        <p:spPr>
          <a:xfrm>
            <a:off x="457200" y="3711659"/>
            <a:ext cx="2286000" cy="123111"/>
          </a:xfrm>
        </p:spPr>
        <p:txBody>
          <a:bodyPr/>
          <a:lstStyle/>
          <a:p>
            <a:endParaRPr lang="en-US" dirty="0"/>
          </a:p>
        </p:txBody>
      </p:sp>
      <p:sp>
        <p:nvSpPr>
          <p:cNvPr id="10" name="Text Placeholder 9">
            <a:extLst>
              <a:ext uri="{FF2B5EF4-FFF2-40B4-BE49-F238E27FC236}">
                <a16:creationId xmlns:a16="http://schemas.microsoft.com/office/drawing/2014/main" id="{B4BA000B-D19D-4B50-AAD4-AC398340B448}"/>
              </a:ext>
            </a:extLst>
          </p:cNvPr>
          <p:cNvSpPr>
            <a:spLocks noGrp="1"/>
          </p:cNvSpPr>
          <p:nvPr>
            <p:ph type="body" sz="quarter" idx="21"/>
          </p:nvPr>
        </p:nvSpPr>
        <p:spPr/>
        <p:txBody>
          <a:bodyPr/>
          <a:lstStyle/>
          <a:p>
            <a:endParaRPr lang="en-US" dirty="0"/>
          </a:p>
        </p:txBody>
      </p:sp>
      <p:sp>
        <p:nvSpPr>
          <p:cNvPr id="11" name="Text Placeholder 10">
            <a:extLst>
              <a:ext uri="{FF2B5EF4-FFF2-40B4-BE49-F238E27FC236}">
                <a16:creationId xmlns:a16="http://schemas.microsoft.com/office/drawing/2014/main" id="{B9FD9344-A99E-4F8B-A0D4-BFADF41A3777}"/>
              </a:ext>
            </a:extLst>
          </p:cNvPr>
          <p:cNvSpPr>
            <a:spLocks noGrp="1"/>
          </p:cNvSpPr>
          <p:nvPr>
            <p:ph type="body" sz="quarter" idx="22"/>
          </p:nvPr>
        </p:nvSpPr>
        <p:spPr/>
        <p:txBody>
          <a:bodyPr/>
          <a:lstStyle/>
          <a:p>
            <a:r>
              <a:rPr lang="en-US" dirty="0"/>
              <a:t>2</a:t>
            </a:r>
          </a:p>
        </p:txBody>
      </p:sp>
    </p:spTree>
    <p:extLst>
      <p:ext uri="{BB962C8B-B14F-4D97-AF65-F5344CB8AC3E}">
        <p14:creationId xmlns:p14="http://schemas.microsoft.com/office/powerpoint/2010/main" val="3398678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49A5E-0CC1-4439-AC68-CEEE2B09CF95}"/>
              </a:ext>
            </a:extLst>
          </p:cNvPr>
          <p:cNvSpPr>
            <a:spLocks noGrp="1"/>
          </p:cNvSpPr>
          <p:nvPr>
            <p:ph type="body" sz="quarter" idx="15"/>
          </p:nvPr>
        </p:nvSpPr>
        <p:spPr/>
        <p:txBody>
          <a:bodyPr/>
          <a:lstStyle/>
          <a:p>
            <a:endParaRPr lang="en-US" dirty="0"/>
          </a:p>
        </p:txBody>
      </p:sp>
      <p:sp>
        <p:nvSpPr>
          <p:cNvPr id="3" name="Text Placeholder 2">
            <a:extLst>
              <a:ext uri="{FF2B5EF4-FFF2-40B4-BE49-F238E27FC236}">
                <a16:creationId xmlns:a16="http://schemas.microsoft.com/office/drawing/2014/main" id="{A6BFD644-54E6-42C2-8FF0-1C3928B6BD67}"/>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87DAB776-733B-40CF-ACB5-EE9829890F30}"/>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9AE4862A-8399-4508-AAA3-2060308B55CF}"/>
              </a:ext>
            </a:extLst>
          </p:cNvPr>
          <p:cNvSpPr>
            <a:spLocks noGrp="1"/>
          </p:cNvSpPr>
          <p:nvPr>
            <p:ph type="title"/>
          </p:nvPr>
        </p:nvSpPr>
        <p:spPr>
          <a:xfrm>
            <a:off x="280194" y="67706"/>
            <a:ext cx="5486400" cy="498598"/>
          </a:xfrm>
        </p:spPr>
        <p:txBody>
          <a:bodyPr/>
          <a:lstStyle/>
          <a:p>
            <a:r>
              <a:rPr lang="en-US" dirty="0"/>
              <a:t>Instilling Employable Skills in Students Through Alumni Expertise</a:t>
            </a:r>
          </a:p>
        </p:txBody>
      </p:sp>
      <p:grpSp>
        <p:nvGrpSpPr>
          <p:cNvPr id="24" name="Group 23">
            <a:extLst>
              <a:ext uri="{FF2B5EF4-FFF2-40B4-BE49-F238E27FC236}">
                <a16:creationId xmlns:a16="http://schemas.microsoft.com/office/drawing/2014/main" id="{F297710E-EA23-409F-BA3B-8DDF9FA870F9}"/>
              </a:ext>
            </a:extLst>
          </p:cNvPr>
          <p:cNvGrpSpPr/>
          <p:nvPr/>
        </p:nvGrpSpPr>
        <p:grpSpPr>
          <a:xfrm>
            <a:off x="528083" y="1123950"/>
            <a:ext cx="5425041" cy="3189841"/>
            <a:chOff x="532291" y="1123950"/>
            <a:chExt cx="5425041" cy="3189841"/>
          </a:xfrm>
        </p:grpSpPr>
        <p:sp>
          <p:nvSpPr>
            <p:cNvPr id="34" name="TextBox 33">
              <a:extLst>
                <a:ext uri="{FF2B5EF4-FFF2-40B4-BE49-F238E27FC236}">
                  <a16:creationId xmlns:a16="http://schemas.microsoft.com/office/drawing/2014/main" id="{A35445A6-9DA3-448D-952D-3F40A2F368E3}"/>
                </a:ext>
              </a:extLst>
            </p:cNvPr>
            <p:cNvSpPr txBox="1"/>
            <p:nvPr/>
          </p:nvSpPr>
          <p:spPr bwMode="gray">
            <a:xfrm>
              <a:off x="3515471" y="1123950"/>
              <a:ext cx="2441861" cy="3189841"/>
            </a:xfrm>
            <a:prstGeom prst="rect">
              <a:avLst/>
            </a:prstGeom>
            <a:solidFill>
              <a:schemeClr val="accent5"/>
            </a:solidFill>
            <a:ln w="12700">
              <a:noFill/>
              <a:miter lim="800000"/>
            </a:ln>
          </p:spPr>
          <p:txBody>
            <a:bodyPr wrap="square" lIns="137160" tIns="91440" rIns="137160" bIns="0" rtlCol="0">
              <a:noAutofit/>
            </a:bodyPr>
            <a:lstStyle/>
            <a:p>
              <a:endParaRPr lang="en-US" sz="1000" b="1" dirty="0">
                <a:solidFill>
                  <a:schemeClr val="bg1"/>
                </a:solidFill>
              </a:endParaRPr>
            </a:p>
          </p:txBody>
        </p:sp>
        <p:sp>
          <p:nvSpPr>
            <p:cNvPr id="7" name="TextBox 6">
              <a:extLst>
                <a:ext uri="{FF2B5EF4-FFF2-40B4-BE49-F238E27FC236}">
                  <a16:creationId xmlns:a16="http://schemas.microsoft.com/office/drawing/2014/main" id="{5D256230-0B76-4F60-A2FB-49D3AE5BB038}"/>
                </a:ext>
              </a:extLst>
            </p:cNvPr>
            <p:cNvSpPr txBox="1"/>
            <p:nvPr/>
          </p:nvSpPr>
          <p:spPr>
            <a:xfrm>
              <a:off x="608434" y="1240773"/>
              <a:ext cx="1629940" cy="153888"/>
            </a:xfrm>
            <a:prstGeom prst="rect">
              <a:avLst/>
            </a:prstGeom>
            <a:noFill/>
          </p:spPr>
          <p:txBody>
            <a:bodyPr wrap="square" lIns="0" tIns="0" rIns="0" bIns="0" rtlCol="0">
              <a:spAutoFit/>
            </a:bodyPr>
            <a:lstStyle/>
            <a:p>
              <a:pPr>
                <a:spcBef>
                  <a:spcPts val="500"/>
                </a:spcBef>
              </a:pPr>
              <a:r>
                <a:rPr lang="en-US" sz="1000" b="1" dirty="0"/>
                <a:t>Three Main Challenges</a:t>
              </a:r>
            </a:p>
          </p:txBody>
        </p:sp>
        <p:sp>
          <p:nvSpPr>
            <p:cNvPr id="26" name="TextBox 25">
              <a:extLst>
                <a:ext uri="{FF2B5EF4-FFF2-40B4-BE49-F238E27FC236}">
                  <a16:creationId xmlns:a16="http://schemas.microsoft.com/office/drawing/2014/main" id="{C1F860A9-A907-4E5E-9385-341101252C09}"/>
                </a:ext>
              </a:extLst>
            </p:cNvPr>
            <p:cNvSpPr txBox="1"/>
            <p:nvPr/>
          </p:nvSpPr>
          <p:spPr>
            <a:xfrm>
              <a:off x="3648821" y="1222105"/>
              <a:ext cx="1474122" cy="153888"/>
            </a:xfrm>
            <a:prstGeom prst="rect">
              <a:avLst/>
            </a:prstGeom>
            <a:noFill/>
          </p:spPr>
          <p:txBody>
            <a:bodyPr wrap="square" lIns="0" tIns="0" rIns="0" bIns="0" rtlCol="0">
              <a:spAutoFit/>
            </a:bodyPr>
            <a:lstStyle/>
            <a:p>
              <a:pPr>
                <a:spcBef>
                  <a:spcPts val="500"/>
                </a:spcBef>
              </a:pPr>
              <a:r>
                <a:rPr lang="en-US" sz="1000" b="1" dirty="0">
                  <a:solidFill>
                    <a:schemeClr val="bg1"/>
                  </a:solidFill>
                </a:rPr>
                <a:t>Potential Solutions</a:t>
              </a:r>
            </a:p>
          </p:txBody>
        </p:sp>
        <p:sp>
          <p:nvSpPr>
            <p:cNvPr id="19" name="Right Arrow 12">
              <a:extLst>
                <a:ext uri="{FF2B5EF4-FFF2-40B4-BE49-F238E27FC236}">
                  <a16:creationId xmlns:a16="http://schemas.microsoft.com/office/drawing/2014/main" id="{D073A115-B7F1-42D5-A1F2-A66EBA9CD2D1}"/>
                </a:ext>
              </a:extLst>
            </p:cNvPr>
            <p:cNvSpPr/>
            <p:nvPr/>
          </p:nvSpPr>
          <p:spPr bwMode="gray">
            <a:xfrm>
              <a:off x="2922006" y="2678624"/>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4" name="TextBox 13">
              <a:extLst>
                <a:ext uri="{FF2B5EF4-FFF2-40B4-BE49-F238E27FC236}">
                  <a16:creationId xmlns:a16="http://schemas.microsoft.com/office/drawing/2014/main" id="{9AB3207A-B109-468D-92ED-9BFB9962C68D}"/>
                </a:ext>
              </a:extLst>
            </p:cNvPr>
            <p:cNvSpPr txBox="1"/>
            <p:nvPr/>
          </p:nvSpPr>
          <p:spPr bwMode="gray">
            <a:xfrm>
              <a:off x="532291" y="2600787"/>
              <a:ext cx="152286" cy="338554"/>
            </a:xfrm>
            <a:prstGeom prst="rect">
              <a:avLst/>
            </a:prstGeom>
            <a:noFill/>
          </p:spPr>
          <p:txBody>
            <a:bodyPr wrap="none" lIns="0" tIns="0" rIns="0" bIns="0" rtlCol="0">
              <a:spAutoFit/>
            </a:bodyPr>
            <a:lstStyle/>
            <a:p>
              <a:r>
                <a:rPr lang="en-US" sz="2200" dirty="0">
                  <a:solidFill>
                    <a:schemeClr val="tx2"/>
                  </a:solidFill>
                  <a:latin typeface="+mj-lt"/>
                </a:rPr>
                <a:t>2</a:t>
              </a:r>
            </a:p>
          </p:txBody>
        </p:sp>
        <p:sp>
          <p:nvSpPr>
            <p:cNvPr id="10" name="TextBox 9">
              <a:extLst>
                <a:ext uri="{FF2B5EF4-FFF2-40B4-BE49-F238E27FC236}">
                  <a16:creationId xmlns:a16="http://schemas.microsoft.com/office/drawing/2014/main" id="{8ABBAF8E-2A4B-4145-9652-4F47DE0F5FCC}"/>
                </a:ext>
              </a:extLst>
            </p:cNvPr>
            <p:cNvSpPr txBox="1"/>
            <p:nvPr/>
          </p:nvSpPr>
          <p:spPr>
            <a:xfrm>
              <a:off x="846926" y="2493065"/>
              <a:ext cx="1903630" cy="692497"/>
            </a:xfrm>
            <a:prstGeom prst="rect">
              <a:avLst/>
            </a:prstGeom>
            <a:noFill/>
          </p:spPr>
          <p:txBody>
            <a:bodyPr wrap="square" lIns="0" tIns="0" rIns="0" bIns="0" rtlCol="0">
              <a:spAutoFit/>
            </a:bodyPr>
            <a:lstStyle/>
            <a:p>
              <a:pPr>
                <a:spcBef>
                  <a:spcPts val="500"/>
                </a:spcBef>
              </a:pPr>
              <a:r>
                <a:rPr lang="en-US" sz="900" dirty="0"/>
                <a:t>Curricula in industry-focused disciplines often </a:t>
              </a:r>
              <a:r>
                <a:rPr lang="en-US" sz="900" b="1" dirty="0"/>
                <a:t>lack workplace insight,</a:t>
              </a:r>
              <a:r>
                <a:rPr lang="en-US" sz="900" dirty="0"/>
                <a:t> and faculty are often unaware of</a:t>
              </a:r>
              <a:br>
                <a:rPr lang="en-US" sz="900" dirty="0"/>
              </a:br>
              <a:r>
                <a:rPr lang="en-US" sz="900" dirty="0"/>
                <a:t>emerging trends</a:t>
              </a:r>
            </a:p>
          </p:txBody>
        </p:sp>
        <p:sp>
          <p:nvSpPr>
            <p:cNvPr id="28" name="TextBox 27">
              <a:extLst>
                <a:ext uri="{FF2B5EF4-FFF2-40B4-BE49-F238E27FC236}">
                  <a16:creationId xmlns:a16="http://schemas.microsoft.com/office/drawing/2014/main" id="{1E87AD70-52AF-4E3E-96D3-84ABB941B8CC}"/>
                </a:ext>
              </a:extLst>
            </p:cNvPr>
            <p:cNvSpPr txBox="1"/>
            <p:nvPr/>
          </p:nvSpPr>
          <p:spPr>
            <a:xfrm>
              <a:off x="4106546" y="2562315"/>
              <a:ext cx="1622915" cy="415498"/>
            </a:xfrm>
            <a:prstGeom prst="rect">
              <a:avLst/>
            </a:prstGeom>
            <a:noFill/>
          </p:spPr>
          <p:txBody>
            <a:bodyPr wrap="square" lIns="0" tIns="0" rIns="0" bIns="0" rtlCol="0">
              <a:spAutoFit/>
            </a:bodyPr>
            <a:lstStyle/>
            <a:p>
              <a:pPr>
                <a:spcBef>
                  <a:spcPts val="500"/>
                </a:spcBef>
              </a:pPr>
              <a:r>
                <a:rPr lang="en-US" sz="900" b="1" dirty="0">
                  <a:solidFill>
                    <a:schemeClr val="bg1"/>
                  </a:solidFill>
                </a:rPr>
                <a:t>Strategy 5: Leavening the Curriculum with Real World Experience</a:t>
              </a:r>
            </a:p>
          </p:txBody>
        </p:sp>
        <p:sp>
          <p:nvSpPr>
            <p:cNvPr id="20" name="Right Arrow 12">
              <a:extLst>
                <a:ext uri="{FF2B5EF4-FFF2-40B4-BE49-F238E27FC236}">
                  <a16:creationId xmlns:a16="http://schemas.microsoft.com/office/drawing/2014/main" id="{3C665533-F2A4-436C-995A-8261D6F80AF5}"/>
                </a:ext>
              </a:extLst>
            </p:cNvPr>
            <p:cNvSpPr/>
            <p:nvPr/>
          </p:nvSpPr>
          <p:spPr bwMode="gray">
            <a:xfrm>
              <a:off x="2922006" y="379581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5" name="TextBox 14">
              <a:extLst>
                <a:ext uri="{FF2B5EF4-FFF2-40B4-BE49-F238E27FC236}">
                  <a16:creationId xmlns:a16="http://schemas.microsoft.com/office/drawing/2014/main" id="{50B60C69-E22A-4859-96D5-4EF4DC1B6D8D}"/>
                </a:ext>
              </a:extLst>
            </p:cNvPr>
            <p:cNvSpPr txBox="1"/>
            <p:nvPr/>
          </p:nvSpPr>
          <p:spPr bwMode="gray">
            <a:xfrm>
              <a:off x="532291" y="3717973"/>
              <a:ext cx="152286" cy="338554"/>
            </a:xfrm>
            <a:prstGeom prst="rect">
              <a:avLst/>
            </a:prstGeom>
            <a:noFill/>
          </p:spPr>
          <p:txBody>
            <a:bodyPr wrap="none" lIns="0" tIns="0" rIns="0" bIns="0" rtlCol="0">
              <a:spAutoFit/>
            </a:bodyPr>
            <a:lstStyle/>
            <a:p>
              <a:r>
                <a:rPr lang="en-US" sz="2200" dirty="0">
                  <a:solidFill>
                    <a:schemeClr val="tx2"/>
                  </a:solidFill>
                  <a:latin typeface="+mj-lt"/>
                </a:rPr>
                <a:t>3</a:t>
              </a:r>
            </a:p>
          </p:txBody>
        </p:sp>
        <p:sp>
          <p:nvSpPr>
            <p:cNvPr id="27" name="TextBox 26">
              <a:extLst>
                <a:ext uri="{FF2B5EF4-FFF2-40B4-BE49-F238E27FC236}">
                  <a16:creationId xmlns:a16="http://schemas.microsoft.com/office/drawing/2014/main" id="{734726B8-4151-423C-858C-DBE92C2C5546}"/>
                </a:ext>
              </a:extLst>
            </p:cNvPr>
            <p:cNvSpPr txBox="1"/>
            <p:nvPr/>
          </p:nvSpPr>
          <p:spPr>
            <a:xfrm>
              <a:off x="846926" y="3610251"/>
              <a:ext cx="1903630" cy="553998"/>
            </a:xfrm>
            <a:prstGeom prst="rect">
              <a:avLst/>
            </a:prstGeom>
            <a:noFill/>
          </p:spPr>
          <p:txBody>
            <a:bodyPr wrap="square" lIns="0" tIns="0" rIns="0" bIns="0" rtlCol="0">
              <a:spAutoFit/>
            </a:bodyPr>
            <a:lstStyle/>
            <a:p>
              <a:pPr>
                <a:spcBef>
                  <a:spcPts val="500"/>
                </a:spcBef>
              </a:pPr>
              <a:r>
                <a:rPr lang="en-US" sz="900" dirty="0"/>
                <a:t>Students lack exposure to </a:t>
              </a:r>
              <a:r>
                <a:rPr lang="en-US" sz="900" b="1" dirty="0"/>
                <a:t>hands-on workplace experience, </a:t>
              </a:r>
              <a:r>
                <a:rPr lang="en-US" sz="900" dirty="0"/>
                <a:t>making it difficult to land first jobs or internships</a:t>
              </a:r>
              <a:endParaRPr lang="en-US" sz="900" b="1" dirty="0"/>
            </a:p>
          </p:txBody>
        </p:sp>
        <p:sp>
          <p:nvSpPr>
            <p:cNvPr id="29" name="TextBox 28">
              <a:extLst>
                <a:ext uri="{FF2B5EF4-FFF2-40B4-BE49-F238E27FC236}">
                  <a16:creationId xmlns:a16="http://schemas.microsoft.com/office/drawing/2014/main" id="{BA24A4C8-6C8B-491E-ADF4-06F5974D4821}"/>
                </a:ext>
              </a:extLst>
            </p:cNvPr>
            <p:cNvSpPr txBox="1"/>
            <p:nvPr/>
          </p:nvSpPr>
          <p:spPr>
            <a:xfrm>
              <a:off x="4106546" y="3748751"/>
              <a:ext cx="1671782"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6: Facilitating Workplace Experience</a:t>
              </a:r>
            </a:p>
          </p:txBody>
        </p:sp>
        <p:sp>
          <p:nvSpPr>
            <p:cNvPr id="8" name="TextBox 7">
              <a:extLst>
                <a:ext uri="{FF2B5EF4-FFF2-40B4-BE49-F238E27FC236}">
                  <a16:creationId xmlns:a16="http://schemas.microsoft.com/office/drawing/2014/main" id="{1A1C8EE7-D5F8-4212-8AAA-3064D08FE9BA}"/>
                </a:ext>
              </a:extLst>
            </p:cNvPr>
            <p:cNvSpPr txBox="1"/>
            <p:nvPr/>
          </p:nvSpPr>
          <p:spPr>
            <a:xfrm>
              <a:off x="846926" y="1552851"/>
              <a:ext cx="1866953" cy="692497"/>
            </a:xfrm>
            <a:prstGeom prst="rect">
              <a:avLst/>
            </a:prstGeom>
            <a:noFill/>
          </p:spPr>
          <p:txBody>
            <a:bodyPr wrap="square" lIns="0" tIns="0" rIns="0" bIns="0" rtlCol="0">
              <a:spAutoFit/>
            </a:bodyPr>
            <a:lstStyle/>
            <a:p>
              <a:pPr>
                <a:spcBef>
                  <a:spcPts val="500"/>
                </a:spcBef>
              </a:pPr>
              <a:r>
                <a:rPr lang="en-US" sz="900" dirty="0"/>
                <a:t>Students </a:t>
              </a:r>
              <a:r>
                <a:rPr lang="en-US" sz="900" b="1" dirty="0"/>
                <a:t>lack skills critical to success</a:t>
              </a:r>
              <a:r>
                <a:rPr lang="en-US" sz="900" dirty="0"/>
                <a:t> in the workplace, including resume building, networking, interviewing, and business etiquette</a:t>
              </a:r>
            </a:p>
          </p:txBody>
        </p:sp>
        <p:sp>
          <p:nvSpPr>
            <p:cNvPr id="16" name="Right Arrow 12">
              <a:extLst>
                <a:ext uri="{FF2B5EF4-FFF2-40B4-BE49-F238E27FC236}">
                  <a16:creationId xmlns:a16="http://schemas.microsoft.com/office/drawing/2014/main" id="{CA2981A0-92BE-4983-9EF5-C541112E94F7}"/>
                </a:ext>
              </a:extLst>
            </p:cNvPr>
            <p:cNvSpPr/>
            <p:nvPr/>
          </p:nvSpPr>
          <p:spPr bwMode="gray">
            <a:xfrm>
              <a:off x="2922006" y="166916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3" name="TextBox 12">
              <a:extLst>
                <a:ext uri="{FF2B5EF4-FFF2-40B4-BE49-F238E27FC236}">
                  <a16:creationId xmlns:a16="http://schemas.microsoft.com/office/drawing/2014/main" id="{54FFC30D-63F5-4BB4-BCB8-F9329B435B41}"/>
                </a:ext>
              </a:extLst>
            </p:cNvPr>
            <p:cNvSpPr txBox="1"/>
            <p:nvPr/>
          </p:nvSpPr>
          <p:spPr bwMode="gray">
            <a:xfrm>
              <a:off x="532291" y="1591323"/>
              <a:ext cx="152286" cy="338554"/>
            </a:xfrm>
            <a:prstGeom prst="rect">
              <a:avLst/>
            </a:prstGeom>
            <a:noFill/>
          </p:spPr>
          <p:txBody>
            <a:bodyPr wrap="none" lIns="0" tIns="0" rIns="0" bIns="0" rtlCol="0">
              <a:spAutoFit/>
            </a:bodyPr>
            <a:lstStyle/>
            <a:p>
              <a:r>
                <a:rPr lang="en-US" sz="2200" dirty="0">
                  <a:solidFill>
                    <a:schemeClr val="tx2"/>
                  </a:solidFill>
                  <a:latin typeface="+mj-lt"/>
                </a:rPr>
                <a:t>1</a:t>
              </a:r>
            </a:p>
          </p:txBody>
        </p:sp>
        <p:sp>
          <p:nvSpPr>
            <p:cNvPr id="11" name="TextBox 10">
              <a:extLst>
                <a:ext uri="{FF2B5EF4-FFF2-40B4-BE49-F238E27FC236}">
                  <a16:creationId xmlns:a16="http://schemas.microsoft.com/office/drawing/2014/main" id="{B4946F83-D1D0-4D51-9DD9-2AF1021F7165}"/>
                </a:ext>
              </a:extLst>
            </p:cNvPr>
            <p:cNvSpPr txBox="1"/>
            <p:nvPr/>
          </p:nvSpPr>
          <p:spPr>
            <a:xfrm>
              <a:off x="4106546" y="1622101"/>
              <a:ext cx="1770379" cy="618118"/>
            </a:xfrm>
            <a:prstGeom prst="rect">
              <a:avLst/>
            </a:prstGeom>
            <a:noFill/>
          </p:spPr>
          <p:txBody>
            <a:bodyPr wrap="square" lIns="0" tIns="0" rIns="0" bIns="0" rtlCol="0">
              <a:spAutoFit/>
            </a:bodyPr>
            <a:lstStyle/>
            <a:p>
              <a:pPr>
                <a:spcBef>
                  <a:spcPts val="500"/>
                </a:spcBef>
              </a:pPr>
              <a:r>
                <a:rPr lang="en-US" sz="900" b="1" dirty="0">
                  <a:solidFill>
                    <a:schemeClr val="bg1"/>
                  </a:solidFill>
                </a:rPr>
                <a:t>Strategy 4: Equipping Students with Career Readiness Skills</a:t>
              </a:r>
            </a:p>
            <a:p>
              <a:pPr>
                <a:spcBef>
                  <a:spcPts val="500"/>
                </a:spcBef>
              </a:pPr>
              <a:endParaRPr lang="en-US" sz="900" b="1" dirty="0">
                <a:solidFill>
                  <a:schemeClr val="bg1"/>
                </a:solidFill>
              </a:endParaRPr>
            </a:p>
          </p:txBody>
        </p:sp>
        <p:cxnSp>
          <p:nvCxnSpPr>
            <p:cNvPr id="35" name="Straight Connector 34">
              <a:extLst>
                <a:ext uri="{FF2B5EF4-FFF2-40B4-BE49-F238E27FC236}">
                  <a16:creationId xmlns:a16="http://schemas.microsoft.com/office/drawing/2014/main" id="{77EB2E8D-EA16-4FE0-A40B-D2425CBADE5D}"/>
                </a:ext>
              </a:extLst>
            </p:cNvPr>
            <p:cNvCxnSpPr>
              <a:cxnSpLocks/>
            </p:cNvCxnSpPr>
            <p:nvPr/>
          </p:nvCxnSpPr>
          <p:spPr bwMode="gray">
            <a:xfrm>
              <a:off x="3648821" y="1436335"/>
              <a:ext cx="1474122"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B945B7-0870-40B7-BB92-0994D2AB68D5}"/>
                </a:ext>
              </a:extLst>
            </p:cNvPr>
            <p:cNvCxnSpPr>
              <a:cxnSpLocks/>
            </p:cNvCxnSpPr>
            <p:nvPr/>
          </p:nvCxnSpPr>
          <p:spPr bwMode="gray">
            <a:xfrm>
              <a:off x="608434" y="1436335"/>
              <a:ext cx="1629940"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5C6F49A6-CA1A-4500-80B8-9C81289CFAD7}"/>
              </a:ext>
            </a:extLst>
          </p:cNvPr>
          <p:cNvPicPr>
            <a:picLocks noChangeAspect="1"/>
          </p:cNvPicPr>
          <p:nvPr/>
        </p:nvPicPr>
        <p:blipFill>
          <a:blip r:embed="rId3">
            <a:lum bright="100000"/>
          </a:blip>
          <a:stretch>
            <a:fillRect/>
          </a:stretch>
        </p:blipFill>
        <p:spPr>
          <a:xfrm>
            <a:off x="3704105" y="1573222"/>
            <a:ext cx="285293" cy="365760"/>
          </a:xfrm>
          <a:prstGeom prst="rect">
            <a:avLst/>
          </a:prstGeom>
        </p:spPr>
      </p:pic>
      <p:pic>
        <p:nvPicPr>
          <p:cNvPr id="40" name="Picture 39">
            <a:extLst>
              <a:ext uri="{FF2B5EF4-FFF2-40B4-BE49-F238E27FC236}">
                <a16:creationId xmlns:a16="http://schemas.microsoft.com/office/drawing/2014/main" id="{6B4851AA-040E-4393-B89B-86EB2C214DF1}"/>
              </a:ext>
            </a:extLst>
          </p:cNvPr>
          <p:cNvPicPr>
            <a:picLocks noChangeAspect="1"/>
          </p:cNvPicPr>
          <p:nvPr/>
        </p:nvPicPr>
        <p:blipFill>
          <a:blip r:embed="rId4">
            <a:lum bright="100000"/>
          </a:blip>
          <a:stretch>
            <a:fillRect/>
          </a:stretch>
        </p:blipFill>
        <p:spPr>
          <a:xfrm>
            <a:off x="3686731" y="2611644"/>
            <a:ext cx="320040" cy="316839"/>
          </a:xfrm>
          <a:prstGeom prst="rect">
            <a:avLst/>
          </a:prstGeom>
        </p:spPr>
      </p:pic>
      <p:pic>
        <p:nvPicPr>
          <p:cNvPr id="41" name="Picture 40">
            <a:extLst>
              <a:ext uri="{FF2B5EF4-FFF2-40B4-BE49-F238E27FC236}">
                <a16:creationId xmlns:a16="http://schemas.microsoft.com/office/drawing/2014/main" id="{47FEF91B-1301-4E4D-8B0F-A05C81DA12EA}"/>
              </a:ext>
            </a:extLst>
          </p:cNvPr>
          <p:cNvPicPr>
            <a:picLocks noChangeAspect="1"/>
          </p:cNvPicPr>
          <p:nvPr/>
        </p:nvPicPr>
        <p:blipFill>
          <a:blip r:embed="rId5">
            <a:lum bright="100000"/>
          </a:blip>
          <a:stretch>
            <a:fillRect/>
          </a:stretch>
        </p:blipFill>
        <p:spPr>
          <a:xfrm>
            <a:off x="3701057" y="3671364"/>
            <a:ext cx="291389" cy="365760"/>
          </a:xfrm>
          <a:prstGeom prst="rect">
            <a:avLst/>
          </a:prstGeom>
        </p:spPr>
      </p:pic>
      <p:sp>
        <p:nvSpPr>
          <p:cNvPr id="42" name="Text Placeholder 3">
            <a:extLst>
              <a:ext uri="{FF2B5EF4-FFF2-40B4-BE49-F238E27FC236}">
                <a16:creationId xmlns:a16="http://schemas.microsoft.com/office/drawing/2014/main" id="{31BD8EDC-D238-4613-8260-E38560711EBA}"/>
              </a:ext>
            </a:extLst>
          </p:cNvPr>
          <p:cNvSpPr txBox="1">
            <a:spLocks/>
          </p:cNvSpPr>
          <p:nvPr/>
        </p:nvSpPr>
        <p:spPr bwMode="gray">
          <a:xfrm>
            <a:off x="5148072" y="4677489"/>
            <a:ext cx="1252728"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EAB interviews and analysis.</a:t>
            </a:r>
          </a:p>
        </p:txBody>
      </p:sp>
    </p:spTree>
    <p:extLst>
      <p:ext uri="{BB962C8B-B14F-4D97-AF65-F5344CB8AC3E}">
        <p14:creationId xmlns:p14="http://schemas.microsoft.com/office/powerpoint/2010/main" val="214190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A228A1-E60A-4596-8C8E-85C8EA89DDA9}"/>
              </a:ext>
            </a:extLst>
          </p:cNvPr>
          <p:cNvSpPr>
            <a:spLocks noGrp="1"/>
          </p:cNvSpPr>
          <p:nvPr>
            <p:ph type="body" sz="quarter" idx="15"/>
          </p:nvPr>
        </p:nvSpPr>
        <p:spPr>
          <a:xfrm>
            <a:off x="280194" y="640267"/>
            <a:ext cx="6120603" cy="184666"/>
          </a:xfrm>
        </p:spPr>
        <p:txBody>
          <a:bodyPr/>
          <a:lstStyle/>
          <a:p>
            <a:endParaRPr lang="en-US" dirty="0"/>
          </a:p>
        </p:txBody>
      </p:sp>
      <p:sp>
        <p:nvSpPr>
          <p:cNvPr id="3" name="Text Placeholder 2">
            <a:extLst>
              <a:ext uri="{FF2B5EF4-FFF2-40B4-BE49-F238E27FC236}">
                <a16:creationId xmlns:a16="http://schemas.microsoft.com/office/drawing/2014/main" id="{1A9DD7D9-D0CF-444E-834C-F347BD1D918E}"/>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77FF2910-B45C-4CAD-97AD-1CC09971411C}"/>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5" name="Text Placeholder 4">
            <a:extLst>
              <a:ext uri="{FF2B5EF4-FFF2-40B4-BE49-F238E27FC236}">
                <a16:creationId xmlns:a16="http://schemas.microsoft.com/office/drawing/2014/main" id="{9943D862-5DAC-479A-82FD-8D214F1544D2}"/>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93B0BB06-B509-4366-B668-5692D0FDB131}"/>
              </a:ext>
            </a:extLst>
          </p:cNvPr>
          <p:cNvSpPr>
            <a:spLocks noGrp="1"/>
          </p:cNvSpPr>
          <p:nvPr>
            <p:ph type="title"/>
          </p:nvPr>
        </p:nvSpPr>
        <p:spPr/>
        <p:txBody>
          <a:bodyPr/>
          <a:lstStyle/>
          <a:p>
            <a:r>
              <a:rPr lang="en-US" dirty="0"/>
              <a:t>Universities Play a Pivotal Role in Career Prep</a:t>
            </a:r>
          </a:p>
        </p:txBody>
      </p:sp>
      <p:grpSp>
        <p:nvGrpSpPr>
          <p:cNvPr id="10" name="Group 9">
            <a:extLst>
              <a:ext uri="{FF2B5EF4-FFF2-40B4-BE49-F238E27FC236}">
                <a16:creationId xmlns:a16="http://schemas.microsoft.com/office/drawing/2014/main" id="{8E9FCEBA-B4CD-4E4D-9CB8-DEB35C3B483C}"/>
              </a:ext>
            </a:extLst>
          </p:cNvPr>
          <p:cNvGrpSpPr/>
          <p:nvPr/>
        </p:nvGrpSpPr>
        <p:grpSpPr>
          <a:xfrm>
            <a:off x="463724" y="1170009"/>
            <a:ext cx="5762111" cy="3070374"/>
            <a:chOff x="463724" y="1170009"/>
            <a:chExt cx="5762111" cy="3070374"/>
          </a:xfrm>
        </p:grpSpPr>
        <p:grpSp>
          <p:nvGrpSpPr>
            <p:cNvPr id="31" name="Group 30">
              <a:extLst>
                <a:ext uri="{FF2B5EF4-FFF2-40B4-BE49-F238E27FC236}">
                  <a16:creationId xmlns:a16="http://schemas.microsoft.com/office/drawing/2014/main" id="{5DAD7EF2-1FCC-4D27-88D4-61F685690143}"/>
                </a:ext>
              </a:extLst>
            </p:cNvPr>
            <p:cNvGrpSpPr/>
            <p:nvPr/>
          </p:nvGrpSpPr>
          <p:grpSpPr>
            <a:xfrm>
              <a:off x="463724" y="1601153"/>
              <a:ext cx="5762111" cy="2639230"/>
              <a:chOff x="463724" y="1101416"/>
              <a:chExt cx="5762111" cy="2639230"/>
            </a:xfrm>
          </p:grpSpPr>
          <p:cxnSp>
            <p:nvCxnSpPr>
              <p:cNvPr id="42" name="Straight Arrow Connector 41">
                <a:extLst>
                  <a:ext uri="{FF2B5EF4-FFF2-40B4-BE49-F238E27FC236}">
                    <a16:creationId xmlns:a16="http://schemas.microsoft.com/office/drawing/2014/main" id="{327A884A-387B-445E-A30B-771E3230DB3F}"/>
                  </a:ext>
                </a:extLst>
              </p:cNvPr>
              <p:cNvCxnSpPr/>
              <p:nvPr/>
            </p:nvCxnSpPr>
            <p:spPr bwMode="gray">
              <a:xfrm>
                <a:off x="2200077" y="1843142"/>
                <a:ext cx="603381" cy="410373"/>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BFE0E9C-77C7-4788-AE54-FBFC6AFD8FE2}"/>
                  </a:ext>
                </a:extLst>
              </p:cNvPr>
              <p:cNvCxnSpPr>
                <a:cxnSpLocks/>
              </p:cNvCxnSpPr>
              <p:nvPr/>
            </p:nvCxnSpPr>
            <p:spPr bwMode="gray">
              <a:xfrm flipH="1">
                <a:off x="1999377" y="2563643"/>
                <a:ext cx="671723" cy="0"/>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3F44F03-9092-4927-8713-CCBDF2AF20FB}"/>
                  </a:ext>
                </a:extLst>
              </p:cNvPr>
              <p:cNvCxnSpPr>
                <a:cxnSpLocks/>
              </p:cNvCxnSpPr>
              <p:nvPr/>
            </p:nvCxnSpPr>
            <p:spPr bwMode="gray">
              <a:xfrm flipH="1">
                <a:off x="2283870" y="2979293"/>
                <a:ext cx="603504" cy="411480"/>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B27CE198-8C4B-4DAA-ABDA-B33C6924605C}"/>
                  </a:ext>
                </a:extLst>
              </p:cNvPr>
              <p:cNvSpPr/>
              <p:nvPr/>
            </p:nvSpPr>
            <p:spPr bwMode="gray">
              <a:xfrm>
                <a:off x="2723824" y="2107767"/>
                <a:ext cx="911753" cy="911753"/>
              </a:xfrm>
              <a:prstGeom prst="ellipse">
                <a:avLst/>
              </a:prstGeom>
              <a:solidFill>
                <a:schemeClr val="bg1"/>
              </a:solidFill>
              <a:ln w="571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3" name="TextBox 32">
                <a:extLst>
                  <a:ext uri="{FF2B5EF4-FFF2-40B4-BE49-F238E27FC236}">
                    <a16:creationId xmlns:a16="http://schemas.microsoft.com/office/drawing/2014/main" id="{7809FDA0-53CE-4CB4-94A1-69F947921797}"/>
                  </a:ext>
                </a:extLst>
              </p:cNvPr>
              <p:cNvSpPr txBox="1"/>
              <p:nvPr/>
            </p:nvSpPr>
            <p:spPr bwMode="gray">
              <a:xfrm>
                <a:off x="2848048" y="2690550"/>
                <a:ext cx="663304" cy="138499"/>
              </a:xfrm>
              <a:prstGeom prst="rect">
                <a:avLst/>
              </a:prstGeom>
              <a:solidFill>
                <a:schemeClr val="bg1"/>
              </a:solidFill>
            </p:spPr>
            <p:txBody>
              <a:bodyPr wrap="square" lIns="0" tIns="0" rIns="0" bIns="0" rtlCol="0">
                <a:spAutoFit/>
              </a:bodyPr>
              <a:lstStyle/>
              <a:p>
                <a:pPr algn="ctr">
                  <a:spcBef>
                    <a:spcPts val="500"/>
                  </a:spcBef>
                </a:pPr>
                <a:r>
                  <a:rPr lang="en-US" sz="900" b="1" dirty="0"/>
                  <a:t>University</a:t>
                </a:r>
              </a:p>
            </p:txBody>
          </p:sp>
          <p:grpSp>
            <p:nvGrpSpPr>
              <p:cNvPr id="29" name="Group 28">
                <a:extLst>
                  <a:ext uri="{FF2B5EF4-FFF2-40B4-BE49-F238E27FC236}">
                    <a16:creationId xmlns:a16="http://schemas.microsoft.com/office/drawing/2014/main" id="{00A1329D-15F8-4DC2-AD85-38A7369566D3}"/>
                  </a:ext>
                </a:extLst>
              </p:cNvPr>
              <p:cNvGrpSpPr/>
              <p:nvPr/>
            </p:nvGrpSpPr>
            <p:grpSpPr>
              <a:xfrm>
                <a:off x="577742" y="2442723"/>
                <a:ext cx="1379947" cy="369332"/>
                <a:chOff x="577742" y="2442723"/>
                <a:chExt cx="1379947" cy="369332"/>
              </a:xfrm>
            </p:grpSpPr>
            <p:sp>
              <p:nvSpPr>
                <p:cNvPr id="34" name="TextBox 33">
                  <a:extLst>
                    <a:ext uri="{FF2B5EF4-FFF2-40B4-BE49-F238E27FC236}">
                      <a16:creationId xmlns:a16="http://schemas.microsoft.com/office/drawing/2014/main" id="{215CD6E4-85E4-4379-9B67-E2648390118B}"/>
                    </a:ext>
                  </a:extLst>
                </p:cNvPr>
                <p:cNvSpPr txBox="1"/>
                <p:nvPr/>
              </p:nvSpPr>
              <p:spPr bwMode="gray">
                <a:xfrm>
                  <a:off x="890089" y="2442723"/>
                  <a:ext cx="1067600" cy="369332"/>
                </a:xfrm>
                <a:prstGeom prst="rect">
                  <a:avLst/>
                </a:prstGeom>
                <a:noFill/>
              </p:spPr>
              <p:txBody>
                <a:bodyPr wrap="square" lIns="0" tIns="0" rIns="0" bIns="0" rtlCol="0">
                  <a:spAutoFit/>
                </a:bodyPr>
                <a:lstStyle/>
                <a:p>
                  <a:pPr>
                    <a:spcBef>
                      <a:spcPts val="500"/>
                    </a:spcBef>
                  </a:pPr>
                  <a:r>
                    <a:rPr lang="en-US" sz="800" dirty="0"/>
                    <a:t>Insight into </a:t>
                  </a:r>
                  <a:r>
                    <a:rPr lang="en-US" sz="800" b="1" dirty="0"/>
                    <a:t>industry needs and</a:t>
                  </a:r>
                  <a:r>
                    <a:rPr lang="en-US" sz="800" dirty="0"/>
                    <a:t> </a:t>
                  </a:r>
                  <a:r>
                    <a:rPr lang="en-US" sz="800" b="1" dirty="0"/>
                    <a:t>desired</a:t>
                  </a:r>
                  <a:r>
                    <a:rPr lang="en-US" sz="800" dirty="0"/>
                    <a:t> </a:t>
                  </a:r>
                  <a:r>
                    <a:rPr lang="en-US" sz="800" b="1" dirty="0"/>
                    <a:t>skills </a:t>
                  </a:r>
                </a:p>
              </p:txBody>
            </p:sp>
            <p:pic>
              <p:nvPicPr>
                <p:cNvPr id="58" name="Picture 57" descr="A picture containing object&#10;&#10;Description automatically generated">
                  <a:extLst>
                    <a:ext uri="{FF2B5EF4-FFF2-40B4-BE49-F238E27FC236}">
                      <a16:creationId xmlns:a16="http://schemas.microsoft.com/office/drawing/2014/main" id="{9159B0BE-AB44-4EC0-BE6E-DA39AAF461F5}"/>
                    </a:ext>
                  </a:extLst>
                </p:cNvPr>
                <p:cNvPicPr>
                  <a:picLocks noChangeAspect="1"/>
                </p:cNvPicPr>
                <p:nvPr/>
              </p:nvPicPr>
              <p:blipFill>
                <a:blip r:embed="rId3"/>
                <a:stretch>
                  <a:fillRect/>
                </a:stretch>
              </p:blipFill>
              <p:spPr>
                <a:xfrm>
                  <a:off x="577742" y="2467143"/>
                  <a:ext cx="177339" cy="320493"/>
                </a:xfrm>
                <a:prstGeom prst="rect">
                  <a:avLst/>
                </a:prstGeom>
              </p:spPr>
            </p:pic>
          </p:grpSp>
          <p:grpSp>
            <p:nvGrpSpPr>
              <p:cNvPr id="28" name="Group 27">
                <a:extLst>
                  <a:ext uri="{FF2B5EF4-FFF2-40B4-BE49-F238E27FC236}">
                    <a16:creationId xmlns:a16="http://schemas.microsoft.com/office/drawing/2014/main" id="{31D7F67C-83B8-4324-8B06-3485C652947E}"/>
                  </a:ext>
                </a:extLst>
              </p:cNvPr>
              <p:cNvGrpSpPr/>
              <p:nvPr/>
            </p:nvGrpSpPr>
            <p:grpSpPr>
              <a:xfrm>
                <a:off x="463724" y="1635791"/>
                <a:ext cx="1632866" cy="369332"/>
                <a:chOff x="463724" y="1635791"/>
                <a:chExt cx="1632866" cy="369332"/>
              </a:xfrm>
            </p:grpSpPr>
            <p:sp>
              <p:nvSpPr>
                <p:cNvPr id="20" name="TextBox 19">
                  <a:extLst>
                    <a:ext uri="{FF2B5EF4-FFF2-40B4-BE49-F238E27FC236}">
                      <a16:creationId xmlns:a16="http://schemas.microsoft.com/office/drawing/2014/main" id="{2EAE8E3C-3E0A-4D78-8953-4FDEA4BDB525}"/>
                    </a:ext>
                  </a:extLst>
                </p:cNvPr>
                <p:cNvSpPr txBox="1"/>
                <p:nvPr/>
              </p:nvSpPr>
              <p:spPr bwMode="gray">
                <a:xfrm>
                  <a:off x="890089" y="1635791"/>
                  <a:ext cx="1206501" cy="369332"/>
                </a:xfrm>
                <a:prstGeom prst="rect">
                  <a:avLst/>
                </a:prstGeom>
                <a:noFill/>
              </p:spPr>
              <p:txBody>
                <a:bodyPr wrap="square" lIns="0" tIns="0" rIns="0" bIns="0" rtlCol="0">
                  <a:spAutoFit/>
                </a:bodyPr>
                <a:lstStyle/>
                <a:p>
                  <a:pPr>
                    <a:spcBef>
                      <a:spcPts val="500"/>
                    </a:spcBef>
                  </a:pPr>
                  <a:r>
                    <a:rPr lang="en-US" sz="800" dirty="0"/>
                    <a:t>Direct access</a:t>
                  </a:r>
                  <a:br>
                    <a:rPr lang="en-US" sz="800" dirty="0"/>
                  </a:br>
                  <a:r>
                    <a:rPr lang="en-US" sz="800" dirty="0"/>
                    <a:t>to </a:t>
                  </a:r>
                  <a:r>
                    <a:rPr lang="en-US" sz="800" b="1" dirty="0"/>
                    <a:t>employers, internships, </a:t>
                  </a:r>
                  <a:r>
                    <a:rPr lang="en-US" sz="800" dirty="0"/>
                    <a:t>and </a:t>
                  </a:r>
                  <a:r>
                    <a:rPr lang="en-US" sz="800" b="1" dirty="0"/>
                    <a:t>jobs</a:t>
                  </a:r>
                </a:p>
              </p:txBody>
            </p:sp>
            <p:pic>
              <p:nvPicPr>
                <p:cNvPr id="56" name="Picture 55">
                  <a:extLst>
                    <a:ext uri="{FF2B5EF4-FFF2-40B4-BE49-F238E27FC236}">
                      <a16:creationId xmlns:a16="http://schemas.microsoft.com/office/drawing/2014/main" id="{14F55C61-863D-43A5-ACFA-9F61A78FB0D6}"/>
                    </a:ext>
                  </a:extLst>
                </p:cNvPr>
                <p:cNvPicPr>
                  <a:picLocks noChangeAspect="1"/>
                </p:cNvPicPr>
                <p:nvPr/>
              </p:nvPicPr>
              <p:blipFill>
                <a:blip r:embed="rId4"/>
                <a:stretch>
                  <a:fillRect/>
                </a:stretch>
              </p:blipFill>
              <p:spPr>
                <a:xfrm>
                  <a:off x="463724" y="1708285"/>
                  <a:ext cx="291357" cy="224345"/>
                </a:xfrm>
                <a:prstGeom prst="rect">
                  <a:avLst/>
                </a:prstGeom>
              </p:spPr>
            </p:pic>
          </p:grpSp>
          <p:grpSp>
            <p:nvGrpSpPr>
              <p:cNvPr id="30" name="Group 29">
                <a:extLst>
                  <a:ext uri="{FF2B5EF4-FFF2-40B4-BE49-F238E27FC236}">
                    <a16:creationId xmlns:a16="http://schemas.microsoft.com/office/drawing/2014/main" id="{831115CF-D481-4126-B952-209DAC7114FB}"/>
                  </a:ext>
                </a:extLst>
              </p:cNvPr>
              <p:cNvGrpSpPr/>
              <p:nvPr/>
            </p:nvGrpSpPr>
            <p:grpSpPr>
              <a:xfrm>
                <a:off x="514290" y="3249654"/>
                <a:ext cx="1621046" cy="369332"/>
                <a:chOff x="514290" y="3249654"/>
                <a:chExt cx="1621046" cy="369332"/>
              </a:xfrm>
            </p:grpSpPr>
            <p:sp>
              <p:nvSpPr>
                <p:cNvPr id="35" name="TextBox 34">
                  <a:extLst>
                    <a:ext uri="{FF2B5EF4-FFF2-40B4-BE49-F238E27FC236}">
                      <a16:creationId xmlns:a16="http://schemas.microsoft.com/office/drawing/2014/main" id="{B13BA107-AAA7-4545-BCED-F03FB0B439F8}"/>
                    </a:ext>
                  </a:extLst>
                </p:cNvPr>
                <p:cNvSpPr txBox="1"/>
                <p:nvPr/>
              </p:nvSpPr>
              <p:spPr bwMode="gray">
                <a:xfrm>
                  <a:off x="890089" y="3249654"/>
                  <a:ext cx="1245247" cy="369332"/>
                </a:xfrm>
                <a:prstGeom prst="rect">
                  <a:avLst/>
                </a:prstGeom>
                <a:noFill/>
              </p:spPr>
              <p:txBody>
                <a:bodyPr wrap="square" lIns="0" tIns="0" rIns="0" bIns="0" rtlCol="0">
                  <a:spAutoFit/>
                </a:bodyPr>
                <a:lstStyle/>
                <a:p>
                  <a:pPr>
                    <a:spcBef>
                      <a:spcPts val="500"/>
                    </a:spcBef>
                  </a:pPr>
                  <a:r>
                    <a:rPr lang="en-US" sz="800" dirty="0"/>
                    <a:t>Guidance on</a:t>
                  </a:r>
                  <a:br>
                    <a:rPr lang="en-US" sz="800" dirty="0"/>
                  </a:br>
                  <a:r>
                    <a:rPr lang="en-US" sz="800" b="1" dirty="0"/>
                    <a:t>job-searching</a:t>
                  </a:r>
                  <a:r>
                    <a:rPr lang="en-US" sz="800" dirty="0"/>
                    <a:t> and </a:t>
                  </a:r>
                  <a:r>
                    <a:rPr lang="en-US" sz="800" b="1" dirty="0"/>
                    <a:t>networking</a:t>
                  </a:r>
                  <a:r>
                    <a:rPr lang="en-US" sz="800" dirty="0"/>
                    <a:t> strategies</a:t>
                  </a:r>
                </a:p>
              </p:txBody>
            </p:sp>
            <p:pic>
              <p:nvPicPr>
                <p:cNvPr id="64" name="Picture 63" descr="A picture containing object&#10;&#10;Description automatically generated">
                  <a:extLst>
                    <a:ext uri="{FF2B5EF4-FFF2-40B4-BE49-F238E27FC236}">
                      <a16:creationId xmlns:a16="http://schemas.microsoft.com/office/drawing/2014/main" id="{BC26B736-84EF-4232-BA68-992901672A52}"/>
                    </a:ext>
                  </a:extLst>
                </p:cNvPr>
                <p:cNvPicPr>
                  <a:picLocks noChangeAspect="1"/>
                </p:cNvPicPr>
                <p:nvPr/>
              </p:nvPicPr>
              <p:blipFill>
                <a:blip r:embed="rId5"/>
                <a:stretch>
                  <a:fillRect/>
                </a:stretch>
              </p:blipFill>
              <p:spPr>
                <a:xfrm>
                  <a:off x="514290" y="3313925"/>
                  <a:ext cx="240791" cy="240791"/>
                </a:xfrm>
                <a:prstGeom prst="rect">
                  <a:avLst/>
                </a:prstGeom>
              </p:spPr>
            </p:pic>
          </p:grpSp>
          <p:pic>
            <p:nvPicPr>
              <p:cNvPr id="53" name="Picture 52">
                <a:extLst>
                  <a:ext uri="{FF2B5EF4-FFF2-40B4-BE49-F238E27FC236}">
                    <a16:creationId xmlns:a16="http://schemas.microsoft.com/office/drawing/2014/main" id="{D2461313-EC17-48FB-84DC-23F8207720D9}"/>
                  </a:ext>
                </a:extLst>
              </p:cNvPr>
              <p:cNvPicPr>
                <a:picLocks noChangeAspect="1"/>
              </p:cNvPicPr>
              <p:nvPr/>
            </p:nvPicPr>
            <p:blipFill>
              <a:blip r:embed="rId6"/>
              <a:stretch>
                <a:fillRect/>
              </a:stretch>
            </p:blipFill>
            <p:spPr>
              <a:xfrm>
                <a:off x="2952624" y="2201568"/>
                <a:ext cx="454152" cy="457200"/>
              </a:xfrm>
              <a:prstGeom prst="rect">
                <a:avLst/>
              </a:prstGeom>
            </p:spPr>
          </p:pic>
          <p:sp>
            <p:nvSpPr>
              <p:cNvPr id="7" name="TextBox 6">
                <a:extLst>
                  <a:ext uri="{FF2B5EF4-FFF2-40B4-BE49-F238E27FC236}">
                    <a16:creationId xmlns:a16="http://schemas.microsoft.com/office/drawing/2014/main" id="{7325244F-A163-4011-B291-BE37FE81C60C}"/>
                  </a:ext>
                </a:extLst>
              </p:cNvPr>
              <p:cNvSpPr txBox="1"/>
              <p:nvPr/>
            </p:nvSpPr>
            <p:spPr>
              <a:xfrm>
                <a:off x="463724" y="1101417"/>
                <a:ext cx="1620253" cy="276999"/>
              </a:xfrm>
              <a:prstGeom prst="rect">
                <a:avLst/>
              </a:prstGeom>
              <a:noFill/>
            </p:spPr>
            <p:txBody>
              <a:bodyPr wrap="square" lIns="0" tIns="0" rIns="0" bIns="0" rtlCol="0">
                <a:spAutoFit/>
              </a:bodyPr>
              <a:lstStyle/>
              <a:p>
                <a:pPr>
                  <a:spcBef>
                    <a:spcPts val="500"/>
                  </a:spcBef>
                </a:pPr>
                <a:r>
                  <a:rPr lang="en-US" sz="900" b="1" dirty="0"/>
                  <a:t>Students’ Career Preparation Needs</a:t>
                </a:r>
              </a:p>
            </p:txBody>
          </p:sp>
          <p:sp>
            <p:nvSpPr>
              <p:cNvPr id="39" name="TextBox 38">
                <a:extLst>
                  <a:ext uri="{FF2B5EF4-FFF2-40B4-BE49-F238E27FC236}">
                    <a16:creationId xmlns:a16="http://schemas.microsoft.com/office/drawing/2014/main" id="{B66D2A56-0976-4858-91F9-37504588CBEF}"/>
                  </a:ext>
                </a:extLst>
              </p:cNvPr>
              <p:cNvSpPr txBox="1"/>
              <p:nvPr/>
            </p:nvSpPr>
            <p:spPr>
              <a:xfrm>
                <a:off x="4203045" y="1101416"/>
                <a:ext cx="2022790" cy="276999"/>
              </a:xfrm>
              <a:prstGeom prst="rect">
                <a:avLst/>
              </a:prstGeom>
              <a:noFill/>
            </p:spPr>
            <p:txBody>
              <a:bodyPr wrap="square" lIns="0" tIns="0" rIns="0" bIns="0" rtlCol="0">
                <a:spAutoFit/>
              </a:bodyPr>
              <a:lstStyle/>
              <a:p>
                <a:pPr>
                  <a:spcBef>
                    <a:spcPts val="500"/>
                  </a:spcBef>
                </a:pPr>
                <a:r>
                  <a:rPr lang="en-US" sz="900" b="1" dirty="0"/>
                  <a:t>Resources Marshalled for Student Career Preparation</a:t>
                </a:r>
              </a:p>
            </p:txBody>
          </p:sp>
          <p:cxnSp>
            <p:nvCxnSpPr>
              <p:cNvPr id="40" name="Straight Arrow Connector 39">
                <a:extLst>
                  <a:ext uri="{FF2B5EF4-FFF2-40B4-BE49-F238E27FC236}">
                    <a16:creationId xmlns:a16="http://schemas.microsoft.com/office/drawing/2014/main" id="{902B600E-C639-4909-B63D-9DD15C92EC6D}"/>
                  </a:ext>
                </a:extLst>
              </p:cNvPr>
              <p:cNvCxnSpPr>
                <a:cxnSpLocks/>
              </p:cNvCxnSpPr>
              <p:nvPr/>
            </p:nvCxnSpPr>
            <p:spPr bwMode="gray">
              <a:xfrm flipH="1">
                <a:off x="3555942" y="1843203"/>
                <a:ext cx="603504" cy="411480"/>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F644F11-A4AD-4847-8E0F-EF45D6089FF4}"/>
                  </a:ext>
                </a:extLst>
              </p:cNvPr>
              <p:cNvCxnSpPr>
                <a:cxnSpLocks/>
              </p:cNvCxnSpPr>
              <p:nvPr/>
            </p:nvCxnSpPr>
            <p:spPr bwMode="gray">
              <a:xfrm flipH="1">
                <a:off x="3673101" y="2563643"/>
                <a:ext cx="671723" cy="0"/>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B5D55600-59AD-4E31-8075-747FD92F6F8B}"/>
                  </a:ext>
                </a:extLst>
              </p:cNvPr>
              <p:cNvCxnSpPr>
                <a:cxnSpLocks/>
              </p:cNvCxnSpPr>
              <p:nvPr/>
            </p:nvCxnSpPr>
            <p:spPr bwMode="gray">
              <a:xfrm flipH="1" flipV="1">
                <a:off x="3508305" y="2972628"/>
                <a:ext cx="603504" cy="407568"/>
              </a:xfrm>
              <a:prstGeom prst="straightConnector1">
                <a:avLst/>
              </a:prstGeom>
              <a:ln w="28575">
                <a:solidFill>
                  <a:schemeClr val="accent3"/>
                </a:solidFill>
                <a:prstDash val="solid"/>
                <a:miter lim="8000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E0DACC2-EE44-43B4-A396-30505045BD2F}"/>
                  </a:ext>
                </a:extLst>
              </p:cNvPr>
              <p:cNvGrpSpPr/>
              <p:nvPr/>
            </p:nvGrpSpPr>
            <p:grpSpPr>
              <a:xfrm>
                <a:off x="4262043" y="1635791"/>
                <a:ext cx="1605091" cy="369332"/>
                <a:chOff x="4262043" y="1635791"/>
                <a:chExt cx="1605091" cy="369332"/>
              </a:xfrm>
            </p:grpSpPr>
            <p:sp>
              <p:nvSpPr>
                <p:cNvPr id="51" name="TextBox 50">
                  <a:extLst>
                    <a:ext uri="{FF2B5EF4-FFF2-40B4-BE49-F238E27FC236}">
                      <a16:creationId xmlns:a16="http://schemas.microsoft.com/office/drawing/2014/main" id="{32D8908D-4B14-4C9B-9B98-66CB8F1DEC23}"/>
                    </a:ext>
                  </a:extLst>
                </p:cNvPr>
                <p:cNvSpPr txBox="1"/>
                <p:nvPr/>
              </p:nvSpPr>
              <p:spPr>
                <a:xfrm>
                  <a:off x="4723018" y="1635791"/>
                  <a:ext cx="1144116" cy="369332"/>
                </a:xfrm>
                <a:prstGeom prst="rect">
                  <a:avLst/>
                </a:prstGeom>
                <a:noFill/>
              </p:spPr>
              <p:txBody>
                <a:bodyPr wrap="square" lIns="0" tIns="0" rIns="0" bIns="0" rtlCol="0">
                  <a:spAutoFit/>
                </a:bodyPr>
                <a:lstStyle/>
                <a:p>
                  <a:pPr>
                    <a:spcBef>
                      <a:spcPts val="500"/>
                    </a:spcBef>
                  </a:pPr>
                  <a:r>
                    <a:rPr lang="en-US" sz="800" dirty="0"/>
                    <a:t>Access to</a:t>
                  </a:r>
                  <a:br>
                    <a:rPr lang="en-US" sz="800" dirty="0"/>
                  </a:br>
                  <a:r>
                    <a:rPr lang="en-US" sz="800" b="1" dirty="0"/>
                    <a:t>University Courses and Faculty</a:t>
                  </a:r>
                </a:p>
              </p:txBody>
            </p:sp>
            <p:pic>
              <p:nvPicPr>
                <p:cNvPr id="13" name="Picture 12" descr="A close up of a logo&#10;&#10;Description automatically generated">
                  <a:extLst>
                    <a:ext uri="{FF2B5EF4-FFF2-40B4-BE49-F238E27FC236}">
                      <a16:creationId xmlns:a16="http://schemas.microsoft.com/office/drawing/2014/main" id="{64E317BE-04FF-49FA-B49F-AD6BB5020B98}"/>
                    </a:ext>
                  </a:extLst>
                </p:cNvPr>
                <p:cNvPicPr>
                  <a:picLocks noChangeAspect="1"/>
                </p:cNvPicPr>
                <p:nvPr/>
              </p:nvPicPr>
              <p:blipFill>
                <a:blip r:embed="rId7"/>
                <a:stretch>
                  <a:fillRect/>
                </a:stretch>
              </p:blipFill>
              <p:spPr>
                <a:xfrm>
                  <a:off x="4262043" y="1708285"/>
                  <a:ext cx="358378" cy="228600"/>
                </a:xfrm>
                <a:prstGeom prst="rect">
                  <a:avLst/>
                </a:prstGeom>
              </p:spPr>
            </p:pic>
          </p:grpSp>
          <p:grpSp>
            <p:nvGrpSpPr>
              <p:cNvPr id="26" name="Group 25">
                <a:extLst>
                  <a:ext uri="{FF2B5EF4-FFF2-40B4-BE49-F238E27FC236}">
                    <a16:creationId xmlns:a16="http://schemas.microsoft.com/office/drawing/2014/main" id="{1B693027-C635-4106-9E45-3EB4517717A4}"/>
                  </a:ext>
                </a:extLst>
              </p:cNvPr>
              <p:cNvGrpSpPr/>
              <p:nvPr/>
            </p:nvGrpSpPr>
            <p:grpSpPr>
              <a:xfrm>
                <a:off x="4360121" y="2442723"/>
                <a:ext cx="1421843" cy="369332"/>
                <a:chOff x="4360121" y="2442723"/>
                <a:chExt cx="1421843" cy="369332"/>
              </a:xfrm>
            </p:grpSpPr>
            <p:sp>
              <p:nvSpPr>
                <p:cNvPr id="16" name="TextBox 15">
                  <a:extLst>
                    <a:ext uri="{FF2B5EF4-FFF2-40B4-BE49-F238E27FC236}">
                      <a16:creationId xmlns:a16="http://schemas.microsoft.com/office/drawing/2014/main" id="{D5BF1C89-782D-457A-BF49-EB74C603F7C6}"/>
                    </a:ext>
                  </a:extLst>
                </p:cNvPr>
                <p:cNvSpPr txBox="1"/>
                <p:nvPr/>
              </p:nvSpPr>
              <p:spPr>
                <a:xfrm>
                  <a:off x="4723018" y="2442723"/>
                  <a:ext cx="1058946" cy="369332"/>
                </a:xfrm>
                <a:prstGeom prst="rect">
                  <a:avLst/>
                </a:prstGeom>
                <a:noFill/>
              </p:spPr>
              <p:txBody>
                <a:bodyPr wrap="square" lIns="0" tIns="0" rIns="0" bIns="0" rtlCol="0">
                  <a:spAutoFit/>
                </a:bodyPr>
                <a:lstStyle/>
                <a:p>
                  <a:pPr>
                    <a:spcBef>
                      <a:spcPts val="500"/>
                    </a:spcBef>
                  </a:pPr>
                  <a:r>
                    <a:rPr lang="en-US" sz="800" dirty="0"/>
                    <a:t>Relationships with </a:t>
                  </a:r>
                  <a:r>
                    <a:rPr lang="en-US" sz="800" b="1" dirty="0"/>
                    <a:t>Employers</a:t>
                  </a:r>
                  <a:r>
                    <a:rPr lang="en-US" sz="800" dirty="0"/>
                    <a:t> across industries</a:t>
                  </a:r>
                </a:p>
              </p:txBody>
            </p:sp>
            <p:pic>
              <p:nvPicPr>
                <p:cNvPr id="15" name="Picture 14" descr="A close up of a logo&#10;&#10;Description automatically generated">
                  <a:extLst>
                    <a:ext uri="{FF2B5EF4-FFF2-40B4-BE49-F238E27FC236}">
                      <a16:creationId xmlns:a16="http://schemas.microsoft.com/office/drawing/2014/main" id="{0EAD7A9D-59A8-49DC-B2B1-D417CDA4FE15}"/>
                    </a:ext>
                  </a:extLst>
                </p:cNvPr>
                <p:cNvPicPr>
                  <a:picLocks noChangeAspect="1"/>
                </p:cNvPicPr>
                <p:nvPr/>
              </p:nvPicPr>
              <p:blipFill>
                <a:blip r:embed="rId8"/>
                <a:stretch>
                  <a:fillRect/>
                </a:stretch>
              </p:blipFill>
              <p:spPr>
                <a:xfrm>
                  <a:off x="4360121" y="2467596"/>
                  <a:ext cx="260300" cy="320040"/>
                </a:xfrm>
                <a:prstGeom prst="rect">
                  <a:avLst/>
                </a:prstGeom>
              </p:spPr>
            </p:pic>
          </p:grpSp>
          <p:grpSp>
            <p:nvGrpSpPr>
              <p:cNvPr id="25" name="Group 24">
                <a:extLst>
                  <a:ext uri="{FF2B5EF4-FFF2-40B4-BE49-F238E27FC236}">
                    <a16:creationId xmlns:a16="http://schemas.microsoft.com/office/drawing/2014/main" id="{A99820A6-11BD-4BB6-9A90-343535463567}"/>
                  </a:ext>
                </a:extLst>
              </p:cNvPr>
              <p:cNvGrpSpPr/>
              <p:nvPr/>
            </p:nvGrpSpPr>
            <p:grpSpPr>
              <a:xfrm>
                <a:off x="4203045" y="3249654"/>
                <a:ext cx="1578919" cy="490992"/>
                <a:chOff x="4203045" y="3249654"/>
                <a:chExt cx="1578919" cy="490992"/>
              </a:xfrm>
            </p:grpSpPr>
            <p:grpSp>
              <p:nvGrpSpPr>
                <p:cNvPr id="9" name="Group 8">
                  <a:extLst>
                    <a:ext uri="{FF2B5EF4-FFF2-40B4-BE49-F238E27FC236}">
                      <a16:creationId xmlns:a16="http://schemas.microsoft.com/office/drawing/2014/main" id="{FCEFC03A-3156-4C28-90DC-81D427940293}"/>
                    </a:ext>
                  </a:extLst>
                </p:cNvPr>
                <p:cNvGrpSpPr/>
                <p:nvPr/>
              </p:nvGrpSpPr>
              <p:grpSpPr>
                <a:xfrm>
                  <a:off x="4203045" y="3249654"/>
                  <a:ext cx="1578919" cy="490992"/>
                  <a:chOff x="4267699" y="3272291"/>
                  <a:chExt cx="1578919" cy="490992"/>
                </a:xfrm>
              </p:grpSpPr>
              <p:sp>
                <p:nvSpPr>
                  <p:cNvPr id="50" name="TextBox 49">
                    <a:extLst>
                      <a:ext uri="{FF2B5EF4-FFF2-40B4-BE49-F238E27FC236}">
                        <a16:creationId xmlns:a16="http://schemas.microsoft.com/office/drawing/2014/main" id="{BC3F3A9D-D01E-4A1F-A35F-B0C71C6C1436}"/>
                      </a:ext>
                    </a:extLst>
                  </p:cNvPr>
                  <p:cNvSpPr txBox="1"/>
                  <p:nvPr/>
                </p:nvSpPr>
                <p:spPr>
                  <a:xfrm>
                    <a:off x="4816757" y="3333121"/>
                    <a:ext cx="1000776" cy="369332"/>
                  </a:xfrm>
                  <a:prstGeom prst="rect">
                    <a:avLst/>
                  </a:prstGeom>
                  <a:noFill/>
                </p:spPr>
                <p:txBody>
                  <a:bodyPr wrap="square" lIns="0" tIns="0" rIns="0" bIns="0" rtlCol="0">
                    <a:spAutoFit/>
                  </a:bodyPr>
                  <a:lstStyle/>
                  <a:p>
                    <a:pPr>
                      <a:spcBef>
                        <a:spcPts val="500"/>
                      </a:spcBef>
                    </a:pPr>
                    <a:r>
                      <a:rPr lang="en-US" sz="800" dirty="0"/>
                      <a:t>Affinity and goodwill developed with </a:t>
                    </a:r>
                    <a:r>
                      <a:rPr lang="en-US" sz="800" b="1" dirty="0"/>
                      <a:t>Alumni</a:t>
                    </a:r>
                  </a:p>
                </p:txBody>
              </p:sp>
              <p:sp>
                <p:nvSpPr>
                  <p:cNvPr id="17" name="Rectangle 16">
                    <a:extLst>
                      <a:ext uri="{FF2B5EF4-FFF2-40B4-BE49-F238E27FC236}">
                        <a16:creationId xmlns:a16="http://schemas.microsoft.com/office/drawing/2014/main" id="{6178ED84-9C19-4F0D-AEA1-0D8D44E9C650}"/>
                      </a:ext>
                    </a:extLst>
                  </p:cNvPr>
                  <p:cNvSpPr/>
                  <p:nvPr/>
                </p:nvSpPr>
                <p:spPr bwMode="gray">
                  <a:xfrm>
                    <a:off x="4267699" y="3272291"/>
                    <a:ext cx="1578919" cy="49099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800" dirty="0"/>
                  </a:p>
                </p:txBody>
              </p:sp>
            </p:grpSp>
            <p:pic>
              <p:nvPicPr>
                <p:cNvPr id="24" name="Picture 23" descr="A close up of a logo&#10;&#10;Description automatically generated">
                  <a:extLst>
                    <a:ext uri="{FF2B5EF4-FFF2-40B4-BE49-F238E27FC236}">
                      <a16:creationId xmlns:a16="http://schemas.microsoft.com/office/drawing/2014/main" id="{993C1C70-588D-4004-89C8-1125A591D05C}"/>
                    </a:ext>
                  </a:extLst>
                </p:cNvPr>
                <p:cNvPicPr>
                  <a:picLocks noChangeAspect="1"/>
                </p:cNvPicPr>
                <p:nvPr/>
              </p:nvPicPr>
              <p:blipFill>
                <a:blip r:embed="rId9"/>
                <a:stretch>
                  <a:fillRect/>
                </a:stretch>
              </p:blipFill>
              <p:spPr>
                <a:xfrm>
                  <a:off x="4263805" y="3414394"/>
                  <a:ext cx="356616" cy="211107"/>
                </a:xfrm>
                <a:prstGeom prst="rect">
                  <a:avLst/>
                </a:prstGeom>
              </p:spPr>
            </p:pic>
          </p:grpSp>
        </p:grpSp>
        <p:sp>
          <p:nvSpPr>
            <p:cNvPr id="8" name="TextBox 7">
              <a:extLst>
                <a:ext uri="{FF2B5EF4-FFF2-40B4-BE49-F238E27FC236}">
                  <a16:creationId xmlns:a16="http://schemas.microsoft.com/office/drawing/2014/main" id="{CBC4664E-C955-4D7F-B185-0C80D0342BEB}"/>
                </a:ext>
              </a:extLst>
            </p:cNvPr>
            <p:cNvSpPr txBox="1"/>
            <p:nvPr/>
          </p:nvSpPr>
          <p:spPr>
            <a:xfrm>
              <a:off x="463724" y="1170009"/>
              <a:ext cx="2782813" cy="153888"/>
            </a:xfrm>
            <a:prstGeom prst="rect">
              <a:avLst/>
            </a:prstGeom>
            <a:noFill/>
          </p:spPr>
          <p:txBody>
            <a:bodyPr wrap="none" lIns="0" tIns="0" rIns="0" bIns="0" rtlCol="0">
              <a:spAutoFit/>
            </a:bodyPr>
            <a:lstStyle/>
            <a:p>
              <a:pPr>
                <a:spcBef>
                  <a:spcPts val="500"/>
                </a:spcBef>
              </a:pPr>
              <a:r>
                <a:rPr lang="en-US" sz="1000" b="1" dirty="0"/>
                <a:t>Student Career Preparation Ecosystem</a:t>
              </a:r>
            </a:p>
          </p:txBody>
        </p:sp>
      </p:grpSp>
    </p:spTree>
    <p:extLst>
      <p:ext uri="{BB962C8B-B14F-4D97-AF65-F5344CB8AC3E}">
        <p14:creationId xmlns:p14="http://schemas.microsoft.com/office/powerpoint/2010/main" val="12654887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DB94C8-BD5B-4B1F-9FDE-B98548554E3B}"/>
              </a:ext>
            </a:extLst>
          </p:cNvPr>
          <p:cNvSpPr>
            <a:spLocks noGrp="1"/>
          </p:cNvSpPr>
          <p:nvPr>
            <p:ph type="body" sz="quarter" idx="15"/>
          </p:nvPr>
        </p:nvSpPr>
        <p:spPr>
          <a:xfrm>
            <a:off x="280195" y="640267"/>
            <a:ext cx="5842794" cy="184666"/>
          </a:xfrm>
        </p:spPr>
        <p:txBody>
          <a:bodyPr/>
          <a:lstStyle/>
          <a:p>
            <a:r>
              <a:rPr lang="en-US" dirty="0"/>
              <a:t>Alumni-Led Online Skill Workshops: A Lower Effort Win with High Impact</a:t>
            </a:r>
          </a:p>
        </p:txBody>
      </p:sp>
      <p:sp>
        <p:nvSpPr>
          <p:cNvPr id="3" name="Text Placeholder 2">
            <a:extLst>
              <a:ext uri="{FF2B5EF4-FFF2-40B4-BE49-F238E27FC236}">
                <a16:creationId xmlns:a16="http://schemas.microsoft.com/office/drawing/2014/main" id="{19931B34-E70F-4B77-9613-7942EB7E81FE}"/>
              </a:ext>
            </a:extLst>
          </p:cNvPr>
          <p:cNvSpPr>
            <a:spLocks noGrp="1"/>
          </p:cNvSpPr>
          <p:nvPr>
            <p:ph type="body" sz="quarter" idx="16"/>
          </p:nvPr>
        </p:nvSpPr>
        <p:spPr>
          <a:xfrm>
            <a:off x="280193" y="38227"/>
            <a:ext cx="3120231" cy="246221"/>
          </a:xfrm>
        </p:spPr>
        <p:txBody>
          <a:bodyPr/>
          <a:lstStyle/>
          <a:p>
            <a:r>
              <a:rPr lang="en-US" dirty="0"/>
              <a:t>Strategy 4: Equipping Students with Career Readiness Skills</a:t>
            </a:r>
          </a:p>
        </p:txBody>
      </p:sp>
      <p:sp>
        <p:nvSpPr>
          <p:cNvPr id="4" name="Text Placeholder 3">
            <a:extLst>
              <a:ext uri="{FF2B5EF4-FFF2-40B4-BE49-F238E27FC236}">
                <a16:creationId xmlns:a16="http://schemas.microsoft.com/office/drawing/2014/main" id="{36F03A00-A52A-4B36-BAA6-31FA4FAE863F}"/>
              </a:ext>
            </a:extLst>
          </p:cNvPr>
          <p:cNvSpPr>
            <a:spLocks noGrp="1"/>
          </p:cNvSpPr>
          <p:nvPr>
            <p:ph type="body" sz="quarter" idx="18"/>
          </p:nvPr>
        </p:nvSpPr>
        <p:spPr>
          <a:xfrm>
            <a:off x="2840449" y="4600545"/>
            <a:ext cx="3560352" cy="200055"/>
          </a:xfrm>
        </p:spPr>
        <p:txBody>
          <a:bodyPr/>
          <a:lstStyle/>
          <a:p>
            <a:r>
              <a:rPr lang="en-US" dirty="0"/>
              <a:t>Source: McMaster University, Hamilton, ON; </a:t>
            </a:r>
            <a:r>
              <a:rPr lang="en-US" dirty="0">
                <a:hlinkClick r:id="rId3"/>
              </a:rPr>
              <a:t>http://arizonaalumni.com/alumni-events?field_event_type_tid%5B0%5D=90</a:t>
            </a:r>
            <a:r>
              <a:rPr lang="en-US" dirty="0"/>
              <a:t>, University of Arizona, Tempe, AZ; EAB interviews and analysis.</a:t>
            </a:r>
          </a:p>
        </p:txBody>
      </p:sp>
      <p:sp>
        <p:nvSpPr>
          <p:cNvPr id="6" name="Title 5">
            <a:extLst>
              <a:ext uri="{FF2B5EF4-FFF2-40B4-BE49-F238E27FC236}">
                <a16:creationId xmlns:a16="http://schemas.microsoft.com/office/drawing/2014/main" id="{F3BAAE69-ABCD-4AEF-AE42-D39E26A3AAC5}"/>
              </a:ext>
            </a:extLst>
          </p:cNvPr>
          <p:cNvSpPr>
            <a:spLocks noGrp="1"/>
          </p:cNvSpPr>
          <p:nvPr>
            <p:ph type="title"/>
          </p:nvPr>
        </p:nvSpPr>
        <p:spPr/>
        <p:txBody>
          <a:bodyPr/>
          <a:lstStyle/>
          <a:p>
            <a:r>
              <a:rPr lang="en-US" dirty="0"/>
              <a:t>Online Skill Workshops</a:t>
            </a:r>
          </a:p>
        </p:txBody>
      </p:sp>
      <p:grpSp>
        <p:nvGrpSpPr>
          <p:cNvPr id="5" name="Group 4">
            <a:extLst>
              <a:ext uri="{FF2B5EF4-FFF2-40B4-BE49-F238E27FC236}">
                <a16:creationId xmlns:a16="http://schemas.microsoft.com/office/drawing/2014/main" id="{0F8FEDD7-0603-4A7F-ADB9-02E5B0912400}"/>
              </a:ext>
            </a:extLst>
          </p:cNvPr>
          <p:cNvGrpSpPr/>
          <p:nvPr/>
        </p:nvGrpSpPr>
        <p:grpSpPr>
          <a:xfrm>
            <a:off x="280129" y="849572"/>
            <a:ext cx="5977796" cy="3673216"/>
            <a:chOff x="280129" y="849572"/>
            <a:chExt cx="5977796" cy="3673216"/>
          </a:xfrm>
        </p:grpSpPr>
        <p:pic>
          <p:nvPicPr>
            <p:cNvPr id="6148" name="Picture 4" descr="Image result for mcmaster logo">
              <a:extLst>
                <a:ext uri="{FF2B5EF4-FFF2-40B4-BE49-F238E27FC236}">
                  <a16:creationId xmlns:a16="http://schemas.microsoft.com/office/drawing/2014/main" id="{57F92C2D-D9EE-481D-AAD4-592F9A5BE0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1213" y="1049584"/>
              <a:ext cx="829168" cy="458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0D852C3-690E-45ED-90D1-06F9E7F1A968}"/>
                </a:ext>
              </a:extLst>
            </p:cNvPr>
            <p:cNvSpPr txBox="1"/>
            <p:nvPr/>
          </p:nvSpPr>
          <p:spPr>
            <a:xfrm>
              <a:off x="280129" y="2009840"/>
              <a:ext cx="2560319" cy="1500411"/>
            </a:xfrm>
            <a:prstGeom prst="rect">
              <a:avLst/>
            </a:prstGeom>
            <a:noFill/>
          </p:spPr>
          <p:txBody>
            <a:bodyPr wrap="square" lIns="0" tIns="0" rIns="0" bIns="0" rtlCol="0">
              <a:spAutoFit/>
            </a:bodyPr>
            <a:lstStyle>
              <a:defPPr>
                <a:defRPr lang="en-US"/>
              </a:defPPr>
              <a:lvl1pPr marL="118872" indent="-118872" fontAlgn="t">
                <a:spcBef>
                  <a:spcPts val="300"/>
                </a:spcBef>
                <a:buFont typeface="Arial" panose="020B0604020202020204" pitchFamily="34" charset="0"/>
                <a:buChar char="•"/>
                <a:defRPr sz="900"/>
              </a:lvl1pPr>
              <a:lvl3pPr marL="387705" lvl="2" indent="-118872" fontAlgn="t">
                <a:spcBef>
                  <a:spcPts val="300"/>
                </a:spcBef>
                <a:buFont typeface="Arial" panose="020B0604020202020204" pitchFamily="34" charset="0"/>
                <a:buChar char="•"/>
                <a:defRPr sz="900"/>
              </a:lvl3pPr>
            </a:lstStyle>
            <a:p>
              <a:r>
                <a:rPr lang="en-US" dirty="0"/>
                <a:t>Alumni provide live resume feedback and advice in 15-minute increments</a:t>
              </a:r>
            </a:p>
            <a:p>
              <a:r>
                <a:rPr lang="en-US" dirty="0"/>
                <a:t>Typically involves 25+ alumni and 100+ students per session</a:t>
              </a:r>
            </a:p>
            <a:p>
              <a:r>
                <a:rPr lang="en-US" dirty="0"/>
                <a:t>Programme uses a virtual networking platform costing £2-3K per year</a:t>
              </a:r>
            </a:p>
            <a:p>
              <a:r>
                <a:rPr lang="en-US" dirty="0"/>
                <a:t>Sessions scheduled around alumni work schedules, with sessions running during lunch, after work (5:30 PM), and in the</a:t>
              </a:r>
              <a:br>
                <a:rPr lang="en-US" dirty="0"/>
              </a:br>
              <a:r>
                <a:rPr lang="en-US" dirty="0"/>
                <a:t>evening (7 PM)</a:t>
              </a:r>
            </a:p>
          </p:txBody>
        </p:sp>
        <p:sp>
          <p:nvSpPr>
            <p:cNvPr id="8" name="Rectangle 7">
              <a:extLst>
                <a:ext uri="{FF2B5EF4-FFF2-40B4-BE49-F238E27FC236}">
                  <a16:creationId xmlns:a16="http://schemas.microsoft.com/office/drawing/2014/main" id="{4C8211C6-EBF1-46CC-9240-2F9C578C7A8D}"/>
                </a:ext>
              </a:extLst>
            </p:cNvPr>
            <p:cNvSpPr/>
            <p:nvPr/>
          </p:nvSpPr>
          <p:spPr>
            <a:xfrm>
              <a:off x="666943" y="1533549"/>
              <a:ext cx="2407517" cy="307777"/>
            </a:xfrm>
            <a:prstGeom prst="rect">
              <a:avLst/>
            </a:prstGeom>
            <a:noFill/>
          </p:spPr>
          <p:txBody>
            <a:bodyPr wrap="square" lIns="0" tIns="0" rIns="0" bIns="0" rtlCol="0">
              <a:spAutoFit/>
            </a:bodyPr>
            <a:lstStyle/>
            <a:p>
              <a:pPr>
                <a:spcBef>
                  <a:spcPts val="500"/>
                </a:spcBef>
              </a:pPr>
              <a:r>
                <a:rPr lang="en-US" sz="1000" b="1" dirty="0"/>
                <a:t>McMaster University Speed Resume Review Sessions</a:t>
              </a:r>
            </a:p>
          </p:txBody>
        </p:sp>
        <p:pic>
          <p:nvPicPr>
            <p:cNvPr id="6146" name="Picture 2" descr="Image result for university of arizona logo">
              <a:extLst>
                <a:ext uri="{FF2B5EF4-FFF2-40B4-BE49-F238E27FC236}">
                  <a16:creationId xmlns:a16="http://schemas.microsoft.com/office/drawing/2014/main" id="{D0163738-53E9-4BFB-8F4B-4D9B87234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623" y="849572"/>
              <a:ext cx="682866" cy="6828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FD81900D-D187-446F-8BBC-1D27FC4256C0}"/>
                </a:ext>
              </a:extLst>
            </p:cNvPr>
            <p:cNvSpPr/>
            <p:nvPr/>
          </p:nvSpPr>
          <p:spPr>
            <a:xfrm>
              <a:off x="3785728" y="1533574"/>
              <a:ext cx="2164552" cy="307777"/>
            </a:xfrm>
            <a:prstGeom prst="rect">
              <a:avLst/>
            </a:prstGeom>
            <a:noFill/>
          </p:spPr>
          <p:txBody>
            <a:bodyPr wrap="square" lIns="0" tIns="0" rIns="0" bIns="0" rtlCol="0">
              <a:spAutoFit/>
            </a:bodyPr>
            <a:lstStyle/>
            <a:p>
              <a:pPr>
                <a:spcBef>
                  <a:spcPts val="500"/>
                </a:spcBef>
              </a:pPr>
              <a:r>
                <a:rPr lang="en-US" sz="1000" b="1" dirty="0"/>
                <a:t>University of Arizona Alumni Career Lab Webinars</a:t>
              </a:r>
            </a:p>
          </p:txBody>
        </p:sp>
        <p:sp>
          <p:nvSpPr>
            <p:cNvPr id="12" name="TextBox 11">
              <a:extLst>
                <a:ext uri="{FF2B5EF4-FFF2-40B4-BE49-F238E27FC236}">
                  <a16:creationId xmlns:a16="http://schemas.microsoft.com/office/drawing/2014/main" id="{02B28986-433B-43DB-A39B-32110488E574}"/>
                </a:ext>
              </a:extLst>
            </p:cNvPr>
            <p:cNvSpPr txBox="1"/>
            <p:nvPr/>
          </p:nvSpPr>
          <p:spPr>
            <a:xfrm>
              <a:off x="3319370" y="2013591"/>
              <a:ext cx="2938555" cy="1692771"/>
            </a:xfrm>
            <a:prstGeom prst="rect">
              <a:avLst/>
            </a:prstGeom>
            <a:noFill/>
          </p:spPr>
          <p:txBody>
            <a:bodyPr wrap="square" lIns="0" tIns="0" rIns="0" bIns="0" rtlCol="0">
              <a:spAutoFit/>
            </a:bodyPr>
            <a:lstStyle/>
            <a:p>
              <a:pPr marL="118872" indent="-118872" fontAlgn="t">
                <a:spcBef>
                  <a:spcPts val="300"/>
                </a:spcBef>
                <a:buFont typeface="Arial" panose="020B0604020202020204" pitchFamily="34" charset="0"/>
                <a:buChar char="•"/>
              </a:pPr>
              <a:r>
                <a:rPr lang="en-US" sz="900" dirty="0"/>
                <a:t>Alumni lead live, interactive webinars on important career topics</a:t>
              </a:r>
            </a:p>
            <a:p>
              <a:pPr marL="118872" indent="-118872" fontAlgn="t">
                <a:spcBef>
                  <a:spcPts val="300"/>
                </a:spcBef>
                <a:buFont typeface="Arial" panose="020B0604020202020204" pitchFamily="34" charset="0"/>
                <a:buChar char="•"/>
              </a:pPr>
              <a:r>
                <a:rPr lang="en-US" sz="900" dirty="0"/>
                <a:t>Open to current students and young alumni</a:t>
              </a:r>
            </a:p>
            <a:p>
              <a:pPr marL="118872" indent="-118872" fontAlgn="t">
                <a:spcBef>
                  <a:spcPts val="300"/>
                </a:spcBef>
                <a:buFont typeface="Arial" panose="020B0604020202020204" pitchFamily="34" charset="0"/>
                <a:buChar char="•"/>
              </a:pPr>
              <a:r>
                <a:rPr lang="en-US" sz="900" dirty="0"/>
                <a:t>Topics include: </a:t>
              </a:r>
            </a:p>
            <a:p>
              <a:pPr marL="387705" lvl="2" indent="-118872" fontAlgn="t">
                <a:spcBef>
                  <a:spcPts val="300"/>
                </a:spcBef>
                <a:buFont typeface="Arial" panose="020B0604020202020204" pitchFamily="34" charset="0"/>
                <a:buChar char="•"/>
              </a:pPr>
              <a:r>
                <a:rPr lang="en-US" sz="900" dirty="0"/>
                <a:t>Job Search Strategies</a:t>
              </a:r>
            </a:p>
            <a:p>
              <a:pPr marL="387705" lvl="2" indent="-118872" fontAlgn="t">
                <a:spcBef>
                  <a:spcPts val="300"/>
                </a:spcBef>
                <a:buFont typeface="Arial" panose="020B0604020202020204" pitchFamily="34" charset="0"/>
                <a:buChar char="•"/>
              </a:pPr>
              <a:r>
                <a:rPr lang="en-US" sz="900" dirty="0"/>
                <a:t>Optimizing LinkedIn Profiles</a:t>
              </a:r>
            </a:p>
            <a:p>
              <a:pPr marL="387705" lvl="2" indent="-118872" fontAlgn="t">
                <a:spcBef>
                  <a:spcPts val="300"/>
                </a:spcBef>
                <a:buFont typeface="Arial" panose="020B0604020202020204" pitchFamily="34" charset="0"/>
                <a:buChar char="•"/>
              </a:pPr>
              <a:r>
                <a:rPr lang="en-US" sz="900" dirty="0"/>
                <a:t>How to Use Indeed</a:t>
              </a:r>
            </a:p>
            <a:p>
              <a:pPr marL="387705" lvl="2" indent="-118872" fontAlgn="t">
                <a:spcBef>
                  <a:spcPts val="300"/>
                </a:spcBef>
                <a:buFont typeface="Arial" panose="020B0604020202020204" pitchFamily="34" charset="0"/>
                <a:buChar char="•"/>
              </a:pPr>
              <a:r>
                <a:rPr lang="en-US" sz="900" dirty="0"/>
                <a:t>Networking Tips</a:t>
              </a:r>
            </a:p>
            <a:p>
              <a:pPr marL="387705" lvl="2" indent="-118872" fontAlgn="t">
                <a:spcBef>
                  <a:spcPts val="300"/>
                </a:spcBef>
                <a:buFont typeface="Arial" panose="020B0604020202020204" pitchFamily="34" charset="0"/>
                <a:buChar char="•"/>
              </a:pPr>
              <a:r>
                <a:rPr lang="en-US" sz="900" dirty="0"/>
                <a:t>Career Transitions</a:t>
              </a:r>
            </a:p>
            <a:p>
              <a:pPr marL="118872" indent="-118872">
                <a:spcBef>
                  <a:spcPts val="300"/>
                </a:spcBef>
                <a:buFont typeface="Arial" panose="020B0604020202020204" pitchFamily="34" charset="0"/>
                <a:buChar char="•"/>
              </a:pPr>
              <a:r>
                <a:rPr lang="en-US" sz="900" dirty="0"/>
                <a:t>Webinars typically run once or twice per month</a:t>
              </a:r>
            </a:p>
          </p:txBody>
        </p:sp>
        <p:pic>
          <p:nvPicPr>
            <p:cNvPr id="11" name="Picture 10">
              <a:extLst>
                <a:ext uri="{FF2B5EF4-FFF2-40B4-BE49-F238E27FC236}">
                  <a16:creationId xmlns:a16="http://schemas.microsoft.com/office/drawing/2014/main" id="{85A00662-D732-40C3-A5BE-D961CFB3D305}"/>
                </a:ext>
              </a:extLst>
            </p:cNvPr>
            <p:cNvPicPr>
              <a:picLocks noChangeAspect="1"/>
            </p:cNvPicPr>
            <p:nvPr/>
          </p:nvPicPr>
          <p:blipFill>
            <a:blip r:embed="rId6"/>
            <a:stretch>
              <a:fillRect/>
            </a:stretch>
          </p:blipFill>
          <p:spPr>
            <a:xfrm>
              <a:off x="280129" y="1507688"/>
              <a:ext cx="274983" cy="352542"/>
            </a:xfrm>
            <a:prstGeom prst="rect">
              <a:avLst/>
            </a:prstGeom>
          </p:spPr>
        </p:pic>
        <p:pic>
          <p:nvPicPr>
            <p:cNvPr id="14" name="Picture 13" descr="A close up of a sign&#10;&#10;Description automatically generated">
              <a:extLst>
                <a:ext uri="{FF2B5EF4-FFF2-40B4-BE49-F238E27FC236}">
                  <a16:creationId xmlns:a16="http://schemas.microsoft.com/office/drawing/2014/main" id="{2E1EB61E-3578-48AD-9B40-EA7421A5018D}"/>
                </a:ext>
              </a:extLst>
            </p:cNvPr>
            <p:cNvPicPr>
              <a:picLocks noChangeAspect="1"/>
            </p:cNvPicPr>
            <p:nvPr/>
          </p:nvPicPr>
          <p:blipFill>
            <a:blip r:embed="rId7"/>
            <a:stretch>
              <a:fillRect/>
            </a:stretch>
          </p:blipFill>
          <p:spPr>
            <a:xfrm>
              <a:off x="3319370" y="1533525"/>
              <a:ext cx="359513" cy="342735"/>
            </a:xfrm>
            <a:prstGeom prst="rect">
              <a:avLst/>
            </a:prstGeom>
          </p:spPr>
        </p:pic>
        <p:grpSp>
          <p:nvGrpSpPr>
            <p:cNvPr id="17" name="Group 16">
              <a:extLst>
                <a:ext uri="{FF2B5EF4-FFF2-40B4-BE49-F238E27FC236}">
                  <a16:creationId xmlns:a16="http://schemas.microsoft.com/office/drawing/2014/main" id="{49EF61BA-94CA-4571-A3ED-E62511A5BD4A}"/>
                </a:ext>
              </a:extLst>
            </p:cNvPr>
            <p:cNvGrpSpPr/>
            <p:nvPr/>
          </p:nvGrpSpPr>
          <p:grpSpPr>
            <a:xfrm>
              <a:off x="280129" y="3839411"/>
              <a:ext cx="2302043" cy="683377"/>
              <a:chOff x="280129" y="3839411"/>
              <a:chExt cx="2302043" cy="683377"/>
            </a:xfrm>
          </p:grpSpPr>
          <p:sp>
            <p:nvSpPr>
              <p:cNvPr id="15" name="Rectangle 14">
                <a:extLst>
                  <a:ext uri="{FF2B5EF4-FFF2-40B4-BE49-F238E27FC236}">
                    <a16:creationId xmlns:a16="http://schemas.microsoft.com/office/drawing/2014/main" id="{8F4EAC00-2BE7-4A7E-9E08-18FBAE28D7C6}"/>
                  </a:ext>
                </a:extLst>
              </p:cNvPr>
              <p:cNvSpPr/>
              <p:nvPr/>
            </p:nvSpPr>
            <p:spPr bwMode="gray">
              <a:xfrm>
                <a:off x="280129" y="3839411"/>
                <a:ext cx="2302043" cy="6833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TextBox 9">
                <a:extLst>
                  <a:ext uri="{FF2B5EF4-FFF2-40B4-BE49-F238E27FC236}">
                    <a16:creationId xmlns:a16="http://schemas.microsoft.com/office/drawing/2014/main" id="{0D683A91-55D7-4E8A-A6BB-296C41E54F20}"/>
                  </a:ext>
                </a:extLst>
              </p:cNvPr>
              <p:cNvSpPr txBox="1"/>
              <p:nvPr/>
            </p:nvSpPr>
            <p:spPr>
              <a:xfrm>
                <a:off x="348874" y="3973350"/>
                <a:ext cx="2164552" cy="415498"/>
              </a:xfrm>
              <a:prstGeom prst="rect">
                <a:avLst/>
              </a:prstGeom>
              <a:noFill/>
            </p:spPr>
            <p:txBody>
              <a:bodyPr wrap="square" lIns="0" tIns="0" rIns="0" bIns="0" rtlCol="0">
                <a:spAutoFit/>
              </a:bodyPr>
              <a:lstStyle/>
              <a:p>
                <a:pPr>
                  <a:spcBef>
                    <a:spcPts val="500"/>
                  </a:spcBef>
                </a:pPr>
                <a:r>
                  <a:rPr lang="en-US" sz="900" dirty="0">
                    <a:solidFill>
                      <a:schemeClr val="bg1"/>
                    </a:solidFill>
                  </a:rPr>
                  <a:t>Alumni eager to participate due to </a:t>
                </a:r>
                <a:r>
                  <a:rPr lang="en-US" sz="900" b="1" dirty="0">
                    <a:solidFill>
                      <a:schemeClr val="bg1"/>
                    </a:solidFill>
                  </a:rPr>
                  <a:t>low time-commitment</a:t>
                </a:r>
                <a:r>
                  <a:rPr lang="en-US" sz="900" dirty="0">
                    <a:solidFill>
                      <a:schemeClr val="bg1"/>
                    </a:solidFill>
                  </a:rPr>
                  <a:t> and </a:t>
                </a:r>
                <a:r>
                  <a:rPr lang="en-US" sz="900" b="1" dirty="0">
                    <a:solidFill>
                      <a:schemeClr val="bg1"/>
                    </a:solidFill>
                  </a:rPr>
                  <a:t>ability to engage students virtually </a:t>
                </a:r>
              </a:p>
            </p:txBody>
          </p:sp>
        </p:grpSp>
        <p:grpSp>
          <p:nvGrpSpPr>
            <p:cNvPr id="18" name="Group 17">
              <a:extLst>
                <a:ext uri="{FF2B5EF4-FFF2-40B4-BE49-F238E27FC236}">
                  <a16:creationId xmlns:a16="http://schemas.microsoft.com/office/drawing/2014/main" id="{B8909D8F-1599-45BB-818E-370971EB4A73}"/>
                </a:ext>
              </a:extLst>
            </p:cNvPr>
            <p:cNvGrpSpPr/>
            <p:nvPr/>
          </p:nvGrpSpPr>
          <p:grpSpPr>
            <a:xfrm>
              <a:off x="3225135" y="4004325"/>
              <a:ext cx="3001378" cy="368566"/>
              <a:chOff x="3225135" y="3980859"/>
              <a:chExt cx="3001378" cy="368566"/>
            </a:xfrm>
          </p:grpSpPr>
          <p:sp>
            <p:nvSpPr>
              <p:cNvPr id="16" name="Rectangle 15">
                <a:extLst>
                  <a:ext uri="{FF2B5EF4-FFF2-40B4-BE49-F238E27FC236}">
                    <a16:creationId xmlns:a16="http://schemas.microsoft.com/office/drawing/2014/main" id="{8EC17C7A-BDDC-4418-BFC1-8FCFA6461694}"/>
                  </a:ext>
                </a:extLst>
              </p:cNvPr>
              <p:cNvSpPr/>
              <p:nvPr/>
            </p:nvSpPr>
            <p:spPr bwMode="gray">
              <a:xfrm>
                <a:off x="3225135" y="3980859"/>
                <a:ext cx="3001378" cy="3685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94F8C7CE-39AB-4611-A847-9A30071FF737}"/>
                  </a:ext>
                </a:extLst>
              </p:cNvPr>
              <p:cNvSpPr txBox="1"/>
              <p:nvPr/>
            </p:nvSpPr>
            <p:spPr>
              <a:xfrm>
                <a:off x="3287959" y="4088384"/>
                <a:ext cx="2938554" cy="138499"/>
              </a:xfrm>
              <a:prstGeom prst="rect">
                <a:avLst/>
              </a:prstGeom>
              <a:noFill/>
            </p:spPr>
            <p:txBody>
              <a:bodyPr wrap="square" lIns="0" tIns="0" rIns="0" bIns="0" rtlCol="0">
                <a:spAutoFit/>
              </a:bodyPr>
              <a:lstStyle/>
              <a:p>
                <a:pPr>
                  <a:spcBef>
                    <a:spcPts val="500"/>
                  </a:spcBef>
                </a:pPr>
                <a:r>
                  <a:rPr lang="en-US" sz="900" b="1" dirty="0">
                    <a:solidFill>
                      <a:schemeClr val="bg1"/>
                    </a:solidFill>
                  </a:rPr>
                  <a:t>30+ archived webinars available on-demand </a:t>
                </a:r>
              </a:p>
            </p:txBody>
          </p:sp>
        </p:grpSp>
        <p:cxnSp>
          <p:nvCxnSpPr>
            <p:cNvPr id="20" name="Straight Connector 19">
              <a:extLst>
                <a:ext uri="{FF2B5EF4-FFF2-40B4-BE49-F238E27FC236}">
                  <a16:creationId xmlns:a16="http://schemas.microsoft.com/office/drawing/2014/main" id="{02671C9D-570D-45C6-9583-23D857ADEBD8}"/>
                </a:ext>
              </a:extLst>
            </p:cNvPr>
            <p:cNvCxnSpPr/>
            <p:nvPr/>
          </p:nvCxnSpPr>
          <p:spPr bwMode="gray">
            <a:xfrm>
              <a:off x="599057" y="3657600"/>
              <a:ext cx="15218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3D593CD-743D-4274-BE81-E41B5643BA61}"/>
                </a:ext>
              </a:extLst>
            </p:cNvPr>
            <p:cNvCxnSpPr/>
            <p:nvPr/>
          </p:nvCxnSpPr>
          <p:spPr bwMode="gray">
            <a:xfrm>
              <a:off x="3964910" y="3839411"/>
              <a:ext cx="1521827"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3240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33FBF1-666F-4376-9E82-0E9B91E45A80}"/>
              </a:ext>
            </a:extLst>
          </p:cNvPr>
          <p:cNvSpPr>
            <a:spLocks noGrp="1"/>
          </p:cNvSpPr>
          <p:nvPr>
            <p:ph type="body" sz="quarter" idx="15"/>
          </p:nvPr>
        </p:nvSpPr>
        <p:spPr>
          <a:xfrm>
            <a:off x="280195" y="640267"/>
            <a:ext cx="5842794" cy="184666"/>
          </a:xfrm>
        </p:spPr>
        <p:txBody>
          <a:bodyPr/>
          <a:lstStyle/>
          <a:p>
            <a:r>
              <a:rPr lang="en-US" dirty="0"/>
              <a:t>Colgate’s “Real World Conference” Equips Students with Post-Grad Skills</a:t>
            </a:r>
            <a:endParaRPr lang="en-US" b="1" dirty="0"/>
          </a:p>
        </p:txBody>
      </p:sp>
      <p:sp>
        <p:nvSpPr>
          <p:cNvPr id="3" name="Text Placeholder 2">
            <a:extLst>
              <a:ext uri="{FF2B5EF4-FFF2-40B4-BE49-F238E27FC236}">
                <a16:creationId xmlns:a16="http://schemas.microsoft.com/office/drawing/2014/main" id="{847C7C39-D9B5-4DF8-AB4A-FCE416634766}"/>
              </a:ext>
            </a:extLst>
          </p:cNvPr>
          <p:cNvSpPr>
            <a:spLocks noGrp="1"/>
          </p:cNvSpPr>
          <p:nvPr>
            <p:ph type="body" sz="quarter" idx="16"/>
          </p:nvPr>
        </p:nvSpPr>
        <p:spPr>
          <a:xfrm>
            <a:off x="280193" y="38227"/>
            <a:ext cx="3177253" cy="246221"/>
          </a:xfrm>
        </p:spPr>
        <p:txBody>
          <a:bodyPr/>
          <a:lstStyle/>
          <a:p>
            <a:r>
              <a:rPr lang="en-US" dirty="0"/>
              <a:t>Strategy 4: Equipping Students with Career Readiness Skills</a:t>
            </a:r>
          </a:p>
        </p:txBody>
      </p:sp>
      <p:sp>
        <p:nvSpPr>
          <p:cNvPr id="4" name="Text Placeholder 3">
            <a:extLst>
              <a:ext uri="{FF2B5EF4-FFF2-40B4-BE49-F238E27FC236}">
                <a16:creationId xmlns:a16="http://schemas.microsoft.com/office/drawing/2014/main" id="{ED94FCB6-3A35-4040-9923-408FAB56A759}"/>
              </a:ext>
            </a:extLst>
          </p:cNvPr>
          <p:cNvSpPr>
            <a:spLocks noGrp="1"/>
          </p:cNvSpPr>
          <p:nvPr>
            <p:ph type="body" sz="quarter" idx="18"/>
          </p:nvPr>
        </p:nvSpPr>
        <p:spPr>
          <a:xfrm>
            <a:off x="3959942" y="4677489"/>
            <a:ext cx="2440858" cy="123111"/>
          </a:xfrm>
        </p:spPr>
        <p:txBody>
          <a:bodyPr/>
          <a:lstStyle/>
          <a:p>
            <a:pPr algn="r"/>
            <a:r>
              <a:rPr lang="en-US" dirty="0"/>
              <a:t>Source: Colgate University, Hamilton NY; EAB interviews and analysis.</a:t>
            </a:r>
          </a:p>
        </p:txBody>
      </p:sp>
      <p:sp>
        <p:nvSpPr>
          <p:cNvPr id="5" name="Text Placeholder 4">
            <a:extLst>
              <a:ext uri="{FF2B5EF4-FFF2-40B4-BE49-F238E27FC236}">
                <a16:creationId xmlns:a16="http://schemas.microsoft.com/office/drawing/2014/main" id="{F3F00332-AC20-4676-A962-29A3DA643FCC}"/>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F83416C8-FD16-43E7-8170-ABB8D54175B2}"/>
              </a:ext>
            </a:extLst>
          </p:cNvPr>
          <p:cNvSpPr>
            <a:spLocks noGrp="1"/>
          </p:cNvSpPr>
          <p:nvPr>
            <p:ph type="title"/>
          </p:nvPr>
        </p:nvSpPr>
        <p:spPr>
          <a:xfrm>
            <a:off x="280193" y="259488"/>
            <a:ext cx="5909091" cy="306815"/>
          </a:xfrm>
        </p:spPr>
        <p:txBody>
          <a:bodyPr/>
          <a:lstStyle/>
          <a:p>
            <a:r>
              <a:rPr lang="en-US" dirty="0"/>
              <a:t>A Big Bang Approach to Preparing for the Real World</a:t>
            </a:r>
          </a:p>
        </p:txBody>
      </p:sp>
      <p:grpSp>
        <p:nvGrpSpPr>
          <p:cNvPr id="8" name="Group 7">
            <a:extLst>
              <a:ext uri="{FF2B5EF4-FFF2-40B4-BE49-F238E27FC236}">
                <a16:creationId xmlns:a16="http://schemas.microsoft.com/office/drawing/2014/main" id="{C2C35733-944A-4415-90B5-690E09761CD2}"/>
              </a:ext>
            </a:extLst>
          </p:cNvPr>
          <p:cNvGrpSpPr/>
          <p:nvPr/>
        </p:nvGrpSpPr>
        <p:grpSpPr>
          <a:xfrm>
            <a:off x="220923" y="906210"/>
            <a:ext cx="6159914" cy="3524352"/>
            <a:chOff x="220923" y="906210"/>
            <a:chExt cx="6159914" cy="3524352"/>
          </a:xfrm>
        </p:grpSpPr>
        <p:grpSp>
          <p:nvGrpSpPr>
            <p:cNvPr id="43" name="Group 42">
              <a:extLst>
                <a:ext uri="{FF2B5EF4-FFF2-40B4-BE49-F238E27FC236}">
                  <a16:creationId xmlns:a16="http://schemas.microsoft.com/office/drawing/2014/main" id="{C33A2612-B41A-46FB-AB0B-2F232302DE3B}"/>
                </a:ext>
              </a:extLst>
            </p:cNvPr>
            <p:cNvGrpSpPr/>
            <p:nvPr/>
          </p:nvGrpSpPr>
          <p:grpSpPr>
            <a:xfrm>
              <a:off x="220923" y="1112999"/>
              <a:ext cx="6159914" cy="3317563"/>
              <a:chOff x="201857" y="1042663"/>
              <a:chExt cx="6159914" cy="3317563"/>
            </a:xfrm>
          </p:grpSpPr>
          <p:sp>
            <p:nvSpPr>
              <p:cNvPr id="7" name="TextBox 6">
                <a:extLst>
                  <a:ext uri="{FF2B5EF4-FFF2-40B4-BE49-F238E27FC236}">
                    <a16:creationId xmlns:a16="http://schemas.microsoft.com/office/drawing/2014/main" id="{4762672A-B0E9-41E5-BB98-F57308212E16}"/>
                  </a:ext>
                </a:extLst>
              </p:cNvPr>
              <p:cNvSpPr txBox="1"/>
              <p:nvPr/>
            </p:nvSpPr>
            <p:spPr>
              <a:xfrm>
                <a:off x="217877" y="1071349"/>
                <a:ext cx="2146568" cy="153888"/>
              </a:xfrm>
              <a:prstGeom prst="rect">
                <a:avLst/>
              </a:prstGeom>
              <a:noFill/>
            </p:spPr>
            <p:txBody>
              <a:bodyPr wrap="square" lIns="0" tIns="0" rIns="0" bIns="0" rtlCol="0">
                <a:spAutoFit/>
              </a:bodyPr>
              <a:lstStyle/>
              <a:p>
                <a:pPr>
                  <a:spcBef>
                    <a:spcPts val="500"/>
                  </a:spcBef>
                </a:pPr>
                <a:r>
                  <a:rPr lang="en-US" sz="1000" b="1" dirty="0"/>
                  <a:t>Final Year Student Needs</a:t>
                </a:r>
              </a:p>
            </p:txBody>
          </p:sp>
          <p:sp>
            <p:nvSpPr>
              <p:cNvPr id="10" name="Rectangle 9">
                <a:extLst>
                  <a:ext uri="{FF2B5EF4-FFF2-40B4-BE49-F238E27FC236}">
                    <a16:creationId xmlns:a16="http://schemas.microsoft.com/office/drawing/2014/main" id="{4387258B-6D2E-456B-B08D-CA3777A4929D}"/>
                  </a:ext>
                </a:extLst>
              </p:cNvPr>
              <p:cNvSpPr/>
              <p:nvPr/>
            </p:nvSpPr>
            <p:spPr>
              <a:xfrm>
                <a:off x="3438381" y="2867510"/>
                <a:ext cx="2923390" cy="1492716"/>
              </a:xfrm>
              <a:prstGeom prst="rect">
                <a:avLst/>
              </a:prstGeom>
            </p:spPr>
            <p:txBody>
              <a:bodyPr wrap="square" lIns="0" tIns="0" rIns="0" bIns="0">
                <a:spAutoFit/>
              </a:bodyPr>
              <a:lstStyle/>
              <a:p>
                <a:pPr marL="118872" indent="-118872">
                  <a:spcBef>
                    <a:spcPts val="500"/>
                  </a:spcBef>
                  <a:buFont typeface="Arial" panose="020B0604020202020204" pitchFamily="34" charset="0"/>
                  <a:buChar char="•"/>
                </a:pPr>
                <a:r>
                  <a:rPr lang="en-US" sz="900" i="1" dirty="0"/>
                  <a:t>Creative Job Searching and Networking Techniques</a:t>
                </a:r>
              </a:p>
              <a:p>
                <a:pPr marL="118872" indent="-118872">
                  <a:spcBef>
                    <a:spcPts val="500"/>
                  </a:spcBef>
                  <a:buFont typeface="Arial" panose="020B0604020202020204" pitchFamily="34" charset="0"/>
                  <a:buChar char="•"/>
                </a:pPr>
                <a:r>
                  <a:rPr lang="en-US" sz="900" i="1" dirty="0"/>
                  <a:t>First-Year Success on the Job</a:t>
                </a:r>
              </a:p>
              <a:p>
                <a:pPr marL="118872" indent="-118872">
                  <a:spcBef>
                    <a:spcPts val="500"/>
                  </a:spcBef>
                  <a:buFont typeface="Arial" panose="020B0604020202020204" pitchFamily="34" charset="0"/>
                  <a:buChar char="•"/>
                </a:pPr>
                <a:r>
                  <a:rPr lang="en-US" sz="900" i="1" dirty="0"/>
                  <a:t>Questions You Are Afraid to Ask</a:t>
                </a:r>
              </a:p>
              <a:p>
                <a:pPr marL="118872" indent="-118872">
                  <a:spcBef>
                    <a:spcPts val="500"/>
                  </a:spcBef>
                  <a:buFont typeface="Arial" panose="020B0604020202020204" pitchFamily="34" charset="0"/>
                  <a:buChar char="•"/>
                </a:pPr>
                <a:r>
                  <a:rPr lang="en-US" sz="900" i="1" dirty="0"/>
                  <a:t>Evaluating Job Offers and Benefits Packages</a:t>
                </a:r>
              </a:p>
              <a:p>
                <a:pPr marL="118872" indent="-118872">
                  <a:spcBef>
                    <a:spcPts val="500"/>
                  </a:spcBef>
                  <a:buFont typeface="Arial" panose="020B0604020202020204" pitchFamily="34" charset="0"/>
                  <a:buChar char="•"/>
                </a:pPr>
                <a:r>
                  <a:rPr lang="en-US" sz="900" i="1" dirty="0"/>
                  <a:t>I Still Don’t Know What I Want to Do</a:t>
                </a:r>
              </a:p>
              <a:p>
                <a:pPr marL="118872" indent="-118872">
                  <a:spcBef>
                    <a:spcPts val="500"/>
                  </a:spcBef>
                  <a:buFont typeface="Arial" panose="020B0604020202020204" pitchFamily="34" charset="0"/>
                  <a:buChar char="•"/>
                </a:pPr>
                <a:r>
                  <a:rPr lang="en-US" sz="900" i="1" dirty="0"/>
                  <a:t>Making the Most of Grad School</a:t>
                </a:r>
              </a:p>
              <a:p>
                <a:pPr marL="118872" indent="-118872">
                  <a:spcBef>
                    <a:spcPts val="500"/>
                  </a:spcBef>
                  <a:buFont typeface="Arial" panose="020B0604020202020204" pitchFamily="34" charset="0"/>
                  <a:buChar char="•"/>
                </a:pPr>
                <a:r>
                  <a:rPr lang="en-US" sz="900" i="1" dirty="0"/>
                  <a:t>Personal Finance</a:t>
                </a:r>
              </a:p>
            </p:txBody>
          </p:sp>
          <p:sp>
            <p:nvSpPr>
              <p:cNvPr id="11" name="Right Brace 10">
                <a:extLst>
                  <a:ext uri="{FF2B5EF4-FFF2-40B4-BE49-F238E27FC236}">
                    <a16:creationId xmlns:a16="http://schemas.microsoft.com/office/drawing/2014/main" id="{0B411B58-0246-42BD-A661-B3146953CC22}"/>
                  </a:ext>
                </a:extLst>
              </p:cNvPr>
              <p:cNvSpPr/>
              <p:nvPr/>
            </p:nvSpPr>
            <p:spPr bwMode="gray">
              <a:xfrm>
                <a:off x="2625905" y="1428359"/>
                <a:ext cx="404820" cy="2833951"/>
              </a:xfrm>
              <a:prstGeom prst="rightBrace">
                <a:avLst>
                  <a:gd name="adj1" fmla="val 0"/>
                  <a:gd name="adj2" fmla="val 48830"/>
                </a:avLst>
              </a:prstGeom>
              <a:ln w="9525">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1018879" rtl="0" eaLnBrk="1" latinLnBrk="0" hangingPunct="1">
                  <a:defRPr sz="2100" kern="1200">
                    <a:solidFill>
                      <a:schemeClr val="tx1"/>
                    </a:solidFill>
                    <a:latin typeface="+mn-lt"/>
                    <a:ea typeface="+mn-ea"/>
                    <a:cs typeface="+mn-cs"/>
                  </a:defRPr>
                </a:lvl1pPr>
                <a:lvl2pPr marL="509440" algn="l" defTabSz="1018879" rtl="0" eaLnBrk="1" latinLnBrk="0" hangingPunct="1">
                  <a:defRPr sz="2100" kern="1200">
                    <a:solidFill>
                      <a:schemeClr val="tx1"/>
                    </a:solidFill>
                    <a:latin typeface="+mn-lt"/>
                    <a:ea typeface="+mn-ea"/>
                    <a:cs typeface="+mn-cs"/>
                  </a:defRPr>
                </a:lvl2pPr>
                <a:lvl3pPr marL="1018879" algn="l" defTabSz="1018879" rtl="0" eaLnBrk="1" latinLnBrk="0" hangingPunct="1">
                  <a:defRPr sz="2100" kern="1200">
                    <a:solidFill>
                      <a:schemeClr val="tx1"/>
                    </a:solidFill>
                    <a:latin typeface="+mn-lt"/>
                    <a:ea typeface="+mn-ea"/>
                    <a:cs typeface="+mn-cs"/>
                  </a:defRPr>
                </a:lvl3pPr>
                <a:lvl4pPr marL="1528319" algn="l" defTabSz="1018879" rtl="0" eaLnBrk="1" latinLnBrk="0" hangingPunct="1">
                  <a:defRPr sz="2100" kern="1200">
                    <a:solidFill>
                      <a:schemeClr val="tx1"/>
                    </a:solidFill>
                    <a:latin typeface="+mn-lt"/>
                    <a:ea typeface="+mn-ea"/>
                    <a:cs typeface="+mn-cs"/>
                  </a:defRPr>
                </a:lvl4pPr>
                <a:lvl5pPr marL="2037759" algn="l" defTabSz="1018879" rtl="0" eaLnBrk="1" latinLnBrk="0" hangingPunct="1">
                  <a:defRPr sz="2100" kern="1200">
                    <a:solidFill>
                      <a:schemeClr val="tx1"/>
                    </a:solidFill>
                    <a:latin typeface="+mn-lt"/>
                    <a:ea typeface="+mn-ea"/>
                    <a:cs typeface="+mn-cs"/>
                  </a:defRPr>
                </a:lvl5pPr>
                <a:lvl6pPr marL="2547198" algn="l" defTabSz="1018879" rtl="0" eaLnBrk="1" latinLnBrk="0" hangingPunct="1">
                  <a:defRPr sz="2100" kern="1200">
                    <a:solidFill>
                      <a:schemeClr val="tx1"/>
                    </a:solidFill>
                    <a:latin typeface="+mn-lt"/>
                    <a:ea typeface="+mn-ea"/>
                    <a:cs typeface="+mn-cs"/>
                  </a:defRPr>
                </a:lvl6pPr>
                <a:lvl7pPr marL="3056638" algn="l" defTabSz="1018879" rtl="0" eaLnBrk="1" latinLnBrk="0" hangingPunct="1">
                  <a:defRPr sz="2100" kern="1200">
                    <a:solidFill>
                      <a:schemeClr val="tx1"/>
                    </a:solidFill>
                    <a:latin typeface="+mn-lt"/>
                    <a:ea typeface="+mn-ea"/>
                    <a:cs typeface="+mn-cs"/>
                  </a:defRPr>
                </a:lvl7pPr>
                <a:lvl8pPr marL="3566078" algn="l" defTabSz="1018879" rtl="0" eaLnBrk="1" latinLnBrk="0" hangingPunct="1">
                  <a:defRPr sz="2100" kern="1200">
                    <a:solidFill>
                      <a:schemeClr val="tx1"/>
                    </a:solidFill>
                    <a:latin typeface="+mn-lt"/>
                    <a:ea typeface="+mn-ea"/>
                    <a:cs typeface="+mn-cs"/>
                  </a:defRPr>
                </a:lvl8pPr>
                <a:lvl9pPr marL="4075517" algn="l" defTabSz="1018879" rtl="0" eaLnBrk="1" latinLnBrk="0" hangingPunct="1">
                  <a:defRPr sz="2100" kern="1200">
                    <a:solidFill>
                      <a:schemeClr val="tx1"/>
                    </a:solidFill>
                    <a:latin typeface="+mn-lt"/>
                    <a:ea typeface="+mn-ea"/>
                    <a:cs typeface="+mn-cs"/>
                  </a:defRPr>
                </a:lvl9pPr>
              </a:lstStyle>
              <a:p>
                <a:pPr algn="ctr"/>
                <a:endParaRPr lang="en-US" dirty="0"/>
              </a:p>
            </p:txBody>
          </p:sp>
          <p:sp>
            <p:nvSpPr>
              <p:cNvPr id="12" name="Rectangle 11">
                <a:extLst>
                  <a:ext uri="{FF2B5EF4-FFF2-40B4-BE49-F238E27FC236}">
                    <a16:creationId xmlns:a16="http://schemas.microsoft.com/office/drawing/2014/main" id="{7AF06EDA-2D6D-4AA0-B374-FEC4F30AB5D1}"/>
                  </a:ext>
                </a:extLst>
              </p:cNvPr>
              <p:cNvSpPr/>
              <p:nvPr/>
            </p:nvSpPr>
            <p:spPr>
              <a:xfrm>
                <a:off x="781961" y="1537266"/>
                <a:ext cx="1469372" cy="138499"/>
              </a:xfrm>
              <a:prstGeom prst="rect">
                <a:avLst/>
              </a:prstGeom>
            </p:spPr>
            <p:txBody>
              <a:bodyPr wrap="square" lIns="0" tIns="0" rIns="0" bIns="0">
                <a:spAutoFit/>
              </a:bodyPr>
              <a:lstStyle/>
              <a:p>
                <a:pPr>
                  <a:spcBef>
                    <a:spcPts val="500"/>
                  </a:spcBef>
                </a:pPr>
                <a:r>
                  <a:rPr lang="en-US" sz="900" dirty="0"/>
                  <a:t>Job search essentials</a:t>
                </a:r>
              </a:p>
            </p:txBody>
          </p:sp>
          <p:sp>
            <p:nvSpPr>
              <p:cNvPr id="13" name="Rectangle 12">
                <a:extLst>
                  <a:ext uri="{FF2B5EF4-FFF2-40B4-BE49-F238E27FC236}">
                    <a16:creationId xmlns:a16="http://schemas.microsoft.com/office/drawing/2014/main" id="{C8383EED-9712-4C50-AD6A-D859AD066CBB}"/>
                  </a:ext>
                </a:extLst>
              </p:cNvPr>
              <p:cNvSpPr/>
              <p:nvPr/>
            </p:nvSpPr>
            <p:spPr>
              <a:xfrm>
                <a:off x="781961" y="2020671"/>
                <a:ext cx="1654037" cy="138499"/>
              </a:xfrm>
              <a:prstGeom prst="rect">
                <a:avLst/>
              </a:prstGeom>
            </p:spPr>
            <p:txBody>
              <a:bodyPr wrap="square" lIns="0" tIns="0" rIns="0" bIns="0">
                <a:spAutoFit/>
              </a:bodyPr>
              <a:lstStyle/>
              <a:p>
                <a:pPr>
                  <a:spcBef>
                    <a:spcPts val="500"/>
                  </a:spcBef>
                </a:pPr>
                <a:r>
                  <a:rPr lang="en-US" sz="900" dirty="0"/>
                  <a:t>Networking techniques</a:t>
                </a:r>
              </a:p>
            </p:txBody>
          </p:sp>
          <p:sp>
            <p:nvSpPr>
              <p:cNvPr id="14" name="Rectangle 13">
                <a:extLst>
                  <a:ext uri="{FF2B5EF4-FFF2-40B4-BE49-F238E27FC236}">
                    <a16:creationId xmlns:a16="http://schemas.microsoft.com/office/drawing/2014/main" id="{EA49D966-3CBC-48A0-9DB0-5AD9EF733FAE}"/>
                  </a:ext>
                </a:extLst>
              </p:cNvPr>
              <p:cNvSpPr/>
              <p:nvPr/>
            </p:nvSpPr>
            <p:spPr>
              <a:xfrm>
                <a:off x="781961" y="2504076"/>
                <a:ext cx="1259820" cy="138499"/>
              </a:xfrm>
              <a:prstGeom prst="rect">
                <a:avLst/>
              </a:prstGeom>
            </p:spPr>
            <p:txBody>
              <a:bodyPr wrap="square" lIns="0" tIns="0" rIns="0" bIns="0">
                <a:spAutoFit/>
              </a:bodyPr>
              <a:lstStyle/>
              <a:p>
                <a:pPr>
                  <a:spcBef>
                    <a:spcPts val="500"/>
                  </a:spcBef>
                </a:pPr>
                <a:r>
                  <a:rPr lang="en-US" sz="900" dirty="0"/>
                  <a:t>Industry insights</a:t>
                </a:r>
              </a:p>
            </p:txBody>
          </p:sp>
          <p:sp>
            <p:nvSpPr>
              <p:cNvPr id="15" name="Rectangle 14">
                <a:extLst>
                  <a:ext uri="{FF2B5EF4-FFF2-40B4-BE49-F238E27FC236}">
                    <a16:creationId xmlns:a16="http://schemas.microsoft.com/office/drawing/2014/main" id="{BCAEC2BA-9FFA-4200-82BE-D6E3D71195E7}"/>
                  </a:ext>
                </a:extLst>
              </p:cNvPr>
              <p:cNvSpPr/>
              <p:nvPr/>
            </p:nvSpPr>
            <p:spPr>
              <a:xfrm>
                <a:off x="781961" y="2987481"/>
                <a:ext cx="1183093" cy="138499"/>
              </a:xfrm>
              <a:prstGeom prst="rect">
                <a:avLst/>
              </a:prstGeom>
            </p:spPr>
            <p:txBody>
              <a:bodyPr wrap="square" lIns="0" tIns="0" rIns="0" bIns="0">
                <a:spAutoFit/>
              </a:bodyPr>
              <a:lstStyle/>
              <a:p>
                <a:pPr>
                  <a:spcBef>
                    <a:spcPts val="500"/>
                  </a:spcBef>
                </a:pPr>
                <a:r>
                  <a:rPr lang="en-US" sz="900" dirty="0"/>
                  <a:t>On the job advice</a:t>
                </a:r>
              </a:p>
            </p:txBody>
          </p:sp>
          <p:sp>
            <p:nvSpPr>
              <p:cNvPr id="16" name="Rectangle 15">
                <a:extLst>
                  <a:ext uri="{FF2B5EF4-FFF2-40B4-BE49-F238E27FC236}">
                    <a16:creationId xmlns:a16="http://schemas.microsoft.com/office/drawing/2014/main" id="{47929665-9683-40AE-86E7-91EF90DCB3B2}"/>
                  </a:ext>
                </a:extLst>
              </p:cNvPr>
              <p:cNvSpPr/>
              <p:nvPr/>
            </p:nvSpPr>
            <p:spPr>
              <a:xfrm>
                <a:off x="781961" y="3470886"/>
                <a:ext cx="1548822" cy="138499"/>
              </a:xfrm>
              <a:prstGeom prst="rect">
                <a:avLst/>
              </a:prstGeom>
            </p:spPr>
            <p:txBody>
              <a:bodyPr lIns="0" tIns="0" rIns="0" bIns="0">
                <a:spAutoFit/>
              </a:bodyPr>
              <a:lstStyle/>
              <a:p>
                <a:pPr>
                  <a:spcBef>
                    <a:spcPts val="500"/>
                  </a:spcBef>
                </a:pPr>
                <a:r>
                  <a:rPr lang="en-US" sz="900" dirty="0"/>
                  <a:t>Personal finance advice</a:t>
                </a:r>
              </a:p>
            </p:txBody>
          </p:sp>
          <p:sp>
            <p:nvSpPr>
              <p:cNvPr id="17" name="Rectangle 16">
                <a:extLst>
                  <a:ext uri="{FF2B5EF4-FFF2-40B4-BE49-F238E27FC236}">
                    <a16:creationId xmlns:a16="http://schemas.microsoft.com/office/drawing/2014/main" id="{F5B0CCBC-37F0-474C-A759-A3B768AC6433}"/>
                  </a:ext>
                </a:extLst>
              </p:cNvPr>
              <p:cNvSpPr/>
              <p:nvPr/>
            </p:nvSpPr>
            <p:spPr>
              <a:xfrm>
                <a:off x="781961" y="3954292"/>
                <a:ext cx="1582484" cy="138499"/>
              </a:xfrm>
              <a:prstGeom prst="rect">
                <a:avLst/>
              </a:prstGeom>
            </p:spPr>
            <p:txBody>
              <a:bodyPr lIns="0" tIns="0" rIns="0" bIns="0">
                <a:spAutoFit/>
              </a:bodyPr>
              <a:lstStyle/>
              <a:p>
                <a:pPr>
                  <a:spcBef>
                    <a:spcPts val="500"/>
                  </a:spcBef>
                </a:pPr>
                <a:r>
                  <a:rPr lang="en-US" sz="900" dirty="0"/>
                  <a:t>Grad school information</a:t>
                </a:r>
              </a:p>
            </p:txBody>
          </p:sp>
          <p:cxnSp>
            <p:nvCxnSpPr>
              <p:cNvPr id="20" name="Straight Connector 19">
                <a:extLst>
                  <a:ext uri="{FF2B5EF4-FFF2-40B4-BE49-F238E27FC236}">
                    <a16:creationId xmlns:a16="http://schemas.microsoft.com/office/drawing/2014/main" id="{27F66E0D-B510-47EB-92F4-03187529B027}"/>
                  </a:ext>
                </a:extLst>
              </p:cNvPr>
              <p:cNvCxnSpPr>
                <a:cxnSpLocks/>
              </p:cNvCxnSpPr>
              <p:nvPr/>
            </p:nvCxnSpPr>
            <p:spPr bwMode="gray">
              <a:xfrm>
                <a:off x="3438381" y="2781709"/>
                <a:ext cx="23118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5B075EF-270F-40FC-AA58-055C615F8DD1}"/>
                  </a:ext>
                </a:extLst>
              </p:cNvPr>
              <p:cNvSpPr/>
              <p:nvPr/>
            </p:nvSpPr>
            <p:spPr>
              <a:xfrm>
                <a:off x="3438381" y="2558892"/>
                <a:ext cx="2731838" cy="153888"/>
              </a:xfrm>
              <a:prstGeom prst="rect">
                <a:avLst/>
              </a:prstGeom>
              <a:noFill/>
            </p:spPr>
            <p:txBody>
              <a:bodyPr wrap="square" lIns="0" tIns="0" rIns="0" bIns="0" rtlCol="0">
                <a:spAutoFit/>
              </a:bodyPr>
              <a:lstStyle/>
              <a:p>
                <a:pPr>
                  <a:spcBef>
                    <a:spcPts val="500"/>
                  </a:spcBef>
                </a:pPr>
                <a:r>
                  <a:rPr lang="en-US" sz="1000" b="1" dirty="0"/>
                  <a:t>Example Panel Topics</a:t>
                </a:r>
              </a:p>
            </p:txBody>
          </p:sp>
          <p:sp>
            <p:nvSpPr>
              <p:cNvPr id="9" name="Rectangle 8">
                <a:extLst>
                  <a:ext uri="{FF2B5EF4-FFF2-40B4-BE49-F238E27FC236}">
                    <a16:creationId xmlns:a16="http://schemas.microsoft.com/office/drawing/2014/main" id="{2AA0F0B2-00AA-408D-91EA-827CF9666C0D}"/>
                  </a:ext>
                </a:extLst>
              </p:cNvPr>
              <p:cNvSpPr/>
              <p:nvPr/>
            </p:nvSpPr>
            <p:spPr>
              <a:xfrm>
                <a:off x="3438381" y="1352531"/>
                <a:ext cx="2267502" cy="1097736"/>
              </a:xfrm>
              <a:prstGeom prst="rect">
                <a:avLst/>
              </a:prstGeom>
            </p:spPr>
            <p:txBody>
              <a:bodyPr wrap="square" lIns="0" tIns="0" rIns="0" bIns="0">
                <a:spAutoFit/>
              </a:bodyPr>
              <a:lstStyle/>
              <a:p>
                <a:pPr marL="118872" indent="-118872">
                  <a:spcBef>
                    <a:spcPts val="500"/>
                  </a:spcBef>
                  <a:buFont typeface="Arial" panose="020B0604020202020204" pitchFamily="34" charset="0"/>
                  <a:buChar char="•"/>
                </a:pPr>
                <a:r>
                  <a:rPr lang="en-US" sz="900" b="1" dirty="0"/>
                  <a:t>Two-day event </a:t>
                </a:r>
                <a:r>
                  <a:rPr lang="en-US" sz="900" dirty="0"/>
                  <a:t>held before spring semester begins, coincides with Alumni Council meeting on campus </a:t>
                </a:r>
              </a:p>
              <a:p>
                <a:pPr marL="118872" indent="-118872">
                  <a:spcBef>
                    <a:spcPts val="500"/>
                  </a:spcBef>
                  <a:buFont typeface="Arial" panose="020B0604020202020204" pitchFamily="34" charset="0"/>
                  <a:buChar char="•"/>
                </a:pPr>
                <a:r>
                  <a:rPr lang="en-US" sz="900" b="1" dirty="0"/>
                  <a:t>500 seniors </a:t>
                </a:r>
                <a:r>
                  <a:rPr lang="en-US" sz="900" dirty="0"/>
                  <a:t>registered with </a:t>
                </a:r>
                <a:r>
                  <a:rPr lang="en-US" sz="900" b="1" dirty="0"/>
                  <a:t>100 alumni participants</a:t>
                </a:r>
              </a:p>
              <a:p>
                <a:pPr marL="118872" indent="-118872">
                  <a:spcBef>
                    <a:spcPts val="500"/>
                  </a:spcBef>
                  <a:buFont typeface="Arial" panose="020B0604020202020204" pitchFamily="34" charset="0"/>
                  <a:buChar char="•"/>
                </a:pPr>
                <a:r>
                  <a:rPr lang="en-US" sz="900" b="1" dirty="0"/>
                  <a:t>20+ panels</a:t>
                </a:r>
                <a:r>
                  <a:rPr lang="en-US" sz="900" dirty="0"/>
                  <a:t>, plus industry discussions and networking events </a:t>
                </a:r>
              </a:p>
            </p:txBody>
          </p:sp>
          <p:cxnSp>
            <p:nvCxnSpPr>
              <p:cNvPr id="18" name="Straight Connector 17">
                <a:extLst>
                  <a:ext uri="{FF2B5EF4-FFF2-40B4-BE49-F238E27FC236}">
                    <a16:creationId xmlns:a16="http://schemas.microsoft.com/office/drawing/2014/main" id="{D23F13BE-4765-4789-9093-0926C06B97BC}"/>
                  </a:ext>
                </a:extLst>
              </p:cNvPr>
              <p:cNvCxnSpPr>
                <a:cxnSpLocks/>
              </p:cNvCxnSpPr>
              <p:nvPr/>
            </p:nvCxnSpPr>
            <p:spPr bwMode="gray">
              <a:xfrm>
                <a:off x="3438381" y="1278224"/>
                <a:ext cx="231184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86A807B7-A17E-44F2-BA98-A9C553FD6571}"/>
                  </a:ext>
                </a:extLst>
              </p:cNvPr>
              <p:cNvSpPr/>
              <p:nvPr/>
            </p:nvSpPr>
            <p:spPr>
              <a:xfrm>
                <a:off x="3438381" y="1042663"/>
                <a:ext cx="2531462" cy="153888"/>
              </a:xfrm>
              <a:prstGeom prst="rect">
                <a:avLst/>
              </a:prstGeom>
              <a:noFill/>
            </p:spPr>
            <p:txBody>
              <a:bodyPr wrap="square" lIns="0" tIns="0" rIns="0" bIns="0" rtlCol="0">
                <a:spAutoFit/>
              </a:bodyPr>
              <a:lstStyle/>
              <a:p>
                <a:pPr>
                  <a:spcBef>
                    <a:spcPts val="500"/>
                  </a:spcBef>
                </a:pPr>
                <a:r>
                  <a:rPr lang="en-US" sz="1000" b="1" dirty="0"/>
                  <a:t>Colgate’s Real World Conference</a:t>
                </a:r>
              </a:p>
            </p:txBody>
          </p:sp>
          <p:pic>
            <p:nvPicPr>
              <p:cNvPr id="32" name="Picture 31" descr="A close up of a logo&#10;&#10;Description automatically generated">
                <a:extLst>
                  <a:ext uri="{FF2B5EF4-FFF2-40B4-BE49-F238E27FC236}">
                    <a16:creationId xmlns:a16="http://schemas.microsoft.com/office/drawing/2014/main" id="{61825A98-AE04-4F81-91BD-5DF636780800}"/>
                  </a:ext>
                </a:extLst>
              </p:cNvPr>
              <p:cNvPicPr>
                <a:picLocks noChangeAspect="1"/>
              </p:cNvPicPr>
              <p:nvPr/>
            </p:nvPicPr>
            <p:blipFill>
              <a:blip r:embed="rId3"/>
              <a:stretch>
                <a:fillRect/>
              </a:stretch>
            </p:blipFill>
            <p:spPr>
              <a:xfrm>
                <a:off x="201857" y="1461480"/>
                <a:ext cx="425153" cy="290071"/>
              </a:xfrm>
              <a:prstGeom prst="rect">
                <a:avLst/>
              </a:prstGeom>
            </p:spPr>
          </p:pic>
          <p:pic>
            <p:nvPicPr>
              <p:cNvPr id="34" name="Picture 33" descr="A picture containing object&#10;&#10;Description automatically generated">
                <a:extLst>
                  <a:ext uri="{FF2B5EF4-FFF2-40B4-BE49-F238E27FC236}">
                    <a16:creationId xmlns:a16="http://schemas.microsoft.com/office/drawing/2014/main" id="{70D90925-C776-4655-BCDC-B3C6A940C480}"/>
                  </a:ext>
                </a:extLst>
              </p:cNvPr>
              <p:cNvPicPr>
                <a:picLocks noChangeAspect="1"/>
              </p:cNvPicPr>
              <p:nvPr/>
            </p:nvPicPr>
            <p:blipFill>
              <a:blip r:embed="rId4"/>
              <a:stretch>
                <a:fillRect/>
              </a:stretch>
            </p:blipFill>
            <p:spPr>
              <a:xfrm>
                <a:off x="220535" y="1892701"/>
                <a:ext cx="387796" cy="298604"/>
              </a:xfrm>
              <a:prstGeom prst="rect">
                <a:avLst/>
              </a:prstGeom>
            </p:spPr>
          </p:pic>
          <p:pic>
            <p:nvPicPr>
              <p:cNvPr id="36" name="Picture 35" descr="A close up of a logo&#10;&#10;Description automatically generated">
                <a:extLst>
                  <a:ext uri="{FF2B5EF4-FFF2-40B4-BE49-F238E27FC236}">
                    <a16:creationId xmlns:a16="http://schemas.microsoft.com/office/drawing/2014/main" id="{2A8369A8-E95A-4328-8349-FFEDB4E42542}"/>
                  </a:ext>
                </a:extLst>
              </p:cNvPr>
              <p:cNvPicPr>
                <a:picLocks noChangeAspect="1"/>
              </p:cNvPicPr>
              <p:nvPr/>
            </p:nvPicPr>
            <p:blipFill>
              <a:blip r:embed="rId5"/>
              <a:stretch>
                <a:fillRect/>
              </a:stretch>
            </p:blipFill>
            <p:spPr>
              <a:xfrm>
                <a:off x="220535" y="2838026"/>
                <a:ext cx="387796" cy="306359"/>
              </a:xfrm>
              <a:prstGeom prst="rect">
                <a:avLst/>
              </a:prstGeom>
            </p:spPr>
          </p:pic>
          <p:pic>
            <p:nvPicPr>
              <p:cNvPr id="38" name="Picture 37">
                <a:extLst>
                  <a:ext uri="{FF2B5EF4-FFF2-40B4-BE49-F238E27FC236}">
                    <a16:creationId xmlns:a16="http://schemas.microsoft.com/office/drawing/2014/main" id="{ED16FCE7-207C-4D19-95E1-ABAACBE5F043}"/>
                  </a:ext>
                </a:extLst>
              </p:cNvPr>
              <p:cNvPicPr>
                <a:picLocks noChangeAspect="1"/>
              </p:cNvPicPr>
              <p:nvPr/>
            </p:nvPicPr>
            <p:blipFill>
              <a:blip r:embed="rId6"/>
              <a:stretch>
                <a:fillRect/>
              </a:stretch>
            </p:blipFill>
            <p:spPr>
              <a:xfrm>
                <a:off x="239337" y="3815529"/>
                <a:ext cx="350192" cy="352542"/>
              </a:xfrm>
              <a:prstGeom prst="rect">
                <a:avLst/>
              </a:prstGeom>
            </p:spPr>
          </p:pic>
          <p:pic>
            <p:nvPicPr>
              <p:cNvPr id="40" name="Picture 39" descr="A drawing of a person&#10;&#10;Description automatically generated">
                <a:extLst>
                  <a:ext uri="{FF2B5EF4-FFF2-40B4-BE49-F238E27FC236}">
                    <a16:creationId xmlns:a16="http://schemas.microsoft.com/office/drawing/2014/main" id="{A5DE682F-E33B-4F4E-9C36-E0637C11F121}"/>
                  </a:ext>
                </a:extLst>
              </p:cNvPr>
              <p:cNvPicPr>
                <a:picLocks noChangeAspect="1"/>
              </p:cNvPicPr>
              <p:nvPr/>
            </p:nvPicPr>
            <p:blipFill>
              <a:blip r:embed="rId7"/>
              <a:stretch>
                <a:fillRect/>
              </a:stretch>
            </p:blipFill>
            <p:spPr>
              <a:xfrm>
                <a:off x="292112" y="3342642"/>
                <a:ext cx="244642" cy="320493"/>
              </a:xfrm>
              <a:prstGeom prst="rect">
                <a:avLst/>
              </a:prstGeom>
            </p:spPr>
          </p:pic>
          <p:pic>
            <p:nvPicPr>
              <p:cNvPr id="42" name="Picture 41" descr="A picture containing object&#10;&#10;Description automatically generated">
                <a:extLst>
                  <a:ext uri="{FF2B5EF4-FFF2-40B4-BE49-F238E27FC236}">
                    <a16:creationId xmlns:a16="http://schemas.microsoft.com/office/drawing/2014/main" id="{EFFC378E-EC33-4135-BDE4-1AE89CB1425B}"/>
                  </a:ext>
                </a:extLst>
              </p:cNvPr>
              <p:cNvPicPr>
                <a:picLocks noChangeAspect="1"/>
              </p:cNvPicPr>
              <p:nvPr/>
            </p:nvPicPr>
            <p:blipFill>
              <a:blip r:embed="rId8"/>
              <a:stretch>
                <a:fillRect/>
              </a:stretch>
            </p:blipFill>
            <p:spPr>
              <a:xfrm>
                <a:off x="294910" y="2367607"/>
                <a:ext cx="195073" cy="352542"/>
              </a:xfrm>
              <a:prstGeom prst="rect">
                <a:avLst/>
              </a:prstGeom>
            </p:spPr>
          </p:pic>
        </p:grpSp>
        <p:pic>
          <p:nvPicPr>
            <p:cNvPr id="1026" name="Picture 2" descr="Image result for colgate university logo">
              <a:extLst>
                <a:ext uri="{FF2B5EF4-FFF2-40B4-BE49-F238E27FC236}">
                  <a16:creationId xmlns:a16="http://schemas.microsoft.com/office/drawing/2014/main" id="{AA15EB6B-7F35-49D7-92AB-7AB75CEB2C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6983" y="906210"/>
              <a:ext cx="1532302" cy="953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72802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D9389A-4E58-4555-B3FC-EDC3955FF30B}"/>
              </a:ext>
            </a:extLst>
          </p:cNvPr>
          <p:cNvSpPr>
            <a:spLocks noGrp="1"/>
          </p:cNvSpPr>
          <p:nvPr>
            <p:ph type="body" sz="quarter" idx="15"/>
          </p:nvPr>
        </p:nvSpPr>
        <p:spPr>
          <a:xfrm>
            <a:off x="280194" y="640267"/>
            <a:ext cx="5949155" cy="369332"/>
          </a:xfrm>
        </p:spPr>
        <p:txBody>
          <a:bodyPr/>
          <a:lstStyle/>
          <a:p>
            <a:r>
              <a:rPr lang="en-US" dirty="0"/>
              <a:t>‘City Connections’ Enables Students to Practice Networking Skills with Alums</a:t>
            </a:r>
          </a:p>
        </p:txBody>
      </p:sp>
      <p:sp>
        <p:nvSpPr>
          <p:cNvPr id="3" name="Text Placeholder 2">
            <a:extLst>
              <a:ext uri="{FF2B5EF4-FFF2-40B4-BE49-F238E27FC236}">
                <a16:creationId xmlns:a16="http://schemas.microsoft.com/office/drawing/2014/main" id="{2352E25F-C052-43F7-B077-529DC0A7E1DB}"/>
              </a:ext>
            </a:extLst>
          </p:cNvPr>
          <p:cNvSpPr>
            <a:spLocks noGrp="1"/>
          </p:cNvSpPr>
          <p:nvPr>
            <p:ph type="body" sz="quarter" idx="16"/>
          </p:nvPr>
        </p:nvSpPr>
        <p:spPr>
          <a:xfrm>
            <a:off x="280193" y="38227"/>
            <a:ext cx="3358357" cy="246221"/>
          </a:xfrm>
        </p:spPr>
        <p:txBody>
          <a:bodyPr/>
          <a:lstStyle/>
          <a:p>
            <a:r>
              <a:rPr lang="en-US" dirty="0"/>
              <a:t>Strategy 4: Equipping Students with Career Readiness Skills</a:t>
            </a:r>
          </a:p>
        </p:txBody>
      </p:sp>
      <p:sp>
        <p:nvSpPr>
          <p:cNvPr id="4" name="Text Placeholder 3">
            <a:extLst>
              <a:ext uri="{FF2B5EF4-FFF2-40B4-BE49-F238E27FC236}">
                <a16:creationId xmlns:a16="http://schemas.microsoft.com/office/drawing/2014/main" id="{4400F785-02BB-4952-B89A-B3752682F836}"/>
              </a:ext>
            </a:extLst>
          </p:cNvPr>
          <p:cNvSpPr>
            <a:spLocks noGrp="1"/>
          </p:cNvSpPr>
          <p:nvPr>
            <p:ph type="body" sz="quarter" idx="18"/>
          </p:nvPr>
        </p:nvSpPr>
        <p:spPr>
          <a:xfrm>
            <a:off x="3295650" y="4677489"/>
            <a:ext cx="3105150" cy="123111"/>
          </a:xfrm>
        </p:spPr>
        <p:txBody>
          <a:bodyPr/>
          <a:lstStyle/>
          <a:p>
            <a:pPr algn="r"/>
            <a:r>
              <a:rPr lang="en-US" dirty="0"/>
              <a:t>Source: University of Sheffield, Sheffield, UK; EAB interviews and analysis.</a:t>
            </a:r>
          </a:p>
        </p:txBody>
      </p:sp>
      <p:sp>
        <p:nvSpPr>
          <p:cNvPr id="5" name="Text Placeholder 4">
            <a:extLst>
              <a:ext uri="{FF2B5EF4-FFF2-40B4-BE49-F238E27FC236}">
                <a16:creationId xmlns:a16="http://schemas.microsoft.com/office/drawing/2014/main" id="{F7BCA4A5-6035-42A1-91FF-9892851A528A}"/>
              </a:ext>
            </a:extLst>
          </p:cNvPr>
          <p:cNvSpPr>
            <a:spLocks noGrp="1"/>
          </p:cNvSpPr>
          <p:nvPr>
            <p:ph type="body" sz="quarter" idx="19"/>
          </p:nvPr>
        </p:nvSpPr>
        <p:spPr>
          <a:xfrm>
            <a:off x="0" y="4557713"/>
            <a:ext cx="2046204" cy="76944"/>
          </a:xfrm>
        </p:spPr>
        <p:txBody>
          <a:bodyPr/>
          <a:lstStyle/>
          <a:p>
            <a:r>
              <a:rPr lang="en-US" dirty="0"/>
              <a:t>Higher Education Achievement Report.</a:t>
            </a:r>
          </a:p>
        </p:txBody>
      </p:sp>
      <p:sp>
        <p:nvSpPr>
          <p:cNvPr id="6" name="Title 5">
            <a:extLst>
              <a:ext uri="{FF2B5EF4-FFF2-40B4-BE49-F238E27FC236}">
                <a16:creationId xmlns:a16="http://schemas.microsoft.com/office/drawing/2014/main" id="{6968E64B-CDC7-491B-9DF0-4FF816F94330}"/>
              </a:ext>
            </a:extLst>
          </p:cNvPr>
          <p:cNvSpPr>
            <a:spLocks noGrp="1"/>
          </p:cNvSpPr>
          <p:nvPr>
            <p:ph type="title"/>
          </p:nvPr>
        </p:nvSpPr>
        <p:spPr/>
        <p:txBody>
          <a:bodyPr/>
          <a:lstStyle/>
          <a:p>
            <a:r>
              <a:rPr lang="en-US" dirty="0"/>
              <a:t>Putting Employable Skills to Use</a:t>
            </a:r>
          </a:p>
        </p:txBody>
      </p:sp>
      <p:grpSp>
        <p:nvGrpSpPr>
          <p:cNvPr id="7" name="Group 6">
            <a:extLst>
              <a:ext uri="{FF2B5EF4-FFF2-40B4-BE49-F238E27FC236}">
                <a16:creationId xmlns:a16="http://schemas.microsoft.com/office/drawing/2014/main" id="{9425CD58-2541-423F-BAFC-802D1DD17C13}"/>
              </a:ext>
            </a:extLst>
          </p:cNvPr>
          <p:cNvGrpSpPr/>
          <p:nvPr/>
        </p:nvGrpSpPr>
        <p:grpSpPr>
          <a:xfrm>
            <a:off x="102173" y="1073219"/>
            <a:ext cx="5966406" cy="3482696"/>
            <a:chOff x="102173" y="1073219"/>
            <a:chExt cx="5966406" cy="3482696"/>
          </a:xfrm>
        </p:grpSpPr>
        <p:pic>
          <p:nvPicPr>
            <p:cNvPr id="7170" name="Picture 2" descr="Image result for university of sheffield logo">
              <a:extLst>
                <a:ext uri="{FF2B5EF4-FFF2-40B4-BE49-F238E27FC236}">
                  <a16:creationId xmlns:a16="http://schemas.microsoft.com/office/drawing/2014/main" id="{F45409C7-9069-434E-88E3-FAFC030D7E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3" y="4074487"/>
              <a:ext cx="1393002" cy="4688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id="{A1B77B40-03E3-47FF-8315-D5335D2C896E}"/>
                </a:ext>
              </a:extLst>
            </p:cNvPr>
            <p:cNvSpPr txBox="1">
              <a:spLocks/>
            </p:cNvSpPr>
            <p:nvPr/>
          </p:nvSpPr>
          <p:spPr bwMode="gray">
            <a:xfrm>
              <a:off x="4178663" y="1586295"/>
              <a:ext cx="1855238" cy="117211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baseline="0">
                  <a:solidFill>
                    <a:schemeClr val="tx1"/>
                  </a:solidFill>
                  <a:latin typeface="+mn-lt"/>
                  <a:ea typeface="+mn-ea"/>
                  <a:cs typeface="+mn-cs"/>
                </a:defRPr>
              </a:lvl8pPr>
              <a:lvl9pPr marL="1028700" indent="-114300" algn="l" defTabSz="640080" rtl="0" eaLnBrk="1" latinLnBrk="0" hangingPunct="1">
                <a:spcBef>
                  <a:spcPts val="500"/>
                </a:spcBef>
                <a:buClr>
                  <a:schemeClr val="tx1"/>
                </a:buClr>
                <a:buSzPct val="100000"/>
                <a:buFont typeface="Arial" panose="020B0604020202020204" pitchFamily="34" charset="0"/>
                <a:buChar char="•"/>
                <a:defRPr sz="900" kern="1200" baseline="0">
                  <a:solidFill>
                    <a:schemeClr val="tx1"/>
                  </a:solidFill>
                  <a:latin typeface="+mn-lt"/>
                  <a:ea typeface="+mn-ea"/>
                  <a:cs typeface="+mn-cs"/>
                </a:defRPr>
              </a:lvl9pPr>
            </a:lstStyle>
            <a:p>
              <a:r>
                <a:rPr lang="en-US" sz="800" dirty="0"/>
                <a:t>Students receive advice on </a:t>
              </a:r>
              <a:r>
                <a:rPr lang="en-US" sz="800" b="1" dirty="0"/>
                <a:t>following up with contacts </a:t>
              </a:r>
              <a:r>
                <a:rPr lang="en-US" sz="800" dirty="0"/>
                <a:t>and articulating experiences in competency based questions</a:t>
              </a:r>
            </a:p>
            <a:p>
              <a:r>
                <a:rPr lang="en-US" sz="800" dirty="0"/>
                <a:t>Students complete </a:t>
              </a:r>
              <a:r>
                <a:rPr lang="en-US" sz="800" b="1" dirty="0"/>
                <a:t>post-programme evaluation </a:t>
              </a:r>
              <a:r>
                <a:rPr lang="en-US" sz="800" dirty="0"/>
                <a:t>questions (i.e., same as pre-programme questions) to assess impact of experience </a:t>
              </a:r>
            </a:p>
          </p:txBody>
        </p:sp>
        <p:sp>
          <p:nvSpPr>
            <p:cNvPr id="11" name="Text Placeholder 1">
              <a:extLst>
                <a:ext uri="{FF2B5EF4-FFF2-40B4-BE49-F238E27FC236}">
                  <a16:creationId xmlns:a16="http://schemas.microsoft.com/office/drawing/2014/main" id="{8DB6585C-CE8A-4468-BA0B-575820BBD9D9}"/>
                </a:ext>
              </a:extLst>
            </p:cNvPr>
            <p:cNvSpPr txBox="1">
              <a:spLocks/>
            </p:cNvSpPr>
            <p:nvPr/>
          </p:nvSpPr>
          <p:spPr bwMode="gray">
            <a:xfrm>
              <a:off x="2264297" y="1588696"/>
              <a:ext cx="1696273" cy="1295226"/>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baseline="0">
                  <a:solidFill>
                    <a:schemeClr val="tx1"/>
                  </a:solidFill>
                  <a:latin typeface="+mn-lt"/>
                  <a:ea typeface="+mn-ea"/>
                  <a:cs typeface="+mn-cs"/>
                </a:defRPr>
              </a:lvl8pPr>
              <a:lvl9pPr marL="1028700" indent="-114300" algn="l" defTabSz="640080" rtl="0" eaLnBrk="1" latinLnBrk="0" hangingPunct="1">
                <a:spcBef>
                  <a:spcPts val="500"/>
                </a:spcBef>
                <a:buClr>
                  <a:schemeClr val="tx1"/>
                </a:buClr>
                <a:buSzPct val="100000"/>
                <a:buFont typeface="Arial" panose="020B0604020202020204" pitchFamily="34" charset="0"/>
                <a:buChar char="•"/>
                <a:defRPr sz="900" kern="1200" baseline="0">
                  <a:solidFill>
                    <a:schemeClr val="tx1"/>
                  </a:solidFill>
                  <a:latin typeface="+mn-lt"/>
                  <a:ea typeface="+mn-ea"/>
                  <a:cs typeface="+mn-cs"/>
                </a:defRPr>
              </a:lvl9pPr>
            </a:lstStyle>
            <a:p>
              <a:r>
                <a:rPr lang="en-US" sz="800" dirty="0"/>
                <a:t>Students </a:t>
              </a:r>
              <a:r>
                <a:rPr lang="en-US" sz="800" b="1" dirty="0"/>
                <a:t>travel and tour  three alumni businesses </a:t>
              </a:r>
              <a:r>
                <a:rPr lang="en-US" sz="800" dirty="0"/>
                <a:t>in London during the day, learning about different roles and potential routes into the </a:t>
              </a:r>
              <a:r>
                <a:rPr lang="en-US" sz="800" dirty="0" err="1"/>
                <a:t>organisation</a:t>
              </a:r>
              <a:endParaRPr lang="en-US" sz="800" dirty="0"/>
            </a:p>
            <a:p>
              <a:r>
                <a:rPr lang="en-US" sz="800" dirty="0"/>
                <a:t>At evening reception, students </a:t>
              </a:r>
              <a:r>
                <a:rPr lang="en-US" sz="800" b="1" dirty="0"/>
                <a:t>apply skills from workshop </a:t>
              </a:r>
              <a:r>
                <a:rPr lang="en-US" sz="800" dirty="0"/>
                <a:t>to network with successful alumni</a:t>
              </a:r>
            </a:p>
          </p:txBody>
        </p:sp>
        <p:sp>
          <p:nvSpPr>
            <p:cNvPr id="12" name="Text Placeholder 1">
              <a:extLst>
                <a:ext uri="{FF2B5EF4-FFF2-40B4-BE49-F238E27FC236}">
                  <a16:creationId xmlns:a16="http://schemas.microsoft.com/office/drawing/2014/main" id="{735BBBCB-8711-47AA-8239-11B112D7A876}"/>
                </a:ext>
              </a:extLst>
            </p:cNvPr>
            <p:cNvSpPr txBox="1">
              <a:spLocks/>
            </p:cNvSpPr>
            <p:nvPr/>
          </p:nvSpPr>
          <p:spPr bwMode="gray">
            <a:xfrm>
              <a:off x="277238" y="1577503"/>
              <a:ext cx="1696273" cy="1605568"/>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baseline="0">
                  <a:solidFill>
                    <a:schemeClr val="tx1"/>
                  </a:solidFill>
                  <a:latin typeface="+mn-lt"/>
                  <a:ea typeface="+mn-ea"/>
                  <a:cs typeface="+mn-cs"/>
                </a:defRPr>
              </a:lvl8pPr>
              <a:lvl9pPr marL="1028700" indent="-114300" algn="l" defTabSz="640080" rtl="0" eaLnBrk="1" latinLnBrk="0" hangingPunct="1">
                <a:spcBef>
                  <a:spcPts val="500"/>
                </a:spcBef>
                <a:buClr>
                  <a:schemeClr val="tx1"/>
                </a:buClr>
                <a:buSzPct val="100000"/>
                <a:buFont typeface="Arial" panose="020B0604020202020204" pitchFamily="34" charset="0"/>
                <a:buChar char="•"/>
                <a:defRPr sz="900" kern="1200" baseline="0">
                  <a:solidFill>
                    <a:schemeClr val="tx1"/>
                  </a:solidFill>
                  <a:latin typeface="+mn-lt"/>
                  <a:ea typeface="+mn-ea"/>
                  <a:cs typeface="+mn-cs"/>
                </a:defRPr>
              </a:lvl9pPr>
            </a:lstStyle>
            <a:p>
              <a:r>
                <a:rPr lang="en-US" sz="800" dirty="0"/>
                <a:t>Students </a:t>
              </a:r>
              <a:r>
                <a:rPr lang="en-US" sz="800" b="1" dirty="0"/>
                <a:t>receive tips and training </a:t>
              </a:r>
              <a:r>
                <a:rPr lang="en-US" sz="800" dirty="0"/>
                <a:t>on commercial awareness, networking, and setting up or improving LinkedIn profile</a:t>
              </a:r>
            </a:p>
            <a:p>
              <a:r>
                <a:rPr lang="en-US" sz="800" dirty="0"/>
                <a:t>Students learn about the </a:t>
              </a:r>
              <a:r>
                <a:rPr lang="en-US" sz="800" b="1" dirty="0"/>
                <a:t>alumni and businesses</a:t>
              </a:r>
              <a:br>
                <a:rPr lang="en-US" sz="800" b="1" dirty="0"/>
              </a:br>
              <a:r>
                <a:rPr lang="en-US" sz="800" dirty="0"/>
                <a:t>they will visit to ensure preparedness</a:t>
              </a:r>
            </a:p>
            <a:p>
              <a:r>
                <a:rPr lang="en-US" sz="800" dirty="0"/>
                <a:t>Students set individual </a:t>
              </a:r>
              <a:r>
                <a:rPr lang="en-US" sz="800" b="1" dirty="0"/>
                <a:t>personal objectives</a:t>
              </a:r>
              <a:br>
                <a:rPr lang="en-US" sz="800" b="1" dirty="0"/>
              </a:br>
              <a:r>
                <a:rPr lang="en-US" sz="800" dirty="0"/>
                <a:t>and goals for event</a:t>
              </a:r>
            </a:p>
          </p:txBody>
        </p:sp>
        <p:sp>
          <p:nvSpPr>
            <p:cNvPr id="13" name="Pentagon 7">
              <a:extLst>
                <a:ext uri="{FF2B5EF4-FFF2-40B4-BE49-F238E27FC236}">
                  <a16:creationId xmlns:a16="http://schemas.microsoft.com/office/drawing/2014/main" id="{54E3E1F3-22B4-45D4-9405-509C9AD16CF2}"/>
                </a:ext>
              </a:extLst>
            </p:cNvPr>
            <p:cNvSpPr/>
            <p:nvPr/>
          </p:nvSpPr>
          <p:spPr bwMode="gray">
            <a:xfrm>
              <a:off x="277813" y="1073219"/>
              <a:ext cx="1913296" cy="407688"/>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463675"/>
              <a:r>
                <a:rPr lang="en-US" sz="900" b="1" dirty="0">
                  <a:solidFill>
                    <a:schemeClr val="bg1"/>
                  </a:solidFill>
                </a:rPr>
                <a:t>Pre-Event</a:t>
              </a:r>
              <a:br>
                <a:rPr lang="en-US" sz="900" b="1" dirty="0">
                  <a:solidFill>
                    <a:schemeClr val="bg1"/>
                  </a:solidFill>
                </a:rPr>
              </a:br>
              <a:r>
                <a:rPr lang="en-US" sz="900" b="1" dirty="0">
                  <a:solidFill>
                    <a:schemeClr val="bg1"/>
                  </a:solidFill>
                </a:rPr>
                <a:t> Skill Workshop</a:t>
              </a:r>
            </a:p>
          </p:txBody>
        </p:sp>
        <p:sp>
          <p:nvSpPr>
            <p:cNvPr id="14" name="Chevron 13">
              <a:extLst>
                <a:ext uri="{FF2B5EF4-FFF2-40B4-BE49-F238E27FC236}">
                  <a16:creationId xmlns:a16="http://schemas.microsoft.com/office/drawing/2014/main" id="{2B3121F5-0896-4C0D-BE39-15067AA0269F}"/>
                </a:ext>
              </a:extLst>
            </p:cNvPr>
            <p:cNvSpPr/>
            <p:nvPr/>
          </p:nvSpPr>
          <p:spPr bwMode="gray">
            <a:xfrm>
              <a:off x="2174774" y="1073219"/>
              <a:ext cx="1964365" cy="407688"/>
            </a:xfrm>
            <a:prstGeom prst="chevron">
              <a:avLst/>
            </a:prstGeom>
            <a:solidFill>
              <a:schemeClr val="bg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463675"/>
              <a:r>
                <a:rPr lang="en-US" sz="900" b="1" dirty="0"/>
                <a:t>City Connections Event</a:t>
              </a:r>
            </a:p>
          </p:txBody>
        </p:sp>
        <p:sp>
          <p:nvSpPr>
            <p:cNvPr id="15" name="Chevron 15">
              <a:extLst>
                <a:ext uri="{FF2B5EF4-FFF2-40B4-BE49-F238E27FC236}">
                  <a16:creationId xmlns:a16="http://schemas.microsoft.com/office/drawing/2014/main" id="{E7CC2FB8-6D49-4953-B06F-AFCCE02B036D}"/>
                </a:ext>
              </a:extLst>
            </p:cNvPr>
            <p:cNvSpPr/>
            <p:nvPr/>
          </p:nvSpPr>
          <p:spPr bwMode="gray">
            <a:xfrm>
              <a:off x="4122804" y="1073219"/>
              <a:ext cx="1911096" cy="407688"/>
            </a:xfrm>
            <a:prstGeom prst="chevron">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463675"/>
              <a:r>
                <a:rPr lang="en-US" sz="900" b="1" dirty="0">
                  <a:solidFill>
                    <a:schemeClr val="bg1"/>
                  </a:solidFill>
                </a:rPr>
                <a:t>Post-Event Skill Workshop</a:t>
              </a:r>
              <a:endParaRPr lang="en-US" sz="900" i="1" dirty="0">
                <a:solidFill>
                  <a:schemeClr val="bg1"/>
                </a:solidFill>
              </a:endParaRPr>
            </a:p>
          </p:txBody>
        </p:sp>
        <p:sp>
          <p:nvSpPr>
            <p:cNvPr id="23" name="Text Placeholder 1">
              <a:extLst>
                <a:ext uri="{FF2B5EF4-FFF2-40B4-BE49-F238E27FC236}">
                  <a16:creationId xmlns:a16="http://schemas.microsoft.com/office/drawing/2014/main" id="{234C2DA6-3210-4AB8-B4B7-01C026E704A8}"/>
                </a:ext>
              </a:extLst>
            </p:cNvPr>
            <p:cNvSpPr txBox="1">
              <a:spLocks/>
            </p:cNvSpPr>
            <p:nvPr/>
          </p:nvSpPr>
          <p:spPr bwMode="gray">
            <a:xfrm>
              <a:off x="1668030" y="3022162"/>
              <a:ext cx="4400549" cy="1533753"/>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37160" tIns="137160" rIns="137160" bIns="13716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b="1" dirty="0"/>
                <a:t>City Connections Programme Details</a:t>
              </a:r>
            </a:p>
            <a:p>
              <a:r>
                <a:rPr lang="en-US" sz="800" dirty="0"/>
                <a:t>Collaborative project between Development, Alumni Relations, Events, and the Faculties of Social Science and Arts and Humanities, now in its 5th year.</a:t>
              </a:r>
            </a:p>
            <a:p>
              <a:r>
                <a:rPr lang="en-US" sz="800" dirty="0"/>
                <a:t>Programme aimed at 40 students from widening participation background (majority in second year of study)</a:t>
              </a:r>
            </a:p>
            <a:p>
              <a:r>
                <a:rPr lang="en-US" sz="800" dirty="0"/>
                <a:t>Programme is HEAR</a:t>
              </a:r>
              <a:r>
                <a:rPr lang="en-US" sz="800" baseline="30000" dirty="0"/>
                <a:t>1</a:t>
              </a:r>
              <a:r>
                <a:rPr lang="en-US" sz="800" dirty="0"/>
                <a:t> accredited</a:t>
              </a:r>
            </a:p>
            <a:p>
              <a:r>
                <a:rPr lang="en-US" sz="800" dirty="0"/>
                <a:t>Alumni Relations completes comprehensive programme evaluation and compiles an annual report to assess institutional impact</a:t>
              </a:r>
            </a:p>
          </p:txBody>
        </p:sp>
        <p:grpSp>
          <p:nvGrpSpPr>
            <p:cNvPr id="22" name="Group 21">
              <a:extLst>
                <a:ext uri="{FF2B5EF4-FFF2-40B4-BE49-F238E27FC236}">
                  <a16:creationId xmlns:a16="http://schemas.microsoft.com/office/drawing/2014/main" id="{5973513E-32CE-4DA6-BFE7-0F9C0A415918}"/>
                </a:ext>
              </a:extLst>
            </p:cNvPr>
            <p:cNvGrpSpPr/>
            <p:nvPr/>
          </p:nvGrpSpPr>
          <p:grpSpPr bwMode="gray">
            <a:xfrm>
              <a:off x="5796907" y="3022162"/>
              <a:ext cx="271672" cy="181522"/>
              <a:chOff x="5569224" y="1247744"/>
              <a:chExt cx="271672" cy="181522"/>
            </a:xfrm>
          </p:grpSpPr>
          <p:sp>
            <p:nvSpPr>
              <p:cNvPr id="24" name="Rectangle 23">
                <a:extLst>
                  <a:ext uri="{FF2B5EF4-FFF2-40B4-BE49-F238E27FC236}">
                    <a16:creationId xmlns:a16="http://schemas.microsoft.com/office/drawing/2014/main" id="{A49A4EFE-2222-4853-A53D-3A23A5058DBA}"/>
                  </a:ext>
                </a:extLst>
              </p:cNvPr>
              <p:cNvSpPr/>
              <p:nvPr/>
            </p:nvSpPr>
            <p:spPr bwMode="gray">
              <a:xfrm>
                <a:off x="5569224" y="1247744"/>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5" name="Round Same Side Corner Rectangle 129">
                <a:extLst>
                  <a:ext uri="{FF2B5EF4-FFF2-40B4-BE49-F238E27FC236}">
                    <a16:creationId xmlns:a16="http://schemas.microsoft.com/office/drawing/2014/main" id="{67FB752F-5874-4A2A-920E-B81A61121773}"/>
                  </a:ext>
                </a:extLst>
              </p:cNvPr>
              <p:cNvSpPr/>
              <p:nvPr/>
            </p:nvSpPr>
            <p:spPr bwMode="gray">
              <a:xfrm rot="10800000">
                <a:off x="5569224" y="1247744"/>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grpSp>
            <p:nvGrpSpPr>
              <p:cNvPr id="26" name="Group 25">
                <a:extLst>
                  <a:ext uri="{FF2B5EF4-FFF2-40B4-BE49-F238E27FC236}">
                    <a16:creationId xmlns:a16="http://schemas.microsoft.com/office/drawing/2014/main" id="{47FEBC34-4966-48C0-A240-03D046AA2DCF}"/>
                  </a:ext>
                </a:extLst>
              </p:cNvPr>
              <p:cNvGrpSpPr>
                <a:grpSpLocks noChangeAspect="1"/>
              </p:cNvGrpSpPr>
              <p:nvPr/>
            </p:nvGrpSpPr>
            <p:grpSpPr bwMode="gray">
              <a:xfrm>
                <a:off x="5604517" y="1277707"/>
                <a:ext cx="143187" cy="118872"/>
                <a:chOff x="996640" y="2897515"/>
                <a:chExt cx="131871" cy="109478"/>
              </a:xfrm>
              <a:solidFill>
                <a:schemeClr val="bg1"/>
              </a:solidFill>
            </p:grpSpPr>
            <p:sp>
              <p:nvSpPr>
                <p:cNvPr id="27" name="Freeform 131">
                  <a:extLst>
                    <a:ext uri="{FF2B5EF4-FFF2-40B4-BE49-F238E27FC236}">
                      <a16:creationId xmlns:a16="http://schemas.microsoft.com/office/drawing/2014/main" id="{369B5D7A-B25E-4B13-9EC1-59075578CCCC}"/>
                    </a:ext>
                  </a:extLst>
                </p:cNvPr>
                <p:cNvSpPr/>
                <p:nvPr/>
              </p:nvSpPr>
              <p:spPr bwMode="gray">
                <a:xfrm rot="5400000">
                  <a:off x="1042173" y="2920656"/>
                  <a:ext cx="108929" cy="63746"/>
                </a:xfrm>
                <a:custGeom>
                  <a:avLst/>
                  <a:gdLst>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0 w 6"/>
                    <a:gd name="connsiteY6" fmla="*/ 3 h 6"/>
                    <a:gd name="connsiteX7" fmla="*/ 1 w 6"/>
                    <a:gd name="connsiteY7" fmla="*/ 1 h 6"/>
                    <a:gd name="connsiteX8" fmla="*/ 1 w 6"/>
                    <a:gd name="connsiteY8"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0 w 6"/>
                    <a:gd name="connsiteY6" fmla="*/ 3 h 6"/>
                    <a:gd name="connsiteX7" fmla="*/ 1 w 6"/>
                    <a:gd name="connsiteY7"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 h="6">
                      <a:moveTo>
                        <a:pt x="1" y="0"/>
                      </a:moveTo>
                      <a:lnTo>
                        <a:pt x="6" y="0"/>
                      </a:lnTo>
                      <a:cubicBezTo>
                        <a:pt x="6" y="0"/>
                        <a:pt x="5" y="1"/>
                        <a:pt x="5" y="3"/>
                      </a:cubicBezTo>
                      <a:cubicBezTo>
                        <a:pt x="5" y="5"/>
                        <a:pt x="6" y="6"/>
                        <a:pt x="6" y="6"/>
                      </a:cubicBezTo>
                      <a:lnTo>
                        <a:pt x="1" y="6"/>
                      </a:lnTo>
                      <a:cubicBezTo>
                        <a:pt x="1" y="6"/>
                        <a:pt x="0" y="5"/>
                        <a:pt x="0" y="3"/>
                      </a:cubicBezTo>
                      <a:cubicBezTo>
                        <a:pt x="0" y="1"/>
                        <a:pt x="1" y="0"/>
                        <a:pt x="1" y="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1000" dirty="0">
                    <a:solidFill>
                      <a:schemeClr val="bg2"/>
                    </a:solidFill>
                  </a:endParaRPr>
                </a:p>
              </p:txBody>
            </p:sp>
            <p:sp>
              <p:nvSpPr>
                <p:cNvPr id="28" name="Freeform 132">
                  <a:extLst>
                    <a:ext uri="{FF2B5EF4-FFF2-40B4-BE49-F238E27FC236}">
                      <a16:creationId xmlns:a16="http://schemas.microsoft.com/office/drawing/2014/main" id="{78E92602-A4AB-45A2-A63D-598676853D0F}"/>
                    </a:ext>
                  </a:extLst>
                </p:cNvPr>
                <p:cNvSpPr/>
                <p:nvPr/>
              </p:nvSpPr>
              <p:spPr bwMode="gray">
                <a:xfrm rot="16200000" flipH="1">
                  <a:off x="974048" y="2920107"/>
                  <a:ext cx="108929" cy="63746"/>
                </a:xfrm>
                <a:custGeom>
                  <a:avLst/>
                  <a:gdLst>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0 w 6"/>
                    <a:gd name="connsiteY6" fmla="*/ 3 h 6"/>
                    <a:gd name="connsiteX7" fmla="*/ 1 w 6"/>
                    <a:gd name="connsiteY7" fmla="*/ 1 h 6"/>
                    <a:gd name="connsiteX8" fmla="*/ 1 w 6"/>
                    <a:gd name="connsiteY8"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0 w 6"/>
                    <a:gd name="connsiteY6" fmla="*/ 3 h 6"/>
                    <a:gd name="connsiteX7" fmla="*/ 1 w 6"/>
                    <a:gd name="connsiteY7"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4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 name="connsiteX0" fmla="*/ 1 w 6"/>
                    <a:gd name="connsiteY0" fmla="*/ 0 h 6"/>
                    <a:gd name="connsiteX1" fmla="*/ 6 w 6"/>
                    <a:gd name="connsiteY1" fmla="*/ 0 h 6"/>
                    <a:gd name="connsiteX2" fmla="*/ 5 w 6"/>
                    <a:gd name="connsiteY2" fmla="*/ 3 h 6"/>
                    <a:gd name="connsiteX3" fmla="*/ 6 w 6"/>
                    <a:gd name="connsiteY3" fmla="*/ 6 h 6"/>
                    <a:gd name="connsiteX4" fmla="*/ 1 w 6"/>
                    <a:gd name="connsiteY4" fmla="*/ 6 h 6"/>
                    <a:gd name="connsiteX5" fmla="*/ 0 w 6"/>
                    <a:gd name="connsiteY5" fmla="*/ 3 h 6"/>
                    <a:gd name="connsiteX6" fmla="*/ 1 w 6"/>
                    <a:gd name="connsiteY6" fmla="*/ 0 h 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 h="6">
                      <a:moveTo>
                        <a:pt x="1" y="0"/>
                      </a:moveTo>
                      <a:lnTo>
                        <a:pt x="6" y="0"/>
                      </a:lnTo>
                      <a:cubicBezTo>
                        <a:pt x="6" y="0"/>
                        <a:pt x="5" y="1"/>
                        <a:pt x="5" y="3"/>
                      </a:cubicBezTo>
                      <a:cubicBezTo>
                        <a:pt x="5" y="5"/>
                        <a:pt x="6" y="6"/>
                        <a:pt x="6" y="6"/>
                      </a:cubicBezTo>
                      <a:lnTo>
                        <a:pt x="1" y="6"/>
                      </a:lnTo>
                      <a:cubicBezTo>
                        <a:pt x="1" y="6"/>
                        <a:pt x="0" y="5"/>
                        <a:pt x="0" y="3"/>
                      </a:cubicBezTo>
                      <a:cubicBezTo>
                        <a:pt x="0" y="1"/>
                        <a:pt x="1" y="0"/>
                        <a:pt x="1" y="0"/>
                      </a:cubicBezTo>
                      <a:close/>
                    </a:path>
                  </a:pathLst>
                </a:custGeom>
                <a:grp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1000" dirty="0">
                    <a:solidFill>
                      <a:schemeClr val="bg2"/>
                    </a:solidFill>
                  </a:endParaRPr>
                </a:p>
              </p:txBody>
            </p:sp>
          </p:grpSp>
        </p:grpSp>
      </p:grpSp>
    </p:spTree>
    <p:extLst>
      <p:ext uri="{BB962C8B-B14F-4D97-AF65-F5344CB8AC3E}">
        <p14:creationId xmlns:p14="http://schemas.microsoft.com/office/powerpoint/2010/main" val="109914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542566-C087-4548-AA95-562275575433}"/>
              </a:ext>
            </a:extLst>
          </p:cNvPr>
          <p:cNvSpPr>
            <a:spLocks noGrp="1"/>
          </p:cNvSpPr>
          <p:nvPr>
            <p:ph type="body" sz="quarter" idx="15"/>
          </p:nvPr>
        </p:nvSpPr>
        <p:spPr>
          <a:xfrm>
            <a:off x="280195" y="640267"/>
            <a:ext cx="5842794" cy="184666"/>
          </a:xfrm>
        </p:spPr>
        <p:txBody>
          <a:bodyPr/>
          <a:lstStyle/>
          <a:p>
            <a:endParaRPr lang="en-US" dirty="0"/>
          </a:p>
        </p:txBody>
      </p:sp>
      <p:sp>
        <p:nvSpPr>
          <p:cNvPr id="3" name="Text Placeholder 2">
            <a:extLst>
              <a:ext uri="{FF2B5EF4-FFF2-40B4-BE49-F238E27FC236}">
                <a16:creationId xmlns:a16="http://schemas.microsoft.com/office/drawing/2014/main" id="{68B5EADE-2FA9-4636-95AA-D41E722247B5}"/>
              </a:ext>
            </a:extLst>
          </p:cNvPr>
          <p:cNvSpPr>
            <a:spLocks noGrp="1"/>
          </p:cNvSpPr>
          <p:nvPr>
            <p:ph type="body" sz="quarter" idx="16"/>
          </p:nvPr>
        </p:nvSpPr>
        <p:spPr>
          <a:xfrm>
            <a:off x="280193" y="38227"/>
            <a:ext cx="3430149" cy="246221"/>
          </a:xfrm>
        </p:spPr>
        <p:txBody>
          <a:bodyPr/>
          <a:lstStyle/>
          <a:p>
            <a:r>
              <a:rPr lang="en-US" dirty="0"/>
              <a:t>Strategy 5: Leavening the Curriculum with Real World Experience</a:t>
            </a:r>
          </a:p>
        </p:txBody>
      </p:sp>
      <p:sp>
        <p:nvSpPr>
          <p:cNvPr id="4" name="Text Placeholder 3">
            <a:extLst>
              <a:ext uri="{FF2B5EF4-FFF2-40B4-BE49-F238E27FC236}">
                <a16:creationId xmlns:a16="http://schemas.microsoft.com/office/drawing/2014/main" id="{2F5247D6-7896-4AA9-BA17-10347E1507C5}"/>
              </a:ext>
            </a:extLst>
          </p:cNvPr>
          <p:cNvSpPr>
            <a:spLocks noGrp="1"/>
          </p:cNvSpPr>
          <p:nvPr>
            <p:ph type="body" sz="quarter" idx="18"/>
          </p:nvPr>
        </p:nvSpPr>
        <p:spPr>
          <a:xfrm>
            <a:off x="4534293" y="4585157"/>
            <a:ext cx="1866507" cy="200055"/>
          </a:xfrm>
        </p:spPr>
        <p:txBody>
          <a:bodyPr/>
          <a:lstStyle/>
          <a:p>
            <a:pPr algn="r"/>
            <a:r>
              <a:rPr lang="en-US" dirty="0"/>
              <a:t>Source: EAB’s UK Alumni Career Engagement Survey; EAB interviews and analysis</a:t>
            </a:r>
          </a:p>
        </p:txBody>
      </p:sp>
      <p:sp>
        <p:nvSpPr>
          <p:cNvPr id="5" name="Text Placeholder 4">
            <a:extLst>
              <a:ext uri="{FF2B5EF4-FFF2-40B4-BE49-F238E27FC236}">
                <a16:creationId xmlns:a16="http://schemas.microsoft.com/office/drawing/2014/main" id="{2CD554C5-FB7B-4021-8D32-376962EC5D41}"/>
              </a:ext>
            </a:extLst>
          </p:cNvPr>
          <p:cNvSpPr>
            <a:spLocks noGrp="1"/>
          </p:cNvSpPr>
          <p:nvPr>
            <p:ph type="body" sz="quarter" idx="19"/>
          </p:nvPr>
        </p:nvSpPr>
        <p:spPr>
          <a:xfrm>
            <a:off x="96363" y="4431269"/>
            <a:ext cx="2142012" cy="230832"/>
          </a:xfrm>
        </p:spPr>
        <p:txBody>
          <a:bodyPr/>
          <a:lstStyle/>
          <a:p>
            <a:r>
              <a:rPr lang="en-US" dirty="0"/>
              <a:t>EAB’s UK Alumni Career Engagement Survey: Views from Heads of Alumni Relations at Leading UK Universities; N=23</a:t>
            </a:r>
          </a:p>
        </p:txBody>
      </p:sp>
      <p:sp>
        <p:nvSpPr>
          <p:cNvPr id="6" name="Title 5">
            <a:extLst>
              <a:ext uri="{FF2B5EF4-FFF2-40B4-BE49-F238E27FC236}">
                <a16:creationId xmlns:a16="http://schemas.microsoft.com/office/drawing/2014/main" id="{97A068FB-7D83-4CE4-8C51-16C4AAA980CD}"/>
              </a:ext>
            </a:extLst>
          </p:cNvPr>
          <p:cNvSpPr>
            <a:spLocks noGrp="1"/>
          </p:cNvSpPr>
          <p:nvPr>
            <p:ph type="title"/>
          </p:nvPr>
        </p:nvSpPr>
        <p:spPr>
          <a:xfrm>
            <a:off x="280194" y="317005"/>
            <a:ext cx="5486400" cy="249299"/>
          </a:xfrm>
        </p:spPr>
        <p:txBody>
          <a:bodyPr/>
          <a:lstStyle/>
          <a:p>
            <a:r>
              <a:rPr lang="en-US" dirty="0"/>
              <a:t>Embedding Alumni Expertise in the Curriculum</a:t>
            </a:r>
          </a:p>
        </p:txBody>
      </p:sp>
      <p:grpSp>
        <p:nvGrpSpPr>
          <p:cNvPr id="7" name="Group 6">
            <a:extLst>
              <a:ext uri="{FF2B5EF4-FFF2-40B4-BE49-F238E27FC236}">
                <a16:creationId xmlns:a16="http://schemas.microsoft.com/office/drawing/2014/main" id="{821B28FB-5A0D-4B94-BC5E-4C83ABEFA1BA}"/>
              </a:ext>
            </a:extLst>
          </p:cNvPr>
          <p:cNvGrpSpPr/>
          <p:nvPr/>
        </p:nvGrpSpPr>
        <p:grpSpPr>
          <a:xfrm>
            <a:off x="249441" y="979491"/>
            <a:ext cx="5873548" cy="3490521"/>
            <a:chOff x="249441" y="979491"/>
            <a:chExt cx="5873548" cy="3490521"/>
          </a:xfrm>
        </p:grpSpPr>
        <p:grpSp>
          <p:nvGrpSpPr>
            <p:cNvPr id="8" name="Group 7">
              <a:extLst>
                <a:ext uri="{FF2B5EF4-FFF2-40B4-BE49-F238E27FC236}">
                  <a16:creationId xmlns:a16="http://schemas.microsoft.com/office/drawing/2014/main" id="{40B8BC69-5F0F-4481-9191-C3AF37E17718}"/>
                </a:ext>
              </a:extLst>
            </p:cNvPr>
            <p:cNvGrpSpPr/>
            <p:nvPr/>
          </p:nvGrpSpPr>
          <p:grpSpPr>
            <a:xfrm>
              <a:off x="249441" y="3652524"/>
              <a:ext cx="5873548" cy="415638"/>
              <a:chOff x="1257395" y="3380516"/>
              <a:chExt cx="4657555" cy="343503"/>
            </a:xfrm>
          </p:grpSpPr>
          <p:sp>
            <p:nvSpPr>
              <p:cNvPr id="12" name="Right Arrow 16">
                <a:extLst>
                  <a:ext uri="{FF2B5EF4-FFF2-40B4-BE49-F238E27FC236}">
                    <a16:creationId xmlns:a16="http://schemas.microsoft.com/office/drawing/2014/main" id="{E2C3237B-1C6A-40ED-98C2-162656592771}"/>
                  </a:ext>
                </a:extLst>
              </p:cNvPr>
              <p:cNvSpPr/>
              <p:nvPr/>
            </p:nvSpPr>
            <p:spPr bwMode="gray">
              <a:xfrm>
                <a:off x="2362200" y="3380516"/>
                <a:ext cx="3552750" cy="343501"/>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900" dirty="0">
                  <a:solidFill>
                    <a:schemeClr val="bg2"/>
                  </a:solidFill>
                </a:endParaRPr>
              </a:p>
            </p:txBody>
          </p:sp>
          <p:sp>
            <p:nvSpPr>
              <p:cNvPr id="33" name="Right Arrow 16">
                <a:extLst>
                  <a:ext uri="{FF2B5EF4-FFF2-40B4-BE49-F238E27FC236}">
                    <a16:creationId xmlns:a16="http://schemas.microsoft.com/office/drawing/2014/main" id="{5D237421-B1FF-4411-A76B-CF7D8ABB4818}"/>
                  </a:ext>
                </a:extLst>
              </p:cNvPr>
              <p:cNvSpPr/>
              <p:nvPr/>
            </p:nvSpPr>
            <p:spPr bwMode="gray">
              <a:xfrm rot="10800000">
                <a:off x="1257395" y="3380518"/>
                <a:ext cx="2628656" cy="343501"/>
              </a:xfrm>
              <a:prstGeom prst="rightArrow">
                <a:avLst/>
              </a:prstGeom>
              <a:solidFill>
                <a:schemeClr val="accent5"/>
              </a:solidFill>
              <a:ln w="9525" cap="flat" cmpd="sng" algn="ctr">
                <a:noFill/>
                <a:prstDash val="solid"/>
                <a:round/>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900" dirty="0">
                  <a:solidFill>
                    <a:schemeClr val="bg2"/>
                  </a:solidFill>
                </a:endParaRPr>
              </a:p>
            </p:txBody>
          </p:sp>
        </p:grpSp>
        <p:sp>
          <p:nvSpPr>
            <p:cNvPr id="11" name="TextBox 10">
              <a:extLst>
                <a:ext uri="{FF2B5EF4-FFF2-40B4-BE49-F238E27FC236}">
                  <a16:creationId xmlns:a16="http://schemas.microsoft.com/office/drawing/2014/main" id="{EDA6C3AA-BFC0-4339-AC43-6C37FDA7E1AA}"/>
                </a:ext>
              </a:extLst>
            </p:cNvPr>
            <p:cNvSpPr txBox="1"/>
            <p:nvPr/>
          </p:nvSpPr>
          <p:spPr>
            <a:xfrm>
              <a:off x="280195" y="979491"/>
              <a:ext cx="2519566" cy="461665"/>
            </a:xfrm>
            <a:prstGeom prst="rect">
              <a:avLst/>
            </a:prstGeom>
            <a:noFill/>
          </p:spPr>
          <p:txBody>
            <a:bodyPr wrap="square" lIns="0" tIns="0" rIns="0" bIns="0" rtlCol="0">
              <a:spAutoFit/>
            </a:bodyPr>
            <a:lstStyle/>
            <a:p>
              <a:pPr>
                <a:spcBef>
                  <a:spcPts val="500"/>
                </a:spcBef>
              </a:pPr>
              <a:r>
                <a:rPr lang="en-US" sz="1000" b="1" dirty="0"/>
                <a:t>Percentage of Survey</a:t>
              </a:r>
              <a:r>
                <a:rPr lang="en-US" sz="1000" b="1" baseline="30000" dirty="0"/>
                <a:t>1</a:t>
              </a:r>
              <a:r>
                <a:rPr lang="en-US" sz="1000" b="1" dirty="0"/>
                <a:t> Respondents Who Seek Alumni Involvement in Academics</a:t>
              </a:r>
            </a:p>
          </p:txBody>
        </p:sp>
        <p:sp>
          <p:nvSpPr>
            <p:cNvPr id="14" name="TextBox 13">
              <a:extLst>
                <a:ext uri="{FF2B5EF4-FFF2-40B4-BE49-F238E27FC236}">
                  <a16:creationId xmlns:a16="http://schemas.microsoft.com/office/drawing/2014/main" id="{01153A09-D1AF-4893-B4AB-638772AC4682}"/>
                </a:ext>
              </a:extLst>
            </p:cNvPr>
            <p:cNvSpPr txBox="1"/>
            <p:nvPr/>
          </p:nvSpPr>
          <p:spPr>
            <a:xfrm>
              <a:off x="335676" y="3393899"/>
              <a:ext cx="4896197" cy="153888"/>
            </a:xfrm>
            <a:prstGeom prst="rect">
              <a:avLst/>
            </a:prstGeom>
            <a:noFill/>
          </p:spPr>
          <p:txBody>
            <a:bodyPr wrap="square" lIns="0" tIns="0" rIns="0" bIns="0" rtlCol="0">
              <a:spAutoFit/>
            </a:bodyPr>
            <a:lstStyle/>
            <a:p>
              <a:pPr>
                <a:spcBef>
                  <a:spcPts val="500"/>
                </a:spcBef>
              </a:pPr>
              <a:r>
                <a:rPr lang="en-US" sz="1000" b="1" dirty="0"/>
                <a:t>Practices for Leavening the Curriculum with Real World Experience</a:t>
              </a:r>
            </a:p>
          </p:txBody>
        </p:sp>
        <p:sp>
          <p:nvSpPr>
            <p:cNvPr id="15" name="TextBox 14">
              <a:extLst>
                <a:ext uri="{FF2B5EF4-FFF2-40B4-BE49-F238E27FC236}">
                  <a16:creationId xmlns:a16="http://schemas.microsoft.com/office/drawing/2014/main" id="{6739EB54-B78B-40AA-AE95-C2800C709FD9}"/>
                </a:ext>
              </a:extLst>
            </p:cNvPr>
            <p:cNvSpPr txBox="1"/>
            <p:nvPr/>
          </p:nvSpPr>
          <p:spPr>
            <a:xfrm>
              <a:off x="635607" y="3791096"/>
              <a:ext cx="272510" cy="138499"/>
            </a:xfrm>
            <a:prstGeom prst="rect">
              <a:avLst/>
            </a:prstGeom>
            <a:noFill/>
          </p:spPr>
          <p:txBody>
            <a:bodyPr wrap="none" lIns="0" tIns="0" rIns="0" bIns="0" rtlCol="0">
              <a:spAutoFit/>
            </a:bodyPr>
            <a:lstStyle/>
            <a:p>
              <a:pPr>
                <a:spcBef>
                  <a:spcPts val="500"/>
                </a:spcBef>
              </a:pPr>
              <a:r>
                <a:rPr lang="en-US" sz="900" i="1" dirty="0">
                  <a:solidFill>
                    <a:schemeClr val="bg1"/>
                  </a:solidFill>
                </a:rPr>
                <a:t>Easy</a:t>
              </a:r>
            </a:p>
          </p:txBody>
        </p:sp>
        <p:sp>
          <p:nvSpPr>
            <p:cNvPr id="16" name="TextBox 15">
              <a:extLst>
                <a:ext uri="{FF2B5EF4-FFF2-40B4-BE49-F238E27FC236}">
                  <a16:creationId xmlns:a16="http://schemas.microsoft.com/office/drawing/2014/main" id="{54FB223E-F52E-4D07-AC0A-AD21AE38F8D7}"/>
                </a:ext>
              </a:extLst>
            </p:cNvPr>
            <p:cNvSpPr txBox="1"/>
            <p:nvPr/>
          </p:nvSpPr>
          <p:spPr>
            <a:xfrm>
              <a:off x="5458743" y="3791096"/>
              <a:ext cx="277320" cy="138499"/>
            </a:xfrm>
            <a:prstGeom prst="rect">
              <a:avLst/>
            </a:prstGeom>
            <a:noFill/>
          </p:spPr>
          <p:txBody>
            <a:bodyPr wrap="none" lIns="0" tIns="0" rIns="0" bIns="0" rtlCol="0">
              <a:spAutoFit/>
            </a:bodyPr>
            <a:lstStyle/>
            <a:p>
              <a:pPr>
                <a:spcBef>
                  <a:spcPts val="500"/>
                </a:spcBef>
              </a:pPr>
              <a:r>
                <a:rPr lang="en-US" sz="900" i="1" dirty="0">
                  <a:solidFill>
                    <a:schemeClr val="bg1"/>
                  </a:solidFill>
                </a:rPr>
                <a:t>Hard</a:t>
              </a:r>
            </a:p>
          </p:txBody>
        </p:sp>
        <p:sp>
          <p:nvSpPr>
            <p:cNvPr id="17" name="TextBox 16">
              <a:extLst>
                <a:ext uri="{FF2B5EF4-FFF2-40B4-BE49-F238E27FC236}">
                  <a16:creationId xmlns:a16="http://schemas.microsoft.com/office/drawing/2014/main" id="{E30D0484-89AF-4860-AA31-824126613BB1}"/>
                </a:ext>
              </a:extLst>
            </p:cNvPr>
            <p:cNvSpPr txBox="1"/>
            <p:nvPr/>
          </p:nvSpPr>
          <p:spPr>
            <a:xfrm>
              <a:off x="707456" y="4193013"/>
              <a:ext cx="948179" cy="276999"/>
            </a:xfrm>
            <a:prstGeom prst="rect">
              <a:avLst/>
            </a:prstGeom>
            <a:noFill/>
          </p:spPr>
          <p:txBody>
            <a:bodyPr wrap="square" lIns="0" tIns="0" rIns="0" bIns="0" rtlCol="0">
              <a:spAutoFit/>
            </a:bodyPr>
            <a:lstStyle/>
            <a:p>
              <a:pPr>
                <a:spcBef>
                  <a:spcPts val="500"/>
                </a:spcBef>
              </a:pPr>
              <a:r>
                <a:rPr lang="en-US" sz="900" b="1" dirty="0"/>
                <a:t>Alumni Guest Lectures</a:t>
              </a:r>
            </a:p>
          </p:txBody>
        </p:sp>
        <p:sp>
          <p:nvSpPr>
            <p:cNvPr id="18" name="TextBox 17">
              <a:extLst>
                <a:ext uri="{FF2B5EF4-FFF2-40B4-BE49-F238E27FC236}">
                  <a16:creationId xmlns:a16="http://schemas.microsoft.com/office/drawing/2014/main" id="{A56E88B2-2AEE-4F5C-8C9A-E8730564811D}"/>
                </a:ext>
              </a:extLst>
            </p:cNvPr>
            <p:cNvSpPr txBox="1"/>
            <p:nvPr/>
          </p:nvSpPr>
          <p:spPr>
            <a:xfrm>
              <a:off x="2366408" y="4193013"/>
              <a:ext cx="1466305" cy="276999"/>
            </a:xfrm>
            <a:prstGeom prst="rect">
              <a:avLst/>
            </a:prstGeom>
            <a:noFill/>
          </p:spPr>
          <p:txBody>
            <a:bodyPr wrap="square" lIns="0" tIns="0" rIns="0" bIns="0" rtlCol="0">
              <a:spAutoFit/>
            </a:bodyPr>
            <a:lstStyle/>
            <a:p>
              <a:pPr>
                <a:spcBef>
                  <a:spcPts val="500"/>
                </a:spcBef>
              </a:pPr>
              <a:r>
                <a:rPr lang="en-US" sz="900" b="1" dirty="0"/>
                <a:t>Semester-Long Alumni Classroom Volunteers </a:t>
              </a:r>
            </a:p>
          </p:txBody>
        </p:sp>
        <p:sp>
          <p:nvSpPr>
            <p:cNvPr id="19" name="TextBox 18">
              <a:extLst>
                <a:ext uri="{FF2B5EF4-FFF2-40B4-BE49-F238E27FC236}">
                  <a16:creationId xmlns:a16="http://schemas.microsoft.com/office/drawing/2014/main" id="{5E8B4DCB-D627-407F-9B1F-62D0B77AA695}"/>
                </a:ext>
              </a:extLst>
            </p:cNvPr>
            <p:cNvSpPr txBox="1"/>
            <p:nvPr/>
          </p:nvSpPr>
          <p:spPr>
            <a:xfrm>
              <a:off x="4707154" y="4193013"/>
              <a:ext cx="1031595" cy="276999"/>
            </a:xfrm>
            <a:prstGeom prst="rect">
              <a:avLst/>
            </a:prstGeom>
            <a:noFill/>
          </p:spPr>
          <p:txBody>
            <a:bodyPr wrap="square" lIns="0" tIns="0" rIns="0" bIns="0" rtlCol="0">
              <a:spAutoFit/>
            </a:bodyPr>
            <a:lstStyle/>
            <a:p>
              <a:pPr>
                <a:spcBef>
                  <a:spcPts val="500"/>
                </a:spcBef>
              </a:pPr>
              <a:r>
                <a:rPr lang="en-US" sz="900" b="1" dirty="0"/>
                <a:t>Alumni Course Advisory Panels</a:t>
              </a:r>
            </a:p>
          </p:txBody>
        </p:sp>
        <p:sp>
          <p:nvSpPr>
            <p:cNvPr id="20" name="TextBox 19">
              <a:extLst>
                <a:ext uri="{FF2B5EF4-FFF2-40B4-BE49-F238E27FC236}">
                  <a16:creationId xmlns:a16="http://schemas.microsoft.com/office/drawing/2014/main" id="{00D4A4FF-44B1-4B98-B0DB-A88AABE5FE8C}"/>
                </a:ext>
              </a:extLst>
            </p:cNvPr>
            <p:cNvSpPr txBox="1"/>
            <p:nvPr/>
          </p:nvSpPr>
          <p:spPr>
            <a:xfrm>
              <a:off x="3406709" y="1133379"/>
              <a:ext cx="1825167" cy="307777"/>
            </a:xfrm>
            <a:prstGeom prst="rect">
              <a:avLst/>
            </a:prstGeom>
            <a:noFill/>
          </p:spPr>
          <p:txBody>
            <a:bodyPr wrap="square" lIns="0" tIns="0" rIns="0" bIns="0" rtlCol="0">
              <a:spAutoFit/>
            </a:bodyPr>
            <a:lstStyle/>
            <a:p>
              <a:pPr>
                <a:spcBef>
                  <a:spcPts val="500"/>
                </a:spcBef>
              </a:pPr>
              <a:r>
                <a:rPr lang="en-US" sz="1000" b="1" dirty="0"/>
                <a:t>Benefits of Engaging Alumni in the Academy </a:t>
              </a:r>
            </a:p>
          </p:txBody>
        </p:sp>
        <p:sp>
          <p:nvSpPr>
            <p:cNvPr id="21" name="TextBox 20">
              <a:extLst>
                <a:ext uri="{FF2B5EF4-FFF2-40B4-BE49-F238E27FC236}">
                  <a16:creationId xmlns:a16="http://schemas.microsoft.com/office/drawing/2014/main" id="{3E54862A-5407-4217-8966-05145A3AD0CE}"/>
                </a:ext>
              </a:extLst>
            </p:cNvPr>
            <p:cNvSpPr txBox="1"/>
            <p:nvPr/>
          </p:nvSpPr>
          <p:spPr>
            <a:xfrm>
              <a:off x="3406709" y="1531535"/>
              <a:ext cx="2716280" cy="1513235"/>
            </a:xfrm>
            <a:prstGeom prst="rect">
              <a:avLst/>
            </a:prstGeom>
            <a:noFill/>
          </p:spPr>
          <p:txBody>
            <a:bodyPr wrap="square" lIns="0" tIns="0" rIns="0" bIns="0" rtlCol="0">
              <a:spAutoFit/>
            </a:bodyPr>
            <a:lstStyle/>
            <a:p>
              <a:pPr marL="171450" indent="-171450">
                <a:spcBef>
                  <a:spcPts val="500"/>
                </a:spcBef>
                <a:buFont typeface="Wingdings" panose="05000000000000000000" pitchFamily="2" charset="2"/>
                <a:buChar char="ü"/>
              </a:pPr>
              <a:r>
                <a:rPr lang="en-US" sz="900" dirty="0"/>
                <a:t>Alumni often maintain </a:t>
              </a:r>
              <a:r>
                <a:rPr lang="en-US" sz="900" b="1" dirty="0"/>
                <a:t>strong relationships </a:t>
              </a:r>
              <a:r>
                <a:rPr lang="en-US" sz="900" dirty="0"/>
                <a:t>with faculty members, making it easier to engage them</a:t>
              </a:r>
            </a:p>
            <a:p>
              <a:pPr marL="171450" indent="-171450">
                <a:spcBef>
                  <a:spcPts val="500"/>
                </a:spcBef>
                <a:buFont typeface="Wingdings" panose="05000000000000000000" pitchFamily="2" charset="2"/>
                <a:buChar char="ü"/>
              </a:pPr>
              <a:r>
                <a:rPr lang="en-US" sz="900" dirty="0"/>
                <a:t>In programmes where industry standards are important (e.g. business, engineering, computer science), alumni offe</a:t>
              </a:r>
              <a:r>
                <a:rPr lang="en-US" sz="900" b="1" dirty="0"/>
                <a:t>r insight into emerging trends and issues</a:t>
              </a:r>
            </a:p>
            <a:p>
              <a:pPr marL="171450" indent="-171450">
                <a:spcBef>
                  <a:spcPts val="500"/>
                </a:spcBef>
                <a:buFont typeface="Wingdings" panose="05000000000000000000" pitchFamily="2" charset="2"/>
                <a:buChar char="ü"/>
              </a:pPr>
              <a:r>
                <a:rPr lang="en-US" sz="900" b="1" dirty="0"/>
                <a:t>Guarantees students participation </a:t>
              </a:r>
              <a:r>
                <a:rPr lang="en-US" sz="900" dirty="0"/>
                <a:t>as they engage with alumni during class rather than extracurricular activities </a:t>
              </a:r>
            </a:p>
          </p:txBody>
        </p:sp>
        <p:graphicFrame>
          <p:nvGraphicFramePr>
            <p:cNvPr id="25" name="Chart 24">
              <a:extLst>
                <a:ext uri="{FF2B5EF4-FFF2-40B4-BE49-F238E27FC236}">
                  <a16:creationId xmlns:a16="http://schemas.microsoft.com/office/drawing/2014/main" id="{62E60E44-B8DD-4DDD-9990-18A2FB4293FF}"/>
                </a:ext>
              </a:extLst>
            </p:cNvPr>
            <p:cNvGraphicFramePr/>
            <p:nvPr>
              <p:extLst>
                <p:ext uri="{D42A27DB-BD31-4B8C-83A1-F6EECF244321}">
                  <p14:modId xmlns:p14="http://schemas.microsoft.com/office/powerpoint/2010/main" val="2404565418"/>
                </p:ext>
              </p:extLst>
            </p:nvPr>
          </p:nvGraphicFramePr>
          <p:xfrm>
            <a:off x="342313" y="1434469"/>
            <a:ext cx="2037518" cy="1638819"/>
          </p:xfrm>
          <a:graphic>
            <a:graphicData uri="http://schemas.openxmlformats.org/drawingml/2006/chart">
              <c:chart xmlns:c="http://schemas.openxmlformats.org/drawingml/2006/chart" xmlns:r="http://schemas.openxmlformats.org/officeDocument/2006/relationships" r:id="rId3"/>
            </a:graphicData>
          </a:graphic>
        </p:graphicFrame>
        <p:cxnSp>
          <p:nvCxnSpPr>
            <p:cNvPr id="34" name="Straight Connector 33">
              <a:extLst>
                <a:ext uri="{FF2B5EF4-FFF2-40B4-BE49-F238E27FC236}">
                  <a16:creationId xmlns:a16="http://schemas.microsoft.com/office/drawing/2014/main" id="{2FF60CFB-D4A5-42A6-B7D9-F025F403F4E7}"/>
                </a:ext>
              </a:extLst>
            </p:cNvPr>
            <p:cNvCxnSpPr>
              <a:cxnSpLocks/>
            </p:cNvCxnSpPr>
            <p:nvPr/>
          </p:nvCxnSpPr>
          <p:spPr bwMode="gray">
            <a:xfrm>
              <a:off x="1195256" y="3954703"/>
              <a:ext cx="0" cy="219456"/>
            </a:xfrm>
            <a:prstGeom prst="line">
              <a:avLst/>
            </a:prstGeom>
            <a:ln w="12700">
              <a:solidFill>
                <a:schemeClr val="accent5"/>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A74048A-5A7F-4A0F-9AD2-6A951C65F535}"/>
                </a:ext>
              </a:extLst>
            </p:cNvPr>
            <p:cNvCxnSpPr>
              <a:cxnSpLocks/>
            </p:cNvCxnSpPr>
            <p:nvPr/>
          </p:nvCxnSpPr>
          <p:spPr bwMode="gray">
            <a:xfrm>
              <a:off x="3099561" y="3954703"/>
              <a:ext cx="0" cy="219456"/>
            </a:xfrm>
            <a:prstGeom prst="line">
              <a:avLst/>
            </a:prstGeom>
            <a:ln w="12700">
              <a:solidFill>
                <a:schemeClr val="accent5"/>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6360B36-F6EB-470C-A20E-1782EFD238F3}"/>
                </a:ext>
              </a:extLst>
            </p:cNvPr>
            <p:cNvCxnSpPr>
              <a:cxnSpLocks/>
            </p:cNvCxnSpPr>
            <p:nvPr/>
          </p:nvCxnSpPr>
          <p:spPr bwMode="gray">
            <a:xfrm>
              <a:off x="5217530" y="3954703"/>
              <a:ext cx="0" cy="219456"/>
            </a:xfrm>
            <a:prstGeom prst="line">
              <a:avLst/>
            </a:prstGeom>
            <a:ln w="12700">
              <a:solidFill>
                <a:schemeClr val="accent5"/>
              </a:solidFill>
              <a:prstDash val="solid"/>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DFE8E55-3986-49AD-887C-8D6727F05AA6}"/>
                </a:ext>
              </a:extLst>
            </p:cNvPr>
            <p:cNvSpPr txBox="1"/>
            <p:nvPr/>
          </p:nvSpPr>
          <p:spPr>
            <a:xfrm>
              <a:off x="2142567" y="3795890"/>
              <a:ext cx="1913985" cy="138499"/>
            </a:xfrm>
            <a:prstGeom prst="rect">
              <a:avLst/>
            </a:prstGeom>
            <a:noFill/>
          </p:spPr>
          <p:txBody>
            <a:bodyPr wrap="none" lIns="0" tIns="0" rIns="0" bIns="0" rtlCol="0">
              <a:spAutoFit/>
            </a:bodyPr>
            <a:lstStyle/>
            <a:p>
              <a:pPr>
                <a:spcBef>
                  <a:spcPts val="500"/>
                </a:spcBef>
              </a:pPr>
              <a:r>
                <a:rPr lang="en-US" sz="900" b="1" dirty="0">
                  <a:solidFill>
                    <a:schemeClr val="bg1"/>
                  </a:solidFill>
                </a:rPr>
                <a:t>Effort Required to Implement</a:t>
              </a:r>
            </a:p>
          </p:txBody>
        </p:sp>
      </p:grpSp>
      <p:grpSp>
        <p:nvGrpSpPr>
          <p:cNvPr id="26" name="Group 25">
            <a:extLst>
              <a:ext uri="{FF2B5EF4-FFF2-40B4-BE49-F238E27FC236}">
                <a16:creationId xmlns:a16="http://schemas.microsoft.com/office/drawing/2014/main" id="{3A097C59-10A5-427F-A7E2-96B9E2B2E9F6}"/>
              </a:ext>
            </a:extLst>
          </p:cNvPr>
          <p:cNvGrpSpPr/>
          <p:nvPr/>
        </p:nvGrpSpPr>
        <p:grpSpPr>
          <a:xfrm>
            <a:off x="993104" y="3004598"/>
            <a:ext cx="735936" cy="138499"/>
            <a:chOff x="1125295" y="3562178"/>
            <a:chExt cx="735936" cy="138499"/>
          </a:xfrm>
        </p:grpSpPr>
        <p:sp>
          <p:nvSpPr>
            <p:cNvPr id="27" name="Rectangle 26">
              <a:extLst>
                <a:ext uri="{FF2B5EF4-FFF2-40B4-BE49-F238E27FC236}">
                  <a16:creationId xmlns:a16="http://schemas.microsoft.com/office/drawing/2014/main" id="{1B7DE4C0-B449-415F-9D24-D0508D5DBB72}"/>
                </a:ext>
              </a:extLst>
            </p:cNvPr>
            <p:cNvSpPr/>
            <p:nvPr/>
          </p:nvSpPr>
          <p:spPr bwMode="gray">
            <a:xfrm>
              <a:off x="1606059" y="3608569"/>
              <a:ext cx="45720" cy="45719"/>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 name="Rectangle 27">
              <a:extLst>
                <a:ext uri="{FF2B5EF4-FFF2-40B4-BE49-F238E27FC236}">
                  <a16:creationId xmlns:a16="http://schemas.microsoft.com/office/drawing/2014/main" id="{268446F4-B2D7-496B-B68F-902FEAAE264B}"/>
                </a:ext>
              </a:extLst>
            </p:cNvPr>
            <p:cNvSpPr/>
            <p:nvPr/>
          </p:nvSpPr>
          <p:spPr bwMode="gray">
            <a:xfrm>
              <a:off x="1125295" y="3608569"/>
              <a:ext cx="45720"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TextBox 28">
              <a:extLst>
                <a:ext uri="{FF2B5EF4-FFF2-40B4-BE49-F238E27FC236}">
                  <a16:creationId xmlns:a16="http://schemas.microsoft.com/office/drawing/2014/main" id="{D1E9A694-5DCB-47E3-BB03-23E8BEF162E1}"/>
                </a:ext>
              </a:extLst>
            </p:cNvPr>
            <p:cNvSpPr txBox="1"/>
            <p:nvPr/>
          </p:nvSpPr>
          <p:spPr>
            <a:xfrm>
              <a:off x="1250159" y="3562178"/>
              <a:ext cx="200376" cy="138499"/>
            </a:xfrm>
            <a:prstGeom prst="rect">
              <a:avLst/>
            </a:prstGeom>
            <a:noFill/>
          </p:spPr>
          <p:txBody>
            <a:bodyPr wrap="none" lIns="0" tIns="0" rIns="0" bIns="0" rtlCol="0">
              <a:spAutoFit/>
            </a:bodyPr>
            <a:lstStyle/>
            <a:p>
              <a:pPr>
                <a:spcBef>
                  <a:spcPts val="500"/>
                </a:spcBef>
              </a:pPr>
              <a:r>
                <a:rPr lang="en-US" sz="900" dirty="0"/>
                <a:t>Yes</a:t>
              </a:r>
            </a:p>
          </p:txBody>
        </p:sp>
        <p:sp>
          <p:nvSpPr>
            <p:cNvPr id="30" name="TextBox 29">
              <a:extLst>
                <a:ext uri="{FF2B5EF4-FFF2-40B4-BE49-F238E27FC236}">
                  <a16:creationId xmlns:a16="http://schemas.microsoft.com/office/drawing/2014/main" id="{3F8A7D2A-4745-4237-AE06-0F7A9FDE5692}"/>
                </a:ext>
              </a:extLst>
            </p:cNvPr>
            <p:cNvSpPr txBox="1"/>
            <p:nvPr/>
          </p:nvSpPr>
          <p:spPr>
            <a:xfrm>
              <a:off x="1704137" y="3562178"/>
              <a:ext cx="157094" cy="138499"/>
            </a:xfrm>
            <a:prstGeom prst="rect">
              <a:avLst/>
            </a:prstGeom>
            <a:noFill/>
          </p:spPr>
          <p:txBody>
            <a:bodyPr wrap="none" lIns="0" tIns="0" rIns="0" bIns="0" rtlCol="0">
              <a:spAutoFit/>
            </a:bodyPr>
            <a:lstStyle/>
            <a:p>
              <a:pPr>
                <a:spcBef>
                  <a:spcPts val="500"/>
                </a:spcBef>
              </a:pPr>
              <a:r>
                <a:rPr lang="en-US" sz="900" dirty="0"/>
                <a:t>No</a:t>
              </a:r>
            </a:p>
          </p:txBody>
        </p:sp>
      </p:grpSp>
    </p:spTree>
    <p:extLst>
      <p:ext uri="{BB962C8B-B14F-4D97-AF65-F5344CB8AC3E}">
        <p14:creationId xmlns:p14="http://schemas.microsoft.com/office/powerpoint/2010/main" val="884751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781AAB-1979-475D-B22D-E2F967F43EB7}"/>
              </a:ext>
            </a:extLst>
          </p:cNvPr>
          <p:cNvSpPr>
            <a:spLocks noGrp="1"/>
          </p:cNvSpPr>
          <p:nvPr>
            <p:ph type="body" sz="quarter" idx="10"/>
          </p:nvPr>
        </p:nvSpPr>
        <p:spPr>
          <a:xfrm>
            <a:off x="262272" y="97401"/>
            <a:ext cx="3478455" cy="246221"/>
          </a:xfrm>
        </p:spPr>
        <p:txBody>
          <a:bodyPr/>
          <a:lstStyle/>
          <a:p>
            <a:r>
              <a:rPr lang="en-US" dirty="0"/>
              <a:t>Strategy 5: Leavening the Curriculum with Real World Experience</a:t>
            </a:r>
          </a:p>
        </p:txBody>
      </p:sp>
      <p:sp>
        <p:nvSpPr>
          <p:cNvPr id="3" name="Text Placeholder 2">
            <a:extLst>
              <a:ext uri="{FF2B5EF4-FFF2-40B4-BE49-F238E27FC236}">
                <a16:creationId xmlns:a16="http://schemas.microsoft.com/office/drawing/2014/main" id="{74188CCE-A270-4054-AEA5-B32F77D78868}"/>
              </a:ext>
            </a:extLst>
          </p:cNvPr>
          <p:cNvSpPr>
            <a:spLocks noGrp="1"/>
          </p:cNvSpPr>
          <p:nvPr>
            <p:ph type="body" sz="quarter" idx="11"/>
          </p:nvPr>
        </p:nvSpPr>
        <p:spPr/>
        <p:txBody>
          <a:bodyPr/>
          <a:lstStyle/>
          <a:p>
            <a:r>
              <a:rPr lang="en-US" dirty="0"/>
              <a:t>CSU-Fullerton Brings Real World Insights into the Classroom</a:t>
            </a:r>
          </a:p>
        </p:txBody>
      </p:sp>
      <p:sp>
        <p:nvSpPr>
          <p:cNvPr id="4" name="Text Placeholder 3">
            <a:extLst>
              <a:ext uri="{FF2B5EF4-FFF2-40B4-BE49-F238E27FC236}">
                <a16:creationId xmlns:a16="http://schemas.microsoft.com/office/drawing/2014/main" id="{9D3786F1-34D6-4EB1-BD09-171009900A98}"/>
              </a:ext>
            </a:extLst>
          </p:cNvPr>
          <p:cNvSpPr>
            <a:spLocks noGrp="1"/>
          </p:cNvSpPr>
          <p:nvPr>
            <p:ph type="body" sz="quarter" idx="12"/>
          </p:nvPr>
        </p:nvSpPr>
        <p:spPr/>
        <p:txBody>
          <a:bodyPr/>
          <a:lstStyle/>
          <a:p>
            <a:r>
              <a:rPr lang="en-US" dirty="0"/>
              <a:t>“Professor For a Day” Initiative</a:t>
            </a:r>
          </a:p>
        </p:txBody>
      </p:sp>
      <p:sp>
        <p:nvSpPr>
          <p:cNvPr id="6" name="Text Placeholder 5">
            <a:extLst>
              <a:ext uri="{FF2B5EF4-FFF2-40B4-BE49-F238E27FC236}">
                <a16:creationId xmlns:a16="http://schemas.microsoft.com/office/drawing/2014/main" id="{6FA40FBD-A6B6-4193-8C2F-B8BED2CB1BEA}"/>
              </a:ext>
            </a:extLst>
          </p:cNvPr>
          <p:cNvSpPr>
            <a:spLocks noGrp="1"/>
          </p:cNvSpPr>
          <p:nvPr>
            <p:ph type="body" sz="quarter" idx="14"/>
          </p:nvPr>
        </p:nvSpPr>
        <p:spPr/>
        <p:txBody>
          <a:bodyPr/>
          <a:lstStyle/>
          <a:p>
            <a:endParaRPr lang="en-US" dirty="0"/>
          </a:p>
        </p:txBody>
      </p:sp>
      <p:sp>
        <p:nvSpPr>
          <p:cNvPr id="18" name="Text Placeholder 4">
            <a:extLst>
              <a:ext uri="{FF2B5EF4-FFF2-40B4-BE49-F238E27FC236}">
                <a16:creationId xmlns:a16="http://schemas.microsoft.com/office/drawing/2014/main" id="{BC2A539D-CFFA-46A8-8D00-CB0371D6EC7D}"/>
              </a:ext>
            </a:extLst>
          </p:cNvPr>
          <p:cNvSpPr txBox="1">
            <a:spLocks/>
          </p:cNvSpPr>
          <p:nvPr/>
        </p:nvSpPr>
        <p:spPr bwMode="gray">
          <a:xfrm>
            <a:off x="3399503" y="4677490"/>
            <a:ext cx="3001298"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500"/>
              </a:spcBef>
              <a:buClrTx/>
              <a:buFont typeface="Arial" panose="020B0604020202020204" pitchFamily="34" charset="0"/>
              <a:buNone/>
              <a:defRPr sz="500" kern="1200">
                <a:solidFill>
                  <a:schemeClr val="tx1"/>
                </a:solidFill>
                <a:latin typeface="+mn-lt"/>
                <a:ea typeface="+mn-ea"/>
                <a:cs typeface="+mn-cs"/>
              </a:defRPr>
            </a:lvl1pPr>
            <a:lvl2pPr marL="228600" indent="-114300" algn="l" defTabSz="480060" rtl="0" eaLnBrk="1" latinLnBrk="0" hangingPunct="1">
              <a:lnSpc>
                <a:spcPct val="100000"/>
              </a:lnSpc>
              <a:spcBef>
                <a:spcPts val="50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50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California State University Fullerton, Fullerton, CA; EAB interviews and analysis.</a:t>
            </a:r>
          </a:p>
        </p:txBody>
      </p:sp>
      <p:graphicFrame>
        <p:nvGraphicFramePr>
          <p:cNvPr id="19" name="Table 18">
            <a:extLst>
              <a:ext uri="{FF2B5EF4-FFF2-40B4-BE49-F238E27FC236}">
                <a16:creationId xmlns:a16="http://schemas.microsoft.com/office/drawing/2014/main" id="{3967A1DF-270F-4467-96D4-B74E34C2E4B0}"/>
              </a:ext>
            </a:extLst>
          </p:cNvPr>
          <p:cNvGraphicFramePr>
            <a:graphicFrameLocks noGrp="1"/>
          </p:cNvGraphicFramePr>
          <p:nvPr>
            <p:extLst>
              <p:ext uri="{D42A27DB-BD31-4B8C-83A1-F6EECF244321}">
                <p14:modId xmlns:p14="http://schemas.microsoft.com/office/powerpoint/2010/main" val="2723872988"/>
              </p:ext>
            </p:extLst>
          </p:nvPr>
        </p:nvGraphicFramePr>
        <p:xfrm>
          <a:off x="3522053" y="1200211"/>
          <a:ext cx="2541267" cy="2016252"/>
        </p:xfrm>
        <a:graphic>
          <a:graphicData uri="http://schemas.openxmlformats.org/drawingml/2006/table">
            <a:tbl>
              <a:tblPr firstRow="1" bandRow="1">
                <a:tableStyleId>{2D5ABB26-0587-4C30-8999-92F81FD0307C}</a:tableStyleId>
              </a:tblPr>
              <a:tblGrid>
                <a:gridCol w="2541267">
                  <a:extLst>
                    <a:ext uri="{9D8B030D-6E8A-4147-A177-3AD203B41FA5}">
                      <a16:colId xmlns:a16="http://schemas.microsoft.com/office/drawing/2014/main" val="20000"/>
                    </a:ext>
                  </a:extLst>
                </a:gridCol>
              </a:tblGrid>
              <a:tr h="1444374">
                <a:tc>
                  <a:txBody>
                    <a:bodyPr/>
                    <a:lstStyle/>
                    <a:p>
                      <a:r>
                        <a:rPr lang="en-US" sz="1000" b="1" dirty="0"/>
                        <a:t>Inspiring Testimonials</a:t>
                      </a:r>
                      <a:br>
                        <a:rPr lang="en-US" sz="1000" b="1" dirty="0"/>
                      </a:br>
                      <a:endParaRPr lang="en-US" sz="900" b="1" dirty="0">
                        <a:solidFill>
                          <a:schemeClr val="tx1"/>
                        </a:solidFill>
                        <a:latin typeface="+mn-lt"/>
                      </a:endParaRPr>
                    </a:p>
                    <a:p>
                      <a:r>
                        <a:rPr lang="en-US" sz="900" b="0" dirty="0">
                          <a:solidFill>
                            <a:schemeClr val="tx1"/>
                          </a:solidFill>
                          <a:latin typeface="+mn-lt"/>
                        </a:rPr>
                        <a:t>“When I first joined the College, I took a look at what I had to show potential donors to explain why they should invest in the college…What stood out were our inspiring first-generation student engineers who were driving their own educations.”</a:t>
                      </a:r>
                    </a:p>
                  </a:txBody>
                  <a:tcPr marL="182880" marR="182880" marT="210312" marB="91440">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410180">
                <a:tc>
                  <a:txBody>
                    <a:bodyPr/>
                    <a:lstStyle/>
                    <a:p>
                      <a:pPr marL="0" marR="0" lvl="0" indent="0" algn="r" defTabSz="640080" rtl="0" eaLnBrk="1" fontAlgn="auto" latinLnBrk="0" hangingPunct="1">
                        <a:lnSpc>
                          <a:spcPct val="100000"/>
                        </a:lnSpc>
                        <a:spcBef>
                          <a:spcPts val="500"/>
                        </a:spcBef>
                        <a:spcAft>
                          <a:spcPts val="0"/>
                        </a:spcAft>
                        <a:buClrTx/>
                        <a:buSzTx/>
                        <a:buFont typeface="Arial" panose="020B0604020202020204" pitchFamily="34" charset="0"/>
                        <a:buNone/>
                        <a:tabLst/>
                        <a:defRPr/>
                      </a:pPr>
                      <a:r>
                        <a:rPr lang="en-US" sz="800" b="0" i="1" dirty="0">
                          <a:solidFill>
                            <a:schemeClr val="tx1"/>
                          </a:solidFill>
                          <a:latin typeface="+mn-lt"/>
                        </a:rPr>
                        <a:t>Hart Roussel</a:t>
                      </a:r>
                      <a:br>
                        <a:rPr lang="en-US" sz="800" b="0" i="1" dirty="0">
                          <a:solidFill>
                            <a:schemeClr val="tx1"/>
                          </a:solidFill>
                          <a:latin typeface="+mn-lt"/>
                        </a:rPr>
                      </a:br>
                      <a:r>
                        <a:rPr lang="en-US" sz="800" b="0" i="1" dirty="0">
                          <a:solidFill>
                            <a:schemeClr val="tx1"/>
                          </a:solidFill>
                          <a:latin typeface="+mn-lt"/>
                        </a:rPr>
                        <a:t>Director of Development</a:t>
                      </a:r>
                    </a:p>
                  </a:txBody>
                  <a:tcPr marL="182880" marR="182880" marT="0" marB="182880">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pSp>
        <p:nvGrpSpPr>
          <p:cNvPr id="27" name="Group 26">
            <a:extLst>
              <a:ext uri="{FF2B5EF4-FFF2-40B4-BE49-F238E27FC236}">
                <a16:creationId xmlns:a16="http://schemas.microsoft.com/office/drawing/2014/main" id="{5192073C-8C6B-4971-90D1-C969B5F32E75}"/>
              </a:ext>
            </a:extLst>
          </p:cNvPr>
          <p:cNvGrpSpPr/>
          <p:nvPr/>
        </p:nvGrpSpPr>
        <p:grpSpPr>
          <a:xfrm>
            <a:off x="5784387" y="1203467"/>
            <a:ext cx="271672" cy="181522"/>
            <a:chOff x="5784387" y="1203467"/>
            <a:chExt cx="271672" cy="181522"/>
          </a:xfrm>
        </p:grpSpPr>
        <p:sp>
          <p:nvSpPr>
            <p:cNvPr id="25" name="Rectangle 24">
              <a:extLst>
                <a:ext uri="{FF2B5EF4-FFF2-40B4-BE49-F238E27FC236}">
                  <a16:creationId xmlns:a16="http://schemas.microsoft.com/office/drawing/2014/main" id="{3DCD93DD-071E-491E-BCDC-35B0A9566F02}"/>
                </a:ext>
              </a:extLst>
            </p:cNvPr>
            <p:cNvSpPr/>
            <p:nvPr/>
          </p:nvSpPr>
          <p:spPr bwMode="gray">
            <a:xfrm>
              <a:off x="5784387" y="1203467"/>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6" name="Round Same Side Corner Rectangle 28">
              <a:extLst>
                <a:ext uri="{FF2B5EF4-FFF2-40B4-BE49-F238E27FC236}">
                  <a16:creationId xmlns:a16="http://schemas.microsoft.com/office/drawing/2014/main" id="{944D2CB1-46E4-4ABA-A016-1A216DF775A7}"/>
                </a:ext>
              </a:extLst>
            </p:cNvPr>
            <p:cNvSpPr/>
            <p:nvPr/>
          </p:nvSpPr>
          <p:spPr bwMode="gray">
            <a:xfrm rot="10800000">
              <a:off x="5784387" y="1203467"/>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grpSp>
          <p:nvGrpSpPr>
            <p:cNvPr id="17" name="Group 16">
              <a:extLst>
                <a:ext uri="{FF2B5EF4-FFF2-40B4-BE49-F238E27FC236}">
                  <a16:creationId xmlns:a16="http://schemas.microsoft.com/office/drawing/2014/main" id="{0D48CC58-F87B-4CEF-BE75-B4CA53B95023}"/>
                </a:ext>
              </a:extLst>
            </p:cNvPr>
            <p:cNvGrpSpPr/>
            <p:nvPr/>
          </p:nvGrpSpPr>
          <p:grpSpPr>
            <a:xfrm>
              <a:off x="5828430" y="1249592"/>
              <a:ext cx="128164" cy="109665"/>
              <a:chOff x="5828430" y="1249592"/>
              <a:chExt cx="128164" cy="109665"/>
            </a:xfrm>
          </p:grpSpPr>
          <p:sp>
            <p:nvSpPr>
              <p:cNvPr id="23" name="Freeform 25">
                <a:extLst>
                  <a:ext uri="{FF2B5EF4-FFF2-40B4-BE49-F238E27FC236}">
                    <a16:creationId xmlns:a16="http://schemas.microsoft.com/office/drawing/2014/main" id="{BE68A167-779A-479E-B997-50FD9B9D5EBA}"/>
                  </a:ext>
                </a:extLst>
              </p:cNvPr>
              <p:cNvSpPr>
                <a:spLocks/>
              </p:cNvSpPr>
              <p:nvPr/>
            </p:nvSpPr>
            <p:spPr bwMode="gray">
              <a:xfrm rot="10800000">
                <a:off x="5828430" y="1249592"/>
                <a:ext cx="58797" cy="109665"/>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24" name="Freeform 26">
                <a:extLst>
                  <a:ext uri="{FF2B5EF4-FFF2-40B4-BE49-F238E27FC236}">
                    <a16:creationId xmlns:a16="http://schemas.microsoft.com/office/drawing/2014/main" id="{3A078046-3DDC-4888-BEE6-0A1339D8B57F}"/>
                  </a:ext>
                </a:extLst>
              </p:cNvPr>
              <p:cNvSpPr>
                <a:spLocks/>
              </p:cNvSpPr>
              <p:nvPr/>
            </p:nvSpPr>
            <p:spPr bwMode="gray">
              <a:xfrm rot="10800000">
                <a:off x="5897797" y="1249592"/>
                <a:ext cx="58797" cy="109665"/>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nvGrpSpPr>
          <p:cNvPr id="16" name="Group 15">
            <a:extLst>
              <a:ext uri="{FF2B5EF4-FFF2-40B4-BE49-F238E27FC236}">
                <a16:creationId xmlns:a16="http://schemas.microsoft.com/office/drawing/2014/main" id="{48263FFE-CE6A-4E66-909B-F22D4BA97030}"/>
              </a:ext>
            </a:extLst>
          </p:cNvPr>
          <p:cNvGrpSpPr/>
          <p:nvPr/>
        </p:nvGrpSpPr>
        <p:grpSpPr>
          <a:xfrm>
            <a:off x="230464" y="957199"/>
            <a:ext cx="5832856" cy="3579167"/>
            <a:chOff x="230464" y="957199"/>
            <a:chExt cx="5832856" cy="3579167"/>
          </a:xfrm>
        </p:grpSpPr>
        <p:sp>
          <p:nvSpPr>
            <p:cNvPr id="7" name="TextBox 6">
              <a:extLst>
                <a:ext uri="{FF2B5EF4-FFF2-40B4-BE49-F238E27FC236}">
                  <a16:creationId xmlns:a16="http://schemas.microsoft.com/office/drawing/2014/main" id="{1CDF2F88-7927-414A-A733-5BEBBDF13BFD}"/>
                </a:ext>
              </a:extLst>
            </p:cNvPr>
            <p:cNvSpPr txBox="1"/>
            <p:nvPr/>
          </p:nvSpPr>
          <p:spPr bwMode="gray">
            <a:xfrm>
              <a:off x="262272" y="1477643"/>
              <a:ext cx="3010393" cy="153888"/>
            </a:xfrm>
            <a:prstGeom prst="rect">
              <a:avLst/>
            </a:prstGeom>
            <a:noFill/>
          </p:spPr>
          <p:txBody>
            <a:bodyPr wrap="square" lIns="0" tIns="0" rIns="0" bIns="0" rtlCol="0">
              <a:spAutoFit/>
            </a:bodyPr>
            <a:lstStyle/>
            <a:p>
              <a:pPr>
                <a:spcBef>
                  <a:spcPts val="500"/>
                </a:spcBef>
              </a:pPr>
              <a:r>
                <a:rPr lang="en-US" sz="1000" b="1" dirty="0"/>
                <a:t>“Professor for a Day” Schedule</a:t>
              </a:r>
            </a:p>
          </p:txBody>
        </p:sp>
        <p:pic>
          <p:nvPicPr>
            <p:cNvPr id="8" name="Picture 2" descr="http://hr.fullerton.edu/images/csuf-logo-cmyk-Small.png">
              <a:extLst>
                <a:ext uri="{FF2B5EF4-FFF2-40B4-BE49-F238E27FC236}">
                  <a16:creationId xmlns:a16="http://schemas.microsoft.com/office/drawing/2014/main" id="{BEB0E02C-3F3B-40B6-977B-549456737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464" y="957199"/>
              <a:ext cx="1534616" cy="3544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48E90A-6C04-4D30-9F15-23DD032DB1CF}"/>
                </a:ext>
              </a:extLst>
            </p:cNvPr>
            <p:cNvSpPr txBox="1"/>
            <p:nvPr/>
          </p:nvSpPr>
          <p:spPr bwMode="gray">
            <a:xfrm>
              <a:off x="752662" y="2271187"/>
              <a:ext cx="2126087" cy="453970"/>
            </a:xfrm>
            <a:prstGeom prst="rect">
              <a:avLst/>
            </a:prstGeom>
            <a:noFill/>
          </p:spPr>
          <p:txBody>
            <a:bodyPr wrap="square" lIns="0" tIns="0" rIns="0" bIns="0" rtlCol="0">
              <a:spAutoFit/>
            </a:bodyPr>
            <a:lstStyle/>
            <a:p>
              <a:pPr>
                <a:spcBef>
                  <a:spcPts val="300"/>
                </a:spcBef>
              </a:pPr>
              <a:r>
                <a:rPr lang="en-US" sz="900" b="1" dirty="0"/>
                <a:t>Guest Lecture</a:t>
              </a:r>
            </a:p>
            <a:p>
              <a:pPr>
                <a:spcBef>
                  <a:spcPts val="300"/>
                </a:spcBef>
              </a:pPr>
              <a:r>
                <a:rPr lang="en-US" sz="900" dirty="0"/>
                <a:t>Each participating alumnus teaches one or two class sessions in his field</a:t>
              </a:r>
            </a:p>
          </p:txBody>
        </p:sp>
        <p:sp>
          <p:nvSpPr>
            <p:cNvPr id="10" name="TextBox 9">
              <a:extLst>
                <a:ext uri="{FF2B5EF4-FFF2-40B4-BE49-F238E27FC236}">
                  <a16:creationId xmlns:a16="http://schemas.microsoft.com/office/drawing/2014/main" id="{85F2311A-FFF7-48F9-BD1D-AA4FA37F6572}"/>
                </a:ext>
              </a:extLst>
            </p:cNvPr>
            <p:cNvSpPr txBox="1"/>
            <p:nvPr/>
          </p:nvSpPr>
          <p:spPr bwMode="gray">
            <a:xfrm>
              <a:off x="752662" y="2916744"/>
              <a:ext cx="2126087" cy="453970"/>
            </a:xfrm>
            <a:prstGeom prst="rect">
              <a:avLst/>
            </a:prstGeom>
            <a:noFill/>
          </p:spPr>
          <p:txBody>
            <a:bodyPr wrap="square" lIns="0" tIns="0" rIns="0" bIns="0" rtlCol="0">
              <a:spAutoFit/>
            </a:bodyPr>
            <a:lstStyle/>
            <a:p>
              <a:pPr>
                <a:spcBef>
                  <a:spcPts val="300"/>
                </a:spcBef>
              </a:pPr>
              <a:r>
                <a:rPr lang="en-US" sz="900" b="1" dirty="0"/>
                <a:t>Dean’s List Luncheon</a:t>
              </a:r>
            </a:p>
            <a:p>
              <a:pPr>
                <a:spcBef>
                  <a:spcPts val="300"/>
                </a:spcBef>
              </a:pPr>
              <a:r>
                <a:rPr lang="en-US" sz="900" dirty="0"/>
                <a:t>Alumni join 100+ high-performing current students for lunch</a:t>
              </a:r>
            </a:p>
          </p:txBody>
        </p:sp>
        <p:sp>
          <p:nvSpPr>
            <p:cNvPr id="11" name="TextBox 10">
              <a:extLst>
                <a:ext uri="{FF2B5EF4-FFF2-40B4-BE49-F238E27FC236}">
                  <a16:creationId xmlns:a16="http://schemas.microsoft.com/office/drawing/2014/main" id="{DB14A77D-E5D4-4DB2-A798-FC1962061BEA}"/>
                </a:ext>
              </a:extLst>
            </p:cNvPr>
            <p:cNvSpPr txBox="1"/>
            <p:nvPr/>
          </p:nvSpPr>
          <p:spPr bwMode="gray">
            <a:xfrm>
              <a:off x="752661" y="3504055"/>
              <a:ext cx="2004960" cy="769441"/>
            </a:xfrm>
            <a:prstGeom prst="rect">
              <a:avLst/>
            </a:prstGeom>
            <a:noFill/>
          </p:spPr>
          <p:txBody>
            <a:bodyPr wrap="square" lIns="0" tIns="0" rIns="0" bIns="0" rtlCol="0">
              <a:spAutoFit/>
            </a:bodyPr>
            <a:lstStyle/>
            <a:p>
              <a:pPr>
                <a:spcBef>
                  <a:spcPts val="300"/>
                </a:spcBef>
              </a:pPr>
              <a:r>
                <a:rPr lang="en-US" sz="900" b="1" dirty="0"/>
                <a:t>State of the College Speech</a:t>
              </a:r>
            </a:p>
            <a:p>
              <a:pPr>
                <a:spcBef>
                  <a:spcPts val="300"/>
                </a:spcBef>
              </a:pPr>
              <a:r>
                <a:rPr lang="en-US" sz="900" dirty="0"/>
                <a:t>Dean’s speech recognises donor volunteers’ contributions</a:t>
              </a:r>
            </a:p>
            <a:p>
              <a:pPr>
                <a:spcBef>
                  <a:spcPts val="300"/>
                </a:spcBef>
              </a:pPr>
              <a:r>
                <a:rPr lang="en-US" sz="900" dirty="0"/>
                <a:t>One alumnus invited to give keynote address</a:t>
              </a:r>
            </a:p>
          </p:txBody>
        </p:sp>
        <p:pic>
          <p:nvPicPr>
            <p:cNvPr id="12" name="Picture 11">
              <a:extLst>
                <a:ext uri="{FF2B5EF4-FFF2-40B4-BE49-F238E27FC236}">
                  <a16:creationId xmlns:a16="http://schemas.microsoft.com/office/drawing/2014/main" id="{38C803EF-02F0-47EA-AAE0-920F6BBB25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688" y="2341134"/>
              <a:ext cx="331645" cy="332754"/>
            </a:xfrm>
            <a:prstGeom prst="rect">
              <a:avLst/>
            </a:prstGeom>
          </p:spPr>
        </p:pic>
        <p:pic>
          <p:nvPicPr>
            <p:cNvPr id="13" name="Picture 12">
              <a:extLst>
                <a:ext uri="{FF2B5EF4-FFF2-40B4-BE49-F238E27FC236}">
                  <a16:creationId xmlns:a16="http://schemas.microsoft.com/office/drawing/2014/main" id="{469F892D-C730-49D0-8900-B6A2036298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699" y="3058902"/>
              <a:ext cx="359622" cy="207382"/>
            </a:xfrm>
            <a:prstGeom prst="rect">
              <a:avLst/>
            </a:prstGeom>
          </p:spPr>
        </p:pic>
        <p:sp>
          <p:nvSpPr>
            <p:cNvPr id="14" name="TextBox 13">
              <a:extLst>
                <a:ext uri="{FF2B5EF4-FFF2-40B4-BE49-F238E27FC236}">
                  <a16:creationId xmlns:a16="http://schemas.microsoft.com/office/drawing/2014/main" id="{C987323A-257C-4AFB-AB64-C0A8E9A6D296}"/>
                </a:ext>
              </a:extLst>
            </p:cNvPr>
            <p:cNvSpPr txBox="1"/>
            <p:nvPr/>
          </p:nvSpPr>
          <p:spPr bwMode="gray">
            <a:xfrm>
              <a:off x="266701" y="1767544"/>
              <a:ext cx="2754796" cy="415498"/>
            </a:xfrm>
            <a:prstGeom prst="rect">
              <a:avLst/>
            </a:prstGeom>
            <a:noFill/>
          </p:spPr>
          <p:txBody>
            <a:bodyPr wrap="square" lIns="0" tIns="0" rIns="0" bIns="0" rtlCol="0">
              <a:spAutoFit/>
            </a:bodyPr>
            <a:lstStyle/>
            <a:p>
              <a:pPr>
                <a:spcBef>
                  <a:spcPts val="500"/>
                </a:spcBef>
              </a:pPr>
              <a:r>
                <a:rPr lang="en-US" sz="900" dirty="0"/>
                <a:t>Dean of College of Engineering and Computer Science invites 30 top prospective or current donors to one-time volunteer event </a:t>
              </a:r>
            </a:p>
          </p:txBody>
        </p:sp>
        <p:pic>
          <p:nvPicPr>
            <p:cNvPr id="15" name="Picture 14">
              <a:extLst>
                <a:ext uri="{FF2B5EF4-FFF2-40B4-BE49-F238E27FC236}">
                  <a16:creationId xmlns:a16="http://schemas.microsoft.com/office/drawing/2014/main" id="{4F7C038C-20E4-4ACA-9E91-2863E3D644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064" y="3713241"/>
              <a:ext cx="174893" cy="338501"/>
            </a:xfrm>
            <a:prstGeom prst="rect">
              <a:avLst/>
            </a:prstGeom>
          </p:spPr>
        </p:pic>
        <p:grpSp>
          <p:nvGrpSpPr>
            <p:cNvPr id="5" name="Group 4">
              <a:extLst>
                <a:ext uri="{FF2B5EF4-FFF2-40B4-BE49-F238E27FC236}">
                  <a16:creationId xmlns:a16="http://schemas.microsoft.com/office/drawing/2014/main" id="{88282C24-CA2A-41BC-A45B-B3A852477B47}"/>
                </a:ext>
              </a:extLst>
            </p:cNvPr>
            <p:cNvGrpSpPr/>
            <p:nvPr/>
          </p:nvGrpSpPr>
          <p:grpSpPr>
            <a:xfrm>
              <a:off x="3543637" y="3333986"/>
              <a:ext cx="2519683" cy="1202380"/>
              <a:chOff x="3543637" y="3333986"/>
              <a:chExt cx="2519683" cy="1202380"/>
            </a:xfrm>
          </p:grpSpPr>
          <p:sp>
            <p:nvSpPr>
              <p:cNvPr id="30" name="Text Placeholder 1">
                <a:extLst>
                  <a:ext uri="{FF2B5EF4-FFF2-40B4-BE49-F238E27FC236}">
                    <a16:creationId xmlns:a16="http://schemas.microsoft.com/office/drawing/2014/main" id="{3D936F49-EA32-41BC-91AC-D3B50B8D68FF}"/>
                  </a:ext>
                </a:extLst>
              </p:cNvPr>
              <p:cNvSpPr txBox="1">
                <a:spLocks/>
              </p:cNvSpPr>
              <p:nvPr/>
            </p:nvSpPr>
            <p:spPr bwMode="gray">
              <a:xfrm>
                <a:off x="3543637" y="3333986"/>
                <a:ext cx="2519683" cy="1202380"/>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b="1" dirty="0"/>
                  <a:t>Good News: Recruitment is Easy</a:t>
                </a:r>
              </a:p>
              <a:p>
                <a:pPr marL="0" indent="0" algn="ctr">
                  <a:buNone/>
                </a:pPr>
                <a:endParaRPr lang="en-US" sz="800" b="1" dirty="0"/>
              </a:p>
              <a:p>
                <a:pPr marL="0" indent="0" algn="ctr">
                  <a:buNone/>
                </a:pPr>
                <a:br>
                  <a:rPr lang="en-US" dirty="0"/>
                </a:br>
                <a:br>
                  <a:rPr lang="en-US" dirty="0"/>
                </a:br>
                <a:r>
                  <a:rPr lang="en-US" dirty="0"/>
                  <a:t>Yield of invitees to attendees</a:t>
                </a:r>
              </a:p>
            </p:txBody>
          </p:sp>
          <p:grpSp>
            <p:nvGrpSpPr>
              <p:cNvPr id="31" name="Group 30">
                <a:extLst>
                  <a:ext uri="{FF2B5EF4-FFF2-40B4-BE49-F238E27FC236}">
                    <a16:creationId xmlns:a16="http://schemas.microsoft.com/office/drawing/2014/main" id="{59319FC8-779F-41E0-8998-14CF1D24EDE6}"/>
                  </a:ext>
                </a:extLst>
              </p:cNvPr>
              <p:cNvGrpSpPr/>
              <p:nvPr/>
            </p:nvGrpSpPr>
            <p:grpSpPr bwMode="gray">
              <a:xfrm>
                <a:off x="5791648" y="3333986"/>
                <a:ext cx="271672" cy="165020"/>
                <a:chOff x="4411101" y="2003891"/>
                <a:chExt cx="271672" cy="181522"/>
              </a:xfrm>
            </p:grpSpPr>
            <p:sp>
              <p:nvSpPr>
                <p:cNvPr id="33" name="Rectangle 32">
                  <a:extLst>
                    <a:ext uri="{FF2B5EF4-FFF2-40B4-BE49-F238E27FC236}">
                      <a16:creationId xmlns:a16="http://schemas.microsoft.com/office/drawing/2014/main" id="{B3CA4356-4806-4DE7-9CAF-C2F8C81814D5}"/>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4" name="Round Same Side Corner Rectangle 69">
                  <a:extLst>
                    <a:ext uri="{FF2B5EF4-FFF2-40B4-BE49-F238E27FC236}">
                      <a16:creationId xmlns:a16="http://schemas.microsoft.com/office/drawing/2014/main" id="{F65A85C6-D1DF-44AA-BF4E-FDDBD74005A2}"/>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5" name="Freeform 70">
                  <a:extLst>
                    <a:ext uri="{FF2B5EF4-FFF2-40B4-BE49-F238E27FC236}">
                      <a16:creationId xmlns:a16="http://schemas.microsoft.com/office/drawing/2014/main" id="{07489FDE-E15F-47C6-B3FE-24404AC08A19}"/>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sp>
            <p:nvSpPr>
              <p:cNvPr id="32" name="TextBox 31">
                <a:extLst>
                  <a:ext uri="{FF2B5EF4-FFF2-40B4-BE49-F238E27FC236}">
                    <a16:creationId xmlns:a16="http://schemas.microsoft.com/office/drawing/2014/main" id="{147CC11F-D8B9-43ED-8389-986232FB6678}"/>
                  </a:ext>
                </a:extLst>
              </p:cNvPr>
              <p:cNvSpPr txBox="1"/>
              <p:nvPr/>
            </p:nvSpPr>
            <p:spPr bwMode="gray">
              <a:xfrm>
                <a:off x="4431210" y="3751153"/>
                <a:ext cx="722951" cy="384721"/>
              </a:xfrm>
              <a:prstGeom prst="rect">
                <a:avLst/>
              </a:prstGeom>
              <a:noFill/>
            </p:spPr>
            <p:txBody>
              <a:bodyPr wrap="square" lIns="0" tIns="0" rIns="0" bIns="0" rtlCol="0">
                <a:spAutoFit/>
              </a:bodyPr>
              <a:lstStyle/>
              <a:p>
                <a:r>
                  <a:rPr lang="en-US" sz="2500" dirty="0">
                    <a:solidFill>
                      <a:schemeClr val="accent6"/>
                    </a:solidFill>
                    <a:latin typeface="+mj-lt"/>
                  </a:rPr>
                  <a:t>50%</a:t>
                </a:r>
              </a:p>
            </p:txBody>
          </p:sp>
        </p:grpSp>
      </p:grpSp>
    </p:spTree>
    <p:extLst>
      <p:ext uri="{BB962C8B-B14F-4D97-AF65-F5344CB8AC3E}">
        <p14:creationId xmlns:p14="http://schemas.microsoft.com/office/powerpoint/2010/main" val="36836532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539426348"/>
              </p:ext>
            </p:extLst>
          </p:nvPr>
        </p:nvGraphicFramePr>
        <p:xfrm>
          <a:off x="612787" y="3139407"/>
          <a:ext cx="5155554" cy="1261884"/>
        </p:xfrm>
        <a:graphic>
          <a:graphicData uri="http://schemas.openxmlformats.org/drawingml/2006/table">
            <a:tbl>
              <a:tblPr firstRow="1" bandRow="1">
                <a:tableStyleId>{2D5ABB26-0587-4C30-8999-92F81FD0307C}</a:tableStyleId>
              </a:tblPr>
              <a:tblGrid>
                <a:gridCol w="5155554">
                  <a:extLst>
                    <a:ext uri="{9D8B030D-6E8A-4147-A177-3AD203B41FA5}">
                      <a16:colId xmlns:a16="http://schemas.microsoft.com/office/drawing/2014/main" val="20000"/>
                    </a:ext>
                  </a:extLst>
                </a:gridCol>
              </a:tblGrid>
              <a:tr h="1261884">
                <a:tc>
                  <a:txBody>
                    <a:bodyPr/>
                    <a:lstStyle/>
                    <a:p>
                      <a:r>
                        <a:rPr lang="en-US" sz="900" b="1" dirty="0"/>
                        <a:t>Skills-Based</a:t>
                      </a:r>
                      <a:r>
                        <a:rPr lang="en-US" sz="900" b="1" baseline="0" dirty="0"/>
                        <a:t> Roles Attract Different Segments</a:t>
                      </a:r>
                      <a:r>
                        <a:rPr lang="en-US" sz="900" b="0" baseline="30000" dirty="0"/>
                        <a:t>1</a:t>
                      </a:r>
                    </a:p>
                  </a:txBody>
                  <a:tcPr marL="182880" marR="182880" marT="137160" marB="182880">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2" name="Text Placeholder 1"/>
          <p:cNvSpPr>
            <a:spLocks noGrp="1"/>
          </p:cNvSpPr>
          <p:nvPr>
            <p:ph type="body" sz="quarter" idx="10"/>
          </p:nvPr>
        </p:nvSpPr>
        <p:spPr>
          <a:xfrm>
            <a:off x="262272" y="97401"/>
            <a:ext cx="3606229" cy="246221"/>
          </a:xfrm>
        </p:spPr>
        <p:txBody>
          <a:bodyPr/>
          <a:lstStyle/>
          <a:p>
            <a:r>
              <a:rPr lang="en-US" dirty="0"/>
              <a:t>Strategy 5: Leavening the Curriculum with Real World Experience</a:t>
            </a:r>
          </a:p>
        </p:txBody>
      </p:sp>
      <p:sp>
        <p:nvSpPr>
          <p:cNvPr id="3" name="Text Placeholder 2"/>
          <p:cNvSpPr>
            <a:spLocks noGrp="1"/>
          </p:cNvSpPr>
          <p:nvPr>
            <p:ph type="body" sz="quarter" idx="11"/>
          </p:nvPr>
        </p:nvSpPr>
        <p:spPr/>
        <p:txBody>
          <a:bodyPr/>
          <a:lstStyle/>
          <a:p>
            <a:r>
              <a:rPr lang="en-US" dirty="0"/>
              <a:t>University of Calgary Embeds Alumni Volunteers into the Classroom</a:t>
            </a:r>
          </a:p>
        </p:txBody>
      </p:sp>
      <p:sp>
        <p:nvSpPr>
          <p:cNvPr id="4" name="Text Placeholder 3"/>
          <p:cNvSpPr>
            <a:spLocks noGrp="1"/>
          </p:cNvSpPr>
          <p:nvPr>
            <p:ph type="body" sz="quarter" idx="12"/>
          </p:nvPr>
        </p:nvSpPr>
        <p:spPr/>
        <p:txBody>
          <a:bodyPr/>
          <a:lstStyle/>
          <a:p>
            <a:r>
              <a:rPr lang="en-US" dirty="0"/>
              <a:t>Putting Entrepreneurial Skills to Work</a:t>
            </a:r>
          </a:p>
        </p:txBody>
      </p:sp>
      <p:sp>
        <p:nvSpPr>
          <p:cNvPr id="5" name="Text Placeholder 4"/>
          <p:cNvSpPr>
            <a:spLocks noGrp="1"/>
          </p:cNvSpPr>
          <p:nvPr>
            <p:ph type="body" sz="quarter" idx="13"/>
          </p:nvPr>
        </p:nvSpPr>
        <p:spPr>
          <a:xfrm>
            <a:off x="3650226" y="4677489"/>
            <a:ext cx="2750574" cy="123111"/>
          </a:xfrm>
        </p:spPr>
        <p:txBody>
          <a:bodyPr/>
          <a:lstStyle/>
          <a:p>
            <a:pPr algn="r"/>
            <a:r>
              <a:rPr lang="en-US" dirty="0"/>
              <a:t>Source: University of Calgary, Calgary, AB; EAB interviews and analysis. </a:t>
            </a:r>
          </a:p>
        </p:txBody>
      </p:sp>
      <p:sp>
        <p:nvSpPr>
          <p:cNvPr id="6" name="Text Placeholder 5"/>
          <p:cNvSpPr>
            <a:spLocks noGrp="1"/>
          </p:cNvSpPr>
          <p:nvPr>
            <p:ph type="body" sz="quarter" idx="14"/>
          </p:nvPr>
        </p:nvSpPr>
        <p:spPr>
          <a:xfrm>
            <a:off x="0" y="4455121"/>
            <a:ext cx="2004960" cy="179536"/>
          </a:xfrm>
        </p:spPr>
        <p:txBody>
          <a:bodyPr/>
          <a:lstStyle/>
          <a:p>
            <a:r>
              <a:rPr lang="en-US" dirty="0"/>
              <a:t>Initial estimates based on preliminary review</a:t>
            </a:r>
          </a:p>
          <a:p>
            <a:r>
              <a:rPr lang="en-US" dirty="0"/>
              <a:t>Does not include current active prospects or donors</a:t>
            </a:r>
          </a:p>
        </p:txBody>
      </p:sp>
      <p:grpSp>
        <p:nvGrpSpPr>
          <p:cNvPr id="21" name="Group 20">
            <a:extLst>
              <a:ext uri="{FF2B5EF4-FFF2-40B4-BE49-F238E27FC236}">
                <a16:creationId xmlns:a16="http://schemas.microsoft.com/office/drawing/2014/main" id="{157E1A86-2637-4DA9-A9D0-36536A943BF6}"/>
              </a:ext>
            </a:extLst>
          </p:cNvPr>
          <p:cNvGrpSpPr/>
          <p:nvPr/>
        </p:nvGrpSpPr>
        <p:grpSpPr>
          <a:xfrm>
            <a:off x="851454" y="3473095"/>
            <a:ext cx="4863319" cy="828330"/>
            <a:chOff x="851454" y="3473095"/>
            <a:chExt cx="4863319" cy="828330"/>
          </a:xfrm>
        </p:grpSpPr>
        <p:sp>
          <p:nvSpPr>
            <p:cNvPr id="14" name="TextBox 13"/>
            <p:cNvSpPr txBox="1"/>
            <p:nvPr/>
          </p:nvSpPr>
          <p:spPr bwMode="gray">
            <a:xfrm>
              <a:off x="851454" y="3853383"/>
              <a:ext cx="1234521" cy="415498"/>
            </a:xfrm>
            <a:prstGeom prst="rect">
              <a:avLst/>
            </a:prstGeom>
            <a:noFill/>
          </p:spPr>
          <p:txBody>
            <a:bodyPr wrap="square" lIns="0" tIns="0" rIns="0" bIns="0" rtlCol="0">
              <a:spAutoFit/>
            </a:bodyPr>
            <a:lstStyle/>
            <a:p>
              <a:r>
                <a:rPr lang="en-US" sz="900" dirty="0"/>
                <a:t>Of participants never engaged before as volunteers</a:t>
              </a:r>
            </a:p>
          </p:txBody>
        </p:sp>
        <p:sp>
          <p:nvSpPr>
            <p:cNvPr id="15" name="TextBox 14"/>
            <p:cNvSpPr txBox="1"/>
            <p:nvPr/>
          </p:nvSpPr>
          <p:spPr bwMode="gray">
            <a:xfrm>
              <a:off x="851454" y="3473095"/>
              <a:ext cx="671252" cy="384721"/>
            </a:xfrm>
            <a:prstGeom prst="rect">
              <a:avLst/>
            </a:prstGeom>
            <a:noFill/>
          </p:spPr>
          <p:txBody>
            <a:bodyPr wrap="square" lIns="0" tIns="0" rIns="0" bIns="0" rtlCol="0">
              <a:spAutoFit/>
            </a:bodyPr>
            <a:lstStyle/>
            <a:p>
              <a:r>
                <a:rPr lang="en-US" sz="2500" dirty="0">
                  <a:solidFill>
                    <a:schemeClr val="accent6"/>
                  </a:solidFill>
                  <a:latin typeface="+mj-lt"/>
                </a:rPr>
                <a:t>70%</a:t>
              </a:r>
            </a:p>
          </p:txBody>
        </p:sp>
        <p:sp>
          <p:nvSpPr>
            <p:cNvPr id="16" name="TextBox 15"/>
            <p:cNvSpPr txBox="1"/>
            <p:nvPr/>
          </p:nvSpPr>
          <p:spPr bwMode="gray">
            <a:xfrm>
              <a:off x="2426917" y="3883370"/>
              <a:ext cx="1441584" cy="415498"/>
            </a:xfrm>
            <a:prstGeom prst="rect">
              <a:avLst/>
            </a:prstGeom>
            <a:noFill/>
          </p:spPr>
          <p:txBody>
            <a:bodyPr wrap="square" lIns="0" tIns="0" rIns="0" bIns="0" rtlCol="0">
              <a:spAutoFit/>
            </a:bodyPr>
            <a:lstStyle/>
            <a:p>
              <a:r>
                <a:rPr lang="en-US" sz="900" dirty="0"/>
                <a:t>Of volunteers have titles suggesting major gift capacity</a:t>
              </a:r>
              <a:r>
                <a:rPr lang="en-US" sz="900" baseline="30000" dirty="0"/>
                <a:t>2</a:t>
              </a:r>
            </a:p>
          </p:txBody>
        </p:sp>
        <p:sp>
          <p:nvSpPr>
            <p:cNvPr id="17" name="TextBox 16"/>
            <p:cNvSpPr txBox="1"/>
            <p:nvPr/>
          </p:nvSpPr>
          <p:spPr bwMode="gray">
            <a:xfrm>
              <a:off x="2426917" y="3503082"/>
              <a:ext cx="671252" cy="384721"/>
            </a:xfrm>
            <a:prstGeom prst="rect">
              <a:avLst/>
            </a:prstGeom>
            <a:noFill/>
          </p:spPr>
          <p:txBody>
            <a:bodyPr wrap="square" lIns="0" tIns="0" rIns="0" bIns="0" rtlCol="0">
              <a:spAutoFit/>
            </a:bodyPr>
            <a:lstStyle/>
            <a:p>
              <a:r>
                <a:rPr lang="en-US" sz="2500" dirty="0">
                  <a:solidFill>
                    <a:schemeClr val="accent6"/>
                  </a:solidFill>
                  <a:latin typeface="+mj-lt"/>
                </a:rPr>
                <a:t>80%</a:t>
              </a:r>
            </a:p>
          </p:txBody>
        </p:sp>
        <p:sp>
          <p:nvSpPr>
            <p:cNvPr id="18" name="TextBox 17"/>
            <p:cNvSpPr txBox="1"/>
            <p:nvPr/>
          </p:nvSpPr>
          <p:spPr bwMode="gray">
            <a:xfrm>
              <a:off x="4186057" y="3885927"/>
              <a:ext cx="1528716" cy="415498"/>
            </a:xfrm>
            <a:prstGeom prst="rect">
              <a:avLst/>
            </a:prstGeom>
            <a:noFill/>
          </p:spPr>
          <p:txBody>
            <a:bodyPr wrap="square" lIns="0" tIns="0" rIns="0" bIns="0" rtlCol="0">
              <a:spAutoFit/>
            </a:bodyPr>
            <a:lstStyle/>
            <a:p>
              <a:r>
                <a:rPr lang="en-US" sz="900" dirty="0"/>
                <a:t>Of participants are alumni; remainder are community members </a:t>
              </a:r>
            </a:p>
          </p:txBody>
        </p:sp>
        <p:sp>
          <p:nvSpPr>
            <p:cNvPr id="19" name="TextBox 18"/>
            <p:cNvSpPr txBox="1"/>
            <p:nvPr/>
          </p:nvSpPr>
          <p:spPr bwMode="gray">
            <a:xfrm>
              <a:off x="4186057" y="3505639"/>
              <a:ext cx="817903" cy="384721"/>
            </a:xfrm>
            <a:prstGeom prst="rect">
              <a:avLst/>
            </a:prstGeom>
            <a:noFill/>
          </p:spPr>
          <p:txBody>
            <a:bodyPr wrap="square" lIns="0" tIns="0" rIns="0" bIns="0" rtlCol="0">
              <a:spAutoFit/>
            </a:bodyPr>
            <a:lstStyle/>
            <a:p>
              <a:r>
                <a:rPr lang="en-US" sz="2500" dirty="0">
                  <a:solidFill>
                    <a:schemeClr val="accent6"/>
                  </a:solidFill>
                  <a:latin typeface="+mj-lt"/>
                </a:rPr>
                <a:t>38%</a:t>
              </a:r>
            </a:p>
          </p:txBody>
        </p:sp>
      </p:grpSp>
      <p:grpSp>
        <p:nvGrpSpPr>
          <p:cNvPr id="10" name="Group 9">
            <a:extLst>
              <a:ext uri="{FF2B5EF4-FFF2-40B4-BE49-F238E27FC236}">
                <a16:creationId xmlns:a16="http://schemas.microsoft.com/office/drawing/2014/main" id="{20E2CA45-829F-46E9-9FC2-B1FD3C1673CD}"/>
              </a:ext>
            </a:extLst>
          </p:cNvPr>
          <p:cNvGrpSpPr/>
          <p:nvPr/>
        </p:nvGrpSpPr>
        <p:grpSpPr>
          <a:xfrm>
            <a:off x="379651" y="692367"/>
            <a:ext cx="5915204" cy="2169740"/>
            <a:chOff x="379651" y="692367"/>
            <a:chExt cx="5915204" cy="2169740"/>
          </a:xfrm>
        </p:grpSpPr>
        <p:pic>
          <p:nvPicPr>
            <p:cNvPr id="3074" name="Picture 2" descr="Image result for university of calgary logo">
              <a:extLst>
                <a:ext uri="{FF2B5EF4-FFF2-40B4-BE49-F238E27FC236}">
                  <a16:creationId xmlns:a16="http://schemas.microsoft.com/office/drawing/2014/main" id="{642D888E-75B3-4046-87FE-CF153C184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041" y="692367"/>
              <a:ext cx="747814" cy="60426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C620ED22-F36E-492B-A46C-9CBAB060A0DB}"/>
                </a:ext>
              </a:extLst>
            </p:cNvPr>
            <p:cNvGrpSpPr/>
            <p:nvPr/>
          </p:nvGrpSpPr>
          <p:grpSpPr>
            <a:xfrm>
              <a:off x="379651" y="931775"/>
              <a:ext cx="5641500" cy="1930332"/>
              <a:chOff x="617800" y="941714"/>
              <a:chExt cx="5641500" cy="1930332"/>
            </a:xfrm>
          </p:grpSpPr>
          <p:sp>
            <p:nvSpPr>
              <p:cNvPr id="11" name="TextBox 10"/>
              <p:cNvSpPr txBox="1"/>
              <p:nvPr/>
            </p:nvSpPr>
            <p:spPr bwMode="gray">
              <a:xfrm>
                <a:off x="3973300" y="1787134"/>
                <a:ext cx="2286000" cy="1084912"/>
              </a:xfrm>
              <a:prstGeom prst="rect">
                <a:avLst/>
              </a:prstGeom>
              <a:noFill/>
            </p:spPr>
            <p:txBody>
              <a:bodyPr wrap="square" lIns="0" tIns="0" rIns="0" bIns="0" rtlCol="0">
                <a:spAutoFit/>
              </a:bodyPr>
              <a:lstStyle/>
              <a:p>
                <a:pPr marL="171450" indent="-171450">
                  <a:spcBef>
                    <a:spcPts val="300"/>
                  </a:spcBef>
                  <a:buFont typeface="Arial" panose="020B0604020202020204" pitchFamily="34" charset="0"/>
                  <a:buChar char="•"/>
                </a:pPr>
                <a:r>
                  <a:rPr lang="en-US" sz="900" dirty="0"/>
                  <a:t>90 business advisors that serve as:</a:t>
                </a:r>
              </a:p>
              <a:p>
                <a:pPr marL="440284" lvl="1" indent="-171450">
                  <a:spcBef>
                    <a:spcPts val="300"/>
                  </a:spcBef>
                  <a:buFont typeface="Courier New" panose="02070309020205020404" pitchFamily="49" charset="0"/>
                  <a:buChar char="o"/>
                </a:pPr>
                <a:r>
                  <a:rPr lang="en-US" sz="900" dirty="0"/>
                  <a:t>Industry consultants that help students refine their ideas</a:t>
                </a:r>
              </a:p>
              <a:p>
                <a:pPr marL="440284" lvl="1" indent="-171450">
                  <a:spcBef>
                    <a:spcPts val="300"/>
                  </a:spcBef>
                  <a:buFont typeface="Courier New" panose="02070309020205020404" pitchFamily="49" charset="0"/>
                  <a:buChar char="o"/>
                </a:pPr>
                <a:r>
                  <a:rPr lang="en-US" sz="900" dirty="0"/>
                  <a:t>Judges who evaluate student pitch presentations</a:t>
                </a:r>
              </a:p>
              <a:p>
                <a:pPr marL="171450" indent="-171450">
                  <a:spcBef>
                    <a:spcPts val="300"/>
                  </a:spcBef>
                  <a:buFont typeface="Arial" panose="020B0604020202020204" pitchFamily="34" charset="0"/>
                  <a:buChar char="•"/>
                </a:pPr>
                <a:r>
                  <a:rPr lang="en-US" sz="900" dirty="0"/>
                  <a:t>Additional opportunities for guest lecturers, mentors, and networking</a:t>
                </a:r>
              </a:p>
            </p:txBody>
          </p:sp>
          <p:sp>
            <p:nvSpPr>
              <p:cNvPr id="12" name="TextBox 11"/>
              <p:cNvSpPr txBox="1"/>
              <p:nvPr/>
            </p:nvSpPr>
            <p:spPr bwMode="gray">
              <a:xfrm>
                <a:off x="617800" y="1787134"/>
                <a:ext cx="3158680" cy="1084912"/>
              </a:xfrm>
              <a:prstGeom prst="rect">
                <a:avLst/>
              </a:prstGeom>
              <a:noFill/>
            </p:spPr>
            <p:txBody>
              <a:bodyPr wrap="square" lIns="0" tIns="0" rIns="0" bIns="0" rtlCol="0">
                <a:spAutoFit/>
              </a:bodyPr>
              <a:lstStyle/>
              <a:p>
                <a:pPr marL="171450" indent="-171450">
                  <a:spcBef>
                    <a:spcPts val="300"/>
                  </a:spcBef>
                  <a:buFont typeface="Arial" panose="020B0604020202020204" pitchFamily="34" charset="0"/>
                  <a:buChar char="•"/>
                </a:pPr>
                <a:r>
                  <a:rPr lang="en-US" sz="900" dirty="0"/>
                  <a:t>Taught by one instructor and two graduate assistants</a:t>
                </a:r>
              </a:p>
              <a:p>
                <a:pPr marL="171450" indent="-171450">
                  <a:spcBef>
                    <a:spcPts val="300"/>
                  </a:spcBef>
                  <a:buFont typeface="Arial" panose="020B0604020202020204" pitchFamily="34" charset="0"/>
                  <a:buChar char="•"/>
                </a:pPr>
                <a:r>
                  <a:rPr lang="en-US" sz="900" dirty="0"/>
                  <a:t>Required course for second year business students</a:t>
                </a:r>
              </a:p>
              <a:p>
                <a:pPr marL="171450" indent="-171450">
                  <a:spcBef>
                    <a:spcPts val="300"/>
                  </a:spcBef>
                  <a:buFont typeface="Arial" panose="020B0604020202020204" pitchFamily="34" charset="0"/>
                  <a:buChar char="•"/>
                </a:pPr>
                <a:r>
                  <a:rPr lang="en-US" sz="900" dirty="0"/>
                  <a:t>450 students broken into 90 teams to create business plan for new corporate or social venture</a:t>
                </a:r>
              </a:p>
              <a:p>
                <a:pPr marL="171450" indent="-171450">
                  <a:spcBef>
                    <a:spcPts val="300"/>
                  </a:spcBef>
                  <a:buFont typeface="Arial" panose="020B0604020202020204" pitchFamily="34" charset="0"/>
                  <a:buChar char="•"/>
                </a:pPr>
                <a:r>
                  <a:rPr lang="en-US" sz="900" dirty="0"/>
                  <a:t>Student teams pitch concepts for over $100,000 in cash and in-kind prizes</a:t>
                </a:r>
              </a:p>
            </p:txBody>
          </p:sp>
          <p:sp>
            <p:nvSpPr>
              <p:cNvPr id="7" name="Rectangle 6">
                <a:extLst>
                  <a:ext uri="{FF2B5EF4-FFF2-40B4-BE49-F238E27FC236}">
                    <a16:creationId xmlns:a16="http://schemas.microsoft.com/office/drawing/2014/main" id="{BB693C85-17F4-4BF5-A922-3659713C16BB}"/>
                  </a:ext>
                </a:extLst>
              </p:cNvPr>
              <p:cNvSpPr/>
              <p:nvPr/>
            </p:nvSpPr>
            <p:spPr>
              <a:xfrm>
                <a:off x="675183" y="941714"/>
                <a:ext cx="4041371" cy="153888"/>
              </a:xfrm>
              <a:prstGeom prst="rect">
                <a:avLst/>
              </a:prstGeom>
              <a:noFill/>
            </p:spPr>
            <p:txBody>
              <a:bodyPr wrap="square" lIns="0" tIns="0" rIns="0" bIns="0" rtlCol="0">
                <a:spAutoFit/>
              </a:bodyPr>
              <a:lstStyle/>
              <a:p>
                <a:pPr>
                  <a:spcBef>
                    <a:spcPts val="300"/>
                  </a:spcBef>
                </a:pPr>
                <a:r>
                  <a:rPr lang="en-US" sz="1000" b="1" dirty="0"/>
                  <a:t>University of Calgary “Entrepreneurial Thinking” Class </a:t>
                </a:r>
              </a:p>
            </p:txBody>
          </p:sp>
          <p:sp>
            <p:nvSpPr>
              <p:cNvPr id="8" name="Rectangle 7">
                <a:extLst>
                  <a:ext uri="{FF2B5EF4-FFF2-40B4-BE49-F238E27FC236}">
                    <a16:creationId xmlns:a16="http://schemas.microsoft.com/office/drawing/2014/main" id="{E2C939E9-AC56-4B05-A1EA-0DB7573DCD94}"/>
                  </a:ext>
                </a:extLst>
              </p:cNvPr>
              <p:cNvSpPr/>
              <p:nvPr/>
            </p:nvSpPr>
            <p:spPr>
              <a:xfrm>
                <a:off x="3973300" y="1566306"/>
                <a:ext cx="1947648" cy="153888"/>
              </a:xfrm>
              <a:prstGeom prst="rect">
                <a:avLst/>
              </a:prstGeom>
            </p:spPr>
            <p:txBody>
              <a:bodyPr wrap="none" lIns="0" tIns="0" rIns="0" bIns="0">
                <a:spAutoFit/>
              </a:bodyPr>
              <a:lstStyle/>
              <a:p>
                <a:pPr algn="ctr">
                  <a:spcBef>
                    <a:spcPts val="300"/>
                  </a:spcBef>
                </a:pPr>
                <a:r>
                  <a:rPr lang="en-US" sz="1000" i="1" dirty="0"/>
                  <a:t>A Host of Roles for Volunteers</a:t>
                </a:r>
              </a:p>
            </p:txBody>
          </p:sp>
          <p:sp>
            <p:nvSpPr>
              <p:cNvPr id="9" name="Rectangle 8">
                <a:extLst>
                  <a:ext uri="{FF2B5EF4-FFF2-40B4-BE49-F238E27FC236}">
                    <a16:creationId xmlns:a16="http://schemas.microsoft.com/office/drawing/2014/main" id="{2A46C722-79EF-4F8E-A399-B67D9F1D67EE}"/>
                  </a:ext>
                </a:extLst>
              </p:cNvPr>
              <p:cNvSpPr/>
              <p:nvPr/>
            </p:nvSpPr>
            <p:spPr>
              <a:xfrm>
                <a:off x="681809" y="1566306"/>
                <a:ext cx="936154" cy="153888"/>
              </a:xfrm>
              <a:prstGeom prst="rect">
                <a:avLst/>
              </a:prstGeom>
            </p:spPr>
            <p:txBody>
              <a:bodyPr wrap="none" lIns="0" tIns="0" rIns="0" bIns="0">
                <a:spAutoFit/>
              </a:bodyPr>
              <a:lstStyle/>
              <a:p>
                <a:pPr algn="ctr">
                  <a:spcBef>
                    <a:spcPts val="300"/>
                  </a:spcBef>
                </a:pPr>
                <a:r>
                  <a:rPr lang="en-US" sz="1000" i="1" dirty="0"/>
                  <a:t>Class Logistics</a:t>
                </a:r>
              </a:p>
            </p:txBody>
          </p:sp>
          <p:pic>
            <p:nvPicPr>
              <p:cNvPr id="20" name="Picture 19">
                <a:extLst>
                  <a:ext uri="{FF2B5EF4-FFF2-40B4-BE49-F238E27FC236}">
                    <a16:creationId xmlns:a16="http://schemas.microsoft.com/office/drawing/2014/main" id="{7F8A020F-863E-40DF-8D42-2B01FF0831C3}"/>
                  </a:ext>
                </a:extLst>
              </p:cNvPr>
              <p:cNvPicPr>
                <a:picLocks noChangeAspect="1"/>
              </p:cNvPicPr>
              <p:nvPr/>
            </p:nvPicPr>
            <p:blipFill>
              <a:blip r:embed="rId4"/>
              <a:stretch>
                <a:fillRect/>
              </a:stretch>
            </p:blipFill>
            <p:spPr>
              <a:xfrm>
                <a:off x="3973300" y="1230349"/>
                <a:ext cx="320493" cy="298058"/>
              </a:xfrm>
              <a:prstGeom prst="rect">
                <a:avLst/>
              </a:prstGeom>
            </p:spPr>
          </p:pic>
          <p:pic>
            <p:nvPicPr>
              <p:cNvPr id="22" name="Picture 21" descr="A close up of a sign&#10;&#10;Description automatically generated">
                <a:extLst>
                  <a:ext uri="{FF2B5EF4-FFF2-40B4-BE49-F238E27FC236}">
                    <a16:creationId xmlns:a16="http://schemas.microsoft.com/office/drawing/2014/main" id="{7179B2C7-A615-407F-B4EC-F0E8A7CB1398}"/>
                  </a:ext>
                </a:extLst>
              </p:cNvPr>
              <p:cNvPicPr>
                <a:picLocks noChangeAspect="1"/>
              </p:cNvPicPr>
              <p:nvPr/>
            </p:nvPicPr>
            <p:blipFill>
              <a:blip r:embed="rId5"/>
              <a:stretch>
                <a:fillRect/>
              </a:stretch>
            </p:blipFill>
            <p:spPr>
              <a:xfrm>
                <a:off x="675183" y="1181800"/>
                <a:ext cx="352542" cy="351366"/>
              </a:xfrm>
              <a:prstGeom prst="rect">
                <a:avLst/>
              </a:prstGeom>
            </p:spPr>
          </p:pic>
        </p:grpSp>
      </p:grpSp>
    </p:spTree>
    <p:extLst>
      <p:ext uri="{BB962C8B-B14F-4D97-AF65-F5344CB8AC3E}">
        <p14:creationId xmlns:p14="http://schemas.microsoft.com/office/powerpoint/2010/main" val="7898134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2DEEBB-FD20-42D2-B41D-D0D450EB8B6B}"/>
              </a:ext>
            </a:extLst>
          </p:cNvPr>
          <p:cNvSpPr>
            <a:spLocks noGrp="1"/>
          </p:cNvSpPr>
          <p:nvPr>
            <p:ph type="body" sz="quarter" idx="15"/>
          </p:nvPr>
        </p:nvSpPr>
        <p:spPr/>
        <p:txBody>
          <a:bodyPr/>
          <a:lstStyle/>
          <a:p>
            <a:r>
              <a:rPr lang="en-US" dirty="0"/>
              <a:t>Course Advisory Panels Leverage Alumni to Validate Academic Curriculum </a:t>
            </a:r>
          </a:p>
        </p:txBody>
      </p:sp>
      <p:sp>
        <p:nvSpPr>
          <p:cNvPr id="3" name="Text Placeholder 2">
            <a:extLst>
              <a:ext uri="{FF2B5EF4-FFF2-40B4-BE49-F238E27FC236}">
                <a16:creationId xmlns:a16="http://schemas.microsoft.com/office/drawing/2014/main" id="{7C15C804-3449-4276-8E24-D3ED34C65759}"/>
              </a:ext>
            </a:extLst>
          </p:cNvPr>
          <p:cNvSpPr>
            <a:spLocks noGrp="1"/>
          </p:cNvSpPr>
          <p:nvPr>
            <p:ph type="body" sz="quarter" idx="16"/>
          </p:nvPr>
        </p:nvSpPr>
        <p:spPr>
          <a:xfrm>
            <a:off x="280194" y="38227"/>
            <a:ext cx="3493784" cy="246221"/>
          </a:xfrm>
        </p:spPr>
        <p:txBody>
          <a:bodyPr/>
          <a:lstStyle/>
          <a:p>
            <a:r>
              <a:rPr lang="en-US" dirty="0"/>
              <a:t>Strategy 5: Leavening the Curriculum with Real World Experience</a:t>
            </a:r>
          </a:p>
        </p:txBody>
      </p:sp>
      <p:sp>
        <p:nvSpPr>
          <p:cNvPr id="4" name="Text Placeholder 3">
            <a:extLst>
              <a:ext uri="{FF2B5EF4-FFF2-40B4-BE49-F238E27FC236}">
                <a16:creationId xmlns:a16="http://schemas.microsoft.com/office/drawing/2014/main" id="{1F1A0487-899C-43D1-B7F7-7A09D94F1324}"/>
              </a:ext>
            </a:extLst>
          </p:cNvPr>
          <p:cNvSpPr>
            <a:spLocks noGrp="1"/>
          </p:cNvSpPr>
          <p:nvPr>
            <p:ph type="body" sz="quarter" idx="18"/>
          </p:nvPr>
        </p:nvSpPr>
        <p:spPr>
          <a:xfrm>
            <a:off x="3421626" y="4677489"/>
            <a:ext cx="2979174" cy="123111"/>
          </a:xfrm>
        </p:spPr>
        <p:txBody>
          <a:bodyPr/>
          <a:lstStyle/>
          <a:p>
            <a:pPr algn="r"/>
            <a:r>
              <a:rPr lang="en-US" dirty="0"/>
              <a:t>Source: Bournemouth University, Bournemouth, UK; EAB interviews and analysis.</a:t>
            </a:r>
          </a:p>
        </p:txBody>
      </p:sp>
      <p:sp>
        <p:nvSpPr>
          <p:cNvPr id="6" name="Title 5">
            <a:extLst>
              <a:ext uri="{FF2B5EF4-FFF2-40B4-BE49-F238E27FC236}">
                <a16:creationId xmlns:a16="http://schemas.microsoft.com/office/drawing/2014/main" id="{71652A9C-2AE7-45B5-8B19-86A65CA42C3F}"/>
              </a:ext>
            </a:extLst>
          </p:cNvPr>
          <p:cNvSpPr>
            <a:spLocks noGrp="1"/>
          </p:cNvSpPr>
          <p:nvPr>
            <p:ph type="title"/>
          </p:nvPr>
        </p:nvSpPr>
        <p:spPr/>
        <p:txBody>
          <a:bodyPr/>
          <a:lstStyle/>
          <a:p>
            <a:r>
              <a:rPr lang="en-US" dirty="0"/>
              <a:t>Staying Current with Industry Practice</a:t>
            </a:r>
          </a:p>
        </p:txBody>
      </p:sp>
      <p:grpSp>
        <p:nvGrpSpPr>
          <p:cNvPr id="5" name="Group 4">
            <a:extLst>
              <a:ext uri="{FF2B5EF4-FFF2-40B4-BE49-F238E27FC236}">
                <a16:creationId xmlns:a16="http://schemas.microsoft.com/office/drawing/2014/main" id="{0966B699-E23F-4766-A29F-C50069A7767D}"/>
              </a:ext>
            </a:extLst>
          </p:cNvPr>
          <p:cNvGrpSpPr/>
          <p:nvPr/>
        </p:nvGrpSpPr>
        <p:grpSpPr>
          <a:xfrm>
            <a:off x="359713" y="1010365"/>
            <a:ext cx="5868880" cy="3438315"/>
            <a:chOff x="359713" y="1010365"/>
            <a:chExt cx="5868880" cy="3438315"/>
          </a:xfrm>
        </p:grpSpPr>
        <p:grpSp>
          <p:nvGrpSpPr>
            <p:cNvPr id="29" name="Group 28">
              <a:extLst>
                <a:ext uri="{FF2B5EF4-FFF2-40B4-BE49-F238E27FC236}">
                  <a16:creationId xmlns:a16="http://schemas.microsoft.com/office/drawing/2014/main" id="{05F0BAF8-CA53-4C95-8B00-6CD37FA4F41A}"/>
                </a:ext>
              </a:extLst>
            </p:cNvPr>
            <p:cNvGrpSpPr/>
            <p:nvPr/>
          </p:nvGrpSpPr>
          <p:grpSpPr>
            <a:xfrm>
              <a:off x="359714" y="1481269"/>
              <a:ext cx="2057400" cy="326004"/>
              <a:chOff x="359714" y="1481269"/>
              <a:chExt cx="2057400" cy="326004"/>
            </a:xfrm>
          </p:grpSpPr>
          <p:grpSp>
            <p:nvGrpSpPr>
              <p:cNvPr id="20" name="Group 19">
                <a:extLst>
                  <a:ext uri="{FF2B5EF4-FFF2-40B4-BE49-F238E27FC236}">
                    <a16:creationId xmlns:a16="http://schemas.microsoft.com/office/drawing/2014/main" id="{DD49CCE0-0AB2-465C-93CB-B2F61F358192}"/>
                  </a:ext>
                </a:extLst>
              </p:cNvPr>
              <p:cNvGrpSpPr/>
              <p:nvPr/>
            </p:nvGrpSpPr>
            <p:grpSpPr>
              <a:xfrm>
                <a:off x="359714" y="1481269"/>
                <a:ext cx="2057400" cy="326004"/>
                <a:chOff x="359714" y="1526290"/>
                <a:chExt cx="2057400" cy="326004"/>
              </a:xfrm>
            </p:grpSpPr>
            <p:sp>
              <p:nvSpPr>
                <p:cNvPr id="8" name="Pentagon 8">
                  <a:extLst>
                    <a:ext uri="{FF2B5EF4-FFF2-40B4-BE49-F238E27FC236}">
                      <a16:creationId xmlns:a16="http://schemas.microsoft.com/office/drawing/2014/main" id="{B922A7E1-8A96-4DA9-BE96-EF4DE9D214F7}"/>
                    </a:ext>
                  </a:extLst>
                </p:cNvPr>
                <p:cNvSpPr/>
                <p:nvPr/>
              </p:nvSpPr>
              <p:spPr bwMode="gray">
                <a:xfrm rot="10800000">
                  <a:off x="359714" y="1597852"/>
                  <a:ext cx="2057400" cy="182880"/>
                </a:xfrm>
                <a:prstGeom prst="homePlat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463675"/>
                  <a:endParaRPr lang="en-US" sz="800" i="1" dirty="0">
                    <a:solidFill>
                      <a:schemeClr val="bg1"/>
                    </a:solidFill>
                  </a:endParaRPr>
                </a:p>
              </p:txBody>
            </p:sp>
            <p:cxnSp>
              <p:nvCxnSpPr>
                <p:cNvPr id="9" name="Straight Connector 8">
                  <a:extLst>
                    <a:ext uri="{FF2B5EF4-FFF2-40B4-BE49-F238E27FC236}">
                      <a16:creationId xmlns:a16="http://schemas.microsoft.com/office/drawing/2014/main" id="{7B78F9A3-D443-404D-88EC-CFDC722E3E93}"/>
                    </a:ext>
                  </a:extLst>
                </p:cNvPr>
                <p:cNvCxnSpPr/>
                <p:nvPr/>
              </p:nvCxnSpPr>
              <p:spPr bwMode="gray">
                <a:xfrm>
                  <a:off x="2417114" y="1526290"/>
                  <a:ext cx="0" cy="32600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DCBC20C-7535-456A-B248-5ADDFA28A15A}"/>
                  </a:ext>
                </a:extLst>
              </p:cNvPr>
              <p:cNvSpPr txBox="1"/>
              <p:nvPr/>
            </p:nvSpPr>
            <p:spPr bwMode="gray">
              <a:xfrm>
                <a:off x="792066" y="1575022"/>
                <a:ext cx="1192696" cy="138499"/>
              </a:xfrm>
              <a:prstGeom prst="rect">
                <a:avLst/>
              </a:prstGeom>
              <a:noFill/>
            </p:spPr>
            <p:txBody>
              <a:bodyPr wrap="square" lIns="0" tIns="0" rIns="0" bIns="0" rtlCol="0">
                <a:spAutoFit/>
              </a:bodyPr>
              <a:lstStyle/>
              <a:p>
                <a:pPr algn="ctr">
                  <a:spcBef>
                    <a:spcPts val="500"/>
                  </a:spcBef>
                </a:pPr>
                <a:r>
                  <a:rPr lang="en-US" sz="900" b="1" dirty="0">
                    <a:solidFill>
                      <a:schemeClr val="bg1"/>
                    </a:solidFill>
                  </a:rPr>
                  <a:t>Internal Value</a:t>
                </a:r>
              </a:p>
            </p:txBody>
          </p:sp>
        </p:grpSp>
        <p:grpSp>
          <p:nvGrpSpPr>
            <p:cNvPr id="26" name="Group 25">
              <a:extLst>
                <a:ext uri="{FF2B5EF4-FFF2-40B4-BE49-F238E27FC236}">
                  <a16:creationId xmlns:a16="http://schemas.microsoft.com/office/drawing/2014/main" id="{B3237DC6-E29D-4880-9B94-358F2780792B}"/>
                </a:ext>
              </a:extLst>
            </p:cNvPr>
            <p:cNvGrpSpPr/>
            <p:nvPr/>
          </p:nvGrpSpPr>
          <p:grpSpPr>
            <a:xfrm>
              <a:off x="3988737" y="1481269"/>
              <a:ext cx="2057400" cy="326004"/>
              <a:chOff x="3988737" y="1481269"/>
              <a:chExt cx="2057400" cy="326004"/>
            </a:xfrm>
          </p:grpSpPr>
          <p:grpSp>
            <p:nvGrpSpPr>
              <p:cNvPr id="21" name="Group 20">
                <a:extLst>
                  <a:ext uri="{FF2B5EF4-FFF2-40B4-BE49-F238E27FC236}">
                    <a16:creationId xmlns:a16="http://schemas.microsoft.com/office/drawing/2014/main" id="{84C52B2A-C151-4A13-9327-9299388C4163}"/>
                  </a:ext>
                </a:extLst>
              </p:cNvPr>
              <p:cNvGrpSpPr/>
              <p:nvPr/>
            </p:nvGrpSpPr>
            <p:grpSpPr>
              <a:xfrm>
                <a:off x="3988737" y="1481269"/>
                <a:ext cx="2057400" cy="326004"/>
                <a:chOff x="3988737" y="1526290"/>
                <a:chExt cx="2057400" cy="326004"/>
              </a:xfrm>
            </p:grpSpPr>
            <p:sp>
              <p:nvSpPr>
                <p:cNvPr id="7" name="Pentagon 7">
                  <a:extLst>
                    <a:ext uri="{FF2B5EF4-FFF2-40B4-BE49-F238E27FC236}">
                      <a16:creationId xmlns:a16="http://schemas.microsoft.com/office/drawing/2014/main" id="{4163552F-61E4-47B4-816F-386203E4CE11}"/>
                    </a:ext>
                  </a:extLst>
                </p:cNvPr>
                <p:cNvSpPr/>
                <p:nvPr/>
              </p:nvSpPr>
              <p:spPr bwMode="gray">
                <a:xfrm>
                  <a:off x="3988737" y="1597852"/>
                  <a:ext cx="2057400" cy="182880"/>
                </a:xfrm>
                <a:prstGeom prst="homePlate">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defTabSz="1463675"/>
                  <a:endParaRPr lang="en-US" sz="800" i="1" dirty="0">
                    <a:solidFill>
                      <a:schemeClr val="bg1"/>
                    </a:solidFill>
                  </a:endParaRPr>
                </a:p>
              </p:txBody>
            </p:sp>
            <p:cxnSp>
              <p:nvCxnSpPr>
                <p:cNvPr id="10" name="Straight Connector 9">
                  <a:extLst>
                    <a:ext uri="{FF2B5EF4-FFF2-40B4-BE49-F238E27FC236}">
                      <a16:creationId xmlns:a16="http://schemas.microsoft.com/office/drawing/2014/main" id="{516B2A76-7E23-4C3C-B2CF-B17D0B96F176}"/>
                    </a:ext>
                  </a:extLst>
                </p:cNvPr>
                <p:cNvCxnSpPr/>
                <p:nvPr/>
              </p:nvCxnSpPr>
              <p:spPr bwMode="gray">
                <a:xfrm>
                  <a:off x="3988737" y="1526290"/>
                  <a:ext cx="0" cy="32600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B6C38C24-52C3-41CD-A3F4-37B5169B539C}"/>
                  </a:ext>
                </a:extLst>
              </p:cNvPr>
              <p:cNvSpPr txBox="1"/>
              <p:nvPr/>
            </p:nvSpPr>
            <p:spPr bwMode="gray">
              <a:xfrm>
                <a:off x="4421089" y="1575022"/>
                <a:ext cx="1192696" cy="138499"/>
              </a:xfrm>
              <a:prstGeom prst="rect">
                <a:avLst/>
              </a:prstGeom>
              <a:noFill/>
            </p:spPr>
            <p:txBody>
              <a:bodyPr wrap="square" lIns="0" tIns="0" rIns="0" bIns="0" rtlCol="0">
                <a:spAutoFit/>
              </a:bodyPr>
              <a:lstStyle/>
              <a:p>
                <a:pPr algn="ctr">
                  <a:spcBef>
                    <a:spcPts val="500"/>
                  </a:spcBef>
                </a:pPr>
                <a:r>
                  <a:rPr lang="en-US" sz="900" b="1" dirty="0">
                    <a:solidFill>
                      <a:schemeClr val="bg1"/>
                    </a:solidFill>
                  </a:rPr>
                  <a:t>External Impacts</a:t>
                </a:r>
              </a:p>
            </p:txBody>
          </p:sp>
        </p:grpSp>
        <p:sp>
          <p:nvSpPr>
            <p:cNvPr id="17" name="Rectangle 16">
              <a:extLst>
                <a:ext uri="{FF2B5EF4-FFF2-40B4-BE49-F238E27FC236}">
                  <a16:creationId xmlns:a16="http://schemas.microsoft.com/office/drawing/2014/main" id="{DA6256AF-0332-420F-8439-2CBCEAA1C95E}"/>
                </a:ext>
              </a:extLst>
            </p:cNvPr>
            <p:cNvSpPr/>
            <p:nvPr/>
          </p:nvSpPr>
          <p:spPr bwMode="gray">
            <a:xfrm>
              <a:off x="2440670" y="1490383"/>
              <a:ext cx="1524511" cy="307777"/>
            </a:xfrm>
            <a:prstGeom prst="rect">
              <a:avLst/>
            </a:prstGeom>
          </p:spPr>
          <p:txBody>
            <a:bodyPr vert="horz" wrap="square" lIns="0" tIns="0" rIns="0" bIns="0">
              <a:spAutoFit/>
            </a:bodyPr>
            <a:lstStyle/>
            <a:p>
              <a:pPr algn="ctr"/>
              <a:r>
                <a:rPr lang="en-US" sz="1000" b="1" dirty="0"/>
                <a:t>Course Advisory Panels</a:t>
              </a:r>
            </a:p>
          </p:txBody>
        </p:sp>
        <p:pic>
          <p:nvPicPr>
            <p:cNvPr id="22" name="Picture 21">
              <a:extLst>
                <a:ext uri="{FF2B5EF4-FFF2-40B4-BE49-F238E27FC236}">
                  <a16:creationId xmlns:a16="http://schemas.microsoft.com/office/drawing/2014/main" id="{73351CF7-7271-4541-8382-0ACC489AC615}"/>
                </a:ext>
              </a:extLst>
            </p:cNvPr>
            <p:cNvPicPr>
              <a:picLocks noChangeAspect="1"/>
            </p:cNvPicPr>
            <p:nvPr/>
          </p:nvPicPr>
          <p:blipFill>
            <a:blip r:embed="rId3"/>
            <a:stretch>
              <a:fillRect/>
            </a:stretch>
          </p:blipFill>
          <p:spPr>
            <a:xfrm>
              <a:off x="359714" y="1010365"/>
              <a:ext cx="1411531" cy="344923"/>
            </a:xfrm>
            <a:prstGeom prst="rect">
              <a:avLst/>
            </a:prstGeom>
          </p:spPr>
        </p:pic>
        <p:grpSp>
          <p:nvGrpSpPr>
            <p:cNvPr id="25" name="Group 24">
              <a:extLst>
                <a:ext uri="{FF2B5EF4-FFF2-40B4-BE49-F238E27FC236}">
                  <a16:creationId xmlns:a16="http://schemas.microsoft.com/office/drawing/2014/main" id="{07DBD701-2AC4-4C2E-9798-F9EB174DEC33}"/>
                </a:ext>
              </a:extLst>
            </p:cNvPr>
            <p:cNvGrpSpPr/>
            <p:nvPr/>
          </p:nvGrpSpPr>
          <p:grpSpPr>
            <a:xfrm>
              <a:off x="3965180" y="1983061"/>
              <a:ext cx="2263413" cy="2198497"/>
              <a:chOff x="4006058" y="1973184"/>
              <a:chExt cx="2263413" cy="2198497"/>
            </a:xfrm>
          </p:grpSpPr>
          <p:sp>
            <p:nvSpPr>
              <p:cNvPr id="14" name="Rectangle 13">
                <a:extLst>
                  <a:ext uri="{FF2B5EF4-FFF2-40B4-BE49-F238E27FC236}">
                    <a16:creationId xmlns:a16="http://schemas.microsoft.com/office/drawing/2014/main" id="{9C335157-A986-42F7-A42F-7E685C340503}"/>
                  </a:ext>
                </a:extLst>
              </p:cNvPr>
              <p:cNvSpPr/>
              <p:nvPr/>
            </p:nvSpPr>
            <p:spPr bwMode="gray">
              <a:xfrm>
                <a:off x="4397359" y="2010991"/>
                <a:ext cx="1872112" cy="138499"/>
              </a:xfrm>
              <a:prstGeom prst="rect">
                <a:avLst/>
              </a:prstGeom>
            </p:spPr>
            <p:txBody>
              <a:bodyPr vert="horz" wrap="square" lIns="0" tIns="0" rIns="0" bIns="0">
                <a:spAutoFit/>
              </a:bodyPr>
              <a:lstStyle/>
              <a:p>
                <a:r>
                  <a:rPr lang="en-US" sz="900" b="1" dirty="0"/>
                  <a:t>Benefits on Many Fronts</a:t>
                </a:r>
              </a:p>
            </p:txBody>
          </p:sp>
          <p:sp>
            <p:nvSpPr>
              <p:cNvPr id="19" name="Text Placeholder 12">
                <a:extLst>
                  <a:ext uri="{FF2B5EF4-FFF2-40B4-BE49-F238E27FC236}">
                    <a16:creationId xmlns:a16="http://schemas.microsoft.com/office/drawing/2014/main" id="{10845FB1-5919-4C45-913D-2FD486ED3CB3}"/>
                  </a:ext>
                </a:extLst>
              </p:cNvPr>
              <p:cNvSpPr txBox="1">
                <a:spLocks/>
              </p:cNvSpPr>
              <p:nvPr/>
            </p:nvSpPr>
            <p:spPr bwMode="gray">
              <a:xfrm>
                <a:off x="4006058" y="2317327"/>
                <a:ext cx="2263413" cy="1854354"/>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r>
                  <a:rPr lang="en-US" dirty="0"/>
                  <a:t>AACSB</a:t>
                </a:r>
                <a:r>
                  <a:rPr lang="en-US" baseline="30000" dirty="0"/>
                  <a:t>1</a:t>
                </a:r>
                <a:r>
                  <a:rPr lang="en-US" dirty="0"/>
                  <a:t> accreditation body considered the programme </a:t>
                </a:r>
                <a:r>
                  <a:rPr lang="en-US" b="1" dirty="0"/>
                  <a:t>a key strength of the school</a:t>
                </a:r>
              </a:p>
              <a:p>
                <a:r>
                  <a:rPr lang="en-US" b="1" dirty="0"/>
                  <a:t>Provides bi-annual validation process for curricula</a:t>
                </a:r>
                <a:r>
                  <a:rPr lang="en-US" dirty="0"/>
                  <a:t> in courses heavily dependent on industry practices</a:t>
                </a:r>
              </a:p>
              <a:p>
                <a:r>
                  <a:rPr lang="en-US" b="1" dirty="0"/>
                  <a:t>Offers students hands-on experience </a:t>
                </a:r>
                <a:r>
                  <a:rPr lang="en-US" dirty="0"/>
                  <a:t>to add to their resumes</a:t>
                </a:r>
              </a:p>
              <a:p>
                <a:r>
                  <a:rPr lang="en-US" b="1" dirty="0"/>
                  <a:t>Easy to recruit alumni </a:t>
                </a:r>
                <a:r>
                  <a:rPr lang="en-US" dirty="0"/>
                  <a:t>due to strong relationships with academic staff</a:t>
                </a:r>
              </a:p>
            </p:txBody>
          </p:sp>
          <p:pic>
            <p:nvPicPr>
              <p:cNvPr id="23" name="Picture 22">
                <a:extLst>
                  <a:ext uri="{FF2B5EF4-FFF2-40B4-BE49-F238E27FC236}">
                    <a16:creationId xmlns:a16="http://schemas.microsoft.com/office/drawing/2014/main" id="{77C00CD4-ACF3-4FF7-BEC9-C99AFE56AC35}"/>
                  </a:ext>
                </a:extLst>
              </p:cNvPr>
              <p:cNvPicPr>
                <a:picLocks noChangeAspect="1"/>
              </p:cNvPicPr>
              <p:nvPr/>
            </p:nvPicPr>
            <p:blipFill>
              <a:blip r:embed="rId4"/>
              <a:stretch>
                <a:fillRect/>
              </a:stretch>
            </p:blipFill>
            <p:spPr>
              <a:xfrm>
                <a:off x="4006059" y="1973184"/>
                <a:ext cx="320040" cy="222961"/>
              </a:xfrm>
              <a:prstGeom prst="rect">
                <a:avLst/>
              </a:prstGeom>
            </p:spPr>
          </p:pic>
        </p:grpSp>
        <p:grpSp>
          <p:nvGrpSpPr>
            <p:cNvPr id="28" name="Group 27">
              <a:extLst>
                <a:ext uri="{FF2B5EF4-FFF2-40B4-BE49-F238E27FC236}">
                  <a16:creationId xmlns:a16="http://schemas.microsoft.com/office/drawing/2014/main" id="{0EEE900F-C856-4660-8E63-D08ED3B18C92}"/>
                </a:ext>
              </a:extLst>
            </p:cNvPr>
            <p:cNvGrpSpPr/>
            <p:nvPr/>
          </p:nvGrpSpPr>
          <p:grpSpPr>
            <a:xfrm>
              <a:off x="359713" y="1926068"/>
              <a:ext cx="2463697" cy="2522612"/>
              <a:chOff x="457212" y="1926068"/>
              <a:chExt cx="2463697" cy="2522612"/>
            </a:xfrm>
          </p:grpSpPr>
          <p:sp>
            <p:nvSpPr>
              <p:cNvPr id="13" name="Rectangle 12">
                <a:extLst>
                  <a:ext uri="{FF2B5EF4-FFF2-40B4-BE49-F238E27FC236}">
                    <a16:creationId xmlns:a16="http://schemas.microsoft.com/office/drawing/2014/main" id="{4B801310-3281-49EA-B304-401A87FB9042}"/>
                  </a:ext>
                </a:extLst>
              </p:cNvPr>
              <p:cNvSpPr/>
              <p:nvPr/>
            </p:nvSpPr>
            <p:spPr bwMode="gray">
              <a:xfrm>
                <a:off x="740408" y="2018448"/>
                <a:ext cx="1864639" cy="138499"/>
              </a:xfrm>
              <a:prstGeom prst="rect">
                <a:avLst/>
              </a:prstGeom>
            </p:spPr>
            <p:txBody>
              <a:bodyPr vert="horz" wrap="square" lIns="0" tIns="0" rIns="0" bIns="0">
                <a:spAutoFit/>
              </a:bodyPr>
              <a:lstStyle/>
              <a:p>
                <a:r>
                  <a:rPr lang="en-US" sz="900" b="1" dirty="0"/>
                  <a:t>Validating the Curriculum</a:t>
                </a:r>
              </a:p>
            </p:txBody>
          </p:sp>
          <p:sp>
            <p:nvSpPr>
              <p:cNvPr id="18" name="Text Placeholder 12">
                <a:extLst>
                  <a:ext uri="{FF2B5EF4-FFF2-40B4-BE49-F238E27FC236}">
                    <a16:creationId xmlns:a16="http://schemas.microsoft.com/office/drawing/2014/main" id="{9EE7976C-E4AD-425D-BDDF-F1E7A2FCEA3E}"/>
                  </a:ext>
                </a:extLst>
              </p:cNvPr>
              <p:cNvSpPr txBox="1">
                <a:spLocks/>
              </p:cNvSpPr>
              <p:nvPr/>
            </p:nvSpPr>
            <p:spPr bwMode="gray">
              <a:xfrm>
                <a:off x="457212" y="2317327"/>
                <a:ext cx="2463697" cy="2131353"/>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r>
                  <a:rPr lang="en-US" b="1" dirty="0"/>
                  <a:t>Networking:</a:t>
                </a:r>
                <a:r>
                  <a:rPr lang="en-US" dirty="0"/>
                  <a:t> Alumni of Business Studies and MBA programme join virtual network of “friends of the programme” upon graduation</a:t>
                </a:r>
              </a:p>
              <a:p>
                <a:r>
                  <a:rPr lang="en-US" b="1" dirty="0"/>
                  <a:t>Subject matter expertise: </a:t>
                </a:r>
                <a:r>
                  <a:rPr lang="en-US" dirty="0"/>
                  <a:t>Alumni present on key industry trends bi-annually, keeping academic staff current on industry news</a:t>
                </a:r>
              </a:p>
              <a:p>
                <a:r>
                  <a:rPr lang="en-US" b="1" dirty="0"/>
                  <a:t>Workplace Practice: </a:t>
                </a:r>
                <a:r>
                  <a:rPr lang="en-US" dirty="0"/>
                  <a:t>Students pitch their work to alumni as industry experts in project-based-learning classes</a:t>
                </a:r>
              </a:p>
              <a:p>
                <a:r>
                  <a:rPr lang="en-US" b="1" dirty="0"/>
                  <a:t>Managed internships: </a:t>
                </a:r>
                <a:r>
                  <a:rPr lang="en-US" dirty="0"/>
                  <a:t>Alumni provide students with real-life issues and seek student help with projects</a:t>
                </a:r>
              </a:p>
            </p:txBody>
          </p:sp>
          <p:pic>
            <p:nvPicPr>
              <p:cNvPr id="24" name="Picture 23">
                <a:extLst>
                  <a:ext uri="{FF2B5EF4-FFF2-40B4-BE49-F238E27FC236}">
                    <a16:creationId xmlns:a16="http://schemas.microsoft.com/office/drawing/2014/main" id="{72615730-837F-4EC1-AAB4-A25D4764BB75}"/>
                  </a:ext>
                </a:extLst>
              </p:cNvPr>
              <p:cNvPicPr>
                <a:picLocks noChangeAspect="1"/>
              </p:cNvPicPr>
              <p:nvPr/>
            </p:nvPicPr>
            <p:blipFill>
              <a:blip r:embed="rId5"/>
              <a:stretch>
                <a:fillRect/>
              </a:stretch>
            </p:blipFill>
            <p:spPr>
              <a:xfrm>
                <a:off x="457213" y="1926068"/>
                <a:ext cx="211933" cy="320040"/>
              </a:xfrm>
              <a:prstGeom prst="rect">
                <a:avLst/>
              </a:prstGeom>
            </p:spPr>
          </p:pic>
        </p:grpSp>
      </p:grpSp>
      <p:sp>
        <p:nvSpPr>
          <p:cNvPr id="27" name="Text Placeholder 5">
            <a:extLst>
              <a:ext uri="{FF2B5EF4-FFF2-40B4-BE49-F238E27FC236}">
                <a16:creationId xmlns:a16="http://schemas.microsoft.com/office/drawing/2014/main" id="{8EC10927-CEDA-48AE-A7D0-D4AAA95F9342}"/>
              </a:ext>
            </a:extLst>
          </p:cNvPr>
          <p:cNvSpPr txBox="1">
            <a:spLocks/>
          </p:cNvSpPr>
          <p:nvPr/>
        </p:nvSpPr>
        <p:spPr>
          <a:xfrm>
            <a:off x="0" y="4455121"/>
            <a:ext cx="2004960" cy="179536"/>
          </a:xfrm>
          <a:prstGeom prst="rect">
            <a:avLst/>
          </a:prstGeom>
        </p:spPr>
        <p:txBody>
          <a:bodyPr/>
          <a:lstStyle>
            <a:lvl1pPr marL="117475" indent="-117475"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1pPr>
            <a:lvl2pPr marL="228600" indent="-114300" algn="l" defTabSz="480060" rtl="0" eaLnBrk="1" latinLnBrk="0" hangingPunct="1">
              <a:lnSpc>
                <a:spcPct val="100000"/>
              </a:lnSpc>
              <a:spcBef>
                <a:spcPts val="500"/>
              </a:spcBef>
              <a:buClrTx/>
              <a:buFont typeface="Verdana" panose="020B0604030504040204" pitchFamily="34" charset="0"/>
              <a:buChar char="–"/>
              <a:defRPr sz="900" kern="1200">
                <a:solidFill>
                  <a:schemeClr val="tx1"/>
                </a:solidFill>
                <a:latin typeface="+mn-lt"/>
                <a:ea typeface="+mn-ea"/>
                <a:cs typeface="+mn-cs"/>
              </a:defRPr>
            </a:lvl2pPr>
            <a:lvl3pPr marL="342900" indent="-114300" algn="l" defTabSz="480060" rtl="0" eaLnBrk="1" latinLnBrk="0" hangingPunct="1">
              <a:lnSpc>
                <a:spcPct val="100000"/>
              </a:lnSpc>
              <a:spcBef>
                <a:spcPts val="500"/>
              </a:spcBef>
              <a:buClrTx/>
              <a:buFont typeface="Arial" panose="020B0604020202020204" pitchFamily="34" charset="0"/>
              <a:buChar char="•"/>
              <a:defRPr sz="900" kern="1200">
                <a:solidFill>
                  <a:schemeClr val="tx1"/>
                </a:solidFill>
                <a:latin typeface="+mn-lt"/>
                <a:ea typeface="+mn-ea"/>
                <a:cs typeface="+mn-cs"/>
              </a:defRPr>
            </a:lvl3pPr>
            <a:lvl4pPr marL="4572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480060" rtl="0" eaLnBrk="1" latinLnBrk="0" hangingPunct="1">
              <a:lnSpc>
                <a:spcPct val="100000"/>
              </a:lnSpc>
              <a:spcBef>
                <a:spcPts val="500"/>
              </a:spcBef>
              <a:buFont typeface="Arial" panose="020B0604020202020204" pitchFamily="34" charset="0"/>
              <a:buChar char="•"/>
              <a:defRPr sz="9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500" dirty="0"/>
              <a:t>1) Association to Advance Collegiate Schools of Business</a:t>
            </a:r>
          </a:p>
        </p:txBody>
      </p:sp>
    </p:spTree>
    <p:extLst>
      <p:ext uri="{BB962C8B-B14F-4D97-AF65-F5344CB8AC3E}">
        <p14:creationId xmlns:p14="http://schemas.microsoft.com/office/powerpoint/2010/main" val="348269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2271" y="97401"/>
            <a:ext cx="5162713" cy="123111"/>
          </a:xfrm>
        </p:spPr>
        <p:txBody>
          <a:bodyPr/>
          <a:lstStyle/>
          <a:p>
            <a:r>
              <a:rPr lang="en-US" dirty="0"/>
              <a:t>Strategy 5: Leavening the Curriculum with Real World Experience</a:t>
            </a:r>
          </a:p>
        </p:txBody>
      </p:sp>
      <p:sp>
        <p:nvSpPr>
          <p:cNvPr id="3" name="Text Placeholder 2"/>
          <p:cNvSpPr>
            <a:spLocks noGrp="1"/>
          </p:cNvSpPr>
          <p:nvPr>
            <p:ph type="body" sz="quarter" idx="11"/>
          </p:nvPr>
        </p:nvSpPr>
        <p:spPr>
          <a:xfrm>
            <a:off x="266700" y="640267"/>
            <a:ext cx="5867400" cy="184666"/>
          </a:xfrm>
        </p:spPr>
        <p:txBody>
          <a:bodyPr/>
          <a:lstStyle/>
          <a:p>
            <a:r>
              <a:rPr lang="en-US" dirty="0"/>
              <a:t>EAB Recommendations for Making it Work on Your Campus</a:t>
            </a:r>
          </a:p>
        </p:txBody>
      </p:sp>
      <p:sp>
        <p:nvSpPr>
          <p:cNvPr id="4" name="Text Placeholder 3"/>
          <p:cNvSpPr>
            <a:spLocks noGrp="1"/>
          </p:cNvSpPr>
          <p:nvPr>
            <p:ph type="body" sz="quarter" idx="12"/>
          </p:nvPr>
        </p:nvSpPr>
        <p:spPr/>
        <p:txBody>
          <a:bodyPr/>
          <a:lstStyle/>
          <a:p>
            <a:r>
              <a:rPr lang="en-US" dirty="0"/>
              <a:t>Skills-Based Academic Volunteer Roles </a:t>
            </a:r>
          </a:p>
        </p:txBody>
      </p:sp>
      <p:sp>
        <p:nvSpPr>
          <p:cNvPr id="23" name="Text Placeholder 4"/>
          <p:cNvSpPr txBox="1">
            <a:spLocks/>
          </p:cNvSpPr>
          <p:nvPr/>
        </p:nvSpPr>
        <p:spPr bwMode="gray">
          <a:xfrm>
            <a:off x="5148302" y="4677489"/>
            <a:ext cx="1252497" cy="123111"/>
          </a:xfrm>
          <a:prstGeom prst="rect">
            <a:avLst/>
          </a:prstGeom>
        </p:spPr>
        <p:txBody>
          <a:bodyPr vert="horz" wrap="square" lIns="0" tIns="0" rIns="64008" bIns="45720" rtlCol="0" anchor="b" anchorCtr="0">
            <a:spAutoFit/>
          </a:bodyPr>
          <a:lstStyle>
            <a:lvl1pPr marL="0" indent="0" algn="l" defTabSz="640080" rtl="0" eaLnBrk="1" latinLnBrk="0" hangingPunct="1">
              <a:spcBef>
                <a:spcPts val="500"/>
              </a:spcBef>
              <a:buSzPct val="100000"/>
              <a:buFont typeface="Arial" panose="020B0604020202020204" pitchFamily="34" charset="0"/>
              <a:buNone/>
              <a:defRPr sz="5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r>
              <a:rPr lang="en-US" dirty="0"/>
              <a:t>Source: EAB interviews and analysis.</a:t>
            </a:r>
          </a:p>
        </p:txBody>
      </p:sp>
      <p:grpSp>
        <p:nvGrpSpPr>
          <p:cNvPr id="5" name="Group 4">
            <a:extLst>
              <a:ext uri="{FF2B5EF4-FFF2-40B4-BE49-F238E27FC236}">
                <a16:creationId xmlns:a16="http://schemas.microsoft.com/office/drawing/2014/main" id="{011801F1-352E-4650-A573-245EEBCD2D58}"/>
              </a:ext>
            </a:extLst>
          </p:cNvPr>
          <p:cNvGrpSpPr/>
          <p:nvPr/>
        </p:nvGrpSpPr>
        <p:grpSpPr>
          <a:xfrm>
            <a:off x="0" y="966485"/>
            <a:ext cx="6319935" cy="3571823"/>
            <a:chOff x="0" y="966485"/>
            <a:chExt cx="6319935" cy="3571823"/>
          </a:xfrm>
        </p:grpSpPr>
        <p:sp>
          <p:nvSpPr>
            <p:cNvPr id="27" name="TextBox 26"/>
            <p:cNvSpPr txBox="1"/>
            <p:nvPr/>
          </p:nvSpPr>
          <p:spPr bwMode="gray">
            <a:xfrm>
              <a:off x="277813" y="966485"/>
              <a:ext cx="3418811" cy="153888"/>
            </a:xfrm>
            <a:prstGeom prst="rect">
              <a:avLst/>
            </a:prstGeom>
            <a:noFill/>
          </p:spPr>
          <p:txBody>
            <a:bodyPr wrap="square" lIns="0" tIns="0" rIns="0" bIns="0" rtlCol="0">
              <a:spAutoFit/>
            </a:bodyPr>
            <a:lstStyle/>
            <a:p>
              <a:r>
                <a:rPr lang="en-US" sz="1000" b="1" dirty="0"/>
                <a:t>Lessons from Early-Adopter Institutions </a:t>
              </a:r>
            </a:p>
          </p:txBody>
        </p:sp>
        <p:cxnSp>
          <p:nvCxnSpPr>
            <p:cNvPr id="33" name="Straight Arrow Connector 32">
              <a:extLst>
                <a:ext uri="{FF2B5EF4-FFF2-40B4-BE49-F238E27FC236}">
                  <a16:creationId xmlns:a16="http://schemas.microsoft.com/office/drawing/2014/main" id="{A7B24089-E42C-4D41-8E55-F1F179B16E6B}"/>
                </a:ext>
              </a:extLst>
            </p:cNvPr>
            <p:cNvCxnSpPr/>
            <p:nvPr/>
          </p:nvCxnSpPr>
          <p:spPr bwMode="gray">
            <a:xfrm>
              <a:off x="0" y="1406437"/>
              <a:ext cx="6319935" cy="0"/>
            </a:xfrm>
            <a:prstGeom prst="straightConnector1">
              <a:avLst/>
            </a:prstGeom>
            <a:ln w="60325">
              <a:solidFill>
                <a:schemeClr val="accent2"/>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CC522FF-5AB5-4FEB-9093-E95B1FF36FA2}"/>
                </a:ext>
              </a:extLst>
            </p:cNvPr>
            <p:cNvSpPr txBox="1"/>
            <p:nvPr/>
          </p:nvSpPr>
          <p:spPr bwMode="gray">
            <a:xfrm>
              <a:off x="262271" y="1775598"/>
              <a:ext cx="1695479" cy="1144929"/>
            </a:xfrm>
            <a:prstGeom prst="rect">
              <a:avLst/>
            </a:prstGeom>
            <a:noFill/>
          </p:spPr>
          <p:txBody>
            <a:bodyPr wrap="square" lIns="18288" tIns="18288" rIns="18288" bIns="18288" rtlCol="0">
              <a:spAutoFit/>
            </a:bodyPr>
            <a:lstStyle/>
            <a:p>
              <a:pPr>
                <a:spcBef>
                  <a:spcPts val="500"/>
                </a:spcBef>
              </a:pPr>
              <a:r>
                <a:rPr lang="en-US" sz="900" b="1" dirty="0"/>
                <a:t>Pick the right course:</a:t>
              </a:r>
              <a:br>
                <a:rPr lang="en-US" sz="800" b="1" dirty="0"/>
              </a:br>
              <a:r>
                <a:rPr lang="en-US" sz="800" b="1" dirty="0"/>
                <a:t>-</a:t>
              </a:r>
              <a:r>
                <a:rPr lang="en-US" sz="900" dirty="0"/>
                <a:t>Choose fields that value applied knowledge and practitioner insight, like engineering, business, or public policy, and pitch as a pilot among ambitious faculty members</a:t>
              </a:r>
            </a:p>
          </p:txBody>
        </p:sp>
        <p:sp>
          <p:nvSpPr>
            <p:cNvPr id="34" name="Oval 33">
              <a:extLst>
                <a:ext uri="{FF2B5EF4-FFF2-40B4-BE49-F238E27FC236}">
                  <a16:creationId xmlns:a16="http://schemas.microsoft.com/office/drawing/2014/main" id="{47DA0D3D-42F4-4B7A-9FFC-7305E1A859E4}"/>
                </a:ext>
              </a:extLst>
            </p:cNvPr>
            <p:cNvSpPr/>
            <p:nvPr/>
          </p:nvSpPr>
          <p:spPr bwMode="gray">
            <a:xfrm>
              <a:off x="1018570" y="1314997"/>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47" name="Straight Connector 46">
              <a:extLst>
                <a:ext uri="{FF2B5EF4-FFF2-40B4-BE49-F238E27FC236}">
                  <a16:creationId xmlns:a16="http://schemas.microsoft.com/office/drawing/2014/main" id="{A9C0288A-30D7-4D66-8920-5D1FAEE0EC1B}"/>
                </a:ext>
              </a:extLst>
            </p:cNvPr>
            <p:cNvCxnSpPr>
              <a:cxnSpLocks/>
            </p:cNvCxnSpPr>
            <p:nvPr/>
          </p:nvCxnSpPr>
          <p:spPr bwMode="gray">
            <a:xfrm>
              <a:off x="1110010" y="1482748"/>
              <a:ext cx="0" cy="219456"/>
            </a:xfrm>
            <a:prstGeom prst="line">
              <a:avLst/>
            </a:prstGeom>
            <a:ln w="12700">
              <a:solidFill>
                <a:schemeClr val="accent5"/>
              </a:solidFill>
              <a:prstDash val="sys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25B45C6-2B63-40E6-B633-20294A74CEA6}"/>
                </a:ext>
              </a:extLst>
            </p:cNvPr>
            <p:cNvSpPr txBox="1"/>
            <p:nvPr/>
          </p:nvSpPr>
          <p:spPr bwMode="gray">
            <a:xfrm>
              <a:off x="2278961" y="1775598"/>
              <a:ext cx="1555659" cy="1886157"/>
            </a:xfrm>
            <a:prstGeom prst="rect">
              <a:avLst/>
            </a:prstGeom>
            <a:noFill/>
          </p:spPr>
          <p:txBody>
            <a:bodyPr wrap="square" lIns="18288" tIns="18288" rIns="18288" bIns="18288" rtlCol="0">
              <a:spAutoFit/>
            </a:bodyPr>
            <a:lstStyle/>
            <a:p>
              <a:pPr>
                <a:spcBef>
                  <a:spcPts val="500"/>
                </a:spcBef>
              </a:pPr>
              <a:r>
                <a:rPr lang="en-US" sz="900" b="1" dirty="0"/>
                <a:t>Build faculty interest:</a:t>
              </a:r>
              <a:br>
                <a:rPr lang="en-US" sz="800" b="1" dirty="0"/>
              </a:br>
              <a:r>
                <a:rPr lang="en-US" sz="900" b="1" dirty="0"/>
                <a:t>-</a:t>
              </a:r>
              <a:r>
                <a:rPr lang="en-US" sz="900" dirty="0"/>
                <a:t>Frame programme as enrichment for students and support for professors that offer industry exposure and  experiential learning</a:t>
              </a:r>
            </a:p>
            <a:p>
              <a:pPr>
                <a:spcBef>
                  <a:spcPts val="500"/>
                </a:spcBef>
              </a:pPr>
              <a:r>
                <a:rPr lang="en-US" sz="900" dirty="0"/>
                <a:t>-Ask provost or deans to present at semester departmental meetings about importance of the initiative and to positively recognise participants</a:t>
              </a:r>
            </a:p>
          </p:txBody>
        </p:sp>
        <p:sp>
          <p:nvSpPr>
            <p:cNvPr id="36" name="Oval 35">
              <a:extLst>
                <a:ext uri="{FF2B5EF4-FFF2-40B4-BE49-F238E27FC236}">
                  <a16:creationId xmlns:a16="http://schemas.microsoft.com/office/drawing/2014/main" id="{561F6371-D33E-4160-9708-04FE4C82AA7C}"/>
                </a:ext>
              </a:extLst>
            </p:cNvPr>
            <p:cNvSpPr/>
            <p:nvPr/>
          </p:nvSpPr>
          <p:spPr bwMode="gray">
            <a:xfrm>
              <a:off x="2965350" y="1314997"/>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48" name="Straight Connector 47">
              <a:extLst>
                <a:ext uri="{FF2B5EF4-FFF2-40B4-BE49-F238E27FC236}">
                  <a16:creationId xmlns:a16="http://schemas.microsoft.com/office/drawing/2014/main" id="{68BC8E3A-43C2-4746-BE47-2EC1783A0BDB}"/>
                </a:ext>
              </a:extLst>
            </p:cNvPr>
            <p:cNvCxnSpPr>
              <a:cxnSpLocks/>
            </p:cNvCxnSpPr>
            <p:nvPr/>
          </p:nvCxnSpPr>
          <p:spPr bwMode="gray">
            <a:xfrm>
              <a:off x="3056790" y="1447190"/>
              <a:ext cx="0" cy="214841"/>
            </a:xfrm>
            <a:prstGeom prst="line">
              <a:avLst/>
            </a:prstGeom>
            <a:ln w="12700">
              <a:solidFill>
                <a:schemeClr val="accent5"/>
              </a:solidFill>
              <a:prstDash val="sys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099AB0B0-E47D-4818-B708-F8788EB3E421}"/>
                </a:ext>
              </a:extLst>
            </p:cNvPr>
            <p:cNvSpPr/>
            <p:nvPr/>
          </p:nvSpPr>
          <p:spPr bwMode="gray">
            <a:xfrm>
              <a:off x="4923104" y="1314997"/>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2" name="TextBox 51">
              <a:extLst>
                <a:ext uri="{FF2B5EF4-FFF2-40B4-BE49-F238E27FC236}">
                  <a16:creationId xmlns:a16="http://schemas.microsoft.com/office/drawing/2014/main" id="{6A4A01FA-472C-4ACC-9243-407B52677D42}"/>
                </a:ext>
              </a:extLst>
            </p:cNvPr>
            <p:cNvSpPr txBox="1"/>
            <p:nvPr/>
          </p:nvSpPr>
          <p:spPr bwMode="gray">
            <a:xfrm>
              <a:off x="4155831" y="1775598"/>
              <a:ext cx="1717427" cy="1965666"/>
            </a:xfrm>
            <a:prstGeom prst="rect">
              <a:avLst/>
            </a:prstGeom>
            <a:noFill/>
          </p:spPr>
          <p:txBody>
            <a:bodyPr wrap="square" lIns="18288" tIns="18288" rIns="18288" bIns="18288" rtlCol="0">
              <a:spAutoFit/>
            </a:bodyPr>
            <a:lstStyle/>
            <a:p>
              <a:pPr>
                <a:spcBef>
                  <a:spcPts val="500"/>
                </a:spcBef>
              </a:pPr>
              <a:r>
                <a:rPr lang="en-US" sz="900" b="1" dirty="0">
                  <a:solidFill>
                    <a:schemeClr val="tx1"/>
                  </a:solidFill>
                </a:rPr>
                <a:t>Minimise friction:</a:t>
              </a:r>
            </a:p>
            <a:p>
              <a:pPr>
                <a:spcBef>
                  <a:spcPts val="500"/>
                </a:spcBef>
              </a:pPr>
              <a:r>
                <a:rPr lang="en-US" sz="900" dirty="0"/>
                <a:t>-Subsidise marginal expenses and/or dedicate advancement staff to handle logistics and give professors 6 months notice </a:t>
              </a:r>
            </a:p>
            <a:p>
              <a:pPr>
                <a:spcBef>
                  <a:spcPts val="500"/>
                </a:spcBef>
              </a:pPr>
              <a:r>
                <a:rPr lang="en-US" sz="900" dirty="0"/>
                <a:t>-Let recalcitrant academics opt out, but ask if they have an alumnus in mind – unlocking the rolodex of alumni connections they rarely share with development</a:t>
              </a:r>
              <a:endParaRPr lang="en-US" sz="900" dirty="0">
                <a:solidFill>
                  <a:schemeClr val="tx1"/>
                </a:solidFill>
              </a:endParaRPr>
            </a:p>
          </p:txBody>
        </p:sp>
        <p:cxnSp>
          <p:nvCxnSpPr>
            <p:cNvPr id="55" name="Straight Connector 54">
              <a:extLst>
                <a:ext uri="{FF2B5EF4-FFF2-40B4-BE49-F238E27FC236}">
                  <a16:creationId xmlns:a16="http://schemas.microsoft.com/office/drawing/2014/main" id="{E0A12CCC-B5EF-4AD5-A4B2-C91C332D61B2}"/>
                </a:ext>
              </a:extLst>
            </p:cNvPr>
            <p:cNvCxnSpPr>
              <a:cxnSpLocks/>
            </p:cNvCxnSpPr>
            <p:nvPr/>
          </p:nvCxnSpPr>
          <p:spPr bwMode="gray">
            <a:xfrm>
              <a:off x="5014544" y="1464819"/>
              <a:ext cx="0" cy="219456"/>
            </a:xfrm>
            <a:prstGeom prst="line">
              <a:avLst/>
            </a:prstGeom>
            <a:ln w="12700">
              <a:solidFill>
                <a:schemeClr val="accent5"/>
              </a:solidFill>
              <a:prstDash val="sysDash"/>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D35A6386-EC73-4885-B72B-D7B43D7464CA}"/>
                </a:ext>
              </a:extLst>
            </p:cNvPr>
            <p:cNvGrpSpPr/>
            <p:nvPr/>
          </p:nvGrpSpPr>
          <p:grpSpPr bwMode="gray">
            <a:xfrm>
              <a:off x="399271" y="3862432"/>
              <a:ext cx="5616524" cy="675876"/>
              <a:chOff x="7117" y="2945165"/>
              <a:chExt cx="11046376" cy="1329291"/>
            </a:xfrm>
          </p:grpSpPr>
          <p:sp>
            <p:nvSpPr>
              <p:cNvPr id="57" name="Rounded Rectangle 76">
                <a:extLst>
                  <a:ext uri="{FF2B5EF4-FFF2-40B4-BE49-F238E27FC236}">
                    <a16:creationId xmlns:a16="http://schemas.microsoft.com/office/drawing/2014/main" id="{569C20B8-FEE7-4D76-B8DF-2E844E691752}"/>
                  </a:ext>
                </a:extLst>
              </p:cNvPr>
              <p:cNvSpPr/>
              <p:nvPr/>
            </p:nvSpPr>
            <p:spPr bwMode="gray">
              <a:xfrm>
                <a:off x="425967" y="2969449"/>
                <a:ext cx="813162" cy="1164702"/>
              </a:xfrm>
              <a:custGeom>
                <a:avLst/>
                <a:gdLst>
                  <a:gd name="connsiteX0" fmla="*/ 0 w 813163"/>
                  <a:gd name="connsiteY0" fmla="*/ 0 h 1164016"/>
                  <a:gd name="connsiteX1" fmla="*/ 0 w 813163"/>
                  <a:gd name="connsiteY1" fmla="*/ 0 h 1164016"/>
                  <a:gd name="connsiteX2" fmla="*/ 813163 w 813163"/>
                  <a:gd name="connsiteY2" fmla="*/ 0 h 1164016"/>
                  <a:gd name="connsiteX3" fmla="*/ 813163 w 813163"/>
                  <a:gd name="connsiteY3" fmla="*/ 0 h 1164016"/>
                  <a:gd name="connsiteX4" fmla="*/ 813163 w 813163"/>
                  <a:gd name="connsiteY4" fmla="*/ 1164016 h 1164016"/>
                  <a:gd name="connsiteX5" fmla="*/ 813163 w 813163"/>
                  <a:gd name="connsiteY5" fmla="*/ 1164016 h 1164016"/>
                  <a:gd name="connsiteX6" fmla="*/ 0 w 813163"/>
                  <a:gd name="connsiteY6" fmla="*/ 1164016 h 1164016"/>
                  <a:gd name="connsiteX7" fmla="*/ 0 w 813163"/>
                  <a:gd name="connsiteY7" fmla="*/ 1164016 h 1164016"/>
                  <a:gd name="connsiteX8" fmla="*/ 0 w 813163"/>
                  <a:gd name="connsiteY8" fmla="*/ 0 h 1164016"/>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0 w 813163"/>
                  <a:gd name="connsiteY8" fmla="*/ 1164016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0 w 813163"/>
                  <a:gd name="connsiteY7" fmla="*/ 1164016 h 1164703"/>
                  <a:gd name="connsiteX8" fmla="*/ 246743 w 813163"/>
                  <a:gd name="connsiteY8" fmla="*/ 87856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0 w 813163"/>
                  <a:gd name="connsiteY8"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99545 w 813163"/>
                  <a:gd name="connsiteY8" fmla="*/ 363999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 name="connsiteX0" fmla="*/ 0 w 813163"/>
                  <a:gd name="connsiteY0" fmla="*/ 0 h 1164703"/>
                  <a:gd name="connsiteX1" fmla="*/ 0 w 813163"/>
                  <a:gd name="connsiteY1" fmla="*/ 0 h 1164703"/>
                  <a:gd name="connsiteX2" fmla="*/ 813163 w 813163"/>
                  <a:gd name="connsiteY2" fmla="*/ 0 h 1164703"/>
                  <a:gd name="connsiteX3" fmla="*/ 813163 w 813163"/>
                  <a:gd name="connsiteY3" fmla="*/ 0 h 1164703"/>
                  <a:gd name="connsiteX4" fmla="*/ 813163 w 813163"/>
                  <a:gd name="connsiteY4" fmla="*/ 1164016 h 1164703"/>
                  <a:gd name="connsiteX5" fmla="*/ 813163 w 813163"/>
                  <a:gd name="connsiteY5" fmla="*/ 1164016 h 1164703"/>
                  <a:gd name="connsiteX6" fmla="*/ 501107 w 813163"/>
                  <a:gd name="connsiteY6" fmla="*/ 1164703 h 1164703"/>
                  <a:gd name="connsiteX7" fmla="*/ 246743 w 813163"/>
                  <a:gd name="connsiteY7" fmla="*/ 878569 h 1164703"/>
                  <a:gd name="connsiteX8" fmla="*/ 430955 w 813163"/>
                  <a:gd name="connsiteY8" fmla="*/ 376094 h 1164703"/>
                  <a:gd name="connsiteX9" fmla="*/ 0 w 813163"/>
                  <a:gd name="connsiteY9" fmla="*/ 0 h 116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163" h="1164703">
                    <a:moveTo>
                      <a:pt x="0" y="0"/>
                    </a:moveTo>
                    <a:lnTo>
                      <a:pt x="0" y="0"/>
                    </a:lnTo>
                    <a:lnTo>
                      <a:pt x="813163" y="0"/>
                    </a:lnTo>
                    <a:lnTo>
                      <a:pt x="813163" y="0"/>
                    </a:lnTo>
                    <a:lnTo>
                      <a:pt x="813163" y="1164016"/>
                    </a:lnTo>
                    <a:lnTo>
                      <a:pt x="813163" y="1164016"/>
                    </a:lnTo>
                    <a:lnTo>
                      <a:pt x="501107" y="1164703"/>
                    </a:lnTo>
                    <a:lnTo>
                      <a:pt x="246743" y="878569"/>
                    </a:lnTo>
                    <a:cubicBezTo>
                      <a:pt x="308147" y="711077"/>
                      <a:pt x="471151" y="809681"/>
                      <a:pt x="430955" y="376094"/>
                    </a:cubicBezTo>
                    <a:cubicBezTo>
                      <a:pt x="321170" y="74138"/>
                      <a:pt x="143652" y="125365"/>
                      <a:pt x="0" y="0"/>
                    </a:cubicBezTo>
                    <a:close/>
                  </a:path>
                </a:pathLst>
              </a:cu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8" name="Rounded Rectangle 99">
                <a:extLst>
                  <a:ext uri="{FF2B5EF4-FFF2-40B4-BE49-F238E27FC236}">
                    <a16:creationId xmlns:a16="http://schemas.microsoft.com/office/drawing/2014/main" id="{4C3E6019-CE6E-44C8-B009-5F5B67EB32DB}"/>
                  </a:ext>
                </a:extLst>
              </p:cNvPr>
              <p:cNvSpPr/>
              <p:nvPr/>
            </p:nvSpPr>
            <p:spPr bwMode="gray">
              <a:xfrm>
                <a:off x="988705" y="2969447"/>
                <a:ext cx="10064788" cy="1164702"/>
              </a:xfrm>
              <a:prstGeom prst="roundRect">
                <a:avLst>
                  <a:gd name="adj" fmla="val 19060"/>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Bef>
                    <a:spcPts val="500"/>
                  </a:spcBef>
                </a:pPr>
                <a:r>
                  <a:rPr lang="en-US" sz="800" b="1" dirty="0">
                    <a:solidFill>
                      <a:schemeClr val="tx1"/>
                    </a:solidFill>
                  </a:rPr>
                  <a:t>Build relationship between professor and volunteer</a:t>
                </a:r>
                <a:r>
                  <a:rPr lang="en-US" sz="800" dirty="0">
                    <a:solidFill>
                      <a:schemeClr val="tx1"/>
                    </a:solidFill>
                  </a:rPr>
                  <a:t>: Introduce them in advance to open line of communication and share clear guidelines for their participation</a:t>
                </a:r>
                <a:endParaRPr lang="en-US" sz="900" dirty="0">
                  <a:solidFill>
                    <a:schemeClr val="tx1"/>
                  </a:solidFill>
                </a:endParaRPr>
              </a:p>
            </p:txBody>
          </p:sp>
          <p:grpSp>
            <p:nvGrpSpPr>
              <p:cNvPr id="59" name="Group 58">
                <a:extLst>
                  <a:ext uri="{FF2B5EF4-FFF2-40B4-BE49-F238E27FC236}">
                    <a16:creationId xmlns:a16="http://schemas.microsoft.com/office/drawing/2014/main" id="{92A69968-44BC-430D-93EF-59B11EC4363F}"/>
                  </a:ext>
                </a:extLst>
              </p:cNvPr>
              <p:cNvGrpSpPr/>
              <p:nvPr/>
            </p:nvGrpSpPr>
            <p:grpSpPr bwMode="gray">
              <a:xfrm>
                <a:off x="7117" y="2945165"/>
                <a:ext cx="1005950" cy="1329291"/>
                <a:chOff x="499061" y="2557025"/>
                <a:chExt cx="767195" cy="1013794"/>
              </a:xfrm>
            </p:grpSpPr>
            <p:sp>
              <p:nvSpPr>
                <p:cNvPr id="60" name="Isosceles Triangle 68">
                  <a:extLst>
                    <a:ext uri="{FF2B5EF4-FFF2-40B4-BE49-F238E27FC236}">
                      <a16:creationId xmlns:a16="http://schemas.microsoft.com/office/drawing/2014/main" id="{EDC2AB3D-9E97-4C5E-92A5-62AC12884723}"/>
                    </a:ext>
                  </a:extLst>
                </p:cNvPr>
                <p:cNvSpPr/>
                <p:nvPr/>
              </p:nvSpPr>
              <p:spPr bwMode="gray">
                <a:xfrm rot="9000000">
                  <a:off x="499061" y="2557025"/>
                  <a:ext cx="767195" cy="1013794"/>
                </a:xfrm>
                <a:custGeom>
                  <a:avLst/>
                  <a:gdLst/>
                  <a:ahLst/>
                  <a:cxnLst/>
                  <a:rect l="l" t="t" r="r" b="b"/>
                  <a:pathLst>
                    <a:path w="1873257" h="2475376">
                      <a:moveTo>
                        <a:pt x="468473" y="2349735"/>
                      </a:moveTo>
                      <a:cubicBezTo>
                        <a:pt x="20488" y="2091091"/>
                        <a:pt x="-133004" y="1518253"/>
                        <a:pt x="125641" y="1070267"/>
                      </a:cubicBezTo>
                      <a:cubicBezTo>
                        <a:pt x="264533" y="829698"/>
                        <a:pt x="494028" y="674054"/>
                        <a:pt x="746144" y="623768"/>
                      </a:cubicBezTo>
                      <a:cubicBezTo>
                        <a:pt x="746199" y="415845"/>
                        <a:pt x="746254" y="207923"/>
                        <a:pt x="746309" y="0"/>
                      </a:cubicBezTo>
                      <a:lnTo>
                        <a:pt x="991600" y="607293"/>
                      </a:lnTo>
                      <a:cubicBezTo>
                        <a:pt x="991742" y="607274"/>
                        <a:pt x="991883" y="607284"/>
                        <a:pt x="992024" y="607294"/>
                      </a:cubicBezTo>
                      <a:lnTo>
                        <a:pt x="992026" y="608348"/>
                      </a:lnTo>
                      <a:lnTo>
                        <a:pt x="992838" y="610359"/>
                      </a:lnTo>
                      <a:lnTo>
                        <a:pt x="992030" y="610485"/>
                      </a:lnTo>
                      <a:lnTo>
                        <a:pt x="992417" y="805507"/>
                      </a:lnTo>
                      <a:cubicBezTo>
                        <a:pt x="718841" y="782347"/>
                        <a:pt x="444463" y="916113"/>
                        <a:pt x="298007" y="1169782"/>
                      </a:cubicBezTo>
                      <a:cubicBezTo>
                        <a:pt x="94323" y="1522573"/>
                        <a:pt x="215198" y="1973685"/>
                        <a:pt x="567989" y="2177370"/>
                      </a:cubicBezTo>
                      <a:cubicBezTo>
                        <a:pt x="920780" y="2381054"/>
                        <a:pt x="1371892" y="2260178"/>
                        <a:pt x="1575576" y="1907387"/>
                      </a:cubicBezTo>
                      <a:cubicBezTo>
                        <a:pt x="1722033" y="1653718"/>
                        <a:pt x="1700688" y="1349217"/>
                        <a:pt x="1543843" y="1123873"/>
                      </a:cubicBezTo>
                      <a:lnTo>
                        <a:pt x="1715698" y="1025107"/>
                      </a:lnTo>
                      <a:cubicBezTo>
                        <a:pt x="1907567" y="1309539"/>
                        <a:pt x="1931167" y="1689548"/>
                        <a:pt x="1747942" y="2006903"/>
                      </a:cubicBezTo>
                      <a:cubicBezTo>
                        <a:pt x="1489297" y="2454889"/>
                        <a:pt x="916459" y="2608380"/>
                        <a:pt x="468473" y="2349735"/>
                      </a:cubicBezTo>
                      <a:close/>
                    </a:path>
                  </a:pathLst>
                </a:custGeom>
                <a:solidFill>
                  <a:schemeClr val="accent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61" name="Picture 60">
                  <a:extLst>
                    <a:ext uri="{FF2B5EF4-FFF2-40B4-BE49-F238E27FC236}">
                      <a16:creationId xmlns:a16="http://schemas.microsoft.com/office/drawing/2014/main" id="{4B973F94-424D-4C39-B8B3-254878E58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gray">
                <a:xfrm>
                  <a:off x="677198" y="2771014"/>
                  <a:ext cx="282600" cy="510723"/>
                </a:xfrm>
                <a:prstGeom prst="rect">
                  <a:avLst/>
                </a:prstGeom>
              </p:spPr>
            </p:pic>
          </p:grpSp>
        </p:grpSp>
      </p:grpSp>
    </p:spTree>
    <p:extLst>
      <p:ext uri="{BB962C8B-B14F-4D97-AF65-F5344CB8AC3E}">
        <p14:creationId xmlns:p14="http://schemas.microsoft.com/office/powerpoint/2010/main" val="37098906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D12EEAA-B23B-456B-8ED3-2ECCD7AD748E}"/>
              </a:ext>
            </a:extLst>
          </p:cNvPr>
          <p:cNvSpPr>
            <a:spLocks noGrp="1"/>
          </p:cNvSpPr>
          <p:nvPr>
            <p:ph type="body" sz="quarter" idx="15"/>
          </p:nvPr>
        </p:nvSpPr>
        <p:spPr>
          <a:xfrm>
            <a:off x="280195" y="640267"/>
            <a:ext cx="5842794" cy="184666"/>
          </a:xfrm>
        </p:spPr>
        <p:txBody>
          <a:bodyPr/>
          <a:lstStyle/>
          <a:p>
            <a:r>
              <a:rPr lang="en-US" dirty="0"/>
              <a:t>Alumni Great Source for Consultancies, Job Shadowing, and Internships</a:t>
            </a:r>
          </a:p>
        </p:txBody>
      </p:sp>
      <p:sp>
        <p:nvSpPr>
          <p:cNvPr id="3" name="Text Placeholder 2">
            <a:extLst>
              <a:ext uri="{FF2B5EF4-FFF2-40B4-BE49-F238E27FC236}">
                <a16:creationId xmlns:a16="http://schemas.microsoft.com/office/drawing/2014/main" id="{D2D44D62-2B81-4153-A5BE-B162EC007774}"/>
              </a:ext>
            </a:extLst>
          </p:cNvPr>
          <p:cNvSpPr>
            <a:spLocks noGrp="1"/>
          </p:cNvSpPr>
          <p:nvPr>
            <p:ph type="body" sz="quarter" idx="16"/>
          </p:nvPr>
        </p:nvSpPr>
        <p:spPr/>
        <p:txBody>
          <a:bodyPr/>
          <a:lstStyle/>
          <a:p>
            <a:r>
              <a:rPr lang="en-US" dirty="0"/>
              <a:t>Strategy 6: Facilitating Workplace Experience</a:t>
            </a:r>
          </a:p>
        </p:txBody>
      </p:sp>
      <p:sp>
        <p:nvSpPr>
          <p:cNvPr id="4" name="Text Placeholder 3">
            <a:extLst>
              <a:ext uri="{FF2B5EF4-FFF2-40B4-BE49-F238E27FC236}">
                <a16:creationId xmlns:a16="http://schemas.microsoft.com/office/drawing/2014/main" id="{D8436A0D-20A8-4FC5-9E48-FFD5086613DE}"/>
              </a:ext>
            </a:extLst>
          </p:cNvPr>
          <p:cNvSpPr>
            <a:spLocks noGrp="1"/>
          </p:cNvSpPr>
          <p:nvPr>
            <p:ph type="body" sz="quarter" idx="18"/>
          </p:nvPr>
        </p:nvSpPr>
        <p:spPr>
          <a:xfrm>
            <a:off x="2759825" y="4480857"/>
            <a:ext cx="3640976" cy="319743"/>
          </a:xfrm>
        </p:spPr>
        <p:txBody>
          <a:bodyPr/>
          <a:lstStyle/>
          <a:p>
            <a:r>
              <a:rPr lang="en-US" sz="400" dirty="0"/>
              <a:t>Source: Queen Mary University of London, London, UK, </a:t>
            </a:r>
            <a:r>
              <a:rPr lang="en-US" sz="400" dirty="0">
                <a:hlinkClick r:id="rId3"/>
              </a:rPr>
              <a:t>http://www.careers.qmul.ac.uk/students/workexperience/items/qconsult-summer-2019.html </a:t>
            </a:r>
            <a:r>
              <a:rPr lang="en-US" sz="400" dirty="0"/>
              <a:t>; University of Birmingham, Birmingham, UK, </a:t>
            </a:r>
            <a:r>
              <a:rPr lang="en-US" sz="400" dirty="0">
                <a:hlinkClick r:id="rId4"/>
              </a:rPr>
              <a:t>https://www.birmingham.ac.uk/alumni/get-involved/Supporting-graduate-employability.aspx</a:t>
            </a:r>
            <a:r>
              <a:rPr lang="en-US" sz="400" dirty="0"/>
              <a:t>; University of Chicago Alumni Job Shadowing Programme, </a:t>
            </a:r>
            <a:r>
              <a:rPr lang="en-US" sz="400" dirty="0">
                <a:hlinkClick r:id="rId5"/>
              </a:rPr>
              <a:t>https://careeradvancement.uchicago.edu/job-shadowing</a:t>
            </a:r>
            <a:r>
              <a:rPr lang="en-US" sz="400" dirty="0"/>
              <a:t>; </a:t>
            </a:r>
          </a:p>
        </p:txBody>
      </p:sp>
      <p:sp>
        <p:nvSpPr>
          <p:cNvPr id="5" name="Text Placeholder 4">
            <a:extLst>
              <a:ext uri="{FF2B5EF4-FFF2-40B4-BE49-F238E27FC236}">
                <a16:creationId xmlns:a16="http://schemas.microsoft.com/office/drawing/2014/main" id="{DCE00AB6-935C-4EF8-AAF9-2D9EB67885DD}"/>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FDF74E8E-035C-44FE-BE7D-6451DC931369}"/>
              </a:ext>
            </a:extLst>
          </p:cNvPr>
          <p:cNvSpPr>
            <a:spLocks noGrp="1"/>
          </p:cNvSpPr>
          <p:nvPr>
            <p:ph type="title"/>
          </p:nvPr>
        </p:nvSpPr>
        <p:spPr/>
        <p:txBody>
          <a:bodyPr/>
          <a:lstStyle/>
          <a:p>
            <a:r>
              <a:rPr lang="en-US" dirty="0"/>
              <a:t>Exploring the Working World</a:t>
            </a:r>
          </a:p>
        </p:txBody>
      </p:sp>
      <p:grpSp>
        <p:nvGrpSpPr>
          <p:cNvPr id="15" name="Group 14">
            <a:extLst>
              <a:ext uri="{FF2B5EF4-FFF2-40B4-BE49-F238E27FC236}">
                <a16:creationId xmlns:a16="http://schemas.microsoft.com/office/drawing/2014/main" id="{B6B063B9-A976-4D71-9330-5957CE0185BD}"/>
              </a:ext>
            </a:extLst>
          </p:cNvPr>
          <p:cNvGrpSpPr/>
          <p:nvPr/>
        </p:nvGrpSpPr>
        <p:grpSpPr>
          <a:xfrm>
            <a:off x="239127" y="1038225"/>
            <a:ext cx="5960943" cy="3317644"/>
            <a:chOff x="239127" y="1038225"/>
            <a:chExt cx="5960943" cy="3317644"/>
          </a:xfrm>
        </p:grpSpPr>
        <p:cxnSp>
          <p:nvCxnSpPr>
            <p:cNvPr id="16" name="Straight Connector 15">
              <a:extLst>
                <a:ext uri="{FF2B5EF4-FFF2-40B4-BE49-F238E27FC236}">
                  <a16:creationId xmlns:a16="http://schemas.microsoft.com/office/drawing/2014/main" id="{1D929246-4988-40B7-90A7-B22CC8C366BF}"/>
                </a:ext>
              </a:extLst>
            </p:cNvPr>
            <p:cNvCxnSpPr/>
            <p:nvPr/>
          </p:nvCxnSpPr>
          <p:spPr bwMode="gray">
            <a:xfrm>
              <a:off x="1139163" y="1366577"/>
              <a:ext cx="4983825" cy="0"/>
            </a:xfrm>
            <a:prstGeom prst="line">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30" name="Picture 6" descr="Image result for QMUL logo">
              <a:extLst>
                <a:ext uri="{FF2B5EF4-FFF2-40B4-BE49-F238E27FC236}">
                  <a16:creationId xmlns:a16="http://schemas.microsoft.com/office/drawing/2014/main" id="{5BFA02BE-2C5C-4A6A-A54B-10DC43B6BC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554" y="2098460"/>
              <a:ext cx="724813" cy="46974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Image result for university of birmingham logo">
              <a:extLst>
                <a:ext uri="{FF2B5EF4-FFF2-40B4-BE49-F238E27FC236}">
                  <a16:creationId xmlns:a16="http://schemas.microsoft.com/office/drawing/2014/main" id="{8FD713EB-9B46-437C-9BEE-4A7ABCF647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221" y="2058719"/>
              <a:ext cx="1250142" cy="740825"/>
            </a:xfrm>
            <a:prstGeom prst="rect">
              <a:avLst/>
            </a:prstGeom>
            <a:noFill/>
            <a:extLst>
              <a:ext uri="{909E8E84-426E-40DD-AFC4-6F175D3DCCD1}">
                <a14:hiddenFill xmlns:a14="http://schemas.microsoft.com/office/drawing/2010/main">
                  <a:solidFill>
                    <a:srgbClr val="FFFFFF"/>
                  </a:solidFill>
                </a14:hiddenFill>
              </a:ext>
            </a:extLst>
          </p:spPr>
        </p:pic>
        <p:sp>
          <p:nvSpPr>
            <p:cNvPr id="25" name="Text Placeholder 5">
              <a:extLst>
                <a:ext uri="{FF2B5EF4-FFF2-40B4-BE49-F238E27FC236}">
                  <a16:creationId xmlns:a16="http://schemas.microsoft.com/office/drawing/2014/main" id="{7B4E68EA-808B-4F71-B907-64CBDD653229}"/>
                </a:ext>
              </a:extLst>
            </p:cNvPr>
            <p:cNvSpPr txBox="1">
              <a:spLocks/>
            </p:cNvSpPr>
            <p:nvPr/>
          </p:nvSpPr>
          <p:spPr bwMode="gray">
            <a:xfrm>
              <a:off x="1076554" y="1689243"/>
              <a:ext cx="1496818" cy="307777"/>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None/>
              </a:pPr>
              <a:r>
                <a:rPr lang="en-US" sz="1000" b="1" dirty="0">
                  <a:latin typeface="+mn-lt"/>
                </a:rPr>
                <a:t>Student</a:t>
              </a:r>
              <a:br>
                <a:rPr lang="en-US" sz="1000" b="1" dirty="0">
                  <a:latin typeface="+mn-lt"/>
                </a:rPr>
              </a:br>
              <a:r>
                <a:rPr lang="en-US" sz="1000" b="1" dirty="0">
                  <a:latin typeface="+mn-lt"/>
                </a:rPr>
                <a:t>Consultancy Projects</a:t>
              </a:r>
            </a:p>
          </p:txBody>
        </p:sp>
        <p:sp>
          <p:nvSpPr>
            <p:cNvPr id="26" name="Text Placeholder 31">
              <a:extLst>
                <a:ext uri="{FF2B5EF4-FFF2-40B4-BE49-F238E27FC236}">
                  <a16:creationId xmlns:a16="http://schemas.microsoft.com/office/drawing/2014/main" id="{F7074AA7-005E-4699-B36B-48AFD032B39B}"/>
                </a:ext>
              </a:extLst>
            </p:cNvPr>
            <p:cNvSpPr txBox="1">
              <a:spLocks/>
            </p:cNvSpPr>
            <p:nvPr/>
          </p:nvSpPr>
          <p:spPr bwMode="gray">
            <a:xfrm>
              <a:off x="1076554" y="2712434"/>
              <a:ext cx="1437783" cy="1231106"/>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spcBef>
                  <a:spcPts val="300"/>
                </a:spcBef>
                <a:buNone/>
              </a:pPr>
              <a:r>
                <a:rPr lang="en-US" sz="800" b="1" dirty="0"/>
                <a:t>Queen Mary University of London’s </a:t>
              </a:r>
              <a:r>
                <a:rPr lang="en-US" sz="800" dirty="0"/>
                <a:t>Q-Consult</a:t>
              </a:r>
              <a:r>
                <a:rPr lang="en-US" sz="800" b="1" dirty="0"/>
                <a:t> </a:t>
              </a:r>
              <a:r>
                <a:rPr lang="en-US" sz="800" dirty="0"/>
                <a:t>programme</a:t>
              </a:r>
              <a:r>
                <a:rPr lang="en-US" sz="800" b="1" dirty="0"/>
                <a:t> </a:t>
              </a:r>
              <a:r>
                <a:rPr lang="en-US" sz="800" dirty="0"/>
                <a:t>provides mini consultancy projects for students at London-based businesses, providing students an opportunity to can use their skills, fulfil their potential, and develop their employability</a:t>
              </a:r>
            </a:p>
          </p:txBody>
        </p:sp>
        <p:sp>
          <p:nvSpPr>
            <p:cNvPr id="35" name="Text Placeholder 31">
              <a:extLst>
                <a:ext uri="{FF2B5EF4-FFF2-40B4-BE49-F238E27FC236}">
                  <a16:creationId xmlns:a16="http://schemas.microsoft.com/office/drawing/2014/main" id="{DEB9D970-251E-4272-BB1A-9AD6510696A1}"/>
                </a:ext>
              </a:extLst>
            </p:cNvPr>
            <p:cNvSpPr txBox="1">
              <a:spLocks/>
            </p:cNvSpPr>
            <p:nvPr/>
          </p:nvSpPr>
          <p:spPr bwMode="gray">
            <a:xfrm>
              <a:off x="2967357" y="2715790"/>
              <a:ext cx="1500135" cy="1600438"/>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spcBef>
                  <a:spcPts val="300"/>
                </a:spcBef>
                <a:buNone/>
              </a:pPr>
              <a:r>
                <a:rPr lang="en-US" sz="800" b="1" dirty="0"/>
                <a:t>The University of Chicago’s </a:t>
              </a:r>
              <a:r>
                <a:rPr lang="en-US" sz="800" dirty="0"/>
                <a:t>Alumni Board Job Shadowing programme</a:t>
              </a:r>
              <a:r>
                <a:rPr lang="en-US" sz="800" b="1" dirty="0"/>
                <a:t> </a:t>
              </a:r>
              <a:r>
                <a:rPr lang="en-US" sz="800" dirty="0"/>
                <a:t>enables students to shadow alumni for 1-5 days at their place of work during winter, spring, and summer breaks, providing students with a firsthand look at the daily life in their field of interest, expand their professional network, and identify possible career paths</a:t>
              </a:r>
            </a:p>
          </p:txBody>
        </p:sp>
        <p:sp>
          <p:nvSpPr>
            <p:cNvPr id="40" name="Text Placeholder 31">
              <a:extLst>
                <a:ext uri="{FF2B5EF4-FFF2-40B4-BE49-F238E27FC236}">
                  <a16:creationId xmlns:a16="http://schemas.microsoft.com/office/drawing/2014/main" id="{1F52471D-A180-4F3E-8391-4811B51AE57B}"/>
                </a:ext>
              </a:extLst>
            </p:cNvPr>
            <p:cNvSpPr txBox="1">
              <a:spLocks/>
            </p:cNvSpPr>
            <p:nvPr/>
          </p:nvSpPr>
          <p:spPr bwMode="gray">
            <a:xfrm>
              <a:off x="4764462" y="2715790"/>
              <a:ext cx="1435608" cy="1107996"/>
            </a:xfrm>
            <a:prstGeom prst="rect">
              <a:avLst/>
            </a:prstGeom>
          </p:spPr>
          <p:txBody>
            <a:bodyPr wrap="square" lIns="0" tIns="0" rIns="0" bIns="0">
              <a:spAutoFit/>
            </a:bodyPr>
            <a:lstStyle>
              <a:lvl1pPr marL="1143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1pPr>
              <a:lvl2pPr marL="2286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2pPr>
              <a:lvl3pPr marL="3429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3pPr>
              <a:lvl4pPr marL="457200" indent="-114300" algn="l" defTabSz="640080" rtl="0" eaLnBrk="1" latinLnBrk="0" hangingPunct="1">
                <a:spcBef>
                  <a:spcPts val="500"/>
                </a:spcBef>
                <a:buFont typeface="Arial" pitchFamily="34" charset="0"/>
                <a:buChar char="–"/>
                <a:defRPr sz="1000" kern="1200">
                  <a:solidFill>
                    <a:schemeClr val="tx1"/>
                  </a:solidFill>
                  <a:latin typeface="+mn-lt"/>
                  <a:ea typeface="+mn-ea"/>
                  <a:cs typeface="+mn-cs"/>
                </a:defRPr>
              </a:lvl4pPr>
              <a:lvl5pPr marL="571500" indent="-114300" algn="l" defTabSz="640080" rtl="0" eaLnBrk="1" latinLnBrk="0" hangingPunct="1">
                <a:spcBef>
                  <a:spcPts val="500"/>
                </a:spcBef>
                <a:buFont typeface="Arial" pitchFamily="34" charset="0"/>
                <a:buChar char="•"/>
                <a:defRPr sz="10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spcBef>
                  <a:spcPts val="300"/>
                </a:spcBef>
                <a:buNone/>
              </a:pPr>
              <a:r>
                <a:rPr lang="en-US" sz="800" b="1" dirty="0"/>
                <a:t>The University of Birmingham </a:t>
              </a:r>
              <a:r>
                <a:rPr lang="en-US" sz="800" dirty="0"/>
                <a:t>partners with the law firm Hill Hofstetter to offer three-month long summer internship opportunities for second and final year law students, a relationship developed through an alumnus now serving as partner of the law firm</a:t>
              </a:r>
            </a:p>
          </p:txBody>
        </p:sp>
        <p:sp>
          <p:nvSpPr>
            <p:cNvPr id="44" name="Text Placeholder 5">
              <a:extLst>
                <a:ext uri="{FF2B5EF4-FFF2-40B4-BE49-F238E27FC236}">
                  <a16:creationId xmlns:a16="http://schemas.microsoft.com/office/drawing/2014/main" id="{BDC2A148-ED50-4FD9-B1F4-02E14EF67DC2}"/>
                </a:ext>
              </a:extLst>
            </p:cNvPr>
            <p:cNvSpPr txBox="1">
              <a:spLocks/>
            </p:cNvSpPr>
            <p:nvPr/>
          </p:nvSpPr>
          <p:spPr bwMode="gray">
            <a:xfrm>
              <a:off x="4764462" y="1693280"/>
              <a:ext cx="1327434" cy="307777"/>
            </a:xfrm>
            <a:prstGeom prst="rect">
              <a:avLst/>
            </a:prstGeom>
          </p:spPr>
          <p:txBody>
            <a:bodyPr wrap="square" lIns="0" tIns="0" rIns="0" bIns="0">
              <a:spAutoFit/>
            </a:bodyPr>
            <a:lstStyle>
              <a:lvl1pPr marL="1143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2286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342900" indent="-114300" algn="l" defTabSz="640080" rtl="0" eaLnBrk="1" latinLnBrk="0" hangingPunct="1">
                <a:spcBef>
                  <a:spcPts val="500"/>
                </a:spcBef>
                <a:buFont typeface="Verdana" panose="020B0604030504040204"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457200" indent="-114300" algn="l" defTabSz="640080" rtl="0" eaLnBrk="1" latinLnBrk="0" hangingPunct="1">
                <a:spcBef>
                  <a:spcPts val="500"/>
                </a:spcBef>
                <a:buFont typeface="Arial" pitchFamily="34" charset="0"/>
                <a:buChar char="–"/>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571500" indent="-114300" algn="l" defTabSz="640080" rtl="0" eaLnBrk="1" latinLnBrk="0" hangingPunct="1">
                <a:spcBef>
                  <a:spcPts val="500"/>
                </a:spcBef>
                <a:buFont typeface="Verdana" panose="020B0604030504040204" pitchFamily="34" charset="0"/>
                <a:buChar char="•"/>
                <a:defRPr sz="90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pPr marL="0" indent="0" algn="ctr">
                <a:buNone/>
              </a:pPr>
              <a:r>
                <a:rPr lang="en-US" sz="1000" b="1" dirty="0">
                  <a:latin typeface="+mn-lt"/>
                </a:rPr>
                <a:t>Work Placements</a:t>
              </a:r>
              <a:br>
                <a:rPr lang="en-US" sz="1000" b="1" dirty="0">
                  <a:latin typeface="+mn-lt"/>
                </a:rPr>
              </a:br>
              <a:r>
                <a:rPr lang="en-US" sz="1000" b="1" dirty="0">
                  <a:latin typeface="+mn-lt"/>
                </a:rPr>
                <a:t> and Internships</a:t>
              </a:r>
            </a:p>
          </p:txBody>
        </p:sp>
        <p:pic>
          <p:nvPicPr>
            <p:cNvPr id="1028" name="Picture 4" descr="Image result for university of chicago logo">
              <a:extLst>
                <a:ext uri="{FF2B5EF4-FFF2-40B4-BE49-F238E27FC236}">
                  <a16:creationId xmlns:a16="http://schemas.microsoft.com/office/drawing/2014/main" id="{52F47688-7091-4C97-8D9F-B9B894C29FE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4901" y="2327811"/>
              <a:ext cx="989046" cy="20918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4488A4F-786B-4DE6-B0B8-43BB5B8A675A}"/>
                </a:ext>
              </a:extLst>
            </p:cNvPr>
            <p:cNvGrpSpPr/>
            <p:nvPr/>
          </p:nvGrpSpPr>
          <p:grpSpPr>
            <a:xfrm>
              <a:off x="1583561" y="1129974"/>
              <a:ext cx="482804" cy="473206"/>
              <a:chOff x="950555" y="1129543"/>
              <a:chExt cx="482804" cy="473206"/>
            </a:xfrm>
          </p:grpSpPr>
          <p:sp>
            <p:nvSpPr>
              <p:cNvPr id="27" name="Oval 26">
                <a:extLst>
                  <a:ext uri="{FF2B5EF4-FFF2-40B4-BE49-F238E27FC236}">
                    <a16:creationId xmlns:a16="http://schemas.microsoft.com/office/drawing/2014/main" id="{25A00E1C-5AAA-48EA-AF1D-EB3FD37E6F22}"/>
                  </a:ext>
                </a:extLst>
              </p:cNvPr>
              <p:cNvSpPr/>
              <p:nvPr/>
            </p:nvSpPr>
            <p:spPr bwMode="gray">
              <a:xfrm>
                <a:off x="950555" y="1129543"/>
                <a:ext cx="482804" cy="473206"/>
              </a:xfrm>
              <a:prstGeom prst="ellipse">
                <a:avLst/>
              </a:prstGeom>
              <a:solidFill>
                <a:schemeClr val="bg1"/>
              </a:solidFill>
              <a:ln w="63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9" name="Picture 8">
                <a:extLst>
                  <a:ext uri="{FF2B5EF4-FFF2-40B4-BE49-F238E27FC236}">
                    <a16:creationId xmlns:a16="http://schemas.microsoft.com/office/drawing/2014/main" id="{BE0984F0-17F9-4A0C-8E85-A09C13C9BA10}"/>
                  </a:ext>
                </a:extLst>
              </p:cNvPr>
              <p:cNvPicPr>
                <a:picLocks noChangeAspect="1"/>
              </p:cNvPicPr>
              <p:nvPr/>
            </p:nvPicPr>
            <p:blipFill>
              <a:blip r:embed="rId9"/>
              <a:stretch>
                <a:fillRect/>
              </a:stretch>
            </p:blipFill>
            <p:spPr>
              <a:xfrm>
                <a:off x="1059522" y="1229390"/>
                <a:ext cx="264870" cy="264870"/>
              </a:xfrm>
              <a:prstGeom prst="rect">
                <a:avLst/>
              </a:prstGeom>
            </p:spPr>
          </p:pic>
        </p:grpSp>
        <p:grpSp>
          <p:nvGrpSpPr>
            <p:cNvPr id="7" name="Group 6">
              <a:extLst>
                <a:ext uri="{FF2B5EF4-FFF2-40B4-BE49-F238E27FC236}">
                  <a16:creationId xmlns:a16="http://schemas.microsoft.com/office/drawing/2014/main" id="{66C6089F-DAF0-47BE-A1CB-BDAB73730707}"/>
                </a:ext>
              </a:extLst>
            </p:cNvPr>
            <p:cNvGrpSpPr/>
            <p:nvPr/>
          </p:nvGrpSpPr>
          <p:grpSpPr>
            <a:xfrm>
              <a:off x="5170374" y="1129974"/>
              <a:ext cx="482804" cy="473206"/>
              <a:chOff x="4923226" y="1130406"/>
              <a:chExt cx="482804" cy="473206"/>
            </a:xfrm>
          </p:grpSpPr>
          <p:sp>
            <p:nvSpPr>
              <p:cNvPr id="38" name="Oval 37">
                <a:extLst>
                  <a:ext uri="{FF2B5EF4-FFF2-40B4-BE49-F238E27FC236}">
                    <a16:creationId xmlns:a16="http://schemas.microsoft.com/office/drawing/2014/main" id="{D3F3D786-432C-40BE-B6ED-6CBA4F5F6BAF}"/>
                  </a:ext>
                </a:extLst>
              </p:cNvPr>
              <p:cNvSpPr/>
              <p:nvPr/>
            </p:nvSpPr>
            <p:spPr bwMode="gray">
              <a:xfrm>
                <a:off x="4923226" y="1130406"/>
                <a:ext cx="482804" cy="473206"/>
              </a:xfrm>
              <a:prstGeom prst="ellipse">
                <a:avLst/>
              </a:prstGeom>
              <a:solidFill>
                <a:schemeClr val="bg1"/>
              </a:solidFill>
              <a:ln w="63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11" name="Picture 10">
                <a:extLst>
                  <a:ext uri="{FF2B5EF4-FFF2-40B4-BE49-F238E27FC236}">
                    <a16:creationId xmlns:a16="http://schemas.microsoft.com/office/drawing/2014/main" id="{E46B2B31-3EF7-4C85-9B3F-2E6380DE8201}"/>
                  </a:ext>
                </a:extLst>
              </p:cNvPr>
              <p:cNvPicPr>
                <a:picLocks noChangeAspect="1"/>
              </p:cNvPicPr>
              <p:nvPr/>
            </p:nvPicPr>
            <p:blipFill>
              <a:blip r:embed="rId10"/>
              <a:stretch>
                <a:fillRect/>
              </a:stretch>
            </p:blipFill>
            <p:spPr>
              <a:xfrm>
                <a:off x="5020785" y="1214398"/>
                <a:ext cx="320493" cy="294854"/>
              </a:xfrm>
              <a:prstGeom prst="rect">
                <a:avLst/>
              </a:prstGeom>
            </p:spPr>
          </p:pic>
        </p:grpSp>
        <p:grpSp>
          <p:nvGrpSpPr>
            <p:cNvPr id="8" name="Group 7">
              <a:extLst>
                <a:ext uri="{FF2B5EF4-FFF2-40B4-BE49-F238E27FC236}">
                  <a16:creationId xmlns:a16="http://schemas.microsoft.com/office/drawing/2014/main" id="{B1BBB8C9-5DAC-43B6-8920-2EEF711E4784}"/>
                </a:ext>
              </a:extLst>
            </p:cNvPr>
            <p:cNvGrpSpPr/>
            <p:nvPr/>
          </p:nvGrpSpPr>
          <p:grpSpPr>
            <a:xfrm>
              <a:off x="3376968" y="1129974"/>
              <a:ext cx="482804" cy="473206"/>
              <a:chOff x="2935980" y="1130406"/>
              <a:chExt cx="482804" cy="473206"/>
            </a:xfrm>
          </p:grpSpPr>
          <p:sp>
            <p:nvSpPr>
              <p:cNvPr id="33" name="Oval 32">
                <a:extLst>
                  <a:ext uri="{FF2B5EF4-FFF2-40B4-BE49-F238E27FC236}">
                    <a16:creationId xmlns:a16="http://schemas.microsoft.com/office/drawing/2014/main" id="{341B366F-F2D0-427B-913F-127046887829}"/>
                  </a:ext>
                </a:extLst>
              </p:cNvPr>
              <p:cNvSpPr/>
              <p:nvPr/>
            </p:nvSpPr>
            <p:spPr bwMode="gray">
              <a:xfrm>
                <a:off x="2935980" y="1130406"/>
                <a:ext cx="482804" cy="473206"/>
              </a:xfrm>
              <a:prstGeom prst="ellipse">
                <a:avLst/>
              </a:prstGeom>
              <a:solidFill>
                <a:schemeClr val="bg1"/>
              </a:solidFill>
              <a:ln w="63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13" name="Picture 12">
                <a:extLst>
                  <a:ext uri="{FF2B5EF4-FFF2-40B4-BE49-F238E27FC236}">
                    <a16:creationId xmlns:a16="http://schemas.microsoft.com/office/drawing/2014/main" id="{5D05B0A7-E736-4E7F-8835-DFC4617C1637}"/>
                  </a:ext>
                </a:extLst>
              </p:cNvPr>
              <p:cNvPicPr>
                <a:picLocks noChangeAspect="1"/>
              </p:cNvPicPr>
              <p:nvPr/>
            </p:nvPicPr>
            <p:blipFill>
              <a:blip r:embed="rId11"/>
              <a:stretch>
                <a:fillRect/>
              </a:stretch>
            </p:blipFill>
            <p:spPr>
              <a:xfrm>
                <a:off x="3018046" y="1241088"/>
                <a:ext cx="320493" cy="229508"/>
              </a:xfrm>
              <a:prstGeom prst="rect">
                <a:avLst/>
              </a:prstGeom>
            </p:spPr>
          </p:pic>
        </p:grpSp>
        <p:sp>
          <p:nvSpPr>
            <p:cNvPr id="12" name="TextBox 11">
              <a:extLst>
                <a:ext uri="{FF2B5EF4-FFF2-40B4-BE49-F238E27FC236}">
                  <a16:creationId xmlns:a16="http://schemas.microsoft.com/office/drawing/2014/main" id="{CA4E31A8-DBC8-44EA-BD9E-C583A3BF11C9}"/>
                </a:ext>
              </a:extLst>
            </p:cNvPr>
            <p:cNvSpPr txBox="1"/>
            <p:nvPr/>
          </p:nvSpPr>
          <p:spPr>
            <a:xfrm>
              <a:off x="2967358" y="1683382"/>
              <a:ext cx="1327434" cy="307777"/>
            </a:xfrm>
            <a:prstGeom prst="rect">
              <a:avLst/>
            </a:prstGeom>
            <a:noFill/>
          </p:spPr>
          <p:txBody>
            <a:bodyPr wrap="square" lIns="0" tIns="0" rIns="0" bIns="0" rtlCol="0">
              <a:spAutoFit/>
            </a:bodyPr>
            <a:lstStyle/>
            <a:p>
              <a:pPr algn="ctr">
                <a:spcBef>
                  <a:spcPts val="500"/>
                </a:spcBef>
              </a:pPr>
              <a:r>
                <a:rPr lang="en-US" sz="1000" b="1" dirty="0"/>
                <a:t>Job Shadowing and Externships</a:t>
              </a:r>
            </a:p>
          </p:txBody>
        </p:sp>
        <p:sp>
          <p:nvSpPr>
            <p:cNvPr id="14" name="TextBox 13">
              <a:extLst>
                <a:ext uri="{FF2B5EF4-FFF2-40B4-BE49-F238E27FC236}">
                  <a16:creationId xmlns:a16="http://schemas.microsoft.com/office/drawing/2014/main" id="{4AA4ABD2-A117-41CB-8BB0-D7A104276DC1}"/>
                </a:ext>
              </a:extLst>
            </p:cNvPr>
            <p:cNvSpPr txBox="1"/>
            <p:nvPr/>
          </p:nvSpPr>
          <p:spPr>
            <a:xfrm>
              <a:off x="239127" y="1694931"/>
              <a:ext cx="686013" cy="246221"/>
            </a:xfrm>
            <a:prstGeom prst="rect">
              <a:avLst/>
            </a:prstGeom>
            <a:noFill/>
          </p:spPr>
          <p:txBody>
            <a:bodyPr wrap="square" lIns="0" tIns="0" rIns="0" bIns="0" rtlCol="0">
              <a:spAutoFit/>
            </a:bodyPr>
            <a:lstStyle/>
            <a:p>
              <a:pPr>
                <a:spcBef>
                  <a:spcPts val="500"/>
                </a:spcBef>
              </a:pPr>
              <a:r>
                <a:rPr lang="en-US" sz="800" b="1" dirty="0">
                  <a:solidFill>
                    <a:schemeClr val="accent5"/>
                  </a:solidFill>
                </a:rPr>
                <a:t>Type of Programme</a:t>
              </a:r>
            </a:p>
          </p:txBody>
        </p:sp>
        <p:sp>
          <p:nvSpPr>
            <p:cNvPr id="30" name="TextBox 29">
              <a:extLst>
                <a:ext uri="{FF2B5EF4-FFF2-40B4-BE49-F238E27FC236}">
                  <a16:creationId xmlns:a16="http://schemas.microsoft.com/office/drawing/2014/main" id="{97405675-06DA-4EB5-9223-23BBFCDC18E2}"/>
                </a:ext>
              </a:extLst>
            </p:cNvPr>
            <p:cNvSpPr txBox="1"/>
            <p:nvPr/>
          </p:nvSpPr>
          <p:spPr>
            <a:xfrm>
              <a:off x="239127" y="1158121"/>
              <a:ext cx="642851" cy="246221"/>
            </a:xfrm>
            <a:prstGeom prst="rect">
              <a:avLst/>
            </a:prstGeom>
            <a:noFill/>
          </p:spPr>
          <p:txBody>
            <a:bodyPr wrap="square" lIns="0" tIns="0" rIns="0" bIns="0" rtlCol="0">
              <a:spAutoFit/>
            </a:bodyPr>
            <a:lstStyle/>
            <a:p>
              <a:pPr>
                <a:spcBef>
                  <a:spcPts val="500"/>
                </a:spcBef>
              </a:pPr>
              <a:r>
                <a:rPr lang="en-US" sz="800" b="1" dirty="0">
                  <a:solidFill>
                    <a:schemeClr val="accent5"/>
                  </a:solidFill>
                </a:rPr>
                <a:t>Degree of Difficulty</a:t>
              </a:r>
            </a:p>
          </p:txBody>
        </p:sp>
        <p:sp>
          <p:nvSpPr>
            <p:cNvPr id="34" name="TextBox 33">
              <a:extLst>
                <a:ext uri="{FF2B5EF4-FFF2-40B4-BE49-F238E27FC236}">
                  <a16:creationId xmlns:a16="http://schemas.microsoft.com/office/drawing/2014/main" id="{AE946996-B19C-4E46-A048-A3892688ACD1}"/>
                </a:ext>
              </a:extLst>
            </p:cNvPr>
            <p:cNvSpPr txBox="1"/>
            <p:nvPr/>
          </p:nvSpPr>
          <p:spPr>
            <a:xfrm>
              <a:off x="1168875" y="1141121"/>
              <a:ext cx="286094" cy="123111"/>
            </a:xfrm>
            <a:prstGeom prst="rect">
              <a:avLst/>
            </a:prstGeom>
            <a:noFill/>
          </p:spPr>
          <p:txBody>
            <a:bodyPr wrap="square" lIns="0" tIns="0" rIns="0" bIns="0" rtlCol="0">
              <a:spAutoFit/>
            </a:bodyPr>
            <a:lstStyle/>
            <a:p>
              <a:pPr>
                <a:spcBef>
                  <a:spcPts val="500"/>
                </a:spcBef>
              </a:pPr>
              <a:r>
                <a:rPr lang="en-US" sz="800" i="1" dirty="0"/>
                <a:t>Low</a:t>
              </a:r>
            </a:p>
          </p:txBody>
        </p:sp>
        <p:sp>
          <p:nvSpPr>
            <p:cNvPr id="36" name="TextBox 35">
              <a:extLst>
                <a:ext uri="{FF2B5EF4-FFF2-40B4-BE49-F238E27FC236}">
                  <a16:creationId xmlns:a16="http://schemas.microsoft.com/office/drawing/2014/main" id="{1C409AC0-4B6A-474E-B833-F0F7106CB97D}"/>
                </a:ext>
              </a:extLst>
            </p:cNvPr>
            <p:cNvSpPr txBox="1"/>
            <p:nvPr/>
          </p:nvSpPr>
          <p:spPr>
            <a:xfrm>
              <a:off x="5910363" y="1162015"/>
              <a:ext cx="286094" cy="123111"/>
            </a:xfrm>
            <a:prstGeom prst="rect">
              <a:avLst/>
            </a:prstGeom>
            <a:noFill/>
          </p:spPr>
          <p:txBody>
            <a:bodyPr wrap="square" lIns="0" tIns="0" rIns="0" bIns="0" rtlCol="0">
              <a:spAutoFit/>
            </a:bodyPr>
            <a:lstStyle/>
            <a:p>
              <a:pPr>
                <a:spcBef>
                  <a:spcPts val="500"/>
                </a:spcBef>
              </a:pPr>
              <a:r>
                <a:rPr lang="en-US" sz="800" i="1" dirty="0"/>
                <a:t>High</a:t>
              </a:r>
            </a:p>
          </p:txBody>
        </p:sp>
        <p:cxnSp>
          <p:nvCxnSpPr>
            <p:cNvPr id="18" name="Straight Connector 17">
              <a:extLst>
                <a:ext uri="{FF2B5EF4-FFF2-40B4-BE49-F238E27FC236}">
                  <a16:creationId xmlns:a16="http://schemas.microsoft.com/office/drawing/2014/main" id="{3B12DDB2-E4B3-4BB7-8925-38A4EC1F6EC9}"/>
                </a:ext>
              </a:extLst>
            </p:cNvPr>
            <p:cNvCxnSpPr>
              <a:cxnSpLocks/>
            </p:cNvCxnSpPr>
            <p:nvPr/>
          </p:nvCxnSpPr>
          <p:spPr bwMode="gray">
            <a:xfrm>
              <a:off x="918556" y="1038225"/>
              <a:ext cx="0" cy="3317644"/>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5E3666A4-EA5D-4B6F-B193-86BFDAC9C3DE}"/>
                </a:ext>
              </a:extLst>
            </p:cNvPr>
            <p:cNvSpPr txBox="1"/>
            <p:nvPr/>
          </p:nvSpPr>
          <p:spPr>
            <a:xfrm>
              <a:off x="239127" y="2712434"/>
              <a:ext cx="642851" cy="123111"/>
            </a:xfrm>
            <a:prstGeom prst="rect">
              <a:avLst/>
            </a:prstGeom>
            <a:noFill/>
          </p:spPr>
          <p:txBody>
            <a:bodyPr wrap="square" lIns="0" tIns="0" rIns="0" bIns="0" rtlCol="0">
              <a:spAutoFit/>
            </a:bodyPr>
            <a:lstStyle/>
            <a:p>
              <a:pPr>
                <a:spcBef>
                  <a:spcPts val="500"/>
                </a:spcBef>
              </a:pPr>
              <a:r>
                <a:rPr lang="en-US" sz="800" b="1" dirty="0">
                  <a:solidFill>
                    <a:schemeClr val="accent5"/>
                  </a:solidFill>
                </a:rPr>
                <a:t>Example</a:t>
              </a:r>
            </a:p>
          </p:txBody>
        </p:sp>
      </p:grpSp>
    </p:spTree>
    <p:extLst>
      <p:ext uri="{BB962C8B-B14F-4D97-AF65-F5344CB8AC3E}">
        <p14:creationId xmlns:p14="http://schemas.microsoft.com/office/powerpoint/2010/main" val="19418832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1431AA-11E2-4220-A836-10A6A016008A}"/>
              </a:ext>
            </a:extLst>
          </p:cNvPr>
          <p:cNvSpPr>
            <a:spLocks noGrp="1"/>
          </p:cNvSpPr>
          <p:nvPr>
            <p:ph type="body" sz="quarter" idx="15"/>
          </p:nvPr>
        </p:nvSpPr>
        <p:spPr>
          <a:xfrm>
            <a:off x="280195" y="640267"/>
            <a:ext cx="6030170" cy="184666"/>
          </a:xfrm>
        </p:spPr>
        <p:txBody>
          <a:bodyPr/>
          <a:lstStyle/>
          <a:p>
            <a:r>
              <a:rPr lang="en-US" dirty="0"/>
              <a:t>Carleton College’s Externship Programme Leverages Alumni Networks</a:t>
            </a:r>
          </a:p>
        </p:txBody>
      </p:sp>
      <p:sp>
        <p:nvSpPr>
          <p:cNvPr id="6" name="Title 5">
            <a:extLst>
              <a:ext uri="{FF2B5EF4-FFF2-40B4-BE49-F238E27FC236}">
                <a16:creationId xmlns:a16="http://schemas.microsoft.com/office/drawing/2014/main" id="{1790C500-11E3-471E-9CAD-884134046B84}"/>
              </a:ext>
            </a:extLst>
          </p:cNvPr>
          <p:cNvSpPr>
            <a:spLocks noGrp="1"/>
          </p:cNvSpPr>
          <p:nvPr>
            <p:ph type="title"/>
          </p:nvPr>
        </p:nvSpPr>
        <p:spPr>
          <a:xfrm>
            <a:off x="280194" y="317005"/>
            <a:ext cx="5748978" cy="249299"/>
          </a:xfrm>
        </p:spPr>
        <p:txBody>
          <a:bodyPr/>
          <a:lstStyle/>
          <a:p>
            <a:r>
              <a:rPr lang="en-US" dirty="0"/>
              <a:t>A Structured Programme for Workplace Training</a:t>
            </a:r>
          </a:p>
        </p:txBody>
      </p:sp>
      <p:sp>
        <p:nvSpPr>
          <p:cNvPr id="4" name="Text Placeholder 3">
            <a:extLst>
              <a:ext uri="{FF2B5EF4-FFF2-40B4-BE49-F238E27FC236}">
                <a16:creationId xmlns:a16="http://schemas.microsoft.com/office/drawing/2014/main" id="{C8948E34-0FC5-4393-A18E-0CE1011274F0}"/>
              </a:ext>
            </a:extLst>
          </p:cNvPr>
          <p:cNvSpPr>
            <a:spLocks noGrp="1"/>
          </p:cNvSpPr>
          <p:nvPr>
            <p:ph type="body" sz="quarter" idx="18"/>
          </p:nvPr>
        </p:nvSpPr>
        <p:spPr>
          <a:xfrm>
            <a:off x="3760839" y="4677489"/>
            <a:ext cx="2639961" cy="123111"/>
          </a:xfrm>
        </p:spPr>
        <p:txBody>
          <a:bodyPr/>
          <a:lstStyle/>
          <a:p>
            <a:pPr algn="r"/>
            <a:r>
              <a:rPr lang="en-US" dirty="0"/>
              <a:t>Source: Carleton College, Northfield, MN; EAB interviews &amp; analysis</a:t>
            </a:r>
          </a:p>
        </p:txBody>
      </p:sp>
      <p:sp>
        <p:nvSpPr>
          <p:cNvPr id="19" name="Text Placeholder 2">
            <a:extLst>
              <a:ext uri="{FF2B5EF4-FFF2-40B4-BE49-F238E27FC236}">
                <a16:creationId xmlns:a16="http://schemas.microsoft.com/office/drawing/2014/main" id="{E06B3468-1655-4372-B778-575494DF675D}"/>
              </a:ext>
            </a:extLst>
          </p:cNvPr>
          <p:cNvSpPr>
            <a:spLocks noGrp="1"/>
          </p:cNvSpPr>
          <p:nvPr>
            <p:ph type="body" sz="quarter" idx="16"/>
          </p:nvPr>
        </p:nvSpPr>
        <p:spPr>
          <a:xfrm>
            <a:off x="280988" y="100013"/>
            <a:ext cx="2559050" cy="122237"/>
          </a:xfrm>
        </p:spPr>
        <p:txBody>
          <a:bodyPr/>
          <a:lstStyle/>
          <a:p>
            <a:r>
              <a:rPr lang="en-US" dirty="0"/>
              <a:t>Strategy 6: Facilitating Workplace Experience</a:t>
            </a:r>
          </a:p>
        </p:txBody>
      </p:sp>
      <p:grpSp>
        <p:nvGrpSpPr>
          <p:cNvPr id="3" name="Group 2">
            <a:extLst>
              <a:ext uri="{FF2B5EF4-FFF2-40B4-BE49-F238E27FC236}">
                <a16:creationId xmlns:a16="http://schemas.microsoft.com/office/drawing/2014/main" id="{E0388F06-7923-43A6-B14B-5723FE98B695}"/>
              </a:ext>
            </a:extLst>
          </p:cNvPr>
          <p:cNvGrpSpPr/>
          <p:nvPr/>
        </p:nvGrpSpPr>
        <p:grpSpPr>
          <a:xfrm>
            <a:off x="479382" y="768110"/>
            <a:ext cx="5757608" cy="3344949"/>
            <a:chOff x="479382" y="768110"/>
            <a:chExt cx="5757608" cy="3344949"/>
          </a:xfrm>
        </p:grpSpPr>
        <p:pic>
          <p:nvPicPr>
            <p:cNvPr id="1026" name="Picture 2" descr="Image result for carleton college logo">
              <a:extLst>
                <a:ext uri="{FF2B5EF4-FFF2-40B4-BE49-F238E27FC236}">
                  <a16:creationId xmlns:a16="http://schemas.microsoft.com/office/drawing/2014/main" id="{187C6CA6-39CE-4DA0-89A4-063F5223E8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354" y="768110"/>
              <a:ext cx="415636" cy="41563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1F3FB341-5205-41F0-B76C-A6FFBABB83DD}"/>
                </a:ext>
              </a:extLst>
            </p:cNvPr>
            <p:cNvGrpSpPr/>
            <p:nvPr/>
          </p:nvGrpSpPr>
          <p:grpSpPr>
            <a:xfrm>
              <a:off x="479382" y="1176689"/>
              <a:ext cx="5631794" cy="2936370"/>
              <a:chOff x="280193" y="1262923"/>
              <a:chExt cx="5631794" cy="2936370"/>
            </a:xfrm>
          </p:grpSpPr>
          <p:sp>
            <p:nvSpPr>
              <p:cNvPr id="7" name="Text Placeholder 12">
                <a:extLst>
                  <a:ext uri="{FF2B5EF4-FFF2-40B4-BE49-F238E27FC236}">
                    <a16:creationId xmlns:a16="http://schemas.microsoft.com/office/drawing/2014/main" id="{EB53181E-ADB0-420C-8F70-E528D35E0C6B}"/>
                  </a:ext>
                </a:extLst>
              </p:cNvPr>
              <p:cNvSpPr txBox="1">
                <a:spLocks/>
              </p:cNvSpPr>
              <p:nvPr/>
            </p:nvSpPr>
            <p:spPr bwMode="gray">
              <a:xfrm>
                <a:off x="280193" y="1801201"/>
                <a:ext cx="1999285" cy="2398092"/>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r>
                  <a:rPr lang="en-US" dirty="0"/>
                  <a:t>Students spend 1-3 weeks ‘externing’ with alumni over winter break</a:t>
                </a:r>
              </a:p>
              <a:p>
                <a:r>
                  <a:rPr lang="en-US" dirty="0"/>
                  <a:t>Students choose from two-options:</a:t>
                </a:r>
              </a:p>
              <a:p>
                <a:pPr lvl="1"/>
                <a:r>
                  <a:rPr lang="en-US" dirty="0"/>
                  <a:t>Week-long </a:t>
                </a:r>
                <a:r>
                  <a:rPr lang="en-US" b="1" dirty="0"/>
                  <a:t>job-shadowing</a:t>
                </a:r>
              </a:p>
              <a:p>
                <a:pPr lvl="1"/>
                <a:r>
                  <a:rPr lang="en-US" dirty="0"/>
                  <a:t>Two to three week-long </a:t>
                </a:r>
                <a:r>
                  <a:rPr lang="en-US" b="1" dirty="0"/>
                  <a:t>consultancy projects</a:t>
                </a:r>
              </a:p>
              <a:p>
                <a:pPr marL="115888" lvl="1" indent="-115888">
                  <a:buFont typeface="Arial" panose="020B0604020202020204" pitchFamily="34" charset="0"/>
                  <a:buChar char="•"/>
                </a:pPr>
                <a:r>
                  <a:rPr lang="en-US" dirty="0"/>
                  <a:t>Students apply to specific  positions created by alumni; externships awarded through </a:t>
                </a:r>
                <a:r>
                  <a:rPr lang="en-US" b="1" dirty="0"/>
                  <a:t>competitive process</a:t>
                </a:r>
              </a:p>
              <a:p>
                <a:r>
                  <a:rPr lang="en-US" dirty="0"/>
                  <a:t>Students meet with career services prior to externship to develop </a:t>
                </a:r>
                <a:r>
                  <a:rPr lang="en-US" b="1" dirty="0"/>
                  <a:t>learning plans</a:t>
                </a:r>
              </a:p>
            </p:txBody>
          </p:sp>
          <p:cxnSp>
            <p:nvCxnSpPr>
              <p:cNvPr id="8" name="Straight Connector 7">
                <a:extLst>
                  <a:ext uri="{FF2B5EF4-FFF2-40B4-BE49-F238E27FC236}">
                    <a16:creationId xmlns:a16="http://schemas.microsoft.com/office/drawing/2014/main" id="{B50A59AF-6526-4635-8F81-29B4D1CC14B3}"/>
                  </a:ext>
                </a:extLst>
              </p:cNvPr>
              <p:cNvCxnSpPr>
                <a:cxnSpLocks/>
              </p:cNvCxnSpPr>
              <p:nvPr/>
            </p:nvCxnSpPr>
            <p:spPr bwMode="gray">
              <a:xfrm flipH="1">
                <a:off x="3238741" y="1702154"/>
                <a:ext cx="2468880" cy="0"/>
              </a:xfrm>
              <a:prstGeom prst="line">
                <a:avLst/>
              </a:prstGeom>
              <a:ln w="28575">
                <a:solidFill>
                  <a:schemeClr val="accent6"/>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1BABD944-76C8-4709-827B-204C82CB3C3E}"/>
                  </a:ext>
                </a:extLst>
              </p:cNvPr>
              <p:cNvSpPr txBox="1">
                <a:spLocks/>
              </p:cNvSpPr>
              <p:nvPr/>
            </p:nvSpPr>
            <p:spPr bwMode="gray">
              <a:xfrm>
                <a:off x="280194" y="1390885"/>
                <a:ext cx="1954527" cy="169277"/>
              </a:xfrm>
              <a:prstGeom prst="rect">
                <a:avLst/>
              </a:prstGeom>
            </p:spPr>
            <p:txBody>
              <a:bodyPr vert="horz" wrap="square" lIns="0" tIns="0" rIns="0" bIns="0">
                <a:sp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b="1" dirty="0">
                    <a:solidFill>
                      <a:schemeClr val="tx1"/>
                    </a:solidFill>
                  </a:rPr>
                  <a:t>Externship Overview</a:t>
                </a:r>
              </a:p>
            </p:txBody>
          </p:sp>
          <p:sp>
            <p:nvSpPr>
              <p:cNvPr id="10" name="Text Placeholder 4">
                <a:extLst>
                  <a:ext uri="{FF2B5EF4-FFF2-40B4-BE49-F238E27FC236}">
                    <a16:creationId xmlns:a16="http://schemas.microsoft.com/office/drawing/2014/main" id="{12D174C1-FF3D-4D19-AFF8-8D74A77F90B1}"/>
                  </a:ext>
                </a:extLst>
              </p:cNvPr>
              <p:cNvSpPr txBox="1">
                <a:spLocks/>
              </p:cNvSpPr>
              <p:nvPr/>
            </p:nvSpPr>
            <p:spPr bwMode="gray">
              <a:xfrm>
                <a:off x="3912703" y="1390885"/>
                <a:ext cx="1794918" cy="169277"/>
              </a:xfrm>
              <a:prstGeom prst="rect">
                <a:avLst/>
              </a:prstGeom>
            </p:spPr>
            <p:txBody>
              <a:bodyPr vert="horz" wrap="square" lIns="0" tIns="0" rIns="0" bIns="0">
                <a:spAutoFit/>
              </a:bodyPr>
              <a:lstStyle>
                <a:lvl1pPr marL="173038"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1pPr>
                <a:lvl2pPr marL="346075"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2pPr>
                <a:lvl3pPr marL="512763" indent="-16668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3pPr>
                <a:lvl4pPr marL="685800" indent="-173038"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accent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b="1" dirty="0">
                    <a:solidFill>
                      <a:schemeClr val="tx1"/>
                    </a:solidFill>
                  </a:rPr>
                  <a:t>Externship Benefits</a:t>
                </a:r>
              </a:p>
            </p:txBody>
          </p:sp>
          <p:cxnSp>
            <p:nvCxnSpPr>
              <p:cNvPr id="11" name="Straight Connector 10">
                <a:extLst>
                  <a:ext uri="{FF2B5EF4-FFF2-40B4-BE49-F238E27FC236}">
                    <a16:creationId xmlns:a16="http://schemas.microsoft.com/office/drawing/2014/main" id="{E8D126F1-3BBF-4093-A525-4097F5DD1705}"/>
                  </a:ext>
                </a:extLst>
              </p:cNvPr>
              <p:cNvCxnSpPr/>
              <p:nvPr/>
            </p:nvCxnSpPr>
            <p:spPr bwMode="gray">
              <a:xfrm flipH="1">
                <a:off x="292609" y="1702154"/>
                <a:ext cx="2468880" cy="0"/>
              </a:xfrm>
              <a:prstGeom prst="line">
                <a:avLst/>
              </a:prstGeom>
              <a:ln w="28575">
                <a:solidFill>
                  <a:schemeClr val="accent1"/>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F073561-D455-46C9-8B25-3BAEA2C32F22}"/>
                  </a:ext>
                </a:extLst>
              </p:cNvPr>
              <p:cNvGrpSpPr/>
              <p:nvPr/>
            </p:nvGrpSpPr>
            <p:grpSpPr bwMode="gray">
              <a:xfrm>
                <a:off x="2234722" y="1262923"/>
                <a:ext cx="1532017" cy="1326812"/>
                <a:chOff x="3003550" y="1223963"/>
                <a:chExt cx="2773363" cy="2401888"/>
              </a:xfrm>
            </p:grpSpPr>
            <p:sp>
              <p:nvSpPr>
                <p:cNvPr id="13" name="Freeform 5">
                  <a:extLst>
                    <a:ext uri="{FF2B5EF4-FFF2-40B4-BE49-F238E27FC236}">
                      <a16:creationId xmlns:a16="http://schemas.microsoft.com/office/drawing/2014/main" id="{95356EBC-66F5-4C16-92F1-C49EA4F6E428}"/>
                    </a:ext>
                  </a:extLst>
                </p:cNvPr>
                <p:cNvSpPr>
                  <a:spLocks/>
                </p:cNvSpPr>
                <p:nvPr/>
              </p:nvSpPr>
              <p:spPr bwMode="gray">
                <a:xfrm>
                  <a:off x="3003550" y="3525838"/>
                  <a:ext cx="2773363" cy="100013"/>
                </a:xfrm>
                <a:custGeom>
                  <a:avLst/>
                  <a:gdLst>
                    <a:gd name="T0" fmla="*/ 2721 w 2903"/>
                    <a:gd name="T1" fmla="*/ 0 h 104"/>
                    <a:gd name="T2" fmla="*/ 2721 w 2903"/>
                    <a:gd name="T3" fmla="*/ 0 h 104"/>
                    <a:gd name="T4" fmla="*/ 181 w 2903"/>
                    <a:gd name="T5" fmla="*/ 0 h 104"/>
                    <a:gd name="T6" fmla="*/ 0 w 2903"/>
                    <a:gd name="T7" fmla="*/ 104 h 104"/>
                    <a:gd name="T8" fmla="*/ 2903 w 2903"/>
                    <a:gd name="T9" fmla="*/ 104 h 104"/>
                    <a:gd name="T10" fmla="*/ 2721 w 2903"/>
                    <a:gd name="T11" fmla="*/ 0 h 104"/>
                  </a:gdLst>
                  <a:ahLst/>
                  <a:cxnLst>
                    <a:cxn ang="0">
                      <a:pos x="T0" y="T1"/>
                    </a:cxn>
                    <a:cxn ang="0">
                      <a:pos x="T2" y="T3"/>
                    </a:cxn>
                    <a:cxn ang="0">
                      <a:pos x="T4" y="T5"/>
                    </a:cxn>
                    <a:cxn ang="0">
                      <a:pos x="T6" y="T7"/>
                    </a:cxn>
                    <a:cxn ang="0">
                      <a:pos x="T8" y="T9"/>
                    </a:cxn>
                    <a:cxn ang="0">
                      <a:pos x="T10" y="T11"/>
                    </a:cxn>
                  </a:cxnLst>
                  <a:rect l="0" t="0" r="r" b="b"/>
                  <a:pathLst>
                    <a:path w="2903" h="104">
                      <a:moveTo>
                        <a:pt x="2721" y="0"/>
                      </a:moveTo>
                      <a:lnTo>
                        <a:pt x="2721" y="0"/>
                      </a:lnTo>
                      <a:lnTo>
                        <a:pt x="181" y="0"/>
                      </a:lnTo>
                      <a:lnTo>
                        <a:pt x="0" y="104"/>
                      </a:lnTo>
                      <a:lnTo>
                        <a:pt x="2903" y="104"/>
                      </a:lnTo>
                      <a:lnTo>
                        <a:pt x="2721"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6">
                  <a:extLst>
                    <a:ext uri="{FF2B5EF4-FFF2-40B4-BE49-F238E27FC236}">
                      <a16:creationId xmlns:a16="http://schemas.microsoft.com/office/drawing/2014/main" id="{2CB42913-7F7E-482D-BD6B-DBB44AB9E8C9}"/>
                    </a:ext>
                  </a:extLst>
                </p:cNvPr>
                <p:cNvSpPr>
                  <a:spLocks/>
                </p:cNvSpPr>
                <p:nvPr/>
              </p:nvSpPr>
              <p:spPr bwMode="gray">
                <a:xfrm>
                  <a:off x="3003550" y="1223963"/>
                  <a:ext cx="1385888" cy="2401888"/>
                </a:xfrm>
                <a:custGeom>
                  <a:avLst/>
                  <a:gdLst>
                    <a:gd name="T0" fmla="*/ 181 w 1451"/>
                    <a:gd name="T1" fmla="*/ 2410 h 2514"/>
                    <a:gd name="T2" fmla="*/ 181 w 1451"/>
                    <a:gd name="T3" fmla="*/ 2410 h 2514"/>
                    <a:gd name="T4" fmla="*/ 1451 w 1451"/>
                    <a:gd name="T5" fmla="*/ 211 h 2514"/>
                    <a:gd name="T6" fmla="*/ 1451 w 1451"/>
                    <a:gd name="T7" fmla="*/ 0 h 2514"/>
                    <a:gd name="T8" fmla="*/ 0 w 1451"/>
                    <a:gd name="T9" fmla="*/ 2514 h 2514"/>
                    <a:gd name="T10" fmla="*/ 181 w 1451"/>
                    <a:gd name="T11" fmla="*/ 2410 h 2514"/>
                  </a:gdLst>
                  <a:ahLst/>
                  <a:cxnLst>
                    <a:cxn ang="0">
                      <a:pos x="T0" y="T1"/>
                    </a:cxn>
                    <a:cxn ang="0">
                      <a:pos x="T2" y="T3"/>
                    </a:cxn>
                    <a:cxn ang="0">
                      <a:pos x="T4" y="T5"/>
                    </a:cxn>
                    <a:cxn ang="0">
                      <a:pos x="T6" y="T7"/>
                    </a:cxn>
                    <a:cxn ang="0">
                      <a:pos x="T8" y="T9"/>
                    </a:cxn>
                    <a:cxn ang="0">
                      <a:pos x="T10" y="T11"/>
                    </a:cxn>
                  </a:cxnLst>
                  <a:rect l="0" t="0" r="r" b="b"/>
                  <a:pathLst>
                    <a:path w="1451" h="2514">
                      <a:moveTo>
                        <a:pt x="181" y="2410"/>
                      </a:moveTo>
                      <a:lnTo>
                        <a:pt x="181" y="2410"/>
                      </a:lnTo>
                      <a:lnTo>
                        <a:pt x="1451" y="211"/>
                      </a:lnTo>
                      <a:lnTo>
                        <a:pt x="1451" y="0"/>
                      </a:lnTo>
                      <a:lnTo>
                        <a:pt x="0" y="2514"/>
                      </a:lnTo>
                      <a:lnTo>
                        <a:pt x="181" y="24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Freeform 7">
                  <a:extLst>
                    <a:ext uri="{FF2B5EF4-FFF2-40B4-BE49-F238E27FC236}">
                      <a16:creationId xmlns:a16="http://schemas.microsoft.com/office/drawing/2014/main" id="{ACEC898E-2CBC-4F1F-8017-C2ABCC4F2D72}"/>
                    </a:ext>
                  </a:extLst>
                </p:cNvPr>
                <p:cNvSpPr>
                  <a:spLocks/>
                </p:cNvSpPr>
                <p:nvPr/>
              </p:nvSpPr>
              <p:spPr bwMode="gray">
                <a:xfrm>
                  <a:off x="4389438" y="1223963"/>
                  <a:ext cx="1387475" cy="2401888"/>
                </a:xfrm>
                <a:custGeom>
                  <a:avLst/>
                  <a:gdLst>
                    <a:gd name="T0" fmla="*/ 0 w 1452"/>
                    <a:gd name="T1" fmla="*/ 0 h 2514"/>
                    <a:gd name="T2" fmla="*/ 0 w 1452"/>
                    <a:gd name="T3" fmla="*/ 0 h 2514"/>
                    <a:gd name="T4" fmla="*/ 0 w 1452"/>
                    <a:gd name="T5" fmla="*/ 211 h 2514"/>
                    <a:gd name="T6" fmla="*/ 1270 w 1452"/>
                    <a:gd name="T7" fmla="*/ 2410 h 2514"/>
                    <a:gd name="T8" fmla="*/ 1452 w 1452"/>
                    <a:gd name="T9" fmla="*/ 2514 h 2514"/>
                    <a:gd name="T10" fmla="*/ 0 w 1452"/>
                    <a:gd name="T11" fmla="*/ 0 h 2514"/>
                  </a:gdLst>
                  <a:ahLst/>
                  <a:cxnLst>
                    <a:cxn ang="0">
                      <a:pos x="T0" y="T1"/>
                    </a:cxn>
                    <a:cxn ang="0">
                      <a:pos x="T2" y="T3"/>
                    </a:cxn>
                    <a:cxn ang="0">
                      <a:pos x="T4" y="T5"/>
                    </a:cxn>
                    <a:cxn ang="0">
                      <a:pos x="T6" y="T7"/>
                    </a:cxn>
                    <a:cxn ang="0">
                      <a:pos x="T8" y="T9"/>
                    </a:cxn>
                    <a:cxn ang="0">
                      <a:pos x="T10" y="T11"/>
                    </a:cxn>
                  </a:cxnLst>
                  <a:rect l="0" t="0" r="r" b="b"/>
                  <a:pathLst>
                    <a:path w="1452" h="2514">
                      <a:moveTo>
                        <a:pt x="0" y="0"/>
                      </a:moveTo>
                      <a:lnTo>
                        <a:pt x="0" y="0"/>
                      </a:lnTo>
                      <a:lnTo>
                        <a:pt x="0" y="211"/>
                      </a:lnTo>
                      <a:lnTo>
                        <a:pt x="1270" y="2410"/>
                      </a:lnTo>
                      <a:lnTo>
                        <a:pt x="1452" y="2514"/>
                      </a:lnTo>
                      <a:lnTo>
                        <a:pt x="0"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pic>
            <p:nvPicPr>
              <p:cNvPr id="36" name="Picture 35">
                <a:extLst>
                  <a:ext uri="{FF2B5EF4-FFF2-40B4-BE49-F238E27FC236}">
                    <a16:creationId xmlns:a16="http://schemas.microsoft.com/office/drawing/2014/main" id="{4555DA3C-4363-4D22-9E2B-A7503CABF82E}"/>
                  </a:ext>
                </a:extLst>
              </p:cNvPr>
              <p:cNvPicPr>
                <a:picLocks noChangeAspect="1"/>
              </p:cNvPicPr>
              <p:nvPr/>
            </p:nvPicPr>
            <p:blipFill>
              <a:blip r:embed="rId4"/>
              <a:stretch>
                <a:fillRect/>
              </a:stretch>
            </p:blipFill>
            <p:spPr>
              <a:xfrm>
                <a:off x="2772130" y="1986188"/>
                <a:ext cx="457200" cy="294132"/>
              </a:xfrm>
              <a:prstGeom prst="rect">
                <a:avLst/>
              </a:prstGeom>
            </p:spPr>
          </p:pic>
          <p:sp>
            <p:nvSpPr>
              <p:cNvPr id="23" name="Text Placeholder 12">
                <a:extLst>
                  <a:ext uri="{FF2B5EF4-FFF2-40B4-BE49-F238E27FC236}">
                    <a16:creationId xmlns:a16="http://schemas.microsoft.com/office/drawing/2014/main" id="{82B8CC33-A291-4756-B04E-7DE269AE3F7C}"/>
                  </a:ext>
                </a:extLst>
              </p:cNvPr>
              <p:cNvSpPr txBox="1">
                <a:spLocks/>
              </p:cNvSpPr>
              <p:nvPr/>
            </p:nvSpPr>
            <p:spPr bwMode="gray">
              <a:xfrm>
                <a:off x="3912702" y="1801200"/>
                <a:ext cx="1999285" cy="2056973"/>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r>
                  <a:rPr lang="en-US" dirty="0"/>
                  <a:t>Students explore opportunities in </a:t>
                </a:r>
                <a:r>
                  <a:rPr lang="en-US" b="1" dirty="0"/>
                  <a:t>geographically diverse areas</a:t>
                </a:r>
              </a:p>
              <a:p>
                <a:r>
                  <a:rPr lang="en-US" dirty="0"/>
                  <a:t>Students </a:t>
                </a:r>
                <a:r>
                  <a:rPr lang="en-US" b="1" dirty="0"/>
                  <a:t>practice resume and job application skills </a:t>
                </a:r>
                <a:r>
                  <a:rPr lang="en-US" dirty="0"/>
                  <a:t>in  low-pressure environment</a:t>
                </a:r>
              </a:p>
              <a:p>
                <a:r>
                  <a:rPr lang="en-US" dirty="0"/>
                  <a:t>Provided opportunity to </a:t>
                </a:r>
                <a:r>
                  <a:rPr lang="en-US" b="1" dirty="0"/>
                  <a:t>learn basic workplace norms</a:t>
                </a:r>
                <a:r>
                  <a:rPr lang="en-US" dirty="0"/>
                  <a:t>:</a:t>
                </a:r>
              </a:p>
              <a:p>
                <a:pPr lvl="1"/>
                <a:r>
                  <a:rPr lang="en-US" dirty="0"/>
                  <a:t>Prompt arrival and departure from the workplace</a:t>
                </a:r>
              </a:p>
              <a:p>
                <a:pPr lvl="1"/>
                <a:r>
                  <a:rPr lang="en-US" dirty="0"/>
                  <a:t>How to respectfully interact with coworkers and executives</a:t>
                </a:r>
              </a:p>
            </p:txBody>
          </p:sp>
        </p:grpSp>
      </p:grpSp>
    </p:spTree>
    <p:extLst>
      <p:ext uri="{BB962C8B-B14F-4D97-AF65-F5344CB8AC3E}">
        <p14:creationId xmlns:p14="http://schemas.microsoft.com/office/powerpoint/2010/main" val="2363433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33A4FF-FF16-491C-A842-9E1195C951EE}"/>
              </a:ext>
            </a:extLst>
          </p:cNvPr>
          <p:cNvSpPr>
            <a:spLocks noGrp="1"/>
          </p:cNvSpPr>
          <p:nvPr>
            <p:ph type="title"/>
          </p:nvPr>
        </p:nvSpPr>
        <p:spPr>
          <a:xfrm>
            <a:off x="280194" y="67706"/>
            <a:ext cx="5486400" cy="498598"/>
          </a:xfrm>
        </p:spPr>
        <p:txBody>
          <a:bodyPr/>
          <a:lstStyle/>
          <a:p>
            <a:r>
              <a:rPr lang="en-US" dirty="0"/>
              <a:t>How are UK and Irish Universities Currently Connecting Alumni and Students?</a:t>
            </a:r>
          </a:p>
        </p:txBody>
      </p:sp>
      <p:sp>
        <p:nvSpPr>
          <p:cNvPr id="2" name="Text Placeholder 1">
            <a:extLst>
              <a:ext uri="{FF2B5EF4-FFF2-40B4-BE49-F238E27FC236}">
                <a16:creationId xmlns:a16="http://schemas.microsoft.com/office/drawing/2014/main" id="{E330FD14-9240-4340-8238-7AAD758F4795}"/>
              </a:ext>
            </a:extLst>
          </p:cNvPr>
          <p:cNvSpPr>
            <a:spLocks noGrp="1"/>
          </p:cNvSpPr>
          <p:nvPr>
            <p:ph type="body" sz="quarter" idx="15"/>
          </p:nvPr>
        </p:nvSpPr>
        <p:spPr/>
        <p:txBody>
          <a:bodyPr/>
          <a:lstStyle/>
          <a:p>
            <a:endParaRPr lang="en-US" dirty="0"/>
          </a:p>
        </p:txBody>
      </p:sp>
      <p:sp>
        <p:nvSpPr>
          <p:cNvPr id="4" name="Text Placeholder 3">
            <a:extLst>
              <a:ext uri="{FF2B5EF4-FFF2-40B4-BE49-F238E27FC236}">
                <a16:creationId xmlns:a16="http://schemas.microsoft.com/office/drawing/2014/main" id="{06060263-5A48-499D-8842-AFB4CF6B20A6}"/>
              </a:ext>
            </a:extLst>
          </p:cNvPr>
          <p:cNvSpPr>
            <a:spLocks noGrp="1"/>
          </p:cNvSpPr>
          <p:nvPr>
            <p:ph type="body" sz="quarter" idx="18"/>
          </p:nvPr>
        </p:nvSpPr>
        <p:spPr>
          <a:xfrm>
            <a:off x="4869712" y="4600545"/>
            <a:ext cx="1531088" cy="200055"/>
          </a:xfrm>
        </p:spPr>
        <p:txBody>
          <a:bodyPr/>
          <a:lstStyle/>
          <a:p>
            <a:pPr algn="r"/>
            <a:r>
              <a:rPr lang="en-US" dirty="0"/>
              <a:t>EAB’s UK Alumni Career Engagement Survey</a:t>
            </a:r>
          </a:p>
        </p:txBody>
      </p:sp>
      <p:sp>
        <p:nvSpPr>
          <p:cNvPr id="5" name="Text Placeholder 4">
            <a:extLst>
              <a:ext uri="{FF2B5EF4-FFF2-40B4-BE49-F238E27FC236}">
                <a16:creationId xmlns:a16="http://schemas.microsoft.com/office/drawing/2014/main" id="{56B97E87-E595-4345-99DF-4C246A245DEC}"/>
              </a:ext>
            </a:extLst>
          </p:cNvPr>
          <p:cNvSpPr>
            <a:spLocks noGrp="1"/>
          </p:cNvSpPr>
          <p:nvPr>
            <p:ph type="body" sz="quarter" idx="19"/>
          </p:nvPr>
        </p:nvSpPr>
        <p:spPr>
          <a:xfrm>
            <a:off x="-1" y="4403825"/>
            <a:ext cx="2158409" cy="273664"/>
          </a:xfrm>
        </p:spPr>
        <p:txBody>
          <a:bodyPr/>
          <a:lstStyle/>
          <a:p>
            <a:r>
              <a:rPr lang="en-US" dirty="0"/>
              <a:t>EAB’s UK Alumni Career Engagement Survey: Views from Heads of Alumni Relations at Leading UK Universities; N=23</a:t>
            </a:r>
          </a:p>
        </p:txBody>
      </p:sp>
      <p:grpSp>
        <p:nvGrpSpPr>
          <p:cNvPr id="7" name="Group 6">
            <a:extLst>
              <a:ext uri="{FF2B5EF4-FFF2-40B4-BE49-F238E27FC236}">
                <a16:creationId xmlns:a16="http://schemas.microsoft.com/office/drawing/2014/main" id="{4E898623-444F-4EC2-9810-ECF5F90F5DC0}"/>
              </a:ext>
            </a:extLst>
          </p:cNvPr>
          <p:cNvGrpSpPr/>
          <p:nvPr/>
        </p:nvGrpSpPr>
        <p:grpSpPr>
          <a:xfrm>
            <a:off x="0" y="1146524"/>
            <a:ext cx="6212278" cy="3164542"/>
            <a:chOff x="0" y="1146524"/>
            <a:chExt cx="6212278" cy="3164542"/>
          </a:xfrm>
        </p:grpSpPr>
        <p:graphicFrame>
          <p:nvGraphicFramePr>
            <p:cNvPr id="9" name="Chart 8">
              <a:extLst>
                <a:ext uri="{FF2B5EF4-FFF2-40B4-BE49-F238E27FC236}">
                  <a16:creationId xmlns:a16="http://schemas.microsoft.com/office/drawing/2014/main" id="{B9997CC6-5050-4B2E-992D-51C8DBDE9B09}"/>
                </a:ext>
              </a:extLst>
            </p:cNvPr>
            <p:cNvGraphicFramePr/>
            <p:nvPr>
              <p:extLst>
                <p:ext uri="{D42A27DB-BD31-4B8C-83A1-F6EECF244321}">
                  <p14:modId xmlns:p14="http://schemas.microsoft.com/office/powerpoint/2010/main" val="2064093966"/>
                </p:ext>
              </p:extLst>
            </p:nvPr>
          </p:nvGraphicFramePr>
          <p:xfrm>
            <a:off x="3010568" y="1796722"/>
            <a:ext cx="3201710" cy="251434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EF707D4-5D79-4AAE-9B46-9C8690EE7676}"/>
                </a:ext>
              </a:extLst>
            </p:cNvPr>
            <p:cNvSpPr txBox="1"/>
            <p:nvPr/>
          </p:nvSpPr>
          <p:spPr>
            <a:xfrm>
              <a:off x="3474228" y="1146524"/>
              <a:ext cx="2274391" cy="461665"/>
            </a:xfrm>
            <a:prstGeom prst="rect">
              <a:avLst/>
            </a:prstGeom>
            <a:noFill/>
          </p:spPr>
          <p:txBody>
            <a:bodyPr wrap="square" lIns="0" tIns="0" rIns="0" bIns="0" rtlCol="0">
              <a:spAutoFit/>
            </a:bodyPr>
            <a:lstStyle/>
            <a:p>
              <a:pPr>
                <a:spcBef>
                  <a:spcPts val="500"/>
                </a:spcBef>
              </a:pPr>
              <a:r>
                <a:rPr lang="en-US" sz="1000" b="1" dirty="0"/>
                <a:t>Percentage of Survey</a:t>
              </a:r>
              <a:r>
                <a:rPr lang="en-US" sz="1000" b="1" baseline="30000" dirty="0"/>
                <a:t>1</a:t>
              </a:r>
              <a:r>
                <a:rPr lang="en-US" sz="1000" b="1" dirty="0"/>
                <a:t> Respondents Offering Different Types of programming</a:t>
              </a:r>
            </a:p>
          </p:txBody>
        </p:sp>
        <p:graphicFrame>
          <p:nvGraphicFramePr>
            <p:cNvPr id="10" name="Chart 9">
              <a:extLst>
                <a:ext uri="{FF2B5EF4-FFF2-40B4-BE49-F238E27FC236}">
                  <a16:creationId xmlns:a16="http://schemas.microsoft.com/office/drawing/2014/main" id="{9EF53D3A-B3EA-4537-B3A2-5E578B1C8D08}"/>
                </a:ext>
              </a:extLst>
            </p:cNvPr>
            <p:cNvGraphicFramePr/>
            <p:nvPr>
              <p:extLst>
                <p:ext uri="{D42A27DB-BD31-4B8C-83A1-F6EECF244321}">
                  <p14:modId xmlns:p14="http://schemas.microsoft.com/office/powerpoint/2010/main" val="2027915113"/>
                </p:ext>
              </p:extLst>
            </p:nvPr>
          </p:nvGraphicFramePr>
          <p:xfrm>
            <a:off x="0" y="1941845"/>
            <a:ext cx="3039979" cy="2218488"/>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F76E5308-D0BB-46C7-94D3-259F2E938C02}"/>
                </a:ext>
              </a:extLst>
            </p:cNvPr>
            <p:cNvSpPr txBox="1"/>
            <p:nvPr/>
          </p:nvSpPr>
          <p:spPr>
            <a:xfrm>
              <a:off x="549442" y="1152556"/>
              <a:ext cx="1941095" cy="461665"/>
            </a:xfrm>
            <a:prstGeom prst="rect">
              <a:avLst/>
            </a:prstGeom>
            <a:noFill/>
          </p:spPr>
          <p:txBody>
            <a:bodyPr wrap="square" lIns="0" tIns="0" rIns="0" bIns="0" rtlCol="0">
              <a:spAutoFit/>
            </a:bodyPr>
            <a:lstStyle/>
            <a:p>
              <a:pPr>
                <a:spcBef>
                  <a:spcPts val="500"/>
                </a:spcBef>
              </a:pPr>
              <a:r>
                <a:rPr lang="en-US" sz="1000" b="1" dirty="0"/>
                <a:t>Do You Have Institutional Programming Connecting Alumni and Students?</a:t>
              </a:r>
              <a:r>
                <a:rPr lang="en-US" sz="1000" b="1" baseline="30000" dirty="0"/>
                <a:t>1</a:t>
              </a:r>
              <a:endParaRPr lang="en-US" sz="1000" b="1" dirty="0"/>
            </a:p>
          </p:txBody>
        </p:sp>
      </p:grpSp>
    </p:spTree>
    <p:extLst>
      <p:ext uri="{BB962C8B-B14F-4D97-AF65-F5344CB8AC3E}">
        <p14:creationId xmlns:p14="http://schemas.microsoft.com/office/powerpoint/2010/main" val="1173415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564EC7-107A-486D-B144-F6CF535132DD}"/>
              </a:ext>
            </a:extLst>
          </p:cNvPr>
          <p:cNvSpPr>
            <a:spLocks noGrp="1"/>
          </p:cNvSpPr>
          <p:nvPr>
            <p:ph type="body" sz="quarter" idx="15"/>
          </p:nvPr>
        </p:nvSpPr>
        <p:spPr/>
        <p:txBody>
          <a:bodyPr/>
          <a:lstStyle/>
          <a:p>
            <a:endParaRPr lang="en-US" dirty="0"/>
          </a:p>
        </p:txBody>
      </p:sp>
      <p:sp>
        <p:nvSpPr>
          <p:cNvPr id="3" name="Text Placeholder 2">
            <a:extLst>
              <a:ext uri="{FF2B5EF4-FFF2-40B4-BE49-F238E27FC236}">
                <a16:creationId xmlns:a16="http://schemas.microsoft.com/office/drawing/2014/main" id="{FB35E416-0FC8-423B-B7F6-C0EE517432D9}"/>
              </a:ext>
            </a:extLst>
          </p:cNvPr>
          <p:cNvSpPr>
            <a:spLocks noGrp="1"/>
          </p:cNvSpPr>
          <p:nvPr>
            <p:ph type="body" sz="quarter" idx="16"/>
          </p:nvPr>
        </p:nvSpPr>
        <p:spPr>
          <a:xfrm>
            <a:off x="280194" y="99782"/>
            <a:ext cx="2560320" cy="123111"/>
          </a:xfrm>
        </p:spPr>
        <p:txBody>
          <a:bodyPr/>
          <a:lstStyle/>
          <a:p>
            <a:r>
              <a:rPr lang="en-US" dirty="0"/>
              <a:t>Strategy 6: Facilitating Workplace Experience</a:t>
            </a:r>
          </a:p>
        </p:txBody>
      </p:sp>
      <p:sp>
        <p:nvSpPr>
          <p:cNvPr id="5" name="Text Placeholder 4">
            <a:extLst>
              <a:ext uri="{FF2B5EF4-FFF2-40B4-BE49-F238E27FC236}">
                <a16:creationId xmlns:a16="http://schemas.microsoft.com/office/drawing/2014/main" id="{E3588134-7AAC-45F9-8189-675C646D9B06}"/>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FB5E008F-5449-4AAF-BF00-D10BEFBF57FD}"/>
              </a:ext>
            </a:extLst>
          </p:cNvPr>
          <p:cNvSpPr>
            <a:spLocks noGrp="1"/>
          </p:cNvSpPr>
          <p:nvPr>
            <p:ph type="title"/>
          </p:nvPr>
        </p:nvSpPr>
        <p:spPr>
          <a:xfrm>
            <a:off x="280194" y="303742"/>
            <a:ext cx="5842794" cy="272289"/>
          </a:xfrm>
        </p:spPr>
        <p:txBody>
          <a:bodyPr/>
          <a:lstStyle/>
          <a:p>
            <a:r>
              <a:rPr lang="en-US" dirty="0"/>
              <a:t>Carleton’s Externships Prove Popular Year After Year</a:t>
            </a:r>
          </a:p>
        </p:txBody>
      </p:sp>
      <p:sp>
        <p:nvSpPr>
          <p:cNvPr id="42" name="Text Placeholder 3">
            <a:extLst>
              <a:ext uri="{FF2B5EF4-FFF2-40B4-BE49-F238E27FC236}">
                <a16:creationId xmlns:a16="http://schemas.microsoft.com/office/drawing/2014/main" id="{48D9013F-41E5-4F47-94F7-95CB771BB0BC}"/>
              </a:ext>
            </a:extLst>
          </p:cNvPr>
          <p:cNvSpPr txBox="1">
            <a:spLocks/>
          </p:cNvSpPr>
          <p:nvPr/>
        </p:nvSpPr>
        <p:spPr bwMode="gray">
          <a:xfrm>
            <a:off x="3760839" y="4677489"/>
            <a:ext cx="2639961"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Carleton College, Northfield, MN; EAB interviews &amp; analysis</a:t>
            </a:r>
          </a:p>
        </p:txBody>
      </p:sp>
      <p:grpSp>
        <p:nvGrpSpPr>
          <p:cNvPr id="10" name="Group 9">
            <a:extLst>
              <a:ext uri="{FF2B5EF4-FFF2-40B4-BE49-F238E27FC236}">
                <a16:creationId xmlns:a16="http://schemas.microsoft.com/office/drawing/2014/main" id="{7A7A726F-AC19-494B-B6B3-5B3CDB374601}"/>
              </a:ext>
            </a:extLst>
          </p:cNvPr>
          <p:cNvGrpSpPr/>
          <p:nvPr/>
        </p:nvGrpSpPr>
        <p:grpSpPr>
          <a:xfrm>
            <a:off x="625284" y="824933"/>
            <a:ext cx="5606352" cy="3733262"/>
            <a:chOff x="625284" y="824933"/>
            <a:chExt cx="5606352" cy="3733262"/>
          </a:xfrm>
        </p:grpSpPr>
        <p:sp>
          <p:nvSpPr>
            <p:cNvPr id="9" name="TextBox 8">
              <a:extLst>
                <a:ext uri="{FF2B5EF4-FFF2-40B4-BE49-F238E27FC236}">
                  <a16:creationId xmlns:a16="http://schemas.microsoft.com/office/drawing/2014/main" id="{BE1E1AFF-EC75-4396-A10C-5912B6C54DBE}"/>
                </a:ext>
              </a:extLst>
            </p:cNvPr>
            <p:cNvSpPr txBox="1"/>
            <p:nvPr/>
          </p:nvSpPr>
          <p:spPr>
            <a:xfrm>
              <a:off x="625284" y="1117045"/>
              <a:ext cx="2309928" cy="153888"/>
            </a:xfrm>
            <a:prstGeom prst="rect">
              <a:avLst/>
            </a:prstGeom>
            <a:noFill/>
          </p:spPr>
          <p:txBody>
            <a:bodyPr wrap="none" lIns="0" tIns="0" rIns="0" bIns="0" rtlCol="0">
              <a:spAutoFit/>
            </a:bodyPr>
            <a:lstStyle/>
            <a:p>
              <a:pPr>
                <a:spcBef>
                  <a:spcPts val="500"/>
                </a:spcBef>
              </a:pPr>
              <a:r>
                <a:rPr lang="en-US" sz="1000" b="1" dirty="0"/>
                <a:t>Tangible Outcomes for Students</a:t>
              </a:r>
            </a:p>
          </p:txBody>
        </p:sp>
        <p:grpSp>
          <p:nvGrpSpPr>
            <p:cNvPr id="4" name="Group 3">
              <a:extLst>
                <a:ext uri="{FF2B5EF4-FFF2-40B4-BE49-F238E27FC236}">
                  <a16:creationId xmlns:a16="http://schemas.microsoft.com/office/drawing/2014/main" id="{9E890B28-39CE-4174-BD91-25EB4861F170}"/>
                </a:ext>
              </a:extLst>
            </p:cNvPr>
            <p:cNvGrpSpPr/>
            <p:nvPr/>
          </p:nvGrpSpPr>
          <p:grpSpPr>
            <a:xfrm>
              <a:off x="3899516" y="824933"/>
              <a:ext cx="2332120" cy="3733262"/>
              <a:chOff x="3899516" y="824933"/>
              <a:chExt cx="2332120" cy="3733262"/>
            </a:xfrm>
          </p:grpSpPr>
          <p:pic>
            <p:nvPicPr>
              <p:cNvPr id="7" name="Picture 2" descr="Image result for carleton college logo">
                <a:extLst>
                  <a:ext uri="{FF2B5EF4-FFF2-40B4-BE49-F238E27FC236}">
                    <a16:creationId xmlns:a16="http://schemas.microsoft.com/office/drawing/2014/main" id="{0EAF737A-CE27-4DC9-9D21-A41422D62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436" y="824933"/>
                <a:ext cx="457200" cy="4572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
                <a:extLst>
                  <a:ext uri="{FF2B5EF4-FFF2-40B4-BE49-F238E27FC236}">
                    <a16:creationId xmlns:a16="http://schemas.microsoft.com/office/drawing/2014/main" id="{DF33800B-D6B3-4D06-82E9-AF5E86E47820}"/>
                  </a:ext>
                </a:extLst>
              </p:cNvPr>
              <p:cNvSpPr txBox="1">
                <a:spLocks/>
              </p:cNvSpPr>
              <p:nvPr/>
            </p:nvSpPr>
            <p:spPr bwMode="gray">
              <a:xfrm>
                <a:off x="3899516" y="929509"/>
                <a:ext cx="1764279" cy="3628686"/>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spcBef>
                    <a:spcPts val="0"/>
                  </a:spcBef>
                  <a:buNone/>
                </a:pPr>
                <a:r>
                  <a:rPr lang="en-US" sz="1000" b="1" dirty="0"/>
                  <a:t>Carleton’s Success by the Numbers</a:t>
                </a:r>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a:p>
                <a:pPr marL="0" indent="0">
                  <a:spcBef>
                    <a:spcPts val="0"/>
                  </a:spcBef>
                  <a:buNone/>
                </a:pPr>
                <a:endParaRPr lang="en-US" sz="1000" b="1" dirty="0"/>
              </a:p>
            </p:txBody>
          </p:sp>
          <p:grpSp>
            <p:nvGrpSpPr>
              <p:cNvPr id="37" name="Group 36">
                <a:extLst>
                  <a:ext uri="{FF2B5EF4-FFF2-40B4-BE49-F238E27FC236}">
                    <a16:creationId xmlns:a16="http://schemas.microsoft.com/office/drawing/2014/main" id="{BDB34333-F5E0-49E2-A8F3-4D9E5F29A195}"/>
                  </a:ext>
                </a:extLst>
              </p:cNvPr>
              <p:cNvGrpSpPr/>
              <p:nvPr/>
            </p:nvGrpSpPr>
            <p:grpSpPr>
              <a:xfrm>
                <a:off x="4071610" y="1636342"/>
                <a:ext cx="1440950" cy="794308"/>
                <a:chOff x="3684749" y="1605729"/>
                <a:chExt cx="1440950" cy="794308"/>
              </a:xfrm>
            </p:grpSpPr>
            <p:sp>
              <p:nvSpPr>
                <p:cNvPr id="22" name="TextBox 21">
                  <a:extLst>
                    <a:ext uri="{FF2B5EF4-FFF2-40B4-BE49-F238E27FC236}">
                      <a16:creationId xmlns:a16="http://schemas.microsoft.com/office/drawing/2014/main" id="{DD627206-7B59-4B9E-BF01-805C213E595F}"/>
                    </a:ext>
                  </a:extLst>
                </p:cNvPr>
                <p:cNvSpPr txBox="1"/>
                <p:nvPr/>
              </p:nvSpPr>
              <p:spPr bwMode="gray">
                <a:xfrm>
                  <a:off x="3684749" y="1984539"/>
                  <a:ext cx="1440950" cy="415498"/>
                </a:xfrm>
                <a:prstGeom prst="rect">
                  <a:avLst/>
                </a:prstGeom>
                <a:noFill/>
              </p:spPr>
              <p:txBody>
                <a:bodyPr wrap="square" lIns="0" tIns="0" rIns="0" bIns="0" rtlCol="0">
                  <a:spAutoFit/>
                </a:bodyPr>
                <a:lstStyle/>
                <a:p>
                  <a:pPr>
                    <a:spcBef>
                      <a:spcPts val="500"/>
                    </a:spcBef>
                  </a:pPr>
                  <a:r>
                    <a:rPr lang="en-US" sz="900" dirty="0"/>
                    <a:t>Student participants (increase from 40 students five years ago)</a:t>
                  </a:r>
                </a:p>
              </p:txBody>
            </p:sp>
            <p:sp>
              <p:nvSpPr>
                <p:cNvPr id="23" name="TextBox 22">
                  <a:extLst>
                    <a:ext uri="{FF2B5EF4-FFF2-40B4-BE49-F238E27FC236}">
                      <a16:creationId xmlns:a16="http://schemas.microsoft.com/office/drawing/2014/main" id="{8BDB75CF-762A-4991-AD23-D06C30E19789}"/>
                    </a:ext>
                  </a:extLst>
                </p:cNvPr>
                <p:cNvSpPr txBox="1"/>
                <p:nvPr/>
              </p:nvSpPr>
              <p:spPr bwMode="gray">
                <a:xfrm>
                  <a:off x="3684749" y="1605729"/>
                  <a:ext cx="778491" cy="384721"/>
                </a:xfrm>
                <a:prstGeom prst="rect">
                  <a:avLst/>
                </a:prstGeom>
                <a:noFill/>
              </p:spPr>
              <p:txBody>
                <a:bodyPr wrap="square" lIns="0" tIns="0" rIns="0" bIns="0" rtlCol="0">
                  <a:spAutoFit/>
                </a:bodyPr>
                <a:lstStyle/>
                <a:p>
                  <a:r>
                    <a:rPr lang="en-US" sz="2500" dirty="0">
                      <a:solidFill>
                        <a:schemeClr val="accent6"/>
                      </a:solidFill>
                      <a:latin typeface="+mj-lt"/>
                    </a:rPr>
                    <a:t>250+</a:t>
                  </a:r>
                </a:p>
              </p:txBody>
            </p:sp>
          </p:grpSp>
          <p:grpSp>
            <p:nvGrpSpPr>
              <p:cNvPr id="38" name="Group 37">
                <a:extLst>
                  <a:ext uri="{FF2B5EF4-FFF2-40B4-BE49-F238E27FC236}">
                    <a16:creationId xmlns:a16="http://schemas.microsoft.com/office/drawing/2014/main" id="{98100A0F-658B-4E2F-81CD-3BD65EAD9855}"/>
                  </a:ext>
                </a:extLst>
              </p:cNvPr>
              <p:cNvGrpSpPr/>
              <p:nvPr/>
            </p:nvGrpSpPr>
            <p:grpSpPr>
              <a:xfrm>
                <a:off x="4071610" y="2791167"/>
                <a:ext cx="1440950" cy="794308"/>
                <a:chOff x="3684749" y="2758929"/>
                <a:chExt cx="1440950" cy="794308"/>
              </a:xfrm>
            </p:grpSpPr>
            <p:sp>
              <p:nvSpPr>
                <p:cNvPr id="24" name="TextBox 23">
                  <a:extLst>
                    <a:ext uri="{FF2B5EF4-FFF2-40B4-BE49-F238E27FC236}">
                      <a16:creationId xmlns:a16="http://schemas.microsoft.com/office/drawing/2014/main" id="{6A4AADF6-45D8-430B-A241-B34371CAFFE0}"/>
                    </a:ext>
                  </a:extLst>
                </p:cNvPr>
                <p:cNvSpPr txBox="1"/>
                <p:nvPr/>
              </p:nvSpPr>
              <p:spPr bwMode="gray">
                <a:xfrm>
                  <a:off x="3684749" y="3137739"/>
                  <a:ext cx="1440950" cy="415498"/>
                </a:xfrm>
                <a:prstGeom prst="rect">
                  <a:avLst/>
                </a:prstGeom>
                <a:noFill/>
              </p:spPr>
              <p:txBody>
                <a:bodyPr wrap="square" lIns="0" tIns="0" rIns="0" bIns="0" rtlCol="0">
                  <a:spAutoFit/>
                </a:bodyPr>
                <a:lstStyle/>
                <a:p>
                  <a:pPr>
                    <a:spcBef>
                      <a:spcPts val="500"/>
                    </a:spcBef>
                  </a:pPr>
                  <a:r>
                    <a:rPr lang="en-US" sz="900" dirty="0"/>
                    <a:t>Unique externship opportunities offered in Winter 2018/19</a:t>
                  </a:r>
                </a:p>
              </p:txBody>
            </p:sp>
            <p:sp>
              <p:nvSpPr>
                <p:cNvPr id="25" name="TextBox 24">
                  <a:extLst>
                    <a:ext uri="{FF2B5EF4-FFF2-40B4-BE49-F238E27FC236}">
                      <a16:creationId xmlns:a16="http://schemas.microsoft.com/office/drawing/2014/main" id="{484DA5AA-1305-4622-A105-D08AF2160E75}"/>
                    </a:ext>
                  </a:extLst>
                </p:cNvPr>
                <p:cNvSpPr txBox="1"/>
                <p:nvPr/>
              </p:nvSpPr>
              <p:spPr bwMode="gray">
                <a:xfrm>
                  <a:off x="3684749" y="2758929"/>
                  <a:ext cx="963671" cy="384721"/>
                </a:xfrm>
                <a:prstGeom prst="rect">
                  <a:avLst/>
                </a:prstGeom>
                <a:noFill/>
              </p:spPr>
              <p:txBody>
                <a:bodyPr wrap="square" lIns="0" tIns="0" rIns="0" bIns="0" rtlCol="0">
                  <a:spAutoFit/>
                </a:bodyPr>
                <a:lstStyle/>
                <a:p>
                  <a:r>
                    <a:rPr lang="en-US" sz="2500" dirty="0">
                      <a:solidFill>
                        <a:schemeClr val="accent6"/>
                      </a:solidFill>
                      <a:latin typeface="+mj-lt"/>
                    </a:rPr>
                    <a:t>300</a:t>
                  </a:r>
                </a:p>
              </p:txBody>
            </p:sp>
          </p:grpSp>
          <p:grpSp>
            <p:nvGrpSpPr>
              <p:cNvPr id="39" name="Group 38">
                <a:extLst>
                  <a:ext uri="{FF2B5EF4-FFF2-40B4-BE49-F238E27FC236}">
                    <a16:creationId xmlns:a16="http://schemas.microsoft.com/office/drawing/2014/main" id="{4D9F2CE2-1B07-4112-AE45-944647C444EC}"/>
                  </a:ext>
                </a:extLst>
              </p:cNvPr>
              <p:cNvGrpSpPr/>
              <p:nvPr/>
            </p:nvGrpSpPr>
            <p:grpSpPr>
              <a:xfrm>
                <a:off x="4071610" y="3945992"/>
                <a:ext cx="1440950" cy="517309"/>
                <a:chOff x="3684749" y="3956412"/>
                <a:chExt cx="1440950" cy="517309"/>
              </a:xfrm>
            </p:grpSpPr>
            <p:sp>
              <p:nvSpPr>
                <p:cNvPr id="26" name="TextBox 25">
                  <a:extLst>
                    <a:ext uri="{FF2B5EF4-FFF2-40B4-BE49-F238E27FC236}">
                      <a16:creationId xmlns:a16="http://schemas.microsoft.com/office/drawing/2014/main" id="{0F689A8B-F1A6-47F5-9E3B-3042ACA2F8BB}"/>
                    </a:ext>
                  </a:extLst>
                </p:cNvPr>
                <p:cNvSpPr txBox="1"/>
                <p:nvPr/>
              </p:nvSpPr>
              <p:spPr bwMode="gray">
                <a:xfrm>
                  <a:off x="3684749" y="4335222"/>
                  <a:ext cx="1440950" cy="138499"/>
                </a:xfrm>
                <a:prstGeom prst="rect">
                  <a:avLst/>
                </a:prstGeom>
                <a:noFill/>
              </p:spPr>
              <p:txBody>
                <a:bodyPr wrap="square" lIns="0" tIns="0" rIns="0" bIns="0" rtlCol="0">
                  <a:spAutoFit/>
                </a:bodyPr>
                <a:lstStyle/>
                <a:p>
                  <a:pPr>
                    <a:spcBef>
                      <a:spcPts val="500"/>
                    </a:spcBef>
                  </a:pPr>
                  <a:r>
                    <a:rPr lang="en-US" sz="900" dirty="0"/>
                    <a:t>Student applicants</a:t>
                  </a:r>
                </a:p>
              </p:txBody>
            </p:sp>
            <p:sp>
              <p:nvSpPr>
                <p:cNvPr id="27" name="TextBox 26">
                  <a:extLst>
                    <a:ext uri="{FF2B5EF4-FFF2-40B4-BE49-F238E27FC236}">
                      <a16:creationId xmlns:a16="http://schemas.microsoft.com/office/drawing/2014/main" id="{F131A8B4-570C-4202-BF02-5F2590B3EEFA}"/>
                    </a:ext>
                  </a:extLst>
                </p:cNvPr>
                <p:cNvSpPr txBox="1"/>
                <p:nvPr/>
              </p:nvSpPr>
              <p:spPr bwMode="gray">
                <a:xfrm>
                  <a:off x="3684749" y="3956412"/>
                  <a:ext cx="963671" cy="384721"/>
                </a:xfrm>
                <a:prstGeom prst="rect">
                  <a:avLst/>
                </a:prstGeom>
                <a:noFill/>
              </p:spPr>
              <p:txBody>
                <a:bodyPr wrap="square" lIns="0" tIns="0" rIns="0" bIns="0" rtlCol="0">
                  <a:spAutoFit/>
                </a:bodyPr>
                <a:lstStyle/>
                <a:p>
                  <a:r>
                    <a:rPr lang="en-US" sz="2500" dirty="0">
                      <a:solidFill>
                        <a:schemeClr val="accent6"/>
                      </a:solidFill>
                      <a:latin typeface="+mj-lt"/>
                    </a:rPr>
                    <a:t>1000+</a:t>
                  </a:r>
                </a:p>
              </p:txBody>
            </p:sp>
          </p:grpSp>
          <p:grpSp>
            <p:nvGrpSpPr>
              <p:cNvPr id="28" name="Group 27">
                <a:extLst>
                  <a:ext uri="{FF2B5EF4-FFF2-40B4-BE49-F238E27FC236}">
                    <a16:creationId xmlns:a16="http://schemas.microsoft.com/office/drawing/2014/main" id="{74C7B748-A52C-42A6-8291-19DAC0497A2E}"/>
                  </a:ext>
                </a:extLst>
              </p:cNvPr>
              <p:cNvGrpSpPr/>
              <p:nvPr/>
            </p:nvGrpSpPr>
            <p:grpSpPr bwMode="gray">
              <a:xfrm>
                <a:off x="5399097" y="929509"/>
                <a:ext cx="271672" cy="181522"/>
                <a:chOff x="4411101" y="2003891"/>
                <a:chExt cx="271672" cy="181522"/>
              </a:xfrm>
            </p:grpSpPr>
            <p:sp>
              <p:nvSpPr>
                <p:cNvPr id="29" name="Rectangle 28">
                  <a:extLst>
                    <a:ext uri="{FF2B5EF4-FFF2-40B4-BE49-F238E27FC236}">
                      <a16:creationId xmlns:a16="http://schemas.microsoft.com/office/drawing/2014/main" id="{D06DA247-B8F3-4005-8A03-3A918C8BFC3D}"/>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0" name="Round Same Side Corner Rectangle 28">
                  <a:extLst>
                    <a:ext uri="{FF2B5EF4-FFF2-40B4-BE49-F238E27FC236}">
                      <a16:creationId xmlns:a16="http://schemas.microsoft.com/office/drawing/2014/main" id="{3A5560BD-2D29-464B-9DE5-3E84598DC752}"/>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1" name="Freeform 29">
                  <a:extLst>
                    <a:ext uri="{FF2B5EF4-FFF2-40B4-BE49-F238E27FC236}">
                      <a16:creationId xmlns:a16="http://schemas.microsoft.com/office/drawing/2014/main" id="{8F0E60FC-7A8E-4D6F-8241-800682907D33}"/>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grpSp>
        <p:grpSp>
          <p:nvGrpSpPr>
            <p:cNvPr id="36" name="Group 35">
              <a:extLst>
                <a:ext uri="{FF2B5EF4-FFF2-40B4-BE49-F238E27FC236}">
                  <a16:creationId xmlns:a16="http://schemas.microsoft.com/office/drawing/2014/main" id="{E68E070F-0A43-4F7F-AEA2-8DAA2EAB4CA5}"/>
                </a:ext>
              </a:extLst>
            </p:cNvPr>
            <p:cNvGrpSpPr/>
            <p:nvPr/>
          </p:nvGrpSpPr>
          <p:grpSpPr>
            <a:xfrm>
              <a:off x="657342" y="1639585"/>
              <a:ext cx="2277870" cy="553998"/>
              <a:chOff x="657342" y="1639585"/>
              <a:chExt cx="2277870" cy="553998"/>
            </a:xfrm>
          </p:grpSpPr>
          <p:pic>
            <p:nvPicPr>
              <p:cNvPr id="32" name="Picture 31">
                <a:extLst>
                  <a:ext uri="{FF2B5EF4-FFF2-40B4-BE49-F238E27FC236}">
                    <a16:creationId xmlns:a16="http://schemas.microsoft.com/office/drawing/2014/main" id="{529DD6F7-96A4-44F3-BE1E-5039A6F2864E}"/>
                  </a:ext>
                </a:extLst>
              </p:cNvPr>
              <p:cNvPicPr>
                <a:picLocks noChangeAspect="1"/>
              </p:cNvPicPr>
              <p:nvPr/>
            </p:nvPicPr>
            <p:blipFill>
              <a:blip r:embed="rId4"/>
              <a:stretch>
                <a:fillRect/>
              </a:stretch>
            </p:blipFill>
            <p:spPr>
              <a:xfrm>
                <a:off x="657342" y="1744677"/>
                <a:ext cx="365760" cy="343814"/>
              </a:xfrm>
              <a:prstGeom prst="rect">
                <a:avLst/>
              </a:prstGeom>
            </p:spPr>
          </p:pic>
          <p:sp>
            <p:nvSpPr>
              <p:cNvPr id="33" name="TextBox 32">
                <a:extLst>
                  <a:ext uri="{FF2B5EF4-FFF2-40B4-BE49-F238E27FC236}">
                    <a16:creationId xmlns:a16="http://schemas.microsoft.com/office/drawing/2014/main" id="{B8640F4A-280E-49B0-8B9D-FB4478C52982}"/>
                  </a:ext>
                </a:extLst>
              </p:cNvPr>
              <p:cNvSpPr txBox="1"/>
              <p:nvPr/>
            </p:nvSpPr>
            <p:spPr>
              <a:xfrm>
                <a:off x="1320542" y="1639585"/>
                <a:ext cx="1614670" cy="553998"/>
              </a:xfrm>
              <a:prstGeom prst="rect">
                <a:avLst/>
              </a:prstGeom>
              <a:noFill/>
            </p:spPr>
            <p:txBody>
              <a:bodyPr wrap="square" lIns="0" tIns="0" rIns="0" bIns="0" rtlCol="0">
                <a:spAutoFit/>
              </a:bodyPr>
              <a:lstStyle/>
              <a:p>
                <a:pPr>
                  <a:spcBef>
                    <a:spcPts val="500"/>
                  </a:spcBef>
                </a:pPr>
                <a:r>
                  <a:rPr lang="en-US" sz="900" dirty="0"/>
                  <a:t>Building-block to </a:t>
                </a:r>
                <a:r>
                  <a:rPr lang="en-US" sz="900" b="1" dirty="0"/>
                  <a:t>future internship opportunities </a:t>
                </a:r>
                <a:r>
                  <a:rPr lang="en-US" sz="900" dirty="0"/>
                  <a:t>that require some workplace experience</a:t>
                </a:r>
                <a:endParaRPr lang="en-US" sz="900" b="1" dirty="0"/>
              </a:p>
            </p:txBody>
          </p:sp>
        </p:grpSp>
        <p:grpSp>
          <p:nvGrpSpPr>
            <p:cNvPr id="35" name="Group 34">
              <a:extLst>
                <a:ext uri="{FF2B5EF4-FFF2-40B4-BE49-F238E27FC236}">
                  <a16:creationId xmlns:a16="http://schemas.microsoft.com/office/drawing/2014/main" id="{0FC40CAF-352A-46D1-ACB2-DEC53472BAC7}"/>
                </a:ext>
              </a:extLst>
            </p:cNvPr>
            <p:cNvGrpSpPr/>
            <p:nvPr/>
          </p:nvGrpSpPr>
          <p:grpSpPr>
            <a:xfrm>
              <a:off x="625284" y="2904237"/>
              <a:ext cx="2215230" cy="830997"/>
              <a:chOff x="625284" y="2627561"/>
              <a:chExt cx="2215230" cy="830997"/>
            </a:xfrm>
          </p:grpSpPr>
          <p:sp>
            <p:nvSpPr>
              <p:cNvPr id="8" name="Text Placeholder 12">
                <a:extLst>
                  <a:ext uri="{FF2B5EF4-FFF2-40B4-BE49-F238E27FC236}">
                    <a16:creationId xmlns:a16="http://schemas.microsoft.com/office/drawing/2014/main" id="{148D78F1-B946-443C-AC55-69AA90CECC5A}"/>
                  </a:ext>
                </a:extLst>
              </p:cNvPr>
              <p:cNvSpPr txBox="1">
                <a:spLocks/>
              </p:cNvSpPr>
              <p:nvPr/>
            </p:nvSpPr>
            <p:spPr bwMode="gray">
              <a:xfrm>
                <a:off x="1320542" y="2627561"/>
                <a:ext cx="1519972" cy="830997"/>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0" indent="0">
                  <a:buNone/>
                </a:pPr>
                <a:r>
                  <a:rPr lang="en-US" dirty="0"/>
                  <a:t>Research lab in Utah that hosted multiple externs over the years recently added </a:t>
                </a:r>
                <a:r>
                  <a:rPr lang="en-US" b="1" dirty="0"/>
                  <a:t>internship options specifically for Carleton students</a:t>
                </a:r>
              </a:p>
            </p:txBody>
          </p:sp>
          <p:pic>
            <p:nvPicPr>
              <p:cNvPr id="34" name="Picture 33">
                <a:extLst>
                  <a:ext uri="{FF2B5EF4-FFF2-40B4-BE49-F238E27FC236}">
                    <a16:creationId xmlns:a16="http://schemas.microsoft.com/office/drawing/2014/main" id="{572E828C-278C-463B-B9BD-A62D8CAAB30C}"/>
                  </a:ext>
                </a:extLst>
              </p:cNvPr>
              <p:cNvPicPr>
                <a:picLocks noChangeAspect="1"/>
              </p:cNvPicPr>
              <p:nvPr/>
            </p:nvPicPr>
            <p:blipFill>
              <a:blip r:embed="rId5"/>
              <a:stretch>
                <a:fillRect/>
              </a:stretch>
            </p:blipFill>
            <p:spPr>
              <a:xfrm>
                <a:off x="625284" y="2898001"/>
                <a:ext cx="457200" cy="290117"/>
              </a:xfrm>
              <a:prstGeom prst="rect">
                <a:avLst/>
              </a:prstGeom>
            </p:spPr>
          </p:pic>
        </p:grpSp>
        <p:cxnSp>
          <p:nvCxnSpPr>
            <p:cNvPr id="44" name="Straight Connector 43">
              <a:extLst>
                <a:ext uri="{FF2B5EF4-FFF2-40B4-BE49-F238E27FC236}">
                  <a16:creationId xmlns:a16="http://schemas.microsoft.com/office/drawing/2014/main" id="{3884D866-EC65-480C-B1B7-0F296DE4488D}"/>
                </a:ext>
              </a:extLst>
            </p:cNvPr>
            <p:cNvCxnSpPr/>
            <p:nvPr/>
          </p:nvCxnSpPr>
          <p:spPr bwMode="gray">
            <a:xfrm>
              <a:off x="750277" y="2548910"/>
              <a:ext cx="1905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15766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289EF-7B22-4E14-96AC-83A5F2C4B6E9}"/>
              </a:ext>
            </a:extLst>
          </p:cNvPr>
          <p:cNvSpPr>
            <a:spLocks noGrp="1"/>
          </p:cNvSpPr>
          <p:nvPr>
            <p:ph type="body" sz="quarter" idx="10"/>
          </p:nvPr>
        </p:nvSpPr>
        <p:spPr>
          <a:xfrm>
            <a:off x="262272" y="97401"/>
            <a:ext cx="2543175" cy="123111"/>
          </a:xfrm>
        </p:spPr>
        <p:txBody>
          <a:bodyPr/>
          <a:lstStyle/>
          <a:p>
            <a:r>
              <a:rPr lang="en-US" dirty="0"/>
              <a:t>Strategy 6: Facilitating Workplace Experience</a:t>
            </a:r>
          </a:p>
        </p:txBody>
      </p:sp>
      <p:sp>
        <p:nvSpPr>
          <p:cNvPr id="3" name="Text Placeholder 2">
            <a:extLst>
              <a:ext uri="{FF2B5EF4-FFF2-40B4-BE49-F238E27FC236}">
                <a16:creationId xmlns:a16="http://schemas.microsoft.com/office/drawing/2014/main" id="{DD87AEEC-EAF7-487D-807E-EE9A0E598B2B}"/>
              </a:ext>
            </a:extLst>
          </p:cNvPr>
          <p:cNvSpPr>
            <a:spLocks noGrp="1"/>
          </p:cNvSpPr>
          <p:nvPr>
            <p:ph type="body" sz="quarter" idx="11"/>
          </p:nvPr>
        </p:nvSpPr>
        <p:spPr/>
        <p:txBody>
          <a:bodyPr/>
          <a:lstStyle/>
          <a:p>
            <a:r>
              <a:rPr lang="en-US" dirty="0"/>
              <a:t>Engaging with Alumni at Their Workplace Provides a Way In for Students</a:t>
            </a:r>
          </a:p>
        </p:txBody>
      </p:sp>
      <p:sp>
        <p:nvSpPr>
          <p:cNvPr id="4" name="Text Placeholder 3">
            <a:extLst>
              <a:ext uri="{FF2B5EF4-FFF2-40B4-BE49-F238E27FC236}">
                <a16:creationId xmlns:a16="http://schemas.microsoft.com/office/drawing/2014/main" id="{38E0307E-FC03-4BED-89EC-E2F477A46656}"/>
              </a:ext>
            </a:extLst>
          </p:cNvPr>
          <p:cNvSpPr>
            <a:spLocks noGrp="1"/>
          </p:cNvSpPr>
          <p:nvPr>
            <p:ph type="body" sz="quarter" idx="12"/>
          </p:nvPr>
        </p:nvSpPr>
        <p:spPr>
          <a:xfrm>
            <a:off x="266700" y="53343"/>
            <a:ext cx="5604711" cy="512961"/>
          </a:xfrm>
        </p:spPr>
        <p:txBody>
          <a:bodyPr/>
          <a:lstStyle/>
          <a:p>
            <a:r>
              <a:rPr lang="en-US" dirty="0"/>
              <a:t>Corporate Alumni Chapters Reinvent Engagement</a:t>
            </a:r>
          </a:p>
        </p:txBody>
      </p:sp>
      <p:sp>
        <p:nvSpPr>
          <p:cNvPr id="5" name="Text Placeholder 4">
            <a:extLst>
              <a:ext uri="{FF2B5EF4-FFF2-40B4-BE49-F238E27FC236}">
                <a16:creationId xmlns:a16="http://schemas.microsoft.com/office/drawing/2014/main" id="{C8413DA0-CCD5-4B2C-8C02-33A3D12BC7FC}"/>
              </a:ext>
            </a:extLst>
          </p:cNvPr>
          <p:cNvSpPr>
            <a:spLocks noGrp="1"/>
          </p:cNvSpPr>
          <p:nvPr>
            <p:ph type="body" sz="quarter" idx="13"/>
          </p:nvPr>
        </p:nvSpPr>
        <p:spPr>
          <a:xfrm>
            <a:off x="5016137" y="4600545"/>
            <a:ext cx="1384663" cy="200055"/>
          </a:xfrm>
        </p:spPr>
        <p:txBody>
          <a:bodyPr/>
          <a:lstStyle/>
          <a:p>
            <a:r>
              <a:rPr lang="en-US" dirty="0"/>
              <a:t>Source: EAB interviews &amp; analysis</a:t>
            </a:r>
          </a:p>
        </p:txBody>
      </p:sp>
      <p:sp>
        <p:nvSpPr>
          <p:cNvPr id="6" name="Text Placeholder 5">
            <a:extLst>
              <a:ext uri="{FF2B5EF4-FFF2-40B4-BE49-F238E27FC236}">
                <a16:creationId xmlns:a16="http://schemas.microsoft.com/office/drawing/2014/main" id="{B03365E9-7A67-430E-8695-F4047604DCD2}"/>
              </a:ext>
            </a:extLst>
          </p:cNvPr>
          <p:cNvSpPr>
            <a:spLocks noGrp="1"/>
          </p:cNvSpPr>
          <p:nvPr>
            <p:ph type="body" sz="quarter" idx="14"/>
          </p:nvPr>
        </p:nvSpPr>
        <p:spPr/>
        <p:txBody>
          <a:bodyPr/>
          <a:lstStyle/>
          <a:p>
            <a:endParaRPr lang="en-US" dirty="0"/>
          </a:p>
        </p:txBody>
      </p:sp>
      <p:grpSp>
        <p:nvGrpSpPr>
          <p:cNvPr id="7" name="Group 6">
            <a:extLst>
              <a:ext uri="{FF2B5EF4-FFF2-40B4-BE49-F238E27FC236}">
                <a16:creationId xmlns:a16="http://schemas.microsoft.com/office/drawing/2014/main" id="{1B89D10E-2887-4730-8838-40EA364D378A}"/>
              </a:ext>
            </a:extLst>
          </p:cNvPr>
          <p:cNvGrpSpPr/>
          <p:nvPr/>
        </p:nvGrpSpPr>
        <p:grpSpPr>
          <a:xfrm>
            <a:off x="283542" y="1195065"/>
            <a:ext cx="5985209" cy="2526668"/>
            <a:chOff x="283542" y="1195065"/>
            <a:chExt cx="5985209" cy="2526668"/>
          </a:xfrm>
        </p:grpSpPr>
        <p:grpSp>
          <p:nvGrpSpPr>
            <p:cNvPr id="19" name="Group 18">
              <a:extLst>
                <a:ext uri="{FF2B5EF4-FFF2-40B4-BE49-F238E27FC236}">
                  <a16:creationId xmlns:a16="http://schemas.microsoft.com/office/drawing/2014/main" id="{52C12EEC-67E9-4AC6-9690-CA0CCACB3E2C}"/>
                </a:ext>
              </a:extLst>
            </p:cNvPr>
            <p:cNvGrpSpPr/>
            <p:nvPr/>
          </p:nvGrpSpPr>
          <p:grpSpPr>
            <a:xfrm>
              <a:off x="3144253" y="1703745"/>
              <a:ext cx="3124498" cy="2017988"/>
              <a:chOff x="3144253" y="1703745"/>
              <a:chExt cx="3124498" cy="2017988"/>
            </a:xfrm>
          </p:grpSpPr>
          <p:sp>
            <p:nvSpPr>
              <p:cNvPr id="8" name="Text Placeholder 1">
                <a:extLst>
                  <a:ext uri="{FF2B5EF4-FFF2-40B4-BE49-F238E27FC236}">
                    <a16:creationId xmlns:a16="http://schemas.microsoft.com/office/drawing/2014/main" id="{AE59CF86-985D-4D07-AE22-615CF7DB24B4}"/>
                  </a:ext>
                </a:extLst>
              </p:cNvPr>
              <p:cNvSpPr txBox="1">
                <a:spLocks/>
              </p:cNvSpPr>
              <p:nvPr/>
            </p:nvSpPr>
            <p:spPr bwMode="gray">
              <a:xfrm>
                <a:off x="3144253" y="1703745"/>
                <a:ext cx="3124498" cy="2017988"/>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sz="1000" b="1" dirty="0"/>
                  <a:t>Getting in Alumni Line of Site</a:t>
                </a:r>
              </a:p>
              <a:p>
                <a:pPr marL="0" lvl="0" indent="0">
                  <a:buNone/>
                </a:pPr>
                <a:r>
                  <a:rPr lang="en-US" dirty="0"/>
                  <a:t>“We’re always saying to our alumni: ‘come to this happy hour,’ ‘come to campus and see us,’ ‘come to us and do all these things.’ </a:t>
                </a:r>
                <a:r>
                  <a:rPr lang="en-US" b="1" dirty="0"/>
                  <a:t>For once, we thought, we should go to them.</a:t>
                </a:r>
                <a:r>
                  <a:rPr lang="en-US" dirty="0"/>
                  <a:t> It should be about them and about what the university can do for these companies and alumni in their own professional lives.”</a:t>
                </a:r>
              </a:p>
              <a:p>
                <a:pPr marL="0" indent="0" algn="r">
                  <a:buNone/>
                </a:pPr>
                <a:r>
                  <a:rPr lang="en-US" sz="800" i="1" dirty="0"/>
                  <a:t>Mollie Repetto</a:t>
                </a:r>
                <a:br>
                  <a:rPr lang="en-US" sz="800" i="1" dirty="0"/>
                </a:br>
                <a:r>
                  <a:rPr lang="en-US" sz="800" i="1" dirty="0"/>
                  <a:t>Executive Director, Industry Partners Programme</a:t>
                </a:r>
                <a:br>
                  <a:rPr lang="en-US" sz="800" i="1" dirty="0"/>
                </a:br>
                <a:r>
                  <a:rPr lang="en-US" sz="800" i="1" dirty="0"/>
                  <a:t>Temple University</a:t>
                </a:r>
              </a:p>
            </p:txBody>
          </p:sp>
          <p:grpSp>
            <p:nvGrpSpPr>
              <p:cNvPr id="9" name="Group 8">
                <a:extLst>
                  <a:ext uri="{FF2B5EF4-FFF2-40B4-BE49-F238E27FC236}">
                    <a16:creationId xmlns:a16="http://schemas.microsoft.com/office/drawing/2014/main" id="{D9A39DD6-41B4-49C3-A823-64BAB40426B3}"/>
                  </a:ext>
                </a:extLst>
              </p:cNvPr>
              <p:cNvGrpSpPr/>
              <p:nvPr/>
            </p:nvGrpSpPr>
            <p:grpSpPr bwMode="gray">
              <a:xfrm>
                <a:off x="5997079" y="1703745"/>
                <a:ext cx="271672" cy="181522"/>
                <a:chOff x="4365373" y="3001627"/>
                <a:chExt cx="271672" cy="181522"/>
              </a:xfrm>
            </p:grpSpPr>
            <p:sp>
              <p:nvSpPr>
                <p:cNvPr id="10" name="Rectangle 9">
                  <a:extLst>
                    <a:ext uri="{FF2B5EF4-FFF2-40B4-BE49-F238E27FC236}">
                      <a16:creationId xmlns:a16="http://schemas.microsoft.com/office/drawing/2014/main" id="{8C78DFE9-0CBB-4F4D-8362-E73FA4F9C154}"/>
                    </a:ext>
                  </a:extLst>
                </p:cNvPr>
                <p:cNvSpPr/>
                <p:nvPr/>
              </p:nvSpPr>
              <p:spPr bwMode="gray">
                <a:xfrm>
                  <a:off x="4365373" y="3001627"/>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11" name="Round Same Side Corner Rectangle 69">
                  <a:extLst>
                    <a:ext uri="{FF2B5EF4-FFF2-40B4-BE49-F238E27FC236}">
                      <a16:creationId xmlns:a16="http://schemas.microsoft.com/office/drawing/2014/main" id="{A45BE981-BDB6-43BE-872B-7EA25378C333}"/>
                    </a:ext>
                  </a:extLst>
                </p:cNvPr>
                <p:cNvSpPr/>
                <p:nvPr/>
              </p:nvSpPr>
              <p:spPr bwMode="gray">
                <a:xfrm rot="10800000">
                  <a:off x="4365373" y="3001627"/>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12" name="Freeform 70">
                  <a:extLst>
                    <a:ext uri="{FF2B5EF4-FFF2-40B4-BE49-F238E27FC236}">
                      <a16:creationId xmlns:a16="http://schemas.microsoft.com/office/drawing/2014/main" id="{9A2AF46A-B227-48D6-8181-78A405CF4813}"/>
                    </a:ext>
                  </a:extLst>
                </p:cNvPr>
                <p:cNvSpPr>
                  <a:spLocks/>
                </p:cNvSpPr>
                <p:nvPr/>
              </p:nvSpPr>
              <p:spPr bwMode="gray">
                <a:xfrm rot="10800000">
                  <a:off x="4409416" y="3036778"/>
                  <a:ext cx="58797" cy="109665"/>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13" name="Freeform 71">
                  <a:extLst>
                    <a:ext uri="{FF2B5EF4-FFF2-40B4-BE49-F238E27FC236}">
                      <a16:creationId xmlns:a16="http://schemas.microsoft.com/office/drawing/2014/main" id="{18D24B83-064C-4072-B3EC-6853BAEB0A46}"/>
                    </a:ext>
                  </a:extLst>
                </p:cNvPr>
                <p:cNvSpPr>
                  <a:spLocks/>
                </p:cNvSpPr>
                <p:nvPr/>
              </p:nvSpPr>
              <p:spPr bwMode="gray">
                <a:xfrm rot="10800000">
                  <a:off x="4478783" y="3036778"/>
                  <a:ext cx="58797" cy="109665"/>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sp>
          <p:nvSpPr>
            <p:cNvPr id="16" name="TextBox 15">
              <a:extLst>
                <a:ext uri="{FF2B5EF4-FFF2-40B4-BE49-F238E27FC236}">
                  <a16:creationId xmlns:a16="http://schemas.microsoft.com/office/drawing/2014/main" id="{1C2CDB03-A1FE-4C56-ACF3-F514627307E2}"/>
                </a:ext>
              </a:extLst>
            </p:cNvPr>
            <p:cNvSpPr txBox="1"/>
            <p:nvPr/>
          </p:nvSpPr>
          <p:spPr>
            <a:xfrm>
              <a:off x="394069" y="1195065"/>
              <a:ext cx="1965282" cy="153888"/>
            </a:xfrm>
            <a:prstGeom prst="rect">
              <a:avLst/>
            </a:prstGeom>
            <a:noFill/>
          </p:spPr>
          <p:txBody>
            <a:bodyPr wrap="none" lIns="0" tIns="0" rIns="0" bIns="0" rtlCol="0">
              <a:spAutoFit/>
            </a:bodyPr>
            <a:lstStyle/>
            <a:p>
              <a:pPr>
                <a:spcBef>
                  <a:spcPts val="500"/>
                </a:spcBef>
              </a:pPr>
              <a:r>
                <a:rPr lang="en-US" sz="1000" b="1" dirty="0"/>
                <a:t>Corporate Chapters in Brief</a:t>
              </a:r>
            </a:p>
          </p:txBody>
        </p:sp>
        <p:grpSp>
          <p:nvGrpSpPr>
            <p:cNvPr id="25" name="Group 24">
              <a:extLst>
                <a:ext uri="{FF2B5EF4-FFF2-40B4-BE49-F238E27FC236}">
                  <a16:creationId xmlns:a16="http://schemas.microsoft.com/office/drawing/2014/main" id="{1AB9F385-E93B-450D-B5D0-C81000E51D92}"/>
                </a:ext>
              </a:extLst>
            </p:cNvPr>
            <p:cNvGrpSpPr/>
            <p:nvPr/>
          </p:nvGrpSpPr>
          <p:grpSpPr>
            <a:xfrm>
              <a:off x="283542" y="1600878"/>
              <a:ext cx="2329554" cy="692497"/>
              <a:chOff x="283542" y="1600878"/>
              <a:chExt cx="2329554" cy="692497"/>
            </a:xfrm>
          </p:grpSpPr>
          <p:sp>
            <p:nvSpPr>
              <p:cNvPr id="17" name="TextBox 16">
                <a:extLst>
                  <a:ext uri="{FF2B5EF4-FFF2-40B4-BE49-F238E27FC236}">
                    <a16:creationId xmlns:a16="http://schemas.microsoft.com/office/drawing/2014/main" id="{20F413C5-0E31-4EBF-9346-DDBB12FC2D27}"/>
                  </a:ext>
                </a:extLst>
              </p:cNvPr>
              <p:cNvSpPr txBox="1"/>
              <p:nvPr/>
            </p:nvSpPr>
            <p:spPr>
              <a:xfrm>
                <a:off x="504597" y="1600878"/>
                <a:ext cx="2108499" cy="692497"/>
              </a:xfrm>
              <a:prstGeom prst="rect">
                <a:avLst/>
              </a:prstGeom>
              <a:noFill/>
            </p:spPr>
            <p:txBody>
              <a:bodyPr wrap="square" lIns="0" tIns="0" rIns="0" bIns="0" rtlCol="0">
                <a:spAutoFit/>
              </a:bodyPr>
              <a:lstStyle/>
              <a:p>
                <a:pPr>
                  <a:spcBef>
                    <a:spcPts val="500"/>
                  </a:spcBef>
                </a:pPr>
                <a:r>
                  <a:rPr lang="en-US" sz="900" dirty="0"/>
                  <a:t>Reimagining the concept of traditional affinity and regional chapters, corporate chapters consist of alumni who work for the same company at the same work site</a:t>
                </a:r>
              </a:p>
            </p:txBody>
          </p:sp>
          <p:sp>
            <p:nvSpPr>
              <p:cNvPr id="20" name="Isosceles Triangle 19">
                <a:extLst>
                  <a:ext uri="{FF2B5EF4-FFF2-40B4-BE49-F238E27FC236}">
                    <a16:creationId xmlns:a16="http://schemas.microsoft.com/office/drawing/2014/main" id="{B29EE955-9C4E-4F53-A504-6496736751CA}"/>
                  </a:ext>
                </a:extLst>
              </p:cNvPr>
              <p:cNvSpPr/>
              <p:nvPr/>
            </p:nvSpPr>
            <p:spPr bwMode="gray">
              <a:xfrm rot="5400000" flipH="1">
                <a:off x="269381" y="1615039"/>
                <a:ext cx="205334" cy="177012"/>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4" name="Group 23">
              <a:extLst>
                <a:ext uri="{FF2B5EF4-FFF2-40B4-BE49-F238E27FC236}">
                  <a16:creationId xmlns:a16="http://schemas.microsoft.com/office/drawing/2014/main" id="{4DE43C54-2D67-4805-9CBD-C3C943D0F940}"/>
                </a:ext>
              </a:extLst>
            </p:cNvPr>
            <p:cNvGrpSpPr/>
            <p:nvPr/>
          </p:nvGrpSpPr>
          <p:grpSpPr>
            <a:xfrm>
              <a:off x="283542" y="2907454"/>
              <a:ext cx="2153600" cy="692497"/>
              <a:chOff x="283542" y="2907454"/>
              <a:chExt cx="2153600" cy="692497"/>
            </a:xfrm>
          </p:grpSpPr>
          <p:sp>
            <p:nvSpPr>
              <p:cNvPr id="18" name="TextBox 17">
                <a:extLst>
                  <a:ext uri="{FF2B5EF4-FFF2-40B4-BE49-F238E27FC236}">
                    <a16:creationId xmlns:a16="http://schemas.microsoft.com/office/drawing/2014/main" id="{60E9DBD4-4C7C-4A18-BE78-32B34DD18951}"/>
                  </a:ext>
                </a:extLst>
              </p:cNvPr>
              <p:cNvSpPr txBox="1"/>
              <p:nvPr/>
            </p:nvSpPr>
            <p:spPr>
              <a:xfrm>
                <a:off x="504597" y="2907454"/>
                <a:ext cx="1932545" cy="692497"/>
              </a:xfrm>
              <a:prstGeom prst="rect">
                <a:avLst/>
              </a:prstGeom>
              <a:noFill/>
            </p:spPr>
            <p:txBody>
              <a:bodyPr wrap="square" lIns="0" tIns="0" rIns="0" bIns="0" rtlCol="0">
                <a:spAutoFit/>
              </a:bodyPr>
              <a:lstStyle/>
              <a:p>
                <a:pPr>
                  <a:spcBef>
                    <a:spcPts val="500"/>
                  </a:spcBef>
                </a:pPr>
                <a:r>
                  <a:rPr lang="en-US" sz="900" dirty="0"/>
                  <a:t>These chapters then act as ‘ready-made’ communities for students to pursue internships, jobs, and mentorship with alumni and their employers</a:t>
                </a:r>
              </a:p>
            </p:txBody>
          </p:sp>
          <p:sp>
            <p:nvSpPr>
              <p:cNvPr id="21" name="Isosceles Triangle 20">
                <a:extLst>
                  <a:ext uri="{FF2B5EF4-FFF2-40B4-BE49-F238E27FC236}">
                    <a16:creationId xmlns:a16="http://schemas.microsoft.com/office/drawing/2014/main" id="{18D6184C-67CE-4871-91A5-16792C9323AF}"/>
                  </a:ext>
                </a:extLst>
              </p:cNvPr>
              <p:cNvSpPr/>
              <p:nvPr/>
            </p:nvSpPr>
            <p:spPr bwMode="gray">
              <a:xfrm rot="5400000" flipH="1">
                <a:off x="269381" y="2921615"/>
                <a:ext cx="205334" cy="177012"/>
              </a:xfrm>
              <a:prstGeom prst="triangle">
                <a:avLst/>
              </a:prstGeom>
              <a:solidFill>
                <a:schemeClr val="accent6"/>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cxnSp>
          <p:nvCxnSpPr>
            <p:cNvPr id="23" name="Straight Connector 22">
              <a:extLst>
                <a:ext uri="{FF2B5EF4-FFF2-40B4-BE49-F238E27FC236}">
                  <a16:creationId xmlns:a16="http://schemas.microsoft.com/office/drawing/2014/main" id="{64ACF3E9-AF57-44C9-AD4F-32FEDC763FDF}"/>
                </a:ext>
              </a:extLst>
            </p:cNvPr>
            <p:cNvCxnSpPr>
              <a:cxnSpLocks/>
            </p:cNvCxnSpPr>
            <p:nvPr/>
          </p:nvCxnSpPr>
          <p:spPr bwMode="gray">
            <a:xfrm>
              <a:off x="504597" y="2600414"/>
              <a:ext cx="211226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9466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2272" y="97401"/>
            <a:ext cx="2543175" cy="123111"/>
          </a:xfrm>
        </p:spPr>
        <p:txBody>
          <a:bodyPr/>
          <a:lstStyle/>
          <a:p>
            <a:r>
              <a:rPr lang="en-US" dirty="0"/>
              <a:t>Strategy 6: Facilitating Workplace Experience</a:t>
            </a:r>
          </a:p>
        </p:txBody>
      </p:sp>
      <p:sp>
        <p:nvSpPr>
          <p:cNvPr id="3" name="Text Placeholder 2"/>
          <p:cNvSpPr>
            <a:spLocks noGrp="1"/>
          </p:cNvSpPr>
          <p:nvPr>
            <p:ph type="body" sz="quarter" idx="11"/>
          </p:nvPr>
        </p:nvSpPr>
        <p:spPr>
          <a:xfrm>
            <a:off x="266700" y="640267"/>
            <a:ext cx="5867400" cy="184666"/>
          </a:xfrm>
        </p:spPr>
        <p:txBody>
          <a:bodyPr/>
          <a:lstStyle/>
          <a:p>
            <a:r>
              <a:rPr lang="en-US" dirty="0"/>
              <a:t>Alumni Corporate Chapters Can Lead to Student Jobs and Internships</a:t>
            </a:r>
          </a:p>
        </p:txBody>
      </p:sp>
      <p:sp>
        <p:nvSpPr>
          <p:cNvPr id="4" name="Text Placeholder 3"/>
          <p:cNvSpPr>
            <a:spLocks noGrp="1"/>
          </p:cNvSpPr>
          <p:nvPr>
            <p:ph type="body" sz="quarter" idx="12"/>
          </p:nvPr>
        </p:nvSpPr>
        <p:spPr/>
        <p:txBody>
          <a:bodyPr/>
          <a:lstStyle/>
          <a:p>
            <a:r>
              <a:rPr lang="en-US" dirty="0"/>
              <a:t>Tapping into Alumni Employers</a:t>
            </a:r>
          </a:p>
        </p:txBody>
      </p:sp>
      <p:sp>
        <p:nvSpPr>
          <p:cNvPr id="5" name="Text Placeholder 4"/>
          <p:cNvSpPr>
            <a:spLocks noGrp="1"/>
          </p:cNvSpPr>
          <p:nvPr>
            <p:ph type="body" sz="quarter" idx="13"/>
          </p:nvPr>
        </p:nvSpPr>
        <p:spPr>
          <a:xfrm>
            <a:off x="2921001" y="4677489"/>
            <a:ext cx="3479800" cy="123111"/>
          </a:xfrm>
        </p:spPr>
        <p:txBody>
          <a:bodyPr/>
          <a:lstStyle/>
          <a:p>
            <a:pPr algn="r"/>
            <a:r>
              <a:rPr lang="en-US" dirty="0"/>
              <a:t>Source: Seattle University, Seattle, WA; Temple University, Philadelphia, PA; EAB interviews and analysis. </a:t>
            </a:r>
          </a:p>
        </p:txBody>
      </p:sp>
      <p:sp>
        <p:nvSpPr>
          <p:cNvPr id="6" name="Text Placeholder 5"/>
          <p:cNvSpPr>
            <a:spLocks noGrp="1"/>
          </p:cNvSpPr>
          <p:nvPr>
            <p:ph type="body" sz="quarter" idx="14"/>
          </p:nvPr>
        </p:nvSpPr>
        <p:spPr>
          <a:xfrm>
            <a:off x="0" y="4502080"/>
            <a:ext cx="2921000" cy="179536"/>
          </a:xfrm>
        </p:spPr>
        <p:txBody>
          <a:bodyPr/>
          <a:lstStyle/>
          <a:p>
            <a:r>
              <a:rPr lang="en-US" dirty="0"/>
              <a:t>Philadelphia branch of national professional services and accounting firm</a:t>
            </a:r>
          </a:p>
          <a:p>
            <a:r>
              <a:rPr lang="en-US" dirty="0"/>
              <a:t>Financial literacy curriculum design project with education school </a:t>
            </a:r>
          </a:p>
        </p:txBody>
      </p:sp>
      <p:graphicFrame>
        <p:nvGraphicFramePr>
          <p:cNvPr id="43" name="Table 42"/>
          <p:cNvGraphicFramePr>
            <a:graphicFrameLocks noGrp="1"/>
          </p:cNvGraphicFramePr>
          <p:nvPr>
            <p:extLst>
              <p:ext uri="{D42A27DB-BD31-4B8C-83A1-F6EECF244321}">
                <p14:modId xmlns:p14="http://schemas.microsoft.com/office/powerpoint/2010/main" val="1895367677"/>
              </p:ext>
            </p:extLst>
          </p:nvPr>
        </p:nvGraphicFramePr>
        <p:xfrm>
          <a:off x="3433233" y="1285794"/>
          <a:ext cx="2700867" cy="3072337"/>
        </p:xfrm>
        <a:graphic>
          <a:graphicData uri="http://schemas.openxmlformats.org/drawingml/2006/table">
            <a:tbl>
              <a:tblPr firstRow="1" bandRow="1">
                <a:tableStyleId>{2D5ABB26-0587-4C30-8999-92F81FD0307C}</a:tableStyleId>
              </a:tblPr>
              <a:tblGrid>
                <a:gridCol w="2700867">
                  <a:extLst>
                    <a:ext uri="{9D8B030D-6E8A-4147-A177-3AD203B41FA5}">
                      <a16:colId xmlns:a16="http://schemas.microsoft.com/office/drawing/2014/main" val="20000"/>
                    </a:ext>
                  </a:extLst>
                </a:gridCol>
              </a:tblGrid>
              <a:tr h="2633357">
                <a:tc>
                  <a:txBody>
                    <a:bodyPr/>
                    <a:lstStyle/>
                    <a:p>
                      <a:r>
                        <a:rPr lang="en-US" sz="1000" b="1" dirty="0"/>
                        <a:t>Laying A Strong Foundation</a:t>
                      </a:r>
                    </a:p>
                    <a:p>
                      <a:pPr marL="0" lvl="0" indent="0" defTabSz="640080">
                        <a:lnSpc>
                          <a:spcPct val="100000"/>
                        </a:lnSpc>
                        <a:spcBef>
                          <a:spcPts val="500"/>
                        </a:spcBef>
                        <a:buFont typeface="Arial" panose="020B0604020202020204" pitchFamily="34" charset="0"/>
                        <a:buNone/>
                      </a:pPr>
                      <a:r>
                        <a:rPr lang="en-US" sz="900" b="0" dirty="0">
                          <a:solidFill>
                            <a:schemeClr val="tx1"/>
                          </a:solidFill>
                          <a:latin typeface="+mn-lt"/>
                        </a:rPr>
                        <a:t>“We’re playing the long</a:t>
                      </a:r>
                      <a:r>
                        <a:rPr lang="en-US" sz="900" b="0" baseline="0" dirty="0">
                          <a:solidFill>
                            <a:schemeClr val="tx1"/>
                          </a:solidFill>
                          <a:latin typeface="+mn-lt"/>
                        </a:rPr>
                        <a:t> </a:t>
                      </a:r>
                      <a:r>
                        <a:rPr lang="en-US" sz="900" b="0" dirty="0">
                          <a:solidFill>
                            <a:schemeClr val="tx1"/>
                          </a:solidFill>
                          <a:latin typeface="+mn-lt"/>
                        </a:rPr>
                        <a:t>game:</a:t>
                      </a:r>
                    </a:p>
                    <a:p>
                      <a:pPr marL="171450" lvl="0" indent="-171450" defTabSz="640080">
                        <a:lnSpc>
                          <a:spcPct val="100000"/>
                        </a:lnSpc>
                        <a:spcBef>
                          <a:spcPts val="500"/>
                        </a:spcBef>
                        <a:buFont typeface="Arial" panose="020B0604020202020204" pitchFamily="34" charset="0"/>
                        <a:buChar char="•"/>
                      </a:pPr>
                      <a:r>
                        <a:rPr lang="en-US" sz="900" b="0" baseline="0" dirty="0">
                          <a:solidFill>
                            <a:schemeClr val="tx1"/>
                          </a:solidFill>
                          <a:latin typeface="+mn-lt"/>
                        </a:rPr>
                        <a:t>W</a:t>
                      </a:r>
                      <a:r>
                        <a:rPr lang="en-US" sz="900" b="0" dirty="0">
                          <a:solidFill>
                            <a:schemeClr val="tx1"/>
                          </a:solidFill>
                          <a:latin typeface="+mn-lt"/>
                        </a:rPr>
                        <a:t>e’ve set up multiple recruitment and internship partnerships</a:t>
                      </a:r>
                      <a:r>
                        <a:rPr lang="en-US" sz="900" b="0" baseline="0" dirty="0">
                          <a:solidFill>
                            <a:schemeClr val="tx1"/>
                          </a:solidFill>
                          <a:latin typeface="+mn-lt"/>
                        </a:rPr>
                        <a:t> with Microsoft. </a:t>
                      </a:r>
                    </a:p>
                    <a:p>
                      <a:pPr marL="171450" lvl="0" indent="-171450" defTabSz="640080">
                        <a:lnSpc>
                          <a:spcPct val="100000"/>
                        </a:lnSpc>
                        <a:spcBef>
                          <a:spcPts val="500"/>
                        </a:spcBef>
                        <a:buFont typeface="Arial" panose="020B0604020202020204" pitchFamily="34" charset="0"/>
                        <a:buChar char="•"/>
                      </a:pPr>
                      <a:r>
                        <a:rPr lang="en-US" sz="900" b="0" baseline="0" dirty="0">
                          <a:solidFill>
                            <a:schemeClr val="tx1"/>
                          </a:solidFill>
                          <a:latin typeface="+mn-lt"/>
                        </a:rPr>
                        <a:t>Boeing sponsors many business school events, and sends hundreds of mid-career people and executives to them. </a:t>
                      </a:r>
                    </a:p>
                    <a:p>
                      <a:pPr marL="171450" lvl="0" indent="-171450" defTabSz="640080">
                        <a:lnSpc>
                          <a:spcPct val="100000"/>
                        </a:lnSpc>
                        <a:spcBef>
                          <a:spcPts val="500"/>
                        </a:spcBef>
                        <a:buFont typeface="Arial" panose="020B0604020202020204" pitchFamily="34" charset="0"/>
                        <a:buChar char="•"/>
                      </a:pPr>
                      <a:r>
                        <a:rPr lang="en-US" sz="900" b="0" dirty="0">
                          <a:solidFill>
                            <a:schemeClr val="tx1"/>
                          </a:solidFill>
                          <a:latin typeface="+mn-lt"/>
                        </a:rPr>
                        <a:t>We’re created many deep relationships with alumni who have become</a:t>
                      </a:r>
                      <a:r>
                        <a:rPr lang="en-US" sz="900" b="0" baseline="0" dirty="0">
                          <a:solidFill>
                            <a:schemeClr val="tx1"/>
                          </a:solidFill>
                          <a:latin typeface="+mn-lt"/>
                        </a:rPr>
                        <a:t> go-to class speakers and mentors in our science and engineering college</a:t>
                      </a:r>
                      <a:r>
                        <a:rPr lang="en-US" sz="900" b="0" dirty="0">
                          <a:solidFill>
                            <a:schemeClr val="tx1"/>
                          </a:solidFill>
                          <a:latin typeface="+mn-lt"/>
                        </a:rPr>
                        <a:t>.”</a:t>
                      </a:r>
                      <a:endParaRPr lang="en-US" sz="900" b="0" baseline="0" dirty="0">
                        <a:solidFill>
                          <a:schemeClr val="tx1"/>
                        </a:solidFill>
                        <a:latin typeface="+mn-lt"/>
                      </a:endParaRPr>
                    </a:p>
                  </a:txBody>
                  <a:tcPr marL="182880" marR="182880" marT="210312" marB="91440">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438980">
                <a:tc>
                  <a:txBody>
                    <a:bodyPr/>
                    <a:lstStyle/>
                    <a:p>
                      <a:pPr marL="0" lvl="0" indent="0" algn="r" defTabSz="640080">
                        <a:lnSpc>
                          <a:spcPct val="100000"/>
                        </a:lnSpc>
                        <a:spcBef>
                          <a:spcPts val="500"/>
                        </a:spcBef>
                        <a:buFont typeface="Arial" panose="020B0604020202020204" pitchFamily="34" charset="0"/>
                        <a:buNone/>
                      </a:pPr>
                      <a:r>
                        <a:rPr lang="en-US" sz="800" b="0" i="1" dirty="0">
                          <a:solidFill>
                            <a:schemeClr val="tx1"/>
                          </a:solidFill>
                          <a:latin typeface="+mn-lt"/>
                        </a:rPr>
                        <a:t>Susan Vosper, Assistant Vice President for Alumni Engagement</a:t>
                      </a:r>
                    </a:p>
                  </a:txBody>
                  <a:tcPr marL="182880" marR="182880" marT="0" marB="182880">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pSp>
        <p:nvGrpSpPr>
          <p:cNvPr id="44" name="Group 43"/>
          <p:cNvGrpSpPr/>
          <p:nvPr/>
        </p:nvGrpSpPr>
        <p:grpSpPr bwMode="gray">
          <a:xfrm>
            <a:off x="5862428" y="1285794"/>
            <a:ext cx="271672" cy="181522"/>
            <a:chOff x="7874126" y="2184908"/>
            <a:chExt cx="271672" cy="181522"/>
          </a:xfrm>
        </p:grpSpPr>
        <p:grpSp>
          <p:nvGrpSpPr>
            <p:cNvPr id="45" name="Group 44"/>
            <p:cNvGrpSpPr/>
            <p:nvPr/>
          </p:nvGrpSpPr>
          <p:grpSpPr bwMode="gray">
            <a:xfrm>
              <a:off x="7874126" y="2184908"/>
              <a:ext cx="271672" cy="181522"/>
              <a:chOff x="5569224" y="1247744"/>
              <a:chExt cx="271672" cy="181522"/>
            </a:xfrm>
          </p:grpSpPr>
          <p:sp>
            <p:nvSpPr>
              <p:cNvPr id="49" name="Rectangle 48"/>
              <p:cNvSpPr/>
              <p:nvPr/>
            </p:nvSpPr>
            <p:spPr bwMode="gray">
              <a:xfrm>
                <a:off x="5569224" y="1247744"/>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0" name="Round Same Side Corner Rectangle 49"/>
              <p:cNvSpPr/>
              <p:nvPr/>
            </p:nvSpPr>
            <p:spPr bwMode="gray">
              <a:xfrm rot="10800000">
                <a:off x="5569224" y="1247744"/>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grpSp>
        <p:grpSp>
          <p:nvGrpSpPr>
            <p:cNvPr id="46" name="Group 45"/>
            <p:cNvGrpSpPr/>
            <p:nvPr/>
          </p:nvGrpSpPr>
          <p:grpSpPr bwMode="gray">
            <a:xfrm>
              <a:off x="7918169" y="2231033"/>
              <a:ext cx="128164" cy="109665"/>
              <a:chOff x="5631025" y="1193671"/>
              <a:chExt cx="166314" cy="142308"/>
            </a:xfrm>
          </p:grpSpPr>
          <p:sp>
            <p:nvSpPr>
              <p:cNvPr id="47" name="Freeform 46"/>
              <p:cNvSpPr>
                <a:spLocks/>
              </p:cNvSpPr>
              <p:nvPr/>
            </p:nvSpPr>
            <p:spPr bwMode="gray">
              <a:xfrm rot="10800000">
                <a:off x="5631025" y="1193671"/>
                <a:ext cx="76299" cy="142308"/>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48" name="Freeform 47"/>
              <p:cNvSpPr>
                <a:spLocks/>
              </p:cNvSpPr>
              <p:nvPr/>
            </p:nvSpPr>
            <p:spPr bwMode="gray">
              <a:xfrm rot="10800000">
                <a:off x="5721040" y="1193671"/>
                <a:ext cx="76299" cy="142308"/>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nvGrpSpPr>
          <p:cNvPr id="12" name="Group 11">
            <a:extLst>
              <a:ext uri="{FF2B5EF4-FFF2-40B4-BE49-F238E27FC236}">
                <a16:creationId xmlns:a16="http://schemas.microsoft.com/office/drawing/2014/main" id="{D2D72A26-CB95-409A-9084-356F8C6A098E}"/>
              </a:ext>
            </a:extLst>
          </p:cNvPr>
          <p:cNvGrpSpPr/>
          <p:nvPr/>
        </p:nvGrpSpPr>
        <p:grpSpPr>
          <a:xfrm>
            <a:off x="204716" y="924986"/>
            <a:ext cx="5823760" cy="3428650"/>
            <a:chOff x="204716" y="924986"/>
            <a:chExt cx="5823760" cy="3428650"/>
          </a:xfrm>
        </p:grpSpPr>
        <p:pic>
          <p:nvPicPr>
            <p:cNvPr id="14" name="Picture 20" descr="http://i.forbesimg.com/media/lists/colleges/temple-university_200x200.jpg"/>
            <p:cNvPicPr>
              <a:picLocks noChangeAspect="1" noChangeArrowheads="1"/>
            </p:cNvPicPr>
            <p:nvPr/>
          </p:nvPicPr>
          <p:blipFill rotWithShape="1">
            <a:blip r:embed="rId3">
              <a:extLst>
                <a:ext uri="{28A0092B-C50C-407E-A947-70E740481C1C}">
                  <a14:useLocalDpi xmlns:a14="http://schemas.microsoft.com/office/drawing/2010/main" val="0"/>
                </a:ext>
              </a:extLst>
            </a:blip>
            <a:srcRect t="32266" b="31364"/>
            <a:stretch/>
          </p:blipFill>
          <p:spPr bwMode="auto">
            <a:xfrm>
              <a:off x="254091" y="924986"/>
              <a:ext cx="906760" cy="32979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bwMode="gray">
            <a:xfrm>
              <a:off x="266700" y="1381044"/>
              <a:ext cx="2654300" cy="307777"/>
            </a:xfrm>
            <a:prstGeom prst="rect">
              <a:avLst/>
            </a:prstGeom>
            <a:noFill/>
          </p:spPr>
          <p:txBody>
            <a:bodyPr wrap="square" lIns="0" tIns="0" rIns="0" bIns="0" rtlCol="0">
              <a:spAutoFit/>
            </a:bodyPr>
            <a:lstStyle/>
            <a:p>
              <a:pPr>
                <a:spcBef>
                  <a:spcPts val="500"/>
                </a:spcBef>
              </a:pPr>
              <a:r>
                <a:rPr lang="en-US" sz="1000" b="1" dirty="0"/>
                <a:t>A Look at One Chapter’s</a:t>
              </a:r>
              <a:r>
                <a:rPr lang="en-US" sz="1000" b="1" baseline="30000" dirty="0"/>
                <a:t>1</a:t>
              </a:r>
              <a:br>
                <a:rPr lang="en-US" sz="1000" b="1" baseline="30000" dirty="0"/>
              </a:br>
              <a:r>
                <a:rPr lang="en-US" sz="1000" b="1" dirty="0"/>
                <a:t>Results After Two Years</a:t>
              </a:r>
              <a:endParaRPr lang="en-US" sz="1000" b="1" baseline="30000" dirty="0"/>
            </a:p>
          </p:txBody>
        </p:sp>
        <p:sp>
          <p:nvSpPr>
            <p:cNvPr id="8" name="TextBox 7"/>
            <p:cNvSpPr txBox="1"/>
            <p:nvPr/>
          </p:nvSpPr>
          <p:spPr bwMode="gray">
            <a:xfrm>
              <a:off x="262272" y="3023382"/>
              <a:ext cx="1156998" cy="138499"/>
            </a:xfrm>
            <a:prstGeom prst="rect">
              <a:avLst/>
            </a:prstGeom>
            <a:noFill/>
          </p:spPr>
          <p:txBody>
            <a:bodyPr wrap="square" lIns="0" tIns="0" rIns="0" bIns="0" rtlCol="0">
              <a:spAutoFit/>
            </a:bodyPr>
            <a:lstStyle/>
            <a:p>
              <a:pPr>
                <a:spcBef>
                  <a:spcPts val="500"/>
                </a:spcBef>
              </a:pPr>
              <a:r>
                <a:rPr lang="en-US" sz="900" i="1" dirty="0"/>
                <a:t>Philanthropic Gains </a:t>
              </a:r>
            </a:p>
          </p:txBody>
        </p:sp>
        <p:sp>
          <p:nvSpPr>
            <p:cNvPr id="31" name="TextBox 30"/>
            <p:cNvSpPr txBox="1"/>
            <p:nvPr/>
          </p:nvSpPr>
          <p:spPr bwMode="gray">
            <a:xfrm>
              <a:off x="262273" y="1807473"/>
              <a:ext cx="1623678" cy="138499"/>
            </a:xfrm>
            <a:prstGeom prst="rect">
              <a:avLst/>
            </a:prstGeom>
            <a:noFill/>
          </p:spPr>
          <p:txBody>
            <a:bodyPr wrap="square" lIns="0" tIns="0" rIns="0" bIns="0" rtlCol="0">
              <a:spAutoFit/>
            </a:bodyPr>
            <a:lstStyle/>
            <a:p>
              <a:pPr>
                <a:spcBef>
                  <a:spcPts val="500"/>
                </a:spcBef>
              </a:pPr>
              <a:r>
                <a:rPr lang="en-US" sz="900" i="1" dirty="0"/>
                <a:t>Student Career Placements</a:t>
              </a:r>
              <a:endParaRPr lang="en-US" sz="900" i="1" baseline="30000" dirty="0"/>
            </a:p>
          </p:txBody>
        </p:sp>
        <p:pic>
          <p:nvPicPr>
            <p:cNvPr id="42" name="Picture 22" descr="http://www.aacn.nche.edu/career-link/logos/wa/Seattle_Univers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487" y="966808"/>
              <a:ext cx="1003989" cy="2461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p:cNvGraphicFramePr/>
            <p:nvPr>
              <p:extLst>
                <p:ext uri="{D42A27DB-BD31-4B8C-83A1-F6EECF244321}">
                  <p14:modId xmlns:p14="http://schemas.microsoft.com/office/powerpoint/2010/main" val="2287641351"/>
                </p:ext>
              </p:extLst>
            </p:nvPr>
          </p:nvGraphicFramePr>
          <p:xfrm>
            <a:off x="204716" y="3180931"/>
            <a:ext cx="3084305" cy="1172705"/>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bwMode="gray">
            <a:xfrm>
              <a:off x="2767358" y="4056591"/>
              <a:ext cx="49694" cy="92333"/>
            </a:xfrm>
            <a:prstGeom prst="rect">
              <a:avLst/>
            </a:prstGeom>
            <a:noFill/>
          </p:spPr>
          <p:txBody>
            <a:bodyPr wrap="none" lIns="0" tIns="0" rIns="0" bIns="0" rtlCol="0">
              <a:spAutoFit/>
            </a:bodyPr>
            <a:lstStyle/>
            <a:p>
              <a:pPr>
                <a:spcBef>
                  <a:spcPts val="500"/>
                </a:spcBef>
              </a:pPr>
              <a:r>
                <a:rPr lang="en-US" sz="900" baseline="30000" dirty="0"/>
                <a:t>3</a:t>
              </a:r>
            </a:p>
          </p:txBody>
        </p:sp>
        <p:sp>
          <p:nvSpPr>
            <p:cNvPr id="15" name="TextBox 14"/>
            <p:cNvSpPr txBox="1"/>
            <p:nvPr/>
          </p:nvSpPr>
          <p:spPr bwMode="gray">
            <a:xfrm>
              <a:off x="640625" y="3914200"/>
              <a:ext cx="193964" cy="123111"/>
            </a:xfrm>
            <a:prstGeom prst="rect">
              <a:avLst/>
            </a:prstGeom>
            <a:noFill/>
          </p:spPr>
          <p:txBody>
            <a:bodyPr wrap="none" lIns="0" tIns="0" rIns="0" bIns="0" rtlCol="0">
              <a:spAutoFit/>
            </a:bodyPr>
            <a:lstStyle/>
            <a:p>
              <a:pPr>
                <a:spcBef>
                  <a:spcPts val="500"/>
                </a:spcBef>
              </a:pPr>
              <a:r>
                <a:rPr lang="en-US" sz="800" dirty="0"/>
                <a:t>N/A</a:t>
              </a:r>
            </a:p>
          </p:txBody>
        </p:sp>
        <p:sp>
          <p:nvSpPr>
            <p:cNvPr id="40" name="TextBox 39"/>
            <p:cNvSpPr txBox="1"/>
            <p:nvPr/>
          </p:nvSpPr>
          <p:spPr bwMode="gray">
            <a:xfrm>
              <a:off x="393199" y="3710118"/>
              <a:ext cx="361026" cy="123111"/>
            </a:xfrm>
            <a:prstGeom prst="rect">
              <a:avLst/>
            </a:prstGeom>
            <a:noFill/>
          </p:spPr>
          <p:txBody>
            <a:bodyPr wrap="square" lIns="0" tIns="0" rIns="0" bIns="0" rtlCol="0">
              <a:spAutoFit/>
            </a:bodyPr>
            <a:lstStyle/>
            <a:p>
              <a:pPr>
                <a:spcBef>
                  <a:spcPts val="500"/>
                </a:spcBef>
              </a:pPr>
              <a:r>
                <a:rPr lang="en-US" sz="800" dirty="0"/>
                <a:t>$12k</a:t>
              </a:r>
            </a:p>
          </p:txBody>
        </p:sp>
        <p:sp>
          <p:nvSpPr>
            <p:cNvPr id="38" name="TextBox 37"/>
            <p:cNvSpPr txBox="1"/>
            <p:nvPr/>
          </p:nvSpPr>
          <p:spPr bwMode="gray">
            <a:xfrm>
              <a:off x="959067" y="3444279"/>
              <a:ext cx="361026" cy="123111"/>
            </a:xfrm>
            <a:prstGeom prst="rect">
              <a:avLst/>
            </a:prstGeom>
            <a:noFill/>
          </p:spPr>
          <p:txBody>
            <a:bodyPr wrap="square" lIns="0" tIns="0" rIns="0" bIns="0" rtlCol="0">
              <a:spAutoFit/>
            </a:bodyPr>
            <a:lstStyle/>
            <a:p>
              <a:pPr>
                <a:spcBef>
                  <a:spcPts val="500"/>
                </a:spcBef>
              </a:pPr>
              <a:r>
                <a:rPr lang="en-US" sz="800" dirty="0"/>
                <a:t>$25k</a:t>
              </a:r>
            </a:p>
          </p:txBody>
        </p:sp>
        <p:sp>
          <p:nvSpPr>
            <p:cNvPr id="39" name="TextBox 38"/>
            <p:cNvSpPr txBox="1"/>
            <p:nvPr/>
          </p:nvSpPr>
          <p:spPr bwMode="gray">
            <a:xfrm>
              <a:off x="1447133" y="3352999"/>
              <a:ext cx="361026" cy="123111"/>
            </a:xfrm>
            <a:prstGeom prst="rect">
              <a:avLst/>
            </a:prstGeom>
            <a:noFill/>
          </p:spPr>
          <p:txBody>
            <a:bodyPr wrap="square" lIns="0" tIns="0" rIns="0" bIns="0" rtlCol="0">
              <a:spAutoFit/>
            </a:bodyPr>
            <a:lstStyle/>
            <a:p>
              <a:pPr>
                <a:spcBef>
                  <a:spcPts val="500"/>
                </a:spcBef>
              </a:pPr>
              <a:r>
                <a:rPr lang="en-US" sz="800" dirty="0"/>
                <a:t>$30k</a:t>
              </a:r>
            </a:p>
          </p:txBody>
        </p:sp>
        <p:sp>
          <p:nvSpPr>
            <p:cNvPr id="41" name="TextBox 40"/>
            <p:cNvSpPr txBox="1"/>
            <p:nvPr/>
          </p:nvSpPr>
          <p:spPr bwMode="gray">
            <a:xfrm>
              <a:off x="1739254" y="3243024"/>
              <a:ext cx="361026" cy="123111"/>
            </a:xfrm>
            <a:prstGeom prst="rect">
              <a:avLst/>
            </a:prstGeom>
            <a:noFill/>
          </p:spPr>
          <p:txBody>
            <a:bodyPr wrap="square" lIns="0" tIns="0" rIns="0" bIns="0" rtlCol="0">
              <a:spAutoFit/>
            </a:bodyPr>
            <a:lstStyle/>
            <a:p>
              <a:pPr>
                <a:spcBef>
                  <a:spcPts val="500"/>
                </a:spcBef>
              </a:pPr>
              <a:r>
                <a:rPr lang="en-US" sz="800" dirty="0"/>
                <a:t>$35k</a:t>
              </a:r>
            </a:p>
          </p:txBody>
        </p:sp>
        <p:sp>
          <p:nvSpPr>
            <p:cNvPr id="51" name="TextBox 50"/>
            <p:cNvSpPr txBox="1"/>
            <p:nvPr/>
          </p:nvSpPr>
          <p:spPr bwMode="gray">
            <a:xfrm>
              <a:off x="1182153" y="3657931"/>
              <a:ext cx="361026" cy="123111"/>
            </a:xfrm>
            <a:prstGeom prst="rect">
              <a:avLst/>
            </a:prstGeom>
            <a:noFill/>
          </p:spPr>
          <p:txBody>
            <a:bodyPr wrap="square" lIns="0" tIns="0" rIns="0" bIns="0" rtlCol="0">
              <a:spAutoFit/>
            </a:bodyPr>
            <a:lstStyle/>
            <a:p>
              <a:pPr>
                <a:spcBef>
                  <a:spcPts val="500"/>
                </a:spcBef>
              </a:pPr>
              <a:r>
                <a:rPr lang="en-US" sz="800" dirty="0"/>
                <a:t>$12k</a:t>
              </a:r>
            </a:p>
          </p:txBody>
        </p:sp>
        <p:sp>
          <p:nvSpPr>
            <p:cNvPr id="7" name="TextBox 6"/>
            <p:cNvSpPr txBox="1"/>
            <p:nvPr/>
          </p:nvSpPr>
          <p:spPr bwMode="gray">
            <a:xfrm>
              <a:off x="266700" y="2005798"/>
              <a:ext cx="346249"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mj-lt"/>
                </a:rPr>
                <a:t>39</a:t>
              </a:r>
            </a:p>
          </p:txBody>
        </p:sp>
        <p:sp>
          <p:nvSpPr>
            <p:cNvPr id="52" name="TextBox 51"/>
            <p:cNvSpPr txBox="1"/>
            <p:nvPr/>
          </p:nvSpPr>
          <p:spPr bwMode="gray">
            <a:xfrm>
              <a:off x="266700" y="2501106"/>
              <a:ext cx="559449"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mj-lt"/>
                </a:rPr>
                <a:t>45+</a:t>
              </a:r>
            </a:p>
          </p:txBody>
        </p:sp>
        <p:sp>
          <p:nvSpPr>
            <p:cNvPr id="10" name="TextBox 9"/>
            <p:cNvSpPr txBox="1"/>
            <p:nvPr/>
          </p:nvSpPr>
          <p:spPr bwMode="gray">
            <a:xfrm>
              <a:off x="876504" y="2039635"/>
              <a:ext cx="1223776" cy="276999"/>
            </a:xfrm>
            <a:prstGeom prst="rect">
              <a:avLst/>
            </a:prstGeom>
            <a:noFill/>
          </p:spPr>
          <p:txBody>
            <a:bodyPr wrap="square" lIns="0" tIns="0" rIns="0" bIns="0" rtlCol="0">
              <a:spAutoFit/>
            </a:bodyPr>
            <a:lstStyle/>
            <a:p>
              <a:pPr>
                <a:spcBef>
                  <a:spcPts val="500"/>
                </a:spcBef>
              </a:pPr>
              <a:r>
                <a:rPr lang="en-US" sz="900" dirty="0"/>
                <a:t>Jobs and internships in FY 2014</a:t>
              </a:r>
            </a:p>
          </p:txBody>
        </p:sp>
        <p:sp>
          <p:nvSpPr>
            <p:cNvPr id="53" name="TextBox 52"/>
            <p:cNvSpPr txBox="1"/>
            <p:nvPr/>
          </p:nvSpPr>
          <p:spPr bwMode="gray">
            <a:xfrm>
              <a:off x="876504" y="2545381"/>
              <a:ext cx="1434692" cy="276999"/>
            </a:xfrm>
            <a:prstGeom prst="rect">
              <a:avLst/>
            </a:prstGeom>
            <a:noFill/>
          </p:spPr>
          <p:txBody>
            <a:bodyPr wrap="square" lIns="0" tIns="0" rIns="0" bIns="0" rtlCol="0">
              <a:spAutoFit/>
            </a:bodyPr>
            <a:lstStyle/>
            <a:p>
              <a:pPr>
                <a:spcBef>
                  <a:spcPts val="500"/>
                </a:spcBef>
              </a:pPr>
              <a:r>
                <a:rPr lang="en-US" sz="900" dirty="0"/>
                <a:t>Jobs and internships projected for FY 2015</a:t>
              </a:r>
              <a:endParaRPr lang="en-US" sz="900" baseline="30000" dirty="0"/>
            </a:p>
          </p:txBody>
        </p:sp>
      </p:grpSp>
    </p:spTree>
    <p:extLst>
      <p:ext uri="{BB962C8B-B14F-4D97-AF65-F5344CB8AC3E}">
        <p14:creationId xmlns:p14="http://schemas.microsoft.com/office/powerpoint/2010/main" val="2596160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6700" y="129809"/>
            <a:ext cx="2543175" cy="123111"/>
          </a:xfrm>
        </p:spPr>
        <p:txBody>
          <a:bodyPr/>
          <a:lstStyle/>
          <a:p>
            <a:r>
              <a:rPr lang="en-US" dirty="0"/>
              <a:t>Strategy 6: Facilitating Workplace Experience</a:t>
            </a:r>
          </a:p>
        </p:txBody>
      </p:sp>
      <p:sp>
        <p:nvSpPr>
          <p:cNvPr id="3" name="Text Placeholder 2"/>
          <p:cNvSpPr>
            <a:spLocks noGrp="1"/>
          </p:cNvSpPr>
          <p:nvPr>
            <p:ph type="body" sz="quarter" idx="11"/>
          </p:nvPr>
        </p:nvSpPr>
        <p:spPr/>
        <p:txBody>
          <a:bodyPr/>
          <a:lstStyle/>
          <a:p>
            <a:r>
              <a:rPr lang="en-US" dirty="0"/>
              <a:t>Tips from Early Adopters’ Success</a:t>
            </a:r>
          </a:p>
        </p:txBody>
      </p:sp>
      <p:sp>
        <p:nvSpPr>
          <p:cNvPr id="4" name="Text Placeholder 3"/>
          <p:cNvSpPr>
            <a:spLocks noGrp="1"/>
          </p:cNvSpPr>
          <p:nvPr>
            <p:ph type="body" sz="quarter" idx="12"/>
          </p:nvPr>
        </p:nvSpPr>
        <p:spPr/>
        <p:txBody>
          <a:bodyPr/>
          <a:lstStyle/>
          <a:p>
            <a:r>
              <a:rPr lang="en-US" dirty="0"/>
              <a:t>Developing Corporate Chapters on Your Campus</a:t>
            </a:r>
          </a:p>
        </p:txBody>
      </p:sp>
      <p:sp>
        <p:nvSpPr>
          <p:cNvPr id="5" name="Text Placeholder 4"/>
          <p:cNvSpPr>
            <a:spLocks noGrp="1"/>
          </p:cNvSpPr>
          <p:nvPr>
            <p:ph type="body" sz="quarter" idx="13"/>
          </p:nvPr>
        </p:nvSpPr>
        <p:spPr>
          <a:xfrm>
            <a:off x="4087941" y="4677489"/>
            <a:ext cx="2319155" cy="123111"/>
          </a:xfrm>
        </p:spPr>
        <p:txBody>
          <a:bodyPr/>
          <a:lstStyle/>
          <a:p>
            <a:pPr algn="r"/>
            <a:r>
              <a:rPr lang="en-US" dirty="0"/>
              <a:t>Source: EAB interviews and analysis.</a:t>
            </a:r>
          </a:p>
        </p:txBody>
      </p:sp>
      <p:sp>
        <p:nvSpPr>
          <p:cNvPr id="6" name="Text Placeholder 5"/>
          <p:cNvSpPr>
            <a:spLocks noGrp="1"/>
          </p:cNvSpPr>
          <p:nvPr>
            <p:ph type="body" sz="quarter" idx="14"/>
          </p:nvPr>
        </p:nvSpPr>
        <p:spPr>
          <a:xfrm>
            <a:off x="0" y="4403825"/>
            <a:ext cx="2190750" cy="230832"/>
          </a:xfrm>
        </p:spPr>
        <p:txBody>
          <a:bodyPr/>
          <a:lstStyle/>
          <a:p>
            <a:r>
              <a:rPr lang="en-US" dirty="0"/>
              <a:t>To meet this threshold, Temple seeks minimum of 75 employees while Seattle seeks minimum of 250 employees.</a:t>
            </a:r>
          </a:p>
        </p:txBody>
      </p:sp>
      <p:grpSp>
        <p:nvGrpSpPr>
          <p:cNvPr id="7" name="Group 6">
            <a:extLst>
              <a:ext uri="{FF2B5EF4-FFF2-40B4-BE49-F238E27FC236}">
                <a16:creationId xmlns:a16="http://schemas.microsoft.com/office/drawing/2014/main" id="{B0F07A67-74A5-46C8-8716-E903AE827ADB}"/>
              </a:ext>
            </a:extLst>
          </p:cNvPr>
          <p:cNvGrpSpPr/>
          <p:nvPr/>
        </p:nvGrpSpPr>
        <p:grpSpPr>
          <a:xfrm>
            <a:off x="0" y="1063939"/>
            <a:ext cx="6400800" cy="3053597"/>
            <a:chOff x="0" y="1063939"/>
            <a:chExt cx="6400800" cy="3053597"/>
          </a:xfrm>
        </p:grpSpPr>
        <p:sp>
          <p:nvSpPr>
            <p:cNvPr id="8" name="DRG-Focused"/>
            <p:cNvSpPr txBox="1"/>
            <p:nvPr/>
          </p:nvSpPr>
          <p:spPr bwMode="gray">
            <a:xfrm>
              <a:off x="277813" y="1063939"/>
              <a:ext cx="2922579" cy="153888"/>
            </a:xfrm>
            <a:prstGeom prst="rect">
              <a:avLst/>
            </a:prstGeom>
            <a:noFill/>
          </p:spPr>
          <p:txBody>
            <a:bodyPr wrap="square" lIns="0" tIns="0" rIns="0" bIns="0" rtlCol="0">
              <a:spAutoFit/>
            </a:bodyPr>
            <a:lstStyle/>
            <a:p>
              <a:pPr>
                <a:spcBef>
                  <a:spcPts val="500"/>
                </a:spcBef>
              </a:pPr>
              <a:r>
                <a:rPr lang="en-US" sz="1000" b="1" dirty="0"/>
                <a:t>Steps to Develop Corporate Chapters</a:t>
              </a:r>
            </a:p>
          </p:txBody>
        </p:sp>
        <p:sp>
          <p:nvSpPr>
            <p:cNvPr id="23" name="Rectangle 22">
              <a:extLst>
                <a:ext uri="{FF2B5EF4-FFF2-40B4-BE49-F238E27FC236}">
                  <a16:creationId xmlns:a16="http://schemas.microsoft.com/office/drawing/2014/main" id="{70E358F5-D013-4C73-9560-56ABF0123AFE}"/>
                </a:ext>
              </a:extLst>
            </p:cNvPr>
            <p:cNvSpPr/>
            <p:nvPr/>
          </p:nvSpPr>
          <p:spPr bwMode="gray">
            <a:xfrm>
              <a:off x="0" y="1369140"/>
              <a:ext cx="6400800" cy="2748395"/>
            </a:xfrm>
            <a:prstGeom prst="rect">
              <a:avLst/>
            </a:prstGeom>
            <a:solidFill>
              <a:schemeClr val="bg2"/>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cxnSp>
          <p:nvCxnSpPr>
            <p:cNvPr id="24" name="Straight Connector 23">
              <a:extLst>
                <a:ext uri="{FF2B5EF4-FFF2-40B4-BE49-F238E27FC236}">
                  <a16:creationId xmlns:a16="http://schemas.microsoft.com/office/drawing/2014/main" id="{AA5F35B3-284D-408D-A60E-D2AA43F19A4A}"/>
                </a:ext>
              </a:extLst>
            </p:cNvPr>
            <p:cNvCxnSpPr/>
            <p:nvPr/>
          </p:nvCxnSpPr>
          <p:spPr bwMode="gray">
            <a:xfrm flipV="1">
              <a:off x="914865" y="1395256"/>
              <a:ext cx="0" cy="914400"/>
            </a:xfrm>
            <a:prstGeom prst="line">
              <a:avLst/>
            </a:prstGeom>
            <a:solidFill>
              <a:schemeClr val="accent1"/>
            </a:solidFill>
            <a:ln w="12700" cap="flat" cmpd="sng" algn="ctr">
              <a:solidFill>
                <a:schemeClr val="accent6"/>
              </a:solidFill>
              <a:prstDash val="sysDot"/>
              <a:bevel/>
              <a:headEnd type="none" w="med" len="med"/>
              <a:tailEnd type="none" w="med" len="med"/>
            </a:ln>
            <a:effectLst/>
          </p:spPr>
        </p:cxnSp>
        <p:cxnSp>
          <p:nvCxnSpPr>
            <p:cNvPr id="26" name="Straight Connector 25">
              <a:extLst>
                <a:ext uri="{FF2B5EF4-FFF2-40B4-BE49-F238E27FC236}">
                  <a16:creationId xmlns:a16="http://schemas.microsoft.com/office/drawing/2014/main" id="{AA41E258-4D03-4162-BA8F-98736AD33CA4}"/>
                </a:ext>
              </a:extLst>
            </p:cNvPr>
            <p:cNvCxnSpPr/>
            <p:nvPr/>
          </p:nvCxnSpPr>
          <p:spPr bwMode="gray">
            <a:xfrm>
              <a:off x="0" y="2409794"/>
              <a:ext cx="6400799" cy="0"/>
            </a:xfrm>
            <a:prstGeom prst="line">
              <a:avLst/>
            </a:prstGeom>
            <a:noFill/>
            <a:ln w="12700" cap="flat" cmpd="sng" algn="ctr">
              <a:solidFill>
                <a:schemeClr val="bg1"/>
              </a:solidFill>
              <a:prstDash val="solid"/>
              <a:miter lim="800000"/>
            </a:ln>
            <a:effectLst/>
          </p:spPr>
        </p:cxnSp>
        <p:sp>
          <p:nvSpPr>
            <p:cNvPr id="32" name="Oval 31">
              <a:extLst>
                <a:ext uri="{FF2B5EF4-FFF2-40B4-BE49-F238E27FC236}">
                  <a16:creationId xmlns:a16="http://schemas.microsoft.com/office/drawing/2014/main" id="{2AE4B870-A551-402C-83DB-F3F0FD942173}"/>
                </a:ext>
              </a:extLst>
            </p:cNvPr>
            <p:cNvSpPr>
              <a:spLocks noChangeAspect="1"/>
            </p:cNvSpPr>
            <p:nvPr/>
          </p:nvSpPr>
          <p:spPr bwMode="gray">
            <a:xfrm>
              <a:off x="831883" y="2321992"/>
              <a:ext cx="165964" cy="165964"/>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Box 32">
              <a:extLst>
                <a:ext uri="{FF2B5EF4-FFF2-40B4-BE49-F238E27FC236}">
                  <a16:creationId xmlns:a16="http://schemas.microsoft.com/office/drawing/2014/main" id="{B54A8335-9F49-4738-AC32-1FEA67037251}"/>
                </a:ext>
              </a:extLst>
            </p:cNvPr>
            <p:cNvSpPr txBox="1"/>
            <p:nvPr/>
          </p:nvSpPr>
          <p:spPr bwMode="gray">
            <a:xfrm>
              <a:off x="1024497" y="1468723"/>
              <a:ext cx="2106203" cy="872034"/>
            </a:xfrm>
            <a:prstGeom prst="rect">
              <a:avLst/>
            </a:prstGeom>
            <a:noFill/>
          </p:spPr>
          <p:txBody>
            <a:bodyPr wrap="square" lIns="0" tIns="0" rIns="0" bIns="0" rtlCol="0">
              <a:spAutoFit/>
            </a:bodyPr>
            <a:lstStyle/>
            <a:p>
              <a:pPr marL="118872" indent="-118872">
                <a:spcBef>
                  <a:spcPts val="500"/>
                </a:spcBef>
              </a:pPr>
              <a:r>
                <a:rPr lang="en-US" sz="800" dirty="0"/>
                <a:t>Data sources to find individuals include:</a:t>
              </a:r>
            </a:p>
            <a:p>
              <a:pPr marL="118872" indent="-118872">
                <a:spcBef>
                  <a:spcPts val="500"/>
                </a:spcBef>
                <a:buFont typeface="Arial" panose="020B0604020202020204" pitchFamily="34" charset="0"/>
                <a:buChar char="•"/>
              </a:pPr>
              <a:r>
                <a:rPr lang="en-US" sz="800" dirty="0"/>
                <a:t>Advancement database</a:t>
              </a:r>
            </a:p>
            <a:p>
              <a:pPr marL="118872" indent="-118872">
                <a:spcBef>
                  <a:spcPts val="500"/>
                </a:spcBef>
                <a:buFont typeface="Arial" panose="020B0604020202020204" pitchFamily="34" charset="0"/>
                <a:buChar char="•"/>
              </a:pPr>
              <a:r>
                <a:rPr lang="en-US" sz="800" dirty="0"/>
                <a:t>Alumni volunteer rosters  </a:t>
              </a:r>
            </a:p>
            <a:p>
              <a:pPr marL="118872" indent="-118872">
                <a:spcBef>
                  <a:spcPts val="500"/>
                </a:spcBef>
                <a:buFont typeface="Arial" panose="020B0604020202020204" pitchFamily="34" charset="0"/>
                <a:buChar char="•"/>
              </a:pPr>
              <a:r>
                <a:rPr lang="en-US" sz="800" dirty="0"/>
                <a:t>LinkedIn analysis </a:t>
              </a:r>
            </a:p>
            <a:p>
              <a:pPr marL="118872" indent="-118872">
                <a:spcBef>
                  <a:spcPts val="500"/>
                </a:spcBef>
                <a:buFont typeface="Arial" panose="020B0604020202020204" pitchFamily="34" charset="0"/>
                <a:buChar char="•"/>
              </a:pPr>
              <a:r>
                <a:rPr lang="en-US" sz="800" dirty="0"/>
                <a:t>Campus partner interviews</a:t>
              </a:r>
            </a:p>
          </p:txBody>
        </p:sp>
        <p:sp>
          <p:nvSpPr>
            <p:cNvPr id="34" name="TextBox 33">
              <a:extLst>
                <a:ext uri="{FF2B5EF4-FFF2-40B4-BE49-F238E27FC236}">
                  <a16:creationId xmlns:a16="http://schemas.microsoft.com/office/drawing/2014/main" id="{162A30F9-F2CE-4955-A845-63A6BAB61622}"/>
                </a:ext>
              </a:extLst>
            </p:cNvPr>
            <p:cNvSpPr txBox="1"/>
            <p:nvPr/>
          </p:nvSpPr>
          <p:spPr bwMode="gray">
            <a:xfrm>
              <a:off x="4048753" y="1468723"/>
              <a:ext cx="1987943" cy="802784"/>
            </a:xfrm>
            <a:prstGeom prst="rect">
              <a:avLst/>
            </a:prstGeom>
            <a:noFill/>
          </p:spPr>
          <p:txBody>
            <a:bodyPr wrap="square" lIns="0" tIns="0" rIns="0" bIns="0" rtlCol="0">
              <a:spAutoFit/>
            </a:bodyPr>
            <a:lstStyle/>
            <a:p>
              <a:pPr marL="118872" indent="-118872">
                <a:spcBef>
                  <a:spcPts val="500"/>
                </a:spcBef>
                <a:buFont typeface="Arial" pitchFamily="34" charset="0"/>
                <a:buChar char="•"/>
              </a:pPr>
              <a:r>
                <a:rPr lang="en-US" sz="800" dirty="0"/>
                <a:t>Help members form valuable intra-company connections via social, mentorship, and professional development activities </a:t>
              </a:r>
            </a:p>
            <a:p>
              <a:pPr marL="118872" indent="-118872">
                <a:spcBef>
                  <a:spcPts val="500"/>
                </a:spcBef>
                <a:buFont typeface="Arial" pitchFamily="34" charset="0"/>
                <a:buChar char="•"/>
              </a:pPr>
              <a:r>
                <a:rPr lang="en-US" sz="800" dirty="0"/>
                <a:t>Develop university programmes that help advance company goals</a:t>
              </a:r>
            </a:p>
          </p:txBody>
        </p:sp>
        <p:cxnSp>
          <p:nvCxnSpPr>
            <p:cNvPr id="38" name="Straight Connector 37">
              <a:extLst>
                <a:ext uri="{FF2B5EF4-FFF2-40B4-BE49-F238E27FC236}">
                  <a16:creationId xmlns:a16="http://schemas.microsoft.com/office/drawing/2014/main" id="{33298018-71D7-4556-B2BE-021FF2BAF731}"/>
                </a:ext>
              </a:extLst>
            </p:cNvPr>
            <p:cNvCxnSpPr/>
            <p:nvPr/>
          </p:nvCxnSpPr>
          <p:spPr bwMode="gray">
            <a:xfrm flipV="1">
              <a:off x="3984941" y="1410745"/>
              <a:ext cx="0" cy="914400"/>
            </a:xfrm>
            <a:prstGeom prst="line">
              <a:avLst/>
            </a:prstGeom>
            <a:solidFill>
              <a:schemeClr val="accent1"/>
            </a:solidFill>
            <a:ln w="12700" cap="flat" cmpd="sng" algn="ctr">
              <a:solidFill>
                <a:schemeClr val="accent6"/>
              </a:solidFill>
              <a:prstDash val="sysDot"/>
              <a:bevel/>
              <a:headEnd type="none" w="med" len="med"/>
              <a:tailEnd type="none" w="med" len="med"/>
            </a:ln>
            <a:effectLst/>
          </p:spPr>
        </p:cxnSp>
        <p:sp>
          <p:nvSpPr>
            <p:cNvPr id="40" name="Oval 39">
              <a:extLst>
                <a:ext uri="{FF2B5EF4-FFF2-40B4-BE49-F238E27FC236}">
                  <a16:creationId xmlns:a16="http://schemas.microsoft.com/office/drawing/2014/main" id="{50700BAD-8E63-4FE8-9E1A-8A05F7640281}"/>
                </a:ext>
              </a:extLst>
            </p:cNvPr>
            <p:cNvSpPr>
              <a:spLocks noChangeAspect="1"/>
            </p:cNvSpPr>
            <p:nvPr/>
          </p:nvSpPr>
          <p:spPr bwMode="gray">
            <a:xfrm>
              <a:off x="3901959" y="2321992"/>
              <a:ext cx="165964" cy="165964"/>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4" name="Oval 43">
              <a:extLst>
                <a:ext uri="{FF2B5EF4-FFF2-40B4-BE49-F238E27FC236}">
                  <a16:creationId xmlns:a16="http://schemas.microsoft.com/office/drawing/2014/main" id="{2FBAC7A9-CE41-45BF-ABA4-45C979F25ED0}"/>
                </a:ext>
              </a:extLst>
            </p:cNvPr>
            <p:cNvSpPr/>
            <p:nvPr/>
          </p:nvSpPr>
          <p:spPr bwMode="gray">
            <a:xfrm>
              <a:off x="812825" y="2319376"/>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defTabSz="1463675"/>
              <a:r>
                <a:rPr lang="en-US" b="1" dirty="0">
                  <a:solidFill>
                    <a:schemeClr val="bg1"/>
                  </a:solidFill>
                  <a:latin typeface="+mj-lt"/>
                </a:rPr>
                <a:t>1</a:t>
              </a:r>
            </a:p>
          </p:txBody>
        </p:sp>
        <p:sp>
          <p:nvSpPr>
            <p:cNvPr id="46" name="Oval 45">
              <a:extLst>
                <a:ext uri="{FF2B5EF4-FFF2-40B4-BE49-F238E27FC236}">
                  <a16:creationId xmlns:a16="http://schemas.microsoft.com/office/drawing/2014/main" id="{9E358255-0557-4293-9218-E9ADBE64FAF6}"/>
                </a:ext>
              </a:extLst>
            </p:cNvPr>
            <p:cNvSpPr/>
            <p:nvPr/>
          </p:nvSpPr>
          <p:spPr bwMode="gray">
            <a:xfrm>
              <a:off x="3898709" y="2282295"/>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defTabSz="1463675"/>
              <a:r>
                <a:rPr lang="en-US" b="1" dirty="0">
                  <a:solidFill>
                    <a:schemeClr val="bg1"/>
                  </a:solidFill>
                  <a:latin typeface="+mj-lt"/>
                </a:rPr>
                <a:t>3</a:t>
              </a:r>
            </a:p>
          </p:txBody>
        </p:sp>
        <p:cxnSp>
          <p:nvCxnSpPr>
            <p:cNvPr id="27" name="Straight Connector 26">
              <a:extLst>
                <a:ext uri="{FF2B5EF4-FFF2-40B4-BE49-F238E27FC236}">
                  <a16:creationId xmlns:a16="http://schemas.microsoft.com/office/drawing/2014/main" id="{49244776-5B6C-4642-88BA-FC3E12A5171A}"/>
                </a:ext>
              </a:extLst>
            </p:cNvPr>
            <p:cNvCxnSpPr/>
            <p:nvPr/>
          </p:nvCxnSpPr>
          <p:spPr bwMode="gray">
            <a:xfrm>
              <a:off x="0" y="3161287"/>
              <a:ext cx="6400799" cy="0"/>
            </a:xfrm>
            <a:prstGeom prst="line">
              <a:avLst/>
            </a:prstGeom>
            <a:noFill/>
            <a:ln w="12700" cap="flat" cmpd="sng" algn="ctr">
              <a:solidFill>
                <a:schemeClr val="bg1"/>
              </a:solidFill>
              <a:prstDash val="solid"/>
              <a:miter lim="800000"/>
            </a:ln>
            <a:effectLst/>
          </p:spPr>
        </p:cxnSp>
        <p:sp>
          <p:nvSpPr>
            <p:cNvPr id="35" name="TextBox 34">
              <a:extLst>
                <a:ext uri="{FF2B5EF4-FFF2-40B4-BE49-F238E27FC236}">
                  <a16:creationId xmlns:a16="http://schemas.microsoft.com/office/drawing/2014/main" id="{450A2032-9240-45C6-B665-13739343C3CB}"/>
                </a:ext>
              </a:extLst>
            </p:cNvPr>
            <p:cNvSpPr txBox="1"/>
            <p:nvPr/>
          </p:nvSpPr>
          <p:spPr bwMode="gray">
            <a:xfrm>
              <a:off x="3689949" y="3287864"/>
              <a:ext cx="1774299" cy="679673"/>
            </a:xfrm>
            <a:prstGeom prst="rect">
              <a:avLst/>
            </a:prstGeom>
            <a:noFill/>
          </p:spPr>
          <p:txBody>
            <a:bodyPr wrap="square" lIns="0" tIns="0" rIns="0" bIns="0" rtlCol="0">
              <a:spAutoFit/>
            </a:bodyPr>
            <a:lstStyle/>
            <a:p>
              <a:pPr marL="118872" indent="-118872">
                <a:spcBef>
                  <a:spcPts val="500"/>
                </a:spcBef>
                <a:buFont typeface="Arial" pitchFamily="34" charset="0"/>
                <a:buChar char="•"/>
              </a:pPr>
              <a:r>
                <a:rPr lang="en-US" sz="800" dirty="0"/>
                <a:t>Advertise partnership internally through HR-facilitated </a:t>
              </a:r>
              <a:br>
                <a:rPr lang="en-US" sz="800" dirty="0"/>
              </a:br>
              <a:r>
                <a:rPr lang="en-US" sz="800" dirty="0"/>
                <a:t>e-mails to all alumni</a:t>
              </a:r>
            </a:p>
            <a:p>
              <a:pPr marL="118872" indent="-118872">
                <a:spcBef>
                  <a:spcPts val="500"/>
                </a:spcBef>
                <a:buFont typeface="Arial" pitchFamily="34" charset="0"/>
                <a:buChar char="•"/>
              </a:pPr>
              <a:r>
                <a:rPr lang="en-US" sz="800" dirty="0"/>
                <a:t>Advertise externally to generate interest from other companies</a:t>
              </a:r>
            </a:p>
          </p:txBody>
        </p:sp>
        <p:sp>
          <p:nvSpPr>
            <p:cNvPr id="36" name="TextBox 35">
              <a:extLst>
                <a:ext uri="{FF2B5EF4-FFF2-40B4-BE49-F238E27FC236}">
                  <a16:creationId xmlns:a16="http://schemas.microsoft.com/office/drawing/2014/main" id="{057EB16F-73A7-4A00-9462-9D9B635941C2}"/>
                </a:ext>
              </a:extLst>
            </p:cNvPr>
            <p:cNvSpPr txBox="1"/>
            <p:nvPr/>
          </p:nvSpPr>
          <p:spPr bwMode="gray">
            <a:xfrm>
              <a:off x="729929" y="3287864"/>
              <a:ext cx="1710201" cy="556563"/>
            </a:xfrm>
            <a:prstGeom prst="rect">
              <a:avLst/>
            </a:prstGeom>
            <a:noFill/>
          </p:spPr>
          <p:txBody>
            <a:bodyPr wrap="square" lIns="0" tIns="0" rIns="0" bIns="0" rtlCol="0">
              <a:spAutoFit/>
            </a:bodyPr>
            <a:lstStyle/>
            <a:p>
              <a:pPr marL="118872" indent="-118872">
                <a:spcBef>
                  <a:spcPts val="500"/>
                </a:spcBef>
                <a:buFont typeface="Arial" pitchFamily="34" charset="0"/>
                <a:buChar char="•"/>
              </a:pPr>
              <a:r>
                <a:rPr lang="en-US" sz="800" dirty="0"/>
                <a:t>Tailor volunteer roles to company culture</a:t>
              </a:r>
            </a:p>
            <a:p>
              <a:pPr marL="118872" indent="-118872">
                <a:spcBef>
                  <a:spcPts val="500"/>
                </a:spcBef>
                <a:buFont typeface="Arial" pitchFamily="34" charset="0"/>
                <a:buChar char="•"/>
              </a:pPr>
              <a:r>
                <a:rPr lang="en-US" sz="800" dirty="0"/>
                <a:t>Designate senior executive or HR staffer to serve as sponsor </a:t>
              </a:r>
            </a:p>
          </p:txBody>
        </p:sp>
        <p:cxnSp>
          <p:nvCxnSpPr>
            <p:cNvPr id="37" name="Straight Connector 36">
              <a:extLst>
                <a:ext uri="{FF2B5EF4-FFF2-40B4-BE49-F238E27FC236}">
                  <a16:creationId xmlns:a16="http://schemas.microsoft.com/office/drawing/2014/main" id="{85B80356-862A-4CF2-9E73-34C56DE993F3}"/>
                </a:ext>
              </a:extLst>
            </p:cNvPr>
            <p:cNvCxnSpPr>
              <a:cxnSpLocks/>
            </p:cNvCxnSpPr>
            <p:nvPr/>
          </p:nvCxnSpPr>
          <p:spPr bwMode="gray">
            <a:xfrm flipV="1">
              <a:off x="2449901" y="3203135"/>
              <a:ext cx="0" cy="914400"/>
            </a:xfrm>
            <a:prstGeom prst="line">
              <a:avLst/>
            </a:prstGeom>
            <a:solidFill>
              <a:schemeClr val="accent1"/>
            </a:solidFill>
            <a:ln w="12700" cap="flat" cmpd="sng" algn="ctr">
              <a:solidFill>
                <a:schemeClr val="accent6"/>
              </a:solidFill>
              <a:prstDash val="sysDot"/>
              <a:bevel/>
              <a:headEnd type="none" w="med" len="med"/>
              <a:tailEnd type="none" w="med" len="med"/>
            </a:ln>
            <a:effectLst/>
          </p:spPr>
        </p:cxnSp>
        <p:cxnSp>
          <p:nvCxnSpPr>
            <p:cNvPr id="39" name="Straight Connector 38">
              <a:extLst>
                <a:ext uri="{FF2B5EF4-FFF2-40B4-BE49-F238E27FC236}">
                  <a16:creationId xmlns:a16="http://schemas.microsoft.com/office/drawing/2014/main" id="{16575702-C875-4D68-BF11-CB7FEB2EBFCE}"/>
                </a:ext>
              </a:extLst>
            </p:cNvPr>
            <p:cNvCxnSpPr/>
            <p:nvPr/>
          </p:nvCxnSpPr>
          <p:spPr bwMode="gray">
            <a:xfrm flipV="1">
              <a:off x="5506093" y="3203136"/>
              <a:ext cx="0" cy="914400"/>
            </a:xfrm>
            <a:prstGeom prst="line">
              <a:avLst/>
            </a:prstGeom>
            <a:solidFill>
              <a:schemeClr val="accent1"/>
            </a:solidFill>
            <a:ln w="12700" cap="flat" cmpd="sng" algn="ctr">
              <a:solidFill>
                <a:schemeClr val="accent6"/>
              </a:solidFill>
              <a:prstDash val="sysDot"/>
              <a:bevel/>
              <a:headEnd type="none" w="med" len="med"/>
              <a:tailEnd type="none" w="med" len="med"/>
            </a:ln>
            <a:effectLst/>
          </p:spPr>
        </p:cxnSp>
        <p:sp>
          <p:nvSpPr>
            <p:cNvPr id="41" name="Oval 40">
              <a:extLst>
                <a:ext uri="{FF2B5EF4-FFF2-40B4-BE49-F238E27FC236}">
                  <a16:creationId xmlns:a16="http://schemas.microsoft.com/office/drawing/2014/main" id="{7CBE9190-68F9-4049-ACA8-A09A3B3105D7}"/>
                </a:ext>
              </a:extLst>
            </p:cNvPr>
            <p:cNvSpPr>
              <a:spLocks noChangeAspect="1"/>
            </p:cNvSpPr>
            <p:nvPr/>
          </p:nvSpPr>
          <p:spPr bwMode="gray">
            <a:xfrm>
              <a:off x="5423111" y="3082549"/>
              <a:ext cx="165964" cy="165964"/>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2" name="Oval 41">
              <a:extLst>
                <a:ext uri="{FF2B5EF4-FFF2-40B4-BE49-F238E27FC236}">
                  <a16:creationId xmlns:a16="http://schemas.microsoft.com/office/drawing/2014/main" id="{41B23750-83B0-4A71-BBAB-3490BD3436E5}"/>
                </a:ext>
              </a:extLst>
            </p:cNvPr>
            <p:cNvSpPr>
              <a:spLocks noChangeAspect="1"/>
            </p:cNvSpPr>
            <p:nvPr/>
          </p:nvSpPr>
          <p:spPr bwMode="gray">
            <a:xfrm>
              <a:off x="2366919" y="3082549"/>
              <a:ext cx="165964" cy="165964"/>
            </a:xfrm>
            <a:prstGeom prst="ellipse">
              <a:avLst/>
            </a:prstGeom>
            <a:solidFill>
              <a:schemeClr val="accent6"/>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5" name="Oval 44">
              <a:extLst>
                <a:ext uri="{FF2B5EF4-FFF2-40B4-BE49-F238E27FC236}">
                  <a16:creationId xmlns:a16="http://schemas.microsoft.com/office/drawing/2014/main" id="{382EBD49-526D-4A06-81C3-FABDE5E3AF3F}"/>
                </a:ext>
              </a:extLst>
            </p:cNvPr>
            <p:cNvSpPr/>
            <p:nvPr/>
          </p:nvSpPr>
          <p:spPr bwMode="gray">
            <a:xfrm>
              <a:off x="2345024" y="3063113"/>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defTabSz="1463675"/>
              <a:r>
                <a:rPr lang="en-US" b="1" dirty="0">
                  <a:solidFill>
                    <a:schemeClr val="bg1"/>
                  </a:solidFill>
                  <a:latin typeface="+mj-lt"/>
                </a:rPr>
                <a:t>2</a:t>
              </a:r>
            </a:p>
          </p:txBody>
        </p:sp>
        <p:sp>
          <p:nvSpPr>
            <p:cNvPr id="47" name="Oval 46">
              <a:extLst>
                <a:ext uri="{FF2B5EF4-FFF2-40B4-BE49-F238E27FC236}">
                  <a16:creationId xmlns:a16="http://schemas.microsoft.com/office/drawing/2014/main" id="{7A6F0982-91EB-41F5-8077-6F6CA75C0892}"/>
                </a:ext>
              </a:extLst>
            </p:cNvPr>
            <p:cNvSpPr/>
            <p:nvPr/>
          </p:nvSpPr>
          <p:spPr bwMode="gray">
            <a:xfrm>
              <a:off x="5418473" y="3062942"/>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defPPr>
                <a:defRPr lang="en-US"/>
              </a:defPPr>
              <a:lvl1pPr marL="0" algn="l" defTabSz="537667" rtl="0" eaLnBrk="1" latinLnBrk="0" hangingPunct="1">
                <a:defRPr sz="1058" kern="1200">
                  <a:solidFill>
                    <a:schemeClr val="tx1"/>
                  </a:solidFill>
                  <a:latin typeface="+mn-lt"/>
                  <a:ea typeface="+mn-ea"/>
                  <a:cs typeface="+mn-cs"/>
                </a:defRPr>
              </a:lvl1pPr>
              <a:lvl2pPr marL="268834" algn="l" defTabSz="537667" rtl="0" eaLnBrk="1" latinLnBrk="0" hangingPunct="1">
                <a:defRPr sz="1058" kern="1200">
                  <a:solidFill>
                    <a:schemeClr val="tx1"/>
                  </a:solidFill>
                  <a:latin typeface="+mn-lt"/>
                  <a:ea typeface="+mn-ea"/>
                  <a:cs typeface="+mn-cs"/>
                </a:defRPr>
              </a:lvl2pPr>
              <a:lvl3pPr marL="537667" algn="l" defTabSz="537667" rtl="0" eaLnBrk="1" latinLnBrk="0" hangingPunct="1">
                <a:defRPr sz="1058" kern="1200">
                  <a:solidFill>
                    <a:schemeClr val="tx1"/>
                  </a:solidFill>
                  <a:latin typeface="+mn-lt"/>
                  <a:ea typeface="+mn-ea"/>
                  <a:cs typeface="+mn-cs"/>
                </a:defRPr>
              </a:lvl3pPr>
              <a:lvl4pPr marL="806501" algn="l" defTabSz="537667" rtl="0" eaLnBrk="1" latinLnBrk="0" hangingPunct="1">
                <a:defRPr sz="1058" kern="1200">
                  <a:solidFill>
                    <a:schemeClr val="tx1"/>
                  </a:solidFill>
                  <a:latin typeface="+mn-lt"/>
                  <a:ea typeface="+mn-ea"/>
                  <a:cs typeface="+mn-cs"/>
                </a:defRPr>
              </a:lvl4pPr>
              <a:lvl5pPr marL="1075334" algn="l" defTabSz="537667" rtl="0" eaLnBrk="1" latinLnBrk="0" hangingPunct="1">
                <a:defRPr sz="1058" kern="1200">
                  <a:solidFill>
                    <a:schemeClr val="tx1"/>
                  </a:solidFill>
                  <a:latin typeface="+mn-lt"/>
                  <a:ea typeface="+mn-ea"/>
                  <a:cs typeface="+mn-cs"/>
                </a:defRPr>
              </a:lvl5pPr>
              <a:lvl6pPr marL="1344168" algn="l" defTabSz="537667" rtl="0" eaLnBrk="1" latinLnBrk="0" hangingPunct="1">
                <a:defRPr sz="1058" kern="1200">
                  <a:solidFill>
                    <a:schemeClr val="tx1"/>
                  </a:solidFill>
                  <a:latin typeface="+mn-lt"/>
                  <a:ea typeface="+mn-ea"/>
                  <a:cs typeface="+mn-cs"/>
                </a:defRPr>
              </a:lvl6pPr>
              <a:lvl7pPr marL="1613002" algn="l" defTabSz="537667" rtl="0" eaLnBrk="1" latinLnBrk="0" hangingPunct="1">
                <a:defRPr sz="1058" kern="1200">
                  <a:solidFill>
                    <a:schemeClr val="tx1"/>
                  </a:solidFill>
                  <a:latin typeface="+mn-lt"/>
                  <a:ea typeface="+mn-ea"/>
                  <a:cs typeface="+mn-cs"/>
                </a:defRPr>
              </a:lvl7pPr>
              <a:lvl8pPr marL="1881835" algn="l" defTabSz="537667" rtl="0" eaLnBrk="1" latinLnBrk="0" hangingPunct="1">
                <a:defRPr sz="1058" kern="1200">
                  <a:solidFill>
                    <a:schemeClr val="tx1"/>
                  </a:solidFill>
                  <a:latin typeface="+mn-lt"/>
                  <a:ea typeface="+mn-ea"/>
                  <a:cs typeface="+mn-cs"/>
                </a:defRPr>
              </a:lvl8pPr>
              <a:lvl9pPr marL="2150669" algn="l" defTabSz="537667" rtl="0" eaLnBrk="1" latinLnBrk="0" hangingPunct="1">
                <a:defRPr sz="1058" kern="1200">
                  <a:solidFill>
                    <a:schemeClr val="tx1"/>
                  </a:solidFill>
                  <a:latin typeface="+mn-lt"/>
                  <a:ea typeface="+mn-ea"/>
                  <a:cs typeface="+mn-cs"/>
                </a:defRPr>
              </a:lvl9pPr>
            </a:lstStyle>
            <a:p>
              <a:pPr algn="ctr" defTabSz="1463675"/>
              <a:r>
                <a:rPr lang="en-US" b="1" dirty="0">
                  <a:solidFill>
                    <a:schemeClr val="bg1"/>
                  </a:solidFill>
                  <a:latin typeface="+mj-lt"/>
                </a:rPr>
                <a:t>4</a:t>
              </a:r>
            </a:p>
          </p:txBody>
        </p:sp>
        <p:cxnSp>
          <p:nvCxnSpPr>
            <p:cNvPr id="10" name="Straight Arrow Connector 9">
              <a:extLst>
                <a:ext uri="{FF2B5EF4-FFF2-40B4-BE49-F238E27FC236}">
                  <a16:creationId xmlns:a16="http://schemas.microsoft.com/office/drawing/2014/main" id="{5F9534A4-1356-4FB4-969F-9988EFD06655}"/>
                </a:ext>
              </a:extLst>
            </p:cNvPr>
            <p:cNvCxnSpPr>
              <a:cxnSpLocks/>
            </p:cNvCxnSpPr>
            <p:nvPr/>
          </p:nvCxnSpPr>
          <p:spPr bwMode="gray">
            <a:xfrm>
              <a:off x="0" y="2789451"/>
              <a:ext cx="6400799" cy="0"/>
            </a:xfrm>
            <a:prstGeom prst="straightConnector1">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5FB686-E7D0-4C6C-96A7-9CA774C327C4}"/>
                </a:ext>
              </a:extLst>
            </p:cNvPr>
            <p:cNvSpPr txBox="1"/>
            <p:nvPr/>
          </p:nvSpPr>
          <p:spPr bwMode="gray">
            <a:xfrm>
              <a:off x="345829" y="2604785"/>
              <a:ext cx="1138072" cy="369332"/>
            </a:xfrm>
            <a:prstGeom prst="rect">
              <a:avLst/>
            </a:prstGeom>
            <a:solidFill>
              <a:schemeClr val="bg2"/>
            </a:solidFill>
          </p:spPr>
          <p:txBody>
            <a:bodyPr wrap="square" lIns="0" tIns="0" rIns="0" bIns="0" rtlCol="0">
              <a:spAutoFit/>
            </a:bodyPr>
            <a:lstStyle/>
            <a:p>
              <a:pPr algn="ctr">
                <a:spcBef>
                  <a:spcPts val="500"/>
                </a:spcBef>
              </a:pPr>
              <a:r>
                <a:rPr lang="en-US" sz="800" b="1" dirty="0"/>
                <a:t>Identify Champions</a:t>
              </a:r>
              <a:br>
                <a:rPr lang="en-US" sz="800" b="1" dirty="0"/>
              </a:br>
              <a:r>
                <a:rPr lang="en-US" sz="800" b="1" dirty="0"/>
                <a:t>at Alumni-Dense Companies</a:t>
              </a:r>
              <a:r>
                <a:rPr lang="en-US" sz="800" b="1" baseline="30000" dirty="0"/>
                <a:t>1</a:t>
              </a:r>
              <a:r>
                <a:rPr lang="en-US" sz="800" b="1" dirty="0"/>
                <a:t>  </a:t>
              </a:r>
            </a:p>
          </p:txBody>
        </p:sp>
        <p:sp>
          <p:nvSpPr>
            <p:cNvPr id="29" name="TextBox 28">
              <a:extLst>
                <a:ext uri="{FF2B5EF4-FFF2-40B4-BE49-F238E27FC236}">
                  <a16:creationId xmlns:a16="http://schemas.microsoft.com/office/drawing/2014/main" id="{8FA02412-29D9-4EF2-8FF0-FB60ED117A9A}"/>
                </a:ext>
              </a:extLst>
            </p:cNvPr>
            <p:cNvSpPr txBox="1"/>
            <p:nvPr/>
          </p:nvSpPr>
          <p:spPr bwMode="gray">
            <a:xfrm>
              <a:off x="1789432" y="2671550"/>
              <a:ext cx="1320939" cy="246221"/>
            </a:xfrm>
            <a:prstGeom prst="rect">
              <a:avLst/>
            </a:prstGeom>
            <a:solidFill>
              <a:schemeClr val="bg2"/>
            </a:solidFill>
          </p:spPr>
          <p:txBody>
            <a:bodyPr wrap="square" lIns="0" tIns="0" rIns="0" bIns="0" rtlCol="0">
              <a:spAutoFit/>
            </a:bodyPr>
            <a:lstStyle/>
            <a:p>
              <a:pPr algn="ctr">
                <a:spcBef>
                  <a:spcPts val="500"/>
                </a:spcBef>
              </a:pPr>
              <a:r>
                <a:rPr lang="en-US" sz="800" b="1" dirty="0"/>
                <a:t>Design Partnership Structure</a:t>
              </a:r>
            </a:p>
          </p:txBody>
        </p:sp>
        <p:sp>
          <p:nvSpPr>
            <p:cNvPr id="30" name="TextBox 29">
              <a:extLst>
                <a:ext uri="{FF2B5EF4-FFF2-40B4-BE49-F238E27FC236}">
                  <a16:creationId xmlns:a16="http://schemas.microsoft.com/office/drawing/2014/main" id="{40282A5E-CDF3-4910-908C-6154372021C8}"/>
                </a:ext>
              </a:extLst>
            </p:cNvPr>
            <p:cNvSpPr txBox="1"/>
            <p:nvPr/>
          </p:nvSpPr>
          <p:spPr bwMode="gray">
            <a:xfrm>
              <a:off x="4859510" y="2609994"/>
              <a:ext cx="1293166" cy="369332"/>
            </a:xfrm>
            <a:prstGeom prst="rect">
              <a:avLst/>
            </a:prstGeom>
            <a:solidFill>
              <a:schemeClr val="bg2"/>
            </a:solidFill>
          </p:spPr>
          <p:txBody>
            <a:bodyPr wrap="square" lIns="0" tIns="0" rIns="0" bIns="0" rtlCol="0">
              <a:spAutoFit/>
            </a:bodyPr>
            <a:lstStyle/>
            <a:p>
              <a:pPr algn="ctr">
                <a:spcBef>
                  <a:spcPts val="500"/>
                </a:spcBef>
              </a:pPr>
              <a:r>
                <a:rPr lang="en-US" sz="800" b="1" dirty="0"/>
                <a:t>Scale Through Organic Growth and New Chapters</a:t>
              </a:r>
            </a:p>
          </p:txBody>
        </p:sp>
        <p:sp>
          <p:nvSpPr>
            <p:cNvPr id="31" name="TextBox 30">
              <a:extLst>
                <a:ext uri="{FF2B5EF4-FFF2-40B4-BE49-F238E27FC236}">
                  <a16:creationId xmlns:a16="http://schemas.microsoft.com/office/drawing/2014/main" id="{E26ADDDD-5EDF-4BF1-A764-8F3C6290F6EE}"/>
                </a:ext>
              </a:extLst>
            </p:cNvPr>
            <p:cNvSpPr txBox="1"/>
            <p:nvPr/>
          </p:nvSpPr>
          <p:spPr bwMode="gray">
            <a:xfrm>
              <a:off x="3338358" y="2671550"/>
              <a:ext cx="1293166" cy="246221"/>
            </a:xfrm>
            <a:prstGeom prst="rect">
              <a:avLst/>
            </a:prstGeom>
            <a:solidFill>
              <a:schemeClr val="bg2"/>
            </a:solidFill>
          </p:spPr>
          <p:txBody>
            <a:bodyPr wrap="square" lIns="0" tIns="0" rIns="0" bIns="0" rtlCol="0">
              <a:spAutoFit/>
            </a:bodyPr>
            <a:lstStyle/>
            <a:p>
              <a:pPr algn="ctr">
                <a:spcBef>
                  <a:spcPts val="500"/>
                </a:spcBef>
              </a:pPr>
              <a:r>
                <a:rPr lang="en-US" sz="800" b="1" dirty="0"/>
                <a:t>Customise Win-Win Activities</a:t>
              </a:r>
            </a:p>
          </p:txBody>
        </p:sp>
      </p:grpSp>
    </p:spTree>
    <p:extLst>
      <p:ext uri="{BB962C8B-B14F-4D97-AF65-F5344CB8AC3E}">
        <p14:creationId xmlns:p14="http://schemas.microsoft.com/office/powerpoint/2010/main" val="1714849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653AE7-7C8B-4553-A5F7-61CD2D058426}"/>
              </a:ext>
            </a:extLst>
          </p:cNvPr>
          <p:cNvSpPr>
            <a:spLocks noGrp="1"/>
          </p:cNvSpPr>
          <p:nvPr>
            <p:ph type="title"/>
          </p:nvPr>
        </p:nvSpPr>
        <p:spPr>
          <a:xfrm>
            <a:off x="560893" y="1585385"/>
            <a:ext cx="4765251" cy="1163395"/>
          </a:xfrm>
        </p:spPr>
        <p:txBody>
          <a:bodyPr/>
          <a:lstStyle/>
          <a:p>
            <a:pPr>
              <a:spcBef>
                <a:spcPts val="500"/>
              </a:spcBef>
            </a:pPr>
            <a:r>
              <a:rPr lang="en-US" sz="2800" dirty="0"/>
              <a:t>Elevating Alumni Relations’ Leadership Role for Student Employability Activities</a:t>
            </a:r>
          </a:p>
        </p:txBody>
      </p:sp>
      <p:sp>
        <p:nvSpPr>
          <p:cNvPr id="8" name="Text Placeholder 7">
            <a:extLst>
              <a:ext uri="{FF2B5EF4-FFF2-40B4-BE49-F238E27FC236}">
                <a16:creationId xmlns:a16="http://schemas.microsoft.com/office/drawing/2014/main" id="{B87D283F-848C-44E0-AFEA-3AFE60B104FE}"/>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B3DC7C8F-86E3-4B99-8B2D-85BD5A15CBFA}"/>
              </a:ext>
            </a:extLst>
          </p:cNvPr>
          <p:cNvSpPr>
            <a:spLocks noGrp="1"/>
          </p:cNvSpPr>
          <p:nvPr>
            <p:ph type="body" sz="quarter" idx="20"/>
          </p:nvPr>
        </p:nvSpPr>
        <p:spPr/>
        <p:txBody>
          <a:bodyPr/>
          <a:lstStyle/>
          <a:p>
            <a:endParaRPr lang="en-US" dirty="0"/>
          </a:p>
        </p:txBody>
      </p:sp>
      <p:sp>
        <p:nvSpPr>
          <p:cNvPr id="10" name="Text Placeholder 9">
            <a:extLst>
              <a:ext uri="{FF2B5EF4-FFF2-40B4-BE49-F238E27FC236}">
                <a16:creationId xmlns:a16="http://schemas.microsoft.com/office/drawing/2014/main" id="{B4BA000B-D19D-4B50-AAD4-AC398340B448}"/>
              </a:ext>
            </a:extLst>
          </p:cNvPr>
          <p:cNvSpPr>
            <a:spLocks noGrp="1"/>
          </p:cNvSpPr>
          <p:nvPr>
            <p:ph type="body" sz="quarter" idx="21"/>
          </p:nvPr>
        </p:nvSpPr>
        <p:spPr>
          <a:xfrm>
            <a:off x="4779242" y="3494256"/>
            <a:ext cx="655847" cy="205151"/>
          </a:xfrm>
        </p:spPr>
        <p:txBody>
          <a:bodyPr/>
          <a:lstStyle/>
          <a:p>
            <a:r>
              <a:rPr lang="en-US" dirty="0"/>
              <a:t>Section</a:t>
            </a:r>
          </a:p>
        </p:txBody>
      </p:sp>
      <p:sp>
        <p:nvSpPr>
          <p:cNvPr id="11" name="Text Placeholder 10">
            <a:extLst>
              <a:ext uri="{FF2B5EF4-FFF2-40B4-BE49-F238E27FC236}">
                <a16:creationId xmlns:a16="http://schemas.microsoft.com/office/drawing/2014/main" id="{B9FD9344-A99E-4F8B-A0D4-BFADF41A3777}"/>
              </a:ext>
            </a:extLst>
          </p:cNvPr>
          <p:cNvSpPr>
            <a:spLocks noGrp="1"/>
          </p:cNvSpPr>
          <p:nvPr>
            <p:ph type="body" sz="quarter" idx="22"/>
          </p:nvPr>
        </p:nvSpPr>
        <p:spPr/>
        <p:txBody>
          <a:bodyPr/>
          <a:lstStyle/>
          <a:p>
            <a:r>
              <a:rPr lang="en-US" dirty="0"/>
              <a:t>3</a:t>
            </a:r>
          </a:p>
        </p:txBody>
      </p:sp>
    </p:spTree>
    <p:extLst>
      <p:ext uri="{BB962C8B-B14F-4D97-AF65-F5344CB8AC3E}">
        <p14:creationId xmlns:p14="http://schemas.microsoft.com/office/powerpoint/2010/main" val="3178492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49A5E-0CC1-4439-AC68-CEEE2B09CF95}"/>
              </a:ext>
            </a:extLst>
          </p:cNvPr>
          <p:cNvSpPr>
            <a:spLocks noGrp="1"/>
          </p:cNvSpPr>
          <p:nvPr>
            <p:ph type="body" sz="quarter" idx="15"/>
          </p:nvPr>
        </p:nvSpPr>
        <p:spPr/>
        <p:txBody>
          <a:bodyPr/>
          <a:lstStyle/>
          <a:p>
            <a:endParaRPr lang="en-US" dirty="0"/>
          </a:p>
        </p:txBody>
      </p:sp>
      <p:sp>
        <p:nvSpPr>
          <p:cNvPr id="3" name="Text Placeholder 2">
            <a:extLst>
              <a:ext uri="{FF2B5EF4-FFF2-40B4-BE49-F238E27FC236}">
                <a16:creationId xmlns:a16="http://schemas.microsoft.com/office/drawing/2014/main" id="{A6BFD644-54E6-42C2-8FF0-1C3928B6BD67}"/>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87DAB776-733B-40CF-ACB5-EE9829890F30}"/>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9AE4862A-8399-4508-AAA3-2060308B55CF}"/>
              </a:ext>
            </a:extLst>
          </p:cNvPr>
          <p:cNvSpPr>
            <a:spLocks noGrp="1"/>
          </p:cNvSpPr>
          <p:nvPr>
            <p:ph type="title"/>
          </p:nvPr>
        </p:nvSpPr>
        <p:spPr>
          <a:xfrm>
            <a:off x="280194" y="67706"/>
            <a:ext cx="5486400" cy="498598"/>
          </a:xfrm>
        </p:spPr>
        <p:txBody>
          <a:bodyPr/>
          <a:lstStyle/>
          <a:p>
            <a:pPr>
              <a:spcBef>
                <a:spcPts val="500"/>
              </a:spcBef>
            </a:pPr>
            <a:r>
              <a:rPr lang="en-US" dirty="0"/>
              <a:t>Elevating Alumni Relations’ Leadership Role for Student Employability Activities</a:t>
            </a:r>
          </a:p>
        </p:txBody>
      </p:sp>
      <p:sp>
        <p:nvSpPr>
          <p:cNvPr id="42" name="Text Placeholder 3">
            <a:extLst>
              <a:ext uri="{FF2B5EF4-FFF2-40B4-BE49-F238E27FC236}">
                <a16:creationId xmlns:a16="http://schemas.microsoft.com/office/drawing/2014/main" id="{31BD8EDC-D238-4613-8260-E38560711EBA}"/>
              </a:ext>
            </a:extLst>
          </p:cNvPr>
          <p:cNvSpPr txBox="1">
            <a:spLocks/>
          </p:cNvSpPr>
          <p:nvPr/>
        </p:nvSpPr>
        <p:spPr bwMode="gray">
          <a:xfrm>
            <a:off x="5148072" y="4677489"/>
            <a:ext cx="1252728"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EAB interviews and analysis.</a:t>
            </a:r>
          </a:p>
        </p:txBody>
      </p:sp>
      <p:grpSp>
        <p:nvGrpSpPr>
          <p:cNvPr id="17" name="Group 16">
            <a:extLst>
              <a:ext uri="{FF2B5EF4-FFF2-40B4-BE49-F238E27FC236}">
                <a16:creationId xmlns:a16="http://schemas.microsoft.com/office/drawing/2014/main" id="{09B694E5-9AEF-447F-9329-2AB33FFF560A}"/>
              </a:ext>
            </a:extLst>
          </p:cNvPr>
          <p:cNvGrpSpPr/>
          <p:nvPr/>
        </p:nvGrpSpPr>
        <p:grpSpPr>
          <a:xfrm>
            <a:off x="528083" y="1123950"/>
            <a:ext cx="5491057" cy="3279875"/>
            <a:chOff x="528083" y="1123950"/>
            <a:chExt cx="5491057" cy="3279875"/>
          </a:xfrm>
        </p:grpSpPr>
        <p:sp>
          <p:nvSpPr>
            <p:cNvPr id="34" name="TextBox 33">
              <a:extLst>
                <a:ext uri="{FF2B5EF4-FFF2-40B4-BE49-F238E27FC236}">
                  <a16:creationId xmlns:a16="http://schemas.microsoft.com/office/drawing/2014/main" id="{A35445A6-9DA3-448D-952D-3F40A2F368E3}"/>
                </a:ext>
              </a:extLst>
            </p:cNvPr>
            <p:cNvSpPr txBox="1"/>
            <p:nvPr/>
          </p:nvSpPr>
          <p:spPr bwMode="gray">
            <a:xfrm>
              <a:off x="3511263" y="1123950"/>
              <a:ext cx="2507877" cy="3279875"/>
            </a:xfrm>
            <a:prstGeom prst="rect">
              <a:avLst/>
            </a:prstGeom>
            <a:solidFill>
              <a:schemeClr val="accent5"/>
            </a:solidFill>
            <a:ln w="12700">
              <a:noFill/>
              <a:miter lim="800000"/>
            </a:ln>
          </p:spPr>
          <p:txBody>
            <a:bodyPr wrap="square" lIns="137160" tIns="91440" rIns="137160" bIns="0" rtlCol="0">
              <a:noAutofit/>
            </a:bodyPr>
            <a:lstStyle/>
            <a:p>
              <a:endParaRPr lang="en-US" sz="1000" b="1" dirty="0">
                <a:solidFill>
                  <a:schemeClr val="bg1"/>
                </a:solidFill>
              </a:endParaRPr>
            </a:p>
          </p:txBody>
        </p:sp>
        <p:sp>
          <p:nvSpPr>
            <p:cNvPr id="7" name="TextBox 6">
              <a:extLst>
                <a:ext uri="{FF2B5EF4-FFF2-40B4-BE49-F238E27FC236}">
                  <a16:creationId xmlns:a16="http://schemas.microsoft.com/office/drawing/2014/main" id="{5D256230-0B76-4F60-A2FB-49D3AE5BB038}"/>
                </a:ext>
              </a:extLst>
            </p:cNvPr>
            <p:cNvSpPr txBox="1"/>
            <p:nvPr/>
          </p:nvSpPr>
          <p:spPr>
            <a:xfrm>
              <a:off x="604226" y="1240773"/>
              <a:ext cx="1629940" cy="153888"/>
            </a:xfrm>
            <a:prstGeom prst="rect">
              <a:avLst/>
            </a:prstGeom>
            <a:noFill/>
          </p:spPr>
          <p:txBody>
            <a:bodyPr wrap="square" lIns="0" tIns="0" rIns="0" bIns="0" rtlCol="0">
              <a:spAutoFit/>
            </a:bodyPr>
            <a:lstStyle/>
            <a:p>
              <a:pPr>
                <a:spcBef>
                  <a:spcPts val="500"/>
                </a:spcBef>
              </a:pPr>
              <a:r>
                <a:rPr lang="en-US" sz="1000" b="1" dirty="0"/>
                <a:t>Three Main Challenges</a:t>
              </a:r>
            </a:p>
          </p:txBody>
        </p:sp>
        <p:sp>
          <p:nvSpPr>
            <p:cNvPr id="26" name="TextBox 25">
              <a:extLst>
                <a:ext uri="{FF2B5EF4-FFF2-40B4-BE49-F238E27FC236}">
                  <a16:creationId xmlns:a16="http://schemas.microsoft.com/office/drawing/2014/main" id="{C1F860A9-A907-4E5E-9385-341101252C09}"/>
                </a:ext>
              </a:extLst>
            </p:cNvPr>
            <p:cNvSpPr txBox="1"/>
            <p:nvPr/>
          </p:nvSpPr>
          <p:spPr>
            <a:xfrm>
              <a:off x="3644613" y="1222105"/>
              <a:ext cx="1474122" cy="153888"/>
            </a:xfrm>
            <a:prstGeom prst="rect">
              <a:avLst/>
            </a:prstGeom>
            <a:noFill/>
          </p:spPr>
          <p:txBody>
            <a:bodyPr wrap="square" lIns="0" tIns="0" rIns="0" bIns="0" rtlCol="0">
              <a:spAutoFit/>
            </a:bodyPr>
            <a:lstStyle/>
            <a:p>
              <a:pPr>
                <a:spcBef>
                  <a:spcPts val="500"/>
                </a:spcBef>
              </a:pPr>
              <a:r>
                <a:rPr lang="en-US" sz="1000" b="1" dirty="0">
                  <a:solidFill>
                    <a:schemeClr val="bg1"/>
                  </a:solidFill>
                </a:rPr>
                <a:t>Potential Solutions</a:t>
              </a:r>
            </a:p>
          </p:txBody>
        </p:sp>
        <p:cxnSp>
          <p:nvCxnSpPr>
            <p:cNvPr id="35" name="Straight Connector 34">
              <a:extLst>
                <a:ext uri="{FF2B5EF4-FFF2-40B4-BE49-F238E27FC236}">
                  <a16:creationId xmlns:a16="http://schemas.microsoft.com/office/drawing/2014/main" id="{77EB2E8D-EA16-4FE0-A40B-D2425CBADE5D}"/>
                </a:ext>
              </a:extLst>
            </p:cNvPr>
            <p:cNvCxnSpPr>
              <a:cxnSpLocks/>
            </p:cNvCxnSpPr>
            <p:nvPr/>
          </p:nvCxnSpPr>
          <p:spPr bwMode="gray">
            <a:xfrm>
              <a:off x="3644613" y="1436335"/>
              <a:ext cx="1474122"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B945B7-0870-40B7-BB92-0994D2AB68D5}"/>
                </a:ext>
              </a:extLst>
            </p:cNvPr>
            <p:cNvCxnSpPr>
              <a:cxnSpLocks/>
            </p:cNvCxnSpPr>
            <p:nvPr/>
          </p:nvCxnSpPr>
          <p:spPr bwMode="gray">
            <a:xfrm>
              <a:off x="604226" y="1436335"/>
              <a:ext cx="1629940"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4617A3F0-5FE5-46B4-BF11-A0AC383BC7B3}"/>
                </a:ext>
              </a:extLst>
            </p:cNvPr>
            <p:cNvGrpSpPr/>
            <p:nvPr/>
          </p:nvGrpSpPr>
          <p:grpSpPr>
            <a:xfrm>
              <a:off x="528083" y="2650801"/>
              <a:ext cx="5197170" cy="415498"/>
              <a:chOff x="528083" y="2562315"/>
              <a:chExt cx="5197170" cy="415498"/>
            </a:xfrm>
          </p:grpSpPr>
          <p:sp>
            <p:nvSpPr>
              <p:cNvPr id="19" name="Right Arrow 12">
                <a:extLst>
                  <a:ext uri="{FF2B5EF4-FFF2-40B4-BE49-F238E27FC236}">
                    <a16:creationId xmlns:a16="http://schemas.microsoft.com/office/drawing/2014/main" id="{D073A115-B7F1-42D5-A1F2-A66EBA9CD2D1}"/>
                  </a:ext>
                </a:extLst>
              </p:cNvPr>
              <p:cNvSpPr/>
              <p:nvPr/>
            </p:nvSpPr>
            <p:spPr bwMode="gray">
              <a:xfrm>
                <a:off x="2917798" y="2678624"/>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4" name="TextBox 13">
                <a:extLst>
                  <a:ext uri="{FF2B5EF4-FFF2-40B4-BE49-F238E27FC236}">
                    <a16:creationId xmlns:a16="http://schemas.microsoft.com/office/drawing/2014/main" id="{9AB3207A-B109-468D-92ED-9BFB9962C68D}"/>
                  </a:ext>
                </a:extLst>
              </p:cNvPr>
              <p:cNvSpPr txBox="1"/>
              <p:nvPr/>
            </p:nvSpPr>
            <p:spPr bwMode="gray">
              <a:xfrm>
                <a:off x="528083" y="2600787"/>
                <a:ext cx="152286" cy="338554"/>
              </a:xfrm>
              <a:prstGeom prst="rect">
                <a:avLst/>
              </a:prstGeom>
              <a:noFill/>
            </p:spPr>
            <p:txBody>
              <a:bodyPr wrap="none" lIns="0" tIns="0" rIns="0" bIns="0" rtlCol="0">
                <a:spAutoFit/>
              </a:bodyPr>
              <a:lstStyle/>
              <a:p>
                <a:r>
                  <a:rPr lang="en-US" sz="2200" dirty="0">
                    <a:solidFill>
                      <a:schemeClr val="tx2"/>
                    </a:solidFill>
                    <a:latin typeface="+mj-lt"/>
                  </a:rPr>
                  <a:t>2</a:t>
                </a:r>
              </a:p>
            </p:txBody>
          </p:sp>
          <p:sp>
            <p:nvSpPr>
              <p:cNvPr id="10" name="TextBox 9">
                <a:extLst>
                  <a:ext uri="{FF2B5EF4-FFF2-40B4-BE49-F238E27FC236}">
                    <a16:creationId xmlns:a16="http://schemas.microsoft.com/office/drawing/2014/main" id="{8ABBAF8E-2A4B-4145-9652-4F47DE0F5FCC}"/>
                  </a:ext>
                </a:extLst>
              </p:cNvPr>
              <p:cNvSpPr txBox="1"/>
              <p:nvPr/>
            </p:nvSpPr>
            <p:spPr>
              <a:xfrm>
                <a:off x="842718" y="2631564"/>
                <a:ext cx="1903630" cy="276999"/>
              </a:xfrm>
              <a:prstGeom prst="rect">
                <a:avLst/>
              </a:prstGeom>
              <a:noFill/>
            </p:spPr>
            <p:txBody>
              <a:bodyPr wrap="square" lIns="0" tIns="0" rIns="0" bIns="0" rtlCol="0">
                <a:spAutoFit/>
              </a:bodyPr>
              <a:lstStyle/>
              <a:p>
                <a:pPr>
                  <a:spcBef>
                    <a:spcPts val="500"/>
                  </a:spcBef>
                </a:pPr>
                <a:r>
                  <a:rPr lang="en-US" sz="900" dirty="0"/>
                  <a:t>Universities unable to take </a:t>
                </a:r>
                <a:r>
                  <a:rPr lang="en-US" sz="900" b="1" dirty="0"/>
                  <a:t>full advantage of alumni impact</a:t>
                </a:r>
              </a:p>
            </p:txBody>
          </p:sp>
          <p:sp>
            <p:nvSpPr>
              <p:cNvPr id="28" name="TextBox 27">
                <a:extLst>
                  <a:ext uri="{FF2B5EF4-FFF2-40B4-BE49-F238E27FC236}">
                    <a16:creationId xmlns:a16="http://schemas.microsoft.com/office/drawing/2014/main" id="{1E87AD70-52AF-4E3E-96D3-84ABB941B8CC}"/>
                  </a:ext>
                </a:extLst>
              </p:cNvPr>
              <p:cNvSpPr txBox="1"/>
              <p:nvPr/>
            </p:nvSpPr>
            <p:spPr>
              <a:xfrm>
                <a:off x="4102338" y="2562315"/>
                <a:ext cx="1622915" cy="415498"/>
              </a:xfrm>
              <a:prstGeom prst="rect">
                <a:avLst/>
              </a:prstGeom>
              <a:noFill/>
            </p:spPr>
            <p:txBody>
              <a:bodyPr wrap="square" lIns="0" tIns="0" rIns="0" bIns="0" rtlCol="0">
                <a:spAutoFit/>
              </a:bodyPr>
              <a:lstStyle/>
              <a:p>
                <a:pPr>
                  <a:spcBef>
                    <a:spcPts val="500"/>
                  </a:spcBef>
                </a:pPr>
                <a:r>
                  <a:rPr lang="en-US" sz="900" b="1" dirty="0">
                    <a:solidFill>
                      <a:schemeClr val="bg1"/>
                    </a:solidFill>
                  </a:rPr>
                  <a:t>Strategy 8: Supporting Faculty Engagement Activities</a:t>
                </a:r>
              </a:p>
            </p:txBody>
          </p:sp>
          <p:pic>
            <p:nvPicPr>
              <p:cNvPr id="64" name="Picture 63">
                <a:extLst>
                  <a:ext uri="{FF2B5EF4-FFF2-40B4-BE49-F238E27FC236}">
                    <a16:creationId xmlns:a16="http://schemas.microsoft.com/office/drawing/2014/main" id="{D45C8CC3-15A7-4843-86ED-8CD04EC297A7}"/>
                  </a:ext>
                </a:extLst>
              </p:cNvPr>
              <p:cNvPicPr>
                <a:picLocks noChangeAspect="1"/>
              </p:cNvPicPr>
              <p:nvPr/>
            </p:nvPicPr>
            <p:blipFill>
              <a:blip r:embed="rId3">
                <a:lum bright="100000"/>
              </a:blip>
              <a:stretch>
                <a:fillRect/>
              </a:stretch>
            </p:blipFill>
            <p:spPr>
              <a:xfrm>
                <a:off x="3700696" y="2587184"/>
                <a:ext cx="253594" cy="365760"/>
              </a:xfrm>
              <a:prstGeom prst="rect">
                <a:avLst/>
              </a:prstGeom>
            </p:spPr>
          </p:pic>
        </p:grpSp>
        <p:grpSp>
          <p:nvGrpSpPr>
            <p:cNvPr id="12" name="Group 11">
              <a:extLst>
                <a:ext uri="{FF2B5EF4-FFF2-40B4-BE49-F238E27FC236}">
                  <a16:creationId xmlns:a16="http://schemas.microsoft.com/office/drawing/2014/main" id="{6A712020-EC7E-46E2-8166-7967795F7D0C}"/>
                </a:ext>
              </a:extLst>
            </p:cNvPr>
            <p:cNvGrpSpPr/>
            <p:nvPr/>
          </p:nvGrpSpPr>
          <p:grpSpPr>
            <a:xfrm>
              <a:off x="528083" y="3610251"/>
              <a:ext cx="5491057" cy="692497"/>
              <a:chOff x="528083" y="3610251"/>
              <a:chExt cx="5491057" cy="692497"/>
            </a:xfrm>
          </p:grpSpPr>
          <p:sp>
            <p:nvSpPr>
              <p:cNvPr id="20" name="Right Arrow 12">
                <a:extLst>
                  <a:ext uri="{FF2B5EF4-FFF2-40B4-BE49-F238E27FC236}">
                    <a16:creationId xmlns:a16="http://schemas.microsoft.com/office/drawing/2014/main" id="{3C665533-F2A4-436C-995A-8261D6F80AF5}"/>
                  </a:ext>
                </a:extLst>
              </p:cNvPr>
              <p:cNvSpPr/>
              <p:nvPr/>
            </p:nvSpPr>
            <p:spPr bwMode="gray">
              <a:xfrm>
                <a:off x="2917798" y="3865059"/>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5" name="TextBox 14">
                <a:extLst>
                  <a:ext uri="{FF2B5EF4-FFF2-40B4-BE49-F238E27FC236}">
                    <a16:creationId xmlns:a16="http://schemas.microsoft.com/office/drawing/2014/main" id="{50B60C69-E22A-4859-96D5-4EF4DC1B6D8D}"/>
                  </a:ext>
                </a:extLst>
              </p:cNvPr>
              <p:cNvSpPr txBox="1"/>
              <p:nvPr/>
            </p:nvSpPr>
            <p:spPr bwMode="gray">
              <a:xfrm>
                <a:off x="528083" y="3787222"/>
                <a:ext cx="152286" cy="338554"/>
              </a:xfrm>
              <a:prstGeom prst="rect">
                <a:avLst/>
              </a:prstGeom>
              <a:noFill/>
            </p:spPr>
            <p:txBody>
              <a:bodyPr wrap="none" lIns="0" tIns="0" rIns="0" bIns="0" rtlCol="0">
                <a:spAutoFit/>
              </a:bodyPr>
              <a:lstStyle/>
              <a:p>
                <a:r>
                  <a:rPr lang="en-US" sz="2200" dirty="0">
                    <a:solidFill>
                      <a:schemeClr val="tx2"/>
                    </a:solidFill>
                    <a:latin typeface="+mj-lt"/>
                  </a:rPr>
                  <a:t>3</a:t>
                </a:r>
              </a:p>
            </p:txBody>
          </p:sp>
          <p:sp>
            <p:nvSpPr>
              <p:cNvPr id="27" name="TextBox 26">
                <a:extLst>
                  <a:ext uri="{FF2B5EF4-FFF2-40B4-BE49-F238E27FC236}">
                    <a16:creationId xmlns:a16="http://schemas.microsoft.com/office/drawing/2014/main" id="{734726B8-4151-423C-858C-DBE92C2C5546}"/>
                  </a:ext>
                </a:extLst>
              </p:cNvPr>
              <p:cNvSpPr txBox="1"/>
              <p:nvPr/>
            </p:nvSpPr>
            <p:spPr>
              <a:xfrm>
                <a:off x="842718" y="3610251"/>
                <a:ext cx="1903630" cy="692497"/>
              </a:xfrm>
              <a:prstGeom prst="rect">
                <a:avLst/>
              </a:prstGeom>
              <a:noFill/>
            </p:spPr>
            <p:txBody>
              <a:bodyPr wrap="square" lIns="0" tIns="0" rIns="0" bIns="0" rtlCol="0">
                <a:spAutoFit/>
              </a:bodyPr>
              <a:lstStyle/>
              <a:p>
                <a:pPr>
                  <a:spcBef>
                    <a:spcPts val="500"/>
                  </a:spcBef>
                </a:pPr>
                <a:r>
                  <a:rPr lang="en-US" sz="900" b="1" dirty="0" err="1"/>
                  <a:t>Organisational</a:t>
                </a:r>
                <a:r>
                  <a:rPr lang="en-US" sz="900" b="1" dirty="0"/>
                  <a:t> silos </a:t>
                </a:r>
                <a:r>
                  <a:rPr lang="en-US" sz="900" dirty="0"/>
                  <a:t>increase the difficulty of collaborating between alumni relations, career services, and other campus players who engage alumni</a:t>
                </a:r>
              </a:p>
            </p:txBody>
          </p:sp>
          <p:sp>
            <p:nvSpPr>
              <p:cNvPr id="29" name="TextBox 28">
                <a:extLst>
                  <a:ext uri="{FF2B5EF4-FFF2-40B4-BE49-F238E27FC236}">
                    <a16:creationId xmlns:a16="http://schemas.microsoft.com/office/drawing/2014/main" id="{BA24A4C8-6C8B-491E-ADF4-06F5974D4821}"/>
                  </a:ext>
                </a:extLst>
              </p:cNvPr>
              <p:cNvSpPr txBox="1"/>
              <p:nvPr/>
            </p:nvSpPr>
            <p:spPr>
              <a:xfrm>
                <a:off x="4102337" y="3818000"/>
                <a:ext cx="1916803"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9: Developing Cross-Campus Partnerships</a:t>
                </a:r>
              </a:p>
            </p:txBody>
          </p:sp>
          <p:pic>
            <p:nvPicPr>
              <p:cNvPr id="65" name="Picture 64">
                <a:extLst>
                  <a:ext uri="{FF2B5EF4-FFF2-40B4-BE49-F238E27FC236}">
                    <a16:creationId xmlns:a16="http://schemas.microsoft.com/office/drawing/2014/main" id="{7ABED591-6DA0-4883-AB37-DB720924D4DA}"/>
                  </a:ext>
                </a:extLst>
              </p:cNvPr>
              <p:cNvPicPr>
                <a:picLocks noChangeAspect="1"/>
              </p:cNvPicPr>
              <p:nvPr/>
            </p:nvPicPr>
            <p:blipFill>
              <a:blip r:embed="rId4">
                <a:lum bright="100000"/>
              </a:blip>
              <a:stretch>
                <a:fillRect/>
              </a:stretch>
            </p:blipFill>
            <p:spPr>
              <a:xfrm>
                <a:off x="3661837" y="3815682"/>
                <a:ext cx="365760" cy="281635"/>
              </a:xfrm>
              <a:prstGeom prst="rect">
                <a:avLst/>
              </a:prstGeom>
            </p:spPr>
          </p:pic>
        </p:grpSp>
        <p:grpSp>
          <p:nvGrpSpPr>
            <p:cNvPr id="4" name="Group 3">
              <a:extLst>
                <a:ext uri="{FF2B5EF4-FFF2-40B4-BE49-F238E27FC236}">
                  <a16:creationId xmlns:a16="http://schemas.microsoft.com/office/drawing/2014/main" id="{5194AD2F-DF90-4D47-95BE-349AA4723BC3}"/>
                </a:ext>
              </a:extLst>
            </p:cNvPr>
            <p:cNvGrpSpPr/>
            <p:nvPr/>
          </p:nvGrpSpPr>
          <p:grpSpPr>
            <a:xfrm>
              <a:off x="528083" y="1622101"/>
              <a:ext cx="5344634" cy="415498"/>
              <a:chOff x="528083" y="1622101"/>
              <a:chExt cx="5344634" cy="415498"/>
            </a:xfrm>
          </p:grpSpPr>
          <p:sp>
            <p:nvSpPr>
              <p:cNvPr id="8" name="TextBox 7">
                <a:extLst>
                  <a:ext uri="{FF2B5EF4-FFF2-40B4-BE49-F238E27FC236}">
                    <a16:creationId xmlns:a16="http://schemas.microsoft.com/office/drawing/2014/main" id="{1A1C8EE7-D5F8-4212-8AAA-3064D08FE9BA}"/>
                  </a:ext>
                </a:extLst>
              </p:cNvPr>
              <p:cNvSpPr txBox="1"/>
              <p:nvPr/>
            </p:nvSpPr>
            <p:spPr>
              <a:xfrm>
                <a:off x="842718" y="1622101"/>
                <a:ext cx="1866953" cy="415498"/>
              </a:xfrm>
              <a:prstGeom prst="rect">
                <a:avLst/>
              </a:prstGeom>
              <a:noFill/>
            </p:spPr>
            <p:txBody>
              <a:bodyPr wrap="square" lIns="0" tIns="0" rIns="0" bIns="0" rtlCol="0">
                <a:spAutoFit/>
              </a:bodyPr>
              <a:lstStyle/>
              <a:p>
                <a:pPr>
                  <a:spcBef>
                    <a:spcPts val="500"/>
                  </a:spcBef>
                </a:pPr>
                <a:r>
                  <a:rPr lang="en-US" sz="900" b="1" dirty="0"/>
                  <a:t>No campus champion </a:t>
                </a:r>
                <a:r>
                  <a:rPr lang="en-US" sz="900" dirty="0"/>
                  <a:t>for bringing alumni into student career outcomes</a:t>
                </a:r>
              </a:p>
            </p:txBody>
          </p:sp>
          <p:sp>
            <p:nvSpPr>
              <p:cNvPr id="16" name="Right Arrow 12">
                <a:extLst>
                  <a:ext uri="{FF2B5EF4-FFF2-40B4-BE49-F238E27FC236}">
                    <a16:creationId xmlns:a16="http://schemas.microsoft.com/office/drawing/2014/main" id="{CA2981A0-92BE-4983-9EF5-C541112E94F7}"/>
                  </a:ext>
                </a:extLst>
              </p:cNvPr>
              <p:cNvSpPr/>
              <p:nvPr/>
            </p:nvSpPr>
            <p:spPr bwMode="gray">
              <a:xfrm>
                <a:off x="2917798" y="173841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3" name="TextBox 12">
                <a:extLst>
                  <a:ext uri="{FF2B5EF4-FFF2-40B4-BE49-F238E27FC236}">
                    <a16:creationId xmlns:a16="http://schemas.microsoft.com/office/drawing/2014/main" id="{54FFC30D-63F5-4BB4-BCB8-F9329B435B41}"/>
                  </a:ext>
                </a:extLst>
              </p:cNvPr>
              <p:cNvSpPr txBox="1"/>
              <p:nvPr/>
            </p:nvSpPr>
            <p:spPr bwMode="gray">
              <a:xfrm>
                <a:off x="528083" y="1660573"/>
                <a:ext cx="152286" cy="338554"/>
              </a:xfrm>
              <a:prstGeom prst="rect">
                <a:avLst/>
              </a:prstGeom>
              <a:noFill/>
            </p:spPr>
            <p:txBody>
              <a:bodyPr wrap="none" lIns="0" tIns="0" rIns="0" bIns="0" rtlCol="0">
                <a:spAutoFit/>
              </a:bodyPr>
              <a:lstStyle/>
              <a:p>
                <a:r>
                  <a:rPr lang="en-US" sz="2200" dirty="0">
                    <a:solidFill>
                      <a:schemeClr val="tx2"/>
                    </a:solidFill>
                    <a:latin typeface="+mj-lt"/>
                  </a:rPr>
                  <a:t>1</a:t>
                </a:r>
              </a:p>
            </p:txBody>
          </p:sp>
          <p:sp>
            <p:nvSpPr>
              <p:cNvPr id="11" name="TextBox 10">
                <a:extLst>
                  <a:ext uri="{FF2B5EF4-FFF2-40B4-BE49-F238E27FC236}">
                    <a16:creationId xmlns:a16="http://schemas.microsoft.com/office/drawing/2014/main" id="{B4946F83-D1D0-4D51-9DD9-2AF1021F7165}"/>
                  </a:ext>
                </a:extLst>
              </p:cNvPr>
              <p:cNvSpPr txBox="1"/>
              <p:nvPr/>
            </p:nvSpPr>
            <p:spPr>
              <a:xfrm>
                <a:off x="4102338" y="1691351"/>
                <a:ext cx="1770379"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7: Raising the Profile of Alumni Relations</a:t>
                </a:r>
              </a:p>
            </p:txBody>
          </p:sp>
          <p:pic>
            <p:nvPicPr>
              <p:cNvPr id="66" name="Picture 65">
                <a:extLst>
                  <a:ext uri="{FF2B5EF4-FFF2-40B4-BE49-F238E27FC236}">
                    <a16:creationId xmlns:a16="http://schemas.microsoft.com/office/drawing/2014/main" id="{FBD6401D-BB1B-4BA1-B3FC-B31B8DA93502}"/>
                  </a:ext>
                </a:extLst>
              </p:cNvPr>
              <p:cNvPicPr>
                <a:picLocks noChangeAspect="1"/>
              </p:cNvPicPr>
              <p:nvPr/>
            </p:nvPicPr>
            <p:blipFill>
              <a:blip r:embed="rId5">
                <a:lum bright="100000"/>
              </a:blip>
              <a:stretch>
                <a:fillRect/>
              </a:stretch>
            </p:blipFill>
            <p:spPr>
              <a:xfrm>
                <a:off x="3644613" y="1682327"/>
                <a:ext cx="365760" cy="295046"/>
              </a:xfrm>
              <a:prstGeom prst="rect">
                <a:avLst/>
              </a:prstGeom>
            </p:spPr>
          </p:pic>
        </p:grpSp>
      </p:grpSp>
    </p:spTree>
    <p:extLst>
      <p:ext uri="{BB962C8B-B14F-4D97-AF65-F5344CB8AC3E}">
        <p14:creationId xmlns:p14="http://schemas.microsoft.com/office/powerpoint/2010/main" val="2810056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DC623A-510D-422B-AA0E-A8234BEBDC38}"/>
              </a:ext>
            </a:extLst>
          </p:cNvPr>
          <p:cNvSpPr>
            <a:spLocks noGrp="1"/>
          </p:cNvSpPr>
          <p:nvPr>
            <p:ph type="body" sz="quarter" idx="15"/>
          </p:nvPr>
        </p:nvSpPr>
        <p:spPr/>
        <p:txBody>
          <a:bodyPr/>
          <a:lstStyle/>
          <a:p>
            <a:r>
              <a:rPr lang="en-US" dirty="0"/>
              <a:t>Goldsmiths ‘Alumni Relations 101’ Roadshows form connections</a:t>
            </a:r>
          </a:p>
        </p:txBody>
      </p:sp>
      <p:sp>
        <p:nvSpPr>
          <p:cNvPr id="3" name="Text Placeholder 2">
            <a:extLst>
              <a:ext uri="{FF2B5EF4-FFF2-40B4-BE49-F238E27FC236}">
                <a16:creationId xmlns:a16="http://schemas.microsoft.com/office/drawing/2014/main" id="{4513BD51-6D16-4241-8E4A-D8F7B2FCEC0E}"/>
              </a:ext>
            </a:extLst>
          </p:cNvPr>
          <p:cNvSpPr>
            <a:spLocks noGrp="1"/>
          </p:cNvSpPr>
          <p:nvPr>
            <p:ph type="body" sz="quarter" idx="16"/>
          </p:nvPr>
        </p:nvSpPr>
        <p:spPr>
          <a:xfrm>
            <a:off x="280193" y="99782"/>
            <a:ext cx="2682081" cy="123111"/>
          </a:xfrm>
        </p:spPr>
        <p:txBody>
          <a:bodyPr/>
          <a:lstStyle/>
          <a:p>
            <a:r>
              <a:rPr lang="en-US" dirty="0"/>
              <a:t>Strategy 7: Raising the Profile of Alumni Relations</a:t>
            </a:r>
          </a:p>
        </p:txBody>
      </p:sp>
      <p:sp>
        <p:nvSpPr>
          <p:cNvPr id="4" name="Text Placeholder 3">
            <a:extLst>
              <a:ext uri="{FF2B5EF4-FFF2-40B4-BE49-F238E27FC236}">
                <a16:creationId xmlns:a16="http://schemas.microsoft.com/office/drawing/2014/main" id="{26159C48-509D-4203-9B67-2BF566D84E77}"/>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3E1D191F-F289-47D7-A9B4-481DB625A96E}"/>
              </a:ext>
            </a:extLst>
          </p:cNvPr>
          <p:cNvSpPr>
            <a:spLocks noGrp="1"/>
          </p:cNvSpPr>
          <p:nvPr>
            <p:ph type="title"/>
          </p:nvPr>
        </p:nvSpPr>
        <p:spPr>
          <a:xfrm>
            <a:off x="280194" y="317005"/>
            <a:ext cx="5486400" cy="249299"/>
          </a:xfrm>
        </p:spPr>
        <p:txBody>
          <a:bodyPr/>
          <a:lstStyle/>
          <a:p>
            <a:r>
              <a:rPr lang="en-US" dirty="0"/>
              <a:t>Seizing the Initiative</a:t>
            </a:r>
          </a:p>
        </p:txBody>
      </p:sp>
      <p:grpSp>
        <p:nvGrpSpPr>
          <p:cNvPr id="5" name="Group 4">
            <a:extLst>
              <a:ext uri="{FF2B5EF4-FFF2-40B4-BE49-F238E27FC236}">
                <a16:creationId xmlns:a16="http://schemas.microsoft.com/office/drawing/2014/main" id="{55157456-0B39-474D-BC94-0675F77AC183}"/>
              </a:ext>
            </a:extLst>
          </p:cNvPr>
          <p:cNvGrpSpPr/>
          <p:nvPr/>
        </p:nvGrpSpPr>
        <p:grpSpPr>
          <a:xfrm>
            <a:off x="277812" y="881390"/>
            <a:ext cx="5961063" cy="3593931"/>
            <a:chOff x="277812" y="881390"/>
            <a:chExt cx="5961063" cy="3593931"/>
          </a:xfrm>
        </p:grpSpPr>
        <p:pic>
          <p:nvPicPr>
            <p:cNvPr id="12" name="Picture 11">
              <a:extLst>
                <a:ext uri="{FF2B5EF4-FFF2-40B4-BE49-F238E27FC236}">
                  <a16:creationId xmlns:a16="http://schemas.microsoft.com/office/drawing/2014/main" id="{01FF75A4-7B34-4900-AF0E-1887EEBCB69E}"/>
                </a:ext>
              </a:extLst>
            </p:cNvPr>
            <p:cNvPicPr>
              <a:picLocks noChangeAspect="1"/>
            </p:cNvPicPr>
            <p:nvPr/>
          </p:nvPicPr>
          <p:blipFill>
            <a:blip r:embed="rId3"/>
            <a:stretch>
              <a:fillRect/>
            </a:stretch>
          </p:blipFill>
          <p:spPr>
            <a:xfrm>
              <a:off x="280193" y="1810996"/>
              <a:ext cx="3148171" cy="1783175"/>
            </a:xfrm>
            <a:prstGeom prst="rect">
              <a:avLst/>
            </a:prstGeom>
            <a:ln>
              <a:solidFill>
                <a:schemeClr val="tx1"/>
              </a:solidFill>
            </a:ln>
          </p:spPr>
        </p:pic>
        <p:sp>
          <p:nvSpPr>
            <p:cNvPr id="15" name="TextBox 14">
              <a:extLst>
                <a:ext uri="{FF2B5EF4-FFF2-40B4-BE49-F238E27FC236}">
                  <a16:creationId xmlns:a16="http://schemas.microsoft.com/office/drawing/2014/main" id="{3300C4E2-EAC3-4F07-87C9-7796EE49907E}"/>
                </a:ext>
              </a:extLst>
            </p:cNvPr>
            <p:cNvSpPr txBox="1"/>
            <p:nvPr/>
          </p:nvSpPr>
          <p:spPr>
            <a:xfrm>
              <a:off x="277812" y="1054123"/>
              <a:ext cx="2862072" cy="461665"/>
            </a:xfrm>
            <a:prstGeom prst="rect">
              <a:avLst/>
            </a:prstGeom>
            <a:noFill/>
          </p:spPr>
          <p:txBody>
            <a:bodyPr wrap="square" lIns="0" tIns="0" rIns="0" bIns="0" rtlCol="0">
              <a:spAutoFit/>
            </a:bodyPr>
            <a:lstStyle/>
            <a:p>
              <a:pPr>
                <a:spcBef>
                  <a:spcPts val="500"/>
                </a:spcBef>
              </a:pPr>
              <a:r>
                <a:rPr lang="en-US" sz="1000" b="1" dirty="0"/>
                <a:t>Screenshot of Goldsmiths, University of London’s Introduction to Alumni Relations Presentation</a:t>
              </a:r>
              <a:r>
                <a:rPr lang="en-US" sz="1000" b="1" baseline="30000" dirty="0"/>
                <a:t>1</a:t>
              </a:r>
            </a:p>
          </p:txBody>
        </p:sp>
        <p:pic>
          <p:nvPicPr>
            <p:cNvPr id="2050" name="Picture 2" descr="Image result for goldsmiths logo">
              <a:extLst>
                <a:ext uri="{FF2B5EF4-FFF2-40B4-BE49-F238E27FC236}">
                  <a16:creationId xmlns:a16="http://schemas.microsoft.com/office/drawing/2014/main" id="{2731D244-B68B-4DD7-97B7-78433A2E7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4007" y="881390"/>
              <a:ext cx="958981" cy="2842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39A7096-DC13-49EA-996D-DB551AE3A334}"/>
                </a:ext>
              </a:extLst>
            </p:cNvPr>
            <p:cNvSpPr txBox="1"/>
            <p:nvPr/>
          </p:nvSpPr>
          <p:spPr>
            <a:xfrm>
              <a:off x="3918550" y="1367099"/>
              <a:ext cx="2319656" cy="153888"/>
            </a:xfrm>
            <a:prstGeom prst="rect">
              <a:avLst/>
            </a:prstGeom>
            <a:noFill/>
          </p:spPr>
          <p:txBody>
            <a:bodyPr wrap="square" lIns="0" tIns="0" rIns="0" bIns="0" rtlCol="0">
              <a:spAutoFit/>
            </a:bodyPr>
            <a:lstStyle/>
            <a:p>
              <a:pPr>
                <a:spcBef>
                  <a:spcPts val="500"/>
                </a:spcBef>
              </a:pPr>
              <a:r>
                <a:rPr lang="en-US" sz="1000" b="1" dirty="0"/>
                <a:t>Topics Covered in Presentation</a:t>
              </a:r>
            </a:p>
          </p:txBody>
        </p:sp>
        <p:cxnSp>
          <p:nvCxnSpPr>
            <p:cNvPr id="18" name="Straight Connector 17">
              <a:extLst>
                <a:ext uri="{FF2B5EF4-FFF2-40B4-BE49-F238E27FC236}">
                  <a16:creationId xmlns:a16="http://schemas.microsoft.com/office/drawing/2014/main" id="{6A463E7E-4CE0-4015-A913-826551AB6B67}"/>
                </a:ext>
              </a:extLst>
            </p:cNvPr>
            <p:cNvCxnSpPr>
              <a:cxnSpLocks/>
            </p:cNvCxnSpPr>
            <p:nvPr/>
          </p:nvCxnSpPr>
          <p:spPr bwMode="gray">
            <a:xfrm>
              <a:off x="3921600" y="1598981"/>
              <a:ext cx="2201388"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35257A4-260A-4E49-AD84-61518F960746}"/>
                </a:ext>
              </a:extLst>
            </p:cNvPr>
            <p:cNvSpPr txBox="1"/>
            <p:nvPr/>
          </p:nvSpPr>
          <p:spPr>
            <a:xfrm>
              <a:off x="3919219" y="1687378"/>
              <a:ext cx="2319656" cy="2787943"/>
            </a:xfrm>
            <a:prstGeom prst="rect">
              <a:avLst/>
            </a:prstGeom>
            <a:noFill/>
          </p:spPr>
          <p:txBody>
            <a:bodyPr wrap="square" lIns="0" tIns="0" rIns="0" bIns="0" rtlCol="0">
              <a:spAutoFit/>
            </a:bodyPr>
            <a:lstStyle/>
            <a:p>
              <a:pPr marL="171450" indent="-171450">
                <a:spcBef>
                  <a:spcPts val="500"/>
                </a:spcBef>
                <a:buFont typeface="Arial" panose="020B0604020202020204" pitchFamily="34" charset="0"/>
                <a:buChar char="•"/>
              </a:pPr>
              <a:r>
                <a:rPr lang="en-US" sz="800" dirty="0"/>
                <a:t>High-level definitions of alumni</a:t>
              </a:r>
              <a:br>
                <a:rPr lang="en-US" sz="800" dirty="0"/>
              </a:br>
              <a:r>
                <a:rPr lang="en-US" sz="800" dirty="0"/>
                <a:t>relations and engagement</a:t>
              </a:r>
            </a:p>
            <a:p>
              <a:pPr marL="171450" indent="-171450">
                <a:spcBef>
                  <a:spcPts val="500"/>
                </a:spcBef>
                <a:buFont typeface="Arial" panose="020B0604020202020204" pitchFamily="34" charset="0"/>
                <a:buChar char="•"/>
              </a:pPr>
              <a:r>
                <a:rPr lang="en-US" sz="800" dirty="0"/>
                <a:t>Primer on </a:t>
              </a:r>
              <a:r>
                <a:rPr lang="en-US" sz="800" i="1" dirty="0"/>
                <a:t>why </a:t>
              </a:r>
              <a:r>
                <a:rPr lang="en-US" sz="800" dirty="0"/>
                <a:t>it’s important for the university to engage alumni (e.g. to benefit from their time, talent, advocacy, and funding)</a:t>
              </a:r>
            </a:p>
            <a:p>
              <a:pPr marL="171450" indent="-171450">
                <a:spcBef>
                  <a:spcPts val="500"/>
                </a:spcBef>
                <a:buFont typeface="Arial" panose="020B0604020202020204" pitchFamily="34" charset="0"/>
                <a:buChar char="•"/>
              </a:pPr>
              <a:r>
                <a:rPr lang="en-US" sz="800" dirty="0"/>
                <a:t>Benefits of engagement to alumni (e.g. benefits &amp; services)</a:t>
              </a:r>
            </a:p>
            <a:p>
              <a:pPr marL="171450" indent="-171450">
                <a:spcBef>
                  <a:spcPts val="500"/>
                </a:spcBef>
                <a:buFont typeface="Arial" panose="020B0604020202020204" pitchFamily="34" charset="0"/>
                <a:buChar char="•"/>
              </a:pPr>
              <a:r>
                <a:rPr lang="en-US" sz="800" dirty="0"/>
                <a:t>Types of engagement (e.g. communications, volunteering, philanthropy)</a:t>
              </a:r>
            </a:p>
            <a:p>
              <a:pPr marL="171450" indent="-171450">
                <a:spcBef>
                  <a:spcPts val="500"/>
                </a:spcBef>
                <a:buFont typeface="Arial" panose="020B0604020202020204" pitchFamily="34" charset="0"/>
                <a:buChar char="•"/>
              </a:pPr>
              <a:r>
                <a:rPr lang="en-US" sz="800" dirty="0"/>
                <a:t>A snapshot of Goldsmiths alumni and state of alumni database (e.g. currently only 20% of alumni job details are known)</a:t>
              </a:r>
            </a:p>
            <a:p>
              <a:pPr marL="171450" indent="-171450">
                <a:spcBef>
                  <a:spcPts val="500"/>
                </a:spcBef>
                <a:buFont typeface="Arial" panose="020B0604020202020204" pitchFamily="34" charset="0"/>
                <a:buChar char="•"/>
              </a:pPr>
              <a:r>
                <a:rPr lang="en-US" sz="800" dirty="0"/>
                <a:t>Existing alumni programming</a:t>
              </a:r>
            </a:p>
            <a:p>
              <a:pPr marL="171450" indent="-171450">
                <a:spcBef>
                  <a:spcPts val="500"/>
                </a:spcBef>
                <a:buFont typeface="Arial" panose="020B0604020202020204" pitchFamily="34" charset="0"/>
                <a:buChar char="•"/>
              </a:pPr>
              <a:r>
                <a:rPr lang="en-US" sz="800" dirty="0"/>
                <a:t>Visioning and goals for the future state</a:t>
              </a:r>
              <a:br>
                <a:rPr lang="en-US" sz="800" dirty="0"/>
              </a:br>
              <a:r>
                <a:rPr lang="en-US" sz="800" dirty="0"/>
                <a:t>of alumni relations</a:t>
              </a:r>
            </a:p>
            <a:p>
              <a:pPr marL="171450" indent="-171450">
                <a:spcBef>
                  <a:spcPts val="500"/>
                </a:spcBef>
                <a:buFont typeface="Arial" panose="020B0604020202020204" pitchFamily="34" charset="0"/>
                <a:buChar char="•"/>
              </a:pPr>
              <a:endParaRPr lang="en-US" sz="800" dirty="0"/>
            </a:p>
          </p:txBody>
        </p:sp>
      </p:grpSp>
      <p:sp>
        <p:nvSpPr>
          <p:cNvPr id="17" name="Text Placeholder 4">
            <a:extLst>
              <a:ext uri="{FF2B5EF4-FFF2-40B4-BE49-F238E27FC236}">
                <a16:creationId xmlns:a16="http://schemas.microsoft.com/office/drawing/2014/main" id="{A08B52C4-B37B-4179-8A19-F8DBCFC1B09D}"/>
              </a:ext>
            </a:extLst>
          </p:cNvPr>
          <p:cNvSpPr>
            <a:spLocks noGrp="1"/>
          </p:cNvSpPr>
          <p:nvPr>
            <p:ph type="body" sz="quarter" idx="19"/>
          </p:nvPr>
        </p:nvSpPr>
        <p:spPr>
          <a:xfrm>
            <a:off x="0" y="4557713"/>
            <a:ext cx="2046204" cy="76944"/>
          </a:xfrm>
        </p:spPr>
        <p:txBody>
          <a:bodyPr/>
          <a:lstStyle/>
          <a:p>
            <a:r>
              <a:rPr lang="en-US" dirty="0"/>
              <a:t>Minor edits made by EAB for demonstrative purposes</a:t>
            </a:r>
          </a:p>
        </p:txBody>
      </p:sp>
    </p:spTree>
    <p:extLst>
      <p:ext uri="{BB962C8B-B14F-4D97-AF65-F5344CB8AC3E}">
        <p14:creationId xmlns:p14="http://schemas.microsoft.com/office/powerpoint/2010/main" val="33938219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A6DC38-8491-4FCA-BF4B-8F8E3EED9FD2}"/>
              </a:ext>
            </a:extLst>
          </p:cNvPr>
          <p:cNvSpPr>
            <a:spLocks noGrp="1"/>
          </p:cNvSpPr>
          <p:nvPr>
            <p:ph type="body" sz="quarter" idx="15"/>
          </p:nvPr>
        </p:nvSpPr>
        <p:spPr/>
        <p:txBody>
          <a:bodyPr/>
          <a:lstStyle/>
          <a:p>
            <a:r>
              <a:rPr lang="en-US" dirty="0"/>
              <a:t>Concordia University Develops Faculty Liaison Role </a:t>
            </a:r>
          </a:p>
        </p:txBody>
      </p:sp>
      <p:sp>
        <p:nvSpPr>
          <p:cNvPr id="3" name="Text Placeholder 2">
            <a:extLst>
              <a:ext uri="{FF2B5EF4-FFF2-40B4-BE49-F238E27FC236}">
                <a16:creationId xmlns:a16="http://schemas.microsoft.com/office/drawing/2014/main" id="{F1EDE954-D786-4D11-ADF6-1757EBB382A9}"/>
              </a:ext>
            </a:extLst>
          </p:cNvPr>
          <p:cNvSpPr>
            <a:spLocks noGrp="1"/>
          </p:cNvSpPr>
          <p:nvPr>
            <p:ph type="body" sz="quarter" idx="16"/>
          </p:nvPr>
        </p:nvSpPr>
        <p:spPr>
          <a:xfrm>
            <a:off x="280194" y="99782"/>
            <a:ext cx="2920206" cy="123111"/>
          </a:xfrm>
        </p:spPr>
        <p:txBody>
          <a:bodyPr/>
          <a:lstStyle/>
          <a:p>
            <a:r>
              <a:rPr lang="en-US" dirty="0"/>
              <a:t>Strategy 8: Supporting Faculty Engagement Activities</a:t>
            </a:r>
          </a:p>
        </p:txBody>
      </p:sp>
      <p:sp>
        <p:nvSpPr>
          <p:cNvPr id="4" name="Text Placeholder 3">
            <a:extLst>
              <a:ext uri="{FF2B5EF4-FFF2-40B4-BE49-F238E27FC236}">
                <a16:creationId xmlns:a16="http://schemas.microsoft.com/office/drawing/2014/main" id="{80C86CF0-A258-4FBE-B98D-3E52BEA2A805}"/>
              </a:ext>
            </a:extLst>
          </p:cNvPr>
          <p:cNvSpPr>
            <a:spLocks noGrp="1"/>
          </p:cNvSpPr>
          <p:nvPr>
            <p:ph type="body" sz="quarter" idx="18"/>
          </p:nvPr>
        </p:nvSpPr>
        <p:spPr>
          <a:xfrm>
            <a:off x="3552825" y="4677489"/>
            <a:ext cx="2847975" cy="123111"/>
          </a:xfrm>
        </p:spPr>
        <p:txBody>
          <a:bodyPr/>
          <a:lstStyle/>
          <a:p>
            <a:pPr algn="r"/>
            <a:r>
              <a:rPr lang="en-US" dirty="0"/>
              <a:t>Source: Concordia University, Montreal, CA: EAB interviews and analysis.</a:t>
            </a:r>
          </a:p>
        </p:txBody>
      </p:sp>
      <p:sp>
        <p:nvSpPr>
          <p:cNvPr id="6" name="Title 5">
            <a:extLst>
              <a:ext uri="{FF2B5EF4-FFF2-40B4-BE49-F238E27FC236}">
                <a16:creationId xmlns:a16="http://schemas.microsoft.com/office/drawing/2014/main" id="{895B4D86-1BAF-4526-BF0D-10C124F4F1A4}"/>
              </a:ext>
            </a:extLst>
          </p:cNvPr>
          <p:cNvSpPr>
            <a:spLocks noGrp="1"/>
          </p:cNvSpPr>
          <p:nvPr>
            <p:ph type="title"/>
          </p:nvPr>
        </p:nvSpPr>
        <p:spPr/>
        <p:txBody>
          <a:bodyPr/>
          <a:lstStyle/>
          <a:p>
            <a:r>
              <a:rPr lang="en-US" dirty="0"/>
              <a:t>Make it Someone’s Full-Time Job</a:t>
            </a:r>
          </a:p>
        </p:txBody>
      </p:sp>
      <p:grpSp>
        <p:nvGrpSpPr>
          <p:cNvPr id="7" name="Group 6">
            <a:extLst>
              <a:ext uri="{FF2B5EF4-FFF2-40B4-BE49-F238E27FC236}">
                <a16:creationId xmlns:a16="http://schemas.microsoft.com/office/drawing/2014/main" id="{661E597A-A923-4C70-A65E-2D61E5CA3D3F}"/>
              </a:ext>
            </a:extLst>
          </p:cNvPr>
          <p:cNvGrpSpPr/>
          <p:nvPr/>
        </p:nvGrpSpPr>
        <p:grpSpPr>
          <a:xfrm>
            <a:off x="529830" y="795163"/>
            <a:ext cx="5777287" cy="3378479"/>
            <a:chOff x="529830" y="795163"/>
            <a:chExt cx="5777287" cy="3378479"/>
          </a:xfrm>
        </p:grpSpPr>
        <p:grpSp>
          <p:nvGrpSpPr>
            <p:cNvPr id="13" name="Group 12">
              <a:extLst>
                <a:ext uri="{FF2B5EF4-FFF2-40B4-BE49-F238E27FC236}">
                  <a16:creationId xmlns:a16="http://schemas.microsoft.com/office/drawing/2014/main" id="{937BEED5-8EE9-4609-9F7B-CE1FCF1CC2F5}"/>
                </a:ext>
              </a:extLst>
            </p:cNvPr>
            <p:cNvGrpSpPr/>
            <p:nvPr/>
          </p:nvGrpSpPr>
          <p:grpSpPr>
            <a:xfrm>
              <a:off x="529830" y="898798"/>
              <a:ext cx="3843879" cy="3274844"/>
              <a:chOff x="438273" y="1148884"/>
              <a:chExt cx="3843879" cy="3274844"/>
            </a:xfrm>
          </p:grpSpPr>
          <p:sp>
            <p:nvSpPr>
              <p:cNvPr id="9" name="Freeform 24">
                <a:extLst>
                  <a:ext uri="{FF2B5EF4-FFF2-40B4-BE49-F238E27FC236}">
                    <a16:creationId xmlns:a16="http://schemas.microsoft.com/office/drawing/2014/main" id="{CEF681ED-CCB1-4828-999B-ED1E953302D5}"/>
                  </a:ext>
                </a:extLst>
              </p:cNvPr>
              <p:cNvSpPr/>
              <p:nvPr/>
            </p:nvSpPr>
            <p:spPr bwMode="gray">
              <a:xfrm>
                <a:off x="438273" y="1148884"/>
                <a:ext cx="3843879" cy="3187428"/>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bg1"/>
              </a:solidFill>
              <a:ln w="6350" cap="flat" cmpd="sng" algn="ctr">
                <a:solidFill>
                  <a:schemeClr val="accent4"/>
                </a:solidFill>
                <a:prstDash val="solid"/>
                <a:miter lim="800000"/>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1000" dirty="0">
                  <a:solidFill>
                    <a:schemeClr val="bg2"/>
                  </a:solidFill>
                </a:endParaRPr>
              </a:p>
            </p:txBody>
          </p:sp>
          <p:sp>
            <p:nvSpPr>
              <p:cNvPr id="10" name="TextBox 9">
                <a:extLst>
                  <a:ext uri="{FF2B5EF4-FFF2-40B4-BE49-F238E27FC236}">
                    <a16:creationId xmlns:a16="http://schemas.microsoft.com/office/drawing/2014/main" id="{0E2B62C6-D941-4290-A828-2D0C43C30924}"/>
                  </a:ext>
                </a:extLst>
              </p:cNvPr>
              <p:cNvSpPr txBox="1"/>
              <p:nvPr/>
            </p:nvSpPr>
            <p:spPr bwMode="gray">
              <a:xfrm>
                <a:off x="631974" y="1320318"/>
                <a:ext cx="3619510" cy="153888"/>
              </a:xfrm>
              <a:prstGeom prst="rect">
                <a:avLst/>
              </a:prstGeom>
              <a:noFill/>
            </p:spPr>
            <p:txBody>
              <a:bodyPr wrap="square" lIns="0" tIns="0" rIns="0" bIns="0" rtlCol="0">
                <a:spAutoFit/>
              </a:bodyPr>
              <a:lstStyle/>
              <a:p>
                <a:pPr>
                  <a:spcBef>
                    <a:spcPts val="500"/>
                  </a:spcBef>
                </a:pPr>
                <a:r>
                  <a:rPr lang="en-US" sz="1000" b="1" dirty="0"/>
                  <a:t>Concordia University Faculty Liaison Job Duties </a:t>
                </a:r>
              </a:p>
            </p:txBody>
          </p:sp>
          <p:sp>
            <p:nvSpPr>
              <p:cNvPr id="11" name="TextBox 10">
                <a:extLst>
                  <a:ext uri="{FF2B5EF4-FFF2-40B4-BE49-F238E27FC236}">
                    <a16:creationId xmlns:a16="http://schemas.microsoft.com/office/drawing/2014/main" id="{BDB21D34-5995-4A77-B321-134CDD9A69F9}"/>
                  </a:ext>
                </a:extLst>
              </p:cNvPr>
              <p:cNvSpPr txBox="1"/>
              <p:nvPr/>
            </p:nvSpPr>
            <p:spPr bwMode="gray">
              <a:xfrm>
                <a:off x="631974" y="1592184"/>
                <a:ext cx="3456476" cy="2831544"/>
              </a:xfrm>
              <a:prstGeom prst="rect">
                <a:avLst/>
              </a:prstGeom>
              <a:noFill/>
            </p:spPr>
            <p:txBody>
              <a:bodyPr wrap="square" lIns="0" tIns="0" rIns="0" bIns="0" rtlCol="0">
                <a:spAutoFit/>
              </a:bodyPr>
              <a:lstStyle/>
              <a:p>
                <a:pPr marL="118872" indent="-118872">
                  <a:spcBef>
                    <a:spcPts val="600"/>
                  </a:spcBef>
                  <a:buFont typeface="Arial" panose="020B0604020202020204" pitchFamily="34" charset="0"/>
                  <a:buChar char="•"/>
                </a:pPr>
                <a:r>
                  <a:rPr lang="en-US" sz="800" dirty="0"/>
                  <a:t>Liaise between the Central Alumni Relations unit and all faculties (development staff, student associations, deans). </a:t>
                </a:r>
              </a:p>
              <a:p>
                <a:pPr marL="118872" indent="-118872">
                  <a:spcBef>
                    <a:spcPts val="600"/>
                  </a:spcBef>
                  <a:buFont typeface="Arial" panose="020B0604020202020204" pitchFamily="34" charset="0"/>
                  <a:buChar char="•"/>
                </a:pPr>
                <a:r>
                  <a:rPr lang="en-US" sz="800" dirty="0"/>
                  <a:t>Develop faculty-based community programming and liaise with centrally based alumni colleagues to implement these programmes and events. </a:t>
                </a:r>
              </a:p>
              <a:p>
                <a:pPr marL="118872" indent="-118872">
                  <a:spcBef>
                    <a:spcPts val="600"/>
                  </a:spcBef>
                  <a:buFont typeface="Arial" panose="020B0604020202020204" pitchFamily="34" charset="0"/>
                  <a:buChar char="•"/>
                </a:pPr>
                <a:r>
                  <a:rPr lang="en-US" sz="800" dirty="0"/>
                  <a:t>Maintain regular communication with alumni volunteers in the faculties and develop meaningful volunteer opportunities. </a:t>
                </a:r>
              </a:p>
              <a:p>
                <a:pPr marL="118872" indent="-118872">
                  <a:spcBef>
                    <a:spcPts val="600"/>
                  </a:spcBef>
                  <a:buFont typeface="Arial" panose="020B0604020202020204" pitchFamily="34" charset="0"/>
                  <a:buChar char="•"/>
                </a:pPr>
                <a:r>
                  <a:rPr lang="en-US" sz="800" dirty="0"/>
                  <a:t>Make significant connections with faculty student organisations and feed the student leader (and future volunteer) pipeline. </a:t>
                </a:r>
              </a:p>
              <a:p>
                <a:pPr marL="118872" indent="-118872">
                  <a:spcBef>
                    <a:spcPts val="600"/>
                  </a:spcBef>
                  <a:buFont typeface="Arial" panose="020B0604020202020204" pitchFamily="34" charset="0"/>
                  <a:buChar char="•"/>
                </a:pPr>
                <a:r>
                  <a:rPr lang="en-US" sz="800" dirty="0"/>
                  <a:t>Connect with faculty volunteers and work with central Alumni Relations colleagues to develop volunteer careers. </a:t>
                </a:r>
              </a:p>
              <a:p>
                <a:pPr marL="118872" indent="-118872">
                  <a:spcBef>
                    <a:spcPts val="600"/>
                  </a:spcBef>
                  <a:buFont typeface="Arial" panose="020B0604020202020204" pitchFamily="34" charset="0"/>
                  <a:buChar char="•"/>
                </a:pPr>
                <a:r>
                  <a:rPr lang="en-US" sz="800" dirty="0"/>
                  <a:t>Manage faculty network budgets. </a:t>
                </a:r>
              </a:p>
              <a:p>
                <a:pPr marL="118872" indent="-118872">
                  <a:spcBef>
                    <a:spcPts val="600"/>
                  </a:spcBef>
                  <a:buFont typeface="Arial" panose="020B0604020202020204" pitchFamily="34" charset="0"/>
                  <a:buChar char="•"/>
                </a:pPr>
                <a:r>
                  <a:rPr lang="en-US" sz="800" dirty="0"/>
                  <a:t>Work with fundraising colleagues to identify, connect and engage prospects in key regions around the world and qualify these graduates in order to feed the pipeline. </a:t>
                </a:r>
              </a:p>
              <a:p>
                <a:pPr marL="118872" indent="-118872">
                  <a:spcBef>
                    <a:spcPts val="600"/>
                  </a:spcBef>
                  <a:buFont typeface="Arial" panose="020B0604020202020204" pitchFamily="34" charset="0"/>
                  <a:buChar char="•"/>
                </a:pPr>
                <a:r>
                  <a:rPr lang="en-US" sz="800" dirty="0"/>
                  <a:t>Recruit, train and lead volunteers and casual staff in support of alumni initiatives.</a:t>
                </a:r>
              </a:p>
              <a:p>
                <a:pPr marL="118872" indent="-118872">
                  <a:spcBef>
                    <a:spcPts val="600"/>
                  </a:spcBef>
                  <a:buFont typeface="Arial" panose="020B0604020202020204" pitchFamily="34" charset="0"/>
                  <a:buChar char="•"/>
                </a:pPr>
                <a:endParaRPr lang="en-US" sz="800" dirty="0"/>
              </a:p>
            </p:txBody>
          </p:sp>
        </p:grpSp>
        <p:pic>
          <p:nvPicPr>
            <p:cNvPr id="4098" name="Picture 2" descr="Image result for concordia university canada logo">
              <a:extLst>
                <a:ext uri="{FF2B5EF4-FFF2-40B4-BE49-F238E27FC236}">
                  <a16:creationId xmlns:a16="http://schemas.microsoft.com/office/drawing/2014/main" id="{BEF13F90-07BE-4D0F-96B8-3DD1C0119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6070" y="795163"/>
              <a:ext cx="1081047" cy="293464"/>
            </a:xfrm>
            <a:prstGeom prst="rect">
              <a:avLst/>
            </a:prstGeom>
            <a:noFill/>
            <a:extLst>
              <a:ext uri="{909E8E84-426E-40DD-AFC4-6F175D3DCCD1}">
                <a14:hiddenFill xmlns:a14="http://schemas.microsoft.com/office/drawing/2010/main">
                  <a:solidFill>
                    <a:srgbClr val="FFFFFF"/>
                  </a:solidFill>
                </a14:hiddenFill>
              </a:ext>
            </a:extLst>
          </p:spPr>
        </p:pic>
        <p:sp>
          <p:nvSpPr>
            <p:cNvPr id="12" name="Line Callout 1 38">
              <a:extLst>
                <a:ext uri="{FF2B5EF4-FFF2-40B4-BE49-F238E27FC236}">
                  <a16:creationId xmlns:a16="http://schemas.microsoft.com/office/drawing/2014/main" id="{49BE39BE-1537-4BB6-B037-D85594AAC5B5}"/>
                </a:ext>
              </a:extLst>
            </p:cNvPr>
            <p:cNvSpPr/>
            <p:nvPr/>
          </p:nvSpPr>
          <p:spPr bwMode="gray">
            <a:xfrm>
              <a:off x="4567410" y="1912663"/>
              <a:ext cx="1555577" cy="1077218"/>
            </a:xfrm>
            <a:prstGeom prst="borderCallout1">
              <a:avLst>
                <a:gd name="adj1" fmla="val -198"/>
                <a:gd name="adj2" fmla="val 5268"/>
                <a:gd name="adj3" fmla="val -57006"/>
                <a:gd name="adj4" fmla="val -19374"/>
              </a:avLst>
            </a:prstGeom>
            <a:solidFill>
              <a:schemeClr val="bg1"/>
            </a:solidFill>
            <a:ln w="12700" cap="flat" cmpd="sng" algn="ctr">
              <a:solidFill>
                <a:schemeClr val="accent5"/>
              </a:solidFill>
              <a:prstDash val="solid"/>
              <a:miter lim="800000"/>
              <a:headEnd type="none" w="med" len="med"/>
              <a:tailEnd type="oval" w="sm" len="sm"/>
            </a:ln>
            <a:effectLst/>
          </p:spPr>
          <p:txBody>
            <a:bodyPr vert="horz" wrap="square" lIns="91440" tIns="45720" rIns="91440" bIns="45720" numCol="1" rtlCol="0" anchor="t" anchorCtr="0" compatLnSpc="1">
              <a:prstTxWarp prst="textNoShape">
                <a:avLst/>
              </a:prstTxWarp>
              <a:spAutoFit/>
            </a:bodyPr>
            <a:lstStyle/>
            <a:p>
              <a:pPr>
                <a:spcBef>
                  <a:spcPts val="300"/>
                </a:spcBef>
              </a:pPr>
              <a:r>
                <a:rPr lang="en-US" sz="800" dirty="0"/>
                <a:t>At Concordia, this is a full-time staff position. However, other Canadian universities are seeing success in dedicating half of a current staff member’s role to this work</a:t>
              </a:r>
            </a:p>
          </p:txBody>
        </p:sp>
      </p:grpSp>
      <p:graphicFrame>
        <p:nvGraphicFramePr>
          <p:cNvPr id="14" name="Table 13">
            <a:extLst>
              <a:ext uri="{FF2B5EF4-FFF2-40B4-BE49-F238E27FC236}">
                <a16:creationId xmlns:a16="http://schemas.microsoft.com/office/drawing/2014/main" id="{FD220234-A14B-4425-941B-8DC9C2EBFD21}"/>
              </a:ext>
            </a:extLst>
          </p:cNvPr>
          <p:cNvGraphicFramePr>
            <a:graphicFrameLocks noGrp="1"/>
          </p:cNvGraphicFramePr>
          <p:nvPr>
            <p:extLst>
              <p:ext uri="{D42A27DB-BD31-4B8C-83A1-F6EECF244321}">
                <p14:modId xmlns:p14="http://schemas.microsoft.com/office/powerpoint/2010/main" val="2445899436"/>
              </p:ext>
            </p:extLst>
          </p:nvPr>
        </p:nvGraphicFramePr>
        <p:xfrm>
          <a:off x="311756" y="4188105"/>
          <a:ext cx="5777287" cy="313944"/>
        </p:xfrm>
        <a:graphic>
          <a:graphicData uri="http://schemas.openxmlformats.org/drawingml/2006/table">
            <a:tbl>
              <a:tblPr firstRow="1" bandRow="1">
                <a:tableStyleId>{2D5ABB26-0587-4C30-8999-92F81FD0307C}</a:tableStyleId>
              </a:tblPr>
              <a:tblGrid>
                <a:gridCol w="5777287">
                  <a:extLst>
                    <a:ext uri="{9D8B030D-6E8A-4147-A177-3AD203B41FA5}">
                      <a16:colId xmlns:a16="http://schemas.microsoft.com/office/drawing/2014/main" val="20000"/>
                    </a:ext>
                  </a:extLst>
                </a:gridCol>
              </a:tblGrid>
              <a:tr h="274320">
                <a:tc>
                  <a:txBody>
                    <a:bodyPr/>
                    <a:lstStyle/>
                    <a:p>
                      <a:pPr algn="ctr"/>
                      <a:r>
                        <a:rPr lang="en-US" sz="800" b="0" dirty="0"/>
                        <a:t>For a full version of Concordia’s Faculty Liaison job description, please see the </a:t>
                      </a:r>
                      <a:r>
                        <a:rPr lang="en-US" sz="800" b="0" dirty="0">
                          <a:hlinkClick r:id="rId4"/>
                        </a:rPr>
                        <a:t>online resource centre</a:t>
                      </a:r>
                      <a:r>
                        <a:rPr lang="en-US" sz="800" b="0" dirty="0"/>
                        <a:t>.</a:t>
                      </a:r>
                    </a:p>
                  </a:txBody>
                  <a:tcPr marL="137160" marR="137160" marT="91440" marB="100584">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7842755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2272" y="97401"/>
            <a:ext cx="2817427" cy="123111"/>
          </a:xfrm>
        </p:spPr>
        <p:txBody>
          <a:bodyPr/>
          <a:lstStyle/>
          <a:p>
            <a:r>
              <a:rPr lang="en-US" dirty="0"/>
              <a:t>Strategy 8: Supporting Faculty Engagement Activities</a:t>
            </a:r>
          </a:p>
        </p:txBody>
      </p:sp>
      <p:sp>
        <p:nvSpPr>
          <p:cNvPr id="3" name="Text Placeholder 2"/>
          <p:cNvSpPr>
            <a:spLocks noGrp="1"/>
          </p:cNvSpPr>
          <p:nvPr>
            <p:ph type="body" sz="quarter" idx="11"/>
          </p:nvPr>
        </p:nvSpPr>
        <p:spPr>
          <a:xfrm>
            <a:off x="266700" y="640267"/>
            <a:ext cx="5867400" cy="184666"/>
          </a:xfrm>
        </p:spPr>
        <p:txBody>
          <a:bodyPr/>
          <a:lstStyle/>
          <a:p>
            <a:r>
              <a:rPr lang="en-US" dirty="0"/>
              <a:t>Scaling Stewardship for Decentralised Units and “Ghost” Volunteers</a:t>
            </a:r>
          </a:p>
        </p:txBody>
      </p:sp>
      <p:sp>
        <p:nvSpPr>
          <p:cNvPr id="4" name="Text Placeholder 3"/>
          <p:cNvSpPr>
            <a:spLocks noGrp="1"/>
          </p:cNvSpPr>
          <p:nvPr>
            <p:ph type="body" sz="quarter" idx="12"/>
          </p:nvPr>
        </p:nvSpPr>
        <p:spPr/>
        <p:txBody>
          <a:bodyPr/>
          <a:lstStyle/>
          <a:p>
            <a:r>
              <a:rPr lang="en-US" dirty="0"/>
              <a:t>Trading Information For Recognition</a:t>
            </a:r>
          </a:p>
        </p:txBody>
      </p:sp>
      <p:sp>
        <p:nvSpPr>
          <p:cNvPr id="5" name="Text Placeholder 4"/>
          <p:cNvSpPr>
            <a:spLocks noGrp="1"/>
          </p:cNvSpPr>
          <p:nvPr>
            <p:ph type="body" sz="quarter" idx="13"/>
          </p:nvPr>
        </p:nvSpPr>
        <p:spPr>
          <a:xfrm>
            <a:off x="3564493" y="4677489"/>
            <a:ext cx="2836308" cy="123111"/>
          </a:xfrm>
        </p:spPr>
        <p:txBody>
          <a:bodyPr/>
          <a:lstStyle/>
          <a:p>
            <a:pPr algn="r"/>
            <a:r>
              <a:rPr lang="en-US" dirty="0"/>
              <a:t>Source: University of San Diego, San Diego, CA; EAB interviews and analysis. </a:t>
            </a:r>
          </a:p>
        </p:txBody>
      </p:sp>
      <p:sp>
        <p:nvSpPr>
          <p:cNvPr id="6" name="Text Placeholder 5"/>
          <p:cNvSpPr>
            <a:spLocks noGrp="1"/>
          </p:cNvSpPr>
          <p:nvPr>
            <p:ph type="body" sz="quarter" idx="14"/>
          </p:nvPr>
        </p:nvSpPr>
        <p:spPr/>
        <p:txBody>
          <a:bodyPr/>
          <a:lstStyle/>
          <a:p>
            <a:endParaRPr lang="en-US" dirty="0"/>
          </a:p>
        </p:txBody>
      </p:sp>
      <p:grpSp>
        <p:nvGrpSpPr>
          <p:cNvPr id="10" name="Group 9">
            <a:extLst>
              <a:ext uri="{FF2B5EF4-FFF2-40B4-BE49-F238E27FC236}">
                <a16:creationId xmlns:a16="http://schemas.microsoft.com/office/drawing/2014/main" id="{0D6B5D9F-3CF0-4F2B-97D0-81A4CAE75913}"/>
              </a:ext>
            </a:extLst>
          </p:cNvPr>
          <p:cNvGrpSpPr/>
          <p:nvPr/>
        </p:nvGrpSpPr>
        <p:grpSpPr>
          <a:xfrm>
            <a:off x="334819" y="613151"/>
            <a:ext cx="6021864" cy="4027600"/>
            <a:chOff x="334819" y="613151"/>
            <a:chExt cx="6021864" cy="4027600"/>
          </a:xfrm>
        </p:grpSpPr>
        <p:sp>
          <p:nvSpPr>
            <p:cNvPr id="7" name="TextBox 6"/>
            <p:cNvSpPr txBox="1"/>
            <p:nvPr/>
          </p:nvSpPr>
          <p:spPr bwMode="gray">
            <a:xfrm>
              <a:off x="334819" y="1026670"/>
              <a:ext cx="4356506" cy="153888"/>
            </a:xfrm>
            <a:prstGeom prst="rect">
              <a:avLst/>
            </a:prstGeom>
            <a:noFill/>
          </p:spPr>
          <p:txBody>
            <a:bodyPr wrap="square" lIns="0" tIns="0" rIns="0" bIns="0" rtlCol="0">
              <a:spAutoFit/>
            </a:bodyPr>
            <a:lstStyle/>
            <a:p>
              <a:pPr>
                <a:spcBef>
                  <a:spcPts val="500"/>
                </a:spcBef>
              </a:pPr>
              <a:r>
                <a:rPr lang="en-US" sz="1000" b="1" dirty="0"/>
                <a:t>University of San Diego’s Campus Alumni Engagement Form </a:t>
              </a:r>
            </a:p>
          </p:txBody>
        </p:sp>
        <p:sp>
          <p:nvSpPr>
            <p:cNvPr id="19" name="TextBox 18"/>
            <p:cNvSpPr txBox="1"/>
            <p:nvPr/>
          </p:nvSpPr>
          <p:spPr bwMode="gray">
            <a:xfrm>
              <a:off x="3564493" y="3431428"/>
              <a:ext cx="519373"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mj-lt"/>
                </a:rPr>
                <a:t>350</a:t>
              </a:r>
            </a:p>
          </p:txBody>
        </p:sp>
        <p:sp>
          <p:nvSpPr>
            <p:cNvPr id="20" name="TextBox 19"/>
            <p:cNvSpPr txBox="1"/>
            <p:nvPr/>
          </p:nvSpPr>
          <p:spPr bwMode="gray">
            <a:xfrm>
              <a:off x="5025547" y="3431428"/>
              <a:ext cx="346249"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mj-lt"/>
                </a:rPr>
                <a:t>94</a:t>
              </a:r>
            </a:p>
          </p:txBody>
        </p:sp>
        <p:sp>
          <p:nvSpPr>
            <p:cNvPr id="21" name="TextBox 20"/>
            <p:cNvSpPr txBox="1"/>
            <p:nvPr/>
          </p:nvSpPr>
          <p:spPr bwMode="gray">
            <a:xfrm>
              <a:off x="3564493" y="3809754"/>
              <a:ext cx="1353978" cy="830997"/>
            </a:xfrm>
            <a:prstGeom prst="rect">
              <a:avLst/>
            </a:prstGeom>
            <a:noFill/>
          </p:spPr>
          <p:txBody>
            <a:bodyPr wrap="square" lIns="0" tIns="0" rIns="0" bIns="0" rtlCol="0">
              <a:spAutoFit/>
            </a:bodyPr>
            <a:lstStyle/>
            <a:p>
              <a:pPr>
                <a:spcBef>
                  <a:spcPts val="500"/>
                </a:spcBef>
              </a:pPr>
              <a:r>
                <a:rPr lang="en-US" sz="900" dirty="0"/>
                <a:t>Number of alumni volunteers discovered through form in first three years, representing </a:t>
              </a:r>
              <a:r>
                <a:rPr lang="en-US" sz="900" b="1" dirty="0">
                  <a:solidFill>
                    <a:schemeClr val="accent6"/>
                  </a:solidFill>
                </a:rPr>
                <a:t>32% </a:t>
              </a:r>
              <a:r>
                <a:rPr lang="en-US" sz="900" dirty="0"/>
                <a:t>of annual volunteers </a:t>
              </a:r>
            </a:p>
          </p:txBody>
        </p:sp>
        <p:sp>
          <p:nvSpPr>
            <p:cNvPr id="22" name="TextBox 21"/>
            <p:cNvSpPr txBox="1"/>
            <p:nvPr/>
          </p:nvSpPr>
          <p:spPr bwMode="gray">
            <a:xfrm>
              <a:off x="5025547" y="3809753"/>
              <a:ext cx="1155090" cy="553998"/>
            </a:xfrm>
            <a:prstGeom prst="rect">
              <a:avLst/>
            </a:prstGeom>
            <a:noFill/>
          </p:spPr>
          <p:txBody>
            <a:bodyPr wrap="square" lIns="0" tIns="0" rIns="0" bIns="0" rtlCol="0">
              <a:spAutoFit/>
            </a:bodyPr>
            <a:lstStyle/>
            <a:p>
              <a:pPr>
                <a:spcBef>
                  <a:spcPts val="500"/>
                </a:spcBef>
              </a:pPr>
              <a:r>
                <a:rPr lang="en-US" sz="900" dirty="0"/>
                <a:t>Unique submissions from campus units, over half from faculty</a:t>
              </a:r>
            </a:p>
          </p:txBody>
        </p:sp>
        <p:sp>
          <p:nvSpPr>
            <p:cNvPr id="24" name="TextBox 118"/>
            <p:cNvSpPr txBox="1"/>
            <p:nvPr/>
          </p:nvSpPr>
          <p:spPr bwMode="gray">
            <a:xfrm>
              <a:off x="652850" y="2246317"/>
              <a:ext cx="2700990" cy="1384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500"/>
                </a:spcBef>
              </a:pPr>
              <a:r>
                <a:rPr lang="en-US" sz="900" dirty="0"/>
                <a:t>Thank faculty and staff for engaging alumni</a:t>
              </a:r>
            </a:p>
          </p:txBody>
        </p:sp>
        <p:sp>
          <p:nvSpPr>
            <p:cNvPr id="26" name="TextBox 118"/>
            <p:cNvSpPr txBox="1"/>
            <p:nvPr/>
          </p:nvSpPr>
          <p:spPr bwMode="gray">
            <a:xfrm>
              <a:off x="652527" y="2688257"/>
              <a:ext cx="2458641" cy="1161857"/>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500"/>
                </a:spcBef>
              </a:pPr>
              <a:r>
                <a:rPr lang="en-US" sz="900" dirty="0"/>
                <a:t>Highlight how Alumni Association can support their efforts: </a:t>
              </a:r>
            </a:p>
            <a:p>
              <a:pPr marL="171450" indent="-171450">
                <a:spcBef>
                  <a:spcPts val="500"/>
                </a:spcBef>
                <a:buFont typeface="Arial" panose="020B0604020202020204" pitchFamily="34" charset="0"/>
                <a:buChar char="•"/>
              </a:pPr>
              <a:r>
                <a:rPr lang="en-US" sz="900" dirty="0"/>
                <a:t>Arrange parking for alumni visitors</a:t>
              </a:r>
            </a:p>
            <a:p>
              <a:pPr marL="171450" indent="-171450">
                <a:spcBef>
                  <a:spcPts val="500"/>
                </a:spcBef>
                <a:buFont typeface="Arial" panose="020B0604020202020204" pitchFamily="34" charset="0"/>
                <a:buChar char="•"/>
              </a:pPr>
              <a:r>
                <a:rPr lang="en-US" sz="900" dirty="0"/>
                <a:t>Provide appreciation gift for speakers/presenters</a:t>
              </a:r>
            </a:p>
            <a:p>
              <a:pPr marL="171450" indent="-171450">
                <a:spcBef>
                  <a:spcPts val="500"/>
                </a:spcBef>
                <a:buFont typeface="Arial" panose="020B0604020202020204" pitchFamily="34" charset="0"/>
                <a:buChar char="•"/>
              </a:pPr>
              <a:r>
                <a:rPr lang="en-US" sz="900" dirty="0"/>
                <a:t>Send a year-end thank you note from the university to all alumni volunteers </a:t>
              </a:r>
            </a:p>
          </p:txBody>
        </p:sp>
        <p:sp>
          <p:nvSpPr>
            <p:cNvPr id="27" name="TextBox 118"/>
            <p:cNvSpPr txBox="1"/>
            <p:nvPr/>
          </p:nvSpPr>
          <p:spPr bwMode="gray">
            <a:xfrm>
              <a:off x="652525" y="3974585"/>
              <a:ext cx="2547875" cy="276999"/>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500"/>
                </a:spcBef>
              </a:pPr>
              <a:r>
                <a:rPr lang="en-US" sz="900" dirty="0"/>
                <a:t>Ask units to complete Campus Alumni Engagement Form to access these benefits </a:t>
              </a:r>
            </a:p>
          </p:txBody>
        </p:sp>
        <p:sp>
          <p:nvSpPr>
            <p:cNvPr id="28" name="TextBox 118"/>
            <p:cNvSpPr txBox="1"/>
            <p:nvPr/>
          </p:nvSpPr>
          <p:spPr bwMode="gray">
            <a:xfrm>
              <a:off x="652850" y="1658505"/>
              <a:ext cx="2426849" cy="415498"/>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500"/>
                </a:spcBef>
              </a:pPr>
              <a:r>
                <a:rPr lang="en-US" sz="900" dirty="0"/>
                <a:t>Send e-mail three times a year after university events that engage many alumni volunteers </a:t>
              </a: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30" y="2230040"/>
              <a:ext cx="208608" cy="182880"/>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9" y="2758793"/>
              <a:ext cx="208608" cy="182880"/>
            </a:xfrm>
            <a:prstGeom prst="rect">
              <a:avLst/>
            </a:prstGeom>
          </p:spPr>
        </p:pic>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819" y="4021644"/>
              <a:ext cx="208608" cy="182880"/>
            </a:xfrm>
            <a:prstGeom prst="rect">
              <a:avLst/>
            </a:prstGeom>
          </p:spPr>
        </p:pic>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030" y="1705564"/>
              <a:ext cx="208608" cy="182880"/>
            </a:xfrm>
            <a:prstGeom prst="rect">
              <a:avLst/>
            </a:prstGeom>
          </p:spPr>
        </p:pic>
        <p:sp>
          <p:nvSpPr>
            <p:cNvPr id="8" name="TextBox 7"/>
            <p:cNvSpPr txBox="1"/>
            <p:nvPr/>
          </p:nvSpPr>
          <p:spPr bwMode="gray">
            <a:xfrm>
              <a:off x="334819" y="1320638"/>
              <a:ext cx="985847" cy="138499"/>
            </a:xfrm>
            <a:prstGeom prst="rect">
              <a:avLst/>
            </a:prstGeom>
            <a:noFill/>
          </p:spPr>
          <p:txBody>
            <a:bodyPr wrap="none" lIns="0" tIns="0" rIns="0" bIns="0" rtlCol="0">
              <a:spAutoFit/>
            </a:bodyPr>
            <a:lstStyle/>
            <a:p>
              <a:pPr>
                <a:spcBef>
                  <a:spcPts val="500"/>
                </a:spcBef>
              </a:pPr>
              <a:r>
                <a:rPr lang="en-US" sz="900" i="1" dirty="0"/>
                <a:t>Key Components</a:t>
              </a:r>
            </a:p>
          </p:txBody>
        </p:sp>
        <p:sp>
          <p:nvSpPr>
            <p:cNvPr id="33" name="Freeform 32"/>
            <p:cNvSpPr/>
            <p:nvPr/>
          </p:nvSpPr>
          <p:spPr bwMode="gray">
            <a:xfrm>
              <a:off x="3564493" y="1478977"/>
              <a:ext cx="2551176" cy="1867886"/>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marL="171450" indent="-171450" algn="l" defTabSz="1463675">
                <a:buFont typeface="Wingdings" panose="05000000000000000000" pitchFamily="2" charset="2"/>
                <a:buChar char="q"/>
              </a:pPr>
              <a:r>
                <a:rPr lang="en-US" sz="900" dirty="0"/>
                <a:t>Alumni name, contact information, class year if known</a:t>
              </a:r>
            </a:p>
            <a:p>
              <a:pPr marL="171450" indent="-171450" algn="l" defTabSz="1463675">
                <a:buFont typeface="Wingdings" panose="05000000000000000000" pitchFamily="2" charset="2"/>
                <a:buChar char="q"/>
              </a:pPr>
              <a:endParaRPr lang="en-US" sz="900" dirty="0"/>
            </a:p>
            <a:p>
              <a:pPr marL="171450" indent="-171450" algn="l" defTabSz="1463675">
                <a:buFont typeface="Wingdings" panose="05000000000000000000" pitchFamily="2" charset="2"/>
                <a:buChar char="q"/>
              </a:pPr>
              <a:r>
                <a:rPr lang="en-US" sz="900" dirty="0"/>
                <a:t>Date, time, and location of events</a:t>
              </a:r>
            </a:p>
            <a:p>
              <a:pPr marL="171450" indent="-171450" algn="l" defTabSz="1463675">
                <a:buFont typeface="Wingdings" panose="05000000000000000000" pitchFamily="2" charset="2"/>
                <a:buChar char="q"/>
              </a:pPr>
              <a:endParaRPr lang="en-US" sz="900" dirty="0"/>
            </a:p>
            <a:p>
              <a:pPr marL="171450" indent="-171450" algn="l" defTabSz="1463675">
                <a:buFont typeface="Wingdings" panose="05000000000000000000" pitchFamily="2" charset="2"/>
                <a:buChar char="q"/>
              </a:pPr>
              <a:r>
                <a:rPr lang="en-US" sz="900" dirty="0"/>
                <a:t>Other staff, alumni, or faculty participants in programme</a:t>
              </a:r>
            </a:p>
            <a:p>
              <a:pPr marL="171450" indent="-171450" algn="l" defTabSz="1463675">
                <a:buFont typeface="Wingdings" panose="05000000000000000000" pitchFamily="2" charset="2"/>
                <a:buChar char="q"/>
              </a:pPr>
              <a:endParaRPr lang="en-US" sz="900" dirty="0"/>
            </a:p>
            <a:p>
              <a:pPr marL="171450" indent="-171450" algn="l" defTabSz="1463675">
                <a:buFont typeface="Wingdings" panose="05000000000000000000" pitchFamily="2" charset="2"/>
                <a:buChar char="q"/>
              </a:pPr>
              <a:r>
                <a:rPr lang="en-US" sz="900" dirty="0"/>
                <a:t>Description of capacity or role alumni volunteer is fulfilling</a:t>
              </a:r>
            </a:p>
            <a:p>
              <a:pPr marL="171450" indent="-171450" algn="l" defTabSz="1463675">
                <a:buFont typeface="Wingdings" panose="05000000000000000000" pitchFamily="2" charset="2"/>
                <a:buChar char="q"/>
              </a:pPr>
              <a:endParaRPr lang="en-US" sz="900" dirty="0"/>
            </a:p>
            <a:p>
              <a:pPr marL="171450" indent="-171450" algn="l" defTabSz="1463675">
                <a:buFont typeface="Wingdings" panose="05000000000000000000" pitchFamily="2" charset="2"/>
                <a:buChar char="q"/>
              </a:pPr>
              <a:r>
                <a:rPr lang="en-US" sz="900" dirty="0"/>
                <a:t>Specific requests, questions, or notes</a:t>
              </a:r>
            </a:p>
          </p:txBody>
        </p:sp>
        <p:sp>
          <p:nvSpPr>
            <p:cNvPr id="9" name="TextBox 8">
              <a:extLst>
                <a:ext uri="{FF2B5EF4-FFF2-40B4-BE49-F238E27FC236}">
                  <a16:creationId xmlns:a16="http://schemas.microsoft.com/office/drawing/2014/main" id="{38493763-1A54-4E8E-908B-0AC86891E5D3}"/>
                </a:ext>
              </a:extLst>
            </p:cNvPr>
            <p:cNvSpPr txBox="1"/>
            <p:nvPr/>
          </p:nvSpPr>
          <p:spPr>
            <a:xfrm>
              <a:off x="3564493" y="1282497"/>
              <a:ext cx="2753959" cy="138499"/>
            </a:xfrm>
            <a:prstGeom prst="rect">
              <a:avLst/>
            </a:prstGeom>
            <a:noFill/>
          </p:spPr>
          <p:txBody>
            <a:bodyPr wrap="none" lIns="0" tIns="0" rIns="0" bIns="0" rtlCol="0">
              <a:spAutoFit/>
            </a:bodyPr>
            <a:lstStyle/>
            <a:p>
              <a:pPr>
                <a:spcBef>
                  <a:spcPts val="500"/>
                </a:spcBef>
              </a:pPr>
              <a:r>
                <a:rPr lang="en-US" sz="900" b="1" dirty="0"/>
                <a:t>Sample of Questions on Engagement Form</a:t>
              </a:r>
            </a:p>
          </p:txBody>
        </p:sp>
        <p:pic>
          <p:nvPicPr>
            <p:cNvPr id="1026" name="Picture 2" descr="Image result for university of san diego logo">
              <a:extLst>
                <a:ext uri="{FF2B5EF4-FFF2-40B4-BE49-F238E27FC236}">
                  <a16:creationId xmlns:a16="http://schemas.microsoft.com/office/drawing/2014/main" id="{B4B02665-CDEC-41CF-95C9-070C3FD9FF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904" y="613151"/>
              <a:ext cx="1114779" cy="6270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64699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F77E31-BCAB-4584-B541-62525DE4AA94}"/>
              </a:ext>
            </a:extLst>
          </p:cNvPr>
          <p:cNvSpPr>
            <a:spLocks noGrp="1"/>
          </p:cNvSpPr>
          <p:nvPr>
            <p:ph type="body" sz="quarter" idx="15"/>
          </p:nvPr>
        </p:nvSpPr>
        <p:spPr>
          <a:xfrm>
            <a:off x="280195" y="640267"/>
            <a:ext cx="5842794" cy="184666"/>
          </a:xfrm>
        </p:spPr>
        <p:txBody>
          <a:bodyPr/>
          <a:lstStyle/>
          <a:p>
            <a:r>
              <a:rPr lang="en-US" dirty="0"/>
              <a:t>University College of London Introduces Alumni Request Form</a:t>
            </a:r>
          </a:p>
        </p:txBody>
      </p:sp>
      <p:sp>
        <p:nvSpPr>
          <p:cNvPr id="3" name="Text Placeholder 2">
            <a:extLst>
              <a:ext uri="{FF2B5EF4-FFF2-40B4-BE49-F238E27FC236}">
                <a16:creationId xmlns:a16="http://schemas.microsoft.com/office/drawing/2014/main" id="{6A683194-4E20-46FE-A530-36DE7D121DEB}"/>
              </a:ext>
            </a:extLst>
          </p:cNvPr>
          <p:cNvSpPr>
            <a:spLocks noGrp="1"/>
          </p:cNvSpPr>
          <p:nvPr>
            <p:ph type="body" sz="quarter" idx="16"/>
          </p:nvPr>
        </p:nvSpPr>
        <p:spPr>
          <a:xfrm>
            <a:off x="280193" y="99782"/>
            <a:ext cx="2834481" cy="123111"/>
          </a:xfrm>
        </p:spPr>
        <p:txBody>
          <a:bodyPr/>
          <a:lstStyle/>
          <a:p>
            <a:r>
              <a:rPr lang="en-US" dirty="0"/>
              <a:t>Strategy 8: Supporting Faculty Engagement Activities</a:t>
            </a:r>
          </a:p>
        </p:txBody>
      </p:sp>
      <p:sp>
        <p:nvSpPr>
          <p:cNvPr id="4" name="Text Placeholder 3">
            <a:extLst>
              <a:ext uri="{FF2B5EF4-FFF2-40B4-BE49-F238E27FC236}">
                <a16:creationId xmlns:a16="http://schemas.microsoft.com/office/drawing/2014/main" id="{41194EC7-7129-41CE-AC5A-C16798142C0B}"/>
              </a:ext>
            </a:extLst>
          </p:cNvPr>
          <p:cNvSpPr>
            <a:spLocks noGrp="1"/>
          </p:cNvSpPr>
          <p:nvPr>
            <p:ph type="body" sz="quarter" idx="18"/>
          </p:nvPr>
        </p:nvSpPr>
        <p:spPr>
          <a:xfrm>
            <a:off x="3429000" y="4677489"/>
            <a:ext cx="2971800" cy="123111"/>
          </a:xfrm>
        </p:spPr>
        <p:txBody>
          <a:bodyPr/>
          <a:lstStyle/>
          <a:p>
            <a:pPr algn="r"/>
            <a:r>
              <a:rPr lang="en-US" dirty="0"/>
              <a:t>Source: University College of London, London, UK; EAB interviews and analysis.</a:t>
            </a:r>
          </a:p>
        </p:txBody>
      </p:sp>
      <p:sp>
        <p:nvSpPr>
          <p:cNvPr id="5" name="Text Placeholder 4">
            <a:extLst>
              <a:ext uri="{FF2B5EF4-FFF2-40B4-BE49-F238E27FC236}">
                <a16:creationId xmlns:a16="http://schemas.microsoft.com/office/drawing/2014/main" id="{07D5F32D-8C15-4230-A823-3D4DA5965502}"/>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81746689-66AD-4FE4-9921-A78468DA30E5}"/>
              </a:ext>
            </a:extLst>
          </p:cNvPr>
          <p:cNvSpPr>
            <a:spLocks noGrp="1"/>
          </p:cNvSpPr>
          <p:nvPr>
            <p:ph type="title"/>
          </p:nvPr>
        </p:nvSpPr>
        <p:spPr/>
        <p:txBody>
          <a:bodyPr/>
          <a:lstStyle/>
          <a:p>
            <a:r>
              <a:rPr lang="en-US" dirty="0"/>
              <a:t>We’re Here to Help</a:t>
            </a:r>
          </a:p>
        </p:txBody>
      </p:sp>
      <p:grpSp>
        <p:nvGrpSpPr>
          <p:cNvPr id="11" name="Group 10">
            <a:extLst>
              <a:ext uri="{FF2B5EF4-FFF2-40B4-BE49-F238E27FC236}">
                <a16:creationId xmlns:a16="http://schemas.microsoft.com/office/drawing/2014/main" id="{2AC34593-F856-46F9-951E-983EC5275D61}"/>
              </a:ext>
            </a:extLst>
          </p:cNvPr>
          <p:cNvGrpSpPr/>
          <p:nvPr/>
        </p:nvGrpSpPr>
        <p:grpSpPr>
          <a:xfrm>
            <a:off x="428491" y="922096"/>
            <a:ext cx="5805268" cy="3325266"/>
            <a:chOff x="428491" y="922096"/>
            <a:chExt cx="5805268" cy="3325266"/>
          </a:xfrm>
        </p:grpSpPr>
        <p:pic>
          <p:nvPicPr>
            <p:cNvPr id="7170" name="Picture 2" descr="Image result for university college london logo">
              <a:extLst>
                <a:ext uri="{FF2B5EF4-FFF2-40B4-BE49-F238E27FC236}">
                  <a16:creationId xmlns:a16="http://schemas.microsoft.com/office/drawing/2014/main" id="{2E4CDA55-E01B-4EE1-BE33-3A36F74B6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4271" y="922096"/>
              <a:ext cx="1139488" cy="4074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539995E-D6D5-47DC-8569-8AD939012A67}"/>
                </a:ext>
              </a:extLst>
            </p:cNvPr>
            <p:cNvSpPr txBox="1"/>
            <p:nvPr/>
          </p:nvSpPr>
          <p:spPr>
            <a:xfrm>
              <a:off x="3367746" y="1387385"/>
              <a:ext cx="2511098" cy="1192634"/>
            </a:xfrm>
            <a:prstGeom prst="rect">
              <a:avLst/>
            </a:prstGeom>
            <a:noFill/>
          </p:spPr>
          <p:txBody>
            <a:bodyPr wrap="square" lIns="0" tIns="0" rIns="0" bIns="0" rtlCol="0">
              <a:spAutoFit/>
            </a:bodyPr>
            <a:lstStyle/>
            <a:p>
              <a:pPr>
                <a:spcBef>
                  <a:spcPts val="500"/>
                </a:spcBef>
              </a:pPr>
              <a:r>
                <a:rPr lang="en-US" sz="900" b="1" dirty="0"/>
                <a:t>Benefits to Faculty</a:t>
              </a:r>
            </a:p>
            <a:p>
              <a:pPr marL="171450" indent="-171450">
                <a:spcBef>
                  <a:spcPts val="500"/>
                </a:spcBef>
                <a:buFont typeface="Arial" panose="020B0604020202020204" pitchFamily="34" charset="0"/>
                <a:buChar char="•"/>
              </a:pPr>
              <a:r>
                <a:rPr lang="en-US" sz="800" dirty="0"/>
                <a:t>Details support central alumni relations can provide for events involving alumni volunteers</a:t>
              </a:r>
            </a:p>
            <a:p>
              <a:pPr marL="171450" indent="-171450">
                <a:spcBef>
                  <a:spcPts val="500"/>
                </a:spcBef>
                <a:buFont typeface="Arial" panose="020B0604020202020204" pitchFamily="34" charset="0"/>
                <a:buChar char="•"/>
              </a:pPr>
              <a:r>
                <a:rPr lang="en-GB" sz="800" dirty="0"/>
                <a:t>Describes best practices for recruiting, managing, and thanking volunteers</a:t>
              </a:r>
            </a:p>
            <a:p>
              <a:pPr marL="171450" indent="-171450">
                <a:spcBef>
                  <a:spcPts val="500"/>
                </a:spcBef>
                <a:buFont typeface="Arial" panose="020B0604020202020204" pitchFamily="34" charset="0"/>
                <a:buChar char="•"/>
              </a:pPr>
              <a:r>
                <a:rPr lang="en-US" sz="800" dirty="0"/>
                <a:t>Space to provide activity details, volunteer roles, and desired skills</a:t>
              </a:r>
            </a:p>
          </p:txBody>
        </p:sp>
        <p:pic>
          <p:nvPicPr>
            <p:cNvPr id="12" name="Picture 11">
              <a:extLst>
                <a:ext uri="{FF2B5EF4-FFF2-40B4-BE49-F238E27FC236}">
                  <a16:creationId xmlns:a16="http://schemas.microsoft.com/office/drawing/2014/main" id="{B3819821-9C46-4C95-BE0E-19459D5BEBC2}"/>
                </a:ext>
              </a:extLst>
            </p:cNvPr>
            <p:cNvPicPr>
              <a:picLocks noChangeAspect="1"/>
            </p:cNvPicPr>
            <p:nvPr/>
          </p:nvPicPr>
          <p:blipFill>
            <a:blip r:embed="rId4"/>
            <a:stretch>
              <a:fillRect/>
            </a:stretch>
          </p:blipFill>
          <p:spPr>
            <a:xfrm>
              <a:off x="428491" y="1387386"/>
              <a:ext cx="2362273" cy="2859976"/>
            </a:xfrm>
            <a:prstGeom prst="rect">
              <a:avLst/>
            </a:prstGeom>
            <a:ln w="12700">
              <a:solidFill>
                <a:schemeClr val="accent4"/>
              </a:solidFill>
            </a:ln>
          </p:spPr>
        </p:pic>
        <p:sp>
          <p:nvSpPr>
            <p:cNvPr id="13" name="TextBox 12">
              <a:extLst>
                <a:ext uri="{FF2B5EF4-FFF2-40B4-BE49-F238E27FC236}">
                  <a16:creationId xmlns:a16="http://schemas.microsoft.com/office/drawing/2014/main" id="{3311FD63-883D-496A-A245-553F167F7BB3}"/>
                </a:ext>
              </a:extLst>
            </p:cNvPr>
            <p:cNvSpPr txBox="1"/>
            <p:nvPr/>
          </p:nvSpPr>
          <p:spPr bwMode="gray">
            <a:xfrm>
              <a:off x="443500" y="1015399"/>
              <a:ext cx="2362273" cy="307777"/>
            </a:xfrm>
            <a:prstGeom prst="rect">
              <a:avLst/>
            </a:prstGeom>
            <a:noFill/>
          </p:spPr>
          <p:txBody>
            <a:bodyPr wrap="square" lIns="0" tIns="0" rIns="0" bIns="0" rtlCol="0">
              <a:spAutoFit/>
            </a:bodyPr>
            <a:lstStyle/>
            <a:p>
              <a:pPr>
                <a:spcBef>
                  <a:spcPts val="500"/>
                </a:spcBef>
              </a:pPr>
              <a:r>
                <a:rPr lang="en-US" sz="1000" b="1" dirty="0"/>
                <a:t>Screenshot of UCL’s Alumni Request Form</a:t>
              </a:r>
            </a:p>
          </p:txBody>
        </p:sp>
        <p:grpSp>
          <p:nvGrpSpPr>
            <p:cNvPr id="9" name="Group 8">
              <a:extLst>
                <a:ext uri="{FF2B5EF4-FFF2-40B4-BE49-F238E27FC236}">
                  <a16:creationId xmlns:a16="http://schemas.microsoft.com/office/drawing/2014/main" id="{38864EDC-7D81-4DA6-998D-B9B7E45615B4}"/>
                </a:ext>
              </a:extLst>
            </p:cNvPr>
            <p:cNvGrpSpPr/>
            <p:nvPr/>
          </p:nvGrpSpPr>
          <p:grpSpPr>
            <a:xfrm>
              <a:off x="3175778" y="2872441"/>
              <a:ext cx="2796532" cy="1374920"/>
              <a:chOff x="3175778" y="2872441"/>
              <a:chExt cx="2796532" cy="1374920"/>
            </a:xfrm>
          </p:grpSpPr>
          <p:sp>
            <p:nvSpPr>
              <p:cNvPr id="25" name="TextBox 24">
                <a:extLst>
                  <a:ext uri="{FF2B5EF4-FFF2-40B4-BE49-F238E27FC236}">
                    <a16:creationId xmlns:a16="http://schemas.microsoft.com/office/drawing/2014/main" id="{60CE21DB-0C1F-4088-B228-B973303CD479}"/>
                  </a:ext>
                </a:extLst>
              </p:cNvPr>
              <p:cNvSpPr txBox="1"/>
              <p:nvPr/>
            </p:nvSpPr>
            <p:spPr bwMode="gray">
              <a:xfrm>
                <a:off x="3233231" y="2872441"/>
                <a:ext cx="2739079" cy="1374920"/>
              </a:xfrm>
              <a:prstGeom prst="rect">
                <a:avLst/>
              </a:prstGeom>
              <a:solidFill>
                <a:schemeClr val="accent5"/>
              </a:solidFill>
              <a:ln w="12700">
                <a:noFill/>
                <a:miter lim="800000"/>
              </a:ln>
            </p:spPr>
            <p:txBody>
              <a:bodyPr wrap="square" lIns="137160" tIns="91440" rIns="137160" bIns="0" rtlCol="0">
                <a:noAutofit/>
              </a:bodyPr>
              <a:lstStyle/>
              <a:p>
                <a:r>
                  <a:rPr lang="en-US" sz="900" b="1" dirty="0">
                    <a:solidFill>
                      <a:schemeClr val="bg1"/>
                    </a:solidFill>
                  </a:rPr>
                  <a:t>Benefits to Alumni Relations</a:t>
                </a:r>
              </a:p>
            </p:txBody>
          </p:sp>
          <p:sp>
            <p:nvSpPr>
              <p:cNvPr id="26" name="Isosceles Triangle 25">
                <a:extLst>
                  <a:ext uri="{FF2B5EF4-FFF2-40B4-BE49-F238E27FC236}">
                    <a16:creationId xmlns:a16="http://schemas.microsoft.com/office/drawing/2014/main" id="{E3E7381D-3548-489A-9D29-805E820B11DC}"/>
                  </a:ext>
                </a:extLst>
              </p:cNvPr>
              <p:cNvSpPr/>
              <p:nvPr/>
            </p:nvSpPr>
            <p:spPr bwMode="gray">
              <a:xfrm rot="5400000">
                <a:off x="3165062" y="2971268"/>
                <a:ext cx="155384" cy="133951"/>
              </a:xfrm>
              <a:prstGeom prst="triangle">
                <a:avLst/>
              </a:prstGeom>
              <a:solidFill>
                <a:schemeClr val="tx2"/>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8" name="TextBox 7">
                <a:extLst>
                  <a:ext uri="{FF2B5EF4-FFF2-40B4-BE49-F238E27FC236}">
                    <a16:creationId xmlns:a16="http://schemas.microsoft.com/office/drawing/2014/main" id="{E5D69A2F-620C-43AF-BA04-2788DE849FEB}"/>
                  </a:ext>
                </a:extLst>
              </p:cNvPr>
              <p:cNvSpPr txBox="1"/>
              <p:nvPr/>
            </p:nvSpPr>
            <p:spPr>
              <a:xfrm>
                <a:off x="3388271" y="3219251"/>
                <a:ext cx="2470048" cy="866904"/>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solidFill>
                      <a:schemeClr val="bg1"/>
                    </a:solidFill>
                  </a:rPr>
                  <a:t>Ensures alumni volunteers receive sufficient information and support</a:t>
                </a:r>
              </a:p>
              <a:p>
                <a:pPr marL="118872" indent="-118872">
                  <a:spcBef>
                    <a:spcPts val="500"/>
                  </a:spcBef>
                  <a:buFont typeface="Arial" panose="020B0604020202020204" pitchFamily="34" charset="0"/>
                  <a:buChar char="•"/>
                </a:pPr>
                <a:r>
                  <a:rPr lang="en-US" sz="800" dirty="0">
                    <a:solidFill>
                      <a:schemeClr val="bg1"/>
                    </a:solidFill>
                  </a:rPr>
                  <a:t>Helps Central Alumni Relations track engagement activities and volunteers</a:t>
                </a:r>
              </a:p>
              <a:p>
                <a:pPr marL="118872" indent="-118872">
                  <a:spcBef>
                    <a:spcPts val="500"/>
                  </a:spcBef>
                  <a:buFont typeface="Arial" panose="020B0604020202020204" pitchFamily="34" charset="0"/>
                  <a:buChar char="•"/>
                </a:pPr>
                <a:r>
                  <a:rPr lang="en-US" sz="800" dirty="0">
                    <a:solidFill>
                      <a:schemeClr val="bg1"/>
                    </a:solidFill>
                  </a:rPr>
                  <a:t>Encourage faculties to think strategically about the type of volunteers they desire</a:t>
                </a:r>
              </a:p>
            </p:txBody>
          </p:sp>
          <p:cxnSp>
            <p:nvCxnSpPr>
              <p:cNvPr id="27" name="Straight Connector 26">
                <a:extLst>
                  <a:ext uri="{FF2B5EF4-FFF2-40B4-BE49-F238E27FC236}">
                    <a16:creationId xmlns:a16="http://schemas.microsoft.com/office/drawing/2014/main" id="{352A021F-53D8-4FAD-916A-DFA66FDFB391}"/>
                  </a:ext>
                </a:extLst>
              </p:cNvPr>
              <p:cNvCxnSpPr/>
              <p:nvPr/>
            </p:nvCxnSpPr>
            <p:spPr bwMode="gray">
              <a:xfrm>
                <a:off x="3328430" y="3150777"/>
                <a:ext cx="2601471"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30" name="Straight Connector 29">
            <a:extLst>
              <a:ext uri="{FF2B5EF4-FFF2-40B4-BE49-F238E27FC236}">
                <a16:creationId xmlns:a16="http://schemas.microsoft.com/office/drawing/2014/main" id="{4FD324CE-0971-4863-9696-6B7481BDC9E3}"/>
              </a:ext>
            </a:extLst>
          </p:cNvPr>
          <p:cNvCxnSpPr>
            <a:cxnSpLocks/>
          </p:cNvCxnSpPr>
          <p:nvPr/>
        </p:nvCxnSpPr>
        <p:spPr bwMode="gray">
          <a:xfrm>
            <a:off x="3388271" y="1560691"/>
            <a:ext cx="1982949"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009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DF6E35-D5FF-4086-9DA4-63DF7FA26297}"/>
              </a:ext>
            </a:extLst>
          </p:cNvPr>
          <p:cNvSpPr>
            <a:spLocks noGrp="1"/>
          </p:cNvSpPr>
          <p:nvPr>
            <p:ph type="body" sz="quarter" idx="15"/>
          </p:nvPr>
        </p:nvSpPr>
        <p:spPr/>
        <p:txBody>
          <a:bodyPr/>
          <a:lstStyle/>
          <a:p>
            <a:r>
              <a:rPr lang="en-US" dirty="0"/>
              <a:t>Alumni Relations Officers Reveal Programmatic Issues and Concerns</a:t>
            </a:r>
          </a:p>
        </p:txBody>
      </p:sp>
      <p:sp>
        <p:nvSpPr>
          <p:cNvPr id="3" name="Text Placeholder 2">
            <a:extLst>
              <a:ext uri="{FF2B5EF4-FFF2-40B4-BE49-F238E27FC236}">
                <a16:creationId xmlns:a16="http://schemas.microsoft.com/office/drawing/2014/main" id="{E3A5F02D-3581-45E6-BA35-0BE9A1AB2EAA}"/>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DA0F4E9D-3B5F-41D5-882F-D29C98B2DC2A}"/>
              </a:ext>
            </a:extLst>
          </p:cNvPr>
          <p:cNvSpPr>
            <a:spLocks noGrp="1"/>
          </p:cNvSpPr>
          <p:nvPr>
            <p:ph type="body" sz="quarter" idx="18"/>
          </p:nvPr>
        </p:nvSpPr>
        <p:spPr>
          <a:xfrm>
            <a:off x="4784651" y="4523601"/>
            <a:ext cx="1616149" cy="276999"/>
          </a:xfrm>
        </p:spPr>
        <p:txBody>
          <a:bodyPr/>
          <a:lstStyle/>
          <a:p>
            <a:r>
              <a:rPr lang="en-US" dirty="0"/>
              <a:t>Source: EAB’s UK Alumni Career Engagement Survey; EAB interviews and analysis.</a:t>
            </a:r>
          </a:p>
        </p:txBody>
      </p:sp>
      <p:sp>
        <p:nvSpPr>
          <p:cNvPr id="5" name="Text Placeholder 4">
            <a:extLst>
              <a:ext uri="{FF2B5EF4-FFF2-40B4-BE49-F238E27FC236}">
                <a16:creationId xmlns:a16="http://schemas.microsoft.com/office/drawing/2014/main" id="{235A6CBE-5560-4963-B1AE-FC9EEBC6CD0F}"/>
              </a:ext>
            </a:extLst>
          </p:cNvPr>
          <p:cNvSpPr>
            <a:spLocks noGrp="1"/>
          </p:cNvSpPr>
          <p:nvPr>
            <p:ph type="body" sz="quarter" idx="19"/>
          </p:nvPr>
        </p:nvSpPr>
        <p:spPr>
          <a:xfrm>
            <a:off x="-1" y="4523581"/>
            <a:ext cx="2151505" cy="153888"/>
          </a:xfrm>
        </p:spPr>
        <p:txBody>
          <a:bodyPr/>
          <a:lstStyle/>
          <a:p>
            <a:r>
              <a:rPr lang="en-US" dirty="0"/>
              <a:t>EAB’s UK Alumni Career Engagement Survey: Views from Heads of Alumni Relations at Leading UK Universities; N=23</a:t>
            </a:r>
          </a:p>
        </p:txBody>
      </p:sp>
      <p:sp>
        <p:nvSpPr>
          <p:cNvPr id="6" name="Title 5">
            <a:extLst>
              <a:ext uri="{FF2B5EF4-FFF2-40B4-BE49-F238E27FC236}">
                <a16:creationId xmlns:a16="http://schemas.microsoft.com/office/drawing/2014/main" id="{E3476226-CE68-4351-A5F0-11BC67D0EDDE}"/>
              </a:ext>
            </a:extLst>
          </p:cNvPr>
          <p:cNvSpPr>
            <a:spLocks noGrp="1"/>
          </p:cNvSpPr>
          <p:nvPr>
            <p:ph type="title"/>
          </p:nvPr>
        </p:nvSpPr>
        <p:spPr>
          <a:xfrm>
            <a:off x="280194" y="317005"/>
            <a:ext cx="5702468" cy="249299"/>
          </a:xfrm>
        </p:spPr>
        <p:txBody>
          <a:bodyPr/>
          <a:lstStyle/>
          <a:p>
            <a:r>
              <a:rPr lang="en-US" dirty="0"/>
              <a:t>Surface-Level Contentment</a:t>
            </a:r>
          </a:p>
        </p:txBody>
      </p:sp>
      <p:grpSp>
        <p:nvGrpSpPr>
          <p:cNvPr id="9" name="Group 8">
            <a:extLst>
              <a:ext uri="{FF2B5EF4-FFF2-40B4-BE49-F238E27FC236}">
                <a16:creationId xmlns:a16="http://schemas.microsoft.com/office/drawing/2014/main" id="{0304573F-65F7-4702-BC01-44B1ADE3816E}"/>
              </a:ext>
            </a:extLst>
          </p:cNvPr>
          <p:cNvGrpSpPr/>
          <p:nvPr/>
        </p:nvGrpSpPr>
        <p:grpSpPr>
          <a:xfrm>
            <a:off x="418138" y="1126626"/>
            <a:ext cx="5564524" cy="2894476"/>
            <a:chOff x="418138" y="1126626"/>
            <a:chExt cx="5564524" cy="2894476"/>
          </a:xfrm>
        </p:grpSpPr>
        <p:sp>
          <p:nvSpPr>
            <p:cNvPr id="21" name="TextBox 20">
              <a:extLst>
                <a:ext uri="{FF2B5EF4-FFF2-40B4-BE49-F238E27FC236}">
                  <a16:creationId xmlns:a16="http://schemas.microsoft.com/office/drawing/2014/main" id="{227E80A0-4068-4514-8395-18A1706C1D9F}"/>
                </a:ext>
              </a:extLst>
            </p:cNvPr>
            <p:cNvSpPr txBox="1"/>
            <p:nvPr/>
          </p:nvSpPr>
          <p:spPr>
            <a:xfrm>
              <a:off x="461650" y="1146770"/>
              <a:ext cx="1689855" cy="307777"/>
            </a:xfrm>
            <a:prstGeom prst="rect">
              <a:avLst/>
            </a:prstGeom>
            <a:noFill/>
          </p:spPr>
          <p:txBody>
            <a:bodyPr wrap="square" lIns="0" tIns="0" rIns="0" bIns="0" rtlCol="0">
              <a:spAutoFit/>
            </a:bodyPr>
            <a:lstStyle/>
            <a:p>
              <a:pPr>
                <a:spcBef>
                  <a:spcPts val="500"/>
                </a:spcBef>
              </a:pPr>
              <a:r>
                <a:rPr lang="en-US" sz="1000" b="1" dirty="0"/>
                <a:t>Outward Appearances Suggest Success… </a:t>
              </a:r>
            </a:p>
          </p:txBody>
        </p:sp>
        <p:sp>
          <p:nvSpPr>
            <p:cNvPr id="22" name="TextBox 21">
              <a:extLst>
                <a:ext uri="{FF2B5EF4-FFF2-40B4-BE49-F238E27FC236}">
                  <a16:creationId xmlns:a16="http://schemas.microsoft.com/office/drawing/2014/main" id="{1486A14C-C6C7-48AA-A1BE-58D5128E196A}"/>
                </a:ext>
              </a:extLst>
            </p:cNvPr>
            <p:cNvSpPr txBox="1"/>
            <p:nvPr/>
          </p:nvSpPr>
          <p:spPr>
            <a:xfrm>
              <a:off x="3320095" y="1126626"/>
              <a:ext cx="2284459" cy="307777"/>
            </a:xfrm>
            <a:prstGeom prst="rect">
              <a:avLst/>
            </a:prstGeom>
            <a:noFill/>
          </p:spPr>
          <p:txBody>
            <a:bodyPr wrap="square" lIns="0" tIns="0" rIns="0" bIns="0" rtlCol="0">
              <a:spAutoFit/>
            </a:bodyPr>
            <a:lstStyle/>
            <a:p>
              <a:pPr>
                <a:spcBef>
                  <a:spcPts val="500"/>
                </a:spcBef>
              </a:pPr>
              <a:r>
                <a:rPr lang="en-US" sz="1000" b="1" dirty="0"/>
                <a:t>…But Deeper Reflection Reveals Anxiety</a:t>
              </a:r>
            </a:p>
          </p:txBody>
        </p:sp>
        <p:grpSp>
          <p:nvGrpSpPr>
            <p:cNvPr id="27" name="Group 26">
              <a:extLst>
                <a:ext uri="{FF2B5EF4-FFF2-40B4-BE49-F238E27FC236}">
                  <a16:creationId xmlns:a16="http://schemas.microsoft.com/office/drawing/2014/main" id="{902AF419-844A-451E-A90C-0AC1CA4E0364}"/>
                </a:ext>
              </a:extLst>
            </p:cNvPr>
            <p:cNvGrpSpPr/>
            <p:nvPr/>
          </p:nvGrpSpPr>
          <p:grpSpPr>
            <a:xfrm>
              <a:off x="418138" y="1694950"/>
              <a:ext cx="5564524" cy="2326152"/>
              <a:chOff x="418138" y="1805480"/>
              <a:chExt cx="5564524" cy="2326152"/>
            </a:xfrm>
          </p:grpSpPr>
          <p:grpSp>
            <p:nvGrpSpPr>
              <p:cNvPr id="26" name="Group 25">
                <a:extLst>
                  <a:ext uri="{FF2B5EF4-FFF2-40B4-BE49-F238E27FC236}">
                    <a16:creationId xmlns:a16="http://schemas.microsoft.com/office/drawing/2014/main" id="{B87B6B34-720D-44DC-B2D6-E05A5DE35501}"/>
                  </a:ext>
                </a:extLst>
              </p:cNvPr>
              <p:cNvGrpSpPr/>
              <p:nvPr/>
            </p:nvGrpSpPr>
            <p:grpSpPr>
              <a:xfrm>
                <a:off x="418138" y="1864857"/>
                <a:ext cx="2530243" cy="2266775"/>
                <a:chOff x="418138" y="1864857"/>
                <a:chExt cx="2530243" cy="2266775"/>
              </a:xfrm>
            </p:grpSpPr>
            <p:grpSp>
              <p:nvGrpSpPr>
                <p:cNvPr id="18" name="Group 17">
                  <a:extLst>
                    <a:ext uri="{FF2B5EF4-FFF2-40B4-BE49-F238E27FC236}">
                      <a16:creationId xmlns:a16="http://schemas.microsoft.com/office/drawing/2014/main" id="{9B8AA627-6F8D-41CE-AFA8-53AB2EDE0CAF}"/>
                    </a:ext>
                  </a:extLst>
                </p:cNvPr>
                <p:cNvGrpSpPr/>
                <p:nvPr/>
              </p:nvGrpSpPr>
              <p:grpSpPr>
                <a:xfrm>
                  <a:off x="418138" y="1864857"/>
                  <a:ext cx="2446703" cy="415498"/>
                  <a:chOff x="393811" y="1710799"/>
                  <a:chExt cx="2446703" cy="415498"/>
                </a:xfrm>
              </p:grpSpPr>
              <p:sp>
                <p:nvSpPr>
                  <p:cNvPr id="12" name="TextBox 11">
                    <a:extLst>
                      <a:ext uri="{FF2B5EF4-FFF2-40B4-BE49-F238E27FC236}">
                        <a16:creationId xmlns:a16="http://schemas.microsoft.com/office/drawing/2014/main" id="{550005E5-5F06-4AF9-9CDE-3D6EA1B6644F}"/>
                      </a:ext>
                    </a:extLst>
                  </p:cNvPr>
                  <p:cNvSpPr txBox="1"/>
                  <p:nvPr/>
                </p:nvSpPr>
                <p:spPr bwMode="gray">
                  <a:xfrm>
                    <a:off x="393811" y="1726188"/>
                    <a:ext cx="657231"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90%</a:t>
                    </a:r>
                  </a:p>
                </p:txBody>
              </p:sp>
              <p:sp>
                <p:nvSpPr>
                  <p:cNvPr id="13" name="TextBox 12">
                    <a:extLst>
                      <a:ext uri="{FF2B5EF4-FFF2-40B4-BE49-F238E27FC236}">
                        <a16:creationId xmlns:a16="http://schemas.microsoft.com/office/drawing/2014/main" id="{51FB1F44-18CE-41D7-AB11-582DEB53E282}"/>
                      </a:ext>
                    </a:extLst>
                  </p:cNvPr>
                  <p:cNvSpPr txBox="1"/>
                  <p:nvPr/>
                </p:nvSpPr>
                <p:spPr bwMode="gray">
                  <a:xfrm>
                    <a:off x="1234199" y="1710799"/>
                    <a:ext cx="1606315" cy="415498"/>
                  </a:xfrm>
                  <a:prstGeom prst="rect">
                    <a:avLst/>
                  </a:prstGeom>
                  <a:noFill/>
                </p:spPr>
                <p:txBody>
                  <a:bodyPr wrap="square" lIns="0" tIns="0" rIns="0" bIns="0" rtlCol="0">
                    <a:spAutoFit/>
                  </a:bodyPr>
                  <a:lstStyle/>
                  <a:p>
                    <a:pPr>
                      <a:spcBef>
                        <a:spcPts val="500"/>
                      </a:spcBef>
                    </a:pPr>
                    <a:r>
                      <a:rPr lang="en-US" sz="900" dirty="0"/>
                      <a:t>Have institutional programming to connect alumni and students</a:t>
                    </a:r>
                    <a:r>
                      <a:rPr lang="en-US" sz="900" baseline="30000" dirty="0"/>
                      <a:t>1</a:t>
                    </a:r>
                  </a:p>
                </p:txBody>
              </p:sp>
            </p:grpSp>
            <p:grpSp>
              <p:nvGrpSpPr>
                <p:cNvPr id="19" name="Group 18">
                  <a:extLst>
                    <a:ext uri="{FF2B5EF4-FFF2-40B4-BE49-F238E27FC236}">
                      <a16:creationId xmlns:a16="http://schemas.microsoft.com/office/drawing/2014/main" id="{450E711D-5630-45ED-B43E-2D2406E638DC}"/>
                    </a:ext>
                  </a:extLst>
                </p:cNvPr>
                <p:cNvGrpSpPr/>
                <p:nvPr/>
              </p:nvGrpSpPr>
              <p:grpSpPr>
                <a:xfrm>
                  <a:off x="418138" y="2790495"/>
                  <a:ext cx="2530243" cy="415498"/>
                  <a:chOff x="393811" y="2441329"/>
                  <a:chExt cx="2530243" cy="415498"/>
                </a:xfrm>
              </p:grpSpPr>
              <p:sp>
                <p:nvSpPr>
                  <p:cNvPr id="14" name="TextBox 13">
                    <a:extLst>
                      <a:ext uri="{FF2B5EF4-FFF2-40B4-BE49-F238E27FC236}">
                        <a16:creationId xmlns:a16="http://schemas.microsoft.com/office/drawing/2014/main" id="{36D48542-1293-4188-9016-217B065723AE}"/>
                      </a:ext>
                    </a:extLst>
                  </p:cNvPr>
                  <p:cNvSpPr txBox="1"/>
                  <p:nvPr/>
                </p:nvSpPr>
                <p:spPr bwMode="gray">
                  <a:xfrm>
                    <a:off x="393811" y="2456718"/>
                    <a:ext cx="657231"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76%</a:t>
                    </a:r>
                  </a:p>
                </p:txBody>
              </p:sp>
              <p:sp>
                <p:nvSpPr>
                  <p:cNvPr id="15" name="TextBox 14">
                    <a:extLst>
                      <a:ext uri="{FF2B5EF4-FFF2-40B4-BE49-F238E27FC236}">
                        <a16:creationId xmlns:a16="http://schemas.microsoft.com/office/drawing/2014/main" id="{1FE153D6-0BF8-4E62-8269-6DE0F1D9FF4F}"/>
                      </a:ext>
                    </a:extLst>
                  </p:cNvPr>
                  <p:cNvSpPr txBox="1"/>
                  <p:nvPr/>
                </p:nvSpPr>
                <p:spPr bwMode="gray">
                  <a:xfrm>
                    <a:off x="1234199" y="2441329"/>
                    <a:ext cx="1689855" cy="415498"/>
                  </a:xfrm>
                  <a:prstGeom prst="rect">
                    <a:avLst/>
                  </a:prstGeom>
                  <a:noFill/>
                </p:spPr>
                <p:txBody>
                  <a:bodyPr wrap="square" lIns="0" tIns="0" rIns="0" bIns="0" rtlCol="0">
                    <a:spAutoFit/>
                  </a:bodyPr>
                  <a:lstStyle/>
                  <a:p>
                    <a:pPr>
                      <a:spcBef>
                        <a:spcPts val="500"/>
                      </a:spcBef>
                    </a:pPr>
                    <a:r>
                      <a:rPr lang="en-US" sz="900" dirty="0"/>
                      <a:t>Agree that current programming help increase alumni engagement</a:t>
                    </a:r>
                    <a:r>
                      <a:rPr lang="en-US" sz="900" baseline="30000" dirty="0"/>
                      <a:t>1</a:t>
                    </a:r>
                  </a:p>
                </p:txBody>
              </p:sp>
            </p:grpSp>
            <p:grpSp>
              <p:nvGrpSpPr>
                <p:cNvPr id="20" name="Group 19">
                  <a:extLst>
                    <a:ext uri="{FF2B5EF4-FFF2-40B4-BE49-F238E27FC236}">
                      <a16:creationId xmlns:a16="http://schemas.microsoft.com/office/drawing/2014/main" id="{69E0E4A5-31FF-4B62-B973-EBA3BA4A25F4}"/>
                    </a:ext>
                  </a:extLst>
                </p:cNvPr>
                <p:cNvGrpSpPr/>
                <p:nvPr/>
              </p:nvGrpSpPr>
              <p:grpSpPr>
                <a:xfrm>
                  <a:off x="418138" y="3716134"/>
                  <a:ext cx="2446703" cy="415498"/>
                  <a:chOff x="393811" y="3183288"/>
                  <a:chExt cx="2446703" cy="415498"/>
                </a:xfrm>
              </p:grpSpPr>
              <p:sp>
                <p:nvSpPr>
                  <p:cNvPr id="16" name="TextBox 15">
                    <a:extLst>
                      <a:ext uri="{FF2B5EF4-FFF2-40B4-BE49-F238E27FC236}">
                        <a16:creationId xmlns:a16="http://schemas.microsoft.com/office/drawing/2014/main" id="{8691CCBA-D2AF-461F-8242-42800677D630}"/>
                      </a:ext>
                    </a:extLst>
                  </p:cNvPr>
                  <p:cNvSpPr txBox="1"/>
                  <p:nvPr/>
                </p:nvSpPr>
                <p:spPr bwMode="gray">
                  <a:xfrm>
                    <a:off x="393811" y="3198677"/>
                    <a:ext cx="657231"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62%</a:t>
                    </a:r>
                  </a:p>
                </p:txBody>
              </p:sp>
              <p:sp>
                <p:nvSpPr>
                  <p:cNvPr id="17" name="TextBox 16">
                    <a:extLst>
                      <a:ext uri="{FF2B5EF4-FFF2-40B4-BE49-F238E27FC236}">
                        <a16:creationId xmlns:a16="http://schemas.microsoft.com/office/drawing/2014/main" id="{AEF5083E-33C6-4CDC-BEF8-B4B89CF3017A}"/>
                      </a:ext>
                    </a:extLst>
                  </p:cNvPr>
                  <p:cNvSpPr txBox="1"/>
                  <p:nvPr/>
                </p:nvSpPr>
                <p:spPr bwMode="gray">
                  <a:xfrm>
                    <a:off x="1234199" y="3183288"/>
                    <a:ext cx="1606315" cy="415498"/>
                  </a:xfrm>
                  <a:prstGeom prst="rect">
                    <a:avLst/>
                  </a:prstGeom>
                  <a:noFill/>
                </p:spPr>
                <p:txBody>
                  <a:bodyPr wrap="square" lIns="0" tIns="0" rIns="0" bIns="0" rtlCol="0">
                    <a:spAutoFit/>
                  </a:bodyPr>
                  <a:lstStyle/>
                  <a:p>
                    <a:pPr>
                      <a:spcBef>
                        <a:spcPts val="500"/>
                      </a:spcBef>
                    </a:pPr>
                    <a:r>
                      <a:rPr lang="en-US" sz="900" dirty="0"/>
                      <a:t>Agree that current programming helps graduate outcomes</a:t>
                    </a:r>
                    <a:r>
                      <a:rPr lang="en-US" sz="900" baseline="30000" dirty="0"/>
                      <a:t>1</a:t>
                    </a:r>
                  </a:p>
                </p:txBody>
              </p:sp>
            </p:grpSp>
            <p:cxnSp>
              <p:nvCxnSpPr>
                <p:cNvPr id="39" name="Straight Connector 38">
                  <a:extLst>
                    <a:ext uri="{FF2B5EF4-FFF2-40B4-BE49-F238E27FC236}">
                      <a16:creationId xmlns:a16="http://schemas.microsoft.com/office/drawing/2014/main" id="{8AC948F7-393F-48C6-A195-8EEAF5B7EED7}"/>
                    </a:ext>
                  </a:extLst>
                </p:cNvPr>
                <p:cNvCxnSpPr/>
                <p:nvPr/>
              </p:nvCxnSpPr>
              <p:spPr bwMode="gray">
                <a:xfrm>
                  <a:off x="1258526" y="2535425"/>
                  <a:ext cx="3361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BF1C657-776C-4E88-ADE6-1980E9B35D34}"/>
                    </a:ext>
                  </a:extLst>
                </p:cNvPr>
                <p:cNvCxnSpPr/>
                <p:nvPr/>
              </p:nvCxnSpPr>
              <p:spPr bwMode="gray">
                <a:xfrm>
                  <a:off x="1258526" y="3461063"/>
                  <a:ext cx="3361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23CE0199-5FA9-43EC-ACAD-3A1835AA22B2}"/>
                  </a:ext>
                </a:extLst>
              </p:cNvPr>
              <p:cNvGrpSpPr/>
              <p:nvPr/>
            </p:nvGrpSpPr>
            <p:grpSpPr>
              <a:xfrm>
                <a:off x="3225067" y="1805480"/>
                <a:ext cx="2757595" cy="2326152"/>
                <a:chOff x="3225067" y="1805480"/>
                <a:chExt cx="2757595" cy="2326152"/>
              </a:xfrm>
            </p:grpSpPr>
            <p:grpSp>
              <p:nvGrpSpPr>
                <p:cNvPr id="11" name="Group 10">
                  <a:extLst>
                    <a:ext uri="{FF2B5EF4-FFF2-40B4-BE49-F238E27FC236}">
                      <a16:creationId xmlns:a16="http://schemas.microsoft.com/office/drawing/2014/main" id="{CCD2CEB0-EEBE-4810-8051-6C34A304F7E6}"/>
                    </a:ext>
                  </a:extLst>
                </p:cNvPr>
                <p:cNvGrpSpPr/>
                <p:nvPr/>
              </p:nvGrpSpPr>
              <p:grpSpPr>
                <a:xfrm>
                  <a:off x="3225067" y="1805480"/>
                  <a:ext cx="2665619" cy="544125"/>
                  <a:chOff x="3225067" y="1805480"/>
                  <a:chExt cx="2665619" cy="544125"/>
                </a:xfrm>
              </p:grpSpPr>
              <p:grpSp>
                <p:nvGrpSpPr>
                  <p:cNvPr id="29" name="Group 28">
                    <a:extLst>
                      <a:ext uri="{FF2B5EF4-FFF2-40B4-BE49-F238E27FC236}">
                        <a16:creationId xmlns:a16="http://schemas.microsoft.com/office/drawing/2014/main" id="{76011E4A-9A90-488A-818A-5625D19429ED}"/>
                      </a:ext>
                    </a:extLst>
                  </p:cNvPr>
                  <p:cNvGrpSpPr/>
                  <p:nvPr/>
                </p:nvGrpSpPr>
                <p:grpSpPr bwMode="gray">
                  <a:xfrm>
                    <a:off x="3225067" y="1805480"/>
                    <a:ext cx="289036" cy="271781"/>
                    <a:chOff x="1184558" y="1125416"/>
                    <a:chExt cx="423178" cy="361740"/>
                  </a:xfrm>
                </p:grpSpPr>
                <p:sp>
                  <p:nvSpPr>
                    <p:cNvPr id="36" name="Rectangle 35">
                      <a:extLst>
                        <a:ext uri="{FF2B5EF4-FFF2-40B4-BE49-F238E27FC236}">
                          <a16:creationId xmlns:a16="http://schemas.microsoft.com/office/drawing/2014/main" id="{ACDA9A86-1D9D-4208-9BF4-278233C0D682}"/>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38" name="Group 37">
                      <a:extLst>
                        <a:ext uri="{FF2B5EF4-FFF2-40B4-BE49-F238E27FC236}">
                          <a16:creationId xmlns:a16="http://schemas.microsoft.com/office/drawing/2014/main" id="{2572FEEF-4D1B-4569-9C9B-1322CC0704F2}"/>
                        </a:ext>
                      </a:extLst>
                    </p:cNvPr>
                    <p:cNvGrpSpPr/>
                    <p:nvPr/>
                  </p:nvGrpSpPr>
                  <p:grpSpPr bwMode="gray">
                    <a:xfrm flipH="1" flipV="1">
                      <a:off x="1245161" y="1176800"/>
                      <a:ext cx="315403" cy="272386"/>
                      <a:chOff x="3359444" y="2551001"/>
                      <a:chExt cx="394764" cy="340924"/>
                    </a:xfrm>
                  </p:grpSpPr>
                  <p:sp>
                    <p:nvSpPr>
                      <p:cNvPr id="41" name="Freeform 67">
                        <a:extLst>
                          <a:ext uri="{FF2B5EF4-FFF2-40B4-BE49-F238E27FC236}">
                            <a16:creationId xmlns:a16="http://schemas.microsoft.com/office/drawing/2014/main" id="{12B0AA7E-F313-4B5F-A053-677E2536917A}"/>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42" name="Freeform 68">
                        <a:extLst>
                          <a:ext uri="{FF2B5EF4-FFF2-40B4-BE49-F238E27FC236}">
                            <a16:creationId xmlns:a16="http://schemas.microsoft.com/office/drawing/2014/main" id="{08D372D9-FB9E-4121-A774-A4B194ECACBC}"/>
                          </a:ext>
                        </a:extLst>
                      </p:cNvPr>
                      <p:cNvSpPr>
                        <a:spLocks/>
                      </p:cNvSpPr>
                      <p:nvPr/>
                    </p:nvSpPr>
                    <p:spPr bwMode="gray">
                      <a:xfrm rot="10800000">
                        <a:off x="3571424" y="2551001"/>
                        <a:ext cx="182784"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sp>
                <p:nvSpPr>
                  <p:cNvPr id="8" name="Rectangle 7">
                    <a:extLst>
                      <a:ext uri="{FF2B5EF4-FFF2-40B4-BE49-F238E27FC236}">
                        <a16:creationId xmlns:a16="http://schemas.microsoft.com/office/drawing/2014/main" id="{8E4B55A3-B1C2-4FE7-8114-31E44DE96FAF}"/>
                      </a:ext>
                    </a:extLst>
                  </p:cNvPr>
                  <p:cNvSpPr/>
                  <p:nvPr/>
                </p:nvSpPr>
                <p:spPr>
                  <a:xfrm>
                    <a:off x="3606227" y="1934107"/>
                    <a:ext cx="2284459" cy="415498"/>
                  </a:xfrm>
                  <a:prstGeom prst="rect">
                    <a:avLst/>
                  </a:prstGeom>
                </p:spPr>
                <p:txBody>
                  <a:bodyPr wrap="square" lIns="0" tIns="0" rIns="0" bIns="0">
                    <a:spAutoFit/>
                  </a:bodyPr>
                  <a:lstStyle/>
                  <a:p>
                    <a:r>
                      <a:rPr lang="en-US" sz="900" dirty="0"/>
                      <a:t>I think our programmes are doing okay, but we really </a:t>
                    </a:r>
                    <a:r>
                      <a:rPr lang="en-US" sz="900" b="1" dirty="0">
                        <a:solidFill>
                          <a:schemeClr val="accent6"/>
                        </a:solidFill>
                      </a:rPr>
                      <a:t>don’t know the impact</a:t>
                    </a:r>
                    <a:endParaRPr lang="en-US" sz="900" dirty="0"/>
                  </a:p>
                </p:txBody>
              </p:sp>
            </p:grpSp>
            <p:grpSp>
              <p:nvGrpSpPr>
                <p:cNvPr id="23" name="Group 22">
                  <a:extLst>
                    <a:ext uri="{FF2B5EF4-FFF2-40B4-BE49-F238E27FC236}">
                      <a16:creationId xmlns:a16="http://schemas.microsoft.com/office/drawing/2014/main" id="{63A5B5F5-5F99-416F-BC50-C4B2EDF3515B}"/>
                    </a:ext>
                  </a:extLst>
                </p:cNvPr>
                <p:cNvGrpSpPr/>
                <p:nvPr/>
              </p:nvGrpSpPr>
              <p:grpSpPr>
                <a:xfrm>
                  <a:off x="3225067" y="2694796"/>
                  <a:ext cx="2757595" cy="441948"/>
                  <a:chOff x="3225067" y="2694796"/>
                  <a:chExt cx="2757595" cy="441948"/>
                </a:xfrm>
              </p:grpSpPr>
              <p:sp>
                <p:nvSpPr>
                  <p:cNvPr id="43" name="Rectangle 42">
                    <a:extLst>
                      <a:ext uri="{FF2B5EF4-FFF2-40B4-BE49-F238E27FC236}">
                        <a16:creationId xmlns:a16="http://schemas.microsoft.com/office/drawing/2014/main" id="{312D7F7F-5512-4299-B4DF-30195772FCCE}"/>
                      </a:ext>
                    </a:extLst>
                  </p:cNvPr>
                  <p:cNvSpPr/>
                  <p:nvPr/>
                </p:nvSpPr>
                <p:spPr>
                  <a:xfrm>
                    <a:off x="3606227" y="2859745"/>
                    <a:ext cx="2376435" cy="276999"/>
                  </a:xfrm>
                  <a:prstGeom prst="rect">
                    <a:avLst/>
                  </a:prstGeom>
                </p:spPr>
                <p:txBody>
                  <a:bodyPr wrap="square" lIns="0" tIns="0" rIns="0" bIns="0">
                    <a:spAutoFit/>
                  </a:bodyPr>
                  <a:lstStyle/>
                  <a:p>
                    <a:pPr lvl="0"/>
                    <a:r>
                      <a:rPr lang="en-US" sz="900" dirty="0"/>
                      <a:t>Alumni relations is </a:t>
                    </a:r>
                    <a:r>
                      <a:rPr lang="en-US" sz="900" b="1" dirty="0">
                        <a:solidFill>
                          <a:schemeClr val="accent6"/>
                        </a:solidFill>
                      </a:rPr>
                      <a:t>not understood</a:t>
                    </a:r>
                    <a:r>
                      <a:rPr lang="en-US" sz="900" dirty="0"/>
                      <a:t>, and </a:t>
                    </a:r>
                    <a:r>
                      <a:rPr lang="en-US" sz="900" b="1" dirty="0">
                        <a:solidFill>
                          <a:schemeClr val="accent6"/>
                        </a:solidFill>
                      </a:rPr>
                      <a:t>under-resourced</a:t>
                    </a:r>
                    <a:r>
                      <a:rPr lang="en-US" sz="900" dirty="0"/>
                      <a:t>”</a:t>
                    </a:r>
                  </a:p>
                </p:txBody>
              </p:sp>
              <p:grpSp>
                <p:nvGrpSpPr>
                  <p:cNvPr id="44" name="Group 43">
                    <a:extLst>
                      <a:ext uri="{FF2B5EF4-FFF2-40B4-BE49-F238E27FC236}">
                        <a16:creationId xmlns:a16="http://schemas.microsoft.com/office/drawing/2014/main" id="{9AE9BDC3-A572-40E0-A64A-814D4551C376}"/>
                      </a:ext>
                    </a:extLst>
                  </p:cNvPr>
                  <p:cNvGrpSpPr/>
                  <p:nvPr/>
                </p:nvGrpSpPr>
                <p:grpSpPr bwMode="gray">
                  <a:xfrm>
                    <a:off x="3225067" y="2694796"/>
                    <a:ext cx="289036" cy="271781"/>
                    <a:chOff x="1184558" y="1125416"/>
                    <a:chExt cx="423178" cy="361740"/>
                  </a:xfrm>
                </p:grpSpPr>
                <p:sp>
                  <p:nvSpPr>
                    <p:cNvPr id="45" name="Rectangle 44">
                      <a:extLst>
                        <a:ext uri="{FF2B5EF4-FFF2-40B4-BE49-F238E27FC236}">
                          <a16:creationId xmlns:a16="http://schemas.microsoft.com/office/drawing/2014/main" id="{869524D7-37D1-4185-A737-D81D26A27B40}"/>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46" name="Group 45">
                      <a:extLst>
                        <a:ext uri="{FF2B5EF4-FFF2-40B4-BE49-F238E27FC236}">
                          <a16:creationId xmlns:a16="http://schemas.microsoft.com/office/drawing/2014/main" id="{D3231FB6-6CDA-4BA0-98BC-E8E3BFDD45FA}"/>
                        </a:ext>
                      </a:extLst>
                    </p:cNvPr>
                    <p:cNvGrpSpPr/>
                    <p:nvPr/>
                  </p:nvGrpSpPr>
                  <p:grpSpPr bwMode="gray">
                    <a:xfrm flipH="1" flipV="1">
                      <a:off x="1245161" y="1176800"/>
                      <a:ext cx="315403" cy="272386"/>
                      <a:chOff x="3359444" y="2551001"/>
                      <a:chExt cx="394764" cy="340924"/>
                    </a:xfrm>
                  </p:grpSpPr>
                  <p:sp>
                    <p:nvSpPr>
                      <p:cNvPr id="47" name="Freeform 67">
                        <a:extLst>
                          <a:ext uri="{FF2B5EF4-FFF2-40B4-BE49-F238E27FC236}">
                            <a16:creationId xmlns:a16="http://schemas.microsoft.com/office/drawing/2014/main" id="{B09F41E4-C0F4-46E9-A410-F8650AFA2F60}"/>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48" name="Freeform 68">
                        <a:extLst>
                          <a:ext uri="{FF2B5EF4-FFF2-40B4-BE49-F238E27FC236}">
                            <a16:creationId xmlns:a16="http://schemas.microsoft.com/office/drawing/2014/main" id="{2F7CE1F1-A49C-4A5F-B553-C25E8719FCEB}"/>
                          </a:ext>
                        </a:extLst>
                      </p:cNvPr>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grpSp>
              <p:nvGrpSpPr>
                <p:cNvPr id="24" name="Group 23">
                  <a:extLst>
                    <a:ext uri="{FF2B5EF4-FFF2-40B4-BE49-F238E27FC236}">
                      <a16:creationId xmlns:a16="http://schemas.microsoft.com/office/drawing/2014/main" id="{A4C87349-9C60-40BE-BB81-758A96429904}"/>
                    </a:ext>
                  </a:extLst>
                </p:cNvPr>
                <p:cNvGrpSpPr/>
                <p:nvPr/>
              </p:nvGrpSpPr>
              <p:grpSpPr>
                <a:xfrm>
                  <a:off x="3225067" y="3575067"/>
                  <a:ext cx="2757595" cy="556565"/>
                  <a:chOff x="3225067" y="3575067"/>
                  <a:chExt cx="2757595" cy="556565"/>
                </a:xfrm>
              </p:grpSpPr>
              <p:sp>
                <p:nvSpPr>
                  <p:cNvPr id="7" name="Rectangle 6">
                    <a:extLst>
                      <a:ext uri="{FF2B5EF4-FFF2-40B4-BE49-F238E27FC236}">
                        <a16:creationId xmlns:a16="http://schemas.microsoft.com/office/drawing/2014/main" id="{516CC5E3-7EE2-4F09-AC3C-BAF282489960}"/>
                      </a:ext>
                    </a:extLst>
                  </p:cNvPr>
                  <p:cNvSpPr/>
                  <p:nvPr/>
                </p:nvSpPr>
                <p:spPr>
                  <a:xfrm>
                    <a:off x="3606227" y="3716134"/>
                    <a:ext cx="2376435" cy="415498"/>
                  </a:xfrm>
                  <a:prstGeom prst="rect">
                    <a:avLst/>
                  </a:prstGeom>
                </p:spPr>
                <p:txBody>
                  <a:bodyPr wrap="square" lIns="0" tIns="0" rIns="0" bIns="0">
                    <a:spAutoFit/>
                  </a:bodyPr>
                  <a:lstStyle/>
                  <a:p>
                    <a:pPr lvl="0"/>
                    <a:r>
                      <a:rPr lang="en-US" sz="900" dirty="0"/>
                      <a:t>You can have the best programmes in the world, but they’re useless if </a:t>
                    </a:r>
                    <a:r>
                      <a:rPr lang="en-US" sz="900" b="1" dirty="0">
                        <a:solidFill>
                          <a:schemeClr val="accent6"/>
                        </a:solidFill>
                      </a:rPr>
                      <a:t>we can’t get people to participate</a:t>
                    </a:r>
                    <a:r>
                      <a:rPr lang="en-US" sz="900" dirty="0"/>
                      <a:t>”</a:t>
                    </a:r>
                  </a:p>
                </p:txBody>
              </p:sp>
              <p:grpSp>
                <p:nvGrpSpPr>
                  <p:cNvPr id="50" name="Group 49">
                    <a:extLst>
                      <a:ext uri="{FF2B5EF4-FFF2-40B4-BE49-F238E27FC236}">
                        <a16:creationId xmlns:a16="http://schemas.microsoft.com/office/drawing/2014/main" id="{285FC8AA-D4F2-47C8-A57A-A150E5DE2F58}"/>
                      </a:ext>
                    </a:extLst>
                  </p:cNvPr>
                  <p:cNvGrpSpPr/>
                  <p:nvPr/>
                </p:nvGrpSpPr>
                <p:grpSpPr bwMode="gray">
                  <a:xfrm>
                    <a:off x="3225067" y="3575067"/>
                    <a:ext cx="289036" cy="271781"/>
                    <a:chOff x="1184558" y="1125416"/>
                    <a:chExt cx="423178" cy="361740"/>
                  </a:xfrm>
                </p:grpSpPr>
                <p:sp>
                  <p:nvSpPr>
                    <p:cNvPr id="51" name="Rectangle 50">
                      <a:extLst>
                        <a:ext uri="{FF2B5EF4-FFF2-40B4-BE49-F238E27FC236}">
                          <a16:creationId xmlns:a16="http://schemas.microsoft.com/office/drawing/2014/main" id="{137AA7F8-225F-4FBA-9541-5ED6CFD4D574}"/>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52" name="Group 51">
                      <a:extLst>
                        <a:ext uri="{FF2B5EF4-FFF2-40B4-BE49-F238E27FC236}">
                          <a16:creationId xmlns:a16="http://schemas.microsoft.com/office/drawing/2014/main" id="{D600630F-D0E4-4BAD-99AF-0F0911841154}"/>
                        </a:ext>
                      </a:extLst>
                    </p:cNvPr>
                    <p:cNvGrpSpPr/>
                    <p:nvPr/>
                  </p:nvGrpSpPr>
                  <p:grpSpPr bwMode="gray">
                    <a:xfrm flipH="1" flipV="1">
                      <a:off x="1245161" y="1176800"/>
                      <a:ext cx="315403" cy="272386"/>
                      <a:chOff x="3359444" y="2551001"/>
                      <a:chExt cx="394764" cy="340924"/>
                    </a:xfrm>
                  </p:grpSpPr>
                  <p:sp>
                    <p:nvSpPr>
                      <p:cNvPr id="53" name="Freeform 67">
                        <a:extLst>
                          <a:ext uri="{FF2B5EF4-FFF2-40B4-BE49-F238E27FC236}">
                            <a16:creationId xmlns:a16="http://schemas.microsoft.com/office/drawing/2014/main" id="{D64AE3FD-E1FC-4D8E-B625-21DF572B332E}"/>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54" name="Freeform 68">
                        <a:extLst>
                          <a:ext uri="{FF2B5EF4-FFF2-40B4-BE49-F238E27FC236}">
                            <a16:creationId xmlns:a16="http://schemas.microsoft.com/office/drawing/2014/main" id="{1EC3D412-E3F0-4855-B5CE-D4E3116FAF50}"/>
                          </a:ext>
                        </a:extLst>
                      </p:cNvPr>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cxnSp>
              <p:nvCxnSpPr>
                <p:cNvPr id="49" name="Straight Connector 48">
                  <a:extLst>
                    <a:ext uri="{FF2B5EF4-FFF2-40B4-BE49-F238E27FC236}">
                      <a16:creationId xmlns:a16="http://schemas.microsoft.com/office/drawing/2014/main" id="{8E9205B4-0D7A-4950-B664-8B6F0BE1BDB9}"/>
                    </a:ext>
                  </a:extLst>
                </p:cNvPr>
                <p:cNvCxnSpPr/>
                <p:nvPr/>
              </p:nvCxnSpPr>
              <p:spPr bwMode="gray">
                <a:xfrm>
                  <a:off x="4342969" y="2535425"/>
                  <a:ext cx="3361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26D62B0B-B4B3-4B8D-934B-60B9A94A908F}"/>
                    </a:ext>
                  </a:extLst>
                </p:cNvPr>
                <p:cNvCxnSpPr/>
                <p:nvPr/>
              </p:nvCxnSpPr>
              <p:spPr bwMode="gray">
                <a:xfrm>
                  <a:off x="4342969" y="3426439"/>
                  <a:ext cx="336184"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027772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DE954-D786-4D11-ADF6-1757EBB382A9}"/>
              </a:ext>
            </a:extLst>
          </p:cNvPr>
          <p:cNvSpPr>
            <a:spLocks noGrp="1"/>
          </p:cNvSpPr>
          <p:nvPr>
            <p:ph type="body" sz="quarter" idx="16"/>
          </p:nvPr>
        </p:nvSpPr>
        <p:spPr>
          <a:xfrm>
            <a:off x="280194" y="99782"/>
            <a:ext cx="2920206" cy="123111"/>
          </a:xfrm>
        </p:spPr>
        <p:txBody>
          <a:bodyPr/>
          <a:lstStyle/>
          <a:p>
            <a:r>
              <a:rPr lang="en-US" dirty="0"/>
              <a:t>Strategy 8: Supporting Faculty Engagement Activities</a:t>
            </a:r>
          </a:p>
        </p:txBody>
      </p:sp>
      <p:sp>
        <p:nvSpPr>
          <p:cNvPr id="4" name="Text Placeholder 3">
            <a:extLst>
              <a:ext uri="{FF2B5EF4-FFF2-40B4-BE49-F238E27FC236}">
                <a16:creationId xmlns:a16="http://schemas.microsoft.com/office/drawing/2014/main" id="{80C86CF0-A258-4FBE-B98D-3E52BEA2A805}"/>
              </a:ext>
            </a:extLst>
          </p:cNvPr>
          <p:cNvSpPr>
            <a:spLocks noGrp="1"/>
          </p:cNvSpPr>
          <p:nvPr>
            <p:ph type="body" sz="quarter" idx="18"/>
          </p:nvPr>
        </p:nvSpPr>
        <p:spPr>
          <a:xfrm>
            <a:off x="3377408" y="4677489"/>
            <a:ext cx="3023392" cy="123111"/>
          </a:xfrm>
        </p:spPr>
        <p:txBody>
          <a:bodyPr/>
          <a:lstStyle/>
          <a:p>
            <a:pPr algn="r"/>
            <a:r>
              <a:rPr lang="en-US" dirty="0"/>
              <a:t>Source: Bournemouth University, Bournemouth, UK; EAB interviews and analysis.</a:t>
            </a:r>
          </a:p>
        </p:txBody>
      </p:sp>
      <p:sp>
        <p:nvSpPr>
          <p:cNvPr id="5" name="Text Placeholder 4">
            <a:extLst>
              <a:ext uri="{FF2B5EF4-FFF2-40B4-BE49-F238E27FC236}">
                <a16:creationId xmlns:a16="http://schemas.microsoft.com/office/drawing/2014/main" id="{48AB507B-B938-4866-88CD-F93D17560FF8}"/>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895B4D86-1BAF-4526-BF0D-10C124F4F1A4}"/>
              </a:ext>
            </a:extLst>
          </p:cNvPr>
          <p:cNvSpPr>
            <a:spLocks noGrp="1"/>
          </p:cNvSpPr>
          <p:nvPr>
            <p:ph type="title"/>
          </p:nvPr>
        </p:nvSpPr>
        <p:spPr>
          <a:xfrm>
            <a:off x="280194" y="67706"/>
            <a:ext cx="5840412" cy="498598"/>
          </a:xfrm>
        </p:spPr>
        <p:txBody>
          <a:bodyPr/>
          <a:lstStyle/>
          <a:p>
            <a:r>
              <a:rPr lang="en-US" dirty="0"/>
              <a:t>Gathering Intelligence on What Works, What Doesn’t</a:t>
            </a:r>
          </a:p>
        </p:txBody>
      </p:sp>
      <p:grpSp>
        <p:nvGrpSpPr>
          <p:cNvPr id="7" name="Group 6">
            <a:extLst>
              <a:ext uri="{FF2B5EF4-FFF2-40B4-BE49-F238E27FC236}">
                <a16:creationId xmlns:a16="http://schemas.microsoft.com/office/drawing/2014/main" id="{B333B9FD-BC5C-486D-ADE9-848C95F17395}"/>
              </a:ext>
            </a:extLst>
          </p:cNvPr>
          <p:cNvGrpSpPr/>
          <p:nvPr/>
        </p:nvGrpSpPr>
        <p:grpSpPr>
          <a:xfrm>
            <a:off x="289410" y="655496"/>
            <a:ext cx="6000664" cy="3819495"/>
            <a:chOff x="289410" y="655496"/>
            <a:chExt cx="6000664" cy="3819495"/>
          </a:xfrm>
        </p:grpSpPr>
        <p:pic>
          <p:nvPicPr>
            <p:cNvPr id="2050" name="Picture 2" descr="Image result for bournemouth university logo">
              <a:extLst>
                <a:ext uri="{FF2B5EF4-FFF2-40B4-BE49-F238E27FC236}">
                  <a16:creationId xmlns:a16="http://schemas.microsoft.com/office/drawing/2014/main" id="{26EF36FE-C15F-4730-8DA6-256FA60C3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0359" y="655496"/>
              <a:ext cx="1319715" cy="782054"/>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A3465489-29C9-4A2A-8C28-DE805C0B91B7}"/>
                </a:ext>
              </a:extLst>
            </p:cNvPr>
            <p:cNvGrpSpPr/>
            <p:nvPr/>
          </p:nvGrpSpPr>
          <p:grpSpPr>
            <a:xfrm>
              <a:off x="289410" y="1147829"/>
              <a:ext cx="5646251" cy="3327162"/>
              <a:chOff x="289410" y="1024004"/>
              <a:chExt cx="5646251" cy="3327162"/>
            </a:xfrm>
          </p:grpSpPr>
          <p:sp>
            <p:nvSpPr>
              <p:cNvPr id="11" name="Rectangle 10">
                <a:extLst>
                  <a:ext uri="{FF2B5EF4-FFF2-40B4-BE49-F238E27FC236}">
                    <a16:creationId xmlns:a16="http://schemas.microsoft.com/office/drawing/2014/main" id="{CD88A592-A389-4595-9BF2-32F116ACA1BB}"/>
                  </a:ext>
                </a:extLst>
              </p:cNvPr>
              <p:cNvSpPr/>
              <p:nvPr/>
            </p:nvSpPr>
            <p:spPr>
              <a:xfrm>
                <a:off x="319320" y="1024004"/>
                <a:ext cx="820738" cy="159339"/>
              </a:xfrm>
              <a:prstGeom prst="rect">
                <a:avLst/>
              </a:prstGeom>
            </p:spPr>
            <p:txBody>
              <a:bodyPr wrap="none" lIns="0" tIns="0" rIns="0" bIns="0">
                <a:spAutoFit/>
              </a:bodyPr>
              <a:lstStyle/>
              <a:p>
                <a:pPr>
                  <a:lnSpc>
                    <a:spcPct val="115000"/>
                  </a:lnSpc>
                  <a:spcAft>
                    <a:spcPts val="1000"/>
                  </a:spcAft>
                </a:pPr>
                <a:r>
                  <a:rPr lang="en-US" sz="1000" b="1" dirty="0">
                    <a:ea typeface="Calibri" panose="020F0502020204030204" pitchFamily="34" charset="0"/>
                    <a:cs typeface="Arial" panose="020B0604020202020204" pitchFamily="34" charset="0"/>
                  </a:rPr>
                  <a:t>Audit Goals</a:t>
                </a:r>
              </a:p>
            </p:txBody>
          </p:sp>
          <p:grpSp>
            <p:nvGrpSpPr>
              <p:cNvPr id="52" name="Group 51">
                <a:extLst>
                  <a:ext uri="{FF2B5EF4-FFF2-40B4-BE49-F238E27FC236}">
                    <a16:creationId xmlns:a16="http://schemas.microsoft.com/office/drawing/2014/main" id="{75E7832E-FFC7-41D2-B86C-60D0BF8EF605}"/>
                  </a:ext>
                </a:extLst>
              </p:cNvPr>
              <p:cNvGrpSpPr/>
              <p:nvPr/>
            </p:nvGrpSpPr>
            <p:grpSpPr>
              <a:xfrm>
                <a:off x="289410" y="1398929"/>
                <a:ext cx="2461803" cy="302647"/>
                <a:chOff x="289410" y="1267971"/>
                <a:chExt cx="2461803" cy="302647"/>
              </a:xfrm>
            </p:grpSpPr>
            <p:sp>
              <p:nvSpPr>
                <p:cNvPr id="9" name="Rectangle 8">
                  <a:extLst>
                    <a:ext uri="{FF2B5EF4-FFF2-40B4-BE49-F238E27FC236}">
                      <a16:creationId xmlns:a16="http://schemas.microsoft.com/office/drawing/2014/main" id="{B117469B-82E6-4E5A-94F0-BE13C61844D8}"/>
                    </a:ext>
                  </a:extLst>
                </p:cNvPr>
                <p:cNvSpPr/>
                <p:nvPr/>
              </p:nvSpPr>
              <p:spPr>
                <a:xfrm>
                  <a:off x="662604" y="1267971"/>
                  <a:ext cx="2088609" cy="302647"/>
                </a:xfrm>
                <a:prstGeom prst="rect">
                  <a:avLst/>
                </a:prstGeom>
              </p:spPr>
              <p:txBody>
                <a:bodyPr wrap="square" lIns="0" tIns="0" rIns="0" bIns="0">
                  <a:spAutoFit/>
                </a:bodyPr>
                <a:lstStyle/>
                <a:p>
                  <a:pPr marR="0" lvl="0">
                    <a:lnSpc>
                      <a:spcPct val="115000"/>
                    </a:lnSpc>
                    <a:spcBef>
                      <a:spcPts val="800"/>
                    </a:spcBef>
                    <a:spcAft>
                      <a:spcPts val="0"/>
                    </a:spcAft>
                  </a:pPr>
                  <a:r>
                    <a:rPr lang="en-GB" sz="900" dirty="0">
                      <a:ea typeface="Calibri" panose="020F0502020204030204" pitchFamily="34" charset="0"/>
                      <a:cs typeface="Arial" panose="020B0604020202020204" pitchFamily="34" charset="0"/>
                    </a:rPr>
                    <a:t>Advance </a:t>
                  </a:r>
                  <a:r>
                    <a:rPr lang="en-GB" sz="900" b="1" dirty="0">
                      <a:ea typeface="Calibri" panose="020F0502020204030204" pitchFamily="34" charset="0"/>
                      <a:cs typeface="Arial" panose="020B0604020202020204" pitchFamily="34" charset="0"/>
                    </a:rPr>
                    <a:t>employability agenda </a:t>
                  </a:r>
                  <a:r>
                    <a:rPr lang="en-GB" sz="900" dirty="0">
                      <a:ea typeface="Calibri" panose="020F0502020204030204" pitchFamily="34" charset="0"/>
                      <a:cs typeface="Arial" panose="020B0604020202020204" pitchFamily="34" charset="0"/>
                    </a:rPr>
                    <a:t>and student experience </a:t>
                  </a:r>
                </a:p>
              </p:txBody>
            </p:sp>
            <p:sp>
              <p:nvSpPr>
                <p:cNvPr id="16" name="Oval 15">
                  <a:extLst>
                    <a:ext uri="{FF2B5EF4-FFF2-40B4-BE49-F238E27FC236}">
                      <a16:creationId xmlns:a16="http://schemas.microsoft.com/office/drawing/2014/main" id="{4502D057-C0CF-419F-82AA-B229AD1CE11E}"/>
                    </a:ext>
                  </a:extLst>
                </p:cNvPr>
                <p:cNvSpPr/>
                <p:nvPr/>
              </p:nvSpPr>
              <p:spPr bwMode="gray">
                <a:xfrm>
                  <a:off x="289410" y="1310947"/>
                  <a:ext cx="216694" cy="216694"/>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1</a:t>
                  </a:r>
                </a:p>
              </p:txBody>
            </p:sp>
          </p:grpSp>
          <p:grpSp>
            <p:nvGrpSpPr>
              <p:cNvPr id="53" name="Group 52">
                <a:extLst>
                  <a:ext uri="{FF2B5EF4-FFF2-40B4-BE49-F238E27FC236}">
                    <a16:creationId xmlns:a16="http://schemas.microsoft.com/office/drawing/2014/main" id="{76D7520B-2440-481B-88D9-E29FE48EB073}"/>
                  </a:ext>
                </a:extLst>
              </p:cNvPr>
              <p:cNvGrpSpPr/>
              <p:nvPr/>
            </p:nvGrpSpPr>
            <p:grpSpPr>
              <a:xfrm>
                <a:off x="289410" y="1998939"/>
                <a:ext cx="2733984" cy="302647"/>
                <a:chOff x="289410" y="1898340"/>
                <a:chExt cx="2733984" cy="302647"/>
              </a:xfrm>
            </p:grpSpPr>
            <p:sp>
              <p:nvSpPr>
                <p:cNvPr id="14" name="Oval 13">
                  <a:extLst>
                    <a:ext uri="{FF2B5EF4-FFF2-40B4-BE49-F238E27FC236}">
                      <a16:creationId xmlns:a16="http://schemas.microsoft.com/office/drawing/2014/main" id="{2D404510-3E56-46DA-9725-880F95F30646}"/>
                    </a:ext>
                  </a:extLst>
                </p:cNvPr>
                <p:cNvSpPr/>
                <p:nvPr/>
              </p:nvSpPr>
              <p:spPr bwMode="gray">
                <a:xfrm>
                  <a:off x="289410" y="1941316"/>
                  <a:ext cx="216694" cy="216694"/>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2</a:t>
                  </a:r>
                </a:p>
              </p:txBody>
            </p:sp>
            <p:sp>
              <p:nvSpPr>
                <p:cNvPr id="8" name="Rectangle 7">
                  <a:extLst>
                    <a:ext uri="{FF2B5EF4-FFF2-40B4-BE49-F238E27FC236}">
                      <a16:creationId xmlns:a16="http://schemas.microsoft.com/office/drawing/2014/main" id="{66D6AEEB-0F4F-4744-950C-AEB2DC5864A5}"/>
                    </a:ext>
                  </a:extLst>
                </p:cNvPr>
                <p:cNvSpPr/>
                <p:nvPr/>
              </p:nvSpPr>
              <p:spPr>
                <a:xfrm>
                  <a:off x="662604" y="1898340"/>
                  <a:ext cx="2360790" cy="302647"/>
                </a:xfrm>
                <a:prstGeom prst="rect">
                  <a:avLst/>
                </a:prstGeom>
              </p:spPr>
              <p:txBody>
                <a:bodyPr wrap="square" lIns="0" tIns="0" rIns="0" bIns="0">
                  <a:spAutoFit/>
                </a:bodyPr>
                <a:lstStyle/>
                <a:p>
                  <a:pPr>
                    <a:lnSpc>
                      <a:spcPct val="115000"/>
                    </a:lnSpc>
                    <a:spcBef>
                      <a:spcPts val="800"/>
                    </a:spcBef>
                  </a:pPr>
                  <a:r>
                    <a:rPr lang="en-GB" sz="900" dirty="0">
                      <a:cs typeface="Arial" panose="020B0604020202020204" pitchFamily="34" charset="0"/>
                    </a:rPr>
                    <a:t>Understand </a:t>
                  </a:r>
                  <a:r>
                    <a:rPr lang="en-GB" sz="900" b="1" dirty="0">
                      <a:cs typeface="Arial" panose="020B0604020202020204" pitchFamily="34" charset="0"/>
                    </a:rPr>
                    <a:t>how and where </a:t>
                  </a:r>
                  <a:r>
                    <a:rPr lang="en-GB" sz="900" dirty="0">
                      <a:cs typeface="Arial" panose="020B0604020202020204" pitchFamily="34" charset="0"/>
                    </a:rPr>
                    <a:t>alumni are engaged and </a:t>
                  </a:r>
                  <a:r>
                    <a:rPr lang="en-GB" sz="900" b="1" dirty="0">
                      <a:cs typeface="Arial" panose="020B0604020202020204" pitchFamily="34" charset="0"/>
                    </a:rPr>
                    <a:t>uncover best practices</a:t>
                  </a:r>
                  <a:endParaRPr lang="en-US" sz="900" b="1" dirty="0">
                    <a:cs typeface="Arial" panose="020B0604020202020204" pitchFamily="34" charset="0"/>
                  </a:endParaRPr>
                </a:p>
              </p:txBody>
            </p:sp>
          </p:grpSp>
          <p:grpSp>
            <p:nvGrpSpPr>
              <p:cNvPr id="54" name="Group 53">
                <a:extLst>
                  <a:ext uri="{FF2B5EF4-FFF2-40B4-BE49-F238E27FC236}">
                    <a16:creationId xmlns:a16="http://schemas.microsoft.com/office/drawing/2014/main" id="{D49AC988-2920-4CE4-A33A-F501594E0D7B}"/>
                  </a:ext>
                </a:extLst>
              </p:cNvPr>
              <p:cNvGrpSpPr/>
              <p:nvPr/>
            </p:nvGrpSpPr>
            <p:grpSpPr>
              <a:xfrm>
                <a:off x="289410" y="2598949"/>
                <a:ext cx="2534898" cy="302647"/>
                <a:chOff x="289410" y="2528708"/>
                <a:chExt cx="2534898" cy="302647"/>
              </a:xfrm>
            </p:grpSpPr>
            <p:sp>
              <p:nvSpPr>
                <p:cNvPr id="12" name="Oval 11">
                  <a:extLst>
                    <a:ext uri="{FF2B5EF4-FFF2-40B4-BE49-F238E27FC236}">
                      <a16:creationId xmlns:a16="http://schemas.microsoft.com/office/drawing/2014/main" id="{160824DC-BF63-4F63-AC07-7A55BA2A16E5}"/>
                    </a:ext>
                  </a:extLst>
                </p:cNvPr>
                <p:cNvSpPr/>
                <p:nvPr/>
              </p:nvSpPr>
              <p:spPr bwMode="gray">
                <a:xfrm>
                  <a:off x="289410" y="2571684"/>
                  <a:ext cx="216694" cy="216694"/>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3</a:t>
                  </a:r>
                </a:p>
              </p:txBody>
            </p:sp>
            <p:sp>
              <p:nvSpPr>
                <p:cNvPr id="10" name="Rectangle 9">
                  <a:extLst>
                    <a:ext uri="{FF2B5EF4-FFF2-40B4-BE49-F238E27FC236}">
                      <a16:creationId xmlns:a16="http://schemas.microsoft.com/office/drawing/2014/main" id="{4EEB9322-E086-4E8D-B45F-A13CD75D7CEC}"/>
                    </a:ext>
                  </a:extLst>
                </p:cNvPr>
                <p:cNvSpPr/>
                <p:nvPr/>
              </p:nvSpPr>
              <p:spPr>
                <a:xfrm>
                  <a:off x="662604" y="2528708"/>
                  <a:ext cx="2161704" cy="302647"/>
                </a:xfrm>
                <a:prstGeom prst="rect">
                  <a:avLst/>
                </a:prstGeom>
              </p:spPr>
              <p:txBody>
                <a:bodyPr wrap="square" lIns="0" tIns="0" rIns="0" bIns="0">
                  <a:spAutoFit/>
                </a:bodyPr>
                <a:lstStyle/>
                <a:p>
                  <a:pPr>
                    <a:lnSpc>
                      <a:spcPct val="115000"/>
                    </a:lnSpc>
                    <a:spcBef>
                      <a:spcPts val="800"/>
                    </a:spcBef>
                  </a:pPr>
                  <a:r>
                    <a:rPr lang="en-GB" sz="900" dirty="0">
                      <a:cs typeface="Arial" panose="020B0604020202020204" pitchFamily="34" charset="0"/>
                    </a:rPr>
                    <a:t>Ensure </a:t>
                  </a:r>
                  <a:r>
                    <a:rPr lang="en-GB" sz="900" b="1" dirty="0">
                      <a:cs typeface="Arial" panose="020B0604020202020204" pitchFamily="34" charset="0"/>
                    </a:rPr>
                    <a:t>consistency of experience </a:t>
                  </a:r>
                  <a:r>
                    <a:rPr lang="en-GB" sz="900" dirty="0">
                      <a:cs typeface="Arial" panose="020B0604020202020204" pitchFamily="34" charset="0"/>
                    </a:rPr>
                    <a:t>for students and alumni </a:t>
                  </a:r>
                </a:p>
              </p:txBody>
            </p:sp>
          </p:grpSp>
          <p:grpSp>
            <p:nvGrpSpPr>
              <p:cNvPr id="55" name="Group 54">
                <a:extLst>
                  <a:ext uri="{FF2B5EF4-FFF2-40B4-BE49-F238E27FC236}">
                    <a16:creationId xmlns:a16="http://schemas.microsoft.com/office/drawing/2014/main" id="{25BCD10E-43B6-4C8E-AEB8-94FCF9FF7E20}"/>
                  </a:ext>
                </a:extLst>
              </p:cNvPr>
              <p:cNvGrpSpPr/>
              <p:nvPr/>
            </p:nvGrpSpPr>
            <p:grpSpPr>
              <a:xfrm>
                <a:off x="289410" y="3198959"/>
                <a:ext cx="2413679" cy="302647"/>
                <a:chOff x="289410" y="3159077"/>
                <a:chExt cx="2413679" cy="302647"/>
              </a:xfrm>
            </p:grpSpPr>
            <p:sp>
              <p:nvSpPr>
                <p:cNvPr id="13" name="Oval 12">
                  <a:extLst>
                    <a:ext uri="{FF2B5EF4-FFF2-40B4-BE49-F238E27FC236}">
                      <a16:creationId xmlns:a16="http://schemas.microsoft.com/office/drawing/2014/main" id="{900BF2A8-23D0-48CA-BE37-58549710B2D0}"/>
                    </a:ext>
                  </a:extLst>
                </p:cNvPr>
                <p:cNvSpPr/>
                <p:nvPr/>
              </p:nvSpPr>
              <p:spPr bwMode="gray">
                <a:xfrm>
                  <a:off x="289410" y="3202053"/>
                  <a:ext cx="216694" cy="216694"/>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4</a:t>
                  </a:r>
                </a:p>
              </p:txBody>
            </p:sp>
            <p:sp>
              <p:nvSpPr>
                <p:cNvPr id="23" name="Rectangle 22">
                  <a:extLst>
                    <a:ext uri="{FF2B5EF4-FFF2-40B4-BE49-F238E27FC236}">
                      <a16:creationId xmlns:a16="http://schemas.microsoft.com/office/drawing/2014/main" id="{30065DDC-2AD0-4FBF-9525-2F3AF01C4164}"/>
                    </a:ext>
                  </a:extLst>
                </p:cNvPr>
                <p:cNvSpPr/>
                <p:nvPr/>
              </p:nvSpPr>
              <p:spPr>
                <a:xfrm>
                  <a:off x="662604" y="3159077"/>
                  <a:ext cx="2040485" cy="302647"/>
                </a:xfrm>
                <a:prstGeom prst="rect">
                  <a:avLst/>
                </a:prstGeom>
              </p:spPr>
              <p:txBody>
                <a:bodyPr wrap="square" lIns="0" tIns="0" rIns="0" bIns="0">
                  <a:spAutoFit/>
                </a:bodyPr>
                <a:lstStyle/>
                <a:p>
                  <a:pPr>
                    <a:lnSpc>
                      <a:spcPct val="115000"/>
                    </a:lnSpc>
                    <a:spcBef>
                      <a:spcPts val="800"/>
                    </a:spcBef>
                  </a:pPr>
                  <a:r>
                    <a:rPr lang="en-GB" sz="900" b="1" dirty="0">
                      <a:cs typeface="Arial" panose="020B0604020202020204" pitchFamily="34" charset="0"/>
                    </a:rPr>
                    <a:t>Define “successful”</a:t>
                  </a:r>
                  <a:r>
                    <a:rPr lang="en-GB" sz="900" dirty="0">
                      <a:cs typeface="Arial" panose="020B0604020202020204" pitchFamily="34" charset="0"/>
                    </a:rPr>
                    <a:t> alumni engagement tools and activities</a:t>
                  </a:r>
                </a:p>
              </p:txBody>
            </p:sp>
          </p:grpSp>
          <p:grpSp>
            <p:nvGrpSpPr>
              <p:cNvPr id="56" name="Group 55">
                <a:extLst>
                  <a:ext uri="{FF2B5EF4-FFF2-40B4-BE49-F238E27FC236}">
                    <a16:creationId xmlns:a16="http://schemas.microsoft.com/office/drawing/2014/main" id="{F538F610-51CC-4CDB-BBE1-D014C59D740F}"/>
                  </a:ext>
                </a:extLst>
              </p:cNvPr>
              <p:cNvGrpSpPr/>
              <p:nvPr/>
            </p:nvGrpSpPr>
            <p:grpSpPr>
              <a:xfrm>
                <a:off x="289410" y="3798970"/>
                <a:ext cx="2413679" cy="461921"/>
                <a:chOff x="289410" y="3789445"/>
                <a:chExt cx="2413679" cy="461921"/>
              </a:xfrm>
            </p:grpSpPr>
            <p:sp>
              <p:nvSpPr>
                <p:cNvPr id="15" name="Oval 14">
                  <a:extLst>
                    <a:ext uri="{FF2B5EF4-FFF2-40B4-BE49-F238E27FC236}">
                      <a16:creationId xmlns:a16="http://schemas.microsoft.com/office/drawing/2014/main" id="{28B604C1-DC6D-4447-B430-6F1E9A7C6BC2}"/>
                    </a:ext>
                  </a:extLst>
                </p:cNvPr>
                <p:cNvSpPr/>
                <p:nvPr/>
              </p:nvSpPr>
              <p:spPr bwMode="gray">
                <a:xfrm>
                  <a:off x="289410" y="3912058"/>
                  <a:ext cx="216694" cy="216694"/>
                </a:xfrm>
                <a:prstGeom prst="ellipse">
                  <a:avLst/>
                </a:prstGeom>
                <a:solidFill>
                  <a:schemeClr val="accent5"/>
                </a:solidFill>
                <a:ln w="19050"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5</a:t>
                  </a:r>
                </a:p>
              </p:txBody>
            </p:sp>
            <p:sp>
              <p:nvSpPr>
                <p:cNvPr id="24" name="Rectangle 23">
                  <a:extLst>
                    <a:ext uri="{FF2B5EF4-FFF2-40B4-BE49-F238E27FC236}">
                      <a16:creationId xmlns:a16="http://schemas.microsoft.com/office/drawing/2014/main" id="{FBE1E700-F2FB-4080-99CF-1F706B2F1070}"/>
                    </a:ext>
                  </a:extLst>
                </p:cNvPr>
                <p:cNvSpPr/>
                <p:nvPr/>
              </p:nvSpPr>
              <p:spPr>
                <a:xfrm>
                  <a:off x="662604" y="3789445"/>
                  <a:ext cx="2040485" cy="461921"/>
                </a:xfrm>
                <a:prstGeom prst="rect">
                  <a:avLst/>
                </a:prstGeom>
              </p:spPr>
              <p:txBody>
                <a:bodyPr wrap="square" lIns="0" tIns="0" rIns="0" bIns="0">
                  <a:spAutoFit/>
                </a:bodyPr>
                <a:lstStyle/>
                <a:p>
                  <a:pPr>
                    <a:lnSpc>
                      <a:spcPct val="115000"/>
                    </a:lnSpc>
                    <a:spcBef>
                      <a:spcPts val="800"/>
                    </a:spcBef>
                  </a:pPr>
                  <a:r>
                    <a:rPr lang="en-GB" sz="900" b="1" dirty="0">
                      <a:cs typeface="Arial" panose="020B0604020202020204" pitchFamily="34" charset="0"/>
                    </a:rPr>
                    <a:t>Inform a plan </a:t>
                  </a:r>
                  <a:r>
                    <a:rPr lang="en-GB" sz="900" dirty="0">
                      <a:cs typeface="Arial" panose="020B0604020202020204" pitchFamily="34" charset="0"/>
                    </a:rPr>
                    <a:t>for alumni </a:t>
                  </a:r>
                  <a:br>
                    <a:rPr lang="en-GB" sz="900" dirty="0">
                      <a:cs typeface="Arial" panose="020B0604020202020204" pitchFamily="34" charset="0"/>
                    </a:rPr>
                  </a:br>
                  <a:r>
                    <a:rPr lang="en-GB" sz="900" dirty="0">
                      <a:cs typeface="Arial" panose="020B0604020202020204" pitchFamily="34" charset="0"/>
                    </a:rPr>
                    <a:t>engagement at programme level to improve student experience</a:t>
                  </a:r>
                  <a:endParaRPr lang="en-US" sz="900" dirty="0">
                    <a:cs typeface="Arial" panose="020B0604020202020204" pitchFamily="34" charset="0"/>
                  </a:endParaRPr>
                </a:p>
              </p:txBody>
            </p:sp>
          </p:grpSp>
          <p:sp>
            <p:nvSpPr>
              <p:cNvPr id="17" name="Rectangle 16">
                <a:extLst>
                  <a:ext uri="{FF2B5EF4-FFF2-40B4-BE49-F238E27FC236}">
                    <a16:creationId xmlns:a16="http://schemas.microsoft.com/office/drawing/2014/main" id="{0AC235EA-4F32-4294-9C78-37B580B44E5D}"/>
                  </a:ext>
                </a:extLst>
              </p:cNvPr>
              <p:cNvSpPr/>
              <p:nvPr/>
            </p:nvSpPr>
            <p:spPr>
              <a:xfrm>
                <a:off x="3377408" y="1024004"/>
                <a:ext cx="1040349" cy="159339"/>
              </a:xfrm>
              <a:prstGeom prst="rect">
                <a:avLst/>
              </a:prstGeom>
            </p:spPr>
            <p:txBody>
              <a:bodyPr wrap="none" lIns="0" tIns="0" rIns="0" bIns="0">
                <a:spAutoFit/>
              </a:bodyPr>
              <a:lstStyle/>
              <a:p>
                <a:pPr>
                  <a:lnSpc>
                    <a:spcPct val="115000"/>
                  </a:lnSpc>
                  <a:spcAft>
                    <a:spcPts val="1000"/>
                  </a:spcAft>
                </a:pPr>
                <a:r>
                  <a:rPr lang="en-US" sz="1000" b="1" dirty="0">
                    <a:ea typeface="Calibri" panose="020F0502020204030204" pitchFamily="34" charset="0"/>
                    <a:cs typeface="Arial" panose="020B0604020202020204" pitchFamily="34" charset="0"/>
                  </a:rPr>
                  <a:t>Audit Timeline</a:t>
                </a:r>
              </a:p>
            </p:txBody>
          </p:sp>
          <p:cxnSp>
            <p:nvCxnSpPr>
              <p:cNvPr id="18" name="Straight Arrow Connector 17">
                <a:extLst>
                  <a:ext uri="{FF2B5EF4-FFF2-40B4-BE49-F238E27FC236}">
                    <a16:creationId xmlns:a16="http://schemas.microsoft.com/office/drawing/2014/main" id="{AD0F43C4-67A6-4B41-83AB-B094432E49AE}"/>
                  </a:ext>
                </a:extLst>
              </p:cNvPr>
              <p:cNvCxnSpPr>
                <a:cxnSpLocks/>
              </p:cNvCxnSpPr>
              <p:nvPr/>
            </p:nvCxnSpPr>
            <p:spPr bwMode="gray">
              <a:xfrm>
                <a:off x="3551139" y="1367771"/>
                <a:ext cx="0" cy="2983395"/>
              </a:xfrm>
              <a:prstGeom prst="straightConnector1">
                <a:avLst/>
              </a:prstGeom>
              <a:ln w="60325">
                <a:solidFill>
                  <a:schemeClr val="accent2"/>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736A83FC-C6B4-4361-AB7D-03DB9BED5FB3}"/>
                  </a:ext>
                </a:extLst>
              </p:cNvPr>
              <p:cNvGrpSpPr/>
              <p:nvPr/>
            </p:nvGrpSpPr>
            <p:grpSpPr>
              <a:xfrm>
                <a:off x="3459699" y="1399882"/>
                <a:ext cx="2426313" cy="369332"/>
                <a:chOff x="362485" y="1313000"/>
                <a:chExt cx="2426313" cy="369332"/>
              </a:xfrm>
            </p:grpSpPr>
            <p:sp>
              <p:nvSpPr>
                <p:cNvPr id="19" name="Oval 18">
                  <a:extLst>
                    <a:ext uri="{FF2B5EF4-FFF2-40B4-BE49-F238E27FC236}">
                      <a16:creationId xmlns:a16="http://schemas.microsoft.com/office/drawing/2014/main" id="{FAF9BFC9-E8CC-4545-8025-531939A262AD}"/>
                    </a:ext>
                  </a:extLst>
                </p:cNvPr>
                <p:cNvSpPr/>
                <p:nvPr/>
              </p:nvSpPr>
              <p:spPr bwMode="gray">
                <a:xfrm>
                  <a:off x="362485" y="1425113"/>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5" name="Rectangle 24">
                  <a:extLst>
                    <a:ext uri="{FF2B5EF4-FFF2-40B4-BE49-F238E27FC236}">
                      <a16:creationId xmlns:a16="http://schemas.microsoft.com/office/drawing/2014/main" id="{F10C8C63-FE80-4157-A92B-39574C68B254}"/>
                    </a:ext>
                  </a:extLst>
                </p:cNvPr>
                <p:cNvSpPr/>
                <p:nvPr/>
              </p:nvSpPr>
              <p:spPr>
                <a:xfrm>
                  <a:off x="866934" y="1313000"/>
                  <a:ext cx="1921864" cy="369332"/>
                </a:xfrm>
                <a:prstGeom prst="rect">
                  <a:avLst/>
                </a:prstGeom>
              </p:spPr>
              <p:txBody>
                <a:bodyPr wrap="square" lIns="0" tIns="0" rIns="0" bIns="0">
                  <a:spAutoFit/>
                </a:bodyPr>
                <a:lstStyle/>
                <a:p>
                  <a:r>
                    <a:rPr lang="en-GB" sz="800" dirty="0">
                      <a:ea typeface="Calibri" panose="020F0502020204030204" pitchFamily="34" charset="0"/>
                      <a:cs typeface="Arial" panose="020B0604020202020204" pitchFamily="34" charset="0"/>
                    </a:rPr>
                    <a:t>Faculty of Media and Communication Executive Team request an audit from central Alumni Relations</a:t>
                  </a:r>
                  <a:endParaRPr lang="en-US" sz="800" dirty="0"/>
                </a:p>
              </p:txBody>
            </p:sp>
            <p:cxnSp>
              <p:nvCxnSpPr>
                <p:cNvPr id="27" name="Straight Connector 26">
                  <a:extLst>
                    <a:ext uri="{FF2B5EF4-FFF2-40B4-BE49-F238E27FC236}">
                      <a16:creationId xmlns:a16="http://schemas.microsoft.com/office/drawing/2014/main" id="{992E52D4-A4FE-4C19-B527-F5DE1142EB7D}"/>
                    </a:ext>
                  </a:extLst>
                </p:cNvPr>
                <p:cNvCxnSpPr>
                  <a:cxnSpLocks/>
                </p:cNvCxnSpPr>
                <p:nvPr/>
              </p:nvCxnSpPr>
              <p:spPr bwMode="gray">
                <a:xfrm flipH="1">
                  <a:off x="539329" y="1495265"/>
                  <a:ext cx="260274" cy="0"/>
                </a:xfrm>
                <a:prstGeom prst="line">
                  <a:avLst/>
                </a:prstGeom>
                <a:ln w="12700" cap="flat">
                  <a:solidFill>
                    <a:schemeClr val="accent5"/>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AB9C4D01-B0B9-4F48-8C8C-B4FDBEDADAF6}"/>
                  </a:ext>
                </a:extLst>
              </p:cNvPr>
              <p:cNvGrpSpPr/>
              <p:nvPr/>
            </p:nvGrpSpPr>
            <p:grpSpPr>
              <a:xfrm>
                <a:off x="3459699" y="1969131"/>
                <a:ext cx="2256853" cy="492443"/>
                <a:chOff x="362485" y="1940961"/>
                <a:chExt cx="2256853" cy="492443"/>
              </a:xfrm>
            </p:grpSpPr>
            <p:sp>
              <p:nvSpPr>
                <p:cNvPr id="20" name="Oval 19">
                  <a:extLst>
                    <a:ext uri="{FF2B5EF4-FFF2-40B4-BE49-F238E27FC236}">
                      <a16:creationId xmlns:a16="http://schemas.microsoft.com/office/drawing/2014/main" id="{DBF04C60-731D-4FF6-9CB2-E373FBC8EE5F}"/>
                    </a:ext>
                  </a:extLst>
                </p:cNvPr>
                <p:cNvSpPr/>
                <p:nvPr/>
              </p:nvSpPr>
              <p:spPr bwMode="gray">
                <a:xfrm>
                  <a:off x="362485" y="2107761"/>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6" name="Rectangle 25">
                  <a:extLst>
                    <a:ext uri="{FF2B5EF4-FFF2-40B4-BE49-F238E27FC236}">
                      <a16:creationId xmlns:a16="http://schemas.microsoft.com/office/drawing/2014/main" id="{B50595FC-2739-425B-B8F9-DF86D97592F0}"/>
                    </a:ext>
                  </a:extLst>
                </p:cNvPr>
                <p:cNvSpPr/>
                <p:nvPr/>
              </p:nvSpPr>
              <p:spPr>
                <a:xfrm>
                  <a:off x="872611" y="1940961"/>
                  <a:ext cx="1746727" cy="492443"/>
                </a:xfrm>
                <a:prstGeom prst="rect">
                  <a:avLst/>
                </a:prstGeom>
              </p:spPr>
              <p:txBody>
                <a:bodyPr wrap="square" lIns="0" tIns="0" rIns="0" bIns="0">
                  <a:spAutoFit/>
                </a:bodyPr>
                <a:lstStyle/>
                <a:p>
                  <a:r>
                    <a:rPr lang="en-US" sz="800" dirty="0">
                      <a:cs typeface="Arial" panose="020B0604020202020204" pitchFamily="34" charset="0"/>
                    </a:rPr>
                    <a:t>Alumni relations staffs spends 4 months performing 21 one-on one-interviews with programme leaders, </a:t>
                  </a:r>
                  <a:r>
                    <a:rPr lang="en-GB" sz="800" dirty="0">
                      <a:cs typeface="Arial" panose="020B0604020202020204" pitchFamily="34" charset="0"/>
                    </a:rPr>
                    <a:t>covering 25 courses</a:t>
                  </a:r>
                </a:p>
              </p:txBody>
            </p:sp>
            <p:cxnSp>
              <p:nvCxnSpPr>
                <p:cNvPr id="31" name="Straight Connector 30">
                  <a:extLst>
                    <a:ext uri="{FF2B5EF4-FFF2-40B4-BE49-F238E27FC236}">
                      <a16:creationId xmlns:a16="http://schemas.microsoft.com/office/drawing/2014/main" id="{C17F5CFA-7946-496B-A054-2682A8880779}"/>
                    </a:ext>
                  </a:extLst>
                </p:cNvPr>
                <p:cNvCxnSpPr>
                  <a:cxnSpLocks/>
                </p:cNvCxnSpPr>
                <p:nvPr/>
              </p:nvCxnSpPr>
              <p:spPr bwMode="gray">
                <a:xfrm flipH="1">
                  <a:off x="539329" y="2191308"/>
                  <a:ext cx="260274" cy="0"/>
                </a:xfrm>
                <a:prstGeom prst="line">
                  <a:avLst/>
                </a:prstGeom>
                <a:ln w="12700" cap="flat">
                  <a:solidFill>
                    <a:schemeClr val="accent5"/>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87107325-4B1D-400A-9F87-53DCE839EF08}"/>
                  </a:ext>
                </a:extLst>
              </p:cNvPr>
              <p:cNvGrpSpPr/>
              <p:nvPr/>
            </p:nvGrpSpPr>
            <p:grpSpPr>
              <a:xfrm>
                <a:off x="3459343" y="2661491"/>
                <a:ext cx="2426669" cy="369332"/>
                <a:chOff x="362129" y="2640976"/>
                <a:chExt cx="2426669" cy="369332"/>
              </a:xfrm>
            </p:grpSpPr>
            <p:sp>
              <p:nvSpPr>
                <p:cNvPr id="28" name="Oval 27">
                  <a:extLst>
                    <a:ext uri="{FF2B5EF4-FFF2-40B4-BE49-F238E27FC236}">
                      <a16:creationId xmlns:a16="http://schemas.microsoft.com/office/drawing/2014/main" id="{5DB45B6C-AE06-4928-B187-D0D36D3F83A0}"/>
                    </a:ext>
                  </a:extLst>
                </p:cNvPr>
                <p:cNvSpPr/>
                <p:nvPr/>
              </p:nvSpPr>
              <p:spPr bwMode="gray">
                <a:xfrm>
                  <a:off x="362129" y="2704527"/>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29" name="Straight Connector 28">
                  <a:extLst>
                    <a:ext uri="{FF2B5EF4-FFF2-40B4-BE49-F238E27FC236}">
                      <a16:creationId xmlns:a16="http://schemas.microsoft.com/office/drawing/2014/main" id="{93BDD184-365B-4603-AFB1-EB97B31968B5}"/>
                    </a:ext>
                  </a:extLst>
                </p:cNvPr>
                <p:cNvCxnSpPr>
                  <a:cxnSpLocks/>
                </p:cNvCxnSpPr>
                <p:nvPr/>
              </p:nvCxnSpPr>
              <p:spPr bwMode="gray">
                <a:xfrm flipH="1">
                  <a:off x="539329" y="2805769"/>
                  <a:ext cx="260274" cy="0"/>
                </a:xfrm>
                <a:prstGeom prst="line">
                  <a:avLst/>
                </a:prstGeom>
                <a:ln w="12700" cap="flat">
                  <a:solidFill>
                    <a:schemeClr val="accent5"/>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8F549F8D-F1B8-49C7-ABB5-A685453FFB40}"/>
                    </a:ext>
                  </a:extLst>
                </p:cNvPr>
                <p:cNvSpPr/>
                <p:nvPr/>
              </p:nvSpPr>
              <p:spPr>
                <a:xfrm>
                  <a:off x="866933" y="2640976"/>
                  <a:ext cx="1921865" cy="369332"/>
                </a:xfrm>
                <a:prstGeom prst="rect">
                  <a:avLst/>
                </a:prstGeom>
              </p:spPr>
              <p:txBody>
                <a:bodyPr wrap="square" lIns="0" tIns="0" rIns="0" bIns="0">
                  <a:spAutoFit/>
                </a:bodyPr>
                <a:lstStyle/>
                <a:p>
                  <a:r>
                    <a:rPr lang="en-US" sz="800" dirty="0">
                      <a:cs typeface="Arial" panose="020B0604020202020204" pitchFamily="34" charset="0"/>
                    </a:rPr>
                    <a:t>Recorded existing activities, best practices, areas for development, and perceived barriers </a:t>
                  </a:r>
                  <a:endParaRPr lang="en-GB" sz="800" dirty="0">
                    <a:cs typeface="Arial" panose="020B0604020202020204" pitchFamily="34" charset="0"/>
                  </a:endParaRPr>
                </a:p>
              </p:txBody>
            </p:sp>
          </p:grpSp>
          <p:grpSp>
            <p:nvGrpSpPr>
              <p:cNvPr id="43" name="Group 42">
                <a:extLst>
                  <a:ext uri="{FF2B5EF4-FFF2-40B4-BE49-F238E27FC236}">
                    <a16:creationId xmlns:a16="http://schemas.microsoft.com/office/drawing/2014/main" id="{56A69F9F-565F-44D9-A740-814D6D4F10F7}"/>
                  </a:ext>
                </a:extLst>
              </p:cNvPr>
              <p:cNvGrpSpPr/>
              <p:nvPr/>
            </p:nvGrpSpPr>
            <p:grpSpPr>
              <a:xfrm>
                <a:off x="3459699" y="3230740"/>
                <a:ext cx="2306893" cy="369332"/>
                <a:chOff x="362485" y="3177041"/>
                <a:chExt cx="2306893" cy="369332"/>
              </a:xfrm>
            </p:grpSpPr>
            <p:sp>
              <p:nvSpPr>
                <p:cNvPr id="32" name="Oval 31">
                  <a:extLst>
                    <a:ext uri="{FF2B5EF4-FFF2-40B4-BE49-F238E27FC236}">
                      <a16:creationId xmlns:a16="http://schemas.microsoft.com/office/drawing/2014/main" id="{1BAA33F2-415A-4287-BBC1-822B78875358}"/>
                    </a:ext>
                  </a:extLst>
                </p:cNvPr>
                <p:cNvSpPr/>
                <p:nvPr/>
              </p:nvSpPr>
              <p:spPr bwMode="gray">
                <a:xfrm>
                  <a:off x="362485" y="3262880"/>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33" name="Straight Connector 32">
                  <a:extLst>
                    <a:ext uri="{FF2B5EF4-FFF2-40B4-BE49-F238E27FC236}">
                      <a16:creationId xmlns:a16="http://schemas.microsoft.com/office/drawing/2014/main" id="{4F8B95EE-F545-4362-B18E-18AEF8F6FE03}"/>
                    </a:ext>
                  </a:extLst>
                </p:cNvPr>
                <p:cNvCxnSpPr>
                  <a:cxnSpLocks/>
                </p:cNvCxnSpPr>
                <p:nvPr/>
              </p:nvCxnSpPr>
              <p:spPr bwMode="gray">
                <a:xfrm flipH="1">
                  <a:off x="539329" y="3354320"/>
                  <a:ext cx="260274" cy="0"/>
                </a:xfrm>
                <a:prstGeom prst="line">
                  <a:avLst/>
                </a:prstGeom>
                <a:ln w="12700" cap="flat">
                  <a:solidFill>
                    <a:schemeClr val="accent5"/>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10ED4C9-180C-4093-A8DB-606875444D29}"/>
                    </a:ext>
                  </a:extLst>
                </p:cNvPr>
                <p:cNvSpPr/>
                <p:nvPr/>
              </p:nvSpPr>
              <p:spPr>
                <a:xfrm>
                  <a:off x="866933" y="3177041"/>
                  <a:ext cx="1802445" cy="369332"/>
                </a:xfrm>
                <a:prstGeom prst="rect">
                  <a:avLst/>
                </a:prstGeom>
              </p:spPr>
              <p:txBody>
                <a:bodyPr wrap="square" lIns="0" tIns="0" rIns="0" bIns="0">
                  <a:spAutoFit/>
                </a:bodyPr>
                <a:lstStyle/>
                <a:p>
                  <a:r>
                    <a:rPr lang="en-US" sz="800" dirty="0">
                      <a:cs typeface="Arial" panose="020B0604020202020204" pitchFamily="34" charset="0"/>
                    </a:rPr>
                    <a:t>Developed alumni engagement grid, best practice toolkit, and alumni mentoring programme pilot</a:t>
                  </a:r>
                  <a:endParaRPr lang="en-GB" sz="800" dirty="0">
                    <a:cs typeface="Arial" panose="020B0604020202020204" pitchFamily="34" charset="0"/>
                  </a:endParaRPr>
                </a:p>
              </p:txBody>
            </p:sp>
          </p:grpSp>
          <p:grpSp>
            <p:nvGrpSpPr>
              <p:cNvPr id="44" name="Group 43">
                <a:extLst>
                  <a:ext uri="{FF2B5EF4-FFF2-40B4-BE49-F238E27FC236}">
                    <a16:creationId xmlns:a16="http://schemas.microsoft.com/office/drawing/2014/main" id="{BBB1B334-15DC-4282-9442-DF96D6F0CFC8}"/>
                  </a:ext>
                </a:extLst>
              </p:cNvPr>
              <p:cNvGrpSpPr/>
              <p:nvPr/>
            </p:nvGrpSpPr>
            <p:grpSpPr>
              <a:xfrm>
                <a:off x="3459699" y="3799988"/>
                <a:ext cx="2251175" cy="369332"/>
                <a:chOff x="362485" y="3713106"/>
                <a:chExt cx="2251175" cy="369332"/>
              </a:xfrm>
            </p:grpSpPr>
            <p:sp>
              <p:nvSpPr>
                <p:cNvPr id="36" name="Oval 35">
                  <a:extLst>
                    <a:ext uri="{FF2B5EF4-FFF2-40B4-BE49-F238E27FC236}">
                      <a16:creationId xmlns:a16="http://schemas.microsoft.com/office/drawing/2014/main" id="{31399692-D974-4996-A068-2C40A0C6FF83}"/>
                    </a:ext>
                  </a:extLst>
                </p:cNvPr>
                <p:cNvSpPr/>
                <p:nvPr/>
              </p:nvSpPr>
              <p:spPr bwMode="gray">
                <a:xfrm>
                  <a:off x="362485" y="3790596"/>
                  <a:ext cx="182880" cy="182880"/>
                </a:xfrm>
                <a:prstGeom prst="ellipse">
                  <a:avLst/>
                </a:prstGeom>
                <a:solidFill>
                  <a:schemeClr val="accent5"/>
                </a:solidFill>
                <a:ln w="285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37" name="Straight Connector 36">
                  <a:extLst>
                    <a:ext uri="{FF2B5EF4-FFF2-40B4-BE49-F238E27FC236}">
                      <a16:creationId xmlns:a16="http://schemas.microsoft.com/office/drawing/2014/main" id="{15F07454-5EAE-490D-BE55-5897D0F4BD66}"/>
                    </a:ext>
                  </a:extLst>
                </p:cNvPr>
                <p:cNvCxnSpPr>
                  <a:cxnSpLocks/>
                </p:cNvCxnSpPr>
                <p:nvPr/>
              </p:nvCxnSpPr>
              <p:spPr bwMode="gray">
                <a:xfrm flipH="1">
                  <a:off x="539329" y="3891838"/>
                  <a:ext cx="260274" cy="0"/>
                </a:xfrm>
                <a:prstGeom prst="line">
                  <a:avLst/>
                </a:prstGeom>
                <a:ln w="12700" cap="flat">
                  <a:solidFill>
                    <a:schemeClr val="accent5"/>
                  </a:solidFill>
                  <a:prstDash val="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7A363A25-A584-4122-B869-9E278E9F8E99}"/>
                    </a:ext>
                  </a:extLst>
                </p:cNvPr>
                <p:cNvSpPr/>
                <p:nvPr/>
              </p:nvSpPr>
              <p:spPr>
                <a:xfrm>
                  <a:off x="866934" y="3713106"/>
                  <a:ext cx="1746726" cy="369332"/>
                </a:xfrm>
                <a:prstGeom prst="rect">
                  <a:avLst/>
                </a:prstGeom>
              </p:spPr>
              <p:txBody>
                <a:bodyPr wrap="square" lIns="0" tIns="0" rIns="0" bIns="0">
                  <a:spAutoFit/>
                </a:bodyPr>
                <a:lstStyle/>
                <a:p>
                  <a:r>
                    <a:rPr lang="en-GB" sz="800" dirty="0">
                      <a:cs typeface="Arial" panose="020B0604020202020204" pitchFamily="34" charset="0"/>
                    </a:rPr>
                    <a:t>Briefing note presented to faculty Executive Team and disseminated across the faculty</a:t>
                  </a:r>
                  <a:endParaRPr lang="en-US" sz="800" dirty="0">
                    <a:cs typeface="Arial" panose="020B0604020202020204" pitchFamily="34" charset="0"/>
                  </a:endParaRPr>
                </a:p>
              </p:txBody>
            </p:sp>
          </p:grpSp>
          <p:cxnSp>
            <p:nvCxnSpPr>
              <p:cNvPr id="47" name="Straight Connector 46">
                <a:extLst>
                  <a:ext uri="{FF2B5EF4-FFF2-40B4-BE49-F238E27FC236}">
                    <a16:creationId xmlns:a16="http://schemas.microsoft.com/office/drawing/2014/main" id="{45FC21E1-F361-4F0C-9455-BFCB106659F5}"/>
                  </a:ext>
                </a:extLst>
              </p:cNvPr>
              <p:cNvCxnSpPr>
                <a:cxnSpLocks/>
              </p:cNvCxnSpPr>
              <p:nvPr/>
            </p:nvCxnSpPr>
            <p:spPr bwMode="gray">
              <a:xfrm>
                <a:off x="319320" y="1224912"/>
                <a:ext cx="2504988"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66615D-3FE6-49B6-AB5D-6CC2F85CAF42}"/>
                  </a:ext>
                </a:extLst>
              </p:cNvPr>
              <p:cNvCxnSpPr>
                <a:cxnSpLocks/>
              </p:cNvCxnSpPr>
              <p:nvPr/>
            </p:nvCxnSpPr>
            <p:spPr bwMode="gray">
              <a:xfrm>
                <a:off x="3377408" y="1224912"/>
                <a:ext cx="2558253"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2" name="Text Placeholder 1">
            <a:extLst>
              <a:ext uri="{FF2B5EF4-FFF2-40B4-BE49-F238E27FC236}">
                <a16:creationId xmlns:a16="http://schemas.microsoft.com/office/drawing/2014/main" id="{59A6DC38-8491-4FCA-BF4B-8F8E3EED9FD2}"/>
              </a:ext>
            </a:extLst>
          </p:cNvPr>
          <p:cNvSpPr>
            <a:spLocks noGrp="1"/>
          </p:cNvSpPr>
          <p:nvPr>
            <p:ph type="body" sz="quarter" idx="15"/>
          </p:nvPr>
        </p:nvSpPr>
        <p:spPr>
          <a:xfrm>
            <a:off x="280194" y="640267"/>
            <a:ext cx="5968205" cy="184666"/>
          </a:xfrm>
        </p:spPr>
        <p:txBody>
          <a:bodyPr/>
          <a:lstStyle/>
          <a:p>
            <a:r>
              <a:rPr lang="en-US" dirty="0"/>
              <a:t>Bournemouth Audits Faculty Engagement Activities to Identify Best Practices</a:t>
            </a:r>
          </a:p>
        </p:txBody>
      </p:sp>
    </p:spTree>
    <p:extLst>
      <p:ext uri="{BB962C8B-B14F-4D97-AF65-F5344CB8AC3E}">
        <p14:creationId xmlns:p14="http://schemas.microsoft.com/office/powerpoint/2010/main" val="2996114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Image result for bournemouth university logo">
            <a:extLst>
              <a:ext uri="{FF2B5EF4-FFF2-40B4-BE49-F238E27FC236}">
                <a16:creationId xmlns:a16="http://schemas.microsoft.com/office/drawing/2014/main" id="{2F379AF5-57AA-409D-898A-40CEB3356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855" y="661368"/>
            <a:ext cx="1319715" cy="782054"/>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32">
            <a:extLst>
              <a:ext uri="{FF2B5EF4-FFF2-40B4-BE49-F238E27FC236}">
                <a16:creationId xmlns:a16="http://schemas.microsoft.com/office/drawing/2014/main" id="{A3A3E066-E3EF-4619-86A3-6E6D4AE0B1C9}"/>
              </a:ext>
            </a:extLst>
          </p:cNvPr>
          <p:cNvSpPr/>
          <p:nvPr/>
        </p:nvSpPr>
        <p:spPr bwMode="gray">
          <a:xfrm>
            <a:off x="205740" y="1383249"/>
            <a:ext cx="5989320" cy="2411731"/>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900" dirty="0"/>
          </a:p>
        </p:txBody>
      </p:sp>
      <p:sp>
        <p:nvSpPr>
          <p:cNvPr id="2" name="Text Placeholder 1">
            <a:extLst>
              <a:ext uri="{FF2B5EF4-FFF2-40B4-BE49-F238E27FC236}">
                <a16:creationId xmlns:a16="http://schemas.microsoft.com/office/drawing/2014/main" id="{2FE26C46-C5D3-41DE-803E-0A1E79806352}"/>
              </a:ext>
            </a:extLst>
          </p:cNvPr>
          <p:cNvSpPr>
            <a:spLocks noGrp="1"/>
          </p:cNvSpPr>
          <p:nvPr>
            <p:ph type="body" sz="quarter" idx="15"/>
          </p:nvPr>
        </p:nvSpPr>
        <p:spPr>
          <a:xfrm>
            <a:off x="280195" y="640267"/>
            <a:ext cx="5842794" cy="184666"/>
          </a:xfrm>
        </p:spPr>
        <p:txBody>
          <a:bodyPr/>
          <a:lstStyle/>
          <a:p>
            <a:r>
              <a:rPr lang="en-US" dirty="0"/>
              <a:t>Bournemouth Outlines Faculty Engagement Activities with Key Information</a:t>
            </a:r>
          </a:p>
        </p:txBody>
      </p:sp>
      <p:sp>
        <p:nvSpPr>
          <p:cNvPr id="3" name="Text Placeholder 2">
            <a:extLst>
              <a:ext uri="{FF2B5EF4-FFF2-40B4-BE49-F238E27FC236}">
                <a16:creationId xmlns:a16="http://schemas.microsoft.com/office/drawing/2014/main" id="{FED32B68-E154-4FF4-855B-407AB0C5FB1D}"/>
              </a:ext>
            </a:extLst>
          </p:cNvPr>
          <p:cNvSpPr>
            <a:spLocks noGrp="1"/>
          </p:cNvSpPr>
          <p:nvPr>
            <p:ph type="body" sz="quarter" idx="16"/>
          </p:nvPr>
        </p:nvSpPr>
        <p:spPr>
          <a:xfrm>
            <a:off x="280194" y="99782"/>
            <a:ext cx="2824956" cy="123111"/>
          </a:xfrm>
        </p:spPr>
        <p:txBody>
          <a:bodyPr/>
          <a:lstStyle/>
          <a:p>
            <a:r>
              <a:rPr lang="en-US" dirty="0"/>
              <a:t>Strategy 8: Supporting Faculty Engagement Activities</a:t>
            </a:r>
          </a:p>
        </p:txBody>
      </p:sp>
      <p:sp>
        <p:nvSpPr>
          <p:cNvPr id="4" name="Text Placeholder 3">
            <a:extLst>
              <a:ext uri="{FF2B5EF4-FFF2-40B4-BE49-F238E27FC236}">
                <a16:creationId xmlns:a16="http://schemas.microsoft.com/office/drawing/2014/main" id="{C459DA10-CD17-44EA-B4D3-85DBAC704DE3}"/>
              </a:ext>
            </a:extLst>
          </p:cNvPr>
          <p:cNvSpPr>
            <a:spLocks noGrp="1"/>
          </p:cNvSpPr>
          <p:nvPr>
            <p:ph type="body" sz="quarter" idx="18"/>
          </p:nvPr>
        </p:nvSpPr>
        <p:spPr>
          <a:xfrm>
            <a:off x="3384223" y="4677489"/>
            <a:ext cx="3016577" cy="123111"/>
          </a:xfrm>
        </p:spPr>
        <p:txBody>
          <a:bodyPr/>
          <a:lstStyle/>
          <a:p>
            <a:pPr algn="r"/>
            <a:r>
              <a:rPr lang="en-US" dirty="0"/>
              <a:t>Source: Bournemouth University, Bournemouth, UK; EAB interviews and analysis.</a:t>
            </a:r>
          </a:p>
        </p:txBody>
      </p:sp>
      <p:sp>
        <p:nvSpPr>
          <p:cNvPr id="5" name="Text Placeholder 4">
            <a:extLst>
              <a:ext uri="{FF2B5EF4-FFF2-40B4-BE49-F238E27FC236}">
                <a16:creationId xmlns:a16="http://schemas.microsoft.com/office/drawing/2014/main" id="{80935F2D-627A-4939-A8AE-D22FA531ABD8}"/>
              </a:ext>
            </a:extLst>
          </p:cNvPr>
          <p:cNvSpPr>
            <a:spLocks noGrp="1"/>
          </p:cNvSpPr>
          <p:nvPr>
            <p:ph type="body" sz="quarter" idx="19"/>
          </p:nvPr>
        </p:nvSpPr>
        <p:spPr>
          <a:xfrm>
            <a:off x="0" y="4557713"/>
            <a:ext cx="2046204" cy="76944"/>
          </a:xfrm>
        </p:spPr>
        <p:txBody>
          <a:bodyPr/>
          <a:lstStyle/>
          <a:p>
            <a:r>
              <a:rPr lang="en-US" dirty="0"/>
              <a:t>Recreated by EAB.</a:t>
            </a:r>
          </a:p>
        </p:txBody>
      </p:sp>
      <p:sp>
        <p:nvSpPr>
          <p:cNvPr id="6" name="Title 5">
            <a:extLst>
              <a:ext uri="{FF2B5EF4-FFF2-40B4-BE49-F238E27FC236}">
                <a16:creationId xmlns:a16="http://schemas.microsoft.com/office/drawing/2014/main" id="{5AA783E6-88DD-4B87-9A03-F1F100CF05D2}"/>
              </a:ext>
            </a:extLst>
          </p:cNvPr>
          <p:cNvSpPr>
            <a:spLocks noGrp="1"/>
          </p:cNvSpPr>
          <p:nvPr>
            <p:ph type="title"/>
          </p:nvPr>
        </p:nvSpPr>
        <p:spPr>
          <a:xfrm>
            <a:off x="280194" y="317005"/>
            <a:ext cx="5486400" cy="249299"/>
          </a:xfrm>
        </p:spPr>
        <p:txBody>
          <a:bodyPr/>
          <a:lstStyle/>
          <a:p>
            <a:r>
              <a:rPr lang="en-US" dirty="0"/>
              <a:t>Mapping Out Engagement by Programme</a:t>
            </a:r>
          </a:p>
        </p:txBody>
      </p:sp>
      <p:graphicFrame>
        <p:nvGraphicFramePr>
          <p:cNvPr id="7" name="Table 6">
            <a:extLst>
              <a:ext uri="{FF2B5EF4-FFF2-40B4-BE49-F238E27FC236}">
                <a16:creationId xmlns:a16="http://schemas.microsoft.com/office/drawing/2014/main" id="{646D835A-953B-4A7C-8FD7-624B2485EBDB}"/>
              </a:ext>
            </a:extLst>
          </p:cNvPr>
          <p:cNvGraphicFramePr>
            <a:graphicFrameLocks noGrp="1"/>
          </p:cNvGraphicFramePr>
          <p:nvPr>
            <p:extLst>
              <p:ext uri="{D42A27DB-BD31-4B8C-83A1-F6EECF244321}">
                <p14:modId xmlns:p14="http://schemas.microsoft.com/office/powerpoint/2010/main" val="393501898"/>
              </p:ext>
            </p:extLst>
          </p:nvPr>
        </p:nvGraphicFramePr>
        <p:xfrm>
          <a:off x="303924" y="1497697"/>
          <a:ext cx="5792953" cy="2125689"/>
        </p:xfrm>
        <a:graphic>
          <a:graphicData uri="http://schemas.openxmlformats.org/drawingml/2006/table">
            <a:tbl>
              <a:tblPr firstRow="1" bandRow="1">
                <a:tableStyleId>{D7AC3CCA-C797-4891-BE02-D94E43425B78}</a:tableStyleId>
              </a:tblPr>
              <a:tblGrid>
                <a:gridCol w="664618">
                  <a:extLst>
                    <a:ext uri="{9D8B030D-6E8A-4147-A177-3AD203B41FA5}">
                      <a16:colId xmlns:a16="http://schemas.microsoft.com/office/drawing/2014/main" val="454439138"/>
                    </a:ext>
                  </a:extLst>
                </a:gridCol>
                <a:gridCol w="928962">
                  <a:extLst>
                    <a:ext uri="{9D8B030D-6E8A-4147-A177-3AD203B41FA5}">
                      <a16:colId xmlns:a16="http://schemas.microsoft.com/office/drawing/2014/main" val="3719314588"/>
                    </a:ext>
                  </a:extLst>
                </a:gridCol>
                <a:gridCol w="889114">
                  <a:extLst>
                    <a:ext uri="{9D8B030D-6E8A-4147-A177-3AD203B41FA5}">
                      <a16:colId xmlns:a16="http://schemas.microsoft.com/office/drawing/2014/main" val="819945689"/>
                    </a:ext>
                  </a:extLst>
                </a:gridCol>
                <a:gridCol w="782727">
                  <a:extLst>
                    <a:ext uri="{9D8B030D-6E8A-4147-A177-3AD203B41FA5}">
                      <a16:colId xmlns:a16="http://schemas.microsoft.com/office/drawing/2014/main" val="1629677960"/>
                    </a:ext>
                  </a:extLst>
                </a:gridCol>
                <a:gridCol w="695515">
                  <a:extLst>
                    <a:ext uri="{9D8B030D-6E8A-4147-A177-3AD203B41FA5}">
                      <a16:colId xmlns:a16="http://schemas.microsoft.com/office/drawing/2014/main" val="1569952470"/>
                    </a:ext>
                  </a:extLst>
                </a:gridCol>
                <a:gridCol w="846554">
                  <a:extLst>
                    <a:ext uri="{9D8B030D-6E8A-4147-A177-3AD203B41FA5}">
                      <a16:colId xmlns:a16="http://schemas.microsoft.com/office/drawing/2014/main" val="614703677"/>
                    </a:ext>
                  </a:extLst>
                </a:gridCol>
                <a:gridCol w="985463">
                  <a:extLst>
                    <a:ext uri="{9D8B030D-6E8A-4147-A177-3AD203B41FA5}">
                      <a16:colId xmlns:a16="http://schemas.microsoft.com/office/drawing/2014/main" val="182536618"/>
                    </a:ext>
                  </a:extLst>
                </a:gridCol>
              </a:tblGrid>
              <a:tr h="551524">
                <a:tc>
                  <a:txBody>
                    <a:bodyPr/>
                    <a:lstStyle/>
                    <a:p>
                      <a:pPr algn="l" fontAlgn="t"/>
                      <a:r>
                        <a:rPr lang="en-US" sz="700" u="none" strike="noStrike" dirty="0">
                          <a:effectLst/>
                        </a:rPr>
                        <a:t>Programme</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Level of  Alumni &amp; Employer Activity</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Methods &amp; regularity of contact</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Reasons for engagement</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Feedback Data</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Typical alumni destinations</a:t>
                      </a:r>
                      <a:endParaRPr lang="en-US" sz="700" b="1" i="0" u="none" strike="noStrike" dirty="0">
                        <a:solidFill>
                          <a:schemeClr val="bg1"/>
                        </a:solidFill>
                        <a:effectLst/>
                        <a:latin typeface="+mn-lt"/>
                      </a:endParaRPr>
                    </a:p>
                  </a:txBody>
                  <a:tcPr marL="27432" marR="27432" anchor="ctr"/>
                </a:tc>
                <a:tc>
                  <a:txBody>
                    <a:bodyPr/>
                    <a:lstStyle/>
                    <a:p>
                      <a:pPr algn="l" fontAlgn="t"/>
                      <a:r>
                        <a:rPr lang="en-US" sz="700" u="none" strike="noStrike" dirty="0">
                          <a:effectLst/>
                        </a:rPr>
                        <a:t>Areas for Future Development and Support from Alumni Relations</a:t>
                      </a:r>
                      <a:endParaRPr lang="en-US" sz="700" b="1" i="0" u="none" strike="noStrike" dirty="0">
                        <a:solidFill>
                          <a:schemeClr val="bg1"/>
                        </a:solidFill>
                        <a:effectLst/>
                        <a:latin typeface="+mn-lt"/>
                      </a:endParaRPr>
                    </a:p>
                  </a:txBody>
                  <a:tcPr marL="27432" marR="27432" anchor="ctr"/>
                </a:tc>
                <a:extLst>
                  <a:ext uri="{0D108BD9-81ED-4DB2-BD59-A6C34878D82A}">
                    <a16:rowId xmlns:a16="http://schemas.microsoft.com/office/drawing/2014/main" val="1295605188"/>
                  </a:ext>
                </a:extLst>
              </a:tr>
              <a:tr h="1477999">
                <a:tc>
                  <a:txBody>
                    <a:bodyPr/>
                    <a:lstStyle/>
                    <a:p>
                      <a:pPr algn="l" fontAlgn="t"/>
                      <a:r>
                        <a:rPr lang="en-US" sz="600" u="none" strike="noStrike" dirty="0">
                          <a:effectLst/>
                        </a:rPr>
                        <a:t>BA Honors Public Relations</a:t>
                      </a:r>
                      <a:endParaRPr lang="en-US" sz="600" b="0" i="0" u="none" strike="noStrike" dirty="0">
                        <a:solidFill>
                          <a:schemeClr val="tx1"/>
                        </a:solidFill>
                        <a:effectLst/>
                        <a:latin typeface="+mn-lt"/>
                      </a:endParaRPr>
                    </a:p>
                  </a:txBody>
                  <a:tcPr marL="27432" marR="27432" marT="9525" marB="0">
                    <a:solidFill>
                      <a:schemeClr val="bg1"/>
                    </a:solidFill>
                  </a:tcPr>
                </a:tc>
                <a:tc>
                  <a:txBody>
                    <a:bodyPr/>
                    <a:lstStyle/>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Two masterclass sessions delivered by alumni (live streamed to widen access)</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Annual event 'Meet the Professionals’: 'speed-networking' and industry talk</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Annual placement and careers events take place at Level 4 and Level 6 to help students find placements and employment</a:t>
                      </a:r>
                    </a:p>
                  </a:txBody>
                  <a:tcPr marL="27432" marR="27432" marT="9525" marB="0">
                    <a:solidFill>
                      <a:schemeClr val="bg1"/>
                    </a:solidFill>
                  </a:tcPr>
                </a:tc>
                <a:tc>
                  <a:txBody>
                    <a:bodyPr/>
                    <a:lstStyle/>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 Alumni engagement happens consistently across programme</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Contact is via the course Facebook page and LinkedIn group </a:t>
                      </a:r>
                    </a:p>
                  </a:txBody>
                  <a:tcPr marL="27432" marR="27432" marT="9525" marB="0">
                    <a:solidFill>
                      <a:schemeClr val="bg1"/>
                    </a:solidFill>
                  </a:tcPr>
                </a:tc>
                <a:tc>
                  <a:txBody>
                    <a:bodyPr/>
                    <a:lstStyle/>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To deliver guest lectures/attend faculty events</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To provide access to employment and placement opportunities within their place of work </a:t>
                      </a:r>
                      <a:endParaRPr lang="en-US" sz="600" b="0" i="0" u="none" strike="noStrike" kern="1200" dirty="0">
                        <a:solidFill>
                          <a:schemeClr val="tx1"/>
                        </a:solidFill>
                        <a:effectLst/>
                        <a:latin typeface="+mn-lt"/>
                        <a:ea typeface="+mn-ea"/>
                        <a:cs typeface="+mn-cs"/>
                      </a:endParaRPr>
                    </a:p>
                  </a:txBody>
                  <a:tcPr marL="27432" marR="27432" marT="9525" marB="0">
                    <a:solidFill>
                      <a:schemeClr val="bg1"/>
                    </a:solidFill>
                  </a:tcPr>
                </a:tc>
                <a:tc>
                  <a:txBody>
                    <a:bodyPr/>
                    <a:lstStyle/>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No formal data collated</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If event is organised by Careers &amp; Employability Team, student feedback forms are completed </a:t>
                      </a: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u="none" strike="noStrike" kern="1200" dirty="0">
                        <a:effectLst/>
                      </a:endParaRP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u="none" strike="noStrike" kern="1200" dirty="0">
                        <a:effectLst/>
                      </a:endParaRP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u="none" strike="noStrike" kern="1200" dirty="0">
                        <a:effectLst/>
                      </a:endParaRP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u="none" strike="noStrike" kern="1200" dirty="0">
                        <a:effectLst/>
                      </a:endParaRP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b="0" i="0" u="none" strike="noStrike" kern="1200" dirty="0">
                        <a:solidFill>
                          <a:schemeClr val="tx1"/>
                        </a:solidFill>
                        <a:effectLst/>
                        <a:latin typeface="+mn-lt"/>
                        <a:ea typeface="+mn-ea"/>
                        <a:cs typeface="+mn-cs"/>
                      </a:endParaRPr>
                    </a:p>
                  </a:txBody>
                  <a:tcPr marL="27432" marR="27432" marT="9525" marB="0">
                    <a:solidFill>
                      <a:schemeClr val="bg1"/>
                    </a:solidFill>
                  </a:tcPr>
                </a:tc>
                <a:tc>
                  <a:txBody>
                    <a:bodyPr/>
                    <a:lstStyle/>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PR Officer</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Marketing Officer</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Fundraising Assistant</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Tourism </a:t>
                      </a:r>
                    </a:p>
                    <a:p>
                      <a:pPr marL="91440" indent="-91440" algn="l" defTabSz="-114300" rtl="0" eaLnBrk="1" fontAlgn="t" latinLnBrk="0" hangingPunct="1">
                        <a:lnSpc>
                          <a:spcPct val="100000"/>
                        </a:lnSpc>
                        <a:spcBef>
                          <a:spcPts val="300"/>
                        </a:spcBef>
                        <a:buFont typeface="Arial" panose="020B0604020202020204" pitchFamily="34" charset="0"/>
                        <a:buChar char="•"/>
                      </a:pPr>
                      <a:r>
                        <a:rPr lang="en-US" sz="600" u="none" strike="noStrike" kern="1200" dirty="0">
                          <a:effectLst/>
                        </a:rPr>
                        <a:t>Local Government</a:t>
                      </a:r>
                    </a:p>
                    <a:p>
                      <a:pPr marL="118872" indent="-118872" algn="l" defTabSz="-114300" rtl="0" eaLnBrk="1" fontAlgn="t" latinLnBrk="0" hangingPunct="1">
                        <a:lnSpc>
                          <a:spcPct val="100000"/>
                        </a:lnSpc>
                        <a:spcBef>
                          <a:spcPts val="100"/>
                        </a:spcBef>
                        <a:buFont typeface="Arial" panose="020B0604020202020204" pitchFamily="34" charset="0"/>
                        <a:buChar char="•"/>
                      </a:pPr>
                      <a:endParaRPr lang="en-US" sz="600" b="0" i="0" u="none" strike="noStrike" kern="1200" dirty="0">
                        <a:solidFill>
                          <a:schemeClr val="tx1"/>
                        </a:solidFill>
                        <a:effectLst/>
                        <a:latin typeface="+mn-lt"/>
                        <a:ea typeface="+mn-ea"/>
                        <a:cs typeface="+mn-cs"/>
                      </a:endParaRPr>
                    </a:p>
                  </a:txBody>
                  <a:tcPr marL="27432" marR="27432" marT="9525" marB="0">
                    <a:solidFill>
                      <a:schemeClr val="bg1"/>
                    </a:solidFill>
                  </a:tcPr>
                </a:tc>
                <a:tc>
                  <a:txBody>
                    <a:bodyPr/>
                    <a:lstStyle/>
                    <a:p>
                      <a:pPr marL="91440" indent="-91440" algn="l" fontAlgn="t">
                        <a:buFont typeface="Arial" panose="020B0604020202020204" pitchFamily="34" charset="0"/>
                        <a:buChar char="•"/>
                      </a:pPr>
                      <a:r>
                        <a:rPr lang="en-US" sz="600" u="none" strike="noStrike" kern="1200" dirty="0">
                          <a:effectLst/>
                        </a:rPr>
                        <a:t>Interested in formal mentoring programme </a:t>
                      </a:r>
                    </a:p>
                    <a:p>
                      <a:pPr marL="91440" indent="-91440" algn="l" fontAlgn="t">
                        <a:buFont typeface="Arial" panose="020B0604020202020204" pitchFamily="34" charset="0"/>
                        <a:buChar char="•"/>
                      </a:pPr>
                      <a:r>
                        <a:rPr lang="en-US" sz="600" u="none" strike="noStrike" kern="1200" dirty="0">
                          <a:effectLst/>
                        </a:rPr>
                        <a:t>Interested in alumni recognition award </a:t>
                      </a:r>
                    </a:p>
                    <a:p>
                      <a:pPr marL="91440" indent="-91440" algn="l" fontAlgn="t">
                        <a:buFont typeface="Arial" panose="020B0604020202020204" pitchFamily="34" charset="0"/>
                        <a:buChar char="•"/>
                      </a:pPr>
                      <a:r>
                        <a:rPr lang="en-US" sz="600" u="none" strike="noStrike" kern="1200" dirty="0">
                          <a:effectLst/>
                        </a:rPr>
                        <a:t>Interested in forming an advisory panel of alumni to shape course content</a:t>
                      </a:r>
                    </a:p>
                    <a:p>
                      <a:pPr marL="91440" indent="-91440" algn="l" fontAlgn="t">
                        <a:buFont typeface="Arial" panose="020B0604020202020204" pitchFamily="34" charset="0"/>
                        <a:buChar char="•"/>
                      </a:pPr>
                      <a:r>
                        <a:rPr lang="en-US" sz="600" u="none" strike="noStrike" kern="1200" dirty="0">
                          <a:effectLst/>
                        </a:rPr>
                        <a:t>Would value guidelines for linking with alumni </a:t>
                      </a:r>
                    </a:p>
                  </a:txBody>
                  <a:tcPr marL="27432" marR="27432" marT="9525" marB="0">
                    <a:solidFill>
                      <a:schemeClr val="bg1"/>
                    </a:solidFill>
                  </a:tcPr>
                </a:tc>
                <a:extLst>
                  <a:ext uri="{0D108BD9-81ED-4DB2-BD59-A6C34878D82A}">
                    <a16:rowId xmlns:a16="http://schemas.microsoft.com/office/drawing/2014/main" val="1434522053"/>
                  </a:ext>
                </a:extLst>
              </a:tr>
            </a:tbl>
          </a:graphicData>
        </a:graphic>
      </p:graphicFrame>
      <p:sp>
        <p:nvSpPr>
          <p:cNvPr id="8" name="TextBox 7">
            <a:extLst>
              <a:ext uri="{FF2B5EF4-FFF2-40B4-BE49-F238E27FC236}">
                <a16:creationId xmlns:a16="http://schemas.microsoft.com/office/drawing/2014/main" id="{930C9E6E-A132-485D-9790-CF6617134246}"/>
              </a:ext>
            </a:extLst>
          </p:cNvPr>
          <p:cNvSpPr txBox="1"/>
          <p:nvPr/>
        </p:nvSpPr>
        <p:spPr>
          <a:xfrm>
            <a:off x="280194" y="978280"/>
            <a:ext cx="4305301" cy="276999"/>
          </a:xfrm>
          <a:prstGeom prst="rect">
            <a:avLst/>
          </a:prstGeom>
          <a:noFill/>
        </p:spPr>
        <p:txBody>
          <a:bodyPr wrap="square" lIns="0" tIns="0" rIns="0" bIns="0" rtlCol="0">
            <a:spAutoFit/>
          </a:bodyPr>
          <a:lstStyle/>
          <a:p>
            <a:pPr>
              <a:spcBef>
                <a:spcPts val="500"/>
              </a:spcBef>
            </a:pPr>
            <a:r>
              <a:rPr lang="en-US" sz="900" b="1" dirty="0"/>
              <a:t>Snapshot of Bournemouth University’s Alumni Engagement Grid for Faculty of Media and Communications</a:t>
            </a:r>
            <a:r>
              <a:rPr lang="en-US" sz="900" b="1" baseline="30000" dirty="0"/>
              <a:t>1</a:t>
            </a:r>
          </a:p>
        </p:txBody>
      </p:sp>
      <p:sp>
        <p:nvSpPr>
          <p:cNvPr id="10" name="TextBox 9">
            <a:extLst>
              <a:ext uri="{FF2B5EF4-FFF2-40B4-BE49-F238E27FC236}">
                <a16:creationId xmlns:a16="http://schemas.microsoft.com/office/drawing/2014/main" id="{3DE1F7EF-F1C2-4FB1-B4F5-73CED25E0F53}"/>
              </a:ext>
            </a:extLst>
          </p:cNvPr>
          <p:cNvSpPr txBox="1"/>
          <p:nvPr/>
        </p:nvSpPr>
        <p:spPr bwMode="gray">
          <a:xfrm>
            <a:off x="211155" y="3889987"/>
            <a:ext cx="1329873" cy="584775"/>
          </a:xfrm>
          <a:prstGeom prst="rect">
            <a:avLst/>
          </a:prstGeom>
          <a:solidFill>
            <a:schemeClr val="bg1"/>
          </a:solidFill>
          <a:ln w="12700">
            <a:solidFill>
              <a:schemeClr val="accent5"/>
            </a:solidFill>
          </a:ln>
        </p:spPr>
        <p:txBody>
          <a:bodyPr wrap="square" lIns="91440" tIns="45720" rIns="91440" bIns="45720" rtlCol="0">
            <a:spAutoFit/>
          </a:bodyPr>
          <a:lstStyle/>
          <a:p>
            <a:r>
              <a:rPr lang="en-US" sz="800" dirty="0"/>
              <a:t>Includes details on alumni engagement activities within each faculty programme </a:t>
            </a:r>
          </a:p>
        </p:txBody>
      </p:sp>
      <p:cxnSp>
        <p:nvCxnSpPr>
          <p:cNvPr id="11" name="Straight Connector 10">
            <a:extLst>
              <a:ext uri="{FF2B5EF4-FFF2-40B4-BE49-F238E27FC236}">
                <a16:creationId xmlns:a16="http://schemas.microsoft.com/office/drawing/2014/main" id="{D70FA6DF-4DA4-4E8A-B42C-AB70EE435F17}"/>
              </a:ext>
            </a:extLst>
          </p:cNvPr>
          <p:cNvCxnSpPr/>
          <p:nvPr/>
        </p:nvCxnSpPr>
        <p:spPr bwMode="gray">
          <a:xfrm flipV="1">
            <a:off x="1048209" y="3403415"/>
            <a:ext cx="0" cy="486573"/>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26A5CF3-195C-480F-951F-14377EEAB90C}"/>
              </a:ext>
            </a:extLst>
          </p:cNvPr>
          <p:cNvSpPr txBox="1"/>
          <p:nvPr/>
        </p:nvSpPr>
        <p:spPr bwMode="gray">
          <a:xfrm>
            <a:off x="1895013" y="3889987"/>
            <a:ext cx="1138690" cy="584775"/>
          </a:xfrm>
          <a:prstGeom prst="rect">
            <a:avLst/>
          </a:prstGeom>
          <a:solidFill>
            <a:schemeClr val="bg1"/>
          </a:solidFill>
          <a:ln w="12700">
            <a:solidFill>
              <a:schemeClr val="accent5"/>
            </a:solidFill>
          </a:ln>
        </p:spPr>
        <p:txBody>
          <a:bodyPr wrap="square" lIns="91440" tIns="45720" rIns="91440" bIns="45720" rtlCol="0">
            <a:spAutoFit/>
          </a:bodyPr>
          <a:lstStyle/>
          <a:p>
            <a:r>
              <a:rPr lang="en-US" sz="800" dirty="0"/>
              <a:t>Details the mode, frequency, and motivation for engaging alumni </a:t>
            </a:r>
          </a:p>
        </p:txBody>
      </p:sp>
      <p:cxnSp>
        <p:nvCxnSpPr>
          <p:cNvPr id="13" name="Straight Connector 12">
            <a:extLst>
              <a:ext uri="{FF2B5EF4-FFF2-40B4-BE49-F238E27FC236}">
                <a16:creationId xmlns:a16="http://schemas.microsoft.com/office/drawing/2014/main" id="{6E614929-12E7-4974-B046-858A3C507F96}"/>
              </a:ext>
            </a:extLst>
          </p:cNvPr>
          <p:cNvCxnSpPr/>
          <p:nvPr/>
        </p:nvCxnSpPr>
        <p:spPr bwMode="gray">
          <a:xfrm flipV="1">
            <a:off x="2040302" y="3403414"/>
            <a:ext cx="0" cy="486573"/>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14B63DB-CA67-4FA2-A911-648448E47D37}"/>
              </a:ext>
            </a:extLst>
          </p:cNvPr>
          <p:cNvSpPr txBox="1"/>
          <p:nvPr/>
        </p:nvSpPr>
        <p:spPr bwMode="gray">
          <a:xfrm>
            <a:off x="3387688" y="3889987"/>
            <a:ext cx="1138690" cy="585216"/>
          </a:xfrm>
          <a:prstGeom prst="rect">
            <a:avLst/>
          </a:prstGeom>
          <a:solidFill>
            <a:schemeClr val="bg1"/>
          </a:solidFill>
          <a:ln w="12700">
            <a:solidFill>
              <a:schemeClr val="accent5"/>
            </a:solidFill>
          </a:ln>
        </p:spPr>
        <p:txBody>
          <a:bodyPr wrap="square" lIns="91440" tIns="45720" rIns="91440" bIns="45720" rtlCol="0">
            <a:spAutoFit/>
          </a:bodyPr>
          <a:lstStyle/>
          <a:p>
            <a:r>
              <a:rPr lang="en-US" sz="800" dirty="0"/>
              <a:t>Captures methods for gathering feedback data on activities</a:t>
            </a:r>
          </a:p>
        </p:txBody>
      </p:sp>
      <p:cxnSp>
        <p:nvCxnSpPr>
          <p:cNvPr id="15" name="Straight Connector 14">
            <a:extLst>
              <a:ext uri="{FF2B5EF4-FFF2-40B4-BE49-F238E27FC236}">
                <a16:creationId xmlns:a16="http://schemas.microsoft.com/office/drawing/2014/main" id="{A80A5B49-0F56-4C00-A6C1-718720E25972}"/>
              </a:ext>
            </a:extLst>
          </p:cNvPr>
          <p:cNvCxnSpPr/>
          <p:nvPr/>
        </p:nvCxnSpPr>
        <p:spPr bwMode="gray">
          <a:xfrm flipV="1">
            <a:off x="3957033" y="3406164"/>
            <a:ext cx="0" cy="486573"/>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15DC650-155D-40EA-851C-5DACCD813842}"/>
              </a:ext>
            </a:extLst>
          </p:cNvPr>
          <p:cNvSpPr txBox="1"/>
          <p:nvPr/>
        </p:nvSpPr>
        <p:spPr bwMode="gray">
          <a:xfrm>
            <a:off x="4880362" y="3889987"/>
            <a:ext cx="1329873" cy="584775"/>
          </a:xfrm>
          <a:prstGeom prst="rect">
            <a:avLst/>
          </a:prstGeom>
          <a:solidFill>
            <a:schemeClr val="bg1"/>
          </a:solidFill>
          <a:ln w="12700">
            <a:solidFill>
              <a:schemeClr val="accent5"/>
            </a:solidFill>
          </a:ln>
        </p:spPr>
        <p:txBody>
          <a:bodyPr wrap="square" lIns="91440" tIns="45720" rIns="91440" bIns="45720" rtlCol="0">
            <a:spAutoFit/>
          </a:bodyPr>
          <a:lstStyle/>
          <a:p>
            <a:r>
              <a:rPr lang="en-US" sz="800" dirty="0"/>
              <a:t>Concludes with future engagement plans and desired support from alumni relations</a:t>
            </a:r>
          </a:p>
        </p:txBody>
      </p:sp>
      <p:cxnSp>
        <p:nvCxnSpPr>
          <p:cNvPr id="20" name="Straight Connector 19">
            <a:extLst>
              <a:ext uri="{FF2B5EF4-FFF2-40B4-BE49-F238E27FC236}">
                <a16:creationId xmlns:a16="http://schemas.microsoft.com/office/drawing/2014/main" id="{41EAC10C-CE33-492D-BE39-E9947D1F15F5}"/>
              </a:ext>
            </a:extLst>
          </p:cNvPr>
          <p:cNvCxnSpPr>
            <a:cxnSpLocks/>
            <a:stCxn id="19" idx="0"/>
          </p:cNvCxnSpPr>
          <p:nvPr/>
        </p:nvCxnSpPr>
        <p:spPr bwMode="gray">
          <a:xfrm flipH="1" flipV="1">
            <a:off x="5527657" y="3414727"/>
            <a:ext cx="0" cy="475260"/>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0F71D81-46FC-414B-9293-46B23104229F}"/>
              </a:ext>
            </a:extLst>
          </p:cNvPr>
          <p:cNvCxnSpPr/>
          <p:nvPr/>
        </p:nvCxnSpPr>
        <p:spPr bwMode="gray">
          <a:xfrm flipV="1">
            <a:off x="2885272" y="3403414"/>
            <a:ext cx="0" cy="486573"/>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5990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4C049-5BC8-4B61-A542-08C829A618CC}"/>
              </a:ext>
            </a:extLst>
          </p:cNvPr>
          <p:cNvSpPr>
            <a:spLocks noGrp="1"/>
          </p:cNvSpPr>
          <p:nvPr>
            <p:ph type="body" sz="quarter" idx="15"/>
          </p:nvPr>
        </p:nvSpPr>
        <p:spPr>
          <a:xfrm>
            <a:off x="280195" y="640267"/>
            <a:ext cx="5842794" cy="184666"/>
          </a:xfrm>
        </p:spPr>
        <p:txBody>
          <a:bodyPr/>
          <a:lstStyle/>
          <a:p>
            <a:r>
              <a:rPr lang="en-US" dirty="0"/>
              <a:t>Bournemouth Creates an Alumni Engagement Toolkit</a:t>
            </a:r>
          </a:p>
        </p:txBody>
      </p:sp>
      <p:sp>
        <p:nvSpPr>
          <p:cNvPr id="3" name="Text Placeholder 2">
            <a:extLst>
              <a:ext uri="{FF2B5EF4-FFF2-40B4-BE49-F238E27FC236}">
                <a16:creationId xmlns:a16="http://schemas.microsoft.com/office/drawing/2014/main" id="{E98059EA-3B7F-4888-BDD6-BDF611226F8C}"/>
              </a:ext>
            </a:extLst>
          </p:cNvPr>
          <p:cNvSpPr>
            <a:spLocks noGrp="1"/>
          </p:cNvSpPr>
          <p:nvPr>
            <p:ph type="body" sz="quarter" idx="16"/>
          </p:nvPr>
        </p:nvSpPr>
        <p:spPr>
          <a:xfrm>
            <a:off x="280193" y="99782"/>
            <a:ext cx="2821923" cy="123111"/>
          </a:xfrm>
        </p:spPr>
        <p:txBody>
          <a:bodyPr/>
          <a:lstStyle/>
          <a:p>
            <a:r>
              <a:rPr lang="en-US" dirty="0"/>
              <a:t>Strategy 8: Supporting Faculty Engagement Activities</a:t>
            </a:r>
          </a:p>
        </p:txBody>
      </p:sp>
      <p:sp>
        <p:nvSpPr>
          <p:cNvPr id="4" name="Text Placeholder 3">
            <a:extLst>
              <a:ext uri="{FF2B5EF4-FFF2-40B4-BE49-F238E27FC236}">
                <a16:creationId xmlns:a16="http://schemas.microsoft.com/office/drawing/2014/main" id="{189C09A6-FF15-4533-B7D4-E1A0E8536F06}"/>
              </a:ext>
            </a:extLst>
          </p:cNvPr>
          <p:cNvSpPr>
            <a:spLocks noGrp="1"/>
          </p:cNvSpPr>
          <p:nvPr>
            <p:ph type="body" sz="quarter" idx="18"/>
          </p:nvPr>
        </p:nvSpPr>
        <p:spPr>
          <a:xfrm>
            <a:off x="3619893" y="4677489"/>
            <a:ext cx="2780907" cy="123111"/>
          </a:xfrm>
        </p:spPr>
        <p:txBody>
          <a:bodyPr/>
          <a:lstStyle/>
          <a:p>
            <a:pPr algn="r"/>
            <a:r>
              <a:rPr lang="en-US" dirty="0"/>
              <a:t>Source: Bournemouth University, Bournemouth, UK; EAB interviews and analysis.</a:t>
            </a:r>
          </a:p>
        </p:txBody>
      </p:sp>
      <p:sp>
        <p:nvSpPr>
          <p:cNvPr id="5" name="Text Placeholder 4">
            <a:extLst>
              <a:ext uri="{FF2B5EF4-FFF2-40B4-BE49-F238E27FC236}">
                <a16:creationId xmlns:a16="http://schemas.microsoft.com/office/drawing/2014/main" id="{EAD92941-CDAB-44A2-AAFF-7503104031F3}"/>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8015454F-5DDB-4056-B21B-59594669CCF1}"/>
              </a:ext>
            </a:extLst>
          </p:cNvPr>
          <p:cNvSpPr>
            <a:spLocks noGrp="1"/>
          </p:cNvSpPr>
          <p:nvPr>
            <p:ph type="title"/>
          </p:nvPr>
        </p:nvSpPr>
        <p:spPr>
          <a:xfrm>
            <a:off x="280194" y="241120"/>
            <a:ext cx="5751638" cy="325183"/>
          </a:xfrm>
        </p:spPr>
        <p:txBody>
          <a:bodyPr/>
          <a:lstStyle/>
          <a:p>
            <a:r>
              <a:rPr lang="en-US" dirty="0"/>
              <a:t>Highlighting for Faculty How to Best Engage Alumni</a:t>
            </a:r>
          </a:p>
        </p:txBody>
      </p:sp>
      <p:grpSp>
        <p:nvGrpSpPr>
          <p:cNvPr id="8" name="Group 7">
            <a:extLst>
              <a:ext uri="{FF2B5EF4-FFF2-40B4-BE49-F238E27FC236}">
                <a16:creationId xmlns:a16="http://schemas.microsoft.com/office/drawing/2014/main" id="{CD983425-6032-4992-8F74-A7DCC4B58BE9}"/>
              </a:ext>
            </a:extLst>
          </p:cNvPr>
          <p:cNvGrpSpPr/>
          <p:nvPr/>
        </p:nvGrpSpPr>
        <p:grpSpPr>
          <a:xfrm>
            <a:off x="280195" y="622039"/>
            <a:ext cx="6114551" cy="3691752"/>
            <a:chOff x="280195" y="622039"/>
            <a:chExt cx="6114551" cy="3691752"/>
          </a:xfrm>
        </p:grpSpPr>
        <p:pic>
          <p:nvPicPr>
            <p:cNvPr id="11" name="Picture 2" descr="Image result for bournemouth university logo">
              <a:extLst>
                <a:ext uri="{FF2B5EF4-FFF2-40B4-BE49-F238E27FC236}">
                  <a16:creationId xmlns:a16="http://schemas.microsoft.com/office/drawing/2014/main" id="{B9414B3E-193A-4A58-9E8A-85AEC2B823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5005" y="622039"/>
              <a:ext cx="1199741" cy="7109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95088EB-A0E4-4521-BEAC-461CB9B501DC}"/>
                </a:ext>
              </a:extLst>
            </p:cNvPr>
            <p:cNvSpPr txBox="1"/>
            <p:nvPr/>
          </p:nvSpPr>
          <p:spPr>
            <a:xfrm>
              <a:off x="280195" y="953897"/>
              <a:ext cx="2920205" cy="307777"/>
            </a:xfrm>
            <a:prstGeom prst="rect">
              <a:avLst/>
            </a:prstGeom>
            <a:noFill/>
          </p:spPr>
          <p:txBody>
            <a:bodyPr wrap="square" lIns="0" tIns="0" rIns="0" bIns="0" rtlCol="0">
              <a:spAutoFit/>
            </a:bodyPr>
            <a:lstStyle/>
            <a:p>
              <a:pPr>
                <a:spcBef>
                  <a:spcPts val="500"/>
                </a:spcBef>
              </a:pPr>
              <a:r>
                <a:rPr lang="en-US" sz="1000" b="1" dirty="0"/>
                <a:t>Screenshot of Bournemouth</a:t>
              </a:r>
              <a:br>
                <a:rPr lang="en-US" sz="1000" b="1" dirty="0"/>
              </a:br>
              <a:r>
                <a:rPr lang="en-US" sz="1000" b="1" dirty="0"/>
                <a:t>University’s Alumni Engagement Toolkit </a:t>
              </a:r>
            </a:p>
          </p:txBody>
        </p:sp>
        <p:pic>
          <p:nvPicPr>
            <p:cNvPr id="7" name="Picture 6">
              <a:extLst>
                <a:ext uri="{FF2B5EF4-FFF2-40B4-BE49-F238E27FC236}">
                  <a16:creationId xmlns:a16="http://schemas.microsoft.com/office/drawing/2014/main" id="{9EDD4667-BC5C-4499-A483-C78DE5561221}"/>
                </a:ext>
              </a:extLst>
            </p:cNvPr>
            <p:cNvPicPr>
              <a:picLocks noChangeAspect="1"/>
            </p:cNvPicPr>
            <p:nvPr/>
          </p:nvPicPr>
          <p:blipFill>
            <a:blip r:embed="rId4"/>
            <a:stretch>
              <a:fillRect/>
            </a:stretch>
          </p:blipFill>
          <p:spPr>
            <a:xfrm>
              <a:off x="280195" y="1332996"/>
              <a:ext cx="2570150" cy="2980795"/>
            </a:xfrm>
            <a:prstGeom prst="rect">
              <a:avLst/>
            </a:prstGeom>
            <a:ln w="9525">
              <a:solidFill>
                <a:schemeClr val="tx1"/>
              </a:solidFill>
            </a:ln>
          </p:spPr>
        </p:pic>
        <p:grpSp>
          <p:nvGrpSpPr>
            <p:cNvPr id="34" name="Group 33">
              <a:extLst>
                <a:ext uri="{FF2B5EF4-FFF2-40B4-BE49-F238E27FC236}">
                  <a16:creationId xmlns:a16="http://schemas.microsoft.com/office/drawing/2014/main" id="{0384DB67-2D40-4596-9643-392F2AECFDB2}"/>
                </a:ext>
              </a:extLst>
            </p:cNvPr>
            <p:cNvGrpSpPr/>
            <p:nvPr/>
          </p:nvGrpSpPr>
          <p:grpSpPr>
            <a:xfrm>
              <a:off x="3493004" y="1332996"/>
              <a:ext cx="2754122" cy="2980795"/>
              <a:chOff x="3493004" y="1332996"/>
              <a:chExt cx="2754122" cy="2980795"/>
            </a:xfrm>
          </p:grpSpPr>
          <p:sp>
            <p:nvSpPr>
              <p:cNvPr id="15" name="TextBox 14">
                <a:extLst>
                  <a:ext uri="{FF2B5EF4-FFF2-40B4-BE49-F238E27FC236}">
                    <a16:creationId xmlns:a16="http://schemas.microsoft.com/office/drawing/2014/main" id="{B4BAEA4B-E4F0-48EA-8907-76666F2D7A79}"/>
                  </a:ext>
                </a:extLst>
              </p:cNvPr>
              <p:cNvSpPr txBox="1"/>
              <p:nvPr/>
            </p:nvSpPr>
            <p:spPr bwMode="gray">
              <a:xfrm>
                <a:off x="3550457" y="1332996"/>
                <a:ext cx="2696669" cy="2980795"/>
              </a:xfrm>
              <a:prstGeom prst="rect">
                <a:avLst/>
              </a:prstGeom>
              <a:solidFill>
                <a:schemeClr val="accent5"/>
              </a:solidFill>
              <a:ln w="12700">
                <a:noFill/>
                <a:miter lim="800000"/>
              </a:ln>
            </p:spPr>
            <p:txBody>
              <a:bodyPr wrap="square" lIns="137160" tIns="91440" rIns="137160" bIns="0" rtlCol="0">
                <a:noAutofit/>
              </a:bodyPr>
              <a:lstStyle/>
              <a:p>
                <a:r>
                  <a:rPr lang="en-US" sz="1000" b="1" dirty="0">
                    <a:solidFill>
                      <a:schemeClr val="bg1"/>
                    </a:solidFill>
                  </a:rPr>
                  <a:t>Toolkit Elements</a:t>
                </a:r>
              </a:p>
            </p:txBody>
          </p:sp>
          <p:sp>
            <p:nvSpPr>
              <p:cNvPr id="13" name="TextBox 12">
                <a:extLst>
                  <a:ext uri="{FF2B5EF4-FFF2-40B4-BE49-F238E27FC236}">
                    <a16:creationId xmlns:a16="http://schemas.microsoft.com/office/drawing/2014/main" id="{93AF1006-CB61-45B1-B054-6C64661D183F}"/>
                  </a:ext>
                </a:extLst>
              </p:cNvPr>
              <p:cNvSpPr txBox="1"/>
              <p:nvPr/>
            </p:nvSpPr>
            <p:spPr>
              <a:xfrm>
                <a:off x="4112272" y="1878082"/>
                <a:ext cx="2010380" cy="2246769"/>
              </a:xfrm>
              <a:prstGeom prst="rect">
                <a:avLst/>
              </a:prstGeom>
              <a:noFill/>
            </p:spPr>
            <p:txBody>
              <a:bodyPr wrap="square" lIns="0" tIns="0" rIns="0" bIns="0" rtlCol="0">
                <a:spAutoFit/>
              </a:bodyPr>
              <a:lstStyle/>
              <a:p>
                <a:pPr>
                  <a:spcBef>
                    <a:spcPts val="1200"/>
                  </a:spcBef>
                </a:pPr>
                <a:r>
                  <a:rPr lang="en-US" sz="800" dirty="0">
                    <a:solidFill>
                      <a:schemeClr val="bg1"/>
                    </a:solidFill>
                  </a:rPr>
                  <a:t>Comprehensive list of wide-range of engagement events and programmes</a:t>
                </a:r>
              </a:p>
              <a:p>
                <a:pPr>
                  <a:spcBef>
                    <a:spcPts val="1200"/>
                  </a:spcBef>
                </a:pPr>
                <a:r>
                  <a:rPr lang="en-US" sz="800" dirty="0">
                    <a:solidFill>
                      <a:schemeClr val="bg1"/>
                    </a:solidFill>
                  </a:rPr>
                  <a:t>Student and alumni expectations</a:t>
                </a:r>
                <a:br>
                  <a:rPr lang="en-US" sz="800" dirty="0">
                    <a:solidFill>
                      <a:schemeClr val="bg1"/>
                    </a:solidFill>
                  </a:rPr>
                </a:br>
                <a:r>
                  <a:rPr lang="en-US" sz="800" dirty="0">
                    <a:solidFill>
                      <a:schemeClr val="bg1"/>
                    </a:solidFill>
                  </a:rPr>
                  <a:t>and benefits for each activity</a:t>
                </a:r>
              </a:p>
              <a:p>
                <a:pPr>
                  <a:spcBef>
                    <a:spcPts val="1200"/>
                  </a:spcBef>
                </a:pPr>
                <a:r>
                  <a:rPr lang="en-US" sz="800" dirty="0">
                    <a:solidFill>
                      <a:schemeClr val="bg1"/>
                    </a:solidFill>
                  </a:rPr>
                  <a:t>Guidance on contacting relevant alumni for each activity</a:t>
                </a:r>
              </a:p>
              <a:p>
                <a:pPr>
                  <a:spcBef>
                    <a:spcPts val="1200"/>
                  </a:spcBef>
                </a:pPr>
                <a:r>
                  <a:rPr lang="en-US" sz="800" dirty="0">
                    <a:solidFill>
                      <a:schemeClr val="bg1"/>
                    </a:solidFill>
                  </a:rPr>
                  <a:t>Methods to evaluate impact of</a:t>
                </a:r>
                <a:br>
                  <a:rPr lang="en-US" sz="800" dirty="0">
                    <a:solidFill>
                      <a:schemeClr val="bg1"/>
                    </a:solidFill>
                  </a:rPr>
                </a:br>
                <a:r>
                  <a:rPr lang="en-US" sz="800" dirty="0">
                    <a:solidFill>
                      <a:schemeClr val="bg1"/>
                    </a:solidFill>
                  </a:rPr>
                  <a:t>each activity</a:t>
                </a:r>
              </a:p>
              <a:p>
                <a:pPr>
                  <a:spcBef>
                    <a:spcPts val="1200"/>
                  </a:spcBef>
                </a:pPr>
                <a:r>
                  <a:rPr lang="en-US" sz="800" dirty="0">
                    <a:solidFill>
                      <a:schemeClr val="bg1"/>
                    </a:solidFill>
                  </a:rPr>
                  <a:t>Best practice examples of each programme</a:t>
                </a:r>
              </a:p>
              <a:p>
                <a:pPr>
                  <a:spcBef>
                    <a:spcPts val="1200"/>
                  </a:spcBef>
                </a:pPr>
                <a:r>
                  <a:rPr lang="en-US" sz="800" dirty="0">
                    <a:solidFill>
                      <a:schemeClr val="bg1"/>
                    </a:solidFill>
                  </a:rPr>
                  <a:t>Downloadable resources to enable effective alumni engagement activities</a:t>
                </a:r>
              </a:p>
            </p:txBody>
          </p:sp>
          <p:sp>
            <p:nvSpPr>
              <p:cNvPr id="16" name="Isosceles Triangle 15">
                <a:extLst>
                  <a:ext uri="{FF2B5EF4-FFF2-40B4-BE49-F238E27FC236}">
                    <a16:creationId xmlns:a16="http://schemas.microsoft.com/office/drawing/2014/main" id="{36A2A862-51A1-4C78-8ACA-65E040584DCA}"/>
                  </a:ext>
                </a:extLst>
              </p:cNvPr>
              <p:cNvSpPr/>
              <p:nvPr/>
            </p:nvSpPr>
            <p:spPr bwMode="gray">
              <a:xfrm rot="5400000">
                <a:off x="3482288" y="1431824"/>
                <a:ext cx="155384" cy="133951"/>
              </a:xfrm>
              <a:prstGeom prst="triangle">
                <a:avLst/>
              </a:prstGeom>
              <a:solidFill>
                <a:schemeClr val="tx2"/>
              </a:solidFill>
              <a:ln w="1905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18" name="Straight Connector 17">
                <a:extLst>
                  <a:ext uri="{FF2B5EF4-FFF2-40B4-BE49-F238E27FC236}">
                    <a16:creationId xmlns:a16="http://schemas.microsoft.com/office/drawing/2014/main" id="{2B47DF75-30B8-4FA9-8D3F-3CCB9B258ABF}"/>
                  </a:ext>
                </a:extLst>
              </p:cNvPr>
              <p:cNvCxnSpPr>
                <a:cxnSpLocks/>
              </p:cNvCxnSpPr>
              <p:nvPr/>
            </p:nvCxnSpPr>
            <p:spPr bwMode="gray">
              <a:xfrm>
                <a:off x="3598055" y="1664496"/>
                <a:ext cx="2649071"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BE9A8AE1-77A0-458B-9200-630E20B395C7}"/>
                  </a:ext>
                </a:extLst>
              </p:cNvPr>
              <p:cNvPicPr>
                <a:picLocks noChangeAspect="1"/>
              </p:cNvPicPr>
              <p:nvPr/>
            </p:nvPicPr>
            <p:blipFill>
              <a:blip r:embed="rId5">
                <a:lum bright="100000"/>
              </a:blip>
              <a:stretch>
                <a:fillRect/>
              </a:stretch>
            </p:blipFill>
            <p:spPr>
              <a:xfrm>
                <a:off x="3688571" y="3865983"/>
                <a:ext cx="291357" cy="207834"/>
              </a:xfrm>
              <a:prstGeom prst="rect">
                <a:avLst/>
              </a:prstGeom>
            </p:spPr>
          </p:pic>
          <p:pic>
            <p:nvPicPr>
              <p:cNvPr id="24" name="Picture 23">
                <a:extLst>
                  <a:ext uri="{FF2B5EF4-FFF2-40B4-BE49-F238E27FC236}">
                    <a16:creationId xmlns:a16="http://schemas.microsoft.com/office/drawing/2014/main" id="{42E3B85B-EB60-4292-9149-20E8375E8FD1}"/>
                  </a:ext>
                </a:extLst>
              </p:cNvPr>
              <p:cNvPicPr>
                <a:picLocks noChangeAspect="1"/>
              </p:cNvPicPr>
              <p:nvPr/>
            </p:nvPicPr>
            <p:blipFill>
              <a:blip r:embed="rId6">
                <a:lum bright="100000"/>
              </a:blip>
              <a:stretch>
                <a:fillRect/>
              </a:stretch>
            </p:blipFill>
            <p:spPr>
              <a:xfrm>
                <a:off x="3676408" y="3465813"/>
                <a:ext cx="352542" cy="259705"/>
              </a:xfrm>
              <a:prstGeom prst="rect">
                <a:avLst/>
              </a:prstGeom>
            </p:spPr>
          </p:pic>
          <p:pic>
            <p:nvPicPr>
              <p:cNvPr id="27" name="Picture 26" descr="A screen shot of a computer&#10;&#10;Description automatically generated">
                <a:extLst>
                  <a:ext uri="{FF2B5EF4-FFF2-40B4-BE49-F238E27FC236}">
                    <a16:creationId xmlns:a16="http://schemas.microsoft.com/office/drawing/2014/main" id="{20765DD6-551D-4517-BC42-9256F8F60C6A}"/>
                  </a:ext>
                </a:extLst>
              </p:cNvPr>
              <p:cNvPicPr>
                <a:picLocks noChangeAspect="1"/>
              </p:cNvPicPr>
              <p:nvPr/>
            </p:nvPicPr>
            <p:blipFill>
              <a:blip r:embed="rId7">
                <a:lum bright="100000"/>
              </a:blip>
              <a:stretch>
                <a:fillRect/>
              </a:stretch>
            </p:blipFill>
            <p:spPr>
              <a:xfrm>
                <a:off x="3733393" y="2626249"/>
                <a:ext cx="168987" cy="291357"/>
              </a:xfrm>
              <a:prstGeom prst="rect">
                <a:avLst/>
              </a:prstGeom>
            </p:spPr>
          </p:pic>
          <p:pic>
            <p:nvPicPr>
              <p:cNvPr id="29" name="Picture 28">
                <a:extLst>
                  <a:ext uri="{FF2B5EF4-FFF2-40B4-BE49-F238E27FC236}">
                    <a16:creationId xmlns:a16="http://schemas.microsoft.com/office/drawing/2014/main" id="{F66938FF-DD47-49C5-BB31-950E66514431}"/>
                  </a:ext>
                </a:extLst>
              </p:cNvPr>
              <p:cNvPicPr>
                <a:picLocks noChangeAspect="1"/>
              </p:cNvPicPr>
              <p:nvPr/>
            </p:nvPicPr>
            <p:blipFill>
              <a:blip r:embed="rId8">
                <a:lum bright="100000"/>
              </a:blip>
              <a:stretch>
                <a:fillRect/>
              </a:stretch>
            </p:blipFill>
            <p:spPr>
              <a:xfrm>
                <a:off x="3667928" y="3071867"/>
                <a:ext cx="291357" cy="253481"/>
              </a:xfrm>
              <a:prstGeom prst="rect">
                <a:avLst/>
              </a:prstGeom>
            </p:spPr>
          </p:pic>
          <p:pic>
            <p:nvPicPr>
              <p:cNvPr id="31" name="Picture 30">
                <a:extLst>
                  <a:ext uri="{FF2B5EF4-FFF2-40B4-BE49-F238E27FC236}">
                    <a16:creationId xmlns:a16="http://schemas.microsoft.com/office/drawing/2014/main" id="{1FD06FE1-CC0D-4114-BEAC-3F0422F0A605}"/>
                  </a:ext>
                </a:extLst>
              </p:cNvPr>
              <p:cNvPicPr>
                <a:picLocks noChangeAspect="1"/>
              </p:cNvPicPr>
              <p:nvPr/>
            </p:nvPicPr>
            <p:blipFill>
              <a:blip r:embed="rId9">
                <a:lum bright="100000"/>
              </a:blip>
              <a:stretch>
                <a:fillRect/>
              </a:stretch>
            </p:blipFill>
            <p:spPr>
              <a:xfrm>
                <a:off x="3731303" y="1850317"/>
                <a:ext cx="205892" cy="291357"/>
              </a:xfrm>
              <a:prstGeom prst="rect">
                <a:avLst/>
              </a:prstGeom>
            </p:spPr>
          </p:pic>
          <p:pic>
            <p:nvPicPr>
              <p:cNvPr id="33" name="Picture 32" descr="A close up of a logo&#10;&#10;Description automatically generated">
                <a:extLst>
                  <a:ext uri="{FF2B5EF4-FFF2-40B4-BE49-F238E27FC236}">
                    <a16:creationId xmlns:a16="http://schemas.microsoft.com/office/drawing/2014/main" id="{4914CE20-1410-42F8-A450-FB66DA3C8F19}"/>
                  </a:ext>
                </a:extLst>
              </p:cNvPr>
              <p:cNvPicPr>
                <a:picLocks noChangeAspect="1"/>
              </p:cNvPicPr>
              <p:nvPr/>
            </p:nvPicPr>
            <p:blipFill>
              <a:blip r:embed="rId10">
                <a:lum bright="100000"/>
              </a:blip>
              <a:stretch>
                <a:fillRect/>
              </a:stretch>
            </p:blipFill>
            <p:spPr>
              <a:xfrm>
                <a:off x="3700418" y="2263566"/>
                <a:ext cx="236777" cy="240791"/>
              </a:xfrm>
              <a:prstGeom prst="rect">
                <a:avLst/>
              </a:prstGeom>
            </p:spPr>
          </p:pic>
        </p:grpSp>
      </p:grpSp>
    </p:spTree>
    <p:extLst>
      <p:ext uri="{BB962C8B-B14F-4D97-AF65-F5344CB8AC3E}">
        <p14:creationId xmlns:p14="http://schemas.microsoft.com/office/powerpoint/2010/main" val="2718987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9F2539-722B-4DA5-85EF-4A3FDAE29076}"/>
              </a:ext>
            </a:extLst>
          </p:cNvPr>
          <p:cNvSpPr>
            <a:spLocks noGrp="1"/>
          </p:cNvSpPr>
          <p:nvPr>
            <p:ph type="body" sz="quarter" idx="15"/>
          </p:nvPr>
        </p:nvSpPr>
        <p:spPr>
          <a:xfrm>
            <a:off x="280195" y="640267"/>
            <a:ext cx="4377364" cy="369332"/>
          </a:xfrm>
        </p:spPr>
        <p:txBody>
          <a:bodyPr/>
          <a:lstStyle/>
          <a:p>
            <a:r>
              <a:rPr lang="en-US" dirty="0"/>
              <a:t>Duke Brings Together Disparate Campus Stakeholders in</a:t>
            </a:r>
            <a:br>
              <a:rPr lang="en-US" dirty="0"/>
            </a:br>
            <a:r>
              <a:rPr lang="en-US" dirty="0"/>
              <a:t>‘Community of Practice’</a:t>
            </a:r>
          </a:p>
        </p:txBody>
      </p:sp>
      <p:sp>
        <p:nvSpPr>
          <p:cNvPr id="3" name="Text Placeholder 2">
            <a:extLst>
              <a:ext uri="{FF2B5EF4-FFF2-40B4-BE49-F238E27FC236}">
                <a16:creationId xmlns:a16="http://schemas.microsoft.com/office/drawing/2014/main" id="{E7814588-96BA-46D9-A15A-2C7EFE25AA08}"/>
              </a:ext>
            </a:extLst>
          </p:cNvPr>
          <p:cNvSpPr>
            <a:spLocks noGrp="1"/>
          </p:cNvSpPr>
          <p:nvPr>
            <p:ph type="body" sz="quarter" idx="16"/>
          </p:nvPr>
        </p:nvSpPr>
        <p:spPr>
          <a:xfrm>
            <a:off x="280194" y="99782"/>
            <a:ext cx="2767806" cy="123111"/>
          </a:xfrm>
        </p:spPr>
        <p:txBody>
          <a:bodyPr/>
          <a:lstStyle/>
          <a:p>
            <a:r>
              <a:rPr lang="en-US" dirty="0"/>
              <a:t>Strategy 9: Developing Cross-Campus Partnerships</a:t>
            </a:r>
          </a:p>
        </p:txBody>
      </p:sp>
      <p:sp>
        <p:nvSpPr>
          <p:cNvPr id="4" name="Text Placeholder 3">
            <a:extLst>
              <a:ext uri="{FF2B5EF4-FFF2-40B4-BE49-F238E27FC236}">
                <a16:creationId xmlns:a16="http://schemas.microsoft.com/office/drawing/2014/main" id="{2DC24ACB-8F80-4E2A-ADCE-17574B7084DB}"/>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3B823F01-6404-4409-B7EF-D46A78D98B0E}"/>
              </a:ext>
            </a:extLst>
          </p:cNvPr>
          <p:cNvSpPr>
            <a:spLocks noGrp="1"/>
          </p:cNvSpPr>
          <p:nvPr>
            <p:ph type="title"/>
          </p:nvPr>
        </p:nvSpPr>
        <p:spPr>
          <a:xfrm>
            <a:off x="280194" y="317005"/>
            <a:ext cx="5061828" cy="249299"/>
          </a:xfrm>
        </p:spPr>
        <p:txBody>
          <a:bodyPr/>
          <a:lstStyle/>
          <a:p>
            <a:r>
              <a:rPr lang="en-US" dirty="0"/>
              <a:t>Building An Alumni Engagement Community</a:t>
            </a:r>
          </a:p>
        </p:txBody>
      </p:sp>
      <p:grpSp>
        <p:nvGrpSpPr>
          <p:cNvPr id="11" name="Group 10">
            <a:extLst>
              <a:ext uri="{FF2B5EF4-FFF2-40B4-BE49-F238E27FC236}">
                <a16:creationId xmlns:a16="http://schemas.microsoft.com/office/drawing/2014/main" id="{65618B02-6F38-480C-AE97-2428BCEA7D87}"/>
              </a:ext>
            </a:extLst>
          </p:cNvPr>
          <p:cNvGrpSpPr/>
          <p:nvPr/>
        </p:nvGrpSpPr>
        <p:grpSpPr>
          <a:xfrm>
            <a:off x="280194" y="1180301"/>
            <a:ext cx="6120606" cy="3318631"/>
            <a:chOff x="280194" y="1114510"/>
            <a:chExt cx="6120606" cy="3318631"/>
          </a:xfrm>
        </p:grpSpPr>
        <p:grpSp>
          <p:nvGrpSpPr>
            <p:cNvPr id="10" name="Group 9">
              <a:extLst>
                <a:ext uri="{FF2B5EF4-FFF2-40B4-BE49-F238E27FC236}">
                  <a16:creationId xmlns:a16="http://schemas.microsoft.com/office/drawing/2014/main" id="{B972A498-AADF-4F02-AFA9-F1B60789FAB1}"/>
                </a:ext>
              </a:extLst>
            </p:cNvPr>
            <p:cNvGrpSpPr/>
            <p:nvPr/>
          </p:nvGrpSpPr>
          <p:grpSpPr>
            <a:xfrm>
              <a:off x="280194" y="1114510"/>
              <a:ext cx="1842322" cy="3318631"/>
              <a:chOff x="280194" y="1114510"/>
              <a:chExt cx="1842322" cy="3318631"/>
            </a:xfrm>
          </p:grpSpPr>
          <p:grpSp>
            <p:nvGrpSpPr>
              <p:cNvPr id="118" name="Group 117">
                <a:extLst>
                  <a:ext uri="{FF2B5EF4-FFF2-40B4-BE49-F238E27FC236}">
                    <a16:creationId xmlns:a16="http://schemas.microsoft.com/office/drawing/2014/main" id="{84E5890C-1B27-40BE-848D-6264051963B2}"/>
                  </a:ext>
                </a:extLst>
              </p:cNvPr>
              <p:cNvGrpSpPr/>
              <p:nvPr/>
            </p:nvGrpSpPr>
            <p:grpSpPr>
              <a:xfrm>
                <a:off x="342983" y="1114510"/>
                <a:ext cx="1661771" cy="1745186"/>
                <a:chOff x="342983" y="1114510"/>
                <a:chExt cx="1661771" cy="1745186"/>
              </a:xfrm>
            </p:grpSpPr>
            <p:sp>
              <p:nvSpPr>
                <p:cNvPr id="59" name="TextBox 58">
                  <a:extLst>
                    <a:ext uri="{FF2B5EF4-FFF2-40B4-BE49-F238E27FC236}">
                      <a16:creationId xmlns:a16="http://schemas.microsoft.com/office/drawing/2014/main" id="{85E85663-F2DC-4454-872E-1D1C9E47F7B8}"/>
                    </a:ext>
                  </a:extLst>
                </p:cNvPr>
                <p:cNvSpPr txBox="1"/>
                <p:nvPr/>
              </p:nvSpPr>
              <p:spPr bwMode="gray">
                <a:xfrm>
                  <a:off x="342983" y="1114510"/>
                  <a:ext cx="1661771" cy="307777"/>
                </a:xfrm>
                <a:prstGeom prst="rect">
                  <a:avLst/>
                </a:prstGeom>
                <a:noFill/>
              </p:spPr>
              <p:txBody>
                <a:bodyPr wrap="square" lIns="0" tIns="0" rIns="0" bIns="0" rtlCol="0" anchor="ctr">
                  <a:spAutoFit/>
                </a:bodyPr>
                <a:lstStyle/>
                <a:p>
                  <a:pPr algn="ctr"/>
                  <a:r>
                    <a:rPr lang="en-US" sz="1000" b="1" dirty="0"/>
                    <a:t>Identify existing campus players</a:t>
                  </a:r>
                </a:p>
              </p:txBody>
            </p:sp>
            <p:sp>
              <p:nvSpPr>
                <p:cNvPr id="60" name="Rectangle 59">
                  <a:extLst>
                    <a:ext uri="{FF2B5EF4-FFF2-40B4-BE49-F238E27FC236}">
                      <a16:creationId xmlns:a16="http://schemas.microsoft.com/office/drawing/2014/main" id="{F9F7F9AD-7E99-472A-9D00-6D412EA3303D}"/>
                    </a:ext>
                  </a:extLst>
                </p:cNvPr>
                <p:cNvSpPr/>
                <p:nvPr/>
              </p:nvSpPr>
              <p:spPr bwMode="gray">
                <a:xfrm>
                  <a:off x="411941" y="1920977"/>
                  <a:ext cx="1536192" cy="938719"/>
                </a:xfrm>
                <a:prstGeom prst="rect">
                  <a:avLst/>
                </a:prstGeom>
              </p:spPr>
              <p:txBody>
                <a:bodyPr wrap="square" lIns="0" tIns="0" rIns="0" bIns="0">
                  <a:spAutoFit/>
                </a:bodyPr>
                <a:lstStyle/>
                <a:p>
                  <a:pPr>
                    <a:spcBef>
                      <a:spcPts val="500"/>
                    </a:spcBef>
                  </a:pPr>
                  <a:r>
                    <a:rPr lang="en-US" sz="2500" dirty="0">
                      <a:solidFill>
                        <a:schemeClr val="tx2"/>
                      </a:solidFill>
                      <a:latin typeface="+mj-lt"/>
                    </a:rPr>
                    <a:t>80+</a:t>
                  </a:r>
                  <a:br>
                    <a:rPr lang="en-US" sz="900" dirty="0"/>
                  </a:br>
                  <a:r>
                    <a:rPr lang="en-US" sz="900" dirty="0"/>
                    <a:t>previously unknown staff members identified as engaging alumni</a:t>
                  </a:r>
                  <a:br>
                    <a:rPr lang="en-US" sz="900" dirty="0"/>
                  </a:br>
                  <a:r>
                    <a:rPr lang="en-US" sz="900" dirty="0"/>
                    <a:t>in some way</a:t>
                  </a:r>
                </a:p>
              </p:txBody>
            </p:sp>
            <p:pic>
              <p:nvPicPr>
                <p:cNvPr id="111" name="Picture 110">
                  <a:extLst>
                    <a:ext uri="{FF2B5EF4-FFF2-40B4-BE49-F238E27FC236}">
                      <a16:creationId xmlns:a16="http://schemas.microsoft.com/office/drawing/2014/main" id="{F968F76E-92FB-4FAC-B6AD-E6A87B19EEE9}"/>
                    </a:ext>
                  </a:extLst>
                </p:cNvPr>
                <p:cNvPicPr>
                  <a:picLocks noChangeAspect="1"/>
                </p:cNvPicPr>
                <p:nvPr/>
              </p:nvPicPr>
              <p:blipFill>
                <a:blip r:embed="rId3"/>
                <a:stretch>
                  <a:fillRect/>
                </a:stretch>
              </p:blipFill>
              <p:spPr>
                <a:xfrm>
                  <a:off x="991112" y="1537017"/>
                  <a:ext cx="377851" cy="351402"/>
                </a:xfrm>
                <a:prstGeom prst="rect">
                  <a:avLst/>
                </a:prstGeom>
              </p:spPr>
            </p:pic>
          </p:grpSp>
          <p:sp>
            <p:nvSpPr>
              <p:cNvPr id="120" name="TextBox 119">
                <a:extLst>
                  <a:ext uri="{FF2B5EF4-FFF2-40B4-BE49-F238E27FC236}">
                    <a16:creationId xmlns:a16="http://schemas.microsoft.com/office/drawing/2014/main" id="{DD4F5BD7-1736-4848-85BA-E7307B3F0E4D}"/>
                  </a:ext>
                </a:extLst>
              </p:cNvPr>
              <p:cNvSpPr txBox="1"/>
              <p:nvPr/>
            </p:nvSpPr>
            <p:spPr>
              <a:xfrm>
                <a:off x="280194" y="3086619"/>
                <a:ext cx="1842322" cy="1346522"/>
              </a:xfrm>
              <a:prstGeom prst="rect">
                <a:avLst/>
              </a:prstGeom>
              <a:noFill/>
            </p:spPr>
            <p:txBody>
              <a:bodyPr wrap="square" lIns="0" tIns="0" rIns="0" bIns="0" rtlCol="0">
                <a:spAutoFit/>
              </a:bodyPr>
              <a:lstStyle/>
              <a:p>
                <a:pPr marL="171450" indent="-91440">
                  <a:spcBef>
                    <a:spcPts val="300"/>
                  </a:spcBef>
                  <a:buFont typeface="Arial" panose="020B0604020202020204" pitchFamily="34" charset="0"/>
                  <a:buChar char="•"/>
                </a:pPr>
                <a:r>
                  <a:rPr lang="en-US" sz="750" dirty="0"/>
                  <a:t>Surveyed campus about work in alumni engagement</a:t>
                </a:r>
              </a:p>
              <a:p>
                <a:pPr marL="171450" indent="-91440">
                  <a:spcBef>
                    <a:spcPts val="300"/>
                  </a:spcBef>
                  <a:buFont typeface="Arial" panose="020B0604020202020204" pitchFamily="34" charset="0"/>
                  <a:buChar char="•"/>
                </a:pPr>
                <a:r>
                  <a:rPr lang="en-US" sz="750" dirty="0"/>
                  <a:t>Unearthed 80+ people across student affairs, alumni affairs, careers services, academic programmes, all working in siloes to engage and connect alumni</a:t>
                </a:r>
                <a:br>
                  <a:rPr lang="en-US" sz="750" dirty="0"/>
                </a:br>
                <a:r>
                  <a:rPr lang="en-US" sz="750" dirty="0"/>
                  <a:t>with students</a:t>
                </a:r>
              </a:p>
              <a:p>
                <a:pPr marL="171450" indent="-91440">
                  <a:spcBef>
                    <a:spcPts val="300"/>
                  </a:spcBef>
                  <a:buFont typeface="Arial" panose="020B0604020202020204" pitchFamily="34" charset="0"/>
                  <a:buChar char="•"/>
                </a:pPr>
                <a:r>
                  <a:rPr lang="en-US" sz="750" dirty="0"/>
                  <a:t>Conducted interviews for better contextual understanding and identifying the best fit participants</a:t>
                </a:r>
              </a:p>
            </p:txBody>
          </p:sp>
          <p:cxnSp>
            <p:nvCxnSpPr>
              <p:cNvPr id="122" name="Straight Connector 121">
                <a:extLst>
                  <a:ext uri="{FF2B5EF4-FFF2-40B4-BE49-F238E27FC236}">
                    <a16:creationId xmlns:a16="http://schemas.microsoft.com/office/drawing/2014/main" id="{43136C02-F418-4E59-B294-58F6B3609204}"/>
                  </a:ext>
                </a:extLst>
              </p:cNvPr>
              <p:cNvCxnSpPr/>
              <p:nvPr/>
            </p:nvCxnSpPr>
            <p:spPr bwMode="gray">
              <a:xfrm>
                <a:off x="411941" y="2939802"/>
                <a:ext cx="166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1BBE2FCF-824C-4D22-AD9F-F68CA58C696C}"/>
                </a:ext>
              </a:extLst>
            </p:cNvPr>
            <p:cNvGrpSpPr/>
            <p:nvPr/>
          </p:nvGrpSpPr>
          <p:grpSpPr>
            <a:xfrm>
              <a:off x="2242431" y="1114510"/>
              <a:ext cx="1934669" cy="3318631"/>
              <a:chOff x="2352766" y="1114510"/>
              <a:chExt cx="1934669" cy="3318631"/>
            </a:xfrm>
          </p:grpSpPr>
          <p:grpSp>
            <p:nvGrpSpPr>
              <p:cNvPr id="117" name="Group 116">
                <a:extLst>
                  <a:ext uri="{FF2B5EF4-FFF2-40B4-BE49-F238E27FC236}">
                    <a16:creationId xmlns:a16="http://schemas.microsoft.com/office/drawing/2014/main" id="{AA406907-35E5-40ED-B10F-DB874B1CD716}"/>
                  </a:ext>
                </a:extLst>
              </p:cNvPr>
              <p:cNvGrpSpPr/>
              <p:nvPr/>
            </p:nvGrpSpPr>
            <p:grpSpPr>
              <a:xfrm>
                <a:off x="2352766" y="1114510"/>
                <a:ext cx="1934669" cy="1613830"/>
                <a:chOff x="2360599" y="1114510"/>
                <a:chExt cx="1934669" cy="1613830"/>
              </a:xfrm>
            </p:grpSpPr>
            <p:sp>
              <p:nvSpPr>
                <p:cNvPr id="7" name="TextBox 6">
                  <a:extLst>
                    <a:ext uri="{FF2B5EF4-FFF2-40B4-BE49-F238E27FC236}">
                      <a16:creationId xmlns:a16="http://schemas.microsoft.com/office/drawing/2014/main" id="{F51E67C5-686C-48DD-84BC-C66ABA5949B8}"/>
                    </a:ext>
                  </a:extLst>
                </p:cNvPr>
                <p:cNvSpPr txBox="1"/>
                <p:nvPr/>
              </p:nvSpPr>
              <p:spPr bwMode="gray">
                <a:xfrm>
                  <a:off x="2360599" y="1114510"/>
                  <a:ext cx="1934669" cy="307777"/>
                </a:xfrm>
                <a:prstGeom prst="rect">
                  <a:avLst/>
                </a:prstGeom>
                <a:noFill/>
              </p:spPr>
              <p:txBody>
                <a:bodyPr wrap="square" lIns="0" tIns="0" rIns="0" bIns="0" rtlCol="0" anchor="ctr">
                  <a:spAutoFit/>
                </a:bodyPr>
                <a:lstStyle/>
                <a:p>
                  <a:pPr algn="ctr"/>
                  <a:r>
                    <a:rPr lang="en-US" sz="1000" b="1" dirty="0"/>
                    <a:t>Appoint committee leadership</a:t>
                  </a:r>
                </a:p>
              </p:txBody>
            </p:sp>
            <p:sp>
              <p:nvSpPr>
                <p:cNvPr id="8" name="Rectangle 7">
                  <a:extLst>
                    <a:ext uri="{FF2B5EF4-FFF2-40B4-BE49-F238E27FC236}">
                      <a16:creationId xmlns:a16="http://schemas.microsoft.com/office/drawing/2014/main" id="{0E7DA890-5263-4B21-B853-803E4306CFF4}"/>
                    </a:ext>
                  </a:extLst>
                </p:cNvPr>
                <p:cNvSpPr/>
                <p:nvPr/>
              </p:nvSpPr>
              <p:spPr bwMode="gray">
                <a:xfrm>
                  <a:off x="2560205" y="1928121"/>
                  <a:ext cx="1535459" cy="800219"/>
                </a:xfrm>
                <a:prstGeom prst="rect">
                  <a:avLst/>
                </a:prstGeom>
              </p:spPr>
              <p:txBody>
                <a:bodyPr wrap="square" lIns="0" tIns="0" rIns="0" bIns="0">
                  <a:spAutoFit/>
                </a:bodyPr>
                <a:lstStyle/>
                <a:p>
                  <a:r>
                    <a:rPr lang="en-US" sz="2500" dirty="0">
                      <a:solidFill>
                        <a:schemeClr val="tx2"/>
                      </a:solidFill>
                      <a:latin typeface="+mj-lt"/>
                    </a:rPr>
                    <a:t>9</a:t>
                  </a:r>
                  <a:br>
                    <a:rPr lang="en-US" sz="2500" dirty="0">
                      <a:solidFill>
                        <a:schemeClr val="tx2"/>
                      </a:solidFill>
                      <a:latin typeface="+mj-lt"/>
                    </a:rPr>
                  </a:br>
                  <a:r>
                    <a:rPr lang="en-US" sz="900" dirty="0"/>
                    <a:t>leaders identified from the group to form a core</a:t>
                  </a:r>
                  <a:br>
                    <a:rPr lang="en-US" sz="900" dirty="0"/>
                  </a:br>
                  <a:r>
                    <a:rPr lang="en-US" sz="900" dirty="0"/>
                    <a:t>sub-committee</a:t>
                  </a:r>
                </a:p>
              </p:txBody>
            </p:sp>
            <p:pic>
              <p:nvPicPr>
                <p:cNvPr id="112" name="Picture 111">
                  <a:extLst>
                    <a:ext uri="{FF2B5EF4-FFF2-40B4-BE49-F238E27FC236}">
                      <a16:creationId xmlns:a16="http://schemas.microsoft.com/office/drawing/2014/main" id="{352EAD6C-6EF4-40BE-8749-46063DC39408}"/>
                    </a:ext>
                  </a:extLst>
                </p:cNvPr>
                <p:cNvPicPr>
                  <a:picLocks noChangeAspect="1"/>
                </p:cNvPicPr>
                <p:nvPr/>
              </p:nvPicPr>
              <p:blipFill>
                <a:blip r:embed="rId4"/>
                <a:stretch>
                  <a:fillRect/>
                </a:stretch>
              </p:blipFill>
              <p:spPr>
                <a:xfrm>
                  <a:off x="3139009" y="1540066"/>
                  <a:ext cx="377851" cy="380439"/>
                </a:xfrm>
                <a:prstGeom prst="rect">
                  <a:avLst/>
                </a:prstGeom>
              </p:spPr>
            </p:pic>
          </p:grpSp>
          <p:cxnSp>
            <p:nvCxnSpPr>
              <p:cNvPr id="123" name="Straight Connector 122">
                <a:extLst>
                  <a:ext uri="{FF2B5EF4-FFF2-40B4-BE49-F238E27FC236}">
                    <a16:creationId xmlns:a16="http://schemas.microsoft.com/office/drawing/2014/main" id="{1E51DDD6-1504-4292-8AD1-174900681088}"/>
                  </a:ext>
                </a:extLst>
              </p:cNvPr>
              <p:cNvCxnSpPr/>
              <p:nvPr/>
            </p:nvCxnSpPr>
            <p:spPr bwMode="gray">
              <a:xfrm>
                <a:off x="2489881" y="2939802"/>
                <a:ext cx="166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224F27BA-D7C9-41B6-8A43-531783DF5789}"/>
                  </a:ext>
                </a:extLst>
              </p:cNvPr>
              <p:cNvSpPr txBox="1"/>
              <p:nvPr/>
            </p:nvSpPr>
            <p:spPr>
              <a:xfrm>
                <a:off x="2423988" y="3086619"/>
                <a:ext cx="1792224" cy="1346522"/>
              </a:xfrm>
              <a:prstGeom prst="rect">
                <a:avLst/>
              </a:prstGeom>
              <a:noFill/>
            </p:spPr>
            <p:txBody>
              <a:bodyPr wrap="square" lIns="0" tIns="0" rIns="0" bIns="0" rtlCol="0">
                <a:spAutoFit/>
              </a:bodyPr>
              <a:lstStyle/>
              <a:p>
                <a:pPr marL="171450" indent="-91440">
                  <a:spcBef>
                    <a:spcPts val="300"/>
                  </a:spcBef>
                  <a:buFont typeface="Arial" panose="020B0604020202020204" pitchFamily="34" charset="0"/>
                  <a:buChar char="•"/>
                </a:pPr>
                <a:r>
                  <a:rPr lang="en-US" sz="750" dirty="0"/>
                  <a:t>12-15 leaders chosen based on survey responses, interviews, and level of engagement and interest in the community</a:t>
                </a:r>
              </a:p>
              <a:p>
                <a:pPr marL="171450" indent="-91440">
                  <a:spcBef>
                    <a:spcPts val="300"/>
                  </a:spcBef>
                  <a:buFont typeface="Arial" panose="020B0604020202020204" pitchFamily="34" charset="0"/>
                  <a:buChar char="•"/>
                </a:pPr>
                <a:r>
                  <a:rPr lang="en-US" sz="750" dirty="0"/>
                  <a:t>Leaders represent stakeholders from various campus units and departments</a:t>
                </a:r>
              </a:p>
              <a:p>
                <a:pPr marL="171450" indent="-91440">
                  <a:spcBef>
                    <a:spcPts val="300"/>
                  </a:spcBef>
                  <a:buFont typeface="Arial" panose="020B0604020202020204" pitchFamily="34" charset="0"/>
                  <a:buChar char="•"/>
                </a:pPr>
                <a:r>
                  <a:rPr lang="en-US" sz="750" dirty="0"/>
                  <a:t>Sub-committee manages programming and communications for the larger community of practice</a:t>
                </a:r>
              </a:p>
            </p:txBody>
          </p:sp>
        </p:grpSp>
        <p:grpSp>
          <p:nvGrpSpPr>
            <p:cNvPr id="5" name="Group 4">
              <a:extLst>
                <a:ext uri="{FF2B5EF4-FFF2-40B4-BE49-F238E27FC236}">
                  <a16:creationId xmlns:a16="http://schemas.microsoft.com/office/drawing/2014/main" id="{836BE3A4-6437-414A-8F7F-C849B78BE9C6}"/>
                </a:ext>
              </a:extLst>
            </p:cNvPr>
            <p:cNvGrpSpPr/>
            <p:nvPr/>
          </p:nvGrpSpPr>
          <p:grpSpPr>
            <a:xfrm>
              <a:off x="4345821" y="1114510"/>
              <a:ext cx="2054979" cy="3280159"/>
              <a:chOff x="4345821" y="1114510"/>
              <a:chExt cx="2054979" cy="3280159"/>
            </a:xfrm>
          </p:grpSpPr>
          <p:grpSp>
            <p:nvGrpSpPr>
              <p:cNvPr id="116" name="Group 115">
                <a:extLst>
                  <a:ext uri="{FF2B5EF4-FFF2-40B4-BE49-F238E27FC236}">
                    <a16:creationId xmlns:a16="http://schemas.microsoft.com/office/drawing/2014/main" id="{25BBEA1D-2AA8-4BF7-915D-83F77F9EFC73}"/>
                  </a:ext>
                </a:extLst>
              </p:cNvPr>
              <p:cNvGrpSpPr/>
              <p:nvPr/>
            </p:nvGrpSpPr>
            <p:grpSpPr>
              <a:xfrm>
                <a:off x="4405660" y="1114510"/>
                <a:ext cx="1995140" cy="1745186"/>
                <a:chOff x="4516492" y="1114510"/>
                <a:chExt cx="1995140" cy="1745186"/>
              </a:xfrm>
            </p:grpSpPr>
            <p:sp>
              <p:nvSpPr>
                <p:cNvPr id="85" name="TextBox 84">
                  <a:extLst>
                    <a:ext uri="{FF2B5EF4-FFF2-40B4-BE49-F238E27FC236}">
                      <a16:creationId xmlns:a16="http://schemas.microsoft.com/office/drawing/2014/main" id="{2EAB6DF1-16B8-4D97-BAFC-3AE58628FC34}"/>
                    </a:ext>
                  </a:extLst>
                </p:cNvPr>
                <p:cNvSpPr txBox="1"/>
                <p:nvPr/>
              </p:nvSpPr>
              <p:spPr bwMode="gray">
                <a:xfrm>
                  <a:off x="4516492" y="1114510"/>
                  <a:ext cx="1995140" cy="307777"/>
                </a:xfrm>
                <a:prstGeom prst="rect">
                  <a:avLst/>
                </a:prstGeom>
                <a:noFill/>
              </p:spPr>
              <p:txBody>
                <a:bodyPr wrap="square" lIns="0" tIns="0" rIns="0" bIns="0" rtlCol="0" anchor="ctr">
                  <a:spAutoFit/>
                </a:bodyPr>
                <a:lstStyle/>
                <a:p>
                  <a:pPr algn="ctr"/>
                  <a:r>
                    <a:rPr lang="en-US" sz="1000" b="1" dirty="0"/>
                    <a:t>Promote knowledge sharing and collaboration</a:t>
                  </a:r>
                </a:p>
              </p:txBody>
            </p:sp>
            <p:sp>
              <p:nvSpPr>
                <p:cNvPr id="86" name="Rectangle 85">
                  <a:extLst>
                    <a:ext uri="{FF2B5EF4-FFF2-40B4-BE49-F238E27FC236}">
                      <a16:creationId xmlns:a16="http://schemas.microsoft.com/office/drawing/2014/main" id="{AA03E827-4A0F-40AA-893C-9FFD43EADF2D}"/>
                    </a:ext>
                  </a:extLst>
                </p:cNvPr>
                <p:cNvSpPr/>
                <p:nvPr/>
              </p:nvSpPr>
              <p:spPr bwMode="gray">
                <a:xfrm>
                  <a:off x="4584669" y="1920977"/>
                  <a:ext cx="1536192" cy="938719"/>
                </a:xfrm>
                <a:prstGeom prst="rect">
                  <a:avLst/>
                </a:prstGeom>
              </p:spPr>
              <p:txBody>
                <a:bodyPr wrap="square" lIns="0" tIns="0" rIns="0" bIns="0">
                  <a:spAutoFit/>
                </a:bodyPr>
                <a:lstStyle/>
                <a:p>
                  <a:pPr>
                    <a:spcBef>
                      <a:spcPts val="500"/>
                    </a:spcBef>
                  </a:pPr>
                  <a:r>
                    <a:rPr lang="en-US" sz="2500" dirty="0">
                      <a:solidFill>
                        <a:schemeClr val="tx2"/>
                      </a:solidFill>
                      <a:latin typeface="+mj-lt"/>
                    </a:rPr>
                    <a:t>3+</a:t>
                  </a:r>
                  <a:br>
                    <a:rPr lang="en-US" sz="900" dirty="0"/>
                  </a:br>
                  <a:r>
                    <a:rPr lang="en-US" sz="900" dirty="0"/>
                    <a:t>Events proposed throughout the year to build community and engage new members</a:t>
                  </a:r>
                </a:p>
              </p:txBody>
            </p:sp>
            <p:pic>
              <p:nvPicPr>
                <p:cNvPr id="115" name="Picture 114">
                  <a:extLst>
                    <a:ext uri="{FF2B5EF4-FFF2-40B4-BE49-F238E27FC236}">
                      <a16:creationId xmlns:a16="http://schemas.microsoft.com/office/drawing/2014/main" id="{8AF28643-28B2-4FC5-A407-5613E7BD5F2B}"/>
                    </a:ext>
                  </a:extLst>
                </p:cNvPr>
                <p:cNvPicPr>
                  <a:picLocks noChangeAspect="1"/>
                </p:cNvPicPr>
                <p:nvPr/>
              </p:nvPicPr>
              <p:blipFill>
                <a:blip r:embed="rId5"/>
                <a:stretch>
                  <a:fillRect/>
                </a:stretch>
              </p:blipFill>
              <p:spPr>
                <a:xfrm>
                  <a:off x="5161402" y="1566993"/>
                  <a:ext cx="415636" cy="321426"/>
                </a:xfrm>
                <a:prstGeom prst="rect">
                  <a:avLst/>
                </a:prstGeom>
              </p:spPr>
            </p:pic>
          </p:grpSp>
          <p:cxnSp>
            <p:nvCxnSpPr>
              <p:cNvPr id="124" name="Straight Connector 123">
                <a:extLst>
                  <a:ext uri="{FF2B5EF4-FFF2-40B4-BE49-F238E27FC236}">
                    <a16:creationId xmlns:a16="http://schemas.microsoft.com/office/drawing/2014/main" id="{6889FFF3-1A09-4458-A72D-D87864963C6D}"/>
                  </a:ext>
                </a:extLst>
              </p:cNvPr>
              <p:cNvCxnSpPr/>
              <p:nvPr/>
            </p:nvCxnSpPr>
            <p:spPr bwMode="gray">
              <a:xfrm>
                <a:off x="4481718" y="2939802"/>
                <a:ext cx="1661771"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6384A607-0175-474B-87FB-C37F6854AB0B}"/>
                  </a:ext>
                </a:extLst>
              </p:cNvPr>
              <p:cNvSpPr txBox="1"/>
              <p:nvPr/>
            </p:nvSpPr>
            <p:spPr>
              <a:xfrm>
                <a:off x="4345821" y="3086619"/>
                <a:ext cx="1792224" cy="1308050"/>
              </a:xfrm>
              <a:prstGeom prst="rect">
                <a:avLst/>
              </a:prstGeom>
              <a:noFill/>
            </p:spPr>
            <p:txBody>
              <a:bodyPr wrap="square" lIns="0" tIns="0" rIns="0" bIns="0" rtlCol="0">
                <a:spAutoFit/>
              </a:bodyPr>
              <a:lstStyle/>
              <a:p>
                <a:pPr marL="171450" indent="-91440">
                  <a:spcBef>
                    <a:spcPts val="300"/>
                  </a:spcBef>
                  <a:buFont typeface="Arial" panose="020B0604020202020204" pitchFamily="34" charset="0"/>
                  <a:buChar char="•"/>
                </a:pPr>
                <a:r>
                  <a:rPr lang="en-US" sz="750" dirty="0"/>
                  <a:t>Goals of the community of practice include:</a:t>
                </a:r>
              </a:p>
              <a:p>
                <a:pPr marL="285750" lvl="1" indent="-55563">
                  <a:spcBef>
                    <a:spcPts val="300"/>
                  </a:spcBef>
                  <a:buFont typeface="Arial" panose="020B0604020202020204" pitchFamily="34" charset="0"/>
                  <a:buChar char="•"/>
                </a:pPr>
                <a:r>
                  <a:rPr lang="en-US" sz="750" dirty="0"/>
                  <a:t>Continuous community growth</a:t>
                </a:r>
              </a:p>
              <a:p>
                <a:pPr marL="285750" lvl="1" indent="-55563">
                  <a:spcBef>
                    <a:spcPts val="300"/>
                  </a:spcBef>
                  <a:buFont typeface="Arial" panose="020B0604020202020204" pitchFamily="34" charset="0"/>
                  <a:buChar char="•"/>
                </a:pPr>
                <a:r>
                  <a:rPr lang="en-US" sz="750" dirty="0"/>
                  <a:t>Curation of existing resources</a:t>
                </a:r>
              </a:p>
              <a:p>
                <a:pPr marL="285750" lvl="1" indent="-55563">
                  <a:spcBef>
                    <a:spcPts val="300"/>
                  </a:spcBef>
                  <a:buFont typeface="Arial" panose="020B0604020202020204" pitchFamily="34" charset="0"/>
                  <a:buChar char="•"/>
                </a:pPr>
                <a:r>
                  <a:rPr lang="en-US" sz="750" dirty="0"/>
                  <a:t>Development, management, and communication of knowledge through exchange</a:t>
                </a:r>
              </a:p>
              <a:p>
                <a:pPr marL="285750" lvl="1" indent="-55563">
                  <a:spcBef>
                    <a:spcPts val="300"/>
                  </a:spcBef>
                  <a:buFont typeface="Arial" panose="020B0604020202020204" pitchFamily="34" charset="0"/>
                  <a:buChar char="•"/>
                </a:pPr>
                <a:r>
                  <a:rPr lang="en-US" sz="750" dirty="0"/>
                  <a:t>Gathering, assessing, and reporting data on alumni engagement</a:t>
                </a:r>
              </a:p>
            </p:txBody>
          </p:sp>
        </p:grpSp>
      </p:grpSp>
      <p:pic>
        <p:nvPicPr>
          <p:cNvPr id="31" name="Picture 4" descr="Image result for duke official logo">
            <a:extLst>
              <a:ext uri="{FF2B5EF4-FFF2-40B4-BE49-F238E27FC236}">
                <a16:creationId xmlns:a16="http://schemas.microsoft.com/office/drawing/2014/main" id="{0EA29EB8-20BF-49CE-B8D3-C6E12A626C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39605" y="803892"/>
            <a:ext cx="540847" cy="18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5">
            <a:extLst>
              <a:ext uri="{FF2B5EF4-FFF2-40B4-BE49-F238E27FC236}">
                <a16:creationId xmlns:a16="http://schemas.microsoft.com/office/drawing/2014/main" id="{048D4DBC-36EB-4624-AE88-F6A04BF75C31}"/>
              </a:ext>
            </a:extLst>
          </p:cNvPr>
          <p:cNvSpPr/>
          <p:nvPr/>
        </p:nvSpPr>
        <p:spPr bwMode="gray">
          <a:xfrm>
            <a:off x="-1" y="1101139"/>
            <a:ext cx="2514601" cy="3427726"/>
          </a:xfrm>
          <a:custGeom>
            <a:avLst/>
            <a:gdLst>
              <a:gd name="connsiteX0" fmla="*/ 0 w 2609850"/>
              <a:gd name="connsiteY0" fmla="*/ 0 h 2438400"/>
              <a:gd name="connsiteX1" fmla="*/ 2609850 w 2609850"/>
              <a:gd name="connsiteY1" fmla="*/ 0 h 2438400"/>
              <a:gd name="connsiteX2" fmla="*/ 2609850 w 2609850"/>
              <a:gd name="connsiteY2" fmla="*/ 2438400 h 2438400"/>
              <a:gd name="connsiteX3" fmla="*/ 0 w 2609850"/>
              <a:gd name="connsiteY3" fmla="*/ 2438400 h 2438400"/>
              <a:gd name="connsiteX4" fmla="*/ 0 w 2609850"/>
              <a:gd name="connsiteY4" fmla="*/ 0 h 2438400"/>
              <a:gd name="connsiteX0" fmla="*/ 0 w 2612570"/>
              <a:gd name="connsiteY0" fmla="*/ 0 h 2438400"/>
              <a:gd name="connsiteX1" fmla="*/ 2609850 w 2612570"/>
              <a:gd name="connsiteY1" fmla="*/ 0 h 2438400"/>
              <a:gd name="connsiteX2" fmla="*/ 2612570 w 2612570"/>
              <a:gd name="connsiteY2" fmla="*/ 1189369 h 2438400"/>
              <a:gd name="connsiteX3" fmla="*/ 2609850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609850 w 2612570"/>
              <a:gd name="connsiteY1" fmla="*/ 0 h 2438400"/>
              <a:gd name="connsiteX2" fmla="*/ 2612570 w 2612570"/>
              <a:gd name="connsiteY2" fmla="*/ 1189369 h 2438400"/>
              <a:gd name="connsiteX3" fmla="*/ 2609850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609850 w 2612570"/>
              <a:gd name="connsiteY1" fmla="*/ 0 h 2438400"/>
              <a:gd name="connsiteX2" fmla="*/ 2612570 w 2612570"/>
              <a:gd name="connsiteY2" fmla="*/ 1189369 h 2438400"/>
              <a:gd name="connsiteX3" fmla="*/ 2609850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408883 w 2612570"/>
              <a:gd name="connsiteY1" fmla="*/ 0 h 2438400"/>
              <a:gd name="connsiteX2" fmla="*/ 2612570 w 2612570"/>
              <a:gd name="connsiteY2" fmla="*/ 1189369 h 2438400"/>
              <a:gd name="connsiteX3" fmla="*/ 2609850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408883 w 2612570"/>
              <a:gd name="connsiteY1" fmla="*/ 0 h 2438400"/>
              <a:gd name="connsiteX2" fmla="*/ 2612570 w 2612570"/>
              <a:gd name="connsiteY2" fmla="*/ 1189369 h 2438400"/>
              <a:gd name="connsiteX3" fmla="*/ 2609850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408883 w 2612570"/>
              <a:gd name="connsiteY1" fmla="*/ 0 h 2438400"/>
              <a:gd name="connsiteX2" fmla="*/ 2612570 w 2612570"/>
              <a:gd name="connsiteY2" fmla="*/ 1189369 h 2438400"/>
              <a:gd name="connsiteX3" fmla="*/ 2418931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408883 w 2612570"/>
              <a:gd name="connsiteY1" fmla="*/ 0 h 2438400"/>
              <a:gd name="connsiteX2" fmla="*/ 2612570 w 2612570"/>
              <a:gd name="connsiteY2" fmla="*/ 1189369 h 2438400"/>
              <a:gd name="connsiteX3" fmla="*/ 2418931 w 2612570"/>
              <a:gd name="connsiteY3" fmla="*/ 2438400 h 2438400"/>
              <a:gd name="connsiteX4" fmla="*/ 0 w 2612570"/>
              <a:gd name="connsiteY4" fmla="*/ 2438400 h 2438400"/>
              <a:gd name="connsiteX5" fmla="*/ 0 w 2612570"/>
              <a:gd name="connsiteY5" fmla="*/ 0 h 2438400"/>
              <a:gd name="connsiteX0" fmla="*/ 0 w 2612570"/>
              <a:gd name="connsiteY0" fmla="*/ 0 h 2438400"/>
              <a:gd name="connsiteX1" fmla="*/ 2408883 w 2612570"/>
              <a:gd name="connsiteY1" fmla="*/ 0 h 2438400"/>
              <a:gd name="connsiteX2" fmla="*/ 2612570 w 2612570"/>
              <a:gd name="connsiteY2" fmla="*/ 1189369 h 2438400"/>
              <a:gd name="connsiteX3" fmla="*/ 2418931 w 2612570"/>
              <a:gd name="connsiteY3" fmla="*/ 2438400 h 2438400"/>
              <a:gd name="connsiteX4" fmla="*/ 0 w 2612570"/>
              <a:gd name="connsiteY4" fmla="*/ 2438400 h 2438400"/>
              <a:gd name="connsiteX5" fmla="*/ 0 w 2612570"/>
              <a:gd name="connsiteY5" fmla="*/ 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2570" h="2438400">
                <a:moveTo>
                  <a:pt x="0" y="0"/>
                </a:moveTo>
                <a:lnTo>
                  <a:pt x="2408883" y="0"/>
                </a:lnTo>
                <a:lnTo>
                  <a:pt x="2612570" y="1189369"/>
                </a:lnTo>
                <a:lnTo>
                  <a:pt x="2418931" y="2438400"/>
                </a:lnTo>
                <a:lnTo>
                  <a:pt x="0" y="2438400"/>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9648" tIns="44813" rIns="89648" bIns="44813" rtlCol="0" anchor="ctr"/>
          <a:lstStyle/>
          <a:p>
            <a:pPr algn="ctr"/>
            <a:endParaRPr lang="en-US" sz="803" dirty="0"/>
          </a:p>
        </p:txBody>
      </p:sp>
      <p:sp>
        <p:nvSpPr>
          <p:cNvPr id="2" name="Text Placeholder 1">
            <a:extLst>
              <a:ext uri="{FF2B5EF4-FFF2-40B4-BE49-F238E27FC236}">
                <a16:creationId xmlns:a16="http://schemas.microsoft.com/office/drawing/2014/main" id="{D3873302-224F-4974-8061-5C50F8638727}"/>
              </a:ext>
            </a:extLst>
          </p:cNvPr>
          <p:cNvSpPr>
            <a:spLocks noGrp="1"/>
          </p:cNvSpPr>
          <p:nvPr>
            <p:ph type="body" sz="quarter" idx="15"/>
          </p:nvPr>
        </p:nvSpPr>
        <p:spPr>
          <a:xfrm>
            <a:off x="280194" y="640267"/>
            <a:ext cx="5949155" cy="184666"/>
          </a:xfrm>
        </p:spPr>
        <p:txBody>
          <a:bodyPr/>
          <a:lstStyle/>
          <a:p>
            <a:r>
              <a:rPr lang="en-US" dirty="0"/>
              <a:t>Edinburgh Forms Alumni Relations and Career Service Strategy Group</a:t>
            </a:r>
          </a:p>
        </p:txBody>
      </p:sp>
      <p:sp>
        <p:nvSpPr>
          <p:cNvPr id="3" name="Text Placeholder 2">
            <a:extLst>
              <a:ext uri="{FF2B5EF4-FFF2-40B4-BE49-F238E27FC236}">
                <a16:creationId xmlns:a16="http://schemas.microsoft.com/office/drawing/2014/main" id="{EECBDA73-0C1D-497D-8E5F-2237D699A919}"/>
              </a:ext>
            </a:extLst>
          </p:cNvPr>
          <p:cNvSpPr>
            <a:spLocks noGrp="1"/>
          </p:cNvSpPr>
          <p:nvPr>
            <p:ph type="body" sz="quarter" idx="16"/>
          </p:nvPr>
        </p:nvSpPr>
        <p:spPr>
          <a:xfrm>
            <a:off x="280194" y="99782"/>
            <a:ext cx="2710656" cy="123111"/>
          </a:xfrm>
        </p:spPr>
        <p:txBody>
          <a:bodyPr/>
          <a:lstStyle/>
          <a:p>
            <a:r>
              <a:rPr lang="en-US" dirty="0"/>
              <a:t>Strategy 9: Developing Cross-Campus Partnerships</a:t>
            </a:r>
          </a:p>
        </p:txBody>
      </p:sp>
      <p:sp>
        <p:nvSpPr>
          <p:cNvPr id="4" name="Text Placeholder 3">
            <a:extLst>
              <a:ext uri="{FF2B5EF4-FFF2-40B4-BE49-F238E27FC236}">
                <a16:creationId xmlns:a16="http://schemas.microsoft.com/office/drawing/2014/main" id="{E0912014-D975-4D18-AF8E-308457D79026}"/>
              </a:ext>
            </a:extLst>
          </p:cNvPr>
          <p:cNvSpPr>
            <a:spLocks noGrp="1"/>
          </p:cNvSpPr>
          <p:nvPr>
            <p:ph type="body" sz="quarter" idx="18"/>
          </p:nvPr>
        </p:nvSpPr>
        <p:spPr>
          <a:xfrm>
            <a:off x="2990850" y="4677489"/>
            <a:ext cx="3409950" cy="123111"/>
          </a:xfrm>
        </p:spPr>
        <p:txBody>
          <a:bodyPr/>
          <a:lstStyle/>
          <a:p>
            <a:pPr algn="r"/>
            <a:r>
              <a:rPr lang="en-US" dirty="0"/>
              <a:t>Source: University Of Edinburgh, Edinburgh, UK; EAB interviews and analysis. </a:t>
            </a:r>
          </a:p>
        </p:txBody>
      </p:sp>
      <p:sp>
        <p:nvSpPr>
          <p:cNvPr id="6" name="Title 5">
            <a:extLst>
              <a:ext uri="{FF2B5EF4-FFF2-40B4-BE49-F238E27FC236}">
                <a16:creationId xmlns:a16="http://schemas.microsoft.com/office/drawing/2014/main" id="{3E61D7DC-8EA9-4280-BAA8-04229E928247}"/>
              </a:ext>
            </a:extLst>
          </p:cNvPr>
          <p:cNvSpPr>
            <a:spLocks noGrp="1"/>
          </p:cNvSpPr>
          <p:nvPr>
            <p:ph type="title"/>
          </p:nvPr>
        </p:nvSpPr>
        <p:spPr/>
        <p:txBody>
          <a:bodyPr/>
          <a:lstStyle/>
          <a:p>
            <a:r>
              <a:rPr lang="en-US" dirty="0" err="1"/>
              <a:t>Formalising</a:t>
            </a:r>
            <a:r>
              <a:rPr lang="en-US" dirty="0"/>
              <a:t> an (Informal) Strategic Relationship</a:t>
            </a:r>
          </a:p>
        </p:txBody>
      </p:sp>
      <p:sp>
        <p:nvSpPr>
          <p:cNvPr id="13" name="Text Placeholder 9">
            <a:extLst>
              <a:ext uri="{FF2B5EF4-FFF2-40B4-BE49-F238E27FC236}">
                <a16:creationId xmlns:a16="http://schemas.microsoft.com/office/drawing/2014/main" id="{729DCA59-146E-4B88-85A2-7050C2D20541}"/>
              </a:ext>
            </a:extLst>
          </p:cNvPr>
          <p:cNvSpPr>
            <a:spLocks noGrp="1"/>
          </p:cNvSpPr>
          <p:nvPr/>
        </p:nvSpPr>
        <p:spPr bwMode="gray">
          <a:xfrm>
            <a:off x="-7080" y="1101139"/>
            <a:ext cx="2241125" cy="3427726"/>
          </a:xfrm>
          <a:prstGeom prst="rect">
            <a:avLst/>
          </a:prstGeom>
          <a:solidFill>
            <a:schemeClr val="accent5"/>
          </a:solidFill>
          <a:ln w="19050">
            <a:noFill/>
            <a:miter lim="800000"/>
          </a:ln>
        </p:spPr>
        <p:txBody>
          <a:bodyPr vert="horz" wrap="square" lIns="182880" tIns="91440" rIns="0" bIns="182880" rtlCol="0">
            <a:noAutofit/>
          </a:bodyPr>
          <a:lstStyle>
            <a:lvl1pPr marL="0" indent="0" algn="l" defTabSz="640080" rtl="0" eaLnBrk="1" latinLnBrk="0" hangingPunct="1">
              <a:spcBef>
                <a:spcPts val="0"/>
              </a:spcBef>
              <a:buFont typeface="Arial" pitchFamily="34" charset="0"/>
              <a:buNone/>
              <a:defRPr sz="1000" b="1" kern="1200" baseline="0">
                <a:solidFill>
                  <a:schemeClr val="tx1"/>
                </a:solidFill>
                <a:latin typeface="+mn-lt"/>
                <a:ea typeface="+mn-ea"/>
                <a:cs typeface="+mn-cs"/>
              </a:defRPr>
            </a:lvl1pPr>
            <a:lvl2pPr marL="0" indent="0" algn="l" defTabSz="640080" rtl="0" eaLnBrk="1" latinLnBrk="0" hangingPunct="1">
              <a:spcBef>
                <a:spcPts val="300"/>
              </a:spcBef>
              <a:buFont typeface="Arial" pitchFamily="34" charset="0"/>
              <a:buNone/>
              <a:defRPr sz="900" kern="1200">
                <a:solidFill>
                  <a:schemeClr val="tx1"/>
                </a:solidFill>
                <a:latin typeface="+mn-lt"/>
                <a:ea typeface="+mn-ea"/>
                <a:cs typeface="+mn-cs"/>
              </a:defRPr>
            </a:lvl2pPr>
            <a:lvl3pPr marL="0" indent="0" algn="l" defTabSz="640080" rtl="0" eaLnBrk="1" latinLnBrk="0" hangingPunct="1">
              <a:spcBef>
                <a:spcPts val="300"/>
              </a:spcBef>
              <a:buFont typeface="Arial" pitchFamily="34" charset="0"/>
              <a:buNone/>
              <a:defRPr sz="900" kern="1200">
                <a:solidFill>
                  <a:schemeClr val="tx1"/>
                </a:solidFill>
                <a:latin typeface="+mn-lt"/>
                <a:ea typeface="+mn-ea"/>
                <a:cs typeface="+mn-cs"/>
              </a:defRPr>
            </a:lvl3pPr>
            <a:lvl4pPr marL="0" indent="0" algn="l" defTabSz="640080" rtl="0" eaLnBrk="1" latinLnBrk="0" hangingPunct="1">
              <a:spcBef>
                <a:spcPts val="300"/>
              </a:spcBef>
              <a:buFont typeface="Arial" pitchFamily="34" charset="0"/>
              <a:buNone/>
              <a:defRPr sz="900" kern="1200">
                <a:solidFill>
                  <a:schemeClr val="tx1"/>
                </a:solidFill>
                <a:latin typeface="+mn-lt"/>
                <a:ea typeface="+mn-ea"/>
                <a:cs typeface="+mn-cs"/>
              </a:defRPr>
            </a:lvl4pPr>
            <a:lvl5pPr marL="0" indent="0" algn="l" defTabSz="640080" rtl="0" eaLnBrk="1" latinLnBrk="0" hangingPunct="1">
              <a:spcBef>
                <a:spcPts val="300"/>
              </a:spcBef>
              <a:buFont typeface="Arial" pitchFamily="34" charset="0"/>
              <a:buNone/>
              <a:defRPr sz="900" kern="1200" baseline="0">
                <a:solidFill>
                  <a:schemeClr val="tx1"/>
                </a:solidFill>
                <a:latin typeface="+mn-lt"/>
                <a:ea typeface="+mn-ea"/>
                <a:cs typeface="+mn-cs"/>
              </a:defRPr>
            </a:lvl5pPr>
            <a:lvl6pPr marL="176022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026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0030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20340" indent="-160020" algn="l" defTabSz="640080" rtl="0" eaLnBrk="1" latinLnBrk="0" hangingPunct="1">
              <a:spcBef>
                <a:spcPct val="20000"/>
              </a:spcBef>
              <a:buFont typeface="Arial" pitchFamily="34" charset="0"/>
              <a:buChar char="•"/>
              <a:defRPr sz="1400" kern="1200">
                <a:solidFill>
                  <a:schemeClr val="tx1"/>
                </a:solidFill>
                <a:latin typeface="+mn-lt"/>
                <a:ea typeface="+mn-ea"/>
                <a:cs typeface="+mn-cs"/>
              </a:defRPr>
            </a:lvl9pPr>
          </a:lstStyle>
          <a:p>
            <a:r>
              <a:rPr lang="en-US" dirty="0">
                <a:solidFill>
                  <a:schemeClr val="bg1"/>
                </a:solidFill>
              </a:rPr>
              <a:t>Strategy Group Membership</a:t>
            </a:r>
          </a:p>
        </p:txBody>
      </p:sp>
      <p:cxnSp>
        <p:nvCxnSpPr>
          <p:cNvPr id="35" name="Straight Connector 34">
            <a:extLst>
              <a:ext uri="{FF2B5EF4-FFF2-40B4-BE49-F238E27FC236}">
                <a16:creationId xmlns:a16="http://schemas.microsoft.com/office/drawing/2014/main" id="{AC8DEE31-2CD5-456E-B81E-4749586445FC}"/>
              </a:ext>
            </a:extLst>
          </p:cNvPr>
          <p:cNvCxnSpPr/>
          <p:nvPr/>
        </p:nvCxnSpPr>
        <p:spPr bwMode="gray">
          <a:xfrm>
            <a:off x="0" y="4528865"/>
            <a:ext cx="64008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E74B9DF-6DED-445B-9E42-68FCB764C15A}"/>
              </a:ext>
            </a:extLst>
          </p:cNvPr>
          <p:cNvSpPr txBox="1"/>
          <p:nvPr/>
        </p:nvSpPr>
        <p:spPr bwMode="gray">
          <a:xfrm>
            <a:off x="577244" y="1798744"/>
            <a:ext cx="1160402" cy="276999"/>
          </a:xfrm>
          <a:prstGeom prst="rect">
            <a:avLst/>
          </a:prstGeom>
          <a:noFill/>
        </p:spPr>
        <p:txBody>
          <a:bodyPr wrap="square" lIns="0" tIns="0" rIns="0" bIns="0" rtlCol="0">
            <a:spAutoFit/>
          </a:bodyPr>
          <a:lstStyle/>
          <a:p>
            <a:pPr>
              <a:spcBef>
                <a:spcPts val="500"/>
              </a:spcBef>
            </a:pPr>
            <a:r>
              <a:rPr lang="en-US" sz="900" dirty="0">
                <a:solidFill>
                  <a:schemeClr val="bg1"/>
                </a:solidFill>
              </a:rPr>
              <a:t>Head of Alumni Engagement</a:t>
            </a:r>
          </a:p>
        </p:txBody>
      </p:sp>
      <p:pic>
        <p:nvPicPr>
          <p:cNvPr id="16" name="Picture 8">
            <a:extLst>
              <a:ext uri="{FF2B5EF4-FFF2-40B4-BE49-F238E27FC236}">
                <a16:creationId xmlns:a16="http://schemas.microsoft.com/office/drawing/2014/main" id="{4F436FBC-4C96-42DA-A46B-736647E719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2688282"/>
            <a:ext cx="174833" cy="2194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B3CA6934-E0D6-4EA2-9E81-397BAF85848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2235916"/>
            <a:ext cx="174833" cy="2194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AB39BC99-0C1C-4CED-B93B-8150E05E5B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3313665"/>
            <a:ext cx="174833" cy="21945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27DD41-9278-4B15-BD61-55106C4AD71F}"/>
              </a:ext>
            </a:extLst>
          </p:cNvPr>
          <p:cNvSpPr txBox="1"/>
          <p:nvPr/>
        </p:nvSpPr>
        <p:spPr bwMode="gray">
          <a:xfrm>
            <a:off x="577244" y="2232654"/>
            <a:ext cx="1012565" cy="276999"/>
          </a:xfrm>
          <a:prstGeom prst="rect">
            <a:avLst/>
          </a:prstGeom>
          <a:noFill/>
        </p:spPr>
        <p:txBody>
          <a:bodyPr wrap="square" lIns="0" tIns="0" rIns="0" bIns="0" rtlCol="0">
            <a:spAutoFit/>
          </a:bodyPr>
          <a:lstStyle/>
          <a:p>
            <a:pPr>
              <a:spcBef>
                <a:spcPts val="500"/>
              </a:spcBef>
            </a:pPr>
            <a:r>
              <a:rPr lang="en-US" sz="900" dirty="0">
                <a:solidFill>
                  <a:schemeClr val="bg1"/>
                </a:solidFill>
              </a:rPr>
              <a:t>Director of Alumni Relations</a:t>
            </a:r>
          </a:p>
        </p:txBody>
      </p:sp>
      <p:sp>
        <p:nvSpPr>
          <p:cNvPr id="21" name="TextBox 20">
            <a:extLst>
              <a:ext uri="{FF2B5EF4-FFF2-40B4-BE49-F238E27FC236}">
                <a16:creationId xmlns:a16="http://schemas.microsoft.com/office/drawing/2014/main" id="{8F28516B-15E9-493C-9EC8-E510103EFBE4}"/>
              </a:ext>
            </a:extLst>
          </p:cNvPr>
          <p:cNvSpPr txBox="1"/>
          <p:nvPr/>
        </p:nvSpPr>
        <p:spPr bwMode="gray">
          <a:xfrm>
            <a:off x="577244" y="2680145"/>
            <a:ext cx="1436557" cy="276999"/>
          </a:xfrm>
          <a:prstGeom prst="rect">
            <a:avLst/>
          </a:prstGeom>
          <a:noFill/>
        </p:spPr>
        <p:txBody>
          <a:bodyPr wrap="square" lIns="0" tIns="0" rIns="0" bIns="0" rtlCol="0">
            <a:spAutoFit/>
          </a:bodyPr>
          <a:lstStyle/>
          <a:p>
            <a:pPr>
              <a:spcBef>
                <a:spcPts val="500"/>
              </a:spcBef>
            </a:pPr>
            <a:r>
              <a:rPr lang="en-US" sz="900" dirty="0">
                <a:solidFill>
                  <a:schemeClr val="bg1"/>
                </a:solidFill>
              </a:rPr>
              <a:t>Alumni Manager, Schools and Colleges</a:t>
            </a:r>
          </a:p>
        </p:txBody>
      </p:sp>
      <p:pic>
        <p:nvPicPr>
          <p:cNvPr id="24" name="Picture 8">
            <a:extLst>
              <a:ext uri="{FF2B5EF4-FFF2-40B4-BE49-F238E27FC236}">
                <a16:creationId xmlns:a16="http://schemas.microsoft.com/office/drawing/2014/main" id="{B6E8E172-4447-456E-8623-CDE774DD345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1816142"/>
            <a:ext cx="174833" cy="21945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a:extLst>
              <a:ext uri="{FF2B5EF4-FFF2-40B4-BE49-F238E27FC236}">
                <a16:creationId xmlns:a16="http://schemas.microsoft.com/office/drawing/2014/main" id="{9871599E-4C00-41F8-96E7-7887A31CB66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3772454"/>
            <a:ext cx="174833" cy="2194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1A76C221-59E0-4FCA-B6DB-C346E1CD1C2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gray">
          <a:xfrm>
            <a:off x="192777" y="4174680"/>
            <a:ext cx="174833" cy="21945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84C9C2B-CA1E-460D-B230-0757E4CDBEC2}"/>
              </a:ext>
            </a:extLst>
          </p:cNvPr>
          <p:cNvSpPr/>
          <p:nvPr/>
        </p:nvSpPr>
        <p:spPr>
          <a:xfrm>
            <a:off x="192777" y="1548461"/>
            <a:ext cx="1840247" cy="138499"/>
          </a:xfrm>
          <a:prstGeom prst="rect">
            <a:avLst/>
          </a:prstGeom>
        </p:spPr>
        <p:txBody>
          <a:bodyPr wrap="none" lIns="0" tIns="0" rIns="0" bIns="0">
            <a:spAutoFit/>
          </a:bodyPr>
          <a:lstStyle/>
          <a:p>
            <a:pPr defTabSz="640080">
              <a:spcBef>
                <a:spcPts val="600"/>
              </a:spcBef>
            </a:pPr>
            <a:r>
              <a:rPr lang="en-US" sz="900" i="1" dirty="0">
                <a:solidFill>
                  <a:schemeClr val="bg1"/>
                </a:solidFill>
              </a:rPr>
              <a:t>Development and Alumni Office</a:t>
            </a:r>
          </a:p>
        </p:txBody>
      </p:sp>
      <p:sp>
        <p:nvSpPr>
          <p:cNvPr id="28" name="TextBox 27">
            <a:extLst>
              <a:ext uri="{FF2B5EF4-FFF2-40B4-BE49-F238E27FC236}">
                <a16:creationId xmlns:a16="http://schemas.microsoft.com/office/drawing/2014/main" id="{D1FCF36E-FCB4-479A-AB95-0FC3C0864748}"/>
              </a:ext>
            </a:extLst>
          </p:cNvPr>
          <p:cNvSpPr txBox="1"/>
          <p:nvPr/>
        </p:nvSpPr>
        <p:spPr bwMode="gray">
          <a:xfrm>
            <a:off x="577244" y="3307665"/>
            <a:ext cx="1431337" cy="276999"/>
          </a:xfrm>
          <a:prstGeom prst="rect">
            <a:avLst/>
          </a:prstGeom>
          <a:noFill/>
        </p:spPr>
        <p:txBody>
          <a:bodyPr wrap="square" lIns="0" tIns="0" rIns="0" bIns="0" rtlCol="0">
            <a:spAutoFit/>
          </a:bodyPr>
          <a:lstStyle/>
          <a:p>
            <a:pPr>
              <a:spcBef>
                <a:spcPts val="500"/>
              </a:spcBef>
            </a:pPr>
            <a:r>
              <a:rPr lang="en-US" sz="900" dirty="0">
                <a:solidFill>
                  <a:schemeClr val="bg1"/>
                </a:solidFill>
              </a:rPr>
              <a:t>Employer and Alumni Engagement Adviser</a:t>
            </a:r>
          </a:p>
        </p:txBody>
      </p:sp>
      <p:sp>
        <p:nvSpPr>
          <p:cNvPr id="29" name="TextBox 28">
            <a:extLst>
              <a:ext uri="{FF2B5EF4-FFF2-40B4-BE49-F238E27FC236}">
                <a16:creationId xmlns:a16="http://schemas.microsoft.com/office/drawing/2014/main" id="{A0513E90-1F40-4D46-856B-EFBF89CAD1E7}"/>
              </a:ext>
            </a:extLst>
          </p:cNvPr>
          <p:cNvSpPr txBox="1"/>
          <p:nvPr/>
        </p:nvSpPr>
        <p:spPr bwMode="gray">
          <a:xfrm>
            <a:off x="577244" y="4236460"/>
            <a:ext cx="1160402" cy="138499"/>
          </a:xfrm>
          <a:prstGeom prst="rect">
            <a:avLst/>
          </a:prstGeom>
          <a:noFill/>
        </p:spPr>
        <p:txBody>
          <a:bodyPr wrap="square" lIns="0" tIns="0" rIns="0" bIns="0" rtlCol="0">
            <a:spAutoFit/>
          </a:bodyPr>
          <a:lstStyle/>
          <a:p>
            <a:pPr>
              <a:spcBef>
                <a:spcPts val="500"/>
              </a:spcBef>
            </a:pPr>
            <a:r>
              <a:rPr lang="en-US" sz="900" dirty="0">
                <a:solidFill>
                  <a:schemeClr val="bg1"/>
                </a:solidFill>
              </a:rPr>
              <a:t>Assistant Director</a:t>
            </a:r>
          </a:p>
        </p:txBody>
      </p:sp>
      <p:sp>
        <p:nvSpPr>
          <p:cNvPr id="30" name="TextBox 29">
            <a:extLst>
              <a:ext uri="{FF2B5EF4-FFF2-40B4-BE49-F238E27FC236}">
                <a16:creationId xmlns:a16="http://schemas.microsoft.com/office/drawing/2014/main" id="{8F75E1D6-59AE-49C5-BCF3-716213E74AD0}"/>
              </a:ext>
            </a:extLst>
          </p:cNvPr>
          <p:cNvSpPr txBox="1"/>
          <p:nvPr/>
        </p:nvSpPr>
        <p:spPr bwMode="gray">
          <a:xfrm>
            <a:off x="577244" y="3827172"/>
            <a:ext cx="1160402" cy="138499"/>
          </a:xfrm>
          <a:prstGeom prst="rect">
            <a:avLst/>
          </a:prstGeom>
          <a:noFill/>
        </p:spPr>
        <p:txBody>
          <a:bodyPr wrap="square" lIns="0" tIns="0" rIns="0" bIns="0" rtlCol="0">
            <a:spAutoFit/>
          </a:bodyPr>
          <a:lstStyle/>
          <a:p>
            <a:pPr>
              <a:spcBef>
                <a:spcPts val="500"/>
              </a:spcBef>
            </a:pPr>
            <a:r>
              <a:rPr lang="en-US" sz="900" dirty="0">
                <a:solidFill>
                  <a:schemeClr val="bg1"/>
                </a:solidFill>
              </a:rPr>
              <a:t>Assistant Director</a:t>
            </a:r>
          </a:p>
        </p:txBody>
      </p:sp>
      <p:sp>
        <p:nvSpPr>
          <p:cNvPr id="31" name="Rectangle 30">
            <a:extLst>
              <a:ext uri="{FF2B5EF4-FFF2-40B4-BE49-F238E27FC236}">
                <a16:creationId xmlns:a16="http://schemas.microsoft.com/office/drawing/2014/main" id="{5C8BC3A8-FFEF-429D-B40B-EB93E3CB7CFD}"/>
              </a:ext>
            </a:extLst>
          </p:cNvPr>
          <p:cNvSpPr/>
          <p:nvPr/>
        </p:nvSpPr>
        <p:spPr>
          <a:xfrm>
            <a:off x="192777" y="3077572"/>
            <a:ext cx="1288814" cy="138499"/>
          </a:xfrm>
          <a:prstGeom prst="rect">
            <a:avLst/>
          </a:prstGeom>
        </p:spPr>
        <p:txBody>
          <a:bodyPr wrap="none" lIns="0" tIns="0" rIns="0" bIns="0">
            <a:spAutoFit/>
          </a:bodyPr>
          <a:lstStyle/>
          <a:p>
            <a:pPr defTabSz="640080">
              <a:spcBef>
                <a:spcPts val="600"/>
              </a:spcBef>
            </a:pPr>
            <a:r>
              <a:rPr lang="en-US" sz="900" i="1" dirty="0">
                <a:solidFill>
                  <a:schemeClr val="bg1"/>
                </a:solidFill>
              </a:rPr>
              <a:t>Careers Service Office</a:t>
            </a:r>
          </a:p>
        </p:txBody>
      </p:sp>
      <p:cxnSp>
        <p:nvCxnSpPr>
          <p:cNvPr id="33" name="Straight Connector 32">
            <a:extLst>
              <a:ext uri="{FF2B5EF4-FFF2-40B4-BE49-F238E27FC236}">
                <a16:creationId xmlns:a16="http://schemas.microsoft.com/office/drawing/2014/main" id="{B1D491B8-024A-48C4-A104-9630BAA130A2}"/>
              </a:ext>
            </a:extLst>
          </p:cNvPr>
          <p:cNvCxnSpPr>
            <a:cxnSpLocks/>
          </p:cNvCxnSpPr>
          <p:nvPr/>
        </p:nvCxnSpPr>
        <p:spPr bwMode="gray">
          <a:xfrm>
            <a:off x="192777" y="1427675"/>
            <a:ext cx="2041268"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8C852E-311D-4D53-8057-7C9CA4E331CE}"/>
              </a:ext>
            </a:extLst>
          </p:cNvPr>
          <p:cNvCxnSpPr/>
          <p:nvPr/>
        </p:nvCxnSpPr>
        <p:spPr bwMode="gray">
          <a:xfrm>
            <a:off x="0" y="1102166"/>
            <a:ext cx="64008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2A2C786-08D9-4C11-BF9B-2F338660FAA1}"/>
              </a:ext>
            </a:extLst>
          </p:cNvPr>
          <p:cNvSpPr txBox="1"/>
          <p:nvPr/>
        </p:nvSpPr>
        <p:spPr bwMode="gray">
          <a:xfrm>
            <a:off x="2854166" y="1199075"/>
            <a:ext cx="3697448" cy="153888"/>
          </a:xfrm>
          <a:prstGeom prst="rect">
            <a:avLst/>
          </a:prstGeom>
          <a:noFill/>
        </p:spPr>
        <p:txBody>
          <a:bodyPr wrap="square" lIns="0" tIns="0" rIns="0" bIns="0" rtlCol="0">
            <a:spAutoFit/>
          </a:bodyPr>
          <a:lstStyle/>
          <a:p>
            <a:pPr>
              <a:spcBef>
                <a:spcPts val="304"/>
              </a:spcBef>
            </a:pPr>
            <a:r>
              <a:rPr lang="en-US" sz="1000" b="1" dirty="0"/>
              <a:t>Strategy Group Remit</a:t>
            </a:r>
          </a:p>
        </p:txBody>
      </p:sp>
      <p:sp>
        <p:nvSpPr>
          <p:cNvPr id="43" name="Text Placeholder 12">
            <a:extLst>
              <a:ext uri="{FF2B5EF4-FFF2-40B4-BE49-F238E27FC236}">
                <a16:creationId xmlns:a16="http://schemas.microsoft.com/office/drawing/2014/main" id="{19207303-1C98-4F61-ABCD-0D3B88F1049B}"/>
              </a:ext>
            </a:extLst>
          </p:cNvPr>
          <p:cNvSpPr txBox="1">
            <a:spLocks/>
          </p:cNvSpPr>
          <p:nvPr/>
        </p:nvSpPr>
        <p:spPr bwMode="gray">
          <a:xfrm>
            <a:off x="3193040" y="1596685"/>
            <a:ext cx="2629238" cy="453970"/>
          </a:xfrm>
          <a:prstGeom prst="rect">
            <a:avLst/>
          </a:prstGeom>
        </p:spPr>
        <p:txBody>
          <a:bodyPr vert="horz" wrap="square" lIns="0" tIns="0" rIns="0" bIns="0" rtlCol="0">
            <a:spAutoFit/>
          </a:bodyPr>
          <a:lstStyle>
            <a:defPPr>
              <a:defRPr lang="en-US"/>
            </a:defPPr>
            <a:lvl1pPr indent="0" defTabSz="1018879">
              <a:spcBef>
                <a:spcPts val="300"/>
              </a:spcBef>
              <a:buClr>
                <a:schemeClr val="tx1"/>
              </a:buClr>
              <a:buFont typeface="Arial" pitchFamily="34" charset="0"/>
              <a:buNone/>
              <a:defRPr sz="900" b="1">
                <a:latin typeface="Arial" panose="020B0604020202020204" pitchFamily="34" charset="0"/>
                <a:cs typeface="Arial" panose="020B0604020202020204" pitchFamily="34" charset="0"/>
              </a:defRPr>
            </a:lvl1pPr>
            <a:lvl2pPr marL="230188" indent="-117475" defTabSz="1018879">
              <a:spcBef>
                <a:spcPts val="500"/>
              </a:spcBef>
              <a:buClr>
                <a:schemeClr val="tx1"/>
              </a:buClr>
              <a:buFont typeface="Arial" pitchFamily="34" charset="0"/>
              <a:buChar char="–"/>
              <a:defRPr sz="900"/>
            </a:lvl2pPr>
            <a:lvl3pPr marL="342900" indent="-112713" defTabSz="1018879">
              <a:spcBef>
                <a:spcPts val="500"/>
              </a:spcBef>
              <a:buClr>
                <a:schemeClr val="tx1"/>
              </a:buClr>
              <a:buFont typeface="Arial" pitchFamily="34" charset="0"/>
              <a:buChar char="•"/>
              <a:defRPr sz="900"/>
            </a:lvl3pPr>
            <a:lvl4pPr marL="458788" indent="-115888" defTabSz="1018879">
              <a:spcBef>
                <a:spcPts val="500"/>
              </a:spcBef>
              <a:buClr>
                <a:schemeClr val="tx1"/>
              </a:buClr>
              <a:buFont typeface="Arial" pitchFamily="34" charset="0"/>
              <a:buChar char="–"/>
              <a:defRPr sz="900"/>
            </a:lvl4pPr>
            <a:lvl5pPr marL="571500" indent="-112713" defTabSz="1018879">
              <a:spcBef>
                <a:spcPts val="500"/>
              </a:spcBef>
              <a:buClr>
                <a:schemeClr val="tx1"/>
              </a:buClr>
              <a:buFont typeface="Arial" pitchFamily="34" charset="0"/>
              <a:buChar char="•"/>
              <a:defRPr sz="900" baseline="0"/>
            </a:lvl5pPr>
            <a:lvl6pPr marL="685800" indent="-111125" defTabSz="1018879">
              <a:spcBef>
                <a:spcPts val="500"/>
              </a:spcBef>
              <a:buClr>
                <a:schemeClr val="tx1"/>
              </a:buClr>
              <a:buFont typeface="Arial" panose="020B0604020202020204" pitchFamily="34" charset="0"/>
              <a:buChar char="–"/>
              <a:defRPr sz="900"/>
            </a:lvl6pPr>
            <a:lvl7pPr marL="796925" indent="-107950" defTabSz="1018879">
              <a:spcBef>
                <a:spcPts val="500"/>
              </a:spcBef>
              <a:buClr>
                <a:schemeClr val="tx1"/>
              </a:buClr>
              <a:buFont typeface="Arial" pitchFamily="34" charset="0"/>
              <a:buChar char="•"/>
              <a:defRPr sz="900"/>
            </a:lvl7pPr>
            <a:lvl8pPr marL="914400" indent="-115888" defTabSz="1018879">
              <a:spcBef>
                <a:spcPts val="500"/>
              </a:spcBef>
              <a:buClr>
                <a:schemeClr val="tx1"/>
              </a:buClr>
              <a:buFont typeface="Arial" pitchFamily="34" charset="0"/>
              <a:buChar char="–"/>
              <a:defRPr sz="900"/>
            </a:lvl8pPr>
            <a:lvl9pPr marL="1030288" indent="-115888" defTabSz="1018879">
              <a:spcBef>
                <a:spcPts val="500"/>
              </a:spcBef>
              <a:buClr>
                <a:schemeClr val="tx1"/>
              </a:buClr>
              <a:buFont typeface="Arial" pitchFamily="34" charset="0"/>
              <a:buChar char="•"/>
              <a:defRPr sz="900" baseline="0"/>
            </a:lvl9pPr>
          </a:lstStyle>
          <a:p>
            <a:r>
              <a:rPr lang="en-US" dirty="0">
                <a:latin typeface="+mn-lt"/>
              </a:rPr>
              <a:t>STRATEGIC DIRECTION</a:t>
            </a:r>
          </a:p>
          <a:p>
            <a:pPr marL="171450" indent="-171450">
              <a:buFont typeface="Arial" panose="020B0604020202020204" pitchFamily="34" charset="0"/>
              <a:buChar char="•"/>
            </a:pPr>
            <a:r>
              <a:rPr lang="en-GB" b="0" dirty="0">
                <a:latin typeface="+mn-lt"/>
              </a:rPr>
              <a:t>Collaboration on shared projects involving alumni supporting students’ employability</a:t>
            </a:r>
            <a:endParaRPr lang="en-US" b="0" dirty="0">
              <a:latin typeface="+mn-lt"/>
            </a:endParaRPr>
          </a:p>
        </p:txBody>
      </p:sp>
      <p:sp>
        <p:nvSpPr>
          <p:cNvPr id="44" name="Text Placeholder 12">
            <a:extLst>
              <a:ext uri="{FF2B5EF4-FFF2-40B4-BE49-F238E27FC236}">
                <a16:creationId xmlns:a16="http://schemas.microsoft.com/office/drawing/2014/main" id="{0BE1814C-2923-4EC7-8128-F15F7BFF1DC4}"/>
              </a:ext>
            </a:extLst>
          </p:cNvPr>
          <p:cNvSpPr txBox="1">
            <a:spLocks/>
          </p:cNvSpPr>
          <p:nvPr/>
        </p:nvSpPr>
        <p:spPr bwMode="gray">
          <a:xfrm>
            <a:off x="3193040" y="2148282"/>
            <a:ext cx="2037381" cy="460254"/>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0" indent="0">
              <a:spcBef>
                <a:spcPts val="300"/>
              </a:spcBef>
              <a:buNone/>
            </a:pPr>
            <a:r>
              <a:rPr lang="en-US" b="1" dirty="0">
                <a:cs typeface="Arial" panose="020B0604020202020204" pitchFamily="34" charset="0"/>
              </a:rPr>
              <a:t>OPERATIONAL OVERSIGHT</a:t>
            </a:r>
            <a:endParaRPr lang="en-US" dirty="0"/>
          </a:p>
          <a:p>
            <a:pPr marL="118872" lvl="0" indent="-118872">
              <a:lnSpc>
                <a:spcPct val="107000"/>
              </a:lnSpc>
              <a:spcBef>
                <a:spcPts val="300"/>
              </a:spcBef>
            </a:pPr>
            <a:r>
              <a:rPr lang="en-GB" dirty="0">
                <a:ea typeface="Calibri" panose="020F0502020204030204" pitchFamily="34" charset="0"/>
                <a:cs typeface="Times New Roman" panose="02020603050405020304" pitchFamily="18" charset="0"/>
              </a:rPr>
              <a:t>Oversees and monitors joint projects to ensure success</a:t>
            </a:r>
            <a:endParaRPr lang="en-US" dirty="0">
              <a:ea typeface="Calibri" panose="020F0502020204030204" pitchFamily="34" charset="0"/>
              <a:cs typeface="Times New Roman" panose="02020603050405020304" pitchFamily="18" charset="0"/>
            </a:endParaRPr>
          </a:p>
        </p:txBody>
      </p:sp>
      <p:sp>
        <p:nvSpPr>
          <p:cNvPr id="45" name="Text Placeholder 12">
            <a:extLst>
              <a:ext uri="{FF2B5EF4-FFF2-40B4-BE49-F238E27FC236}">
                <a16:creationId xmlns:a16="http://schemas.microsoft.com/office/drawing/2014/main" id="{4573622A-C3F1-479E-B948-E10155E17182}"/>
              </a:ext>
            </a:extLst>
          </p:cNvPr>
          <p:cNvSpPr txBox="1">
            <a:spLocks/>
          </p:cNvSpPr>
          <p:nvPr/>
        </p:nvSpPr>
        <p:spPr bwMode="gray">
          <a:xfrm>
            <a:off x="3193040" y="2742444"/>
            <a:ext cx="2217160" cy="453970"/>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0" indent="0">
              <a:spcBef>
                <a:spcPts val="300"/>
              </a:spcBef>
              <a:buNone/>
            </a:pPr>
            <a:r>
              <a:rPr lang="en-US" b="1" dirty="0">
                <a:cs typeface="Arial" panose="020B0604020202020204" pitchFamily="34" charset="0"/>
              </a:rPr>
              <a:t>RISK MANAGEMENT</a:t>
            </a:r>
          </a:p>
          <a:p>
            <a:pPr>
              <a:spcBef>
                <a:spcPts val="300"/>
              </a:spcBef>
            </a:pPr>
            <a:r>
              <a:rPr lang="en-US" dirty="0">
                <a:cs typeface="Arial" panose="020B0604020202020204" pitchFamily="34" charset="0"/>
              </a:rPr>
              <a:t>Resolves problems that arise within joint projects</a:t>
            </a:r>
          </a:p>
        </p:txBody>
      </p:sp>
      <p:cxnSp>
        <p:nvCxnSpPr>
          <p:cNvPr id="46" name="Straight Connector 45">
            <a:extLst>
              <a:ext uri="{FF2B5EF4-FFF2-40B4-BE49-F238E27FC236}">
                <a16:creationId xmlns:a16="http://schemas.microsoft.com/office/drawing/2014/main" id="{A38F9B7B-436A-446B-B509-172A7EB6793A}"/>
              </a:ext>
            </a:extLst>
          </p:cNvPr>
          <p:cNvCxnSpPr>
            <a:cxnSpLocks/>
          </p:cNvCxnSpPr>
          <p:nvPr/>
        </p:nvCxnSpPr>
        <p:spPr bwMode="gray">
          <a:xfrm>
            <a:off x="2854166" y="1427675"/>
            <a:ext cx="3442939"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414F56AF-AB56-42A8-8B72-DEF3429ACE9D}"/>
              </a:ext>
            </a:extLst>
          </p:cNvPr>
          <p:cNvSpPr/>
          <p:nvPr/>
        </p:nvSpPr>
        <p:spPr>
          <a:xfrm>
            <a:off x="3224463" y="3327202"/>
            <a:ext cx="3200400" cy="1107996"/>
          </a:xfrm>
          <a:prstGeom prst="rect">
            <a:avLst/>
          </a:prstGeom>
        </p:spPr>
        <p:txBody>
          <a:bodyPr vert="horz" wrap="square" lIns="0" tIns="0" rIns="0" bIns="0" rtlCol="0">
            <a:spAutoFit/>
          </a:bodyPr>
          <a:lstStyle/>
          <a:p>
            <a:pPr defTabSz="1018879">
              <a:buClr>
                <a:schemeClr val="tx1"/>
              </a:buClr>
            </a:pPr>
            <a:r>
              <a:rPr lang="en-GB" sz="900" b="1" dirty="0">
                <a:cs typeface="Arial" panose="020B0604020202020204" pitchFamily="34" charset="0"/>
              </a:rPr>
              <a:t>AREAS OF COLLABORATION</a:t>
            </a:r>
          </a:p>
          <a:p>
            <a:pPr marL="118872" lvl="1" indent="-118872" defTabSz="1018879">
              <a:buClr>
                <a:schemeClr val="tx1"/>
              </a:buClr>
              <a:buFont typeface="Arial" panose="020B0604020202020204" pitchFamily="34" charset="0"/>
              <a:buChar char="•"/>
            </a:pPr>
            <a:r>
              <a:rPr lang="en-GB" sz="900" dirty="0"/>
              <a:t>School-based alumni engagement</a:t>
            </a:r>
          </a:p>
          <a:p>
            <a:pPr marL="118872" lvl="1" indent="-118872" defTabSz="1018879">
              <a:buClr>
                <a:schemeClr val="tx1"/>
              </a:buClr>
              <a:buFont typeface="Arial" panose="020B0604020202020204" pitchFamily="34" charset="0"/>
              <a:buChar char="•"/>
            </a:pPr>
            <a:r>
              <a:rPr lang="en-GB" sz="900" dirty="0"/>
              <a:t>Alumni-student portal</a:t>
            </a:r>
          </a:p>
          <a:p>
            <a:pPr marL="118872" lvl="1" indent="-118872" defTabSz="1018879">
              <a:buClr>
                <a:schemeClr val="tx1"/>
              </a:buClr>
              <a:buFont typeface="Arial" panose="020B0604020202020204" pitchFamily="34" charset="0"/>
              <a:buChar char="•"/>
            </a:pPr>
            <a:r>
              <a:rPr lang="en-GB" sz="900" dirty="0"/>
              <a:t>Alumni case studies</a:t>
            </a:r>
          </a:p>
          <a:p>
            <a:pPr marL="118872" lvl="1" indent="-118872" defTabSz="1018879">
              <a:buClr>
                <a:schemeClr val="tx1"/>
              </a:buClr>
              <a:buFont typeface="Arial" panose="020B0604020202020204" pitchFamily="34" charset="0"/>
              <a:buChar char="•"/>
            </a:pPr>
            <a:r>
              <a:rPr lang="en-GB" sz="900" dirty="0"/>
              <a:t>Support for recent graduates</a:t>
            </a:r>
          </a:p>
          <a:p>
            <a:pPr marL="118872" lvl="1" indent="-118872" defTabSz="1018879">
              <a:buClr>
                <a:schemeClr val="tx1"/>
              </a:buClr>
              <a:buFont typeface="Arial" panose="020B0604020202020204" pitchFamily="34" charset="0"/>
              <a:buChar char="•"/>
            </a:pPr>
            <a:r>
              <a:rPr lang="en-GB" sz="900" dirty="0"/>
              <a:t>Insights programme</a:t>
            </a:r>
          </a:p>
          <a:p>
            <a:pPr marL="118872" lvl="1" indent="-118872" defTabSz="1018879">
              <a:buClr>
                <a:schemeClr val="tx1"/>
              </a:buClr>
              <a:buFont typeface="Arial" panose="020B0604020202020204" pitchFamily="34" charset="0"/>
              <a:buChar char="•"/>
            </a:pPr>
            <a:r>
              <a:rPr lang="en-GB" sz="900" dirty="0"/>
              <a:t>Industry engagement</a:t>
            </a:r>
          </a:p>
          <a:p>
            <a:pPr marL="118872" lvl="1" indent="-118872" defTabSz="1018879">
              <a:buClr>
                <a:schemeClr val="tx1"/>
              </a:buClr>
              <a:buFont typeface="Arial" panose="020B0604020202020204" pitchFamily="34" charset="0"/>
              <a:buChar char="•"/>
            </a:pPr>
            <a:r>
              <a:rPr lang="en-GB" sz="900" dirty="0"/>
              <a:t>Internships </a:t>
            </a:r>
          </a:p>
        </p:txBody>
      </p:sp>
      <p:pic>
        <p:nvPicPr>
          <p:cNvPr id="50" name="Picture 49" descr="A close up of a logo&#10;&#10;Description automatically generated">
            <a:extLst>
              <a:ext uri="{FF2B5EF4-FFF2-40B4-BE49-F238E27FC236}">
                <a16:creationId xmlns:a16="http://schemas.microsoft.com/office/drawing/2014/main" id="{EA3D1168-922D-4A49-8305-8208C9A6BD9F}"/>
              </a:ext>
            </a:extLst>
          </p:cNvPr>
          <p:cNvPicPr>
            <a:picLocks noChangeAspect="1"/>
          </p:cNvPicPr>
          <p:nvPr/>
        </p:nvPicPr>
        <p:blipFill>
          <a:blip r:embed="rId7"/>
          <a:stretch>
            <a:fillRect/>
          </a:stretch>
        </p:blipFill>
        <p:spPr>
          <a:xfrm>
            <a:off x="2826636" y="2669813"/>
            <a:ext cx="291357" cy="256394"/>
          </a:xfrm>
          <a:prstGeom prst="rect">
            <a:avLst/>
          </a:prstGeom>
        </p:spPr>
      </p:pic>
      <p:pic>
        <p:nvPicPr>
          <p:cNvPr id="52" name="Picture 51" descr="A close up of ware&#10;&#10;Description automatically generated">
            <a:extLst>
              <a:ext uri="{FF2B5EF4-FFF2-40B4-BE49-F238E27FC236}">
                <a16:creationId xmlns:a16="http://schemas.microsoft.com/office/drawing/2014/main" id="{E1957CB6-FECD-4AF0-9734-AFFE6A049F75}"/>
              </a:ext>
            </a:extLst>
          </p:cNvPr>
          <p:cNvPicPr>
            <a:picLocks noChangeAspect="1"/>
          </p:cNvPicPr>
          <p:nvPr/>
        </p:nvPicPr>
        <p:blipFill>
          <a:blip r:embed="rId8"/>
          <a:stretch>
            <a:fillRect/>
          </a:stretch>
        </p:blipFill>
        <p:spPr>
          <a:xfrm>
            <a:off x="2826636" y="2089064"/>
            <a:ext cx="318356" cy="320493"/>
          </a:xfrm>
          <a:prstGeom prst="rect">
            <a:avLst/>
          </a:prstGeom>
        </p:spPr>
      </p:pic>
      <p:pic>
        <p:nvPicPr>
          <p:cNvPr id="54" name="Picture 53">
            <a:extLst>
              <a:ext uri="{FF2B5EF4-FFF2-40B4-BE49-F238E27FC236}">
                <a16:creationId xmlns:a16="http://schemas.microsoft.com/office/drawing/2014/main" id="{387E5941-EA64-428D-8518-A6C1B276B057}"/>
              </a:ext>
            </a:extLst>
          </p:cNvPr>
          <p:cNvPicPr>
            <a:picLocks noChangeAspect="1"/>
          </p:cNvPicPr>
          <p:nvPr/>
        </p:nvPicPr>
        <p:blipFill>
          <a:blip r:embed="rId9"/>
          <a:stretch>
            <a:fillRect/>
          </a:stretch>
        </p:blipFill>
        <p:spPr>
          <a:xfrm>
            <a:off x="2854166" y="1572004"/>
            <a:ext cx="196645" cy="240791"/>
          </a:xfrm>
          <a:prstGeom prst="rect">
            <a:avLst/>
          </a:prstGeom>
        </p:spPr>
      </p:pic>
      <p:pic>
        <p:nvPicPr>
          <p:cNvPr id="56" name="Picture 55" descr="A close up of a logo&#10;&#10;Description automatically generated">
            <a:extLst>
              <a:ext uri="{FF2B5EF4-FFF2-40B4-BE49-F238E27FC236}">
                <a16:creationId xmlns:a16="http://schemas.microsoft.com/office/drawing/2014/main" id="{E11D2588-1B8B-46FD-A437-5677CA649233}"/>
              </a:ext>
            </a:extLst>
          </p:cNvPr>
          <p:cNvPicPr>
            <a:picLocks noChangeAspect="1"/>
          </p:cNvPicPr>
          <p:nvPr/>
        </p:nvPicPr>
        <p:blipFill>
          <a:blip r:embed="rId10"/>
          <a:stretch>
            <a:fillRect/>
          </a:stretch>
        </p:blipFill>
        <p:spPr>
          <a:xfrm>
            <a:off x="2840135" y="3272909"/>
            <a:ext cx="291357" cy="190352"/>
          </a:xfrm>
          <a:prstGeom prst="rect">
            <a:avLst/>
          </a:prstGeom>
        </p:spPr>
      </p:pic>
      <p:pic>
        <p:nvPicPr>
          <p:cNvPr id="57" name="Picture 2" descr="The University of Edinburgh home">
            <a:extLst>
              <a:ext uri="{FF2B5EF4-FFF2-40B4-BE49-F238E27FC236}">
                <a16:creationId xmlns:a16="http://schemas.microsoft.com/office/drawing/2014/main" id="{CBB8CC15-0D72-4A04-826A-2E510035522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6215" y="4177478"/>
            <a:ext cx="1151241" cy="27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653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3633B4-6A77-498F-9AB6-179A17295BFA}"/>
              </a:ext>
            </a:extLst>
          </p:cNvPr>
          <p:cNvSpPr>
            <a:spLocks noGrp="1"/>
          </p:cNvSpPr>
          <p:nvPr>
            <p:ph type="body" sz="quarter" idx="15"/>
          </p:nvPr>
        </p:nvSpPr>
        <p:spPr>
          <a:xfrm>
            <a:off x="280195" y="640267"/>
            <a:ext cx="6034880" cy="369332"/>
          </a:xfrm>
        </p:spPr>
        <p:txBody>
          <a:bodyPr/>
          <a:lstStyle/>
          <a:p>
            <a:r>
              <a:rPr lang="en-US" dirty="0"/>
              <a:t>University of Richmond Combines Alumni Relations and Career Service Offices</a:t>
            </a:r>
          </a:p>
        </p:txBody>
      </p:sp>
      <p:sp>
        <p:nvSpPr>
          <p:cNvPr id="3" name="Text Placeholder 2">
            <a:extLst>
              <a:ext uri="{FF2B5EF4-FFF2-40B4-BE49-F238E27FC236}">
                <a16:creationId xmlns:a16="http://schemas.microsoft.com/office/drawing/2014/main" id="{3B969EFB-D125-4A56-8432-091ED100BE05}"/>
              </a:ext>
            </a:extLst>
          </p:cNvPr>
          <p:cNvSpPr>
            <a:spLocks noGrp="1"/>
          </p:cNvSpPr>
          <p:nvPr>
            <p:ph type="body" sz="quarter" idx="16"/>
          </p:nvPr>
        </p:nvSpPr>
        <p:spPr>
          <a:xfrm>
            <a:off x="280194" y="38227"/>
            <a:ext cx="2701130" cy="246221"/>
          </a:xfrm>
        </p:spPr>
        <p:txBody>
          <a:bodyPr/>
          <a:lstStyle/>
          <a:p>
            <a:r>
              <a:rPr lang="en-US" dirty="0"/>
              <a:t>Strategy 9: Developing Cross-Campus Partnerships</a:t>
            </a:r>
          </a:p>
        </p:txBody>
      </p:sp>
      <p:sp>
        <p:nvSpPr>
          <p:cNvPr id="4" name="Text Placeholder 3">
            <a:extLst>
              <a:ext uri="{FF2B5EF4-FFF2-40B4-BE49-F238E27FC236}">
                <a16:creationId xmlns:a16="http://schemas.microsoft.com/office/drawing/2014/main" id="{05631998-D68E-4D26-9CC7-9D61933A7E53}"/>
              </a:ext>
            </a:extLst>
          </p:cNvPr>
          <p:cNvSpPr>
            <a:spLocks noGrp="1"/>
          </p:cNvSpPr>
          <p:nvPr>
            <p:ph type="body" sz="quarter" idx="18"/>
          </p:nvPr>
        </p:nvSpPr>
        <p:spPr>
          <a:xfrm>
            <a:off x="2987040" y="4446657"/>
            <a:ext cx="3413760" cy="353943"/>
          </a:xfrm>
        </p:spPr>
        <p:txBody>
          <a:bodyPr/>
          <a:lstStyle/>
          <a:p>
            <a:r>
              <a:rPr lang="en-US" dirty="0"/>
              <a:t>Source: “The golden age is coming: fusing alumni relations and career services,” </a:t>
            </a:r>
            <a:r>
              <a:rPr lang="en-US" i="1" dirty="0"/>
              <a:t>Higher Ed Live, </a:t>
            </a:r>
            <a:r>
              <a:rPr lang="en-US" dirty="0">
                <a:hlinkClick r:id="rId3"/>
              </a:rPr>
              <a:t>http://higheredlive.com/the-golden-age-is-coming-fusing-alumni-relations-and-career-services/</a:t>
            </a:r>
            <a:r>
              <a:rPr lang="en-US" dirty="0"/>
              <a:t> Source: “Integrating Career Services and Alumni Relations, </a:t>
            </a:r>
            <a:r>
              <a:rPr lang="en-US" i="1" dirty="0"/>
              <a:t>NACE</a:t>
            </a:r>
            <a:r>
              <a:rPr lang="en-US" dirty="0"/>
              <a:t>, 9-1-2018, </a:t>
            </a:r>
            <a:r>
              <a:rPr lang="en-US" dirty="0">
                <a:hlinkClick r:id="rId4"/>
              </a:rPr>
              <a:t>https://www.naceweb.org/career-development/organizational-structure/integrating-career-services-and-alumni-relations/</a:t>
            </a:r>
            <a:endParaRPr lang="en-US" dirty="0"/>
          </a:p>
        </p:txBody>
      </p:sp>
      <p:sp>
        <p:nvSpPr>
          <p:cNvPr id="5" name="Text Placeholder 4">
            <a:extLst>
              <a:ext uri="{FF2B5EF4-FFF2-40B4-BE49-F238E27FC236}">
                <a16:creationId xmlns:a16="http://schemas.microsoft.com/office/drawing/2014/main" id="{D40B8FCB-CA2A-4270-9B85-BFF0F299660E}"/>
              </a:ext>
            </a:extLst>
          </p:cNvPr>
          <p:cNvSpPr>
            <a:spLocks noGrp="1"/>
          </p:cNvSpPr>
          <p:nvPr>
            <p:ph type="body" sz="quarter" idx="19"/>
          </p:nvPr>
        </p:nvSpPr>
        <p:spPr>
          <a:xfrm>
            <a:off x="0" y="4365725"/>
            <a:ext cx="2046204" cy="230832"/>
          </a:xfrm>
        </p:spPr>
        <p:txBody>
          <a:bodyPr/>
          <a:lstStyle/>
          <a:p>
            <a:endParaRPr lang="en-US" dirty="0"/>
          </a:p>
        </p:txBody>
      </p:sp>
      <p:sp>
        <p:nvSpPr>
          <p:cNvPr id="6" name="Title 5">
            <a:extLst>
              <a:ext uri="{FF2B5EF4-FFF2-40B4-BE49-F238E27FC236}">
                <a16:creationId xmlns:a16="http://schemas.microsoft.com/office/drawing/2014/main" id="{C02BDA6C-D7AA-4BEC-B6AF-047DD57582C8}"/>
              </a:ext>
            </a:extLst>
          </p:cNvPr>
          <p:cNvSpPr>
            <a:spLocks noGrp="1"/>
          </p:cNvSpPr>
          <p:nvPr>
            <p:ph type="title"/>
          </p:nvPr>
        </p:nvSpPr>
        <p:spPr/>
        <p:txBody>
          <a:bodyPr/>
          <a:lstStyle/>
          <a:p>
            <a:r>
              <a:rPr lang="en-US" dirty="0"/>
              <a:t>A Strategic Merger</a:t>
            </a:r>
          </a:p>
        </p:txBody>
      </p:sp>
      <p:grpSp>
        <p:nvGrpSpPr>
          <p:cNvPr id="7" name="Group 6">
            <a:extLst>
              <a:ext uri="{FF2B5EF4-FFF2-40B4-BE49-F238E27FC236}">
                <a16:creationId xmlns:a16="http://schemas.microsoft.com/office/drawing/2014/main" id="{1889DC5D-99F3-40A7-A96D-AEA4BBF14651}"/>
              </a:ext>
            </a:extLst>
          </p:cNvPr>
          <p:cNvGrpSpPr/>
          <p:nvPr/>
        </p:nvGrpSpPr>
        <p:grpSpPr>
          <a:xfrm>
            <a:off x="276776" y="1028348"/>
            <a:ext cx="5847248" cy="3101189"/>
            <a:chOff x="276776" y="1028348"/>
            <a:chExt cx="5847248" cy="3101189"/>
          </a:xfrm>
        </p:grpSpPr>
        <p:sp>
          <p:nvSpPr>
            <p:cNvPr id="8" name="Text Placeholder 1">
              <a:extLst>
                <a:ext uri="{FF2B5EF4-FFF2-40B4-BE49-F238E27FC236}">
                  <a16:creationId xmlns:a16="http://schemas.microsoft.com/office/drawing/2014/main" id="{980BB595-EF1C-4674-BDD2-473BAEDAC80E}"/>
                </a:ext>
              </a:extLst>
            </p:cNvPr>
            <p:cNvSpPr txBox="1">
              <a:spLocks/>
            </p:cNvSpPr>
            <p:nvPr/>
          </p:nvSpPr>
          <p:spPr bwMode="gray">
            <a:xfrm>
              <a:off x="3419476" y="1280552"/>
              <a:ext cx="2704548" cy="2848985"/>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lvl="0" indent="0">
                <a:buNone/>
              </a:pPr>
              <a:r>
                <a:rPr lang="en-US" sz="1000" b="1" dirty="0"/>
                <a:t>An Emerging US Trend</a:t>
              </a:r>
            </a:p>
            <a:p>
              <a:pPr marL="0" lvl="0" indent="0">
                <a:buNone/>
              </a:pPr>
              <a:r>
                <a:rPr lang="en-US" dirty="0"/>
                <a:t>“The merging of alumni relations and career services is a trend in higher education that acknowledges the </a:t>
              </a:r>
              <a:r>
                <a:rPr lang="en-US" b="1" dirty="0"/>
                <a:t>strategic importance of network building and the role key stakeholders can play in preparing students for the work world.</a:t>
              </a:r>
              <a:r>
                <a:rPr lang="en-US" dirty="0"/>
                <a:t> From an </a:t>
              </a:r>
              <a:r>
                <a:rPr lang="en-US" dirty="0" err="1"/>
                <a:t>organisational</a:t>
              </a:r>
              <a:r>
                <a:rPr lang="en-US" dirty="0"/>
                <a:t> standpoint, combining alumni relations with career services is a potential first step to adding more strategic importance and message focus to the work of stakeholder engagement.”</a:t>
              </a:r>
            </a:p>
            <a:p>
              <a:pPr marL="0" indent="0" algn="r">
                <a:buNone/>
              </a:pPr>
              <a:r>
                <a:rPr lang="en-US" sz="800" i="1" dirty="0"/>
                <a:t>Ryan Catherwood</a:t>
              </a:r>
              <a:br>
                <a:rPr lang="en-US" sz="800" i="1" dirty="0"/>
              </a:br>
              <a:r>
                <a:rPr lang="en-US" sz="800" i="1" dirty="0"/>
                <a:t>Assistant VP for Alumni and Career Services</a:t>
              </a:r>
              <a:br>
                <a:rPr lang="en-US" sz="800" i="1" dirty="0"/>
              </a:br>
              <a:r>
                <a:rPr lang="en-US" sz="800" i="1" dirty="0"/>
                <a:t>Longwood University</a:t>
              </a:r>
            </a:p>
          </p:txBody>
        </p:sp>
        <p:grpSp>
          <p:nvGrpSpPr>
            <p:cNvPr id="9" name="Group 8">
              <a:extLst>
                <a:ext uri="{FF2B5EF4-FFF2-40B4-BE49-F238E27FC236}">
                  <a16:creationId xmlns:a16="http://schemas.microsoft.com/office/drawing/2014/main" id="{FDC48999-CEDF-4C67-8DFD-CC98CC1B23B3}"/>
                </a:ext>
              </a:extLst>
            </p:cNvPr>
            <p:cNvGrpSpPr/>
            <p:nvPr/>
          </p:nvGrpSpPr>
          <p:grpSpPr bwMode="gray">
            <a:xfrm>
              <a:off x="5852351" y="1280552"/>
              <a:ext cx="271672" cy="181522"/>
              <a:chOff x="4411101" y="2672199"/>
              <a:chExt cx="271672" cy="181522"/>
            </a:xfrm>
          </p:grpSpPr>
          <p:sp>
            <p:nvSpPr>
              <p:cNvPr id="10" name="Rectangle 9">
                <a:extLst>
                  <a:ext uri="{FF2B5EF4-FFF2-40B4-BE49-F238E27FC236}">
                    <a16:creationId xmlns:a16="http://schemas.microsoft.com/office/drawing/2014/main" id="{AB83CA57-D6BC-407B-919D-E4D1004777F2}"/>
                  </a:ext>
                </a:extLst>
              </p:cNvPr>
              <p:cNvSpPr/>
              <p:nvPr/>
            </p:nvSpPr>
            <p:spPr bwMode="gray">
              <a:xfrm>
                <a:off x="4411101" y="2672199"/>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11" name="Round Same Side Corner Rectangle 69">
                <a:extLst>
                  <a:ext uri="{FF2B5EF4-FFF2-40B4-BE49-F238E27FC236}">
                    <a16:creationId xmlns:a16="http://schemas.microsoft.com/office/drawing/2014/main" id="{8D6E6704-8325-4A7C-8BCE-E7F4503C8778}"/>
                  </a:ext>
                </a:extLst>
              </p:cNvPr>
              <p:cNvSpPr/>
              <p:nvPr/>
            </p:nvSpPr>
            <p:spPr bwMode="gray">
              <a:xfrm rot="10800000">
                <a:off x="4411101" y="2672199"/>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12" name="Freeform 70">
                <a:extLst>
                  <a:ext uri="{FF2B5EF4-FFF2-40B4-BE49-F238E27FC236}">
                    <a16:creationId xmlns:a16="http://schemas.microsoft.com/office/drawing/2014/main" id="{900EDEF9-E548-4F86-84F4-052AFD95CF9D}"/>
                  </a:ext>
                </a:extLst>
              </p:cNvPr>
              <p:cNvSpPr>
                <a:spLocks/>
              </p:cNvSpPr>
              <p:nvPr/>
            </p:nvSpPr>
            <p:spPr bwMode="gray">
              <a:xfrm rot="10800000">
                <a:off x="4455144" y="2707350"/>
                <a:ext cx="58797" cy="109665"/>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13" name="Freeform 71">
                <a:extLst>
                  <a:ext uri="{FF2B5EF4-FFF2-40B4-BE49-F238E27FC236}">
                    <a16:creationId xmlns:a16="http://schemas.microsoft.com/office/drawing/2014/main" id="{5CF2540B-20E3-480A-BECE-5794E22DB2CF}"/>
                  </a:ext>
                </a:extLst>
              </p:cNvPr>
              <p:cNvSpPr>
                <a:spLocks/>
              </p:cNvSpPr>
              <p:nvPr/>
            </p:nvSpPr>
            <p:spPr bwMode="gray">
              <a:xfrm rot="10800000">
                <a:off x="4524511" y="2707350"/>
                <a:ext cx="58797" cy="109665"/>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sp>
          <p:nvSpPr>
            <p:cNvPr id="18" name="Rectangle 17">
              <a:extLst>
                <a:ext uri="{FF2B5EF4-FFF2-40B4-BE49-F238E27FC236}">
                  <a16:creationId xmlns:a16="http://schemas.microsoft.com/office/drawing/2014/main" id="{76472CA3-239B-42FC-AF9A-A2F4AF20BDAF}"/>
                </a:ext>
              </a:extLst>
            </p:cNvPr>
            <p:cNvSpPr/>
            <p:nvPr/>
          </p:nvSpPr>
          <p:spPr>
            <a:xfrm>
              <a:off x="277810" y="1314384"/>
              <a:ext cx="2933159" cy="307777"/>
            </a:xfrm>
            <a:prstGeom prst="rect">
              <a:avLst/>
            </a:prstGeom>
          </p:spPr>
          <p:txBody>
            <a:bodyPr wrap="square" lIns="0" tIns="0" rIns="0" bIns="0">
              <a:spAutoFit/>
            </a:bodyPr>
            <a:lstStyle/>
            <a:p>
              <a:r>
                <a:rPr lang="en-US" sz="1000" b="1" dirty="0">
                  <a:solidFill>
                    <a:srgbClr val="464646"/>
                  </a:solidFill>
                  <a:cs typeface="Calibri" panose="020F0502020204030204" pitchFamily="34" charset="0"/>
                </a:rPr>
                <a:t>University of Richmond’s Office of Alumni Relations and Career Services   </a:t>
              </a:r>
              <a:endParaRPr lang="en-US" sz="1000" dirty="0">
                <a:cs typeface="Calibri" panose="020F0502020204030204" pitchFamily="34" charset="0"/>
              </a:endParaRPr>
            </a:p>
          </p:txBody>
        </p:sp>
        <p:sp>
          <p:nvSpPr>
            <p:cNvPr id="22" name="TextBox 21">
              <a:extLst>
                <a:ext uri="{FF2B5EF4-FFF2-40B4-BE49-F238E27FC236}">
                  <a16:creationId xmlns:a16="http://schemas.microsoft.com/office/drawing/2014/main" id="{30F473BB-68E2-461E-AC1A-99932B0EA16E}"/>
                </a:ext>
              </a:extLst>
            </p:cNvPr>
            <p:cNvSpPr txBox="1"/>
            <p:nvPr/>
          </p:nvSpPr>
          <p:spPr>
            <a:xfrm>
              <a:off x="276776" y="1687112"/>
              <a:ext cx="2704548" cy="2349361"/>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800" dirty="0"/>
                <a:t>In 2010, Richmond </a:t>
              </a:r>
              <a:r>
                <a:rPr lang="en-US" sz="800" b="1" dirty="0"/>
                <a:t>combined offices of career services and alumni services </a:t>
              </a:r>
              <a:r>
                <a:rPr lang="en-US" sz="800" dirty="0"/>
                <a:t>to provide additional resources for students and more deeply engage alumni</a:t>
              </a:r>
            </a:p>
            <a:p>
              <a:pPr marL="118872" indent="-118872">
                <a:spcBef>
                  <a:spcPts val="500"/>
                </a:spcBef>
                <a:buFont typeface="Arial" panose="020B0604020202020204" pitchFamily="34" charset="0"/>
                <a:buChar char="•"/>
              </a:pPr>
              <a:r>
                <a:rPr lang="en-US" sz="800" dirty="0"/>
                <a:t>Office reports to Advancement and houses </a:t>
              </a:r>
              <a:r>
                <a:rPr lang="en-US" sz="800" b="1" dirty="0"/>
                <a:t>career advising, employer relations, and alumni relations</a:t>
              </a:r>
            </a:p>
            <a:p>
              <a:pPr marL="118872" indent="-118872">
                <a:spcBef>
                  <a:spcPts val="500"/>
                </a:spcBef>
                <a:buFont typeface="Arial" panose="020B0604020202020204" pitchFamily="34" charset="0"/>
                <a:buChar char="•"/>
              </a:pPr>
              <a:r>
                <a:rPr lang="en-US" sz="800" dirty="0"/>
                <a:t>Since merger, observed notable</a:t>
              </a:r>
              <a:r>
                <a:rPr lang="en-US" sz="800" b="1" dirty="0"/>
                <a:t> increases in alumni participating in career services programming</a:t>
              </a:r>
            </a:p>
            <a:p>
              <a:pPr marL="118872" indent="-118872">
                <a:spcBef>
                  <a:spcPts val="500"/>
                </a:spcBef>
                <a:buFont typeface="Arial" panose="020B0604020202020204" pitchFamily="34" charset="0"/>
                <a:buChar char="•"/>
              </a:pPr>
              <a:r>
                <a:rPr lang="en-US" sz="800" dirty="0"/>
                <a:t>Launched </a:t>
              </a:r>
              <a:r>
                <a:rPr lang="en-US" sz="800" b="1" dirty="0"/>
                <a:t>several innovative programmes </a:t>
              </a:r>
              <a:r>
                <a:rPr lang="en-US" sz="800" dirty="0"/>
                <a:t>featuring alumni, including an alumni job-shadowing programme</a:t>
              </a:r>
            </a:p>
            <a:p>
              <a:pPr marL="118872" indent="-118872">
                <a:spcBef>
                  <a:spcPts val="500"/>
                </a:spcBef>
                <a:buFont typeface="Arial" panose="020B0604020202020204" pitchFamily="34" charset="0"/>
                <a:buChar char="•"/>
              </a:pPr>
              <a:r>
                <a:rPr lang="en-US" sz="800" dirty="0"/>
                <a:t>Created a community of students, alumni, and employers that facilitates meaningful connections, fosters relationships, and </a:t>
              </a:r>
              <a:r>
                <a:rPr lang="en-US" sz="800" b="1" dirty="0"/>
                <a:t>provides comprehensive career development</a:t>
              </a:r>
            </a:p>
          </p:txBody>
        </p:sp>
        <p:pic>
          <p:nvPicPr>
            <p:cNvPr id="1026" name="Picture 2" descr="Image result for university of richmond logo">
              <a:extLst>
                <a:ext uri="{FF2B5EF4-FFF2-40B4-BE49-F238E27FC236}">
                  <a16:creationId xmlns:a16="http://schemas.microsoft.com/office/drawing/2014/main" id="{B60E8FB8-1A55-4F80-ABD3-9239E1D14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810" y="1028348"/>
              <a:ext cx="1061334" cy="2031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43516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653AE7-7C8B-4553-A5F7-61CD2D058426}"/>
              </a:ext>
            </a:extLst>
          </p:cNvPr>
          <p:cNvSpPr>
            <a:spLocks noGrp="1"/>
          </p:cNvSpPr>
          <p:nvPr>
            <p:ph type="title"/>
          </p:nvPr>
        </p:nvSpPr>
        <p:spPr>
          <a:xfrm>
            <a:off x="457200" y="1562832"/>
            <a:ext cx="5114925" cy="1163395"/>
          </a:xfrm>
        </p:spPr>
        <p:txBody>
          <a:bodyPr/>
          <a:lstStyle/>
          <a:p>
            <a:pPr>
              <a:spcBef>
                <a:spcPts val="500"/>
              </a:spcBef>
            </a:pPr>
            <a:r>
              <a:rPr lang="en-US" sz="2800" dirty="0" err="1"/>
              <a:t>Maximising</a:t>
            </a:r>
            <a:r>
              <a:rPr lang="en-US" sz="2800" dirty="0"/>
              <a:t> Impact With Targeted Recruitment and Assessment </a:t>
            </a:r>
          </a:p>
        </p:txBody>
      </p:sp>
      <p:sp>
        <p:nvSpPr>
          <p:cNvPr id="8" name="Text Placeholder 7">
            <a:extLst>
              <a:ext uri="{FF2B5EF4-FFF2-40B4-BE49-F238E27FC236}">
                <a16:creationId xmlns:a16="http://schemas.microsoft.com/office/drawing/2014/main" id="{B87D283F-848C-44E0-AFEA-3AFE60B104FE}"/>
              </a:ext>
            </a:extLst>
          </p:cNvPr>
          <p:cNvSpPr>
            <a:spLocks noGrp="1"/>
          </p:cNvSpPr>
          <p:nvPr>
            <p:ph type="body" sz="quarter" idx="19"/>
          </p:nvPr>
        </p:nvSpPr>
        <p:spPr/>
        <p:txBody>
          <a:bodyPr/>
          <a:lstStyle/>
          <a:p>
            <a:endParaRPr lang="en-US" dirty="0"/>
          </a:p>
        </p:txBody>
      </p:sp>
      <p:sp>
        <p:nvSpPr>
          <p:cNvPr id="9" name="Text Placeholder 8">
            <a:extLst>
              <a:ext uri="{FF2B5EF4-FFF2-40B4-BE49-F238E27FC236}">
                <a16:creationId xmlns:a16="http://schemas.microsoft.com/office/drawing/2014/main" id="{B3DC7C8F-86E3-4B99-8B2D-85BD5A15CBFA}"/>
              </a:ext>
            </a:extLst>
          </p:cNvPr>
          <p:cNvSpPr>
            <a:spLocks noGrp="1"/>
          </p:cNvSpPr>
          <p:nvPr>
            <p:ph type="body" sz="quarter" idx="20"/>
          </p:nvPr>
        </p:nvSpPr>
        <p:spPr/>
        <p:txBody>
          <a:bodyPr/>
          <a:lstStyle/>
          <a:p>
            <a:endParaRPr lang="en-US" dirty="0"/>
          </a:p>
        </p:txBody>
      </p:sp>
      <p:sp>
        <p:nvSpPr>
          <p:cNvPr id="10" name="Text Placeholder 9">
            <a:extLst>
              <a:ext uri="{FF2B5EF4-FFF2-40B4-BE49-F238E27FC236}">
                <a16:creationId xmlns:a16="http://schemas.microsoft.com/office/drawing/2014/main" id="{B4BA000B-D19D-4B50-AAD4-AC398340B448}"/>
              </a:ext>
            </a:extLst>
          </p:cNvPr>
          <p:cNvSpPr>
            <a:spLocks noGrp="1"/>
          </p:cNvSpPr>
          <p:nvPr>
            <p:ph type="body" sz="quarter" idx="21"/>
          </p:nvPr>
        </p:nvSpPr>
        <p:spPr>
          <a:xfrm>
            <a:off x="4779242" y="3494256"/>
            <a:ext cx="655847" cy="205151"/>
          </a:xfrm>
        </p:spPr>
        <p:txBody>
          <a:bodyPr/>
          <a:lstStyle/>
          <a:p>
            <a:r>
              <a:rPr lang="en-US" dirty="0"/>
              <a:t>Section</a:t>
            </a:r>
          </a:p>
        </p:txBody>
      </p:sp>
      <p:sp>
        <p:nvSpPr>
          <p:cNvPr id="11" name="Text Placeholder 10">
            <a:extLst>
              <a:ext uri="{FF2B5EF4-FFF2-40B4-BE49-F238E27FC236}">
                <a16:creationId xmlns:a16="http://schemas.microsoft.com/office/drawing/2014/main" id="{B9FD9344-A99E-4F8B-A0D4-BFADF41A3777}"/>
              </a:ext>
            </a:extLst>
          </p:cNvPr>
          <p:cNvSpPr>
            <a:spLocks noGrp="1"/>
          </p:cNvSpPr>
          <p:nvPr>
            <p:ph type="body" sz="quarter" idx="22"/>
          </p:nvPr>
        </p:nvSpPr>
        <p:spPr/>
        <p:txBody>
          <a:bodyPr/>
          <a:lstStyle/>
          <a:p>
            <a:r>
              <a:rPr lang="en-US" dirty="0"/>
              <a:t>4</a:t>
            </a:r>
          </a:p>
        </p:txBody>
      </p:sp>
    </p:spTree>
    <p:extLst>
      <p:ext uri="{BB962C8B-B14F-4D97-AF65-F5344CB8AC3E}">
        <p14:creationId xmlns:p14="http://schemas.microsoft.com/office/powerpoint/2010/main" val="2258532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649A5E-0CC1-4439-AC68-CEEE2B09CF95}"/>
              </a:ext>
            </a:extLst>
          </p:cNvPr>
          <p:cNvSpPr>
            <a:spLocks noGrp="1"/>
          </p:cNvSpPr>
          <p:nvPr>
            <p:ph type="body" sz="quarter" idx="15"/>
          </p:nvPr>
        </p:nvSpPr>
        <p:spPr/>
        <p:txBody>
          <a:bodyPr/>
          <a:lstStyle/>
          <a:p>
            <a:endParaRPr lang="en-US" dirty="0"/>
          </a:p>
        </p:txBody>
      </p:sp>
      <p:sp>
        <p:nvSpPr>
          <p:cNvPr id="3" name="Text Placeholder 2">
            <a:extLst>
              <a:ext uri="{FF2B5EF4-FFF2-40B4-BE49-F238E27FC236}">
                <a16:creationId xmlns:a16="http://schemas.microsoft.com/office/drawing/2014/main" id="{A6BFD644-54E6-42C2-8FF0-1C3928B6BD67}"/>
              </a:ext>
            </a:extLst>
          </p:cNvPr>
          <p:cNvSpPr>
            <a:spLocks noGrp="1"/>
          </p:cNvSpPr>
          <p:nvPr>
            <p:ph type="body" sz="quarter" idx="16"/>
          </p:nvPr>
        </p:nvSpPr>
        <p:spPr/>
        <p:txBody>
          <a:bodyPr/>
          <a:lstStyle/>
          <a:p>
            <a:endParaRPr lang="en-US" dirty="0"/>
          </a:p>
        </p:txBody>
      </p:sp>
      <p:sp>
        <p:nvSpPr>
          <p:cNvPr id="5" name="Text Placeholder 4">
            <a:extLst>
              <a:ext uri="{FF2B5EF4-FFF2-40B4-BE49-F238E27FC236}">
                <a16:creationId xmlns:a16="http://schemas.microsoft.com/office/drawing/2014/main" id="{87DAB776-733B-40CF-ACB5-EE9829890F30}"/>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9AE4862A-8399-4508-AAA3-2060308B55CF}"/>
              </a:ext>
            </a:extLst>
          </p:cNvPr>
          <p:cNvSpPr>
            <a:spLocks noGrp="1"/>
          </p:cNvSpPr>
          <p:nvPr>
            <p:ph type="title"/>
          </p:nvPr>
        </p:nvSpPr>
        <p:spPr>
          <a:xfrm>
            <a:off x="280193" y="67706"/>
            <a:ext cx="4587371" cy="498598"/>
          </a:xfrm>
        </p:spPr>
        <p:txBody>
          <a:bodyPr/>
          <a:lstStyle/>
          <a:p>
            <a:r>
              <a:rPr lang="en-US" dirty="0" err="1"/>
              <a:t>Maximising</a:t>
            </a:r>
            <a:r>
              <a:rPr lang="en-US" dirty="0"/>
              <a:t> Impact through Marketing, Communication, and Assessment</a:t>
            </a:r>
          </a:p>
        </p:txBody>
      </p:sp>
      <p:sp>
        <p:nvSpPr>
          <p:cNvPr id="48" name="Text Placeholder 3">
            <a:extLst>
              <a:ext uri="{FF2B5EF4-FFF2-40B4-BE49-F238E27FC236}">
                <a16:creationId xmlns:a16="http://schemas.microsoft.com/office/drawing/2014/main" id="{60FDCA20-B3FE-4823-945B-76FC3ADB65CB}"/>
              </a:ext>
            </a:extLst>
          </p:cNvPr>
          <p:cNvSpPr txBox="1">
            <a:spLocks/>
          </p:cNvSpPr>
          <p:nvPr/>
        </p:nvSpPr>
        <p:spPr bwMode="gray">
          <a:xfrm>
            <a:off x="5148072" y="4677489"/>
            <a:ext cx="1252728"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r>
              <a:rPr lang="en-US" dirty="0"/>
              <a:t>Source: EAB interviews and analysis.</a:t>
            </a:r>
          </a:p>
        </p:txBody>
      </p:sp>
      <p:grpSp>
        <p:nvGrpSpPr>
          <p:cNvPr id="4" name="Group 3">
            <a:extLst>
              <a:ext uri="{FF2B5EF4-FFF2-40B4-BE49-F238E27FC236}">
                <a16:creationId xmlns:a16="http://schemas.microsoft.com/office/drawing/2014/main" id="{8DF7F942-4652-4A36-BD2A-90E11A45C936}"/>
              </a:ext>
            </a:extLst>
          </p:cNvPr>
          <p:cNvGrpSpPr/>
          <p:nvPr/>
        </p:nvGrpSpPr>
        <p:grpSpPr>
          <a:xfrm>
            <a:off x="528083" y="1123950"/>
            <a:ext cx="5491057" cy="3279871"/>
            <a:chOff x="528083" y="1123950"/>
            <a:chExt cx="5491057" cy="3279871"/>
          </a:xfrm>
        </p:grpSpPr>
        <p:sp>
          <p:nvSpPr>
            <p:cNvPr id="35" name="TextBox 34">
              <a:extLst>
                <a:ext uri="{FF2B5EF4-FFF2-40B4-BE49-F238E27FC236}">
                  <a16:creationId xmlns:a16="http://schemas.microsoft.com/office/drawing/2014/main" id="{9702DE87-D764-4C5D-9240-1D373F513F5D}"/>
                </a:ext>
              </a:extLst>
            </p:cNvPr>
            <p:cNvSpPr txBox="1"/>
            <p:nvPr/>
          </p:nvSpPr>
          <p:spPr bwMode="gray">
            <a:xfrm>
              <a:off x="3511263" y="1123950"/>
              <a:ext cx="2507877" cy="3279871"/>
            </a:xfrm>
            <a:prstGeom prst="rect">
              <a:avLst/>
            </a:prstGeom>
            <a:solidFill>
              <a:schemeClr val="accent5"/>
            </a:solidFill>
            <a:ln w="12700">
              <a:noFill/>
              <a:miter lim="800000"/>
            </a:ln>
          </p:spPr>
          <p:txBody>
            <a:bodyPr wrap="square" lIns="137160" tIns="91440" rIns="137160" bIns="0" rtlCol="0">
              <a:noAutofit/>
            </a:bodyPr>
            <a:lstStyle/>
            <a:p>
              <a:endParaRPr lang="en-US" sz="1000" b="1" dirty="0">
                <a:solidFill>
                  <a:schemeClr val="bg1"/>
                </a:solidFill>
              </a:endParaRPr>
            </a:p>
          </p:txBody>
        </p:sp>
        <p:sp>
          <p:nvSpPr>
            <p:cNvPr id="37" name="TextBox 36">
              <a:extLst>
                <a:ext uri="{FF2B5EF4-FFF2-40B4-BE49-F238E27FC236}">
                  <a16:creationId xmlns:a16="http://schemas.microsoft.com/office/drawing/2014/main" id="{FD845B69-F3B2-41C6-8FE5-090993992FBE}"/>
                </a:ext>
              </a:extLst>
            </p:cNvPr>
            <p:cNvSpPr txBox="1"/>
            <p:nvPr/>
          </p:nvSpPr>
          <p:spPr>
            <a:xfrm>
              <a:off x="604226" y="1184676"/>
              <a:ext cx="1629940" cy="153888"/>
            </a:xfrm>
            <a:prstGeom prst="rect">
              <a:avLst/>
            </a:prstGeom>
            <a:noFill/>
          </p:spPr>
          <p:txBody>
            <a:bodyPr wrap="square" lIns="0" tIns="0" rIns="0" bIns="0" rtlCol="0">
              <a:spAutoFit/>
            </a:bodyPr>
            <a:lstStyle/>
            <a:p>
              <a:pPr>
                <a:spcBef>
                  <a:spcPts val="500"/>
                </a:spcBef>
              </a:pPr>
              <a:r>
                <a:rPr lang="en-US" sz="1000" b="1" dirty="0"/>
                <a:t>Three Main Challenges</a:t>
              </a:r>
            </a:p>
          </p:txBody>
        </p:sp>
        <p:sp>
          <p:nvSpPr>
            <p:cNvPr id="38" name="TextBox 37">
              <a:extLst>
                <a:ext uri="{FF2B5EF4-FFF2-40B4-BE49-F238E27FC236}">
                  <a16:creationId xmlns:a16="http://schemas.microsoft.com/office/drawing/2014/main" id="{D876152A-5912-4304-A4ED-D60EF98A42D1}"/>
                </a:ext>
              </a:extLst>
            </p:cNvPr>
            <p:cNvSpPr txBox="1"/>
            <p:nvPr/>
          </p:nvSpPr>
          <p:spPr>
            <a:xfrm>
              <a:off x="3644613" y="1184676"/>
              <a:ext cx="1474122" cy="153888"/>
            </a:xfrm>
            <a:prstGeom prst="rect">
              <a:avLst/>
            </a:prstGeom>
            <a:noFill/>
          </p:spPr>
          <p:txBody>
            <a:bodyPr wrap="square" lIns="0" tIns="0" rIns="0" bIns="0" rtlCol="0">
              <a:spAutoFit/>
            </a:bodyPr>
            <a:lstStyle/>
            <a:p>
              <a:pPr>
                <a:spcBef>
                  <a:spcPts val="500"/>
                </a:spcBef>
              </a:pPr>
              <a:r>
                <a:rPr lang="en-US" sz="1000" b="1" dirty="0">
                  <a:solidFill>
                    <a:schemeClr val="bg1"/>
                  </a:solidFill>
                </a:rPr>
                <a:t>Potential Solutions</a:t>
              </a:r>
            </a:p>
          </p:txBody>
        </p:sp>
        <p:cxnSp>
          <p:nvCxnSpPr>
            <p:cNvPr id="42" name="Straight Connector 41">
              <a:extLst>
                <a:ext uri="{FF2B5EF4-FFF2-40B4-BE49-F238E27FC236}">
                  <a16:creationId xmlns:a16="http://schemas.microsoft.com/office/drawing/2014/main" id="{BA172919-EC36-4F82-AD53-5EFC8DB07F53}"/>
                </a:ext>
              </a:extLst>
            </p:cNvPr>
            <p:cNvCxnSpPr>
              <a:cxnSpLocks/>
            </p:cNvCxnSpPr>
            <p:nvPr/>
          </p:nvCxnSpPr>
          <p:spPr bwMode="gray">
            <a:xfrm>
              <a:off x="3644613" y="1398906"/>
              <a:ext cx="1474122"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301D2CB-BA7D-49EF-8E57-63D7B02443BB}"/>
                </a:ext>
              </a:extLst>
            </p:cNvPr>
            <p:cNvCxnSpPr>
              <a:cxnSpLocks/>
            </p:cNvCxnSpPr>
            <p:nvPr/>
          </p:nvCxnSpPr>
          <p:spPr bwMode="gray">
            <a:xfrm>
              <a:off x="604226" y="1398906"/>
              <a:ext cx="1629940" cy="0"/>
            </a:xfrm>
            <a:prstGeom prst="line">
              <a:avLst/>
            </a:prstGeom>
            <a:ln w="12700">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97707C5-EEF1-4BB1-B421-E25C75055AA3}"/>
                </a:ext>
              </a:extLst>
            </p:cNvPr>
            <p:cNvGrpSpPr/>
            <p:nvPr/>
          </p:nvGrpSpPr>
          <p:grpSpPr>
            <a:xfrm>
              <a:off x="528083" y="2515885"/>
              <a:ext cx="5339271" cy="692497"/>
              <a:chOff x="528083" y="2462293"/>
              <a:chExt cx="5339271" cy="692497"/>
            </a:xfrm>
          </p:grpSpPr>
          <p:sp>
            <p:nvSpPr>
              <p:cNvPr id="10" name="TextBox 9">
                <a:extLst>
                  <a:ext uri="{FF2B5EF4-FFF2-40B4-BE49-F238E27FC236}">
                    <a16:creationId xmlns:a16="http://schemas.microsoft.com/office/drawing/2014/main" id="{8ABBAF8E-2A4B-4145-9652-4F47DE0F5FCC}"/>
                  </a:ext>
                </a:extLst>
              </p:cNvPr>
              <p:cNvSpPr txBox="1"/>
              <p:nvPr/>
            </p:nvSpPr>
            <p:spPr>
              <a:xfrm>
                <a:off x="817928" y="2462293"/>
                <a:ext cx="1867700" cy="692497"/>
              </a:xfrm>
              <a:prstGeom prst="rect">
                <a:avLst/>
              </a:prstGeom>
              <a:noFill/>
            </p:spPr>
            <p:txBody>
              <a:bodyPr wrap="square" lIns="0" tIns="0" rIns="0" bIns="0" rtlCol="0">
                <a:spAutoFit/>
              </a:bodyPr>
              <a:lstStyle/>
              <a:p>
                <a:pPr>
                  <a:spcBef>
                    <a:spcPts val="500"/>
                  </a:spcBef>
                </a:pPr>
                <a:r>
                  <a:rPr lang="en-US" sz="900" b="1" dirty="0"/>
                  <a:t>Alumni don’t show up: </a:t>
                </a:r>
                <a:r>
                  <a:rPr lang="en-US" sz="900" dirty="0"/>
                  <a:t>A lack of proactive asks and unclear  volunteer opportunities results in fewer and the wrong types of alumni volunteers</a:t>
                </a:r>
              </a:p>
            </p:txBody>
          </p:sp>
          <p:grpSp>
            <p:nvGrpSpPr>
              <p:cNvPr id="17" name="Group 16">
                <a:extLst>
                  <a:ext uri="{FF2B5EF4-FFF2-40B4-BE49-F238E27FC236}">
                    <a16:creationId xmlns:a16="http://schemas.microsoft.com/office/drawing/2014/main" id="{ADB8D240-B2F9-4997-AF61-DB1AA998432E}"/>
                  </a:ext>
                </a:extLst>
              </p:cNvPr>
              <p:cNvGrpSpPr/>
              <p:nvPr/>
            </p:nvGrpSpPr>
            <p:grpSpPr>
              <a:xfrm>
                <a:off x="3648822" y="2617497"/>
                <a:ext cx="2218532" cy="415498"/>
                <a:chOff x="3648822" y="2686747"/>
                <a:chExt cx="2218532" cy="415498"/>
              </a:xfrm>
            </p:grpSpPr>
            <p:sp>
              <p:nvSpPr>
                <p:cNvPr id="28" name="TextBox 27">
                  <a:extLst>
                    <a:ext uri="{FF2B5EF4-FFF2-40B4-BE49-F238E27FC236}">
                      <a16:creationId xmlns:a16="http://schemas.microsoft.com/office/drawing/2014/main" id="{1E87AD70-52AF-4E3E-96D3-84ABB941B8CC}"/>
                    </a:ext>
                  </a:extLst>
                </p:cNvPr>
                <p:cNvSpPr txBox="1"/>
                <p:nvPr/>
              </p:nvSpPr>
              <p:spPr>
                <a:xfrm>
                  <a:off x="4104728" y="2686747"/>
                  <a:ext cx="1762626" cy="415498"/>
                </a:xfrm>
                <a:prstGeom prst="rect">
                  <a:avLst/>
                </a:prstGeom>
                <a:noFill/>
              </p:spPr>
              <p:txBody>
                <a:bodyPr wrap="square" lIns="0" tIns="0" rIns="0" bIns="0" rtlCol="0">
                  <a:spAutoFit/>
                </a:bodyPr>
                <a:lstStyle/>
                <a:p>
                  <a:r>
                    <a:rPr lang="en-US" sz="900" b="1" dirty="0">
                      <a:solidFill>
                        <a:schemeClr val="bg1"/>
                      </a:solidFill>
                    </a:rPr>
                    <a:t>Strategy 11: Recruiting Best-Fit Alumni to the Right Programmes</a:t>
                  </a:r>
                </a:p>
              </p:txBody>
            </p:sp>
            <p:pic>
              <p:nvPicPr>
                <p:cNvPr id="36" name="Picture 35">
                  <a:extLst>
                    <a:ext uri="{FF2B5EF4-FFF2-40B4-BE49-F238E27FC236}">
                      <a16:creationId xmlns:a16="http://schemas.microsoft.com/office/drawing/2014/main" id="{2985A7E4-271D-4561-B6FF-B906EA572134}"/>
                    </a:ext>
                  </a:extLst>
                </p:cNvPr>
                <p:cNvPicPr>
                  <a:picLocks noChangeAspect="1"/>
                </p:cNvPicPr>
                <p:nvPr/>
              </p:nvPicPr>
              <p:blipFill>
                <a:blip r:embed="rId3">
                  <a:lum bright="100000"/>
                </a:blip>
                <a:stretch>
                  <a:fillRect/>
                </a:stretch>
              </p:blipFill>
              <p:spPr>
                <a:xfrm>
                  <a:off x="3648822" y="2694912"/>
                  <a:ext cx="365760" cy="365760"/>
                </a:xfrm>
                <a:prstGeom prst="rect">
                  <a:avLst/>
                </a:prstGeom>
              </p:spPr>
            </p:pic>
          </p:grpSp>
          <p:sp>
            <p:nvSpPr>
              <p:cNvPr id="39" name="TextBox 38">
                <a:extLst>
                  <a:ext uri="{FF2B5EF4-FFF2-40B4-BE49-F238E27FC236}">
                    <a16:creationId xmlns:a16="http://schemas.microsoft.com/office/drawing/2014/main" id="{C804FB9B-33F7-4837-8C6F-4C82DC3D22B7}"/>
                  </a:ext>
                </a:extLst>
              </p:cNvPr>
              <p:cNvSpPr txBox="1"/>
              <p:nvPr/>
            </p:nvSpPr>
            <p:spPr bwMode="gray">
              <a:xfrm>
                <a:off x="528083" y="2639265"/>
                <a:ext cx="152286" cy="338554"/>
              </a:xfrm>
              <a:prstGeom prst="rect">
                <a:avLst/>
              </a:prstGeom>
              <a:noFill/>
            </p:spPr>
            <p:txBody>
              <a:bodyPr wrap="none" lIns="0" tIns="0" rIns="0" bIns="0" rtlCol="0">
                <a:spAutoFit/>
              </a:bodyPr>
              <a:lstStyle/>
              <a:p>
                <a:r>
                  <a:rPr lang="en-US" sz="2200" dirty="0">
                    <a:solidFill>
                      <a:schemeClr val="tx2"/>
                    </a:solidFill>
                    <a:latin typeface="+mj-lt"/>
                  </a:rPr>
                  <a:t>2</a:t>
                </a:r>
              </a:p>
            </p:txBody>
          </p:sp>
          <p:sp>
            <p:nvSpPr>
              <p:cNvPr id="45" name="Right Arrow 12">
                <a:extLst>
                  <a:ext uri="{FF2B5EF4-FFF2-40B4-BE49-F238E27FC236}">
                    <a16:creationId xmlns:a16="http://schemas.microsoft.com/office/drawing/2014/main" id="{0B9401B4-1DA2-4387-A706-BAFBB3CBDCA4}"/>
                  </a:ext>
                </a:extLst>
              </p:cNvPr>
              <p:cNvSpPr/>
              <p:nvPr/>
            </p:nvSpPr>
            <p:spPr bwMode="gray">
              <a:xfrm>
                <a:off x="2917798" y="2717102"/>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grpSp>
        <p:grpSp>
          <p:nvGrpSpPr>
            <p:cNvPr id="31" name="Group 30">
              <a:extLst>
                <a:ext uri="{FF2B5EF4-FFF2-40B4-BE49-F238E27FC236}">
                  <a16:creationId xmlns:a16="http://schemas.microsoft.com/office/drawing/2014/main" id="{84E20252-6323-4F91-AF96-1A2D08D4588C}"/>
                </a:ext>
              </a:extLst>
            </p:cNvPr>
            <p:cNvGrpSpPr/>
            <p:nvPr/>
          </p:nvGrpSpPr>
          <p:grpSpPr>
            <a:xfrm>
              <a:off x="528083" y="3567518"/>
              <a:ext cx="5392425" cy="692497"/>
              <a:chOff x="528083" y="3567518"/>
              <a:chExt cx="5392425" cy="692497"/>
            </a:xfrm>
          </p:grpSpPr>
          <p:sp>
            <p:nvSpPr>
              <p:cNvPr id="27" name="TextBox 26">
                <a:extLst>
                  <a:ext uri="{FF2B5EF4-FFF2-40B4-BE49-F238E27FC236}">
                    <a16:creationId xmlns:a16="http://schemas.microsoft.com/office/drawing/2014/main" id="{734726B8-4151-423C-858C-DBE92C2C5546}"/>
                  </a:ext>
                </a:extLst>
              </p:cNvPr>
              <p:cNvSpPr txBox="1"/>
              <p:nvPr/>
            </p:nvSpPr>
            <p:spPr>
              <a:xfrm>
                <a:off x="817927" y="3567518"/>
                <a:ext cx="1949968" cy="692497"/>
              </a:xfrm>
              <a:prstGeom prst="rect">
                <a:avLst/>
              </a:prstGeom>
              <a:noFill/>
            </p:spPr>
            <p:txBody>
              <a:bodyPr wrap="square" lIns="0" tIns="0" rIns="0" bIns="0" rtlCol="0">
                <a:spAutoFit/>
              </a:bodyPr>
              <a:lstStyle/>
              <a:p>
                <a:pPr>
                  <a:spcBef>
                    <a:spcPts val="500"/>
                  </a:spcBef>
                </a:pPr>
                <a:r>
                  <a:rPr lang="en-US" sz="900" b="1" dirty="0"/>
                  <a:t>Not evaluating programmes: </a:t>
                </a:r>
                <a:r>
                  <a:rPr lang="en-US" sz="900" dirty="0"/>
                  <a:t>Insufficient programme evaluation makes it difficult to advocate for more resources and prioritise engagement activities</a:t>
                </a:r>
              </a:p>
            </p:txBody>
          </p:sp>
          <p:grpSp>
            <p:nvGrpSpPr>
              <p:cNvPr id="23" name="Group 22">
                <a:extLst>
                  <a:ext uri="{FF2B5EF4-FFF2-40B4-BE49-F238E27FC236}">
                    <a16:creationId xmlns:a16="http://schemas.microsoft.com/office/drawing/2014/main" id="{39F9FA70-BD76-49C0-9E00-650A447CA767}"/>
                  </a:ext>
                </a:extLst>
              </p:cNvPr>
              <p:cNvGrpSpPr/>
              <p:nvPr/>
            </p:nvGrpSpPr>
            <p:grpSpPr>
              <a:xfrm>
                <a:off x="3648821" y="3731437"/>
                <a:ext cx="2271687" cy="356006"/>
                <a:chOff x="3648821" y="3800686"/>
                <a:chExt cx="2271687" cy="356006"/>
              </a:xfrm>
            </p:grpSpPr>
            <p:sp>
              <p:nvSpPr>
                <p:cNvPr id="29" name="TextBox 28">
                  <a:extLst>
                    <a:ext uri="{FF2B5EF4-FFF2-40B4-BE49-F238E27FC236}">
                      <a16:creationId xmlns:a16="http://schemas.microsoft.com/office/drawing/2014/main" id="{BA24A4C8-6C8B-491E-ADF4-06F5974D4821}"/>
                    </a:ext>
                  </a:extLst>
                </p:cNvPr>
                <p:cNvSpPr txBox="1"/>
                <p:nvPr/>
              </p:nvSpPr>
              <p:spPr>
                <a:xfrm>
                  <a:off x="4106545" y="3840190"/>
                  <a:ext cx="1813963"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12: Evaluating and Communicating Impact</a:t>
                  </a:r>
                </a:p>
              </p:txBody>
            </p:sp>
            <p:pic>
              <p:nvPicPr>
                <p:cNvPr id="43" name="Picture 42">
                  <a:extLst>
                    <a:ext uri="{FF2B5EF4-FFF2-40B4-BE49-F238E27FC236}">
                      <a16:creationId xmlns:a16="http://schemas.microsoft.com/office/drawing/2014/main" id="{C816E272-D5A3-4756-A4F1-D3410300D94B}"/>
                    </a:ext>
                  </a:extLst>
                </p:cNvPr>
                <p:cNvPicPr>
                  <a:picLocks noChangeAspect="1"/>
                </p:cNvPicPr>
                <p:nvPr/>
              </p:nvPicPr>
              <p:blipFill>
                <a:blip r:embed="rId4">
                  <a:lum bright="100000"/>
                </a:blip>
                <a:stretch>
                  <a:fillRect/>
                </a:stretch>
              </p:blipFill>
              <p:spPr>
                <a:xfrm>
                  <a:off x="3648821" y="3800686"/>
                  <a:ext cx="365760" cy="356006"/>
                </a:xfrm>
                <a:prstGeom prst="rect">
                  <a:avLst/>
                </a:prstGeom>
              </p:spPr>
            </p:pic>
          </p:grpSp>
          <p:sp>
            <p:nvSpPr>
              <p:cNvPr id="40" name="TextBox 39">
                <a:extLst>
                  <a:ext uri="{FF2B5EF4-FFF2-40B4-BE49-F238E27FC236}">
                    <a16:creationId xmlns:a16="http://schemas.microsoft.com/office/drawing/2014/main" id="{7DB0AC31-8CAB-4B27-B3F5-78F0ABBAB287}"/>
                  </a:ext>
                </a:extLst>
              </p:cNvPr>
              <p:cNvSpPr txBox="1"/>
              <p:nvPr/>
            </p:nvSpPr>
            <p:spPr bwMode="gray">
              <a:xfrm>
                <a:off x="528083" y="3740163"/>
                <a:ext cx="152286" cy="338554"/>
              </a:xfrm>
              <a:prstGeom prst="rect">
                <a:avLst/>
              </a:prstGeom>
              <a:noFill/>
            </p:spPr>
            <p:txBody>
              <a:bodyPr wrap="none" lIns="0" tIns="0" rIns="0" bIns="0" rtlCol="0">
                <a:spAutoFit/>
              </a:bodyPr>
              <a:lstStyle/>
              <a:p>
                <a:r>
                  <a:rPr lang="en-US" sz="2200" dirty="0">
                    <a:solidFill>
                      <a:schemeClr val="tx2"/>
                    </a:solidFill>
                    <a:latin typeface="+mj-lt"/>
                  </a:rPr>
                  <a:t>3</a:t>
                </a:r>
              </a:p>
            </p:txBody>
          </p:sp>
          <p:sp>
            <p:nvSpPr>
              <p:cNvPr id="46" name="Right Arrow 12">
                <a:extLst>
                  <a:ext uri="{FF2B5EF4-FFF2-40B4-BE49-F238E27FC236}">
                    <a16:creationId xmlns:a16="http://schemas.microsoft.com/office/drawing/2014/main" id="{C03E948C-C3D0-478A-B589-6104A3737BCF}"/>
                  </a:ext>
                </a:extLst>
              </p:cNvPr>
              <p:cNvSpPr/>
              <p:nvPr/>
            </p:nvSpPr>
            <p:spPr bwMode="gray">
              <a:xfrm>
                <a:off x="2917798" y="3818000"/>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grpSp>
        <p:grpSp>
          <p:nvGrpSpPr>
            <p:cNvPr id="25" name="Group 24">
              <a:extLst>
                <a:ext uri="{FF2B5EF4-FFF2-40B4-BE49-F238E27FC236}">
                  <a16:creationId xmlns:a16="http://schemas.microsoft.com/office/drawing/2014/main" id="{99596369-CE55-440C-A177-D3B6D727A2FD}"/>
                </a:ext>
              </a:extLst>
            </p:cNvPr>
            <p:cNvGrpSpPr/>
            <p:nvPr/>
          </p:nvGrpSpPr>
          <p:grpSpPr>
            <a:xfrm>
              <a:off x="528083" y="1464252"/>
              <a:ext cx="5332614" cy="692497"/>
              <a:chOff x="528083" y="1464252"/>
              <a:chExt cx="5332614" cy="692497"/>
            </a:xfrm>
          </p:grpSpPr>
          <p:sp>
            <p:nvSpPr>
              <p:cNvPr id="8" name="TextBox 7">
                <a:extLst>
                  <a:ext uri="{FF2B5EF4-FFF2-40B4-BE49-F238E27FC236}">
                    <a16:creationId xmlns:a16="http://schemas.microsoft.com/office/drawing/2014/main" id="{1A1C8EE7-D5F8-4212-8AAA-3064D08FE9BA}"/>
                  </a:ext>
                </a:extLst>
              </p:cNvPr>
              <p:cNvSpPr txBox="1"/>
              <p:nvPr/>
            </p:nvSpPr>
            <p:spPr>
              <a:xfrm>
                <a:off x="818350" y="1464252"/>
                <a:ext cx="1680998" cy="692497"/>
              </a:xfrm>
              <a:prstGeom prst="rect">
                <a:avLst/>
              </a:prstGeom>
              <a:noFill/>
            </p:spPr>
            <p:txBody>
              <a:bodyPr wrap="square" lIns="0" tIns="0" rIns="0" bIns="0" rtlCol="0">
                <a:spAutoFit/>
              </a:bodyPr>
              <a:lstStyle/>
              <a:p>
                <a:pPr>
                  <a:spcBef>
                    <a:spcPts val="500"/>
                  </a:spcBef>
                </a:pPr>
                <a:r>
                  <a:rPr lang="en-US" sz="900" b="1" dirty="0"/>
                  <a:t>Students don’t show up: </a:t>
                </a:r>
                <a:r>
                  <a:rPr lang="en-US" sz="900" dirty="0"/>
                  <a:t>Students often unaware of or uninterested in the programming available to improve their employability </a:t>
                </a:r>
              </a:p>
            </p:txBody>
          </p:sp>
          <p:grpSp>
            <p:nvGrpSpPr>
              <p:cNvPr id="9" name="Group 8">
                <a:extLst>
                  <a:ext uri="{FF2B5EF4-FFF2-40B4-BE49-F238E27FC236}">
                    <a16:creationId xmlns:a16="http://schemas.microsoft.com/office/drawing/2014/main" id="{FE80D3AC-77E6-4F9A-B964-9549E8941C19}"/>
                  </a:ext>
                </a:extLst>
              </p:cNvPr>
              <p:cNvGrpSpPr/>
              <p:nvPr/>
            </p:nvGrpSpPr>
            <p:grpSpPr>
              <a:xfrm>
                <a:off x="3721973" y="1631948"/>
                <a:ext cx="2138724" cy="365760"/>
                <a:chOff x="3721973" y="1658349"/>
                <a:chExt cx="2138724" cy="365760"/>
              </a:xfrm>
            </p:grpSpPr>
            <p:sp>
              <p:nvSpPr>
                <p:cNvPr id="11" name="TextBox 10">
                  <a:extLst>
                    <a:ext uri="{FF2B5EF4-FFF2-40B4-BE49-F238E27FC236}">
                      <a16:creationId xmlns:a16="http://schemas.microsoft.com/office/drawing/2014/main" id="{B4946F83-D1D0-4D51-9DD9-2AF1021F7165}"/>
                    </a:ext>
                  </a:extLst>
                </p:cNvPr>
                <p:cNvSpPr txBox="1"/>
                <p:nvPr/>
              </p:nvSpPr>
              <p:spPr>
                <a:xfrm>
                  <a:off x="4106546" y="1707647"/>
                  <a:ext cx="1754151" cy="276999"/>
                </a:xfrm>
                <a:prstGeom prst="rect">
                  <a:avLst/>
                </a:prstGeom>
                <a:noFill/>
              </p:spPr>
              <p:txBody>
                <a:bodyPr wrap="square" lIns="0" tIns="0" rIns="0" bIns="0" rtlCol="0">
                  <a:spAutoFit/>
                </a:bodyPr>
                <a:lstStyle/>
                <a:p>
                  <a:pPr>
                    <a:spcBef>
                      <a:spcPts val="500"/>
                    </a:spcBef>
                  </a:pPr>
                  <a:r>
                    <a:rPr lang="en-US" sz="900" b="1" dirty="0">
                      <a:solidFill>
                        <a:schemeClr val="bg1"/>
                      </a:solidFill>
                    </a:rPr>
                    <a:t>Strategy 10: Boosting Student participation</a:t>
                  </a:r>
                </a:p>
              </p:txBody>
            </p:sp>
            <p:pic>
              <p:nvPicPr>
                <p:cNvPr id="34" name="Picture 33">
                  <a:extLst>
                    <a:ext uri="{FF2B5EF4-FFF2-40B4-BE49-F238E27FC236}">
                      <a16:creationId xmlns:a16="http://schemas.microsoft.com/office/drawing/2014/main" id="{2D890B96-6616-4350-990D-5C123210C56A}"/>
                    </a:ext>
                  </a:extLst>
                </p:cNvPr>
                <p:cNvPicPr>
                  <a:picLocks noChangeAspect="1"/>
                </p:cNvPicPr>
                <p:nvPr/>
              </p:nvPicPr>
              <p:blipFill>
                <a:blip r:embed="rId5">
                  <a:lum bright="100000"/>
                </a:blip>
                <a:stretch>
                  <a:fillRect/>
                </a:stretch>
              </p:blipFill>
              <p:spPr>
                <a:xfrm>
                  <a:off x="3721973" y="1658349"/>
                  <a:ext cx="292608" cy="365760"/>
                </a:xfrm>
                <a:prstGeom prst="rect">
                  <a:avLst/>
                </a:prstGeom>
              </p:spPr>
            </p:pic>
          </p:grpSp>
          <p:sp>
            <p:nvSpPr>
              <p:cNvPr id="41" name="TextBox 40">
                <a:extLst>
                  <a:ext uri="{FF2B5EF4-FFF2-40B4-BE49-F238E27FC236}">
                    <a16:creationId xmlns:a16="http://schemas.microsoft.com/office/drawing/2014/main" id="{E6998DEB-9F03-498A-BEE9-A9DE6A9A71C3}"/>
                  </a:ext>
                </a:extLst>
              </p:cNvPr>
              <p:cNvSpPr txBox="1"/>
              <p:nvPr/>
            </p:nvSpPr>
            <p:spPr bwMode="gray">
              <a:xfrm>
                <a:off x="528083" y="1645551"/>
                <a:ext cx="152286" cy="338554"/>
              </a:xfrm>
              <a:prstGeom prst="rect">
                <a:avLst/>
              </a:prstGeom>
              <a:noFill/>
            </p:spPr>
            <p:txBody>
              <a:bodyPr wrap="none" lIns="0" tIns="0" rIns="0" bIns="0" rtlCol="0">
                <a:spAutoFit/>
              </a:bodyPr>
              <a:lstStyle/>
              <a:p>
                <a:r>
                  <a:rPr lang="en-US" sz="2200" dirty="0">
                    <a:solidFill>
                      <a:schemeClr val="tx2"/>
                    </a:solidFill>
                    <a:latin typeface="+mj-lt"/>
                  </a:rPr>
                  <a:t>1</a:t>
                </a:r>
              </a:p>
            </p:txBody>
          </p:sp>
          <p:sp>
            <p:nvSpPr>
              <p:cNvPr id="47" name="Right Arrow 12">
                <a:extLst>
                  <a:ext uri="{FF2B5EF4-FFF2-40B4-BE49-F238E27FC236}">
                    <a16:creationId xmlns:a16="http://schemas.microsoft.com/office/drawing/2014/main" id="{81E7B0D3-86C9-44F2-86EE-12D71EF38C81}"/>
                  </a:ext>
                </a:extLst>
              </p:cNvPr>
              <p:cNvSpPr/>
              <p:nvPr/>
            </p:nvSpPr>
            <p:spPr bwMode="gray">
              <a:xfrm>
                <a:off x="2917798" y="1723388"/>
                <a:ext cx="443986"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grpSp>
      </p:grpSp>
    </p:spTree>
    <p:extLst>
      <p:ext uri="{BB962C8B-B14F-4D97-AF65-F5344CB8AC3E}">
        <p14:creationId xmlns:p14="http://schemas.microsoft.com/office/powerpoint/2010/main" val="6757189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C4A94B-C84A-41F7-9879-368753D7BF22}"/>
              </a:ext>
            </a:extLst>
          </p:cNvPr>
          <p:cNvSpPr>
            <a:spLocks noGrp="1"/>
          </p:cNvSpPr>
          <p:nvPr>
            <p:ph type="body" sz="quarter" idx="15"/>
          </p:nvPr>
        </p:nvSpPr>
        <p:spPr/>
        <p:txBody>
          <a:bodyPr/>
          <a:lstStyle/>
          <a:p>
            <a:r>
              <a:rPr lang="en-US" dirty="0"/>
              <a:t>A Menu of Tactics Deployed to Encourage Student Participation</a:t>
            </a:r>
          </a:p>
        </p:txBody>
      </p:sp>
      <p:sp>
        <p:nvSpPr>
          <p:cNvPr id="3" name="Text Placeholder 2">
            <a:extLst>
              <a:ext uri="{FF2B5EF4-FFF2-40B4-BE49-F238E27FC236}">
                <a16:creationId xmlns:a16="http://schemas.microsoft.com/office/drawing/2014/main" id="{4AD86603-8C26-4524-8E4B-7FB0DCCA4C1C}"/>
              </a:ext>
            </a:extLst>
          </p:cNvPr>
          <p:cNvSpPr>
            <a:spLocks noGrp="1"/>
          </p:cNvSpPr>
          <p:nvPr>
            <p:ph type="body" sz="quarter" idx="16"/>
          </p:nvPr>
        </p:nvSpPr>
        <p:spPr/>
        <p:txBody>
          <a:bodyPr/>
          <a:lstStyle/>
          <a:p>
            <a:r>
              <a:rPr lang="en-US" dirty="0"/>
              <a:t>Strategy 10: Boosting Student Participation</a:t>
            </a:r>
          </a:p>
        </p:txBody>
      </p:sp>
      <p:sp>
        <p:nvSpPr>
          <p:cNvPr id="4" name="Text Placeholder 3">
            <a:extLst>
              <a:ext uri="{FF2B5EF4-FFF2-40B4-BE49-F238E27FC236}">
                <a16:creationId xmlns:a16="http://schemas.microsoft.com/office/drawing/2014/main" id="{9CE3C70F-06F5-4845-87FE-845A9CA68561}"/>
              </a:ext>
            </a:extLst>
          </p:cNvPr>
          <p:cNvSpPr>
            <a:spLocks noGrp="1"/>
          </p:cNvSpPr>
          <p:nvPr>
            <p:ph type="body" sz="quarter" idx="18"/>
          </p:nvPr>
        </p:nvSpPr>
        <p:spPr>
          <a:xfrm>
            <a:off x="5148072" y="4677489"/>
            <a:ext cx="1252728" cy="123111"/>
          </a:xfrm>
        </p:spPr>
        <p:txBody>
          <a:bodyPr/>
          <a:lstStyle/>
          <a:p>
            <a:pPr algn="r"/>
            <a:r>
              <a:rPr lang="en-US" dirty="0"/>
              <a:t>Source: EAB interviews and analysis.</a:t>
            </a:r>
          </a:p>
        </p:txBody>
      </p:sp>
      <p:sp>
        <p:nvSpPr>
          <p:cNvPr id="5" name="Text Placeholder 4">
            <a:extLst>
              <a:ext uri="{FF2B5EF4-FFF2-40B4-BE49-F238E27FC236}">
                <a16:creationId xmlns:a16="http://schemas.microsoft.com/office/drawing/2014/main" id="{A9E47836-1815-4CA4-9E54-A83DACA328E9}"/>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601CE0DE-D6A5-4AB2-8580-FEAB2D2FDBAD}"/>
              </a:ext>
            </a:extLst>
          </p:cNvPr>
          <p:cNvSpPr>
            <a:spLocks noGrp="1"/>
          </p:cNvSpPr>
          <p:nvPr>
            <p:ph type="title"/>
          </p:nvPr>
        </p:nvSpPr>
        <p:spPr/>
        <p:txBody>
          <a:bodyPr/>
          <a:lstStyle/>
          <a:p>
            <a:r>
              <a:rPr lang="en-US" dirty="0"/>
              <a:t>The Power of Persuasion</a:t>
            </a:r>
          </a:p>
        </p:txBody>
      </p:sp>
      <p:graphicFrame>
        <p:nvGraphicFramePr>
          <p:cNvPr id="8" name="Table 7">
            <a:extLst>
              <a:ext uri="{FF2B5EF4-FFF2-40B4-BE49-F238E27FC236}">
                <a16:creationId xmlns:a16="http://schemas.microsoft.com/office/drawing/2014/main" id="{7C0BC76B-3605-4F69-B60C-C46E1E1F28A0}"/>
              </a:ext>
            </a:extLst>
          </p:cNvPr>
          <p:cNvGraphicFramePr>
            <a:graphicFrameLocks noGrp="1"/>
          </p:cNvGraphicFramePr>
          <p:nvPr>
            <p:extLst>
              <p:ext uri="{D42A27DB-BD31-4B8C-83A1-F6EECF244321}">
                <p14:modId xmlns:p14="http://schemas.microsoft.com/office/powerpoint/2010/main" val="1386038888"/>
              </p:ext>
            </p:extLst>
          </p:nvPr>
        </p:nvGraphicFramePr>
        <p:xfrm>
          <a:off x="321072" y="1019492"/>
          <a:ext cx="5758656" cy="3474720"/>
        </p:xfrm>
        <a:graphic>
          <a:graphicData uri="http://schemas.openxmlformats.org/drawingml/2006/table">
            <a:tbl>
              <a:tblPr firstRow="1" bandRow="1">
                <a:tableStyleId>{7DF18680-E054-41AD-8BC1-D1AEF772440D}</a:tableStyleId>
              </a:tblPr>
              <a:tblGrid>
                <a:gridCol w="1729581">
                  <a:extLst>
                    <a:ext uri="{9D8B030D-6E8A-4147-A177-3AD203B41FA5}">
                      <a16:colId xmlns:a16="http://schemas.microsoft.com/office/drawing/2014/main" val="3113765026"/>
                    </a:ext>
                  </a:extLst>
                </a:gridCol>
                <a:gridCol w="4029075">
                  <a:extLst>
                    <a:ext uri="{9D8B030D-6E8A-4147-A177-3AD203B41FA5}">
                      <a16:colId xmlns:a16="http://schemas.microsoft.com/office/drawing/2014/main" val="774843665"/>
                    </a:ext>
                  </a:extLst>
                </a:gridCol>
              </a:tblGrid>
              <a:tr h="207747">
                <a:tc>
                  <a:txBody>
                    <a:bodyPr/>
                    <a:lstStyle/>
                    <a:p>
                      <a:r>
                        <a:rPr lang="en-US" sz="1000" dirty="0"/>
                        <a:t>Recruitment Idea</a:t>
                      </a:r>
                    </a:p>
                  </a:txBody>
                  <a:tcPr/>
                </a:tc>
                <a:tc>
                  <a:txBody>
                    <a:bodyPr/>
                    <a:lstStyle/>
                    <a:p>
                      <a:r>
                        <a:rPr lang="en-US" sz="1000" dirty="0"/>
                        <a:t>Description and Examples</a:t>
                      </a:r>
                    </a:p>
                  </a:txBody>
                  <a:tcPr/>
                </a:tc>
                <a:extLst>
                  <a:ext uri="{0D108BD9-81ED-4DB2-BD59-A6C34878D82A}">
                    <a16:rowId xmlns:a16="http://schemas.microsoft.com/office/drawing/2014/main" val="2149712796"/>
                  </a:ext>
                </a:extLst>
              </a:tr>
              <a:tr h="389526">
                <a:tc>
                  <a:txBody>
                    <a:bodyPr/>
                    <a:lstStyle/>
                    <a:p>
                      <a:r>
                        <a:rPr lang="en-US" sz="800" b="1" dirty="0"/>
                        <a:t>Offer Prizes and Incentives</a:t>
                      </a:r>
                    </a:p>
                  </a:txBody>
                  <a:tcPr/>
                </a:tc>
                <a:tc>
                  <a:txBody>
                    <a:bodyPr/>
                    <a:lstStyle/>
                    <a:p>
                      <a:r>
                        <a:rPr lang="en-US" sz="800" dirty="0">
                          <a:latin typeface="+mn-lt"/>
                        </a:rPr>
                        <a:t>Advertise prizes, food, and giveaways for programmes and events. </a:t>
                      </a:r>
                      <a:r>
                        <a:rPr lang="en-US" sz="800" b="1" dirty="0">
                          <a:latin typeface="+mn-lt"/>
                        </a:rPr>
                        <a:t>Brunel University London </a:t>
                      </a:r>
                      <a:r>
                        <a:rPr lang="en-US" sz="800" kern="1200" dirty="0">
                          <a:solidFill>
                            <a:schemeClr val="dk1"/>
                          </a:solidFill>
                          <a:effectLst/>
                          <a:latin typeface="+mn-lt"/>
                          <a:ea typeface="+mn-ea"/>
                          <a:cs typeface="+mn-cs"/>
                        </a:rPr>
                        <a:t>deployed a sign-up campaign for their online network with prizes including an Apple watch and iPad.</a:t>
                      </a:r>
                      <a:endParaRPr lang="en-US" sz="800" dirty="0">
                        <a:latin typeface="+mn-lt"/>
                      </a:endParaRPr>
                    </a:p>
                  </a:txBody>
                  <a:tcPr/>
                </a:tc>
                <a:extLst>
                  <a:ext uri="{0D108BD9-81ED-4DB2-BD59-A6C34878D82A}">
                    <a16:rowId xmlns:a16="http://schemas.microsoft.com/office/drawing/2014/main" val="649952744"/>
                  </a:ext>
                </a:extLst>
              </a:tr>
              <a:tr h="348651">
                <a:tc>
                  <a:txBody>
                    <a:bodyPr/>
                    <a:lstStyle/>
                    <a:p>
                      <a:r>
                        <a:rPr lang="en-US" sz="800" b="1" dirty="0"/>
                        <a:t>Recruit Faculty Members as Pitchmen</a:t>
                      </a:r>
                    </a:p>
                  </a:txBody>
                  <a:tcPr/>
                </a:tc>
                <a:tc>
                  <a:txBody>
                    <a:bodyPr/>
                    <a:lstStyle/>
                    <a:p>
                      <a:r>
                        <a:rPr lang="en-US" sz="800" dirty="0">
                          <a:latin typeface="+mn-lt"/>
                        </a:rPr>
                        <a:t>Ask faculty members to make attendance at employability events mandatory or for extra credit, or ask them to endorse events during class time. </a:t>
                      </a:r>
                    </a:p>
                  </a:txBody>
                  <a:tcPr/>
                </a:tc>
                <a:extLst>
                  <a:ext uri="{0D108BD9-81ED-4DB2-BD59-A6C34878D82A}">
                    <a16:rowId xmlns:a16="http://schemas.microsoft.com/office/drawing/2014/main" val="775642821"/>
                  </a:ext>
                </a:extLst>
              </a:tr>
              <a:tr h="534597">
                <a:tc>
                  <a:txBody>
                    <a:bodyPr/>
                    <a:lstStyle/>
                    <a:p>
                      <a:r>
                        <a:rPr lang="en-US" sz="800" b="1" dirty="0"/>
                        <a:t>Leverage Highly Trafficked Events and Locations</a:t>
                      </a:r>
                    </a:p>
                  </a:txBody>
                  <a:tcPr/>
                </a:tc>
                <a:tc>
                  <a:txBody>
                    <a:bodyPr/>
                    <a:lstStyle/>
                    <a:p>
                      <a:r>
                        <a:rPr lang="en-US" sz="800" dirty="0">
                          <a:latin typeface="+mn-lt"/>
                        </a:rPr>
                        <a:t>Include information about programmes at highly attended student events or highly-trafficked location, such as career fairs, libraries, and graduation. The </a:t>
                      </a:r>
                      <a:r>
                        <a:rPr lang="en-US" sz="800" b="1" dirty="0">
                          <a:latin typeface="+mn-lt"/>
                        </a:rPr>
                        <a:t>University of Sussex </a:t>
                      </a:r>
                      <a:r>
                        <a:rPr lang="en-US" sz="800" b="0" dirty="0">
                          <a:latin typeface="+mn-lt"/>
                        </a:rPr>
                        <a:t>has a booth at Winter graduation dedicated to encouraging sign-ups to their online networking platform.</a:t>
                      </a:r>
                    </a:p>
                  </a:txBody>
                  <a:tcPr/>
                </a:tc>
                <a:extLst>
                  <a:ext uri="{0D108BD9-81ED-4DB2-BD59-A6C34878D82A}">
                    <a16:rowId xmlns:a16="http://schemas.microsoft.com/office/drawing/2014/main" val="1118332518"/>
                  </a:ext>
                </a:extLst>
              </a:tr>
              <a:tr h="534597">
                <a:tc>
                  <a:txBody>
                    <a:bodyPr/>
                    <a:lstStyle/>
                    <a:p>
                      <a:r>
                        <a:rPr lang="en-US" sz="800" b="1" dirty="0"/>
                        <a:t>Target Specific Student Populations</a:t>
                      </a:r>
                    </a:p>
                  </a:txBody>
                  <a:tcPr/>
                </a:tc>
                <a:tc>
                  <a:txBody>
                    <a:bodyPr/>
                    <a:lstStyle/>
                    <a:p>
                      <a:r>
                        <a:rPr lang="en-US" sz="800" dirty="0">
                          <a:latin typeface="+mn-lt"/>
                        </a:rPr>
                        <a:t>Identify and reach out to specific student populations in most need of career development. The mentoring scheme at </a:t>
                      </a:r>
                      <a:r>
                        <a:rPr lang="en-US" sz="800" b="1" dirty="0">
                          <a:latin typeface="+mn-lt"/>
                        </a:rPr>
                        <a:t>Courtauld Institute of the Arts </a:t>
                      </a:r>
                      <a:r>
                        <a:rPr lang="en-US" sz="800" dirty="0">
                          <a:latin typeface="+mn-lt"/>
                        </a:rPr>
                        <a:t>specifically targets students least likely to proactively seek help, and most likely to need it (e.g., low-income, minority-status, etc.)</a:t>
                      </a:r>
                    </a:p>
                  </a:txBody>
                  <a:tcPr/>
                </a:tc>
                <a:extLst>
                  <a:ext uri="{0D108BD9-81ED-4DB2-BD59-A6C34878D82A}">
                    <a16:rowId xmlns:a16="http://schemas.microsoft.com/office/drawing/2014/main" val="728555711"/>
                  </a:ext>
                </a:extLst>
              </a:tr>
              <a:tr h="493400">
                <a:tc>
                  <a:txBody>
                    <a:bodyPr/>
                    <a:lstStyle/>
                    <a:p>
                      <a:r>
                        <a:rPr lang="en-US" sz="800" b="1" dirty="0"/>
                        <a:t>Utilise Social Media Takeovers</a:t>
                      </a:r>
                    </a:p>
                  </a:txBody>
                  <a:tcPr/>
                </a:tc>
                <a:tc>
                  <a:txBody>
                    <a:bodyPr/>
                    <a:lstStyle/>
                    <a:p>
                      <a:r>
                        <a:rPr lang="en-US" sz="800" dirty="0">
                          <a:latin typeface="+mn-lt"/>
                        </a:rPr>
                        <a:t>Leverage alumni social media spotlights, which typically have higher student activity, to advertise other employability programmes. </a:t>
                      </a:r>
                      <a:r>
                        <a:rPr lang="en-US" sz="800" b="1" dirty="0">
                          <a:latin typeface="+mn-lt"/>
                        </a:rPr>
                        <a:t>University of Glasgow </a:t>
                      </a:r>
                      <a:r>
                        <a:rPr lang="en-US" sz="800" dirty="0">
                          <a:latin typeface="+mn-lt"/>
                        </a:rPr>
                        <a:t>saw a spike in their e-mentoring platform after alumni Instagram takeovers.</a:t>
                      </a:r>
                    </a:p>
                  </a:txBody>
                  <a:tcPr/>
                </a:tc>
                <a:extLst>
                  <a:ext uri="{0D108BD9-81ED-4DB2-BD59-A6C34878D82A}">
                    <a16:rowId xmlns:a16="http://schemas.microsoft.com/office/drawing/2014/main" val="1310376499"/>
                  </a:ext>
                </a:extLst>
              </a:tr>
              <a:tr h="335285">
                <a:tc>
                  <a:txBody>
                    <a:bodyPr/>
                    <a:lstStyle/>
                    <a:p>
                      <a:r>
                        <a:rPr lang="en-US" sz="800" b="1" dirty="0"/>
                        <a:t>Leverage High Profile Alumni</a:t>
                      </a:r>
                    </a:p>
                  </a:txBody>
                  <a:tcPr/>
                </a:tc>
                <a:tc>
                  <a:txBody>
                    <a:bodyPr/>
                    <a:lstStyle/>
                    <a:p>
                      <a:pPr marL="0" marR="0" lvl="0" indent="0" algn="l" defTabSz="-114300" rtl="0" eaLnBrk="1" fontAlgn="auto" latinLnBrk="0" hangingPunct="1">
                        <a:lnSpc>
                          <a:spcPct val="100000"/>
                        </a:lnSpc>
                        <a:spcBef>
                          <a:spcPts val="300"/>
                        </a:spcBef>
                        <a:spcAft>
                          <a:spcPts val="0"/>
                        </a:spcAft>
                        <a:buClrTx/>
                        <a:buSzTx/>
                        <a:buFontTx/>
                        <a:buNone/>
                        <a:tabLst/>
                        <a:defRPr/>
                      </a:pPr>
                      <a:r>
                        <a:rPr lang="en-US" sz="800" dirty="0">
                          <a:latin typeface="+mn-lt"/>
                        </a:rPr>
                        <a:t>Invite famous alumni to campus to attract many students and serve as advocate for career development. </a:t>
                      </a:r>
                      <a:r>
                        <a:rPr lang="en-US" sz="800" b="1" dirty="0">
                          <a:latin typeface="+mn-lt"/>
                        </a:rPr>
                        <a:t>Wesleyan University’s </a:t>
                      </a:r>
                      <a:r>
                        <a:rPr lang="en-US" sz="800" b="0" kern="1200" dirty="0">
                          <a:solidFill>
                            <a:schemeClr val="dk1"/>
                          </a:solidFill>
                          <a:effectLst/>
                          <a:latin typeface="+mn-lt"/>
                          <a:ea typeface="+mn-ea"/>
                          <a:cs typeface="+mn-cs"/>
                        </a:rPr>
                        <a:t>Executive in Residence programme gives students an opportunity to personally meet high-profile alumni who provide career advice.</a:t>
                      </a:r>
                    </a:p>
                  </a:txBody>
                  <a:tcPr/>
                </a:tc>
                <a:extLst>
                  <a:ext uri="{0D108BD9-81ED-4DB2-BD59-A6C34878D82A}">
                    <a16:rowId xmlns:a16="http://schemas.microsoft.com/office/drawing/2014/main" val="1131074867"/>
                  </a:ext>
                </a:extLst>
              </a:tr>
            </a:tbl>
          </a:graphicData>
        </a:graphic>
      </p:graphicFrame>
    </p:spTree>
    <p:extLst>
      <p:ext uri="{BB962C8B-B14F-4D97-AF65-F5344CB8AC3E}">
        <p14:creationId xmlns:p14="http://schemas.microsoft.com/office/powerpoint/2010/main" val="1176956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C4A94B-C84A-41F7-9879-368753D7BF22}"/>
              </a:ext>
            </a:extLst>
          </p:cNvPr>
          <p:cNvSpPr>
            <a:spLocks noGrp="1"/>
          </p:cNvSpPr>
          <p:nvPr>
            <p:ph type="body" sz="quarter" idx="15"/>
          </p:nvPr>
        </p:nvSpPr>
        <p:spPr>
          <a:xfrm>
            <a:off x="280194" y="640267"/>
            <a:ext cx="6120605" cy="184666"/>
          </a:xfrm>
        </p:spPr>
        <p:txBody>
          <a:bodyPr/>
          <a:lstStyle/>
          <a:p>
            <a:r>
              <a:rPr lang="en-US" dirty="0"/>
              <a:t>UofG Attracts Students with Quirky Theme and Prime Campus Location</a:t>
            </a:r>
          </a:p>
        </p:txBody>
      </p:sp>
      <p:sp>
        <p:nvSpPr>
          <p:cNvPr id="3" name="Text Placeholder 2">
            <a:extLst>
              <a:ext uri="{FF2B5EF4-FFF2-40B4-BE49-F238E27FC236}">
                <a16:creationId xmlns:a16="http://schemas.microsoft.com/office/drawing/2014/main" id="{4AD86603-8C26-4524-8E4B-7FB0DCCA4C1C}"/>
              </a:ext>
            </a:extLst>
          </p:cNvPr>
          <p:cNvSpPr>
            <a:spLocks noGrp="1"/>
          </p:cNvSpPr>
          <p:nvPr>
            <p:ph type="body" sz="quarter" idx="16"/>
          </p:nvPr>
        </p:nvSpPr>
        <p:spPr/>
        <p:txBody>
          <a:bodyPr/>
          <a:lstStyle/>
          <a:p>
            <a:r>
              <a:rPr lang="en-US" dirty="0"/>
              <a:t>Strategy 10: Boosting Student Participation</a:t>
            </a:r>
          </a:p>
        </p:txBody>
      </p:sp>
      <p:sp>
        <p:nvSpPr>
          <p:cNvPr id="4" name="Text Placeholder 3">
            <a:extLst>
              <a:ext uri="{FF2B5EF4-FFF2-40B4-BE49-F238E27FC236}">
                <a16:creationId xmlns:a16="http://schemas.microsoft.com/office/drawing/2014/main" id="{9CE3C70F-06F5-4845-87FE-845A9CA68561}"/>
              </a:ext>
            </a:extLst>
          </p:cNvPr>
          <p:cNvSpPr>
            <a:spLocks noGrp="1"/>
          </p:cNvSpPr>
          <p:nvPr>
            <p:ph type="body" sz="quarter" idx="18"/>
          </p:nvPr>
        </p:nvSpPr>
        <p:spPr>
          <a:xfrm>
            <a:off x="3759200" y="4677489"/>
            <a:ext cx="2641600" cy="123111"/>
          </a:xfrm>
        </p:spPr>
        <p:txBody>
          <a:bodyPr/>
          <a:lstStyle/>
          <a:p>
            <a:pPr algn="r"/>
            <a:r>
              <a:rPr lang="en-US" dirty="0"/>
              <a:t>Source: University of Glasgow, Glasgow, UK; EAB interviews and analysis.</a:t>
            </a:r>
          </a:p>
        </p:txBody>
      </p:sp>
      <p:sp>
        <p:nvSpPr>
          <p:cNvPr id="5" name="Text Placeholder 4">
            <a:extLst>
              <a:ext uri="{FF2B5EF4-FFF2-40B4-BE49-F238E27FC236}">
                <a16:creationId xmlns:a16="http://schemas.microsoft.com/office/drawing/2014/main" id="{A9E47836-1815-4CA4-9E54-A83DACA328E9}"/>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601CE0DE-D6A5-4AB2-8580-FEAB2D2FDBAD}"/>
              </a:ext>
            </a:extLst>
          </p:cNvPr>
          <p:cNvSpPr>
            <a:spLocks noGrp="1"/>
          </p:cNvSpPr>
          <p:nvPr>
            <p:ph type="title"/>
          </p:nvPr>
        </p:nvSpPr>
        <p:spPr/>
        <p:txBody>
          <a:bodyPr/>
          <a:lstStyle/>
          <a:p>
            <a:r>
              <a:rPr lang="en-US" dirty="0"/>
              <a:t>Borrowing an Alumni “Human Book”</a:t>
            </a:r>
          </a:p>
        </p:txBody>
      </p:sp>
      <p:sp>
        <p:nvSpPr>
          <p:cNvPr id="8" name="TextBox 7">
            <a:extLst>
              <a:ext uri="{FF2B5EF4-FFF2-40B4-BE49-F238E27FC236}">
                <a16:creationId xmlns:a16="http://schemas.microsoft.com/office/drawing/2014/main" id="{B7D6CED6-81AF-44F2-8AF9-F47F7A5E063A}"/>
              </a:ext>
            </a:extLst>
          </p:cNvPr>
          <p:cNvSpPr txBox="1"/>
          <p:nvPr/>
        </p:nvSpPr>
        <p:spPr>
          <a:xfrm>
            <a:off x="280194" y="1135236"/>
            <a:ext cx="2172339" cy="307777"/>
          </a:xfrm>
          <a:prstGeom prst="rect">
            <a:avLst/>
          </a:prstGeom>
          <a:noFill/>
        </p:spPr>
        <p:txBody>
          <a:bodyPr wrap="square" lIns="0" tIns="0" rIns="0" bIns="0" rtlCol="0">
            <a:spAutoFit/>
          </a:bodyPr>
          <a:lstStyle/>
          <a:p>
            <a:pPr>
              <a:spcBef>
                <a:spcPts val="500"/>
              </a:spcBef>
            </a:pPr>
            <a:r>
              <a:rPr lang="en-US" sz="1000" b="1" dirty="0"/>
              <a:t>University of Glasgow’s ‘Human Book’ Project</a:t>
            </a:r>
          </a:p>
        </p:txBody>
      </p:sp>
      <p:sp>
        <p:nvSpPr>
          <p:cNvPr id="9" name="TextBox 8">
            <a:extLst>
              <a:ext uri="{FF2B5EF4-FFF2-40B4-BE49-F238E27FC236}">
                <a16:creationId xmlns:a16="http://schemas.microsoft.com/office/drawing/2014/main" id="{91D986AF-472E-417D-B93A-F3C505CFB20E}"/>
              </a:ext>
            </a:extLst>
          </p:cNvPr>
          <p:cNvSpPr txBox="1"/>
          <p:nvPr/>
        </p:nvSpPr>
        <p:spPr>
          <a:xfrm>
            <a:off x="268260" y="1517067"/>
            <a:ext cx="2560320" cy="1438855"/>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900" dirty="0"/>
              <a:t>Eight alumni experts available during one-day event in university library</a:t>
            </a:r>
          </a:p>
          <a:p>
            <a:pPr marL="118872" indent="-118872">
              <a:spcBef>
                <a:spcPts val="500"/>
              </a:spcBef>
              <a:buFont typeface="Arial" panose="020B0604020202020204" pitchFamily="34" charset="0"/>
              <a:buChar char="•"/>
            </a:pPr>
            <a:r>
              <a:rPr lang="en-US" sz="900" dirty="0"/>
              <a:t>Students booked 15-minute one-on-one conversations with ‘human books’</a:t>
            </a:r>
          </a:p>
          <a:p>
            <a:pPr marL="118872" indent="-118872">
              <a:spcBef>
                <a:spcPts val="500"/>
              </a:spcBef>
              <a:buFont typeface="Arial" panose="020B0604020202020204" pitchFamily="34" charset="0"/>
              <a:buChar char="•"/>
            </a:pPr>
            <a:r>
              <a:rPr lang="en-US" sz="900" dirty="0"/>
              <a:t>All alumni from creative, hard-to-penetrate industries (e.g., curation, journalism)</a:t>
            </a:r>
          </a:p>
          <a:p>
            <a:pPr marL="118872" indent="-118872">
              <a:spcBef>
                <a:spcPts val="500"/>
              </a:spcBef>
              <a:buFont typeface="Arial" panose="020B0604020202020204" pitchFamily="34" charset="0"/>
              <a:buChar char="•"/>
            </a:pPr>
            <a:r>
              <a:rPr lang="en-US" sz="900" dirty="0"/>
              <a:t>Students asked to assess event by writing a “book review” following conversation </a:t>
            </a:r>
          </a:p>
        </p:txBody>
      </p:sp>
      <p:sp>
        <p:nvSpPr>
          <p:cNvPr id="13" name="TextBox 12">
            <a:extLst>
              <a:ext uri="{FF2B5EF4-FFF2-40B4-BE49-F238E27FC236}">
                <a16:creationId xmlns:a16="http://schemas.microsoft.com/office/drawing/2014/main" id="{7BF182CD-D1B6-4089-82C8-9D9085AE5D6E}"/>
              </a:ext>
            </a:extLst>
          </p:cNvPr>
          <p:cNvSpPr txBox="1"/>
          <p:nvPr/>
        </p:nvSpPr>
        <p:spPr bwMode="gray">
          <a:xfrm>
            <a:off x="0" y="3199515"/>
            <a:ext cx="6419953" cy="1438855"/>
          </a:xfrm>
          <a:prstGeom prst="rect">
            <a:avLst/>
          </a:prstGeom>
          <a:solidFill>
            <a:schemeClr val="accent5"/>
          </a:solidFill>
          <a:ln w="12700">
            <a:noFill/>
            <a:miter lim="800000"/>
          </a:ln>
        </p:spPr>
        <p:txBody>
          <a:bodyPr wrap="square" lIns="137160" tIns="91440" rIns="137160" bIns="0" rtlCol="0">
            <a:noAutofit/>
          </a:bodyPr>
          <a:lstStyle/>
          <a:p>
            <a:endParaRPr lang="en-US" sz="900" b="1" dirty="0">
              <a:solidFill>
                <a:schemeClr val="bg1"/>
              </a:solidFill>
            </a:endParaRPr>
          </a:p>
        </p:txBody>
      </p:sp>
      <p:sp>
        <p:nvSpPr>
          <p:cNvPr id="7" name="TextBox 6">
            <a:extLst>
              <a:ext uri="{FF2B5EF4-FFF2-40B4-BE49-F238E27FC236}">
                <a16:creationId xmlns:a16="http://schemas.microsoft.com/office/drawing/2014/main" id="{B9BAE1D5-496A-4673-BF52-0846C715D001}"/>
              </a:ext>
            </a:extLst>
          </p:cNvPr>
          <p:cNvSpPr txBox="1"/>
          <p:nvPr/>
        </p:nvSpPr>
        <p:spPr>
          <a:xfrm>
            <a:off x="267315" y="3586388"/>
            <a:ext cx="2475885" cy="800219"/>
          </a:xfrm>
          <a:prstGeom prst="rect">
            <a:avLst/>
          </a:prstGeom>
          <a:noFill/>
        </p:spPr>
        <p:txBody>
          <a:bodyPr wrap="square" lIns="0" tIns="0" rIns="0" bIns="0" rtlCol="0">
            <a:spAutoFit/>
          </a:bodyPr>
          <a:lstStyle>
            <a:defPPr>
              <a:defRPr lang="en-US"/>
            </a:defPPr>
            <a:lvl1pPr marL="118872" indent="-118872">
              <a:spcBef>
                <a:spcPts val="500"/>
              </a:spcBef>
              <a:buFont typeface="Arial" panose="020B0604020202020204" pitchFamily="34" charset="0"/>
              <a:buChar char="•"/>
              <a:defRPr sz="900"/>
            </a:lvl1pPr>
          </a:lstStyle>
          <a:p>
            <a:pPr>
              <a:spcBef>
                <a:spcPts val="800"/>
              </a:spcBef>
              <a:buFont typeface="Verdana" panose="020B0604030504040204" pitchFamily="34" charset="0"/>
              <a:buChar char="×"/>
            </a:pPr>
            <a:r>
              <a:rPr lang="en-US" sz="800" dirty="0">
                <a:solidFill>
                  <a:schemeClr val="bg1"/>
                </a:solidFill>
              </a:rPr>
              <a:t>Events located in remote campus locations</a:t>
            </a:r>
          </a:p>
          <a:p>
            <a:pPr>
              <a:spcBef>
                <a:spcPts val="800"/>
              </a:spcBef>
              <a:buFont typeface="Verdana" panose="020B0604030504040204" pitchFamily="34" charset="0"/>
              <a:buChar char="×"/>
            </a:pPr>
            <a:r>
              <a:rPr lang="en-US" sz="800" dirty="0">
                <a:solidFill>
                  <a:schemeClr val="bg1"/>
                </a:solidFill>
              </a:rPr>
              <a:t>Students perceive events as ‘boring’</a:t>
            </a:r>
          </a:p>
          <a:p>
            <a:pPr>
              <a:spcBef>
                <a:spcPts val="800"/>
              </a:spcBef>
              <a:buFont typeface="Verdana" panose="020B0604030504040204" pitchFamily="34" charset="0"/>
              <a:buChar char="×"/>
            </a:pPr>
            <a:r>
              <a:rPr lang="en-US" sz="800" dirty="0">
                <a:solidFill>
                  <a:schemeClr val="bg1"/>
                </a:solidFill>
              </a:rPr>
              <a:t>Students required to pre-register for events</a:t>
            </a:r>
          </a:p>
          <a:p>
            <a:pPr>
              <a:spcBef>
                <a:spcPts val="800"/>
              </a:spcBef>
              <a:buFont typeface="Verdana" panose="020B0604030504040204" pitchFamily="34" charset="0"/>
              <a:buChar char="×"/>
            </a:pPr>
            <a:r>
              <a:rPr lang="en-US" sz="800" dirty="0">
                <a:solidFill>
                  <a:schemeClr val="bg1"/>
                </a:solidFill>
              </a:rPr>
              <a:t>Student intimidated to approach alumni</a:t>
            </a:r>
          </a:p>
        </p:txBody>
      </p:sp>
      <p:sp>
        <p:nvSpPr>
          <p:cNvPr id="10" name="TextBox 9">
            <a:extLst>
              <a:ext uri="{FF2B5EF4-FFF2-40B4-BE49-F238E27FC236}">
                <a16:creationId xmlns:a16="http://schemas.microsoft.com/office/drawing/2014/main" id="{7088635F-D59C-47F6-AEF0-B56A35829F19}"/>
              </a:ext>
            </a:extLst>
          </p:cNvPr>
          <p:cNvSpPr txBox="1"/>
          <p:nvPr/>
        </p:nvSpPr>
        <p:spPr>
          <a:xfrm>
            <a:off x="267315" y="3272699"/>
            <a:ext cx="2695610" cy="138499"/>
          </a:xfrm>
          <a:prstGeom prst="rect">
            <a:avLst/>
          </a:prstGeom>
          <a:noFill/>
        </p:spPr>
        <p:txBody>
          <a:bodyPr wrap="square" lIns="0" tIns="0" rIns="0" bIns="0" rtlCol="0">
            <a:spAutoFit/>
          </a:bodyPr>
          <a:lstStyle/>
          <a:p>
            <a:pPr>
              <a:spcBef>
                <a:spcPts val="500"/>
              </a:spcBef>
            </a:pPr>
            <a:r>
              <a:rPr lang="en-US" sz="900" b="1" dirty="0">
                <a:solidFill>
                  <a:schemeClr val="bg1"/>
                </a:solidFill>
              </a:rPr>
              <a:t>Typical Barriers to Participation</a:t>
            </a:r>
          </a:p>
        </p:txBody>
      </p:sp>
      <p:sp>
        <p:nvSpPr>
          <p:cNvPr id="34" name="Line Callout 2 (No Border) 2">
            <a:extLst>
              <a:ext uri="{FF2B5EF4-FFF2-40B4-BE49-F238E27FC236}">
                <a16:creationId xmlns:a16="http://schemas.microsoft.com/office/drawing/2014/main" id="{DD22CA5E-6594-48BA-8AAE-7064C89F6781}"/>
              </a:ext>
            </a:extLst>
          </p:cNvPr>
          <p:cNvSpPr/>
          <p:nvPr/>
        </p:nvSpPr>
        <p:spPr bwMode="gray">
          <a:xfrm>
            <a:off x="3235253" y="1021007"/>
            <a:ext cx="2847660" cy="1966331"/>
          </a:xfrm>
          <a:custGeom>
            <a:avLst/>
            <a:gdLst>
              <a:gd name="connsiteX0" fmla="*/ 0 w 2758653"/>
              <a:gd name="connsiteY0" fmla="*/ 0 h 969168"/>
              <a:gd name="connsiteX1" fmla="*/ 2758653 w 2758653"/>
              <a:gd name="connsiteY1" fmla="*/ 0 h 969168"/>
              <a:gd name="connsiteX2" fmla="*/ 2758653 w 2758653"/>
              <a:gd name="connsiteY2" fmla="*/ 969168 h 969168"/>
              <a:gd name="connsiteX3" fmla="*/ 0 w 2758653"/>
              <a:gd name="connsiteY3" fmla="*/ 969168 h 969168"/>
              <a:gd name="connsiteX4" fmla="*/ 0 w 2758653"/>
              <a:gd name="connsiteY4" fmla="*/ 0 h 969168"/>
              <a:gd name="connsiteX0" fmla="*/ 124939 w 2758653"/>
              <a:gd name="connsiteY0" fmla="*/ -717 h 969168"/>
              <a:gd name="connsiteX1" fmla="*/ 125988 w 2758653"/>
              <a:gd name="connsiteY1" fmla="*/ 238096 h 969168"/>
              <a:gd name="connsiteX2" fmla="*/ 127091 w 2758653"/>
              <a:gd name="connsiteY2" fmla="*/ 969885 h 969168"/>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25988 w 2758653"/>
              <a:gd name="connsiteY1" fmla="*/ 238813 h 970602"/>
              <a:gd name="connsiteX2" fmla="*/ 127091 w 2758653"/>
              <a:gd name="connsiteY2" fmla="*/ 970602 h 970602"/>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18844 w 2758653"/>
              <a:gd name="connsiteY1" fmla="*/ 241194 h 970602"/>
              <a:gd name="connsiteX2" fmla="*/ 127091 w 2758653"/>
              <a:gd name="connsiteY2" fmla="*/ 970602 h 970602"/>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25988 w 2758653"/>
              <a:gd name="connsiteY1" fmla="*/ 250719 h 970602"/>
              <a:gd name="connsiteX2" fmla="*/ 127091 w 2758653"/>
              <a:gd name="connsiteY2" fmla="*/ 970602 h 970602"/>
              <a:gd name="connsiteX0" fmla="*/ 0 w 2758653"/>
              <a:gd name="connsiteY0" fmla="*/ 717 h 969885"/>
              <a:gd name="connsiteX1" fmla="*/ 2758653 w 2758653"/>
              <a:gd name="connsiteY1" fmla="*/ 717 h 969885"/>
              <a:gd name="connsiteX2" fmla="*/ 2758653 w 2758653"/>
              <a:gd name="connsiteY2" fmla="*/ 969885 h 969885"/>
              <a:gd name="connsiteX3" fmla="*/ 0 w 2758653"/>
              <a:gd name="connsiteY3" fmla="*/ 969885 h 969885"/>
              <a:gd name="connsiteX4" fmla="*/ 0 w 2758653"/>
              <a:gd name="connsiteY4" fmla="*/ 717 h 969885"/>
              <a:gd name="connsiteX0" fmla="*/ 124939 w 2758653"/>
              <a:gd name="connsiteY0" fmla="*/ 0 h 969885"/>
              <a:gd name="connsiteX1" fmla="*/ 125988 w 2758653"/>
              <a:gd name="connsiteY1" fmla="*/ 250719 h 969885"/>
              <a:gd name="connsiteX0" fmla="*/ 0 w 2758653"/>
              <a:gd name="connsiteY0" fmla="*/ 717 h 972237"/>
              <a:gd name="connsiteX1" fmla="*/ 2758653 w 2758653"/>
              <a:gd name="connsiteY1" fmla="*/ 717 h 972237"/>
              <a:gd name="connsiteX2" fmla="*/ 2758653 w 2758653"/>
              <a:gd name="connsiteY2" fmla="*/ 969885 h 972237"/>
              <a:gd name="connsiteX3" fmla="*/ 0 w 2758653"/>
              <a:gd name="connsiteY3" fmla="*/ 969885 h 972237"/>
              <a:gd name="connsiteX4" fmla="*/ 0 w 2758653"/>
              <a:gd name="connsiteY4" fmla="*/ 717 h 972237"/>
              <a:gd name="connsiteX0" fmla="*/ 124939 w 2758653"/>
              <a:gd name="connsiteY0" fmla="*/ 0 h 972237"/>
              <a:gd name="connsiteX1" fmla="*/ 95 w 2758653"/>
              <a:gd name="connsiteY1" fmla="*/ 972237 h 972237"/>
              <a:gd name="connsiteX0" fmla="*/ 955 w 2759608"/>
              <a:gd name="connsiteY0" fmla="*/ 0 h 971520"/>
              <a:gd name="connsiteX1" fmla="*/ 2759608 w 2759608"/>
              <a:gd name="connsiteY1" fmla="*/ 0 h 971520"/>
              <a:gd name="connsiteX2" fmla="*/ 2759608 w 2759608"/>
              <a:gd name="connsiteY2" fmla="*/ 969168 h 971520"/>
              <a:gd name="connsiteX3" fmla="*/ 955 w 2759608"/>
              <a:gd name="connsiteY3" fmla="*/ 969168 h 971520"/>
              <a:gd name="connsiteX4" fmla="*/ 955 w 2759608"/>
              <a:gd name="connsiteY4" fmla="*/ 0 h 971520"/>
              <a:gd name="connsiteX0" fmla="*/ 0 w 2759608"/>
              <a:gd name="connsiteY0" fmla="*/ 1664 h 971520"/>
              <a:gd name="connsiteX1" fmla="*/ 1050 w 2759608"/>
              <a:gd name="connsiteY1" fmla="*/ 971520 h 971520"/>
              <a:gd name="connsiteX0" fmla="*/ 0 w 2758653"/>
              <a:gd name="connsiteY0" fmla="*/ 0 h 971520"/>
              <a:gd name="connsiteX1" fmla="*/ 2758653 w 2758653"/>
              <a:gd name="connsiteY1" fmla="*/ 0 h 971520"/>
              <a:gd name="connsiteX2" fmla="*/ 2758653 w 2758653"/>
              <a:gd name="connsiteY2" fmla="*/ 969168 h 971520"/>
              <a:gd name="connsiteX3" fmla="*/ 0 w 2758653"/>
              <a:gd name="connsiteY3" fmla="*/ 969168 h 971520"/>
              <a:gd name="connsiteX4" fmla="*/ 0 w 2758653"/>
              <a:gd name="connsiteY4" fmla="*/ 0 h 971520"/>
              <a:gd name="connsiteX0" fmla="*/ 11150 w 2758653"/>
              <a:gd name="connsiteY0" fmla="*/ 37382 h 971520"/>
              <a:gd name="connsiteX1" fmla="*/ 95 w 2758653"/>
              <a:gd name="connsiteY1" fmla="*/ 971520 h 971520"/>
              <a:gd name="connsiteX0" fmla="*/ 956 w 2759609"/>
              <a:gd name="connsiteY0" fmla="*/ 3100 h 974620"/>
              <a:gd name="connsiteX1" fmla="*/ 2759609 w 2759609"/>
              <a:gd name="connsiteY1" fmla="*/ 3100 h 974620"/>
              <a:gd name="connsiteX2" fmla="*/ 2759609 w 2759609"/>
              <a:gd name="connsiteY2" fmla="*/ 972268 h 974620"/>
              <a:gd name="connsiteX3" fmla="*/ 956 w 2759609"/>
              <a:gd name="connsiteY3" fmla="*/ 972268 h 974620"/>
              <a:gd name="connsiteX4" fmla="*/ 956 w 2759609"/>
              <a:gd name="connsiteY4" fmla="*/ 3100 h 974620"/>
              <a:gd name="connsiteX0" fmla="*/ 0 w 2759609"/>
              <a:gd name="connsiteY0" fmla="*/ 0 h 974620"/>
              <a:gd name="connsiteX1" fmla="*/ 1051 w 2759609"/>
              <a:gd name="connsiteY1" fmla="*/ 974620 h 974620"/>
              <a:gd name="connsiteX0" fmla="*/ 956 w 2759609"/>
              <a:gd name="connsiteY0" fmla="*/ 0 h 971520"/>
              <a:gd name="connsiteX1" fmla="*/ 2759609 w 2759609"/>
              <a:gd name="connsiteY1" fmla="*/ 0 h 971520"/>
              <a:gd name="connsiteX2" fmla="*/ 2759609 w 2759609"/>
              <a:gd name="connsiteY2" fmla="*/ 969168 h 971520"/>
              <a:gd name="connsiteX3" fmla="*/ 956 w 2759609"/>
              <a:gd name="connsiteY3" fmla="*/ 969168 h 971520"/>
              <a:gd name="connsiteX4" fmla="*/ 956 w 2759609"/>
              <a:gd name="connsiteY4" fmla="*/ 0 h 971520"/>
              <a:gd name="connsiteX0" fmla="*/ 0 w 2759609"/>
              <a:gd name="connsiteY0" fmla="*/ 13568 h 971520"/>
              <a:gd name="connsiteX1" fmla="*/ 1051 w 2759609"/>
              <a:gd name="connsiteY1" fmla="*/ 971520 h 971520"/>
              <a:gd name="connsiteX0" fmla="*/ 956 w 2759609"/>
              <a:gd name="connsiteY0" fmla="*/ 3100 h 974620"/>
              <a:gd name="connsiteX1" fmla="*/ 2759609 w 2759609"/>
              <a:gd name="connsiteY1" fmla="*/ 3100 h 974620"/>
              <a:gd name="connsiteX2" fmla="*/ 2759609 w 2759609"/>
              <a:gd name="connsiteY2" fmla="*/ 972268 h 974620"/>
              <a:gd name="connsiteX3" fmla="*/ 956 w 2759609"/>
              <a:gd name="connsiteY3" fmla="*/ 972268 h 974620"/>
              <a:gd name="connsiteX4" fmla="*/ 956 w 2759609"/>
              <a:gd name="connsiteY4" fmla="*/ 3100 h 974620"/>
              <a:gd name="connsiteX0" fmla="*/ 0 w 2759609"/>
              <a:gd name="connsiteY0" fmla="*/ 0 h 974620"/>
              <a:gd name="connsiteX1" fmla="*/ 1051 w 2759609"/>
              <a:gd name="connsiteY1" fmla="*/ 974620 h 974620"/>
              <a:gd name="connsiteX0" fmla="*/ 956 w 2759609"/>
              <a:gd name="connsiteY0" fmla="*/ 719 h 972239"/>
              <a:gd name="connsiteX1" fmla="*/ 2759609 w 2759609"/>
              <a:gd name="connsiteY1" fmla="*/ 719 h 972239"/>
              <a:gd name="connsiteX2" fmla="*/ 2759609 w 2759609"/>
              <a:gd name="connsiteY2" fmla="*/ 969887 h 972239"/>
              <a:gd name="connsiteX3" fmla="*/ 956 w 2759609"/>
              <a:gd name="connsiteY3" fmla="*/ 969887 h 972239"/>
              <a:gd name="connsiteX4" fmla="*/ 956 w 2759609"/>
              <a:gd name="connsiteY4" fmla="*/ 719 h 972239"/>
              <a:gd name="connsiteX0" fmla="*/ 0 w 2759609"/>
              <a:gd name="connsiteY0" fmla="*/ 0 h 972239"/>
              <a:gd name="connsiteX1" fmla="*/ 1051 w 2759609"/>
              <a:gd name="connsiteY1" fmla="*/ 972239 h 972239"/>
            </a:gdLst>
            <a:ahLst/>
            <a:cxnLst>
              <a:cxn ang="0">
                <a:pos x="connsiteX0" y="connsiteY0"/>
              </a:cxn>
              <a:cxn ang="0">
                <a:pos x="connsiteX1" y="connsiteY1"/>
              </a:cxn>
            </a:cxnLst>
            <a:rect l="l" t="t" r="r" b="b"/>
            <a:pathLst>
              <a:path w="2759609" h="972239" stroke="0" extrusionOk="0">
                <a:moveTo>
                  <a:pt x="956" y="719"/>
                </a:moveTo>
                <a:lnTo>
                  <a:pt x="2759609" y="719"/>
                </a:lnTo>
                <a:lnTo>
                  <a:pt x="2759609" y="969887"/>
                </a:lnTo>
                <a:lnTo>
                  <a:pt x="956" y="969887"/>
                </a:lnTo>
                <a:lnTo>
                  <a:pt x="956" y="719"/>
                </a:lnTo>
                <a:close/>
              </a:path>
              <a:path w="2759609" h="972239" fill="none" extrusionOk="0">
                <a:moveTo>
                  <a:pt x="0" y="0"/>
                </a:moveTo>
                <a:cubicBezTo>
                  <a:pt x="350" y="79604"/>
                  <a:pt x="701" y="892635"/>
                  <a:pt x="1051" y="972239"/>
                </a:cubicBezTo>
              </a:path>
            </a:pathLst>
          </a:custGeom>
          <a:solidFill>
            <a:schemeClr val="bg2"/>
          </a:solidFill>
          <a:ln w="2540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274320" tIns="137160" rIns="137160" bIns="137160" numCol="1" spcCol="0" rtlCol="0" fromWordArt="0" anchor="t" anchorCtr="0" forceAA="0" compatLnSpc="1">
            <a:prstTxWarp prst="textNoShape">
              <a:avLst/>
            </a:prstTxWarp>
            <a:noAutofit/>
          </a:bodyPr>
          <a:lstStyle/>
          <a:p>
            <a:pPr>
              <a:spcBef>
                <a:spcPts val="500"/>
              </a:spcBef>
            </a:pPr>
            <a:r>
              <a:rPr lang="en-US" sz="1000" b="1" dirty="0">
                <a:solidFill>
                  <a:schemeClr val="tx1"/>
                </a:solidFill>
              </a:rPr>
              <a:t>Impressive Student Turnout</a:t>
            </a:r>
          </a:p>
          <a:p>
            <a:pPr>
              <a:spcBef>
                <a:spcPts val="500"/>
              </a:spcBef>
            </a:pPr>
            <a:endParaRPr lang="en-US" sz="900" b="1" dirty="0">
              <a:solidFill>
                <a:schemeClr val="tx1"/>
              </a:solidFill>
            </a:endParaRPr>
          </a:p>
          <a:p>
            <a:pPr>
              <a:spcBef>
                <a:spcPts val="500"/>
              </a:spcBef>
            </a:pPr>
            <a:endParaRPr lang="en-US" sz="900" b="1" dirty="0">
              <a:solidFill>
                <a:schemeClr val="tx1"/>
              </a:solidFill>
            </a:endParaRPr>
          </a:p>
          <a:p>
            <a:pPr>
              <a:spcBef>
                <a:spcPts val="500"/>
              </a:spcBef>
            </a:pPr>
            <a:endParaRPr lang="en-US" sz="900" b="1" dirty="0">
              <a:solidFill>
                <a:schemeClr val="tx1"/>
              </a:solidFill>
            </a:endParaRPr>
          </a:p>
          <a:p>
            <a:pPr>
              <a:spcBef>
                <a:spcPts val="500"/>
              </a:spcBef>
            </a:pPr>
            <a:endParaRPr lang="en-US" sz="900" b="1" dirty="0">
              <a:solidFill>
                <a:schemeClr val="tx1"/>
              </a:solidFill>
            </a:endParaRPr>
          </a:p>
          <a:p>
            <a:pPr>
              <a:spcBef>
                <a:spcPts val="500"/>
              </a:spcBef>
            </a:pPr>
            <a:endParaRPr lang="en-US" sz="900" b="1" dirty="0">
              <a:solidFill>
                <a:schemeClr val="tx1"/>
              </a:solidFill>
            </a:endParaRPr>
          </a:p>
        </p:txBody>
      </p:sp>
      <p:sp>
        <p:nvSpPr>
          <p:cNvPr id="12" name="TextBox 11">
            <a:extLst>
              <a:ext uri="{FF2B5EF4-FFF2-40B4-BE49-F238E27FC236}">
                <a16:creationId xmlns:a16="http://schemas.microsoft.com/office/drawing/2014/main" id="{CBA75CDB-1380-466F-95D4-0F8E4F5EBEE3}"/>
              </a:ext>
            </a:extLst>
          </p:cNvPr>
          <p:cNvSpPr txBox="1"/>
          <p:nvPr/>
        </p:nvSpPr>
        <p:spPr>
          <a:xfrm>
            <a:off x="4193898" y="1457667"/>
            <a:ext cx="1558327" cy="138499"/>
          </a:xfrm>
          <a:prstGeom prst="rect">
            <a:avLst/>
          </a:prstGeom>
          <a:noFill/>
        </p:spPr>
        <p:txBody>
          <a:bodyPr wrap="square" lIns="0" tIns="0" rIns="0" bIns="0" rtlCol="0">
            <a:spAutoFit/>
          </a:bodyPr>
          <a:lstStyle/>
          <a:p>
            <a:pPr>
              <a:spcBef>
                <a:spcPts val="500"/>
              </a:spcBef>
            </a:pPr>
            <a:r>
              <a:rPr lang="en-US" sz="900" dirty="0"/>
              <a:t>total students participated</a:t>
            </a:r>
          </a:p>
        </p:txBody>
      </p:sp>
      <p:sp>
        <p:nvSpPr>
          <p:cNvPr id="31" name="TextBox 30">
            <a:extLst>
              <a:ext uri="{FF2B5EF4-FFF2-40B4-BE49-F238E27FC236}">
                <a16:creationId xmlns:a16="http://schemas.microsoft.com/office/drawing/2014/main" id="{5DD1A1D3-6DB1-416C-8955-E32B2B9B76D8}"/>
              </a:ext>
            </a:extLst>
          </p:cNvPr>
          <p:cNvSpPr txBox="1"/>
          <p:nvPr/>
        </p:nvSpPr>
        <p:spPr bwMode="gray">
          <a:xfrm>
            <a:off x="3616276" y="1388417"/>
            <a:ext cx="453939" cy="276999"/>
          </a:xfrm>
          <a:prstGeom prst="rect">
            <a:avLst/>
          </a:prstGeom>
          <a:noFill/>
        </p:spPr>
        <p:txBody>
          <a:bodyPr wrap="square" lIns="0" tIns="0" rIns="0" bIns="0" rtlCol="0">
            <a:spAutoFit/>
          </a:bodyPr>
          <a:lstStyle/>
          <a:p>
            <a:r>
              <a:rPr lang="en-US" sz="1800" dirty="0">
                <a:solidFill>
                  <a:schemeClr val="accent6"/>
                </a:solidFill>
                <a:latin typeface="+mj-lt"/>
              </a:rPr>
              <a:t>290</a:t>
            </a:r>
          </a:p>
        </p:txBody>
      </p:sp>
      <p:pic>
        <p:nvPicPr>
          <p:cNvPr id="35" name="Picture 34">
            <a:extLst>
              <a:ext uri="{FF2B5EF4-FFF2-40B4-BE49-F238E27FC236}">
                <a16:creationId xmlns:a16="http://schemas.microsoft.com/office/drawing/2014/main" id="{2E276D66-7DA5-4BA5-997C-BF19DA81BD74}"/>
              </a:ext>
            </a:extLst>
          </p:cNvPr>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bwMode="gray">
          <a:xfrm>
            <a:off x="3159016" y="1185143"/>
            <a:ext cx="162323" cy="104428"/>
          </a:xfrm>
          <a:prstGeom prst="rect">
            <a:avLst/>
          </a:prstGeom>
          <a:noFill/>
        </p:spPr>
      </p:pic>
      <p:sp>
        <p:nvSpPr>
          <p:cNvPr id="36" name="Isosceles Triangle 35">
            <a:extLst>
              <a:ext uri="{FF2B5EF4-FFF2-40B4-BE49-F238E27FC236}">
                <a16:creationId xmlns:a16="http://schemas.microsoft.com/office/drawing/2014/main" id="{27855629-C595-446B-BE7E-F0697D5AC8B5}"/>
              </a:ext>
            </a:extLst>
          </p:cNvPr>
          <p:cNvSpPr/>
          <p:nvPr/>
        </p:nvSpPr>
        <p:spPr bwMode="gray">
          <a:xfrm rot="5400000">
            <a:off x="3327836" y="1207411"/>
            <a:ext cx="135068" cy="73857"/>
          </a:xfrm>
          <a:prstGeom prst="triangle">
            <a:avLst>
              <a:gd name="adj" fmla="val 49998"/>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8" name="TextBox 27">
            <a:extLst>
              <a:ext uri="{FF2B5EF4-FFF2-40B4-BE49-F238E27FC236}">
                <a16:creationId xmlns:a16="http://schemas.microsoft.com/office/drawing/2014/main" id="{8AFBB6EA-1159-4E48-8450-9643D118D1F4}"/>
              </a:ext>
            </a:extLst>
          </p:cNvPr>
          <p:cNvSpPr txBox="1"/>
          <p:nvPr/>
        </p:nvSpPr>
        <p:spPr bwMode="gray">
          <a:xfrm>
            <a:off x="3527897" y="1744634"/>
            <a:ext cx="630697" cy="276999"/>
          </a:xfrm>
          <a:prstGeom prst="rect">
            <a:avLst/>
          </a:prstGeom>
          <a:noFill/>
        </p:spPr>
        <p:txBody>
          <a:bodyPr wrap="square" lIns="0" tIns="0" rIns="0" bIns="0" rtlCol="0">
            <a:spAutoFit/>
          </a:bodyPr>
          <a:lstStyle/>
          <a:p>
            <a:r>
              <a:rPr lang="en-US" sz="1800" dirty="0">
                <a:solidFill>
                  <a:schemeClr val="accent6"/>
                </a:solidFill>
                <a:latin typeface="+mj-lt"/>
              </a:rPr>
              <a:t>480%</a:t>
            </a:r>
          </a:p>
        </p:txBody>
      </p:sp>
      <p:sp>
        <p:nvSpPr>
          <p:cNvPr id="37" name="Rectangle 36">
            <a:extLst>
              <a:ext uri="{FF2B5EF4-FFF2-40B4-BE49-F238E27FC236}">
                <a16:creationId xmlns:a16="http://schemas.microsoft.com/office/drawing/2014/main" id="{162F5212-40B0-4584-8D0A-FE243D50C38D}"/>
              </a:ext>
            </a:extLst>
          </p:cNvPr>
          <p:cNvSpPr/>
          <p:nvPr/>
        </p:nvSpPr>
        <p:spPr>
          <a:xfrm>
            <a:off x="4193898" y="1744634"/>
            <a:ext cx="1765814" cy="276999"/>
          </a:xfrm>
          <a:prstGeom prst="rect">
            <a:avLst/>
          </a:prstGeom>
          <a:noFill/>
        </p:spPr>
        <p:txBody>
          <a:bodyPr wrap="square" lIns="0" tIns="0" rIns="0" bIns="0" rtlCol="0">
            <a:spAutoFit/>
          </a:bodyPr>
          <a:lstStyle/>
          <a:p>
            <a:pPr>
              <a:spcBef>
                <a:spcPts val="500"/>
              </a:spcBef>
            </a:pPr>
            <a:r>
              <a:rPr lang="en-US" sz="900" dirty="0"/>
              <a:t>more student participants than average alumni event</a:t>
            </a:r>
          </a:p>
        </p:txBody>
      </p:sp>
      <p:sp>
        <p:nvSpPr>
          <p:cNvPr id="29" name="TextBox 28">
            <a:extLst>
              <a:ext uri="{FF2B5EF4-FFF2-40B4-BE49-F238E27FC236}">
                <a16:creationId xmlns:a16="http://schemas.microsoft.com/office/drawing/2014/main" id="{9B60350D-83E8-45BD-A783-8EFBE57EC2EA}"/>
              </a:ext>
            </a:extLst>
          </p:cNvPr>
          <p:cNvSpPr txBox="1"/>
          <p:nvPr/>
        </p:nvSpPr>
        <p:spPr bwMode="gray">
          <a:xfrm>
            <a:off x="3597490" y="2170101"/>
            <a:ext cx="491510" cy="276999"/>
          </a:xfrm>
          <a:prstGeom prst="rect">
            <a:avLst/>
          </a:prstGeom>
          <a:noFill/>
        </p:spPr>
        <p:txBody>
          <a:bodyPr wrap="square" lIns="0" tIns="0" rIns="0" bIns="0" rtlCol="0">
            <a:spAutoFit/>
          </a:bodyPr>
          <a:lstStyle/>
          <a:p>
            <a:r>
              <a:rPr lang="en-US" sz="1800" dirty="0">
                <a:solidFill>
                  <a:schemeClr val="accent6"/>
                </a:solidFill>
                <a:latin typeface="+mj-lt"/>
              </a:rPr>
              <a:t>12%</a:t>
            </a:r>
          </a:p>
        </p:txBody>
      </p:sp>
      <p:sp>
        <p:nvSpPr>
          <p:cNvPr id="38" name="Rectangle 37">
            <a:extLst>
              <a:ext uri="{FF2B5EF4-FFF2-40B4-BE49-F238E27FC236}">
                <a16:creationId xmlns:a16="http://schemas.microsoft.com/office/drawing/2014/main" id="{B29217DA-F73E-4632-8273-48209EF09CA5}"/>
              </a:ext>
            </a:extLst>
          </p:cNvPr>
          <p:cNvSpPr/>
          <p:nvPr/>
        </p:nvSpPr>
        <p:spPr>
          <a:xfrm>
            <a:off x="4193898" y="2100851"/>
            <a:ext cx="1891612" cy="415498"/>
          </a:xfrm>
          <a:prstGeom prst="rect">
            <a:avLst/>
          </a:prstGeom>
          <a:noFill/>
        </p:spPr>
        <p:txBody>
          <a:bodyPr wrap="square" lIns="0" tIns="0" rIns="0" bIns="0" rtlCol="0">
            <a:spAutoFit/>
          </a:bodyPr>
          <a:lstStyle/>
          <a:p>
            <a:pPr>
              <a:spcBef>
                <a:spcPts val="500"/>
              </a:spcBef>
            </a:pPr>
            <a:r>
              <a:rPr lang="en-US" sz="900" dirty="0"/>
              <a:t>of total student population reached via live social media coverage</a:t>
            </a:r>
          </a:p>
        </p:txBody>
      </p:sp>
      <p:sp>
        <p:nvSpPr>
          <p:cNvPr id="30" name="TextBox 29">
            <a:extLst>
              <a:ext uri="{FF2B5EF4-FFF2-40B4-BE49-F238E27FC236}">
                <a16:creationId xmlns:a16="http://schemas.microsoft.com/office/drawing/2014/main" id="{8835B335-93EC-42B9-AF58-BC21F05B0700}"/>
              </a:ext>
            </a:extLst>
          </p:cNvPr>
          <p:cNvSpPr txBox="1"/>
          <p:nvPr/>
        </p:nvSpPr>
        <p:spPr bwMode="gray">
          <a:xfrm>
            <a:off x="3534142" y="2595568"/>
            <a:ext cx="618206" cy="276999"/>
          </a:xfrm>
          <a:prstGeom prst="rect">
            <a:avLst/>
          </a:prstGeom>
          <a:noFill/>
        </p:spPr>
        <p:txBody>
          <a:bodyPr wrap="square" lIns="0" tIns="0" rIns="0" bIns="0" rtlCol="0">
            <a:spAutoFit/>
          </a:bodyPr>
          <a:lstStyle/>
          <a:p>
            <a:r>
              <a:rPr lang="en-US" sz="1800" dirty="0">
                <a:solidFill>
                  <a:schemeClr val="accent6"/>
                </a:solidFill>
                <a:latin typeface="+mj-lt"/>
              </a:rPr>
              <a:t>100%</a:t>
            </a:r>
          </a:p>
        </p:txBody>
      </p:sp>
      <p:sp>
        <p:nvSpPr>
          <p:cNvPr id="39" name="Rectangle 38">
            <a:extLst>
              <a:ext uri="{FF2B5EF4-FFF2-40B4-BE49-F238E27FC236}">
                <a16:creationId xmlns:a16="http://schemas.microsoft.com/office/drawing/2014/main" id="{B300684D-2DB0-4BF5-B3CD-810AC1B4290A}"/>
              </a:ext>
            </a:extLst>
          </p:cNvPr>
          <p:cNvSpPr/>
          <p:nvPr/>
        </p:nvSpPr>
        <p:spPr>
          <a:xfrm>
            <a:off x="4193898" y="2595568"/>
            <a:ext cx="1352947" cy="276999"/>
          </a:xfrm>
          <a:prstGeom prst="rect">
            <a:avLst/>
          </a:prstGeom>
          <a:noFill/>
        </p:spPr>
        <p:txBody>
          <a:bodyPr wrap="square" lIns="0" tIns="0" rIns="0" bIns="0" rtlCol="0">
            <a:spAutoFit/>
          </a:bodyPr>
          <a:lstStyle/>
          <a:p>
            <a:pPr>
              <a:spcBef>
                <a:spcPts val="500"/>
              </a:spcBef>
            </a:pPr>
            <a:r>
              <a:rPr lang="en-US" sz="900" dirty="0"/>
              <a:t>positive response rate from student attendees</a:t>
            </a:r>
          </a:p>
        </p:txBody>
      </p:sp>
      <p:pic>
        <p:nvPicPr>
          <p:cNvPr id="46" name="Picture 2" descr="Image result for university of glasgow logo">
            <a:extLst>
              <a:ext uri="{FF2B5EF4-FFF2-40B4-BE49-F238E27FC236}">
                <a16:creationId xmlns:a16="http://schemas.microsoft.com/office/drawing/2014/main" id="{E042CEDA-7C06-43E3-B362-F42BEDEBEA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82" y="853518"/>
            <a:ext cx="692115" cy="21414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5519CE4-560D-46BF-BA88-D04665533371}"/>
              </a:ext>
            </a:extLst>
          </p:cNvPr>
          <p:cNvSpPr txBox="1"/>
          <p:nvPr/>
        </p:nvSpPr>
        <p:spPr>
          <a:xfrm>
            <a:off x="3269365" y="3586388"/>
            <a:ext cx="3559973" cy="800219"/>
          </a:xfrm>
          <a:prstGeom prst="rect">
            <a:avLst/>
          </a:prstGeom>
          <a:noFill/>
        </p:spPr>
        <p:txBody>
          <a:bodyPr wrap="square" lIns="0" tIns="0" rIns="0" bIns="0" rtlCol="0">
            <a:spAutoFit/>
          </a:bodyPr>
          <a:lstStyle>
            <a:defPPr>
              <a:defRPr lang="en-US"/>
            </a:defPPr>
            <a:lvl1pPr marL="118872" indent="-118872">
              <a:spcBef>
                <a:spcPts val="500"/>
              </a:spcBef>
              <a:buFont typeface="Arial" panose="020B0604020202020204" pitchFamily="34" charset="0"/>
              <a:buChar char="•"/>
              <a:defRPr sz="900"/>
            </a:lvl1pPr>
          </a:lstStyle>
          <a:p>
            <a:pPr marL="137160" indent="-137160">
              <a:spcBef>
                <a:spcPts val="800"/>
              </a:spcBef>
              <a:buFont typeface="Wingdings" panose="05000000000000000000" pitchFamily="2" charset="2"/>
              <a:buChar char="ü"/>
            </a:pPr>
            <a:r>
              <a:rPr lang="en-US" sz="800" dirty="0">
                <a:solidFill>
                  <a:schemeClr val="bg1"/>
                </a:solidFill>
              </a:rPr>
              <a:t>Event located in highly-trafficked, popular student spot</a:t>
            </a:r>
          </a:p>
          <a:p>
            <a:pPr marL="137160" indent="-137160">
              <a:spcBef>
                <a:spcPts val="800"/>
              </a:spcBef>
              <a:buFont typeface="Wingdings" panose="05000000000000000000" pitchFamily="2" charset="2"/>
              <a:buChar char="ü"/>
            </a:pPr>
            <a:r>
              <a:rPr lang="en-US" sz="800" dirty="0">
                <a:solidFill>
                  <a:schemeClr val="bg1"/>
                </a:solidFill>
              </a:rPr>
              <a:t>Unique and interesting theme generated student interest</a:t>
            </a:r>
          </a:p>
          <a:p>
            <a:pPr marL="137160" indent="-137160">
              <a:spcBef>
                <a:spcPts val="800"/>
              </a:spcBef>
              <a:buFont typeface="Wingdings" panose="05000000000000000000" pitchFamily="2" charset="2"/>
              <a:buChar char="ü"/>
            </a:pPr>
            <a:r>
              <a:rPr lang="en-US" sz="800" dirty="0">
                <a:solidFill>
                  <a:schemeClr val="bg1"/>
                </a:solidFill>
              </a:rPr>
              <a:t>First-come, first-serve format encouraged walk-ins</a:t>
            </a:r>
          </a:p>
          <a:p>
            <a:pPr marL="137160" indent="-137160">
              <a:spcBef>
                <a:spcPts val="800"/>
              </a:spcBef>
              <a:buFont typeface="Wingdings" panose="05000000000000000000" pitchFamily="2" charset="2"/>
              <a:buChar char="ü"/>
            </a:pPr>
            <a:r>
              <a:rPr lang="en-US" sz="800" dirty="0">
                <a:solidFill>
                  <a:schemeClr val="bg1"/>
                </a:solidFill>
              </a:rPr>
              <a:t>Low-pressure environment mitigated student hesitation</a:t>
            </a:r>
          </a:p>
        </p:txBody>
      </p:sp>
      <p:sp>
        <p:nvSpPr>
          <p:cNvPr id="26" name="TextBox 25">
            <a:extLst>
              <a:ext uri="{FF2B5EF4-FFF2-40B4-BE49-F238E27FC236}">
                <a16:creationId xmlns:a16="http://schemas.microsoft.com/office/drawing/2014/main" id="{E146B9F4-FCC5-4CB7-B8BA-5AF093F08D88}"/>
              </a:ext>
            </a:extLst>
          </p:cNvPr>
          <p:cNvSpPr txBox="1"/>
          <p:nvPr/>
        </p:nvSpPr>
        <p:spPr>
          <a:xfrm>
            <a:off x="3273068" y="3285498"/>
            <a:ext cx="2695610" cy="138499"/>
          </a:xfrm>
          <a:prstGeom prst="rect">
            <a:avLst/>
          </a:prstGeom>
          <a:noFill/>
        </p:spPr>
        <p:txBody>
          <a:bodyPr wrap="square" lIns="0" tIns="0" rIns="0" bIns="0" rtlCol="0">
            <a:spAutoFit/>
          </a:bodyPr>
          <a:lstStyle/>
          <a:p>
            <a:pPr>
              <a:spcBef>
                <a:spcPts val="500"/>
              </a:spcBef>
            </a:pPr>
            <a:r>
              <a:rPr lang="en-US" sz="900" b="1" dirty="0">
                <a:solidFill>
                  <a:schemeClr val="bg1"/>
                </a:solidFill>
              </a:rPr>
              <a:t>University of Glasgow’s Solutions</a:t>
            </a:r>
          </a:p>
        </p:txBody>
      </p:sp>
      <p:cxnSp>
        <p:nvCxnSpPr>
          <p:cNvPr id="27" name="Straight Arrow Connector 26">
            <a:extLst>
              <a:ext uri="{FF2B5EF4-FFF2-40B4-BE49-F238E27FC236}">
                <a16:creationId xmlns:a16="http://schemas.microsoft.com/office/drawing/2014/main" id="{D1237432-F056-4220-ADA9-E93B5CB55C1C}"/>
              </a:ext>
            </a:extLst>
          </p:cNvPr>
          <p:cNvCxnSpPr>
            <a:cxnSpLocks/>
          </p:cNvCxnSpPr>
          <p:nvPr/>
        </p:nvCxnSpPr>
        <p:spPr bwMode="gray">
          <a:xfrm>
            <a:off x="2133566" y="1185143"/>
            <a:ext cx="418248" cy="0"/>
          </a:xfrm>
          <a:prstGeom prst="straightConnector1">
            <a:avLst/>
          </a:prstGeom>
          <a:ln w="15875">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8CC03A83-630F-48A2-BA46-3BD34F51ED36}"/>
              </a:ext>
            </a:extLst>
          </p:cNvPr>
          <p:cNvCxnSpPr>
            <a:cxnSpLocks/>
          </p:cNvCxnSpPr>
          <p:nvPr/>
        </p:nvCxnSpPr>
        <p:spPr bwMode="gray">
          <a:xfrm>
            <a:off x="2722107" y="3637390"/>
            <a:ext cx="418248" cy="0"/>
          </a:xfrm>
          <a:prstGeom prst="straightConnector1">
            <a:avLst/>
          </a:prstGeom>
          <a:ln w="15875">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BD14B9-C447-4B9F-AF6E-F8C443616AC5}"/>
              </a:ext>
            </a:extLst>
          </p:cNvPr>
          <p:cNvCxnSpPr>
            <a:cxnSpLocks/>
          </p:cNvCxnSpPr>
          <p:nvPr/>
        </p:nvCxnSpPr>
        <p:spPr bwMode="gray">
          <a:xfrm>
            <a:off x="2722107" y="3869760"/>
            <a:ext cx="418248" cy="0"/>
          </a:xfrm>
          <a:prstGeom prst="straightConnector1">
            <a:avLst/>
          </a:prstGeom>
          <a:ln w="15875">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5015713A-B6E7-4674-8EC4-98D9AC63CB4C}"/>
              </a:ext>
            </a:extLst>
          </p:cNvPr>
          <p:cNvCxnSpPr>
            <a:cxnSpLocks/>
          </p:cNvCxnSpPr>
          <p:nvPr/>
        </p:nvCxnSpPr>
        <p:spPr bwMode="gray">
          <a:xfrm>
            <a:off x="2722107" y="4102130"/>
            <a:ext cx="418248" cy="0"/>
          </a:xfrm>
          <a:prstGeom prst="straightConnector1">
            <a:avLst/>
          </a:prstGeom>
          <a:ln w="15875">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AB339EA-D426-4774-8101-FEF36B2A54ED}"/>
              </a:ext>
            </a:extLst>
          </p:cNvPr>
          <p:cNvCxnSpPr>
            <a:cxnSpLocks/>
          </p:cNvCxnSpPr>
          <p:nvPr/>
        </p:nvCxnSpPr>
        <p:spPr bwMode="gray">
          <a:xfrm>
            <a:off x="2722107" y="4334500"/>
            <a:ext cx="418248" cy="0"/>
          </a:xfrm>
          <a:prstGeom prst="straightConnector1">
            <a:avLst/>
          </a:prstGeom>
          <a:ln w="15875">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585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F00F12-51BB-4286-9A0A-45E7D37F1123}"/>
              </a:ext>
            </a:extLst>
          </p:cNvPr>
          <p:cNvSpPr>
            <a:spLocks noGrp="1"/>
          </p:cNvSpPr>
          <p:nvPr>
            <p:ph type="body" sz="quarter" idx="15"/>
          </p:nvPr>
        </p:nvSpPr>
        <p:spPr>
          <a:xfrm>
            <a:off x="280195" y="640267"/>
            <a:ext cx="5842794" cy="184666"/>
          </a:xfrm>
        </p:spPr>
        <p:txBody>
          <a:bodyPr/>
          <a:lstStyle/>
          <a:p>
            <a:r>
              <a:rPr lang="en-US" dirty="0"/>
              <a:t>Universities Fail to Adequately Highlight Career Options</a:t>
            </a:r>
          </a:p>
        </p:txBody>
      </p:sp>
      <p:sp>
        <p:nvSpPr>
          <p:cNvPr id="3" name="Text Placeholder 2">
            <a:extLst>
              <a:ext uri="{FF2B5EF4-FFF2-40B4-BE49-F238E27FC236}">
                <a16:creationId xmlns:a16="http://schemas.microsoft.com/office/drawing/2014/main" id="{A2A33FFC-503D-45FF-9FF5-03ADA6B20DB9}"/>
              </a:ext>
            </a:extLst>
          </p:cNvPr>
          <p:cNvSpPr>
            <a:spLocks noGrp="1"/>
          </p:cNvSpPr>
          <p:nvPr>
            <p:ph type="body" sz="quarter" idx="16"/>
          </p:nvPr>
        </p:nvSpPr>
        <p:spPr>
          <a:xfrm>
            <a:off x="280194" y="38227"/>
            <a:ext cx="3462964" cy="246221"/>
          </a:xfrm>
        </p:spPr>
        <p:txBody>
          <a:bodyPr/>
          <a:lstStyle/>
          <a:p>
            <a:r>
              <a:rPr lang="en-US" dirty="0"/>
              <a:t>Problem 1: Students Unaware of the Full Range of Career Options</a:t>
            </a:r>
          </a:p>
        </p:txBody>
      </p:sp>
      <p:sp>
        <p:nvSpPr>
          <p:cNvPr id="4" name="Text Placeholder 3">
            <a:extLst>
              <a:ext uri="{FF2B5EF4-FFF2-40B4-BE49-F238E27FC236}">
                <a16:creationId xmlns:a16="http://schemas.microsoft.com/office/drawing/2014/main" id="{1B847EFF-DE1B-46A3-A475-9A7322ACE953}"/>
              </a:ext>
            </a:extLst>
          </p:cNvPr>
          <p:cNvSpPr>
            <a:spLocks noGrp="1"/>
          </p:cNvSpPr>
          <p:nvPr>
            <p:ph type="body" sz="quarter" idx="18"/>
          </p:nvPr>
        </p:nvSpPr>
        <p:spPr>
          <a:xfrm>
            <a:off x="2971800" y="4523601"/>
            <a:ext cx="3429001" cy="276999"/>
          </a:xfrm>
        </p:spPr>
        <p:txBody>
          <a:bodyPr/>
          <a:lstStyle/>
          <a:p>
            <a:r>
              <a:rPr lang="en-US" dirty="0"/>
              <a:t>Source: Robert J LaBombard, “</a:t>
            </a:r>
            <a:r>
              <a:rPr lang="en-US" dirty="0">
                <a:hlinkClick r:id="rId3"/>
              </a:rPr>
              <a:t>‘I don’t know what to do with my major’ and other reasons college grads can’t find good jobs</a:t>
            </a:r>
            <a:r>
              <a:rPr lang="en-US" dirty="0"/>
              <a:t>,” </a:t>
            </a:r>
            <a:r>
              <a:rPr lang="en-US" i="1" dirty="0"/>
              <a:t>CNBC</a:t>
            </a:r>
            <a:r>
              <a:rPr lang="en-US" dirty="0"/>
              <a:t>, 15 December 2016; Sarah Steed, “</a:t>
            </a:r>
            <a:r>
              <a:rPr lang="en-US" dirty="0">
                <a:hlinkClick r:id="rId4"/>
              </a:rPr>
              <a:t>Too many graduates are mismatched to their jobs. What’s going wrong?</a:t>
            </a:r>
            <a:r>
              <a:rPr lang="en-US" dirty="0"/>
              <a:t>” </a:t>
            </a:r>
            <a:r>
              <a:rPr lang="en-US" i="1" dirty="0"/>
              <a:t>The Guardian, </a:t>
            </a:r>
            <a:r>
              <a:rPr lang="en-US" dirty="0"/>
              <a:t>25 January 2018; EAB interviews and analysis.</a:t>
            </a:r>
          </a:p>
        </p:txBody>
      </p:sp>
      <p:sp>
        <p:nvSpPr>
          <p:cNvPr id="5" name="Text Placeholder 4">
            <a:extLst>
              <a:ext uri="{FF2B5EF4-FFF2-40B4-BE49-F238E27FC236}">
                <a16:creationId xmlns:a16="http://schemas.microsoft.com/office/drawing/2014/main" id="{0D26A8AC-9074-4855-B3FA-14CD7D85D37C}"/>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D72948D0-B808-43E3-84E3-64757ECDDA60}"/>
              </a:ext>
            </a:extLst>
          </p:cNvPr>
          <p:cNvSpPr>
            <a:spLocks noGrp="1"/>
          </p:cNvSpPr>
          <p:nvPr>
            <p:ph type="title"/>
          </p:nvPr>
        </p:nvSpPr>
        <p:spPr/>
        <p:txBody>
          <a:bodyPr/>
          <a:lstStyle/>
          <a:p>
            <a:r>
              <a:rPr lang="en-US" dirty="0"/>
              <a:t>Students Don’t Know What they Don’t Know</a:t>
            </a:r>
          </a:p>
        </p:txBody>
      </p:sp>
      <p:grpSp>
        <p:nvGrpSpPr>
          <p:cNvPr id="88" name="Group 87">
            <a:extLst>
              <a:ext uri="{FF2B5EF4-FFF2-40B4-BE49-F238E27FC236}">
                <a16:creationId xmlns:a16="http://schemas.microsoft.com/office/drawing/2014/main" id="{8C288771-359A-47E5-8D44-3FC9E171A87B}"/>
              </a:ext>
            </a:extLst>
          </p:cNvPr>
          <p:cNvGrpSpPr/>
          <p:nvPr/>
        </p:nvGrpSpPr>
        <p:grpSpPr>
          <a:xfrm>
            <a:off x="711636" y="1097412"/>
            <a:ext cx="5231963" cy="2876616"/>
            <a:chOff x="711636" y="1097412"/>
            <a:chExt cx="5231963" cy="2876616"/>
          </a:xfrm>
        </p:grpSpPr>
        <p:grpSp>
          <p:nvGrpSpPr>
            <p:cNvPr id="89" name="Group 88">
              <a:extLst>
                <a:ext uri="{FF2B5EF4-FFF2-40B4-BE49-F238E27FC236}">
                  <a16:creationId xmlns:a16="http://schemas.microsoft.com/office/drawing/2014/main" id="{C6ACAD5F-CCD4-416B-B6EE-F2A6AA73C3BA}"/>
                </a:ext>
              </a:extLst>
            </p:cNvPr>
            <p:cNvGrpSpPr/>
            <p:nvPr/>
          </p:nvGrpSpPr>
          <p:grpSpPr>
            <a:xfrm>
              <a:off x="3121529" y="1380708"/>
              <a:ext cx="2822070" cy="2498120"/>
              <a:chOff x="2936395" y="1890130"/>
              <a:chExt cx="2822070" cy="2498120"/>
            </a:xfrm>
          </p:grpSpPr>
          <p:grpSp>
            <p:nvGrpSpPr>
              <p:cNvPr id="188" name="Group 187">
                <a:extLst>
                  <a:ext uri="{FF2B5EF4-FFF2-40B4-BE49-F238E27FC236}">
                    <a16:creationId xmlns:a16="http://schemas.microsoft.com/office/drawing/2014/main" id="{9B771C93-FB5B-4183-AB33-FAEE51EC83CB}"/>
                  </a:ext>
                </a:extLst>
              </p:cNvPr>
              <p:cNvGrpSpPr/>
              <p:nvPr/>
            </p:nvGrpSpPr>
            <p:grpSpPr bwMode="gray">
              <a:xfrm>
                <a:off x="3037850" y="1890130"/>
                <a:ext cx="2720615" cy="2498120"/>
                <a:chOff x="406297" y="1675271"/>
                <a:chExt cx="2720615" cy="2498120"/>
              </a:xfrm>
            </p:grpSpPr>
            <p:sp>
              <p:nvSpPr>
                <p:cNvPr id="192" name="Line Callout 2 (No Border) 2">
                  <a:extLst>
                    <a:ext uri="{FF2B5EF4-FFF2-40B4-BE49-F238E27FC236}">
                      <a16:creationId xmlns:a16="http://schemas.microsoft.com/office/drawing/2014/main" id="{5B939840-059C-4983-8304-42D4542A0D55}"/>
                    </a:ext>
                  </a:extLst>
                </p:cNvPr>
                <p:cNvSpPr/>
                <p:nvPr/>
              </p:nvSpPr>
              <p:spPr bwMode="gray">
                <a:xfrm>
                  <a:off x="406297" y="1675271"/>
                  <a:ext cx="2720615" cy="2498120"/>
                </a:xfrm>
                <a:custGeom>
                  <a:avLst/>
                  <a:gdLst>
                    <a:gd name="connsiteX0" fmla="*/ 0 w 2758653"/>
                    <a:gd name="connsiteY0" fmla="*/ 0 h 969168"/>
                    <a:gd name="connsiteX1" fmla="*/ 2758653 w 2758653"/>
                    <a:gd name="connsiteY1" fmla="*/ 0 h 969168"/>
                    <a:gd name="connsiteX2" fmla="*/ 2758653 w 2758653"/>
                    <a:gd name="connsiteY2" fmla="*/ 969168 h 969168"/>
                    <a:gd name="connsiteX3" fmla="*/ 0 w 2758653"/>
                    <a:gd name="connsiteY3" fmla="*/ 969168 h 969168"/>
                    <a:gd name="connsiteX4" fmla="*/ 0 w 2758653"/>
                    <a:gd name="connsiteY4" fmla="*/ 0 h 969168"/>
                    <a:gd name="connsiteX0" fmla="*/ 124939 w 2758653"/>
                    <a:gd name="connsiteY0" fmla="*/ -717 h 969168"/>
                    <a:gd name="connsiteX1" fmla="*/ 125988 w 2758653"/>
                    <a:gd name="connsiteY1" fmla="*/ 238096 h 969168"/>
                    <a:gd name="connsiteX2" fmla="*/ 127091 w 2758653"/>
                    <a:gd name="connsiteY2" fmla="*/ 969885 h 969168"/>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25988 w 2758653"/>
                    <a:gd name="connsiteY1" fmla="*/ 238813 h 970602"/>
                    <a:gd name="connsiteX2" fmla="*/ 127091 w 2758653"/>
                    <a:gd name="connsiteY2" fmla="*/ 970602 h 970602"/>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18844 w 2758653"/>
                    <a:gd name="connsiteY1" fmla="*/ 241194 h 970602"/>
                    <a:gd name="connsiteX2" fmla="*/ 127091 w 2758653"/>
                    <a:gd name="connsiteY2" fmla="*/ 970602 h 970602"/>
                    <a:gd name="connsiteX0" fmla="*/ 0 w 2758653"/>
                    <a:gd name="connsiteY0" fmla="*/ 717 h 970602"/>
                    <a:gd name="connsiteX1" fmla="*/ 2758653 w 2758653"/>
                    <a:gd name="connsiteY1" fmla="*/ 717 h 970602"/>
                    <a:gd name="connsiteX2" fmla="*/ 2758653 w 2758653"/>
                    <a:gd name="connsiteY2" fmla="*/ 969885 h 970602"/>
                    <a:gd name="connsiteX3" fmla="*/ 0 w 2758653"/>
                    <a:gd name="connsiteY3" fmla="*/ 969885 h 970602"/>
                    <a:gd name="connsiteX4" fmla="*/ 0 w 2758653"/>
                    <a:gd name="connsiteY4" fmla="*/ 717 h 970602"/>
                    <a:gd name="connsiteX0" fmla="*/ 124939 w 2758653"/>
                    <a:gd name="connsiteY0" fmla="*/ 0 h 970602"/>
                    <a:gd name="connsiteX1" fmla="*/ 125988 w 2758653"/>
                    <a:gd name="connsiteY1" fmla="*/ 250719 h 970602"/>
                    <a:gd name="connsiteX2" fmla="*/ 127091 w 2758653"/>
                    <a:gd name="connsiteY2" fmla="*/ 970602 h 970602"/>
                    <a:gd name="connsiteX0" fmla="*/ 0 w 2758653"/>
                    <a:gd name="connsiteY0" fmla="*/ 717 h 969885"/>
                    <a:gd name="connsiteX1" fmla="*/ 2758653 w 2758653"/>
                    <a:gd name="connsiteY1" fmla="*/ 717 h 969885"/>
                    <a:gd name="connsiteX2" fmla="*/ 2758653 w 2758653"/>
                    <a:gd name="connsiteY2" fmla="*/ 969885 h 969885"/>
                    <a:gd name="connsiteX3" fmla="*/ 0 w 2758653"/>
                    <a:gd name="connsiteY3" fmla="*/ 969885 h 969885"/>
                    <a:gd name="connsiteX4" fmla="*/ 0 w 2758653"/>
                    <a:gd name="connsiteY4" fmla="*/ 717 h 969885"/>
                    <a:gd name="connsiteX0" fmla="*/ 124939 w 2758653"/>
                    <a:gd name="connsiteY0" fmla="*/ 0 h 969885"/>
                    <a:gd name="connsiteX1" fmla="*/ 125988 w 2758653"/>
                    <a:gd name="connsiteY1" fmla="*/ 250719 h 969885"/>
                    <a:gd name="connsiteX0" fmla="*/ 0 w 2758653"/>
                    <a:gd name="connsiteY0" fmla="*/ 717 h 972237"/>
                    <a:gd name="connsiteX1" fmla="*/ 2758653 w 2758653"/>
                    <a:gd name="connsiteY1" fmla="*/ 717 h 972237"/>
                    <a:gd name="connsiteX2" fmla="*/ 2758653 w 2758653"/>
                    <a:gd name="connsiteY2" fmla="*/ 969885 h 972237"/>
                    <a:gd name="connsiteX3" fmla="*/ 0 w 2758653"/>
                    <a:gd name="connsiteY3" fmla="*/ 969885 h 972237"/>
                    <a:gd name="connsiteX4" fmla="*/ 0 w 2758653"/>
                    <a:gd name="connsiteY4" fmla="*/ 717 h 972237"/>
                    <a:gd name="connsiteX0" fmla="*/ 124939 w 2758653"/>
                    <a:gd name="connsiteY0" fmla="*/ 0 h 972237"/>
                    <a:gd name="connsiteX1" fmla="*/ 95 w 2758653"/>
                    <a:gd name="connsiteY1" fmla="*/ 972237 h 972237"/>
                    <a:gd name="connsiteX0" fmla="*/ 955 w 2759608"/>
                    <a:gd name="connsiteY0" fmla="*/ 0 h 971520"/>
                    <a:gd name="connsiteX1" fmla="*/ 2759608 w 2759608"/>
                    <a:gd name="connsiteY1" fmla="*/ 0 h 971520"/>
                    <a:gd name="connsiteX2" fmla="*/ 2759608 w 2759608"/>
                    <a:gd name="connsiteY2" fmla="*/ 969168 h 971520"/>
                    <a:gd name="connsiteX3" fmla="*/ 955 w 2759608"/>
                    <a:gd name="connsiteY3" fmla="*/ 969168 h 971520"/>
                    <a:gd name="connsiteX4" fmla="*/ 955 w 2759608"/>
                    <a:gd name="connsiteY4" fmla="*/ 0 h 971520"/>
                    <a:gd name="connsiteX0" fmla="*/ 0 w 2759608"/>
                    <a:gd name="connsiteY0" fmla="*/ 1664 h 971520"/>
                    <a:gd name="connsiteX1" fmla="*/ 1050 w 2759608"/>
                    <a:gd name="connsiteY1" fmla="*/ 971520 h 971520"/>
                    <a:gd name="connsiteX0" fmla="*/ 0 w 2758653"/>
                    <a:gd name="connsiteY0" fmla="*/ 0 h 971520"/>
                    <a:gd name="connsiteX1" fmla="*/ 2758653 w 2758653"/>
                    <a:gd name="connsiteY1" fmla="*/ 0 h 971520"/>
                    <a:gd name="connsiteX2" fmla="*/ 2758653 w 2758653"/>
                    <a:gd name="connsiteY2" fmla="*/ 969168 h 971520"/>
                    <a:gd name="connsiteX3" fmla="*/ 0 w 2758653"/>
                    <a:gd name="connsiteY3" fmla="*/ 969168 h 971520"/>
                    <a:gd name="connsiteX4" fmla="*/ 0 w 2758653"/>
                    <a:gd name="connsiteY4" fmla="*/ 0 h 971520"/>
                    <a:gd name="connsiteX0" fmla="*/ 11150 w 2758653"/>
                    <a:gd name="connsiteY0" fmla="*/ 37382 h 971520"/>
                    <a:gd name="connsiteX1" fmla="*/ 95 w 2758653"/>
                    <a:gd name="connsiteY1" fmla="*/ 971520 h 971520"/>
                    <a:gd name="connsiteX0" fmla="*/ 956 w 2759609"/>
                    <a:gd name="connsiteY0" fmla="*/ 3100 h 974620"/>
                    <a:gd name="connsiteX1" fmla="*/ 2759609 w 2759609"/>
                    <a:gd name="connsiteY1" fmla="*/ 3100 h 974620"/>
                    <a:gd name="connsiteX2" fmla="*/ 2759609 w 2759609"/>
                    <a:gd name="connsiteY2" fmla="*/ 972268 h 974620"/>
                    <a:gd name="connsiteX3" fmla="*/ 956 w 2759609"/>
                    <a:gd name="connsiteY3" fmla="*/ 972268 h 974620"/>
                    <a:gd name="connsiteX4" fmla="*/ 956 w 2759609"/>
                    <a:gd name="connsiteY4" fmla="*/ 3100 h 974620"/>
                    <a:gd name="connsiteX0" fmla="*/ 0 w 2759609"/>
                    <a:gd name="connsiteY0" fmla="*/ 0 h 974620"/>
                    <a:gd name="connsiteX1" fmla="*/ 1051 w 2759609"/>
                    <a:gd name="connsiteY1" fmla="*/ 974620 h 974620"/>
                    <a:gd name="connsiteX0" fmla="*/ 956 w 2759609"/>
                    <a:gd name="connsiteY0" fmla="*/ 0 h 971520"/>
                    <a:gd name="connsiteX1" fmla="*/ 2759609 w 2759609"/>
                    <a:gd name="connsiteY1" fmla="*/ 0 h 971520"/>
                    <a:gd name="connsiteX2" fmla="*/ 2759609 w 2759609"/>
                    <a:gd name="connsiteY2" fmla="*/ 969168 h 971520"/>
                    <a:gd name="connsiteX3" fmla="*/ 956 w 2759609"/>
                    <a:gd name="connsiteY3" fmla="*/ 969168 h 971520"/>
                    <a:gd name="connsiteX4" fmla="*/ 956 w 2759609"/>
                    <a:gd name="connsiteY4" fmla="*/ 0 h 971520"/>
                    <a:gd name="connsiteX0" fmla="*/ 0 w 2759609"/>
                    <a:gd name="connsiteY0" fmla="*/ 13568 h 971520"/>
                    <a:gd name="connsiteX1" fmla="*/ 1051 w 2759609"/>
                    <a:gd name="connsiteY1" fmla="*/ 971520 h 971520"/>
                    <a:gd name="connsiteX0" fmla="*/ 956 w 2759609"/>
                    <a:gd name="connsiteY0" fmla="*/ 3100 h 974620"/>
                    <a:gd name="connsiteX1" fmla="*/ 2759609 w 2759609"/>
                    <a:gd name="connsiteY1" fmla="*/ 3100 h 974620"/>
                    <a:gd name="connsiteX2" fmla="*/ 2759609 w 2759609"/>
                    <a:gd name="connsiteY2" fmla="*/ 972268 h 974620"/>
                    <a:gd name="connsiteX3" fmla="*/ 956 w 2759609"/>
                    <a:gd name="connsiteY3" fmla="*/ 972268 h 974620"/>
                    <a:gd name="connsiteX4" fmla="*/ 956 w 2759609"/>
                    <a:gd name="connsiteY4" fmla="*/ 3100 h 974620"/>
                    <a:gd name="connsiteX0" fmla="*/ 0 w 2759609"/>
                    <a:gd name="connsiteY0" fmla="*/ 0 h 974620"/>
                    <a:gd name="connsiteX1" fmla="*/ 1051 w 2759609"/>
                    <a:gd name="connsiteY1" fmla="*/ 974620 h 974620"/>
                    <a:gd name="connsiteX0" fmla="*/ 956 w 2759609"/>
                    <a:gd name="connsiteY0" fmla="*/ 719 h 972239"/>
                    <a:gd name="connsiteX1" fmla="*/ 2759609 w 2759609"/>
                    <a:gd name="connsiteY1" fmla="*/ 719 h 972239"/>
                    <a:gd name="connsiteX2" fmla="*/ 2759609 w 2759609"/>
                    <a:gd name="connsiteY2" fmla="*/ 969887 h 972239"/>
                    <a:gd name="connsiteX3" fmla="*/ 956 w 2759609"/>
                    <a:gd name="connsiteY3" fmla="*/ 969887 h 972239"/>
                    <a:gd name="connsiteX4" fmla="*/ 956 w 2759609"/>
                    <a:gd name="connsiteY4" fmla="*/ 719 h 972239"/>
                    <a:gd name="connsiteX0" fmla="*/ 0 w 2759609"/>
                    <a:gd name="connsiteY0" fmla="*/ 0 h 972239"/>
                    <a:gd name="connsiteX1" fmla="*/ 1051 w 2759609"/>
                    <a:gd name="connsiteY1" fmla="*/ 972239 h 972239"/>
                  </a:gdLst>
                  <a:ahLst/>
                  <a:cxnLst>
                    <a:cxn ang="0">
                      <a:pos x="connsiteX0" y="connsiteY0"/>
                    </a:cxn>
                    <a:cxn ang="0">
                      <a:pos x="connsiteX1" y="connsiteY1"/>
                    </a:cxn>
                  </a:cxnLst>
                  <a:rect l="l" t="t" r="r" b="b"/>
                  <a:pathLst>
                    <a:path w="2759609" h="972239" stroke="0" extrusionOk="0">
                      <a:moveTo>
                        <a:pt x="956" y="719"/>
                      </a:moveTo>
                      <a:lnTo>
                        <a:pt x="2759609" y="719"/>
                      </a:lnTo>
                      <a:lnTo>
                        <a:pt x="2759609" y="969887"/>
                      </a:lnTo>
                      <a:lnTo>
                        <a:pt x="956" y="969887"/>
                      </a:lnTo>
                      <a:lnTo>
                        <a:pt x="956" y="719"/>
                      </a:lnTo>
                      <a:close/>
                    </a:path>
                    <a:path w="2759609" h="972239" fill="none" extrusionOk="0">
                      <a:moveTo>
                        <a:pt x="0" y="0"/>
                      </a:moveTo>
                      <a:cubicBezTo>
                        <a:pt x="350" y="79604"/>
                        <a:pt x="701" y="892635"/>
                        <a:pt x="1051" y="972239"/>
                      </a:cubicBezTo>
                    </a:path>
                  </a:pathLst>
                </a:custGeom>
                <a:solidFill>
                  <a:schemeClr val="bg2"/>
                </a:solidFill>
                <a:ln w="254000">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137160" rIns="137160" bIns="137160" numCol="1" spcCol="0" rtlCol="0" fromWordArt="0" anchor="t" anchorCtr="0" forceAA="0" compatLnSpc="1">
                  <a:prstTxWarp prst="textNoShape">
                    <a:avLst/>
                  </a:prstTxWarp>
                  <a:spAutoFit/>
                </a:bodyPr>
                <a:lstStyle/>
                <a:p>
                  <a:pPr>
                    <a:spcBef>
                      <a:spcPts val="500"/>
                    </a:spcBef>
                  </a:pPr>
                  <a:r>
                    <a:rPr lang="en-US" sz="1000" b="1" dirty="0">
                      <a:solidFill>
                        <a:schemeClr val="tx1"/>
                      </a:solidFill>
                    </a:rPr>
                    <a:t>A Major Obstacle</a:t>
                  </a:r>
                </a:p>
                <a:p>
                  <a:pPr>
                    <a:lnSpc>
                      <a:spcPts val="1200"/>
                    </a:lnSpc>
                    <a:spcBef>
                      <a:spcPts val="500"/>
                    </a:spcBef>
                  </a:pPr>
                  <a:r>
                    <a:rPr lang="en-US" sz="900" dirty="0">
                      <a:solidFill>
                        <a:srgbClr val="424858"/>
                      </a:solidFill>
                      <a:latin typeface="Lyon"/>
                    </a:rPr>
                    <a:t>“</a:t>
                  </a:r>
                  <a:r>
                    <a:rPr lang="en-US" sz="900" b="1" dirty="0">
                      <a:solidFill>
                        <a:srgbClr val="424858"/>
                      </a:solidFill>
                    </a:rPr>
                    <a:t>About one in three graduates end up being “mismatched” to the jobs they find after leaving university</a:t>
                  </a:r>
                  <a:r>
                    <a:rPr lang="en-US" sz="900" dirty="0">
                      <a:solidFill>
                        <a:srgbClr val="424858"/>
                      </a:solidFill>
                    </a:rPr>
                    <a:t>…These mismatched graduates face poorer prospects and lower earnings than their peers who embark on careers that are a better fit for the knowledge and skills they have acquired through three or four years of study</a:t>
                  </a:r>
                  <a:r>
                    <a:rPr lang="en-US" sz="900" b="1" dirty="0">
                      <a:solidFill>
                        <a:srgbClr val="424858"/>
                      </a:solidFill>
                    </a:rPr>
                    <a:t>. It suggests that traditional careers advice isn’t working.</a:t>
                  </a:r>
                  <a:r>
                    <a:rPr lang="en-US" sz="900" dirty="0">
                      <a:solidFill>
                        <a:srgbClr val="424858"/>
                      </a:solidFill>
                    </a:rPr>
                    <a:t>”</a:t>
                  </a:r>
                  <a:endParaRPr lang="en-US" sz="900" i="1" dirty="0">
                    <a:solidFill>
                      <a:srgbClr val="424858"/>
                    </a:solidFill>
                  </a:endParaRPr>
                </a:p>
                <a:p>
                  <a:pPr algn="r">
                    <a:spcBef>
                      <a:spcPts val="500"/>
                    </a:spcBef>
                  </a:pPr>
                  <a:r>
                    <a:rPr lang="en-US" sz="800" i="1" dirty="0">
                      <a:solidFill>
                        <a:srgbClr val="424858"/>
                      </a:solidFill>
                    </a:rPr>
                    <a:t>Sarah Steed</a:t>
                  </a:r>
                  <a:br>
                    <a:rPr lang="en-US" sz="800" i="1" dirty="0">
                      <a:solidFill>
                        <a:srgbClr val="424858"/>
                      </a:solidFill>
                    </a:rPr>
                  </a:br>
                  <a:r>
                    <a:rPr lang="en-US" sz="800" i="1" dirty="0">
                      <a:solidFill>
                        <a:srgbClr val="424858"/>
                      </a:solidFill>
                    </a:rPr>
                    <a:t>The Guardian</a:t>
                  </a:r>
                </a:p>
              </p:txBody>
            </p:sp>
            <p:sp>
              <p:nvSpPr>
                <p:cNvPr id="193" name="Isosceles Triangle 192">
                  <a:extLst>
                    <a:ext uri="{FF2B5EF4-FFF2-40B4-BE49-F238E27FC236}">
                      <a16:creationId xmlns:a16="http://schemas.microsoft.com/office/drawing/2014/main" id="{BDF9A68A-5459-4998-867E-043C5C9DEBA3}"/>
                    </a:ext>
                  </a:extLst>
                </p:cNvPr>
                <p:cNvSpPr/>
                <p:nvPr/>
              </p:nvSpPr>
              <p:spPr bwMode="gray">
                <a:xfrm rot="5400000">
                  <a:off x="498880" y="1861675"/>
                  <a:ext cx="135068" cy="73857"/>
                </a:xfrm>
                <a:prstGeom prst="triangle">
                  <a:avLst>
                    <a:gd name="adj" fmla="val 49998"/>
                  </a:avLst>
                </a:prstGeom>
                <a:solidFill>
                  <a:schemeClr val="tx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grpSp>
            <p:nvGrpSpPr>
              <p:cNvPr id="189" name="Group 188">
                <a:extLst>
                  <a:ext uri="{FF2B5EF4-FFF2-40B4-BE49-F238E27FC236}">
                    <a16:creationId xmlns:a16="http://schemas.microsoft.com/office/drawing/2014/main" id="{BA8C282C-74E3-45DE-BEBD-93EFD643DEF8}"/>
                  </a:ext>
                </a:extLst>
              </p:cNvPr>
              <p:cNvGrpSpPr/>
              <p:nvPr/>
            </p:nvGrpSpPr>
            <p:grpSpPr>
              <a:xfrm>
                <a:off x="2936395" y="2034501"/>
                <a:ext cx="198839" cy="164592"/>
                <a:chOff x="2936395" y="2034501"/>
                <a:chExt cx="198839" cy="164592"/>
              </a:xfrm>
            </p:grpSpPr>
            <p:sp>
              <p:nvSpPr>
                <p:cNvPr id="190" name="Freeform 67">
                  <a:extLst>
                    <a:ext uri="{FF2B5EF4-FFF2-40B4-BE49-F238E27FC236}">
                      <a16:creationId xmlns:a16="http://schemas.microsoft.com/office/drawing/2014/main" id="{64A82162-B974-478E-91F8-C502D998118F}"/>
                    </a:ext>
                  </a:extLst>
                </p:cNvPr>
                <p:cNvSpPr>
                  <a:spLocks noChangeAspect="1"/>
                </p:cNvSpPr>
                <p:nvPr/>
              </p:nvSpPr>
              <p:spPr bwMode="gray">
                <a:xfrm rot="10800000" flipH="1" flipV="1">
                  <a:off x="3046988" y="2034501"/>
                  <a:ext cx="88246" cy="164592"/>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191" name="Freeform 68">
                  <a:extLst>
                    <a:ext uri="{FF2B5EF4-FFF2-40B4-BE49-F238E27FC236}">
                      <a16:creationId xmlns:a16="http://schemas.microsoft.com/office/drawing/2014/main" id="{DE490F1C-17FB-4C74-9981-8A5FA54BA36D}"/>
                    </a:ext>
                  </a:extLst>
                </p:cNvPr>
                <p:cNvSpPr>
                  <a:spLocks noChangeAspect="1"/>
                </p:cNvSpPr>
                <p:nvPr/>
              </p:nvSpPr>
              <p:spPr bwMode="gray">
                <a:xfrm rot="10800000" flipH="1" flipV="1">
                  <a:off x="2936395" y="2034501"/>
                  <a:ext cx="88246" cy="164592"/>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nvGrpSpPr>
            <p:cNvPr id="90" name="Group 89">
              <a:extLst>
                <a:ext uri="{FF2B5EF4-FFF2-40B4-BE49-F238E27FC236}">
                  <a16:creationId xmlns:a16="http://schemas.microsoft.com/office/drawing/2014/main" id="{F1A1EC71-6951-4B79-A6CC-D92269C1BF1A}"/>
                </a:ext>
              </a:extLst>
            </p:cNvPr>
            <p:cNvGrpSpPr/>
            <p:nvPr/>
          </p:nvGrpSpPr>
          <p:grpSpPr>
            <a:xfrm>
              <a:off x="711636" y="1097412"/>
              <a:ext cx="1659423" cy="2876616"/>
              <a:chOff x="672342" y="1325278"/>
              <a:chExt cx="1659423" cy="2876616"/>
            </a:xfrm>
          </p:grpSpPr>
          <p:grpSp>
            <p:nvGrpSpPr>
              <p:cNvPr id="134" name="Group 133">
                <a:extLst>
                  <a:ext uri="{FF2B5EF4-FFF2-40B4-BE49-F238E27FC236}">
                    <a16:creationId xmlns:a16="http://schemas.microsoft.com/office/drawing/2014/main" id="{B6BE32C3-37F3-4DEC-8D58-84A275D076A5}"/>
                  </a:ext>
                </a:extLst>
              </p:cNvPr>
              <p:cNvGrpSpPr/>
              <p:nvPr/>
            </p:nvGrpSpPr>
            <p:grpSpPr>
              <a:xfrm>
                <a:off x="672343" y="1325278"/>
                <a:ext cx="1536598" cy="1291143"/>
                <a:chOff x="672343" y="1325278"/>
                <a:chExt cx="1536598" cy="1291143"/>
              </a:xfrm>
            </p:grpSpPr>
            <p:sp>
              <p:nvSpPr>
                <p:cNvPr id="162" name="Rectangle 161">
                  <a:extLst>
                    <a:ext uri="{FF2B5EF4-FFF2-40B4-BE49-F238E27FC236}">
                      <a16:creationId xmlns:a16="http://schemas.microsoft.com/office/drawing/2014/main" id="{F3B4BB44-DC26-4222-B00B-039864EA2DEA}"/>
                    </a:ext>
                  </a:extLst>
                </p:cNvPr>
                <p:cNvSpPr/>
                <p:nvPr/>
              </p:nvSpPr>
              <p:spPr bwMode="gray">
                <a:xfrm>
                  <a:off x="675069" y="1816202"/>
                  <a:ext cx="1533872" cy="800219"/>
                </a:xfrm>
                <a:prstGeom prst="rect">
                  <a:avLst/>
                </a:prstGeom>
              </p:spPr>
              <p:txBody>
                <a:bodyPr wrap="square" lIns="0" tIns="0" rIns="0" bIns="0">
                  <a:spAutoFit/>
                </a:bodyPr>
                <a:lstStyle/>
                <a:p>
                  <a:r>
                    <a:rPr lang="en-US" sz="2500" dirty="0">
                      <a:solidFill>
                        <a:schemeClr val="accent6"/>
                      </a:solidFill>
                      <a:latin typeface="+mj-lt"/>
                    </a:rPr>
                    <a:t>75+%</a:t>
                  </a:r>
                  <a:br>
                    <a:rPr lang="en-US" sz="2500" dirty="0">
                      <a:solidFill>
                        <a:schemeClr val="tx2"/>
                      </a:solidFill>
                      <a:latin typeface="+mj-lt"/>
                    </a:rPr>
                  </a:br>
                  <a:r>
                    <a:rPr lang="en-US" sz="900" dirty="0"/>
                    <a:t>of recent grads </a:t>
                  </a:r>
                  <a:r>
                    <a:rPr lang="en-US" sz="900" b="1" dirty="0"/>
                    <a:t>don’t know what positions are the right fit</a:t>
                  </a:r>
                  <a:r>
                    <a:rPr lang="en-US" sz="900" dirty="0"/>
                    <a:t> for them</a:t>
                  </a:r>
                </a:p>
              </p:txBody>
            </p:sp>
            <p:grpSp>
              <p:nvGrpSpPr>
                <p:cNvPr id="163" name="Group 162">
                  <a:extLst>
                    <a:ext uri="{FF2B5EF4-FFF2-40B4-BE49-F238E27FC236}">
                      <a16:creationId xmlns:a16="http://schemas.microsoft.com/office/drawing/2014/main" id="{6CC393FC-FE76-41F0-8C84-00042A23CEB0}"/>
                    </a:ext>
                  </a:extLst>
                </p:cNvPr>
                <p:cNvGrpSpPr/>
                <p:nvPr/>
              </p:nvGrpSpPr>
              <p:grpSpPr>
                <a:xfrm>
                  <a:off x="672343" y="1325278"/>
                  <a:ext cx="1169446" cy="446366"/>
                  <a:chOff x="556886" y="1325278"/>
                  <a:chExt cx="1169446" cy="446366"/>
                </a:xfrm>
              </p:grpSpPr>
              <p:pic>
                <p:nvPicPr>
                  <p:cNvPr id="164" name="Picture 163">
                    <a:extLst>
                      <a:ext uri="{FF2B5EF4-FFF2-40B4-BE49-F238E27FC236}">
                        <a16:creationId xmlns:a16="http://schemas.microsoft.com/office/drawing/2014/main" id="{E56206D7-724F-4C42-9182-55CD21AB7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325278"/>
                    <a:ext cx="75773" cy="201168"/>
                  </a:xfrm>
                  <a:prstGeom prst="rect">
                    <a:avLst/>
                  </a:prstGeom>
                </p:spPr>
              </p:pic>
              <p:pic>
                <p:nvPicPr>
                  <p:cNvPr id="165" name="Picture 164">
                    <a:extLst>
                      <a:ext uri="{FF2B5EF4-FFF2-40B4-BE49-F238E27FC236}">
                        <a16:creationId xmlns:a16="http://schemas.microsoft.com/office/drawing/2014/main" id="{8E15BC3C-49DB-4D9A-A608-596B2A517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325278"/>
                    <a:ext cx="92537" cy="201168"/>
                  </a:xfrm>
                  <a:prstGeom prst="rect">
                    <a:avLst/>
                  </a:prstGeom>
                </p:spPr>
              </p:pic>
              <p:pic>
                <p:nvPicPr>
                  <p:cNvPr id="166" name="Picture 165">
                    <a:extLst>
                      <a:ext uri="{FF2B5EF4-FFF2-40B4-BE49-F238E27FC236}">
                        <a16:creationId xmlns:a16="http://schemas.microsoft.com/office/drawing/2014/main" id="{DB027443-1041-4142-AF0A-2E8FD3B9E8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325278"/>
                    <a:ext cx="92537" cy="201168"/>
                  </a:xfrm>
                  <a:prstGeom prst="rect">
                    <a:avLst/>
                  </a:prstGeom>
                </p:spPr>
              </p:pic>
              <p:pic>
                <p:nvPicPr>
                  <p:cNvPr id="167" name="Picture 166">
                    <a:extLst>
                      <a:ext uri="{FF2B5EF4-FFF2-40B4-BE49-F238E27FC236}">
                        <a16:creationId xmlns:a16="http://schemas.microsoft.com/office/drawing/2014/main" id="{FB5716CF-5C36-44B3-8B3B-B5963C5B5A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1819" y="1325278"/>
                    <a:ext cx="92537" cy="201168"/>
                  </a:xfrm>
                  <a:prstGeom prst="rect">
                    <a:avLst/>
                  </a:prstGeom>
                </p:spPr>
              </p:pic>
              <p:pic>
                <p:nvPicPr>
                  <p:cNvPr id="168" name="Picture 167">
                    <a:extLst>
                      <a:ext uri="{FF2B5EF4-FFF2-40B4-BE49-F238E27FC236}">
                        <a16:creationId xmlns:a16="http://schemas.microsoft.com/office/drawing/2014/main" id="{7A49F6C5-9C20-4F75-88E1-2B040461B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239145" y="1325278"/>
                    <a:ext cx="92537" cy="201168"/>
                  </a:xfrm>
                  <a:prstGeom prst="rect">
                    <a:avLst/>
                  </a:prstGeom>
                </p:spPr>
              </p:pic>
              <p:pic>
                <p:nvPicPr>
                  <p:cNvPr id="169" name="Picture 168">
                    <a:extLst>
                      <a:ext uri="{FF2B5EF4-FFF2-40B4-BE49-F238E27FC236}">
                        <a16:creationId xmlns:a16="http://schemas.microsoft.com/office/drawing/2014/main" id="{76C6BDB0-444F-43C7-B159-10FED17B9F25}"/>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325278"/>
                    <a:ext cx="92537" cy="201168"/>
                  </a:xfrm>
                  <a:prstGeom prst="rect">
                    <a:avLst/>
                  </a:prstGeom>
                </p:spPr>
              </p:pic>
              <p:pic>
                <p:nvPicPr>
                  <p:cNvPr id="170" name="Picture 169">
                    <a:extLst>
                      <a:ext uri="{FF2B5EF4-FFF2-40B4-BE49-F238E27FC236}">
                        <a16:creationId xmlns:a16="http://schemas.microsoft.com/office/drawing/2014/main" id="{0228E690-63E2-4AB3-B6CD-6AAA08EB9AEC}"/>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3795" y="1325278"/>
                    <a:ext cx="92537" cy="201168"/>
                  </a:xfrm>
                  <a:prstGeom prst="rect">
                    <a:avLst/>
                  </a:prstGeom>
                </p:spPr>
              </p:pic>
              <p:pic>
                <p:nvPicPr>
                  <p:cNvPr id="171" name="Picture 170">
                    <a:extLst>
                      <a:ext uri="{FF2B5EF4-FFF2-40B4-BE49-F238E27FC236}">
                        <a16:creationId xmlns:a16="http://schemas.microsoft.com/office/drawing/2014/main" id="{4C78D2E8-9B5A-46B5-89CC-9940A57E2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325278"/>
                    <a:ext cx="75773" cy="201168"/>
                  </a:xfrm>
                  <a:prstGeom prst="rect">
                    <a:avLst/>
                  </a:prstGeom>
                </p:spPr>
              </p:pic>
              <p:pic>
                <p:nvPicPr>
                  <p:cNvPr id="172" name="Picture 171">
                    <a:extLst>
                      <a:ext uri="{FF2B5EF4-FFF2-40B4-BE49-F238E27FC236}">
                        <a16:creationId xmlns:a16="http://schemas.microsoft.com/office/drawing/2014/main" id="{64FA2B9C-925F-48DC-A8AA-337D19B3AC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325278"/>
                    <a:ext cx="75773" cy="201168"/>
                  </a:xfrm>
                  <a:prstGeom prst="rect">
                    <a:avLst/>
                  </a:prstGeom>
                </p:spPr>
              </p:pic>
              <p:pic>
                <p:nvPicPr>
                  <p:cNvPr id="173" name="Picture 172">
                    <a:extLst>
                      <a:ext uri="{FF2B5EF4-FFF2-40B4-BE49-F238E27FC236}">
                        <a16:creationId xmlns:a16="http://schemas.microsoft.com/office/drawing/2014/main" id="{7C75BE3C-895A-4BF2-9A46-811074E96A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148864" y="1325278"/>
                    <a:ext cx="75773" cy="201168"/>
                  </a:xfrm>
                  <a:prstGeom prst="rect">
                    <a:avLst/>
                  </a:prstGeom>
                </p:spPr>
              </p:pic>
              <p:pic>
                <p:nvPicPr>
                  <p:cNvPr id="174" name="Picture 173">
                    <a:extLst>
                      <a:ext uri="{FF2B5EF4-FFF2-40B4-BE49-F238E27FC236}">
                        <a16:creationId xmlns:a16="http://schemas.microsoft.com/office/drawing/2014/main" id="{F66F2BC4-FD53-41E5-AA1B-EB70996C5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346190" y="1325278"/>
                    <a:ext cx="75773" cy="201168"/>
                  </a:xfrm>
                  <a:prstGeom prst="rect">
                    <a:avLst/>
                  </a:prstGeom>
                </p:spPr>
              </p:pic>
              <p:pic>
                <p:nvPicPr>
                  <p:cNvPr id="175" name="Picture 174">
                    <a:extLst>
                      <a:ext uri="{FF2B5EF4-FFF2-40B4-BE49-F238E27FC236}">
                        <a16:creationId xmlns:a16="http://schemas.microsoft.com/office/drawing/2014/main" id="{4071CA81-048B-4D28-8C0F-F720BEEBA33B}"/>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325278"/>
                    <a:ext cx="75773" cy="201168"/>
                  </a:xfrm>
                  <a:prstGeom prst="rect">
                    <a:avLst/>
                  </a:prstGeom>
                </p:spPr>
              </p:pic>
              <p:pic>
                <p:nvPicPr>
                  <p:cNvPr id="176" name="Picture 175">
                    <a:extLst>
                      <a:ext uri="{FF2B5EF4-FFF2-40B4-BE49-F238E27FC236}">
                        <a16:creationId xmlns:a16="http://schemas.microsoft.com/office/drawing/2014/main" id="{3BEECF45-D7AC-4EB5-A6EE-E084F8A2F4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570476"/>
                    <a:ext cx="75773" cy="201168"/>
                  </a:xfrm>
                  <a:prstGeom prst="rect">
                    <a:avLst/>
                  </a:prstGeom>
                </p:spPr>
              </p:pic>
              <p:pic>
                <p:nvPicPr>
                  <p:cNvPr id="177" name="Picture 176">
                    <a:extLst>
                      <a:ext uri="{FF2B5EF4-FFF2-40B4-BE49-F238E27FC236}">
                        <a16:creationId xmlns:a16="http://schemas.microsoft.com/office/drawing/2014/main" id="{38391480-B566-46AE-87FB-9A68563858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570476"/>
                    <a:ext cx="92537" cy="201168"/>
                  </a:xfrm>
                  <a:prstGeom prst="rect">
                    <a:avLst/>
                  </a:prstGeom>
                </p:spPr>
              </p:pic>
              <p:pic>
                <p:nvPicPr>
                  <p:cNvPr id="178" name="Picture 177">
                    <a:extLst>
                      <a:ext uri="{FF2B5EF4-FFF2-40B4-BE49-F238E27FC236}">
                        <a16:creationId xmlns:a16="http://schemas.microsoft.com/office/drawing/2014/main" id="{169742A5-5BB6-45AA-8BC3-84C4D30D7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570476"/>
                    <a:ext cx="92537" cy="201168"/>
                  </a:xfrm>
                  <a:prstGeom prst="rect">
                    <a:avLst/>
                  </a:prstGeom>
                </p:spPr>
              </p:pic>
              <p:pic>
                <p:nvPicPr>
                  <p:cNvPr id="179" name="Picture 178">
                    <a:extLst>
                      <a:ext uri="{FF2B5EF4-FFF2-40B4-BE49-F238E27FC236}">
                        <a16:creationId xmlns:a16="http://schemas.microsoft.com/office/drawing/2014/main" id="{59C7EBC6-52D2-4813-A5EE-FCF36906AD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1819" y="1570476"/>
                    <a:ext cx="92537" cy="201168"/>
                  </a:xfrm>
                  <a:prstGeom prst="rect">
                    <a:avLst/>
                  </a:prstGeom>
                </p:spPr>
              </p:pic>
              <p:pic>
                <p:nvPicPr>
                  <p:cNvPr id="180" name="Picture 179">
                    <a:extLst>
                      <a:ext uri="{FF2B5EF4-FFF2-40B4-BE49-F238E27FC236}">
                        <a16:creationId xmlns:a16="http://schemas.microsoft.com/office/drawing/2014/main" id="{12D8CAFD-14B6-456E-9BC3-CDFBD6CA7C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239145" y="1570476"/>
                    <a:ext cx="92537" cy="201168"/>
                  </a:xfrm>
                  <a:prstGeom prst="rect">
                    <a:avLst/>
                  </a:prstGeom>
                </p:spPr>
              </p:pic>
              <p:pic>
                <p:nvPicPr>
                  <p:cNvPr id="181" name="Picture 180">
                    <a:extLst>
                      <a:ext uri="{FF2B5EF4-FFF2-40B4-BE49-F238E27FC236}">
                        <a16:creationId xmlns:a16="http://schemas.microsoft.com/office/drawing/2014/main" id="{03E664A6-B3DF-45D0-8D9C-20413CC25A07}"/>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570476"/>
                    <a:ext cx="92537" cy="201168"/>
                  </a:xfrm>
                  <a:prstGeom prst="rect">
                    <a:avLst/>
                  </a:prstGeom>
                </p:spPr>
              </p:pic>
              <p:pic>
                <p:nvPicPr>
                  <p:cNvPr id="182" name="Picture 181">
                    <a:extLst>
                      <a:ext uri="{FF2B5EF4-FFF2-40B4-BE49-F238E27FC236}">
                        <a16:creationId xmlns:a16="http://schemas.microsoft.com/office/drawing/2014/main" id="{E2D2CB48-6239-4BD6-B966-4E2F1FAB7793}"/>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3795" y="1570476"/>
                    <a:ext cx="92537" cy="201168"/>
                  </a:xfrm>
                  <a:prstGeom prst="rect">
                    <a:avLst/>
                  </a:prstGeom>
                </p:spPr>
              </p:pic>
              <p:pic>
                <p:nvPicPr>
                  <p:cNvPr id="183" name="Picture 182">
                    <a:extLst>
                      <a:ext uri="{FF2B5EF4-FFF2-40B4-BE49-F238E27FC236}">
                        <a16:creationId xmlns:a16="http://schemas.microsoft.com/office/drawing/2014/main" id="{9BE441AB-BA4D-4BB9-8896-5C572D501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570476"/>
                    <a:ext cx="75773" cy="201168"/>
                  </a:xfrm>
                  <a:prstGeom prst="rect">
                    <a:avLst/>
                  </a:prstGeom>
                </p:spPr>
              </p:pic>
              <p:pic>
                <p:nvPicPr>
                  <p:cNvPr id="184" name="Picture 183">
                    <a:extLst>
                      <a:ext uri="{FF2B5EF4-FFF2-40B4-BE49-F238E27FC236}">
                        <a16:creationId xmlns:a16="http://schemas.microsoft.com/office/drawing/2014/main" id="{AFC9FF44-1C39-48CD-810E-8EA99CCCCB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570476"/>
                    <a:ext cx="75773" cy="201168"/>
                  </a:xfrm>
                  <a:prstGeom prst="rect">
                    <a:avLst/>
                  </a:prstGeom>
                </p:spPr>
              </p:pic>
              <p:pic>
                <p:nvPicPr>
                  <p:cNvPr id="185" name="Picture 184">
                    <a:extLst>
                      <a:ext uri="{FF2B5EF4-FFF2-40B4-BE49-F238E27FC236}">
                        <a16:creationId xmlns:a16="http://schemas.microsoft.com/office/drawing/2014/main" id="{035870DC-4372-4D9E-AE85-26D45D36B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148864" y="1570476"/>
                    <a:ext cx="75773" cy="201168"/>
                  </a:xfrm>
                  <a:prstGeom prst="rect">
                    <a:avLst/>
                  </a:prstGeom>
                </p:spPr>
              </p:pic>
              <p:pic>
                <p:nvPicPr>
                  <p:cNvPr id="186" name="Picture 185">
                    <a:extLst>
                      <a:ext uri="{FF2B5EF4-FFF2-40B4-BE49-F238E27FC236}">
                        <a16:creationId xmlns:a16="http://schemas.microsoft.com/office/drawing/2014/main" id="{7FF90F2F-B964-4D50-BB3D-320DEF2E5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1346190" y="1570476"/>
                    <a:ext cx="75773" cy="201168"/>
                  </a:xfrm>
                  <a:prstGeom prst="rect">
                    <a:avLst/>
                  </a:prstGeom>
                </p:spPr>
              </p:pic>
              <p:pic>
                <p:nvPicPr>
                  <p:cNvPr id="187" name="Picture 186">
                    <a:extLst>
                      <a:ext uri="{FF2B5EF4-FFF2-40B4-BE49-F238E27FC236}">
                        <a16:creationId xmlns:a16="http://schemas.microsoft.com/office/drawing/2014/main" id="{ACCB97C1-D999-4842-9482-1272E154E930}"/>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570476"/>
                    <a:ext cx="75773" cy="201168"/>
                  </a:xfrm>
                  <a:prstGeom prst="rect">
                    <a:avLst/>
                  </a:prstGeom>
                </p:spPr>
              </p:pic>
            </p:grpSp>
          </p:grpSp>
          <p:grpSp>
            <p:nvGrpSpPr>
              <p:cNvPr id="135" name="Group 134">
                <a:extLst>
                  <a:ext uri="{FF2B5EF4-FFF2-40B4-BE49-F238E27FC236}">
                    <a16:creationId xmlns:a16="http://schemas.microsoft.com/office/drawing/2014/main" id="{8CA0046C-8098-4EA4-82EA-66D7A5AFAFA5}"/>
                  </a:ext>
                </a:extLst>
              </p:cNvPr>
              <p:cNvGrpSpPr/>
              <p:nvPr/>
            </p:nvGrpSpPr>
            <p:grpSpPr>
              <a:xfrm>
                <a:off x="672342" y="2910751"/>
                <a:ext cx="1659423" cy="1291143"/>
                <a:chOff x="672342" y="2910751"/>
                <a:chExt cx="1659423" cy="1291143"/>
              </a:xfrm>
            </p:grpSpPr>
            <p:sp>
              <p:nvSpPr>
                <p:cNvPr id="136" name="Rectangle 135">
                  <a:extLst>
                    <a:ext uri="{FF2B5EF4-FFF2-40B4-BE49-F238E27FC236}">
                      <a16:creationId xmlns:a16="http://schemas.microsoft.com/office/drawing/2014/main" id="{B05AEF7D-69AD-42A0-99E9-FAFD4FA7303D}"/>
                    </a:ext>
                  </a:extLst>
                </p:cNvPr>
                <p:cNvSpPr/>
                <p:nvPr/>
              </p:nvSpPr>
              <p:spPr bwMode="gray">
                <a:xfrm>
                  <a:off x="672342" y="3401675"/>
                  <a:ext cx="1659423" cy="800219"/>
                </a:xfrm>
                <a:prstGeom prst="rect">
                  <a:avLst/>
                </a:prstGeom>
              </p:spPr>
              <p:txBody>
                <a:bodyPr wrap="square" lIns="0" tIns="0" rIns="0" bIns="0">
                  <a:spAutoFit/>
                </a:bodyPr>
                <a:lstStyle/>
                <a:p>
                  <a:pPr>
                    <a:spcBef>
                      <a:spcPts val="500"/>
                    </a:spcBef>
                  </a:pPr>
                  <a:r>
                    <a:rPr lang="en-US" sz="2500" dirty="0">
                      <a:solidFill>
                        <a:schemeClr val="accent6"/>
                      </a:solidFill>
                      <a:latin typeface="+mj-lt"/>
                    </a:rPr>
                    <a:t>46%</a:t>
                  </a:r>
                  <a:br>
                    <a:rPr lang="en-US" sz="900" dirty="0"/>
                  </a:br>
                  <a:r>
                    <a:rPr lang="en-US" sz="900" dirty="0"/>
                    <a:t>of recent grads </a:t>
                  </a:r>
                  <a:r>
                    <a:rPr lang="en-US" sz="900" b="1" dirty="0"/>
                    <a:t>don’t know what to do with their major or course of study</a:t>
                  </a:r>
                </a:p>
              </p:txBody>
            </p:sp>
            <p:grpSp>
              <p:nvGrpSpPr>
                <p:cNvPr id="137" name="Group 136">
                  <a:extLst>
                    <a:ext uri="{FF2B5EF4-FFF2-40B4-BE49-F238E27FC236}">
                      <a16:creationId xmlns:a16="http://schemas.microsoft.com/office/drawing/2014/main" id="{37691E09-23EA-44AD-853C-6D98C1A99334}"/>
                    </a:ext>
                  </a:extLst>
                </p:cNvPr>
                <p:cNvGrpSpPr/>
                <p:nvPr/>
              </p:nvGrpSpPr>
              <p:grpSpPr>
                <a:xfrm>
                  <a:off x="687586" y="2910751"/>
                  <a:ext cx="1169446" cy="446366"/>
                  <a:chOff x="2574261" y="1325278"/>
                  <a:chExt cx="1169446" cy="446366"/>
                </a:xfrm>
              </p:grpSpPr>
              <p:pic>
                <p:nvPicPr>
                  <p:cNvPr id="138" name="Picture 137">
                    <a:extLst>
                      <a:ext uri="{FF2B5EF4-FFF2-40B4-BE49-F238E27FC236}">
                        <a16:creationId xmlns:a16="http://schemas.microsoft.com/office/drawing/2014/main" id="{9A89E93E-5150-4BE8-BEA7-15D08AAF31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574261" y="1325278"/>
                    <a:ext cx="75773" cy="201168"/>
                  </a:xfrm>
                  <a:prstGeom prst="rect">
                    <a:avLst/>
                  </a:prstGeom>
                </p:spPr>
              </p:pic>
              <p:pic>
                <p:nvPicPr>
                  <p:cNvPr id="139" name="Picture 138">
                    <a:extLst>
                      <a:ext uri="{FF2B5EF4-FFF2-40B4-BE49-F238E27FC236}">
                        <a16:creationId xmlns:a16="http://schemas.microsoft.com/office/drawing/2014/main" id="{411BA3C8-1E75-4AD2-BCCD-39188C7A97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2861868" y="1325278"/>
                    <a:ext cx="92537" cy="201168"/>
                  </a:xfrm>
                  <a:prstGeom prst="rect">
                    <a:avLst/>
                  </a:prstGeom>
                </p:spPr>
              </p:pic>
              <p:pic>
                <p:nvPicPr>
                  <p:cNvPr id="140" name="Picture 139">
                    <a:extLst>
                      <a:ext uri="{FF2B5EF4-FFF2-40B4-BE49-F238E27FC236}">
                        <a16:creationId xmlns:a16="http://schemas.microsoft.com/office/drawing/2014/main" id="{56A87701-2EAE-4A7B-BD85-A1A59E586E2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059194" y="1325278"/>
                    <a:ext cx="92537" cy="201168"/>
                  </a:xfrm>
                  <a:prstGeom prst="rect">
                    <a:avLst/>
                  </a:prstGeom>
                </p:spPr>
              </p:pic>
              <p:pic>
                <p:nvPicPr>
                  <p:cNvPr id="141" name="Picture 140">
                    <a:extLst>
                      <a:ext uri="{FF2B5EF4-FFF2-40B4-BE49-F238E27FC236}">
                        <a16:creationId xmlns:a16="http://schemas.microsoft.com/office/drawing/2014/main" id="{4F123615-072B-4C4E-AAEE-F7C32E9F71D6}"/>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256520" y="1325278"/>
                    <a:ext cx="92537" cy="201168"/>
                  </a:xfrm>
                  <a:prstGeom prst="rect">
                    <a:avLst/>
                  </a:prstGeom>
                </p:spPr>
              </p:pic>
              <p:pic>
                <p:nvPicPr>
                  <p:cNvPr id="142" name="Picture 141">
                    <a:extLst>
                      <a:ext uri="{FF2B5EF4-FFF2-40B4-BE49-F238E27FC236}">
                        <a16:creationId xmlns:a16="http://schemas.microsoft.com/office/drawing/2014/main" id="{31CD50AF-A1B0-409C-ADCC-DA126335D5A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453846" y="1325278"/>
                    <a:ext cx="92537" cy="201168"/>
                  </a:xfrm>
                  <a:prstGeom prst="rect">
                    <a:avLst/>
                  </a:prstGeom>
                </p:spPr>
              </p:pic>
              <p:pic>
                <p:nvPicPr>
                  <p:cNvPr id="143" name="Picture 142">
                    <a:extLst>
                      <a:ext uri="{FF2B5EF4-FFF2-40B4-BE49-F238E27FC236}">
                        <a16:creationId xmlns:a16="http://schemas.microsoft.com/office/drawing/2014/main" id="{496699A6-9859-4511-9E76-7A6F4C80199C}"/>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651170" y="1325278"/>
                    <a:ext cx="92537" cy="201168"/>
                  </a:xfrm>
                  <a:prstGeom prst="rect">
                    <a:avLst/>
                  </a:prstGeom>
                </p:spPr>
              </p:pic>
              <p:pic>
                <p:nvPicPr>
                  <p:cNvPr id="144" name="Picture 143">
                    <a:extLst>
                      <a:ext uri="{FF2B5EF4-FFF2-40B4-BE49-F238E27FC236}">
                        <a16:creationId xmlns:a16="http://schemas.microsoft.com/office/drawing/2014/main" id="{319F6131-D5B1-4EDB-B2AB-E5293173D6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71587" y="1325278"/>
                    <a:ext cx="75773" cy="201168"/>
                  </a:xfrm>
                  <a:prstGeom prst="rect">
                    <a:avLst/>
                  </a:prstGeom>
                </p:spPr>
              </p:pic>
              <p:pic>
                <p:nvPicPr>
                  <p:cNvPr id="145" name="Picture 144">
                    <a:extLst>
                      <a:ext uri="{FF2B5EF4-FFF2-40B4-BE49-F238E27FC236}">
                        <a16:creationId xmlns:a16="http://schemas.microsoft.com/office/drawing/2014/main" id="{9C7E2934-00AE-47B4-90D8-81ACB32CF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968913" y="1325278"/>
                    <a:ext cx="75773" cy="201168"/>
                  </a:xfrm>
                  <a:prstGeom prst="rect">
                    <a:avLst/>
                  </a:prstGeom>
                </p:spPr>
              </p:pic>
              <p:pic>
                <p:nvPicPr>
                  <p:cNvPr id="146" name="Picture 145">
                    <a:extLst>
                      <a:ext uri="{FF2B5EF4-FFF2-40B4-BE49-F238E27FC236}">
                        <a16:creationId xmlns:a16="http://schemas.microsoft.com/office/drawing/2014/main" id="{FA2A17DF-536D-402D-B196-96DC312DF20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166239" y="1325278"/>
                    <a:ext cx="75773" cy="201168"/>
                  </a:xfrm>
                  <a:prstGeom prst="rect">
                    <a:avLst/>
                  </a:prstGeom>
                </p:spPr>
              </p:pic>
              <p:pic>
                <p:nvPicPr>
                  <p:cNvPr id="147" name="Picture 146">
                    <a:extLst>
                      <a:ext uri="{FF2B5EF4-FFF2-40B4-BE49-F238E27FC236}">
                        <a16:creationId xmlns:a16="http://schemas.microsoft.com/office/drawing/2014/main" id="{45A045B5-FC80-4B1E-A200-29EB2466E6F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363565" y="1325278"/>
                    <a:ext cx="75773" cy="201168"/>
                  </a:xfrm>
                  <a:prstGeom prst="rect">
                    <a:avLst/>
                  </a:prstGeom>
                </p:spPr>
              </p:pic>
              <p:pic>
                <p:nvPicPr>
                  <p:cNvPr id="148" name="Picture 147">
                    <a:extLst>
                      <a:ext uri="{FF2B5EF4-FFF2-40B4-BE49-F238E27FC236}">
                        <a16:creationId xmlns:a16="http://schemas.microsoft.com/office/drawing/2014/main" id="{AB9189E9-A5C7-4B68-A103-93F12981A4C9}"/>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560891" y="1325278"/>
                    <a:ext cx="75773" cy="201168"/>
                  </a:xfrm>
                  <a:prstGeom prst="rect">
                    <a:avLst/>
                  </a:prstGeom>
                </p:spPr>
              </p:pic>
              <p:pic>
                <p:nvPicPr>
                  <p:cNvPr id="149" name="Picture 148">
                    <a:extLst>
                      <a:ext uri="{FF2B5EF4-FFF2-40B4-BE49-F238E27FC236}">
                        <a16:creationId xmlns:a16="http://schemas.microsoft.com/office/drawing/2014/main" id="{BA8E0A11-D201-40CF-80FA-723295F76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574261" y="1570476"/>
                    <a:ext cx="75773" cy="201168"/>
                  </a:xfrm>
                  <a:prstGeom prst="rect">
                    <a:avLst/>
                  </a:prstGeom>
                </p:spPr>
              </p:pic>
              <p:pic>
                <p:nvPicPr>
                  <p:cNvPr id="150" name="Picture 149">
                    <a:extLst>
                      <a:ext uri="{FF2B5EF4-FFF2-40B4-BE49-F238E27FC236}">
                        <a16:creationId xmlns:a16="http://schemas.microsoft.com/office/drawing/2014/main" id="{46FD9910-A19F-4DBC-8DAB-741CB253F4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2664542" y="1570476"/>
                    <a:ext cx="92537" cy="201168"/>
                  </a:xfrm>
                  <a:prstGeom prst="rect">
                    <a:avLst/>
                  </a:prstGeom>
                </p:spPr>
              </p:pic>
              <p:pic>
                <p:nvPicPr>
                  <p:cNvPr id="151" name="Picture 150">
                    <a:extLst>
                      <a:ext uri="{FF2B5EF4-FFF2-40B4-BE49-F238E27FC236}">
                        <a16:creationId xmlns:a16="http://schemas.microsoft.com/office/drawing/2014/main" id="{B83DD10C-5227-4F84-8032-D842AAA66B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2861868" y="1570476"/>
                    <a:ext cx="92537" cy="201168"/>
                  </a:xfrm>
                  <a:prstGeom prst="rect">
                    <a:avLst/>
                  </a:prstGeom>
                </p:spPr>
              </p:pic>
              <p:pic>
                <p:nvPicPr>
                  <p:cNvPr id="152" name="Picture 151">
                    <a:extLst>
                      <a:ext uri="{FF2B5EF4-FFF2-40B4-BE49-F238E27FC236}">
                        <a16:creationId xmlns:a16="http://schemas.microsoft.com/office/drawing/2014/main" id="{17078686-8C48-41B6-953E-B90B6B8FF5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3059194" y="1570476"/>
                    <a:ext cx="92537" cy="201168"/>
                  </a:xfrm>
                  <a:prstGeom prst="rect">
                    <a:avLst/>
                  </a:prstGeom>
                </p:spPr>
              </p:pic>
              <p:pic>
                <p:nvPicPr>
                  <p:cNvPr id="153" name="Picture 152">
                    <a:extLst>
                      <a:ext uri="{FF2B5EF4-FFF2-40B4-BE49-F238E27FC236}">
                        <a16:creationId xmlns:a16="http://schemas.microsoft.com/office/drawing/2014/main" id="{7961AF00-9846-488C-B7CB-CF31521B1D3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256520" y="1570476"/>
                    <a:ext cx="92537" cy="201168"/>
                  </a:xfrm>
                  <a:prstGeom prst="rect">
                    <a:avLst/>
                  </a:prstGeom>
                </p:spPr>
              </p:pic>
              <p:pic>
                <p:nvPicPr>
                  <p:cNvPr id="154" name="Picture 153">
                    <a:extLst>
                      <a:ext uri="{FF2B5EF4-FFF2-40B4-BE49-F238E27FC236}">
                        <a16:creationId xmlns:a16="http://schemas.microsoft.com/office/drawing/2014/main" id="{CAAAB2C3-D556-4C0E-A622-CADA92D8B13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453846" y="1570476"/>
                    <a:ext cx="92537" cy="201168"/>
                  </a:xfrm>
                  <a:prstGeom prst="rect">
                    <a:avLst/>
                  </a:prstGeom>
                </p:spPr>
              </p:pic>
              <p:pic>
                <p:nvPicPr>
                  <p:cNvPr id="155" name="Picture 154">
                    <a:extLst>
                      <a:ext uri="{FF2B5EF4-FFF2-40B4-BE49-F238E27FC236}">
                        <a16:creationId xmlns:a16="http://schemas.microsoft.com/office/drawing/2014/main" id="{E2CD231D-3628-4A7E-A579-5908A20DDA98}"/>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651170" y="1570476"/>
                    <a:ext cx="92537" cy="201168"/>
                  </a:xfrm>
                  <a:prstGeom prst="rect">
                    <a:avLst/>
                  </a:prstGeom>
                </p:spPr>
              </p:pic>
              <p:pic>
                <p:nvPicPr>
                  <p:cNvPr id="156" name="Picture 155">
                    <a:extLst>
                      <a:ext uri="{FF2B5EF4-FFF2-40B4-BE49-F238E27FC236}">
                        <a16:creationId xmlns:a16="http://schemas.microsoft.com/office/drawing/2014/main" id="{A0DCCA09-228C-4CCE-A642-088D490C6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771587" y="1570476"/>
                    <a:ext cx="75773" cy="201168"/>
                  </a:xfrm>
                  <a:prstGeom prst="rect">
                    <a:avLst/>
                  </a:prstGeom>
                </p:spPr>
              </p:pic>
              <p:pic>
                <p:nvPicPr>
                  <p:cNvPr id="157" name="Picture 156">
                    <a:extLst>
                      <a:ext uri="{FF2B5EF4-FFF2-40B4-BE49-F238E27FC236}">
                        <a16:creationId xmlns:a16="http://schemas.microsoft.com/office/drawing/2014/main" id="{DAAE271C-2952-4D10-9217-65ACFF66E7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2968913" y="1570476"/>
                    <a:ext cx="75773" cy="201168"/>
                  </a:xfrm>
                  <a:prstGeom prst="rect">
                    <a:avLst/>
                  </a:prstGeom>
                </p:spPr>
              </p:pic>
              <p:pic>
                <p:nvPicPr>
                  <p:cNvPr id="158" name="Picture 157">
                    <a:extLst>
                      <a:ext uri="{FF2B5EF4-FFF2-40B4-BE49-F238E27FC236}">
                        <a16:creationId xmlns:a16="http://schemas.microsoft.com/office/drawing/2014/main" id="{DAECDE7E-6F6F-46A7-84E9-D79A3480655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166239" y="1570476"/>
                    <a:ext cx="75773" cy="201168"/>
                  </a:xfrm>
                  <a:prstGeom prst="rect">
                    <a:avLst/>
                  </a:prstGeom>
                </p:spPr>
              </p:pic>
              <p:pic>
                <p:nvPicPr>
                  <p:cNvPr id="159" name="Picture 158">
                    <a:extLst>
                      <a:ext uri="{FF2B5EF4-FFF2-40B4-BE49-F238E27FC236}">
                        <a16:creationId xmlns:a16="http://schemas.microsoft.com/office/drawing/2014/main" id="{7BE7056A-D9E7-40F8-AD67-E92C436E314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363565" y="1570476"/>
                    <a:ext cx="75773" cy="201168"/>
                  </a:xfrm>
                  <a:prstGeom prst="rect">
                    <a:avLst/>
                  </a:prstGeom>
                </p:spPr>
              </p:pic>
              <p:pic>
                <p:nvPicPr>
                  <p:cNvPr id="160" name="Picture 159">
                    <a:extLst>
                      <a:ext uri="{FF2B5EF4-FFF2-40B4-BE49-F238E27FC236}">
                        <a16:creationId xmlns:a16="http://schemas.microsoft.com/office/drawing/2014/main" id="{6A787EDB-3464-4F6E-A4BB-0EC4A4C543AB}"/>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3560891" y="1570476"/>
                    <a:ext cx="75773" cy="201168"/>
                  </a:xfrm>
                  <a:prstGeom prst="rect">
                    <a:avLst/>
                  </a:prstGeom>
                </p:spPr>
              </p:pic>
              <p:pic>
                <p:nvPicPr>
                  <p:cNvPr id="161" name="Picture 160">
                    <a:extLst>
                      <a:ext uri="{FF2B5EF4-FFF2-40B4-BE49-F238E27FC236}">
                        <a16:creationId xmlns:a16="http://schemas.microsoft.com/office/drawing/2014/main" id="{5035BCB1-A50B-4327-9943-418E92928D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2664542" y="1325278"/>
                    <a:ext cx="92537" cy="201168"/>
                  </a:xfrm>
                  <a:prstGeom prst="rect">
                    <a:avLst/>
                  </a:prstGeom>
                </p:spPr>
              </p:pic>
            </p:grpSp>
          </p:grpSp>
        </p:grpSp>
      </p:grpSp>
    </p:spTree>
    <p:extLst>
      <p:ext uri="{BB962C8B-B14F-4D97-AF65-F5344CB8AC3E}">
        <p14:creationId xmlns:p14="http://schemas.microsoft.com/office/powerpoint/2010/main" val="25943206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392EA9-ED55-489C-B0C9-BEEFDDAC5DA3}"/>
              </a:ext>
            </a:extLst>
          </p:cNvPr>
          <p:cNvSpPr>
            <a:spLocks noGrp="1"/>
          </p:cNvSpPr>
          <p:nvPr>
            <p:ph type="body" sz="quarter" idx="15"/>
          </p:nvPr>
        </p:nvSpPr>
        <p:spPr>
          <a:xfrm>
            <a:off x="280194" y="640267"/>
            <a:ext cx="6120606" cy="184666"/>
          </a:xfrm>
        </p:spPr>
        <p:txBody>
          <a:bodyPr/>
          <a:lstStyle/>
          <a:p>
            <a:r>
              <a:rPr lang="en-US" dirty="0"/>
              <a:t>UofG Deploys Snapchat Takeovers to Promote Mentoring Platform</a:t>
            </a:r>
          </a:p>
        </p:txBody>
      </p:sp>
      <p:sp>
        <p:nvSpPr>
          <p:cNvPr id="3" name="Text Placeholder 2">
            <a:extLst>
              <a:ext uri="{FF2B5EF4-FFF2-40B4-BE49-F238E27FC236}">
                <a16:creationId xmlns:a16="http://schemas.microsoft.com/office/drawing/2014/main" id="{145E5E29-9E10-4CA1-9C6C-F8EFF7CCD96D}"/>
              </a:ext>
            </a:extLst>
          </p:cNvPr>
          <p:cNvSpPr>
            <a:spLocks noGrp="1"/>
          </p:cNvSpPr>
          <p:nvPr>
            <p:ph type="body" sz="quarter" idx="16"/>
          </p:nvPr>
        </p:nvSpPr>
        <p:spPr>
          <a:xfrm>
            <a:off x="280194" y="99782"/>
            <a:ext cx="2560320" cy="123111"/>
          </a:xfrm>
        </p:spPr>
        <p:txBody>
          <a:bodyPr/>
          <a:lstStyle/>
          <a:p>
            <a:r>
              <a:rPr lang="en-US" dirty="0"/>
              <a:t>Strategy 10: Boosting Student Participation</a:t>
            </a:r>
          </a:p>
        </p:txBody>
      </p:sp>
      <p:sp>
        <p:nvSpPr>
          <p:cNvPr id="6" name="Title 5">
            <a:extLst>
              <a:ext uri="{FF2B5EF4-FFF2-40B4-BE49-F238E27FC236}">
                <a16:creationId xmlns:a16="http://schemas.microsoft.com/office/drawing/2014/main" id="{209267CE-A893-47BD-BAB6-24B9BADFE6B9}"/>
              </a:ext>
            </a:extLst>
          </p:cNvPr>
          <p:cNvSpPr>
            <a:spLocks noGrp="1"/>
          </p:cNvSpPr>
          <p:nvPr>
            <p:ph type="title"/>
          </p:nvPr>
        </p:nvSpPr>
        <p:spPr/>
        <p:txBody>
          <a:bodyPr/>
          <a:lstStyle/>
          <a:p>
            <a:r>
              <a:rPr lang="en-US" dirty="0"/>
              <a:t>Go Where Students Are: Taking Over Snapchat</a:t>
            </a:r>
          </a:p>
        </p:txBody>
      </p:sp>
      <p:sp>
        <p:nvSpPr>
          <p:cNvPr id="82" name="Text Placeholder 3">
            <a:extLst>
              <a:ext uri="{FF2B5EF4-FFF2-40B4-BE49-F238E27FC236}">
                <a16:creationId xmlns:a16="http://schemas.microsoft.com/office/drawing/2014/main" id="{CC5BCB80-A42C-45E1-AECD-DAD812B3D11C}"/>
              </a:ext>
            </a:extLst>
          </p:cNvPr>
          <p:cNvSpPr txBox="1">
            <a:spLocks/>
          </p:cNvSpPr>
          <p:nvPr/>
        </p:nvSpPr>
        <p:spPr bwMode="gray">
          <a:xfrm>
            <a:off x="3759200" y="4677489"/>
            <a:ext cx="2641600"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University of Glasgow, Glasgow, UK; EAB interviews and analysis</a:t>
            </a:r>
          </a:p>
        </p:txBody>
      </p:sp>
      <p:grpSp>
        <p:nvGrpSpPr>
          <p:cNvPr id="4" name="Group 3">
            <a:extLst>
              <a:ext uri="{FF2B5EF4-FFF2-40B4-BE49-F238E27FC236}">
                <a16:creationId xmlns:a16="http://schemas.microsoft.com/office/drawing/2014/main" id="{579A7B86-8E07-476B-8276-3EA9C1131FF8}"/>
              </a:ext>
            </a:extLst>
          </p:cNvPr>
          <p:cNvGrpSpPr/>
          <p:nvPr/>
        </p:nvGrpSpPr>
        <p:grpSpPr>
          <a:xfrm>
            <a:off x="228472" y="882753"/>
            <a:ext cx="6142650" cy="3711903"/>
            <a:chOff x="228472" y="882753"/>
            <a:chExt cx="6142650" cy="3711903"/>
          </a:xfrm>
        </p:grpSpPr>
        <p:grpSp>
          <p:nvGrpSpPr>
            <p:cNvPr id="85" name="Group 84">
              <a:extLst>
                <a:ext uri="{FF2B5EF4-FFF2-40B4-BE49-F238E27FC236}">
                  <a16:creationId xmlns:a16="http://schemas.microsoft.com/office/drawing/2014/main" id="{E1348C91-7E97-4FE7-A450-12489420694A}"/>
                </a:ext>
              </a:extLst>
            </p:cNvPr>
            <p:cNvGrpSpPr/>
            <p:nvPr/>
          </p:nvGrpSpPr>
          <p:grpSpPr>
            <a:xfrm>
              <a:off x="228472" y="1054100"/>
              <a:ext cx="6142650" cy="3540556"/>
              <a:chOff x="209422" y="914400"/>
              <a:chExt cx="6142650" cy="3540556"/>
            </a:xfrm>
          </p:grpSpPr>
          <p:grpSp>
            <p:nvGrpSpPr>
              <p:cNvPr id="77" name="Group 76">
                <a:extLst>
                  <a:ext uri="{FF2B5EF4-FFF2-40B4-BE49-F238E27FC236}">
                    <a16:creationId xmlns:a16="http://schemas.microsoft.com/office/drawing/2014/main" id="{B2706C73-DD52-44DB-BF97-EDFEE763AAA8}"/>
                  </a:ext>
                </a:extLst>
              </p:cNvPr>
              <p:cNvGrpSpPr/>
              <p:nvPr/>
            </p:nvGrpSpPr>
            <p:grpSpPr>
              <a:xfrm>
                <a:off x="2320784" y="914400"/>
                <a:ext cx="91440" cy="3540556"/>
                <a:chOff x="2320784" y="914400"/>
                <a:chExt cx="91440" cy="3540556"/>
              </a:xfrm>
            </p:grpSpPr>
            <p:cxnSp>
              <p:nvCxnSpPr>
                <p:cNvPr id="64" name="Straight Connector 63">
                  <a:extLst>
                    <a:ext uri="{FF2B5EF4-FFF2-40B4-BE49-F238E27FC236}">
                      <a16:creationId xmlns:a16="http://schemas.microsoft.com/office/drawing/2014/main" id="{14C7EF9E-8386-49DE-9F34-97C726930E01}"/>
                    </a:ext>
                  </a:extLst>
                </p:cNvPr>
                <p:cNvCxnSpPr>
                  <a:cxnSpLocks/>
                </p:cNvCxnSpPr>
                <p:nvPr/>
              </p:nvCxnSpPr>
              <p:spPr bwMode="gray">
                <a:xfrm flipH="1" flipV="1">
                  <a:off x="2326398" y="914400"/>
                  <a:ext cx="1114" cy="354055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Isosceles Triangle 67">
                  <a:extLst>
                    <a:ext uri="{FF2B5EF4-FFF2-40B4-BE49-F238E27FC236}">
                      <a16:creationId xmlns:a16="http://schemas.microsoft.com/office/drawing/2014/main" id="{9521CDA7-3300-40B5-AD58-FBBAC18DC585}"/>
                    </a:ext>
                  </a:extLst>
                </p:cNvPr>
                <p:cNvSpPr>
                  <a:spLocks noChangeAspect="1"/>
                </p:cNvSpPr>
                <p:nvPr/>
              </p:nvSpPr>
              <p:spPr bwMode="gray">
                <a:xfrm rot="5400000">
                  <a:off x="2294359" y="1083716"/>
                  <a:ext cx="144289"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8" name="Group 77">
                <a:extLst>
                  <a:ext uri="{FF2B5EF4-FFF2-40B4-BE49-F238E27FC236}">
                    <a16:creationId xmlns:a16="http://schemas.microsoft.com/office/drawing/2014/main" id="{03D60882-C4E6-4EE0-A4E4-2220EB393917}"/>
                  </a:ext>
                </a:extLst>
              </p:cNvPr>
              <p:cNvGrpSpPr/>
              <p:nvPr/>
            </p:nvGrpSpPr>
            <p:grpSpPr>
              <a:xfrm>
                <a:off x="4407093" y="914400"/>
                <a:ext cx="91440" cy="3540556"/>
                <a:chOff x="2320784" y="914400"/>
                <a:chExt cx="91440" cy="3540556"/>
              </a:xfrm>
            </p:grpSpPr>
            <p:cxnSp>
              <p:nvCxnSpPr>
                <p:cNvPr id="79" name="Straight Connector 78">
                  <a:extLst>
                    <a:ext uri="{FF2B5EF4-FFF2-40B4-BE49-F238E27FC236}">
                      <a16:creationId xmlns:a16="http://schemas.microsoft.com/office/drawing/2014/main" id="{05B09E36-2D03-42C1-9AC3-EF4CA58FDAF2}"/>
                    </a:ext>
                  </a:extLst>
                </p:cNvPr>
                <p:cNvCxnSpPr>
                  <a:cxnSpLocks/>
                </p:cNvCxnSpPr>
                <p:nvPr/>
              </p:nvCxnSpPr>
              <p:spPr bwMode="gray">
                <a:xfrm flipH="1" flipV="1">
                  <a:off x="2326398" y="914400"/>
                  <a:ext cx="1114" cy="3540556"/>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0" name="Isosceles Triangle 79">
                  <a:extLst>
                    <a:ext uri="{FF2B5EF4-FFF2-40B4-BE49-F238E27FC236}">
                      <a16:creationId xmlns:a16="http://schemas.microsoft.com/office/drawing/2014/main" id="{569469A8-7E0C-4D85-B866-E82B0E4F359D}"/>
                    </a:ext>
                  </a:extLst>
                </p:cNvPr>
                <p:cNvSpPr>
                  <a:spLocks noChangeAspect="1"/>
                </p:cNvSpPr>
                <p:nvPr/>
              </p:nvSpPr>
              <p:spPr bwMode="gray">
                <a:xfrm rot="5400000">
                  <a:off x="2294359" y="1083716"/>
                  <a:ext cx="144289" cy="91440"/>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4" name="Group 83">
                <a:extLst>
                  <a:ext uri="{FF2B5EF4-FFF2-40B4-BE49-F238E27FC236}">
                    <a16:creationId xmlns:a16="http://schemas.microsoft.com/office/drawing/2014/main" id="{22056774-5353-469B-BCD2-6FFEC1B21270}"/>
                  </a:ext>
                </a:extLst>
              </p:cNvPr>
              <p:cNvGrpSpPr/>
              <p:nvPr/>
            </p:nvGrpSpPr>
            <p:grpSpPr>
              <a:xfrm>
                <a:off x="209422" y="1001682"/>
                <a:ext cx="6142650" cy="3309054"/>
                <a:chOff x="209422" y="1001682"/>
                <a:chExt cx="6142650" cy="3309054"/>
              </a:xfrm>
            </p:grpSpPr>
            <p:pic>
              <p:nvPicPr>
                <p:cNvPr id="21" name="Picture 20">
                  <a:extLst>
                    <a:ext uri="{FF2B5EF4-FFF2-40B4-BE49-F238E27FC236}">
                      <a16:creationId xmlns:a16="http://schemas.microsoft.com/office/drawing/2014/main" id="{319259E8-E5A4-4884-A158-B57376B7985B}"/>
                    </a:ext>
                  </a:extLst>
                </p:cNvPr>
                <p:cNvPicPr>
                  <a:picLocks noChangeAspect="1"/>
                </p:cNvPicPr>
                <p:nvPr/>
              </p:nvPicPr>
              <p:blipFill>
                <a:blip r:embed="rId3"/>
                <a:stretch>
                  <a:fillRect/>
                </a:stretch>
              </p:blipFill>
              <p:spPr>
                <a:xfrm>
                  <a:off x="227632" y="1449307"/>
                  <a:ext cx="794553" cy="1275289"/>
                </a:xfrm>
                <a:prstGeom prst="rect">
                  <a:avLst/>
                </a:prstGeom>
                <a:ln>
                  <a:solidFill>
                    <a:schemeClr val="tx1"/>
                  </a:solidFill>
                </a:ln>
              </p:spPr>
            </p:pic>
            <p:sp>
              <p:nvSpPr>
                <p:cNvPr id="22" name="TextBox 21">
                  <a:extLst>
                    <a:ext uri="{FF2B5EF4-FFF2-40B4-BE49-F238E27FC236}">
                      <a16:creationId xmlns:a16="http://schemas.microsoft.com/office/drawing/2014/main" id="{21132593-893F-4EC3-B39B-8C3723089A38}"/>
                    </a:ext>
                  </a:extLst>
                </p:cNvPr>
                <p:cNvSpPr txBox="1"/>
                <p:nvPr/>
              </p:nvSpPr>
              <p:spPr>
                <a:xfrm>
                  <a:off x="261744" y="1001682"/>
                  <a:ext cx="1981560" cy="307777"/>
                </a:xfrm>
                <a:prstGeom prst="rect">
                  <a:avLst/>
                </a:prstGeom>
                <a:noFill/>
              </p:spPr>
              <p:txBody>
                <a:bodyPr wrap="square" lIns="0" tIns="0" rIns="0" bIns="0" rtlCol="0">
                  <a:spAutoFit/>
                </a:bodyPr>
                <a:lstStyle/>
                <a:p>
                  <a:pPr>
                    <a:spcBef>
                      <a:spcPts val="500"/>
                    </a:spcBef>
                  </a:pPr>
                  <a:r>
                    <a:rPr lang="en-US" sz="1000" b="1" dirty="0"/>
                    <a:t>Alumni Takeover UofG’s Snapchat Account</a:t>
                  </a:r>
                </a:p>
              </p:txBody>
            </p:sp>
            <p:sp>
              <p:nvSpPr>
                <p:cNvPr id="23" name="TextBox 22">
                  <a:extLst>
                    <a:ext uri="{FF2B5EF4-FFF2-40B4-BE49-F238E27FC236}">
                      <a16:creationId xmlns:a16="http://schemas.microsoft.com/office/drawing/2014/main" id="{722D7419-032F-4CE0-9620-9DA9574590E6}"/>
                    </a:ext>
                  </a:extLst>
                </p:cNvPr>
                <p:cNvSpPr txBox="1"/>
                <p:nvPr/>
              </p:nvSpPr>
              <p:spPr>
                <a:xfrm>
                  <a:off x="209422" y="2861187"/>
                  <a:ext cx="2032264" cy="1310615"/>
                </a:xfrm>
                <a:prstGeom prst="rect">
                  <a:avLst/>
                </a:prstGeom>
                <a:noFill/>
              </p:spPr>
              <p:txBody>
                <a:bodyPr wrap="square" lIns="0" tIns="0" rIns="0" bIns="0" rtlCol="0">
                  <a:spAutoFit/>
                </a:bodyPr>
                <a:lstStyle/>
                <a:p>
                  <a:pPr marL="118872" indent="-118872">
                    <a:spcBef>
                      <a:spcPts val="500"/>
                    </a:spcBef>
                    <a:buFont typeface="Arial" panose="020B0604020202020204" pitchFamily="34" charset="0"/>
                    <a:buChar char="•"/>
                  </a:pPr>
                  <a:r>
                    <a:rPr lang="en-US" sz="900" dirty="0"/>
                    <a:t>Two staff members interviewed alumni from variety of and sectors in London (e.g., Beatson Cancer Charity, Pinterest, Victoria and Albert Museum)</a:t>
                  </a:r>
                </a:p>
                <a:p>
                  <a:pPr marL="118872" indent="-118872">
                    <a:spcBef>
                      <a:spcPts val="500"/>
                    </a:spcBef>
                    <a:buFont typeface="Arial" panose="020B0604020202020204" pitchFamily="34" charset="0"/>
                    <a:buChar char="•"/>
                  </a:pPr>
                  <a:r>
                    <a:rPr lang="en-US" sz="900" dirty="0"/>
                    <a:t>Takeovers tailored to each alumnus’ personal journey to create authentic and</a:t>
                  </a:r>
                  <a:br>
                    <a:rPr lang="en-US" sz="900" dirty="0"/>
                  </a:br>
                  <a:r>
                    <a:rPr lang="en-US" sz="900" dirty="0"/>
                    <a:t>relatable content</a:t>
                  </a:r>
                </a:p>
              </p:txBody>
            </p:sp>
            <p:grpSp>
              <p:nvGrpSpPr>
                <p:cNvPr id="76" name="Group 75">
                  <a:extLst>
                    <a:ext uri="{FF2B5EF4-FFF2-40B4-BE49-F238E27FC236}">
                      <a16:creationId xmlns:a16="http://schemas.microsoft.com/office/drawing/2014/main" id="{6B5309AA-C845-485A-A045-7696DDB5C896}"/>
                    </a:ext>
                  </a:extLst>
                </p:cNvPr>
                <p:cNvGrpSpPr/>
                <p:nvPr/>
              </p:nvGrpSpPr>
              <p:grpSpPr>
                <a:xfrm>
                  <a:off x="2473326" y="1408987"/>
                  <a:ext cx="1469289" cy="671794"/>
                  <a:chOff x="2473326" y="1433938"/>
                  <a:chExt cx="1469289" cy="671794"/>
                </a:xfrm>
              </p:grpSpPr>
              <p:sp>
                <p:nvSpPr>
                  <p:cNvPr id="24" name="Rectangle 23">
                    <a:extLst>
                      <a:ext uri="{FF2B5EF4-FFF2-40B4-BE49-F238E27FC236}">
                        <a16:creationId xmlns:a16="http://schemas.microsoft.com/office/drawing/2014/main" id="{916899E6-909A-44E7-BFA6-44D21BB7D285}"/>
                      </a:ext>
                    </a:extLst>
                  </p:cNvPr>
                  <p:cNvSpPr/>
                  <p:nvPr/>
                </p:nvSpPr>
                <p:spPr bwMode="gray">
                  <a:xfrm>
                    <a:off x="2486181" y="1828733"/>
                    <a:ext cx="1456434" cy="276999"/>
                  </a:xfrm>
                  <a:prstGeom prst="rect">
                    <a:avLst/>
                  </a:prstGeom>
                </p:spPr>
                <p:txBody>
                  <a:bodyPr wrap="square" lIns="0" tIns="0" rIns="0" bIns="0" anchor="t" anchorCtr="0">
                    <a:spAutoFit/>
                  </a:bodyPr>
                  <a:lstStyle/>
                  <a:p>
                    <a:pPr>
                      <a:spcBef>
                        <a:spcPts val="500"/>
                      </a:spcBef>
                    </a:pPr>
                    <a:r>
                      <a:rPr lang="en-US" sz="900" b="1" dirty="0"/>
                      <a:t>increase</a:t>
                    </a:r>
                    <a:r>
                      <a:rPr lang="en-US" sz="900" b="1" dirty="0">
                        <a:solidFill>
                          <a:schemeClr val="accent4"/>
                        </a:solidFill>
                      </a:rPr>
                      <a:t> in </a:t>
                    </a:r>
                    <a:r>
                      <a:rPr lang="en-US" sz="900" b="1" dirty="0"/>
                      <a:t>mentoring activity </a:t>
                    </a:r>
                    <a:r>
                      <a:rPr lang="en-US" sz="900" dirty="0"/>
                      <a:t>on platform</a:t>
                    </a:r>
                    <a:endParaRPr lang="en-US" sz="900" dirty="0">
                      <a:solidFill>
                        <a:schemeClr val="accent4"/>
                      </a:solidFill>
                    </a:endParaRPr>
                  </a:p>
                </p:txBody>
              </p:sp>
              <p:sp>
                <p:nvSpPr>
                  <p:cNvPr id="25" name="Rectangle 24">
                    <a:extLst>
                      <a:ext uri="{FF2B5EF4-FFF2-40B4-BE49-F238E27FC236}">
                        <a16:creationId xmlns:a16="http://schemas.microsoft.com/office/drawing/2014/main" id="{CF37FDE3-9797-44F0-875F-160280C8530E}"/>
                      </a:ext>
                    </a:extLst>
                  </p:cNvPr>
                  <p:cNvSpPr/>
                  <p:nvPr/>
                </p:nvSpPr>
                <p:spPr bwMode="gray">
                  <a:xfrm>
                    <a:off x="2473326" y="1433938"/>
                    <a:ext cx="565150" cy="307777"/>
                  </a:xfrm>
                  <a:prstGeom prst="rect">
                    <a:avLst/>
                  </a:prstGeom>
                </p:spPr>
                <p:txBody>
                  <a:bodyPr wrap="square" lIns="0" tIns="0" rIns="0" bIns="0">
                    <a:spAutoFit/>
                  </a:bodyPr>
                  <a:lstStyle/>
                  <a:p>
                    <a:r>
                      <a:rPr lang="en-US" sz="2000" dirty="0">
                        <a:solidFill>
                          <a:schemeClr val="accent6"/>
                        </a:solidFill>
                        <a:latin typeface="+mj-lt"/>
                      </a:rPr>
                      <a:t>54%</a:t>
                    </a:r>
                  </a:p>
                </p:txBody>
              </p:sp>
              <p:cxnSp>
                <p:nvCxnSpPr>
                  <p:cNvPr id="26" name="Straight Connector 25">
                    <a:extLst>
                      <a:ext uri="{FF2B5EF4-FFF2-40B4-BE49-F238E27FC236}">
                        <a16:creationId xmlns:a16="http://schemas.microsoft.com/office/drawing/2014/main" id="{7B7B1104-5A59-467A-A231-A62AC80A229E}"/>
                      </a:ext>
                    </a:extLst>
                  </p:cNvPr>
                  <p:cNvCxnSpPr/>
                  <p:nvPr/>
                </p:nvCxnSpPr>
                <p:spPr bwMode="gray">
                  <a:xfrm>
                    <a:off x="2502003" y="1815572"/>
                    <a:ext cx="0"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grpSp>
            <p:sp>
              <p:nvSpPr>
                <p:cNvPr id="27" name="Rectangle 341">
                  <a:extLst>
                    <a:ext uri="{FF2B5EF4-FFF2-40B4-BE49-F238E27FC236}">
                      <a16:creationId xmlns:a16="http://schemas.microsoft.com/office/drawing/2014/main" id="{A2DA7F76-5E01-4B84-A0FE-64CE07B62CE0}"/>
                    </a:ext>
                  </a:extLst>
                </p:cNvPr>
                <p:cNvSpPr/>
                <p:nvPr/>
              </p:nvSpPr>
              <p:spPr bwMode="gray">
                <a:xfrm>
                  <a:off x="2465923" y="1357239"/>
                  <a:ext cx="565149" cy="395112"/>
                </a:xfrm>
                <a:custGeom>
                  <a:avLst/>
                  <a:gdLst>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4" fmla="*/ 0 w 587014"/>
                    <a:gd name="connsiteY4" fmla="*/ 0 h 455916"/>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4" fmla="*/ 91440 w 587014"/>
                    <a:gd name="connsiteY4" fmla="*/ 91440 h 455916"/>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0" fmla="*/ 587014 w 587014"/>
                    <a:gd name="connsiteY0" fmla="*/ 0 h 455916"/>
                    <a:gd name="connsiteX1" fmla="*/ 587014 w 587014"/>
                    <a:gd name="connsiteY1" fmla="*/ 455916 h 455916"/>
                    <a:gd name="connsiteX2" fmla="*/ 0 w 587014"/>
                    <a:gd name="connsiteY2" fmla="*/ 455916 h 455916"/>
                  </a:gdLst>
                  <a:ahLst/>
                  <a:cxnLst>
                    <a:cxn ang="0">
                      <a:pos x="connsiteX0" y="connsiteY0"/>
                    </a:cxn>
                    <a:cxn ang="0">
                      <a:pos x="connsiteX1" y="connsiteY1"/>
                    </a:cxn>
                    <a:cxn ang="0">
                      <a:pos x="connsiteX2" y="connsiteY2"/>
                    </a:cxn>
                  </a:cxnLst>
                  <a:rect l="l" t="t" r="r" b="b"/>
                  <a:pathLst>
                    <a:path w="587014" h="455916">
                      <a:moveTo>
                        <a:pt x="587014" y="0"/>
                      </a:moveTo>
                      <a:lnTo>
                        <a:pt x="587014" y="455916"/>
                      </a:lnTo>
                      <a:lnTo>
                        <a:pt x="0" y="455916"/>
                      </a:lnTo>
                    </a:path>
                  </a:pathLst>
                </a:custGeom>
                <a:noFill/>
                <a:ln w="12700">
                  <a:solidFill>
                    <a:schemeClr val="accent6"/>
                  </a:solidFill>
                  <a:miter lim="800000"/>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75" name="Group 74">
                  <a:extLst>
                    <a:ext uri="{FF2B5EF4-FFF2-40B4-BE49-F238E27FC236}">
                      <a16:creationId xmlns:a16="http://schemas.microsoft.com/office/drawing/2014/main" id="{17E041D8-B847-44C3-BE5A-81AE3691ACA7}"/>
                    </a:ext>
                  </a:extLst>
                </p:cNvPr>
                <p:cNvGrpSpPr/>
                <p:nvPr/>
              </p:nvGrpSpPr>
              <p:grpSpPr>
                <a:xfrm>
                  <a:off x="2486181" y="2129687"/>
                  <a:ext cx="1357348" cy="711504"/>
                  <a:chOff x="2490750" y="2176733"/>
                  <a:chExt cx="1357348" cy="711504"/>
                </a:xfrm>
              </p:grpSpPr>
              <p:sp>
                <p:nvSpPr>
                  <p:cNvPr id="28" name="Rectangle 27">
                    <a:extLst>
                      <a:ext uri="{FF2B5EF4-FFF2-40B4-BE49-F238E27FC236}">
                        <a16:creationId xmlns:a16="http://schemas.microsoft.com/office/drawing/2014/main" id="{82754423-1D39-44EE-9E22-37DDF37B6230}"/>
                      </a:ext>
                    </a:extLst>
                  </p:cNvPr>
                  <p:cNvSpPr/>
                  <p:nvPr/>
                </p:nvSpPr>
                <p:spPr bwMode="gray">
                  <a:xfrm>
                    <a:off x="2490750" y="2611238"/>
                    <a:ext cx="1357348" cy="276999"/>
                  </a:xfrm>
                  <a:prstGeom prst="rect">
                    <a:avLst/>
                  </a:prstGeom>
                </p:spPr>
                <p:txBody>
                  <a:bodyPr wrap="square" lIns="0" tIns="0" rIns="0" bIns="0" anchor="t" anchorCtr="0">
                    <a:spAutoFit/>
                  </a:bodyPr>
                  <a:lstStyle/>
                  <a:p>
                    <a:pPr>
                      <a:spcBef>
                        <a:spcPts val="500"/>
                      </a:spcBef>
                    </a:pPr>
                    <a:r>
                      <a:rPr lang="en-US" sz="900" b="1" dirty="0"/>
                      <a:t>growth in sign-ups </a:t>
                    </a:r>
                    <a:r>
                      <a:rPr lang="en-US" sz="900" dirty="0"/>
                      <a:t>to mentoring platform</a:t>
                    </a:r>
                  </a:p>
                </p:txBody>
              </p:sp>
              <p:grpSp>
                <p:nvGrpSpPr>
                  <p:cNvPr id="74" name="Group 73">
                    <a:extLst>
                      <a:ext uri="{FF2B5EF4-FFF2-40B4-BE49-F238E27FC236}">
                        <a16:creationId xmlns:a16="http://schemas.microsoft.com/office/drawing/2014/main" id="{F31E7701-AAF4-40A8-AA31-0EF10E134561}"/>
                      </a:ext>
                    </a:extLst>
                  </p:cNvPr>
                  <p:cNvGrpSpPr/>
                  <p:nvPr/>
                </p:nvGrpSpPr>
                <p:grpSpPr>
                  <a:xfrm>
                    <a:off x="2490750" y="2176733"/>
                    <a:ext cx="794922" cy="471223"/>
                    <a:chOff x="2490750" y="2176733"/>
                    <a:chExt cx="794922" cy="471223"/>
                  </a:xfrm>
                </p:grpSpPr>
                <p:sp>
                  <p:nvSpPr>
                    <p:cNvPr id="29" name="Rectangle 28">
                      <a:extLst>
                        <a:ext uri="{FF2B5EF4-FFF2-40B4-BE49-F238E27FC236}">
                          <a16:creationId xmlns:a16="http://schemas.microsoft.com/office/drawing/2014/main" id="{AF6D7EE3-427F-47FE-A178-88ECDCCE9773}"/>
                        </a:ext>
                      </a:extLst>
                    </p:cNvPr>
                    <p:cNvSpPr/>
                    <p:nvPr/>
                  </p:nvSpPr>
                  <p:spPr bwMode="gray">
                    <a:xfrm>
                      <a:off x="2490750" y="2266322"/>
                      <a:ext cx="794922" cy="307777"/>
                    </a:xfrm>
                    <a:prstGeom prst="rect">
                      <a:avLst/>
                    </a:prstGeom>
                  </p:spPr>
                  <p:txBody>
                    <a:bodyPr wrap="square" lIns="0" tIns="0" rIns="0" bIns="0">
                      <a:spAutoFit/>
                    </a:bodyPr>
                    <a:lstStyle/>
                    <a:p>
                      <a:r>
                        <a:rPr lang="en-US" sz="2000" dirty="0">
                          <a:solidFill>
                            <a:schemeClr val="accent6"/>
                          </a:solidFill>
                          <a:latin typeface="+mj-lt"/>
                        </a:rPr>
                        <a:t>120%</a:t>
                      </a:r>
                    </a:p>
                  </p:txBody>
                </p:sp>
                <p:cxnSp>
                  <p:nvCxnSpPr>
                    <p:cNvPr id="30" name="Straight Connector 29">
                      <a:extLst>
                        <a:ext uri="{FF2B5EF4-FFF2-40B4-BE49-F238E27FC236}">
                          <a16:creationId xmlns:a16="http://schemas.microsoft.com/office/drawing/2014/main" id="{FAB5063F-5BAB-4B85-8B0A-B4D7209798FE}"/>
                        </a:ext>
                      </a:extLst>
                    </p:cNvPr>
                    <p:cNvCxnSpPr/>
                    <p:nvPr/>
                  </p:nvCxnSpPr>
                  <p:spPr bwMode="gray">
                    <a:xfrm>
                      <a:off x="2519427" y="2647956"/>
                      <a:ext cx="0" cy="0"/>
                    </a:xfrm>
                    <a:prstGeom prst="line">
                      <a:avLst/>
                    </a:prstGeom>
                    <a:ln w="12700">
                      <a:solidFill>
                        <a:schemeClr val="accent3"/>
                      </a:solidFill>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31" name="Rectangle 341">
                      <a:extLst>
                        <a:ext uri="{FF2B5EF4-FFF2-40B4-BE49-F238E27FC236}">
                          <a16:creationId xmlns:a16="http://schemas.microsoft.com/office/drawing/2014/main" id="{CD59246A-D5E8-4279-AB8E-E7F55376E889}"/>
                        </a:ext>
                      </a:extLst>
                    </p:cNvPr>
                    <p:cNvSpPr/>
                    <p:nvPr/>
                  </p:nvSpPr>
                  <p:spPr bwMode="gray">
                    <a:xfrm>
                      <a:off x="2503605" y="2176733"/>
                      <a:ext cx="696792" cy="395112"/>
                    </a:xfrm>
                    <a:custGeom>
                      <a:avLst/>
                      <a:gdLst>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4" fmla="*/ 0 w 587014"/>
                        <a:gd name="connsiteY4" fmla="*/ 0 h 455916"/>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4" fmla="*/ 91440 w 587014"/>
                        <a:gd name="connsiteY4" fmla="*/ 91440 h 455916"/>
                        <a:gd name="connsiteX0" fmla="*/ 0 w 587014"/>
                        <a:gd name="connsiteY0" fmla="*/ 0 h 455916"/>
                        <a:gd name="connsiteX1" fmla="*/ 587014 w 587014"/>
                        <a:gd name="connsiteY1" fmla="*/ 0 h 455916"/>
                        <a:gd name="connsiteX2" fmla="*/ 587014 w 587014"/>
                        <a:gd name="connsiteY2" fmla="*/ 455916 h 455916"/>
                        <a:gd name="connsiteX3" fmla="*/ 0 w 587014"/>
                        <a:gd name="connsiteY3" fmla="*/ 455916 h 455916"/>
                        <a:gd name="connsiteX0" fmla="*/ 587014 w 587014"/>
                        <a:gd name="connsiteY0" fmla="*/ 0 h 455916"/>
                        <a:gd name="connsiteX1" fmla="*/ 587014 w 587014"/>
                        <a:gd name="connsiteY1" fmla="*/ 455916 h 455916"/>
                        <a:gd name="connsiteX2" fmla="*/ 0 w 587014"/>
                        <a:gd name="connsiteY2" fmla="*/ 455916 h 455916"/>
                      </a:gdLst>
                      <a:ahLst/>
                      <a:cxnLst>
                        <a:cxn ang="0">
                          <a:pos x="connsiteX0" y="connsiteY0"/>
                        </a:cxn>
                        <a:cxn ang="0">
                          <a:pos x="connsiteX1" y="connsiteY1"/>
                        </a:cxn>
                        <a:cxn ang="0">
                          <a:pos x="connsiteX2" y="connsiteY2"/>
                        </a:cxn>
                      </a:cxnLst>
                      <a:rect l="l" t="t" r="r" b="b"/>
                      <a:pathLst>
                        <a:path w="587014" h="455916">
                          <a:moveTo>
                            <a:pt x="587014" y="0"/>
                          </a:moveTo>
                          <a:lnTo>
                            <a:pt x="587014" y="455916"/>
                          </a:lnTo>
                          <a:lnTo>
                            <a:pt x="0" y="455916"/>
                          </a:lnTo>
                        </a:path>
                      </a:pathLst>
                    </a:custGeom>
                    <a:noFill/>
                    <a:ln w="12700">
                      <a:solidFill>
                        <a:schemeClr val="accent6"/>
                      </a:solidFill>
                      <a:miter lim="800000"/>
                      <a:headEnd type="triangle"/>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grpSp>
            <p:sp>
              <p:nvSpPr>
                <p:cNvPr id="32" name="TextBox 31">
                  <a:extLst>
                    <a:ext uri="{FF2B5EF4-FFF2-40B4-BE49-F238E27FC236}">
                      <a16:creationId xmlns:a16="http://schemas.microsoft.com/office/drawing/2014/main" id="{1D2BCB1F-FDDB-463C-910A-68AFE0E09423}"/>
                    </a:ext>
                  </a:extLst>
                </p:cNvPr>
                <p:cNvSpPr txBox="1"/>
                <p:nvPr/>
              </p:nvSpPr>
              <p:spPr>
                <a:xfrm>
                  <a:off x="2554640" y="1001682"/>
                  <a:ext cx="1941160" cy="307777"/>
                </a:xfrm>
                <a:prstGeom prst="rect">
                  <a:avLst/>
                </a:prstGeom>
                <a:noFill/>
              </p:spPr>
              <p:txBody>
                <a:bodyPr wrap="square" lIns="0" tIns="0" rIns="0" bIns="0" rtlCol="0">
                  <a:spAutoFit/>
                </a:bodyPr>
                <a:lstStyle/>
                <a:p>
                  <a:pPr>
                    <a:spcBef>
                      <a:spcPts val="500"/>
                    </a:spcBef>
                  </a:pPr>
                  <a:r>
                    <a:rPr lang="en-US" sz="1000" b="1" dirty="0"/>
                    <a:t>Major Spikes in Online Mentoring System</a:t>
                  </a:r>
                </a:p>
              </p:txBody>
            </p:sp>
            <p:sp>
              <p:nvSpPr>
                <p:cNvPr id="33" name="Rectangle 32">
                  <a:extLst>
                    <a:ext uri="{FF2B5EF4-FFF2-40B4-BE49-F238E27FC236}">
                      <a16:creationId xmlns:a16="http://schemas.microsoft.com/office/drawing/2014/main" id="{3E039102-51CA-491F-9843-FC16E60B316B}"/>
                    </a:ext>
                  </a:extLst>
                </p:cNvPr>
                <p:cNvSpPr/>
                <p:nvPr/>
              </p:nvSpPr>
              <p:spPr bwMode="gray">
                <a:xfrm>
                  <a:off x="2486181" y="2971413"/>
                  <a:ext cx="1833052" cy="584775"/>
                </a:xfrm>
                <a:prstGeom prst="rect">
                  <a:avLst/>
                </a:prstGeom>
              </p:spPr>
              <p:txBody>
                <a:bodyPr wrap="square" lIns="0" tIns="0" rIns="0" bIns="0">
                  <a:spAutoFit/>
                </a:bodyPr>
                <a:lstStyle/>
                <a:p>
                  <a:r>
                    <a:rPr lang="en-US" sz="2000" dirty="0">
                      <a:solidFill>
                        <a:schemeClr val="accent6"/>
                      </a:solidFill>
                      <a:latin typeface="+mj-lt"/>
                    </a:rPr>
                    <a:t>3x</a:t>
                  </a:r>
                  <a:br>
                    <a:rPr lang="en-US" sz="2500" dirty="0">
                      <a:solidFill>
                        <a:schemeClr val="tx2"/>
                      </a:solidFill>
                      <a:latin typeface="+mj-lt"/>
                    </a:rPr>
                  </a:br>
                  <a:r>
                    <a:rPr lang="en-US" sz="900" b="1" dirty="0"/>
                    <a:t>more messages </a:t>
                  </a:r>
                  <a:r>
                    <a:rPr lang="en-US" sz="900" dirty="0"/>
                    <a:t>sent in two week period after takeovers</a:t>
                  </a:r>
                </a:p>
              </p:txBody>
            </p:sp>
            <p:sp>
              <p:nvSpPr>
                <p:cNvPr id="36" name="TextBox 35">
                  <a:extLst>
                    <a:ext uri="{FF2B5EF4-FFF2-40B4-BE49-F238E27FC236}">
                      <a16:creationId xmlns:a16="http://schemas.microsoft.com/office/drawing/2014/main" id="{47041F94-6117-4585-9BD5-CB41400FC1FD}"/>
                    </a:ext>
                  </a:extLst>
                </p:cNvPr>
                <p:cNvSpPr txBox="1"/>
                <p:nvPr/>
              </p:nvSpPr>
              <p:spPr>
                <a:xfrm>
                  <a:off x="4651094" y="1001682"/>
                  <a:ext cx="1324592" cy="307777"/>
                </a:xfrm>
                <a:prstGeom prst="rect">
                  <a:avLst/>
                </a:prstGeom>
                <a:noFill/>
              </p:spPr>
              <p:txBody>
                <a:bodyPr wrap="square" lIns="0" tIns="0" rIns="0" bIns="0" rtlCol="0">
                  <a:spAutoFit/>
                </a:bodyPr>
                <a:lstStyle/>
                <a:p>
                  <a:pPr>
                    <a:spcBef>
                      <a:spcPts val="500"/>
                    </a:spcBef>
                  </a:pPr>
                  <a:r>
                    <a:rPr lang="en-US" sz="1000" b="1" dirty="0"/>
                    <a:t>Greater Alumni Engagement </a:t>
                  </a:r>
                </a:p>
              </p:txBody>
            </p:sp>
            <p:sp>
              <p:nvSpPr>
                <p:cNvPr id="37" name="Rectangle 36">
                  <a:extLst>
                    <a:ext uri="{FF2B5EF4-FFF2-40B4-BE49-F238E27FC236}">
                      <a16:creationId xmlns:a16="http://schemas.microsoft.com/office/drawing/2014/main" id="{AE3B9DEC-38C1-4286-AA7A-AA0F828E9E1B}"/>
                    </a:ext>
                  </a:extLst>
                </p:cNvPr>
                <p:cNvSpPr/>
                <p:nvPr/>
              </p:nvSpPr>
              <p:spPr bwMode="gray">
                <a:xfrm>
                  <a:off x="4639544" y="2193052"/>
                  <a:ext cx="1712528" cy="584775"/>
                </a:xfrm>
                <a:prstGeom prst="rect">
                  <a:avLst/>
                </a:prstGeom>
              </p:spPr>
              <p:txBody>
                <a:bodyPr wrap="square" lIns="0" tIns="0" rIns="0" bIns="0">
                  <a:spAutoFit/>
                </a:bodyPr>
                <a:lstStyle/>
                <a:p>
                  <a:r>
                    <a:rPr lang="en-US" sz="2000" dirty="0">
                      <a:solidFill>
                        <a:schemeClr val="tx2"/>
                      </a:solidFill>
                      <a:latin typeface="+mj-lt"/>
                    </a:rPr>
                    <a:t>70%</a:t>
                  </a:r>
                  <a:br>
                    <a:rPr lang="en-US" sz="2500" dirty="0">
                      <a:solidFill>
                        <a:schemeClr val="tx2"/>
                      </a:solidFill>
                      <a:latin typeface="+mj-lt"/>
                    </a:rPr>
                  </a:br>
                  <a:r>
                    <a:rPr lang="en-US" sz="900" dirty="0"/>
                    <a:t>of alumni </a:t>
                  </a:r>
                  <a:r>
                    <a:rPr lang="en-US" sz="900" b="1" dirty="0"/>
                    <a:t>not involved in prior </a:t>
                  </a:r>
                  <a:r>
                    <a:rPr lang="en-US" sz="900" dirty="0"/>
                    <a:t>volunteering activities</a:t>
                  </a:r>
                </a:p>
              </p:txBody>
            </p:sp>
            <p:sp>
              <p:nvSpPr>
                <p:cNvPr id="38" name="Rectangle 37">
                  <a:extLst>
                    <a:ext uri="{FF2B5EF4-FFF2-40B4-BE49-F238E27FC236}">
                      <a16:creationId xmlns:a16="http://schemas.microsoft.com/office/drawing/2014/main" id="{5C0434E7-3594-466C-9203-1D0E1281F808}"/>
                    </a:ext>
                  </a:extLst>
                </p:cNvPr>
                <p:cNvSpPr/>
                <p:nvPr/>
              </p:nvSpPr>
              <p:spPr bwMode="gray">
                <a:xfrm>
                  <a:off x="4639544" y="2971413"/>
                  <a:ext cx="1533625" cy="584775"/>
                </a:xfrm>
                <a:prstGeom prst="rect">
                  <a:avLst/>
                </a:prstGeom>
              </p:spPr>
              <p:txBody>
                <a:bodyPr wrap="square" lIns="0" tIns="0" rIns="0" bIns="0">
                  <a:spAutoFit/>
                </a:bodyPr>
                <a:lstStyle/>
                <a:p>
                  <a:r>
                    <a:rPr lang="en-US" sz="2000" dirty="0">
                      <a:solidFill>
                        <a:schemeClr val="tx2"/>
                      </a:solidFill>
                      <a:latin typeface="+mj-lt"/>
                    </a:rPr>
                    <a:t>5</a:t>
                  </a:r>
                  <a:br>
                    <a:rPr lang="en-US" sz="2500" dirty="0">
                      <a:solidFill>
                        <a:schemeClr val="tx2"/>
                      </a:solidFill>
                      <a:latin typeface="+mj-lt"/>
                    </a:rPr>
                  </a:br>
                  <a:r>
                    <a:rPr lang="en-US" sz="900" dirty="0"/>
                    <a:t>alumni participants </a:t>
                  </a:r>
                  <a:r>
                    <a:rPr lang="en-US" sz="900" b="1" dirty="0"/>
                    <a:t>became mentors</a:t>
                  </a:r>
                </a:p>
              </p:txBody>
            </p:sp>
            <p:sp>
              <p:nvSpPr>
                <p:cNvPr id="39" name="Rectangle 38">
                  <a:extLst>
                    <a:ext uri="{FF2B5EF4-FFF2-40B4-BE49-F238E27FC236}">
                      <a16:creationId xmlns:a16="http://schemas.microsoft.com/office/drawing/2014/main" id="{E257138A-713B-4D71-9CBD-4CD7841F9BCF}"/>
                    </a:ext>
                  </a:extLst>
                </p:cNvPr>
                <p:cNvSpPr/>
                <p:nvPr/>
              </p:nvSpPr>
              <p:spPr bwMode="gray">
                <a:xfrm>
                  <a:off x="4639544" y="3725961"/>
                  <a:ext cx="1369330" cy="584775"/>
                </a:xfrm>
                <a:prstGeom prst="rect">
                  <a:avLst/>
                </a:prstGeom>
              </p:spPr>
              <p:txBody>
                <a:bodyPr wrap="square" lIns="0" tIns="0" rIns="0" bIns="0">
                  <a:spAutoFit/>
                </a:bodyPr>
                <a:lstStyle/>
                <a:p>
                  <a:r>
                    <a:rPr lang="en-US" sz="2000" dirty="0">
                      <a:solidFill>
                        <a:schemeClr val="tx2"/>
                      </a:solidFill>
                      <a:latin typeface="+mj-lt"/>
                    </a:rPr>
                    <a:t>1</a:t>
                  </a:r>
                  <a:br>
                    <a:rPr lang="en-US" sz="2500" dirty="0">
                      <a:solidFill>
                        <a:schemeClr val="tx2"/>
                      </a:solidFill>
                      <a:latin typeface="+mj-lt"/>
                    </a:rPr>
                  </a:br>
                  <a:r>
                    <a:rPr lang="en-US" sz="900" dirty="0"/>
                    <a:t>alumni participant became </a:t>
                  </a:r>
                  <a:r>
                    <a:rPr lang="en-US" sz="900" b="1" dirty="0"/>
                    <a:t>major donor</a:t>
                  </a:r>
                </a:p>
              </p:txBody>
            </p:sp>
            <p:sp>
              <p:nvSpPr>
                <p:cNvPr id="40" name="Rectangle 39">
                  <a:extLst>
                    <a:ext uri="{FF2B5EF4-FFF2-40B4-BE49-F238E27FC236}">
                      <a16:creationId xmlns:a16="http://schemas.microsoft.com/office/drawing/2014/main" id="{215E0546-0F01-4165-A62F-4BF2A6541961}"/>
                    </a:ext>
                  </a:extLst>
                </p:cNvPr>
                <p:cNvSpPr/>
                <p:nvPr/>
              </p:nvSpPr>
              <p:spPr bwMode="gray">
                <a:xfrm>
                  <a:off x="2486181" y="3725961"/>
                  <a:ext cx="1533625" cy="584775"/>
                </a:xfrm>
                <a:prstGeom prst="rect">
                  <a:avLst/>
                </a:prstGeom>
              </p:spPr>
              <p:txBody>
                <a:bodyPr wrap="square" lIns="0" tIns="0" rIns="0" bIns="0">
                  <a:spAutoFit/>
                </a:bodyPr>
                <a:lstStyle/>
                <a:p>
                  <a:r>
                    <a:rPr lang="en-US" sz="2000" dirty="0">
                      <a:solidFill>
                        <a:schemeClr val="accent6"/>
                      </a:solidFill>
                      <a:latin typeface="+mj-lt"/>
                    </a:rPr>
                    <a:t>153, 503</a:t>
                  </a:r>
                  <a:br>
                    <a:rPr lang="en-US" sz="2500" dirty="0">
                      <a:solidFill>
                        <a:schemeClr val="tx2"/>
                      </a:solidFill>
                      <a:latin typeface="+mj-lt"/>
                    </a:rPr>
                  </a:br>
                  <a:r>
                    <a:rPr lang="en-US" sz="900" b="1" dirty="0"/>
                    <a:t>total snapchat views </a:t>
                  </a:r>
                  <a:r>
                    <a:rPr lang="en-US" sz="900" dirty="0"/>
                    <a:t>recorded</a:t>
                  </a:r>
                </a:p>
              </p:txBody>
            </p:sp>
            <p:sp>
              <p:nvSpPr>
                <p:cNvPr id="41" name="Rectangle 40">
                  <a:extLst>
                    <a:ext uri="{FF2B5EF4-FFF2-40B4-BE49-F238E27FC236}">
                      <a16:creationId xmlns:a16="http://schemas.microsoft.com/office/drawing/2014/main" id="{5AA49DE3-6953-4232-85C3-BD41D626F137}"/>
                    </a:ext>
                  </a:extLst>
                </p:cNvPr>
                <p:cNvSpPr/>
                <p:nvPr/>
              </p:nvSpPr>
              <p:spPr bwMode="gray">
                <a:xfrm>
                  <a:off x="4639544" y="1408987"/>
                  <a:ext cx="1156230" cy="584775"/>
                </a:xfrm>
                <a:prstGeom prst="rect">
                  <a:avLst/>
                </a:prstGeom>
              </p:spPr>
              <p:txBody>
                <a:bodyPr wrap="square" lIns="0" tIns="0" rIns="0" bIns="0">
                  <a:spAutoFit/>
                </a:bodyPr>
                <a:lstStyle/>
                <a:p>
                  <a:r>
                    <a:rPr lang="en-US" sz="2000" dirty="0">
                      <a:solidFill>
                        <a:schemeClr val="tx2"/>
                      </a:solidFill>
                      <a:latin typeface="+mj-lt"/>
                    </a:rPr>
                    <a:t>16.5</a:t>
                  </a:r>
                  <a:br>
                    <a:rPr lang="en-US" sz="2500" dirty="0">
                      <a:solidFill>
                        <a:schemeClr val="tx2"/>
                      </a:solidFill>
                      <a:latin typeface="+mj-lt"/>
                    </a:rPr>
                  </a:br>
                  <a:r>
                    <a:rPr lang="en-US" sz="900" dirty="0"/>
                    <a:t>total alumni </a:t>
                  </a:r>
                  <a:r>
                    <a:rPr lang="en-US" sz="900" b="1" dirty="0"/>
                    <a:t>volunteer hours</a:t>
                  </a:r>
                </a:p>
              </p:txBody>
            </p:sp>
            <p:pic>
              <p:nvPicPr>
                <p:cNvPr id="81" name="Picture 80">
                  <a:extLst>
                    <a:ext uri="{FF2B5EF4-FFF2-40B4-BE49-F238E27FC236}">
                      <a16:creationId xmlns:a16="http://schemas.microsoft.com/office/drawing/2014/main" id="{F003973E-C2BD-4DEF-B1D9-C2C27581B26B}"/>
                    </a:ext>
                  </a:extLst>
                </p:cNvPr>
                <p:cNvPicPr>
                  <a:picLocks noChangeAspect="1"/>
                </p:cNvPicPr>
                <p:nvPr/>
              </p:nvPicPr>
              <p:blipFill>
                <a:blip r:embed="rId4"/>
                <a:stretch>
                  <a:fillRect/>
                </a:stretch>
              </p:blipFill>
              <p:spPr>
                <a:xfrm>
                  <a:off x="1296799" y="1449519"/>
                  <a:ext cx="794553" cy="1298659"/>
                </a:xfrm>
                <a:prstGeom prst="rect">
                  <a:avLst/>
                </a:prstGeom>
                <a:ln>
                  <a:solidFill>
                    <a:schemeClr val="tx1"/>
                  </a:solidFill>
                </a:ln>
              </p:spPr>
            </p:pic>
          </p:grpSp>
        </p:grpSp>
        <p:pic>
          <p:nvPicPr>
            <p:cNvPr id="83" name="Picture 2" descr="Image result for university of glasgow logo">
              <a:extLst>
                <a:ext uri="{FF2B5EF4-FFF2-40B4-BE49-F238E27FC236}">
                  <a16:creationId xmlns:a16="http://schemas.microsoft.com/office/drawing/2014/main" id="{AD90F097-EC2F-456A-92BF-A6FB4B3DFA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1055" y="882753"/>
              <a:ext cx="571995" cy="1769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881683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CDCDD37-5AAF-420A-A031-F29FB4596EB2}"/>
              </a:ext>
            </a:extLst>
          </p:cNvPr>
          <p:cNvSpPr>
            <a:spLocks noGrp="1"/>
          </p:cNvSpPr>
          <p:nvPr>
            <p:ph type="body" sz="quarter" idx="15"/>
          </p:nvPr>
        </p:nvSpPr>
        <p:spPr>
          <a:xfrm>
            <a:off x="280195" y="640267"/>
            <a:ext cx="5842794" cy="184666"/>
          </a:xfrm>
        </p:spPr>
        <p:txBody>
          <a:bodyPr/>
          <a:lstStyle/>
          <a:p>
            <a:r>
              <a:rPr lang="en-US" dirty="0"/>
              <a:t>Exeter’s Website Clearly Defines Distinct Alumni Volunteer Opportunities </a:t>
            </a:r>
          </a:p>
        </p:txBody>
      </p:sp>
      <p:sp>
        <p:nvSpPr>
          <p:cNvPr id="9" name="Text Placeholder 8">
            <a:extLst>
              <a:ext uri="{FF2B5EF4-FFF2-40B4-BE49-F238E27FC236}">
                <a16:creationId xmlns:a16="http://schemas.microsoft.com/office/drawing/2014/main" id="{6EE36CA8-CCBE-49A8-8918-B60AF4E06E9D}"/>
              </a:ext>
            </a:extLst>
          </p:cNvPr>
          <p:cNvSpPr>
            <a:spLocks noGrp="1"/>
          </p:cNvSpPr>
          <p:nvPr>
            <p:ph type="body" sz="quarter" idx="16"/>
          </p:nvPr>
        </p:nvSpPr>
        <p:spPr>
          <a:xfrm>
            <a:off x="280193" y="99781"/>
            <a:ext cx="3447589" cy="123111"/>
          </a:xfrm>
        </p:spPr>
        <p:txBody>
          <a:bodyPr/>
          <a:lstStyle/>
          <a:p>
            <a:r>
              <a:rPr lang="en-US" dirty="0"/>
              <a:t>Strategy 11: Recruiting Best-Fit Alumni to the Right Programmes</a:t>
            </a:r>
          </a:p>
        </p:txBody>
      </p:sp>
      <p:sp>
        <p:nvSpPr>
          <p:cNvPr id="10" name="Text Placeholder 9">
            <a:extLst>
              <a:ext uri="{FF2B5EF4-FFF2-40B4-BE49-F238E27FC236}">
                <a16:creationId xmlns:a16="http://schemas.microsoft.com/office/drawing/2014/main" id="{DD684A4F-5FFF-4D64-963A-51E42B797182}"/>
              </a:ext>
            </a:extLst>
          </p:cNvPr>
          <p:cNvSpPr>
            <a:spLocks noGrp="1"/>
          </p:cNvSpPr>
          <p:nvPr>
            <p:ph type="body" sz="quarter" idx="18"/>
          </p:nvPr>
        </p:nvSpPr>
        <p:spPr>
          <a:xfrm>
            <a:off x="3727783" y="4523601"/>
            <a:ext cx="2673017" cy="276999"/>
          </a:xfrm>
        </p:spPr>
        <p:txBody>
          <a:bodyPr/>
          <a:lstStyle/>
          <a:p>
            <a:r>
              <a:rPr lang="en-US" dirty="0"/>
              <a:t>Source: “Making the exceptional happen,” University of Exeter, </a:t>
            </a:r>
            <a:r>
              <a:rPr lang="en-US" dirty="0">
                <a:hlinkClick r:id="rId3"/>
              </a:rPr>
              <a:t>http://www.exeter.ac.uk/exceptional/volunteer/</a:t>
            </a:r>
            <a:r>
              <a:rPr lang="en-US" dirty="0"/>
              <a:t>; EAB interviews and analysis.</a:t>
            </a:r>
          </a:p>
        </p:txBody>
      </p:sp>
      <p:sp>
        <p:nvSpPr>
          <p:cNvPr id="11" name="Text Placeholder 10">
            <a:extLst>
              <a:ext uri="{FF2B5EF4-FFF2-40B4-BE49-F238E27FC236}">
                <a16:creationId xmlns:a16="http://schemas.microsoft.com/office/drawing/2014/main" id="{3784EF5C-E0DB-4ABD-8F43-85F7B11D98E0}"/>
              </a:ext>
            </a:extLst>
          </p:cNvPr>
          <p:cNvSpPr>
            <a:spLocks noGrp="1"/>
          </p:cNvSpPr>
          <p:nvPr>
            <p:ph type="body" sz="quarter" idx="19"/>
          </p:nvPr>
        </p:nvSpPr>
        <p:spPr>
          <a:xfrm>
            <a:off x="0" y="4400289"/>
            <a:ext cx="2046204" cy="230832"/>
          </a:xfrm>
        </p:spPr>
        <p:txBody>
          <a:bodyPr/>
          <a:lstStyle/>
          <a:p>
            <a:endParaRPr lang="en-US" dirty="0"/>
          </a:p>
        </p:txBody>
      </p:sp>
      <p:sp>
        <p:nvSpPr>
          <p:cNvPr id="7" name="Title 6">
            <a:extLst>
              <a:ext uri="{FF2B5EF4-FFF2-40B4-BE49-F238E27FC236}">
                <a16:creationId xmlns:a16="http://schemas.microsoft.com/office/drawing/2014/main" id="{8A4B08E2-B0B9-411F-AF50-A4E3C4768652}"/>
              </a:ext>
            </a:extLst>
          </p:cNvPr>
          <p:cNvSpPr>
            <a:spLocks noGrp="1"/>
          </p:cNvSpPr>
          <p:nvPr>
            <p:ph type="title"/>
          </p:nvPr>
        </p:nvSpPr>
        <p:spPr/>
        <p:txBody>
          <a:bodyPr/>
          <a:lstStyle/>
          <a:p>
            <a:r>
              <a:rPr lang="en-US" dirty="0"/>
              <a:t>Providing a Menu of Options</a:t>
            </a:r>
          </a:p>
        </p:txBody>
      </p:sp>
      <p:grpSp>
        <p:nvGrpSpPr>
          <p:cNvPr id="6" name="Group 5">
            <a:extLst>
              <a:ext uri="{FF2B5EF4-FFF2-40B4-BE49-F238E27FC236}">
                <a16:creationId xmlns:a16="http://schemas.microsoft.com/office/drawing/2014/main" id="{C58A9373-DF17-445A-8DF8-36C6FDB23CEC}"/>
              </a:ext>
            </a:extLst>
          </p:cNvPr>
          <p:cNvGrpSpPr/>
          <p:nvPr/>
        </p:nvGrpSpPr>
        <p:grpSpPr>
          <a:xfrm>
            <a:off x="247554" y="913852"/>
            <a:ext cx="5418398" cy="3636888"/>
            <a:chOff x="247554" y="913852"/>
            <a:chExt cx="5418398" cy="3636888"/>
          </a:xfrm>
        </p:grpSpPr>
        <p:grpSp>
          <p:nvGrpSpPr>
            <p:cNvPr id="5" name="Group 4">
              <a:extLst>
                <a:ext uri="{FF2B5EF4-FFF2-40B4-BE49-F238E27FC236}">
                  <a16:creationId xmlns:a16="http://schemas.microsoft.com/office/drawing/2014/main" id="{90562820-1496-4E4E-9498-AF14365FB07F}"/>
                </a:ext>
              </a:extLst>
            </p:cNvPr>
            <p:cNvGrpSpPr/>
            <p:nvPr/>
          </p:nvGrpSpPr>
          <p:grpSpPr>
            <a:xfrm>
              <a:off x="1512653" y="1061572"/>
              <a:ext cx="4153299" cy="2936880"/>
              <a:chOff x="963953" y="863612"/>
              <a:chExt cx="4568629" cy="3230568"/>
            </a:xfrm>
          </p:grpSpPr>
          <p:grpSp>
            <p:nvGrpSpPr>
              <p:cNvPr id="3" name="Group 2">
                <a:extLst>
                  <a:ext uri="{FF2B5EF4-FFF2-40B4-BE49-F238E27FC236}">
                    <a16:creationId xmlns:a16="http://schemas.microsoft.com/office/drawing/2014/main" id="{DE70D07A-2DEA-4D76-8F0B-5AB4CA38401F}"/>
                  </a:ext>
                </a:extLst>
              </p:cNvPr>
              <p:cNvGrpSpPr/>
              <p:nvPr/>
            </p:nvGrpSpPr>
            <p:grpSpPr>
              <a:xfrm>
                <a:off x="963953" y="863612"/>
                <a:ext cx="4568629" cy="3230568"/>
                <a:chOff x="963953" y="863612"/>
                <a:chExt cx="4568629" cy="3230568"/>
              </a:xfrm>
            </p:grpSpPr>
            <p:pic>
              <p:nvPicPr>
                <p:cNvPr id="13" name="Picture 12">
                  <a:extLst>
                    <a:ext uri="{FF2B5EF4-FFF2-40B4-BE49-F238E27FC236}">
                      <a16:creationId xmlns:a16="http://schemas.microsoft.com/office/drawing/2014/main" id="{3B480ADC-F02F-4017-A433-EC9227D16C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gray">
                <a:xfrm>
                  <a:off x="963953" y="863612"/>
                  <a:ext cx="4568629" cy="3230568"/>
                </a:xfrm>
                <a:prstGeom prst="rect">
                  <a:avLst/>
                </a:prstGeom>
                <a:ln w="6350">
                  <a:solidFill>
                    <a:schemeClr val="bg1">
                      <a:lumMod val="75000"/>
                    </a:schemeClr>
                  </a:solidFill>
                </a:ln>
              </p:spPr>
            </p:pic>
            <p:pic>
              <p:nvPicPr>
                <p:cNvPr id="2" name="Picture 1">
                  <a:extLst>
                    <a:ext uri="{FF2B5EF4-FFF2-40B4-BE49-F238E27FC236}">
                      <a16:creationId xmlns:a16="http://schemas.microsoft.com/office/drawing/2014/main" id="{54A4AED6-0AE2-46F7-B6D0-E6B9BDE52230}"/>
                    </a:ext>
                  </a:extLst>
                </p:cNvPr>
                <p:cNvPicPr>
                  <a:picLocks noChangeAspect="1"/>
                </p:cNvPicPr>
                <p:nvPr/>
              </p:nvPicPr>
              <p:blipFill rotWithShape="1">
                <a:blip r:embed="rId5"/>
                <a:srcRect l="14126" t="-90" r="15230"/>
                <a:stretch/>
              </p:blipFill>
              <p:spPr>
                <a:xfrm>
                  <a:off x="966807" y="1163556"/>
                  <a:ext cx="4521800" cy="2916770"/>
                </a:xfrm>
                <a:prstGeom prst="rect">
                  <a:avLst/>
                </a:prstGeom>
              </p:spPr>
            </p:pic>
          </p:grpSp>
          <p:sp>
            <p:nvSpPr>
              <p:cNvPr id="4" name="TextBox 3">
                <a:extLst>
                  <a:ext uri="{FF2B5EF4-FFF2-40B4-BE49-F238E27FC236}">
                    <a16:creationId xmlns:a16="http://schemas.microsoft.com/office/drawing/2014/main" id="{7355CBBC-1030-4814-97EC-507AFE350743}"/>
                  </a:ext>
                </a:extLst>
              </p:cNvPr>
              <p:cNvSpPr txBox="1"/>
              <p:nvPr/>
            </p:nvSpPr>
            <p:spPr>
              <a:xfrm>
                <a:off x="1279236" y="984078"/>
                <a:ext cx="1346522" cy="76944"/>
              </a:xfrm>
              <a:prstGeom prst="rect">
                <a:avLst/>
              </a:prstGeom>
              <a:noFill/>
            </p:spPr>
            <p:txBody>
              <a:bodyPr wrap="none" lIns="0" tIns="0" rIns="0" bIns="0" rtlCol="0">
                <a:spAutoFit/>
              </a:bodyPr>
              <a:lstStyle/>
              <a:p>
                <a:pPr>
                  <a:spcBef>
                    <a:spcPts val="500"/>
                  </a:spcBef>
                </a:pPr>
                <a:r>
                  <a:rPr lang="en-US" sz="500" dirty="0"/>
                  <a:t>www.exeter.ac.uk/exceptional/volunteer/</a:t>
                </a:r>
              </a:p>
            </p:txBody>
          </p:sp>
        </p:grpSp>
        <p:pic>
          <p:nvPicPr>
            <p:cNvPr id="1026" name="Picture 2" descr="Image result for university of exeter logo">
              <a:extLst>
                <a:ext uri="{FF2B5EF4-FFF2-40B4-BE49-F238E27FC236}">
                  <a16:creationId xmlns:a16="http://schemas.microsoft.com/office/drawing/2014/main" id="{38F055D4-FB82-469A-BD7D-FD6BBA7A4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554" y="913852"/>
              <a:ext cx="718084" cy="29544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a:extLst>
                <a:ext uri="{FF2B5EF4-FFF2-40B4-BE49-F238E27FC236}">
                  <a16:creationId xmlns:a16="http://schemas.microsoft.com/office/drawing/2014/main" id="{C9875D83-4F4D-4D9F-A4D2-E9A2DF8ED8F6}"/>
                </a:ext>
              </a:extLst>
            </p:cNvPr>
            <p:cNvCxnSpPr>
              <a:cxnSpLocks/>
            </p:cNvCxnSpPr>
            <p:nvPr/>
          </p:nvCxnSpPr>
          <p:spPr bwMode="gray">
            <a:xfrm>
              <a:off x="1316920" y="1733488"/>
              <a:ext cx="244331" cy="0"/>
            </a:xfrm>
            <a:prstGeom prst="straightConnector1">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D1F7BA-CC6B-43DD-8248-34F2D1AA716E}"/>
                </a:ext>
              </a:extLst>
            </p:cNvPr>
            <p:cNvSpPr txBox="1"/>
            <p:nvPr/>
          </p:nvSpPr>
          <p:spPr bwMode="gray">
            <a:xfrm>
              <a:off x="321384" y="3124633"/>
              <a:ext cx="1036023" cy="584775"/>
            </a:xfrm>
            <a:prstGeom prst="rect">
              <a:avLst/>
            </a:prstGeom>
            <a:solidFill>
              <a:schemeClr val="bg1"/>
            </a:solidFill>
            <a:ln w="12700">
              <a:solidFill>
                <a:schemeClr val="accent5"/>
              </a:solidFill>
            </a:ln>
          </p:spPr>
          <p:txBody>
            <a:bodyPr wrap="square" lIns="91440" tIns="45720" rIns="91440" bIns="45720" rtlCol="0">
              <a:spAutoFit/>
            </a:bodyPr>
            <a:lstStyle/>
            <a:p>
              <a:pPr>
                <a:spcBef>
                  <a:spcPts val="300"/>
                </a:spcBef>
              </a:pPr>
              <a:r>
                <a:rPr lang="en-US" sz="800" dirty="0"/>
                <a:t>Volunteer options easy to identify and click through</a:t>
              </a:r>
            </a:p>
          </p:txBody>
        </p:sp>
        <p:sp>
          <p:nvSpPr>
            <p:cNvPr id="23" name="TextBox 22">
              <a:extLst>
                <a:ext uri="{FF2B5EF4-FFF2-40B4-BE49-F238E27FC236}">
                  <a16:creationId xmlns:a16="http://schemas.microsoft.com/office/drawing/2014/main" id="{46B764FE-CEA3-477C-9F5E-CBCD1B65198C}"/>
                </a:ext>
              </a:extLst>
            </p:cNvPr>
            <p:cNvSpPr txBox="1"/>
            <p:nvPr/>
          </p:nvSpPr>
          <p:spPr bwMode="gray">
            <a:xfrm>
              <a:off x="3501032" y="4089075"/>
              <a:ext cx="2046204" cy="461665"/>
            </a:xfrm>
            <a:prstGeom prst="rect">
              <a:avLst/>
            </a:prstGeom>
            <a:solidFill>
              <a:schemeClr val="bg1"/>
            </a:solidFill>
            <a:ln w="12700">
              <a:solidFill>
                <a:schemeClr val="accent5"/>
              </a:solidFill>
            </a:ln>
          </p:spPr>
          <p:txBody>
            <a:bodyPr wrap="square" lIns="91440" tIns="45720" rIns="91440" bIns="45720" rtlCol="0">
              <a:spAutoFit/>
            </a:bodyPr>
            <a:lstStyle/>
            <a:p>
              <a:pPr>
                <a:spcBef>
                  <a:spcPts val="300"/>
                </a:spcBef>
              </a:pPr>
              <a:r>
                <a:rPr lang="en-US" sz="800" dirty="0"/>
                <a:t>Clearly states time commitment and requirements for alumni to find best-fit volunteer opportunities</a:t>
              </a:r>
            </a:p>
          </p:txBody>
        </p:sp>
        <p:sp>
          <p:nvSpPr>
            <p:cNvPr id="25" name="TextBox 24">
              <a:extLst>
                <a:ext uri="{FF2B5EF4-FFF2-40B4-BE49-F238E27FC236}">
                  <a16:creationId xmlns:a16="http://schemas.microsoft.com/office/drawing/2014/main" id="{F8152A3F-D1A2-4F4A-B395-E7014567A013}"/>
                </a:ext>
              </a:extLst>
            </p:cNvPr>
            <p:cNvSpPr txBox="1"/>
            <p:nvPr/>
          </p:nvSpPr>
          <p:spPr bwMode="gray">
            <a:xfrm>
              <a:off x="1571299" y="4089075"/>
              <a:ext cx="1328469" cy="461665"/>
            </a:xfrm>
            <a:prstGeom prst="rect">
              <a:avLst/>
            </a:prstGeom>
            <a:solidFill>
              <a:schemeClr val="bg1"/>
            </a:solidFill>
            <a:ln w="12700">
              <a:solidFill>
                <a:schemeClr val="accent5"/>
              </a:solidFill>
            </a:ln>
          </p:spPr>
          <p:txBody>
            <a:bodyPr wrap="square" lIns="91440" tIns="45720" rIns="91440" bIns="45720" rtlCol="0">
              <a:spAutoFit/>
            </a:bodyPr>
            <a:lstStyle/>
            <a:p>
              <a:pPr>
                <a:spcBef>
                  <a:spcPts val="300"/>
                </a:spcBef>
              </a:pPr>
              <a:r>
                <a:rPr lang="en-US" sz="800" dirty="0"/>
                <a:t>Direct link for alumni to immediately express interest</a:t>
              </a:r>
            </a:p>
          </p:txBody>
        </p:sp>
        <p:sp>
          <p:nvSpPr>
            <p:cNvPr id="28" name="TextBox 27">
              <a:extLst>
                <a:ext uri="{FF2B5EF4-FFF2-40B4-BE49-F238E27FC236}">
                  <a16:creationId xmlns:a16="http://schemas.microsoft.com/office/drawing/2014/main" id="{1685DC0C-AC8A-4EF3-8E0C-398ACD8E32B1}"/>
                </a:ext>
              </a:extLst>
            </p:cNvPr>
            <p:cNvSpPr txBox="1"/>
            <p:nvPr/>
          </p:nvSpPr>
          <p:spPr bwMode="gray">
            <a:xfrm>
              <a:off x="280194" y="2160731"/>
              <a:ext cx="1036023" cy="707886"/>
            </a:xfrm>
            <a:prstGeom prst="rect">
              <a:avLst/>
            </a:prstGeom>
            <a:solidFill>
              <a:schemeClr val="bg1"/>
            </a:solidFill>
            <a:ln w="12700">
              <a:solidFill>
                <a:schemeClr val="accent5"/>
              </a:solidFill>
            </a:ln>
          </p:spPr>
          <p:txBody>
            <a:bodyPr wrap="square" lIns="91440" tIns="45720" rIns="91440" bIns="45720" rtlCol="0">
              <a:spAutoFit/>
            </a:bodyPr>
            <a:lstStyle/>
            <a:p>
              <a:pPr>
                <a:spcBef>
                  <a:spcPts val="300"/>
                </a:spcBef>
              </a:pPr>
              <a:r>
                <a:rPr lang="en-US" sz="800" dirty="0"/>
                <a:t>Highlights volunteer achievements to generate excitement</a:t>
              </a:r>
            </a:p>
          </p:txBody>
        </p:sp>
        <p:cxnSp>
          <p:nvCxnSpPr>
            <p:cNvPr id="31" name="Straight Arrow Connector 30">
              <a:extLst>
                <a:ext uri="{FF2B5EF4-FFF2-40B4-BE49-F238E27FC236}">
                  <a16:creationId xmlns:a16="http://schemas.microsoft.com/office/drawing/2014/main" id="{FC73613F-D137-4F37-B1CF-BBFABA960B3C}"/>
                </a:ext>
              </a:extLst>
            </p:cNvPr>
            <p:cNvCxnSpPr>
              <a:cxnSpLocks/>
            </p:cNvCxnSpPr>
            <p:nvPr/>
          </p:nvCxnSpPr>
          <p:spPr bwMode="gray">
            <a:xfrm flipV="1">
              <a:off x="1357407" y="2868617"/>
              <a:ext cx="213892" cy="552519"/>
            </a:xfrm>
            <a:prstGeom prst="straightConnector1">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EF6F5AF-B2D3-4D56-A342-BAEDABAFD453}"/>
                </a:ext>
              </a:extLst>
            </p:cNvPr>
            <p:cNvCxnSpPr>
              <a:cxnSpLocks/>
              <a:stCxn id="25" idx="0"/>
            </p:cNvCxnSpPr>
            <p:nvPr/>
          </p:nvCxnSpPr>
          <p:spPr bwMode="gray">
            <a:xfrm flipV="1">
              <a:off x="2235534" y="3908064"/>
              <a:ext cx="0" cy="181011"/>
            </a:xfrm>
            <a:prstGeom prst="straightConnector1">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A902652-D1AC-4FC1-86E1-9D0766BE60EB}"/>
                </a:ext>
              </a:extLst>
            </p:cNvPr>
            <p:cNvCxnSpPr>
              <a:cxnSpLocks/>
            </p:cNvCxnSpPr>
            <p:nvPr/>
          </p:nvCxnSpPr>
          <p:spPr bwMode="gray">
            <a:xfrm flipV="1">
              <a:off x="3727783" y="3514364"/>
              <a:ext cx="0" cy="574711"/>
            </a:xfrm>
            <a:prstGeom prst="straightConnector1">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023423D-725C-43DB-8D70-694715AA5D1D}"/>
                </a:ext>
              </a:extLst>
            </p:cNvPr>
            <p:cNvSpPr txBox="1"/>
            <p:nvPr/>
          </p:nvSpPr>
          <p:spPr bwMode="gray">
            <a:xfrm>
              <a:off x="280194" y="1261334"/>
              <a:ext cx="1036023" cy="707886"/>
            </a:xfrm>
            <a:prstGeom prst="rect">
              <a:avLst/>
            </a:prstGeom>
            <a:solidFill>
              <a:schemeClr val="bg1"/>
            </a:solidFill>
            <a:ln w="12700">
              <a:solidFill>
                <a:schemeClr val="accent5"/>
              </a:solidFill>
            </a:ln>
          </p:spPr>
          <p:txBody>
            <a:bodyPr wrap="square" lIns="91440" tIns="45720" rIns="91440" bIns="45720" rtlCol="0">
              <a:spAutoFit/>
            </a:bodyPr>
            <a:lstStyle/>
            <a:p>
              <a:pPr>
                <a:spcBef>
                  <a:spcPts val="300"/>
                </a:spcBef>
              </a:pPr>
              <a:r>
                <a:rPr lang="en-US" sz="800" dirty="0"/>
                <a:t>Concise introduction clearly explains impact of volunteering</a:t>
              </a:r>
            </a:p>
          </p:txBody>
        </p:sp>
        <p:cxnSp>
          <p:nvCxnSpPr>
            <p:cNvPr id="26" name="Straight Arrow Connector 25">
              <a:extLst>
                <a:ext uri="{FF2B5EF4-FFF2-40B4-BE49-F238E27FC236}">
                  <a16:creationId xmlns:a16="http://schemas.microsoft.com/office/drawing/2014/main" id="{18FB41AF-1B05-4A8A-95C9-771E18A42EAA}"/>
                </a:ext>
              </a:extLst>
            </p:cNvPr>
            <p:cNvCxnSpPr>
              <a:cxnSpLocks/>
            </p:cNvCxnSpPr>
            <p:nvPr/>
          </p:nvCxnSpPr>
          <p:spPr bwMode="gray">
            <a:xfrm>
              <a:off x="1318699" y="2376681"/>
              <a:ext cx="3428919" cy="0"/>
            </a:xfrm>
            <a:prstGeom prst="straightConnector1">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97452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5ACDC20-AB61-4B4C-9CE1-5A5F0B262627}"/>
              </a:ext>
            </a:extLst>
          </p:cNvPr>
          <p:cNvSpPr>
            <a:spLocks noGrp="1"/>
          </p:cNvSpPr>
          <p:nvPr>
            <p:ph type="body" sz="quarter" idx="15"/>
          </p:nvPr>
        </p:nvSpPr>
        <p:spPr/>
        <p:txBody>
          <a:bodyPr/>
          <a:lstStyle/>
          <a:p>
            <a:r>
              <a:rPr lang="en-US" dirty="0"/>
              <a:t>Offer Alumni a Variety of Volunteer Options to Fit their Needs and Skills</a:t>
            </a:r>
            <a:endParaRPr lang="en-US" baseline="30000" dirty="0"/>
          </a:p>
        </p:txBody>
      </p:sp>
      <p:sp>
        <p:nvSpPr>
          <p:cNvPr id="4" name="Text Placeholder 3">
            <a:extLst>
              <a:ext uri="{FF2B5EF4-FFF2-40B4-BE49-F238E27FC236}">
                <a16:creationId xmlns:a16="http://schemas.microsoft.com/office/drawing/2014/main" id="{3EDB45F4-879D-4342-8E0C-A7E8CFED0C7A}"/>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5" name="Text Placeholder 4">
            <a:extLst>
              <a:ext uri="{FF2B5EF4-FFF2-40B4-BE49-F238E27FC236}">
                <a16:creationId xmlns:a16="http://schemas.microsoft.com/office/drawing/2014/main" id="{5F322A4C-67B2-4670-BF19-EE1A95B39A4E}"/>
              </a:ext>
            </a:extLst>
          </p:cNvPr>
          <p:cNvSpPr>
            <a:spLocks noGrp="1"/>
          </p:cNvSpPr>
          <p:nvPr>
            <p:ph type="body" sz="quarter" idx="19"/>
          </p:nvPr>
        </p:nvSpPr>
        <p:spPr>
          <a:xfrm>
            <a:off x="0" y="4513233"/>
            <a:ext cx="2475832" cy="164255"/>
          </a:xfrm>
        </p:spPr>
        <p:txBody>
          <a:bodyPr/>
          <a:lstStyle/>
          <a:p>
            <a:r>
              <a:rPr lang="en-US" dirty="0"/>
              <a:t>An enhanced version of Carleton College’s matrix, developed in 2012</a:t>
            </a:r>
          </a:p>
        </p:txBody>
      </p:sp>
      <p:sp>
        <p:nvSpPr>
          <p:cNvPr id="6" name="Title 5">
            <a:extLst>
              <a:ext uri="{FF2B5EF4-FFF2-40B4-BE49-F238E27FC236}">
                <a16:creationId xmlns:a16="http://schemas.microsoft.com/office/drawing/2014/main" id="{F2D47B80-6295-4EEF-B172-505478D39DD4}"/>
              </a:ext>
            </a:extLst>
          </p:cNvPr>
          <p:cNvSpPr>
            <a:spLocks noGrp="1"/>
          </p:cNvSpPr>
          <p:nvPr>
            <p:ph type="title"/>
          </p:nvPr>
        </p:nvSpPr>
        <p:spPr/>
        <p:txBody>
          <a:bodyPr/>
          <a:lstStyle/>
          <a:p>
            <a:r>
              <a:rPr lang="en-US" dirty="0"/>
              <a:t>Choose the Right Mix for Your Campus</a:t>
            </a:r>
          </a:p>
        </p:txBody>
      </p:sp>
      <p:graphicFrame>
        <p:nvGraphicFramePr>
          <p:cNvPr id="8" name="Table 7">
            <a:extLst>
              <a:ext uri="{FF2B5EF4-FFF2-40B4-BE49-F238E27FC236}">
                <a16:creationId xmlns:a16="http://schemas.microsoft.com/office/drawing/2014/main" id="{41FC6BCC-CA95-4E35-B309-6E8C724FBD65}"/>
              </a:ext>
            </a:extLst>
          </p:cNvPr>
          <p:cNvGraphicFramePr>
            <a:graphicFrameLocks noGrp="1"/>
          </p:cNvGraphicFramePr>
          <p:nvPr>
            <p:extLst>
              <p:ext uri="{D42A27DB-BD31-4B8C-83A1-F6EECF244321}">
                <p14:modId xmlns:p14="http://schemas.microsoft.com/office/powerpoint/2010/main" val="4236523374"/>
              </p:ext>
            </p:extLst>
          </p:nvPr>
        </p:nvGraphicFramePr>
        <p:xfrm>
          <a:off x="643004" y="1072973"/>
          <a:ext cx="5114792" cy="3013392"/>
        </p:xfrm>
        <a:graphic>
          <a:graphicData uri="http://schemas.openxmlformats.org/drawingml/2006/table">
            <a:tbl>
              <a:tblPr firstRow="1" bandRow="1">
                <a:tableStyleId>{7DF18680-E054-41AD-8BC1-D1AEF772440D}</a:tableStyleId>
              </a:tblPr>
              <a:tblGrid>
                <a:gridCol w="1278698">
                  <a:extLst>
                    <a:ext uri="{9D8B030D-6E8A-4147-A177-3AD203B41FA5}">
                      <a16:colId xmlns:a16="http://schemas.microsoft.com/office/drawing/2014/main" val="2441212988"/>
                    </a:ext>
                  </a:extLst>
                </a:gridCol>
                <a:gridCol w="1278698">
                  <a:extLst>
                    <a:ext uri="{9D8B030D-6E8A-4147-A177-3AD203B41FA5}">
                      <a16:colId xmlns:a16="http://schemas.microsoft.com/office/drawing/2014/main" val="4227185187"/>
                    </a:ext>
                  </a:extLst>
                </a:gridCol>
                <a:gridCol w="1278698">
                  <a:extLst>
                    <a:ext uri="{9D8B030D-6E8A-4147-A177-3AD203B41FA5}">
                      <a16:colId xmlns:a16="http://schemas.microsoft.com/office/drawing/2014/main" val="999870652"/>
                    </a:ext>
                  </a:extLst>
                </a:gridCol>
                <a:gridCol w="1278698">
                  <a:extLst>
                    <a:ext uri="{9D8B030D-6E8A-4147-A177-3AD203B41FA5}">
                      <a16:colId xmlns:a16="http://schemas.microsoft.com/office/drawing/2014/main" val="1246872004"/>
                    </a:ext>
                  </a:extLst>
                </a:gridCol>
              </a:tblGrid>
              <a:tr h="304802">
                <a:tc>
                  <a:txBody>
                    <a:bodyPr/>
                    <a:lstStyle/>
                    <a:p>
                      <a:r>
                        <a:rPr lang="en-US" dirty="0"/>
                        <a:t>Volunteering Opportunities</a:t>
                      </a:r>
                    </a:p>
                  </a:txBody>
                  <a:tcPr/>
                </a:tc>
                <a:tc>
                  <a:txBody>
                    <a:bodyPr/>
                    <a:lstStyle/>
                    <a:p>
                      <a:r>
                        <a:rPr lang="en-US" dirty="0"/>
                        <a:t>Mentoring</a:t>
                      </a:r>
                    </a:p>
                  </a:txBody>
                  <a:tcPr/>
                </a:tc>
                <a:tc>
                  <a:txBody>
                    <a:bodyPr/>
                    <a:lstStyle/>
                    <a:p>
                      <a:r>
                        <a:rPr lang="en-US" dirty="0"/>
                        <a:t>Job-shadowing</a:t>
                      </a:r>
                    </a:p>
                  </a:txBody>
                  <a:tcPr/>
                </a:tc>
                <a:tc>
                  <a:txBody>
                    <a:bodyPr/>
                    <a:lstStyle/>
                    <a:p>
                      <a:r>
                        <a:rPr lang="en-US" dirty="0"/>
                        <a:t>Podcast</a:t>
                      </a:r>
                    </a:p>
                  </a:txBody>
                  <a:tcPr/>
                </a:tc>
                <a:extLst>
                  <a:ext uri="{0D108BD9-81ED-4DB2-BD59-A6C34878D82A}">
                    <a16:rowId xmlns:a16="http://schemas.microsoft.com/office/drawing/2014/main" val="3747022952"/>
                  </a:ext>
                </a:extLst>
              </a:tr>
              <a:tr h="728985">
                <a:tc>
                  <a:txBody>
                    <a:bodyPr/>
                    <a:lstStyle/>
                    <a:p>
                      <a:r>
                        <a:rPr lang="en-US" b="1" baseline="0" dirty="0"/>
                        <a:t>Descriptions</a:t>
                      </a:r>
                    </a:p>
                  </a:txBody>
                  <a:tcPr anchor="ctr"/>
                </a:tc>
                <a:tc>
                  <a:txBody>
                    <a:bodyPr/>
                    <a:lstStyle/>
                    <a:p>
                      <a:r>
                        <a:rPr lang="en-US" sz="700" dirty="0"/>
                        <a:t>Participate in a one-on-one mentoring scheme, and share advice and information about your career path</a:t>
                      </a:r>
                    </a:p>
                  </a:txBody>
                  <a:tcPr/>
                </a:tc>
                <a:tc>
                  <a:txBody>
                    <a:bodyPr/>
                    <a:lstStyle/>
                    <a:p>
                      <a:r>
                        <a:rPr lang="en-US" sz="700" dirty="0"/>
                        <a:t>Bring a current student to your workplace, to learn the ins and outs of what you do and help with small tasks</a:t>
                      </a:r>
                    </a:p>
                  </a:txBody>
                  <a:tcPr/>
                </a:tc>
                <a:tc>
                  <a:txBody>
                    <a:bodyPr/>
                    <a:lstStyle/>
                    <a:p>
                      <a:r>
                        <a:rPr lang="en-US" sz="700" dirty="0"/>
                        <a:t>Discuss what you’ve been doing since you graduated, sharing advice, highs &amp; lows</a:t>
                      </a:r>
                    </a:p>
                  </a:txBody>
                  <a:tcPr/>
                </a:tc>
                <a:extLst>
                  <a:ext uri="{0D108BD9-81ED-4DB2-BD59-A6C34878D82A}">
                    <a16:rowId xmlns:a16="http://schemas.microsoft.com/office/drawing/2014/main" val="1425543269"/>
                  </a:ext>
                </a:extLst>
              </a:tr>
              <a:tr h="322521">
                <a:tc>
                  <a:txBody>
                    <a:bodyPr/>
                    <a:lstStyle/>
                    <a:p>
                      <a:r>
                        <a:rPr lang="en-US" b="1" baseline="0" dirty="0"/>
                        <a:t>Modality</a:t>
                      </a:r>
                    </a:p>
                  </a:txBody>
                  <a:tcPr anchor="ctr"/>
                </a:tc>
                <a:tc>
                  <a:txBody>
                    <a:bodyPr/>
                    <a:lstStyle/>
                    <a:p>
                      <a:r>
                        <a:rPr lang="en-US" sz="700" dirty="0"/>
                        <a:t>In-person, on or around campus</a:t>
                      </a:r>
                    </a:p>
                  </a:txBody>
                  <a:tcPr/>
                </a:tc>
                <a:tc>
                  <a:txBody>
                    <a:bodyPr/>
                    <a:lstStyle/>
                    <a:p>
                      <a:r>
                        <a:rPr lang="en-US" sz="700" dirty="0"/>
                        <a:t>In-person, at your place of work</a:t>
                      </a:r>
                    </a:p>
                  </a:txBody>
                  <a:tcPr/>
                </a:tc>
                <a:tc>
                  <a:txBody>
                    <a:bodyPr/>
                    <a:lstStyle/>
                    <a:p>
                      <a:r>
                        <a:rPr lang="en-US" sz="700" dirty="0"/>
                        <a:t>Virtual phone-calls</a:t>
                      </a:r>
                    </a:p>
                  </a:txBody>
                  <a:tcPr/>
                </a:tc>
                <a:extLst>
                  <a:ext uri="{0D108BD9-81ED-4DB2-BD59-A6C34878D82A}">
                    <a16:rowId xmlns:a16="http://schemas.microsoft.com/office/drawing/2014/main" val="3030780436"/>
                  </a:ext>
                </a:extLst>
              </a:tr>
              <a:tr h="322521">
                <a:tc>
                  <a:txBody>
                    <a:bodyPr/>
                    <a:lstStyle/>
                    <a:p>
                      <a:r>
                        <a:rPr lang="en-US" b="1" baseline="0" dirty="0"/>
                        <a:t>Group or Individual</a:t>
                      </a:r>
                    </a:p>
                  </a:txBody>
                  <a:tcPr anchor="ctr"/>
                </a:tc>
                <a:tc>
                  <a:txBody>
                    <a:bodyPr/>
                    <a:lstStyle/>
                    <a:p>
                      <a:r>
                        <a:rPr lang="en-US" sz="700" dirty="0"/>
                        <a:t>Individual</a:t>
                      </a:r>
                    </a:p>
                  </a:txBody>
                  <a:tcPr/>
                </a:tc>
                <a:tc>
                  <a:txBody>
                    <a:bodyPr/>
                    <a:lstStyle/>
                    <a:p>
                      <a:r>
                        <a:rPr lang="en-US" sz="700" dirty="0"/>
                        <a:t>Individual</a:t>
                      </a:r>
                    </a:p>
                  </a:txBody>
                  <a:tcPr/>
                </a:tc>
                <a:tc>
                  <a:txBody>
                    <a:bodyPr/>
                    <a:lstStyle/>
                    <a:p>
                      <a:r>
                        <a:rPr lang="en-US" sz="700" dirty="0"/>
                        <a:t>Individual, Pairs</a:t>
                      </a:r>
                    </a:p>
                  </a:txBody>
                  <a:tcPr/>
                </a:tc>
                <a:extLst>
                  <a:ext uri="{0D108BD9-81ED-4DB2-BD59-A6C34878D82A}">
                    <a16:rowId xmlns:a16="http://schemas.microsoft.com/office/drawing/2014/main" val="3924755463"/>
                  </a:ext>
                </a:extLst>
              </a:tr>
              <a:tr h="450645">
                <a:tc>
                  <a:txBody>
                    <a:bodyPr/>
                    <a:lstStyle/>
                    <a:p>
                      <a:r>
                        <a:rPr lang="en-US" b="1" baseline="0" dirty="0"/>
                        <a:t>Length of commitment</a:t>
                      </a:r>
                    </a:p>
                  </a:txBody>
                  <a:tcPr anchor="ctr"/>
                </a:tc>
                <a:tc>
                  <a:txBody>
                    <a:bodyPr/>
                    <a:lstStyle/>
                    <a:p>
                      <a:r>
                        <a:rPr lang="en-US" sz="700" dirty="0"/>
                        <a:t>Four one-hour engagements over the course of four months</a:t>
                      </a:r>
                    </a:p>
                  </a:txBody>
                  <a:tcPr/>
                </a:tc>
                <a:tc>
                  <a:txBody>
                    <a:bodyPr/>
                    <a:lstStyle/>
                    <a:p>
                      <a:r>
                        <a:rPr lang="en-US" sz="700" dirty="0"/>
                        <a:t>One week</a:t>
                      </a:r>
                    </a:p>
                  </a:txBody>
                  <a:tcPr/>
                </a:tc>
                <a:tc>
                  <a:txBody>
                    <a:bodyPr/>
                    <a:lstStyle/>
                    <a:p>
                      <a:r>
                        <a:rPr lang="en-US" sz="700" dirty="0"/>
                        <a:t>A few hours</a:t>
                      </a:r>
                    </a:p>
                  </a:txBody>
                  <a:tcPr/>
                </a:tc>
                <a:extLst>
                  <a:ext uri="{0D108BD9-81ED-4DB2-BD59-A6C34878D82A}">
                    <a16:rowId xmlns:a16="http://schemas.microsoft.com/office/drawing/2014/main" val="2785089657"/>
                  </a:ext>
                </a:extLst>
              </a:tr>
              <a:tr h="322521">
                <a:tc>
                  <a:txBody>
                    <a:bodyPr/>
                    <a:lstStyle/>
                    <a:p>
                      <a:r>
                        <a:rPr lang="en-US" b="1" baseline="0" dirty="0"/>
                        <a:t>Peak Times</a:t>
                      </a:r>
                    </a:p>
                  </a:txBody>
                  <a:tcPr anchor="ctr"/>
                </a:tc>
                <a:tc>
                  <a:txBody>
                    <a:bodyPr/>
                    <a:lstStyle/>
                    <a:p>
                      <a:r>
                        <a:rPr lang="en-US" sz="700" dirty="0"/>
                        <a:t>Spring</a:t>
                      </a:r>
                    </a:p>
                  </a:txBody>
                  <a:tcPr/>
                </a:tc>
                <a:tc>
                  <a:txBody>
                    <a:bodyPr/>
                    <a:lstStyle/>
                    <a:p>
                      <a:r>
                        <a:rPr lang="en-US" sz="700" dirty="0"/>
                        <a:t>Summer</a:t>
                      </a:r>
                    </a:p>
                  </a:txBody>
                  <a:tcPr/>
                </a:tc>
                <a:tc>
                  <a:txBody>
                    <a:bodyPr/>
                    <a:lstStyle/>
                    <a:p>
                      <a:r>
                        <a:rPr lang="en-US" sz="700" dirty="0"/>
                        <a:t>Year-round</a:t>
                      </a:r>
                    </a:p>
                  </a:txBody>
                  <a:tcPr/>
                </a:tc>
                <a:extLst>
                  <a:ext uri="{0D108BD9-81ED-4DB2-BD59-A6C34878D82A}">
                    <a16:rowId xmlns:a16="http://schemas.microsoft.com/office/drawing/2014/main" val="2011078158"/>
                  </a:ext>
                </a:extLst>
              </a:tr>
              <a:tr h="495247">
                <a:tc>
                  <a:txBody>
                    <a:bodyPr/>
                    <a:lstStyle/>
                    <a:p>
                      <a:r>
                        <a:rPr lang="en-US" b="1" baseline="0" dirty="0"/>
                        <a:t>Requirements</a:t>
                      </a:r>
                    </a:p>
                  </a:txBody>
                  <a:tcPr anchor="ctr"/>
                </a:tc>
                <a:tc>
                  <a:txBody>
                    <a:bodyPr/>
                    <a:lstStyle/>
                    <a:p>
                      <a:r>
                        <a:rPr lang="en-US" sz="700" dirty="0"/>
                        <a:t>Passion for your field</a:t>
                      </a:r>
                    </a:p>
                  </a:txBody>
                  <a:tcPr/>
                </a:tc>
                <a:tc>
                  <a:txBody>
                    <a:bodyPr/>
                    <a:lstStyle/>
                    <a:p>
                      <a:r>
                        <a:rPr lang="en-US" sz="700" dirty="0"/>
                        <a:t>Approval from your workplace, ability to discuss tasks and day-to-day activities</a:t>
                      </a:r>
                    </a:p>
                  </a:txBody>
                  <a:tcPr/>
                </a:tc>
                <a:tc>
                  <a:txBody>
                    <a:bodyPr/>
                    <a:lstStyle/>
                    <a:p>
                      <a:r>
                        <a:rPr lang="en-US" sz="700" dirty="0"/>
                        <a:t>Familiarity with Skype, conversational and casual demeanor</a:t>
                      </a:r>
                    </a:p>
                  </a:txBody>
                  <a:tcPr/>
                </a:tc>
                <a:extLst>
                  <a:ext uri="{0D108BD9-81ED-4DB2-BD59-A6C34878D82A}">
                    <a16:rowId xmlns:a16="http://schemas.microsoft.com/office/drawing/2014/main" val="3616448117"/>
                  </a:ext>
                </a:extLst>
              </a:tr>
            </a:tbl>
          </a:graphicData>
        </a:graphic>
      </p:graphicFrame>
      <p:graphicFrame>
        <p:nvGraphicFramePr>
          <p:cNvPr id="9" name="Table 8">
            <a:extLst>
              <a:ext uri="{FF2B5EF4-FFF2-40B4-BE49-F238E27FC236}">
                <a16:creationId xmlns:a16="http://schemas.microsoft.com/office/drawing/2014/main" id="{CA7B87C6-F2E1-4DED-8B28-9D54874AF31C}"/>
              </a:ext>
            </a:extLst>
          </p:cNvPr>
          <p:cNvGraphicFramePr>
            <a:graphicFrameLocks noGrp="1"/>
          </p:cNvGraphicFramePr>
          <p:nvPr>
            <p:extLst>
              <p:ext uri="{D42A27DB-BD31-4B8C-83A1-F6EECF244321}">
                <p14:modId xmlns:p14="http://schemas.microsoft.com/office/powerpoint/2010/main" val="3686898610"/>
              </p:ext>
            </p:extLst>
          </p:nvPr>
        </p:nvGraphicFramePr>
        <p:xfrm>
          <a:off x="643005" y="4158386"/>
          <a:ext cx="5114792" cy="313944"/>
        </p:xfrm>
        <a:graphic>
          <a:graphicData uri="http://schemas.openxmlformats.org/drawingml/2006/table">
            <a:tbl>
              <a:tblPr firstRow="1" bandRow="1">
                <a:tableStyleId>{2D5ABB26-0587-4C30-8999-92F81FD0307C}</a:tableStyleId>
              </a:tblPr>
              <a:tblGrid>
                <a:gridCol w="5114792">
                  <a:extLst>
                    <a:ext uri="{9D8B030D-6E8A-4147-A177-3AD203B41FA5}">
                      <a16:colId xmlns:a16="http://schemas.microsoft.com/office/drawing/2014/main" val="20000"/>
                    </a:ext>
                  </a:extLst>
                </a:gridCol>
              </a:tblGrid>
              <a:tr h="274320">
                <a:tc>
                  <a:txBody>
                    <a:bodyPr/>
                    <a:lstStyle/>
                    <a:p>
                      <a:r>
                        <a:rPr lang="en-US" sz="800" b="0" dirty="0"/>
                        <a:t>For complete template of EAB’s Alumni Opportunity Matrix, please see </a:t>
                      </a:r>
                      <a:r>
                        <a:rPr lang="en-US" sz="800" b="0" dirty="0">
                          <a:hlinkClick r:id="rId3"/>
                        </a:rPr>
                        <a:t>online resource centre</a:t>
                      </a:r>
                      <a:r>
                        <a:rPr lang="en-US" sz="800" b="0" dirty="0"/>
                        <a:t>.</a:t>
                      </a:r>
                    </a:p>
                  </a:txBody>
                  <a:tcPr marL="137160" marR="137160" marT="91440" marB="100584">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
        <p:nvSpPr>
          <p:cNvPr id="13" name="Text Placeholder 8">
            <a:extLst>
              <a:ext uri="{FF2B5EF4-FFF2-40B4-BE49-F238E27FC236}">
                <a16:creationId xmlns:a16="http://schemas.microsoft.com/office/drawing/2014/main" id="{A86D1C5D-1292-4EFF-B651-C743A62970CB}"/>
              </a:ext>
            </a:extLst>
          </p:cNvPr>
          <p:cNvSpPr>
            <a:spLocks noGrp="1"/>
          </p:cNvSpPr>
          <p:nvPr>
            <p:ph type="body" sz="quarter" idx="16"/>
          </p:nvPr>
        </p:nvSpPr>
        <p:spPr>
          <a:xfrm>
            <a:off x="280987" y="106382"/>
            <a:ext cx="3662363" cy="123111"/>
          </a:xfrm>
        </p:spPr>
        <p:txBody>
          <a:bodyPr/>
          <a:lstStyle/>
          <a:p>
            <a:r>
              <a:rPr lang="en-US" dirty="0"/>
              <a:t>Strategy 11: Recruiting Best-Fit Alumni to the Right Programmes</a:t>
            </a:r>
          </a:p>
        </p:txBody>
      </p:sp>
      <p:sp>
        <p:nvSpPr>
          <p:cNvPr id="3" name="TextBox 2">
            <a:extLst>
              <a:ext uri="{FF2B5EF4-FFF2-40B4-BE49-F238E27FC236}">
                <a16:creationId xmlns:a16="http://schemas.microsoft.com/office/drawing/2014/main" id="{93E13349-80DF-4E8A-A580-E9A4E9771175}"/>
              </a:ext>
            </a:extLst>
          </p:cNvPr>
          <p:cNvSpPr txBox="1"/>
          <p:nvPr/>
        </p:nvSpPr>
        <p:spPr>
          <a:xfrm>
            <a:off x="643004" y="898634"/>
            <a:ext cx="2423740" cy="153888"/>
          </a:xfrm>
          <a:prstGeom prst="rect">
            <a:avLst/>
          </a:prstGeom>
          <a:noFill/>
        </p:spPr>
        <p:txBody>
          <a:bodyPr wrap="none" lIns="0" tIns="0" rIns="0" bIns="0" rtlCol="0">
            <a:spAutoFit/>
          </a:bodyPr>
          <a:lstStyle/>
          <a:p>
            <a:pPr>
              <a:spcBef>
                <a:spcPts val="500"/>
              </a:spcBef>
            </a:pPr>
            <a:r>
              <a:rPr lang="en-US" sz="1000" b="1" dirty="0"/>
              <a:t>EAB’s Alumni Opportunity Matrix</a:t>
            </a:r>
            <a:r>
              <a:rPr lang="en-US" sz="1000" b="1" baseline="30000" dirty="0"/>
              <a:t>1</a:t>
            </a:r>
          </a:p>
        </p:txBody>
      </p:sp>
    </p:spTree>
    <p:extLst>
      <p:ext uri="{BB962C8B-B14F-4D97-AF65-F5344CB8AC3E}">
        <p14:creationId xmlns:p14="http://schemas.microsoft.com/office/powerpoint/2010/main" val="1361295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62271" y="97401"/>
            <a:ext cx="3481053" cy="123111"/>
          </a:xfrm>
        </p:spPr>
        <p:txBody>
          <a:bodyPr/>
          <a:lstStyle/>
          <a:p>
            <a:r>
              <a:rPr lang="en-US" dirty="0"/>
              <a:t>Strategy 11: Recruiting Best-Fit Alumni to the Right Programmes</a:t>
            </a:r>
          </a:p>
        </p:txBody>
      </p:sp>
      <p:sp>
        <p:nvSpPr>
          <p:cNvPr id="3" name="Text Placeholder 2"/>
          <p:cNvSpPr>
            <a:spLocks noGrp="1"/>
          </p:cNvSpPr>
          <p:nvPr>
            <p:ph type="body" sz="quarter" idx="11"/>
          </p:nvPr>
        </p:nvSpPr>
        <p:spPr>
          <a:xfrm>
            <a:off x="266700" y="640267"/>
            <a:ext cx="5867400" cy="184666"/>
          </a:xfrm>
        </p:spPr>
        <p:txBody>
          <a:bodyPr/>
          <a:lstStyle/>
          <a:p>
            <a:r>
              <a:rPr lang="en-US" dirty="0"/>
              <a:t>The Case of Making Proactive Asks for Recruiting Alumni Volunteers  </a:t>
            </a:r>
          </a:p>
        </p:txBody>
      </p:sp>
      <p:sp>
        <p:nvSpPr>
          <p:cNvPr id="4" name="Text Placeholder 3"/>
          <p:cNvSpPr>
            <a:spLocks noGrp="1"/>
          </p:cNvSpPr>
          <p:nvPr>
            <p:ph type="body" sz="quarter" idx="12"/>
          </p:nvPr>
        </p:nvSpPr>
        <p:spPr/>
        <p:txBody>
          <a:bodyPr/>
          <a:lstStyle/>
          <a:p>
            <a:r>
              <a:rPr lang="en-US" dirty="0"/>
              <a:t>Taking a Cue from Successful Digital Marketers</a:t>
            </a:r>
          </a:p>
        </p:txBody>
      </p:sp>
      <p:sp>
        <p:nvSpPr>
          <p:cNvPr id="5" name="Text Placeholder 4"/>
          <p:cNvSpPr>
            <a:spLocks noGrp="1"/>
          </p:cNvSpPr>
          <p:nvPr>
            <p:ph type="body" sz="quarter" idx="13"/>
          </p:nvPr>
        </p:nvSpPr>
        <p:spPr>
          <a:xfrm>
            <a:off x="4937760" y="4669337"/>
            <a:ext cx="1463040" cy="123111"/>
          </a:xfrm>
        </p:spPr>
        <p:txBody>
          <a:bodyPr/>
          <a:lstStyle/>
          <a:p>
            <a:pPr algn="r"/>
            <a:r>
              <a:rPr lang="en-US" dirty="0"/>
              <a:t>Source: EAB interviews and analysis.</a:t>
            </a:r>
          </a:p>
        </p:txBody>
      </p:sp>
      <p:graphicFrame>
        <p:nvGraphicFramePr>
          <p:cNvPr id="56" name="Table 55"/>
          <p:cNvGraphicFramePr>
            <a:graphicFrameLocks noGrp="1"/>
          </p:cNvGraphicFramePr>
          <p:nvPr>
            <p:extLst>
              <p:ext uri="{D42A27DB-BD31-4B8C-83A1-F6EECF244321}">
                <p14:modId xmlns:p14="http://schemas.microsoft.com/office/powerpoint/2010/main" val="3234574127"/>
              </p:ext>
            </p:extLst>
          </p:nvPr>
        </p:nvGraphicFramePr>
        <p:xfrm>
          <a:off x="2260335" y="1730856"/>
          <a:ext cx="1828800" cy="2636012"/>
        </p:xfrm>
        <a:graphic>
          <a:graphicData uri="http://schemas.openxmlformats.org/drawingml/2006/table">
            <a:tbl>
              <a:tblPr firstRow="1" bandRow="1">
                <a:tableStyleId>{2D5ABB26-0587-4C30-8999-92F81FD0307C}</a:tableStyleId>
              </a:tblPr>
              <a:tblGrid>
                <a:gridCol w="1828800">
                  <a:extLst>
                    <a:ext uri="{9D8B030D-6E8A-4147-A177-3AD203B41FA5}">
                      <a16:colId xmlns:a16="http://schemas.microsoft.com/office/drawing/2014/main" val="20000"/>
                    </a:ext>
                  </a:extLst>
                </a:gridCol>
              </a:tblGrid>
              <a:tr h="1004234">
                <a:tc>
                  <a:txBody>
                    <a:bodyPr/>
                    <a:lstStyle/>
                    <a:p>
                      <a:pPr>
                        <a:spcAft>
                          <a:spcPts val="500"/>
                        </a:spcAft>
                      </a:pPr>
                      <a:r>
                        <a:rPr lang="en-US" sz="900" b="1" dirty="0"/>
                        <a:t>The New Normal</a:t>
                      </a:r>
                    </a:p>
                    <a:p>
                      <a:r>
                        <a:rPr lang="en-US" sz="900" b="0" dirty="0"/>
                        <a:t>“Audiences</a:t>
                      </a:r>
                      <a:r>
                        <a:rPr lang="en-US" sz="900" b="0" baseline="0" dirty="0"/>
                        <a:t> today expect segmentation – they increasingly assume that the content you share with them will be targeted, personalised, relevant, and customised to them. If it’s not, they get confused, think you made a mistake, and/or ignore it completely.”</a:t>
                      </a:r>
                      <a:endParaRPr lang="en-US" sz="900" b="0" dirty="0"/>
                    </a:p>
                  </a:txBody>
                  <a:tcPr marL="182880" marR="182880" marT="210312" marB="91440">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r h="415704">
                <a:tc>
                  <a:txBody>
                    <a:bodyPr/>
                    <a:lstStyle/>
                    <a:p>
                      <a:pPr algn="r"/>
                      <a:r>
                        <a:rPr lang="en-US" sz="800" i="1" dirty="0"/>
                        <a:t>Andy Shaindlin</a:t>
                      </a:r>
                    </a:p>
                    <a:p>
                      <a:pPr algn="r"/>
                      <a:r>
                        <a:rPr lang="en-US" sz="800" i="1" dirty="0"/>
                        <a:t>Vice President, Grenzebach Glier and Associates</a:t>
                      </a:r>
                    </a:p>
                  </a:txBody>
                  <a:tcPr marL="182880" marR="182880" marT="0" marB="182880">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bl>
          </a:graphicData>
        </a:graphic>
      </p:graphicFrame>
      <p:grpSp>
        <p:nvGrpSpPr>
          <p:cNvPr id="57" name="Group 56"/>
          <p:cNvGrpSpPr/>
          <p:nvPr/>
        </p:nvGrpSpPr>
        <p:grpSpPr bwMode="gray">
          <a:xfrm>
            <a:off x="3817476" y="1731158"/>
            <a:ext cx="271672" cy="181522"/>
            <a:chOff x="7874126" y="2184908"/>
            <a:chExt cx="271672" cy="181522"/>
          </a:xfrm>
        </p:grpSpPr>
        <p:grpSp>
          <p:nvGrpSpPr>
            <p:cNvPr id="58" name="Group 57"/>
            <p:cNvGrpSpPr/>
            <p:nvPr/>
          </p:nvGrpSpPr>
          <p:grpSpPr bwMode="gray">
            <a:xfrm>
              <a:off x="7874126" y="2184908"/>
              <a:ext cx="271672" cy="181522"/>
              <a:chOff x="5569224" y="1247744"/>
              <a:chExt cx="271672" cy="181522"/>
            </a:xfrm>
          </p:grpSpPr>
          <p:sp>
            <p:nvSpPr>
              <p:cNvPr id="62" name="Rectangle 61"/>
              <p:cNvSpPr/>
              <p:nvPr/>
            </p:nvSpPr>
            <p:spPr bwMode="gray">
              <a:xfrm>
                <a:off x="5569224" y="1247744"/>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63" name="Round Same Side Corner Rectangle 62"/>
              <p:cNvSpPr/>
              <p:nvPr/>
            </p:nvSpPr>
            <p:spPr bwMode="gray">
              <a:xfrm rot="10800000">
                <a:off x="5569224" y="1247744"/>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grpSp>
        <p:grpSp>
          <p:nvGrpSpPr>
            <p:cNvPr id="59" name="Group 58"/>
            <p:cNvGrpSpPr/>
            <p:nvPr/>
          </p:nvGrpSpPr>
          <p:grpSpPr bwMode="gray">
            <a:xfrm>
              <a:off x="7918169" y="2231033"/>
              <a:ext cx="128164" cy="109665"/>
              <a:chOff x="5631025" y="1193671"/>
              <a:chExt cx="166314" cy="142308"/>
            </a:xfrm>
          </p:grpSpPr>
          <p:sp>
            <p:nvSpPr>
              <p:cNvPr id="60" name="Freeform 59"/>
              <p:cNvSpPr>
                <a:spLocks/>
              </p:cNvSpPr>
              <p:nvPr/>
            </p:nvSpPr>
            <p:spPr bwMode="gray">
              <a:xfrm rot="10800000">
                <a:off x="5631025" y="1193671"/>
                <a:ext cx="76299" cy="142308"/>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61" name="Freeform 60"/>
              <p:cNvSpPr>
                <a:spLocks/>
              </p:cNvSpPr>
              <p:nvPr/>
            </p:nvSpPr>
            <p:spPr bwMode="gray">
              <a:xfrm rot="10800000">
                <a:off x="5721040" y="1193671"/>
                <a:ext cx="76299" cy="142308"/>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nvGrpSpPr>
          <p:cNvPr id="6" name="Group 5">
            <a:extLst>
              <a:ext uri="{FF2B5EF4-FFF2-40B4-BE49-F238E27FC236}">
                <a16:creationId xmlns:a16="http://schemas.microsoft.com/office/drawing/2014/main" id="{A39A2732-056A-4B63-9AD1-20AF30ED2295}"/>
              </a:ext>
            </a:extLst>
          </p:cNvPr>
          <p:cNvGrpSpPr/>
          <p:nvPr/>
        </p:nvGrpSpPr>
        <p:grpSpPr>
          <a:xfrm>
            <a:off x="245058" y="1130736"/>
            <a:ext cx="5889042" cy="3409514"/>
            <a:chOff x="245058" y="1130736"/>
            <a:chExt cx="5889042" cy="3409514"/>
          </a:xfrm>
        </p:grpSpPr>
        <p:pic>
          <p:nvPicPr>
            <p:cNvPr id="30" name="Picture 3" descr="L:\Public\Share\ABC Templates and Resources\EAB Templates and Resources\EAB Art Icons Logos\EAB Icons\Emai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403" y="1130736"/>
              <a:ext cx="457200" cy="33258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bwMode="gray">
            <a:xfrm>
              <a:off x="4191610" y="1143139"/>
              <a:ext cx="1920849" cy="307777"/>
            </a:xfrm>
            <a:prstGeom prst="rect">
              <a:avLst/>
            </a:prstGeom>
            <a:solidFill>
              <a:schemeClr val="bg1"/>
            </a:solidFill>
          </p:spPr>
          <p:txBody>
            <a:bodyPr wrap="square" lIns="0" tIns="0" rIns="0" bIns="0" rtlCol="0">
              <a:spAutoFit/>
            </a:bodyPr>
            <a:lstStyle/>
            <a:p>
              <a:pPr algn="ctr">
                <a:spcBef>
                  <a:spcPts val="500"/>
                </a:spcBef>
              </a:pPr>
              <a:r>
                <a:rPr lang="en-US" sz="1000" b="1" dirty="0"/>
                <a:t>Optimal Approach to Volunteer Recruitment</a:t>
              </a:r>
            </a:p>
          </p:txBody>
        </p:sp>
        <p:sp>
          <p:nvSpPr>
            <p:cNvPr id="7" name="TextBox 6"/>
            <p:cNvSpPr txBox="1"/>
            <p:nvPr/>
          </p:nvSpPr>
          <p:spPr bwMode="gray">
            <a:xfrm>
              <a:off x="266699" y="1143139"/>
              <a:ext cx="1832458" cy="307777"/>
            </a:xfrm>
            <a:prstGeom prst="rect">
              <a:avLst/>
            </a:prstGeom>
            <a:solidFill>
              <a:schemeClr val="bg1"/>
            </a:solidFill>
          </p:spPr>
          <p:txBody>
            <a:bodyPr wrap="square" lIns="0" tIns="0" rIns="0" bIns="0" rtlCol="0">
              <a:spAutoFit/>
            </a:bodyPr>
            <a:lstStyle/>
            <a:p>
              <a:pPr algn="ctr">
                <a:spcBef>
                  <a:spcPts val="500"/>
                </a:spcBef>
              </a:pPr>
              <a:r>
                <a:rPr lang="en-US" sz="1000" b="1" dirty="0"/>
                <a:t>Status Quo Approach to Volunteer Recruitment</a:t>
              </a:r>
            </a:p>
          </p:txBody>
        </p:sp>
        <p:cxnSp>
          <p:nvCxnSpPr>
            <p:cNvPr id="12" name="Straight Arrow Connector 11"/>
            <p:cNvCxnSpPr/>
            <p:nvPr/>
          </p:nvCxnSpPr>
          <p:spPr bwMode="gray">
            <a:xfrm>
              <a:off x="3368118" y="1297027"/>
              <a:ext cx="829359" cy="0"/>
            </a:xfrm>
            <a:prstGeom prst="straightConnector1">
              <a:avLst/>
            </a:prstGeom>
            <a:ln w="19050">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bwMode="gray">
            <a:xfrm>
              <a:off x="5152034" y="1450661"/>
              <a:ext cx="0" cy="3089589"/>
            </a:xfrm>
            <a:prstGeom prst="straightConnector1">
              <a:avLst/>
            </a:prstGeom>
            <a:ln w="19050">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bwMode="gray">
            <a:xfrm>
              <a:off x="1182928" y="1450661"/>
              <a:ext cx="0" cy="3089589"/>
            </a:xfrm>
            <a:prstGeom prst="straightConnector1">
              <a:avLst/>
            </a:prstGeom>
            <a:ln w="19050">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bwMode="gray">
            <a:xfrm>
              <a:off x="245058" y="1635681"/>
              <a:ext cx="1832458" cy="553998"/>
            </a:xfrm>
            <a:prstGeom prst="rect">
              <a:avLst/>
            </a:prstGeom>
            <a:solidFill>
              <a:schemeClr val="bg1"/>
            </a:solidFill>
          </p:spPr>
          <p:txBody>
            <a:bodyPr wrap="square" lIns="0" tIns="0" rIns="0" bIns="0" rtlCol="0">
              <a:spAutoFit/>
            </a:bodyPr>
            <a:lstStyle/>
            <a:p>
              <a:pPr>
                <a:spcBef>
                  <a:spcPts val="500"/>
                </a:spcBef>
              </a:pPr>
              <a:r>
                <a:rPr lang="en-US" sz="900" dirty="0"/>
                <a:t>Sends generic “help wanted” message to all alumni with lowest-common-denominator appeal to duty</a:t>
              </a:r>
            </a:p>
          </p:txBody>
        </p:sp>
        <p:sp>
          <p:nvSpPr>
            <p:cNvPr id="65" name="TextBox 64"/>
            <p:cNvSpPr txBox="1"/>
            <p:nvPr/>
          </p:nvSpPr>
          <p:spPr bwMode="gray">
            <a:xfrm>
              <a:off x="266699" y="2567361"/>
              <a:ext cx="1832458" cy="415498"/>
            </a:xfrm>
            <a:prstGeom prst="rect">
              <a:avLst/>
            </a:prstGeom>
            <a:solidFill>
              <a:schemeClr val="bg1"/>
            </a:solidFill>
          </p:spPr>
          <p:txBody>
            <a:bodyPr wrap="square" lIns="0" tIns="0" rIns="0" bIns="0" rtlCol="0">
              <a:spAutoFit/>
            </a:bodyPr>
            <a:lstStyle/>
            <a:p>
              <a:pPr>
                <a:spcBef>
                  <a:spcPts val="500"/>
                </a:spcBef>
              </a:pPr>
              <a:r>
                <a:rPr lang="en-US" sz="900" dirty="0"/>
                <a:t>Send three follow-up reminders asking that interested alumni go to website to sign up</a:t>
              </a:r>
            </a:p>
          </p:txBody>
        </p:sp>
        <p:sp>
          <p:nvSpPr>
            <p:cNvPr id="66" name="TextBox 65"/>
            <p:cNvSpPr txBox="1"/>
            <p:nvPr/>
          </p:nvSpPr>
          <p:spPr bwMode="gray">
            <a:xfrm>
              <a:off x="266699" y="3360541"/>
              <a:ext cx="1942492" cy="830997"/>
            </a:xfrm>
            <a:prstGeom prst="rect">
              <a:avLst/>
            </a:prstGeom>
            <a:solidFill>
              <a:schemeClr val="bg1"/>
            </a:solidFill>
          </p:spPr>
          <p:txBody>
            <a:bodyPr wrap="square" lIns="0" tIns="0" rIns="0" bIns="0" rtlCol="0">
              <a:spAutoFit/>
            </a:bodyPr>
            <a:lstStyle/>
            <a:p>
              <a:pPr>
                <a:spcBef>
                  <a:spcPts val="500"/>
                </a:spcBef>
              </a:pPr>
              <a:r>
                <a:rPr lang="en-US" sz="900" dirty="0"/>
                <a:t>Results in random sampling of alumni who already tend to engage or have little value to contribute; first-timers leave disappointed at having wasted time </a:t>
              </a:r>
            </a:p>
          </p:txBody>
        </p:sp>
        <p:sp>
          <p:nvSpPr>
            <p:cNvPr id="14" name="TextBox 13"/>
            <p:cNvSpPr txBox="1"/>
            <p:nvPr/>
          </p:nvSpPr>
          <p:spPr bwMode="gray">
            <a:xfrm>
              <a:off x="4280001" y="1635681"/>
              <a:ext cx="1832458" cy="553998"/>
            </a:xfrm>
            <a:prstGeom prst="rect">
              <a:avLst/>
            </a:prstGeom>
            <a:solidFill>
              <a:schemeClr val="bg1"/>
            </a:solidFill>
          </p:spPr>
          <p:txBody>
            <a:bodyPr wrap="square" lIns="0" tIns="0" rIns="0" bIns="0" rtlCol="0">
              <a:spAutoFit/>
            </a:bodyPr>
            <a:lstStyle/>
            <a:p>
              <a:pPr>
                <a:spcBef>
                  <a:spcPts val="500"/>
                </a:spcBef>
              </a:pPr>
              <a:r>
                <a:rPr lang="en-US" sz="900" dirty="0"/>
                <a:t>Query database and source names from MGO portfolios to identify alumni with optimal background for assignment </a:t>
              </a:r>
            </a:p>
          </p:txBody>
        </p:sp>
        <p:sp>
          <p:nvSpPr>
            <p:cNvPr id="40" name="TextBox 39"/>
            <p:cNvSpPr txBox="1"/>
            <p:nvPr/>
          </p:nvSpPr>
          <p:spPr bwMode="gray">
            <a:xfrm>
              <a:off x="4301642" y="2498111"/>
              <a:ext cx="1832458" cy="553998"/>
            </a:xfrm>
            <a:prstGeom prst="rect">
              <a:avLst/>
            </a:prstGeom>
            <a:solidFill>
              <a:schemeClr val="bg1"/>
            </a:solidFill>
          </p:spPr>
          <p:txBody>
            <a:bodyPr wrap="square" lIns="0" tIns="0" rIns="0" bIns="0" rtlCol="0">
              <a:spAutoFit/>
            </a:bodyPr>
            <a:lstStyle/>
            <a:p>
              <a:pPr>
                <a:spcBef>
                  <a:spcPts val="500"/>
                </a:spcBef>
              </a:pPr>
              <a:r>
                <a:rPr lang="en-US" sz="900" dirty="0"/>
                <a:t>Choreograph invite from individual with preexisting relationship and with slightly-personalised message</a:t>
              </a:r>
            </a:p>
          </p:txBody>
        </p:sp>
        <p:sp>
          <p:nvSpPr>
            <p:cNvPr id="42" name="TextBox 41"/>
            <p:cNvSpPr txBox="1"/>
            <p:nvPr/>
          </p:nvSpPr>
          <p:spPr bwMode="gray">
            <a:xfrm>
              <a:off x="4301642" y="3360541"/>
              <a:ext cx="1810817" cy="692497"/>
            </a:xfrm>
            <a:prstGeom prst="rect">
              <a:avLst/>
            </a:prstGeom>
            <a:solidFill>
              <a:schemeClr val="bg1"/>
            </a:solidFill>
          </p:spPr>
          <p:txBody>
            <a:bodyPr wrap="square" lIns="0" tIns="0" rIns="0" bIns="0" rtlCol="0">
              <a:spAutoFit/>
            </a:bodyPr>
            <a:lstStyle/>
            <a:p>
              <a:pPr>
                <a:spcBef>
                  <a:spcPts val="500"/>
                </a:spcBef>
              </a:pPr>
              <a:r>
                <a:rPr lang="en-US" sz="900" dirty="0"/>
                <a:t>Yields majority conversion of those contacted who are correct fit for the programme and for whom this is meaningful touch</a:t>
              </a:r>
            </a:p>
          </p:txBody>
        </p:sp>
        <p:cxnSp>
          <p:nvCxnSpPr>
            <p:cNvPr id="39" name="Straight Arrow Connector 38"/>
            <p:cNvCxnSpPr/>
            <p:nvPr/>
          </p:nvCxnSpPr>
          <p:spPr bwMode="gray">
            <a:xfrm>
              <a:off x="2093291" y="1297027"/>
              <a:ext cx="829359" cy="0"/>
            </a:xfrm>
            <a:prstGeom prst="straightConnector1">
              <a:avLst/>
            </a:prstGeom>
            <a:ln w="19050">
              <a:solidFill>
                <a:schemeClr val="tx2"/>
              </a:solidFill>
              <a:miter lim="800000"/>
              <a:headEnd type="arrow"/>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78708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029"/>
          <p:cNvSpPr/>
          <p:nvPr/>
        </p:nvSpPr>
        <p:spPr bwMode="gray">
          <a:xfrm>
            <a:off x="574726" y="3462087"/>
            <a:ext cx="2505075" cy="944987"/>
          </a:xfrm>
          <a:prstGeom prst="rect">
            <a:avLst/>
          </a:prstGeom>
          <a:solidFill>
            <a:schemeClr val="bg1"/>
          </a:solidFill>
          <a:ln w="1270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2" name="Text Placeholder 1"/>
          <p:cNvSpPr>
            <a:spLocks noGrp="1"/>
          </p:cNvSpPr>
          <p:nvPr>
            <p:ph type="body" sz="quarter" idx="10"/>
          </p:nvPr>
        </p:nvSpPr>
        <p:spPr>
          <a:xfrm>
            <a:off x="262272" y="97401"/>
            <a:ext cx="3404853" cy="123111"/>
          </a:xfrm>
        </p:spPr>
        <p:txBody>
          <a:bodyPr/>
          <a:lstStyle/>
          <a:p>
            <a:r>
              <a:rPr lang="en-US" dirty="0"/>
              <a:t>Strategy 11: Recruiting Best-Fit Alumni to the Right Programmes</a:t>
            </a:r>
          </a:p>
        </p:txBody>
      </p:sp>
      <p:sp>
        <p:nvSpPr>
          <p:cNvPr id="4" name="Text Placeholder 3"/>
          <p:cNvSpPr>
            <a:spLocks noGrp="1"/>
          </p:cNvSpPr>
          <p:nvPr>
            <p:ph type="body" sz="quarter" idx="12"/>
          </p:nvPr>
        </p:nvSpPr>
        <p:spPr>
          <a:xfrm>
            <a:off x="266700" y="309824"/>
            <a:ext cx="5472363" cy="256480"/>
          </a:xfrm>
        </p:spPr>
        <p:txBody>
          <a:bodyPr/>
          <a:lstStyle/>
          <a:p>
            <a:r>
              <a:rPr lang="en-US" dirty="0"/>
              <a:t>Be Disciplined about Regular Messaging</a:t>
            </a:r>
          </a:p>
        </p:txBody>
      </p:sp>
      <p:sp>
        <p:nvSpPr>
          <p:cNvPr id="5" name="Text Placeholder 4"/>
          <p:cNvSpPr>
            <a:spLocks noGrp="1"/>
          </p:cNvSpPr>
          <p:nvPr>
            <p:ph type="body" sz="quarter" idx="13"/>
          </p:nvPr>
        </p:nvSpPr>
        <p:spPr>
          <a:xfrm>
            <a:off x="4081645" y="4523601"/>
            <a:ext cx="2319155" cy="276999"/>
          </a:xfrm>
        </p:spPr>
        <p:txBody>
          <a:bodyPr/>
          <a:lstStyle/>
          <a:p>
            <a:r>
              <a:rPr lang="en-US" dirty="0"/>
              <a:t>Source: “Thank You to Lehigh Volunteers.” Lehigh University. YouTube. 2014. </a:t>
            </a:r>
            <a:r>
              <a:rPr lang="en-US" dirty="0">
                <a:hlinkClick r:id="rId3"/>
              </a:rPr>
              <a:t>https://www.youtube.com/watch?v=I11C98yPD5w</a:t>
            </a:r>
            <a:r>
              <a:rPr lang="en-US" dirty="0"/>
              <a:t> ; EAB interviews and analysis. </a:t>
            </a:r>
          </a:p>
        </p:txBody>
      </p:sp>
      <p:sp>
        <p:nvSpPr>
          <p:cNvPr id="16" name="TextBox 15"/>
          <p:cNvSpPr txBox="1"/>
          <p:nvPr/>
        </p:nvSpPr>
        <p:spPr bwMode="gray">
          <a:xfrm>
            <a:off x="266700" y="929522"/>
            <a:ext cx="2369633" cy="153888"/>
          </a:xfrm>
          <a:prstGeom prst="rect">
            <a:avLst/>
          </a:prstGeom>
          <a:noFill/>
        </p:spPr>
        <p:txBody>
          <a:bodyPr wrap="square" lIns="0" tIns="0" rIns="0" bIns="0" rtlCol="0">
            <a:spAutoFit/>
          </a:bodyPr>
          <a:lstStyle/>
          <a:p>
            <a:pPr>
              <a:spcBef>
                <a:spcPts val="500"/>
              </a:spcBef>
            </a:pPr>
            <a:r>
              <a:rPr lang="en-US" sz="1000" b="1" dirty="0"/>
              <a:t>Lehigh’s Recognition Schedule</a:t>
            </a:r>
            <a:r>
              <a:rPr lang="en-US" sz="1000" baseline="30000" dirty="0"/>
              <a:t>1</a:t>
            </a:r>
          </a:p>
        </p:txBody>
      </p:sp>
      <p:sp>
        <p:nvSpPr>
          <p:cNvPr id="44" name="TextBox 118"/>
          <p:cNvSpPr txBox="1"/>
          <p:nvPr/>
        </p:nvSpPr>
        <p:spPr bwMode="gray">
          <a:xfrm>
            <a:off x="648938" y="2508486"/>
            <a:ext cx="1705301" cy="3847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pPr>
            <a:r>
              <a:rPr lang="en-US" sz="900" i="1" dirty="0">
                <a:solidFill>
                  <a:schemeClr val="accent3"/>
                </a:solidFill>
              </a:rPr>
              <a:t>November</a:t>
            </a:r>
            <a:br>
              <a:rPr lang="en-US" sz="900" b="1" dirty="0"/>
            </a:br>
            <a:r>
              <a:rPr lang="en-US" sz="800" dirty="0"/>
              <a:t>Thanksgiving thank you card to volunteers</a:t>
            </a:r>
          </a:p>
        </p:txBody>
      </p:sp>
      <p:grpSp>
        <p:nvGrpSpPr>
          <p:cNvPr id="6" name="Group 5">
            <a:extLst>
              <a:ext uri="{FF2B5EF4-FFF2-40B4-BE49-F238E27FC236}">
                <a16:creationId xmlns:a16="http://schemas.microsoft.com/office/drawing/2014/main" id="{30F1FAAC-0F60-492D-B261-7EF810F2797C}"/>
              </a:ext>
            </a:extLst>
          </p:cNvPr>
          <p:cNvGrpSpPr/>
          <p:nvPr/>
        </p:nvGrpSpPr>
        <p:grpSpPr>
          <a:xfrm>
            <a:off x="223188" y="1694733"/>
            <a:ext cx="303915" cy="2733675"/>
            <a:chOff x="223188" y="1694733"/>
            <a:chExt cx="303915" cy="2733675"/>
          </a:xfrm>
        </p:grpSpPr>
        <p:cxnSp>
          <p:nvCxnSpPr>
            <p:cNvPr id="50" name="Straight Arrow Connector 49"/>
            <p:cNvCxnSpPr/>
            <p:nvPr/>
          </p:nvCxnSpPr>
          <p:spPr bwMode="gray">
            <a:xfrm flipH="1">
              <a:off x="373698" y="1694733"/>
              <a:ext cx="6680" cy="2733675"/>
            </a:xfrm>
            <a:prstGeom prst="straightConnector1">
              <a:avLst/>
            </a:prstGeom>
            <a:solidFill>
              <a:schemeClr val="accent1"/>
            </a:solidFill>
            <a:ln w="57150" cap="flat" cmpd="sng" algn="ctr">
              <a:solidFill>
                <a:schemeClr val="accent2"/>
              </a:solidFill>
              <a:prstDash val="solid"/>
              <a:miter lim="800000"/>
              <a:headEnd type="none" w="med" len="med"/>
              <a:tailEnd type="triangle"/>
            </a:ln>
            <a:effectLst/>
          </p:spPr>
        </p:cxnSp>
        <p:sp>
          <p:nvSpPr>
            <p:cNvPr id="58" name="Rectangle 57"/>
            <p:cNvSpPr/>
            <p:nvPr/>
          </p:nvSpPr>
          <p:spPr bwMode="gray">
            <a:xfrm>
              <a:off x="223188" y="1767374"/>
              <a:ext cx="276225" cy="244609"/>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7" name="Rectangle 56"/>
            <p:cNvSpPr/>
            <p:nvPr/>
          </p:nvSpPr>
          <p:spPr bwMode="gray">
            <a:xfrm>
              <a:off x="250878" y="3432674"/>
              <a:ext cx="276225" cy="278135"/>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56" name="Rectangle 55"/>
            <p:cNvSpPr/>
            <p:nvPr/>
          </p:nvSpPr>
          <p:spPr bwMode="gray">
            <a:xfrm>
              <a:off x="250877" y="2936791"/>
              <a:ext cx="276225" cy="24956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2" name="Rectangle 31"/>
            <p:cNvSpPr/>
            <p:nvPr/>
          </p:nvSpPr>
          <p:spPr bwMode="gray">
            <a:xfrm>
              <a:off x="295672" y="2394505"/>
              <a:ext cx="190500" cy="321685"/>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97" y="3451911"/>
              <a:ext cx="248803" cy="248408"/>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162" y="1801984"/>
              <a:ext cx="262279" cy="219744"/>
            </a:xfrm>
            <a:prstGeom prst="rect">
              <a:avLst/>
            </a:prstGeom>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057" y="2955325"/>
              <a:ext cx="272482" cy="212124"/>
            </a:xfrm>
            <a:prstGeom prst="rect">
              <a:avLst/>
            </a:prstGeom>
          </p:spPr>
        </p:pic>
        <p:pic>
          <p:nvPicPr>
            <p:cNvPr id="54" name="Picture 5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030" y="2410208"/>
              <a:ext cx="180536" cy="296973"/>
            </a:xfrm>
            <a:prstGeom prst="rect">
              <a:avLst/>
            </a:prstGeom>
          </p:spPr>
        </p:pic>
      </p:grpSp>
      <p:sp>
        <p:nvSpPr>
          <p:cNvPr id="59" name="TextBox 118"/>
          <p:cNvSpPr txBox="1"/>
          <p:nvPr/>
        </p:nvSpPr>
        <p:spPr bwMode="gray">
          <a:xfrm>
            <a:off x="648938" y="2997714"/>
            <a:ext cx="1705301" cy="384721"/>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pPr>
            <a:r>
              <a:rPr lang="en-US" sz="900" i="1" dirty="0">
                <a:solidFill>
                  <a:schemeClr val="accent3"/>
                </a:solidFill>
              </a:rPr>
              <a:t>December</a:t>
            </a:r>
            <a:br>
              <a:rPr lang="en-US" sz="900" b="1" dirty="0"/>
            </a:br>
            <a:r>
              <a:rPr lang="en-US" sz="800" dirty="0"/>
              <a:t>Holiday greeting card to volunteers</a:t>
            </a:r>
          </a:p>
        </p:txBody>
      </p:sp>
      <p:sp>
        <p:nvSpPr>
          <p:cNvPr id="60" name="TextBox 118"/>
          <p:cNvSpPr txBox="1"/>
          <p:nvPr/>
        </p:nvSpPr>
        <p:spPr bwMode="gray">
          <a:xfrm>
            <a:off x="648938" y="3486941"/>
            <a:ext cx="2535639" cy="30008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pPr>
            <a:r>
              <a:rPr lang="en-US" sz="900" i="1" dirty="0">
                <a:solidFill>
                  <a:schemeClr val="accent3"/>
                </a:solidFill>
              </a:rPr>
              <a:t>April</a:t>
            </a:r>
            <a:endParaRPr lang="en-US" sz="900" b="1" dirty="0"/>
          </a:p>
          <a:p>
            <a:pPr>
              <a:spcBef>
                <a:spcPts val="300"/>
              </a:spcBef>
            </a:pPr>
            <a:r>
              <a:rPr lang="en-US" sz="800" dirty="0"/>
              <a:t>National Volunteer Week recognition video</a:t>
            </a:r>
          </a:p>
        </p:txBody>
      </p:sp>
      <p:sp>
        <p:nvSpPr>
          <p:cNvPr id="61" name="TextBox 118"/>
          <p:cNvSpPr txBox="1"/>
          <p:nvPr/>
        </p:nvSpPr>
        <p:spPr bwMode="gray">
          <a:xfrm>
            <a:off x="620672" y="1734565"/>
            <a:ext cx="1807974" cy="630942"/>
          </a:xfrm>
          <a:prstGeom prst="rect">
            <a:avLst/>
          </a:prstGeom>
          <a:noFill/>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ts val="300"/>
              </a:spcBef>
            </a:pPr>
            <a:r>
              <a:rPr lang="en-US" sz="900" i="1" dirty="0">
                <a:solidFill>
                  <a:schemeClr val="accent3"/>
                </a:solidFill>
              </a:rPr>
              <a:t>August</a:t>
            </a:r>
            <a:br>
              <a:rPr lang="en-US" sz="900" b="1" dirty="0"/>
            </a:br>
            <a:r>
              <a:rPr lang="en-US" sz="800" dirty="0"/>
              <a:t>Volunteer Impact Report shared with entire Alumni Association and highlighted at exclusive reception for volunteers with President </a:t>
            </a:r>
          </a:p>
        </p:txBody>
      </p:sp>
      <p:sp>
        <p:nvSpPr>
          <p:cNvPr id="69" name="Text Placeholder 1"/>
          <p:cNvSpPr txBox="1">
            <a:spLocks/>
          </p:cNvSpPr>
          <p:nvPr/>
        </p:nvSpPr>
        <p:spPr bwMode="gray">
          <a:xfrm>
            <a:off x="667509" y="3825235"/>
            <a:ext cx="2526593" cy="497572"/>
          </a:xfrm>
          <a:prstGeom prst="rect">
            <a:avLst/>
          </a:prstGeom>
        </p:spPr>
        <p:txBody>
          <a:bodyPr vert="horz" wrap="square" lIns="0" tIns="0" rIns="0" bIns="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r>
              <a:rPr lang="en-US" sz="800" dirty="0"/>
              <a:t>Emailed to entire alumni base</a:t>
            </a:r>
          </a:p>
          <a:p>
            <a:r>
              <a:rPr lang="en-US" sz="800" dirty="0"/>
              <a:t>Promotes upcoming volunteer events</a:t>
            </a:r>
          </a:p>
          <a:p>
            <a:r>
              <a:rPr lang="en-US" sz="800" dirty="0"/>
              <a:t>Yields 75-100 new volunteers annually</a:t>
            </a:r>
          </a:p>
        </p:txBody>
      </p:sp>
      <p:pic>
        <p:nvPicPr>
          <p:cNvPr id="4098" name="Picture 2" descr="http://luiac.cc.lehigh.edu/sites/luiac.cc.lehigh.edu/files/Lehigh.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1344675"/>
            <a:ext cx="1115371" cy="29743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61270" y="1284018"/>
            <a:ext cx="3568389" cy="2007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gray">
          <a:xfrm>
            <a:off x="2483893" y="1222811"/>
            <a:ext cx="3732757" cy="2149523"/>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cxnSp>
        <p:nvCxnSpPr>
          <p:cNvPr id="9" name="Elbow Connector 8"/>
          <p:cNvCxnSpPr>
            <a:cxnSpLocks/>
          </p:cNvCxnSpPr>
          <p:nvPr/>
        </p:nvCxnSpPr>
        <p:spPr bwMode="gray">
          <a:xfrm flipV="1">
            <a:off x="3079801" y="3471060"/>
            <a:ext cx="1270471" cy="600472"/>
          </a:xfrm>
          <a:prstGeom prst="bentConnector2">
            <a:avLst/>
          </a:prstGeom>
          <a:ln w="12700">
            <a:solidFill>
              <a:schemeClr val="accent3"/>
            </a:solidFill>
            <a:miter lim="800000"/>
            <a:headEnd type="none"/>
            <a:tailEnd type="arrow"/>
          </a:ln>
        </p:spPr>
        <p:style>
          <a:lnRef idx="1">
            <a:schemeClr val="accent1"/>
          </a:lnRef>
          <a:fillRef idx="0">
            <a:schemeClr val="accent1"/>
          </a:fillRef>
          <a:effectRef idx="0">
            <a:schemeClr val="accent1"/>
          </a:effectRef>
          <a:fontRef idx="minor">
            <a:schemeClr val="tx1"/>
          </a:fontRef>
        </p:style>
      </p:cxnSp>
      <p:sp>
        <p:nvSpPr>
          <p:cNvPr id="25" name="Text Placeholder 5"/>
          <p:cNvSpPr>
            <a:spLocks noGrp="1"/>
          </p:cNvSpPr>
          <p:nvPr>
            <p:ph type="body" sz="quarter" idx="14"/>
          </p:nvPr>
        </p:nvSpPr>
        <p:spPr>
          <a:xfrm>
            <a:off x="0" y="4480769"/>
            <a:ext cx="2004960" cy="153888"/>
          </a:xfrm>
        </p:spPr>
        <p:txBody>
          <a:bodyPr/>
          <a:lstStyle/>
          <a:p>
            <a:r>
              <a:rPr lang="en-US" dirty="0"/>
              <a:t>Recognition activities change annually; only select activities shown </a:t>
            </a:r>
          </a:p>
        </p:txBody>
      </p:sp>
      <p:sp>
        <p:nvSpPr>
          <p:cNvPr id="27" name="Text Placeholder 1">
            <a:extLst>
              <a:ext uri="{FF2B5EF4-FFF2-40B4-BE49-F238E27FC236}">
                <a16:creationId xmlns:a16="http://schemas.microsoft.com/office/drawing/2014/main" id="{00B643B7-0931-47AB-9465-7FA78C509FB3}"/>
              </a:ext>
            </a:extLst>
          </p:cNvPr>
          <p:cNvSpPr txBox="1">
            <a:spLocks/>
          </p:cNvSpPr>
          <p:nvPr/>
        </p:nvSpPr>
        <p:spPr>
          <a:xfrm>
            <a:off x="280194" y="640267"/>
            <a:ext cx="5979203" cy="369332"/>
          </a:xfrm>
          <a:prstGeom prst="rect">
            <a:avLst/>
          </a:prstGeom>
        </p:spPr>
        <p:txBody>
          <a:bodyPr vert="horz" wrap="square" lIns="0" tIns="0" rIns="0" bIns="0" rtlCol="0">
            <a:spAutoFit/>
          </a:bodyPr>
          <a:lstStyle>
            <a:lvl1pPr indent="0" defTabSz="480060">
              <a:lnSpc>
                <a:spcPct val="100000"/>
              </a:lnSpc>
              <a:spcBef>
                <a:spcPts val="500"/>
              </a:spcBef>
              <a:buClrTx/>
              <a:buFont typeface="Arial" panose="020B0604020202020204" pitchFamily="34" charset="0"/>
              <a:buNone/>
              <a:defRPr sz="1200"/>
            </a:lvl1pPr>
            <a:lvl2pPr marL="228600" indent="-114300" defTabSz="480060">
              <a:lnSpc>
                <a:spcPct val="100000"/>
              </a:lnSpc>
              <a:spcBef>
                <a:spcPts val="0"/>
              </a:spcBef>
              <a:buClrTx/>
              <a:buFont typeface="Verdana" panose="020B0604030504040204" pitchFamily="34" charset="0"/>
              <a:buChar char="–"/>
              <a:defRPr sz="1200"/>
            </a:lvl2pPr>
            <a:lvl3pPr marL="342900" indent="-114300" defTabSz="480060">
              <a:lnSpc>
                <a:spcPct val="100000"/>
              </a:lnSpc>
              <a:spcBef>
                <a:spcPts val="0"/>
              </a:spcBef>
              <a:buClrTx/>
              <a:buFont typeface="Arial" panose="020B0604020202020204" pitchFamily="34" charset="0"/>
              <a:buChar char="•"/>
              <a:defRPr sz="1200"/>
            </a:lvl3pPr>
            <a:lvl4pPr marL="457200" indent="-114300" defTabSz="480060">
              <a:lnSpc>
                <a:spcPct val="100000"/>
              </a:lnSpc>
              <a:spcBef>
                <a:spcPts val="0"/>
              </a:spcBef>
              <a:buFont typeface="Verdana" panose="020B0604030504040204" pitchFamily="34" charset="0"/>
              <a:buChar char="–"/>
              <a:defRPr sz="1200"/>
            </a:lvl4pPr>
            <a:lvl5pPr marL="571500" indent="-114300" defTabSz="480060">
              <a:lnSpc>
                <a:spcPct val="100000"/>
              </a:lnSpc>
              <a:spcBef>
                <a:spcPts val="0"/>
              </a:spcBef>
              <a:buFont typeface="Arial" panose="020B0604020202020204" pitchFamily="34" charset="0"/>
              <a:buChar char="•"/>
              <a:defRPr sz="12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Lehigh’s Recognition Schedule Communicates Impact to Entire Alumni Base</a:t>
            </a:r>
          </a:p>
        </p:txBody>
      </p:sp>
    </p:spTree>
    <p:extLst>
      <p:ext uri="{BB962C8B-B14F-4D97-AF65-F5344CB8AC3E}">
        <p14:creationId xmlns:p14="http://schemas.microsoft.com/office/powerpoint/2010/main" val="29063056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2B1EC-4AC0-4885-877A-F32E32A18A46}"/>
              </a:ext>
            </a:extLst>
          </p:cNvPr>
          <p:cNvSpPr>
            <a:spLocks noGrp="1"/>
          </p:cNvSpPr>
          <p:nvPr>
            <p:ph type="body" sz="quarter" idx="15"/>
          </p:nvPr>
        </p:nvSpPr>
        <p:spPr>
          <a:xfrm>
            <a:off x="280194" y="640267"/>
            <a:ext cx="6120605" cy="184666"/>
          </a:xfrm>
        </p:spPr>
        <p:txBody>
          <a:bodyPr/>
          <a:lstStyle/>
          <a:p>
            <a:r>
              <a:rPr lang="en-US" dirty="0"/>
              <a:t>UofG Focuses Alumni Recognition on Career Improvement</a:t>
            </a:r>
          </a:p>
        </p:txBody>
      </p:sp>
      <p:sp>
        <p:nvSpPr>
          <p:cNvPr id="5" name="Text Placeholder 4">
            <a:extLst>
              <a:ext uri="{FF2B5EF4-FFF2-40B4-BE49-F238E27FC236}">
                <a16:creationId xmlns:a16="http://schemas.microsoft.com/office/drawing/2014/main" id="{E2545D72-F4C2-4FE0-A53B-293175A2ADAD}"/>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3650F665-3A07-4B64-8AA9-943B6836E9FC}"/>
              </a:ext>
            </a:extLst>
          </p:cNvPr>
          <p:cNvSpPr>
            <a:spLocks noGrp="1"/>
          </p:cNvSpPr>
          <p:nvPr>
            <p:ph type="title"/>
          </p:nvPr>
        </p:nvSpPr>
        <p:spPr>
          <a:xfrm>
            <a:off x="280194" y="317005"/>
            <a:ext cx="5486400" cy="249299"/>
          </a:xfrm>
        </p:spPr>
        <p:txBody>
          <a:bodyPr/>
          <a:lstStyle/>
          <a:p>
            <a:r>
              <a:rPr lang="en-US" dirty="0"/>
              <a:t>Rewarding Participation </a:t>
            </a:r>
          </a:p>
        </p:txBody>
      </p:sp>
      <p:sp>
        <p:nvSpPr>
          <p:cNvPr id="7" name="Text Placeholder 8">
            <a:extLst>
              <a:ext uri="{FF2B5EF4-FFF2-40B4-BE49-F238E27FC236}">
                <a16:creationId xmlns:a16="http://schemas.microsoft.com/office/drawing/2014/main" id="{34AFFD60-43A8-4A9B-84B5-E1E6C2F4F55C}"/>
              </a:ext>
            </a:extLst>
          </p:cNvPr>
          <p:cNvSpPr>
            <a:spLocks noGrp="1"/>
          </p:cNvSpPr>
          <p:nvPr>
            <p:ph type="body" sz="quarter" idx="16"/>
          </p:nvPr>
        </p:nvSpPr>
        <p:spPr>
          <a:xfrm>
            <a:off x="280193" y="99782"/>
            <a:ext cx="3383862" cy="123111"/>
          </a:xfrm>
        </p:spPr>
        <p:txBody>
          <a:bodyPr/>
          <a:lstStyle/>
          <a:p>
            <a:r>
              <a:rPr lang="en-US" dirty="0"/>
              <a:t>Strategy 11: Recruiting Best-Fit Alumni to the Right Programmes</a:t>
            </a:r>
          </a:p>
        </p:txBody>
      </p:sp>
      <p:sp>
        <p:nvSpPr>
          <p:cNvPr id="62" name="Text Placeholder 3">
            <a:extLst>
              <a:ext uri="{FF2B5EF4-FFF2-40B4-BE49-F238E27FC236}">
                <a16:creationId xmlns:a16="http://schemas.microsoft.com/office/drawing/2014/main" id="{55B37FB7-5B11-4E4D-AAD4-2F50D2F1E1C8}"/>
              </a:ext>
            </a:extLst>
          </p:cNvPr>
          <p:cNvSpPr txBox="1">
            <a:spLocks/>
          </p:cNvSpPr>
          <p:nvPr/>
        </p:nvSpPr>
        <p:spPr bwMode="gray">
          <a:xfrm>
            <a:off x="3759200" y="4677489"/>
            <a:ext cx="2641600"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University of Glasgow, Glasgow, UK; EAB interviews and analysis.</a:t>
            </a:r>
          </a:p>
        </p:txBody>
      </p:sp>
      <p:grpSp>
        <p:nvGrpSpPr>
          <p:cNvPr id="4" name="Group 3">
            <a:extLst>
              <a:ext uri="{FF2B5EF4-FFF2-40B4-BE49-F238E27FC236}">
                <a16:creationId xmlns:a16="http://schemas.microsoft.com/office/drawing/2014/main" id="{F0025CF2-4CFC-450B-8416-2B4CA718EF1A}"/>
              </a:ext>
            </a:extLst>
          </p:cNvPr>
          <p:cNvGrpSpPr/>
          <p:nvPr/>
        </p:nvGrpSpPr>
        <p:grpSpPr>
          <a:xfrm>
            <a:off x="284773" y="778820"/>
            <a:ext cx="6027300" cy="3381513"/>
            <a:chOff x="284773" y="778820"/>
            <a:chExt cx="6027300" cy="3381513"/>
          </a:xfrm>
        </p:grpSpPr>
        <p:sp>
          <p:nvSpPr>
            <p:cNvPr id="10" name="TextBox 9">
              <a:extLst>
                <a:ext uri="{FF2B5EF4-FFF2-40B4-BE49-F238E27FC236}">
                  <a16:creationId xmlns:a16="http://schemas.microsoft.com/office/drawing/2014/main" id="{CD5092F6-5030-4558-8A44-9D2142863315}"/>
                </a:ext>
              </a:extLst>
            </p:cNvPr>
            <p:cNvSpPr txBox="1"/>
            <p:nvPr/>
          </p:nvSpPr>
          <p:spPr>
            <a:xfrm>
              <a:off x="1168164" y="1513160"/>
              <a:ext cx="1735931" cy="553998"/>
            </a:xfrm>
            <a:prstGeom prst="rect">
              <a:avLst/>
            </a:prstGeom>
            <a:noFill/>
          </p:spPr>
          <p:txBody>
            <a:bodyPr wrap="square" lIns="0" tIns="0" rIns="0" bIns="0" rtlCol="0">
              <a:spAutoFit/>
            </a:bodyPr>
            <a:lstStyle/>
            <a:p>
              <a:pPr>
                <a:spcBef>
                  <a:spcPts val="500"/>
                </a:spcBef>
              </a:pPr>
              <a:r>
                <a:rPr lang="en-US" sz="900" dirty="0"/>
                <a:t>Recognised that </a:t>
              </a:r>
              <a:r>
                <a:rPr lang="en-US" sz="900" b="1" dirty="0"/>
                <a:t>alumni volunteers were much younger </a:t>
              </a:r>
              <a:r>
                <a:rPr lang="en-US" sz="900" dirty="0"/>
                <a:t>than traditional donor base</a:t>
              </a:r>
            </a:p>
          </p:txBody>
        </p:sp>
        <p:sp>
          <p:nvSpPr>
            <p:cNvPr id="15" name="Rectangle 14">
              <a:extLst>
                <a:ext uri="{FF2B5EF4-FFF2-40B4-BE49-F238E27FC236}">
                  <a16:creationId xmlns:a16="http://schemas.microsoft.com/office/drawing/2014/main" id="{466F737A-8059-4FE6-89E7-B553E4E53C72}"/>
                </a:ext>
              </a:extLst>
            </p:cNvPr>
            <p:cNvSpPr/>
            <p:nvPr/>
          </p:nvSpPr>
          <p:spPr>
            <a:xfrm>
              <a:off x="1168164" y="2359375"/>
              <a:ext cx="1732755" cy="692497"/>
            </a:xfrm>
            <a:prstGeom prst="rect">
              <a:avLst/>
            </a:prstGeom>
            <a:noFill/>
          </p:spPr>
          <p:txBody>
            <a:bodyPr wrap="square" lIns="0" tIns="0" rIns="0" bIns="0" rtlCol="0">
              <a:spAutoFit/>
            </a:bodyPr>
            <a:lstStyle/>
            <a:p>
              <a:pPr>
                <a:spcBef>
                  <a:spcPts val="500"/>
                </a:spcBef>
              </a:pPr>
              <a:r>
                <a:rPr lang="en-US" sz="900" dirty="0"/>
                <a:t>Held a focus group to determine what </a:t>
              </a:r>
              <a:r>
                <a:rPr lang="en-US" sz="900" b="1" dirty="0"/>
                <a:t>young alumni wanted to get out of volunteering </a:t>
              </a:r>
              <a:r>
                <a:rPr lang="en-US" sz="900" dirty="0"/>
                <a:t>time with students</a:t>
              </a:r>
            </a:p>
          </p:txBody>
        </p:sp>
        <p:sp>
          <p:nvSpPr>
            <p:cNvPr id="16" name="Rectangle 15">
              <a:extLst>
                <a:ext uri="{FF2B5EF4-FFF2-40B4-BE49-F238E27FC236}">
                  <a16:creationId xmlns:a16="http://schemas.microsoft.com/office/drawing/2014/main" id="{CBBCFC19-BD6F-4A75-941A-5536644BFA29}"/>
                </a:ext>
              </a:extLst>
            </p:cNvPr>
            <p:cNvSpPr/>
            <p:nvPr/>
          </p:nvSpPr>
          <p:spPr>
            <a:xfrm>
              <a:off x="1168164" y="3344088"/>
              <a:ext cx="1731167" cy="553998"/>
            </a:xfrm>
            <a:prstGeom prst="rect">
              <a:avLst/>
            </a:prstGeom>
            <a:noFill/>
          </p:spPr>
          <p:txBody>
            <a:bodyPr wrap="square" lIns="0" tIns="0" rIns="0" bIns="0" rtlCol="0">
              <a:spAutoFit/>
            </a:bodyPr>
            <a:lstStyle/>
            <a:p>
              <a:pPr>
                <a:spcBef>
                  <a:spcPts val="500"/>
                </a:spcBef>
              </a:pPr>
              <a:r>
                <a:rPr lang="en-US" sz="900" dirty="0"/>
                <a:t>Young alumni emphasised desire to leverage volunteerism to </a:t>
              </a:r>
              <a:r>
                <a:rPr lang="en-US" sz="900" b="1" dirty="0"/>
                <a:t>improve their careers </a:t>
              </a:r>
            </a:p>
          </p:txBody>
        </p:sp>
        <p:sp>
          <p:nvSpPr>
            <p:cNvPr id="25" name="TextBox 24">
              <a:extLst>
                <a:ext uri="{FF2B5EF4-FFF2-40B4-BE49-F238E27FC236}">
                  <a16:creationId xmlns:a16="http://schemas.microsoft.com/office/drawing/2014/main" id="{10F225B6-50E8-400F-A07F-AF4A0314C7DE}"/>
                </a:ext>
              </a:extLst>
            </p:cNvPr>
            <p:cNvSpPr txBox="1"/>
            <p:nvPr/>
          </p:nvSpPr>
          <p:spPr>
            <a:xfrm>
              <a:off x="398127" y="1024141"/>
              <a:ext cx="2378006" cy="307777"/>
            </a:xfrm>
            <a:prstGeom prst="rect">
              <a:avLst/>
            </a:prstGeom>
            <a:noFill/>
          </p:spPr>
          <p:txBody>
            <a:bodyPr wrap="square" lIns="0" tIns="0" rIns="0" bIns="0" rtlCol="0">
              <a:spAutoFit/>
            </a:bodyPr>
            <a:lstStyle>
              <a:defPPr>
                <a:defRPr lang="en-US"/>
              </a:defPPr>
              <a:lvl1pPr>
                <a:spcBef>
                  <a:spcPts val="500"/>
                </a:spcBef>
                <a:defRPr sz="1000" b="1"/>
              </a:lvl1pPr>
            </a:lstStyle>
            <a:p>
              <a:r>
                <a:rPr lang="en-US" dirty="0"/>
                <a:t>UofG’s Desire to Strategise Alumni Recognition…</a:t>
              </a:r>
            </a:p>
          </p:txBody>
        </p:sp>
        <p:sp>
          <p:nvSpPr>
            <p:cNvPr id="27" name="TextBox 26">
              <a:extLst>
                <a:ext uri="{FF2B5EF4-FFF2-40B4-BE49-F238E27FC236}">
                  <a16:creationId xmlns:a16="http://schemas.microsoft.com/office/drawing/2014/main" id="{E5DD023E-1C3E-4C94-AD78-CBCFC0C1D885}"/>
                </a:ext>
              </a:extLst>
            </p:cNvPr>
            <p:cNvSpPr txBox="1"/>
            <p:nvPr/>
          </p:nvSpPr>
          <p:spPr>
            <a:xfrm>
              <a:off x="3624668" y="1021685"/>
              <a:ext cx="2113901" cy="307777"/>
            </a:xfrm>
            <a:prstGeom prst="rect">
              <a:avLst/>
            </a:prstGeom>
            <a:noFill/>
          </p:spPr>
          <p:txBody>
            <a:bodyPr wrap="square" lIns="0" tIns="0" rIns="0" bIns="0" rtlCol="0">
              <a:spAutoFit/>
            </a:bodyPr>
            <a:lstStyle/>
            <a:p>
              <a:pPr>
                <a:spcBef>
                  <a:spcPts val="500"/>
                </a:spcBef>
              </a:pPr>
              <a:r>
                <a:rPr lang="en-US" sz="1000" b="1" dirty="0"/>
                <a:t>…Leading to Career-Focused Alumni Recognition Options</a:t>
              </a:r>
            </a:p>
          </p:txBody>
        </p:sp>
        <p:cxnSp>
          <p:nvCxnSpPr>
            <p:cNvPr id="31" name="Straight Arrow Connector 30">
              <a:extLst>
                <a:ext uri="{FF2B5EF4-FFF2-40B4-BE49-F238E27FC236}">
                  <a16:creationId xmlns:a16="http://schemas.microsoft.com/office/drawing/2014/main" id="{E4BB3782-65EE-4106-AFD2-FCF3C914600E}"/>
                </a:ext>
              </a:extLst>
            </p:cNvPr>
            <p:cNvCxnSpPr>
              <a:cxnSpLocks/>
            </p:cNvCxnSpPr>
            <p:nvPr/>
          </p:nvCxnSpPr>
          <p:spPr bwMode="gray">
            <a:xfrm>
              <a:off x="801059" y="1472460"/>
              <a:ext cx="7592" cy="2687873"/>
            </a:xfrm>
            <a:prstGeom prst="straightConnector1">
              <a:avLst/>
            </a:prstGeom>
            <a:solidFill>
              <a:schemeClr val="accent1"/>
            </a:solidFill>
            <a:ln w="57150" cap="flat" cmpd="sng" algn="ctr">
              <a:solidFill>
                <a:schemeClr val="accent6"/>
              </a:solidFill>
              <a:prstDash val="solid"/>
              <a:miter lim="800000"/>
              <a:headEnd type="none" w="med" len="med"/>
              <a:tailEnd type="triangle"/>
            </a:ln>
            <a:effectLst/>
          </p:spPr>
        </p:cxnSp>
        <p:cxnSp>
          <p:nvCxnSpPr>
            <p:cNvPr id="34" name="Straight Connector 33">
              <a:extLst>
                <a:ext uri="{FF2B5EF4-FFF2-40B4-BE49-F238E27FC236}">
                  <a16:creationId xmlns:a16="http://schemas.microsoft.com/office/drawing/2014/main" id="{66292F08-5E0C-472C-BD70-481FF03DFB93}"/>
                </a:ext>
              </a:extLst>
            </p:cNvPr>
            <p:cNvCxnSpPr>
              <a:cxnSpLocks/>
            </p:cNvCxnSpPr>
            <p:nvPr/>
          </p:nvCxnSpPr>
          <p:spPr bwMode="gray">
            <a:xfrm>
              <a:off x="775077" y="1790159"/>
              <a:ext cx="296833" cy="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cxnSp>
          <p:nvCxnSpPr>
            <p:cNvPr id="37" name="Straight Connector 36">
              <a:extLst>
                <a:ext uri="{FF2B5EF4-FFF2-40B4-BE49-F238E27FC236}">
                  <a16:creationId xmlns:a16="http://schemas.microsoft.com/office/drawing/2014/main" id="{306691F9-44E7-48D4-AC7D-A02E7AC1EAFA}"/>
                </a:ext>
              </a:extLst>
            </p:cNvPr>
            <p:cNvCxnSpPr>
              <a:cxnSpLocks/>
            </p:cNvCxnSpPr>
            <p:nvPr/>
          </p:nvCxnSpPr>
          <p:spPr bwMode="gray">
            <a:xfrm>
              <a:off x="775077" y="2705623"/>
              <a:ext cx="296833" cy="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cxnSp>
          <p:nvCxnSpPr>
            <p:cNvPr id="38" name="Straight Connector 37">
              <a:extLst>
                <a:ext uri="{FF2B5EF4-FFF2-40B4-BE49-F238E27FC236}">
                  <a16:creationId xmlns:a16="http://schemas.microsoft.com/office/drawing/2014/main" id="{4D921FEF-86CA-49C2-ACA7-4A971A6A375E}"/>
                </a:ext>
              </a:extLst>
            </p:cNvPr>
            <p:cNvCxnSpPr>
              <a:cxnSpLocks/>
            </p:cNvCxnSpPr>
            <p:nvPr/>
          </p:nvCxnSpPr>
          <p:spPr bwMode="gray">
            <a:xfrm>
              <a:off x="775077" y="3621087"/>
              <a:ext cx="296833" cy="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grpSp>
          <p:nvGrpSpPr>
            <p:cNvPr id="63" name="Group 62">
              <a:extLst>
                <a:ext uri="{FF2B5EF4-FFF2-40B4-BE49-F238E27FC236}">
                  <a16:creationId xmlns:a16="http://schemas.microsoft.com/office/drawing/2014/main" id="{5D9248CC-7775-47F6-B587-3E28BBFD69FD}"/>
                </a:ext>
              </a:extLst>
            </p:cNvPr>
            <p:cNvGrpSpPr/>
            <p:nvPr/>
          </p:nvGrpSpPr>
          <p:grpSpPr>
            <a:xfrm>
              <a:off x="3636653" y="1578121"/>
              <a:ext cx="2479375" cy="331873"/>
              <a:chOff x="3636653" y="1578121"/>
              <a:chExt cx="2479375" cy="331873"/>
            </a:xfrm>
          </p:grpSpPr>
          <p:sp>
            <p:nvSpPr>
              <p:cNvPr id="40" name="Rectangle 39">
                <a:extLst>
                  <a:ext uri="{FF2B5EF4-FFF2-40B4-BE49-F238E27FC236}">
                    <a16:creationId xmlns:a16="http://schemas.microsoft.com/office/drawing/2014/main" id="{38EFA7FE-933D-4955-9A4E-FFFA6870AC83}"/>
                  </a:ext>
                </a:extLst>
              </p:cNvPr>
              <p:cNvSpPr/>
              <p:nvPr/>
            </p:nvSpPr>
            <p:spPr>
              <a:xfrm>
                <a:off x="4214850" y="1578121"/>
                <a:ext cx="1901178" cy="276999"/>
              </a:xfrm>
              <a:prstGeom prst="rect">
                <a:avLst/>
              </a:prstGeom>
              <a:noFill/>
            </p:spPr>
            <p:txBody>
              <a:bodyPr wrap="square" lIns="0" tIns="0" rIns="0" bIns="0" rtlCol="0">
                <a:spAutoFit/>
              </a:bodyPr>
              <a:lstStyle/>
              <a:p>
                <a:pPr>
                  <a:spcBef>
                    <a:spcPts val="500"/>
                  </a:spcBef>
                </a:pPr>
                <a:r>
                  <a:rPr lang="en-US" sz="900" dirty="0"/>
                  <a:t>Guidance on adding alumni volunteering to LinkedIn profiles</a:t>
                </a:r>
              </a:p>
            </p:txBody>
          </p:sp>
          <p:pic>
            <p:nvPicPr>
              <p:cNvPr id="45" name="Picture 44" descr="A close up of a sign&#10;&#10;Description automatically generated">
                <a:extLst>
                  <a:ext uri="{FF2B5EF4-FFF2-40B4-BE49-F238E27FC236}">
                    <a16:creationId xmlns:a16="http://schemas.microsoft.com/office/drawing/2014/main" id="{82F48067-736B-4E6D-9E1C-BCA5CAF161A0}"/>
                  </a:ext>
                </a:extLst>
              </p:cNvPr>
              <p:cNvPicPr>
                <a:picLocks noChangeAspect="1"/>
              </p:cNvPicPr>
              <p:nvPr/>
            </p:nvPicPr>
            <p:blipFill>
              <a:blip r:embed="rId3"/>
              <a:stretch>
                <a:fillRect/>
              </a:stretch>
            </p:blipFill>
            <p:spPr>
              <a:xfrm>
                <a:off x="3636653" y="1589417"/>
                <a:ext cx="387796" cy="320577"/>
              </a:xfrm>
              <a:prstGeom prst="rect">
                <a:avLst/>
              </a:prstGeom>
            </p:spPr>
          </p:pic>
        </p:grpSp>
        <p:grpSp>
          <p:nvGrpSpPr>
            <p:cNvPr id="64" name="Group 63">
              <a:extLst>
                <a:ext uri="{FF2B5EF4-FFF2-40B4-BE49-F238E27FC236}">
                  <a16:creationId xmlns:a16="http://schemas.microsoft.com/office/drawing/2014/main" id="{0259A873-C5CB-47D9-8060-4F197DEAE8AD}"/>
                </a:ext>
              </a:extLst>
            </p:cNvPr>
            <p:cNvGrpSpPr/>
            <p:nvPr/>
          </p:nvGrpSpPr>
          <p:grpSpPr>
            <a:xfrm>
              <a:off x="3624502" y="2226609"/>
              <a:ext cx="2372974" cy="415498"/>
              <a:chOff x="3624502" y="2169949"/>
              <a:chExt cx="2372974" cy="415498"/>
            </a:xfrm>
          </p:grpSpPr>
          <p:sp>
            <p:nvSpPr>
              <p:cNvPr id="42" name="Rectangle 41">
                <a:extLst>
                  <a:ext uri="{FF2B5EF4-FFF2-40B4-BE49-F238E27FC236}">
                    <a16:creationId xmlns:a16="http://schemas.microsoft.com/office/drawing/2014/main" id="{19C88180-8FEC-43B4-A57B-662B9AEAD4C4}"/>
                  </a:ext>
                </a:extLst>
              </p:cNvPr>
              <p:cNvSpPr/>
              <p:nvPr/>
            </p:nvSpPr>
            <p:spPr>
              <a:xfrm>
                <a:off x="4214850" y="2169949"/>
                <a:ext cx="1782626" cy="415498"/>
              </a:xfrm>
              <a:prstGeom prst="rect">
                <a:avLst/>
              </a:prstGeom>
              <a:noFill/>
            </p:spPr>
            <p:txBody>
              <a:bodyPr wrap="square" lIns="0" tIns="0" rIns="0" bIns="0" rtlCol="0">
                <a:spAutoFit/>
              </a:bodyPr>
              <a:lstStyle/>
              <a:p>
                <a:pPr>
                  <a:spcBef>
                    <a:spcPts val="500"/>
                  </a:spcBef>
                </a:pPr>
                <a:r>
                  <a:rPr lang="en-US" sz="900" dirty="0"/>
                  <a:t>Thank you notes sent to managers for allowing alumni to take time off of work</a:t>
                </a:r>
              </a:p>
            </p:txBody>
          </p:sp>
          <p:pic>
            <p:nvPicPr>
              <p:cNvPr id="47" name="Picture 46" descr="A picture containing object&#10;&#10;Description automatically generated">
                <a:extLst>
                  <a:ext uri="{FF2B5EF4-FFF2-40B4-BE49-F238E27FC236}">
                    <a16:creationId xmlns:a16="http://schemas.microsoft.com/office/drawing/2014/main" id="{B251CA76-D91C-44B3-B379-DC6BA382685F}"/>
                  </a:ext>
                </a:extLst>
              </p:cNvPr>
              <p:cNvPicPr>
                <a:picLocks noChangeAspect="1"/>
              </p:cNvPicPr>
              <p:nvPr/>
            </p:nvPicPr>
            <p:blipFill>
              <a:blip r:embed="rId4"/>
              <a:stretch>
                <a:fillRect/>
              </a:stretch>
            </p:blipFill>
            <p:spPr>
              <a:xfrm>
                <a:off x="3624502" y="2182621"/>
                <a:ext cx="361943" cy="389088"/>
              </a:xfrm>
              <a:prstGeom prst="rect">
                <a:avLst/>
              </a:prstGeom>
            </p:spPr>
          </p:pic>
        </p:grpSp>
        <p:grpSp>
          <p:nvGrpSpPr>
            <p:cNvPr id="66" name="Group 65">
              <a:extLst>
                <a:ext uri="{FF2B5EF4-FFF2-40B4-BE49-F238E27FC236}">
                  <a16:creationId xmlns:a16="http://schemas.microsoft.com/office/drawing/2014/main" id="{C583401D-E82C-4D3F-9625-C16365E18DD5}"/>
                </a:ext>
              </a:extLst>
            </p:cNvPr>
            <p:cNvGrpSpPr/>
            <p:nvPr/>
          </p:nvGrpSpPr>
          <p:grpSpPr>
            <a:xfrm>
              <a:off x="3664055" y="3690835"/>
              <a:ext cx="2333422" cy="469234"/>
              <a:chOff x="3664055" y="3690835"/>
              <a:chExt cx="2333422" cy="469234"/>
            </a:xfrm>
          </p:grpSpPr>
          <p:sp>
            <p:nvSpPr>
              <p:cNvPr id="41" name="Rectangle 40">
                <a:extLst>
                  <a:ext uri="{FF2B5EF4-FFF2-40B4-BE49-F238E27FC236}">
                    <a16:creationId xmlns:a16="http://schemas.microsoft.com/office/drawing/2014/main" id="{55C86F97-36CC-4BB3-82FD-D016D85002E5}"/>
                  </a:ext>
                </a:extLst>
              </p:cNvPr>
              <p:cNvSpPr/>
              <p:nvPr/>
            </p:nvSpPr>
            <p:spPr>
              <a:xfrm>
                <a:off x="4214850" y="3811577"/>
                <a:ext cx="1782627" cy="276999"/>
              </a:xfrm>
              <a:prstGeom prst="rect">
                <a:avLst/>
              </a:prstGeom>
              <a:noFill/>
            </p:spPr>
            <p:txBody>
              <a:bodyPr wrap="square" lIns="0" tIns="0" rIns="0" bIns="0" rtlCol="0">
                <a:spAutoFit/>
              </a:bodyPr>
              <a:lstStyle/>
              <a:p>
                <a:pPr>
                  <a:spcBef>
                    <a:spcPts val="500"/>
                  </a:spcBef>
                </a:pPr>
                <a:r>
                  <a:rPr lang="en-US" sz="900" dirty="0"/>
                  <a:t>Formal recognition list of alumni volunteers on website</a:t>
                </a:r>
              </a:p>
            </p:txBody>
          </p:sp>
          <p:pic>
            <p:nvPicPr>
              <p:cNvPr id="49" name="Picture 48">
                <a:extLst>
                  <a:ext uri="{FF2B5EF4-FFF2-40B4-BE49-F238E27FC236}">
                    <a16:creationId xmlns:a16="http://schemas.microsoft.com/office/drawing/2014/main" id="{F26102CF-D718-4360-AA5A-CB8A44543B87}"/>
                  </a:ext>
                </a:extLst>
              </p:cNvPr>
              <p:cNvPicPr>
                <a:picLocks noChangeAspect="1"/>
              </p:cNvPicPr>
              <p:nvPr/>
            </p:nvPicPr>
            <p:blipFill>
              <a:blip r:embed="rId5"/>
              <a:stretch>
                <a:fillRect/>
              </a:stretch>
            </p:blipFill>
            <p:spPr>
              <a:xfrm>
                <a:off x="3664055" y="3690835"/>
                <a:ext cx="298745" cy="469234"/>
              </a:xfrm>
              <a:prstGeom prst="rect">
                <a:avLst/>
              </a:prstGeom>
            </p:spPr>
          </p:pic>
        </p:grpSp>
        <p:pic>
          <p:nvPicPr>
            <p:cNvPr id="51" name="Picture 50">
              <a:extLst>
                <a:ext uri="{FF2B5EF4-FFF2-40B4-BE49-F238E27FC236}">
                  <a16:creationId xmlns:a16="http://schemas.microsoft.com/office/drawing/2014/main" id="{2CB32116-FDCB-4E12-9D10-645BADD19803}"/>
                </a:ext>
              </a:extLst>
            </p:cNvPr>
            <p:cNvPicPr>
              <a:picLocks noChangeAspect="1"/>
            </p:cNvPicPr>
            <p:nvPr/>
          </p:nvPicPr>
          <p:blipFill>
            <a:blip r:embed="rId6"/>
            <a:stretch>
              <a:fillRect/>
            </a:stretch>
          </p:blipFill>
          <p:spPr>
            <a:xfrm>
              <a:off x="370398" y="1629913"/>
              <a:ext cx="255327" cy="320493"/>
            </a:xfrm>
            <a:prstGeom prst="rect">
              <a:avLst/>
            </a:prstGeom>
          </p:spPr>
        </p:pic>
        <p:pic>
          <p:nvPicPr>
            <p:cNvPr id="54" name="Picture 53">
              <a:extLst>
                <a:ext uri="{FF2B5EF4-FFF2-40B4-BE49-F238E27FC236}">
                  <a16:creationId xmlns:a16="http://schemas.microsoft.com/office/drawing/2014/main" id="{886544BD-D206-402D-A124-0A25DAFCB3B5}"/>
                </a:ext>
              </a:extLst>
            </p:cNvPr>
            <p:cNvPicPr>
              <a:picLocks noChangeAspect="1"/>
            </p:cNvPicPr>
            <p:nvPr/>
          </p:nvPicPr>
          <p:blipFill>
            <a:blip r:embed="rId7"/>
            <a:stretch>
              <a:fillRect/>
            </a:stretch>
          </p:blipFill>
          <p:spPr>
            <a:xfrm>
              <a:off x="284773" y="2604057"/>
              <a:ext cx="426576" cy="203133"/>
            </a:xfrm>
            <a:prstGeom prst="rect">
              <a:avLst/>
            </a:prstGeom>
          </p:spPr>
        </p:pic>
        <p:pic>
          <p:nvPicPr>
            <p:cNvPr id="56" name="Picture 55">
              <a:extLst>
                <a:ext uri="{FF2B5EF4-FFF2-40B4-BE49-F238E27FC236}">
                  <a16:creationId xmlns:a16="http://schemas.microsoft.com/office/drawing/2014/main" id="{923559D2-F9AC-4C99-B095-4CE1306663F1}"/>
                </a:ext>
              </a:extLst>
            </p:cNvPr>
            <p:cNvPicPr>
              <a:picLocks noChangeAspect="1"/>
            </p:cNvPicPr>
            <p:nvPr/>
          </p:nvPicPr>
          <p:blipFill>
            <a:blip r:embed="rId8"/>
            <a:stretch>
              <a:fillRect/>
            </a:stretch>
          </p:blipFill>
          <p:spPr>
            <a:xfrm>
              <a:off x="337815" y="3497697"/>
              <a:ext cx="320493" cy="246780"/>
            </a:xfrm>
            <a:prstGeom prst="rect">
              <a:avLst/>
            </a:prstGeom>
          </p:spPr>
        </p:pic>
        <p:grpSp>
          <p:nvGrpSpPr>
            <p:cNvPr id="65" name="Group 64">
              <a:extLst>
                <a:ext uri="{FF2B5EF4-FFF2-40B4-BE49-F238E27FC236}">
                  <a16:creationId xmlns:a16="http://schemas.microsoft.com/office/drawing/2014/main" id="{7FD1BBCE-0DEF-4895-B643-69BE9C7ED103}"/>
                </a:ext>
              </a:extLst>
            </p:cNvPr>
            <p:cNvGrpSpPr/>
            <p:nvPr/>
          </p:nvGrpSpPr>
          <p:grpSpPr>
            <a:xfrm>
              <a:off x="3595934" y="2958722"/>
              <a:ext cx="2401542" cy="415498"/>
              <a:chOff x="3595934" y="2900276"/>
              <a:chExt cx="2401542" cy="415498"/>
            </a:xfrm>
          </p:grpSpPr>
          <p:sp>
            <p:nvSpPr>
              <p:cNvPr id="43" name="Rectangle 42">
                <a:extLst>
                  <a:ext uri="{FF2B5EF4-FFF2-40B4-BE49-F238E27FC236}">
                    <a16:creationId xmlns:a16="http://schemas.microsoft.com/office/drawing/2014/main" id="{DBB7FB73-73A4-4FE9-B47F-D3F05DEF39A2}"/>
                  </a:ext>
                </a:extLst>
              </p:cNvPr>
              <p:cNvSpPr/>
              <p:nvPr/>
            </p:nvSpPr>
            <p:spPr>
              <a:xfrm>
                <a:off x="4214850" y="2900276"/>
                <a:ext cx="1782626" cy="415498"/>
              </a:xfrm>
              <a:prstGeom prst="rect">
                <a:avLst/>
              </a:prstGeom>
              <a:noFill/>
            </p:spPr>
            <p:txBody>
              <a:bodyPr wrap="square" lIns="0" tIns="0" rIns="0" bIns="0" rtlCol="0">
                <a:spAutoFit/>
              </a:bodyPr>
              <a:lstStyle/>
              <a:p>
                <a:pPr>
                  <a:spcBef>
                    <a:spcPts val="500"/>
                  </a:spcBef>
                </a:pPr>
                <a:r>
                  <a:rPr lang="en-US" sz="900" dirty="0"/>
                  <a:t>Mailed copy of “Certificate of Appreciation” for alumni to hang up in their workplaces</a:t>
                </a:r>
              </a:p>
            </p:txBody>
          </p:sp>
          <p:pic>
            <p:nvPicPr>
              <p:cNvPr id="60" name="Picture 59">
                <a:extLst>
                  <a:ext uri="{FF2B5EF4-FFF2-40B4-BE49-F238E27FC236}">
                    <a16:creationId xmlns:a16="http://schemas.microsoft.com/office/drawing/2014/main" id="{0C4CC413-570A-4AB4-8FC6-DB5BB1BDB2FF}"/>
                  </a:ext>
                </a:extLst>
              </p:cNvPr>
              <p:cNvPicPr>
                <a:picLocks noChangeAspect="1"/>
              </p:cNvPicPr>
              <p:nvPr/>
            </p:nvPicPr>
            <p:blipFill>
              <a:blip r:embed="rId9"/>
              <a:stretch>
                <a:fillRect/>
              </a:stretch>
            </p:blipFill>
            <p:spPr>
              <a:xfrm>
                <a:off x="3595934" y="2944575"/>
                <a:ext cx="469234" cy="326899"/>
              </a:xfrm>
              <a:prstGeom prst="rect">
                <a:avLst/>
              </a:prstGeom>
            </p:spPr>
          </p:pic>
        </p:grpSp>
        <p:pic>
          <p:nvPicPr>
            <p:cNvPr id="32" name="Picture 2" descr="Image result for university of glasgow logo">
              <a:extLst>
                <a:ext uri="{FF2B5EF4-FFF2-40B4-BE49-F238E27FC236}">
                  <a16:creationId xmlns:a16="http://schemas.microsoft.com/office/drawing/2014/main" id="{EEBDFFF8-FA89-4A22-87E5-83AA05DC0A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2878" y="778820"/>
              <a:ext cx="629195" cy="1946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30661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EE1532-4299-4FE6-9C04-EABFF19A5B1E}"/>
              </a:ext>
            </a:extLst>
          </p:cNvPr>
          <p:cNvSpPr>
            <a:spLocks noGrp="1"/>
          </p:cNvSpPr>
          <p:nvPr>
            <p:ph type="body" sz="quarter" idx="15"/>
          </p:nvPr>
        </p:nvSpPr>
        <p:spPr/>
        <p:txBody>
          <a:bodyPr/>
          <a:lstStyle/>
          <a:p>
            <a:r>
              <a:rPr lang="en-US" dirty="0"/>
              <a:t>Alumni Engaged through Volunteering More Likely to Give</a:t>
            </a:r>
          </a:p>
        </p:txBody>
      </p:sp>
      <p:sp>
        <p:nvSpPr>
          <p:cNvPr id="3" name="Text Placeholder 2">
            <a:extLst>
              <a:ext uri="{FF2B5EF4-FFF2-40B4-BE49-F238E27FC236}">
                <a16:creationId xmlns:a16="http://schemas.microsoft.com/office/drawing/2014/main" id="{63C405E4-6680-4CD6-BA92-65E0A4AC481D}"/>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3258370B-89A5-4339-9CBA-A8C9EC134EC4}"/>
              </a:ext>
            </a:extLst>
          </p:cNvPr>
          <p:cNvSpPr>
            <a:spLocks noGrp="1"/>
          </p:cNvSpPr>
          <p:nvPr>
            <p:ph type="body" sz="quarter" idx="18"/>
          </p:nvPr>
        </p:nvSpPr>
        <p:spPr>
          <a:xfrm>
            <a:off x="2689933" y="4523601"/>
            <a:ext cx="3710867" cy="276999"/>
          </a:xfrm>
        </p:spPr>
        <p:txBody>
          <a:bodyPr/>
          <a:lstStyle/>
          <a:p>
            <a:r>
              <a:rPr lang="en-US" dirty="0"/>
              <a:t>Source: Cornell University: Office of Volunteer Programmes, "Trustee Task Force on Volunteer Leadership." Last modified May 2013.</a:t>
            </a:r>
            <a:r>
              <a:rPr lang="en-US" dirty="0">
                <a:hlinkClick r:id="rId3"/>
              </a:rPr>
              <a:t>http://www.alumni.cornell.edu/volunteerold/documents/Trustee</a:t>
            </a:r>
            <a:br>
              <a:rPr lang="en-US" dirty="0">
                <a:hlinkClick r:id="rId3"/>
              </a:rPr>
            </a:br>
            <a:r>
              <a:rPr lang="en-US" dirty="0">
                <a:hlinkClick r:id="rId3"/>
              </a:rPr>
              <a:t>TaskForceonVolunteerLeadership Report.pdf</a:t>
            </a:r>
            <a:r>
              <a:rPr lang="en-US" dirty="0"/>
              <a:t> ; EAB interviews and analysis.  </a:t>
            </a:r>
          </a:p>
        </p:txBody>
      </p:sp>
      <p:sp>
        <p:nvSpPr>
          <p:cNvPr id="5" name="Text Placeholder 4">
            <a:extLst>
              <a:ext uri="{FF2B5EF4-FFF2-40B4-BE49-F238E27FC236}">
                <a16:creationId xmlns:a16="http://schemas.microsoft.com/office/drawing/2014/main" id="{046DBA2C-8B59-4743-BBF8-28427432BE4C}"/>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553BE6D8-5C28-43B9-A3CD-2FF4702BC89D}"/>
              </a:ext>
            </a:extLst>
          </p:cNvPr>
          <p:cNvSpPr>
            <a:spLocks noGrp="1"/>
          </p:cNvSpPr>
          <p:nvPr>
            <p:ph type="title"/>
          </p:nvPr>
        </p:nvSpPr>
        <p:spPr>
          <a:xfrm>
            <a:off x="280194" y="67706"/>
            <a:ext cx="5486400" cy="498598"/>
          </a:xfrm>
        </p:spPr>
        <p:txBody>
          <a:bodyPr/>
          <a:lstStyle/>
          <a:p>
            <a:r>
              <a:rPr lang="en-US" dirty="0"/>
              <a:t>Alumni Engagement in Career Development Also Helps the Bottom Line</a:t>
            </a:r>
          </a:p>
        </p:txBody>
      </p:sp>
      <p:grpSp>
        <p:nvGrpSpPr>
          <p:cNvPr id="35" name="Group 34">
            <a:extLst>
              <a:ext uri="{FF2B5EF4-FFF2-40B4-BE49-F238E27FC236}">
                <a16:creationId xmlns:a16="http://schemas.microsoft.com/office/drawing/2014/main" id="{DB92020A-B70C-4C0B-B9EE-6A1D01DB7D1D}"/>
              </a:ext>
            </a:extLst>
          </p:cNvPr>
          <p:cNvGrpSpPr/>
          <p:nvPr/>
        </p:nvGrpSpPr>
        <p:grpSpPr>
          <a:xfrm>
            <a:off x="134938" y="1027494"/>
            <a:ext cx="6023895" cy="3106105"/>
            <a:chOff x="134938" y="1027494"/>
            <a:chExt cx="6023895" cy="3106105"/>
          </a:xfrm>
        </p:grpSpPr>
        <p:sp>
          <p:nvSpPr>
            <p:cNvPr id="7" name="TextBox 6">
              <a:extLst>
                <a:ext uri="{FF2B5EF4-FFF2-40B4-BE49-F238E27FC236}">
                  <a16:creationId xmlns:a16="http://schemas.microsoft.com/office/drawing/2014/main" id="{6E24FA82-BE03-4FDE-A293-65CB86EFFFB0}"/>
                </a:ext>
              </a:extLst>
            </p:cNvPr>
            <p:cNvSpPr txBox="1"/>
            <p:nvPr/>
          </p:nvSpPr>
          <p:spPr bwMode="gray">
            <a:xfrm>
              <a:off x="134938" y="1027494"/>
              <a:ext cx="2893326" cy="318036"/>
            </a:xfrm>
            <a:prstGeom prst="rect">
              <a:avLst/>
            </a:prstGeom>
            <a:noFill/>
          </p:spPr>
          <p:txBody>
            <a:bodyPr wrap="square" lIns="0" tIns="0" rIns="0" bIns="0" rtlCol="0">
              <a:spAutoFit/>
            </a:bodyPr>
            <a:lstStyle/>
            <a:p>
              <a:pPr algn="ctr">
                <a:spcBef>
                  <a:spcPts val="500"/>
                </a:spcBef>
              </a:pPr>
              <a:r>
                <a:rPr lang="en-US" sz="1000" b="1" dirty="0"/>
                <a:t>Unpacking the Connection</a:t>
              </a:r>
            </a:p>
            <a:p>
              <a:pPr algn="ctr">
                <a:spcBef>
                  <a:spcPts val="200"/>
                </a:spcBef>
              </a:pPr>
              <a:r>
                <a:rPr lang="en-US" sz="900" i="1" dirty="0"/>
                <a:t>What Does Volunteering Do? </a:t>
              </a:r>
            </a:p>
          </p:txBody>
        </p:sp>
        <p:grpSp>
          <p:nvGrpSpPr>
            <p:cNvPr id="8" name="Group 7">
              <a:extLst>
                <a:ext uri="{FF2B5EF4-FFF2-40B4-BE49-F238E27FC236}">
                  <a16:creationId xmlns:a16="http://schemas.microsoft.com/office/drawing/2014/main" id="{97E0F027-5ECA-447B-996E-DFF5F26BBC54}"/>
                </a:ext>
              </a:extLst>
            </p:cNvPr>
            <p:cNvGrpSpPr/>
            <p:nvPr/>
          </p:nvGrpSpPr>
          <p:grpSpPr>
            <a:xfrm>
              <a:off x="214144" y="2007413"/>
              <a:ext cx="2639325" cy="276999"/>
              <a:chOff x="214144" y="2059617"/>
              <a:chExt cx="2639325" cy="276999"/>
            </a:xfrm>
          </p:grpSpPr>
          <p:sp>
            <p:nvSpPr>
              <p:cNvPr id="9" name="TextBox 8">
                <a:extLst>
                  <a:ext uri="{FF2B5EF4-FFF2-40B4-BE49-F238E27FC236}">
                    <a16:creationId xmlns:a16="http://schemas.microsoft.com/office/drawing/2014/main" id="{21AE5FBB-FE13-4516-95B2-0636914D8436}"/>
                  </a:ext>
                </a:extLst>
              </p:cNvPr>
              <p:cNvSpPr txBox="1"/>
              <p:nvPr/>
            </p:nvSpPr>
            <p:spPr bwMode="gray">
              <a:xfrm>
                <a:off x="513115" y="2059617"/>
                <a:ext cx="2340354" cy="276999"/>
              </a:xfrm>
              <a:prstGeom prst="rect">
                <a:avLst/>
              </a:prstGeom>
              <a:noFill/>
            </p:spPr>
            <p:txBody>
              <a:bodyPr wrap="square" lIns="0" tIns="0" rIns="0" bIns="0" rtlCol="0">
                <a:spAutoFit/>
              </a:bodyPr>
              <a:lstStyle/>
              <a:p>
                <a:pPr>
                  <a:spcBef>
                    <a:spcPts val="500"/>
                  </a:spcBef>
                </a:pPr>
                <a:r>
                  <a:rPr lang="en-US" sz="900" dirty="0"/>
                  <a:t>Exposes donor to cause, </a:t>
                </a:r>
                <a:r>
                  <a:rPr lang="en-US" sz="900" dirty="0" err="1"/>
                  <a:t>personalising</a:t>
                </a:r>
                <a:r>
                  <a:rPr lang="en-US" sz="900" dirty="0"/>
                  <a:t> and sparking emotional connection </a:t>
                </a:r>
              </a:p>
            </p:txBody>
          </p:sp>
          <p:pic>
            <p:nvPicPr>
              <p:cNvPr id="10" name="Picture 2" descr="L:\public\share\ABC Templates and Resources\EAB Templates and Resources\EAB Art Icons Logos\EAB Icons\Call.png">
                <a:extLst>
                  <a:ext uri="{FF2B5EF4-FFF2-40B4-BE49-F238E27FC236}">
                    <a16:creationId xmlns:a16="http://schemas.microsoft.com/office/drawing/2014/main" id="{74B9CEC4-F296-4DF0-9635-3E8268890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144" y="2083816"/>
                <a:ext cx="228600" cy="228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377674A1-3801-4BA2-AA49-7F810F1676AC}"/>
                </a:ext>
              </a:extLst>
            </p:cNvPr>
            <p:cNvGrpSpPr/>
            <p:nvPr/>
          </p:nvGrpSpPr>
          <p:grpSpPr>
            <a:xfrm>
              <a:off x="194457" y="3183069"/>
              <a:ext cx="2495476" cy="415498"/>
              <a:chOff x="194457" y="3260069"/>
              <a:chExt cx="2495476" cy="415498"/>
            </a:xfrm>
          </p:grpSpPr>
          <p:sp>
            <p:nvSpPr>
              <p:cNvPr id="12" name="TextBox 11">
                <a:extLst>
                  <a:ext uri="{FF2B5EF4-FFF2-40B4-BE49-F238E27FC236}">
                    <a16:creationId xmlns:a16="http://schemas.microsoft.com/office/drawing/2014/main" id="{6A6F576D-CF12-40BE-9F05-4F12D2D67DE1}"/>
                  </a:ext>
                </a:extLst>
              </p:cNvPr>
              <p:cNvSpPr txBox="1"/>
              <p:nvPr/>
            </p:nvSpPr>
            <p:spPr bwMode="gray">
              <a:xfrm>
                <a:off x="513115" y="3260069"/>
                <a:ext cx="2176818" cy="415498"/>
              </a:xfrm>
              <a:prstGeom prst="rect">
                <a:avLst/>
              </a:prstGeom>
              <a:noFill/>
            </p:spPr>
            <p:txBody>
              <a:bodyPr wrap="square" lIns="0" tIns="0" rIns="0" bIns="0" rtlCol="0">
                <a:spAutoFit/>
              </a:bodyPr>
              <a:lstStyle/>
              <a:p>
                <a:pPr>
                  <a:spcBef>
                    <a:spcPts val="500"/>
                  </a:spcBef>
                </a:pPr>
                <a:r>
                  <a:rPr lang="en-US" sz="900" dirty="0"/>
                  <a:t>Wraps donor in positively reinforcing relationships and welcomes them to “inner circle” </a:t>
                </a:r>
              </a:p>
            </p:txBody>
          </p:sp>
          <p:pic>
            <p:nvPicPr>
              <p:cNvPr id="13" name="Picture 3" descr="L:\public\share\ABC Templates and Resources\EAB Templates and Resources\EAB Art Icons Logos\EAB Icons\Combind_Icons_Continuum_of_Care.png">
                <a:extLst>
                  <a:ext uri="{FF2B5EF4-FFF2-40B4-BE49-F238E27FC236}">
                    <a16:creationId xmlns:a16="http://schemas.microsoft.com/office/drawing/2014/main" id="{85B3B19C-292B-4E82-A998-4F871CF289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457" y="3326104"/>
                <a:ext cx="267975" cy="2600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9F2DCB71-8E06-4F72-B7B1-8D441B197479}"/>
                </a:ext>
              </a:extLst>
            </p:cNvPr>
            <p:cNvGrpSpPr/>
            <p:nvPr/>
          </p:nvGrpSpPr>
          <p:grpSpPr>
            <a:xfrm>
              <a:off x="193190" y="3856600"/>
              <a:ext cx="2496743" cy="276999"/>
              <a:chOff x="193190" y="3945997"/>
              <a:chExt cx="2496743" cy="276999"/>
            </a:xfrm>
          </p:grpSpPr>
          <p:sp>
            <p:nvSpPr>
              <p:cNvPr id="15" name="TextBox 14">
                <a:extLst>
                  <a:ext uri="{FF2B5EF4-FFF2-40B4-BE49-F238E27FC236}">
                    <a16:creationId xmlns:a16="http://schemas.microsoft.com/office/drawing/2014/main" id="{967195EF-7F92-4FD9-AE2D-7AFC5CA7B6EF}"/>
                  </a:ext>
                </a:extLst>
              </p:cNvPr>
              <p:cNvSpPr txBox="1"/>
              <p:nvPr/>
            </p:nvSpPr>
            <p:spPr bwMode="gray">
              <a:xfrm>
                <a:off x="513115" y="3945997"/>
                <a:ext cx="2176818" cy="276999"/>
              </a:xfrm>
              <a:prstGeom prst="rect">
                <a:avLst/>
              </a:prstGeom>
              <a:noFill/>
            </p:spPr>
            <p:txBody>
              <a:bodyPr wrap="square" lIns="0" tIns="0" rIns="0" bIns="0" rtlCol="0">
                <a:spAutoFit/>
              </a:bodyPr>
              <a:lstStyle/>
              <a:p>
                <a:pPr>
                  <a:spcBef>
                    <a:spcPts val="500"/>
                  </a:spcBef>
                </a:pPr>
                <a:r>
                  <a:rPr lang="en-US" sz="900" dirty="0"/>
                  <a:t>Allows monitoring for impact and accountability </a:t>
                </a:r>
              </a:p>
            </p:txBody>
          </p:sp>
          <p:pic>
            <p:nvPicPr>
              <p:cNvPr id="16" name="Picture 5" descr="L:\public\share\ABC Templates and Resources\EAB Templates and Resources\EAB Art Icons Logos\EAB Icons\Eye.png">
                <a:extLst>
                  <a:ext uri="{FF2B5EF4-FFF2-40B4-BE49-F238E27FC236}">
                    <a16:creationId xmlns:a16="http://schemas.microsoft.com/office/drawing/2014/main" id="{BFF2B732-DD12-417E-801F-552D74A60D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190" y="4008876"/>
                <a:ext cx="270508" cy="1648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0742DAE5-D85D-4EFD-9616-5EB6726F5F04}"/>
                </a:ext>
              </a:extLst>
            </p:cNvPr>
            <p:cNvGrpSpPr/>
            <p:nvPr/>
          </p:nvGrpSpPr>
          <p:grpSpPr>
            <a:xfrm>
              <a:off x="168391" y="1477068"/>
              <a:ext cx="2521542" cy="272312"/>
              <a:chOff x="168391" y="1516874"/>
              <a:chExt cx="2521542" cy="272312"/>
            </a:xfrm>
          </p:grpSpPr>
          <p:sp>
            <p:nvSpPr>
              <p:cNvPr id="18" name="TextBox 17">
                <a:extLst>
                  <a:ext uri="{FF2B5EF4-FFF2-40B4-BE49-F238E27FC236}">
                    <a16:creationId xmlns:a16="http://schemas.microsoft.com/office/drawing/2014/main" id="{D096A9C3-548E-4012-8C31-EFB7C2B8F036}"/>
                  </a:ext>
                </a:extLst>
              </p:cNvPr>
              <p:cNvSpPr txBox="1"/>
              <p:nvPr/>
            </p:nvSpPr>
            <p:spPr bwMode="gray">
              <a:xfrm>
                <a:off x="513115" y="1583781"/>
                <a:ext cx="2176818" cy="138499"/>
              </a:xfrm>
              <a:prstGeom prst="rect">
                <a:avLst/>
              </a:prstGeom>
              <a:noFill/>
            </p:spPr>
            <p:txBody>
              <a:bodyPr wrap="square" lIns="0" tIns="0" rIns="0" bIns="0" rtlCol="0">
                <a:spAutoFit/>
              </a:bodyPr>
              <a:lstStyle/>
              <a:p>
                <a:pPr>
                  <a:spcBef>
                    <a:spcPts val="500"/>
                  </a:spcBef>
                </a:pPr>
                <a:r>
                  <a:rPr lang="en-US" sz="900" dirty="0"/>
                  <a:t>Enfranchises donor as stakeholder</a:t>
                </a:r>
              </a:p>
            </p:txBody>
          </p:sp>
          <p:pic>
            <p:nvPicPr>
              <p:cNvPr id="19" name="Picture 6" descr="L:\public\share\ABC Templates and Resources\EAB Templates and Resources\EAB Art Icons Logos\EAB Icons\Column_pillar.png">
                <a:extLst>
                  <a:ext uri="{FF2B5EF4-FFF2-40B4-BE49-F238E27FC236}">
                    <a16:creationId xmlns:a16="http://schemas.microsoft.com/office/drawing/2014/main" id="{857DC7FC-879A-42AA-B27D-0989CDA9A2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8391" y="1516874"/>
                <a:ext cx="320106" cy="2723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407FE979-4671-4EB4-B5CF-E83CF82C7DF5}"/>
                </a:ext>
              </a:extLst>
            </p:cNvPr>
            <p:cNvGrpSpPr/>
            <p:nvPr/>
          </p:nvGrpSpPr>
          <p:grpSpPr>
            <a:xfrm>
              <a:off x="183644" y="2542445"/>
              <a:ext cx="2506289" cy="382591"/>
              <a:chOff x="183644" y="2607047"/>
              <a:chExt cx="2506289" cy="382591"/>
            </a:xfrm>
          </p:grpSpPr>
          <p:sp>
            <p:nvSpPr>
              <p:cNvPr id="21" name="TextBox 20">
                <a:extLst>
                  <a:ext uri="{FF2B5EF4-FFF2-40B4-BE49-F238E27FC236}">
                    <a16:creationId xmlns:a16="http://schemas.microsoft.com/office/drawing/2014/main" id="{8E09CCAE-0C09-4CB2-BCC9-0A914B5D6472}"/>
                  </a:ext>
                </a:extLst>
              </p:cNvPr>
              <p:cNvSpPr txBox="1"/>
              <p:nvPr/>
            </p:nvSpPr>
            <p:spPr bwMode="gray">
              <a:xfrm>
                <a:off x="513115" y="2659843"/>
                <a:ext cx="2176818" cy="276999"/>
              </a:xfrm>
              <a:prstGeom prst="rect">
                <a:avLst/>
              </a:prstGeom>
              <a:noFill/>
            </p:spPr>
            <p:txBody>
              <a:bodyPr wrap="square" lIns="0" tIns="0" rIns="0" bIns="0" rtlCol="0">
                <a:spAutoFit/>
              </a:bodyPr>
              <a:lstStyle/>
              <a:p>
                <a:pPr>
                  <a:spcBef>
                    <a:spcPts val="500"/>
                  </a:spcBef>
                </a:pPr>
                <a:r>
                  <a:rPr lang="en-US" sz="900" dirty="0"/>
                  <a:t>Fosters sense of distinctive package of contributions</a:t>
                </a:r>
              </a:p>
            </p:txBody>
          </p:sp>
          <p:pic>
            <p:nvPicPr>
              <p:cNvPr id="22" name="Picture 7" descr="L:\public\share\ABC Templates and Resources\EAB Templates and Resources\EAB Art Icons Logos\EAB Icons\Gears.png">
                <a:extLst>
                  <a:ext uri="{FF2B5EF4-FFF2-40B4-BE49-F238E27FC236}">
                    <a16:creationId xmlns:a16="http://schemas.microsoft.com/office/drawing/2014/main" id="{70EA4F43-CE44-4F43-969A-B5AA129977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644" y="2607047"/>
                <a:ext cx="289600" cy="382591"/>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extBox 22">
              <a:extLst>
                <a:ext uri="{FF2B5EF4-FFF2-40B4-BE49-F238E27FC236}">
                  <a16:creationId xmlns:a16="http://schemas.microsoft.com/office/drawing/2014/main" id="{54BFAD90-4730-40AF-9B00-ACE9EBBBC4FB}"/>
                </a:ext>
              </a:extLst>
            </p:cNvPr>
            <p:cNvSpPr txBox="1"/>
            <p:nvPr/>
          </p:nvSpPr>
          <p:spPr bwMode="gray">
            <a:xfrm>
              <a:off x="3178398" y="1027494"/>
              <a:ext cx="2980435" cy="318036"/>
            </a:xfrm>
            <a:prstGeom prst="rect">
              <a:avLst/>
            </a:prstGeom>
            <a:noFill/>
          </p:spPr>
          <p:txBody>
            <a:bodyPr wrap="square" lIns="0" tIns="0" rIns="0" bIns="0" rtlCol="0">
              <a:spAutoFit/>
            </a:bodyPr>
            <a:lstStyle/>
            <a:p>
              <a:pPr algn="ctr">
                <a:spcBef>
                  <a:spcPts val="500"/>
                </a:spcBef>
              </a:pPr>
              <a:r>
                <a:rPr lang="en-US" sz="1000" b="1" dirty="0"/>
                <a:t>A Snapshot of One University</a:t>
              </a:r>
            </a:p>
            <a:p>
              <a:pPr algn="ctr">
                <a:spcBef>
                  <a:spcPts val="200"/>
                </a:spcBef>
              </a:pPr>
              <a:r>
                <a:rPr lang="en-US" sz="900" i="1" dirty="0"/>
                <a:t>Cornell University, FY 2011-2012</a:t>
              </a:r>
            </a:p>
          </p:txBody>
        </p:sp>
        <p:sp>
          <p:nvSpPr>
            <p:cNvPr id="24" name="TextBox 23">
              <a:extLst>
                <a:ext uri="{FF2B5EF4-FFF2-40B4-BE49-F238E27FC236}">
                  <a16:creationId xmlns:a16="http://schemas.microsoft.com/office/drawing/2014/main" id="{9CF79D00-3ABA-47B5-AF3E-7D6E96D1D2DA}"/>
                </a:ext>
              </a:extLst>
            </p:cNvPr>
            <p:cNvSpPr txBox="1"/>
            <p:nvPr/>
          </p:nvSpPr>
          <p:spPr bwMode="gray">
            <a:xfrm>
              <a:off x="3255265" y="1554087"/>
              <a:ext cx="657231"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57%</a:t>
              </a:r>
            </a:p>
          </p:txBody>
        </p:sp>
        <p:sp>
          <p:nvSpPr>
            <p:cNvPr id="25" name="TextBox 24">
              <a:extLst>
                <a:ext uri="{FF2B5EF4-FFF2-40B4-BE49-F238E27FC236}">
                  <a16:creationId xmlns:a16="http://schemas.microsoft.com/office/drawing/2014/main" id="{28997287-40DD-41E3-A36C-8656A32CE66C}"/>
                </a:ext>
              </a:extLst>
            </p:cNvPr>
            <p:cNvSpPr txBox="1"/>
            <p:nvPr/>
          </p:nvSpPr>
          <p:spPr bwMode="gray">
            <a:xfrm>
              <a:off x="4095653" y="1477068"/>
              <a:ext cx="1843615" cy="553998"/>
            </a:xfrm>
            <a:prstGeom prst="rect">
              <a:avLst/>
            </a:prstGeom>
            <a:noFill/>
          </p:spPr>
          <p:txBody>
            <a:bodyPr wrap="square" lIns="0" tIns="0" rIns="0" bIns="0" rtlCol="0">
              <a:spAutoFit/>
            </a:bodyPr>
            <a:lstStyle/>
            <a:p>
              <a:pPr>
                <a:spcBef>
                  <a:spcPts val="500"/>
                </a:spcBef>
              </a:pPr>
              <a:r>
                <a:rPr lang="en-US" sz="900" dirty="0"/>
                <a:t>Giving rate amongst volunteers – compared to </a:t>
              </a:r>
              <a:r>
                <a:rPr lang="en-US" sz="900" b="1" dirty="0">
                  <a:solidFill>
                    <a:schemeClr val="accent6"/>
                  </a:solidFill>
                </a:rPr>
                <a:t>36% </a:t>
              </a:r>
              <a:r>
                <a:rPr lang="en-US" sz="900" dirty="0"/>
                <a:t>from event attendees and </a:t>
              </a:r>
              <a:r>
                <a:rPr lang="en-US" sz="900" b="1" dirty="0">
                  <a:solidFill>
                    <a:schemeClr val="accent6"/>
                  </a:solidFill>
                </a:rPr>
                <a:t>3% </a:t>
              </a:r>
              <a:r>
                <a:rPr lang="en-US" sz="900" dirty="0"/>
                <a:t>from alumni who are neither </a:t>
              </a:r>
            </a:p>
          </p:txBody>
        </p:sp>
        <p:sp>
          <p:nvSpPr>
            <p:cNvPr id="26" name="TextBox 25">
              <a:extLst>
                <a:ext uri="{FF2B5EF4-FFF2-40B4-BE49-F238E27FC236}">
                  <a16:creationId xmlns:a16="http://schemas.microsoft.com/office/drawing/2014/main" id="{B9E072BF-6FBA-4485-A6D7-BC63929BD663}"/>
                </a:ext>
              </a:extLst>
            </p:cNvPr>
            <p:cNvSpPr txBox="1"/>
            <p:nvPr/>
          </p:nvSpPr>
          <p:spPr bwMode="gray">
            <a:xfrm>
              <a:off x="3255265" y="2280807"/>
              <a:ext cx="522579"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10x</a:t>
              </a:r>
            </a:p>
          </p:txBody>
        </p:sp>
        <p:sp>
          <p:nvSpPr>
            <p:cNvPr id="27" name="TextBox 26">
              <a:extLst>
                <a:ext uri="{FF2B5EF4-FFF2-40B4-BE49-F238E27FC236}">
                  <a16:creationId xmlns:a16="http://schemas.microsoft.com/office/drawing/2014/main" id="{0D2EEAAF-93B5-4465-9DF8-F9A964E6C85A}"/>
                </a:ext>
              </a:extLst>
            </p:cNvPr>
            <p:cNvSpPr txBox="1"/>
            <p:nvPr/>
          </p:nvSpPr>
          <p:spPr bwMode="gray">
            <a:xfrm>
              <a:off x="4095653" y="2211408"/>
              <a:ext cx="1887691" cy="553998"/>
            </a:xfrm>
            <a:prstGeom prst="rect">
              <a:avLst/>
            </a:prstGeom>
            <a:noFill/>
          </p:spPr>
          <p:txBody>
            <a:bodyPr wrap="square" lIns="0" tIns="0" rIns="0" bIns="0" rtlCol="0">
              <a:spAutoFit/>
            </a:bodyPr>
            <a:lstStyle/>
            <a:p>
              <a:pPr>
                <a:spcBef>
                  <a:spcPts val="500"/>
                </a:spcBef>
              </a:pPr>
              <a:r>
                <a:rPr lang="en-US" sz="900" dirty="0"/>
                <a:t>Average differential in median gift size between alumni donors</a:t>
              </a:r>
              <a:r>
                <a:rPr lang="en-US" sz="900" baseline="30000" dirty="0"/>
                <a:t>1</a:t>
              </a:r>
              <a:r>
                <a:rPr lang="en-US" sz="900" dirty="0"/>
                <a:t> who volunteer versus those who do not</a:t>
              </a:r>
              <a:r>
                <a:rPr lang="en-US" sz="900" baseline="30000" dirty="0"/>
                <a:t>2</a:t>
              </a:r>
            </a:p>
          </p:txBody>
        </p:sp>
        <p:sp>
          <p:nvSpPr>
            <p:cNvPr id="28" name="TextBox 27">
              <a:extLst>
                <a:ext uri="{FF2B5EF4-FFF2-40B4-BE49-F238E27FC236}">
                  <a16:creationId xmlns:a16="http://schemas.microsoft.com/office/drawing/2014/main" id="{F791B60B-4442-45D5-BD84-9DB4DEF34971}"/>
                </a:ext>
              </a:extLst>
            </p:cNvPr>
            <p:cNvSpPr txBox="1"/>
            <p:nvPr/>
          </p:nvSpPr>
          <p:spPr bwMode="gray">
            <a:xfrm>
              <a:off x="3255265" y="2945748"/>
              <a:ext cx="657231" cy="384721"/>
            </a:xfrm>
            <a:prstGeom prst="rect">
              <a:avLst/>
            </a:prstGeom>
            <a:noFill/>
          </p:spPr>
          <p:txBody>
            <a:bodyPr wrap="none" lIns="0" tIns="0" rIns="0" bIns="0" rtlCol="0">
              <a:spAutoFit/>
            </a:bodyPr>
            <a:lstStyle/>
            <a:p>
              <a:pPr>
                <a:spcBef>
                  <a:spcPts val="500"/>
                </a:spcBef>
              </a:pPr>
              <a:r>
                <a:rPr lang="en-US" sz="2500" dirty="0">
                  <a:solidFill>
                    <a:schemeClr val="accent6"/>
                  </a:solidFill>
                  <a:latin typeface="Rockwell" panose="02060603020205020403" pitchFamily="18" charset="0"/>
                </a:rPr>
                <a:t>83%</a:t>
              </a:r>
            </a:p>
          </p:txBody>
        </p:sp>
        <p:sp>
          <p:nvSpPr>
            <p:cNvPr id="29" name="TextBox 28">
              <a:extLst>
                <a:ext uri="{FF2B5EF4-FFF2-40B4-BE49-F238E27FC236}">
                  <a16:creationId xmlns:a16="http://schemas.microsoft.com/office/drawing/2014/main" id="{067DB160-F040-43FD-B11E-04FE585F3F8C}"/>
                </a:ext>
              </a:extLst>
            </p:cNvPr>
            <p:cNvSpPr txBox="1"/>
            <p:nvPr/>
          </p:nvSpPr>
          <p:spPr bwMode="gray">
            <a:xfrm>
              <a:off x="4095653" y="2999609"/>
              <a:ext cx="1762963" cy="276999"/>
            </a:xfrm>
            <a:prstGeom prst="rect">
              <a:avLst/>
            </a:prstGeom>
            <a:noFill/>
          </p:spPr>
          <p:txBody>
            <a:bodyPr wrap="square" lIns="0" tIns="0" rIns="0" bIns="0" rtlCol="0">
              <a:spAutoFit/>
            </a:bodyPr>
            <a:lstStyle/>
            <a:p>
              <a:pPr>
                <a:spcBef>
                  <a:spcPts val="500"/>
                </a:spcBef>
              </a:pPr>
              <a:r>
                <a:rPr lang="en-US" sz="900" dirty="0"/>
                <a:t>Of top 320 donors who give &gt;$1M are volunteers  </a:t>
              </a:r>
            </a:p>
          </p:txBody>
        </p:sp>
      </p:grpSp>
      <p:graphicFrame>
        <p:nvGraphicFramePr>
          <p:cNvPr id="30" name="Table 29">
            <a:extLst>
              <a:ext uri="{FF2B5EF4-FFF2-40B4-BE49-F238E27FC236}">
                <a16:creationId xmlns:a16="http://schemas.microsoft.com/office/drawing/2014/main" id="{F708884F-3380-4772-A4C7-0D2FBD19727F}"/>
              </a:ext>
            </a:extLst>
          </p:cNvPr>
          <p:cNvGraphicFramePr>
            <a:graphicFrameLocks noGrp="1"/>
          </p:cNvGraphicFramePr>
          <p:nvPr/>
        </p:nvGraphicFramePr>
        <p:xfrm>
          <a:off x="3188964" y="3413211"/>
          <a:ext cx="2959303" cy="1038860"/>
        </p:xfrm>
        <a:graphic>
          <a:graphicData uri="http://schemas.openxmlformats.org/drawingml/2006/table">
            <a:tbl>
              <a:tblPr firstRow="1" bandRow="1">
                <a:tableStyleId>{2D5ABB26-0587-4C30-8999-92F81FD0307C}</a:tableStyleId>
              </a:tblPr>
              <a:tblGrid>
                <a:gridCol w="2959303">
                  <a:extLst>
                    <a:ext uri="{9D8B030D-6E8A-4147-A177-3AD203B41FA5}">
                      <a16:colId xmlns:a16="http://schemas.microsoft.com/office/drawing/2014/main" val="20000"/>
                    </a:ext>
                  </a:extLst>
                </a:gridCol>
              </a:tblGrid>
              <a:tr h="0">
                <a:tc>
                  <a:txBody>
                    <a:bodyPr/>
                    <a:lstStyle/>
                    <a:p>
                      <a:pPr algn="l">
                        <a:spcBef>
                          <a:spcPts val="300"/>
                        </a:spcBef>
                      </a:pPr>
                      <a:r>
                        <a:rPr lang="en-US" sz="1000" b="1" baseline="0" dirty="0"/>
                        <a:t>Upgrades that Endure </a:t>
                      </a:r>
                      <a:endParaRPr lang="en-US" sz="1000" b="1" dirty="0"/>
                    </a:p>
                    <a:p>
                      <a:pPr algn="l">
                        <a:spcBef>
                          <a:spcPts val="500"/>
                        </a:spcBef>
                      </a:pPr>
                      <a:r>
                        <a:rPr lang="en-US" sz="900" dirty="0"/>
                        <a:t>The</a:t>
                      </a:r>
                      <a:r>
                        <a:rPr lang="en-US" sz="900" baseline="0" dirty="0"/>
                        <a:t> annual giving of </a:t>
                      </a:r>
                      <a:r>
                        <a:rPr lang="en-US" sz="900" dirty="0"/>
                        <a:t>average leadership volunteer: </a:t>
                      </a:r>
                      <a:r>
                        <a:rPr lang="en-US" sz="900" b="1" dirty="0">
                          <a:solidFill>
                            <a:schemeClr val="accent6"/>
                          </a:solidFill>
                        </a:rPr>
                        <a:t>$916</a:t>
                      </a:r>
                      <a:r>
                        <a:rPr lang="en-US" sz="900" dirty="0"/>
                        <a:t> in decade before term, </a:t>
                      </a:r>
                      <a:r>
                        <a:rPr lang="en-US" sz="900" dirty="0">
                          <a:solidFill>
                            <a:schemeClr val="accent6"/>
                          </a:solidFill>
                        </a:rPr>
                        <a:t>$</a:t>
                      </a:r>
                      <a:r>
                        <a:rPr lang="en-US" sz="900" b="1" dirty="0">
                          <a:solidFill>
                            <a:schemeClr val="accent6"/>
                          </a:solidFill>
                        </a:rPr>
                        <a:t>3,517</a:t>
                      </a:r>
                      <a:r>
                        <a:rPr lang="en-US" sz="900" b="0" dirty="0">
                          <a:solidFill>
                            <a:schemeClr val="tx1"/>
                          </a:solidFill>
                        </a:rPr>
                        <a:t> during term, </a:t>
                      </a:r>
                      <a:r>
                        <a:rPr lang="en-US" sz="900" b="1" dirty="0">
                          <a:solidFill>
                            <a:schemeClr val="accent6"/>
                          </a:solidFill>
                        </a:rPr>
                        <a:t>$2,250 </a:t>
                      </a:r>
                      <a:r>
                        <a:rPr lang="en-US" sz="900" b="0" dirty="0">
                          <a:solidFill>
                            <a:schemeClr val="tx1"/>
                          </a:solidFill>
                        </a:rPr>
                        <a:t>in four years after term ends, and </a:t>
                      </a:r>
                      <a:r>
                        <a:rPr lang="en-US" sz="900" b="1" dirty="0">
                          <a:solidFill>
                            <a:schemeClr val="accent6"/>
                          </a:solidFill>
                        </a:rPr>
                        <a:t>$1,148 </a:t>
                      </a:r>
                      <a:r>
                        <a:rPr lang="en-US" sz="900" b="0" dirty="0">
                          <a:solidFill>
                            <a:schemeClr val="tx1"/>
                          </a:solidFill>
                        </a:rPr>
                        <a:t>in</a:t>
                      </a:r>
                      <a:r>
                        <a:rPr lang="en-US" sz="900" b="0" baseline="0" dirty="0">
                          <a:solidFill>
                            <a:schemeClr val="tx1"/>
                          </a:solidFill>
                        </a:rPr>
                        <a:t> decade after.</a:t>
                      </a:r>
                      <a:endParaRPr lang="en-US" sz="900" b="0" dirty="0">
                        <a:solidFill>
                          <a:schemeClr val="tx1"/>
                        </a:solidFill>
                      </a:endParaRPr>
                    </a:p>
                  </a:txBody>
                  <a:tcPr marL="137160" marT="137160" marB="137160">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grpSp>
        <p:nvGrpSpPr>
          <p:cNvPr id="31" name="Group 30">
            <a:extLst>
              <a:ext uri="{FF2B5EF4-FFF2-40B4-BE49-F238E27FC236}">
                <a16:creationId xmlns:a16="http://schemas.microsoft.com/office/drawing/2014/main" id="{A8FFF1FE-2B93-450D-BE41-DCC01D286714}"/>
              </a:ext>
            </a:extLst>
          </p:cNvPr>
          <p:cNvGrpSpPr/>
          <p:nvPr/>
        </p:nvGrpSpPr>
        <p:grpSpPr bwMode="gray">
          <a:xfrm>
            <a:off x="5876595" y="3413211"/>
            <a:ext cx="271672" cy="181522"/>
            <a:chOff x="4411101" y="2003891"/>
            <a:chExt cx="271672" cy="181522"/>
          </a:xfrm>
        </p:grpSpPr>
        <p:sp>
          <p:nvSpPr>
            <p:cNvPr id="32" name="Rectangle 31">
              <a:extLst>
                <a:ext uri="{FF2B5EF4-FFF2-40B4-BE49-F238E27FC236}">
                  <a16:creationId xmlns:a16="http://schemas.microsoft.com/office/drawing/2014/main" id="{461AD0A6-2B0C-45CB-95C5-E8396B5328BD}"/>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3" name="Round Same Side Corner Rectangle 57">
              <a:extLst>
                <a:ext uri="{FF2B5EF4-FFF2-40B4-BE49-F238E27FC236}">
                  <a16:creationId xmlns:a16="http://schemas.microsoft.com/office/drawing/2014/main" id="{27F0788B-92C4-4CC1-8391-40AC47892D05}"/>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4" name="Freeform 58">
              <a:extLst>
                <a:ext uri="{FF2B5EF4-FFF2-40B4-BE49-F238E27FC236}">
                  <a16:creationId xmlns:a16="http://schemas.microsoft.com/office/drawing/2014/main" id="{C632DCBC-A75B-4D7C-9930-26CD39BC7E26}"/>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spTree>
    <p:extLst>
      <p:ext uri="{BB962C8B-B14F-4D97-AF65-F5344CB8AC3E}">
        <p14:creationId xmlns:p14="http://schemas.microsoft.com/office/powerpoint/2010/main" val="30048740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C350B9-3C9B-4378-BD03-351E0C6CEB6B}"/>
              </a:ext>
            </a:extLst>
          </p:cNvPr>
          <p:cNvSpPr>
            <a:spLocks noGrp="1"/>
          </p:cNvSpPr>
          <p:nvPr>
            <p:ph type="body" sz="quarter" idx="15"/>
          </p:nvPr>
        </p:nvSpPr>
        <p:spPr>
          <a:xfrm>
            <a:off x="280195" y="640267"/>
            <a:ext cx="5842794" cy="184666"/>
          </a:xfrm>
        </p:spPr>
        <p:txBody>
          <a:bodyPr/>
          <a:lstStyle/>
          <a:p>
            <a:r>
              <a:rPr lang="en-US" dirty="0"/>
              <a:t>Duke Launches Audit to Assess Alumni-Student Engagement Landscape </a:t>
            </a:r>
          </a:p>
        </p:txBody>
      </p:sp>
      <p:sp>
        <p:nvSpPr>
          <p:cNvPr id="3" name="Text Placeholder 2">
            <a:extLst>
              <a:ext uri="{FF2B5EF4-FFF2-40B4-BE49-F238E27FC236}">
                <a16:creationId xmlns:a16="http://schemas.microsoft.com/office/drawing/2014/main" id="{90D0B1D9-4929-4DD1-81D6-71AADF455078}"/>
              </a:ext>
            </a:extLst>
          </p:cNvPr>
          <p:cNvSpPr>
            <a:spLocks noGrp="1"/>
          </p:cNvSpPr>
          <p:nvPr>
            <p:ph type="body" sz="quarter" idx="16"/>
          </p:nvPr>
        </p:nvSpPr>
        <p:spPr>
          <a:xfrm>
            <a:off x="280193" y="99782"/>
            <a:ext cx="3806031" cy="123111"/>
          </a:xfrm>
        </p:spPr>
        <p:txBody>
          <a:bodyPr/>
          <a:lstStyle/>
          <a:p>
            <a:r>
              <a:rPr lang="en-US" dirty="0"/>
              <a:t>Strategy 12: Evaluating and Communicating Programme Impact</a:t>
            </a:r>
          </a:p>
        </p:txBody>
      </p:sp>
      <p:sp>
        <p:nvSpPr>
          <p:cNvPr id="4" name="Text Placeholder 3">
            <a:extLst>
              <a:ext uri="{FF2B5EF4-FFF2-40B4-BE49-F238E27FC236}">
                <a16:creationId xmlns:a16="http://schemas.microsoft.com/office/drawing/2014/main" id="{FF6955B7-9588-4EF9-A8ED-5D949C15C243}"/>
              </a:ext>
            </a:extLst>
          </p:cNvPr>
          <p:cNvSpPr>
            <a:spLocks noGrp="1"/>
          </p:cNvSpPr>
          <p:nvPr>
            <p:ph type="body" sz="quarter" idx="18"/>
          </p:nvPr>
        </p:nvSpPr>
        <p:spPr>
          <a:xfrm>
            <a:off x="4086224" y="4677489"/>
            <a:ext cx="2314576" cy="123111"/>
          </a:xfrm>
        </p:spPr>
        <p:txBody>
          <a:bodyPr/>
          <a:lstStyle/>
          <a:p>
            <a:pPr algn="r"/>
            <a:r>
              <a:rPr lang="en-US" dirty="0"/>
              <a:t>Source: Duke University, Durham, NC, EAB interviews and analysis.</a:t>
            </a:r>
          </a:p>
        </p:txBody>
      </p:sp>
      <p:sp>
        <p:nvSpPr>
          <p:cNvPr id="6" name="Title 5">
            <a:extLst>
              <a:ext uri="{FF2B5EF4-FFF2-40B4-BE49-F238E27FC236}">
                <a16:creationId xmlns:a16="http://schemas.microsoft.com/office/drawing/2014/main" id="{FDD372B6-1F75-42FB-99D5-202FB892903D}"/>
              </a:ext>
            </a:extLst>
          </p:cNvPr>
          <p:cNvSpPr>
            <a:spLocks noGrp="1"/>
          </p:cNvSpPr>
          <p:nvPr>
            <p:ph type="title"/>
          </p:nvPr>
        </p:nvSpPr>
        <p:spPr/>
        <p:txBody>
          <a:bodyPr/>
          <a:lstStyle/>
          <a:p>
            <a:r>
              <a:rPr lang="en-US" dirty="0"/>
              <a:t>How Are We Doing?</a:t>
            </a:r>
          </a:p>
        </p:txBody>
      </p:sp>
      <p:grpSp>
        <p:nvGrpSpPr>
          <p:cNvPr id="5" name="Group 4">
            <a:extLst>
              <a:ext uri="{FF2B5EF4-FFF2-40B4-BE49-F238E27FC236}">
                <a16:creationId xmlns:a16="http://schemas.microsoft.com/office/drawing/2014/main" id="{31A9F4BE-FACB-4813-9E05-9F0161C88801}"/>
              </a:ext>
            </a:extLst>
          </p:cNvPr>
          <p:cNvGrpSpPr/>
          <p:nvPr/>
        </p:nvGrpSpPr>
        <p:grpSpPr>
          <a:xfrm>
            <a:off x="0" y="839014"/>
            <a:ext cx="6400800" cy="3143844"/>
            <a:chOff x="0" y="902513"/>
            <a:chExt cx="6400800" cy="3385835"/>
          </a:xfrm>
        </p:grpSpPr>
        <p:sp>
          <p:nvSpPr>
            <p:cNvPr id="33" name="Rectangle 32">
              <a:extLst>
                <a:ext uri="{FF2B5EF4-FFF2-40B4-BE49-F238E27FC236}">
                  <a16:creationId xmlns:a16="http://schemas.microsoft.com/office/drawing/2014/main" id="{92F19C0C-7792-4632-8908-C6DC8A82709A}"/>
                </a:ext>
              </a:extLst>
            </p:cNvPr>
            <p:cNvSpPr/>
            <p:nvPr/>
          </p:nvSpPr>
          <p:spPr bwMode="gray">
            <a:xfrm>
              <a:off x="0" y="3007530"/>
              <a:ext cx="6400800" cy="12808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cxnSp>
          <p:nvCxnSpPr>
            <p:cNvPr id="8" name="Straight Connector 7">
              <a:extLst>
                <a:ext uri="{FF2B5EF4-FFF2-40B4-BE49-F238E27FC236}">
                  <a16:creationId xmlns:a16="http://schemas.microsoft.com/office/drawing/2014/main" id="{180E6160-4F14-40B4-A251-9EF3E2DE7C79}"/>
                </a:ext>
              </a:extLst>
            </p:cNvPr>
            <p:cNvCxnSpPr>
              <a:cxnSpLocks/>
            </p:cNvCxnSpPr>
            <p:nvPr/>
          </p:nvCxnSpPr>
          <p:spPr bwMode="gray">
            <a:xfrm>
              <a:off x="694096" y="1923356"/>
              <a:ext cx="0" cy="82296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sp>
          <p:nvSpPr>
            <p:cNvPr id="9" name="TextBox 8">
              <a:extLst>
                <a:ext uri="{FF2B5EF4-FFF2-40B4-BE49-F238E27FC236}">
                  <a16:creationId xmlns:a16="http://schemas.microsoft.com/office/drawing/2014/main" id="{75B6B7BC-B614-4D5A-A264-05FA762E4EA6}"/>
                </a:ext>
              </a:extLst>
            </p:cNvPr>
            <p:cNvSpPr txBox="1"/>
            <p:nvPr/>
          </p:nvSpPr>
          <p:spPr bwMode="gray">
            <a:xfrm>
              <a:off x="329304" y="1107740"/>
              <a:ext cx="1726029" cy="654025"/>
            </a:xfrm>
            <a:prstGeom prst="rect">
              <a:avLst/>
            </a:prstGeom>
            <a:noFill/>
          </p:spPr>
          <p:txBody>
            <a:bodyPr wrap="square" lIns="0" tIns="0" rIns="0" bIns="0" rtlCol="0">
              <a:spAutoFit/>
            </a:bodyPr>
            <a:lstStyle/>
            <a:p>
              <a:pPr algn="l">
                <a:spcBef>
                  <a:spcPts val="300"/>
                </a:spcBef>
              </a:pPr>
              <a:r>
                <a:rPr lang="en-US" sz="800" b="1" dirty="0"/>
                <a:t>2014</a:t>
              </a:r>
            </a:p>
            <a:p>
              <a:pPr>
                <a:spcBef>
                  <a:spcPts val="300"/>
                </a:spcBef>
              </a:pPr>
              <a:r>
                <a:rPr lang="en-US" sz="800" dirty="0"/>
                <a:t>Duke Alumni Association (DAA) launches </a:t>
              </a:r>
              <a:r>
                <a:rPr lang="en-US" sz="800" b="1" dirty="0"/>
                <a:t>strategic plan </a:t>
              </a:r>
              <a:r>
                <a:rPr lang="en-US" sz="800" dirty="0"/>
                <a:t>with goal of more effectively connecting alumni with students</a:t>
              </a:r>
            </a:p>
          </p:txBody>
        </p:sp>
        <p:cxnSp>
          <p:nvCxnSpPr>
            <p:cNvPr id="10" name="Straight Connector 9">
              <a:extLst>
                <a:ext uri="{FF2B5EF4-FFF2-40B4-BE49-F238E27FC236}">
                  <a16:creationId xmlns:a16="http://schemas.microsoft.com/office/drawing/2014/main" id="{3A2CBB98-147F-4877-806C-4A97D2B6BA0D}"/>
                </a:ext>
              </a:extLst>
            </p:cNvPr>
            <p:cNvCxnSpPr>
              <a:cxnSpLocks/>
            </p:cNvCxnSpPr>
            <p:nvPr/>
          </p:nvCxnSpPr>
          <p:spPr bwMode="gray">
            <a:xfrm>
              <a:off x="238506" y="1140412"/>
              <a:ext cx="0" cy="768096"/>
            </a:xfrm>
            <a:prstGeom prst="line">
              <a:avLst/>
            </a:prstGeom>
            <a:solidFill>
              <a:schemeClr val="accent1"/>
            </a:solidFill>
            <a:ln w="12700" cap="flat" cmpd="sng" algn="ctr">
              <a:solidFill>
                <a:schemeClr val="accent3"/>
              </a:solidFill>
              <a:prstDash val="solid"/>
              <a:miter lim="800000"/>
              <a:headEnd type="none" w="med" len="med"/>
              <a:tailEnd type="none"/>
            </a:ln>
            <a:effectLst/>
          </p:spPr>
        </p:cxnSp>
        <p:cxnSp>
          <p:nvCxnSpPr>
            <p:cNvPr id="11" name="Straight Connector 10">
              <a:extLst>
                <a:ext uri="{FF2B5EF4-FFF2-40B4-BE49-F238E27FC236}">
                  <a16:creationId xmlns:a16="http://schemas.microsoft.com/office/drawing/2014/main" id="{7AECA0E0-581F-4773-A1F5-72DF6ECE0BD4}"/>
                </a:ext>
              </a:extLst>
            </p:cNvPr>
            <p:cNvCxnSpPr>
              <a:cxnSpLocks/>
            </p:cNvCxnSpPr>
            <p:nvPr/>
          </p:nvCxnSpPr>
          <p:spPr bwMode="gray">
            <a:xfrm>
              <a:off x="2716205" y="1923356"/>
              <a:ext cx="0" cy="82296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cxnSp>
          <p:nvCxnSpPr>
            <p:cNvPr id="14" name="Straight Arrow Connector 13">
              <a:extLst>
                <a:ext uri="{FF2B5EF4-FFF2-40B4-BE49-F238E27FC236}">
                  <a16:creationId xmlns:a16="http://schemas.microsoft.com/office/drawing/2014/main" id="{8EFACDAA-3286-451A-B5C9-B20A9B111742}"/>
                </a:ext>
              </a:extLst>
            </p:cNvPr>
            <p:cNvCxnSpPr>
              <a:cxnSpLocks/>
            </p:cNvCxnSpPr>
            <p:nvPr/>
          </p:nvCxnSpPr>
          <p:spPr bwMode="gray">
            <a:xfrm>
              <a:off x="182152" y="1908508"/>
              <a:ext cx="6046787" cy="24628"/>
            </a:xfrm>
            <a:prstGeom prst="straightConnector1">
              <a:avLst/>
            </a:prstGeom>
            <a:solidFill>
              <a:schemeClr val="accent1"/>
            </a:solidFill>
            <a:ln w="57150" cap="flat" cmpd="sng" algn="ctr">
              <a:solidFill>
                <a:schemeClr val="accent6"/>
              </a:solidFill>
              <a:prstDash val="solid"/>
              <a:miter lim="800000"/>
              <a:headEnd type="none" w="med" len="med"/>
              <a:tailEnd type="triangle"/>
            </a:ln>
            <a:effectLst/>
          </p:spPr>
        </p:cxnSp>
        <p:sp>
          <p:nvSpPr>
            <p:cNvPr id="16" name="TextBox 15">
              <a:extLst>
                <a:ext uri="{FF2B5EF4-FFF2-40B4-BE49-F238E27FC236}">
                  <a16:creationId xmlns:a16="http://schemas.microsoft.com/office/drawing/2014/main" id="{91177BFA-B25D-4059-B072-8EC36B056728}"/>
                </a:ext>
              </a:extLst>
            </p:cNvPr>
            <p:cNvSpPr txBox="1"/>
            <p:nvPr/>
          </p:nvSpPr>
          <p:spPr bwMode="gray">
            <a:xfrm>
              <a:off x="4086224" y="1114933"/>
              <a:ext cx="1391334" cy="654025"/>
            </a:xfrm>
            <a:prstGeom prst="rect">
              <a:avLst/>
            </a:prstGeom>
            <a:noFill/>
          </p:spPr>
          <p:txBody>
            <a:bodyPr wrap="square" lIns="0" tIns="0" rIns="0" bIns="0" rtlCol="0">
              <a:spAutoFit/>
            </a:bodyPr>
            <a:lstStyle>
              <a:defPPr>
                <a:defRPr lang="en-US"/>
              </a:defPPr>
              <a:lvl1pPr>
                <a:spcBef>
                  <a:spcPts val="300"/>
                </a:spcBef>
                <a:defRPr sz="800" b="1"/>
              </a:lvl1pPr>
            </a:lstStyle>
            <a:p>
              <a:r>
                <a:rPr lang="en-US" dirty="0"/>
                <a:t>March 2018 </a:t>
              </a:r>
            </a:p>
            <a:p>
              <a:r>
                <a:rPr lang="en-US" b="0" dirty="0"/>
                <a:t>Conducts </a:t>
              </a:r>
              <a:r>
                <a:rPr lang="en-US" dirty="0"/>
                <a:t>student and alumni surveys </a:t>
              </a:r>
              <a:r>
                <a:rPr lang="en-US" b="0" dirty="0"/>
                <a:t>to identify challenges and opportunities</a:t>
              </a:r>
            </a:p>
          </p:txBody>
        </p:sp>
        <p:sp>
          <p:nvSpPr>
            <p:cNvPr id="17" name="TextBox 16">
              <a:extLst>
                <a:ext uri="{FF2B5EF4-FFF2-40B4-BE49-F238E27FC236}">
                  <a16:creationId xmlns:a16="http://schemas.microsoft.com/office/drawing/2014/main" id="{11153E22-80AE-406F-9D8A-1D2862E9029A}"/>
                </a:ext>
              </a:extLst>
            </p:cNvPr>
            <p:cNvSpPr txBox="1"/>
            <p:nvPr/>
          </p:nvSpPr>
          <p:spPr bwMode="gray">
            <a:xfrm>
              <a:off x="771307" y="1993938"/>
              <a:ext cx="1840219" cy="836954"/>
            </a:xfrm>
            <a:prstGeom prst="rect">
              <a:avLst/>
            </a:prstGeom>
            <a:noFill/>
          </p:spPr>
          <p:txBody>
            <a:bodyPr wrap="square" lIns="0" tIns="0" rIns="0" bIns="0" rtlCol="0">
              <a:spAutoFit/>
            </a:bodyPr>
            <a:lstStyle/>
            <a:p>
              <a:pPr>
                <a:spcBef>
                  <a:spcPts val="300"/>
                </a:spcBef>
              </a:pPr>
              <a:r>
                <a:rPr lang="en-US" sz="800" b="1" dirty="0"/>
                <a:t>December 2016 </a:t>
              </a:r>
            </a:p>
            <a:p>
              <a:pPr>
                <a:spcBef>
                  <a:spcPts val="300"/>
                </a:spcBef>
              </a:pPr>
              <a:r>
                <a:rPr lang="en-US" sz="800" dirty="0"/>
                <a:t>DAA partners with dean’s office to conduct </a:t>
              </a:r>
              <a:r>
                <a:rPr lang="en-US" sz="800" b="1" dirty="0"/>
                <a:t>university-wide audit</a:t>
              </a:r>
              <a:r>
                <a:rPr lang="en-US" sz="800" dirty="0"/>
                <a:t> of mentoring and alumni/student engagement programmes, identifying 60 programmes</a:t>
              </a:r>
            </a:p>
          </p:txBody>
        </p:sp>
        <p:sp>
          <p:nvSpPr>
            <p:cNvPr id="18" name="TextBox 17">
              <a:extLst>
                <a:ext uri="{FF2B5EF4-FFF2-40B4-BE49-F238E27FC236}">
                  <a16:creationId xmlns:a16="http://schemas.microsoft.com/office/drawing/2014/main" id="{6398B007-B9A8-4F46-B497-D25044681EB0}"/>
                </a:ext>
              </a:extLst>
            </p:cNvPr>
            <p:cNvSpPr txBox="1"/>
            <p:nvPr/>
          </p:nvSpPr>
          <p:spPr bwMode="gray">
            <a:xfrm>
              <a:off x="2780688" y="2000818"/>
              <a:ext cx="1852945" cy="836954"/>
            </a:xfrm>
            <a:prstGeom prst="rect">
              <a:avLst/>
            </a:prstGeom>
            <a:noFill/>
          </p:spPr>
          <p:txBody>
            <a:bodyPr wrap="square" lIns="0" tIns="0" rIns="0" bIns="0" rtlCol="0">
              <a:spAutoFit/>
            </a:bodyPr>
            <a:lstStyle>
              <a:defPPr>
                <a:defRPr lang="en-US"/>
              </a:defPPr>
              <a:lvl1pPr>
                <a:spcBef>
                  <a:spcPts val="300"/>
                </a:spcBef>
                <a:defRPr sz="800" b="1"/>
              </a:lvl1pPr>
            </a:lstStyle>
            <a:p>
              <a:r>
                <a:rPr lang="en-US" dirty="0"/>
                <a:t>January 2018</a:t>
              </a:r>
            </a:p>
            <a:p>
              <a:r>
                <a:rPr lang="en-US" b="0" dirty="0"/>
                <a:t>Conducts</a:t>
              </a:r>
              <a:r>
                <a:rPr lang="en-US" dirty="0"/>
                <a:t> qualitative interviews </a:t>
              </a:r>
              <a:r>
                <a:rPr lang="en-US" b="0" dirty="0"/>
                <a:t>with 34 programme managers who connect alumni with students for informal advice, mentorship, internships, and career guidance</a:t>
              </a:r>
            </a:p>
          </p:txBody>
        </p:sp>
        <p:sp>
          <p:nvSpPr>
            <p:cNvPr id="19" name="TextBox 18">
              <a:extLst>
                <a:ext uri="{FF2B5EF4-FFF2-40B4-BE49-F238E27FC236}">
                  <a16:creationId xmlns:a16="http://schemas.microsoft.com/office/drawing/2014/main" id="{62053085-AE29-4C32-8159-76BBE6214D14}"/>
                </a:ext>
              </a:extLst>
            </p:cNvPr>
            <p:cNvSpPr txBox="1"/>
            <p:nvPr/>
          </p:nvSpPr>
          <p:spPr bwMode="gray">
            <a:xfrm>
              <a:off x="2293363" y="1123642"/>
              <a:ext cx="1477059" cy="654025"/>
            </a:xfrm>
            <a:prstGeom prst="rect">
              <a:avLst/>
            </a:prstGeom>
            <a:noFill/>
          </p:spPr>
          <p:txBody>
            <a:bodyPr wrap="square" lIns="0" tIns="0" rIns="0" bIns="0" rtlCol="0">
              <a:spAutoFit/>
            </a:bodyPr>
            <a:lstStyle/>
            <a:p>
              <a:pPr>
                <a:spcBef>
                  <a:spcPts val="300"/>
                </a:spcBef>
              </a:pPr>
              <a:r>
                <a:rPr lang="en-US" sz="800" b="1" dirty="0"/>
                <a:t>December 2017 </a:t>
              </a:r>
            </a:p>
            <a:p>
              <a:pPr>
                <a:spcBef>
                  <a:spcPts val="300"/>
                </a:spcBef>
              </a:pPr>
              <a:r>
                <a:rPr lang="en-US" sz="800" b="1" dirty="0"/>
                <a:t>Alumni-to-Student Engagement Committee </a:t>
              </a:r>
              <a:r>
                <a:rPr lang="en-US" sz="800" dirty="0"/>
                <a:t>convenes with cross-section of campus stakeholders</a:t>
              </a:r>
            </a:p>
          </p:txBody>
        </p:sp>
        <p:sp>
          <p:nvSpPr>
            <p:cNvPr id="30" name="TextBox 29">
              <a:extLst>
                <a:ext uri="{FF2B5EF4-FFF2-40B4-BE49-F238E27FC236}">
                  <a16:creationId xmlns:a16="http://schemas.microsoft.com/office/drawing/2014/main" id="{E72155C6-3237-4BBF-BCEE-17D86B6913D0}"/>
                </a:ext>
              </a:extLst>
            </p:cNvPr>
            <p:cNvSpPr txBox="1"/>
            <p:nvPr/>
          </p:nvSpPr>
          <p:spPr>
            <a:xfrm>
              <a:off x="182152" y="3099922"/>
              <a:ext cx="4528825" cy="153888"/>
            </a:xfrm>
            <a:prstGeom prst="rect">
              <a:avLst/>
            </a:prstGeom>
            <a:noFill/>
          </p:spPr>
          <p:txBody>
            <a:bodyPr wrap="square" lIns="0" tIns="0" rIns="0" bIns="0" rtlCol="0">
              <a:spAutoFit/>
            </a:bodyPr>
            <a:lstStyle/>
            <a:p>
              <a:pPr>
                <a:spcBef>
                  <a:spcPts val="500"/>
                </a:spcBef>
              </a:pPr>
              <a:r>
                <a:rPr lang="en-US" sz="1000" b="1" dirty="0"/>
                <a:t>Strategic Framework Focused on Three Priority Areas </a:t>
              </a:r>
            </a:p>
          </p:txBody>
        </p:sp>
        <p:cxnSp>
          <p:nvCxnSpPr>
            <p:cNvPr id="36" name="Straight Connector 35">
              <a:extLst>
                <a:ext uri="{FF2B5EF4-FFF2-40B4-BE49-F238E27FC236}">
                  <a16:creationId xmlns:a16="http://schemas.microsoft.com/office/drawing/2014/main" id="{B3870619-485B-420F-A935-CD203208F296}"/>
                </a:ext>
              </a:extLst>
            </p:cNvPr>
            <p:cNvCxnSpPr>
              <a:cxnSpLocks/>
            </p:cNvCxnSpPr>
            <p:nvPr/>
          </p:nvCxnSpPr>
          <p:spPr bwMode="gray">
            <a:xfrm>
              <a:off x="4786039" y="1923356"/>
              <a:ext cx="0" cy="822960"/>
            </a:xfrm>
            <a:prstGeom prst="line">
              <a:avLst/>
            </a:prstGeom>
            <a:solidFill>
              <a:schemeClr val="accent1"/>
            </a:solidFill>
            <a:ln w="12700" cap="flat" cmpd="sng" algn="ctr">
              <a:solidFill>
                <a:schemeClr val="accent3"/>
              </a:solidFill>
              <a:prstDash val="solid"/>
              <a:miter lim="800000"/>
              <a:headEnd type="none" w="med" len="med"/>
              <a:tailEnd type="none"/>
            </a:ln>
            <a:effectLst/>
          </p:spPr>
        </p:cxnSp>
        <p:sp>
          <p:nvSpPr>
            <p:cNvPr id="37" name="TextBox 36">
              <a:extLst>
                <a:ext uri="{FF2B5EF4-FFF2-40B4-BE49-F238E27FC236}">
                  <a16:creationId xmlns:a16="http://schemas.microsoft.com/office/drawing/2014/main" id="{6C9F928F-6CEE-490E-A67D-C97220C2167C}"/>
                </a:ext>
              </a:extLst>
            </p:cNvPr>
            <p:cNvSpPr txBox="1"/>
            <p:nvPr/>
          </p:nvSpPr>
          <p:spPr bwMode="gray">
            <a:xfrm>
              <a:off x="4850521" y="2000818"/>
              <a:ext cx="1378417" cy="836954"/>
            </a:xfrm>
            <a:prstGeom prst="rect">
              <a:avLst/>
            </a:prstGeom>
            <a:noFill/>
          </p:spPr>
          <p:txBody>
            <a:bodyPr wrap="square" lIns="0" tIns="0" rIns="0" bIns="0" rtlCol="0">
              <a:spAutoFit/>
            </a:bodyPr>
            <a:lstStyle>
              <a:defPPr>
                <a:defRPr lang="en-US"/>
              </a:defPPr>
              <a:lvl1pPr>
                <a:spcBef>
                  <a:spcPts val="300"/>
                </a:spcBef>
                <a:defRPr sz="800" b="1"/>
              </a:lvl1pPr>
            </a:lstStyle>
            <a:p>
              <a:r>
                <a:rPr lang="en-US" dirty="0"/>
                <a:t>May-August 2018</a:t>
              </a:r>
            </a:p>
            <a:p>
              <a:r>
                <a:rPr lang="en-US" b="0" dirty="0"/>
                <a:t>Drafts </a:t>
              </a:r>
              <a:r>
                <a:rPr lang="en-US" dirty="0"/>
                <a:t>strategic framework </a:t>
              </a:r>
              <a:r>
                <a:rPr lang="en-US" b="0" dirty="0"/>
                <a:t>to realise the opportunities identified in audit, shares with campus partners</a:t>
              </a:r>
            </a:p>
          </p:txBody>
        </p:sp>
        <p:cxnSp>
          <p:nvCxnSpPr>
            <p:cNvPr id="40" name="Straight Connector 39">
              <a:extLst>
                <a:ext uri="{FF2B5EF4-FFF2-40B4-BE49-F238E27FC236}">
                  <a16:creationId xmlns:a16="http://schemas.microsoft.com/office/drawing/2014/main" id="{E39A4E6C-41CE-4829-92FC-3B744B7717D0}"/>
                </a:ext>
              </a:extLst>
            </p:cNvPr>
            <p:cNvCxnSpPr>
              <a:cxnSpLocks/>
            </p:cNvCxnSpPr>
            <p:nvPr/>
          </p:nvCxnSpPr>
          <p:spPr bwMode="gray">
            <a:xfrm>
              <a:off x="2206560" y="1143232"/>
              <a:ext cx="0" cy="765276"/>
            </a:xfrm>
            <a:prstGeom prst="line">
              <a:avLst/>
            </a:prstGeom>
            <a:solidFill>
              <a:schemeClr val="accent1"/>
            </a:solidFill>
            <a:ln w="12700" cap="flat" cmpd="sng" algn="ctr">
              <a:solidFill>
                <a:schemeClr val="accent3"/>
              </a:solidFill>
              <a:prstDash val="solid"/>
              <a:miter lim="800000"/>
              <a:headEnd type="none" w="med" len="med"/>
              <a:tailEnd type="none"/>
            </a:ln>
            <a:effectLst/>
          </p:spPr>
        </p:cxnSp>
        <p:cxnSp>
          <p:nvCxnSpPr>
            <p:cNvPr id="41" name="Straight Connector 40">
              <a:extLst>
                <a:ext uri="{FF2B5EF4-FFF2-40B4-BE49-F238E27FC236}">
                  <a16:creationId xmlns:a16="http://schemas.microsoft.com/office/drawing/2014/main" id="{041A7232-6B07-4847-9F6A-DDBE882DBE59}"/>
                </a:ext>
              </a:extLst>
            </p:cNvPr>
            <p:cNvCxnSpPr>
              <a:cxnSpLocks/>
            </p:cNvCxnSpPr>
            <p:nvPr/>
          </p:nvCxnSpPr>
          <p:spPr bwMode="gray">
            <a:xfrm>
              <a:off x="3989306" y="1140412"/>
              <a:ext cx="0" cy="768096"/>
            </a:xfrm>
            <a:prstGeom prst="line">
              <a:avLst/>
            </a:prstGeom>
            <a:solidFill>
              <a:schemeClr val="accent1"/>
            </a:solidFill>
            <a:ln w="12700" cap="flat" cmpd="sng" algn="ctr">
              <a:solidFill>
                <a:schemeClr val="accent3"/>
              </a:solidFill>
              <a:prstDash val="solid"/>
              <a:miter lim="800000"/>
              <a:headEnd type="none" w="med" len="med"/>
              <a:tailEnd type="none"/>
            </a:ln>
            <a:effectLst/>
          </p:spPr>
        </p:cxnSp>
        <p:grpSp>
          <p:nvGrpSpPr>
            <p:cNvPr id="53" name="Group 52">
              <a:extLst>
                <a:ext uri="{FF2B5EF4-FFF2-40B4-BE49-F238E27FC236}">
                  <a16:creationId xmlns:a16="http://schemas.microsoft.com/office/drawing/2014/main" id="{2BE1441E-9DF0-45D1-BC0D-17896C65CB11}"/>
                </a:ext>
              </a:extLst>
            </p:cNvPr>
            <p:cNvGrpSpPr/>
            <p:nvPr/>
          </p:nvGrpSpPr>
          <p:grpSpPr>
            <a:xfrm>
              <a:off x="151944" y="3383910"/>
              <a:ext cx="1922958" cy="628154"/>
              <a:chOff x="151944" y="3359101"/>
              <a:chExt cx="1922958" cy="628154"/>
            </a:xfrm>
          </p:grpSpPr>
          <p:sp>
            <p:nvSpPr>
              <p:cNvPr id="46" name="TextBox 45">
                <a:extLst>
                  <a:ext uri="{FF2B5EF4-FFF2-40B4-BE49-F238E27FC236}">
                    <a16:creationId xmlns:a16="http://schemas.microsoft.com/office/drawing/2014/main" id="{824BB91C-F7E3-4BE5-B3C0-A00D6B55FD30}"/>
                  </a:ext>
                </a:extLst>
              </p:cNvPr>
              <p:cNvSpPr txBox="1"/>
              <p:nvPr/>
            </p:nvSpPr>
            <p:spPr bwMode="gray">
              <a:xfrm>
                <a:off x="151944" y="3359101"/>
                <a:ext cx="173124" cy="384721"/>
              </a:xfrm>
              <a:prstGeom prst="rect">
                <a:avLst/>
              </a:prstGeom>
              <a:noFill/>
            </p:spPr>
            <p:txBody>
              <a:bodyPr wrap="none" lIns="0" tIns="0" rIns="0" bIns="0" rtlCol="0">
                <a:spAutoFit/>
              </a:bodyPr>
              <a:lstStyle/>
              <a:p>
                <a:r>
                  <a:rPr lang="en-US" sz="2500" dirty="0">
                    <a:solidFill>
                      <a:schemeClr val="tx2"/>
                    </a:solidFill>
                    <a:latin typeface="+mj-lt"/>
                  </a:rPr>
                  <a:t>1</a:t>
                </a:r>
              </a:p>
            </p:txBody>
          </p:sp>
          <p:sp>
            <p:nvSpPr>
              <p:cNvPr id="49" name="TextBox 48">
                <a:extLst>
                  <a:ext uri="{FF2B5EF4-FFF2-40B4-BE49-F238E27FC236}">
                    <a16:creationId xmlns:a16="http://schemas.microsoft.com/office/drawing/2014/main" id="{9C545A3E-E10E-4F12-8F68-36A4C1633629}"/>
                  </a:ext>
                </a:extLst>
              </p:cNvPr>
              <p:cNvSpPr txBox="1"/>
              <p:nvPr/>
            </p:nvSpPr>
            <p:spPr bwMode="gray">
              <a:xfrm>
                <a:off x="411137" y="3379396"/>
                <a:ext cx="1663765" cy="607859"/>
              </a:xfrm>
              <a:prstGeom prst="rect">
                <a:avLst/>
              </a:prstGeom>
              <a:noFill/>
            </p:spPr>
            <p:txBody>
              <a:bodyPr wrap="square" lIns="0" tIns="0" rIns="0" bIns="0" rtlCol="0">
                <a:spAutoFit/>
              </a:bodyPr>
              <a:lstStyle/>
              <a:p>
                <a:pPr algn="l">
                  <a:spcBef>
                    <a:spcPts val="300"/>
                  </a:spcBef>
                </a:pPr>
                <a:r>
                  <a:rPr lang="en-US" sz="1000" b="1" dirty="0"/>
                  <a:t>Campus Engagement</a:t>
                </a:r>
              </a:p>
              <a:p>
                <a:pPr>
                  <a:spcBef>
                    <a:spcPts val="300"/>
                  </a:spcBef>
                </a:pPr>
                <a:r>
                  <a:rPr lang="en-US" sz="900" dirty="0"/>
                  <a:t>Systems to view, track, and share when alumni are on campus</a:t>
                </a:r>
              </a:p>
            </p:txBody>
          </p:sp>
        </p:grpSp>
        <p:grpSp>
          <p:nvGrpSpPr>
            <p:cNvPr id="54" name="Group 53">
              <a:extLst>
                <a:ext uri="{FF2B5EF4-FFF2-40B4-BE49-F238E27FC236}">
                  <a16:creationId xmlns:a16="http://schemas.microsoft.com/office/drawing/2014/main" id="{2C497CA2-2B0E-4B08-A7FA-D6690273CDA9}"/>
                </a:ext>
              </a:extLst>
            </p:cNvPr>
            <p:cNvGrpSpPr/>
            <p:nvPr/>
          </p:nvGrpSpPr>
          <p:grpSpPr>
            <a:xfrm>
              <a:off x="2339989" y="3383910"/>
              <a:ext cx="1688302" cy="672196"/>
              <a:chOff x="2397922" y="3346202"/>
              <a:chExt cx="1688302" cy="672196"/>
            </a:xfrm>
          </p:grpSpPr>
          <p:sp>
            <p:nvSpPr>
              <p:cNvPr id="47" name="TextBox 46">
                <a:extLst>
                  <a:ext uri="{FF2B5EF4-FFF2-40B4-BE49-F238E27FC236}">
                    <a16:creationId xmlns:a16="http://schemas.microsoft.com/office/drawing/2014/main" id="{9D798BD1-B7AD-4AC9-A96D-747AD81F3C32}"/>
                  </a:ext>
                </a:extLst>
              </p:cNvPr>
              <p:cNvSpPr txBox="1"/>
              <p:nvPr/>
            </p:nvSpPr>
            <p:spPr bwMode="gray">
              <a:xfrm>
                <a:off x="2397922" y="3346202"/>
                <a:ext cx="226840" cy="384721"/>
              </a:xfrm>
              <a:prstGeom prst="rect">
                <a:avLst/>
              </a:prstGeom>
              <a:noFill/>
            </p:spPr>
            <p:txBody>
              <a:bodyPr wrap="square" lIns="0" tIns="0" rIns="0" bIns="0" rtlCol="0">
                <a:spAutoFit/>
              </a:bodyPr>
              <a:lstStyle/>
              <a:p>
                <a:r>
                  <a:rPr lang="en-US" sz="2500" dirty="0">
                    <a:solidFill>
                      <a:schemeClr val="tx2"/>
                    </a:solidFill>
                    <a:latin typeface="+mj-lt"/>
                  </a:rPr>
                  <a:t>2</a:t>
                </a:r>
              </a:p>
            </p:txBody>
          </p:sp>
          <p:sp>
            <p:nvSpPr>
              <p:cNvPr id="51" name="TextBox 50">
                <a:extLst>
                  <a:ext uri="{FF2B5EF4-FFF2-40B4-BE49-F238E27FC236}">
                    <a16:creationId xmlns:a16="http://schemas.microsoft.com/office/drawing/2014/main" id="{19B51FC6-52FC-4C81-9000-AD3197300971}"/>
                  </a:ext>
                </a:extLst>
              </p:cNvPr>
              <p:cNvSpPr txBox="1"/>
              <p:nvPr/>
            </p:nvSpPr>
            <p:spPr bwMode="gray">
              <a:xfrm>
                <a:off x="2665938" y="3363750"/>
                <a:ext cx="1420286" cy="654648"/>
              </a:xfrm>
              <a:prstGeom prst="rect">
                <a:avLst/>
              </a:prstGeom>
              <a:noFill/>
            </p:spPr>
            <p:txBody>
              <a:bodyPr wrap="square" lIns="0" tIns="0" rIns="0" bIns="0" rtlCol="0">
                <a:spAutoFit/>
              </a:bodyPr>
              <a:lstStyle/>
              <a:p>
                <a:pPr algn="l">
                  <a:spcBef>
                    <a:spcPts val="300"/>
                  </a:spcBef>
                </a:pPr>
                <a:r>
                  <a:rPr lang="en-US" sz="1000" b="1" dirty="0"/>
                  <a:t>Advising</a:t>
                </a:r>
              </a:p>
              <a:p>
                <a:pPr>
                  <a:spcBef>
                    <a:spcPts val="300"/>
                  </a:spcBef>
                </a:pPr>
                <a:r>
                  <a:rPr lang="en-US" sz="900" dirty="0"/>
                  <a:t>programmes and platforms to connect students to alumni</a:t>
                </a:r>
              </a:p>
            </p:txBody>
          </p:sp>
        </p:grpSp>
        <p:grpSp>
          <p:nvGrpSpPr>
            <p:cNvPr id="55" name="Group 54">
              <a:extLst>
                <a:ext uri="{FF2B5EF4-FFF2-40B4-BE49-F238E27FC236}">
                  <a16:creationId xmlns:a16="http://schemas.microsoft.com/office/drawing/2014/main" id="{76C65D15-B153-4F99-B690-BC6C70A30CD4}"/>
                </a:ext>
              </a:extLst>
            </p:cNvPr>
            <p:cNvGrpSpPr/>
            <p:nvPr/>
          </p:nvGrpSpPr>
          <p:grpSpPr>
            <a:xfrm>
              <a:off x="4293378" y="3383910"/>
              <a:ext cx="1912882" cy="607859"/>
              <a:chOff x="4293378" y="3362392"/>
              <a:chExt cx="1912882" cy="607859"/>
            </a:xfrm>
          </p:grpSpPr>
          <p:sp>
            <p:nvSpPr>
              <p:cNvPr id="48" name="TextBox 47">
                <a:extLst>
                  <a:ext uri="{FF2B5EF4-FFF2-40B4-BE49-F238E27FC236}">
                    <a16:creationId xmlns:a16="http://schemas.microsoft.com/office/drawing/2014/main" id="{C7685BFD-7049-4672-8B7E-891B68729989}"/>
                  </a:ext>
                </a:extLst>
              </p:cNvPr>
              <p:cNvSpPr txBox="1"/>
              <p:nvPr/>
            </p:nvSpPr>
            <p:spPr bwMode="gray">
              <a:xfrm>
                <a:off x="4293378" y="3363750"/>
                <a:ext cx="173124" cy="384721"/>
              </a:xfrm>
              <a:prstGeom prst="rect">
                <a:avLst/>
              </a:prstGeom>
              <a:noFill/>
            </p:spPr>
            <p:txBody>
              <a:bodyPr wrap="none" lIns="0" tIns="0" rIns="0" bIns="0" rtlCol="0">
                <a:spAutoFit/>
              </a:bodyPr>
              <a:lstStyle/>
              <a:p>
                <a:r>
                  <a:rPr lang="en-US" sz="2500" dirty="0">
                    <a:solidFill>
                      <a:schemeClr val="tx2"/>
                    </a:solidFill>
                    <a:latin typeface="+mj-lt"/>
                  </a:rPr>
                  <a:t>3</a:t>
                </a:r>
              </a:p>
            </p:txBody>
          </p:sp>
          <p:sp>
            <p:nvSpPr>
              <p:cNvPr id="52" name="TextBox 51">
                <a:extLst>
                  <a:ext uri="{FF2B5EF4-FFF2-40B4-BE49-F238E27FC236}">
                    <a16:creationId xmlns:a16="http://schemas.microsoft.com/office/drawing/2014/main" id="{12D3411E-2189-4AF0-8760-89A25B2CF1B9}"/>
                  </a:ext>
                </a:extLst>
              </p:cNvPr>
              <p:cNvSpPr txBox="1"/>
              <p:nvPr/>
            </p:nvSpPr>
            <p:spPr bwMode="gray">
              <a:xfrm>
                <a:off x="4542496" y="3362392"/>
                <a:ext cx="1663764" cy="607859"/>
              </a:xfrm>
              <a:prstGeom prst="rect">
                <a:avLst/>
              </a:prstGeom>
              <a:noFill/>
            </p:spPr>
            <p:txBody>
              <a:bodyPr wrap="square" lIns="0" tIns="0" rIns="0" bIns="0" rtlCol="0">
                <a:spAutoFit/>
              </a:bodyPr>
              <a:lstStyle/>
              <a:p>
                <a:pPr algn="l">
                  <a:spcBef>
                    <a:spcPts val="300"/>
                  </a:spcBef>
                </a:pPr>
                <a:r>
                  <a:rPr lang="en-US" sz="1000" b="1" dirty="0"/>
                  <a:t>Career</a:t>
                </a:r>
              </a:p>
              <a:p>
                <a:pPr>
                  <a:spcBef>
                    <a:spcPts val="300"/>
                  </a:spcBef>
                </a:pPr>
                <a:r>
                  <a:rPr lang="en-US" sz="900" dirty="0"/>
                  <a:t>Processes and systems for alumni to easily post jobs and internships</a:t>
                </a:r>
              </a:p>
            </p:txBody>
          </p:sp>
        </p:grpSp>
        <p:pic>
          <p:nvPicPr>
            <p:cNvPr id="56" name="Picture 4" descr="Image result for duke official logo">
              <a:extLst>
                <a:ext uri="{FF2B5EF4-FFF2-40B4-BE49-F238E27FC236}">
                  <a16:creationId xmlns:a16="http://schemas.microsoft.com/office/drawing/2014/main" id="{043E45EA-E66E-4B43-BEF2-45F7A6EDA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814" y="902513"/>
              <a:ext cx="594932" cy="205578"/>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2" name="Table 31">
            <a:extLst>
              <a:ext uri="{FF2B5EF4-FFF2-40B4-BE49-F238E27FC236}">
                <a16:creationId xmlns:a16="http://schemas.microsoft.com/office/drawing/2014/main" id="{DBEBA069-D215-4E6E-907C-6155C1EEA70B}"/>
              </a:ext>
            </a:extLst>
          </p:cNvPr>
          <p:cNvGraphicFramePr>
            <a:graphicFrameLocks noGrp="1"/>
          </p:cNvGraphicFramePr>
          <p:nvPr>
            <p:extLst>
              <p:ext uri="{D42A27DB-BD31-4B8C-83A1-F6EECF244321}">
                <p14:modId xmlns:p14="http://schemas.microsoft.com/office/powerpoint/2010/main" val="1621070090"/>
              </p:ext>
            </p:extLst>
          </p:nvPr>
        </p:nvGraphicFramePr>
        <p:xfrm>
          <a:off x="325068" y="4193129"/>
          <a:ext cx="5761063" cy="313944"/>
        </p:xfrm>
        <a:graphic>
          <a:graphicData uri="http://schemas.openxmlformats.org/drawingml/2006/table">
            <a:tbl>
              <a:tblPr firstRow="1" bandRow="1">
                <a:tableStyleId>{2D5ABB26-0587-4C30-8999-92F81FD0307C}</a:tableStyleId>
              </a:tblPr>
              <a:tblGrid>
                <a:gridCol w="5761063">
                  <a:extLst>
                    <a:ext uri="{9D8B030D-6E8A-4147-A177-3AD203B41FA5}">
                      <a16:colId xmlns:a16="http://schemas.microsoft.com/office/drawing/2014/main" val="20000"/>
                    </a:ext>
                  </a:extLst>
                </a:gridCol>
              </a:tblGrid>
              <a:tr h="274320">
                <a:tc>
                  <a:txBody>
                    <a:bodyPr/>
                    <a:lstStyle/>
                    <a:p>
                      <a:pPr algn="ctr"/>
                      <a:r>
                        <a:rPr lang="en-US" sz="800" b="0" dirty="0"/>
                        <a:t>For a copy of Duke’s Alumni-Student Engagement Framework, please see the </a:t>
                      </a:r>
                      <a:r>
                        <a:rPr lang="en-US" sz="800" b="0" dirty="0">
                          <a:hlinkClick r:id="rId4"/>
                        </a:rPr>
                        <a:t>online resource centre</a:t>
                      </a:r>
                      <a:r>
                        <a:rPr lang="en-US" sz="800" b="0" dirty="0"/>
                        <a:t>.</a:t>
                      </a:r>
                    </a:p>
                  </a:txBody>
                  <a:tcPr marL="137160" marR="137160" marT="91440" marB="100584">
                    <a:lnL>
                      <a:noFill/>
                    </a:lnL>
                    <a:lnR>
                      <a:noFill/>
                    </a:lnR>
                    <a:lnT>
                      <a:noFill/>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970451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2F98FF-6E64-47DF-93C5-55AE4EC6F1B3}"/>
              </a:ext>
            </a:extLst>
          </p:cNvPr>
          <p:cNvSpPr>
            <a:spLocks noGrp="1"/>
          </p:cNvSpPr>
          <p:nvPr>
            <p:ph type="body" sz="quarter" idx="15"/>
          </p:nvPr>
        </p:nvSpPr>
        <p:spPr>
          <a:xfrm>
            <a:off x="280195" y="640267"/>
            <a:ext cx="5842794" cy="184666"/>
          </a:xfrm>
        </p:spPr>
        <p:txBody>
          <a:bodyPr/>
          <a:lstStyle/>
          <a:p>
            <a:r>
              <a:rPr lang="en-US" dirty="0"/>
              <a:t>Duke Develops Metrics to Evaluate Efforts of Strategic Framework</a:t>
            </a:r>
          </a:p>
        </p:txBody>
      </p:sp>
      <p:sp>
        <p:nvSpPr>
          <p:cNvPr id="3" name="Text Placeholder 2">
            <a:extLst>
              <a:ext uri="{FF2B5EF4-FFF2-40B4-BE49-F238E27FC236}">
                <a16:creationId xmlns:a16="http://schemas.microsoft.com/office/drawing/2014/main" id="{718B8373-0EE3-4048-8A83-52E916FAB8BA}"/>
              </a:ext>
            </a:extLst>
          </p:cNvPr>
          <p:cNvSpPr>
            <a:spLocks noGrp="1"/>
          </p:cNvSpPr>
          <p:nvPr>
            <p:ph type="body" sz="quarter" idx="16"/>
          </p:nvPr>
        </p:nvSpPr>
        <p:spPr>
          <a:xfrm>
            <a:off x="280193" y="99782"/>
            <a:ext cx="3463131" cy="123111"/>
          </a:xfrm>
        </p:spPr>
        <p:txBody>
          <a:bodyPr/>
          <a:lstStyle/>
          <a:p>
            <a:r>
              <a:rPr lang="en-US" dirty="0"/>
              <a:t>Strategy 12: Evaluating and Communicating Programme Impact</a:t>
            </a:r>
          </a:p>
        </p:txBody>
      </p:sp>
      <p:sp>
        <p:nvSpPr>
          <p:cNvPr id="4" name="Text Placeholder 3">
            <a:extLst>
              <a:ext uri="{FF2B5EF4-FFF2-40B4-BE49-F238E27FC236}">
                <a16:creationId xmlns:a16="http://schemas.microsoft.com/office/drawing/2014/main" id="{B6209367-2D1A-44EB-8167-42A1C8967D60}"/>
              </a:ext>
            </a:extLst>
          </p:cNvPr>
          <p:cNvSpPr>
            <a:spLocks noGrp="1"/>
          </p:cNvSpPr>
          <p:nvPr>
            <p:ph type="body" sz="quarter" idx="18"/>
          </p:nvPr>
        </p:nvSpPr>
        <p:spPr>
          <a:xfrm>
            <a:off x="3914775" y="4677489"/>
            <a:ext cx="2486025" cy="123111"/>
          </a:xfrm>
        </p:spPr>
        <p:txBody>
          <a:bodyPr/>
          <a:lstStyle/>
          <a:p>
            <a:pPr algn="r"/>
            <a:r>
              <a:rPr lang="en-US" dirty="0"/>
              <a:t>Source: Duke University, Durham, NC, EAB interviews and analysis.</a:t>
            </a:r>
          </a:p>
        </p:txBody>
      </p:sp>
      <p:sp>
        <p:nvSpPr>
          <p:cNvPr id="5" name="Text Placeholder 4">
            <a:extLst>
              <a:ext uri="{FF2B5EF4-FFF2-40B4-BE49-F238E27FC236}">
                <a16:creationId xmlns:a16="http://schemas.microsoft.com/office/drawing/2014/main" id="{A2C400E0-4C5A-415E-9F64-5061BDEE28E1}"/>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038B9D02-AB1A-4BFE-BCA1-83B9F1EADA96}"/>
              </a:ext>
            </a:extLst>
          </p:cNvPr>
          <p:cNvSpPr>
            <a:spLocks noGrp="1"/>
          </p:cNvSpPr>
          <p:nvPr>
            <p:ph type="title"/>
          </p:nvPr>
        </p:nvSpPr>
        <p:spPr/>
        <p:txBody>
          <a:bodyPr/>
          <a:lstStyle/>
          <a:p>
            <a:r>
              <a:rPr lang="en-US" dirty="0"/>
              <a:t>Duke’s Insight: These Are the Metrics that Matter</a:t>
            </a:r>
          </a:p>
        </p:txBody>
      </p:sp>
      <p:pic>
        <p:nvPicPr>
          <p:cNvPr id="9" name="Picture 4" descr="Image result for duke official logo">
            <a:extLst>
              <a:ext uri="{FF2B5EF4-FFF2-40B4-BE49-F238E27FC236}">
                <a16:creationId xmlns:a16="http://schemas.microsoft.com/office/drawing/2014/main" id="{24C4CAA2-819A-4985-8007-493D53CFF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716" y="805767"/>
            <a:ext cx="594932" cy="2055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F82B8328-D88F-4C82-9D52-323D68DCEA37}"/>
              </a:ext>
            </a:extLst>
          </p:cNvPr>
          <p:cNvGraphicFramePr>
            <a:graphicFrameLocks noGrp="1"/>
          </p:cNvGraphicFramePr>
          <p:nvPr>
            <p:extLst>
              <p:ext uri="{D42A27DB-BD31-4B8C-83A1-F6EECF244321}">
                <p14:modId xmlns:p14="http://schemas.microsoft.com/office/powerpoint/2010/main" val="958933846"/>
              </p:ext>
            </p:extLst>
          </p:nvPr>
        </p:nvGraphicFramePr>
        <p:xfrm>
          <a:off x="226152" y="1104122"/>
          <a:ext cx="5948497" cy="3498820"/>
        </p:xfrm>
        <a:graphic>
          <a:graphicData uri="http://schemas.openxmlformats.org/drawingml/2006/table">
            <a:tbl>
              <a:tblPr firstRow="1" bandRow="1">
                <a:tableStyleId>{7DF18680-E054-41AD-8BC1-D1AEF772440D}</a:tableStyleId>
              </a:tblPr>
              <a:tblGrid>
                <a:gridCol w="2217251">
                  <a:extLst>
                    <a:ext uri="{9D8B030D-6E8A-4147-A177-3AD203B41FA5}">
                      <a16:colId xmlns:a16="http://schemas.microsoft.com/office/drawing/2014/main" val="1219540570"/>
                    </a:ext>
                  </a:extLst>
                </a:gridCol>
                <a:gridCol w="3731246">
                  <a:extLst>
                    <a:ext uri="{9D8B030D-6E8A-4147-A177-3AD203B41FA5}">
                      <a16:colId xmlns:a16="http://schemas.microsoft.com/office/drawing/2014/main" val="4115591844"/>
                    </a:ext>
                  </a:extLst>
                </a:gridCol>
              </a:tblGrid>
              <a:tr h="313660">
                <a:tc>
                  <a:txBody>
                    <a:bodyPr/>
                    <a:lstStyle/>
                    <a:p>
                      <a:r>
                        <a:rPr lang="en-US" sz="1000" dirty="0"/>
                        <a:t>Metric Category</a:t>
                      </a:r>
                    </a:p>
                  </a:txBody>
                  <a:tcPr/>
                </a:tc>
                <a:tc>
                  <a:txBody>
                    <a:bodyPr/>
                    <a:lstStyle/>
                    <a:p>
                      <a:r>
                        <a:rPr lang="en-US" sz="1000" dirty="0"/>
                        <a:t>Metrics</a:t>
                      </a:r>
                    </a:p>
                  </a:txBody>
                  <a:tcPr/>
                </a:tc>
                <a:extLst>
                  <a:ext uri="{0D108BD9-81ED-4DB2-BD59-A6C34878D82A}">
                    <a16:rowId xmlns:a16="http://schemas.microsoft.com/office/drawing/2014/main" val="3131503740"/>
                  </a:ext>
                </a:extLst>
              </a:tr>
              <a:tr h="1385528">
                <a:tc>
                  <a:txBody>
                    <a:bodyPr/>
                    <a:lstStyle/>
                    <a:p>
                      <a:r>
                        <a:rPr lang="en-US" sz="900" b="1" baseline="0" dirty="0"/>
                        <a:t>Scale of Alumni Engagement with Student Career Development</a:t>
                      </a:r>
                    </a:p>
                  </a:txBody>
                  <a:tcPr anchor="ctr"/>
                </a:tc>
                <a:tc>
                  <a:txBody>
                    <a:bodyPr/>
                    <a:lstStyle/>
                    <a:p>
                      <a:pPr marL="171450" indent="-171450">
                        <a:buFont typeface="Arial" panose="020B0604020202020204" pitchFamily="34" charset="0"/>
                        <a:buChar char="•"/>
                      </a:pPr>
                      <a:r>
                        <a:rPr lang="en-US" sz="900" dirty="0"/>
                        <a:t>Growth in the Community of Practice</a:t>
                      </a:r>
                    </a:p>
                    <a:p>
                      <a:pPr marL="171450" indent="-171450">
                        <a:buFont typeface="Arial" panose="020B0604020202020204" pitchFamily="34" charset="0"/>
                        <a:buChar char="•"/>
                      </a:pPr>
                      <a:r>
                        <a:rPr lang="en-US" sz="900" dirty="0"/>
                        <a:t>Growth in programmes </a:t>
                      </a:r>
                      <a:r>
                        <a:rPr lang="en-US" sz="900" dirty="0" err="1"/>
                        <a:t>utilising</a:t>
                      </a:r>
                      <a:r>
                        <a:rPr lang="en-US" sz="900" dirty="0"/>
                        <a:t> centralised resources (e.g., volunteer portal, staff/faculty logins on alumni network)</a:t>
                      </a:r>
                    </a:p>
                    <a:p>
                      <a:pPr marL="171450" indent="-171450">
                        <a:buFont typeface="Arial" panose="020B0604020202020204" pitchFamily="34" charset="0"/>
                        <a:buChar char="•"/>
                      </a:pPr>
                      <a:r>
                        <a:rPr lang="en-US" sz="900" dirty="0"/>
                        <a:t>Number of alumni speakers in classrooms and student club events</a:t>
                      </a:r>
                    </a:p>
                    <a:p>
                      <a:pPr marL="171450" indent="-171450">
                        <a:buFont typeface="Arial" panose="020B0604020202020204" pitchFamily="34" charset="0"/>
                        <a:buChar char="•"/>
                      </a:pPr>
                      <a:r>
                        <a:rPr lang="en-US" sz="900" dirty="0"/>
                        <a:t>Number of alumni-student connections on the alumni network and other digital platforms</a:t>
                      </a:r>
                    </a:p>
                    <a:p>
                      <a:pPr marL="171450" indent="-171450">
                        <a:buFont typeface="Arial" panose="020B0604020202020204" pitchFamily="34" charset="0"/>
                        <a:buChar char="•"/>
                      </a:pPr>
                      <a:r>
                        <a:rPr lang="en-US" sz="900" dirty="0"/>
                        <a:t>Number of alumni mentors and advisors</a:t>
                      </a:r>
                    </a:p>
                  </a:txBody>
                  <a:tcPr/>
                </a:tc>
                <a:extLst>
                  <a:ext uri="{0D108BD9-81ED-4DB2-BD59-A6C34878D82A}">
                    <a16:rowId xmlns:a16="http://schemas.microsoft.com/office/drawing/2014/main" val="2619169119"/>
                  </a:ext>
                </a:extLst>
              </a:tr>
              <a:tr h="542784">
                <a:tc>
                  <a:txBody>
                    <a:bodyPr/>
                    <a:lstStyle/>
                    <a:p>
                      <a:r>
                        <a:rPr lang="en-US" sz="900" b="1" baseline="0" dirty="0"/>
                        <a:t>Quality of Alumni Engagement Activities</a:t>
                      </a:r>
                    </a:p>
                  </a:txBody>
                  <a:tcPr anchor="ctr"/>
                </a:tc>
                <a:tc>
                  <a:txBody>
                    <a:bodyPr/>
                    <a:lstStyle/>
                    <a:p>
                      <a:pPr marL="171450" indent="-171450">
                        <a:buFont typeface="Arial" panose="020B0604020202020204" pitchFamily="34" charset="0"/>
                        <a:buChar char="•"/>
                      </a:pPr>
                      <a:r>
                        <a:rPr lang="en-US" sz="900" dirty="0"/>
                        <a:t>Student surveys</a:t>
                      </a:r>
                    </a:p>
                    <a:p>
                      <a:pPr marL="171450" indent="-171450">
                        <a:buFont typeface="Arial" panose="020B0604020202020204" pitchFamily="34" charset="0"/>
                        <a:buChar char="•"/>
                      </a:pPr>
                      <a:r>
                        <a:rPr lang="en-US" sz="900" dirty="0"/>
                        <a:t>Alumni surveys</a:t>
                      </a:r>
                    </a:p>
                    <a:p>
                      <a:pPr marL="171450" indent="-171450">
                        <a:buFont typeface="Arial" panose="020B0604020202020204" pitchFamily="34" charset="0"/>
                        <a:buChar char="•"/>
                      </a:pPr>
                      <a:r>
                        <a:rPr lang="en-US" sz="900" dirty="0"/>
                        <a:t>Faculty/staff/stakeholders interviews</a:t>
                      </a:r>
                    </a:p>
                  </a:txBody>
                  <a:tcPr/>
                </a:tc>
                <a:extLst>
                  <a:ext uri="{0D108BD9-81ED-4DB2-BD59-A6C34878D82A}">
                    <a16:rowId xmlns:a16="http://schemas.microsoft.com/office/drawing/2014/main" val="3214508451"/>
                  </a:ext>
                </a:extLst>
              </a:tr>
              <a:tr h="953870">
                <a:tc>
                  <a:txBody>
                    <a:bodyPr/>
                    <a:lstStyle/>
                    <a:p>
                      <a:r>
                        <a:rPr lang="en-US" sz="900" b="1" baseline="0" dirty="0"/>
                        <a:t>Depth of Alumni Engagement</a:t>
                      </a:r>
                    </a:p>
                  </a:txBody>
                  <a:tcPr anchor="ctr"/>
                </a:tc>
                <a:tc>
                  <a:txBody>
                    <a:bodyPr/>
                    <a:lstStyle/>
                    <a:p>
                      <a:pPr marL="171450" indent="-171450">
                        <a:buFont typeface="Arial" panose="020B0604020202020204" pitchFamily="34" charset="0"/>
                        <a:buChar char="•"/>
                      </a:pPr>
                      <a:r>
                        <a:rPr lang="en-US" sz="900" dirty="0"/>
                        <a:t>Changes in engagement pathways over time (e.g., engaging with students leading other engagement with Duke)</a:t>
                      </a:r>
                    </a:p>
                    <a:p>
                      <a:pPr marL="171450" indent="-171450">
                        <a:buFont typeface="Arial" panose="020B0604020202020204" pitchFamily="34" charset="0"/>
                        <a:buChar char="•"/>
                      </a:pPr>
                      <a:r>
                        <a:rPr lang="en-US" sz="900" dirty="0"/>
                        <a:t>Retention of mentors/advisers</a:t>
                      </a:r>
                    </a:p>
                    <a:p>
                      <a:pPr marL="171450" indent="-171450">
                        <a:buFont typeface="Arial" panose="020B0604020202020204" pitchFamily="34" charset="0"/>
                        <a:buChar char="•"/>
                      </a:pPr>
                      <a:r>
                        <a:rPr lang="en-US" sz="900" dirty="0"/>
                        <a:t>Recent graduate engagement (e.g., students who benefited from alumni mentors giving back after graduation)</a:t>
                      </a:r>
                    </a:p>
                  </a:txBody>
                  <a:tcPr/>
                </a:tc>
                <a:extLst>
                  <a:ext uri="{0D108BD9-81ED-4DB2-BD59-A6C34878D82A}">
                    <a16:rowId xmlns:a16="http://schemas.microsoft.com/office/drawing/2014/main" val="3984566668"/>
                  </a:ext>
                </a:extLst>
              </a:tr>
            </a:tbl>
          </a:graphicData>
        </a:graphic>
      </p:graphicFrame>
    </p:spTree>
    <p:extLst>
      <p:ext uri="{BB962C8B-B14F-4D97-AF65-F5344CB8AC3E}">
        <p14:creationId xmlns:p14="http://schemas.microsoft.com/office/powerpoint/2010/main" val="506055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Assessing Individual Programmes</a:t>
            </a:r>
          </a:p>
        </p:txBody>
      </p:sp>
      <p:grpSp>
        <p:nvGrpSpPr>
          <p:cNvPr id="3" name="Group 2">
            <a:extLst>
              <a:ext uri="{FF2B5EF4-FFF2-40B4-BE49-F238E27FC236}">
                <a16:creationId xmlns:a16="http://schemas.microsoft.com/office/drawing/2014/main" id="{3E7DC679-5B70-457C-95CB-B92905385B24}"/>
              </a:ext>
            </a:extLst>
          </p:cNvPr>
          <p:cNvGrpSpPr/>
          <p:nvPr/>
        </p:nvGrpSpPr>
        <p:grpSpPr>
          <a:xfrm>
            <a:off x="350188" y="824933"/>
            <a:ext cx="5717327" cy="3652288"/>
            <a:chOff x="350188" y="824933"/>
            <a:chExt cx="5717327" cy="3652288"/>
          </a:xfrm>
        </p:grpSpPr>
        <p:grpSp>
          <p:nvGrpSpPr>
            <p:cNvPr id="57" name="Group 56"/>
            <p:cNvGrpSpPr/>
            <p:nvPr/>
          </p:nvGrpSpPr>
          <p:grpSpPr bwMode="gray">
            <a:xfrm>
              <a:off x="350189" y="1348799"/>
              <a:ext cx="2316810" cy="374574"/>
              <a:chOff x="2840514" y="2261388"/>
              <a:chExt cx="2683679" cy="455763"/>
            </a:xfrm>
          </p:grpSpPr>
          <p:sp>
            <p:nvSpPr>
              <p:cNvPr id="58" name="Oval 57"/>
              <p:cNvSpPr>
                <a:spLocks noChangeAspect="1"/>
              </p:cNvSpPr>
              <p:nvPr/>
            </p:nvSpPr>
            <p:spPr bwMode="gray">
              <a:xfrm>
                <a:off x="2886932" y="230789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9" name="Freeform 58"/>
              <p:cNvSpPr>
                <a:spLocks noChangeAspect="1"/>
              </p:cNvSpPr>
              <p:nvPr/>
            </p:nvSpPr>
            <p:spPr bwMode="gray">
              <a:xfrm>
                <a:off x="2840514" y="2261388"/>
                <a:ext cx="2683679" cy="455763"/>
              </a:xfrm>
              <a:custGeom>
                <a:avLst/>
                <a:gdLst>
                  <a:gd name="connsiteX0" fmla="*/ 214344 w 2282626"/>
                  <a:gd name="connsiteY0" fmla="*/ 0 h 457200"/>
                  <a:gd name="connsiteX1" fmla="*/ 228600 w 2282626"/>
                  <a:gd name="connsiteY1" fmla="*/ 0 h 457200"/>
                  <a:gd name="connsiteX2" fmla="*/ 2282626 w 2282626"/>
                  <a:gd name="connsiteY2" fmla="*/ 0 h 457200"/>
                  <a:gd name="connsiteX3" fmla="*/ 2282626 w 2282626"/>
                  <a:gd name="connsiteY3" fmla="*/ 228600 h 457200"/>
                  <a:gd name="connsiteX4" fmla="*/ 457200 w 2282626"/>
                  <a:gd name="connsiteY4" fmla="*/ 228600 h 457200"/>
                  <a:gd name="connsiteX5" fmla="*/ 228600 w 2282626"/>
                  <a:gd name="connsiteY5" fmla="*/ 457200 h 457200"/>
                  <a:gd name="connsiteX6" fmla="*/ 0 w 2282626"/>
                  <a:gd name="connsiteY6" fmla="*/ 228600 h 457200"/>
                  <a:gd name="connsiteX7" fmla="*/ 182529 w 2282626"/>
                  <a:gd name="connsiteY7" fmla="*/ 4644 h 457200"/>
                  <a:gd name="connsiteX8" fmla="*/ 214344 w 2282626"/>
                  <a:gd name="connsiteY8" fmla="*/ 1437 h 457200"/>
                  <a:gd name="connsiteX9" fmla="*/ 214344 w 2282626"/>
                  <a:gd name="connsiteY9" fmla="*/ 1437 h 457200"/>
                  <a:gd name="connsiteX0" fmla="*/ 2282626 w 2374066"/>
                  <a:gd name="connsiteY0" fmla="*/ 0 h 457200"/>
                  <a:gd name="connsiteX1" fmla="*/ 2282626 w 2374066"/>
                  <a:gd name="connsiteY1" fmla="*/ 228600 h 457200"/>
                  <a:gd name="connsiteX2" fmla="*/ 457200 w 2374066"/>
                  <a:gd name="connsiteY2" fmla="*/ 228600 h 457200"/>
                  <a:gd name="connsiteX3" fmla="*/ 228600 w 2374066"/>
                  <a:gd name="connsiteY3" fmla="*/ 457200 h 457200"/>
                  <a:gd name="connsiteX4" fmla="*/ 0 w 2374066"/>
                  <a:gd name="connsiteY4" fmla="*/ 228600 h 457200"/>
                  <a:gd name="connsiteX5" fmla="*/ 182529 w 2374066"/>
                  <a:gd name="connsiteY5" fmla="*/ 4644 h 457200"/>
                  <a:gd name="connsiteX6" fmla="*/ 214344 w 2374066"/>
                  <a:gd name="connsiteY6" fmla="*/ 1437 h 457200"/>
                  <a:gd name="connsiteX7" fmla="*/ 214344 w 2374066"/>
                  <a:gd name="connsiteY7" fmla="*/ 1437 h 457200"/>
                  <a:gd name="connsiteX8" fmla="*/ 214344 w 2374066"/>
                  <a:gd name="connsiteY8" fmla="*/ 0 h 457200"/>
                  <a:gd name="connsiteX9" fmla="*/ 228600 w 2374066"/>
                  <a:gd name="connsiteY9" fmla="*/ 0 h 457200"/>
                  <a:gd name="connsiteX10" fmla="*/ 2374066 w 2374066"/>
                  <a:gd name="connsiteY10" fmla="*/ 91440 h 457200"/>
                  <a:gd name="connsiteX0" fmla="*/ 2282626 w 2282626"/>
                  <a:gd name="connsiteY0" fmla="*/ 93287 h 550487"/>
                  <a:gd name="connsiteX1" fmla="*/ 2282626 w 2282626"/>
                  <a:gd name="connsiteY1" fmla="*/ 321887 h 550487"/>
                  <a:gd name="connsiteX2" fmla="*/ 457200 w 2282626"/>
                  <a:gd name="connsiteY2" fmla="*/ 321887 h 550487"/>
                  <a:gd name="connsiteX3" fmla="*/ 228600 w 2282626"/>
                  <a:gd name="connsiteY3" fmla="*/ 550487 h 550487"/>
                  <a:gd name="connsiteX4" fmla="*/ 0 w 2282626"/>
                  <a:gd name="connsiteY4" fmla="*/ 321887 h 550487"/>
                  <a:gd name="connsiteX5" fmla="*/ 182529 w 2282626"/>
                  <a:gd name="connsiteY5" fmla="*/ 97931 h 550487"/>
                  <a:gd name="connsiteX6" fmla="*/ 214344 w 2282626"/>
                  <a:gd name="connsiteY6" fmla="*/ 94724 h 550487"/>
                  <a:gd name="connsiteX7" fmla="*/ 214344 w 2282626"/>
                  <a:gd name="connsiteY7" fmla="*/ 94724 h 550487"/>
                  <a:gd name="connsiteX8" fmla="*/ 214344 w 2282626"/>
                  <a:gd name="connsiteY8" fmla="*/ 93287 h 550487"/>
                  <a:gd name="connsiteX9" fmla="*/ 228600 w 2282626"/>
                  <a:gd name="connsiteY9" fmla="*/ 93287 h 550487"/>
                  <a:gd name="connsiteX10" fmla="*/ 2085891 w 2282626"/>
                  <a:gd name="connsiteY10" fmla="*/ 0 h 550487"/>
                  <a:gd name="connsiteX0" fmla="*/ 2282626 w 2282626"/>
                  <a:gd name="connsiteY0" fmla="*/ 321887 h 550487"/>
                  <a:gd name="connsiteX1" fmla="*/ 457200 w 2282626"/>
                  <a:gd name="connsiteY1" fmla="*/ 321887 h 550487"/>
                  <a:gd name="connsiteX2" fmla="*/ 228600 w 2282626"/>
                  <a:gd name="connsiteY2" fmla="*/ 550487 h 550487"/>
                  <a:gd name="connsiteX3" fmla="*/ 0 w 2282626"/>
                  <a:gd name="connsiteY3" fmla="*/ 321887 h 550487"/>
                  <a:gd name="connsiteX4" fmla="*/ 182529 w 2282626"/>
                  <a:gd name="connsiteY4" fmla="*/ 97931 h 550487"/>
                  <a:gd name="connsiteX5" fmla="*/ 214344 w 2282626"/>
                  <a:gd name="connsiteY5" fmla="*/ 94724 h 550487"/>
                  <a:gd name="connsiteX6" fmla="*/ 214344 w 2282626"/>
                  <a:gd name="connsiteY6" fmla="*/ 94724 h 550487"/>
                  <a:gd name="connsiteX7" fmla="*/ 214344 w 2282626"/>
                  <a:gd name="connsiteY7" fmla="*/ 93287 h 550487"/>
                  <a:gd name="connsiteX8" fmla="*/ 228600 w 2282626"/>
                  <a:gd name="connsiteY8" fmla="*/ 93287 h 550487"/>
                  <a:gd name="connsiteX9" fmla="*/ 2085891 w 2282626"/>
                  <a:gd name="connsiteY9" fmla="*/ 0 h 550487"/>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8" fmla="*/ 228600 w 2282626"/>
                  <a:gd name="connsiteY8" fmla="*/ 0 h 457200"/>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0" fmla="*/ 2282626 w 2282626"/>
                  <a:gd name="connsiteY0" fmla="*/ 227163 h 455763"/>
                  <a:gd name="connsiteX1" fmla="*/ 457200 w 2282626"/>
                  <a:gd name="connsiteY1" fmla="*/ 227163 h 455763"/>
                  <a:gd name="connsiteX2" fmla="*/ 228600 w 2282626"/>
                  <a:gd name="connsiteY2" fmla="*/ 455763 h 455763"/>
                  <a:gd name="connsiteX3" fmla="*/ 0 w 2282626"/>
                  <a:gd name="connsiteY3" fmla="*/ 227163 h 455763"/>
                  <a:gd name="connsiteX4" fmla="*/ 182529 w 2282626"/>
                  <a:gd name="connsiteY4" fmla="*/ 3207 h 455763"/>
                  <a:gd name="connsiteX5" fmla="*/ 214344 w 2282626"/>
                  <a:gd name="connsiteY5" fmla="*/ 0 h 455763"/>
                  <a:gd name="connsiteX6" fmla="*/ 214344 w 2282626"/>
                  <a:gd name="connsiteY6" fmla="*/ 0 h 455763"/>
                  <a:gd name="connsiteX0" fmla="*/ 2683679 w 2683679"/>
                  <a:gd name="connsiteY0" fmla="*/ 227164 h 455763"/>
                  <a:gd name="connsiteX1" fmla="*/ 457200 w 2683679"/>
                  <a:gd name="connsiteY1" fmla="*/ 227163 h 455763"/>
                  <a:gd name="connsiteX2" fmla="*/ 228600 w 2683679"/>
                  <a:gd name="connsiteY2" fmla="*/ 455763 h 455763"/>
                  <a:gd name="connsiteX3" fmla="*/ 0 w 2683679"/>
                  <a:gd name="connsiteY3" fmla="*/ 227163 h 455763"/>
                  <a:gd name="connsiteX4" fmla="*/ 182529 w 2683679"/>
                  <a:gd name="connsiteY4" fmla="*/ 3207 h 455763"/>
                  <a:gd name="connsiteX5" fmla="*/ 214344 w 2683679"/>
                  <a:gd name="connsiteY5" fmla="*/ 0 h 455763"/>
                  <a:gd name="connsiteX6" fmla="*/ 214344 w 2683679"/>
                  <a:gd name="connsiteY6" fmla="*/ 0 h 4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679" h="455763">
                    <a:moveTo>
                      <a:pt x="2683679" y="227164"/>
                    </a:moveTo>
                    <a:lnTo>
                      <a:pt x="457200" y="227163"/>
                    </a:lnTo>
                    <a:cubicBezTo>
                      <a:pt x="457200" y="353415"/>
                      <a:pt x="354852" y="455763"/>
                      <a:pt x="228600" y="455763"/>
                    </a:cubicBezTo>
                    <a:cubicBezTo>
                      <a:pt x="102348" y="455763"/>
                      <a:pt x="0" y="353415"/>
                      <a:pt x="0" y="227163"/>
                    </a:cubicBezTo>
                    <a:cubicBezTo>
                      <a:pt x="0" y="116693"/>
                      <a:pt x="78360" y="24524"/>
                      <a:pt x="182529" y="3207"/>
                    </a:cubicBezTo>
                    <a:lnTo>
                      <a:pt x="214344" y="0"/>
                    </a:lnTo>
                    <a:lnTo>
                      <a:pt x="214344"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8" name="TextBox 27"/>
            <p:cNvSpPr txBox="1"/>
            <p:nvPr/>
          </p:nvSpPr>
          <p:spPr bwMode="gray">
            <a:xfrm>
              <a:off x="470452" y="1381489"/>
              <a:ext cx="166194" cy="307777"/>
            </a:xfrm>
            <a:prstGeom prst="rect">
              <a:avLst/>
            </a:prstGeom>
            <a:noFill/>
          </p:spPr>
          <p:txBody>
            <a:bodyPr wrap="square" lIns="0" tIns="0" rIns="0" bIns="0" rtlCol="0">
              <a:spAutoFit/>
            </a:bodyPr>
            <a:lstStyle/>
            <a:p>
              <a:pPr>
                <a:spcBef>
                  <a:spcPts val="500"/>
                </a:spcBef>
              </a:pPr>
              <a:r>
                <a:rPr lang="en-US" sz="2000" dirty="0">
                  <a:solidFill>
                    <a:schemeClr val="bg1"/>
                  </a:solidFill>
                  <a:latin typeface="+mj-lt"/>
                </a:rPr>
                <a:t>1</a:t>
              </a:r>
            </a:p>
          </p:txBody>
        </p:sp>
        <p:grpSp>
          <p:nvGrpSpPr>
            <p:cNvPr id="74" name="Group 73"/>
            <p:cNvGrpSpPr/>
            <p:nvPr/>
          </p:nvGrpSpPr>
          <p:grpSpPr bwMode="gray">
            <a:xfrm>
              <a:off x="3645837" y="1348799"/>
              <a:ext cx="2421677" cy="374574"/>
              <a:chOff x="3645838" y="1462546"/>
              <a:chExt cx="2205612" cy="374574"/>
            </a:xfrm>
          </p:grpSpPr>
          <p:grpSp>
            <p:nvGrpSpPr>
              <p:cNvPr id="30" name="Group 29"/>
              <p:cNvGrpSpPr/>
              <p:nvPr/>
            </p:nvGrpSpPr>
            <p:grpSpPr bwMode="gray">
              <a:xfrm>
                <a:off x="3645838" y="1462546"/>
                <a:ext cx="2205612" cy="374574"/>
                <a:chOff x="2840514" y="2261388"/>
                <a:chExt cx="2683679" cy="455763"/>
              </a:xfrm>
            </p:grpSpPr>
            <p:sp>
              <p:nvSpPr>
                <p:cNvPr id="31" name="Oval 30"/>
                <p:cNvSpPr>
                  <a:spLocks noChangeAspect="1"/>
                </p:cNvSpPr>
                <p:nvPr/>
              </p:nvSpPr>
              <p:spPr bwMode="gray">
                <a:xfrm>
                  <a:off x="2886932" y="230789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2" name="Freeform 31"/>
                <p:cNvSpPr>
                  <a:spLocks noChangeAspect="1"/>
                </p:cNvSpPr>
                <p:nvPr/>
              </p:nvSpPr>
              <p:spPr bwMode="gray">
                <a:xfrm>
                  <a:off x="2840514" y="2261388"/>
                  <a:ext cx="2683679" cy="455763"/>
                </a:xfrm>
                <a:custGeom>
                  <a:avLst/>
                  <a:gdLst>
                    <a:gd name="connsiteX0" fmla="*/ 214344 w 2282626"/>
                    <a:gd name="connsiteY0" fmla="*/ 0 h 457200"/>
                    <a:gd name="connsiteX1" fmla="*/ 228600 w 2282626"/>
                    <a:gd name="connsiteY1" fmla="*/ 0 h 457200"/>
                    <a:gd name="connsiteX2" fmla="*/ 2282626 w 2282626"/>
                    <a:gd name="connsiteY2" fmla="*/ 0 h 457200"/>
                    <a:gd name="connsiteX3" fmla="*/ 2282626 w 2282626"/>
                    <a:gd name="connsiteY3" fmla="*/ 228600 h 457200"/>
                    <a:gd name="connsiteX4" fmla="*/ 457200 w 2282626"/>
                    <a:gd name="connsiteY4" fmla="*/ 228600 h 457200"/>
                    <a:gd name="connsiteX5" fmla="*/ 228600 w 2282626"/>
                    <a:gd name="connsiteY5" fmla="*/ 457200 h 457200"/>
                    <a:gd name="connsiteX6" fmla="*/ 0 w 2282626"/>
                    <a:gd name="connsiteY6" fmla="*/ 228600 h 457200"/>
                    <a:gd name="connsiteX7" fmla="*/ 182529 w 2282626"/>
                    <a:gd name="connsiteY7" fmla="*/ 4644 h 457200"/>
                    <a:gd name="connsiteX8" fmla="*/ 214344 w 2282626"/>
                    <a:gd name="connsiteY8" fmla="*/ 1437 h 457200"/>
                    <a:gd name="connsiteX9" fmla="*/ 214344 w 2282626"/>
                    <a:gd name="connsiteY9" fmla="*/ 1437 h 457200"/>
                    <a:gd name="connsiteX0" fmla="*/ 2282626 w 2374066"/>
                    <a:gd name="connsiteY0" fmla="*/ 0 h 457200"/>
                    <a:gd name="connsiteX1" fmla="*/ 2282626 w 2374066"/>
                    <a:gd name="connsiteY1" fmla="*/ 228600 h 457200"/>
                    <a:gd name="connsiteX2" fmla="*/ 457200 w 2374066"/>
                    <a:gd name="connsiteY2" fmla="*/ 228600 h 457200"/>
                    <a:gd name="connsiteX3" fmla="*/ 228600 w 2374066"/>
                    <a:gd name="connsiteY3" fmla="*/ 457200 h 457200"/>
                    <a:gd name="connsiteX4" fmla="*/ 0 w 2374066"/>
                    <a:gd name="connsiteY4" fmla="*/ 228600 h 457200"/>
                    <a:gd name="connsiteX5" fmla="*/ 182529 w 2374066"/>
                    <a:gd name="connsiteY5" fmla="*/ 4644 h 457200"/>
                    <a:gd name="connsiteX6" fmla="*/ 214344 w 2374066"/>
                    <a:gd name="connsiteY6" fmla="*/ 1437 h 457200"/>
                    <a:gd name="connsiteX7" fmla="*/ 214344 w 2374066"/>
                    <a:gd name="connsiteY7" fmla="*/ 1437 h 457200"/>
                    <a:gd name="connsiteX8" fmla="*/ 214344 w 2374066"/>
                    <a:gd name="connsiteY8" fmla="*/ 0 h 457200"/>
                    <a:gd name="connsiteX9" fmla="*/ 228600 w 2374066"/>
                    <a:gd name="connsiteY9" fmla="*/ 0 h 457200"/>
                    <a:gd name="connsiteX10" fmla="*/ 2374066 w 2374066"/>
                    <a:gd name="connsiteY10" fmla="*/ 91440 h 457200"/>
                    <a:gd name="connsiteX0" fmla="*/ 2282626 w 2282626"/>
                    <a:gd name="connsiteY0" fmla="*/ 93287 h 550487"/>
                    <a:gd name="connsiteX1" fmla="*/ 2282626 w 2282626"/>
                    <a:gd name="connsiteY1" fmla="*/ 321887 h 550487"/>
                    <a:gd name="connsiteX2" fmla="*/ 457200 w 2282626"/>
                    <a:gd name="connsiteY2" fmla="*/ 321887 h 550487"/>
                    <a:gd name="connsiteX3" fmla="*/ 228600 w 2282626"/>
                    <a:gd name="connsiteY3" fmla="*/ 550487 h 550487"/>
                    <a:gd name="connsiteX4" fmla="*/ 0 w 2282626"/>
                    <a:gd name="connsiteY4" fmla="*/ 321887 h 550487"/>
                    <a:gd name="connsiteX5" fmla="*/ 182529 w 2282626"/>
                    <a:gd name="connsiteY5" fmla="*/ 97931 h 550487"/>
                    <a:gd name="connsiteX6" fmla="*/ 214344 w 2282626"/>
                    <a:gd name="connsiteY6" fmla="*/ 94724 h 550487"/>
                    <a:gd name="connsiteX7" fmla="*/ 214344 w 2282626"/>
                    <a:gd name="connsiteY7" fmla="*/ 94724 h 550487"/>
                    <a:gd name="connsiteX8" fmla="*/ 214344 w 2282626"/>
                    <a:gd name="connsiteY8" fmla="*/ 93287 h 550487"/>
                    <a:gd name="connsiteX9" fmla="*/ 228600 w 2282626"/>
                    <a:gd name="connsiteY9" fmla="*/ 93287 h 550487"/>
                    <a:gd name="connsiteX10" fmla="*/ 2085891 w 2282626"/>
                    <a:gd name="connsiteY10" fmla="*/ 0 h 550487"/>
                    <a:gd name="connsiteX0" fmla="*/ 2282626 w 2282626"/>
                    <a:gd name="connsiteY0" fmla="*/ 321887 h 550487"/>
                    <a:gd name="connsiteX1" fmla="*/ 457200 w 2282626"/>
                    <a:gd name="connsiteY1" fmla="*/ 321887 h 550487"/>
                    <a:gd name="connsiteX2" fmla="*/ 228600 w 2282626"/>
                    <a:gd name="connsiteY2" fmla="*/ 550487 h 550487"/>
                    <a:gd name="connsiteX3" fmla="*/ 0 w 2282626"/>
                    <a:gd name="connsiteY3" fmla="*/ 321887 h 550487"/>
                    <a:gd name="connsiteX4" fmla="*/ 182529 w 2282626"/>
                    <a:gd name="connsiteY4" fmla="*/ 97931 h 550487"/>
                    <a:gd name="connsiteX5" fmla="*/ 214344 w 2282626"/>
                    <a:gd name="connsiteY5" fmla="*/ 94724 h 550487"/>
                    <a:gd name="connsiteX6" fmla="*/ 214344 w 2282626"/>
                    <a:gd name="connsiteY6" fmla="*/ 94724 h 550487"/>
                    <a:gd name="connsiteX7" fmla="*/ 214344 w 2282626"/>
                    <a:gd name="connsiteY7" fmla="*/ 93287 h 550487"/>
                    <a:gd name="connsiteX8" fmla="*/ 228600 w 2282626"/>
                    <a:gd name="connsiteY8" fmla="*/ 93287 h 550487"/>
                    <a:gd name="connsiteX9" fmla="*/ 2085891 w 2282626"/>
                    <a:gd name="connsiteY9" fmla="*/ 0 h 550487"/>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8" fmla="*/ 228600 w 2282626"/>
                    <a:gd name="connsiteY8" fmla="*/ 0 h 457200"/>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0" fmla="*/ 2282626 w 2282626"/>
                    <a:gd name="connsiteY0" fmla="*/ 227163 h 455763"/>
                    <a:gd name="connsiteX1" fmla="*/ 457200 w 2282626"/>
                    <a:gd name="connsiteY1" fmla="*/ 227163 h 455763"/>
                    <a:gd name="connsiteX2" fmla="*/ 228600 w 2282626"/>
                    <a:gd name="connsiteY2" fmla="*/ 455763 h 455763"/>
                    <a:gd name="connsiteX3" fmla="*/ 0 w 2282626"/>
                    <a:gd name="connsiteY3" fmla="*/ 227163 h 455763"/>
                    <a:gd name="connsiteX4" fmla="*/ 182529 w 2282626"/>
                    <a:gd name="connsiteY4" fmla="*/ 3207 h 455763"/>
                    <a:gd name="connsiteX5" fmla="*/ 214344 w 2282626"/>
                    <a:gd name="connsiteY5" fmla="*/ 0 h 455763"/>
                    <a:gd name="connsiteX6" fmla="*/ 214344 w 2282626"/>
                    <a:gd name="connsiteY6" fmla="*/ 0 h 455763"/>
                    <a:gd name="connsiteX0" fmla="*/ 2683679 w 2683679"/>
                    <a:gd name="connsiteY0" fmla="*/ 227164 h 455763"/>
                    <a:gd name="connsiteX1" fmla="*/ 457200 w 2683679"/>
                    <a:gd name="connsiteY1" fmla="*/ 227163 h 455763"/>
                    <a:gd name="connsiteX2" fmla="*/ 228600 w 2683679"/>
                    <a:gd name="connsiteY2" fmla="*/ 455763 h 455763"/>
                    <a:gd name="connsiteX3" fmla="*/ 0 w 2683679"/>
                    <a:gd name="connsiteY3" fmla="*/ 227163 h 455763"/>
                    <a:gd name="connsiteX4" fmla="*/ 182529 w 2683679"/>
                    <a:gd name="connsiteY4" fmla="*/ 3207 h 455763"/>
                    <a:gd name="connsiteX5" fmla="*/ 214344 w 2683679"/>
                    <a:gd name="connsiteY5" fmla="*/ 0 h 455763"/>
                    <a:gd name="connsiteX6" fmla="*/ 214344 w 2683679"/>
                    <a:gd name="connsiteY6" fmla="*/ 0 h 4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679" h="455763">
                      <a:moveTo>
                        <a:pt x="2683679" y="227164"/>
                      </a:moveTo>
                      <a:lnTo>
                        <a:pt x="457200" y="227163"/>
                      </a:lnTo>
                      <a:cubicBezTo>
                        <a:pt x="457200" y="353415"/>
                        <a:pt x="354852" y="455763"/>
                        <a:pt x="228600" y="455763"/>
                      </a:cubicBezTo>
                      <a:cubicBezTo>
                        <a:pt x="102348" y="455763"/>
                        <a:pt x="0" y="353415"/>
                        <a:pt x="0" y="227163"/>
                      </a:cubicBezTo>
                      <a:cubicBezTo>
                        <a:pt x="0" y="116693"/>
                        <a:pt x="78360" y="24524"/>
                        <a:pt x="182529" y="3207"/>
                      </a:cubicBezTo>
                      <a:lnTo>
                        <a:pt x="214344" y="0"/>
                      </a:lnTo>
                      <a:lnTo>
                        <a:pt x="214344"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33" name="TextBox 32"/>
              <p:cNvSpPr txBox="1"/>
              <p:nvPr/>
            </p:nvSpPr>
            <p:spPr bwMode="gray">
              <a:xfrm>
                <a:off x="3766102" y="1482920"/>
                <a:ext cx="166194" cy="307777"/>
              </a:xfrm>
              <a:prstGeom prst="rect">
                <a:avLst/>
              </a:prstGeom>
              <a:noFill/>
            </p:spPr>
            <p:txBody>
              <a:bodyPr wrap="square" lIns="0" tIns="0" rIns="0" bIns="0" rtlCol="0">
                <a:spAutoFit/>
              </a:bodyPr>
              <a:lstStyle/>
              <a:p>
                <a:pPr>
                  <a:spcBef>
                    <a:spcPts val="500"/>
                  </a:spcBef>
                </a:pPr>
                <a:r>
                  <a:rPr lang="en-US" sz="2000" dirty="0">
                    <a:solidFill>
                      <a:schemeClr val="bg1"/>
                    </a:solidFill>
                    <a:latin typeface="+mj-lt"/>
                  </a:rPr>
                  <a:t>2</a:t>
                </a:r>
              </a:p>
            </p:txBody>
          </p:sp>
        </p:grpSp>
        <p:sp>
          <p:nvSpPr>
            <p:cNvPr id="34" name="TextBox 33"/>
            <p:cNvSpPr txBox="1"/>
            <p:nvPr/>
          </p:nvSpPr>
          <p:spPr bwMode="gray">
            <a:xfrm>
              <a:off x="812286" y="1356907"/>
              <a:ext cx="1681532" cy="138499"/>
            </a:xfrm>
            <a:prstGeom prst="rect">
              <a:avLst/>
            </a:prstGeom>
            <a:noFill/>
          </p:spPr>
          <p:txBody>
            <a:bodyPr vert="horz" wrap="square" lIns="0" tIns="0" rIns="0" bIns="0" rtlCol="0">
              <a:spAutoFit/>
            </a:bodyPr>
            <a:lstStyle/>
            <a:p>
              <a:pPr>
                <a:spcBef>
                  <a:spcPts val="500"/>
                </a:spcBef>
              </a:pPr>
              <a:r>
                <a:rPr lang="en-US" sz="900" b="1" dirty="0"/>
                <a:t>Participant surveys</a:t>
              </a:r>
            </a:p>
          </p:txBody>
        </p:sp>
        <p:grpSp>
          <p:nvGrpSpPr>
            <p:cNvPr id="73" name="Group 72"/>
            <p:cNvGrpSpPr/>
            <p:nvPr/>
          </p:nvGrpSpPr>
          <p:grpSpPr bwMode="gray">
            <a:xfrm>
              <a:off x="350188" y="3044936"/>
              <a:ext cx="2316811" cy="374574"/>
              <a:chOff x="514996" y="2933186"/>
              <a:chExt cx="2205612" cy="374574"/>
            </a:xfrm>
          </p:grpSpPr>
          <p:grpSp>
            <p:nvGrpSpPr>
              <p:cNvPr id="63" name="Group 62"/>
              <p:cNvGrpSpPr/>
              <p:nvPr/>
            </p:nvGrpSpPr>
            <p:grpSpPr bwMode="gray">
              <a:xfrm>
                <a:off x="514996" y="2933186"/>
                <a:ext cx="2205612" cy="374574"/>
                <a:chOff x="2840514" y="2261388"/>
                <a:chExt cx="2683679" cy="455763"/>
              </a:xfrm>
            </p:grpSpPr>
            <p:sp>
              <p:nvSpPr>
                <p:cNvPr id="64" name="Oval 63"/>
                <p:cNvSpPr>
                  <a:spLocks noChangeAspect="1"/>
                </p:cNvSpPr>
                <p:nvPr/>
              </p:nvSpPr>
              <p:spPr bwMode="gray">
                <a:xfrm>
                  <a:off x="2886932" y="230789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5" name="Freeform 64"/>
                <p:cNvSpPr>
                  <a:spLocks noChangeAspect="1"/>
                </p:cNvSpPr>
                <p:nvPr/>
              </p:nvSpPr>
              <p:spPr bwMode="gray">
                <a:xfrm>
                  <a:off x="2840514" y="2261388"/>
                  <a:ext cx="2683679" cy="455763"/>
                </a:xfrm>
                <a:custGeom>
                  <a:avLst/>
                  <a:gdLst>
                    <a:gd name="connsiteX0" fmla="*/ 214344 w 2282626"/>
                    <a:gd name="connsiteY0" fmla="*/ 0 h 457200"/>
                    <a:gd name="connsiteX1" fmla="*/ 228600 w 2282626"/>
                    <a:gd name="connsiteY1" fmla="*/ 0 h 457200"/>
                    <a:gd name="connsiteX2" fmla="*/ 2282626 w 2282626"/>
                    <a:gd name="connsiteY2" fmla="*/ 0 h 457200"/>
                    <a:gd name="connsiteX3" fmla="*/ 2282626 w 2282626"/>
                    <a:gd name="connsiteY3" fmla="*/ 228600 h 457200"/>
                    <a:gd name="connsiteX4" fmla="*/ 457200 w 2282626"/>
                    <a:gd name="connsiteY4" fmla="*/ 228600 h 457200"/>
                    <a:gd name="connsiteX5" fmla="*/ 228600 w 2282626"/>
                    <a:gd name="connsiteY5" fmla="*/ 457200 h 457200"/>
                    <a:gd name="connsiteX6" fmla="*/ 0 w 2282626"/>
                    <a:gd name="connsiteY6" fmla="*/ 228600 h 457200"/>
                    <a:gd name="connsiteX7" fmla="*/ 182529 w 2282626"/>
                    <a:gd name="connsiteY7" fmla="*/ 4644 h 457200"/>
                    <a:gd name="connsiteX8" fmla="*/ 214344 w 2282626"/>
                    <a:gd name="connsiteY8" fmla="*/ 1437 h 457200"/>
                    <a:gd name="connsiteX9" fmla="*/ 214344 w 2282626"/>
                    <a:gd name="connsiteY9" fmla="*/ 1437 h 457200"/>
                    <a:gd name="connsiteX0" fmla="*/ 2282626 w 2374066"/>
                    <a:gd name="connsiteY0" fmla="*/ 0 h 457200"/>
                    <a:gd name="connsiteX1" fmla="*/ 2282626 w 2374066"/>
                    <a:gd name="connsiteY1" fmla="*/ 228600 h 457200"/>
                    <a:gd name="connsiteX2" fmla="*/ 457200 w 2374066"/>
                    <a:gd name="connsiteY2" fmla="*/ 228600 h 457200"/>
                    <a:gd name="connsiteX3" fmla="*/ 228600 w 2374066"/>
                    <a:gd name="connsiteY3" fmla="*/ 457200 h 457200"/>
                    <a:gd name="connsiteX4" fmla="*/ 0 w 2374066"/>
                    <a:gd name="connsiteY4" fmla="*/ 228600 h 457200"/>
                    <a:gd name="connsiteX5" fmla="*/ 182529 w 2374066"/>
                    <a:gd name="connsiteY5" fmla="*/ 4644 h 457200"/>
                    <a:gd name="connsiteX6" fmla="*/ 214344 w 2374066"/>
                    <a:gd name="connsiteY6" fmla="*/ 1437 h 457200"/>
                    <a:gd name="connsiteX7" fmla="*/ 214344 w 2374066"/>
                    <a:gd name="connsiteY7" fmla="*/ 1437 h 457200"/>
                    <a:gd name="connsiteX8" fmla="*/ 214344 w 2374066"/>
                    <a:gd name="connsiteY8" fmla="*/ 0 h 457200"/>
                    <a:gd name="connsiteX9" fmla="*/ 228600 w 2374066"/>
                    <a:gd name="connsiteY9" fmla="*/ 0 h 457200"/>
                    <a:gd name="connsiteX10" fmla="*/ 2374066 w 2374066"/>
                    <a:gd name="connsiteY10" fmla="*/ 91440 h 457200"/>
                    <a:gd name="connsiteX0" fmla="*/ 2282626 w 2282626"/>
                    <a:gd name="connsiteY0" fmla="*/ 93287 h 550487"/>
                    <a:gd name="connsiteX1" fmla="*/ 2282626 w 2282626"/>
                    <a:gd name="connsiteY1" fmla="*/ 321887 h 550487"/>
                    <a:gd name="connsiteX2" fmla="*/ 457200 w 2282626"/>
                    <a:gd name="connsiteY2" fmla="*/ 321887 h 550487"/>
                    <a:gd name="connsiteX3" fmla="*/ 228600 w 2282626"/>
                    <a:gd name="connsiteY3" fmla="*/ 550487 h 550487"/>
                    <a:gd name="connsiteX4" fmla="*/ 0 w 2282626"/>
                    <a:gd name="connsiteY4" fmla="*/ 321887 h 550487"/>
                    <a:gd name="connsiteX5" fmla="*/ 182529 w 2282626"/>
                    <a:gd name="connsiteY5" fmla="*/ 97931 h 550487"/>
                    <a:gd name="connsiteX6" fmla="*/ 214344 w 2282626"/>
                    <a:gd name="connsiteY6" fmla="*/ 94724 h 550487"/>
                    <a:gd name="connsiteX7" fmla="*/ 214344 w 2282626"/>
                    <a:gd name="connsiteY7" fmla="*/ 94724 h 550487"/>
                    <a:gd name="connsiteX8" fmla="*/ 214344 w 2282626"/>
                    <a:gd name="connsiteY8" fmla="*/ 93287 h 550487"/>
                    <a:gd name="connsiteX9" fmla="*/ 228600 w 2282626"/>
                    <a:gd name="connsiteY9" fmla="*/ 93287 h 550487"/>
                    <a:gd name="connsiteX10" fmla="*/ 2085891 w 2282626"/>
                    <a:gd name="connsiteY10" fmla="*/ 0 h 550487"/>
                    <a:gd name="connsiteX0" fmla="*/ 2282626 w 2282626"/>
                    <a:gd name="connsiteY0" fmla="*/ 321887 h 550487"/>
                    <a:gd name="connsiteX1" fmla="*/ 457200 w 2282626"/>
                    <a:gd name="connsiteY1" fmla="*/ 321887 h 550487"/>
                    <a:gd name="connsiteX2" fmla="*/ 228600 w 2282626"/>
                    <a:gd name="connsiteY2" fmla="*/ 550487 h 550487"/>
                    <a:gd name="connsiteX3" fmla="*/ 0 w 2282626"/>
                    <a:gd name="connsiteY3" fmla="*/ 321887 h 550487"/>
                    <a:gd name="connsiteX4" fmla="*/ 182529 w 2282626"/>
                    <a:gd name="connsiteY4" fmla="*/ 97931 h 550487"/>
                    <a:gd name="connsiteX5" fmla="*/ 214344 w 2282626"/>
                    <a:gd name="connsiteY5" fmla="*/ 94724 h 550487"/>
                    <a:gd name="connsiteX6" fmla="*/ 214344 w 2282626"/>
                    <a:gd name="connsiteY6" fmla="*/ 94724 h 550487"/>
                    <a:gd name="connsiteX7" fmla="*/ 214344 w 2282626"/>
                    <a:gd name="connsiteY7" fmla="*/ 93287 h 550487"/>
                    <a:gd name="connsiteX8" fmla="*/ 228600 w 2282626"/>
                    <a:gd name="connsiteY8" fmla="*/ 93287 h 550487"/>
                    <a:gd name="connsiteX9" fmla="*/ 2085891 w 2282626"/>
                    <a:gd name="connsiteY9" fmla="*/ 0 h 550487"/>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8" fmla="*/ 228600 w 2282626"/>
                    <a:gd name="connsiteY8" fmla="*/ 0 h 457200"/>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0" fmla="*/ 2282626 w 2282626"/>
                    <a:gd name="connsiteY0" fmla="*/ 227163 h 455763"/>
                    <a:gd name="connsiteX1" fmla="*/ 457200 w 2282626"/>
                    <a:gd name="connsiteY1" fmla="*/ 227163 h 455763"/>
                    <a:gd name="connsiteX2" fmla="*/ 228600 w 2282626"/>
                    <a:gd name="connsiteY2" fmla="*/ 455763 h 455763"/>
                    <a:gd name="connsiteX3" fmla="*/ 0 w 2282626"/>
                    <a:gd name="connsiteY3" fmla="*/ 227163 h 455763"/>
                    <a:gd name="connsiteX4" fmla="*/ 182529 w 2282626"/>
                    <a:gd name="connsiteY4" fmla="*/ 3207 h 455763"/>
                    <a:gd name="connsiteX5" fmla="*/ 214344 w 2282626"/>
                    <a:gd name="connsiteY5" fmla="*/ 0 h 455763"/>
                    <a:gd name="connsiteX6" fmla="*/ 214344 w 2282626"/>
                    <a:gd name="connsiteY6" fmla="*/ 0 h 455763"/>
                    <a:gd name="connsiteX0" fmla="*/ 2683679 w 2683679"/>
                    <a:gd name="connsiteY0" fmla="*/ 227164 h 455763"/>
                    <a:gd name="connsiteX1" fmla="*/ 457200 w 2683679"/>
                    <a:gd name="connsiteY1" fmla="*/ 227163 h 455763"/>
                    <a:gd name="connsiteX2" fmla="*/ 228600 w 2683679"/>
                    <a:gd name="connsiteY2" fmla="*/ 455763 h 455763"/>
                    <a:gd name="connsiteX3" fmla="*/ 0 w 2683679"/>
                    <a:gd name="connsiteY3" fmla="*/ 227163 h 455763"/>
                    <a:gd name="connsiteX4" fmla="*/ 182529 w 2683679"/>
                    <a:gd name="connsiteY4" fmla="*/ 3207 h 455763"/>
                    <a:gd name="connsiteX5" fmla="*/ 214344 w 2683679"/>
                    <a:gd name="connsiteY5" fmla="*/ 0 h 455763"/>
                    <a:gd name="connsiteX6" fmla="*/ 214344 w 2683679"/>
                    <a:gd name="connsiteY6" fmla="*/ 0 h 4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679" h="455763">
                      <a:moveTo>
                        <a:pt x="2683679" y="227164"/>
                      </a:moveTo>
                      <a:lnTo>
                        <a:pt x="457200" y="227163"/>
                      </a:lnTo>
                      <a:cubicBezTo>
                        <a:pt x="457200" y="353415"/>
                        <a:pt x="354852" y="455763"/>
                        <a:pt x="228600" y="455763"/>
                      </a:cubicBezTo>
                      <a:cubicBezTo>
                        <a:pt x="102348" y="455763"/>
                        <a:pt x="0" y="353415"/>
                        <a:pt x="0" y="227163"/>
                      </a:cubicBezTo>
                      <a:cubicBezTo>
                        <a:pt x="0" y="116693"/>
                        <a:pt x="78360" y="24524"/>
                        <a:pt x="182529" y="3207"/>
                      </a:cubicBezTo>
                      <a:lnTo>
                        <a:pt x="214344" y="0"/>
                      </a:lnTo>
                      <a:lnTo>
                        <a:pt x="214344"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3" name="TextBox 42"/>
              <p:cNvSpPr txBox="1"/>
              <p:nvPr/>
            </p:nvSpPr>
            <p:spPr bwMode="gray">
              <a:xfrm>
                <a:off x="635259" y="2965876"/>
                <a:ext cx="166194" cy="307777"/>
              </a:xfrm>
              <a:prstGeom prst="rect">
                <a:avLst/>
              </a:prstGeom>
              <a:noFill/>
            </p:spPr>
            <p:txBody>
              <a:bodyPr wrap="square" lIns="0" tIns="0" rIns="0" bIns="0" rtlCol="0">
                <a:spAutoFit/>
              </a:bodyPr>
              <a:lstStyle/>
              <a:p>
                <a:pPr>
                  <a:spcBef>
                    <a:spcPts val="500"/>
                  </a:spcBef>
                </a:pPr>
                <a:r>
                  <a:rPr lang="en-US" sz="2000" dirty="0">
                    <a:solidFill>
                      <a:schemeClr val="bg1"/>
                    </a:solidFill>
                    <a:latin typeface="+mj-lt"/>
                  </a:rPr>
                  <a:t>3</a:t>
                </a:r>
              </a:p>
            </p:txBody>
          </p:sp>
        </p:grpSp>
        <p:sp>
          <p:nvSpPr>
            <p:cNvPr id="44" name="TextBox 43"/>
            <p:cNvSpPr txBox="1"/>
            <p:nvPr/>
          </p:nvSpPr>
          <p:spPr bwMode="gray">
            <a:xfrm>
              <a:off x="812285" y="3053044"/>
              <a:ext cx="1934065" cy="138499"/>
            </a:xfrm>
            <a:prstGeom prst="rect">
              <a:avLst/>
            </a:prstGeom>
            <a:noFill/>
          </p:spPr>
          <p:txBody>
            <a:bodyPr vert="horz" wrap="square" lIns="0" tIns="0" rIns="0" bIns="0" rtlCol="0">
              <a:spAutoFit/>
            </a:bodyPr>
            <a:lstStyle/>
            <a:p>
              <a:pPr>
                <a:spcBef>
                  <a:spcPts val="500"/>
                </a:spcBef>
              </a:pPr>
              <a:r>
                <a:rPr lang="en-US" sz="900" b="1" dirty="0"/>
                <a:t>Post-experience reflections</a:t>
              </a:r>
            </a:p>
          </p:txBody>
        </p:sp>
        <p:grpSp>
          <p:nvGrpSpPr>
            <p:cNvPr id="72" name="Group 71"/>
            <p:cNvGrpSpPr/>
            <p:nvPr/>
          </p:nvGrpSpPr>
          <p:grpSpPr bwMode="gray">
            <a:xfrm>
              <a:off x="3645838" y="3044936"/>
              <a:ext cx="2421676" cy="374574"/>
              <a:chOff x="3645838" y="2897440"/>
              <a:chExt cx="2205612" cy="374574"/>
            </a:xfrm>
          </p:grpSpPr>
          <p:grpSp>
            <p:nvGrpSpPr>
              <p:cNvPr id="69" name="Group 68"/>
              <p:cNvGrpSpPr/>
              <p:nvPr/>
            </p:nvGrpSpPr>
            <p:grpSpPr bwMode="gray">
              <a:xfrm>
                <a:off x="3645838" y="2897440"/>
                <a:ext cx="2205612" cy="374574"/>
                <a:chOff x="2840514" y="2261388"/>
                <a:chExt cx="2683679" cy="455763"/>
              </a:xfrm>
            </p:grpSpPr>
            <p:sp>
              <p:nvSpPr>
                <p:cNvPr id="70" name="Oval 69"/>
                <p:cNvSpPr>
                  <a:spLocks noChangeAspect="1"/>
                </p:cNvSpPr>
                <p:nvPr/>
              </p:nvSpPr>
              <p:spPr bwMode="gray">
                <a:xfrm>
                  <a:off x="2886932" y="2307897"/>
                  <a:ext cx="365760" cy="36576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70"/>
                <p:cNvSpPr>
                  <a:spLocks noChangeAspect="1"/>
                </p:cNvSpPr>
                <p:nvPr/>
              </p:nvSpPr>
              <p:spPr bwMode="gray">
                <a:xfrm>
                  <a:off x="2840514" y="2261388"/>
                  <a:ext cx="2683679" cy="455763"/>
                </a:xfrm>
                <a:custGeom>
                  <a:avLst/>
                  <a:gdLst>
                    <a:gd name="connsiteX0" fmla="*/ 214344 w 2282626"/>
                    <a:gd name="connsiteY0" fmla="*/ 0 h 457200"/>
                    <a:gd name="connsiteX1" fmla="*/ 228600 w 2282626"/>
                    <a:gd name="connsiteY1" fmla="*/ 0 h 457200"/>
                    <a:gd name="connsiteX2" fmla="*/ 2282626 w 2282626"/>
                    <a:gd name="connsiteY2" fmla="*/ 0 h 457200"/>
                    <a:gd name="connsiteX3" fmla="*/ 2282626 w 2282626"/>
                    <a:gd name="connsiteY3" fmla="*/ 228600 h 457200"/>
                    <a:gd name="connsiteX4" fmla="*/ 457200 w 2282626"/>
                    <a:gd name="connsiteY4" fmla="*/ 228600 h 457200"/>
                    <a:gd name="connsiteX5" fmla="*/ 228600 w 2282626"/>
                    <a:gd name="connsiteY5" fmla="*/ 457200 h 457200"/>
                    <a:gd name="connsiteX6" fmla="*/ 0 w 2282626"/>
                    <a:gd name="connsiteY6" fmla="*/ 228600 h 457200"/>
                    <a:gd name="connsiteX7" fmla="*/ 182529 w 2282626"/>
                    <a:gd name="connsiteY7" fmla="*/ 4644 h 457200"/>
                    <a:gd name="connsiteX8" fmla="*/ 214344 w 2282626"/>
                    <a:gd name="connsiteY8" fmla="*/ 1437 h 457200"/>
                    <a:gd name="connsiteX9" fmla="*/ 214344 w 2282626"/>
                    <a:gd name="connsiteY9" fmla="*/ 1437 h 457200"/>
                    <a:gd name="connsiteX0" fmla="*/ 2282626 w 2374066"/>
                    <a:gd name="connsiteY0" fmla="*/ 0 h 457200"/>
                    <a:gd name="connsiteX1" fmla="*/ 2282626 w 2374066"/>
                    <a:gd name="connsiteY1" fmla="*/ 228600 h 457200"/>
                    <a:gd name="connsiteX2" fmla="*/ 457200 w 2374066"/>
                    <a:gd name="connsiteY2" fmla="*/ 228600 h 457200"/>
                    <a:gd name="connsiteX3" fmla="*/ 228600 w 2374066"/>
                    <a:gd name="connsiteY3" fmla="*/ 457200 h 457200"/>
                    <a:gd name="connsiteX4" fmla="*/ 0 w 2374066"/>
                    <a:gd name="connsiteY4" fmla="*/ 228600 h 457200"/>
                    <a:gd name="connsiteX5" fmla="*/ 182529 w 2374066"/>
                    <a:gd name="connsiteY5" fmla="*/ 4644 h 457200"/>
                    <a:gd name="connsiteX6" fmla="*/ 214344 w 2374066"/>
                    <a:gd name="connsiteY6" fmla="*/ 1437 h 457200"/>
                    <a:gd name="connsiteX7" fmla="*/ 214344 w 2374066"/>
                    <a:gd name="connsiteY7" fmla="*/ 1437 h 457200"/>
                    <a:gd name="connsiteX8" fmla="*/ 214344 w 2374066"/>
                    <a:gd name="connsiteY8" fmla="*/ 0 h 457200"/>
                    <a:gd name="connsiteX9" fmla="*/ 228600 w 2374066"/>
                    <a:gd name="connsiteY9" fmla="*/ 0 h 457200"/>
                    <a:gd name="connsiteX10" fmla="*/ 2374066 w 2374066"/>
                    <a:gd name="connsiteY10" fmla="*/ 91440 h 457200"/>
                    <a:gd name="connsiteX0" fmla="*/ 2282626 w 2282626"/>
                    <a:gd name="connsiteY0" fmla="*/ 93287 h 550487"/>
                    <a:gd name="connsiteX1" fmla="*/ 2282626 w 2282626"/>
                    <a:gd name="connsiteY1" fmla="*/ 321887 h 550487"/>
                    <a:gd name="connsiteX2" fmla="*/ 457200 w 2282626"/>
                    <a:gd name="connsiteY2" fmla="*/ 321887 h 550487"/>
                    <a:gd name="connsiteX3" fmla="*/ 228600 w 2282626"/>
                    <a:gd name="connsiteY3" fmla="*/ 550487 h 550487"/>
                    <a:gd name="connsiteX4" fmla="*/ 0 w 2282626"/>
                    <a:gd name="connsiteY4" fmla="*/ 321887 h 550487"/>
                    <a:gd name="connsiteX5" fmla="*/ 182529 w 2282626"/>
                    <a:gd name="connsiteY5" fmla="*/ 97931 h 550487"/>
                    <a:gd name="connsiteX6" fmla="*/ 214344 w 2282626"/>
                    <a:gd name="connsiteY6" fmla="*/ 94724 h 550487"/>
                    <a:gd name="connsiteX7" fmla="*/ 214344 w 2282626"/>
                    <a:gd name="connsiteY7" fmla="*/ 94724 h 550487"/>
                    <a:gd name="connsiteX8" fmla="*/ 214344 w 2282626"/>
                    <a:gd name="connsiteY8" fmla="*/ 93287 h 550487"/>
                    <a:gd name="connsiteX9" fmla="*/ 228600 w 2282626"/>
                    <a:gd name="connsiteY9" fmla="*/ 93287 h 550487"/>
                    <a:gd name="connsiteX10" fmla="*/ 2085891 w 2282626"/>
                    <a:gd name="connsiteY10" fmla="*/ 0 h 550487"/>
                    <a:gd name="connsiteX0" fmla="*/ 2282626 w 2282626"/>
                    <a:gd name="connsiteY0" fmla="*/ 321887 h 550487"/>
                    <a:gd name="connsiteX1" fmla="*/ 457200 w 2282626"/>
                    <a:gd name="connsiteY1" fmla="*/ 321887 h 550487"/>
                    <a:gd name="connsiteX2" fmla="*/ 228600 w 2282626"/>
                    <a:gd name="connsiteY2" fmla="*/ 550487 h 550487"/>
                    <a:gd name="connsiteX3" fmla="*/ 0 w 2282626"/>
                    <a:gd name="connsiteY3" fmla="*/ 321887 h 550487"/>
                    <a:gd name="connsiteX4" fmla="*/ 182529 w 2282626"/>
                    <a:gd name="connsiteY4" fmla="*/ 97931 h 550487"/>
                    <a:gd name="connsiteX5" fmla="*/ 214344 w 2282626"/>
                    <a:gd name="connsiteY5" fmla="*/ 94724 h 550487"/>
                    <a:gd name="connsiteX6" fmla="*/ 214344 w 2282626"/>
                    <a:gd name="connsiteY6" fmla="*/ 94724 h 550487"/>
                    <a:gd name="connsiteX7" fmla="*/ 214344 w 2282626"/>
                    <a:gd name="connsiteY7" fmla="*/ 93287 h 550487"/>
                    <a:gd name="connsiteX8" fmla="*/ 228600 w 2282626"/>
                    <a:gd name="connsiteY8" fmla="*/ 93287 h 550487"/>
                    <a:gd name="connsiteX9" fmla="*/ 2085891 w 2282626"/>
                    <a:gd name="connsiteY9" fmla="*/ 0 h 550487"/>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8" fmla="*/ 228600 w 2282626"/>
                    <a:gd name="connsiteY8" fmla="*/ 0 h 457200"/>
                    <a:gd name="connsiteX0" fmla="*/ 2282626 w 2282626"/>
                    <a:gd name="connsiteY0" fmla="*/ 228600 h 457200"/>
                    <a:gd name="connsiteX1" fmla="*/ 457200 w 2282626"/>
                    <a:gd name="connsiteY1" fmla="*/ 228600 h 457200"/>
                    <a:gd name="connsiteX2" fmla="*/ 228600 w 2282626"/>
                    <a:gd name="connsiteY2" fmla="*/ 457200 h 457200"/>
                    <a:gd name="connsiteX3" fmla="*/ 0 w 2282626"/>
                    <a:gd name="connsiteY3" fmla="*/ 228600 h 457200"/>
                    <a:gd name="connsiteX4" fmla="*/ 182529 w 2282626"/>
                    <a:gd name="connsiteY4" fmla="*/ 4644 h 457200"/>
                    <a:gd name="connsiteX5" fmla="*/ 214344 w 2282626"/>
                    <a:gd name="connsiteY5" fmla="*/ 1437 h 457200"/>
                    <a:gd name="connsiteX6" fmla="*/ 214344 w 2282626"/>
                    <a:gd name="connsiteY6" fmla="*/ 1437 h 457200"/>
                    <a:gd name="connsiteX7" fmla="*/ 214344 w 2282626"/>
                    <a:gd name="connsiteY7" fmla="*/ 0 h 457200"/>
                    <a:gd name="connsiteX0" fmla="*/ 2282626 w 2282626"/>
                    <a:gd name="connsiteY0" fmla="*/ 227163 h 455763"/>
                    <a:gd name="connsiteX1" fmla="*/ 457200 w 2282626"/>
                    <a:gd name="connsiteY1" fmla="*/ 227163 h 455763"/>
                    <a:gd name="connsiteX2" fmla="*/ 228600 w 2282626"/>
                    <a:gd name="connsiteY2" fmla="*/ 455763 h 455763"/>
                    <a:gd name="connsiteX3" fmla="*/ 0 w 2282626"/>
                    <a:gd name="connsiteY3" fmla="*/ 227163 h 455763"/>
                    <a:gd name="connsiteX4" fmla="*/ 182529 w 2282626"/>
                    <a:gd name="connsiteY4" fmla="*/ 3207 h 455763"/>
                    <a:gd name="connsiteX5" fmla="*/ 214344 w 2282626"/>
                    <a:gd name="connsiteY5" fmla="*/ 0 h 455763"/>
                    <a:gd name="connsiteX6" fmla="*/ 214344 w 2282626"/>
                    <a:gd name="connsiteY6" fmla="*/ 0 h 455763"/>
                    <a:gd name="connsiteX0" fmla="*/ 2683679 w 2683679"/>
                    <a:gd name="connsiteY0" fmla="*/ 227164 h 455763"/>
                    <a:gd name="connsiteX1" fmla="*/ 457200 w 2683679"/>
                    <a:gd name="connsiteY1" fmla="*/ 227163 h 455763"/>
                    <a:gd name="connsiteX2" fmla="*/ 228600 w 2683679"/>
                    <a:gd name="connsiteY2" fmla="*/ 455763 h 455763"/>
                    <a:gd name="connsiteX3" fmla="*/ 0 w 2683679"/>
                    <a:gd name="connsiteY3" fmla="*/ 227163 h 455763"/>
                    <a:gd name="connsiteX4" fmla="*/ 182529 w 2683679"/>
                    <a:gd name="connsiteY4" fmla="*/ 3207 h 455763"/>
                    <a:gd name="connsiteX5" fmla="*/ 214344 w 2683679"/>
                    <a:gd name="connsiteY5" fmla="*/ 0 h 455763"/>
                    <a:gd name="connsiteX6" fmla="*/ 214344 w 2683679"/>
                    <a:gd name="connsiteY6" fmla="*/ 0 h 45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3679" h="455763">
                      <a:moveTo>
                        <a:pt x="2683679" y="227164"/>
                      </a:moveTo>
                      <a:lnTo>
                        <a:pt x="457200" y="227163"/>
                      </a:lnTo>
                      <a:cubicBezTo>
                        <a:pt x="457200" y="353415"/>
                        <a:pt x="354852" y="455763"/>
                        <a:pt x="228600" y="455763"/>
                      </a:cubicBezTo>
                      <a:cubicBezTo>
                        <a:pt x="102348" y="455763"/>
                        <a:pt x="0" y="353415"/>
                        <a:pt x="0" y="227163"/>
                      </a:cubicBezTo>
                      <a:cubicBezTo>
                        <a:pt x="0" y="116693"/>
                        <a:pt x="78360" y="24524"/>
                        <a:pt x="182529" y="3207"/>
                      </a:cubicBezTo>
                      <a:lnTo>
                        <a:pt x="214344" y="0"/>
                      </a:lnTo>
                      <a:lnTo>
                        <a:pt x="214344" y="0"/>
                      </a:lnTo>
                    </a:path>
                  </a:pathLst>
                </a:cu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48" name="TextBox 47"/>
              <p:cNvSpPr txBox="1"/>
              <p:nvPr/>
            </p:nvSpPr>
            <p:spPr bwMode="gray">
              <a:xfrm>
                <a:off x="3751191" y="2920190"/>
                <a:ext cx="166194" cy="307777"/>
              </a:xfrm>
              <a:prstGeom prst="rect">
                <a:avLst/>
              </a:prstGeom>
              <a:noFill/>
            </p:spPr>
            <p:txBody>
              <a:bodyPr wrap="square" lIns="0" tIns="0" rIns="0" bIns="0" rtlCol="0">
                <a:spAutoFit/>
              </a:bodyPr>
              <a:lstStyle/>
              <a:p>
                <a:pPr>
                  <a:spcBef>
                    <a:spcPts val="500"/>
                  </a:spcBef>
                </a:pPr>
                <a:r>
                  <a:rPr lang="en-US" sz="2000" dirty="0">
                    <a:solidFill>
                      <a:schemeClr val="bg1"/>
                    </a:solidFill>
                    <a:latin typeface="+mj-lt"/>
                  </a:rPr>
                  <a:t>4</a:t>
                </a:r>
              </a:p>
            </p:txBody>
          </p:sp>
        </p:grpSp>
        <p:sp>
          <p:nvSpPr>
            <p:cNvPr id="49" name="TextBox 48"/>
            <p:cNvSpPr txBox="1"/>
            <p:nvPr/>
          </p:nvSpPr>
          <p:spPr bwMode="gray">
            <a:xfrm>
              <a:off x="4107935" y="3053044"/>
              <a:ext cx="1562427" cy="138499"/>
            </a:xfrm>
            <a:prstGeom prst="rect">
              <a:avLst/>
            </a:prstGeom>
            <a:noFill/>
          </p:spPr>
          <p:txBody>
            <a:bodyPr vert="horz" wrap="square" lIns="0" tIns="0" rIns="0" bIns="0" rtlCol="0">
              <a:spAutoFit/>
            </a:bodyPr>
            <a:lstStyle/>
            <a:p>
              <a:pPr>
                <a:spcBef>
                  <a:spcPts val="500"/>
                </a:spcBef>
              </a:pPr>
              <a:r>
                <a:rPr lang="en-US" sz="900" b="1" dirty="0"/>
                <a:t>Annual alumni tracking</a:t>
              </a:r>
            </a:p>
          </p:txBody>
        </p:sp>
        <p:sp>
          <p:nvSpPr>
            <p:cNvPr id="50" name="TextBox 49"/>
            <p:cNvSpPr txBox="1"/>
            <p:nvPr/>
          </p:nvSpPr>
          <p:spPr bwMode="gray">
            <a:xfrm>
              <a:off x="4107935" y="1356907"/>
              <a:ext cx="1959580" cy="138499"/>
            </a:xfrm>
            <a:prstGeom prst="rect">
              <a:avLst/>
            </a:prstGeom>
            <a:noFill/>
          </p:spPr>
          <p:txBody>
            <a:bodyPr vert="horz" wrap="square" lIns="0" tIns="0" rIns="0" bIns="0" rtlCol="0">
              <a:spAutoFit/>
            </a:bodyPr>
            <a:lstStyle/>
            <a:p>
              <a:pPr>
                <a:spcBef>
                  <a:spcPts val="500"/>
                </a:spcBef>
              </a:pPr>
              <a:r>
                <a:rPr lang="en-US" sz="900" b="1" dirty="0"/>
                <a:t>Longitudinal Tracking</a:t>
              </a:r>
            </a:p>
          </p:txBody>
        </p:sp>
        <p:sp>
          <p:nvSpPr>
            <p:cNvPr id="35" name="Text Placeholder 12"/>
            <p:cNvSpPr txBox="1">
              <a:spLocks/>
            </p:cNvSpPr>
            <p:nvPr/>
          </p:nvSpPr>
          <p:spPr bwMode="gray">
            <a:xfrm>
              <a:off x="812285" y="1645775"/>
              <a:ext cx="1743515" cy="777136"/>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18872" indent="-118872">
                <a:spcBef>
                  <a:spcPts val="300"/>
                </a:spcBef>
              </a:pPr>
              <a:r>
                <a:rPr lang="en-US" sz="800" dirty="0"/>
                <a:t>Different surveys target both student and alumni participants</a:t>
              </a:r>
            </a:p>
            <a:p>
              <a:pPr marL="118872" indent="-118872">
                <a:spcBef>
                  <a:spcPts val="300"/>
                </a:spcBef>
              </a:pPr>
              <a:r>
                <a:rPr lang="en-US" sz="800" dirty="0"/>
                <a:t>Includes questions allowing for both quantitative and qualitative analysis</a:t>
              </a:r>
            </a:p>
          </p:txBody>
        </p:sp>
        <p:sp>
          <p:nvSpPr>
            <p:cNvPr id="36" name="Text Placeholder 12"/>
            <p:cNvSpPr txBox="1">
              <a:spLocks/>
            </p:cNvSpPr>
            <p:nvPr/>
          </p:nvSpPr>
          <p:spPr bwMode="gray">
            <a:xfrm>
              <a:off x="812285" y="3338448"/>
              <a:ext cx="1743515" cy="1138773"/>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18872" indent="-118872">
                <a:spcBef>
                  <a:spcPts val="300"/>
                </a:spcBef>
              </a:pPr>
              <a:r>
                <a:rPr lang="en-US" sz="800" dirty="0"/>
                <a:t>Students required to write reflection essays after the experience</a:t>
              </a:r>
            </a:p>
            <a:p>
              <a:pPr marL="118872" indent="-118872">
                <a:spcBef>
                  <a:spcPts val="300"/>
                </a:spcBef>
              </a:pPr>
              <a:r>
                <a:rPr lang="en-US" sz="800" dirty="0"/>
                <a:t>Reflection essays include information around:</a:t>
              </a:r>
            </a:p>
            <a:p>
              <a:pPr marL="236347" lvl="1" indent="-118872">
                <a:spcBef>
                  <a:spcPts val="300"/>
                </a:spcBef>
              </a:pPr>
              <a:r>
                <a:rPr lang="en-US" sz="800" dirty="0"/>
                <a:t>Take-aways</a:t>
              </a:r>
            </a:p>
            <a:p>
              <a:pPr marL="236347" lvl="1" indent="-118872">
                <a:spcBef>
                  <a:spcPts val="300"/>
                </a:spcBef>
              </a:pPr>
              <a:r>
                <a:rPr lang="en-US" sz="800" dirty="0"/>
                <a:t>Skills gained</a:t>
              </a:r>
            </a:p>
            <a:p>
              <a:pPr marL="236347" lvl="1" indent="-118872">
                <a:spcBef>
                  <a:spcPts val="300"/>
                </a:spcBef>
              </a:pPr>
              <a:r>
                <a:rPr lang="en-US" sz="800" dirty="0"/>
                <a:t>Next steps</a:t>
              </a:r>
            </a:p>
          </p:txBody>
        </p:sp>
        <p:sp>
          <p:nvSpPr>
            <p:cNvPr id="37" name="Text Placeholder 12"/>
            <p:cNvSpPr txBox="1">
              <a:spLocks/>
            </p:cNvSpPr>
            <p:nvPr/>
          </p:nvSpPr>
          <p:spPr bwMode="gray">
            <a:xfrm>
              <a:off x="4107935" y="3338448"/>
              <a:ext cx="1743515" cy="1023357"/>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18872" indent="-118872">
                <a:spcBef>
                  <a:spcPts val="300"/>
                </a:spcBef>
              </a:pPr>
              <a:r>
                <a:rPr lang="en-US" sz="800" dirty="0"/>
                <a:t>Tracks “repeat-volunteers,” who continue to participate in a particular programme on an annual basis</a:t>
              </a:r>
            </a:p>
            <a:p>
              <a:pPr marL="118872" indent="-118872">
                <a:spcBef>
                  <a:spcPts val="300"/>
                </a:spcBef>
              </a:pPr>
              <a:r>
                <a:rPr lang="en-US" sz="800" dirty="0"/>
                <a:t>Track alumni who participate in other opportunities that they were not previously engaged with</a:t>
              </a:r>
            </a:p>
          </p:txBody>
        </p:sp>
        <p:sp>
          <p:nvSpPr>
            <p:cNvPr id="38" name="Text Placeholder 12"/>
            <p:cNvSpPr txBox="1">
              <a:spLocks/>
            </p:cNvSpPr>
            <p:nvPr/>
          </p:nvSpPr>
          <p:spPr bwMode="gray">
            <a:xfrm>
              <a:off x="4107935" y="1645775"/>
              <a:ext cx="1743515" cy="1146468"/>
            </a:xfrm>
            <a:prstGeom prst="rect">
              <a:avLst/>
            </a:prstGeom>
          </p:spPr>
          <p:txBody>
            <a:bodyPr vert="horz" wrap="square" lIns="0" tIns="0" rIns="0" bIns="0" rtlCol="0">
              <a:spAutoFit/>
            </a:bodyPr>
            <a:lstStyle>
              <a:lvl1pPr marL="112713"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1pPr>
              <a:lvl2pPr marL="230188" indent="-117475"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2pPr>
              <a:lvl3pPr marL="342900" indent="-112713"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3pPr>
              <a:lvl4pPr marL="458788"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4pPr>
              <a:lvl5pPr marL="571500" indent="-112713"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5pPr>
              <a:lvl6pPr marL="685800" indent="-111125" algn="l" defTabSz="1018879" rtl="0" eaLnBrk="1" latinLnBrk="0" hangingPunct="1">
                <a:spcBef>
                  <a:spcPts val="500"/>
                </a:spcBef>
                <a:buClr>
                  <a:schemeClr val="tx1"/>
                </a:buClr>
                <a:buFont typeface="Arial" panose="020B0604020202020204" pitchFamily="34" charset="0"/>
                <a:buChar char="–"/>
                <a:defRPr sz="900" kern="1200">
                  <a:solidFill>
                    <a:schemeClr val="tx1"/>
                  </a:solidFill>
                  <a:latin typeface="+mn-lt"/>
                  <a:ea typeface="+mn-ea"/>
                  <a:cs typeface="+mn-cs"/>
                </a:defRPr>
              </a:lvl6pPr>
              <a:lvl7pPr marL="796925" indent="-107950"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7pPr>
              <a:lvl8pPr marL="914400" indent="-115888" algn="l" defTabSz="1018879" rtl="0" eaLnBrk="1" latinLnBrk="0" hangingPunct="1">
                <a:spcBef>
                  <a:spcPts val="500"/>
                </a:spcBef>
                <a:buClr>
                  <a:schemeClr val="tx1"/>
                </a:buClr>
                <a:buFont typeface="Arial" pitchFamily="34" charset="0"/>
                <a:buChar char="–"/>
                <a:defRPr sz="900" kern="1200">
                  <a:solidFill>
                    <a:schemeClr val="tx1"/>
                  </a:solidFill>
                  <a:latin typeface="+mn-lt"/>
                  <a:ea typeface="+mn-ea"/>
                  <a:cs typeface="+mn-cs"/>
                </a:defRPr>
              </a:lvl8pPr>
              <a:lvl9pPr marL="1030288" indent="-115888" algn="l" defTabSz="1018879" rtl="0" eaLnBrk="1" latinLnBrk="0" hangingPunct="1">
                <a:spcBef>
                  <a:spcPts val="500"/>
                </a:spcBef>
                <a:buClr>
                  <a:schemeClr val="tx1"/>
                </a:buClr>
                <a:buFont typeface="Arial" pitchFamily="34" charset="0"/>
                <a:buChar char="•"/>
                <a:defRPr sz="900" kern="1200" baseline="0">
                  <a:solidFill>
                    <a:schemeClr val="tx1"/>
                  </a:solidFill>
                  <a:latin typeface="+mn-lt"/>
                  <a:ea typeface="+mn-ea"/>
                  <a:cs typeface="+mn-cs"/>
                </a:defRPr>
              </a:lvl9pPr>
            </a:lstStyle>
            <a:p>
              <a:pPr marL="118872" indent="-118872">
                <a:spcBef>
                  <a:spcPts val="300"/>
                </a:spcBef>
              </a:pPr>
              <a:r>
                <a:rPr lang="en-US" sz="800" dirty="0"/>
                <a:t>Holds focus groups with students and/or alumni a few years after the experience</a:t>
              </a:r>
            </a:p>
            <a:p>
              <a:pPr marL="118872" indent="-118872">
                <a:spcBef>
                  <a:spcPts val="300"/>
                </a:spcBef>
              </a:pPr>
              <a:r>
                <a:rPr lang="en-US" sz="800" dirty="0"/>
                <a:t>Records ways that perceptions of the experience have changed over time (e.g., do students think the experience was more or less valuable now than initial perceptions?)</a:t>
              </a:r>
            </a:p>
          </p:txBody>
        </p:sp>
        <p:pic>
          <p:nvPicPr>
            <p:cNvPr id="39" name="Picture 2" descr="Image result for carleton college logo">
              <a:extLst>
                <a:ext uri="{FF2B5EF4-FFF2-40B4-BE49-F238E27FC236}">
                  <a16:creationId xmlns:a16="http://schemas.microsoft.com/office/drawing/2014/main" id="{75F63CEF-7829-46D0-BA61-51FF190DC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0314" y="824933"/>
              <a:ext cx="457200" cy="45720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 Placeholder 1">
            <a:extLst>
              <a:ext uri="{FF2B5EF4-FFF2-40B4-BE49-F238E27FC236}">
                <a16:creationId xmlns:a16="http://schemas.microsoft.com/office/drawing/2014/main" id="{C7EB44CA-9DF1-4DE4-9002-405A83E20DCD}"/>
              </a:ext>
            </a:extLst>
          </p:cNvPr>
          <p:cNvSpPr txBox="1">
            <a:spLocks/>
          </p:cNvSpPr>
          <p:nvPr/>
        </p:nvSpPr>
        <p:spPr>
          <a:xfrm>
            <a:off x="262272" y="97401"/>
            <a:ext cx="3425451" cy="123111"/>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8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Strategy 12: Evaluating and Communicating Programme Impact</a:t>
            </a:r>
          </a:p>
        </p:txBody>
      </p:sp>
      <p:sp>
        <p:nvSpPr>
          <p:cNvPr id="42" name="Text Placeholder 2">
            <a:extLst>
              <a:ext uri="{FF2B5EF4-FFF2-40B4-BE49-F238E27FC236}">
                <a16:creationId xmlns:a16="http://schemas.microsoft.com/office/drawing/2014/main" id="{306692EB-C5C2-4A65-9BCC-CE4746BC94B9}"/>
              </a:ext>
            </a:extLst>
          </p:cNvPr>
          <p:cNvSpPr txBox="1">
            <a:spLocks/>
          </p:cNvSpPr>
          <p:nvPr/>
        </p:nvSpPr>
        <p:spPr>
          <a:xfrm>
            <a:off x="266700" y="640267"/>
            <a:ext cx="5867400" cy="184666"/>
          </a:xfrm>
          <a:prstGeom prst="rect">
            <a:avLst/>
          </a:prstGeom>
        </p:spPr>
        <p:txBody>
          <a:bodyPr vert="horz" wrap="square" lIns="0" tIns="0" rIns="0" bIns="0" rtlCol="0">
            <a:spAutoFit/>
          </a:bodyPr>
          <a:lstStyle>
            <a:lvl1pPr indent="0" defTabSz="480060">
              <a:lnSpc>
                <a:spcPct val="100000"/>
              </a:lnSpc>
              <a:spcBef>
                <a:spcPts val="0"/>
              </a:spcBef>
              <a:buClrTx/>
              <a:buFont typeface="Arial" panose="020B0604020202020204" pitchFamily="34" charset="0"/>
              <a:buNone/>
              <a:defRPr sz="12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Four Ways to Measure Programmatic Impact and Areas for Improvement</a:t>
            </a:r>
          </a:p>
        </p:txBody>
      </p:sp>
      <p:sp>
        <p:nvSpPr>
          <p:cNvPr id="46" name="Text Placeholder 3">
            <a:extLst>
              <a:ext uri="{FF2B5EF4-FFF2-40B4-BE49-F238E27FC236}">
                <a16:creationId xmlns:a16="http://schemas.microsoft.com/office/drawing/2014/main" id="{05BFA1F2-BFF8-42C9-8508-987CA943054D}"/>
              </a:ext>
            </a:extLst>
          </p:cNvPr>
          <p:cNvSpPr txBox="1">
            <a:spLocks/>
          </p:cNvSpPr>
          <p:nvPr/>
        </p:nvSpPr>
        <p:spPr bwMode="gray">
          <a:xfrm>
            <a:off x="3760839" y="4677489"/>
            <a:ext cx="2639961" cy="123111"/>
          </a:xfrm>
          <a:prstGeom prst="rect">
            <a:avLst/>
          </a:prstGeom>
        </p:spPr>
        <p:txBody>
          <a:bodyPr vert="horz" wrap="square" lIns="0" tIns="0" rIns="64008" bIns="45720" rtlCol="0" anchor="b" anchorCtr="0">
            <a:spAutoFit/>
          </a:bodyPr>
          <a:lstStyle>
            <a:lvl1pPr marL="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1pPr>
            <a:lvl2pPr marL="114300" indent="0" algn="l" defTabSz="480060" rtl="0" eaLnBrk="1" latinLnBrk="0" hangingPunct="1">
              <a:lnSpc>
                <a:spcPct val="100000"/>
              </a:lnSpc>
              <a:spcBef>
                <a:spcPts val="200"/>
              </a:spcBef>
              <a:buClrTx/>
              <a:buFont typeface="Verdana" panose="020B0604030504040204" pitchFamily="34" charset="0"/>
              <a:buNone/>
              <a:defRPr sz="500" kern="1200">
                <a:solidFill>
                  <a:schemeClr val="tx1"/>
                </a:solidFill>
                <a:latin typeface="+mn-lt"/>
                <a:ea typeface="+mn-ea"/>
                <a:cs typeface="+mn-cs"/>
              </a:defRPr>
            </a:lvl2pPr>
            <a:lvl3pPr marL="228600" indent="0" algn="l" defTabSz="480060" rtl="0" eaLnBrk="1" latinLnBrk="0" hangingPunct="1">
              <a:lnSpc>
                <a:spcPct val="100000"/>
              </a:lnSpc>
              <a:spcBef>
                <a:spcPts val="200"/>
              </a:spcBef>
              <a:buClrTx/>
              <a:buFont typeface="Arial" panose="020B0604020202020204" pitchFamily="34" charset="0"/>
              <a:buNone/>
              <a:defRPr sz="500" kern="1200">
                <a:solidFill>
                  <a:schemeClr val="tx1"/>
                </a:solidFill>
                <a:latin typeface="+mn-lt"/>
                <a:ea typeface="+mn-ea"/>
                <a:cs typeface="+mn-cs"/>
              </a:defRPr>
            </a:lvl3pPr>
            <a:lvl4pPr marL="342900" indent="0" algn="l" defTabSz="480060" rtl="0" eaLnBrk="1" latinLnBrk="0" hangingPunct="1">
              <a:lnSpc>
                <a:spcPct val="100000"/>
              </a:lnSpc>
              <a:spcBef>
                <a:spcPts val="200"/>
              </a:spcBef>
              <a:buFont typeface="Verdana" panose="020B0604030504040204" pitchFamily="34" charset="0"/>
              <a:buNone/>
              <a:defRPr sz="500" kern="1200">
                <a:solidFill>
                  <a:schemeClr val="tx1"/>
                </a:solidFill>
                <a:latin typeface="+mn-lt"/>
                <a:ea typeface="+mn-ea"/>
                <a:cs typeface="+mn-cs"/>
              </a:defRPr>
            </a:lvl4pPr>
            <a:lvl5pPr marL="457200" indent="0" algn="l" defTabSz="480060" rtl="0" eaLnBrk="1" latinLnBrk="0" hangingPunct="1">
              <a:lnSpc>
                <a:spcPct val="100000"/>
              </a:lnSpc>
              <a:spcBef>
                <a:spcPts val="200"/>
              </a:spcBef>
              <a:buFont typeface="Arial" panose="020B0604020202020204" pitchFamily="34" charset="0"/>
              <a:buNone/>
              <a:defRPr sz="500" kern="1200" baseline="0">
                <a:solidFill>
                  <a:schemeClr val="tx1"/>
                </a:solidFill>
                <a:latin typeface="+mn-lt"/>
                <a:ea typeface="+mn-ea"/>
                <a:cs typeface="+mn-cs"/>
              </a:defRPr>
            </a:lvl5pPr>
            <a:lvl6pPr marL="6858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6pPr>
            <a:lvl7pPr marL="8001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7pPr>
            <a:lvl8pPr marL="914400" indent="-114300" algn="l" defTabSz="480060" rtl="0" eaLnBrk="1" latinLnBrk="0" hangingPunct="1">
              <a:lnSpc>
                <a:spcPct val="100000"/>
              </a:lnSpc>
              <a:spcBef>
                <a:spcPts val="500"/>
              </a:spcBef>
              <a:buFont typeface="Verdana" panose="020B0604030504040204" pitchFamily="34" charset="0"/>
              <a:buChar char="–"/>
              <a:defRPr sz="900" kern="1200">
                <a:solidFill>
                  <a:schemeClr val="tx1"/>
                </a:solidFill>
                <a:latin typeface="+mn-lt"/>
                <a:ea typeface="+mn-ea"/>
                <a:cs typeface="+mn-cs"/>
              </a:defRPr>
            </a:lvl8pPr>
            <a:lvl9pPr marL="1028700" indent="-114300" algn="l" defTabSz="480060" rtl="0" eaLnBrk="1" latinLnBrk="0" hangingPunct="1">
              <a:lnSpc>
                <a:spcPct val="100000"/>
              </a:lnSpc>
              <a:spcBef>
                <a:spcPts val="500"/>
              </a:spcBef>
              <a:buFont typeface="Arial" panose="020B0604020202020204" pitchFamily="34" charset="0"/>
              <a:buChar char="•"/>
              <a:defRPr sz="900" kern="1200">
                <a:solidFill>
                  <a:schemeClr val="tx1"/>
                </a:solidFill>
                <a:latin typeface="+mn-lt"/>
                <a:ea typeface="+mn-ea"/>
                <a:cs typeface="+mn-cs"/>
              </a:defRPr>
            </a:lvl9pPr>
          </a:lstStyle>
          <a:p>
            <a:pPr algn="r"/>
            <a:r>
              <a:rPr lang="en-US" dirty="0"/>
              <a:t>Source: Carleton College, Northfield, MN; EAB interviews &amp; analysis</a:t>
            </a:r>
          </a:p>
        </p:txBody>
      </p:sp>
    </p:spTree>
    <p:custDataLst>
      <p:tags r:id="rId1"/>
    </p:custDataLst>
    <p:extLst>
      <p:ext uri="{BB962C8B-B14F-4D97-AF65-F5344CB8AC3E}">
        <p14:creationId xmlns:p14="http://schemas.microsoft.com/office/powerpoint/2010/main" val="3841999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486D7A-8BEB-45AA-81D9-C866D685B3DB}"/>
              </a:ext>
            </a:extLst>
          </p:cNvPr>
          <p:cNvSpPr>
            <a:spLocks noGrp="1"/>
          </p:cNvSpPr>
          <p:nvPr>
            <p:ph type="body" sz="quarter" idx="15"/>
          </p:nvPr>
        </p:nvSpPr>
        <p:spPr>
          <a:xfrm>
            <a:off x="280193" y="640267"/>
            <a:ext cx="6056439" cy="369332"/>
          </a:xfrm>
        </p:spPr>
        <p:txBody>
          <a:bodyPr/>
          <a:lstStyle/>
          <a:p>
            <a:r>
              <a:rPr lang="en-US" dirty="0"/>
              <a:t>Universities Not Meeting Demands for Students to Have Workplace Experience</a:t>
            </a:r>
          </a:p>
          <a:p>
            <a:endParaRPr lang="en-US" dirty="0"/>
          </a:p>
        </p:txBody>
      </p:sp>
      <p:sp>
        <p:nvSpPr>
          <p:cNvPr id="3" name="Text Placeholder 2">
            <a:extLst>
              <a:ext uri="{FF2B5EF4-FFF2-40B4-BE49-F238E27FC236}">
                <a16:creationId xmlns:a16="http://schemas.microsoft.com/office/drawing/2014/main" id="{32C9080A-7E6E-417D-AAEC-E3E65E78D959}"/>
              </a:ext>
            </a:extLst>
          </p:cNvPr>
          <p:cNvSpPr>
            <a:spLocks noGrp="1"/>
          </p:cNvSpPr>
          <p:nvPr>
            <p:ph type="body" sz="quarter" idx="16"/>
          </p:nvPr>
        </p:nvSpPr>
        <p:spPr>
          <a:xfrm>
            <a:off x="280194" y="99782"/>
            <a:ext cx="3618038" cy="123111"/>
          </a:xfrm>
        </p:spPr>
        <p:txBody>
          <a:bodyPr/>
          <a:lstStyle/>
          <a:p>
            <a:r>
              <a:rPr lang="en-US" dirty="0"/>
              <a:t>Problem 2: Students Need Workplace Experience </a:t>
            </a:r>
            <a:r>
              <a:rPr lang="en-US" u="sng" dirty="0"/>
              <a:t>Before</a:t>
            </a:r>
            <a:r>
              <a:rPr lang="en-US" dirty="0"/>
              <a:t> Graduation</a:t>
            </a:r>
          </a:p>
        </p:txBody>
      </p:sp>
      <p:sp>
        <p:nvSpPr>
          <p:cNvPr id="4" name="Text Placeholder 3">
            <a:extLst>
              <a:ext uri="{FF2B5EF4-FFF2-40B4-BE49-F238E27FC236}">
                <a16:creationId xmlns:a16="http://schemas.microsoft.com/office/drawing/2014/main" id="{92128352-45E6-4129-AA41-FBFCAD078AEF}"/>
              </a:ext>
            </a:extLst>
          </p:cNvPr>
          <p:cNvSpPr>
            <a:spLocks noGrp="1"/>
          </p:cNvSpPr>
          <p:nvPr>
            <p:ph type="body" sz="quarter" idx="18"/>
          </p:nvPr>
        </p:nvSpPr>
        <p:spPr>
          <a:xfrm>
            <a:off x="3419475" y="4369713"/>
            <a:ext cx="2981325" cy="430887"/>
          </a:xfrm>
        </p:spPr>
        <p:txBody>
          <a:bodyPr/>
          <a:lstStyle/>
          <a:p>
            <a:r>
              <a:rPr lang="en-US" dirty="0"/>
              <a:t>Source: National Centre for Universities and Business, Student Employability Index 2014; </a:t>
            </a:r>
            <a:r>
              <a:rPr lang="en-US" dirty="0">
                <a:hlinkClick r:id="rId3"/>
              </a:rPr>
              <a:t>http://www.ncub.co.uk/reports/student-employability-index-2014.html</a:t>
            </a:r>
            <a:r>
              <a:rPr lang="en-US" dirty="0"/>
              <a:t>; </a:t>
            </a:r>
            <a:r>
              <a:rPr lang="en-US" i="1" dirty="0"/>
              <a:t>A-level results: Employers favour work experience and apprenticeships over degrees, claims poll, </a:t>
            </a:r>
            <a:r>
              <a:rPr lang="en-US" dirty="0"/>
              <a:t>14 August 2018, </a:t>
            </a:r>
            <a:r>
              <a:rPr lang="en-US" dirty="0">
                <a:hlinkClick r:id="rId4"/>
              </a:rPr>
              <a:t>https://www.independent.co.uk/news/a-level-results-2018-employers-apprenticeship-university-degree-poll-a8490771.html</a:t>
            </a:r>
            <a:endParaRPr lang="en-US" dirty="0"/>
          </a:p>
        </p:txBody>
      </p:sp>
      <p:sp>
        <p:nvSpPr>
          <p:cNvPr id="5" name="Text Placeholder 4">
            <a:extLst>
              <a:ext uri="{FF2B5EF4-FFF2-40B4-BE49-F238E27FC236}">
                <a16:creationId xmlns:a16="http://schemas.microsoft.com/office/drawing/2014/main" id="{560DE480-5841-4113-B843-2C9CF4DC1A94}"/>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B3B18F05-7345-452A-A69C-07F581C65E03}"/>
              </a:ext>
            </a:extLst>
          </p:cNvPr>
          <p:cNvSpPr>
            <a:spLocks noGrp="1"/>
          </p:cNvSpPr>
          <p:nvPr>
            <p:ph type="title"/>
          </p:nvPr>
        </p:nvSpPr>
        <p:spPr>
          <a:xfrm>
            <a:off x="280194" y="317005"/>
            <a:ext cx="5789070" cy="249299"/>
          </a:xfrm>
        </p:spPr>
        <p:txBody>
          <a:bodyPr/>
          <a:lstStyle/>
          <a:p>
            <a:r>
              <a:rPr lang="en-US" dirty="0"/>
              <a:t>Workplace Exposure Necessary for Real World Prep</a:t>
            </a:r>
          </a:p>
        </p:txBody>
      </p:sp>
      <p:grpSp>
        <p:nvGrpSpPr>
          <p:cNvPr id="7" name="Group 6">
            <a:extLst>
              <a:ext uri="{FF2B5EF4-FFF2-40B4-BE49-F238E27FC236}">
                <a16:creationId xmlns:a16="http://schemas.microsoft.com/office/drawing/2014/main" id="{85F6A22F-E2EC-4416-B411-6A714B95C6BD}"/>
              </a:ext>
            </a:extLst>
          </p:cNvPr>
          <p:cNvGrpSpPr/>
          <p:nvPr/>
        </p:nvGrpSpPr>
        <p:grpSpPr>
          <a:xfrm>
            <a:off x="280194" y="931703"/>
            <a:ext cx="5681649" cy="3394101"/>
            <a:chOff x="280194" y="931703"/>
            <a:chExt cx="5681649" cy="3394101"/>
          </a:xfrm>
        </p:grpSpPr>
        <p:grpSp>
          <p:nvGrpSpPr>
            <p:cNvPr id="8" name="Group 7">
              <a:extLst>
                <a:ext uri="{FF2B5EF4-FFF2-40B4-BE49-F238E27FC236}">
                  <a16:creationId xmlns:a16="http://schemas.microsoft.com/office/drawing/2014/main" id="{8C94A24A-7660-4259-B505-5A949F775BEB}"/>
                </a:ext>
              </a:extLst>
            </p:cNvPr>
            <p:cNvGrpSpPr/>
            <p:nvPr/>
          </p:nvGrpSpPr>
          <p:grpSpPr>
            <a:xfrm>
              <a:off x="377429" y="2896161"/>
              <a:ext cx="1577436" cy="1429643"/>
              <a:chOff x="4478013" y="1325278"/>
              <a:chExt cx="1577436" cy="1429643"/>
            </a:xfrm>
          </p:grpSpPr>
          <p:sp>
            <p:nvSpPr>
              <p:cNvPr id="27" name="Rectangle 26">
                <a:extLst>
                  <a:ext uri="{FF2B5EF4-FFF2-40B4-BE49-F238E27FC236}">
                    <a16:creationId xmlns:a16="http://schemas.microsoft.com/office/drawing/2014/main" id="{88A940DB-9110-464F-B7E5-4D2B41A6E8CF}"/>
                  </a:ext>
                </a:extLst>
              </p:cNvPr>
              <p:cNvSpPr/>
              <p:nvPr/>
            </p:nvSpPr>
            <p:spPr bwMode="gray">
              <a:xfrm>
                <a:off x="4490104" y="1816202"/>
                <a:ext cx="1565345" cy="938719"/>
              </a:xfrm>
              <a:prstGeom prst="rect">
                <a:avLst/>
              </a:prstGeom>
            </p:spPr>
            <p:txBody>
              <a:bodyPr wrap="square" lIns="0" tIns="0" rIns="0" bIns="0">
                <a:spAutoFit/>
              </a:bodyPr>
              <a:lstStyle/>
              <a:p>
                <a:pPr>
                  <a:spcBef>
                    <a:spcPts val="500"/>
                  </a:spcBef>
                </a:pPr>
                <a:r>
                  <a:rPr lang="en-US" sz="2500" dirty="0">
                    <a:solidFill>
                      <a:schemeClr val="tx2"/>
                    </a:solidFill>
                    <a:latin typeface="+mj-lt"/>
                  </a:rPr>
                  <a:t>93%</a:t>
                </a:r>
                <a:br>
                  <a:rPr lang="en-US" sz="900" dirty="0"/>
                </a:br>
                <a:r>
                  <a:rPr lang="en-US" sz="900" dirty="0"/>
                  <a:t>of university students want access to work experience, placements, or internships</a:t>
                </a:r>
              </a:p>
            </p:txBody>
          </p:sp>
          <p:pic>
            <p:nvPicPr>
              <p:cNvPr id="28" name="Picture 27">
                <a:extLst>
                  <a:ext uri="{FF2B5EF4-FFF2-40B4-BE49-F238E27FC236}">
                    <a16:creationId xmlns:a16="http://schemas.microsoft.com/office/drawing/2014/main" id="{4D8C14F5-BB2B-455D-A5B7-C6BF094CF2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478013" y="1325278"/>
                <a:ext cx="75773" cy="201168"/>
              </a:xfrm>
              <a:prstGeom prst="rect">
                <a:avLst/>
              </a:prstGeom>
            </p:spPr>
          </p:pic>
          <p:pic>
            <p:nvPicPr>
              <p:cNvPr id="29" name="Picture 28">
                <a:extLst>
                  <a:ext uri="{FF2B5EF4-FFF2-40B4-BE49-F238E27FC236}">
                    <a16:creationId xmlns:a16="http://schemas.microsoft.com/office/drawing/2014/main" id="{1FDEEE12-CE58-42C5-8BD9-7ADBAAC79E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765620" y="1325278"/>
                <a:ext cx="92537" cy="201168"/>
              </a:xfrm>
              <a:prstGeom prst="rect">
                <a:avLst/>
              </a:prstGeom>
            </p:spPr>
          </p:pic>
          <p:pic>
            <p:nvPicPr>
              <p:cNvPr id="30" name="Picture 29">
                <a:extLst>
                  <a:ext uri="{FF2B5EF4-FFF2-40B4-BE49-F238E27FC236}">
                    <a16:creationId xmlns:a16="http://schemas.microsoft.com/office/drawing/2014/main" id="{753FF696-27AF-4206-B809-6D8E624D1C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962946" y="1325278"/>
                <a:ext cx="92537" cy="201168"/>
              </a:xfrm>
              <a:prstGeom prst="rect">
                <a:avLst/>
              </a:prstGeom>
            </p:spPr>
          </p:pic>
          <p:pic>
            <p:nvPicPr>
              <p:cNvPr id="31" name="Picture 30">
                <a:extLst>
                  <a:ext uri="{FF2B5EF4-FFF2-40B4-BE49-F238E27FC236}">
                    <a16:creationId xmlns:a16="http://schemas.microsoft.com/office/drawing/2014/main" id="{8691F53B-0AFA-4616-B4D7-BE8C0B5E29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5160272" y="1325278"/>
                <a:ext cx="92537" cy="201168"/>
              </a:xfrm>
              <a:prstGeom prst="rect">
                <a:avLst/>
              </a:prstGeom>
            </p:spPr>
          </p:pic>
          <p:pic>
            <p:nvPicPr>
              <p:cNvPr id="32" name="Picture 31">
                <a:extLst>
                  <a:ext uri="{FF2B5EF4-FFF2-40B4-BE49-F238E27FC236}">
                    <a16:creationId xmlns:a16="http://schemas.microsoft.com/office/drawing/2014/main" id="{3C112CCA-C014-4B9D-AF3A-B191C55411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5357598" y="1325278"/>
                <a:ext cx="92537" cy="201168"/>
              </a:xfrm>
              <a:prstGeom prst="rect">
                <a:avLst/>
              </a:prstGeom>
            </p:spPr>
          </p:pic>
          <p:pic>
            <p:nvPicPr>
              <p:cNvPr id="33" name="Picture 32">
                <a:extLst>
                  <a:ext uri="{FF2B5EF4-FFF2-40B4-BE49-F238E27FC236}">
                    <a16:creationId xmlns:a16="http://schemas.microsoft.com/office/drawing/2014/main" id="{BD15A96B-CD33-4FD0-818A-BF2CFD543A0A}"/>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5554922" y="1325278"/>
                <a:ext cx="92537" cy="201168"/>
              </a:xfrm>
              <a:prstGeom prst="rect">
                <a:avLst/>
              </a:prstGeom>
            </p:spPr>
          </p:pic>
          <p:pic>
            <p:nvPicPr>
              <p:cNvPr id="34" name="Picture 33">
                <a:extLst>
                  <a:ext uri="{FF2B5EF4-FFF2-40B4-BE49-F238E27FC236}">
                    <a16:creationId xmlns:a16="http://schemas.microsoft.com/office/drawing/2014/main" id="{09341B48-0D0A-4953-9F67-2B8C256D35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675339" y="1325278"/>
                <a:ext cx="75773" cy="201168"/>
              </a:xfrm>
              <a:prstGeom prst="rect">
                <a:avLst/>
              </a:prstGeom>
            </p:spPr>
          </p:pic>
          <p:pic>
            <p:nvPicPr>
              <p:cNvPr id="36" name="Picture 35">
                <a:extLst>
                  <a:ext uri="{FF2B5EF4-FFF2-40B4-BE49-F238E27FC236}">
                    <a16:creationId xmlns:a16="http://schemas.microsoft.com/office/drawing/2014/main" id="{02BD68FD-343D-4871-A4CE-25C941224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872665" y="1325278"/>
                <a:ext cx="75773" cy="201168"/>
              </a:xfrm>
              <a:prstGeom prst="rect">
                <a:avLst/>
              </a:prstGeom>
            </p:spPr>
          </p:pic>
          <p:pic>
            <p:nvPicPr>
              <p:cNvPr id="37" name="Picture 36">
                <a:extLst>
                  <a:ext uri="{FF2B5EF4-FFF2-40B4-BE49-F238E27FC236}">
                    <a16:creationId xmlns:a16="http://schemas.microsoft.com/office/drawing/2014/main" id="{729387C8-C544-48F9-BAC7-B27E7354E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069991" y="1325278"/>
                <a:ext cx="75773" cy="201168"/>
              </a:xfrm>
              <a:prstGeom prst="rect">
                <a:avLst/>
              </a:prstGeom>
            </p:spPr>
          </p:pic>
          <p:pic>
            <p:nvPicPr>
              <p:cNvPr id="38" name="Picture 37">
                <a:extLst>
                  <a:ext uri="{FF2B5EF4-FFF2-40B4-BE49-F238E27FC236}">
                    <a16:creationId xmlns:a16="http://schemas.microsoft.com/office/drawing/2014/main" id="{F76E5FC4-CD8B-49BB-8CFD-72926342C1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267317" y="1325278"/>
                <a:ext cx="75773" cy="201168"/>
              </a:xfrm>
              <a:prstGeom prst="rect">
                <a:avLst/>
              </a:prstGeom>
            </p:spPr>
          </p:pic>
          <p:pic>
            <p:nvPicPr>
              <p:cNvPr id="39" name="Picture 38">
                <a:extLst>
                  <a:ext uri="{FF2B5EF4-FFF2-40B4-BE49-F238E27FC236}">
                    <a16:creationId xmlns:a16="http://schemas.microsoft.com/office/drawing/2014/main" id="{272C68CD-34EC-4D9B-8845-26C59327E3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464643" y="1325278"/>
                <a:ext cx="75773" cy="201168"/>
              </a:xfrm>
              <a:prstGeom prst="rect">
                <a:avLst/>
              </a:prstGeom>
            </p:spPr>
          </p:pic>
          <p:pic>
            <p:nvPicPr>
              <p:cNvPr id="40" name="Picture 39">
                <a:extLst>
                  <a:ext uri="{FF2B5EF4-FFF2-40B4-BE49-F238E27FC236}">
                    <a16:creationId xmlns:a16="http://schemas.microsoft.com/office/drawing/2014/main" id="{9A861675-E0E7-49AD-84C4-D441A07D2E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478013" y="1570476"/>
                <a:ext cx="75773" cy="201168"/>
              </a:xfrm>
              <a:prstGeom prst="rect">
                <a:avLst/>
              </a:prstGeom>
            </p:spPr>
          </p:pic>
          <p:pic>
            <p:nvPicPr>
              <p:cNvPr id="41" name="Picture 40">
                <a:extLst>
                  <a:ext uri="{FF2B5EF4-FFF2-40B4-BE49-F238E27FC236}">
                    <a16:creationId xmlns:a16="http://schemas.microsoft.com/office/drawing/2014/main" id="{E8F28117-5FA1-445A-A7B3-22AEDDE72C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568294" y="1570476"/>
                <a:ext cx="92537" cy="201168"/>
              </a:xfrm>
              <a:prstGeom prst="rect">
                <a:avLst/>
              </a:prstGeom>
            </p:spPr>
          </p:pic>
          <p:pic>
            <p:nvPicPr>
              <p:cNvPr id="42" name="Picture 41">
                <a:extLst>
                  <a:ext uri="{FF2B5EF4-FFF2-40B4-BE49-F238E27FC236}">
                    <a16:creationId xmlns:a16="http://schemas.microsoft.com/office/drawing/2014/main" id="{730B63F1-738F-4341-8F35-B9E0FFB9C7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765620" y="1570476"/>
                <a:ext cx="92537" cy="201168"/>
              </a:xfrm>
              <a:prstGeom prst="rect">
                <a:avLst/>
              </a:prstGeom>
            </p:spPr>
          </p:pic>
          <p:pic>
            <p:nvPicPr>
              <p:cNvPr id="43" name="Picture 42">
                <a:extLst>
                  <a:ext uri="{FF2B5EF4-FFF2-40B4-BE49-F238E27FC236}">
                    <a16:creationId xmlns:a16="http://schemas.microsoft.com/office/drawing/2014/main" id="{9A33115A-6274-4AE2-A40B-40E77C370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962946" y="1570476"/>
                <a:ext cx="92537" cy="201168"/>
              </a:xfrm>
              <a:prstGeom prst="rect">
                <a:avLst/>
              </a:prstGeom>
            </p:spPr>
          </p:pic>
          <p:pic>
            <p:nvPicPr>
              <p:cNvPr id="44" name="Picture 43">
                <a:extLst>
                  <a:ext uri="{FF2B5EF4-FFF2-40B4-BE49-F238E27FC236}">
                    <a16:creationId xmlns:a16="http://schemas.microsoft.com/office/drawing/2014/main" id="{B8F2EE8D-A5C4-46BB-9F19-C3032FA35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5160272" y="1570476"/>
                <a:ext cx="92537" cy="201168"/>
              </a:xfrm>
              <a:prstGeom prst="rect">
                <a:avLst/>
              </a:prstGeom>
            </p:spPr>
          </p:pic>
          <p:pic>
            <p:nvPicPr>
              <p:cNvPr id="45" name="Picture 44">
                <a:extLst>
                  <a:ext uri="{FF2B5EF4-FFF2-40B4-BE49-F238E27FC236}">
                    <a16:creationId xmlns:a16="http://schemas.microsoft.com/office/drawing/2014/main" id="{3E3B2AFC-7442-474C-8615-3153BDFCB6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5357598" y="1570476"/>
                <a:ext cx="92537" cy="201168"/>
              </a:xfrm>
              <a:prstGeom prst="rect">
                <a:avLst/>
              </a:prstGeom>
            </p:spPr>
          </p:pic>
          <p:pic>
            <p:nvPicPr>
              <p:cNvPr id="46" name="Picture 45">
                <a:extLst>
                  <a:ext uri="{FF2B5EF4-FFF2-40B4-BE49-F238E27FC236}">
                    <a16:creationId xmlns:a16="http://schemas.microsoft.com/office/drawing/2014/main" id="{6C17923E-259C-48AC-BA04-8EB4EBC6B6B6}"/>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5554922" y="1570476"/>
                <a:ext cx="92537" cy="201168"/>
              </a:xfrm>
              <a:prstGeom prst="rect">
                <a:avLst/>
              </a:prstGeom>
            </p:spPr>
          </p:pic>
          <p:pic>
            <p:nvPicPr>
              <p:cNvPr id="47" name="Picture 46">
                <a:extLst>
                  <a:ext uri="{FF2B5EF4-FFF2-40B4-BE49-F238E27FC236}">
                    <a16:creationId xmlns:a16="http://schemas.microsoft.com/office/drawing/2014/main" id="{61121990-8C1E-4F8C-A242-E041AB453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675339" y="1570476"/>
                <a:ext cx="75773" cy="201168"/>
              </a:xfrm>
              <a:prstGeom prst="rect">
                <a:avLst/>
              </a:prstGeom>
            </p:spPr>
          </p:pic>
          <p:pic>
            <p:nvPicPr>
              <p:cNvPr id="48" name="Picture 47">
                <a:extLst>
                  <a:ext uri="{FF2B5EF4-FFF2-40B4-BE49-F238E27FC236}">
                    <a16:creationId xmlns:a16="http://schemas.microsoft.com/office/drawing/2014/main" id="{884FB023-B0E5-4989-9CAB-EA61A8391A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4872665" y="1570476"/>
                <a:ext cx="75773" cy="201168"/>
              </a:xfrm>
              <a:prstGeom prst="rect">
                <a:avLst/>
              </a:prstGeom>
            </p:spPr>
          </p:pic>
          <p:pic>
            <p:nvPicPr>
              <p:cNvPr id="49" name="Picture 48">
                <a:extLst>
                  <a:ext uri="{FF2B5EF4-FFF2-40B4-BE49-F238E27FC236}">
                    <a16:creationId xmlns:a16="http://schemas.microsoft.com/office/drawing/2014/main" id="{36B21F6D-ED00-4339-BE7D-5FED8EBBF3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069991" y="1570476"/>
                <a:ext cx="75773" cy="201168"/>
              </a:xfrm>
              <a:prstGeom prst="rect">
                <a:avLst/>
              </a:prstGeom>
            </p:spPr>
          </p:pic>
          <p:pic>
            <p:nvPicPr>
              <p:cNvPr id="50" name="Picture 49">
                <a:extLst>
                  <a:ext uri="{FF2B5EF4-FFF2-40B4-BE49-F238E27FC236}">
                    <a16:creationId xmlns:a16="http://schemas.microsoft.com/office/drawing/2014/main" id="{3B1550A8-92A6-492A-8794-300650B928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267317" y="1570476"/>
                <a:ext cx="75773" cy="201168"/>
              </a:xfrm>
              <a:prstGeom prst="rect">
                <a:avLst/>
              </a:prstGeom>
            </p:spPr>
          </p:pic>
          <p:pic>
            <p:nvPicPr>
              <p:cNvPr id="51" name="Picture 50">
                <a:extLst>
                  <a:ext uri="{FF2B5EF4-FFF2-40B4-BE49-F238E27FC236}">
                    <a16:creationId xmlns:a16="http://schemas.microsoft.com/office/drawing/2014/main" id="{1F79CF91-258F-484B-AF05-D5C43107E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464643" y="1570476"/>
                <a:ext cx="75773" cy="201168"/>
              </a:xfrm>
              <a:prstGeom prst="rect">
                <a:avLst/>
              </a:prstGeom>
            </p:spPr>
          </p:pic>
          <p:pic>
            <p:nvPicPr>
              <p:cNvPr id="52" name="Picture 51">
                <a:extLst>
                  <a:ext uri="{FF2B5EF4-FFF2-40B4-BE49-F238E27FC236}">
                    <a16:creationId xmlns:a16="http://schemas.microsoft.com/office/drawing/2014/main" id="{C4AF25E3-356A-4616-A8DE-C5EC64E0B8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4568294" y="1325278"/>
                <a:ext cx="92537" cy="201168"/>
              </a:xfrm>
              <a:prstGeom prst="rect">
                <a:avLst/>
              </a:prstGeom>
            </p:spPr>
          </p:pic>
        </p:grpSp>
        <p:grpSp>
          <p:nvGrpSpPr>
            <p:cNvPr id="53" name="Group 52">
              <a:extLst>
                <a:ext uri="{FF2B5EF4-FFF2-40B4-BE49-F238E27FC236}">
                  <a16:creationId xmlns:a16="http://schemas.microsoft.com/office/drawing/2014/main" id="{66BBE878-F0A1-4405-B516-301F8CA976D2}"/>
                </a:ext>
              </a:extLst>
            </p:cNvPr>
            <p:cNvGrpSpPr/>
            <p:nvPr/>
          </p:nvGrpSpPr>
          <p:grpSpPr>
            <a:xfrm>
              <a:off x="2458043" y="2896161"/>
              <a:ext cx="1500311" cy="1429643"/>
              <a:chOff x="556886" y="1325278"/>
              <a:chExt cx="1500311" cy="1429643"/>
            </a:xfrm>
          </p:grpSpPr>
          <p:sp>
            <p:nvSpPr>
              <p:cNvPr id="55" name="Rectangle 54">
                <a:extLst>
                  <a:ext uri="{FF2B5EF4-FFF2-40B4-BE49-F238E27FC236}">
                    <a16:creationId xmlns:a16="http://schemas.microsoft.com/office/drawing/2014/main" id="{0D04F828-41BD-467C-9913-D6BCF2458F8D}"/>
                  </a:ext>
                </a:extLst>
              </p:cNvPr>
              <p:cNvSpPr/>
              <p:nvPr/>
            </p:nvSpPr>
            <p:spPr bwMode="gray">
              <a:xfrm>
                <a:off x="559612" y="1816202"/>
                <a:ext cx="1497585" cy="938719"/>
              </a:xfrm>
              <a:prstGeom prst="rect">
                <a:avLst/>
              </a:prstGeom>
            </p:spPr>
            <p:txBody>
              <a:bodyPr wrap="square" lIns="0" tIns="0" rIns="0" bIns="0">
                <a:spAutoFit/>
              </a:bodyPr>
              <a:lstStyle/>
              <a:p>
                <a:r>
                  <a:rPr lang="en-US" sz="2500" dirty="0">
                    <a:solidFill>
                      <a:schemeClr val="tx2"/>
                    </a:solidFill>
                    <a:latin typeface="+mj-lt"/>
                  </a:rPr>
                  <a:t>47%</a:t>
                </a:r>
                <a:br>
                  <a:rPr lang="en-US" sz="2500" dirty="0">
                    <a:solidFill>
                      <a:schemeClr val="tx2"/>
                    </a:solidFill>
                    <a:latin typeface="+mj-lt"/>
                  </a:rPr>
                </a:br>
                <a:r>
                  <a:rPr lang="en-US" sz="900" dirty="0"/>
                  <a:t>of university students have undertaken work experience, placements, or internships</a:t>
                </a:r>
              </a:p>
            </p:txBody>
          </p:sp>
          <p:pic>
            <p:nvPicPr>
              <p:cNvPr id="56" name="Picture 55">
                <a:extLst>
                  <a:ext uri="{FF2B5EF4-FFF2-40B4-BE49-F238E27FC236}">
                    <a16:creationId xmlns:a16="http://schemas.microsoft.com/office/drawing/2014/main" id="{DBA4843E-7FBA-4BE1-BACB-BE0B4D96D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325278"/>
                <a:ext cx="75773" cy="201168"/>
              </a:xfrm>
              <a:prstGeom prst="rect">
                <a:avLst/>
              </a:prstGeom>
            </p:spPr>
          </p:pic>
          <p:pic>
            <p:nvPicPr>
              <p:cNvPr id="57" name="Picture 56">
                <a:extLst>
                  <a:ext uri="{FF2B5EF4-FFF2-40B4-BE49-F238E27FC236}">
                    <a16:creationId xmlns:a16="http://schemas.microsoft.com/office/drawing/2014/main" id="{D7EBE6DC-62B1-4D9B-919C-0F993405A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325278"/>
                <a:ext cx="92537" cy="201168"/>
              </a:xfrm>
              <a:prstGeom prst="rect">
                <a:avLst/>
              </a:prstGeom>
            </p:spPr>
          </p:pic>
          <p:pic>
            <p:nvPicPr>
              <p:cNvPr id="58" name="Picture 57">
                <a:extLst>
                  <a:ext uri="{FF2B5EF4-FFF2-40B4-BE49-F238E27FC236}">
                    <a16:creationId xmlns:a16="http://schemas.microsoft.com/office/drawing/2014/main" id="{9F6E2308-FD59-40DD-8638-E3FFF1F45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325278"/>
                <a:ext cx="92537" cy="201168"/>
              </a:xfrm>
              <a:prstGeom prst="rect">
                <a:avLst/>
              </a:prstGeom>
            </p:spPr>
          </p:pic>
          <p:pic>
            <p:nvPicPr>
              <p:cNvPr id="59" name="Picture 58">
                <a:extLst>
                  <a:ext uri="{FF2B5EF4-FFF2-40B4-BE49-F238E27FC236}">
                    <a16:creationId xmlns:a16="http://schemas.microsoft.com/office/drawing/2014/main" id="{3B643120-6F0A-4772-83CE-5EA42DAAFD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1819" y="1325278"/>
                <a:ext cx="92537" cy="201168"/>
              </a:xfrm>
              <a:prstGeom prst="rect">
                <a:avLst/>
              </a:prstGeom>
            </p:spPr>
          </p:pic>
          <p:pic>
            <p:nvPicPr>
              <p:cNvPr id="60" name="Picture 59">
                <a:extLst>
                  <a:ext uri="{FF2B5EF4-FFF2-40B4-BE49-F238E27FC236}">
                    <a16:creationId xmlns:a16="http://schemas.microsoft.com/office/drawing/2014/main" id="{1DE907AD-18B5-497F-AC76-F43CA72F7B9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239145" y="1325278"/>
                <a:ext cx="92537" cy="201168"/>
              </a:xfrm>
              <a:prstGeom prst="rect">
                <a:avLst/>
              </a:prstGeom>
            </p:spPr>
          </p:pic>
          <p:pic>
            <p:nvPicPr>
              <p:cNvPr id="61" name="Picture 60">
                <a:extLst>
                  <a:ext uri="{FF2B5EF4-FFF2-40B4-BE49-F238E27FC236}">
                    <a16:creationId xmlns:a16="http://schemas.microsoft.com/office/drawing/2014/main" id="{1444CC75-2847-4C14-88BF-6AB616C1C51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325278"/>
                <a:ext cx="92537" cy="201168"/>
              </a:xfrm>
              <a:prstGeom prst="rect">
                <a:avLst/>
              </a:prstGeom>
            </p:spPr>
          </p:pic>
          <p:pic>
            <p:nvPicPr>
              <p:cNvPr id="62" name="Picture 61">
                <a:extLst>
                  <a:ext uri="{FF2B5EF4-FFF2-40B4-BE49-F238E27FC236}">
                    <a16:creationId xmlns:a16="http://schemas.microsoft.com/office/drawing/2014/main" id="{E56E8D32-05E9-43B7-9E1B-74CD6068B3BB}"/>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3795" y="1325278"/>
                <a:ext cx="92537" cy="201168"/>
              </a:xfrm>
              <a:prstGeom prst="rect">
                <a:avLst/>
              </a:prstGeom>
            </p:spPr>
          </p:pic>
          <p:pic>
            <p:nvPicPr>
              <p:cNvPr id="63" name="Picture 62">
                <a:extLst>
                  <a:ext uri="{FF2B5EF4-FFF2-40B4-BE49-F238E27FC236}">
                    <a16:creationId xmlns:a16="http://schemas.microsoft.com/office/drawing/2014/main" id="{CB81CC03-78C7-434A-91DD-EF6553475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325278"/>
                <a:ext cx="75773" cy="201168"/>
              </a:xfrm>
              <a:prstGeom prst="rect">
                <a:avLst/>
              </a:prstGeom>
            </p:spPr>
          </p:pic>
          <p:pic>
            <p:nvPicPr>
              <p:cNvPr id="64" name="Picture 63">
                <a:extLst>
                  <a:ext uri="{FF2B5EF4-FFF2-40B4-BE49-F238E27FC236}">
                    <a16:creationId xmlns:a16="http://schemas.microsoft.com/office/drawing/2014/main" id="{F932BF96-3616-4FE3-A454-C9AE6B63C0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325278"/>
                <a:ext cx="75773" cy="201168"/>
              </a:xfrm>
              <a:prstGeom prst="rect">
                <a:avLst/>
              </a:prstGeom>
            </p:spPr>
          </p:pic>
          <p:pic>
            <p:nvPicPr>
              <p:cNvPr id="65" name="Picture 64">
                <a:extLst>
                  <a:ext uri="{FF2B5EF4-FFF2-40B4-BE49-F238E27FC236}">
                    <a16:creationId xmlns:a16="http://schemas.microsoft.com/office/drawing/2014/main" id="{33602A3F-714D-465F-9407-FF19CAD56D69}"/>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148864" y="1325278"/>
                <a:ext cx="75773" cy="201168"/>
              </a:xfrm>
              <a:prstGeom prst="rect">
                <a:avLst/>
              </a:prstGeom>
            </p:spPr>
          </p:pic>
          <p:pic>
            <p:nvPicPr>
              <p:cNvPr id="66" name="Picture 65">
                <a:extLst>
                  <a:ext uri="{FF2B5EF4-FFF2-40B4-BE49-F238E27FC236}">
                    <a16:creationId xmlns:a16="http://schemas.microsoft.com/office/drawing/2014/main" id="{5226DFE9-28E7-4D07-B8A6-E41DF6FE998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346190" y="1325278"/>
                <a:ext cx="75773" cy="201168"/>
              </a:xfrm>
              <a:prstGeom prst="rect">
                <a:avLst/>
              </a:prstGeom>
            </p:spPr>
          </p:pic>
          <p:pic>
            <p:nvPicPr>
              <p:cNvPr id="67" name="Picture 66">
                <a:extLst>
                  <a:ext uri="{FF2B5EF4-FFF2-40B4-BE49-F238E27FC236}">
                    <a16:creationId xmlns:a16="http://schemas.microsoft.com/office/drawing/2014/main" id="{B92600AD-5437-4B27-A176-A3EB1CB1EE2E}"/>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325278"/>
                <a:ext cx="75773" cy="201168"/>
              </a:xfrm>
              <a:prstGeom prst="rect">
                <a:avLst/>
              </a:prstGeom>
            </p:spPr>
          </p:pic>
          <p:pic>
            <p:nvPicPr>
              <p:cNvPr id="68" name="Picture 67">
                <a:extLst>
                  <a:ext uri="{FF2B5EF4-FFF2-40B4-BE49-F238E27FC236}">
                    <a16:creationId xmlns:a16="http://schemas.microsoft.com/office/drawing/2014/main" id="{7D845690-3A16-4300-92C6-6C14BD2541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570476"/>
                <a:ext cx="75773" cy="201168"/>
              </a:xfrm>
              <a:prstGeom prst="rect">
                <a:avLst/>
              </a:prstGeom>
            </p:spPr>
          </p:pic>
          <p:pic>
            <p:nvPicPr>
              <p:cNvPr id="69" name="Picture 68">
                <a:extLst>
                  <a:ext uri="{FF2B5EF4-FFF2-40B4-BE49-F238E27FC236}">
                    <a16:creationId xmlns:a16="http://schemas.microsoft.com/office/drawing/2014/main" id="{C2FD04A4-8982-45D8-8C15-FDA7F6D69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570476"/>
                <a:ext cx="92537" cy="201168"/>
              </a:xfrm>
              <a:prstGeom prst="rect">
                <a:avLst/>
              </a:prstGeom>
            </p:spPr>
          </p:pic>
          <p:pic>
            <p:nvPicPr>
              <p:cNvPr id="70" name="Picture 69">
                <a:extLst>
                  <a:ext uri="{FF2B5EF4-FFF2-40B4-BE49-F238E27FC236}">
                    <a16:creationId xmlns:a16="http://schemas.microsoft.com/office/drawing/2014/main" id="{54EFFE16-095A-4C37-B936-365B92357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570476"/>
                <a:ext cx="92537" cy="201168"/>
              </a:xfrm>
              <a:prstGeom prst="rect">
                <a:avLst/>
              </a:prstGeom>
            </p:spPr>
          </p:pic>
          <p:pic>
            <p:nvPicPr>
              <p:cNvPr id="71" name="Picture 70">
                <a:extLst>
                  <a:ext uri="{FF2B5EF4-FFF2-40B4-BE49-F238E27FC236}">
                    <a16:creationId xmlns:a16="http://schemas.microsoft.com/office/drawing/2014/main" id="{83655016-CD3C-4B54-86B2-45581DD7AE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1041819" y="1570476"/>
                <a:ext cx="92537" cy="201168"/>
              </a:xfrm>
              <a:prstGeom prst="rect">
                <a:avLst/>
              </a:prstGeom>
            </p:spPr>
          </p:pic>
          <p:pic>
            <p:nvPicPr>
              <p:cNvPr id="72" name="Picture 71">
                <a:extLst>
                  <a:ext uri="{FF2B5EF4-FFF2-40B4-BE49-F238E27FC236}">
                    <a16:creationId xmlns:a16="http://schemas.microsoft.com/office/drawing/2014/main" id="{020943B8-7211-46A7-80E9-E2D3892937E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239145" y="1570476"/>
                <a:ext cx="92537" cy="201168"/>
              </a:xfrm>
              <a:prstGeom prst="rect">
                <a:avLst/>
              </a:prstGeom>
            </p:spPr>
          </p:pic>
          <p:pic>
            <p:nvPicPr>
              <p:cNvPr id="73" name="Picture 72">
                <a:extLst>
                  <a:ext uri="{FF2B5EF4-FFF2-40B4-BE49-F238E27FC236}">
                    <a16:creationId xmlns:a16="http://schemas.microsoft.com/office/drawing/2014/main" id="{909D0665-C645-4B75-8C34-54E53324FC74}"/>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570476"/>
                <a:ext cx="92537" cy="201168"/>
              </a:xfrm>
              <a:prstGeom prst="rect">
                <a:avLst/>
              </a:prstGeom>
            </p:spPr>
          </p:pic>
          <p:pic>
            <p:nvPicPr>
              <p:cNvPr id="74" name="Picture 73">
                <a:extLst>
                  <a:ext uri="{FF2B5EF4-FFF2-40B4-BE49-F238E27FC236}">
                    <a16:creationId xmlns:a16="http://schemas.microsoft.com/office/drawing/2014/main" id="{B594F945-61F4-46D6-9A81-9FF9491FE1E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8143" y="1573581"/>
                <a:ext cx="92537" cy="201168"/>
              </a:xfrm>
              <a:prstGeom prst="rect">
                <a:avLst/>
              </a:prstGeom>
            </p:spPr>
          </p:pic>
          <p:pic>
            <p:nvPicPr>
              <p:cNvPr id="75" name="Picture 74">
                <a:extLst>
                  <a:ext uri="{FF2B5EF4-FFF2-40B4-BE49-F238E27FC236}">
                    <a16:creationId xmlns:a16="http://schemas.microsoft.com/office/drawing/2014/main" id="{9D78D1A5-F41F-44AC-B5AA-CDD45AB108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570476"/>
                <a:ext cx="75773" cy="201168"/>
              </a:xfrm>
              <a:prstGeom prst="rect">
                <a:avLst/>
              </a:prstGeom>
            </p:spPr>
          </p:pic>
          <p:pic>
            <p:nvPicPr>
              <p:cNvPr id="76" name="Picture 75">
                <a:extLst>
                  <a:ext uri="{FF2B5EF4-FFF2-40B4-BE49-F238E27FC236}">
                    <a16:creationId xmlns:a16="http://schemas.microsoft.com/office/drawing/2014/main" id="{214AAD29-A9F7-40B8-A7D5-213F73F8AE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570476"/>
                <a:ext cx="75773" cy="201168"/>
              </a:xfrm>
              <a:prstGeom prst="rect">
                <a:avLst/>
              </a:prstGeom>
            </p:spPr>
          </p:pic>
          <p:pic>
            <p:nvPicPr>
              <p:cNvPr id="77" name="Picture 76">
                <a:extLst>
                  <a:ext uri="{FF2B5EF4-FFF2-40B4-BE49-F238E27FC236}">
                    <a16:creationId xmlns:a16="http://schemas.microsoft.com/office/drawing/2014/main" id="{46B23041-DF06-4184-BD9E-A30FD811430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148864" y="1570476"/>
                <a:ext cx="75773" cy="201168"/>
              </a:xfrm>
              <a:prstGeom prst="rect">
                <a:avLst/>
              </a:prstGeom>
            </p:spPr>
          </p:pic>
          <p:pic>
            <p:nvPicPr>
              <p:cNvPr id="78" name="Picture 77">
                <a:extLst>
                  <a:ext uri="{FF2B5EF4-FFF2-40B4-BE49-F238E27FC236}">
                    <a16:creationId xmlns:a16="http://schemas.microsoft.com/office/drawing/2014/main" id="{606A03C2-2CE6-41A8-854B-D4A490AC0C1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346190" y="1570476"/>
                <a:ext cx="75773" cy="201168"/>
              </a:xfrm>
              <a:prstGeom prst="rect">
                <a:avLst/>
              </a:prstGeom>
            </p:spPr>
          </p:pic>
          <p:pic>
            <p:nvPicPr>
              <p:cNvPr id="79" name="Picture 78">
                <a:extLst>
                  <a:ext uri="{FF2B5EF4-FFF2-40B4-BE49-F238E27FC236}">
                    <a16:creationId xmlns:a16="http://schemas.microsoft.com/office/drawing/2014/main" id="{53F08AB5-B3E2-47DC-A29E-DA35440B353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570476"/>
                <a:ext cx="75773" cy="201168"/>
              </a:xfrm>
              <a:prstGeom prst="rect">
                <a:avLst/>
              </a:prstGeom>
            </p:spPr>
          </p:pic>
        </p:grpSp>
        <p:sp>
          <p:nvSpPr>
            <p:cNvPr id="80" name="TextBox 79">
              <a:extLst>
                <a:ext uri="{FF2B5EF4-FFF2-40B4-BE49-F238E27FC236}">
                  <a16:creationId xmlns:a16="http://schemas.microsoft.com/office/drawing/2014/main" id="{35865E45-E97B-4A27-B86B-966A261C5044}"/>
                </a:ext>
              </a:extLst>
            </p:cNvPr>
            <p:cNvSpPr txBox="1"/>
            <p:nvPr/>
          </p:nvSpPr>
          <p:spPr>
            <a:xfrm>
              <a:off x="341282" y="2651276"/>
              <a:ext cx="4983795" cy="138499"/>
            </a:xfrm>
            <a:prstGeom prst="rect">
              <a:avLst/>
            </a:prstGeom>
            <a:noFill/>
          </p:spPr>
          <p:txBody>
            <a:bodyPr wrap="square" lIns="0" tIns="0" rIns="0" bIns="0" rtlCol="0">
              <a:spAutoFit/>
            </a:bodyPr>
            <a:lstStyle/>
            <a:p>
              <a:pPr>
                <a:spcBef>
                  <a:spcPts val="500"/>
                </a:spcBef>
              </a:pPr>
              <a:r>
                <a:rPr lang="en-US" sz="900" b="1" dirty="0"/>
                <a:t>…but Universities Not Keeping Up With Demands</a:t>
              </a:r>
            </a:p>
          </p:txBody>
        </p:sp>
        <p:sp>
          <p:nvSpPr>
            <p:cNvPr id="81" name="TextBox 80">
              <a:extLst>
                <a:ext uri="{FF2B5EF4-FFF2-40B4-BE49-F238E27FC236}">
                  <a16:creationId xmlns:a16="http://schemas.microsoft.com/office/drawing/2014/main" id="{098FEFED-00B8-4F7B-B532-ADA63FDD1481}"/>
                </a:ext>
              </a:extLst>
            </p:cNvPr>
            <p:cNvSpPr txBox="1"/>
            <p:nvPr/>
          </p:nvSpPr>
          <p:spPr>
            <a:xfrm>
              <a:off x="280194" y="931703"/>
              <a:ext cx="4983795" cy="138499"/>
            </a:xfrm>
            <a:prstGeom prst="rect">
              <a:avLst/>
            </a:prstGeom>
            <a:noFill/>
          </p:spPr>
          <p:txBody>
            <a:bodyPr wrap="square" lIns="0" tIns="0" rIns="0" bIns="0" rtlCol="0">
              <a:spAutoFit/>
            </a:bodyPr>
            <a:lstStyle/>
            <a:p>
              <a:pPr>
                <a:spcBef>
                  <a:spcPts val="500"/>
                </a:spcBef>
              </a:pPr>
              <a:r>
                <a:rPr lang="en-US" sz="900" b="1" dirty="0"/>
                <a:t>Employers Increasingly Demand Graduates Have Workplace Experience…</a:t>
              </a:r>
            </a:p>
          </p:txBody>
        </p:sp>
        <p:grpSp>
          <p:nvGrpSpPr>
            <p:cNvPr id="82" name="Group 81">
              <a:extLst>
                <a:ext uri="{FF2B5EF4-FFF2-40B4-BE49-F238E27FC236}">
                  <a16:creationId xmlns:a16="http://schemas.microsoft.com/office/drawing/2014/main" id="{2A188C74-4CA3-4001-BCAF-DA259B11B64C}"/>
                </a:ext>
              </a:extLst>
            </p:cNvPr>
            <p:cNvGrpSpPr/>
            <p:nvPr/>
          </p:nvGrpSpPr>
          <p:grpSpPr>
            <a:xfrm>
              <a:off x="4461532" y="2896161"/>
              <a:ext cx="1500311" cy="1291143"/>
              <a:chOff x="556886" y="1325278"/>
              <a:chExt cx="1500311" cy="1291143"/>
            </a:xfrm>
          </p:grpSpPr>
          <p:sp>
            <p:nvSpPr>
              <p:cNvPr id="83" name="Rectangle 82">
                <a:extLst>
                  <a:ext uri="{FF2B5EF4-FFF2-40B4-BE49-F238E27FC236}">
                    <a16:creationId xmlns:a16="http://schemas.microsoft.com/office/drawing/2014/main" id="{CEB3984A-5433-463B-9678-8ED9C4753740}"/>
                  </a:ext>
                </a:extLst>
              </p:cNvPr>
              <p:cNvSpPr/>
              <p:nvPr/>
            </p:nvSpPr>
            <p:spPr bwMode="gray">
              <a:xfrm>
                <a:off x="559612" y="1816202"/>
                <a:ext cx="1497585" cy="800219"/>
              </a:xfrm>
              <a:prstGeom prst="rect">
                <a:avLst/>
              </a:prstGeom>
            </p:spPr>
            <p:txBody>
              <a:bodyPr wrap="square" lIns="0" tIns="0" rIns="0" bIns="0">
                <a:spAutoFit/>
              </a:bodyPr>
              <a:lstStyle/>
              <a:p>
                <a:r>
                  <a:rPr lang="en-US" sz="2500" dirty="0">
                    <a:solidFill>
                      <a:schemeClr val="tx2"/>
                    </a:solidFill>
                    <a:latin typeface="+mj-lt"/>
                  </a:rPr>
                  <a:t>25%</a:t>
                </a:r>
                <a:br>
                  <a:rPr lang="en-US" sz="2500" dirty="0">
                    <a:solidFill>
                      <a:schemeClr val="tx2"/>
                    </a:solidFill>
                    <a:latin typeface="+mj-lt"/>
                  </a:rPr>
                </a:br>
                <a:r>
                  <a:rPr lang="en-US" sz="900" dirty="0"/>
                  <a:t>of students say there are not enough links between university and businesses</a:t>
                </a:r>
              </a:p>
            </p:txBody>
          </p:sp>
          <p:pic>
            <p:nvPicPr>
              <p:cNvPr id="84" name="Picture 83">
                <a:extLst>
                  <a:ext uri="{FF2B5EF4-FFF2-40B4-BE49-F238E27FC236}">
                    <a16:creationId xmlns:a16="http://schemas.microsoft.com/office/drawing/2014/main" id="{AD784D2D-4E13-4EF9-BFD0-357873007A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325278"/>
                <a:ext cx="75773" cy="201168"/>
              </a:xfrm>
              <a:prstGeom prst="rect">
                <a:avLst/>
              </a:prstGeom>
            </p:spPr>
          </p:pic>
          <p:pic>
            <p:nvPicPr>
              <p:cNvPr id="85" name="Picture 84">
                <a:extLst>
                  <a:ext uri="{FF2B5EF4-FFF2-40B4-BE49-F238E27FC236}">
                    <a16:creationId xmlns:a16="http://schemas.microsoft.com/office/drawing/2014/main" id="{E76CBE9E-485F-4850-9A2F-C529459BB0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325278"/>
                <a:ext cx="92537" cy="201168"/>
              </a:xfrm>
              <a:prstGeom prst="rect">
                <a:avLst/>
              </a:prstGeom>
            </p:spPr>
          </p:pic>
          <p:pic>
            <p:nvPicPr>
              <p:cNvPr id="86" name="Picture 85">
                <a:extLst>
                  <a:ext uri="{FF2B5EF4-FFF2-40B4-BE49-F238E27FC236}">
                    <a16:creationId xmlns:a16="http://schemas.microsoft.com/office/drawing/2014/main" id="{32192863-7D90-426B-A07E-B7909B939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325278"/>
                <a:ext cx="92537" cy="201168"/>
              </a:xfrm>
              <a:prstGeom prst="rect">
                <a:avLst/>
              </a:prstGeom>
            </p:spPr>
          </p:pic>
          <p:pic>
            <p:nvPicPr>
              <p:cNvPr id="87" name="Picture 86">
                <a:extLst>
                  <a:ext uri="{FF2B5EF4-FFF2-40B4-BE49-F238E27FC236}">
                    <a16:creationId xmlns:a16="http://schemas.microsoft.com/office/drawing/2014/main" id="{7ADD3EB2-A9B3-4771-A620-E405530BDF03}"/>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041819" y="1325278"/>
                <a:ext cx="92537" cy="201168"/>
              </a:xfrm>
              <a:prstGeom prst="rect">
                <a:avLst/>
              </a:prstGeom>
            </p:spPr>
          </p:pic>
          <p:pic>
            <p:nvPicPr>
              <p:cNvPr id="88" name="Picture 87">
                <a:extLst>
                  <a:ext uri="{FF2B5EF4-FFF2-40B4-BE49-F238E27FC236}">
                    <a16:creationId xmlns:a16="http://schemas.microsoft.com/office/drawing/2014/main" id="{3DBE8F2E-2349-48A9-B7BB-1E32659D8F0F}"/>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239145" y="1325278"/>
                <a:ext cx="92537" cy="201168"/>
              </a:xfrm>
              <a:prstGeom prst="rect">
                <a:avLst/>
              </a:prstGeom>
            </p:spPr>
          </p:pic>
          <p:pic>
            <p:nvPicPr>
              <p:cNvPr id="89" name="Picture 88">
                <a:extLst>
                  <a:ext uri="{FF2B5EF4-FFF2-40B4-BE49-F238E27FC236}">
                    <a16:creationId xmlns:a16="http://schemas.microsoft.com/office/drawing/2014/main" id="{610E2C56-0C28-4059-8801-E17ED34A25F3}"/>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325278"/>
                <a:ext cx="92537" cy="201168"/>
              </a:xfrm>
              <a:prstGeom prst="rect">
                <a:avLst/>
              </a:prstGeom>
            </p:spPr>
          </p:pic>
          <p:pic>
            <p:nvPicPr>
              <p:cNvPr id="90" name="Picture 89">
                <a:extLst>
                  <a:ext uri="{FF2B5EF4-FFF2-40B4-BE49-F238E27FC236}">
                    <a16:creationId xmlns:a16="http://schemas.microsoft.com/office/drawing/2014/main" id="{87B4CB96-F27D-450C-B3CF-2636E859DECD}"/>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3795" y="1325278"/>
                <a:ext cx="92537" cy="201168"/>
              </a:xfrm>
              <a:prstGeom prst="rect">
                <a:avLst/>
              </a:prstGeom>
            </p:spPr>
          </p:pic>
          <p:pic>
            <p:nvPicPr>
              <p:cNvPr id="91" name="Picture 90">
                <a:extLst>
                  <a:ext uri="{FF2B5EF4-FFF2-40B4-BE49-F238E27FC236}">
                    <a16:creationId xmlns:a16="http://schemas.microsoft.com/office/drawing/2014/main" id="{3C7738BB-685C-4813-B11B-A81518F25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325278"/>
                <a:ext cx="75773" cy="201168"/>
              </a:xfrm>
              <a:prstGeom prst="rect">
                <a:avLst/>
              </a:prstGeom>
            </p:spPr>
          </p:pic>
          <p:pic>
            <p:nvPicPr>
              <p:cNvPr id="92" name="Picture 91">
                <a:extLst>
                  <a:ext uri="{FF2B5EF4-FFF2-40B4-BE49-F238E27FC236}">
                    <a16:creationId xmlns:a16="http://schemas.microsoft.com/office/drawing/2014/main" id="{3177463D-7632-4AA1-B6A1-D02BE7A389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325278"/>
                <a:ext cx="75773" cy="201168"/>
              </a:xfrm>
              <a:prstGeom prst="rect">
                <a:avLst/>
              </a:prstGeom>
            </p:spPr>
          </p:pic>
          <p:pic>
            <p:nvPicPr>
              <p:cNvPr id="93" name="Picture 92">
                <a:extLst>
                  <a:ext uri="{FF2B5EF4-FFF2-40B4-BE49-F238E27FC236}">
                    <a16:creationId xmlns:a16="http://schemas.microsoft.com/office/drawing/2014/main" id="{944DCAF9-6F20-45DB-9C9A-61349A88E248}"/>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148864" y="1325278"/>
                <a:ext cx="75773" cy="201168"/>
              </a:xfrm>
              <a:prstGeom prst="rect">
                <a:avLst/>
              </a:prstGeom>
            </p:spPr>
          </p:pic>
          <p:pic>
            <p:nvPicPr>
              <p:cNvPr id="94" name="Picture 93">
                <a:extLst>
                  <a:ext uri="{FF2B5EF4-FFF2-40B4-BE49-F238E27FC236}">
                    <a16:creationId xmlns:a16="http://schemas.microsoft.com/office/drawing/2014/main" id="{5C66B5D7-3F9C-401F-89B9-F09C0F2255E5}"/>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346190" y="1325278"/>
                <a:ext cx="75773" cy="201168"/>
              </a:xfrm>
              <a:prstGeom prst="rect">
                <a:avLst/>
              </a:prstGeom>
            </p:spPr>
          </p:pic>
          <p:pic>
            <p:nvPicPr>
              <p:cNvPr id="95" name="Picture 94">
                <a:extLst>
                  <a:ext uri="{FF2B5EF4-FFF2-40B4-BE49-F238E27FC236}">
                    <a16:creationId xmlns:a16="http://schemas.microsoft.com/office/drawing/2014/main" id="{D2FE08FF-6FD3-4BF4-B97F-0796296210F7}"/>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325278"/>
                <a:ext cx="75773" cy="201168"/>
              </a:xfrm>
              <a:prstGeom prst="rect">
                <a:avLst/>
              </a:prstGeom>
            </p:spPr>
          </p:pic>
          <p:pic>
            <p:nvPicPr>
              <p:cNvPr id="96" name="Picture 95">
                <a:extLst>
                  <a:ext uri="{FF2B5EF4-FFF2-40B4-BE49-F238E27FC236}">
                    <a16:creationId xmlns:a16="http://schemas.microsoft.com/office/drawing/2014/main" id="{F6DB75E4-5ED1-47A0-9AEC-2CB9FF0007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556886" y="1570476"/>
                <a:ext cx="75773" cy="201168"/>
              </a:xfrm>
              <a:prstGeom prst="rect">
                <a:avLst/>
              </a:prstGeom>
            </p:spPr>
          </p:pic>
          <p:pic>
            <p:nvPicPr>
              <p:cNvPr id="97" name="Picture 96">
                <a:extLst>
                  <a:ext uri="{FF2B5EF4-FFF2-40B4-BE49-F238E27FC236}">
                    <a16:creationId xmlns:a16="http://schemas.microsoft.com/office/drawing/2014/main" id="{8C136D37-07B5-4660-A769-31BFEC7266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647167" y="1570476"/>
                <a:ext cx="92537" cy="201168"/>
              </a:xfrm>
              <a:prstGeom prst="rect">
                <a:avLst/>
              </a:prstGeom>
            </p:spPr>
          </p:pic>
          <p:pic>
            <p:nvPicPr>
              <p:cNvPr id="98" name="Picture 97">
                <a:extLst>
                  <a:ext uri="{FF2B5EF4-FFF2-40B4-BE49-F238E27FC236}">
                    <a16:creationId xmlns:a16="http://schemas.microsoft.com/office/drawing/2014/main" id="{E2A52ADA-D9EF-404B-AC85-00BF800F5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gray">
              <a:xfrm>
                <a:off x="844493" y="1570476"/>
                <a:ext cx="92537" cy="201168"/>
              </a:xfrm>
              <a:prstGeom prst="rect">
                <a:avLst/>
              </a:prstGeom>
            </p:spPr>
          </p:pic>
          <p:pic>
            <p:nvPicPr>
              <p:cNvPr id="99" name="Picture 98">
                <a:extLst>
                  <a:ext uri="{FF2B5EF4-FFF2-40B4-BE49-F238E27FC236}">
                    <a16:creationId xmlns:a16="http://schemas.microsoft.com/office/drawing/2014/main" id="{7E078743-259B-4135-8F79-F4C88C7A0C82}"/>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041819" y="1570476"/>
                <a:ext cx="92537" cy="201168"/>
              </a:xfrm>
              <a:prstGeom prst="rect">
                <a:avLst/>
              </a:prstGeom>
            </p:spPr>
          </p:pic>
          <p:pic>
            <p:nvPicPr>
              <p:cNvPr id="100" name="Picture 99">
                <a:extLst>
                  <a:ext uri="{FF2B5EF4-FFF2-40B4-BE49-F238E27FC236}">
                    <a16:creationId xmlns:a16="http://schemas.microsoft.com/office/drawing/2014/main" id="{3EC936CB-20CC-43AE-A8EF-DABCC7A5020C}"/>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239145" y="1570476"/>
                <a:ext cx="92537" cy="201168"/>
              </a:xfrm>
              <a:prstGeom prst="rect">
                <a:avLst/>
              </a:prstGeom>
            </p:spPr>
          </p:pic>
          <p:pic>
            <p:nvPicPr>
              <p:cNvPr id="101" name="Picture 100">
                <a:extLst>
                  <a:ext uri="{FF2B5EF4-FFF2-40B4-BE49-F238E27FC236}">
                    <a16:creationId xmlns:a16="http://schemas.microsoft.com/office/drawing/2014/main" id="{4DD47D40-02B9-4EF1-A25E-30CD8F59A2DA}"/>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436471" y="1570476"/>
                <a:ext cx="92537" cy="201168"/>
              </a:xfrm>
              <a:prstGeom prst="rect">
                <a:avLst/>
              </a:prstGeom>
            </p:spPr>
          </p:pic>
          <p:pic>
            <p:nvPicPr>
              <p:cNvPr id="102" name="Picture 101">
                <a:extLst>
                  <a:ext uri="{FF2B5EF4-FFF2-40B4-BE49-F238E27FC236}">
                    <a16:creationId xmlns:a16="http://schemas.microsoft.com/office/drawing/2014/main" id="{D06EAA5C-3430-4214-A101-E306BC9EFFAE}"/>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638143" y="1573581"/>
                <a:ext cx="92537" cy="201168"/>
              </a:xfrm>
              <a:prstGeom prst="rect">
                <a:avLst/>
              </a:prstGeom>
            </p:spPr>
          </p:pic>
          <p:pic>
            <p:nvPicPr>
              <p:cNvPr id="103" name="Picture 102">
                <a:extLst>
                  <a:ext uri="{FF2B5EF4-FFF2-40B4-BE49-F238E27FC236}">
                    <a16:creationId xmlns:a16="http://schemas.microsoft.com/office/drawing/2014/main" id="{C394E3D5-4F84-487F-AE17-8E55471253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754212" y="1570476"/>
                <a:ext cx="75773" cy="201168"/>
              </a:xfrm>
              <a:prstGeom prst="rect">
                <a:avLst/>
              </a:prstGeom>
            </p:spPr>
          </p:pic>
          <p:pic>
            <p:nvPicPr>
              <p:cNvPr id="104" name="Picture 103">
                <a:extLst>
                  <a:ext uri="{FF2B5EF4-FFF2-40B4-BE49-F238E27FC236}">
                    <a16:creationId xmlns:a16="http://schemas.microsoft.com/office/drawing/2014/main" id="{E19DF2B6-B766-41E9-B600-B1818FA8D1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gray">
              <a:xfrm>
                <a:off x="951538" y="1570476"/>
                <a:ext cx="75773" cy="201168"/>
              </a:xfrm>
              <a:prstGeom prst="rect">
                <a:avLst/>
              </a:prstGeom>
            </p:spPr>
          </p:pic>
          <p:pic>
            <p:nvPicPr>
              <p:cNvPr id="105" name="Picture 104">
                <a:extLst>
                  <a:ext uri="{FF2B5EF4-FFF2-40B4-BE49-F238E27FC236}">
                    <a16:creationId xmlns:a16="http://schemas.microsoft.com/office/drawing/2014/main" id="{C535726C-0F76-498E-BF66-BF4D8E15F7C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148864" y="1570476"/>
                <a:ext cx="75773" cy="201168"/>
              </a:xfrm>
              <a:prstGeom prst="rect">
                <a:avLst/>
              </a:prstGeom>
            </p:spPr>
          </p:pic>
          <p:pic>
            <p:nvPicPr>
              <p:cNvPr id="106" name="Picture 105">
                <a:extLst>
                  <a:ext uri="{FF2B5EF4-FFF2-40B4-BE49-F238E27FC236}">
                    <a16:creationId xmlns:a16="http://schemas.microsoft.com/office/drawing/2014/main" id="{2912CE16-76A6-4890-9518-EE30EA13C31F}"/>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346190" y="1570476"/>
                <a:ext cx="75773" cy="201168"/>
              </a:xfrm>
              <a:prstGeom prst="rect">
                <a:avLst/>
              </a:prstGeom>
            </p:spPr>
          </p:pic>
          <p:pic>
            <p:nvPicPr>
              <p:cNvPr id="107" name="Picture 106">
                <a:extLst>
                  <a:ext uri="{FF2B5EF4-FFF2-40B4-BE49-F238E27FC236}">
                    <a16:creationId xmlns:a16="http://schemas.microsoft.com/office/drawing/2014/main" id="{2DEF5F92-123C-4451-835A-072C50F05A22}"/>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543516" y="1570476"/>
                <a:ext cx="75773" cy="201168"/>
              </a:xfrm>
              <a:prstGeom prst="rect">
                <a:avLst/>
              </a:prstGeom>
            </p:spPr>
          </p:pic>
        </p:grpSp>
        <p:sp>
          <p:nvSpPr>
            <p:cNvPr id="108" name="Right Arrow 12">
              <a:extLst>
                <a:ext uri="{FF2B5EF4-FFF2-40B4-BE49-F238E27FC236}">
                  <a16:creationId xmlns:a16="http://schemas.microsoft.com/office/drawing/2014/main" id="{42419948-D567-478D-B8D8-4F5317F1A03C}"/>
                </a:ext>
              </a:extLst>
            </p:cNvPr>
            <p:cNvSpPr/>
            <p:nvPr/>
          </p:nvSpPr>
          <p:spPr bwMode="gray">
            <a:xfrm>
              <a:off x="1937368" y="3355015"/>
              <a:ext cx="182880"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09" name="Right Arrow 12">
              <a:extLst>
                <a:ext uri="{FF2B5EF4-FFF2-40B4-BE49-F238E27FC236}">
                  <a16:creationId xmlns:a16="http://schemas.microsoft.com/office/drawing/2014/main" id="{FFC5861C-9C04-4373-834C-F8B821319FDD}"/>
                </a:ext>
              </a:extLst>
            </p:cNvPr>
            <p:cNvSpPr/>
            <p:nvPr/>
          </p:nvSpPr>
          <p:spPr bwMode="gray">
            <a:xfrm>
              <a:off x="4028426" y="3355015"/>
              <a:ext cx="182880" cy="182880"/>
            </a:xfrm>
            <a:prstGeom prst="rightArrow">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defTabSz="1463675"/>
              <a:endParaRPr lang="en-US" sz="900" dirty="0">
                <a:solidFill>
                  <a:schemeClr val="bg2"/>
                </a:solidFill>
                <a:latin typeface="+mj-lt"/>
              </a:endParaRPr>
            </a:p>
          </p:txBody>
        </p:sp>
        <p:sp>
          <p:nvSpPr>
            <p:cNvPr id="111" name="Rectangle 110">
              <a:extLst>
                <a:ext uri="{FF2B5EF4-FFF2-40B4-BE49-F238E27FC236}">
                  <a16:creationId xmlns:a16="http://schemas.microsoft.com/office/drawing/2014/main" id="{648F41E4-A5B8-49D0-9E62-354525A2F9BA}"/>
                </a:ext>
              </a:extLst>
            </p:cNvPr>
            <p:cNvSpPr/>
            <p:nvPr/>
          </p:nvSpPr>
          <p:spPr bwMode="gray">
            <a:xfrm>
              <a:off x="3379449" y="1337628"/>
              <a:ext cx="1947160" cy="938719"/>
            </a:xfrm>
            <a:prstGeom prst="rect">
              <a:avLst/>
            </a:prstGeom>
          </p:spPr>
          <p:txBody>
            <a:bodyPr wrap="square" lIns="0" tIns="0" rIns="0" bIns="0">
              <a:spAutoFit/>
            </a:bodyPr>
            <a:lstStyle/>
            <a:p>
              <a:r>
                <a:rPr lang="en-US" sz="2500" dirty="0">
                  <a:solidFill>
                    <a:schemeClr val="tx2"/>
                  </a:solidFill>
                  <a:latin typeface="+mj-lt"/>
                </a:rPr>
                <a:t>49%</a:t>
              </a:r>
              <a:br>
                <a:rPr lang="en-US" sz="2500" dirty="0">
                  <a:solidFill>
                    <a:schemeClr val="tx2"/>
                  </a:solidFill>
                  <a:latin typeface="+mj-lt"/>
                </a:rPr>
              </a:br>
              <a:r>
                <a:rPr lang="en-US" sz="900" dirty="0"/>
                <a:t>of decision makers prefer to see experience from a relevant apprenticeship or previous position on a candidate’s CV</a:t>
              </a:r>
            </a:p>
          </p:txBody>
        </p:sp>
        <p:grpSp>
          <p:nvGrpSpPr>
            <p:cNvPr id="113" name="Group 112">
              <a:extLst>
                <a:ext uri="{FF2B5EF4-FFF2-40B4-BE49-F238E27FC236}">
                  <a16:creationId xmlns:a16="http://schemas.microsoft.com/office/drawing/2014/main" id="{3D255DF3-2D10-4D5D-897B-17ED5C721852}"/>
                </a:ext>
              </a:extLst>
            </p:cNvPr>
            <p:cNvGrpSpPr/>
            <p:nvPr/>
          </p:nvGrpSpPr>
          <p:grpSpPr>
            <a:xfrm>
              <a:off x="331054" y="1184098"/>
              <a:ext cx="2318226" cy="1221559"/>
              <a:chOff x="280194" y="1568187"/>
              <a:chExt cx="2318226" cy="1221559"/>
            </a:xfrm>
          </p:grpSpPr>
          <p:sp>
            <p:nvSpPr>
              <p:cNvPr id="114" name="Freeform 11">
                <a:extLst>
                  <a:ext uri="{FF2B5EF4-FFF2-40B4-BE49-F238E27FC236}">
                    <a16:creationId xmlns:a16="http://schemas.microsoft.com/office/drawing/2014/main" id="{8B2DCD56-1ED4-41C7-9E4D-082C6227D8EA}"/>
                  </a:ext>
                </a:extLst>
              </p:cNvPr>
              <p:cNvSpPr/>
              <p:nvPr/>
            </p:nvSpPr>
            <p:spPr bwMode="gray">
              <a:xfrm>
                <a:off x="280194" y="1568187"/>
                <a:ext cx="2318226" cy="1221559"/>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bg2"/>
              </a:solidFill>
              <a:ln w="6350" cap="flat" cmpd="sng" algn="ctr">
                <a:solidFill>
                  <a:schemeClr val="accent4"/>
                </a:solidFill>
                <a:prstDash val="solid"/>
                <a:miter lim="800000"/>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1000" dirty="0">
                  <a:solidFill>
                    <a:schemeClr val="bg2"/>
                  </a:solidFill>
                </a:endParaRPr>
              </a:p>
            </p:txBody>
          </p:sp>
          <p:grpSp>
            <p:nvGrpSpPr>
              <p:cNvPr id="115" name="Group 114">
                <a:extLst>
                  <a:ext uri="{FF2B5EF4-FFF2-40B4-BE49-F238E27FC236}">
                    <a16:creationId xmlns:a16="http://schemas.microsoft.com/office/drawing/2014/main" id="{CD7107BA-5037-47BF-AED3-6FBE29727B6F}"/>
                  </a:ext>
                </a:extLst>
              </p:cNvPr>
              <p:cNvGrpSpPr/>
              <p:nvPr/>
            </p:nvGrpSpPr>
            <p:grpSpPr>
              <a:xfrm>
                <a:off x="384309" y="2345178"/>
                <a:ext cx="2125237" cy="229677"/>
                <a:chOff x="390036" y="2186390"/>
                <a:chExt cx="701279" cy="229677"/>
              </a:xfrm>
            </p:grpSpPr>
            <p:cxnSp>
              <p:nvCxnSpPr>
                <p:cNvPr id="126" name="Straight Connector 125">
                  <a:extLst>
                    <a:ext uri="{FF2B5EF4-FFF2-40B4-BE49-F238E27FC236}">
                      <a16:creationId xmlns:a16="http://schemas.microsoft.com/office/drawing/2014/main" id="{A34853C0-B431-4A00-BF2A-35B9BF6BB322}"/>
                    </a:ext>
                  </a:extLst>
                </p:cNvPr>
                <p:cNvCxnSpPr/>
                <p:nvPr/>
              </p:nvCxnSpPr>
              <p:spPr bwMode="gray">
                <a:xfrm>
                  <a:off x="390036" y="2416067"/>
                  <a:ext cx="701279" cy="0"/>
                </a:xfrm>
                <a:prstGeom prst="line">
                  <a:avLst/>
                </a:prstGeom>
                <a:solidFill>
                  <a:schemeClr val="accent1"/>
                </a:solidFill>
                <a:ln w="9525" cap="flat" cmpd="sng" algn="ctr">
                  <a:solidFill>
                    <a:schemeClr val="accent4"/>
                  </a:solidFill>
                  <a:prstDash val="solid"/>
                  <a:miter lim="800000"/>
                  <a:headEnd type="none" w="med" len="med"/>
                  <a:tailEnd type="none"/>
                </a:ln>
                <a:effectLst/>
              </p:spPr>
            </p:cxnSp>
            <p:cxnSp>
              <p:nvCxnSpPr>
                <p:cNvPr id="127" name="Straight Connector 126">
                  <a:extLst>
                    <a:ext uri="{FF2B5EF4-FFF2-40B4-BE49-F238E27FC236}">
                      <a16:creationId xmlns:a16="http://schemas.microsoft.com/office/drawing/2014/main" id="{0D3956A0-1002-4849-84BC-E3C98BE38AD6}"/>
                    </a:ext>
                  </a:extLst>
                </p:cNvPr>
                <p:cNvCxnSpPr/>
                <p:nvPr/>
              </p:nvCxnSpPr>
              <p:spPr bwMode="gray">
                <a:xfrm>
                  <a:off x="390036" y="2339506"/>
                  <a:ext cx="701279" cy="0"/>
                </a:xfrm>
                <a:prstGeom prst="line">
                  <a:avLst/>
                </a:prstGeom>
                <a:solidFill>
                  <a:schemeClr val="accent1"/>
                </a:solidFill>
                <a:ln w="9525" cap="flat" cmpd="sng" algn="ctr">
                  <a:solidFill>
                    <a:schemeClr val="accent4"/>
                  </a:solidFill>
                  <a:prstDash val="solid"/>
                  <a:miter lim="800000"/>
                  <a:headEnd type="none" w="med" len="med"/>
                  <a:tailEnd type="none"/>
                </a:ln>
                <a:effectLst/>
              </p:spPr>
            </p:cxnSp>
            <p:cxnSp>
              <p:nvCxnSpPr>
                <p:cNvPr id="128" name="Straight Connector 127">
                  <a:extLst>
                    <a:ext uri="{FF2B5EF4-FFF2-40B4-BE49-F238E27FC236}">
                      <a16:creationId xmlns:a16="http://schemas.microsoft.com/office/drawing/2014/main" id="{796F2C4B-0A3F-4E17-82A8-2652177F643F}"/>
                    </a:ext>
                  </a:extLst>
                </p:cNvPr>
                <p:cNvCxnSpPr/>
                <p:nvPr/>
              </p:nvCxnSpPr>
              <p:spPr bwMode="gray">
                <a:xfrm>
                  <a:off x="390036" y="2262948"/>
                  <a:ext cx="701279" cy="0"/>
                </a:xfrm>
                <a:prstGeom prst="line">
                  <a:avLst/>
                </a:prstGeom>
                <a:solidFill>
                  <a:schemeClr val="accent1"/>
                </a:solidFill>
                <a:ln w="9525" cap="flat" cmpd="sng" algn="ctr">
                  <a:solidFill>
                    <a:schemeClr val="accent4"/>
                  </a:solidFill>
                  <a:prstDash val="solid"/>
                  <a:miter lim="800000"/>
                  <a:headEnd type="none" w="med" len="med"/>
                  <a:tailEnd type="none"/>
                </a:ln>
                <a:effectLst/>
              </p:spPr>
            </p:cxnSp>
            <p:cxnSp>
              <p:nvCxnSpPr>
                <p:cNvPr id="129" name="Straight Connector 128">
                  <a:extLst>
                    <a:ext uri="{FF2B5EF4-FFF2-40B4-BE49-F238E27FC236}">
                      <a16:creationId xmlns:a16="http://schemas.microsoft.com/office/drawing/2014/main" id="{3F71FD8D-253A-403A-B981-C508D02BD802}"/>
                    </a:ext>
                  </a:extLst>
                </p:cNvPr>
                <p:cNvCxnSpPr/>
                <p:nvPr/>
              </p:nvCxnSpPr>
              <p:spPr bwMode="gray">
                <a:xfrm>
                  <a:off x="390036" y="2186390"/>
                  <a:ext cx="701279" cy="0"/>
                </a:xfrm>
                <a:prstGeom prst="line">
                  <a:avLst/>
                </a:prstGeom>
                <a:solidFill>
                  <a:schemeClr val="accent1"/>
                </a:solidFill>
                <a:ln w="9525" cap="flat" cmpd="sng" algn="ctr">
                  <a:solidFill>
                    <a:schemeClr val="accent4"/>
                  </a:solidFill>
                  <a:prstDash val="solid"/>
                  <a:miter lim="800000"/>
                  <a:headEnd type="none" w="med" len="med"/>
                  <a:tailEnd type="none"/>
                </a:ln>
                <a:effectLst/>
              </p:spPr>
            </p:cxnSp>
          </p:grpSp>
          <p:sp>
            <p:nvSpPr>
              <p:cNvPr id="116" name="TextBox 115">
                <a:extLst>
                  <a:ext uri="{FF2B5EF4-FFF2-40B4-BE49-F238E27FC236}">
                    <a16:creationId xmlns:a16="http://schemas.microsoft.com/office/drawing/2014/main" id="{8C5AB7E5-DED5-42CC-9E94-B6B36A4503AE}"/>
                  </a:ext>
                </a:extLst>
              </p:cNvPr>
              <p:cNvSpPr txBox="1"/>
              <p:nvPr/>
            </p:nvSpPr>
            <p:spPr bwMode="gray">
              <a:xfrm>
                <a:off x="384309" y="1834317"/>
                <a:ext cx="2125237" cy="415498"/>
              </a:xfrm>
              <a:prstGeom prst="rect">
                <a:avLst/>
              </a:prstGeom>
              <a:noFill/>
              <a:ln>
                <a:noFill/>
              </a:ln>
            </p:spPr>
            <p:txBody>
              <a:bodyPr wrap="square" lIns="0" tIns="0" rIns="0" bIns="0" rtlCol="0">
                <a:spAutoFit/>
              </a:bodyPr>
              <a:lstStyle/>
              <a:p>
                <a:r>
                  <a:rPr lang="en-US" sz="900" b="1" dirty="0"/>
                  <a:t>Employers favour work experience and apprenticeships over degrees, claims poll</a:t>
                </a:r>
              </a:p>
            </p:txBody>
          </p:sp>
          <p:sp>
            <p:nvSpPr>
              <p:cNvPr id="117" name="TextBox 116">
                <a:extLst>
                  <a:ext uri="{FF2B5EF4-FFF2-40B4-BE49-F238E27FC236}">
                    <a16:creationId xmlns:a16="http://schemas.microsoft.com/office/drawing/2014/main" id="{9C0C74F1-9DE4-4946-BA16-E1954349813F}"/>
                  </a:ext>
                </a:extLst>
              </p:cNvPr>
              <p:cNvSpPr txBox="1"/>
              <p:nvPr/>
            </p:nvSpPr>
            <p:spPr>
              <a:xfrm>
                <a:off x="384309" y="1662644"/>
                <a:ext cx="827150" cy="123111"/>
              </a:xfrm>
              <a:prstGeom prst="rect">
                <a:avLst/>
              </a:prstGeom>
              <a:noFill/>
            </p:spPr>
            <p:txBody>
              <a:bodyPr wrap="none" lIns="0" tIns="0" rIns="0" bIns="0" rtlCol="0">
                <a:spAutoFit/>
              </a:bodyPr>
              <a:lstStyle/>
              <a:p>
                <a:pPr>
                  <a:spcBef>
                    <a:spcPts val="500"/>
                  </a:spcBef>
                </a:pPr>
                <a:r>
                  <a:rPr lang="en-US" sz="800" i="1" dirty="0"/>
                  <a:t>14 August 2018</a:t>
                </a:r>
              </a:p>
            </p:txBody>
          </p:sp>
        </p:grpSp>
      </p:grpSp>
      <p:pic>
        <p:nvPicPr>
          <p:cNvPr id="1030" name="Picture 6" descr="Image result for the independent logo no background">
            <a:extLst>
              <a:ext uri="{FF2B5EF4-FFF2-40B4-BE49-F238E27FC236}">
                <a16:creationId xmlns:a16="http://schemas.microsoft.com/office/drawing/2014/main" id="{C4485876-25C3-4588-B538-F5884C0981A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643" t="42142" b="38847"/>
          <a:stretch/>
        </p:blipFill>
        <p:spPr bwMode="auto">
          <a:xfrm>
            <a:off x="1546875" y="1217854"/>
            <a:ext cx="1073731" cy="163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793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8266D3-C969-4904-9BE0-0CFF77A74B63}"/>
              </a:ext>
            </a:extLst>
          </p:cNvPr>
          <p:cNvSpPr>
            <a:spLocks noGrp="1"/>
          </p:cNvSpPr>
          <p:nvPr>
            <p:ph type="body" sz="quarter" idx="15"/>
          </p:nvPr>
        </p:nvSpPr>
        <p:spPr>
          <a:xfrm>
            <a:off x="280195" y="640267"/>
            <a:ext cx="5962119" cy="184666"/>
          </a:xfrm>
        </p:spPr>
        <p:txBody>
          <a:bodyPr/>
          <a:lstStyle/>
          <a:p>
            <a:r>
              <a:rPr lang="en-US" dirty="0"/>
              <a:t>Pre- and Post-Programme Evaluations Assess Student Development</a:t>
            </a:r>
          </a:p>
        </p:txBody>
      </p:sp>
      <p:sp>
        <p:nvSpPr>
          <p:cNvPr id="3" name="Text Placeholder 2">
            <a:extLst>
              <a:ext uri="{FF2B5EF4-FFF2-40B4-BE49-F238E27FC236}">
                <a16:creationId xmlns:a16="http://schemas.microsoft.com/office/drawing/2014/main" id="{F844D3AC-B0A7-46BE-9DF5-341FD3101C51}"/>
              </a:ext>
            </a:extLst>
          </p:cNvPr>
          <p:cNvSpPr>
            <a:spLocks noGrp="1"/>
          </p:cNvSpPr>
          <p:nvPr>
            <p:ph type="body" sz="quarter" idx="16"/>
          </p:nvPr>
        </p:nvSpPr>
        <p:spPr>
          <a:xfrm>
            <a:off x="280194" y="99782"/>
            <a:ext cx="3339306" cy="123111"/>
          </a:xfrm>
        </p:spPr>
        <p:txBody>
          <a:bodyPr/>
          <a:lstStyle/>
          <a:p>
            <a:r>
              <a:rPr lang="en-US" dirty="0"/>
              <a:t>Strategy 12: Evaluating and Communicating Programme Impact</a:t>
            </a:r>
          </a:p>
        </p:txBody>
      </p:sp>
      <p:sp>
        <p:nvSpPr>
          <p:cNvPr id="4" name="Text Placeholder 3">
            <a:extLst>
              <a:ext uri="{FF2B5EF4-FFF2-40B4-BE49-F238E27FC236}">
                <a16:creationId xmlns:a16="http://schemas.microsoft.com/office/drawing/2014/main" id="{FF285480-C5C7-4EA7-BBC1-FC52BCC96165}"/>
              </a:ext>
            </a:extLst>
          </p:cNvPr>
          <p:cNvSpPr>
            <a:spLocks noGrp="1"/>
          </p:cNvSpPr>
          <p:nvPr>
            <p:ph type="body" sz="quarter" idx="18"/>
          </p:nvPr>
        </p:nvSpPr>
        <p:spPr>
          <a:xfrm>
            <a:off x="2686050" y="4677489"/>
            <a:ext cx="3714750" cy="123111"/>
          </a:xfrm>
        </p:spPr>
        <p:txBody>
          <a:bodyPr/>
          <a:lstStyle/>
          <a:p>
            <a:pPr algn="r"/>
            <a:r>
              <a:rPr lang="en-US" dirty="0"/>
              <a:t>Source: University of Sheffield, Sheffield, UK; EAB interviews and analysis.</a:t>
            </a:r>
          </a:p>
        </p:txBody>
      </p:sp>
      <p:sp>
        <p:nvSpPr>
          <p:cNvPr id="5" name="Text Placeholder 4">
            <a:extLst>
              <a:ext uri="{FF2B5EF4-FFF2-40B4-BE49-F238E27FC236}">
                <a16:creationId xmlns:a16="http://schemas.microsoft.com/office/drawing/2014/main" id="{5581AF5E-5087-4CD7-97A3-851058D91628}"/>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A9E2531E-204B-4848-A540-88F241C3B6A3}"/>
              </a:ext>
            </a:extLst>
          </p:cNvPr>
          <p:cNvSpPr>
            <a:spLocks noGrp="1"/>
          </p:cNvSpPr>
          <p:nvPr>
            <p:ph type="title"/>
          </p:nvPr>
        </p:nvSpPr>
        <p:spPr/>
        <p:txBody>
          <a:bodyPr/>
          <a:lstStyle/>
          <a:p>
            <a:r>
              <a:rPr lang="en-US" dirty="0"/>
              <a:t>Pinpointing “Areas of Impact”</a:t>
            </a:r>
          </a:p>
        </p:txBody>
      </p:sp>
      <p:grpSp>
        <p:nvGrpSpPr>
          <p:cNvPr id="7" name="Group 6">
            <a:extLst>
              <a:ext uri="{FF2B5EF4-FFF2-40B4-BE49-F238E27FC236}">
                <a16:creationId xmlns:a16="http://schemas.microsoft.com/office/drawing/2014/main" id="{5B8D5BC3-B7FD-4638-84D6-FD7587C4BA1F}"/>
              </a:ext>
            </a:extLst>
          </p:cNvPr>
          <p:cNvGrpSpPr/>
          <p:nvPr/>
        </p:nvGrpSpPr>
        <p:grpSpPr>
          <a:xfrm>
            <a:off x="280193" y="835473"/>
            <a:ext cx="6069864" cy="3568353"/>
            <a:chOff x="280193" y="835473"/>
            <a:chExt cx="6069864" cy="3568353"/>
          </a:xfrm>
        </p:grpSpPr>
        <p:sp>
          <p:nvSpPr>
            <p:cNvPr id="8" name="TextBox 7">
              <a:extLst>
                <a:ext uri="{FF2B5EF4-FFF2-40B4-BE49-F238E27FC236}">
                  <a16:creationId xmlns:a16="http://schemas.microsoft.com/office/drawing/2014/main" id="{64AF1450-276C-4BD5-BA35-318F01B2EC9F}"/>
                </a:ext>
              </a:extLst>
            </p:cNvPr>
            <p:cNvSpPr txBox="1"/>
            <p:nvPr/>
          </p:nvSpPr>
          <p:spPr>
            <a:xfrm>
              <a:off x="280193" y="1105039"/>
              <a:ext cx="4758531" cy="153888"/>
            </a:xfrm>
            <a:prstGeom prst="rect">
              <a:avLst/>
            </a:prstGeom>
            <a:noFill/>
          </p:spPr>
          <p:txBody>
            <a:bodyPr wrap="square" lIns="0" tIns="0" rIns="0" bIns="0" rtlCol="0">
              <a:spAutoFit/>
            </a:bodyPr>
            <a:lstStyle/>
            <a:p>
              <a:pPr>
                <a:spcBef>
                  <a:spcPts val="500"/>
                </a:spcBef>
              </a:pPr>
              <a:r>
                <a:rPr lang="en-US" sz="1000" b="1" dirty="0"/>
                <a:t>University of Sheffield’s ‘City Connections’ Online Questionnaire </a:t>
              </a:r>
            </a:p>
          </p:txBody>
        </p:sp>
        <p:grpSp>
          <p:nvGrpSpPr>
            <p:cNvPr id="20" name="Group 19">
              <a:extLst>
                <a:ext uri="{FF2B5EF4-FFF2-40B4-BE49-F238E27FC236}">
                  <a16:creationId xmlns:a16="http://schemas.microsoft.com/office/drawing/2014/main" id="{C69C275C-DFFE-4CBC-949F-123EF14AC56C}"/>
                </a:ext>
              </a:extLst>
            </p:cNvPr>
            <p:cNvGrpSpPr/>
            <p:nvPr/>
          </p:nvGrpSpPr>
          <p:grpSpPr>
            <a:xfrm>
              <a:off x="3729891" y="1372615"/>
              <a:ext cx="2512423" cy="3031211"/>
              <a:chOff x="158659" y="1562972"/>
              <a:chExt cx="2609174" cy="2437339"/>
            </a:xfrm>
          </p:grpSpPr>
          <p:sp>
            <p:nvSpPr>
              <p:cNvPr id="18" name="Freeform 32">
                <a:extLst>
                  <a:ext uri="{FF2B5EF4-FFF2-40B4-BE49-F238E27FC236}">
                    <a16:creationId xmlns:a16="http://schemas.microsoft.com/office/drawing/2014/main" id="{FD8555B5-F90A-4EF9-B9FF-E5BEE3D1BD38}"/>
                  </a:ext>
                </a:extLst>
              </p:cNvPr>
              <p:cNvSpPr/>
              <p:nvPr/>
            </p:nvSpPr>
            <p:spPr bwMode="gray">
              <a:xfrm>
                <a:off x="174428" y="1562972"/>
                <a:ext cx="2593405" cy="2437339"/>
              </a:xfrm>
              <a:custGeom>
                <a:avLst/>
                <a:gdLst>
                  <a:gd name="connsiteX0" fmla="*/ 0 w 1715445"/>
                  <a:gd name="connsiteY0" fmla="*/ 0 h 2108410"/>
                  <a:gd name="connsiteX1" fmla="*/ 1715445 w 1715445"/>
                  <a:gd name="connsiteY1" fmla="*/ 0 h 2108410"/>
                  <a:gd name="connsiteX2" fmla="*/ 1715445 w 1715445"/>
                  <a:gd name="connsiteY2" fmla="*/ 2108410 h 2108410"/>
                  <a:gd name="connsiteX3" fmla="*/ 0 w 1715445"/>
                  <a:gd name="connsiteY3" fmla="*/ 2108410 h 2108410"/>
                  <a:gd name="connsiteX4" fmla="*/ 0 w 1715445"/>
                  <a:gd name="connsiteY4" fmla="*/ 0 h 2108410"/>
                  <a:gd name="connsiteX0" fmla="*/ 0 w 1715445"/>
                  <a:gd name="connsiteY0" fmla="*/ 0 h 2108410"/>
                  <a:gd name="connsiteX1" fmla="*/ 1715445 w 1715445"/>
                  <a:gd name="connsiteY1" fmla="*/ 0 h 2108410"/>
                  <a:gd name="connsiteX2" fmla="*/ 1715445 w 1715445"/>
                  <a:gd name="connsiteY2" fmla="*/ 2108410 h 2108410"/>
                  <a:gd name="connsiteX3" fmla="*/ 75571 w 1715445"/>
                  <a:gd name="connsiteY3" fmla="*/ 2108410 h 2108410"/>
                  <a:gd name="connsiteX4" fmla="*/ 0 w 1715445"/>
                  <a:gd name="connsiteY4" fmla="*/ 2108410 h 2108410"/>
                  <a:gd name="connsiteX5" fmla="*/ 0 w 1715445"/>
                  <a:gd name="connsiteY5"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75571 w 1715445"/>
                  <a:gd name="connsiteY4" fmla="*/ 2108410 h 2108410"/>
                  <a:gd name="connsiteX5" fmla="*/ 0 w 1715445"/>
                  <a:gd name="connsiteY5" fmla="*/ 2108410 h 2108410"/>
                  <a:gd name="connsiteX6" fmla="*/ 0 w 1715445"/>
                  <a:gd name="connsiteY6"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226711 w 1715445"/>
                  <a:gd name="connsiteY4" fmla="*/ 2108410 h 2108410"/>
                  <a:gd name="connsiteX5" fmla="*/ 75571 w 1715445"/>
                  <a:gd name="connsiteY5" fmla="*/ 2108410 h 2108410"/>
                  <a:gd name="connsiteX6" fmla="*/ 0 w 1715445"/>
                  <a:gd name="connsiteY6" fmla="*/ 2108410 h 2108410"/>
                  <a:gd name="connsiteX7" fmla="*/ 0 w 1715445"/>
                  <a:gd name="connsiteY7"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226711 w 1715445"/>
                  <a:gd name="connsiteY5" fmla="*/ 2108410 h 2108410"/>
                  <a:gd name="connsiteX6" fmla="*/ 75571 w 1715445"/>
                  <a:gd name="connsiteY6" fmla="*/ 2108410 h 2108410"/>
                  <a:gd name="connsiteX7" fmla="*/ 0 w 1715445"/>
                  <a:gd name="connsiteY7" fmla="*/ 2108410 h 2108410"/>
                  <a:gd name="connsiteX8" fmla="*/ 0 w 1715445"/>
                  <a:gd name="connsiteY8"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370294 w 1715445"/>
                  <a:gd name="connsiteY5" fmla="*/ 2108410 h 2108410"/>
                  <a:gd name="connsiteX6" fmla="*/ 226711 w 1715445"/>
                  <a:gd name="connsiteY6" fmla="*/ 2108410 h 2108410"/>
                  <a:gd name="connsiteX7" fmla="*/ 75571 w 1715445"/>
                  <a:gd name="connsiteY7" fmla="*/ 2108410 h 2108410"/>
                  <a:gd name="connsiteX8" fmla="*/ 0 w 1715445"/>
                  <a:gd name="connsiteY8" fmla="*/ 2108410 h 2108410"/>
                  <a:gd name="connsiteX9" fmla="*/ 0 w 1715445"/>
                  <a:gd name="connsiteY9"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370294 w 1715445"/>
                  <a:gd name="connsiteY6" fmla="*/ 2108410 h 2108410"/>
                  <a:gd name="connsiteX7" fmla="*/ 226711 w 1715445"/>
                  <a:gd name="connsiteY7" fmla="*/ 2108410 h 2108410"/>
                  <a:gd name="connsiteX8" fmla="*/ 75571 w 1715445"/>
                  <a:gd name="connsiteY8" fmla="*/ 2108410 h 2108410"/>
                  <a:gd name="connsiteX9" fmla="*/ 0 w 1715445"/>
                  <a:gd name="connsiteY9" fmla="*/ 2108410 h 2108410"/>
                  <a:gd name="connsiteX10" fmla="*/ 0 w 1715445"/>
                  <a:gd name="connsiteY10"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521435 w 1715445"/>
                  <a:gd name="connsiteY6" fmla="*/ 2108410 h 2108410"/>
                  <a:gd name="connsiteX7" fmla="*/ 370294 w 1715445"/>
                  <a:gd name="connsiteY7" fmla="*/ 2108410 h 2108410"/>
                  <a:gd name="connsiteX8" fmla="*/ 226711 w 1715445"/>
                  <a:gd name="connsiteY8" fmla="*/ 2108410 h 2108410"/>
                  <a:gd name="connsiteX9" fmla="*/ 75571 w 1715445"/>
                  <a:gd name="connsiteY9" fmla="*/ 2108410 h 2108410"/>
                  <a:gd name="connsiteX10" fmla="*/ 0 w 1715445"/>
                  <a:gd name="connsiteY10" fmla="*/ 2108410 h 2108410"/>
                  <a:gd name="connsiteX11" fmla="*/ 0 w 1715445"/>
                  <a:gd name="connsiteY11"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08410"/>
                  <a:gd name="connsiteX1" fmla="*/ 1715445 w 1715445"/>
                  <a:gd name="connsiteY1" fmla="*/ 0 h 2108410"/>
                  <a:gd name="connsiteX2" fmla="*/ 1715445 w 1715445"/>
                  <a:gd name="connsiteY2" fmla="*/ 2108410 h 2108410"/>
                  <a:gd name="connsiteX3" fmla="*/ 1541633 w 1715445"/>
                  <a:gd name="connsiteY3" fmla="*/ 2100853 h 2108410"/>
                  <a:gd name="connsiteX4" fmla="*/ 1254466 w 1715445"/>
                  <a:gd name="connsiteY4" fmla="*/ 2100853 h 2108410"/>
                  <a:gd name="connsiteX5" fmla="*/ 1035313 w 1715445"/>
                  <a:gd name="connsiteY5" fmla="*/ 2108410 h 2108410"/>
                  <a:gd name="connsiteX6" fmla="*/ 808602 w 1715445"/>
                  <a:gd name="connsiteY6" fmla="*/ 2108410 h 2108410"/>
                  <a:gd name="connsiteX7" fmla="*/ 521435 w 1715445"/>
                  <a:gd name="connsiteY7" fmla="*/ 2108410 h 2108410"/>
                  <a:gd name="connsiteX8" fmla="*/ 370294 w 1715445"/>
                  <a:gd name="connsiteY8" fmla="*/ 2108410 h 2108410"/>
                  <a:gd name="connsiteX9" fmla="*/ 226711 w 1715445"/>
                  <a:gd name="connsiteY9" fmla="*/ 2108410 h 2108410"/>
                  <a:gd name="connsiteX10" fmla="*/ 75571 w 1715445"/>
                  <a:gd name="connsiteY10" fmla="*/ 2108410 h 2108410"/>
                  <a:gd name="connsiteX11" fmla="*/ 0 w 1715445"/>
                  <a:gd name="connsiteY11" fmla="*/ 2108410 h 2108410"/>
                  <a:gd name="connsiteX12" fmla="*/ 0 w 1715445"/>
                  <a:gd name="connsiteY12" fmla="*/ 0 h 2108410"/>
                  <a:gd name="connsiteX0" fmla="*/ 0 w 1715445"/>
                  <a:gd name="connsiteY0" fmla="*/ 0 h 2172805"/>
                  <a:gd name="connsiteX1" fmla="*/ 1715445 w 1715445"/>
                  <a:gd name="connsiteY1" fmla="*/ 0 h 2172805"/>
                  <a:gd name="connsiteX2" fmla="*/ 1715445 w 1715445"/>
                  <a:gd name="connsiteY2" fmla="*/ 2108410 h 2172805"/>
                  <a:gd name="connsiteX3" fmla="*/ 1541633 w 1715445"/>
                  <a:gd name="connsiteY3" fmla="*/ 2100853 h 2172805"/>
                  <a:gd name="connsiteX4" fmla="*/ 1254466 w 1715445"/>
                  <a:gd name="connsiteY4" fmla="*/ 2100853 h 2172805"/>
                  <a:gd name="connsiteX5" fmla="*/ 1035313 w 1715445"/>
                  <a:gd name="connsiteY5" fmla="*/ 2108410 h 2172805"/>
                  <a:gd name="connsiteX6" fmla="*/ 808602 w 1715445"/>
                  <a:gd name="connsiteY6" fmla="*/ 2108410 h 2172805"/>
                  <a:gd name="connsiteX7" fmla="*/ 521435 w 1715445"/>
                  <a:gd name="connsiteY7" fmla="*/ 2108410 h 2172805"/>
                  <a:gd name="connsiteX8" fmla="*/ 370294 w 1715445"/>
                  <a:gd name="connsiteY8" fmla="*/ 2108410 h 2172805"/>
                  <a:gd name="connsiteX9" fmla="*/ 226711 w 1715445"/>
                  <a:gd name="connsiteY9" fmla="*/ 2108410 h 2172805"/>
                  <a:gd name="connsiteX10" fmla="*/ 75571 w 1715445"/>
                  <a:gd name="connsiteY10" fmla="*/ 2172805 h 2172805"/>
                  <a:gd name="connsiteX11" fmla="*/ 0 w 1715445"/>
                  <a:gd name="connsiteY11" fmla="*/ 2108410 h 2172805"/>
                  <a:gd name="connsiteX12" fmla="*/ 0 w 1715445"/>
                  <a:gd name="connsiteY12" fmla="*/ 0 h 2172805"/>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226711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808602 w 1715445"/>
                  <a:gd name="connsiteY6" fmla="*/ 2108410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103531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803493 w 1715445"/>
                  <a:gd name="connsiteY5" fmla="*/ 2108410 h 2189976"/>
                  <a:gd name="connsiteX6" fmla="*/ 606833 w 1715445"/>
                  <a:gd name="connsiteY6" fmla="*/ 2164219 h 2189976"/>
                  <a:gd name="connsiteX7" fmla="*/ 521435 w 1715445"/>
                  <a:gd name="connsiteY7" fmla="*/ 2108410 h 2189976"/>
                  <a:gd name="connsiteX8" fmla="*/ 370294 w 1715445"/>
                  <a:gd name="connsiteY8" fmla="*/ 2189976 h 2189976"/>
                  <a:gd name="connsiteX9" fmla="*/ 158024 w 1715445"/>
                  <a:gd name="connsiteY9" fmla="*/ 2108410 h 2189976"/>
                  <a:gd name="connsiteX10" fmla="*/ 75571 w 1715445"/>
                  <a:gd name="connsiteY10" fmla="*/ 2172805 h 2189976"/>
                  <a:gd name="connsiteX11" fmla="*/ 0 w 1715445"/>
                  <a:gd name="connsiteY11" fmla="*/ 2108410 h 2189976"/>
                  <a:gd name="connsiteX12" fmla="*/ 0 w 1715445"/>
                  <a:gd name="connsiteY12"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254466 w 1715445"/>
                  <a:gd name="connsiteY4" fmla="*/ 2100853 h 2189976"/>
                  <a:gd name="connsiteX5" fmla="*/ 992631 w 1715445"/>
                  <a:gd name="connsiteY5" fmla="*/ 2103300 h 2189976"/>
                  <a:gd name="connsiteX6" fmla="*/ 803493 w 1715445"/>
                  <a:gd name="connsiteY6" fmla="*/ 2108410 h 2189976"/>
                  <a:gd name="connsiteX7" fmla="*/ 606833 w 1715445"/>
                  <a:gd name="connsiteY7" fmla="*/ 2164219 h 2189976"/>
                  <a:gd name="connsiteX8" fmla="*/ 521435 w 1715445"/>
                  <a:gd name="connsiteY8" fmla="*/ 2108410 h 2189976"/>
                  <a:gd name="connsiteX9" fmla="*/ 370294 w 1715445"/>
                  <a:gd name="connsiteY9" fmla="*/ 2189976 h 2189976"/>
                  <a:gd name="connsiteX10" fmla="*/ 158024 w 1715445"/>
                  <a:gd name="connsiteY10" fmla="*/ 2108410 h 2189976"/>
                  <a:gd name="connsiteX11" fmla="*/ 75571 w 1715445"/>
                  <a:gd name="connsiteY11" fmla="*/ 2172805 h 2189976"/>
                  <a:gd name="connsiteX12" fmla="*/ 0 w 1715445"/>
                  <a:gd name="connsiteY12" fmla="*/ 2108410 h 2189976"/>
                  <a:gd name="connsiteX13" fmla="*/ 0 w 1715445"/>
                  <a:gd name="connsiteY13"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00853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254466 w 1715445"/>
                  <a:gd name="connsiteY5" fmla="*/ 2100853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03493 w 1715445"/>
                  <a:gd name="connsiteY7" fmla="*/ 2108410 h 2189976"/>
                  <a:gd name="connsiteX8" fmla="*/ 606833 w 1715445"/>
                  <a:gd name="connsiteY8" fmla="*/ 2164219 h 2189976"/>
                  <a:gd name="connsiteX9" fmla="*/ 521435 w 1715445"/>
                  <a:gd name="connsiteY9" fmla="*/ 2108410 h 2189976"/>
                  <a:gd name="connsiteX10" fmla="*/ 370294 w 1715445"/>
                  <a:gd name="connsiteY10" fmla="*/ 2189976 h 2189976"/>
                  <a:gd name="connsiteX11" fmla="*/ 158024 w 1715445"/>
                  <a:gd name="connsiteY11" fmla="*/ 2108410 h 2189976"/>
                  <a:gd name="connsiteX12" fmla="*/ 75571 w 1715445"/>
                  <a:gd name="connsiteY12" fmla="*/ 2172805 h 2189976"/>
                  <a:gd name="connsiteX13" fmla="*/ 0 w 1715445"/>
                  <a:gd name="connsiteY13" fmla="*/ 2108410 h 2189976"/>
                  <a:gd name="connsiteX14" fmla="*/ 0 w 1715445"/>
                  <a:gd name="connsiteY14"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872429 w 1715445"/>
                  <a:gd name="connsiteY7" fmla="*/ 2103300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 name="connsiteX0" fmla="*/ 0 w 1715445"/>
                  <a:gd name="connsiteY0" fmla="*/ 0 h 2189976"/>
                  <a:gd name="connsiteX1" fmla="*/ 1715445 w 1715445"/>
                  <a:gd name="connsiteY1" fmla="*/ 0 h 2189976"/>
                  <a:gd name="connsiteX2" fmla="*/ 1715445 w 1715445"/>
                  <a:gd name="connsiteY2" fmla="*/ 2108410 h 2189976"/>
                  <a:gd name="connsiteX3" fmla="*/ 1541633 w 1715445"/>
                  <a:gd name="connsiteY3" fmla="*/ 2160955 h 2189976"/>
                  <a:gd name="connsiteX4" fmla="*/ 1434806 w 1715445"/>
                  <a:gd name="connsiteY4" fmla="*/ 2099007 h 2189976"/>
                  <a:gd name="connsiteX5" fmla="*/ 1168607 w 1715445"/>
                  <a:gd name="connsiteY5" fmla="*/ 2165248 h 2189976"/>
                  <a:gd name="connsiteX6" fmla="*/ 992631 w 1715445"/>
                  <a:gd name="connsiteY6" fmla="*/ 2103300 h 2189976"/>
                  <a:gd name="connsiteX7" fmla="*/ 932530 w 1715445"/>
                  <a:gd name="connsiteY7" fmla="*/ 2180574 h 2189976"/>
                  <a:gd name="connsiteX8" fmla="*/ 803493 w 1715445"/>
                  <a:gd name="connsiteY8" fmla="*/ 2108410 h 2189976"/>
                  <a:gd name="connsiteX9" fmla="*/ 606833 w 1715445"/>
                  <a:gd name="connsiteY9" fmla="*/ 2164219 h 2189976"/>
                  <a:gd name="connsiteX10" fmla="*/ 521435 w 1715445"/>
                  <a:gd name="connsiteY10" fmla="*/ 2108410 h 2189976"/>
                  <a:gd name="connsiteX11" fmla="*/ 370294 w 1715445"/>
                  <a:gd name="connsiteY11" fmla="*/ 2189976 h 2189976"/>
                  <a:gd name="connsiteX12" fmla="*/ 158024 w 1715445"/>
                  <a:gd name="connsiteY12" fmla="*/ 2108410 h 2189976"/>
                  <a:gd name="connsiteX13" fmla="*/ 75571 w 1715445"/>
                  <a:gd name="connsiteY13" fmla="*/ 2172805 h 2189976"/>
                  <a:gd name="connsiteX14" fmla="*/ 0 w 1715445"/>
                  <a:gd name="connsiteY14" fmla="*/ 2108410 h 2189976"/>
                  <a:gd name="connsiteX15" fmla="*/ 0 w 1715445"/>
                  <a:gd name="connsiteY15" fmla="*/ 0 h 218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15445" h="2189976">
                    <a:moveTo>
                      <a:pt x="0" y="0"/>
                    </a:moveTo>
                    <a:lnTo>
                      <a:pt x="1715445" y="0"/>
                    </a:lnTo>
                    <a:lnTo>
                      <a:pt x="1715445" y="2108410"/>
                    </a:lnTo>
                    <a:lnTo>
                      <a:pt x="1541633" y="2160955"/>
                    </a:lnTo>
                    <a:lnTo>
                      <a:pt x="1434806" y="2099007"/>
                    </a:lnTo>
                    <a:lnTo>
                      <a:pt x="1168607" y="2165248"/>
                    </a:lnTo>
                    <a:lnTo>
                      <a:pt x="992631" y="2103300"/>
                    </a:lnTo>
                    <a:lnTo>
                      <a:pt x="932530" y="2180574"/>
                    </a:lnTo>
                    <a:lnTo>
                      <a:pt x="803493" y="2108410"/>
                    </a:lnTo>
                    <a:lnTo>
                      <a:pt x="606833" y="2164219"/>
                    </a:lnTo>
                    <a:lnTo>
                      <a:pt x="521435" y="2108410"/>
                    </a:lnTo>
                    <a:lnTo>
                      <a:pt x="370294" y="2189976"/>
                    </a:lnTo>
                    <a:lnTo>
                      <a:pt x="158024" y="2108410"/>
                    </a:lnTo>
                    <a:lnTo>
                      <a:pt x="75571" y="2172805"/>
                    </a:lnTo>
                    <a:lnTo>
                      <a:pt x="0" y="2108410"/>
                    </a:lnTo>
                    <a:lnTo>
                      <a:pt x="0" y="0"/>
                    </a:lnTo>
                    <a:close/>
                  </a:path>
                </a:pathLst>
              </a:custGeom>
              <a:solidFill>
                <a:schemeClr val="accent2">
                  <a:lumMod val="20000"/>
                  <a:lumOff val="80000"/>
                </a:schemeClr>
              </a:solidFill>
              <a:ln w="9525" cap="flat" cmpd="sng" algn="ctr">
                <a:solidFill>
                  <a:schemeClr val="tx1"/>
                </a:solidFill>
                <a:prstDash val="solid"/>
                <a:miter lim="800000"/>
                <a:headEnd type="none" w="med" len="med"/>
                <a:tailEnd type="none" w="med" len="med"/>
              </a:ln>
              <a:effectLst/>
            </p:spPr>
            <p:txBody>
              <a:bodyPr vert="horz" wrap="square" lIns="45720" tIns="45720" rIns="45720" bIns="45720" numCol="1" rtlCol="0" anchor="t" anchorCtr="0" compatLnSpc="1">
                <a:prstTxWarp prst="textNoShape">
                  <a:avLst/>
                </a:prstTxWarp>
                <a:noAutofit/>
              </a:bodyPr>
              <a:lstStyle/>
              <a:p>
                <a:pPr algn="l" defTabSz="1463675"/>
                <a:endParaRPr lang="en-US" sz="900" dirty="0"/>
              </a:p>
            </p:txBody>
          </p:sp>
          <p:sp>
            <p:nvSpPr>
              <p:cNvPr id="15" name="Rectangle 14">
                <a:extLst>
                  <a:ext uri="{FF2B5EF4-FFF2-40B4-BE49-F238E27FC236}">
                    <a16:creationId xmlns:a16="http://schemas.microsoft.com/office/drawing/2014/main" id="{DD3189D3-38DA-4ACA-8B6A-AAA951B92AEC}"/>
                  </a:ext>
                </a:extLst>
              </p:cNvPr>
              <p:cNvSpPr/>
              <p:nvPr/>
            </p:nvSpPr>
            <p:spPr>
              <a:xfrm>
                <a:off x="158659" y="1646362"/>
                <a:ext cx="2593405" cy="2243794"/>
              </a:xfrm>
              <a:prstGeom prst="rect">
                <a:avLst/>
              </a:prstGeom>
            </p:spPr>
            <p:txBody>
              <a:bodyPr wrap="square">
                <a:spAutoFit/>
              </a:bodyPr>
              <a:lstStyle/>
              <a:p>
                <a:pPr marL="182880" indent="-182880">
                  <a:spcBef>
                    <a:spcPts val="400"/>
                  </a:spcBef>
                  <a:buFont typeface="+mj-lt"/>
                  <a:buAutoNum type="arabicPeriod"/>
                </a:pPr>
                <a:r>
                  <a:rPr lang="en-US" sz="800" dirty="0"/>
                  <a:t>I am aware of the University of Sheffield alumni community and how graduates can stay involved with the University</a:t>
                </a:r>
              </a:p>
              <a:p>
                <a:pPr marL="182880" indent="-182880">
                  <a:spcBef>
                    <a:spcPts val="400"/>
                  </a:spcBef>
                  <a:buFont typeface="+mj-lt"/>
                  <a:buAutoNum type="arabicPeriod"/>
                </a:pPr>
                <a:r>
                  <a:rPr lang="en-US" sz="800" dirty="0"/>
                  <a:t>I feel positive about my career prospects following graduation</a:t>
                </a:r>
              </a:p>
              <a:p>
                <a:pPr marL="182880" indent="-182880">
                  <a:spcBef>
                    <a:spcPts val="400"/>
                  </a:spcBef>
                  <a:buFont typeface="+mj-lt"/>
                  <a:buAutoNum type="arabicPeriod"/>
                </a:pPr>
                <a:r>
                  <a:rPr lang="en-US" sz="800" dirty="0"/>
                  <a:t>I feel confident talking about my abilities, aspirations and interests with employers/professionals</a:t>
                </a:r>
              </a:p>
              <a:p>
                <a:pPr marL="182880" indent="-182880">
                  <a:spcBef>
                    <a:spcPts val="400"/>
                  </a:spcBef>
                  <a:buFont typeface="+mj-lt"/>
                  <a:buAutoNum type="arabicPeriod"/>
                </a:pPr>
                <a:r>
                  <a:rPr lang="en-US" sz="800" dirty="0"/>
                  <a:t>I would be able to talk about the competitors, suppliers, customers and key trends of the career sector I am interested in an application/interview</a:t>
                </a:r>
              </a:p>
              <a:p>
                <a:pPr marL="182880" indent="-182880">
                  <a:spcBef>
                    <a:spcPts val="400"/>
                  </a:spcBef>
                  <a:buFont typeface="+mj-lt"/>
                  <a:buAutoNum type="arabicPeriod"/>
                </a:pPr>
                <a:r>
                  <a:rPr lang="en-US" sz="800" dirty="0"/>
                  <a:t>I have a network of people I can ask for careers advice and guidance</a:t>
                </a:r>
              </a:p>
              <a:p>
                <a:pPr marL="182880" indent="-182880">
                  <a:spcBef>
                    <a:spcPts val="400"/>
                  </a:spcBef>
                  <a:buFont typeface="+mj-lt"/>
                  <a:buAutoNum type="arabicPeriod"/>
                </a:pPr>
                <a:r>
                  <a:rPr lang="en-US" sz="800" dirty="0"/>
                  <a:t>I am motivated to do well academically</a:t>
                </a:r>
              </a:p>
              <a:p>
                <a:pPr marL="182880" indent="-182880">
                  <a:spcBef>
                    <a:spcPts val="400"/>
                  </a:spcBef>
                  <a:buFont typeface="+mj-lt"/>
                  <a:buAutoNum type="arabicPeriod"/>
                </a:pPr>
                <a:r>
                  <a:rPr lang="en-US" sz="800" dirty="0"/>
                  <a:t>I feel confident applying for, and taking up, internships and work in London </a:t>
                </a:r>
              </a:p>
              <a:p>
                <a:pPr marL="182880" indent="-182880">
                  <a:spcBef>
                    <a:spcPts val="400"/>
                  </a:spcBef>
                  <a:buFont typeface="+mj-lt"/>
                  <a:buAutoNum type="arabicPeriod"/>
                </a:pPr>
                <a:r>
                  <a:rPr lang="en-US" sz="800" dirty="0"/>
                  <a:t>I feel confident asking for careers advice from professionals/employers</a:t>
                </a:r>
              </a:p>
            </p:txBody>
          </p:sp>
        </p:grpSp>
        <p:pic>
          <p:nvPicPr>
            <p:cNvPr id="21" name="Picture 2" descr="Image result for university of sheffield logo">
              <a:extLst>
                <a:ext uri="{FF2B5EF4-FFF2-40B4-BE49-F238E27FC236}">
                  <a16:creationId xmlns:a16="http://schemas.microsoft.com/office/drawing/2014/main" id="{8E03F543-FB9B-4689-91F6-0204E3C812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8815" y="835473"/>
              <a:ext cx="1151242" cy="38745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41B1381B-F7ED-4E4A-85C3-7AAF936696F8}"/>
                </a:ext>
              </a:extLst>
            </p:cNvPr>
            <p:cNvSpPr txBox="1"/>
            <p:nvPr/>
          </p:nvSpPr>
          <p:spPr bwMode="gray">
            <a:xfrm>
              <a:off x="280193" y="1372614"/>
              <a:ext cx="3044031" cy="3031211"/>
            </a:xfrm>
            <a:prstGeom prst="rect">
              <a:avLst/>
            </a:prstGeom>
            <a:noFill/>
            <a:ln w="12700">
              <a:solidFill>
                <a:schemeClr val="accent5"/>
              </a:solidFill>
            </a:ln>
          </p:spPr>
          <p:txBody>
            <a:bodyPr wrap="square" lIns="91440" tIns="45720" rIns="91440" bIns="45720" rtlCol="0">
              <a:noAutofit/>
            </a:bodyPr>
            <a:lstStyle/>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a:p>
              <a:endParaRPr lang="en-US" sz="800" dirty="0"/>
            </a:p>
          </p:txBody>
        </p:sp>
        <p:sp>
          <p:nvSpPr>
            <p:cNvPr id="39" name="TextBox 38">
              <a:extLst>
                <a:ext uri="{FF2B5EF4-FFF2-40B4-BE49-F238E27FC236}">
                  <a16:creationId xmlns:a16="http://schemas.microsoft.com/office/drawing/2014/main" id="{7B9D1C56-18DD-40AE-8FEA-3C2BA4CAE684}"/>
                </a:ext>
              </a:extLst>
            </p:cNvPr>
            <p:cNvSpPr txBox="1"/>
            <p:nvPr/>
          </p:nvSpPr>
          <p:spPr>
            <a:xfrm>
              <a:off x="917506" y="1530067"/>
              <a:ext cx="2384324" cy="2728952"/>
            </a:xfrm>
            <a:prstGeom prst="rect">
              <a:avLst/>
            </a:prstGeom>
            <a:noFill/>
          </p:spPr>
          <p:txBody>
            <a:bodyPr wrap="square" lIns="0" tIns="0" rIns="0" bIns="0" rtlCol="0">
              <a:spAutoFit/>
            </a:bodyPr>
            <a:lstStyle/>
            <a:p>
              <a:pPr>
                <a:spcBef>
                  <a:spcPts val="1000"/>
                </a:spcBef>
              </a:pPr>
              <a:r>
                <a:rPr lang="en-US" sz="900" dirty="0"/>
                <a:t>Students</a:t>
              </a:r>
              <a:r>
                <a:rPr lang="en-US" sz="900" b="1" dirty="0"/>
                <a:t> complete online questionnaire before and after programme </a:t>
              </a:r>
              <a:r>
                <a:rPr lang="en-US" sz="900" dirty="0"/>
                <a:t>to provide index of individual participant development</a:t>
              </a:r>
            </a:p>
            <a:p>
              <a:pPr>
                <a:spcBef>
                  <a:spcPts val="1000"/>
                </a:spcBef>
              </a:pPr>
              <a:r>
                <a:rPr lang="en-US" sz="900" dirty="0"/>
                <a:t>Students rank level of agreement with </a:t>
              </a:r>
              <a:r>
                <a:rPr lang="en-US" sz="900" b="1" dirty="0"/>
                <a:t>13 total statements </a:t>
              </a:r>
              <a:r>
                <a:rPr lang="en-US" sz="900" dirty="0"/>
                <a:t>on five point Likert scale (i.e., strongly agree to strongly disagree)</a:t>
              </a:r>
            </a:p>
            <a:p>
              <a:pPr>
                <a:spcBef>
                  <a:spcPts val="1000"/>
                </a:spcBef>
              </a:pPr>
              <a:r>
                <a:rPr lang="en-US" sz="900" dirty="0"/>
                <a:t>Average difference in responses calculated by </a:t>
              </a:r>
              <a:r>
                <a:rPr lang="en-US" sz="900" b="1" dirty="0"/>
                <a:t>comparing the mean change </a:t>
              </a:r>
              <a:r>
                <a:rPr lang="en-US" sz="900" dirty="0"/>
                <a:t>in response to each statement </a:t>
              </a:r>
            </a:p>
            <a:p>
              <a:pPr>
                <a:spcBef>
                  <a:spcPts val="1000"/>
                </a:spcBef>
              </a:pPr>
              <a:r>
                <a:rPr lang="en-US" sz="900" dirty="0"/>
                <a:t>Also gathers qualitative feedback through </a:t>
              </a:r>
              <a:r>
                <a:rPr lang="en-US" sz="900" b="1" dirty="0"/>
                <a:t>focus groups and student reflection diaries </a:t>
              </a:r>
            </a:p>
            <a:p>
              <a:pPr>
                <a:spcBef>
                  <a:spcPts val="1000"/>
                </a:spcBef>
              </a:pPr>
              <a:r>
                <a:rPr lang="en-US" sz="900" dirty="0"/>
                <a:t>Alumni feedback gathered via online </a:t>
              </a:r>
              <a:r>
                <a:rPr lang="en-US" sz="900" b="1" dirty="0"/>
                <a:t>post-event survey</a:t>
              </a:r>
            </a:p>
          </p:txBody>
        </p:sp>
        <p:cxnSp>
          <p:nvCxnSpPr>
            <p:cNvPr id="40" name="Straight Connector 39">
              <a:extLst>
                <a:ext uri="{FF2B5EF4-FFF2-40B4-BE49-F238E27FC236}">
                  <a16:creationId xmlns:a16="http://schemas.microsoft.com/office/drawing/2014/main" id="{04D873ED-BE7B-4D5C-87B2-F9182182A809}"/>
                </a:ext>
              </a:extLst>
            </p:cNvPr>
            <p:cNvCxnSpPr>
              <a:cxnSpLocks/>
            </p:cNvCxnSpPr>
            <p:nvPr/>
          </p:nvCxnSpPr>
          <p:spPr bwMode="gray">
            <a:xfrm>
              <a:off x="3324224" y="2890782"/>
              <a:ext cx="561976" cy="0"/>
            </a:xfrm>
            <a:prstGeom prst="line">
              <a:avLst/>
            </a:prstGeom>
            <a:ln w="12700">
              <a:solidFill>
                <a:schemeClr val="accent5"/>
              </a:solidFill>
              <a:miter lim="800000"/>
              <a:headEnd type="none"/>
              <a:tailEnd type="oval" w="sm" len="sm"/>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6F978B0E-E5CF-4495-9D90-42E3FAB90A4D}"/>
                </a:ext>
              </a:extLst>
            </p:cNvPr>
            <p:cNvPicPr>
              <a:picLocks noChangeAspect="1"/>
            </p:cNvPicPr>
            <p:nvPr/>
          </p:nvPicPr>
          <p:blipFill>
            <a:blip r:embed="rId4"/>
            <a:stretch>
              <a:fillRect/>
            </a:stretch>
          </p:blipFill>
          <p:spPr>
            <a:xfrm>
              <a:off x="426728" y="3937327"/>
              <a:ext cx="352542" cy="278508"/>
            </a:xfrm>
            <a:prstGeom prst="rect">
              <a:avLst/>
            </a:prstGeom>
          </p:spPr>
        </p:pic>
        <p:pic>
          <p:nvPicPr>
            <p:cNvPr id="42" name="Picture 41" descr="A close up of a logo&#10;&#10;Description automatically generated">
              <a:extLst>
                <a:ext uri="{FF2B5EF4-FFF2-40B4-BE49-F238E27FC236}">
                  <a16:creationId xmlns:a16="http://schemas.microsoft.com/office/drawing/2014/main" id="{26BAF6B9-BEE6-44F4-9B1F-15BAE8E2F71C}"/>
                </a:ext>
              </a:extLst>
            </p:cNvPr>
            <p:cNvPicPr>
              <a:picLocks noChangeAspect="1"/>
            </p:cNvPicPr>
            <p:nvPr/>
          </p:nvPicPr>
          <p:blipFill>
            <a:blip r:embed="rId5"/>
            <a:stretch>
              <a:fillRect/>
            </a:stretch>
          </p:blipFill>
          <p:spPr>
            <a:xfrm>
              <a:off x="459749" y="2241025"/>
              <a:ext cx="286501" cy="351468"/>
            </a:xfrm>
            <a:prstGeom prst="rect">
              <a:avLst/>
            </a:prstGeom>
          </p:spPr>
        </p:pic>
        <p:pic>
          <p:nvPicPr>
            <p:cNvPr id="46" name="Picture 45" descr="A close up of a keyboard&#10;&#10;Description automatically generated">
              <a:extLst>
                <a:ext uri="{FF2B5EF4-FFF2-40B4-BE49-F238E27FC236}">
                  <a16:creationId xmlns:a16="http://schemas.microsoft.com/office/drawing/2014/main" id="{4E2CCFDB-B342-48C4-AFF0-96189C85C916}"/>
                </a:ext>
              </a:extLst>
            </p:cNvPr>
            <p:cNvPicPr>
              <a:picLocks noChangeAspect="1"/>
            </p:cNvPicPr>
            <p:nvPr/>
          </p:nvPicPr>
          <p:blipFill>
            <a:blip r:embed="rId6"/>
            <a:stretch>
              <a:fillRect/>
            </a:stretch>
          </p:blipFill>
          <p:spPr>
            <a:xfrm>
              <a:off x="464653" y="2890782"/>
              <a:ext cx="276692" cy="320493"/>
            </a:xfrm>
            <a:prstGeom prst="rect">
              <a:avLst/>
            </a:prstGeom>
          </p:spPr>
        </p:pic>
        <p:pic>
          <p:nvPicPr>
            <p:cNvPr id="48" name="Picture 47">
              <a:extLst>
                <a:ext uri="{FF2B5EF4-FFF2-40B4-BE49-F238E27FC236}">
                  <a16:creationId xmlns:a16="http://schemas.microsoft.com/office/drawing/2014/main" id="{1C5A602E-2239-486C-8D9E-4C77BACD410C}"/>
                </a:ext>
              </a:extLst>
            </p:cNvPr>
            <p:cNvPicPr>
              <a:picLocks noChangeAspect="1"/>
            </p:cNvPicPr>
            <p:nvPr/>
          </p:nvPicPr>
          <p:blipFill>
            <a:blip r:embed="rId7"/>
            <a:stretch>
              <a:fillRect/>
            </a:stretch>
          </p:blipFill>
          <p:spPr>
            <a:xfrm>
              <a:off x="389711" y="3508522"/>
              <a:ext cx="426576" cy="179161"/>
            </a:xfrm>
            <a:prstGeom prst="rect">
              <a:avLst/>
            </a:prstGeom>
          </p:spPr>
        </p:pic>
        <p:pic>
          <p:nvPicPr>
            <p:cNvPr id="53" name="Picture 52">
              <a:extLst>
                <a:ext uri="{FF2B5EF4-FFF2-40B4-BE49-F238E27FC236}">
                  <a16:creationId xmlns:a16="http://schemas.microsoft.com/office/drawing/2014/main" id="{1F90792C-D2A2-4BBF-8B36-2FC8114BC64F}"/>
                </a:ext>
              </a:extLst>
            </p:cNvPr>
            <p:cNvPicPr>
              <a:picLocks noChangeAspect="1"/>
            </p:cNvPicPr>
            <p:nvPr/>
          </p:nvPicPr>
          <p:blipFill>
            <a:blip r:embed="rId8"/>
            <a:stretch>
              <a:fillRect/>
            </a:stretch>
          </p:blipFill>
          <p:spPr>
            <a:xfrm>
              <a:off x="389711" y="1633267"/>
              <a:ext cx="426576" cy="329885"/>
            </a:xfrm>
            <a:prstGeom prst="rect">
              <a:avLst/>
            </a:prstGeom>
          </p:spPr>
        </p:pic>
      </p:grpSp>
    </p:spTree>
    <p:extLst>
      <p:ext uri="{BB962C8B-B14F-4D97-AF65-F5344CB8AC3E}">
        <p14:creationId xmlns:p14="http://schemas.microsoft.com/office/powerpoint/2010/main" val="32205931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1D383D7-006D-42CA-9278-28AE00ED0503}"/>
              </a:ext>
            </a:extLst>
          </p:cNvPr>
          <p:cNvSpPr>
            <a:spLocks noGrp="1"/>
          </p:cNvSpPr>
          <p:nvPr>
            <p:ph type="body" sz="quarter" idx="16"/>
          </p:nvPr>
        </p:nvSpPr>
        <p:spPr>
          <a:xfrm>
            <a:off x="280194" y="99782"/>
            <a:ext cx="3733694" cy="123111"/>
          </a:xfrm>
        </p:spPr>
        <p:txBody>
          <a:bodyPr/>
          <a:lstStyle/>
          <a:p>
            <a:r>
              <a:rPr lang="en-US" dirty="0"/>
              <a:t>Strategy 12: Evaluating and Communicating Programme Impact</a:t>
            </a:r>
          </a:p>
        </p:txBody>
      </p:sp>
      <p:sp>
        <p:nvSpPr>
          <p:cNvPr id="4" name="Text Placeholder 3">
            <a:extLst>
              <a:ext uri="{FF2B5EF4-FFF2-40B4-BE49-F238E27FC236}">
                <a16:creationId xmlns:a16="http://schemas.microsoft.com/office/drawing/2014/main" id="{425E4D4D-67FA-4A57-8FB4-2FAC4A8E09A9}"/>
              </a:ext>
            </a:extLst>
          </p:cNvPr>
          <p:cNvSpPr>
            <a:spLocks noGrp="1"/>
          </p:cNvSpPr>
          <p:nvPr>
            <p:ph type="body" sz="quarter" idx="18"/>
          </p:nvPr>
        </p:nvSpPr>
        <p:spPr>
          <a:xfrm>
            <a:off x="3657600" y="4677489"/>
            <a:ext cx="2743200" cy="123111"/>
          </a:xfrm>
        </p:spPr>
        <p:txBody>
          <a:bodyPr/>
          <a:lstStyle/>
          <a:p>
            <a:pPr algn="r"/>
            <a:r>
              <a:rPr lang="en-US" dirty="0"/>
              <a:t>Source: University of Sheffield, Sheffield, UK; EAB interviews and analysis.</a:t>
            </a:r>
          </a:p>
        </p:txBody>
      </p:sp>
      <p:sp>
        <p:nvSpPr>
          <p:cNvPr id="5" name="Text Placeholder 4">
            <a:extLst>
              <a:ext uri="{FF2B5EF4-FFF2-40B4-BE49-F238E27FC236}">
                <a16:creationId xmlns:a16="http://schemas.microsoft.com/office/drawing/2014/main" id="{DB5A7159-1B84-48E1-B8B3-19DB4DCD4725}"/>
              </a:ext>
            </a:extLst>
          </p:cNvPr>
          <p:cNvSpPr>
            <a:spLocks noGrp="1"/>
          </p:cNvSpPr>
          <p:nvPr>
            <p:ph type="body" sz="quarter" idx="19"/>
          </p:nvPr>
        </p:nvSpPr>
        <p:spPr/>
        <p:txBody>
          <a:bodyPr/>
          <a:lstStyle/>
          <a:p>
            <a:endParaRPr lang="en-US" dirty="0"/>
          </a:p>
        </p:txBody>
      </p:sp>
      <p:sp>
        <p:nvSpPr>
          <p:cNvPr id="6" name="Title 5">
            <a:extLst>
              <a:ext uri="{FF2B5EF4-FFF2-40B4-BE49-F238E27FC236}">
                <a16:creationId xmlns:a16="http://schemas.microsoft.com/office/drawing/2014/main" id="{8F9136C7-B9E3-410F-B05D-905212F33B2D}"/>
              </a:ext>
            </a:extLst>
          </p:cNvPr>
          <p:cNvSpPr>
            <a:spLocks noGrp="1"/>
          </p:cNvSpPr>
          <p:nvPr>
            <p:ph type="title"/>
          </p:nvPr>
        </p:nvSpPr>
        <p:spPr>
          <a:xfrm>
            <a:off x="280194" y="67706"/>
            <a:ext cx="5659606" cy="498598"/>
          </a:xfrm>
        </p:spPr>
        <p:txBody>
          <a:bodyPr/>
          <a:lstStyle/>
          <a:p>
            <a:r>
              <a:rPr lang="en-US" dirty="0"/>
              <a:t>Sharing the Story of Alumni Impact Across Campus</a:t>
            </a:r>
          </a:p>
        </p:txBody>
      </p:sp>
      <p:sp>
        <p:nvSpPr>
          <p:cNvPr id="8" name="Text Placeholder 1">
            <a:extLst>
              <a:ext uri="{FF2B5EF4-FFF2-40B4-BE49-F238E27FC236}">
                <a16:creationId xmlns:a16="http://schemas.microsoft.com/office/drawing/2014/main" id="{11BDE4F2-2318-4AE4-BD39-B083A70E391B}"/>
              </a:ext>
            </a:extLst>
          </p:cNvPr>
          <p:cNvSpPr>
            <a:spLocks noGrp="1"/>
          </p:cNvSpPr>
          <p:nvPr>
            <p:ph type="body" sz="quarter" idx="15"/>
          </p:nvPr>
        </p:nvSpPr>
        <p:spPr>
          <a:xfrm>
            <a:off x="280195" y="640267"/>
            <a:ext cx="5842794" cy="184666"/>
          </a:xfrm>
        </p:spPr>
        <p:txBody>
          <a:bodyPr/>
          <a:lstStyle/>
          <a:p>
            <a:r>
              <a:rPr lang="en-US" dirty="0"/>
              <a:t>University of Sheffield Shares Annual Volunteer Report with Campus</a:t>
            </a:r>
          </a:p>
        </p:txBody>
      </p:sp>
      <p:grpSp>
        <p:nvGrpSpPr>
          <p:cNvPr id="2" name="Group 1">
            <a:extLst>
              <a:ext uri="{FF2B5EF4-FFF2-40B4-BE49-F238E27FC236}">
                <a16:creationId xmlns:a16="http://schemas.microsoft.com/office/drawing/2014/main" id="{8650986B-5F8B-4456-9105-49627A9A840C}"/>
              </a:ext>
            </a:extLst>
          </p:cNvPr>
          <p:cNvGrpSpPr/>
          <p:nvPr/>
        </p:nvGrpSpPr>
        <p:grpSpPr>
          <a:xfrm>
            <a:off x="280194" y="924148"/>
            <a:ext cx="6176213" cy="3656830"/>
            <a:chOff x="280194" y="924148"/>
            <a:chExt cx="6176213" cy="3656830"/>
          </a:xfrm>
        </p:grpSpPr>
        <p:pic>
          <p:nvPicPr>
            <p:cNvPr id="40" name="Picture 2" descr="Image result for university of sheffield logo">
              <a:extLst>
                <a:ext uri="{FF2B5EF4-FFF2-40B4-BE49-F238E27FC236}">
                  <a16:creationId xmlns:a16="http://schemas.microsoft.com/office/drawing/2014/main" id="{CF5717DA-344C-417D-83C8-DAC931E59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0874" y="924148"/>
              <a:ext cx="951440" cy="3202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C229B296-DE67-46A2-B3B1-17F6933523EC}"/>
                </a:ext>
              </a:extLst>
            </p:cNvPr>
            <p:cNvPicPr>
              <a:picLocks noChangeAspect="1"/>
            </p:cNvPicPr>
            <p:nvPr/>
          </p:nvPicPr>
          <p:blipFill>
            <a:blip r:embed="rId4"/>
            <a:stretch>
              <a:fillRect/>
            </a:stretch>
          </p:blipFill>
          <p:spPr>
            <a:xfrm>
              <a:off x="2043579" y="1331172"/>
              <a:ext cx="1409790" cy="2131823"/>
            </a:xfrm>
            <a:prstGeom prst="rect">
              <a:avLst/>
            </a:prstGeom>
            <a:ln>
              <a:solidFill>
                <a:schemeClr val="accent3"/>
              </a:solidFill>
            </a:ln>
          </p:spPr>
        </p:pic>
        <p:sp>
          <p:nvSpPr>
            <p:cNvPr id="20" name="TextBox 19">
              <a:extLst>
                <a:ext uri="{FF2B5EF4-FFF2-40B4-BE49-F238E27FC236}">
                  <a16:creationId xmlns:a16="http://schemas.microsoft.com/office/drawing/2014/main" id="{91CBC73E-F0EE-4039-ACA3-AA723801333A}"/>
                </a:ext>
              </a:extLst>
            </p:cNvPr>
            <p:cNvSpPr txBox="1"/>
            <p:nvPr/>
          </p:nvSpPr>
          <p:spPr>
            <a:xfrm>
              <a:off x="280194" y="949099"/>
              <a:ext cx="3098452" cy="307777"/>
            </a:xfrm>
            <a:prstGeom prst="rect">
              <a:avLst/>
            </a:prstGeom>
            <a:noFill/>
          </p:spPr>
          <p:txBody>
            <a:bodyPr wrap="square" lIns="0" tIns="0" rIns="0" bIns="0" rtlCol="0">
              <a:spAutoFit/>
            </a:bodyPr>
            <a:lstStyle/>
            <a:p>
              <a:pPr>
                <a:spcBef>
                  <a:spcPts val="500"/>
                </a:spcBef>
              </a:pPr>
              <a:r>
                <a:rPr lang="en-US" sz="1000" b="1" dirty="0"/>
                <a:t>Screenshots of Sheffield’s 2017/18 Alumni Volunteers Report and Infographic </a:t>
              </a:r>
            </a:p>
          </p:txBody>
        </p:sp>
        <p:grpSp>
          <p:nvGrpSpPr>
            <p:cNvPr id="41" name="Group 40">
              <a:extLst>
                <a:ext uri="{FF2B5EF4-FFF2-40B4-BE49-F238E27FC236}">
                  <a16:creationId xmlns:a16="http://schemas.microsoft.com/office/drawing/2014/main" id="{55F28467-ACD1-4400-B9C4-3868C787C759}"/>
                </a:ext>
              </a:extLst>
            </p:cNvPr>
            <p:cNvGrpSpPr/>
            <p:nvPr/>
          </p:nvGrpSpPr>
          <p:grpSpPr>
            <a:xfrm>
              <a:off x="3707963" y="1331173"/>
              <a:ext cx="2748444" cy="2131823"/>
              <a:chOff x="3774638" y="1368607"/>
              <a:chExt cx="2748444" cy="2131823"/>
            </a:xfrm>
          </p:grpSpPr>
          <p:sp>
            <p:nvSpPr>
              <p:cNvPr id="7" name="Rectangle 6">
                <a:extLst>
                  <a:ext uri="{FF2B5EF4-FFF2-40B4-BE49-F238E27FC236}">
                    <a16:creationId xmlns:a16="http://schemas.microsoft.com/office/drawing/2014/main" id="{C027B164-7928-49AF-883E-48083EA64F31}"/>
                  </a:ext>
                </a:extLst>
              </p:cNvPr>
              <p:cNvSpPr/>
              <p:nvPr/>
            </p:nvSpPr>
            <p:spPr>
              <a:xfrm>
                <a:off x="4154184" y="2807933"/>
                <a:ext cx="1966422" cy="692497"/>
              </a:xfrm>
              <a:prstGeom prst="rect">
                <a:avLst/>
              </a:prstGeom>
              <a:noFill/>
            </p:spPr>
            <p:txBody>
              <a:bodyPr wrap="square" lIns="0" tIns="0" rIns="0" bIns="0" rtlCol="0">
                <a:spAutoFit/>
              </a:bodyPr>
              <a:lstStyle/>
              <a:p>
                <a:pPr marL="118872" indent="-118872">
                  <a:spcBef>
                    <a:spcPts val="200"/>
                  </a:spcBef>
                  <a:buFont typeface="Arial" panose="020B0604020202020204" pitchFamily="34" charset="0"/>
                  <a:buChar char="•"/>
                </a:pPr>
                <a:r>
                  <a:rPr lang="en-US" sz="800" dirty="0"/>
                  <a:t>University Executive Board</a:t>
                </a:r>
              </a:p>
              <a:p>
                <a:pPr marL="118872" indent="-118872">
                  <a:spcBef>
                    <a:spcPts val="200"/>
                  </a:spcBef>
                  <a:buFont typeface="Arial" panose="020B0604020202020204" pitchFamily="34" charset="0"/>
                  <a:buChar char="•"/>
                </a:pPr>
                <a:r>
                  <a:rPr lang="en-US" sz="800" dirty="0"/>
                  <a:t>Academic department heads</a:t>
                </a:r>
              </a:p>
              <a:p>
                <a:pPr marL="118872" indent="-118872">
                  <a:spcBef>
                    <a:spcPts val="200"/>
                  </a:spcBef>
                  <a:buFont typeface="Arial" panose="020B0604020202020204" pitchFamily="34" charset="0"/>
                  <a:buChar char="•"/>
                </a:pPr>
                <a:r>
                  <a:rPr lang="en-US" sz="800" dirty="0"/>
                  <a:t>Professional services heads</a:t>
                </a:r>
              </a:p>
              <a:p>
                <a:pPr marL="118872" indent="-118872">
                  <a:spcBef>
                    <a:spcPts val="200"/>
                  </a:spcBef>
                  <a:buFont typeface="Arial" panose="020B0604020202020204" pitchFamily="34" charset="0"/>
                  <a:buChar char="•"/>
                </a:pPr>
                <a:r>
                  <a:rPr lang="en-US" sz="800" dirty="0"/>
                  <a:t>Staff who lead projects supported by alumni volunteers</a:t>
                </a:r>
              </a:p>
            </p:txBody>
          </p:sp>
          <p:sp>
            <p:nvSpPr>
              <p:cNvPr id="21" name="Rectangle 20">
                <a:extLst>
                  <a:ext uri="{FF2B5EF4-FFF2-40B4-BE49-F238E27FC236}">
                    <a16:creationId xmlns:a16="http://schemas.microsoft.com/office/drawing/2014/main" id="{E09EA876-B17D-4E09-91EE-1AA0096CE333}"/>
                  </a:ext>
                </a:extLst>
              </p:cNvPr>
              <p:cNvSpPr/>
              <p:nvPr/>
            </p:nvSpPr>
            <p:spPr>
              <a:xfrm>
                <a:off x="4154184" y="1368607"/>
                <a:ext cx="1383535" cy="138499"/>
              </a:xfrm>
              <a:prstGeom prst="rect">
                <a:avLst/>
              </a:prstGeom>
              <a:noFill/>
            </p:spPr>
            <p:txBody>
              <a:bodyPr wrap="square" lIns="0" tIns="0" rIns="0" bIns="0" rtlCol="0">
                <a:spAutoFit/>
              </a:bodyPr>
              <a:lstStyle/>
              <a:p>
                <a:pPr>
                  <a:spcBef>
                    <a:spcPts val="500"/>
                  </a:spcBef>
                </a:pPr>
                <a:r>
                  <a:rPr lang="en-US" sz="900" b="1" dirty="0"/>
                  <a:t>Report Components</a:t>
                </a:r>
              </a:p>
            </p:txBody>
          </p:sp>
          <p:sp>
            <p:nvSpPr>
              <p:cNvPr id="22" name="Rectangle 21">
                <a:extLst>
                  <a:ext uri="{FF2B5EF4-FFF2-40B4-BE49-F238E27FC236}">
                    <a16:creationId xmlns:a16="http://schemas.microsoft.com/office/drawing/2014/main" id="{19494336-42C4-4E0A-B1D3-37D651D9D95D}"/>
                  </a:ext>
                </a:extLst>
              </p:cNvPr>
              <p:cNvSpPr/>
              <p:nvPr/>
            </p:nvSpPr>
            <p:spPr>
              <a:xfrm>
                <a:off x="4154184" y="1555573"/>
                <a:ext cx="2132315" cy="964367"/>
              </a:xfrm>
              <a:prstGeom prst="rect">
                <a:avLst/>
              </a:prstGeom>
              <a:noFill/>
            </p:spPr>
            <p:txBody>
              <a:bodyPr wrap="square" lIns="0" tIns="0" rIns="0" bIns="0" rtlCol="0">
                <a:spAutoFit/>
              </a:bodyPr>
              <a:lstStyle/>
              <a:p>
                <a:pPr marL="118872" indent="-118872">
                  <a:spcBef>
                    <a:spcPts val="200"/>
                  </a:spcBef>
                  <a:buFont typeface="Arial" panose="020B0604020202020204" pitchFamily="34" charset="0"/>
                  <a:buChar char="•"/>
                </a:pPr>
                <a:r>
                  <a:rPr lang="en-US" sz="800" dirty="0"/>
                  <a:t>Volunteer engagement and donor statistics</a:t>
                </a:r>
              </a:p>
              <a:p>
                <a:pPr marL="118872" indent="-118872">
                  <a:spcBef>
                    <a:spcPts val="200"/>
                  </a:spcBef>
                  <a:buFont typeface="Arial" panose="020B0604020202020204" pitchFamily="34" charset="0"/>
                  <a:buChar char="•"/>
                </a:pPr>
                <a:r>
                  <a:rPr lang="en-US" sz="800" dirty="0"/>
                  <a:t>Top volunteers roles and activities</a:t>
                </a:r>
              </a:p>
              <a:p>
                <a:pPr marL="118872" indent="-118872">
                  <a:spcBef>
                    <a:spcPts val="200"/>
                  </a:spcBef>
                  <a:buFont typeface="Arial" panose="020B0604020202020204" pitchFamily="34" charset="0"/>
                  <a:buChar char="•"/>
                </a:pPr>
                <a:r>
                  <a:rPr lang="en-US" sz="800" dirty="0"/>
                  <a:t>Volunteer statistics by faculty</a:t>
                </a:r>
              </a:p>
              <a:p>
                <a:pPr marL="118872" indent="-118872">
                  <a:spcBef>
                    <a:spcPts val="200"/>
                  </a:spcBef>
                  <a:buFont typeface="Arial" panose="020B0604020202020204" pitchFamily="34" charset="0"/>
                  <a:buChar char="•"/>
                </a:pPr>
                <a:r>
                  <a:rPr lang="en-US" sz="800" dirty="0"/>
                  <a:t>Volunteer impact (e.g., alumni and student feedback, survey results)</a:t>
                </a:r>
              </a:p>
              <a:p>
                <a:pPr marL="118872" indent="-118872">
                  <a:spcBef>
                    <a:spcPts val="200"/>
                  </a:spcBef>
                  <a:buFont typeface="Arial" panose="020B0604020202020204" pitchFamily="34" charset="0"/>
                  <a:buChar char="•"/>
                </a:pPr>
                <a:r>
                  <a:rPr lang="en-US" sz="800" dirty="0"/>
                  <a:t>Goals and targets for forthcoming year</a:t>
                </a:r>
              </a:p>
            </p:txBody>
          </p:sp>
          <p:sp>
            <p:nvSpPr>
              <p:cNvPr id="23" name="Rectangle 22">
                <a:extLst>
                  <a:ext uri="{FF2B5EF4-FFF2-40B4-BE49-F238E27FC236}">
                    <a16:creationId xmlns:a16="http://schemas.microsoft.com/office/drawing/2014/main" id="{5EC3A8F6-76C2-4F94-9A4D-534317E593B4}"/>
                  </a:ext>
                </a:extLst>
              </p:cNvPr>
              <p:cNvSpPr/>
              <p:nvPr/>
            </p:nvSpPr>
            <p:spPr>
              <a:xfrm>
                <a:off x="4154184" y="2632729"/>
                <a:ext cx="2368898" cy="138499"/>
              </a:xfrm>
              <a:prstGeom prst="rect">
                <a:avLst/>
              </a:prstGeom>
              <a:noFill/>
            </p:spPr>
            <p:txBody>
              <a:bodyPr wrap="square" lIns="0" tIns="0" rIns="0" bIns="0" rtlCol="0">
                <a:spAutoFit/>
              </a:bodyPr>
              <a:lstStyle/>
              <a:p>
                <a:pPr>
                  <a:spcBef>
                    <a:spcPts val="500"/>
                  </a:spcBef>
                </a:pPr>
                <a:r>
                  <a:rPr lang="en-US" sz="900" b="1" dirty="0"/>
                  <a:t>Report and Infographic Audience</a:t>
                </a:r>
              </a:p>
            </p:txBody>
          </p:sp>
          <p:pic>
            <p:nvPicPr>
              <p:cNvPr id="11" name="Picture 10">
                <a:extLst>
                  <a:ext uri="{FF2B5EF4-FFF2-40B4-BE49-F238E27FC236}">
                    <a16:creationId xmlns:a16="http://schemas.microsoft.com/office/drawing/2014/main" id="{46635E09-E39F-4052-A0F4-0F7D167E6D74}"/>
                  </a:ext>
                </a:extLst>
              </p:cNvPr>
              <p:cNvPicPr>
                <a:picLocks noChangeAspect="1"/>
              </p:cNvPicPr>
              <p:nvPr/>
            </p:nvPicPr>
            <p:blipFill>
              <a:blip r:embed="rId5"/>
              <a:stretch>
                <a:fillRect/>
              </a:stretch>
            </p:blipFill>
            <p:spPr>
              <a:xfrm>
                <a:off x="3789206" y="2591747"/>
                <a:ext cx="291357" cy="270962"/>
              </a:xfrm>
              <a:prstGeom prst="rect">
                <a:avLst/>
              </a:prstGeom>
            </p:spPr>
          </p:pic>
          <p:pic>
            <p:nvPicPr>
              <p:cNvPr id="30" name="Picture 29">
                <a:extLst>
                  <a:ext uri="{FF2B5EF4-FFF2-40B4-BE49-F238E27FC236}">
                    <a16:creationId xmlns:a16="http://schemas.microsoft.com/office/drawing/2014/main" id="{3F8DCBA6-1923-47C3-B83F-FAA43DB8A261}"/>
                  </a:ext>
                </a:extLst>
              </p:cNvPr>
              <p:cNvPicPr>
                <a:picLocks noChangeAspect="1"/>
              </p:cNvPicPr>
              <p:nvPr/>
            </p:nvPicPr>
            <p:blipFill>
              <a:blip r:embed="rId6"/>
              <a:stretch>
                <a:fillRect/>
              </a:stretch>
            </p:blipFill>
            <p:spPr>
              <a:xfrm>
                <a:off x="3774638" y="1381011"/>
                <a:ext cx="320493" cy="319424"/>
              </a:xfrm>
              <a:prstGeom prst="rect">
                <a:avLst/>
              </a:prstGeom>
            </p:spPr>
          </p:pic>
        </p:grpSp>
        <p:sp>
          <p:nvSpPr>
            <p:cNvPr id="33" name="Text Placeholder 1">
              <a:extLst>
                <a:ext uri="{FF2B5EF4-FFF2-40B4-BE49-F238E27FC236}">
                  <a16:creationId xmlns:a16="http://schemas.microsoft.com/office/drawing/2014/main" id="{63381D73-6BE9-43DA-80C8-1C14F9A8D15A}"/>
                </a:ext>
              </a:extLst>
            </p:cNvPr>
            <p:cNvSpPr txBox="1">
              <a:spLocks/>
            </p:cNvSpPr>
            <p:nvPr/>
          </p:nvSpPr>
          <p:spPr bwMode="gray">
            <a:xfrm>
              <a:off x="403099" y="3612508"/>
              <a:ext cx="5594601" cy="968470"/>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37160" tIns="164592" rIns="137160" bIns="164592"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r>
                <a:rPr lang="en-US" b="1" dirty="0"/>
                <a:t>Prepare the Ground Before You Show Off Your Impact</a:t>
              </a:r>
            </a:p>
            <a:p>
              <a:pPr marL="0" lvl="0" indent="0">
                <a:buNone/>
              </a:pPr>
              <a:r>
                <a:rPr lang="en-US" sz="800" dirty="0"/>
                <a:t>“Inviting senior leaders to attend alumni engagement events can be very powerful. Even if they can only come for half an hour, they get to witness the impact these events have on students and alumni.”</a:t>
              </a:r>
            </a:p>
            <a:p>
              <a:pPr marL="0" indent="0" algn="r">
                <a:buNone/>
              </a:pPr>
              <a:r>
                <a:rPr lang="en-US" sz="800" i="1" dirty="0"/>
                <a:t>Miles Stevenson, Director of Advancement, University of Sheffield</a:t>
              </a:r>
            </a:p>
          </p:txBody>
        </p:sp>
        <p:pic>
          <p:nvPicPr>
            <p:cNvPr id="34" name="Picture 33">
              <a:extLst>
                <a:ext uri="{FF2B5EF4-FFF2-40B4-BE49-F238E27FC236}">
                  <a16:creationId xmlns:a16="http://schemas.microsoft.com/office/drawing/2014/main" id="{8E29D6CE-44CD-4497-B8F3-1D81E773592F}"/>
                </a:ext>
              </a:extLst>
            </p:cNvPr>
            <p:cNvPicPr>
              <a:picLocks noChangeAspect="1"/>
            </p:cNvPicPr>
            <p:nvPr/>
          </p:nvPicPr>
          <p:blipFill>
            <a:blip r:embed="rId7"/>
            <a:stretch>
              <a:fillRect/>
            </a:stretch>
          </p:blipFill>
          <p:spPr>
            <a:xfrm>
              <a:off x="280194" y="1331173"/>
              <a:ext cx="1574546" cy="2131822"/>
            </a:xfrm>
            <a:prstGeom prst="rect">
              <a:avLst/>
            </a:prstGeom>
            <a:ln>
              <a:solidFill>
                <a:schemeClr val="accent3"/>
              </a:solidFill>
            </a:ln>
          </p:spPr>
        </p:pic>
        <p:grpSp>
          <p:nvGrpSpPr>
            <p:cNvPr id="35" name="Group 34">
              <a:extLst>
                <a:ext uri="{FF2B5EF4-FFF2-40B4-BE49-F238E27FC236}">
                  <a16:creationId xmlns:a16="http://schemas.microsoft.com/office/drawing/2014/main" id="{2C3EFA11-6F11-4E70-9C73-74B2B35EC033}"/>
                </a:ext>
              </a:extLst>
            </p:cNvPr>
            <p:cNvGrpSpPr/>
            <p:nvPr/>
          </p:nvGrpSpPr>
          <p:grpSpPr bwMode="gray">
            <a:xfrm>
              <a:off x="5726028" y="3612508"/>
              <a:ext cx="271672" cy="181522"/>
              <a:chOff x="4411101" y="2672199"/>
              <a:chExt cx="271672" cy="181522"/>
            </a:xfrm>
          </p:grpSpPr>
          <p:sp>
            <p:nvSpPr>
              <p:cNvPr id="36" name="Rectangle 35">
                <a:extLst>
                  <a:ext uri="{FF2B5EF4-FFF2-40B4-BE49-F238E27FC236}">
                    <a16:creationId xmlns:a16="http://schemas.microsoft.com/office/drawing/2014/main" id="{98DCEED6-1616-4CEE-B40C-787BF016C3B9}"/>
                  </a:ext>
                </a:extLst>
              </p:cNvPr>
              <p:cNvSpPr/>
              <p:nvPr/>
            </p:nvSpPr>
            <p:spPr bwMode="gray">
              <a:xfrm>
                <a:off x="4411101" y="2672199"/>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37" name="Round Same Side Corner Rectangle 69">
                <a:extLst>
                  <a:ext uri="{FF2B5EF4-FFF2-40B4-BE49-F238E27FC236}">
                    <a16:creationId xmlns:a16="http://schemas.microsoft.com/office/drawing/2014/main" id="{8871EAAE-009F-4DF6-972D-F7834002F535}"/>
                  </a:ext>
                </a:extLst>
              </p:cNvPr>
              <p:cNvSpPr/>
              <p:nvPr/>
            </p:nvSpPr>
            <p:spPr bwMode="gray">
              <a:xfrm rot="10800000">
                <a:off x="4411101" y="2672199"/>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38" name="Freeform 70">
                <a:extLst>
                  <a:ext uri="{FF2B5EF4-FFF2-40B4-BE49-F238E27FC236}">
                    <a16:creationId xmlns:a16="http://schemas.microsoft.com/office/drawing/2014/main" id="{6B2CD3A8-A15B-4E6F-8DAC-562063B317BF}"/>
                  </a:ext>
                </a:extLst>
              </p:cNvPr>
              <p:cNvSpPr>
                <a:spLocks/>
              </p:cNvSpPr>
              <p:nvPr/>
            </p:nvSpPr>
            <p:spPr bwMode="gray">
              <a:xfrm rot="10800000">
                <a:off x="4455144" y="2707350"/>
                <a:ext cx="58797" cy="109665"/>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39" name="Freeform 71">
                <a:extLst>
                  <a:ext uri="{FF2B5EF4-FFF2-40B4-BE49-F238E27FC236}">
                    <a16:creationId xmlns:a16="http://schemas.microsoft.com/office/drawing/2014/main" id="{DA464A24-9706-4A21-9BB9-A29FC4D906A1}"/>
                  </a:ext>
                </a:extLst>
              </p:cNvPr>
              <p:cNvSpPr>
                <a:spLocks/>
              </p:cNvSpPr>
              <p:nvPr/>
            </p:nvSpPr>
            <p:spPr bwMode="gray">
              <a:xfrm rot="10800000">
                <a:off x="4524511" y="2707350"/>
                <a:ext cx="58797" cy="109665"/>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spTree>
    <p:extLst>
      <p:ext uri="{BB962C8B-B14F-4D97-AF65-F5344CB8AC3E}">
        <p14:creationId xmlns:p14="http://schemas.microsoft.com/office/powerpoint/2010/main" val="346455669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B78A2D-1607-4172-8075-FAEC8ED6D889}"/>
              </a:ext>
            </a:extLst>
          </p:cNvPr>
          <p:cNvSpPr>
            <a:spLocks noGrp="1"/>
          </p:cNvSpPr>
          <p:nvPr>
            <p:ph type="body" sz="quarter" idx="15"/>
          </p:nvPr>
        </p:nvSpPr>
        <p:spPr>
          <a:xfrm>
            <a:off x="280195" y="640267"/>
            <a:ext cx="5842794" cy="184666"/>
          </a:xfrm>
        </p:spPr>
        <p:txBody>
          <a:bodyPr/>
          <a:lstStyle/>
          <a:p>
            <a:r>
              <a:rPr lang="en-US" dirty="0"/>
              <a:t>Lessons from EAB’s Advancement Forum on Engaging Alumni Volunteers</a:t>
            </a:r>
          </a:p>
        </p:txBody>
      </p:sp>
      <p:sp>
        <p:nvSpPr>
          <p:cNvPr id="3" name="Text Placeholder 2">
            <a:extLst>
              <a:ext uri="{FF2B5EF4-FFF2-40B4-BE49-F238E27FC236}">
                <a16:creationId xmlns:a16="http://schemas.microsoft.com/office/drawing/2014/main" id="{127876B7-D1E1-4549-A62A-3BD2A2B9C53C}"/>
              </a:ext>
            </a:extLst>
          </p:cNvPr>
          <p:cNvSpPr>
            <a:spLocks noGrp="1"/>
          </p:cNvSpPr>
          <p:nvPr>
            <p:ph type="body" sz="quarter" idx="16"/>
          </p:nvPr>
        </p:nvSpPr>
        <p:spPr>
          <a:xfrm>
            <a:off x="280194" y="99782"/>
            <a:ext cx="3167856" cy="123111"/>
          </a:xfrm>
        </p:spPr>
        <p:txBody>
          <a:bodyPr/>
          <a:lstStyle/>
          <a:p>
            <a:endParaRPr lang="en-US" dirty="0"/>
          </a:p>
        </p:txBody>
      </p:sp>
      <p:sp>
        <p:nvSpPr>
          <p:cNvPr id="4" name="Text Placeholder 3">
            <a:extLst>
              <a:ext uri="{FF2B5EF4-FFF2-40B4-BE49-F238E27FC236}">
                <a16:creationId xmlns:a16="http://schemas.microsoft.com/office/drawing/2014/main" id="{41EC1ECC-E476-44C6-8B08-F8AF4F8BFFCF}"/>
              </a:ext>
            </a:extLst>
          </p:cNvPr>
          <p:cNvSpPr>
            <a:spLocks noGrp="1"/>
          </p:cNvSpPr>
          <p:nvPr>
            <p:ph type="body" sz="quarter" idx="18"/>
          </p:nvPr>
        </p:nvSpPr>
        <p:spPr>
          <a:xfrm>
            <a:off x="5148072" y="4677489"/>
            <a:ext cx="1252728" cy="123111"/>
          </a:xfrm>
        </p:spPr>
        <p:txBody>
          <a:bodyPr/>
          <a:lstStyle/>
          <a:p>
            <a:r>
              <a:rPr lang="en-US" dirty="0"/>
              <a:t>Source: EAB interviews and analysis.</a:t>
            </a:r>
          </a:p>
        </p:txBody>
      </p:sp>
      <p:sp>
        <p:nvSpPr>
          <p:cNvPr id="6" name="Title 5">
            <a:extLst>
              <a:ext uri="{FF2B5EF4-FFF2-40B4-BE49-F238E27FC236}">
                <a16:creationId xmlns:a16="http://schemas.microsoft.com/office/drawing/2014/main" id="{5F0D50A1-57BF-4B28-8001-E54A42AB383E}"/>
              </a:ext>
            </a:extLst>
          </p:cNvPr>
          <p:cNvSpPr>
            <a:spLocks noGrp="1"/>
          </p:cNvSpPr>
          <p:nvPr>
            <p:ph type="title"/>
          </p:nvPr>
        </p:nvSpPr>
        <p:spPr/>
        <p:txBody>
          <a:bodyPr/>
          <a:lstStyle/>
          <a:p>
            <a:r>
              <a:rPr lang="en-US" dirty="0"/>
              <a:t>The New Rules of Engagement</a:t>
            </a:r>
          </a:p>
        </p:txBody>
      </p:sp>
      <p:cxnSp>
        <p:nvCxnSpPr>
          <p:cNvPr id="24" name="Straight Connector 23">
            <a:extLst>
              <a:ext uri="{FF2B5EF4-FFF2-40B4-BE49-F238E27FC236}">
                <a16:creationId xmlns:a16="http://schemas.microsoft.com/office/drawing/2014/main" id="{F26C295D-EBAA-418B-B3A1-41A8ED4CF649}"/>
              </a:ext>
            </a:extLst>
          </p:cNvPr>
          <p:cNvCxnSpPr>
            <a:cxnSpLocks/>
          </p:cNvCxnSpPr>
          <p:nvPr/>
        </p:nvCxnSpPr>
        <p:spPr bwMode="gray">
          <a:xfrm>
            <a:off x="280194" y="1168967"/>
            <a:ext cx="5987256"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2203FFB-1FAF-454E-ACD6-D010C3B3A021}"/>
              </a:ext>
            </a:extLst>
          </p:cNvPr>
          <p:cNvGrpSpPr/>
          <p:nvPr/>
        </p:nvGrpSpPr>
        <p:grpSpPr>
          <a:xfrm>
            <a:off x="242492" y="914400"/>
            <a:ext cx="6328296" cy="3572711"/>
            <a:chOff x="242492" y="914400"/>
            <a:chExt cx="6328296" cy="3572711"/>
          </a:xfrm>
        </p:grpSpPr>
        <p:cxnSp>
          <p:nvCxnSpPr>
            <p:cNvPr id="23" name="Straight Connector 22">
              <a:extLst>
                <a:ext uri="{FF2B5EF4-FFF2-40B4-BE49-F238E27FC236}">
                  <a16:creationId xmlns:a16="http://schemas.microsoft.com/office/drawing/2014/main" id="{D0094A25-8A64-440F-87AC-99A0EDEA9795}"/>
                </a:ext>
              </a:extLst>
            </p:cNvPr>
            <p:cNvCxnSpPr>
              <a:cxnSpLocks/>
            </p:cNvCxnSpPr>
            <p:nvPr/>
          </p:nvCxnSpPr>
          <p:spPr bwMode="gray">
            <a:xfrm flipV="1">
              <a:off x="1830072" y="914400"/>
              <a:ext cx="0" cy="3532258"/>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D22DCE7C-F1A0-4073-844E-6657ED3C4986}"/>
                </a:ext>
              </a:extLst>
            </p:cNvPr>
            <p:cNvGrpSpPr/>
            <p:nvPr/>
          </p:nvGrpSpPr>
          <p:grpSpPr>
            <a:xfrm>
              <a:off x="252696" y="1235378"/>
              <a:ext cx="5801877" cy="553998"/>
              <a:chOff x="90771" y="1235378"/>
              <a:chExt cx="5801877" cy="553998"/>
            </a:xfrm>
          </p:grpSpPr>
          <p:sp>
            <p:nvSpPr>
              <p:cNvPr id="16" name="Text Placeholder 19">
                <a:extLst>
                  <a:ext uri="{FF2B5EF4-FFF2-40B4-BE49-F238E27FC236}">
                    <a16:creationId xmlns:a16="http://schemas.microsoft.com/office/drawing/2014/main" id="{601EA43A-C3D7-4AC6-AAA3-ABD465343BD9}"/>
                  </a:ext>
                </a:extLst>
              </p:cNvPr>
              <p:cNvSpPr txBox="1">
                <a:spLocks/>
              </p:cNvSpPr>
              <p:nvPr/>
            </p:nvSpPr>
            <p:spPr>
              <a:xfrm>
                <a:off x="425701" y="1377752"/>
                <a:ext cx="911030" cy="269250"/>
              </a:xfrm>
              <a:prstGeom prst="rect">
                <a:avLst/>
              </a:prstGeom>
            </p:spPr>
            <p:txBody>
              <a:bodyPr lIns="0" tIns="0" rIns="0" bIns="0"/>
              <a:lstStyle>
                <a:defPPr>
                  <a:defRPr lang="en-US"/>
                </a:defPPr>
                <a:lvl1pPr marL="117475" indent="-117475" defTabSz="480060">
                  <a:lnSpc>
                    <a:spcPct val="100000"/>
                  </a:lnSpc>
                  <a:spcBef>
                    <a:spcPts val="500"/>
                  </a:spcBef>
                  <a:buClrTx/>
                  <a:buFont typeface="Arial" panose="020B0604020202020204" pitchFamily="34" charset="0"/>
                  <a:buChar char="•"/>
                  <a:defRPr sz="1400">
                    <a:latin typeface="+mj-lt"/>
                  </a:defRPr>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pPr marL="0" indent="0">
                  <a:buNone/>
                </a:pPr>
                <a:r>
                  <a:rPr lang="en-US" sz="1000" b="1" dirty="0">
                    <a:latin typeface="+mn-lt"/>
                  </a:rPr>
                  <a:t>Make it Easy to Say Yes</a:t>
                </a:r>
              </a:p>
            </p:txBody>
          </p:sp>
          <p:sp>
            <p:nvSpPr>
              <p:cNvPr id="19" name="Rectangle 18">
                <a:extLst>
                  <a:ext uri="{FF2B5EF4-FFF2-40B4-BE49-F238E27FC236}">
                    <a16:creationId xmlns:a16="http://schemas.microsoft.com/office/drawing/2014/main" id="{792ECFFF-9CA9-4406-8AFC-847D2A47F703}"/>
                  </a:ext>
                </a:extLst>
              </p:cNvPr>
              <p:cNvSpPr/>
              <p:nvPr/>
            </p:nvSpPr>
            <p:spPr>
              <a:xfrm>
                <a:off x="1777255" y="1235378"/>
                <a:ext cx="2334160" cy="553998"/>
              </a:xfrm>
              <a:prstGeom prst="rect">
                <a:avLst/>
              </a:prstGeom>
            </p:spPr>
            <p:txBody>
              <a:bodyPr wrap="square" lIns="0" tIns="0" rIns="0" bIns="0">
                <a:spAutoFit/>
              </a:bodyPr>
              <a:lstStyle/>
              <a:p>
                <a:pPr defTabSz="640080">
                  <a:spcBef>
                    <a:spcPts val="500"/>
                  </a:spcBef>
                </a:pPr>
                <a:r>
                  <a:rPr lang="en-US" sz="900" dirty="0"/>
                  <a:t>Offer limited-duration, tightly-scoped opportunities with clearly-communicated purpose, parameters, and endpoint </a:t>
                </a:r>
              </a:p>
            </p:txBody>
          </p:sp>
          <p:sp>
            <p:nvSpPr>
              <p:cNvPr id="22" name="Rectangle 21">
                <a:extLst>
                  <a:ext uri="{FF2B5EF4-FFF2-40B4-BE49-F238E27FC236}">
                    <a16:creationId xmlns:a16="http://schemas.microsoft.com/office/drawing/2014/main" id="{069E722B-97A7-4DEF-9886-9A0D539C90C4}"/>
                  </a:ext>
                </a:extLst>
              </p:cNvPr>
              <p:cNvSpPr/>
              <p:nvPr/>
            </p:nvSpPr>
            <p:spPr>
              <a:xfrm>
                <a:off x="4362449" y="1304628"/>
                <a:ext cx="1530199" cy="415498"/>
              </a:xfrm>
              <a:prstGeom prst="rect">
                <a:avLst/>
              </a:prstGeom>
            </p:spPr>
            <p:txBody>
              <a:bodyPr wrap="square" lIns="0" tIns="0" rIns="0" bIns="0">
                <a:spAutoFit/>
              </a:bodyPr>
              <a:lstStyle/>
              <a:p>
                <a:pPr marL="118872" indent="-118872" defTabSz="640080">
                  <a:buFont typeface="Arial" panose="020B0604020202020204" pitchFamily="34" charset="0"/>
                  <a:buChar char="•"/>
                </a:pPr>
                <a:r>
                  <a:rPr lang="en-US" sz="900" dirty="0"/>
                  <a:t>Speed networking</a:t>
                </a:r>
              </a:p>
              <a:p>
                <a:pPr marL="118872" indent="-118872" defTabSz="640080">
                  <a:buFont typeface="Arial" panose="020B0604020202020204" pitchFamily="34" charset="0"/>
                  <a:buChar char="•"/>
                </a:pPr>
                <a:r>
                  <a:rPr lang="en-US" sz="900" dirty="0"/>
                  <a:t>Career panels</a:t>
                </a:r>
              </a:p>
              <a:p>
                <a:pPr marL="118872" indent="-118872" defTabSz="640080">
                  <a:buFont typeface="Arial" panose="020B0604020202020204" pitchFamily="34" charset="0"/>
                  <a:buChar char="•"/>
                </a:pPr>
                <a:r>
                  <a:rPr lang="en-US" sz="900" dirty="0"/>
                  <a:t>Alumni career profiles</a:t>
                </a:r>
              </a:p>
            </p:txBody>
          </p:sp>
          <p:sp>
            <p:nvSpPr>
              <p:cNvPr id="38" name="Oval 37">
                <a:extLst>
                  <a:ext uri="{FF2B5EF4-FFF2-40B4-BE49-F238E27FC236}">
                    <a16:creationId xmlns:a16="http://schemas.microsoft.com/office/drawing/2014/main" id="{654908A6-06C1-4C8D-9CE2-6CC6A8112C48}"/>
                  </a:ext>
                </a:extLst>
              </p:cNvPr>
              <p:cNvSpPr/>
              <p:nvPr/>
            </p:nvSpPr>
            <p:spPr bwMode="gray">
              <a:xfrm>
                <a:off x="90771" y="1404030"/>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1</a:t>
                </a:r>
              </a:p>
            </p:txBody>
          </p:sp>
        </p:grpSp>
        <p:grpSp>
          <p:nvGrpSpPr>
            <p:cNvPr id="50" name="Group 49">
              <a:extLst>
                <a:ext uri="{FF2B5EF4-FFF2-40B4-BE49-F238E27FC236}">
                  <a16:creationId xmlns:a16="http://schemas.microsoft.com/office/drawing/2014/main" id="{4821FD87-3A15-4ECB-8C42-B2E2F414955A}"/>
                </a:ext>
              </a:extLst>
            </p:cNvPr>
            <p:cNvGrpSpPr/>
            <p:nvPr/>
          </p:nvGrpSpPr>
          <p:grpSpPr>
            <a:xfrm>
              <a:off x="261119" y="1921353"/>
              <a:ext cx="6309669" cy="415498"/>
              <a:chOff x="99194" y="1928872"/>
              <a:chExt cx="6309669" cy="415498"/>
            </a:xfrm>
          </p:grpSpPr>
          <p:sp>
            <p:nvSpPr>
              <p:cNvPr id="15" name="Text Placeholder 18">
                <a:extLst>
                  <a:ext uri="{FF2B5EF4-FFF2-40B4-BE49-F238E27FC236}">
                    <a16:creationId xmlns:a16="http://schemas.microsoft.com/office/drawing/2014/main" id="{010BFB12-6E55-4FE9-BC7C-6AC0AAACC208}"/>
                  </a:ext>
                </a:extLst>
              </p:cNvPr>
              <p:cNvSpPr txBox="1">
                <a:spLocks/>
              </p:cNvSpPr>
              <p:nvPr/>
            </p:nvSpPr>
            <p:spPr>
              <a:xfrm>
                <a:off x="425701" y="1991023"/>
                <a:ext cx="1293662" cy="291197"/>
              </a:xfrm>
              <a:prstGeom prst="rect">
                <a:avLst/>
              </a:prstGeom>
            </p:spPr>
            <p:txBody>
              <a:bodyPr lIns="0" tIns="0" rIns="0" bIns="0"/>
              <a:lstStyle>
                <a:defPPr>
                  <a:defRPr lang="en-US"/>
                </a:defPPr>
                <a:lvl1pPr indent="0" defTabSz="480060">
                  <a:lnSpc>
                    <a:spcPct val="100000"/>
                  </a:lnSpc>
                  <a:spcBef>
                    <a:spcPts val="500"/>
                  </a:spcBef>
                  <a:buClrTx/>
                  <a:buFont typeface="Arial" panose="020B0604020202020204" pitchFamily="34" charset="0"/>
                  <a:buNone/>
                  <a:defRPr sz="1000" b="1"/>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Meet Them Where They Are </a:t>
                </a:r>
              </a:p>
            </p:txBody>
          </p:sp>
          <p:sp>
            <p:nvSpPr>
              <p:cNvPr id="18" name="Rectangle 17">
                <a:extLst>
                  <a:ext uri="{FF2B5EF4-FFF2-40B4-BE49-F238E27FC236}">
                    <a16:creationId xmlns:a16="http://schemas.microsoft.com/office/drawing/2014/main" id="{F3085B7F-9E2F-4F06-9DFF-EAF8520B3962}"/>
                  </a:ext>
                </a:extLst>
              </p:cNvPr>
              <p:cNvSpPr/>
              <p:nvPr/>
            </p:nvSpPr>
            <p:spPr>
              <a:xfrm>
                <a:off x="1777255" y="1928872"/>
                <a:ext cx="2479214" cy="415498"/>
              </a:xfrm>
              <a:prstGeom prst="rect">
                <a:avLst/>
              </a:prstGeom>
            </p:spPr>
            <p:txBody>
              <a:bodyPr wrap="square" lIns="0" tIns="0" rIns="0" bIns="0">
                <a:spAutoFit/>
              </a:bodyPr>
              <a:lstStyle/>
              <a:p>
                <a:pPr lvl="0" defTabSz="640080">
                  <a:spcBef>
                    <a:spcPts val="500"/>
                  </a:spcBef>
                </a:pPr>
                <a:r>
                  <a:rPr lang="en-US" sz="900" dirty="0"/>
                  <a:t>Create convenient and accessible volunteer roles that allow alumni to participate in their workplaces or online</a:t>
                </a:r>
              </a:p>
            </p:txBody>
          </p:sp>
          <p:sp>
            <p:nvSpPr>
              <p:cNvPr id="25" name="Rectangle 24">
                <a:extLst>
                  <a:ext uri="{FF2B5EF4-FFF2-40B4-BE49-F238E27FC236}">
                    <a16:creationId xmlns:a16="http://schemas.microsoft.com/office/drawing/2014/main" id="{B115688F-742D-4947-9415-79B5669641C7}"/>
                  </a:ext>
                </a:extLst>
              </p:cNvPr>
              <p:cNvSpPr/>
              <p:nvPr/>
            </p:nvSpPr>
            <p:spPr>
              <a:xfrm>
                <a:off x="4362449" y="1928872"/>
                <a:ext cx="2046414" cy="415498"/>
              </a:xfrm>
              <a:prstGeom prst="rect">
                <a:avLst/>
              </a:prstGeom>
            </p:spPr>
            <p:txBody>
              <a:bodyPr wrap="square" lIns="0" tIns="0" rIns="0" bIns="0">
                <a:spAutoFit/>
              </a:bodyPr>
              <a:lstStyle/>
              <a:p>
                <a:pPr marL="118872" indent="-118872" defTabSz="640080">
                  <a:buFont typeface="Arial" panose="020B0604020202020204" pitchFamily="34" charset="0"/>
                  <a:buChar char="•"/>
                </a:pPr>
                <a:r>
                  <a:rPr lang="en-US" sz="900" dirty="0"/>
                  <a:t>Corporate chapters</a:t>
                </a:r>
              </a:p>
              <a:p>
                <a:pPr marL="118872" indent="-118872" defTabSz="640080">
                  <a:buFont typeface="Arial" panose="020B0604020202020204" pitchFamily="34" charset="0"/>
                  <a:buChar char="•"/>
                </a:pPr>
                <a:r>
                  <a:rPr lang="en-US" sz="900" dirty="0"/>
                  <a:t>Instagram takeovers</a:t>
                </a:r>
              </a:p>
              <a:p>
                <a:pPr marL="118872" indent="-118872" defTabSz="640080">
                  <a:buFont typeface="Arial" panose="020B0604020202020204" pitchFamily="34" charset="0"/>
                  <a:buChar char="•"/>
                </a:pPr>
                <a:r>
                  <a:rPr lang="en-US" sz="900" dirty="0"/>
                  <a:t>Online resume reviews</a:t>
                </a:r>
              </a:p>
            </p:txBody>
          </p:sp>
          <p:sp>
            <p:nvSpPr>
              <p:cNvPr id="39" name="Oval 38">
                <a:extLst>
                  <a:ext uri="{FF2B5EF4-FFF2-40B4-BE49-F238E27FC236}">
                    <a16:creationId xmlns:a16="http://schemas.microsoft.com/office/drawing/2014/main" id="{A8164EA3-50AE-4E94-931F-B328F040AEED}"/>
                  </a:ext>
                </a:extLst>
              </p:cNvPr>
              <p:cNvSpPr/>
              <p:nvPr/>
            </p:nvSpPr>
            <p:spPr bwMode="gray">
              <a:xfrm>
                <a:off x="99194" y="2028274"/>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2</a:t>
                </a:r>
              </a:p>
            </p:txBody>
          </p:sp>
        </p:grpSp>
        <p:grpSp>
          <p:nvGrpSpPr>
            <p:cNvPr id="51" name="Group 50">
              <a:extLst>
                <a:ext uri="{FF2B5EF4-FFF2-40B4-BE49-F238E27FC236}">
                  <a16:creationId xmlns:a16="http://schemas.microsoft.com/office/drawing/2014/main" id="{6F631279-C03C-4303-8A21-6D40176CDA6C}"/>
                </a:ext>
              </a:extLst>
            </p:cNvPr>
            <p:cNvGrpSpPr/>
            <p:nvPr/>
          </p:nvGrpSpPr>
          <p:grpSpPr>
            <a:xfrm>
              <a:off x="249685" y="2468828"/>
              <a:ext cx="5873302" cy="553998"/>
              <a:chOff x="87760" y="2493327"/>
              <a:chExt cx="5873302" cy="553998"/>
            </a:xfrm>
          </p:grpSpPr>
          <p:sp>
            <p:nvSpPr>
              <p:cNvPr id="17" name="Text Placeholder 20">
                <a:extLst>
                  <a:ext uri="{FF2B5EF4-FFF2-40B4-BE49-F238E27FC236}">
                    <a16:creationId xmlns:a16="http://schemas.microsoft.com/office/drawing/2014/main" id="{74A41F1F-F68A-4123-8656-A108EFD51B09}"/>
                  </a:ext>
                </a:extLst>
              </p:cNvPr>
              <p:cNvSpPr txBox="1">
                <a:spLocks/>
              </p:cNvSpPr>
              <p:nvPr/>
            </p:nvSpPr>
            <p:spPr>
              <a:xfrm>
                <a:off x="1777254" y="2506233"/>
                <a:ext cx="2208609" cy="528186"/>
              </a:xfrm>
              <a:prstGeom prst="rect">
                <a:avLst/>
              </a:prstGeom>
            </p:spPr>
            <p:txBody>
              <a:bodyPr lIns="0" tIns="0" rIns="0" bIns="0"/>
              <a:lstStyle>
                <a:defPPr>
                  <a:defRPr lang="en-US"/>
                </a:defPPr>
                <a:lvl1pPr indent="0" defTabSz="480060">
                  <a:lnSpc>
                    <a:spcPct val="100000"/>
                  </a:lnSpc>
                  <a:spcBef>
                    <a:spcPts val="500"/>
                  </a:spcBef>
                  <a:buClrTx/>
                  <a:buFont typeface="Arial" panose="020B0604020202020204" pitchFamily="34" charset="0"/>
                  <a:buNone/>
                  <a:defRPr sz="1000" b="1"/>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sz="900" b="0" dirty="0"/>
                  <a:t>Develop skills-based roles, identify best-fit alumni to participate, and make proactive asks of alumni </a:t>
                </a:r>
              </a:p>
            </p:txBody>
          </p:sp>
          <p:sp>
            <p:nvSpPr>
              <p:cNvPr id="27" name="Text Placeholder 18">
                <a:extLst>
                  <a:ext uri="{FF2B5EF4-FFF2-40B4-BE49-F238E27FC236}">
                    <a16:creationId xmlns:a16="http://schemas.microsoft.com/office/drawing/2014/main" id="{C54C660E-DCDE-4BD4-B034-2E6AC1AEB328}"/>
                  </a:ext>
                </a:extLst>
              </p:cNvPr>
              <p:cNvSpPr txBox="1">
                <a:spLocks/>
              </p:cNvSpPr>
              <p:nvPr/>
            </p:nvSpPr>
            <p:spPr>
              <a:xfrm>
                <a:off x="414758" y="2626332"/>
                <a:ext cx="1293656" cy="287989"/>
              </a:xfrm>
              <a:prstGeom prst="rect">
                <a:avLst/>
              </a:prstGeom>
            </p:spPr>
            <p:txBody>
              <a:bodyPr lIns="0" tIns="0" rIns="0" bIns="0"/>
              <a:lstStyle>
                <a:defPPr>
                  <a:defRPr lang="en-US"/>
                </a:defPPr>
                <a:lvl1pPr indent="0" defTabSz="480060">
                  <a:lnSpc>
                    <a:spcPct val="100000"/>
                  </a:lnSpc>
                  <a:spcBef>
                    <a:spcPts val="500"/>
                  </a:spcBef>
                  <a:buClrTx/>
                  <a:buFont typeface="Arial" panose="020B0604020202020204" pitchFamily="34" charset="0"/>
                  <a:buNone/>
                  <a:defRPr sz="1000" b="1"/>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Broker Smarter Matches</a:t>
                </a:r>
              </a:p>
            </p:txBody>
          </p:sp>
          <p:sp>
            <p:nvSpPr>
              <p:cNvPr id="29" name="Rectangle 28">
                <a:extLst>
                  <a:ext uri="{FF2B5EF4-FFF2-40B4-BE49-F238E27FC236}">
                    <a16:creationId xmlns:a16="http://schemas.microsoft.com/office/drawing/2014/main" id="{D8BF2FB1-7FF0-4A0A-B06A-BA1361B3E490}"/>
                  </a:ext>
                </a:extLst>
              </p:cNvPr>
              <p:cNvSpPr/>
              <p:nvPr/>
            </p:nvSpPr>
            <p:spPr>
              <a:xfrm>
                <a:off x="4362449" y="2493327"/>
                <a:ext cx="1598613" cy="553998"/>
              </a:xfrm>
              <a:prstGeom prst="rect">
                <a:avLst/>
              </a:prstGeom>
            </p:spPr>
            <p:txBody>
              <a:bodyPr wrap="square" lIns="0" tIns="0" rIns="0" bIns="0">
                <a:spAutoFit/>
              </a:bodyPr>
              <a:lstStyle/>
              <a:p>
                <a:pPr marL="118872" indent="-118872" defTabSz="640080">
                  <a:buFont typeface="Arial" panose="020B0604020202020204" pitchFamily="34" charset="0"/>
                  <a:buChar char="•"/>
                </a:pPr>
                <a:r>
                  <a:rPr lang="en-US" sz="900" dirty="0"/>
                  <a:t>Academic volunteer roles </a:t>
                </a:r>
              </a:p>
              <a:p>
                <a:pPr marL="118872" indent="-118872" defTabSz="640080">
                  <a:buFont typeface="Arial" panose="020B0604020202020204" pitchFamily="34" charset="0"/>
                  <a:buChar char="•"/>
                </a:pPr>
                <a:r>
                  <a:rPr lang="en-US" sz="900" dirty="0"/>
                  <a:t>Website with clear volunteer opportunities</a:t>
                </a:r>
              </a:p>
              <a:p>
                <a:pPr marL="118872" indent="-118872" defTabSz="640080">
                  <a:buFont typeface="Arial" panose="020B0604020202020204" pitchFamily="34" charset="0"/>
                  <a:buChar char="•"/>
                </a:pPr>
                <a:endParaRPr lang="en-US" sz="900" dirty="0"/>
              </a:p>
            </p:txBody>
          </p:sp>
          <p:sp>
            <p:nvSpPr>
              <p:cNvPr id="40" name="Oval 39">
                <a:extLst>
                  <a:ext uri="{FF2B5EF4-FFF2-40B4-BE49-F238E27FC236}">
                    <a16:creationId xmlns:a16="http://schemas.microsoft.com/office/drawing/2014/main" id="{CD7269B1-4ACD-4CD2-8E2B-4401DC3B6A5C}"/>
                  </a:ext>
                </a:extLst>
              </p:cNvPr>
              <p:cNvSpPr/>
              <p:nvPr/>
            </p:nvSpPr>
            <p:spPr bwMode="gray">
              <a:xfrm>
                <a:off x="87760" y="2661979"/>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3</a:t>
                </a:r>
              </a:p>
            </p:txBody>
          </p:sp>
        </p:grpSp>
        <p:grpSp>
          <p:nvGrpSpPr>
            <p:cNvPr id="52" name="Group 51">
              <a:extLst>
                <a:ext uri="{FF2B5EF4-FFF2-40B4-BE49-F238E27FC236}">
                  <a16:creationId xmlns:a16="http://schemas.microsoft.com/office/drawing/2014/main" id="{5497AAAF-F6DB-4FC3-9088-A9A108300153}"/>
                </a:ext>
              </a:extLst>
            </p:cNvPr>
            <p:cNvGrpSpPr/>
            <p:nvPr/>
          </p:nvGrpSpPr>
          <p:grpSpPr>
            <a:xfrm>
              <a:off x="242492" y="3154804"/>
              <a:ext cx="5780380" cy="553998"/>
              <a:chOff x="80567" y="3145953"/>
              <a:chExt cx="5780380" cy="553998"/>
            </a:xfrm>
          </p:grpSpPr>
          <p:sp>
            <p:nvSpPr>
              <p:cNvPr id="21" name="Text Placeholder 20">
                <a:extLst>
                  <a:ext uri="{FF2B5EF4-FFF2-40B4-BE49-F238E27FC236}">
                    <a16:creationId xmlns:a16="http://schemas.microsoft.com/office/drawing/2014/main" id="{E57C7B18-02E8-45A6-9FA3-B097C57469B5}"/>
                  </a:ext>
                </a:extLst>
              </p:cNvPr>
              <p:cNvSpPr txBox="1">
                <a:spLocks/>
              </p:cNvSpPr>
              <p:nvPr/>
            </p:nvSpPr>
            <p:spPr>
              <a:xfrm>
                <a:off x="425701" y="3236360"/>
                <a:ext cx="1169147" cy="373185"/>
              </a:xfrm>
              <a:prstGeom prst="rect">
                <a:avLst/>
              </a:prstGeom>
            </p:spPr>
            <p:txBody>
              <a:bodyPr lIns="0" tIns="0" rIns="0" bIns="0"/>
              <a:lstStyle>
                <a:defPPr>
                  <a:defRPr lang="en-US"/>
                </a:defPPr>
                <a:lvl1pPr indent="0" defTabSz="480060">
                  <a:lnSpc>
                    <a:spcPct val="100000"/>
                  </a:lnSpc>
                  <a:spcBef>
                    <a:spcPts val="500"/>
                  </a:spcBef>
                  <a:buClrTx/>
                  <a:buFont typeface="Arial" panose="020B0604020202020204" pitchFamily="34" charset="0"/>
                  <a:buNone/>
                  <a:defRPr sz="1000" b="1"/>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Embrace the “Me” Factor</a:t>
                </a:r>
                <a:endParaRPr lang="en-US" sz="900" b="0" i="1" dirty="0"/>
              </a:p>
            </p:txBody>
          </p:sp>
          <p:sp>
            <p:nvSpPr>
              <p:cNvPr id="28" name="Text Placeholder 20">
                <a:extLst>
                  <a:ext uri="{FF2B5EF4-FFF2-40B4-BE49-F238E27FC236}">
                    <a16:creationId xmlns:a16="http://schemas.microsoft.com/office/drawing/2014/main" id="{89934DE7-F081-4470-B0EC-EA8C30DD1B13}"/>
                  </a:ext>
                </a:extLst>
              </p:cNvPr>
              <p:cNvSpPr txBox="1">
                <a:spLocks/>
              </p:cNvSpPr>
              <p:nvPr/>
            </p:nvSpPr>
            <p:spPr>
              <a:xfrm>
                <a:off x="4362449" y="3215203"/>
                <a:ext cx="1498498" cy="415498"/>
              </a:xfrm>
              <a:prstGeom prst="rect">
                <a:avLst/>
              </a:prstGeom>
            </p:spPr>
            <p:txBody>
              <a:bodyPr wrap="square" lIns="0" tIns="0" rIns="0" bIns="0">
                <a:spAutoFit/>
              </a:bodyPr>
              <a:lstStyle>
                <a:defPPr>
                  <a:defRPr lang="en-US"/>
                </a:defPPr>
                <a:lvl1pPr marL="118872" indent="-118872" defTabSz="640080">
                  <a:buFont typeface="Arial" panose="020B0604020202020204" pitchFamily="34" charset="0"/>
                  <a:buChar char="•"/>
                  <a:defRPr sz="9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Alumni recognition</a:t>
                </a:r>
              </a:p>
              <a:p>
                <a:r>
                  <a:rPr lang="en-US" dirty="0"/>
                  <a:t>Volunteer impact reports</a:t>
                </a:r>
              </a:p>
            </p:txBody>
          </p:sp>
          <p:sp>
            <p:nvSpPr>
              <p:cNvPr id="35" name="Rectangle 34">
                <a:extLst>
                  <a:ext uri="{FF2B5EF4-FFF2-40B4-BE49-F238E27FC236}">
                    <a16:creationId xmlns:a16="http://schemas.microsoft.com/office/drawing/2014/main" id="{E0386BFF-7FDF-4FD0-A908-A7F25A455F76}"/>
                  </a:ext>
                </a:extLst>
              </p:cNvPr>
              <p:cNvSpPr/>
              <p:nvPr/>
            </p:nvSpPr>
            <p:spPr>
              <a:xfrm>
                <a:off x="1777255" y="3145953"/>
                <a:ext cx="2592325" cy="553998"/>
              </a:xfrm>
              <a:prstGeom prst="rect">
                <a:avLst/>
              </a:prstGeom>
            </p:spPr>
            <p:txBody>
              <a:bodyPr wrap="square" lIns="0" tIns="0" rIns="0" bIns="0">
                <a:spAutoFit/>
              </a:bodyPr>
              <a:lstStyle/>
              <a:p>
                <a:pPr defTabSz="640080">
                  <a:spcBef>
                    <a:spcPts val="500"/>
                  </a:spcBef>
                </a:pPr>
                <a:r>
                  <a:rPr lang="en-US" sz="900" dirty="0"/>
                  <a:t>Emphasise the two-way value proposition for volunteers, including professional development, recognition, and communication of their impact</a:t>
                </a:r>
              </a:p>
            </p:txBody>
          </p:sp>
          <p:sp>
            <p:nvSpPr>
              <p:cNvPr id="41" name="Oval 40">
                <a:extLst>
                  <a:ext uri="{FF2B5EF4-FFF2-40B4-BE49-F238E27FC236}">
                    <a16:creationId xmlns:a16="http://schemas.microsoft.com/office/drawing/2014/main" id="{9A15457D-5F3E-441E-BA75-4F266BF5A443}"/>
                  </a:ext>
                </a:extLst>
              </p:cNvPr>
              <p:cNvSpPr/>
              <p:nvPr/>
            </p:nvSpPr>
            <p:spPr bwMode="gray">
              <a:xfrm>
                <a:off x="80567" y="3314605"/>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4</a:t>
                </a:r>
              </a:p>
            </p:txBody>
          </p:sp>
        </p:grpSp>
        <p:sp>
          <p:nvSpPr>
            <p:cNvPr id="45" name="Text Placeholder 19">
              <a:extLst>
                <a:ext uri="{FF2B5EF4-FFF2-40B4-BE49-F238E27FC236}">
                  <a16:creationId xmlns:a16="http://schemas.microsoft.com/office/drawing/2014/main" id="{1E024A9A-7A10-4EFA-9E4E-7735326E0CE5}"/>
                </a:ext>
              </a:extLst>
            </p:cNvPr>
            <p:cNvSpPr txBox="1">
              <a:spLocks/>
            </p:cNvSpPr>
            <p:nvPr/>
          </p:nvSpPr>
          <p:spPr>
            <a:xfrm>
              <a:off x="1939180" y="941998"/>
              <a:ext cx="1100281" cy="116929"/>
            </a:xfrm>
            <a:prstGeom prst="rect">
              <a:avLst/>
            </a:prstGeom>
          </p:spPr>
          <p:txBody>
            <a:bodyPr lIns="0" tIns="0" rIns="0" bIns="0"/>
            <a:lstStyle>
              <a:defPPr>
                <a:defRPr lang="en-US"/>
              </a:defPPr>
              <a:lvl1pPr marL="117475" indent="-117475" defTabSz="480060">
                <a:lnSpc>
                  <a:spcPct val="100000"/>
                </a:lnSpc>
                <a:spcBef>
                  <a:spcPts val="500"/>
                </a:spcBef>
                <a:buClrTx/>
                <a:buFont typeface="Arial" panose="020B0604020202020204" pitchFamily="34" charset="0"/>
                <a:buChar char="•"/>
                <a:defRPr sz="1400">
                  <a:latin typeface="+mj-lt"/>
                </a:defRPr>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pPr marL="0" indent="0">
                <a:buNone/>
              </a:pPr>
              <a:r>
                <a:rPr lang="en-US" sz="1000" b="1" dirty="0">
                  <a:latin typeface="+mn-lt"/>
                </a:rPr>
                <a:t>Description</a:t>
              </a:r>
            </a:p>
          </p:txBody>
        </p:sp>
        <p:sp>
          <p:nvSpPr>
            <p:cNvPr id="46" name="Text Placeholder 19">
              <a:extLst>
                <a:ext uri="{FF2B5EF4-FFF2-40B4-BE49-F238E27FC236}">
                  <a16:creationId xmlns:a16="http://schemas.microsoft.com/office/drawing/2014/main" id="{D90B808B-EC69-4E23-81B5-E13CC13F08F4}"/>
                </a:ext>
              </a:extLst>
            </p:cNvPr>
            <p:cNvSpPr txBox="1">
              <a:spLocks/>
            </p:cNvSpPr>
            <p:nvPr/>
          </p:nvSpPr>
          <p:spPr>
            <a:xfrm>
              <a:off x="587675" y="973729"/>
              <a:ext cx="376940" cy="113176"/>
            </a:xfrm>
            <a:prstGeom prst="rect">
              <a:avLst/>
            </a:prstGeom>
          </p:spPr>
          <p:txBody>
            <a:bodyPr lIns="0" tIns="0" rIns="0" bIns="0"/>
            <a:lstStyle>
              <a:defPPr>
                <a:defRPr lang="en-US"/>
              </a:defPPr>
              <a:lvl1pPr marL="117475" indent="-117475" defTabSz="480060">
                <a:lnSpc>
                  <a:spcPct val="100000"/>
                </a:lnSpc>
                <a:spcBef>
                  <a:spcPts val="500"/>
                </a:spcBef>
                <a:buClrTx/>
                <a:buFont typeface="Arial" panose="020B0604020202020204" pitchFamily="34" charset="0"/>
                <a:buChar char="•"/>
                <a:defRPr sz="1400">
                  <a:latin typeface="+mj-lt"/>
                </a:defRPr>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pPr marL="0" indent="0">
                <a:buNone/>
              </a:pPr>
              <a:r>
                <a:rPr lang="en-US" sz="1000" b="1" dirty="0">
                  <a:latin typeface="+mn-lt"/>
                </a:rPr>
                <a:t>Rule</a:t>
              </a:r>
            </a:p>
          </p:txBody>
        </p:sp>
        <p:sp>
          <p:nvSpPr>
            <p:cNvPr id="47" name="Text Placeholder 19">
              <a:extLst>
                <a:ext uri="{FF2B5EF4-FFF2-40B4-BE49-F238E27FC236}">
                  <a16:creationId xmlns:a16="http://schemas.microsoft.com/office/drawing/2014/main" id="{5428D0EB-5BBC-40BE-8AB7-7F1458921C30}"/>
                </a:ext>
              </a:extLst>
            </p:cNvPr>
            <p:cNvSpPr txBox="1">
              <a:spLocks/>
            </p:cNvSpPr>
            <p:nvPr/>
          </p:nvSpPr>
          <p:spPr>
            <a:xfrm>
              <a:off x="4531505" y="941997"/>
              <a:ext cx="1100281" cy="116929"/>
            </a:xfrm>
            <a:prstGeom prst="rect">
              <a:avLst/>
            </a:prstGeom>
          </p:spPr>
          <p:txBody>
            <a:bodyPr lIns="0" tIns="0" rIns="0" bIns="0"/>
            <a:lstStyle>
              <a:defPPr>
                <a:defRPr lang="en-US"/>
              </a:defPPr>
              <a:lvl1pPr marL="117475" indent="-117475" defTabSz="480060">
                <a:lnSpc>
                  <a:spcPct val="100000"/>
                </a:lnSpc>
                <a:spcBef>
                  <a:spcPts val="500"/>
                </a:spcBef>
                <a:buClrTx/>
                <a:buFont typeface="Arial" panose="020B0604020202020204" pitchFamily="34" charset="0"/>
                <a:buChar char="•"/>
                <a:defRPr sz="1400">
                  <a:latin typeface="+mj-lt"/>
                </a:defRPr>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pPr marL="0" indent="0">
                <a:buNone/>
              </a:pPr>
              <a:r>
                <a:rPr lang="en-US" sz="1000" b="1" dirty="0">
                  <a:latin typeface="+mn-lt"/>
                </a:rPr>
                <a:t>Examples</a:t>
              </a:r>
            </a:p>
          </p:txBody>
        </p:sp>
        <p:grpSp>
          <p:nvGrpSpPr>
            <p:cNvPr id="53" name="Group 52">
              <a:extLst>
                <a:ext uri="{FF2B5EF4-FFF2-40B4-BE49-F238E27FC236}">
                  <a16:creationId xmlns:a16="http://schemas.microsoft.com/office/drawing/2014/main" id="{C2AC05DA-E941-4E2A-9EFB-8980E5A63E1D}"/>
                </a:ext>
              </a:extLst>
            </p:cNvPr>
            <p:cNvGrpSpPr/>
            <p:nvPr/>
          </p:nvGrpSpPr>
          <p:grpSpPr>
            <a:xfrm>
              <a:off x="249685" y="3840780"/>
              <a:ext cx="6231612" cy="646331"/>
              <a:chOff x="87760" y="3840780"/>
              <a:chExt cx="6231612" cy="646331"/>
            </a:xfrm>
          </p:grpSpPr>
          <p:sp>
            <p:nvSpPr>
              <p:cNvPr id="30" name="Rectangle 29">
                <a:extLst>
                  <a:ext uri="{FF2B5EF4-FFF2-40B4-BE49-F238E27FC236}">
                    <a16:creationId xmlns:a16="http://schemas.microsoft.com/office/drawing/2014/main" id="{18477E78-303E-4CD3-B1BD-A53271643005}"/>
                  </a:ext>
                </a:extLst>
              </p:cNvPr>
              <p:cNvSpPr/>
              <p:nvPr/>
            </p:nvSpPr>
            <p:spPr>
              <a:xfrm>
                <a:off x="1777255" y="3840780"/>
                <a:ext cx="2468035" cy="646331"/>
              </a:xfrm>
              <a:prstGeom prst="rect">
                <a:avLst/>
              </a:prstGeom>
            </p:spPr>
            <p:txBody>
              <a:bodyPr lIns="0" tIns="0" rIns="0" bIns="0"/>
              <a:lstStyle/>
              <a:p>
                <a:pPr defTabSz="480060">
                  <a:spcBef>
                    <a:spcPts val="500"/>
                  </a:spcBef>
                </a:pPr>
                <a:r>
                  <a:rPr lang="en-US" sz="900" dirty="0"/>
                  <a:t>Establish and deepen relationships with other campus stakeholders to underscore importance of alumni engagement with student career development</a:t>
                </a:r>
              </a:p>
            </p:txBody>
          </p:sp>
          <p:sp>
            <p:nvSpPr>
              <p:cNvPr id="37" name="Text Placeholder 20">
                <a:extLst>
                  <a:ext uri="{FF2B5EF4-FFF2-40B4-BE49-F238E27FC236}">
                    <a16:creationId xmlns:a16="http://schemas.microsoft.com/office/drawing/2014/main" id="{2997BA20-0471-4817-BD44-FBFB0321A525}"/>
                  </a:ext>
                </a:extLst>
              </p:cNvPr>
              <p:cNvSpPr txBox="1">
                <a:spLocks/>
              </p:cNvSpPr>
              <p:nvPr/>
            </p:nvSpPr>
            <p:spPr>
              <a:xfrm>
                <a:off x="425701" y="3977353"/>
                <a:ext cx="1169147" cy="373185"/>
              </a:xfrm>
              <a:prstGeom prst="rect">
                <a:avLst/>
              </a:prstGeom>
            </p:spPr>
            <p:txBody>
              <a:bodyPr lIns="0" tIns="0" rIns="0" bIns="0"/>
              <a:lstStyle>
                <a:defPPr>
                  <a:defRPr lang="en-US"/>
                </a:defPPr>
                <a:lvl1pPr indent="0" defTabSz="480060">
                  <a:lnSpc>
                    <a:spcPct val="100000"/>
                  </a:lnSpc>
                  <a:spcBef>
                    <a:spcPts val="500"/>
                  </a:spcBef>
                  <a:buClrTx/>
                  <a:buFont typeface="Arial" panose="020B0604020202020204" pitchFamily="34" charset="0"/>
                  <a:buNone/>
                  <a:defRPr sz="1000" b="1"/>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Cultivate Campus Allies</a:t>
                </a:r>
                <a:endParaRPr lang="en-US" sz="900" b="0" i="1" dirty="0"/>
              </a:p>
            </p:txBody>
          </p:sp>
          <p:sp>
            <p:nvSpPr>
              <p:cNvPr id="42" name="Oval 41">
                <a:extLst>
                  <a:ext uri="{FF2B5EF4-FFF2-40B4-BE49-F238E27FC236}">
                    <a16:creationId xmlns:a16="http://schemas.microsoft.com/office/drawing/2014/main" id="{496E1326-4252-45C5-A637-D850B473F5B9}"/>
                  </a:ext>
                </a:extLst>
              </p:cNvPr>
              <p:cNvSpPr/>
              <p:nvPr/>
            </p:nvSpPr>
            <p:spPr bwMode="gray">
              <a:xfrm>
                <a:off x="87760" y="4055598"/>
                <a:ext cx="216694" cy="2166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1463675"/>
                <a:r>
                  <a:rPr lang="en-US" b="1" dirty="0">
                    <a:solidFill>
                      <a:schemeClr val="bg1"/>
                    </a:solidFill>
                    <a:latin typeface="+mj-lt"/>
                  </a:rPr>
                  <a:t>5</a:t>
                </a:r>
              </a:p>
            </p:txBody>
          </p:sp>
          <p:sp>
            <p:nvSpPr>
              <p:cNvPr id="48" name="Text Placeholder 20">
                <a:extLst>
                  <a:ext uri="{FF2B5EF4-FFF2-40B4-BE49-F238E27FC236}">
                    <a16:creationId xmlns:a16="http://schemas.microsoft.com/office/drawing/2014/main" id="{594335AA-7698-4DB0-A92A-4DA99A41B5AC}"/>
                  </a:ext>
                </a:extLst>
              </p:cNvPr>
              <p:cNvSpPr txBox="1">
                <a:spLocks/>
              </p:cNvSpPr>
              <p:nvPr/>
            </p:nvSpPr>
            <p:spPr>
              <a:xfrm>
                <a:off x="4369580" y="3886946"/>
                <a:ext cx="1949792" cy="553998"/>
              </a:xfrm>
              <a:prstGeom prst="rect">
                <a:avLst/>
              </a:prstGeom>
            </p:spPr>
            <p:txBody>
              <a:bodyPr wrap="square" lIns="0" tIns="0" rIns="0" bIns="0">
                <a:spAutoFit/>
              </a:bodyPr>
              <a:lstStyle>
                <a:defPPr>
                  <a:defRPr lang="en-US"/>
                </a:defPPr>
                <a:lvl1pPr marL="118872" indent="-118872" defTabSz="640080">
                  <a:buFont typeface="Arial" panose="020B0604020202020204" pitchFamily="34" charset="0"/>
                  <a:buChar char="•"/>
                  <a:defRPr sz="900"/>
                </a:lvl1pPr>
                <a:lvl2pPr marL="228600" indent="-114300" defTabSz="480060">
                  <a:lnSpc>
                    <a:spcPct val="100000"/>
                  </a:lnSpc>
                  <a:spcBef>
                    <a:spcPts val="500"/>
                  </a:spcBef>
                  <a:buClrTx/>
                  <a:buFont typeface="Verdana" panose="020B0604030504040204" pitchFamily="34" charset="0"/>
                  <a:buChar char="–"/>
                  <a:defRPr sz="900"/>
                </a:lvl2pPr>
                <a:lvl3pPr marL="342900" indent="-114300" defTabSz="480060">
                  <a:lnSpc>
                    <a:spcPct val="100000"/>
                  </a:lnSpc>
                  <a:spcBef>
                    <a:spcPts val="500"/>
                  </a:spcBef>
                  <a:buClrTx/>
                  <a:buFont typeface="Arial" panose="020B0604020202020204" pitchFamily="34" charset="0"/>
                  <a:buChar char="•"/>
                  <a:defRPr sz="900"/>
                </a:lvl3pPr>
                <a:lvl4pPr marL="457200" indent="-114300" defTabSz="480060">
                  <a:lnSpc>
                    <a:spcPct val="100000"/>
                  </a:lnSpc>
                  <a:spcBef>
                    <a:spcPts val="500"/>
                  </a:spcBef>
                  <a:buFont typeface="Verdana" panose="020B0604030504040204" pitchFamily="34" charset="0"/>
                  <a:buChar char="–"/>
                  <a:defRPr sz="900"/>
                </a:lvl4pPr>
                <a:lvl5pPr marL="571500" indent="-114300" defTabSz="480060">
                  <a:lnSpc>
                    <a:spcPct val="100000"/>
                  </a:lnSpc>
                  <a:spcBef>
                    <a:spcPts val="500"/>
                  </a:spcBef>
                  <a:buFont typeface="Arial" panose="020B0604020202020204" pitchFamily="34" charset="0"/>
                  <a:buChar char="•"/>
                  <a:defRPr sz="900" baseline="0"/>
                </a:lvl5pPr>
                <a:lvl6pPr marL="685800" indent="-114300" defTabSz="480060">
                  <a:lnSpc>
                    <a:spcPct val="100000"/>
                  </a:lnSpc>
                  <a:spcBef>
                    <a:spcPts val="500"/>
                  </a:spcBef>
                  <a:buFont typeface="Verdana" panose="020B0604030504040204" pitchFamily="34" charset="0"/>
                  <a:buChar char="–"/>
                  <a:defRPr sz="900"/>
                </a:lvl6pPr>
                <a:lvl7pPr marL="800100" indent="-114300" defTabSz="480060">
                  <a:lnSpc>
                    <a:spcPct val="100000"/>
                  </a:lnSpc>
                  <a:spcBef>
                    <a:spcPts val="500"/>
                  </a:spcBef>
                  <a:buFont typeface="Arial" panose="020B0604020202020204" pitchFamily="34" charset="0"/>
                  <a:buChar char="•"/>
                  <a:defRPr sz="900"/>
                </a:lvl7pPr>
                <a:lvl8pPr marL="914400" indent="-114300" defTabSz="480060">
                  <a:lnSpc>
                    <a:spcPct val="100000"/>
                  </a:lnSpc>
                  <a:spcBef>
                    <a:spcPts val="500"/>
                  </a:spcBef>
                  <a:buFont typeface="Verdana" panose="020B0604030504040204" pitchFamily="34" charset="0"/>
                  <a:buChar char="–"/>
                  <a:defRPr sz="900"/>
                </a:lvl8pPr>
                <a:lvl9pPr marL="1028700" indent="-114300" defTabSz="480060">
                  <a:lnSpc>
                    <a:spcPct val="100000"/>
                  </a:lnSpc>
                  <a:spcBef>
                    <a:spcPts val="500"/>
                  </a:spcBef>
                  <a:buFont typeface="Arial" panose="020B0604020202020204" pitchFamily="34" charset="0"/>
                  <a:buChar char="•"/>
                  <a:defRPr sz="900"/>
                </a:lvl9pPr>
              </a:lstStyle>
              <a:p>
                <a:r>
                  <a:rPr lang="en-US" dirty="0"/>
                  <a:t>Campus engagement form</a:t>
                </a:r>
              </a:p>
              <a:p>
                <a:r>
                  <a:rPr lang="en-US" dirty="0"/>
                  <a:t>Alumni request form</a:t>
                </a:r>
              </a:p>
              <a:p>
                <a:r>
                  <a:rPr lang="en-US" dirty="0"/>
                  <a:t>Community of practice</a:t>
                </a:r>
              </a:p>
              <a:p>
                <a:endParaRPr lang="en-US" dirty="0"/>
              </a:p>
            </p:txBody>
          </p:sp>
        </p:grpSp>
      </p:grpSp>
    </p:spTree>
    <p:extLst>
      <p:ext uri="{BB962C8B-B14F-4D97-AF65-F5344CB8AC3E}">
        <p14:creationId xmlns:p14="http://schemas.microsoft.com/office/powerpoint/2010/main" val="28188275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4027401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6EC1EC-0E0F-4B2B-8EC5-0FEB9BDC6D35}"/>
              </a:ext>
            </a:extLst>
          </p:cNvPr>
          <p:cNvSpPr>
            <a:spLocks noGrp="1"/>
          </p:cNvSpPr>
          <p:nvPr>
            <p:ph type="body" sz="quarter" idx="15"/>
          </p:nvPr>
        </p:nvSpPr>
        <p:spPr/>
        <p:txBody>
          <a:bodyPr/>
          <a:lstStyle/>
          <a:p>
            <a:r>
              <a:rPr lang="en-US" dirty="0"/>
              <a:t>Alumni Relations Well-Primed to Lead the Way but Often Underutilised </a:t>
            </a:r>
          </a:p>
        </p:txBody>
      </p:sp>
      <p:sp>
        <p:nvSpPr>
          <p:cNvPr id="3" name="Text Placeholder 2">
            <a:extLst>
              <a:ext uri="{FF2B5EF4-FFF2-40B4-BE49-F238E27FC236}">
                <a16:creationId xmlns:a16="http://schemas.microsoft.com/office/drawing/2014/main" id="{0D36B3F3-1F37-46C5-8AA5-907BD19E683B}"/>
              </a:ext>
            </a:extLst>
          </p:cNvPr>
          <p:cNvSpPr>
            <a:spLocks noGrp="1"/>
          </p:cNvSpPr>
          <p:nvPr>
            <p:ph type="body" sz="quarter" idx="16"/>
          </p:nvPr>
        </p:nvSpPr>
        <p:spPr>
          <a:xfrm>
            <a:off x="280194" y="38228"/>
            <a:ext cx="4217378" cy="197634"/>
          </a:xfrm>
        </p:spPr>
        <p:txBody>
          <a:bodyPr/>
          <a:lstStyle/>
          <a:p>
            <a:r>
              <a:rPr lang="en-US" dirty="0"/>
              <a:t>Problem 3: Making Student-Alumni Connections Often No One’s Job on Campus</a:t>
            </a:r>
          </a:p>
        </p:txBody>
      </p:sp>
      <p:sp>
        <p:nvSpPr>
          <p:cNvPr id="4" name="Text Placeholder 3">
            <a:extLst>
              <a:ext uri="{FF2B5EF4-FFF2-40B4-BE49-F238E27FC236}">
                <a16:creationId xmlns:a16="http://schemas.microsoft.com/office/drawing/2014/main" id="{6ADE5E76-F3DE-4D91-8033-6505DD104DF4}"/>
              </a:ext>
            </a:extLst>
          </p:cNvPr>
          <p:cNvSpPr>
            <a:spLocks noGrp="1"/>
          </p:cNvSpPr>
          <p:nvPr>
            <p:ph type="body" sz="quarter" idx="18"/>
          </p:nvPr>
        </p:nvSpPr>
        <p:spPr>
          <a:xfrm>
            <a:off x="3667052" y="4702547"/>
            <a:ext cx="2733748" cy="123111"/>
          </a:xfrm>
        </p:spPr>
        <p:txBody>
          <a:bodyPr/>
          <a:lstStyle/>
          <a:p>
            <a:pPr algn="r"/>
            <a:r>
              <a:rPr lang="en-US" dirty="0"/>
              <a:t>Source:; DePaul University, Chicago, IL; EAB interviews and analysis.</a:t>
            </a:r>
          </a:p>
        </p:txBody>
      </p:sp>
      <p:sp>
        <p:nvSpPr>
          <p:cNvPr id="6" name="Title 5">
            <a:extLst>
              <a:ext uri="{FF2B5EF4-FFF2-40B4-BE49-F238E27FC236}">
                <a16:creationId xmlns:a16="http://schemas.microsoft.com/office/drawing/2014/main" id="{67BBD4B6-5FAF-48E2-A3A7-AEBE59492F32}"/>
              </a:ext>
            </a:extLst>
          </p:cNvPr>
          <p:cNvSpPr>
            <a:spLocks noGrp="1"/>
          </p:cNvSpPr>
          <p:nvPr>
            <p:ph type="title"/>
          </p:nvPr>
        </p:nvSpPr>
        <p:spPr/>
        <p:txBody>
          <a:bodyPr/>
          <a:lstStyle/>
          <a:p>
            <a:r>
              <a:rPr lang="en-US" dirty="0"/>
              <a:t>A Missed Opportunity</a:t>
            </a:r>
          </a:p>
        </p:txBody>
      </p:sp>
      <p:sp>
        <p:nvSpPr>
          <p:cNvPr id="51" name="Text Placeholder 4">
            <a:extLst>
              <a:ext uri="{FF2B5EF4-FFF2-40B4-BE49-F238E27FC236}">
                <a16:creationId xmlns:a16="http://schemas.microsoft.com/office/drawing/2014/main" id="{DDA6006C-9FE5-4C45-AC92-CD98FE0F081F}"/>
              </a:ext>
            </a:extLst>
          </p:cNvPr>
          <p:cNvSpPr>
            <a:spLocks noGrp="1"/>
          </p:cNvSpPr>
          <p:nvPr>
            <p:ph type="body" sz="quarter" idx="19"/>
          </p:nvPr>
        </p:nvSpPr>
        <p:spPr>
          <a:xfrm>
            <a:off x="0" y="4557713"/>
            <a:ext cx="2046204" cy="76944"/>
          </a:xfrm>
        </p:spPr>
        <p:txBody>
          <a:bodyPr/>
          <a:lstStyle/>
          <a:p>
            <a:r>
              <a:rPr lang="en-US" dirty="0"/>
              <a:t>EAB Survey of UK Universities; N=23</a:t>
            </a:r>
          </a:p>
        </p:txBody>
      </p:sp>
      <p:grpSp>
        <p:nvGrpSpPr>
          <p:cNvPr id="5" name="Group 4">
            <a:extLst>
              <a:ext uri="{FF2B5EF4-FFF2-40B4-BE49-F238E27FC236}">
                <a16:creationId xmlns:a16="http://schemas.microsoft.com/office/drawing/2014/main" id="{61AF2252-2DB2-4645-AE88-5DAAACE7CA36}"/>
              </a:ext>
            </a:extLst>
          </p:cNvPr>
          <p:cNvGrpSpPr/>
          <p:nvPr/>
        </p:nvGrpSpPr>
        <p:grpSpPr>
          <a:xfrm>
            <a:off x="263859" y="961249"/>
            <a:ext cx="5886576" cy="3679771"/>
            <a:chOff x="263859" y="961249"/>
            <a:chExt cx="5886576" cy="3679771"/>
          </a:xfrm>
        </p:grpSpPr>
        <p:sp>
          <p:nvSpPr>
            <p:cNvPr id="7" name="TextBox 6">
              <a:extLst>
                <a:ext uri="{FF2B5EF4-FFF2-40B4-BE49-F238E27FC236}">
                  <a16:creationId xmlns:a16="http://schemas.microsoft.com/office/drawing/2014/main" id="{BF95B558-2126-4EFE-A575-8CC4148FC3B9}"/>
                </a:ext>
              </a:extLst>
            </p:cNvPr>
            <p:cNvSpPr txBox="1"/>
            <p:nvPr/>
          </p:nvSpPr>
          <p:spPr>
            <a:xfrm>
              <a:off x="3200400" y="961249"/>
              <a:ext cx="2855723" cy="307777"/>
            </a:xfrm>
            <a:prstGeom prst="rect">
              <a:avLst/>
            </a:prstGeom>
            <a:noFill/>
          </p:spPr>
          <p:txBody>
            <a:bodyPr wrap="square" lIns="0" tIns="0" rIns="0" bIns="0" rtlCol="0">
              <a:spAutoFit/>
            </a:bodyPr>
            <a:lstStyle/>
            <a:p>
              <a:pPr>
                <a:spcBef>
                  <a:spcPts val="500"/>
                </a:spcBef>
              </a:pPr>
              <a:r>
                <a:rPr lang="en-US" sz="1000" b="1" dirty="0"/>
                <a:t>…But Efforts Fail Due to Lack of Strong Leadership on Campuses</a:t>
              </a:r>
            </a:p>
          </p:txBody>
        </p:sp>
        <p:sp>
          <p:nvSpPr>
            <p:cNvPr id="20" name="TextBox 19">
              <a:extLst>
                <a:ext uri="{FF2B5EF4-FFF2-40B4-BE49-F238E27FC236}">
                  <a16:creationId xmlns:a16="http://schemas.microsoft.com/office/drawing/2014/main" id="{7FF3963E-3C72-4145-B18D-95D1B80C4407}"/>
                </a:ext>
              </a:extLst>
            </p:cNvPr>
            <p:cNvSpPr txBox="1"/>
            <p:nvPr/>
          </p:nvSpPr>
          <p:spPr>
            <a:xfrm>
              <a:off x="263859" y="961249"/>
              <a:ext cx="2552467" cy="307777"/>
            </a:xfrm>
            <a:prstGeom prst="rect">
              <a:avLst/>
            </a:prstGeom>
            <a:noFill/>
          </p:spPr>
          <p:txBody>
            <a:bodyPr wrap="square" lIns="0" tIns="0" rIns="0" bIns="0" rtlCol="0">
              <a:spAutoFit/>
            </a:bodyPr>
            <a:lstStyle/>
            <a:p>
              <a:pPr>
                <a:spcBef>
                  <a:spcPts val="500"/>
                </a:spcBef>
              </a:pPr>
              <a:r>
                <a:rPr lang="en-US" sz="1000" b="1" dirty="0"/>
                <a:t>Alumni Relations Has Potential to  Enhance Student Employability… </a:t>
              </a:r>
            </a:p>
          </p:txBody>
        </p:sp>
        <p:sp>
          <p:nvSpPr>
            <p:cNvPr id="56" name="Text Placeholder 1">
              <a:extLst>
                <a:ext uri="{FF2B5EF4-FFF2-40B4-BE49-F238E27FC236}">
                  <a16:creationId xmlns:a16="http://schemas.microsoft.com/office/drawing/2014/main" id="{6F217508-8DD9-408B-9841-09E5B15A21BC}"/>
                </a:ext>
              </a:extLst>
            </p:cNvPr>
            <p:cNvSpPr txBox="1">
              <a:spLocks/>
            </p:cNvSpPr>
            <p:nvPr/>
          </p:nvSpPr>
          <p:spPr bwMode="gray">
            <a:xfrm>
              <a:off x="3617736" y="1421441"/>
              <a:ext cx="2135752" cy="1061802"/>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82880" tIns="210312" rIns="182880" bIns="18288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lgn="ctr">
                <a:buNone/>
              </a:pPr>
              <a:endParaRPr lang="en-US" dirty="0"/>
            </a:p>
          </p:txBody>
        </p:sp>
        <p:sp>
          <p:nvSpPr>
            <p:cNvPr id="58" name="TextBox 57">
              <a:extLst>
                <a:ext uri="{FF2B5EF4-FFF2-40B4-BE49-F238E27FC236}">
                  <a16:creationId xmlns:a16="http://schemas.microsoft.com/office/drawing/2014/main" id="{BE7A3BB4-95D5-4895-8459-47D47FF41C49}"/>
                </a:ext>
              </a:extLst>
            </p:cNvPr>
            <p:cNvSpPr txBox="1"/>
            <p:nvPr/>
          </p:nvSpPr>
          <p:spPr bwMode="gray">
            <a:xfrm>
              <a:off x="4349986" y="1509025"/>
              <a:ext cx="671252" cy="384721"/>
            </a:xfrm>
            <a:prstGeom prst="rect">
              <a:avLst/>
            </a:prstGeom>
            <a:noFill/>
          </p:spPr>
          <p:txBody>
            <a:bodyPr wrap="square" lIns="0" tIns="0" rIns="0" bIns="0" rtlCol="0">
              <a:spAutoFit/>
            </a:bodyPr>
            <a:lstStyle/>
            <a:p>
              <a:r>
                <a:rPr lang="en-US" sz="2500" dirty="0">
                  <a:solidFill>
                    <a:schemeClr val="accent6"/>
                  </a:solidFill>
                  <a:latin typeface="+mj-lt"/>
                </a:rPr>
                <a:t>48%</a:t>
              </a:r>
            </a:p>
          </p:txBody>
        </p:sp>
        <p:sp>
          <p:nvSpPr>
            <p:cNvPr id="62" name="TextBox 61">
              <a:extLst>
                <a:ext uri="{FF2B5EF4-FFF2-40B4-BE49-F238E27FC236}">
                  <a16:creationId xmlns:a16="http://schemas.microsoft.com/office/drawing/2014/main" id="{12A543D3-B409-4F58-A710-C07ADCE0D70F}"/>
                </a:ext>
              </a:extLst>
            </p:cNvPr>
            <p:cNvSpPr txBox="1"/>
            <p:nvPr/>
          </p:nvSpPr>
          <p:spPr>
            <a:xfrm>
              <a:off x="3971293" y="1914539"/>
              <a:ext cx="1428638" cy="369332"/>
            </a:xfrm>
            <a:prstGeom prst="rect">
              <a:avLst/>
            </a:prstGeom>
            <a:noFill/>
          </p:spPr>
          <p:txBody>
            <a:bodyPr wrap="square" lIns="0" tIns="0" rIns="0" bIns="0" rtlCol="0">
              <a:spAutoFit/>
            </a:bodyPr>
            <a:lstStyle/>
            <a:p>
              <a:pPr>
                <a:spcBef>
                  <a:spcPts val="500"/>
                </a:spcBef>
              </a:pPr>
              <a:r>
                <a:rPr lang="en-US" sz="800" dirty="0"/>
                <a:t>of UK alumni leaders don’t collaborate with other campus units</a:t>
              </a:r>
              <a:r>
                <a:rPr lang="en-US" sz="800" baseline="30000" dirty="0"/>
                <a:t>1</a:t>
              </a:r>
            </a:p>
          </p:txBody>
        </p:sp>
        <p:grpSp>
          <p:nvGrpSpPr>
            <p:cNvPr id="9" name="Group 8">
              <a:extLst>
                <a:ext uri="{FF2B5EF4-FFF2-40B4-BE49-F238E27FC236}">
                  <a16:creationId xmlns:a16="http://schemas.microsoft.com/office/drawing/2014/main" id="{9AE39955-6A17-4F57-87E9-AB2DD73FF5F6}"/>
                </a:ext>
              </a:extLst>
            </p:cNvPr>
            <p:cNvGrpSpPr/>
            <p:nvPr/>
          </p:nvGrpSpPr>
          <p:grpSpPr>
            <a:xfrm>
              <a:off x="263859" y="1464162"/>
              <a:ext cx="2559210" cy="2260573"/>
              <a:chOff x="280194" y="1683116"/>
              <a:chExt cx="2559210" cy="2260573"/>
            </a:xfrm>
          </p:grpSpPr>
          <p:sp>
            <p:nvSpPr>
              <p:cNvPr id="46" name="TextBox 45">
                <a:extLst>
                  <a:ext uri="{FF2B5EF4-FFF2-40B4-BE49-F238E27FC236}">
                    <a16:creationId xmlns:a16="http://schemas.microsoft.com/office/drawing/2014/main" id="{AFB59FC5-FC6E-489E-BC50-2F9CEC86C821}"/>
                  </a:ext>
                </a:extLst>
              </p:cNvPr>
              <p:cNvSpPr txBox="1"/>
              <p:nvPr/>
            </p:nvSpPr>
            <p:spPr>
              <a:xfrm>
                <a:off x="841453" y="3528191"/>
                <a:ext cx="1584220" cy="415498"/>
              </a:xfrm>
              <a:prstGeom prst="rect">
                <a:avLst/>
              </a:prstGeom>
              <a:noFill/>
            </p:spPr>
            <p:txBody>
              <a:bodyPr wrap="square" lIns="0" tIns="0" rIns="0" bIns="0" rtlCol="0">
                <a:spAutoFit/>
              </a:bodyPr>
              <a:lstStyle/>
              <a:p>
                <a:pPr>
                  <a:spcBef>
                    <a:spcPts val="500"/>
                  </a:spcBef>
                </a:pPr>
                <a:r>
                  <a:rPr lang="en-US" sz="900" dirty="0"/>
                  <a:t>Can share </a:t>
                </a:r>
                <a:r>
                  <a:rPr lang="en-US" sz="900" b="1" dirty="0"/>
                  <a:t>best practices in engaging alumni </a:t>
                </a:r>
                <a:r>
                  <a:rPr lang="en-US" sz="900" dirty="0"/>
                  <a:t>for volunteering opportunities</a:t>
                </a:r>
              </a:p>
            </p:txBody>
          </p:sp>
          <p:sp>
            <p:nvSpPr>
              <p:cNvPr id="63" name="TextBox 62">
                <a:extLst>
                  <a:ext uri="{FF2B5EF4-FFF2-40B4-BE49-F238E27FC236}">
                    <a16:creationId xmlns:a16="http://schemas.microsoft.com/office/drawing/2014/main" id="{4AF4A787-12C2-4272-B2D7-8F8941C065A6}"/>
                  </a:ext>
                </a:extLst>
              </p:cNvPr>
              <p:cNvSpPr txBox="1"/>
              <p:nvPr/>
            </p:nvSpPr>
            <p:spPr>
              <a:xfrm>
                <a:off x="793200" y="1683116"/>
                <a:ext cx="2046204" cy="415498"/>
              </a:xfrm>
              <a:prstGeom prst="rect">
                <a:avLst/>
              </a:prstGeom>
              <a:noFill/>
            </p:spPr>
            <p:txBody>
              <a:bodyPr wrap="square" lIns="0" tIns="0" rIns="0" bIns="0" rtlCol="0">
                <a:spAutoFit/>
              </a:bodyPr>
              <a:lstStyle/>
              <a:p>
                <a:pPr>
                  <a:spcBef>
                    <a:spcPts val="500"/>
                  </a:spcBef>
                </a:pPr>
                <a:r>
                  <a:rPr lang="en-US" sz="900" dirty="0"/>
                  <a:t>Has access and relationships with a </a:t>
                </a:r>
                <a:r>
                  <a:rPr lang="en-US" sz="900" b="1" dirty="0"/>
                  <a:t>robust and diverse network of alumni </a:t>
                </a:r>
                <a:r>
                  <a:rPr lang="en-US" sz="900" dirty="0"/>
                  <a:t>eager to help students</a:t>
                </a:r>
              </a:p>
            </p:txBody>
          </p:sp>
          <p:grpSp>
            <p:nvGrpSpPr>
              <p:cNvPr id="14" name="Group 13">
                <a:extLst>
                  <a:ext uri="{FF2B5EF4-FFF2-40B4-BE49-F238E27FC236}">
                    <a16:creationId xmlns:a16="http://schemas.microsoft.com/office/drawing/2014/main" id="{24DB6593-A082-4D2C-A7B1-8CFEBA25F40F}"/>
                  </a:ext>
                </a:extLst>
              </p:cNvPr>
              <p:cNvGrpSpPr/>
              <p:nvPr/>
            </p:nvGrpSpPr>
            <p:grpSpPr>
              <a:xfrm>
                <a:off x="288047" y="2530862"/>
                <a:ext cx="2417053" cy="553998"/>
                <a:chOff x="290890" y="2388668"/>
                <a:chExt cx="2319032" cy="553998"/>
              </a:xfrm>
            </p:grpSpPr>
            <p:sp>
              <p:nvSpPr>
                <p:cNvPr id="44" name="TextBox 43">
                  <a:extLst>
                    <a:ext uri="{FF2B5EF4-FFF2-40B4-BE49-F238E27FC236}">
                      <a16:creationId xmlns:a16="http://schemas.microsoft.com/office/drawing/2014/main" id="{5383E241-B5D7-4388-A26B-372AE0E87876}"/>
                    </a:ext>
                  </a:extLst>
                </p:cNvPr>
                <p:cNvSpPr txBox="1"/>
                <p:nvPr/>
              </p:nvSpPr>
              <p:spPr>
                <a:xfrm>
                  <a:off x="793201" y="2388668"/>
                  <a:ext cx="1816721" cy="553998"/>
                </a:xfrm>
                <a:prstGeom prst="rect">
                  <a:avLst/>
                </a:prstGeom>
                <a:noFill/>
              </p:spPr>
              <p:txBody>
                <a:bodyPr wrap="square" lIns="0" tIns="0" rIns="0" bIns="0" rtlCol="0">
                  <a:spAutoFit/>
                </a:bodyPr>
                <a:lstStyle/>
                <a:p>
                  <a:pPr>
                    <a:spcBef>
                      <a:spcPts val="500"/>
                    </a:spcBef>
                  </a:pPr>
                  <a:r>
                    <a:rPr lang="en-US" sz="900" dirty="0"/>
                    <a:t>Maintains</a:t>
                  </a:r>
                  <a:r>
                    <a:rPr lang="en-US" sz="900" b="1" dirty="0"/>
                    <a:t> alumni employment data </a:t>
                  </a:r>
                  <a:r>
                    <a:rPr lang="en-US" sz="900" dirty="0"/>
                    <a:t>including location, employers, job titles, university major, etc.</a:t>
                  </a:r>
                </a:p>
              </p:txBody>
            </p:sp>
            <p:pic>
              <p:nvPicPr>
                <p:cNvPr id="8" name="Picture 7" descr="A close up of a logo&#10;&#10;Description automatically generated">
                  <a:extLst>
                    <a:ext uri="{FF2B5EF4-FFF2-40B4-BE49-F238E27FC236}">
                      <a16:creationId xmlns:a16="http://schemas.microsoft.com/office/drawing/2014/main" id="{E3499EE1-F724-400E-A656-AF95F6ABC41B}"/>
                    </a:ext>
                  </a:extLst>
                </p:cNvPr>
                <p:cNvPicPr>
                  <a:picLocks noChangeAspect="1"/>
                </p:cNvPicPr>
                <p:nvPr/>
              </p:nvPicPr>
              <p:blipFill>
                <a:blip r:embed="rId3"/>
                <a:stretch>
                  <a:fillRect/>
                </a:stretch>
              </p:blipFill>
              <p:spPr>
                <a:xfrm>
                  <a:off x="290890" y="2489396"/>
                  <a:ext cx="297311" cy="352542"/>
                </a:xfrm>
                <a:prstGeom prst="rect">
                  <a:avLst/>
                </a:prstGeom>
              </p:spPr>
            </p:pic>
          </p:grpSp>
          <p:pic>
            <p:nvPicPr>
              <p:cNvPr id="11" name="Picture 10" descr="A picture containing object&#10;&#10;Description automatically generated">
                <a:extLst>
                  <a:ext uri="{FF2B5EF4-FFF2-40B4-BE49-F238E27FC236}">
                    <a16:creationId xmlns:a16="http://schemas.microsoft.com/office/drawing/2014/main" id="{F4331C0B-7DFF-4198-8A14-173737BC6B9A}"/>
                  </a:ext>
                </a:extLst>
              </p:cNvPr>
              <p:cNvPicPr>
                <a:picLocks noChangeAspect="1"/>
              </p:cNvPicPr>
              <p:nvPr/>
            </p:nvPicPr>
            <p:blipFill>
              <a:blip r:embed="rId4"/>
              <a:stretch>
                <a:fillRect/>
              </a:stretch>
            </p:blipFill>
            <p:spPr>
              <a:xfrm>
                <a:off x="290890" y="1755136"/>
                <a:ext cx="352542" cy="271458"/>
              </a:xfrm>
              <a:prstGeom prst="rect">
                <a:avLst/>
              </a:prstGeom>
            </p:spPr>
          </p:pic>
          <p:pic>
            <p:nvPicPr>
              <p:cNvPr id="13" name="Picture 12">
                <a:extLst>
                  <a:ext uri="{FF2B5EF4-FFF2-40B4-BE49-F238E27FC236}">
                    <a16:creationId xmlns:a16="http://schemas.microsoft.com/office/drawing/2014/main" id="{CF787992-C2F8-4A1F-8358-1239324ADD3D}"/>
                  </a:ext>
                </a:extLst>
              </p:cNvPr>
              <p:cNvPicPr>
                <a:picLocks noChangeAspect="1"/>
              </p:cNvPicPr>
              <p:nvPr/>
            </p:nvPicPr>
            <p:blipFill>
              <a:blip r:embed="rId5"/>
              <a:stretch>
                <a:fillRect/>
              </a:stretch>
            </p:blipFill>
            <p:spPr>
              <a:xfrm>
                <a:off x="280194" y="3563106"/>
                <a:ext cx="469234" cy="345668"/>
              </a:xfrm>
              <a:prstGeom prst="rect">
                <a:avLst/>
              </a:prstGeom>
            </p:spPr>
          </p:pic>
        </p:grpSp>
        <p:grpSp>
          <p:nvGrpSpPr>
            <p:cNvPr id="40" name="Group 39">
              <a:extLst>
                <a:ext uri="{FF2B5EF4-FFF2-40B4-BE49-F238E27FC236}">
                  <a16:creationId xmlns:a16="http://schemas.microsoft.com/office/drawing/2014/main" id="{945CA626-FF79-4120-A30F-0DC3AD5CD90A}"/>
                </a:ext>
              </a:extLst>
            </p:cNvPr>
            <p:cNvGrpSpPr/>
            <p:nvPr/>
          </p:nvGrpSpPr>
          <p:grpSpPr bwMode="gray">
            <a:xfrm>
              <a:off x="5481816" y="1421441"/>
              <a:ext cx="271672" cy="181522"/>
              <a:chOff x="4411101" y="2003891"/>
              <a:chExt cx="271672" cy="181522"/>
            </a:xfrm>
          </p:grpSpPr>
          <p:sp>
            <p:nvSpPr>
              <p:cNvPr id="41" name="Rectangle 40">
                <a:extLst>
                  <a:ext uri="{FF2B5EF4-FFF2-40B4-BE49-F238E27FC236}">
                    <a16:creationId xmlns:a16="http://schemas.microsoft.com/office/drawing/2014/main" id="{CC8AD6B6-5766-47F7-9919-34363050889E}"/>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42" name="Round Same Side Corner Rectangle 27">
                <a:extLst>
                  <a:ext uri="{FF2B5EF4-FFF2-40B4-BE49-F238E27FC236}">
                    <a16:creationId xmlns:a16="http://schemas.microsoft.com/office/drawing/2014/main" id="{9F1CEA25-630C-42A7-B443-1511E7972BA3}"/>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43" name="Freeform 28">
                <a:extLst>
                  <a:ext uri="{FF2B5EF4-FFF2-40B4-BE49-F238E27FC236}">
                    <a16:creationId xmlns:a16="http://schemas.microsoft.com/office/drawing/2014/main" id="{346D9DDF-EA7D-4B3C-AE7D-8318E21DEF0E}"/>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sp>
          <p:nvSpPr>
            <p:cNvPr id="55" name="Rectangle 54">
              <a:extLst>
                <a:ext uri="{FF2B5EF4-FFF2-40B4-BE49-F238E27FC236}">
                  <a16:creationId xmlns:a16="http://schemas.microsoft.com/office/drawing/2014/main" id="{84C28896-2032-42B7-BAEE-DF0C16BBDFA5}"/>
                </a:ext>
              </a:extLst>
            </p:cNvPr>
            <p:cNvSpPr/>
            <p:nvPr/>
          </p:nvSpPr>
          <p:spPr bwMode="gray">
            <a:xfrm>
              <a:off x="3200401" y="2754321"/>
              <a:ext cx="2950034" cy="1770485"/>
            </a:xfrm>
            <a:prstGeom prst="rect">
              <a:avLst/>
            </a:prstGeom>
            <a:noFill/>
            <a:ln w="19050">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7160" tIns="182880" rIns="137160" bIns="228600" numCol="1" spcCol="0" rtlCol="0" fromWordArt="0" anchor="t" anchorCtr="0" forceAA="0" compatLnSpc="1">
              <a:prstTxWarp prst="textNoShape">
                <a:avLst/>
              </a:prstTxWarp>
              <a:spAutoFit/>
            </a:bodyPr>
            <a:lstStyle/>
            <a:p>
              <a:pPr>
                <a:lnSpc>
                  <a:spcPct val="110000"/>
                </a:lnSpc>
                <a:spcBef>
                  <a:spcPts val="500"/>
                </a:spcBef>
              </a:pPr>
              <a:r>
                <a:rPr lang="en-US" sz="800" dirty="0">
                  <a:solidFill>
                    <a:schemeClr val="tx1"/>
                  </a:solidFill>
                </a:rPr>
                <a:t>“We’re trying to </a:t>
              </a:r>
              <a:r>
                <a:rPr lang="en-US" sz="800" b="1" dirty="0">
                  <a:solidFill>
                    <a:schemeClr val="tx1"/>
                  </a:solidFill>
                </a:rPr>
                <a:t>encourage campus to work more and more with our office</a:t>
              </a:r>
              <a:r>
                <a:rPr lang="en-US" sz="800" dirty="0">
                  <a:solidFill>
                    <a:schemeClr val="tx1"/>
                  </a:solidFill>
                </a:rPr>
                <a:t>… [there’s an] urban legend on campus that you can’t ask alumni relations for anything because they’re not going to give you donor information, causing them to create their own shadow databases, and work outside of us. But really- we’re here to help!”</a:t>
              </a:r>
            </a:p>
            <a:p>
              <a:pPr algn="r">
                <a:lnSpc>
                  <a:spcPct val="110000"/>
                </a:lnSpc>
                <a:spcBef>
                  <a:spcPts val="500"/>
                </a:spcBef>
              </a:pPr>
              <a:r>
                <a:rPr lang="en-US" sz="800" dirty="0">
                  <a:solidFill>
                    <a:schemeClr val="tx1"/>
                  </a:solidFill>
                  <a:latin typeface="+mj-lt"/>
                </a:rPr>
                <a:t>Tracy Krahl, AVP of Communications and Engagement</a:t>
              </a:r>
            </a:p>
            <a:p>
              <a:pPr algn="r">
                <a:lnSpc>
                  <a:spcPct val="110000"/>
                </a:lnSpc>
                <a:spcBef>
                  <a:spcPts val="300"/>
                </a:spcBef>
              </a:pPr>
              <a:r>
                <a:rPr lang="en-US" sz="800" dirty="0">
                  <a:solidFill>
                    <a:schemeClr val="tx1"/>
                  </a:solidFill>
                </a:rPr>
                <a:t>DEPAUL UNIVERSITY</a:t>
              </a:r>
            </a:p>
          </p:txBody>
        </p:sp>
        <p:grpSp>
          <p:nvGrpSpPr>
            <p:cNvPr id="57" name="Group 56">
              <a:extLst>
                <a:ext uri="{FF2B5EF4-FFF2-40B4-BE49-F238E27FC236}">
                  <a16:creationId xmlns:a16="http://schemas.microsoft.com/office/drawing/2014/main" id="{31C92F99-464D-4773-9594-4407F0FDA52C}"/>
                </a:ext>
              </a:extLst>
            </p:cNvPr>
            <p:cNvGrpSpPr/>
            <p:nvPr/>
          </p:nvGrpSpPr>
          <p:grpSpPr bwMode="gray">
            <a:xfrm>
              <a:off x="3281239" y="2594969"/>
              <a:ext cx="349734" cy="298959"/>
              <a:chOff x="1184558" y="1125416"/>
              <a:chExt cx="423178" cy="361740"/>
            </a:xfrm>
          </p:grpSpPr>
          <p:sp>
            <p:nvSpPr>
              <p:cNvPr id="66" name="Rectangle 65">
                <a:extLst>
                  <a:ext uri="{FF2B5EF4-FFF2-40B4-BE49-F238E27FC236}">
                    <a16:creationId xmlns:a16="http://schemas.microsoft.com/office/drawing/2014/main" id="{3749CE6A-0E31-4986-8BF9-4D7A12254EE8}"/>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67" name="Group 66">
                <a:extLst>
                  <a:ext uri="{FF2B5EF4-FFF2-40B4-BE49-F238E27FC236}">
                    <a16:creationId xmlns:a16="http://schemas.microsoft.com/office/drawing/2014/main" id="{66E7E1E0-E5F9-4ADE-87B3-AC3F39AD1C31}"/>
                  </a:ext>
                </a:extLst>
              </p:cNvPr>
              <p:cNvGrpSpPr/>
              <p:nvPr/>
            </p:nvGrpSpPr>
            <p:grpSpPr bwMode="gray">
              <a:xfrm flipH="1" flipV="1">
                <a:off x="1245161" y="1176800"/>
                <a:ext cx="315403" cy="272386"/>
                <a:chOff x="3359444" y="2551001"/>
                <a:chExt cx="394764" cy="340924"/>
              </a:xfrm>
            </p:grpSpPr>
            <p:sp>
              <p:nvSpPr>
                <p:cNvPr id="68" name="Freeform 67">
                  <a:extLst>
                    <a:ext uri="{FF2B5EF4-FFF2-40B4-BE49-F238E27FC236}">
                      <a16:creationId xmlns:a16="http://schemas.microsoft.com/office/drawing/2014/main" id="{797839C0-F369-4835-8A0C-279A21D097E4}"/>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69" name="Freeform 68">
                  <a:extLst>
                    <a:ext uri="{FF2B5EF4-FFF2-40B4-BE49-F238E27FC236}">
                      <a16:creationId xmlns:a16="http://schemas.microsoft.com/office/drawing/2014/main" id="{0DC8BF3F-F1BC-4DC6-85CF-51DAF80E22E1}"/>
                    </a:ext>
                  </a:extLst>
                </p:cNvPr>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nvGrpSpPr>
            <p:cNvPr id="59" name="Group 58">
              <a:extLst>
                <a:ext uri="{FF2B5EF4-FFF2-40B4-BE49-F238E27FC236}">
                  <a16:creationId xmlns:a16="http://schemas.microsoft.com/office/drawing/2014/main" id="{88526D9B-7DA2-4247-9DCA-6B9F621134D3}"/>
                </a:ext>
              </a:extLst>
            </p:cNvPr>
            <p:cNvGrpSpPr/>
            <p:nvPr/>
          </p:nvGrpSpPr>
          <p:grpSpPr bwMode="gray">
            <a:xfrm rot="10800000">
              <a:off x="5635621" y="4342061"/>
              <a:ext cx="349734" cy="298959"/>
              <a:chOff x="1184558" y="1125416"/>
              <a:chExt cx="423178" cy="361740"/>
            </a:xfrm>
          </p:grpSpPr>
          <p:sp>
            <p:nvSpPr>
              <p:cNvPr id="60" name="Rectangle 59">
                <a:extLst>
                  <a:ext uri="{FF2B5EF4-FFF2-40B4-BE49-F238E27FC236}">
                    <a16:creationId xmlns:a16="http://schemas.microsoft.com/office/drawing/2014/main" id="{39782E98-094C-48B9-BC4B-F8778991FB2B}"/>
                  </a:ext>
                </a:extLst>
              </p:cNvPr>
              <p:cNvSpPr/>
              <p:nvPr/>
            </p:nvSpPr>
            <p:spPr bwMode="gray">
              <a:xfrm>
                <a:off x="1184558" y="1125416"/>
                <a:ext cx="423178" cy="361740"/>
              </a:xfrm>
              <a:prstGeom prst="rect">
                <a:avLst/>
              </a:prstGeom>
              <a:solidFill>
                <a:schemeClr val="bg1"/>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grpSp>
            <p:nvGrpSpPr>
              <p:cNvPr id="61" name="Group 60">
                <a:extLst>
                  <a:ext uri="{FF2B5EF4-FFF2-40B4-BE49-F238E27FC236}">
                    <a16:creationId xmlns:a16="http://schemas.microsoft.com/office/drawing/2014/main" id="{4BF8EE2D-A8D0-4A71-B93C-E47EDEBDAF7A}"/>
                  </a:ext>
                </a:extLst>
              </p:cNvPr>
              <p:cNvGrpSpPr/>
              <p:nvPr/>
            </p:nvGrpSpPr>
            <p:grpSpPr bwMode="gray">
              <a:xfrm flipH="1" flipV="1">
                <a:off x="1245161" y="1176800"/>
                <a:ext cx="315403" cy="272386"/>
                <a:chOff x="3359444" y="2551001"/>
                <a:chExt cx="394764" cy="340924"/>
              </a:xfrm>
            </p:grpSpPr>
            <p:sp>
              <p:nvSpPr>
                <p:cNvPr id="64" name="Freeform 72">
                  <a:extLst>
                    <a:ext uri="{FF2B5EF4-FFF2-40B4-BE49-F238E27FC236}">
                      <a16:creationId xmlns:a16="http://schemas.microsoft.com/office/drawing/2014/main" id="{8F605326-1B25-4A61-898F-5FA000E3F301}"/>
                    </a:ext>
                  </a:extLst>
                </p:cNvPr>
                <p:cNvSpPr>
                  <a:spLocks/>
                </p:cNvSpPr>
                <p:nvPr/>
              </p:nvSpPr>
              <p:spPr bwMode="gray">
                <a:xfrm rot="10800000">
                  <a:off x="3359444" y="2551001"/>
                  <a:ext cx="182786" cy="340924"/>
                </a:xfrm>
                <a:custGeom>
                  <a:avLst/>
                  <a:gdLst>
                    <a:gd name="T0" fmla="*/ 1467 w 1517"/>
                    <a:gd name="T1" fmla="*/ 169 h 2830"/>
                    <a:gd name="T2" fmla="*/ 1364 w 1517"/>
                    <a:gd name="T3" fmla="*/ 277 h 2830"/>
                    <a:gd name="T4" fmla="*/ 1246 w 1517"/>
                    <a:gd name="T5" fmla="*/ 406 h 2830"/>
                    <a:gd name="T6" fmla="*/ 1121 w 1517"/>
                    <a:gd name="T7" fmla="*/ 548 h 2830"/>
                    <a:gd name="T8" fmla="*/ 994 w 1517"/>
                    <a:gd name="T9" fmla="*/ 700 h 2830"/>
                    <a:gd name="T10" fmla="*/ 874 w 1517"/>
                    <a:gd name="T11" fmla="*/ 854 h 2830"/>
                    <a:gd name="T12" fmla="*/ 766 w 1517"/>
                    <a:gd name="T13" fmla="*/ 1006 h 2830"/>
                    <a:gd name="T14" fmla="*/ 676 w 1517"/>
                    <a:gd name="T15" fmla="*/ 1148 h 2830"/>
                    <a:gd name="T16" fmla="*/ 613 w 1517"/>
                    <a:gd name="T17" fmla="*/ 1277 h 2830"/>
                    <a:gd name="T18" fmla="*/ 581 w 1517"/>
                    <a:gd name="T19" fmla="*/ 1385 h 2830"/>
                    <a:gd name="T20" fmla="*/ 586 w 1517"/>
                    <a:gd name="T21" fmla="*/ 1451 h 2830"/>
                    <a:gd name="T22" fmla="*/ 615 w 1517"/>
                    <a:gd name="T23" fmla="*/ 1481 h 2830"/>
                    <a:gd name="T24" fmla="*/ 652 w 1517"/>
                    <a:gd name="T25" fmla="*/ 1493 h 2830"/>
                    <a:gd name="T26" fmla="*/ 679 w 1517"/>
                    <a:gd name="T27" fmla="*/ 1495 h 2830"/>
                    <a:gd name="T28" fmla="*/ 770 w 1517"/>
                    <a:gd name="T29" fmla="*/ 1496 h 2830"/>
                    <a:gd name="T30" fmla="*/ 873 w 1517"/>
                    <a:gd name="T31" fmla="*/ 1500 h 2830"/>
                    <a:gd name="T32" fmla="*/ 983 w 1517"/>
                    <a:gd name="T33" fmla="*/ 1512 h 2830"/>
                    <a:gd name="T34" fmla="*/ 1094 w 1517"/>
                    <a:gd name="T35" fmla="*/ 1535 h 2830"/>
                    <a:gd name="T36" fmla="*/ 1202 w 1517"/>
                    <a:gd name="T37" fmla="*/ 1574 h 2830"/>
                    <a:gd name="T38" fmla="*/ 1302 w 1517"/>
                    <a:gd name="T39" fmla="*/ 1632 h 2830"/>
                    <a:gd name="T40" fmla="*/ 1389 w 1517"/>
                    <a:gd name="T41" fmla="*/ 1714 h 2830"/>
                    <a:gd name="T42" fmla="*/ 1456 w 1517"/>
                    <a:gd name="T43" fmla="*/ 1822 h 2830"/>
                    <a:gd name="T44" fmla="*/ 1501 w 1517"/>
                    <a:gd name="T45" fmla="*/ 1959 h 2830"/>
                    <a:gd name="T46" fmla="*/ 1517 w 1517"/>
                    <a:gd name="T47" fmla="*/ 2132 h 2830"/>
                    <a:gd name="T48" fmla="*/ 1497 w 1517"/>
                    <a:gd name="T49" fmla="*/ 2279 h 2830"/>
                    <a:gd name="T50" fmla="*/ 1440 w 1517"/>
                    <a:gd name="T51" fmla="*/ 2424 h 2830"/>
                    <a:gd name="T52" fmla="*/ 1347 w 1517"/>
                    <a:gd name="T53" fmla="*/ 2559 h 2830"/>
                    <a:gd name="T54" fmla="*/ 1224 w 1517"/>
                    <a:gd name="T55" fmla="*/ 2676 h 2830"/>
                    <a:gd name="T56" fmla="*/ 1071 w 1517"/>
                    <a:gd name="T57" fmla="*/ 2766 h 2830"/>
                    <a:gd name="T58" fmla="*/ 891 w 1517"/>
                    <a:gd name="T59" fmla="*/ 2819 h 2830"/>
                    <a:gd name="T60" fmla="*/ 692 w 1517"/>
                    <a:gd name="T61" fmla="*/ 2828 h 2830"/>
                    <a:gd name="T62" fmla="*/ 513 w 1517"/>
                    <a:gd name="T63" fmla="*/ 2793 h 2830"/>
                    <a:gd name="T64" fmla="*/ 361 w 1517"/>
                    <a:gd name="T65" fmla="*/ 2723 h 2830"/>
                    <a:gd name="T66" fmla="*/ 237 w 1517"/>
                    <a:gd name="T67" fmla="*/ 2624 h 2830"/>
                    <a:gd name="T68" fmla="*/ 140 w 1517"/>
                    <a:gd name="T69" fmla="*/ 2503 h 2830"/>
                    <a:gd name="T70" fmla="*/ 68 w 1517"/>
                    <a:gd name="T71" fmla="*/ 2368 h 2830"/>
                    <a:gd name="T72" fmla="*/ 22 w 1517"/>
                    <a:gd name="T73" fmla="*/ 2224 h 2830"/>
                    <a:gd name="T74" fmla="*/ 2 w 1517"/>
                    <a:gd name="T75" fmla="*/ 2080 h 2830"/>
                    <a:gd name="T76" fmla="*/ 5 w 1517"/>
                    <a:gd name="T77" fmla="*/ 1929 h 2830"/>
                    <a:gd name="T78" fmla="*/ 29 w 1517"/>
                    <a:gd name="T79" fmla="*/ 1767 h 2830"/>
                    <a:gd name="T80" fmla="*/ 77 w 1517"/>
                    <a:gd name="T81" fmla="*/ 1595 h 2830"/>
                    <a:gd name="T82" fmla="*/ 152 w 1517"/>
                    <a:gd name="T83" fmla="*/ 1415 h 2830"/>
                    <a:gd name="T84" fmla="*/ 257 w 1517"/>
                    <a:gd name="T85" fmla="*/ 1222 h 2830"/>
                    <a:gd name="T86" fmla="*/ 394 w 1517"/>
                    <a:gd name="T87" fmla="*/ 1014 h 2830"/>
                    <a:gd name="T88" fmla="*/ 565 w 1517"/>
                    <a:gd name="T89" fmla="*/ 790 h 2830"/>
                    <a:gd name="T90" fmla="*/ 774 w 1517"/>
                    <a:gd name="T91" fmla="*/ 547 h 2830"/>
                    <a:gd name="T92" fmla="*/ 1024 w 1517"/>
                    <a:gd name="T93" fmla="*/ 285 h 2830"/>
                    <a:gd name="T94" fmla="*/ 1318 w 1517"/>
                    <a:gd name="T95" fmla="*/ 0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17" h="2830">
                      <a:moveTo>
                        <a:pt x="1318" y="0"/>
                      </a:moveTo>
                      <a:lnTo>
                        <a:pt x="1497" y="139"/>
                      </a:lnTo>
                      <a:lnTo>
                        <a:pt x="1467" y="169"/>
                      </a:lnTo>
                      <a:lnTo>
                        <a:pt x="1434" y="203"/>
                      </a:lnTo>
                      <a:lnTo>
                        <a:pt x="1399" y="239"/>
                      </a:lnTo>
                      <a:lnTo>
                        <a:pt x="1364" y="277"/>
                      </a:lnTo>
                      <a:lnTo>
                        <a:pt x="1326" y="318"/>
                      </a:lnTo>
                      <a:lnTo>
                        <a:pt x="1286" y="361"/>
                      </a:lnTo>
                      <a:lnTo>
                        <a:pt x="1246" y="406"/>
                      </a:lnTo>
                      <a:lnTo>
                        <a:pt x="1205" y="452"/>
                      </a:lnTo>
                      <a:lnTo>
                        <a:pt x="1163" y="499"/>
                      </a:lnTo>
                      <a:lnTo>
                        <a:pt x="1121" y="548"/>
                      </a:lnTo>
                      <a:lnTo>
                        <a:pt x="1078" y="598"/>
                      </a:lnTo>
                      <a:lnTo>
                        <a:pt x="1036" y="649"/>
                      </a:lnTo>
                      <a:lnTo>
                        <a:pt x="994" y="700"/>
                      </a:lnTo>
                      <a:lnTo>
                        <a:pt x="954" y="751"/>
                      </a:lnTo>
                      <a:lnTo>
                        <a:pt x="913" y="803"/>
                      </a:lnTo>
                      <a:lnTo>
                        <a:pt x="874" y="854"/>
                      </a:lnTo>
                      <a:lnTo>
                        <a:pt x="836" y="906"/>
                      </a:lnTo>
                      <a:lnTo>
                        <a:pt x="801" y="956"/>
                      </a:lnTo>
                      <a:lnTo>
                        <a:pt x="766" y="1006"/>
                      </a:lnTo>
                      <a:lnTo>
                        <a:pt x="733" y="1055"/>
                      </a:lnTo>
                      <a:lnTo>
                        <a:pt x="704" y="1102"/>
                      </a:lnTo>
                      <a:lnTo>
                        <a:pt x="676" y="1148"/>
                      </a:lnTo>
                      <a:lnTo>
                        <a:pt x="652" y="1193"/>
                      </a:lnTo>
                      <a:lnTo>
                        <a:pt x="630" y="1236"/>
                      </a:lnTo>
                      <a:lnTo>
                        <a:pt x="613" y="1277"/>
                      </a:lnTo>
                      <a:lnTo>
                        <a:pt x="599" y="1315"/>
                      </a:lnTo>
                      <a:lnTo>
                        <a:pt x="587" y="1351"/>
                      </a:lnTo>
                      <a:lnTo>
                        <a:pt x="581" y="1385"/>
                      </a:lnTo>
                      <a:lnTo>
                        <a:pt x="579" y="1415"/>
                      </a:lnTo>
                      <a:lnTo>
                        <a:pt x="580" y="1435"/>
                      </a:lnTo>
                      <a:lnTo>
                        <a:pt x="586" y="1451"/>
                      </a:lnTo>
                      <a:lnTo>
                        <a:pt x="594" y="1464"/>
                      </a:lnTo>
                      <a:lnTo>
                        <a:pt x="604" y="1474"/>
                      </a:lnTo>
                      <a:lnTo>
                        <a:pt x="615" y="1481"/>
                      </a:lnTo>
                      <a:lnTo>
                        <a:pt x="627" y="1487"/>
                      </a:lnTo>
                      <a:lnTo>
                        <a:pt x="639" y="1491"/>
                      </a:lnTo>
                      <a:lnTo>
                        <a:pt x="652" y="1493"/>
                      </a:lnTo>
                      <a:lnTo>
                        <a:pt x="663" y="1495"/>
                      </a:lnTo>
                      <a:lnTo>
                        <a:pt x="672" y="1495"/>
                      </a:lnTo>
                      <a:lnTo>
                        <a:pt x="679" y="1495"/>
                      </a:lnTo>
                      <a:lnTo>
                        <a:pt x="708" y="1495"/>
                      </a:lnTo>
                      <a:lnTo>
                        <a:pt x="738" y="1495"/>
                      </a:lnTo>
                      <a:lnTo>
                        <a:pt x="770" y="1496"/>
                      </a:lnTo>
                      <a:lnTo>
                        <a:pt x="804" y="1497"/>
                      </a:lnTo>
                      <a:lnTo>
                        <a:pt x="838" y="1498"/>
                      </a:lnTo>
                      <a:lnTo>
                        <a:pt x="873" y="1500"/>
                      </a:lnTo>
                      <a:lnTo>
                        <a:pt x="910" y="1503"/>
                      </a:lnTo>
                      <a:lnTo>
                        <a:pt x="946" y="1507"/>
                      </a:lnTo>
                      <a:lnTo>
                        <a:pt x="983" y="1512"/>
                      </a:lnTo>
                      <a:lnTo>
                        <a:pt x="1020" y="1518"/>
                      </a:lnTo>
                      <a:lnTo>
                        <a:pt x="1058" y="1526"/>
                      </a:lnTo>
                      <a:lnTo>
                        <a:pt x="1094" y="1535"/>
                      </a:lnTo>
                      <a:lnTo>
                        <a:pt x="1131" y="1547"/>
                      </a:lnTo>
                      <a:lnTo>
                        <a:pt x="1167" y="1560"/>
                      </a:lnTo>
                      <a:lnTo>
                        <a:pt x="1202" y="1574"/>
                      </a:lnTo>
                      <a:lnTo>
                        <a:pt x="1237" y="1591"/>
                      </a:lnTo>
                      <a:lnTo>
                        <a:pt x="1271" y="1611"/>
                      </a:lnTo>
                      <a:lnTo>
                        <a:pt x="1302" y="1632"/>
                      </a:lnTo>
                      <a:lnTo>
                        <a:pt x="1333" y="1657"/>
                      </a:lnTo>
                      <a:lnTo>
                        <a:pt x="1362" y="1684"/>
                      </a:lnTo>
                      <a:lnTo>
                        <a:pt x="1389" y="1714"/>
                      </a:lnTo>
                      <a:lnTo>
                        <a:pt x="1414" y="1746"/>
                      </a:lnTo>
                      <a:lnTo>
                        <a:pt x="1436" y="1782"/>
                      </a:lnTo>
                      <a:lnTo>
                        <a:pt x="1456" y="1822"/>
                      </a:lnTo>
                      <a:lnTo>
                        <a:pt x="1474" y="1863"/>
                      </a:lnTo>
                      <a:lnTo>
                        <a:pt x="1489" y="1910"/>
                      </a:lnTo>
                      <a:lnTo>
                        <a:pt x="1501" y="1959"/>
                      </a:lnTo>
                      <a:lnTo>
                        <a:pt x="1509" y="2013"/>
                      </a:lnTo>
                      <a:lnTo>
                        <a:pt x="1515" y="2071"/>
                      </a:lnTo>
                      <a:lnTo>
                        <a:pt x="1517" y="2132"/>
                      </a:lnTo>
                      <a:lnTo>
                        <a:pt x="1515" y="2180"/>
                      </a:lnTo>
                      <a:lnTo>
                        <a:pt x="1508" y="2229"/>
                      </a:lnTo>
                      <a:lnTo>
                        <a:pt x="1497" y="2279"/>
                      </a:lnTo>
                      <a:lnTo>
                        <a:pt x="1482" y="2328"/>
                      </a:lnTo>
                      <a:lnTo>
                        <a:pt x="1463" y="2376"/>
                      </a:lnTo>
                      <a:lnTo>
                        <a:pt x="1440" y="2424"/>
                      </a:lnTo>
                      <a:lnTo>
                        <a:pt x="1413" y="2470"/>
                      </a:lnTo>
                      <a:lnTo>
                        <a:pt x="1382" y="2515"/>
                      </a:lnTo>
                      <a:lnTo>
                        <a:pt x="1347" y="2559"/>
                      </a:lnTo>
                      <a:lnTo>
                        <a:pt x="1310" y="2601"/>
                      </a:lnTo>
                      <a:lnTo>
                        <a:pt x="1269" y="2640"/>
                      </a:lnTo>
                      <a:lnTo>
                        <a:pt x="1224" y="2676"/>
                      </a:lnTo>
                      <a:lnTo>
                        <a:pt x="1176" y="2710"/>
                      </a:lnTo>
                      <a:lnTo>
                        <a:pt x="1125" y="2739"/>
                      </a:lnTo>
                      <a:lnTo>
                        <a:pt x="1071" y="2766"/>
                      </a:lnTo>
                      <a:lnTo>
                        <a:pt x="1014" y="2788"/>
                      </a:lnTo>
                      <a:lnTo>
                        <a:pt x="954" y="2806"/>
                      </a:lnTo>
                      <a:lnTo>
                        <a:pt x="891" y="2819"/>
                      </a:lnTo>
                      <a:lnTo>
                        <a:pt x="826" y="2827"/>
                      </a:lnTo>
                      <a:lnTo>
                        <a:pt x="759" y="2830"/>
                      </a:lnTo>
                      <a:lnTo>
                        <a:pt x="692" y="2828"/>
                      </a:lnTo>
                      <a:lnTo>
                        <a:pt x="629" y="2821"/>
                      </a:lnTo>
                      <a:lnTo>
                        <a:pt x="570" y="2809"/>
                      </a:lnTo>
                      <a:lnTo>
                        <a:pt x="513" y="2793"/>
                      </a:lnTo>
                      <a:lnTo>
                        <a:pt x="459" y="2773"/>
                      </a:lnTo>
                      <a:lnTo>
                        <a:pt x="409" y="2750"/>
                      </a:lnTo>
                      <a:lnTo>
                        <a:pt x="361" y="2723"/>
                      </a:lnTo>
                      <a:lnTo>
                        <a:pt x="317" y="2692"/>
                      </a:lnTo>
                      <a:lnTo>
                        <a:pt x="275" y="2660"/>
                      </a:lnTo>
                      <a:lnTo>
                        <a:pt x="237" y="2624"/>
                      </a:lnTo>
                      <a:lnTo>
                        <a:pt x="202" y="2586"/>
                      </a:lnTo>
                      <a:lnTo>
                        <a:pt x="169" y="2546"/>
                      </a:lnTo>
                      <a:lnTo>
                        <a:pt x="140" y="2503"/>
                      </a:lnTo>
                      <a:lnTo>
                        <a:pt x="112" y="2459"/>
                      </a:lnTo>
                      <a:lnTo>
                        <a:pt x="89" y="2414"/>
                      </a:lnTo>
                      <a:lnTo>
                        <a:pt x="68" y="2368"/>
                      </a:lnTo>
                      <a:lnTo>
                        <a:pt x="50" y="2321"/>
                      </a:lnTo>
                      <a:lnTo>
                        <a:pt x="35" y="2273"/>
                      </a:lnTo>
                      <a:lnTo>
                        <a:pt x="22" y="2224"/>
                      </a:lnTo>
                      <a:lnTo>
                        <a:pt x="12" y="2176"/>
                      </a:lnTo>
                      <a:lnTo>
                        <a:pt x="6" y="2128"/>
                      </a:lnTo>
                      <a:lnTo>
                        <a:pt x="2" y="2080"/>
                      </a:lnTo>
                      <a:lnTo>
                        <a:pt x="0" y="2032"/>
                      </a:lnTo>
                      <a:lnTo>
                        <a:pt x="1" y="1980"/>
                      </a:lnTo>
                      <a:lnTo>
                        <a:pt x="5" y="1929"/>
                      </a:lnTo>
                      <a:lnTo>
                        <a:pt x="10" y="1876"/>
                      </a:lnTo>
                      <a:lnTo>
                        <a:pt x="18" y="1822"/>
                      </a:lnTo>
                      <a:lnTo>
                        <a:pt x="29" y="1767"/>
                      </a:lnTo>
                      <a:lnTo>
                        <a:pt x="43" y="1711"/>
                      </a:lnTo>
                      <a:lnTo>
                        <a:pt x="58" y="1654"/>
                      </a:lnTo>
                      <a:lnTo>
                        <a:pt x="77" y="1595"/>
                      </a:lnTo>
                      <a:lnTo>
                        <a:pt x="99" y="1536"/>
                      </a:lnTo>
                      <a:lnTo>
                        <a:pt x="124" y="1476"/>
                      </a:lnTo>
                      <a:lnTo>
                        <a:pt x="152" y="1415"/>
                      </a:lnTo>
                      <a:lnTo>
                        <a:pt x="183" y="1352"/>
                      </a:lnTo>
                      <a:lnTo>
                        <a:pt x="218" y="1288"/>
                      </a:lnTo>
                      <a:lnTo>
                        <a:pt x="257" y="1222"/>
                      </a:lnTo>
                      <a:lnTo>
                        <a:pt x="299" y="1154"/>
                      </a:lnTo>
                      <a:lnTo>
                        <a:pt x="344" y="1085"/>
                      </a:lnTo>
                      <a:lnTo>
                        <a:pt x="394" y="1014"/>
                      </a:lnTo>
                      <a:lnTo>
                        <a:pt x="447" y="942"/>
                      </a:lnTo>
                      <a:lnTo>
                        <a:pt x="504" y="866"/>
                      </a:lnTo>
                      <a:lnTo>
                        <a:pt x="565" y="790"/>
                      </a:lnTo>
                      <a:lnTo>
                        <a:pt x="630" y="711"/>
                      </a:lnTo>
                      <a:lnTo>
                        <a:pt x="700" y="631"/>
                      </a:lnTo>
                      <a:lnTo>
                        <a:pt x="774" y="547"/>
                      </a:lnTo>
                      <a:lnTo>
                        <a:pt x="853" y="463"/>
                      </a:lnTo>
                      <a:lnTo>
                        <a:pt x="936" y="375"/>
                      </a:lnTo>
                      <a:lnTo>
                        <a:pt x="1024" y="285"/>
                      </a:lnTo>
                      <a:lnTo>
                        <a:pt x="1117" y="193"/>
                      </a:lnTo>
                      <a:lnTo>
                        <a:pt x="1215" y="97"/>
                      </a:lnTo>
                      <a:lnTo>
                        <a:pt x="1318"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sp>
              <p:nvSpPr>
                <p:cNvPr id="65" name="Freeform 73">
                  <a:extLst>
                    <a:ext uri="{FF2B5EF4-FFF2-40B4-BE49-F238E27FC236}">
                      <a16:creationId xmlns:a16="http://schemas.microsoft.com/office/drawing/2014/main" id="{7E1F2204-89C1-41D7-BD27-8F3D905ACF32}"/>
                    </a:ext>
                  </a:extLst>
                </p:cNvPr>
                <p:cNvSpPr>
                  <a:spLocks/>
                </p:cNvSpPr>
                <p:nvPr/>
              </p:nvSpPr>
              <p:spPr bwMode="gray">
                <a:xfrm rot="10800000">
                  <a:off x="3571423" y="2551001"/>
                  <a:ext cx="182785" cy="340924"/>
                </a:xfrm>
                <a:custGeom>
                  <a:avLst/>
                  <a:gdLst>
                    <a:gd name="T0" fmla="*/ 1471 w 1517"/>
                    <a:gd name="T1" fmla="*/ 165 h 2830"/>
                    <a:gd name="T2" fmla="*/ 1374 w 1517"/>
                    <a:gd name="T3" fmla="*/ 265 h 2830"/>
                    <a:gd name="T4" fmla="*/ 1256 w 1517"/>
                    <a:gd name="T5" fmla="*/ 394 h 2830"/>
                    <a:gd name="T6" fmla="*/ 1125 w 1517"/>
                    <a:gd name="T7" fmla="*/ 540 h 2830"/>
                    <a:gd name="T8" fmla="*/ 993 w 1517"/>
                    <a:gd name="T9" fmla="*/ 700 h 2830"/>
                    <a:gd name="T10" fmla="*/ 871 w 1517"/>
                    <a:gd name="T11" fmla="*/ 864 h 2830"/>
                    <a:gd name="T12" fmla="*/ 767 w 1517"/>
                    <a:gd name="T13" fmla="*/ 1025 h 2830"/>
                    <a:gd name="T14" fmla="*/ 689 w 1517"/>
                    <a:gd name="T15" fmla="*/ 1158 h 2830"/>
                    <a:gd name="T16" fmla="*/ 634 w 1517"/>
                    <a:gd name="T17" fmla="*/ 1253 h 2830"/>
                    <a:gd name="T18" fmla="*/ 603 w 1517"/>
                    <a:gd name="T19" fmla="*/ 1319 h 2830"/>
                    <a:gd name="T20" fmla="*/ 585 w 1517"/>
                    <a:gd name="T21" fmla="*/ 1363 h 2830"/>
                    <a:gd name="T22" fmla="*/ 579 w 1517"/>
                    <a:gd name="T23" fmla="*/ 1393 h 2830"/>
                    <a:gd name="T24" fmla="*/ 578 w 1517"/>
                    <a:gd name="T25" fmla="*/ 1415 h 2830"/>
                    <a:gd name="T26" fmla="*/ 591 w 1517"/>
                    <a:gd name="T27" fmla="*/ 1464 h 2830"/>
                    <a:gd name="T28" fmla="*/ 619 w 1517"/>
                    <a:gd name="T29" fmla="*/ 1487 h 2830"/>
                    <a:gd name="T30" fmla="*/ 655 w 1517"/>
                    <a:gd name="T31" fmla="*/ 1495 h 2830"/>
                    <a:gd name="T32" fmla="*/ 708 w 1517"/>
                    <a:gd name="T33" fmla="*/ 1495 h 2830"/>
                    <a:gd name="T34" fmla="*/ 804 w 1517"/>
                    <a:gd name="T35" fmla="*/ 1497 h 2830"/>
                    <a:gd name="T36" fmla="*/ 909 w 1517"/>
                    <a:gd name="T37" fmla="*/ 1503 h 2830"/>
                    <a:gd name="T38" fmla="*/ 1020 w 1517"/>
                    <a:gd name="T39" fmla="*/ 1518 h 2830"/>
                    <a:gd name="T40" fmla="*/ 1131 w 1517"/>
                    <a:gd name="T41" fmla="*/ 1547 h 2830"/>
                    <a:gd name="T42" fmla="*/ 1237 w 1517"/>
                    <a:gd name="T43" fmla="*/ 1591 h 2830"/>
                    <a:gd name="T44" fmla="*/ 1333 w 1517"/>
                    <a:gd name="T45" fmla="*/ 1657 h 2830"/>
                    <a:gd name="T46" fmla="*/ 1414 w 1517"/>
                    <a:gd name="T47" fmla="*/ 1746 h 2830"/>
                    <a:gd name="T48" fmla="*/ 1474 w 1517"/>
                    <a:gd name="T49" fmla="*/ 1863 h 2830"/>
                    <a:gd name="T50" fmla="*/ 1510 w 1517"/>
                    <a:gd name="T51" fmla="*/ 2013 h 2830"/>
                    <a:gd name="T52" fmla="*/ 1515 w 1517"/>
                    <a:gd name="T53" fmla="*/ 2180 h 2830"/>
                    <a:gd name="T54" fmla="*/ 1482 w 1517"/>
                    <a:gd name="T55" fmla="*/ 2328 h 2830"/>
                    <a:gd name="T56" fmla="*/ 1413 w 1517"/>
                    <a:gd name="T57" fmla="*/ 2470 h 2830"/>
                    <a:gd name="T58" fmla="*/ 1310 w 1517"/>
                    <a:gd name="T59" fmla="*/ 2601 h 2830"/>
                    <a:gd name="T60" fmla="*/ 1176 w 1517"/>
                    <a:gd name="T61" fmla="*/ 2710 h 2830"/>
                    <a:gd name="T62" fmla="*/ 1014 w 1517"/>
                    <a:gd name="T63" fmla="*/ 2788 h 2830"/>
                    <a:gd name="T64" fmla="*/ 826 w 1517"/>
                    <a:gd name="T65" fmla="*/ 2827 h 2830"/>
                    <a:gd name="T66" fmla="*/ 629 w 1517"/>
                    <a:gd name="T67" fmla="*/ 2821 h 2830"/>
                    <a:gd name="T68" fmla="*/ 459 w 1517"/>
                    <a:gd name="T69" fmla="*/ 2773 h 2830"/>
                    <a:gd name="T70" fmla="*/ 316 w 1517"/>
                    <a:gd name="T71" fmla="*/ 2692 h 2830"/>
                    <a:gd name="T72" fmla="*/ 201 w 1517"/>
                    <a:gd name="T73" fmla="*/ 2586 h 2830"/>
                    <a:gd name="T74" fmla="*/ 112 w 1517"/>
                    <a:gd name="T75" fmla="*/ 2459 h 2830"/>
                    <a:gd name="T76" fmla="*/ 50 w 1517"/>
                    <a:gd name="T77" fmla="*/ 2321 h 2830"/>
                    <a:gd name="T78" fmla="*/ 12 w 1517"/>
                    <a:gd name="T79" fmla="*/ 2176 h 2830"/>
                    <a:gd name="T80" fmla="*/ 0 w 1517"/>
                    <a:gd name="T81" fmla="*/ 2032 h 2830"/>
                    <a:gd name="T82" fmla="*/ 10 w 1517"/>
                    <a:gd name="T83" fmla="*/ 1876 h 2830"/>
                    <a:gd name="T84" fmla="*/ 42 w 1517"/>
                    <a:gd name="T85" fmla="*/ 1711 h 2830"/>
                    <a:gd name="T86" fmla="*/ 99 w 1517"/>
                    <a:gd name="T87" fmla="*/ 1536 h 2830"/>
                    <a:gd name="T88" fmla="*/ 184 w 1517"/>
                    <a:gd name="T89" fmla="*/ 1352 h 2830"/>
                    <a:gd name="T90" fmla="*/ 298 w 1517"/>
                    <a:gd name="T91" fmla="*/ 1154 h 2830"/>
                    <a:gd name="T92" fmla="*/ 446 w 1517"/>
                    <a:gd name="T93" fmla="*/ 942 h 2830"/>
                    <a:gd name="T94" fmla="*/ 630 w 1517"/>
                    <a:gd name="T95" fmla="*/ 711 h 2830"/>
                    <a:gd name="T96" fmla="*/ 853 w 1517"/>
                    <a:gd name="T97" fmla="*/ 463 h 2830"/>
                    <a:gd name="T98" fmla="*/ 1117 w 1517"/>
                    <a:gd name="T99" fmla="*/ 193 h 2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17" h="2830">
                      <a:moveTo>
                        <a:pt x="1317" y="0"/>
                      </a:moveTo>
                      <a:lnTo>
                        <a:pt x="1496" y="139"/>
                      </a:lnTo>
                      <a:lnTo>
                        <a:pt x="1471" y="165"/>
                      </a:lnTo>
                      <a:lnTo>
                        <a:pt x="1441" y="195"/>
                      </a:lnTo>
                      <a:lnTo>
                        <a:pt x="1409" y="229"/>
                      </a:lnTo>
                      <a:lnTo>
                        <a:pt x="1374" y="265"/>
                      </a:lnTo>
                      <a:lnTo>
                        <a:pt x="1336" y="305"/>
                      </a:lnTo>
                      <a:lnTo>
                        <a:pt x="1296" y="348"/>
                      </a:lnTo>
                      <a:lnTo>
                        <a:pt x="1256" y="394"/>
                      </a:lnTo>
                      <a:lnTo>
                        <a:pt x="1213" y="440"/>
                      </a:lnTo>
                      <a:lnTo>
                        <a:pt x="1169" y="489"/>
                      </a:lnTo>
                      <a:lnTo>
                        <a:pt x="1125" y="540"/>
                      </a:lnTo>
                      <a:lnTo>
                        <a:pt x="1081" y="593"/>
                      </a:lnTo>
                      <a:lnTo>
                        <a:pt x="1037" y="646"/>
                      </a:lnTo>
                      <a:lnTo>
                        <a:pt x="993" y="700"/>
                      </a:lnTo>
                      <a:lnTo>
                        <a:pt x="952" y="754"/>
                      </a:lnTo>
                      <a:lnTo>
                        <a:pt x="910" y="809"/>
                      </a:lnTo>
                      <a:lnTo>
                        <a:pt x="871" y="864"/>
                      </a:lnTo>
                      <a:lnTo>
                        <a:pt x="833" y="918"/>
                      </a:lnTo>
                      <a:lnTo>
                        <a:pt x="799" y="972"/>
                      </a:lnTo>
                      <a:lnTo>
                        <a:pt x="767" y="1025"/>
                      </a:lnTo>
                      <a:lnTo>
                        <a:pt x="738" y="1076"/>
                      </a:lnTo>
                      <a:lnTo>
                        <a:pt x="712" y="1120"/>
                      </a:lnTo>
                      <a:lnTo>
                        <a:pt x="689" y="1158"/>
                      </a:lnTo>
                      <a:lnTo>
                        <a:pt x="668" y="1194"/>
                      </a:lnTo>
                      <a:lnTo>
                        <a:pt x="650" y="1226"/>
                      </a:lnTo>
                      <a:lnTo>
                        <a:pt x="634" y="1253"/>
                      </a:lnTo>
                      <a:lnTo>
                        <a:pt x="622" y="1279"/>
                      </a:lnTo>
                      <a:lnTo>
                        <a:pt x="611" y="1300"/>
                      </a:lnTo>
                      <a:lnTo>
                        <a:pt x="603" y="1319"/>
                      </a:lnTo>
                      <a:lnTo>
                        <a:pt x="596" y="1336"/>
                      </a:lnTo>
                      <a:lnTo>
                        <a:pt x="590" y="1350"/>
                      </a:lnTo>
                      <a:lnTo>
                        <a:pt x="585" y="1363"/>
                      </a:lnTo>
                      <a:lnTo>
                        <a:pt x="582" y="1374"/>
                      </a:lnTo>
                      <a:lnTo>
                        <a:pt x="580" y="1384"/>
                      </a:lnTo>
                      <a:lnTo>
                        <a:pt x="579" y="1393"/>
                      </a:lnTo>
                      <a:lnTo>
                        <a:pt x="579" y="1401"/>
                      </a:lnTo>
                      <a:lnTo>
                        <a:pt x="578" y="1408"/>
                      </a:lnTo>
                      <a:lnTo>
                        <a:pt x="578" y="1415"/>
                      </a:lnTo>
                      <a:lnTo>
                        <a:pt x="580" y="1435"/>
                      </a:lnTo>
                      <a:lnTo>
                        <a:pt x="584" y="1451"/>
                      </a:lnTo>
                      <a:lnTo>
                        <a:pt x="591" y="1464"/>
                      </a:lnTo>
                      <a:lnTo>
                        <a:pt x="599" y="1474"/>
                      </a:lnTo>
                      <a:lnTo>
                        <a:pt x="608" y="1481"/>
                      </a:lnTo>
                      <a:lnTo>
                        <a:pt x="619" y="1487"/>
                      </a:lnTo>
                      <a:lnTo>
                        <a:pt x="631" y="1491"/>
                      </a:lnTo>
                      <a:lnTo>
                        <a:pt x="643" y="1493"/>
                      </a:lnTo>
                      <a:lnTo>
                        <a:pt x="655" y="1495"/>
                      </a:lnTo>
                      <a:lnTo>
                        <a:pt x="667" y="1495"/>
                      </a:lnTo>
                      <a:lnTo>
                        <a:pt x="678" y="1495"/>
                      </a:lnTo>
                      <a:lnTo>
                        <a:pt x="708" y="1495"/>
                      </a:lnTo>
                      <a:lnTo>
                        <a:pt x="737" y="1495"/>
                      </a:lnTo>
                      <a:lnTo>
                        <a:pt x="770" y="1496"/>
                      </a:lnTo>
                      <a:lnTo>
                        <a:pt x="804" y="1497"/>
                      </a:lnTo>
                      <a:lnTo>
                        <a:pt x="837" y="1498"/>
                      </a:lnTo>
                      <a:lnTo>
                        <a:pt x="873" y="1500"/>
                      </a:lnTo>
                      <a:lnTo>
                        <a:pt x="909" y="1503"/>
                      </a:lnTo>
                      <a:lnTo>
                        <a:pt x="946" y="1507"/>
                      </a:lnTo>
                      <a:lnTo>
                        <a:pt x="983" y="1512"/>
                      </a:lnTo>
                      <a:lnTo>
                        <a:pt x="1020" y="1518"/>
                      </a:lnTo>
                      <a:lnTo>
                        <a:pt x="1058" y="1526"/>
                      </a:lnTo>
                      <a:lnTo>
                        <a:pt x="1094" y="1535"/>
                      </a:lnTo>
                      <a:lnTo>
                        <a:pt x="1131" y="1547"/>
                      </a:lnTo>
                      <a:lnTo>
                        <a:pt x="1167" y="1560"/>
                      </a:lnTo>
                      <a:lnTo>
                        <a:pt x="1203" y="1574"/>
                      </a:lnTo>
                      <a:lnTo>
                        <a:pt x="1237" y="1591"/>
                      </a:lnTo>
                      <a:lnTo>
                        <a:pt x="1270" y="1611"/>
                      </a:lnTo>
                      <a:lnTo>
                        <a:pt x="1303" y="1632"/>
                      </a:lnTo>
                      <a:lnTo>
                        <a:pt x="1333" y="1657"/>
                      </a:lnTo>
                      <a:lnTo>
                        <a:pt x="1362" y="1684"/>
                      </a:lnTo>
                      <a:lnTo>
                        <a:pt x="1388" y="1714"/>
                      </a:lnTo>
                      <a:lnTo>
                        <a:pt x="1414" y="1746"/>
                      </a:lnTo>
                      <a:lnTo>
                        <a:pt x="1436" y="1782"/>
                      </a:lnTo>
                      <a:lnTo>
                        <a:pt x="1457" y="1822"/>
                      </a:lnTo>
                      <a:lnTo>
                        <a:pt x="1474" y="1863"/>
                      </a:lnTo>
                      <a:lnTo>
                        <a:pt x="1489" y="1910"/>
                      </a:lnTo>
                      <a:lnTo>
                        <a:pt x="1500" y="1959"/>
                      </a:lnTo>
                      <a:lnTo>
                        <a:pt x="1510" y="2013"/>
                      </a:lnTo>
                      <a:lnTo>
                        <a:pt x="1515" y="2071"/>
                      </a:lnTo>
                      <a:lnTo>
                        <a:pt x="1517" y="2132"/>
                      </a:lnTo>
                      <a:lnTo>
                        <a:pt x="1515" y="2180"/>
                      </a:lnTo>
                      <a:lnTo>
                        <a:pt x="1508" y="2229"/>
                      </a:lnTo>
                      <a:lnTo>
                        <a:pt x="1497" y="2279"/>
                      </a:lnTo>
                      <a:lnTo>
                        <a:pt x="1482" y="2328"/>
                      </a:lnTo>
                      <a:lnTo>
                        <a:pt x="1463" y="2376"/>
                      </a:lnTo>
                      <a:lnTo>
                        <a:pt x="1439" y="2424"/>
                      </a:lnTo>
                      <a:lnTo>
                        <a:pt x="1413" y="2470"/>
                      </a:lnTo>
                      <a:lnTo>
                        <a:pt x="1382" y="2515"/>
                      </a:lnTo>
                      <a:lnTo>
                        <a:pt x="1347" y="2559"/>
                      </a:lnTo>
                      <a:lnTo>
                        <a:pt x="1310" y="2601"/>
                      </a:lnTo>
                      <a:lnTo>
                        <a:pt x="1268" y="2640"/>
                      </a:lnTo>
                      <a:lnTo>
                        <a:pt x="1224" y="2676"/>
                      </a:lnTo>
                      <a:lnTo>
                        <a:pt x="1176" y="2710"/>
                      </a:lnTo>
                      <a:lnTo>
                        <a:pt x="1125" y="2739"/>
                      </a:lnTo>
                      <a:lnTo>
                        <a:pt x="1070" y="2766"/>
                      </a:lnTo>
                      <a:lnTo>
                        <a:pt x="1014" y="2788"/>
                      </a:lnTo>
                      <a:lnTo>
                        <a:pt x="954" y="2806"/>
                      </a:lnTo>
                      <a:lnTo>
                        <a:pt x="891" y="2819"/>
                      </a:lnTo>
                      <a:lnTo>
                        <a:pt x="826" y="2827"/>
                      </a:lnTo>
                      <a:lnTo>
                        <a:pt x="758" y="2830"/>
                      </a:lnTo>
                      <a:lnTo>
                        <a:pt x="693" y="2828"/>
                      </a:lnTo>
                      <a:lnTo>
                        <a:pt x="629" y="2821"/>
                      </a:lnTo>
                      <a:lnTo>
                        <a:pt x="569" y="2809"/>
                      </a:lnTo>
                      <a:lnTo>
                        <a:pt x="513" y="2793"/>
                      </a:lnTo>
                      <a:lnTo>
                        <a:pt x="459" y="2773"/>
                      </a:lnTo>
                      <a:lnTo>
                        <a:pt x="409" y="2750"/>
                      </a:lnTo>
                      <a:lnTo>
                        <a:pt x="361" y="2723"/>
                      </a:lnTo>
                      <a:lnTo>
                        <a:pt x="316" y="2692"/>
                      </a:lnTo>
                      <a:lnTo>
                        <a:pt x="275" y="2660"/>
                      </a:lnTo>
                      <a:lnTo>
                        <a:pt x="237" y="2624"/>
                      </a:lnTo>
                      <a:lnTo>
                        <a:pt x="201" y="2586"/>
                      </a:lnTo>
                      <a:lnTo>
                        <a:pt x="168" y="2546"/>
                      </a:lnTo>
                      <a:lnTo>
                        <a:pt x="139" y="2503"/>
                      </a:lnTo>
                      <a:lnTo>
                        <a:pt x="112" y="2459"/>
                      </a:lnTo>
                      <a:lnTo>
                        <a:pt x="89" y="2414"/>
                      </a:lnTo>
                      <a:lnTo>
                        <a:pt x="67" y="2368"/>
                      </a:lnTo>
                      <a:lnTo>
                        <a:pt x="50" y="2321"/>
                      </a:lnTo>
                      <a:lnTo>
                        <a:pt x="35" y="2273"/>
                      </a:lnTo>
                      <a:lnTo>
                        <a:pt x="22" y="2224"/>
                      </a:lnTo>
                      <a:lnTo>
                        <a:pt x="12" y="2176"/>
                      </a:lnTo>
                      <a:lnTo>
                        <a:pt x="5" y="2128"/>
                      </a:lnTo>
                      <a:lnTo>
                        <a:pt x="1" y="2080"/>
                      </a:lnTo>
                      <a:lnTo>
                        <a:pt x="0" y="2032"/>
                      </a:lnTo>
                      <a:lnTo>
                        <a:pt x="1" y="1980"/>
                      </a:lnTo>
                      <a:lnTo>
                        <a:pt x="4" y="1929"/>
                      </a:lnTo>
                      <a:lnTo>
                        <a:pt x="10" y="1876"/>
                      </a:lnTo>
                      <a:lnTo>
                        <a:pt x="18" y="1822"/>
                      </a:lnTo>
                      <a:lnTo>
                        <a:pt x="29" y="1767"/>
                      </a:lnTo>
                      <a:lnTo>
                        <a:pt x="42" y="1711"/>
                      </a:lnTo>
                      <a:lnTo>
                        <a:pt x="58" y="1654"/>
                      </a:lnTo>
                      <a:lnTo>
                        <a:pt x="78" y="1595"/>
                      </a:lnTo>
                      <a:lnTo>
                        <a:pt x="99" y="1536"/>
                      </a:lnTo>
                      <a:lnTo>
                        <a:pt x="124" y="1476"/>
                      </a:lnTo>
                      <a:lnTo>
                        <a:pt x="152" y="1415"/>
                      </a:lnTo>
                      <a:lnTo>
                        <a:pt x="184" y="1352"/>
                      </a:lnTo>
                      <a:lnTo>
                        <a:pt x="218" y="1288"/>
                      </a:lnTo>
                      <a:lnTo>
                        <a:pt x="256" y="1222"/>
                      </a:lnTo>
                      <a:lnTo>
                        <a:pt x="298" y="1154"/>
                      </a:lnTo>
                      <a:lnTo>
                        <a:pt x="344" y="1085"/>
                      </a:lnTo>
                      <a:lnTo>
                        <a:pt x="393" y="1014"/>
                      </a:lnTo>
                      <a:lnTo>
                        <a:pt x="446" y="942"/>
                      </a:lnTo>
                      <a:lnTo>
                        <a:pt x="503" y="866"/>
                      </a:lnTo>
                      <a:lnTo>
                        <a:pt x="565" y="790"/>
                      </a:lnTo>
                      <a:lnTo>
                        <a:pt x="630" y="711"/>
                      </a:lnTo>
                      <a:lnTo>
                        <a:pt x="700" y="631"/>
                      </a:lnTo>
                      <a:lnTo>
                        <a:pt x="774" y="547"/>
                      </a:lnTo>
                      <a:lnTo>
                        <a:pt x="853" y="463"/>
                      </a:lnTo>
                      <a:lnTo>
                        <a:pt x="936" y="375"/>
                      </a:lnTo>
                      <a:lnTo>
                        <a:pt x="1024" y="285"/>
                      </a:lnTo>
                      <a:lnTo>
                        <a:pt x="1117" y="193"/>
                      </a:lnTo>
                      <a:lnTo>
                        <a:pt x="1215" y="97"/>
                      </a:lnTo>
                      <a:lnTo>
                        <a:pt x="1317" y="0"/>
                      </a:ln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640080" rtl="0" eaLnBrk="1" latinLnBrk="0" hangingPunct="1">
                    <a:defRPr sz="1300" kern="1200">
                      <a:solidFill>
                        <a:schemeClr val="tx1"/>
                      </a:solidFill>
                      <a:latin typeface="+mn-lt"/>
                      <a:ea typeface="+mn-ea"/>
                      <a:cs typeface="+mn-cs"/>
                    </a:defRPr>
                  </a:lvl1pPr>
                  <a:lvl2pPr marL="320040" algn="l" defTabSz="640080" rtl="0" eaLnBrk="1" latinLnBrk="0" hangingPunct="1">
                    <a:defRPr sz="1300" kern="1200">
                      <a:solidFill>
                        <a:schemeClr val="tx1"/>
                      </a:solidFill>
                      <a:latin typeface="+mn-lt"/>
                      <a:ea typeface="+mn-ea"/>
                      <a:cs typeface="+mn-cs"/>
                    </a:defRPr>
                  </a:lvl2pPr>
                  <a:lvl3pPr marL="640080" algn="l" defTabSz="640080" rtl="0" eaLnBrk="1" latinLnBrk="0" hangingPunct="1">
                    <a:defRPr sz="1300" kern="1200">
                      <a:solidFill>
                        <a:schemeClr val="tx1"/>
                      </a:solidFill>
                      <a:latin typeface="+mn-lt"/>
                      <a:ea typeface="+mn-ea"/>
                      <a:cs typeface="+mn-cs"/>
                    </a:defRPr>
                  </a:lvl3pPr>
                  <a:lvl4pPr marL="960120" algn="l" defTabSz="640080" rtl="0" eaLnBrk="1" latinLnBrk="0" hangingPunct="1">
                    <a:defRPr sz="1300" kern="1200">
                      <a:solidFill>
                        <a:schemeClr val="tx1"/>
                      </a:solidFill>
                      <a:latin typeface="+mn-lt"/>
                      <a:ea typeface="+mn-ea"/>
                      <a:cs typeface="+mn-cs"/>
                    </a:defRPr>
                  </a:lvl4pPr>
                  <a:lvl5pPr marL="1280160" algn="l" defTabSz="640080" rtl="0" eaLnBrk="1" latinLnBrk="0" hangingPunct="1">
                    <a:defRPr sz="1300" kern="1200">
                      <a:solidFill>
                        <a:schemeClr val="tx1"/>
                      </a:solidFill>
                      <a:latin typeface="+mn-lt"/>
                      <a:ea typeface="+mn-ea"/>
                      <a:cs typeface="+mn-cs"/>
                    </a:defRPr>
                  </a:lvl5pPr>
                  <a:lvl6pPr marL="1600200" algn="l" defTabSz="640080" rtl="0" eaLnBrk="1" latinLnBrk="0" hangingPunct="1">
                    <a:defRPr sz="1300" kern="1200">
                      <a:solidFill>
                        <a:schemeClr val="tx1"/>
                      </a:solidFill>
                      <a:latin typeface="+mn-lt"/>
                      <a:ea typeface="+mn-ea"/>
                      <a:cs typeface="+mn-cs"/>
                    </a:defRPr>
                  </a:lvl6pPr>
                  <a:lvl7pPr marL="1920240" algn="l" defTabSz="640080" rtl="0" eaLnBrk="1" latinLnBrk="0" hangingPunct="1">
                    <a:defRPr sz="1300" kern="1200">
                      <a:solidFill>
                        <a:schemeClr val="tx1"/>
                      </a:solidFill>
                      <a:latin typeface="+mn-lt"/>
                      <a:ea typeface="+mn-ea"/>
                      <a:cs typeface="+mn-cs"/>
                    </a:defRPr>
                  </a:lvl7pPr>
                  <a:lvl8pPr marL="2240280" algn="l" defTabSz="640080" rtl="0" eaLnBrk="1" latinLnBrk="0" hangingPunct="1">
                    <a:defRPr sz="1300" kern="1200">
                      <a:solidFill>
                        <a:schemeClr val="tx1"/>
                      </a:solidFill>
                      <a:latin typeface="+mn-lt"/>
                      <a:ea typeface="+mn-ea"/>
                      <a:cs typeface="+mn-cs"/>
                    </a:defRPr>
                  </a:lvl8pPr>
                  <a:lvl9pPr marL="2560320" algn="l" defTabSz="640080" rtl="0" eaLnBrk="1" latinLnBrk="0" hangingPunct="1">
                    <a:defRPr sz="1300" kern="1200">
                      <a:solidFill>
                        <a:schemeClr val="tx1"/>
                      </a:solidFill>
                      <a:latin typeface="+mn-lt"/>
                      <a:ea typeface="+mn-ea"/>
                      <a:cs typeface="+mn-cs"/>
                    </a:defRPr>
                  </a:lvl9pPr>
                </a:lstStyle>
                <a:p>
                  <a:endParaRPr lang="en-US" dirty="0">
                    <a:solidFill>
                      <a:schemeClr val="bg1"/>
                    </a:solidFill>
                  </a:endParaRPr>
                </a:p>
              </p:txBody>
            </p:sp>
          </p:grpSp>
        </p:grpSp>
      </p:grpSp>
    </p:spTree>
    <p:extLst>
      <p:ext uri="{BB962C8B-B14F-4D97-AF65-F5344CB8AC3E}">
        <p14:creationId xmlns:p14="http://schemas.microsoft.com/office/powerpoint/2010/main" val="89516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3179B6-9C00-4DAD-846F-4B28442F6B8B}"/>
              </a:ext>
            </a:extLst>
          </p:cNvPr>
          <p:cNvSpPr>
            <a:spLocks noGrp="1"/>
          </p:cNvSpPr>
          <p:nvPr>
            <p:ph type="body" sz="quarter" idx="15"/>
          </p:nvPr>
        </p:nvSpPr>
        <p:spPr>
          <a:xfrm>
            <a:off x="280194" y="640267"/>
            <a:ext cx="5979701" cy="184666"/>
          </a:xfrm>
        </p:spPr>
        <p:txBody>
          <a:bodyPr/>
          <a:lstStyle/>
          <a:p>
            <a:r>
              <a:rPr lang="en-US" dirty="0"/>
              <a:t>Programming Less Effective Due to Insufficient Participation</a:t>
            </a:r>
          </a:p>
        </p:txBody>
      </p:sp>
      <p:sp>
        <p:nvSpPr>
          <p:cNvPr id="3" name="Text Placeholder 2">
            <a:extLst>
              <a:ext uri="{FF2B5EF4-FFF2-40B4-BE49-F238E27FC236}">
                <a16:creationId xmlns:a16="http://schemas.microsoft.com/office/drawing/2014/main" id="{6BA00DD4-976F-4734-A972-155421CF624E}"/>
              </a:ext>
            </a:extLst>
          </p:cNvPr>
          <p:cNvSpPr>
            <a:spLocks noGrp="1"/>
          </p:cNvSpPr>
          <p:nvPr>
            <p:ph type="body" sz="quarter" idx="16"/>
          </p:nvPr>
        </p:nvSpPr>
        <p:spPr>
          <a:xfrm>
            <a:off x="280194" y="38227"/>
            <a:ext cx="3227680" cy="246221"/>
          </a:xfrm>
        </p:spPr>
        <p:txBody>
          <a:bodyPr/>
          <a:lstStyle/>
          <a:p>
            <a:r>
              <a:rPr lang="en-US" dirty="0"/>
              <a:t>Problem 4: Students, Alumni Participation Difficult to Secure</a:t>
            </a:r>
          </a:p>
        </p:txBody>
      </p:sp>
      <p:sp>
        <p:nvSpPr>
          <p:cNvPr id="4" name="Text Placeholder 3">
            <a:extLst>
              <a:ext uri="{FF2B5EF4-FFF2-40B4-BE49-F238E27FC236}">
                <a16:creationId xmlns:a16="http://schemas.microsoft.com/office/drawing/2014/main" id="{699CCFB1-67DC-4D6C-8C1B-6141735341C3}"/>
              </a:ext>
            </a:extLst>
          </p:cNvPr>
          <p:cNvSpPr>
            <a:spLocks noGrp="1"/>
          </p:cNvSpPr>
          <p:nvPr>
            <p:ph type="body" sz="quarter" idx="18"/>
          </p:nvPr>
        </p:nvSpPr>
        <p:spPr>
          <a:xfrm>
            <a:off x="4354596" y="4662101"/>
            <a:ext cx="2046204" cy="123111"/>
          </a:xfrm>
        </p:spPr>
        <p:txBody>
          <a:bodyPr/>
          <a:lstStyle/>
          <a:p>
            <a:pPr algn="r"/>
            <a:r>
              <a:rPr lang="en-US" dirty="0"/>
              <a:t>Source: EAB interviews and analysis.</a:t>
            </a:r>
          </a:p>
        </p:txBody>
      </p:sp>
      <p:sp>
        <p:nvSpPr>
          <p:cNvPr id="6" name="Title 5">
            <a:extLst>
              <a:ext uri="{FF2B5EF4-FFF2-40B4-BE49-F238E27FC236}">
                <a16:creationId xmlns:a16="http://schemas.microsoft.com/office/drawing/2014/main" id="{6E5935EC-1013-4422-BC7D-EE1ABC6FB26C}"/>
              </a:ext>
            </a:extLst>
          </p:cNvPr>
          <p:cNvSpPr>
            <a:spLocks noGrp="1"/>
          </p:cNvSpPr>
          <p:nvPr>
            <p:ph type="title"/>
          </p:nvPr>
        </p:nvSpPr>
        <p:spPr/>
        <p:txBody>
          <a:bodyPr/>
          <a:lstStyle/>
          <a:p>
            <a:r>
              <a:rPr lang="en-US" dirty="0"/>
              <a:t>If You Build It, Will They Come?</a:t>
            </a:r>
          </a:p>
        </p:txBody>
      </p:sp>
      <p:sp>
        <p:nvSpPr>
          <p:cNvPr id="13" name="Text Placeholder 12">
            <a:extLst>
              <a:ext uri="{FF2B5EF4-FFF2-40B4-BE49-F238E27FC236}">
                <a16:creationId xmlns:a16="http://schemas.microsoft.com/office/drawing/2014/main" id="{6352B09F-1331-4273-82CA-0D8E09732501}"/>
              </a:ext>
            </a:extLst>
          </p:cNvPr>
          <p:cNvSpPr>
            <a:spLocks noGrp="1"/>
          </p:cNvSpPr>
          <p:nvPr>
            <p:ph type="body" sz="quarter" idx="19"/>
          </p:nvPr>
        </p:nvSpPr>
        <p:spPr>
          <a:xfrm>
            <a:off x="0" y="4557713"/>
            <a:ext cx="2046204" cy="76944"/>
          </a:xfrm>
        </p:spPr>
        <p:txBody>
          <a:bodyPr/>
          <a:lstStyle/>
          <a:p>
            <a:r>
              <a:rPr lang="en-US" dirty="0"/>
              <a:t>Pseudonym.</a:t>
            </a:r>
          </a:p>
        </p:txBody>
      </p:sp>
      <p:grpSp>
        <p:nvGrpSpPr>
          <p:cNvPr id="27" name="Group 26">
            <a:extLst>
              <a:ext uri="{FF2B5EF4-FFF2-40B4-BE49-F238E27FC236}">
                <a16:creationId xmlns:a16="http://schemas.microsoft.com/office/drawing/2014/main" id="{858E7B7E-A155-4E46-AF21-6929CD303BC3}"/>
              </a:ext>
            </a:extLst>
          </p:cNvPr>
          <p:cNvGrpSpPr/>
          <p:nvPr/>
        </p:nvGrpSpPr>
        <p:grpSpPr>
          <a:xfrm>
            <a:off x="478955" y="1006066"/>
            <a:ext cx="5582178" cy="3516722"/>
            <a:chOff x="871591" y="2883617"/>
            <a:chExt cx="5582178" cy="3516722"/>
          </a:xfrm>
        </p:grpSpPr>
        <p:grpSp>
          <p:nvGrpSpPr>
            <p:cNvPr id="28" name="Group 27">
              <a:extLst>
                <a:ext uri="{FF2B5EF4-FFF2-40B4-BE49-F238E27FC236}">
                  <a16:creationId xmlns:a16="http://schemas.microsoft.com/office/drawing/2014/main" id="{E945FF1C-BD03-4865-B4DF-858D6E040BE3}"/>
                </a:ext>
              </a:extLst>
            </p:cNvPr>
            <p:cNvGrpSpPr/>
            <p:nvPr/>
          </p:nvGrpSpPr>
          <p:grpSpPr>
            <a:xfrm>
              <a:off x="871591" y="2883617"/>
              <a:ext cx="5582178" cy="3516722"/>
              <a:chOff x="462567" y="992066"/>
              <a:chExt cx="5582178" cy="3516722"/>
            </a:xfrm>
          </p:grpSpPr>
          <p:sp>
            <p:nvSpPr>
              <p:cNvPr id="30" name="TextBox 29">
                <a:extLst>
                  <a:ext uri="{FF2B5EF4-FFF2-40B4-BE49-F238E27FC236}">
                    <a16:creationId xmlns:a16="http://schemas.microsoft.com/office/drawing/2014/main" id="{74E2BC44-A6FC-4877-B3D6-4B7BA6921E3F}"/>
                  </a:ext>
                </a:extLst>
              </p:cNvPr>
              <p:cNvSpPr txBox="1"/>
              <p:nvPr/>
            </p:nvSpPr>
            <p:spPr bwMode="gray">
              <a:xfrm>
                <a:off x="3952459" y="992066"/>
                <a:ext cx="2070654" cy="307777"/>
              </a:xfrm>
              <a:prstGeom prst="rect">
                <a:avLst/>
              </a:prstGeom>
              <a:solidFill>
                <a:schemeClr val="bg1"/>
              </a:solidFill>
            </p:spPr>
            <p:txBody>
              <a:bodyPr wrap="square" lIns="0" tIns="0" rIns="0" bIns="0" rtlCol="0">
                <a:spAutoFit/>
              </a:bodyPr>
              <a:lstStyle/>
              <a:p>
                <a:pPr>
                  <a:spcBef>
                    <a:spcPts val="500"/>
                  </a:spcBef>
                </a:pPr>
                <a:r>
                  <a:rPr lang="en-US" sz="1000" b="1" dirty="0"/>
                  <a:t>Typical Approach to Alumni  Volunteer Recruitment </a:t>
                </a:r>
              </a:p>
            </p:txBody>
          </p:sp>
          <p:cxnSp>
            <p:nvCxnSpPr>
              <p:cNvPr id="31" name="Straight Arrow Connector 30">
                <a:extLst>
                  <a:ext uri="{FF2B5EF4-FFF2-40B4-BE49-F238E27FC236}">
                    <a16:creationId xmlns:a16="http://schemas.microsoft.com/office/drawing/2014/main" id="{236C6EEF-1024-447A-B713-D608B66212E4}"/>
                  </a:ext>
                </a:extLst>
              </p:cNvPr>
              <p:cNvCxnSpPr/>
              <p:nvPr/>
            </p:nvCxnSpPr>
            <p:spPr bwMode="gray">
              <a:xfrm>
                <a:off x="4890330" y="1404363"/>
                <a:ext cx="0" cy="3089589"/>
              </a:xfrm>
              <a:prstGeom prst="straightConnector1">
                <a:avLst/>
              </a:prstGeom>
              <a:ln w="19050">
                <a:solidFill>
                  <a:schemeClr val="tx2"/>
                </a:solidFill>
                <a:miter lim="800000"/>
                <a:headEnd type="none"/>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4098A7CA-C8C3-4F30-B143-7DA313DD1EE2}"/>
                  </a:ext>
                </a:extLst>
              </p:cNvPr>
              <p:cNvSpPr txBox="1"/>
              <p:nvPr/>
            </p:nvSpPr>
            <p:spPr bwMode="gray">
              <a:xfrm>
                <a:off x="3974100" y="1522897"/>
                <a:ext cx="1964133" cy="553998"/>
              </a:xfrm>
              <a:prstGeom prst="rect">
                <a:avLst/>
              </a:prstGeom>
              <a:solidFill>
                <a:schemeClr val="bg1"/>
              </a:solidFill>
            </p:spPr>
            <p:txBody>
              <a:bodyPr wrap="square" lIns="0" tIns="0" rIns="0" bIns="0" rtlCol="0">
                <a:spAutoFit/>
              </a:bodyPr>
              <a:lstStyle/>
              <a:p>
                <a:pPr>
                  <a:spcBef>
                    <a:spcPts val="500"/>
                  </a:spcBef>
                </a:pPr>
                <a:r>
                  <a:rPr lang="en-US" sz="900" dirty="0"/>
                  <a:t>Sends </a:t>
                </a:r>
                <a:r>
                  <a:rPr lang="en-US" sz="900" b="1" dirty="0"/>
                  <a:t>generic “help wanted” message </a:t>
                </a:r>
                <a:r>
                  <a:rPr lang="en-US" sz="900" dirty="0"/>
                  <a:t>to all alumni with lowest-common-denominator appeal to duty</a:t>
                </a:r>
              </a:p>
            </p:txBody>
          </p:sp>
          <p:sp>
            <p:nvSpPr>
              <p:cNvPr id="33" name="TextBox 32">
                <a:extLst>
                  <a:ext uri="{FF2B5EF4-FFF2-40B4-BE49-F238E27FC236}">
                    <a16:creationId xmlns:a16="http://schemas.microsoft.com/office/drawing/2014/main" id="{AADC6008-C56C-40FC-BB41-5719E78486BE}"/>
                  </a:ext>
                </a:extLst>
              </p:cNvPr>
              <p:cNvSpPr txBox="1"/>
              <p:nvPr/>
            </p:nvSpPr>
            <p:spPr bwMode="gray">
              <a:xfrm>
                <a:off x="3974100" y="2521611"/>
                <a:ext cx="1964133" cy="415498"/>
              </a:xfrm>
              <a:prstGeom prst="rect">
                <a:avLst/>
              </a:prstGeom>
              <a:solidFill>
                <a:schemeClr val="bg1"/>
              </a:solidFill>
            </p:spPr>
            <p:txBody>
              <a:bodyPr wrap="square" lIns="0" tIns="0" rIns="0" bIns="0" rtlCol="0">
                <a:spAutoFit/>
              </a:bodyPr>
              <a:lstStyle/>
              <a:p>
                <a:pPr>
                  <a:spcBef>
                    <a:spcPts val="500"/>
                  </a:spcBef>
                </a:pPr>
                <a:r>
                  <a:rPr lang="en-US" sz="900" dirty="0"/>
                  <a:t>Send </a:t>
                </a:r>
                <a:r>
                  <a:rPr lang="en-US" sz="900" b="1" dirty="0"/>
                  <a:t>three follow-up reminders </a:t>
                </a:r>
                <a:r>
                  <a:rPr lang="en-US" sz="900" dirty="0"/>
                  <a:t>asking that interested alumni go to website to sign up</a:t>
                </a:r>
              </a:p>
            </p:txBody>
          </p:sp>
          <p:sp>
            <p:nvSpPr>
              <p:cNvPr id="34" name="TextBox 33">
                <a:extLst>
                  <a:ext uri="{FF2B5EF4-FFF2-40B4-BE49-F238E27FC236}">
                    <a16:creationId xmlns:a16="http://schemas.microsoft.com/office/drawing/2014/main" id="{072BC237-7A5F-46F8-A02E-CA922D05C711}"/>
                  </a:ext>
                </a:extLst>
              </p:cNvPr>
              <p:cNvSpPr txBox="1"/>
              <p:nvPr/>
            </p:nvSpPr>
            <p:spPr bwMode="gray">
              <a:xfrm>
                <a:off x="3974100" y="3381824"/>
                <a:ext cx="2070645" cy="692497"/>
              </a:xfrm>
              <a:prstGeom prst="rect">
                <a:avLst/>
              </a:prstGeom>
              <a:solidFill>
                <a:schemeClr val="bg1"/>
              </a:solidFill>
            </p:spPr>
            <p:txBody>
              <a:bodyPr wrap="square" lIns="0" tIns="0" rIns="0" bIns="0" rtlCol="0">
                <a:spAutoFit/>
              </a:bodyPr>
              <a:lstStyle/>
              <a:p>
                <a:pPr>
                  <a:spcBef>
                    <a:spcPts val="500"/>
                  </a:spcBef>
                </a:pPr>
                <a:r>
                  <a:rPr lang="en-US" sz="900" dirty="0"/>
                  <a:t>Results in </a:t>
                </a:r>
                <a:r>
                  <a:rPr lang="en-US" sz="900" b="1" dirty="0"/>
                  <a:t>random sampling of alumni</a:t>
                </a:r>
                <a:r>
                  <a:rPr lang="en-US" sz="900" dirty="0"/>
                  <a:t> who already tend to engage or have little value to contribute; first-timers leave disappointed at having wasted time </a:t>
                </a:r>
              </a:p>
            </p:txBody>
          </p:sp>
          <p:sp>
            <p:nvSpPr>
              <p:cNvPr id="35" name="Text Placeholder 1">
                <a:extLst>
                  <a:ext uri="{FF2B5EF4-FFF2-40B4-BE49-F238E27FC236}">
                    <a16:creationId xmlns:a16="http://schemas.microsoft.com/office/drawing/2014/main" id="{09FC2444-B0A1-42CB-B04B-CBBBC47379A4}"/>
                  </a:ext>
                </a:extLst>
              </p:cNvPr>
              <p:cNvSpPr txBox="1">
                <a:spLocks/>
              </p:cNvSpPr>
              <p:nvPr/>
            </p:nvSpPr>
            <p:spPr bwMode="gray">
              <a:xfrm>
                <a:off x="701806" y="3503385"/>
                <a:ext cx="2153472" cy="1005403"/>
              </a:xfrm>
              <a:custGeom>
                <a:avLst/>
                <a:gdLst>
                  <a:gd name="connsiteX0" fmla="*/ 0 w 2167214"/>
                  <a:gd name="connsiteY0" fmla="*/ 0 h 2248225"/>
                  <a:gd name="connsiteX1" fmla="*/ 2167214 w 2167214"/>
                  <a:gd name="connsiteY1" fmla="*/ 0 h 2248225"/>
                  <a:gd name="connsiteX2" fmla="*/ 2167214 w 2167214"/>
                  <a:gd name="connsiteY2" fmla="*/ 2248225 h 2248225"/>
                  <a:gd name="connsiteX3" fmla="*/ 0 w 2167214"/>
                  <a:gd name="connsiteY3" fmla="*/ 2248225 h 2248225"/>
                  <a:gd name="connsiteX4" fmla="*/ 0 w 2167214"/>
                  <a:gd name="connsiteY4" fmla="*/ 0 h 2248225"/>
                  <a:gd name="connsiteX0" fmla="*/ 2158285 w 2167214"/>
                  <a:gd name="connsiteY0" fmla="*/ 2281454 h 2248225"/>
                  <a:gd name="connsiteX1" fmla="*/ -3446 w 2167214"/>
                  <a:gd name="connsiteY1" fmla="*/ 2274214 h 2248225"/>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3446 w 2176018"/>
                  <a:gd name="connsiteY0" fmla="*/ 0 h 2274214"/>
                  <a:gd name="connsiteX1" fmla="*/ 2170660 w 2176018"/>
                  <a:gd name="connsiteY1" fmla="*/ 0 h 2274214"/>
                  <a:gd name="connsiteX2" fmla="*/ 2170660 w 2176018"/>
                  <a:gd name="connsiteY2" fmla="*/ 2248225 h 2274214"/>
                  <a:gd name="connsiteX3" fmla="*/ 3446 w 2176018"/>
                  <a:gd name="connsiteY3" fmla="*/ 2248225 h 2274214"/>
                  <a:gd name="connsiteX4" fmla="*/ 3446 w 2176018"/>
                  <a:gd name="connsiteY4" fmla="*/ 0 h 2274214"/>
                  <a:gd name="connsiteX0" fmla="*/ 2176018 w 2176018"/>
                  <a:gd name="connsiteY0" fmla="*/ 2248116 h 2274214"/>
                  <a:gd name="connsiteX1" fmla="*/ 0 w 2176018"/>
                  <a:gd name="connsiteY1" fmla="*/ 2274214 h 2274214"/>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590 w 2183162"/>
                  <a:gd name="connsiteY0" fmla="*/ 0 h 2248225"/>
                  <a:gd name="connsiteX1" fmla="*/ 2177804 w 2183162"/>
                  <a:gd name="connsiteY1" fmla="*/ 0 h 2248225"/>
                  <a:gd name="connsiteX2" fmla="*/ 2177804 w 2183162"/>
                  <a:gd name="connsiteY2" fmla="*/ 2248225 h 2248225"/>
                  <a:gd name="connsiteX3" fmla="*/ 10590 w 2183162"/>
                  <a:gd name="connsiteY3" fmla="*/ 2248225 h 2248225"/>
                  <a:gd name="connsiteX4" fmla="*/ 10590 w 2183162"/>
                  <a:gd name="connsiteY4" fmla="*/ 0 h 2248225"/>
                  <a:gd name="connsiteX0" fmla="*/ 2183162 w 2183162"/>
                  <a:gd name="connsiteY0" fmla="*/ 2248116 h 2248225"/>
                  <a:gd name="connsiteX1" fmla="*/ 0 w 2183162"/>
                  <a:gd name="connsiteY1" fmla="*/ 2248021 h 2248225"/>
                  <a:gd name="connsiteX0" fmla="*/ 1065 w 2173637"/>
                  <a:gd name="connsiteY0" fmla="*/ 0 h 2248225"/>
                  <a:gd name="connsiteX1" fmla="*/ 2168279 w 2173637"/>
                  <a:gd name="connsiteY1" fmla="*/ 0 h 2248225"/>
                  <a:gd name="connsiteX2" fmla="*/ 2168279 w 2173637"/>
                  <a:gd name="connsiteY2" fmla="*/ 2248225 h 2248225"/>
                  <a:gd name="connsiteX3" fmla="*/ 1065 w 2173637"/>
                  <a:gd name="connsiteY3" fmla="*/ 2248225 h 2248225"/>
                  <a:gd name="connsiteX4" fmla="*/ 1065 w 2173637"/>
                  <a:gd name="connsiteY4" fmla="*/ 0 h 2248225"/>
                  <a:gd name="connsiteX0" fmla="*/ 2173637 w 2173637"/>
                  <a:gd name="connsiteY0" fmla="*/ 2248116 h 2248225"/>
                  <a:gd name="connsiteX1" fmla="*/ 0 w 2173637"/>
                  <a:gd name="connsiteY1" fmla="*/ 2248021 h 2248225"/>
                  <a:gd name="connsiteX0" fmla="*/ 1065 w 2168279"/>
                  <a:gd name="connsiteY0" fmla="*/ 0 h 2248225"/>
                  <a:gd name="connsiteX1" fmla="*/ 2168279 w 2168279"/>
                  <a:gd name="connsiteY1" fmla="*/ 0 h 2248225"/>
                  <a:gd name="connsiteX2" fmla="*/ 2168279 w 2168279"/>
                  <a:gd name="connsiteY2" fmla="*/ 2248225 h 2248225"/>
                  <a:gd name="connsiteX3" fmla="*/ 1065 w 2168279"/>
                  <a:gd name="connsiteY3" fmla="*/ 2248225 h 2248225"/>
                  <a:gd name="connsiteX4" fmla="*/ 1065 w 2168279"/>
                  <a:gd name="connsiteY4" fmla="*/ 0 h 2248225"/>
                  <a:gd name="connsiteX0" fmla="*/ 2166493 w 2168279"/>
                  <a:gd name="connsiteY0" fmla="*/ 2248116 h 2248225"/>
                  <a:gd name="connsiteX1" fmla="*/ 0 w 2168279"/>
                  <a:gd name="connsiteY1" fmla="*/ 2248021 h 2248225"/>
                  <a:gd name="connsiteX0" fmla="*/ 1065 w 2168874"/>
                  <a:gd name="connsiteY0" fmla="*/ 0 h 2248225"/>
                  <a:gd name="connsiteX1" fmla="*/ 2168279 w 2168874"/>
                  <a:gd name="connsiteY1" fmla="*/ 0 h 2248225"/>
                  <a:gd name="connsiteX2" fmla="*/ 2168279 w 2168874"/>
                  <a:gd name="connsiteY2" fmla="*/ 2248225 h 2248225"/>
                  <a:gd name="connsiteX3" fmla="*/ 1065 w 2168874"/>
                  <a:gd name="connsiteY3" fmla="*/ 2248225 h 2248225"/>
                  <a:gd name="connsiteX4" fmla="*/ 1065 w 2168874"/>
                  <a:gd name="connsiteY4" fmla="*/ 0 h 2248225"/>
                  <a:gd name="connsiteX0" fmla="*/ 2168874 w 2168874"/>
                  <a:gd name="connsiteY0" fmla="*/ 2248116 h 2248225"/>
                  <a:gd name="connsiteX1" fmla="*/ 0 w 2168874"/>
                  <a:gd name="connsiteY1" fmla="*/ 2248021 h 2248225"/>
                </a:gdLst>
                <a:ahLst/>
                <a:cxnLst>
                  <a:cxn ang="0">
                    <a:pos x="connsiteX0" y="connsiteY0"/>
                  </a:cxn>
                  <a:cxn ang="0">
                    <a:pos x="connsiteX1" y="connsiteY1"/>
                  </a:cxn>
                </a:cxnLst>
                <a:rect l="l" t="t" r="r" b="b"/>
                <a:pathLst>
                  <a:path w="2168874" h="2248225" stroke="0" extrusionOk="0">
                    <a:moveTo>
                      <a:pt x="1065" y="0"/>
                    </a:moveTo>
                    <a:lnTo>
                      <a:pt x="2168279" y="0"/>
                    </a:lnTo>
                    <a:lnTo>
                      <a:pt x="2168279" y="2248225"/>
                    </a:lnTo>
                    <a:lnTo>
                      <a:pt x="1065" y="2248225"/>
                    </a:lnTo>
                    <a:lnTo>
                      <a:pt x="1065" y="0"/>
                    </a:lnTo>
                    <a:close/>
                  </a:path>
                  <a:path w="2168874" h="2248225" fill="none" extrusionOk="0">
                    <a:moveTo>
                      <a:pt x="2168874" y="2248116"/>
                    </a:moveTo>
                    <a:lnTo>
                      <a:pt x="0" y="2248021"/>
                    </a:lnTo>
                  </a:path>
                </a:pathLst>
              </a:custGeom>
              <a:solidFill>
                <a:schemeClr val="bg2"/>
              </a:solidFill>
              <a:ln w="28575">
                <a:solidFill>
                  <a:schemeClr val="tx2"/>
                </a:solidFill>
                <a:miter lim="800000"/>
              </a:ln>
            </p:spPr>
            <p:txBody>
              <a:bodyPr vert="horz" wrap="square" lIns="137160" tIns="137160" rIns="137160" bIns="91440" rtlCol="0">
                <a:spAutoFit/>
              </a:bodyPr>
              <a:lstStyle>
                <a:lvl1pPr marL="1143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1pPr>
                <a:lvl2pPr marL="2286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2pPr>
                <a:lvl3pPr marL="342900" indent="-114300"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3pPr>
                <a:lvl4pPr marL="457200" indent="-114300"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4pPr>
                <a:lvl5pPr marL="571500" indent="-114300" algn="l" defTabSz="640080" rtl="0" eaLnBrk="1" latinLnBrk="0" hangingPunct="1">
                  <a:spcBef>
                    <a:spcPts val="500"/>
                  </a:spcBef>
                  <a:buSzPct val="100000"/>
                  <a:buFont typeface="Arial" panose="020B0604020202020204" pitchFamily="34" charset="0"/>
                  <a:buChar char="•"/>
                  <a:defRPr sz="900" kern="1200" baseline="0">
                    <a:solidFill>
                      <a:schemeClr val="tx1"/>
                    </a:solidFill>
                    <a:latin typeface="+mn-lt"/>
                    <a:ea typeface="+mn-ea"/>
                    <a:cs typeface="+mn-cs"/>
                  </a:defRPr>
                </a:lvl5pPr>
                <a:lvl6pPr marL="687388" indent="-117475"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6pPr>
                <a:lvl7pPr marL="801688" indent="-112713" algn="l" defTabSz="640080" rtl="0" eaLnBrk="1" latinLnBrk="0" hangingPunct="1">
                  <a:spcBef>
                    <a:spcPts val="500"/>
                  </a:spcBef>
                  <a:buSzPct val="100000"/>
                  <a:buFont typeface="Arial" panose="020B0604020202020204" pitchFamily="34" charset="0"/>
                  <a:buChar char="•"/>
                  <a:defRPr sz="900" kern="1200">
                    <a:solidFill>
                      <a:schemeClr val="tx1"/>
                    </a:solidFill>
                    <a:latin typeface="+mn-lt"/>
                    <a:ea typeface="+mn-ea"/>
                    <a:cs typeface="+mn-cs"/>
                  </a:defRPr>
                </a:lvl7pPr>
                <a:lvl8pPr marL="914400" indent="-112713" algn="l" defTabSz="640080" rtl="0" eaLnBrk="1" latinLnBrk="0" hangingPunct="1">
                  <a:spcBef>
                    <a:spcPts val="500"/>
                  </a:spcBef>
                  <a:buFont typeface="Verdana" panose="020B0604030504040204" pitchFamily="34" charset="0"/>
                  <a:buChar char="–"/>
                  <a:defRPr sz="900" kern="1200">
                    <a:solidFill>
                      <a:schemeClr val="tx1"/>
                    </a:solidFill>
                    <a:latin typeface="+mn-lt"/>
                    <a:ea typeface="+mn-ea"/>
                    <a:cs typeface="+mn-cs"/>
                  </a:defRPr>
                </a:lvl8pPr>
                <a:lvl9pPr marL="1027113" indent="-112713" algn="l" defTabSz="640080" rtl="0" eaLnBrk="1" latinLnBrk="0" hangingPunct="1">
                  <a:spcBef>
                    <a:spcPts val="500"/>
                  </a:spcBef>
                  <a:buClr>
                    <a:schemeClr val="tx1"/>
                  </a:buClr>
                  <a:buSzPct val="100000"/>
                  <a:buFont typeface="Arial" panose="020B0604020202020204" pitchFamily="34" charset="0"/>
                  <a:buChar char="•"/>
                  <a:defRPr sz="900" kern="1200">
                    <a:solidFill>
                      <a:schemeClr val="tx1"/>
                    </a:solidFill>
                    <a:latin typeface="+mn-lt"/>
                    <a:ea typeface="+mn-ea"/>
                    <a:cs typeface="+mn-cs"/>
                  </a:defRPr>
                </a:lvl9pPr>
              </a:lstStyle>
              <a:p>
                <a:pPr marL="0" indent="0">
                  <a:buNone/>
                </a:pPr>
                <a:endParaRPr lang="en-US" dirty="0"/>
              </a:p>
              <a:p>
                <a:pPr marL="0" indent="0">
                  <a:buNone/>
                </a:pPr>
                <a:endParaRPr lang="en-US" dirty="0"/>
              </a:p>
              <a:p>
                <a:pPr marL="0" indent="0">
                  <a:buNone/>
                </a:pPr>
                <a:r>
                  <a:rPr lang="en-US" sz="800" dirty="0"/>
                  <a:t>Typical drop-off rate between student registration and attendance at alumni engagement events </a:t>
                </a:r>
              </a:p>
            </p:txBody>
          </p:sp>
          <p:grpSp>
            <p:nvGrpSpPr>
              <p:cNvPr id="36" name="Group 35">
                <a:extLst>
                  <a:ext uri="{FF2B5EF4-FFF2-40B4-BE49-F238E27FC236}">
                    <a16:creationId xmlns:a16="http://schemas.microsoft.com/office/drawing/2014/main" id="{1E7AC619-83BF-4D25-AAD7-9EF654A8E0A9}"/>
                  </a:ext>
                </a:extLst>
              </p:cNvPr>
              <p:cNvGrpSpPr/>
              <p:nvPr/>
            </p:nvGrpSpPr>
            <p:grpSpPr bwMode="gray">
              <a:xfrm>
                <a:off x="2583606" y="3503385"/>
                <a:ext cx="271672" cy="181522"/>
                <a:chOff x="4411101" y="2003891"/>
                <a:chExt cx="271672" cy="181522"/>
              </a:xfrm>
            </p:grpSpPr>
            <p:sp>
              <p:nvSpPr>
                <p:cNvPr id="44" name="Rectangle 43">
                  <a:extLst>
                    <a:ext uri="{FF2B5EF4-FFF2-40B4-BE49-F238E27FC236}">
                      <a16:creationId xmlns:a16="http://schemas.microsoft.com/office/drawing/2014/main" id="{A6FBA70F-C7D8-48DF-A5BB-AB0A3712D0A7}"/>
                    </a:ext>
                  </a:extLst>
                </p:cNvPr>
                <p:cNvSpPr/>
                <p:nvPr/>
              </p:nvSpPr>
              <p:spPr bwMode="gray">
                <a:xfrm>
                  <a:off x="4411101" y="2003891"/>
                  <a:ext cx="271672" cy="181522"/>
                </a:xfrm>
                <a:prstGeom prst="rect">
                  <a:avLst/>
                </a:prstGeom>
                <a:solidFill>
                  <a:schemeClr val="bg2"/>
                </a:solidFill>
                <a:ln w="1270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spcBef>
                      <a:spcPts val="500"/>
                    </a:spcBef>
                  </a:pPr>
                  <a:endParaRPr lang="en-US" sz="1000" dirty="0">
                    <a:solidFill>
                      <a:schemeClr val="bg1"/>
                    </a:solidFill>
                  </a:endParaRPr>
                </a:p>
              </p:txBody>
            </p:sp>
            <p:sp>
              <p:nvSpPr>
                <p:cNvPr id="45" name="Round Same Side Corner Rectangle 27">
                  <a:extLst>
                    <a:ext uri="{FF2B5EF4-FFF2-40B4-BE49-F238E27FC236}">
                      <a16:creationId xmlns:a16="http://schemas.microsoft.com/office/drawing/2014/main" id="{3EBEEA9B-5BC4-4E6E-956A-60307A5595A3}"/>
                    </a:ext>
                  </a:extLst>
                </p:cNvPr>
                <p:cNvSpPr/>
                <p:nvPr/>
              </p:nvSpPr>
              <p:spPr bwMode="gray">
                <a:xfrm rot="10800000">
                  <a:off x="4411101" y="2003891"/>
                  <a:ext cx="213772" cy="181521"/>
                </a:xfrm>
                <a:prstGeom prst="round2SameRect">
                  <a:avLst/>
                </a:prstGeom>
                <a:solidFill>
                  <a:schemeClr val="accent3"/>
                </a:solidFill>
                <a:ln w="1905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US" sz="1000" dirty="0"/>
                </a:p>
              </p:txBody>
            </p:sp>
            <p:sp>
              <p:nvSpPr>
                <p:cNvPr id="46" name="Freeform 28">
                  <a:extLst>
                    <a:ext uri="{FF2B5EF4-FFF2-40B4-BE49-F238E27FC236}">
                      <a16:creationId xmlns:a16="http://schemas.microsoft.com/office/drawing/2014/main" id="{FE552235-935E-4234-B255-8E657948336D}"/>
                    </a:ext>
                  </a:extLst>
                </p:cNvPr>
                <p:cNvSpPr/>
                <p:nvPr/>
              </p:nvSpPr>
              <p:spPr bwMode="gray">
                <a:xfrm rot="1510923" flipV="1">
                  <a:off x="4475718" y="2014056"/>
                  <a:ext cx="84539" cy="164592"/>
                </a:xfrm>
                <a:custGeom>
                  <a:avLst/>
                  <a:gdLst>
                    <a:gd name="connsiteX0" fmla="*/ 0 w 183356"/>
                    <a:gd name="connsiteY0" fmla="*/ 45839 h 183356"/>
                    <a:gd name="connsiteX1" fmla="*/ 45839 w 183356"/>
                    <a:gd name="connsiteY1" fmla="*/ 45839 h 183356"/>
                    <a:gd name="connsiteX2" fmla="*/ 45839 w 183356"/>
                    <a:gd name="connsiteY2" fmla="*/ 0 h 183356"/>
                    <a:gd name="connsiteX3" fmla="*/ 137517 w 183356"/>
                    <a:gd name="connsiteY3" fmla="*/ 0 h 183356"/>
                    <a:gd name="connsiteX4" fmla="*/ 137517 w 183356"/>
                    <a:gd name="connsiteY4" fmla="*/ 45839 h 183356"/>
                    <a:gd name="connsiteX5" fmla="*/ 183356 w 183356"/>
                    <a:gd name="connsiteY5" fmla="*/ 45839 h 183356"/>
                    <a:gd name="connsiteX6" fmla="*/ 183356 w 183356"/>
                    <a:gd name="connsiteY6" fmla="*/ 137517 h 183356"/>
                    <a:gd name="connsiteX7" fmla="*/ 137517 w 183356"/>
                    <a:gd name="connsiteY7" fmla="*/ 137517 h 183356"/>
                    <a:gd name="connsiteX8" fmla="*/ 137517 w 183356"/>
                    <a:gd name="connsiteY8" fmla="*/ 183356 h 183356"/>
                    <a:gd name="connsiteX9" fmla="*/ 45839 w 183356"/>
                    <a:gd name="connsiteY9" fmla="*/ 183356 h 183356"/>
                    <a:gd name="connsiteX10" fmla="*/ 45839 w 183356"/>
                    <a:gd name="connsiteY10" fmla="*/ 137517 h 183356"/>
                    <a:gd name="connsiteX11" fmla="*/ 0 w 183356"/>
                    <a:gd name="connsiteY11" fmla="*/ 137517 h 183356"/>
                    <a:gd name="connsiteX12" fmla="*/ 0 w 183356"/>
                    <a:gd name="connsiteY12" fmla="*/ 45839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11" fmla="*/ 137279 w 183356"/>
                    <a:gd name="connsiteY11" fmla="*/ 91440 h 183356"/>
                    <a:gd name="connsiteX0" fmla="*/ 137517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47029 w 183356"/>
                    <a:gd name="connsiteY0" fmla="*/ 0 h 183356"/>
                    <a:gd name="connsiteX1" fmla="*/ 137517 w 183356"/>
                    <a:gd name="connsiteY1" fmla="*/ 45839 h 183356"/>
                    <a:gd name="connsiteX2" fmla="*/ 183356 w 183356"/>
                    <a:gd name="connsiteY2" fmla="*/ 45839 h 183356"/>
                    <a:gd name="connsiteX3" fmla="*/ 183356 w 183356"/>
                    <a:gd name="connsiteY3" fmla="*/ 137517 h 183356"/>
                    <a:gd name="connsiteX4" fmla="*/ 137517 w 183356"/>
                    <a:gd name="connsiteY4" fmla="*/ 137517 h 183356"/>
                    <a:gd name="connsiteX5" fmla="*/ 137517 w 183356"/>
                    <a:gd name="connsiteY5" fmla="*/ 183356 h 183356"/>
                    <a:gd name="connsiteX6" fmla="*/ 45839 w 183356"/>
                    <a:gd name="connsiteY6" fmla="*/ 183356 h 183356"/>
                    <a:gd name="connsiteX7" fmla="*/ 45839 w 183356"/>
                    <a:gd name="connsiteY7" fmla="*/ 137517 h 183356"/>
                    <a:gd name="connsiteX8" fmla="*/ 0 w 183356"/>
                    <a:gd name="connsiteY8" fmla="*/ 137517 h 183356"/>
                    <a:gd name="connsiteX9" fmla="*/ 0 w 183356"/>
                    <a:gd name="connsiteY9" fmla="*/ 45839 h 183356"/>
                    <a:gd name="connsiteX10" fmla="*/ 45839 w 183356"/>
                    <a:gd name="connsiteY10" fmla="*/ 45839 h 183356"/>
                    <a:gd name="connsiteX0" fmla="*/ 137517 w 183356"/>
                    <a:gd name="connsiteY0" fmla="*/ 0 h 137517"/>
                    <a:gd name="connsiteX1" fmla="*/ 183356 w 183356"/>
                    <a:gd name="connsiteY1" fmla="*/ 0 h 137517"/>
                    <a:gd name="connsiteX2" fmla="*/ 183356 w 183356"/>
                    <a:gd name="connsiteY2" fmla="*/ 91678 h 137517"/>
                    <a:gd name="connsiteX3" fmla="*/ 137517 w 183356"/>
                    <a:gd name="connsiteY3" fmla="*/ 91678 h 137517"/>
                    <a:gd name="connsiteX4" fmla="*/ 137517 w 183356"/>
                    <a:gd name="connsiteY4" fmla="*/ 137517 h 137517"/>
                    <a:gd name="connsiteX5" fmla="*/ 45839 w 183356"/>
                    <a:gd name="connsiteY5" fmla="*/ 137517 h 137517"/>
                    <a:gd name="connsiteX6" fmla="*/ 45839 w 183356"/>
                    <a:gd name="connsiteY6" fmla="*/ 91678 h 137517"/>
                    <a:gd name="connsiteX7" fmla="*/ 0 w 183356"/>
                    <a:gd name="connsiteY7" fmla="*/ 91678 h 137517"/>
                    <a:gd name="connsiteX8" fmla="*/ 0 w 183356"/>
                    <a:gd name="connsiteY8" fmla="*/ 0 h 137517"/>
                    <a:gd name="connsiteX9" fmla="*/ 45839 w 183356"/>
                    <a:gd name="connsiteY9"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8" fmla="*/ 45839 w 183356"/>
                    <a:gd name="connsiteY8" fmla="*/ 0 h 137517"/>
                    <a:gd name="connsiteX0" fmla="*/ 183356 w 183356"/>
                    <a:gd name="connsiteY0" fmla="*/ 0 h 137517"/>
                    <a:gd name="connsiteX1" fmla="*/ 183356 w 183356"/>
                    <a:gd name="connsiteY1" fmla="*/ 91678 h 137517"/>
                    <a:gd name="connsiteX2" fmla="*/ 137517 w 183356"/>
                    <a:gd name="connsiteY2" fmla="*/ 91678 h 137517"/>
                    <a:gd name="connsiteX3" fmla="*/ 137517 w 183356"/>
                    <a:gd name="connsiteY3" fmla="*/ 137517 h 137517"/>
                    <a:gd name="connsiteX4" fmla="*/ 45839 w 183356"/>
                    <a:gd name="connsiteY4" fmla="*/ 137517 h 137517"/>
                    <a:gd name="connsiteX5" fmla="*/ 45839 w 183356"/>
                    <a:gd name="connsiteY5" fmla="*/ 91678 h 137517"/>
                    <a:gd name="connsiteX6" fmla="*/ 0 w 183356"/>
                    <a:gd name="connsiteY6" fmla="*/ 91678 h 137517"/>
                    <a:gd name="connsiteX7" fmla="*/ 0 w 183356"/>
                    <a:gd name="connsiteY7" fmla="*/ 0 h 137517"/>
                    <a:gd name="connsiteX0" fmla="*/ 183356 w 183356"/>
                    <a:gd name="connsiteY0" fmla="*/ 91678 h 137517"/>
                    <a:gd name="connsiteX1" fmla="*/ 137517 w 183356"/>
                    <a:gd name="connsiteY1" fmla="*/ 91678 h 137517"/>
                    <a:gd name="connsiteX2" fmla="*/ 137517 w 183356"/>
                    <a:gd name="connsiteY2" fmla="*/ 137517 h 137517"/>
                    <a:gd name="connsiteX3" fmla="*/ 45839 w 183356"/>
                    <a:gd name="connsiteY3" fmla="*/ 137517 h 137517"/>
                    <a:gd name="connsiteX4" fmla="*/ 45839 w 183356"/>
                    <a:gd name="connsiteY4" fmla="*/ 91678 h 137517"/>
                    <a:gd name="connsiteX5" fmla="*/ 0 w 183356"/>
                    <a:gd name="connsiteY5" fmla="*/ 91678 h 137517"/>
                    <a:gd name="connsiteX6" fmla="*/ 0 w 183356"/>
                    <a:gd name="connsiteY6" fmla="*/ 0 h 137517"/>
                    <a:gd name="connsiteX0" fmla="*/ 137517 w 137517"/>
                    <a:gd name="connsiteY0" fmla="*/ 91678 h 137517"/>
                    <a:gd name="connsiteX1" fmla="*/ 137517 w 137517"/>
                    <a:gd name="connsiteY1" fmla="*/ 137517 h 137517"/>
                    <a:gd name="connsiteX2" fmla="*/ 45839 w 137517"/>
                    <a:gd name="connsiteY2" fmla="*/ 137517 h 137517"/>
                    <a:gd name="connsiteX3" fmla="*/ 45839 w 137517"/>
                    <a:gd name="connsiteY3" fmla="*/ 91678 h 137517"/>
                    <a:gd name="connsiteX4" fmla="*/ 0 w 137517"/>
                    <a:gd name="connsiteY4" fmla="*/ 91678 h 137517"/>
                    <a:gd name="connsiteX5" fmla="*/ 0 w 137517"/>
                    <a:gd name="connsiteY5" fmla="*/ 0 h 137517"/>
                    <a:gd name="connsiteX0" fmla="*/ 93193 w 137517"/>
                    <a:gd name="connsiteY0" fmla="*/ 197142 h 197142"/>
                    <a:gd name="connsiteX1" fmla="*/ 137517 w 137517"/>
                    <a:gd name="connsiteY1" fmla="*/ 137517 h 197142"/>
                    <a:gd name="connsiteX2" fmla="*/ 45839 w 137517"/>
                    <a:gd name="connsiteY2" fmla="*/ 137517 h 197142"/>
                    <a:gd name="connsiteX3" fmla="*/ 45839 w 137517"/>
                    <a:gd name="connsiteY3" fmla="*/ 91678 h 197142"/>
                    <a:gd name="connsiteX4" fmla="*/ 0 w 137517"/>
                    <a:gd name="connsiteY4" fmla="*/ 91678 h 197142"/>
                    <a:gd name="connsiteX5" fmla="*/ 0 w 137517"/>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45839 w 96703"/>
                    <a:gd name="connsiteY3" fmla="*/ 91678 h 197142"/>
                    <a:gd name="connsiteX4" fmla="*/ 0 w 96703"/>
                    <a:gd name="connsiteY4" fmla="*/ 91678 h 197142"/>
                    <a:gd name="connsiteX5" fmla="*/ 0 w 96703"/>
                    <a:gd name="connsiteY5" fmla="*/ 0 h 197142"/>
                    <a:gd name="connsiteX0" fmla="*/ 93193 w 96703"/>
                    <a:gd name="connsiteY0" fmla="*/ 197142 h 197142"/>
                    <a:gd name="connsiteX1" fmla="*/ 96703 w 96703"/>
                    <a:gd name="connsiteY1" fmla="*/ 123589 h 197142"/>
                    <a:gd name="connsiteX2" fmla="*/ 45839 w 96703"/>
                    <a:gd name="connsiteY2" fmla="*/ 137517 h 197142"/>
                    <a:gd name="connsiteX3" fmla="*/ 57740 w 96703"/>
                    <a:gd name="connsiteY3" fmla="*/ 55172 h 197142"/>
                    <a:gd name="connsiteX4" fmla="*/ 0 w 96703"/>
                    <a:gd name="connsiteY4" fmla="*/ 91678 h 197142"/>
                    <a:gd name="connsiteX5" fmla="*/ 0 w 96703"/>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61793 w 100756"/>
                    <a:gd name="connsiteY3" fmla="*/ 55172 h 197142"/>
                    <a:gd name="connsiteX4" fmla="*/ 0 w 100756"/>
                    <a:gd name="connsiteY4" fmla="*/ 100298 h 197142"/>
                    <a:gd name="connsiteX5" fmla="*/ 4053 w 100756"/>
                    <a:gd name="connsiteY5" fmla="*/ 0 h 197142"/>
                    <a:gd name="connsiteX0" fmla="*/ 97246 w 100756"/>
                    <a:gd name="connsiteY0" fmla="*/ 197142 h 197142"/>
                    <a:gd name="connsiteX1" fmla="*/ 100756 w 100756"/>
                    <a:gd name="connsiteY1" fmla="*/ 123589 h 197142"/>
                    <a:gd name="connsiteX2" fmla="*/ 49892 w 100756"/>
                    <a:gd name="connsiteY2" fmla="*/ 137517 h 197142"/>
                    <a:gd name="connsiteX3" fmla="*/ 48235 w 100756"/>
                    <a:gd name="connsiteY3" fmla="*/ 67217 h 197142"/>
                    <a:gd name="connsiteX4" fmla="*/ 0 w 100756"/>
                    <a:gd name="connsiteY4" fmla="*/ 100298 h 197142"/>
                    <a:gd name="connsiteX5" fmla="*/ 4053 w 100756"/>
                    <a:gd name="connsiteY5" fmla="*/ 0 h 197142"/>
                    <a:gd name="connsiteX0" fmla="*/ 93321 w 100756"/>
                    <a:gd name="connsiteY0" fmla="*/ 211084 h 211084"/>
                    <a:gd name="connsiteX1" fmla="*/ 100756 w 100756"/>
                    <a:gd name="connsiteY1" fmla="*/ 123589 h 211084"/>
                    <a:gd name="connsiteX2" fmla="*/ 49892 w 100756"/>
                    <a:gd name="connsiteY2" fmla="*/ 137517 h 211084"/>
                    <a:gd name="connsiteX3" fmla="*/ 48235 w 100756"/>
                    <a:gd name="connsiteY3" fmla="*/ 67217 h 211084"/>
                    <a:gd name="connsiteX4" fmla="*/ 0 w 100756"/>
                    <a:gd name="connsiteY4" fmla="*/ 100298 h 211084"/>
                    <a:gd name="connsiteX5" fmla="*/ 4053 w 100756"/>
                    <a:gd name="connsiteY5" fmla="*/ 0 h 21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56" h="211084">
                      <a:moveTo>
                        <a:pt x="93321" y="211084"/>
                      </a:moveTo>
                      <a:lnTo>
                        <a:pt x="100756" y="123589"/>
                      </a:lnTo>
                      <a:lnTo>
                        <a:pt x="49892" y="137517"/>
                      </a:lnTo>
                      <a:cubicBezTo>
                        <a:pt x="49340" y="114084"/>
                        <a:pt x="48787" y="90650"/>
                        <a:pt x="48235" y="67217"/>
                      </a:cubicBezTo>
                      <a:lnTo>
                        <a:pt x="0" y="100298"/>
                      </a:lnTo>
                      <a:lnTo>
                        <a:pt x="4053" y="0"/>
                      </a:lnTo>
                    </a:path>
                  </a:pathLst>
                </a:custGeom>
                <a:noFill/>
                <a:ln w="19050" cap="flat" cmpd="sng" algn="ctr">
                  <a:solidFill>
                    <a:schemeClr val="bg1"/>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1463675"/>
                  <a:endParaRPr lang="en-US" sz="1000" dirty="0">
                    <a:solidFill>
                      <a:schemeClr val="bg2"/>
                    </a:solidFill>
                  </a:endParaRPr>
                </a:p>
              </p:txBody>
            </p:sp>
          </p:grpSp>
          <p:sp>
            <p:nvSpPr>
              <p:cNvPr id="37" name="TextBox 36">
                <a:extLst>
                  <a:ext uri="{FF2B5EF4-FFF2-40B4-BE49-F238E27FC236}">
                    <a16:creationId xmlns:a16="http://schemas.microsoft.com/office/drawing/2014/main" id="{81BBDD4C-AEE3-48F4-AACA-56492CED8069}"/>
                  </a:ext>
                </a:extLst>
              </p:cNvPr>
              <p:cNvSpPr txBox="1"/>
              <p:nvPr/>
            </p:nvSpPr>
            <p:spPr bwMode="gray">
              <a:xfrm>
                <a:off x="1071861" y="2790893"/>
                <a:ext cx="1860290" cy="590931"/>
              </a:xfrm>
              <a:prstGeom prst="rect">
                <a:avLst/>
              </a:prstGeom>
              <a:solidFill>
                <a:schemeClr val="bg1"/>
              </a:solidFill>
            </p:spPr>
            <p:txBody>
              <a:bodyPr wrap="square" lIns="18288" tIns="18288" rIns="18288" bIns="18288" rtlCol="0">
                <a:spAutoFit/>
              </a:bodyPr>
              <a:lstStyle/>
              <a:p>
                <a:pPr>
                  <a:spcBef>
                    <a:spcPts val="500"/>
                  </a:spcBef>
                </a:pPr>
                <a:r>
                  <a:rPr lang="en-US" sz="900" dirty="0"/>
                  <a:t>Institution </a:t>
                </a:r>
                <a:r>
                  <a:rPr lang="en-US" sz="900" b="1" dirty="0"/>
                  <a:t>shuts down  platform </a:t>
                </a:r>
                <a:r>
                  <a:rPr lang="en-US" sz="900" dirty="0"/>
                  <a:t>due to lack of student participation, leading to </a:t>
                </a:r>
                <a:r>
                  <a:rPr lang="en-US" sz="900" b="1" dirty="0"/>
                  <a:t>dissatisfied alumni</a:t>
                </a:r>
              </a:p>
            </p:txBody>
          </p:sp>
          <p:sp>
            <p:nvSpPr>
              <p:cNvPr id="38" name="TextBox 37">
                <a:extLst>
                  <a:ext uri="{FF2B5EF4-FFF2-40B4-BE49-F238E27FC236}">
                    <a16:creationId xmlns:a16="http://schemas.microsoft.com/office/drawing/2014/main" id="{684D5E23-A0FE-4F45-9AC0-04E7029915C5}"/>
                  </a:ext>
                </a:extLst>
              </p:cNvPr>
              <p:cNvSpPr txBox="1"/>
              <p:nvPr/>
            </p:nvSpPr>
            <p:spPr bwMode="gray">
              <a:xfrm>
                <a:off x="1071862" y="2115887"/>
                <a:ext cx="2055446" cy="590931"/>
              </a:xfrm>
              <a:prstGeom prst="rect">
                <a:avLst/>
              </a:prstGeom>
              <a:solidFill>
                <a:schemeClr val="bg1"/>
              </a:solidFill>
            </p:spPr>
            <p:txBody>
              <a:bodyPr wrap="square" lIns="18288" tIns="18288" rIns="18288" bIns="18288" rtlCol="0">
                <a:spAutoFit/>
              </a:bodyPr>
              <a:lstStyle/>
              <a:p>
                <a:pPr>
                  <a:spcBef>
                    <a:spcPts val="500"/>
                  </a:spcBef>
                </a:pPr>
                <a:r>
                  <a:rPr lang="en-US" sz="900" dirty="0"/>
                  <a:t>Institution successfully generated interest among alumni but </a:t>
                </a:r>
                <a:r>
                  <a:rPr lang="en-US" sz="900" b="1" dirty="0"/>
                  <a:t>failed to adequately market the programme to students</a:t>
                </a:r>
              </a:p>
            </p:txBody>
          </p:sp>
          <p:sp>
            <p:nvSpPr>
              <p:cNvPr id="39" name="TextBox 38">
                <a:extLst>
                  <a:ext uri="{FF2B5EF4-FFF2-40B4-BE49-F238E27FC236}">
                    <a16:creationId xmlns:a16="http://schemas.microsoft.com/office/drawing/2014/main" id="{41ABEE55-A5A3-474E-900B-211FC7E62C39}"/>
                  </a:ext>
                </a:extLst>
              </p:cNvPr>
              <p:cNvSpPr txBox="1"/>
              <p:nvPr/>
            </p:nvSpPr>
            <p:spPr>
              <a:xfrm>
                <a:off x="462567" y="992066"/>
                <a:ext cx="2765295" cy="307777"/>
              </a:xfrm>
              <a:prstGeom prst="rect">
                <a:avLst/>
              </a:prstGeom>
              <a:noFill/>
            </p:spPr>
            <p:txBody>
              <a:bodyPr wrap="square" lIns="0" tIns="0" rIns="0" bIns="0" rtlCol="0">
                <a:spAutoFit/>
              </a:bodyPr>
              <a:lstStyle/>
              <a:p>
                <a:pPr>
                  <a:spcBef>
                    <a:spcPts val="500"/>
                  </a:spcBef>
                </a:pPr>
                <a:r>
                  <a:rPr lang="en-US" sz="1000" b="1" dirty="0"/>
                  <a:t>Lack of Student Participation Leads University to End E-Mentoring Scheme</a:t>
                </a:r>
              </a:p>
            </p:txBody>
          </p:sp>
          <p:pic>
            <p:nvPicPr>
              <p:cNvPr id="40" name="Picture 39">
                <a:extLst>
                  <a:ext uri="{FF2B5EF4-FFF2-40B4-BE49-F238E27FC236}">
                    <a16:creationId xmlns:a16="http://schemas.microsoft.com/office/drawing/2014/main" id="{AB858907-645D-447C-BCC6-0C2C52317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568" y="2863529"/>
                <a:ext cx="459442" cy="445659"/>
              </a:xfrm>
              <a:prstGeom prst="rect">
                <a:avLst/>
              </a:prstGeom>
            </p:spPr>
          </p:pic>
          <p:sp>
            <p:nvSpPr>
              <p:cNvPr id="41" name="TextBox 40">
                <a:extLst>
                  <a:ext uri="{FF2B5EF4-FFF2-40B4-BE49-F238E27FC236}">
                    <a16:creationId xmlns:a16="http://schemas.microsoft.com/office/drawing/2014/main" id="{5312A91F-212C-4814-9DED-ACF9DF350AB1}"/>
                  </a:ext>
                </a:extLst>
              </p:cNvPr>
              <p:cNvSpPr txBox="1"/>
              <p:nvPr/>
            </p:nvSpPr>
            <p:spPr bwMode="gray">
              <a:xfrm>
                <a:off x="1087629" y="1428162"/>
                <a:ext cx="2140237" cy="590931"/>
              </a:xfrm>
              <a:prstGeom prst="rect">
                <a:avLst/>
              </a:prstGeom>
              <a:solidFill>
                <a:schemeClr val="bg1"/>
              </a:solidFill>
            </p:spPr>
            <p:txBody>
              <a:bodyPr wrap="square" lIns="18288" tIns="18288" rIns="18288" bIns="18288" rtlCol="0">
                <a:spAutoFit/>
              </a:bodyPr>
              <a:lstStyle/>
              <a:p>
                <a:pPr>
                  <a:spcBef>
                    <a:spcPts val="500"/>
                  </a:spcBef>
                </a:pPr>
                <a:r>
                  <a:rPr lang="en-US" sz="900" b="1" dirty="0"/>
                  <a:t>Hogwarts University</a:t>
                </a:r>
                <a:r>
                  <a:rPr lang="en-US" sz="900" b="1" baseline="30000" dirty="0"/>
                  <a:t>1</a:t>
                </a:r>
                <a:r>
                  <a:rPr lang="en-US" sz="900" b="1" dirty="0"/>
                  <a:t> </a:t>
                </a:r>
                <a:r>
                  <a:rPr lang="en-US" sz="900" dirty="0"/>
                  <a:t>sought to expand traditional mentoring programme into an online e-mentoring platform</a:t>
                </a:r>
              </a:p>
            </p:txBody>
          </p:sp>
          <p:pic>
            <p:nvPicPr>
              <p:cNvPr id="42" name="Picture 41">
                <a:extLst>
                  <a:ext uri="{FF2B5EF4-FFF2-40B4-BE49-F238E27FC236}">
                    <a16:creationId xmlns:a16="http://schemas.microsoft.com/office/drawing/2014/main" id="{6104E12F-6EE6-4338-B084-FBC4FF3F9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568" y="1588092"/>
                <a:ext cx="457910" cy="271071"/>
              </a:xfrm>
              <a:prstGeom prst="rect">
                <a:avLst/>
              </a:prstGeom>
            </p:spPr>
          </p:pic>
          <p:pic>
            <p:nvPicPr>
              <p:cNvPr id="43" name="Picture 42">
                <a:extLst>
                  <a:ext uri="{FF2B5EF4-FFF2-40B4-BE49-F238E27FC236}">
                    <a16:creationId xmlns:a16="http://schemas.microsoft.com/office/drawing/2014/main" id="{BA1748D5-39EA-49EA-BB30-B8A92BF595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568" y="2193117"/>
                <a:ext cx="459442" cy="436471"/>
              </a:xfrm>
              <a:prstGeom prst="rect">
                <a:avLst/>
              </a:prstGeom>
            </p:spPr>
          </p:pic>
        </p:grpSp>
        <p:sp>
          <p:nvSpPr>
            <p:cNvPr id="29" name="TextBox 28">
              <a:extLst>
                <a:ext uri="{FF2B5EF4-FFF2-40B4-BE49-F238E27FC236}">
                  <a16:creationId xmlns:a16="http://schemas.microsoft.com/office/drawing/2014/main" id="{3F837E05-F982-4469-87DF-3926EC307455}"/>
                </a:ext>
              </a:extLst>
            </p:cNvPr>
            <p:cNvSpPr txBox="1"/>
            <p:nvPr/>
          </p:nvSpPr>
          <p:spPr bwMode="gray">
            <a:xfrm>
              <a:off x="1795584" y="5473092"/>
              <a:ext cx="671252" cy="384721"/>
            </a:xfrm>
            <a:prstGeom prst="rect">
              <a:avLst/>
            </a:prstGeom>
            <a:noFill/>
          </p:spPr>
          <p:txBody>
            <a:bodyPr wrap="square" lIns="0" tIns="0" rIns="0" bIns="0" rtlCol="0">
              <a:spAutoFit/>
            </a:bodyPr>
            <a:lstStyle/>
            <a:p>
              <a:r>
                <a:rPr lang="en-US" sz="2500" dirty="0">
                  <a:solidFill>
                    <a:schemeClr val="accent6"/>
                  </a:solidFill>
                  <a:latin typeface="+mj-lt"/>
                </a:rPr>
                <a:t>50%</a:t>
              </a:r>
            </a:p>
          </p:txBody>
        </p:sp>
      </p:grpSp>
    </p:spTree>
    <p:extLst>
      <p:ext uri="{BB962C8B-B14F-4D97-AF65-F5344CB8AC3E}">
        <p14:creationId xmlns:p14="http://schemas.microsoft.com/office/powerpoint/2010/main" val="3183595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Yb3LAX9a"/>
  <p:tag name="ARTICULATE_DESIGN_ID_EAB1 ON-SCREEN MASTER" val="WodUfpOz"/>
  <p:tag name="ARTICULATE_SLIDE_THUMBNAIL_REFRESH" val="1"/>
  <p:tag name="ARTICULATE_DESIGN_ID_EAB1 ON-SCREEN" val="OJDy01kg"/>
  <p:tag name="ARTICULATE_DESIGN_ID_EAB GLOBAL, INC. THEME" val="EgU1CIIs"/>
  <p:tag name="ARTICULATE_DESIGN_ID_EAB1 4X3 ON-SCREEN" val="Lynb0GK1"/>
  <p:tag name="ARTICULATE_SLIDE_COUNT" val="7"/>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AB1 4x3 On-screen">
  <a:themeElements>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Theme Font">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3"/>
        </a:solidFill>
        <a:ln>
          <a:solidFill>
            <a:schemeClr val="accent3"/>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spcBef>
            <a:spcPts val="500"/>
          </a:spcBef>
          <a:defRPr sz="900" dirty="0" err="1" smtClean="0"/>
        </a:defPPr>
      </a:lstStyle>
    </a:txDef>
  </a:objectDefaults>
  <a:extraClrSchemeLst/>
  <a:custClrLst>
    <a:custClr name="Dark Background">
      <a:srgbClr val="003D70"/>
    </a:custClr>
    <a:custClr name="Red">
      <a:srgbClr val="CF102D"/>
    </a:custClr>
    <a:custClr name="Yellow">
      <a:srgbClr val="F6D900"/>
    </a:custClr>
    <a:custClr name="Green">
      <a:srgbClr val="7FCB3B"/>
    </a:custClr>
    <a:custClr name="Purple">
      <a:srgbClr val="8B4BB3"/>
    </a:custClr>
    <a:custClr name="Light Blue">
      <a:srgbClr val="23B1F1"/>
    </a:custClr>
    <a:custClr name="Teal">
      <a:srgbClr val="35BDCB"/>
    </a:custClr>
    <a:custClr name="Not Used">
      <a:srgbClr val="FFFFFF"/>
    </a:custClr>
    <a:custClr name="Not Used">
      <a:srgbClr val="FFFFFF"/>
    </a:custClr>
    <a:custClr name="Not Used">
      <a:srgbClr val="FFFFFF"/>
    </a:custClr>
    <a:custClr name="Not Used">
      <a:srgbClr val="FFFFFF"/>
    </a:custClr>
    <a:custClr name="Red Tint">
      <a:srgbClr val="F47A74"/>
    </a:custClr>
    <a:custClr name="Yellow Tint">
      <a:srgbClr val="FFEE6D"/>
    </a:custClr>
    <a:custClr name="Green Tint">
      <a:srgbClr val="B0DF85"/>
    </a:custClr>
    <a:custClr name="Purple Tint">
      <a:srgbClr val="BD98D4"/>
    </a:custClr>
    <a:custClr name="Light Blue Tint">
      <a:srgbClr val="92D8F8"/>
    </a:custClr>
    <a:custClr name="Teal Tint">
      <a:srgbClr val="91DBE3"/>
    </a:custClr>
    <a:custClr name="Not Used">
      <a:srgbClr val="FFFFFF"/>
    </a:custClr>
    <a:custClr name="Not Used">
      <a:srgbClr val="FFFFFF"/>
    </a:custClr>
    <a:custClr name="Not Used">
      <a:srgbClr val="FFFFFF"/>
    </a:custClr>
  </a:custClrLst>
  <a:extLst>
    <a:ext uri="{05A4C25C-085E-4340-85A3-A5531E510DB2}">
      <thm15:themeFamily xmlns:thm15="http://schemas.microsoft.com/office/thememl/2012/main" name="EAB1 4x3 On-screen 020419" id="{3823C371-611D-4978-B269-6EA595BA46E3}" vid="{58F17C36-DA8D-4D3D-8582-0FB4032001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EAB Color Palette (2017)">
    <a:dk1>
      <a:srgbClr val="333E48"/>
    </a:dk1>
    <a:lt1>
      <a:srgbClr val="FFFFFF"/>
    </a:lt1>
    <a:dk2>
      <a:srgbClr val="F28B00"/>
    </a:dk2>
    <a:lt2>
      <a:srgbClr val="D6D8DA"/>
    </a:lt2>
    <a:accent1>
      <a:srgbClr val="C4C7CA"/>
    </a:accent1>
    <a:accent2>
      <a:srgbClr val="A0A4A9"/>
    </a:accent2>
    <a:accent3>
      <a:srgbClr val="666E76"/>
    </a:accent3>
    <a:accent4>
      <a:srgbClr val="333E48"/>
    </a:accent4>
    <a:accent5>
      <a:srgbClr val="004A88"/>
    </a:accent5>
    <a:accent6>
      <a:srgbClr val="0070CD"/>
    </a:accent6>
    <a:hlink>
      <a:srgbClr val="0070CD"/>
    </a:hlink>
    <a:folHlink>
      <a:srgbClr val="A0A4A9"/>
    </a:folHlink>
  </a:clrScheme>
  <a:fontScheme name="EAB Font Theme">
    <a:majorFont>
      <a:latin typeface="Rockwel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EAB1 4x3 On-screen Template 020419 (1)</Template>
  <TotalTime>0</TotalTime>
  <Words>23746</Words>
  <Application>Microsoft Office PowerPoint</Application>
  <PresentationFormat>Custom</PresentationFormat>
  <Paragraphs>1745</Paragraphs>
  <Slides>73</Slides>
  <Notes>72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Courier New</vt:lpstr>
      <vt:lpstr>Lyon</vt:lpstr>
      <vt:lpstr>Rockwell</vt:lpstr>
      <vt:lpstr>Verdana</vt:lpstr>
      <vt:lpstr>Wingdings</vt:lpstr>
      <vt:lpstr>EAB1 4x3 On-screen</vt:lpstr>
      <vt:lpstr>Engaging Alumni in Student Career Development to Create Two-Way Value</vt:lpstr>
      <vt:lpstr>Spotlight on Employability</vt:lpstr>
      <vt:lpstr>Universities Play a Pivotal Role in Career Prep</vt:lpstr>
      <vt:lpstr>How are UK and Irish Universities Currently Connecting Alumni and Students?</vt:lpstr>
      <vt:lpstr>Surface-Level Contentment</vt:lpstr>
      <vt:lpstr>Students Don’t Know What they Don’t Know</vt:lpstr>
      <vt:lpstr>Workplace Exposure Necessary for Real World Prep</vt:lpstr>
      <vt:lpstr>A Missed Opportunity</vt:lpstr>
      <vt:lpstr>If You Build It, Will They Come?</vt:lpstr>
      <vt:lpstr>Engaging Alumni in Student Career Development</vt:lpstr>
      <vt:lpstr>Driving Student Employment through Career Exploration</vt:lpstr>
      <vt:lpstr>Driving Student Employment through Career Exploration</vt:lpstr>
      <vt:lpstr>Quick Wins</vt:lpstr>
      <vt:lpstr>More Quick Wins</vt:lpstr>
      <vt:lpstr>On-the-Go Engagement</vt:lpstr>
      <vt:lpstr>Not Your Average Career Panel</vt:lpstr>
      <vt:lpstr>Networking Engagements, by the Numbers</vt:lpstr>
      <vt:lpstr>Dining with Alumni</vt:lpstr>
      <vt:lpstr>Career Exploration on Alumni’s Home Turf</vt:lpstr>
      <vt:lpstr>Lessons Learned from Ripon’s Success</vt:lpstr>
      <vt:lpstr>Targeting Disenfranchised Student Populations</vt:lpstr>
      <vt:lpstr>Mentoring Schemes by the Numbers</vt:lpstr>
      <vt:lpstr>Three Types of Mentoring Schemes</vt:lpstr>
      <vt:lpstr>High Effort, High Impact Mentoring</vt:lpstr>
      <vt:lpstr>Mentoring on the Web</vt:lpstr>
      <vt:lpstr>PowerPoint Presentation</vt:lpstr>
      <vt:lpstr>PowerPoint Presentation</vt:lpstr>
      <vt:lpstr>Instilling Employable Skills in Students Through Alumni Expertise</vt:lpstr>
      <vt:lpstr>Instilling Employable Skills in Students Through Alumni Expertise</vt:lpstr>
      <vt:lpstr>Online Skill Workshops</vt:lpstr>
      <vt:lpstr>A Big Bang Approach to Preparing for the Real World</vt:lpstr>
      <vt:lpstr>Putting Employable Skills to Use</vt:lpstr>
      <vt:lpstr>Embedding Alumni Expertise in the Curriculum</vt:lpstr>
      <vt:lpstr>PowerPoint Presentation</vt:lpstr>
      <vt:lpstr>PowerPoint Presentation</vt:lpstr>
      <vt:lpstr>Staying Current with Industry Practice</vt:lpstr>
      <vt:lpstr>PowerPoint Presentation</vt:lpstr>
      <vt:lpstr>Exploring the Working World</vt:lpstr>
      <vt:lpstr>A Structured Programme for Workplace Training</vt:lpstr>
      <vt:lpstr>Carleton’s Externships Prove Popular Year After Year</vt:lpstr>
      <vt:lpstr>PowerPoint Presentation</vt:lpstr>
      <vt:lpstr>PowerPoint Presentation</vt:lpstr>
      <vt:lpstr>PowerPoint Presentation</vt:lpstr>
      <vt:lpstr>Elevating Alumni Relations’ Leadership Role for Student Employability Activities</vt:lpstr>
      <vt:lpstr>Elevating Alumni Relations’ Leadership Role for Student Employability Activities</vt:lpstr>
      <vt:lpstr>Seizing the Initiative</vt:lpstr>
      <vt:lpstr>Make it Someone’s Full-Time Job</vt:lpstr>
      <vt:lpstr>PowerPoint Presentation</vt:lpstr>
      <vt:lpstr>We’re Here to Help</vt:lpstr>
      <vt:lpstr>Gathering Intelligence on What Works, What Doesn’t</vt:lpstr>
      <vt:lpstr>Mapping Out Engagement by Programme</vt:lpstr>
      <vt:lpstr>Highlighting for Faculty How to Best Engage Alumni</vt:lpstr>
      <vt:lpstr>Building An Alumni Engagement Community</vt:lpstr>
      <vt:lpstr>Formalising an (Informal) Strategic Relationship</vt:lpstr>
      <vt:lpstr>A Strategic Merger</vt:lpstr>
      <vt:lpstr>Maximising Impact With Targeted Recruitment and Assessment </vt:lpstr>
      <vt:lpstr>Maximising Impact through Marketing, Communication, and Assessment</vt:lpstr>
      <vt:lpstr>The Power of Persuasion</vt:lpstr>
      <vt:lpstr>Borrowing an Alumni “Human Book”</vt:lpstr>
      <vt:lpstr>Go Where Students Are: Taking Over Snapchat</vt:lpstr>
      <vt:lpstr>Providing a Menu of Options</vt:lpstr>
      <vt:lpstr>Choose the Right Mix for Your Campus</vt:lpstr>
      <vt:lpstr>PowerPoint Presentation</vt:lpstr>
      <vt:lpstr>PowerPoint Presentation</vt:lpstr>
      <vt:lpstr>Rewarding Participation </vt:lpstr>
      <vt:lpstr>Alumni Engagement in Career Development Also Helps the Bottom Line</vt:lpstr>
      <vt:lpstr>How Are We Doing?</vt:lpstr>
      <vt:lpstr>Duke’s Insight: These Are the Metrics that Matter</vt:lpstr>
      <vt:lpstr>Assessing Individual Programmes</vt:lpstr>
      <vt:lpstr>Pinpointing “Areas of Impact”</vt:lpstr>
      <vt:lpstr>Sharing the Story of Alumni Impact Across Campus</vt:lpstr>
      <vt:lpstr>The New Rules of Engagement</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2019-05-16T15:39:51Z</dcterms:created>
  <dcterms:modified xsi:type="dcterms:W3CDTF">2020-01-13T16:40:14Z</dcterms:modified>
  <cp:category/>
</cp:coreProperties>
</file>