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heme/theme2.xml" ContentType="application/vnd.openxmlformats-officedocument.theme+xml"/>
  <Override PartName="/ppt/tags/tag2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8"/>
  </p:notesMasterIdLst>
  <p:sldIdLst>
    <p:sldId id="681" r:id="rId2"/>
    <p:sldId id="692" r:id="rId3"/>
    <p:sldId id="689" r:id="rId4"/>
    <p:sldId id="267" r:id="rId5"/>
    <p:sldId id="683" r:id="rId6"/>
    <p:sldId id="265" r:id="rId7"/>
  </p:sldIdLst>
  <p:sldSz cx="6400800" cy="4800600"/>
  <p:notesSz cx="6858000" cy="9144000"/>
  <p:custDataLst>
    <p:tags r:id="rId9"/>
  </p:custDataLst>
  <p:defaultTextStyle>
    <a:defPPr>
      <a:defRPr lang="en-US"/>
    </a:defPPr>
    <a:lvl1pPr marL="0" algn="l" defTabSz="537667" rtl="0" eaLnBrk="1" latinLnBrk="0" hangingPunct="1">
      <a:defRPr sz="1058" kern="1200">
        <a:solidFill>
          <a:schemeClr val="tx1"/>
        </a:solidFill>
        <a:latin typeface="+mn-lt"/>
        <a:ea typeface="+mn-ea"/>
        <a:cs typeface="+mn-cs"/>
      </a:defRPr>
    </a:lvl1pPr>
    <a:lvl2pPr marL="268834" algn="l" defTabSz="537667" rtl="0" eaLnBrk="1" latinLnBrk="0" hangingPunct="1">
      <a:defRPr sz="1058" kern="1200">
        <a:solidFill>
          <a:schemeClr val="tx1"/>
        </a:solidFill>
        <a:latin typeface="+mn-lt"/>
        <a:ea typeface="+mn-ea"/>
        <a:cs typeface="+mn-cs"/>
      </a:defRPr>
    </a:lvl2pPr>
    <a:lvl3pPr marL="537667" algn="l" defTabSz="537667" rtl="0" eaLnBrk="1" latinLnBrk="0" hangingPunct="1">
      <a:defRPr sz="1058" kern="1200">
        <a:solidFill>
          <a:schemeClr val="tx1"/>
        </a:solidFill>
        <a:latin typeface="+mn-lt"/>
        <a:ea typeface="+mn-ea"/>
        <a:cs typeface="+mn-cs"/>
      </a:defRPr>
    </a:lvl3pPr>
    <a:lvl4pPr marL="806501" algn="l" defTabSz="537667" rtl="0" eaLnBrk="1" latinLnBrk="0" hangingPunct="1">
      <a:defRPr sz="1058" kern="1200">
        <a:solidFill>
          <a:schemeClr val="tx1"/>
        </a:solidFill>
        <a:latin typeface="+mn-lt"/>
        <a:ea typeface="+mn-ea"/>
        <a:cs typeface="+mn-cs"/>
      </a:defRPr>
    </a:lvl4pPr>
    <a:lvl5pPr marL="1075334" algn="l" defTabSz="537667" rtl="0" eaLnBrk="1" latinLnBrk="0" hangingPunct="1">
      <a:defRPr sz="1058" kern="1200">
        <a:solidFill>
          <a:schemeClr val="tx1"/>
        </a:solidFill>
        <a:latin typeface="+mn-lt"/>
        <a:ea typeface="+mn-ea"/>
        <a:cs typeface="+mn-cs"/>
      </a:defRPr>
    </a:lvl5pPr>
    <a:lvl6pPr marL="1344168" algn="l" defTabSz="537667" rtl="0" eaLnBrk="1" latinLnBrk="0" hangingPunct="1">
      <a:defRPr sz="1058" kern="1200">
        <a:solidFill>
          <a:schemeClr val="tx1"/>
        </a:solidFill>
        <a:latin typeface="+mn-lt"/>
        <a:ea typeface="+mn-ea"/>
        <a:cs typeface="+mn-cs"/>
      </a:defRPr>
    </a:lvl6pPr>
    <a:lvl7pPr marL="1613002" algn="l" defTabSz="537667" rtl="0" eaLnBrk="1" latinLnBrk="0" hangingPunct="1">
      <a:defRPr sz="1058" kern="1200">
        <a:solidFill>
          <a:schemeClr val="tx1"/>
        </a:solidFill>
        <a:latin typeface="+mn-lt"/>
        <a:ea typeface="+mn-ea"/>
        <a:cs typeface="+mn-cs"/>
      </a:defRPr>
    </a:lvl7pPr>
    <a:lvl8pPr marL="1881835" algn="l" defTabSz="537667" rtl="0" eaLnBrk="1" latinLnBrk="0" hangingPunct="1">
      <a:defRPr sz="1058" kern="1200">
        <a:solidFill>
          <a:schemeClr val="tx1"/>
        </a:solidFill>
        <a:latin typeface="+mn-lt"/>
        <a:ea typeface="+mn-ea"/>
        <a:cs typeface="+mn-cs"/>
      </a:defRPr>
    </a:lvl8pPr>
    <a:lvl9pPr marL="2150669" algn="l" defTabSz="537667" rtl="0" eaLnBrk="1" latinLnBrk="0" hangingPunct="1">
      <a:defRPr sz="105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78"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4A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DF18680-E054-41AD-8BC1-D1AEF772440D}">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7" autoAdjust="0"/>
    <p:restoredTop sz="96196" autoAdjust="0"/>
  </p:normalViewPr>
  <p:slideViewPr>
    <p:cSldViewPr snapToGrid="0" showGuides="1">
      <p:cViewPr varScale="1">
        <p:scale>
          <a:sx n="109" d="100"/>
          <a:sy n="109" d="100"/>
        </p:scale>
        <p:origin x="1598" y="86"/>
      </p:cViewPr>
      <p:guideLst/>
    </p:cSldViewPr>
  </p:slideViewPr>
  <p:outlineViewPr>
    <p:cViewPr>
      <p:scale>
        <a:sx n="33" d="100"/>
        <a:sy n="33" d="100"/>
      </p:scale>
      <p:origin x="0" y="-34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gs" Target="tags/tag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Verdana" panose="020B060403050404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Verdana" panose="020B0604030504040204" pitchFamily="34" charset="0"/>
              </a:defRPr>
            </a:lvl1pPr>
          </a:lstStyle>
          <a:p>
            <a:fld id="{635E5181-CEC9-49C9-AE2F-31A35049DD97}" type="datetimeFigureOut">
              <a:rPr lang="en-US" smtClean="0"/>
              <a:pPr/>
              <a:t>3/20/2020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Verdana" panose="020B060403050404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Verdana" panose="020B0604030504040204" pitchFamily="34" charset="0"/>
              </a:defRPr>
            </a:lvl1pPr>
          </a:lstStyle>
          <a:p>
            <a:fld id="{BF4803AB-2594-4B0A-8DC3-A3880FE8631C}" type="slidenum">
              <a:rPr lang="en-US" smtClean="0"/>
              <a:pPr/>
              <a:t>‹#›</a:t>
            </a:fld>
            <a:endParaRPr lang="en-US" dirty="0"/>
          </a:p>
        </p:txBody>
      </p:sp>
    </p:spTree>
    <p:extLst>
      <p:ext uri="{BB962C8B-B14F-4D97-AF65-F5344CB8AC3E}">
        <p14:creationId xmlns:p14="http://schemas.microsoft.com/office/powerpoint/2010/main" val="4144060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Verdana" panose="020B0604030504040204" pitchFamily="34" charset="0"/>
        <a:ea typeface="+mn-ea"/>
        <a:cs typeface="+mn-cs"/>
      </a:defRPr>
    </a:lvl1pPr>
    <a:lvl2pPr marL="457200" algn="l" defTabSz="914400" rtl="0" eaLnBrk="1" latinLnBrk="0" hangingPunct="1">
      <a:defRPr sz="1200" kern="1200">
        <a:solidFill>
          <a:schemeClr val="tx1"/>
        </a:solidFill>
        <a:latin typeface="Verdana" panose="020B0604030504040204" pitchFamily="34" charset="0"/>
        <a:ea typeface="+mn-ea"/>
        <a:cs typeface="+mn-cs"/>
      </a:defRPr>
    </a:lvl2pPr>
    <a:lvl3pPr marL="914400" algn="l" defTabSz="914400" rtl="0" eaLnBrk="1" latinLnBrk="0" hangingPunct="1">
      <a:defRPr sz="1200" kern="1200">
        <a:solidFill>
          <a:schemeClr val="tx1"/>
        </a:solidFill>
        <a:latin typeface="Verdana" panose="020B0604030504040204" pitchFamily="34" charset="0"/>
        <a:ea typeface="+mn-ea"/>
        <a:cs typeface="+mn-cs"/>
      </a:defRPr>
    </a:lvl3pPr>
    <a:lvl4pPr marL="1371600" algn="l" defTabSz="914400" rtl="0" eaLnBrk="1" latinLnBrk="0" hangingPunct="1">
      <a:defRPr sz="1200" kern="1200">
        <a:solidFill>
          <a:schemeClr val="tx1"/>
        </a:solidFill>
        <a:latin typeface="Verdana" panose="020B0604030504040204" pitchFamily="34" charset="0"/>
        <a:ea typeface="+mn-ea"/>
        <a:cs typeface="+mn-cs"/>
      </a:defRPr>
    </a:lvl4pPr>
    <a:lvl5pPr marL="1828800" algn="l" defTabSz="914400" rtl="0" eaLnBrk="1" latinLnBrk="0" hangingPunct="1">
      <a:defRPr sz="1200" kern="1200">
        <a:solidFill>
          <a:schemeClr val="tx1"/>
        </a:solidFill>
        <a:latin typeface="Verdana" panose="020B060403050404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slideMaster" Target="../slideMasters/slideMaster1.xml"/><Relationship Id="rId1" Type="http://schemas.openxmlformats.org/officeDocument/2006/relationships/tags" Target="../tags/tag3.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8.xml.rels><?xml version="1.0" encoding="UTF-8" standalone="yes"?>
<Relationships xmlns="http://schemas.openxmlformats.org/package/2006/relationships"><Relationship Id="rId3" Type="http://schemas.openxmlformats.org/officeDocument/2006/relationships/hyperlink" Target="https://www.eab.com/" TargetMode="External"/><Relationship Id="rId2" Type="http://schemas.openxmlformats.org/officeDocument/2006/relationships/slideMaster" Target="../slideMasters/slideMaster1.xml"/><Relationship Id="rId1" Type="http://schemas.openxmlformats.org/officeDocument/2006/relationships/tags" Target="../tags/tag20.xml"/><Relationship Id="rId4"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5.xml"/><Relationship Id="rId6" Type="http://schemas.openxmlformats.org/officeDocument/2006/relationships/hyperlink" Target="https://eab.box.com/v/eab-one-pager-script" TargetMode="External"/><Relationship Id="rId5" Type="http://schemas.openxmlformats.org/officeDocument/2006/relationships/image" Target="../media/image7.png"/><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6.xml"/><Relationship Id="rId6" Type="http://schemas.openxmlformats.org/officeDocument/2006/relationships/hyperlink" Target="https://eab.box.com/v/eab-one-pager-script" TargetMode="External"/><Relationship Id="rId5" Type="http://schemas.openxmlformats.org/officeDocument/2006/relationships/image" Target="../media/image7.png"/><Relationship Id="rId4"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Instructions">
    <p:bg bwMode="gray">
      <p:bgRef idx="1001">
        <a:schemeClr val="bg1"/>
      </p:bgRef>
    </p:bg>
    <p:spTree>
      <p:nvGrpSpPr>
        <p:cNvPr id="1" name=""/>
        <p:cNvGrpSpPr/>
        <p:nvPr/>
      </p:nvGrpSpPr>
      <p:grpSpPr>
        <a:xfrm>
          <a:off x="0" y="0"/>
          <a:ext cx="0" cy="0"/>
          <a:chOff x="0" y="0"/>
          <a:chExt cx="0" cy="0"/>
        </a:xfrm>
      </p:grpSpPr>
      <p:sp>
        <p:nvSpPr>
          <p:cNvPr id="22" name="Rectangle 21"/>
          <p:cNvSpPr/>
          <p:nvPr userDrawn="1"/>
        </p:nvSpPr>
        <p:spPr bwMode="gray">
          <a:xfrm>
            <a:off x="0" y="444200"/>
            <a:ext cx="2502244" cy="4356399"/>
          </a:xfrm>
          <a:prstGeom prst="rect">
            <a:avLst/>
          </a:prstGeom>
          <a:solidFill>
            <a:schemeClr val="accent5"/>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endParaRPr>
          </a:p>
        </p:txBody>
      </p:sp>
      <p:sp>
        <p:nvSpPr>
          <p:cNvPr id="23" name="TextBox 22"/>
          <p:cNvSpPr txBox="1"/>
          <p:nvPr userDrawn="1"/>
        </p:nvSpPr>
        <p:spPr bwMode="gray">
          <a:xfrm>
            <a:off x="264105" y="1537982"/>
            <a:ext cx="2068331" cy="692497"/>
          </a:xfrm>
          <a:prstGeom prst="rect">
            <a:avLst/>
          </a:prstGeom>
          <a:noFill/>
        </p:spPr>
        <p:txBody>
          <a:bodyPr wrap="square" lIns="0" tIns="0" rIns="0" bIns="0" rtlCol="0">
            <a:spAutoFit/>
          </a:bodyPr>
          <a:lstStyle/>
          <a:p>
            <a:pPr algn="l">
              <a:spcBef>
                <a:spcPts val="500"/>
              </a:spcBef>
            </a:pPr>
            <a:r>
              <a:rPr lang="en-US" sz="2500" b="1" dirty="0">
                <a:solidFill>
                  <a:schemeClr val="bg1"/>
                </a:solidFill>
              </a:rPr>
              <a:t>4:3</a:t>
            </a:r>
            <a:br>
              <a:rPr lang="en-US" sz="2500" b="1" dirty="0">
                <a:solidFill>
                  <a:schemeClr val="bg1"/>
                </a:solidFill>
              </a:rPr>
            </a:br>
            <a:r>
              <a:rPr lang="en-US" sz="2000" b="0" dirty="0">
                <a:solidFill>
                  <a:schemeClr val="bg1"/>
                </a:solidFill>
              </a:rPr>
              <a:t>On-screen</a:t>
            </a:r>
          </a:p>
        </p:txBody>
      </p:sp>
      <p:cxnSp>
        <p:nvCxnSpPr>
          <p:cNvPr id="25" name="Straight Connector 24"/>
          <p:cNvCxnSpPr/>
          <p:nvPr userDrawn="1"/>
        </p:nvCxnSpPr>
        <p:spPr bwMode="gray">
          <a:xfrm>
            <a:off x="271463" y="2406497"/>
            <a:ext cx="2060973"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userDrawn="1"/>
        </p:nvSpPr>
        <p:spPr bwMode="gray">
          <a:xfrm>
            <a:off x="271463" y="2484809"/>
            <a:ext cx="2173362" cy="169277"/>
          </a:xfrm>
          <a:prstGeom prst="rect">
            <a:avLst/>
          </a:prstGeom>
          <a:noFill/>
        </p:spPr>
        <p:txBody>
          <a:bodyPr wrap="square" lIns="0" tIns="0" rIns="0" bIns="0" rtlCol="0">
            <a:spAutoFit/>
          </a:bodyPr>
          <a:lstStyle/>
          <a:p>
            <a:pPr>
              <a:spcBef>
                <a:spcPts val="500"/>
              </a:spcBef>
            </a:pPr>
            <a:r>
              <a:rPr lang="pt-BR" sz="1100" dirty="0">
                <a:solidFill>
                  <a:schemeClr val="bg1"/>
                </a:solidFill>
              </a:rPr>
              <a:t>All projected presentations:</a:t>
            </a:r>
          </a:p>
        </p:txBody>
      </p:sp>
      <p:pic>
        <p:nvPicPr>
          <p:cNvPr id="33" name="Picture 32" descr="Screen Clippi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2666233" y="617182"/>
            <a:ext cx="3459061" cy="2596812"/>
          </a:xfrm>
          <a:prstGeom prst="rect">
            <a:avLst/>
          </a:prstGeom>
          <a:ln w="6350">
            <a:solidFill>
              <a:schemeClr val="accent4"/>
            </a:solidFill>
            <a:miter lim="800000"/>
          </a:ln>
        </p:spPr>
      </p:pic>
      <p:pic>
        <p:nvPicPr>
          <p:cNvPr id="27" name="Picture 2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bwMode="gray">
          <a:xfrm>
            <a:off x="271464" y="768186"/>
            <a:ext cx="1244214" cy="477850"/>
          </a:xfrm>
          <a:prstGeom prst="rect">
            <a:avLst/>
          </a:prstGeom>
        </p:spPr>
      </p:pic>
      <p:sp>
        <p:nvSpPr>
          <p:cNvPr id="32" name="TextBox 31"/>
          <p:cNvSpPr txBox="1"/>
          <p:nvPr userDrawn="1"/>
        </p:nvSpPr>
        <p:spPr bwMode="gray">
          <a:xfrm>
            <a:off x="455635" y="2789022"/>
            <a:ext cx="1344839" cy="1025922"/>
          </a:xfrm>
          <a:prstGeom prst="rect">
            <a:avLst/>
          </a:prstGeom>
          <a:noFill/>
        </p:spPr>
        <p:txBody>
          <a:bodyPr wrap="square" lIns="0" tIns="0" rIns="0" bIns="0" rtlCol="0">
            <a:spAutoFit/>
          </a:bodyPr>
          <a:lstStyle/>
          <a:p>
            <a:pPr marL="112713" indent="-112713">
              <a:spcBef>
                <a:spcPts val="500"/>
              </a:spcBef>
              <a:buFont typeface="Arial" panose="020B0604020202020204" pitchFamily="34" charset="0"/>
              <a:buChar char="•"/>
            </a:pPr>
            <a:r>
              <a:rPr lang="en-US" sz="1000" dirty="0">
                <a:solidFill>
                  <a:schemeClr val="bg1"/>
                </a:solidFill>
              </a:rPr>
              <a:t>National meetings</a:t>
            </a:r>
          </a:p>
          <a:p>
            <a:pPr marL="112713" indent="-112713">
              <a:spcBef>
                <a:spcPts val="500"/>
              </a:spcBef>
              <a:buFont typeface="Arial" panose="020B0604020202020204" pitchFamily="34" charset="0"/>
              <a:buChar char="•"/>
            </a:pPr>
            <a:r>
              <a:rPr lang="en-US" sz="1000" dirty="0" err="1">
                <a:solidFill>
                  <a:schemeClr val="bg1"/>
                </a:solidFill>
              </a:rPr>
              <a:t>Webconferences</a:t>
            </a:r>
            <a:endParaRPr lang="en-US" sz="1000" dirty="0">
              <a:solidFill>
                <a:schemeClr val="bg1"/>
              </a:solidFill>
            </a:endParaRPr>
          </a:p>
          <a:p>
            <a:pPr marL="112713" indent="-112713">
              <a:spcBef>
                <a:spcPts val="500"/>
              </a:spcBef>
              <a:buFont typeface="Arial" panose="020B0604020202020204" pitchFamily="34" charset="0"/>
              <a:buChar char="•"/>
            </a:pPr>
            <a:r>
              <a:rPr lang="en-US" sz="1000" dirty="0">
                <a:solidFill>
                  <a:schemeClr val="bg1"/>
                </a:solidFill>
              </a:rPr>
              <a:t>Roundtables</a:t>
            </a:r>
          </a:p>
          <a:p>
            <a:pPr marL="112713" indent="-112713">
              <a:spcBef>
                <a:spcPts val="500"/>
              </a:spcBef>
              <a:buFont typeface="Arial" panose="020B0604020202020204" pitchFamily="34" charset="0"/>
              <a:buChar char="•"/>
            </a:pPr>
            <a:r>
              <a:rPr lang="en-US" sz="1000" dirty="0" err="1">
                <a:solidFill>
                  <a:schemeClr val="bg1"/>
                </a:solidFill>
              </a:rPr>
              <a:t>Onsites</a:t>
            </a:r>
            <a:endParaRPr lang="en-US" sz="1000" dirty="0">
              <a:solidFill>
                <a:schemeClr val="bg1"/>
              </a:solidFill>
            </a:endParaRPr>
          </a:p>
          <a:p>
            <a:pPr marL="112713" indent="-112713">
              <a:spcBef>
                <a:spcPts val="500"/>
              </a:spcBef>
              <a:buFont typeface="Arial" panose="020B0604020202020204" pitchFamily="34" charset="0"/>
              <a:buChar char="•"/>
            </a:pPr>
            <a:r>
              <a:rPr lang="en-US" sz="1000" dirty="0">
                <a:solidFill>
                  <a:schemeClr val="bg1"/>
                </a:solidFill>
              </a:rPr>
              <a:t>Conferences</a:t>
            </a:r>
          </a:p>
        </p:txBody>
      </p:sp>
      <p:sp>
        <p:nvSpPr>
          <p:cNvPr id="34" name="Rectangle 33"/>
          <p:cNvSpPr/>
          <p:nvPr userDrawn="1"/>
        </p:nvSpPr>
        <p:spPr bwMode="gray">
          <a:xfrm>
            <a:off x="0" y="0"/>
            <a:ext cx="6400800" cy="401986"/>
          </a:xfrm>
          <a:prstGeom prst="rect">
            <a:avLst/>
          </a:prstGeom>
          <a:solidFill>
            <a:srgbClr val="009900"/>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spcBef>
                <a:spcPts val="500"/>
              </a:spcBef>
            </a:pPr>
            <a:r>
              <a:rPr lang="en-US" sz="1200" b="1" dirty="0">
                <a:solidFill>
                  <a:schemeClr val="bg1"/>
                </a:solidFill>
              </a:rPr>
              <a:t>Delete Page After Reading   |   2018</a:t>
            </a:r>
            <a:r>
              <a:rPr lang="en-US" sz="1200" b="1" baseline="0" dirty="0">
                <a:solidFill>
                  <a:schemeClr val="bg1"/>
                </a:solidFill>
              </a:rPr>
              <a:t> Template Edition</a:t>
            </a:r>
            <a:endParaRPr lang="en-US" sz="1200" b="1" dirty="0">
              <a:solidFill>
                <a:schemeClr val="bg1"/>
              </a:solidFill>
            </a:endParaRPr>
          </a:p>
        </p:txBody>
      </p:sp>
      <p:sp>
        <p:nvSpPr>
          <p:cNvPr id="35" name="Text Placeholder 7"/>
          <p:cNvSpPr txBox="1">
            <a:spLocks/>
          </p:cNvSpPr>
          <p:nvPr userDrawn="1"/>
        </p:nvSpPr>
        <p:spPr bwMode="gray">
          <a:xfrm>
            <a:off x="277813" y="3997303"/>
            <a:ext cx="2167012" cy="564257"/>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0" indent="0" algn="l">
              <a:spcBef>
                <a:spcPts val="2400"/>
              </a:spcBef>
              <a:buNone/>
            </a:pPr>
            <a:r>
              <a:rPr lang="en-US" sz="1000" b="1" dirty="0">
                <a:solidFill>
                  <a:schemeClr val="bg1"/>
                </a:solidFill>
              </a:rPr>
              <a:t>Need help? </a:t>
            </a:r>
          </a:p>
          <a:p>
            <a:pPr marL="0" indent="0" algn="l">
              <a:spcBef>
                <a:spcPts val="800"/>
              </a:spcBef>
              <a:buNone/>
            </a:pPr>
            <a:r>
              <a:rPr lang="en-US" sz="1000" dirty="0">
                <a:solidFill>
                  <a:schemeClr val="bg1"/>
                </a:solidFill>
              </a:rPr>
              <a:t>Visit </a:t>
            </a:r>
            <a:r>
              <a:rPr lang="en-US" sz="1000" b="1" dirty="0">
                <a:solidFill>
                  <a:schemeClr val="bg1"/>
                </a:solidFill>
              </a:rPr>
              <a:t>portals.eab.com/</a:t>
            </a:r>
            <a:r>
              <a:rPr lang="en-US" sz="1000" b="1" dirty="0" err="1">
                <a:solidFill>
                  <a:schemeClr val="bg1"/>
                </a:solidFill>
              </a:rPr>
              <a:t>dss</a:t>
            </a:r>
            <a:r>
              <a:rPr lang="en-US" sz="1000" dirty="0">
                <a:solidFill>
                  <a:schemeClr val="bg1"/>
                </a:solidFill>
              </a:rPr>
              <a:t> or email </a:t>
            </a:r>
            <a:r>
              <a:rPr lang="en-US" sz="1000" b="1" dirty="0">
                <a:solidFill>
                  <a:schemeClr val="bg1"/>
                </a:solidFill>
              </a:rPr>
              <a:t>DSS-Requests@eab.com</a:t>
            </a:r>
          </a:p>
        </p:txBody>
      </p:sp>
      <p:pic>
        <p:nvPicPr>
          <p:cNvPr id="2" name="Picture 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bwMode="gray">
          <a:xfrm>
            <a:off x="2663289" y="3320517"/>
            <a:ext cx="3459699" cy="1308452"/>
          </a:xfrm>
          <a:prstGeom prst="rect">
            <a:avLst/>
          </a:prstGeom>
        </p:spPr>
      </p:pic>
    </p:spTree>
    <p:custDataLst>
      <p:tags r:id="rId1"/>
    </p:custDataLst>
    <p:extLst>
      <p:ext uri="{BB962C8B-B14F-4D97-AF65-F5344CB8AC3E}">
        <p14:creationId xmlns:p14="http://schemas.microsoft.com/office/powerpoint/2010/main" val="4133591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Copyright)">
    <p:spTree>
      <p:nvGrpSpPr>
        <p:cNvPr id="1" name=""/>
        <p:cNvGrpSpPr/>
        <p:nvPr/>
      </p:nvGrpSpPr>
      <p:grpSpPr>
        <a:xfrm>
          <a:off x="0" y="0"/>
          <a:ext cx="0" cy="0"/>
          <a:chOff x="0" y="0"/>
          <a:chExt cx="0" cy="0"/>
        </a:xfrm>
      </p:grpSpPr>
      <p:sp>
        <p:nvSpPr>
          <p:cNvPr id="20" name="TextBox 19"/>
          <p:cNvSpPr txBox="1"/>
          <p:nvPr userDrawn="1"/>
        </p:nvSpPr>
        <p:spPr bwMode="gray">
          <a:xfrm>
            <a:off x="6128821" y="0"/>
            <a:ext cx="271979" cy="136961"/>
          </a:xfrm>
          <a:prstGeom prst="rect">
            <a:avLst/>
          </a:prstGeom>
          <a:noFill/>
        </p:spPr>
        <p:txBody>
          <a:bodyPr wrap="square" lIns="0" tIns="36576" rIns="45720" bIns="0" rtlCol="0">
            <a:spAutoFit/>
          </a:bodyPr>
          <a:lstStyle/>
          <a:p>
            <a:pPr algn="r">
              <a:spcBef>
                <a:spcPts val="500"/>
              </a:spcBef>
            </a:pPr>
            <a:fld id="{11A0A082-46D1-4CDC-90AB-7FACAC0B3028}" type="slidenum">
              <a:rPr lang="en-US" sz="650" smtClean="0">
                <a:solidFill>
                  <a:schemeClr val="tx1"/>
                </a:solidFill>
                <a:latin typeface="+mj-lt"/>
              </a:rPr>
              <a:t>‹#›</a:t>
            </a:fld>
            <a:endParaRPr lang="en-US" sz="650" dirty="0">
              <a:solidFill>
                <a:schemeClr val="tx1"/>
              </a:solidFill>
              <a:latin typeface="+mj-lt"/>
            </a:endParaRPr>
          </a:p>
        </p:txBody>
      </p:sp>
    </p:spTree>
    <p:custDataLst>
      <p:tags r:id="rId1"/>
    </p:custDataLst>
    <p:extLst>
      <p:ext uri="{BB962C8B-B14F-4D97-AF65-F5344CB8AC3E}">
        <p14:creationId xmlns:p14="http://schemas.microsoft.com/office/powerpoint/2010/main" val="968989333"/>
      </p:ext>
    </p:extLst>
  </p:cSld>
  <p:clrMapOvr>
    <a:masterClrMapping/>
  </p:clrMapOvr>
  <p:extLst>
    <p:ext uri="{DCECCB84-F9BA-43D5-87BE-67443E8EF086}">
      <p15:sldGuideLst xmlns:p15="http://schemas.microsoft.com/office/powerpoint/2012/main">
        <p15:guide id="1" orient="horz" pos="62"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Notes">
    <p:bg bwMode="gray">
      <p:bgRef idx="1001">
        <a:schemeClr val="bg1"/>
      </p:bgRef>
    </p:bg>
    <p:spTree>
      <p:nvGrpSpPr>
        <p:cNvPr id="1" name=""/>
        <p:cNvGrpSpPr/>
        <p:nvPr/>
      </p:nvGrpSpPr>
      <p:grpSpPr>
        <a:xfrm>
          <a:off x="0" y="0"/>
          <a:ext cx="0" cy="0"/>
          <a:chOff x="0" y="0"/>
          <a:chExt cx="0" cy="0"/>
        </a:xfrm>
      </p:grpSpPr>
      <p:sp>
        <p:nvSpPr>
          <p:cNvPr id="4" name="Rectangle 3"/>
          <p:cNvSpPr/>
          <p:nvPr userDrawn="1"/>
        </p:nvSpPr>
        <p:spPr bwMode="gray">
          <a:xfrm>
            <a:off x="1" y="0"/>
            <a:ext cx="6400799" cy="601181"/>
          </a:xfrm>
          <a:prstGeom prst="rect">
            <a:avLst/>
          </a:prstGeom>
          <a:solidFill>
            <a:schemeClr val="bg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cxnSp>
        <p:nvCxnSpPr>
          <p:cNvPr id="14" name="Straight Connector 13"/>
          <p:cNvCxnSpPr/>
          <p:nvPr userDrawn="1"/>
        </p:nvCxnSpPr>
        <p:spPr bwMode="gray">
          <a:xfrm>
            <a:off x="0" y="601181"/>
            <a:ext cx="6400800" cy="0"/>
          </a:xfrm>
          <a:prstGeom prst="line">
            <a:avLst/>
          </a:prstGeom>
          <a:noFill/>
          <a:ln w="9525" cap="flat" cmpd="sng" algn="ctr">
            <a:solidFill>
              <a:schemeClr val="accent6"/>
            </a:solidFill>
            <a:prstDash val="solid"/>
            <a:miter lim="800000"/>
          </a:ln>
          <a:effectLst/>
        </p:spPr>
      </p:cxnSp>
      <p:cxnSp>
        <p:nvCxnSpPr>
          <p:cNvPr id="34" name="Straight Connector 33"/>
          <p:cNvCxnSpPr/>
          <p:nvPr userDrawn="1"/>
        </p:nvCxnSpPr>
        <p:spPr bwMode="gray">
          <a:xfrm>
            <a:off x="283818" y="1110912"/>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43" name="Title 1"/>
          <p:cNvSpPr txBox="1">
            <a:spLocks/>
          </p:cNvSpPr>
          <p:nvPr userDrawn="1"/>
        </p:nvSpPr>
        <p:spPr bwMode="gray">
          <a:xfrm>
            <a:off x="283818" y="309824"/>
            <a:ext cx="772685" cy="256480"/>
          </a:xfrm>
          <a:prstGeom prst="rect">
            <a:avLst/>
          </a:prstGeom>
        </p:spPr>
        <p:txBody>
          <a:bodyPr wrap="square" lIns="0" tIns="0" rIns="0" bIns="0" anchor="b" anchorCtr="0">
            <a:spAutoFit/>
          </a:bodyPr>
          <a:lstStyle>
            <a:lvl1pPr algn="l" defTabSz="640080" rtl="0" eaLnBrk="1" latinLnBrk="0" hangingPunct="1">
              <a:lnSpc>
                <a:spcPct val="90000"/>
              </a:lnSpc>
              <a:spcBef>
                <a:spcPct val="0"/>
              </a:spcBef>
              <a:buNone/>
              <a:defRPr sz="1800" b="0" kern="1200" spc="40" baseline="0">
                <a:solidFill>
                  <a:schemeClr val="tx1"/>
                </a:solidFill>
                <a:latin typeface="+mj-lt"/>
                <a:ea typeface="+mj-ea"/>
                <a:cs typeface="+mj-cs"/>
              </a:defRPr>
            </a:lvl1pPr>
          </a:lstStyle>
          <a:p>
            <a:pPr>
              <a:lnSpc>
                <a:spcPct val="90000"/>
              </a:lnSpc>
            </a:pPr>
            <a:r>
              <a:rPr lang="en-US" spc="50" baseline="0" dirty="0">
                <a:solidFill>
                  <a:schemeClr val="tx1"/>
                </a:solidFill>
              </a:rPr>
              <a:t>Notes:</a:t>
            </a:r>
          </a:p>
        </p:txBody>
      </p:sp>
      <p:grpSp>
        <p:nvGrpSpPr>
          <p:cNvPr id="24" name="Group 23"/>
          <p:cNvGrpSpPr/>
          <p:nvPr userDrawn="1"/>
        </p:nvGrpSpPr>
        <p:grpSpPr bwMode="gray">
          <a:xfrm>
            <a:off x="5888334" y="0"/>
            <a:ext cx="458401" cy="507600"/>
            <a:chOff x="5888334" y="0"/>
            <a:chExt cx="458401" cy="507600"/>
          </a:xfrm>
        </p:grpSpPr>
        <p:sp>
          <p:nvSpPr>
            <p:cNvPr id="25" name="Freeform 24"/>
            <p:cNvSpPr>
              <a:spLocks/>
            </p:cNvSpPr>
            <p:nvPr/>
          </p:nvSpPr>
          <p:spPr bwMode="gray">
            <a:xfrm>
              <a:off x="5888334" y="0"/>
              <a:ext cx="458401" cy="114262"/>
            </a:xfrm>
            <a:custGeom>
              <a:avLst/>
              <a:gdLst>
                <a:gd name="connsiteX0" fmla="*/ 283333 w 458401"/>
                <a:gd name="connsiteY0" fmla="*/ 0 h 114262"/>
                <a:gd name="connsiteX1" fmla="*/ 372260 w 458401"/>
                <a:gd name="connsiteY1" fmla="*/ 0 h 114262"/>
                <a:gd name="connsiteX2" fmla="*/ 393233 w 458401"/>
                <a:gd name="connsiteY2" fmla="*/ 16964 h 114262"/>
                <a:gd name="connsiteX3" fmla="*/ 413968 w 458401"/>
                <a:gd name="connsiteY3" fmla="*/ 38503 h 114262"/>
                <a:gd name="connsiteX4" fmla="*/ 431741 w 458401"/>
                <a:gd name="connsiteY4" fmla="*/ 61528 h 114262"/>
                <a:gd name="connsiteX5" fmla="*/ 447293 w 458401"/>
                <a:gd name="connsiteY5" fmla="*/ 87524 h 114262"/>
                <a:gd name="connsiteX6" fmla="*/ 458401 w 458401"/>
                <a:gd name="connsiteY6" fmla="*/ 114262 h 114262"/>
                <a:gd name="connsiteX7" fmla="*/ 402860 w 458401"/>
                <a:gd name="connsiteY7" fmla="*/ 89752 h 114262"/>
                <a:gd name="connsiteX8" fmla="*/ 391011 w 458401"/>
                <a:gd name="connsiteY8" fmla="*/ 74154 h 114262"/>
                <a:gd name="connsiteX9" fmla="*/ 377681 w 458401"/>
                <a:gd name="connsiteY9" fmla="*/ 57814 h 114262"/>
                <a:gd name="connsiteX10" fmla="*/ 362130 w 458401"/>
                <a:gd name="connsiteY10" fmla="*/ 43702 h 114262"/>
                <a:gd name="connsiteX11" fmla="*/ 345097 w 458401"/>
                <a:gd name="connsiteY11" fmla="*/ 28847 h 114262"/>
                <a:gd name="connsiteX12" fmla="*/ 325102 w 458401"/>
                <a:gd name="connsiteY12" fmla="*/ 16221 h 114262"/>
                <a:gd name="connsiteX13" fmla="*/ 303626 w 458401"/>
                <a:gd name="connsiteY13" fmla="*/ 6565 h 114262"/>
                <a:gd name="connsiteX14" fmla="*/ 85964 w 458401"/>
                <a:gd name="connsiteY14" fmla="*/ 0 h 114262"/>
                <a:gd name="connsiteX15" fmla="*/ 175637 w 458401"/>
                <a:gd name="connsiteY15" fmla="*/ 0 h 114262"/>
                <a:gd name="connsiteX16" fmla="*/ 154035 w 458401"/>
                <a:gd name="connsiteY16" fmla="*/ 6565 h 114262"/>
                <a:gd name="connsiteX17" fmla="*/ 131078 w 458401"/>
                <a:gd name="connsiteY17" fmla="*/ 18449 h 114262"/>
                <a:gd name="connsiteX18" fmla="*/ 108861 w 458401"/>
                <a:gd name="connsiteY18" fmla="*/ 31818 h 114262"/>
                <a:gd name="connsiteX19" fmla="*/ 88866 w 458401"/>
                <a:gd name="connsiteY19" fmla="*/ 48901 h 114262"/>
                <a:gd name="connsiteX20" fmla="*/ 71834 w 458401"/>
                <a:gd name="connsiteY20" fmla="*/ 66727 h 114262"/>
                <a:gd name="connsiteX21" fmla="*/ 56282 w 458401"/>
                <a:gd name="connsiteY21" fmla="*/ 88266 h 114262"/>
                <a:gd name="connsiteX22" fmla="*/ 0 w 458401"/>
                <a:gd name="connsiteY22" fmla="*/ 112777 h 114262"/>
                <a:gd name="connsiteX23" fmla="*/ 11109 w 458401"/>
                <a:gd name="connsiteY23" fmla="*/ 86038 h 114262"/>
                <a:gd name="connsiteX24" fmla="*/ 26660 w 458401"/>
                <a:gd name="connsiteY24" fmla="*/ 60785 h 114262"/>
                <a:gd name="connsiteX25" fmla="*/ 45174 w 458401"/>
                <a:gd name="connsiteY25" fmla="*/ 37018 h 114262"/>
                <a:gd name="connsiteX26" fmla="*/ 65909 w 458401"/>
                <a:gd name="connsiteY26" fmla="*/ 16221 h 114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58401" h="114262">
                  <a:moveTo>
                    <a:pt x="283333" y="0"/>
                  </a:moveTo>
                  <a:lnTo>
                    <a:pt x="372260" y="0"/>
                  </a:lnTo>
                  <a:lnTo>
                    <a:pt x="393233" y="16964"/>
                  </a:lnTo>
                  <a:lnTo>
                    <a:pt x="413968" y="38503"/>
                  </a:lnTo>
                  <a:lnTo>
                    <a:pt x="431741" y="61528"/>
                  </a:lnTo>
                  <a:lnTo>
                    <a:pt x="447293" y="87524"/>
                  </a:lnTo>
                  <a:lnTo>
                    <a:pt x="458401" y="114262"/>
                  </a:lnTo>
                  <a:lnTo>
                    <a:pt x="402860" y="89752"/>
                  </a:lnTo>
                  <a:lnTo>
                    <a:pt x="391011" y="74154"/>
                  </a:lnTo>
                  <a:lnTo>
                    <a:pt x="377681" y="57814"/>
                  </a:lnTo>
                  <a:lnTo>
                    <a:pt x="362130" y="43702"/>
                  </a:lnTo>
                  <a:lnTo>
                    <a:pt x="345097" y="28847"/>
                  </a:lnTo>
                  <a:lnTo>
                    <a:pt x="325102" y="16221"/>
                  </a:lnTo>
                  <a:lnTo>
                    <a:pt x="303626" y="6565"/>
                  </a:lnTo>
                  <a:close/>
                  <a:moveTo>
                    <a:pt x="85964" y="0"/>
                  </a:moveTo>
                  <a:lnTo>
                    <a:pt x="175637" y="0"/>
                  </a:lnTo>
                  <a:lnTo>
                    <a:pt x="154035" y="6565"/>
                  </a:lnTo>
                  <a:lnTo>
                    <a:pt x="131078" y="18449"/>
                  </a:lnTo>
                  <a:lnTo>
                    <a:pt x="108861" y="31818"/>
                  </a:lnTo>
                  <a:lnTo>
                    <a:pt x="88866" y="48901"/>
                  </a:lnTo>
                  <a:lnTo>
                    <a:pt x="71834" y="66727"/>
                  </a:lnTo>
                  <a:lnTo>
                    <a:pt x="56282" y="88266"/>
                  </a:lnTo>
                  <a:lnTo>
                    <a:pt x="0" y="112777"/>
                  </a:lnTo>
                  <a:lnTo>
                    <a:pt x="11109" y="86038"/>
                  </a:lnTo>
                  <a:lnTo>
                    <a:pt x="26660" y="60785"/>
                  </a:lnTo>
                  <a:lnTo>
                    <a:pt x="45174" y="37018"/>
                  </a:lnTo>
                  <a:lnTo>
                    <a:pt x="65909" y="16221"/>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26" name="Freeform 11"/>
            <p:cNvSpPr>
              <a:spLocks/>
            </p:cNvSpPr>
            <p:nvPr/>
          </p:nvSpPr>
          <p:spPr bwMode="gray">
            <a:xfrm>
              <a:off x="5888334" y="63986"/>
              <a:ext cx="458401" cy="141958"/>
            </a:xfrm>
            <a:custGeom>
              <a:avLst/>
              <a:gdLst>
                <a:gd name="T0" fmla="*/ 309 w 619"/>
                <a:gd name="T1" fmla="*/ 0 h 192"/>
                <a:gd name="T2" fmla="*/ 619 w 619"/>
                <a:gd name="T3" fmla="*/ 136 h 192"/>
                <a:gd name="T4" fmla="*/ 619 w 619"/>
                <a:gd name="T5" fmla="*/ 192 h 192"/>
                <a:gd name="T6" fmla="*/ 309 w 619"/>
                <a:gd name="T7" fmla="*/ 56 h 192"/>
                <a:gd name="T8" fmla="*/ 0 w 619"/>
                <a:gd name="T9" fmla="*/ 192 h 192"/>
                <a:gd name="T10" fmla="*/ 0 w 619"/>
                <a:gd name="T11" fmla="*/ 136 h 192"/>
                <a:gd name="T12" fmla="*/ 309 w 619"/>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619" h="192">
                  <a:moveTo>
                    <a:pt x="309" y="0"/>
                  </a:moveTo>
                  <a:lnTo>
                    <a:pt x="619" y="136"/>
                  </a:lnTo>
                  <a:lnTo>
                    <a:pt x="619" y="192"/>
                  </a:lnTo>
                  <a:lnTo>
                    <a:pt x="309" y="56"/>
                  </a:lnTo>
                  <a:lnTo>
                    <a:pt x="0" y="192"/>
                  </a:lnTo>
                  <a:lnTo>
                    <a:pt x="0" y="136"/>
                  </a:lnTo>
                  <a:lnTo>
                    <a:pt x="30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Rectangle 12"/>
            <p:cNvSpPr>
              <a:spLocks noChangeArrowheads="1"/>
            </p:cNvSpPr>
            <p:nvPr/>
          </p:nvSpPr>
          <p:spPr bwMode="gray">
            <a:xfrm>
              <a:off x="5888334" y="469154"/>
              <a:ext cx="458401" cy="38446"/>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 name="Rectangle 13"/>
            <p:cNvSpPr>
              <a:spLocks noChangeArrowheads="1"/>
            </p:cNvSpPr>
            <p:nvPr/>
          </p:nvSpPr>
          <p:spPr bwMode="gray">
            <a:xfrm>
              <a:off x="6163373"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9" name="Rectangle 14"/>
            <p:cNvSpPr>
              <a:spLocks noChangeArrowheads="1"/>
            </p:cNvSpPr>
            <p:nvPr/>
          </p:nvSpPr>
          <p:spPr bwMode="gray">
            <a:xfrm>
              <a:off x="6027332" y="247346"/>
              <a:ext cx="44362"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 name="Rectangle 15"/>
            <p:cNvSpPr>
              <a:spLocks noChangeArrowheads="1"/>
            </p:cNvSpPr>
            <p:nvPr/>
          </p:nvSpPr>
          <p:spPr bwMode="gray">
            <a:xfrm>
              <a:off x="5888334"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 name="Rectangle 16"/>
            <p:cNvSpPr>
              <a:spLocks noChangeArrowheads="1"/>
            </p:cNvSpPr>
            <p:nvPr/>
          </p:nvSpPr>
          <p:spPr bwMode="gray">
            <a:xfrm>
              <a:off x="6299415"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44" name="TextBox 43"/>
          <p:cNvSpPr txBox="1"/>
          <p:nvPr userDrawn="1"/>
        </p:nvSpPr>
        <p:spPr bwMode="gray">
          <a:xfrm>
            <a:off x="6163373" y="444101"/>
            <a:ext cx="237427" cy="100027"/>
          </a:xfrm>
          <a:prstGeom prst="rect">
            <a:avLst/>
          </a:prstGeom>
          <a:solidFill>
            <a:schemeClr val="bg2"/>
          </a:solidFill>
        </p:spPr>
        <p:txBody>
          <a:bodyPr wrap="square" lIns="0" tIns="0" rIns="45720" bIns="0" rtlCol="0">
            <a:spAutoFit/>
          </a:bodyPr>
          <a:lstStyle/>
          <a:p>
            <a:pPr algn="r">
              <a:spcBef>
                <a:spcPts val="500"/>
              </a:spcBef>
            </a:pPr>
            <a:fld id="{11A0A082-46D1-4CDC-90AB-7FACAC0B3028}" type="slidenum">
              <a:rPr lang="en-US" sz="650" smtClean="0">
                <a:latin typeface="+mj-lt"/>
              </a:rPr>
              <a:t>‹#›</a:t>
            </a:fld>
            <a:endParaRPr lang="en-US" sz="650" dirty="0">
              <a:latin typeface="+mj-lt"/>
            </a:endParaRPr>
          </a:p>
        </p:txBody>
      </p:sp>
      <p:cxnSp>
        <p:nvCxnSpPr>
          <p:cNvPr id="45" name="Straight Connector 44"/>
          <p:cNvCxnSpPr/>
          <p:nvPr userDrawn="1"/>
        </p:nvCxnSpPr>
        <p:spPr bwMode="gray">
          <a:xfrm>
            <a:off x="283818" y="4397429"/>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gray">
          <a:xfrm>
            <a:off x="283818" y="1476081"/>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gray">
          <a:xfrm>
            <a:off x="283818" y="1841250"/>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gray">
          <a:xfrm>
            <a:off x="283818" y="2206419"/>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gray">
          <a:xfrm>
            <a:off x="283818" y="2571588"/>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gray">
          <a:xfrm>
            <a:off x="283818" y="2936757"/>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gray">
          <a:xfrm>
            <a:off x="283818" y="3301926"/>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gray">
          <a:xfrm>
            <a:off x="283818" y="3667095"/>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gray">
          <a:xfrm>
            <a:off x="283818" y="4032264"/>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429620897"/>
      </p:ext>
    </p:extLst>
  </p:cSld>
  <p:clrMapOvr>
    <a:masterClrMapping/>
  </p:clrMapOvr>
  <p:extLst>
    <p:ext uri="{DCECCB84-F9BA-43D5-87BE-67443E8EF086}">
      <p15:sldGuideLst xmlns:p15="http://schemas.microsoft.com/office/powerpoint/2012/main">
        <p15:guide id="1" orient="horz" pos="62"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over Page: Top Slide">
    <p:spTree>
      <p:nvGrpSpPr>
        <p:cNvPr id="1" name=""/>
        <p:cNvGrpSpPr/>
        <p:nvPr/>
      </p:nvGrpSpPr>
      <p:grpSpPr>
        <a:xfrm>
          <a:off x="0" y="0"/>
          <a:ext cx="0" cy="0"/>
          <a:chOff x="0" y="0"/>
          <a:chExt cx="0" cy="0"/>
        </a:xfrm>
      </p:grpSpPr>
      <p:sp>
        <p:nvSpPr>
          <p:cNvPr id="20" name="Title 19"/>
          <p:cNvSpPr>
            <a:spLocks noGrp="1"/>
          </p:cNvSpPr>
          <p:nvPr>
            <p:ph type="title" hasCustomPrompt="1"/>
          </p:nvPr>
        </p:nvSpPr>
        <p:spPr bwMode="gray">
          <a:xfrm>
            <a:off x="371475" y="3279699"/>
            <a:ext cx="5029200" cy="830997"/>
          </a:xfrm>
          <a:prstGeom prst="rect">
            <a:avLst/>
          </a:prstGeom>
        </p:spPr>
        <p:txBody>
          <a:bodyPr lIns="0" tIns="0" rIns="0" bIns="0" anchor="b" anchorCtr="0">
            <a:spAutoFit/>
          </a:bodyPr>
          <a:lstStyle>
            <a:lvl1pPr>
              <a:lnSpc>
                <a:spcPct val="90000"/>
              </a:lnSpc>
              <a:defRPr sz="3000" b="0" spc="50" baseline="0">
                <a:solidFill>
                  <a:schemeClr val="tx1"/>
                </a:solidFill>
              </a:defRPr>
            </a:lvl1pPr>
          </a:lstStyle>
          <a:p>
            <a:r>
              <a:rPr lang="en-US" dirty="0"/>
              <a:t>Cover Title – Rockwell 30pt Regular, Title Case</a:t>
            </a:r>
          </a:p>
        </p:txBody>
      </p:sp>
      <p:sp>
        <p:nvSpPr>
          <p:cNvPr id="22" name="Text Placeholder 21"/>
          <p:cNvSpPr>
            <a:spLocks noGrp="1"/>
          </p:cNvSpPr>
          <p:nvPr>
            <p:ph type="body" sz="quarter" idx="16" hasCustomPrompt="1"/>
          </p:nvPr>
        </p:nvSpPr>
        <p:spPr bwMode="gray">
          <a:xfrm>
            <a:off x="371475" y="4342854"/>
            <a:ext cx="5029200" cy="215444"/>
          </a:xfrm>
        </p:spPr>
        <p:txBody>
          <a:bodyPr/>
          <a:lstStyle>
            <a:lvl1pPr marL="0" indent="0">
              <a:spcBef>
                <a:spcPts val="0"/>
              </a:spcBef>
              <a:buNone/>
              <a:defRPr sz="1400" baseline="0">
                <a:solidFill>
                  <a:schemeClr val="tx1"/>
                </a:solidFill>
              </a:defRPr>
            </a:lvl1pPr>
            <a:lvl2pPr marL="114300" indent="0">
              <a:spcBef>
                <a:spcPts val="0"/>
              </a:spcBef>
              <a:buNone/>
              <a:defRPr sz="1400"/>
            </a:lvl2pPr>
            <a:lvl3pPr marL="228600" indent="0">
              <a:spcBef>
                <a:spcPts val="0"/>
              </a:spcBef>
              <a:buNone/>
              <a:defRPr sz="1400"/>
            </a:lvl3pPr>
            <a:lvl4pPr marL="342900" indent="0">
              <a:spcBef>
                <a:spcPts val="0"/>
              </a:spcBef>
              <a:buNone/>
              <a:defRPr sz="1400"/>
            </a:lvl4pPr>
            <a:lvl5pPr marL="457200" indent="0">
              <a:spcBef>
                <a:spcPts val="0"/>
              </a:spcBef>
              <a:buNone/>
              <a:defRPr sz="1400"/>
            </a:lvl5pPr>
          </a:lstStyle>
          <a:p>
            <a:pPr lvl="0"/>
            <a:r>
              <a:rPr lang="en-US" dirty="0"/>
              <a:t>Cover Subtitle – Verdana 14pt Regular, Title Case</a:t>
            </a:r>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51303" y="379532"/>
            <a:ext cx="1685547" cy="734569"/>
          </a:xfrm>
          <a:prstGeom prst="rect">
            <a:avLst/>
          </a:prstGeom>
          <a:noFill/>
          <a:ln>
            <a:noFill/>
          </a:ln>
        </p:spPr>
      </p:pic>
    </p:spTree>
    <p:custDataLst>
      <p:tags r:id="rId1"/>
    </p:custDataLst>
    <p:extLst>
      <p:ext uri="{BB962C8B-B14F-4D97-AF65-F5344CB8AC3E}">
        <p14:creationId xmlns:p14="http://schemas.microsoft.com/office/powerpoint/2010/main" val="3485206770"/>
      </p:ext>
    </p:extLst>
  </p:cSld>
  <p:clrMapOvr>
    <a:masterClrMapping/>
  </p:clrMapOvr>
  <p:extLst>
    <p:ext uri="{DCECCB84-F9BA-43D5-87BE-67443E8EF086}">
      <p15:sldGuideLst xmlns:p15="http://schemas.microsoft.com/office/powerpoint/2012/main">
        <p15:guide id="1" pos="234" userDrawn="1">
          <p15:clr>
            <a:srgbClr val="FBAE40"/>
          </p15:clr>
        </p15:guide>
        <p15:guide id="2" orient="horz" pos="2591" userDrawn="1">
          <p15:clr>
            <a:srgbClr val="FBAE40"/>
          </p15:clr>
        </p15:guide>
        <p15:guide id="3" orient="horz" pos="2735"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over Page: Bottom Slide">
    <p:spTree>
      <p:nvGrpSpPr>
        <p:cNvPr id="1" name=""/>
        <p:cNvGrpSpPr/>
        <p:nvPr/>
      </p:nvGrpSpPr>
      <p:grpSpPr>
        <a:xfrm>
          <a:off x="0" y="0"/>
          <a:ext cx="0" cy="0"/>
          <a:chOff x="0" y="0"/>
          <a:chExt cx="0" cy="0"/>
        </a:xfrm>
      </p:grpSpPr>
      <p:cxnSp>
        <p:nvCxnSpPr>
          <p:cNvPr id="5" name="Straight Connector 4"/>
          <p:cNvCxnSpPr/>
          <p:nvPr userDrawn="1"/>
        </p:nvCxnSpPr>
        <p:spPr bwMode="gray">
          <a:xfrm>
            <a:off x="22860" y="4097682"/>
            <a:ext cx="6355080" cy="0"/>
          </a:xfrm>
          <a:prstGeom prst="line">
            <a:avLst/>
          </a:prstGeom>
          <a:ln w="28575">
            <a:solidFill>
              <a:schemeClr val="accent6"/>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bwMode="gray">
          <a:xfrm>
            <a:off x="3939708" y="4191900"/>
            <a:ext cx="2438232" cy="215444"/>
          </a:xfrm>
          <a:prstGeom prst="rect">
            <a:avLst/>
          </a:prstGeom>
        </p:spPr>
        <p:txBody>
          <a:bodyPr wrap="none" lIns="0" tIns="0" rIns="0" bIns="0" anchor="t" anchorCtr="0">
            <a:spAutoFit/>
          </a:bodyPr>
          <a:lstStyle>
            <a:lvl1pPr algn="r">
              <a:lnSpc>
                <a:spcPct val="100000"/>
              </a:lnSpc>
              <a:defRPr sz="1400" b="0" spc="0" baseline="0">
                <a:solidFill>
                  <a:schemeClr val="accent3"/>
                </a:solidFill>
                <a:latin typeface="+mn-lt"/>
              </a:defRPr>
            </a:lvl1pPr>
          </a:lstStyle>
          <a:p>
            <a:r>
              <a:rPr lang="en-US" dirty="0"/>
              <a:t>Insert Program Name Here</a:t>
            </a:r>
          </a:p>
        </p:txBody>
      </p:sp>
      <p:sp>
        <p:nvSpPr>
          <p:cNvPr id="4" name="Text Placeholder 3"/>
          <p:cNvSpPr>
            <a:spLocks noGrp="1"/>
          </p:cNvSpPr>
          <p:nvPr>
            <p:ph type="body" sz="quarter" idx="16" hasCustomPrompt="1"/>
          </p:nvPr>
        </p:nvSpPr>
        <p:spPr bwMode="gray">
          <a:xfrm>
            <a:off x="3389943" y="4431033"/>
            <a:ext cx="2987997" cy="153888"/>
          </a:xfrm>
        </p:spPr>
        <p:txBody>
          <a:bodyPr wrap="none"/>
          <a:lstStyle>
            <a:lvl1pPr marL="0" indent="0" algn="r">
              <a:spcBef>
                <a:spcPts val="0"/>
              </a:spcBef>
              <a:buNone/>
              <a:defRPr sz="1000">
                <a:solidFill>
                  <a:schemeClr val="accent3"/>
                </a:solidFill>
              </a:defRPr>
            </a:lvl1pPr>
          </a:lstStyle>
          <a:p>
            <a:pPr lvl="0"/>
            <a:r>
              <a:rPr lang="en-US" dirty="0"/>
              <a:t>Insert Sub-program Name Here (if necessary)</a:t>
            </a:r>
          </a:p>
        </p:txBody>
      </p:sp>
    </p:spTree>
    <p:custDataLst>
      <p:tags r:id="rId1"/>
    </p:custDataLst>
    <p:extLst>
      <p:ext uri="{BB962C8B-B14F-4D97-AF65-F5344CB8AC3E}">
        <p14:creationId xmlns:p14="http://schemas.microsoft.com/office/powerpoint/2010/main" val="1714615953"/>
      </p:ext>
    </p:extLst>
  </p:cSld>
  <p:clrMapOvr>
    <a:masterClrMapping/>
  </p:clrMapOvr>
  <p:extLst>
    <p:ext uri="{DCECCB84-F9BA-43D5-87BE-67443E8EF086}">
      <p15:sldGuideLst xmlns:p15="http://schemas.microsoft.com/office/powerpoint/2012/main">
        <p15:guide id="1" orient="horz" pos="2639"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Inside Cover: Top Slide">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281610" y="309824"/>
            <a:ext cx="4111003" cy="256480"/>
          </a:xfrm>
          <a:prstGeom prst="rect">
            <a:avLst/>
          </a:prstGeom>
        </p:spPr>
        <p:txBody>
          <a:bodyPr wrap="square" lIns="0" tIns="0" rIns="0" bIns="0" anchor="t" anchorCtr="0">
            <a:spAutoFit/>
          </a:bodyPr>
          <a:lstStyle>
            <a:lvl1pPr>
              <a:lnSpc>
                <a:spcPct val="90000"/>
              </a:lnSpc>
              <a:defRPr b="0">
                <a:solidFill>
                  <a:schemeClr val="tx1"/>
                </a:solidFill>
              </a:defRPr>
            </a:lvl1pPr>
          </a:lstStyle>
          <a:p>
            <a:r>
              <a:rPr lang="en-US" dirty="0"/>
              <a:t>Insert Program Name Here</a:t>
            </a:r>
          </a:p>
        </p:txBody>
      </p:sp>
      <p:sp>
        <p:nvSpPr>
          <p:cNvPr id="6" name="Text Placeholder 5"/>
          <p:cNvSpPr>
            <a:spLocks noGrp="1"/>
          </p:cNvSpPr>
          <p:nvPr>
            <p:ph type="body" sz="quarter" idx="37" hasCustomPrompt="1"/>
          </p:nvPr>
        </p:nvSpPr>
        <p:spPr bwMode="gray">
          <a:xfrm>
            <a:off x="688369" y="968034"/>
            <a:ext cx="320040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Project Director (insert text)</a:t>
            </a:r>
          </a:p>
        </p:txBody>
      </p:sp>
      <p:sp>
        <p:nvSpPr>
          <p:cNvPr id="8" name="Text Placeholder 7"/>
          <p:cNvSpPr>
            <a:spLocks noGrp="1"/>
          </p:cNvSpPr>
          <p:nvPr>
            <p:ph type="body" sz="quarter" idx="38" hasCustomPrompt="1"/>
          </p:nvPr>
        </p:nvSpPr>
        <p:spPr bwMode="gray">
          <a:xfrm>
            <a:off x="688369" y="1175826"/>
            <a:ext cx="3200400" cy="138499"/>
          </a:xfrm>
        </p:spPr>
        <p:txBody>
          <a:bodyPr/>
          <a:lstStyle>
            <a:lvl1pPr marL="0" indent="0">
              <a:spcBef>
                <a:spcPts val="200"/>
              </a:spcBef>
              <a:buNone/>
              <a:defRPr>
                <a:solidFill>
                  <a:schemeClr val="accent3"/>
                </a:solidFill>
              </a:defRPr>
            </a:lvl1pPr>
          </a:lstStyle>
          <a:p>
            <a:pPr lvl="0"/>
            <a:r>
              <a:rPr lang="en-US" dirty="0"/>
              <a:t>Insert Name(s) Here</a:t>
            </a:r>
          </a:p>
        </p:txBody>
      </p:sp>
      <p:sp>
        <p:nvSpPr>
          <p:cNvPr id="10" name="Text Placeholder 9"/>
          <p:cNvSpPr>
            <a:spLocks noGrp="1"/>
          </p:cNvSpPr>
          <p:nvPr>
            <p:ph type="body" sz="quarter" idx="39" hasCustomPrompt="1"/>
          </p:nvPr>
        </p:nvSpPr>
        <p:spPr bwMode="gray">
          <a:xfrm>
            <a:off x="688369" y="1609882"/>
            <a:ext cx="320040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Contributing Consultants (insert text)</a:t>
            </a:r>
          </a:p>
        </p:txBody>
      </p:sp>
      <p:sp>
        <p:nvSpPr>
          <p:cNvPr id="12" name="Text Placeholder 11"/>
          <p:cNvSpPr>
            <a:spLocks noGrp="1"/>
          </p:cNvSpPr>
          <p:nvPr>
            <p:ph type="body" sz="quarter" idx="40" hasCustomPrompt="1"/>
          </p:nvPr>
        </p:nvSpPr>
        <p:spPr bwMode="gray">
          <a:xfrm>
            <a:off x="688369" y="1819016"/>
            <a:ext cx="3200400" cy="138499"/>
          </a:xfrm>
        </p:spPr>
        <p:txBody>
          <a:bodyPr/>
          <a:lstStyle>
            <a:lvl1pPr marL="0" indent="0">
              <a:spcBef>
                <a:spcPts val="200"/>
              </a:spcBef>
              <a:buNone/>
              <a:defRPr>
                <a:solidFill>
                  <a:schemeClr val="accent3"/>
                </a:solidFill>
              </a:defRPr>
            </a:lvl1pPr>
          </a:lstStyle>
          <a:p>
            <a:pPr lvl="0"/>
            <a:r>
              <a:rPr lang="en-US" dirty="0"/>
              <a:t>Insert Name(s) Here</a:t>
            </a:r>
          </a:p>
        </p:txBody>
      </p:sp>
      <p:sp>
        <p:nvSpPr>
          <p:cNvPr id="14" name="Text Placeholder 13"/>
          <p:cNvSpPr>
            <a:spLocks noGrp="1"/>
          </p:cNvSpPr>
          <p:nvPr>
            <p:ph type="body" sz="quarter" idx="41" hasCustomPrompt="1"/>
          </p:nvPr>
        </p:nvSpPr>
        <p:spPr bwMode="gray">
          <a:xfrm>
            <a:off x="688369" y="2250476"/>
            <a:ext cx="320040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Design Consultant (insert text)</a:t>
            </a:r>
          </a:p>
        </p:txBody>
      </p:sp>
      <p:sp>
        <p:nvSpPr>
          <p:cNvPr id="17" name="Text Placeholder 16"/>
          <p:cNvSpPr>
            <a:spLocks noGrp="1"/>
          </p:cNvSpPr>
          <p:nvPr>
            <p:ph type="body" sz="quarter" idx="42" hasCustomPrompt="1"/>
          </p:nvPr>
        </p:nvSpPr>
        <p:spPr bwMode="gray">
          <a:xfrm>
            <a:off x="688369" y="2459785"/>
            <a:ext cx="3200400" cy="138499"/>
          </a:xfrm>
        </p:spPr>
        <p:txBody>
          <a:bodyPr/>
          <a:lstStyle>
            <a:lvl1pPr marL="0" indent="0">
              <a:spcBef>
                <a:spcPts val="200"/>
              </a:spcBef>
              <a:buNone/>
              <a:defRPr>
                <a:solidFill>
                  <a:schemeClr val="accent3"/>
                </a:solidFill>
              </a:defRPr>
            </a:lvl1pPr>
            <a:lvl2pPr marL="114300" indent="0">
              <a:spcBef>
                <a:spcPts val="200"/>
              </a:spcBef>
              <a:buNone/>
              <a:defRPr>
                <a:solidFill>
                  <a:schemeClr val="accent3"/>
                </a:solidFill>
              </a:defRPr>
            </a:lvl2pPr>
            <a:lvl3pPr marL="228600" indent="0">
              <a:spcBef>
                <a:spcPts val="200"/>
              </a:spcBef>
              <a:buNone/>
              <a:defRPr>
                <a:solidFill>
                  <a:schemeClr val="accent3"/>
                </a:solidFill>
              </a:defRPr>
            </a:lvl3pPr>
            <a:lvl4pPr marL="342900" indent="0">
              <a:spcBef>
                <a:spcPts val="200"/>
              </a:spcBef>
              <a:buNone/>
              <a:defRPr>
                <a:solidFill>
                  <a:schemeClr val="accent3"/>
                </a:solidFill>
              </a:defRPr>
            </a:lvl4pPr>
            <a:lvl5pPr marL="457200" indent="0">
              <a:spcBef>
                <a:spcPts val="200"/>
              </a:spcBef>
              <a:buNone/>
              <a:defRPr>
                <a:solidFill>
                  <a:schemeClr val="accent3"/>
                </a:solidFill>
              </a:defRPr>
            </a:lvl5pPr>
          </a:lstStyle>
          <a:p>
            <a:pPr lvl="0"/>
            <a:r>
              <a:rPr lang="en-US" dirty="0"/>
              <a:t>Insert Name(s) Here</a:t>
            </a:r>
          </a:p>
        </p:txBody>
      </p:sp>
      <p:sp>
        <p:nvSpPr>
          <p:cNvPr id="27" name="Text Placeholder 26"/>
          <p:cNvSpPr>
            <a:spLocks noGrp="1"/>
          </p:cNvSpPr>
          <p:nvPr>
            <p:ph type="body" sz="quarter" idx="43" hasCustomPrompt="1"/>
          </p:nvPr>
        </p:nvSpPr>
        <p:spPr bwMode="gray">
          <a:xfrm>
            <a:off x="688369" y="2888149"/>
            <a:ext cx="320040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Executive Director (insert text)</a:t>
            </a:r>
          </a:p>
        </p:txBody>
      </p:sp>
      <p:sp>
        <p:nvSpPr>
          <p:cNvPr id="29" name="Text Placeholder 28"/>
          <p:cNvSpPr>
            <a:spLocks noGrp="1"/>
          </p:cNvSpPr>
          <p:nvPr>
            <p:ph type="body" sz="quarter" idx="44" hasCustomPrompt="1"/>
          </p:nvPr>
        </p:nvSpPr>
        <p:spPr bwMode="gray">
          <a:xfrm>
            <a:off x="688369" y="3097903"/>
            <a:ext cx="3200400" cy="138499"/>
          </a:xfrm>
        </p:spPr>
        <p:txBody>
          <a:bodyPr/>
          <a:lstStyle>
            <a:lvl1pPr marL="0" indent="0">
              <a:spcBef>
                <a:spcPts val="200"/>
              </a:spcBef>
              <a:buNone/>
              <a:defRPr>
                <a:solidFill>
                  <a:schemeClr val="accent3"/>
                </a:solidFill>
              </a:defRPr>
            </a:lvl1pPr>
            <a:lvl2pPr marL="114300" indent="0">
              <a:spcBef>
                <a:spcPts val="200"/>
              </a:spcBef>
              <a:buNone/>
              <a:defRPr>
                <a:solidFill>
                  <a:schemeClr val="accent3"/>
                </a:solidFill>
              </a:defRPr>
            </a:lvl2pPr>
            <a:lvl3pPr marL="228600" indent="0">
              <a:spcBef>
                <a:spcPts val="200"/>
              </a:spcBef>
              <a:buNone/>
              <a:defRPr>
                <a:solidFill>
                  <a:schemeClr val="accent3"/>
                </a:solidFill>
              </a:defRPr>
            </a:lvl3pPr>
            <a:lvl4pPr marL="342900" indent="0">
              <a:spcBef>
                <a:spcPts val="200"/>
              </a:spcBef>
              <a:buNone/>
              <a:defRPr>
                <a:solidFill>
                  <a:schemeClr val="accent3"/>
                </a:solidFill>
              </a:defRPr>
            </a:lvl4pPr>
            <a:lvl5pPr marL="457200" indent="0">
              <a:spcBef>
                <a:spcPts val="200"/>
              </a:spcBef>
              <a:buNone/>
              <a:defRPr>
                <a:solidFill>
                  <a:schemeClr val="accent3"/>
                </a:solidFill>
              </a:defRPr>
            </a:lvl5pPr>
          </a:lstStyle>
          <a:p>
            <a:pPr lvl="0"/>
            <a:r>
              <a:rPr lang="en-US" dirty="0"/>
              <a:t>Insert Name(s) Here</a:t>
            </a:r>
          </a:p>
        </p:txBody>
      </p:sp>
      <p:cxnSp>
        <p:nvCxnSpPr>
          <p:cNvPr id="16" name="Straight Connector 15"/>
          <p:cNvCxnSpPr/>
          <p:nvPr userDrawn="1"/>
        </p:nvCxnSpPr>
        <p:spPr bwMode="gray">
          <a:xfrm>
            <a:off x="4773942" y="309824"/>
            <a:ext cx="0" cy="4490776"/>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bwMode="gray">
          <a:xfrm>
            <a:off x="4860213" y="300832"/>
            <a:ext cx="1404663" cy="4334013"/>
          </a:xfrm>
          <a:prstGeom prst="rect">
            <a:avLst/>
          </a:prstGeom>
          <a:noFill/>
        </p:spPr>
        <p:txBody>
          <a:bodyPr wrap="square" lIns="0" tIns="0" rIns="0" bIns="0" rtlCol="0">
            <a:noAutofit/>
          </a:bodyPr>
          <a:lstStyle/>
          <a:p>
            <a:pPr>
              <a:spcBef>
                <a:spcPts val="400"/>
              </a:spcBef>
            </a:pPr>
            <a:r>
              <a:rPr lang="en-US" sz="500" b="1" baseline="0" dirty="0">
                <a:solidFill>
                  <a:schemeClr val="tx1"/>
                </a:solidFill>
                <a:latin typeface="+mn-lt"/>
                <a:cs typeface="Arial"/>
              </a:rPr>
              <a:t>LEGAL CAVEAT</a:t>
            </a:r>
          </a:p>
          <a:p>
            <a:pPr>
              <a:spcBef>
                <a:spcPts val="400"/>
              </a:spcBef>
            </a:pPr>
            <a:r>
              <a:rPr lang="en-US" sz="500" baseline="0" dirty="0">
                <a:solidFill>
                  <a:schemeClr val="tx1"/>
                </a:solidFill>
                <a:latin typeface="+mn-lt"/>
                <a:cs typeface="Arial"/>
              </a:rPr>
              <a:t>EAB Global, Inc. (“EAB”) has made efforts to verify the accuracy of the information it provides to members. This report relies</a:t>
            </a:r>
            <a:br>
              <a:rPr lang="en-US" sz="500" baseline="0" dirty="0">
                <a:solidFill>
                  <a:schemeClr val="tx1"/>
                </a:solidFill>
                <a:latin typeface="+mn-lt"/>
                <a:cs typeface="Arial"/>
              </a:rPr>
            </a:br>
            <a:r>
              <a:rPr lang="en-US" sz="500" baseline="0" dirty="0">
                <a:solidFill>
                  <a:schemeClr val="tx1"/>
                </a:solidFill>
                <a:latin typeface="+mn-lt"/>
                <a:cs typeface="Arial"/>
              </a:rPr>
              <a:t>on data obtained from many sources, however, and EAB cannot guarantee the accuracy of the information provided or any analysis based thereon. In addition, neither EAB nor any of its affiliates (each, an “EAB Organization”) is in the business of giving legal, accounting, or other professional advice, and its reports should not be construed as professional advice. In particular, members should not rely on any legal commentary in this report as a basis for action, or assume that any tactics described herein would be permitted by applicable law or appropriate for a given member’s situation. Members are advised to consult with appropriate professionals concerning legal, tax, or accounting issues, before implementing any of these tactics. No EAB Organization or any of its respective officers, directors, employees, or agents shall be liable for any claims, liabilities, or expenses relating to (a) any errors or omissions in this report, </a:t>
            </a:r>
            <a:br>
              <a:rPr lang="en-US" sz="500" baseline="0" dirty="0">
                <a:solidFill>
                  <a:schemeClr val="tx1"/>
                </a:solidFill>
                <a:latin typeface="+mn-lt"/>
                <a:cs typeface="Arial"/>
              </a:rPr>
            </a:br>
            <a:r>
              <a:rPr lang="en-US" sz="500" baseline="0" dirty="0">
                <a:solidFill>
                  <a:schemeClr val="tx1"/>
                </a:solidFill>
                <a:latin typeface="+mn-lt"/>
                <a:cs typeface="Arial"/>
              </a:rPr>
              <a:t>whether caused by any EAB organization, or any of their respective employees or agents, or sources or other third parties, (b) any recommendation by any EAB Organization, or (c) failure of member and its employees and agents to abide by the terms set forth herein.</a:t>
            </a:r>
          </a:p>
          <a:p>
            <a:pPr>
              <a:spcBef>
                <a:spcPts val="600"/>
              </a:spcBef>
            </a:pPr>
            <a:r>
              <a:rPr lang="en-US" sz="500" baseline="0" dirty="0">
                <a:solidFill>
                  <a:schemeClr val="tx1"/>
                </a:solidFill>
                <a:latin typeface="+mn-lt"/>
                <a:cs typeface="Arial"/>
              </a:rPr>
              <a:t>EAB is a registered trademark of EAB Global, Inc. in the United States and other countries. Members are not permitted to use these trademarks, or any other trademark, product name, service name, trade name, and logo of any EAB Organization without prior written consent of EAB. Other trademarks, product names, service names, trade names, and logos used within these pages are the property of their respective holders. Use of other company trademarks, product names, service names, trade names, and logos or images of the same does not necessarily constitute (a) an endorsement by such company of an EAB Organization and its products and services, or (b) an endorsement of the company or its products or services by an EAB Organization. No EAB Organization is affiliated with any such company.</a:t>
            </a:r>
          </a:p>
        </p:txBody>
      </p:sp>
    </p:spTree>
    <p:custDataLst>
      <p:tags r:id="rId1"/>
    </p:custDataLst>
    <p:extLst>
      <p:ext uri="{BB962C8B-B14F-4D97-AF65-F5344CB8AC3E}">
        <p14:creationId xmlns:p14="http://schemas.microsoft.com/office/powerpoint/2010/main" val="2756965695"/>
      </p:ext>
    </p:extLst>
  </p:cSld>
  <p:clrMapOvr>
    <a:masterClrMapping/>
  </p:clrMapOvr>
  <p:extLst>
    <p:ext uri="{DCECCB84-F9BA-43D5-87BE-67443E8EF086}">
      <p15:sldGuideLst xmlns:p15="http://schemas.microsoft.com/office/powerpoint/2012/main">
        <p15:guide id="1" pos="432" userDrawn="1">
          <p15:clr>
            <a:srgbClr val="FBAE40"/>
          </p15:clr>
        </p15:guide>
        <p15:guide id="2" orient="horz" pos="195" userDrawn="1">
          <p15:clr>
            <a:srgbClr val="FBAE40"/>
          </p15:clr>
        </p15:guide>
        <p15:guide id="3" pos="2767"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side Cover: Bottom Slide">
    <p:spTree>
      <p:nvGrpSpPr>
        <p:cNvPr id="1" name=""/>
        <p:cNvGrpSpPr/>
        <p:nvPr/>
      </p:nvGrpSpPr>
      <p:grpSpPr>
        <a:xfrm>
          <a:off x="0" y="0"/>
          <a:ext cx="0" cy="0"/>
          <a:chOff x="0" y="0"/>
          <a:chExt cx="0" cy="0"/>
        </a:xfrm>
      </p:grpSpPr>
      <p:sp>
        <p:nvSpPr>
          <p:cNvPr id="8" name="TextBox 7"/>
          <p:cNvSpPr txBox="1"/>
          <p:nvPr userDrawn="1"/>
        </p:nvSpPr>
        <p:spPr bwMode="gray">
          <a:xfrm>
            <a:off x="4860213" y="24057"/>
            <a:ext cx="1473868" cy="4514056"/>
          </a:xfrm>
          <a:prstGeom prst="rect">
            <a:avLst/>
          </a:prstGeom>
          <a:noFill/>
        </p:spPr>
        <p:txBody>
          <a:bodyPr wrap="square" lIns="0" tIns="0" rIns="0" bIns="0" rtlCol="0">
            <a:spAutoFit/>
          </a:bodyPr>
          <a:lstStyle/>
          <a:p>
            <a:pPr>
              <a:spcBef>
                <a:spcPts val="400"/>
              </a:spcBef>
            </a:pPr>
            <a:r>
              <a:rPr lang="en-US" sz="500" b="1" baseline="0" dirty="0">
                <a:solidFill>
                  <a:schemeClr val="tx1"/>
                </a:solidFill>
                <a:latin typeface="+mn-lt"/>
                <a:cs typeface="Arial"/>
              </a:rPr>
              <a:t>IMPORTANT: Please read the following.</a:t>
            </a:r>
          </a:p>
          <a:p>
            <a:pPr>
              <a:spcBef>
                <a:spcPts val="400"/>
              </a:spcBef>
            </a:pPr>
            <a:r>
              <a:rPr lang="en-US" sz="500" baseline="0" dirty="0">
                <a:solidFill>
                  <a:schemeClr val="tx1"/>
                </a:solidFill>
                <a:latin typeface="+mn-lt"/>
                <a:cs typeface="Arial"/>
              </a:rPr>
              <a:t>EAB has prepared this report for the exclusive use of its members. Each member acknowledges and agrees that this report and the information contained herein (collectively, the “Report”) are confidential and proprietary to EAB. By accepting delivery of this Report, each member agrees to abide by the terms as stated herein, including the following:</a:t>
            </a:r>
          </a:p>
          <a:p>
            <a:pPr marL="91440" indent="-114300">
              <a:spcBef>
                <a:spcPts val="400"/>
              </a:spcBef>
            </a:pPr>
            <a:r>
              <a:rPr lang="en-US" sz="500" baseline="0" dirty="0">
                <a:solidFill>
                  <a:schemeClr val="tx1"/>
                </a:solidFill>
                <a:latin typeface="+mn-lt"/>
                <a:cs typeface="Arial"/>
              </a:rPr>
              <a:t>1.	All right, title, and interest in and to this Report is owned by an EAB Organization. Except as stated herein, no right, license, permission, or interest of any kind in </a:t>
            </a:r>
            <a:br>
              <a:rPr lang="en-US" sz="500" baseline="0" dirty="0">
                <a:solidFill>
                  <a:schemeClr val="tx1"/>
                </a:solidFill>
                <a:latin typeface="+mn-lt"/>
                <a:cs typeface="Arial"/>
              </a:rPr>
            </a:br>
            <a:r>
              <a:rPr lang="en-US" sz="500" baseline="0" dirty="0">
                <a:solidFill>
                  <a:schemeClr val="tx1"/>
                </a:solidFill>
                <a:latin typeface="+mn-lt"/>
                <a:cs typeface="Arial"/>
              </a:rPr>
              <a:t>this Report is intended to be given, transferred to, or acquired by a member. Each member is authorized to use this Report only to the extent expressly authorized herein.</a:t>
            </a:r>
          </a:p>
          <a:p>
            <a:pPr marL="91440" indent="-114300">
              <a:spcBef>
                <a:spcPts val="400"/>
              </a:spcBef>
            </a:pPr>
            <a:r>
              <a:rPr lang="en-US" sz="500" baseline="0" dirty="0">
                <a:solidFill>
                  <a:schemeClr val="tx1"/>
                </a:solidFill>
                <a:latin typeface="+mn-lt"/>
                <a:cs typeface="Arial"/>
              </a:rPr>
              <a:t>2.	Each member shall not sell, license, republish, distribute, or post online or otherwise this Report, in part or in whole. Each member shall not disseminate or permit the use of, and shall take reasonable precautions to prevent such dissemination or use of, this Report by (a) any of its employees and agents (except as stated below), or (b) any third party.</a:t>
            </a:r>
          </a:p>
          <a:p>
            <a:pPr marL="91440" indent="-114300">
              <a:spcBef>
                <a:spcPts val="400"/>
              </a:spcBef>
            </a:pPr>
            <a:r>
              <a:rPr lang="en-US" sz="500" baseline="0" dirty="0">
                <a:solidFill>
                  <a:schemeClr val="tx1"/>
                </a:solidFill>
                <a:latin typeface="+mn-lt"/>
                <a:cs typeface="Arial"/>
              </a:rPr>
              <a:t>3.	Each member may make this Report available solely to those of its employees and agents who (a) are registered for the workshop or membership program of which this Report is a part, (b) require access to this Report in order to learn </a:t>
            </a:r>
            <a:br>
              <a:rPr lang="en-US" sz="500" baseline="0" dirty="0">
                <a:solidFill>
                  <a:schemeClr val="tx1"/>
                </a:solidFill>
                <a:latin typeface="+mn-lt"/>
                <a:cs typeface="Arial"/>
              </a:rPr>
            </a:br>
            <a:r>
              <a:rPr lang="en-US" sz="500" baseline="0" dirty="0">
                <a:solidFill>
                  <a:schemeClr val="tx1"/>
                </a:solidFill>
                <a:latin typeface="+mn-lt"/>
                <a:cs typeface="Arial"/>
              </a:rPr>
              <a:t>from the information described herein, and (c) agree not to disclose this Report to other employees or agents or any third party. Each member shall use, and shall ensure that its employees and agents use, this Report for its internal use only. Each member may make a limited number of copies, solely as adequate for use by its employees and agents in accordance with the terms herein.</a:t>
            </a:r>
          </a:p>
          <a:p>
            <a:pPr marL="91440" indent="-114300">
              <a:spcBef>
                <a:spcPts val="400"/>
              </a:spcBef>
            </a:pPr>
            <a:r>
              <a:rPr lang="en-US" sz="500" baseline="0" dirty="0">
                <a:solidFill>
                  <a:schemeClr val="tx1"/>
                </a:solidFill>
                <a:latin typeface="+mn-lt"/>
                <a:cs typeface="Arial"/>
              </a:rPr>
              <a:t>4.	Each member shall not remove from this Report any confidential markings, copyright notices, and/or other similar indicia herein.</a:t>
            </a:r>
          </a:p>
          <a:p>
            <a:pPr marL="91440" indent="-114300">
              <a:spcBef>
                <a:spcPts val="400"/>
              </a:spcBef>
            </a:pPr>
            <a:r>
              <a:rPr lang="en-US" sz="500" baseline="0" dirty="0">
                <a:solidFill>
                  <a:schemeClr val="tx1"/>
                </a:solidFill>
                <a:latin typeface="+mn-lt"/>
                <a:cs typeface="Arial"/>
              </a:rPr>
              <a:t>5.	Each member is responsible for any breach of its obligations as stated herein by any of its employees or agents.</a:t>
            </a:r>
          </a:p>
          <a:p>
            <a:pPr marL="91440" indent="-114300">
              <a:spcBef>
                <a:spcPts val="400"/>
              </a:spcBef>
            </a:pPr>
            <a:r>
              <a:rPr lang="en-US" sz="500" baseline="0" dirty="0">
                <a:solidFill>
                  <a:schemeClr val="tx1"/>
                </a:solidFill>
                <a:latin typeface="+mn-lt"/>
                <a:cs typeface="Arial"/>
              </a:rPr>
              <a:t>6.	If a member is unwilling to abide by any </a:t>
            </a:r>
            <a:br>
              <a:rPr lang="en-US" sz="500" baseline="0" dirty="0">
                <a:solidFill>
                  <a:schemeClr val="tx1"/>
                </a:solidFill>
                <a:latin typeface="+mn-lt"/>
                <a:cs typeface="Arial"/>
              </a:rPr>
            </a:br>
            <a:r>
              <a:rPr lang="en-US" sz="500" baseline="0" dirty="0">
                <a:solidFill>
                  <a:schemeClr val="tx1"/>
                </a:solidFill>
                <a:latin typeface="+mn-lt"/>
                <a:cs typeface="Arial"/>
              </a:rPr>
              <a:t>of the foregoing obligations, then such member shall promptly return this Report and all copies thereof to EAB.</a:t>
            </a:r>
          </a:p>
        </p:txBody>
      </p:sp>
      <p:cxnSp>
        <p:nvCxnSpPr>
          <p:cNvPr id="10" name="Straight Connector 9"/>
          <p:cNvCxnSpPr/>
          <p:nvPr userDrawn="1"/>
        </p:nvCxnSpPr>
        <p:spPr bwMode="gray">
          <a:xfrm>
            <a:off x="4773942" y="0"/>
            <a:ext cx="0" cy="4522788"/>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641266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aperless Meeting Credit/Caveat">
    <p:spTree>
      <p:nvGrpSpPr>
        <p:cNvPr id="1" name=""/>
        <p:cNvGrpSpPr/>
        <p:nvPr/>
      </p:nvGrpSpPr>
      <p:grpSpPr>
        <a:xfrm>
          <a:off x="0" y="0"/>
          <a:ext cx="0" cy="0"/>
          <a:chOff x="0" y="0"/>
          <a:chExt cx="0" cy="0"/>
        </a:xfrm>
      </p:grpSpPr>
      <p:sp>
        <p:nvSpPr>
          <p:cNvPr id="34" name="Title 1"/>
          <p:cNvSpPr>
            <a:spLocks noGrp="1"/>
          </p:cNvSpPr>
          <p:nvPr>
            <p:ph type="title" hasCustomPrompt="1"/>
          </p:nvPr>
        </p:nvSpPr>
        <p:spPr bwMode="gray">
          <a:xfrm>
            <a:off x="281610" y="309824"/>
            <a:ext cx="3327462" cy="256480"/>
          </a:xfrm>
          <a:prstGeom prst="rect">
            <a:avLst/>
          </a:prstGeom>
        </p:spPr>
        <p:txBody>
          <a:bodyPr wrap="square" lIns="0" tIns="0" rIns="0" bIns="0" anchor="t" anchorCtr="0">
            <a:spAutoFit/>
          </a:bodyPr>
          <a:lstStyle>
            <a:lvl1pPr>
              <a:lnSpc>
                <a:spcPct val="90000"/>
              </a:lnSpc>
              <a:defRPr b="0">
                <a:solidFill>
                  <a:schemeClr val="tx1"/>
                </a:solidFill>
              </a:defRPr>
            </a:lvl1pPr>
          </a:lstStyle>
          <a:p>
            <a:r>
              <a:rPr lang="en-US" dirty="0"/>
              <a:t>Insert Program Name Here</a:t>
            </a:r>
          </a:p>
        </p:txBody>
      </p:sp>
      <p:sp>
        <p:nvSpPr>
          <p:cNvPr id="35" name="Text Placeholder 5"/>
          <p:cNvSpPr>
            <a:spLocks noGrp="1"/>
          </p:cNvSpPr>
          <p:nvPr>
            <p:ph type="body" sz="quarter" idx="37" hasCustomPrompt="1"/>
          </p:nvPr>
        </p:nvSpPr>
        <p:spPr bwMode="gray">
          <a:xfrm>
            <a:off x="591552" y="968034"/>
            <a:ext cx="301752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Project Director (insert text)</a:t>
            </a:r>
          </a:p>
        </p:txBody>
      </p:sp>
      <p:sp>
        <p:nvSpPr>
          <p:cNvPr id="36" name="Text Placeholder 7"/>
          <p:cNvSpPr>
            <a:spLocks noGrp="1"/>
          </p:cNvSpPr>
          <p:nvPr>
            <p:ph type="body" sz="quarter" idx="38" hasCustomPrompt="1"/>
          </p:nvPr>
        </p:nvSpPr>
        <p:spPr bwMode="gray">
          <a:xfrm>
            <a:off x="591552" y="1175826"/>
            <a:ext cx="3019522" cy="138499"/>
          </a:xfrm>
        </p:spPr>
        <p:txBody>
          <a:bodyPr/>
          <a:lstStyle>
            <a:lvl1pPr marL="0" indent="0">
              <a:spcBef>
                <a:spcPts val="200"/>
              </a:spcBef>
              <a:buNone/>
              <a:defRPr>
                <a:solidFill>
                  <a:schemeClr val="accent3"/>
                </a:solidFill>
              </a:defRPr>
            </a:lvl1pPr>
          </a:lstStyle>
          <a:p>
            <a:pPr lvl="0"/>
            <a:r>
              <a:rPr lang="en-US" dirty="0"/>
              <a:t>Insert Name(s) Here</a:t>
            </a:r>
          </a:p>
        </p:txBody>
      </p:sp>
      <p:sp>
        <p:nvSpPr>
          <p:cNvPr id="37" name="Text Placeholder 9"/>
          <p:cNvSpPr>
            <a:spLocks noGrp="1"/>
          </p:cNvSpPr>
          <p:nvPr>
            <p:ph type="body" sz="quarter" idx="39" hasCustomPrompt="1"/>
          </p:nvPr>
        </p:nvSpPr>
        <p:spPr bwMode="gray">
          <a:xfrm>
            <a:off x="591552" y="1609882"/>
            <a:ext cx="301752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Contributing Consultants (insert text)</a:t>
            </a:r>
          </a:p>
        </p:txBody>
      </p:sp>
      <p:sp>
        <p:nvSpPr>
          <p:cNvPr id="38" name="Text Placeholder 11"/>
          <p:cNvSpPr>
            <a:spLocks noGrp="1"/>
          </p:cNvSpPr>
          <p:nvPr>
            <p:ph type="body" sz="quarter" idx="40" hasCustomPrompt="1"/>
          </p:nvPr>
        </p:nvSpPr>
        <p:spPr bwMode="gray">
          <a:xfrm>
            <a:off x="591552" y="1819016"/>
            <a:ext cx="3019522" cy="138499"/>
          </a:xfrm>
        </p:spPr>
        <p:txBody>
          <a:bodyPr/>
          <a:lstStyle>
            <a:lvl1pPr marL="0" indent="0">
              <a:spcBef>
                <a:spcPts val="200"/>
              </a:spcBef>
              <a:buNone/>
              <a:defRPr>
                <a:solidFill>
                  <a:schemeClr val="accent3"/>
                </a:solidFill>
              </a:defRPr>
            </a:lvl1pPr>
          </a:lstStyle>
          <a:p>
            <a:pPr lvl="0"/>
            <a:r>
              <a:rPr lang="en-US" dirty="0"/>
              <a:t>Insert Name(s) Here</a:t>
            </a:r>
          </a:p>
        </p:txBody>
      </p:sp>
      <p:sp>
        <p:nvSpPr>
          <p:cNvPr id="39" name="Text Placeholder 13"/>
          <p:cNvSpPr>
            <a:spLocks noGrp="1"/>
          </p:cNvSpPr>
          <p:nvPr>
            <p:ph type="body" sz="quarter" idx="41" hasCustomPrompt="1"/>
          </p:nvPr>
        </p:nvSpPr>
        <p:spPr bwMode="gray">
          <a:xfrm>
            <a:off x="591552" y="2250476"/>
            <a:ext cx="301752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Design Consultant (insert text)</a:t>
            </a:r>
          </a:p>
        </p:txBody>
      </p:sp>
      <p:sp>
        <p:nvSpPr>
          <p:cNvPr id="40" name="Text Placeholder 16"/>
          <p:cNvSpPr>
            <a:spLocks noGrp="1"/>
          </p:cNvSpPr>
          <p:nvPr>
            <p:ph type="body" sz="quarter" idx="42" hasCustomPrompt="1"/>
          </p:nvPr>
        </p:nvSpPr>
        <p:spPr bwMode="gray">
          <a:xfrm>
            <a:off x="591552" y="2459785"/>
            <a:ext cx="3019522" cy="138499"/>
          </a:xfrm>
        </p:spPr>
        <p:txBody>
          <a:bodyPr/>
          <a:lstStyle>
            <a:lvl1pPr marL="0" indent="0">
              <a:spcBef>
                <a:spcPts val="200"/>
              </a:spcBef>
              <a:buNone/>
              <a:defRPr>
                <a:solidFill>
                  <a:schemeClr val="accent3"/>
                </a:solidFill>
              </a:defRPr>
            </a:lvl1pPr>
            <a:lvl2pPr marL="114300" indent="0">
              <a:spcBef>
                <a:spcPts val="200"/>
              </a:spcBef>
              <a:buNone/>
              <a:defRPr>
                <a:solidFill>
                  <a:schemeClr val="accent3"/>
                </a:solidFill>
              </a:defRPr>
            </a:lvl2pPr>
            <a:lvl3pPr marL="228600" indent="0">
              <a:spcBef>
                <a:spcPts val="200"/>
              </a:spcBef>
              <a:buNone/>
              <a:defRPr>
                <a:solidFill>
                  <a:schemeClr val="accent3"/>
                </a:solidFill>
              </a:defRPr>
            </a:lvl3pPr>
            <a:lvl4pPr marL="342900" indent="0">
              <a:spcBef>
                <a:spcPts val="200"/>
              </a:spcBef>
              <a:buNone/>
              <a:defRPr>
                <a:solidFill>
                  <a:schemeClr val="accent3"/>
                </a:solidFill>
              </a:defRPr>
            </a:lvl4pPr>
            <a:lvl5pPr marL="457200" indent="0">
              <a:spcBef>
                <a:spcPts val="200"/>
              </a:spcBef>
              <a:buNone/>
              <a:defRPr>
                <a:solidFill>
                  <a:schemeClr val="accent3"/>
                </a:solidFill>
              </a:defRPr>
            </a:lvl5pPr>
          </a:lstStyle>
          <a:p>
            <a:pPr lvl="0"/>
            <a:r>
              <a:rPr lang="en-US" dirty="0"/>
              <a:t>Insert Name(s) Here</a:t>
            </a:r>
          </a:p>
        </p:txBody>
      </p:sp>
      <p:sp>
        <p:nvSpPr>
          <p:cNvPr id="41" name="Text Placeholder 26"/>
          <p:cNvSpPr>
            <a:spLocks noGrp="1"/>
          </p:cNvSpPr>
          <p:nvPr>
            <p:ph type="body" sz="quarter" idx="43" hasCustomPrompt="1"/>
          </p:nvPr>
        </p:nvSpPr>
        <p:spPr bwMode="gray">
          <a:xfrm>
            <a:off x="591552" y="2888149"/>
            <a:ext cx="301752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a:t>Executive Director (insert text)</a:t>
            </a:r>
          </a:p>
        </p:txBody>
      </p:sp>
      <p:sp>
        <p:nvSpPr>
          <p:cNvPr id="42" name="Text Placeholder 28"/>
          <p:cNvSpPr>
            <a:spLocks noGrp="1"/>
          </p:cNvSpPr>
          <p:nvPr>
            <p:ph type="body" sz="quarter" idx="44" hasCustomPrompt="1"/>
          </p:nvPr>
        </p:nvSpPr>
        <p:spPr bwMode="gray">
          <a:xfrm>
            <a:off x="591552" y="3097903"/>
            <a:ext cx="3019522" cy="138499"/>
          </a:xfrm>
        </p:spPr>
        <p:txBody>
          <a:bodyPr/>
          <a:lstStyle>
            <a:lvl1pPr marL="0" indent="0">
              <a:spcBef>
                <a:spcPts val="200"/>
              </a:spcBef>
              <a:buNone/>
              <a:defRPr>
                <a:solidFill>
                  <a:schemeClr val="accent3"/>
                </a:solidFill>
              </a:defRPr>
            </a:lvl1pPr>
            <a:lvl2pPr marL="114300" indent="0">
              <a:spcBef>
                <a:spcPts val="200"/>
              </a:spcBef>
              <a:buNone/>
              <a:defRPr>
                <a:solidFill>
                  <a:schemeClr val="accent3"/>
                </a:solidFill>
              </a:defRPr>
            </a:lvl2pPr>
            <a:lvl3pPr marL="228600" indent="0">
              <a:spcBef>
                <a:spcPts val="200"/>
              </a:spcBef>
              <a:buNone/>
              <a:defRPr>
                <a:solidFill>
                  <a:schemeClr val="accent3"/>
                </a:solidFill>
              </a:defRPr>
            </a:lvl3pPr>
            <a:lvl4pPr marL="342900" indent="0">
              <a:spcBef>
                <a:spcPts val="200"/>
              </a:spcBef>
              <a:buNone/>
              <a:defRPr>
                <a:solidFill>
                  <a:schemeClr val="accent3"/>
                </a:solidFill>
              </a:defRPr>
            </a:lvl4pPr>
            <a:lvl5pPr marL="457200" indent="0">
              <a:spcBef>
                <a:spcPts val="200"/>
              </a:spcBef>
              <a:buNone/>
              <a:defRPr>
                <a:solidFill>
                  <a:schemeClr val="accent3"/>
                </a:solidFill>
              </a:defRPr>
            </a:lvl5pPr>
          </a:lstStyle>
          <a:p>
            <a:pPr lvl="0"/>
            <a:r>
              <a:rPr lang="en-US" dirty="0"/>
              <a:t>Insert Name(s) Here</a:t>
            </a:r>
          </a:p>
        </p:txBody>
      </p:sp>
      <p:cxnSp>
        <p:nvCxnSpPr>
          <p:cNvPr id="13" name="Straight Connector 12"/>
          <p:cNvCxnSpPr/>
          <p:nvPr userDrawn="1"/>
        </p:nvCxnSpPr>
        <p:spPr bwMode="gray">
          <a:xfrm>
            <a:off x="4086830" y="0"/>
            <a:ext cx="0" cy="480060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4" name="TextBox 13"/>
          <p:cNvSpPr txBox="1"/>
          <p:nvPr userDrawn="1"/>
        </p:nvSpPr>
        <p:spPr bwMode="gray">
          <a:xfrm>
            <a:off x="4173101" y="198787"/>
            <a:ext cx="2060883" cy="4429575"/>
          </a:xfrm>
          <a:prstGeom prst="rect">
            <a:avLst/>
          </a:prstGeom>
          <a:noFill/>
        </p:spPr>
        <p:txBody>
          <a:bodyPr wrap="square" lIns="0" tIns="0" rIns="0" bIns="0" rtlCol="0">
            <a:noAutofit/>
          </a:bodyPr>
          <a:lstStyle/>
          <a:p>
            <a:pPr>
              <a:spcBef>
                <a:spcPts val="300"/>
              </a:spcBef>
            </a:pPr>
            <a:r>
              <a:rPr lang="en-US" sz="420" b="1" dirty="0"/>
              <a:t>LEGAL CAVEAT</a:t>
            </a:r>
          </a:p>
          <a:p>
            <a:pPr>
              <a:spcBef>
                <a:spcPts val="300"/>
              </a:spcBef>
            </a:pPr>
            <a:r>
              <a:rPr lang="en-US" sz="420" dirty="0"/>
              <a:t>EAB Global, Inc. (“EAB”) has made efforts to verify the accuracy of the information it provides to members. This report relies on data obtained from many sources, however, and EAB cannot guarantee the accuracy of the information provided or any analysis based thereon. In addition, neither EAB nor any of its affiliates (each, an “EAB Organization”) is in the business of giving legal, accounting, or other professional advice, and its reports should not be construed as professional advice. In particular, members should not rely on any legal commentary in this report as a basis for action, or assume that any tactics described herein would be permitted by applicable law or appropriate for a given member’s situation. Members are advised to consult with appropriate professionals concerning legal, tax, or accounting issues, before implementing any of these tactics. No EAB Organization or any of its respective officers, directors, employees, or agents shall be liable for any claims, liabilities, or expenses relating to (a) any errors or omissions in this report,</a:t>
            </a:r>
            <a:r>
              <a:rPr lang="en-US" sz="420" baseline="0" dirty="0"/>
              <a:t> </a:t>
            </a:r>
            <a:r>
              <a:rPr lang="en-US" sz="420" dirty="0"/>
              <a:t>whether caused by any EAB organization, or any of their respective employees or agents, or sources or other third parties, (b) any recommendation by any EAB Organization, or (c) failure of member and its employees and agents to abide by the terms set forth herein.</a:t>
            </a:r>
          </a:p>
          <a:p>
            <a:pPr>
              <a:spcBef>
                <a:spcPts val="300"/>
              </a:spcBef>
            </a:pPr>
            <a:r>
              <a:rPr lang="en-US" sz="420" dirty="0"/>
              <a:t>EAB is a registered trademark of EAB Global, Inc. in the United States and other countries. Members are not permitted to use these trademarks, or any other trademark, product name, service name, trade name, and logo of any EAB Organization without prior written consent of EAB. Other trademarks, product names, service names, trade names, and logos used within these pages are the property of their respective holders. Use of other company trademarks, product names, service names, trade names, and logos or images of the same does not necessarily constitute (a) an endorsement by such company of an EAB Organization and its products and services, or</a:t>
            </a:r>
            <a:br>
              <a:rPr lang="en-US" sz="420" dirty="0"/>
            </a:br>
            <a:r>
              <a:rPr lang="en-US" sz="420" dirty="0"/>
              <a:t>(b) an endorsement of the company or its products or services by an EAB Organization. No EAB Organization is affiliated with any such company.</a:t>
            </a:r>
          </a:p>
          <a:p>
            <a:pPr>
              <a:spcBef>
                <a:spcPts val="800"/>
              </a:spcBef>
            </a:pPr>
            <a:r>
              <a:rPr lang="en-US" sz="420" b="1" dirty="0"/>
              <a:t>IMPORTANT: Please read the following.</a:t>
            </a:r>
          </a:p>
          <a:p>
            <a:pPr>
              <a:spcBef>
                <a:spcPts val="300"/>
              </a:spcBef>
            </a:pPr>
            <a:r>
              <a:rPr lang="en-US" sz="420" dirty="0"/>
              <a:t>EAB has prepared this report for the exclusive use of its members. Each member acknowledges and agrees that this report and the information contained herein (collectively, the “Report”) are confidential and proprietary to EAB. By accepting delivery of this Report, each member agrees to abide by the terms as stated herein, including the following:</a:t>
            </a:r>
          </a:p>
          <a:p>
            <a:pPr marL="114300" indent="-114300">
              <a:spcBef>
                <a:spcPts val="300"/>
              </a:spcBef>
            </a:pPr>
            <a:r>
              <a:rPr lang="en-US" sz="420" dirty="0"/>
              <a:t>1.	All right, title, and interest in and to this Report is owned by an EAB Organization. Except as stated herein, no right, license, permission, or interest of any kind in this Report is intended to be given, transferred to, or acquired by a member. Each member is authorized to use this Report only to the extent expressly authorized herein.</a:t>
            </a:r>
          </a:p>
          <a:p>
            <a:pPr marL="114300" indent="-114300">
              <a:spcBef>
                <a:spcPts val="300"/>
              </a:spcBef>
            </a:pPr>
            <a:r>
              <a:rPr lang="en-US" sz="420" dirty="0"/>
              <a:t>2.	Each member shall not sell, license, republish, distribute, or post online or otherwise this Report, in part or in whole. Each member shall not disseminate or permit the use of, and shall take reasonable precautions to prevent such dissemination or use of, this Report by (a) any of its employees and agents (except as stated below), or (b) any third party.</a:t>
            </a:r>
          </a:p>
          <a:p>
            <a:pPr marL="114300" indent="-114300">
              <a:spcBef>
                <a:spcPts val="300"/>
              </a:spcBef>
            </a:pPr>
            <a:r>
              <a:rPr lang="en-US" sz="420" dirty="0"/>
              <a:t>3.	Each member may make this Report available solely to those of its employees and agents who (a) are registered for the workshop or membership program of which this Report is a part, (b) require access to this Report in order to learn from the information described herein, and (c) agree not to disclose this Report to other employees or agents or any third party. Each member shall use, and shall ensure that its employees and agents use, this Report for its internal use only. Each member may make a limited number of copies, solely as adequate for use by its employees and agents in accordance with the terms herein.</a:t>
            </a:r>
          </a:p>
          <a:p>
            <a:pPr marL="114300" indent="-114300">
              <a:spcBef>
                <a:spcPts val="300"/>
              </a:spcBef>
            </a:pPr>
            <a:r>
              <a:rPr lang="en-US" sz="420" dirty="0"/>
              <a:t>4.	Each member shall not remove from this Report any confidential markings, copyright notices, and/or other similar indicia herein.</a:t>
            </a:r>
          </a:p>
          <a:p>
            <a:pPr marL="114300" indent="-114300">
              <a:spcBef>
                <a:spcPts val="300"/>
              </a:spcBef>
            </a:pPr>
            <a:r>
              <a:rPr lang="en-US" sz="420" dirty="0"/>
              <a:t>5.	Each member is responsible for any breach of its obligations as stated herein by any of its employees or agents.</a:t>
            </a:r>
          </a:p>
          <a:p>
            <a:pPr marL="114300" indent="-114300">
              <a:spcBef>
                <a:spcPts val="300"/>
              </a:spcBef>
            </a:pPr>
            <a:r>
              <a:rPr lang="en-US" sz="420" dirty="0"/>
              <a:t>6.	If a member is unwilling to abide by any of the foregoing obligations, then such member shall promptly return this Report and all copies thereof to EAB.</a:t>
            </a:r>
          </a:p>
        </p:txBody>
      </p:sp>
    </p:spTree>
    <p:custDataLst>
      <p:tags r:id="rId1"/>
    </p:custDataLst>
    <p:extLst>
      <p:ext uri="{BB962C8B-B14F-4D97-AF65-F5344CB8AC3E}">
        <p14:creationId xmlns:p14="http://schemas.microsoft.com/office/powerpoint/2010/main" val="1794712829"/>
      </p:ext>
    </p:extLst>
  </p:cSld>
  <p:clrMapOvr>
    <a:masterClrMapping/>
  </p:clrMapOvr>
  <p:extLst>
    <p:ext uri="{DCECCB84-F9BA-43D5-87BE-67443E8EF086}">
      <p15:sldGuideLst xmlns:p15="http://schemas.microsoft.com/office/powerpoint/2012/main">
        <p15:guide id="1" pos="370">
          <p15:clr>
            <a:srgbClr val="FBAE40"/>
          </p15:clr>
        </p15:guide>
        <p15:guide id="2" orient="horz" pos="195" userDrawn="1">
          <p15:clr>
            <a:srgbClr val="FBAE40"/>
          </p15:clr>
        </p15:guide>
        <p15:guide id="3" pos="2417"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ack Cover: Top Slide">
    <p:bg bwMode="gray">
      <p:bgRef idx="1001">
        <a:schemeClr val="bg1"/>
      </p:bgRef>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6024113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Back Cover: Bottom Slide">
    <p:bg bwMode="gray">
      <p:bgRef idx="1001">
        <a:schemeClr val="bg1"/>
      </p:bgRef>
    </p:bg>
    <p:spTree>
      <p:nvGrpSpPr>
        <p:cNvPr id="1" name=""/>
        <p:cNvGrpSpPr/>
        <p:nvPr/>
      </p:nvGrpSpPr>
      <p:grpSpPr>
        <a:xfrm>
          <a:off x="0" y="0"/>
          <a:ext cx="0" cy="0"/>
          <a:chOff x="0" y="0"/>
          <a:chExt cx="0" cy="0"/>
        </a:xfrm>
      </p:grpSpPr>
      <p:sp>
        <p:nvSpPr>
          <p:cNvPr id="11" name="Rectangle 10">
            <a:hlinkClick r:id="rId3"/>
          </p:cNvPr>
          <p:cNvSpPr/>
          <p:nvPr userDrawn="1"/>
        </p:nvSpPr>
        <p:spPr bwMode="gray">
          <a:xfrm>
            <a:off x="996386" y="3293849"/>
            <a:ext cx="4408029" cy="1288356"/>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grpSp>
        <p:nvGrpSpPr>
          <p:cNvPr id="12" name="Group 11"/>
          <p:cNvGrpSpPr/>
          <p:nvPr userDrawn="1"/>
        </p:nvGrpSpPr>
        <p:grpSpPr>
          <a:xfrm>
            <a:off x="1564154" y="3459989"/>
            <a:ext cx="3272492" cy="957891"/>
            <a:chOff x="2249954" y="8720284"/>
            <a:chExt cx="3272492" cy="957891"/>
          </a:xfrm>
        </p:grpSpPr>
        <p:pic>
          <p:nvPicPr>
            <p:cNvPr id="13" name="Picture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bwMode="gray">
            <a:xfrm>
              <a:off x="3266202" y="8720284"/>
              <a:ext cx="1239997" cy="474433"/>
            </a:xfrm>
            <a:prstGeom prst="rect">
              <a:avLst/>
            </a:prstGeom>
          </p:spPr>
        </p:pic>
        <p:sp>
          <p:nvSpPr>
            <p:cNvPr id="14" name="TextBox 13"/>
            <p:cNvSpPr txBox="1"/>
            <p:nvPr userDrawn="1"/>
          </p:nvSpPr>
          <p:spPr bwMode="gray">
            <a:xfrm>
              <a:off x="2249954" y="9306278"/>
              <a:ext cx="3272492" cy="371897"/>
            </a:xfrm>
            <a:prstGeom prst="rect">
              <a:avLst/>
            </a:prstGeom>
            <a:noFill/>
          </p:spPr>
          <p:txBody>
            <a:bodyPr wrap="square" lIns="0" tIns="0" rIns="0" bIns="0" rtlCol="0">
              <a:spAutoFit/>
            </a:bodyPr>
            <a:lstStyle/>
            <a:p>
              <a:pPr algn="ctr">
                <a:spcBef>
                  <a:spcPts val="500"/>
                </a:spcBef>
              </a:pPr>
              <a:r>
                <a:rPr lang="en-US" sz="1000" spc="0" baseline="0" dirty="0">
                  <a:latin typeface="+mj-lt"/>
                </a:rPr>
                <a:t>Washington DC   Richmond   Birmingham   Minneapolis</a:t>
              </a:r>
            </a:p>
            <a:p>
              <a:pPr algn="ctr">
                <a:spcBef>
                  <a:spcPts val="500"/>
                </a:spcBef>
              </a:pPr>
              <a:r>
                <a:rPr lang="en-US" sz="1000" spc="0" baseline="0" dirty="0">
                  <a:latin typeface="+mj-lt"/>
                </a:rPr>
                <a:t>202-747-1000   </a:t>
              </a:r>
              <a:r>
                <a:rPr lang="en-US" sz="1000" spc="0" baseline="0" dirty="0">
                  <a:solidFill>
                    <a:schemeClr val="accent6"/>
                  </a:solidFill>
                  <a:latin typeface="+mj-lt"/>
                </a:rPr>
                <a:t>eab.com</a:t>
              </a:r>
            </a:p>
          </p:txBody>
        </p:sp>
        <p:cxnSp>
          <p:nvCxnSpPr>
            <p:cNvPr id="15" name="Straight Connector 14"/>
            <p:cNvCxnSpPr/>
            <p:nvPr userDrawn="1"/>
          </p:nvCxnSpPr>
          <p:spPr bwMode="gray">
            <a:xfrm>
              <a:off x="3240943" y="9321215"/>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bwMode="gray">
            <a:xfrm>
              <a:off x="3922418" y="9321215"/>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gray">
            <a:xfrm>
              <a:off x="4732343" y="9321215"/>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gray">
            <a:xfrm>
              <a:off x="4023136" y="9535527"/>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231698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esentation Title">
    <p:bg bwMode="gray">
      <p:bgPr>
        <a:solidFill>
          <a:srgbClr val="003D7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812800" y="2115916"/>
            <a:ext cx="4389120" cy="692497"/>
          </a:xfrm>
          <a:prstGeom prst="rect">
            <a:avLst/>
          </a:prstGeom>
        </p:spPr>
        <p:txBody>
          <a:bodyPr lIns="0" tIns="0" rIns="0" bIns="0" anchor="b" anchorCtr="0">
            <a:spAutoFit/>
          </a:bodyPr>
          <a:lstStyle>
            <a:lvl1pPr>
              <a:lnSpc>
                <a:spcPct val="90000"/>
              </a:lnSpc>
              <a:defRPr sz="2500" b="0" baseline="0">
                <a:solidFill>
                  <a:schemeClr val="bg1"/>
                </a:solidFill>
              </a:defRPr>
            </a:lvl1pPr>
          </a:lstStyle>
          <a:p>
            <a:pPr lvl="0"/>
            <a:r>
              <a:rPr lang="en-US" dirty="0"/>
              <a:t>Presentation Title – Rockwell 25pt Regular, Title Case</a:t>
            </a:r>
          </a:p>
        </p:txBody>
      </p:sp>
      <p:sp>
        <p:nvSpPr>
          <p:cNvPr id="5" name="Text Placeholder 4"/>
          <p:cNvSpPr>
            <a:spLocks noGrp="1"/>
          </p:cNvSpPr>
          <p:nvPr>
            <p:ph type="body" sz="quarter" idx="13" hasCustomPrompt="1"/>
          </p:nvPr>
        </p:nvSpPr>
        <p:spPr bwMode="gray">
          <a:xfrm>
            <a:off x="812800" y="2924994"/>
            <a:ext cx="4389120" cy="169277"/>
          </a:xfrm>
        </p:spPr>
        <p:txBody>
          <a:bodyPr/>
          <a:lstStyle>
            <a:lvl1pPr marL="0" indent="0">
              <a:spcBef>
                <a:spcPts val="0"/>
              </a:spcBef>
              <a:buNone/>
              <a:defRPr sz="1100" baseline="0">
                <a:solidFill>
                  <a:schemeClr val="accent1"/>
                </a:solidFill>
              </a:defRPr>
            </a:lvl1pPr>
            <a:lvl2pPr marL="114300" indent="0">
              <a:buNone/>
              <a:defRPr sz="1100">
                <a:solidFill>
                  <a:schemeClr val="accent1"/>
                </a:solidFill>
              </a:defRPr>
            </a:lvl2pPr>
            <a:lvl3pPr marL="228600" indent="0">
              <a:buNone/>
              <a:defRPr sz="1100">
                <a:solidFill>
                  <a:schemeClr val="accent1"/>
                </a:solidFill>
              </a:defRPr>
            </a:lvl3pPr>
            <a:lvl4pPr marL="342900" indent="0">
              <a:buNone/>
              <a:defRPr sz="1100">
                <a:solidFill>
                  <a:schemeClr val="accent1"/>
                </a:solidFill>
              </a:defRPr>
            </a:lvl4pPr>
            <a:lvl5pPr marL="457200" indent="0">
              <a:buNone/>
              <a:defRPr sz="1100">
                <a:solidFill>
                  <a:schemeClr val="accent1"/>
                </a:solidFill>
              </a:defRPr>
            </a:lvl5pPr>
          </a:lstStyle>
          <a:p>
            <a:pPr lvl="0"/>
            <a:r>
              <a:rPr lang="en-US" dirty="0"/>
              <a:t>Presentation Subtitle – Verdana 11pt Regular, Title Case</a:t>
            </a:r>
          </a:p>
        </p:txBody>
      </p:sp>
      <p:sp>
        <p:nvSpPr>
          <p:cNvPr id="7" name="Text Placeholder 6"/>
          <p:cNvSpPr>
            <a:spLocks noGrp="1"/>
          </p:cNvSpPr>
          <p:nvPr>
            <p:ph type="body" sz="quarter" idx="14" hasCustomPrompt="1"/>
          </p:nvPr>
        </p:nvSpPr>
        <p:spPr bwMode="gray">
          <a:xfrm>
            <a:off x="4294188" y="4245789"/>
            <a:ext cx="1828800" cy="276999"/>
          </a:xfrm>
        </p:spPr>
        <p:txBody>
          <a:bodyPr anchor="b" anchorCtr="0"/>
          <a:lstStyle>
            <a:lvl1pPr marL="0" indent="0" algn="r">
              <a:spcBef>
                <a:spcPts val="0"/>
              </a:spcBef>
              <a:buNone/>
              <a:defRPr>
                <a:solidFill>
                  <a:schemeClr val="bg1"/>
                </a:solidFill>
              </a:defRPr>
            </a:lvl1pPr>
            <a:lvl2pPr marL="114300" indent="0">
              <a:buNone/>
              <a:defRPr>
                <a:solidFill>
                  <a:schemeClr val="bg1"/>
                </a:solidFill>
              </a:defRPr>
            </a:lvl2pPr>
            <a:lvl3pPr marL="228600" indent="0">
              <a:buNone/>
              <a:defRPr>
                <a:solidFill>
                  <a:schemeClr val="bg1"/>
                </a:solidFill>
              </a:defRPr>
            </a:lvl3pPr>
            <a:lvl4pPr marL="342900" indent="0">
              <a:buNone/>
              <a:defRPr>
                <a:solidFill>
                  <a:schemeClr val="bg1"/>
                </a:solidFill>
              </a:defRPr>
            </a:lvl4pPr>
            <a:lvl5pPr marL="457200" indent="0">
              <a:buNone/>
              <a:defRPr>
                <a:solidFill>
                  <a:schemeClr val="bg1"/>
                </a:solidFill>
              </a:defRPr>
            </a:lvl5pPr>
          </a:lstStyle>
          <a:p>
            <a:pPr lvl="0"/>
            <a:r>
              <a:rPr lang="en-US" dirty="0"/>
              <a:t>Program Name Appears Here Identically to Official Display</a:t>
            </a:r>
          </a:p>
        </p:txBody>
      </p:sp>
      <p:sp>
        <p:nvSpPr>
          <p:cNvPr id="8" name="Rectangle 7"/>
          <p:cNvSpPr/>
          <p:nvPr userDrawn="1"/>
        </p:nvSpPr>
        <p:spPr bwMode="gray">
          <a:xfrm>
            <a:off x="1" y="1"/>
            <a:ext cx="6400800" cy="1065790"/>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cxnSp>
        <p:nvCxnSpPr>
          <p:cNvPr id="9" name="Straight Connector 8"/>
          <p:cNvCxnSpPr/>
          <p:nvPr userDrawn="1"/>
        </p:nvCxnSpPr>
        <p:spPr bwMode="gray">
          <a:xfrm>
            <a:off x="0" y="1065791"/>
            <a:ext cx="6400799" cy="0"/>
          </a:xfrm>
          <a:prstGeom prst="line">
            <a:avLst/>
          </a:prstGeom>
          <a:noFill/>
          <a:ln w="38100" cap="flat" cmpd="sng" algn="ctr">
            <a:solidFill>
              <a:schemeClr val="accent6"/>
            </a:solidFill>
            <a:prstDash val="solid"/>
            <a:miter lim="800000"/>
          </a:ln>
          <a:effectLst/>
        </p:spPr>
      </p:cxn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280551" y="274987"/>
            <a:ext cx="1174986" cy="512064"/>
          </a:xfrm>
          <a:prstGeom prst="rect">
            <a:avLst/>
          </a:prstGeom>
        </p:spPr>
      </p:pic>
    </p:spTree>
    <p:custDataLst>
      <p:tags r:id="rId1"/>
    </p:custDataLst>
    <p:extLst>
      <p:ext uri="{BB962C8B-B14F-4D97-AF65-F5344CB8AC3E}">
        <p14:creationId xmlns:p14="http://schemas.microsoft.com/office/powerpoint/2010/main" val="2909182305"/>
      </p:ext>
    </p:extLst>
  </p:cSld>
  <p:clrMapOvr>
    <a:masterClrMapping/>
  </p:clrMapOvr>
  <p:extLst>
    <p:ext uri="{DCECCB84-F9BA-43D5-87BE-67443E8EF086}">
      <p15:sldGuideLst xmlns:p15="http://schemas.microsoft.com/office/powerpoint/2012/main">
        <p15:guide id="1" pos="512" userDrawn="1">
          <p15:clr>
            <a:srgbClr val="FBAE40"/>
          </p15:clr>
        </p15:guide>
        <p15:guide id="0" orient="horz" pos="1770" userDrawn="1">
          <p15:clr>
            <a:srgbClr val="FBAE40"/>
          </p15:clr>
        </p15:guide>
        <p15:guide id="2" orient="horz" pos="184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AB In-Brief">
    <p:spTree>
      <p:nvGrpSpPr>
        <p:cNvPr id="1" name=""/>
        <p:cNvGrpSpPr/>
        <p:nvPr/>
      </p:nvGrpSpPr>
      <p:grpSpPr>
        <a:xfrm>
          <a:off x="0" y="0"/>
          <a:ext cx="0" cy="0"/>
          <a:chOff x="0" y="0"/>
          <a:chExt cx="0" cy="0"/>
        </a:xfrm>
      </p:grpSpPr>
      <p:sp>
        <p:nvSpPr>
          <p:cNvPr id="44" name="Freeform 22">
            <a:extLst>
              <a:ext uri="{FF2B5EF4-FFF2-40B4-BE49-F238E27FC236}">
                <a16:creationId xmlns:a16="http://schemas.microsoft.com/office/drawing/2014/main" id="{FD737D13-49C0-4D0C-9B09-F4698FB94EB9}"/>
              </a:ext>
            </a:extLst>
          </p:cNvPr>
          <p:cNvSpPr/>
          <p:nvPr userDrawn="1"/>
        </p:nvSpPr>
        <p:spPr bwMode="gray">
          <a:xfrm>
            <a:off x="0" y="1929942"/>
            <a:ext cx="2018465" cy="2870658"/>
          </a:xfrm>
          <a:custGeom>
            <a:avLst/>
            <a:gdLst>
              <a:gd name="connsiteX0" fmla="*/ 0 w 4910696"/>
              <a:gd name="connsiteY0" fmla="*/ 0 h 3474977"/>
              <a:gd name="connsiteX1" fmla="*/ 4910696 w 4910696"/>
              <a:gd name="connsiteY1" fmla="*/ 0 h 3474977"/>
              <a:gd name="connsiteX2" fmla="*/ 4910696 w 4910696"/>
              <a:gd name="connsiteY2" fmla="*/ 3474977 h 3474977"/>
              <a:gd name="connsiteX3" fmla="*/ 0 w 4910696"/>
              <a:gd name="connsiteY3" fmla="*/ 3474977 h 3474977"/>
            </a:gdLst>
            <a:ahLst/>
            <a:cxnLst>
              <a:cxn ang="0">
                <a:pos x="connsiteX0" y="connsiteY0"/>
              </a:cxn>
              <a:cxn ang="0">
                <a:pos x="connsiteX1" y="connsiteY1"/>
              </a:cxn>
              <a:cxn ang="0">
                <a:pos x="connsiteX2" y="connsiteY2"/>
              </a:cxn>
              <a:cxn ang="0">
                <a:pos x="connsiteX3" y="connsiteY3"/>
              </a:cxn>
            </a:cxnLst>
            <a:rect l="l" t="t" r="r" b="b"/>
            <a:pathLst>
              <a:path w="4910696" h="3474977">
                <a:moveTo>
                  <a:pt x="0" y="0"/>
                </a:moveTo>
                <a:lnTo>
                  <a:pt x="4910696" y="0"/>
                </a:lnTo>
                <a:lnTo>
                  <a:pt x="4910696" y="3474977"/>
                </a:lnTo>
                <a:lnTo>
                  <a:pt x="0" y="3474977"/>
                </a:lnTo>
                <a:close/>
              </a:path>
            </a:pathLst>
          </a:custGeom>
          <a:solidFill>
            <a:schemeClr val="tx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cxnSp>
        <p:nvCxnSpPr>
          <p:cNvPr id="55" name="Straight Connector 54">
            <a:extLst>
              <a:ext uri="{FF2B5EF4-FFF2-40B4-BE49-F238E27FC236}">
                <a16:creationId xmlns:a16="http://schemas.microsoft.com/office/drawing/2014/main" id="{CCA2EDD7-0388-4400-A0FE-0B76DBE42557}"/>
              </a:ext>
            </a:extLst>
          </p:cNvPr>
          <p:cNvCxnSpPr>
            <a:cxnSpLocks/>
          </p:cNvCxnSpPr>
          <p:nvPr userDrawn="1"/>
        </p:nvCxnSpPr>
        <p:spPr bwMode="gray">
          <a:xfrm>
            <a:off x="0" y="1935341"/>
            <a:ext cx="2017307" cy="0"/>
          </a:xfrm>
          <a:prstGeom prst="line">
            <a:avLst/>
          </a:prstGeom>
          <a:ln w="22225">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43" name="Freeform 22">
            <a:extLst>
              <a:ext uri="{FF2B5EF4-FFF2-40B4-BE49-F238E27FC236}">
                <a16:creationId xmlns:a16="http://schemas.microsoft.com/office/drawing/2014/main" id="{B35C43AF-919F-4BAA-8EC4-638FB2640018}"/>
              </a:ext>
            </a:extLst>
          </p:cNvPr>
          <p:cNvSpPr/>
          <p:nvPr userDrawn="1"/>
        </p:nvSpPr>
        <p:spPr bwMode="gray">
          <a:xfrm>
            <a:off x="2011680" y="603504"/>
            <a:ext cx="4389120" cy="4197096"/>
          </a:xfrm>
          <a:custGeom>
            <a:avLst/>
            <a:gdLst>
              <a:gd name="connsiteX0" fmla="*/ 0 w 4910696"/>
              <a:gd name="connsiteY0" fmla="*/ 0 h 3474977"/>
              <a:gd name="connsiteX1" fmla="*/ 4910696 w 4910696"/>
              <a:gd name="connsiteY1" fmla="*/ 0 h 3474977"/>
              <a:gd name="connsiteX2" fmla="*/ 4910696 w 4910696"/>
              <a:gd name="connsiteY2" fmla="*/ 3474977 h 3474977"/>
              <a:gd name="connsiteX3" fmla="*/ 0 w 4910696"/>
              <a:gd name="connsiteY3" fmla="*/ 3474977 h 3474977"/>
            </a:gdLst>
            <a:ahLst/>
            <a:cxnLst>
              <a:cxn ang="0">
                <a:pos x="connsiteX0" y="connsiteY0"/>
              </a:cxn>
              <a:cxn ang="0">
                <a:pos x="connsiteX1" y="connsiteY1"/>
              </a:cxn>
              <a:cxn ang="0">
                <a:pos x="connsiteX2" y="connsiteY2"/>
              </a:cxn>
              <a:cxn ang="0">
                <a:pos x="connsiteX3" y="connsiteY3"/>
              </a:cxn>
            </a:cxnLst>
            <a:rect l="l" t="t" r="r" b="b"/>
            <a:pathLst>
              <a:path w="4910696" h="3474977">
                <a:moveTo>
                  <a:pt x="0" y="0"/>
                </a:moveTo>
                <a:lnTo>
                  <a:pt x="4910696" y="0"/>
                </a:lnTo>
                <a:lnTo>
                  <a:pt x="4910696" y="3474977"/>
                </a:lnTo>
                <a:lnTo>
                  <a:pt x="0" y="3474977"/>
                </a:lnTo>
                <a:close/>
              </a:path>
            </a:pathLst>
          </a:custGeom>
          <a:solidFill>
            <a:schemeClr val="accent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79" name="Picture 78">
            <a:extLst>
              <a:ext uri="{FF2B5EF4-FFF2-40B4-BE49-F238E27FC236}">
                <a16:creationId xmlns:a16="http://schemas.microsoft.com/office/drawing/2014/main" id="{14AA5082-E522-41B3-8A7A-5302BE19139B}"/>
              </a:ext>
            </a:extLst>
          </p:cNvPr>
          <p:cNvPicPr>
            <a:picLocks noChangeAspect="1"/>
          </p:cNvPicPr>
          <p:nvPr userDrawn="1"/>
        </p:nvPicPr>
        <p:blipFill>
          <a:blip r:embed="rId3"/>
          <a:stretch>
            <a:fillRect/>
          </a:stretch>
        </p:blipFill>
        <p:spPr bwMode="gray">
          <a:xfrm>
            <a:off x="2011680" y="603504"/>
            <a:ext cx="4379985" cy="4200153"/>
          </a:xfrm>
          <a:prstGeom prst="rect">
            <a:avLst/>
          </a:prstGeom>
        </p:spPr>
      </p:pic>
      <p:sp>
        <p:nvSpPr>
          <p:cNvPr id="80" name="Oval 79">
            <a:extLst>
              <a:ext uri="{FF2B5EF4-FFF2-40B4-BE49-F238E27FC236}">
                <a16:creationId xmlns:a16="http://schemas.microsoft.com/office/drawing/2014/main" id="{388963E6-34AD-4B7F-B968-9AD41BBDB734}"/>
              </a:ext>
            </a:extLst>
          </p:cNvPr>
          <p:cNvSpPr/>
          <p:nvPr userDrawn="1"/>
        </p:nvSpPr>
        <p:spPr bwMode="gray">
          <a:xfrm>
            <a:off x="2960180" y="1349833"/>
            <a:ext cx="2505205" cy="2505205"/>
          </a:xfrm>
          <a:prstGeom prst="ellipse">
            <a:avLst/>
          </a:prstGeom>
          <a:solidFill>
            <a:schemeClr val="accent5"/>
          </a:solidFill>
          <a:ln w="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Text Placeholder 1"/>
          <p:cNvSpPr txBox="1">
            <a:spLocks/>
          </p:cNvSpPr>
          <p:nvPr userDrawn="1"/>
        </p:nvSpPr>
        <p:spPr bwMode="gray">
          <a:xfrm>
            <a:off x="6469574" y="-5582"/>
            <a:ext cx="1382195" cy="1231188"/>
          </a:xfrm>
          <a:prstGeom prst="rect">
            <a:avLst/>
          </a:prstGeom>
          <a:solidFill>
            <a:srgbClr val="009900"/>
          </a:solidFill>
        </p:spPr>
        <p:txBody>
          <a:bodyPr vert="horz" wrap="square" lIns="64008" tIns="45720" rIns="64008" bIns="45720" rtlCol="0">
            <a:noAutofit/>
          </a:bodyPr>
          <a:lstStyle>
            <a:lvl1pPr marL="112713"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1pPr>
            <a:lvl2pPr marL="230188" indent="-117475"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8788" indent="-115888"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a:buFont typeface="Arial" pitchFamily="34" charset="0"/>
              <a:buNone/>
            </a:pPr>
            <a:endParaRPr lang="en-US" dirty="0">
              <a:solidFill>
                <a:schemeClr val="bg1"/>
              </a:solidFill>
              <a:latin typeface="Arial" panose="020B0604020202020204" pitchFamily="34" charset="0"/>
              <a:cs typeface="Arial" panose="020B0604020202020204" pitchFamily="34" charset="0"/>
            </a:endParaRPr>
          </a:p>
        </p:txBody>
      </p:sp>
      <p:sp>
        <p:nvSpPr>
          <p:cNvPr id="7" name="TextBox 6"/>
          <p:cNvSpPr txBox="1"/>
          <p:nvPr userDrawn="1"/>
        </p:nvSpPr>
        <p:spPr bwMode="gray">
          <a:xfrm>
            <a:off x="6553161" y="50431"/>
            <a:ext cx="1267384" cy="553998"/>
          </a:xfrm>
          <a:prstGeom prst="rect">
            <a:avLst/>
          </a:prstGeom>
          <a:noFill/>
        </p:spPr>
        <p:txBody>
          <a:bodyPr wrap="square" lIns="0" tIns="0" rIns="0" bIns="0" rtlCol="0">
            <a:spAutoFit/>
          </a:bodyPr>
          <a:lstStyle/>
          <a:p>
            <a:pPr>
              <a:spcBef>
                <a:spcPts val="500"/>
              </a:spcBef>
            </a:pPr>
            <a:r>
              <a:rPr lang="en-US" sz="1200" b="1" dirty="0">
                <a:solidFill>
                  <a:schemeClr val="bg1"/>
                </a:solidFill>
                <a:latin typeface="Arial" panose="020B0604020202020204" pitchFamily="34" charset="0"/>
                <a:cs typeface="Arial" panose="020B0604020202020204" pitchFamily="34" charset="0"/>
              </a:rPr>
              <a:t>DO NOT EDIT THIS SLIDE FOR ANY PURPOSE</a:t>
            </a:r>
          </a:p>
        </p:txBody>
      </p:sp>
      <p:sp>
        <p:nvSpPr>
          <p:cNvPr id="8" name="TextBox 7"/>
          <p:cNvSpPr txBox="1"/>
          <p:nvPr userDrawn="1"/>
        </p:nvSpPr>
        <p:spPr bwMode="gray">
          <a:xfrm>
            <a:off x="6553161" y="722763"/>
            <a:ext cx="1267383" cy="433452"/>
          </a:xfrm>
          <a:prstGeom prst="rect">
            <a:avLst/>
          </a:prstGeom>
          <a:noFill/>
        </p:spPr>
        <p:txBody>
          <a:bodyPr wrap="square" lIns="0" tIns="0" rIns="0" bIns="0" rtlCol="0">
            <a:spAutoFit/>
          </a:bodyPr>
          <a:lstStyle/>
          <a:p>
            <a:pPr>
              <a:spcBef>
                <a:spcPts val="500"/>
              </a:spcBef>
            </a:pPr>
            <a:r>
              <a:rPr lang="en-US" sz="800" dirty="0">
                <a:solidFill>
                  <a:schemeClr val="bg1"/>
                </a:solidFill>
                <a:latin typeface="Arial" panose="020B0604020202020204" pitchFamily="34" charset="0"/>
                <a:cs typeface="Arial" panose="020B0604020202020204" pitchFamily="34" charset="0"/>
              </a:rPr>
              <a:t>If an edit is necessary,</a:t>
            </a:r>
            <a:br>
              <a:rPr lang="en-US" sz="800" dirty="0">
                <a:solidFill>
                  <a:schemeClr val="bg1"/>
                </a:solidFill>
                <a:latin typeface="Arial" panose="020B0604020202020204" pitchFamily="34" charset="0"/>
                <a:cs typeface="Arial" panose="020B0604020202020204" pitchFamily="34" charset="0"/>
              </a:rPr>
            </a:br>
            <a:r>
              <a:rPr lang="en-US" sz="800" dirty="0">
                <a:solidFill>
                  <a:schemeClr val="bg1"/>
                </a:solidFill>
                <a:latin typeface="Arial" panose="020B0604020202020204" pitchFamily="34" charset="0"/>
                <a:cs typeface="Arial" panose="020B0604020202020204" pitchFamily="34" charset="0"/>
              </a:rPr>
              <a:t>please contact:</a:t>
            </a:r>
          </a:p>
          <a:p>
            <a:pPr>
              <a:spcBef>
                <a:spcPts val="500"/>
              </a:spcBef>
            </a:pPr>
            <a:r>
              <a:rPr lang="en-US" sz="800" b="1" dirty="0">
                <a:solidFill>
                  <a:schemeClr val="bg1"/>
                </a:solidFill>
                <a:latin typeface="Arial" panose="020B0604020202020204" pitchFamily="34" charset="0"/>
                <a:cs typeface="Arial" panose="020B0604020202020204" pitchFamily="34" charset="0"/>
              </a:rPr>
              <a:t>DSS-Requests@eab.com</a:t>
            </a:r>
            <a:endParaRPr lang="en-US" sz="800" b="1" i="1" dirty="0">
              <a:solidFill>
                <a:schemeClr val="bg1"/>
              </a:solidFill>
              <a:latin typeface="Arial" panose="020B0604020202020204" pitchFamily="34" charset="0"/>
              <a:cs typeface="Arial" panose="020B0604020202020204" pitchFamily="34" charset="0"/>
            </a:endParaRPr>
          </a:p>
        </p:txBody>
      </p:sp>
      <p:pic>
        <p:nvPicPr>
          <p:cNvPr id="45" name="Picture 44">
            <a:extLst>
              <a:ext uri="{FF2B5EF4-FFF2-40B4-BE49-F238E27FC236}">
                <a16:creationId xmlns:a16="http://schemas.microsoft.com/office/drawing/2014/main" id="{8253B356-73C4-4A33-9FDB-18EBFACD2DC1}"/>
              </a:ext>
            </a:extLst>
          </p:cNvPr>
          <p:cNvPicPr>
            <a:picLocks noChangeAspect="1"/>
          </p:cNvPicPr>
          <p:nvPr userDrawn="1"/>
        </p:nvPicPr>
        <p:blipFill>
          <a:blip r:embed="rId4"/>
          <a:stretch>
            <a:fillRect/>
          </a:stretch>
        </p:blipFill>
        <p:spPr bwMode="gray">
          <a:xfrm>
            <a:off x="2643774" y="986010"/>
            <a:ext cx="3136584" cy="3139630"/>
          </a:xfrm>
          <a:prstGeom prst="rect">
            <a:avLst/>
          </a:prstGeom>
        </p:spPr>
      </p:pic>
      <p:grpSp>
        <p:nvGrpSpPr>
          <p:cNvPr id="49" name="Group 48">
            <a:extLst>
              <a:ext uri="{FF2B5EF4-FFF2-40B4-BE49-F238E27FC236}">
                <a16:creationId xmlns:a16="http://schemas.microsoft.com/office/drawing/2014/main" id="{1C6B6EF3-92B1-4B46-B9B1-B3564405201B}"/>
              </a:ext>
            </a:extLst>
          </p:cNvPr>
          <p:cNvGrpSpPr/>
          <p:nvPr userDrawn="1"/>
        </p:nvGrpSpPr>
        <p:grpSpPr bwMode="gray">
          <a:xfrm>
            <a:off x="272283" y="905558"/>
            <a:ext cx="1746182" cy="677108"/>
            <a:chOff x="226994" y="941528"/>
            <a:chExt cx="1746182" cy="677108"/>
          </a:xfrm>
        </p:grpSpPr>
        <p:sp>
          <p:nvSpPr>
            <p:cNvPr id="50" name="TextBox 49">
              <a:extLst>
                <a:ext uri="{FF2B5EF4-FFF2-40B4-BE49-F238E27FC236}">
                  <a16:creationId xmlns:a16="http://schemas.microsoft.com/office/drawing/2014/main" id="{4D990C86-80E9-4035-B1A7-351539DA9C1D}"/>
                </a:ext>
              </a:extLst>
            </p:cNvPr>
            <p:cNvSpPr txBox="1"/>
            <p:nvPr userDrawn="1"/>
          </p:nvSpPr>
          <p:spPr bwMode="gray">
            <a:xfrm>
              <a:off x="289781" y="941528"/>
              <a:ext cx="1683395" cy="677108"/>
            </a:xfrm>
            <a:prstGeom prst="rect">
              <a:avLst/>
            </a:prstGeom>
            <a:noFill/>
          </p:spPr>
          <p:txBody>
            <a:bodyPr wrap="square" lIns="0" tIns="0" rIns="0" bIns="0" rtlCol="0">
              <a:spAutoFit/>
            </a:bodyPr>
            <a:lstStyle/>
            <a:p>
              <a:pPr>
                <a:spcBef>
                  <a:spcPts val="500"/>
                </a:spcBef>
              </a:pPr>
              <a:r>
                <a:rPr lang="en-US" sz="1100" b="1" dirty="0">
                  <a:latin typeface="+mj-lt"/>
                </a:rPr>
                <a:t>We help schools </a:t>
              </a:r>
              <a:br>
                <a:rPr lang="en-US" sz="1100" b="1" dirty="0">
                  <a:latin typeface="+mj-lt"/>
                </a:rPr>
              </a:br>
              <a:r>
                <a:rPr lang="en-US" sz="1100" b="1" dirty="0">
                  <a:latin typeface="+mj-lt"/>
                </a:rPr>
                <a:t>support students </a:t>
              </a:r>
              <a:br>
                <a:rPr lang="en-US" sz="1100" b="1" dirty="0">
                  <a:latin typeface="+mj-lt"/>
                </a:rPr>
              </a:br>
              <a:r>
                <a:rPr lang="en-US" sz="1100" dirty="0">
                  <a:solidFill>
                    <a:schemeClr val="accent2"/>
                  </a:solidFill>
                  <a:latin typeface="+mj-lt"/>
                </a:rPr>
                <a:t>from enrollment to </a:t>
              </a:r>
              <a:br>
                <a:rPr lang="en-US" sz="1100" dirty="0">
                  <a:solidFill>
                    <a:schemeClr val="accent2"/>
                  </a:solidFill>
                  <a:latin typeface="+mj-lt"/>
                </a:rPr>
              </a:br>
              <a:r>
                <a:rPr lang="en-US" sz="1100" dirty="0">
                  <a:solidFill>
                    <a:schemeClr val="accent2"/>
                  </a:solidFill>
                  <a:latin typeface="+mj-lt"/>
                </a:rPr>
                <a:t>graduation and beyond</a:t>
              </a:r>
            </a:p>
          </p:txBody>
        </p:sp>
        <p:cxnSp>
          <p:nvCxnSpPr>
            <p:cNvPr id="51" name="Straight Connector 50">
              <a:extLst>
                <a:ext uri="{FF2B5EF4-FFF2-40B4-BE49-F238E27FC236}">
                  <a16:creationId xmlns:a16="http://schemas.microsoft.com/office/drawing/2014/main" id="{44EEF69A-489C-42AA-9032-8F88FA1E30BF}"/>
                </a:ext>
              </a:extLst>
            </p:cNvPr>
            <p:cNvCxnSpPr>
              <a:cxnSpLocks/>
            </p:cNvCxnSpPr>
            <p:nvPr userDrawn="1"/>
          </p:nvCxnSpPr>
          <p:spPr bwMode="gray">
            <a:xfrm flipH="1" flipV="1">
              <a:off x="226994" y="969237"/>
              <a:ext cx="5530" cy="649399"/>
            </a:xfrm>
            <a:prstGeom prst="line">
              <a:avLst/>
            </a:prstGeom>
            <a:ln w="22225">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sp>
        <p:nvSpPr>
          <p:cNvPr id="52" name="TextBox 51">
            <a:extLst>
              <a:ext uri="{FF2B5EF4-FFF2-40B4-BE49-F238E27FC236}">
                <a16:creationId xmlns:a16="http://schemas.microsoft.com/office/drawing/2014/main" id="{9FAD879C-AE39-4D8C-9572-A04525ABE03D}"/>
              </a:ext>
            </a:extLst>
          </p:cNvPr>
          <p:cNvSpPr txBox="1"/>
          <p:nvPr userDrawn="1"/>
        </p:nvSpPr>
        <p:spPr bwMode="gray">
          <a:xfrm>
            <a:off x="2191780" y="721806"/>
            <a:ext cx="1129389" cy="256737"/>
          </a:xfrm>
          <a:prstGeom prst="rect">
            <a:avLst/>
          </a:prstGeom>
          <a:noFill/>
        </p:spPr>
        <p:txBody>
          <a:bodyPr wrap="square" lIns="0" tIns="0" rIns="0" bIns="0" numCol="1" spcCol="457200" rtlCol="0">
            <a:spAutoFit/>
          </a:bodyPr>
          <a:lstStyle/>
          <a:p>
            <a:pPr marL="112713" indent="-112713">
              <a:lnSpc>
                <a:spcPct val="108000"/>
              </a:lnSpc>
              <a:spcBef>
                <a:spcPts val="400"/>
              </a:spcBef>
              <a:buClr>
                <a:schemeClr val="tx2"/>
              </a:buClr>
              <a:buSzPct val="120000"/>
              <a:buFont typeface="Verdana" panose="020B0604030504040204" pitchFamily="34" charset="0"/>
              <a:buChar char="›"/>
            </a:pPr>
            <a:r>
              <a:rPr lang="en-US" sz="800" dirty="0">
                <a:solidFill>
                  <a:schemeClr val="bg1"/>
                </a:solidFill>
                <a:latin typeface="+mj-lt"/>
              </a:rPr>
              <a:t>Find and enroll your right-fit students</a:t>
            </a:r>
          </a:p>
        </p:txBody>
      </p:sp>
      <p:sp>
        <p:nvSpPr>
          <p:cNvPr id="53" name="TextBox 52">
            <a:extLst>
              <a:ext uri="{FF2B5EF4-FFF2-40B4-BE49-F238E27FC236}">
                <a16:creationId xmlns:a16="http://schemas.microsoft.com/office/drawing/2014/main" id="{18AB59BA-9156-48E0-AAFC-71176CA87C54}"/>
              </a:ext>
            </a:extLst>
          </p:cNvPr>
          <p:cNvSpPr txBox="1"/>
          <p:nvPr userDrawn="1"/>
        </p:nvSpPr>
        <p:spPr bwMode="gray">
          <a:xfrm>
            <a:off x="5029132" y="721806"/>
            <a:ext cx="1147566" cy="256737"/>
          </a:xfrm>
          <a:prstGeom prst="rect">
            <a:avLst/>
          </a:prstGeom>
          <a:noFill/>
        </p:spPr>
        <p:txBody>
          <a:bodyPr wrap="square" lIns="0" tIns="0" rIns="0" bIns="0" numCol="1" spcCol="457200" rtlCol="0">
            <a:spAutoFit/>
          </a:bodyPr>
          <a:lstStyle/>
          <a:p>
            <a:pPr marL="112713" indent="-112713">
              <a:lnSpc>
                <a:spcPct val="108000"/>
              </a:lnSpc>
              <a:spcBef>
                <a:spcPts val="400"/>
              </a:spcBef>
              <a:buClr>
                <a:schemeClr val="tx2"/>
              </a:buClr>
              <a:buSzPct val="120000"/>
              <a:buFont typeface="Verdana" panose="020B0604030504040204" pitchFamily="34" charset="0"/>
              <a:buChar char="›"/>
            </a:pPr>
            <a:r>
              <a:rPr lang="en-US" sz="800" dirty="0">
                <a:solidFill>
                  <a:schemeClr val="bg1"/>
                </a:solidFill>
                <a:latin typeface="+mj-lt"/>
              </a:rPr>
              <a:t>Support and graduate more students</a:t>
            </a:r>
          </a:p>
        </p:txBody>
      </p:sp>
      <p:sp>
        <p:nvSpPr>
          <p:cNvPr id="54" name="TextBox 53">
            <a:extLst>
              <a:ext uri="{FF2B5EF4-FFF2-40B4-BE49-F238E27FC236}">
                <a16:creationId xmlns:a16="http://schemas.microsoft.com/office/drawing/2014/main" id="{ADB7DC10-7703-4D6F-8172-B279CBFB82A0}"/>
              </a:ext>
            </a:extLst>
          </p:cNvPr>
          <p:cNvSpPr txBox="1"/>
          <p:nvPr userDrawn="1"/>
        </p:nvSpPr>
        <p:spPr bwMode="gray">
          <a:xfrm>
            <a:off x="3570592" y="4240173"/>
            <a:ext cx="1258401" cy="256737"/>
          </a:xfrm>
          <a:prstGeom prst="rect">
            <a:avLst/>
          </a:prstGeom>
          <a:noFill/>
        </p:spPr>
        <p:txBody>
          <a:bodyPr wrap="square" lIns="0" tIns="0" rIns="0" bIns="0" numCol="1" spcCol="457200" rtlCol="0">
            <a:spAutoFit/>
          </a:bodyPr>
          <a:lstStyle/>
          <a:p>
            <a:pPr marL="112713" indent="-112713">
              <a:lnSpc>
                <a:spcPct val="108000"/>
              </a:lnSpc>
              <a:spcBef>
                <a:spcPts val="600"/>
              </a:spcBef>
              <a:buClr>
                <a:schemeClr val="tx2"/>
              </a:buClr>
              <a:buSzPct val="120000"/>
              <a:buFont typeface="Verdana" panose="020B0604030504040204" pitchFamily="34" charset="0"/>
              <a:buChar char="›"/>
            </a:pPr>
            <a:r>
              <a:rPr lang="en-US" sz="800" dirty="0">
                <a:solidFill>
                  <a:schemeClr val="bg1"/>
                </a:solidFill>
                <a:latin typeface="+mj-lt"/>
              </a:rPr>
              <a:t>Prepare your institution </a:t>
            </a:r>
            <a:br>
              <a:rPr lang="en-US" sz="800" dirty="0">
                <a:solidFill>
                  <a:schemeClr val="bg1"/>
                </a:solidFill>
                <a:latin typeface="+mj-lt"/>
              </a:rPr>
            </a:br>
            <a:r>
              <a:rPr lang="en-US" sz="800" dirty="0">
                <a:solidFill>
                  <a:schemeClr val="bg1"/>
                </a:solidFill>
                <a:latin typeface="+mj-lt"/>
              </a:rPr>
              <a:t>for the future</a:t>
            </a:r>
          </a:p>
        </p:txBody>
      </p:sp>
      <p:sp>
        <p:nvSpPr>
          <p:cNvPr id="56" name="TextBox 55">
            <a:extLst>
              <a:ext uri="{FF2B5EF4-FFF2-40B4-BE49-F238E27FC236}">
                <a16:creationId xmlns:a16="http://schemas.microsoft.com/office/drawing/2014/main" id="{5E6B8A95-5375-4097-AA98-A002250613D5}"/>
              </a:ext>
            </a:extLst>
          </p:cNvPr>
          <p:cNvSpPr txBox="1"/>
          <p:nvPr userDrawn="1"/>
        </p:nvSpPr>
        <p:spPr bwMode="gray">
          <a:xfrm>
            <a:off x="444085" y="2188209"/>
            <a:ext cx="1162966" cy="115544"/>
          </a:xfrm>
          <a:prstGeom prst="rect">
            <a:avLst/>
          </a:prstGeom>
          <a:noFill/>
        </p:spPr>
        <p:txBody>
          <a:bodyPr wrap="square" lIns="0" tIns="0" rIns="0" bIns="0" numCol="1" spcCol="457200" rtlCol="0">
            <a:spAutoFit/>
          </a:bodyPr>
          <a:lstStyle/>
          <a:p>
            <a:pPr marL="0" marR="0" lvl="0" indent="0" algn="l" defTabSz="537667" rtl="0" eaLnBrk="1" fontAlgn="auto" latinLnBrk="0" hangingPunct="1">
              <a:lnSpc>
                <a:spcPct val="120000"/>
              </a:lnSpc>
              <a:spcBef>
                <a:spcPts val="400"/>
              </a:spcBef>
              <a:spcAft>
                <a:spcPts val="0"/>
              </a:spcAft>
              <a:buClrTx/>
              <a:buSzPct val="120000"/>
              <a:buFont typeface="Verdana" panose="020B0604030504040204" pitchFamily="34" charset="0"/>
              <a:buNone/>
              <a:tabLst/>
              <a:defRPr/>
            </a:pPr>
            <a:r>
              <a:rPr lang="en-US" sz="700" b="1" dirty="0">
                <a:solidFill>
                  <a:schemeClr val="bg1"/>
                </a:solidFill>
              </a:rPr>
              <a:t>ROOTED IN RESEARCH</a:t>
            </a:r>
          </a:p>
        </p:txBody>
      </p:sp>
      <p:sp>
        <p:nvSpPr>
          <p:cNvPr id="57" name="TextBox 56">
            <a:extLst>
              <a:ext uri="{FF2B5EF4-FFF2-40B4-BE49-F238E27FC236}">
                <a16:creationId xmlns:a16="http://schemas.microsoft.com/office/drawing/2014/main" id="{D4B08A33-B51F-4921-B09D-EBDDC2DD2449}"/>
              </a:ext>
            </a:extLst>
          </p:cNvPr>
          <p:cNvSpPr txBox="1"/>
          <p:nvPr userDrawn="1"/>
        </p:nvSpPr>
        <p:spPr bwMode="gray">
          <a:xfrm>
            <a:off x="903359" y="2369028"/>
            <a:ext cx="732284" cy="200055"/>
          </a:xfrm>
          <a:prstGeom prst="rect">
            <a:avLst/>
          </a:prstGeom>
          <a:noFill/>
        </p:spPr>
        <p:txBody>
          <a:bodyPr wrap="square" lIns="0" tIns="0" rIns="0" bIns="0" rtlCol="0">
            <a:spAutoFit/>
          </a:bodyPr>
          <a:lstStyle/>
          <a:p>
            <a:pPr>
              <a:spcBef>
                <a:spcPts val="500"/>
              </a:spcBef>
            </a:pPr>
            <a:r>
              <a:rPr lang="en-US" sz="650" dirty="0">
                <a:solidFill>
                  <a:schemeClr val="bg1"/>
                </a:solidFill>
              </a:rPr>
              <a:t>Peer-tested </a:t>
            </a:r>
            <a:br>
              <a:rPr lang="en-US" sz="650" dirty="0">
                <a:solidFill>
                  <a:schemeClr val="bg1"/>
                </a:solidFill>
              </a:rPr>
            </a:br>
            <a:r>
              <a:rPr lang="en-US" sz="650" dirty="0">
                <a:solidFill>
                  <a:schemeClr val="bg1"/>
                </a:solidFill>
              </a:rPr>
              <a:t>best practices</a:t>
            </a:r>
          </a:p>
        </p:txBody>
      </p:sp>
      <p:sp>
        <p:nvSpPr>
          <p:cNvPr id="58" name="TextBox 57">
            <a:extLst>
              <a:ext uri="{FF2B5EF4-FFF2-40B4-BE49-F238E27FC236}">
                <a16:creationId xmlns:a16="http://schemas.microsoft.com/office/drawing/2014/main" id="{5A220AAD-0796-4BB2-878F-73B9F64064AC}"/>
              </a:ext>
            </a:extLst>
          </p:cNvPr>
          <p:cNvSpPr txBox="1"/>
          <p:nvPr userDrawn="1"/>
        </p:nvSpPr>
        <p:spPr bwMode="gray">
          <a:xfrm>
            <a:off x="444085" y="2363411"/>
            <a:ext cx="443338" cy="169277"/>
          </a:xfrm>
          <a:prstGeom prst="rect">
            <a:avLst/>
          </a:prstGeom>
          <a:noFill/>
        </p:spPr>
        <p:txBody>
          <a:bodyPr wrap="square" lIns="0" tIns="0" rIns="0" bIns="0" rtlCol="0">
            <a:spAutoFit/>
          </a:bodyPr>
          <a:lstStyle/>
          <a:p>
            <a:pPr>
              <a:spcBef>
                <a:spcPts val="500"/>
              </a:spcBef>
            </a:pPr>
            <a:r>
              <a:rPr lang="en-US" sz="1100" dirty="0">
                <a:solidFill>
                  <a:schemeClr val="tx2"/>
                </a:solidFill>
                <a:latin typeface="+mj-lt"/>
              </a:rPr>
              <a:t>7,500</a:t>
            </a:r>
            <a:r>
              <a:rPr lang="en-US" sz="1100" baseline="30000" dirty="0">
                <a:solidFill>
                  <a:schemeClr val="tx2"/>
                </a:solidFill>
                <a:latin typeface="+mj-lt"/>
              </a:rPr>
              <a:t>+</a:t>
            </a:r>
          </a:p>
        </p:txBody>
      </p:sp>
      <p:sp>
        <p:nvSpPr>
          <p:cNvPr id="59" name="TextBox 58">
            <a:extLst>
              <a:ext uri="{FF2B5EF4-FFF2-40B4-BE49-F238E27FC236}">
                <a16:creationId xmlns:a16="http://schemas.microsoft.com/office/drawing/2014/main" id="{7776F4A0-CB6C-4D2E-94C9-D15611A2B978}"/>
              </a:ext>
            </a:extLst>
          </p:cNvPr>
          <p:cNvSpPr txBox="1"/>
          <p:nvPr userDrawn="1"/>
        </p:nvSpPr>
        <p:spPr bwMode="gray">
          <a:xfrm>
            <a:off x="903359" y="2643386"/>
            <a:ext cx="968825" cy="200055"/>
          </a:xfrm>
          <a:prstGeom prst="rect">
            <a:avLst/>
          </a:prstGeom>
          <a:noFill/>
        </p:spPr>
        <p:txBody>
          <a:bodyPr wrap="square" lIns="0" tIns="0" rIns="0" bIns="0" rtlCol="0">
            <a:spAutoFit/>
          </a:bodyPr>
          <a:lstStyle/>
          <a:p>
            <a:pPr>
              <a:spcBef>
                <a:spcPts val="500"/>
              </a:spcBef>
            </a:pPr>
            <a:r>
              <a:rPr lang="en-US" sz="650" spc="-10" baseline="0" dirty="0">
                <a:solidFill>
                  <a:schemeClr val="bg1"/>
                </a:solidFill>
              </a:rPr>
              <a:t>Enrollment innovations </a:t>
            </a:r>
            <a:r>
              <a:rPr lang="en-US" sz="650" dirty="0">
                <a:solidFill>
                  <a:schemeClr val="bg1"/>
                </a:solidFill>
              </a:rPr>
              <a:t>tested annually</a:t>
            </a:r>
          </a:p>
        </p:txBody>
      </p:sp>
      <p:sp>
        <p:nvSpPr>
          <p:cNvPr id="60" name="TextBox 59">
            <a:extLst>
              <a:ext uri="{FF2B5EF4-FFF2-40B4-BE49-F238E27FC236}">
                <a16:creationId xmlns:a16="http://schemas.microsoft.com/office/drawing/2014/main" id="{1A72E09B-BAE9-4211-82CD-F3B75654241F}"/>
              </a:ext>
            </a:extLst>
          </p:cNvPr>
          <p:cNvSpPr txBox="1"/>
          <p:nvPr userDrawn="1"/>
        </p:nvSpPr>
        <p:spPr bwMode="gray">
          <a:xfrm>
            <a:off x="444085" y="2637769"/>
            <a:ext cx="443338" cy="169277"/>
          </a:xfrm>
          <a:prstGeom prst="rect">
            <a:avLst/>
          </a:prstGeom>
          <a:noFill/>
        </p:spPr>
        <p:txBody>
          <a:bodyPr wrap="square" lIns="0" tIns="0" rIns="0" bIns="0" rtlCol="0">
            <a:spAutoFit/>
          </a:bodyPr>
          <a:lstStyle/>
          <a:p>
            <a:pPr>
              <a:spcBef>
                <a:spcPts val="500"/>
              </a:spcBef>
            </a:pPr>
            <a:r>
              <a:rPr lang="en-US" sz="1100" dirty="0">
                <a:solidFill>
                  <a:schemeClr val="tx2"/>
                </a:solidFill>
                <a:latin typeface="+mj-lt"/>
              </a:rPr>
              <a:t>500</a:t>
            </a:r>
            <a:r>
              <a:rPr lang="en-US" sz="1100" baseline="30000" dirty="0">
                <a:solidFill>
                  <a:schemeClr val="tx2"/>
                </a:solidFill>
                <a:latin typeface="+mj-lt"/>
              </a:rPr>
              <a:t>+</a:t>
            </a:r>
          </a:p>
        </p:txBody>
      </p:sp>
      <p:grpSp>
        <p:nvGrpSpPr>
          <p:cNvPr id="61" name="Group 60">
            <a:extLst>
              <a:ext uri="{FF2B5EF4-FFF2-40B4-BE49-F238E27FC236}">
                <a16:creationId xmlns:a16="http://schemas.microsoft.com/office/drawing/2014/main" id="{47AC8ACA-20C6-4E46-9DF1-37FD1693BDE9}"/>
              </a:ext>
            </a:extLst>
          </p:cNvPr>
          <p:cNvGrpSpPr/>
          <p:nvPr userDrawn="1"/>
        </p:nvGrpSpPr>
        <p:grpSpPr bwMode="gray">
          <a:xfrm>
            <a:off x="264738" y="2196283"/>
            <a:ext cx="108698" cy="108698"/>
            <a:chOff x="4812593" y="3156606"/>
            <a:chExt cx="316374" cy="316374"/>
          </a:xfrm>
        </p:grpSpPr>
        <p:sp>
          <p:nvSpPr>
            <p:cNvPr id="62" name="Oval 61">
              <a:extLst>
                <a:ext uri="{FF2B5EF4-FFF2-40B4-BE49-F238E27FC236}">
                  <a16:creationId xmlns:a16="http://schemas.microsoft.com/office/drawing/2014/main" id="{E457DA8F-7C30-4052-A7F0-73DDEEC5FB01}"/>
                </a:ext>
              </a:extLst>
            </p:cNvPr>
            <p:cNvSpPr/>
            <p:nvPr/>
          </p:nvSpPr>
          <p:spPr bwMode="gray">
            <a:xfrm>
              <a:off x="4812593" y="3156606"/>
              <a:ext cx="316374" cy="316374"/>
            </a:xfrm>
            <a:prstGeom prst="ellipse">
              <a:avLst/>
            </a:prstGeom>
            <a:solidFill>
              <a:schemeClr val="tx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478" tIns="28239" rIns="56478" bIns="28239" numCol="1" spcCol="0" rtlCol="0" fromWordArt="0" anchor="ctr" anchorCtr="0" forceAA="0" compatLnSpc="1">
              <a:prstTxWarp prst="textNoShape">
                <a:avLst/>
              </a:prstTxWarp>
              <a:noAutofit/>
            </a:bodyPr>
            <a:lstStyle/>
            <a:p>
              <a:pPr algn="ctr"/>
              <a:endParaRPr lang="en-US" sz="699"/>
            </a:p>
          </p:txBody>
        </p:sp>
        <p:sp>
          <p:nvSpPr>
            <p:cNvPr id="63" name="Freeform 12">
              <a:extLst>
                <a:ext uri="{FF2B5EF4-FFF2-40B4-BE49-F238E27FC236}">
                  <a16:creationId xmlns:a16="http://schemas.microsoft.com/office/drawing/2014/main" id="{34FB12DA-07B5-4E92-A04B-B8FA405F320B}"/>
                </a:ext>
              </a:extLst>
            </p:cNvPr>
            <p:cNvSpPr/>
            <p:nvPr/>
          </p:nvSpPr>
          <p:spPr bwMode="gray">
            <a:xfrm rot="8100000">
              <a:off x="4899384" y="3263023"/>
              <a:ext cx="100493" cy="103540"/>
            </a:xfrm>
            <a:custGeom>
              <a:avLst/>
              <a:gdLst>
                <a:gd name="connsiteX0" fmla="*/ 0 w 755703"/>
                <a:gd name="connsiteY0" fmla="*/ 0 h 755703"/>
                <a:gd name="connsiteX1" fmla="*/ 755703 w 755703"/>
                <a:gd name="connsiteY1" fmla="*/ 0 h 755703"/>
                <a:gd name="connsiteX2" fmla="*/ 755703 w 755703"/>
                <a:gd name="connsiteY2" fmla="*/ 755703 h 755703"/>
                <a:gd name="connsiteX3" fmla="*/ 0 w 755703"/>
                <a:gd name="connsiteY3" fmla="*/ 755703 h 755703"/>
                <a:gd name="connsiteX4" fmla="*/ 0 w 755703"/>
                <a:gd name="connsiteY4" fmla="*/ 0 h 755703"/>
                <a:gd name="connsiteX0" fmla="*/ 755703 w 847143"/>
                <a:gd name="connsiteY0" fmla="*/ 755703 h 847143"/>
                <a:gd name="connsiteX1" fmla="*/ 0 w 847143"/>
                <a:gd name="connsiteY1" fmla="*/ 755703 h 847143"/>
                <a:gd name="connsiteX2" fmla="*/ 0 w 847143"/>
                <a:gd name="connsiteY2" fmla="*/ 0 h 847143"/>
                <a:gd name="connsiteX3" fmla="*/ 755703 w 847143"/>
                <a:gd name="connsiteY3" fmla="*/ 0 h 847143"/>
                <a:gd name="connsiteX4" fmla="*/ 847143 w 847143"/>
                <a:gd name="connsiteY4" fmla="*/ 847143 h 847143"/>
                <a:gd name="connsiteX0" fmla="*/ 755703 w 755703"/>
                <a:gd name="connsiteY0" fmla="*/ 755703 h 755703"/>
                <a:gd name="connsiteX1" fmla="*/ 0 w 755703"/>
                <a:gd name="connsiteY1" fmla="*/ 755703 h 755703"/>
                <a:gd name="connsiteX2" fmla="*/ 0 w 755703"/>
                <a:gd name="connsiteY2" fmla="*/ 0 h 755703"/>
                <a:gd name="connsiteX3" fmla="*/ 755703 w 755703"/>
                <a:gd name="connsiteY3" fmla="*/ 0 h 755703"/>
                <a:gd name="connsiteX0" fmla="*/ 0 w 755703"/>
                <a:gd name="connsiteY0" fmla="*/ 755703 h 755703"/>
                <a:gd name="connsiteX1" fmla="*/ 0 w 755703"/>
                <a:gd name="connsiteY1" fmla="*/ 0 h 755703"/>
                <a:gd name="connsiteX2" fmla="*/ 755703 w 755703"/>
                <a:gd name="connsiteY2" fmla="*/ 0 h 755703"/>
              </a:gdLst>
              <a:ahLst/>
              <a:cxnLst>
                <a:cxn ang="0">
                  <a:pos x="connsiteX0" y="connsiteY0"/>
                </a:cxn>
                <a:cxn ang="0">
                  <a:pos x="connsiteX1" y="connsiteY1"/>
                </a:cxn>
                <a:cxn ang="0">
                  <a:pos x="connsiteX2" y="connsiteY2"/>
                </a:cxn>
              </a:cxnLst>
              <a:rect l="l" t="t" r="r" b="b"/>
              <a:pathLst>
                <a:path w="755703" h="755703">
                  <a:moveTo>
                    <a:pt x="0" y="755703"/>
                  </a:moveTo>
                  <a:lnTo>
                    <a:pt x="0" y="0"/>
                  </a:lnTo>
                  <a:lnTo>
                    <a:pt x="755703" y="0"/>
                  </a:lnTo>
                </a:path>
              </a:pathLst>
            </a:custGeom>
            <a:noFill/>
            <a:ln w="9525" cap="rnd" cmpd="sng" algn="ctr">
              <a:solidFill>
                <a:schemeClr val="bg1"/>
              </a:solidFill>
              <a:prstDash val="solid"/>
              <a:miter lim="800000"/>
              <a:headEnd type="none" w="med" len="med"/>
              <a:tailEnd type="none" w="med" len="med"/>
            </a:ln>
            <a:effectLst/>
          </p:spPr>
          <p:txBody>
            <a:bodyPr vert="horz" wrap="square" lIns="87231" tIns="43616" rIns="87231" bIns="43616" numCol="1" rtlCol="0" anchor="t" anchorCtr="0" compatLnSpc="1">
              <a:prstTxWarp prst="textNoShape">
                <a:avLst/>
              </a:prstTxWarp>
            </a:bodyPr>
            <a:lstStyle>
              <a:defPPr>
                <a:defRPr lang="en-US"/>
              </a:defPPr>
              <a:lvl1pPr algn="ctr" rtl="0" fontAlgn="base">
                <a:spcBef>
                  <a:spcPct val="0"/>
                </a:spcBef>
                <a:spcAft>
                  <a:spcPct val="0"/>
                </a:spcAft>
                <a:defRPr sz="1300" kern="1200">
                  <a:solidFill>
                    <a:schemeClr val="tx1"/>
                  </a:solidFill>
                  <a:latin typeface="Arial" charset="0"/>
                  <a:ea typeface="+mn-ea"/>
                  <a:cs typeface="+mn-cs"/>
                </a:defRPr>
              </a:lvl1pPr>
              <a:lvl2pPr marL="204083" algn="ctr" rtl="0" fontAlgn="base">
                <a:spcBef>
                  <a:spcPct val="0"/>
                </a:spcBef>
                <a:spcAft>
                  <a:spcPct val="0"/>
                </a:spcAft>
                <a:defRPr sz="1300" kern="1200">
                  <a:solidFill>
                    <a:schemeClr val="tx1"/>
                  </a:solidFill>
                  <a:latin typeface="Arial" charset="0"/>
                  <a:ea typeface="+mn-ea"/>
                  <a:cs typeface="+mn-cs"/>
                </a:defRPr>
              </a:lvl2pPr>
              <a:lvl3pPr marL="408165" algn="ctr" rtl="0" fontAlgn="base">
                <a:spcBef>
                  <a:spcPct val="0"/>
                </a:spcBef>
                <a:spcAft>
                  <a:spcPct val="0"/>
                </a:spcAft>
                <a:defRPr sz="1300" kern="1200">
                  <a:solidFill>
                    <a:schemeClr val="tx1"/>
                  </a:solidFill>
                  <a:latin typeface="Arial" charset="0"/>
                  <a:ea typeface="+mn-ea"/>
                  <a:cs typeface="+mn-cs"/>
                </a:defRPr>
              </a:lvl3pPr>
              <a:lvl4pPr marL="612248" algn="ctr" rtl="0" fontAlgn="base">
                <a:spcBef>
                  <a:spcPct val="0"/>
                </a:spcBef>
                <a:spcAft>
                  <a:spcPct val="0"/>
                </a:spcAft>
                <a:defRPr sz="1300" kern="1200">
                  <a:solidFill>
                    <a:schemeClr val="tx1"/>
                  </a:solidFill>
                  <a:latin typeface="Arial" charset="0"/>
                  <a:ea typeface="+mn-ea"/>
                  <a:cs typeface="+mn-cs"/>
                </a:defRPr>
              </a:lvl4pPr>
              <a:lvl5pPr marL="816331" algn="ctr" rtl="0" fontAlgn="base">
                <a:spcBef>
                  <a:spcPct val="0"/>
                </a:spcBef>
                <a:spcAft>
                  <a:spcPct val="0"/>
                </a:spcAft>
                <a:defRPr sz="1300" kern="1200">
                  <a:solidFill>
                    <a:schemeClr val="tx1"/>
                  </a:solidFill>
                  <a:latin typeface="Arial" charset="0"/>
                  <a:ea typeface="+mn-ea"/>
                  <a:cs typeface="+mn-cs"/>
                </a:defRPr>
              </a:lvl5pPr>
              <a:lvl6pPr marL="1020413" algn="l" defTabSz="408165" rtl="0" eaLnBrk="1" latinLnBrk="0" hangingPunct="1">
                <a:defRPr sz="1300" kern="1200">
                  <a:solidFill>
                    <a:schemeClr val="tx1"/>
                  </a:solidFill>
                  <a:latin typeface="Arial" charset="0"/>
                  <a:ea typeface="+mn-ea"/>
                  <a:cs typeface="+mn-cs"/>
                </a:defRPr>
              </a:lvl6pPr>
              <a:lvl7pPr marL="1224496" algn="l" defTabSz="408165" rtl="0" eaLnBrk="1" latinLnBrk="0" hangingPunct="1">
                <a:defRPr sz="1300" kern="1200">
                  <a:solidFill>
                    <a:schemeClr val="tx1"/>
                  </a:solidFill>
                  <a:latin typeface="Arial" charset="0"/>
                  <a:ea typeface="+mn-ea"/>
                  <a:cs typeface="+mn-cs"/>
                </a:defRPr>
              </a:lvl7pPr>
              <a:lvl8pPr marL="1428579" algn="l" defTabSz="408165" rtl="0" eaLnBrk="1" latinLnBrk="0" hangingPunct="1">
                <a:defRPr sz="1300" kern="1200">
                  <a:solidFill>
                    <a:schemeClr val="tx1"/>
                  </a:solidFill>
                  <a:latin typeface="Arial" charset="0"/>
                  <a:ea typeface="+mn-ea"/>
                  <a:cs typeface="+mn-cs"/>
                </a:defRPr>
              </a:lvl8pPr>
              <a:lvl9pPr marL="1632661" algn="l" defTabSz="408165" rtl="0" eaLnBrk="1" latinLnBrk="0" hangingPunct="1">
                <a:defRPr sz="1300" kern="1200">
                  <a:solidFill>
                    <a:schemeClr val="tx1"/>
                  </a:solidFill>
                  <a:latin typeface="Arial" charset="0"/>
                  <a:ea typeface="+mn-ea"/>
                  <a:cs typeface="+mn-cs"/>
                </a:defRPr>
              </a:lvl9pPr>
            </a:lstStyle>
            <a:p>
              <a:pPr algn="l" defTabSz="1396087"/>
              <a:endParaRPr lang="en-US" sz="959" b="1" dirty="0">
                <a:solidFill>
                  <a:schemeClr val="bg2"/>
                </a:solidFill>
                <a:latin typeface="+mn-lt"/>
              </a:endParaRPr>
            </a:p>
          </p:txBody>
        </p:sp>
      </p:grpSp>
      <p:sp>
        <p:nvSpPr>
          <p:cNvPr id="64" name="TextBox 63">
            <a:extLst>
              <a:ext uri="{FF2B5EF4-FFF2-40B4-BE49-F238E27FC236}">
                <a16:creationId xmlns:a16="http://schemas.microsoft.com/office/drawing/2014/main" id="{3EBD75B6-04FA-46CD-BCD2-EF09236F8FDA}"/>
              </a:ext>
            </a:extLst>
          </p:cNvPr>
          <p:cNvSpPr txBox="1"/>
          <p:nvPr userDrawn="1"/>
        </p:nvSpPr>
        <p:spPr bwMode="gray">
          <a:xfrm>
            <a:off x="444085" y="3092228"/>
            <a:ext cx="1147481" cy="115544"/>
          </a:xfrm>
          <a:prstGeom prst="rect">
            <a:avLst/>
          </a:prstGeom>
          <a:noFill/>
        </p:spPr>
        <p:txBody>
          <a:bodyPr wrap="square" lIns="0" tIns="0" rIns="0" bIns="0" numCol="1" spcCol="457200" rtlCol="0">
            <a:spAutoFit/>
          </a:bodyPr>
          <a:lstStyle/>
          <a:p>
            <a:pPr marL="0" marR="0" lvl="0" indent="0" algn="l" defTabSz="537667" rtl="0" eaLnBrk="1" fontAlgn="auto" latinLnBrk="0" hangingPunct="1">
              <a:lnSpc>
                <a:spcPct val="120000"/>
              </a:lnSpc>
              <a:spcBef>
                <a:spcPts val="400"/>
              </a:spcBef>
              <a:spcAft>
                <a:spcPts val="0"/>
              </a:spcAft>
              <a:buClrTx/>
              <a:buSzPct val="120000"/>
              <a:buFont typeface="Verdana" panose="020B0604030504040204" pitchFamily="34" charset="0"/>
              <a:buNone/>
              <a:tabLst/>
              <a:defRPr/>
            </a:pPr>
            <a:r>
              <a:rPr lang="en-US" sz="700" b="1" dirty="0">
                <a:solidFill>
                  <a:schemeClr val="bg1"/>
                </a:solidFill>
              </a:rPr>
              <a:t>ADVANTAGE OF SCALE</a:t>
            </a:r>
          </a:p>
        </p:txBody>
      </p:sp>
      <p:sp>
        <p:nvSpPr>
          <p:cNvPr id="65" name="TextBox 64">
            <a:extLst>
              <a:ext uri="{FF2B5EF4-FFF2-40B4-BE49-F238E27FC236}">
                <a16:creationId xmlns:a16="http://schemas.microsoft.com/office/drawing/2014/main" id="{881A8E26-7F89-4FA4-91A1-C0737D0A6CD0}"/>
              </a:ext>
            </a:extLst>
          </p:cNvPr>
          <p:cNvSpPr txBox="1"/>
          <p:nvPr userDrawn="1"/>
        </p:nvSpPr>
        <p:spPr bwMode="gray">
          <a:xfrm>
            <a:off x="903359" y="3273047"/>
            <a:ext cx="732284" cy="200055"/>
          </a:xfrm>
          <a:prstGeom prst="rect">
            <a:avLst/>
          </a:prstGeom>
          <a:noFill/>
        </p:spPr>
        <p:txBody>
          <a:bodyPr wrap="square" lIns="0" tIns="0" rIns="0" bIns="0" rtlCol="0">
            <a:spAutoFit/>
          </a:bodyPr>
          <a:lstStyle/>
          <a:p>
            <a:pPr>
              <a:spcBef>
                <a:spcPts val="500"/>
              </a:spcBef>
            </a:pPr>
            <a:r>
              <a:rPr lang="en-US" sz="650" dirty="0">
                <a:solidFill>
                  <a:schemeClr val="bg1"/>
                </a:solidFill>
              </a:rPr>
              <a:t>Institutions </a:t>
            </a:r>
            <a:br>
              <a:rPr lang="en-US" sz="650" dirty="0">
                <a:solidFill>
                  <a:schemeClr val="bg1"/>
                </a:solidFill>
              </a:rPr>
            </a:br>
            <a:r>
              <a:rPr lang="en-US" sz="650" dirty="0">
                <a:solidFill>
                  <a:schemeClr val="bg1"/>
                </a:solidFill>
              </a:rPr>
              <a:t>served</a:t>
            </a:r>
          </a:p>
        </p:txBody>
      </p:sp>
      <p:sp>
        <p:nvSpPr>
          <p:cNvPr id="66" name="TextBox 65">
            <a:extLst>
              <a:ext uri="{FF2B5EF4-FFF2-40B4-BE49-F238E27FC236}">
                <a16:creationId xmlns:a16="http://schemas.microsoft.com/office/drawing/2014/main" id="{8F006172-9BFA-427D-9855-69216A673130}"/>
              </a:ext>
            </a:extLst>
          </p:cNvPr>
          <p:cNvSpPr txBox="1"/>
          <p:nvPr userDrawn="1"/>
        </p:nvSpPr>
        <p:spPr bwMode="gray">
          <a:xfrm>
            <a:off x="444085" y="3267430"/>
            <a:ext cx="443338" cy="169277"/>
          </a:xfrm>
          <a:prstGeom prst="rect">
            <a:avLst/>
          </a:prstGeom>
          <a:noFill/>
        </p:spPr>
        <p:txBody>
          <a:bodyPr wrap="square" lIns="0" tIns="0" rIns="0" bIns="0" rtlCol="0">
            <a:spAutoFit/>
          </a:bodyPr>
          <a:lstStyle/>
          <a:p>
            <a:pPr>
              <a:spcBef>
                <a:spcPts val="500"/>
              </a:spcBef>
            </a:pPr>
            <a:r>
              <a:rPr lang="en-US" sz="1100" dirty="0">
                <a:solidFill>
                  <a:schemeClr val="tx2"/>
                </a:solidFill>
                <a:latin typeface="+mj-lt"/>
              </a:rPr>
              <a:t>1,500</a:t>
            </a:r>
            <a:r>
              <a:rPr lang="en-US" sz="1100" baseline="30000" dirty="0">
                <a:solidFill>
                  <a:schemeClr val="tx2"/>
                </a:solidFill>
                <a:latin typeface="+mj-lt"/>
              </a:rPr>
              <a:t>+</a:t>
            </a:r>
          </a:p>
        </p:txBody>
      </p:sp>
      <p:sp>
        <p:nvSpPr>
          <p:cNvPr id="67" name="TextBox 66">
            <a:extLst>
              <a:ext uri="{FF2B5EF4-FFF2-40B4-BE49-F238E27FC236}">
                <a16:creationId xmlns:a16="http://schemas.microsoft.com/office/drawing/2014/main" id="{3A211A68-C41E-49F2-A3A3-3228AEA24ED3}"/>
              </a:ext>
            </a:extLst>
          </p:cNvPr>
          <p:cNvSpPr txBox="1"/>
          <p:nvPr userDrawn="1"/>
        </p:nvSpPr>
        <p:spPr bwMode="gray">
          <a:xfrm>
            <a:off x="903359" y="3547405"/>
            <a:ext cx="933758" cy="200055"/>
          </a:xfrm>
          <a:prstGeom prst="rect">
            <a:avLst/>
          </a:prstGeom>
          <a:noFill/>
        </p:spPr>
        <p:txBody>
          <a:bodyPr wrap="square" lIns="0" tIns="0" rIns="0" bIns="0" rtlCol="0">
            <a:spAutoFit/>
          </a:bodyPr>
          <a:lstStyle/>
          <a:p>
            <a:pPr>
              <a:spcBef>
                <a:spcPts val="500"/>
              </a:spcBef>
            </a:pPr>
            <a:r>
              <a:rPr lang="en-US" sz="650" dirty="0">
                <a:solidFill>
                  <a:schemeClr val="bg1"/>
                </a:solidFill>
              </a:rPr>
              <a:t>Students supported by our SSMS</a:t>
            </a:r>
          </a:p>
        </p:txBody>
      </p:sp>
      <p:sp>
        <p:nvSpPr>
          <p:cNvPr id="68" name="TextBox 67">
            <a:extLst>
              <a:ext uri="{FF2B5EF4-FFF2-40B4-BE49-F238E27FC236}">
                <a16:creationId xmlns:a16="http://schemas.microsoft.com/office/drawing/2014/main" id="{4DE21C5E-9D41-4B70-89CE-78ACE2601E1A}"/>
              </a:ext>
            </a:extLst>
          </p:cNvPr>
          <p:cNvSpPr txBox="1"/>
          <p:nvPr userDrawn="1"/>
        </p:nvSpPr>
        <p:spPr bwMode="gray">
          <a:xfrm>
            <a:off x="444085" y="3541788"/>
            <a:ext cx="460433" cy="169277"/>
          </a:xfrm>
          <a:prstGeom prst="rect">
            <a:avLst/>
          </a:prstGeom>
          <a:noFill/>
        </p:spPr>
        <p:txBody>
          <a:bodyPr wrap="square" lIns="0" tIns="0" rIns="0" bIns="0" rtlCol="0">
            <a:spAutoFit/>
          </a:bodyPr>
          <a:lstStyle/>
          <a:p>
            <a:pPr>
              <a:spcBef>
                <a:spcPts val="500"/>
              </a:spcBef>
            </a:pPr>
            <a:r>
              <a:rPr lang="en-US" sz="1100" baseline="0" dirty="0">
                <a:solidFill>
                  <a:schemeClr val="tx2"/>
                </a:solidFill>
                <a:latin typeface="+mj-lt"/>
              </a:rPr>
              <a:t>3.7 M</a:t>
            </a:r>
            <a:r>
              <a:rPr lang="en-US" sz="1100" baseline="30000" dirty="0">
                <a:solidFill>
                  <a:schemeClr val="tx2"/>
                </a:solidFill>
                <a:latin typeface="+mj-lt"/>
              </a:rPr>
              <a:t>+</a:t>
            </a:r>
          </a:p>
        </p:txBody>
      </p:sp>
      <p:grpSp>
        <p:nvGrpSpPr>
          <p:cNvPr id="69" name="Group 68">
            <a:extLst>
              <a:ext uri="{FF2B5EF4-FFF2-40B4-BE49-F238E27FC236}">
                <a16:creationId xmlns:a16="http://schemas.microsoft.com/office/drawing/2014/main" id="{BAAE7EC0-4317-4845-B3A1-250D73387686}"/>
              </a:ext>
            </a:extLst>
          </p:cNvPr>
          <p:cNvGrpSpPr/>
          <p:nvPr userDrawn="1"/>
        </p:nvGrpSpPr>
        <p:grpSpPr bwMode="gray">
          <a:xfrm>
            <a:off x="264738" y="3100302"/>
            <a:ext cx="108698" cy="108698"/>
            <a:chOff x="4812593" y="3156606"/>
            <a:chExt cx="316374" cy="316374"/>
          </a:xfrm>
        </p:grpSpPr>
        <p:sp>
          <p:nvSpPr>
            <p:cNvPr id="70" name="Oval 69">
              <a:extLst>
                <a:ext uri="{FF2B5EF4-FFF2-40B4-BE49-F238E27FC236}">
                  <a16:creationId xmlns:a16="http://schemas.microsoft.com/office/drawing/2014/main" id="{2F3EBA82-A9C7-446D-868D-2F6B3AFFDF3F}"/>
                </a:ext>
              </a:extLst>
            </p:cNvPr>
            <p:cNvSpPr/>
            <p:nvPr/>
          </p:nvSpPr>
          <p:spPr bwMode="gray">
            <a:xfrm>
              <a:off x="4812593" y="3156606"/>
              <a:ext cx="316374" cy="316374"/>
            </a:xfrm>
            <a:prstGeom prst="ellipse">
              <a:avLst/>
            </a:prstGeom>
            <a:solidFill>
              <a:schemeClr val="tx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478" tIns="28239" rIns="56478" bIns="28239" numCol="1" spcCol="0" rtlCol="0" fromWordArt="0" anchor="ctr" anchorCtr="0" forceAA="0" compatLnSpc="1">
              <a:prstTxWarp prst="textNoShape">
                <a:avLst/>
              </a:prstTxWarp>
              <a:noAutofit/>
            </a:bodyPr>
            <a:lstStyle/>
            <a:p>
              <a:pPr algn="ctr"/>
              <a:endParaRPr lang="en-US" sz="699"/>
            </a:p>
          </p:txBody>
        </p:sp>
        <p:sp>
          <p:nvSpPr>
            <p:cNvPr id="71" name="Freeform 12">
              <a:extLst>
                <a:ext uri="{FF2B5EF4-FFF2-40B4-BE49-F238E27FC236}">
                  <a16:creationId xmlns:a16="http://schemas.microsoft.com/office/drawing/2014/main" id="{95F34C82-18A7-4539-99F0-761D7F4BB257}"/>
                </a:ext>
              </a:extLst>
            </p:cNvPr>
            <p:cNvSpPr/>
            <p:nvPr/>
          </p:nvSpPr>
          <p:spPr bwMode="gray">
            <a:xfrm rot="8100000">
              <a:off x="4899384" y="3263023"/>
              <a:ext cx="100493" cy="103540"/>
            </a:xfrm>
            <a:custGeom>
              <a:avLst/>
              <a:gdLst>
                <a:gd name="connsiteX0" fmla="*/ 0 w 755703"/>
                <a:gd name="connsiteY0" fmla="*/ 0 h 755703"/>
                <a:gd name="connsiteX1" fmla="*/ 755703 w 755703"/>
                <a:gd name="connsiteY1" fmla="*/ 0 h 755703"/>
                <a:gd name="connsiteX2" fmla="*/ 755703 w 755703"/>
                <a:gd name="connsiteY2" fmla="*/ 755703 h 755703"/>
                <a:gd name="connsiteX3" fmla="*/ 0 w 755703"/>
                <a:gd name="connsiteY3" fmla="*/ 755703 h 755703"/>
                <a:gd name="connsiteX4" fmla="*/ 0 w 755703"/>
                <a:gd name="connsiteY4" fmla="*/ 0 h 755703"/>
                <a:gd name="connsiteX0" fmla="*/ 755703 w 847143"/>
                <a:gd name="connsiteY0" fmla="*/ 755703 h 847143"/>
                <a:gd name="connsiteX1" fmla="*/ 0 w 847143"/>
                <a:gd name="connsiteY1" fmla="*/ 755703 h 847143"/>
                <a:gd name="connsiteX2" fmla="*/ 0 w 847143"/>
                <a:gd name="connsiteY2" fmla="*/ 0 h 847143"/>
                <a:gd name="connsiteX3" fmla="*/ 755703 w 847143"/>
                <a:gd name="connsiteY3" fmla="*/ 0 h 847143"/>
                <a:gd name="connsiteX4" fmla="*/ 847143 w 847143"/>
                <a:gd name="connsiteY4" fmla="*/ 847143 h 847143"/>
                <a:gd name="connsiteX0" fmla="*/ 755703 w 755703"/>
                <a:gd name="connsiteY0" fmla="*/ 755703 h 755703"/>
                <a:gd name="connsiteX1" fmla="*/ 0 w 755703"/>
                <a:gd name="connsiteY1" fmla="*/ 755703 h 755703"/>
                <a:gd name="connsiteX2" fmla="*/ 0 w 755703"/>
                <a:gd name="connsiteY2" fmla="*/ 0 h 755703"/>
                <a:gd name="connsiteX3" fmla="*/ 755703 w 755703"/>
                <a:gd name="connsiteY3" fmla="*/ 0 h 755703"/>
                <a:gd name="connsiteX0" fmla="*/ 0 w 755703"/>
                <a:gd name="connsiteY0" fmla="*/ 755703 h 755703"/>
                <a:gd name="connsiteX1" fmla="*/ 0 w 755703"/>
                <a:gd name="connsiteY1" fmla="*/ 0 h 755703"/>
                <a:gd name="connsiteX2" fmla="*/ 755703 w 755703"/>
                <a:gd name="connsiteY2" fmla="*/ 0 h 755703"/>
              </a:gdLst>
              <a:ahLst/>
              <a:cxnLst>
                <a:cxn ang="0">
                  <a:pos x="connsiteX0" y="connsiteY0"/>
                </a:cxn>
                <a:cxn ang="0">
                  <a:pos x="connsiteX1" y="connsiteY1"/>
                </a:cxn>
                <a:cxn ang="0">
                  <a:pos x="connsiteX2" y="connsiteY2"/>
                </a:cxn>
              </a:cxnLst>
              <a:rect l="l" t="t" r="r" b="b"/>
              <a:pathLst>
                <a:path w="755703" h="755703">
                  <a:moveTo>
                    <a:pt x="0" y="755703"/>
                  </a:moveTo>
                  <a:lnTo>
                    <a:pt x="0" y="0"/>
                  </a:lnTo>
                  <a:lnTo>
                    <a:pt x="755703" y="0"/>
                  </a:lnTo>
                </a:path>
              </a:pathLst>
            </a:custGeom>
            <a:noFill/>
            <a:ln w="9525" cap="rnd" cmpd="sng" algn="ctr">
              <a:solidFill>
                <a:schemeClr val="bg1"/>
              </a:solidFill>
              <a:prstDash val="solid"/>
              <a:miter lim="800000"/>
              <a:headEnd type="none" w="med" len="med"/>
              <a:tailEnd type="none" w="med" len="med"/>
            </a:ln>
            <a:effectLst/>
          </p:spPr>
          <p:txBody>
            <a:bodyPr vert="horz" wrap="square" lIns="87231" tIns="43616" rIns="87231" bIns="43616" numCol="1" rtlCol="0" anchor="t" anchorCtr="0" compatLnSpc="1">
              <a:prstTxWarp prst="textNoShape">
                <a:avLst/>
              </a:prstTxWarp>
            </a:bodyPr>
            <a:lstStyle>
              <a:defPPr>
                <a:defRPr lang="en-US"/>
              </a:defPPr>
              <a:lvl1pPr algn="ctr" rtl="0" fontAlgn="base">
                <a:spcBef>
                  <a:spcPct val="0"/>
                </a:spcBef>
                <a:spcAft>
                  <a:spcPct val="0"/>
                </a:spcAft>
                <a:defRPr sz="1300" kern="1200">
                  <a:solidFill>
                    <a:schemeClr val="tx1"/>
                  </a:solidFill>
                  <a:latin typeface="Arial" charset="0"/>
                  <a:ea typeface="+mn-ea"/>
                  <a:cs typeface="+mn-cs"/>
                </a:defRPr>
              </a:lvl1pPr>
              <a:lvl2pPr marL="204083" algn="ctr" rtl="0" fontAlgn="base">
                <a:spcBef>
                  <a:spcPct val="0"/>
                </a:spcBef>
                <a:spcAft>
                  <a:spcPct val="0"/>
                </a:spcAft>
                <a:defRPr sz="1300" kern="1200">
                  <a:solidFill>
                    <a:schemeClr val="tx1"/>
                  </a:solidFill>
                  <a:latin typeface="Arial" charset="0"/>
                  <a:ea typeface="+mn-ea"/>
                  <a:cs typeface="+mn-cs"/>
                </a:defRPr>
              </a:lvl2pPr>
              <a:lvl3pPr marL="408165" algn="ctr" rtl="0" fontAlgn="base">
                <a:spcBef>
                  <a:spcPct val="0"/>
                </a:spcBef>
                <a:spcAft>
                  <a:spcPct val="0"/>
                </a:spcAft>
                <a:defRPr sz="1300" kern="1200">
                  <a:solidFill>
                    <a:schemeClr val="tx1"/>
                  </a:solidFill>
                  <a:latin typeface="Arial" charset="0"/>
                  <a:ea typeface="+mn-ea"/>
                  <a:cs typeface="+mn-cs"/>
                </a:defRPr>
              </a:lvl3pPr>
              <a:lvl4pPr marL="612248" algn="ctr" rtl="0" fontAlgn="base">
                <a:spcBef>
                  <a:spcPct val="0"/>
                </a:spcBef>
                <a:spcAft>
                  <a:spcPct val="0"/>
                </a:spcAft>
                <a:defRPr sz="1300" kern="1200">
                  <a:solidFill>
                    <a:schemeClr val="tx1"/>
                  </a:solidFill>
                  <a:latin typeface="Arial" charset="0"/>
                  <a:ea typeface="+mn-ea"/>
                  <a:cs typeface="+mn-cs"/>
                </a:defRPr>
              </a:lvl4pPr>
              <a:lvl5pPr marL="816331" algn="ctr" rtl="0" fontAlgn="base">
                <a:spcBef>
                  <a:spcPct val="0"/>
                </a:spcBef>
                <a:spcAft>
                  <a:spcPct val="0"/>
                </a:spcAft>
                <a:defRPr sz="1300" kern="1200">
                  <a:solidFill>
                    <a:schemeClr val="tx1"/>
                  </a:solidFill>
                  <a:latin typeface="Arial" charset="0"/>
                  <a:ea typeface="+mn-ea"/>
                  <a:cs typeface="+mn-cs"/>
                </a:defRPr>
              </a:lvl5pPr>
              <a:lvl6pPr marL="1020413" algn="l" defTabSz="408165" rtl="0" eaLnBrk="1" latinLnBrk="0" hangingPunct="1">
                <a:defRPr sz="1300" kern="1200">
                  <a:solidFill>
                    <a:schemeClr val="tx1"/>
                  </a:solidFill>
                  <a:latin typeface="Arial" charset="0"/>
                  <a:ea typeface="+mn-ea"/>
                  <a:cs typeface="+mn-cs"/>
                </a:defRPr>
              </a:lvl6pPr>
              <a:lvl7pPr marL="1224496" algn="l" defTabSz="408165" rtl="0" eaLnBrk="1" latinLnBrk="0" hangingPunct="1">
                <a:defRPr sz="1300" kern="1200">
                  <a:solidFill>
                    <a:schemeClr val="tx1"/>
                  </a:solidFill>
                  <a:latin typeface="Arial" charset="0"/>
                  <a:ea typeface="+mn-ea"/>
                  <a:cs typeface="+mn-cs"/>
                </a:defRPr>
              </a:lvl7pPr>
              <a:lvl8pPr marL="1428579" algn="l" defTabSz="408165" rtl="0" eaLnBrk="1" latinLnBrk="0" hangingPunct="1">
                <a:defRPr sz="1300" kern="1200">
                  <a:solidFill>
                    <a:schemeClr val="tx1"/>
                  </a:solidFill>
                  <a:latin typeface="Arial" charset="0"/>
                  <a:ea typeface="+mn-ea"/>
                  <a:cs typeface="+mn-cs"/>
                </a:defRPr>
              </a:lvl8pPr>
              <a:lvl9pPr marL="1632661" algn="l" defTabSz="408165" rtl="0" eaLnBrk="1" latinLnBrk="0" hangingPunct="1">
                <a:defRPr sz="1300" kern="1200">
                  <a:solidFill>
                    <a:schemeClr val="tx1"/>
                  </a:solidFill>
                  <a:latin typeface="Arial" charset="0"/>
                  <a:ea typeface="+mn-ea"/>
                  <a:cs typeface="+mn-cs"/>
                </a:defRPr>
              </a:lvl9pPr>
            </a:lstStyle>
            <a:p>
              <a:pPr algn="l" defTabSz="1396087"/>
              <a:endParaRPr lang="en-US" sz="959" b="1" dirty="0">
                <a:solidFill>
                  <a:schemeClr val="bg2"/>
                </a:solidFill>
                <a:latin typeface="+mn-lt"/>
              </a:endParaRPr>
            </a:p>
          </p:txBody>
        </p:sp>
      </p:grpSp>
      <p:sp>
        <p:nvSpPr>
          <p:cNvPr id="72" name="TextBox 71">
            <a:extLst>
              <a:ext uri="{FF2B5EF4-FFF2-40B4-BE49-F238E27FC236}">
                <a16:creationId xmlns:a16="http://schemas.microsoft.com/office/drawing/2014/main" id="{6725F3AA-084F-4FDE-A18F-3FCA6DA11B7B}"/>
              </a:ext>
            </a:extLst>
          </p:cNvPr>
          <p:cNvSpPr txBox="1"/>
          <p:nvPr userDrawn="1"/>
        </p:nvSpPr>
        <p:spPr bwMode="gray">
          <a:xfrm>
            <a:off x="444085" y="3983973"/>
            <a:ext cx="1147481" cy="115544"/>
          </a:xfrm>
          <a:prstGeom prst="rect">
            <a:avLst/>
          </a:prstGeom>
          <a:noFill/>
        </p:spPr>
        <p:txBody>
          <a:bodyPr wrap="square" lIns="0" tIns="0" rIns="0" bIns="0" numCol="1" spcCol="457200" rtlCol="0">
            <a:spAutoFit/>
          </a:bodyPr>
          <a:lstStyle/>
          <a:p>
            <a:pPr marL="0" marR="0" lvl="0" indent="0" algn="l" defTabSz="537667" rtl="0" eaLnBrk="1" fontAlgn="auto" latinLnBrk="0" hangingPunct="1">
              <a:lnSpc>
                <a:spcPct val="120000"/>
              </a:lnSpc>
              <a:spcBef>
                <a:spcPts val="400"/>
              </a:spcBef>
              <a:spcAft>
                <a:spcPts val="0"/>
              </a:spcAft>
              <a:buClrTx/>
              <a:buSzPct val="120000"/>
              <a:buFont typeface="Verdana" panose="020B0604030504040204" pitchFamily="34" charset="0"/>
              <a:buNone/>
              <a:tabLst/>
              <a:defRPr/>
            </a:pPr>
            <a:r>
              <a:rPr lang="en-US" sz="700" b="1" dirty="0">
                <a:solidFill>
                  <a:schemeClr val="bg1"/>
                </a:solidFill>
              </a:rPr>
              <a:t>WE DELIVER RESULTS</a:t>
            </a:r>
          </a:p>
        </p:txBody>
      </p:sp>
      <p:sp>
        <p:nvSpPr>
          <p:cNvPr id="73" name="TextBox 72">
            <a:extLst>
              <a:ext uri="{FF2B5EF4-FFF2-40B4-BE49-F238E27FC236}">
                <a16:creationId xmlns:a16="http://schemas.microsoft.com/office/drawing/2014/main" id="{304BAB0A-6CBE-494B-9EB9-6704BDAF1D6F}"/>
              </a:ext>
            </a:extLst>
          </p:cNvPr>
          <p:cNvSpPr txBox="1"/>
          <p:nvPr userDrawn="1"/>
        </p:nvSpPr>
        <p:spPr bwMode="gray">
          <a:xfrm>
            <a:off x="903359" y="4164792"/>
            <a:ext cx="1048201" cy="400110"/>
          </a:xfrm>
          <a:prstGeom prst="rect">
            <a:avLst/>
          </a:prstGeom>
          <a:noFill/>
        </p:spPr>
        <p:txBody>
          <a:bodyPr wrap="square" lIns="0" tIns="0" rIns="0" bIns="0" rtlCol="0">
            <a:spAutoFit/>
          </a:bodyPr>
          <a:lstStyle/>
          <a:p>
            <a:pPr>
              <a:spcBef>
                <a:spcPts val="500"/>
              </a:spcBef>
            </a:pPr>
            <a:r>
              <a:rPr lang="en-US" sz="650" spc="-20" baseline="0" dirty="0">
                <a:solidFill>
                  <a:schemeClr val="bg1"/>
                </a:solidFill>
              </a:rPr>
              <a:t>Of our partners continue </a:t>
            </a:r>
            <a:r>
              <a:rPr lang="en-US" sz="650" spc="-10" baseline="0" dirty="0">
                <a:solidFill>
                  <a:schemeClr val="bg1"/>
                </a:solidFill>
              </a:rPr>
              <a:t>with us year after year, </a:t>
            </a:r>
            <a:r>
              <a:rPr lang="en-US" sz="650" dirty="0">
                <a:solidFill>
                  <a:schemeClr val="bg1"/>
                </a:solidFill>
              </a:rPr>
              <a:t>reflecting the goals we </a:t>
            </a:r>
            <a:br>
              <a:rPr lang="en-US" sz="650" dirty="0">
                <a:solidFill>
                  <a:schemeClr val="bg1"/>
                </a:solidFill>
              </a:rPr>
            </a:br>
            <a:r>
              <a:rPr lang="en-US" sz="650" b="1" dirty="0">
                <a:solidFill>
                  <a:schemeClr val="tx2"/>
                </a:solidFill>
              </a:rPr>
              <a:t>achieve together</a:t>
            </a:r>
          </a:p>
        </p:txBody>
      </p:sp>
      <p:sp>
        <p:nvSpPr>
          <p:cNvPr id="74" name="TextBox 73">
            <a:extLst>
              <a:ext uri="{FF2B5EF4-FFF2-40B4-BE49-F238E27FC236}">
                <a16:creationId xmlns:a16="http://schemas.microsoft.com/office/drawing/2014/main" id="{877BF29E-8075-4A86-9ABD-BAE20C853765}"/>
              </a:ext>
            </a:extLst>
          </p:cNvPr>
          <p:cNvSpPr txBox="1"/>
          <p:nvPr userDrawn="1"/>
        </p:nvSpPr>
        <p:spPr bwMode="gray">
          <a:xfrm>
            <a:off x="444085" y="4159175"/>
            <a:ext cx="338278" cy="169277"/>
          </a:xfrm>
          <a:prstGeom prst="rect">
            <a:avLst/>
          </a:prstGeom>
          <a:noFill/>
        </p:spPr>
        <p:txBody>
          <a:bodyPr wrap="square" lIns="0" tIns="0" rIns="0" bIns="0" rtlCol="0">
            <a:spAutoFit/>
          </a:bodyPr>
          <a:lstStyle/>
          <a:p>
            <a:pPr>
              <a:spcBef>
                <a:spcPts val="500"/>
              </a:spcBef>
            </a:pPr>
            <a:r>
              <a:rPr lang="en-US" sz="1100" baseline="0" dirty="0">
                <a:solidFill>
                  <a:schemeClr val="tx2"/>
                </a:solidFill>
                <a:latin typeface="+mj-lt"/>
              </a:rPr>
              <a:t>95%</a:t>
            </a:r>
            <a:endParaRPr lang="en-US" sz="1100" baseline="30000" dirty="0">
              <a:solidFill>
                <a:schemeClr val="tx2"/>
              </a:solidFill>
              <a:latin typeface="+mj-lt"/>
            </a:endParaRPr>
          </a:p>
        </p:txBody>
      </p:sp>
      <p:grpSp>
        <p:nvGrpSpPr>
          <p:cNvPr id="75" name="Group 74">
            <a:extLst>
              <a:ext uri="{FF2B5EF4-FFF2-40B4-BE49-F238E27FC236}">
                <a16:creationId xmlns:a16="http://schemas.microsoft.com/office/drawing/2014/main" id="{8FC5566F-A87F-4946-9E76-0DC59CA4CEA8}"/>
              </a:ext>
            </a:extLst>
          </p:cNvPr>
          <p:cNvGrpSpPr/>
          <p:nvPr userDrawn="1"/>
        </p:nvGrpSpPr>
        <p:grpSpPr bwMode="gray">
          <a:xfrm>
            <a:off x="264738" y="3992047"/>
            <a:ext cx="108698" cy="108698"/>
            <a:chOff x="4812593" y="3156606"/>
            <a:chExt cx="316374" cy="316374"/>
          </a:xfrm>
        </p:grpSpPr>
        <p:sp>
          <p:nvSpPr>
            <p:cNvPr id="76" name="Oval 75">
              <a:extLst>
                <a:ext uri="{FF2B5EF4-FFF2-40B4-BE49-F238E27FC236}">
                  <a16:creationId xmlns:a16="http://schemas.microsoft.com/office/drawing/2014/main" id="{2E1EAC39-2257-4FF3-BD47-F813F4EF02CF}"/>
                </a:ext>
              </a:extLst>
            </p:cNvPr>
            <p:cNvSpPr/>
            <p:nvPr/>
          </p:nvSpPr>
          <p:spPr bwMode="gray">
            <a:xfrm>
              <a:off x="4812593" y="3156606"/>
              <a:ext cx="316374" cy="316374"/>
            </a:xfrm>
            <a:prstGeom prst="ellipse">
              <a:avLst/>
            </a:prstGeom>
            <a:solidFill>
              <a:schemeClr val="tx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478" tIns="28239" rIns="56478" bIns="28239" numCol="1" spcCol="0" rtlCol="0" fromWordArt="0" anchor="ctr" anchorCtr="0" forceAA="0" compatLnSpc="1">
              <a:prstTxWarp prst="textNoShape">
                <a:avLst/>
              </a:prstTxWarp>
              <a:noAutofit/>
            </a:bodyPr>
            <a:lstStyle/>
            <a:p>
              <a:pPr algn="ctr"/>
              <a:endParaRPr lang="en-US" sz="699"/>
            </a:p>
          </p:txBody>
        </p:sp>
        <p:sp>
          <p:nvSpPr>
            <p:cNvPr id="77" name="Freeform 12">
              <a:extLst>
                <a:ext uri="{FF2B5EF4-FFF2-40B4-BE49-F238E27FC236}">
                  <a16:creationId xmlns:a16="http://schemas.microsoft.com/office/drawing/2014/main" id="{3EE3D030-D2CB-45D1-A0D4-B08B90961275}"/>
                </a:ext>
              </a:extLst>
            </p:cNvPr>
            <p:cNvSpPr/>
            <p:nvPr/>
          </p:nvSpPr>
          <p:spPr bwMode="gray">
            <a:xfrm rot="8100000">
              <a:off x="4899384" y="3263023"/>
              <a:ext cx="100493" cy="103540"/>
            </a:xfrm>
            <a:custGeom>
              <a:avLst/>
              <a:gdLst>
                <a:gd name="connsiteX0" fmla="*/ 0 w 755703"/>
                <a:gd name="connsiteY0" fmla="*/ 0 h 755703"/>
                <a:gd name="connsiteX1" fmla="*/ 755703 w 755703"/>
                <a:gd name="connsiteY1" fmla="*/ 0 h 755703"/>
                <a:gd name="connsiteX2" fmla="*/ 755703 w 755703"/>
                <a:gd name="connsiteY2" fmla="*/ 755703 h 755703"/>
                <a:gd name="connsiteX3" fmla="*/ 0 w 755703"/>
                <a:gd name="connsiteY3" fmla="*/ 755703 h 755703"/>
                <a:gd name="connsiteX4" fmla="*/ 0 w 755703"/>
                <a:gd name="connsiteY4" fmla="*/ 0 h 755703"/>
                <a:gd name="connsiteX0" fmla="*/ 755703 w 847143"/>
                <a:gd name="connsiteY0" fmla="*/ 755703 h 847143"/>
                <a:gd name="connsiteX1" fmla="*/ 0 w 847143"/>
                <a:gd name="connsiteY1" fmla="*/ 755703 h 847143"/>
                <a:gd name="connsiteX2" fmla="*/ 0 w 847143"/>
                <a:gd name="connsiteY2" fmla="*/ 0 h 847143"/>
                <a:gd name="connsiteX3" fmla="*/ 755703 w 847143"/>
                <a:gd name="connsiteY3" fmla="*/ 0 h 847143"/>
                <a:gd name="connsiteX4" fmla="*/ 847143 w 847143"/>
                <a:gd name="connsiteY4" fmla="*/ 847143 h 847143"/>
                <a:gd name="connsiteX0" fmla="*/ 755703 w 755703"/>
                <a:gd name="connsiteY0" fmla="*/ 755703 h 755703"/>
                <a:gd name="connsiteX1" fmla="*/ 0 w 755703"/>
                <a:gd name="connsiteY1" fmla="*/ 755703 h 755703"/>
                <a:gd name="connsiteX2" fmla="*/ 0 w 755703"/>
                <a:gd name="connsiteY2" fmla="*/ 0 h 755703"/>
                <a:gd name="connsiteX3" fmla="*/ 755703 w 755703"/>
                <a:gd name="connsiteY3" fmla="*/ 0 h 755703"/>
                <a:gd name="connsiteX0" fmla="*/ 0 w 755703"/>
                <a:gd name="connsiteY0" fmla="*/ 755703 h 755703"/>
                <a:gd name="connsiteX1" fmla="*/ 0 w 755703"/>
                <a:gd name="connsiteY1" fmla="*/ 0 h 755703"/>
                <a:gd name="connsiteX2" fmla="*/ 755703 w 755703"/>
                <a:gd name="connsiteY2" fmla="*/ 0 h 755703"/>
              </a:gdLst>
              <a:ahLst/>
              <a:cxnLst>
                <a:cxn ang="0">
                  <a:pos x="connsiteX0" y="connsiteY0"/>
                </a:cxn>
                <a:cxn ang="0">
                  <a:pos x="connsiteX1" y="connsiteY1"/>
                </a:cxn>
                <a:cxn ang="0">
                  <a:pos x="connsiteX2" y="connsiteY2"/>
                </a:cxn>
              </a:cxnLst>
              <a:rect l="l" t="t" r="r" b="b"/>
              <a:pathLst>
                <a:path w="755703" h="755703">
                  <a:moveTo>
                    <a:pt x="0" y="755703"/>
                  </a:moveTo>
                  <a:lnTo>
                    <a:pt x="0" y="0"/>
                  </a:lnTo>
                  <a:lnTo>
                    <a:pt x="755703" y="0"/>
                  </a:lnTo>
                </a:path>
              </a:pathLst>
            </a:custGeom>
            <a:noFill/>
            <a:ln w="9525" cap="rnd" cmpd="sng" algn="ctr">
              <a:solidFill>
                <a:schemeClr val="bg1"/>
              </a:solidFill>
              <a:prstDash val="solid"/>
              <a:miter lim="800000"/>
              <a:headEnd type="none" w="med" len="med"/>
              <a:tailEnd type="none" w="med" len="med"/>
            </a:ln>
            <a:effectLst/>
          </p:spPr>
          <p:txBody>
            <a:bodyPr vert="horz" wrap="square" lIns="87231" tIns="43616" rIns="87231" bIns="43616" numCol="1" rtlCol="0" anchor="t" anchorCtr="0" compatLnSpc="1">
              <a:prstTxWarp prst="textNoShape">
                <a:avLst/>
              </a:prstTxWarp>
            </a:bodyPr>
            <a:lstStyle>
              <a:defPPr>
                <a:defRPr lang="en-US"/>
              </a:defPPr>
              <a:lvl1pPr algn="ctr" rtl="0" fontAlgn="base">
                <a:spcBef>
                  <a:spcPct val="0"/>
                </a:spcBef>
                <a:spcAft>
                  <a:spcPct val="0"/>
                </a:spcAft>
                <a:defRPr sz="1300" kern="1200">
                  <a:solidFill>
                    <a:schemeClr val="tx1"/>
                  </a:solidFill>
                  <a:latin typeface="Arial" charset="0"/>
                  <a:ea typeface="+mn-ea"/>
                  <a:cs typeface="+mn-cs"/>
                </a:defRPr>
              </a:lvl1pPr>
              <a:lvl2pPr marL="204083" algn="ctr" rtl="0" fontAlgn="base">
                <a:spcBef>
                  <a:spcPct val="0"/>
                </a:spcBef>
                <a:spcAft>
                  <a:spcPct val="0"/>
                </a:spcAft>
                <a:defRPr sz="1300" kern="1200">
                  <a:solidFill>
                    <a:schemeClr val="tx1"/>
                  </a:solidFill>
                  <a:latin typeface="Arial" charset="0"/>
                  <a:ea typeface="+mn-ea"/>
                  <a:cs typeface="+mn-cs"/>
                </a:defRPr>
              </a:lvl2pPr>
              <a:lvl3pPr marL="408165" algn="ctr" rtl="0" fontAlgn="base">
                <a:spcBef>
                  <a:spcPct val="0"/>
                </a:spcBef>
                <a:spcAft>
                  <a:spcPct val="0"/>
                </a:spcAft>
                <a:defRPr sz="1300" kern="1200">
                  <a:solidFill>
                    <a:schemeClr val="tx1"/>
                  </a:solidFill>
                  <a:latin typeface="Arial" charset="0"/>
                  <a:ea typeface="+mn-ea"/>
                  <a:cs typeface="+mn-cs"/>
                </a:defRPr>
              </a:lvl3pPr>
              <a:lvl4pPr marL="612248" algn="ctr" rtl="0" fontAlgn="base">
                <a:spcBef>
                  <a:spcPct val="0"/>
                </a:spcBef>
                <a:spcAft>
                  <a:spcPct val="0"/>
                </a:spcAft>
                <a:defRPr sz="1300" kern="1200">
                  <a:solidFill>
                    <a:schemeClr val="tx1"/>
                  </a:solidFill>
                  <a:latin typeface="Arial" charset="0"/>
                  <a:ea typeface="+mn-ea"/>
                  <a:cs typeface="+mn-cs"/>
                </a:defRPr>
              </a:lvl4pPr>
              <a:lvl5pPr marL="816331" algn="ctr" rtl="0" fontAlgn="base">
                <a:spcBef>
                  <a:spcPct val="0"/>
                </a:spcBef>
                <a:spcAft>
                  <a:spcPct val="0"/>
                </a:spcAft>
                <a:defRPr sz="1300" kern="1200">
                  <a:solidFill>
                    <a:schemeClr val="tx1"/>
                  </a:solidFill>
                  <a:latin typeface="Arial" charset="0"/>
                  <a:ea typeface="+mn-ea"/>
                  <a:cs typeface="+mn-cs"/>
                </a:defRPr>
              </a:lvl5pPr>
              <a:lvl6pPr marL="1020413" algn="l" defTabSz="408165" rtl="0" eaLnBrk="1" latinLnBrk="0" hangingPunct="1">
                <a:defRPr sz="1300" kern="1200">
                  <a:solidFill>
                    <a:schemeClr val="tx1"/>
                  </a:solidFill>
                  <a:latin typeface="Arial" charset="0"/>
                  <a:ea typeface="+mn-ea"/>
                  <a:cs typeface="+mn-cs"/>
                </a:defRPr>
              </a:lvl6pPr>
              <a:lvl7pPr marL="1224496" algn="l" defTabSz="408165" rtl="0" eaLnBrk="1" latinLnBrk="0" hangingPunct="1">
                <a:defRPr sz="1300" kern="1200">
                  <a:solidFill>
                    <a:schemeClr val="tx1"/>
                  </a:solidFill>
                  <a:latin typeface="Arial" charset="0"/>
                  <a:ea typeface="+mn-ea"/>
                  <a:cs typeface="+mn-cs"/>
                </a:defRPr>
              </a:lvl7pPr>
              <a:lvl8pPr marL="1428579" algn="l" defTabSz="408165" rtl="0" eaLnBrk="1" latinLnBrk="0" hangingPunct="1">
                <a:defRPr sz="1300" kern="1200">
                  <a:solidFill>
                    <a:schemeClr val="tx1"/>
                  </a:solidFill>
                  <a:latin typeface="Arial" charset="0"/>
                  <a:ea typeface="+mn-ea"/>
                  <a:cs typeface="+mn-cs"/>
                </a:defRPr>
              </a:lvl8pPr>
              <a:lvl9pPr marL="1632661" algn="l" defTabSz="408165" rtl="0" eaLnBrk="1" latinLnBrk="0" hangingPunct="1">
                <a:defRPr sz="1300" kern="1200">
                  <a:solidFill>
                    <a:schemeClr val="tx1"/>
                  </a:solidFill>
                  <a:latin typeface="Arial" charset="0"/>
                  <a:ea typeface="+mn-ea"/>
                  <a:cs typeface="+mn-cs"/>
                </a:defRPr>
              </a:lvl9pPr>
            </a:lstStyle>
            <a:p>
              <a:pPr algn="l" defTabSz="1396087"/>
              <a:endParaRPr lang="en-US" sz="959" b="1" dirty="0">
                <a:solidFill>
                  <a:schemeClr val="bg2"/>
                </a:solidFill>
                <a:latin typeface="+mn-lt"/>
              </a:endParaRPr>
            </a:p>
          </p:txBody>
        </p:sp>
      </p:grpSp>
      <p:pic>
        <p:nvPicPr>
          <p:cNvPr id="42" name="Picture 41">
            <a:extLst>
              <a:ext uri="{FF2B5EF4-FFF2-40B4-BE49-F238E27FC236}">
                <a16:creationId xmlns:a16="http://schemas.microsoft.com/office/drawing/2014/main" id="{DA1936B1-DEDD-4B3C-BA0F-E1EB6DE95BBD}"/>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bwMode="gray">
          <a:xfrm>
            <a:off x="255892" y="182579"/>
            <a:ext cx="1090389" cy="417192"/>
          </a:xfrm>
          <a:prstGeom prst="rect">
            <a:avLst/>
          </a:prstGeom>
        </p:spPr>
      </p:pic>
      <p:sp>
        <p:nvSpPr>
          <p:cNvPr id="46" name="Rectangle 45">
            <a:extLst>
              <a:ext uri="{FF2B5EF4-FFF2-40B4-BE49-F238E27FC236}">
                <a16:creationId xmlns:a16="http://schemas.microsoft.com/office/drawing/2014/main" id="{5208DA4E-BD80-49C6-8044-448E94C2BB74}"/>
              </a:ext>
            </a:extLst>
          </p:cNvPr>
          <p:cNvSpPr/>
          <p:nvPr userDrawn="1"/>
        </p:nvSpPr>
        <p:spPr bwMode="gray">
          <a:xfrm>
            <a:off x="1321255" y="360187"/>
            <a:ext cx="4843169" cy="96950"/>
          </a:xfrm>
          <a:prstGeom prst="rect">
            <a:avLst/>
          </a:prstGeom>
        </p:spPr>
        <p:txBody>
          <a:bodyPr wrap="square" lIns="0" tIns="0" rIns="0" bIns="0">
            <a:spAutoFit/>
          </a:bodyPr>
          <a:lstStyle/>
          <a:p>
            <a:pPr algn="r">
              <a:spcBef>
                <a:spcPts val="500"/>
              </a:spcBef>
            </a:pPr>
            <a:r>
              <a:rPr lang="en-US" sz="620" spc="0" baseline="0" dirty="0">
                <a:solidFill>
                  <a:schemeClr val="accent3"/>
                </a:solidFill>
              </a:rPr>
              <a:t>K-12   |   Community Colleges   |   Four-Year Colleges and Universities   |   Graduate and Adult Learning</a:t>
            </a:r>
          </a:p>
        </p:txBody>
      </p:sp>
      <p:sp>
        <p:nvSpPr>
          <p:cNvPr id="41" name="Text Placeholder 1">
            <a:extLst>
              <a:ext uri="{FF2B5EF4-FFF2-40B4-BE49-F238E27FC236}">
                <a16:creationId xmlns:a16="http://schemas.microsoft.com/office/drawing/2014/main" id="{C8AFD6D0-2923-4F8E-8E95-DF7F2B0E0217}"/>
              </a:ext>
            </a:extLst>
          </p:cNvPr>
          <p:cNvSpPr txBox="1">
            <a:spLocks/>
          </p:cNvSpPr>
          <p:nvPr userDrawn="1"/>
        </p:nvSpPr>
        <p:spPr bwMode="gray">
          <a:xfrm>
            <a:off x="6469249" y="1374747"/>
            <a:ext cx="1382195" cy="802784"/>
          </a:xfrm>
          <a:prstGeom prst="rect">
            <a:avLst/>
          </a:prstGeom>
          <a:solidFill>
            <a:srgbClr val="009900"/>
          </a:solidFill>
        </p:spPr>
        <p:txBody>
          <a:bodyPr vert="horz" wrap="square" lIns="64008" tIns="45720" rIns="64008" bIns="45720" rtlCol="0">
            <a:spAutoFit/>
          </a:bodyPr>
          <a:lstStyle>
            <a:lvl1pPr marL="112713"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1pPr>
            <a:lvl2pPr marL="230188" indent="-117475"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8788" indent="-115888"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a:buFont typeface="Arial" pitchFamily="34" charset="0"/>
              <a:buNone/>
            </a:pPr>
            <a:r>
              <a:rPr lang="en-US" sz="1100" b="1" dirty="0">
                <a:solidFill>
                  <a:schemeClr val="bg1"/>
                </a:solidFill>
                <a:latin typeface="Arial" panose="020B0604020202020204" pitchFamily="34" charset="0"/>
                <a:cs typeface="Arial" panose="020B0604020202020204" pitchFamily="34" charset="0"/>
              </a:rPr>
              <a:t>Script can be found here:</a:t>
            </a:r>
          </a:p>
          <a:p>
            <a:pPr marL="0" marR="0" lvl="0" indent="0" algn="l" defTabSz="1018879" rtl="0" eaLnBrk="1" fontAlgn="auto" latinLnBrk="0" hangingPunct="1">
              <a:lnSpc>
                <a:spcPct val="100000"/>
              </a:lnSpc>
              <a:spcBef>
                <a:spcPts val="500"/>
              </a:spcBef>
              <a:spcAft>
                <a:spcPts val="0"/>
              </a:spcAft>
              <a:buClrTx/>
              <a:buSzTx/>
              <a:buFont typeface="Arial" pitchFamily="34" charset="0"/>
              <a:buNone/>
              <a:tabLst/>
              <a:defRPr/>
            </a:pPr>
            <a:r>
              <a:rPr lang="en-US" dirty="0">
                <a:solidFill>
                  <a:schemeClr val="bg1"/>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https://eab.box.com/v/eab-one-pager-script</a:t>
            </a:r>
            <a:r>
              <a:rPr lang="en-US" dirty="0">
                <a:solidFill>
                  <a:schemeClr val="bg1"/>
                </a:solidFill>
                <a:latin typeface="Arial" panose="020B0604020202020204" pitchFamily="34" charset="0"/>
                <a:cs typeface="Arial" panose="020B0604020202020204" pitchFamily="34" charset="0"/>
              </a:rPr>
              <a:t> </a:t>
            </a:r>
          </a:p>
        </p:txBody>
      </p:sp>
    </p:spTree>
    <p:custDataLst>
      <p:tags r:id="rId1"/>
    </p:custDataLst>
    <p:extLst>
      <p:ext uri="{BB962C8B-B14F-4D97-AF65-F5344CB8AC3E}">
        <p14:creationId xmlns:p14="http://schemas.microsoft.com/office/powerpoint/2010/main" val="3542074396"/>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AB In-Brief: customizable">
    <p:spTree>
      <p:nvGrpSpPr>
        <p:cNvPr id="1" name=""/>
        <p:cNvGrpSpPr/>
        <p:nvPr/>
      </p:nvGrpSpPr>
      <p:grpSpPr>
        <a:xfrm>
          <a:off x="0" y="0"/>
          <a:ext cx="0" cy="0"/>
          <a:chOff x="0" y="0"/>
          <a:chExt cx="0" cy="0"/>
        </a:xfrm>
      </p:grpSpPr>
      <p:sp>
        <p:nvSpPr>
          <p:cNvPr id="46" name="Freeform 22">
            <a:extLst>
              <a:ext uri="{FF2B5EF4-FFF2-40B4-BE49-F238E27FC236}">
                <a16:creationId xmlns:a16="http://schemas.microsoft.com/office/drawing/2014/main" id="{94C4E7A8-84FB-431A-B684-715C04B480CB}"/>
              </a:ext>
            </a:extLst>
          </p:cNvPr>
          <p:cNvSpPr/>
          <p:nvPr userDrawn="1"/>
        </p:nvSpPr>
        <p:spPr bwMode="gray">
          <a:xfrm>
            <a:off x="0" y="1929942"/>
            <a:ext cx="2018465" cy="2870658"/>
          </a:xfrm>
          <a:custGeom>
            <a:avLst/>
            <a:gdLst>
              <a:gd name="connsiteX0" fmla="*/ 0 w 4910696"/>
              <a:gd name="connsiteY0" fmla="*/ 0 h 3474977"/>
              <a:gd name="connsiteX1" fmla="*/ 4910696 w 4910696"/>
              <a:gd name="connsiteY1" fmla="*/ 0 h 3474977"/>
              <a:gd name="connsiteX2" fmla="*/ 4910696 w 4910696"/>
              <a:gd name="connsiteY2" fmla="*/ 3474977 h 3474977"/>
              <a:gd name="connsiteX3" fmla="*/ 0 w 4910696"/>
              <a:gd name="connsiteY3" fmla="*/ 3474977 h 3474977"/>
            </a:gdLst>
            <a:ahLst/>
            <a:cxnLst>
              <a:cxn ang="0">
                <a:pos x="connsiteX0" y="connsiteY0"/>
              </a:cxn>
              <a:cxn ang="0">
                <a:pos x="connsiteX1" y="connsiteY1"/>
              </a:cxn>
              <a:cxn ang="0">
                <a:pos x="connsiteX2" y="connsiteY2"/>
              </a:cxn>
              <a:cxn ang="0">
                <a:pos x="connsiteX3" y="connsiteY3"/>
              </a:cxn>
            </a:cxnLst>
            <a:rect l="l" t="t" r="r" b="b"/>
            <a:pathLst>
              <a:path w="4910696" h="3474977">
                <a:moveTo>
                  <a:pt x="0" y="0"/>
                </a:moveTo>
                <a:lnTo>
                  <a:pt x="4910696" y="0"/>
                </a:lnTo>
                <a:lnTo>
                  <a:pt x="4910696" y="3474977"/>
                </a:lnTo>
                <a:lnTo>
                  <a:pt x="0" y="3474977"/>
                </a:lnTo>
                <a:close/>
              </a:path>
            </a:pathLst>
          </a:custGeom>
          <a:solidFill>
            <a:schemeClr val="tx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cxnSp>
        <p:nvCxnSpPr>
          <p:cNvPr id="47" name="Straight Connector 46">
            <a:extLst>
              <a:ext uri="{FF2B5EF4-FFF2-40B4-BE49-F238E27FC236}">
                <a16:creationId xmlns:a16="http://schemas.microsoft.com/office/drawing/2014/main" id="{62177D0E-48DA-4B51-94CD-4032393DCB0D}"/>
              </a:ext>
            </a:extLst>
          </p:cNvPr>
          <p:cNvCxnSpPr>
            <a:cxnSpLocks/>
          </p:cNvCxnSpPr>
          <p:nvPr userDrawn="1"/>
        </p:nvCxnSpPr>
        <p:spPr bwMode="gray">
          <a:xfrm>
            <a:off x="0" y="1935341"/>
            <a:ext cx="2017307" cy="0"/>
          </a:xfrm>
          <a:prstGeom prst="line">
            <a:avLst/>
          </a:prstGeom>
          <a:ln w="22225">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48" name="Freeform 22">
            <a:extLst>
              <a:ext uri="{FF2B5EF4-FFF2-40B4-BE49-F238E27FC236}">
                <a16:creationId xmlns:a16="http://schemas.microsoft.com/office/drawing/2014/main" id="{2060B1A0-89BE-478B-8922-B8DE6049283C}"/>
              </a:ext>
            </a:extLst>
          </p:cNvPr>
          <p:cNvSpPr/>
          <p:nvPr userDrawn="1"/>
        </p:nvSpPr>
        <p:spPr bwMode="gray">
          <a:xfrm>
            <a:off x="2011680" y="603504"/>
            <a:ext cx="4389120" cy="4197096"/>
          </a:xfrm>
          <a:custGeom>
            <a:avLst/>
            <a:gdLst>
              <a:gd name="connsiteX0" fmla="*/ 0 w 4910696"/>
              <a:gd name="connsiteY0" fmla="*/ 0 h 3474977"/>
              <a:gd name="connsiteX1" fmla="*/ 4910696 w 4910696"/>
              <a:gd name="connsiteY1" fmla="*/ 0 h 3474977"/>
              <a:gd name="connsiteX2" fmla="*/ 4910696 w 4910696"/>
              <a:gd name="connsiteY2" fmla="*/ 3474977 h 3474977"/>
              <a:gd name="connsiteX3" fmla="*/ 0 w 4910696"/>
              <a:gd name="connsiteY3" fmla="*/ 3474977 h 3474977"/>
            </a:gdLst>
            <a:ahLst/>
            <a:cxnLst>
              <a:cxn ang="0">
                <a:pos x="connsiteX0" y="connsiteY0"/>
              </a:cxn>
              <a:cxn ang="0">
                <a:pos x="connsiteX1" y="connsiteY1"/>
              </a:cxn>
              <a:cxn ang="0">
                <a:pos x="connsiteX2" y="connsiteY2"/>
              </a:cxn>
              <a:cxn ang="0">
                <a:pos x="connsiteX3" y="connsiteY3"/>
              </a:cxn>
            </a:cxnLst>
            <a:rect l="l" t="t" r="r" b="b"/>
            <a:pathLst>
              <a:path w="4910696" h="3474977">
                <a:moveTo>
                  <a:pt x="0" y="0"/>
                </a:moveTo>
                <a:lnTo>
                  <a:pt x="4910696" y="0"/>
                </a:lnTo>
                <a:lnTo>
                  <a:pt x="4910696" y="3474977"/>
                </a:lnTo>
                <a:lnTo>
                  <a:pt x="0" y="3474977"/>
                </a:lnTo>
                <a:close/>
              </a:path>
            </a:pathLst>
          </a:custGeom>
          <a:solidFill>
            <a:schemeClr val="accent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81" name="Picture 80">
            <a:extLst>
              <a:ext uri="{FF2B5EF4-FFF2-40B4-BE49-F238E27FC236}">
                <a16:creationId xmlns:a16="http://schemas.microsoft.com/office/drawing/2014/main" id="{9EF0933A-E37F-4B90-B8A0-EC14057E67EF}"/>
              </a:ext>
            </a:extLst>
          </p:cNvPr>
          <p:cNvPicPr>
            <a:picLocks noChangeAspect="1"/>
          </p:cNvPicPr>
          <p:nvPr userDrawn="1"/>
        </p:nvPicPr>
        <p:blipFill>
          <a:blip r:embed="rId3"/>
          <a:stretch>
            <a:fillRect/>
          </a:stretch>
        </p:blipFill>
        <p:spPr bwMode="gray">
          <a:xfrm>
            <a:off x="2011680" y="603504"/>
            <a:ext cx="4379985" cy="4200153"/>
          </a:xfrm>
          <a:prstGeom prst="rect">
            <a:avLst/>
          </a:prstGeom>
        </p:spPr>
      </p:pic>
      <p:sp>
        <p:nvSpPr>
          <p:cNvPr id="82" name="Oval 81">
            <a:extLst>
              <a:ext uri="{FF2B5EF4-FFF2-40B4-BE49-F238E27FC236}">
                <a16:creationId xmlns:a16="http://schemas.microsoft.com/office/drawing/2014/main" id="{E4C87DB8-4393-439D-B0C7-38EB4A54BABD}"/>
              </a:ext>
            </a:extLst>
          </p:cNvPr>
          <p:cNvSpPr/>
          <p:nvPr userDrawn="1"/>
        </p:nvSpPr>
        <p:spPr bwMode="gray">
          <a:xfrm>
            <a:off x="2960180" y="1349833"/>
            <a:ext cx="2505205" cy="2505205"/>
          </a:xfrm>
          <a:prstGeom prst="ellipse">
            <a:avLst/>
          </a:prstGeom>
          <a:solidFill>
            <a:schemeClr val="accent5"/>
          </a:solidFill>
          <a:ln w="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3" name="Text Placeholder 1">
            <a:extLst>
              <a:ext uri="{FF2B5EF4-FFF2-40B4-BE49-F238E27FC236}">
                <a16:creationId xmlns:a16="http://schemas.microsoft.com/office/drawing/2014/main" id="{2E1061F1-4E58-4F06-AD44-CDCE8F352E8E}"/>
              </a:ext>
            </a:extLst>
          </p:cNvPr>
          <p:cNvSpPr txBox="1">
            <a:spLocks/>
          </p:cNvSpPr>
          <p:nvPr userDrawn="1"/>
        </p:nvSpPr>
        <p:spPr bwMode="gray">
          <a:xfrm>
            <a:off x="6469574" y="-5582"/>
            <a:ext cx="1382195" cy="1231188"/>
          </a:xfrm>
          <a:prstGeom prst="rect">
            <a:avLst/>
          </a:prstGeom>
          <a:solidFill>
            <a:srgbClr val="009900"/>
          </a:solidFill>
        </p:spPr>
        <p:txBody>
          <a:bodyPr vert="horz" wrap="square" lIns="64008" tIns="45720" rIns="64008" bIns="45720" rtlCol="0">
            <a:noAutofit/>
          </a:bodyPr>
          <a:lstStyle>
            <a:lvl1pPr marL="112713"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1pPr>
            <a:lvl2pPr marL="230188" indent="-117475"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8788" indent="-115888"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a:buFont typeface="Arial" pitchFamily="34" charset="0"/>
              <a:buNone/>
            </a:pPr>
            <a:endParaRPr lang="en-US" dirty="0">
              <a:solidFill>
                <a:schemeClr val="bg1"/>
              </a:solidFill>
              <a:latin typeface="Arial" panose="020B0604020202020204" pitchFamily="34" charset="0"/>
              <a:cs typeface="Arial" panose="020B0604020202020204" pitchFamily="34" charset="0"/>
            </a:endParaRPr>
          </a:p>
        </p:txBody>
      </p:sp>
      <p:sp>
        <p:nvSpPr>
          <p:cNvPr id="84" name="TextBox 83">
            <a:extLst>
              <a:ext uri="{FF2B5EF4-FFF2-40B4-BE49-F238E27FC236}">
                <a16:creationId xmlns:a16="http://schemas.microsoft.com/office/drawing/2014/main" id="{95FDE04C-822F-4A69-94A4-E16670D73239}"/>
              </a:ext>
            </a:extLst>
          </p:cNvPr>
          <p:cNvSpPr txBox="1"/>
          <p:nvPr userDrawn="1"/>
        </p:nvSpPr>
        <p:spPr bwMode="gray">
          <a:xfrm>
            <a:off x="6553161" y="50431"/>
            <a:ext cx="1267384" cy="553998"/>
          </a:xfrm>
          <a:prstGeom prst="rect">
            <a:avLst/>
          </a:prstGeom>
          <a:noFill/>
        </p:spPr>
        <p:txBody>
          <a:bodyPr wrap="square" lIns="0" tIns="0" rIns="0" bIns="0" rtlCol="0">
            <a:spAutoFit/>
          </a:bodyPr>
          <a:lstStyle/>
          <a:p>
            <a:pPr>
              <a:spcBef>
                <a:spcPts val="500"/>
              </a:spcBef>
            </a:pPr>
            <a:r>
              <a:rPr lang="en-US" sz="1200" b="1" dirty="0">
                <a:solidFill>
                  <a:schemeClr val="bg1"/>
                </a:solidFill>
                <a:latin typeface="Arial" panose="020B0604020202020204" pitchFamily="34" charset="0"/>
                <a:cs typeface="Arial" panose="020B0604020202020204" pitchFamily="34" charset="0"/>
              </a:rPr>
              <a:t>DO NOT EDIT THIS SLIDE FOR ANY PURPOSE</a:t>
            </a:r>
          </a:p>
        </p:txBody>
      </p:sp>
      <p:sp>
        <p:nvSpPr>
          <p:cNvPr id="85" name="TextBox 84">
            <a:extLst>
              <a:ext uri="{FF2B5EF4-FFF2-40B4-BE49-F238E27FC236}">
                <a16:creationId xmlns:a16="http://schemas.microsoft.com/office/drawing/2014/main" id="{4329FEEB-9128-435C-B874-ABC589493BDC}"/>
              </a:ext>
            </a:extLst>
          </p:cNvPr>
          <p:cNvSpPr txBox="1"/>
          <p:nvPr userDrawn="1"/>
        </p:nvSpPr>
        <p:spPr bwMode="gray">
          <a:xfrm>
            <a:off x="6553161" y="722763"/>
            <a:ext cx="1267383" cy="433452"/>
          </a:xfrm>
          <a:prstGeom prst="rect">
            <a:avLst/>
          </a:prstGeom>
          <a:noFill/>
        </p:spPr>
        <p:txBody>
          <a:bodyPr wrap="square" lIns="0" tIns="0" rIns="0" bIns="0" rtlCol="0">
            <a:spAutoFit/>
          </a:bodyPr>
          <a:lstStyle/>
          <a:p>
            <a:pPr>
              <a:spcBef>
                <a:spcPts val="500"/>
              </a:spcBef>
            </a:pPr>
            <a:r>
              <a:rPr lang="en-US" sz="800" dirty="0">
                <a:solidFill>
                  <a:schemeClr val="bg1"/>
                </a:solidFill>
                <a:latin typeface="Arial" panose="020B0604020202020204" pitchFamily="34" charset="0"/>
                <a:cs typeface="Arial" panose="020B0604020202020204" pitchFamily="34" charset="0"/>
              </a:rPr>
              <a:t>If an edit is necessary,</a:t>
            </a:r>
            <a:br>
              <a:rPr lang="en-US" sz="800" dirty="0">
                <a:solidFill>
                  <a:schemeClr val="bg1"/>
                </a:solidFill>
                <a:latin typeface="Arial" panose="020B0604020202020204" pitchFamily="34" charset="0"/>
                <a:cs typeface="Arial" panose="020B0604020202020204" pitchFamily="34" charset="0"/>
              </a:rPr>
            </a:br>
            <a:r>
              <a:rPr lang="en-US" sz="800" dirty="0">
                <a:solidFill>
                  <a:schemeClr val="bg1"/>
                </a:solidFill>
                <a:latin typeface="Arial" panose="020B0604020202020204" pitchFamily="34" charset="0"/>
                <a:cs typeface="Arial" panose="020B0604020202020204" pitchFamily="34" charset="0"/>
              </a:rPr>
              <a:t>please contact:</a:t>
            </a:r>
          </a:p>
          <a:p>
            <a:pPr>
              <a:spcBef>
                <a:spcPts val="500"/>
              </a:spcBef>
            </a:pPr>
            <a:r>
              <a:rPr lang="en-US" sz="800" b="1" dirty="0">
                <a:solidFill>
                  <a:schemeClr val="bg1"/>
                </a:solidFill>
                <a:latin typeface="Arial" panose="020B0604020202020204" pitchFamily="34" charset="0"/>
                <a:cs typeface="Arial" panose="020B0604020202020204" pitchFamily="34" charset="0"/>
              </a:rPr>
              <a:t>DSS-Requests@eab.com</a:t>
            </a:r>
            <a:endParaRPr lang="en-US" sz="800" b="1" i="1" dirty="0">
              <a:solidFill>
                <a:schemeClr val="bg1"/>
              </a:solidFill>
              <a:latin typeface="Arial" panose="020B0604020202020204" pitchFamily="34" charset="0"/>
              <a:cs typeface="Arial" panose="020B0604020202020204" pitchFamily="34" charset="0"/>
            </a:endParaRPr>
          </a:p>
        </p:txBody>
      </p:sp>
      <p:pic>
        <p:nvPicPr>
          <p:cNvPr id="86" name="Picture 85">
            <a:extLst>
              <a:ext uri="{FF2B5EF4-FFF2-40B4-BE49-F238E27FC236}">
                <a16:creationId xmlns:a16="http://schemas.microsoft.com/office/drawing/2014/main" id="{C502B129-FE71-43BE-80FA-9B921E6DD52B}"/>
              </a:ext>
            </a:extLst>
          </p:cNvPr>
          <p:cNvPicPr>
            <a:picLocks noChangeAspect="1"/>
          </p:cNvPicPr>
          <p:nvPr userDrawn="1"/>
        </p:nvPicPr>
        <p:blipFill>
          <a:blip r:embed="rId4"/>
          <a:stretch>
            <a:fillRect/>
          </a:stretch>
        </p:blipFill>
        <p:spPr bwMode="gray">
          <a:xfrm>
            <a:off x="2643774" y="986010"/>
            <a:ext cx="3136584" cy="3139630"/>
          </a:xfrm>
          <a:prstGeom prst="rect">
            <a:avLst/>
          </a:prstGeom>
        </p:spPr>
      </p:pic>
      <p:grpSp>
        <p:nvGrpSpPr>
          <p:cNvPr id="87" name="Group 86">
            <a:extLst>
              <a:ext uri="{FF2B5EF4-FFF2-40B4-BE49-F238E27FC236}">
                <a16:creationId xmlns:a16="http://schemas.microsoft.com/office/drawing/2014/main" id="{0746E12A-E3AC-4059-88FC-15CCC94A5F72}"/>
              </a:ext>
            </a:extLst>
          </p:cNvPr>
          <p:cNvGrpSpPr/>
          <p:nvPr userDrawn="1"/>
        </p:nvGrpSpPr>
        <p:grpSpPr bwMode="gray">
          <a:xfrm>
            <a:off x="272283" y="905558"/>
            <a:ext cx="1746182" cy="677108"/>
            <a:chOff x="226994" y="941528"/>
            <a:chExt cx="1746182" cy="677108"/>
          </a:xfrm>
        </p:grpSpPr>
        <p:sp>
          <p:nvSpPr>
            <p:cNvPr id="88" name="TextBox 87">
              <a:extLst>
                <a:ext uri="{FF2B5EF4-FFF2-40B4-BE49-F238E27FC236}">
                  <a16:creationId xmlns:a16="http://schemas.microsoft.com/office/drawing/2014/main" id="{FAB2497F-A9B2-464E-B062-CBD0BC070ED4}"/>
                </a:ext>
              </a:extLst>
            </p:cNvPr>
            <p:cNvSpPr txBox="1"/>
            <p:nvPr userDrawn="1"/>
          </p:nvSpPr>
          <p:spPr bwMode="gray">
            <a:xfrm>
              <a:off x="289781" y="941528"/>
              <a:ext cx="1683395" cy="677108"/>
            </a:xfrm>
            <a:prstGeom prst="rect">
              <a:avLst/>
            </a:prstGeom>
            <a:noFill/>
          </p:spPr>
          <p:txBody>
            <a:bodyPr wrap="square" lIns="0" tIns="0" rIns="0" bIns="0" rtlCol="0">
              <a:spAutoFit/>
            </a:bodyPr>
            <a:lstStyle/>
            <a:p>
              <a:pPr>
                <a:spcBef>
                  <a:spcPts val="500"/>
                </a:spcBef>
              </a:pPr>
              <a:r>
                <a:rPr lang="en-US" sz="1100" b="1" dirty="0">
                  <a:latin typeface="+mj-lt"/>
                </a:rPr>
                <a:t>We help schools </a:t>
              </a:r>
              <a:br>
                <a:rPr lang="en-US" sz="1100" b="1" dirty="0">
                  <a:latin typeface="+mj-lt"/>
                </a:rPr>
              </a:br>
              <a:r>
                <a:rPr lang="en-US" sz="1100" b="1" dirty="0">
                  <a:latin typeface="+mj-lt"/>
                </a:rPr>
                <a:t>support students </a:t>
              </a:r>
              <a:br>
                <a:rPr lang="en-US" sz="1100" b="1" dirty="0">
                  <a:latin typeface="+mj-lt"/>
                </a:rPr>
              </a:br>
              <a:r>
                <a:rPr lang="en-US" sz="1100" dirty="0">
                  <a:solidFill>
                    <a:schemeClr val="accent2"/>
                  </a:solidFill>
                  <a:latin typeface="+mj-lt"/>
                </a:rPr>
                <a:t>from enrollment to </a:t>
              </a:r>
              <a:br>
                <a:rPr lang="en-US" sz="1100" dirty="0">
                  <a:solidFill>
                    <a:schemeClr val="accent2"/>
                  </a:solidFill>
                  <a:latin typeface="+mj-lt"/>
                </a:rPr>
              </a:br>
              <a:r>
                <a:rPr lang="en-US" sz="1100" dirty="0">
                  <a:solidFill>
                    <a:schemeClr val="accent2"/>
                  </a:solidFill>
                  <a:latin typeface="+mj-lt"/>
                </a:rPr>
                <a:t>graduation and beyond</a:t>
              </a:r>
            </a:p>
          </p:txBody>
        </p:sp>
        <p:cxnSp>
          <p:nvCxnSpPr>
            <p:cNvPr id="89" name="Straight Connector 88">
              <a:extLst>
                <a:ext uri="{FF2B5EF4-FFF2-40B4-BE49-F238E27FC236}">
                  <a16:creationId xmlns:a16="http://schemas.microsoft.com/office/drawing/2014/main" id="{7D3211F4-48D4-40CA-94E6-E300863157B0}"/>
                </a:ext>
              </a:extLst>
            </p:cNvPr>
            <p:cNvCxnSpPr>
              <a:cxnSpLocks/>
            </p:cNvCxnSpPr>
            <p:nvPr userDrawn="1"/>
          </p:nvCxnSpPr>
          <p:spPr bwMode="gray">
            <a:xfrm flipH="1" flipV="1">
              <a:off x="226994" y="969237"/>
              <a:ext cx="5530" cy="649399"/>
            </a:xfrm>
            <a:prstGeom prst="line">
              <a:avLst/>
            </a:prstGeom>
            <a:ln w="22225">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sp>
        <p:nvSpPr>
          <p:cNvPr id="90" name="TextBox 89">
            <a:extLst>
              <a:ext uri="{FF2B5EF4-FFF2-40B4-BE49-F238E27FC236}">
                <a16:creationId xmlns:a16="http://schemas.microsoft.com/office/drawing/2014/main" id="{145104A4-4D88-4F8D-8D0D-DA4D829CDB69}"/>
              </a:ext>
            </a:extLst>
          </p:cNvPr>
          <p:cNvSpPr txBox="1"/>
          <p:nvPr userDrawn="1"/>
        </p:nvSpPr>
        <p:spPr bwMode="gray">
          <a:xfrm>
            <a:off x="2191780" y="721806"/>
            <a:ext cx="1129389" cy="256737"/>
          </a:xfrm>
          <a:prstGeom prst="rect">
            <a:avLst/>
          </a:prstGeom>
          <a:noFill/>
        </p:spPr>
        <p:txBody>
          <a:bodyPr wrap="square" lIns="0" tIns="0" rIns="0" bIns="0" numCol="1" spcCol="457200" rtlCol="0">
            <a:spAutoFit/>
          </a:bodyPr>
          <a:lstStyle/>
          <a:p>
            <a:pPr marL="112713" indent="-112713">
              <a:lnSpc>
                <a:spcPct val="108000"/>
              </a:lnSpc>
              <a:spcBef>
                <a:spcPts val="400"/>
              </a:spcBef>
              <a:buClr>
                <a:schemeClr val="tx2"/>
              </a:buClr>
              <a:buSzPct val="120000"/>
              <a:buFont typeface="Verdana" panose="020B0604030504040204" pitchFamily="34" charset="0"/>
              <a:buChar char="›"/>
            </a:pPr>
            <a:r>
              <a:rPr lang="en-US" sz="800" dirty="0">
                <a:solidFill>
                  <a:schemeClr val="bg1"/>
                </a:solidFill>
                <a:latin typeface="+mj-lt"/>
              </a:rPr>
              <a:t>Find and enroll your right-fit students</a:t>
            </a:r>
          </a:p>
        </p:txBody>
      </p:sp>
      <p:sp>
        <p:nvSpPr>
          <p:cNvPr id="91" name="TextBox 90">
            <a:extLst>
              <a:ext uri="{FF2B5EF4-FFF2-40B4-BE49-F238E27FC236}">
                <a16:creationId xmlns:a16="http://schemas.microsoft.com/office/drawing/2014/main" id="{FC54F57C-2699-402B-AB62-CFE2C2E6029F}"/>
              </a:ext>
            </a:extLst>
          </p:cNvPr>
          <p:cNvSpPr txBox="1"/>
          <p:nvPr userDrawn="1"/>
        </p:nvSpPr>
        <p:spPr bwMode="gray">
          <a:xfrm>
            <a:off x="5029132" y="721806"/>
            <a:ext cx="1147566" cy="256737"/>
          </a:xfrm>
          <a:prstGeom prst="rect">
            <a:avLst/>
          </a:prstGeom>
          <a:noFill/>
        </p:spPr>
        <p:txBody>
          <a:bodyPr wrap="square" lIns="0" tIns="0" rIns="0" bIns="0" numCol="1" spcCol="457200" rtlCol="0">
            <a:spAutoFit/>
          </a:bodyPr>
          <a:lstStyle/>
          <a:p>
            <a:pPr marL="112713" indent="-112713">
              <a:lnSpc>
                <a:spcPct val="108000"/>
              </a:lnSpc>
              <a:spcBef>
                <a:spcPts val="400"/>
              </a:spcBef>
              <a:buClr>
                <a:schemeClr val="tx2"/>
              </a:buClr>
              <a:buSzPct val="120000"/>
              <a:buFont typeface="Verdana" panose="020B0604030504040204" pitchFamily="34" charset="0"/>
              <a:buChar char="›"/>
            </a:pPr>
            <a:r>
              <a:rPr lang="en-US" sz="800" dirty="0">
                <a:solidFill>
                  <a:schemeClr val="bg1"/>
                </a:solidFill>
                <a:latin typeface="+mj-lt"/>
              </a:rPr>
              <a:t>Support and graduate more students</a:t>
            </a:r>
          </a:p>
        </p:txBody>
      </p:sp>
      <p:sp>
        <p:nvSpPr>
          <p:cNvPr id="92" name="TextBox 91">
            <a:extLst>
              <a:ext uri="{FF2B5EF4-FFF2-40B4-BE49-F238E27FC236}">
                <a16:creationId xmlns:a16="http://schemas.microsoft.com/office/drawing/2014/main" id="{37615EB3-099B-4A5D-8585-1D483FEBC75C}"/>
              </a:ext>
            </a:extLst>
          </p:cNvPr>
          <p:cNvSpPr txBox="1"/>
          <p:nvPr userDrawn="1"/>
        </p:nvSpPr>
        <p:spPr bwMode="gray">
          <a:xfrm>
            <a:off x="3570592" y="4240173"/>
            <a:ext cx="1258401" cy="256737"/>
          </a:xfrm>
          <a:prstGeom prst="rect">
            <a:avLst/>
          </a:prstGeom>
          <a:noFill/>
        </p:spPr>
        <p:txBody>
          <a:bodyPr wrap="square" lIns="0" tIns="0" rIns="0" bIns="0" numCol="1" spcCol="457200" rtlCol="0">
            <a:spAutoFit/>
          </a:bodyPr>
          <a:lstStyle/>
          <a:p>
            <a:pPr marL="112713" indent="-112713">
              <a:lnSpc>
                <a:spcPct val="108000"/>
              </a:lnSpc>
              <a:spcBef>
                <a:spcPts val="600"/>
              </a:spcBef>
              <a:buClr>
                <a:schemeClr val="tx2"/>
              </a:buClr>
              <a:buSzPct val="120000"/>
              <a:buFont typeface="Verdana" panose="020B0604030504040204" pitchFamily="34" charset="0"/>
              <a:buChar char="›"/>
            </a:pPr>
            <a:r>
              <a:rPr lang="en-US" sz="800" dirty="0">
                <a:solidFill>
                  <a:schemeClr val="bg1"/>
                </a:solidFill>
                <a:latin typeface="+mj-lt"/>
              </a:rPr>
              <a:t>Prepare your institution </a:t>
            </a:r>
            <a:br>
              <a:rPr lang="en-US" sz="800" dirty="0">
                <a:solidFill>
                  <a:schemeClr val="bg1"/>
                </a:solidFill>
                <a:latin typeface="+mj-lt"/>
              </a:rPr>
            </a:br>
            <a:r>
              <a:rPr lang="en-US" sz="800" dirty="0">
                <a:solidFill>
                  <a:schemeClr val="bg1"/>
                </a:solidFill>
                <a:latin typeface="+mj-lt"/>
              </a:rPr>
              <a:t>for the future</a:t>
            </a:r>
          </a:p>
        </p:txBody>
      </p:sp>
      <p:sp>
        <p:nvSpPr>
          <p:cNvPr id="93" name="TextBox 92">
            <a:extLst>
              <a:ext uri="{FF2B5EF4-FFF2-40B4-BE49-F238E27FC236}">
                <a16:creationId xmlns:a16="http://schemas.microsoft.com/office/drawing/2014/main" id="{D0CB9116-D65B-4B18-8C9C-0AAB3D431349}"/>
              </a:ext>
            </a:extLst>
          </p:cNvPr>
          <p:cNvSpPr txBox="1"/>
          <p:nvPr userDrawn="1"/>
        </p:nvSpPr>
        <p:spPr bwMode="gray">
          <a:xfrm>
            <a:off x="444085" y="2188209"/>
            <a:ext cx="1162966" cy="115544"/>
          </a:xfrm>
          <a:prstGeom prst="rect">
            <a:avLst/>
          </a:prstGeom>
          <a:noFill/>
        </p:spPr>
        <p:txBody>
          <a:bodyPr wrap="square" lIns="0" tIns="0" rIns="0" bIns="0" numCol="1" spcCol="457200" rtlCol="0">
            <a:spAutoFit/>
          </a:bodyPr>
          <a:lstStyle/>
          <a:p>
            <a:pPr marL="0" marR="0" lvl="0" indent="0" algn="l" defTabSz="537667" rtl="0" eaLnBrk="1" fontAlgn="auto" latinLnBrk="0" hangingPunct="1">
              <a:lnSpc>
                <a:spcPct val="120000"/>
              </a:lnSpc>
              <a:spcBef>
                <a:spcPts val="400"/>
              </a:spcBef>
              <a:spcAft>
                <a:spcPts val="0"/>
              </a:spcAft>
              <a:buClrTx/>
              <a:buSzPct val="120000"/>
              <a:buFont typeface="Verdana" panose="020B0604030504040204" pitchFamily="34" charset="0"/>
              <a:buNone/>
              <a:tabLst/>
              <a:defRPr/>
            </a:pPr>
            <a:r>
              <a:rPr lang="en-US" sz="700" b="1" dirty="0">
                <a:solidFill>
                  <a:schemeClr val="bg1"/>
                </a:solidFill>
              </a:rPr>
              <a:t>ROOTED IN RESEARCH</a:t>
            </a:r>
          </a:p>
        </p:txBody>
      </p:sp>
      <p:sp>
        <p:nvSpPr>
          <p:cNvPr id="94" name="TextBox 93">
            <a:extLst>
              <a:ext uri="{FF2B5EF4-FFF2-40B4-BE49-F238E27FC236}">
                <a16:creationId xmlns:a16="http://schemas.microsoft.com/office/drawing/2014/main" id="{BAD7781D-4B69-4E9A-A4F5-1284EEAD071A}"/>
              </a:ext>
            </a:extLst>
          </p:cNvPr>
          <p:cNvSpPr txBox="1"/>
          <p:nvPr userDrawn="1"/>
        </p:nvSpPr>
        <p:spPr bwMode="gray">
          <a:xfrm>
            <a:off x="903359" y="2369028"/>
            <a:ext cx="732284" cy="200055"/>
          </a:xfrm>
          <a:prstGeom prst="rect">
            <a:avLst/>
          </a:prstGeom>
          <a:noFill/>
        </p:spPr>
        <p:txBody>
          <a:bodyPr wrap="square" lIns="0" tIns="0" rIns="0" bIns="0" rtlCol="0">
            <a:spAutoFit/>
          </a:bodyPr>
          <a:lstStyle/>
          <a:p>
            <a:pPr>
              <a:spcBef>
                <a:spcPts val="500"/>
              </a:spcBef>
            </a:pPr>
            <a:r>
              <a:rPr lang="en-US" sz="650" dirty="0">
                <a:solidFill>
                  <a:schemeClr val="bg1"/>
                </a:solidFill>
              </a:rPr>
              <a:t>Peer-tested </a:t>
            </a:r>
            <a:br>
              <a:rPr lang="en-US" sz="650" dirty="0">
                <a:solidFill>
                  <a:schemeClr val="bg1"/>
                </a:solidFill>
              </a:rPr>
            </a:br>
            <a:r>
              <a:rPr lang="en-US" sz="650" dirty="0">
                <a:solidFill>
                  <a:schemeClr val="bg1"/>
                </a:solidFill>
              </a:rPr>
              <a:t>best practices</a:t>
            </a:r>
          </a:p>
        </p:txBody>
      </p:sp>
      <p:sp>
        <p:nvSpPr>
          <p:cNvPr id="95" name="TextBox 94">
            <a:extLst>
              <a:ext uri="{FF2B5EF4-FFF2-40B4-BE49-F238E27FC236}">
                <a16:creationId xmlns:a16="http://schemas.microsoft.com/office/drawing/2014/main" id="{E8D19EB8-2FB8-470E-9EC0-1C7886B34B78}"/>
              </a:ext>
            </a:extLst>
          </p:cNvPr>
          <p:cNvSpPr txBox="1"/>
          <p:nvPr userDrawn="1"/>
        </p:nvSpPr>
        <p:spPr bwMode="gray">
          <a:xfrm>
            <a:off x="444085" y="2363411"/>
            <a:ext cx="443338" cy="169277"/>
          </a:xfrm>
          <a:prstGeom prst="rect">
            <a:avLst/>
          </a:prstGeom>
          <a:noFill/>
        </p:spPr>
        <p:txBody>
          <a:bodyPr wrap="square" lIns="0" tIns="0" rIns="0" bIns="0" rtlCol="0">
            <a:spAutoFit/>
          </a:bodyPr>
          <a:lstStyle/>
          <a:p>
            <a:pPr>
              <a:spcBef>
                <a:spcPts val="500"/>
              </a:spcBef>
            </a:pPr>
            <a:r>
              <a:rPr lang="en-US" sz="1100" dirty="0">
                <a:solidFill>
                  <a:schemeClr val="tx2"/>
                </a:solidFill>
                <a:latin typeface="+mj-lt"/>
              </a:rPr>
              <a:t>7,500</a:t>
            </a:r>
            <a:r>
              <a:rPr lang="en-US" sz="1100" baseline="30000" dirty="0">
                <a:solidFill>
                  <a:schemeClr val="tx2"/>
                </a:solidFill>
                <a:latin typeface="+mj-lt"/>
              </a:rPr>
              <a:t>+</a:t>
            </a:r>
          </a:p>
        </p:txBody>
      </p:sp>
      <p:sp>
        <p:nvSpPr>
          <p:cNvPr id="96" name="TextBox 95">
            <a:extLst>
              <a:ext uri="{FF2B5EF4-FFF2-40B4-BE49-F238E27FC236}">
                <a16:creationId xmlns:a16="http://schemas.microsoft.com/office/drawing/2014/main" id="{15AFB7A1-F5AF-4325-AE1A-53E6F581A9D4}"/>
              </a:ext>
            </a:extLst>
          </p:cNvPr>
          <p:cNvSpPr txBox="1"/>
          <p:nvPr userDrawn="1"/>
        </p:nvSpPr>
        <p:spPr bwMode="gray">
          <a:xfrm>
            <a:off x="903359" y="2643386"/>
            <a:ext cx="968825" cy="200055"/>
          </a:xfrm>
          <a:prstGeom prst="rect">
            <a:avLst/>
          </a:prstGeom>
          <a:noFill/>
        </p:spPr>
        <p:txBody>
          <a:bodyPr wrap="square" lIns="0" tIns="0" rIns="0" bIns="0" rtlCol="0">
            <a:spAutoFit/>
          </a:bodyPr>
          <a:lstStyle/>
          <a:p>
            <a:pPr>
              <a:spcBef>
                <a:spcPts val="500"/>
              </a:spcBef>
            </a:pPr>
            <a:r>
              <a:rPr lang="en-US" sz="650" spc="-10" baseline="0" dirty="0">
                <a:solidFill>
                  <a:schemeClr val="bg1"/>
                </a:solidFill>
              </a:rPr>
              <a:t>Enrollment innovations </a:t>
            </a:r>
            <a:r>
              <a:rPr lang="en-US" sz="650" dirty="0">
                <a:solidFill>
                  <a:schemeClr val="bg1"/>
                </a:solidFill>
              </a:rPr>
              <a:t>tested annually</a:t>
            </a:r>
          </a:p>
        </p:txBody>
      </p:sp>
      <p:sp>
        <p:nvSpPr>
          <p:cNvPr id="97" name="TextBox 96">
            <a:extLst>
              <a:ext uri="{FF2B5EF4-FFF2-40B4-BE49-F238E27FC236}">
                <a16:creationId xmlns:a16="http://schemas.microsoft.com/office/drawing/2014/main" id="{012182C6-A3AB-4FA5-8EB3-81D644D5C93C}"/>
              </a:ext>
            </a:extLst>
          </p:cNvPr>
          <p:cNvSpPr txBox="1"/>
          <p:nvPr userDrawn="1"/>
        </p:nvSpPr>
        <p:spPr bwMode="gray">
          <a:xfrm>
            <a:off x="444085" y="2637769"/>
            <a:ext cx="443338" cy="169277"/>
          </a:xfrm>
          <a:prstGeom prst="rect">
            <a:avLst/>
          </a:prstGeom>
          <a:noFill/>
        </p:spPr>
        <p:txBody>
          <a:bodyPr wrap="square" lIns="0" tIns="0" rIns="0" bIns="0" rtlCol="0">
            <a:spAutoFit/>
          </a:bodyPr>
          <a:lstStyle/>
          <a:p>
            <a:pPr>
              <a:spcBef>
                <a:spcPts val="500"/>
              </a:spcBef>
            </a:pPr>
            <a:r>
              <a:rPr lang="en-US" sz="1100" dirty="0">
                <a:solidFill>
                  <a:schemeClr val="tx2"/>
                </a:solidFill>
                <a:latin typeface="+mj-lt"/>
              </a:rPr>
              <a:t>500</a:t>
            </a:r>
            <a:r>
              <a:rPr lang="en-US" sz="1100" baseline="30000" dirty="0">
                <a:solidFill>
                  <a:schemeClr val="tx2"/>
                </a:solidFill>
                <a:latin typeface="+mj-lt"/>
              </a:rPr>
              <a:t>+</a:t>
            </a:r>
          </a:p>
        </p:txBody>
      </p:sp>
      <p:grpSp>
        <p:nvGrpSpPr>
          <p:cNvPr id="98" name="Group 97">
            <a:extLst>
              <a:ext uri="{FF2B5EF4-FFF2-40B4-BE49-F238E27FC236}">
                <a16:creationId xmlns:a16="http://schemas.microsoft.com/office/drawing/2014/main" id="{C47A5C34-341E-446B-BD4D-8C3496750DD7}"/>
              </a:ext>
            </a:extLst>
          </p:cNvPr>
          <p:cNvGrpSpPr/>
          <p:nvPr userDrawn="1"/>
        </p:nvGrpSpPr>
        <p:grpSpPr bwMode="gray">
          <a:xfrm>
            <a:off x="264738" y="2196283"/>
            <a:ext cx="108698" cy="108698"/>
            <a:chOff x="4812593" y="3156606"/>
            <a:chExt cx="316374" cy="316374"/>
          </a:xfrm>
        </p:grpSpPr>
        <p:sp>
          <p:nvSpPr>
            <p:cNvPr id="99" name="Oval 98">
              <a:extLst>
                <a:ext uri="{FF2B5EF4-FFF2-40B4-BE49-F238E27FC236}">
                  <a16:creationId xmlns:a16="http://schemas.microsoft.com/office/drawing/2014/main" id="{7CDD4C0E-2417-4E79-9BD0-12091074B23C}"/>
                </a:ext>
              </a:extLst>
            </p:cNvPr>
            <p:cNvSpPr/>
            <p:nvPr/>
          </p:nvSpPr>
          <p:spPr bwMode="gray">
            <a:xfrm>
              <a:off x="4812593" y="3156606"/>
              <a:ext cx="316374" cy="316374"/>
            </a:xfrm>
            <a:prstGeom prst="ellipse">
              <a:avLst/>
            </a:prstGeom>
            <a:solidFill>
              <a:schemeClr val="tx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478" tIns="28239" rIns="56478" bIns="28239" numCol="1" spcCol="0" rtlCol="0" fromWordArt="0" anchor="ctr" anchorCtr="0" forceAA="0" compatLnSpc="1">
              <a:prstTxWarp prst="textNoShape">
                <a:avLst/>
              </a:prstTxWarp>
              <a:noAutofit/>
            </a:bodyPr>
            <a:lstStyle/>
            <a:p>
              <a:pPr algn="ctr"/>
              <a:endParaRPr lang="en-US" sz="699"/>
            </a:p>
          </p:txBody>
        </p:sp>
        <p:sp>
          <p:nvSpPr>
            <p:cNvPr id="100" name="Freeform 12">
              <a:extLst>
                <a:ext uri="{FF2B5EF4-FFF2-40B4-BE49-F238E27FC236}">
                  <a16:creationId xmlns:a16="http://schemas.microsoft.com/office/drawing/2014/main" id="{747F517C-FB19-4082-80E3-0F799BF7C0E3}"/>
                </a:ext>
              </a:extLst>
            </p:cNvPr>
            <p:cNvSpPr/>
            <p:nvPr/>
          </p:nvSpPr>
          <p:spPr bwMode="gray">
            <a:xfrm rot="8100000">
              <a:off x="4899384" y="3263023"/>
              <a:ext cx="100493" cy="103540"/>
            </a:xfrm>
            <a:custGeom>
              <a:avLst/>
              <a:gdLst>
                <a:gd name="connsiteX0" fmla="*/ 0 w 755703"/>
                <a:gd name="connsiteY0" fmla="*/ 0 h 755703"/>
                <a:gd name="connsiteX1" fmla="*/ 755703 w 755703"/>
                <a:gd name="connsiteY1" fmla="*/ 0 h 755703"/>
                <a:gd name="connsiteX2" fmla="*/ 755703 w 755703"/>
                <a:gd name="connsiteY2" fmla="*/ 755703 h 755703"/>
                <a:gd name="connsiteX3" fmla="*/ 0 w 755703"/>
                <a:gd name="connsiteY3" fmla="*/ 755703 h 755703"/>
                <a:gd name="connsiteX4" fmla="*/ 0 w 755703"/>
                <a:gd name="connsiteY4" fmla="*/ 0 h 755703"/>
                <a:gd name="connsiteX0" fmla="*/ 755703 w 847143"/>
                <a:gd name="connsiteY0" fmla="*/ 755703 h 847143"/>
                <a:gd name="connsiteX1" fmla="*/ 0 w 847143"/>
                <a:gd name="connsiteY1" fmla="*/ 755703 h 847143"/>
                <a:gd name="connsiteX2" fmla="*/ 0 w 847143"/>
                <a:gd name="connsiteY2" fmla="*/ 0 h 847143"/>
                <a:gd name="connsiteX3" fmla="*/ 755703 w 847143"/>
                <a:gd name="connsiteY3" fmla="*/ 0 h 847143"/>
                <a:gd name="connsiteX4" fmla="*/ 847143 w 847143"/>
                <a:gd name="connsiteY4" fmla="*/ 847143 h 847143"/>
                <a:gd name="connsiteX0" fmla="*/ 755703 w 755703"/>
                <a:gd name="connsiteY0" fmla="*/ 755703 h 755703"/>
                <a:gd name="connsiteX1" fmla="*/ 0 w 755703"/>
                <a:gd name="connsiteY1" fmla="*/ 755703 h 755703"/>
                <a:gd name="connsiteX2" fmla="*/ 0 w 755703"/>
                <a:gd name="connsiteY2" fmla="*/ 0 h 755703"/>
                <a:gd name="connsiteX3" fmla="*/ 755703 w 755703"/>
                <a:gd name="connsiteY3" fmla="*/ 0 h 755703"/>
                <a:gd name="connsiteX0" fmla="*/ 0 w 755703"/>
                <a:gd name="connsiteY0" fmla="*/ 755703 h 755703"/>
                <a:gd name="connsiteX1" fmla="*/ 0 w 755703"/>
                <a:gd name="connsiteY1" fmla="*/ 0 h 755703"/>
                <a:gd name="connsiteX2" fmla="*/ 755703 w 755703"/>
                <a:gd name="connsiteY2" fmla="*/ 0 h 755703"/>
              </a:gdLst>
              <a:ahLst/>
              <a:cxnLst>
                <a:cxn ang="0">
                  <a:pos x="connsiteX0" y="connsiteY0"/>
                </a:cxn>
                <a:cxn ang="0">
                  <a:pos x="connsiteX1" y="connsiteY1"/>
                </a:cxn>
                <a:cxn ang="0">
                  <a:pos x="connsiteX2" y="connsiteY2"/>
                </a:cxn>
              </a:cxnLst>
              <a:rect l="l" t="t" r="r" b="b"/>
              <a:pathLst>
                <a:path w="755703" h="755703">
                  <a:moveTo>
                    <a:pt x="0" y="755703"/>
                  </a:moveTo>
                  <a:lnTo>
                    <a:pt x="0" y="0"/>
                  </a:lnTo>
                  <a:lnTo>
                    <a:pt x="755703" y="0"/>
                  </a:lnTo>
                </a:path>
              </a:pathLst>
            </a:custGeom>
            <a:noFill/>
            <a:ln w="9525" cap="rnd" cmpd="sng" algn="ctr">
              <a:solidFill>
                <a:schemeClr val="bg1"/>
              </a:solidFill>
              <a:prstDash val="solid"/>
              <a:miter lim="800000"/>
              <a:headEnd type="none" w="med" len="med"/>
              <a:tailEnd type="none" w="med" len="med"/>
            </a:ln>
            <a:effectLst/>
          </p:spPr>
          <p:txBody>
            <a:bodyPr vert="horz" wrap="square" lIns="87231" tIns="43616" rIns="87231" bIns="43616" numCol="1" rtlCol="0" anchor="t" anchorCtr="0" compatLnSpc="1">
              <a:prstTxWarp prst="textNoShape">
                <a:avLst/>
              </a:prstTxWarp>
            </a:bodyPr>
            <a:lstStyle>
              <a:defPPr>
                <a:defRPr lang="en-US"/>
              </a:defPPr>
              <a:lvl1pPr algn="ctr" rtl="0" fontAlgn="base">
                <a:spcBef>
                  <a:spcPct val="0"/>
                </a:spcBef>
                <a:spcAft>
                  <a:spcPct val="0"/>
                </a:spcAft>
                <a:defRPr sz="1300" kern="1200">
                  <a:solidFill>
                    <a:schemeClr val="tx1"/>
                  </a:solidFill>
                  <a:latin typeface="Arial" charset="0"/>
                  <a:ea typeface="+mn-ea"/>
                  <a:cs typeface="+mn-cs"/>
                </a:defRPr>
              </a:lvl1pPr>
              <a:lvl2pPr marL="204083" algn="ctr" rtl="0" fontAlgn="base">
                <a:spcBef>
                  <a:spcPct val="0"/>
                </a:spcBef>
                <a:spcAft>
                  <a:spcPct val="0"/>
                </a:spcAft>
                <a:defRPr sz="1300" kern="1200">
                  <a:solidFill>
                    <a:schemeClr val="tx1"/>
                  </a:solidFill>
                  <a:latin typeface="Arial" charset="0"/>
                  <a:ea typeface="+mn-ea"/>
                  <a:cs typeface="+mn-cs"/>
                </a:defRPr>
              </a:lvl2pPr>
              <a:lvl3pPr marL="408165" algn="ctr" rtl="0" fontAlgn="base">
                <a:spcBef>
                  <a:spcPct val="0"/>
                </a:spcBef>
                <a:spcAft>
                  <a:spcPct val="0"/>
                </a:spcAft>
                <a:defRPr sz="1300" kern="1200">
                  <a:solidFill>
                    <a:schemeClr val="tx1"/>
                  </a:solidFill>
                  <a:latin typeface="Arial" charset="0"/>
                  <a:ea typeface="+mn-ea"/>
                  <a:cs typeface="+mn-cs"/>
                </a:defRPr>
              </a:lvl3pPr>
              <a:lvl4pPr marL="612248" algn="ctr" rtl="0" fontAlgn="base">
                <a:spcBef>
                  <a:spcPct val="0"/>
                </a:spcBef>
                <a:spcAft>
                  <a:spcPct val="0"/>
                </a:spcAft>
                <a:defRPr sz="1300" kern="1200">
                  <a:solidFill>
                    <a:schemeClr val="tx1"/>
                  </a:solidFill>
                  <a:latin typeface="Arial" charset="0"/>
                  <a:ea typeface="+mn-ea"/>
                  <a:cs typeface="+mn-cs"/>
                </a:defRPr>
              </a:lvl4pPr>
              <a:lvl5pPr marL="816331" algn="ctr" rtl="0" fontAlgn="base">
                <a:spcBef>
                  <a:spcPct val="0"/>
                </a:spcBef>
                <a:spcAft>
                  <a:spcPct val="0"/>
                </a:spcAft>
                <a:defRPr sz="1300" kern="1200">
                  <a:solidFill>
                    <a:schemeClr val="tx1"/>
                  </a:solidFill>
                  <a:latin typeface="Arial" charset="0"/>
                  <a:ea typeface="+mn-ea"/>
                  <a:cs typeface="+mn-cs"/>
                </a:defRPr>
              </a:lvl5pPr>
              <a:lvl6pPr marL="1020413" algn="l" defTabSz="408165" rtl="0" eaLnBrk="1" latinLnBrk="0" hangingPunct="1">
                <a:defRPr sz="1300" kern="1200">
                  <a:solidFill>
                    <a:schemeClr val="tx1"/>
                  </a:solidFill>
                  <a:latin typeface="Arial" charset="0"/>
                  <a:ea typeface="+mn-ea"/>
                  <a:cs typeface="+mn-cs"/>
                </a:defRPr>
              </a:lvl6pPr>
              <a:lvl7pPr marL="1224496" algn="l" defTabSz="408165" rtl="0" eaLnBrk="1" latinLnBrk="0" hangingPunct="1">
                <a:defRPr sz="1300" kern="1200">
                  <a:solidFill>
                    <a:schemeClr val="tx1"/>
                  </a:solidFill>
                  <a:latin typeface="Arial" charset="0"/>
                  <a:ea typeface="+mn-ea"/>
                  <a:cs typeface="+mn-cs"/>
                </a:defRPr>
              </a:lvl7pPr>
              <a:lvl8pPr marL="1428579" algn="l" defTabSz="408165" rtl="0" eaLnBrk="1" latinLnBrk="0" hangingPunct="1">
                <a:defRPr sz="1300" kern="1200">
                  <a:solidFill>
                    <a:schemeClr val="tx1"/>
                  </a:solidFill>
                  <a:latin typeface="Arial" charset="0"/>
                  <a:ea typeface="+mn-ea"/>
                  <a:cs typeface="+mn-cs"/>
                </a:defRPr>
              </a:lvl8pPr>
              <a:lvl9pPr marL="1632661" algn="l" defTabSz="408165" rtl="0" eaLnBrk="1" latinLnBrk="0" hangingPunct="1">
                <a:defRPr sz="1300" kern="1200">
                  <a:solidFill>
                    <a:schemeClr val="tx1"/>
                  </a:solidFill>
                  <a:latin typeface="Arial" charset="0"/>
                  <a:ea typeface="+mn-ea"/>
                  <a:cs typeface="+mn-cs"/>
                </a:defRPr>
              </a:lvl9pPr>
            </a:lstStyle>
            <a:p>
              <a:pPr algn="l" defTabSz="1396087"/>
              <a:endParaRPr lang="en-US" sz="959" b="1" dirty="0">
                <a:solidFill>
                  <a:schemeClr val="bg2"/>
                </a:solidFill>
                <a:latin typeface="+mn-lt"/>
              </a:endParaRPr>
            </a:p>
          </p:txBody>
        </p:sp>
      </p:grpSp>
      <p:sp>
        <p:nvSpPr>
          <p:cNvPr id="101" name="TextBox 100">
            <a:extLst>
              <a:ext uri="{FF2B5EF4-FFF2-40B4-BE49-F238E27FC236}">
                <a16:creationId xmlns:a16="http://schemas.microsoft.com/office/drawing/2014/main" id="{84D9BE93-9D00-4B8A-BC5B-B5FA6F43D820}"/>
              </a:ext>
            </a:extLst>
          </p:cNvPr>
          <p:cNvSpPr txBox="1"/>
          <p:nvPr userDrawn="1"/>
        </p:nvSpPr>
        <p:spPr bwMode="gray">
          <a:xfrm>
            <a:off x="444085" y="3092228"/>
            <a:ext cx="1147481" cy="115544"/>
          </a:xfrm>
          <a:prstGeom prst="rect">
            <a:avLst/>
          </a:prstGeom>
          <a:noFill/>
        </p:spPr>
        <p:txBody>
          <a:bodyPr wrap="square" lIns="0" tIns="0" rIns="0" bIns="0" numCol="1" spcCol="457200" rtlCol="0">
            <a:spAutoFit/>
          </a:bodyPr>
          <a:lstStyle/>
          <a:p>
            <a:pPr marL="0" marR="0" lvl="0" indent="0" algn="l" defTabSz="537667" rtl="0" eaLnBrk="1" fontAlgn="auto" latinLnBrk="0" hangingPunct="1">
              <a:lnSpc>
                <a:spcPct val="120000"/>
              </a:lnSpc>
              <a:spcBef>
                <a:spcPts val="400"/>
              </a:spcBef>
              <a:spcAft>
                <a:spcPts val="0"/>
              </a:spcAft>
              <a:buClrTx/>
              <a:buSzPct val="120000"/>
              <a:buFont typeface="Verdana" panose="020B0604030504040204" pitchFamily="34" charset="0"/>
              <a:buNone/>
              <a:tabLst/>
              <a:defRPr/>
            </a:pPr>
            <a:r>
              <a:rPr lang="en-US" sz="700" b="1" dirty="0">
                <a:solidFill>
                  <a:schemeClr val="bg1"/>
                </a:solidFill>
              </a:rPr>
              <a:t>ADVANTAGE OF SCALE</a:t>
            </a:r>
          </a:p>
        </p:txBody>
      </p:sp>
      <p:sp>
        <p:nvSpPr>
          <p:cNvPr id="102" name="TextBox 101">
            <a:extLst>
              <a:ext uri="{FF2B5EF4-FFF2-40B4-BE49-F238E27FC236}">
                <a16:creationId xmlns:a16="http://schemas.microsoft.com/office/drawing/2014/main" id="{4C6F490A-1ECC-42C0-A22F-5DC1CA41C0A9}"/>
              </a:ext>
            </a:extLst>
          </p:cNvPr>
          <p:cNvSpPr txBox="1"/>
          <p:nvPr userDrawn="1"/>
        </p:nvSpPr>
        <p:spPr bwMode="gray">
          <a:xfrm>
            <a:off x="903359" y="3273047"/>
            <a:ext cx="732284" cy="200055"/>
          </a:xfrm>
          <a:prstGeom prst="rect">
            <a:avLst/>
          </a:prstGeom>
          <a:noFill/>
        </p:spPr>
        <p:txBody>
          <a:bodyPr wrap="square" lIns="0" tIns="0" rIns="0" bIns="0" rtlCol="0">
            <a:spAutoFit/>
          </a:bodyPr>
          <a:lstStyle/>
          <a:p>
            <a:pPr>
              <a:spcBef>
                <a:spcPts val="500"/>
              </a:spcBef>
            </a:pPr>
            <a:r>
              <a:rPr lang="en-US" sz="650" dirty="0">
                <a:solidFill>
                  <a:schemeClr val="bg1"/>
                </a:solidFill>
              </a:rPr>
              <a:t>Institutions </a:t>
            </a:r>
            <a:br>
              <a:rPr lang="en-US" sz="650" dirty="0">
                <a:solidFill>
                  <a:schemeClr val="bg1"/>
                </a:solidFill>
              </a:rPr>
            </a:br>
            <a:r>
              <a:rPr lang="en-US" sz="650" dirty="0">
                <a:solidFill>
                  <a:schemeClr val="bg1"/>
                </a:solidFill>
              </a:rPr>
              <a:t>served</a:t>
            </a:r>
          </a:p>
        </p:txBody>
      </p:sp>
      <p:sp>
        <p:nvSpPr>
          <p:cNvPr id="103" name="TextBox 102">
            <a:extLst>
              <a:ext uri="{FF2B5EF4-FFF2-40B4-BE49-F238E27FC236}">
                <a16:creationId xmlns:a16="http://schemas.microsoft.com/office/drawing/2014/main" id="{9FACC39F-C964-4BF3-A5D0-072FE6136D7A}"/>
              </a:ext>
            </a:extLst>
          </p:cNvPr>
          <p:cNvSpPr txBox="1"/>
          <p:nvPr userDrawn="1"/>
        </p:nvSpPr>
        <p:spPr bwMode="gray">
          <a:xfrm>
            <a:off x="444085" y="3267430"/>
            <a:ext cx="443338" cy="169277"/>
          </a:xfrm>
          <a:prstGeom prst="rect">
            <a:avLst/>
          </a:prstGeom>
          <a:noFill/>
        </p:spPr>
        <p:txBody>
          <a:bodyPr wrap="square" lIns="0" tIns="0" rIns="0" bIns="0" rtlCol="0">
            <a:spAutoFit/>
          </a:bodyPr>
          <a:lstStyle/>
          <a:p>
            <a:pPr>
              <a:spcBef>
                <a:spcPts val="500"/>
              </a:spcBef>
            </a:pPr>
            <a:r>
              <a:rPr lang="en-US" sz="1100" dirty="0">
                <a:solidFill>
                  <a:schemeClr val="tx2"/>
                </a:solidFill>
                <a:latin typeface="+mj-lt"/>
              </a:rPr>
              <a:t>1,500</a:t>
            </a:r>
            <a:r>
              <a:rPr lang="en-US" sz="1100" baseline="30000" dirty="0">
                <a:solidFill>
                  <a:schemeClr val="tx2"/>
                </a:solidFill>
                <a:latin typeface="+mj-lt"/>
              </a:rPr>
              <a:t>+</a:t>
            </a:r>
          </a:p>
        </p:txBody>
      </p:sp>
      <p:sp>
        <p:nvSpPr>
          <p:cNvPr id="104" name="TextBox 103">
            <a:extLst>
              <a:ext uri="{FF2B5EF4-FFF2-40B4-BE49-F238E27FC236}">
                <a16:creationId xmlns:a16="http://schemas.microsoft.com/office/drawing/2014/main" id="{91781A47-A99C-457B-9ABA-3F07F4FDAE78}"/>
              </a:ext>
            </a:extLst>
          </p:cNvPr>
          <p:cNvSpPr txBox="1"/>
          <p:nvPr userDrawn="1"/>
        </p:nvSpPr>
        <p:spPr bwMode="gray">
          <a:xfrm>
            <a:off x="903359" y="3547405"/>
            <a:ext cx="933758" cy="200055"/>
          </a:xfrm>
          <a:prstGeom prst="rect">
            <a:avLst/>
          </a:prstGeom>
          <a:noFill/>
        </p:spPr>
        <p:txBody>
          <a:bodyPr wrap="square" lIns="0" tIns="0" rIns="0" bIns="0" rtlCol="0">
            <a:spAutoFit/>
          </a:bodyPr>
          <a:lstStyle/>
          <a:p>
            <a:pPr>
              <a:spcBef>
                <a:spcPts val="500"/>
              </a:spcBef>
            </a:pPr>
            <a:r>
              <a:rPr lang="en-US" sz="650" dirty="0">
                <a:solidFill>
                  <a:schemeClr val="bg1"/>
                </a:solidFill>
              </a:rPr>
              <a:t>Students supported by our SSMS</a:t>
            </a:r>
          </a:p>
        </p:txBody>
      </p:sp>
      <p:sp>
        <p:nvSpPr>
          <p:cNvPr id="105" name="TextBox 104">
            <a:extLst>
              <a:ext uri="{FF2B5EF4-FFF2-40B4-BE49-F238E27FC236}">
                <a16:creationId xmlns:a16="http://schemas.microsoft.com/office/drawing/2014/main" id="{0C0121D9-77D9-40DD-BE40-3610CA71E036}"/>
              </a:ext>
            </a:extLst>
          </p:cNvPr>
          <p:cNvSpPr txBox="1"/>
          <p:nvPr userDrawn="1"/>
        </p:nvSpPr>
        <p:spPr bwMode="gray">
          <a:xfrm>
            <a:off x="444085" y="3541788"/>
            <a:ext cx="460433" cy="169277"/>
          </a:xfrm>
          <a:prstGeom prst="rect">
            <a:avLst/>
          </a:prstGeom>
          <a:noFill/>
        </p:spPr>
        <p:txBody>
          <a:bodyPr wrap="square" lIns="0" tIns="0" rIns="0" bIns="0" rtlCol="0">
            <a:spAutoFit/>
          </a:bodyPr>
          <a:lstStyle/>
          <a:p>
            <a:pPr>
              <a:spcBef>
                <a:spcPts val="500"/>
              </a:spcBef>
            </a:pPr>
            <a:r>
              <a:rPr lang="en-US" sz="1100" baseline="0" dirty="0">
                <a:solidFill>
                  <a:schemeClr val="tx2"/>
                </a:solidFill>
                <a:latin typeface="+mj-lt"/>
              </a:rPr>
              <a:t>3.7 M</a:t>
            </a:r>
            <a:r>
              <a:rPr lang="en-US" sz="1100" baseline="30000" dirty="0">
                <a:solidFill>
                  <a:schemeClr val="tx2"/>
                </a:solidFill>
                <a:latin typeface="+mj-lt"/>
              </a:rPr>
              <a:t>+</a:t>
            </a:r>
          </a:p>
        </p:txBody>
      </p:sp>
      <p:grpSp>
        <p:nvGrpSpPr>
          <p:cNvPr id="106" name="Group 105">
            <a:extLst>
              <a:ext uri="{FF2B5EF4-FFF2-40B4-BE49-F238E27FC236}">
                <a16:creationId xmlns:a16="http://schemas.microsoft.com/office/drawing/2014/main" id="{A8EB32E6-AD63-403B-9D52-8B58266C12B2}"/>
              </a:ext>
            </a:extLst>
          </p:cNvPr>
          <p:cNvGrpSpPr/>
          <p:nvPr userDrawn="1"/>
        </p:nvGrpSpPr>
        <p:grpSpPr bwMode="gray">
          <a:xfrm>
            <a:off x="264738" y="3100302"/>
            <a:ext cx="108698" cy="108698"/>
            <a:chOff x="4812593" y="3156606"/>
            <a:chExt cx="316374" cy="316374"/>
          </a:xfrm>
        </p:grpSpPr>
        <p:sp>
          <p:nvSpPr>
            <p:cNvPr id="107" name="Oval 106">
              <a:extLst>
                <a:ext uri="{FF2B5EF4-FFF2-40B4-BE49-F238E27FC236}">
                  <a16:creationId xmlns:a16="http://schemas.microsoft.com/office/drawing/2014/main" id="{9E1D65CC-2A13-4F84-A053-A1385B0B9A84}"/>
                </a:ext>
              </a:extLst>
            </p:cNvPr>
            <p:cNvSpPr/>
            <p:nvPr/>
          </p:nvSpPr>
          <p:spPr bwMode="gray">
            <a:xfrm>
              <a:off x="4812593" y="3156606"/>
              <a:ext cx="316374" cy="316374"/>
            </a:xfrm>
            <a:prstGeom prst="ellipse">
              <a:avLst/>
            </a:prstGeom>
            <a:solidFill>
              <a:schemeClr val="tx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478" tIns="28239" rIns="56478" bIns="28239" numCol="1" spcCol="0" rtlCol="0" fromWordArt="0" anchor="ctr" anchorCtr="0" forceAA="0" compatLnSpc="1">
              <a:prstTxWarp prst="textNoShape">
                <a:avLst/>
              </a:prstTxWarp>
              <a:noAutofit/>
            </a:bodyPr>
            <a:lstStyle/>
            <a:p>
              <a:pPr algn="ctr"/>
              <a:endParaRPr lang="en-US" sz="699"/>
            </a:p>
          </p:txBody>
        </p:sp>
        <p:sp>
          <p:nvSpPr>
            <p:cNvPr id="108" name="Freeform 12">
              <a:extLst>
                <a:ext uri="{FF2B5EF4-FFF2-40B4-BE49-F238E27FC236}">
                  <a16:creationId xmlns:a16="http://schemas.microsoft.com/office/drawing/2014/main" id="{ACB8E87C-2730-4E4B-9722-31618FDE492D}"/>
                </a:ext>
              </a:extLst>
            </p:cNvPr>
            <p:cNvSpPr/>
            <p:nvPr/>
          </p:nvSpPr>
          <p:spPr bwMode="gray">
            <a:xfrm rot="8100000">
              <a:off x="4899384" y="3263023"/>
              <a:ext cx="100493" cy="103540"/>
            </a:xfrm>
            <a:custGeom>
              <a:avLst/>
              <a:gdLst>
                <a:gd name="connsiteX0" fmla="*/ 0 w 755703"/>
                <a:gd name="connsiteY0" fmla="*/ 0 h 755703"/>
                <a:gd name="connsiteX1" fmla="*/ 755703 w 755703"/>
                <a:gd name="connsiteY1" fmla="*/ 0 h 755703"/>
                <a:gd name="connsiteX2" fmla="*/ 755703 w 755703"/>
                <a:gd name="connsiteY2" fmla="*/ 755703 h 755703"/>
                <a:gd name="connsiteX3" fmla="*/ 0 w 755703"/>
                <a:gd name="connsiteY3" fmla="*/ 755703 h 755703"/>
                <a:gd name="connsiteX4" fmla="*/ 0 w 755703"/>
                <a:gd name="connsiteY4" fmla="*/ 0 h 755703"/>
                <a:gd name="connsiteX0" fmla="*/ 755703 w 847143"/>
                <a:gd name="connsiteY0" fmla="*/ 755703 h 847143"/>
                <a:gd name="connsiteX1" fmla="*/ 0 w 847143"/>
                <a:gd name="connsiteY1" fmla="*/ 755703 h 847143"/>
                <a:gd name="connsiteX2" fmla="*/ 0 w 847143"/>
                <a:gd name="connsiteY2" fmla="*/ 0 h 847143"/>
                <a:gd name="connsiteX3" fmla="*/ 755703 w 847143"/>
                <a:gd name="connsiteY3" fmla="*/ 0 h 847143"/>
                <a:gd name="connsiteX4" fmla="*/ 847143 w 847143"/>
                <a:gd name="connsiteY4" fmla="*/ 847143 h 847143"/>
                <a:gd name="connsiteX0" fmla="*/ 755703 w 755703"/>
                <a:gd name="connsiteY0" fmla="*/ 755703 h 755703"/>
                <a:gd name="connsiteX1" fmla="*/ 0 w 755703"/>
                <a:gd name="connsiteY1" fmla="*/ 755703 h 755703"/>
                <a:gd name="connsiteX2" fmla="*/ 0 w 755703"/>
                <a:gd name="connsiteY2" fmla="*/ 0 h 755703"/>
                <a:gd name="connsiteX3" fmla="*/ 755703 w 755703"/>
                <a:gd name="connsiteY3" fmla="*/ 0 h 755703"/>
                <a:gd name="connsiteX0" fmla="*/ 0 w 755703"/>
                <a:gd name="connsiteY0" fmla="*/ 755703 h 755703"/>
                <a:gd name="connsiteX1" fmla="*/ 0 w 755703"/>
                <a:gd name="connsiteY1" fmla="*/ 0 h 755703"/>
                <a:gd name="connsiteX2" fmla="*/ 755703 w 755703"/>
                <a:gd name="connsiteY2" fmla="*/ 0 h 755703"/>
              </a:gdLst>
              <a:ahLst/>
              <a:cxnLst>
                <a:cxn ang="0">
                  <a:pos x="connsiteX0" y="connsiteY0"/>
                </a:cxn>
                <a:cxn ang="0">
                  <a:pos x="connsiteX1" y="connsiteY1"/>
                </a:cxn>
                <a:cxn ang="0">
                  <a:pos x="connsiteX2" y="connsiteY2"/>
                </a:cxn>
              </a:cxnLst>
              <a:rect l="l" t="t" r="r" b="b"/>
              <a:pathLst>
                <a:path w="755703" h="755703">
                  <a:moveTo>
                    <a:pt x="0" y="755703"/>
                  </a:moveTo>
                  <a:lnTo>
                    <a:pt x="0" y="0"/>
                  </a:lnTo>
                  <a:lnTo>
                    <a:pt x="755703" y="0"/>
                  </a:lnTo>
                </a:path>
              </a:pathLst>
            </a:custGeom>
            <a:noFill/>
            <a:ln w="9525" cap="rnd" cmpd="sng" algn="ctr">
              <a:solidFill>
                <a:schemeClr val="bg1"/>
              </a:solidFill>
              <a:prstDash val="solid"/>
              <a:miter lim="800000"/>
              <a:headEnd type="none" w="med" len="med"/>
              <a:tailEnd type="none" w="med" len="med"/>
            </a:ln>
            <a:effectLst/>
          </p:spPr>
          <p:txBody>
            <a:bodyPr vert="horz" wrap="square" lIns="87231" tIns="43616" rIns="87231" bIns="43616" numCol="1" rtlCol="0" anchor="t" anchorCtr="0" compatLnSpc="1">
              <a:prstTxWarp prst="textNoShape">
                <a:avLst/>
              </a:prstTxWarp>
            </a:bodyPr>
            <a:lstStyle>
              <a:defPPr>
                <a:defRPr lang="en-US"/>
              </a:defPPr>
              <a:lvl1pPr algn="ctr" rtl="0" fontAlgn="base">
                <a:spcBef>
                  <a:spcPct val="0"/>
                </a:spcBef>
                <a:spcAft>
                  <a:spcPct val="0"/>
                </a:spcAft>
                <a:defRPr sz="1300" kern="1200">
                  <a:solidFill>
                    <a:schemeClr val="tx1"/>
                  </a:solidFill>
                  <a:latin typeface="Arial" charset="0"/>
                  <a:ea typeface="+mn-ea"/>
                  <a:cs typeface="+mn-cs"/>
                </a:defRPr>
              </a:lvl1pPr>
              <a:lvl2pPr marL="204083" algn="ctr" rtl="0" fontAlgn="base">
                <a:spcBef>
                  <a:spcPct val="0"/>
                </a:spcBef>
                <a:spcAft>
                  <a:spcPct val="0"/>
                </a:spcAft>
                <a:defRPr sz="1300" kern="1200">
                  <a:solidFill>
                    <a:schemeClr val="tx1"/>
                  </a:solidFill>
                  <a:latin typeface="Arial" charset="0"/>
                  <a:ea typeface="+mn-ea"/>
                  <a:cs typeface="+mn-cs"/>
                </a:defRPr>
              </a:lvl2pPr>
              <a:lvl3pPr marL="408165" algn="ctr" rtl="0" fontAlgn="base">
                <a:spcBef>
                  <a:spcPct val="0"/>
                </a:spcBef>
                <a:spcAft>
                  <a:spcPct val="0"/>
                </a:spcAft>
                <a:defRPr sz="1300" kern="1200">
                  <a:solidFill>
                    <a:schemeClr val="tx1"/>
                  </a:solidFill>
                  <a:latin typeface="Arial" charset="0"/>
                  <a:ea typeface="+mn-ea"/>
                  <a:cs typeface="+mn-cs"/>
                </a:defRPr>
              </a:lvl3pPr>
              <a:lvl4pPr marL="612248" algn="ctr" rtl="0" fontAlgn="base">
                <a:spcBef>
                  <a:spcPct val="0"/>
                </a:spcBef>
                <a:spcAft>
                  <a:spcPct val="0"/>
                </a:spcAft>
                <a:defRPr sz="1300" kern="1200">
                  <a:solidFill>
                    <a:schemeClr val="tx1"/>
                  </a:solidFill>
                  <a:latin typeface="Arial" charset="0"/>
                  <a:ea typeface="+mn-ea"/>
                  <a:cs typeface="+mn-cs"/>
                </a:defRPr>
              </a:lvl4pPr>
              <a:lvl5pPr marL="816331" algn="ctr" rtl="0" fontAlgn="base">
                <a:spcBef>
                  <a:spcPct val="0"/>
                </a:spcBef>
                <a:spcAft>
                  <a:spcPct val="0"/>
                </a:spcAft>
                <a:defRPr sz="1300" kern="1200">
                  <a:solidFill>
                    <a:schemeClr val="tx1"/>
                  </a:solidFill>
                  <a:latin typeface="Arial" charset="0"/>
                  <a:ea typeface="+mn-ea"/>
                  <a:cs typeface="+mn-cs"/>
                </a:defRPr>
              </a:lvl5pPr>
              <a:lvl6pPr marL="1020413" algn="l" defTabSz="408165" rtl="0" eaLnBrk="1" latinLnBrk="0" hangingPunct="1">
                <a:defRPr sz="1300" kern="1200">
                  <a:solidFill>
                    <a:schemeClr val="tx1"/>
                  </a:solidFill>
                  <a:latin typeface="Arial" charset="0"/>
                  <a:ea typeface="+mn-ea"/>
                  <a:cs typeface="+mn-cs"/>
                </a:defRPr>
              </a:lvl6pPr>
              <a:lvl7pPr marL="1224496" algn="l" defTabSz="408165" rtl="0" eaLnBrk="1" latinLnBrk="0" hangingPunct="1">
                <a:defRPr sz="1300" kern="1200">
                  <a:solidFill>
                    <a:schemeClr val="tx1"/>
                  </a:solidFill>
                  <a:latin typeface="Arial" charset="0"/>
                  <a:ea typeface="+mn-ea"/>
                  <a:cs typeface="+mn-cs"/>
                </a:defRPr>
              </a:lvl7pPr>
              <a:lvl8pPr marL="1428579" algn="l" defTabSz="408165" rtl="0" eaLnBrk="1" latinLnBrk="0" hangingPunct="1">
                <a:defRPr sz="1300" kern="1200">
                  <a:solidFill>
                    <a:schemeClr val="tx1"/>
                  </a:solidFill>
                  <a:latin typeface="Arial" charset="0"/>
                  <a:ea typeface="+mn-ea"/>
                  <a:cs typeface="+mn-cs"/>
                </a:defRPr>
              </a:lvl8pPr>
              <a:lvl9pPr marL="1632661" algn="l" defTabSz="408165" rtl="0" eaLnBrk="1" latinLnBrk="0" hangingPunct="1">
                <a:defRPr sz="1300" kern="1200">
                  <a:solidFill>
                    <a:schemeClr val="tx1"/>
                  </a:solidFill>
                  <a:latin typeface="Arial" charset="0"/>
                  <a:ea typeface="+mn-ea"/>
                  <a:cs typeface="+mn-cs"/>
                </a:defRPr>
              </a:lvl9pPr>
            </a:lstStyle>
            <a:p>
              <a:pPr algn="l" defTabSz="1396087"/>
              <a:endParaRPr lang="en-US" sz="959" b="1" dirty="0">
                <a:solidFill>
                  <a:schemeClr val="bg2"/>
                </a:solidFill>
                <a:latin typeface="+mn-lt"/>
              </a:endParaRPr>
            </a:p>
          </p:txBody>
        </p:sp>
      </p:grpSp>
      <p:sp>
        <p:nvSpPr>
          <p:cNvPr id="109" name="TextBox 108">
            <a:extLst>
              <a:ext uri="{FF2B5EF4-FFF2-40B4-BE49-F238E27FC236}">
                <a16:creationId xmlns:a16="http://schemas.microsoft.com/office/drawing/2014/main" id="{B097CE8B-F5F7-4A9E-AF24-14655FAB51A2}"/>
              </a:ext>
            </a:extLst>
          </p:cNvPr>
          <p:cNvSpPr txBox="1"/>
          <p:nvPr userDrawn="1"/>
        </p:nvSpPr>
        <p:spPr bwMode="gray">
          <a:xfrm>
            <a:off x="444085" y="3983973"/>
            <a:ext cx="1147481" cy="115544"/>
          </a:xfrm>
          <a:prstGeom prst="rect">
            <a:avLst/>
          </a:prstGeom>
          <a:noFill/>
        </p:spPr>
        <p:txBody>
          <a:bodyPr wrap="square" lIns="0" tIns="0" rIns="0" bIns="0" numCol="1" spcCol="457200" rtlCol="0">
            <a:spAutoFit/>
          </a:bodyPr>
          <a:lstStyle/>
          <a:p>
            <a:pPr marL="0" marR="0" lvl="0" indent="0" algn="l" defTabSz="537667" rtl="0" eaLnBrk="1" fontAlgn="auto" latinLnBrk="0" hangingPunct="1">
              <a:lnSpc>
                <a:spcPct val="120000"/>
              </a:lnSpc>
              <a:spcBef>
                <a:spcPts val="400"/>
              </a:spcBef>
              <a:spcAft>
                <a:spcPts val="0"/>
              </a:spcAft>
              <a:buClrTx/>
              <a:buSzPct val="120000"/>
              <a:buFont typeface="Verdana" panose="020B0604030504040204" pitchFamily="34" charset="0"/>
              <a:buNone/>
              <a:tabLst/>
              <a:defRPr/>
            </a:pPr>
            <a:r>
              <a:rPr lang="en-US" sz="700" b="1" dirty="0">
                <a:solidFill>
                  <a:schemeClr val="bg1"/>
                </a:solidFill>
              </a:rPr>
              <a:t>WE DELIVER RESULTS</a:t>
            </a:r>
          </a:p>
        </p:txBody>
      </p:sp>
      <p:sp>
        <p:nvSpPr>
          <p:cNvPr id="110" name="TextBox 109">
            <a:extLst>
              <a:ext uri="{FF2B5EF4-FFF2-40B4-BE49-F238E27FC236}">
                <a16:creationId xmlns:a16="http://schemas.microsoft.com/office/drawing/2014/main" id="{A05ECBA9-E8C6-4CBD-85E3-C4A7291E6D73}"/>
              </a:ext>
            </a:extLst>
          </p:cNvPr>
          <p:cNvSpPr txBox="1"/>
          <p:nvPr userDrawn="1"/>
        </p:nvSpPr>
        <p:spPr bwMode="gray">
          <a:xfrm>
            <a:off x="903359" y="4164792"/>
            <a:ext cx="1048201" cy="400110"/>
          </a:xfrm>
          <a:prstGeom prst="rect">
            <a:avLst/>
          </a:prstGeom>
          <a:noFill/>
        </p:spPr>
        <p:txBody>
          <a:bodyPr wrap="square" lIns="0" tIns="0" rIns="0" bIns="0" rtlCol="0">
            <a:spAutoFit/>
          </a:bodyPr>
          <a:lstStyle/>
          <a:p>
            <a:pPr>
              <a:spcBef>
                <a:spcPts val="500"/>
              </a:spcBef>
            </a:pPr>
            <a:r>
              <a:rPr lang="en-US" sz="650" spc="-20" baseline="0" dirty="0">
                <a:solidFill>
                  <a:schemeClr val="bg1"/>
                </a:solidFill>
              </a:rPr>
              <a:t>Of our partners continue </a:t>
            </a:r>
            <a:r>
              <a:rPr lang="en-US" sz="650" spc="-10" baseline="0" dirty="0">
                <a:solidFill>
                  <a:schemeClr val="bg1"/>
                </a:solidFill>
              </a:rPr>
              <a:t>with us year after year, </a:t>
            </a:r>
            <a:r>
              <a:rPr lang="en-US" sz="650" dirty="0">
                <a:solidFill>
                  <a:schemeClr val="bg1"/>
                </a:solidFill>
              </a:rPr>
              <a:t>reflecting the goals we </a:t>
            </a:r>
            <a:br>
              <a:rPr lang="en-US" sz="650" dirty="0">
                <a:solidFill>
                  <a:schemeClr val="bg1"/>
                </a:solidFill>
              </a:rPr>
            </a:br>
            <a:r>
              <a:rPr lang="en-US" sz="650" b="1" dirty="0">
                <a:solidFill>
                  <a:schemeClr val="tx2"/>
                </a:solidFill>
              </a:rPr>
              <a:t>achieve together</a:t>
            </a:r>
          </a:p>
        </p:txBody>
      </p:sp>
      <p:sp>
        <p:nvSpPr>
          <p:cNvPr id="111" name="TextBox 110">
            <a:extLst>
              <a:ext uri="{FF2B5EF4-FFF2-40B4-BE49-F238E27FC236}">
                <a16:creationId xmlns:a16="http://schemas.microsoft.com/office/drawing/2014/main" id="{FA5457EF-B606-4101-B039-12255317A82E}"/>
              </a:ext>
            </a:extLst>
          </p:cNvPr>
          <p:cNvSpPr txBox="1"/>
          <p:nvPr userDrawn="1"/>
        </p:nvSpPr>
        <p:spPr bwMode="gray">
          <a:xfrm>
            <a:off x="444085" y="4159175"/>
            <a:ext cx="338278" cy="169277"/>
          </a:xfrm>
          <a:prstGeom prst="rect">
            <a:avLst/>
          </a:prstGeom>
          <a:noFill/>
        </p:spPr>
        <p:txBody>
          <a:bodyPr wrap="square" lIns="0" tIns="0" rIns="0" bIns="0" rtlCol="0">
            <a:spAutoFit/>
          </a:bodyPr>
          <a:lstStyle/>
          <a:p>
            <a:pPr>
              <a:spcBef>
                <a:spcPts val="500"/>
              </a:spcBef>
            </a:pPr>
            <a:r>
              <a:rPr lang="en-US" sz="1100" baseline="0" dirty="0">
                <a:solidFill>
                  <a:schemeClr val="tx2"/>
                </a:solidFill>
                <a:latin typeface="+mj-lt"/>
              </a:rPr>
              <a:t>95%</a:t>
            </a:r>
            <a:endParaRPr lang="en-US" sz="1100" baseline="30000" dirty="0">
              <a:solidFill>
                <a:schemeClr val="tx2"/>
              </a:solidFill>
              <a:latin typeface="+mj-lt"/>
            </a:endParaRPr>
          </a:p>
        </p:txBody>
      </p:sp>
      <p:grpSp>
        <p:nvGrpSpPr>
          <p:cNvPr id="112" name="Group 111">
            <a:extLst>
              <a:ext uri="{FF2B5EF4-FFF2-40B4-BE49-F238E27FC236}">
                <a16:creationId xmlns:a16="http://schemas.microsoft.com/office/drawing/2014/main" id="{67DDFA0C-C743-40E5-B51B-84314DF6EDFF}"/>
              </a:ext>
            </a:extLst>
          </p:cNvPr>
          <p:cNvGrpSpPr/>
          <p:nvPr userDrawn="1"/>
        </p:nvGrpSpPr>
        <p:grpSpPr bwMode="gray">
          <a:xfrm>
            <a:off x="264738" y="3992047"/>
            <a:ext cx="108698" cy="108698"/>
            <a:chOff x="4812593" y="3156606"/>
            <a:chExt cx="316374" cy="316374"/>
          </a:xfrm>
        </p:grpSpPr>
        <p:sp>
          <p:nvSpPr>
            <p:cNvPr id="113" name="Oval 112">
              <a:extLst>
                <a:ext uri="{FF2B5EF4-FFF2-40B4-BE49-F238E27FC236}">
                  <a16:creationId xmlns:a16="http://schemas.microsoft.com/office/drawing/2014/main" id="{A42BE485-D66C-4899-97F0-D0E866A2CB72}"/>
                </a:ext>
              </a:extLst>
            </p:cNvPr>
            <p:cNvSpPr/>
            <p:nvPr/>
          </p:nvSpPr>
          <p:spPr bwMode="gray">
            <a:xfrm>
              <a:off x="4812593" y="3156606"/>
              <a:ext cx="316374" cy="316374"/>
            </a:xfrm>
            <a:prstGeom prst="ellipse">
              <a:avLst/>
            </a:prstGeom>
            <a:solidFill>
              <a:schemeClr val="tx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6478" tIns="28239" rIns="56478" bIns="28239" numCol="1" spcCol="0" rtlCol="0" fromWordArt="0" anchor="ctr" anchorCtr="0" forceAA="0" compatLnSpc="1">
              <a:prstTxWarp prst="textNoShape">
                <a:avLst/>
              </a:prstTxWarp>
              <a:noAutofit/>
            </a:bodyPr>
            <a:lstStyle/>
            <a:p>
              <a:pPr algn="ctr"/>
              <a:endParaRPr lang="en-US" sz="699"/>
            </a:p>
          </p:txBody>
        </p:sp>
        <p:sp>
          <p:nvSpPr>
            <p:cNvPr id="114" name="Freeform 12">
              <a:extLst>
                <a:ext uri="{FF2B5EF4-FFF2-40B4-BE49-F238E27FC236}">
                  <a16:creationId xmlns:a16="http://schemas.microsoft.com/office/drawing/2014/main" id="{A7E78A29-C978-42CC-A512-5E661B096E89}"/>
                </a:ext>
              </a:extLst>
            </p:cNvPr>
            <p:cNvSpPr/>
            <p:nvPr/>
          </p:nvSpPr>
          <p:spPr bwMode="gray">
            <a:xfrm rot="8100000">
              <a:off x="4899384" y="3263023"/>
              <a:ext cx="100493" cy="103540"/>
            </a:xfrm>
            <a:custGeom>
              <a:avLst/>
              <a:gdLst>
                <a:gd name="connsiteX0" fmla="*/ 0 w 755703"/>
                <a:gd name="connsiteY0" fmla="*/ 0 h 755703"/>
                <a:gd name="connsiteX1" fmla="*/ 755703 w 755703"/>
                <a:gd name="connsiteY1" fmla="*/ 0 h 755703"/>
                <a:gd name="connsiteX2" fmla="*/ 755703 w 755703"/>
                <a:gd name="connsiteY2" fmla="*/ 755703 h 755703"/>
                <a:gd name="connsiteX3" fmla="*/ 0 w 755703"/>
                <a:gd name="connsiteY3" fmla="*/ 755703 h 755703"/>
                <a:gd name="connsiteX4" fmla="*/ 0 w 755703"/>
                <a:gd name="connsiteY4" fmla="*/ 0 h 755703"/>
                <a:gd name="connsiteX0" fmla="*/ 755703 w 847143"/>
                <a:gd name="connsiteY0" fmla="*/ 755703 h 847143"/>
                <a:gd name="connsiteX1" fmla="*/ 0 w 847143"/>
                <a:gd name="connsiteY1" fmla="*/ 755703 h 847143"/>
                <a:gd name="connsiteX2" fmla="*/ 0 w 847143"/>
                <a:gd name="connsiteY2" fmla="*/ 0 h 847143"/>
                <a:gd name="connsiteX3" fmla="*/ 755703 w 847143"/>
                <a:gd name="connsiteY3" fmla="*/ 0 h 847143"/>
                <a:gd name="connsiteX4" fmla="*/ 847143 w 847143"/>
                <a:gd name="connsiteY4" fmla="*/ 847143 h 847143"/>
                <a:gd name="connsiteX0" fmla="*/ 755703 w 755703"/>
                <a:gd name="connsiteY0" fmla="*/ 755703 h 755703"/>
                <a:gd name="connsiteX1" fmla="*/ 0 w 755703"/>
                <a:gd name="connsiteY1" fmla="*/ 755703 h 755703"/>
                <a:gd name="connsiteX2" fmla="*/ 0 w 755703"/>
                <a:gd name="connsiteY2" fmla="*/ 0 h 755703"/>
                <a:gd name="connsiteX3" fmla="*/ 755703 w 755703"/>
                <a:gd name="connsiteY3" fmla="*/ 0 h 755703"/>
                <a:gd name="connsiteX0" fmla="*/ 0 w 755703"/>
                <a:gd name="connsiteY0" fmla="*/ 755703 h 755703"/>
                <a:gd name="connsiteX1" fmla="*/ 0 w 755703"/>
                <a:gd name="connsiteY1" fmla="*/ 0 h 755703"/>
                <a:gd name="connsiteX2" fmla="*/ 755703 w 755703"/>
                <a:gd name="connsiteY2" fmla="*/ 0 h 755703"/>
              </a:gdLst>
              <a:ahLst/>
              <a:cxnLst>
                <a:cxn ang="0">
                  <a:pos x="connsiteX0" y="connsiteY0"/>
                </a:cxn>
                <a:cxn ang="0">
                  <a:pos x="connsiteX1" y="connsiteY1"/>
                </a:cxn>
                <a:cxn ang="0">
                  <a:pos x="connsiteX2" y="connsiteY2"/>
                </a:cxn>
              </a:cxnLst>
              <a:rect l="l" t="t" r="r" b="b"/>
              <a:pathLst>
                <a:path w="755703" h="755703">
                  <a:moveTo>
                    <a:pt x="0" y="755703"/>
                  </a:moveTo>
                  <a:lnTo>
                    <a:pt x="0" y="0"/>
                  </a:lnTo>
                  <a:lnTo>
                    <a:pt x="755703" y="0"/>
                  </a:lnTo>
                </a:path>
              </a:pathLst>
            </a:custGeom>
            <a:noFill/>
            <a:ln w="9525" cap="rnd" cmpd="sng" algn="ctr">
              <a:solidFill>
                <a:schemeClr val="bg1"/>
              </a:solidFill>
              <a:prstDash val="solid"/>
              <a:miter lim="800000"/>
              <a:headEnd type="none" w="med" len="med"/>
              <a:tailEnd type="none" w="med" len="med"/>
            </a:ln>
            <a:effectLst/>
          </p:spPr>
          <p:txBody>
            <a:bodyPr vert="horz" wrap="square" lIns="87231" tIns="43616" rIns="87231" bIns="43616" numCol="1" rtlCol="0" anchor="t" anchorCtr="0" compatLnSpc="1">
              <a:prstTxWarp prst="textNoShape">
                <a:avLst/>
              </a:prstTxWarp>
            </a:bodyPr>
            <a:lstStyle>
              <a:defPPr>
                <a:defRPr lang="en-US"/>
              </a:defPPr>
              <a:lvl1pPr algn="ctr" rtl="0" fontAlgn="base">
                <a:spcBef>
                  <a:spcPct val="0"/>
                </a:spcBef>
                <a:spcAft>
                  <a:spcPct val="0"/>
                </a:spcAft>
                <a:defRPr sz="1300" kern="1200">
                  <a:solidFill>
                    <a:schemeClr val="tx1"/>
                  </a:solidFill>
                  <a:latin typeface="Arial" charset="0"/>
                  <a:ea typeface="+mn-ea"/>
                  <a:cs typeface="+mn-cs"/>
                </a:defRPr>
              </a:lvl1pPr>
              <a:lvl2pPr marL="204083" algn="ctr" rtl="0" fontAlgn="base">
                <a:spcBef>
                  <a:spcPct val="0"/>
                </a:spcBef>
                <a:spcAft>
                  <a:spcPct val="0"/>
                </a:spcAft>
                <a:defRPr sz="1300" kern="1200">
                  <a:solidFill>
                    <a:schemeClr val="tx1"/>
                  </a:solidFill>
                  <a:latin typeface="Arial" charset="0"/>
                  <a:ea typeface="+mn-ea"/>
                  <a:cs typeface="+mn-cs"/>
                </a:defRPr>
              </a:lvl2pPr>
              <a:lvl3pPr marL="408165" algn="ctr" rtl="0" fontAlgn="base">
                <a:spcBef>
                  <a:spcPct val="0"/>
                </a:spcBef>
                <a:spcAft>
                  <a:spcPct val="0"/>
                </a:spcAft>
                <a:defRPr sz="1300" kern="1200">
                  <a:solidFill>
                    <a:schemeClr val="tx1"/>
                  </a:solidFill>
                  <a:latin typeface="Arial" charset="0"/>
                  <a:ea typeface="+mn-ea"/>
                  <a:cs typeface="+mn-cs"/>
                </a:defRPr>
              </a:lvl3pPr>
              <a:lvl4pPr marL="612248" algn="ctr" rtl="0" fontAlgn="base">
                <a:spcBef>
                  <a:spcPct val="0"/>
                </a:spcBef>
                <a:spcAft>
                  <a:spcPct val="0"/>
                </a:spcAft>
                <a:defRPr sz="1300" kern="1200">
                  <a:solidFill>
                    <a:schemeClr val="tx1"/>
                  </a:solidFill>
                  <a:latin typeface="Arial" charset="0"/>
                  <a:ea typeface="+mn-ea"/>
                  <a:cs typeface="+mn-cs"/>
                </a:defRPr>
              </a:lvl4pPr>
              <a:lvl5pPr marL="816331" algn="ctr" rtl="0" fontAlgn="base">
                <a:spcBef>
                  <a:spcPct val="0"/>
                </a:spcBef>
                <a:spcAft>
                  <a:spcPct val="0"/>
                </a:spcAft>
                <a:defRPr sz="1300" kern="1200">
                  <a:solidFill>
                    <a:schemeClr val="tx1"/>
                  </a:solidFill>
                  <a:latin typeface="Arial" charset="0"/>
                  <a:ea typeface="+mn-ea"/>
                  <a:cs typeface="+mn-cs"/>
                </a:defRPr>
              </a:lvl5pPr>
              <a:lvl6pPr marL="1020413" algn="l" defTabSz="408165" rtl="0" eaLnBrk="1" latinLnBrk="0" hangingPunct="1">
                <a:defRPr sz="1300" kern="1200">
                  <a:solidFill>
                    <a:schemeClr val="tx1"/>
                  </a:solidFill>
                  <a:latin typeface="Arial" charset="0"/>
                  <a:ea typeface="+mn-ea"/>
                  <a:cs typeface="+mn-cs"/>
                </a:defRPr>
              </a:lvl6pPr>
              <a:lvl7pPr marL="1224496" algn="l" defTabSz="408165" rtl="0" eaLnBrk="1" latinLnBrk="0" hangingPunct="1">
                <a:defRPr sz="1300" kern="1200">
                  <a:solidFill>
                    <a:schemeClr val="tx1"/>
                  </a:solidFill>
                  <a:latin typeface="Arial" charset="0"/>
                  <a:ea typeface="+mn-ea"/>
                  <a:cs typeface="+mn-cs"/>
                </a:defRPr>
              </a:lvl7pPr>
              <a:lvl8pPr marL="1428579" algn="l" defTabSz="408165" rtl="0" eaLnBrk="1" latinLnBrk="0" hangingPunct="1">
                <a:defRPr sz="1300" kern="1200">
                  <a:solidFill>
                    <a:schemeClr val="tx1"/>
                  </a:solidFill>
                  <a:latin typeface="Arial" charset="0"/>
                  <a:ea typeface="+mn-ea"/>
                  <a:cs typeface="+mn-cs"/>
                </a:defRPr>
              </a:lvl8pPr>
              <a:lvl9pPr marL="1632661" algn="l" defTabSz="408165" rtl="0" eaLnBrk="1" latinLnBrk="0" hangingPunct="1">
                <a:defRPr sz="1300" kern="1200">
                  <a:solidFill>
                    <a:schemeClr val="tx1"/>
                  </a:solidFill>
                  <a:latin typeface="Arial" charset="0"/>
                  <a:ea typeface="+mn-ea"/>
                  <a:cs typeface="+mn-cs"/>
                </a:defRPr>
              </a:lvl9pPr>
            </a:lstStyle>
            <a:p>
              <a:pPr algn="l" defTabSz="1396087"/>
              <a:endParaRPr lang="en-US" sz="959" b="1" dirty="0">
                <a:solidFill>
                  <a:schemeClr val="bg2"/>
                </a:solidFill>
                <a:latin typeface="+mn-lt"/>
              </a:endParaRPr>
            </a:p>
          </p:txBody>
        </p:sp>
      </p:grpSp>
      <p:pic>
        <p:nvPicPr>
          <p:cNvPr id="115" name="Picture 114">
            <a:extLst>
              <a:ext uri="{FF2B5EF4-FFF2-40B4-BE49-F238E27FC236}">
                <a16:creationId xmlns:a16="http://schemas.microsoft.com/office/drawing/2014/main" id="{177A9767-839C-4786-954B-2C6161E9CB3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bwMode="gray">
          <a:xfrm>
            <a:off x="255892" y="182579"/>
            <a:ext cx="1090389" cy="417192"/>
          </a:xfrm>
          <a:prstGeom prst="rect">
            <a:avLst/>
          </a:prstGeom>
        </p:spPr>
      </p:pic>
      <p:sp>
        <p:nvSpPr>
          <p:cNvPr id="116" name="Rectangle 115">
            <a:extLst>
              <a:ext uri="{FF2B5EF4-FFF2-40B4-BE49-F238E27FC236}">
                <a16:creationId xmlns:a16="http://schemas.microsoft.com/office/drawing/2014/main" id="{1F549B42-A2C8-458D-B1A4-0F53EB86C183}"/>
              </a:ext>
            </a:extLst>
          </p:cNvPr>
          <p:cNvSpPr/>
          <p:nvPr userDrawn="1"/>
        </p:nvSpPr>
        <p:spPr bwMode="gray">
          <a:xfrm>
            <a:off x="1321255" y="360187"/>
            <a:ext cx="4843169" cy="96950"/>
          </a:xfrm>
          <a:prstGeom prst="rect">
            <a:avLst/>
          </a:prstGeom>
        </p:spPr>
        <p:txBody>
          <a:bodyPr wrap="square" lIns="0" tIns="0" rIns="0" bIns="0">
            <a:spAutoFit/>
          </a:bodyPr>
          <a:lstStyle/>
          <a:p>
            <a:pPr algn="r">
              <a:spcBef>
                <a:spcPts val="500"/>
              </a:spcBef>
            </a:pPr>
            <a:r>
              <a:rPr lang="en-US" sz="620" spc="0" baseline="0" dirty="0">
                <a:solidFill>
                  <a:schemeClr val="accent3"/>
                </a:solidFill>
              </a:rPr>
              <a:t>K-12   |   Community Colleges   |   Four-Year Colleges and Universities   |   Graduate and Adult Learning</a:t>
            </a:r>
          </a:p>
        </p:txBody>
      </p:sp>
      <p:sp>
        <p:nvSpPr>
          <p:cNvPr id="3" name="Oval 2">
            <a:extLst>
              <a:ext uri="{FF2B5EF4-FFF2-40B4-BE49-F238E27FC236}">
                <a16:creationId xmlns:a16="http://schemas.microsoft.com/office/drawing/2014/main" id="{F1A292E5-28B4-424F-B64E-471CCA2C8EF1}"/>
              </a:ext>
            </a:extLst>
          </p:cNvPr>
          <p:cNvSpPr>
            <a:spLocks noChangeAspect="1"/>
          </p:cNvSpPr>
          <p:nvPr userDrawn="1"/>
        </p:nvSpPr>
        <p:spPr bwMode="gray">
          <a:xfrm>
            <a:off x="3532130" y="1874597"/>
            <a:ext cx="1362456" cy="136245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2" name="Text Placeholder 1">
            <a:extLst>
              <a:ext uri="{FF2B5EF4-FFF2-40B4-BE49-F238E27FC236}">
                <a16:creationId xmlns:a16="http://schemas.microsoft.com/office/drawing/2014/main" id="{58D487A4-9706-44F3-8227-9C3CE72FB4FE}"/>
              </a:ext>
            </a:extLst>
          </p:cNvPr>
          <p:cNvSpPr txBox="1">
            <a:spLocks/>
          </p:cNvSpPr>
          <p:nvPr userDrawn="1"/>
        </p:nvSpPr>
        <p:spPr bwMode="gray">
          <a:xfrm>
            <a:off x="6469249" y="1374747"/>
            <a:ext cx="1382195" cy="802784"/>
          </a:xfrm>
          <a:prstGeom prst="rect">
            <a:avLst/>
          </a:prstGeom>
          <a:solidFill>
            <a:srgbClr val="009900"/>
          </a:solidFill>
        </p:spPr>
        <p:txBody>
          <a:bodyPr vert="horz" wrap="square" lIns="64008" tIns="45720" rIns="64008" bIns="45720" rtlCol="0">
            <a:spAutoFit/>
          </a:bodyPr>
          <a:lstStyle>
            <a:lvl1pPr marL="112713"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1pPr>
            <a:lvl2pPr marL="230188" indent="-117475"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8788" indent="-115888"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a:buFont typeface="Arial" pitchFamily="34" charset="0"/>
              <a:buNone/>
            </a:pPr>
            <a:r>
              <a:rPr lang="en-US" sz="1100" b="1" dirty="0">
                <a:solidFill>
                  <a:schemeClr val="bg1"/>
                </a:solidFill>
                <a:latin typeface="Arial" panose="020B0604020202020204" pitchFamily="34" charset="0"/>
                <a:cs typeface="Arial" panose="020B0604020202020204" pitchFamily="34" charset="0"/>
              </a:rPr>
              <a:t>Script can be found here:</a:t>
            </a:r>
          </a:p>
          <a:p>
            <a:pPr marL="0" marR="0" lvl="0" indent="0" algn="l" defTabSz="1018879" rtl="0" eaLnBrk="1" fontAlgn="auto" latinLnBrk="0" hangingPunct="1">
              <a:lnSpc>
                <a:spcPct val="100000"/>
              </a:lnSpc>
              <a:spcBef>
                <a:spcPts val="500"/>
              </a:spcBef>
              <a:spcAft>
                <a:spcPts val="0"/>
              </a:spcAft>
              <a:buClrTx/>
              <a:buSzTx/>
              <a:buFont typeface="Arial" pitchFamily="34" charset="0"/>
              <a:buNone/>
              <a:tabLst/>
              <a:defRPr/>
            </a:pPr>
            <a:r>
              <a:rPr lang="en-US" dirty="0">
                <a:solidFill>
                  <a:schemeClr val="bg1"/>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https://eab.box.com/v/eab-one-pager-script</a:t>
            </a:r>
            <a:r>
              <a:rPr lang="en-US" dirty="0">
                <a:solidFill>
                  <a:schemeClr val="bg1"/>
                </a:solidFill>
                <a:latin typeface="Arial" panose="020B0604020202020204" pitchFamily="34" charset="0"/>
                <a:cs typeface="Arial" panose="020B0604020202020204" pitchFamily="34" charset="0"/>
              </a:rPr>
              <a:t> </a:t>
            </a:r>
          </a:p>
        </p:txBody>
      </p:sp>
    </p:spTree>
    <p:custDataLst>
      <p:tags r:id="rId1"/>
    </p:custDataLst>
    <p:extLst>
      <p:ext uri="{BB962C8B-B14F-4D97-AF65-F5344CB8AC3E}">
        <p14:creationId xmlns:p14="http://schemas.microsoft.com/office/powerpoint/2010/main" val="140681401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oad Map">
    <p:bg bwMode="gray">
      <p:bgPr>
        <a:solidFill>
          <a:srgbClr val="003D70"/>
        </a:solidFill>
        <a:effectLst/>
      </p:bgPr>
    </p:bg>
    <p:spTree>
      <p:nvGrpSpPr>
        <p:cNvPr id="1" name=""/>
        <p:cNvGrpSpPr/>
        <p:nvPr/>
      </p:nvGrpSpPr>
      <p:grpSpPr>
        <a:xfrm>
          <a:off x="0" y="0"/>
          <a:ext cx="0" cy="0"/>
          <a:chOff x="0" y="0"/>
          <a:chExt cx="0" cy="0"/>
        </a:xfrm>
      </p:grpSpPr>
      <p:sp>
        <p:nvSpPr>
          <p:cNvPr id="11" name="Round Same Side Corner Rectangle 10"/>
          <p:cNvSpPr/>
          <p:nvPr userDrawn="1"/>
        </p:nvSpPr>
        <p:spPr bwMode="gray">
          <a:xfrm rot="10800000">
            <a:off x="5015828" y="1"/>
            <a:ext cx="843487" cy="296918"/>
          </a:xfrm>
          <a:prstGeom prst="round2SameRect">
            <a:avLst>
              <a:gd name="adj1" fmla="val 27409"/>
              <a:gd name="adj2" fmla="val 0"/>
            </a:avLst>
          </a:prstGeom>
          <a:solidFill>
            <a:schemeClr val="tx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cxnSp>
        <p:nvCxnSpPr>
          <p:cNvPr id="24" name="Straight Connector 23"/>
          <p:cNvCxnSpPr/>
          <p:nvPr userDrawn="1"/>
        </p:nvCxnSpPr>
        <p:spPr bwMode="gray">
          <a:xfrm>
            <a:off x="863781" y="3942474"/>
            <a:ext cx="4673238" cy="0"/>
          </a:xfrm>
          <a:prstGeom prst="line">
            <a:avLst/>
          </a:prstGeom>
          <a:noFill/>
          <a:ln w="6350" cap="flat" cmpd="sng" algn="ctr">
            <a:solidFill>
              <a:schemeClr val="bg1"/>
            </a:solidFill>
            <a:prstDash val="solid"/>
            <a:miter lim="800000"/>
          </a:ln>
          <a:effectLst/>
        </p:spPr>
      </p:cxnSp>
      <p:sp>
        <p:nvSpPr>
          <p:cNvPr id="27" name="TextBox 26"/>
          <p:cNvSpPr txBox="1"/>
          <p:nvPr userDrawn="1"/>
        </p:nvSpPr>
        <p:spPr bwMode="gray">
          <a:xfrm>
            <a:off x="5015829" y="92575"/>
            <a:ext cx="843487" cy="138499"/>
          </a:xfrm>
          <a:prstGeom prst="rect">
            <a:avLst/>
          </a:prstGeom>
          <a:noFill/>
        </p:spPr>
        <p:txBody>
          <a:bodyPr wrap="square" lIns="0" tIns="0" rIns="0" bIns="0" rtlCol="0">
            <a:spAutoFit/>
          </a:bodyPr>
          <a:lstStyle/>
          <a:p>
            <a:pPr algn="ctr">
              <a:spcBef>
                <a:spcPts val="500"/>
              </a:spcBef>
            </a:pPr>
            <a:r>
              <a:rPr lang="en-US" sz="900" spc="50" baseline="0" dirty="0">
                <a:solidFill>
                  <a:schemeClr val="bg1"/>
                </a:solidFill>
                <a:latin typeface="+mj-lt"/>
              </a:rPr>
              <a:t>ROAD MAP</a:t>
            </a:r>
          </a:p>
        </p:txBody>
      </p:sp>
      <p:sp>
        <p:nvSpPr>
          <p:cNvPr id="32" name="Text Placeholder 3"/>
          <p:cNvSpPr>
            <a:spLocks noGrp="1"/>
          </p:cNvSpPr>
          <p:nvPr>
            <p:ph type="body" sz="quarter" idx="13" hasCustomPrompt="1"/>
          </p:nvPr>
        </p:nvSpPr>
        <p:spPr bwMode="gray">
          <a:xfrm>
            <a:off x="1363152" y="1038840"/>
            <a:ext cx="3749040" cy="215444"/>
          </a:xfrm>
        </p:spPr>
        <p:txBody>
          <a:bodyPr anchor="ctr" anchorCtr="0"/>
          <a:lstStyle>
            <a:lvl1pPr marL="0" indent="0">
              <a:spcBef>
                <a:spcPts val="0"/>
              </a:spcBef>
              <a:buNone/>
              <a:defRPr sz="1400" baseline="0">
                <a:solidFill>
                  <a:schemeClr val="bg1"/>
                </a:solidFill>
                <a:latin typeface="+mj-lt"/>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a:t>Section Title – Rockwell 14pt, Title Case</a:t>
            </a:r>
          </a:p>
        </p:txBody>
      </p:sp>
      <p:sp>
        <p:nvSpPr>
          <p:cNvPr id="18" name="Title 17"/>
          <p:cNvSpPr>
            <a:spLocks noGrp="1"/>
          </p:cNvSpPr>
          <p:nvPr>
            <p:ph type="title" hasCustomPrompt="1"/>
          </p:nvPr>
        </p:nvSpPr>
        <p:spPr bwMode="gray">
          <a:xfrm>
            <a:off x="863781" y="1009402"/>
            <a:ext cx="274320" cy="274320"/>
          </a:xfrm>
          <a:prstGeom prst="ellipse">
            <a:avLst/>
          </a:prstGeom>
          <a:solidFill>
            <a:schemeClr val="accent6"/>
          </a:solidFill>
        </p:spPr>
        <p:txBody>
          <a:bodyPr wrap="none" anchor="ctr" anchorCtr="1">
            <a:noAutofit/>
          </a:bodyPr>
          <a:lstStyle>
            <a:lvl1pPr>
              <a:defRPr>
                <a:solidFill>
                  <a:schemeClr val="bg1"/>
                </a:solidFill>
              </a:defRPr>
            </a:lvl1pPr>
          </a:lstStyle>
          <a:p>
            <a:r>
              <a:rPr lang="en-US" dirty="0"/>
              <a:t>#</a:t>
            </a:r>
          </a:p>
        </p:txBody>
      </p:sp>
      <p:sp>
        <p:nvSpPr>
          <p:cNvPr id="20" name="Text Placeholder 19"/>
          <p:cNvSpPr>
            <a:spLocks noGrp="1"/>
          </p:cNvSpPr>
          <p:nvPr>
            <p:ph type="body" sz="quarter" idx="17" hasCustomPrompt="1"/>
          </p:nvPr>
        </p:nvSpPr>
        <p:spPr bwMode="gray">
          <a:xfrm>
            <a:off x="863781" y="1588773"/>
            <a:ext cx="274320" cy="276999"/>
          </a:xfrm>
          <a:prstGeom prst="ellipse">
            <a:avLst/>
          </a:prstGeom>
          <a:solidFill>
            <a:schemeClr val="accent6"/>
          </a:solidFill>
        </p:spPr>
        <p:txBody>
          <a:bodyPr wrap="none" anchor="ctr" anchorCtr="1">
            <a:noAutofit/>
          </a:bodyPr>
          <a:lstStyle>
            <a:lvl1pPr marL="0" indent="0">
              <a:buNone/>
              <a:defRPr sz="1800">
                <a:solidFill>
                  <a:schemeClr val="bg1"/>
                </a:solidFill>
                <a:latin typeface="+mj-lt"/>
              </a:defRPr>
            </a:lvl1pPr>
          </a:lstStyle>
          <a:p>
            <a:pPr lvl="0"/>
            <a:r>
              <a:rPr lang="en-US" dirty="0"/>
              <a:t>#</a:t>
            </a:r>
          </a:p>
        </p:txBody>
      </p:sp>
      <p:sp>
        <p:nvSpPr>
          <p:cNvPr id="39" name="Text Placeholder 3"/>
          <p:cNvSpPr>
            <a:spLocks noGrp="1"/>
          </p:cNvSpPr>
          <p:nvPr>
            <p:ph type="body" sz="quarter" idx="18" hasCustomPrompt="1"/>
          </p:nvPr>
        </p:nvSpPr>
        <p:spPr bwMode="gray">
          <a:xfrm>
            <a:off x="1363152" y="1658023"/>
            <a:ext cx="3749040" cy="138499"/>
          </a:xfrm>
        </p:spPr>
        <p:txBody>
          <a:bodyPr anchor="ctr" anchorCtr="0"/>
          <a:lstStyle>
            <a:lvl1pPr marL="0" indent="0">
              <a:spcBef>
                <a:spcPts val="0"/>
              </a:spcBef>
              <a:buNone/>
              <a:defRPr sz="900">
                <a:solidFill>
                  <a:schemeClr val="accent1"/>
                </a:solidFill>
                <a:latin typeface="+mn-lt"/>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a:t>Section Title – Verdana 9pt Regular, Accent 1, Title Case</a:t>
            </a:r>
          </a:p>
        </p:txBody>
      </p:sp>
      <p:sp>
        <p:nvSpPr>
          <p:cNvPr id="40" name="Text Placeholder 19"/>
          <p:cNvSpPr>
            <a:spLocks noGrp="1"/>
          </p:cNvSpPr>
          <p:nvPr>
            <p:ph type="body" sz="quarter" idx="19" hasCustomPrompt="1"/>
          </p:nvPr>
        </p:nvSpPr>
        <p:spPr bwMode="gray">
          <a:xfrm>
            <a:off x="863781" y="2170823"/>
            <a:ext cx="274320" cy="276999"/>
          </a:xfrm>
          <a:prstGeom prst="ellipse">
            <a:avLst/>
          </a:prstGeom>
          <a:solidFill>
            <a:schemeClr val="accent6"/>
          </a:solidFill>
        </p:spPr>
        <p:txBody>
          <a:bodyPr wrap="none" anchor="ctr" anchorCtr="1">
            <a:noAutofit/>
          </a:bodyPr>
          <a:lstStyle>
            <a:lvl1pPr marL="0" indent="0">
              <a:buNone/>
              <a:defRPr sz="1800">
                <a:solidFill>
                  <a:schemeClr val="bg1"/>
                </a:solidFill>
                <a:latin typeface="+mj-lt"/>
              </a:defRPr>
            </a:lvl1pPr>
          </a:lstStyle>
          <a:p>
            <a:pPr lvl="0"/>
            <a:r>
              <a:rPr lang="en-US" dirty="0"/>
              <a:t>#</a:t>
            </a:r>
          </a:p>
        </p:txBody>
      </p:sp>
      <p:sp>
        <p:nvSpPr>
          <p:cNvPr id="41" name="Text Placeholder 3"/>
          <p:cNvSpPr>
            <a:spLocks noGrp="1"/>
          </p:cNvSpPr>
          <p:nvPr>
            <p:ph type="body" sz="quarter" idx="20" hasCustomPrompt="1"/>
          </p:nvPr>
        </p:nvSpPr>
        <p:spPr bwMode="gray">
          <a:xfrm>
            <a:off x="1363152" y="2240073"/>
            <a:ext cx="3749040" cy="138499"/>
          </a:xfrm>
        </p:spPr>
        <p:txBody>
          <a:bodyPr anchor="ctr" anchorCtr="0"/>
          <a:lstStyle>
            <a:lvl1pPr marL="0" indent="0">
              <a:spcBef>
                <a:spcPts val="0"/>
              </a:spcBef>
              <a:buNone/>
              <a:defRPr sz="900">
                <a:solidFill>
                  <a:schemeClr val="accent1"/>
                </a:solidFill>
                <a:latin typeface="+mn-lt"/>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a:t>Section Title – Verdana 9pt Regular, Accent 1, Title Case</a:t>
            </a:r>
          </a:p>
        </p:txBody>
      </p:sp>
      <p:sp>
        <p:nvSpPr>
          <p:cNvPr id="42" name="Text Placeholder 19"/>
          <p:cNvSpPr>
            <a:spLocks noGrp="1"/>
          </p:cNvSpPr>
          <p:nvPr>
            <p:ph type="body" sz="quarter" idx="21" hasCustomPrompt="1"/>
          </p:nvPr>
        </p:nvSpPr>
        <p:spPr bwMode="gray">
          <a:xfrm>
            <a:off x="863781" y="2752873"/>
            <a:ext cx="274320" cy="276999"/>
          </a:xfrm>
          <a:prstGeom prst="ellipse">
            <a:avLst/>
          </a:prstGeom>
          <a:solidFill>
            <a:schemeClr val="accent6"/>
          </a:solidFill>
        </p:spPr>
        <p:txBody>
          <a:bodyPr wrap="none" anchor="ctr" anchorCtr="1">
            <a:noAutofit/>
          </a:bodyPr>
          <a:lstStyle>
            <a:lvl1pPr marL="0" indent="0">
              <a:buNone/>
              <a:defRPr sz="1800">
                <a:solidFill>
                  <a:schemeClr val="bg1"/>
                </a:solidFill>
                <a:latin typeface="+mj-lt"/>
              </a:defRPr>
            </a:lvl1pPr>
          </a:lstStyle>
          <a:p>
            <a:pPr lvl="0"/>
            <a:r>
              <a:rPr lang="en-US" dirty="0"/>
              <a:t>#</a:t>
            </a:r>
          </a:p>
        </p:txBody>
      </p:sp>
      <p:sp>
        <p:nvSpPr>
          <p:cNvPr id="43" name="Text Placeholder 3"/>
          <p:cNvSpPr>
            <a:spLocks noGrp="1"/>
          </p:cNvSpPr>
          <p:nvPr>
            <p:ph type="body" sz="quarter" idx="22" hasCustomPrompt="1"/>
          </p:nvPr>
        </p:nvSpPr>
        <p:spPr bwMode="gray">
          <a:xfrm>
            <a:off x="1363152" y="2822123"/>
            <a:ext cx="3749040" cy="138499"/>
          </a:xfrm>
        </p:spPr>
        <p:txBody>
          <a:bodyPr anchor="ctr" anchorCtr="0"/>
          <a:lstStyle>
            <a:lvl1pPr marL="0" indent="0">
              <a:spcBef>
                <a:spcPts val="0"/>
              </a:spcBef>
              <a:buNone/>
              <a:defRPr sz="900">
                <a:solidFill>
                  <a:schemeClr val="accent1"/>
                </a:solidFill>
                <a:latin typeface="+mn-lt"/>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a:t>Section Title – Verdana 9pt Regular, Accent 1, Title Case</a:t>
            </a:r>
          </a:p>
        </p:txBody>
      </p:sp>
      <p:sp>
        <p:nvSpPr>
          <p:cNvPr id="44" name="Text Placeholder 19"/>
          <p:cNvSpPr>
            <a:spLocks noGrp="1"/>
          </p:cNvSpPr>
          <p:nvPr>
            <p:ph type="body" sz="quarter" idx="23" hasCustomPrompt="1"/>
          </p:nvPr>
        </p:nvSpPr>
        <p:spPr bwMode="gray">
          <a:xfrm>
            <a:off x="863781" y="3334922"/>
            <a:ext cx="274320" cy="276999"/>
          </a:xfrm>
          <a:prstGeom prst="ellipse">
            <a:avLst/>
          </a:prstGeom>
          <a:solidFill>
            <a:schemeClr val="accent6"/>
          </a:solidFill>
        </p:spPr>
        <p:txBody>
          <a:bodyPr wrap="none" anchor="ctr" anchorCtr="1">
            <a:noAutofit/>
          </a:bodyPr>
          <a:lstStyle>
            <a:lvl1pPr marL="0" indent="0">
              <a:buNone/>
              <a:defRPr sz="1800">
                <a:solidFill>
                  <a:schemeClr val="bg1"/>
                </a:solidFill>
                <a:latin typeface="+mj-lt"/>
              </a:defRPr>
            </a:lvl1pPr>
          </a:lstStyle>
          <a:p>
            <a:pPr lvl="0"/>
            <a:r>
              <a:rPr lang="en-US" dirty="0"/>
              <a:t>#</a:t>
            </a:r>
          </a:p>
        </p:txBody>
      </p:sp>
      <p:sp>
        <p:nvSpPr>
          <p:cNvPr id="45" name="Text Placeholder 3"/>
          <p:cNvSpPr>
            <a:spLocks noGrp="1"/>
          </p:cNvSpPr>
          <p:nvPr>
            <p:ph type="body" sz="quarter" idx="24" hasCustomPrompt="1"/>
          </p:nvPr>
        </p:nvSpPr>
        <p:spPr bwMode="gray">
          <a:xfrm>
            <a:off x="1363152" y="3404172"/>
            <a:ext cx="3749040" cy="138499"/>
          </a:xfrm>
        </p:spPr>
        <p:txBody>
          <a:bodyPr anchor="ctr" anchorCtr="0"/>
          <a:lstStyle>
            <a:lvl1pPr marL="0" indent="0">
              <a:spcBef>
                <a:spcPts val="0"/>
              </a:spcBef>
              <a:buNone/>
              <a:defRPr sz="900">
                <a:solidFill>
                  <a:schemeClr val="accent1"/>
                </a:solidFill>
                <a:latin typeface="+mn-lt"/>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a:t>Section Title – Verdana 9pt Regular, Accent 1, Title Case</a:t>
            </a:r>
          </a:p>
        </p:txBody>
      </p:sp>
      <p:sp>
        <p:nvSpPr>
          <p:cNvPr id="47" name="TextBox 46"/>
          <p:cNvSpPr txBox="1"/>
          <p:nvPr userDrawn="1"/>
        </p:nvSpPr>
        <p:spPr bwMode="gray">
          <a:xfrm>
            <a:off x="6128821" y="0"/>
            <a:ext cx="271979" cy="136961"/>
          </a:xfrm>
          <a:prstGeom prst="rect">
            <a:avLst/>
          </a:prstGeom>
          <a:noFill/>
        </p:spPr>
        <p:txBody>
          <a:bodyPr wrap="square" lIns="0" tIns="36576" rIns="45720" bIns="0" rtlCol="0">
            <a:spAutoFit/>
          </a:bodyPr>
          <a:lstStyle/>
          <a:p>
            <a:pPr algn="r">
              <a:spcBef>
                <a:spcPts val="500"/>
              </a:spcBef>
            </a:pPr>
            <a:fld id="{11A0A082-46D1-4CDC-90AB-7FACAC0B3028}" type="slidenum">
              <a:rPr lang="en-US" sz="650" smtClean="0">
                <a:solidFill>
                  <a:schemeClr val="bg1"/>
                </a:solidFill>
                <a:latin typeface="+mj-lt"/>
              </a:rPr>
              <a:t>‹#›</a:t>
            </a:fld>
            <a:endParaRPr lang="en-US" sz="650" dirty="0">
              <a:solidFill>
                <a:schemeClr val="bg1"/>
              </a:solidFill>
              <a:latin typeface="+mj-lt"/>
            </a:endParaRPr>
          </a:p>
        </p:txBody>
      </p:sp>
      <p:sp>
        <p:nvSpPr>
          <p:cNvPr id="19" name="Text Placeholder 1"/>
          <p:cNvSpPr txBox="1">
            <a:spLocks/>
          </p:cNvSpPr>
          <p:nvPr userDrawn="1"/>
        </p:nvSpPr>
        <p:spPr bwMode="gray">
          <a:xfrm>
            <a:off x="6469576" y="0"/>
            <a:ext cx="1685883" cy="3844642"/>
          </a:xfrm>
          <a:prstGeom prst="rect">
            <a:avLst/>
          </a:prstGeom>
          <a:solidFill>
            <a:srgbClr val="00990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r>
              <a:rPr lang="en-US" sz="1000" b="1" dirty="0">
                <a:solidFill>
                  <a:schemeClr val="bg1"/>
                </a:solidFill>
                <a:latin typeface="Arial" panose="020B0604020202020204" pitchFamily="34" charset="0"/>
                <a:cs typeface="Arial" panose="020B0604020202020204" pitchFamily="34" charset="0"/>
              </a:rPr>
              <a:t>How to Use this</a:t>
            </a:r>
            <a:br>
              <a:rPr lang="en-US" sz="1000" b="1" dirty="0">
                <a:solidFill>
                  <a:schemeClr val="bg1"/>
                </a:solidFill>
                <a:latin typeface="Arial" panose="020B0604020202020204" pitchFamily="34" charset="0"/>
                <a:cs typeface="Arial" panose="020B0604020202020204" pitchFamily="34" charset="0"/>
              </a:rPr>
            </a:br>
            <a:r>
              <a:rPr lang="en-US" sz="1000" b="1" dirty="0">
                <a:solidFill>
                  <a:schemeClr val="bg1"/>
                </a:solidFill>
                <a:latin typeface="Arial" panose="020B0604020202020204" pitchFamily="34" charset="0"/>
                <a:cs typeface="Arial" panose="020B0604020202020204" pitchFamily="34" charset="0"/>
              </a:rPr>
              <a:t>Editable Road Map</a:t>
            </a: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Insert a road map layout</a:t>
            </a: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Determine how many sections are needed</a:t>
            </a: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If only 3, delete rows 2 and 4. If 4, delete row 5.</a:t>
            </a: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Change the highlighted section title to Verdana</a:t>
            </a:r>
            <a:r>
              <a:rPr lang="en-US" sz="800" baseline="0" dirty="0">
                <a:solidFill>
                  <a:schemeClr val="bg1"/>
                </a:solidFill>
                <a:latin typeface="Arial" panose="020B0604020202020204" pitchFamily="34" charset="0"/>
                <a:cs typeface="Arial" panose="020B0604020202020204" pitchFamily="34" charset="0"/>
              </a:rPr>
              <a:t> 9</a:t>
            </a:r>
            <a:r>
              <a:rPr lang="en-US" sz="800" dirty="0">
                <a:solidFill>
                  <a:schemeClr val="bg1"/>
                </a:solidFill>
                <a:latin typeface="Arial" panose="020B0604020202020204" pitchFamily="34" charset="0"/>
                <a:cs typeface="Arial" panose="020B0604020202020204" pitchFamily="34" charset="0"/>
              </a:rPr>
              <a:t>pt Regular, Accent 1 so all the titles are the exact same</a:t>
            </a:r>
            <a:br>
              <a:rPr lang="en-US" sz="800" dirty="0">
                <a:solidFill>
                  <a:schemeClr val="bg1"/>
                </a:solidFill>
                <a:latin typeface="Arial" panose="020B0604020202020204" pitchFamily="34" charset="0"/>
                <a:cs typeface="Arial" panose="020B0604020202020204" pitchFamily="34" charset="0"/>
              </a:rPr>
            </a:br>
            <a:r>
              <a:rPr lang="en-US" sz="800" dirty="0">
                <a:solidFill>
                  <a:schemeClr val="bg1"/>
                </a:solidFill>
                <a:latin typeface="Arial" panose="020B0604020202020204" pitchFamily="34" charset="0"/>
                <a:cs typeface="Arial" panose="020B0604020202020204" pitchFamily="34" charset="0"/>
              </a:rPr>
              <a:t>font style</a:t>
            </a: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Type in #’s and section titles for all levels</a:t>
            </a: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Duplicate the slide so you have a slide for each section</a:t>
            </a:r>
          </a:p>
          <a:p>
            <a:pPr marL="169863" indent="-169863">
              <a:buFont typeface="+mj-lt"/>
              <a:buAutoNum type="arabicPeriod"/>
            </a:pPr>
            <a:r>
              <a:rPr lang="en-US" sz="800" dirty="0">
                <a:solidFill>
                  <a:schemeClr val="bg1"/>
                </a:solidFill>
                <a:latin typeface="Arial" panose="020B0604020202020204" pitchFamily="34" charset="0"/>
                <a:cs typeface="Arial" panose="020B0604020202020204" pitchFamily="34" charset="0"/>
              </a:rPr>
              <a:t>On each slide, change</a:t>
            </a:r>
            <a:br>
              <a:rPr lang="en-US" sz="800" dirty="0">
                <a:solidFill>
                  <a:schemeClr val="bg1"/>
                </a:solidFill>
                <a:latin typeface="Arial" panose="020B0604020202020204" pitchFamily="34" charset="0"/>
                <a:cs typeface="Arial" panose="020B0604020202020204" pitchFamily="34" charset="0"/>
              </a:rPr>
            </a:br>
            <a:r>
              <a:rPr lang="en-US" sz="800" dirty="0">
                <a:solidFill>
                  <a:schemeClr val="bg1"/>
                </a:solidFill>
                <a:latin typeface="Arial" panose="020B0604020202020204" pitchFamily="34" charset="0"/>
                <a:cs typeface="Arial" panose="020B0604020202020204" pitchFamily="34" charset="0"/>
              </a:rPr>
              <a:t>the highlighted section title back to Rockwell 14pt</a:t>
            </a:r>
            <a:br>
              <a:rPr lang="en-US" sz="800" dirty="0">
                <a:solidFill>
                  <a:schemeClr val="bg1"/>
                </a:solidFill>
                <a:latin typeface="Arial" panose="020B0604020202020204" pitchFamily="34" charset="0"/>
                <a:cs typeface="Arial" panose="020B0604020202020204" pitchFamily="34" charset="0"/>
              </a:rPr>
            </a:br>
            <a:r>
              <a:rPr lang="en-US" sz="800" dirty="0">
                <a:solidFill>
                  <a:schemeClr val="bg1"/>
                </a:solidFill>
                <a:latin typeface="Arial" panose="020B0604020202020204" pitchFamily="34" charset="0"/>
                <a:cs typeface="Arial" panose="020B0604020202020204" pitchFamily="34" charset="0"/>
              </a:rPr>
              <a:t>Regular,</a:t>
            </a:r>
            <a:r>
              <a:rPr lang="en-US" sz="800" baseline="0" dirty="0">
                <a:solidFill>
                  <a:schemeClr val="bg1"/>
                </a:solidFill>
                <a:latin typeface="Arial" panose="020B0604020202020204" pitchFamily="34" charset="0"/>
                <a:cs typeface="Arial" panose="020B0604020202020204" pitchFamily="34" charset="0"/>
              </a:rPr>
              <a:t> </a:t>
            </a:r>
            <a:r>
              <a:rPr lang="en-US" sz="800" dirty="0">
                <a:solidFill>
                  <a:schemeClr val="bg1"/>
                </a:solidFill>
                <a:latin typeface="Arial" panose="020B0604020202020204" pitchFamily="34" charset="0"/>
                <a:cs typeface="Arial" panose="020B0604020202020204" pitchFamily="34" charset="0"/>
              </a:rPr>
              <a:t>white</a:t>
            </a:r>
          </a:p>
          <a:p>
            <a:pPr marL="0" indent="0">
              <a:spcBef>
                <a:spcPts val="1200"/>
              </a:spcBef>
              <a:buFont typeface="+mj-lt"/>
              <a:buNone/>
            </a:pPr>
            <a:r>
              <a:rPr lang="en-US" sz="900" b="1" dirty="0">
                <a:solidFill>
                  <a:schemeClr val="bg1"/>
                </a:solidFill>
                <a:latin typeface="Arial" panose="020B0604020202020204" pitchFamily="34" charset="0"/>
                <a:cs typeface="Arial" panose="020B0604020202020204" pitchFamily="34" charset="0"/>
              </a:rPr>
              <a:t>NEED MORE SECTIONS?</a:t>
            </a:r>
          </a:p>
          <a:p>
            <a:pPr marL="0" indent="0">
              <a:spcBef>
                <a:spcPts val="200"/>
              </a:spcBef>
              <a:buFont typeface="+mj-lt"/>
              <a:buNone/>
            </a:pPr>
            <a:r>
              <a:rPr lang="en-US" sz="750" dirty="0">
                <a:solidFill>
                  <a:schemeClr val="bg1"/>
                </a:solidFill>
                <a:latin typeface="Arial" panose="020B0604020202020204" pitchFamily="34" charset="0"/>
                <a:cs typeface="Arial" panose="020B0604020202020204" pitchFamily="34" charset="0"/>
              </a:rPr>
              <a:t>See</a:t>
            </a:r>
            <a:r>
              <a:rPr lang="en-US" sz="750" baseline="0" dirty="0">
                <a:solidFill>
                  <a:schemeClr val="bg1"/>
                </a:solidFill>
                <a:latin typeface="Arial" panose="020B0604020202020204" pitchFamily="34" charset="0"/>
                <a:cs typeface="Arial" panose="020B0604020202020204" pitchFamily="34" charset="0"/>
              </a:rPr>
              <a:t> the on-screen GLG for a customizable road map layout that includes 8 levels. It can be added as a layout into this deck. </a:t>
            </a:r>
            <a:endParaRPr lang="en-US" sz="750" dirty="0">
              <a:solidFill>
                <a:schemeClr val="bg1"/>
              </a:solidFill>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582425629"/>
      </p:ext>
    </p:extLst>
  </p:cSld>
  <p:clrMapOvr>
    <a:masterClrMapping/>
  </p:clrMapOvr>
  <p:extLst>
    <p:ext uri="{DCECCB84-F9BA-43D5-87BE-67443E8EF086}">
      <p15:sldGuideLst xmlns:p15="http://schemas.microsoft.com/office/powerpoint/2012/main">
        <p15:guide id="1" pos="852">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p:bg bwMode="gray">
      <p:bgPr>
        <a:solidFill>
          <a:srgbClr val="003D70"/>
        </a:solidFill>
        <a:effectLst/>
      </p:bgPr>
    </p:bg>
    <p:spTree>
      <p:nvGrpSpPr>
        <p:cNvPr id="1" name=""/>
        <p:cNvGrpSpPr/>
        <p:nvPr/>
      </p:nvGrpSpPr>
      <p:grpSpPr>
        <a:xfrm>
          <a:off x="0" y="0"/>
          <a:ext cx="0" cy="0"/>
          <a:chOff x="0" y="0"/>
          <a:chExt cx="0" cy="0"/>
        </a:xfrm>
      </p:grpSpPr>
      <p:cxnSp>
        <p:nvCxnSpPr>
          <p:cNvPr id="11" name="Straight Connector 10"/>
          <p:cNvCxnSpPr/>
          <p:nvPr userDrawn="1"/>
        </p:nvCxnSpPr>
        <p:spPr bwMode="gray">
          <a:xfrm>
            <a:off x="457200" y="3486806"/>
            <a:ext cx="4977889" cy="0"/>
          </a:xfrm>
          <a:prstGeom prst="line">
            <a:avLst/>
          </a:prstGeom>
          <a:ln w="6350">
            <a:solidFill>
              <a:schemeClr val="bg1"/>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bwMode="gray">
          <a:xfrm>
            <a:off x="457200" y="2033730"/>
            <a:ext cx="4114800" cy="692497"/>
          </a:xfrm>
          <a:prstGeom prst="rect">
            <a:avLst/>
          </a:prstGeom>
        </p:spPr>
        <p:txBody>
          <a:bodyPr lIns="0" tIns="0" rIns="0" bIns="0" anchor="b" anchorCtr="0">
            <a:spAutoFit/>
          </a:bodyPr>
          <a:lstStyle>
            <a:lvl1pPr>
              <a:lnSpc>
                <a:spcPct val="90000"/>
              </a:lnSpc>
              <a:defRPr sz="2500" b="0" baseline="0">
                <a:solidFill>
                  <a:schemeClr val="bg1"/>
                </a:solidFill>
              </a:defRPr>
            </a:lvl1pPr>
          </a:lstStyle>
          <a:p>
            <a:r>
              <a:rPr lang="en-US" dirty="0"/>
              <a:t>Divider Title – Rockwell 25pt Regular, Title Case</a:t>
            </a:r>
          </a:p>
        </p:txBody>
      </p:sp>
      <p:sp>
        <p:nvSpPr>
          <p:cNvPr id="4" name="Text Placeholder 3"/>
          <p:cNvSpPr>
            <a:spLocks noGrp="1"/>
          </p:cNvSpPr>
          <p:nvPr>
            <p:ph type="body" sz="quarter" idx="19" hasCustomPrompt="1"/>
          </p:nvPr>
        </p:nvSpPr>
        <p:spPr bwMode="gray">
          <a:xfrm>
            <a:off x="457200" y="2827417"/>
            <a:ext cx="4114800" cy="169277"/>
          </a:xfrm>
        </p:spPr>
        <p:txBody>
          <a:bodyPr/>
          <a:lstStyle>
            <a:lvl1pPr marL="0" indent="0">
              <a:spcBef>
                <a:spcPts val="0"/>
              </a:spcBef>
              <a:buNone/>
              <a:defRPr sz="1100">
                <a:solidFill>
                  <a:schemeClr val="accent1"/>
                </a:solidFill>
              </a:defRPr>
            </a:lvl1pPr>
            <a:lvl2pPr marL="114300" indent="0">
              <a:spcBef>
                <a:spcPts val="0"/>
              </a:spcBef>
              <a:buNone/>
              <a:defRPr sz="1100">
                <a:solidFill>
                  <a:schemeClr val="accent1"/>
                </a:solidFill>
              </a:defRPr>
            </a:lvl2pPr>
            <a:lvl3pPr marL="228600" indent="0">
              <a:spcBef>
                <a:spcPts val="0"/>
              </a:spcBef>
              <a:buNone/>
              <a:defRPr sz="1100">
                <a:solidFill>
                  <a:schemeClr val="accent1"/>
                </a:solidFill>
              </a:defRPr>
            </a:lvl3pPr>
            <a:lvl4pPr marL="342900" indent="0">
              <a:spcBef>
                <a:spcPts val="0"/>
              </a:spcBef>
              <a:buNone/>
              <a:defRPr sz="1100">
                <a:solidFill>
                  <a:schemeClr val="accent1"/>
                </a:solidFill>
              </a:defRPr>
            </a:lvl4pPr>
            <a:lvl5pPr marL="457200" indent="0">
              <a:spcBef>
                <a:spcPts val="0"/>
              </a:spcBef>
              <a:buNone/>
              <a:defRPr sz="1100">
                <a:solidFill>
                  <a:schemeClr val="accent1"/>
                </a:solidFill>
              </a:defRPr>
            </a:lvl5pPr>
          </a:lstStyle>
          <a:p>
            <a:pPr lvl="0"/>
            <a:r>
              <a:rPr lang="en-US" dirty="0"/>
              <a:t>Divider Subtitle – Verdana 11pt Regular, Title Case</a:t>
            </a:r>
          </a:p>
        </p:txBody>
      </p:sp>
      <p:sp>
        <p:nvSpPr>
          <p:cNvPr id="7" name="Text Placeholder 6"/>
          <p:cNvSpPr>
            <a:spLocks noGrp="1"/>
          </p:cNvSpPr>
          <p:nvPr>
            <p:ph type="body" sz="quarter" idx="20" hasCustomPrompt="1"/>
          </p:nvPr>
        </p:nvSpPr>
        <p:spPr bwMode="gray">
          <a:xfrm>
            <a:off x="457200" y="3711659"/>
            <a:ext cx="2286000" cy="446276"/>
          </a:xfrm>
        </p:spPr>
        <p:txBody>
          <a:bodyPr/>
          <a:lstStyle>
            <a:lvl1pPr>
              <a:spcBef>
                <a:spcPts val="300"/>
              </a:spcBef>
              <a:defRPr sz="800">
                <a:solidFill>
                  <a:schemeClr val="bg1"/>
                </a:solidFill>
              </a:defRPr>
            </a:lvl1pPr>
            <a:lvl2pPr>
              <a:spcBef>
                <a:spcPts val="300"/>
              </a:spcBef>
              <a:defRPr sz="800">
                <a:solidFill>
                  <a:schemeClr val="bg1"/>
                </a:solidFill>
              </a:defRPr>
            </a:lvl2pPr>
            <a:lvl3pPr>
              <a:spcBef>
                <a:spcPts val="300"/>
              </a:spcBef>
              <a:defRPr sz="800">
                <a:solidFill>
                  <a:schemeClr val="bg1"/>
                </a:solidFill>
              </a:defRPr>
            </a:lvl3pPr>
            <a:lvl4pPr>
              <a:spcBef>
                <a:spcPts val="300"/>
              </a:spcBef>
              <a:defRPr sz="800">
                <a:solidFill>
                  <a:schemeClr val="bg1"/>
                </a:solidFill>
              </a:defRPr>
            </a:lvl4pPr>
            <a:lvl5pPr>
              <a:spcBef>
                <a:spcPts val="300"/>
              </a:spcBef>
              <a:defRPr sz="800">
                <a:solidFill>
                  <a:schemeClr val="bg1"/>
                </a:solidFill>
              </a:defRPr>
            </a:lvl5pPr>
          </a:lstStyle>
          <a:p>
            <a:pPr lvl="0"/>
            <a:r>
              <a:rPr lang="en-US" dirty="0"/>
              <a:t>Divider Bullet Placement (if needed)</a:t>
            </a:r>
          </a:p>
          <a:p>
            <a:pPr lvl="0"/>
            <a:r>
              <a:rPr lang="en-US" dirty="0"/>
              <a:t>Divider Bullet Placement (if needed)</a:t>
            </a:r>
          </a:p>
          <a:p>
            <a:pPr lvl="0"/>
            <a:r>
              <a:rPr lang="en-US" dirty="0"/>
              <a:t>Divider Bullet Placement (if needed)</a:t>
            </a:r>
          </a:p>
        </p:txBody>
      </p:sp>
      <p:sp>
        <p:nvSpPr>
          <p:cNvPr id="16" name="Text Placeholder 15"/>
          <p:cNvSpPr>
            <a:spLocks noGrp="1"/>
          </p:cNvSpPr>
          <p:nvPr>
            <p:ph type="body" sz="quarter" idx="21" hasCustomPrompt="1"/>
          </p:nvPr>
        </p:nvSpPr>
        <p:spPr bwMode="gray">
          <a:xfrm>
            <a:off x="4136076" y="3494256"/>
            <a:ext cx="1299013" cy="205151"/>
          </a:xfrm>
          <a:prstGeom prst="round2SameRect">
            <a:avLst>
              <a:gd name="adj1" fmla="val 0"/>
              <a:gd name="adj2" fmla="val 19914"/>
            </a:avLst>
          </a:prstGeom>
          <a:solidFill>
            <a:schemeClr val="tx2"/>
          </a:solidFill>
        </p:spPr>
        <p:txBody>
          <a:bodyPr wrap="none" lIns="45720" tIns="27432" rIns="45720" bIns="27432">
            <a:spAutoFit/>
          </a:bodyPr>
          <a:lstStyle>
            <a:lvl1pPr marL="0" indent="0" algn="r">
              <a:spcBef>
                <a:spcPts val="0"/>
              </a:spcBef>
              <a:buNone/>
              <a:defRPr sz="900" cap="all" spc="50" baseline="0">
                <a:solidFill>
                  <a:schemeClr val="bg1"/>
                </a:solidFill>
                <a:latin typeface="+mj-lt"/>
              </a:defRPr>
            </a:lvl1pPr>
          </a:lstStyle>
          <a:p>
            <a:pPr lvl="0"/>
            <a:r>
              <a:rPr lang="en-US" dirty="0"/>
              <a:t>Insert break type</a:t>
            </a:r>
          </a:p>
        </p:txBody>
      </p:sp>
      <p:sp>
        <p:nvSpPr>
          <p:cNvPr id="18" name="Text Placeholder 17"/>
          <p:cNvSpPr>
            <a:spLocks noGrp="1"/>
          </p:cNvSpPr>
          <p:nvPr>
            <p:ph type="body" sz="quarter" idx="22" hasCustomPrompt="1"/>
          </p:nvPr>
        </p:nvSpPr>
        <p:spPr bwMode="gray">
          <a:xfrm>
            <a:off x="5459586" y="3171239"/>
            <a:ext cx="740664" cy="1384995"/>
          </a:xfrm>
        </p:spPr>
        <p:txBody>
          <a:bodyPr/>
          <a:lstStyle>
            <a:lvl1pPr marL="0" indent="0" algn="r">
              <a:spcBef>
                <a:spcPts val="0"/>
              </a:spcBef>
              <a:buNone/>
              <a:defRPr sz="9000">
                <a:solidFill>
                  <a:schemeClr val="accent6"/>
                </a:solidFill>
                <a:latin typeface="+mj-lt"/>
              </a:defRPr>
            </a:lvl1pPr>
          </a:lstStyle>
          <a:p>
            <a:pPr lvl="0"/>
            <a:r>
              <a:rPr lang="en-US" dirty="0"/>
              <a:t>#</a:t>
            </a:r>
          </a:p>
        </p:txBody>
      </p:sp>
      <p:sp>
        <p:nvSpPr>
          <p:cNvPr id="17" name="TextBox 16"/>
          <p:cNvSpPr txBox="1"/>
          <p:nvPr userDrawn="1"/>
        </p:nvSpPr>
        <p:spPr bwMode="gray">
          <a:xfrm>
            <a:off x="6128821" y="0"/>
            <a:ext cx="271979" cy="136961"/>
          </a:xfrm>
          <a:prstGeom prst="rect">
            <a:avLst/>
          </a:prstGeom>
          <a:noFill/>
        </p:spPr>
        <p:txBody>
          <a:bodyPr wrap="square" lIns="0" tIns="36576" rIns="45720" bIns="0" rtlCol="0">
            <a:spAutoFit/>
          </a:bodyPr>
          <a:lstStyle/>
          <a:p>
            <a:pPr algn="r">
              <a:spcBef>
                <a:spcPts val="500"/>
              </a:spcBef>
            </a:pPr>
            <a:fld id="{11A0A082-46D1-4CDC-90AB-7FACAC0B3028}" type="slidenum">
              <a:rPr lang="en-US" sz="650" smtClean="0">
                <a:solidFill>
                  <a:schemeClr val="bg1"/>
                </a:solidFill>
                <a:latin typeface="+mj-lt"/>
              </a:rPr>
              <a:t>‹#›</a:t>
            </a:fld>
            <a:endParaRPr lang="en-US" sz="650" dirty="0">
              <a:solidFill>
                <a:schemeClr val="bg1"/>
              </a:solidFill>
              <a:latin typeface="+mj-lt"/>
            </a:endParaRPr>
          </a:p>
        </p:txBody>
      </p:sp>
      <p:sp>
        <p:nvSpPr>
          <p:cNvPr id="12" name="Text Placeholder 1"/>
          <p:cNvSpPr txBox="1">
            <a:spLocks/>
          </p:cNvSpPr>
          <p:nvPr userDrawn="1"/>
        </p:nvSpPr>
        <p:spPr bwMode="gray">
          <a:xfrm>
            <a:off x="6469576" y="3025755"/>
            <a:ext cx="1543781" cy="1774845"/>
          </a:xfrm>
          <a:prstGeom prst="rect">
            <a:avLst/>
          </a:prstGeom>
          <a:solidFill>
            <a:srgbClr val="00990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r>
              <a:rPr lang="en-US" sz="1000" b="1" dirty="0">
                <a:solidFill>
                  <a:schemeClr val="bg1"/>
                </a:solidFill>
                <a:latin typeface="Arial" panose="020B0604020202020204" pitchFamily="34" charset="0"/>
                <a:cs typeface="Arial" panose="020B0604020202020204" pitchFamily="34" charset="0"/>
              </a:rPr>
              <a:t>What’s a Break Type?</a:t>
            </a:r>
          </a:p>
          <a:p>
            <a:pPr marL="0" indent="0">
              <a:spcBef>
                <a:spcPts val="300"/>
              </a:spcBef>
              <a:buFont typeface="+mj-lt"/>
              <a:buNone/>
            </a:pPr>
            <a:r>
              <a:rPr lang="en-US" sz="800" b="0" dirty="0">
                <a:solidFill>
                  <a:schemeClr val="bg1"/>
                </a:solidFill>
                <a:latin typeface="Arial" panose="020B0604020202020204" pitchFamily="34" charset="0"/>
                <a:cs typeface="Arial" panose="020B0604020202020204" pitchFamily="34" charset="0"/>
              </a:rPr>
              <a:t>Break types</a:t>
            </a:r>
            <a:r>
              <a:rPr lang="en-US" sz="800" b="0" baseline="0" dirty="0">
                <a:solidFill>
                  <a:schemeClr val="bg1"/>
                </a:solidFill>
                <a:latin typeface="Arial" panose="020B0604020202020204" pitchFamily="34" charset="0"/>
                <a:cs typeface="Arial" panose="020B0604020202020204" pitchFamily="34" charset="0"/>
              </a:rPr>
              <a:t> can be anything that you want to consider the section following the divider as:</a:t>
            </a:r>
          </a:p>
          <a:p>
            <a:pPr marL="117475" indent="-117475">
              <a:spcBef>
                <a:spcPts val="5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Section</a:t>
            </a:r>
          </a:p>
          <a:p>
            <a:pPr marL="117475" indent="-117475">
              <a:spcBef>
                <a:spcPts val="2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Chapter</a:t>
            </a:r>
          </a:p>
          <a:p>
            <a:pPr marL="117475" indent="-117475">
              <a:spcBef>
                <a:spcPts val="2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Essay</a:t>
            </a:r>
          </a:p>
          <a:p>
            <a:pPr marL="117475" indent="-117475">
              <a:spcBef>
                <a:spcPts val="2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Appendix</a:t>
            </a:r>
          </a:p>
          <a:p>
            <a:pPr marL="117475" indent="-117475">
              <a:spcBef>
                <a:spcPts val="2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Etc.</a:t>
            </a:r>
          </a:p>
          <a:p>
            <a:pPr marL="0" indent="0">
              <a:spcBef>
                <a:spcPts val="600"/>
              </a:spcBef>
              <a:buFont typeface="Arial" panose="020B0604020202020204" pitchFamily="34" charset="0"/>
              <a:buNone/>
            </a:pPr>
            <a:r>
              <a:rPr lang="en-US" sz="800" b="0" i="1" baseline="0" dirty="0">
                <a:solidFill>
                  <a:schemeClr val="bg1"/>
                </a:solidFill>
                <a:latin typeface="Arial" panose="020B0604020202020204" pitchFamily="34" charset="0"/>
                <a:cs typeface="Arial" panose="020B0604020202020204" pitchFamily="34" charset="0"/>
              </a:rPr>
              <a:t>If not needed, you may delete the break type box.</a:t>
            </a:r>
            <a:endParaRPr lang="en-US" sz="800" b="0" i="1" dirty="0">
              <a:solidFill>
                <a:schemeClr val="bg1"/>
              </a:solidFill>
              <a:latin typeface="Arial" panose="020B0604020202020204" pitchFamily="34" charset="0"/>
              <a:cs typeface="Arial" panose="020B0604020202020204" pitchFamily="34" charset="0"/>
            </a:endParaRPr>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460600" y="683511"/>
            <a:ext cx="1128820" cy="433532"/>
          </a:xfrm>
          <a:prstGeom prst="rect">
            <a:avLst/>
          </a:prstGeom>
        </p:spPr>
      </p:pic>
    </p:spTree>
    <p:custDataLst>
      <p:tags r:id="rId1"/>
    </p:custDataLst>
    <p:extLst>
      <p:ext uri="{BB962C8B-B14F-4D97-AF65-F5344CB8AC3E}">
        <p14:creationId xmlns:p14="http://schemas.microsoft.com/office/powerpoint/2010/main" val="2931385124"/>
      </p:ext>
    </p:extLst>
  </p:cSld>
  <p:clrMapOvr>
    <a:masterClrMapping/>
  </p:clrMapOvr>
  <p:extLst>
    <p:ext uri="{DCECCB84-F9BA-43D5-87BE-67443E8EF086}">
      <p15:sldGuideLst xmlns:p15="http://schemas.microsoft.com/office/powerpoint/2012/main">
        <p15:guide id="1" pos="288" userDrawn="1">
          <p15:clr>
            <a:srgbClr val="FBAE40"/>
          </p15:clr>
        </p15:guide>
        <p15:guide id="2" orient="horz" pos="1718">
          <p15:clr>
            <a:srgbClr val="FBAE40"/>
          </p15:clr>
        </p15:guide>
        <p15:guide id="3" orient="horz" pos="1781"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4" name="Rectangle 3"/>
          <p:cNvSpPr/>
          <p:nvPr userDrawn="1"/>
        </p:nvSpPr>
        <p:spPr bwMode="gray">
          <a:xfrm>
            <a:off x="1" y="0"/>
            <a:ext cx="6400799" cy="601181"/>
          </a:xfrm>
          <a:prstGeom prst="rect">
            <a:avLst/>
          </a:prstGeom>
          <a:solidFill>
            <a:schemeClr val="bg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cxnSp>
        <p:nvCxnSpPr>
          <p:cNvPr id="14" name="Straight Connector 13"/>
          <p:cNvCxnSpPr/>
          <p:nvPr userDrawn="1"/>
        </p:nvCxnSpPr>
        <p:spPr bwMode="gray">
          <a:xfrm>
            <a:off x="0" y="601181"/>
            <a:ext cx="6400800" cy="0"/>
          </a:xfrm>
          <a:prstGeom prst="line">
            <a:avLst/>
          </a:prstGeom>
          <a:noFill/>
          <a:ln w="9525" cap="flat" cmpd="sng" algn="ctr">
            <a:solidFill>
              <a:schemeClr val="accent6"/>
            </a:solidFill>
            <a:prstDash val="solid"/>
            <a:miter lim="800000"/>
          </a:ln>
          <a:effectLst/>
        </p:spPr>
      </p:cxnSp>
      <p:sp>
        <p:nvSpPr>
          <p:cNvPr id="13" name="Text Placeholder 12"/>
          <p:cNvSpPr>
            <a:spLocks noGrp="1"/>
          </p:cNvSpPr>
          <p:nvPr userDrawn="1">
            <p:ph type="body" sz="quarter" idx="15" hasCustomPrompt="1"/>
          </p:nvPr>
        </p:nvSpPr>
        <p:spPr bwMode="gray">
          <a:xfrm>
            <a:off x="280195" y="640267"/>
            <a:ext cx="5842794" cy="184666"/>
          </a:xfrm>
        </p:spPr>
        <p:txBody>
          <a:bodyPr/>
          <a:lstStyle>
            <a:lvl1pPr marL="0" indent="0">
              <a:spcBef>
                <a:spcPts val="0"/>
              </a:spcBef>
              <a:buNone/>
              <a:defRPr sz="1200">
                <a:solidFill>
                  <a:schemeClr val="tx1"/>
                </a:solidFill>
              </a:defRPr>
            </a:lvl1pPr>
            <a:lvl2pPr>
              <a:spcBef>
                <a:spcPts val="0"/>
              </a:spcBef>
              <a:defRPr sz="1200"/>
            </a:lvl2pPr>
            <a:lvl3pPr>
              <a:spcBef>
                <a:spcPts val="0"/>
              </a:spcBef>
              <a:defRPr sz="1200"/>
            </a:lvl3pPr>
            <a:lvl4pPr>
              <a:spcBef>
                <a:spcPts val="0"/>
              </a:spcBef>
              <a:defRPr sz="1200"/>
            </a:lvl4pPr>
            <a:lvl5pPr>
              <a:spcBef>
                <a:spcPts val="0"/>
              </a:spcBef>
              <a:defRPr sz="1200"/>
            </a:lvl5pPr>
          </a:lstStyle>
          <a:p>
            <a:pPr lvl="0"/>
            <a:r>
              <a:rPr lang="en-US" dirty="0"/>
              <a:t>Slide Subtitle – Verdana 12pt Regular, Title Case</a:t>
            </a:r>
          </a:p>
        </p:txBody>
      </p:sp>
      <p:sp>
        <p:nvSpPr>
          <p:cNvPr id="16" name="Text Placeholder 15"/>
          <p:cNvSpPr>
            <a:spLocks noGrp="1"/>
          </p:cNvSpPr>
          <p:nvPr userDrawn="1">
            <p:ph type="body" sz="quarter" idx="16" hasCustomPrompt="1"/>
          </p:nvPr>
        </p:nvSpPr>
        <p:spPr bwMode="gray">
          <a:xfrm>
            <a:off x="280194" y="99782"/>
            <a:ext cx="2560320" cy="123111"/>
          </a:xfrm>
        </p:spPr>
        <p:txBody>
          <a:bodyPr anchor="ctr" anchorCtr="0"/>
          <a:lstStyle>
            <a:lvl1pPr marL="0" indent="0">
              <a:spcBef>
                <a:spcPts val="0"/>
              </a:spcBef>
              <a:buNone/>
              <a:defRPr sz="800">
                <a:solidFill>
                  <a:schemeClr val="tx1"/>
                </a:solidFill>
              </a:defRPr>
            </a:lvl1pPr>
            <a:lvl2pPr marL="114300" indent="0">
              <a:spcBef>
                <a:spcPts val="0"/>
              </a:spcBef>
              <a:buNone/>
              <a:defRPr sz="800"/>
            </a:lvl2pPr>
            <a:lvl3pPr marL="228600" indent="0">
              <a:spcBef>
                <a:spcPts val="0"/>
              </a:spcBef>
              <a:buNone/>
              <a:defRPr sz="800"/>
            </a:lvl3pPr>
            <a:lvl4pPr marL="342900" indent="0">
              <a:spcBef>
                <a:spcPts val="0"/>
              </a:spcBef>
              <a:buNone/>
              <a:defRPr sz="800"/>
            </a:lvl4pPr>
            <a:lvl5pPr marL="457200" indent="0">
              <a:spcBef>
                <a:spcPts val="0"/>
              </a:spcBef>
              <a:buNone/>
              <a:defRPr sz="800"/>
            </a:lvl5pPr>
          </a:lstStyle>
          <a:p>
            <a:pPr lvl="0"/>
            <a:r>
              <a:rPr lang="en-US" dirty="0"/>
              <a:t>Top Kicker – Verdana 8pt Regular, Title Case</a:t>
            </a:r>
          </a:p>
        </p:txBody>
      </p:sp>
      <p:sp>
        <p:nvSpPr>
          <p:cNvPr id="22" name="Text Placeholder 21"/>
          <p:cNvSpPr>
            <a:spLocks noGrp="1"/>
          </p:cNvSpPr>
          <p:nvPr userDrawn="1">
            <p:ph type="body" sz="quarter" idx="18" hasCustomPrompt="1"/>
          </p:nvPr>
        </p:nvSpPr>
        <p:spPr bwMode="gray">
          <a:xfrm>
            <a:off x="5148072" y="4446657"/>
            <a:ext cx="1252728" cy="353943"/>
          </a:xfrm>
        </p:spPr>
        <p:txBody>
          <a:bodyPr rIns="64008" bIns="45720" anchor="b" anchorCtr="0"/>
          <a:lstStyle>
            <a:lvl1pPr marL="0" indent="0">
              <a:spcBef>
                <a:spcPts val="200"/>
              </a:spcBef>
              <a:buNone/>
              <a:defRPr sz="500">
                <a:solidFill>
                  <a:schemeClr val="tx1"/>
                </a:solidFill>
              </a:defRPr>
            </a:lvl1pPr>
            <a:lvl2pPr marL="114300" indent="0">
              <a:spcBef>
                <a:spcPts val="200"/>
              </a:spcBef>
              <a:buNone/>
              <a:defRPr sz="500"/>
            </a:lvl2pPr>
            <a:lvl3pPr marL="228600" indent="0">
              <a:spcBef>
                <a:spcPts val="200"/>
              </a:spcBef>
              <a:buNone/>
              <a:defRPr sz="500"/>
            </a:lvl3pPr>
            <a:lvl4pPr marL="342900" indent="0">
              <a:spcBef>
                <a:spcPts val="200"/>
              </a:spcBef>
              <a:buNone/>
              <a:defRPr sz="500"/>
            </a:lvl4pPr>
            <a:lvl5pPr marL="457200" indent="0">
              <a:spcBef>
                <a:spcPts val="200"/>
              </a:spcBef>
              <a:buNone/>
              <a:defRPr sz="500"/>
            </a:lvl5pPr>
          </a:lstStyle>
          <a:p>
            <a:pPr lvl="0"/>
            <a:r>
              <a:rPr lang="en-US" dirty="0"/>
              <a:t>Source: Click to add source. Use a single space after “Source:” and a period at the end of the source. Stretch box to the left as needed.</a:t>
            </a:r>
          </a:p>
        </p:txBody>
      </p:sp>
      <p:sp>
        <p:nvSpPr>
          <p:cNvPr id="15" name="Text Placeholder 14"/>
          <p:cNvSpPr>
            <a:spLocks noGrp="1"/>
          </p:cNvSpPr>
          <p:nvPr userDrawn="1">
            <p:ph type="body" sz="quarter" idx="19" hasCustomPrompt="1"/>
          </p:nvPr>
        </p:nvSpPr>
        <p:spPr bwMode="gray">
          <a:xfrm>
            <a:off x="0" y="4403825"/>
            <a:ext cx="2046204" cy="230832"/>
          </a:xfrm>
        </p:spPr>
        <p:txBody>
          <a:bodyPr lIns="64008" anchor="b" anchorCtr="0"/>
          <a:lstStyle>
            <a:lvl1pPr marL="114300" indent="-114300">
              <a:spcBef>
                <a:spcPts val="100"/>
              </a:spcBef>
              <a:buFont typeface="+mj-lt"/>
              <a:buAutoNum type="arabicParenR"/>
              <a:defRPr sz="500">
                <a:solidFill>
                  <a:schemeClr val="tx1"/>
                </a:solidFill>
              </a:defRPr>
            </a:lvl1pPr>
            <a:lvl2pPr>
              <a:spcBef>
                <a:spcPts val="200"/>
              </a:spcBef>
              <a:defRPr sz="500"/>
            </a:lvl2pPr>
            <a:lvl3pPr>
              <a:spcBef>
                <a:spcPts val="200"/>
              </a:spcBef>
              <a:defRPr sz="500"/>
            </a:lvl3pPr>
            <a:lvl4pPr>
              <a:spcBef>
                <a:spcPts val="200"/>
              </a:spcBef>
              <a:defRPr sz="500"/>
            </a:lvl4pPr>
            <a:lvl5pPr>
              <a:spcBef>
                <a:spcPts val="200"/>
              </a:spcBef>
              <a:defRPr sz="500"/>
            </a:lvl5pPr>
          </a:lstStyle>
          <a:p>
            <a:pPr lvl="0"/>
            <a:r>
              <a:rPr lang="en-US" dirty="0"/>
              <a:t>Click to add footnote. Numbers appear automatically (no additional space or tab needed). Use a period at the end of each footnote. Stretch the box to the right as needed.</a:t>
            </a:r>
          </a:p>
        </p:txBody>
      </p:sp>
      <p:sp>
        <p:nvSpPr>
          <p:cNvPr id="3" name="Title 2"/>
          <p:cNvSpPr>
            <a:spLocks noGrp="1"/>
          </p:cNvSpPr>
          <p:nvPr userDrawn="1">
            <p:ph type="title" hasCustomPrompt="1"/>
          </p:nvPr>
        </p:nvSpPr>
        <p:spPr bwMode="gray">
          <a:xfrm>
            <a:off x="280194" y="309824"/>
            <a:ext cx="5486400" cy="256480"/>
          </a:xfrm>
        </p:spPr>
        <p:txBody>
          <a:bodyPr/>
          <a:lstStyle>
            <a:lvl1pPr>
              <a:defRPr baseline="0">
                <a:solidFill>
                  <a:schemeClr val="tx1"/>
                </a:solidFill>
              </a:defRPr>
            </a:lvl1pPr>
          </a:lstStyle>
          <a:p>
            <a:r>
              <a:rPr lang="en-US" dirty="0"/>
              <a:t>Slide Title – Rockwell 18pt Regular, Title Case</a:t>
            </a:r>
          </a:p>
        </p:txBody>
      </p:sp>
      <p:grpSp>
        <p:nvGrpSpPr>
          <p:cNvPr id="17" name="Group 16"/>
          <p:cNvGrpSpPr/>
          <p:nvPr userDrawn="1"/>
        </p:nvGrpSpPr>
        <p:grpSpPr bwMode="gray">
          <a:xfrm>
            <a:off x="5888334" y="0"/>
            <a:ext cx="458401" cy="507600"/>
            <a:chOff x="5888334" y="0"/>
            <a:chExt cx="458401" cy="507600"/>
          </a:xfrm>
        </p:grpSpPr>
        <p:sp>
          <p:nvSpPr>
            <p:cNvPr id="19" name="Freeform 18"/>
            <p:cNvSpPr>
              <a:spLocks/>
            </p:cNvSpPr>
            <p:nvPr/>
          </p:nvSpPr>
          <p:spPr bwMode="gray">
            <a:xfrm>
              <a:off x="5888334" y="0"/>
              <a:ext cx="458401" cy="114262"/>
            </a:xfrm>
            <a:custGeom>
              <a:avLst/>
              <a:gdLst>
                <a:gd name="connsiteX0" fmla="*/ 283333 w 458401"/>
                <a:gd name="connsiteY0" fmla="*/ 0 h 114262"/>
                <a:gd name="connsiteX1" fmla="*/ 372260 w 458401"/>
                <a:gd name="connsiteY1" fmla="*/ 0 h 114262"/>
                <a:gd name="connsiteX2" fmla="*/ 393233 w 458401"/>
                <a:gd name="connsiteY2" fmla="*/ 16964 h 114262"/>
                <a:gd name="connsiteX3" fmla="*/ 413968 w 458401"/>
                <a:gd name="connsiteY3" fmla="*/ 38503 h 114262"/>
                <a:gd name="connsiteX4" fmla="*/ 431741 w 458401"/>
                <a:gd name="connsiteY4" fmla="*/ 61528 h 114262"/>
                <a:gd name="connsiteX5" fmla="*/ 447293 w 458401"/>
                <a:gd name="connsiteY5" fmla="*/ 87524 h 114262"/>
                <a:gd name="connsiteX6" fmla="*/ 458401 w 458401"/>
                <a:gd name="connsiteY6" fmla="*/ 114262 h 114262"/>
                <a:gd name="connsiteX7" fmla="*/ 402860 w 458401"/>
                <a:gd name="connsiteY7" fmla="*/ 89752 h 114262"/>
                <a:gd name="connsiteX8" fmla="*/ 391011 w 458401"/>
                <a:gd name="connsiteY8" fmla="*/ 74154 h 114262"/>
                <a:gd name="connsiteX9" fmla="*/ 377681 w 458401"/>
                <a:gd name="connsiteY9" fmla="*/ 57814 h 114262"/>
                <a:gd name="connsiteX10" fmla="*/ 362130 w 458401"/>
                <a:gd name="connsiteY10" fmla="*/ 43702 h 114262"/>
                <a:gd name="connsiteX11" fmla="*/ 345097 w 458401"/>
                <a:gd name="connsiteY11" fmla="*/ 28847 h 114262"/>
                <a:gd name="connsiteX12" fmla="*/ 325102 w 458401"/>
                <a:gd name="connsiteY12" fmla="*/ 16221 h 114262"/>
                <a:gd name="connsiteX13" fmla="*/ 303626 w 458401"/>
                <a:gd name="connsiteY13" fmla="*/ 6565 h 114262"/>
                <a:gd name="connsiteX14" fmla="*/ 85964 w 458401"/>
                <a:gd name="connsiteY14" fmla="*/ 0 h 114262"/>
                <a:gd name="connsiteX15" fmla="*/ 175637 w 458401"/>
                <a:gd name="connsiteY15" fmla="*/ 0 h 114262"/>
                <a:gd name="connsiteX16" fmla="*/ 154035 w 458401"/>
                <a:gd name="connsiteY16" fmla="*/ 6565 h 114262"/>
                <a:gd name="connsiteX17" fmla="*/ 131078 w 458401"/>
                <a:gd name="connsiteY17" fmla="*/ 18449 h 114262"/>
                <a:gd name="connsiteX18" fmla="*/ 108861 w 458401"/>
                <a:gd name="connsiteY18" fmla="*/ 31818 h 114262"/>
                <a:gd name="connsiteX19" fmla="*/ 88866 w 458401"/>
                <a:gd name="connsiteY19" fmla="*/ 48901 h 114262"/>
                <a:gd name="connsiteX20" fmla="*/ 71834 w 458401"/>
                <a:gd name="connsiteY20" fmla="*/ 66727 h 114262"/>
                <a:gd name="connsiteX21" fmla="*/ 56282 w 458401"/>
                <a:gd name="connsiteY21" fmla="*/ 88266 h 114262"/>
                <a:gd name="connsiteX22" fmla="*/ 0 w 458401"/>
                <a:gd name="connsiteY22" fmla="*/ 112777 h 114262"/>
                <a:gd name="connsiteX23" fmla="*/ 11109 w 458401"/>
                <a:gd name="connsiteY23" fmla="*/ 86038 h 114262"/>
                <a:gd name="connsiteX24" fmla="*/ 26660 w 458401"/>
                <a:gd name="connsiteY24" fmla="*/ 60785 h 114262"/>
                <a:gd name="connsiteX25" fmla="*/ 45174 w 458401"/>
                <a:gd name="connsiteY25" fmla="*/ 37018 h 114262"/>
                <a:gd name="connsiteX26" fmla="*/ 65909 w 458401"/>
                <a:gd name="connsiteY26" fmla="*/ 16221 h 114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58401" h="114262">
                  <a:moveTo>
                    <a:pt x="283333" y="0"/>
                  </a:moveTo>
                  <a:lnTo>
                    <a:pt x="372260" y="0"/>
                  </a:lnTo>
                  <a:lnTo>
                    <a:pt x="393233" y="16964"/>
                  </a:lnTo>
                  <a:lnTo>
                    <a:pt x="413968" y="38503"/>
                  </a:lnTo>
                  <a:lnTo>
                    <a:pt x="431741" y="61528"/>
                  </a:lnTo>
                  <a:lnTo>
                    <a:pt x="447293" y="87524"/>
                  </a:lnTo>
                  <a:lnTo>
                    <a:pt x="458401" y="114262"/>
                  </a:lnTo>
                  <a:lnTo>
                    <a:pt x="402860" y="89752"/>
                  </a:lnTo>
                  <a:lnTo>
                    <a:pt x="391011" y="74154"/>
                  </a:lnTo>
                  <a:lnTo>
                    <a:pt x="377681" y="57814"/>
                  </a:lnTo>
                  <a:lnTo>
                    <a:pt x="362130" y="43702"/>
                  </a:lnTo>
                  <a:lnTo>
                    <a:pt x="345097" y="28847"/>
                  </a:lnTo>
                  <a:lnTo>
                    <a:pt x="325102" y="16221"/>
                  </a:lnTo>
                  <a:lnTo>
                    <a:pt x="303626" y="6565"/>
                  </a:lnTo>
                  <a:close/>
                  <a:moveTo>
                    <a:pt x="85964" y="0"/>
                  </a:moveTo>
                  <a:lnTo>
                    <a:pt x="175637" y="0"/>
                  </a:lnTo>
                  <a:lnTo>
                    <a:pt x="154035" y="6565"/>
                  </a:lnTo>
                  <a:lnTo>
                    <a:pt x="131078" y="18449"/>
                  </a:lnTo>
                  <a:lnTo>
                    <a:pt x="108861" y="31818"/>
                  </a:lnTo>
                  <a:lnTo>
                    <a:pt x="88866" y="48901"/>
                  </a:lnTo>
                  <a:lnTo>
                    <a:pt x="71834" y="66727"/>
                  </a:lnTo>
                  <a:lnTo>
                    <a:pt x="56282" y="88266"/>
                  </a:lnTo>
                  <a:lnTo>
                    <a:pt x="0" y="112777"/>
                  </a:lnTo>
                  <a:lnTo>
                    <a:pt x="11109" y="86038"/>
                  </a:lnTo>
                  <a:lnTo>
                    <a:pt x="26660" y="60785"/>
                  </a:lnTo>
                  <a:lnTo>
                    <a:pt x="45174" y="37018"/>
                  </a:lnTo>
                  <a:lnTo>
                    <a:pt x="65909" y="16221"/>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7" name="Freeform 11"/>
            <p:cNvSpPr>
              <a:spLocks/>
            </p:cNvSpPr>
            <p:nvPr/>
          </p:nvSpPr>
          <p:spPr bwMode="gray">
            <a:xfrm>
              <a:off x="5888334" y="63986"/>
              <a:ext cx="458401" cy="141958"/>
            </a:xfrm>
            <a:custGeom>
              <a:avLst/>
              <a:gdLst>
                <a:gd name="T0" fmla="*/ 309 w 619"/>
                <a:gd name="T1" fmla="*/ 0 h 192"/>
                <a:gd name="T2" fmla="*/ 619 w 619"/>
                <a:gd name="T3" fmla="*/ 136 h 192"/>
                <a:gd name="T4" fmla="*/ 619 w 619"/>
                <a:gd name="T5" fmla="*/ 192 h 192"/>
                <a:gd name="T6" fmla="*/ 309 w 619"/>
                <a:gd name="T7" fmla="*/ 56 h 192"/>
                <a:gd name="T8" fmla="*/ 0 w 619"/>
                <a:gd name="T9" fmla="*/ 192 h 192"/>
                <a:gd name="T10" fmla="*/ 0 w 619"/>
                <a:gd name="T11" fmla="*/ 136 h 192"/>
                <a:gd name="T12" fmla="*/ 309 w 619"/>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619" h="192">
                  <a:moveTo>
                    <a:pt x="309" y="0"/>
                  </a:moveTo>
                  <a:lnTo>
                    <a:pt x="619" y="136"/>
                  </a:lnTo>
                  <a:lnTo>
                    <a:pt x="619" y="192"/>
                  </a:lnTo>
                  <a:lnTo>
                    <a:pt x="309" y="56"/>
                  </a:lnTo>
                  <a:lnTo>
                    <a:pt x="0" y="192"/>
                  </a:lnTo>
                  <a:lnTo>
                    <a:pt x="0" y="136"/>
                  </a:lnTo>
                  <a:lnTo>
                    <a:pt x="30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Rectangle 12"/>
            <p:cNvSpPr>
              <a:spLocks noChangeArrowheads="1"/>
            </p:cNvSpPr>
            <p:nvPr/>
          </p:nvSpPr>
          <p:spPr bwMode="gray">
            <a:xfrm>
              <a:off x="5888334" y="469154"/>
              <a:ext cx="458401" cy="38446"/>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 name="Rectangle 13"/>
            <p:cNvSpPr>
              <a:spLocks noChangeArrowheads="1"/>
            </p:cNvSpPr>
            <p:nvPr/>
          </p:nvSpPr>
          <p:spPr bwMode="gray">
            <a:xfrm>
              <a:off x="6163373"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 name="Rectangle 14"/>
            <p:cNvSpPr>
              <a:spLocks noChangeArrowheads="1"/>
            </p:cNvSpPr>
            <p:nvPr/>
          </p:nvSpPr>
          <p:spPr bwMode="gray">
            <a:xfrm>
              <a:off x="6027332" y="247346"/>
              <a:ext cx="44362"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 name="Rectangle 15"/>
            <p:cNvSpPr>
              <a:spLocks noChangeArrowheads="1"/>
            </p:cNvSpPr>
            <p:nvPr/>
          </p:nvSpPr>
          <p:spPr bwMode="gray">
            <a:xfrm>
              <a:off x="5888334"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 name="Rectangle 16"/>
            <p:cNvSpPr>
              <a:spLocks noChangeArrowheads="1"/>
            </p:cNvSpPr>
            <p:nvPr/>
          </p:nvSpPr>
          <p:spPr bwMode="gray">
            <a:xfrm>
              <a:off x="6299415"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18" name="TextBox 17"/>
          <p:cNvSpPr txBox="1"/>
          <p:nvPr userDrawn="1"/>
        </p:nvSpPr>
        <p:spPr bwMode="gray">
          <a:xfrm>
            <a:off x="6163373" y="444101"/>
            <a:ext cx="237427" cy="100027"/>
          </a:xfrm>
          <a:prstGeom prst="rect">
            <a:avLst/>
          </a:prstGeom>
          <a:solidFill>
            <a:schemeClr val="bg2"/>
          </a:solidFill>
        </p:spPr>
        <p:txBody>
          <a:bodyPr wrap="square" lIns="0" tIns="0" rIns="45720" bIns="0" rtlCol="0">
            <a:spAutoFit/>
          </a:bodyPr>
          <a:lstStyle/>
          <a:p>
            <a:pPr algn="r">
              <a:spcBef>
                <a:spcPts val="500"/>
              </a:spcBef>
            </a:pPr>
            <a:fld id="{11A0A082-46D1-4CDC-90AB-7FACAC0B3028}" type="slidenum">
              <a:rPr lang="en-US" sz="650" smtClean="0">
                <a:latin typeface="+mj-lt"/>
              </a:rPr>
              <a:t>‹#›</a:t>
            </a:fld>
            <a:endParaRPr lang="en-US" sz="650" dirty="0">
              <a:latin typeface="+mj-lt"/>
            </a:endParaRPr>
          </a:p>
        </p:txBody>
      </p:sp>
    </p:spTree>
    <p:custDataLst>
      <p:tags r:id="rId1"/>
    </p:custDataLst>
    <p:extLst>
      <p:ext uri="{BB962C8B-B14F-4D97-AF65-F5344CB8AC3E}">
        <p14:creationId xmlns:p14="http://schemas.microsoft.com/office/powerpoint/2010/main" val="2842800116"/>
      </p:ext>
    </p:extLst>
  </p:cSld>
  <p:clrMapOvr>
    <a:masterClrMapping/>
  </p:clrMapOvr>
  <p:extLst>
    <p:ext uri="{DCECCB84-F9BA-43D5-87BE-67443E8EF086}">
      <p15:sldGuideLst xmlns:p15="http://schemas.microsoft.com/office/powerpoint/2012/main">
        <p15:guide id="1" orient="horz" pos="62"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idden Slide (Remember to Right Click and Hide It)">
    <p:bg bwMode="gray">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Rectangle 3"/>
          <p:cNvSpPr/>
          <p:nvPr userDrawn="1"/>
        </p:nvSpPr>
        <p:spPr bwMode="gray">
          <a:xfrm>
            <a:off x="1" y="0"/>
            <a:ext cx="6400799" cy="601181"/>
          </a:xfrm>
          <a:prstGeom prst="rect">
            <a:avLst/>
          </a:prstGeom>
          <a:solidFill>
            <a:schemeClr val="bg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cxnSp>
        <p:nvCxnSpPr>
          <p:cNvPr id="14" name="Straight Connector 13"/>
          <p:cNvCxnSpPr/>
          <p:nvPr userDrawn="1"/>
        </p:nvCxnSpPr>
        <p:spPr bwMode="gray">
          <a:xfrm>
            <a:off x="0" y="601181"/>
            <a:ext cx="6400800" cy="0"/>
          </a:xfrm>
          <a:prstGeom prst="line">
            <a:avLst/>
          </a:prstGeom>
          <a:noFill/>
          <a:ln w="9525" cap="flat" cmpd="sng" algn="ctr">
            <a:solidFill>
              <a:schemeClr val="accent6"/>
            </a:solidFill>
            <a:prstDash val="solid"/>
            <a:miter lim="800000"/>
          </a:ln>
          <a:effectLst/>
        </p:spPr>
      </p:cxnSp>
      <p:sp>
        <p:nvSpPr>
          <p:cNvPr id="13" name="Text Placeholder 12"/>
          <p:cNvSpPr>
            <a:spLocks noGrp="1"/>
          </p:cNvSpPr>
          <p:nvPr userDrawn="1">
            <p:ph type="body" sz="quarter" idx="15" hasCustomPrompt="1"/>
          </p:nvPr>
        </p:nvSpPr>
        <p:spPr bwMode="gray">
          <a:xfrm>
            <a:off x="280195" y="640267"/>
            <a:ext cx="5842794" cy="184666"/>
          </a:xfrm>
        </p:spPr>
        <p:txBody>
          <a:bodyPr/>
          <a:lstStyle>
            <a:lvl1pPr marL="0" indent="0">
              <a:spcBef>
                <a:spcPts val="0"/>
              </a:spcBef>
              <a:buNone/>
              <a:defRPr sz="1200">
                <a:solidFill>
                  <a:schemeClr val="tx1"/>
                </a:solidFill>
              </a:defRPr>
            </a:lvl1pPr>
            <a:lvl2pPr>
              <a:spcBef>
                <a:spcPts val="0"/>
              </a:spcBef>
              <a:defRPr sz="1200"/>
            </a:lvl2pPr>
            <a:lvl3pPr>
              <a:spcBef>
                <a:spcPts val="0"/>
              </a:spcBef>
              <a:defRPr sz="1200"/>
            </a:lvl3pPr>
            <a:lvl4pPr>
              <a:spcBef>
                <a:spcPts val="0"/>
              </a:spcBef>
              <a:defRPr sz="1200"/>
            </a:lvl4pPr>
            <a:lvl5pPr>
              <a:spcBef>
                <a:spcPts val="0"/>
              </a:spcBef>
              <a:defRPr sz="1200"/>
            </a:lvl5pPr>
          </a:lstStyle>
          <a:p>
            <a:pPr lvl="0"/>
            <a:r>
              <a:rPr lang="en-US" dirty="0"/>
              <a:t>Slide Subtitle – Verdana 12pt Regular, Title Case</a:t>
            </a:r>
          </a:p>
        </p:txBody>
      </p:sp>
      <p:sp>
        <p:nvSpPr>
          <p:cNvPr id="16" name="Text Placeholder 15"/>
          <p:cNvSpPr>
            <a:spLocks noGrp="1"/>
          </p:cNvSpPr>
          <p:nvPr userDrawn="1">
            <p:ph type="body" sz="quarter" idx="16" hasCustomPrompt="1"/>
          </p:nvPr>
        </p:nvSpPr>
        <p:spPr bwMode="gray">
          <a:xfrm>
            <a:off x="280194" y="99782"/>
            <a:ext cx="2560320" cy="123111"/>
          </a:xfrm>
        </p:spPr>
        <p:txBody>
          <a:bodyPr anchor="ctr" anchorCtr="0"/>
          <a:lstStyle>
            <a:lvl1pPr marL="0" indent="0">
              <a:spcBef>
                <a:spcPts val="0"/>
              </a:spcBef>
              <a:buNone/>
              <a:defRPr sz="800">
                <a:solidFill>
                  <a:schemeClr val="tx1"/>
                </a:solidFill>
              </a:defRPr>
            </a:lvl1pPr>
            <a:lvl2pPr marL="114300" indent="0">
              <a:spcBef>
                <a:spcPts val="0"/>
              </a:spcBef>
              <a:buNone/>
              <a:defRPr sz="800"/>
            </a:lvl2pPr>
            <a:lvl3pPr marL="228600" indent="0">
              <a:spcBef>
                <a:spcPts val="0"/>
              </a:spcBef>
              <a:buNone/>
              <a:defRPr sz="800"/>
            </a:lvl3pPr>
            <a:lvl4pPr marL="342900" indent="0">
              <a:spcBef>
                <a:spcPts val="0"/>
              </a:spcBef>
              <a:buNone/>
              <a:defRPr sz="800"/>
            </a:lvl4pPr>
            <a:lvl5pPr marL="457200" indent="0">
              <a:spcBef>
                <a:spcPts val="0"/>
              </a:spcBef>
              <a:buNone/>
              <a:defRPr sz="800"/>
            </a:lvl5pPr>
          </a:lstStyle>
          <a:p>
            <a:pPr lvl="0"/>
            <a:r>
              <a:rPr lang="en-US" dirty="0"/>
              <a:t>Top Kicker – Verdana 8pt Regular, Title Case</a:t>
            </a:r>
          </a:p>
        </p:txBody>
      </p:sp>
      <p:sp>
        <p:nvSpPr>
          <p:cNvPr id="22" name="Text Placeholder 21"/>
          <p:cNvSpPr>
            <a:spLocks noGrp="1"/>
          </p:cNvSpPr>
          <p:nvPr userDrawn="1">
            <p:ph type="body" sz="quarter" idx="18" hasCustomPrompt="1"/>
          </p:nvPr>
        </p:nvSpPr>
        <p:spPr bwMode="gray">
          <a:xfrm>
            <a:off x="5148072" y="4446657"/>
            <a:ext cx="1252728" cy="353943"/>
          </a:xfrm>
        </p:spPr>
        <p:txBody>
          <a:bodyPr rIns="64008" bIns="45720" anchor="b" anchorCtr="0"/>
          <a:lstStyle>
            <a:lvl1pPr marL="0" indent="0">
              <a:spcBef>
                <a:spcPts val="200"/>
              </a:spcBef>
              <a:buNone/>
              <a:defRPr sz="500">
                <a:solidFill>
                  <a:schemeClr val="tx1"/>
                </a:solidFill>
              </a:defRPr>
            </a:lvl1pPr>
            <a:lvl2pPr marL="114300" indent="0">
              <a:spcBef>
                <a:spcPts val="200"/>
              </a:spcBef>
              <a:buNone/>
              <a:defRPr sz="500"/>
            </a:lvl2pPr>
            <a:lvl3pPr marL="228600" indent="0">
              <a:spcBef>
                <a:spcPts val="200"/>
              </a:spcBef>
              <a:buNone/>
              <a:defRPr sz="500"/>
            </a:lvl3pPr>
            <a:lvl4pPr marL="342900" indent="0">
              <a:spcBef>
                <a:spcPts val="200"/>
              </a:spcBef>
              <a:buNone/>
              <a:defRPr sz="500"/>
            </a:lvl4pPr>
            <a:lvl5pPr marL="457200" indent="0">
              <a:spcBef>
                <a:spcPts val="200"/>
              </a:spcBef>
              <a:buNone/>
              <a:defRPr sz="500"/>
            </a:lvl5pPr>
          </a:lstStyle>
          <a:p>
            <a:pPr lvl="0"/>
            <a:r>
              <a:rPr lang="en-US" dirty="0"/>
              <a:t>Source: Click to add source. Use a single space after “Source:” and a period at the end of the source. Stretch box to the left as needed.</a:t>
            </a:r>
          </a:p>
        </p:txBody>
      </p:sp>
      <p:sp>
        <p:nvSpPr>
          <p:cNvPr id="15" name="Text Placeholder 14"/>
          <p:cNvSpPr>
            <a:spLocks noGrp="1"/>
          </p:cNvSpPr>
          <p:nvPr userDrawn="1">
            <p:ph type="body" sz="quarter" idx="19" hasCustomPrompt="1"/>
          </p:nvPr>
        </p:nvSpPr>
        <p:spPr bwMode="gray">
          <a:xfrm>
            <a:off x="0" y="4403825"/>
            <a:ext cx="2046204" cy="230832"/>
          </a:xfrm>
        </p:spPr>
        <p:txBody>
          <a:bodyPr lIns="64008" anchor="b" anchorCtr="0"/>
          <a:lstStyle>
            <a:lvl1pPr marL="114300" indent="-114300">
              <a:spcBef>
                <a:spcPts val="100"/>
              </a:spcBef>
              <a:buFont typeface="+mj-lt"/>
              <a:buAutoNum type="arabicParenR"/>
              <a:defRPr sz="500">
                <a:solidFill>
                  <a:schemeClr val="tx1"/>
                </a:solidFill>
              </a:defRPr>
            </a:lvl1pPr>
            <a:lvl2pPr>
              <a:spcBef>
                <a:spcPts val="200"/>
              </a:spcBef>
              <a:defRPr sz="500"/>
            </a:lvl2pPr>
            <a:lvl3pPr>
              <a:spcBef>
                <a:spcPts val="200"/>
              </a:spcBef>
              <a:defRPr sz="500"/>
            </a:lvl3pPr>
            <a:lvl4pPr>
              <a:spcBef>
                <a:spcPts val="200"/>
              </a:spcBef>
              <a:defRPr sz="500"/>
            </a:lvl4pPr>
            <a:lvl5pPr>
              <a:spcBef>
                <a:spcPts val="200"/>
              </a:spcBef>
              <a:defRPr sz="500"/>
            </a:lvl5pPr>
          </a:lstStyle>
          <a:p>
            <a:pPr lvl="0"/>
            <a:r>
              <a:rPr lang="en-US" dirty="0"/>
              <a:t>Click to add footnote. Numbers appear automatically (no additional space or tab needed). Use a period at the end of each footnote. Stretch the box to the right as needed.</a:t>
            </a:r>
          </a:p>
        </p:txBody>
      </p:sp>
      <p:sp>
        <p:nvSpPr>
          <p:cNvPr id="3" name="Title 2"/>
          <p:cNvSpPr>
            <a:spLocks noGrp="1"/>
          </p:cNvSpPr>
          <p:nvPr userDrawn="1">
            <p:ph type="title" hasCustomPrompt="1"/>
          </p:nvPr>
        </p:nvSpPr>
        <p:spPr bwMode="gray">
          <a:xfrm>
            <a:off x="280194" y="309824"/>
            <a:ext cx="5486400" cy="256480"/>
          </a:xfrm>
        </p:spPr>
        <p:txBody>
          <a:bodyPr/>
          <a:lstStyle>
            <a:lvl1pPr>
              <a:defRPr baseline="0">
                <a:solidFill>
                  <a:schemeClr val="tx1"/>
                </a:solidFill>
              </a:defRPr>
            </a:lvl1pPr>
          </a:lstStyle>
          <a:p>
            <a:r>
              <a:rPr lang="en-US" dirty="0"/>
              <a:t>Slide Title – Rockwell 18pt Regular, Title Case</a:t>
            </a:r>
          </a:p>
        </p:txBody>
      </p:sp>
      <p:grpSp>
        <p:nvGrpSpPr>
          <p:cNvPr id="17" name="Group 16"/>
          <p:cNvGrpSpPr/>
          <p:nvPr userDrawn="1"/>
        </p:nvGrpSpPr>
        <p:grpSpPr bwMode="gray">
          <a:xfrm>
            <a:off x="5888334" y="0"/>
            <a:ext cx="458401" cy="507600"/>
            <a:chOff x="5888334" y="0"/>
            <a:chExt cx="458401" cy="507600"/>
          </a:xfrm>
        </p:grpSpPr>
        <p:sp>
          <p:nvSpPr>
            <p:cNvPr id="19" name="Freeform 18"/>
            <p:cNvSpPr>
              <a:spLocks/>
            </p:cNvSpPr>
            <p:nvPr/>
          </p:nvSpPr>
          <p:spPr bwMode="gray">
            <a:xfrm>
              <a:off x="5888334" y="0"/>
              <a:ext cx="458401" cy="114262"/>
            </a:xfrm>
            <a:custGeom>
              <a:avLst/>
              <a:gdLst>
                <a:gd name="connsiteX0" fmla="*/ 283333 w 458401"/>
                <a:gd name="connsiteY0" fmla="*/ 0 h 114262"/>
                <a:gd name="connsiteX1" fmla="*/ 372260 w 458401"/>
                <a:gd name="connsiteY1" fmla="*/ 0 h 114262"/>
                <a:gd name="connsiteX2" fmla="*/ 393233 w 458401"/>
                <a:gd name="connsiteY2" fmla="*/ 16964 h 114262"/>
                <a:gd name="connsiteX3" fmla="*/ 413968 w 458401"/>
                <a:gd name="connsiteY3" fmla="*/ 38503 h 114262"/>
                <a:gd name="connsiteX4" fmla="*/ 431741 w 458401"/>
                <a:gd name="connsiteY4" fmla="*/ 61528 h 114262"/>
                <a:gd name="connsiteX5" fmla="*/ 447293 w 458401"/>
                <a:gd name="connsiteY5" fmla="*/ 87524 h 114262"/>
                <a:gd name="connsiteX6" fmla="*/ 458401 w 458401"/>
                <a:gd name="connsiteY6" fmla="*/ 114262 h 114262"/>
                <a:gd name="connsiteX7" fmla="*/ 402860 w 458401"/>
                <a:gd name="connsiteY7" fmla="*/ 89752 h 114262"/>
                <a:gd name="connsiteX8" fmla="*/ 391011 w 458401"/>
                <a:gd name="connsiteY8" fmla="*/ 74154 h 114262"/>
                <a:gd name="connsiteX9" fmla="*/ 377681 w 458401"/>
                <a:gd name="connsiteY9" fmla="*/ 57814 h 114262"/>
                <a:gd name="connsiteX10" fmla="*/ 362130 w 458401"/>
                <a:gd name="connsiteY10" fmla="*/ 43702 h 114262"/>
                <a:gd name="connsiteX11" fmla="*/ 345097 w 458401"/>
                <a:gd name="connsiteY11" fmla="*/ 28847 h 114262"/>
                <a:gd name="connsiteX12" fmla="*/ 325102 w 458401"/>
                <a:gd name="connsiteY12" fmla="*/ 16221 h 114262"/>
                <a:gd name="connsiteX13" fmla="*/ 303626 w 458401"/>
                <a:gd name="connsiteY13" fmla="*/ 6565 h 114262"/>
                <a:gd name="connsiteX14" fmla="*/ 85964 w 458401"/>
                <a:gd name="connsiteY14" fmla="*/ 0 h 114262"/>
                <a:gd name="connsiteX15" fmla="*/ 175637 w 458401"/>
                <a:gd name="connsiteY15" fmla="*/ 0 h 114262"/>
                <a:gd name="connsiteX16" fmla="*/ 154035 w 458401"/>
                <a:gd name="connsiteY16" fmla="*/ 6565 h 114262"/>
                <a:gd name="connsiteX17" fmla="*/ 131078 w 458401"/>
                <a:gd name="connsiteY17" fmla="*/ 18449 h 114262"/>
                <a:gd name="connsiteX18" fmla="*/ 108861 w 458401"/>
                <a:gd name="connsiteY18" fmla="*/ 31818 h 114262"/>
                <a:gd name="connsiteX19" fmla="*/ 88866 w 458401"/>
                <a:gd name="connsiteY19" fmla="*/ 48901 h 114262"/>
                <a:gd name="connsiteX20" fmla="*/ 71834 w 458401"/>
                <a:gd name="connsiteY20" fmla="*/ 66727 h 114262"/>
                <a:gd name="connsiteX21" fmla="*/ 56282 w 458401"/>
                <a:gd name="connsiteY21" fmla="*/ 88266 h 114262"/>
                <a:gd name="connsiteX22" fmla="*/ 0 w 458401"/>
                <a:gd name="connsiteY22" fmla="*/ 112777 h 114262"/>
                <a:gd name="connsiteX23" fmla="*/ 11109 w 458401"/>
                <a:gd name="connsiteY23" fmla="*/ 86038 h 114262"/>
                <a:gd name="connsiteX24" fmla="*/ 26660 w 458401"/>
                <a:gd name="connsiteY24" fmla="*/ 60785 h 114262"/>
                <a:gd name="connsiteX25" fmla="*/ 45174 w 458401"/>
                <a:gd name="connsiteY25" fmla="*/ 37018 h 114262"/>
                <a:gd name="connsiteX26" fmla="*/ 65909 w 458401"/>
                <a:gd name="connsiteY26" fmla="*/ 16221 h 114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58401" h="114262">
                  <a:moveTo>
                    <a:pt x="283333" y="0"/>
                  </a:moveTo>
                  <a:lnTo>
                    <a:pt x="372260" y="0"/>
                  </a:lnTo>
                  <a:lnTo>
                    <a:pt x="393233" y="16964"/>
                  </a:lnTo>
                  <a:lnTo>
                    <a:pt x="413968" y="38503"/>
                  </a:lnTo>
                  <a:lnTo>
                    <a:pt x="431741" y="61528"/>
                  </a:lnTo>
                  <a:lnTo>
                    <a:pt x="447293" y="87524"/>
                  </a:lnTo>
                  <a:lnTo>
                    <a:pt x="458401" y="114262"/>
                  </a:lnTo>
                  <a:lnTo>
                    <a:pt x="402860" y="89752"/>
                  </a:lnTo>
                  <a:lnTo>
                    <a:pt x="391011" y="74154"/>
                  </a:lnTo>
                  <a:lnTo>
                    <a:pt x="377681" y="57814"/>
                  </a:lnTo>
                  <a:lnTo>
                    <a:pt x="362130" y="43702"/>
                  </a:lnTo>
                  <a:lnTo>
                    <a:pt x="345097" y="28847"/>
                  </a:lnTo>
                  <a:lnTo>
                    <a:pt x="325102" y="16221"/>
                  </a:lnTo>
                  <a:lnTo>
                    <a:pt x="303626" y="6565"/>
                  </a:lnTo>
                  <a:close/>
                  <a:moveTo>
                    <a:pt x="85964" y="0"/>
                  </a:moveTo>
                  <a:lnTo>
                    <a:pt x="175637" y="0"/>
                  </a:lnTo>
                  <a:lnTo>
                    <a:pt x="154035" y="6565"/>
                  </a:lnTo>
                  <a:lnTo>
                    <a:pt x="131078" y="18449"/>
                  </a:lnTo>
                  <a:lnTo>
                    <a:pt x="108861" y="31818"/>
                  </a:lnTo>
                  <a:lnTo>
                    <a:pt x="88866" y="48901"/>
                  </a:lnTo>
                  <a:lnTo>
                    <a:pt x="71834" y="66727"/>
                  </a:lnTo>
                  <a:lnTo>
                    <a:pt x="56282" y="88266"/>
                  </a:lnTo>
                  <a:lnTo>
                    <a:pt x="0" y="112777"/>
                  </a:lnTo>
                  <a:lnTo>
                    <a:pt x="11109" y="86038"/>
                  </a:lnTo>
                  <a:lnTo>
                    <a:pt x="26660" y="60785"/>
                  </a:lnTo>
                  <a:lnTo>
                    <a:pt x="45174" y="37018"/>
                  </a:lnTo>
                  <a:lnTo>
                    <a:pt x="65909" y="16221"/>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7" name="Freeform 11"/>
            <p:cNvSpPr>
              <a:spLocks/>
            </p:cNvSpPr>
            <p:nvPr/>
          </p:nvSpPr>
          <p:spPr bwMode="gray">
            <a:xfrm>
              <a:off x="5888334" y="63986"/>
              <a:ext cx="458401" cy="141958"/>
            </a:xfrm>
            <a:custGeom>
              <a:avLst/>
              <a:gdLst>
                <a:gd name="T0" fmla="*/ 309 w 619"/>
                <a:gd name="T1" fmla="*/ 0 h 192"/>
                <a:gd name="T2" fmla="*/ 619 w 619"/>
                <a:gd name="T3" fmla="*/ 136 h 192"/>
                <a:gd name="T4" fmla="*/ 619 w 619"/>
                <a:gd name="T5" fmla="*/ 192 h 192"/>
                <a:gd name="T6" fmla="*/ 309 w 619"/>
                <a:gd name="T7" fmla="*/ 56 h 192"/>
                <a:gd name="T8" fmla="*/ 0 w 619"/>
                <a:gd name="T9" fmla="*/ 192 h 192"/>
                <a:gd name="T10" fmla="*/ 0 w 619"/>
                <a:gd name="T11" fmla="*/ 136 h 192"/>
                <a:gd name="T12" fmla="*/ 309 w 619"/>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619" h="192">
                  <a:moveTo>
                    <a:pt x="309" y="0"/>
                  </a:moveTo>
                  <a:lnTo>
                    <a:pt x="619" y="136"/>
                  </a:lnTo>
                  <a:lnTo>
                    <a:pt x="619" y="192"/>
                  </a:lnTo>
                  <a:lnTo>
                    <a:pt x="309" y="56"/>
                  </a:lnTo>
                  <a:lnTo>
                    <a:pt x="0" y="192"/>
                  </a:lnTo>
                  <a:lnTo>
                    <a:pt x="0" y="136"/>
                  </a:lnTo>
                  <a:lnTo>
                    <a:pt x="30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Rectangle 12"/>
            <p:cNvSpPr>
              <a:spLocks noChangeArrowheads="1"/>
            </p:cNvSpPr>
            <p:nvPr/>
          </p:nvSpPr>
          <p:spPr bwMode="gray">
            <a:xfrm>
              <a:off x="5888334" y="469154"/>
              <a:ext cx="458401" cy="38446"/>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 name="Rectangle 13"/>
            <p:cNvSpPr>
              <a:spLocks noChangeArrowheads="1"/>
            </p:cNvSpPr>
            <p:nvPr/>
          </p:nvSpPr>
          <p:spPr bwMode="gray">
            <a:xfrm>
              <a:off x="6163373"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 name="Rectangle 14"/>
            <p:cNvSpPr>
              <a:spLocks noChangeArrowheads="1"/>
            </p:cNvSpPr>
            <p:nvPr/>
          </p:nvSpPr>
          <p:spPr bwMode="gray">
            <a:xfrm>
              <a:off x="6027332" y="247346"/>
              <a:ext cx="44362"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 name="Rectangle 15"/>
            <p:cNvSpPr>
              <a:spLocks noChangeArrowheads="1"/>
            </p:cNvSpPr>
            <p:nvPr/>
          </p:nvSpPr>
          <p:spPr bwMode="gray">
            <a:xfrm>
              <a:off x="5888334"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 name="Rectangle 16"/>
            <p:cNvSpPr>
              <a:spLocks noChangeArrowheads="1"/>
            </p:cNvSpPr>
            <p:nvPr/>
          </p:nvSpPr>
          <p:spPr bwMode="gray">
            <a:xfrm>
              <a:off x="6299415"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18" name="TextBox 17"/>
          <p:cNvSpPr txBox="1"/>
          <p:nvPr userDrawn="1"/>
        </p:nvSpPr>
        <p:spPr bwMode="gray">
          <a:xfrm>
            <a:off x="6163373" y="444101"/>
            <a:ext cx="237427" cy="100027"/>
          </a:xfrm>
          <a:prstGeom prst="rect">
            <a:avLst/>
          </a:prstGeom>
          <a:solidFill>
            <a:schemeClr val="bg2"/>
          </a:solidFill>
        </p:spPr>
        <p:txBody>
          <a:bodyPr wrap="square" lIns="0" tIns="0" rIns="45720" bIns="0" rtlCol="0">
            <a:spAutoFit/>
          </a:bodyPr>
          <a:lstStyle/>
          <a:p>
            <a:pPr algn="r">
              <a:spcBef>
                <a:spcPts val="500"/>
              </a:spcBef>
            </a:pPr>
            <a:fld id="{11A0A082-46D1-4CDC-90AB-7FACAC0B3028}" type="slidenum">
              <a:rPr lang="en-US" sz="650" smtClean="0">
                <a:latin typeface="+mj-lt"/>
              </a:rPr>
              <a:t>‹#›</a:t>
            </a:fld>
            <a:endParaRPr lang="en-US" sz="650" dirty="0">
              <a:latin typeface="+mj-lt"/>
            </a:endParaRPr>
          </a:p>
        </p:txBody>
      </p:sp>
    </p:spTree>
    <p:custDataLst>
      <p:tags r:id="rId1"/>
    </p:custDataLst>
    <p:extLst>
      <p:ext uri="{BB962C8B-B14F-4D97-AF65-F5344CB8AC3E}">
        <p14:creationId xmlns:p14="http://schemas.microsoft.com/office/powerpoint/2010/main" val="2758611219"/>
      </p:ext>
    </p:extLst>
  </p:cSld>
  <p:clrMapOvr>
    <a:masterClrMapping/>
  </p:clrMapOvr>
  <p:extLst>
    <p:ext uri="{DCECCB84-F9BA-43D5-87BE-67443E8EF086}">
      <p15:sldGuideLst xmlns:p15="http://schemas.microsoft.com/office/powerpoint/2012/main">
        <p15:guide id="1" orient="horz" pos="6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pact Slide">
    <p:bg bwMode="gray">
      <p:bgPr>
        <a:solidFill>
          <a:srgbClr val="003D7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279056" y="309824"/>
            <a:ext cx="3902242" cy="256480"/>
          </a:xfrm>
          <a:prstGeom prst="rect">
            <a:avLst/>
          </a:prstGeom>
        </p:spPr>
        <p:txBody>
          <a:bodyPr wrap="square" lIns="0" tIns="0" rIns="0" bIns="0" anchor="b" anchorCtr="0">
            <a:spAutoFit/>
          </a:bodyPr>
          <a:lstStyle>
            <a:lvl1pPr>
              <a:lnSpc>
                <a:spcPct val="90000"/>
              </a:lnSpc>
              <a:defRPr b="0" baseline="0">
                <a:solidFill>
                  <a:schemeClr val="accent6"/>
                </a:solidFill>
              </a:defRPr>
            </a:lvl1pPr>
          </a:lstStyle>
          <a:p>
            <a:r>
              <a:rPr lang="en-US" dirty="0"/>
              <a:t>Impact Slide Title – Rockwell 18pt</a:t>
            </a:r>
          </a:p>
        </p:txBody>
      </p:sp>
      <p:sp>
        <p:nvSpPr>
          <p:cNvPr id="6" name="Text Placeholder 5"/>
          <p:cNvSpPr>
            <a:spLocks noGrp="1"/>
          </p:cNvSpPr>
          <p:nvPr>
            <p:ph type="body" sz="quarter" idx="16" hasCustomPrompt="1"/>
          </p:nvPr>
        </p:nvSpPr>
        <p:spPr bwMode="gray">
          <a:xfrm>
            <a:off x="456965" y="604599"/>
            <a:ext cx="4025123" cy="256480"/>
          </a:xfrm>
        </p:spPr>
        <p:txBody>
          <a:bodyPr/>
          <a:lstStyle>
            <a:lvl1pPr marL="0" indent="0">
              <a:lnSpc>
                <a:spcPct val="90000"/>
              </a:lnSpc>
              <a:spcBef>
                <a:spcPts val="0"/>
              </a:spcBef>
              <a:buNone/>
              <a:defRPr sz="1800" spc="50" baseline="0">
                <a:solidFill>
                  <a:schemeClr val="bg1"/>
                </a:solidFill>
                <a:latin typeface="+mj-lt"/>
              </a:defRPr>
            </a:lvl1pPr>
          </a:lstStyle>
          <a:p>
            <a:pPr lvl="0"/>
            <a:r>
              <a:rPr lang="en-US" dirty="0"/>
              <a:t>Title Continued and Highlight</a:t>
            </a:r>
          </a:p>
        </p:txBody>
      </p:sp>
      <p:sp>
        <p:nvSpPr>
          <p:cNvPr id="15" name="Text Placeholder 14"/>
          <p:cNvSpPr>
            <a:spLocks noGrp="1"/>
          </p:cNvSpPr>
          <p:nvPr>
            <p:ph type="body" sz="quarter" idx="17" hasCustomPrompt="1"/>
          </p:nvPr>
        </p:nvSpPr>
        <p:spPr bwMode="gray">
          <a:xfrm>
            <a:off x="1079874" y="1727589"/>
            <a:ext cx="4241053" cy="1809726"/>
          </a:xfrm>
        </p:spPr>
        <p:txBody>
          <a:bodyPr/>
          <a:lstStyle>
            <a:lvl1pPr marL="0" indent="0">
              <a:lnSpc>
                <a:spcPct val="120000"/>
              </a:lnSpc>
              <a:spcBef>
                <a:spcPts val="1200"/>
              </a:spcBef>
              <a:buNone/>
              <a:defRPr sz="1400">
                <a:solidFill>
                  <a:schemeClr val="bg1"/>
                </a:solidFill>
              </a:defRPr>
            </a:lvl1pPr>
            <a:lvl2pPr marL="114300" indent="0">
              <a:lnSpc>
                <a:spcPct val="110000"/>
              </a:lnSpc>
              <a:spcBef>
                <a:spcPts val="1200"/>
              </a:spcBef>
              <a:buNone/>
              <a:defRPr sz="1400">
                <a:solidFill>
                  <a:schemeClr val="bg1"/>
                </a:solidFill>
              </a:defRPr>
            </a:lvl2pPr>
            <a:lvl3pPr marL="228600" indent="0">
              <a:lnSpc>
                <a:spcPct val="110000"/>
              </a:lnSpc>
              <a:spcBef>
                <a:spcPts val="1200"/>
              </a:spcBef>
              <a:buNone/>
              <a:defRPr sz="1400">
                <a:solidFill>
                  <a:schemeClr val="bg1"/>
                </a:solidFill>
              </a:defRPr>
            </a:lvl3pPr>
            <a:lvl4pPr marL="342900" indent="0">
              <a:lnSpc>
                <a:spcPct val="110000"/>
              </a:lnSpc>
              <a:spcBef>
                <a:spcPts val="1200"/>
              </a:spcBef>
              <a:buNone/>
              <a:defRPr sz="1400">
                <a:solidFill>
                  <a:schemeClr val="bg1"/>
                </a:solidFill>
              </a:defRPr>
            </a:lvl4pPr>
            <a:lvl5pPr marL="457200" indent="0">
              <a:lnSpc>
                <a:spcPct val="110000"/>
              </a:lnSpc>
              <a:spcBef>
                <a:spcPts val="1200"/>
              </a:spcBef>
              <a:buNone/>
              <a:defRPr sz="1400">
                <a:solidFill>
                  <a:schemeClr val="bg1"/>
                </a:solidFill>
              </a:defRPr>
            </a:lvl5pPr>
          </a:lstStyle>
          <a:p>
            <a:pPr lvl="0"/>
            <a:r>
              <a:rPr lang="en-US" dirty="0"/>
              <a:t>Use dark background (impact) slides sparingly (ex: a single quote, statistic, or large image). See sample impact slides in the EAB On-screen Graphic and Layout Guide. Impact quote text – Verdana 14pt Regular. Keep quote short and minimize slide titling. Be sure to incorporate large quote graphic from the GLG. </a:t>
            </a:r>
          </a:p>
        </p:txBody>
      </p:sp>
      <p:sp>
        <p:nvSpPr>
          <p:cNvPr id="16" name="Text Placeholder 21"/>
          <p:cNvSpPr>
            <a:spLocks noGrp="1"/>
          </p:cNvSpPr>
          <p:nvPr>
            <p:ph type="body" sz="quarter" idx="18" hasCustomPrompt="1"/>
          </p:nvPr>
        </p:nvSpPr>
        <p:spPr bwMode="gray">
          <a:xfrm>
            <a:off x="5148072" y="4446657"/>
            <a:ext cx="1252728" cy="353943"/>
          </a:xfrm>
        </p:spPr>
        <p:txBody>
          <a:bodyPr rIns="64008" bIns="45720" anchor="b" anchorCtr="0"/>
          <a:lstStyle>
            <a:lvl1pPr marL="0" indent="0">
              <a:spcBef>
                <a:spcPts val="200"/>
              </a:spcBef>
              <a:buNone/>
              <a:defRPr sz="500">
                <a:solidFill>
                  <a:schemeClr val="accent2"/>
                </a:solidFill>
              </a:defRPr>
            </a:lvl1pPr>
            <a:lvl2pPr marL="114300" indent="0">
              <a:spcBef>
                <a:spcPts val="200"/>
              </a:spcBef>
              <a:buNone/>
              <a:defRPr sz="500"/>
            </a:lvl2pPr>
            <a:lvl3pPr marL="228600" indent="0">
              <a:spcBef>
                <a:spcPts val="200"/>
              </a:spcBef>
              <a:buNone/>
              <a:defRPr sz="500"/>
            </a:lvl3pPr>
            <a:lvl4pPr marL="342900" indent="0">
              <a:spcBef>
                <a:spcPts val="200"/>
              </a:spcBef>
              <a:buNone/>
              <a:defRPr sz="500"/>
            </a:lvl4pPr>
            <a:lvl5pPr marL="457200" indent="0">
              <a:spcBef>
                <a:spcPts val="200"/>
              </a:spcBef>
              <a:buNone/>
              <a:defRPr sz="500"/>
            </a:lvl5pPr>
          </a:lstStyle>
          <a:p>
            <a:pPr lvl="0"/>
            <a:r>
              <a:rPr lang="en-US" dirty="0"/>
              <a:t>Source: Click to add source. Use a single space after “Source:” and a period at the end of the source. Stretch box to the left as needed.</a:t>
            </a:r>
          </a:p>
        </p:txBody>
      </p:sp>
      <p:sp>
        <p:nvSpPr>
          <p:cNvPr id="17" name="Text Placeholder 14"/>
          <p:cNvSpPr>
            <a:spLocks noGrp="1"/>
          </p:cNvSpPr>
          <p:nvPr>
            <p:ph type="body" sz="quarter" idx="19" hasCustomPrompt="1"/>
          </p:nvPr>
        </p:nvSpPr>
        <p:spPr bwMode="gray">
          <a:xfrm>
            <a:off x="0" y="4403825"/>
            <a:ext cx="2046204" cy="230832"/>
          </a:xfrm>
        </p:spPr>
        <p:txBody>
          <a:bodyPr lIns="64008" anchor="b" anchorCtr="0"/>
          <a:lstStyle>
            <a:lvl1pPr marL="114300" indent="-114300">
              <a:spcBef>
                <a:spcPts val="100"/>
              </a:spcBef>
              <a:buFont typeface="+mj-lt"/>
              <a:buAutoNum type="arabicParenR"/>
              <a:defRPr sz="500">
                <a:solidFill>
                  <a:schemeClr val="accent2"/>
                </a:solidFill>
              </a:defRPr>
            </a:lvl1pPr>
            <a:lvl2pPr>
              <a:spcBef>
                <a:spcPts val="200"/>
              </a:spcBef>
              <a:defRPr sz="500"/>
            </a:lvl2pPr>
            <a:lvl3pPr>
              <a:spcBef>
                <a:spcPts val="200"/>
              </a:spcBef>
              <a:defRPr sz="500"/>
            </a:lvl3pPr>
            <a:lvl4pPr>
              <a:spcBef>
                <a:spcPts val="200"/>
              </a:spcBef>
              <a:defRPr sz="500"/>
            </a:lvl4pPr>
            <a:lvl5pPr>
              <a:spcBef>
                <a:spcPts val="200"/>
              </a:spcBef>
              <a:defRPr sz="500"/>
            </a:lvl5pPr>
          </a:lstStyle>
          <a:p>
            <a:pPr lvl="0"/>
            <a:r>
              <a:rPr lang="en-US" dirty="0"/>
              <a:t>Click to add footnote. Numbers appear automatically (no additional space or tab needed). Use a period at the end of each footnote. Stretch the box to the right as needed.</a:t>
            </a:r>
          </a:p>
        </p:txBody>
      </p:sp>
      <p:sp>
        <p:nvSpPr>
          <p:cNvPr id="9" name="TextBox 8"/>
          <p:cNvSpPr txBox="1"/>
          <p:nvPr userDrawn="1"/>
        </p:nvSpPr>
        <p:spPr bwMode="gray">
          <a:xfrm>
            <a:off x="6128821" y="0"/>
            <a:ext cx="271979" cy="136961"/>
          </a:xfrm>
          <a:prstGeom prst="rect">
            <a:avLst/>
          </a:prstGeom>
          <a:noFill/>
        </p:spPr>
        <p:txBody>
          <a:bodyPr wrap="square" lIns="0" tIns="36576" rIns="45720" bIns="0" rtlCol="0">
            <a:spAutoFit/>
          </a:bodyPr>
          <a:lstStyle/>
          <a:p>
            <a:pPr algn="r">
              <a:spcBef>
                <a:spcPts val="500"/>
              </a:spcBef>
            </a:pPr>
            <a:fld id="{11A0A082-46D1-4CDC-90AB-7FACAC0B3028}" type="slidenum">
              <a:rPr lang="en-US" sz="650" smtClean="0">
                <a:solidFill>
                  <a:schemeClr val="bg1"/>
                </a:solidFill>
                <a:latin typeface="+mj-lt"/>
              </a:rPr>
              <a:t>‹#›</a:t>
            </a:fld>
            <a:endParaRPr lang="en-US" sz="650" dirty="0">
              <a:solidFill>
                <a:schemeClr val="bg1"/>
              </a:solidFill>
              <a:latin typeface="+mj-lt"/>
            </a:endParaRPr>
          </a:p>
        </p:txBody>
      </p:sp>
    </p:spTree>
    <p:custDataLst>
      <p:tags r:id="rId1"/>
    </p:custDataLst>
    <p:extLst>
      <p:ext uri="{BB962C8B-B14F-4D97-AF65-F5344CB8AC3E}">
        <p14:creationId xmlns:p14="http://schemas.microsoft.com/office/powerpoint/2010/main" val="1614469931"/>
      </p:ext>
    </p:extLst>
  </p:cSld>
  <p:clrMapOvr>
    <a:masterClrMapping/>
  </p:clrMapOvr>
  <p:extLst>
    <p:ext uri="{DCECCB84-F9BA-43D5-87BE-67443E8EF086}">
      <p15:sldGuideLst xmlns:p15="http://schemas.microsoft.com/office/powerpoint/2012/main">
        <p15:guide id="1" orient="horz" pos="6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hyperlink" Target="https://www.eab.com/"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8" name="TextBox 7">
            <a:hlinkClick r:id="rId21"/>
          </p:cNvPr>
          <p:cNvSpPr txBox="1"/>
          <p:nvPr userDrawn="1"/>
        </p:nvSpPr>
        <p:spPr bwMode="gray">
          <a:xfrm>
            <a:off x="-1" y="4677489"/>
            <a:ext cx="2074069" cy="123111"/>
          </a:xfrm>
          <a:prstGeom prst="rect">
            <a:avLst/>
          </a:prstGeom>
          <a:noFill/>
        </p:spPr>
        <p:txBody>
          <a:bodyPr wrap="square" lIns="64008" tIns="0" rIns="64008" bIns="45720" rtlCol="0" anchor="b" anchorCtr="0">
            <a:spAutoFit/>
          </a:bodyPr>
          <a:lstStyle/>
          <a:p>
            <a:pPr marL="0" marR="0" lvl="0" indent="0" algn="l" defTabSz="64008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schemeClr val="accent2"/>
                </a:solidFill>
                <a:effectLst/>
                <a:uLnTx/>
                <a:uFillTx/>
                <a:latin typeface="+mn-lt"/>
                <a:ea typeface="Verdana" panose="020B0604030504040204" pitchFamily="34" charset="0"/>
                <a:cs typeface="Verdana" panose="020B0604030504040204" pitchFamily="34" charset="0"/>
              </a:rPr>
              <a:t>©2019 by EAB. </a:t>
            </a:r>
            <a:r>
              <a:rPr kumimoji="0" lang="en-US" sz="500" b="0" i="0" u="none" strike="noStrike" kern="1200" cap="none" spc="0" normalizeH="0" baseline="0" noProof="0" dirty="0">
                <a:ln>
                  <a:noFill/>
                </a:ln>
                <a:solidFill>
                  <a:schemeClr val="accent2"/>
                </a:solidFill>
                <a:effectLst/>
                <a:uLnTx/>
                <a:uFillTx/>
                <a:latin typeface="+mn-lt"/>
                <a:ea typeface="Verdana" panose="020B0604030504040204" pitchFamily="34" charset="0"/>
                <a:cs typeface="Arial"/>
              </a:rPr>
              <a:t>All Rights Reserved.</a:t>
            </a:r>
            <a:r>
              <a:rPr kumimoji="0" lang="en-US" sz="500" b="0" i="0" u="none" strike="noStrike" kern="1200" cap="none" spc="0" normalizeH="0" baseline="0" noProof="0" dirty="0">
                <a:ln>
                  <a:noFill/>
                </a:ln>
                <a:solidFill>
                  <a:schemeClr val="accent2"/>
                </a:solidFill>
                <a:effectLst/>
                <a:uLnTx/>
                <a:uFillTx/>
                <a:latin typeface="+mn-lt"/>
                <a:ea typeface="Verdana" panose="020B0604030504040204" pitchFamily="34" charset="0"/>
                <a:cs typeface="Verdana" panose="020B0604030504040204" pitchFamily="34" charset="0"/>
              </a:rPr>
              <a:t> </a:t>
            </a:r>
            <a:r>
              <a:rPr kumimoji="0" lang="en-US" sz="500" b="1" i="0" u="none" strike="noStrike" kern="1200" cap="none" spc="0" normalizeH="0" baseline="0" noProof="0" dirty="0">
                <a:ln>
                  <a:noFill/>
                </a:ln>
                <a:solidFill>
                  <a:schemeClr val="accent2"/>
                </a:solidFill>
                <a:effectLst/>
                <a:uLnTx/>
                <a:uFillTx/>
                <a:latin typeface="+mn-lt"/>
                <a:ea typeface="Verdana" panose="020B0604030504040204" pitchFamily="34" charset="0"/>
                <a:cs typeface="Verdana" panose="020B0604030504040204" pitchFamily="34" charset="0"/>
              </a:rPr>
              <a:t>eab.com</a:t>
            </a:r>
            <a:r>
              <a:rPr kumimoji="0" lang="en-US" sz="500" b="0" i="0" u="none" strike="noStrike" kern="1200" cap="none" spc="0" normalizeH="0" baseline="0" noProof="0" dirty="0">
                <a:ln>
                  <a:noFill/>
                </a:ln>
                <a:solidFill>
                  <a:schemeClr val="accent2"/>
                </a:solidFill>
                <a:effectLst/>
                <a:uLnTx/>
                <a:uFillTx/>
                <a:latin typeface="+mn-lt"/>
                <a:ea typeface="Verdana" panose="020B0604030504040204" pitchFamily="34" charset="0"/>
                <a:cs typeface="Verdana" panose="020B0604030504040204" pitchFamily="34" charset="0"/>
              </a:rPr>
              <a:t> </a:t>
            </a:r>
          </a:p>
        </p:txBody>
      </p:sp>
      <p:sp>
        <p:nvSpPr>
          <p:cNvPr id="10" name="Title Placeholder 9"/>
          <p:cNvSpPr>
            <a:spLocks noGrp="1"/>
          </p:cNvSpPr>
          <p:nvPr>
            <p:ph type="title"/>
          </p:nvPr>
        </p:nvSpPr>
        <p:spPr bwMode="gray">
          <a:xfrm>
            <a:off x="277813" y="309824"/>
            <a:ext cx="5486400" cy="256480"/>
          </a:xfrm>
          <a:prstGeom prst="rect">
            <a:avLst/>
          </a:prstGeom>
        </p:spPr>
        <p:txBody>
          <a:bodyPr vert="horz" lIns="0" tIns="0" rIns="0" bIns="0" rtlCol="0" anchor="b" anchorCtr="0">
            <a:spAutoFit/>
          </a:bodyPr>
          <a:lstStyle/>
          <a:p>
            <a:r>
              <a:rPr lang="en-US" dirty="0"/>
              <a:t>Slide Title – Rockwell 18pt Regular, Title Case</a:t>
            </a:r>
          </a:p>
        </p:txBody>
      </p:sp>
      <p:sp>
        <p:nvSpPr>
          <p:cNvPr id="12" name="Text Placeholder 11"/>
          <p:cNvSpPr>
            <a:spLocks noGrp="1"/>
          </p:cNvSpPr>
          <p:nvPr>
            <p:ph type="body" idx="1"/>
          </p:nvPr>
        </p:nvSpPr>
        <p:spPr bwMode="gray">
          <a:xfrm>
            <a:off x="2361804" y="1587129"/>
            <a:ext cx="1677192" cy="1759456"/>
          </a:xfrm>
          <a:prstGeom prst="rect">
            <a:avLst/>
          </a:prstGeom>
        </p:spPr>
        <p:txBody>
          <a:bodyPr vert="horz" wrap="square" lIns="0" tIns="0" rIns="0" bIns="0" rtlCol="0">
            <a:spAutoFit/>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Tree>
    <p:custDataLst>
      <p:tags r:id="rId20"/>
    </p:custDataLst>
    <p:extLst>
      <p:ext uri="{BB962C8B-B14F-4D97-AF65-F5344CB8AC3E}">
        <p14:creationId xmlns:p14="http://schemas.microsoft.com/office/powerpoint/2010/main" val="4058021105"/>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74" r:id="rId3"/>
    <p:sldLayoutId id="2147483675" r:id="rId4"/>
    <p:sldLayoutId id="2147483657" r:id="rId5"/>
    <p:sldLayoutId id="2147483658" r:id="rId6"/>
    <p:sldLayoutId id="2147483659" r:id="rId7"/>
    <p:sldLayoutId id="2147483672" r:id="rId8"/>
    <p:sldLayoutId id="2147483661" r:id="rId9"/>
    <p:sldLayoutId id="2147483662" r:id="rId10"/>
    <p:sldLayoutId id="2147483663" r:id="rId11"/>
    <p:sldLayoutId id="2147483664" r:id="rId12"/>
    <p:sldLayoutId id="2147483666" r:id="rId13"/>
    <p:sldLayoutId id="2147483667" r:id="rId14"/>
    <p:sldLayoutId id="2147483668" r:id="rId15"/>
    <p:sldLayoutId id="2147483669" r:id="rId16"/>
    <p:sldLayoutId id="2147483670" r:id="rId17"/>
    <p:sldLayoutId id="2147483671" r:id="rId18"/>
  </p:sldLayoutIdLst>
  <p:hf hdr="0" ftr="0" dt="0"/>
  <p:txStyles>
    <p:titleStyle>
      <a:lvl1pPr algn="l" defTabSz="480060" rtl="0" eaLnBrk="1" latinLnBrk="0" hangingPunct="1">
        <a:lnSpc>
          <a:spcPct val="90000"/>
        </a:lnSpc>
        <a:spcBef>
          <a:spcPct val="0"/>
        </a:spcBef>
        <a:buNone/>
        <a:defRPr sz="1800" kern="1200" spc="50" baseline="0">
          <a:solidFill>
            <a:schemeClr val="tx1"/>
          </a:solidFill>
          <a:latin typeface="+mj-lt"/>
          <a:ea typeface="+mj-ea"/>
          <a:cs typeface="+mj-cs"/>
        </a:defRPr>
      </a:lvl1pPr>
    </p:titleStyle>
    <p:bodyStyle>
      <a:lvl1pPr marL="117475" indent="-117475" algn="l" defTabSz="480060" rtl="0" eaLnBrk="1" latinLnBrk="0" hangingPunct="1">
        <a:lnSpc>
          <a:spcPct val="100000"/>
        </a:lnSpc>
        <a:spcBef>
          <a:spcPts val="500"/>
        </a:spcBef>
        <a:buClrTx/>
        <a:buFont typeface="Arial" panose="020B0604020202020204" pitchFamily="34" charset="0"/>
        <a:buChar char="•"/>
        <a:defRPr sz="900" kern="1200">
          <a:solidFill>
            <a:schemeClr val="tx1"/>
          </a:solidFill>
          <a:latin typeface="+mn-lt"/>
          <a:ea typeface="+mn-ea"/>
          <a:cs typeface="+mn-cs"/>
        </a:defRPr>
      </a:lvl1pPr>
      <a:lvl2pPr marL="228600" indent="-114300" algn="l" defTabSz="480060" rtl="0" eaLnBrk="1" latinLnBrk="0" hangingPunct="1">
        <a:lnSpc>
          <a:spcPct val="100000"/>
        </a:lnSpc>
        <a:spcBef>
          <a:spcPts val="500"/>
        </a:spcBef>
        <a:buClrTx/>
        <a:buFont typeface="Verdana" panose="020B0604030504040204" pitchFamily="34" charset="0"/>
        <a:buChar char="–"/>
        <a:defRPr sz="900" kern="1200">
          <a:solidFill>
            <a:schemeClr val="tx1"/>
          </a:solidFill>
          <a:latin typeface="+mn-lt"/>
          <a:ea typeface="+mn-ea"/>
          <a:cs typeface="+mn-cs"/>
        </a:defRPr>
      </a:lvl2pPr>
      <a:lvl3pPr marL="342900" indent="-114300" algn="l" defTabSz="480060" rtl="0" eaLnBrk="1" latinLnBrk="0" hangingPunct="1">
        <a:lnSpc>
          <a:spcPct val="100000"/>
        </a:lnSpc>
        <a:spcBef>
          <a:spcPts val="500"/>
        </a:spcBef>
        <a:buClrTx/>
        <a:buFont typeface="Arial" panose="020B0604020202020204" pitchFamily="34" charset="0"/>
        <a:buChar char="•"/>
        <a:defRPr sz="900" kern="1200">
          <a:solidFill>
            <a:schemeClr val="tx1"/>
          </a:solidFill>
          <a:latin typeface="+mn-lt"/>
          <a:ea typeface="+mn-ea"/>
          <a:cs typeface="+mn-cs"/>
        </a:defRPr>
      </a:lvl3pPr>
      <a:lvl4pPr marL="457200" indent="-114300" algn="l" defTabSz="48006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480060" rtl="0" eaLnBrk="1" latinLnBrk="0" hangingPunct="1">
        <a:lnSpc>
          <a:spcPct val="100000"/>
        </a:lnSpc>
        <a:spcBef>
          <a:spcPts val="500"/>
        </a:spcBef>
        <a:buFont typeface="Arial" panose="020B0604020202020204" pitchFamily="34" charset="0"/>
        <a:buChar char="•"/>
        <a:defRPr sz="900" kern="1200" baseline="0">
          <a:solidFill>
            <a:schemeClr val="tx1"/>
          </a:solidFill>
          <a:latin typeface="+mn-lt"/>
          <a:ea typeface="+mn-ea"/>
          <a:cs typeface="+mn-cs"/>
        </a:defRPr>
      </a:lvl5pPr>
      <a:lvl6pPr marL="685800" indent="-114300" algn="l" defTabSz="48006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6pPr>
      <a:lvl7pPr marL="800100" indent="-114300" algn="l" defTabSz="480060" rtl="0" eaLnBrk="1" latinLnBrk="0" hangingPunct="1">
        <a:lnSpc>
          <a:spcPct val="100000"/>
        </a:lnSpc>
        <a:spcBef>
          <a:spcPts val="500"/>
        </a:spcBef>
        <a:buFont typeface="Arial" panose="020B0604020202020204" pitchFamily="34" charset="0"/>
        <a:buChar char="•"/>
        <a:defRPr sz="900" kern="1200">
          <a:solidFill>
            <a:schemeClr val="tx1"/>
          </a:solidFill>
          <a:latin typeface="+mn-lt"/>
          <a:ea typeface="+mn-ea"/>
          <a:cs typeface="+mn-cs"/>
        </a:defRPr>
      </a:lvl7pPr>
      <a:lvl8pPr marL="914400" indent="-114300" algn="l" defTabSz="48006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8pPr>
      <a:lvl9pPr marL="1028700" indent="-114300" algn="l" defTabSz="480060" rtl="0" eaLnBrk="1" latinLnBrk="0" hangingPunct="1">
        <a:lnSpc>
          <a:spcPct val="100000"/>
        </a:lnSpc>
        <a:spcBef>
          <a:spcPts val="500"/>
        </a:spcBef>
        <a:buFont typeface="Arial" panose="020B0604020202020204" pitchFamily="34" charset="0"/>
        <a:buChar char="•"/>
        <a:defRPr sz="900" kern="1200">
          <a:solidFill>
            <a:schemeClr val="tx1"/>
          </a:solidFill>
          <a:latin typeface="+mn-lt"/>
          <a:ea typeface="+mn-ea"/>
          <a:cs typeface="+mn-cs"/>
        </a:defRPr>
      </a:lvl9pPr>
    </p:bodyStyle>
    <p:otherStyle>
      <a:defPPr>
        <a:defRPr lang="en-US"/>
      </a:defPPr>
      <a:lvl1pPr marL="0" algn="l" defTabSz="-114300" rtl="0" eaLnBrk="1" latinLnBrk="0" hangingPunct="1">
        <a:lnSpc>
          <a:spcPct val="100000"/>
        </a:lnSpc>
        <a:spcBef>
          <a:spcPts val="300"/>
        </a:spcBef>
        <a:defRPr sz="800" kern="1200">
          <a:solidFill>
            <a:schemeClr val="tx1"/>
          </a:solidFill>
          <a:latin typeface="+mn-lt"/>
          <a:ea typeface="+mn-ea"/>
          <a:cs typeface="+mn-cs"/>
        </a:defRPr>
      </a:lvl1pPr>
      <a:lvl2pPr marL="0" algn="l" defTabSz="-114300" rtl="0" eaLnBrk="1" latinLnBrk="0" hangingPunct="1">
        <a:lnSpc>
          <a:spcPct val="100000"/>
        </a:lnSpc>
        <a:spcBef>
          <a:spcPts val="300"/>
        </a:spcBef>
        <a:defRPr sz="800" kern="1200">
          <a:solidFill>
            <a:schemeClr val="tx1"/>
          </a:solidFill>
          <a:latin typeface="+mn-lt"/>
          <a:ea typeface="+mn-ea"/>
          <a:cs typeface="+mn-cs"/>
        </a:defRPr>
      </a:lvl2pPr>
      <a:lvl3pPr marL="0" algn="l" defTabSz="-114300" rtl="0" eaLnBrk="1" latinLnBrk="0" hangingPunct="1">
        <a:lnSpc>
          <a:spcPct val="100000"/>
        </a:lnSpc>
        <a:spcBef>
          <a:spcPts val="300"/>
        </a:spcBef>
        <a:defRPr sz="800" kern="1200">
          <a:solidFill>
            <a:schemeClr val="tx1"/>
          </a:solidFill>
          <a:latin typeface="+mn-lt"/>
          <a:ea typeface="+mn-ea"/>
          <a:cs typeface="+mn-cs"/>
        </a:defRPr>
      </a:lvl3pPr>
      <a:lvl4pPr marL="0" algn="l" defTabSz="-114300" rtl="0" eaLnBrk="1" latinLnBrk="0" hangingPunct="1">
        <a:lnSpc>
          <a:spcPct val="100000"/>
        </a:lnSpc>
        <a:spcBef>
          <a:spcPts val="300"/>
        </a:spcBef>
        <a:defRPr sz="800" kern="1200">
          <a:solidFill>
            <a:schemeClr val="tx1"/>
          </a:solidFill>
          <a:latin typeface="+mn-lt"/>
          <a:ea typeface="+mn-ea"/>
          <a:cs typeface="+mn-cs"/>
        </a:defRPr>
      </a:lvl4pPr>
      <a:lvl5pPr marL="0" algn="l" defTabSz="-114300" rtl="0" eaLnBrk="1" latinLnBrk="0" hangingPunct="1">
        <a:lnSpc>
          <a:spcPct val="100000"/>
        </a:lnSpc>
        <a:spcBef>
          <a:spcPts val="300"/>
        </a:spcBef>
        <a:defRPr sz="800" kern="1200">
          <a:solidFill>
            <a:schemeClr val="tx1"/>
          </a:solidFill>
          <a:latin typeface="+mn-lt"/>
          <a:ea typeface="+mn-ea"/>
          <a:cs typeface="+mn-cs"/>
        </a:defRPr>
      </a:lvl5pPr>
      <a:lvl6pPr marL="0" algn="l" defTabSz="-114300" rtl="0" eaLnBrk="1" latinLnBrk="0" hangingPunct="1">
        <a:lnSpc>
          <a:spcPct val="100000"/>
        </a:lnSpc>
        <a:spcBef>
          <a:spcPts val="300"/>
        </a:spcBef>
        <a:defRPr sz="800" kern="1200">
          <a:solidFill>
            <a:schemeClr val="tx1"/>
          </a:solidFill>
          <a:latin typeface="+mn-lt"/>
          <a:ea typeface="+mn-ea"/>
          <a:cs typeface="+mn-cs"/>
        </a:defRPr>
      </a:lvl6pPr>
      <a:lvl7pPr marL="0" algn="l" defTabSz="-114300" rtl="0" eaLnBrk="1" latinLnBrk="0" hangingPunct="1">
        <a:lnSpc>
          <a:spcPct val="100000"/>
        </a:lnSpc>
        <a:spcBef>
          <a:spcPts val="300"/>
        </a:spcBef>
        <a:defRPr sz="800" kern="1200">
          <a:solidFill>
            <a:schemeClr val="tx1"/>
          </a:solidFill>
          <a:latin typeface="+mn-lt"/>
          <a:ea typeface="+mn-ea"/>
          <a:cs typeface="+mn-cs"/>
        </a:defRPr>
      </a:lvl7pPr>
      <a:lvl8pPr marL="0" algn="l" defTabSz="-114300" rtl="0" eaLnBrk="1" latinLnBrk="0" hangingPunct="1">
        <a:lnSpc>
          <a:spcPct val="100000"/>
        </a:lnSpc>
        <a:spcBef>
          <a:spcPts val="300"/>
        </a:spcBef>
        <a:defRPr sz="800" kern="1200">
          <a:solidFill>
            <a:schemeClr val="tx1"/>
          </a:solidFill>
          <a:latin typeface="+mn-lt"/>
          <a:ea typeface="+mn-ea"/>
          <a:cs typeface="+mn-cs"/>
        </a:defRPr>
      </a:lvl8pPr>
      <a:lvl9pPr marL="0" algn="l" defTabSz="-114300" rtl="0" eaLnBrk="1" latinLnBrk="0" hangingPunct="1">
        <a:lnSpc>
          <a:spcPct val="100000"/>
        </a:lnSpc>
        <a:spcBef>
          <a:spcPts val="300"/>
        </a:spcBef>
        <a:defRPr sz="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57" userDrawn="1">
          <p15:clr>
            <a:srgbClr val="C35EA4"/>
          </p15:clr>
        </p15:guide>
        <p15:guide id="2" pos="175" userDrawn="1">
          <p15:clr>
            <a:srgbClr val="C35EA4"/>
          </p15:clr>
        </p15:guide>
        <p15:guide id="3" orient="horz" pos="2849" userDrawn="1">
          <p15:clr>
            <a:srgbClr val="C35E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7.xml"/><Relationship Id="rId1" Type="http://schemas.openxmlformats.org/officeDocument/2006/relationships/tags" Target="../tags/tag21.xml"/><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7.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3.xml.rels><?xml version="1.0" encoding="UTF-8" standalone="yes"?>
<Relationships xmlns="http://schemas.openxmlformats.org/package/2006/relationships"><Relationship Id="rId8" Type="http://schemas.microsoft.com/office/2007/relationships/hdphoto" Target="../media/hdphoto3.wdp"/><Relationship Id="rId13" Type="http://schemas.microsoft.com/office/2007/relationships/hdphoto" Target="../media/hdphoto5.wdp"/><Relationship Id="rId3" Type="http://schemas.openxmlformats.org/officeDocument/2006/relationships/image" Target="../media/image19.png"/><Relationship Id="rId7" Type="http://schemas.openxmlformats.org/officeDocument/2006/relationships/image" Target="../media/image21.png"/><Relationship Id="rId12" Type="http://schemas.openxmlformats.org/officeDocument/2006/relationships/image" Target="../media/image23.png"/><Relationship Id="rId2" Type="http://schemas.openxmlformats.org/officeDocument/2006/relationships/image" Target="../media/image18.png"/><Relationship Id="rId1" Type="http://schemas.openxmlformats.org/officeDocument/2006/relationships/slideLayout" Target="../slideLayouts/slideLayout7.xml"/><Relationship Id="rId6" Type="http://schemas.microsoft.com/office/2007/relationships/hdphoto" Target="../media/hdphoto2.wdp"/><Relationship Id="rId11" Type="http://schemas.openxmlformats.org/officeDocument/2006/relationships/image" Target="../media/image9.png"/><Relationship Id="rId5" Type="http://schemas.openxmlformats.org/officeDocument/2006/relationships/image" Target="../media/image20.png"/><Relationship Id="rId10" Type="http://schemas.microsoft.com/office/2007/relationships/hdphoto" Target="../media/hdphoto4.wdp"/><Relationship Id="rId4" Type="http://schemas.openxmlformats.org/officeDocument/2006/relationships/image" Target="../media/image16.png"/><Relationship Id="rId9" Type="http://schemas.openxmlformats.org/officeDocument/2006/relationships/image" Target="../media/image22.png"/></Relationships>
</file>

<file path=ppt/slides/_rels/slide4.xml.rels><?xml version="1.0" encoding="UTF-8" standalone="yes"?>
<Relationships xmlns="http://schemas.openxmlformats.org/package/2006/relationships"><Relationship Id="rId3" Type="http://schemas.openxmlformats.org/officeDocument/2006/relationships/hyperlink" Target="10.1089/cap.2015.0019" TargetMode="External"/><Relationship Id="rId2" Type="http://schemas.openxmlformats.org/officeDocument/2006/relationships/hyperlink" Target="10.3109/09540261.2015.1086322" TargetMode="External"/><Relationship Id="rId1" Type="http://schemas.openxmlformats.org/officeDocument/2006/relationships/slideLayout" Target="../slideLayouts/slideLayout7.xml"/><Relationship Id="rId6" Type="http://schemas.openxmlformats.org/officeDocument/2006/relationships/image" Target="../media/image9.png"/><Relationship Id="rId5" Type="http://schemas.microsoft.com/office/2007/relationships/hdphoto" Target="../media/hdphoto6.wdp"/><Relationship Id="rId4" Type="http://schemas.openxmlformats.org/officeDocument/2006/relationships/image" Target="../media/image24.png"/></Relationships>
</file>

<file path=ppt/slides/_rels/slide5.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hyperlink" Target="https://doi.org/10.1080/02699052.2017.1332388" TargetMode="External"/><Relationship Id="rId7" Type="http://schemas.openxmlformats.org/officeDocument/2006/relationships/image" Target="../media/image26.png"/><Relationship Id="rId2" Type="http://schemas.openxmlformats.org/officeDocument/2006/relationships/hyperlink" Target="https://www.vox.com/the-highlight/2019/9/17/20863016/anxiety-app-phone-gamification" TargetMode="External"/><Relationship Id="rId1" Type="http://schemas.openxmlformats.org/officeDocument/2006/relationships/slideLayout" Target="../slideLayouts/slideLayout7.xml"/><Relationship Id="rId6" Type="http://schemas.openxmlformats.org/officeDocument/2006/relationships/image" Target="../media/image25.png"/><Relationship Id="rId5" Type="http://schemas.openxmlformats.org/officeDocument/2006/relationships/hyperlink" Target="10.2196/mental.7785" TargetMode="External"/><Relationship Id="rId4" Type="http://schemas.openxmlformats.org/officeDocument/2006/relationships/hyperlink" Target="https://doi.org/10.1089/g4h.2014.0046" TargetMode="External"/><Relationship Id="rId9" Type="http://schemas.openxmlformats.org/officeDocument/2006/relationships/image" Target="../media/image11.png"/></Relationships>
</file>

<file path=ppt/slides/_rels/slide6.xml.rels><?xml version="1.0" encoding="UTF-8" standalone="yes"?>
<Relationships xmlns="http://schemas.openxmlformats.org/package/2006/relationships"><Relationship Id="rId8" Type="http://schemas.openxmlformats.org/officeDocument/2006/relationships/image" Target="../media/image34.png"/><Relationship Id="rId3" Type="http://schemas.openxmlformats.org/officeDocument/2006/relationships/image" Target="../media/image29.png"/><Relationship Id="rId7" Type="http://schemas.openxmlformats.org/officeDocument/2006/relationships/image" Target="../media/image33.png"/><Relationship Id="rId2" Type="http://schemas.openxmlformats.org/officeDocument/2006/relationships/image" Target="../media/image28.png"/><Relationship Id="rId1" Type="http://schemas.openxmlformats.org/officeDocument/2006/relationships/slideLayout" Target="../slideLayouts/slideLayout7.xml"/><Relationship Id="rId6" Type="http://schemas.openxmlformats.org/officeDocument/2006/relationships/image" Target="../media/image32.jpeg"/><Relationship Id="rId5" Type="http://schemas.openxmlformats.org/officeDocument/2006/relationships/image" Target="../media/image31.png"/><Relationship Id="rId4" Type="http://schemas.openxmlformats.org/officeDocument/2006/relationships/image" Target="../media/image30.png"/><Relationship Id="rId9" Type="http://schemas.openxmlformats.org/officeDocument/2006/relationships/hyperlink" Target="https://adaa.org/finding-help/mobile-app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Isosceles Triangle 23">
            <a:extLst>
              <a:ext uri="{FF2B5EF4-FFF2-40B4-BE49-F238E27FC236}">
                <a16:creationId xmlns:a16="http://schemas.microsoft.com/office/drawing/2014/main" id="{07E45A33-31CC-438A-8FFF-FF83F1779CA5}"/>
              </a:ext>
            </a:extLst>
          </p:cNvPr>
          <p:cNvSpPr>
            <a:spLocks noChangeAspect="1"/>
          </p:cNvSpPr>
          <p:nvPr/>
        </p:nvSpPr>
        <p:spPr bwMode="gray">
          <a:xfrm rot="16200000">
            <a:off x="1166364" y="936391"/>
            <a:ext cx="2410394" cy="3582394"/>
          </a:xfrm>
          <a:prstGeom prst="triangle">
            <a:avLst/>
          </a:prstGeom>
          <a:solidFill>
            <a:schemeClr val="accent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2" name="Isosceles Triangle 21">
            <a:extLst>
              <a:ext uri="{FF2B5EF4-FFF2-40B4-BE49-F238E27FC236}">
                <a16:creationId xmlns:a16="http://schemas.microsoft.com/office/drawing/2014/main" id="{04A45F26-FEE2-4106-AA50-28AF1CF791E0}"/>
              </a:ext>
            </a:extLst>
          </p:cNvPr>
          <p:cNvSpPr/>
          <p:nvPr/>
        </p:nvSpPr>
        <p:spPr bwMode="gray">
          <a:xfrm rot="16200000">
            <a:off x="567348" y="1774241"/>
            <a:ext cx="1362704" cy="1906693"/>
          </a:xfrm>
          <a:prstGeom prst="triangle">
            <a:avLst/>
          </a:prstGeom>
          <a:solidFill>
            <a:schemeClr val="accent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10" name="Text Placeholder 9"/>
          <p:cNvSpPr>
            <a:spLocks noGrp="1"/>
          </p:cNvSpPr>
          <p:nvPr>
            <p:ph type="body" sz="quarter" idx="15"/>
          </p:nvPr>
        </p:nvSpPr>
        <p:spPr/>
        <p:txBody>
          <a:bodyPr/>
          <a:lstStyle/>
          <a:p>
            <a:r>
              <a:rPr lang="en-US" dirty="0"/>
              <a:t>Two Main Types of Remote Care Delivery Improve Student Options</a:t>
            </a:r>
          </a:p>
        </p:txBody>
      </p:sp>
      <p:sp>
        <p:nvSpPr>
          <p:cNvPr id="11" name="Text Placeholder 10"/>
          <p:cNvSpPr>
            <a:spLocks noGrp="1"/>
          </p:cNvSpPr>
          <p:nvPr>
            <p:ph type="body" sz="quarter" idx="16"/>
          </p:nvPr>
        </p:nvSpPr>
        <p:spPr>
          <a:xfrm>
            <a:off x="280194" y="99782"/>
            <a:ext cx="3977716" cy="123111"/>
          </a:xfrm>
        </p:spPr>
        <p:txBody>
          <a:bodyPr/>
          <a:lstStyle/>
          <a:p>
            <a:r>
              <a:rPr lang="en-US" dirty="0"/>
              <a:t>Practice #10: Tech-Enabled Mental Health Support</a:t>
            </a:r>
          </a:p>
        </p:txBody>
      </p:sp>
      <p:sp>
        <p:nvSpPr>
          <p:cNvPr id="12" name="Text Placeholder 11"/>
          <p:cNvSpPr>
            <a:spLocks noGrp="1"/>
          </p:cNvSpPr>
          <p:nvPr>
            <p:ph type="body" sz="quarter" idx="18"/>
          </p:nvPr>
        </p:nvSpPr>
        <p:spPr>
          <a:xfrm>
            <a:off x="5148072" y="4677489"/>
            <a:ext cx="1252728" cy="123111"/>
          </a:xfrm>
        </p:spPr>
        <p:txBody>
          <a:bodyPr/>
          <a:lstStyle/>
          <a:p>
            <a:r>
              <a:rPr lang="en-US" dirty="0"/>
              <a:t>Source: EAB interviews and analysis.</a:t>
            </a:r>
          </a:p>
        </p:txBody>
      </p:sp>
      <p:sp>
        <p:nvSpPr>
          <p:cNvPr id="13" name="Text Placeholder 12"/>
          <p:cNvSpPr>
            <a:spLocks noGrp="1"/>
          </p:cNvSpPr>
          <p:nvPr>
            <p:ph type="body" sz="quarter" idx="19"/>
          </p:nvPr>
        </p:nvSpPr>
        <p:spPr>
          <a:xfrm>
            <a:off x="0" y="4557713"/>
            <a:ext cx="2046204" cy="76944"/>
          </a:xfrm>
        </p:spPr>
        <p:txBody>
          <a:bodyPr/>
          <a:lstStyle/>
          <a:p>
            <a:endParaRPr lang="en-US" dirty="0"/>
          </a:p>
        </p:txBody>
      </p:sp>
      <p:sp>
        <p:nvSpPr>
          <p:cNvPr id="7" name="Title 6"/>
          <p:cNvSpPr>
            <a:spLocks noGrp="1"/>
          </p:cNvSpPr>
          <p:nvPr>
            <p:ph type="title"/>
          </p:nvPr>
        </p:nvSpPr>
        <p:spPr>
          <a:xfrm>
            <a:off x="280194" y="317005"/>
            <a:ext cx="5486400" cy="249299"/>
          </a:xfrm>
        </p:spPr>
        <p:txBody>
          <a:bodyPr/>
          <a:lstStyle/>
          <a:p>
            <a:r>
              <a:rPr lang="en-US" dirty="0"/>
              <a:t>Tech-Enabled Solutions Expand Access to Care</a:t>
            </a:r>
          </a:p>
        </p:txBody>
      </p:sp>
      <p:grpSp>
        <p:nvGrpSpPr>
          <p:cNvPr id="19" name="Group 18">
            <a:extLst>
              <a:ext uri="{FF2B5EF4-FFF2-40B4-BE49-F238E27FC236}">
                <a16:creationId xmlns:a16="http://schemas.microsoft.com/office/drawing/2014/main" id="{E0B8B0BF-FECC-4A86-A741-843B9A3EDF9E}"/>
              </a:ext>
            </a:extLst>
          </p:cNvPr>
          <p:cNvGrpSpPr/>
          <p:nvPr/>
        </p:nvGrpSpPr>
        <p:grpSpPr>
          <a:xfrm>
            <a:off x="280194" y="2407547"/>
            <a:ext cx="640080" cy="640080"/>
            <a:chOff x="242273" y="1627310"/>
            <a:chExt cx="640080" cy="640080"/>
          </a:xfrm>
        </p:grpSpPr>
        <p:sp>
          <p:nvSpPr>
            <p:cNvPr id="20" name="Oval 19">
              <a:extLst>
                <a:ext uri="{FF2B5EF4-FFF2-40B4-BE49-F238E27FC236}">
                  <a16:creationId xmlns:a16="http://schemas.microsoft.com/office/drawing/2014/main" id="{697035A2-2AD7-4A76-9EC5-A906BF3CE1BC}"/>
                </a:ext>
              </a:extLst>
            </p:cNvPr>
            <p:cNvSpPr/>
            <p:nvPr/>
          </p:nvSpPr>
          <p:spPr bwMode="gray">
            <a:xfrm>
              <a:off x="242273" y="1627310"/>
              <a:ext cx="640080" cy="640080"/>
            </a:xfrm>
            <a:prstGeom prst="ellipse">
              <a:avLst/>
            </a:prstGeom>
            <a:solidFill>
              <a:schemeClr val="accent5"/>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pic>
          <p:nvPicPr>
            <p:cNvPr id="21" name="Picture 20" descr="A close up of a logo&#10;&#10;Description automatically generated">
              <a:extLst>
                <a:ext uri="{FF2B5EF4-FFF2-40B4-BE49-F238E27FC236}">
                  <a16:creationId xmlns:a16="http://schemas.microsoft.com/office/drawing/2014/main" id="{F38229DA-3F18-4CAA-99B9-C86AE637BA8C}"/>
                </a:ext>
              </a:extLst>
            </p:cNvPr>
            <p:cNvPicPr>
              <a:picLocks noChangeAspect="1"/>
            </p:cNvPicPr>
            <p:nvPr/>
          </p:nvPicPr>
          <p:blipFill>
            <a:blip r:embed="rId3">
              <a:lum bright="70000" contrast="-70000"/>
            </a:blip>
            <a:stretch>
              <a:fillRect/>
            </a:stretch>
          </p:blipFill>
          <p:spPr>
            <a:xfrm>
              <a:off x="333713" y="1704604"/>
              <a:ext cx="457200" cy="434340"/>
            </a:xfrm>
            <a:prstGeom prst="rect">
              <a:avLst/>
            </a:prstGeom>
          </p:spPr>
        </p:pic>
      </p:grpSp>
      <p:grpSp>
        <p:nvGrpSpPr>
          <p:cNvPr id="34" name="Group 33">
            <a:extLst>
              <a:ext uri="{FF2B5EF4-FFF2-40B4-BE49-F238E27FC236}">
                <a16:creationId xmlns:a16="http://schemas.microsoft.com/office/drawing/2014/main" id="{BD0E0C4A-6C78-4C52-A6AA-BFBED94969B3}"/>
              </a:ext>
            </a:extLst>
          </p:cNvPr>
          <p:cNvGrpSpPr/>
          <p:nvPr/>
        </p:nvGrpSpPr>
        <p:grpSpPr>
          <a:xfrm>
            <a:off x="1528644" y="1702901"/>
            <a:ext cx="1777264" cy="2049372"/>
            <a:chOff x="1445274" y="1505918"/>
            <a:chExt cx="1777264" cy="2049372"/>
          </a:xfrm>
        </p:grpSpPr>
        <p:sp>
          <p:nvSpPr>
            <p:cNvPr id="2" name="Rectangle 1">
              <a:extLst>
                <a:ext uri="{FF2B5EF4-FFF2-40B4-BE49-F238E27FC236}">
                  <a16:creationId xmlns:a16="http://schemas.microsoft.com/office/drawing/2014/main" id="{2D786F6B-0BE5-4173-8DCE-DEF310DD934B}"/>
                </a:ext>
              </a:extLst>
            </p:cNvPr>
            <p:cNvSpPr/>
            <p:nvPr/>
          </p:nvSpPr>
          <p:spPr bwMode="gray">
            <a:xfrm>
              <a:off x="1445274" y="1505918"/>
              <a:ext cx="1777264" cy="2049372"/>
            </a:xfrm>
            <a:prstGeom prst="rect">
              <a:avLst/>
            </a:prstGeom>
            <a:solidFill>
              <a:schemeClr val="bg1"/>
            </a:solidFill>
            <a:ln>
              <a:solidFill>
                <a:schemeClr val="accent3"/>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pic>
          <p:nvPicPr>
            <p:cNvPr id="6" name="Picture 5" descr="A picture containing mirror&#10;&#10;Description automatically generated">
              <a:extLst>
                <a:ext uri="{FF2B5EF4-FFF2-40B4-BE49-F238E27FC236}">
                  <a16:creationId xmlns:a16="http://schemas.microsoft.com/office/drawing/2014/main" id="{4FB6EE36-F056-4448-8B91-BC4D9656060B}"/>
                </a:ext>
              </a:extLst>
            </p:cNvPr>
            <p:cNvPicPr>
              <a:picLocks noChangeAspect="1"/>
            </p:cNvPicPr>
            <p:nvPr/>
          </p:nvPicPr>
          <p:blipFill>
            <a:blip r:embed="rId4"/>
            <a:stretch>
              <a:fillRect/>
            </a:stretch>
          </p:blipFill>
          <p:spPr>
            <a:xfrm>
              <a:off x="1541172" y="1628127"/>
              <a:ext cx="365760" cy="303582"/>
            </a:xfrm>
            <a:prstGeom prst="rect">
              <a:avLst/>
            </a:prstGeom>
          </p:spPr>
        </p:pic>
        <p:sp>
          <p:nvSpPr>
            <p:cNvPr id="17" name="TextBox 16">
              <a:extLst>
                <a:ext uri="{FF2B5EF4-FFF2-40B4-BE49-F238E27FC236}">
                  <a16:creationId xmlns:a16="http://schemas.microsoft.com/office/drawing/2014/main" id="{F5190EB1-195A-4161-96A9-40CF7417B7AE}"/>
                </a:ext>
              </a:extLst>
            </p:cNvPr>
            <p:cNvSpPr txBox="1"/>
            <p:nvPr/>
          </p:nvSpPr>
          <p:spPr>
            <a:xfrm>
              <a:off x="1985439" y="1587187"/>
              <a:ext cx="1163782" cy="415498"/>
            </a:xfrm>
            <a:prstGeom prst="rect">
              <a:avLst/>
            </a:prstGeom>
            <a:noFill/>
          </p:spPr>
          <p:txBody>
            <a:bodyPr wrap="square" lIns="0" tIns="0" rIns="0" bIns="0" rtlCol="0">
              <a:spAutoFit/>
            </a:bodyPr>
            <a:lstStyle/>
            <a:p>
              <a:pPr>
                <a:spcBef>
                  <a:spcPts val="500"/>
                </a:spcBef>
              </a:pPr>
              <a:r>
                <a:rPr lang="en-US" sz="900" b="1" dirty="0"/>
                <a:t>Expanding Virtual Access to Clinical Providers</a:t>
              </a:r>
            </a:p>
          </p:txBody>
        </p:sp>
        <p:sp>
          <p:nvSpPr>
            <p:cNvPr id="32" name="TextBox 31">
              <a:extLst>
                <a:ext uri="{FF2B5EF4-FFF2-40B4-BE49-F238E27FC236}">
                  <a16:creationId xmlns:a16="http://schemas.microsoft.com/office/drawing/2014/main" id="{3FE42CF2-3144-4972-AD33-43F6850CF9AE}"/>
                </a:ext>
              </a:extLst>
            </p:cNvPr>
            <p:cNvSpPr txBox="1"/>
            <p:nvPr/>
          </p:nvSpPr>
          <p:spPr>
            <a:xfrm>
              <a:off x="1541172" y="2093646"/>
              <a:ext cx="1608049" cy="1364476"/>
            </a:xfrm>
            <a:prstGeom prst="rect">
              <a:avLst/>
            </a:prstGeom>
            <a:noFill/>
          </p:spPr>
          <p:txBody>
            <a:bodyPr wrap="square" lIns="0" tIns="0" rIns="0" bIns="0" rtlCol="0">
              <a:spAutoFit/>
            </a:bodyPr>
            <a:lstStyle/>
            <a:p>
              <a:pPr marL="118872" indent="-118872">
                <a:spcBef>
                  <a:spcPts val="500"/>
                </a:spcBef>
                <a:buFont typeface="Arial" panose="020B0604020202020204" pitchFamily="34" charset="0"/>
                <a:buChar char="•"/>
              </a:pPr>
              <a:r>
                <a:rPr lang="en-US" sz="800" dirty="0"/>
                <a:t>Increases availability and choice of providers </a:t>
              </a:r>
            </a:p>
            <a:p>
              <a:pPr marL="118872" indent="-118872">
                <a:spcBef>
                  <a:spcPts val="500"/>
                </a:spcBef>
                <a:buFont typeface="Arial" panose="020B0604020202020204" pitchFamily="34" charset="0"/>
                <a:buChar char="•"/>
              </a:pPr>
              <a:r>
                <a:rPr lang="en-US" sz="800" dirty="0"/>
                <a:t>Speeds up care delivery</a:t>
              </a:r>
            </a:p>
            <a:p>
              <a:pPr marL="118872" indent="-118872">
                <a:spcBef>
                  <a:spcPts val="500"/>
                </a:spcBef>
                <a:buFont typeface="Arial" panose="020B0604020202020204" pitchFamily="34" charset="0"/>
                <a:buChar char="•"/>
              </a:pPr>
              <a:r>
                <a:rPr lang="en-US" sz="800" dirty="0"/>
                <a:t>Significantly reduces logistical barriers</a:t>
              </a:r>
            </a:p>
            <a:p>
              <a:pPr marL="118872" indent="-118872">
                <a:spcBef>
                  <a:spcPts val="500"/>
                </a:spcBef>
                <a:buFont typeface="Arial" panose="020B0604020202020204" pitchFamily="34" charset="0"/>
                <a:buChar char="•"/>
              </a:pPr>
              <a:r>
                <a:rPr lang="en-US" sz="800" dirty="0"/>
                <a:t>May include upfront technology costs (e.g. 1:1)</a:t>
              </a:r>
            </a:p>
            <a:p>
              <a:pPr marL="118872" indent="-118872">
                <a:spcBef>
                  <a:spcPts val="500"/>
                </a:spcBef>
                <a:buFont typeface="Arial" panose="020B0604020202020204" pitchFamily="34" charset="0"/>
                <a:buChar char="•"/>
              </a:pPr>
              <a:r>
                <a:rPr lang="en-US" sz="800" dirty="0"/>
                <a:t>Students may be reluctant to use</a:t>
              </a:r>
            </a:p>
          </p:txBody>
        </p:sp>
      </p:grpSp>
      <p:grpSp>
        <p:nvGrpSpPr>
          <p:cNvPr id="35" name="Group 34">
            <a:extLst>
              <a:ext uri="{FF2B5EF4-FFF2-40B4-BE49-F238E27FC236}">
                <a16:creationId xmlns:a16="http://schemas.microsoft.com/office/drawing/2014/main" id="{A447B5E8-890C-48D6-BD4D-A7633F701F3C}"/>
              </a:ext>
            </a:extLst>
          </p:cNvPr>
          <p:cNvGrpSpPr/>
          <p:nvPr/>
        </p:nvGrpSpPr>
        <p:grpSpPr>
          <a:xfrm>
            <a:off x="4162758" y="1510900"/>
            <a:ext cx="1960230" cy="2433375"/>
            <a:chOff x="4114455" y="1195869"/>
            <a:chExt cx="1960230" cy="2433375"/>
          </a:xfrm>
        </p:grpSpPr>
        <p:sp>
          <p:nvSpPr>
            <p:cNvPr id="30" name="Rectangle 29">
              <a:extLst>
                <a:ext uri="{FF2B5EF4-FFF2-40B4-BE49-F238E27FC236}">
                  <a16:creationId xmlns:a16="http://schemas.microsoft.com/office/drawing/2014/main" id="{59D52555-E123-4453-A757-556B0CB20EA3}"/>
                </a:ext>
              </a:extLst>
            </p:cNvPr>
            <p:cNvSpPr/>
            <p:nvPr/>
          </p:nvSpPr>
          <p:spPr bwMode="gray">
            <a:xfrm>
              <a:off x="4114455" y="1195869"/>
              <a:ext cx="1960230" cy="2433375"/>
            </a:xfrm>
            <a:prstGeom prst="rect">
              <a:avLst/>
            </a:prstGeom>
            <a:solidFill>
              <a:schemeClr val="bg1"/>
            </a:solidFill>
            <a:ln>
              <a:solidFill>
                <a:schemeClr val="accent3"/>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pic>
          <p:nvPicPr>
            <p:cNvPr id="4" name="Picture 3" descr="A picture containing shirt&#10;&#10;Description automatically generated">
              <a:extLst>
                <a:ext uri="{FF2B5EF4-FFF2-40B4-BE49-F238E27FC236}">
                  <a16:creationId xmlns:a16="http://schemas.microsoft.com/office/drawing/2014/main" id="{5668A5E3-22CB-496D-A943-50597AFB1A9D}"/>
                </a:ext>
              </a:extLst>
            </p:cNvPr>
            <p:cNvPicPr>
              <a:picLocks noChangeAspect="1"/>
            </p:cNvPicPr>
            <p:nvPr/>
          </p:nvPicPr>
          <p:blipFill>
            <a:blip r:embed="rId5"/>
            <a:stretch>
              <a:fillRect/>
            </a:stretch>
          </p:blipFill>
          <p:spPr>
            <a:xfrm>
              <a:off x="4209608" y="1315347"/>
              <a:ext cx="313334" cy="365760"/>
            </a:xfrm>
            <a:prstGeom prst="rect">
              <a:avLst/>
            </a:prstGeom>
          </p:spPr>
        </p:pic>
        <p:sp>
          <p:nvSpPr>
            <p:cNvPr id="31" name="TextBox 30">
              <a:extLst>
                <a:ext uri="{FF2B5EF4-FFF2-40B4-BE49-F238E27FC236}">
                  <a16:creationId xmlns:a16="http://schemas.microsoft.com/office/drawing/2014/main" id="{F78D5FB9-77F7-45EE-A733-B493DB740893}"/>
                </a:ext>
              </a:extLst>
            </p:cNvPr>
            <p:cNvSpPr txBox="1"/>
            <p:nvPr/>
          </p:nvSpPr>
          <p:spPr>
            <a:xfrm>
              <a:off x="4640124" y="1290478"/>
              <a:ext cx="1261159" cy="415498"/>
            </a:xfrm>
            <a:prstGeom prst="rect">
              <a:avLst/>
            </a:prstGeom>
            <a:noFill/>
          </p:spPr>
          <p:txBody>
            <a:bodyPr wrap="square" lIns="0" tIns="0" rIns="0" bIns="0" rtlCol="0">
              <a:spAutoFit/>
            </a:bodyPr>
            <a:lstStyle/>
            <a:p>
              <a:pPr>
                <a:spcBef>
                  <a:spcPts val="500"/>
                </a:spcBef>
              </a:pPr>
              <a:r>
                <a:rPr lang="en-US" sz="900" b="1" dirty="0"/>
                <a:t>Using AI-Powered Mental Health Support </a:t>
              </a:r>
            </a:p>
          </p:txBody>
        </p:sp>
        <p:sp>
          <p:nvSpPr>
            <p:cNvPr id="33" name="TextBox 32">
              <a:extLst>
                <a:ext uri="{FF2B5EF4-FFF2-40B4-BE49-F238E27FC236}">
                  <a16:creationId xmlns:a16="http://schemas.microsoft.com/office/drawing/2014/main" id="{7F6361B3-D92B-4BD0-8CE1-63F311A37A6F}"/>
                </a:ext>
              </a:extLst>
            </p:cNvPr>
            <p:cNvSpPr txBox="1"/>
            <p:nvPr/>
          </p:nvSpPr>
          <p:spPr>
            <a:xfrm>
              <a:off x="4209607" y="1831933"/>
              <a:ext cx="1818577" cy="1738938"/>
            </a:xfrm>
            <a:prstGeom prst="rect">
              <a:avLst/>
            </a:prstGeom>
            <a:noFill/>
          </p:spPr>
          <p:txBody>
            <a:bodyPr wrap="square" lIns="0" tIns="0" rIns="0" bIns="0" rtlCol="0">
              <a:spAutoFit/>
            </a:bodyPr>
            <a:lstStyle/>
            <a:p>
              <a:pPr marL="118872" indent="-118872">
                <a:spcBef>
                  <a:spcPts val="500"/>
                </a:spcBef>
                <a:buFont typeface="Arial" panose="020B0604020202020204" pitchFamily="34" charset="0"/>
                <a:buChar char="•"/>
              </a:pPr>
              <a:r>
                <a:rPr lang="en-US" sz="800" dirty="0"/>
                <a:t>Eliminates logistical barriers</a:t>
              </a:r>
            </a:p>
            <a:p>
              <a:pPr marL="118872" indent="-118872">
                <a:spcBef>
                  <a:spcPts val="500"/>
                </a:spcBef>
                <a:buFont typeface="Arial" panose="020B0604020202020204" pitchFamily="34" charset="0"/>
                <a:buChar char="•"/>
              </a:pPr>
              <a:r>
                <a:rPr lang="en-US" sz="800" dirty="0"/>
                <a:t>Provides instant 24/7 support</a:t>
              </a:r>
            </a:p>
            <a:p>
              <a:pPr marL="118872" indent="-118872">
                <a:spcBef>
                  <a:spcPts val="500"/>
                </a:spcBef>
                <a:buFont typeface="Arial" panose="020B0604020202020204" pitchFamily="34" charset="0"/>
                <a:buChar char="•"/>
              </a:pPr>
              <a:r>
                <a:rPr lang="en-US" sz="800" dirty="0"/>
                <a:t>Reduces stigma fears</a:t>
              </a:r>
            </a:p>
            <a:p>
              <a:pPr marL="118872" indent="-118872">
                <a:spcBef>
                  <a:spcPts val="500"/>
                </a:spcBef>
                <a:buFont typeface="Arial" panose="020B0604020202020204" pitchFamily="34" charset="0"/>
                <a:buChar char="•"/>
              </a:pPr>
              <a:r>
                <a:rPr lang="en-US" sz="800" dirty="0"/>
                <a:t>Provides comprehensive, tiered access to services:</a:t>
              </a:r>
            </a:p>
            <a:p>
              <a:pPr marL="365760" lvl="1" indent="-118872">
                <a:spcBef>
                  <a:spcPts val="500"/>
                </a:spcBef>
                <a:buFont typeface="Courier New" panose="02070309020205020404" pitchFamily="49" charset="0"/>
                <a:buChar char="o"/>
              </a:pPr>
              <a:r>
                <a:rPr lang="en-US" sz="800" dirty="0"/>
                <a:t>Ongoing well-being and stress management</a:t>
              </a:r>
            </a:p>
            <a:p>
              <a:pPr marL="365760" lvl="1" indent="-118872">
                <a:spcBef>
                  <a:spcPts val="500"/>
                </a:spcBef>
                <a:buFont typeface="Courier New" panose="02070309020205020404" pitchFamily="49" charset="0"/>
                <a:buChar char="o"/>
              </a:pPr>
              <a:r>
                <a:rPr lang="en-US" sz="800" dirty="0"/>
                <a:t>AI-led evidence-based clinical treatment</a:t>
              </a:r>
            </a:p>
            <a:p>
              <a:pPr marL="365760" lvl="1" indent="-118872">
                <a:spcBef>
                  <a:spcPts val="500"/>
                </a:spcBef>
                <a:buFont typeface="Courier New" panose="02070309020205020404" pitchFamily="49" charset="0"/>
                <a:buChar char="o"/>
              </a:pPr>
              <a:r>
                <a:rPr lang="en-US" sz="800" dirty="0"/>
                <a:t>Direct connection to humans depending on need</a:t>
              </a:r>
            </a:p>
          </p:txBody>
        </p:sp>
      </p:grpSp>
      <p:sp>
        <p:nvSpPr>
          <p:cNvPr id="27" name="TextBox 26">
            <a:extLst>
              <a:ext uri="{FF2B5EF4-FFF2-40B4-BE49-F238E27FC236}">
                <a16:creationId xmlns:a16="http://schemas.microsoft.com/office/drawing/2014/main" id="{8F3FBD03-4DA5-4CFA-80DC-7F01F916AE32}"/>
              </a:ext>
            </a:extLst>
          </p:cNvPr>
          <p:cNvSpPr txBox="1"/>
          <p:nvPr/>
        </p:nvSpPr>
        <p:spPr>
          <a:xfrm>
            <a:off x="277813" y="1054502"/>
            <a:ext cx="5845175" cy="153888"/>
          </a:xfrm>
          <a:prstGeom prst="rect">
            <a:avLst/>
          </a:prstGeom>
          <a:noFill/>
        </p:spPr>
        <p:txBody>
          <a:bodyPr wrap="square" lIns="0" tIns="0" rIns="0" bIns="0" rtlCol="0">
            <a:spAutoFit/>
          </a:bodyPr>
          <a:lstStyle/>
          <a:p>
            <a:pPr>
              <a:spcBef>
                <a:spcPts val="500"/>
              </a:spcBef>
            </a:pPr>
            <a:r>
              <a:rPr lang="en-US" sz="1000" b="1" dirty="0"/>
              <a:t>Variations of Telemental Health Support Provide Different Additional Benefits</a:t>
            </a:r>
          </a:p>
        </p:txBody>
      </p:sp>
    </p:spTree>
    <p:custDataLst>
      <p:tags r:id="rId1"/>
    </p:custDataLst>
    <p:extLst>
      <p:ext uri="{BB962C8B-B14F-4D97-AF65-F5344CB8AC3E}">
        <p14:creationId xmlns:p14="http://schemas.microsoft.com/office/powerpoint/2010/main" val="1026393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2086B17-7C9C-4DE3-AC82-0A0BFCA802F6}"/>
              </a:ext>
            </a:extLst>
          </p:cNvPr>
          <p:cNvSpPr>
            <a:spLocks noGrp="1"/>
          </p:cNvSpPr>
          <p:nvPr>
            <p:ph type="body" sz="quarter" idx="15"/>
          </p:nvPr>
        </p:nvSpPr>
        <p:spPr>
          <a:xfrm>
            <a:off x="280195" y="640267"/>
            <a:ext cx="5842794" cy="169277"/>
          </a:xfrm>
        </p:spPr>
        <p:txBody>
          <a:bodyPr/>
          <a:lstStyle/>
          <a:p>
            <a:r>
              <a:rPr lang="en-US" sz="1100" dirty="0"/>
              <a:t>Smithville SD</a:t>
            </a:r>
            <a:r>
              <a:rPr lang="en-US" sz="1100" baseline="30000" dirty="0"/>
              <a:t>1</a:t>
            </a:r>
            <a:r>
              <a:rPr lang="en-US" sz="1100" dirty="0"/>
              <a:t> Contracts with Clinician to Provide Virtual Care to All Adolescents</a:t>
            </a:r>
          </a:p>
        </p:txBody>
      </p:sp>
      <p:sp>
        <p:nvSpPr>
          <p:cNvPr id="3" name="Text Placeholder 2">
            <a:extLst>
              <a:ext uri="{FF2B5EF4-FFF2-40B4-BE49-F238E27FC236}">
                <a16:creationId xmlns:a16="http://schemas.microsoft.com/office/drawing/2014/main" id="{6F32F86A-BA65-4A08-B1C2-36008B3E046C}"/>
              </a:ext>
            </a:extLst>
          </p:cNvPr>
          <p:cNvSpPr>
            <a:spLocks noGrp="1"/>
          </p:cNvSpPr>
          <p:nvPr>
            <p:ph type="body" sz="quarter" idx="16"/>
          </p:nvPr>
        </p:nvSpPr>
        <p:spPr>
          <a:xfrm>
            <a:off x="280194" y="99782"/>
            <a:ext cx="3464812" cy="123111"/>
          </a:xfrm>
        </p:spPr>
        <p:txBody>
          <a:bodyPr/>
          <a:lstStyle/>
          <a:p>
            <a:r>
              <a:rPr lang="en-US" dirty="0"/>
              <a:t>Practice #10: Tech-Enabled Mental Health Support</a:t>
            </a:r>
          </a:p>
        </p:txBody>
      </p:sp>
      <p:sp>
        <p:nvSpPr>
          <p:cNvPr id="4" name="Text Placeholder 3">
            <a:extLst>
              <a:ext uri="{FF2B5EF4-FFF2-40B4-BE49-F238E27FC236}">
                <a16:creationId xmlns:a16="http://schemas.microsoft.com/office/drawing/2014/main" id="{3334361C-B9FF-487F-8A79-065A9CC360BF}"/>
              </a:ext>
            </a:extLst>
          </p:cNvPr>
          <p:cNvSpPr>
            <a:spLocks noGrp="1"/>
          </p:cNvSpPr>
          <p:nvPr>
            <p:ph type="body" sz="quarter" idx="18"/>
          </p:nvPr>
        </p:nvSpPr>
        <p:spPr>
          <a:xfrm>
            <a:off x="3785440" y="4523601"/>
            <a:ext cx="2615360" cy="276999"/>
          </a:xfrm>
        </p:spPr>
        <p:txBody>
          <a:bodyPr/>
          <a:lstStyle/>
          <a:p>
            <a:r>
              <a:rPr lang="en-US" dirty="0"/>
              <a:t>Source: Smithville School District, Smithville, MO; EAB interviews and analysis.</a:t>
            </a:r>
          </a:p>
        </p:txBody>
      </p:sp>
      <p:sp>
        <p:nvSpPr>
          <p:cNvPr id="6" name="Title 5">
            <a:extLst>
              <a:ext uri="{FF2B5EF4-FFF2-40B4-BE49-F238E27FC236}">
                <a16:creationId xmlns:a16="http://schemas.microsoft.com/office/drawing/2014/main" id="{5999076C-3046-46A3-B778-695A8B659A52}"/>
              </a:ext>
            </a:extLst>
          </p:cNvPr>
          <p:cNvSpPr>
            <a:spLocks noGrp="1"/>
          </p:cNvSpPr>
          <p:nvPr>
            <p:ph type="title"/>
          </p:nvPr>
        </p:nvSpPr>
        <p:spPr>
          <a:xfrm>
            <a:off x="280193" y="280616"/>
            <a:ext cx="5954351" cy="285687"/>
          </a:xfrm>
        </p:spPr>
        <p:txBody>
          <a:bodyPr/>
          <a:lstStyle/>
          <a:p>
            <a:r>
              <a:rPr lang="en-US" dirty="0"/>
              <a:t>Adding Telemental Health to a District’s Care Options</a:t>
            </a:r>
          </a:p>
        </p:txBody>
      </p:sp>
      <p:grpSp>
        <p:nvGrpSpPr>
          <p:cNvPr id="8" name="Group 7">
            <a:extLst>
              <a:ext uri="{FF2B5EF4-FFF2-40B4-BE49-F238E27FC236}">
                <a16:creationId xmlns:a16="http://schemas.microsoft.com/office/drawing/2014/main" id="{849F08CC-0321-45AE-B380-7E61D2627196}"/>
              </a:ext>
            </a:extLst>
          </p:cNvPr>
          <p:cNvGrpSpPr/>
          <p:nvPr/>
        </p:nvGrpSpPr>
        <p:grpSpPr>
          <a:xfrm>
            <a:off x="1862973" y="4146326"/>
            <a:ext cx="2674855" cy="376992"/>
            <a:chOff x="326295" y="3875698"/>
            <a:chExt cx="2674855" cy="376992"/>
          </a:xfrm>
        </p:grpSpPr>
        <p:grpSp>
          <p:nvGrpSpPr>
            <p:cNvPr id="48" name="Group 47">
              <a:extLst>
                <a:ext uri="{FF2B5EF4-FFF2-40B4-BE49-F238E27FC236}">
                  <a16:creationId xmlns:a16="http://schemas.microsoft.com/office/drawing/2014/main" id="{56DC6CD4-C7EC-4717-8ECF-4D63460FCF51}"/>
                </a:ext>
              </a:extLst>
            </p:cNvPr>
            <p:cNvGrpSpPr/>
            <p:nvPr/>
          </p:nvGrpSpPr>
          <p:grpSpPr>
            <a:xfrm>
              <a:off x="326295" y="3875698"/>
              <a:ext cx="2674855" cy="376992"/>
              <a:chOff x="1983307" y="1430168"/>
              <a:chExt cx="2674855" cy="376992"/>
            </a:xfrm>
          </p:grpSpPr>
          <p:sp>
            <p:nvSpPr>
              <p:cNvPr id="50" name="TextBox 49">
                <a:extLst>
                  <a:ext uri="{FF2B5EF4-FFF2-40B4-BE49-F238E27FC236}">
                    <a16:creationId xmlns:a16="http://schemas.microsoft.com/office/drawing/2014/main" id="{3B5A42A9-9AF5-4FA3-BF5C-E29EDED96A76}"/>
                  </a:ext>
                </a:extLst>
              </p:cNvPr>
              <p:cNvSpPr txBox="1"/>
              <p:nvPr/>
            </p:nvSpPr>
            <p:spPr bwMode="gray">
              <a:xfrm>
                <a:off x="1983307" y="1430168"/>
                <a:ext cx="2674855" cy="376992"/>
              </a:xfrm>
              <a:prstGeom prst="rect">
                <a:avLst/>
              </a:prstGeom>
              <a:noFill/>
              <a:ln w="12700">
                <a:solidFill>
                  <a:schemeClr val="accent3"/>
                </a:solidFill>
                <a:miter lim="800000"/>
              </a:ln>
            </p:spPr>
            <p:txBody>
              <a:bodyPr wrap="square" lIns="91440" tIns="64008" rIns="91440" bIns="0" rtlCol="0">
                <a:noAutofit/>
              </a:bodyPr>
              <a:lstStyle/>
              <a:p>
                <a:pPr>
                  <a:spcAft>
                    <a:spcPts val="300"/>
                  </a:spcAft>
                </a:pPr>
                <a:r>
                  <a:rPr lang="en-US" sz="800" b="1" dirty="0"/>
                  <a:t>Profiled Institution:</a:t>
                </a:r>
              </a:p>
            </p:txBody>
          </p:sp>
          <p:sp>
            <p:nvSpPr>
              <p:cNvPr id="51" name="TextBox 50">
                <a:extLst>
                  <a:ext uri="{FF2B5EF4-FFF2-40B4-BE49-F238E27FC236}">
                    <a16:creationId xmlns:a16="http://schemas.microsoft.com/office/drawing/2014/main" id="{15AEFDBA-BE19-476A-9275-CF348E2AC600}"/>
                  </a:ext>
                </a:extLst>
              </p:cNvPr>
              <p:cNvSpPr txBox="1"/>
              <p:nvPr/>
            </p:nvSpPr>
            <p:spPr>
              <a:xfrm>
                <a:off x="2081130" y="1639174"/>
                <a:ext cx="2007935" cy="123111"/>
              </a:xfrm>
              <a:prstGeom prst="rect">
                <a:avLst/>
              </a:prstGeom>
              <a:noFill/>
            </p:spPr>
            <p:txBody>
              <a:bodyPr wrap="square" lIns="0" tIns="0" rIns="0" bIns="0" rtlCol="0">
                <a:spAutoFit/>
              </a:bodyPr>
              <a:lstStyle/>
              <a:p>
                <a:pPr>
                  <a:spcBef>
                    <a:spcPts val="500"/>
                  </a:spcBef>
                </a:pPr>
                <a:r>
                  <a:rPr lang="en-US" sz="800" i="1" dirty="0"/>
                  <a:t>Smithville School District, MO</a:t>
                </a:r>
              </a:p>
            </p:txBody>
          </p:sp>
        </p:grpSp>
        <p:pic>
          <p:nvPicPr>
            <p:cNvPr id="1026" name="Picture 2" descr="Image result for smithville school district logo">
              <a:extLst>
                <a:ext uri="{FF2B5EF4-FFF2-40B4-BE49-F238E27FC236}">
                  <a16:creationId xmlns:a16="http://schemas.microsoft.com/office/drawing/2014/main" id="{FB54E246-2C20-4874-9A6E-B90CB87B27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6293" y="3961111"/>
              <a:ext cx="731520" cy="198120"/>
            </a:xfrm>
            <a:prstGeom prst="rect">
              <a:avLst/>
            </a:prstGeom>
            <a:noFill/>
            <a:extLst>
              <a:ext uri="{909E8E84-426E-40DD-AFC4-6F175D3DCCD1}">
                <a14:hiddenFill xmlns:a14="http://schemas.microsoft.com/office/drawing/2010/main">
                  <a:solidFill>
                    <a:srgbClr val="FFFFFF"/>
                  </a:solidFill>
                </a14:hiddenFill>
              </a:ext>
            </a:extLst>
          </p:spPr>
        </p:pic>
      </p:grpSp>
      <p:sp>
        <p:nvSpPr>
          <p:cNvPr id="53" name="TextBox 52">
            <a:extLst>
              <a:ext uri="{FF2B5EF4-FFF2-40B4-BE49-F238E27FC236}">
                <a16:creationId xmlns:a16="http://schemas.microsoft.com/office/drawing/2014/main" id="{48E0411C-E479-43CF-9324-5B843E714AE9}"/>
              </a:ext>
            </a:extLst>
          </p:cNvPr>
          <p:cNvSpPr txBox="1"/>
          <p:nvPr/>
        </p:nvSpPr>
        <p:spPr>
          <a:xfrm>
            <a:off x="277813" y="940432"/>
            <a:ext cx="5845175" cy="307777"/>
          </a:xfrm>
          <a:prstGeom prst="rect">
            <a:avLst/>
          </a:prstGeom>
          <a:noFill/>
        </p:spPr>
        <p:txBody>
          <a:bodyPr wrap="square" lIns="0" tIns="0" rIns="0" bIns="0" rtlCol="0">
            <a:spAutoFit/>
          </a:bodyPr>
          <a:lstStyle/>
          <a:p>
            <a:pPr>
              <a:spcBef>
                <a:spcPts val="500"/>
              </a:spcBef>
            </a:pPr>
            <a:r>
              <a:rPr lang="en-US" sz="1000" b="1" dirty="0"/>
              <a:t>Flexible Structure Allows Virtual and In-Person Meetings, Modifies Service According to Student and District Needs</a:t>
            </a:r>
          </a:p>
        </p:txBody>
      </p:sp>
      <p:grpSp>
        <p:nvGrpSpPr>
          <p:cNvPr id="29" name="Group 28">
            <a:extLst>
              <a:ext uri="{FF2B5EF4-FFF2-40B4-BE49-F238E27FC236}">
                <a16:creationId xmlns:a16="http://schemas.microsoft.com/office/drawing/2014/main" id="{F151EF70-6716-4777-B694-AB64F49CAEC5}"/>
              </a:ext>
            </a:extLst>
          </p:cNvPr>
          <p:cNvGrpSpPr/>
          <p:nvPr/>
        </p:nvGrpSpPr>
        <p:grpSpPr>
          <a:xfrm>
            <a:off x="279356" y="1372705"/>
            <a:ext cx="6119455" cy="2661909"/>
            <a:chOff x="279356" y="1282056"/>
            <a:chExt cx="6119455" cy="2661909"/>
          </a:xfrm>
        </p:grpSpPr>
        <p:grpSp>
          <p:nvGrpSpPr>
            <p:cNvPr id="26" name="Group 25">
              <a:extLst>
                <a:ext uri="{FF2B5EF4-FFF2-40B4-BE49-F238E27FC236}">
                  <a16:creationId xmlns:a16="http://schemas.microsoft.com/office/drawing/2014/main" id="{56147D34-905E-437A-8944-23B37D8A457C}"/>
                </a:ext>
              </a:extLst>
            </p:cNvPr>
            <p:cNvGrpSpPr/>
            <p:nvPr/>
          </p:nvGrpSpPr>
          <p:grpSpPr>
            <a:xfrm>
              <a:off x="2329731" y="1282056"/>
              <a:ext cx="4069080" cy="2661909"/>
              <a:chOff x="2329731" y="1310631"/>
              <a:chExt cx="4069080" cy="2661909"/>
            </a:xfrm>
          </p:grpSpPr>
          <p:grpSp>
            <p:nvGrpSpPr>
              <p:cNvPr id="12" name="Group 11">
                <a:extLst>
                  <a:ext uri="{FF2B5EF4-FFF2-40B4-BE49-F238E27FC236}">
                    <a16:creationId xmlns:a16="http://schemas.microsoft.com/office/drawing/2014/main" id="{9A4342D6-4FDC-47E6-9A62-E0C109C2C3EC}"/>
                  </a:ext>
                </a:extLst>
              </p:cNvPr>
              <p:cNvGrpSpPr/>
              <p:nvPr/>
            </p:nvGrpSpPr>
            <p:grpSpPr>
              <a:xfrm>
                <a:off x="2329731" y="1847414"/>
                <a:ext cx="4069080" cy="685800"/>
                <a:chOff x="2329731" y="1844239"/>
                <a:chExt cx="4069080" cy="685800"/>
              </a:xfrm>
            </p:grpSpPr>
            <p:sp>
              <p:nvSpPr>
                <p:cNvPr id="17" name="Rectangle 16">
                  <a:extLst>
                    <a:ext uri="{FF2B5EF4-FFF2-40B4-BE49-F238E27FC236}">
                      <a16:creationId xmlns:a16="http://schemas.microsoft.com/office/drawing/2014/main" id="{78071797-D7EA-4072-9736-8E4375B2D4EC}"/>
                    </a:ext>
                  </a:extLst>
                </p:cNvPr>
                <p:cNvSpPr/>
                <p:nvPr/>
              </p:nvSpPr>
              <p:spPr bwMode="gray">
                <a:xfrm>
                  <a:off x="2329731" y="1844239"/>
                  <a:ext cx="4069080" cy="685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nvGrpSpPr>
                <p:cNvPr id="58" name="Group 57">
                  <a:extLst>
                    <a:ext uri="{FF2B5EF4-FFF2-40B4-BE49-F238E27FC236}">
                      <a16:creationId xmlns:a16="http://schemas.microsoft.com/office/drawing/2014/main" id="{556B1067-EF91-4A9B-B786-659A4841E8B8}"/>
                    </a:ext>
                  </a:extLst>
                </p:cNvPr>
                <p:cNvGrpSpPr/>
                <p:nvPr/>
              </p:nvGrpSpPr>
              <p:grpSpPr>
                <a:xfrm>
                  <a:off x="5754465" y="2017594"/>
                  <a:ext cx="365760" cy="365760"/>
                  <a:chOff x="5754465" y="1940100"/>
                  <a:chExt cx="365760" cy="365760"/>
                </a:xfrm>
              </p:grpSpPr>
              <p:sp>
                <p:nvSpPr>
                  <p:cNvPr id="20" name="Oval 19">
                    <a:extLst>
                      <a:ext uri="{FF2B5EF4-FFF2-40B4-BE49-F238E27FC236}">
                        <a16:creationId xmlns:a16="http://schemas.microsoft.com/office/drawing/2014/main" id="{B10C5C47-3011-4BC2-9A1D-7E441D224B4D}"/>
                      </a:ext>
                    </a:extLst>
                  </p:cNvPr>
                  <p:cNvSpPr/>
                  <p:nvPr/>
                </p:nvSpPr>
                <p:spPr bwMode="gray">
                  <a:xfrm>
                    <a:off x="5754465" y="1940100"/>
                    <a:ext cx="365760" cy="365760"/>
                  </a:xfrm>
                  <a:prstGeom prst="ellipse">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1" name="Oval 20">
                    <a:extLst>
                      <a:ext uri="{FF2B5EF4-FFF2-40B4-BE49-F238E27FC236}">
                        <a16:creationId xmlns:a16="http://schemas.microsoft.com/office/drawing/2014/main" id="{DA774B8A-2ADA-4747-B924-A75A07A3614F}"/>
                      </a:ext>
                    </a:extLst>
                  </p:cNvPr>
                  <p:cNvSpPr/>
                  <p:nvPr/>
                </p:nvSpPr>
                <p:spPr bwMode="gray">
                  <a:xfrm>
                    <a:off x="5800185" y="1985820"/>
                    <a:ext cx="274320" cy="274320"/>
                  </a:xfrm>
                  <a:prstGeom prst="ellipse">
                    <a:avLst/>
                  </a:prstGeom>
                  <a:noFill/>
                  <a:ln>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pic>
                <p:nvPicPr>
                  <p:cNvPr id="56" name="Picture 55" descr="A picture containing shirt&#10;&#10;Description automatically generated">
                    <a:extLst>
                      <a:ext uri="{FF2B5EF4-FFF2-40B4-BE49-F238E27FC236}">
                        <a16:creationId xmlns:a16="http://schemas.microsoft.com/office/drawing/2014/main" id="{1520BABD-06F1-4865-BFBD-B8395AD895F1}"/>
                      </a:ext>
                    </a:extLst>
                  </p:cNvPr>
                  <p:cNvPicPr>
                    <a:picLocks noChangeAspect="1"/>
                  </p:cNvPicPr>
                  <p:nvPr/>
                </p:nvPicPr>
                <p:blipFill>
                  <a:blip r:embed="rId3"/>
                  <a:stretch>
                    <a:fillRect/>
                  </a:stretch>
                </p:blipFill>
                <p:spPr>
                  <a:xfrm>
                    <a:off x="5862420" y="2031540"/>
                    <a:ext cx="149851" cy="182880"/>
                  </a:xfrm>
                  <a:prstGeom prst="rect">
                    <a:avLst/>
                  </a:prstGeom>
                </p:spPr>
              </p:pic>
            </p:grpSp>
            <p:sp>
              <p:nvSpPr>
                <p:cNvPr id="18" name="TextBox 17">
                  <a:extLst>
                    <a:ext uri="{FF2B5EF4-FFF2-40B4-BE49-F238E27FC236}">
                      <a16:creationId xmlns:a16="http://schemas.microsoft.com/office/drawing/2014/main" id="{F7383137-9D68-4143-ACF2-7BF38F9A190B}"/>
                    </a:ext>
                  </a:extLst>
                </p:cNvPr>
                <p:cNvSpPr txBox="1"/>
                <p:nvPr/>
              </p:nvSpPr>
              <p:spPr>
                <a:xfrm>
                  <a:off x="2492508" y="1910633"/>
                  <a:ext cx="3245443" cy="533479"/>
                </a:xfrm>
                <a:prstGeom prst="rect">
                  <a:avLst/>
                </a:prstGeom>
                <a:noFill/>
              </p:spPr>
              <p:txBody>
                <a:bodyPr wrap="square" lIns="0" tIns="0" rIns="0" bIns="0" rtlCol="0">
                  <a:spAutoFit/>
                </a:bodyPr>
                <a:lstStyle/>
                <a:p>
                  <a:pPr>
                    <a:spcBef>
                      <a:spcPts val="200"/>
                    </a:spcBef>
                  </a:pPr>
                  <a:r>
                    <a:rPr lang="en-US" sz="900" b="1" dirty="0"/>
                    <a:t>Addressed Coverage Depending on Student Needs</a:t>
                  </a:r>
                </a:p>
                <a:p>
                  <a:pPr>
                    <a:spcBef>
                      <a:spcPts val="200"/>
                    </a:spcBef>
                  </a:pPr>
                  <a:r>
                    <a:rPr lang="en-US" sz="800" dirty="0"/>
                    <a:t>Clinician accepts and bills most insurance provided in </a:t>
                  </a:r>
                  <a:br>
                    <a:rPr lang="en-US" sz="800" dirty="0"/>
                  </a:br>
                  <a:r>
                    <a:rPr lang="en-US" sz="800" dirty="0"/>
                    <a:t>the area, district finds community resources or directly </a:t>
                  </a:r>
                  <a:br>
                    <a:rPr lang="en-US" sz="800" dirty="0"/>
                  </a:br>
                  <a:r>
                    <a:rPr lang="en-US" sz="800" dirty="0"/>
                    <a:t>provides funding to students who cannot afford service</a:t>
                  </a:r>
                </a:p>
              </p:txBody>
            </p:sp>
          </p:grpSp>
          <p:grpSp>
            <p:nvGrpSpPr>
              <p:cNvPr id="9" name="Group 8">
                <a:extLst>
                  <a:ext uri="{FF2B5EF4-FFF2-40B4-BE49-F238E27FC236}">
                    <a16:creationId xmlns:a16="http://schemas.microsoft.com/office/drawing/2014/main" id="{94BA7E36-30BE-49C9-8741-172948CFA535}"/>
                  </a:ext>
                </a:extLst>
              </p:cNvPr>
              <p:cNvGrpSpPr/>
              <p:nvPr/>
            </p:nvGrpSpPr>
            <p:grpSpPr>
              <a:xfrm>
                <a:off x="2329731" y="2567077"/>
                <a:ext cx="4069080" cy="685800"/>
                <a:chOff x="2329731" y="2589302"/>
                <a:chExt cx="4069080" cy="685800"/>
              </a:xfrm>
            </p:grpSpPr>
            <p:sp>
              <p:nvSpPr>
                <p:cNvPr id="24" name="Rectangle 23">
                  <a:extLst>
                    <a:ext uri="{FF2B5EF4-FFF2-40B4-BE49-F238E27FC236}">
                      <a16:creationId xmlns:a16="http://schemas.microsoft.com/office/drawing/2014/main" id="{ABC689E5-B120-40A6-8EDC-9808AA244544}"/>
                    </a:ext>
                  </a:extLst>
                </p:cNvPr>
                <p:cNvSpPr/>
                <p:nvPr/>
              </p:nvSpPr>
              <p:spPr bwMode="gray">
                <a:xfrm>
                  <a:off x="2329731" y="2589302"/>
                  <a:ext cx="4069080" cy="685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TextBox 24">
                  <a:extLst>
                    <a:ext uri="{FF2B5EF4-FFF2-40B4-BE49-F238E27FC236}">
                      <a16:creationId xmlns:a16="http://schemas.microsoft.com/office/drawing/2014/main" id="{3EFCC9A6-5F9E-4535-B2E6-27AE565FEE6C}"/>
                    </a:ext>
                  </a:extLst>
                </p:cNvPr>
                <p:cNvSpPr txBox="1"/>
                <p:nvPr/>
              </p:nvSpPr>
              <p:spPr>
                <a:xfrm>
                  <a:off x="2492508" y="2655696"/>
                  <a:ext cx="3268315" cy="533479"/>
                </a:xfrm>
                <a:prstGeom prst="rect">
                  <a:avLst/>
                </a:prstGeom>
                <a:noFill/>
              </p:spPr>
              <p:txBody>
                <a:bodyPr wrap="square" lIns="0" tIns="0" rIns="0" bIns="0" rtlCol="0">
                  <a:spAutoFit/>
                </a:bodyPr>
                <a:lstStyle/>
                <a:p>
                  <a:pPr>
                    <a:spcBef>
                      <a:spcPts val="200"/>
                    </a:spcBef>
                  </a:pPr>
                  <a:r>
                    <a:rPr lang="en-US" sz="900" b="1" dirty="0"/>
                    <a:t>Tailored Service to Include In-Person Meetings</a:t>
                  </a:r>
                </a:p>
                <a:p>
                  <a:pPr>
                    <a:spcBef>
                      <a:spcPts val="200"/>
                    </a:spcBef>
                  </a:pPr>
                  <a:r>
                    <a:rPr lang="en-US" sz="800" dirty="0"/>
                    <a:t>1</a:t>
                  </a:r>
                  <a:r>
                    <a:rPr lang="en-US" sz="800" baseline="30000" dirty="0"/>
                    <a:t>st</a:t>
                  </a:r>
                  <a:r>
                    <a:rPr lang="en-US" sz="800" dirty="0"/>
                    <a:t> meeting with students always in person, subsequent consultations may be in person or online; majority of high school students prefer online option</a:t>
                  </a:r>
                </a:p>
              </p:txBody>
            </p:sp>
            <p:grpSp>
              <p:nvGrpSpPr>
                <p:cNvPr id="61" name="Group 60">
                  <a:extLst>
                    <a:ext uri="{FF2B5EF4-FFF2-40B4-BE49-F238E27FC236}">
                      <a16:creationId xmlns:a16="http://schemas.microsoft.com/office/drawing/2014/main" id="{FCD71E33-B35D-4DD8-802F-FC99C83019E0}"/>
                    </a:ext>
                  </a:extLst>
                </p:cNvPr>
                <p:cNvGrpSpPr/>
                <p:nvPr/>
              </p:nvGrpSpPr>
              <p:grpSpPr>
                <a:xfrm>
                  <a:off x="5754465" y="2762657"/>
                  <a:ext cx="365760" cy="365760"/>
                  <a:chOff x="5754465" y="2549550"/>
                  <a:chExt cx="365760" cy="365760"/>
                </a:xfrm>
              </p:grpSpPr>
              <p:sp>
                <p:nvSpPr>
                  <p:cNvPr id="27" name="Oval 26">
                    <a:extLst>
                      <a:ext uri="{FF2B5EF4-FFF2-40B4-BE49-F238E27FC236}">
                        <a16:creationId xmlns:a16="http://schemas.microsoft.com/office/drawing/2014/main" id="{4F499028-560E-4E76-9509-3A7689531718}"/>
                      </a:ext>
                    </a:extLst>
                  </p:cNvPr>
                  <p:cNvSpPr/>
                  <p:nvPr/>
                </p:nvSpPr>
                <p:spPr bwMode="gray">
                  <a:xfrm>
                    <a:off x="5754465" y="2549550"/>
                    <a:ext cx="365760" cy="365760"/>
                  </a:xfrm>
                  <a:prstGeom prst="ellipse">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8" name="Oval 27">
                    <a:extLst>
                      <a:ext uri="{FF2B5EF4-FFF2-40B4-BE49-F238E27FC236}">
                        <a16:creationId xmlns:a16="http://schemas.microsoft.com/office/drawing/2014/main" id="{FAE399ED-070F-4133-8BB3-FADD3E6E9350}"/>
                      </a:ext>
                    </a:extLst>
                  </p:cNvPr>
                  <p:cNvSpPr/>
                  <p:nvPr/>
                </p:nvSpPr>
                <p:spPr bwMode="gray">
                  <a:xfrm>
                    <a:off x="5800185" y="2595270"/>
                    <a:ext cx="274320" cy="274320"/>
                  </a:xfrm>
                  <a:prstGeom prst="ellipse">
                    <a:avLst/>
                  </a:prstGeom>
                  <a:noFill/>
                  <a:ln>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pic>
                <p:nvPicPr>
                  <p:cNvPr id="60" name="Picture 59" descr="A picture containing building, window, drawing&#10;&#10;Description automatically generated">
                    <a:extLst>
                      <a:ext uri="{FF2B5EF4-FFF2-40B4-BE49-F238E27FC236}">
                        <a16:creationId xmlns:a16="http://schemas.microsoft.com/office/drawing/2014/main" id="{706D1382-57BA-4D6D-B9A5-AA5CA39250C2}"/>
                      </a:ext>
                    </a:extLst>
                  </p:cNvPr>
                  <p:cNvPicPr>
                    <a:picLocks noChangeAspect="1"/>
                  </p:cNvPicPr>
                  <p:nvPr/>
                </p:nvPicPr>
                <p:blipFill>
                  <a:blip r:embed="rId4"/>
                  <a:stretch>
                    <a:fillRect/>
                  </a:stretch>
                </p:blipFill>
                <p:spPr>
                  <a:xfrm>
                    <a:off x="5845905" y="2654706"/>
                    <a:ext cx="182880" cy="155448"/>
                  </a:xfrm>
                  <a:prstGeom prst="rect">
                    <a:avLst/>
                  </a:prstGeom>
                </p:spPr>
              </p:pic>
            </p:grpSp>
          </p:grpSp>
          <p:grpSp>
            <p:nvGrpSpPr>
              <p:cNvPr id="15" name="Group 14">
                <a:extLst>
                  <a:ext uri="{FF2B5EF4-FFF2-40B4-BE49-F238E27FC236}">
                    <a16:creationId xmlns:a16="http://schemas.microsoft.com/office/drawing/2014/main" id="{A6C941B5-1287-4141-B695-75D0F687D437}"/>
                  </a:ext>
                </a:extLst>
              </p:cNvPr>
              <p:cNvGrpSpPr/>
              <p:nvPr/>
            </p:nvGrpSpPr>
            <p:grpSpPr>
              <a:xfrm>
                <a:off x="2329731" y="3286740"/>
                <a:ext cx="4069080" cy="685800"/>
                <a:chOff x="2329731" y="3334365"/>
                <a:chExt cx="4069080" cy="685800"/>
              </a:xfrm>
            </p:grpSpPr>
            <p:sp>
              <p:nvSpPr>
                <p:cNvPr id="31" name="Rectangle 30">
                  <a:extLst>
                    <a:ext uri="{FF2B5EF4-FFF2-40B4-BE49-F238E27FC236}">
                      <a16:creationId xmlns:a16="http://schemas.microsoft.com/office/drawing/2014/main" id="{AF5F334C-CCAB-4F50-B301-2A0BAAFB3A1B}"/>
                    </a:ext>
                  </a:extLst>
                </p:cNvPr>
                <p:cNvSpPr/>
                <p:nvPr/>
              </p:nvSpPr>
              <p:spPr bwMode="gray">
                <a:xfrm>
                  <a:off x="2329731" y="3334365"/>
                  <a:ext cx="4069080" cy="6858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2" name="TextBox 31">
                  <a:extLst>
                    <a:ext uri="{FF2B5EF4-FFF2-40B4-BE49-F238E27FC236}">
                      <a16:creationId xmlns:a16="http://schemas.microsoft.com/office/drawing/2014/main" id="{B248C899-E74F-4CEE-AE19-7A7667F23CA5}"/>
                    </a:ext>
                  </a:extLst>
                </p:cNvPr>
                <p:cNvSpPr txBox="1"/>
                <p:nvPr/>
              </p:nvSpPr>
              <p:spPr>
                <a:xfrm>
                  <a:off x="2492508" y="3400759"/>
                  <a:ext cx="3185326" cy="533479"/>
                </a:xfrm>
                <a:prstGeom prst="rect">
                  <a:avLst/>
                </a:prstGeom>
                <a:noFill/>
              </p:spPr>
              <p:txBody>
                <a:bodyPr wrap="square" lIns="0" tIns="0" rIns="0" bIns="0" rtlCol="0">
                  <a:spAutoFit/>
                </a:bodyPr>
                <a:lstStyle/>
                <a:p>
                  <a:pPr>
                    <a:spcBef>
                      <a:spcPts val="200"/>
                    </a:spcBef>
                  </a:pPr>
                  <a:r>
                    <a:rPr lang="en-US" sz="900" b="1" dirty="0">
                      <a:solidFill>
                        <a:schemeClr val="bg1"/>
                      </a:solidFill>
                    </a:rPr>
                    <a:t>Adapts Service Provision According to Outcomes</a:t>
                  </a:r>
                </a:p>
                <a:p>
                  <a:pPr>
                    <a:spcBef>
                      <a:spcPts val="200"/>
                    </a:spcBef>
                  </a:pPr>
                  <a:r>
                    <a:rPr lang="en-US" sz="800" dirty="0">
                      <a:solidFill>
                        <a:schemeClr val="bg1"/>
                      </a:solidFill>
                    </a:rPr>
                    <a:t>Clinician sends quarterly reports to district, containing what works, what can be changed, number of referrals, students who no longer need service</a:t>
                  </a:r>
                </a:p>
              </p:txBody>
            </p:sp>
            <p:grpSp>
              <p:nvGrpSpPr>
                <p:cNvPr id="1024" name="Group 1023">
                  <a:extLst>
                    <a:ext uri="{FF2B5EF4-FFF2-40B4-BE49-F238E27FC236}">
                      <a16:creationId xmlns:a16="http://schemas.microsoft.com/office/drawing/2014/main" id="{DEAF69AA-377B-434E-9B07-FADE4944EF92}"/>
                    </a:ext>
                  </a:extLst>
                </p:cNvPr>
                <p:cNvGrpSpPr/>
                <p:nvPr/>
              </p:nvGrpSpPr>
              <p:grpSpPr>
                <a:xfrm>
                  <a:off x="5754465" y="3507720"/>
                  <a:ext cx="365760" cy="365760"/>
                  <a:chOff x="5754465" y="3346965"/>
                  <a:chExt cx="365760" cy="365760"/>
                </a:xfrm>
              </p:grpSpPr>
              <p:sp>
                <p:nvSpPr>
                  <p:cNvPr id="34" name="Oval 33">
                    <a:extLst>
                      <a:ext uri="{FF2B5EF4-FFF2-40B4-BE49-F238E27FC236}">
                        <a16:creationId xmlns:a16="http://schemas.microsoft.com/office/drawing/2014/main" id="{0B214E89-5980-4497-84F9-261027176D78}"/>
                      </a:ext>
                    </a:extLst>
                  </p:cNvPr>
                  <p:cNvSpPr/>
                  <p:nvPr/>
                </p:nvSpPr>
                <p:spPr bwMode="gray">
                  <a:xfrm>
                    <a:off x="5754465" y="3346965"/>
                    <a:ext cx="365760" cy="365760"/>
                  </a:xfrm>
                  <a:prstGeom prst="ellipse">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35" name="Oval 34">
                    <a:extLst>
                      <a:ext uri="{FF2B5EF4-FFF2-40B4-BE49-F238E27FC236}">
                        <a16:creationId xmlns:a16="http://schemas.microsoft.com/office/drawing/2014/main" id="{FA1A9612-F22D-41B5-9262-F4C2FFF5945C}"/>
                      </a:ext>
                    </a:extLst>
                  </p:cNvPr>
                  <p:cNvSpPr/>
                  <p:nvPr/>
                </p:nvSpPr>
                <p:spPr bwMode="gray">
                  <a:xfrm>
                    <a:off x="5800185" y="3392685"/>
                    <a:ext cx="274320" cy="274320"/>
                  </a:xfrm>
                  <a:prstGeom prst="ellipse">
                    <a:avLst/>
                  </a:prstGeom>
                  <a:noFill/>
                  <a:ln>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pic>
                <p:nvPicPr>
                  <p:cNvPr id="63" name="Picture 62" descr="A picture containing drawing, clock&#10;&#10;Description automatically generated">
                    <a:extLst>
                      <a:ext uri="{FF2B5EF4-FFF2-40B4-BE49-F238E27FC236}">
                        <a16:creationId xmlns:a16="http://schemas.microsoft.com/office/drawing/2014/main" id="{2EF473DC-0BD7-4B03-A81E-80BC141AC0A1}"/>
                      </a:ext>
                    </a:extLst>
                  </p:cNvPr>
                  <p:cNvPicPr>
                    <a:picLocks noChangeAspect="1"/>
                  </p:cNvPicPr>
                  <p:nvPr/>
                </p:nvPicPr>
                <p:blipFill>
                  <a:blip r:embed="rId5"/>
                  <a:stretch>
                    <a:fillRect/>
                  </a:stretch>
                </p:blipFill>
                <p:spPr>
                  <a:xfrm>
                    <a:off x="5872728" y="3438405"/>
                    <a:ext cx="129235" cy="182880"/>
                  </a:xfrm>
                  <a:prstGeom prst="rect">
                    <a:avLst/>
                  </a:prstGeom>
                </p:spPr>
              </p:pic>
            </p:grpSp>
          </p:grpSp>
          <p:grpSp>
            <p:nvGrpSpPr>
              <p:cNvPr id="19" name="Group 18">
                <a:extLst>
                  <a:ext uri="{FF2B5EF4-FFF2-40B4-BE49-F238E27FC236}">
                    <a16:creationId xmlns:a16="http://schemas.microsoft.com/office/drawing/2014/main" id="{CA7D3A6C-626B-4389-8C71-758122FA3A16}"/>
                  </a:ext>
                </a:extLst>
              </p:cNvPr>
              <p:cNvGrpSpPr/>
              <p:nvPr/>
            </p:nvGrpSpPr>
            <p:grpSpPr>
              <a:xfrm>
                <a:off x="2329731" y="1310631"/>
                <a:ext cx="4069080" cy="502920"/>
                <a:chOff x="2329731" y="1291581"/>
                <a:chExt cx="4069080" cy="502920"/>
              </a:xfrm>
            </p:grpSpPr>
            <p:sp>
              <p:nvSpPr>
                <p:cNvPr id="10" name="Rectangle 9">
                  <a:extLst>
                    <a:ext uri="{FF2B5EF4-FFF2-40B4-BE49-F238E27FC236}">
                      <a16:creationId xmlns:a16="http://schemas.microsoft.com/office/drawing/2014/main" id="{CBEF288F-B9AA-48C2-A7F9-9131728F32E7}"/>
                    </a:ext>
                  </a:extLst>
                </p:cNvPr>
                <p:cNvSpPr/>
                <p:nvPr/>
              </p:nvSpPr>
              <p:spPr bwMode="gray">
                <a:xfrm>
                  <a:off x="2329731" y="1291581"/>
                  <a:ext cx="4069080" cy="5029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1" name="TextBox 10">
                  <a:extLst>
                    <a:ext uri="{FF2B5EF4-FFF2-40B4-BE49-F238E27FC236}">
                      <a16:creationId xmlns:a16="http://schemas.microsoft.com/office/drawing/2014/main" id="{69C8355D-6B8E-46F7-91FC-2A79AFC52737}"/>
                    </a:ext>
                  </a:extLst>
                </p:cNvPr>
                <p:cNvSpPr txBox="1"/>
                <p:nvPr/>
              </p:nvSpPr>
              <p:spPr>
                <a:xfrm>
                  <a:off x="2492508" y="1335785"/>
                  <a:ext cx="3180256" cy="410369"/>
                </a:xfrm>
                <a:prstGeom prst="rect">
                  <a:avLst/>
                </a:prstGeom>
                <a:noFill/>
              </p:spPr>
              <p:txBody>
                <a:bodyPr wrap="square" lIns="0" tIns="0" rIns="0" bIns="0" rtlCol="0">
                  <a:spAutoFit/>
                </a:bodyPr>
                <a:lstStyle/>
                <a:p>
                  <a:pPr>
                    <a:spcBef>
                      <a:spcPts val="200"/>
                    </a:spcBef>
                  </a:pPr>
                  <a:r>
                    <a:rPr lang="en-US" sz="900" b="1" dirty="0"/>
                    <a:t>Adopted Teletherapy as an Option for All</a:t>
                  </a:r>
                </a:p>
                <a:p>
                  <a:pPr>
                    <a:spcBef>
                      <a:spcPts val="200"/>
                    </a:spcBef>
                  </a:pPr>
                  <a:r>
                    <a:rPr lang="en-US" sz="800" dirty="0"/>
                    <a:t>Contracted with a mental health professional to deliver teletherapy to middle and high school students</a:t>
                  </a:r>
                </a:p>
              </p:txBody>
            </p:sp>
            <p:grpSp>
              <p:nvGrpSpPr>
                <p:cNvPr id="57" name="Group 56">
                  <a:extLst>
                    <a:ext uri="{FF2B5EF4-FFF2-40B4-BE49-F238E27FC236}">
                      <a16:creationId xmlns:a16="http://schemas.microsoft.com/office/drawing/2014/main" id="{C13A6351-47FE-4F1B-BE76-9E717C95B15D}"/>
                    </a:ext>
                  </a:extLst>
                </p:cNvPr>
                <p:cNvGrpSpPr/>
                <p:nvPr/>
              </p:nvGrpSpPr>
              <p:grpSpPr>
                <a:xfrm>
                  <a:off x="5754465" y="1363971"/>
                  <a:ext cx="365760" cy="365760"/>
                  <a:chOff x="5754465" y="1303818"/>
                  <a:chExt cx="365760" cy="365760"/>
                </a:xfrm>
              </p:grpSpPr>
              <p:sp>
                <p:nvSpPr>
                  <p:cNvPr id="13" name="Oval 12">
                    <a:extLst>
                      <a:ext uri="{FF2B5EF4-FFF2-40B4-BE49-F238E27FC236}">
                        <a16:creationId xmlns:a16="http://schemas.microsoft.com/office/drawing/2014/main" id="{B84EA0B2-4FCA-4CD3-85E6-AEAAB56B3E0B}"/>
                      </a:ext>
                    </a:extLst>
                  </p:cNvPr>
                  <p:cNvSpPr/>
                  <p:nvPr/>
                </p:nvSpPr>
                <p:spPr bwMode="gray">
                  <a:xfrm>
                    <a:off x="5754465" y="1303818"/>
                    <a:ext cx="365760" cy="365760"/>
                  </a:xfrm>
                  <a:prstGeom prst="ellipse">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14" name="Oval 13">
                    <a:extLst>
                      <a:ext uri="{FF2B5EF4-FFF2-40B4-BE49-F238E27FC236}">
                        <a16:creationId xmlns:a16="http://schemas.microsoft.com/office/drawing/2014/main" id="{7A3B8009-4A5B-4020-8BC6-3D7DD78CC85D}"/>
                      </a:ext>
                    </a:extLst>
                  </p:cNvPr>
                  <p:cNvSpPr/>
                  <p:nvPr/>
                </p:nvSpPr>
                <p:spPr bwMode="gray">
                  <a:xfrm>
                    <a:off x="5800185" y="1349538"/>
                    <a:ext cx="274320" cy="274320"/>
                  </a:xfrm>
                  <a:prstGeom prst="ellipse">
                    <a:avLst/>
                  </a:prstGeom>
                  <a:noFill/>
                  <a:ln>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pic>
                <p:nvPicPr>
                  <p:cNvPr id="54" name="Picture 53" descr="A close up of a logo&#10;&#10;Description automatically generated">
                    <a:extLst>
                      <a:ext uri="{FF2B5EF4-FFF2-40B4-BE49-F238E27FC236}">
                        <a16:creationId xmlns:a16="http://schemas.microsoft.com/office/drawing/2014/main" id="{3A08F219-C4A0-4334-872B-567BC38BE312}"/>
                      </a:ext>
                    </a:extLst>
                  </p:cNvPr>
                  <p:cNvPicPr>
                    <a:picLocks noChangeAspect="1"/>
                  </p:cNvPicPr>
                  <p:nvPr/>
                </p:nvPicPr>
                <p:blipFill>
                  <a:blip r:embed="rId6"/>
                  <a:stretch>
                    <a:fillRect/>
                  </a:stretch>
                </p:blipFill>
                <p:spPr>
                  <a:xfrm>
                    <a:off x="5862974" y="1395258"/>
                    <a:ext cx="148743" cy="182880"/>
                  </a:xfrm>
                  <a:prstGeom prst="rect">
                    <a:avLst/>
                  </a:prstGeom>
                </p:spPr>
              </p:pic>
            </p:grpSp>
          </p:grpSp>
        </p:grpSp>
        <p:grpSp>
          <p:nvGrpSpPr>
            <p:cNvPr id="23" name="Group 22">
              <a:extLst>
                <a:ext uri="{FF2B5EF4-FFF2-40B4-BE49-F238E27FC236}">
                  <a16:creationId xmlns:a16="http://schemas.microsoft.com/office/drawing/2014/main" id="{86D2951B-5916-41A3-921A-1E5BAF20BD3B}"/>
                </a:ext>
              </a:extLst>
            </p:cNvPr>
            <p:cNvGrpSpPr/>
            <p:nvPr/>
          </p:nvGrpSpPr>
          <p:grpSpPr>
            <a:xfrm>
              <a:off x="1555215" y="1574491"/>
              <a:ext cx="644863" cy="2077039"/>
              <a:chOff x="1555215" y="1554890"/>
              <a:chExt cx="644863" cy="2077039"/>
            </a:xfrm>
          </p:grpSpPr>
          <p:cxnSp>
            <p:nvCxnSpPr>
              <p:cNvPr id="1031" name="Straight Connector 1030">
                <a:extLst>
                  <a:ext uri="{FF2B5EF4-FFF2-40B4-BE49-F238E27FC236}">
                    <a16:creationId xmlns:a16="http://schemas.microsoft.com/office/drawing/2014/main" id="{98CAC7BD-ECDA-40E1-B334-98DE4D176B5D}"/>
                  </a:ext>
                </a:extLst>
              </p:cNvPr>
              <p:cNvCxnSpPr>
                <a:cxnSpLocks/>
              </p:cNvCxnSpPr>
              <p:nvPr/>
            </p:nvCxnSpPr>
            <p:spPr bwMode="gray">
              <a:xfrm flipV="1">
                <a:off x="1555215" y="2466797"/>
                <a:ext cx="36576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33" name="Straight Connector 1032">
                <a:extLst>
                  <a:ext uri="{FF2B5EF4-FFF2-40B4-BE49-F238E27FC236}">
                    <a16:creationId xmlns:a16="http://schemas.microsoft.com/office/drawing/2014/main" id="{7C3EDD1A-6E0A-4A1F-9459-483DB8596149}"/>
                  </a:ext>
                </a:extLst>
              </p:cNvPr>
              <p:cNvCxnSpPr>
                <a:cxnSpLocks/>
              </p:cNvCxnSpPr>
              <p:nvPr/>
            </p:nvCxnSpPr>
            <p:spPr bwMode="gray">
              <a:xfrm flipV="1">
                <a:off x="1925758" y="1556241"/>
                <a:ext cx="0" cy="207568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36" name="Straight Connector 1035">
                <a:extLst>
                  <a:ext uri="{FF2B5EF4-FFF2-40B4-BE49-F238E27FC236}">
                    <a16:creationId xmlns:a16="http://schemas.microsoft.com/office/drawing/2014/main" id="{A0CC13D5-F3AA-4DCB-A64A-35532007AFC3}"/>
                  </a:ext>
                </a:extLst>
              </p:cNvPr>
              <p:cNvCxnSpPr/>
              <p:nvPr/>
            </p:nvCxnSpPr>
            <p:spPr bwMode="gray">
              <a:xfrm>
                <a:off x="1925758" y="1554890"/>
                <a:ext cx="274320" cy="0"/>
              </a:xfrm>
              <a:prstGeom prst="line">
                <a:avLst/>
              </a:prstGeom>
              <a:ln w="12700">
                <a:solidFill>
                  <a:schemeClr val="tx2"/>
                </a:solidFill>
                <a:tailEnd type="oval"/>
              </a:ln>
            </p:spPr>
            <p:style>
              <a:lnRef idx="1">
                <a:schemeClr val="accent1"/>
              </a:lnRef>
              <a:fillRef idx="0">
                <a:schemeClr val="accent1"/>
              </a:fillRef>
              <a:effectRef idx="0">
                <a:schemeClr val="accent1"/>
              </a:effectRef>
              <a:fontRef idx="minor">
                <a:schemeClr val="tx1"/>
              </a:fontRef>
            </p:style>
          </p:cxnSp>
          <p:cxnSp>
            <p:nvCxnSpPr>
              <p:cNvPr id="1038" name="Straight Connector 1037">
                <a:extLst>
                  <a:ext uri="{FF2B5EF4-FFF2-40B4-BE49-F238E27FC236}">
                    <a16:creationId xmlns:a16="http://schemas.microsoft.com/office/drawing/2014/main" id="{C04A2A54-F3FE-4C22-9AC5-34678887DDB3}"/>
                  </a:ext>
                </a:extLst>
              </p:cNvPr>
              <p:cNvCxnSpPr/>
              <p:nvPr/>
            </p:nvCxnSpPr>
            <p:spPr bwMode="gray">
              <a:xfrm>
                <a:off x="1925758" y="3631517"/>
                <a:ext cx="274320" cy="0"/>
              </a:xfrm>
              <a:prstGeom prst="line">
                <a:avLst/>
              </a:prstGeom>
              <a:ln w="12700">
                <a:solidFill>
                  <a:schemeClr val="tx2"/>
                </a:solidFill>
                <a:tailEnd type="oval"/>
              </a:ln>
            </p:spPr>
            <p:style>
              <a:lnRef idx="1">
                <a:schemeClr val="accent1"/>
              </a:lnRef>
              <a:fillRef idx="0">
                <a:schemeClr val="accent1"/>
              </a:fillRef>
              <a:effectRef idx="0">
                <a:schemeClr val="accent1"/>
              </a:effectRef>
              <a:fontRef idx="minor">
                <a:schemeClr val="tx1"/>
              </a:fontRef>
            </p:style>
          </p:cxnSp>
          <p:cxnSp>
            <p:nvCxnSpPr>
              <p:cNvPr id="1040" name="Straight Connector 1039">
                <a:extLst>
                  <a:ext uri="{FF2B5EF4-FFF2-40B4-BE49-F238E27FC236}">
                    <a16:creationId xmlns:a16="http://schemas.microsoft.com/office/drawing/2014/main" id="{414D1BE6-CCE7-4760-8BFD-832F091E1252}"/>
                  </a:ext>
                </a:extLst>
              </p:cNvPr>
              <p:cNvCxnSpPr/>
              <p:nvPr/>
            </p:nvCxnSpPr>
            <p:spPr bwMode="gray">
              <a:xfrm>
                <a:off x="1925758" y="2144528"/>
                <a:ext cx="274320" cy="0"/>
              </a:xfrm>
              <a:prstGeom prst="line">
                <a:avLst/>
              </a:prstGeom>
              <a:ln w="12700">
                <a:solidFill>
                  <a:schemeClr val="tx2"/>
                </a:solidFill>
                <a:tailEnd type="oval"/>
              </a:ln>
            </p:spPr>
            <p:style>
              <a:lnRef idx="1">
                <a:schemeClr val="accent1"/>
              </a:lnRef>
              <a:fillRef idx="0">
                <a:schemeClr val="accent1"/>
              </a:fillRef>
              <a:effectRef idx="0">
                <a:schemeClr val="accent1"/>
              </a:effectRef>
              <a:fontRef idx="minor">
                <a:schemeClr val="tx1"/>
              </a:fontRef>
            </p:style>
          </p:cxnSp>
          <p:cxnSp>
            <p:nvCxnSpPr>
              <p:cNvPr id="1042" name="Straight Connector 1041">
                <a:extLst>
                  <a:ext uri="{FF2B5EF4-FFF2-40B4-BE49-F238E27FC236}">
                    <a16:creationId xmlns:a16="http://schemas.microsoft.com/office/drawing/2014/main" id="{4B23E81F-4811-44D9-99CB-30C93AE5FEEE}"/>
                  </a:ext>
                </a:extLst>
              </p:cNvPr>
              <p:cNvCxnSpPr/>
              <p:nvPr/>
            </p:nvCxnSpPr>
            <p:spPr bwMode="gray">
              <a:xfrm>
                <a:off x="1925758" y="2803151"/>
                <a:ext cx="274320" cy="0"/>
              </a:xfrm>
              <a:prstGeom prst="line">
                <a:avLst/>
              </a:prstGeom>
              <a:ln w="12700">
                <a:solidFill>
                  <a:schemeClr val="tx2"/>
                </a:solidFill>
                <a:tailEnd type="oval"/>
              </a:ln>
            </p:spPr>
            <p:style>
              <a:lnRef idx="1">
                <a:schemeClr val="accent1"/>
              </a:lnRef>
              <a:fillRef idx="0">
                <a:schemeClr val="accent1"/>
              </a:fillRef>
              <a:effectRef idx="0">
                <a:schemeClr val="accent1"/>
              </a:effectRef>
              <a:fontRef idx="minor">
                <a:schemeClr val="tx1"/>
              </a:fontRef>
            </p:style>
          </p:cxnSp>
        </p:grpSp>
        <p:grpSp>
          <p:nvGrpSpPr>
            <p:cNvPr id="22" name="Group 21">
              <a:extLst>
                <a:ext uri="{FF2B5EF4-FFF2-40B4-BE49-F238E27FC236}">
                  <a16:creationId xmlns:a16="http://schemas.microsoft.com/office/drawing/2014/main" id="{17A4EEEA-473C-458F-9ED7-6631AB4E9396}"/>
                </a:ext>
              </a:extLst>
            </p:cNvPr>
            <p:cNvGrpSpPr/>
            <p:nvPr/>
          </p:nvGrpSpPr>
          <p:grpSpPr>
            <a:xfrm>
              <a:off x="279356" y="1574697"/>
              <a:ext cx="1511590" cy="2238209"/>
              <a:chOff x="279356" y="1554890"/>
              <a:chExt cx="1511590" cy="2238209"/>
            </a:xfrm>
          </p:grpSpPr>
          <p:sp>
            <p:nvSpPr>
              <p:cNvPr id="84" name="TextBox 83">
                <a:extLst>
                  <a:ext uri="{FF2B5EF4-FFF2-40B4-BE49-F238E27FC236}">
                    <a16:creationId xmlns:a16="http://schemas.microsoft.com/office/drawing/2014/main" id="{05E06605-2E6F-4310-8F0C-2BA855E9B8FD}"/>
                  </a:ext>
                </a:extLst>
              </p:cNvPr>
              <p:cNvSpPr txBox="1"/>
              <p:nvPr/>
            </p:nvSpPr>
            <p:spPr>
              <a:xfrm>
                <a:off x="279356" y="1554890"/>
                <a:ext cx="1511590" cy="276999"/>
              </a:xfrm>
              <a:prstGeom prst="rect">
                <a:avLst/>
              </a:prstGeom>
              <a:noFill/>
            </p:spPr>
            <p:txBody>
              <a:bodyPr wrap="square" lIns="0" tIns="0" rIns="0" bIns="0" rtlCol="0">
                <a:spAutoFit/>
              </a:bodyPr>
              <a:lstStyle/>
              <a:p>
                <a:pPr algn="ctr">
                  <a:spcBef>
                    <a:spcPts val="500"/>
                  </a:spcBef>
                </a:pPr>
                <a:r>
                  <a:rPr lang="en-US" sz="900" b="1" dirty="0"/>
                  <a:t>Smithville’s Telemental Health Model</a:t>
                </a:r>
              </a:p>
            </p:txBody>
          </p:sp>
          <p:sp>
            <p:nvSpPr>
              <p:cNvPr id="41" name="TextBox 40">
                <a:extLst>
                  <a:ext uri="{FF2B5EF4-FFF2-40B4-BE49-F238E27FC236}">
                    <a16:creationId xmlns:a16="http://schemas.microsoft.com/office/drawing/2014/main" id="{CF84ABEB-0275-4161-9155-7E54CEB58F14}"/>
                  </a:ext>
                </a:extLst>
              </p:cNvPr>
              <p:cNvSpPr txBox="1"/>
              <p:nvPr/>
            </p:nvSpPr>
            <p:spPr>
              <a:xfrm>
                <a:off x="364099" y="3100602"/>
                <a:ext cx="1407430" cy="692497"/>
              </a:xfrm>
              <a:prstGeom prst="rect">
                <a:avLst/>
              </a:prstGeom>
              <a:noFill/>
            </p:spPr>
            <p:txBody>
              <a:bodyPr wrap="square" lIns="0" tIns="0" rIns="0" bIns="0" rtlCol="0">
                <a:spAutoFit/>
              </a:bodyPr>
              <a:lstStyle/>
              <a:p>
                <a:pPr marL="118872" indent="-118872">
                  <a:spcBef>
                    <a:spcPts val="300"/>
                  </a:spcBef>
                  <a:buFont typeface="Arial" panose="020B0604020202020204" pitchFamily="34" charset="0"/>
                  <a:buChar char="•"/>
                </a:pPr>
                <a:r>
                  <a:rPr lang="en-US" sz="800" dirty="0"/>
                  <a:t>Small suburban school district (2,600 students)</a:t>
                </a:r>
              </a:p>
              <a:p>
                <a:pPr marL="118872" indent="-118872">
                  <a:spcBef>
                    <a:spcPts val="300"/>
                  </a:spcBef>
                  <a:buFont typeface="Arial" panose="020B0604020202020204" pitchFamily="34" charset="0"/>
                  <a:buChar char="•"/>
                </a:pPr>
                <a:r>
                  <a:rPr lang="en-US" sz="800" dirty="0"/>
                  <a:t>20 miles north of </a:t>
                </a:r>
                <a:br>
                  <a:rPr lang="en-US" sz="800" dirty="0"/>
                </a:br>
                <a:r>
                  <a:rPr lang="en-US" sz="800" dirty="0"/>
                  <a:t>Kansas City, MO</a:t>
                </a:r>
              </a:p>
              <a:p>
                <a:pPr marL="118872" indent="-118872">
                  <a:spcBef>
                    <a:spcPts val="300"/>
                  </a:spcBef>
                  <a:buFont typeface="Arial" panose="020B0604020202020204" pitchFamily="34" charset="0"/>
                  <a:buChar char="•"/>
                </a:pPr>
                <a:r>
                  <a:rPr lang="en-US" sz="800" dirty="0"/>
                  <a:t>1:1 District</a:t>
                </a:r>
              </a:p>
            </p:txBody>
          </p:sp>
          <p:grpSp>
            <p:nvGrpSpPr>
              <p:cNvPr id="5" name="Group 4">
                <a:extLst>
                  <a:ext uri="{FF2B5EF4-FFF2-40B4-BE49-F238E27FC236}">
                    <a16:creationId xmlns:a16="http://schemas.microsoft.com/office/drawing/2014/main" id="{96A94030-EBE8-4BB5-83D0-5817252895F2}"/>
                  </a:ext>
                </a:extLst>
              </p:cNvPr>
              <p:cNvGrpSpPr>
                <a:grpSpLocks noChangeAspect="1"/>
              </p:cNvGrpSpPr>
              <p:nvPr/>
            </p:nvGrpSpPr>
            <p:grpSpPr>
              <a:xfrm>
                <a:off x="486511" y="1917605"/>
                <a:ext cx="1097280" cy="1097280"/>
                <a:chOff x="478891" y="1850998"/>
                <a:chExt cx="1188720" cy="1188720"/>
              </a:xfrm>
            </p:grpSpPr>
            <p:sp>
              <p:nvSpPr>
                <p:cNvPr id="44" name="Oval 43">
                  <a:extLst>
                    <a:ext uri="{FF2B5EF4-FFF2-40B4-BE49-F238E27FC236}">
                      <a16:creationId xmlns:a16="http://schemas.microsoft.com/office/drawing/2014/main" id="{187DF3C1-B031-44B4-AE4F-EDB7C60A627F}"/>
                    </a:ext>
                  </a:extLst>
                </p:cNvPr>
                <p:cNvSpPr/>
                <p:nvPr/>
              </p:nvSpPr>
              <p:spPr bwMode="gray">
                <a:xfrm>
                  <a:off x="478891" y="1850998"/>
                  <a:ext cx="1188720" cy="1188720"/>
                </a:xfrm>
                <a:prstGeom prst="ellips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pic>
              <p:nvPicPr>
                <p:cNvPr id="7" name="Picture 6" descr="A picture containing mirror&#10;&#10;Description automatically generated">
                  <a:extLst>
                    <a:ext uri="{FF2B5EF4-FFF2-40B4-BE49-F238E27FC236}">
                      <a16:creationId xmlns:a16="http://schemas.microsoft.com/office/drawing/2014/main" id="{92CDAE4B-D8EC-446C-BC38-24064BAB598F}"/>
                    </a:ext>
                  </a:extLst>
                </p:cNvPr>
                <p:cNvPicPr>
                  <a:picLocks noChangeAspect="1"/>
                </p:cNvPicPr>
                <p:nvPr/>
              </p:nvPicPr>
              <p:blipFill>
                <a:blip r:embed="rId7">
                  <a:extLst>
                    <a:ext uri="{BEBA8EAE-BF5A-486C-A8C5-ECC9F3942E4B}">
                      <a14:imgProps xmlns:a14="http://schemas.microsoft.com/office/drawing/2010/main">
                        <a14:imgLayer r:embed="rId8">
                          <a14:imgEffect>
                            <a14:brightnessContrast bright="40000" contrast="40000"/>
                          </a14:imgEffect>
                        </a14:imgLayer>
                      </a14:imgProps>
                    </a:ext>
                  </a:extLst>
                </a:blip>
                <a:stretch>
                  <a:fillRect/>
                </a:stretch>
              </p:blipFill>
              <p:spPr>
                <a:xfrm>
                  <a:off x="664093" y="2068093"/>
                  <a:ext cx="822960" cy="683058"/>
                </a:xfrm>
                <a:prstGeom prst="rect">
                  <a:avLst/>
                </a:prstGeom>
              </p:spPr>
            </p:pic>
          </p:grpSp>
        </p:grpSp>
      </p:grpSp>
      <p:sp>
        <p:nvSpPr>
          <p:cNvPr id="59" name="Text Placeholder 4">
            <a:extLst>
              <a:ext uri="{FF2B5EF4-FFF2-40B4-BE49-F238E27FC236}">
                <a16:creationId xmlns:a16="http://schemas.microsoft.com/office/drawing/2014/main" id="{9313C027-9B79-47A3-8554-8FF3C176F806}"/>
              </a:ext>
            </a:extLst>
          </p:cNvPr>
          <p:cNvSpPr>
            <a:spLocks noGrp="1"/>
          </p:cNvSpPr>
          <p:nvPr>
            <p:ph type="body" sz="quarter" idx="19"/>
          </p:nvPr>
        </p:nvSpPr>
        <p:spPr>
          <a:xfrm>
            <a:off x="0" y="4557713"/>
            <a:ext cx="2046204" cy="76944"/>
          </a:xfrm>
        </p:spPr>
        <p:txBody>
          <a:bodyPr/>
          <a:lstStyle/>
          <a:p>
            <a:r>
              <a:rPr lang="en-US" dirty="0"/>
              <a:t>School District.</a:t>
            </a:r>
          </a:p>
        </p:txBody>
      </p:sp>
    </p:spTree>
    <p:extLst>
      <p:ext uri="{BB962C8B-B14F-4D97-AF65-F5344CB8AC3E}">
        <p14:creationId xmlns:p14="http://schemas.microsoft.com/office/powerpoint/2010/main" val="2630688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5B5F18E-3596-4A4C-997E-A3E1E8584322}"/>
              </a:ext>
            </a:extLst>
          </p:cNvPr>
          <p:cNvSpPr>
            <a:spLocks noGrp="1"/>
          </p:cNvSpPr>
          <p:nvPr>
            <p:ph type="body" sz="quarter" idx="15"/>
          </p:nvPr>
        </p:nvSpPr>
        <p:spPr>
          <a:xfrm>
            <a:off x="280195" y="640267"/>
            <a:ext cx="5842794" cy="184666"/>
          </a:xfrm>
        </p:spPr>
        <p:txBody>
          <a:bodyPr/>
          <a:lstStyle/>
          <a:p>
            <a:r>
              <a:rPr lang="en-US" dirty="0"/>
              <a:t>Teletherapy Brings Convenience and Ability to Adapt to Student Needs</a:t>
            </a:r>
          </a:p>
        </p:txBody>
      </p:sp>
      <p:sp>
        <p:nvSpPr>
          <p:cNvPr id="3" name="Text Placeholder 2">
            <a:extLst>
              <a:ext uri="{FF2B5EF4-FFF2-40B4-BE49-F238E27FC236}">
                <a16:creationId xmlns:a16="http://schemas.microsoft.com/office/drawing/2014/main" id="{A51B52BE-C79B-4F20-9D18-11B92342A487}"/>
              </a:ext>
            </a:extLst>
          </p:cNvPr>
          <p:cNvSpPr>
            <a:spLocks noGrp="1"/>
          </p:cNvSpPr>
          <p:nvPr>
            <p:ph type="body" sz="quarter" idx="16"/>
          </p:nvPr>
        </p:nvSpPr>
        <p:spPr>
          <a:xfrm>
            <a:off x="280193" y="99782"/>
            <a:ext cx="3038503" cy="123111"/>
          </a:xfrm>
        </p:spPr>
        <p:txBody>
          <a:bodyPr/>
          <a:lstStyle/>
          <a:p>
            <a:r>
              <a:rPr lang="en-US" dirty="0"/>
              <a:t>Practice #10: Tech-Enabled Mental Health Support</a:t>
            </a:r>
          </a:p>
        </p:txBody>
      </p:sp>
      <p:sp>
        <p:nvSpPr>
          <p:cNvPr id="4" name="Text Placeholder 3">
            <a:extLst>
              <a:ext uri="{FF2B5EF4-FFF2-40B4-BE49-F238E27FC236}">
                <a16:creationId xmlns:a16="http://schemas.microsoft.com/office/drawing/2014/main" id="{8D964AD4-8F98-4177-A9B7-52B8D49534A0}"/>
              </a:ext>
            </a:extLst>
          </p:cNvPr>
          <p:cNvSpPr>
            <a:spLocks noGrp="1"/>
          </p:cNvSpPr>
          <p:nvPr>
            <p:ph type="body" sz="quarter" idx="18"/>
          </p:nvPr>
        </p:nvSpPr>
        <p:spPr>
          <a:xfrm>
            <a:off x="3742006" y="4523601"/>
            <a:ext cx="2658794" cy="276999"/>
          </a:xfrm>
        </p:spPr>
        <p:txBody>
          <a:bodyPr/>
          <a:lstStyle/>
          <a:p>
            <a:r>
              <a:rPr lang="en-US" dirty="0"/>
              <a:t>Source: Smithville School District, Smithville, MO; EAB interviews and analysis.</a:t>
            </a:r>
          </a:p>
        </p:txBody>
      </p:sp>
      <p:sp>
        <p:nvSpPr>
          <p:cNvPr id="6" name="Title 5">
            <a:extLst>
              <a:ext uri="{FF2B5EF4-FFF2-40B4-BE49-F238E27FC236}">
                <a16:creationId xmlns:a16="http://schemas.microsoft.com/office/drawing/2014/main" id="{0F579261-4170-4853-97D7-BC1891C59ADC}"/>
              </a:ext>
            </a:extLst>
          </p:cNvPr>
          <p:cNvSpPr>
            <a:spLocks noGrp="1"/>
          </p:cNvSpPr>
          <p:nvPr>
            <p:ph type="title"/>
          </p:nvPr>
        </p:nvSpPr>
        <p:spPr/>
        <p:txBody>
          <a:bodyPr/>
          <a:lstStyle/>
          <a:p>
            <a:r>
              <a:rPr lang="en-US" dirty="0"/>
              <a:t>Ensuring the Best of Both Worlds</a:t>
            </a:r>
          </a:p>
        </p:txBody>
      </p:sp>
      <p:sp>
        <p:nvSpPr>
          <p:cNvPr id="7" name="Rectangle 6">
            <a:extLst>
              <a:ext uri="{FF2B5EF4-FFF2-40B4-BE49-F238E27FC236}">
                <a16:creationId xmlns:a16="http://schemas.microsoft.com/office/drawing/2014/main" id="{A1D6BEFF-9E0E-4199-9F85-FB9611AC1236}"/>
              </a:ext>
            </a:extLst>
          </p:cNvPr>
          <p:cNvSpPr/>
          <p:nvPr/>
        </p:nvSpPr>
        <p:spPr bwMode="gray">
          <a:xfrm>
            <a:off x="1223244" y="2076104"/>
            <a:ext cx="1645920" cy="1645920"/>
          </a:xfrm>
          <a:prstGeom prst="rect">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pic>
        <p:nvPicPr>
          <p:cNvPr id="11" name="Picture 10" descr="A picture containing mirror&#10;&#10;Description automatically generated">
            <a:extLst>
              <a:ext uri="{FF2B5EF4-FFF2-40B4-BE49-F238E27FC236}">
                <a16:creationId xmlns:a16="http://schemas.microsoft.com/office/drawing/2014/main" id="{0A27CF50-D6E4-44A8-B657-4F2A883074F9}"/>
              </a:ext>
            </a:extLst>
          </p:cNvPr>
          <p:cNvPicPr>
            <a:picLocks noChangeAspect="1"/>
          </p:cNvPicPr>
          <p:nvPr/>
        </p:nvPicPr>
        <p:blipFill>
          <a:blip r:embed="rId2"/>
          <a:stretch>
            <a:fillRect/>
          </a:stretch>
        </p:blipFill>
        <p:spPr>
          <a:xfrm>
            <a:off x="487690" y="3259139"/>
            <a:ext cx="364236" cy="457200"/>
          </a:xfrm>
          <a:prstGeom prst="rect">
            <a:avLst/>
          </a:prstGeom>
        </p:spPr>
      </p:pic>
      <p:pic>
        <p:nvPicPr>
          <p:cNvPr id="13" name="Picture 12" descr="A picture containing computer, table, clock&#10;&#10;Description automatically generated">
            <a:extLst>
              <a:ext uri="{FF2B5EF4-FFF2-40B4-BE49-F238E27FC236}">
                <a16:creationId xmlns:a16="http://schemas.microsoft.com/office/drawing/2014/main" id="{7A53ECD4-8035-4C00-B81C-74F9E7E9A5DF}"/>
              </a:ext>
            </a:extLst>
          </p:cNvPr>
          <p:cNvPicPr>
            <a:picLocks noChangeAspect="1"/>
          </p:cNvPicPr>
          <p:nvPr/>
        </p:nvPicPr>
        <p:blipFill>
          <a:blip r:embed="rId3"/>
          <a:stretch>
            <a:fillRect/>
          </a:stretch>
        </p:blipFill>
        <p:spPr>
          <a:xfrm>
            <a:off x="1574496" y="2162272"/>
            <a:ext cx="914402" cy="755906"/>
          </a:xfrm>
          <a:prstGeom prst="rect">
            <a:avLst/>
          </a:prstGeom>
        </p:spPr>
      </p:pic>
      <p:pic>
        <p:nvPicPr>
          <p:cNvPr id="15" name="Picture 14" descr="A close up of a logo&#10;&#10;Description automatically generated">
            <a:extLst>
              <a:ext uri="{FF2B5EF4-FFF2-40B4-BE49-F238E27FC236}">
                <a16:creationId xmlns:a16="http://schemas.microsoft.com/office/drawing/2014/main" id="{DBD0F219-6CE2-4DEF-B6BF-0AFBCCE561F9}"/>
              </a:ext>
            </a:extLst>
          </p:cNvPr>
          <p:cNvPicPr>
            <a:picLocks noChangeAspect="1"/>
          </p:cNvPicPr>
          <p:nvPr/>
        </p:nvPicPr>
        <p:blipFill>
          <a:blip r:embed="rId4"/>
          <a:stretch>
            <a:fillRect/>
          </a:stretch>
        </p:blipFill>
        <p:spPr>
          <a:xfrm>
            <a:off x="1882954" y="2248643"/>
            <a:ext cx="297486" cy="365760"/>
          </a:xfrm>
          <a:prstGeom prst="rect">
            <a:avLst/>
          </a:prstGeom>
        </p:spPr>
      </p:pic>
      <p:sp>
        <p:nvSpPr>
          <p:cNvPr id="16" name="Rectangle 15">
            <a:extLst>
              <a:ext uri="{FF2B5EF4-FFF2-40B4-BE49-F238E27FC236}">
                <a16:creationId xmlns:a16="http://schemas.microsoft.com/office/drawing/2014/main" id="{E3AEC030-E8F0-4A92-9FB0-7A8FCCFE3D83}"/>
              </a:ext>
            </a:extLst>
          </p:cNvPr>
          <p:cNvSpPr/>
          <p:nvPr/>
        </p:nvSpPr>
        <p:spPr bwMode="gray">
          <a:xfrm>
            <a:off x="4060448" y="942897"/>
            <a:ext cx="2340352" cy="357989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7" name="TextBox 16">
            <a:extLst>
              <a:ext uri="{FF2B5EF4-FFF2-40B4-BE49-F238E27FC236}">
                <a16:creationId xmlns:a16="http://schemas.microsoft.com/office/drawing/2014/main" id="{D3B90EFB-0CD8-4BBE-9B93-A33E6835E01B}"/>
              </a:ext>
            </a:extLst>
          </p:cNvPr>
          <p:cNvSpPr txBox="1"/>
          <p:nvPr/>
        </p:nvSpPr>
        <p:spPr>
          <a:xfrm>
            <a:off x="4207519" y="1037588"/>
            <a:ext cx="1915470" cy="276999"/>
          </a:xfrm>
          <a:prstGeom prst="rect">
            <a:avLst/>
          </a:prstGeom>
          <a:noFill/>
        </p:spPr>
        <p:txBody>
          <a:bodyPr wrap="square" lIns="0" tIns="0" rIns="0" bIns="0" rtlCol="0">
            <a:spAutoFit/>
          </a:bodyPr>
          <a:lstStyle/>
          <a:p>
            <a:pPr>
              <a:spcBef>
                <a:spcPts val="500"/>
              </a:spcBef>
            </a:pPr>
            <a:r>
              <a:rPr lang="en-US" sz="900" b="1" dirty="0">
                <a:solidFill>
                  <a:schemeClr val="bg1"/>
                </a:solidFill>
              </a:rPr>
              <a:t>Added Convenience Brings Benefits Across the Board</a:t>
            </a:r>
          </a:p>
        </p:txBody>
      </p:sp>
      <p:grpSp>
        <p:nvGrpSpPr>
          <p:cNvPr id="69" name="Group 68">
            <a:extLst>
              <a:ext uri="{FF2B5EF4-FFF2-40B4-BE49-F238E27FC236}">
                <a16:creationId xmlns:a16="http://schemas.microsoft.com/office/drawing/2014/main" id="{1439074F-0959-4AF8-80B2-2AAE421E33DA}"/>
              </a:ext>
            </a:extLst>
          </p:cNvPr>
          <p:cNvGrpSpPr/>
          <p:nvPr/>
        </p:nvGrpSpPr>
        <p:grpSpPr>
          <a:xfrm>
            <a:off x="4209684" y="1459889"/>
            <a:ext cx="1913304" cy="556563"/>
            <a:chOff x="4209684" y="1459889"/>
            <a:chExt cx="1913304" cy="556563"/>
          </a:xfrm>
        </p:grpSpPr>
        <p:pic>
          <p:nvPicPr>
            <p:cNvPr id="19" name="Picture 18" descr="A close up of a logo&#10;&#10;Description automatically generated">
              <a:extLst>
                <a:ext uri="{FF2B5EF4-FFF2-40B4-BE49-F238E27FC236}">
                  <a16:creationId xmlns:a16="http://schemas.microsoft.com/office/drawing/2014/main" id="{42ED5B41-F5E0-41BD-9EE2-F85D4EBBEA34}"/>
                </a:ext>
              </a:extLst>
            </p:cNvPr>
            <p:cNvPicPr>
              <a:picLocks noChangeAspect="1"/>
            </p:cNvPicPr>
            <p:nvPr/>
          </p:nvPicPr>
          <p:blipFill>
            <a:blip r:embed="rId5">
              <a:extLst>
                <a:ext uri="{BEBA8EAE-BF5A-486C-A8C5-ECC9F3942E4B}">
                  <a14:imgProps xmlns:a14="http://schemas.microsoft.com/office/drawing/2010/main">
                    <a14:imgLayer r:embed="rId6">
                      <a14:imgEffect>
                        <a14:brightnessContrast bright="40000" contrast="40000"/>
                      </a14:imgEffect>
                    </a14:imgLayer>
                  </a14:imgProps>
                </a:ext>
              </a:extLst>
            </a:blip>
            <a:stretch>
              <a:fillRect/>
            </a:stretch>
          </p:blipFill>
          <p:spPr>
            <a:xfrm>
              <a:off x="4209684" y="1459889"/>
              <a:ext cx="274320" cy="260604"/>
            </a:xfrm>
            <a:prstGeom prst="rect">
              <a:avLst/>
            </a:prstGeom>
          </p:spPr>
        </p:pic>
        <p:sp>
          <p:nvSpPr>
            <p:cNvPr id="26" name="TextBox 25">
              <a:extLst>
                <a:ext uri="{FF2B5EF4-FFF2-40B4-BE49-F238E27FC236}">
                  <a16:creationId xmlns:a16="http://schemas.microsoft.com/office/drawing/2014/main" id="{7B41DD38-B822-4A84-9BFE-CD4DCC9E3103}"/>
                </a:ext>
              </a:extLst>
            </p:cNvPr>
            <p:cNvSpPr txBox="1"/>
            <p:nvPr/>
          </p:nvSpPr>
          <p:spPr>
            <a:xfrm>
              <a:off x="4674310" y="1459889"/>
              <a:ext cx="1448678" cy="556563"/>
            </a:xfrm>
            <a:prstGeom prst="rect">
              <a:avLst/>
            </a:prstGeom>
            <a:noFill/>
          </p:spPr>
          <p:txBody>
            <a:bodyPr wrap="square" lIns="0" tIns="0" rIns="0" bIns="0" rtlCol="0">
              <a:spAutoFit/>
            </a:bodyPr>
            <a:lstStyle/>
            <a:p>
              <a:pPr>
                <a:spcBef>
                  <a:spcPts val="500"/>
                </a:spcBef>
              </a:pPr>
              <a:r>
                <a:rPr lang="en-US" sz="800" b="1" dirty="0">
                  <a:solidFill>
                    <a:schemeClr val="bg1"/>
                  </a:solidFill>
                </a:rPr>
                <a:t>Students</a:t>
              </a:r>
            </a:p>
            <a:p>
              <a:pPr>
                <a:spcBef>
                  <a:spcPts val="500"/>
                </a:spcBef>
              </a:pPr>
              <a:r>
                <a:rPr lang="en-US" sz="800" dirty="0">
                  <a:solidFill>
                    <a:schemeClr val="bg1"/>
                  </a:solidFill>
                </a:rPr>
                <a:t>Requires less effort to attend and students do not have to miss instruction</a:t>
              </a:r>
            </a:p>
          </p:txBody>
        </p:sp>
      </p:grpSp>
      <p:sp>
        <p:nvSpPr>
          <p:cNvPr id="27" name="TextBox 26">
            <a:extLst>
              <a:ext uri="{FF2B5EF4-FFF2-40B4-BE49-F238E27FC236}">
                <a16:creationId xmlns:a16="http://schemas.microsoft.com/office/drawing/2014/main" id="{A38028BB-7004-4283-9837-E34BCC7754D5}"/>
              </a:ext>
            </a:extLst>
          </p:cNvPr>
          <p:cNvSpPr txBox="1"/>
          <p:nvPr/>
        </p:nvSpPr>
        <p:spPr>
          <a:xfrm>
            <a:off x="4683806" y="2183830"/>
            <a:ext cx="1448678" cy="679673"/>
          </a:xfrm>
          <a:prstGeom prst="rect">
            <a:avLst/>
          </a:prstGeom>
          <a:noFill/>
        </p:spPr>
        <p:txBody>
          <a:bodyPr wrap="square" lIns="0" tIns="0" rIns="0" bIns="0" rtlCol="0">
            <a:spAutoFit/>
          </a:bodyPr>
          <a:lstStyle/>
          <a:p>
            <a:pPr>
              <a:spcBef>
                <a:spcPts val="500"/>
              </a:spcBef>
            </a:pPr>
            <a:r>
              <a:rPr lang="en-US" sz="800" b="1" dirty="0">
                <a:solidFill>
                  <a:schemeClr val="bg1"/>
                </a:solidFill>
              </a:rPr>
              <a:t>Parents</a:t>
            </a:r>
          </a:p>
          <a:p>
            <a:pPr>
              <a:spcBef>
                <a:spcPts val="500"/>
              </a:spcBef>
            </a:pPr>
            <a:r>
              <a:rPr lang="en-US" sz="800" dirty="0">
                <a:solidFill>
                  <a:schemeClr val="bg1"/>
                </a:solidFill>
              </a:rPr>
              <a:t>Parents do not have to take time off work or worry about whether child is attending sessions</a:t>
            </a:r>
          </a:p>
        </p:txBody>
      </p:sp>
      <p:grpSp>
        <p:nvGrpSpPr>
          <p:cNvPr id="71" name="Group 70">
            <a:extLst>
              <a:ext uri="{FF2B5EF4-FFF2-40B4-BE49-F238E27FC236}">
                <a16:creationId xmlns:a16="http://schemas.microsoft.com/office/drawing/2014/main" id="{603F6299-A2A1-4DF2-BD20-955C1157C3D6}"/>
              </a:ext>
            </a:extLst>
          </p:cNvPr>
          <p:cNvGrpSpPr/>
          <p:nvPr/>
        </p:nvGrpSpPr>
        <p:grpSpPr>
          <a:xfrm>
            <a:off x="4235287" y="3030881"/>
            <a:ext cx="1897197" cy="556563"/>
            <a:chOff x="4235287" y="2893240"/>
            <a:chExt cx="1897197" cy="556563"/>
          </a:xfrm>
        </p:grpSpPr>
        <p:pic>
          <p:nvPicPr>
            <p:cNvPr id="25" name="Picture 24" descr="A close up of a logo&#10;&#10;Description automatically generated">
              <a:extLst>
                <a:ext uri="{FF2B5EF4-FFF2-40B4-BE49-F238E27FC236}">
                  <a16:creationId xmlns:a16="http://schemas.microsoft.com/office/drawing/2014/main" id="{ED222246-35DC-4E5A-A979-D565B1A1638A}"/>
                </a:ext>
              </a:extLst>
            </p:cNvPr>
            <p:cNvPicPr>
              <a:picLocks noChangeAspect="1"/>
            </p:cNvPicPr>
            <p:nvPr/>
          </p:nvPicPr>
          <p:blipFill>
            <a:blip r:embed="rId7">
              <a:extLst>
                <a:ext uri="{BEBA8EAE-BF5A-486C-A8C5-ECC9F3942E4B}">
                  <a14:imgProps xmlns:a14="http://schemas.microsoft.com/office/drawing/2010/main">
                    <a14:imgLayer r:embed="rId8">
                      <a14:imgEffect>
                        <a14:brightnessContrast bright="40000" contrast="40000"/>
                      </a14:imgEffect>
                    </a14:imgLayer>
                  </a14:imgProps>
                </a:ext>
              </a:extLst>
            </a:blip>
            <a:stretch>
              <a:fillRect/>
            </a:stretch>
          </p:blipFill>
          <p:spPr>
            <a:xfrm>
              <a:off x="4235287" y="2893240"/>
              <a:ext cx="223115" cy="274320"/>
            </a:xfrm>
            <a:prstGeom prst="rect">
              <a:avLst/>
            </a:prstGeom>
          </p:spPr>
        </p:pic>
        <p:sp>
          <p:nvSpPr>
            <p:cNvPr id="28" name="TextBox 27">
              <a:extLst>
                <a:ext uri="{FF2B5EF4-FFF2-40B4-BE49-F238E27FC236}">
                  <a16:creationId xmlns:a16="http://schemas.microsoft.com/office/drawing/2014/main" id="{232B5E33-E635-4E0E-AF51-0D20C0F050E5}"/>
                </a:ext>
              </a:extLst>
            </p:cNvPr>
            <p:cNvSpPr txBox="1"/>
            <p:nvPr/>
          </p:nvSpPr>
          <p:spPr>
            <a:xfrm>
              <a:off x="4683806" y="2893240"/>
              <a:ext cx="1448678" cy="556563"/>
            </a:xfrm>
            <a:prstGeom prst="rect">
              <a:avLst/>
            </a:prstGeom>
            <a:noFill/>
          </p:spPr>
          <p:txBody>
            <a:bodyPr wrap="square" lIns="0" tIns="0" rIns="0" bIns="0" rtlCol="0">
              <a:spAutoFit/>
            </a:bodyPr>
            <a:lstStyle/>
            <a:p>
              <a:pPr>
                <a:spcBef>
                  <a:spcPts val="500"/>
                </a:spcBef>
              </a:pPr>
              <a:r>
                <a:rPr lang="en-US" sz="800" b="1" dirty="0">
                  <a:solidFill>
                    <a:schemeClr val="bg1"/>
                  </a:solidFill>
                </a:rPr>
                <a:t>School Administrators</a:t>
              </a:r>
            </a:p>
            <a:p>
              <a:pPr>
                <a:spcBef>
                  <a:spcPts val="500"/>
                </a:spcBef>
              </a:pPr>
              <a:r>
                <a:rPr lang="en-US" sz="800" dirty="0">
                  <a:solidFill>
                    <a:schemeClr val="bg1"/>
                  </a:solidFill>
                </a:rPr>
                <a:t>Have instant feedback from students and therapist and incur fewer travel costs</a:t>
              </a:r>
            </a:p>
          </p:txBody>
        </p:sp>
      </p:grpSp>
      <p:grpSp>
        <p:nvGrpSpPr>
          <p:cNvPr id="72" name="Group 71">
            <a:extLst>
              <a:ext uri="{FF2B5EF4-FFF2-40B4-BE49-F238E27FC236}">
                <a16:creationId xmlns:a16="http://schemas.microsoft.com/office/drawing/2014/main" id="{6FEE43A4-9DBE-4470-8D2B-CA347487FA51}"/>
              </a:ext>
            </a:extLst>
          </p:cNvPr>
          <p:cNvGrpSpPr/>
          <p:nvPr/>
        </p:nvGrpSpPr>
        <p:grpSpPr>
          <a:xfrm>
            <a:off x="4235287" y="3754822"/>
            <a:ext cx="1897197" cy="679673"/>
            <a:chOff x="4235287" y="3754822"/>
            <a:chExt cx="1897197" cy="679673"/>
          </a:xfrm>
        </p:grpSpPr>
        <p:pic>
          <p:nvPicPr>
            <p:cNvPr id="23" name="Picture 22" descr="A close up of a logo&#10;&#10;Description automatically generated">
              <a:extLst>
                <a:ext uri="{FF2B5EF4-FFF2-40B4-BE49-F238E27FC236}">
                  <a16:creationId xmlns:a16="http://schemas.microsoft.com/office/drawing/2014/main" id="{9437594E-CD67-42D1-AFA9-0FDC7732A388}"/>
                </a:ext>
              </a:extLst>
            </p:cNvPr>
            <p:cNvPicPr>
              <a:picLocks noChangeAspect="1"/>
            </p:cNvPicPr>
            <p:nvPr/>
          </p:nvPicPr>
          <p:blipFill>
            <a:blip r:embed="rId9">
              <a:extLst>
                <a:ext uri="{BEBA8EAE-BF5A-486C-A8C5-ECC9F3942E4B}">
                  <a14:imgProps xmlns:a14="http://schemas.microsoft.com/office/drawing/2010/main">
                    <a14:imgLayer r:embed="rId10">
                      <a14:imgEffect>
                        <a14:brightnessContrast bright="40000" contrast="40000"/>
                      </a14:imgEffect>
                    </a14:imgLayer>
                  </a14:imgProps>
                </a:ext>
              </a:extLst>
            </a:blip>
            <a:stretch>
              <a:fillRect/>
            </a:stretch>
          </p:blipFill>
          <p:spPr>
            <a:xfrm>
              <a:off x="4235287" y="3754822"/>
              <a:ext cx="223115" cy="274320"/>
            </a:xfrm>
            <a:prstGeom prst="rect">
              <a:avLst/>
            </a:prstGeom>
          </p:spPr>
        </p:pic>
        <p:sp>
          <p:nvSpPr>
            <p:cNvPr id="29" name="TextBox 28">
              <a:extLst>
                <a:ext uri="{FF2B5EF4-FFF2-40B4-BE49-F238E27FC236}">
                  <a16:creationId xmlns:a16="http://schemas.microsoft.com/office/drawing/2014/main" id="{E5AB0ADC-515A-466E-8CC9-10B8F8FD139E}"/>
                </a:ext>
              </a:extLst>
            </p:cNvPr>
            <p:cNvSpPr txBox="1"/>
            <p:nvPr/>
          </p:nvSpPr>
          <p:spPr>
            <a:xfrm>
              <a:off x="4674309" y="3754822"/>
              <a:ext cx="1458175" cy="679673"/>
            </a:xfrm>
            <a:prstGeom prst="rect">
              <a:avLst/>
            </a:prstGeom>
            <a:noFill/>
          </p:spPr>
          <p:txBody>
            <a:bodyPr wrap="square" lIns="0" tIns="0" rIns="0" bIns="0" rtlCol="0">
              <a:spAutoFit/>
            </a:bodyPr>
            <a:lstStyle/>
            <a:p>
              <a:pPr>
                <a:spcBef>
                  <a:spcPts val="500"/>
                </a:spcBef>
              </a:pPr>
              <a:r>
                <a:rPr lang="en-US" sz="800" b="1" dirty="0">
                  <a:solidFill>
                    <a:schemeClr val="bg1"/>
                  </a:solidFill>
                </a:rPr>
                <a:t>Clinician</a:t>
              </a:r>
            </a:p>
            <a:p>
              <a:pPr>
                <a:spcBef>
                  <a:spcPts val="500"/>
                </a:spcBef>
              </a:pPr>
              <a:r>
                <a:rPr lang="en-US" sz="800" dirty="0">
                  <a:solidFill>
                    <a:schemeClr val="bg1"/>
                  </a:solidFill>
                </a:rPr>
                <a:t>Can reimburse at same rate as in-person therapy but can see more patients due to reduced logistical barriers</a:t>
              </a:r>
            </a:p>
          </p:txBody>
        </p:sp>
      </p:grpSp>
      <p:pic>
        <p:nvPicPr>
          <p:cNvPr id="33" name="Picture 32" descr="A close up of a logo&#10;&#10;Description automatically generated">
            <a:extLst>
              <a:ext uri="{FF2B5EF4-FFF2-40B4-BE49-F238E27FC236}">
                <a16:creationId xmlns:a16="http://schemas.microsoft.com/office/drawing/2014/main" id="{FDF04F6C-2179-4B9C-8332-883ED86B6F30}"/>
              </a:ext>
            </a:extLst>
          </p:cNvPr>
          <p:cNvPicPr>
            <a:picLocks noChangeAspect="1"/>
          </p:cNvPicPr>
          <p:nvPr/>
        </p:nvPicPr>
        <p:blipFill>
          <a:blip r:embed="rId11"/>
          <a:stretch>
            <a:fillRect/>
          </a:stretch>
        </p:blipFill>
        <p:spPr>
          <a:xfrm>
            <a:off x="1814610" y="3161866"/>
            <a:ext cx="457200" cy="434340"/>
          </a:xfrm>
          <a:prstGeom prst="rect">
            <a:avLst/>
          </a:prstGeom>
        </p:spPr>
      </p:pic>
      <p:cxnSp>
        <p:nvCxnSpPr>
          <p:cNvPr id="36" name="Straight Connector 35">
            <a:extLst>
              <a:ext uri="{FF2B5EF4-FFF2-40B4-BE49-F238E27FC236}">
                <a16:creationId xmlns:a16="http://schemas.microsoft.com/office/drawing/2014/main" id="{EFB92756-4DD0-4E64-B7A3-01B19C9D9BCF}"/>
              </a:ext>
            </a:extLst>
          </p:cNvPr>
          <p:cNvCxnSpPr>
            <a:cxnSpLocks/>
          </p:cNvCxnSpPr>
          <p:nvPr/>
        </p:nvCxnSpPr>
        <p:spPr bwMode="gray">
          <a:xfrm>
            <a:off x="1304319" y="1738170"/>
            <a:ext cx="0" cy="517870"/>
          </a:xfrm>
          <a:prstGeom prst="line">
            <a:avLst/>
          </a:prstGeom>
          <a:ln w="12700">
            <a:solidFill>
              <a:schemeClr val="accent5"/>
            </a:solidFill>
            <a:tailEnd type="oval"/>
          </a:ln>
        </p:spPr>
        <p:style>
          <a:lnRef idx="1">
            <a:schemeClr val="accent1"/>
          </a:lnRef>
          <a:fillRef idx="0">
            <a:schemeClr val="accent1"/>
          </a:fillRef>
          <a:effectRef idx="0">
            <a:schemeClr val="accent1"/>
          </a:effectRef>
          <a:fontRef idx="minor">
            <a:schemeClr val="tx1"/>
          </a:fontRef>
        </p:style>
      </p:cxnSp>
      <p:sp>
        <p:nvSpPr>
          <p:cNvPr id="42" name="Rectangle 41">
            <a:extLst>
              <a:ext uri="{FF2B5EF4-FFF2-40B4-BE49-F238E27FC236}">
                <a16:creationId xmlns:a16="http://schemas.microsoft.com/office/drawing/2014/main" id="{000A44EB-E9DB-475E-A7B7-FAE360C82D29}"/>
              </a:ext>
            </a:extLst>
          </p:cNvPr>
          <p:cNvSpPr/>
          <p:nvPr/>
        </p:nvSpPr>
        <p:spPr bwMode="gray">
          <a:xfrm>
            <a:off x="275272" y="4061192"/>
            <a:ext cx="1645919" cy="4572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800" dirty="0"/>
              <a:t>Staff member can see inside room and intervene or call crisis team if necessary</a:t>
            </a:r>
          </a:p>
        </p:txBody>
      </p:sp>
      <p:cxnSp>
        <p:nvCxnSpPr>
          <p:cNvPr id="43" name="Straight Connector 42">
            <a:extLst>
              <a:ext uri="{FF2B5EF4-FFF2-40B4-BE49-F238E27FC236}">
                <a16:creationId xmlns:a16="http://schemas.microsoft.com/office/drawing/2014/main" id="{35686F25-AB95-4E69-B2F6-93171C2B1573}"/>
              </a:ext>
            </a:extLst>
          </p:cNvPr>
          <p:cNvCxnSpPr>
            <a:cxnSpLocks/>
          </p:cNvCxnSpPr>
          <p:nvPr/>
        </p:nvCxnSpPr>
        <p:spPr bwMode="gray">
          <a:xfrm flipV="1">
            <a:off x="665018" y="3828687"/>
            <a:ext cx="0" cy="282915"/>
          </a:xfrm>
          <a:prstGeom prst="line">
            <a:avLst/>
          </a:prstGeom>
          <a:ln w="12700">
            <a:solidFill>
              <a:schemeClr val="accent5"/>
            </a:solidFill>
            <a:tailEnd type="oval"/>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7B45A484-FA9F-4EA4-8E4E-E9A3A52B8576}"/>
              </a:ext>
            </a:extLst>
          </p:cNvPr>
          <p:cNvSpPr txBox="1"/>
          <p:nvPr/>
        </p:nvSpPr>
        <p:spPr>
          <a:xfrm>
            <a:off x="283638" y="1037588"/>
            <a:ext cx="3646069" cy="276999"/>
          </a:xfrm>
          <a:prstGeom prst="rect">
            <a:avLst/>
          </a:prstGeom>
          <a:noFill/>
        </p:spPr>
        <p:txBody>
          <a:bodyPr wrap="square" lIns="0" tIns="0" rIns="0" bIns="0" rtlCol="0">
            <a:spAutoFit/>
          </a:bodyPr>
          <a:lstStyle/>
          <a:p>
            <a:pPr>
              <a:spcBef>
                <a:spcPts val="500"/>
              </a:spcBef>
            </a:pPr>
            <a:r>
              <a:rPr lang="en-US" sz="900" b="1" dirty="0"/>
              <a:t>Structured Environment Ensures Both Student Privacy and Flexible Response to Crises When Necessary</a:t>
            </a:r>
          </a:p>
        </p:txBody>
      </p:sp>
      <p:sp>
        <p:nvSpPr>
          <p:cNvPr id="53" name="Rectangle 52">
            <a:extLst>
              <a:ext uri="{FF2B5EF4-FFF2-40B4-BE49-F238E27FC236}">
                <a16:creationId xmlns:a16="http://schemas.microsoft.com/office/drawing/2014/main" id="{A7BE896D-40FB-4ED4-83C0-68C801DA3D75}"/>
              </a:ext>
            </a:extLst>
          </p:cNvPr>
          <p:cNvSpPr/>
          <p:nvPr/>
        </p:nvSpPr>
        <p:spPr bwMode="gray">
          <a:xfrm>
            <a:off x="2033374" y="4061192"/>
            <a:ext cx="1795066" cy="4572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800" dirty="0"/>
              <a:t>Student can choose whether they like teletherapy or would like to switch to in-person care</a:t>
            </a:r>
          </a:p>
        </p:txBody>
      </p:sp>
      <p:cxnSp>
        <p:nvCxnSpPr>
          <p:cNvPr id="54" name="Straight Connector 53">
            <a:extLst>
              <a:ext uri="{FF2B5EF4-FFF2-40B4-BE49-F238E27FC236}">
                <a16:creationId xmlns:a16="http://schemas.microsoft.com/office/drawing/2014/main" id="{4506BEF3-95CA-471B-868B-F283C8DECB6E}"/>
              </a:ext>
            </a:extLst>
          </p:cNvPr>
          <p:cNvCxnSpPr>
            <a:cxnSpLocks/>
          </p:cNvCxnSpPr>
          <p:nvPr/>
        </p:nvCxnSpPr>
        <p:spPr bwMode="gray">
          <a:xfrm flipH="1">
            <a:off x="2388554" y="3487738"/>
            <a:ext cx="254066" cy="1"/>
          </a:xfrm>
          <a:prstGeom prst="line">
            <a:avLst/>
          </a:prstGeom>
          <a:ln w="12700">
            <a:solidFill>
              <a:schemeClr val="accent5"/>
            </a:solidFill>
            <a:tailEnd type="ova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0A4ABAA4-AB37-46F7-92AC-2CFCF8A2F805}"/>
              </a:ext>
            </a:extLst>
          </p:cNvPr>
          <p:cNvCxnSpPr/>
          <p:nvPr/>
        </p:nvCxnSpPr>
        <p:spPr bwMode="gray">
          <a:xfrm>
            <a:off x="2642620" y="3487739"/>
            <a:ext cx="0" cy="573453"/>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9C40BC76-8CE8-4FEE-96BD-1A194D429C50}"/>
              </a:ext>
            </a:extLst>
          </p:cNvPr>
          <p:cNvCxnSpPr>
            <a:cxnSpLocks/>
          </p:cNvCxnSpPr>
          <p:nvPr/>
        </p:nvCxnSpPr>
        <p:spPr bwMode="gray">
          <a:xfrm>
            <a:off x="1223244" y="3450411"/>
            <a:ext cx="0" cy="1944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9BCB11F7-5594-4129-8483-47CF43395866}"/>
              </a:ext>
            </a:extLst>
          </p:cNvPr>
          <p:cNvCxnSpPr/>
          <p:nvPr/>
        </p:nvCxnSpPr>
        <p:spPr bwMode="gray">
          <a:xfrm>
            <a:off x="1119692" y="3426636"/>
            <a:ext cx="206088" cy="47551"/>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BB3DB798-6603-4F12-8539-429E6773B7ED}"/>
              </a:ext>
            </a:extLst>
          </p:cNvPr>
          <p:cNvCxnSpPr/>
          <p:nvPr/>
        </p:nvCxnSpPr>
        <p:spPr bwMode="gray">
          <a:xfrm>
            <a:off x="1119692" y="3622838"/>
            <a:ext cx="206088" cy="47551"/>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A73297E2-43E3-4BA7-B92D-02D7CF5CF81C}"/>
              </a:ext>
            </a:extLst>
          </p:cNvPr>
          <p:cNvCxnSpPr>
            <a:cxnSpLocks/>
          </p:cNvCxnSpPr>
          <p:nvPr/>
        </p:nvCxnSpPr>
        <p:spPr bwMode="gray">
          <a:xfrm>
            <a:off x="1222736" y="3450411"/>
            <a:ext cx="0" cy="194400"/>
          </a:xfrm>
          <a:prstGeom prst="line">
            <a:avLst/>
          </a:prstGeom>
          <a:ln w="12700">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a16="http://schemas.microsoft.com/office/drawing/2014/main" id="{C173876F-909F-4253-A86B-1085A7D6C051}"/>
              </a:ext>
            </a:extLst>
          </p:cNvPr>
          <p:cNvSpPr/>
          <p:nvPr/>
        </p:nvSpPr>
        <p:spPr bwMode="gray">
          <a:xfrm>
            <a:off x="283639" y="1425183"/>
            <a:ext cx="2178211" cy="4572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800" dirty="0"/>
              <a:t>Dedicated, tech-equipped room allows for secure, confidential conversation between patient and therapist</a:t>
            </a:r>
          </a:p>
        </p:txBody>
      </p:sp>
      <p:pic>
        <p:nvPicPr>
          <p:cNvPr id="9" name="Picture 8" descr="A picture containing device&#10;&#10;Description automatically generated">
            <a:extLst>
              <a:ext uri="{FF2B5EF4-FFF2-40B4-BE49-F238E27FC236}">
                <a16:creationId xmlns:a16="http://schemas.microsoft.com/office/drawing/2014/main" id="{334EF691-8437-423E-A2B6-80809C8487CD}"/>
              </a:ext>
            </a:extLst>
          </p:cNvPr>
          <p:cNvPicPr>
            <a:picLocks noChangeAspect="1"/>
          </p:cNvPicPr>
          <p:nvPr/>
        </p:nvPicPr>
        <p:blipFill>
          <a:blip r:embed="rId12">
            <a:extLst>
              <a:ext uri="{BEBA8EAE-BF5A-486C-A8C5-ECC9F3942E4B}">
                <a14:imgProps xmlns:a14="http://schemas.microsoft.com/office/drawing/2010/main">
                  <a14:imgLayer r:embed="rId13">
                    <a14:imgEffect>
                      <a14:brightnessContrast bright="40000" contrast="40000"/>
                    </a14:imgEffect>
                  </a14:imgLayer>
                </a14:imgProps>
              </a:ext>
            </a:extLst>
          </a:blip>
          <a:stretch>
            <a:fillRect/>
          </a:stretch>
        </p:blipFill>
        <p:spPr>
          <a:xfrm>
            <a:off x="4239859" y="2183830"/>
            <a:ext cx="213969" cy="274320"/>
          </a:xfrm>
          <a:prstGeom prst="rect">
            <a:avLst/>
          </a:prstGeom>
        </p:spPr>
      </p:pic>
    </p:spTree>
    <p:extLst>
      <p:ext uri="{BB962C8B-B14F-4D97-AF65-F5344CB8AC3E}">
        <p14:creationId xmlns:p14="http://schemas.microsoft.com/office/powerpoint/2010/main" val="113368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FF91FF4-19C4-465F-9F22-23F6B0CC623B}"/>
              </a:ext>
            </a:extLst>
          </p:cNvPr>
          <p:cNvSpPr>
            <a:spLocks noGrp="1"/>
          </p:cNvSpPr>
          <p:nvPr>
            <p:ph type="body" sz="quarter" idx="15"/>
          </p:nvPr>
        </p:nvSpPr>
        <p:spPr>
          <a:xfrm>
            <a:off x="280195" y="640267"/>
            <a:ext cx="5842794" cy="184666"/>
          </a:xfrm>
        </p:spPr>
        <p:txBody>
          <a:bodyPr/>
          <a:lstStyle/>
          <a:p>
            <a:r>
              <a:rPr lang="en-US" dirty="0"/>
              <a:t>Results Show Teletherapy’s Importance to Districts’ Overall Care Strategy</a:t>
            </a:r>
          </a:p>
        </p:txBody>
      </p:sp>
      <p:sp>
        <p:nvSpPr>
          <p:cNvPr id="3" name="Text Placeholder 2">
            <a:extLst>
              <a:ext uri="{FF2B5EF4-FFF2-40B4-BE49-F238E27FC236}">
                <a16:creationId xmlns:a16="http://schemas.microsoft.com/office/drawing/2014/main" id="{B3F26EDC-EC1C-4AB3-B5A3-FD6C8B1D8FC9}"/>
              </a:ext>
            </a:extLst>
          </p:cNvPr>
          <p:cNvSpPr>
            <a:spLocks noGrp="1"/>
          </p:cNvSpPr>
          <p:nvPr>
            <p:ph type="body" sz="quarter" idx="16"/>
          </p:nvPr>
        </p:nvSpPr>
        <p:spPr>
          <a:xfrm>
            <a:off x="280194" y="107724"/>
            <a:ext cx="4096824" cy="123111"/>
          </a:xfrm>
        </p:spPr>
        <p:txBody>
          <a:bodyPr/>
          <a:lstStyle/>
          <a:p>
            <a:r>
              <a:rPr lang="en-US" dirty="0"/>
              <a:t>Practice #10: Tech-Enabled Mental Health Support</a:t>
            </a:r>
          </a:p>
        </p:txBody>
      </p:sp>
      <p:sp>
        <p:nvSpPr>
          <p:cNvPr id="4" name="Text Placeholder 3">
            <a:extLst>
              <a:ext uri="{FF2B5EF4-FFF2-40B4-BE49-F238E27FC236}">
                <a16:creationId xmlns:a16="http://schemas.microsoft.com/office/drawing/2014/main" id="{2773C963-DDEB-450D-8D9E-7A96D8A58807}"/>
              </a:ext>
            </a:extLst>
          </p:cNvPr>
          <p:cNvSpPr>
            <a:spLocks noGrp="1"/>
          </p:cNvSpPr>
          <p:nvPr>
            <p:ph type="body" sz="quarter" idx="18"/>
          </p:nvPr>
        </p:nvSpPr>
        <p:spPr>
          <a:xfrm>
            <a:off x="2497541" y="4523601"/>
            <a:ext cx="3903260" cy="276999"/>
          </a:xfrm>
        </p:spPr>
        <p:txBody>
          <a:bodyPr/>
          <a:lstStyle/>
          <a:p>
            <a:r>
              <a:rPr lang="en-US" dirty="0">
                <a:solidFill>
                  <a:sysClr val="windowText" lastClr="000000"/>
                </a:solidFill>
              </a:rPr>
              <a:t>Source: Smithville School District, Smithville, MO; </a:t>
            </a:r>
            <a:r>
              <a:rPr lang="en-US" dirty="0" err="1">
                <a:solidFill>
                  <a:sysClr val="windowText" lastClr="000000"/>
                </a:solidFill>
              </a:rPr>
              <a:t>Gloff</a:t>
            </a:r>
            <a:r>
              <a:rPr lang="en-US" dirty="0">
                <a:solidFill>
                  <a:sysClr val="windowText" lastClr="000000"/>
                </a:solidFill>
              </a:rPr>
              <a:t>, NE., et. al., “</a:t>
            </a:r>
            <a:r>
              <a:rPr lang="en-US" dirty="0">
                <a:solidFill>
                  <a:sysClr val="windowText" lastClr="000000"/>
                </a:solidFill>
                <a:hlinkClick r:id="rId2" action="ppaction://hlinkfile">
                  <a:extLst>
                    <a:ext uri="{A12FA001-AC4F-418D-AE19-62706E023703}">
                      <ahyp:hlinkClr xmlns:ahyp="http://schemas.microsoft.com/office/drawing/2018/hyperlinkcolor" val="tx"/>
                    </a:ext>
                  </a:extLst>
                </a:hlinkClick>
              </a:rPr>
              <a:t>Telemental Health for Children and Adolescents</a:t>
            </a:r>
            <a:r>
              <a:rPr lang="en-US" dirty="0">
                <a:solidFill>
                  <a:sysClr val="windowText" lastClr="000000"/>
                </a:solidFill>
              </a:rPr>
              <a:t>,” </a:t>
            </a:r>
            <a:r>
              <a:rPr lang="en-US" i="1" dirty="0">
                <a:solidFill>
                  <a:sysClr val="windowText" lastClr="000000"/>
                </a:solidFill>
              </a:rPr>
              <a:t>International Review of Psychiatry</a:t>
            </a:r>
            <a:r>
              <a:rPr lang="en-US" dirty="0">
                <a:solidFill>
                  <a:sysClr val="windowText" lastClr="000000"/>
                </a:solidFill>
              </a:rPr>
              <a:t> 2015, 27(6), pp. 513-523; Stephan S., et. al.,  “</a:t>
            </a:r>
            <a:r>
              <a:rPr lang="en-US" dirty="0">
                <a:solidFill>
                  <a:sysClr val="windowText" lastClr="000000"/>
                </a:solidFill>
                <a:hlinkClick r:id="rId3" action="ppaction://hlinkfile">
                  <a:extLst>
                    <a:ext uri="{A12FA001-AC4F-418D-AE19-62706E023703}">
                      <ahyp:hlinkClr xmlns:ahyp="http://schemas.microsoft.com/office/drawing/2018/hyperlinkcolor" val="tx"/>
                    </a:ext>
                  </a:extLst>
                </a:hlinkClick>
              </a:rPr>
              <a:t>Telemental Health in Schools</a:t>
            </a:r>
            <a:r>
              <a:rPr lang="en-US" i="1" dirty="0">
                <a:solidFill>
                  <a:sysClr val="windowText" lastClr="000000"/>
                </a:solidFill>
              </a:rPr>
              <a:t>,” Journal of Child and Adolescent Psychopharmacology</a:t>
            </a:r>
            <a:r>
              <a:rPr lang="en-US" dirty="0">
                <a:solidFill>
                  <a:sysClr val="windowText" lastClr="000000"/>
                </a:solidFill>
              </a:rPr>
              <a:t>, April 2016, 26(3), pp. 266-272; EAB interviews and analysis. </a:t>
            </a:r>
          </a:p>
        </p:txBody>
      </p:sp>
      <p:sp>
        <p:nvSpPr>
          <p:cNvPr id="6" name="Title 5">
            <a:extLst>
              <a:ext uri="{FF2B5EF4-FFF2-40B4-BE49-F238E27FC236}">
                <a16:creationId xmlns:a16="http://schemas.microsoft.com/office/drawing/2014/main" id="{ED73D44B-256D-484F-A3AF-5D305CF63E7D}"/>
              </a:ext>
            </a:extLst>
          </p:cNvPr>
          <p:cNvSpPr>
            <a:spLocks noGrp="1"/>
          </p:cNvSpPr>
          <p:nvPr>
            <p:ph type="title"/>
          </p:nvPr>
        </p:nvSpPr>
        <p:spPr>
          <a:xfrm>
            <a:off x="280194" y="330855"/>
            <a:ext cx="5840412" cy="235449"/>
          </a:xfrm>
        </p:spPr>
        <p:txBody>
          <a:bodyPr/>
          <a:lstStyle/>
          <a:p>
            <a:r>
              <a:rPr lang="en-US" sz="1700" dirty="0"/>
              <a:t>Telemental Health an Effective Way to Support Students</a:t>
            </a:r>
          </a:p>
        </p:txBody>
      </p:sp>
      <p:sp>
        <p:nvSpPr>
          <p:cNvPr id="8" name="Text Placeholder 1">
            <a:extLst>
              <a:ext uri="{FF2B5EF4-FFF2-40B4-BE49-F238E27FC236}">
                <a16:creationId xmlns:a16="http://schemas.microsoft.com/office/drawing/2014/main" id="{0B3C3938-F1D1-461A-922D-B00BCF757CCB}"/>
              </a:ext>
            </a:extLst>
          </p:cNvPr>
          <p:cNvSpPr txBox="1">
            <a:spLocks/>
          </p:cNvSpPr>
          <p:nvPr/>
        </p:nvSpPr>
        <p:spPr bwMode="gray">
          <a:xfrm>
            <a:off x="282073" y="3446643"/>
            <a:ext cx="5845176" cy="1010077"/>
          </a:xfrm>
          <a:custGeom>
            <a:avLst/>
            <a:gdLst>
              <a:gd name="connsiteX0" fmla="*/ 0 w 2167214"/>
              <a:gd name="connsiteY0" fmla="*/ 0 h 2248225"/>
              <a:gd name="connsiteX1" fmla="*/ 2167214 w 2167214"/>
              <a:gd name="connsiteY1" fmla="*/ 0 h 2248225"/>
              <a:gd name="connsiteX2" fmla="*/ 2167214 w 2167214"/>
              <a:gd name="connsiteY2" fmla="*/ 2248225 h 2248225"/>
              <a:gd name="connsiteX3" fmla="*/ 0 w 2167214"/>
              <a:gd name="connsiteY3" fmla="*/ 2248225 h 2248225"/>
              <a:gd name="connsiteX4" fmla="*/ 0 w 2167214"/>
              <a:gd name="connsiteY4" fmla="*/ 0 h 2248225"/>
              <a:gd name="connsiteX0" fmla="*/ 2158285 w 2167214"/>
              <a:gd name="connsiteY0" fmla="*/ 2281454 h 2248225"/>
              <a:gd name="connsiteX1" fmla="*/ -3446 w 2167214"/>
              <a:gd name="connsiteY1" fmla="*/ 2274214 h 2248225"/>
              <a:gd name="connsiteX0" fmla="*/ 3446 w 2176018"/>
              <a:gd name="connsiteY0" fmla="*/ 0 h 2274214"/>
              <a:gd name="connsiteX1" fmla="*/ 2170660 w 2176018"/>
              <a:gd name="connsiteY1" fmla="*/ 0 h 2274214"/>
              <a:gd name="connsiteX2" fmla="*/ 2170660 w 2176018"/>
              <a:gd name="connsiteY2" fmla="*/ 2248225 h 2274214"/>
              <a:gd name="connsiteX3" fmla="*/ 3446 w 2176018"/>
              <a:gd name="connsiteY3" fmla="*/ 2248225 h 2274214"/>
              <a:gd name="connsiteX4" fmla="*/ 3446 w 2176018"/>
              <a:gd name="connsiteY4" fmla="*/ 0 h 2274214"/>
              <a:gd name="connsiteX0" fmla="*/ 2176018 w 2176018"/>
              <a:gd name="connsiteY0" fmla="*/ 2248116 h 2274214"/>
              <a:gd name="connsiteX1" fmla="*/ 0 w 2176018"/>
              <a:gd name="connsiteY1" fmla="*/ 2274214 h 2274214"/>
              <a:gd name="connsiteX0" fmla="*/ 3446 w 2176018"/>
              <a:gd name="connsiteY0" fmla="*/ 0 h 2274214"/>
              <a:gd name="connsiteX1" fmla="*/ 2170660 w 2176018"/>
              <a:gd name="connsiteY1" fmla="*/ 0 h 2274214"/>
              <a:gd name="connsiteX2" fmla="*/ 2170660 w 2176018"/>
              <a:gd name="connsiteY2" fmla="*/ 2248225 h 2274214"/>
              <a:gd name="connsiteX3" fmla="*/ 3446 w 2176018"/>
              <a:gd name="connsiteY3" fmla="*/ 2248225 h 2274214"/>
              <a:gd name="connsiteX4" fmla="*/ 3446 w 2176018"/>
              <a:gd name="connsiteY4" fmla="*/ 0 h 2274214"/>
              <a:gd name="connsiteX0" fmla="*/ 2176018 w 2176018"/>
              <a:gd name="connsiteY0" fmla="*/ 2248116 h 2274214"/>
              <a:gd name="connsiteX1" fmla="*/ 0 w 2176018"/>
              <a:gd name="connsiteY1" fmla="*/ 2274214 h 2274214"/>
              <a:gd name="connsiteX0" fmla="*/ 10590 w 2183162"/>
              <a:gd name="connsiteY0" fmla="*/ 0 h 2248225"/>
              <a:gd name="connsiteX1" fmla="*/ 2177804 w 2183162"/>
              <a:gd name="connsiteY1" fmla="*/ 0 h 2248225"/>
              <a:gd name="connsiteX2" fmla="*/ 2177804 w 2183162"/>
              <a:gd name="connsiteY2" fmla="*/ 2248225 h 2248225"/>
              <a:gd name="connsiteX3" fmla="*/ 10590 w 2183162"/>
              <a:gd name="connsiteY3" fmla="*/ 2248225 h 2248225"/>
              <a:gd name="connsiteX4" fmla="*/ 10590 w 2183162"/>
              <a:gd name="connsiteY4" fmla="*/ 0 h 2248225"/>
              <a:gd name="connsiteX0" fmla="*/ 2183162 w 2183162"/>
              <a:gd name="connsiteY0" fmla="*/ 2248116 h 2248225"/>
              <a:gd name="connsiteX1" fmla="*/ 0 w 2183162"/>
              <a:gd name="connsiteY1" fmla="*/ 2248021 h 2248225"/>
              <a:gd name="connsiteX0" fmla="*/ 10590 w 2183162"/>
              <a:gd name="connsiteY0" fmla="*/ 0 h 2248225"/>
              <a:gd name="connsiteX1" fmla="*/ 2177804 w 2183162"/>
              <a:gd name="connsiteY1" fmla="*/ 0 h 2248225"/>
              <a:gd name="connsiteX2" fmla="*/ 2177804 w 2183162"/>
              <a:gd name="connsiteY2" fmla="*/ 2248225 h 2248225"/>
              <a:gd name="connsiteX3" fmla="*/ 10590 w 2183162"/>
              <a:gd name="connsiteY3" fmla="*/ 2248225 h 2248225"/>
              <a:gd name="connsiteX4" fmla="*/ 10590 w 2183162"/>
              <a:gd name="connsiteY4" fmla="*/ 0 h 2248225"/>
              <a:gd name="connsiteX0" fmla="*/ 2183162 w 2183162"/>
              <a:gd name="connsiteY0" fmla="*/ 2248116 h 2248225"/>
              <a:gd name="connsiteX1" fmla="*/ 0 w 2183162"/>
              <a:gd name="connsiteY1" fmla="*/ 2248021 h 2248225"/>
              <a:gd name="connsiteX0" fmla="*/ 1065 w 2173637"/>
              <a:gd name="connsiteY0" fmla="*/ 0 h 2248225"/>
              <a:gd name="connsiteX1" fmla="*/ 2168279 w 2173637"/>
              <a:gd name="connsiteY1" fmla="*/ 0 h 2248225"/>
              <a:gd name="connsiteX2" fmla="*/ 2168279 w 2173637"/>
              <a:gd name="connsiteY2" fmla="*/ 2248225 h 2248225"/>
              <a:gd name="connsiteX3" fmla="*/ 1065 w 2173637"/>
              <a:gd name="connsiteY3" fmla="*/ 2248225 h 2248225"/>
              <a:gd name="connsiteX4" fmla="*/ 1065 w 2173637"/>
              <a:gd name="connsiteY4" fmla="*/ 0 h 2248225"/>
              <a:gd name="connsiteX0" fmla="*/ 2173637 w 2173637"/>
              <a:gd name="connsiteY0" fmla="*/ 2248116 h 2248225"/>
              <a:gd name="connsiteX1" fmla="*/ 0 w 2173637"/>
              <a:gd name="connsiteY1" fmla="*/ 2248021 h 2248225"/>
              <a:gd name="connsiteX0" fmla="*/ 1065 w 2168279"/>
              <a:gd name="connsiteY0" fmla="*/ 0 h 2248225"/>
              <a:gd name="connsiteX1" fmla="*/ 2168279 w 2168279"/>
              <a:gd name="connsiteY1" fmla="*/ 0 h 2248225"/>
              <a:gd name="connsiteX2" fmla="*/ 2168279 w 2168279"/>
              <a:gd name="connsiteY2" fmla="*/ 2248225 h 2248225"/>
              <a:gd name="connsiteX3" fmla="*/ 1065 w 2168279"/>
              <a:gd name="connsiteY3" fmla="*/ 2248225 h 2248225"/>
              <a:gd name="connsiteX4" fmla="*/ 1065 w 2168279"/>
              <a:gd name="connsiteY4" fmla="*/ 0 h 2248225"/>
              <a:gd name="connsiteX0" fmla="*/ 2166493 w 2168279"/>
              <a:gd name="connsiteY0" fmla="*/ 2248116 h 2248225"/>
              <a:gd name="connsiteX1" fmla="*/ 0 w 2168279"/>
              <a:gd name="connsiteY1" fmla="*/ 2248021 h 2248225"/>
              <a:gd name="connsiteX0" fmla="*/ 1065 w 2168874"/>
              <a:gd name="connsiteY0" fmla="*/ 0 h 2248225"/>
              <a:gd name="connsiteX1" fmla="*/ 2168279 w 2168874"/>
              <a:gd name="connsiteY1" fmla="*/ 0 h 2248225"/>
              <a:gd name="connsiteX2" fmla="*/ 2168279 w 2168874"/>
              <a:gd name="connsiteY2" fmla="*/ 2248225 h 2248225"/>
              <a:gd name="connsiteX3" fmla="*/ 1065 w 2168874"/>
              <a:gd name="connsiteY3" fmla="*/ 2248225 h 2248225"/>
              <a:gd name="connsiteX4" fmla="*/ 1065 w 2168874"/>
              <a:gd name="connsiteY4" fmla="*/ 0 h 2248225"/>
              <a:gd name="connsiteX0" fmla="*/ 2168874 w 2168874"/>
              <a:gd name="connsiteY0" fmla="*/ 2248116 h 2248225"/>
              <a:gd name="connsiteX1" fmla="*/ 0 w 2168874"/>
              <a:gd name="connsiteY1" fmla="*/ 2248021 h 2248225"/>
            </a:gdLst>
            <a:ahLst/>
            <a:cxnLst>
              <a:cxn ang="0">
                <a:pos x="connsiteX0" y="connsiteY0"/>
              </a:cxn>
              <a:cxn ang="0">
                <a:pos x="connsiteX1" y="connsiteY1"/>
              </a:cxn>
            </a:cxnLst>
            <a:rect l="l" t="t" r="r" b="b"/>
            <a:pathLst>
              <a:path w="2168874" h="2248225" stroke="0" extrusionOk="0">
                <a:moveTo>
                  <a:pt x="1065" y="0"/>
                </a:moveTo>
                <a:lnTo>
                  <a:pt x="2168279" y="0"/>
                </a:lnTo>
                <a:lnTo>
                  <a:pt x="2168279" y="2248225"/>
                </a:lnTo>
                <a:lnTo>
                  <a:pt x="1065" y="2248225"/>
                </a:lnTo>
                <a:lnTo>
                  <a:pt x="1065" y="0"/>
                </a:lnTo>
                <a:close/>
              </a:path>
              <a:path w="2168874" h="2248225" fill="none" extrusionOk="0">
                <a:moveTo>
                  <a:pt x="2168874" y="2248116"/>
                </a:moveTo>
                <a:lnTo>
                  <a:pt x="0" y="2248021"/>
                </a:lnTo>
              </a:path>
            </a:pathLst>
          </a:custGeom>
          <a:solidFill>
            <a:schemeClr val="accent5"/>
          </a:solidFill>
          <a:ln w="28575">
            <a:solidFill>
              <a:schemeClr val="tx2"/>
            </a:solidFill>
            <a:miter lim="800000"/>
          </a:ln>
        </p:spPr>
        <p:txBody>
          <a:bodyPr vert="horz" wrap="square" lIns="182880" tIns="182880" rIns="137160" bIns="182880" rtlCol="0">
            <a:no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0" indent="0">
              <a:buNone/>
            </a:pPr>
            <a:r>
              <a:rPr lang="en-US" b="1" dirty="0">
                <a:solidFill>
                  <a:schemeClr val="bg1"/>
                </a:solidFill>
              </a:rPr>
              <a:t>Clear Benefits to Any School District</a:t>
            </a:r>
          </a:p>
          <a:p>
            <a:pPr marL="0" lvl="0" indent="0">
              <a:buNone/>
            </a:pPr>
            <a:r>
              <a:rPr lang="en-US" sz="800" dirty="0">
                <a:solidFill>
                  <a:schemeClr val="bg1"/>
                </a:solidFill>
              </a:rPr>
              <a:t>“…Advantages of school telemental health (TMH) include greater efficiency, the capacity for higher volume, and increased access to care for many students who would be unlikely to reach traditional community mental healthcare because of barriers such as transportation and healthcare coverage.”</a:t>
            </a:r>
          </a:p>
          <a:p>
            <a:pPr marL="0" lvl="0" indent="0" algn="r">
              <a:buNone/>
            </a:pPr>
            <a:r>
              <a:rPr lang="en-US" sz="700" dirty="0">
                <a:solidFill>
                  <a:schemeClr val="bg1"/>
                </a:solidFill>
              </a:rPr>
              <a:t>Stephan et al., </a:t>
            </a:r>
            <a:r>
              <a:rPr lang="en-US" sz="700" i="1" dirty="0">
                <a:solidFill>
                  <a:schemeClr val="bg1"/>
                </a:solidFill>
              </a:rPr>
              <a:t>Telemental Health in Schools, Journal of Child and Adolescent Psychopharmacology, </a:t>
            </a:r>
            <a:r>
              <a:rPr lang="en-US" sz="700" dirty="0">
                <a:solidFill>
                  <a:schemeClr val="bg1"/>
                </a:solidFill>
              </a:rPr>
              <a:t>2016</a:t>
            </a:r>
          </a:p>
        </p:txBody>
      </p:sp>
      <p:sp>
        <p:nvSpPr>
          <p:cNvPr id="13" name="Folded Corner 47">
            <a:extLst>
              <a:ext uri="{FF2B5EF4-FFF2-40B4-BE49-F238E27FC236}">
                <a16:creationId xmlns:a16="http://schemas.microsoft.com/office/drawing/2014/main" id="{D8BF0F01-2802-4980-84E6-16E9A94D2C57}"/>
              </a:ext>
            </a:extLst>
          </p:cNvPr>
          <p:cNvSpPr/>
          <p:nvPr/>
        </p:nvSpPr>
        <p:spPr bwMode="gray">
          <a:xfrm>
            <a:off x="3501360" y="995666"/>
            <a:ext cx="2561576" cy="2261379"/>
          </a:xfrm>
          <a:prstGeom prst="foldedCorner">
            <a:avLst>
              <a:gd name="adj" fmla="val 12548"/>
            </a:avLst>
          </a:prstGeom>
          <a:solidFill>
            <a:schemeClr val="accent2">
              <a:lumMod val="40000"/>
              <a:lumOff val="60000"/>
            </a:schemeClr>
          </a:solidFill>
          <a:ln w="12700" cap="flat" cmpd="sng" algn="ctr">
            <a:solidFill>
              <a:schemeClr val="accent2"/>
            </a:solidFill>
            <a:prstDash val="solid"/>
            <a:miter lim="800000"/>
            <a:headEnd type="none" w="med" len="med"/>
            <a:tailEnd type="none" w="med" len="med"/>
          </a:ln>
          <a:effectLst/>
        </p:spPr>
        <p:txBody>
          <a:bodyPr vert="horz" wrap="square" lIns="45720" tIns="45720" rIns="45720" bIns="45720" numCol="1" rtlCol="0" anchor="t" anchorCtr="0" compatLnSpc="1">
            <a:prstTxWarp prst="textNoShape">
              <a:avLst/>
            </a:prstTxWarp>
            <a:noAutofit/>
          </a:bodyPr>
          <a:lstStyle/>
          <a:p>
            <a:pPr defTabSz="1463675"/>
            <a:endParaRPr lang="en-US" sz="1000" dirty="0">
              <a:solidFill>
                <a:srgbClr val="DEE0E0"/>
              </a:solidFill>
            </a:endParaRPr>
          </a:p>
        </p:txBody>
      </p:sp>
      <p:sp>
        <p:nvSpPr>
          <p:cNvPr id="14" name="Folded Corner 48">
            <a:extLst>
              <a:ext uri="{FF2B5EF4-FFF2-40B4-BE49-F238E27FC236}">
                <a16:creationId xmlns:a16="http://schemas.microsoft.com/office/drawing/2014/main" id="{1214F1FE-C65E-4BC0-BDB4-2CE20180EB94}"/>
              </a:ext>
            </a:extLst>
          </p:cNvPr>
          <p:cNvSpPr/>
          <p:nvPr/>
        </p:nvSpPr>
        <p:spPr bwMode="gray">
          <a:xfrm>
            <a:off x="3566345" y="1055533"/>
            <a:ext cx="2561576" cy="2277113"/>
          </a:xfrm>
          <a:prstGeom prst="foldedCorner">
            <a:avLst>
              <a:gd name="adj" fmla="val 12548"/>
            </a:avLst>
          </a:prstGeom>
          <a:solidFill>
            <a:schemeClr val="accent1">
              <a:lumMod val="20000"/>
              <a:lumOff val="80000"/>
            </a:schemeClr>
          </a:solidFill>
          <a:ln w="12700" cap="flat" cmpd="sng" algn="ctr">
            <a:solidFill>
              <a:schemeClr val="accent2"/>
            </a:solidFill>
            <a:prstDash val="solid"/>
            <a:miter lim="800000"/>
            <a:headEnd type="none" w="med" len="med"/>
            <a:tailEnd type="none" w="med" len="med"/>
          </a:ln>
          <a:effectLst/>
        </p:spPr>
        <p:txBody>
          <a:bodyPr vert="horz" wrap="square" lIns="45720" tIns="45720" rIns="45720" bIns="45720" numCol="1" rtlCol="0" anchor="t" anchorCtr="0" compatLnSpc="1">
            <a:prstTxWarp prst="textNoShape">
              <a:avLst/>
            </a:prstTxWarp>
            <a:noAutofit/>
          </a:bodyPr>
          <a:lstStyle/>
          <a:p>
            <a:pPr defTabSz="1463675"/>
            <a:endParaRPr lang="en-US" sz="1000" dirty="0">
              <a:solidFill>
                <a:srgbClr val="DEE0E0"/>
              </a:solidFill>
            </a:endParaRPr>
          </a:p>
        </p:txBody>
      </p:sp>
      <p:sp>
        <p:nvSpPr>
          <p:cNvPr id="15" name="TextBox 14">
            <a:extLst>
              <a:ext uri="{FF2B5EF4-FFF2-40B4-BE49-F238E27FC236}">
                <a16:creationId xmlns:a16="http://schemas.microsoft.com/office/drawing/2014/main" id="{B325A7CB-7F8C-4BE1-8E0A-930089699AFA}"/>
              </a:ext>
            </a:extLst>
          </p:cNvPr>
          <p:cNvSpPr txBox="1"/>
          <p:nvPr/>
        </p:nvSpPr>
        <p:spPr bwMode="gray">
          <a:xfrm>
            <a:off x="4160554" y="1190273"/>
            <a:ext cx="1740322" cy="423193"/>
          </a:xfrm>
          <a:prstGeom prst="rect">
            <a:avLst/>
          </a:prstGeom>
          <a:noFill/>
        </p:spPr>
        <p:txBody>
          <a:bodyPr wrap="square" lIns="0" tIns="0" rIns="0" bIns="0" rtlCol="0">
            <a:spAutoFit/>
          </a:bodyPr>
          <a:lstStyle/>
          <a:p>
            <a:pPr>
              <a:spcAft>
                <a:spcPts val="300"/>
              </a:spcAft>
            </a:pPr>
            <a:r>
              <a:rPr lang="en-US" sz="900" b="1" dirty="0"/>
              <a:t>Study In Brief:</a:t>
            </a:r>
          </a:p>
          <a:p>
            <a:pPr>
              <a:spcAft>
                <a:spcPts val="300"/>
              </a:spcAft>
            </a:pPr>
            <a:r>
              <a:rPr lang="en-US" sz="800" i="1" dirty="0"/>
              <a:t>Telemental Health for Children and Adolescents (2015)</a:t>
            </a:r>
          </a:p>
        </p:txBody>
      </p:sp>
      <p:cxnSp>
        <p:nvCxnSpPr>
          <p:cNvPr id="16" name="Straight Connector 15">
            <a:extLst>
              <a:ext uri="{FF2B5EF4-FFF2-40B4-BE49-F238E27FC236}">
                <a16:creationId xmlns:a16="http://schemas.microsoft.com/office/drawing/2014/main" id="{A805E285-4F63-4616-B2CC-A90A9CBF89D7}"/>
              </a:ext>
            </a:extLst>
          </p:cNvPr>
          <p:cNvCxnSpPr>
            <a:cxnSpLocks/>
          </p:cNvCxnSpPr>
          <p:nvPr/>
        </p:nvCxnSpPr>
        <p:spPr bwMode="gray">
          <a:xfrm>
            <a:off x="3690409" y="1699449"/>
            <a:ext cx="2210467" cy="0"/>
          </a:xfrm>
          <a:prstGeom prst="line">
            <a:avLst/>
          </a:prstGeom>
          <a:ln w="1270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D5689307-6BC2-42AE-BEB1-14D040F606FB}"/>
              </a:ext>
            </a:extLst>
          </p:cNvPr>
          <p:cNvSpPr txBox="1"/>
          <p:nvPr/>
        </p:nvSpPr>
        <p:spPr>
          <a:xfrm>
            <a:off x="3754812" y="1764682"/>
            <a:ext cx="2210466" cy="1482457"/>
          </a:xfrm>
          <a:prstGeom prst="rect">
            <a:avLst/>
          </a:prstGeom>
          <a:noFill/>
        </p:spPr>
        <p:txBody>
          <a:bodyPr wrap="square" lIns="0" tIns="0" rIns="0" bIns="0" rtlCol="0">
            <a:spAutoFit/>
          </a:bodyPr>
          <a:lstStyle/>
          <a:p>
            <a:pPr marL="118872" indent="-118872">
              <a:spcBef>
                <a:spcPts val="500"/>
              </a:spcBef>
              <a:buFont typeface="Arial" panose="020B0604020202020204" pitchFamily="34" charset="0"/>
              <a:buChar char="•"/>
            </a:pPr>
            <a:r>
              <a:rPr lang="en-US" sz="800" dirty="0"/>
              <a:t>Systematic review examining the evidence base on telemental health on children and adolescents across settings</a:t>
            </a:r>
          </a:p>
          <a:p>
            <a:pPr marL="118872" indent="-118872">
              <a:spcBef>
                <a:spcPts val="500"/>
              </a:spcBef>
              <a:buFont typeface="Arial" panose="020B0604020202020204" pitchFamily="34" charset="0"/>
              <a:buChar char="•"/>
            </a:pPr>
            <a:r>
              <a:rPr lang="en-US" sz="800" dirty="0"/>
              <a:t>Finds that </a:t>
            </a:r>
            <a:r>
              <a:rPr lang="en-US" sz="800" b="1" dirty="0"/>
              <a:t>care is effective</a:t>
            </a:r>
            <a:r>
              <a:rPr lang="en-US" sz="800" dirty="0"/>
              <a:t>, alongside early evidence that </a:t>
            </a:r>
            <a:r>
              <a:rPr lang="en-US" sz="800" b="1" dirty="0"/>
              <a:t>outcomes are comparable to in-person delivery</a:t>
            </a:r>
          </a:p>
          <a:p>
            <a:pPr marL="118872" indent="-118872">
              <a:spcBef>
                <a:spcPts val="500"/>
              </a:spcBef>
              <a:buFont typeface="Arial" panose="020B0604020202020204" pitchFamily="34" charset="0"/>
              <a:buChar char="•"/>
            </a:pPr>
            <a:r>
              <a:rPr lang="en-US" sz="800" dirty="0"/>
              <a:t>Concludes that </a:t>
            </a:r>
            <a:r>
              <a:rPr lang="en-US" sz="800" i="1" dirty="0"/>
              <a:t>“Child and adolescent telepsychiatry is a feasible, acceptable and sustainable approach to address the gap in access to services for underserved populations.”</a:t>
            </a:r>
          </a:p>
        </p:txBody>
      </p:sp>
      <p:pic>
        <p:nvPicPr>
          <p:cNvPr id="21" name="Picture 20">
            <a:extLst>
              <a:ext uri="{FF2B5EF4-FFF2-40B4-BE49-F238E27FC236}">
                <a16:creationId xmlns:a16="http://schemas.microsoft.com/office/drawing/2014/main" id="{4AF5676D-77B8-4E26-9D7D-96720FF0BF01}"/>
              </a:ext>
            </a:extLst>
          </p:cNvPr>
          <p:cNvPicPr>
            <a:picLocks noChangeAspect="1"/>
          </p:cNvPicPr>
          <p:nvPr/>
        </p:nvPicPr>
        <p:blipFill>
          <a:blip r:embed="rId4">
            <a:extLst>
              <a:ext uri="{BEBA8EAE-BF5A-486C-A8C5-ECC9F3942E4B}">
                <a14:imgProps xmlns:a14="http://schemas.microsoft.com/office/drawing/2010/main">
                  <a14:imgLayer r:embed="rId5">
                    <a14:imgEffect>
                      <a14:brightnessContrast bright="-20000" contrast="-40000"/>
                    </a14:imgEffect>
                  </a14:imgLayer>
                </a14:imgProps>
              </a:ext>
            </a:extLst>
          </a:blip>
          <a:stretch>
            <a:fillRect/>
          </a:stretch>
        </p:blipFill>
        <p:spPr>
          <a:xfrm>
            <a:off x="3690409" y="1190273"/>
            <a:ext cx="365760" cy="279197"/>
          </a:xfrm>
          <a:prstGeom prst="rect">
            <a:avLst/>
          </a:prstGeom>
        </p:spPr>
      </p:pic>
      <p:grpSp>
        <p:nvGrpSpPr>
          <p:cNvPr id="19" name="Group 18">
            <a:extLst>
              <a:ext uri="{FF2B5EF4-FFF2-40B4-BE49-F238E27FC236}">
                <a16:creationId xmlns:a16="http://schemas.microsoft.com/office/drawing/2014/main" id="{FB3306E2-36B0-4545-B6C6-450339B7120F}"/>
              </a:ext>
            </a:extLst>
          </p:cNvPr>
          <p:cNvGrpSpPr/>
          <p:nvPr/>
        </p:nvGrpSpPr>
        <p:grpSpPr bwMode="gray">
          <a:xfrm>
            <a:off x="5855577" y="3446643"/>
            <a:ext cx="271672" cy="181522"/>
            <a:chOff x="4411101" y="2672199"/>
            <a:chExt cx="271672" cy="181522"/>
          </a:xfrm>
        </p:grpSpPr>
        <p:sp>
          <p:nvSpPr>
            <p:cNvPr id="20" name="Rectangle 19">
              <a:extLst>
                <a:ext uri="{FF2B5EF4-FFF2-40B4-BE49-F238E27FC236}">
                  <a16:creationId xmlns:a16="http://schemas.microsoft.com/office/drawing/2014/main" id="{58D62CC5-2E28-4FC3-9F84-2E18E75FABA5}"/>
                </a:ext>
              </a:extLst>
            </p:cNvPr>
            <p:cNvSpPr/>
            <p:nvPr/>
          </p:nvSpPr>
          <p:spPr bwMode="gray">
            <a:xfrm>
              <a:off x="4411101" y="2672199"/>
              <a:ext cx="271672" cy="181522"/>
            </a:xfrm>
            <a:prstGeom prst="rect">
              <a:avLst/>
            </a:prstGeom>
            <a:solidFill>
              <a:schemeClr val="accent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2" name="Round Same Side Corner Rectangle 22">
              <a:extLst>
                <a:ext uri="{FF2B5EF4-FFF2-40B4-BE49-F238E27FC236}">
                  <a16:creationId xmlns:a16="http://schemas.microsoft.com/office/drawing/2014/main" id="{3C6522A3-AC27-4010-9459-0CC5996063F6}"/>
                </a:ext>
              </a:extLst>
            </p:cNvPr>
            <p:cNvSpPr/>
            <p:nvPr/>
          </p:nvSpPr>
          <p:spPr bwMode="gray">
            <a:xfrm rot="10800000">
              <a:off x="4411101" y="2672199"/>
              <a:ext cx="213772" cy="181521"/>
            </a:xfrm>
            <a:prstGeom prst="round2SameRect">
              <a:avLst/>
            </a:prstGeom>
            <a:solidFill>
              <a:schemeClr val="tx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23" name="Freeform 23">
              <a:extLst>
                <a:ext uri="{FF2B5EF4-FFF2-40B4-BE49-F238E27FC236}">
                  <a16:creationId xmlns:a16="http://schemas.microsoft.com/office/drawing/2014/main" id="{C97512AA-E332-4E7C-9E84-A3630EFEB052}"/>
                </a:ext>
              </a:extLst>
            </p:cNvPr>
            <p:cNvSpPr>
              <a:spLocks/>
            </p:cNvSpPr>
            <p:nvPr/>
          </p:nvSpPr>
          <p:spPr bwMode="gray">
            <a:xfrm rot="10800000">
              <a:off x="4455144" y="2707350"/>
              <a:ext cx="58797" cy="109665"/>
            </a:xfrm>
            <a:custGeom>
              <a:avLst/>
              <a:gdLst>
                <a:gd name="T0" fmla="*/ 1467 w 1517"/>
                <a:gd name="T1" fmla="*/ 169 h 2830"/>
                <a:gd name="T2" fmla="*/ 1364 w 1517"/>
                <a:gd name="T3" fmla="*/ 277 h 2830"/>
                <a:gd name="T4" fmla="*/ 1246 w 1517"/>
                <a:gd name="T5" fmla="*/ 406 h 2830"/>
                <a:gd name="T6" fmla="*/ 1121 w 1517"/>
                <a:gd name="T7" fmla="*/ 548 h 2830"/>
                <a:gd name="T8" fmla="*/ 994 w 1517"/>
                <a:gd name="T9" fmla="*/ 700 h 2830"/>
                <a:gd name="T10" fmla="*/ 874 w 1517"/>
                <a:gd name="T11" fmla="*/ 854 h 2830"/>
                <a:gd name="T12" fmla="*/ 766 w 1517"/>
                <a:gd name="T13" fmla="*/ 1006 h 2830"/>
                <a:gd name="T14" fmla="*/ 676 w 1517"/>
                <a:gd name="T15" fmla="*/ 1148 h 2830"/>
                <a:gd name="T16" fmla="*/ 613 w 1517"/>
                <a:gd name="T17" fmla="*/ 1277 h 2830"/>
                <a:gd name="T18" fmla="*/ 581 w 1517"/>
                <a:gd name="T19" fmla="*/ 1385 h 2830"/>
                <a:gd name="T20" fmla="*/ 586 w 1517"/>
                <a:gd name="T21" fmla="*/ 1451 h 2830"/>
                <a:gd name="T22" fmla="*/ 615 w 1517"/>
                <a:gd name="T23" fmla="*/ 1481 h 2830"/>
                <a:gd name="T24" fmla="*/ 652 w 1517"/>
                <a:gd name="T25" fmla="*/ 1493 h 2830"/>
                <a:gd name="T26" fmla="*/ 679 w 1517"/>
                <a:gd name="T27" fmla="*/ 1495 h 2830"/>
                <a:gd name="T28" fmla="*/ 770 w 1517"/>
                <a:gd name="T29" fmla="*/ 1496 h 2830"/>
                <a:gd name="T30" fmla="*/ 873 w 1517"/>
                <a:gd name="T31" fmla="*/ 1500 h 2830"/>
                <a:gd name="T32" fmla="*/ 983 w 1517"/>
                <a:gd name="T33" fmla="*/ 1512 h 2830"/>
                <a:gd name="T34" fmla="*/ 1094 w 1517"/>
                <a:gd name="T35" fmla="*/ 1535 h 2830"/>
                <a:gd name="T36" fmla="*/ 1202 w 1517"/>
                <a:gd name="T37" fmla="*/ 1574 h 2830"/>
                <a:gd name="T38" fmla="*/ 1302 w 1517"/>
                <a:gd name="T39" fmla="*/ 1632 h 2830"/>
                <a:gd name="T40" fmla="*/ 1389 w 1517"/>
                <a:gd name="T41" fmla="*/ 1714 h 2830"/>
                <a:gd name="T42" fmla="*/ 1456 w 1517"/>
                <a:gd name="T43" fmla="*/ 1822 h 2830"/>
                <a:gd name="T44" fmla="*/ 1501 w 1517"/>
                <a:gd name="T45" fmla="*/ 1959 h 2830"/>
                <a:gd name="T46" fmla="*/ 1517 w 1517"/>
                <a:gd name="T47" fmla="*/ 2132 h 2830"/>
                <a:gd name="T48" fmla="*/ 1497 w 1517"/>
                <a:gd name="T49" fmla="*/ 2279 h 2830"/>
                <a:gd name="T50" fmla="*/ 1440 w 1517"/>
                <a:gd name="T51" fmla="*/ 2424 h 2830"/>
                <a:gd name="T52" fmla="*/ 1347 w 1517"/>
                <a:gd name="T53" fmla="*/ 2559 h 2830"/>
                <a:gd name="T54" fmla="*/ 1224 w 1517"/>
                <a:gd name="T55" fmla="*/ 2676 h 2830"/>
                <a:gd name="T56" fmla="*/ 1071 w 1517"/>
                <a:gd name="T57" fmla="*/ 2766 h 2830"/>
                <a:gd name="T58" fmla="*/ 891 w 1517"/>
                <a:gd name="T59" fmla="*/ 2819 h 2830"/>
                <a:gd name="T60" fmla="*/ 692 w 1517"/>
                <a:gd name="T61" fmla="*/ 2828 h 2830"/>
                <a:gd name="T62" fmla="*/ 513 w 1517"/>
                <a:gd name="T63" fmla="*/ 2793 h 2830"/>
                <a:gd name="T64" fmla="*/ 361 w 1517"/>
                <a:gd name="T65" fmla="*/ 2723 h 2830"/>
                <a:gd name="T66" fmla="*/ 237 w 1517"/>
                <a:gd name="T67" fmla="*/ 2624 h 2830"/>
                <a:gd name="T68" fmla="*/ 140 w 1517"/>
                <a:gd name="T69" fmla="*/ 2503 h 2830"/>
                <a:gd name="T70" fmla="*/ 68 w 1517"/>
                <a:gd name="T71" fmla="*/ 2368 h 2830"/>
                <a:gd name="T72" fmla="*/ 22 w 1517"/>
                <a:gd name="T73" fmla="*/ 2224 h 2830"/>
                <a:gd name="T74" fmla="*/ 2 w 1517"/>
                <a:gd name="T75" fmla="*/ 2080 h 2830"/>
                <a:gd name="T76" fmla="*/ 5 w 1517"/>
                <a:gd name="T77" fmla="*/ 1929 h 2830"/>
                <a:gd name="T78" fmla="*/ 29 w 1517"/>
                <a:gd name="T79" fmla="*/ 1767 h 2830"/>
                <a:gd name="T80" fmla="*/ 77 w 1517"/>
                <a:gd name="T81" fmla="*/ 1595 h 2830"/>
                <a:gd name="T82" fmla="*/ 152 w 1517"/>
                <a:gd name="T83" fmla="*/ 1415 h 2830"/>
                <a:gd name="T84" fmla="*/ 257 w 1517"/>
                <a:gd name="T85" fmla="*/ 1222 h 2830"/>
                <a:gd name="T86" fmla="*/ 394 w 1517"/>
                <a:gd name="T87" fmla="*/ 1014 h 2830"/>
                <a:gd name="T88" fmla="*/ 565 w 1517"/>
                <a:gd name="T89" fmla="*/ 790 h 2830"/>
                <a:gd name="T90" fmla="*/ 774 w 1517"/>
                <a:gd name="T91" fmla="*/ 547 h 2830"/>
                <a:gd name="T92" fmla="*/ 1024 w 1517"/>
                <a:gd name="T93" fmla="*/ 285 h 2830"/>
                <a:gd name="T94" fmla="*/ 1318 w 1517"/>
                <a:gd name="T95" fmla="*/ 0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17" h="2830">
                  <a:moveTo>
                    <a:pt x="1318" y="0"/>
                  </a:moveTo>
                  <a:lnTo>
                    <a:pt x="1497" y="139"/>
                  </a:lnTo>
                  <a:lnTo>
                    <a:pt x="1467" y="169"/>
                  </a:lnTo>
                  <a:lnTo>
                    <a:pt x="1434" y="203"/>
                  </a:lnTo>
                  <a:lnTo>
                    <a:pt x="1399" y="239"/>
                  </a:lnTo>
                  <a:lnTo>
                    <a:pt x="1364" y="277"/>
                  </a:lnTo>
                  <a:lnTo>
                    <a:pt x="1326" y="318"/>
                  </a:lnTo>
                  <a:lnTo>
                    <a:pt x="1286" y="361"/>
                  </a:lnTo>
                  <a:lnTo>
                    <a:pt x="1246" y="406"/>
                  </a:lnTo>
                  <a:lnTo>
                    <a:pt x="1205" y="452"/>
                  </a:lnTo>
                  <a:lnTo>
                    <a:pt x="1163" y="499"/>
                  </a:lnTo>
                  <a:lnTo>
                    <a:pt x="1121" y="548"/>
                  </a:lnTo>
                  <a:lnTo>
                    <a:pt x="1078" y="598"/>
                  </a:lnTo>
                  <a:lnTo>
                    <a:pt x="1036" y="649"/>
                  </a:lnTo>
                  <a:lnTo>
                    <a:pt x="994" y="700"/>
                  </a:lnTo>
                  <a:lnTo>
                    <a:pt x="954" y="751"/>
                  </a:lnTo>
                  <a:lnTo>
                    <a:pt x="913" y="803"/>
                  </a:lnTo>
                  <a:lnTo>
                    <a:pt x="874" y="854"/>
                  </a:lnTo>
                  <a:lnTo>
                    <a:pt x="836" y="906"/>
                  </a:lnTo>
                  <a:lnTo>
                    <a:pt x="801" y="956"/>
                  </a:lnTo>
                  <a:lnTo>
                    <a:pt x="766" y="1006"/>
                  </a:lnTo>
                  <a:lnTo>
                    <a:pt x="733" y="1055"/>
                  </a:lnTo>
                  <a:lnTo>
                    <a:pt x="704" y="1102"/>
                  </a:lnTo>
                  <a:lnTo>
                    <a:pt x="676" y="1148"/>
                  </a:lnTo>
                  <a:lnTo>
                    <a:pt x="652" y="1193"/>
                  </a:lnTo>
                  <a:lnTo>
                    <a:pt x="630" y="1236"/>
                  </a:lnTo>
                  <a:lnTo>
                    <a:pt x="613" y="1277"/>
                  </a:lnTo>
                  <a:lnTo>
                    <a:pt x="599" y="1315"/>
                  </a:lnTo>
                  <a:lnTo>
                    <a:pt x="587" y="1351"/>
                  </a:lnTo>
                  <a:lnTo>
                    <a:pt x="581" y="1385"/>
                  </a:lnTo>
                  <a:lnTo>
                    <a:pt x="579" y="1415"/>
                  </a:lnTo>
                  <a:lnTo>
                    <a:pt x="580" y="1435"/>
                  </a:lnTo>
                  <a:lnTo>
                    <a:pt x="586" y="1451"/>
                  </a:lnTo>
                  <a:lnTo>
                    <a:pt x="594" y="1464"/>
                  </a:lnTo>
                  <a:lnTo>
                    <a:pt x="604" y="1474"/>
                  </a:lnTo>
                  <a:lnTo>
                    <a:pt x="615" y="1481"/>
                  </a:lnTo>
                  <a:lnTo>
                    <a:pt x="627" y="1487"/>
                  </a:lnTo>
                  <a:lnTo>
                    <a:pt x="639" y="1491"/>
                  </a:lnTo>
                  <a:lnTo>
                    <a:pt x="652" y="1493"/>
                  </a:lnTo>
                  <a:lnTo>
                    <a:pt x="663" y="1495"/>
                  </a:lnTo>
                  <a:lnTo>
                    <a:pt x="672" y="1495"/>
                  </a:lnTo>
                  <a:lnTo>
                    <a:pt x="679" y="1495"/>
                  </a:lnTo>
                  <a:lnTo>
                    <a:pt x="708" y="1495"/>
                  </a:lnTo>
                  <a:lnTo>
                    <a:pt x="738" y="1495"/>
                  </a:lnTo>
                  <a:lnTo>
                    <a:pt x="770" y="1496"/>
                  </a:lnTo>
                  <a:lnTo>
                    <a:pt x="804" y="1497"/>
                  </a:lnTo>
                  <a:lnTo>
                    <a:pt x="838" y="1498"/>
                  </a:lnTo>
                  <a:lnTo>
                    <a:pt x="873" y="1500"/>
                  </a:lnTo>
                  <a:lnTo>
                    <a:pt x="910" y="1503"/>
                  </a:lnTo>
                  <a:lnTo>
                    <a:pt x="946" y="1507"/>
                  </a:lnTo>
                  <a:lnTo>
                    <a:pt x="983" y="1512"/>
                  </a:lnTo>
                  <a:lnTo>
                    <a:pt x="1020" y="1518"/>
                  </a:lnTo>
                  <a:lnTo>
                    <a:pt x="1058" y="1526"/>
                  </a:lnTo>
                  <a:lnTo>
                    <a:pt x="1094" y="1535"/>
                  </a:lnTo>
                  <a:lnTo>
                    <a:pt x="1131" y="1547"/>
                  </a:lnTo>
                  <a:lnTo>
                    <a:pt x="1167" y="1560"/>
                  </a:lnTo>
                  <a:lnTo>
                    <a:pt x="1202" y="1574"/>
                  </a:lnTo>
                  <a:lnTo>
                    <a:pt x="1237" y="1591"/>
                  </a:lnTo>
                  <a:lnTo>
                    <a:pt x="1271" y="1611"/>
                  </a:lnTo>
                  <a:lnTo>
                    <a:pt x="1302" y="1632"/>
                  </a:lnTo>
                  <a:lnTo>
                    <a:pt x="1333" y="1657"/>
                  </a:lnTo>
                  <a:lnTo>
                    <a:pt x="1362" y="1684"/>
                  </a:lnTo>
                  <a:lnTo>
                    <a:pt x="1389" y="1714"/>
                  </a:lnTo>
                  <a:lnTo>
                    <a:pt x="1414" y="1746"/>
                  </a:lnTo>
                  <a:lnTo>
                    <a:pt x="1436" y="1782"/>
                  </a:lnTo>
                  <a:lnTo>
                    <a:pt x="1456" y="1822"/>
                  </a:lnTo>
                  <a:lnTo>
                    <a:pt x="1474" y="1863"/>
                  </a:lnTo>
                  <a:lnTo>
                    <a:pt x="1489" y="1910"/>
                  </a:lnTo>
                  <a:lnTo>
                    <a:pt x="1501" y="1959"/>
                  </a:lnTo>
                  <a:lnTo>
                    <a:pt x="1509" y="2013"/>
                  </a:lnTo>
                  <a:lnTo>
                    <a:pt x="1515" y="2071"/>
                  </a:lnTo>
                  <a:lnTo>
                    <a:pt x="1517" y="2132"/>
                  </a:lnTo>
                  <a:lnTo>
                    <a:pt x="1515" y="2180"/>
                  </a:lnTo>
                  <a:lnTo>
                    <a:pt x="1508" y="2229"/>
                  </a:lnTo>
                  <a:lnTo>
                    <a:pt x="1497" y="2279"/>
                  </a:lnTo>
                  <a:lnTo>
                    <a:pt x="1482" y="2328"/>
                  </a:lnTo>
                  <a:lnTo>
                    <a:pt x="1463" y="2376"/>
                  </a:lnTo>
                  <a:lnTo>
                    <a:pt x="1440" y="2424"/>
                  </a:lnTo>
                  <a:lnTo>
                    <a:pt x="1413" y="2470"/>
                  </a:lnTo>
                  <a:lnTo>
                    <a:pt x="1382" y="2515"/>
                  </a:lnTo>
                  <a:lnTo>
                    <a:pt x="1347" y="2559"/>
                  </a:lnTo>
                  <a:lnTo>
                    <a:pt x="1310" y="2601"/>
                  </a:lnTo>
                  <a:lnTo>
                    <a:pt x="1269" y="2640"/>
                  </a:lnTo>
                  <a:lnTo>
                    <a:pt x="1224" y="2676"/>
                  </a:lnTo>
                  <a:lnTo>
                    <a:pt x="1176" y="2710"/>
                  </a:lnTo>
                  <a:lnTo>
                    <a:pt x="1125" y="2739"/>
                  </a:lnTo>
                  <a:lnTo>
                    <a:pt x="1071" y="2766"/>
                  </a:lnTo>
                  <a:lnTo>
                    <a:pt x="1014" y="2788"/>
                  </a:lnTo>
                  <a:lnTo>
                    <a:pt x="954" y="2806"/>
                  </a:lnTo>
                  <a:lnTo>
                    <a:pt x="891" y="2819"/>
                  </a:lnTo>
                  <a:lnTo>
                    <a:pt x="826" y="2827"/>
                  </a:lnTo>
                  <a:lnTo>
                    <a:pt x="759" y="2830"/>
                  </a:lnTo>
                  <a:lnTo>
                    <a:pt x="692" y="2828"/>
                  </a:lnTo>
                  <a:lnTo>
                    <a:pt x="629" y="2821"/>
                  </a:lnTo>
                  <a:lnTo>
                    <a:pt x="570" y="2809"/>
                  </a:lnTo>
                  <a:lnTo>
                    <a:pt x="513" y="2793"/>
                  </a:lnTo>
                  <a:lnTo>
                    <a:pt x="459" y="2773"/>
                  </a:lnTo>
                  <a:lnTo>
                    <a:pt x="409" y="2750"/>
                  </a:lnTo>
                  <a:lnTo>
                    <a:pt x="361" y="2723"/>
                  </a:lnTo>
                  <a:lnTo>
                    <a:pt x="317" y="2692"/>
                  </a:lnTo>
                  <a:lnTo>
                    <a:pt x="275" y="2660"/>
                  </a:lnTo>
                  <a:lnTo>
                    <a:pt x="237" y="2624"/>
                  </a:lnTo>
                  <a:lnTo>
                    <a:pt x="202" y="2586"/>
                  </a:lnTo>
                  <a:lnTo>
                    <a:pt x="169" y="2546"/>
                  </a:lnTo>
                  <a:lnTo>
                    <a:pt x="140" y="2503"/>
                  </a:lnTo>
                  <a:lnTo>
                    <a:pt x="112" y="2459"/>
                  </a:lnTo>
                  <a:lnTo>
                    <a:pt x="89" y="2414"/>
                  </a:lnTo>
                  <a:lnTo>
                    <a:pt x="68" y="2368"/>
                  </a:lnTo>
                  <a:lnTo>
                    <a:pt x="50" y="2321"/>
                  </a:lnTo>
                  <a:lnTo>
                    <a:pt x="35" y="2273"/>
                  </a:lnTo>
                  <a:lnTo>
                    <a:pt x="22" y="2224"/>
                  </a:lnTo>
                  <a:lnTo>
                    <a:pt x="12" y="2176"/>
                  </a:lnTo>
                  <a:lnTo>
                    <a:pt x="6" y="2128"/>
                  </a:lnTo>
                  <a:lnTo>
                    <a:pt x="2" y="2080"/>
                  </a:lnTo>
                  <a:lnTo>
                    <a:pt x="0" y="2032"/>
                  </a:lnTo>
                  <a:lnTo>
                    <a:pt x="1" y="1980"/>
                  </a:lnTo>
                  <a:lnTo>
                    <a:pt x="5" y="1929"/>
                  </a:lnTo>
                  <a:lnTo>
                    <a:pt x="10" y="1876"/>
                  </a:lnTo>
                  <a:lnTo>
                    <a:pt x="18" y="1822"/>
                  </a:lnTo>
                  <a:lnTo>
                    <a:pt x="29" y="1767"/>
                  </a:lnTo>
                  <a:lnTo>
                    <a:pt x="43" y="1711"/>
                  </a:lnTo>
                  <a:lnTo>
                    <a:pt x="58" y="1654"/>
                  </a:lnTo>
                  <a:lnTo>
                    <a:pt x="77" y="1595"/>
                  </a:lnTo>
                  <a:lnTo>
                    <a:pt x="99" y="1536"/>
                  </a:lnTo>
                  <a:lnTo>
                    <a:pt x="124" y="1476"/>
                  </a:lnTo>
                  <a:lnTo>
                    <a:pt x="152" y="1415"/>
                  </a:lnTo>
                  <a:lnTo>
                    <a:pt x="183" y="1352"/>
                  </a:lnTo>
                  <a:lnTo>
                    <a:pt x="218" y="1288"/>
                  </a:lnTo>
                  <a:lnTo>
                    <a:pt x="257" y="1222"/>
                  </a:lnTo>
                  <a:lnTo>
                    <a:pt x="299" y="1154"/>
                  </a:lnTo>
                  <a:lnTo>
                    <a:pt x="344" y="1085"/>
                  </a:lnTo>
                  <a:lnTo>
                    <a:pt x="394" y="1014"/>
                  </a:lnTo>
                  <a:lnTo>
                    <a:pt x="447" y="942"/>
                  </a:lnTo>
                  <a:lnTo>
                    <a:pt x="504" y="866"/>
                  </a:lnTo>
                  <a:lnTo>
                    <a:pt x="565" y="790"/>
                  </a:lnTo>
                  <a:lnTo>
                    <a:pt x="630" y="711"/>
                  </a:lnTo>
                  <a:lnTo>
                    <a:pt x="700" y="631"/>
                  </a:lnTo>
                  <a:lnTo>
                    <a:pt x="774" y="547"/>
                  </a:lnTo>
                  <a:lnTo>
                    <a:pt x="853" y="463"/>
                  </a:lnTo>
                  <a:lnTo>
                    <a:pt x="936" y="375"/>
                  </a:lnTo>
                  <a:lnTo>
                    <a:pt x="1024" y="285"/>
                  </a:lnTo>
                  <a:lnTo>
                    <a:pt x="1117" y="193"/>
                  </a:lnTo>
                  <a:lnTo>
                    <a:pt x="1215" y="97"/>
                  </a:lnTo>
                  <a:lnTo>
                    <a:pt x="131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endParaRPr lang="en-US">
                <a:solidFill>
                  <a:schemeClr val="bg1"/>
                </a:solidFill>
              </a:endParaRPr>
            </a:p>
          </p:txBody>
        </p:sp>
        <p:sp>
          <p:nvSpPr>
            <p:cNvPr id="24" name="Freeform 24">
              <a:extLst>
                <a:ext uri="{FF2B5EF4-FFF2-40B4-BE49-F238E27FC236}">
                  <a16:creationId xmlns:a16="http://schemas.microsoft.com/office/drawing/2014/main" id="{A836BF46-5C1E-47A7-BF8E-DD1A125BD090}"/>
                </a:ext>
              </a:extLst>
            </p:cNvPr>
            <p:cNvSpPr>
              <a:spLocks/>
            </p:cNvSpPr>
            <p:nvPr/>
          </p:nvSpPr>
          <p:spPr bwMode="gray">
            <a:xfrm rot="10800000">
              <a:off x="4524511" y="2707350"/>
              <a:ext cx="58797" cy="109665"/>
            </a:xfrm>
            <a:custGeom>
              <a:avLst/>
              <a:gdLst>
                <a:gd name="T0" fmla="*/ 1471 w 1517"/>
                <a:gd name="T1" fmla="*/ 165 h 2830"/>
                <a:gd name="T2" fmla="*/ 1374 w 1517"/>
                <a:gd name="T3" fmla="*/ 265 h 2830"/>
                <a:gd name="T4" fmla="*/ 1256 w 1517"/>
                <a:gd name="T5" fmla="*/ 394 h 2830"/>
                <a:gd name="T6" fmla="*/ 1125 w 1517"/>
                <a:gd name="T7" fmla="*/ 540 h 2830"/>
                <a:gd name="T8" fmla="*/ 993 w 1517"/>
                <a:gd name="T9" fmla="*/ 700 h 2830"/>
                <a:gd name="T10" fmla="*/ 871 w 1517"/>
                <a:gd name="T11" fmla="*/ 864 h 2830"/>
                <a:gd name="T12" fmla="*/ 767 w 1517"/>
                <a:gd name="T13" fmla="*/ 1025 h 2830"/>
                <a:gd name="T14" fmla="*/ 689 w 1517"/>
                <a:gd name="T15" fmla="*/ 1158 h 2830"/>
                <a:gd name="T16" fmla="*/ 634 w 1517"/>
                <a:gd name="T17" fmla="*/ 1253 h 2830"/>
                <a:gd name="T18" fmla="*/ 603 w 1517"/>
                <a:gd name="T19" fmla="*/ 1319 h 2830"/>
                <a:gd name="T20" fmla="*/ 585 w 1517"/>
                <a:gd name="T21" fmla="*/ 1363 h 2830"/>
                <a:gd name="T22" fmla="*/ 579 w 1517"/>
                <a:gd name="T23" fmla="*/ 1393 h 2830"/>
                <a:gd name="T24" fmla="*/ 578 w 1517"/>
                <a:gd name="T25" fmla="*/ 1415 h 2830"/>
                <a:gd name="T26" fmla="*/ 591 w 1517"/>
                <a:gd name="T27" fmla="*/ 1464 h 2830"/>
                <a:gd name="T28" fmla="*/ 619 w 1517"/>
                <a:gd name="T29" fmla="*/ 1487 h 2830"/>
                <a:gd name="T30" fmla="*/ 655 w 1517"/>
                <a:gd name="T31" fmla="*/ 1495 h 2830"/>
                <a:gd name="T32" fmla="*/ 708 w 1517"/>
                <a:gd name="T33" fmla="*/ 1495 h 2830"/>
                <a:gd name="T34" fmla="*/ 804 w 1517"/>
                <a:gd name="T35" fmla="*/ 1497 h 2830"/>
                <a:gd name="T36" fmla="*/ 909 w 1517"/>
                <a:gd name="T37" fmla="*/ 1503 h 2830"/>
                <a:gd name="T38" fmla="*/ 1020 w 1517"/>
                <a:gd name="T39" fmla="*/ 1518 h 2830"/>
                <a:gd name="T40" fmla="*/ 1131 w 1517"/>
                <a:gd name="T41" fmla="*/ 1547 h 2830"/>
                <a:gd name="T42" fmla="*/ 1237 w 1517"/>
                <a:gd name="T43" fmla="*/ 1591 h 2830"/>
                <a:gd name="T44" fmla="*/ 1333 w 1517"/>
                <a:gd name="T45" fmla="*/ 1657 h 2830"/>
                <a:gd name="T46" fmla="*/ 1414 w 1517"/>
                <a:gd name="T47" fmla="*/ 1746 h 2830"/>
                <a:gd name="T48" fmla="*/ 1474 w 1517"/>
                <a:gd name="T49" fmla="*/ 1863 h 2830"/>
                <a:gd name="T50" fmla="*/ 1510 w 1517"/>
                <a:gd name="T51" fmla="*/ 2013 h 2830"/>
                <a:gd name="T52" fmla="*/ 1515 w 1517"/>
                <a:gd name="T53" fmla="*/ 2180 h 2830"/>
                <a:gd name="T54" fmla="*/ 1482 w 1517"/>
                <a:gd name="T55" fmla="*/ 2328 h 2830"/>
                <a:gd name="T56" fmla="*/ 1413 w 1517"/>
                <a:gd name="T57" fmla="*/ 2470 h 2830"/>
                <a:gd name="T58" fmla="*/ 1310 w 1517"/>
                <a:gd name="T59" fmla="*/ 2601 h 2830"/>
                <a:gd name="T60" fmla="*/ 1176 w 1517"/>
                <a:gd name="T61" fmla="*/ 2710 h 2830"/>
                <a:gd name="T62" fmla="*/ 1014 w 1517"/>
                <a:gd name="T63" fmla="*/ 2788 h 2830"/>
                <a:gd name="T64" fmla="*/ 826 w 1517"/>
                <a:gd name="T65" fmla="*/ 2827 h 2830"/>
                <a:gd name="T66" fmla="*/ 629 w 1517"/>
                <a:gd name="T67" fmla="*/ 2821 h 2830"/>
                <a:gd name="T68" fmla="*/ 459 w 1517"/>
                <a:gd name="T69" fmla="*/ 2773 h 2830"/>
                <a:gd name="T70" fmla="*/ 316 w 1517"/>
                <a:gd name="T71" fmla="*/ 2692 h 2830"/>
                <a:gd name="T72" fmla="*/ 201 w 1517"/>
                <a:gd name="T73" fmla="*/ 2586 h 2830"/>
                <a:gd name="T74" fmla="*/ 112 w 1517"/>
                <a:gd name="T75" fmla="*/ 2459 h 2830"/>
                <a:gd name="T76" fmla="*/ 50 w 1517"/>
                <a:gd name="T77" fmla="*/ 2321 h 2830"/>
                <a:gd name="T78" fmla="*/ 12 w 1517"/>
                <a:gd name="T79" fmla="*/ 2176 h 2830"/>
                <a:gd name="T80" fmla="*/ 0 w 1517"/>
                <a:gd name="T81" fmla="*/ 2032 h 2830"/>
                <a:gd name="T82" fmla="*/ 10 w 1517"/>
                <a:gd name="T83" fmla="*/ 1876 h 2830"/>
                <a:gd name="T84" fmla="*/ 42 w 1517"/>
                <a:gd name="T85" fmla="*/ 1711 h 2830"/>
                <a:gd name="T86" fmla="*/ 99 w 1517"/>
                <a:gd name="T87" fmla="*/ 1536 h 2830"/>
                <a:gd name="T88" fmla="*/ 184 w 1517"/>
                <a:gd name="T89" fmla="*/ 1352 h 2830"/>
                <a:gd name="T90" fmla="*/ 298 w 1517"/>
                <a:gd name="T91" fmla="*/ 1154 h 2830"/>
                <a:gd name="T92" fmla="*/ 446 w 1517"/>
                <a:gd name="T93" fmla="*/ 942 h 2830"/>
                <a:gd name="T94" fmla="*/ 630 w 1517"/>
                <a:gd name="T95" fmla="*/ 711 h 2830"/>
                <a:gd name="T96" fmla="*/ 853 w 1517"/>
                <a:gd name="T97" fmla="*/ 463 h 2830"/>
                <a:gd name="T98" fmla="*/ 1117 w 1517"/>
                <a:gd name="T99" fmla="*/ 193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17" h="2830">
                  <a:moveTo>
                    <a:pt x="1317" y="0"/>
                  </a:moveTo>
                  <a:lnTo>
                    <a:pt x="1496" y="139"/>
                  </a:lnTo>
                  <a:lnTo>
                    <a:pt x="1471" y="165"/>
                  </a:lnTo>
                  <a:lnTo>
                    <a:pt x="1441" y="195"/>
                  </a:lnTo>
                  <a:lnTo>
                    <a:pt x="1409" y="229"/>
                  </a:lnTo>
                  <a:lnTo>
                    <a:pt x="1374" y="265"/>
                  </a:lnTo>
                  <a:lnTo>
                    <a:pt x="1336" y="305"/>
                  </a:lnTo>
                  <a:lnTo>
                    <a:pt x="1296" y="348"/>
                  </a:lnTo>
                  <a:lnTo>
                    <a:pt x="1256" y="394"/>
                  </a:lnTo>
                  <a:lnTo>
                    <a:pt x="1213" y="440"/>
                  </a:lnTo>
                  <a:lnTo>
                    <a:pt x="1169" y="489"/>
                  </a:lnTo>
                  <a:lnTo>
                    <a:pt x="1125" y="540"/>
                  </a:lnTo>
                  <a:lnTo>
                    <a:pt x="1081" y="593"/>
                  </a:lnTo>
                  <a:lnTo>
                    <a:pt x="1037" y="646"/>
                  </a:lnTo>
                  <a:lnTo>
                    <a:pt x="993" y="700"/>
                  </a:lnTo>
                  <a:lnTo>
                    <a:pt x="952" y="754"/>
                  </a:lnTo>
                  <a:lnTo>
                    <a:pt x="910" y="809"/>
                  </a:lnTo>
                  <a:lnTo>
                    <a:pt x="871" y="864"/>
                  </a:lnTo>
                  <a:lnTo>
                    <a:pt x="833" y="918"/>
                  </a:lnTo>
                  <a:lnTo>
                    <a:pt x="799" y="972"/>
                  </a:lnTo>
                  <a:lnTo>
                    <a:pt x="767" y="1025"/>
                  </a:lnTo>
                  <a:lnTo>
                    <a:pt x="738" y="1076"/>
                  </a:lnTo>
                  <a:lnTo>
                    <a:pt x="712" y="1120"/>
                  </a:lnTo>
                  <a:lnTo>
                    <a:pt x="689" y="1158"/>
                  </a:lnTo>
                  <a:lnTo>
                    <a:pt x="668" y="1194"/>
                  </a:lnTo>
                  <a:lnTo>
                    <a:pt x="650" y="1226"/>
                  </a:lnTo>
                  <a:lnTo>
                    <a:pt x="634" y="1253"/>
                  </a:lnTo>
                  <a:lnTo>
                    <a:pt x="622" y="1279"/>
                  </a:lnTo>
                  <a:lnTo>
                    <a:pt x="611" y="1300"/>
                  </a:lnTo>
                  <a:lnTo>
                    <a:pt x="603" y="1319"/>
                  </a:lnTo>
                  <a:lnTo>
                    <a:pt x="596" y="1336"/>
                  </a:lnTo>
                  <a:lnTo>
                    <a:pt x="590" y="1350"/>
                  </a:lnTo>
                  <a:lnTo>
                    <a:pt x="585" y="1363"/>
                  </a:lnTo>
                  <a:lnTo>
                    <a:pt x="582" y="1374"/>
                  </a:lnTo>
                  <a:lnTo>
                    <a:pt x="580" y="1384"/>
                  </a:lnTo>
                  <a:lnTo>
                    <a:pt x="579" y="1393"/>
                  </a:lnTo>
                  <a:lnTo>
                    <a:pt x="579" y="1401"/>
                  </a:lnTo>
                  <a:lnTo>
                    <a:pt x="578" y="1408"/>
                  </a:lnTo>
                  <a:lnTo>
                    <a:pt x="578" y="1415"/>
                  </a:lnTo>
                  <a:lnTo>
                    <a:pt x="580" y="1435"/>
                  </a:lnTo>
                  <a:lnTo>
                    <a:pt x="584" y="1451"/>
                  </a:lnTo>
                  <a:lnTo>
                    <a:pt x="591" y="1464"/>
                  </a:lnTo>
                  <a:lnTo>
                    <a:pt x="599" y="1474"/>
                  </a:lnTo>
                  <a:lnTo>
                    <a:pt x="608" y="1481"/>
                  </a:lnTo>
                  <a:lnTo>
                    <a:pt x="619" y="1487"/>
                  </a:lnTo>
                  <a:lnTo>
                    <a:pt x="631" y="1491"/>
                  </a:lnTo>
                  <a:lnTo>
                    <a:pt x="643" y="1493"/>
                  </a:lnTo>
                  <a:lnTo>
                    <a:pt x="655" y="1495"/>
                  </a:lnTo>
                  <a:lnTo>
                    <a:pt x="667" y="1495"/>
                  </a:lnTo>
                  <a:lnTo>
                    <a:pt x="678" y="1495"/>
                  </a:lnTo>
                  <a:lnTo>
                    <a:pt x="708" y="1495"/>
                  </a:lnTo>
                  <a:lnTo>
                    <a:pt x="737" y="1495"/>
                  </a:lnTo>
                  <a:lnTo>
                    <a:pt x="770" y="1496"/>
                  </a:lnTo>
                  <a:lnTo>
                    <a:pt x="804" y="1497"/>
                  </a:lnTo>
                  <a:lnTo>
                    <a:pt x="837" y="1498"/>
                  </a:lnTo>
                  <a:lnTo>
                    <a:pt x="873" y="1500"/>
                  </a:lnTo>
                  <a:lnTo>
                    <a:pt x="909" y="1503"/>
                  </a:lnTo>
                  <a:lnTo>
                    <a:pt x="946" y="1507"/>
                  </a:lnTo>
                  <a:lnTo>
                    <a:pt x="983" y="1512"/>
                  </a:lnTo>
                  <a:lnTo>
                    <a:pt x="1020" y="1518"/>
                  </a:lnTo>
                  <a:lnTo>
                    <a:pt x="1058" y="1526"/>
                  </a:lnTo>
                  <a:lnTo>
                    <a:pt x="1094" y="1535"/>
                  </a:lnTo>
                  <a:lnTo>
                    <a:pt x="1131" y="1547"/>
                  </a:lnTo>
                  <a:lnTo>
                    <a:pt x="1167" y="1560"/>
                  </a:lnTo>
                  <a:lnTo>
                    <a:pt x="1203" y="1574"/>
                  </a:lnTo>
                  <a:lnTo>
                    <a:pt x="1237" y="1591"/>
                  </a:lnTo>
                  <a:lnTo>
                    <a:pt x="1270" y="1611"/>
                  </a:lnTo>
                  <a:lnTo>
                    <a:pt x="1303" y="1632"/>
                  </a:lnTo>
                  <a:lnTo>
                    <a:pt x="1333" y="1657"/>
                  </a:lnTo>
                  <a:lnTo>
                    <a:pt x="1362" y="1684"/>
                  </a:lnTo>
                  <a:lnTo>
                    <a:pt x="1388" y="1714"/>
                  </a:lnTo>
                  <a:lnTo>
                    <a:pt x="1414" y="1746"/>
                  </a:lnTo>
                  <a:lnTo>
                    <a:pt x="1436" y="1782"/>
                  </a:lnTo>
                  <a:lnTo>
                    <a:pt x="1457" y="1822"/>
                  </a:lnTo>
                  <a:lnTo>
                    <a:pt x="1474" y="1863"/>
                  </a:lnTo>
                  <a:lnTo>
                    <a:pt x="1489" y="1910"/>
                  </a:lnTo>
                  <a:lnTo>
                    <a:pt x="1500" y="1959"/>
                  </a:lnTo>
                  <a:lnTo>
                    <a:pt x="1510" y="2013"/>
                  </a:lnTo>
                  <a:lnTo>
                    <a:pt x="1515" y="2071"/>
                  </a:lnTo>
                  <a:lnTo>
                    <a:pt x="1517" y="2132"/>
                  </a:lnTo>
                  <a:lnTo>
                    <a:pt x="1515" y="2180"/>
                  </a:lnTo>
                  <a:lnTo>
                    <a:pt x="1508" y="2229"/>
                  </a:lnTo>
                  <a:lnTo>
                    <a:pt x="1497" y="2279"/>
                  </a:lnTo>
                  <a:lnTo>
                    <a:pt x="1482" y="2328"/>
                  </a:lnTo>
                  <a:lnTo>
                    <a:pt x="1463" y="2376"/>
                  </a:lnTo>
                  <a:lnTo>
                    <a:pt x="1439" y="2424"/>
                  </a:lnTo>
                  <a:lnTo>
                    <a:pt x="1413" y="2470"/>
                  </a:lnTo>
                  <a:lnTo>
                    <a:pt x="1382" y="2515"/>
                  </a:lnTo>
                  <a:lnTo>
                    <a:pt x="1347" y="2559"/>
                  </a:lnTo>
                  <a:lnTo>
                    <a:pt x="1310" y="2601"/>
                  </a:lnTo>
                  <a:lnTo>
                    <a:pt x="1268" y="2640"/>
                  </a:lnTo>
                  <a:lnTo>
                    <a:pt x="1224" y="2676"/>
                  </a:lnTo>
                  <a:lnTo>
                    <a:pt x="1176" y="2710"/>
                  </a:lnTo>
                  <a:lnTo>
                    <a:pt x="1125" y="2739"/>
                  </a:lnTo>
                  <a:lnTo>
                    <a:pt x="1070" y="2766"/>
                  </a:lnTo>
                  <a:lnTo>
                    <a:pt x="1014" y="2788"/>
                  </a:lnTo>
                  <a:lnTo>
                    <a:pt x="954" y="2806"/>
                  </a:lnTo>
                  <a:lnTo>
                    <a:pt x="891" y="2819"/>
                  </a:lnTo>
                  <a:lnTo>
                    <a:pt x="826" y="2827"/>
                  </a:lnTo>
                  <a:lnTo>
                    <a:pt x="758" y="2830"/>
                  </a:lnTo>
                  <a:lnTo>
                    <a:pt x="693" y="2828"/>
                  </a:lnTo>
                  <a:lnTo>
                    <a:pt x="629" y="2821"/>
                  </a:lnTo>
                  <a:lnTo>
                    <a:pt x="569" y="2809"/>
                  </a:lnTo>
                  <a:lnTo>
                    <a:pt x="513" y="2793"/>
                  </a:lnTo>
                  <a:lnTo>
                    <a:pt x="459" y="2773"/>
                  </a:lnTo>
                  <a:lnTo>
                    <a:pt x="409" y="2750"/>
                  </a:lnTo>
                  <a:lnTo>
                    <a:pt x="361" y="2723"/>
                  </a:lnTo>
                  <a:lnTo>
                    <a:pt x="316" y="2692"/>
                  </a:lnTo>
                  <a:lnTo>
                    <a:pt x="275" y="2660"/>
                  </a:lnTo>
                  <a:lnTo>
                    <a:pt x="237" y="2624"/>
                  </a:lnTo>
                  <a:lnTo>
                    <a:pt x="201" y="2586"/>
                  </a:lnTo>
                  <a:lnTo>
                    <a:pt x="168" y="2546"/>
                  </a:lnTo>
                  <a:lnTo>
                    <a:pt x="139" y="2503"/>
                  </a:lnTo>
                  <a:lnTo>
                    <a:pt x="112" y="2459"/>
                  </a:lnTo>
                  <a:lnTo>
                    <a:pt x="89" y="2414"/>
                  </a:lnTo>
                  <a:lnTo>
                    <a:pt x="67" y="2368"/>
                  </a:lnTo>
                  <a:lnTo>
                    <a:pt x="50" y="2321"/>
                  </a:lnTo>
                  <a:lnTo>
                    <a:pt x="35" y="2273"/>
                  </a:lnTo>
                  <a:lnTo>
                    <a:pt x="22" y="2224"/>
                  </a:lnTo>
                  <a:lnTo>
                    <a:pt x="12" y="2176"/>
                  </a:lnTo>
                  <a:lnTo>
                    <a:pt x="5" y="2128"/>
                  </a:lnTo>
                  <a:lnTo>
                    <a:pt x="1" y="2080"/>
                  </a:lnTo>
                  <a:lnTo>
                    <a:pt x="0" y="2032"/>
                  </a:lnTo>
                  <a:lnTo>
                    <a:pt x="1" y="1980"/>
                  </a:lnTo>
                  <a:lnTo>
                    <a:pt x="4" y="1929"/>
                  </a:lnTo>
                  <a:lnTo>
                    <a:pt x="10" y="1876"/>
                  </a:lnTo>
                  <a:lnTo>
                    <a:pt x="18" y="1822"/>
                  </a:lnTo>
                  <a:lnTo>
                    <a:pt x="29" y="1767"/>
                  </a:lnTo>
                  <a:lnTo>
                    <a:pt x="42" y="1711"/>
                  </a:lnTo>
                  <a:lnTo>
                    <a:pt x="58" y="1654"/>
                  </a:lnTo>
                  <a:lnTo>
                    <a:pt x="78" y="1595"/>
                  </a:lnTo>
                  <a:lnTo>
                    <a:pt x="99" y="1536"/>
                  </a:lnTo>
                  <a:lnTo>
                    <a:pt x="124" y="1476"/>
                  </a:lnTo>
                  <a:lnTo>
                    <a:pt x="152" y="1415"/>
                  </a:lnTo>
                  <a:lnTo>
                    <a:pt x="184" y="1352"/>
                  </a:lnTo>
                  <a:lnTo>
                    <a:pt x="218" y="1288"/>
                  </a:lnTo>
                  <a:lnTo>
                    <a:pt x="256" y="1222"/>
                  </a:lnTo>
                  <a:lnTo>
                    <a:pt x="298" y="1154"/>
                  </a:lnTo>
                  <a:lnTo>
                    <a:pt x="344" y="1085"/>
                  </a:lnTo>
                  <a:lnTo>
                    <a:pt x="393" y="1014"/>
                  </a:lnTo>
                  <a:lnTo>
                    <a:pt x="446" y="942"/>
                  </a:lnTo>
                  <a:lnTo>
                    <a:pt x="503" y="866"/>
                  </a:lnTo>
                  <a:lnTo>
                    <a:pt x="565" y="790"/>
                  </a:lnTo>
                  <a:lnTo>
                    <a:pt x="630" y="711"/>
                  </a:lnTo>
                  <a:lnTo>
                    <a:pt x="700" y="631"/>
                  </a:lnTo>
                  <a:lnTo>
                    <a:pt x="774" y="547"/>
                  </a:lnTo>
                  <a:lnTo>
                    <a:pt x="853" y="463"/>
                  </a:lnTo>
                  <a:lnTo>
                    <a:pt x="936" y="375"/>
                  </a:lnTo>
                  <a:lnTo>
                    <a:pt x="1024" y="285"/>
                  </a:lnTo>
                  <a:lnTo>
                    <a:pt x="1117" y="193"/>
                  </a:lnTo>
                  <a:lnTo>
                    <a:pt x="1215" y="97"/>
                  </a:lnTo>
                  <a:lnTo>
                    <a:pt x="131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endParaRPr lang="en-US" dirty="0">
                <a:solidFill>
                  <a:schemeClr val="bg1"/>
                </a:solidFill>
              </a:endParaRPr>
            </a:p>
          </p:txBody>
        </p:sp>
      </p:grpSp>
      <p:grpSp>
        <p:nvGrpSpPr>
          <p:cNvPr id="25" name="Group 24">
            <a:extLst>
              <a:ext uri="{FF2B5EF4-FFF2-40B4-BE49-F238E27FC236}">
                <a16:creationId xmlns:a16="http://schemas.microsoft.com/office/drawing/2014/main" id="{450F1436-BD2F-4432-8DBC-0E520CCF8F73}"/>
              </a:ext>
            </a:extLst>
          </p:cNvPr>
          <p:cNvGrpSpPr/>
          <p:nvPr/>
        </p:nvGrpSpPr>
        <p:grpSpPr>
          <a:xfrm>
            <a:off x="280194" y="1657683"/>
            <a:ext cx="3031167" cy="1649790"/>
            <a:chOff x="4055900" y="1389085"/>
            <a:chExt cx="3031167" cy="1649790"/>
          </a:xfrm>
        </p:grpSpPr>
        <p:grpSp>
          <p:nvGrpSpPr>
            <p:cNvPr id="26" name="Group 25">
              <a:extLst>
                <a:ext uri="{FF2B5EF4-FFF2-40B4-BE49-F238E27FC236}">
                  <a16:creationId xmlns:a16="http://schemas.microsoft.com/office/drawing/2014/main" id="{E182D6E3-763E-4A86-BD28-5B2D3DBBDA6F}"/>
                </a:ext>
              </a:extLst>
            </p:cNvPr>
            <p:cNvGrpSpPr>
              <a:grpSpLocks noChangeAspect="1"/>
            </p:cNvGrpSpPr>
            <p:nvPr/>
          </p:nvGrpSpPr>
          <p:grpSpPr bwMode="gray">
            <a:xfrm flipH="1" flipV="1">
              <a:off x="4055900" y="1389085"/>
              <a:ext cx="274320" cy="236906"/>
              <a:chOff x="3359444" y="2525282"/>
              <a:chExt cx="394764" cy="340924"/>
            </a:xfrm>
          </p:grpSpPr>
          <p:sp>
            <p:nvSpPr>
              <p:cNvPr id="28" name="Freeform 67">
                <a:extLst>
                  <a:ext uri="{FF2B5EF4-FFF2-40B4-BE49-F238E27FC236}">
                    <a16:creationId xmlns:a16="http://schemas.microsoft.com/office/drawing/2014/main" id="{FFFDF448-548F-4D84-88CB-F7E8B5A533A9}"/>
                  </a:ext>
                </a:extLst>
              </p:cNvPr>
              <p:cNvSpPr>
                <a:spLocks/>
              </p:cNvSpPr>
              <p:nvPr/>
            </p:nvSpPr>
            <p:spPr bwMode="gray">
              <a:xfrm rot="10800000">
                <a:off x="3359444" y="2525282"/>
                <a:ext cx="182786" cy="340923"/>
              </a:xfrm>
              <a:custGeom>
                <a:avLst/>
                <a:gdLst>
                  <a:gd name="T0" fmla="*/ 1467 w 1517"/>
                  <a:gd name="T1" fmla="*/ 169 h 2830"/>
                  <a:gd name="T2" fmla="*/ 1364 w 1517"/>
                  <a:gd name="T3" fmla="*/ 277 h 2830"/>
                  <a:gd name="T4" fmla="*/ 1246 w 1517"/>
                  <a:gd name="T5" fmla="*/ 406 h 2830"/>
                  <a:gd name="T6" fmla="*/ 1121 w 1517"/>
                  <a:gd name="T7" fmla="*/ 548 h 2830"/>
                  <a:gd name="T8" fmla="*/ 994 w 1517"/>
                  <a:gd name="T9" fmla="*/ 700 h 2830"/>
                  <a:gd name="T10" fmla="*/ 874 w 1517"/>
                  <a:gd name="T11" fmla="*/ 854 h 2830"/>
                  <a:gd name="T12" fmla="*/ 766 w 1517"/>
                  <a:gd name="T13" fmla="*/ 1006 h 2830"/>
                  <a:gd name="T14" fmla="*/ 676 w 1517"/>
                  <a:gd name="T15" fmla="*/ 1148 h 2830"/>
                  <a:gd name="T16" fmla="*/ 613 w 1517"/>
                  <a:gd name="T17" fmla="*/ 1277 h 2830"/>
                  <a:gd name="T18" fmla="*/ 581 w 1517"/>
                  <a:gd name="T19" fmla="*/ 1385 h 2830"/>
                  <a:gd name="T20" fmla="*/ 586 w 1517"/>
                  <a:gd name="T21" fmla="*/ 1451 h 2830"/>
                  <a:gd name="T22" fmla="*/ 615 w 1517"/>
                  <a:gd name="T23" fmla="*/ 1481 h 2830"/>
                  <a:gd name="T24" fmla="*/ 652 w 1517"/>
                  <a:gd name="T25" fmla="*/ 1493 h 2830"/>
                  <a:gd name="T26" fmla="*/ 679 w 1517"/>
                  <a:gd name="T27" fmla="*/ 1495 h 2830"/>
                  <a:gd name="T28" fmla="*/ 770 w 1517"/>
                  <a:gd name="T29" fmla="*/ 1496 h 2830"/>
                  <a:gd name="T30" fmla="*/ 873 w 1517"/>
                  <a:gd name="T31" fmla="*/ 1500 h 2830"/>
                  <a:gd name="T32" fmla="*/ 983 w 1517"/>
                  <a:gd name="T33" fmla="*/ 1512 h 2830"/>
                  <a:gd name="T34" fmla="*/ 1094 w 1517"/>
                  <a:gd name="T35" fmla="*/ 1535 h 2830"/>
                  <a:gd name="T36" fmla="*/ 1202 w 1517"/>
                  <a:gd name="T37" fmla="*/ 1574 h 2830"/>
                  <a:gd name="T38" fmla="*/ 1302 w 1517"/>
                  <a:gd name="T39" fmla="*/ 1632 h 2830"/>
                  <a:gd name="T40" fmla="*/ 1389 w 1517"/>
                  <a:gd name="T41" fmla="*/ 1714 h 2830"/>
                  <a:gd name="T42" fmla="*/ 1456 w 1517"/>
                  <a:gd name="T43" fmla="*/ 1822 h 2830"/>
                  <a:gd name="T44" fmla="*/ 1501 w 1517"/>
                  <a:gd name="T45" fmla="*/ 1959 h 2830"/>
                  <a:gd name="T46" fmla="*/ 1517 w 1517"/>
                  <a:gd name="T47" fmla="*/ 2132 h 2830"/>
                  <a:gd name="T48" fmla="*/ 1497 w 1517"/>
                  <a:gd name="T49" fmla="*/ 2279 h 2830"/>
                  <a:gd name="T50" fmla="*/ 1440 w 1517"/>
                  <a:gd name="T51" fmla="*/ 2424 h 2830"/>
                  <a:gd name="T52" fmla="*/ 1347 w 1517"/>
                  <a:gd name="T53" fmla="*/ 2559 h 2830"/>
                  <a:gd name="T54" fmla="*/ 1224 w 1517"/>
                  <a:gd name="T55" fmla="*/ 2676 h 2830"/>
                  <a:gd name="T56" fmla="*/ 1071 w 1517"/>
                  <a:gd name="T57" fmla="*/ 2766 h 2830"/>
                  <a:gd name="T58" fmla="*/ 891 w 1517"/>
                  <a:gd name="T59" fmla="*/ 2819 h 2830"/>
                  <a:gd name="T60" fmla="*/ 692 w 1517"/>
                  <a:gd name="T61" fmla="*/ 2828 h 2830"/>
                  <a:gd name="T62" fmla="*/ 513 w 1517"/>
                  <a:gd name="T63" fmla="*/ 2793 h 2830"/>
                  <a:gd name="T64" fmla="*/ 361 w 1517"/>
                  <a:gd name="T65" fmla="*/ 2723 h 2830"/>
                  <a:gd name="T66" fmla="*/ 237 w 1517"/>
                  <a:gd name="T67" fmla="*/ 2624 h 2830"/>
                  <a:gd name="T68" fmla="*/ 140 w 1517"/>
                  <a:gd name="T69" fmla="*/ 2503 h 2830"/>
                  <a:gd name="T70" fmla="*/ 68 w 1517"/>
                  <a:gd name="T71" fmla="*/ 2368 h 2830"/>
                  <a:gd name="T72" fmla="*/ 22 w 1517"/>
                  <a:gd name="T73" fmla="*/ 2224 h 2830"/>
                  <a:gd name="T74" fmla="*/ 2 w 1517"/>
                  <a:gd name="T75" fmla="*/ 2080 h 2830"/>
                  <a:gd name="T76" fmla="*/ 5 w 1517"/>
                  <a:gd name="T77" fmla="*/ 1929 h 2830"/>
                  <a:gd name="T78" fmla="*/ 29 w 1517"/>
                  <a:gd name="T79" fmla="*/ 1767 h 2830"/>
                  <a:gd name="T80" fmla="*/ 77 w 1517"/>
                  <a:gd name="T81" fmla="*/ 1595 h 2830"/>
                  <a:gd name="T82" fmla="*/ 152 w 1517"/>
                  <a:gd name="T83" fmla="*/ 1415 h 2830"/>
                  <a:gd name="T84" fmla="*/ 257 w 1517"/>
                  <a:gd name="T85" fmla="*/ 1222 h 2830"/>
                  <a:gd name="T86" fmla="*/ 394 w 1517"/>
                  <a:gd name="T87" fmla="*/ 1014 h 2830"/>
                  <a:gd name="T88" fmla="*/ 565 w 1517"/>
                  <a:gd name="T89" fmla="*/ 790 h 2830"/>
                  <a:gd name="T90" fmla="*/ 774 w 1517"/>
                  <a:gd name="T91" fmla="*/ 547 h 2830"/>
                  <a:gd name="T92" fmla="*/ 1024 w 1517"/>
                  <a:gd name="T93" fmla="*/ 285 h 2830"/>
                  <a:gd name="T94" fmla="*/ 1318 w 1517"/>
                  <a:gd name="T95" fmla="*/ 0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17" h="2830">
                    <a:moveTo>
                      <a:pt x="1318" y="0"/>
                    </a:moveTo>
                    <a:lnTo>
                      <a:pt x="1497" y="139"/>
                    </a:lnTo>
                    <a:lnTo>
                      <a:pt x="1467" y="169"/>
                    </a:lnTo>
                    <a:lnTo>
                      <a:pt x="1434" y="203"/>
                    </a:lnTo>
                    <a:lnTo>
                      <a:pt x="1399" y="239"/>
                    </a:lnTo>
                    <a:lnTo>
                      <a:pt x="1364" y="277"/>
                    </a:lnTo>
                    <a:lnTo>
                      <a:pt x="1326" y="318"/>
                    </a:lnTo>
                    <a:lnTo>
                      <a:pt x="1286" y="361"/>
                    </a:lnTo>
                    <a:lnTo>
                      <a:pt x="1246" y="406"/>
                    </a:lnTo>
                    <a:lnTo>
                      <a:pt x="1205" y="452"/>
                    </a:lnTo>
                    <a:lnTo>
                      <a:pt x="1163" y="499"/>
                    </a:lnTo>
                    <a:lnTo>
                      <a:pt x="1121" y="548"/>
                    </a:lnTo>
                    <a:lnTo>
                      <a:pt x="1078" y="598"/>
                    </a:lnTo>
                    <a:lnTo>
                      <a:pt x="1036" y="649"/>
                    </a:lnTo>
                    <a:lnTo>
                      <a:pt x="994" y="700"/>
                    </a:lnTo>
                    <a:lnTo>
                      <a:pt x="954" y="751"/>
                    </a:lnTo>
                    <a:lnTo>
                      <a:pt x="913" y="803"/>
                    </a:lnTo>
                    <a:lnTo>
                      <a:pt x="874" y="854"/>
                    </a:lnTo>
                    <a:lnTo>
                      <a:pt x="836" y="906"/>
                    </a:lnTo>
                    <a:lnTo>
                      <a:pt x="801" y="956"/>
                    </a:lnTo>
                    <a:lnTo>
                      <a:pt x="766" y="1006"/>
                    </a:lnTo>
                    <a:lnTo>
                      <a:pt x="733" y="1055"/>
                    </a:lnTo>
                    <a:lnTo>
                      <a:pt x="704" y="1102"/>
                    </a:lnTo>
                    <a:lnTo>
                      <a:pt x="676" y="1148"/>
                    </a:lnTo>
                    <a:lnTo>
                      <a:pt x="652" y="1193"/>
                    </a:lnTo>
                    <a:lnTo>
                      <a:pt x="630" y="1236"/>
                    </a:lnTo>
                    <a:lnTo>
                      <a:pt x="613" y="1277"/>
                    </a:lnTo>
                    <a:lnTo>
                      <a:pt x="599" y="1315"/>
                    </a:lnTo>
                    <a:lnTo>
                      <a:pt x="587" y="1351"/>
                    </a:lnTo>
                    <a:lnTo>
                      <a:pt x="581" y="1385"/>
                    </a:lnTo>
                    <a:lnTo>
                      <a:pt x="579" y="1415"/>
                    </a:lnTo>
                    <a:lnTo>
                      <a:pt x="580" y="1435"/>
                    </a:lnTo>
                    <a:lnTo>
                      <a:pt x="586" y="1451"/>
                    </a:lnTo>
                    <a:lnTo>
                      <a:pt x="594" y="1464"/>
                    </a:lnTo>
                    <a:lnTo>
                      <a:pt x="604" y="1474"/>
                    </a:lnTo>
                    <a:lnTo>
                      <a:pt x="615" y="1481"/>
                    </a:lnTo>
                    <a:lnTo>
                      <a:pt x="627" y="1487"/>
                    </a:lnTo>
                    <a:lnTo>
                      <a:pt x="639" y="1491"/>
                    </a:lnTo>
                    <a:lnTo>
                      <a:pt x="652" y="1493"/>
                    </a:lnTo>
                    <a:lnTo>
                      <a:pt x="663" y="1495"/>
                    </a:lnTo>
                    <a:lnTo>
                      <a:pt x="672" y="1495"/>
                    </a:lnTo>
                    <a:lnTo>
                      <a:pt x="679" y="1495"/>
                    </a:lnTo>
                    <a:lnTo>
                      <a:pt x="708" y="1495"/>
                    </a:lnTo>
                    <a:lnTo>
                      <a:pt x="738" y="1495"/>
                    </a:lnTo>
                    <a:lnTo>
                      <a:pt x="770" y="1496"/>
                    </a:lnTo>
                    <a:lnTo>
                      <a:pt x="804" y="1497"/>
                    </a:lnTo>
                    <a:lnTo>
                      <a:pt x="838" y="1498"/>
                    </a:lnTo>
                    <a:lnTo>
                      <a:pt x="873" y="1500"/>
                    </a:lnTo>
                    <a:lnTo>
                      <a:pt x="910" y="1503"/>
                    </a:lnTo>
                    <a:lnTo>
                      <a:pt x="946" y="1507"/>
                    </a:lnTo>
                    <a:lnTo>
                      <a:pt x="983" y="1512"/>
                    </a:lnTo>
                    <a:lnTo>
                      <a:pt x="1020" y="1518"/>
                    </a:lnTo>
                    <a:lnTo>
                      <a:pt x="1058" y="1526"/>
                    </a:lnTo>
                    <a:lnTo>
                      <a:pt x="1094" y="1535"/>
                    </a:lnTo>
                    <a:lnTo>
                      <a:pt x="1131" y="1547"/>
                    </a:lnTo>
                    <a:lnTo>
                      <a:pt x="1167" y="1560"/>
                    </a:lnTo>
                    <a:lnTo>
                      <a:pt x="1202" y="1574"/>
                    </a:lnTo>
                    <a:lnTo>
                      <a:pt x="1237" y="1591"/>
                    </a:lnTo>
                    <a:lnTo>
                      <a:pt x="1271" y="1611"/>
                    </a:lnTo>
                    <a:lnTo>
                      <a:pt x="1302" y="1632"/>
                    </a:lnTo>
                    <a:lnTo>
                      <a:pt x="1333" y="1657"/>
                    </a:lnTo>
                    <a:lnTo>
                      <a:pt x="1362" y="1684"/>
                    </a:lnTo>
                    <a:lnTo>
                      <a:pt x="1389" y="1714"/>
                    </a:lnTo>
                    <a:lnTo>
                      <a:pt x="1414" y="1746"/>
                    </a:lnTo>
                    <a:lnTo>
                      <a:pt x="1436" y="1782"/>
                    </a:lnTo>
                    <a:lnTo>
                      <a:pt x="1456" y="1822"/>
                    </a:lnTo>
                    <a:lnTo>
                      <a:pt x="1474" y="1863"/>
                    </a:lnTo>
                    <a:lnTo>
                      <a:pt x="1489" y="1910"/>
                    </a:lnTo>
                    <a:lnTo>
                      <a:pt x="1501" y="1959"/>
                    </a:lnTo>
                    <a:lnTo>
                      <a:pt x="1509" y="2013"/>
                    </a:lnTo>
                    <a:lnTo>
                      <a:pt x="1515" y="2071"/>
                    </a:lnTo>
                    <a:lnTo>
                      <a:pt x="1517" y="2132"/>
                    </a:lnTo>
                    <a:lnTo>
                      <a:pt x="1515" y="2180"/>
                    </a:lnTo>
                    <a:lnTo>
                      <a:pt x="1508" y="2229"/>
                    </a:lnTo>
                    <a:lnTo>
                      <a:pt x="1497" y="2279"/>
                    </a:lnTo>
                    <a:lnTo>
                      <a:pt x="1482" y="2328"/>
                    </a:lnTo>
                    <a:lnTo>
                      <a:pt x="1463" y="2376"/>
                    </a:lnTo>
                    <a:lnTo>
                      <a:pt x="1440" y="2424"/>
                    </a:lnTo>
                    <a:lnTo>
                      <a:pt x="1413" y="2470"/>
                    </a:lnTo>
                    <a:lnTo>
                      <a:pt x="1382" y="2515"/>
                    </a:lnTo>
                    <a:lnTo>
                      <a:pt x="1347" y="2559"/>
                    </a:lnTo>
                    <a:lnTo>
                      <a:pt x="1310" y="2601"/>
                    </a:lnTo>
                    <a:lnTo>
                      <a:pt x="1269" y="2640"/>
                    </a:lnTo>
                    <a:lnTo>
                      <a:pt x="1224" y="2676"/>
                    </a:lnTo>
                    <a:lnTo>
                      <a:pt x="1176" y="2710"/>
                    </a:lnTo>
                    <a:lnTo>
                      <a:pt x="1125" y="2739"/>
                    </a:lnTo>
                    <a:lnTo>
                      <a:pt x="1071" y="2766"/>
                    </a:lnTo>
                    <a:lnTo>
                      <a:pt x="1014" y="2788"/>
                    </a:lnTo>
                    <a:lnTo>
                      <a:pt x="954" y="2806"/>
                    </a:lnTo>
                    <a:lnTo>
                      <a:pt x="891" y="2819"/>
                    </a:lnTo>
                    <a:lnTo>
                      <a:pt x="826" y="2827"/>
                    </a:lnTo>
                    <a:lnTo>
                      <a:pt x="759" y="2830"/>
                    </a:lnTo>
                    <a:lnTo>
                      <a:pt x="692" y="2828"/>
                    </a:lnTo>
                    <a:lnTo>
                      <a:pt x="629" y="2821"/>
                    </a:lnTo>
                    <a:lnTo>
                      <a:pt x="570" y="2809"/>
                    </a:lnTo>
                    <a:lnTo>
                      <a:pt x="513" y="2793"/>
                    </a:lnTo>
                    <a:lnTo>
                      <a:pt x="459" y="2773"/>
                    </a:lnTo>
                    <a:lnTo>
                      <a:pt x="409" y="2750"/>
                    </a:lnTo>
                    <a:lnTo>
                      <a:pt x="361" y="2723"/>
                    </a:lnTo>
                    <a:lnTo>
                      <a:pt x="317" y="2692"/>
                    </a:lnTo>
                    <a:lnTo>
                      <a:pt x="275" y="2660"/>
                    </a:lnTo>
                    <a:lnTo>
                      <a:pt x="237" y="2624"/>
                    </a:lnTo>
                    <a:lnTo>
                      <a:pt x="202" y="2586"/>
                    </a:lnTo>
                    <a:lnTo>
                      <a:pt x="169" y="2546"/>
                    </a:lnTo>
                    <a:lnTo>
                      <a:pt x="140" y="2503"/>
                    </a:lnTo>
                    <a:lnTo>
                      <a:pt x="112" y="2459"/>
                    </a:lnTo>
                    <a:lnTo>
                      <a:pt x="89" y="2414"/>
                    </a:lnTo>
                    <a:lnTo>
                      <a:pt x="68" y="2368"/>
                    </a:lnTo>
                    <a:lnTo>
                      <a:pt x="50" y="2321"/>
                    </a:lnTo>
                    <a:lnTo>
                      <a:pt x="35" y="2273"/>
                    </a:lnTo>
                    <a:lnTo>
                      <a:pt x="22" y="2224"/>
                    </a:lnTo>
                    <a:lnTo>
                      <a:pt x="12" y="2176"/>
                    </a:lnTo>
                    <a:lnTo>
                      <a:pt x="6" y="2128"/>
                    </a:lnTo>
                    <a:lnTo>
                      <a:pt x="2" y="2080"/>
                    </a:lnTo>
                    <a:lnTo>
                      <a:pt x="0" y="2032"/>
                    </a:lnTo>
                    <a:lnTo>
                      <a:pt x="1" y="1980"/>
                    </a:lnTo>
                    <a:lnTo>
                      <a:pt x="5" y="1929"/>
                    </a:lnTo>
                    <a:lnTo>
                      <a:pt x="10" y="1876"/>
                    </a:lnTo>
                    <a:lnTo>
                      <a:pt x="18" y="1822"/>
                    </a:lnTo>
                    <a:lnTo>
                      <a:pt x="29" y="1767"/>
                    </a:lnTo>
                    <a:lnTo>
                      <a:pt x="43" y="1711"/>
                    </a:lnTo>
                    <a:lnTo>
                      <a:pt x="58" y="1654"/>
                    </a:lnTo>
                    <a:lnTo>
                      <a:pt x="77" y="1595"/>
                    </a:lnTo>
                    <a:lnTo>
                      <a:pt x="99" y="1536"/>
                    </a:lnTo>
                    <a:lnTo>
                      <a:pt x="124" y="1476"/>
                    </a:lnTo>
                    <a:lnTo>
                      <a:pt x="152" y="1415"/>
                    </a:lnTo>
                    <a:lnTo>
                      <a:pt x="183" y="1352"/>
                    </a:lnTo>
                    <a:lnTo>
                      <a:pt x="218" y="1288"/>
                    </a:lnTo>
                    <a:lnTo>
                      <a:pt x="257" y="1222"/>
                    </a:lnTo>
                    <a:lnTo>
                      <a:pt x="299" y="1154"/>
                    </a:lnTo>
                    <a:lnTo>
                      <a:pt x="344" y="1085"/>
                    </a:lnTo>
                    <a:lnTo>
                      <a:pt x="394" y="1014"/>
                    </a:lnTo>
                    <a:lnTo>
                      <a:pt x="447" y="942"/>
                    </a:lnTo>
                    <a:lnTo>
                      <a:pt x="504" y="866"/>
                    </a:lnTo>
                    <a:lnTo>
                      <a:pt x="565" y="790"/>
                    </a:lnTo>
                    <a:lnTo>
                      <a:pt x="630" y="711"/>
                    </a:lnTo>
                    <a:lnTo>
                      <a:pt x="700" y="631"/>
                    </a:lnTo>
                    <a:lnTo>
                      <a:pt x="774" y="547"/>
                    </a:lnTo>
                    <a:lnTo>
                      <a:pt x="853" y="463"/>
                    </a:lnTo>
                    <a:lnTo>
                      <a:pt x="936" y="375"/>
                    </a:lnTo>
                    <a:lnTo>
                      <a:pt x="1024" y="285"/>
                    </a:lnTo>
                    <a:lnTo>
                      <a:pt x="1117" y="193"/>
                    </a:lnTo>
                    <a:lnTo>
                      <a:pt x="1215" y="97"/>
                    </a:lnTo>
                    <a:lnTo>
                      <a:pt x="1318" y="0"/>
                    </a:lnTo>
                    <a:close/>
                  </a:path>
                </a:pathLst>
              </a:custGeom>
              <a:solidFill>
                <a:schemeClr val="accent2"/>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endParaRPr lang="en-US">
                  <a:solidFill>
                    <a:schemeClr val="bg1"/>
                  </a:solidFill>
                </a:endParaRPr>
              </a:p>
            </p:txBody>
          </p:sp>
          <p:sp>
            <p:nvSpPr>
              <p:cNvPr id="29" name="Freeform 68">
                <a:extLst>
                  <a:ext uri="{FF2B5EF4-FFF2-40B4-BE49-F238E27FC236}">
                    <a16:creationId xmlns:a16="http://schemas.microsoft.com/office/drawing/2014/main" id="{6D98E355-B76C-4D6C-A569-BFCCBF1CC610}"/>
                  </a:ext>
                </a:extLst>
              </p:cNvPr>
              <p:cNvSpPr>
                <a:spLocks/>
              </p:cNvSpPr>
              <p:nvPr/>
            </p:nvSpPr>
            <p:spPr bwMode="gray">
              <a:xfrm rot="10800000">
                <a:off x="3571422" y="2525282"/>
                <a:ext cx="182786" cy="340924"/>
              </a:xfrm>
              <a:custGeom>
                <a:avLst/>
                <a:gdLst>
                  <a:gd name="T0" fmla="*/ 1471 w 1517"/>
                  <a:gd name="T1" fmla="*/ 165 h 2830"/>
                  <a:gd name="T2" fmla="*/ 1374 w 1517"/>
                  <a:gd name="T3" fmla="*/ 265 h 2830"/>
                  <a:gd name="T4" fmla="*/ 1256 w 1517"/>
                  <a:gd name="T5" fmla="*/ 394 h 2830"/>
                  <a:gd name="T6" fmla="*/ 1125 w 1517"/>
                  <a:gd name="T7" fmla="*/ 540 h 2830"/>
                  <a:gd name="T8" fmla="*/ 993 w 1517"/>
                  <a:gd name="T9" fmla="*/ 700 h 2830"/>
                  <a:gd name="T10" fmla="*/ 871 w 1517"/>
                  <a:gd name="T11" fmla="*/ 864 h 2830"/>
                  <a:gd name="T12" fmla="*/ 767 w 1517"/>
                  <a:gd name="T13" fmla="*/ 1025 h 2830"/>
                  <a:gd name="T14" fmla="*/ 689 w 1517"/>
                  <a:gd name="T15" fmla="*/ 1158 h 2830"/>
                  <a:gd name="T16" fmla="*/ 634 w 1517"/>
                  <a:gd name="T17" fmla="*/ 1253 h 2830"/>
                  <a:gd name="T18" fmla="*/ 603 w 1517"/>
                  <a:gd name="T19" fmla="*/ 1319 h 2830"/>
                  <a:gd name="T20" fmla="*/ 585 w 1517"/>
                  <a:gd name="T21" fmla="*/ 1363 h 2830"/>
                  <a:gd name="T22" fmla="*/ 579 w 1517"/>
                  <a:gd name="T23" fmla="*/ 1393 h 2830"/>
                  <a:gd name="T24" fmla="*/ 578 w 1517"/>
                  <a:gd name="T25" fmla="*/ 1415 h 2830"/>
                  <a:gd name="T26" fmla="*/ 591 w 1517"/>
                  <a:gd name="T27" fmla="*/ 1464 h 2830"/>
                  <a:gd name="T28" fmla="*/ 619 w 1517"/>
                  <a:gd name="T29" fmla="*/ 1487 h 2830"/>
                  <a:gd name="T30" fmla="*/ 655 w 1517"/>
                  <a:gd name="T31" fmla="*/ 1495 h 2830"/>
                  <a:gd name="T32" fmla="*/ 708 w 1517"/>
                  <a:gd name="T33" fmla="*/ 1495 h 2830"/>
                  <a:gd name="T34" fmla="*/ 804 w 1517"/>
                  <a:gd name="T35" fmla="*/ 1497 h 2830"/>
                  <a:gd name="T36" fmla="*/ 909 w 1517"/>
                  <a:gd name="T37" fmla="*/ 1503 h 2830"/>
                  <a:gd name="T38" fmla="*/ 1020 w 1517"/>
                  <a:gd name="T39" fmla="*/ 1518 h 2830"/>
                  <a:gd name="T40" fmla="*/ 1131 w 1517"/>
                  <a:gd name="T41" fmla="*/ 1547 h 2830"/>
                  <a:gd name="T42" fmla="*/ 1237 w 1517"/>
                  <a:gd name="T43" fmla="*/ 1591 h 2830"/>
                  <a:gd name="T44" fmla="*/ 1333 w 1517"/>
                  <a:gd name="T45" fmla="*/ 1657 h 2830"/>
                  <a:gd name="T46" fmla="*/ 1414 w 1517"/>
                  <a:gd name="T47" fmla="*/ 1746 h 2830"/>
                  <a:gd name="T48" fmla="*/ 1474 w 1517"/>
                  <a:gd name="T49" fmla="*/ 1863 h 2830"/>
                  <a:gd name="T50" fmla="*/ 1510 w 1517"/>
                  <a:gd name="T51" fmla="*/ 2013 h 2830"/>
                  <a:gd name="T52" fmla="*/ 1515 w 1517"/>
                  <a:gd name="T53" fmla="*/ 2180 h 2830"/>
                  <a:gd name="T54" fmla="*/ 1482 w 1517"/>
                  <a:gd name="T55" fmla="*/ 2328 h 2830"/>
                  <a:gd name="T56" fmla="*/ 1413 w 1517"/>
                  <a:gd name="T57" fmla="*/ 2470 h 2830"/>
                  <a:gd name="T58" fmla="*/ 1310 w 1517"/>
                  <a:gd name="T59" fmla="*/ 2601 h 2830"/>
                  <a:gd name="T60" fmla="*/ 1176 w 1517"/>
                  <a:gd name="T61" fmla="*/ 2710 h 2830"/>
                  <a:gd name="T62" fmla="*/ 1014 w 1517"/>
                  <a:gd name="T63" fmla="*/ 2788 h 2830"/>
                  <a:gd name="T64" fmla="*/ 826 w 1517"/>
                  <a:gd name="T65" fmla="*/ 2827 h 2830"/>
                  <a:gd name="T66" fmla="*/ 629 w 1517"/>
                  <a:gd name="T67" fmla="*/ 2821 h 2830"/>
                  <a:gd name="T68" fmla="*/ 459 w 1517"/>
                  <a:gd name="T69" fmla="*/ 2773 h 2830"/>
                  <a:gd name="T70" fmla="*/ 316 w 1517"/>
                  <a:gd name="T71" fmla="*/ 2692 h 2830"/>
                  <a:gd name="T72" fmla="*/ 201 w 1517"/>
                  <a:gd name="T73" fmla="*/ 2586 h 2830"/>
                  <a:gd name="T74" fmla="*/ 112 w 1517"/>
                  <a:gd name="T75" fmla="*/ 2459 h 2830"/>
                  <a:gd name="T76" fmla="*/ 50 w 1517"/>
                  <a:gd name="T77" fmla="*/ 2321 h 2830"/>
                  <a:gd name="T78" fmla="*/ 12 w 1517"/>
                  <a:gd name="T79" fmla="*/ 2176 h 2830"/>
                  <a:gd name="T80" fmla="*/ 0 w 1517"/>
                  <a:gd name="T81" fmla="*/ 2032 h 2830"/>
                  <a:gd name="T82" fmla="*/ 10 w 1517"/>
                  <a:gd name="T83" fmla="*/ 1876 h 2830"/>
                  <a:gd name="T84" fmla="*/ 42 w 1517"/>
                  <a:gd name="T85" fmla="*/ 1711 h 2830"/>
                  <a:gd name="T86" fmla="*/ 99 w 1517"/>
                  <a:gd name="T87" fmla="*/ 1536 h 2830"/>
                  <a:gd name="T88" fmla="*/ 184 w 1517"/>
                  <a:gd name="T89" fmla="*/ 1352 h 2830"/>
                  <a:gd name="T90" fmla="*/ 298 w 1517"/>
                  <a:gd name="T91" fmla="*/ 1154 h 2830"/>
                  <a:gd name="T92" fmla="*/ 446 w 1517"/>
                  <a:gd name="T93" fmla="*/ 942 h 2830"/>
                  <a:gd name="T94" fmla="*/ 630 w 1517"/>
                  <a:gd name="T95" fmla="*/ 711 h 2830"/>
                  <a:gd name="T96" fmla="*/ 853 w 1517"/>
                  <a:gd name="T97" fmla="*/ 463 h 2830"/>
                  <a:gd name="T98" fmla="*/ 1117 w 1517"/>
                  <a:gd name="T99" fmla="*/ 193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17" h="2830">
                    <a:moveTo>
                      <a:pt x="1317" y="0"/>
                    </a:moveTo>
                    <a:lnTo>
                      <a:pt x="1496" y="139"/>
                    </a:lnTo>
                    <a:lnTo>
                      <a:pt x="1471" y="165"/>
                    </a:lnTo>
                    <a:lnTo>
                      <a:pt x="1441" y="195"/>
                    </a:lnTo>
                    <a:lnTo>
                      <a:pt x="1409" y="229"/>
                    </a:lnTo>
                    <a:lnTo>
                      <a:pt x="1374" y="265"/>
                    </a:lnTo>
                    <a:lnTo>
                      <a:pt x="1336" y="305"/>
                    </a:lnTo>
                    <a:lnTo>
                      <a:pt x="1296" y="348"/>
                    </a:lnTo>
                    <a:lnTo>
                      <a:pt x="1256" y="394"/>
                    </a:lnTo>
                    <a:lnTo>
                      <a:pt x="1213" y="440"/>
                    </a:lnTo>
                    <a:lnTo>
                      <a:pt x="1169" y="489"/>
                    </a:lnTo>
                    <a:lnTo>
                      <a:pt x="1125" y="540"/>
                    </a:lnTo>
                    <a:lnTo>
                      <a:pt x="1081" y="593"/>
                    </a:lnTo>
                    <a:lnTo>
                      <a:pt x="1037" y="646"/>
                    </a:lnTo>
                    <a:lnTo>
                      <a:pt x="993" y="700"/>
                    </a:lnTo>
                    <a:lnTo>
                      <a:pt x="952" y="754"/>
                    </a:lnTo>
                    <a:lnTo>
                      <a:pt x="910" y="809"/>
                    </a:lnTo>
                    <a:lnTo>
                      <a:pt x="871" y="864"/>
                    </a:lnTo>
                    <a:lnTo>
                      <a:pt x="833" y="918"/>
                    </a:lnTo>
                    <a:lnTo>
                      <a:pt x="799" y="972"/>
                    </a:lnTo>
                    <a:lnTo>
                      <a:pt x="767" y="1025"/>
                    </a:lnTo>
                    <a:lnTo>
                      <a:pt x="738" y="1076"/>
                    </a:lnTo>
                    <a:lnTo>
                      <a:pt x="712" y="1120"/>
                    </a:lnTo>
                    <a:lnTo>
                      <a:pt x="689" y="1158"/>
                    </a:lnTo>
                    <a:lnTo>
                      <a:pt x="668" y="1194"/>
                    </a:lnTo>
                    <a:lnTo>
                      <a:pt x="650" y="1226"/>
                    </a:lnTo>
                    <a:lnTo>
                      <a:pt x="634" y="1253"/>
                    </a:lnTo>
                    <a:lnTo>
                      <a:pt x="622" y="1279"/>
                    </a:lnTo>
                    <a:lnTo>
                      <a:pt x="611" y="1300"/>
                    </a:lnTo>
                    <a:lnTo>
                      <a:pt x="603" y="1319"/>
                    </a:lnTo>
                    <a:lnTo>
                      <a:pt x="596" y="1336"/>
                    </a:lnTo>
                    <a:lnTo>
                      <a:pt x="590" y="1350"/>
                    </a:lnTo>
                    <a:lnTo>
                      <a:pt x="585" y="1363"/>
                    </a:lnTo>
                    <a:lnTo>
                      <a:pt x="582" y="1374"/>
                    </a:lnTo>
                    <a:lnTo>
                      <a:pt x="580" y="1384"/>
                    </a:lnTo>
                    <a:lnTo>
                      <a:pt x="579" y="1393"/>
                    </a:lnTo>
                    <a:lnTo>
                      <a:pt x="579" y="1401"/>
                    </a:lnTo>
                    <a:lnTo>
                      <a:pt x="578" y="1408"/>
                    </a:lnTo>
                    <a:lnTo>
                      <a:pt x="578" y="1415"/>
                    </a:lnTo>
                    <a:lnTo>
                      <a:pt x="580" y="1435"/>
                    </a:lnTo>
                    <a:lnTo>
                      <a:pt x="584" y="1451"/>
                    </a:lnTo>
                    <a:lnTo>
                      <a:pt x="591" y="1464"/>
                    </a:lnTo>
                    <a:lnTo>
                      <a:pt x="599" y="1474"/>
                    </a:lnTo>
                    <a:lnTo>
                      <a:pt x="608" y="1481"/>
                    </a:lnTo>
                    <a:lnTo>
                      <a:pt x="619" y="1487"/>
                    </a:lnTo>
                    <a:lnTo>
                      <a:pt x="631" y="1491"/>
                    </a:lnTo>
                    <a:lnTo>
                      <a:pt x="643" y="1493"/>
                    </a:lnTo>
                    <a:lnTo>
                      <a:pt x="655" y="1495"/>
                    </a:lnTo>
                    <a:lnTo>
                      <a:pt x="667" y="1495"/>
                    </a:lnTo>
                    <a:lnTo>
                      <a:pt x="678" y="1495"/>
                    </a:lnTo>
                    <a:lnTo>
                      <a:pt x="708" y="1495"/>
                    </a:lnTo>
                    <a:lnTo>
                      <a:pt x="737" y="1495"/>
                    </a:lnTo>
                    <a:lnTo>
                      <a:pt x="770" y="1496"/>
                    </a:lnTo>
                    <a:lnTo>
                      <a:pt x="804" y="1497"/>
                    </a:lnTo>
                    <a:lnTo>
                      <a:pt x="837" y="1498"/>
                    </a:lnTo>
                    <a:lnTo>
                      <a:pt x="873" y="1500"/>
                    </a:lnTo>
                    <a:lnTo>
                      <a:pt x="909" y="1503"/>
                    </a:lnTo>
                    <a:lnTo>
                      <a:pt x="946" y="1507"/>
                    </a:lnTo>
                    <a:lnTo>
                      <a:pt x="983" y="1512"/>
                    </a:lnTo>
                    <a:lnTo>
                      <a:pt x="1020" y="1518"/>
                    </a:lnTo>
                    <a:lnTo>
                      <a:pt x="1058" y="1526"/>
                    </a:lnTo>
                    <a:lnTo>
                      <a:pt x="1094" y="1535"/>
                    </a:lnTo>
                    <a:lnTo>
                      <a:pt x="1131" y="1547"/>
                    </a:lnTo>
                    <a:lnTo>
                      <a:pt x="1167" y="1560"/>
                    </a:lnTo>
                    <a:lnTo>
                      <a:pt x="1203" y="1574"/>
                    </a:lnTo>
                    <a:lnTo>
                      <a:pt x="1237" y="1591"/>
                    </a:lnTo>
                    <a:lnTo>
                      <a:pt x="1270" y="1611"/>
                    </a:lnTo>
                    <a:lnTo>
                      <a:pt x="1303" y="1632"/>
                    </a:lnTo>
                    <a:lnTo>
                      <a:pt x="1333" y="1657"/>
                    </a:lnTo>
                    <a:lnTo>
                      <a:pt x="1362" y="1684"/>
                    </a:lnTo>
                    <a:lnTo>
                      <a:pt x="1388" y="1714"/>
                    </a:lnTo>
                    <a:lnTo>
                      <a:pt x="1414" y="1746"/>
                    </a:lnTo>
                    <a:lnTo>
                      <a:pt x="1436" y="1782"/>
                    </a:lnTo>
                    <a:lnTo>
                      <a:pt x="1457" y="1822"/>
                    </a:lnTo>
                    <a:lnTo>
                      <a:pt x="1474" y="1863"/>
                    </a:lnTo>
                    <a:lnTo>
                      <a:pt x="1489" y="1910"/>
                    </a:lnTo>
                    <a:lnTo>
                      <a:pt x="1500" y="1959"/>
                    </a:lnTo>
                    <a:lnTo>
                      <a:pt x="1510" y="2013"/>
                    </a:lnTo>
                    <a:lnTo>
                      <a:pt x="1515" y="2071"/>
                    </a:lnTo>
                    <a:lnTo>
                      <a:pt x="1517" y="2132"/>
                    </a:lnTo>
                    <a:lnTo>
                      <a:pt x="1515" y="2180"/>
                    </a:lnTo>
                    <a:lnTo>
                      <a:pt x="1508" y="2229"/>
                    </a:lnTo>
                    <a:lnTo>
                      <a:pt x="1497" y="2279"/>
                    </a:lnTo>
                    <a:lnTo>
                      <a:pt x="1482" y="2328"/>
                    </a:lnTo>
                    <a:lnTo>
                      <a:pt x="1463" y="2376"/>
                    </a:lnTo>
                    <a:lnTo>
                      <a:pt x="1439" y="2424"/>
                    </a:lnTo>
                    <a:lnTo>
                      <a:pt x="1413" y="2470"/>
                    </a:lnTo>
                    <a:lnTo>
                      <a:pt x="1382" y="2515"/>
                    </a:lnTo>
                    <a:lnTo>
                      <a:pt x="1347" y="2559"/>
                    </a:lnTo>
                    <a:lnTo>
                      <a:pt x="1310" y="2601"/>
                    </a:lnTo>
                    <a:lnTo>
                      <a:pt x="1268" y="2640"/>
                    </a:lnTo>
                    <a:lnTo>
                      <a:pt x="1224" y="2676"/>
                    </a:lnTo>
                    <a:lnTo>
                      <a:pt x="1176" y="2710"/>
                    </a:lnTo>
                    <a:lnTo>
                      <a:pt x="1125" y="2739"/>
                    </a:lnTo>
                    <a:lnTo>
                      <a:pt x="1070" y="2766"/>
                    </a:lnTo>
                    <a:lnTo>
                      <a:pt x="1014" y="2788"/>
                    </a:lnTo>
                    <a:lnTo>
                      <a:pt x="954" y="2806"/>
                    </a:lnTo>
                    <a:lnTo>
                      <a:pt x="891" y="2819"/>
                    </a:lnTo>
                    <a:lnTo>
                      <a:pt x="826" y="2827"/>
                    </a:lnTo>
                    <a:lnTo>
                      <a:pt x="758" y="2830"/>
                    </a:lnTo>
                    <a:lnTo>
                      <a:pt x="693" y="2828"/>
                    </a:lnTo>
                    <a:lnTo>
                      <a:pt x="629" y="2821"/>
                    </a:lnTo>
                    <a:lnTo>
                      <a:pt x="569" y="2809"/>
                    </a:lnTo>
                    <a:lnTo>
                      <a:pt x="513" y="2793"/>
                    </a:lnTo>
                    <a:lnTo>
                      <a:pt x="459" y="2773"/>
                    </a:lnTo>
                    <a:lnTo>
                      <a:pt x="409" y="2750"/>
                    </a:lnTo>
                    <a:lnTo>
                      <a:pt x="361" y="2723"/>
                    </a:lnTo>
                    <a:lnTo>
                      <a:pt x="316" y="2692"/>
                    </a:lnTo>
                    <a:lnTo>
                      <a:pt x="275" y="2660"/>
                    </a:lnTo>
                    <a:lnTo>
                      <a:pt x="237" y="2624"/>
                    </a:lnTo>
                    <a:lnTo>
                      <a:pt x="201" y="2586"/>
                    </a:lnTo>
                    <a:lnTo>
                      <a:pt x="168" y="2546"/>
                    </a:lnTo>
                    <a:lnTo>
                      <a:pt x="139" y="2503"/>
                    </a:lnTo>
                    <a:lnTo>
                      <a:pt x="112" y="2459"/>
                    </a:lnTo>
                    <a:lnTo>
                      <a:pt x="89" y="2414"/>
                    </a:lnTo>
                    <a:lnTo>
                      <a:pt x="67" y="2368"/>
                    </a:lnTo>
                    <a:lnTo>
                      <a:pt x="50" y="2321"/>
                    </a:lnTo>
                    <a:lnTo>
                      <a:pt x="35" y="2273"/>
                    </a:lnTo>
                    <a:lnTo>
                      <a:pt x="22" y="2224"/>
                    </a:lnTo>
                    <a:lnTo>
                      <a:pt x="12" y="2176"/>
                    </a:lnTo>
                    <a:lnTo>
                      <a:pt x="5" y="2128"/>
                    </a:lnTo>
                    <a:lnTo>
                      <a:pt x="1" y="2080"/>
                    </a:lnTo>
                    <a:lnTo>
                      <a:pt x="0" y="2032"/>
                    </a:lnTo>
                    <a:lnTo>
                      <a:pt x="1" y="1980"/>
                    </a:lnTo>
                    <a:lnTo>
                      <a:pt x="4" y="1929"/>
                    </a:lnTo>
                    <a:lnTo>
                      <a:pt x="10" y="1876"/>
                    </a:lnTo>
                    <a:lnTo>
                      <a:pt x="18" y="1822"/>
                    </a:lnTo>
                    <a:lnTo>
                      <a:pt x="29" y="1767"/>
                    </a:lnTo>
                    <a:lnTo>
                      <a:pt x="42" y="1711"/>
                    </a:lnTo>
                    <a:lnTo>
                      <a:pt x="58" y="1654"/>
                    </a:lnTo>
                    <a:lnTo>
                      <a:pt x="78" y="1595"/>
                    </a:lnTo>
                    <a:lnTo>
                      <a:pt x="99" y="1536"/>
                    </a:lnTo>
                    <a:lnTo>
                      <a:pt x="124" y="1476"/>
                    </a:lnTo>
                    <a:lnTo>
                      <a:pt x="152" y="1415"/>
                    </a:lnTo>
                    <a:lnTo>
                      <a:pt x="184" y="1352"/>
                    </a:lnTo>
                    <a:lnTo>
                      <a:pt x="218" y="1288"/>
                    </a:lnTo>
                    <a:lnTo>
                      <a:pt x="256" y="1222"/>
                    </a:lnTo>
                    <a:lnTo>
                      <a:pt x="298" y="1154"/>
                    </a:lnTo>
                    <a:lnTo>
                      <a:pt x="344" y="1085"/>
                    </a:lnTo>
                    <a:lnTo>
                      <a:pt x="393" y="1014"/>
                    </a:lnTo>
                    <a:lnTo>
                      <a:pt x="446" y="942"/>
                    </a:lnTo>
                    <a:lnTo>
                      <a:pt x="503" y="866"/>
                    </a:lnTo>
                    <a:lnTo>
                      <a:pt x="565" y="790"/>
                    </a:lnTo>
                    <a:lnTo>
                      <a:pt x="630" y="711"/>
                    </a:lnTo>
                    <a:lnTo>
                      <a:pt x="700" y="631"/>
                    </a:lnTo>
                    <a:lnTo>
                      <a:pt x="774" y="547"/>
                    </a:lnTo>
                    <a:lnTo>
                      <a:pt x="853" y="463"/>
                    </a:lnTo>
                    <a:lnTo>
                      <a:pt x="936" y="375"/>
                    </a:lnTo>
                    <a:lnTo>
                      <a:pt x="1024" y="285"/>
                    </a:lnTo>
                    <a:lnTo>
                      <a:pt x="1117" y="193"/>
                    </a:lnTo>
                    <a:lnTo>
                      <a:pt x="1215" y="97"/>
                    </a:lnTo>
                    <a:lnTo>
                      <a:pt x="1317" y="0"/>
                    </a:lnTo>
                    <a:close/>
                  </a:path>
                </a:pathLst>
              </a:custGeom>
              <a:solidFill>
                <a:schemeClr val="accent2"/>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endParaRPr lang="en-US" dirty="0">
                  <a:solidFill>
                    <a:schemeClr val="bg1"/>
                  </a:solidFill>
                </a:endParaRPr>
              </a:p>
            </p:txBody>
          </p:sp>
        </p:grpSp>
        <p:sp>
          <p:nvSpPr>
            <p:cNvPr id="27" name="Rectangle 26">
              <a:extLst>
                <a:ext uri="{FF2B5EF4-FFF2-40B4-BE49-F238E27FC236}">
                  <a16:creationId xmlns:a16="http://schemas.microsoft.com/office/drawing/2014/main" id="{27438149-3FF2-424E-909F-33108AF4F5FB}"/>
                </a:ext>
              </a:extLst>
            </p:cNvPr>
            <p:cNvSpPr/>
            <p:nvPr/>
          </p:nvSpPr>
          <p:spPr>
            <a:xfrm>
              <a:off x="4182918" y="1554623"/>
              <a:ext cx="2904149" cy="1484252"/>
            </a:xfrm>
            <a:prstGeom prst="rect">
              <a:avLst/>
            </a:prstGeom>
          </p:spPr>
          <p:txBody>
            <a:bodyPr wrap="square" lIns="0" tIns="0" rIns="0" bIns="0">
              <a:spAutoFit/>
            </a:bodyPr>
            <a:lstStyle/>
            <a:p>
              <a:pPr>
                <a:lnSpc>
                  <a:spcPct val="110000"/>
                </a:lnSpc>
              </a:pPr>
              <a:r>
                <a:rPr lang="en-US" sz="800" dirty="0"/>
                <a:t>Students have expressed how much they have enjoyed teletherapy: being able to go into a room without their parents bugging them, or not having to go at an inconvenient time of the day or take time away from being with their friends.</a:t>
              </a:r>
            </a:p>
            <a:p>
              <a:pPr>
                <a:lnSpc>
                  <a:spcPct val="110000"/>
                </a:lnSpc>
                <a:spcBef>
                  <a:spcPts val="800"/>
                </a:spcBef>
              </a:pPr>
              <a:r>
                <a:rPr lang="en-US" sz="800" dirty="0"/>
                <a:t>I haven’t had anyone say they didn’t want teletherapy or start teletherapy and then change to in-person.”</a:t>
              </a:r>
            </a:p>
            <a:p>
              <a:pPr>
                <a:lnSpc>
                  <a:spcPct val="110000"/>
                </a:lnSpc>
              </a:pPr>
              <a:endParaRPr lang="en-US" sz="800" dirty="0"/>
            </a:p>
            <a:p>
              <a:pPr algn="r">
                <a:lnSpc>
                  <a:spcPct val="110000"/>
                </a:lnSpc>
                <a:spcBef>
                  <a:spcPts val="200"/>
                </a:spcBef>
              </a:pPr>
              <a:r>
                <a:rPr lang="en-US" sz="600" dirty="0"/>
                <a:t>Andrea </a:t>
              </a:r>
              <a:r>
                <a:rPr lang="en-US" sz="600" dirty="0" err="1"/>
                <a:t>Ambroson</a:t>
              </a:r>
              <a:r>
                <a:rPr lang="en-US" sz="600" dirty="0"/>
                <a:t>, </a:t>
              </a:r>
            </a:p>
            <a:p>
              <a:pPr algn="r">
                <a:lnSpc>
                  <a:spcPct val="110000"/>
                </a:lnSpc>
                <a:spcBef>
                  <a:spcPts val="200"/>
                </a:spcBef>
              </a:pPr>
              <a:r>
                <a:rPr lang="en-US" sz="600" dirty="0">
                  <a:latin typeface="+mj-lt"/>
                </a:rPr>
                <a:t>Director of Special Services &amp; Student Services, Smithville SD, MO</a:t>
              </a:r>
            </a:p>
          </p:txBody>
        </p:sp>
      </p:grpSp>
      <p:grpSp>
        <p:nvGrpSpPr>
          <p:cNvPr id="7" name="Group 6">
            <a:extLst>
              <a:ext uri="{FF2B5EF4-FFF2-40B4-BE49-F238E27FC236}">
                <a16:creationId xmlns:a16="http://schemas.microsoft.com/office/drawing/2014/main" id="{B71190B7-8382-4B87-8A84-32381AD55EB9}"/>
              </a:ext>
            </a:extLst>
          </p:cNvPr>
          <p:cNvGrpSpPr/>
          <p:nvPr/>
        </p:nvGrpSpPr>
        <p:grpSpPr>
          <a:xfrm>
            <a:off x="1406124" y="995666"/>
            <a:ext cx="640080" cy="640080"/>
            <a:chOff x="1406124" y="995666"/>
            <a:chExt cx="640080" cy="640080"/>
          </a:xfrm>
        </p:grpSpPr>
        <p:sp>
          <p:nvSpPr>
            <p:cNvPr id="31" name="Oval 30">
              <a:extLst>
                <a:ext uri="{FF2B5EF4-FFF2-40B4-BE49-F238E27FC236}">
                  <a16:creationId xmlns:a16="http://schemas.microsoft.com/office/drawing/2014/main" id="{83A21212-D04B-41AB-9D93-9E01FDB4DD2C}"/>
                </a:ext>
              </a:extLst>
            </p:cNvPr>
            <p:cNvSpPr/>
            <p:nvPr/>
          </p:nvSpPr>
          <p:spPr bwMode="gray">
            <a:xfrm>
              <a:off x="1406124" y="995666"/>
              <a:ext cx="640080" cy="64008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3" name="Oval 32">
              <a:extLst>
                <a:ext uri="{FF2B5EF4-FFF2-40B4-BE49-F238E27FC236}">
                  <a16:creationId xmlns:a16="http://schemas.microsoft.com/office/drawing/2014/main" id="{69B979A4-6277-4988-87DD-1FB64B5CEB29}"/>
                </a:ext>
              </a:extLst>
            </p:cNvPr>
            <p:cNvSpPr/>
            <p:nvPr/>
          </p:nvSpPr>
          <p:spPr bwMode="gray">
            <a:xfrm>
              <a:off x="1451844" y="1041386"/>
              <a:ext cx="548640" cy="548640"/>
            </a:xfrm>
            <a:prstGeom prst="ellipse">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pic>
          <p:nvPicPr>
            <p:cNvPr id="34" name="Picture 33" descr="A close up of a logo&#10;&#10;Description automatically generated">
              <a:extLst>
                <a:ext uri="{FF2B5EF4-FFF2-40B4-BE49-F238E27FC236}">
                  <a16:creationId xmlns:a16="http://schemas.microsoft.com/office/drawing/2014/main" id="{49FAC949-B552-49C5-B429-4039200F9C32}"/>
                </a:ext>
              </a:extLst>
            </p:cNvPr>
            <p:cNvPicPr>
              <a:picLocks noChangeAspect="1"/>
            </p:cNvPicPr>
            <p:nvPr/>
          </p:nvPicPr>
          <p:blipFill>
            <a:blip r:embed="rId6">
              <a:lum bright="70000" contrast="-70000"/>
            </a:blip>
            <a:stretch>
              <a:fillRect/>
            </a:stretch>
          </p:blipFill>
          <p:spPr>
            <a:xfrm>
              <a:off x="1543284" y="1112285"/>
              <a:ext cx="365760" cy="347472"/>
            </a:xfrm>
            <a:prstGeom prst="rect">
              <a:avLst/>
            </a:prstGeom>
          </p:spPr>
        </p:pic>
      </p:grpSp>
    </p:spTree>
    <p:extLst>
      <p:ext uri="{BB962C8B-B14F-4D97-AF65-F5344CB8AC3E}">
        <p14:creationId xmlns:p14="http://schemas.microsoft.com/office/powerpoint/2010/main" val="3198763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Oval 22">
            <a:extLst>
              <a:ext uri="{FF2B5EF4-FFF2-40B4-BE49-F238E27FC236}">
                <a16:creationId xmlns:a16="http://schemas.microsoft.com/office/drawing/2014/main" id="{F935E692-7AF8-4B7B-BC3C-D2C89B56469C}"/>
              </a:ext>
            </a:extLst>
          </p:cNvPr>
          <p:cNvSpPr/>
          <p:nvPr/>
        </p:nvSpPr>
        <p:spPr bwMode="gray">
          <a:xfrm>
            <a:off x="2835831" y="1241278"/>
            <a:ext cx="731520" cy="73152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4" name="Oval 23">
            <a:extLst>
              <a:ext uri="{FF2B5EF4-FFF2-40B4-BE49-F238E27FC236}">
                <a16:creationId xmlns:a16="http://schemas.microsoft.com/office/drawing/2014/main" id="{7335A537-6C87-4B9F-A316-B32B3D6AAB3B}"/>
              </a:ext>
            </a:extLst>
          </p:cNvPr>
          <p:cNvSpPr/>
          <p:nvPr/>
        </p:nvSpPr>
        <p:spPr bwMode="gray">
          <a:xfrm>
            <a:off x="2876471" y="1281918"/>
            <a:ext cx="650240" cy="650240"/>
          </a:xfrm>
          <a:prstGeom prst="ellipse">
            <a:avLst/>
          </a:prstGeom>
          <a:solidFill>
            <a:schemeClr val="accent5"/>
          </a:solid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ext Placeholder 1">
            <a:extLst>
              <a:ext uri="{FF2B5EF4-FFF2-40B4-BE49-F238E27FC236}">
                <a16:creationId xmlns:a16="http://schemas.microsoft.com/office/drawing/2014/main" id="{3ED463ED-C5B9-4253-8D6F-BABC53526899}"/>
              </a:ext>
            </a:extLst>
          </p:cNvPr>
          <p:cNvSpPr>
            <a:spLocks noGrp="1"/>
          </p:cNvSpPr>
          <p:nvPr>
            <p:ph type="body" sz="quarter" idx="15"/>
          </p:nvPr>
        </p:nvSpPr>
        <p:spPr>
          <a:xfrm>
            <a:off x="280194" y="640267"/>
            <a:ext cx="5928773" cy="184666"/>
          </a:xfrm>
        </p:spPr>
        <p:txBody>
          <a:bodyPr/>
          <a:lstStyle/>
          <a:p>
            <a:r>
              <a:rPr lang="en-US" dirty="0"/>
              <a:t>Tech Solutions Aim to Address Full Spectrum of Mental Health Needs</a:t>
            </a:r>
          </a:p>
        </p:txBody>
      </p:sp>
      <p:sp>
        <p:nvSpPr>
          <p:cNvPr id="3" name="Text Placeholder 2">
            <a:extLst>
              <a:ext uri="{FF2B5EF4-FFF2-40B4-BE49-F238E27FC236}">
                <a16:creationId xmlns:a16="http://schemas.microsoft.com/office/drawing/2014/main" id="{DBFAC559-1BFB-4D57-8142-8AC784E05DC3}"/>
              </a:ext>
            </a:extLst>
          </p:cNvPr>
          <p:cNvSpPr>
            <a:spLocks noGrp="1"/>
          </p:cNvSpPr>
          <p:nvPr>
            <p:ph type="body" sz="quarter" idx="16"/>
          </p:nvPr>
        </p:nvSpPr>
        <p:spPr>
          <a:xfrm>
            <a:off x="280193" y="112762"/>
            <a:ext cx="4633501" cy="123111"/>
          </a:xfrm>
        </p:spPr>
        <p:txBody>
          <a:bodyPr/>
          <a:lstStyle/>
          <a:p>
            <a:r>
              <a:rPr lang="en-US" dirty="0"/>
              <a:t>Practice #10: Tech-Enabled Mental Health Support</a:t>
            </a:r>
          </a:p>
        </p:txBody>
      </p:sp>
      <p:sp>
        <p:nvSpPr>
          <p:cNvPr id="4" name="Text Placeholder 3">
            <a:extLst>
              <a:ext uri="{FF2B5EF4-FFF2-40B4-BE49-F238E27FC236}">
                <a16:creationId xmlns:a16="http://schemas.microsoft.com/office/drawing/2014/main" id="{F8059701-DA8D-4911-904E-FB5728AEB3F7}"/>
              </a:ext>
            </a:extLst>
          </p:cNvPr>
          <p:cNvSpPr>
            <a:spLocks noGrp="1"/>
          </p:cNvSpPr>
          <p:nvPr>
            <p:ph type="body" sz="quarter" idx="18"/>
          </p:nvPr>
        </p:nvSpPr>
        <p:spPr>
          <a:xfrm>
            <a:off x="1630574" y="4292769"/>
            <a:ext cx="4770226" cy="507831"/>
          </a:xfrm>
        </p:spPr>
        <p:txBody>
          <a:bodyPr/>
          <a:lstStyle/>
          <a:p>
            <a:r>
              <a:rPr lang="en-US" dirty="0">
                <a:solidFill>
                  <a:sysClr val="windowText" lastClr="000000"/>
                </a:solidFill>
              </a:rPr>
              <a:t>Source: Samuel, S., “</a:t>
            </a:r>
            <a:r>
              <a:rPr lang="en-US" dirty="0">
                <a:solidFill>
                  <a:sysClr val="windowText" lastClr="000000"/>
                </a:solidFill>
                <a:hlinkClick r:id="rId2">
                  <a:extLst>
                    <a:ext uri="{A12FA001-AC4F-418D-AE19-62706E023703}">
                      <ahyp:hlinkClr xmlns:ahyp="http://schemas.microsoft.com/office/drawing/2018/hyperlinkcolor" val="tx"/>
                    </a:ext>
                  </a:extLst>
                </a:hlinkClick>
              </a:rPr>
              <a:t>These apps make a game out of relieving anxiety. They may be onto something.</a:t>
            </a:r>
            <a:r>
              <a:rPr lang="en-US" dirty="0">
                <a:solidFill>
                  <a:sysClr val="windowText" lastClr="000000"/>
                </a:solidFill>
              </a:rPr>
              <a:t>,” </a:t>
            </a:r>
            <a:r>
              <a:rPr lang="en-US" i="1" dirty="0">
                <a:solidFill>
                  <a:sysClr val="windowText" lastClr="000000"/>
                </a:solidFill>
              </a:rPr>
              <a:t>Vox.com</a:t>
            </a:r>
            <a:r>
              <a:rPr lang="en-US" dirty="0">
                <a:solidFill>
                  <a:sysClr val="windowText" lastClr="000000"/>
                </a:solidFill>
              </a:rPr>
              <a:t>, September 25, 2019; Worthen-Chaudhari, L., et. al., “</a:t>
            </a:r>
            <a:r>
              <a:rPr lang="en-US" dirty="0">
                <a:solidFill>
                  <a:sysClr val="windowText" lastClr="000000"/>
                </a:solidFill>
                <a:hlinkClick r:id="rId3">
                  <a:extLst>
                    <a:ext uri="{A12FA001-AC4F-418D-AE19-62706E023703}">
                      <ahyp:hlinkClr xmlns:ahyp="http://schemas.microsoft.com/office/drawing/2018/hyperlinkcolor" val="tx"/>
                    </a:ext>
                  </a:extLst>
                </a:hlinkClick>
              </a:rPr>
              <a:t>Reducing concussion symptoms among teenage youth: Evaluation of a mobile health app</a:t>
            </a:r>
            <a:r>
              <a:rPr lang="en-US" dirty="0">
                <a:solidFill>
                  <a:sysClr val="windowText" lastClr="000000"/>
                </a:solidFill>
              </a:rPr>
              <a:t>,” </a:t>
            </a:r>
            <a:r>
              <a:rPr lang="en-US" i="1" dirty="0">
                <a:solidFill>
                  <a:sysClr val="windowText" lastClr="000000"/>
                </a:solidFill>
              </a:rPr>
              <a:t>Brain Injury</a:t>
            </a:r>
            <a:r>
              <a:rPr lang="en-US" dirty="0">
                <a:solidFill>
                  <a:sysClr val="windowText" lastClr="000000"/>
                </a:solidFill>
              </a:rPr>
              <a:t>, June 2017, pp. 1279-1286; </a:t>
            </a:r>
            <a:r>
              <a:rPr lang="en-US" dirty="0" err="1">
                <a:solidFill>
                  <a:sysClr val="windowText" lastClr="000000"/>
                </a:solidFill>
              </a:rPr>
              <a:t>Ropeke</a:t>
            </a:r>
            <a:r>
              <a:rPr lang="en-US" dirty="0">
                <a:solidFill>
                  <a:sysClr val="windowText" lastClr="000000"/>
                </a:solidFill>
              </a:rPr>
              <a:t>, Ann Marie, et. al., “</a:t>
            </a:r>
            <a:r>
              <a:rPr lang="en-US" dirty="0">
                <a:solidFill>
                  <a:sysClr val="windowText" lastClr="000000"/>
                </a:solidFill>
                <a:hlinkClick r:id="rId4">
                  <a:extLst>
                    <a:ext uri="{A12FA001-AC4F-418D-AE19-62706E023703}">
                      <ahyp:hlinkClr xmlns:ahyp="http://schemas.microsoft.com/office/drawing/2018/hyperlinkcolor" val="tx"/>
                    </a:ext>
                  </a:extLst>
                </a:hlinkClick>
              </a:rPr>
              <a:t>Randomized Controlled Trial of </a:t>
            </a:r>
            <a:r>
              <a:rPr lang="en-US" dirty="0" err="1">
                <a:solidFill>
                  <a:sysClr val="windowText" lastClr="000000"/>
                </a:solidFill>
                <a:hlinkClick r:id="rId4">
                  <a:extLst>
                    <a:ext uri="{A12FA001-AC4F-418D-AE19-62706E023703}">
                      <ahyp:hlinkClr xmlns:ahyp="http://schemas.microsoft.com/office/drawing/2018/hyperlinkcolor" val="tx"/>
                    </a:ext>
                  </a:extLst>
                </a:hlinkClick>
              </a:rPr>
              <a:t>SuperBetter</a:t>
            </a:r>
            <a:r>
              <a:rPr lang="en-US" dirty="0">
                <a:solidFill>
                  <a:sysClr val="windowText" lastClr="000000"/>
                </a:solidFill>
                <a:hlinkClick r:id="rId4">
                  <a:extLst>
                    <a:ext uri="{A12FA001-AC4F-418D-AE19-62706E023703}">
                      <ahyp:hlinkClr xmlns:ahyp="http://schemas.microsoft.com/office/drawing/2018/hyperlinkcolor" val="tx"/>
                    </a:ext>
                  </a:extLst>
                </a:hlinkClick>
              </a:rPr>
              <a:t>, a Smartphone-Based/Internet-Based Self-Help Tool to Reduce Depressive Symptoms</a:t>
            </a:r>
            <a:r>
              <a:rPr lang="en-US" dirty="0">
                <a:solidFill>
                  <a:sysClr val="windowText" lastClr="000000"/>
                </a:solidFill>
              </a:rPr>
              <a:t>,” </a:t>
            </a:r>
            <a:r>
              <a:rPr lang="en-US" i="1" dirty="0">
                <a:solidFill>
                  <a:sysClr val="windowText" lastClr="000000"/>
                </a:solidFill>
              </a:rPr>
              <a:t>Games for Health Journal</a:t>
            </a:r>
            <a:r>
              <a:rPr lang="en-US" dirty="0">
                <a:solidFill>
                  <a:sysClr val="windowText" lastClr="000000"/>
                </a:solidFill>
              </a:rPr>
              <a:t>, April 2015, Vol. 4(3); Fitzpatrick, KK, et. al., “</a:t>
            </a:r>
            <a:r>
              <a:rPr lang="en-US" dirty="0">
                <a:solidFill>
                  <a:sysClr val="windowText" lastClr="000000"/>
                </a:solidFill>
                <a:hlinkClick r:id="rId5" action="ppaction://hlinkfile">
                  <a:extLst>
                    <a:ext uri="{A12FA001-AC4F-418D-AE19-62706E023703}">
                      <ahyp:hlinkClr xmlns:ahyp="http://schemas.microsoft.com/office/drawing/2018/hyperlinkcolor" val="tx"/>
                    </a:ext>
                  </a:extLst>
                </a:hlinkClick>
              </a:rPr>
              <a:t>Delivering Cognitive Behavior Therapy to Young Adults With Symptoms of Depression and Anxiety Using a Fully Automated Conversational Agent (</a:t>
            </a:r>
            <a:r>
              <a:rPr lang="en-US" dirty="0" err="1">
                <a:solidFill>
                  <a:sysClr val="windowText" lastClr="000000"/>
                </a:solidFill>
                <a:hlinkClick r:id="rId5" action="ppaction://hlinkfile">
                  <a:extLst>
                    <a:ext uri="{A12FA001-AC4F-418D-AE19-62706E023703}">
                      <ahyp:hlinkClr xmlns:ahyp="http://schemas.microsoft.com/office/drawing/2018/hyperlinkcolor" val="tx"/>
                    </a:ext>
                  </a:extLst>
                </a:hlinkClick>
              </a:rPr>
              <a:t>Woebot</a:t>
            </a:r>
            <a:r>
              <a:rPr lang="en-US" dirty="0">
                <a:solidFill>
                  <a:sysClr val="windowText" lastClr="000000"/>
                </a:solidFill>
                <a:hlinkClick r:id="rId5" action="ppaction://hlinkfile">
                  <a:extLst>
                    <a:ext uri="{A12FA001-AC4F-418D-AE19-62706E023703}">
                      <ahyp:hlinkClr xmlns:ahyp="http://schemas.microsoft.com/office/drawing/2018/hyperlinkcolor" val="tx"/>
                    </a:ext>
                  </a:extLst>
                </a:hlinkClick>
              </a:rPr>
              <a:t>): A Randomized Controlled Trial</a:t>
            </a:r>
            <a:r>
              <a:rPr lang="en-US" dirty="0">
                <a:solidFill>
                  <a:sysClr val="windowText" lastClr="000000"/>
                </a:solidFill>
              </a:rPr>
              <a:t>,” </a:t>
            </a:r>
            <a:r>
              <a:rPr lang="en-US" i="1" dirty="0">
                <a:solidFill>
                  <a:sysClr val="windowText" lastClr="000000"/>
                </a:solidFill>
              </a:rPr>
              <a:t>JMIR Mental Health</a:t>
            </a:r>
            <a:r>
              <a:rPr lang="en-US" dirty="0">
                <a:solidFill>
                  <a:sysClr val="windowText" lastClr="000000"/>
                </a:solidFill>
              </a:rPr>
              <a:t>, Apr-Jun 2017, 4(2): e19; EAB interviews and analysis.</a:t>
            </a:r>
          </a:p>
        </p:txBody>
      </p:sp>
      <p:sp>
        <p:nvSpPr>
          <p:cNvPr id="6" name="Title 5">
            <a:extLst>
              <a:ext uri="{FF2B5EF4-FFF2-40B4-BE49-F238E27FC236}">
                <a16:creationId xmlns:a16="http://schemas.microsoft.com/office/drawing/2014/main" id="{67EF20AE-E57B-4677-9E01-ABDD2C42449E}"/>
              </a:ext>
            </a:extLst>
          </p:cNvPr>
          <p:cNvSpPr>
            <a:spLocks noGrp="1"/>
          </p:cNvSpPr>
          <p:nvPr>
            <p:ph type="title"/>
          </p:nvPr>
        </p:nvSpPr>
        <p:spPr/>
        <p:txBody>
          <a:bodyPr/>
          <a:lstStyle/>
          <a:p>
            <a:r>
              <a:rPr lang="en-US" dirty="0"/>
              <a:t>Can Machines Help?</a:t>
            </a:r>
          </a:p>
        </p:txBody>
      </p:sp>
      <p:cxnSp>
        <p:nvCxnSpPr>
          <p:cNvPr id="9" name="Straight Arrow Connector 8">
            <a:extLst>
              <a:ext uri="{FF2B5EF4-FFF2-40B4-BE49-F238E27FC236}">
                <a16:creationId xmlns:a16="http://schemas.microsoft.com/office/drawing/2014/main" id="{3C6E6D2A-4828-41CC-A44B-7662715159FF}"/>
              </a:ext>
            </a:extLst>
          </p:cNvPr>
          <p:cNvCxnSpPr/>
          <p:nvPr/>
        </p:nvCxnSpPr>
        <p:spPr bwMode="gray">
          <a:xfrm>
            <a:off x="280194" y="2030595"/>
            <a:ext cx="5842794" cy="0"/>
          </a:xfrm>
          <a:prstGeom prst="straightConnector1">
            <a:avLst/>
          </a:prstGeom>
          <a:ln w="63500">
            <a:solidFill>
              <a:schemeClr val="accent3"/>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6A29DB17-5873-45F7-B133-180EB953344A}"/>
              </a:ext>
            </a:extLst>
          </p:cNvPr>
          <p:cNvSpPr txBox="1"/>
          <p:nvPr/>
        </p:nvSpPr>
        <p:spPr>
          <a:xfrm>
            <a:off x="277812" y="1007020"/>
            <a:ext cx="5845176" cy="153888"/>
          </a:xfrm>
          <a:prstGeom prst="rect">
            <a:avLst/>
          </a:prstGeom>
          <a:noFill/>
        </p:spPr>
        <p:txBody>
          <a:bodyPr wrap="square" lIns="0" tIns="0" rIns="0" bIns="0" rtlCol="0">
            <a:spAutoFit/>
          </a:bodyPr>
          <a:lstStyle/>
          <a:p>
            <a:pPr>
              <a:spcBef>
                <a:spcPts val="500"/>
              </a:spcBef>
            </a:pPr>
            <a:r>
              <a:rPr lang="en-US" sz="1000" b="1" dirty="0"/>
              <a:t>AI-Driven Solutions Provide Variety of Services and Support at Users’ Fingertips</a:t>
            </a:r>
          </a:p>
        </p:txBody>
      </p:sp>
      <p:grpSp>
        <p:nvGrpSpPr>
          <p:cNvPr id="19" name="Group 18">
            <a:extLst>
              <a:ext uri="{FF2B5EF4-FFF2-40B4-BE49-F238E27FC236}">
                <a16:creationId xmlns:a16="http://schemas.microsoft.com/office/drawing/2014/main" id="{9852ED52-1BEB-403E-A9D1-2CE8ECCB4B0F}"/>
              </a:ext>
            </a:extLst>
          </p:cNvPr>
          <p:cNvGrpSpPr/>
          <p:nvPr/>
        </p:nvGrpSpPr>
        <p:grpSpPr>
          <a:xfrm>
            <a:off x="277812" y="2302865"/>
            <a:ext cx="1768391" cy="1922018"/>
            <a:chOff x="277812" y="2379598"/>
            <a:chExt cx="1768391" cy="1922018"/>
          </a:xfrm>
        </p:grpSpPr>
        <p:sp>
          <p:nvSpPr>
            <p:cNvPr id="10" name="TextBox 9">
              <a:extLst>
                <a:ext uri="{FF2B5EF4-FFF2-40B4-BE49-F238E27FC236}">
                  <a16:creationId xmlns:a16="http://schemas.microsoft.com/office/drawing/2014/main" id="{6779C78C-18C2-40F3-846C-59611725514C}"/>
                </a:ext>
              </a:extLst>
            </p:cNvPr>
            <p:cNvSpPr txBox="1"/>
            <p:nvPr/>
          </p:nvSpPr>
          <p:spPr>
            <a:xfrm>
              <a:off x="277812" y="2787638"/>
              <a:ext cx="1698057" cy="276999"/>
            </a:xfrm>
            <a:prstGeom prst="rect">
              <a:avLst/>
            </a:prstGeom>
            <a:noFill/>
          </p:spPr>
          <p:txBody>
            <a:bodyPr wrap="square" lIns="0" tIns="0" rIns="0" bIns="0" rtlCol="0">
              <a:spAutoFit/>
            </a:bodyPr>
            <a:lstStyle/>
            <a:p>
              <a:pPr>
                <a:spcBef>
                  <a:spcPts val="500"/>
                </a:spcBef>
              </a:pPr>
              <a:r>
                <a:rPr lang="en-US" sz="900" b="1" dirty="0"/>
                <a:t>Ongoing Well-Being and Stress Management</a:t>
              </a:r>
            </a:p>
          </p:txBody>
        </p:sp>
        <p:sp>
          <p:nvSpPr>
            <p:cNvPr id="13" name="TextBox 12">
              <a:extLst>
                <a:ext uri="{FF2B5EF4-FFF2-40B4-BE49-F238E27FC236}">
                  <a16:creationId xmlns:a16="http://schemas.microsoft.com/office/drawing/2014/main" id="{FB37569E-6894-423E-A0EE-B4E37F3FA03C}"/>
                </a:ext>
              </a:extLst>
            </p:cNvPr>
            <p:cNvSpPr txBox="1"/>
            <p:nvPr/>
          </p:nvSpPr>
          <p:spPr>
            <a:xfrm>
              <a:off x="277812" y="3129500"/>
              <a:ext cx="1768391" cy="1172116"/>
            </a:xfrm>
            <a:prstGeom prst="rect">
              <a:avLst/>
            </a:prstGeom>
            <a:noFill/>
          </p:spPr>
          <p:txBody>
            <a:bodyPr wrap="square" lIns="0" tIns="0" rIns="0" bIns="0" rtlCol="0">
              <a:spAutoFit/>
            </a:bodyPr>
            <a:lstStyle/>
            <a:p>
              <a:pPr marL="118872" indent="-118872">
                <a:spcBef>
                  <a:spcPts val="500"/>
                </a:spcBef>
                <a:buFont typeface="Arial" panose="020B0604020202020204" pitchFamily="34" charset="0"/>
                <a:buChar char="•"/>
              </a:pPr>
              <a:r>
                <a:rPr lang="en-US" sz="900" dirty="0"/>
                <a:t>Usually apps that aim to reduce anxiety, depression, or stress</a:t>
              </a:r>
            </a:p>
            <a:p>
              <a:pPr marL="118872" indent="-118872">
                <a:spcBef>
                  <a:spcPts val="500"/>
                </a:spcBef>
                <a:buFont typeface="Arial" panose="020B0604020202020204" pitchFamily="34" charset="0"/>
                <a:buChar char="•"/>
              </a:pPr>
              <a:r>
                <a:rPr lang="en-US" sz="900" dirty="0"/>
                <a:t>“Gamification” of mental health management shown to improve well-being in clinical studies by UPenn and in </a:t>
              </a:r>
              <a:r>
                <a:rPr lang="en-US" sz="900" i="1" dirty="0"/>
                <a:t>Biological Psychology</a:t>
              </a:r>
            </a:p>
          </p:txBody>
        </p:sp>
        <p:pic>
          <p:nvPicPr>
            <p:cNvPr id="18" name="Picture 17" descr="A picture containing drawing&#10;&#10;Description automatically generated">
              <a:extLst>
                <a:ext uri="{FF2B5EF4-FFF2-40B4-BE49-F238E27FC236}">
                  <a16:creationId xmlns:a16="http://schemas.microsoft.com/office/drawing/2014/main" id="{CF4D65EA-10BD-4006-93AE-5247E51E14A3}"/>
                </a:ext>
              </a:extLst>
            </p:cNvPr>
            <p:cNvPicPr>
              <a:picLocks noChangeAspect="1"/>
            </p:cNvPicPr>
            <p:nvPr/>
          </p:nvPicPr>
          <p:blipFill>
            <a:blip r:embed="rId6"/>
            <a:stretch>
              <a:fillRect/>
            </a:stretch>
          </p:blipFill>
          <p:spPr>
            <a:xfrm>
              <a:off x="277812" y="2379598"/>
              <a:ext cx="306846" cy="365760"/>
            </a:xfrm>
            <a:prstGeom prst="rect">
              <a:avLst/>
            </a:prstGeom>
          </p:spPr>
        </p:pic>
      </p:grpSp>
      <p:grpSp>
        <p:nvGrpSpPr>
          <p:cNvPr id="8" name="Group 7">
            <a:extLst>
              <a:ext uri="{FF2B5EF4-FFF2-40B4-BE49-F238E27FC236}">
                <a16:creationId xmlns:a16="http://schemas.microsoft.com/office/drawing/2014/main" id="{D6D1DAC4-4DE4-4BE8-8E1C-62A6B114136D}"/>
              </a:ext>
            </a:extLst>
          </p:cNvPr>
          <p:cNvGrpSpPr/>
          <p:nvPr/>
        </p:nvGrpSpPr>
        <p:grpSpPr>
          <a:xfrm>
            <a:off x="4811484" y="2302865"/>
            <a:ext cx="1365507" cy="1442399"/>
            <a:chOff x="4536526" y="2379598"/>
            <a:chExt cx="1365507" cy="1442399"/>
          </a:xfrm>
        </p:grpSpPr>
        <p:sp>
          <p:nvSpPr>
            <p:cNvPr id="12" name="TextBox 11">
              <a:extLst>
                <a:ext uri="{FF2B5EF4-FFF2-40B4-BE49-F238E27FC236}">
                  <a16:creationId xmlns:a16="http://schemas.microsoft.com/office/drawing/2014/main" id="{C141FE58-96DA-42E2-ACD2-D886C3858CAA}"/>
                </a:ext>
              </a:extLst>
            </p:cNvPr>
            <p:cNvSpPr txBox="1"/>
            <p:nvPr/>
          </p:nvSpPr>
          <p:spPr>
            <a:xfrm>
              <a:off x="4536526" y="2787638"/>
              <a:ext cx="1365507" cy="276999"/>
            </a:xfrm>
            <a:prstGeom prst="rect">
              <a:avLst/>
            </a:prstGeom>
            <a:noFill/>
          </p:spPr>
          <p:txBody>
            <a:bodyPr wrap="square" lIns="0" tIns="0" rIns="0" bIns="0" rtlCol="0">
              <a:spAutoFit/>
            </a:bodyPr>
            <a:lstStyle/>
            <a:p>
              <a:pPr>
                <a:spcBef>
                  <a:spcPts val="500"/>
                </a:spcBef>
              </a:pPr>
              <a:r>
                <a:rPr lang="en-US" sz="900" b="1" dirty="0"/>
                <a:t>Direct Connection to Humans if Needed</a:t>
              </a:r>
            </a:p>
          </p:txBody>
        </p:sp>
        <p:sp>
          <p:nvSpPr>
            <p:cNvPr id="15" name="TextBox 14">
              <a:extLst>
                <a:ext uri="{FF2B5EF4-FFF2-40B4-BE49-F238E27FC236}">
                  <a16:creationId xmlns:a16="http://schemas.microsoft.com/office/drawing/2014/main" id="{99024B2C-6B18-4ABF-B652-265F54FF04AA}"/>
                </a:ext>
              </a:extLst>
            </p:cNvPr>
            <p:cNvSpPr txBox="1"/>
            <p:nvPr/>
          </p:nvSpPr>
          <p:spPr>
            <a:xfrm>
              <a:off x="4536526" y="3129500"/>
              <a:ext cx="1301566" cy="692497"/>
            </a:xfrm>
            <a:prstGeom prst="rect">
              <a:avLst/>
            </a:prstGeom>
            <a:noFill/>
          </p:spPr>
          <p:txBody>
            <a:bodyPr wrap="square" lIns="0" tIns="0" rIns="0" bIns="0" rtlCol="0">
              <a:spAutoFit/>
            </a:bodyPr>
            <a:lstStyle/>
            <a:p>
              <a:pPr marL="118872" indent="-118872">
                <a:spcBef>
                  <a:spcPts val="500"/>
                </a:spcBef>
                <a:buFont typeface="Arial" panose="020B0604020202020204" pitchFamily="34" charset="0"/>
                <a:buChar char="•"/>
              </a:pPr>
              <a:r>
                <a:rPr lang="en-US" sz="900" dirty="0"/>
                <a:t>Platforms able to connect students to life coaches, licensed therapists, or crisis hotlines</a:t>
              </a:r>
            </a:p>
          </p:txBody>
        </p:sp>
        <p:pic>
          <p:nvPicPr>
            <p:cNvPr id="20" name="Picture 19" descr="A picture containing drawing&#10;&#10;Description automatically generated">
              <a:extLst>
                <a:ext uri="{FF2B5EF4-FFF2-40B4-BE49-F238E27FC236}">
                  <a16:creationId xmlns:a16="http://schemas.microsoft.com/office/drawing/2014/main" id="{BA59E33B-242C-4C80-A033-58CE2D57144B}"/>
                </a:ext>
              </a:extLst>
            </p:cNvPr>
            <p:cNvPicPr>
              <a:picLocks noChangeAspect="1"/>
            </p:cNvPicPr>
            <p:nvPr/>
          </p:nvPicPr>
          <p:blipFill>
            <a:blip r:embed="rId7"/>
            <a:stretch>
              <a:fillRect/>
            </a:stretch>
          </p:blipFill>
          <p:spPr>
            <a:xfrm>
              <a:off x="4536526" y="2379598"/>
              <a:ext cx="307238" cy="365760"/>
            </a:xfrm>
            <a:prstGeom prst="rect">
              <a:avLst/>
            </a:prstGeom>
          </p:spPr>
        </p:pic>
      </p:grpSp>
      <p:grpSp>
        <p:nvGrpSpPr>
          <p:cNvPr id="17" name="Group 16">
            <a:extLst>
              <a:ext uri="{FF2B5EF4-FFF2-40B4-BE49-F238E27FC236}">
                <a16:creationId xmlns:a16="http://schemas.microsoft.com/office/drawing/2014/main" id="{B8B01970-86DA-435F-9F07-91BDBDFB518D}"/>
              </a:ext>
            </a:extLst>
          </p:cNvPr>
          <p:cNvGrpSpPr/>
          <p:nvPr/>
        </p:nvGrpSpPr>
        <p:grpSpPr>
          <a:xfrm>
            <a:off x="2445705" y="2302865"/>
            <a:ext cx="1966277" cy="1783518"/>
            <a:chOff x="2273214" y="2379598"/>
            <a:chExt cx="1966277" cy="1783518"/>
          </a:xfrm>
        </p:grpSpPr>
        <p:sp>
          <p:nvSpPr>
            <p:cNvPr id="11" name="TextBox 10">
              <a:extLst>
                <a:ext uri="{FF2B5EF4-FFF2-40B4-BE49-F238E27FC236}">
                  <a16:creationId xmlns:a16="http://schemas.microsoft.com/office/drawing/2014/main" id="{21692B9C-6C2F-4C59-B10B-FB826AE48B6C}"/>
                </a:ext>
              </a:extLst>
            </p:cNvPr>
            <p:cNvSpPr txBox="1"/>
            <p:nvPr/>
          </p:nvSpPr>
          <p:spPr>
            <a:xfrm>
              <a:off x="2273216" y="2787638"/>
              <a:ext cx="1698056" cy="276999"/>
            </a:xfrm>
            <a:prstGeom prst="rect">
              <a:avLst/>
            </a:prstGeom>
            <a:noFill/>
          </p:spPr>
          <p:txBody>
            <a:bodyPr wrap="square" lIns="0" tIns="0" rIns="0" bIns="0" rtlCol="0">
              <a:spAutoFit/>
            </a:bodyPr>
            <a:lstStyle/>
            <a:p>
              <a:pPr>
                <a:spcBef>
                  <a:spcPts val="500"/>
                </a:spcBef>
              </a:pPr>
              <a:r>
                <a:rPr lang="en-US" sz="900" b="1" dirty="0"/>
                <a:t>AI-Led Evidence-Based Clinical Treatment</a:t>
              </a:r>
            </a:p>
          </p:txBody>
        </p:sp>
        <p:sp>
          <p:nvSpPr>
            <p:cNvPr id="14" name="TextBox 13">
              <a:extLst>
                <a:ext uri="{FF2B5EF4-FFF2-40B4-BE49-F238E27FC236}">
                  <a16:creationId xmlns:a16="http://schemas.microsoft.com/office/drawing/2014/main" id="{C83B0E68-1B74-4FC1-A13E-F443955B2435}"/>
                </a:ext>
              </a:extLst>
            </p:cNvPr>
            <p:cNvSpPr txBox="1"/>
            <p:nvPr/>
          </p:nvSpPr>
          <p:spPr>
            <a:xfrm>
              <a:off x="2273215" y="3129500"/>
              <a:ext cx="1966276" cy="1033616"/>
            </a:xfrm>
            <a:prstGeom prst="rect">
              <a:avLst/>
            </a:prstGeom>
            <a:noFill/>
          </p:spPr>
          <p:txBody>
            <a:bodyPr wrap="square" lIns="0" tIns="0" rIns="0" bIns="0" rtlCol="0">
              <a:spAutoFit/>
            </a:bodyPr>
            <a:lstStyle/>
            <a:p>
              <a:pPr marL="118872" indent="-118872">
                <a:spcBef>
                  <a:spcPts val="500"/>
                </a:spcBef>
                <a:buFont typeface="Arial" panose="020B0604020202020204" pitchFamily="34" charset="0"/>
                <a:buChar char="•"/>
              </a:pPr>
              <a:r>
                <a:rPr lang="en-US" sz="900" dirty="0"/>
                <a:t>Apps or chatbots providing CBT-based treatment, often in the form of conversations</a:t>
              </a:r>
            </a:p>
            <a:p>
              <a:pPr marL="118872" indent="-118872">
                <a:spcBef>
                  <a:spcPts val="500"/>
                </a:spcBef>
                <a:buFont typeface="Arial" panose="020B0604020202020204" pitchFamily="34" charset="0"/>
                <a:buChar char="•"/>
              </a:pPr>
              <a:r>
                <a:rPr lang="en-US" sz="900" dirty="0"/>
                <a:t>Various platforms demonstrate reduction in variety of clinical symptoms in research from Stanford, Columbia, and Oxford </a:t>
              </a:r>
            </a:p>
          </p:txBody>
        </p:sp>
        <p:pic>
          <p:nvPicPr>
            <p:cNvPr id="22" name="Picture 21" descr="A picture containing transport, wheel&#10;&#10;Description automatically generated">
              <a:extLst>
                <a:ext uri="{FF2B5EF4-FFF2-40B4-BE49-F238E27FC236}">
                  <a16:creationId xmlns:a16="http://schemas.microsoft.com/office/drawing/2014/main" id="{22F5A275-D474-40B7-A4C7-6E7FAF80E1BE}"/>
                </a:ext>
              </a:extLst>
            </p:cNvPr>
            <p:cNvPicPr>
              <a:picLocks noChangeAspect="1"/>
            </p:cNvPicPr>
            <p:nvPr/>
          </p:nvPicPr>
          <p:blipFill>
            <a:blip r:embed="rId8"/>
            <a:stretch>
              <a:fillRect/>
            </a:stretch>
          </p:blipFill>
          <p:spPr>
            <a:xfrm>
              <a:off x="2273214" y="2379598"/>
              <a:ext cx="202386" cy="365760"/>
            </a:xfrm>
            <a:prstGeom prst="rect">
              <a:avLst/>
            </a:prstGeom>
          </p:spPr>
        </p:pic>
      </p:grpSp>
      <p:pic>
        <p:nvPicPr>
          <p:cNvPr id="7" name="Picture 6" descr="A picture containing shirt&#10;&#10;Description automatically generated">
            <a:extLst>
              <a:ext uri="{FF2B5EF4-FFF2-40B4-BE49-F238E27FC236}">
                <a16:creationId xmlns:a16="http://schemas.microsoft.com/office/drawing/2014/main" id="{41EC196F-49C3-47E0-BFF2-8D40ECFE5599}"/>
              </a:ext>
            </a:extLst>
          </p:cNvPr>
          <p:cNvPicPr>
            <a:picLocks noChangeAspect="1"/>
          </p:cNvPicPr>
          <p:nvPr/>
        </p:nvPicPr>
        <p:blipFill>
          <a:blip r:embed="rId9">
            <a:lum bright="70000" contrast="-70000"/>
          </a:blip>
          <a:stretch>
            <a:fillRect/>
          </a:stretch>
        </p:blipFill>
        <p:spPr>
          <a:xfrm>
            <a:off x="2992701" y="1363198"/>
            <a:ext cx="417780" cy="487680"/>
          </a:xfrm>
          <a:prstGeom prst="rect">
            <a:avLst/>
          </a:prstGeom>
        </p:spPr>
      </p:pic>
      <p:sp>
        <p:nvSpPr>
          <p:cNvPr id="25" name="TextBox 24">
            <a:extLst>
              <a:ext uri="{FF2B5EF4-FFF2-40B4-BE49-F238E27FC236}">
                <a16:creationId xmlns:a16="http://schemas.microsoft.com/office/drawing/2014/main" id="{486EA769-5677-4746-BC74-49174CD58264}"/>
              </a:ext>
            </a:extLst>
          </p:cNvPr>
          <p:cNvSpPr txBox="1"/>
          <p:nvPr/>
        </p:nvSpPr>
        <p:spPr>
          <a:xfrm>
            <a:off x="508642" y="2109225"/>
            <a:ext cx="926753" cy="107700"/>
          </a:xfrm>
          <a:prstGeom prst="rect">
            <a:avLst/>
          </a:prstGeom>
          <a:noFill/>
        </p:spPr>
        <p:txBody>
          <a:bodyPr wrap="square" lIns="0" tIns="0" rIns="0" bIns="0" rtlCol="0">
            <a:spAutoFit/>
          </a:bodyPr>
          <a:lstStyle/>
          <a:p>
            <a:pPr>
              <a:spcBef>
                <a:spcPts val="500"/>
              </a:spcBef>
            </a:pPr>
            <a:r>
              <a:rPr lang="en-US" sz="700" i="1" dirty="0"/>
              <a:t>Less intense support</a:t>
            </a:r>
          </a:p>
        </p:txBody>
      </p:sp>
      <p:sp>
        <p:nvSpPr>
          <p:cNvPr id="26" name="TextBox 25">
            <a:extLst>
              <a:ext uri="{FF2B5EF4-FFF2-40B4-BE49-F238E27FC236}">
                <a16:creationId xmlns:a16="http://schemas.microsoft.com/office/drawing/2014/main" id="{FC1D5A9F-AB82-4EAD-B153-C6EA004BBEC1}"/>
              </a:ext>
            </a:extLst>
          </p:cNvPr>
          <p:cNvSpPr txBox="1"/>
          <p:nvPr/>
        </p:nvSpPr>
        <p:spPr>
          <a:xfrm>
            <a:off x="4913695" y="2109225"/>
            <a:ext cx="978463" cy="107722"/>
          </a:xfrm>
          <a:prstGeom prst="rect">
            <a:avLst/>
          </a:prstGeom>
          <a:noFill/>
        </p:spPr>
        <p:txBody>
          <a:bodyPr wrap="square" lIns="0" tIns="0" rIns="0" bIns="0" rtlCol="0">
            <a:spAutoFit/>
          </a:bodyPr>
          <a:lstStyle/>
          <a:p>
            <a:pPr>
              <a:spcBef>
                <a:spcPts val="500"/>
              </a:spcBef>
            </a:pPr>
            <a:r>
              <a:rPr lang="en-US" sz="700" i="1" dirty="0"/>
              <a:t>More intense support</a:t>
            </a:r>
          </a:p>
        </p:txBody>
      </p:sp>
    </p:spTree>
    <p:extLst>
      <p:ext uri="{BB962C8B-B14F-4D97-AF65-F5344CB8AC3E}">
        <p14:creationId xmlns:p14="http://schemas.microsoft.com/office/powerpoint/2010/main" val="1352375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EF7BA74-B73F-4705-9026-CDF2F976E3AB}"/>
              </a:ext>
            </a:extLst>
          </p:cNvPr>
          <p:cNvSpPr>
            <a:spLocks noGrp="1"/>
          </p:cNvSpPr>
          <p:nvPr>
            <p:ph type="body" sz="quarter" idx="15"/>
          </p:nvPr>
        </p:nvSpPr>
        <p:spPr/>
        <p:txBody>
          <a:bodyPr/>
          <a:lstStyle/>
          <a:p>
            <a:r>
              <a:rPr lang="en-US" dirty="0"/>
              <a:t>Districts Can Recommend Variety of Tools Depending on Student Needs</a:t>
            </a:r>
          </a:p>
        </p:txBody>
      </p:sp>
      <p:sp>
        <p:nvSpPr>
          <p:cNvPr id="3" name="Text Placeholder 2">
            <a:extLst>
              <a:ext uri="{FF2B5EF4-FFF2-40B4-BE49-F238E27FC236}">
                <a16:creationId xmlns:a16="http://schemas.microsoft.com/office/drawing/2014/main" id="{C838CBA4-FCD9-46B5-A266-7B54207A6E47}"/>
              </a:ext>
            </a:extLst>
          </p:cNvPr>
          <p:cNvSpPr>
            <a:spLocks noGrp="1"/>
          </p:cNvSpPr>
          <p:nvPr>
            <p:ph type="body" sz="quarter" idx="16"/>
          </p:nvPr>
        </p:nvSpPr>
        <p:spPr>
          <a:xfrm>
            <a:off x="280194" y="116308"/>
            <a:ext cx="3384130" cy="123111"/>
          </a:xfrm>
        </p:spPr>
        <p:txBody>
          <a:bodyPr/>
          <a:lstStyle/>
          <a:p>
            <a:r>
              <a:rPr lang="en-US" dirty="0"/>
              <a:t>Practice #10: Tech-Enabled Mental Health Support</a:t>
            </a:r>
          </a:p>
        </p:txBody>
      </p:sp>
      <p:sp>
        <p:nvSpPr>
          <p:cNvPr id="4" name="Text Placeholder 3">
            <a:extLst>
              <a:ext uri="{FF2B5EF4-FFF2-40B4-BE49-F238E27FC236}">
                <a16:creationId xmlns:a16="http://schemas.microsoft.com/office/drawing/2014/main" id="{2711B71A-2004-4CD0-B6F5-074F312329EC}"/>
              </a:ext>
            </a:extLst>
          </p:cNvPr>
          <p:cNvSpPr>
            <a:spLocks noGrp="1"/>
          </p:cNvSpPr>
          <p:nvPr>
            <p:ph type="body" sz="quarter" idx="18"/>
          </p:nvPr>
        </p:nvSpPr>
        <p:spPr>
          <a:xfrm>
            <a:off x="2326943" y="4677489"/>
            <a:ext cx="4073857" cy="123111"/>
          </a:xfrm>
        </p:spPr>
        <p:txBody>
          <a:bodyPr/>
          <a:lstStyle/>
          <a:p>
            <a:r>
              <a:rPr lang="en-US" dirty="0"/>
              <a:t>Source: “ADAA Reviewed Mental Health Apps,” </a:t>
            </a:r>
            <a:r>
              <a:rPr lang="en-US" i="1" dirty="0"/>
              <a:t>Anxiety and Depression Association of America;</a:t>
            </a:r>
            <a:r>
              <a:rPr lang="en-US" dirty="0"/>
              <a:t> EAB interviews and analysis.</a:t>
            </a:r>
          </a:p>
        </p:txBody>
      </p:sp>
      <p:sp>
        <p:nvSpPr>
          <p:cNvPr id="6" name="Title 5">
            <a:extLst>
              <a:ext uri="{FF2B5EF4-FFF2-40B4-BE49-F238E27FC236}">
                <a16:creationId xmlns:a16="http://schemas.microsoft.com/office/drawing/2014/main" id="{584059DC-1DA6-48D6-BD17-A62B73AD691E}"/>
              </a:ext>
            </a:extLst>
          </p:cNvPr>
          <p:cNvSpPr>
            <a:spLocks noGrp="1"/>
          </p:cNvSpPr>
          <p:nvPr>
            <p:ph type="title"/>
          </p:nvPr>
        </p:nvSpPr>
        <p:spPr/>
        <p:txBody>
          <a:bodyPr/>
          <a:lstStyle/>
          <a:p>
            <a:r>
              <a:rPr lang="en-US" dirty="0"/>
              <a:t>Finding the Right Support</a:t>
            </a:r>
          </a:p>
        </p:txBody>
      </p:sp>
      <p:graphicFrame>
        <p:nvGraphicFramePr>
          <p:cNvPr id="7" name="Table 6">
            <a:extLst>
              <a:ext uri="{FF2B5EF4-FFF2-40B4-BE49-F238E27FC236}">
                <a16:creationId xmlns:a16="http://schemas.microsoft.com/office/drawing/2014/main" id="{6DC152A4-09BA-4D65-AF4D-0CD425C96DED}"/>
              </a:ext>
            </a:extLst>
          </p:cNvPr>
          <p:cNvGraphicFramePr>
            <a:graphicFrameLocks noGrp="1"/>
          </p:cNvGraphicFramePr>
          <p:nvPr>
            <p:extLst>
              <p:ext uri="{D42A27DB-BD31-4B8C-83A1-F6EECF244321}">
                <p14:modId xmlns:p14="http://schemas.microsoft.com/office/powerpoint/2010/main" val="227991405"/>
              </p:ext>
            </p:extLst>
          </p:nvPr>
        </p:nvGraphicFramePr>
        <p:xfrm>
          <a:off x="1105129" y="950854"/>
          <a:ext cx="5017860" cy="3101075"/>
        </p:xfrm>
        <a:graphic>
          <a:graphicData uri="http://schemas.openxmlformats.org/drawingml/2006/table">
            <a:tbl>
              <a:tblPr firstRow="1" firstCol="1" bandRow="1">
                <a:tableStyleId>{775DCB02-9BB8-47FD-8907-85C794F793BA}</a:tableStyleId>
              </a:tblPr>
              <a:tblGrid>
                <a:gridCol w="1146752">
                  <a:extLst>
                    <a:ext uri="{9D8B030D-6E8A-4147-A177-3AD203B41FA5}">
                      <a16:colId xmlns:a16="http://schemas.microsoft.com/office/drawing/2014/main" val="2002993559"/>
                    </a:ext>
                  </a:extLst>
                </a:gridCol>
                <a:gridCol w="586853">
                  <a:extLst>
                    <a:ext uri="{9D8B030D-6E8A-4147-A177-3AD203B41FA5}">
                      <a16:colId xmlns:a16="http://schemas.microsoft.com/office/drawing/2014/main" val="3059229423"/>
                    </a:ext>
                  </a:extLst>
                </a:gridCol>
                <a:gridCol w="1071350">
                  <a:extLst>
                    <a:ext uri="{9D8B030D-6E8A-4147-A177-3AD203B41FA5}">
                      <a16:colId xmlns:a16="http://schemas.microsoft.com/office/drawing/2014/main" val="902137983"/>
                    </a:ext>
                  </a:extLst>
                </a:gridCol>
                <a:gridCol w="2212905">
                  <a:extLst>
                    <a:ext uri="{9D8B030D-6E8A-4147-A177-3AD203B41FA5}">
                      <a16:colId xmlns:a16="http://schemas.microsoft.com/office/drawing/2014/main" val="1756390656"/>
                    </a:ext>
                  </a:extLst>
                </a:gridCol>
              </a:tblGrid>
              <a:tr h="469308">
                <a:tc>
                  <a:txBody>
                    <a:bodyPr/>
                    <a:lstStyle/>
                    <a:p>
                      <a:pPr marL="0" marR="0" algn="ctr">
                        <a:spcBef>
                          <a:spcPts val="0"/>
                        </a:spcBef>
                        <a:spcAft>
                          <a:spcPts val="0"/>
                        </a:spcAft>
                      </a:pPr>
                      <a:r>
                        <a:rPr lang="en-US" sz="800" dirty="0">
                          <a:effectLst/>
                        </a:rPr>
                        <a:t>Ongoing Wellbeing and Stress Management</a:t>
                      </a:r>
                      <a:endParaRPr lang="en-US" sz="800" dirty="0">
                        <a:effectLst/>
                        <a:latin typeface="+mn-lt"/>
                      </a:endParaRPr>
                    </a:p>
                  </a:txBody>
                  <a:tcPr marL="18907" marR="18907" marT="0" marB="0" anchor="ctr"/>
                </a:tc>
                <a:tc>
                  <a:txBody>
                    <a:bodyPr/>
                    <a:lstStyle/>
                    <a:p>
                      <a:pPr marL="0" marR="0" algn="ctr">
                        <a:spcBef>
                          <a:spcPts val="0"/>
                        </a:spcBef>
                        <a:spcAft>
                          <a:spcPts val="0"/>
                        </a:spcAft>
                      </a:pPr>
                      <a:r>
                        <a:rPr lang="en-US" sz="800" dirty="0">
                          <a:effectLst/>
                        </a:rPr>
                        <a:t>AI-Led Clinical Support </a:t>
                      </a:r>
                      <a:endParaRPr lang="en-US" sz="800" dirty="0">
                        <a:effectLst/>
                        <a:latin typeface="+mn-lt"/>
                        <a:ea typeface="Calibri" panose="020F0502020204030204" pitchFamily="34" charset="0"/>
                        <a:cs typeface="Times New Roman" panose="02020603050405020304" pitchFamily="18" charset="0"/>
                      </a:endParaRPr>
                    </a:p>
                  </a:txBody>
                  <a:tcPr marL="18907" marR="18907" marT="0" marB="0" anchor="ctr"/>
                </a:tc>
                <a:tc>
                  <a:txBody>
                    <a:bodyPr/>
                    <a:lstStyle/>
                    <a:p>
                      <a:pPr marL="0" marR="0" algn="ctr">
                        <a:spcBef>
                          <a:spcPts val="0"/>
                        </a:spcBef>
                        <a:spcAft>
                          <a:spcPts val="0"/>
                        </a:spcAft>
                      </a:pPr>
                      <a:r>
                        <a:rPr lang="en-US" sz="800" dirty="0">
                          <a:effectLst/>
                        </a:rPr>
                        <a:t>Direct Connection to Humans </a:t>
                      </a:r>
                      <a:br>
                        <a:rPr lang="en-US" sz="800" dirty="0">
                          <a:effectLst/>
                        </a:rPr>
                      </a:br>
                      <a:r>
                        <a:rPr lang="en-US" sz="800" dirty="0">
                          <a:effectLst/>
                        </a:rPr>
                        <a:t>If Needed</a:t>
                      </a:r>
                      <a:endParaRPr lang="en-US" sz="800" dirty="0">
                        <a:effectLst/>
                        <a:latin typeface="+mn-lt"/>
                        <a:ea typeface="Calibri" panose="020F0502020204030204" pitchFamily="34" charset="0"/>
                        <a:cs typeface="Times New Roman" panose="02020603050405020304" pitchFamily="18" charset="0"/>
                      </a:endParaRPr>
                    </a:p>
                  </a:txBody>
                  <a:tcPr marL="18907" marR="18907" marT="0" marB="0" anchor="ctr"/>
                </a:tc>
                <a:tc>
                  <a:txBody>
                    <a:bodyPr/>
                    <a:lstStyle/>
                    <a:p>
                      <a:pPr marL="0" marR="0" algn="ctr">
                        <a:spcBef>
                          <a:spcPts val="0"/>
                        </a:spcBef>
                        <a:spcAft>
                          <a:spcPts val="0"/>
                        </a:spcAft>
                      </a:pPr>
                      <a:r>
                        <a:rPr lang="en-US" sz="800" dirty="0">
                          <a:effectLst/>
                        </a:rPr>
                        <a:t>Notes</a:t>
                      </a:r>
                      <a:endParaRPr lang="en-US" sz="800" dirty="0">
                        <a:effectLst/>
                        <a:latin typeface="+mn-lt"/>
                        <a:ea typeface="Calibri" panose="020F0502020204030204" pitchFamily="34" charset="0"/>
                        <a:cs typeface="Times New Roman" panose="02020603050405020304" pitchFamily="18" charset="0"/>
                      </a:endParaRPr>
                    </a:p>
                  </a:txBody>
                  <a:tcPr marL="18907" marR="18907" marT="0" marB="0" anchor="ctr"/>
                </a:tc>
                <a:extLst>
                  <a:ext uri="{0D108BD9-81ED-4DB2-BD59-A6C34878D82A}">
                    <a16:rowId xmlns:a16="http://schemas.microsoft.com/office/drawing/2014/main" val="3165656041"/>
                  </a:ext>
                </a:extLst>
              </a:tr>
              <a:tr h="238041">
                <a:tc>
                  <a:txBody>
                    <a:bodyPr/>
                    <a:lstStyle/>
                    <a:p>
                      <a:pPr marL="0" marR="0" algn="ctr">
                        <a:spcBef>
                          <a:spcPts val="0"/>
                        </a:spcBef>
                        <a:spcAft>
                          <a:spcPts val="0"/>
                        </a:spcAft>
                      </a:pPr>
                      <a:r>
                        <a:rPr lang="en-US" sz="1600" dirty="0">
                          <a:solidFill>
                            <a:schemeClr val="bg1"/>
                          </a:solidFill>
                          <a:effectLst/>
                          <a:sym typeface="Wingdings" panose="05000000000000000000" pitchFamily="2" charset="2"/>
                        </a:rPr>
                        <a:t></a:t>
                      </a:r>
                      <a:endParaRPr lang="en-US" sz="1600" b="1" dirty="0">
                        <a:solidFill>
                          <a:schemeClr val="bg1"/>
                        </a:solidFill>
                        <a:effectLst/>
                        <a:latin typeface="+mn-lt"/>
                        <a:ea typeface="Calibri" panose="020F0502020204030204" pitchFamily="34" charset="0"/>
                        <a:cs typeface="Times New Roman" panose="02020603050405020304" pitchFamily="18" charset="0"/>
                      </a:endParaRPr>
                    </a:p>
                  </a:txBody>
                  <a:tcPr marL="18907" marR="18907" marT="0" marB="0" anchor="ctr"/>
                </a:tc>
                <a:tc>
                  <a:txBody>
                    <a:bodyPr/>
                    <a:lstStyle/>
                    <a:p>
                      <a:pPr marL="0" marR="0" algn="ctr">
                        <a:spcBef>
                          <a:spcPts val="0"/>
                        </a:spcBef>
                        <a:spcAft>
                          <a:spcPts val="0"/>
                        </a:spcAft>
                      </a:pPr>
                      <a:r>
                        <a:rPr lang="en-US" sz="1600" dirty="0">
                          <a:solidFill>
                            <a:schemeClr val="bg1"/>
                          </a:solidFill>
                          <a:effectLst/>
                          <a:sym typeface="Wingdings" panose="05000000000000000000" pitchFamily="2" charset="2"/>
                        </a:rPr>
                        <a:t></a:t>
                      </a:r>
                      <a:endParaRPr lang="en-US" sz="1600" b="1" dirty="0">
                        <a:solidFill>
                          <a:schemeClr val="bg1"/>
                        </a:solidFill>
                        <a:effectLst/>
                        <a:latin typeface="+mn-lt"/>
                        <a:ea typeface="Calibri" panose="020F0502020204030204" pitchFamily="34" charset="0"/>
                        <a:cs typeface="Times New Roman" panose="02020603050405020304" pitchFamily="18" charset="0"/>
                      </a:endParaRPr>
                    </a:p>
                  </a:txBody>
                  <a:tcPr marL="18907" marR="18907" marT="0" marB="0" anchor="ctr"/>
                </a:tc>
                <a:tc>
                  <a:txBody>
                    <a:bodyPr/>
                    <a:lstStyle/>
                    <a:p>
                      <a:pPr marL="0" marR="0" algn="ctr">
                        <a:spcBef>
                          <a:spcPts val="0"/>
                        </a:spcBef>
                        <a:spcAft>
                          <a:spcPts val="0"/>
                        </a:spcAft>
                      </a:pPr>
                      <a:r>
                        <a:rPr lang="en-US" sz="1600">
                          <a:solidFill>
                            <a:schemeClr val="bg1"/>
                          </a:solidFill>
                          <a:effectLst/>
                        </a:rPr>
                        <a:t> </a:t>
                      </a:r>
                      <a:endParaRPr lang="en-US" sz="1600" b="1">
                        <a:solidFill>
                          <a:schemeClr val="bg1"/>
                        </a:solidFill>
                        <a:effectLst/>
                        <a:latin typeface="+mn-lt"/>
                        <a:ea typeface="Calibri" panose="020F0502020204030204" pitchFamily="34" charset="0"/>
                        <a:cs typeface="Times New Roman" panose="02020603050405020304" pitchFamily="18" charset="0"/>
                      </a:endParaRPr>
                    </a:p>
                  </a:txBody>
                  <a:tcPr marL="18907" marR="18907" marT="0" marB="0" anchor="ctr"/>
                </a:tc>
                <a:tc>
                  <a:txBody>
                    <a:bodyPr/>
                    <a:lstStyle/>
                    <a:p>
                      <a:pPr marL="0" marR="0" algn="l">
                        <a:spcBef>
                          <a:spcPts val="0"/>
                        </a:spcBef>
                        <a:spcAft>
                          <a:spcPts val="0"/>
                        </a:spcAft>
                      </a:pPr>
                      <a:r>
                        <a:rPr lang="en-US" sz="700" dirty="0">
                          <a:solidFill>
                            <a:schemeClr val="bg1"/>
                          </a:solidFill>
                          <a:effectLst/>
                          <a:latin typeface="+mn-lt"/>
                          <a:ea typeface="Calibri" panose="020F0502020204030204" pitchFamily="34" charset="0"/>
                          <a:cs typeface="Times New Roman" panose="02020603050405020304" pitchFamily="18" charset="0"/>
                        </a:rPr>
                        <a:t>Connects users to a CBT-trained chatbot</a:t>
                      </a:r>
                    </a:p>
                  </a:txBody>
                  <a:tcPr marL="18907" marR="18907" marT="0" marB="0" anchor="ctr"/>
                </a:tc>
                <a:extLst>
                  <a:ext uri="{0D108BD9-81ED-4DB2-BD59-A6C34878D82A}">
                    <a16:rowId xmlns:a16="http://schemas.microsoft.com/office/drawing/2014/main" val="2484045798"/>
                  </a:ext>
                </a:extLst>
              </a:tr>
              <a:tr h="245611">
                <a:tc>
                  <a:txBody>
                    <a:bodyPr/>
                    <a:lstStyle/>
                    <a:p>
                      <a:pPr marL="0" marR="0" algn="ctr">
                        <a:spcBef>
                          <a:spcPts val="0"/>
                        </a:spcBef>
                        <a:spcAft>
                          <a:spcPts val="0"/>
                        </a:spcAft>
                      </a:pPr>
                      <a:r>
                        <a:rPr lang="en-US" sz="1600" dirty="0">
                          <a:solidFill>
                            <a:schemeClr val="bg1"/>
                          </a:solidFill>
                          <a:effectLst/>
                          <a:sym typeface="Wingdings" panose="05000000000000000000" pitchFamily="2" charset="2"/>
                        </a:rPr>
                        <a:t></a:t>
                      </a:r>
                      <a:endParaRPr lang="en-US" sz="1600" b="1" dirty="0">
                        <a:solidFill>
                          <a:schemeClr val="bg1"/>
                        </a:solidFill>
                        <a:effectLst/>
                        <a:latin typeface="+mn-lt"/>
                        <a:sym typeface="Wingdings" panose="05000000000000000000" pitchFamily="2" charset="2"/>
                      </a:endParaRPr>
                    </a:p>
                  </a:txBody>
                  <a:tcPr marL="18907" marR="18907" marT="0" marB="0" anchor="ctr">
                    <a:solidFill>
                      <a:schemeClr val="accent2"/>
                    </a:solidFill>
                  </a:tcPr>
                </a:tc>
                <a:tc>
                  <a:txBody>
                    <a:bodyPr/>
                    <a:lstStyle/>
                    <a:p>
                      <a:pPr marL="0" marR="0" algn="ctr">
                        <a:spcBef>
                          <a:spcPts val="0"/>
                        </a:spcBef>
                        <a:spcAft>
                          <a:spcPts val="0"/>
                        </a:spcAft>
                      </a:pPr>
                      <a:r>
                        <a:rPr lang="en-US" sz="1600" dirty="0">
                          <a:solidFill>
                            <a:schemeClr val="bg1"/>
                          </a:solidFill>
                          <a:effectLst/>
                          <a:sym typeface="Wingdings" panose="05000000000000000000" pitchFamily="2" charset="2"/>
                        </a:rPr>
                        <a:t></a:t>
                      </a:r>
                      <a:endParaRPr lang="en-US" sz="1600" b="1" dirty="0">
                        <a:solidFill>
                          <a:schemeClr val="bg1"/>
                        </a:solidFill>
                        <a:effectLst/>
                        <a:latin typeface="+mn-lt"/>
                        <a:ea typeface="Calibri" panose="020F0502020204030204" pitchFamily="34" charset="0"/>
                        <a:cs typeface="Times New Roman" panose="02020603050405020304" pitchFamily="18" charset="0"/>
                      </a:endParaRPr>
                    </a:p>
                  </a:txBody>
                  <a:tcPr marL="18907" marR="18907" marT="0" marB="0" anchor="ctr">
                    <a:solidFill>
                      <a:schemeClr val="accent2"/>
                    </a:solidFill>
                  </a:tcPr>
                </a:tc>
                <a:tc>
                  <a:txBody>
                    <a:bodyPr/>
                    <a:lstStyle/>
                    <a:p>
                      <a:pPr marL="0" marR="0" algn="ctr">
                        <a:spcBef>
                          <a:spcPts val="0"/>
                        </a:spcBef>
                        <a:spcAft>
                          <a:spcPts val="0"/>
                        </a:spcAft>
                      </a:pPr>
                      <a:r>
                        <a:rPr lang="en-US" sz="1600" dirty="0">
                          <a:solidFill>
                            <a:schemeClr val="bg1"/>
                          </a:solidFill>
                          <a:effectLst/>
                        </a:rPr>
                        <a:t> </a:t>
                      </a:r>
                      <a:endParaRPr lang="en-US" sz="1600" b="1" dirty="0">
                        <a:solidFill>
                          <a:schemeClr val="bg1"/>
                        </a:solidFill>
                        <a:effectLst/>
                        <a:latin typeface="+mn-lt"/>
                        <a:ea typeface="Calibri" panose="020F0502020204030204" pitchFamily="34" charset="0"/>
                        <a:cs typeface="Times New Roman" panose="02020603050405020304" pitchFamily="18" charset="0"/>
                      </a:endParaRPr>
                    </a:p>
                  </a:txBody>
                  <a:tcPr marL="18907" marR="18907" marT="0" marB="0" anchor="ctr">
                    <a:solidFill>
                      <a:schemeClr val="accent2"/>
                    </a:solidFill>
                  </a:tcPr>
                </a:tc>
                <a:tc>
                  <a:txBody>
                    <a:bodyPr/>
                    <a:lstStyle/>
                    <a:p>
                      <a:pPr marL="0" marR="0" algn="l">
                        <a:spcBef>
                          <a:spcPts val="0"/>
                        </a:spcBef>
                        <a:spcAft>
                          <a:spcPts val="0"/>
                        </a:spcAft>
                      </a:pPr>
                      <a:r>
                        <a:rPr lang="en-US" sz="700" dirty="0">
                          <a:solidFill>
                            <a:schemeClr val="bg1"/>
                          </a:solidFill>
                          <a:effectLst/>
                        </a:rPr>
                        <a:t>Connects users to a CBT-trained chatbot</a:t>
                      </a:r>
                      <a:endParaRPr lang="en-US" sz="800" dirty="0">
                        <a:solidFill>
                          <a:schemeClr val="bg1"/>
                        </a:solidFill>
                        <a:effectLst/>
                      </a:endParaRPr>
                    </a:p>
                  </a:txBody>
                  <a:tcPr marL="18907" marR="18907" marT="0" marB="0" anchor="ctr">
                    <a:solidFill>
                      <a:schemeClr val="accent2"/>
                    </a:solidFill>
                  </a:tcPr>
                </a:tc>
                <a:extLst>
                  <a:ext uri="{0D108BD9-81ED-4DB2-BD59-A6C34878D82A}">
                    <a16:rowId xmlns:a16="http://schemas.microsoft.com/office/drawing/2014/main" val="3041143998"/>
                  </a:ext>
                </a:extLst>
              </a:tr>
              <a:tr h="489863">
                <a:tc>
                  <a:txBody>
                    <a:bodyPr/>
                    <a:lstStyle/>
                    <a:p>
                      <a:pPr marL="0" marR="0" algn="ctr">
                        <a:spcBef>
                          <a:spcPts val="0"/>
                        </a:spcBef>
                        <a:spcAft>
                          <a:spcPts val="0"/>
                        </a:spcAft>
                      </a:pPr>
                      <a:r>
                        <a:rPr lang="en-US" sz="1600" dirty="0">
                          <a:solidFill>
                            <a:schemeClr val="bg1"/>
                          </a:solidFill>
                          <a:effectLst/>
                          <a:sym typeface="Wingdings" panose="05000000000000000000" pitchFamily="2" charset="2"/>
                        </a:rPr>
                        <a:t></a:t>
                      </a:r>
                      <a:endParaRPr lang="en-US" sz="1600" b="1" dirty="0">
                        <a:solidFill>
                          <a:schemeClr val="bg1"/>
                        </a:solidFill>
                        <a:effectLst/>
                        <a:latin typeface="+mn-lt"/>
                        <a:ea typeface="Calibri" panose="020F0502020204030204" pitchFamily="34" charset="0"/>
                        <a:cs typeface="Times New Roman" panose="02020603050405020304" pitchFamily="18" charset="0"/>
                      </a:endParaRPr>
                    </a:p>
                  </a:txBody>
                  <a:tcPr marL="18907" marR="18907" marT="0" marB="0" anchor="ctr"/>
                </a:tc>
                <a:tc>
                  <a:txBody>
                    <a:bodyPr/>
                    <a:lstStyle/>
                    <a:p>
                      <a:pPr marL="0" marR="0" algn="ctr">
                        <a:spcBef>
                          <a:spcPts val="0"/>
                        </a:spcBef>
                        <a:spcAft>
                          <a:spcPts val="0"/>
                        </a:spcAft>
                      </a:pPr>
                      <a:r>
                        <a:rPr lang="en-US" sz="1600" dirty="0">
                          <a:solidFill>
                            <a:schemeClr val="bg1"/>
                          </a:solidFill>
                          <a:effectLst/>
                          <a:sym typeface="Wingdings" panose="05000000000000000000" pitchFamily="2" charset="2"/>
                        </a:rPr>
                        <a:t></a:t>
                      </a:r>
                      <a:endParaRPr lang="en-US" sz="1600" b="1" dirty="0">
                        <a:solidFill>
                          <a:schemeClr val="bg1"/>
                        </a:solidFill>
                        <a:effectLst/>
                        <a:latin typeface="+mn-lt"/>
                        <a:ea typeface="Calibri" panose="020F0502020204030204" pitchFamily="34" charset="0"/>
                        <a:cs typeface="Times New Roman" panose="02020603050405020304" pitchFamily="18" charset="0"/>
                      </a:endParaRPr>
                    </a:p>
                  </a:txBody>
                  <a:tcPr marL="18907" marR="18907" marT="0" marB="0" anchor="ctr"/>
                </a:tc>
                <a:tc>
                  <a:txBody>
                    <a:bodyPr/>
                    <a:lstStyle/>
                    <a:p>
                      <a:pPr marL="0" marR="0" lvl="0" indent="0" algn="ctr" defTabSz="-114300" rtl="0" eaLnBrk="1" fontAlgn="auto" latinLnBrk="0" hangingPunct="1">
                        <a:lnSpc>
                          <a:spcPct val="100000"/>
                        </a:lnSpc>
                        <a:spcBef>
                          <a:spcPts val="0"/>
                        </a:spcBef>
                        <a:spcAft>
                          <a:spcPts val="0"/>
                        </a:spcAft>
                        <a:buClrTx/>
                        <a:buSzTx/>
                        <a:buFontTx/>
                        <a:buNone/>
                        <a:tabLst/>
                        <a:defRPr/>
                      </a:pPr>
                      <a:r>
                        <a:rPr lang="en-US" sz="1600" dirty="0">
                          <a:solidFill>
                            <a:schemeClr val="bg1"/>
                          </a:solidFill>
                          <a:effectLst/>
                          <a:sym typeface="Wingdings" panose="05000000000000000000" pitchFamily="2" charset="2"/>
                        </a:rPr>
                        <a:t></a:t>
                      </a:r>
                      <a:endParaRPr lang="en-US" sz="1600" b="1" dirty="0">
                        <a:solidFill>
                          <a:schemeClr val="bg1"/>
                        </a:solidFill>
                        <a:effectLst/>
                        <a:latin typeface="+mn-lt"/>
                        <a:ea typeface="Calibri" panose="020F0502020204030204" pitchFamily="34" charset="0"/>
                        <a:cs typeface="Times New Roman" panose="02020603050405020304" pitchFamily="18" charset="0"/>
                      </a:endParaRPr>
                    </a:p>
                  </a:txBody>
                  <a:tcPr marL="18907" marR="18907" marT="0" marB="0" anchor="ctr"/>
                </a:tc>
                <a:tc>
                  <a:txBody>
                    <a:bodyPr/>
                    <a:lstStyle/>
                    <a:p>
                      <a:pPr marL="0" marR="0" algn="l">
                        <a:spcBef>
                          <a:spcPts val="0"/>
                        </a:spcBef>
                        <a:spcAft>
                          <a:spcPts val="0"/>
                        </a:spcAft>
                      </a:pPr>
                      <a:r>
                        <a:rPr lang="en-US" sz="700" dirty="0">
                          <a:solidFill>
                            <a:schemeClr val="bg1"/>
                          </a:solidFill>
                          <a:effectLst/>
                        </a:rPr>
                        <a:t>Chatbot and life coach that can only be used </a:t>
                      </a:r>
                      <a:br>
                        <a:rPr lang="en-US" sz="700" dirty="0">
                          <a:solidFill>
                            <a:schemeClr val="bg1"/>
                          </a:solidFill>
                          <a:effectLst/>
                        </a:rPr>
                      </a:br>
                      <a:r>
                        <a:rPr lang="en-US" sz="700" dirty="0">
                          <a:solidFill>
                            <a:schemeClr val="bg1"/>
                          </a:solidFill>
                          <a:effectLst/>
                        </a:rPr>
                        <a:t>by minors (13-18) with parental consent</a:t>
                      </a:r>
                      <a:br>
                        <a:rPr lang="en-US" sz="700" dirty="0">
                          <a:solidFill>
                            <a:schemeClr val="bg1"/>
                          </a:solidFill>
                          <a:effectLst/>
                        </a:rPr>
                      </a:br>
                      <a:r>
                        <a:rPr lang="en-US" sz="700" dirty="0">
                          <a:solidFill>
                            <a:schemeClr val="bg1"/>
                          </a:solidFill>
                          <a:effectLst/>
                        </a:rPr>
                        <a:t>Can connect to life coaches, does not offer clinical advice</a:t>
                      </a:r>
                      <a:endParaRPr lang="en-US" sz="700" dirty="0">
                        <a:solidFill>
                          <a:schemeClr val="bg1"/>
                        </a:solidFill>
                        <a:effectLst/>
                        <a:latin typeface="+mn-lt"/>
                        <a:ea typeface="Calibri" panose="020F0502020204030204" pitchFamily="34" charset="0"/>
                        <a:cs typeface="Times New Roman" panose="02020603050405020304" pitchFamily="18" charset="0"/>
                      </a:endParaRPr>
                    </a:p>
                  </a:txBody>
                  <a:tcPr marL="18907" marR="18907" marT="0" marB="0" anchor="ctr"/>
                </a:tc>
                <a:extLst>
                  <a:ext uri="{0D108BD9-81ED-4DB2-BD59-A6C34878D82A}">
                    <a16:rowId xmlns:a16="http://schemas.microsoft.com/office/drawing/2014/main" val="342073907"/>
                  </a:ext>
                </a:extLst>
              </a:tr>
              <a:tr h="321709">
                <a:tc>
                  <a:txBody>
                    <a:bodyPr/>
                    <a:lstStyle/>
                    <a:p>
                      <a:pPr marL="0" marR="0" algn="ctr">
                        <a:spcBef>
                          <a:spcPts val="0"/>
                        </a:spcBef>
                        <a:spcAft>
                          <a:spcPts val="0"/>
                        </a:spcAft>
                      </a:pPr>
                      <a:r>
                        <a:rPr lang="en-US" sz="1600" dirty="0">
                          <a:solidFill>
                            <a:schemeClr val="bg1"/>
                          </a:solidFill>
                          <a:effectLst/>
                          <a:sym typeface="Wingdings" panose="05000000000000000000" pitchFamily="2" charset="2"/>
                        </a:rPr>
                        <a:t></a:t>
                      </a:r>
                      <a:endParaRPr lang="en-US" sz="1600" b="1" dirty="0">
                        <a:solidFill>
                          <a:schemeClr val="bg1"/>
                        </a:solidFill>
                        <a:effectLst/>
                        <a:latin typeface="+mn-lt"/>
                        <a:ea typeface="Calibri" panose="020F0502020204030204" pitchFamily="34" charset="0"/>
                        <a:cs typeface="Times New Roman" panose="02020603050405020304" pitchFamily="18" charset="0"/>
                      </a:endParaRPr>
                    </a:p>
                  </a:txBody>
                  <a:tcPr marL="18907" marR="18907" marT="0" marB="0" anchor="ctr">
                    <a:solidFill>
                      <a:schemeClr val="accent2"/>
                    </a:solidFill>
                  </a:tcPr>
                </a:tc>
                <a:tc>
                  <a:txBody>
                    <a:bodyPr/>
                    <a:lstStyle/>
                    <a:p>
                      <a:pPr marL="0" marR="0" algn="ctr">
                        <a:spcBef>
                          <a:spcPts val="0"/>
                        </a:spcBef>
                        <a:spcAft>
                          <a:spcPts val="0"/>
                        </a:spcAft>
                      </a:pPr>
                      <a:r>
                        <a:rPr lang="en-US" sz="1600" dirty="0">
                          <a:solidFill>
                            <a:schemeClr val="bg1"/>
                          </a:solidFill>
                          <a:effectLst/>
                          <a:sym typeface="Wingdings" panose="05000000000000000000" pitchFamily="2" charset="2"/>
                        </a:rPr>
                        <a:t></a:t>
                      </a:r>
                      <a:endParaRPr lang="en-US" sz="1600" b="1" dirty="0">
                        <a:solidFill>
                          <a:schemeClr val="bg1"/>
                        </a:solidFill>
                        <a:effectLst/>
                        <a:latin typeface="+mn-lt"/>
                        <a:ea typeface="Calibri" panose="020F0502020204030204" pitchFamily="34" charset="0"/>
                        <a:cs typeface="Times New Roman" panose="02020603050405020304" pitchFamily="18" charset="0"/>
                      </a:endParaRPr>
                    </a:p>
                  </a:txBody>
                  <a:tcPr marL="18907" marR="18907" marT="0" marB="0" anchor="ctr">
                    <a:solidFill>
                      <a:schemeClr val="accent2"/>
                    </a:solidFill>
                  </a:tcPr>
                </a:tc>
                <a:tc>
                  <a:txBody>
                    <a:bodyPr/>
                    <a:lstStyle/>
                    <a:p>
                      <a:pPr marL="0" marR="0" algn="ctr">
                        <a:spcBef>
                          <a:spcPts val="0"/>
                        </a:spcBef>
                        <a:spcAft>
                          <a:spcPts val="0"/>
                        </a:spcAft>
                      </a:pPr>
                      <a:r>
                        <a:rPr lang="en-US" sz="1600" dirty="0">
                          <a:solidFill>
                            <a:schemeClr val="bg1"/>
                          </a:solidFill>
                          <a:effectLst/>
                          <a:sym typeface="Wingdings" panose="05000000000000000000" pitchFamily="2" charset="2"/>
                        </a:rPr>
                        <a:t></a:t>
                      </a:r>
                      <a:endParaRPr lang="en-US" sz="1600" b="1" dirty="0">
                        <a:solidFill>
                          <a:schemeClr val="bg1"/>
                        </a:solidFill>
                        <a:effectLst/>
                        <a:latin typeface="+mn-lt"/>
                        <a:ea typeface="Calibri" panose="020F0502020204030204" pitchFamily="34" charset="0"/>
                        <a:cs typeface="Times New Roman" panose="02020603050405020304" pitchFamily="18" charset="0"/>
                      </a:endParaRPr>
                    </a:p>
                  </a:txBody>
                  <a:tcPr marL="18907" marR="18907" marT="0" marB="0" anchor="ctr">
                    <a:solidFill>
                      <a:schemeClr val="accent2"/>
                    </a:solidFill>
                  </a:tcPr>
                </a:tc>
                <a:tc>
                  <a:txBody>
                    <a:bodyPr/>
                    <a:lstStyle/>
                    <a:p>
                      <a:pPr marL="0" marR="0" algn="l">
                        <a:spcBef>
                          <a:spcPts val="0"/>
                        </a:spcBef>
                        <a:spcAft>
                          <a:spcPts val="0"/>
                        </a:spcAft>
                      </a:pPr>
                      <a:r>
                        <a:rPr lang="en-US" sz="700" dirty="0">
                          <a:solidFill>
                            <a:schemeClr val="bg1"/>
                          </a:solidFill>
                          <a:effectLst/>
                        </a:rPr>
                        <a:t>Chatbot and life coach used by businesses that can connect users to human life coaches</a:t>
                      </a:r>
                      <a:endParaRPr lang="en-US" sz="700" dirty="0">
                        <a:solidFill>
                          <a:schemeClr val="bg1"/>
                        </a:solidFill>
                        <a:effectLst/>
                        <a:latin typeface="+mn-lt"/>
                        <a:ea typeface="Calibri" panose="020F0502020204030204" pitchFamily="34" charset="0"/>
                        <a:cs typeface="Times New Roman" panose="02020603050405020304" pitchFamily="18" charset="0"/>
                      </a:endParaRPr>
                    </a:p>
                  </a:txBody>
                  <a:tcPr marL="18907" marR="18907" marT="0" marB="0" anchor="ctr">
                    <a:solidFill>
                      <a:schemeClr val="accent2"/>
                    </a:solidFill>
                  </a:tcPr>
                </a:tc>
                <a:extLst>
                  <a:ext uri="{0D108BD9-81ED-4DB2-BD59-A6C34878D82A}">
                    <a16:rowId xmlns:a16="http://schemas.microsoft.com/office/drawing/2014/main" val="4052369479"/>
                  </a:ext>
                </a:extLst>
              </a:tr>
              <a:tr h="379182">
                <a:tc>
                  <a:txBody>
                    <a:bodyPr/>
                    <a:lstStyle/>
                    <a:p>
                      <a:pPr marL="0" marR="0" algn="ctr">
                        <a:spcBef>
                          <a:spcPts val="0"/>
                        </a:spcBef>
                        <a:spcAft>
                          <a:spcPts val="0"/>
                        </a:spcAft>
                      </a:pPr>
                      <a:r>
                        <a:rPr lang="en-US" sz="1600" dirty="0">
                          <a:solidFill>
                            <a:schemeClr val="bg1"/>
                          </a:solidFill>
                          <a:effectLst/>
                        </a:rPr>
                        <a:t> </a:t>
                      </a:r>
                      <a:endParaRPr lang="en-US" sz="1600" b="1" dirty="0">
                        <a:solidFill>
                          <a:schemeClr val="bg1"/>
                        </a:solidFill>
                        <a:effectLst/>
                        <a:latin typeface="+mn-lt"/>
                        <a:ea typeface="Calibri" panose="020F0502020204030204" pitchFamily="34" charset="0"/>
                        <a:cs typeface="Times New Roman" panose="02020603050405020304" pitchFamily="18" charset="0"/>
                      </a:endParaRPr>
                    </a:p>
                  </a:txBody>
                  <a:tcPr marL="18907" marR="18907" marT="0" marB="0" anchor="ctr"/>
                </a:tc>
                <a:tc>
                  <a:txBody>
                    <a:bodyPr/>
                    <a:lstStyle/>
                    <a:p>
                      <a:pPr marL="0" marR="0" algn="ctr">
                        <a:spcBef>
                          <a:spcPts val="0"/>
                        </a:spcBef>
                        <a:spcAft>
                          <a:spcPts val="0"/>
                        </a:spcAft>
                      </a:pPr>
                      <a:r>
                        <a:rPr lang="en-US" sz="1600" dirty="0">
                          <a:solidFill>
                            <a:schemeClr val="bg1"/>
                          </a:solidFill>
                          <a:effectLst/>
                        </a:rPr>
                        <a:t> </a:t>
                      </a:r>
                      <a:endParaRPr lang="en-US" sz="1600" b="1" dirty="0">
                        <a:solidFill>
                          <a:schemeClr val="bg1"/>
                        </a:solidFill>
                        <a:effectLst/>
                        <a:latin typeface="+mn-lt"/>
                        <a:ea typeface="Calibri" panose="020F0502020204030204" pitchFamily="34" charset="0"/>
                        <a:cs typeface="Times New Roman" panose="02020603050405020304" pitchFamily="18" charset="0"/>
                      </a:endParaRPr>
                    </a:p>
                  </a:txBody>
                  <a:tcPr marL="18907" marR="18907" marT="0" marB="0" anchor="ctr"/>
                </a:tc>
                <a:tc>
                  <a:txBody>
                    <a:bodyPr/>
                    <a:lstStyle/>
                    <a:p>
                      <a:pPr marL="0" marR="0" algn="ctr">
                        <a:spcBef>
                          <a:spcPts val="0"/>
                        </a:spcBef>
                        <a:spcAft>
                          <a:spcPts val="0"/>
                        </a:spcAft>
                      </a:pPr>
                      <a:r>
                        <a:rPr lang="en-US" sz="1600" dirty="0">
                          <a:solidFill>
                            <a:schemeClr val="bg1"/>
                          </a:solidFill>
                          <a:effectLst/>
                          <a:sym typeface="Wingdings" panose="05000000000000000000" pitchFamily="2" charset="2"/>
                        </a:rPr>
                        <a:t></a:t>
                      </a:r>
                      <a:endParaRPr lang="en-US" sz="1600" b="1" dirty="0">
                        <a:solidFill>
                          <a:schemeClr val="bg1"/>
                        </a:solidFill>
                        <a:effectLst/>
                        <a:latin typeface="+mn-lt"/>
                        <a:ea typeface="Calibri" panose="020F0502020204030204" pitchFamily="34" charset="0"/>
                        <a:cs typeface="Times New Roman" panose="02020603050405020304" pitchFamily="18" charset="0"/>
                      </a:endParaRPr>
                    </a:p>
                  </a:txBody>
                  <a:tcPr marL="18907" marR="18907" marT="0" marB="0" anchor="ctr"/>
                </a:tc>
                <a:tc>
                  <a:txBody>
                    <a:bodyPr/>
                    <a:lstStyle/>
                    <a:p>
                      <a:pPr marL="0" marR="0" algn="l">
                        <a:spcBef>
                          <a:spcPts val="0"/>
                        </a:spcBef>
                        <a:spcAft>
                          <a:spcPts val="0"/>
                        </a:spcAft>
                      </a:pPr>
                      <a:r>
                        <a:rPr lang="en-US" sz="700" dirty="0">
                          <a:solidFill>
                            <a:schemeClr val="bg1"/>
                          </a:solidFill>
                          <a:effectLst/>
                        </a:rPr>
                        <a:t>No chatbot option, virtual platform to connect users directly to licensed health professionals</a:t>
                      </a:r>
                      <a:endParaRPr lang="en-US" sz="700" dirty="0">
                        <a:solidFill>
                          <a:schemeClr val="bg1"/>
                        </a:solidFill>
                        <a:effectLst/>
                        <a:latin typeface="+mn-lt"/>
                        <a:ea typeface="Calibri" panose="020F0502020204030204" pitchFamily="34" charset="0"/>
                        <a:cs typeface="Times New Roman" panose="02020603050405020304" pitchFamily="18" charset="0"/>
                      </a:endParaRPr>
                    </a:p>
                  </a:txBody>
                  <a:tcPr marL="18907" marR="18907" marT="0" marB="0" anchor="ctr"/>
                </a:tc>
                <a:extLst>
                  <a:ext uri="{0D108BD9-81ED-4DB2-BD59-A6C34878D82A}">
                    <a16:rowId xmlns:a16="http://schemas.microsoft.com/office/drawing/2014/main" val="2552151868"/>
                  </a:ext>
                </a:extLst>
              </a:tr>
              <a:tr h="524842">
                <a:tc>
                  <a:txBody>
                    <a:bodyPr/>
                    <a:lstStyle/>
                    <a:p>
                      <a:pPr marL="0" marR="0" algn="ctr">
                        <a:spcBef>
                          <a:spcPts val="0"/>
                        </a:spcBef>
                        <a:spcAft>
                          <a:spcPts val="0"/>
                        </a:spcAft>
                      </a:pPr>
                      <a:r>
                        <a:rPr lang="en-US" sz="1600" dirty="0">
                          <a:solidFill>
                            <a:schemeClr val="bg1"/>
                          </a:solidFill>
                          <a:effectLst/>
                          <a:sym typeface="Wingdings" panose="05000000000000000000" pitchFamily="2" charset="2"/>
                        </a:rPr>
                        <a:t></a:t>
                      </a:r>
                      <a:endParaRPr lang="en-US" sz="1600" b="1" dirty="0">
                        <a:solidFill>
                          <a:schemeClr val="bg1"/>
                        </a:solidFill>
                        <a:effectLst/>
                        <a:latin typeface="+mn-lt"/>
                        <a:ea typeface="Calibri" panose="020F0502020204030204" pitchFamily="34" charset="0"/>
                        <a:cs typeface="Times New Roman" panose="02020603050405020304" pitchFamily="18" charset="0"/>
                      </a:endParaRPr>
                    </a:p>
                  </a:txBody>
                  <a:tcPr marL="18907" marR="18907" marT="0" marB="0" anchor="ctr">
                    <a:solidFill>
                      <a:schemeClr val="accent2"/>
                    </a:solidFill>
                  </a:tcPr>
                </a:tc>
                <a:tc>
                  <a:txBody>
                    <a:bodyPr/>
                    <a:lstStyle/>
                    <a:p>
                      <a:pPr marL="0" marR="0" algn="ctr">
                        <a:spcBef>
                          <a:spcPts val="0"/>
                        </a:spcBef>
                        <a:spcAft>
                          <a:spcPts val="0"/>
                        </a:spcAft>
                      </a:pPr>
                      <a:r>
                        <a:rPr lang="en-US" sz="1600" dirty="0">
                          <a:solidFill>
                            <a:schemeClr val="bg1"/>
                          </a:solidFill>
                          <a:effectLst/>
                        </a:rPr>
                        <a:t> </a:t>
                      </a:r>
                      <a:endParaRPr lang="en-US" sz="1600" b="1" dirty="0">
                        <a:solidFill>
                          <a:schemeClr val="bg1"/>
                        </a:solidFill>
                        <a:effectLst/>
                        <a:latin typeface="+mn-lt"/>
                        <a:ea typeface="Calibri" panose="020F0502020204030204" pitchFamily="34" charset="0"/>
                        <a:cs typeface="Times New Roman" panose="02020603050405020304" pitchFamily="18" charset="0"/>
                      </a:endParaRPr>
                    </a:p>
                  </a:txBody>
                  <a:tcPr marL="18907" marR="18907" marT="0" marB="0" anchor="ctr">
                    <a:solidFill>
                      <a:schemeClr val="accent2"/>
                    </a:solidFill>
                  </a:tcPr>
                </a:tc>
                <a:tc>
                  <a:txBody>
                    <a:bodyPr/>
                    <a:lstStyle/>
                    <a:p>
                      <a:pPr marL="0" marR="0" algn="ctr">
                        <a:spcBef>
                          <a:spcPts val="0"/>
                        </a:spcBef>
                        <a:spcAft>
                          <a:spcPts val="0"/>
                        </a:spcAft>
                      </a:pPr>
                      <a:r>
                        <a:rPr lang="en-US" sz="1600" dirty="0">
                          <a:solidFill>
                            <a:schemeClr val="bg1"/>
                          </a:solidFill>
                          <a:effectLst/>
                          <a:sym typeface="Wingdings" panose="05000000000000000000" pitchFamily="2" charset="2"/>
                        </a:rPr>
                        <a:t></a:t>
                      </a:r>
                      <a:endParaRPr lang="en-US" sz="1600" b="1" dirty="0">
                        <a:solidFill>
                          <a:schemeClr val="bg1"/>
                        </a:solidFill>
                        <a:effectLst/>
                        <a:latin typeface="+mn-lt"/>
                        <a:ea typeface="Calibri" panose="020F0502020204030204" pitchFamily="34" charset="0"/>
                        <a:cs typeface="Times New Roman" panose="02020603050405020304" pitchFamily="18" charset="0"/>
                      </a:endParaRPr>
                    </a:p>
                  </a:txBody>
                  <a:tcPr marL="18907" marR="18907" marT="0" marB="0" anchor="ctr">
                    <a:solidFill>
                      <a:schemeClr val="accent2"/>
                    </a:solidFill>
                  </a:tcPr>
                </a:tc>
                <a:tc>
                  <a:txBody>
                    <a:bodyPr/>
                    <a:lstStyle/>
                    <a:p>
                      <a:pPr marL="0" marR="0" algn="l">
                        <a:spcBef>
                          <a:spcPts val="0"/>
                        </a:spcBef>
                        <a:spcAft>
                          <a:spcPts val="0"/>
                        </a:spcAft>
                      </a:pPr>
                      <a:r>
                        <a:rPr lang="en-US" sz="700" dirty="0">
                          <a:solidFill>
                            <a:schemeClr val="bg1"/>
                          </a:solidFill>
                          <a:effectLst/>
                        </a:rPr>
                        <a:t>Offers self-service tools, but focus is on conversations with volunteers and therapy with licensed practitioners (18+ only); used by some higher ed and K12 institutions</a:t>
                      </a:r>
                      <a:endParaRPr lang="en-US" sz="700" dirty="0">
                        <a:solidFill>
                          <a:schemeClr val="bg1"/>
                        </a:solidFill>
                        <a:effectLst/>
                        <a:latin typeface="+mn-lt"/>
                        <a:ea typeface="Calibri" panose="020F0502020204030204" pitchFamily="34" charset="0"/>
                        <a:cs typeface="Times New Roman" panose="02020603050405020304" pitchFamily="18" charset="0"/>
                      </a:endParaRPr>
                    </a:p>
                  </a:txBody>
                  <a:tcPr marL="18907" marR="18907" marT="0" marB="0" anchor="ctr">
                    <a:solidFill>
                      <a:schemeClr val="accent2"/>
                    </a:solidFill>
                  </a:tcPr>
                </a:tc>
                <a:extLst>
                  <a:ext uri="{0D108BD9-81ED-4DB2-BD59-A6C34878D82A}">
                    <a16:rowId xmlns:a16="http://schemas.microsoft.com/office/drawing/2014/main" val="2857975890"/>
                  </a:ext>
                </a:extLst>
              </a:tr>
              <a:tr h="0">
                <a:tc>
                  <a:txBody>
                    <a:bodyPr/>
                    <a:lstStyle/>
                    <a:p>
                      <a:pPr marL="0" marR="0" algn="ctr">
                        <a:spcBef>
                          <a:spcPts val="0"/>
                        </a:spcBef>
                        <a:spcAft>
                          <a:spcPts val="0"/>
                        </a:spcAft>
                      </a:pPr>
                      <a:r>
                        <a:rPr lang="en-US" sz="1600" dirty="0">
                          <a:solidFill>
                            <a:schemeClr val="bg1"/>
                          </a:solidFill>
                          <a:effectLst/>
                          <a:sym typeface="Wingdings" panose="05000000000000000000" pitchFamily="2" charset="2"/>
                        </a:rPr>
                        <a:t></a:t>
                      </a:r>
                      <a:endParaRPr lang="en-US" sz="1600" b="1" dirty="0">
                        <a:solidFill>
                          <a:schemeClr val="bg1"/>
                        </a:solidFill>
                        <a:effectLst/>
                        <a:latin typeface="+mn-lt"/>
                        <a:ea typeface="Calibri" panose="020F0502020204030204" pitchFamily="34" charset="0"/>
                        <a:cs typeface="Times New Roman" panose="02020603050405020304" pitchFamily="18" charset="0"/>
                      </a:endParaRPr>
                    </a:p>
                  </a:txBody>
                  <a:tcPr marL="18907" marR="18907" marT="0" marB="0" anchor="ctr"/>
                </a:tc>
                <a:tc>
                  <a:txBody>
                    <a:bodyPr/>
                    <a:lstStyle/>
                    <a:p>
                      <a:pPr marL="0" marR="0" algn="ctr">
                        <a:spcBef>
                          <a:spcPts val="0"/>
                        </a:spcBef>
                        <a:spcAft>
                          <a:spcPts val="0"/>
                        </a:spcAft>
                      </a:pPr>
                      <a:r>
                        <a:rPr lang="en-US" sz="1600">
                          <a:solidFill>
                            <a:schemeClr val="bg1"/>
                          </a:solidFill>
                          <a:effectLst/>
                          <a:sym typeface="Wingdings" panose="05000000000000000000" pitchFamily="2" charset="2"/>
                        </a:rPr>
                        <a:t></a:t>
                      </a:r>
                      <a:endParaRPr lang="en-US" sz="1600" b="1">
                        <a:solidFill>
                          <a:schemeClr val="bg1"/>
                        </a:solidFill>
                        <a:effectLst/>
                        <a:latin typeface="+mn-lt"/>
                        <a:ea typeface="Calibri" panose="020F0502020204030204" pitchFamily="34" charset="0"/>
                        <a:cs typeface="Times New Roman" panose="02020603050405020304" pitchFamily="18" charset="0"/>
                      </a:endParaRPr>
                    </a:p>
                  </a:txBody>
                  <a:tcPr marL="18907" marR="18907" marT="0" marB="0" anchor="ctr"/>
                </a:tc>
                <a:tc>
                  <a:txBody>
                    <a:bodyPr/>
                    <a:lstStyle/>
                    <a:p>
                      <a:pPr marL="0" marR="0" algn="ctr">
                        <a:spcBef>
                          <a:spcPts val="0"/>
                        </a:spcBef>
                        <a:spcAft>
                          <a:spcPts val="0"/>
                        </a:spcAft>
                      </a:pPr>
                      <a:r>
                        <a:rPr lang="en-US" sz="1600" dirty="0">
                          <a:solidFill>
                            <a:schemeClr val="bg1"/>
                          </a:solidFill>
                          <a:effectLst/>
                          <a:sym typeface="Wingdings" panose="05000000000000000000" pitchFamily="2" charset="2"/>
                        </a:rPr>
                        <a:t></a:t>
                      </a:r>
                      <a:endParaRPr lang="en-US" sz="1600" b="1" dirty="0">
                        <a:solidFill>
                          <a:schemeClr val="bg1"/>
                        </a:solidFill>
                        <a:effectLst/>
                        <a:latin typeface="+mn-lt"/>
                        <a:ea typeface="Calibri" panose="020F0502020204030204" pitchFamily="34" charset="0"/>
                        <a:cs typeface="Times New Roman" panose="02020603050405020304" pitchFamily="18" charset="0"/>
                      </a:endParaRPr>
                    </a:p>
                  </a:txBody>
                  <a:tcPr marL="18907" marR="18907" marT="0" marB="0" anchor="ctr"/>
                </a:tc>
                <a:tc>
                  <a:txBody>
                    <a:bodyPr/>
                    <a:lstStyle/>
                    <a:p>
                      <a:pPr marL="0" marR="0" algn="l">
                        <a:spcBef>
                          <a:spcPts val="0"/>
                        </a:spcBef>
                        <a:spcAft>
                          <a:spcPts val="0"/>
                        </a:spcAft>
                      </a:pPr>
                      <a:r>
                        <a:rPr lang="en-US" sz="700" dirty="0">
                          <a:solidFill>
                            <a:schemeClr val="bg1"/>
                          </a:solidFill>
                          <a:effectLst/>
                        </a:rPr>
                        <a:t>Chatbot and platform that can be modified to include mental health professionals chosen by the district; can have a live person take over a conversation in crisis</a:t>
                      </a:r>
                      <a:endParaRPr lang="en-US" sz="700" dirty="0">
                        <a:solidFill>
                          <a:schemeClr val="bg1"/>
                        </a:solidFill>
                        <a:effectLst/>
                        <a:latin typeface="+mn-lt"/>
                        <a:ea typeface="Calibri" panose="020F0502020204030204" pitchFamily="34" charset="0"/>
                        <a:cs typeface="Times New Roman" panose="02020603050405020304" pitchFamily="18" charset="0"/>
                      </a:endParaRPr>
                    </a:p>
                  </a:txBody>
                  <a:tcPr marL="18907" marR="18907" marT="0" marB="0" anchor="ctr"/>
                </a:tc>
                <a:extLst>
                  <a:ext uri="{0D108BD9-81ED-4DB2-BD59-A6C34878D82A}">
                    <a16:rowId xmlns:a16="http://schemas.microsoft.com/office/drawing/2014/main" val="2128129505"/>
                  </a:ext>
                </a:extLst>
              </a:tr>
            </a:tbl>
          </a:graphicData>
        </a:graphic>
      </p:graphicFrame>
      <p:pic>
        <p:nvPicPr>
          <p:cNvPr id="2050" name="Picture 2" descr="Image result for woebot logo">
            <a:extLst>
              <a:ext uri="{FF2B5EF4-FFF2-40B4-BE49-F238E27FC236}">
                <a16:creationId xmlns:a16="http://schemas.microsoft.com/office/drawing/2014/main" id="{F77BF540-2708-42E3-B9BA-1F76D1555A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508" y="1455478"/>
            <a:ext cx="685800" cy="134179"/>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a:extLst>
              <a:ext uri="{FF2B5EF4-FFF2-40B4-BE49-F238E27FC236}">
                <a16:creationId xmlns:a16="http://schemas.microsoft.com/office/drawing/2014/main" id="{93C36484-4DA4-4EF8-8E55-366C6C68FC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508" y="2057970"/>
            <a:ext cx="685800" cy="240030"/>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Image result for joyable logo">
            <a:extLst>
              <a:ext uri="{FF2B5EF4-FFF2-40B4-BE49-F238E27FC236}">
                <a16:creationId xmlns:a16="http://schemas.microsoft.com/office/drawing/2014/main" id="{CF3B436B-E8E0-4B6A-8F18-ED55A36087DC}"/>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0731" t="22928" r="11137" b="21395"/>
          <a:stretch/>
        </p:blipFill>
        <p:spPr bwMode="auto">
          <a:xfrm>
            <a:off x="284508" y="2459198"/>
            <a:ext cx="685800" cy="238273"/>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Image result for talkspace logo">
            <a:extLst>
              <a:ext uri="{FF2B5EF4-FFF2-40B4-BE49-F238E27FC236}">
                <a16:creationId xmlns:a16="http://schemas.microsoft.com/office/drawing/2014/main" id="{A465D7BD-6675-4054-B709-E6614C1CB83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508" y="2850391"/>
            <a:ext cx="685800" cy="186168"/>
          </a:xfrm>
          <a:prstGeom prst="rect">
            <a:avLst/>
          </a:prstGeom>
          <a:noFill/>
          <a:extLst>
            <a:ext uri="{909E8E84-426E-40DD-AFC4-6F175D3DCCD1}">
              <a14:hiddenFill xmlns:a14="http://schemas.microsoft.com/office/drawing/2010/main">
                <a:solidFill>
                  <a:srgbClr val="FFFFFF"/>
                </a:solidFill>
              </a14:hiddenFill>
            </a:ext>
          </a:extLst>
        </p:spPr>
      </p:pic>
      <p:grpSp>
        <p:nvGrpSpPr>
          <p:cNvPr id="15" name="Group 14">
            <a:extLst>
              <a:ext uri="{FF2B5EF4-FFF2-40B4-BE49-F238E27FC236}">
                <a16:creationId xmlns:a16="http://schemas.microsoft.com/office/drawing/2014/main" id="{9CE64567-6F0E-4C3E-A7F0-AD6561EB7698}"/>
              </a:ext>
            </a:extLst>
          </p:cNvPr>
          <p:cNvGrpSpPr/>
          <p:nvPr/>
        </p:nvGrpSpPr>
        <p:grpSpPr>
          <a:xfrm>
            <a:off x="284508" y="1685027"/>
            <a:ext cx="685800" cy="230831"/>
            <a:chOff x="284508" y="1685027"/>
            <a:chExt cx="685800" cy="230831"/>
          </a:xfrm>
        </p:grpSpPr>
        <p:pic>
          <p:nvPicPr>
            <p:cNvPr id="2052" name="Picture 4" descr="Image result for youper logo">
              <a:extLst>
                <a:ext uri="{FF2B5EF4-FFF2-40B4-BE49-F238E27FC236}">
                  <a16:creationId xmlns:a16="http://schemas.microsoft.com/office/drawing/2014/main" id="{7254737E-4A15-497F-B2D5-101FCECE76D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9477" y="1685027"/>
              <a:ext cx="230831" cy="230831"/>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5254D57F-0A21-44A0-930F-850D08830E46}"/>
                </a:ext>
              </a:extLst>
            </p:cNvPr>
            <p:cNvSpPr txBox="1"/>
            <p:nvPr/>
          </p:nvSpPr>
          <p:spPr>
            <a:xfrm>
              <a:off x="284508" y="1738887"/>
              <a:ext cx="446709" cy="123111"/>
            </a:xfrm>
            <a:prstGeom prst="rect">
              <a:avLst/>
            </a:prstGeom>
            <a:noFill/>
          </p:spPr>
          <p:txBody>
            <a:bodyPr wrap="square" lIns="0" tIns="0" rIns="0" bIns="0" rtlCol="0">
              <a:spAutoFit/>
            </a:bodyPr>
            <a:lstStyle/>
            <a:p>
              <a:pPr>
                <a:spcBef>
                  <a:spcPts val="500"/>
                </a:spcBef>
              </a:pPr>
              <a:r>
                <a:rPr lang="en-US" sz="800" b="1" dirty="0"/>
                <a:t>Youper</a:t>
              </a:r>
            </a:p>
          </p:txBody>
        </p:sp>
      </p:grpSp>
      <p:grpSp>
        <p:nvGrpSpPr>
          <p:cNvPr id="12" name="Group 11">
            <a:extLst>
              <a:ext uri="{FF2B5EF4-FFF2-40B4-BE49-F238E27FC236}">
                <a16:creationId xmlns:a16="http://schemas.microsoft.com/office/drawing/2014/main" id="{73BF6D00-07EA-4C48-8A66-D5606F1F8381}"/>
              </a:ext>
            </a:extLst>
          </p:cNvPr>
          <p:cNvGrpSpPr/>
          <p:nvPr/>
        </p:nvGrpSpPr>
        <p:grpSpPr>
          <a:xfrm>
            <a:off x="284508" y="3250012"/>
            <a:ext cx="685800" cy="246221"/>
            <a:chOff x="284508" y="3250012"/>
            <a:chExt cx="685800" cy="246221"/>
          </a:xfrm>
        </p:grpSpPr>
        <p:pic>
          <p:nvPicPr>
            <p:cNvPr id="2062" name="Picture 14" descr="Image result for 7cups logo">
              <a:extLst>
                <a:ext uri="{FF2B5EF4-FFF2-40B4-BE49-F238E27FC236}">
                  <a16:creationId xmlns:a16="http://schemas.microsoft.com/office/drawing/2014/main" id="{5F29E565-0729-4A49-A2D4-41CD51BD3194}"/>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r="8462" b="-7782"/>
            <a:stretch/>
          </p:blipFill>
          <p:spPr bwMode="auto">
            <a:xfrm>
              <a:off x="634781" y="3250012"/>
              <a:ext cx="335527" cy="246221"/>
            </a:xfrm>
            <a:prstGeom prst="rect">
              <a:avLst/>
            </a:prstGeom>
            <a:solidFill>
              <a:srgbClr val="FFFFFF"/>
            </a:solidFill>
          </p:spPr>
        </p:pic>
        <p:sp>
          <p:nvSpPr>
            <p:cNvPr id="20" name="TextBox 19">
              <a:extLst>
                <a:ext uri="{FF2B5EF4-FFF2-40B4-BE49-F238E27FC236}">
                  <a16:creationId xmlns:a16="http://schemas.microsoft.com/office/drawing/2014/main" id="{B3FA289C-8614-4A41-BAC0-5A7E801CF3E2}"/>
                </a:ext>
              </a:extLst>
            </p:cNvPr>
            <p:cNvSpPr txBox="1"/>
            <p:nvPr/>
          </p:nvSpPr>
          <p:spPr>
            <a:xfrm>
              <a:off x="284508" y="3302679"/>
              <a:ext cx="366545" cy="123111"/>
            </a:xfrm>
            <a:prstGeom prst="rect">
              <a:avLst/>
            </a:prstGeom>
            <a:noFill/>
          </p:spPr>
          <p:txBody>
            <a:bodyPr wrap="square" lIns="0" tIns="0" rIns="0" bIns="0" rtlCol="0">
              <a:spAutoFit/>
            </a:bodyPr>
            <a:lstStyle/>
            <a:p>
              <a:pPr>
                <a:spcBef>
                  <a:spcPts val="500"/>
                </a:spcBef>
              </a:pPr>
              <a:r>
                <a:rPr lang="en-US" sz="800" b="1" dirty="0"/>
                <a:t>7Cups</a:t>
              </a:r>
            </a:p>
          </p:txBody>
        </p:sp>
      </p:grpSp>
      <p:grpSp>
        <p:nvGrpSpPr>
          <p:cNvPr id="11" name="Group 10">
            <a:extLst>
              <a:ext uri="{FF2B5EF4-FFF2-40B4-BE49-F238E27FC236}">
                <a16:creationId xmlns:a16="http://schemas.microsoft.com/office/drawing/2014/main" id="{3E7FF699-AC9F-4AA3-BC8B-FBFA89B7AD85}"/>
              </a:ext>
            </a:extLst>
          </p:cNvPr>
          <p:cNvGrpSpPr/>
          <p:nvPr/>
        </p:nvGrpSpPr>
        <p:grpSpPr>
          <a:xfrm>
            <a:off x="284508" y="3724520"/>
            <a:ext cx="685800" cy="253354"/>
            <a:chOff x="284508" y="3724520"/>
            <a:chExt cx="685800" cy="253354"/>
          </a:xfrm>
        </p:grpSpPr>
        <p:pic>
          <p:nvPicPr>
            <p:cNvPr id="2070" name="Picture 22" descr="Image result for tess x2ai logo">
              <a:extLst>
                <a:ext uri="{FF2B5EF4-FFF2-40B4-BE49-F238E27FC236}">
                  <a16:creationId xmlns:a16="http://schemas.microsoft.com/office/drawing/2014/main" id="{E45D3804-9CBA-45B6-8E1E-F61287C62EF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16954" y="3724520"/>
              <a:ext cx="253354" cy="253354"/>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a:extLst>
                <a:ext uri="{FF2B5EF4-FFF2-40B4-BE49-F238E27FC236}">
                  <a16:creationId xmlns:a16="http://schemas.microsoft.com/office/drawing/2014/main" id="{0297F0DA-05D8-49BB-A4A8-982ADD44703D}"/>
                </a:ext>
              </a:extLst>
            </p:cNvPr>
            <p:cNvSpPr txBox="1"/>
            <p:nvPr/>
          </p:nvSpPr>
          <p:spPr>
            <a:xfrm>
              <a:off x="284508" y="3728087"/>
              <a:ext cx="446709" cy="246221"/>
            </a:xfrm>
            <a:prstGeom prst="rect">
              <a:avLst/>
            </a:prstGeom>
            <a:noFill/>
          </p:spPr>
          <p:txBody>
            <a:bodyPr wrap="square" lIns="0" tIns="0" rIns="0" bIns="0" rtlCol="0">
              <a:spAutoFit/>
            </a:bodyPr>
            <a:lstStyle/>
            <a:p>
              <a:pPr>
                <a:spcBef>
                  <a:spcPts val="500"/>
                </a:spcBef>
              </a:pPr>
              <a:r>
                <a:rPr lang="en-US" sz="800" b="1" dirty="0"/>
                <a:t>Tess (X2AI)</a:t>
              </a:r>
            </a:p>
          </p:txBody>
        </p:sp>
      </p:grpSp>
      <p:grpSp>
        <p:nvGrpSpPr>
          <p:cNvPr id="14" name="Group 13">
            <a:extLst>
              <a:ext uri="{FF2B5EF4-FFF2-40B4-BE49-F238E27FC236}">
                <a16:creationId xmlns:a16="http://schemas.microsoft.com/office/drawing/2014/main" id="{EEB507B2-084F-4DE6-AB9C-CDEF780A61AB}"/>
              </a:ext>
            </a:extLst>
          </p:cNvPr>
          <p:cNvGrpSpPr/>
          <p:nvPr/>
        </p:nvGrpSpPr>
        <p:grpSpPr>
          <a:xfrm>
            <a:off x="1155030" y="4186512"/>
            <a:ext cx="4967958" cy="338554"/>
            <a:chOff x="1456765" y="4182638"/>
            <a:chExt cx="4967958" cy="338554"/>
          </a:xfrm>
        </p:grpSpPr>
        <p:grpSp>
          <p:nvGrpSpPr>
            <p:cNvPr id="26" name="Group 25">
              <a:extLst>
                <a:ext uri="{FF2B5EF4-FFF2-40B4-BE49-F238E27FC236}">
                  <a16:creationId xmlns:a16="http://schemas.microsoft.com/office/drawing/2014/main" id="{193815B8-7C09-4AE8-BD3C-FA3379A3BA22}"/>
                </a:ext>
              </a:extLst>
            </p:cNvPr>
            <p:cNvGrpSpPr/>
            <p:nvPr/>
          </p:nvGrpSpPr>
          <p:grpSpPr bwMode="gray">
            <a:xfrm>
              <a:off x="1521027" y="4182638"/>
              <a:ext cx="4903696" cy="338554"/>
              <a:chOff x="406297" y="1749011"/>
              <a:chExt cx="4938200" cy="338554"/>
            </a:xfrm>
          </p:grpSpPr>
          <p:sp>
            <p:nvSpPr>
              <p:cNvPr id="33" name="Line Callout 2 (No Border) 2">
                <a:extLst>
                  <a:ext uri="{FF2B5EF4-FFF2-40B4-BE49-F238E27FC236}">
                    <a16:creationId xmlns:a16="http://schemas.microsoft.com/office/drawing/2014/main" id="{19CA3225-D2EE-4701-9946-4CBAE5DF05A0}"/>
                  </a:ext>
                </a:extLst>
              </p:cNvPr>
              <p:cNvSpPr/>
              <p:nvPr/>
            </p:nvSpPr>
            <p:spPr bwMode="gray">
              <a:xfrm>
                <a:off x="406297" y="1749011"/>
                <a:ext cx="4938200" cy="338554"/>
              </a:xfrm>
              <a:custGeom>
                <a:avLst/>
                <a:gdLst>
                  <a:gd name="connsiteX0" fmla="*/ 0 w 2758653"/>
                  <a:gd name="connsiteY0" fmla="*/ 0 h 969168"/>
                  <a:gd name="connsiteX1" fmla="*/ 2758653 w 2758653"/>
                  <a:gd name="connsiteY1" fmla="*/ 0 h 969168"/>
                  <a:gd name="connsiteX2" fmla="*/ 2758653 w 2758653"/>
                  <a:gd name="connsiteY2" fmla="*/ 969168 h 969168"/>
                  <a:gd name="connsiteX3" fmla="*/ 0 w 2758653"/>
                  <a:gd name="connsiteY3" fmla="*/ 969168 h 969168"/>
                  <a:gd name="connsiteX4" fmla="*/ 0 w 2758653"/>
                  <a:gd name="connsiteY4" fmla="*/ 0 h 969168"/>
                  <a:gd name="connsiteX0" fmla="*/ 124939 w 2758653"/>
                  <a:gd name="connsiteY0" fmla="*/ -717 h 969168"/>
                  <a:gd name="connsiteX1" fmla="*/ 125988 w 2758653"/>
                  <a:gd name="connsiteY1" fmla="*/ 238096 h 969168"/>
                  <a:gd name="connsiteX2" fmla="*/ 127091 w 2758653"/>
                  <a:gd name="connsiteY2" fmla="*/ 969885 h 969168"/>
                  <a:gd name="connsiteX0" fmla="*/ 0 w 2758653"/>
                  <a:gd name="connsiteY0" fmla="*/ 717 h 970602"/>
                  <a:gd name="connsiteX1" fmla="*/ 2758653 w 2758653"/>
                  <a:gd name="connsiteY1" fmla="*/ 717 h 970602"/>
                  <a:gd name="connsiteX2" fmla="*/ 2758653 w 2758653"/>
                  <a:gd name="connsiteY2" fmla="*/ 969885 h 970602"/>
                  <a:gd name="connsiteX3" fmla="*/ 0 w 2758653"/>
                  <a:gd name="connsiteY3" fmla="*/ 969885 h 970602"/>
                  <a:gd name="connsiteX4" fmla="*/ 0 w 2758653"/>
                  <a:gd name="connsiteY4" fmla="*/ 717 h 970602"/>
                  <a:gd name="connsiteX0" fmla="*/ 124939 w 2758653"/>
                  <a:gd name="connsiteY0" fmla="*/ 0 h 970602"/>
                  <a:gd name="connsiteX1" fmla="*/ 125988 w 2758653"/>
                  <a:gd name="connsiteY1" fmla="*/ 238813 h 970602"/>
                  <a:gd name="connsiteX2" fmla="*/ 127091 w 2758653"/>
                  <a:gd name="connsiteY2" fmla="*/ 970602 h 970602"/>
                  <a:gd name="connsiteX0" fmla="*/ 0 w 2758653"/>
                  <a:gd name="connsiteY0" fmla="*/ 717 h 970602"/>
                  <a:gd name="connsiteX1" fmla="*/ 2758653 w 2758653"/>
                  <a:gd name="connsiteY1" fmla="*/ 717 h 970602"/>
                  <a:gd name="connsiteX2" fmla="*/ 2758653 w 2758653"/>
                  <a:gd name="connsiteY2" fmla="*/ 969885 h 970602"/>
                  <a:gd name="connsiteX3" fmla="*/ 0 w 2758653"/>
                  <a:gd name="connsiteY3" fmla="*/ 969885 h 970602"/>
                  <a:gd name="connsiteX4" fmla="*/ 0 w 2758653"/>
                  <a:gd name="connsiteY4" fmla="*/ 717 h 970602"/>
                  <a:gd name="connsiteX0" fmla="*/ 124939 w 2758653"/>
                  <a:gd name="connsiteY0" fmla="*/ 0 h 970602"/>
                  <a:gd name="connsiteX1" fmla="*/ 118844 w 2758653"/>
                  <a:gd name="connsiteY1" fmla="*/ 241194 h 970602"/>
                  <a:gd name="connsiteX2" fmla="*/ 127091 w 2758653"/>
                  <a:gd name="connsiteY2" fmla="*/ 970602 h 970602"/>
                  <a:gd name="connsiteX0" fmla="*/ 0 w 2758653"/>
                  <a:gd name="connsiteY0" fmla="*/ 717 h 970602"/>
                  <a:gd name="connsiteX1" fmla="*/ 2758653 w 2758653"/>
                  <a:gd name="connsiteY1" fmla="*/ 717 h 970602"/>
                  <a:gd name="connsiteX2" fmla="*/ 2758653 w 2758653"/>
                  <a:gd name="connsiteY2" fmla="*/ 969885 h 970602"/>
                  <a:gd name="connsiteX3" fmla="*/ 0 w 2758653"/>
                  <a:gd name="connsiteY3" fmla="*/ 969885 h 970602"/>
                  <a:gd name="connsiteX4" fmla="*/ 0 w 2758653"/>
                  <a:gd name="connsiteY4" fmla="*/ 717 h 970602"/>
                  <a:gd name="connsiteX0" fmla="*/ 124939 w 2758653"/>
                  <a:gd name="connsiteY0" fmla="*/ 0 h 970602"/>
                  <a:gd name="connsiteX1" fmla="*/ 125988 w 2758653"/>
                  <a:gd name="connsiteY1" fmla="*/ 250719 h 970602"/>
                  <a:gd name="connsiteX2" fmla="*/ 127091 w 2758653"/>
                  <a:gd name="connsiteY2" fmla="*/ 970602 h 970602"/>
                  <a:gd name="connsiteX0" fmla="*/ 0 w 2758653"/>
                  <a:gd name="connsiteY0" fmla="*/ 717 h 969885"/>
                  <a:gd name="connsiteX1" fmla="*/ 2758653 w 2758653"/>
                  <a:gd name="connsiteY1" fmla="*/ 717 h 969885"/>
                  <a:gd name="connsiteX2" fmla="*/ 2758653 w 2758653"/>
                  <a:gd name="connsiteY2" fmla="*/ 969885 h 969885"/>
                  <a:gd name="connsiteX3" fmla="*/ 0 w 2758653"/>
                  <a:gd name="connsiteY3" fmla="*/ 969885 h 969885"/>
                  <a:gd name="connsiteX4" fmla="*/ 0 w 2758653"/>
                  <a:gd name="connsiteY4" fmla="*/ 717 h 969885"/>
                  <a:gd name="connsiteX0" fmla="*/ 124939 w 2758653"/>
                  <a:gd name="connsiteY0" fmla="*/ 0 h 969885"/>
                  <a:gd name="connsiteX1" fmla="*/ 125988 w 2758653"/>
                  <a:gd name="connsiteY1" fmla="*/ 250719 h 969885"/>
                  <a:gd name="connsiteX0" fmla="*/ 0 w 2758653"/>
                  <a:gd name="connsiteY0" fmla="*/ 717 h 972237"/>
                  <a:gd name="connsiteX1" fmla="*/ 2758653 w 2758653"/>
                  <a:gd name="connsiteY1" fmla="*/ 717 h 972237"/>
                  <a:gd name="connsiteX2" fmla="*/ 2758653 w 2758653"/>
                  <a:gd name="connsiteY2" fmla="*/ 969885 h 972237"/>
                  <a:gd name="connsiteX3" fmla="*/ 0 w 2758653"/>
                  <a:gd name="connsiteY3" fmla="*/ 969885 h 972237"/>
                  <a:gd name="connsiteX4" fmla="*/ 0 w 2758653"/>
                  <a:gd name="connsiteY4" fmla="*/ 717 h 972237"/>
                  <a:gd name="connsiteX0" fmla="*/ 124939 w 2758653"/>
                  <a:gd name="connsiteY0" fmla="*/ 0 h 972237"/>
                  <a:gd name="connsiteX1" fmla="*/ 95 w 2758653"/>
                  <a:gd name="connsiteY1" fmla="*/ 972237 h 972237"/>
                  <a:gd name="connsiteX0" fmla="*/ 955 w 2759608"/>
                  <a:gd name="connsiteY0" fmla="*/ 0 h 971520"/>
                  <a:gd name="connsiteX1" fmla="*/ 2759608 w 2759608"/>
                  <a:gd name="connsiteY1" fmla="*/ 0 h 971520"/>
                  <a:gd name="connsiteX2" fmla="*/ 2759608 w 2759608"/>
                  <a:gd name="connsiteY2" fmla="*/ 969168 h 971520"/>
                  <a:gd name="connsiteX3" fmla="*/ 955 w 2759608"/>
                  <a:gd name="connsiteY3" fmla="*/ 969168 h 971520"/>
                  <a:gd name="connsiteX4" fmla="*/ 955 w 2759608"/>
                  <a:gd name="connsiteY4" fmla="*/ 0 h 971520"/>
                  <a:gd name="connsiteX0" fmla="*/ 0 w 2759608"/>
                  <a:gd name="connsiteY0" fmla="*/ 1664 h 971520"/>
                  <a:gd name="connsiteX1" fmla="*/ 1050 w 2759608"/>
                  <a:gd name="connsiteY1" fmla="*/ 971520 h 971520"/>
                  <a:gd name="connsiteX0" fmla="*/ 0 w 2758653"/>
                  <a:gd name="connsiteY0" fmla="*/ 0 h 971520"/>
                  <a:gd name="connsiteX1" fmla="*/ 2758653 w 2758653"/>
                  <a:gd name="connsiteY1" fmla="*/ 0 h 971520"/>
                  <a:gd name="connsiteX2" fmla="*/ 2758653 w 2758653"/>
                  <a:gd name="connsiteY2" fmla="*/ 969168 h 971520"/>
                  <a:gd name="connsiteX3" fmla="*/ 0 w 2758653"/>
                  <a:gd name="connsiteY3" fmla="*/ 969168 h 971520"/>
                  <a:gd name="connsiteX4" fmla="*/ 0 w 2758653"/>
                  <a:gd name="connsiteY4" fmla="*/ 0 h 971520"/>
                  <a:gd name="connsiteX0" fmla="*/ 11150 w 2758653"/>
                  <a:gd name="connsiteY0" fmla="*/ 37382 h 971520"/>
                  <a:gd name="connsiteX1" fmla="*/ 95 w 2758653"/>
                  <a:gd name="connsiteY1" fmla="*/ 971520 h 971520"/>
                  <a:gd name="connsiteX0" fmla="*/ 956 w 2759609"/>
                  <a:gd name="connsiteY0" fmla="*/ 3100 h 974620"/>
                  <a:gd name="connsiteX1" fmla="*/ 2759609 w 2759609"/>
                  <a:gd name="connsiteY1" fmla="*/ 3100 h 974620"/>
                  <a:gd name="connsiteX2" fmla="*/ 2759609 w 2759609"/>
                  <a:gd name="connsiteY2" fmla="*/ 972268 h 974620"/>
                  <a:gd name="connsiteX3" fmla="*/ 956 w 2759609"/>
                  <a:gd name="connsiteY3" fmla="*/ 972268 h 974620"/>
                  <a:gd name="connsiteX4" fmla="*/ 956 w 2759609"/>
                  <a:gd name="connsiteY4" fmla="*/ 3100 h 974620"/>
                  <a:gd name="connsiteX0" fmla="*/ 0 w 2759609"/>
                  <a:gd name="connsiteY0" fmla="*/ 0 h 974620"/>
                  <a:gd name="connsiteX1" fmla="*/ 1051 w 2759609"/>
                  <a:gd name="connsiteY1" fmla="*/ 974620 h 974620"/>
                  <a:gd name="connsiteX0" fmla="*/ 956 w 2759609"/>
                  <a:gd name="connsiteY0" fmla="*/ 0 h 971520"/>
                  <a:gd name="connsiteX1" fmla="*/ 2759609 w 2759609"/>
                  <a:gd name="connsiteY1" fmla="*/ 0 h 971520"/>
                  <a:gd name="connsiteX2" fmla="*/ 2759609 w 2759609"/>
                  <a:gd name="connsiteY2" fmla="*/ 969168 h 971520"/>
                  <a:gd name="connsiteX3" fmla="*/ 956 w 2759609"/>
                  <a:gd name="connsiteY3" fmla="*/ 969168 h 971520"/>
                  <a:gd name="connsiteX4" fmla="*/ 956 w 2759609"/>
                  <a:gd name="connsiteY4" fmla="*/ 0 h 971520"/>
                  <a:gd name="connsiteX0" fmla="*/ 0 w 2759609"/>
                  <a:gd name="connsiteY0" fmla="*/ 13568 h 971520"/>
                  <a:gd name="connsiteX1" fmla="*/ 1051 w 2759609"/>
                  <a:gd name="connsiteY1" fmla="*/ 971520 h 971520"/>
                  <a:gd name="connsiteX0" fmla="*/ 956 w 2759609"/>
                  <a:gd name="connsiteY0" fmla="*/ 3100 h 974620"/>
                  <a:gd name="connsiteX1" fmla="*/ 2759609 w 2759609"/>
                  <a:gd name="connsiteY1" fmla="*/ 3100 h 974620"/>
                  <a:gd name="connsiteX2" fmla="*/ 2759609 w 2759609"/>
                  <a:gd name="connsiteY2" fmla="*/ 972268 h 974620"/>
                  <a:gd name="connsiteX3" fmla="*/ 956 w 2759609"/>
                  <a:gd name="connsiteY3" fmla="*/ 972268 h 974620"/>
                  <a:gd name="connsiteX4" fmla="*/ 956 w 2759609"/>
                  <a:gd name="connsiteY4" fmla="*/ 3100 h 974620"/>
                  <a:gd name="connsiteX0" fmla="*/ 0 w 2759609"/>
                  <a:gd name="connsiteY0" fmla="*/ 0 h 974620"/>
                  <a:gd name="connsiteX1" fmla="*/ 1051 w 2759609"/>
                  <a:gd name="connsiteY1" fmla="*/ 974620 h 974620"/>
                  <a:gd name="connsiteX0" fmla="*/ 956 w 2759609"/>
                  <a:gd name="connsiteY0" fmla="*/ 719 h 972239"/>
                  <a:gd name="connsiteX1" fmla="*/ 2759609 w 2759609"/>
                  <a:gd name="connsiteY1" fmla="*/ 719 h 972239"/>
                  <a:gd name="connsiteX2" fmla="*/ 2759609 w 2759609"/>
                  <a:gd name="connsiteY2" fmla="*/ 969887 h 972239"/>
                  <a:gd name="connsiteX3" fmla="*/ 956 w 2759609"/>
                  <a:gd name="connsiteY3" fmla="*/ 969887 h 972239"/>
                  <a:gd name="connsiteX4" fmla="*/ 956 w 2759609"/>
                  <a:gd name="connsiteY4" fmla="*/ 719 h 972239"/>
                  <a:gd name="connsiteX0" fmla="*/ 0 w 2759609"/>
                  <a:gd name="connsiteY0" fmla="*/ 0 h 972239"/>
                  <a:gd name="connsiteX1" fmla="*/ 1051 w 2759609"/>
                  <a:gd name="connsiteY1" fmla="*/ 972239 h 972239"/>
                </a:gdLst>
                <a:ahLst/>
                <a:cxnLst>
                  <a:cxn ang="0">
                    <a:pos x="connsiteX0" y="connsiteY0"/>
                  </a:cxn>
                  <a:cxn ang="0">
                    <a:pos x="connsiteX1" y="connsiteY1"/>
                  </a:cxn>
                </a:cxnLst>
                <a:rect l="l" t="t" r="r" b="b"/>
                <a:pathLst>
                  <a:path w="2759609" h="972239" stroke="0" extrusionOk="0">
                    <a:moveTo>
                      <a:pt x="956" y="719"/>
                    </a:moveTo>
                    <a:lnTo>
                      <a:pt x="2759609" y="719"/>
                    </a:lnTo>
                    <a:lnTo>
                      <a:pt x="2759609" y="969887"/>
                    </a:lnTo>
                    <a:lnTo>
                      <a:pt x="956" y="969887"/>
                    </a:lnTo>
                    <a:lnTo>
                      <a:pt x="956" y="719"/>
                    </a:lnTo>
                    <a:close/>
                  </a:path>
                  <a:path w="2759609" h="972239" fill="none" extrusionOk="0">
                    <a:moveTo>
                      <a:pt x="0" y="0"/>
                    </a:moveTo>
                    <a:cubicBezTo>
                      <a:pt x="350" y="79604"/>
                      <a:pt x="701" y="892635"/>
                      <a:pt x="1051" y="972239"/>
                    </a:cubicBezTo>
                  </a:path>
                </a:pathLst>
              </a:custGeom>
              <a:solidFill>
                <a:schemeClr val="bg2"/>
              </a:solidFill>
              <a:ln w="254000">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0" tIns="45720" rIns="137160" bIns="45720" numCol="1" spcCol="0" rtlCol="0" fromWordArt="0" anchor="t" anchorCtr="0" forceAA="0" compatLnSpc="1">
                <a:prstTxWarp prst="textNoShape">
                  <a:avLst/>
                </a:prstTxWarp>
                <a:spAutoFit/>
              </a:bodyPr>
              <a:lstStyle/>
              <a:p>
                <a:pPr>
                  <a:spcBef>
                    <a:spcPts val="500"/>
                  </a:spcBef>
                </a:pPr>
                <a:r>
                  <a:rPr lang="en-US" sz="800" dirty="0">
                    <a:solidFill>
                      <a:schemeClr val="tx1"/>
                    </a:solidFill>
                  </a:rPr>
                  <a:t>For an additional list of app reviews by the Anxiety and Depression Association of America (ADAA) please visit </a:t>
                </a:r>
                <a:r>
                  <a:rPr lang="en-US" sz="800" dirty="0">
                    <a:hlinkClick r:id="rId9"/>
                  </a:rPr>
                  <a:t>https://adaa.org/finding-help/mobile-apps</a:t>
                </a:r>
                <a:endParaRPr lang="en-US" sz="800" b="1" dirty="0">
                  <a:solidFill>
                    <a:schemeClr val="tx1"/>
                  </a:solidFill>
                </a:endParaRPr>
              </a:p>
            </p:txBody>
          </p:sp>
          <p:sp>
            <p:nvSpPr>
              <p:cNvPr id="34" name="Isosceles Triangle 33">
                <a:extLst>
                  <a:ext uri="{FF2B5EF4-FFF2-40B4-BE49-F238E27FC236}">
                    <a16:creationId xmlns:a16="http://schemas.microsoft.com/office/drawing/2014/main" id="{3B6783FE-FCBE-4280-B079-51014F6F0376}"/>
                  </a:ext>
                </a:extLst>
              </p:cNvPr>
              <p:cNvSpPr/>
              <p:nvPr/>
            </p:nvSpPr>
            <p:spPr bwMode="gray">
              <a:xfrm rot="5400000">
                <a:off x="498880" y="1861675"/>
                <a:ext cx="135068" cy="73857"/>
              </a:xfrm>
              <a:prstGeom prst="triangle">
                <a:avLst>
                  <a:gd name="adj" fmla="val 49998"/>
                </a:avLst>
              </a:prstGeom>
              <a:solidFill>
                <a:schemeClr val="tx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grpSp>
        <p:grpSp>
          <p:nvGrpSpPr>
            <p:cNvPr id="27" name="Group 26">
              <a:extLst>
                <a:ext uri="{FF2B5EF4-FFF2-40B4-BE49-F238E27FC236}">
                  <a16:creationId xmlns:a16="http://schemas.microsoft.com/office/drawing/2014/main" id="{F5976EA3-9EBE-4365-A39B-2DCCF87807E7}"/>
                </a:ext>
              </a:extLst>
            </p:cNvPr>
            <p:cNvGrpSpPr/>
            <p:nvPr/>
          </p:nvGrpSpPr>
          <p:grpSpPr>
            <a:xfrm>
              <a:off x="1456765" y="4248406"/>
              <a:ext cx="143187" cy="136483"/>
              <a:chOff x="4696739" y="1691091"/>
              <a:chExt cx="143187" cy="136483"/>
            </a:xfrm>
          </p:grpSpPr>
          <p:grpSp>
            <p:nvGrpSpPr>
              <p:cNvPr id="28" name="Group 27">
                <a:extLst>
                  <a:ext uri="{FF2B5EF4-FFF2-40B4-BE49-F238E27FC236}">
                    <a16:creationId xmlns:a16="http://schemas.microsoft.com/office/drawing/2014/main" id="{CB0E2AC0-0A35-40A6-9755-198084857716}"/>
                  </a:ext>
                </a:extLst>
              </p:cNvPr>
              <p:cNvGrpSpPr>
                <a:grpSpLocks noChangeAspect="1"/>
              </p:cNvGrpSpPr>
              <p:nvPr/>
            </p:nvGrpSpPr>
            <p:grpSpPr bwMode="gray">
              <a:xfrm>
                <a:off x="4696739" y="1691091"/>
                <a:ext cx="143187" cy="118872"/>
                <a:chOff x="996640" y="2897515"/>
                <a:chExt cx="131871" cy="109478"/>
              </a:xfrm>
              <a:solidFill>
                <a:schemeClr val="bg1"/>
              </a:solidFill>
            </p:grpSpPr>
            <p:sp>
              <p:nvSpPr>
                <p:cNvPr id="31" name="Freeform 16">
                  <a:extLst>
                    <a:ext uri="{FF2B5EF4-FFF2-40B4-BE49-F238E27FC236}">
                      <a16:creationId xmlns:a16="http://schemas.microsoft.com/office/drawing/2014/main" id="{2101A629-9EDF-491E-8894-A338BB383B8F}"/>
                    </a:ext>
                  </a:extLst>
                </p:cNvPr>
                <p:cNvSpPr/>
                <p:nvPr/>
              </p:nvSpPr>
              <p:spPr bwMode="gray">
                <a:xfrm rot="5400000">
                  <a:off x="1042173" y="2920656"/>
                  <a:ext cx="108929" cy="63746"/>
                </a:xfrm>
                <a:custGeom>
                  <a:avLst/>
                  <a:gdLst>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4 h 6"/>
                    <a:gd name="connsiteX6" fmla="*/ 0 w 6"/>
                    <a:gd name="connsiteY6" fmla="*/ 3 h 6"/>
                    <a:gd name="connsiteX7" fmla="*/ 1 w 6"/>
                    <a:gd name="connsiteY7" fmla="*/ 1 h 6"/>
                    <a:gd name="connsiteX8" fmla="*/ 1 w 6"/>
                    <a:gd name="connsiteY8"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4 h 6"/>
                    <a:gd name="connsiteX6" fmla="*/ 0 w 6"/>
                    <a:gd name="connsiteY6" fmla="*/ 3 h 6"/>
                    <a:gd name="connsiteX7" fmla="*/ 1 w 6"/>
                    <a:gd name="connsiteY7"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4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 h="6">
                      <a:moveTo>
                        <a:pt x="1" y="0"/>
                      </a:moveTo>
                      <a:lnTo>
                        <a:pt x="6" y="0"/>
                      </a:lnTo>
                      <a:cubicBezTo>
                        <a:pt x="6" y="0"/>
                        <a:pt x="5" y="1"/>
                        <a:pt x="5" y="3"/>
                      </a:cubicBezTo>
                      <a:cubicBezTo>
                        <a:pt x="5" y="5"/>
                        <a:pt x="6" y="6"/>
                        <a:pt x="6" y="6"/>
                      </a:cubicBezTo>
                      <a:lnTo>
                        <a:pt x="1" y="6"/>
                      </a:lnTo>
                      <a:cubicBezTo>
                        <a:pt x="1" y="6"/>
                        <a:pt x="0" y="5"/>
                        <a:pt x="0" y="3"/>
                      </a:cubicBezTo>
                      <a:cubicBezTo>
                        <a:pt x="0" y="1"/>
                        <a:pt x="1" y="0"/>
                        <a:pt x="1" y="0"/>
                      </a:cubicBezTo>
                      <a:close/>
                    </a:path>
                  </a:pathLst>
                </a:custGeom>
                <a:grp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1463675"/>
                  <a:endParaRPr lang="en-US" sz="1000" dirty="0">
                    <a:solidFill>
                      <a:schemeClr val="bg2"/>
                    </a:solidFill>
                  </a:endParaRPr>
                </a:p>
              </p:txBody>
            </p:sp>
            <p:sp>
              <p:nvSpPr>
                <p:cNvPr id="32" name="Freeform 17">
                  <a:extLst>
                    <a:ext uri="{FF2B5EF4-FFF2-40B4-BE49-F238E27FC236}">
                      <a16:creationId xmlns:a16="http://schemas.microsoft.com/office/drawing/2014/main" id="{34C797BD-30C5-4259-85D0-98A42E531D95}"/>
                    </a:ext>
                  </a:extLst>
                </p:cNvPr>
                <p:cNvSpPr/>
                <p:nvPr/>
              </p:nvSpPr>
              <p:spPr bwMode="gray">
                <a:xfrm rot="16200000" flipH="1">
                  <a:off x="974048" y="2920107"/>
                  <a:ext cx="108929" cy="63746"/>
                </a:xfrm>
                <a:custGeom>
                  <a:avLst/>
                  <a:gdLst>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4 h 6"/>
                    <a:gd name="connsiteX6" fmla="*/ 0 w 6"/>
                    <a:gd name="connsiteY6" fmla="*/ 3 h 6"/>
                    <a:gd name="connsiteX7" fmla="*/ 1 w 6"/>
                    <a:gd name="connsiteY7" fmla="*/ 1 h 6"/>
                    <a:gd name="connsiteX8" fmla="*/ 1 w 6"/>
                    <a:gd name="connsiteY8"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4 h 6"/>
                    <a:gd name="connsiteX6" fmla="*/ 0 w 6"/>
                    <a:gd name="connsiteY6" fmla="*/ 3 h 6"/>
                    <a:gd name="connsiteX7" fmla="*/ 1 w 6"/>
                    <a:gd name="connsiteY7"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4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 name="connsiteX0" fmla="*/ 1 w 6"/>
                    <a:gd name="connsiteY0" fmla="*/ 0 h 6"/>
                    <a:gd name="connsiteX1" fmla="*/ 6 w 6"/>
                    <a:gd name="connsiteY1" fmla="*/ 0 h 6"/>
                    <a:gd name="connsiteX2" fmla="*/ 5 w 6"/>
                    <a:gd name="connsiteY2" fmla="*/ 3 h 6"/>
                    <a:gd name="connsiteX3" fmla="*/ 6 w 6"/>
                    <a:gd name="connsiteY3" fmla="*/ 6 h 6"/>
                    <a:gd name="connsiteX4" fmla="*/ 1 w 6"/>
                    <a:gd name="connsiteY4" fmla="*/ 6 h 6"/>
                    <a:gd name="connsiteX5" fmla="*/ 0 w 6"/>
                    <a:gd name="connsiteY5" fmla="*/ 3 h 6"/>
                    <a:gd name="connsiteX6" fmla="*/ 1 w 6"/>
                    <a:gd name="connsiteY6" fmla="*/ 0 h 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 h="6">
                      <a:moveTo>
                        <a:pt x="1" y="0"/>
                      </a:moveTo>
                      <a:lnTo>
                        <a:pt x="6" y="0"/>
                      </a:lnTo>
                      <a:cubicBezTo>
                        <a:pt x="6" y="0"/>
                        <a:pt x="5" y="1"/>
                        <a:pt x="5" y="3"/>
                      </a:cubicBezTo>
                      <a:cubicBezTo>
                        <a:pt x="5" y="5"/>
                        <a:pt x="6" y="6"/>
                        <a:pt x="6" y="6"/>
                      </a:cubicBezTo>
                      <a:lnTo>
                        <a:pt x="1" y="6"/>
                      </a:lnTo>
                      <a:cubicBezTo>
                        <a:pt x="1" y="6"/>
                        <a:pt x="0" y="5"/>
                        <a:pt x="0" y="3"/>
                      </a:cubicBezTo>
                      <a:cubicBezTo>
                        <a:pt x="0" y="1"/>
                        <a:pt x="1" y="0"/>
                        <a:pt x="1" y="0"/>
                      </a:cubicBezTo>
                      <a:close/>
                    </a:path>
                  </a:pathLst>
                </a:custGeom>
                <a:grp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1463675"/>
                  <a:endParaRPr lang="en-US" sz="1000" dirty="0">
                    <a:solidFill>
                      <a:schemeClr val="bg2"/>
                    </a:solidFill>
                  </a:endParaRPr>
                </a:p>
              </p:txBody>
            </p:sp>
          </p:grpSp>
          <p:sp>
            <p:nvSpPr>
              <p:cNvPr id="29" name="Rectangle 28">
                <a:extLst>
                  <a:ext uri="{FF2B5EF4-FFF2-40B4-BE49-F238E27FC236}">
                    <a16:creationId xmlns:a16="http://schemas.microsoft.com/office/drawing/2014/main" id="{99F55FC3-B8B3-4E9E-8E50-2229C00EFC11}"/>
                  </a:ext>
                </a:extLst>
              </p:cNvPr>
              <p:cNvSpPr/>
              <p:nvPr/>
            </p:nvSpPr>
            <p:spPr bwMode="gray">
              <a:xfrm rot="3341859">
                <a:off x="4791304" y="1787638"/>
                <a:ext cx="64339" cy="15534"/>
              </a:xfrm>
              <a:prstGeom prst="rect">
                <a:avLst/>
              </a:prstGeom>
              <a:solidFill>
                <a:schemeClr val="bg1"/>
              </a:solid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320B9A93-A459-43B3-BF65-C05BB35C33A6}"/>
                  </a:ext>
                </a:extLst>
              </p:cNvPr>
              <p:cNvSpPr/>
              <p:nvPr/>
            </p:nvSpPr>
            <p:spPr bwMode="gray">
              <a:xfrm rot="1119142">
                <a:off x="4768064" y="1725226"/>
                <a:ext cx="58437" cy="59177"/>
              </a:xfrm>
              <a:prstGeom prst="ellipse">
                <a:avLst/>
              </a:prstGeom>
              <a:solidFill>
                <a:schemeClr val="bg1"/>
              </a:solid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90929915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Yb3LAX9a"/>
  <p:tag name="ARTICULATE_DESIGN_ID_EAB1 ON-SCREEN MASTER" val="WodUfpOz"/>
  <p:tag name="ARTICULATE_SLIDE_THUMBNAIL_REFRESH" val="1"/>
  <p:tag name="ARTICULATE_DESIGN_ID_EAB1 ON-SCREEN" val="OJDy01kg"/>
  <p:tag name="ARTICULATE_DESIGN_ID_EAB GLOBAL, INC. THEME" val="EgU1CIIs"/>
  <p:tag name="ARTICULATE_DESIGN_ID_EAB1 4X3 ON-SCREEN" val="Lynb0GK1"/>
  <p:tag name="ARTICULATE_SLIDE_COUNT" val="198"/>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EAB1 4x3 On-screen">
  <a:themeElements>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Theme Font">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gray">
        <a:solidFill>
          <a:schemeClr val="accent3"/>
        </a:solidFill>
        <a:ln>
          <a:solidFill>
            <a:schemeClr val="accent3"/>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spcBef>
            <a:spcPts val="500"/>
          </a:spcBef>
          <a:defRPr sz="900" dirty="0" err="1" smtClean="0"/>
        </a:defPPr>
      </a:lstStyle>
    </a:txDef>
  </a:objectDefaults>
  <a:extraClrSchemeLst/>
  <a:custClrLst>
    <a:custClr name="Dark Background">
      <a:srgbClr val="003D70"/>
    </a:custClr>
    <a:custClr name="Red">
      <a:srgbClr val="CF102D"/>
    </a:custClr>
    <a:custClr name="Yellow">
      <a:srgbClr val="F6D900"/>
    </a:custClr>
    <a:custClr name="Green">
      <a:srgbClr val="7FCB3B"/>
    </a:custClr>
    <a:custClr name="Purple">
      <a:srgbClr val="8B4BB3"/>
    </a:custClr>
    <a:custClr name="Light Blue">
      <a:srgbClr val="23B1F1"/>
    </a:custClr>
    <a:custClr name="Teal">
      <a:srgbClr val="35BDCB"/>
    </a:custClr>
    <a:custClr name="Not Used">
      <a:srgbClr val="FFFFFF"/>
    </a:custClr>
    <a:custClr name="Not Used">
      <a:srgbClr val="FFFFFF"/>
    </a:custClr>
    <a:custClr name="Not Used">
      <a:srgbClr val="FFFFFF"/>
    </a:custClr>
    <a:custClr name="Not Used">
      <a:srgbClr val="FFFFFF"/>
    </a:custClr>
    <a:custClr name="Red Tint">
      <a:srgbClr val="F47A74"/>
    </a:custClr>
    <a:custClr name="Yellow Tint">
      <a:srgbClr val="FFEE6D"/>
    </a:custClr>
    <a:custClr name="Green Tint">
      <a:srgbClr val="B0DF85"/>
    </a:custClr>
    <a:custClr name="Purple Tint">
      <a:srgbClr val="BD98D4"/>
    </a:custClr>
    <a:custClr name="Light Blue Tint">
      <a:srgbClr val="92D8F8"/>
    </a:custClr>
    <a:custClr name="Teal Tint">
      <a:srgbClr val="91DBE3"/>
    </a:custClr>
    <a:custClr name="Not Used">
      <a:srgbClr val="FFFFFF"/>
    </a:custClr>
    <a:custClr name="Not Used">
      <a:srgbClr val="FFFFFF"/>
    </a:custClr>
    <a:custClr name="Not Used">
      <a:srgbClr val="FFFFFF"/>
    </a:custClr>
  </a:custClrLst>
  <a:extLst>
    <a:ext uri="{05A4C25C-085E-4340-85A3-A5531E510DB2}">
      <thm15:themeFamily xmlns:thm15="http://schemas.microsoft.com/office/thememl/2012/main" name="EAB1 On-screen GLG Graphic Layout Guide 010219" id="{A56DB9E2-F552-49BA-A65C-43675CA86E64}" vid="{C446A367-AB1E-4857-9031-A469ACADAD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EAB1 On-screen GLG Graphic Layout Guide 020419</Template>
  <TotalTime>0</TotalTime>
  <Words>1345</Words>
  <Application>Microsoft Office PowerPoint</Application>
  <PresentationFormat>Custom</PresentationFormat>
  <Paragraphs>128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Courier New</vt:lpstr>
      <vt:lpstr>Rockwell</vt:lpstr>
      <vt:lpstr>Verdana</vt:lpstr>
      <vt:lpstr>EAB1 4x3 On-screen</vt:lpstr>
      <vt:lpstr>Tech-Enabled Solutions Expand Access to Care</vt:lpstr>
      <vt:lpstr>Adding Telemental Health to a District’s Care Options</vt:lpstr>
      <vt:lpstr>Ensuring the Best of Both Worlds</vt:lpstr>
      <vt:lpstr>Telemental Health an Effective Way to Support Students</vt:lpstr>
      <vt:lpstr>Can Machines Help?</vt:lpstr>
      <vt:lpstr>Finding the Right Support</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lastModifiedBy/>
  <cp:revision>1</cp:revision>
  <dcterms:created xsi:type="dcterms:W3CDTF">2019-09-19T17:36:07Z</dcterms:created>
  <dcterms:modified xsi:type="dcterms:W3CDTF">2020-03-20T15:18:04Z</dcterms:modified>
  <cp:category/>
</cp:coreProperties>
</file>