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5" r:id="rId2"/>
  </p:sldMasterIdLst>
  <p:notesMasterIdLst>
    <p:notesMasterId r:id="rId28"/>
  </p:notesMasterIdLst>
  <p:sldIdLst>
    <p:sldId id="360" r:id="rId3"/>
    <p:sldId id="258" r:id="rId4"/>
    <p:sldId id="268" r:id="rId5"/>
    <p:sldId id="269" r:id="rId6"/>
    <p:sldId id="273" r:id="rId7"/>
    <p:sldId id="274" r:id="rId8"/>
    <p:sldId id="283" r:id="rId9"/>
    <p:sldId id="275" r:id="rId10"/>
    <p:sldId id="347" r:id="rId11"/>
    <p:sldId id="276" r:id="rId12"/>
    <p:sldId id="348" r:id="rId13"/>
    <p:sldId id="277" r:id="rId14"/>
    <p:sldId id="349" r:id="rId15"/>
    <p:sldId id="278" r:id="rId16"/>
    <p:sldId id="350" r:id="rId17"/>
    <p:sldId id="281" r:id="rId18"/>
    <p:sldId id="351" r:id="rId19"/>
    <p:sldId id="280" r:id="rId20"/>
    <p:sldId id="352" r:id="rId21"/>
    <p:sldId id="279" r:id="rId22"/>
    <p:sldId id="353" r:id="rId23"/>
    <p:sldId id="282" r:id="rId24"/>
    <p:sldId id="354" r:id="rId25"/>
    <p:sldId id="292" r:id="rId26"/>
    <p:sldId id="270" r:id="rId27"/>
  </p:sldIdLst>
  <p:sldSz cx="7772400" cy="100584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50" autoAdjust="0"/>
  </p:normalViewPr>
  <p:slideViewPr>
    <p:cSldViewPr snapToGrid="0" showGuides="1">
      <p:cViewPr varScale="1">
        <p:scale>
          <a:sx n="73" d="100"/>
          <a:sy n="73" d="100"/>
        </p:scale>
        <p:origin x="2964"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5/4/2020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hyperlink" Target="https://eab.box.com/v/EAB-Branding" TargetMode="Externa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hyperlink" Target="https://eab.box.com/v/EAB-Branding" TargetMode="Externa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hyperlink" Target="https://eab.box.com/v/EAB-Branding" TargetMode="Externa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hyperlink" Target="https://eab.box.com/v/EAB-Branding" TargetMode="Externa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4" name="Rectangle 23"/>
          <p:cNvSpPr/>
          <p:nvPr userDrawn="1"/>
        </p:nvSpPr>
        <p:spPr bwMode="gray">
          <a:xfrm>
            <a:off x="508000" y="995529"/>
            <a:ext cx="3200400"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40198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2020</a:t>
            </a:r>
            <a:r>
              <a:rPr lang="en-US" sz="1400" b="1" baseline="0" dirty="0">
                <a:solidFill>
                  <a:schemeClr val="bg1"/>
                </a:solidFill>
              </a:rPr>
              <a:t> Template Edition</a:t>
            </a:r>
            <a:endParaRPr lang="en-US" sz="1400" b="1" dirty="0">
              <a:solidFill>
                <a:schemeClr val="bg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D1259E0F-4A8A-4A5E-94B2-FA3C5975D976}"/>
              </a:ext>
            </a:extLst>
          </p:cNvPr>
          <p:cNvPicPr>
            <a:picLocks noChangeAspect="1"/>
          </p:cNvPicPr>
          <p:nvPr userDrawn="1"/>
        </p:nvPicPr>
        <p:blipFill>
          <a:blip r:embed="rId4"/>
          <a:stretch>
            <a:fillRect/>
          </a:stretch>
        </p:blipFill>
        <p:spPr>
          <a:xfrm>
            <a:off x="4585599" y="2687266"/>
            <a:ext cx="2254465" cy="2916186"/>
          </a:xfrm>
          <a:prstGeom prst="rect">
            <a:avLst/>
          </a:prstGeom>
          <a:ln w="12700">
            <a:solidFill>
              <a:schemeClr val="accent1"/>
            </a:solidFill>
          </a:ln>
        </p:spPr>
      </p:pic>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156850"/>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29795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663F93-C923-4F8D-A8C5-314B5058F0AC}"/>
              </a:ext>
              <a:ext uri="{C183D7F6-B498-43B3-948B-1728B52AA6E4}">
                <adec:decorative xmlns:adec="http://schemas.microsoft.com/office/drawing/2017/decorative" val="1"/>
              </a:ext>
            </a:extLst>
          </p:cNvPr>
          <p:cNvGrpSpPr/>
          <p:nvPr userDrawn="1"/>
        </p:nvGrpSpPr>
        <p:grpSpPr>
          <a:xfrm>
            <a:off x="1606783" y="8580237"/>
            <a:ext cx="4558834" cy="957891"/>
            <a:chOff x="920983" y="3459989"/>
            <a:chExt cx="4558834" cy="957891"/>
          </a:xfrm>
        </p:grpSpPr>
        <p:pic>
          <p:nvPicPr>
            <p:cNvPr id="17" name="EAB logo">
              <a:extLst>
                <a:ext uri="{FF2B5EF4-FFF2-40B4-BE49-F238E27FC236}">
                  <a16:creationId xmlns:a16="http://schemas.microsoft.com/office/drawing/2014/main" id="{3827DC24-CD93-4610-9E9F-26DED31F8F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8" name="EAb locations, phone, website">
              <a:extLst>
                <a:ext uri="{FF2B5EF4-FFF2-40B4-BE49-F238E27FC236}">
                  <a16:creationId xmlns:a16="http://schemas.microsoft.com/office/drawing/2014/main" id="{F7123D35-C69E-4C01-B90E-7C6D9C5DF094}"/>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9" name="Line 1">
              <a:extLst>
                <a:ext uri="{FF2B5EF4-FFF2-40B4-BE49-F238E27FC236}">
                  <a16:creationId xmlns:a16="http://schemas.microsoft.com/office/drawing/2014/main" id="{CBD7CADF-FE8A-4393-92BE-B54EBA37BF32}"/>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Line 2">
              <a:extLst>
                <a:ext uri="{FF2B5EF4-FFF2-40B4-BE49-F238E27FC236}">
                  <a16:creationId xmlns:a16="http://schemas.microsoft.com/office/drawing/2014/main" id="{4579AC7C-1E83-4E3F-9223-4723C77E1ECF}"/>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3D45D4A4-9F5C-436E-9586-711CC5C1BF28}"/>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4">
              <a:extLst>
                <a:ext uri="{FF2B5EF4-FFF2-40B4-BE49-F238E27FC236}">
                  <a16:creationId xmlns:a16="http://schemas.microsoft.com/office/drawing/2014/main" id="{EB206AB0-EE26-4598-82B6-5313CB25812C}"/>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3">
              <a:extLst>
                <a:ext uri="{FF2B5EF4-FFF2-40B4-BE49-F238E27FC236}">
                  <a16:creationId xmlns:a16="http://schemas.microsoft.com/office/drawing/2014/main" id="{756976BB-81AB-432C-A7B3-C4BAD32F3E5F}"/>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4397218"/>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ttitle"/>
          <p:cNvSpPr>
            <a:spLocks noGrp="1"/>
          </p:cNvSpPr>
          <p:nvPr>
            <p:ph type="body" sz="quarter" idx="16" hasCustomPrompt="1"/>
          </p:nvPr>
        </p:nvSpPr>
        <p:spPr bwMode="gray">
          <a:xfrm>
            <a:off x="508000" y="5456383"/>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2" orient="horz" pos="3312" userDrawn="1">
          <p15:clr>
            <a:srgbClr val="FBAE40"/>
          </p15:clr>
        </p15:guide>
        <p15:guide id="3" orient="horz" pos="34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6BCAB0B6-07B9-43A0-8E04-2BC88F58B1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6" name="Bullets 1">
            <a:extLst>
              <a:ext uri="{FF2B5EF4-FFF2-40B4-BE49-F238E27FC236}">
                <a16:creationId xmlns:a16="http://schemas.microsoft.com/office/drawing/2014/main" id="{16734648-439B-4A03-9CBD-3A9912777478}"/>
              </a:ext>
            </a:extLst>
          </p:cNvPr>
          <p:cNvSpPr>
            <a:spLocks noGrp="1"/>
          </p:cNvSpPr>
          <p:nvPr>
            <p:ph type="body" sz="quarter" idx="18" hasCustomPrompt="1"/>
          </p:nvPr>
        </p:nvSpPr>
        <p:spPr>
          <a:xfrm>
            <a:off x="867667" y="83653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Bullets 2">
            <a:extLst>
              <a:ext uri="{FF2B5EF4-FFF2-40B4-BE49-F238E27FC236}">
                <a16:creationId xmlns:a16="http://schemas.microsoft.com/office/drawing/2014/main" id="{95067720-CDD4-4FEA-BCB9-B026BD7F88F9}"/>
              </a:ext>
            </a:extLst>
          </p:cNvPr>
          <p:cNvSpPr>
            <a:spLocks noGrp="1"/>
          </p:cNvSpPr>
          <p:nvPr>
            <p:ph type="body" sz="quarter" idx="19" hasCustomPrompt="1"/>
          </p:nvPr>
        </p:nvSpPr>
        <p:spPr>
          <a:xfrm>
            <a:off x="4252973" y="83653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3283809"/>
      </p:ext>
    </p:extLst>
  </p:cSld>
  <p:clrMapOvr>
    <a:masterClrMapping/>
  </p:clrMapOvr>
  <p:extLst>
    <p:ext uri="{DCECCB84-F9BA-43D5-87BE-67443E8EF086}">
      <p15:sldGuideLst xmlns:p15="http://schemas.microsoft.com/office/powerpoint/2012/main">
        <p15:guide id="2" orient="horz" pos="3168" userDrawn="1">
          <p15:clr>
            <a:srgbClr val="FBAE40"/>
          </p15:clr>
        </p15:guide>
        <p15:guide id="3" orient="horz" pos="32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4" name="Rectangle 23"/>
          <p:cNvSpPr/>
          <p:nvPr userDrawn="1"/>
        </p:nvSpPr>
        <p:spPr bwMode="gray">
          <a:xfrm>
            <a:off x="508000" y="995529"/>
            <a:ext cx="3200400"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40198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2020</a:t>
            </a:r>
            <a:r>
              <a:rPr lang="en-US" sz="1400" b="1" baseline="0" dirty="0">
                <a:solidFill>
                  <a:schemeClr val="bg1"/>
                </a:solidFill>
              </a:rPr>
              <a:t> Template Edition</a:t>
            </a:r>
            <a:endParaRPr lang="en-US" sz="1400" b="1" dirty="0">
              <a:solidFill>
                <a:schemeClr val="bg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D1259E0F-4A8A-4A5E-94B2-FA3C5975D976}"/>
              </a:ext>
            </a:extLst>
          </p:cNvPr>
          <p:cNvPicPr>
            <a:picLocks noChangeAspect="1"/>
          </p:cNvPicPr>
          <p:nvPr userDrawn="1"/>
        </p:nvPicPr>
        <p:blipFill>
          <a:blip r:embed="rId4"/>
          <a:stretch>
            <a:fillRect/>
          </a:stretch>
        </p:blipFill>
        <p:spPr>
          <a:xfrm>
            <a:off x="4585599" y="2687266"/>
            <a:ext cx="2254465" cy="2916186"/>
          </a:xfrm>
          <a:prstGeom prst="rect">
            <a:avLst/>
          </a:prstGeom>
          <a:ln w="12700">
            <a:solidFill>
              <a:schemeClr val="accent1"/>
            </a:solidFill>
          </a:ln>
        </p:spPr>
      </p:pic>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156850"/>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142932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4397218"/>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ttitle"/>
          <p:cNvSpPr>
            <a:spLocks noGrp="1"/>
          </p:cNvSpPr>
          <p:nvPr>
            <p:ph type="body" sz="quarter" idx="16" hasCustomPrompt="1"/>
          </p:nvPr>
        </p:nvSpPr>
        <p:spPr bwMode="gray">
          <a:xfrm>
            <a:off x="508000" y="5456383"/>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3703575168"/>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6BCAB0B6-07B9-43A0-8E04-2BC88F58B1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6" name="Bullets 1">
            <a:extLst>
              <a:ext uri="{FF2B5EF4-FFF2-40B4-BE49-F238E27FC236}">
                <a16:creationId xmlns:a16="http://schemas.microsoft.com/office/drawing/2014/main" id="{16734648-439B-4A03-9CBD-3A9912777478}"/>
              </a:ext>
            </a:extLst>
          </p:cNvPr>
          <p:cNvSpPr>
            <a:spLocks noGrp="1"/>
          </p:cNvSpPr>
          <p:nvPr>
            <p:ph type="body" sz="quarter" idx="18" hasCustomPrompt="1"/>
          </p:nvPr>
        </p:nvSpPr>
        <p:spPr>
          <a:xfrm>
            <a:off x="867667" y="83653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Bullets 2">
            <a:extLst>
              <a:ext uri="{FF2B5EF4-FFF2-40B4-BE49-F238E27FC236}">
                <a16:creationId xmlns:a16="http://schemas.microsoft.com/office/drawing/2014/main" id="{95067720-CDD4-4FEA-BCB9-B026BD7F88F9}"/>
              </a:ext>
            </a:extLst>
          </p:cNvPr>
          <p:cNvSpPr>
            <a:spLocks noGrp="1"/>
          </p:cNvSpPr>
          <p:nvPr>
            <p:ph type="body" sz="quarter" idx="19" hasCustomPrompt="1"/>
          </p:nvPr>
        </p:nvSpPr>
        <p:spPr>
          <a:xfrm>
            <a:off x="4252973" y="83653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16123679"/>
      </p:ext>
    </p:extLst>
  </p:cSld>
  <p:clrMapOvr>
    <a:masterClrMapping/>
  </p:clrMapOvr>
  <p:extLst>
    <p:ext uri="{DCECCB84-F9BA-43D5-87BE-67443E8EF086}">
      <p15:sldGuideLst xmlns:p15="http://schemas.microsoft.com/office/powerpoint/2012/main">
        <p15:guide id="2" orient="horz" pos="3168">
          <p15:clr>
            <a:srgbClr val="FBAE40"/>
          </p15:clr>
        </p15:guide>
        <p15:guide id="3" orient="horz" pos="32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6" name="Background pattern - decorative">
            <a:extLst>
              <a:ext uri="{FF2B5EF4-FFF2-40B4-BE49-F238E27FC236}">
                <a16:creationId xmlns:a16="http://schemas.microsoft.com/office/drawing/2014/main" id="{C7972A8F-D973-45F8-A509-414D7779376A}"/>
              </a:ext>
              <a:ext uri="{C183D7F6-B498-43B3-948B-1728B52AA6E4}">
                <adec:decorative xmlns:adec="http://schemas.microsoft.com/office/drawing/2017/decorative" val="1"/>
              </a:ext>
            </a:extLst>
          </p:cNvPr>
          <p:cNvPicPr>
            <a:picLocks noChangeAspect="1"/>
          </p:cNvPicPr>
          <p:nvPr userDrawn="1"/>
        </p:nvPicPr>
        <p:blipFill rotWithShape="1">
          <a:blip r:embed="rId3"/>
          <a:srcRect l="40" t="751" r="949" b="197"/>
          <a:stretch/>
        </p:blipFill>
        <p:spPr>
          <a:xfrm>
            <a:off x="0" y="0"/>
            <a:ext cx="7769223"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37583" y="1493202"/>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Lst>
          </p:cNvPr>
          <p:cNvSpPr/>
          <p:nvPr userDrawn="1"/>
        </p:nvSpPr>
        <p:spPr bwMode="gray">
          <a:xfrm>
            <a:off x="969547" y="3260208"/>
            <a:ext cx="6802853" cy="3102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Lst>
          </p:cNvPr>
          <p:cNvSpPr/>
          <p:nvPr userDrawn="1"/>
        </p:nvSpPr>
        <p:spPr bwMode="gray">
          <a:xfrm>
            <a:off x="969549" y="6303577"/>
            <a:ext cx="6802851"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1424944" y="4091226"/>
            <a:ext cx="585216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424944" y="5148978"/>
            <a:ext cx="585216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424944" y="6424455"/>
            <a:ext cx="585216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3599735708"/>
      </p:ext>
    </p:extLst>
  </p:cSld>
  <p:clrMapOvr>
    <a:masterClrMapping/>
  </p:clrMapOvr>
  <p:extLst>
    <p:ext uri="{DCECCB84-F9BA-43D5-87BE-67443E8EF086}">
      <p15:sldGuideLst xmlns:p15="http://schemas.microsoft.com/office/powerpoint/2012/main">
        <p15:guide id="1" pos="888">
          <p15:clr>
            <a:srgbClr val="FBAE40"/>
          </p15:clr>
        </p15:guide>
        <p15:guide id="2" orient="horz" pos="3120">
          <p15:clr>
            <a:srgbClr val="FBAE40"/>
          </p15:clr>
        </p15:guide>
        <p15:guide id="3" orient="horz" pos="32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B5B35621-D9BC-477F-9714-D548F5C9E9A4}"/>
              </a:ext>
              <a:ext uri="{C183D7F6-B498-43B3-948B-1728B52AA6E4}">
                <adec:decorative xmlns:adec="http://schemas.microsoft.com/office/drawing/2017/decorative" val="1"/>
              </a:ext>
            </a:extLst>
          </p:cNvPr>
          <p:cNvPicPr>
            <a:picLocks noChangeAspect="1"/>
          </p:cNvPicPr>
          <p:nvPr userDrawn="1"/>
        </p:nvPicPr>
        <p:blipFill rotWithShape="1">
          <a:blip r:embed="rId3"/>
          <a:srcRect l="977" t="463" r="-625" b="-113"/>
          <a:stretch/>
        </p:blipFill>
        <p:spPr>
          <a:xfrm>
            <a:off x="0" y="0"/>
            <a:ext cx="7772400" cy="10058400"/>
          </a:xfrm>
          <a:prstGeom prst="rect">
            <a:avLst/>
          </a:prstGeom>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974684" y="0"/>
            <a:ext cx="4197096" cy="636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974684" y="6293303"/>
            <a:ext cx="41970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right blue tab - decorative">
            <a:extLst>
              <a:ext uri="{FF2B5EF4-FFF2-40B4-BE49-F238E27FC236}">
                <a16:creationId xmlns:a16="http://schemas.microsoft.com/office/drawing/2014/main" id="{CF2873F3-D2EE-44E6-89F1-EEBA9B5A4FDE}"/>
              </a:ext>
              <a:ext uri="{C183D7F6-B498-43B3-948B-1728B52AA6E4}">
                <adec:decorative xmlns:adec="http://schemas.microsoft.com/office/drawing/2017/decorative" val="1"/>
              </a:ext>
            </a:extLst>
          </p:cNvPr>
          <p:cNvSpPr/>
          <p:nvPr userDrawn="1"/>
        </p:nvSpPr>
        <p:spPr bwMode="gray">
          <a:xfrm>
            <a:off x="0" y="1147279"/>
            <a:ext cx="2806700"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EAB logo" descr="EAB logo">
            <a:extLst>
              <a:ext uri="{FF2B5EF4-FFF2-40B4-BE49-F238E27FC236}">
                <a16:creationId xmlns:a16="http://schemas.microsoft.com/office/drawing/2014/main" id="{5D13251F-1B1A-49B4-A27C-DC14144C7982}"/>
              </a:ext>
            </a:extLst>
          </p:cNvPr>
          <p:cNvPicPr>
            <a:picLocks noChangeAspect="1"/>
          </p:cNvPicPr>
          <p:nvPr userDrawn="1"/>
        </p:nvPicPr>
        <p:blipFill>
          <a:blip r:embed="rId4"/>
          <a:stretch>
            <a:fillRect/>
          </a:stretch>
        </p:blipFill>
        <p:spPr>
          <a:xfrm>
            <a:off x="1204911" y="1240491"/>
            <a:ext cx="1309598" cy="530352"/>
          </a:xfrm>
          <a:prstGeom prst="rect">
            <a:avLst/>
          </a:prstGeom>
        </p:spPr>
      </p:pic>
      <p:sp>
        <p:nvSpPr>
          <p:cNvPr id="9" name="Title"/>
          <p:cNvSpPr>
            <a:spLocks noGrp="1"/>
          </p:cNvSpPr>
          <p:nvPr>
            <p:ph type="title" hasCustomPrompt="1"/>
          </p:nvPr>
        </p:nvSpPr>
        <p:spPr bwMode="gray">
          <a:xfrm>
            <a:off x="1219200" y="3503174"/>
            <a:ext cx="3703320"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219200" y="4991814"/>
            <a:ext cx="370332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219200" y="6414181"/>
            <a:ext cx="37033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3978632194"/>
      </p:ext>
    </p:extLst>
  </p:cSld>
  <p:clrMapOvr>
    <a:masterClrMapping/>
  </p:clrMapOvr>
  <p:extLst>
    <p:ext uri="{DCECCB84-F9BA-43D5-87BE-67443E8EF086}">
      <p15:sldGuideLst xmlns:p15="http://schemas.microsoft.com/office/powerpoint/2012/main">
        <p15:guide id="1" pos="768">
          <p15:clr>
            <a:srgbClr val="FBAE40"/>
          </p15:clr>
        </p15:guide>
        <p15:guide id="2" orient="horz" pos="5040">
          <p15:clr>
            <a:srgbClr val="FBAE40"/>
          </p15:clr>
        </p15:guide>
        <p15:guide id="3" orient="horz" pos="4680">
          <p15:clr>
            <a:srgbClr val="FBAE40"/>
          </p15:clr>
        </p15:guide>
        <p15:guide id="4" pos="30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K-12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099" y="8416659"/>
            <a:ext cx="771829"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1,500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 name="Green box 1 - decorative">
            <a:extLs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43" name="Green box 2 - decorative">
            <a:extLst>
              <a:ext uri="{FF2B5EF4-FFF2-40B4-BE49-F238E27FC236}">
                <a16:creationId xmlns:a16="http://schemas.microsoft.com/office/drawing/2014/main" id="{0178A2A4-CAF3-4AC5-88B7-C7FB50DACE15}"/>
              </a:ext>
              <a:ext uri="{C183D7F6-B498-43B3-948B-1728B52AA6E4}">
                <adec:decorative xmlns:adec="http://schemas.microsoft.com/office/drawing/2017/decorative" val="1"/>
              </a:ext>
            </a:extLst>
          </p:cNvPr>
          <p:cNvSpPr txBox="1">
            <a:spLocks/>
          </p:cNvSpPr>
          <p:nvPr userDrawn="1"/>
        </p:nvSpPr>
        <p:spPr bwMode="gray">
          <a:xfrm>
            <a:off x="7920695" y="2774910"/>
            <a:ext cx="1682205" cy="772006"/>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a:t>
            </a:r>
            <a:b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b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EAB-Branding</a:t>
            </a:r>
            <a:r>
              <a:rPr lang="en-US" sz="900" dirty="0">
                <a:solidFill>
                  <a:schemeClr val="bg1"/>
                </a:solidFill>
                <a:latin typeface="+mn-lt"/>
                <a:cs typeface="Arial" panose="020B0604020202020204" pitchFamily="34" charset="0"/>
              </a:rPr>
              <a:t> </a:t>
            </a:r>
          </a:p>
        </p:txBody>
      </p:sp>
    </p:spTree>
    <p:custDataLst>
      <p:tags r:id="rId1"/>
    </p:custDataLst>
    <p:extLst>
      <p:ext uri="{BB962C8B-B14F-4D97-AF65-F5344CB8AC3E}">
        <p14:creationId xmlns:p14="http://schemas.microsoft.com/office/powerpoint/2010/main" val="104926196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AB In-Brief: customizable">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K-12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100" y="8416659"/>
            <a:ext cx="621744"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1,500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2" name="White circle - decorative">
            <a:extLst>
              <a:ext uri="{FF2B5EF4-FFF2-40B4-BE49-F238E27FC236}">
                <a16:creationId xmlns:a16="http://schemas.microsoft.com/office/drawing/2014/main" id="{13E9CB6F-D560-45A1-A422-B45778BB2F25}"/>
              </a:ext>
              <a:ext uri="{C183D7F6-B498-43B3-948B-1728B52AA6E4}">
                <adec:decorative xmlns:adec="http://schemas.microsoft.com/office/drawing/2017/decorative" val="1"/>
              </a:ext>
            </a:extLst>
          </p:cNvPr>
          <p:cNvSpPr>
            <a:spLocks noChangeAspect="1"/>
          </p:cNvSpPr>
          <p:nvPr userDrawn="1"/>
        </p:nvSpPr>
        <p:spPr bwMode="gray">
          <a:xfrm>
            <a:off x="2843783" y="3547427"/>
            <a:ext cx="2084832" cy="2084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Green box 1 - decorative">
            <a:extLst>
              <a:ext uri="{FF2B5EF4-FFF2-40B4-BE49-F238E27FC236}">
                <a16:creationId xmlns:a16="http://schemas.microsoft.com/office/drawing/2014/main" id="{527C0040-5316-4A5A-AE00-8359523445A2}"/>
              </a:ex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60" name="Green box 2 - decorative">
            <a:extLst>
              <a:ext uri="{FF2B5EF4-FFF2-40B4-BE49-F238E27FC236}">
                <a16:creationId xmlns:a16="http://schemas.microsoft.com/office/drawing/2014/main" id="{38CCAE34-D90C-4A72-A199-3E29B4C907C8}"/>
              </a:ext>
              <a:ext uri="{C183D7F6-B498-43B3-948B-1728B52AA6E4}">
                <adec:decorative xmlns:adec="http://schemas.microsoft.com/office/drawing/2017/decorative" val="1"/>
              </a:ext>
            </a:extLst>
          </p:cNvPr>
          <p:cNvSpPr txBox="1">
            <a:spLocks/>
          </p:cNvSpPr>
          <p:nvPr userDrawn="1"/>
        </p:nvSpPr>
        <p:spPr bwMode="gray">
          <a:xfrm>
            <a:off x="7920695" y="2774910"/>
            <a:ext cx="1682205" cy="772006"/>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a:t>
            </a:r>
            <a:b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b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EAB-Branding</a:t>
            </a:r>
            <a:r>
              <a:rPr lang="en-US" sz="900" dirty="0">
                <a:solidFill>
                  <a:schemeClr val="bg1"/>
                </a:solidFill>
                <a:latin typeface="+mn-lt"/>
                <a:cs typeface="Arial" panose="020B0604020202020204" pitchFamily="34" charset="0"/>
              </a:rPr>
              <a:t> </a:t>
            </a:r>
          </a:p>
        </p:txBody>
      </p:sp>
    </p:spTree>
    <p:custDataLst>
      <p:tags r:id="rId1"/>
    </p:custDataLst>
    <p:extLst>
      <p:ext uri="{BB962C8B-B14F-4D97-AF65-F5344CB8AC3E}">
        <p14:creationId xmlns:p14="http://schemas.microsoft.com/office/powerpoint/2010/main" val="19262251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2386082580"/>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06471650"/>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552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6" name="Background pattern - decorative">
            <a:extLst>
              <a:ext uri="{FF2B5EF4-FFF2-40B4-BE49-F238E27FC236}">
                <a16:creationId xmlns:a16="http://schemas.microsoft.com/office/drawing/2014/main" id="{C7972A8F-D973-45F8-A509-414D7779376A}"/>
              </a:ext>
              <a:ext uri="{C183D7F6-B498-43B3-948B-1728B52AA6E4}">
                <adec:decorative xmlns:adec="http://schemas.microsoft.com/office/drawing/2017/decorative" val="1"/>
              </a:ext>
            </a:extLst>
          </p:cNvPr>
          <p:cNvPicPr>
            <a:picLocks noChangeAspect="1"/>
          </p:cNvPicPr>
          <p:nvPr userDrawn="1"/>
        </p:nvPicPr>
        <p:blipFill rotWithShape="1">
          <a:blip r:embed="rId3"/>
          <a:srcRect l="40" t="751" r="949" b="197"/>
          <a:stretch/>
        </p:blipFill>
        <p:spPr>
          <a:xfrm>
            <a:off x="0" y="0"/>
            <a:ext cx="7769223"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37583" y="1493202"/>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Lst>
          </p:cNvPr>
          <p:cNvSpPr/>
          <p:nvPr userDrawn="1"/>
        </p:nvSpPr>
        <p:spPr bwMode="gray">
          <a:xfrm>
            <a:off x="969547" y="3260208"/>
            <a:ext cx="6802853" cy="3102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Lst>
          </p:cNvPr>
          <p:cNvSpPr/>
          <p:nvPr userDrawn="1"/>
        </p:nvSpPr>
        <p:spPr bwMode="gray">
          <a:xfrm>
            <a:off x="969549" y="6303577"/>
            <a:ext cx="6802851"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1424944" y="4091226"/>
            <a:ext cx="585216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424944" y="5148978"/>
            <a:ext cx="585216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424944" y="6424455"/>
            <a:ext cx="585216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837814875"/>
      </p:ext>
    </p:extLst>
  </p:cSld>
  <p:clrMapOvr>
    <a:masterClrMapping/>
  </p:clrMapOvr>
  <p:extLst>
    <p:ext uri="{DCECCB84-F9BA-43D5-87BE-67443E8EF086}">
      <p15:sldGuideLst xmlns:p15="http://schemas.microsoft.com/office/powerpoint/2012/main">
        <p15:guide id="1" pos="888" userDrawn="1">
          <p15:clr>
            <a:srgbClr val="FBAE40"/>
          </p15:clr>
        </p15:guide>
        <p15:guide id="2" orient="horz" pos="3120" userDrawn="1">
          <p15:clr>
            <a:srgbClr val="FBAE40"/>
          </p15:clr>
        </p15:guide>
        <p15:guide id="3" orient="horz" pos="32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874490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6798067"/>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34241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46657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663F93-C923-4F8D-A8C5-314B5058F0AC}"/>
              </a:ext>
              <a:ext uri="{C183D7F6-B498-43B3-948B-1728B52AA6E4}">
                <adec:decorative xmlns:adec="http://schemas.microsoft.com/office/drawing/2017/decorative" val="1"/>
              </a:ext>
            </a:extLst>
          </p:cNvPr>
          <p:cNvGrpSpPr/>
          <p:nvPr userDrawn="1"/>
        </p:nvGrpSpPr>
        <p:grpSpPr>
          <a:xfrm>
            <a:off x="1606783" y="8580237"/>
            <a:ext cx="4558834" cy="957891"/>
            <a:chOff x="920983" y="3459989"/>
            <a:chExt cx="4558834" cy="957891"/>
          </a:xfrm>
        </p:grpSpPr>
        <p:pic>
          <p:nvPicPr>
            <p:cNvPr id="17" name="EAB logo">
              <a:extLst>
                <a:ext uri="{FF2B5EF4-FFF2-40B4-BE49-F238E27FC236}">
                  <a16:creationId xmlns:a16="http://schemas.microsoft.com/office/drawing/2014/main" id="{3827DC24-CD93-4610-9E9F-26DED31F8F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8" name="EAb locations, phone, website">
              <a:extLst>
                <a:ext uri="{FF2B5EF4-FFF2-40B4-BE49-F238E27FC236}">
                  <a16:creationId xmlns:a16="http://schemas.microsoft.com/office/drawing/2014/main" id="{F7123D35-C69E-4C01-B90E-7C6D9C5DF094}"/>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9" name="Line 1">
              <a:extLst>
                <a:ext uri="{FF2B5EF4-FFF2-40B4-BE49-F238E27FC236}">
                  <a16:creationId xmlns:a16="http://schemas.microsoft.com/office/drawing/2014/main" id="{CBD7CADF-FE8A-4393-92BE-B54EBA37BF32}"/>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Line 2">
              <a:extLst>
                <a:ext uri="{FF2B5EF4-FFF2-40B4-BE49-F238E27FC236}">
                  <a16:creationId xmlns:a16="http://schemas.microsoft.com/office/drawing/2014/main" id="{4579AC7C-1E83-4E3F-9223-4723C77E1ECF}"/>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3D45D4A4-9F5C-436E-9586-711CC5C1BF28}"/>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4">
              <a:extLst>
                <a:ext uri="{FF2B5EF4-FFF2-40B4-BE49-F238E27FC236}">
                  <a16:creationId xmlns:a16="http://schemas.microsoft.com/office/drawing/2014/main" id="{EB206AB0-EE26-4598-82B6-5313CB25812C}"/>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3">
              <a:extLst>
                <a:ext uri="{FF2B5EF4-FFF2-40B4-BE49-F238E27FC236}">
                  <a16:creationId xmlns:a16="http://schemas.microsoft.com/office/drawing/2014/main" id="{756976BB-81AB-432C-A7B3-C4BAD32F3E5F}"/>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32027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8726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290770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8574182"/>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5853080"/>
      </p:ext>
    </p:extLst>
  </p:cSld>
  <p:clrMapOvr>
    <a:masterClrMapping/>
  </p:clrMapOvr>
  <p:extLst>
    <p:ext uri="{DCECCB84-F9BA-43D5-87BE-67443E8EF086}">
      <p15:sldGuideLst xmlns:p15="http://schemas.microsoft.com/office/powerpoint/2012/main">
        <p15:guide id="1" pos="1608">
          <p15:clr>
            <a:srgbClr val="FBAE40"/>
          </p15:clr>
        </p15:guide>
        <p15:guide id="2" orient="horz" pos="10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605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B5B35621-D9BC-477F-9714-D548F5C9E9A4}"/>
              </a:ext>
              <a:ext uri="{C183D7F6-B498-43B3-948B-1728B52AA6E4}">
                <adec:decorative xmlns:adec="http://schemas.microsoft.com/office/drawing/2017/decorative" val="1"/>
              </a:ext>
            </a:extLst>
          </p:cNvPr>
          <p:cNvPicPr>
            <a:picLocks noChangeAspect="1"/>
          </p:cNvPicPr>
          <p:nvPr userDrawn="1"/>
        </p:nvPicPr>
        <p:blipFill rotWithShape="1">
          <a:blip r:embed="rId3"/>
          <a:srcRect l="977" t="463" r="-625" b="-113"/>
          <a:stretch/>
        </p:blipFill>
        <p:spPr>
          <a:xfrm>
            <a:off x="0" y="0"/>
            <a:ext cx="7772400" cy="10058400"/>
          </a:xfrm>
          <a:prstGeom prst="rect">
            <a:avLst/>
          </a:prstGeom>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974684" y="0"/>
            <a:ext cx="4197096" cy="636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974684" y="6293303"/>
            <a:ext cx="41970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right blue tab - decorative">
            <a:extLst>
              <a:ext uri="{FF2B5EF4-FFF2-40B4-BE49-F238E27FC236}">
                <a16:creationId xmlns:a16="http://schemas.microsoft.com/office/drawing/2014/main" id="{CF2873F3-D2EE-44E6-89F1-EEBA9B5A4FDE}"/>
              </a:ext>
              <a:ext uri="{C183D7F6-B498-43B3-948B-1728B52AA6E4}">
                <adec:decorative xmlns:adec="http://schemas.microsoft.com/office/drawing/2017/decorative" val="1"/>
              </a:ext>
            </a:extLst>
          </p:cNvPr>
          <p:cNvSpPr/>
          <p:nvPr userDrawn="1"/>
        </p:nvSpPr>
        <p:spPr bwMode="gray">
          <a:xfrm>
            <a:off x="0" y="1147279"/>
            <a:ext cx="2806700"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EAB logo" descr="EAB logo">
            <a:extLst>
              <a:ext uri="{FF2B5EF4-FFF2-40B4-BE49-F238E27FC236}">
                <a16:creationId xmlns:a16="http://schemas.microsoft.com/office/drawing/2014/main" id="{5D13251F-1B1A-49B4-A27C-DC14144C7982}"/>
              </a:ext>
            </a:extLst>
          </p:cNvPr>
          <p:cNvPicPr>
            <a:picLocks noChangeAspect="1"/>
          </p:cNvPicPr>
          <p:nvPr userDrawn="1"/>
        </p:nvPicPr>
        <p:blipFill>
          <a:blip r:embed="rId4"/>
          <a:stretch>
            <a:fillRect/>
          </a:stretch>
        </p:blipFill>
        <p:spPr>
          <a:xfrm>
            <a:off x="1204911" y="1240491"/>
            <a:ext cx="1309598" cy="530352"/>
          </a:xfrm>
          <a:prstGeom prst="rect">
            <a:avLst/>
          </a:prstGeom>
        </p:spPr>
      </p:pic>
      <p:sp>
        <p:nvSpPr>
          <p:cNvPr id="9" name="Title"/>
          <p:cNvSpPr>
            <a:spLocks noGrp="1"/>
          </p:cNvSpPr>
          <p:nvPr>
            <p:ph type="title" hasCustomPrompt="1"/>
          </p:nvPr>
        </p:nvSpPr>
        <p:spPr bwMode="gray">
          <a:xfrm>
            <a:off x="1219200" y="3503174"/>
            <a:ext cx="3703320"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219200" y="4991814"/>
            <a:ext cx="370332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219200" y="6414181"/>
            <a:ext cx="37033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935000537"/>
      </p:ext>
    </p:extLst>
  </p:cSld>
  <p:clrMapOvr>
    <a:masterClrMapping/>
  </p:clrMapOvr>
  <p:extLst>
    <p:ext uri="{DCECCB84-F9BA-43D5-87BE-67443E8EF086}">
      <p15:sldGuideLst xmlns:p15="http://schemas.microsoft.com/office/powerpoint/2012/main">
        <p15:guide id="1" pos="768" userDrawn="1">
          <p15:clr>
            <a:srgbClr val="FBAE40"/>
          </p15:clr>
        </p15:guide>
        <p15:guide id="2" orient="horz" pos="5040" userDrawn="1">
          <p15:clr>
            <a:srgbClr val="FBAE40"/>
          </p15:clr>
        </p15:guide>
        <p15:guide id="3" orient="horz" pos="4680" userDrawn="1">
          <p15:clr>
            <a:srgbClr val="FBAE40"/>
          </p15:clr>
        </p15:guide>
        <p15:guide id="4" pos="309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2504420480"/>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568630414"/>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©2019 by EAB. All Rights Reserved. </a:t>
            </a:r>
          </a:p>
        </p:txBody>
      </p:sp>
    </p:spTree>
    <p:custDataLst>
      <p:tags r:id="rId1"/>
    </p:custDataLst>
    <p:extLst>
      <p:ext uri="{BB962C8B-B14F-4D97-AF65-F5344CB8AC3E}">
        <p14:creationId xmlns:p14="http://schemas.microsoft.com/office/powerpoint/2010/main" val="4087229270"/>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49211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7" name="Who should read"/>
          <p:cNvSpPr txBox="1"/>
          <p:nvPr userDrawn="1"/>
        </p:nvSpPr>
        <p:spPr bwMode="gray">
          <a:xfrm>
            <a:off x="5874512"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a:cxnSpLocks/>
          </p:cNvCxnSpPr>
          <p:nvPr userDrawn="1"/>
        </p:nvCxnSpPr>
        <p:spPr bwMode="gray">
          <a:xfrm>
            <a:off x="5874512" y="871156"/>
            <a:ext cx="1389888"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1572387"/>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7162967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0553404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85662778"/>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066786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K-12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099" y="8416659"/>
            <a:ext cx="771829"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1,500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 name="Green box 1 - decorative">
            <a:extLs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43" name="Green box 2 - decorative">
            <a:extLst>
              <a:ext uri="{FF2B5EF4-FFF2-40B4-BE49-F238E27FC236}">
                <a16:creationId xmlns:a16="http://schemas.microsoft.com/office/drawing/2014/main" id="{0178A2A4-CAF3-4AC5-88B7-C7FB50DACE15}"/>
              </a:ext>
              <a:ext uri="{C183D7F6-B498-43B3-948B-1728B52AA6E4}">
                <adec:decorative xmlns:adec="http://schemas.microsoft.com/office/drawing/2017/decorative" val="1"/>
              </a:ext>
            </a:extLst>
          </p:cNvPr>
          <p:cNvSpPr txBox="1">
            <a:spLocks/>
          </p:cNvSpPr>
          <p:nvPr userDrawn="1"/>
        </p:nvSpPr>
        <p:spPr bwMode="gray">
          <a:xfrm>
            <a:off x="7920695" y="2774910"/>
            <a:ext cx="1682205" cy="772006"/>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a:t>
            </a:r>
            <a:b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b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EAB-Branding</a:t>
            </a:r>
            <a:r>
              <a:rPr lang="en-US" sz="900" dirty="0">
                <a:solidFill>
                  <a:schemeClr val="bg1"/>
                </a:solidFill>
                <a:latin typeface="+mn-lt"/>
                <a:cs typeface="Arial" panose="020B0604020202020204" pitchFamily="34" charset="0"/>
              </a:rPr>
              <a:t> </a:t>
            </a:r>
          </a:p>
        </p:txBody>
      </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customizable">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K-12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100" y="8416659"/>
            <a:ext cx="621744"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1,500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2" name="White circle - decorative">
            <a:extLst>
              <a:ext uri="{FF2B5EF4-FFF2-40B4-BE49-F238E27FC236}">
                <a16:creationId xmlns:a16="http://schemas.microsoft.com/office/drawing/2014/main" id="{13E9CB6F-D560-45A1-A422-B45778BB2F25}"/>
              </a:ext>
              <a:ext uri="{C183D7F6-B498-43B3-948B-1728B52AA6E4}">
                <adec:decorative xmlns:adec="http://schemas.microsoft.com/office/drawing/2017/decorative" val="1"/>
              </a:ext>
            </a:extLst>
          </p:cNvPr>
          <p:cNvSpPr>
            <a:spLocks noChangeAspect="1"/>
          </p:cNvSpPr>
          <p:nvPr userDrawn="1"/>
        </p:nvSpPr>
        <p:spPr bwMode="gray">
          <a:xfrm>
            <a:off x="2843783" y="3547427"/>
            <a:ext cx="2084832" cy="2084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Green box 1 - decorative">
            <a:extLst>
              <a:ext uri="{FF2B5EF4-FFF2-40B4-BE49-F238E27FC236}">
                <a16:creationId xmlns:a16="http://schemas.microsoft.com/office/drawing/2014/main" id="{527C0040-5316-4A5A-AE00-8359523445A2}"/>
              </a:ex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60" name="Green box 2 - decorative">
            <a:extLst>
              <a:ext uri="{FF2B5EF4-FFF2-40B4-BE49-F238E27FC236}">
                <a16:creationId xmlns:a16="http://schemas.microsoft.com/office/drawing/2014/main" id="{38CCAE34-D90C-4A72-A199-3E29B4C907C8}"/>
              </a:ext>
              <a:ext uri="{C183D7F6-B498-43B3-948B-1728B52AA6E4}">
                <adec:decorative xmlns:adec="http://schemas.microsoft.com/office/drawing/2017/decorative" val="1"/>
              </a:ext>
            </a:extLst>
          </p:cNvPr>
          <p:cNvSpPr txBox="1">
            <a:spLocks/>
          </p:cNvSpPr>
          <p:nvPr userDrawn="1"/>
        </p:nvSpPr>
        <p:spPr bwMode="gray">
          <a:xfrm>
            <a:off x="7920695" y="2774910"/>
            <a:ext cx="1682205" cy="772006"/>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a:t>
            </a:r>
            <a:b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br>
            <a:r>
              <a:rPr lang="en-US" sz="9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EAB-Branding</a:t>
            </a:r>
            <a:r>
              <a:rPr lang="en-US" sz="900" dirty="0">
                <a:solidFill>
                  <a:schemeClr val="bg1"/>
                </a:solidFill>
                <a:latin typeface="+mn-lt"/>
                <a:cs typeface="Arial" panose="020B0604020202020204" pitchFamily="34" charset="0"/>
              </a:rPr>
              <a:t> </a:t>
            </a:r>
          </a:p>
        </p:txBody>
      </p:sp>
    </p:spTree>
    <p:custDataLst>
      <p:tags r:id="rId1"/>
    </p:custDataLst>
    <p:extLst>
      <p:ext uri="{BB962C8B-B14F-4D97-AF65-F5344CB8AC3E}">
        <p14:creationId xmlns:p14="http://schemas.microsoft.com/office/powerpoint/2010/main" val="14736824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eab.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hyperlink" Target="https://www.eab.com/" TargetMode="Externa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ags" Target="../tags/tag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31"/>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85" r:id="rId3"/>
    <p:sldLayoutId id="2147483686" r:id="rId4"/>
    <p:sldLayoutId id="2147483687" r:id="rId5"/>
    <p:sldLayoutId id="2147483669" r:id="rId6"/>
    <p:sldLayoutId id="2147483692" r:id="rId7"/>
    <p:sldLayoutId id="2147483653" r:id="rId8"/>
    <p:sldLayoutId id="2147483654" r:id="rId9"/>
    <p:sldLayoutId id="2147483680" r:id="rId10"/>
    <p:sldLayoutId id="2147483681" r:id="rId11"/>
    <p:sldLayoutId id="214748368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1" r:id="rId20"/>
    <p:sldLayoutId id="2147483672" r:id="rId21"/>
    <p:sldLayoutId id="2147483673" r:id="rId22"/>
    <p:sldLayoutId id="2147483674" r:id="rId23"/>
    <p:sldLayoutId id="2147483679" r:id="rId24"/>
    <p:sldLayoutId id="2147483691" r:id="rId25"/>
    <p:sldLayoutId id="2147483684" r:id="rId26"/>
    <p:sldLayoutId id="2147483657" r:id="rId27"/>
    <p:sldLayoutId id="2147483658" r:id="rId28"/>
    <p:sldLayoutId id="2147483659" r:id="rId2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31"/>
    </p:custDataLst>
    <p:extLst>
      <p:ext uri="{BB962C8B-B14F-4D97-AF65-F5344CB8AC3E}">
        <p14:creationId xmlns:p14="http://schemas.microsoft.com/office/powerpoint/2010/main" val="38989983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Lst>
  <p:hf sldNum="0" hdr="0" ftr="0" dt="0"/>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9E1A-C47C-8143-8D1E-E6DD2EE06723}"/>
              </a:ext>
            </a:extLst>
          </p:cNvPr>
          <p:cNvSpPr>
            <a:spLocks noGrp="1"/>
          </p:cNvSpPr>
          <p:nvPr>
            <p:ph type="title"/>
          </p:nvPr>
        </p:nvSpPr>
        <p:spPr>
          <a:xfrm>
            <a:off x="509588" y="4168783"/>
            <a:ext cx="5467142" cy="861774"/>
          </a:xfrm>
        </p:spPr>
        <p:txBody>
          <a:bodyPr/>
          <a:lstStyle/>
          <a:p>
            <a:r>
              <a:rPr lang="en-US" dirty="0"/>
              <a:t>Enrollment Pain Point </a:t>
            </a:r>
            <a:br>
              <a:rPr lang="en-US" dirty="0"/>
            </a:br>
            <a:r>
              <a:rPr lang="en-US" dirty="0"/>
              <a:t>Self-Audit</a:t>
            </a:r>
          </a:p>
        </p:txBody>
      </p:sp>
      <p:sp>
        <p:nvSpPr>
          <p:cNvPr id="4" name="Text Placeholder 3">
            <a:extLst>
              <a:ext uri="{FF2B5EF4-FFF2-40B4-BE49-F238E27FC236}">
                <a16:creationId xmlns:a16="http://schemas.microsoft.com/office/drawing/2014/main" id="{26CCCC1A-4A64-7D46-A42E-0332FC2460D9}"/>
              </a:ext>
            </a:extLst>
          </p:cNvPr>
          <p:cNvSpPr>
            <a:spLocks noGrp="1"/>
          </p:cNvSpPr>
          <p:nvPr>
            <p:ph type="body" sz="quarter" idx="17"/>
          </p:nvPr>
        </p:nvSpPr>
        <p:spPr>
          <a:xfrm>
            <a:off x="509588" y="6828091"/>
            <a:ext cx="4389120" cy="215444"/>
          </a:xfrm>
        </p:spPr>
        <p:txBody>
          <a:bodyPr/>
          <a:lstStyle/>
          <a:p>
            <a:r>
              <a:rPr lang="en-US" dirty="0"/>
              <a:t>Community College Executive Forum</a:t>
            </a:r>
          </a:p>
        </p:txBody>
      </p:sp>
      <p:sp>
        <p:nvSpPr>
          <p:cNvPr id="5" name="Text Placeholder 4">
            <a:extLst>
              <a:ext uri="{FF2B5EF4-FFF2-40B4-BE49-F238E27FC236}">
                <a16:creationId xmlns:a16="http://schemas.microsoft.com/office/drawing/2014/main" id="{C1EE30DD-A00F-CD4A-A90A-6039535FFC78}"/>
              </a:ext>
            </a:extLst>
          </p:cNvPr>
          <p:cNvSpPr>
            <a:spLocks noGrp="1"/>
          </p:cNvSpPr>
          <p:nvPr>
            <p:ph type="body" sz="quarter" idx="19"/>
          </p:nvPr>
        </p:nvSpPr>
        <p:spPr>
          <a:xfrm>
            <a:off x="5874512" y="939591"/>
            <a:ext cx="1449832" cy="415498"/>
          </a:xfrm>
        </p:spPr>
        <p:txBody>
          <a:bodyPr/>
          <a:lstStyle/>
          <a:p>
            <a:r>
              <a:rPr lang="en-US" dirty="0"/>
              <a:t>VP’s of Enrollment Management and Student Success; Onboarding Staff</a:t>
            </a:r>
          </a:p>
        </p:txBody>
      </p:sp>
      <p:sp>
        <p:nvSpPr>
          <p:cNvPr id="6" name="Text Placeholder 5">
            <a:extLst>
              <a:ext uri="{FF2B5EF4-FFF2-40B4-BE49-F238E27FC236}">
                <a16:creationId xmlns:a16="http://schemas.microsoft.com/office/drawing/2014/main" id="{3A568F75-29C6-004D-9351-B58D3E5F4D0E}"/>
              </a:ext>
            </a:extLst>
          </p:cNvPr>
          <p:cNvSpPr>
            <a:spLocks noGrp="1"/>
          </p:cNvSpPr>
          <p:nvPr>
            <p:ph type="body" sz="quarter" idx="22"/>
          </p:nvPr>
        </p:nvSpPr>
        <p:spPr>
          <a:xfrm>
            <a:off x="844906" y="8556600"/>
            <a:ext cx="6080760" cy="987450"/>
          </a:xfrm>
        </p:spPr>
        <p:txBody>
          <a:bodyPr/>
          <a:lstStyle/>
          <a:p>
            <a:r>
              <a:rPr lang="en-US" dirty="0"/>
              <a:t>Identify Pain Points in your enrollment process</a:t>
            </a:r>
          </a:p>
          <a:p>
            <a:r>
              <a:rPr lang="en-US" dirty="0"/>
              <a:t>Evaluate the effectiveness of your current onboarding experience</a:t>
            </a:r>
          </a:p>
        </p:txBody>
      </p:sp>
      <p:sp>
        <p:nvSpPr>
          <p:cNvPr id="7" name="Text Placeholder 6">
            <a:extLst>
              <a:ext uri="{FF2B5EF4-FFF2-40B4-BE49-F238E27FC236}">
                <a16:creationId xmlns:a16="http://schemas.microsoft.com/office/drawing/2014/main" id="{E146A1F1-C04D-0D4A-8E58-22A2E6B1570C}"/>
              </a:ext>
            </a:extLst>
          </p:cNvPr>
          <p:cNvSpPr>
            <a:spLocks noGrp="1"/>
          </p:cNvSpPr>
          <p:nvPr>
            <p:ph type="body" sz="quarter" idx="21"/>
          </p:nvPr>
        </p:nvSpPr>
        <p:spPr>
          <a:xfrm>
            <a:off x="844905" y="8517457"/>
            <a:ext cx="2708755" cy="446276"/>
          </a:xfrm>
        </p:spPr>
        <p:txBody>
          <a:bodyPr/>
          <a:lstStyle/>
          <a:p>
            <a:r>
              <a:rPr lang="en-US" dirty="0"/>
              <a:t>2 Ways to Use This Audit</a:t>
            </a:r>
          </a:p>
        </p:txBody>
      </p:sp>
    </p:spTree>
    <p:extLst>
      <p:ext uri="{BB962C8B-B14F-4D97-AF65-F5344CB8AC3E}">
        <p14:creationId xmlns:p14="http://schemas.microsoft.com/office/powerpoint/2010/main" val="196968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81FC01-3C3B-4B4D-A001-73DA22379367}"/>
              </a:ext>
            </a:extLst>
          </p:cNvPr>
          <p:cNvSpPr/>
          <p:nvPr/>
        </p:nvSpPr>
        <p:spPr bwMode="gray">
          <a:xfrm>
            <a:off x="508000" y="4623206"/>
            <a:ext cx="6756400" cy="46114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E0FA8CF-2E6E-4368-8577-B29B1AC8BF02}"/>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3822CB1A-94BF-4D75-850C-6B33F2D7BA54}"/>
              </a:ext>
            </a:extLst>
          </p:cNvPr>
          <p:cNvSpPr>
            <a:spLocks noGrp="1"/>
          </p:cNvSpPr>
          <p:nvPr>
            <p:ph type="body" sz="quarter" idx="29"/>
          </p:nvPr>
        </p:nvSpPr>
        <p:spPr/>
        <p:txBody>
          <a:bodyPr/>
          <a:lstStyle/>
          <a:p>
            <a:endParaRPr lang="en-US"/>
          </a:p>
        </p:txBody>
      </p:sp>
      <p:sp>
        <p:nvSpPr>
          <p:cNvPr id="4" name="Text Placeholder 3">
            <a:extLst>
              <a:ext uri="{FF2B5EF4-FFF2-40B4-BE49-F238E27FC236}">
                <a16:creationId xmlns:a16="http://schemas.microsoft.com/office/drawing/2014/main" id="{DC65FFD7-C8C7-4714-891B-E61E99DCC11E}"/>
              </a:ext>
            </a:extLst>
          </p:cNvPr>
          <p:cNvSpPr>
            <a:spLocks noGrp="1"/>
          </p:cNvSpPr>
          <p:nvPr>
            <p:ph type="body" sz="quarter" idx="43"/>
          </p:nvPr>
        </p:nvSpPr>
        <p:spPr>
          <a:xfrm>
            <a:off x="6075680" y="9465519"/>
            <a:ext cx="1188720" cy="76944"/>
          </a:xfrm>
        </p:spPr>
        <p:txBody>
          <a:bodyPr/>
          <a:lstStyle/>
          <a:p>
            <a:r>
              <a:rPr lang="en-US" dirty="0"/>
              <a:t>Source: EAB interviews and analysis. </a:t>
            </a:r>
          </a:p>
        </p:txBody>
      </p:sp>
      <p:sp>
        <p:nvSpPr>
          <p:cNvPr id="5" name="Text Placeholder 4">
            <a:extLst>
              <a:ext uri="{FF2B5EF4-FFF2-40B4-BE49-F238E27FC236}">
                <a16:creationId xmlns:a16="http://schemas.microsoft.com/office/drawing/2014/main" id="{A0D7E6CE-12A7-448A-9FC0-173DC3FB7C97}"/>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9C787D92-5172-4514-92E2-B0657345EEC7}"/>
              </a:ext>
            </a:extLst>
          </p:cNvPr>
          <p:cNvSpPr>
            <a:spLocks noGrp="1"/>
          </p:cNvSpPr>
          <p:nvPr>
            <p:ph type="title"/>
          </p:nvPr>
        </p:nvSpPr>
        <p:spPr/>
        <p:txBody>
          <a:bodyPr/>
          <a:lstStyle/>
          <a:p>
            <a:r>
              <a:rPr lang="en-US" dirty="0"/>
              <a:t>Application and Admissions</a:t>
            </a:r>
          </a:p>
        </p:txBody>
      </p:sp>
      <p:sp>
        <p:nvSpPr>
          <p:cNvPr id="8" name="TextBox 7">
            <a:extLst>
              <a:ext uri="{FF2B5EF4-FFF2-40B4-BE49-F238E27FC236}">
                <a16:creationId xmlns:a16="http://schemas.microsoft.com/office/drawing/2014/main" id="{1BE322EF-24D4-4C2F-B75C-31CEBA1DE23A}"/>
              </a:ext>
            </a:extLst>
          </p:cNvPr>
          <p:cNvSpPr txBox="1"/>
          <p:nvPr/>
        </p:nvSpPr>
        <p:spPr bwMode="gray">
          <a:xfrm>
            <a:off x="508000" y="1535870"/>
            <a:ext cx="6870700" cy="3188052"/>
          </a:xfrm>
          <a:prstGeom prst="rect">
            <a:avLst/>
          </a:prstGeom>
          <a:noFill/>
        </p:spPr>
        <p:txBody>
          <a:bodyPr wrap="square" lIns="0" tIns="0" rIns="0" bIns="0" rtlCol="0">
            <a:spAutoFit/>
          </a:bodyPr>
          <a:lstStyle/>
          <a:p>
            <a:pPr>
              <a:spcBef>
                <a:spcPts val="500"/>
              </a:spcBef>
            </a:pPr>
            <a:r>
              <a:rPr lang="en-US" sz="900" b="1" i="1" dirty="0"/>
              <a:t>Baseline Expectations: </a:t>
            </a:r>
          </a:p>
          <a:p>
            <a:pPr>
              <a:spcBef>
                <a:spcPts val="500"/>
              </a:spcBef>
            </a:pPr>
            <a:r>
              <a:rPr lang="en-US" sz="900" dirty="0"/>
              <a:t>During the Application and Admissions phase, the baseline student experience is one in which students are able to complete an application in full while on campus, receive an overview of the onboarding process, and progress to the next step in the enrollment process without significant delay. Students with baseline experiences also immediately receive a notice of acceptance and a student identification number upon submission of an application. We consider this to be a critical process step as college enrollment is contingent on these items. </a:t>
            </a:r>
          </a:p>
          <a:p>
            <a:pPr>
              <a:spcBef>
                <a:spcPts val="500"/>
              </a:spcBef>
            </a:pPr>
            <a:endParaRPr lang="en-US" sz="900" dirty="0"/>
          </a:p>
          <a:p>
            <a:pPr>
              <a:spcBef>
                <a:spcPts val="500"/>
              </a:spcBef>
            </a:pPr>
            <a:r>
              <a:rPr lang="en-US" sz="900" b="1" i="1" dirty="0"/>
              <a:t>Instructions: </a:t>
            </a:r>
          </a:p>
          <a:p>
            <a:pPr>
              <a:spcBef>
                <a:spcPts val="500"/>
              </a:spcBef>
            </a:pPr>
            <a:endParaRPr lang="en-US" sz="900" b="1" i="1" dirty="0"/>
          </a:p>
          <a:p>
            <a:pPr marL="171450" indent="-171450">
              <a:spcBef>
                <a:spcPts val="1000"/>
              </a:spcBef>
              <a:buFont typeface="Arial" panose="020B0604020202020204" pitchFamily="34" charset="0"/>
              <a:buChar char="•"/>
            </a:pPr>
            <a:r>
              <a:rPr lang="en-US" sz="900" dirty="0"/>
              <a:t>Decide whether to apply online or in-person. </a:t>
            </a:r>
          </a:p>
          <a:p>
            <a:pPr marL="171450" indent="-171450">
              <a:spcBef>
                <a:spcPts val="1000"/>
              </a:spcBef>
              <a:buFont typeface="Arial" panose="020B0604020202020204" pitchFamily="34" charset="0"/>
              <a:buChar char="•"/>
            </a:pPr>
            <a:r>
              <a:rPr lang="en-US" sz="900" dirty="0"/>
              <a:t>Regardless of type of application, navigate to the admissions office (or whether the institution has advertised as the starting point for new students) immediately upon arriving to campus</a:t>
            </a:r>
          </a:p>
          <a:p>
            <a:pPr marL="171450" indent="-171450">
              <a:spcBef>
                <a:spcPts val="1000"/>
              </a:spcBef>
              <a:buFont typeface="Arial" panose="020B0604020202020204" pitchFamily="34" charset="0"/>
              <a:buChar char="•"/>
            </a:pPr>
            <a:r>
              <a:rPr lang="en-US" sz="900" dirty="0"/>
              <a:t>Indicate that you are there as a new student and note whether front-line staff provide assistance with application and whether you receive a step-by-step tutorial on the onboarding process as a whole</a:t>
            </a:r>
          </a:p>
          <a:p>
            <a:pPr marL="171450" indent="-171450">
              <a:spcBef>
                <a:spcPts val="1000"/>
              </a:spcBef>
              <a:buFont typeface="Arial" panose="020B0604020202020204" pitchFamily="34" charset="0"/>
              <a:buChar char="•"/>
            </a:pPr>
            <a:r>
              <a:rPr lang="en-US" sz="900" dirty="0"/>
              <a:t>Note whether you are getting nudged to further enrollment steps and track any and all follow up that you receive via email, text, or phone call.</a:t>
            </a:r>
          </a:p>
          <a:p>
            <a:pPr>
              <a:spcBef>
                <a:spcPts val="500"/>
              </a:spcBef>
            </a:pPr>
            <a:endParaRPr lang="en-US" sz="900" dirty="0" err="1">
              <a:solidFill>
                <a:schemeClr val="tx1"/>
              </a:solidFill>
            </a:endParaRPr>
          </a:p>
        </p:txBody>
      </p:sp>
      <p:sp>
        <p:nvSpPr>
          <p:cNvPr id="7" name="TextBox 6">
            <a:extLst>
              <a:ext uri="{FF2B5EF4-FFF2-40B4-BE49-F238E27FC236}">
                <a16:creationId xmlns:a16="http://schemas.microsoft.com/office/drawing/2014/main" id="{0D421454-4F37-46AC-B281-47AC086A188F}"/>
              </a:ext>
            </a:extLst>
          </p:cNvPr>
          <p:cNvSpPr txBox="1"/>
          <p:nvPr/>
        </p:nvSpPr>
        <p:spPr bwMode="gray">
          <a:xfrm>
            <a:off x="721360" y="4799217"/>
            <a:ext cx="7395667" cy="4126771"/>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900" dirty="0"/>
          </a:p>
          <a:p>
            <a:pPr>
              <a:spcBef>
                <a:spcPts val="500"/>
              </a:spcBef>
            </a:pPr>
            <a:endParaRPr lang="en-US" sz="900" dirty="0"/>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there front-line staff dedicated to triaging incoming visitors?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provided with a step-by-step list that outlines all steps part of onboarding? </a:t>
            </a:r>
          </a:p>
          <a:p>
            <a:pPr>
              <a:spcBef>
                <a:spcPts val="500"/>
              </a:spcBef>
            </a:pPr>
            <a:endParaRPr lang="en-US" sz="900" dirty="0"/>
          </a:p>
          <a:p>
            <a:pPr marL="171450" indent="-171450">
              <a:spcBef>
                <a:spcPts val="500"/>
              </a:spcBef>
              <a:buFont typeface="Arial" panose="020B0604020202020204" pitchFamily="34" charset="0"/>
              <a:buChar char="•"/>
            </a:pPr>
            <a:r>
              <a:rPr lang="en-US" sz="900" dirty="0"/>
              <a:t>After application, were you provided with a student ID number immediately?</a:t>
            </a:r>
          </a:p>
          <a:p>
            <a:pPr>
              <a:spcBef>
                <a:spcPts val="500"/>
              </a:spcBef>
            </a:pPr>
            <a:endParaRPr lang="en-US" sz="900" dirty="0"/>
          </a:p>
          <a:p>
            <a:pPr marL="171450" indent="-171450">
              <a:spcBef>
                <a:spcPts val="500"/>
              </a:spcBef>
              <a:buFont typeface="Arial" panose="020B0604020202020204" pitchFamily="34" charset="0"/>
              <a:buChar char="•"/>
            </a:pPr>
            <a:r>
              <a:rPr lang="en-US" sz="900" dirty="0"/>
              <a:t>After application, were you encouraged to complete further onboarding steps? </a:t>
            </a:r>
          </a:p>
          <a:p>
            <a:pPr>
              <a:spcBef>
                <a:spcPts val="500"/>
              </a:spcBef>
            </a:pPr>
            <a:endParaRPr lang="en-US" sz="900" dirty="0"/>
          </a:p>
          <a:p>
            <a:pPr marL="171450" indent="-171450">
              <a:spcBef>
                <a:spcPts val="500"/>
              </a:spcBef>
              <a:buFont typeface="Arial" panose="020B0604020202020204" pitchFamily="34" charset="0"/>
              <a:buChar char="•"/>
            </a:pPr>
            <a:r>
              <a:rPr lang="en-US" sz="900" dirty="0"/>
              <a:t>Did you receive follow-up containing more information on onboarding through text, email, or phone? </a:t>
            </a:r>
          </a:p>
          <a:p>
            <a:pPr>
              <a:spcBef>
                <a:spcPts val="500"/>
              </a:spcBef>
            </a:pPr>
            <a:endParaRPr lang="en-US" sz="900" dirty="0"/>
          </a:p>
          <a:p>
            <a:pPr marL="171450" indent="-171450">
              <a:spcBef>
                <a:spcPts val="500"/>
              </a:spcBef>
              <a:buFont typeface="Arial" panose="020B0604020202020204" pitchFamily="34" charset="0"/>
              <a:buChar char="•"/>
            </a:pPr>
            <a:r>
              <a:rPr lang="en-US" sz="900" dirty="0"/>
              <a:t>Were you provided with help choosing a major and/or encouraged to visit the career center </a:t>
            </a:r>
            <a:br>
              <a:rPr lang="en-US" sz="900" dirty="0"/>
            </a:br>
            <a:r>
              <a:rPr lang="en-US" sz="900" dirty="0"/>
              <a:t>before or after your application? </a:t>
            </a:r>
          </a:p>
          <a:p>
            <a:pPr>
              <a:spcBef>
                <a:spcPts val="500"/>
              </a:spcBef>
            </a:pPr>
            <a:endParaRPr lang="en-US" sz="900" dirty="0" err="1">
              <a:solidFill>
                <a:schemeClr val="tx1"/>
              </a:solidFill>
            </a:endParaRPr>
          </a:p>
        </p:txBody>
      </p:sp>
      <p:sp>
        <p:nvSpPr>
          <p:cNvPr id="27" name="TextBox 26">
            <a:extLst>
              <a:ext uri="{FF2B5EF4-FFF2-40B4-BE49-F238E27FC236}">
                <a16:creationId xmlns:a16="http://schemas.microsoft.com/office/drawing/2014/main" id="{95F279D7-0A07-4C0C-985B-A2C3346CC63B}"/>
              </a:ext>
            </a:extLst>
          </p:cNvPr>
          <p:cNvSpPr txBox="1"/>
          <p:nvPr/>
        </p:nvSpPr>
        <p:spPr bwMode="gray">
          <a:xfrm>
            <a:off x="4140200" y="5020542"/>
            <a:ext cx="2819400" cy="138499"/>
          </a:xfrm>
          <a:prstGeom prst="rect">
            <a:avLst/>
          </a:prstGeom>
          <a:noFill/>
        </p:spPr>
        <p:txBody>
          <a:bodyPr wrap="square" lIns="0" tIns="0" rIns="0" bIns="0" rtlCol="0">
            <a:spAutoFit/>
          </a:bodyPr>
          <a:lstStyle/>
          <a:p>
            <a:pPr>
              <a:spcBef>
                <a:spcPts val="500"/>
              </a:spcBef>
            </a:pPr>
            <a:r>
              <a:rPr lang="en-US" sz="900" i="1" dirty="0"/>
              <a:t>In-person applicants</a:t>
            </a:r>
          </a:p>
        </p:txBody>
      </p:sp>
      <p:sp>
        <p:nvSpPr>
          <p:cNvPr id="28" name="TextBox 27">
            <a:extLst>
              <a:ext uri="{FF2B5EF4-FFF2-40B4-BE49-F238E27FC236}">
                <a16:creationId xmlns:a16="http://schemas.microsoft.com/office/drawing/2014/main" id="{B2C814AD-F170-4D61-B0AB-7C994ADAC081}"/>
              </a:ext>
            </a:extLst>
          </p:cNvPr>
          <p:cNvSpPr txBox="1"/>
          <p:nvPr/>
        </p:nvSpPr>
        <p:spPr bwMode="gray">
          <a:xfrm>
            <a:off x="990587" y="5019644"/>
            <a:ext cx="2819400" cy="138499"/>
          </a:xfrm>
          <a:prstGeom prst="rect">
            <a:avLst/>
          </a:prstGeom>
          <a:noFill/>
        </p:spPr>
        <p:txBody>
          <a:bodyPr wrap="square" lIns="0" tIns="0" rIns="0" bIns="0" rtlCol="0">
            <a:spAutoFit/>
          </a:bodyPr>
          <a:lstStyle/>
          <a:p>
            <a:pPr>
              <a:spcBef>
                <a:spcPts val="500"/>
              </a:spcBef>
            </a:pPr>
            <a:r>
              <a:rPr lang="en-US" sz="900" i="1" dirty="0"/>
              <a:t>Online applicants </a:t>
            </a:r>
          </a:p>
        </p:txBody>
      </p:sp>
      <p:sp>
        <p:nvSpPr>
          <p:cNvPr id="29" name="TextBox 28">
            <a:extLst>
              <a:ext uri="{FF2B5EF4-FFF2-40B4-BE49-F238E27FC236}">
                <a16:creationId xmlns:a16="http://schemas.microsoft.com/office/drawing/2014/main" id="{B0B35D20-2C5F-447B-AF4F-BBB2ABC91A4D}"/>
              </a:ext>
            </a:extLst>
          </p:cNvPr>
          <p:cNvSpPr txBox="1"/>
          <p:nvPr/>
        </p:nvSpPr>
        <p:spPr bwMode="gray">
          <a:xfrm>
            <a:off x="4140200" y="5286029"/>
            <a:ext cx="2819400" cy="41549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Is there dedicated space available to prospective students to complete their application on-campus? </a:t>
            </a:r>
          </a:p>
        </p:txBody>
      </p:sp>
      <p:sp>
        <p:nvSpPr>
          <p:cNvPr id="30" name="TextBox 29">
            <a:extLst>
              <a:ext uri="{FF2B5EF4-FFF2-40B4-BE49-F238E27FC236}">
                <a16:creationId xmlns:a16="http://schemas.microsoft.com/office/drawing/2014/main" id="{2F5B54DE-4E55-464C-AB10-4F8B56D5FB4D}"/>
              </a:ext>
            </a:extLst>
          </p:cNvPr>
          <p:cNvSpPr txBox="1"/>
          <p:nvPr/>
        </p:nvSpPr>
        <p:spPr bwMode="gray">
          <a:xfrm>
            <a:off x="838187" y="5694970"/>
            <a:ext cx="2819400" cy="41549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Was a step-by-step list for new applicants available within one click of the institution’s homepage? </a:t>
            </a:r>
          </a:p>
        </p:txBody>
      </p:sp>
      <p:sp>
        <p:nvSpPr>
          <p:cNvPr id="31" name="TextBox 30">
            <a:extLst>
              <a:ext uri="{FF2B5EF4-FFF2-40B4-BE49-F238E27FC236}">
                <a16:creationId xmlns:a16="http://schemas.microsoft.com/office/drawing/2014/main" id="{59A1A14E-7BF3-421B-899B-C7D2F59A74D2}"/>
              </a:ext>
            </a:extLst>
          </p:cNvPr>
          <p:cNvSpPr txBox="1"/>
          <p:nvPr/>
        </p:nvSpPr>
        <p:spPr bwMode="gray">
          <a:xfrm>
            <a:off x="838187" y="5285373"/>
            <a:ext cx="2819400" cy="47961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Was the application accessible directly from the homepage of the institution?</a:t>
            </a:r>
          </a:p>
          <a:p>
            <a:pPr>
              <a:spcBef>
                <a:spcPts val="500"/>
              </a:spcBef>
            </a:pPr>
            <a:endParaRPr lang="en-US" sz="900" dirty="0" err="1">
              <a:solidFill>
                <a:schemeClr val="tx1"/>
              </a:solidFill>
            </a:endParaRPr>
          </a:p>
        </p:txBody>
      </p:sp>
      <p:sp>
        <p:nvSpPr>
          <p:cNvPr id="32" name="TextBox 31">
            <a:extLst>
              <a:ext uri="{FF2B5EF4-FFF2-40B4-BE49-F238E27FC236}">
                <a16:creationId xmlns:a16="http://schemas.microsoft.com/office/drawing/2014/main" id="{E372F50C-FB24-45A2-A529-B93594232A5B}"/>
              </a:ext>
            </a:extLst>
          </p:cNvPr>
          <p:cNvSpPr txBox="1"/>
          <p:nvPr/>
        </p:nvSpPr>
        <p:spPr bwMode="gray">
          <a:xfrm>
            <a:off x="4140200" y="5815301"/>
            <a:ext cx="2819400"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Are front-line staff available nearby to </a:t>
            </a:r>
            <a:br>
              <a:rPr lang="en-US" sz="900" dirty="0"/>
            </a:br>
            <a:r>
              <a:rPr lang="en-US" sz="900" dirty="0"/>
              <a:t>help throughout the applications process?</a:t>
            </a:r>
          </a:p>
        </p:txBody>
      </p:sp>
      <p:sp>
        <p:nvSpPr>
          <p:cNvPr id="33" name="Rectangle 32">
            <a:extLst>
              <a:ext uri="{FF2B5EF4-FFF2-40B4-BE49-F238E27FC236}">
                <a16:creationId xmlns:a16="http://schemas.microsoft.com/office/drawing/2014/main" id="{32394F28-3042-4189-8027-DF7E427AF20B}"/>
              </a:ext>
            </a:extLst>
          </p:cNvPr>
          <p:cNvSpPr/>
          <p:nvPr/>
        </p:nvSpPr>
        <p:spPr bwMode="gray">
          <a:xfrm>
            <a:off x="6868160" y="639366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1D6A5E8-5C16-444F-B2D8-6689D574B211}"/>
              </a:ext>
            </a:extLst>
          </p:cNvPr>
          <p:cNvSpPr/>
          <p:nvPr/>
        </p:nvSpPr>
        <p:spPr bwMode="gray">
          <a:xfrm>
            <a:off x="6868160" y="678320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E4DB0BD-3613-4150-87F8-E24DD9A0E2FB}"/>
              </a:ext>
            </a:extLst>
          </p:cNvPr>
          <p:cNvSpPr/>
          <p:nvPr/>
        </p:nvSpPr>
        <p:spPr bwMode="gray">
          <a:xfrm>
            <a:off x="6868160" y="717944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F497B-5ED1-40F7-B820-EED4C845433D}"/>
              </a:ext>
            </a:extLst>
          </p:cNvPr>
          <p:cNvSpPr/>
          <p:nvPr/>
        </p:nvSpPr>
        <p:spPr bwMode="gray">
          <a:xfrm>
            <a:off x="6868160" y="761129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5836AC-ED82-4D9E-B972-90F8AAC6C3E0}"/>
              </a:ext>
            </a:extLst>
          </p:cNvPr>
          <p:cNvSpPr/>
          <p:nvPr/>
        </p:nvSpPr>
        <p:spPr bwMode="gray">
          <a:xfrm>
            <a:off x="6868160" y="800799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FD25887-9863-4774-BC29-891F9B2DB0AB}"/>
              </a:ext>
            </a:extLst>
          </p:cNvPr>
          <p:cNvSpPr/>
          <p:nvPr/>
        </p:nvSpPr>
        <p:spPr bwMode="gray">
          <a:xfrm>
            <a:off x="6868160" y="847883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0F9C47-B681-4D5F-B3BD-A009375C65CB}"/>
              </a:ext>
            </a:extLst>
          </p:cNvPr>
          <p:cNvSpPr/>
          <p:nvPr/>
        </p:nvSpPr>
        <p:spPr bwMode="gray">
          <a:xfrm>
            <a:off x="6868160" y="533576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3ED9ED-D68B-422C-8E83-52B147AC6C62}"/>
              </a:ext>
            </a:extLst>
          </p:cNvPr>
          <p:cNvSpPr/>
          <p:nvPr/>
        </p:nvSpPr>
        <p:spPr bwMode="gray">
          <a:xfrm>
            <a:off x="6868160" y="582804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A6E94D3-F349-4FF5-8C45-5889126A685D}"/>
              </a:ext>
            </a:extLst>
          </p:cNvPr>
          <p:cNvSpPr/>
          <p:nvPr/>
        </p:nvSpPr>
        <p:spPr bwMode="gray">
          <a:xfrm>
            <a:off x="3759200" y="532958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96B88D-C889-4288-B3F8-868ECC71C028}"/>
              </a:ext>
            </a:extLst>
          </p:cNvPr>
          <p:cNvSpPr/>
          <p:nvPr/>
        </p:nvSpPr>
        <p:spPr bwMode="gray">
          <a:xfrm>
            <a:off x="3759200" y="582186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6A3E7F4-B87D-4009-B8A7-2BD9595B4AF3}"/>
              </a:ext>
            </a:extLst>
          </p:cNvPr>
          <p:cNvSpPr txBox="1"/>
          <p:nvPr/>
        </p:nvSpPr>
        <p:spPr bwMode="gray">
          <a:xfrm>
            <a:off x="6457956" y="5000399"/>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316460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Application and Admissions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Application and Admissions.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BD5ABF30-D34E-4DEF-8F60-7EBD7E9E88EB}"/>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21148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2C2321-FCA3-4D25-992D-F74149830F94}"/>
              </a:ext>
            </a:extLst>
          </p:cNvPr>
          <p:cNvSpPr/>
          <p:nvPr/>
        </p:nvSpPr>
        <p:spPr bwMode="gray">
          <a:xfrm>
            <a:off x="508000" y="5012604"/>
            <a:ext cx="6756400" cy="3906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DE0B7F0-1EF0-4221-992E-BA82A22FC928}"/>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7DE54B7-B453-43DB-A4F9-3D17BAD712AE}"/>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AC2BAA04-7A27-491F-8C95-735072C3F825}"/>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8A45A6FD-EB71-4EBE-B82E-056BA44F3C57}"/>
              </a:ext>
            </a:extLst>
          </p:cNvPr>
          <p:cNvSpPr>
            <a:spLocks noGrp="1"/>
          </p:cNvSpPr>
          <p:nvPr>
            <p:ph type="title"/>
          </p:nvPr>
        </p:nvSpPr>
        <p:spPr/>
        <p:txBody>
          <a:bodyPr/>
          <a:lstStyle/>
          <a:p>
            <a:r>
              <a:rPr lang="en-US" dirty="0"/>
              <a:t>Placement Testing</a:t>
            </a:r>
          </a:p>
        </p:txBody>
      </p:sp>
      <p:sp>
        <p:nvSpPr>
          <p:cNvPr id="7" name="TextBox 6">
            <a:extLst>
              <a:ext uri="{FF2B5EF4-FFF2-40B4-BE49-F238E27FC236}">
                <a16:creationId xmlns:a16="http://schemas.microsoft.com/office/drawing/2014/main" id="{C1E7F1AB-9651-4EBC-96DC-28B7B018EFEA}"/>
              </a:ext>
            </a:extLst>
          </p:cNvPr>
          <p:cNvSpPr txBox="1"/>
          <p:nvPr/>
        </p:nvSpPr>
        <p:spPr bwMode="gray">
          <a:xfrm>
            <a:off x="508000" y="1803400"/>
            <a:ext cx="6756400" cy="3234219"/>
          </a:xfrm>
          <a:prstGeom prst="rect">
            <a:avLst/>
          </a:prstGeom>
          <a:noFill/>
        </p:spPr>
        <p:txBody>
          <a:bodyPr wrap="square" lIns="0" tIns="0" rIns="0" bIns="0" rtlCol="0">
            <a:spAutoFit/>
          </a:bodyPr>
          <a:lstStyle/>
          <a:p>
            <a:pPr>
              <a:spcBef>
                <a:spcPts val="500"/>
              </a:spcBef>
            </a:pPr>
            <a:r>
              <a:rPr lang="en-US" sz="1000" b="1" i="1" dirty="0"/>
              <a:t>Baseline Expectations: </a:t>
            </a:r>
          </a:p>
          <a:p>
            <a:pPr>
              <a:spcBef>
                <a:spcPts val="500"/>
              </a:spcBef>
            </a:pPr>
            <a:r>
              <a:rPr lang="en-US" sz="900" dirty="0"/>
              <a:t>The baseline student experience during Placement Testing is one in which students are given the right information and a quiet testing environment free of distractions to perform their best on a college placement exam. Prior to sitting for a placement exam, students should understand how the assessment is structured and how scores are used for course placement. This pre-assessment information should include practice questions and study resources for optimal performance. Students should also be directed to the next stop in the onboarding process after completing their exams. </a:t>
            </a:r>
          </a:p>
          <a:p>
            <a:pPr>
              <a:spcBef>
                <a:spcPts val="500"/>
              </a:spcBef>
            </a:pPr>
            <a:endParaRPr lang="en-US" sz="900" dirty="0"/>
          </a:p>
          <a:p>
            <a:pPr>
              <a:spcBef>
                <a:spcPts val="500"/>
              </a:spcBef>
            </a:pPr>
            <a:r>
              <a:rPr lang="en-US" sz="1000" b="1" i="1" dirty="0"/>
              <a:t>Instructions: </a:t>
            </a:r>
          </a:p>
          <a:p>
            <a:pPr>
              <a:spcBef>
                <a:spcPts val="500"/>
              </a:spcBef>
            </a:pPr>
            <a:endParaRPr lang="en-US" sz="1000" b="1" i="1" dirty="0"/>
          </a:p>
          <a:p>
            <a:pPr marL="171450" indent="-171450">
              <a:spcBef>
                <a:spcPts val="1000"/>
              </a:spcBef>
              <a:buFont typeface="Arial" panose="020B0604020202020204" pitchFamily="34" charset="0"/>
              <a:buChar char="•"/>
            </a:pPr>
            <a:r>
              <a:rPr lang="en-US" sz="900" dirty="0"/>
              <a:t>Indicate that you are interested in completing placement testing and check if the institution offers walk-in hours</a:t>
            </a:r>
          </a:p>
          <a:p>
            <a:pPr marL="171450" indent="-171450">
              <a:spcBef>
                <a:spcPts val="1000"/>
              </a:spcBef>
              <a:buFont typeface="Arial" panose="020B0604020202020204" pitchFamily="34" charset="0"/>
              <a:buChar char="•"/>
            </a:pPr>
            <a:r>
              <a:rPr lang="en-US" sz="900" dirty="0"/>
              <a:t>Take note of whether you are explicitly advised to study and whether front-line staff stress the importance of placement testing</a:t>
            </a:r>
          </a:p>
          <a:p>
            <a:pPr marL="171450" indent="-171450">
              <a:spcBef>
                <a:spcPts val="1000"/>
              </a:spcBef>
              <a:buFont typeface="Arial" panose="020B0604020202020204" pitchFamily="34" charset="0"/>
              <a:buChar char="•"/>
            </a:pPr>
            <a:r>
              <a:rPr lang="en-US" sz="900" dirty="0"/>
              <a:t>Note the physical space around the placement testing center</a:t>
            </a:r>
          </a:p>
          <a:p>
            <a:pPr marL="171450" indent="-171450">
              <a:spcBef>
                <a:spcPts val="1000"/>
              </a:spcBef>
              <a:buFont typeface="Arial" panose="020B0604020202020204" pitchFamily="34" charset="0"/>
              <a:buChar char="•"/>
            </a:pPr>
            <a:r>
              <a:rPr lang="en-US" sz="900" dirty="0"/>
              <a:t>If you are able to take the placement test, note whether results are immediate and whether you are nudged to advising for further explanation of the test results</a:t>
            </a:r>
          </a:p>
          <a:p>
            <a:pPr>
              <a:spcBef>
                <a:spcPts val="500"/>
              </a:spcBef>
            </a:pPr>
            <a:endParaRPr lang="en-US" sz="900" dirty="0" err="1">
              <a:solidFill>
                <a:schemeClr val="tx1"/>
              </a:solidFill>
            </a:endParaRPr>
          </a:p>
        </p:txBody>
      </p:sp>
      <p:sp>
        <p:nvSpPr>
          <p:cNvPr id="8" name="Rectangle 7">
            <a:extLst>
              <a:ext uri="{FF2B5EF4-FFF2-40B4-BE49-F238E27FC236}">
                <a16:creationId xmlns:a16="http://schemas.microsoft.com/office/drawing/2014/main" id="{BF587E9A-7D54-406F-8FD6-9EE25C87C3ED}"/>
              </a:ext>
            </a:extLst>
          </p:cNvPr>
          <p:cNvSpPr/>
          <p:nvPr/>
        </p:nvSpPr>
        <p:spPr bwMode="gray">
          <a:xfrm>
            <a:off x="6868160" y="652110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8C3B20-DA9C-42F4-B6C3-9709AEAFB7C7}"/>
              </a:ext>
            </a:extLst>
          </p:cNvPr>
          <p:cNvSpPr/>
          <p:nvPr/>
        </p:nvSpPr>
        <p:spPr bwMode="gray">
          <a:xfrm>
            <a:off x="6868160" y="694324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445A3-272E-48D7-B1FA-EE58C53A0B26}"/>
              </a:ext>
            </a:extLst>
          </p:cNvPr>
          <p:cNvSpPr/>
          <p:nvPr/>
        </p:nvSpPr>
        <p:spPr bwMode="gray">
          <a:xfrm>
            <a:off x="6868160" y="735028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BEA3DA-CCB2-45AD-9D95-A778FB7FDE6C}"/>
              </a:ext>
            </a:extLst>
          </p:cNvPr>
          <p:cNvSpPr/>
          <p:nvPr/>
        </p:nvSpPr>
        <p:spPr bwMode="gray">
          <a:xfrm>
            <a:off x="6868160" y="775172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9B6300-1C34-4AF6-8E2E-40F219B42129}"/>
              </a:ext>
            </a:extLst>
          </p:cNvPr>
          <p:cNvSpPr/>
          <p:nvPr/>
        </p:nvSpPr>
        <p:spPr bwMode="gray">
          <a:xfrm>
            <a:off x="6868160" y="826412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7960B7-56CF-425F-BDC7-72593F074353}"/>
              </a:ext>
            </a:extLst>
          </p:cNvPr>
          <p:cNvSpPr/>
          <p:nvPr/>
        </p:nvSpPr>
        <p:spPr bwMode="gray">
          <a:xfrm>
            <a:off x="6868160" y="564715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30D605-82E8-4877-ABE5-46271BC13A1B}"/>
              </a:ext>
            </a:extLst>
          </p:cNvPr>
          <p:cNvSpPr/>
          <p:nvPr/>
        </p:nvSpPr>
        <p:spPr bwMode="gray">
          <a:xfrm>
            <a:off x="6868160" y="612645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B1725B-727F-4889-885D-5C9303696B25}"/>
              </a:ext>
            </a:extLst>
          </p:cNvPr>
          <p:cNvSpPr txBox="1"/>
          <p:nvPr/>
        </p:nvSpPr>
        <p:spPr bwMode="gray">
          <a:xfrm>
            <a:off x="855879" y="5191113"/>
            <a:ext cx="6547104" cy="3624069"/>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1000" b="1" dirty="0"/>
          </a:p>
          <a:p>
            <a:pPr marL="171450" indent="-171450">
              <a:spcBef>
                <a:spcPts val="500"/>
              </a:spcBef>
              <a:buFont typeface="Arial" panose="020B0604020202020204" pitchFamily="34" charset="0"/>
              <a:buChar char="•"/>
            </a:pPr>
            <a:r>
              <a:rPr lang="en-US" sz="900" dirty="0"/>
              <a:t>Does the institution provide flexible hours to take the placement test (i.e., walk-in, </a:t>
            </a:r>
            <a:br>
              <a:rPr lang="en-US" sz="900" dirty="0"/>
            </a:br>
            <a:r>
              <a:rPr lang="en-US" sz="900" dirty="0"/>
              <a:t>combination of day and evening, weekend availability)? </a:t>
            </a:r>
          </a:p>
          <a:p>
            <a:pPr>
              <a:spcBef>
                <a:spcPts val="500"/>
              </a:spcBef>
            </a:pPr>
            <a:endParaRPr lang="en-US" sz="900" dirty="0"/>
          </a:p>
          <a:p>
            <a:pPr marL="171450" indent="-171450">
              <a:spcBef>
                <a:spcPts val="500"/>
              </a:spcBef>
              <a:buFont typeface="Arial" panose="020B0604020202020204" pitchFamily="34" charset="0"/>
              <a:buChar char="•"/>
            </a:pPr>
            <a:r>
              <a:rPr lang="en-US" sz="900" dirty="0"/>
              <a:t>Were you advised to study, both in-person, and online?</a:t>
            </a:r>
          </a:p>
          <a:p>
            <a:pPr>
              <a:spcBef>
                <a:spcPts val="500"/>
              </a:spcBef>
            </a:pPr>
            <a:endParaRPr lang="en-US" sz="900" dirty="0"/>
          </a:p>
          <a:p>
            <a:pPr marL="171450" indent="-171450">
              <a:spcBef>
                <a:spcPts val="500"/>
              </a:spcBef>
              <a:buFont typeface="Arial" panose="020B0604020202020204" pitchFamily="34" charset="0"/>
              <a:buChar char="•"/>
            </a:pPr>
            <a:r>
              <a:rPr lang="en-US" sz="900" dirty="0"/>
              <a:t>Do online resources match the information you received from front-line staff? </a:t>
            </a:r>
          </a:p>
          <a:p>
            <a:pPr>
              <a:spcBef>
                <a:spcPts val="500"/>
              </a:spcBef>
            </a:pPr>
            <a:endParaRPr lang="en-US" sz="900" dirty="0"/>
          </a:p>
          <a:p>
            <a:pPr marL="171450" indent="-171450">
              <a:spcBef>
                <a:spcPts val="500"/>
              </a:spcBef>
              <a:buFont typeface="Arial" panose="020B0604020202020204" pitchFamily="34" charset="0"/>
              <a:buChar char="•"/>
            </a:pPr>
            <a:r>
              <a:rPr lang="en-US" sz="900" dirty="0"/>
              <a:t>Is placement testing held in a quiet environment away from the distractions of a main hallway? </a:t>
            </a:r>
          </a:p>
          <a:p>
            <a:pPr>
              <a:spcBef>
                <a:spcPts val="500"/>
              </a:spcBef>
            </a:pPr>
            <a:endParaRPr lang="en-US" sz="900" dirty="0"/>
          </a:p>
          <a:p>
            <a:pPr marL="171450" indent="-171450">
              <a:spcBef>
                <a:spcPts val="500"/>
              </a:spcBef>
              <a:buFont typeface="Arial" panose="020B0604020202020204" pitchFamily="34" charset="0"/>
              <a:buChar char="•"/>
            </a:pPr>
            <a:r>
              <a:rPr lang="en-US" sz="900" dirty="0"/>
              <a:t>Are placement test results immediate?</a:t>
            </a:r>
          </a:p>
          <a:p>
            <a:pPr>
              <a:spcBef>
                <a:spcPts val="500"/>
              </a:spcBef>
            </a:pPr>
            <a:endParaRPr lang="en-US" sz="900" dirty="0"/>
          </a:p>
          <a:p>
            <a:pPr marL="171450" indent="-171450">
              <a:spcBef>
                <a:spcPts val="500"/>
              </a:spcBef>
              <a:buFont typeface="Arial" panose="020B0604020202020204" pitchFamily="34" charset="0"/>
              <a:buChar char="•"/>
            </a:pPr>
            <a:r>
              <a:rPr lang="en-US" sz="900" dirty="0"/>
              <a:t>Did you receive a detailed walkthrough of your individual results and their implications on your </a:t>
            </a:r>
            <a:br>
              <a:rPr lang="en-US" sz="900" dirty="0"/>
            </a:br>
            <a:r>
              <a:rPr lang="en-US" sz="900" dirty="0"/>
              <a:t>first-semester schedule?</a:t>
            </a:r>
          </a:p>
          <a:p>
            <a:pPr>
              <a:spcBef>
                <a:spcPts val="500"/>
              </a:spcBef>
            </a:pPr>
            <a:endParaRPr lang="en-US" sz="900" dirty="0"/>
          </a:p>
          <a:p>
            <a:pPr marL="171450" indent="-171450">
              <a:spcBef>
                <a:spcPts val="500"/>
              </a:spcBef>
              <a:buFont typeface="Arial" panose="020B0604020202020204" pitchFamily="34" charset="0"/>
              <a:buChar char="•"/>
            </a:pPr>
            <a:r>
              <a:rPr lang="en-US" sz="900" dirty="0"/>
              <a:t>Were you nudged to visit advising to discuss class registration (or nudged to complete any other </a:t>
            </a:r>
            <a:br>
              <a:rPr lang="en-US" sz="900" dirty="0"/>
            </a:br>
            <a:r>
              <a:rPr lang="en-US" sz="900" dirty="0"/>
              <a:t>enrollment steps?)</a:t>
            </a:r>
          </a:p>
          <a:p>
            <a:pPr>
              <a:spcBef>
                <a:spcPts val="500"/>
              </a:spcBef>
            </a:pPr>
            <a:endParaRPr lang="en-US" sz="900" dirty="0" err="1">
              <a:solidFill>
                <a:schemeClr val="tx1"/>
              </a:solidFill>
            </a:endParaRPr>
          </a:p>
        </p:txBody>
      </p:sp>
      <p:sp>
        <p:nvSpPr>
          <p:cNvPr id="17" name="Text Placeholder 9">
            <a:extLst>
              <a:ext uri="{FF2B5EF4-FFF2-40B4-BE49-F238E27FC236}">
                <a16:creationId xmlns:a16="http://schemas.microsoft.com/office/drawing/2014/main" id="{5C3C5E8D-C35D-482C-9C07-5A96CF098CBC}"/>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8" name="TextBox 17">
            <a:extLst>
              <a:ext uri="{FF2B5EF4-FFF2-40B4-BE49-F238E27FC236}">
                <a16:creationId xmlns:a16="http://schemas.microsoft.com/office/drawing/2014/main" id="{305F69FF-2364-418D-B12D-9F61A05EFE34}"/>
              </a:ext>
            </a:extLst>
          </p:cNvPr>
          <p:cNvSpPr txBox="1"/>
          <p:nvPr/>
        </p:nvSpPr>
        <p:spPr bwMode="gray">
          <a:xfrm>
            <a:off x="6417469" y="5327329"/>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293952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Placement Testing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Placement Testing. For example, describe the quality of your interactions and anything not captured by the checklist on the </a:t>
            </a:r>
            <a:br>
              <a:rPr lang="en-US" sz="900" b="1" i="1" dirty="0"/>
            </a:br>
            <a:r>
              <a:rPr lang="en-US" sz="900" b="1" i="1" dirty="0"/>
              <a:t>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28F51891-3D73-41E1-B67A-03F5FEF55CAB}"/>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243570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9DD3A62-76A7-4141-BF37-04E9A876C5FE}"/>
              </a:ext>
            </a:extLst>
          </p:cNvPr>
          <p:cNvSpPr/>
          <p:nvPr/>
        </p:nvSpPr>
        <p:spPr bwMode="gray">
          <a:xfrm>
            <a:off x="508000" y="5340095"/>
            <a:ext cx="6756400" cy="38039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E04FA2CA-E6D5-426E-A4E1-2B546E5BF635}"/>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EBF060B5-2777-45ED-9E1E-6DCA7D10D177}"/>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4FDF92E3-F496-41C7-87CA-807293079EF1}"/>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7595BB5A-92DF-488A-9EBF-1E30F9D4C045}"/>
              </a:ext>
            </a:extLst>
          </p:cNvPr>
          <p:cNvSpPr>
            <a:spLocks noGrp="1"/>
          </p:cNvSpPr>
          <p:nvPr>
            <p:ph type="title"/>
          </p:nvPr>
        </p:nvSpPr>
        <p:spPr/>
        <p:txBody>
          <a:bodyPr/>
          <a:lstStyle/>
          <a:p>
            <a:r>
              <a:rPr lang="en-US" dirty="0"/>
              <a:t>Advising and Career Counseling</a:t>
            </a:r>
          </a:p>
        </p:txBody>
      </p:sp>
      <p:sp>
        <p:nvSpPr>
          <p:cNvPr id="7" name="TextBox 6">
            <a:extLst>
              <a:ext uri="{FF2B5EF4-FFF2-40B4-BE49-F238E27FC236}">
                <a16:creationId xmlns:a16="http://schemas.microsoft.com/office/drawing/2014/main" id="{4820B568-6C9D-4D8E-B924-CDCCBC2BCC14}"/>
              </a:ext>
            </a:extLst>
          </p:cNvPr>
          <p:cNvSpPr txBox="1"/>
          <p:nvPr/>
        </p:nvSpPr>
        <p:spPr bwMode="gray">
          <a:xfrm>
            <a:off x="508000" y="1684684"/>
            <a:ext cx="6751637" cy="3495829"/>
          </a:xfrm>
          <a:prstGeom prst="rect">
            <a:avLst/>
          </a:prstGeom>
          <a:noFill/>
        </p:spPr>
        <p:txBody>
          <a:bodyPr wrap="square" lIns="0" tIns="0" rIns="0" bIns="0" rtlCol="0">
            <a:spAutoFit/>
          </a:bodyPr>
          <a:lstStyle/>
          <a:p>
            <a:pPr>
              <a:spcBef>
                <a:spcPts val="500"/>
              </a:spcBef>
            </a:pPr>
            <a:r>
              <a:rPr lang="en-US" sz="1000" b="1" i="1" dirty="0"/>
              <a:t>Baseline Expectations: </a:t>
            </a:r>
          </a:p>
          <a:p>
            <a:pPr>
              <a:spcBef>
                <a:spcPts val="500"/>
              </a:spcBef>
            </a:pPr>
            <a:r>
              <a:rPr lang="en-US" sz="900" dirty="0"/>
              <a:t>During the Advising and Career Counseling phase, the baseline experience is for students to receive an interpretation of their placement testing results as they relate to course registration. Students are also able to discuss career and academic goals and best-fit programs with college staff. At some institutions, these conversations occur within a single office, while on other campuses, students are directed to a separate career services office after meeting with an academic advisor. Meeting the baseline experience for this step requires students have both conversations during onboarding, as well as an overview of entry requirements for academic programs of interest, and a discussion of non-academic considerations for college success (e.g., financial aid). Students should also be directed to the next step in the onboarding process. </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900" dirty="0"/>
              <a:t>Request to see an advisor and note whether they take walk-in appointments</a:t>
            </a:r>
          </a:p>
          <a:p>
            <a:pPr marL="171450" indent="-171450">
              <a:spcBef>
                <a:spcPts val="1000"/>
              </a:spcBef>
              <a:buFont typeface="Arial" panose="020B0604020202020204" pitchFamily="34" charset="0"/>
              <a:buChar char="•"/>
            </a:pPr>
            <a:r>
              <a:rPr lang="en-US" sz="900" dirty="0"/>
              <a:t>During the advising conversation, pay attention to whether the advisor explains higher ed terminology and whether they inquire about your out-of-school commitments and career goals</a:t>
            </a:r>
          </a:p>
          <a:p>
            <a:pPr marL="171450" indent="-171450">
              <a:spcBef>
                <a:spcPts val="1000"/>
              </a:spcBef>
              <a:buFont typeface="Arial" panose="020B0604020202020204" pitchFamily="34" charset="0"/>
              <a:buChar char="•"/>
            </a:pPr>
            <a:r>
              <a:rPr lang="en-US" sz="900" dirty="0"/>
              <a:t>Note whether the advisor provides explicit scheduling and registration instructions or if they indicate where you should go for these instructions</a:t>
            </a:r>
          </a:p>
          <a:p>
            <a:pPr marL="171450" indent="-171450">
              <a:spcBef>
                <a:spcPts val="1000"/>
              </a:spcBef>
              <a:buFont typeface="Arial" panose="020B0604020202020204" pitchFamily="34" charset="0"/>
              <a:buChar char="•"/>
            </a:pPr>
            <a:r>
              <a:rPr lang="en-US" sz="900" dirty="0"/>
              <a:t>Note whether the advisor walks through placement test scores and how they affect first semester placement</a:t>
            </a:r>
          </a:p>
          <a:p>
            <a:pPr marL="171450" indent="-171450">
              <a:spcBef>
                <a:spcPts val="1000"/>
              </a:spcBef>
              <a:buFont typeface="Arial" panose="020B0604020202020204" pitchFamily="34" charset="0"/>
              <a:buChar char="•"/>
            </a:pPr>
            <a:r>
              <a:rPr lang="en-US" sz="900" dirty="0"/>
              <a:t>Note whether the advisor provides you with both a clear understanding of your chosen pathway and a guide to your next steps </a:t>
            </a:r>
          </a:p>
        </p:txBody>
      </p:sp>
      <p:sp>
        <p:nvSpPr>
          <p:cNvPr id="8" name="Rectangle 7">
            <a:extLst>
              <a:ext uri="{FF2B5EF4-FFF2-40B4-BE49-F238E27FC236}">
                <a16:creationId xmlns:a16="http://schemas.microsoft.com/office/drawing/2014/main" id="{D9FB74A6-5635-4038-A75A-E7ECD6D7622B}"/>
              </a:ext>
            </a:extLst>
          </p:cNvPr>
          <p:cNvSpPr/>
          <p:nvPr/>
        </p:nvSpPr>
        <p:spPr bwMode="gray">
          <a:xfrm>
            <a:off x="6868160" y="664750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4BA30A-DFCF-481C-909D-D56FF49D51B6}"/>
              </a:ext>
            </a:extLst>
          </p:cNvPr>
          <p:cNvSpPr/>
          <p:nvPr/>
        </p:nvSpPr>
        <p:spPr bwMode="gray">
          <a:xfrm>
            <a:off x="6868160" y="711430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B2AD10-CFE7-4520-B22D-D0F4622F356D}"/>
              </a:ext>
            </a:extLst>
          </p:cNvPr>
          <p:cNvSpPr/>
          <p:nvPr/>
        </p:nvSpPr>
        <p:spPr bwMode="gray">
          <a:xfrm>
            <a:off x="6868160" y="590129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69E4B6-FA86-43C0-8EE2-4E308BC7DBAD}"/>
              </a:ext>
            </a:extLst>
          </p:cNvPr>
          <p:cNvSpPr/>
          <p:nvPr/>
        </p:nvSpPr>
        <p:spPr bwMode="gray">
          <a:xfrm>
            <a:off x="6868160" y="629196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3024E-43B1-4B1A-B54A-E26BA494140B}"/>
              </a:ext>
            </a:extLst>
          </p:cNvPr>
          <p:cNvSpPr/>
          <p:nvPr/>
        </p:nvSpPr>
        <p:spPr bwMode="gray">
          <a:xfrm>
            <a:off x="6868160" y="752119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176C95-1A3E-4DAE-B432-6F0D08CEBBF1}"/>
              </a:ext>
            </a:extLst>
          </p:cNvPr>
          <p:cNvSpPr/>
          <p:nvPr/>
        </p:nvSpPr>
        <p:spPr bwMode="gray">
          <a:xfrm>
            <a:off x="6868160" y="791179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8EC727-EC79-4A09-B5F5-5465D6C01815}"/>
              </a:ext>
            </a:extLst>
          </p:cNvPr>
          <p:cNvSpPr/>
          <p:nvPr/>
        </p:nvSpPr>
        <p:spPr bwMode="gray">
          <a:xfrm>
            <a:off x="6868160" y="835036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EE414F-70EA-4998-A307-7AE01EFEC46F}"/>
              </a:ext>
            </a:extLst>
          </p:cNvPr>
          <p:cNvSpPr/>
          <p:nvPr/>
        </p:nvSpPr>
        <p:spPr bwMode="gray">
          <a:xfrm>
            <a:off x="6868160" y="875180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850F2-CC0E-47BC-B048-8057ACBC06FF}"/>
              </a:ext>
            </a:extLst>
          </p:cNvPr>
          <p:cNvSpPr txBox="1"/>
          <p:nvPr/>
        </p:nvSpPr>
        <p:spPr bwMode="gray">
          <a:xfrm>
            <a:off x="621386" y="5515553"/>
            <a:ext cx="7121754" cy="3613810"/>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1000" b="1" i="1" dirty="0"/>
          </a:p>
          <a:p>
            <a:pPr marL="171450" indent="-171450">
              <a:spcBef>
                <a:spcPts val="500"/>
              </a:spcBef>
              <a:buFont typeface="Arial" panose="020B0604020202020204" pitchFamily="34" charset="0"/>
              <a:buChar char="•"/>
            </a:pPr>
            <a:r>
              <a:rPr lang="en-US" sz="900" dirty="0"/>
              <a:t>Is advising available on a walk-in basis before and after application submission? </a:t>
            </a:r>
          </a:p>
          <a:p>
            <a:pPr>
              <a:spcBef>
                <a:spcPts val="500"/>
              </a:spcBef>
            </a:pPr>
            <a:endParaRPr lang="en-US" sz="900" dirty="0"/>
          </a:p>
          <a:p>
            <a:pPr marL="171450" indent="-171450">
              <a:spcBef>
                <a:spcPts val="500"/>
              </a:spcBef>
              <a:buFont typeface="Arial" panose="020B0604020202020204" pitchFamily="34" charset="0"/>
              <a:buChar char="•"/>
            </a:pPr>
            <a:r>
              <a:rPr lang="en-US" sz="900" dirty="0"/>
              <a:t>Does advising occur in a private office? </a:t>
            </a:r>
          </a:p>
          <a:p>
            <a:pPr>
              <a:spcBef>
                <a:spcPts val="500"/>
              </a:spcBef>
            </a:pPr>
            <a:endParaRPr lang="en-US" sz="900" dirty="0"/>
          </a:p>
          <a:p>
            <a:pPr marL="171450" indent="-171450">
              <a:spcBef>
                <a:spcPts val="500"/>
              </a:spcBef>
              <a:buFont typeface="Arial" panose="020B0604020202020204" pitchFamily="34" charset="0"/>
              <a:buChar char="•"/>
            </a:pPr>
            <a:r>
              <a:rPr lang="en-US" sz="900" dirty="0"/>
              <a:t>Do advisors discuss college materials in a clear, higher ed jargon-free manner? </a:t>
            </a:r>
          </a:p>
          <a:p>
            <a:pPr>
              <a:spcBef>
                <a:spcPts val="500"/>
              </a:spcBef>
            </a:pPr>
            <a:endParaRPr lang="en-US" sz="900" dirty="0"/>
          </a:p>
          <a:p>
            <a:pPr marL="171450" indent="-171450">
              <a:spcBef>
                <a:spcPts val="500"/>
              </a:spcBef>
              <a:buFont typeface="Arial" panose="020B0604020202020204" pitchFamily="34" charset="0"/>
              <a:buChar char="•"/>
            </a:pPr>
            <a:r>
              <a:rPr lang="en-US" sz="900" dirty="0"/>
              <a:t>Do students receive a clear explanation of how their placement tests affect first semester scheduling?</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advisors consider a students’ stated career goal when discussing course placement?</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advisors encourage discussions around best-first course outside of first semester general education?</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advisors ask students about their off-campus commitments and responsibilities?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students receive a program map that charts out from day one to completion?</a:t>
            </a:r>
          </a:p>
          <a:p>
            <a:pPr>
              <a:spcBef>
                <a:spcPts val="500"/>
              </a:spcBef>
            </a:pPr>
            <a:endParaRPr lang="en-US" sz="900" dirty="0" err="1">
              <a:solidFill>
                <a:schemeClr val="tx1"/>
              </a:solidFill>
            </a:endParaRPr>
          </a:p>
        </p:txBody>
      </p:sp>
      <p:sp>
        <p:nvSpPr>
          <p:cNvPr id="21" name="Text Placeholder 9">
            <a:extLst>
              <a:ext uri="{FF2B5EF4-FFF2-40B4-BE49-F238E27FC236}">
                <a16:creationId xmlns:a16="http://schemas.microsoft.com/office/drawing/2014/main" id="{B00E5D85-AFFB-4D65-88BE-AA27EB4034FA}"/>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22" name="TextBox 21">
            <a:extLst>
              <a:ext uri="{FF2B5EF4-FFF2-40B4-BE49-F238E27FC236}">
                <a16:creationId xmlns:a16="http://schemas.microsoft.com/office/drawing/2014/main" id="{9ADD8E01-E988-4E9C-B1AA-3B2477C45BB3}"/>
              </a:ext>
            </a:extLst>
          </p:cNvPr>
          <p:cNvSpPr txBox="1"/>
          <p:nvPr/>
        </p:nvSpPr>
        <p:spPr bwMode="gray">
          <a:xfrm>
            <a:off x="6306464" y="5648299"/>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400569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Advising and Career Counseling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Advising and Career Counseling.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13794EEC-CC6B-4974-AF2A-E4EDE50ECC3A}"/>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78776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E2E12A-3FD3-49CA-8980-C3C3B64AC1BF}"/>
              </a:ext>
            </a:extLst>
          </p:cNvPr>
          <p:cNvSpPr/>
          <p:nvPr/>
        </p:nvSpPr>
        <p:spPr bwMode="gray">
          <a:xfrm>
            <a:off x="508000" y="5742432"/>
            <a:ext cx="6756400" cy="34015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04566C19-927A-4E15-BC1B-E368765FACFA}"/>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1820F669-B22E-4999-B951-E63E3C2E2EBE}"/>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A5A3D56-4537-4F87-86A4-94C23BC10F21}"/>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5838C22B-E1E8-43CB-89EA-267D15A917C7}"/>
              </a:ext>
            </a:extLst>
          </p:cNvPr>
          <p:cNvSpPr>
            <a:spLocks noGrp="1"/>
          </p:cNvSpPr>
          <p:nvPr>
            <p:ph type="title"/>
          </p:nvPr>
        </p:nvSpPr>
        <p:spPr/>
        <p:txBody>
          <a:bodyPr/>
          <a:lstStyle/>
          <a:p>
            <a:r>
              <a:rPr lang="en-US" dirty="0"/>
              <a:t>Financial Aid</a:t>
            </a:r>
          </a:p>
        </p:txBody>
      </p:sp>
      <p:sp>
        <p:nvSpPr>
          <p:cNvPr id="8" name="TextBox 7">
            <a:extLst>
              <a:ext uri="{FF2B5EF4-FFF2-40B4-BE49-F238E27FC236}">
                <a16:creationId xmlns:a16="http://schemas.microsoft.com/office/drawing/2014/main" id="{9974E579-583C-4747-A9E3-DB724367556A}"/>
              </a:ext>
            </a:extLst>
          </p:cNvPr>
          <p:cNvSpPr txBox="1"/>
          <p:nvPr/>
        </p:nvSpPr>
        <p:spPr bwMode="gray">
          <a:xfrm>
            <a:off x="508000" y="1828800"/>
            <a:ext cx="6751637" cy="3080330"/>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a visit to Financial Aid Services is one in which college staff members explain the concept of financial aid and possible package options to incoming students. In addition, students also receive instructions to locate and complete the Free Application for Federal Student Aid (FAFSA). After a baseline visit to financial aid services, students should understand the timeline between FAFSA submission and aid disbursement, as well as a set of next-steps and point of contact for questions. Students should also be directed to the next step in the onboarding process.</a:t>
            </a:r>
          </a:p>
          <a:p>
            <a:pPr>
              <a:spcBef>
                <a:spcPts val="500"/>
              </a:spcBef>
            </a:pPr>
            <a:endParaRPr lang="en-US" sz="900" dirty="0"/>
          </a:p>
          <a:p>
            <a:pPr>
              <a:spcBef>
                <a:spcPts val="500"/>
              </a:spcBef>
            </a:pPr>
            <a:r>
              <a:rPr lang="en-US" sz="1000" b="1" i="1" dirty="0"/>
              <a:t>Instructions: </a:t>
            </a:r>
          </a:p>
          <a:p>
            <a:pPr>
              <a:spcBef>
                <a:spcPts val="500"/>
              </a:spcBef>
            </a:pPr>
            <a:endParaRPr lang="en-US" sz="900" dirty="0"/>
          </a:p>
          <a:p>
            <a:pPr marL="171450" indent="-171450">
              <a:spcBef>
                <a:spcPts val="1000"/>
              </a:spcBef>
              <a:buFont typeface="Arial" panose="020B0604020202020204" pitchFamily="34" charset="0"/>
              <a:buChar char="•"/>
            </a:pPr>
            <a:r>
              <a:rPr lang="en-US" sz="900" dirty="0"/>
              <a:t>Navigate to the financial office and inquire about FAFSA, indicating that you’re a new applicant</a:t>
            </a:r>
          </a:p>
          <a:p>
            <a:pPr marL="171450" indent="-171450">
              <a:spcBef>
                <a:spcPts val="1000"/>
              </a:spcBef>
              <a:buFont typeface="Arial" panose="020B0604020202020204" pitchFamily="34" charset="0"/>
              <a:buChar char="•"/>
            </a:pPr>
            <a:r>
              <a:rPr lang="en-US" sz="900" dirty="0"/>
              <a:t>Take note of your surroundings in the financial aid office, checking for privacy</a:t>
            </a:r>
          </a:p>
          <a:p>
            <a:pPr marL="171450" indent="-171450">
              <a:spcBef>
                <a:spcPts val="1000"/>
              </a:spcBef>
              <a:buFont typeface="Arial" panose="020B0604020202020204" pitchFamily="34" charset="0"/>
              <a:buChar char="•"/>
            </a:pPr>
            <a:r>
              <a:rPr lang="en-US" sz="900" dirty="0"/>
              <a:t>Take note of the breadth of advice you’re given concerning FAFSA and other sources of funding</a:t>
            </a:r>
          </a:p>
          <a:p>
            <a:pPr>
              <a:spcBef>
                <a:spcPts val="500"/>
              </a:spcBef>
            </a:pPr>
            <a:endParaRPr lang="en-US" sz="900" dirty="0"/>
          </a:p>
          <a:p>
            <a:pPr marL="171450" indent="-171450">
              <a:spcBef>
                <a:spcPts val="500"/>
              </a:spcBef>
              <a:buFont typeface="Arial" panose="020B0604020202020204" pitchFamily="34" charset="0"/>
              <a:buChar char="•"/>
            </a:pPr>
            <a:endParaRPr lang="en-US" sz="900" dirty="0"/>
          </a:p>
          <a:p>
            <a:pPr>
              <a:spcBef>
                <a:spcPts val="500"/>
              </a:spcBef>
            </a:pPr>
            <a:endParaRPr lang="en-US" sz="900" dirty="0" err="1">
              <a:solidFill>
                <a:schemeClr val="tx1"/>
              </a:solidFill>
            </a:endParaRPr>
          </a:p>
        </p:txBody>
      </p:sp>
      <p:sp>
        <p:nvSpPr>
          <p:cNvPr id="9" name="Rectangle 8">
            <a:extLst>
              <a:ext uri="{FF2B5EF4-FFF2-40B4-BE49-F238E27FC236}">
                <a16:creationId xmlns:a16="http://schemas.microsoft.com/office/drawing/2014/main" id="{9D3E9C13-9E15-42EB-9E88-9B879E72834B}"/>
              </a:ext>
            </a:extLst>
          </p:cNvPr>
          <p:cNvSpPr/>
          <p:nvPr/>
        </p:nvSpPr>
        <p:spPr bwMode="gray">
          <a:xfrm>
            <a:off x="6868160" y="750528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204089-50F1-4923-8CBB-D32F5066486C}"/>
              </a:ext>
            </a:extLst>
          </p:cNvPr>
          <p:cNvSpPr/>
          <p:nvPr/>
        </p:nvSpPr>
        <p:spPr bwMode="gray">
          <a:xfrm>
            <a:off x="6868160" y="799340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2FB334-EE4F-474F-921F-E0BEAB121F7A}"/>
              </a:ext>
            </a:extLst>
          </p:cNvPr>
          <p:cNvSpPr/>
          <p:nvPr/>
        </p:nvSpPr>
        <p:spPr bwMode="gray">
          <a:xfrm>
            <a:off x="6868160" y="647821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1D48AE-877C-45E8-9320-F1499198E6CA}"/>
              </a:ext>
            </a:extLst>
          </p:cNvPr>
          <p:cNvSpPr/>
          <p:nvPr/>
        </p:nvSpPr>
        <p:spPr bwMode="gray">
          <a:xfrm>
            <a:off x="6868160" y="701924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ECEBF2-48A6-4A40-BE06-6807239DCA5B}"/>
              </a:ext>
            </a:extLst>
          </p:cNvPr>
          <p:cNvSpPr txBox="1"/>
          <p:nvPr/>
        </p:nvSpPr>
        <p:spPr bwMode="gray">
          <a:xfrm>
            <a:off x="721360" y="6050433"/>
            <a:ext cx="6751638" cy="2377574"/>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900" b="1" i="1" dirty="0"/>
          </a:p>
          <a:p>
            <a:pPr marL="171450" indent="-171450">
              <a:spcBef>
                <a:spcPts val="500"/>
              </a:spcBef>
              <a:buFont typeface="Arial" panose="020B0604020202020204" pitchFamily="34" charset="0"/>
              <a:buChar char="•"/>
            </a:pPr>
            <a:r>
              <a:rPr lang="en-US" sz="900" dirty="0"/>
              <a:t>Is financial aid information given in a private place, away from earshot of passerby </a:t>
            </a:r>
            <a:br>
              <a:rPr lang="en-US" sz="900" dirty="0"/>
            </a:br>
            <a:r>
              <a:rPr lang="en-US" sz="900" dirty="0"/>
              <a:t>staff or students?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given an overview of the FAFSA process, including critical information </a:t>
            </a:r>
            <a:br>
              <a:rPr lang="en-US" sz="900" dirty="0"/>
            </a:br>
            <a:r>
              <a:rPr lang="en-US" sz="900" dirty="0"/>
              <a:t>on school codes, tax return information, and step-by-step instructions?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warned that FAFSA is completely free and that fraudulent websites exist?</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given an overview of the different types of funding available at the institution </a:t>
            </a:r>
            <a:br>
              <a:rPr lang="en-US" sz="900" dirty="0"/>
            </a:br>
            <a:r>
              <a:rPr lang="en-US" sz="900" dirty="0"/>
              <a:t>(i.e., subsidized and unsubsidized loans, scholarships, etc.) and the considerations for each?</a:t>
            </a:r>
          </a:p>
          <a:p>
            <a:pPr>
              <a:spcBef>
                <a:spcPts val="500"/>
              </a:spcBef>
            </a:pPr>
            <a:endParaRPr lang="en-US" sz="900" dirty="0" err="1">
              <a:solidFill>
                <a:schemeClr val="tx1"/>
              </a:solidFill>
            </a:endParaRPr>
          </a:p>
        </p:txBody>
      </p:sp>
      <p:sp>
        <p:nvSpPr>
          <p:cNvPr id="14" name="Text Placeholder 9">
            <a:extLst>
              <a:ext uri="{FF2B5EF4-FFF2-40B4-BE49-F238E27FC236}">
                <a16:creationId xmlns:a16="http://schemas.microsoft.com/office/drawing/2014/main" id="{23C21DB5-A498-48D5-96E7-A82F25999A48}"/>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5" name="TextBox 14">
            <a:extLst>
              <a:ext uri="{FF2B5EF4-FFF2-40B4-BE49-F238E27FC236}">
                <a16:creationId xmlns:a16="http://schemas.microsoft.com/office/drawing/2014/main" id="{4F3936FE-9CD0-466D-BF81-4543C9C64241}"/>
              </a:ext>
            </a:extLst>
          </p:cNvPr>
          <p:cNvSpPr txBox="1"/>
          <p:nvPr/>
        </p:nvSpPr>
        <p:spPr bwMode="gray">
          <a:xfrm>
            <a:off x="6415087" y="6116464"/>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331127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Financial Aid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276999"/>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Financial Aid.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792F623B-3ACC-45B8-AB5F-4B8CCBE65851}"/>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43714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5C91C6-BDC3-455E-82CF-8B06C7446119}"/>
              </a:ext>
            </a:extLst>
          </p:cNvPr>
          <p:cNvSpPr/>
          <p:nvPr/>
        </p:nvSpPr>
        <p:spPr bwMode="gray">
          <a:xfrm>
            <a:off x="508000" y="4729660"/>
            <a:ext cx="6756400" cy="42940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5471EB68-14D2-471F-BC78-CAEDECA11073}"/>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F6EB41AF-821C-4BE4-B822-E162A4BE0ACA}"/>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37A1698E-125F-4894-9F93-AB75F9073548}"/>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5699F61F-B0ED-45E1-959E-FCBBD7F81B54}"/>
              </a:ext>
            </a:extLst>
          </p:cNvPr>
          <p:cNvSpPr>
            <a:spLocks noGrp="1"/>
          </p:cNvSpPr>
          <p:nvPr>
            <p:ph type="title"/>
          </p:nvPr>
        </p:nvSpPr>
        <p:spPr/>
        <p:txBody>
          <a:bodyPr/>
          <a:lstStyle/>
          <a:p>
            <a:r>
              <a:rPr lang="en-US" dirty="0"/>
              <a:t>Orientation</a:t>
            </a:r>
          </a:p>
        </p:txBody>
      </p:sp>
      <p:sp>
        <p:nvSpPr>
          <p:cNvPr id="7" name="TextBox 6">
            <a:extLst>
              <a:ext uri="{FF2B5EF4-FFF2-40B4-BE49-F238E27FC236}">
                <a16:creationId xmlns:a16="http://schemas.microsoft.com/office/drawing/2014/main" id="{1F614E56-0196-49BE-98E7-95819550995F}"/>
              </a:ext>
            </a:extLst>
          </p:cNvPr>
          <p:cNvSpPr txBox="1"/>
          <p:nvPr/>
        </p:nvSpPr>
        <p:spPr bwMode="gray">
          <a:xfrm>
            <a:off x="508000" y="1892300"/>
            <a:ext cx="6751637" cy="2067233"/>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Orientation is one in which students are provided with basic information about college policies and procedures, as well as any technological platforms used in class or to distribute institutional communications. Students should also be given an opportunity to ask any unresolved onboarding-related questions during Orientation. Students should also be directed to the next step in the onboarding process.</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900" dirty="0"/>
              <a:t>Attend orientation either in-person or online if it’s available, taking special note of modalities offered, the profile of the staff and students who lead it, and the breadth of information you receive</a:t>
            </a:r>
          </a:p>
          <a:p>
            <a:pPr marL="171450" indent="-171450">
              <a:spcBef>
                <a:spcPts val="1000"/>
              </a:spcBef>
              <a:buFont typeface="Arial" panose="020B0604020202020204" pitchFamily="34" charset="0"/>
              <a:buChar char="•"/>
            </a:pPr>
            <a:r>
              <a:rPr lang="en-US" sz="900" dirty="0"/>
              <a:t>Note any follow-up items that you are provided with and whether follow-up is clear and easy to understand</a:t>
            </a:r>
          </a:p>
          <a:p>
            <a:pPr>
              <a:spcBef>
                <a:spcPts val="500"/>
              </a:spcBef>
            </a:pPr>
            <a:endParaRPr lang="en-US" sz="900" dirty="0"/>
          </a:p>
        </p:txBody>
      </p:sp>
      <p:sp>
        <p:nvSpPr>
          <p:cNvPr id="8" name="Rectangle 7">
            <a:extLst>
              <a:ext uri="{FF2B5EF4-FFF2-40B4-BE49-F238E27FC236}">
                <a16:creationId xmlns:a16="http://schemas.microsoft.com/office/drawing/2014/main" id="{A3F0F65F-73A3-4E4E-B553-EDFD1C8F429D}"/>
              </a:ext>
            </a:extLst>
          </p:cNvPr>
          <p:cNvSpPr/>
          <p:nvPr/>
        </p:nvSpPr>
        <p:spPr bwMode="gray">
          <a:xfrm>
            <a:off x="6875475" y="608005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74D4A0-01A9-4034-B42E-6CCD96B649C2}"/>
              </a:ext>
            </a:extLst>
          </p:cNvPr>
          <p:cNvSpPr/>
          <p:nvPr/>
        </p:nvSpPr>
        <p:spPr bwMode="gray">
          <a:xfrm>
            <a:off x="6875475" y="650452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6C52DD-D062-422C-BC9C-0433C278636E}"/>
              </a:ext>
            </a:extLst>
          </p:cNvPr>
          <p:cNvSpPr/>
          <p:nvPr/>
        </p:nvSpPr>
        <p:spPr bwMode="gray">
          <a:xfrm>
            <a:off x="6875475" y="693462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2137F3-B16F-4BA8-B2AC-43694BD88BAA}"/>
              </a:ext>
            </a:extLst>
          </p:cNvPr>
          <p:cNvSpPr/>
          <p:nvPr/>
        </p:nvSpPr>
        <p:spPr bwMode="gray">
          <a:xfrm>
            <a:off x="6875475" y="728526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9CD2FC-C05B-4CE8-B56D-E405240C136F}"/>
              </a:ext>
            </a:extLst>
          </p:cNvPr>
          <p:cNvSpPr/>
          <p:nvPr/>
        </p:nvSpPr>
        <p:spPr bwMode="gray">
          <a:xfrm>
            <a:off x="6875475" y="765373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C38B9-1231-4C07-893D-86D90A222E98}"/>
              </a:ext>
            </a:extLst>
          </p:cNvPr>
          <p:cNvSpPr/>
          <p:nvPr/>
        </p:nvSpPr>
        <p:spPr bwMode="gray">
          <a:xfrm>
            <a:off x="6875475" y="531691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AD7B4-D594-4DBD-A3B1-463F4B2C7D2C}"/>
              </a:ext>
            </a:extLst>
          </p:cNvPr>
          <p:cNvSpPr/>
          <p:nvPr/>
        </p:nvSpPr>
        <p:spPr bwMode="gray">
          <a:xfrm>
            <a:off x="6875475" y="569065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0EA420-6D0E-407D-9740-0D7864DED9BE}"/>
              </a:ext>
            </a:extLst>
          </p:cNvPr>
          <p:cNvSpPr/>
          <p:nvPr/>
        </p:nvSpPr>
        <p:spPr bwMode="gray">
          <a:xfrm>
            <a:off x="6875475" y="806705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43088F-FAC9-46FF-9518-D169538FF57A}"/>
              </a:ext>
            </a:extLst>
          </p:cNvPr>
          <p:cNvSpPr/>
          <p:nvPr/>
        </p:nvSpPr>
        <p:spPr bwMode="gray">
          <a:xfrm>
            <a:off x="6875475" y="849209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22B240-9C0B-41CD-8806-0D32C552E10A}"/>
              </a:ext>
            </a:extLst>
          </p:cNvPr>
          <p:cNvSpPr txBox="1"/>
          <p:nvPr/>
        </p:nvSpPr>
        <p:spPr bwMode="gray">
          <a:xfrm>
            <a:off x="833933" y="4898946"/>
            <a:ext cx="6751637" cy="4003660"/>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Is orientation mandatory for all new students, regardless of their incoming student profile? </a:t>
            </a:r>
          </a:p>
          <a:p>
            <a:pPr>
              <a:spcBef>
                <a:spcPts val="500"/>
              </a:spcBef>
            </a:pPr>
            <a:endParaRPr lang="en-US" sz="900" dirty="0"/>
          </a:p>
          <a:p>
            <a:pPr marL="171450" indent="-171450">
              <a:spcBef>
                <a:spcPts val="500"/>
              </a:spcBef>
              <a:buFont typeface="Arial" panose="020B0604020202020204" pitchFamily="34" charset="0"/>
              <a:buChar char="•"/>
            </a:pPr>
            <a:r>
              <a:rPr lang="en-US" sz="900" dirty="0"/>
              <a:t>Is orientation offered in multiple modalities (in-person, online)? </a:t>
            </a:r>
          </a:p>
          <a:p>
            <a:pPr>
              <a:spcBef>
                <a:spcPts val="500"/>
              </a:spcBef>
            </a:pPr>
            <a:endParaRPr lang="en-US" sz="900" dirty="0"/>
          </a:p>
          <a:p>
            <a:pPr marL="171450" indent="-171450">
              <a:spcBef>
                <a:spcPts val="500"/>
              </a:spcBef>
              <a:buFont typeface="Arial" panose="020B0604020202020204" pitchFamily="34" charset="0"/>
              <a:buChar char="•"/>
            </a:pPr>
            <a:r>
              <a:rPr lang="en-US" sz="900" dirty="0"/>
              <a:t>Is in-person orientation offered on multiple dates and times?</a:t>
            </a:r>
          </a:p>
          <a:p>
            <a:pPr>
              <a:spcBef>
                <a:spcPts val="500"/>
              </a:spcBef>
            </a:pPr>
            <a:endParaRPr lang="en-US" sz="900" dirty="0"/>
          </a:p>
          <a:p>
            <a:pPr marL="171450" indent="-171450">
              <a:spcBef>
                <a:spcPts val="500"/>
              </a:spcBef>
              <a:buFont typeface="Arial" panose="020B0604020202020204" pitchFamily="34" charset="0"/>
              <a:buChar char="•"/>
            </a:pPr>
            <a:r>
              <a:rPr lang="en-US" sz="900" dirty="0"/>
              <a:t>Is orientation taught by a combination of faculty, administrators, and students?</a:t>
            </a:r>
          </a:p>
          <a:p>
            <a:pPr>
              <a:spcBef>
                <a:spcPts val="500"/>
              </a:spcBef>
            </a:pPr>
            <a:endParaRPr lang="en-US" sz="900" dirty="0"/>
          </a:p>
          <a:p>
            <a:pPr marL="171450" indent="-171450">
              <a:spcBef>
                <a:spcPts val="500"/>
              </a:spcBef>
              <a:buFont typeface="Arial" panose="020B0604020202020204" pitchFamily="34" charset="0"/>
              <a:buChar char="•"/>
            </a:pPr>
            <a:r>
              <a:rPr lang="en-US" sz="900" dirty="0"/>
              <a:t>Is the college incorporating diverse student voices in the orientation? </a:t>
            </a:r>
          </a:p>
          <a:p>
            <a:pPr>
              <a:spcBef>
                <a:spcPts val="500"/>
              </a:spcBef>
            </a:pPr>
            <a:endParaRPr lang="en-US" sz="900" dirty="0"/>
          </a:p>
          <a:p>
            <a:pPr marL="171450" indent="-171450">
              <a:spcBef>
                <a:spcPts val="500"/>
              </a:spcBef>
              <a:buFont typeface="Arial" panose="020B0604020202020204" pitchFamily="34" charset="0"/>
              <a:buChar char="•"/>
            </a:pPr>
            <a:r>
              <a:rPr lang="en-US" sz="900" dirty="0"/>
              <a:t>Is the content a mixture of critical process work (registration, etc.) and student life activities?</a:t>
            </a:r>
          </a:p>
          <a:p>
            <a:pPr>
              <a:spcBef>
                <a:spcPts val="500"/>
              </a:spcBef>
            </a:pPr>
            <a:endParaRPr lang="en-US" sz="900" dirty="0"/>
          </a:p>
          <a:p>
            <a:pPr marL="171450" indent="-171450">
              <a:spcBef>
                <a:spcPts val="500"/>
              </a:spcBef>
              <a:buFont typeface="Arial" panose="020B0604020202020204" pitchFamily="34" charset="0"/>
              <a:buChar char="•"/>
            </a:pPr>
            <a:r>
              <a:rPr lang="en-US" sz="900" dirty="0"/>
              <a:t>Does orientation provide any sort of assessment to test student's engagement with the content?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Is orientation interactive in nature (are students encouraged to ask questions via activities)?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follow-up items explicitly marked? </a:t>
            </a:r>
          </a:p>
          <a:p>
            <a:pPr>
              <a:spcBef>
                <a:spcPts val="500"/>
              </a:spcBef>
            </a:pPr>
            <a:endParaRPr lang="en-US" sz="900" dirty="0" err="1">
              <a:solidFill>
                <a:schemeClr val="tx1"/>
              </a:solidFill>
            </a:endParaRPr>
          </a:p>
        </p:txBody>
      </p:sp>
      <p:sp>
        <p:nvSpPr>
          <p:cNvPr id="19" name="Text Placeholder 9">
            <a:extLst>
              <a:ext uri="{FF2B5EF4-FFF2-40B4-BE49-F238E27FC236}">
                <a16:creationId xmlns:a16="http://schemas.microsoft.com/office/drawing/2014/main" id="{ADAED623-E5E8-442C-ADC6-E328A87362CC}"/>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20" name="TextBox 19">
            <a:extLst>
              <a:ext uri="{FF2B5EF4-FFF2-40B4-BE49-F238E27FC236}">
                <a16:creationId xmlns:a16="http://schemas.microsoft.com/office/drawing/2014/main" id="{519022CA-CB44-41EE-8CC0-59C5A74637D7}"/>
              </a:ext>
            </a:extLst>
          </p:cNvPr>
          <p:cNvSpPr txBox="1"/>
          <p:nvPr/>
        </p:nvSpPr>
        <p:spPr bwMode="gray">
          <a:xfrm>
            <a:off x="6419850" y="5005904"/>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233464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Orientation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276999"/>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Orientation.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FC2970A3-C0DB-4323-8D4B-8F37063BF8CA}"/>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23341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B63F-620F-45B1-8DF4-2018CE096C4E}"/>
              </a:ext>
            </a:extLst>
          </p:cNvPr>
          <p:cNvSpPr>
            <a:spLocks noGrp="1"/>
          </p:cNvSpPr>
          <p:nvPr>
            <p:ph type="title"/>
          </p:nvPr>
        </p:nvSpPr>
        <p:spPr>
          <a:xfrm>
            <a:off x="512763" y="724503"/>
            <a:ext cx="4708942" cy="553998"/>
          </a:xfrm>
        </p:spPr>
        <p:txBody>
          <a:bodyPr/>
          <a:lstStyle/>
          <a:p>
            <a:r>
              <a:rPr lang="en-US" dirty="0"/>
              <a:t>Community College Executive Forum</a:t>
            </a:r>
          </a:p>
        </p:txBody>
      </p:sp>
      <p:sp>
        <p:nvSpPr>
          <p:cNvPr id="3" name="Text Placeholder 2">
            <a:extLst>
              <a:ext uri="{FF2B5EF4-FFF2-40B4-BE49-F238E27FC236}">
                <a16:creationId xmlns:a16="http://schemas.microsoft.com/office/drawing/2014/main" id="{9119415F-6F8E-4083-BBD8-70C457966CE9}"/>
              </a:ext>
            </a:extLst>
          </p:cNvPr>
          <p:cNvSpPr>
            <a:spLocks noGrp="1"/>
          </p:cNvSpPr>
          <p:nvPr>
            <p:ph type="body" sz="quarter" idx="56"/>
          </p:nvPr>
        </p:nvSpPr>
        <p:spPr>
          <a:xfrm>
            <a:off x="1128208" y="3470772"/>
            <a:ext cx="3840480" cy="138499"/>
          </a:xfrm>
        </p:spPr>
        <p:txBody>
          <a:bodyPr/>
          <a:lstStyle/>
          <a:p>
            <a:r>
              <a:rPr lang="en-US" dirty="0"/>
              <a:t>Liz Rothenberg, PhD</a:t>
            </a:r>
          </a:p>
        </p:txBody>
      </p:sp>
      <p:sp>
        <p:nvSpPr>
          <p:cNvPr id="4" name="Text Placeholder 3">
            <a:extLst>
              <a:ext uri="{FF2B5EF4-FFF2-40B4-BE49-F238E27FC236}">
                <a16:creationId xmlns:a16="http://schemas.microsoft.com/office/drawing/2014/main" id="{F2B7C2BA-249D-4D06-839F-70AFF4C8F12B}"/>
              </a:ext>
            </a:extLst>
          </p:cNvPr>
          <p:cNvSpPr>
            <a:spLocks noGrp="1"/>
          </p:cNvSpPr>
          <p:nvPr>
            <p:ph type="body" sz="quarter" idx="55"/>
          </p:nvPr>
        </p:nvSpPr>
        <p:spPr>
          <a:xfrm>
            <a:off x="1128208" y="3237917"/>
            <a:ext cx="3840480" cy="169277"/>
          </a:xfrm>
        </p:spPr>
        <p:txBody>
          <a:bodyPr/>
          <a:lstStyle/>
          <a:p>
            <a:r>
              <a:rPr lang="en-US" dirty="0"/>
              <a:t>Managing Director</a:t>
            </a:r>
          </a:p>
        </p:txBody>
      </p:sp>
      <p:sp>
        <p:nvSpPr>
          <p:cNvPr id="5" name="Text Placeholder 4">
            <a:extLst>
              <a:ext uri="{FF2B5EF4-FFF2-40B4-BE49-F238E27FC236}">
                <a16:creationId xmlns:a16="http://schemas.microsoft.com/office/drawing/2014/main" id="{FDF3CC31-A1AE-4433-8408-7C6EB9195C19}"/>
              </a:ext>
            </a:extLst>
          </p:cNvPr>
          <p:cNvSpPr>
            <a:spLocks noGrp="1"/>
          </p:cNvSpPr>
          <p:nvPr>
            <p:ph type="body" sz="quarter" idx="54"/>
          </p:nvPr>
        </p:nvSpPr>
        <p:spPr>
          <a:xfrm>
            <a:off x="1128208" y="2600060"/>
            <a:ext cx="3840480" cy="466794"/>
          </a:xfrm>
        </p:spPr>
        <p:txBody>
          <a:bodyPr/>
          <a:lstStyle/>
          <a:p>
            <a:r>
              <a:rPr lang="en-US" dirty="0"/>
              <a:t>Andrew Ninnemann</a:t>
            </a:r>
          </a:p>
          <a:p>
            <a:r>
              <a:rPr lang="en-US" dirty="0"/>
              <a:t>Larisa Hussak, PhD</a:t>
            </a:r>
          </a:p>
          <a:p>
            <a:r>
              <a:rPr lang="en-US" dirty="0"/>
              <a:t>Logan Morris</a:t>
            </a:r>
          </a:p>
        </p:txBody>
      </p:sp>
      <p:sp>
        <p:nvSpPr>
          <p:cNvPr id="6" name="Text Placeholder 5">
            <a:extLst>
              <a:ext uri="{FF2B5EF4-FFF2-40B4-BE49-F238E27FC236}">
                <a16:creationId xmlns:a16="http://schemas.microsoft.com/office/drawing/2014/main" id="{9208984A-73E6-40DE-AB5E-924E6B02F98D}"/>
              </a:ext>
            </a:extLst>
          </p:cNvPr>
          <p:cNvSpPr>
            <a:spLocks noGrp="1"/>
          </p:cNvSpPr>
          <p:nvPr>
            <p:ph type="body" sz="quarter" idx="53"/>
          </p:nvPr>
        </p:nvSpPr>
        <p:spPr/>
        <p:txBody>
          <a:bodyPr/>
          <a:lstStyle/>
          <a:p>
            <a:r>
              <a:rPr lang="en-US" dirty="0"/>
              <a:t>Contributing Consultants</a:t>
            </a:r>
          </a:p>
        </p:txBody>
      </p:sp>
      <p:sp>
        <p:nvSpPr>
          <p:cNvPr id="7" name="Text Placeholder 6">
            <a:extLst>
              <a:ext uri="{FF2B5EF4-FFF2-40B4-BE49-F238E27FC236}">
                <a16:creationId xmlns:a16="http://schemas.microsoft.com/office/drawing/2014/main" id="{B117897A-2EBF-49A1-B2D9-DEA70229085A}"/>
              </a:ext>
            </a:extLst>
          </p:cNvPr>
          <p:cNvSpPr>
            <a:spLocks noGrp="1"/>
          </p:cNvSpPr>
          <p:nvPr>
            <p:ph type="body" sz="quarter" idx="52"/>
          </p:nvPr>
        </p:nvSpPr>
        <p:spPr/>
        <p:txBody>
          <a:bodyPr/>
          <a:lstStyle/>
          <a:p>
            <a:r>
              <a:rPr lang="en-US" dirty="0"/>
              <a:t>Viktoria Guentcheva</a:t>
            </a:r>
          </a:p>
        </p:txBody>
      </p:sp>
      <p:sp>
        <p:nvSpPr>
          <p:cNvPr id="8" name="Text Placeholder 7">
            <a:extLst>
              <a:ext uri="{FF2B5EF4-FFF2-40B4-BE49-F238E27FC236}">
                <a16:creationId xmlns:a16="http://schemas.microsoft.com/office/drawing/2014/main" id="{A787E665-AFDD-41E9-BCAB-88746B160ACE}"/>
              </a:ext>
            </a:extLst>
          </p:cNvPr>
          <p:cNvSpPr>
            <a:spLocks noGrp="1"/>
          </p:cNvSpPr>
          <p:nvPr>
            <p:ph type="body" sz="quarter" idx="51"/>
          </p:nvPr>
        </p:nvSpPr>
        <p:spPr/>
        <p:txBody>
          <a:bodyPr/>
          <a:lstStyle/>
          <a:p>
            <a:r>
              <a:rPr lang="en-US" dirty="0"/>
              <a:t>Project Director</a:t>
            </a:r>
          </a:p>
        </p:txBody>
      </p:sp>
    </p:spTree>
    <p:extLst>
      <p:ext uri="{BB962C8B-B14F-4D97-AF65-F5344CB8AC3E}">
        <p14:creationId xmlns:p14="http://schemas.microsoft.com/office/powerpoint/2010/main" val="222217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76D879-45FF-4175-AF49-D945A11106DC}"/>
              </a:ext>
            </a:extLst>
          </p:cNvPr>
          <p:cNvSpPr/>
          <p:nvPr/>
        </p:nvSpPr>
        <p:spPr bwMode="gray">
          <a:xfrm>
            <a:off x="508000" y="5098694"/>
            <a:ext cx="6756400" cy="40453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16C2A6A0-466D-48C3-AE81-EC4DBF11381D}"/>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B50AE1F7-D024-48EB-8CC7-3FE0FCF1C6EF}"/>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70422C94-2404-4656-A68F-C6EF44C101C6}"/>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074DF336-9A30-4E6E-A0AA-3C7F6E4D3DD7}"/>
              </a:ext>
            </a:extLst>
          </p:cNvPr>
          <p:cNvSpPr>
            <a:spLocks noGrp="1"/>
          </p:cNvSpPr>
          <p:nvPr>
            <p:ph type="title"/>
          </p:nvPr>
        </p:nvSpPr>
        <p:spPr/>
        <p:txBody>
          <a:bodyPr/>
          <a:lstStyle/>
          <a:p>
            <a:r>
              <a:rPr lang="en-US" dirty="0"/>
              <a:t>Scheduling and Registration</a:t>
            </a:r>
          </a:p>
        </p:txBody>
      </p:sp>
      <p:sp>
        <p:nvSpPr>
          <p:cNvPr id="7" name="TextBox 6">
            <a:extLst>
              <a:ext uri="{FF2B5EF4-FFF2-40B4-BE49-F238E27FC236}">
                <a16:creationId xmlns:a16="http://schemas.microsoft.com/office/drawing/2014/main" id="{346CF6E8-69F2-4895-9483-FEA3627FEFE9}"/>
              </a:ext>
            </a:extLst>
          </p:cNvPr>
          <p:cNvSpPr txBox="1"/>
          <p:nvPr/>
        </p:nvSpPr>
        <p:spPr bwMode="gray">
          <a:xfrm>
            <a:off x="508000" y="1828800"/>
            <a:ext cx="6751637" cy="2269852"/>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Scheduling and Registration is one in which students are able to set their schedules and register for course sections without significant delay. During Scheduling, students should be able to discuss non-academic obligations outside of school with staff members to set the right course load, class times, and course modality for their needs. Students should also be directed to the next step in the onboarding process.</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900" dirty="0"/>
              <a:t>Note whether you receive explicit information on how to build a schedule (this can occur in a number of places, including in the advisor’s office, while talking to front-line employees at dedicated computer banks in the advising office, or even during orientation)</a:t>
            </a:r>
          </a:p>
          <a:p>
            <a:pPr marL="171450" indent="-171450">
              <a:spcBef>
                <a:spcPts val="1000"/>
              </a:spcBef>
              <a:buFont typeface="Arial" panose="020B0604020202020204" pitchFamily="34" charset="0"/>
              <a:buChar char="•"/>
            </a:pPr>
            <a:r>
              <a:rPr lang="en-US" sz="900" dirty="0"/>
              <a:t>Pay close attention to whether you are asked about your out-of-school commitments as you build the schedule</a:t>
            </a:r>
          </a:p>
          <a:p>
            <a:pPr marL="171450" indent="-171450">
              <a:spcBef>
                <a:spcPts val="1000"/>
              </a:spcBef>
              <a:buFont typeface="Arial" panose="020B0604020202020204" pitchFamily="34" charset="0"/>
              <a:buChar char="•"/>
            </a:pPr>
            <a:r>
              <a:rPr lang="en-US" sz="900" dirty="0"/>
              <a:t>Note whether staff explain higher ed jargon during the building of your schedule</a:t>
            </a:r>
            <a:endParaRPr lang="en-US" sz="800" dirty="0"/>
          </a:p>
        </p:txBody>
      </p:sp>
      <p:sp>
        <p:nvSpPr>
          <p:cNvPr id="8" name="Rectangle 7">
            <a:extLst>
              <a:ext uri="{FF2B5EF4-FFF2-40B4-BE49-F238E27FC236}">
                <a16:creationId xmlns:a16="http://schemas.microsoft.com/office/drawing/2014/main" id="{0DB267FD-B841-4DFF-921E-B81BBCA7D3D5}"/>
              </a:ext>
            </a:extLst>
          </p:cNvPr>
          <p:cNvSpPr/>
          <p:nvPr/>
        </p:nvSpPr>
        <p:spPr bwMode="gray">
          <a:xfrm>
            <a:off x="6868160" y="592990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7629C-21B7-4A7B-BF5A-BC5C817E91ED}"/>
              </a:ext>
            </a:extLst>
          </p:cNvPr>
          <p:cNvSpPr/>
          <p:nvPr/>
        </p:nvSpPr>
        <p:spPr bwMode="gray">
          <a:xfrm>
            <a:off x="6868160" y="644204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4FB4F5-7672-46F1-A77F-4A1AF5F4EAB9}"/>
              </a:ext>
            </a:extLst>
          </p:cNvPr>
          <p:cNvSpPr/>
          <p:nvPr/>
        </p:nvSpPr>
        <p:spPr bwMode="gray">
          <a:xfrm>
            <a:off x="6868160" y="700994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EFE5C1-F2CF-41AA-B505-CD60F9AF4EF4}"/>
              </a:ext>
            </a:extLst>
          </p:cNvPr>
          <p:cNvSpPr/>
          <p:nvPr/>
        </p:nvSpPr>
        <p:spPr bwMode="gray">
          <a:xfrm>
            <a:off x="6868160" y="747331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F3106-4CB9-46E3-9E1B-984C078E5B3E}"/>
              </a:ext>
            </a:extLst>
          </p:cNvPr>
          <p:cNvSpPr/>
          <p:nvPr/>
        </p:nvSpPr>
        <p:spPr bwMode="gray">
          <a:xfrm>
            <a:off x="6868160" y="805472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4386B57-36D5-40E8-A04D-2028F17138ED}"/>
              </a:ext>
            </a:extLst>
          </p:cNvPr>
          <p:cNvSpPr txBox="1"/>
          <p:nvPr/>
        </p:nvSpPr>
        <p:spPr bwMode="gray">
          <a:xfrm>
            <a:off x="855878" y="5333217"/>
            <a:ext cx="7132320" cy="3294744"/>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Over the course of your visit, did you receive explicit instructions on how to navigate course </a:t>
            </a:r>
            <a:br>
              <a:rPr lang="en-US" sz="900" dirty="0"/>
            </a:br>
            <a:r>
              <a:rPr lang="en-US" sz="900" dirty="0"/>
              <a:t>scheduling and registration (this could occur via an advising appointment, front-line staff in </a:t>
            </a:r>
            <a:br>
              <a:rPr lang="en-US" sz="900" dirty="0"/>
            </a:br>
            <a:r>
              <a:rPr lang="en-US" sz="900" dirty="0"/>
              <a:t>the advising office, or during orientation)?</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course scheduling and registration resources easy to find for quick access after you</a:t>
            </a:r>
            <a:br>
              <a:rPr lang="en-US" sz="900" dirty="0"/>
            </a:br>
            <a:r>
              <a:rPr lang="en-US" sz="900" dirty="0"/>
              <a:t>leave campus?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staff spend time explaining how to build a schedule, taking the time to discuss out-of-school </a:t>
            </a:r>
          </a:p>
          <a:p>
            <a:pPr marL="171450" indent="-171450">
              <a:spcBef>
                <a:spcPts val="500"/>
              </a:spcBef>
              <a:buFont typeface="Arial" panose="020B0604020202020204" pitchFamily="34" charset="0"/>
              <a:buChar char="•"/>
            </a:pPr>
            <a:r>
              <a:rPr lang="en-US" sz="900" dirty="0"/>
              <a:t>commitments and other timing considerations?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staff explain higher ed-related jargon? (Credit hours, online or in-person modality, </a:t>
            </a:r>
            <a:br>
              <a:rPr lang="en-US" sz="900" dirty="0"/>
            </a:br>
            <a:r>
              <a:rPr lang="en-US" sz="900" dirty="0"/>
              <a:t>schedule-related acronyms, etc.)?</a:t>
            </a:r>
          </a:p>
          <a:p>
            <a:pPr>
              <a:spcBef>
                <a:spcPts val="500"/>
              </a:spcBef>
            </a:pPr>
            <a:endParaRPr lang="en-US" sz="900" dirty="0"/>
          </a:p>
          <a:p>
            <a:pPr marL="171450" indent="-171450">
              <a:spcBef>
                <a:spcPts val="500"/>
              </a:spcBef>
              <a:buFont typeface="Arial" panose="020B0604020202020204" pitchFamily="34" charset="0"/>
              <a:buChar char="•"/>
            </a:pPr>
            <a:r>
              <a:rPr lang="en-US" sz="900" dirty="0"/>
              <a:t>Do staff discuss the difference between part and full-time status, and the consequences for </a:t>
            </a:r>
            <a:br>
              <a:rPr lang="en-US" sz="900" dirty="0"/>
            </a:br>
            <a:r>
              <a:rPr lang="en-US" sz="900" dirty="0"/>
              <a:t>financial aid and completion timelines?</a:t>
            </a:r>
          </a:p>
          <a:p>
            <a:pPr>
              <a:spcBef>
                <a:spcPts val="500"/>
              </a:spcBef>
            </a:pPr>
            <a:endParaRPr lang="en-US" sz="900" dirty="0" err="1">
              <a:solidFill>
                <a:schemeClr val="tx1"/>
              </a:solidFill>
            </a:endParaRPr>
          </a:p>
        </p:txBody>
      </p:sp>
      <p:sp>
        <p:nvSpPr>
          <p:cNvPr id="15" name="Text Placeholder 9">
            <a:extLst>
              <a:ext uri="{FF2B5EF4-FFF2-40B4-BE49-F238E27FC236}">
                <a16:creationId xmlns:a16="http://schemas.microsoft.com/office/drawing/2014/main" id="{FFDA4159-B65A-476F-9202-FAF152FAF0C0}"/>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6" name="TextBox 15">
            <a:extLst>
              <a:ext uri="{FF2B5EF4-FFF2-40B4-BE49-F238E27FC236}">
                <a16:creationId xmlns:a16="http://schemas.microsoft.com/office/drawing/2014/main" id="{5576E71E-996C-434E-B74B-65314D837FE4}"/>
              </a:ext>
            </a:extLst>
          </p:cNvPr>
          <p:cNvSpPr txBox="1"/>
          <p:nvPr/>
        </p:nvSpPr>
        <p:spPr bwMode="gray">
          <a:xfrm>
            <a:off x="6415087" y="5493059"/>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81896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Scheduling and Registration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Scheduling and Registration.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4DB71EB8-9AAC-4376-8F14-DB3132039CC9}"/>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98004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A43B4C-091B-43EA-A147-6C52C6AC3411}"/>
              </a:ext>
            </a:extLst>
          </p:cNvPr>
          <p:cNvSpPr/>
          <p:nvPr/>
        </p:nvSpPr>
        <p:spPr bwMode="gray">
          <a:xfrm>
            <a:off x="508000" y="5259629"/>
            <a:ext cx="6756400" cy="3462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31AA7454-BA92-4D60-AE96-2B629362083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ACA03C72-175D-4141-B97A-077C8CE48645}"/>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7F9F24D4-72EC-4311-9C1F-95A20215565F}"/>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E616493B-788E-4A2D-A413-32685E31398F}"/>
              </a:ext>
            </a:extLst>
          </p:cNvPr>
          <p:cNvSpPr>
            <a:spLocks noGrp="1"/>
          </p:cNvSpPr>
          <p:nvPr>
            <p:ph type="title"/>
          </p:nvPr>
        </p:nvSpPr>
        <p:spPr/>
        <p:txBody>
          <a:bodyPr/>
          <a:lstStyle/>
          <a:p>
            <a:r>
              <a:rPr lang="en-US" dirty="0"/>
              <a:t>Payment and Business Office</a:t>
            </a:r>
          </a:p>
        </p:txBody>
      </p:sp>
      <p:sp>
        <p:nvSpPr>
          <p:cNvPr id="8" name="TextBox 7">
            <a:extLst>
              <a:ext uri="{FF2B5EF4-FFF2-40B4-BE49-F238E27FC236}">
                <a16:creationId xmlns:a16="http://schemas.microsoft.com/office/drawing/2014/main" id="{7576C77C-CCDC-47DB-96CA-ED4B29353513}"/>
              </a:ext>
            </a:extLst>
          </p:cNvPr>
          <p:cNvSpPr txBox="1"/>
          <p:nvPr/>
        </p:nvSpPr>
        <p:spPr bwMode="gray">
          <a:xfrm>
            <a:off x="508000" y="1828800"/>
            <a:ext cx="6751637" cy="3044423"/>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a visit to the Payment and Business Office is one in which students are provided clear information about their tuition bill and deadline for payment. Students should also receive advice or literature regarding options for tuition payment and purchasing text books and other course supplies. During a baseline visit to the Payment and Business Office, students should also discuss their financial aid status and be directed to the next step in the </a:t>
            </a:r>
            <a:br>
              <a:rPr lang="en-US" sz="900" dirty="0"/>
            </a:br>
            <a:r>
              <a:rPr lang="en-US" sz="900" dirty="0"/>
              <a:t>onboarding process.</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1000" dirty="0"/>
              <a:t>Navigate to the cashier’s desk and inquire about tuition and payment help indicating that you’re a new applicant</a:t>
            </a:r>
          </a:p>
          <a:p>
            <a:pPr marL="171450" indent="-171450">
              <a:spcBef>
                <a:spcPts val="1000"/>
              </a:spcBef>
              <a:buFont typeface="Arial" panose="020B0604020202020204" pitchFamily="34" charset="0"/>
              <a:buChar char="•"/>
            </a:pPr>
            <a:r>
              <a:rPr lang="en-US" sz="1000" dirty="0"/>
              <a:t>Take note of your surroundings at the cashier’s desk, checking for privacy</a:t>
            </a:r>
          </a:p>
          <a:p>
            <a:pPr marL="171450" indent="-171450">
              <a:spcBef>
                <a:spcPts val="1000"/>
              </a:spcBef>
              <a:buFont typeface="Arial" panose="020B0604020202020204" pitchFamily="34" charset="0"/>
              <a:buChar char="•"/>
            </a:pPr>
            <a:r>
              <a:rPr lang="en-US" sz="1000" dirty="0"/>
              <a:t>Take note of the breadth of advice you’re given concerning tuition, fees, deadlines, and the different payment options available to you</a:t>
            </a:r>
          </a:p>
          <a:p>
            <a:pPr>
              <a:spcBef>
                <a:spcPts val="500"/>
              </a:spcBef>
            </a:pPr>
            <a:endParaRPr lang="en-US" sz="1000" b="1" i="1" dirty="0"/>
          </a:p>
          <a:p>
            <a:pPr>
              <a:spcBef>
                <a:spcPts val="500"/>
              </a:spcBef>
            </a:pPr>
            <a:endParaRPr lang="en-US" sz="900" dirty="0" err="1">
              <a:solidFill>
                <a:schemeClr val="tx1"/>
              </a:solidFill>
            </a:endParaRPr>
          </a:p>
        </p:txBody>
      </p:sp>
      <p:sp>
        <p:nvSpPr>
          <p:cNvPr id="9" name="Rectangle 8">
            <a:extLst>
              <a:ext uri="{FF2B5EF4-FFF2-40B4-BE49-F238E27FC236}">
                <a16:creationId xmlns:a16="http://schemas.microsoft.com/office/drawing/2014/main" id="{270ADEA3-9E22-48F9-9EA4-DF07557CD78B}"/>
              </a:ext>
            </a:extLst>
          </p:cNvPr>
          <p:cNvSpPr/>
          <p:nvPr/>
        </p:nvSpPr>
        <p:spPr bwMode="gray">
          <a:xfrm>
            <a:off x="6868160" y="600065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8082F8-B11F-4A43-BD72-485CCDBB9B55}"/>
              </a:ext>
            </a:extLst>
          </p:cNvPr>
          <p:cNvSpPr/>
          <p:nvPr/>
        </p:nvSpPr>
        <p:spPr bwMode="gray">
          <a:xfrm>
            <a:off x="6868160" y="651280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E6DD37-4E65-4E12-AEEB-AED596E52339}"/>
              </a:ext>
            </a:extLst>
          </p:cNvPr>
          <p:cNvSpPr/>
          <p:nvPr/>
        </p:nvSpPr>
        <p:spPr bwMode="gray">
          <a:xfrm>
            <a:off x="6868160" y="695543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FA73AC-0DE3-482B-B2DC-6EE818DA10DD}"/>
              </a:ext>
            </a:extLst>
          </p:cNvPr>
          <p:cNvSpPr/>
          <p:nvPr/>
        </p:nvSpPr>
        <p:spPr bwMode="gray">
          <a:xfrm>
            <a:off x="6868160" y="756912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CFF0D0-4BC1-420E-8B0E-5C09AAA65243}"/>
              </a:ext>
            </a:extLst>
          </p:cNvPr>
          <p:cNvSpPr txBox="1"/>
          <p:nvPr/>
        </p:nvSpPr>
        <p:spPr bwMode="gray">
          <a:xfrm>
            <a:off x="721360" y="5624223"/>
            <a:ext cx="6313310" cy="2516073"/>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900" b="1" i="1" dirty="0"/>
          </a:p>
          <a:p>
            <a:pPr marL="171450" indent="-171450">
              <a:spcBef>
                <a:spcPts val="500"/>
              </a:spcBef>
              <a:buFont typeface="Arial" panose="020B0604020202020204" pitchFamily="34" charset="0"/>
              <a:buChar char="•"/>
            </a:pPr>
            <a:r>
              <a:rPr lang="en-US" sz="900" dirty="0"/>
              <a:t>Did conversations regarding tuition and fees occur in a private place, away from</a:t>
            </a:r>
            <a:br>
              <a:rPr lang="en-US" sz="900" dirty="0"/>
            </a:br>
            <a:r>
              <a:rPr lang="en-US" sz="900" dirty="0"/>
              <a:t>earshot of passerby staff and students?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given a calendar of important dates to consider for tuition and fee deadlines?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Were you provided with a thorough overview of the different payment plan options </a:t>
            </a:r>
            <a:br>
              <a:rPr lang="en-US" sz="900" dirty="0"/>
            </a:br>
            <a:r>
              <a:rPr lang="en-US" sz="900" dirty="0"/>
              <a:t>available to you?</a:t>
            </a:r>
          </a:p>
          <a:p>
            <a:pPr marL="171450" indent="-171450">
              <a:spcBef>
                <a:spcPts val="500"/>
              </a:spcBef>
              <a:buFont typeface="Arial" panose="020B0604020202020204" pitchFamily="34" charset="0"/>
              <a:buChar char="•"/>
            </a:pPr>
            <a:r>
              <a:rPr lang="en-US" sz="900" dirty="0"/>
              <a:t> </a:t>
            </a:r>
          </a:p>
          <a:p>
            <a:pPr marL="171450" indent="-171450">
              <a:spcBef>
                <a:spcPts val="500"/>
              </a:spcBef>
              <a:buFont typeface="Arial" panose="020B0604020202020204" pitchFamily="34" charset="0"/>
              <a:buChar char="•"/>
            </a:pPr>
            <a:r>
              <a:rPr lang="en-US" sz="900" dirty="0"/>
              <a:t>If you were an out-of-state student, were you provided with instructions on how to </a:t>
            </a:r>
            <a:br>
              <a:rPr lang="en-US" sz="900" dirty="0"/>
            </a:br>
            <a:r>
              <a:rPr lang="en-US" sz="900" dirty="0"/>
              <a:t>file for in-state tuition and/or provided with an overview of the different tuition and </a:t>
            </a:r>
            <a:br>
              <a:rPr lang="en-US" sz="900" dirty="0"/>
            </a:br>
            <a:r>
              <a:rPr lang="en-US" sz="900" dirty="0"/>
              <a:t>fees associated with this status? </a:t>
            </a:r>
            <a:endParaRPr lang="en-US" sz="800" dirty="0"/>
          </a:p>
          <a:p>
            <a:pPr>
              <a:spcBef>
                <a:spcPts val="500"/>
              </a:spcBef>
            </a:pPr>
            <a:endParaRPr lang="en-US" sz="900" dirty="0" err="1">
              <a:solidFill>
                <a:schemeClr val="tx1"/>
              </a:solidFill>
            </a:endParaRPr>
          </a:p>
        </p:txBody>
      </p:sp>
      <p:sp>
        <p:nvSpPr>
          <p:cNvPr id="15" name="Text Placeholder 9">
            <a:extLst>
              <a:ext uri="{FF2B5EF4-FFF2-40B4-BE49-F238E27FC236}">
                <a16:creationId xmlns:a16="http://schemas.microsoft.com/office/drawing/2014/main" id="{61B04E75-B80C-4A3F-BDEC-937D81048334}"/>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6" name="TextBox 15">
            <a:extLst>
              <a:ext uri="{FF2B5EF4-FFF2-40B4-BE49-F238E27FC236}">
                <a16:creationId xmlns:a16="http://schemas.microsoft.com/office/drawing/2014/main" id="{E361FB12-F775-481C-BE44-7E165425768D}"/>
              </a:ext>
            </a:extLst>
          </p:cNvPr>
          <p:cNvSpPr txBox="1"/>
          <p:nvPr/>
        </p:nvSpPr>
        <p:spPr bwMode="gray">
          <a:xfrm>
            <a:off x="6222988" y="5671652"/>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213802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Payment and Business Office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Payment and Business Office.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19935D2A-11BC-40B3-8B78-E4DA0B55B4ED}"/>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4838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79AF06-1054-4305-844D-FB1BE887EE19}"/>
              </a:ext>
            </a:extLst>
          </p:cNvPr>
          <p:cNvSpPr>
            <a:spLocks noGrp="1"/>
          </p:cNvSpPr>
          <p:nvPr>
            <p:ph type="body" sz="quarter" idx="28"/>
          </p:nvPr>
        </p:nvSpPr>
        <p:spPr>
          <a:xfrm>
            <a:off x="510382" y="1110761"/>
            <a:ext cx="6751637" cy="200055"/>
          </a:xfrm>
        </p:spPr>
        <p:txBody>
          <a:bodyPr/>
          <a:lstStyle/>
          <a:p>
            <a:endParaRPr lang="en-US" dirty="0"/>
          </a:p>
        </p:txBody>
      </p:sp>
      <p:sp>
        <p:nvSpPr>
          <p:cNvPr id="3" name="Text Placeholder 2">
            <a:extLst>
              <a:ext uri="{FF2B5EF4-FFF2-40B4-BE49-F238E27FC236}">
                <a16:creationId xmlns:a16="http://schemas.microsoft.com/office/drawing/2014/main" id="{34C323F3-E3E2-4DA1-A5E7-8836C61CF162}"/>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B16A6EE5-386F-410F-8210-4B27A19F5A22}"/>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71096D8C-9CDD-467E-899E-1B4E8489D074}"/>
              </a:ext>
            </a:extLst>
          </p:cNvPr>
          <p:cNvSpPr>
            <a:spLocks noGrp="1"/>
          </p:cNvSpPr>
          <p:nvPr>
            <p:ph type="title"/>
          </p:nvPr>
        </p:nvSpPr>
        <p:spPr/>
        <p:txBody>
          <a:bodyPr/>
          <a:lstStyle/>
          <a:p>
            <a:r>
              <a:rPr lang="en-US" dirty="0"/>
              <a:t>Next Steps</a:t>
            </a:r>
          </a:p>
        </p:txBody>
      </p:sp>
      <p:sp>
        <p:nvSpPr>
          <p:cNvPr id="7" name="TextBox 6">
            <a:extLst>
              <a:ext uri="{FF2B5EF4-FFF2-40B4-BE49-F238E27FC236}">
                <a16:creationId xmlns:a16="http://schemas.microsoft.com/office/drawing/2014/main" id="{819F9632-EF0E-48FE-A717-191B9FF95BF4}"/>
              </a:ext>
            </a:extLst>
          </p:cNvPr>
          <p:cNvSpPr txBox="1"/>
          <p:nvPr/>
        </p:nvSpPr>
        <p:spPr bwMode="gray">
          <a:xfrm>
            <a:off x="508000" y="2727893"/>
            <a:ext cx="6756400" cy="276999"/>
          </a:xfrm>
          <a:prstGeom prst="rect">
            <a:avLst/>
          </a:prstGeom>
          <a:noFill/>
        </p:spPr>
        <p:txBody>
          <a:bodyPr wrap="square" lIns="0" tIns="0" rIns="0" bIns="0" rtlCol="0">
            <a:spAutoFit/>
          </a:bodyPr>
          <a:lstStyle/>
          <a:p>
            <a:pPr>
              <a:spcBef>
                <a:spcPts val="500"/>
              </a:spcBef>
            </a:pPr>
            <a:r>
              <a:rPr lang="en-US" sz="900" dirty="0">
                <a:solidFill>
                  <a:schemeClr val="tx1"/>
                </a:solidFill>
              </a:rPr>
              <a:t>Congratulations! You’ve completed the self-audit portion of this report. Before you submit your findings to EAB, check to make sure that the following </a:t>
            </a:r>
            <a:r>
              <a:rPr lang="en-US" sz="900" dirty="0"/>
              <a:t>items have been completed: </a:t>
            </a:r>
            <a:endParaRPr lang="en-US" sz="900" dirty="0">
              <a:solidFill>
                <a:schemeClr val="tx1"/>
              </a:solidFill>
            </a:endParaRPr>
          </a:p>
        </p:txBody>
      </p:sp>
      <p:sp>
        <p:nvSpPr>
          <p:cNvPr id="8" name="TextBox 7">
            <a:extLst>
              <a:ext uri="{FF2B5EF4-FFF2-40B4-BE49-F238E27FC236}">
                <a16:creationId xmlns:a16="http://schemas.microsoft.com/office/drawing/2014/main" id="{52BF05CE-EA07-4581-A9EC-2A4C47DE65ED}"/>
              </a:ext>
            </a:extLst>
          </p:cNvPr>
          <p:cNvSpPr txBox="1"/>
          <p:nvPr/>
        </p:nvSpPr>
        <p:spPr bwMode="gray">
          <a:xfrm>
            <a:off x="508000" y="5389768"/>
            <a:ext cx="6754019" cy="153888"/>
          </a:xfrm>
          <a:prstGeom prst="rect">
            <a:avLst/>
          </a:prstGeom>
          <a:noFill/>
        </p:spPr>
        <p:txBody>
          <a:bodyPr wrap="square" lIns="0" tIns="0" rIns="0" bIns="0" rtlCol="0">
            <a:spAutoFit/>
          </a:bodyPr>
          <a:lstStyle/>
          <a:p>
            <a:pPr>
              <a:spcBef>
                <a:spcPts val="500"/>
              </a:spcBef>
            </a:pPr>
            <a:r>
              <a:rPr lang="en-US" sz="1000" b="1" dirty="0">
                <a:solidFill>
                  <a:schemeClr val="tx1"/>
                </a:solidFill>
              </a:rPr>
              <a:t>Timeline for Report Creation and Delivery</a:t>
            </a:r>
          </a:p>
        </p:txBody>
      </p:sp>
      <p:sp>
        <p:nvSpPr>
          <p:cNvPr id="10" name="TextBox 9">
            <a:extLst>
              <a:ext uri="{FF2B5EF4-FFF2-40B4-BE49-F238E27FC236}">
                <a16:creationId xmlns:a16="http://schemas.microsoft.com/office/drawing/2014/main" id="{C76ED0D7-79E6-4755-9F31-78E8A462A26B}"/>
              </a:ext>
            </a:extLst>
          </p:cNvPr>
          <p:cNvSpPr txBox="1"/>
          <p:nvPr/>
        </p:nvSpPr>
        <p:spPr bwMode="gray">
          <a:xfrm>
            <a:off x="1332499" y="5934758"/>
            <a:ext cx="2207547" cy="246221"/>
          </a:xfrm>
          <a:prstGeom prst="rect">
            <a:avLst/>
          </a:prstGeom>
          <a:noFill/>
        </p:spPr>
        <p:txBody>
          <a:bodyPr wrap="square" lIns="0" tIns="0" rIns="0" bIns="0" rtlCol="0">
            <a:spAutoFit/>
          </a:bodyPr>
          <a:lstStyle/>
          <a:p>
            <a:pPr algn="ctr">
              <a:spcBef>
                <a:spcPts val="500"/>
              </a:spcBef>
            </a:pPr>
            <a:r>
              <a:rPr lang="en-US" sz="800" dirty="0"/>
              <a:t>PLEASE ALLOW 6 WEEKS FOR FOLLOW UP AND REPORT CREATION</a:t>
            </a:r>
          </a:p>
        </p:txBody>
      </p:sp>
      <p:cxnSp>
        <p:nvCxnSpPr>
          <p:cNvPr id="11" name="Straight Arrow Connector 10">
            <a:extLst>
              <a:ext uri="{FF2B5EF4-FFF2-40B4-BE49-F238E27FC236}">
                <a16:creationId xmlns:a16="http://schemas.microsoft.com/office/drawing/2014/main" id="{9EA68E24-6188-4191-9DD7-E75B29917B4E}"/>
              </a:ext>
            </a:extLst>
          </p:cNvPr>
          <p:cNvCxnSpPr>
            <a:cxnSpLocks/>
          </p:cNvCxnSpPr>
          <p:nvPr/>
        </p:nvCxnSpPr>
        <p:spPr bwMode="gray">
          <a:xfrm>
            <a:off x="508000" y="6407482"/>
            <a:ext cx="6767871"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E45DA5-64F8-437A-823A-0E9ADEDD9A77}"/>
              </a:ext>
            </a:extLst>
          </p:cNvPr>
          <p:cNvSpPr/>
          <p:nvPr/>
        </p:nvSpPr>
        <p:spPr bwMode="gray">
          <a:xfrm>
            <a:off x="996418" y="6316042"/>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12">
            <a:extLst>
              <a:ext uri="{FF2B5EF4-FFF2-40B4-BE49-F238E27FC236}">
                <a16:creationId xmlns:a16="http://schemas.microsoft.com/office/drawing/2014/main" id="{ED41F9D6-DBF0-47A8-97C3-7C63D3C31C8C}"/>
              </a:ext>
            </a:extLst>
          </p:cNvPr>
          <p:cNvSpPr/>
          <p:nvPr/>
        </p:nvSpPr>
        <p:spPr bwMode="gray">
          <a:xfrm>
            <a:off x="3564264" y="6316042"/>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TextBox 14">
            <a:extLst>
              <a:ext uri="{FF2B5EF4-FFF2-40B4-BE49-F238E27FC236}">
                <a16:creationId xmlns:a16="http://schemas.microsoft.com/office/drawing/2014/main" id="{71A81676-7DDD-438F-ABF3-E01D3675329B}"/>
              </a:ext>
            </a:extLst>
          </p:cNvPr>
          <p:cNvSpPr txBox="1"/>
          <p:nvPr/>
        </p:nvSpPr>
        <p:spPr bwMode="gray">
          <a:xfrm>
            <a:off x="4937771" y="5934758"/>
            <a:ext cx="2207548" cy="246221"/>
          </a:xfrm>
          <a:prstGeom prst="rect">
            <a:avLst/>
          </a:prstGeom>
          <a:noFill/>
        </p:spPr>
        <p:txBody>
          <a:bodyPr wrap="square" lIns="0" tIns="0" rIns="0" bIns="0" rtlCol="0">
            <a:spAutoFit/>
          </a:bodyPr>
          <a:lstStyle/>
          <a:p>
            <a:pPr algn="ctr">
              <a:spcBef>
                <a:spcPts val="500"/>
              </a:spcBef>
            </a:pPr>
            <a:r>
              <a:rPr lang="en-US" sz="800" dirty="0"/>
              <a:t>IMMEDIALY AFTER RESULTS DELIVERY AND ON AN ONGOING BASIS</a:t>
            </a:r>
          </a:p>
        </p:txBody>
      </p:sp>
      <p:sp>
        <p:nvSpPr>
          <p:cNvPr id="16" name="Oval 15">
            <a:extLst>
              <a:ext uri="{FF2B5EF4-FFF2-40B4-BE49-F238E27FC236}">
                <a16:creationId xmlns:a16="http://schemas.microsoft.com/office/drawing/2014/main" id="{E0D93C2A-7D6F-40D0-B33A-D8A06F6907F3}"/>
              </a:ext>
            </a:extLst>
          </p:cNvPr>
          <p:cNvSpPr/>
          <p:nvPr/>
        </p:nvSpPr>
        <p:spPr bwMode="gray">
          <a:xfrm>
            <a:off x="5950105" y="6316042"/>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TextBox 16">
            <a:extLst>
              <a:ext uri="{FF2B5EF4-FFF2-40B4-BE49-F238E27FC236}">
                <a16:creationId xmlns:a16="http://schemas.microsoft.com/office/drawing/2014/main" id="{417221C7-B1AD-422C-B861-7EE2BFD8F6BB}"/>
              </a:ext>
            </a:extLst>
          </p:cNvPr>
          <p:cNvSpPr txBox="1"/>
          <p:nvPr/>
        </p:nvSpPr>
        <p:spPr bwMode="gray">
          <a:xfrm>
            <a:off x="2959964" y="7097589"/>
            <a:ext cx="1391480" cy="692497"/>
          </a:xfrm>
          <a:prstGeom prst="rect">
            <a:avLst/>
          </a:prstGeom>
          <a:noFill/>
        </p:spPr>
        <p:txBody>
          <a:bodyPr wrap="square" lIns="0" tIns="0" rIns="0" bIns="0" rtlCol="0">
            <a:spAutoFit/>
          </a:bodyPr>
          <a:lstStyle/>
          <a:p>
            <a:pPr>
              <a:spcBef>
                <a:spcPts val="500"/>
              </a:spcBef>
            </a:pPr>
            <a:r>
              <a:rPr lang="en-US" sz="900" dirty="0">
                <a:solidFill>
                  <a:schemeClr val="tx1"/>
                </a:solidFill>
              </a:rPr>
              <a:t>EAB researcher reviews your institution’s results and evaluates performance and best practices for each </a:t>
            </a:r>
          </a:p>
        </p:txBody>
      </p:sp>
      <p:sp>
        <p:nvSpPr>
          <p:cNvPr id="19" name="TextBox 18">
            <a:extLst>
              <a:ext uri="{FF2B5EF4-FFF2-40B4-BE49-F238E27FC236}">
                <a16:creationId xmlns:a16="http://schemas.microsoft.com/office/drawing/2014/main" id="{BF3FA883-4812-4CF1-AEAC-663D5C71B619}"/>
              </a:ext>
            </a:extLst>
          </p:cNvPr>
          <p:cNvSpPr txBox="1"/>
          <p:nvPr/>
        </p:nvSpPr>
        <p:spPr bwMode="gray">
          <a:xfrm>
            <a:off x="2918762" y="8377495"/>
            <a:ext cx="1473884" cy="830997"/>
          </a:xfrm>
          <a:prstGeom prst="rect">
            <a:avLst/>
          </a:prstGeom>
          <a:noFill/>
        </p:spPr>
        <p:txBody>
          <a:bodyPr wrap="square" lIns="0" tIns="0" rIns="0" bIns="0" rtlCol="0">
            <a:spAutoFit/>
          </a:bodyPr>
          <a:lstStyle/>
          <a:p>
            <a:pPr>
              <a:spcBef>
                <a:spcPts val="500"/>
              </a:spcBef>
            </a:pPr>
            <a:r>
              <a:rPr lang="en-US" sz="900" dirty="0">
                <a:solidFill>
                  <a:schemeClr val="tx1"/>
                </a:solidFill>
              </a:rPr>
              <a:t>EAB researcher compiles full report, including your notes and findings, EAB’s summary, and corresponding quick wins and best practices</a:t>
            </a:r>
          </a:p>
        </p:txBody>
      </p:sp>
      <p:sp>
        <p:nvSpPr>
          <p:cNvPr id="20" name="TextBox 19">
            <a:extLst>
              <a:ext uri="{FF2B5EF4-FFF2-40B4-BE49-F238E27FC236}">
                <a16:creationId xmlns:a16="http://schemas.microsoft.com/office/drawing/2014/main" id="{7F57D0D0-B69C-4B1B-98F6-7F6B285F044F}"/>
              </a:ext>
            </a:extLst>
          </p:cNvPr>
          <p:cNvSpPr txBox="1"/>
          <p:nvPr/>
        </p:nvSpPr>
        <p:spPr bwMode="gray">
          <a:xfrm>
            <a:off x="5188225" y="7097589"/>
            <a:ext cx="1706641" cy="830997"/>
          </a:xfrm>
          <a:prstGeom prst="rect">
            <a:avLst/>
          </a:prstGeom>
          <a:noFill/>
        </p:spPr>
        <p:txBody>
          <a:bodyPr wrap="square" lIns="0" tIns="0" rIns="0" bIns="0" rtlCol="0">
            <a:spAutoFit/>
          </a:bodyPr>
          <a:lstStyle/>
          <a:p>
            <a:pPr>
              <a:spcBef>
                <a:spcPts val="500"/>
              </a:spcBef>
            </a:pPr>
            <a:r>
              <a:rPr lang="en-US" sz="900" dirty="0">
                <a:solidFill>
                  <a:schemeClr val="tx1"/>
                </a:solidFill>
              </a:rPr>
              <a:t>Strategic leader works with your institution’s MPOC to schedule a follow-up call to discuss results – make sure to include your secret shopper in this call </a:t>
            </a:r>
          </a:p>
        </p:txBody>
      </p:sp>
      <p:grpSp>
        <p:nvGrpSpPr>
          <p:cNvPr id="25" name="Group 24">
            <a:extLst>
              <a:ext uri="{FF2B5EF4-FFF2-40B4-BE49-F238E27FC236}">
                <a16:creationId xmlns:a16="http://schemas.microsoft.com/office/drawing/2014/main" id="{E3DCE5BC-C852-469D-A9E7-205339CF9BF2}"/>
              </a:ext>
            </a:extLst>
          </p:cNvPr>
          <p:cNvGrpSpPr/>
          <p:nvPr/>
        </p:nvGrpSpPr>
        <p:grpSpPr>
          <a:xfrm>
            <a:off x="623069" y="1804888"/>
            <a:ext cx="6057130" cy="675876"/>
            <a:chOff x="623069" y="1804888"/>
            <a:chExt cx="6057130" cy="675876"/>
          </a:xfrm>
        </p:grpSpPr>
        <p:sp>
          <p:nvSpPr>
            <p:cNvPr id="26" name="Rounded Rectangle 76">
              <a:extLst>
                <a:ext uri="{FF2B5EF4-FFF2-40B4-BE49-F238E27FC236}">
                  <a16:creationId xmlns:a16="http://schemas.microsoft.com/office/drawing/2014/main" id="{147A3C39-5495-4CE8-A06F-38ED7AA576BB}"/>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Rounded Rectangle 99">
              <a:extLst>
                <a:ext uri="{FF2B5EF4-FFF2-40B4-BE49-F238E27FC236}">
                  <a16:creationId xmlns:a16="http://schemas.microsoft.com/office/drawing/2014/main" id="{4E5F402F-3356-47AF-AFF5-CA08BDC3453E}"/>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What’s Next? </a:t>
              </a:r>
              <a:r>
                <a:rPr lang="en-US" sz="900" i="1" dirty="0">
                  <a:solidFill>
                    <a:schemeClr val="tx1"/>
                  </a:solidFill>
                </a:rPr>
                <a:t>Things to check before you hand off your report to an EAB researcher and timeline for report delivery. </a:t>
              </a:r>
              <a:r>
                <a:rPr lang="en-US" sz="900" b="1" dirty="0">
                  <a:solidFill>
                    <a:schemeClr val="tx1"/>
                  </a:solidFill>
                </a:rPr>
                <a:t> </a:t>
              </a:r>
              <a:endParaRPr lang="en-US" sz="900" dirty="0">
                <a:solidFill>
                  <a:schemeClr val="tx1"/>
                </a:solidFill>
              </a:endParaRPr>
            </a:p>
          </p:txBody>
        </p:sp>
        <p:sp>
          <p:nvSpPr>
            <p:cNvPr id="28" name="Isosceles Triangle 68">
              <a:extLst>
                <a:ext uri="{FF2B5EF4-FFF2-40B4-BE49-F238E27FC236}">
                  <a16:creationId xmlns:a16="http://schemas.microsoft.com/office/drawing/2014/main" id="{A390CCFC-F249-4B5E-A77B-A660CCC93AEC}"/>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9" name="Picture 28" descr="A close up of a logo&#10;&#10;Description automatically generated">
              <a:extLst>
                <a:ext uri="{FF2B5EF4-FFF2-40B4-BE49-F238E27FC236}">
                  <a16:creationId xmlns:a16="http://schemas.microsoft.com/office/drawing/2014/main" id="{9FF7DB25-1C3F-4678-BA07-8E094C40FEB0}"/>
                </a:ext>
              </a:extLst>
            </p:cNvPr>
            <p:cNvPicPr>
              <a:picLocks noChangeAspect="1"/>
            </p:cNvPicPr>
            <p:nvPr/>
          </p:nvPicPr>
          <p:blipFill>
            <a:blip r:embed="rId2"/>
            <a:stretch>
              <a:fillRect/>
            </a:stretch>
          </p:blipFill>
          <p:spPr>
            <a:xfrm>
              <a:off x="698921" y="1928177"/>
              <a:ext cx="274320" cy="260604"/>
            </a:xfrm>
            <a:prstGeom prst="rect">
              <a:avLst/>
            </a:prstGeom>
          </p:spPr>
        </p:pic>
      </p:grpSp>
      <p:grpSp>
        <p:nvGrpSpPr>
          <p:cNvPr id="4" name="Group 3">
            <a:extLst>
              <a:ext uri="{FF2B5EF4-FFF2-40B4-BE49-F238E27FC236}">
                <a16:creationId xmlns:a16="http://schemas.microsoft.com/office/drawing/2014/main" id="{22B7391F-5F06-4BB6-95D0-28C69A72F94C}"/>
              </a:ext>
            </a:extLst>
          </p:cNvPr>
          <p:cNvGrpSpPr/>
          <p:nvPr/>
        </p:nvGrpSpPr>
        <p:grpSpPr>
          <a:xfrm>
            <a:off x="706797" y="3302323"/>
            <a:ext cx="5610102" cy="138499"/>
            <a:chOff x="706797" y="3352018"/>
            <a:chExt cx="5610102" cy="138499"/>
          </a:xfrm>
        </p:grpSpPr>
        <p:sp>
          <p:nvSpPr>
            <p:cNvPr id="21" name="TextBox 20">
              <a:extLst>
                <a:ext uri="{FF2B5EF4-FFF2-40B4-BE49-F238E27FC236}">
                  <a16:creationId xmlns:a16="http://schemas.microsoft.com/office/drawing/2014/main" id="{2FA294B1-0F34-418A-AA79-EA7AC7BB8BD1}"/>
                </a:ext>
              </a:extLst>
            </p:cNvPr>
            <p:cNvSpPr txBox="1"/>
            <p:nvPr/>
          </p:nvSpPr>
          <p:spPr bwMode="gray">
            <a:xfrm>
              <a:off x="1192696" y="3352018"/>
              <a:ext cx="5124203"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checked all applicable boxes for each step that you were able to complete</a:t>
              </a:r>
            </a:p>
          </p:txBody>
        </p:sp>
        <p:sp>
          <p:nvSpPr>
            <p:cNvPr id="30" name="L-Shape 29">
              <a:extLst>
                <a:ext uri="{FF2B5EF4-FFF2-40B4-BE49-F238E27FC236}">
                  <a16:creationId xmlns:a16="http://schemas.microsoft.com/office/drawing/2014/main" id="{6D264FC7-AF49-4B17-A73A-CE2F42E36BB6}"/>
                </a:ext>
              </a:extLst>
            </p:cNvPr>
            <p:cNvSpPr/>
            <p:nvPr/>
          </p:nvSpPr>
          <p:spPr bwMode="gray">
            <a:xfrm rot="18900000">
              <a:off x="706797" y="3358935"/>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9" name="Group 8">
            <a:extLst>
              <a:ext uri="{FF2B5EF4-FFF2-40B4-BE49-F238E27FC236}">
                <a16:creationId xmlns:a16="http://schemas.microsoft.com/office/drawing/2014/main" id="{1861E095-BB9E-4A7A-BC7C-B49487FDCC15}"/>
              </a:ext>
            </a:extLst>
          </p:cNvPr>
          <p:cNvGrpSpPr/>
          <p:nvPr/>
        </p:nvGrpSpPr>
        <p:grpSpPr>
          <a:xfrm>
            <a:off x="706797" y="3730772"/>
            <a:ext cx="5760687" cy="138499"/>
            <a:chOff x="706797" y="3722470"/>
            <a:chExt cx="5760687" cy="138499"/>
          </a:xfrm>
        </p:grpSpPr>
        <p:sp>
          <p:nvSpPr>
            <p:cNvPr id="22" name="TextBox 21">
              <a:extLst>
                <a:ext uri="{FF2B5EF4-FFF2-40B4-BE49-F238E27FC236}">
                  <a16:creationId xmlns:a16="http://schemas.microsoft.com/office/drawing/2014/main" id="{AE3B1CCF-6E9E-4E18-93B0-77EEA61683CA}"/>
                </a:ext>
              </a:extLst>
            </p:cNvPr>
            <p:cNvSpPr txBox="1"/>
            <p:nvPr/>
          </p:nvSpPr>
          <p:spPr bwMode="gray">
            <a:xfrm>
              <a:off x="1192696" y="3722470"/>
              <a:ext cx="5274788"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taken notes to provide further context behind each step you were able to complete</a:t>
              </a:r>
            </a:p>
          </p:txBody>
        </p:sp>
        <p:sp>
          <p:nvSpPr>
            <p:cNvPr id="31" name="L-Shape 30">
              <a:extLst>
                <a:ext uri="{FF2B5EF4-FFF2-40B4-BE49-F238E27FC236}">
                  <a16:creationId xmlns:a16="http://schemas.microsoft.com/office/drawing/2014/main" id="{C227EBA8-8B6B-4ECD-A580-AA6EE3BD34FF}"/>
                </a:ext>
              </a:extLst>
            </p:cNvPr>
            <p:cNvSpPr/>
            <p:nvPr/>
          </p:nvSpPr>
          <p:spPr bwMode="gray">
            <a:xfrm rot="18900000">
              <a:off x="706797" y="3729387"/>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14" name="Group 13">
            <a:extLst>
              <a:ext uri="{FF2B5EF4-FFF2-40B4-BE49-F238E27FC236}">
                <a16:creationId xmlns:a16="http://schemas.microsoft.com/office/drawing/2014/main" id="{DFE66C4B-23C9-4534-B2D2-5CB3E7194D5A}"/>
              </a:ext>
            </a:extLst>
          </p:cNvPr>
          <p:cNvGrpSpPr/>
          <p:nvPr/>
        </p:nvGrpSpPr>
        <p:grpSpPr>
          <a:xfrm>
            <a:off x="706797" y="4159221"/>
            <a:ext cx="5762440" cy="138499"/>
            <a:chOff x="706797" y="4072211"/>
            <a:chExt cx="5762440" cy="138499"/>
          </a:xfrm>
        </p:grpSpPr>
        <p:sp>
          <p:nvSpPr>
            <p:cNvPr id="23" name="TextBox 22">
              <a:extLst>
                <a:ext uri="{FF2B5EF4-FFF2-40B4-BE49-F238E27FC236}">
                  <a16:creationId xmlns:a16="http://schemas.microsoft.com/office/drawing/2014/main" id="{22E293AE-9913-42AE-B82B-C64152F37123}"/>
                </a:ext>
              </a:extLst>
            </p:cNvPr>
            <p:cNvSpPr txBox="1"/>
            <p:nvPr/>
          </p:nvSpPr>
          <p:spPr bwMode="gray">
            <a:xfrm>
              <a:off x="1194449" y="4072211"/>
              <a:ext cx="5274788"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compiled any collateral that you received during your visit </a:t>
              </a:r>
            </a:p>
          </p:txBody>
        </p:sp>
        <p:sp>
          <p:nvSpPr>
            <p:cNvPr id="32" name="L-Shape 31">
              <a:extLst>
                <a:ext uri="{FF2B5EF4-FFF2-40B4-BE49-F238E27FC236}">
                  <a16:creationId xmlns:a16="http://schemas.microsoft.com/office/drawing/2014/main" id="{6E2FD948-D8B0-4D3F-ACEE-D2F82B80B4BE}"/>
                </a:ext>
              </a:extLst>
            </p:cNvPr>
            <p:cNvSpPr/>
            <p:nvPr/>
          </p:nvSpPr>
          <p:spPr bwMode="gray">
            <a:xfrm rot="18900000">
              <a:off x="706797" y="4079128"/>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18" name="Group 17">
            <a:extLst>
              <a:ext uri="{FF2B5EF4-FFF2-40B4-BE49-F238E27FC236}">
                <a16:creationId xmlns:a16="http://schemas.microsoft.com/office/drawing/2014/main" id="{429F81B1-64DF-48C0-97C7-EC433DF5EF55}"/>
              </a:ext>
            </a:extLst>
          </p:cNvPr>
          <p:cNvGrpSpPr/>
          <p:nvPr/>
        </p:nvGrpSpPr>
        <p:grpSpPr>
          <a:xfrm>
            <a:off x="706797" y="4587670"/>
            <a:ext cx="5749353" cy="276999"/>
            <a:chOff x="706797" y="4448524"/>
            <a:chExt cx="5749353" cy="276999"/>
          </a:xfrm>
        </p:grpSpPr>
        <p:sp>
          <p:nvSpPr>
            <p:cNvPr id="33" name="L-Shape 32">
              <a:extLst>
                <a:ext uri="{FF2B5EF4-FFF2-40B4-BE49-F238E27FC236}">
                  <a16:creationId xmlns:a16="http://schemas.microsoft.com/office/drawing/2014/main" id="{4A06DF5B-79FF-4408-9811-26175CDB3F26}"/>
                </a:ext>
              </a:extLst>
            </p:cNvPr>
            <p:cNvSpPr/>
            <p:nvPr/>
          </p:nvSpPr>
          <p:spPr bwMode="gray">
            <a:xfrm rot="18900000">
              <a:off x="706797" y="4524691"/>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4" name="TextBox 33">
              <a:extLst>
                <a:ext uri="{FF2B5EF4-FFF2-40B4-BE49-F238E27FC236}">
                  <a16:creationId xmlns:a16="http://schemas.microsoft.com/office/drawing/2014/main" id="{694206F3-07CF-4BB0-ABFD-125926B3D32B}"/>
                </a:ext>
              </a:extLst>
            </p:cNvPr>
            <p:cNvSpPr txBox="1"/>
            <p:nvPr/>
          </p:nvSpPr>
          <p:spPr bwMode="gray">
            <a:xfrm>
              <a:off x="1181362" y="4448524"/>
              <a:ext cx="5274788" cy="276999"/>
            </a:xfrm>
            <a:prstGeom prst="rect">
              <a:avLst/>
            </a:prstGeom>
            <a:noFill/>
          </p:spPr>
          <p:txBody>
            <a:bodyPr wrap="square" lIns="0" tIns="0" rIns="0" bIns="0" rtlCol="0">
              <a:spAutoFit/>
            </a:bodyPr>
            <a:lstStyle/>
            <a:p>
              <a:pPr>
                <a:spcBef>
                  <a:spcPts val="500"/>
                </a:spcBef>
              </a:pPr>
              <a:r>
                <a:rPr lang="en-US" sz="900" dirty="0">
                  <a:solidFill>
                    <a:schemeClr val="tx1"/>
                  </a:solidFill>
                </a:rPr>
                <a:t>You’ve recorded any follow up you received in the weeks following your visit through mail, email, phone, or text</a:t>
              </a:r>
            </a:p>
          </p:txBody>
        </p:sp>
      </p:grpSp>
      <p:sp>
        <p:nvSpPr>
          <p:cNvPr id="35" name="TextBox 34">
            <a:extLst>
              <a:ext uri="{FF2B5EF4-FFF2-40B4-BE49-F238E27FC236}">
                <a16:creationId xmlns:a16="http://schemas.microsoft.com/office/drawing/2014/main" id="{5F9ED763-AB20-4A52-A78A-EF7183925CCE}"/>
              </a:ext>
            </a:extLst>
          </p:cNvPr>
          <p:cNvSpPr txBox="1"/>
          <p:nvPr/>
        </p:nvSpPr>
        <p:spPr bwMode="gray">
          <a:xfrm>
            <a:off x="504724" y="7097589"/>
            <a:ext cx="1166269" cy="415498"/>
          </a:xfrm>
          <a:prstGeom prst="rect">
            <a:avLst/>
          </a:prstGeom>
          <a:noFill/>
        </p:spPr>
        <p:txBody>
          <a:bodyPr wrap="square" lIns="0" tIns="0" rIns="0" bIns="0" rtlCol="0">
            <a:spAutoFit/>
          </a:bodyPr>
          <a:lstStyle/>
          <a:p>
            <a:pPr>
              <a:spcBef>
                <a:spcPts val="500"/>
              </a:spcBef>
            </a:pPr>
            <a:r>
              <a:rPr lang="en-US" sz="900" dirty="0">
                <a:solidFill>
                  <a:schemeClr val="tx1"/>
                </a:solidFill>
              </a:rPr>
              <a:t>Institution turns in Findings from Self-Audit to EAB</a:t>
            </a:r>
          </a:p>
        </p:txBody>
      </p:sp>
      <p:cxnSp>
        <p:nvCxnSpPr>
          <p:cNvPr id="24" name="Straight Connector 23">
            <a:extLst>
              <a:ext uri="{FF2B5EF4-FFF2-40B4-BE49-F238E27FC236}">
                <a16:creationId xmlns:a16="http://schemas.microsoft.com/office/drawing/2014/main" id="{046EBFCA-D6FE-436F-89E2-D0A5A51BC6CA}"/>
              </a:ext>
            </a:extLst>
          </p:cNvPr>
          <p:cNvCxnSpPr>
            <a:cxnSpLocks/>
          </p:cNvCxnSpPr>
          <p:nvPr/>
        </p:nvCxnSpPr>
        <p:spPr bwMode="gray">
          <a:xfrm>
            <a:off x="1087858" y="6599477"/>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4BBEE8-DE58-4D21-AEDF-5EA5971BD475}"/>
              </a:ext>
            </a:extLst>
          </p:cNvPr>
          <p:cNvCxnSpPr>
            <a:cxnSpLocks/>
          </p:cNvCxnSpPr>
          <p:nvPr/>
        </p:nvCxnSpPr>
        <p:spPr bwMode="gray">
          <a:xfrm>
            <a:off x="3655704" y="6599476"/>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811819-178F-4243-964D-D18DB8356B67}"/>
              </a:ext>
            </a:extLst>
          </p:cNvPr>
          <p:cNvCxnSpPr>
            <a:cxnSpLocks/>
          </p:cNvCxnSpPr>
          <p:nvPr/>
        </p:nvCxnSpPr>
        <p:spPr bwMode="gray">
          <a:xfrm>
            <a:off x="6041545" y="6530228"/>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8444FA-0F0A-49C3-A61E-76A5D7265713}"/>
              </a:ext>
            </a:extLst>
          </p:cNvPr>
          <p:cNvCxnSpPr>
            <a:cxnSpLocks/>
          </p:cNvCxnSpPr>
          <p:nvPr/>
        </p:nvCxnSpPr>
        <p:spPr bwMode="gray">
          <a:xfrm>
            <a:off x="3655704" y="7852386"/>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0" name="Text Placeholder 9">
            <a:extLst>
              <a:ext uri="{FF2B5EF4-FFF2-40B4-BE49-F238E27FC236}">
                <a16:creationId xmlns:a16="http://schemas.microsoft.com/office/drawing/2014/main" id="{77E2F950-13E6-4013-8E24-00A6CB3AE1EC}"/>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55100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996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Table of Contents</a:t>
            </a:r>
            <a:endParaRPr lang="en-US" dirty="0"/>
          </a:p>
        </p:txBody>
      </p:sp>
      <p:sp>
        <p:nvSpPr>
          <p:cNvPr id="4" name="Text Placeholder 3"/>
          <p:cNvSpPr>
            <a:spLocks noGrp="1"/>
          </p:cNvSpPr>
          <p:nvPr>
            <p:ph type="body" sz="quarter" idx="10"/>
          </p:nvPr>
        </p:nvSpPr>
        <p:spPr/>
        <p:txBody>
          <a:bodyPr/>
          <a:lstStyle/>
          <a:p>
            <a:r>
              <a:rPr lang="en-US" dirty="0"/>
              <a:t>Introduction to Enrollment Pain Point Audit	. . . . . . . . . . . . . . . . . . . . . . . . . . . . . . . . . . . . . . 4</a:t>
            </a:r>
          </a:p>
          <a:p>
            <a:r>
              <a:rPr lang="en-US" dirty="0"/>
              <a:t>Secret Shopper Profile and Pre-Visit Questions	. . . . . . . . . . . . . . . . . . . . . . . . . . . . . . . . . . . .5</a:t>
            </a:r>
          </a:p>
          <a:p>
            <a:r>
              <a:rPr lang="en-US" dirty="0"/>
              <a:t>Instructions for Your Self-Audit	. . . . . . . . . . . . . . . . . . . . . . . . . . . . . . . . . . . . . . . . . . . . . . .6</a:t>
            </a:r>
          </a:p>
          <a:p>
            <a:r>
              <a:rPr lang="en-US" dirty="0"/>
              <a:t>During Your Visit	. . . . . . . . . . . . . . . . . . . . . . . . . . . . . . . . . . . . . . . . . . . . . . . . . . . . . . . . .7</a:t>
            </a:r>
          </a:p>
          <a:p>
            <a:r>
              <a:rPr lang="en-US" dirty="0"/>
              <a:t>Next Steps	. . . . . . . . . . . . . . . . . . . . . . . . . . . . . . . . . . . . . . . . . . . . . . . . . . . . . . . . . . . . 24</a:t>
            </a:r>
          </a:p>
        </p:txBody>
      </p:sp>
    </p:spTree>
    <p:custDataLst>
      <p:tags r:id="rId1"/>
    </p:custDataLst>
    <p:extLst>
      <p:ext uri="{BB962C8B-B14F-4D97-AF65-F5344CB8AC3E}">
        <p14:creationId xmlns:p14="http://schemas.microsoft.com/office/powerpoint/2010/main" val="338843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8"/>
          </p:nvPr>
        </p:nvSpPr>
        <p:spPr bwMode="gray"/>
        <p:txBody>
          <a:bodyPr/>
          <a:lstStyle/>
          <a:p>
            <a:endParaRPr lang="en-US"/>
          </a:p>
        </p:txBody>
      </p:sp>
      <p:sp>
        <p:nvSpPr>
          <p:cNvPr id="9" name="Text Placeholder 8"/>
          <p:cNvSpPr>
            <a:spLocks noGrp="1"/>
          </p:cNvSpPr>
          <p:nvPr>
            <p:ph type="body" sz="quarter" idx="29"/>
          </p:nvPr>
        </p:nvSpPr>
        <p:spPr bwMode="gray"/>
        <p:txBody>
          <a:bodyPr/>
          <a:lstStyle/>
          <a:p>
            <a:endParaRPr lang="en-US"/>
          </a:p>
        </p:txBody>
      </p:sp>
      <p:sp>
        <p:nvSpPr>
          <p:cNvPr id="10" name="Text Placeholder 9"/>
          <p:cNvSpPr>
            <a:spLocks noGrp="1"/>
          </p:cNvSpPr>
          <p:nvPr>
            <p:ph type="body" sz="quarter" idx="43"/>
          </p:nvPr>
        </p:nvSpPr>
        <p:spPr bwMode="gray">
          <a:xfrm>
            <a:off x="6075680" y="9465519"/>
            <a:ext cx="1188720" cy="76944"/>
          </a:xfrm>
        </p:spPr>
        <p:txBody>
          <a:bodyPr/>
          <a:lstStyle/>
          <a:p>
            <a:r>
              <a:rPr lang="en-US" dirty="0"/>
              <a:t>Source: EAB interviews and analysis. </a:t>
            </a:r>
          </a:p>
        </p:txBody>
      </p:sp>
      <p:sp>
        <p:nvSpPr>
          <p:cNvPr id="11" name="Text Placeholder 10"/>
          <p:cNvSpPr>
            <a:spLocks noGrp="1"/>
          </p:cNvSpPr>
          <p:nvPr>
            <p:ph type="body" sz="quarter" idx="44"/>
          </p:nvPr>
        </p:nvSpPr>
        <p:spPr bwMode="gray"/>
        <p:txBody>
          <a:bodyPr/>
          <a:lstStyle/>
          <a:p>
            <a:endParaRPr lang="en-US"/>
          </a:p>
        </p:txBody>
      </p:sp>
      <p:sp>
        <p:nvSpPr>
          <p:cNvPr id="7" name="Title 6"/>
          <p:cNvSpPr>
            <a:spLocks noGrp="1"/>
          </p:cNvSpPr>
          <p:nvPr>
            <p:ph type="title"/>
          </p:nvPr>
        </p:nvSpPr>
        <p:spPr bwMode="gray"/>
        <p:txBody>
          <a:bodyPr/>
          <a:lstStyle/>
          <a:p>
            <a:r>
              <a:rPr lang="en-US" dirty="0"/>
              <a:t>Introduction to Enrollment Pain Point Audit </a:t>
            </a:r>
          </a:p>
        </p:txBody>
      </p:sp>
      <p:sp>
        <p:nvSpPr>
          <p:cNvPr id="2" name="TextBox 1">
            <a:extLst>
              <a:ext uri="{FF2B5EF4-FFF2-40B4-BE49-F238E27FC236}">
                <a16:creationId xmlns:a16="http://schemas.microsoft.com/office/drawing/2014/main" id="{35008E2B-7F80-424C-A77A-564E065BEB84}"/>
              </a:ext>
            </a:extLst>
          </p:cNvPr>
          <p:cNvSpPr txBox="1"/>
          <p:nvPr/>
        </p:nvSpPr>
        <p:spPr bwMode="gray">
          <a:xfrm>
            <a:off x="508000" y="1905000"/>
            <a:ext cx="6756400" cy="6247864"/>
          </a:xfrm>
          <a:prstGeom prst="rect">
            <a:avLst/>
          </a:prstGeom>
          <a:noFill/>
        </p:spPr>
        <p:txBody>
          <a:bodyPr wrap="square" lIns="0" tIns="0" rIns="0" bIns="0" rtlCol="0">
            <a:spAutoFit/>
          </a:bodyPr>
          <a:lstStyle/>
          <a:p>
            <a:pPr>
              <a:spcBef>
                <a:spcPts val="500"/>
              </a:spcBef>
            </a:pPr>
            <a:r>
              <a:rPr lang="en-US" sz="900" dirty="0"/>
              <a:t>From 2011 to 2013, two-year colleges lost more than half of all prospective students between application and the first day of the fall term. In the fall of 2013, community colleges converted only 42% of all applicants into enrollees at their institutions—a 58% attrition rate before the semester even began. Despite efforts to improve customer service and create more welcoming environments, community colleges still require students to navigate complex processes and policies. Mazes of offices, forms, and new terms can discourage students and delay their progress toward enrollment. </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dirty="0"/>
              <a:t>In an era of declining enrollments and heightened competition, community college leaders must focus on optimizing intake for incoming students by smoothing their path to enrollment and completion. </a:t>
            </a:r>
            <a:r>
              <a:rPr lang="en-US" sz="900" dirty="0">
                <a:solidFill>
                  <a:schemeClr val="tx1"/>
                </a:solidFill>
              </a:rPr>
              <a:t>This self-audit, which is adapted from EAB’s Enrollment Pain Points (</a:t>
            </a:r>
            <a:r>
              <a:rPr lang="en-US" sz="900" dirty="0"/>
              <a:t>Secret Shopper) </a:t>
            </a:r>
            <a:r>
              <a:rPr lang="en-US" sz="900" dirty="0">
                <a:solidFill>
                  <a:schemeClr val="tx1"/>
                </a:solidFill>
              </a:rPr>
              <a:t>Audit Service, is intended to provide institutions with greater visibility into the process and the tools to self-audit their own enrollment and onboarding function.  </a:t>
            </a:r>
          </a:p>
        </p:txBody>
      </p:sp>
      <p:pic>
        <p:nvPicPr>
          <p:cNvPr id="4" name="Picture 3">
            <a:extLst>
              <a:ext uri="{FF2B5EF4-FFF2-40B4-BE49-F238E27FC236}">
                <a16:creationId xmlns:a16="http://schemas.microsoft.com/office/drawing/2014/main" id="{7FD69E61-F087-44BF-8569-AE2A8E29EAC2}"/>
              </a:ext>
            </a:extLst>
          </p:cNvPr>
          <p:cNvPicPr>
            <a:picLocks noChangeAspect="1"/>
          </p:cNvPicPr>
          <p:nvPr/>
        </p:nvPicPr>
        <p:blipFill>
          <a:blip r:embed="rId3"/>
          <a:stretch>
            <a:fillRect/>
          </a:stretch>
        </p:blipFill>
        <p:spPr>
          <a:xfrm>
            <a:off x="508000" y="3027027"/>
            <a:ext cx="6540836" cy="3702240"/>
          </a:xfrm>
          <a:prstGeom prst="rect">
            <a:avLst/>
          </a:prstGeom>
        </p:spPr>
      </p:pic>
      <p:sp>
        <p:nvSpPr>
          <p:cNvPr id="5" name="TextBox 4">
            <a:extLst>
              <a:ext uri="{FF2B5EF4-FFF2-40B4-BE49-F238E27FC236}">
                <a16:creationId xmlns:a16="http://schemas.microsoft.com/office/drawing/2014/main" id="{DD29D76F-2B5F-4C4C-B1F8-76358542147C}"/>
              </a:ext>
            </a:extLst>
          </p:cNvPr>
          <p:cNvSpPr txBox="1"/>
          <p:nvPr/>
        </p:nvSpPr>
        <p:spPr bwMode="gray">
          <a:xfrm>
            <a:off x="508000" y="1524000"/>
            <a:ext cx="5181600" cy="153888"/>
          </a:xfrm>
          <a:prstGeom prst="rect">
            <a:avLst/>
          </a:prstGeom>
          <a:noFill/>
        </p:spPr>
        <p:txBody>
          <a:bodyPr wrap="square" lIns="0" tIns="0" rIns="0" bIns="0" rtlCol="0">
            <a:spAutoFit/>
          </a:bodyPr>
          <a:lstStyle/>
          <a:p>
            <a:pPr>
              <a:spcBef>
                <a:spcPts val="500"/>
              </a:spcBef>
            </a:pPr>
            <a:r>
              <a:rPr lang="en-US" sz="1000" b="1" dirty="0">
                <a:solidFill>
                  <a:schemeClr val="tx1"/>
                </a:solidFill>
              </a:rPr>
              <a:t>For Many Students, Onboarding Is a Complex Web of Services </a:t>
            </a:r>
          </a:p>
        </p:txBody>
      </p:sp>
      <p:sp>
        <p:nvSpPr>
          <p:cNvPr id="12" name="TextBox 11">
            <a:extLst>
              <a:ext uri="{FF2B5EF4-FFF2-40B4-BE49-F238E27FC236}">
                <a16:creationId xmlns:a16="http://schemas.microsoft.com/office/drawing/2014/main" id="{C9FE312D-99F6-4923-8168-409059542B07}"/>
              </a:ext>
            </a:extLst>
          </p:cNvPr>
          <p:cNvSpPr txBox="1"/>
          <p:nvPr/>
        </p:nvSpPr>
        <p:spPr bwMode="gray">
          <a:xfrm>
            <a:off x="508000" y="7094889"/>
            <a:ext cx="7467600" cy="153888"/>
          </a:xfrm>
          <a:prstGeom prst="rect">
            <a:avLst/>
          </a:prstGeom>
          <a:noFill/>
        </p:spPr>
        <p:txBody>
          <a:bodyPr wrap="square" lIns="0" tIns="0" rIns="0" bIns="0" rtlCol="0">
            <a:spAutoFit/>
          </a:bodyPr>
          <a:lstStyle/>
          <a:p>
            <a:pPr>
              <a:spcBef>
                <a:spcPts val="500"/>
              </a:spcBef>
            </a:pPr>
            <a:r>
              <a:rPr lang="en-US" sz="1000" b="1" dirty="0">
                <a:solidFill>
                  <a:schemeClr val="tx1"/>
                </a:solidFill>
              </a:rPr>
              <a:t>EAB’s Enrollment Pain Point Self-Audit Allows Institutions to Right-Set Onboarding Processes </a:t>
            </a:r>
          </a:p>
        </p:txBody>
      </p:sp>
    </p:spTree>
    <p:custDataLst>
      <p:tags r:id="rId1"/>
    </p:custDataLst>
    <p:extLst>
      <p:ext uri="{BB962C8B-B14F-4D97-AF65-F5344CB8AC3E}">
        <p14:creationId xmlns:p14="http://schemas.microsoft.com/office/powerpoint/2010/main" val="427283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8"/>
          </p:nvPr>
        </p:nvSpPr>
        <p:spPr bwMode="gray"/>
        <p:txBody>
          <a:bodyPr/>
          <a:lstStyle/>
          <a:p>
            <a:endParaRPr lang="en-US"/>
          </a:p>
        </p:txBody>
      </p:sp>
      <p:sp>
        <p:nvSpPr>
          <p:cNvPr id="9" name="Text Placeholder 8"/>
          <p:cNvSpPr>
            <a:spLocks noGrp="1"/>
          </p:cNvSpPr>
          <p:nvPr>
            <p:ph type="body" sz="quarter" idx="29"/>
          </p:nvPr>
        </p:nvSpPr>
        <p:spPr bwMode="gray"/>
        <p:txBody>
          <a:bodyPr/>
          <a:lstStyle/>
          <a:p>
            <a:endParaRPr lang="en-US"/>
          </a:p>
        </p:txBody>
      </p:sp>
      <p:sp>
        <p:nvSpPr>
          <p:cNvPr id="11" name="Text Placeholder 10"/>
          <p:cNvSpPr>
            <a:spLocks noGrp="1"/>
          </p:cNvSpPr>
          <p:nvPr>
            <p:ph type="body" sz="quarter" idx="44"/>
          </p:nvPr>
        </p:nvSpPr>
        <p:spPr bwMode="gray"/>
        <p:txBody>
          <a:bodyPr/>
          <a:lstStyle/>
          <a:p>
            <a:endParaRPr lang="en-US"/>
          </a:p>
        </p:txBody>
      </p:sp>
      <p:sp>
        <p:nvSpPr>
          <p:cNvPr id="7" name="Title 6"/>
          <p:cNvSpPr>
            <a:spLocks noGrp="1"/>
          </p:cNvSpPr>
          <p:nvPr>
            <p:ph type="title"/>
          </p:nvPr>
        </p:nvSpPr>
        <p:spPr bwMode="gray"/>
        <p:txBody>
          <a:bodyPr/>
          <a:lstStyle/>
          <a:p>
            <a:r>
              <a:rPr lang="en-US" dirty="0"/>
              <a:t>Secret Shopper Profile and Pre-Visit Questions</a:t>
            </a:r>
          </a:p>
        </p:txBody>
      </p:sp>
      <p:grpSp>
        <p:nvGrpSpPr>
          <p:cNvPr id="6" name="Group 5">
            <a:extLst>
              <a:ext uri="{FF2B5EF4-FFF2-40B4-BE49-F238E27FC236}">
                <a16:creationId xmlns:a16="http://schemas.microsoft.com/office/drawing/2014/main" id="{E8B5E6F9-BCC4-4A2D-A160-623452E56212}"/>
              </a:ext>
            </a:extLst>
          </p:cNvPr>
          <p:cNvGrpSpPr/>
          <p:nvPr/>
        </p:nvGrpSpPr>
        <p:grpSpPr>
          <a:xfrm>
            <a:off x="554878" y="1804888"/>
            <a:ext cx="6057130" cy="675876"/>
            <a:chOff x="623069" y="1804888"/>
            <a:chExt cx="6057130" cy="675876"/>
          </a:xfrm>
        </p:grpSpPr>
        <p:sp>
          <p:nvSpPr>
            <p:cNvPr id="24" name="Rounded Rectangle 76">
              <a:extLst>
                <a:ext uri="{FF2B5EF4-FFF2-40B4-BE49-F238E27FC236}">
                  <a16:creationId xmlns:a16="http://schemas.microsoft.com/office/drawing/2014/main" id="{B4F5B2D9-1D99-42F8-BAE6-E83F3B2CA40B}"/>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Rounded Rectangle 99">
              <a:extLst>
                <a:ext uri="{FF2B5EF4-FFF2-40B4-BE49-F238E27FC236}">
                  <a16:creationId xmlns:a16="http://schemas.microsoft.com/office/drawing/2014/main" id="{E262D4FF-29C0-4024-A02D-3679D8E562E5}"/>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Who Is A Secret Shopper? –</a:t>
              </a:r>
              <a:r>
                <a:rPr lang="en-US" sz="900" i="1" dirty="0">
                  <a:solidFill>
                    <a:schemeClr val="tx1"/>
                  </a:solidFill>
                </a:rPr>
                <a:t>What are their characteristics and behaviors? </a:t>
              </a:r>
              <a:endParaRPr lang="en-US" sz="900" dirty="0">
                <a:solidFill>
                  <a:schemeClr val="tx1"/>
                </a:solidFill>
              </a:endParaRPr>
            </a:p>
          </p:txBody>
        </p:sp>
        <p:sp>
          <p:nvSpPr>
            <p:cNvPr id="27" name="Isosceles Triangle 68">
              <a:extLst>
                <a:ext uri="{FF2B5EF4-FFF2-40B4-BE49-F238E27FC236}">
                  <a16:creationId xmlns:a16="http://schemas.microsoft.com/office/drawing/2014/main" id="{CD433604-6177-4DFE-AC88-16C065DF9FDF}"/>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9DAF355F-7549-42E8-A7B4-6ACFD93BB7F6}"/>
                </a:ext>
              </a:extLst>
            </p:cNvPr>
            <p:cNvPicPr>
              <a:picLocks noChangeAspect="1"/>
            </p:cNvPicPr>
            <p:nvPr/>
          </p:nvPicPr>
          <p:blipFill>
            <a:blip r:embed="rId3"/>
            <a:stretch>
              <a:fillRect/>
            </a:stretch>
          </p:blipFill>
          <p:spPr>
            <a:xfrm>
              <a:off x="698921" y="1928177"/>
              <a:ext cx="274320" cy="260604"/>
            </a:xfrm>
            <a:prstGeom prst="rect">
              <a:avLst/>
            </a:prstGeom>
          </p:spPr>
        </p:pic>
      </p:grpSp>
      <p:grpSp>
        <p:nvGrpSpPr>
          <p:cNvPr id="21" name="Group 20">
            <a:extLst>
              <a:ext uri="{FF2B5EF4-FFF2-40B4-BE49-F238E27FC236}">
                <a16:creationId xmlns:a16="http://schemas.microsoft.com/office/drawing/2014/main" id="{74EFD7BB-5324-40AF-8B0D-2F229BB443C0}"/>
              </a:ext>
            </a:extLst>
          </p:cNvPr>
          <p:cNvGrpSpPr/>
          <p:nvPr/>
        </p:nvGrpSpPr>
        <p:grpSpPr>
          <a:xfrm>
            <a:off x="654809" y="2658298"/>
            <a:ext cx="5869788" cy="276999"/>
            <a:chOff x="654809" y="2658298"/>
            <a:chExt cx="5869788" cy="276999"/>
          </a:xfrm>
        </p:grpSpPr>
        <p:sp>
          <p:nvSpPr>
            <p:cNvPr id="15" name="L-Shape 14">
              <a:extLst>
                <a:ext uri="{FF2B5EF4-FFF2-40B4-BE49-F238E27FC236}">
                  <a16:creationId xmlns:a16="http://schemas.microsoft.com/office/drawing/2014/main" id="{E2D1AB72-3F03-46EB-BF0C-95F45E84C5AC}"/>
                </a:ext>
              </a:extLst>
            </p:cNvPr>
            <p:cNvSpPr/>
            <p:nvPr/>
          </p:nvSpPr>
          <p:spPr bwMode="gray">
            <a:xfrm rot="18900000">
              <a:off x="654809" y="2734465"/>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29" name="TextBox 28">
              <a:extLst>
                <a:ext uri="{FF2B5EF4-FFF2-40B4-BE49-F238E27FC236}">
                  <a16:creationId xmlns:a16="http://schemas.microsoft.com/office/drawing/2014/main" id="{A63022FA-7486-487B-A25C-79E478F32E71}"/>
                </a:ext>
              </a:extLst>
            </p:cNvPr>
            <p:cNvSpPr txBox="1"/>
            <p:nvPr/>
          </p:nvSpPr>
          <p:spPr bwMode="gray">
            <a:xfrm>
              <a:off x="1171003" y="2658298"/>
              <a:ext cx="5353594" cy="276999"/>
            </a:xfrm>
            <a:prstGeom prst="rect">
              <a:avLst/>
            </a:prstGeom>
            <a:noFill/>
          </p:spPr>
          <p:txBody>
            <a:bodyPr wrap="square" lIns="0" tIns="0" rIns="0" bIns="0" rtlCol="0">
              <a:spAutoFit/>
            </a:bodyPr>
            <a:lstStyle/>
            <a:p>
              <a:pPr>
                <a:spcBef>
                  <a:spcPts val="500"/>
                </a:spcBef>
              </a:pPr>
              <a:r>
                <a:rPr lang="en-US" sz="900" dirty="0"/>
                <a:t>A secret shopper can be anyone! A family member of an administrator, a friend, a neighbor, or anyone who has not yet enrolled (and has no plans of enrolling) at your institution</a:t>
              </a:r>
            </a:p>
          </p:txBody>
        </p:sp>
      </p:grpSp>
      <p:grpSp>
        <p:nvGrpSpPr>
          <p:cNvPr id="20" name="Group 19">
            <a:extLst>
              <a:ext uri="{FF2B5EF4-FFF2-40B4-BE49-F238E27FC236}">
                <a16:creationId xmlns:a16="http://schemas.microsoft.com/office/drawing/2014/main" id="{E8AF3CC1-FAA0-4C35-9ED5-9B5CBDE7E658}"/>
              </a:ext>
            </a:extLst>
          </p:cNvPr>
          <p:cNvGrpSpPr/>
          <p:nvPr/>
        </p:nvGrpSpPr>
        <p:grpSpPr>
          <a:xfrm>
            <a:off x="654809" y="3213796"/>
            <a:ext cx="5869788" cy="415498"/>
            <a:chOff x="654809" y="3138504"/>
            <a:chExt cx="5869788" cy="415498"/>
          </a:xfrm>
        </p:grpSpPr>
        <p:sp>
          <p:nvSpPr>
            <p:cNvPr id="16" name="L-Shape 15">
              <a:extLst>
                <a:ext uri="{FF2B5EF4-FFF2-40B4-BE49-F238E27FC236}">
                  <a16:creationId xmlns:a16="http://schemas.microsoft.com/office/drawing/2014/main" id="{CA47D998-3FD9-4752-AF84-D75B036082B7}"/>
                </a:ext>
              </a:extLst>
            </p:cNvPr>
            <p:cNvSpPr/>
            <p:nvPr/>
          </p:nvSpPr>
          <p:spPr bwMode="gray">
            <a:xfrm rot="18900000">
              <a:off x="654809" y="3283921"/>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30" name="TextBox 29">
              <a:extLst>
                <a:ext uri="{FF2B5EF4-FFF2-40B4-BE49-F238E27FC236}">
                  <a16:creationId xmlns:a16="http://schemas.microsoft.com/office/drawing/2014/main" id="{12336545-6E4D-454D-BE69-5C6CE2009A72}"/>
                </a:ext>
              </a:extLst>
            </p:cNvPr>
            <p:cNvSpPr txBox="1"/>
            <p:nvPr/>
          </p:nvSpPr>
          <p:spPr bwMode="gray">
            <a:xfrm>
              <a:off x="1171003" y="3138504"/>
              <a:ext cx="5353594" cy="415498"/>
            </a:xfrm>
            <a:prstGeom prst="rect">
              <a:avLst/>
            </a:prstGeom>
            <a:noFill/>
          </p:spPr>
          <p:txBody>
            <a:bodyPr wrap="square" lIns="0" tIns="0" rIns="0" bIns="0" rtlCol="0">
              <a:spAutoFit/>
            </a:bodyPr>
            <a:lstStyle/>
            <a:p>
              <a:pPr>
                <a:spcBef>
                  <a:spcPts val="500"/>
                </a:spcBef>
              </a:pPr>
              <a:r>
                <a:rPr lang="en-US" sz="900" dirty="0"/>
                <a:t>Secret shoppers aim to experience the onboarding process as a student who is brand new to higher education – it’s a good idea to pick someone with limited knowledge of your institution and its inner workings.</a:t>
              </a:r>
            </a:p>
          </p:txBody>
        </p:sp>
      </p:grpSp>
      <p:grpSp>
        <p:nvGrpSpPr>
          <p:cNvPr id="19" name="Group 18">
            <a:extLst>
              <a:ext uri="{FF2B5EF4-FFF2-40B4-BE49-F238E27FC236}">
                <a16:creationId xmlns:a16="http://schemas.microsoft.com/office/drawing/2014/main" id="{5D7D1A89-076A-44BE-ABC5-1F77B328E592}"/>
              </a:ext>
            </a:extLst>
          </p:cNvPr>
          <p:cNvGrpSpPr/>
          <p:nvPr/>
        </p:nvGrpSpPr>
        <p:grpSpPr>
          <a:xfrm>
            <a:off x="654809" y="3907793"/>
            <a:ext cx="5869788" cy="692497"/>
            <a:chOff x="654809" y="3907793"/>
            <a:chExt cx="5869788" cy="692497"/>
          </a:xfrm>
        </p:grpSpPr>
        <p:sp>
          <p:nvSpPr>
            <p:cNvPr id="17" name="L-Shape 16">
              <a:extLst>
                <a:ext uri="{FF2B5EF4-FFF2-40B4-BE49-F238E27FC236}">
                  <a16:creationId xmlns:a16="http://schemas.microsoft.com/office/drawing/2014/main" id="{69EF4A79-B21B-4989-A539-11855DC43651}"/>
                </a:ext>
              </a:extLst>
            </p:cNvPr>
            <p:cNvSpPr/>
            <p:nvPr/>
          </p:nvSpPr>
          <p:spPr bwMode="gray">
            <a:xfrm rot="18900000">
              <a:off x="654809" y="4191709"/>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32" name="TextBox 31">
              <a:extLst>
                <a:ext uri="{FF2B5EF4-FFF2-40B4-BE49-F238E27FC236}">
                  <a16:creationId xmlns:a16="http://schemas.microsoft.com/office/drawing/2014/main" id="{E91656CB-DF17-4E8E-B6C0-AC2AD96A2D64}"/>
                </a:ext>
              </a:extLst>
            </p:cNvPr>
            <p:cNvSpPr txBox="1"/>
            <p:nvPr/>
          </p:nvSpPr>
          <p:spPr bwMode="gray">
            <a:xfrm>
              <a:off x="1171003" y="3907793"/>
              <a:ext cx="5353594" cy="692497"/>
            </a:xfrm>
            <a:prstGeom prst="rect">
              <a:avLst/>
            </a:prstGeom>
            <a:noFill/>
          </p:spPr>
          <p:txBody>
            <a:bodyPr wrap="square" lIns="0" tIns="0" rIns="0" bIns="0" rtlCol="0">
              <a:spAutoFit/>
            </a:bodyPr>
            <a:lstStyle/>
            <a:p>
              <a:pPr>
                <a:spcBef>
                  <a:spcPts val="500"/>
                </a:spcBef>
              </a:pPr>
              <a:r>
                <a:rPr lang="en-US" sz="900" dirty="0"/>
                <a:t>EAB recommends that secret shoppers adopt the profile of an adult student new to higher education who is vaguely interested in a transfer field. We don’t recommend secret shoppers choose to major in fields that require pre-requisites, such as nursing programs. This allows secret shoppers to not only progress to the maximum amount of onboarding steps possible, but also sets them up as a prospect in need of a fair amount of advice. </a:t>
              </a:r>
            </a:p>
          </p:txBody>
        </p:sp>
      </p:grpSp>
      <p:sp>
        <p:nvSpPr>
          <p:cNvPr id="33" name="TextBox 32">
            <a:extLst>
              <a:ext uri="{FF2B5EF4-FFF2-40B4-BE49-F238E27FC236}">
                <a16:creationId xmlns:a16="http://schemas.microsoft.com/office/drawing/2014/main" id="{1C438D84-A3E1-47F0-A69A-A1766B1BA3FD}"/>
              </a:ext>
            </a:extLst>
          </p:cNvPr>
          <p:cNvSpPr txBox="1"/>
          <p:nvPr/>
        </p:nvSpPr>
        <p:spPr bwMode="gray">
          <a:xfrm>
            <a:off x="515122" y="5317335"/>
            <a:ext cx="6015318" cy="525785"/>
          </a:xfrm>
          <a:prstGeom prst="rect">
            <a:avLst/>
          </a:prstGeom>
          <a:noFill/>
        </p:spPr>
        <p:txBody>
          <a:bodyPr wrap="square" lIns="0" tIns="0" rIns="0" bIns="0" rtlCol="0">
            <a:spAutoFit/>
          </a:bodyPr>
          <a:lstStyle/>
          <a:p>
            <a:pPr>
              <a:spcBef>
                <a:spcPts val="500"/>
              </a:spcBef>
            </a:pPr>
            <a:r>
              <a:rPr lang="en-US" sz="1000" b="1" dirty="0">
                <a:solidFill>
                  <a:schemeClr val="tx1"/>
                </a:solidFill>
              </a:rPr>
              <a:t>Before You Let Them Loose, Don’t Forget to Check the Following! - </a:t>
            </a:r>
            <a:r>
              <a:rPr lang="en-US" sz="1000" i="1" dirty="0"/>
              <a:t>Critical questions to ask ahead of the visit. </a:t>
            </a:r>
          </a:p>
          <a:p>
            <a:pPr>
              <a:spcBef>
                <a:spcPts val="500"/>
              </a:spcBef>
            </a:pPr>
            <a:r>
              <a:rPr lang="en-US" sz="1000" b="1" dirty="0">
                <a:solidFill>
                  <a:schemeClr val="tx1"/>
                </a:solidFill>
              </a:rPr>
              <a:t> </a:t>
            </a:r>
          </a:p>
        </p:txBody>
      </p:sp>
      <p:grpSp>
        <p:nvGrpSpPr>
          <p:cNvPr id="2" name="Group 1">
            <a:extLst>
              <a:ext uri="{FF2B5EF4-FFF2-40B4-BE49-F238E27FC236}">
                <a16:creationId xmlns:a16="http://schemas.microsoft.com/office/drawing/2014/main" id="{8C133CCE-E6F6-4CF8-9697-72056C77D116}"/>
              </a:ext>
            </a:extLst>
          </p:cNvPr>
          <p:cNvGrpSpPr/>
          <p:nvPr/>
        </p:nvGrpSpPr>
        <p:grpSpPr>
          <a:xfrm>
            <a:off x="675619" y="5984665"/>
            <a:ext cx="6230273" cy="415498"/>
            <a:chOff x="675619" y="6093994"/>
            <a:chExt cx="6230273" cy="415498"/>
          </a:xfrm>
        </p:grpSpPr>
        <p:sp>
          <p:nvSpPr>
            <p:cNvPr id="26" name="Isosceles Triangle 25">
              <a:extLst>
                <a:ext uri="{FF2B5EF4-FFF2-40B4-BE49-F238E27FC236}">
                  <a16:creationId xmlns:a16="http://schemas.microsoft.com/office/drawing/2014/main" id="{DAE3B8B7-1DBB-48C5-BECD-D426C5AD78F0}"/>
                </a:ext>
              </a:extLst>
            </p:cNvPr>
            <p:cNvSpPr/>
            <p:nvPr/>
          </p:nvSpPr>
          <p:spPr bwMode="gray">
            <a:xfrm rot="19681816" flipH="1">
              <a:off x="675619" y="6134930"/>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09BA5FAA-DB8F-4F98-B259-E0C33803499C}"/>
                </a:ext>
              </a:extLst>
            </p:cNvPr>
            <p:cNvSpPr txBox="1"/>
            <p:nvPr/>
          </p:nvSpPr>
          <p:spPr bwMode="gray">
            <a:xfrm>
              <a:off x="1171004" y="6093994"/>
              <a:ext cx="5734888" cy="415498"/>
            </a:xfrm>
            <a:prstGeom prst="rect">
              <a:avLst/>
            </a:prstGeom>
            <a:noFill/>
          </p:spPr>
          <p:txBody>
            <a:bodyPr wrap="square" lIns="0" tIns="0" rIns="0" bIns="0" rtlCol="0">
              <a:spAutoFit/>
            </a:bodyPr>
            <a:lstStyle/>
            <a:p>
              <a:pPr>
                <a:spcBef>
                  <a:spcPts val="500"/>
                </a:spcBef>
              </a:pPr>
              <a:r>
                <a:rPr lang="en-US" sz="900" dirty="0"/>
                <a:t>Which semester do you intend to audit? (</a:t>
              </a:r>
              <a:r>
                <a:rPr lang="en-US" sz="900" i="1" dirty="0"/>
                <a:t>While you may secret shop at any time of the year, EAB recommends that your shopper visit during a high-volume enrollment period (i.e., Fall or Spring) in order to get the experience of your college operating at full capacity.)</a:t>
              </a:r>
            </a:p>
          </p:txBody>
        </p:sp>
      </p:grpSp>
      <p:grpSp>
        <p:nvGrpSpPr>
          <p:cNvPr id="10" name="Group 9">
            <a:extLst>
              <a:ext uri="{FF2B5EF4-FFF2-40B4-BE49-F238E27FC236}">
                <a16:creationId xmlns:a16="http://schemas.microsoft.com/office/drawing/2014/main" id="{6B9BB20C-2685-4848-BECD-EDB32CAD35CD}"/>
              </a:ext>
            </a:extLst>
          </p:cNvPr>
          <p:cNvGrpSpPr/>
          <p:nvPr/>
        </p:nvGrpSpPr>
        <p:grpSpPr>
          <a:xfrm>
            <a:off x="675619" y="6607933"/>
            <a:ext cx="6230272" cy="177012"/>
            <a:chOff x="675619" y="6758015"/>
            <a:chExt cx="6230272" cy="177012"/>
          </a:xfrm>
        </p:grpSpPr>
        <p:sp>
          <p:nvSpPr>
            <p:cNvPr id="36" name="Isosceles Triangle 35">
              <a:extLst>
                <a:ext uri="{FF2B5EF4-FFF2-40B4-BE49-F238E27FC236}">
                  <a16:creationId xmlns:a16="http://schemas.microsoft.com/office/drawing/2014/main" id="{38F94601-45D3-464D-A068-49A852A8A561}"/>
                </a:ext>
              </a:extLst>
            </p:cNvPr>
            <p:cNvSpPr/>
            <p:nvPr/>
          </p:nvSpPr>
          <p:spPr bwMode="gray">
            <a:xfrm rot="19681816" flipH="1">
              <a:off x="675619" y="6758015"/>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6E71386B-B689-4F82-9842-885E2DA07512}"/>
                </a:ext>
              </a:extLst>
            </p:cNvPr>
            <p:cNvSpPr txBox="1"/>
            <p:nvPr/>
          </p:nvSpPr>
          <p:spPr bwMode="gray">
            <a:xfrm>
              <a:off x="1171003" y="6777272"/>
              <a:ext cx="5734888" cy="138499"/>
            </a:xfrm>
            <a:prstGeom prst="rect">
              <a:avLst/>
            </a:prstGeom>
            <a:noFill/>
          </p:spPr>
          <p:txBody>
            <a:bodyPr wrap="square" lIns="0" tIns="0" rIns="0" bIns="0" rtlCol="0">
              <a:spAutoFit/>
            </a:bodyPr>
            <a:lstStyle/>
            <a:p>
              <a:pPr>
                <a:spcBef>
                  <a:spcPts val="500"/>
                </a:spcBef>
              </a:pPr>
              <a:r>
                <a:rPr lang="en-US" sz="900" dirty="0"/>
                <a:t>If your institution has multiple campuses, which campus should your secret shopper visit?</a:t>
              </a:r>
            </a:p>
          </p:txBody>
        </p:sp>
      </p:grpSp>
      <p:grpSp>
        <p:nvGrpSpPr>
          <p:cNvPr id="14" name="Group 13">
            <a:extLst>
              <a:ext uri="{FF2B5EF4-FFF2-40B4-BE49-F238E27FC236}">
                <a16:creationId xmlns:a16="http://schemas.microsoft.com/office/drawing/2014/main" id="{630E9201-583C-4948-B41B-34D029EB5649}"/>
              </a:ext>
            </a:extLst>
          </p:cNvPr>
          <p:cNvGrpSpPr/>
          <p:nvPr/>
        </p:nvGrpSpPr>
        <p:grpSpPr>
          <a:xfrm>
            <a:off x="675619" y="6992715"/>
            <a:ext cx="6230273" cy="1225977"/>
            <a:chOff x="675619" y="7145677"/>
            <a:chExt cx="6230273" cy="1225977"/>
          </a:xfrm>
        </p:grpSpPr>
        <p:sp>
          <p:nvSpPr>
            <p:cNvPr id="35" name="Isosceles Triangle 34">
              <a:extLst>
                <a:ext uri="{FF2B5EF4-FFF2-40B4-BE49-F238E27FC236}">
                  <a16:creationId xmlns:a16="http://schemas.microsoft.com/office/drawing/2014/main" id="{1873FF3C-E74D-4332-9391-968A01545EA5}"/>
                </a:ext>
              </a:extLst>
            </p:cNvPr>
            <p:cNvSpPr/>
            <p:nvPr/>
          </p:nvSpPr>
          <p:spPr bwMode="gray">
            <a:xfrm rot="19681816" flipH="1">
              <a:off x="675619" y="7186613"/>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A1115803-1643-41EB-8FE0-45EBBD028A64}"/>
                </a:ext>
              </a:extLst>
            </p:cNvPr>
            <p:cNvSpPr txBox="1"/>
            <p:nvPr/>
          </p:nvSpPr>
          <p:spPr bwMode="gray">
            <a:xfrm>
              <a:off x="1171004" y="7145677"/>
              <a:ext cx="5734888" cy="1225977"/>
            </a:xfrm>
            <a:prstGeom prst="rect">
              <a:avLst/>
            </a:prstGeom>
            <a:noFill/>
          </p:spPr>
          <p:txBody>
            <a:bodyPr wrap="square" lIns="0" tIns="0" rIns="0" bIns="0" rtlCol="0">
              <a:spAutoFit/>
            </a:bodyPr>
            <a:lstStyle/>
            <a:p>
              <a:pPr>
                <a:spcBef>
                  <a:spcPts val="500"/>
                </a:spcBef>
              </a:pPr>
              <a:r>
                <a:rPr lang="en-US" sz="900" dirty="0"/>
                <a:t>Have you undergone any recent reforms or changed any significant part of the enrollment process? If yes, note these processes for the secret shopper so they can ensure they’re auditing them specifically.</a:t>
              </a:r>
            </a:p>
            <a:p>
              <a:pPr marL="628650" lvl="1" indent="-171450">
                <a:spcBef>
                  <a:spcPts val="500"/>
                </a:spcBef>
                <a:buFont typeface="Arial" panose="020B0604020202020204" pitchFamily="34" charset="0"/>
                <a:buChar char="•"/>
              </a:pPr>
              <a:r>
                <a:rPr lang="en-US" sz="900" dirty="0"/>
                <a:t>Examples of processes that CCEF partners have asked us to look into: </a:t>
              </a:r>
            </a:p>
            <a:p>
              <a:pPr marL="1085850" lvl="2" indent="-171450">
                <a:spcBef>
                  <a:spcPts val="500"/>
                </a:spcBef>
                <a:buFont typeface="Arial" panose="020B0604020202020204" pitchFamily="34" charset="0"/>
                <a:buChar char="•"/>
              </a:pPr>
              <a:r>
                <a:rPr lang="en-US" sz="900" dirty="0"/>
                <a:t>How staff describe a recently-implemented promise program</a:t>
              </a:r>
            </a:p>
            <a:p>
              <a:pPr marL="1085850" lvl="2" indent="-171450">
                <a:spcBef>
                  <a:spcPts val="500"/>
                </a:spcBef>
                <a:buFont typeface="Arial" panose="020B0604020202020204" pitchFamily="34" charset="0"/>
                <a:buChar char="•"/>
              </a:pPr>
              <a:r>
                <a:rPr lang="en-US" sz="900" dirty="0"/>
                <a:t>Volume and origin of follow-up text messages and emails</a:t>
              </a:r>
            </a:p>
            <a:p>
              <a:pPr marL="1085850" lvl="2" indent="-171450">
                <a:spcBef>
                  <a:spcPts val="500"/>
                </a:spcBef>
                <a:buFont typeface="Arial" panose="020B0604020202020204" pitchFamily="34" charset="0"/>
                <a:buChar char="•"/>
              </a:pPr>
              <a:r>
                <a:rPr lang="en-US" sz="900" dirty="0"/>
                <a:t>A recently changed advising model</a:t>
              </a:r>
            </a:p>
          </p:txBody>
        </p:sp>
      </p:grpSp>
      <p:grpSp>
        <p:nvGrpSpPr>
          <p:cNvPr id="18" name="Group 17">
            <a:extLst>
              <a:ext uri="{FF2B5EF4-FFF2-40B4-BE49-F238E27FC236}">
                <a16:creationId xmlns:a16="http://schemas.microsoft.com/office/drawing/2014/main" id="{6FBB857A-FCEA-4818-B7FB-91E20B35AF99}"/>
              </a:ext>
            </a:extLst>
          </p:cNvPr>
          <p:cNvGrpSpPr/>
          <p:nvPr/>
        </p:nvGrpSpPr>
        <p:grpSpPr>
          <a:xfrm>
            <a:off x="675619" y="8426461"/>
            <a:ext cx="6230273" cy="692497"/>
            <a:chOff x="675619" y="8426461"/>
            <a:chExt cx="6230273" cy="692497"/>
          </a:xfrm>
        </p:grpSpPr>
        <p:sp>
          <p:nvSpPr>
            <p:cNvPr id="34" name="Isosceles Triangle 33">
              <a:extLst>
                <a:ext uri="{FF2B5EF4-FFF2-40B4-BE49-F238E27FC236}">
                  <a16:creationId xmlns:a16="http://schemas.microsoft.com/office/drawing/2014/main" id="{AC348E0E-44B8-4E7A-9DA2-0AC7E8F54EC3}"/>
                </a:ext>
              </a:extLst>
            </p:cNvPr>
            <p:cNvSpPr/>
            <p:nvPr/>
          </p:nvSpPr>
          <p:spPr bwMode="gray">
            <a:xfrm rot="19681816" flipH="1">
              <a:off x="675619" y="8467397"/>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40CBD6AA-50B6-4DAA-879D-6F49DF6ED225}"/>
                </a:ext>
              </a:extLst>
            </p:cNvPr>
            <p:cNvSpPr txBox="1"/>
            <p:nvPr/>
          </p:nvSpPr>
          <p:spPr bwMode="gray">
            <a:xfrm>
              <a:off x="1171004" y="8426461"/>
              <a:ext cx="5734888" cy="692497"/>
            </a:xfrm>
            <a:prstGeom prst="rect">
              <a:avLst/>
            </a:prstGeom>
            <a:noFill/>
          </p:spPr>
          <p:txBody>
            <a:bodyPr wrap="square" lIns="0" tIns="0" rIns="0" bIns="0" rtlCol="0">
              <a:spAutoFit/>
            </a:bodyPr>
            <a:lstStyle/>
            <a:p>
              <a:pPr>
                <a:spcBef>
                  <a:spcPts val="500"/>
                </a:spcBef>
              </a:pPr>
              <a:r>
                <a:rPr lang="en-US" sz="900" dirty="0"/>
                <a:t>Is there a particular persona you would like your secret shopper to take on or a specific major they should apply for? (</a:t>
              </a:r>
              <a:r>
                <a:rPr lang="en-US" sz="900" i="1" dirty="0"/>
                <a:t>As noted above, we recommend sticking with a transfer major that does not have pre-requisites. However, institutions may choose to have a student specifically see the onboarding experience from the point of view of a veteran, or from the point of view of a student in a specific pathway that has recently been revamped.) </a:t>
              </a:r>
              <a:endParaRPr lang="en-US" sz="900" dirty="0"/>
            </a:p>
          </p:txBody>
        </p:sp>
      </p:grpSp>
      <p:sp>
        <p:nvSpPr>
          <p:cNvPr id="28" name="Text Placeholder 9">
            <a:extLst>
              <a:ext uri="{FF2B5EF4-FFF2-40B4-BE49-F238E27FC236}">
                <a16:creationId xmlns:a16="http://schemas.microsoft.com/office/drawing/2014/main" id="{C7460A7F-2B69-4257-BA32-14C3F307F1BF}"/>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custDataLst>
      <p:tags r:id="rId1"/>
    </p:custDataLst>
    <p:extLst>
      <p:ext uri="{BB962C8B-B14F-4D97-AF65-F5344CB8AC3E}">
        <p14:creationId xmlns:p14="http://schemas.microsoft.com/office/powerpoint/2010/main" val="274256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3D202-6680-4582-AEEC-2C90DA41398F}"/>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35D11CA-9C65-4B36-993B-763007E69EB5}"/>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A7FC8E1E-87D0-42C7-897D-3C12466992DF}"/>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7E171643-C88F-4944-8BEA-FCB573BA54E0}"/>
              </a:ext>
            </a:extLst>
          </p:cNvPr>
          <p:cNvSpPr>
            <a:spLocks noGrp="1"/>
          </p:cNvSpPr>
          <p:nvPr>
            <p:ph type="title"/>
          </p:nvPr>
        </p:nvSpPr>
        <p:spPr/>
        <p:txBody>
          <a:bodyPr/>
          <a:lstStyle/>
          <a:p>
            <a:r>
              <a:rPr lang="en-US" dirty="0"/>
              <a:t>Instructions for Your Self-Audit </a:t>
            </a:r>
          </a:p>
        </p:txBody>
      </p:sp>
      <p:sp>
        <p:nvSpPr>
          <p:cNvPr id="7" name="TextBox 6">
            <a:extLst>
              <a:ext uri="{FF2B5EF4-FFF2-40B4-BE49-F238E27FC236}">
                <a16:creationId xmlns:a16="http://schemas.microsoft.com/office/drawing/2014/main" id="{3F01B543-4F5D-4BAF-8D3D-3D6B75DC0667}"/>
              </a:ext>
            </a:extLst>
          </p:cNvPr>
          <p:cNvSpPr txBox="1"/>
          <p:nvPr/>
        </p:nvSpPr>
        <p:spPr bwMode="gray">
          <a:xfrm>
            <a:off x="744854" y="2638939"/>
            <a:ext cx="5865772" cy="2416046"/>
          </a:xfrm>
          <a:prstGeom prst="rect">
            <a:avLst/>
          </a:prstGeom>
          <a:noFill/>
        </p:spPr>
        <p:txBody>
          <a:bodyPr wrap="square" lIns="0" tIns="0" rIns="0" bIns="0" rtlCol="0">
            <a:spAutoFit/>
          </a:bodyPr>
          <a:lstStyle/>
          <a:p>
            <a:pPr marL="228600" indent="-228600">
              <a:spcBef>
                <a:spcPts val="1200"/>
              </a:spcBef>
              <a:buFont typeface="+mj-lt"/>
              <a:buAutoNum type="arabicPeriod"/>
            </a:pPr>
            <a:r>
              <a:rPr lang="en-US" sz="900" dirty="0"/>
              <a:t>On your chosen audit day, visit campus and proceed through as many of the steps listed on this page as possible. * </a:t>
            </a:r>
            <a:r>
              <a:rPr lang="en-US" sz="900" i="1" dirty="0"/>
              <a:t>The 8 steps below are the most common onboarding steps researchers have encountered at partner institutions. If your college does not participate in particular step (i.e., placement testing), skip the step and make a note of this in your audit notes.</a:t>
            </a:r>
          </a:p>
          <a:p>
            <a:pPr marL="228600" indent="-228600">
              <a:spcBef>
                <a:spcPts val="1200"/>
              </a:spcBef>
              <a:buFont typeface="+mj-lt"/>
              <a:buAutoNum type="arabicPeriod"/>
            </a:pPr>
            <a:r>
              <a:rPr lang="en-US" sz="900" dirty="0"/>
              <a:t>Take copious notes at each stage of your visit. (</a:t>
            </a:r>
            <a:r>
              <a:rPr lang="en-US" sz="900" i="1" dirty="0"/>
              <a:t>EAB Tip: Don’t be afraid to take notes on your phone. Today’s students are plugged in constantly, and staff will likely be pleasantly surprised if you ask to take notes. Use down-time (such as the time it takes to move from office to office) as an opportunity to take note of the office you just visited.)</a:t>
            </a:r>
            <a:endParaRPr lang="en-US" sz="900" dirty="0"/>
          </a:p>
          <a:p>
            <a:pPr marL="228600" indent="-228600">
              <a:spcBef>
                <a:spcPts val="1200"/>
              </a:spcBef>
              <a:buFont typeface="+mj-lt"/>
              <a:buAutoNum type="arabicPeriod"/>
            </a:pPr>
            <a:r>
              <a:rPr lang="en-US" sz="900" b="1" dirty="0"/>
              <a:t>Pages 8 – 23 </a:t>
            </a:r>
            <a:r>
              <a:rPr lang="en-US" sz="900" dirty="0"/>
              <a:t>of this report outline the baseline state that you should experience and a checklist of key questions. As you move through the audit, cross off the items that you experienced.</a:t>
            </a:r>
          </a:p>
          <a:p>
            <a:pPr marL="228600" indent="-228600">
              <a:spcBef>
                <a:spcPts val="1200"/>
              </a:spcBef>
              <a:buFont typeface="+mj-lt"/>
              <a:buAutoNum type="arabicPeriod"/>
            </a:pPr>
            <a:r>
              <a:rPr lang="en-US" sz="900" dirty="0"/>
              <a:t>Make sure you save any and all collateral that you are given during your visit (including course catalogs, how-to worksheets, etc.)</a:t>
            </a:r>
          </a:p>
          <a:p>
            <a:pPr marL="228600" indent="-228600">
              <a:spcBef>
                <a:spcPts val="1200"/>
              </a:spcBef>
              <a:buFont typeface="+mj-lt"/>
              <a:buAutoNum type="arabicPeriod"/>
            </a:pPr>
            <a:r>
              <a:rPr lang="en-US" sz="900" dirty="0">
                <a:solidFill>
                  <a:schemeClr val="tx1"/>
                </a:solidFill>
              </a:rPr>
              <a:t>Af</a:t>
            </a:r>
            <a:r>
              <a:rPr lang="en-US" sz="900" dirty="0"/>
              <a:t>ter your audit, navigate to </a:t>
            </a:r>
            <a:r>
              <a:rPr lang="en-US" sz="900" b="1" dirty="0"/>
              <a:t>page 24 </a:t>
            </a:r>
            <a:r>
              <a:rPr lang="en-US" sz="900" dirty="0"/>
              <a:t>for next steps. </a:t>
            </a:r>
            <a:endParaRPr lang="en-US" sz="900" dirty="0">
              <a:solidFill>
                <a:schemeClr val="tx1"/>
              </a:solidFill>
            </a:endParaRPr>
          </a:p>
        </p:txBody>
      </p:sp>
      <p:sp>
        <p:nvSpPr>
          <p:cNvPr id="8" name="TextBox 7">
            <a:extLst>
              <a:ext uri="{FF2B5EF4-FFF2-40B4-BE49-F238E27FC236}">
                <a16:creationId xmlns:a16="http://schemas.microsoft.com/office/drawing/2014/main" id="{D636A313-03C9-4DC3-8A91-EDB82BCF1649}"/>
              </a:ext>
            </a:extLst>
          </p:cNvPr>
          <p:cNvSpPr txBox="1"/>
          <p:nvPr/>
        </p:nvSpPr>
        <p:spPr bwMode="gray">
          <a:xfrm>
            <a:off x="1362762" y="5868566"/>
            <a:ext cx="5513517" cy="138499"/>
          </a:xfrm>
          <a:prstGeom prst="rect">
            <a:avLst/>
          </a:prstGeom>
          <a:noFill/>
        </p:spPr>
        <p:txBody>
          <a:bodyPr wrap="square" lIns="0" tIns="0" rIns="0" bIns="0" rtlCol="0">
            <a:spAutoFit/>
          </a:bodyPr>
          <a:lstStyle/>
          <a:p>
            <a:pPr>
              <a:spcBef>
                <a:spcPts val="500"/>
              </a:spcBef>
            </a:pPr>
            <a:r>
              <a:rPr lang="en-US" sz="900" dirty="0"/>
              <a:t>Welcome and Campus Navigation</a:t>
            </a:r>
          </a:p>
        </p:txBody>
      </p:sp>
      <p:pic>
        <p:nvPicPr>
          <p:cNvPr id="9" name="Picture 2" descr="L:\public\share\ABC Templates and Resources\EAB Templates and Resources\EAB Art Icons Logos\EAB Icons\Compass.png">
            <a:extLst>
              <a:ext uri="{FF2B5EF4-FFF2-40B4-BE49-F238E27FC236}">
                <a16:creationId xmlns:a16="http://schemas.microsoft.com/office/drawing/2014/main" id="{68300428-39AE-4A4B-AD84-3B8765D29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51" y="570921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024628-BFCF-436D-8AC5-840E78609031}"/>
              </a:ext>
            </a:extLst>
          </p:cNvPr>
          <p:cNvSpPr txBox="1"/>
          <p:nvPr/>
        </p:nvSpPr>
        <p:spPr bwMode="gray">
          <a:xfrm>
            <a:off x="4825418" y="5871990"/>
            <a:ext cx="2031941" cy="138499"/>
          </a:xfrm>
          <a:prstGeom prst="rect">
            <a:avLst/>
          </a:prstGeom>
          <a:noFill/>
        </p:spPr>
        <p:txBody>
          <a:bodyPr wrap="square" lIns="0" tIns="0" rIns="0" bIns="0" rtlCol="0">
            <a:spAutoFit/>
          </a:bodyPr>
          <a:lstStyle/>
          <a:p>
            <a:pPr>
              <a:spcBef>
                <a:spcPts val="500"/>
              </a:spcBef>
            </a:pPr>
            <a:r>
              <a:rPr lang="en-US" sz="900" dirty="0"/>
              <a:t>Application and Admissions</a:t>
            </a:r>
          </a:p>
        </p:txBody>
      </p:sp>
      <p:pic>
        <p:nvPicPr>
          <p:cNvPr id="11" name="Picture 3" descr="L:\public\share\ABC Templates and Resources\EAB Templates and Resources\EAB Art Icons Logos\EAB Icons\Clipboard.png">
            <a:extLst>
              <a:ext uri="{FF2B5EF4-FFF2-40B4-BE49-F238E27FC236}">
                <a16:creationId xmlns:a16="http://schemas.microsoft.com/office/drawing/2014/main" id="{6CDB15E7-11E6-4B41-9BE5-58AA8785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673" y="5712639"/>
            <a:ext cx="323057"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1FDE46-49F1-4CF4-9305-3A40AA124397}"/>
              </a:ext>
            </a:extLst>
          </p:cNvPr>
          <p:cNvSpPr txBox="1"/>
          <p:nvPr/>
        </p:nvSpPr>
        <p:spPr bwMode="gray">
          <a:xfrm>
            <a:off x="1362761" y="6920879"/>
            <a:ext cx="5513517" cy="138499"/>
          </a:xfrm>
          <a:prstGeom prst="rect">
            <a:avLst/>
          </a:prstGeom>
          <a:noFill/>
        </p:spPr>
        <p:txBody>
          <a:bodyPr wrap="square" lIns="0" tIns="0" rIns="0" bIns="0" rtlCol="0">
            <a:spAutoFit/>
          </a:bodyPr>
          <a:lstStyle/>
          <a:p>
            <a:pPr>
              <a:spcBef>
                <a:spcPts val="500"/>
              </a:spcBef>
            </a:pPr>
            <a:r>
              <a:rPr lang="en-US" sz="900" dirty="0"/>
              <a:t>Placement Testing</a:t>
            </a:r>
          </a:p>
        </p:txBody>
      </p:sp>
      <p:pic>
        <p:nvPicPr>
          <p:cNvPr id="13" name="Picture 4" descr="L:\public\share\ABC Templates and Resources\EAB Templates and Resources\EAB Art Icons Logos\EAB Icons\Scorecard.png">
            <a:extLst>
              <a:ext uri="{FF2B5EF4-FFF2-40B4-BE49-F238E27FC236}">
                <a16:creationId xmlns:a16="http://schemas.microsoft.com/office/drawing/2014/main" id="{E975C7C0-CB87-4698-B571-35467F9D7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93" y="6807248"/>
            <a:ext cx="420514" cy="3657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7BE5A2D-F447-49AB-AC65-D4CBEFBBFD52}"/>
              </a:ext>
            </a:extLst>
          </p:cNvPr>
          <p:cNvSpPr txBox="1"/>
          <p:nvPr/>
        </p:nvSpPr>
        <p:spPr bwMode="gray">
          <a:xfrm>
            <a:off x="4825418" y="6920879"/>
            <a:ext cx="2031942" cy="138499"/>
          </a:xfrm>
          <a:prstGeom prst="rect">
            <a:avLst/>
          </a:prstGeom>
          <a:noFill/>
        </p:spPr>
        <p:txBody>
          <a:bodyPr wrap="square" lIns="0" tIns="0" rIns="0" bIns="0" rtlCol="0">
            <a:spAutoFit/>
          </a:bodyPr>
          <a:lstStyle/>
          <a:p>
            <a:pPr>
              <a:spcBef>
                <a:spcPts val="500"/>
              </a:spcBef>
            </a:pPr>
            <a:r>
              <a:rPr lang="en-US" sz="900" dirty="0"/>
              <a:t>Advising and Career Counseling</a:t>
            </a:r>
          </a:p>
        </p:txBody>
      </p:sp>
      <p:pic>
        <p:nvPicPr>
          <p:cNvPr id="15" name="Picture 5" descr="L:\public\share\ABC Templates and Resources\EAB Templates and Resources\EAB Art Icons Logos\EAB Icons\Road_sign.png">
            <a:extLst>
              <a:ext uri="{FF2B5EF4-FFF2-40B4-BE49-F238E27FC236}">
                <a16:creationId xmlns:a16="http://schemas.microsoft.com/office/drawing/2014/main" id="{9838DE29-AFB9-460F-854F-0AC0FB62B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880" y="6694166"/>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E9B79EA-A1F0-4262-A11C-4518902CDE7B}"/>
              </a:ext>
            </a:extLst>
          </p:cNvPr>
          <p:cNvSpPr txBox="1"/>
          <p:nvPr/>
        </p:nvSpPr>
        <p:spPr bwMode="gray">
          <a:xfrm>
            <a:off x="1362762" y="7882414"/>
            <a:ext cx="5513517" cy="138499"/>
          </a:xfrm>
          <a:prstGeom prst="rect">
            <a:avLst/>
          </a:prstGeom>
          <a:noFill/>
        </p:spPr>
        <p:txBody>
          <a:bodyPr wrap="square" lIns="0" tIns="0" rIns="0" bIns="0" rtlCol="0">
            <a:spAutoFit/>
          </a:bodyPr>
          <a:lstStyle/>
          <a:p>
            <a:pPr>
              <a:spcBef>
                <a:spcPts val="500"/>
              </a:spcBef>
            </a:pPr>
            <a:r>
              <a:rPr lang="en-US" sz="900" dirty="0"/>
              <a:t>Financial Aid Services</a:t>
            </a:r>
          </a:p>
        </p:txBody>
      </p:sp>
      <p:pic>
        <p:nvPicPr>
          <p:cNvPr id="17" name="Picture 6" descr="L:\public\share\ABC Templates and Resources\EAB Templates and Resources\EAB Art Icons Logos\EAB Icons\money_stack.png">
            <a:extLst>
              <a:ext uri="{FF2B5EF4-FFF2-40B4-BE49-F238E27FC236}">
                <a16:creationId xmlns:a16="http://schemas.microsoft.com/office/drawing/2014/main" id="{7E22D26D-32BD-4FAA-BC6F-8307E209DD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2" y="7768783"/>
            <a:ext cx="474499" cy="3657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8D452C-8198-4D94-A75E-A9574A1FDA97}"/>
              </a:ext>
            </a:extLst>
          </p:cNvPr>
          <p:cNvSpPr txBox="1"/>
          <p:nvPr/>
        </p:nvSpPr>
        <p:spPr bwMode="gray">
          <a:xfrm>
            <a:off x="4825418" y="7882415"/>
            <a:ext cx="1950894" cy="138499"/>
          </a:xfrm>
          <a:prstGeom prst="rect">
            <a:avLst/>
          </a:prstGeom>
          <a:noFill/>
        </p:spPr>
        <p:txBody>
          <a:bodyPr wrap="square" lIns="0" tIns="0" rIns="0" bIns="0" rtlCol="0">
            <a:spAutoFit/>
          </a:bodyPr>
          <a:lstStyle/>
          <a:p>
            <a:pPr>
              <a:spcBef>
                <a:spcPts val="500"/>
              </a:spcBef>
            </a:pPr>
            <a:r>
              <a:rPr lang="en-US" sz="900" dirty="0"/>
              <a:t>Orientation</a:t>
            </a:r>
          </a:p>
        </p:txBody>
      </p:sp>
      <p:pic>
        <p:nvPicPr>
          <p:cNvPr id="19" name="Picture 7" descr="L:\public\share\ABC Templates and Resources\EAB Templates and Resources\EAB Art Icons Logos\EAB Icons\Crossroad_sign.png">
            <a:extLst>
              <a:ext uri="{FF2B5EF4-FFF2-40B4-BE49-F238E27FC236}">
                <a16:creationId xmlns:a16="http://schemas.microsoft.com/office/drawing/2014/main" id="{492AE89C-B851-460F-8AA8-03A5FA53E2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880" y="778811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5334063-7885-4D43-85B8-56CFC95BAB04}"/>
              </a:ext>
            </a:extLst>
          </p:cNvPr>
          <p:cNvSpPr txBox="1"/>
          <p:nvPr/>
        </p:nvSpPr>
        <p:spPr bwMode="gray">
          <a:xfrm>
            <a:off x="1362762" y="8893372"/>
            <a:ext cx="5513517" cy="138499"/>
          </a:xfrm>
          <a:prstGeom prst="rect">
            <a:avLst/>
          </a:prstGeom>
          <a:noFill/>
        </p:spPr>
        <p:txBody>
          <a:bodyPr wrap="square" lIns="0" tIns="0" rIns="0" bIns="0" rtlCol="0">
            <a:spAutoFit/>
          </a:bodyPr>
          <a:lstStyle/>
          <a:p>
            <a:pPr>
              <a:spcBef>
                <a:spcPts val="500"/>
              </a:spcBef>
            </a:pPr>
            <a:r>
              <a:rPr lang="en-US" sz="900" dirty="0"/>
              <a:t>Scheduling and Registration</a:t>
            </a:r>
          </a:p>
        </p:txBody>
      </p:sp>
      <p:pic>
        <p:nvPicPr>
          <p:cNvPr id="21" name="Picture 8" descr="L:\public\share\ABC Templates and Resources\EAB Templates and Resources\EAB Art Icons Logos\EAB Icons\Calendar.png">
            <a:extLst>
              <a:ext uri="{FF2B5EF4-FFF2-40B4-BE49-F238E27FC236}">
                <a16:creationId xmlns:a16="http://schemas.microsoft.com/office/drawing/2014/main" id="{EC1497D2-DE28-4F79-B1C2-738D248DF8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855" y="8734021"/>
            <a:ext cx="458793" cy="457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0C436F9-F4D0-4672-AD41-AF24A5ACD5D4}"/>
              </a:ext>
            </a:extLst>
          </p:cNvPr>
          <p:cNvSpPr txBox="1"/>
          <p:nvPr/>
        </p:nvSpPr>
        <p:spPr bwMode="gray">
          <a:xfrm>
            <a:off x="4825418" y="8893372"/>
            <a:ext cx="2094747" cy="138499"/>
          </a:xfrm>
          <a:prstGeom prst="rect">
            <a:avLst/>
          </a:prstGeom>
          <a:noFill/>
        </p:spPr>
        <p:txBody>
          <a:bodyPr wrap="square" lIns="0" tIns="0" rIns="0" bIns="0" rtlCol="0">
            <a:spAutoFit/>
          </a:bodyPr>
          <a:lstStyle/>
          <a:p>
            <a:pPr>
              <a:spcBef>
                <a:spcPts val="500"/>
              </a:spcBef>
            </a:pPr>
            <a:r>
              <a:rPr lang="en-US" sz="900" dirty="0"/>
              <a:t>Payment and Business Office</a:t>
            </a:r>
          </a:p>
        </p:txBody>
      </p:sp>
      <p:pic>
        <p:nvPicPr>
          <p:cNvPr id="24" name="Picture 9" descr="L:\public\share\ABC Templates and Resources\EAB Templates and Resources\EAB Art Icons Logos\EAB Icons\Checkbook.png">
            <a:extLst>
              <a:ext uri="{FF2B5EF4-FFF2-40B4-BE49-F238E27FC236}">
                <a16:creationId xmlns:a16="http://schemas.microsoft.com/office/drawing/2014/main" id="{53C8CFF9-0D58-4330-802A-3D8C0C1896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6076" y="8826414"/>
            <a:ext cx="548640" cy="2724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C666130-1CA0-4D0E-A854-05A26CFCCF2D}"/>
              </a:ext>
            </a:extLst>
          </p:cNvPr>
          <p:cNvSpPr txBox="1"/>
          <p:nvPr/>
        </p:nvSpPr>
        <p:spPr bwMode="gray">
          <a:xfrm>
            <a:off x="508000" y="5301060"/>
            <a:ext cx="4049065" cy="153888"/>
          </a:xfrm>
          <a:prstGeom prst="rect">
            <a:avLst/>
          </a:prstGeom>
          <a:noFill/>
        </p:spPr>
        <p:txBody>
          <a:bodyPr wrap="square" lIns="0" tIns="0" rIns="0" bIns="0" rtlCol="0">
            <a:spAutoFit/>
          </a:bodyPr>
          <a:lstStyle/>
          <a:p>
            <a:pPr>
              <a:spcBef>
                <a:spcPts val="500"/>
              </a:spcBef>
            </a:pPr>
            <a:r>
              <a:rPr lang="en-US" sz="1000" b="1" dirty="0">
                <a:solidFill>
                  <a:schemeClr val="tx1"/>
                </a:solidFill>
              </a:rPr>
              <a:t>Which Enrollment Steps Should a Secret Shopper Audit? </a:t>
            </a:r>
          </a:p>
        </p:txBody>
      </p:sp>
      <p:grpSp>
        <p:nvGrpSpPr>
          <p:cNvPr id="28" name="Group 27">
            <a:extLst>
              <a:ext uri="{FF2B5EF4-FFF2-40B4-BE49-F238E27FC236}">
                <a16:creationId xmlns:a16="http://schemas.microsoft.com/office/drawing/2014/main" id="{83ACAA19-CAF9-4D12-8049-6C3288BB2E84}"/>
              </a:ext>
            </a:extLst>
          </p:cNvPr>
          <p:cNvGrpSpPr/>
          <p:nvPr/>
        </p:nvGrpSpPr>
        <p:grpSpPr>
          <a:xfrm>
            <a:off x="553496" y="1804888"/>
            <a:ext cx="6057130" cy="675876"/>
            <a:chOff x="623069" y="1804888"/>
            <a:chExt cx="6057130" cy="675876"/>
          </a:xfrm>
        </p:grpSpPr>
        <p:sp>
          <p:nvSpPr>
            <p:cNvPr id="29" name="Rounded Rectangle 76">
              <a:extLst>
                <a:ext uri="{FF2B5EF4-FFF2-40B4-BE49-F238E27FC236}">
                  <a16:creationId xmlns:a16="http://schemas.microsoft.com/office/drawing/2014/main" id="{4C184F37-5688-4EF6-B36D-4C41D404BF91}"/>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ounded Rectangle 99">
              <a:extLst>
                <a:ext uri="{FF2B5EF4-FFF2-40B4-BE49-F238E27FC236}">
                  <a16:creationId xmlns:a16="http://schemas.microsoft.com/office/drawing/2014/main" id="{FB54DF2C-F2A5-44A2-81C4-5BD66BE7406F}"/>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What To Do During Your Visit? </a:t>
              </a:r>
              <a:endParaRPr lang="en-US" sz="900" dirty="0">
                <a:solidFill>
                  <a:schemeClr val="tx1"/>
                </a:solidFill>
              </a:endParaRPr>
            </a:p>
          </p:txBody>
        </p:sp>
        <p:sp>
          <p:nvSpPr>
            <p:cNvPr id="31" name="Isosceles Triangle 68">
              <a:extLst>
                <a:ext uri="{FF2B5EF4-FFF2-40B4-BE49-F238E27FC236}">
                  <a16:creationId xmlns:a16="http://schemas.microsoft.com/office/drawing/2014/main" id="{FB26C67F-C908-4D04-B411-36B58E48E321}"/>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2" name="Picture 31" descr="A close up of a logo&#10;&#10;Description automatically generated">
              <a:extLst>
                <a:ext uri="{FF2B5EF4-FFF2-40B4-BE49-F238E27FC236}">
                  <a16:creationId xmlns:a16="http://schemas.microsoft.com/office/drawing/2014/main" id="{112CBC8E-D3FB-4585-B4AB-B9FAAA3E7481}"/>
                </a:ext>
              </a:extLst>
            </p:cNvPr>
            <p:cNvPicPr>
              <a:picLocks noChangeAspect="1"/>
            </p:cNvPicPr>
            <p:nvPr/>
          </p:nvPicPr>
          <p:blipFill>
            <a:blip r:embed="rId10"/>
            <a:stretch>
              <a:fillRect/>
            </a:stretch>
          </p:blipFill>
          <p:spPr>
            <a:xfrm>
              <a:off x="698921" y="1928177"/>
              <a:ext cx="274320" cy="260604"/>
            </a:xfrm>
            <a:prstGeom prst="rect">
              <a:avLst/>
            </a:prstGeom>
          </p:spPr>
        </p:pic>
      </p:grpSp>
      <p:sp>
        <p:nvSpPr>
          <p:cNvPr id="33" name="Text Placeholder 9">
            <a:extLst>
              <a:ext uri="{FF2B5EF4-FFF2-40B4-BE49-F238E27FC236}">
                <a16:creationId xmlns:a16="http://schemas.microsoft.com/office/drawing/2014/main" id="{888B2579-987E-42E9-8660-853633A3F6F6}"/>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254733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ED32-6068-4BA4-9116-A82DEB5DF402}"/>
              </a:ext>
            </a:extLst>
          </p:cNvPr>
          <p:cNvSpPr>
            <a:spLocks noGrp="1"/>
          </p:cNvSpPr>
          <p:nvPr>
            <p:ph type="title"/>
          </p:nvPr>
        </p:nvSpPr>
        <p:spPr>
          <a:xfrm>
            <a:off x="1451412" y="5212660"/>
            <a:ext cx="5029200" cy="387798"/>
          </a:xfrm>
        </p:spPr>
        <p:txBody>
          <a:bodyPr/>
          <a:lstStyle/>
          <a:p>
            <a:r>
              <a:rPr lang="en-US" dirty="0"/>
              <a:t>During Your Visit</a:t>
            </a:r>
          </a:p>
        </p:txBody>
      </p:sp>
      <p:sp>
        <p:nvSpPr>
          <p:cNvPr id="3" name="Text Placeholder 2">
            <a:extLst>
              <a:ext uri="{FF2B5EF4-FFF2-40B4-BE49-F238E27FC236}">
                <a16:creationId xmlns:a16="http://schemas.microsoft.com/office/drawing/2014/main" id="{1277E4EC-9657-4BC9-A522-C840CCA22FFC}"/>
              </a:ext>
            </a:extLst>
          </p:cNvPr>
          <p:cNvSpPr>
            <a:spLocks noGrp="1"/>
          </p:cNvSpPr>
          <p:nvPr>
            <p:ph type="body" sz="quarter" idx="22"/>
          </p:nvPr>
        </p:nvSpPr>
        <p:spPr>
          <a:xfrm>
            <a:off x="1451412" y="5786992"/>
            <a:ext cx="5029200" cy="338554"/>
          </a:xfrm>
        </p:spPr>
        <p:txBody>
          <a:bodyPr/>
          <a:lstStyle/>
          <a:p>
            <a:r>
              <a:rPr lang="en-US" dirty="0"/>
              <a:t>Baseline Expectations, Instructions, and Checklists </a:t>
            </a:r>
            <a:br>
              <a:rPr lang="en-US" dirty="0"/>
            </a:br>
            <a:r>
              <a:rPr lang="en-US" dirty="0"/>
              <a:t>for Every Step of Onboarding </a:t>
            </a:r>
          </a:p>
        </p:txBody>
      </p:sp>
      <p:sp>
        <p:nvSpPr>
          <p:cNvPr id="4" name="Text Placeholder 3">
            <a:extLst>
              <a:ext uri="{FF2B5EF4-FFF2-40B4-BE49-F238E27FC236}">
                <a16:creationId xmlns:a16="http://schemas.microsoft.com/office/drawing/2014/main" id="{854E37C4-915F-41A0-B50A-3688C602308E}"/>
              </a:ext>
            </a:extLst>
          </p:cNvPr>
          <p:cNvSpPr>
            <a:spLocks noGrp="1"/>
          </p:cNvSpPr>
          <p:nvPr>
            <p:ph type="body" sz="quarter" idx="23"/>
          </p:nvPr>
        </p:nvSpPr>
        <p:spPr/>
        <p:txBody>
          <a:bodyPr/>
          <a:lstStyle/>
          <a:p>
            <a:endParaRPr lang="en-US"/>
          </a:p>
        </p:txBody>
      </p:sp>
      <p:sp>
        <p:nvSpPr>
          <p:cNvPr id="5" name="Text Placeholder 4">
            <a:extLst>
              <a:ext uri="{FF2B5EF4-FFF2-40B4-BE49-F238E27FC236}">
                <a16:creationId xmlns:a16="http://schemas.microsoft.com/office/drawing/2014/main" id="{A9388649-54D0-4334-8D44-DB08C98E0A7B}"/>
              </a:ext>
            </a:extLst>
          </p:cNvPr>
          <p:cNvSpPr>
            <a:spLocks noGrp="1"/>
          </p:cNvSpPr>
          <p:nvPr>
            <p:ph type="body" sz="quarter" idx="24"/>
          </p:nvPr>
        </p:nvSpPr>
        <p:spPr>
          <a:xfrm>
            <a:off x="5802712" y="6636850"/>
            <a:ext cx="692135" cy="205151"/>
          </a:xfrm>
        </p:spPr>
        <p:txBody>
          <a:bodyPr/>
          <a:lstStyle/>
          <a:p>
            <a:r>
              <a:rPr lang="en-US" dirty="0"/>
              <a:t>Section </a:t>
            </a:r>
          </a:p>
        </p:txBody>
      </p:sp>
      <p:sp>
        <p:nvSpPr>
          <p:cNvPr id="6" name="Text Placeholder 5">
            <a:extLst>
              <a:ext uri="{FF2B5EF4-FFF2-40B4-BE49-F238E27FC236}">
                <a16:creationId xmlns:a16="http://schemas.microsoft.com/office/drawing/2014/main" id="{DDF1F83C-3831-4E65-9DE4-B7FB9DAA9126}"/>
              </a:ext>
            </a:extLst>
          </p:cNvPr>
          <p:cNvSpPr>
            <a:spLocks noGrp="1"/>
          </p:cNvSpPr>
          <p:nvPr>
            <p:ph type="body" sz="quarter" idx="25"/>
          </p:nvPr>
        </p:nvSpPr>
        <p:spPr/>
        <p:txBody>
          <a:bodyPr/>
          <a:lstStyle/>
          <a:p>
            <a:r>
              <a:rPr lang="en-US" dirty="0"/>
              <a:t>1</a:t>
            </a:r>
          </a:p>
        </p:txBody>
      </p:sp>
    </p:spTree>
    <p:extLst>
      <p:ext uri="{BB962C8B-B14F-4D97-AF65-F5344CB8AC3E}">
        <p14:creationId xmlns:p14="http://schemas.microsoft.com/office/powerpoint/2010/main" val="38191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E9B1F-4E3B-4AE6-9569-D64947DCEC23}"/>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49FFBC37-50E1-4D17-BD2C-A5C4524FAF59}"/>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228B0E01-5FF4-4515-80B4-122F26D7662D}"/>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3D7A521F-1DBF-4E8D-9937-FBADB18DB531}"/>
              </a:ext>
            </a:extLst>
          </p:cNvPr>
          <p:cNvSpPr>
            <a:spLocks noGrp="1"/>
          </p:cNvSpPr>
          <p:nvPr>
            <p:ph type="title"/>
          </p:nvPr>
        </p:nvSpPr>
        <p:spPr/>
        <p:txBody>
          <a:bodyPr/>
          <a:lstStyle/>
          <a:p>
            <a:r>
              <a:rPr lang="en-US" dirty="0"/>
              <a:t>Welcome and Campus Navigation</a:t>
            </a:r>
          </a:p>
        </p:txBody>
      </p:sp>
      <p:sp>
        <p:nvSpPr>
          <p:cNvPr id="7" name="TextBox 6">
            <a:extLst>
              <a:ext uri="{FF2B5EF4-FFF2-40B4-BE49-F238E27FC236}">
                <a16:creationId xmlns:a16="http://schemas.microsoft.com/office/drawing/2014/main" id="{82B5FEDD-4059-4A04-A55F-86A750BAD6FA}"/>
              </a:ext>
            </a:extLst>
          </p:cNvPr>
          <p:cNvSpPr txBox="1"/>
          <p:nvPr/>
        </p:nvSpPr>
        <p:spPr bwMode="gray">
          <a:xfrm>
            <a:off x="508000" y="1882588"/>
            <a:ext cx="6751637" cy="3188052"/>
          </a:xfrm>
          <a:prstGeom prst="rect">
            <a:avLst/>
          </a:prstGeom>
          <a:noFill/>
        </p:spPr>
        <p:txBody>
          <a:bodyPr wrap="square" lIns="0" tIns="0" rIns="0" bIns="0" rtlCol="0">
            <a:spAutoFit/>
          </a:bodyPr>
          <a:lstStyle/>
          <a:p>
            <a:pPr>
              <a:spcBef>
                <a:spcPts val="500"/>
              </a:spcBef>
            </a:pPr>
            <a:r>
              <a:rPr lang="en-US" sz="900" b="1" i="1" dirty="0"/>
              <a:t>Baseline Expectations: </a:t>
            </a:r>
          </a:p>
          <a:p>
            <a:pPr>
              <a:spcBef>
                <a:spcPts val="500"/>
              </a:spcBef>
            </a:pPr>
            <a:r>
              <a:rPr lang="en-US" sz="900" dirty="0"/>
              <a:t>During the Welcome and Campus navigation phase, the baseline student experience is one in which students are able to navigate a new campus environment with ease. This means students can quickly find the correct starting point for application without asking passersby for assistance or wandering on campus without guidance. Campus environments (e.g., building facades, surrounding neighborhoods, construction, lawn upkeep, etc.) should not be considered but signage and available directions should be evaluated. </a:t>
            </a:r>
          </a:p>
          <a:p>
            <a:pPr>
              <a:spcBef>
                <a:spcPts val="500"/>
              </a:spcBef>
            </a:pPr>
            <a:endParaRPr lang="en-US" sz="900" dirty="0"/>
          </a:p>
          <a:p>
            <a:pPr>
              <a:spcBef>
                <a:spcPts val="500"/>
              </a:spcBef>
            </a:pPr>
            <a:r>
              <a:rPr lang="en-US" sz="900" b="1" i="1" dirty="0"/>
              <a:t>Instructions: </a:t>
            </a:r>
          </a:p>
          <a:p>
            <a:pPr>
              <a:spcBef>
                <a:spcPts val="500"/>
              </a:spcBef>
            </a:pPr>
            <a:endParaRPr lang="en-US" sz="900" b="1" i="1" dirty="0"/>
          </a:p>
          <a:p>
            <a:pPr marL="171450" indent="-171450">
              <a:spcBef>
                <a:spcPts val="1000"/>
              </a:spcBef>
              <a:buFont typeface="Arial" panose="020B0604020202020204" pitchFamily="34" charset="0"/>
              <a:buChar char="•"/>
            </a:pPr>
            <a:r>
              <a:rPr lang="en-US" sz="900" dirty="0"/>
              <a:t>With only GPS instructions guiding you, (you may visit the institution’s website before your visit to find the listed address for the institution), navigate to the college’s campus.</a:t>
            </a:r>
          </a:p>
          <a:p>
            <a:pPr marL="171450" indent="-171450">
              <a:spcBef>
                <a:spcPts val="1000"/>
              </a:spcBef>
              <a:buFont typeface="Arial" panose="020B0604020202020204" pitchFamily="34" charset="0"/>
              <a:buChar char="•"/>
            </a:pPr>
            <a:r>
              <a:rPr lang="en-US" sz="900" dirty="0"/>
              <a:t>After parking, proceed immediately to step 1 of enrollment (application), taking note of how intuitive it is </a:t>
            </a:r>
            <a:br>
              <a:rPr lang="en-US" sz="900" dirty="0"/>
            </a:br>
            <a:r>
              <a:rPr lang="en-US" sz="900" dirty="0"/>
              <a:t>to do so </a:t>
            </a:r>
          </a:p>
          <a:p>
            <a:pPr marL="171450" indent="-171450">
              <a:spcBef>
                <a:spcPts val="1000"/>
              </a:spcBef>
              <a:buFont typeface="Arial" panose="020B0604020202020204" pitchFamily="34" charset="0"/>
              <a:buChar char="•"/>
            </a:pPr>
            <a:r>
              <a:rPr lang="en-US" sz="900" dirty="0"/>
              <a:t>As you move throughout campus, pay attention to the ease (or difficulty) of proceeding from one enrollment step to another</a:t>
            </a:r>
          </a:p>
          <a:p>
            <a:pPr marL="171450" indent="-171450">
              <a:spcBef>
                <a:spcPts val="1000"/>
              </a:spcBef>
              <a:buFont typeface="Arial" panose="020B0604020202020204" pitchFamily="34" charset="0"/>
              <a:buChar char="•"/>
            </a:pPr>
            <a:r>
              <a:rPr lang="en-US" sz="900" dirty="0"/>
              <a:t>Take note of directions provided in-person as well as signage</a:t>
            </a:r>
          </a:p>
          <a:p>
            <a:pPr>
              <a:spcBef>
                <a:spcPts val="500"/>
              </a:spcBef>
            </a:pPr>
            <a:endParaRPr lang="en-US" sz="900" dirty="0"/>
          </a:p>
        </p:txBody>
      </p:sp>
      <p:sp>
        <p:nvSpPr>
          <p:cNvPr id="14" name="Rectangle 13">
            <a:extLst>
              <a:ext uri="{FF2B5EF4-FFF2-40B4-BE49-F238E27FC236}">
                <a16:creationId xmlns:a16="http://schemas.microsoft.com/office/drawing/2014/main" id="{B5332EB5-16B9-49A4-ACAB-5DC1BA9B086F}"/>
              </a:ext>
            </a:extLst>
          </p:cNvPr>
          <p:cNvSpPr/>
          <p:nvPr/>
        </p:nvSpPr>
        <p:spPr bwMode="gray">
          <a:xfrm>
            <a:off x="515309" y="5449679"/>
            <a:ext cx="6751637" cy="3511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654ADB-3F5D-4582-B461-0AD18BD9B0F5}"/>
              </a:ext>
            </a:extLst>
          </p:cNvPr>
          <p:cNvSpPr/>
          <p:nvPr/>
        </p:nvSpPr>
        <p:spPr bwMode="gray">
          <a:xfrm>
            <a:off x="6612163" y="600114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683371-B431-4B89-B787-17C486E26C4D}"/>
              </a:ext>
            </a:extLst>
          </p:cNvPr>
          <p:cNvSpPr/>
          <p:nvPr/>
        </p:nvSpPr>
        <p:spPr bwMode="gray">
          <a:xfrm>
            <a:off x="6612163" y="639758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6D05ED-05CC-4C5D-8EF0-9C6BDE33F6C8}"/>
              </a:ext>
            </a:extLst>
          </p:cNvPr>
          <p:cNvSpPr/>
          <p:nvPr/>
        </p:nvSpPr>
        <p:spPr bwMode="gray">
          <a:xfrm>
            <a:off x="6612163" y="686477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84BC9-9E37-4931-8A50-6B11234F3DA7}"/>
              </a:ext>
            </a:extLst>
          </p:cNvPr>
          <p:cNvSpPr/>
          <p:nvPr/>
        </p:nvSpPr>
        <p:spPr bwMode="gray">
          <a:xfrm>
            <a:off x="6612163" y="733570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455215-CD19-41A4-B38E-B9432CCAC11A}"/>
              </a:ext>
            </a:extLst>
          </p:cNvPr>
          <p:cNvSpPr/>
          <p:nvPr/>
        </p:nvSpPr>
        <p:spPr bwMode="gray">
          <a:xfrm>
            <a:off x="6612163" y="774416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7954E5-E414-4A17-AEF1-7846815E0497}"/>
              </a:ext>
            </a:extLst>
          </p:cNvPr>
          <p:cNvSpPr/>
          <p:nvPr/>
        </p:nvSpPr>
        <p:spPr bwMode="gray">
          <a:xfrm>
            <a:off x="6612163" y="814854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1F5A8C-2534-4E1F-B34E-BD060792525A}"/>
              </a:ext>
            </a:extLst>
          </p:cNvPr>
          <p:cNvSpPr txBox="1"/>
          <p:nvPr/>
        </p:nvSpPr>
        <p:spPr bwMode="gray">
          <a:xfrm>
            <a:off x="819304" y="5620042"/>
            <a:ext cx="6835355" cy="2911053"/>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900" b="1" i="1" dirty="0"/>
          </a:p>
          <a:p>
            <a:pPr marL="171450" indent="-171450">
              <a:spcBef>
                <a:spcPts val="500"/>
              </a:spcBef>
              <a:buFont typeface="Arial" panose="020B0604020202020204" pitchFamily="34" charset="0"/>
              <a:buChar char="•"/>
            </a:pPr>
            <a:r>
              <a:rPr lang="en-US" sz="900" dirty="0"/>
              <a:t>Is it obvious that you are on the institution’s campus when the GPS directions conclude?</a:t>
            </a:r>
          </a:p>
          <a:p>
            <a:pPr>
              <a:spcBef>
                <a:spcPts val="500"/>
              </a:spcBef>
            </a:pPr>
            <a:endParaRPr lang="en-US" sz="900" dirty="0"/>
          </a:p>
          <a:p>
            <a:pPr marL="171450" indent="-171450">
              <a:spcBef>
                <a:spcPts val="500"/>
              </a:spcBef>
              <a:buFont typeface="Arial" panose="020B0604020202020204" pitchFamily="34" charset="0"/>
              <a:buChar char="•"/>
            </a:pPr>
            <a:r>
              <a:rPr lang="en-US" sz="900" dirty="0"/>
              <a:t>Is both student and visitor parking provided and explicitly marked?</a:t>
            </a:r>
          </a:p>
          <a:p>
            <a:pPr>
              <a:spcBef>
                <a:spcPts val="500"/>
              </a:spcBef>
            </a:pPr>
            <a:endParaRPr lang="en-US" sz="900" dirty="0"/>
          </a:p>
          <a:p>
            <a:pPr marL="171450" indent="-171450">
              <a:spcBef>
                <a:spcPts val="500"/>
              </a:spcBef>
              <a:buFont typeface="Arial" panose="020B0604020202020204" pitchFamily="34" charset="0"/>
              <a:buChar char="•"/>
            </a:pPr>
            <a:r>
              <a:rPr lang="en-US" sz="900" dirty="0"/>
              <a:t>Are there signs directing prospective students to step 1 of enrollment </a:t>
            </a:r>
            <a:br>
              <a:rPr lang="en-US" sz="900" dirty="0"/>
            </a:br>
            <a:r>
              <a:rPr lang="en-US" sz="900" dirty="0"/>
              <a:t>(i.e. “new students start here” or easily identifiable admissions offices)?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campus offices clearly and consistently marked?</a:t>
            </a:r>
          </a:p>
          <a:p>
            <a:pPr>
              <a:spcBef>
                <a:spcPts val="500"/>
              </a:spcBef>
            </a:pPr>
            <a:endParaRPr lang="en-US" sz="900" dirty="0"/>
          </a:p>
          <a:p>
            <a:pPr marL="171450" indent="-171450">
              <a:spcBef>
                <a:spcPts val="500"/>
              </a:spcBef>
              <a:buFont typeface="Arial" panose="020B0604020202020204" pitchFamily="34" charset="0"/>
              <a:buChar char="•"/>
            </a:pPr>
            <a:r>
              <a:rPr lang="en-US" sz="900" dirty="0"/>
              <a:t>Are staff available throughout your visit to help provide directions? </a:t>
            </a:r>
          </a:p>
          <a:p>
            <a:pPr>
              <a:spcBef>
                <a:spcPts val="500"/>
              </a:spcBef>
            </a:pPr>
            <a:endParaRPr lang="en-US" sz="900" dirty="0"/>
          </a:p>
          <a:p>
            <a:pPr marL="171450" indent="-171450">
              <a:spcBef>
                <a:spcPts val="500"/>
              </a:spcBef>
              <a:buFont typeface="Arial" panose="020B0604020202020204" pitchFamily="34" charset="0"/>
              <a:buChar char="•"/>
            </a:pPr>
            <a:r>
              <a:rPr lang="en-US" sz="900" dirty="0"/>
              <a:t>Are you being proactively guided to complete further enrollment steps?</a:t>
            </a:r>
          </a:p>
          <a:p>
            <a:pPr>
              <a:spcBef>
                <a:spcPts val="500"/>
              </a:spcBef>
            </a:pPr>
            <a:endParaRPr lang="en-US" sz="900" dirty="0" err="1">
              <a:solidFill>
                <a:schemeClr val="tx1"/>
              </a:solidFill>
            </a:endParaRPr>
          </a:p>
        </p:txBody>
      </p:sp>
      <p:sp>
        <p:nvSpPr>
          <p:cNvPr id="22" name="Text Placeholder 9">
            <a:extLst>
              <a:ext uri="{FF2B5EF4-FFF2-40B4-BE49-F238E27FC236}">
                <a16:creationId xmlns:a16="http://schemas.microsoft.com/office/drawing/2014/main" id="{76077A94-1EEB-4E95-9059-6EAD9E093ECB}"/>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4" name="TextBox 3">
            <a:extLst>
              <a:ext uri="{FF2B5EF4-FFF2-40B4-BE49-F238E27FC236}">
                <a16:creationId xmlns:a16="http://schemas.microsoft.com/office/drawing/2014/main" id="{EA13BC2F-6EDA-4A88-8FED-A4D2E2C4FD43}"/>
              </a:ext>
            </a:extLst>
          </p:cNvPr>
          <p:cNvSpPr txBox="1"/>
          <p:nvPr/>
        </p:nvSpPr>
        <p:spPr bwMode="gray">
          <a:xfrm>
            <a:off x="6269554" y="5749856"/>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197932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5FF95-3C74-49B6-B2DF-6BAF7262801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6CFB8A34-050B-4DF1-A4C0-33A4922BC45B}"/>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p:txBody>
          <a:bodyPr/>
          <a:lstStyle/>
          <a:p>
            <a:r>
              <a:rPr lang="en-US" dirty="0"/>
              <a:t>Welcome and Campus Navigation Notes</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610139"/>
            <a:ext cx="6751637" cy="415498"/>
          </a:xfrm>
          <a:prstGeom prst="rect">
            <a:avLst/>
          </a:prstGeom>
          <a:noFill/>
        </p:spPr>
        <p:txBody>
          <a:bodyPr wrap="square" lIns="0" tIns="0" rIns="0" bIns="0" rtlCol="0">
            <a:spAutoFit/>
          </a:bodyPr>
          <a:lstStyle/>
          <a:p>
            <a:pPr>
              <a:spcBef>
                <a:spcPts val="500"/>
              </a:spcBef>
            </a:pPr>
            <a:r>
              <a:rPr lang="en-US" sz="900" b="1" i="1" dirty="0"/>
              <a:t>Use the space provided below to note your general experience in Welcome and Campus Navigation. For example, describe the quality of your interactions and anything not captured by the checklist on the previous page</a:t>
            </a:r>
            <a:r>
              <a:rPr lang="en-US" sz="900" dirty="0"/>
              <a: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53249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16A7AA1D-4D24-465D-B75E-03CB9F2019B5}"/>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2944452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Template 010720" id="{FADC72FC-8CFD-4585-9F4D-E756C14E0FAD}" vid="{759FD563-F341-41C6-92BE-158000E97983}"/>
    </a:ext>
  </a:extLst>
</a:theme>
</file>

<file path=ppt/theme/theme2.xml><?xml version="1.0" encoding="utf-8"?>
<a:theme xmlns:a="http://schemas.openxmlformats.org/drawingml/2006/main" name="1_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Template 010720" id="{FADC72FC-8CFD-4585-9F4D-E756C14E0FAD}" vid="{759FD563-F341-41C6-92BE-158000E979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EAB3 Portrait Template 010820</Template>
  <TotalTime>0</TotalTime>
  <Words>4245</Words>
  <Application>Microsoft Office PowerPoint</Application>
  <PresentationFormat>Custom</PresentationFormat>
  <Paragraphs>334</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Rockwell</vt:lpstr>
      <vt:lpstr>Verdana</vt:lpstr>
      <vt:lpstr>EAB3 Portrait Standard</vt:lpstr>
      <vt:lpstr>1_EAB3 Portrait Standard</vt:lpstr>
      <vt:lpstr>Enrollment Pain Point  Self-Audit</vt:lpstr>
      <vt:lpstr>Community College Executive Forum</vt:lpstr>
      <vt:lpstr>Table of Contents</vt:lpstr>
      <vt:lpstr>Introduction to Enrollment Pain Point Audit </vt:lpstr>
      <vt:lpstr>Secret Shopper Profile and Pre-Visit Questions</vt:lpstr>
      <vt:lpstr>Instructions for Your Self-Audit </vt:lpstr>
      <vt:lpstr>During Your Visit</vt:lpstr>
      <vt:lpstr>Welcome and Campus Navigation</vt:lpstr>
      <vt:lpstr>Welcome and Campus Navigation Notes</vt:lpstr>
      <vt:lpstr>Application and Admissions</vt:lpstr>
      <vt:lpstr>Application and Admissions Notes</vt:lpstr>
      <vt:lpstr>Placement Testing</vt:lpstr>
      <vt:lpstr>Placement Testing Notes</vt:lpstr>
      <vt:lpstr>Advising and Career Counseling</vt:lpstr>
      <vt:lpstr>Advising and Career Counseling Notes</vt:lpstr>
      <vt:lpstr>Financial Aid</vt:lpstr>
      <vt:lpstr>Financial Aid Notes</vt:lpstr>
      <vt:lpstr>Orientation</vt:lpstr>
      <vt:lpstr>Orientation Notes</vt:lpstr>
      <vt:lpstr>Scheduling and Registration</vt:lpstr>
      <vt:lpstr>Scheduling and Registration Notes</vt:lpstr>
      <vt:lpstr>Payment and Business Office</vt:lpstr>
      <vt:lpstr>Payment and Business Office Notes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2020-02-10T14:52:31Z</dcterms:created>
  <dcterms:modified xsi:type="dcterms:W3CDTF">2020-05-04T17:32:05Z</dcterms:modified>
</cp:coreProperties>
</file>