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7"/>
  </p:notesMasterIdLst>
  <p:handoutMasterIdLst>
    <p:handoutMasterId r:id="rId8"/>
  </p:handoutMasterIdLst>
  <p:sldIdLst>
    <p:sldId id="267" r:id="rId2"/>
    <p:sldId id="1727" r:id="rId3"/>
    <p:sldId id="347" r:id="rId4"/>
    <p:sldId id="1498" r:id="rId5"/>
    <p:sldId id="366" r:id="rId6"/>
  </p:sldIdLst>
  <p:sldSz cx="6400800" cy="4800600"/>
  <p:notesSz cx="6858000" cy="9144000"/>
  <p:custDataLst>
    <p:tags r:id="rId9"/>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showGuides="1">
      <p:cViewPr varScale="1">
        <p:scale>
          <a:sx n="113" d="100"/>
          <a:sy n="113" d="100"/>
        </p:scale>
        <p:origin x="108" y="8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8/10/2020</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8/10/2020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a:t>
            </a:r>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174148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will notice the video and mic options are muted to keep the sound quality as clear as possible. We also want to make sure we follow-up with each individual, so please be sure to type any questions or comments you have into the Q&amp;A box and a member of our team will be in touch. I’m going to try to address as many of your questions as I can during the presentation, but if I miss yours, please note that someone will be in touch with you. </a:t>
            </a:r>
          </a:p>
          <a:p>
            <a:r>
              <a:rPr lang="en-US" sz="1200" dirty="0"/>
              <a:t>[</a:t>
            </a:r>
            <a:r>
              <a:rPr lang="en-US" sz="1200" b="1" dirty="0"/>
              <a:t>Presenter</a:t>
            </a:r>
            <a:r>
              <a:rPr lang="en-US" sz="1200" dirty="0"/>
              <a:t> to switch slide and begin content]</a:t>
            </a:r>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470443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0068" y="761673"/>
            <a:ext cx="2562920" cy="1922189"/>
          </a:xfrm>
          <a:prstGeom prst="rect">
            <a:avLst/>
          </a:prstGeom>
          <a:ln w="12700">
            <a:solidFill>
              <a:schemeClr val="accent1"/>
            </a:solidFill>
          </a:ln>
        </p:spPr>
      </p:pic>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May 2020 </a:t>
            </a:r>
            <a:r>
              <a:rPr lang="en-US" sz="1400" b="1" baseline="0" dirty="0">
                <a:solidFill>
                  <a:schemeClr val="bg1"/>
                </a:solidFill>
              </a:rPr>
              <a:t>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3" name="TextBox 2">
            <a:extLst>
              <a:ext uri="{FF2B5EF4-FFF2-40B4-BE49-F238E27FC236}">
                <a16:creationId xmlns:a16="http://schemas.microsoft.com/office/drawing/2014/main" id="{192AFEB7-70E7-E440-93F6-F2455C6E4835}"/>
              </a:ext>
            </a:extLst>
          </p:cNvPr>
          <p:cNvSpPr txBox="1"/>
          <p:nvPr userDrawn="1"/>
        </p:nvSpPr>
        <p:spPr>
          <a:xfrm>
            <a:off x="4296427" y="100421"/>
            <a:ext cx="1826561" cy="276999"/>
          </a:xfrm>
          <a:prstGeom prst="rect">
            <a:avLst/>
          </a:prstGeom>
          <a:noFill/>
        </p:spPr>
        <p:txBody>
          <a:bodyPr wrap="square" lIns="0" tIns="0" rIns="0" bIns="0" rtlCol="0">
            <a:spAutoFit/>
          </a:bodyPr>
          <a:lstStyle/>
          <a:p>
            <a:pPr>
              <a:spcBef>
                <a:spcPts val="200"/>
              </a:spcBef>
            </a:pPr>
            <a:r>
              <a:rPr lang="en-US" sz="900" b="1" dirty="0">
                <a:solidFill>
                  <a:schemeClr val="bg1"/>
                </a:solidFill>
              </a:rPr>
              <a:t>Main edits: </a:t>
            </a:r>
            <a:r>
              <a:rPr lang="en-US" sz="900" dirty="0">
                <a:solidFill>
                  <a:schemeClr val="bg1"/>
                </a:solidFill>
              </a:rPr>
              <a:t>updated EAB COVID-19 hot topics one-pager</a:t>
            </a:r>
          </a:p>
        </p:txBody>
      </p:sp>
      <p:sp>
        <p:nvSpPr>
          <p:cNvPr id="21" name="TextBox 20">
            <a:extLst>
              <a:ext uri="{FF2B5EF4-FFF2-40B4-BE49-F238E27FC236}">
                <a16:creationId xmlns:a16="http://schemas.microsoft.com/office/drawing/2014/main" id="{70A56BD2-EC11-EF41-9018-AB04C7BCA76C}"/>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24" name="Isosceles Triangle 14">
            <a:extLst>
              <a:ext uri="{FF2B5EF4-FFF2-40B4-BE49-F238E27FC236}">
                <a16:creationId xmlns:a16="http://schemas.microsoft.com/office/drawing/2014/main" id="{9828690F-6767-C44F-81DA-E38AD83E9885}"/>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74" r:id="rId5"/>
    <p:sldLayoutId id="2147483657" r:id="rId6"/>
    <p:sldLayoutId id="2147483658" r:id="rId7"/>
    <p:sldLayoutId id="2147483659"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rquillard@eab.co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attachment.eab.com/wp-content/uploads/2019/07/Designing-and-Implementing-Targeted-Advising-Campaigns-Toolkit.pdf" TargetMode="Externa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hyperlink" Target="https://support.gradesfirst.com/hc/en-us/article_attachments/360079026873/Advanced_Search_User_Guide_5.pdf" TargetMode="External"/><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812800" y="2203377"/>
            <a:ext cx="4389120" cy="692497"/>
          </a:xfrm>
        </p:spPr>
        <p:txBody>
          <a:bodyPr/>
          <a:lstStyle/>
          <a:p>
            <a:r>
              <a:rPr lang="en-US" dirty="0"/>
              <a:t>Using Navigate Insights for Student-Centered Support</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p:txBody>
          <a:bodyPr/>
          <a:lstStyle/>
          <a:p>
            <a:r>
              <a:rPr lang="en-US" dirty="0"/>
              <a:t>Student Success Collaborative</a:t>
            </a:r>
          </a:p>
        </p:txBody>
      </p:sp>
    </p:spTree>
    <p:extLst>
      <p:ext uri="{BB962C8B-B14F-4D97-AF65-F5344CB8AC3E}">
        <p14:creationId xmlns:p14="http://schemas.microsoft.com/office/powerpoint/2010/main" val="156789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09B471-3B22-4629-9598-260EFC465116}"/>
              </a:ext>
            </a:extLst>
          </p:cNvPr>
          <p:cNvSpPr>
            <a:spLocks noGrp="1"/>
          </p:cNvSpPr>
          <p:nvPr>
            <p:ph type="title"/>
          </p:nvPr>
        </p:nvSpPr>
        <p:spPr/>
        <p:txBody>
          <a:bodyPr/>
          <a:lstStyle/>
          <a:p>
            <a:r>
              <a:rPr lang="en-US" dirty="0"/>
              <a:t>Using Zoom</a:t>
            </a:r>
          </a:p>
        </p:txBody>
      </p:sp>
      <p:sp>
        <p:nvSpPr>
          <p:cNvPr id="4" name="Text Placeholder 3">
            <a:extLst>
              <a:ext uri="{FF2B5EF4-FFF2-40B4-BE49-F238E27FC236}">
                <a16:creationId xmlns:a16="http://schemas.microsoft.com/office/drawing/2014/main" id="{62FE5BA7-2ACA-4BB2-8271-F67B9096D427}"/>
              </a:ext>
            </a:extLst>
          </p:cNvPr>
          <p:cNvSpPr>
            <a:spLocks noGrp="1"/>
          </p:cNvSpPr>
          <p:nvPr>
            <p:ph type="body" sz="quarter" idx="16"/>
          </p:nvPr>
        </p:nvSpPr>
        <p:spPr/>
        <p:txBody>
          <a:bodyPr/>
          <a:lstStyle/>
          <a:p>
            <a:r>
              <a:rPr lang="en-US" b="1" dirty="0"/>
              <a:t>Audio Options</a:t>
            </a:r>
          </a:p>
        </p:txBody>
      </p:sp>
      <p:sp>
        <p:nvSpPr>
          <p:cNvPr id="8" name="Text Placeholder 7">
            <a:extLst>
              <a:ext uri="{FF2B5EF4-FFF2-40B4-BE49-F238E27FC236}">
                <a16:creationId xmlns:a16="http://schemas.microsoft.com/office/drawing/2014/main" id="{0C890299-866C-4A86-B454-53CC415444A4}"/>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A0B65BAC-7AE4-45C1-8828-8DF0CF610111}"/>
              </a:ext>
            </a:extLst>
          </p:cNvPr>
          <p:cNvSpPr>
            <a:spLocks noGrp="1"/>
          </p:cNvSpPr>
          <p:nvPr>
            <p:ph type="body" sz="quarter" idx="18"/>
          </p:nvPr>
        </p:nvSpPr>
        <p:spPr/>
        <p:txBody>
          <a:bodyPr/>
          <a:lstStyle/>
          <a:p>
            <a:endParaRPr lang="en-US"/>
          </a:p>
        </p:txBody>
      </p:sp>
      <p:pic>
        <p:nvPicPr>
          <p:cNvPr id="16" name="Picture 15">
            <a:extLst>
              <a:ext uri="{FF2B5EF4-FFF2-40B4-BE49-F238E27FC236}">
                <a16:creationId xmlns:a16="http://schemas.microsoft.com/office/drawing/2014/main" id="{FE0F5151-337C-4173-9A1E-B8B121C36A54}"/>
              </a:ext>
            </a:extLst>
          </p:cNvPr>
          <p:cNvPicPr>
            <a:picLocks noChangeAspect="1"/>
          </p:cNvPicPr>
          <p:nvPr/>
        </p:nvPicPr>
        <p:blipFill rotWithShape="1">
          <a:blip r:embed="rId3"/>
          <a:srcRect t="1238"/>
          <a:stretch/>
        </p:blipFill>
        <p:spPr>
          <a:xfrm>
            <a:off x="279056" y="1408128"/>
            <a:ext cx="3339740" cy="2562819"/>
          </a:xfrm>
          <a:prstGeom prst="rect">
            <a:avLst/>
          </a:prstGeom>
          <a:ln>
            <a:solidFill>
              <a:schemeClr val="accent5"/>
            </a:solidFill>
          </a:ln>
        </p:spPr>
      </p:pic>
      <p:sp>
        <p:nvSpPr>
          <p:cNvPr id="2" name="Rectangle 1">
            <a:extLst>
              <a:ext uri="{FF2B5EF4-FFF2-40B4-BE49-F238E27FC236}">
                <a16:creationId xmlns:a16="http://schemas.microsoft.com/office/drawing/2014/main" id="{0B49313A-F6DD-40C9-A62F-14A343DC0270}"/>
              </a:ext>
            </a:extLst>
          </p:cNvPr>
          <p:cNvSpPr/>
          <p:nvPr/>
        </p:nvSpPr>
        <p:spPr>
          <a:xfrm>
            <a:off x="196453" y="1025876"/>
            <a:ext cx="5089922" cy="255134"/>
          </a:xfrm>
          <a:prstGeom prst="rect">
            <a:avLst/>
          </a:prstGeom>
        </p:spPr>
        <p:txBody>
          <a:bodyPr wrap="square">
            <a:spAutoFit/>
          </a:bodyPr>
          <a:lstStyle/>
          <a:p>
            <a:pPr>
              <a:spcBef>
                <a:spcPts val="500"/>
              </a:spcBef>
            </a:pPr>
            <a:r>
              <a:rPr lang="en-US" dirty="0">
                <a:solidFill>
                  <a:schemeClr val="bg1"/>
                </a:solidFill>
              </a:rPr>
              <a:t>Refer to the webinar confirmation email you received in your inbox. </a:t>
            </a:r>
          </a:p>
        </p:txBody>
      </p:sp>
      <p:sp>
        <p:nvSpPr>
          <p:cNvPr id="17" name="Text Placeholder 5">
            <a:extLst>
              <a:ext uri="{FF2B5EF4-FFF2-40B4-BE49-F238E27FC236}">
                <a16:creationId xmlns:a16="http://schemas.microsoft.com/office/drawing/2014/main" id="{4185F0B4-B5F6-46E5-AD25-E7FEECA71D47}"/>
              </a:ext>
            </a:extLst>
          </p:cNvPr>
          <p:cNvSpPr txBox="1">
            <a:spLocks/>
          </p:cNvSpPr>
          <p:nvPr/>
        </p:nvSpPr>
        <p:spPr>
          <a:xfrm>
            <a:off x="3737125" y="2724300"/>
            <a:ext cx="3045052" cy="241608"/>
          </a:xfrm>
          <a:prstGeom prst="rect">
            <a:avLst/>
          </a:prstGeom>
        </p:spPr>
        <p:txBody>
          <a:bodyPr lIns="0" tIns="0" rIns="0" bIns="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lnSpc>
                <a:spcPct val="100000"/>
              </a:lnSpc>
              <a:spcBef>
                <a:spcPts val="500"/>
              </a:spcBef>
              <a:spcAft>
                <a:spcPts val="0"/>
              </a:spcAft>
              <a:buClrTx/>
              <a:buSzTx/>
              <a:buNone/>
              <a:tabLst/>
              <a:defRPr/>
            </a:pPr>
            <a:r>
              <a:rPr kumimoji="0" lang="en-US" sz="1050" b="1" i="0" u="none" strike="noStrike" kern="1200" cap="none" spc="0" normalizeH="0" baseline="0" noProof="0" dirty="0">
                <a:ln>
                  <a:noFill/>
                </a:ln>
                <a:solidFill>
                  <a:schemeClr val="bg1"/>
                </a:solidFill>
                <a:effectLst/>
                <a:uLnTx/>
                <a:uFillTx/>
              </a:rPr>
              <a:t>Using</a:t>
            </a:r>
            <a:r>
              <a:rPr kumimoji="0" lang="en-US" sz="1050" b="1" i="0" u="none" strike="noStrike" kern="1200" cap="none" spc="0" normalizeH="0" noProof="0" dirty="0">
                <a:ln>
                  <a:noFill/>
                </a:ln>
                <a:solidFill>
                  <a:schemeClr val="bg1"/>
                </a:solidFill>
                <a:effectLst/>
                <a:uLnTx/>
                <a:uFillTx/>
              </a:rPr>
              <a:t> Your</a:t>
            </a:r>
            <a:r>
              <a:rPr kumimoji="0" lang="en-US" sz="1050" b="1" i="0" u="none" strike="noStrike" kern="1200" cap="none" spc="0" normalizeH="0" baseline="0" noProof="0" dirty="0">
                <a:ln>
                  <a:noFill/>
                </a:ln>
                <a:solidFill>
                  <a:schemeClr val="bg1"/>
                </a:solidFill>
                <a:effectLst/>
                <a:uLnTx/>
                <a:uFillTx/>
              </a:rPr>
              <a:t> Telephone</a:t>
            </a:r>
          </a:p>
        </p:txBody>
      </p:sp>
      <p:sp>
        <p:nvSpPr>
          <p:cNvPr id="20" name="TextBox 19">
            <a:extLst>
              <a:ext uri="{FF2B5EF4-FFF2-40B4-BE49-F238E27FC236}">
                <a16:creationId xmlns:a16="http://schemas.microsoft.com/office/drawing/2014/main" id="{1A4D43C1-7EAA-4215-97BA-81CC84F271C6}"/>
              </a:ext>
            </a:extLst>
          </p:cNvPr>
          <p:cNvSpPr txBox="1"/>
          <p:nvPr/>
        </p:nvSpPr>
        <p:spPr>
          <a:xfrm>
            <a:off x="3737125" y="2965907"/>
            <a:ext cx="2463980" cy="426221"/>
          </a:xfrm>
          <a:prstGeom prst="rect">
            <a:avLst/>
          </a:prstGeom>
          <a:noFill/>
        </p:spPr>
        <p:txBody>
          <a:bodyPr wrap="square" lIns="41005" tIns="0" rIns="41005" bIns="0" rtlCol="0">
            <a:spAutoFit/>
          </a:bodyPr>
          <a:lstStyle/>
          <a:p>
            <a:pPr defTabSz="1312734" fontAlgn="base">
              <a:spcBef>
                <a:spcPct val="20000"/>
              </a:spcBef>
              <a:spcAft>
                <a:spcPct val="0"/>
              </a:spcAft>
              <a:defRPr/>
            </a:pPr>
            <a:r>
              <a:rPr lang="en-US" sz="900" kern="0" dirty="0">
                <a:solidFill>
                  <a:schemeClr val="bg1"/>
                </a:solidFill>
                <a:cs typeface="Arial" pitchFamily="34" charset="0"/>
              </a:rPr>
              <a:t>If you select the “Phone Call” option, please dial in with the phone number and access code provided.</a:t>
            </a:r>
          </a:p>
        </p:txBody>
      </p:sp>
      <p:sp>
        <p:nvSpPr>
          <p:cNvPr id="21" name="TextBox 20">
            <a:extLst>
              <a:ext uri="{FF2B5EF4-FFF2-40B4-BE49-F238E27FC236}">
                <a16:creationId xmlns:a16="http://schemas.microsoft.com/office/drawing/2014/main" id="{FBCFAB9E-0453-4942-AD98-5BE55061809A}"/>
              </a:ext>
            </a:extLst>
          </p:cNvPr>
          <p:cNvSpPr txBox="1"/>
          <p:nvPr/>
        </p:nvSpPr>
        <p:spPr>
          <a:xfrm>
            <a:off x="3737125" y="1721077"/>
            <a:ext cx="2523041" cy="415498"/>
          </a:xfrm>
          <a:prstGeom prst="rect">
            <a:avLst/>
          </a:prstGeom>
          <a:noFill/>
        </p:spPr>
        <p:txBody>
          <a:bodyPr wrap="square" lIns="41005" tIns="0" rIns="41005" bIns="0" rtlCol="0">
            <a:spAutoFit/>
          </a:bodyPr>
          <a:lstStyle/>
          <a:p>
            <a:pPr marL="0" marR="0" lvl="0" indent="0" defTabSz="1312734" eaLnBrk="1" fontAlgn="auto" latinLnBrk="0" hangingPunct="1">
              <a:lnSpc>
                <a:spcPct val="100000"/>
              </a:lnSpc>
              <a:spcBef>
                <a:spcPct val="2000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cs typeface="Arial" pitchFamily="34" charset="0"/>
              </a:rPr>
              <a:t>If you select the </a:t>
            </a:r>
            <a:r>
              <a:rPr lang="en-US" sz="900" kern="0" dirty="0">
                <a:solidFill>
                  <a:schemeClr val="bg1"/>
                </a:solidFill>
                <a:cs typeface="Arial" pitchFamily="34" charset="0"/>
              </a:rPr>
              <a:t>“Computer Audio</a:t>
            </a:r>
            <a:r>
              <a:rPr kumimoji="0" lang="en-US" sz="900" b="0" i="0" u="none" strike="noStrike" kern="0" cap="none" spc="0" normalizeH="0" baseline="0" noProof="0" dirty="0">
                <a:ln>
                  <a:noFill/>
                </a:ln>
                <a:solidFill>
                  <a:schemeClr val="bg1"/>
                </a:solidFill>
                <a:effectLst/>
                <a:uLnTx/>
                <a:uFillTx/>
                <a:cs typeface="Arial" pitchFamily="34" charset="0"/>
              </a:rPr>
              <a:t>” option, please be sure that your speakers</a:t>
            </a:r>
            <a:r>
              <a:rPr kumimoji="0" lang="en-US" sz="900" b="0" i="0" u="none" strike="noStrike" kern="0" cap="none" spc="0" normalizeH="0" noProof="0" dirty="0">
                <a:ln>
                  <a:noFill/>
                </a:ln>
                <a:solidFill>
                  <a:schemeClr val="bg1"/>
                </a:solidFill>
                <a:effectLst/>
                <a:uLnTx/>
                <a:uFillTx/>
                <a:cs typeface="Arial" pitchFamily="34" charset="0"/>
              </a:rPr>
              <a:t> or h</a:t>
            </a:r>
            <a:r>
              <a:rPr kumimoji="0" lang="en-US" sz="900" b="0" i="0" u="none" strike="noStrike" kern="0" cap="none" spc="0" normalizeH="0" baseline="0" noProof="0" dirty="0">
                <a:ln>
                  <a:noFill/>
                </a:ln>
                <a:solidFill>
                  <a:schemeClr val="bg1"/>
                </a:solidFill>
                <a:effectLst/>
                <a:uLnTx/>
                <a:uFillTx/>
                <a:cs typeface="Arial" pitchFamily="34" charset="0"/>
              </a:rPr>
              <a:t>eadphones are connected</a:t>
            </a:r>
            <a:r>
              <a:rPr lang="en-US" sz="900" kern="0" dirty="0">
                <a:solidFill>
                  <a:schemeClr val="bg1"/>
                </a:solidFill>
                <a:cs typeface="Arial" pitchFamily="34" charset="0"/>
              </a:rPr>
              <a:t>.</a:t>
            </a:r>
            <a:endParaRPr kumimoji="0" lang="en-US" sz="900" b="0" i="0" u="none" strike="noStrike" kern="0" cap="none" spc="0" normalizeH="0" baseline="0" noProof="0" dirty="0">
              <a:ln>
                <a:noFill/>
              </a:ln>
              <a:solidFill>
                <a:schemeClr val="bg1"/>
              </a:solidFill>
              <a:effectLst/>
              <a:uLnTx/>
              <a:uFillTx/>
            </a:endParaRPr>
          </a:p>
        </p:txBody>
      </p:sp>
      <p:sp>
        <p:nvSpPr>
          <p:cNvPr id="22" name="Text Placeholder 5">
            <a:extLst>
              <a:ext uri="{FF2B5EF4-FFF2-40B4-BE49-F238E27FC236}">
                <a16:creationId xmlns:a16="http://schemas.microsoft.com/office/drawing/2014/main" id="{9CAADD1F-D20E-4B69-927D-BA2F7225A521}"/>
              </a:ext>
            </a:extLst>
          </p:cNvPr>
          <p:cNvSpPr txBox="1">
            <a:spLocks/>
          </p:cNvSpPr>
          <p:nvPr/>
        </p:nvSpPr>
        <p:spPr>
          <a:xfrm>
            <a:off x="3737125" y="1486171"/>
            <a:ext cx="2463980" cy="234905"/>
          </a:xfrm>
          <a:prstGeom prst="rect">
            <a:avLst/>
          </a:prstGeom>
        </p:spPr>
        <p:txBody>
          <a:bodyPr lIns="0" tIns="0" rIns="0" bIns="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lnSpc>
                <a:spcPct val="100000"/>
              </a:lnSpc>
              <a:spcBef>
                <a:spcPts val="500"/>
              </a:spcBef>
              <a:spcAft>
                <a:spcPts val="0"/>
              </a:spcAft>
              <a:buClrTx/>
              <a:buSzTx/>
              <a:buNone/>
              <a:tabLst/>
              <a:defRPr/>
            </a:pPr>
            <a:r>
              <a:rPr kumimoji="0" lang="en-US" sz="1050" b="1" i="0" u="none" strike="noStrike" kern="1200" cap="none" spc="0" normalizeH="0" baseline="0" noProof="0" dirty="0">
                <a:ln>
                  <a:noFill/>
                </a:ln>
                <a:solidFill>
                  <a:schemeClr val="bg1"/>
                </a:solidFill>
                <a:effectLst/>
                <a:uLnTx/>
                <a:uFillTx/>
              </a:rPr>
              <a:t>Using</a:t>
            </a:r>
            <a:r>
              <a:rPr kumimoji="0" lang="en-US" sz="1050" b="1" i="0" u="none" strike="noStrike" kern="1200" cap="none" spc="0" normalizeH="0" noProof="0" dirty="0">
                <a:ln>
                  <a:noFill/>
                </a:ln>
                <a:solidFill>
                  <a:schemeClr val="bg1"/>
                </a:solidFill>
                <a:effectLst/>
                <a:uLnTx/>
                <a:uFillTx/>
              </a:rPr>
              <a:t> Your</a:t>
            </a:r>
            <a:r>
              <a:rPr kumimoji="0" lang="en-US" sz="1050" b="1" i="0" u="none" strike="noStrike" kern="1200" cap="none" spc="0" normalizeH="0" baseline="0" noProof="0" dirty="0">
                <a:ln>
                  <a:noFill/>
                </a:ln>
                <a:solidFill>
                  <a:schemeClr val="bg1"/>
                </a:solidFill>
                <a:effectLst/>
                <a:uLnTx/>
                <a:uFillTx/>
              </a:rPr>
              <a:t> Computer Speakers</a:t>
            </a:r>
          </a:p>
        </p:txBody>
      </p:sp>
      <p:cxnSp>
        <p:nvCxnSpPr>
          <p:cNvPr id="23" name="Straight Arrow Connector 22">
            <a:extLst>
              <a:ext uri="{FF2B5EF4-FFF2-40B4-BE49-F238E27FC236}">
                <a16:creationId xmlns:a16="http://schemas.microsoft.com/office/drawing/2014/main" id="{97F9F200-AD33-4958-9C80-5B5CB8788E48}"/>
              </a:ext>
            </a:extLst>
          </p:cNvPr>
          <p:cNvCxnSpPr/>
          <p:nvPr/>
        </p:nvCxnSpPr>
        <p:spPr bwMode="gray">
          <a:xfrm flipH="1">
            <a:off x="3908323" y="2241755"/>
            <a:ext cx="55306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DBA782-DBB4-47C1-BFD8-D2D6BB5F636D}"/>
              </a:ext>
            </a:extLst>
          </p:cNvPr>
          <p:cNvCxnSpPr/>
          <p:nvPr/>
        </p:nvCxnSpPr>
        <p:spPr bwMode="gray">
          <a:xfrm flipH="1">
            <a:off x="3908323" y="3537155"/>
            <a:ext cx="553064"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22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Using Zoom</a:t>
            </a:r>
          </a:p>
        </p:txBody>
      </p:sp>
      <p:sp>
        <p:nvSpPr>
          <p:cNvPr id="2" name="Text Placeholder 1"/>
          <p:cNvSpPr>
            <a:spLocks noGrp="1"/>
          </p:cNvSpPr>
          <p:nvPr>
            <p:ph type="body" sz="quarter" idx="16"/>
          </p:nvPr>
        </p:nvSpPr>
        <p:spPr/>
        <p:txBody>
          <a:bodyPr/>
          <a:lstStyle/>
          <a:p>
            <a:r>
              <a:rPr lang="en-US" b="1" dirty="0"/>
              <a:t>Asking a Question</a:t>
            </a:r>
          </a:p>
          <a:p>
            <a:endParaRPr lang="en-US" dirty="0"/>
          </a:p>
        </p:txBody>
      </p:sp>
      <p:sp>
        <p:nvSpPr>
          <p:cNvPr id="7" name="Text Placeholder 6">
            <a:extLst>
              <a:ext uri="{FF2B5EF4-FFF2-40B4-BE49-F238E27FC236}">
                <a16:creationId xmlns:a16="http://schemas.microsoft.com/office/drawing/2014/main" id="{F701C072-070F-42F9-9ECF-1325AF4C9487}"/>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123E794E-5B3A-4556-8567-34FEC10ED60D}"/>
              </a:ext>
            </a:extLst>
          </p:cNvPr>
          <p:cNvSpPr>
            <a:spLocks noGrp="1"/>
          </p:cNvSpPr>
          <p:nvPr>
            <p:ph type="body" sz="quarter" idx="18"/>
          </p:nvPr>
        </p:nvSpPr>
        <p:spPr/>
        <p:txBody>
          <a:bodyPr/>
          <a:lstStyle/>
          <a:p>
            <a:endParaRPr lang="en-US"/>
          </a:p>
        </p:txBody>
      </p:sp>
      <p:sp>
        <p:nvSpPr>
          <p:cNvPr id="8" name="Text Placeholder 7"/>
          <p:cNvSpPr txBox="1">
            <a:spLocks/>
          </p:cNvSpPr>
          <p:nvPr/>
        </p:nvSpPr>
        <p:spPr>
          <a:xfrm>
            <a:off x="280194" y="1776736"/>
            <a:ext cx="2662109" cy="1320425"/>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sz="900" dirty="0">
                <a:solidFill>
                  <a:schemeClr val="bg1"/>
                </a:solidFill>
                <a:cs typeface="Arial" pitchFamily="34" charset="0"/>
              </a:rPr>
              <a:t>To ask the presenter a question, navigate to the Q&amp;A button at the bottom of your screen and type it into the Q&amp;A Panel. </a:t>
            </a:r>
          </a:p>
          <a:p>
            <a:pPr marL="0" indent="0">
              <a:buFont typeface="Wingdings" panose="05000000000000000000" pitchFamily="2" charset="2"/>
              <a:buNone/>
            </a:pPr>
            <a:endParaRPr lang="en-US" sz="900" dirty="0">
              <a:solidFill>
                <a:schemeClr val="bg1"/>
              </a:solidFill>
              <a:cs typeface="Arial" pitchFamily="34" charset="0"/>
            </a:endParaRPr>
          </a:p>
          <a:p>
            <a:pPr marL="0" indent="0">
              <a:buFont typeface="Wingdings" panose="05000000000000000000" pitchFamily="2" charset="2"/>
              <a:buNone/>
            </a:pPr>
            <a:r>
              <a:rPr lang="en-US" sz="900" dirty="0">
                <a:solidFill>
                  <a:schemeClr val="bg1"/>
                </a:solidFill>
                <a:cs typeface="Arial" pitchFamily="34" charset="0"/>
              </a:rPr>
              <a:t>If we are unable to address question live, a member of our team will be in touch to follow-up on your questions individually. </a:t>
            </a:r>
          </a:p>
          <a:p>
            <a:endParaRPr lang="en-US" sz="900" dirty="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848" y="816921"/>
            <a:ext cx="2859739" cy="3718208"/>
          </a:xfrm>
          <a:prstGeom prst="rect">
            <a:avLst/>
          </a:prstGeom>
          <a:ln>
            <a:solidFill>
              <a:schemeClr val="accent5"/>
            </a:solidFill>
          </a:ln>
        </p:spPr>
      </p:pic>
      <p:sp>
        <p:nvSpPr>
          <p:cNvPr id="10" name="Oval 9"/>
          <p:cNvSpPr/>
          <p:nvPr/>
        </p:nvSpPr>
        <p:spPr bwMode="gray">
          <a:xfrm>
            <a:off x="4631717" y="4159045"/>
            <a:ext cx="522844" cy="4719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flipH="1">
            <a:off x="1526498" y="3438684"/>
            <a:ext cx="1496896" cy="138499"/>
          </a:xfrm>
          <a:prstGeom prst="rect">
            <a:avLst/>
          </a:prstGeom>
          <a:noFill/>
        </p:spPr>
        <p:txBody>
          <a:bodyPr wrap="square" lIns="0" tIns="0" rIns="0" bIns="0" rtlCol="0">
            <a:spAutoFit/>
          </a:bodyPr>
          <a:lstStyle/>
          <a:p>
            <a:pPr>
              <a:spcBef>
                <a:spcPts val="500"/>
              </a:spcBef>
            </a:pPr>
            <a:r>
              <a:rPr lang="en-US" sz="900" i="1" dirty="0">
                <a:solidFill>
                  <a:schemeClr val="bg1"/>
                </a:solidFill>
              </a:rPr>
              <a:t>Type your question here</a:t>
            </a:r>
          </a:p>
        </p:txBody>
      </p:sp>
      <p:cxnSp>
        <p:nvCxnSpPr>
          <p:cNvPr id="16" name="Straight Arrow Connector 15"/>
          <p:cNvCxnSpPr/>
          <p:nvPr/>
        </p:nvCxnSpPr>
        <p:spPr bwMode="gray">
          <a:xfrm>
            <a:off x="2346443" y="3642852"/>
            <a:ext cx="494071"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93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6A83-0C92-4563-9EE2-7BC00545F83B}"/>
              </a:ext>
            </a:extLst>
          </p:cNvPr>
          <p:cNvSpPr>
            <a:spLocks noGrp="1"/>
          </p:cNvSpPr>
          <p:nvPr>
            <p:ph type="title"/>
          </p:nvPr>
        </p:nvSpPr>
        <p:spPr/>
        <p:txBody>
          <a:bodyPr/>
          <a:lstStyle/>
          <a:p>
            <a:r>
              <a:rPr lang="en-US" dirty="0"/>
              <a:t>Meet Today’s Presenter</a:t>
            </a:r>
          </a:p>
        </p:txBody>
      </p:sp>
      <p:sp>
        <p:nvSpPr>
          <p:cNvPr id="3" name="Text Placeholder 2">
            <a:extLst>
              <a:ext uri="{FF2B5EF4-FFF2-40B4-BE49-F238E27FC236}">
                <a16:creationId xmlns:a16="http://schemas.microsoft.com/office/drawing/2014/main" id="{09976172-10CA-4E65-BE00-178CC35A5701}"/>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46DAA8A8-778D-4014-9BF9-2809A4CBCD8E}"/>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095CA6C5-9A53-4BB1-94DF-D368425BEB57}"/>
              </a:ext>
            </a:extLst>
          </p:cNvPr>
          <p:cNvSpPr>
            <a:spLocks noGrp="1"/>
          </p:cNvSpPr>
          <p:nvPr>
            <p:ph type="body" sz="quarter" idx="18"/>
          </p:nvPr>
        </p:nvSpPr>
        <p:spPr/>
        <p:txBody>
          <a:bodyPr/>
          <a:lstStyle/>
          <a:p>
            <a:endParaRPr lang="en-US"/>
          </a:p>
        </p:txBody>
      </p:sp>
      <p:sp>
        <p:nvSpPr>
          <p:cNvPr id="8" name="TextBox 7">
            <a:extLst>
              <a:ext uri="{FF2B5EF4-FFF2-40B4-BE49-F238E27FC236}">
                <a16:creationId xmlns:a16="http://schemas.microsoft.com/office/drawing/2014/main" id="{A87BF436-F773-4A40-9564-7AD9568EA395}"/>
              </a:ext>
            </a:extLst>
          </p:cNvPr>
          <p:cNvSpPr txBox="1"/>
          <p:nvPr/>
        </p:nvSpPr>
        <p:spPr bwMode="gray">
          <a:xfrm>
            <a:off x="3067043" y="1991499"/>
            <a:ext cx="2978746" cy="1269578"/>
          </a:xfrm>
          <a:prstGeom prst="rect">
            <a:avLst/>
          </a:prstGeom>
          <a:noFill/>
        </p:spPr>
        <p:txBody>
          <a:bodyPr wrap="square" lIns="0" tIns="0" rIns="0" bIns="0" rtlCol="0">
            <a:spAutoFit/>
          </a:bodyPr>
          <a:lstStyle/>
          <a:p>
            <a:pPr>
              <a:spcBef>
                <a:spcPts val="500"/>
              </a:spcBef>
            </a:pPr>
            <a:r>
              <a:rPr lang="en-US" sz="2200" b="1" dirty="0">
                <a:solidFill>
                  <a:schemeClr val="bg1"/>
                </a:solidFill>
                <a:latin typeface="+mj-lt"/>
              </a:rPr>
              <a:t>Ryan Quillard</a:t>
            </a:r>
          </a:p>
          <a:p>
            <a:pPr>
              <a:spcBef>
                <a:spcPts val="500"/>
              </a:spcBef>
            </a:pPr>
            <a:r>
              <a:rPr lang="en-US" sz="1600" dirty="0">
                <a:solidFill>
                  <a:schemeClr val="bg1"/>
                </a:solidFill>
              </a:rPr>
              <a:t>Strategic Leader, </a:t>
            </a:r>
          </a:p>
          <a:p>
            <a:pPr>
              <a:spcBef>
                <a:spcPts val="500"/>
              </a:spcBef>
            </a:pPr>
            <a:r>
              <a:rPr lang="en-US" sz="1600" dirty="0">
                <a:solidFill>
                  <a:schemeClr val="bg1"/>
                </a:solidFill>
              </a:rPr>
              <a:t>Student Success</a:t>
            </a:r>
          </a:p>
          <a:p>
            <a:pPr>
              <a:spcBef>
                <a:spcPts val="500"/>
              </a:spcBef>
            </a:pPr>
            <a:r>
              <a:rPr lang="en-US" sz="1600" dirty="0">
                <a:solidFill>
                  <a:schemeClr val="bg1"/>
                </a:solidFill>
                <a:hlinkClick r:id="rId2"/>
              </a:rPr>
              <a:t>rquillard@eab.com</a:t>
            </a:r>
            <a:endParaRPr lang="en-US" sz="1600" dirty="0">
              <a:solidFill>
                <a:schemeClr val="bg1"/>
              </a:solidFill>
            </a:endParaRPr>
          </a:p>
        </p:txBody>
      </p:sp>
      <p:pic>
        <p:nvPicPr>
          <p:cNvPr id="11" name="Picture 10">
            <a:extLst>
              <a:ext uri="{FF2B5EF4-FFF2-40B4-BE49-F238E27FC236}">
                <a16:creationId xmlns:a16="http://schemas.microsoft.com/office/drawing/2014/main" id="{7C20BC16-DE94-4B09-AAFD-294368702E6F}"/>
              </a:ext>
            </a:extLst>
          </p:cNvPr>
          <p:cNvPicPr>
            <a:picLocks noChangeAspect="1"/>
          </p:cNvPicPr>
          <p:nvPr/>
        </p:nvPicPr>
        <p:blipFill>
          <a:blip r:embed="rId3"/>
          <a:srcRect/>
          <a:stretch/>
        </p:blipFill>
        <p:spPr>
          <a:xfrm>
            <a:off x="1348592" y="1755209"/>
            <a:ext cx="1431816" cy="14318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22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hevron 37">
            <a:extLst>
              <a:ext uri="{FF2B5EF4-FFF2-40B4-BE49-F238E27FC236}">
                <a16:creationId xmlns:a16="http://schemas.microsoft.com/office/drawing/2014/main" id="{F801488B-D731-4815-90AF-042CE034FF7A}"/>
              </a:ext>
            </a:extLst>
          </p:cNvPr>
          <p:cNvSpPr/>
          <p:nvPr/>
        </p:nvSpPr>
        <p:spPr bwMode="gray">
          <a:xfrm>
            <a:off x="4482536" y="950734"/>
            <a:ext cx="1544324" cy="197214"/>
          </a:xfrm>
          <a:prstGeom prst="chevr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rgbClr val="003D70"/>
              </a:solidFill>
            </a:endParaRPr>
          </a:p>
        </p:txBody>
      </p:sp>
      <p:sp>
        <p:nvSpPr>
          <p:cNvPr id="29" name="Chevron 84">
            <a:extLst>
              <a:ext uri="{FF2B5EF4-FFF2-40B4-BE49-F238E27FC236}">
                <a16:creationId xmlns:a16="http://schemas.microsoft.com/office/drawing/2014/main" id="{85D29067-8A6C-4DB7-AD26-175CC5D05009}"/>
              </a:ext>
            </a:extLst>
          </p:cNvPr>
          <p:cNvSpPr/>
          <p:nvPr/>
        </p:nvSpPr>
        <p:spPr bwMode="gray">
          <a:xfrm>
            <a:off x="2419436" y="943980"/>
            <a:ext cx="1544324" cy="198793"/>
          </a:xfrm>
          <a:prstGeom prst="chevr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rgbClr val="003D70"/>
              </a:solidFill>
            </a:endParaRPr>
          </a:p>
        </p:txBody>
      </p:sp>
      <p:sp>
        <p:nvSpPr>
          <p:cNvPr id="31" name="Chevron 85">
            <a:extLst>
              <a:ext uri="{FF2B5EF4-FFF2-40B4-BE49-F238E27FC236}">
                <a16:creationId xmlns:a16="http://schemas.microsoft.com/office/drawing/2014/main" id="{F77017A1-3F86-45E3-9DFE-E558C699407B}"/>
              </a:ext>
            </a:extLst>
          </p:cNvPr>
          <p:cNvSpPr/>
          <p:nvPr/>
        </p:nvSpPr>
        <p:spPr bwMode="gray">
          <a:xfrm>
            <a:off x="335706" y="945320"/>
            <a:ext cx="1517000" cy="198793"/>
          </a:xfrm>
          <a:prstGeom prst="chevr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rgbClr val="003D70"/>
              </a:solidFill>
            </a:endParaRPr>
          </a:p>
        </p:txBody>
      </p:sp>
      <p:sp>
        <p:nvSpPr>
          <p:cNvPr id="39" name="TextBox 38">
            <a:extLst>
              <a:ext uri="{FF2B5EF4-FFF2-40B4-BE49-F238E27FC236}">
                <a16:creationId xmlns:a16="http://schemas.microsoft.com/office/drawing/2014/main" id="{C8899EBC-32FE-4676-9C84-D5CE06155A5D}"/>
              </a:ext>
            </a:extLst>
          </p:cNvPr>
          <p:cNvSpPr txBox="1"/>
          <p:nvPr/>
        </p:nvSpPr>
        <p:spPr bwMode="gray">
          <a:xfrm>
            <a:off x="4557962" y="980091"/>
            <a:ext cx="1296918" cy="138499"/>
          </a:xfrm>
          <a:prstGeom prst="rect">
            <a:avLst/>
          </a:prstGeom>
          <a:solidFill>
            <a:schemeClr val="bg2"/>
          </a:solidFill>
        </p:spPr>
        <p:txBody>
          <a:bodyPr wrap="square" lIns="0" tIns="0" rIns="0" bIns="0" rtlCol="0">
            <a:spAutoFit/>
          </a:bodyPr>
          <a:lstStyle/>
          <a:p>
            <a:pPr algn="ctr">
              <a:spcBef>
                <a:spcPts val="500"/>
              </a:spcBef>
            </a:pPr>
            <a:r>
              <a:rPr lang="en-US" sz="900" dirty="0">
                <a:solidFill>
                  <a:srgbClr val="003D70"/>
                </a:solidFill>
              </a:rPr>
              <a:t>Second Half</a:t>
            </a:r>
          </a:p>
        </p:txBody>
      </p:sp>
      <p:sp>
        <p:nvSpPr>
          <p:cNvPr id="43" name="TextBox 42">
            <a:extLst>
              <a:ext uri="{FF2B5EF4-FFF2-40B4-BE49-F238E27FC236}">
                <a16:creationId xmlns:a16="http://schemas.microsoft.com/office/drawing/2014/main" id="{667FC43E-1DC6-4C45-9C68-578E2294225C}"/>
              </a:ext>
            </a:extLst>
          </p:cNvPr>
          <p:cNvSpPr txBox="1"/>
          <p:nvPr/>
        </p:nvSpPr>
        <p:spPr bwMode="gray">
          <a:xfrm>
            <a:off x="515251" y="977108"/>
            <a:ext cx="1143000" cy="138499"/>
          </a:xfrm>
          <a:prstGeom prst="rect">
            <a:avLst/>
          </a:prstGeom>
          <a:solidFill>
            <a:schemeClr val="bg2"/>
          </a:solidFill>
        </p:spPr>
        <p:txBody>
          <a:bodyPr wrap="square" lIns="0" tIns="0" rIns="0" bIns="0" rtlCol="0">
            <a:spAutoFit/>
          </a:bodyPr>
          <a:lstStyle/>
          <a:p>
            <a:pPr algn="ctr">
              <a:spcBef>
                <a:spcPts val="500"/>
              </a:spcBef>
            </a:pPr>
            <a:r>
              <a:rPr lang="en-US" sz="900" dirty="0">
                <a:solidFill>
                  <a:srgbClr val="003D70"/>
                </a:solidFill>
              </a:rPr>
              <a:t>First Quarter</a:t>
            </a:r>
          </a:p>
        </p:txBody>
      </p:sp>
      <p:sp>
        <p:nvSpPr>
          <p:cNvPr id="53" name="TextBox 52">
            <a:extLst>
              <a:ext uri="{FF2B5EF4-FFF2-40B4-BE49-F238E27FC236}">
                <a16:creationId xmlns:a16="http://schemas.microsoft.com/office/drawing/2014/main" id="{BE9F5264-C0CA-4AD9-8396-DC158CB5E6BE}"/>
              </a:ext>
            </a:extLst>
          </p:cNvPr>
          <p:cNvSpPr txBox="1"/>
          <p:nvPr/>
        </p:nvSpPr>
        <p:spPr bwMode="gray">
          <a:xfrm>
            <a:off x="2574993" y="978862"/>
            <a:ext cx="1246957" cy="138499"/>
          </a:xfrm>
          <a:prstGeom prst="rect">
            <a:avLst/>
          </a:prstGeom>
          <a:solidFill>
            <a:schemeClr val="bg2"/>
          </a:solidFill>
        </p:spPr>
        <p:txBody>
          <a:bodyPr wrap="square" lIns="0" tIns="0" rIns="0" bIns="0" rtlCol="0">
            <a:spAutoFit/>
          </a:bodyPr>
          <a:lstStyle/>
          <a:p>
            <a:pPr algn="ctr">
              <a:spcBef>
                <a:spcPts val="500"/>
              </a:spcBef>
            </a:pPr>
            <a:r>
              <a:rPr lang="en-US" sz="900" dirty="0">
                <a:solidFill>
                  <a:srgbClr val="003D70"/>
                </a:solidFill>
              </a:rPr>
              <a:t>Second Quarter</a:t>
            </a:r>
          </a:p>
        </p:txBody>
      </p:sp>
      <p:sp>
        <p:nvSpPr>
          <p:cNvPr id="59" name="Text Placeholder 1">
            <a:extLst>
              <a:ext uri="{FF2B5EF4-FFF2-40B4-BE49-F238E27FC236}">
                <a16:creationId xmlns:a16="http://schemas.microsoft.com/office/drawing/2014/main" id="{7D21DF3D-690E-416D-A9EA-3CA6E0FABE83}"/>
              </a:ext>
            </a:extLst>
          </p:cNvPr>
          <p:cNvSpPr txBox="1">
            <a:spLocks/>
          </p:cNvSpPr>
          <p:nvPr/>
        </p:nvSpPr>
        <p:spPr bwMode="gray">
          <a:xfrm>
            <a:off x="4546775" y="1233831"/>
            <a:ext cx="1404587" cy="2198038"/>
          </a:xfrm>
          <a:prstGeom prst="rect">
            <a:avLst/>
          </a:prstGeom>
          <a:noFill/>
        </p:spPr>
        <p:txBody>
          <a:bodyPr wrap="square" lIns="0" tIns="0" rIns="0" bIns="0" rtlCol="0">
            <a:spAutoFit/>
          </a:bodyPr>
          <a:lstStyle>
            <a:defPPr>
              <a:defRPr lang="en-US"/>
            </a:defPPr>
            <a:lvl1pPr indent="0" algn="ctr" defTabSz="640080">
              <a:spcBef>
                <a:spcPts val="500"/>
              </a:spcBef>
              <a:spcAft>
                <a:spcPts val="1200"/>
              </a:spcAft>
              <a:buFont typeface="Arial" pitchFamily="34" charset="0"/>
              <a:buNone/>
              <a:defRPr sz="900" b="1" baseline="0">
                <a:solidFill>
                  <a:srgbClr val="003D70"/>
                </a:solidFill>
              </a:defRPr>
            </a:lvl1pPr>
            <a:lvl2pPr marL="228600" indent="-114300" defTabSz="640080">
              <a:spcBef>
                <a:spcPts val="300"/>
              </a:spcBef>
              <a:buFont typeface="Arial" pitchFamily="34" charset="0"/>
              <a:buChar char="–"/>
              <a:defRPr sz="900"/>
            </a:lvl2pPr>
            <a:lvl3pPr marL="342900" indent="-114300" defTabSz="640080">
              <a:spcBef>
                <a:spcPts val="300"/>
              </a:spcBef>
              <a:buFont typeface="Arial" pitchFamily="34" charset="0"/>
              <a:buChar char="•"/>
              <a:defRPr sz="900"/>
            </a:lvl3pPr>
            <a:lvl4pPr marL="457200" indent="-114300" defTabSz="640080">
              <a:spcBef>
                <a:spcPts val="300"/>
              </a:spcBef>
              <a:buFont typeface="Arial" pitchFamily="34" charset="0"/>
              <a:buChar char="–"/>
              <a:defRPr sz="900"/>
            </a:lvl4pPr>
            <a:lvl5pPr marL="571500" indent="-114300" defTabSz="640080">
              <a:spcBef>
                <a:spcPts val="300"/>
              </a:spcBef>
              <a:buFont typeface="Arial" pitchFamily="34" charset="0"/>
              <a:buChar char="•"/>
              <a:defRPr sz="900" baseline="0"/>
            </a:lvl5pPr>
            <a:lvl6pPr marL="1760220" indent="-160020" defTabSz="640080">
              <a:spcBef>
                <a:spcPct val="20000"/>
              </a:spcBef>
              <a:buFont typeface="Arial" pitchFamily="34" charset="0"/>
              <a:buChar char="•"/>
              <a:defRPr sz="1400"/>
            </a:lvl6pPr>
            <a:lvl7pPr marL="2080260" indent="-160020" defTabSz="640080">
              <a:spcBef>
                <a:spcPct val="20000"/>
              </a:spcBef>
              <a:buFont typeface="Arial" pitchFamily="34" charset="0"/>
              <a:buChar char="•"/>
              <a:defRPr sz="1400"/>
            </a:lvl7pPr>
            <a:lvl8pPr marL="2400300" indent="-160020" defTabSz="640080">
              <a:spcBef>
                <a:spcPct val="20000"/>
              </a:spcBef>
              <a:buFont typeface="Arial" pitchFamily="34" charset="0"/>
              <a:buChar char="•"/>
              <a:defRPr sz="1400"/>
            </a:lvl8pPr>
            <a:lvl9pPr marL="2720340" indent="-160020" defTabSz="640080">
              <a:spcBef>
                <a:spcPct val="20000"/>
              </a:spcBef>
              <a:buFont typeface="Arial" pitchFamily="34" charset="0"/>
              <a:buChar char="•"/>
              <a:defRPr sz="1400"/>
            </a:lvl9pPr>
          </a:lstStyle>
          <a:p>
            <a:r>
              <a:rPr lang="en-US" dirty="0"/>
              <a:t>Student Enrollments</a:t>
            </a:r>
          </a:p>
          <a:p>
            <a:r>
              <a:rPr lang="en-US" dirty="0"/>
              <a:t>Appointments</a:t>
            </a:r>
          </a:p>
          <a:p>
            <a:r>
              <a:rPr lang="en-US" dirty="0"/>
              <a:t>Appt. Summaries</a:t>
            </a:r>
          </a:p>
          <a:p>
            <a:r>
              <a:rPr lang="en-US" dirty="0"/>
              <a:t>Activity Dashboard, Reports</a:t>
            </a:r>
          </a:p>
          <a:p>
            <a:r>
              <a:rPr lang="en-US" dirty="0"/>
              <a:t>SMD: Study Buddies</a:t>
            </a:r>
          </a:p>
          <a:p>
            <a:r>
              <a:rPr lang="en-US" b="0" dirty="0"/>
              <a:t>Enrollment History, Course Data</a:t>
            </a:r>
          </a:p>
        </p:txBody>
      </p:sp>
      <p:sp>
        <p:nvSpPr>
          <p:cNvPr id="63" name="Text Placeholder 9">
            <a:extLst>
              <a:ext uri="{FF2B5EF4-FFF2-40B4-BE49-F238E27FC236}">
                <a16:creationId xmlns:a16="http://schemas.microsoft.com/office/drawing/2014/main" id="{DA4E1159-15BF-45BA-8571-CC37D6074FB1}"/>
              </a:ext>
            </a:extLst>
          </p:cNvPr>
          <p:cNvSpPr>
            <a:spLocks noGrp="1"/>
          </p:cNvSpPr>
          <p:nvPr/>
        </p:nvSpPr>
        <p:spPr bwMode="gray">
          <a:xfrm>
            <a:off x="2582392" y="1236505"/>
            <a:ext cx="1201538" cy="2059538"/>
          </a:xfrm>
          <a:prstGeom prst="rect">
            <a:avLst/>
          </a:prstGeom>
          <a:noFill/>
        </p:spPr>
        <p:txBody>
          <a:bodyPr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500"/>
              </a:spcBef>
              <a:spcAft>
                <a:spcPts val="1200"/>
              </a:spcAft>
              <a:buNone/>
            </a:pPr>
            <a:r>
              <a:rPr lang="en-US" b="1" dirty="0">
                <a:solidFill>
                  <a:srgbClr val="003D70"/>
                </a:solidFill>
              </a:rPr>
              <a:t>Progress Report Campaign</a:t>
            </a:r>
          </a:p>
          <a:p>
            <a:pPr marL="0" indent="0" algn="ctr">
              <a:spcBef>
                <a:spcPts val="500"/>
              </a:spcBef>
              <a:spcAft>
                <a:spcPts val="1200"/>
              </a:spcAft>
              <a:buNone/>
            </a:pPr>
            <a:r>
              <a:rPr lang="en-US" b="1" dirty="0">
                <a:solidFill>
                  <a:srgbClr val="003D70"/>
                </a:solidFill>
              </a:rPr>
              <a:t>Progress Report</a:t>
            </a:r>
          </a:p>
          <a:p>
            <a:pPr marL="0" indent="0" algn="ctr">
              <a:spcBef>
                <a:spcPts val="500"/>
              </a:spcBef>
              <a:spcAft>
                <a:spcPts val="1200"/>
              </a:spcAft>
              <a:buNone/>
            </a:pPr>
            <a:r>
              <a:rPr lang="en-US" b="1" dirty="0">
                <a:solidFill>
                  <a:srgbClr val="003D70"/>
                </a:solidFill>
              </a:rPr>
              <a:t>Alerts</a:t>
            </a:r>
          </a:p>
          <a:p>
            <a:pPr marL="0" indent="0" algn="ctr">
              <a:spcBef>
                <a:spcPts val="500"/>
              </a:spcBef>
              <a:spcAft>
                <a:spcPts val="1200"/>
              </a:spcAft>
              <a:buNone/>
            </a:pPr>
            <a:r>
              <a:rPr lang="en-US" b="1" dirty="0">
                <a:solidFill>
                  <a:srgbClr val="003D70"/>
                </a:solidFill>
              </a:rPr>
              <a:t>Cases</a:t>
            </a:r>
          </a:p>
          <a:p>
            <a:pPr marL="0" indent="0" algn="ctr">
              <a:spcBef>
                <a:spcPts val="500"/>
              </a:spcBef>
              <a:spcAft>
                <a:spcPts val="1200"/>
              </a:spcAft>
              <a:buNone/>
            </a:pPr>
            <a:r>
              <a:rPr lang="en-US" b="1" dirty="0">
                <a:solidFill>
                  <a:srgbClr val="003D70"/>
                </a:solidFill>
              </a:rPr>
              <a:t>Assignments</a:t>
            </a:r>
          </a:p>
          <a:p>
            <a:pPr marL="0" indent="0" algn="ctr">
              <a:spcBef>
                <a:spcPts val="500"/>
              </a:spcBef>
              <a:spcAft>
                <a:spcPts val="1200"/>
              </a:spcAft>
              <a:buNone/>
            </a:pPr>
            <a:r>
              <a:rPr lang="en-US" dirty="0">
                <a:solidFill>
                  <a:srgbClr val="003D70"/>
                </a:solidFill>
              </a:rPr>
              <a:t>Surveys</a:t>
            </a:r>
          </a:p>
        </p:txBody>
      </p:sp>
      <p:sp>
        <p:nvSpPr>
          <p:cNvPr id="68" name="TextBox 67">
            <a:extLst>
              <a:ext uri="{FF2B5EF4-FFF2-40B4-BE49-F238E27FC236}">
                <a16:creationId xmlns:a16="http://schemas.microsoft.com/office/drawing/2014/main" id="{C1724E98-C8B5-4467-8DAE-A0C411CEEE69}"/>
              </a:ext>
            </a:extLst>
          </p:cNvPr>
          <p:cNvSpPr txBox="1"/>
          <p:nvPr/>
        </p:nvSpPr>
        <p:spPr bwMode="gray">
          <a:xfrm>
            <a:off x="2636603" y="3722994"/>
            <a:ext cx="1147327" cy="138499"/>
          </a:xfrm>
          <a:prstGeom prst="rect">
            <a:avLst/>
          </a:prstGeom>
          <a:noFill/>
        </p:spPr>
        <p:txBody>
          <a:bodyPr wrap="square" lIns="0" tIns="0" rIns="0" bIns="0" rtlCol="0">
            <a:spAutoFit/>
          </a:bodyPr>
          <a:lstStyle/>
          <a:p>
            <a:pPr algn="ctr">
              <a:spcBef>
                <a:spcPts val="500"/>
              </a:spcBef>
            </a:pPr>
            <a:r>
              <a:rPr lang="en-US" sz="900" dirty="0"/>
              <a:t>Student List</a:t>
            </a:r>
          </a:p>
        </p:txBody>
      </p:sp>
      <p:sp>
        <p:nvSpPr>
          <p:cNvPr id="75" name="Right Brace 74">
            <a:extLst>
              <a:ext uri="{FF2B5EF4-FFF2-40B4-BE49-F238E27FC236}">
                <a16:creationId xmlns:a16="http://schemas.microsoft.com/office/drawing/2014/main" id="{EF568D48-1188-4A74-B9F4-660A66650AF2}"/>
              </a:ext>
              <a:ext uri="{C183D7F6-B498-43B3-948B-1728B52AA6E4}">
                <adec:decorative xmlns:adec="http://schemas.microsoft.com/office/drawing/2017/decorative" val="1"/>
              </a:ext>
            </a:extLst>
          </p:cNvPr>
          <p:cNvSpPr/>
          <p:nvPr/>
        </p:nvSpPr>
        <p:spPr bwMode="gray">
          <a:xfrm rot="16200000" flipH="1">
            <a:off x="3082495" y="514491"/>
            <a:ext cx="182879" cy="5777200"/>
          </a:xfrm>
          <a:prstGeom prst="rightBrace">
            <a:avLst>
              <a:gd name="adj1" fmla="val 9741"/>
              <a:gd name="adj2" fmla="val 50205"/>
            </a:avLst>
          </a:prstGeom>
          <a:ln w="9525">
            <a:solidFill>
              <a:schemeClr val="accent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cxnSp>
        <p:nvCxnSpPr>
          <p:cNvPr id="77" name="Straight Connector 76">
            <a:extLst>
              <a:ext uri="{FF2B5EF4-FFF2-40B4-BE49-F238E27FC236}">
                <a16:creationId xmlns:a16="http://schemas.microsoft.com/office/drawing/2014/main" id="{136A8425-093B-4CCE-81EA-0BE2D992E4FE}"/>
              </a:ext>
            </a:extLst>
          </p:cNvPr>
          <p:cNvCxnSpPr>
            <a:cxnSpLocks/>
          </p:cNvCxnSpPr>
          <p:nvPr/>
        </p:nvCxnSpPr>
        <p:spPr bwMode="gray">
          <a:xfrm>
            <a:off x="3200400" y="3880314"/>
            <a:ext cx="1" cy="176581"/>
          </a:xfrm>
          <a:prstGeom prst="line">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3395B34-02EE-4FE5-9CC7-4722450CD86B}"/>
              </a:ext>
            </a:extLst>
          </p:cNvPr>
          <p:cNvSpPr txBox="1"/>
          <p:nvPr/>
        </p:nvSpPr>
        <p:spPr bwMode="gray">
          <a:xfrm>
            <a:off x="2107397" y="4513014"/>
            <a:ext cx="2254299" cy="138499"/>
          </a:xfrm>
          <a:prstGeom prst="rect">
            <a:avLst/>
          </a:prstGeom>
          <a:noFill/>
        </p:spPr>
        <p:txBody>
          <a:bodyPr wrap="square" lIns="0" tIns="0" rIns="0" bIns="0" rtlCol="0">
            <a:spAutoFit/>
          </a:bodyPr>
          <a:lstStyle/>
          <a:p>
            <a:pPr algn="ctr">
              <a:spcBef>
                <a:spcPts val="500"/>
              </a:spcBef>
            </a:pPr>
            <a:r>
              <a:rPr lang="en-US" sz="900" b="1" dirty="0"/>
              <a:t>Intervention Effectiveness</a:t>
            </a:r>
          </a:p>
        </p:txBody>
      </p:sp>
      <p:sp>
        <p:nvSpPr>
          <p:cNvPr id="149" name="Right Brace 148">
            <a:extLst>
              <a:ext uri="{FF2B5EF4-FFF2-40B4-BE49-F238E27FC236}">
                <a16:creationId xmlns:a16="http://schemas.microsoft.com/office/drawing/2014/main" id="{297DEA11-7659-4E36-AC67-8D0EB4F7A4E4}"/>
              </a:ext>
              <a:ext uri="{C183D7F6-B498-43B3-948B-1728B52AA6E4}">
                <adec:decorative xmlns:adec="http://schemas.microsoft.com/office/drawing/2017/decorative" val="1"/>
              </a:ext>
            </a:extLst>
          </p:cNvPr>
          <p:cNvSpPr/>
          <p:nvPr/>
        </p:nvSpPr>
        <p:spPr bwMode="gray">
          <a:xfrm rot="16200000" flipH="1">
            <a:off x="3107031" y="1418768"/>
            <a:ext cx="182879" cy="5777200"/>
          </a:xfrm>
          <a:prstGeom prst="rightBrace">
            <a:avLst>
              <a:gd name="adj1" fmla="val 9741"/>
              <a:gd name="adj2" fmla="val 50205"/>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50" name="TextBox 149">
            <a:extLst>
              <a:ext uri="{FF2B5EF4-FFF2-40B4-BE49-F238E27FC236}">
                <a16:creationId xmlns:a16="http://schemas.microsoft.com/office/drawing/2014/main" id="{FCA6FA22-D063-4049-B8E8-674AB698F358}"/>
              </a:ext>
            </a:extLst>
          </p:cNvPr>
          <p:cNvSpPr txBox="1"/>
          <p:nvPr/>
        </p:nvSpPr>
        <p:spPr bwMode="gray">
          <a:xfrm>
            <a:off x="2446070" y="4078249"/>
            <a:ext cx="1508660" cy="138499"/>
          </a:xfrm>
          <a:prstGeom prst="rect">
            <a:avLst/>
          </a:prstGeom>
          <a:noFill/>
        </p:spPr>
        <p:txBody>
          <a:bodyPr wrap="square" lIns="0" tIns="0" rIns="0" bIns="0" rtlCol="0">
            <a:spAutoFit/>
          </a:bodyPr>
          <a:lstStyle/>
          <a:p>
            <a:pPr algn="ctr">
              <a:spcBef>
                <a:spcPts val="500"/>
              </a:spcBef>
            </a:pPr>
            <a:r>
              <a:rPr lang="en-US" sz="900" b="1" dirty="0">
                <a:solidFill>
                  <a:schemeClr val="tx2"/>
                </a:solidFill>
                <a:hlinkClick r:id="rId2">
                  <a:extLst>
                    <a:ext uri="{A12FA001-AC4F-418D-AE19-62706E023703}">
                      <ahyp:hlinkClr xmlns:ahyp="http://schemas.microsoft.com/office/drawing/2018/hyperlinkcolor" val="tx"/>
                    </a:ext>
                  </a:extLst>
                </a:hlinkClick>
              </a:rPr>
              <a:t>Appointment Campaign</a:t>
            </a:r>
            <a:endParaRPr lang="en-US" sz="900" b="1" dirty="0">
              <a:solidFill>
                <a:schemeClr val="tx2"/>
              </a:solidFill>
            </a:endParaRPr>
          </a:p>
        </p:txBody>
      </p:sp>
      <p:sp>
        <p:nvSpPr>
          <p:cNvPr id="158" name="Text Placeholder 157">
            <a:extLst>
              <a:ext uri="{FF2B5EF4-FFF2-40B4-BE49-F238E27FC236}">
                <a16:creationId xmlns:a16="http://schemas.microsoft.com/office/drawing/2014/main" id="{9CC48991-398E-431C-BACE-703AB1D9DF53}"/>
              </a:ext>
            </a:extLst>
          </p:cNvPr>
          <p:cNvSpPr>
            <a:spLocks noGrp="1"/>
          </p:cNvSpPr>
          <p:nvPr>
            <p:ph type="body" sz="quarter" idx="16"/>
          </p:nvPr>
        </p:nvSpPr>
        <p:spPr/>
        <p:txBody>
          <a:bodyPr/>
          <a:lstStyle/>
          <a:p>
            <a:endParaRPr lang="en-US"/>
          </a:p>
        </p:txBody>
      </p:sp>
      <p:sp>
        <p:nvSpPr>
          <p:cNvPr id="156" name="Title 155">
            <a:extLst>
              <a:ext uri="{FF2B5EF4-FFF2-40B4-BE49-F238E27FC236}">
                <a16:creationId xmlns:a16="http://schemas.microsoft.com/office/drawing/2014/main" id="{8E607453-893A-4587-AB60-049730754F9D}"/>
              </a:ext>
            </a:extLst>
          </p:cNvPr>
          <p:cNvSpPr>
            <a:spLocks noGrp="1"/>
          </p:cNvSpPr>
          <p:nvPr>
            <p:ph type="title"/>
          </p:nvPr>
        </p:nvSpPr>
        <p:spPr/>
        <p:txBody>
          <a:bodyPr/>
          <a:lstStyle/>
          <a:p>
            <a:r>
              <a:rPr lang="en-US" dirty="0"/>
              <a:t>The When and Where of Navigate Insights</a:t>
            </a:r>
          </a:p>
        </p:txBody>
      </p:sp>
      <p:pic>
        <p:nvPicPr>
          <p:cNvPr id="5" name="Graphic 4" descr="Magnifying glass">
            <a:extLst>
              <a:ext uri="{FF2B5EF4-FFF2-40B4-BE49-F238E27FC236}">
                <a16:creationId xmlns:a16="http://schemas.microsoft.com/office/drawing/2014/main" id="{275C0C11-A37A-48B8-BE7B-5042505578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477" y="640032"/>
            <a:ext cx="287680" cy="287680"/>
          </a:xfrm>
          <a:prstGeom prst="rect">
            <a:avLst/>
          </a:prstGeom>
        </p:spPr>
      </p:pic>
      <p:sp>
        <p:nvSpPr>
          <p:cNvPr id="6" name="TextBox 5">
            <a:hlinkClick r:id="rId5"/>
            <a:extLst>
              <a:ext uri="{FF2B5EF4-FFF2-40B4-BE49-F238E27FC236}">
                <a16:creationId xmlns:a16="http://schemas.microsoft.com/office/drawing/2014/main" id="{7BBE3FB8-2651-4D03-B2EA-25D9E6E03629}"/>
              </a:ext>
            </a:extLst>
          </p:cNvPr>
          <p:cNvSpPr txBox="1"/>
          <p:nvPr/>
        </p:nvSpPr>
        <p:spPr bwMode="gray">
          <a:xfrm>
            <a:off x="615157" y="696944"/>
            <a:ext cx="1147327" cy="138499"/>
          </a:xfrm>
          <a:prstGeom prst="rect">
            <a:avLst/>
          </a:prstGeom>
          <a:noFill/>
        </p:spPr>
        <p:txBody>
          <a:bodyPr wrap="square" lIns="0" tIns="0" rIns="0" bIns="0" rtlCol="0">
            <a:spAutoFit/>
          </a:bodyPr>
          <a:lstStyle/>
          <a:p>
            <a:pPr algn="ctr">
              <a:spcBef>
                <a:spcPts val="500"/>
              </a:spcBef>
            </a:pPr>
            <a:r>
              <a:rPr lang="en-US" sz="900" b="1" dirty="0">
                <a:solidFill>
                  <a:schemeClr val="tx2"/>
                </a:solidFill>
              </a:rPr>
              <a:t>Advanced Search</a:t>
            </a:r>
          </a:p>
        </p:txBody>
      </p:sp>
      <p:pic>
        <p:nvPicPr>
          <p:cNvPr id="8" name="Picture 7">
            <a:extLst>
              <a:ext uri="{FF2B5EF4-FFF2-40B4-BE49-F238E27FC236}">
                <a16:creationId xmlns:a16="http://schemas.microsoft.com/office/drawing/2014/main" id="{66036250-08B2-413F-A9B0-747099DE1F95}"/>
              </a:ext>
            </a:extLst>
          </p:cNvPr>
          <p:cNvPicPr>
            <a:picLocks noChangeAspect="1"/>
          </p:cNvPicPr>
          <p:nvPr/>
        </p:nvPicPr>
        <p:blipFill>
          <a:blip r:embed="rId6"/>
          <a:stretch>
            <a:fillRect/>
          </a:stretch>
        </p:blipFill>
        <p:spPr>
          <a:xfrm>
            <a:off x="2478647" y="3641226"/>
            <a:ext cx="308668" cy="263934"/>
          </a:xfrm>
          <a:prstGeom prst="rect">
            <a:avLst/>
          </a:prstGeom>
        </p:spPr>
      </p:pic>
      <p:pic>
        <p:nvPicPr>
          <p:cNvPr id="10" name="Picture 9">
            <a:extLst>
              <a:ext uri="{FF2B5EF4-FFF2-40B4-BE49-F238E27FC236}">
                <a16:creationId xmlns:a16="http://schemas.microsoft.com/office/drawing/2014/main" id="{ABB3AF1C-FE7D-4463-BA37-011D3462171D}"/>
              </a:ext>
            </a:extLst>
          </p:cNvPr>
          <p:cNvPicPr>
            <a:picLocks noChangeAspect="1"/>
          </p:cNvPicPr>
          <p:nvPr/>
        </p:nvPicPr>
        <p:blipFill>
          <a:blip r:embed="rId7"/>
          <a:stretch>
            <a:fillRect/>
          </a:stretch>
        </p:blipFill>
        <p:spPr>
          <a:xfrm>
            <a:off x="327259" y="1259790"/>
            <a:ext cx="288922" cy="249523"/>
          </a:xfrm>
          <a:prstGeom prst="rect">
            <a:avLst/>
          </a:prstGeom>
        </p:spPr>
      </p:pic>
      <p:pic>
        <p:nvPicPr>
          <p:cNvPr id="14" name="Picture 13">
            <a:extLst>
              <a:ext uri="{FF2B5EF4-FFF2-40B4-BE49-F238E27FC236}">
                <a16:creationId xmlns:a16="http://schemas.microsoft.com/office/drawing/2014/main" id="{09B9387F-DED5-4989-AE87-9F7D5100AF48}"/>
              </a:ext>
            </a:extLst>
          </p:cNvPr>
          <p:cNvPicPr>
            <a:picLocks noChangeAspect="1"/>
          </p:cNvPicPr>
          <p:nvPr/>
        </p:nvPicPr>
        <p:blipFill>
          <a:blip r:embed="rId8"/>
          <a:stretch>
            <a:fillRect/>
          </a:stretch>
        </p:blipFill>
        <p:spPr>
          <a:xfrm>
            <a:off x="2056756" y="4005340"/>
            <a:ext cx="294179" cy="276349"/>
          </a:xfrm>
          <a:prstGeom prst="rect">
            <a:avLst/>
          </a:prstGeom>
        </p:spPr>
      </p:pic>
      <p:pic>
        <p:nvPicPr>
          <p:cNvPr id="16" name="Picture 15">
            <a:extLst>
              <a:ext uri="{FF2B5EF4-FFF2-40B4-BE49-F238E27FC236}">
                <a16:creationId xmlns:a16="http://schemas.microsoft.com/office/drawing/2014/main" id="{E5410410-A659-449A-AE59-0DE00D428F2E}"/>
              </a:ext>
            </a:extLst>
          </p:cNvPr>
          <p:cNvPicPr>
            <a:picLocks noChangeAspect="1"/>
          </p:cNvPicPr>
          <p:nvPr/>
        </p:nvPicPr>
        <p:blipFill>
          <a:blip r:embed="rId9"/>
          <a:stretch>
            <a:fillRect/>
          </a:stretch>
        </p:blipFill>
        <p:spPr>
          <a:xfrm>
            <a:off x="2880959" y="3424551"/>
            <a:ext cx="635023" cy="227272"/>
          </a:xfrm>
          <a:prstGeom prst="rect">
            <a:avLst/>
          </a:prstGeom>
        </p:spPr>
      </p:pic>
      <p:pic>
        <p:nvPicPr>
          <p:cNvPr id="23" name="Picture 22">
            <a:extLst>
              <a:ext uri="{FF2B5EF4-FFF2-40B4-BE49-F238E27FC236}">
                <a16:creationId xmlns:a16="http://schemas.microsoft.com/office/drawing/2014/main" id="{BE0A421A-AEE9-46F4-B65C-281FDDD26DDE}"/>
              </a:ext>
            </a:extLst>
          </p:cNvPr>
          <p:cNvPicPr>
            <a:picLocks noChangeAspect="1"/>
          </p:cNvPicPr>
          <p:nvPr/>
        </p:nvPicPr>
        <p:blipFill>
          <a:blip r:embed="rId10"/>
          <a:stretch>
            <a:fillRect/>
          </a:stretch>
        </p:blipFill>
        <p:spPr>
          <a:xfrm>
            <a:off x="515251" y="2071193"/>
            <a:ext cx="241679" cy="264480"/>
          </a:xfrm>
          <a:prstGeom prst="rect">
            <a:avLst/>
          </a:prstGeom>
        </p:spPr>
      </p:pic>
      <p:sp>
        <p:nvSpPr>
          <p:cNvPr id="25" name="TextBox 24">
            <a:hlinkClick r:id="rId5"/>
            <a:extLst>
              <a:ext uri="{FF2B5EF4-FFF2-40B4-BE49-F238E27FC236}">
                <a16:creationId xmlns:a16="http://schemas.microsoft.com/office/drawing/2014/main" id="{EA5A1A51-BA9E-42A3-BD04-3B13285EECAC}"/>
              </a:ext>
            </a:extLst>
          </p:cNvPr>
          <p:cNvSpPr txBox="1"/>
          <p:nvPr/>
        </p:nvSpPr>
        <p:spPr bwMode="gray">
          <a:xfrm>
            <a:off x="488439" y="1281337"/>
            <a:ext cx="1533117" cy="1703030"/>
          </a:xfrm>
          <a:prstGeom prst="rect">
            <a:avLst/>
          </a:prstGeom>
          <a:noFill/>
        </p:spPr>
        <p:txBody>
          <a:bodyPr wrap="square" lIns="0" tIns="0" rIns="0" bIns="0" rtlCol="0">
            <a:spAutoFit/>
          </a:bodyPr>
          <a:lstStyle/>
          <a:p>
            <a:pPr algn="ctr">
              <a:spcBef>
                <a:spcPts val="500"/>
              </a:spcBef>
              <a:spcAft>
                <a:spcPts val="1200"/>
              </a:spcAft>
            </a:pPr>
            <a:r>
              <a:rPr lang="en-US" sz="900" b="1" dirty="0">
                <a:solidFill>
                  <a:srgbClr val="003D70"/>
                </a:solidFill>
              </a:rPr>
              <a:t>Population Health Dashboard</a:t>
            </a:r>
          </a:p>
          <a:p>
            <a:pPr algn="ctr">
              <a:spcBef>
                <a:spcPts val="500"/>
              </a:spcBef>
              <a:spcAft>
                <a:spcPts val="1200"/>
              </a:spcAft>
            </a:pPr>
            <a:r>
              <a:rPr lang="en-US" sz="900" b="1" dirty="0">
                <a:solidFill>
                  <a:srgbClr val="003D70"/>
                </a:solidFill>
              </a:rPr>
              <a:t>Enrollment Census</a:t>
            </a:r>
          </a:p>
          <a:p>
            <a:pPr algn="ctr">
              <a:spcBef>
                <a:spcPts val="500"/>
              </a:spcBef>
              <a:spcAft>
                <a:spcPts val="1200"/>
              </a:spcAft>
            </a:pPr>
            <a:r>
              <a:rPr lang="en-US" sz="900" b="1" dirty="0">
                <a:solidFill>
                  <a:srgbClr val="003D70"/>
                </a:solidFill>
              </a:rPr>
              <a:t>Attendance</a:t>
            </a:r>
          </a:p>
          <a:p>
            <a:pPr algn="ctr">
              <a:spcBef>
                <a:spcPts val="500"/>
              </a:spcBef>
              <a:spcAft>
                <a:spcPts val="1200"/>
              </a:spcAft>
            </a:pPr>
            <a:r>
              <a:rPr lang="en-US" sz="900" b="1" dirty="0">
                <a:solidFill>
                  <a:srgbClr val="003D70"/>
                </a:solidFill>
              </a:rPr>
              <a:t>SMD: Program Explorer</a:t>
            </a:r>
          </a:p>
          <a:p>
            <a:pPr algn="ctr">
              <a:spcBef>
                <a:spcPts val="500"/>
              </a:spcBef>
              <a:spcAft>
                <a:spcPts val="1200"/>
              </a:spcAft>
            </a:pPr>
            <a:r>
              <a:rPr lang="en-US" sz="900" dirty="0">
                <a:solidFill>
                  <a:srgbClr val="003D70"/>
                </a:solidFill>
              </a:rPr>
              <a:t>Goals and Interests</a:t>
            </a:r>
          </a:p>
        </p:txBody>
      </p:sp>
      <p:pic>
        <p:nvPicPr>
          <p:cNvPr id="26" name="Picture 25">
            <a:extLst>
              <a:ext uri="{FF2B5EF4-FFF2-40B4-BE49-F238E27FC236}">
                <a16:creationId xmlns:a16="http://schemas.microsoft.com/office/drawing/2014/main" id="{C4A01EE9-2120-4734-A989-97AFB3238983}"/>
              </a:ext>
            </a:extLst>
          </p:cNvPr>
          <p:cNvPicPr>
            <a:picLocks noChangeAspect="1"/>
          </p:cNvPicPr>
          <p:nvPr/>
        </p:nvPicPr>
        <p:blipFill>
          <a:blip r:embed="rId10"/>
          <a:stretch>
            <a:fillRect/>
          </a:stretch>
        </p:blipFill>
        <p:spPr>
          <a:xfrm>
            <a:off x="360199" y="1712733"/>
            <a:ext cx="241679" cy="264480"/>
          </a:xfrm>
          <a:prstGeom prst="rect">
            <a:avLst/>
          </a:prstGeom>
        </p:spPr>
      </p:pic>
      <p:pic>
        <p:nvPicPr>
          <p:cNvPr id="28" name="Picture 27">
            <a:extLst>
              <a:ext uri="{FF2B5EF4-FFF2-40B4-BE49-F238E27FC236}">
                <a16:creationId xmlns:a16="http://schemas.microsoft.com/office/drawing/2014/main" id="{03FE4DD0-A27E-4C4F-990E-4EE3A14A7986}"/>
              </a:ext>
            </a:extLst>
          </p:cNvPr>
          <p:cNvPicPr>
            <a:picLocks noChangeAspect="1"/>
          </p:cNvPicPr>
          <p:nvPr/>
        </p:nvPicPr>
        <p:blipFill>
          <a:blip r:embed="rId10"/>
          <a:stretch>
            <a:fillRect/>
          </a:stretch>
        </p:blipFill>
        <p:spPr>
          <a:xfrm>
            <a:off x="2333314" y="1209705"/>
            <a:ext cx="241679" cy="264480"/>
          </a:xfrm>
          <a:prstGeom prst="rect">
            <a:avLst/>
          </a:prstGeom>
        </p:spPr>
      </p:pic>
      <p:pic>
        <p:nvPicPr>
          <p:cNvPr id="30" name="Picture 29">
            <a:extLst>
              <a:ext uri="{FF2B5EF4-FFF2-40B4-BE49-F238E27FC236}">
                <a16:creationId xmlns:a16="http://schemas.microsoft.com/office/drawing/2014/main" id="{2B8285D5-BF89-45E5-8890-C024C704D34E}"/>
              </a:ext>
            </a:extLst>
          </p:cNvPr>
          <p:cNvPicPr>
            <a:picLocks noChangeAspect="1"/>
          </p:cNvPicPr>
          <p:nvPr/>
        </p:nvPicPr>
        <p:blipFill>
          <a:blip r:embed="rId10"/>
          <a:stretch>
            <a:fillRect/>
          </a:stretch>
        </p:blipFill>
        <p:spPr>
          <a:xfrm>
            <a:off x="2676544" y="2365267"/>
            <a:ext cx="241679" cy="264480"/>
          </a:xfrm>
          <a:prstGeom prst="rect">
            <a:avLst/>
          </a:prstGeom>
        </p:spPr>
      </p:pic>
      <p:pic>
        <p:nvPicPr>
          <p:cNvPr id="32" name="Picture 31">
            <a:extLst>
              <a:ext uri="{FF2B5EF4-FFF2-40B4-BE49-F238E27FC236}">
                <a16:creationId xmlns:a16="http://schemas.microsoft.com/office/drawing/2014/main" id="{6C41C7D6-8C3E-46C8-9809-B020EA91433F}"/>
              </a:ext>
            </a:extLst>
          </p:cNvPr>
          <p:cNvPicPr>
            <a:picLocks noChangeAspect="1"/>
          </p:cNvPicPr>
          <p:nvPr/>
        </p:nvPicPr>
        <p:blipFill>
          <a:blip r:embed="rId10"/>
          <a:stretch>
            <a:fillRect/>
          </a:stretch>
        </p:blipFill>
        <p:spPr>
          <a:xfrm>
            <a:off x="2676543" y="2036169"/>
            <a:ext cx="241679" cy="264480"/>
          </a:xfrm>
          <a:prstGeom prst="rect">
            <a:avLst/>
          </a:prstGeom>
        </p:spPr>
      </p:pic>
      <p:pic>
        <p:nvPicPr>
          <p:cNvPr id="34" name="Picture 33">
            <a:extLst>
              <a:ext uri="{FF2B5EF4-FFF2-40B4-BE49-F238E27FC236}">
                <a16:creationId xmlns:a16="http://schemas.microsoft.com/office/drawing/2014/main" id="{6C346AB2-1384-4744-B651-644EC2D03ADF}"/>
              </a:ext>
            </a:extLst>
          </p:cNvPr>
          <p:cNvPicPr>
            <a:picLocks noChangeAspect="1"/>
          </p:cNvPicPr>
          <p:nvPr/>
        </p:nvPicPr>
        <p:blipFill>
          <a:blip r:embed="rId10"/>
          <a:stretch>
            <a:fillRect/>
          </a:stretch>
        </p:blipFill>
        <p:spPr>
          <a:xfrm>
            <a:off x="2333313" y="1657716"/>
            <a:ext cx="241679" cy="264480"/>
          </a:xfrm>
          <a:prstGeom prst="rect">
            <a:avLst/>
          </a:prstGeom>
        </p:spPr>
      </p:pic>
      <p:pic>
        <p:nvPicPr>
          <p:cNvPr id="36" name="Picture 35">
            <a:extLst>
              <a:ext uri="{FF2B5EF4-FFF2-40B4-BE49-F238E27FC236}">
                <a16:creationId xmlns:a16="http://schemas.microsoft.com/office/drawing/2014/main" id="{1477C04C-C401-4077-B4F5-19AB8F023D48}"/>
              </a:ext>
            </a:extLst>
          </p:cNvPr>
          <p:cNvPicPr>
            <a:picLocks noChangeAspect="1"/>
          </p:cNvPicPr>
          <p:nvPr/>
        </p:nvPicPr>
        <p:blipFill>
          <a:blip r:embed="rId10"/>
          <a:stretch>
            <a:fillRect/>
          </a:stretch>
        </p:blipFill>
        <p:spPr>
          <a:xfrm>
            <a:off x="2467005" y="2736326"/>
            <a:ext cx="241679" cy="264480"/>
          </a:xfrm>
          <a:prstGeom prst="rect">
            <a:avLst/>
          </a:prstGeom>
        </p:spPr>
      </p:pic>
      <p:pic>
        <p:nvPicPr>
          <p:cNvPr id="38" name="Picture 37">
            <a:extLst>
              <a:ext uri="{FF2B5EF4-FFF2-40B4-BE49-F238E27FC236}">
                <a16:creationId xmlns:a16="http://schemas.microsoft.com/office/drawing/2014/main" id="{EB5668D1-16AA-4390-8805-F804EBDD1A21}"/>
              </a:ext>
            </a:extLst>
          </p:cNvPr>
          <p:cNvPicPr>
            <a:picLocks noChangeAspect="1"/>
          </p:cNvPicPr>
          <p:nvPr/>
        </p:nvPicPr>
        <p:blipFill>
          <a:blip r:embed="rId10"/>
          <a:stretch>
            <a:fillRect/>
          </a:stretch>
        </p:blipFill>
        <p:spPr>
          <a:xfrm>
            <a:off x="4240857" y="1209705"/>
            <a:ext cx="241679" cy="264480"/>
          </a:xfrm>
          <a:prstGeom prst="rect">
            <a:avLst/>
          </a:prstGeom>
        </p:spPr>
      </p:pic>
      <p:pic>
        <p:nvPicPr>
          <p:cNvPr id="44" name="Picture 43">
            <a:extLst>
              <a:ext uri="{FF2B5EF4-FFF2-40B4-BE49-F238E27FC236}">
                <a16:creationId xmlns:a16="http://schemas.microsoft.com/office/drawing/2014/main" id="{4AB05315-0D8F-4390-A42D-BF2B3E3BB4B9}"/>
              </a:ext>
            </a:extLst>
          </p:cNvPr>
          <p:cNvPicPr>
            <a:picLocks noChangeAspect="1"/>
          </p:cNvPicPr>
          <p:nvPr/>
        </p:nvPicPr>
        <p:blipFill>
          <a:blip r:embed="rId10"/>
          <a:stretch>
            <a:fillRect/>
          </a:stretch>
        </p:blipFill>
        <p:spPr>
          <a:xfrm>
            <a:off x="4022774" y="3993395"/>
            <a:ext cx="241679" cy="264480"/>
          </a:xfrm>
          <a:prstGeom prst="rect">
            <a:avLst/>
          </a:prstGeom>
        </p:spPr>
      </p:pic>
      <p:pic>
        <p:nvPicPr>
          <p:cNvPr id="46" name="Picture 45">
            <a:extLst>
              <a:ext uri="{FF2B5EF4-FFF2-40B4-BE49-F238E27FC236}">
                <a16:creationId xmlns:a16="http://schemas.microsoft.com/office/drawing/2014/main" id="{98C28491-3C37-4238-8957-29E50DC95A28}"/>
              </a:ext>
            </a:extLst>
          </p:cNvPr>
          <p:cNvPicPr>
            <a:picLocks noChangeAspect="1"/>
          </p:cNvPicPr>
          <p:nvPr/>
        </p:nvPicPr>
        <p:blipFill>
          <a:blip r:embed="rId7"/>
          <a:stretch>
            <a:fillRect/>
          </a:stretch>
        </p:blipFill>
        <p:spPr>
          <a:xfrm>
            <a:off x="2056756" y="4457501"/>
            <a:ext cx="288922" cy="249523"/>
          </a:xfrm>
          <a:prstGeom prst="rect">
            <a:avLst/>
          </a:prstGeom>
        </p:spPr>
      </p:pic>
      <p:pic>
        <p:nvPicPr>
          <p:cNvPr id="48" name="Picture 47">
            <a:extLst>
              <a:ext uri="{FF2B5EF4-FFF2-40B4-BE49-F238E27FC236}">
                <a16:creationId xmlns:a16="http://schemas.microsoft.com/office/drawing/2014/main" id="{537524BA-7947-421A-944B-7ACB7C89796A}"/>
              </a:ext>
            </a:extLst>
          </p:cNvPr>
          <p:cNvPicPr>
            <a:picLocks noChangeAspect="1"/>
          </p:cNvPicPr>
          <p:nvPr/>
        </p:nvPicPr>
        <p:blipFill>
          <a:blip r:embed="rId7"/>
          <a:stretch>
            <a:fillRect/>
          </a:stretch>
        </p:blipFill>
        <p:spPr>
          <a:xfrm>
            <a:off x="4269040" y="2270537"/>
            <a:ext cx="288922" cy="249523"/>
          </a:xfrm>
          <a:prstGeom prst="rect">
            <a:avLst/>
          </a:prstGeom>
        </p:spPr>
      </p:pic>
      <p:pic>
        <p:nvPicPr>
          <p:cNvPr id="64" name="Picture 63">
            <a:extLst>
              <a:ext uri="{FF2B5EF4-FFF2-40B4-BE49-F238E27FC236}">
                <a16:creationId xmlns:a16="http://schemas.microsoft.com/office/drawing/2014/main" id="{04104E6E-0597-48EA-BCD3-270F271D8DFA}"/>
              </a:ext>
            </a:extLst>
          </p:cNvPr>
          <p:cNvPicPr>
            <a:picLocks noChangeAspect="1"/>
          </p:cNvPicPr>
          <p:nvPr/>
        </p:nvPicPr>
        <p:blipFill>
          <a:blip r:embed="rId10"/>
          <a:stretch>
            <a:fillRect/>
          </a:stretch>
        </p:blipFill>
        <p:spPr>
          <a:xfrm>
            <a:off x="4292661" y="1514438"/>
            <a:ext cx="241679" cy="264480"/>
          </a:xfrm>
          <a:prstGeom prst="rect">
            <a:avLst/>
          </a:prstGeom>
        </p:spPr>
      </p:pic>
      <p:pic>
        <p:nvPicPr>
          <p:cNvPr id="67" name="Picture 66">
            <a:extLst>
              <a:ext uri="{FF2B5EF4-FFF2-40B4-BE49-F238E27FC236}">
                <a16:creationId xmlns:a16="http://schemas.microsoft.com/office/drawing/2014/main" id="{0D2F5AAE-5A95-4CB3-8BC2-E052E11C3AD5}"/>
              </a:ext>
            </a:extLst>
          </p:cNvPr>
          <p:cNvPicPr>
            <a:picLocks noChangeAspect="1"/>
          </p:cNvPicPr>
          <p:nvPr/>
        </p:nvPicPr>
        <p:blipFill>
          <a:blip r:embed="rId10"/>
          <a:stretch>
            <a:fillRect/>
          </a:stretch>
        </p:blipFill>
        <p:spPr>
          <a:xfrm>
            <a:off x="4292661" y="1914108"/>
            <a:ext cx="241679" cy="264480"/>
          </a:xfrm>
          <a:prstGeom prst="rect">
            <a:avLst/>
          </a:prstGeom>
        </p:spPr>
      </p:pic>
      <p:pic>
        <p:nvPicPr>
          <p:cNvPr id="81" name="Picture 80">
            <a:extLst>
              <a:ext uri="{FF2B5EF4-FFF2-40B4-BE49-F238E27FC236}">
                <a16:creationId xmlns:a16="http://schemas.microsoft.com/office/drawing/2014/main" id="{1735EE91-68FC-4C63-86FE-6CDD395F67A6}"/>
              </a:ext>
            </a:extLst>
          </p:cNvPr>
          <p:cNvPicPr>
            <a:picLocks noChangeAspect="1"/>
          </p:cNvPicPr>
          <p:nvPr/>
        </p:nvPicPr>
        <p:blipFill>
          <a:blip r:embed="rId7"/>
          <a:stretch>
            <a:fillRect/>
          </a:stretch>
        </p:blipFill>
        <p:spPr>
          <a:xfrm>
            <a:off x="181661" y="2425258"/>
            <a:ext cx="288922" cy="249523"/>
          </a:xfrm>
          <a:prstGeom prst="rect">
            <a:avLst/>
          </a:prstGeom>
        </p:spPr>
      </p:pic>
      <p:pic>
        <p:nvPicPr>
          <p:cNvPr id="83" name="Graphic 82" descr="Magnifying glass">
            <a:extLst>
              <a:ext uri="{FF2B5EF4-FFF2-40B4-BE49-F238E27FC236}">
                <a16:creationId xmlns:a16="http://schemas.microsoft.com/office/drawing/2014/main" id="{F1765ED6-13D7-46F5-B9BC-B681A079B1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877" y="2753461"/>
            <a:ext cx="287680" cy="287680"/>
          </a:xfrm>
          <a:prstGeom prst="rect">
            <a:avLst/>
          </a:prstGeom>
        </p:spPr>
      </p:pic>
      <p:pic>
        <p:nvPicPr>
          <p:cNvPr id="85" name="Graphic 84" descr="Magnifying glass">
            <a:extLst>
              <a:ext uri="{FF2B5EF4-FFF2-40B4-BE49-F238E27FC236}">
                <a16:creationId xmlns:a16="http://schemas.microsoft.com/office/drawing/2014/main" id="{364F793F-8467-4812-BC47-EFCEB49A9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0542" y="3127476"/>
            <a:ext cx="287680" cy="287680"/>
          </a:xfrm>
          <a:prstGeom prst="rect">
            <a:avLst/>
          </a:prstGeom>
        </p:spPr>
      </p:pic>
      <p:pic>
        <p:nvPicPr>
          <p:cNvPr id="87" name="Picture 86">
            <a:extLst>
              <a:ext uri="{FF2B5EF4-FFF2-40B4-BE49-F238E27FC236}">
                <a16:creationId xmlns:a16="http://schemas.microsoft.com/office/drawing/2014/main" id="{CB83905C-6E1D-4126-BB9A-8C873A3CD2D1}"/>
              </a:ext>
            </a:extLst>
          </p:cNvPr>
          <p:cNvPicPr>
            <a:picLocks noChangeAspect="1"/>
          </p:cNvPicPr>
          <p:nvPr/>
        </p:nvPicPr>
        <p:blipFill>
          <a:blip r:embed="rId7"/>
          <a:stretch>
            <a:fillRect/>
          </a:stretch>
        </p:blipFill>
        <p:spPr>
          <a:xfrm>
            <a:off x="4264453" y="2726778"/>
            <a:ext cx="288922" cy="249523"/>
          </a:xfrm>
          <a:prstGeom prst="rect">
            <a:avLst/>
          </a:prstGeom>
        </p:spPr>
      </p:pic>
      <p:pic>
        <p:nvPicPr>
          <p:cNvPr id="89" name="Graphic 88" descr="Magnifying glass">
            <a:extLst>
              <a:ext uri="{FF2B5EF4-FFF2-40B4-BE49-F238E27FC236}">
                <a16:creationId xmlns:a16="http://schemas.microsoft.com/office/drawing/2014/main" id="{E68F45E9-5778-4B93-9990-2DBE8DF28F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3351" y="3147923"/>
            <a:ext cx="287680" cy="287680"/>
          </a:xfrm>
          <a:prstGeom prst="rect">
            <a:avLst/>
          </a:prstGeom>
        </p:spPr>
      </p:pic>
    </p:spTree>
    <p:extLst>
      <p:ext uri="{BB962C8B-B14F-4D97-AF65-F5344CB8AC3E}">
        <p14:creationId xmlns:p14="http://schemas.microsoft.com/office/powerpoint/2010/main" val="2451414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42320" id="{71B1D944-70C3-4C84-B19D-601891B7EE30}" vid="{D58D86F4-D78E-446E-AE40-588197A50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052220</Template>
  <TotalTime>0</TotalTime>
  <Words>324</Words>
  <Application>Microsoft Office PowerPoint</Application>
  <PresentationFormat>Custom</PresentationFormat>
  <Paragraphs>50</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Rockwell</vt:lpstr>
      <vt:lpstr>Verdana</vt:lpstr>
      <vt:lpstr>Wingdings</vt:lpstr>
      <vt:lpstr>EAB1 4x3 On-screen</vt:lpstr>
      <vt:lpstr>Using Navigate Insights for Student-Centered Support</vt:lpstr>
      <vt:lpstr>Using Zoom</vt:lpstr>
      <vt:lpstr>Using Zoom</vt:lpstr>
      <vt:lpstr>Meet Today’s Presenter</vt:lpstr>
      <vt:lpstr>The When and Where of Navigate Insights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2020-06-16T22:06:36Z</dcterms:created>
  <dcterms:modified xsi:type="dcterms:W3CDTF">2020-08-10T18:33:31Z</dcterms:modified>
  <cp:category/>
</cp:coreProperties>
</file>