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3" r:id="rId2"/>
    <p:sldId id="273" r:id="rId3"/>
  </p:sldIdLst>
  <p:sldSz cx="7772400" cy="10058400"/>
  <p:notesSz cx="6858000" cy="9144000"/>
  <p:custDataLst>
    <p:tags r:id="rId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1F1"/>
    <a:srgbClr val="A1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50" autoAdjust="0"/>
  </p:normalViewPr>
  <p:slideViewPr>
    <p:cSldViewPr snapToGrid="0" showGuides="1">
      <p:cViewPr>
        <p:scale>
          <a:sx n="90" d="100"/>
          <a:sy n="90" d="100"/>
        </p:scale>
        <p:origin x="2556" y="6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E54C-DF4C-B210-5BD7DC25C543}"/>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E54C-DF4C-B210-5BD7DC25C54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9.5973872610524771E-2"/>
          <c:w val="0.93452380952380953"/>
          <c:h val="0.61271215633342213"/>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8D3B-3644-BB1F-C6441D72957F}"/>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8D3B-3644-BB1F-C6441D72957F}"/>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8D3B-3644-BB1F-C6441D72957F}"/>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8D3B-3644-BB1F-C6441D72957F}"/>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8D3B-3644-BB1F-C6441D72957F}"/>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8D3B-3644-BB1F-C6441D72957F}"/>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6ABF-074A-BFB0-636E2A347433}"/>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6ABF-074A-BFB0-636E2A347433}"/>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BF-074A-BFB0-636E2A347433}"/>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6ABF-074A-BFB0-636E2A347433}"/>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C0DDF-6D96-4B49-B7DD-803165A2A889}" type="datetimeFigureOut">
              <a:rPr lang="en-US" smtClean="0"/>
              <a:t>8/27/2020</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3ED76-A302-4A5A-959C-7AB795D2A5BD}" type="slidenum">
              <a:rPr lang="en-US" smtClean="0"/>
              <a:t>‹#›</a:t>
            </a:fld>
            <a:endParaRPr lang="en-US" dirty="0"/>
          </a:p>
        </p:txBody>
      </p:sp>
    </p:spTree>
    <p:extLst>
      <p:ext uri="{BB962C8B-B14F-4D97-AF65-F5344CB8AC3E}">
        <p14:creationId xmlns:p14="http://schemas.microsoft.com/office/powerpoint/2010/main" val="179711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24" name="Rectangle 23"/>
          <p:cNvSpPr/>
          <p:nvPr userDrawn="1"/>
        </p:nvSpPr>
        <p:spPr bwMode="gray">
          <a:xfrm>
            <a:off x="508000" y="747947"/>
            <a:ext cx="3200400" cy="8796104"/>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TextBox 24"/>
          <p:cNvSpPr txBox="1"/>
          <p:nvPr userDrawn="1"/>
        </p:nvSpPr>
        <p:spPr bwMode="gray">
          <a:xfrm>
            <a:off x="759406" y="3446311"/>
            <a:ext cx="2651760" cy="1366015"/>
          </a:xfrm>
          <a:prstGeom prst="rect">
            <a:avLst/>
          </a:prstGeom>
          <a:noFill/>
        </p:spPr>
        <p:txBody>
          <a:bodyPr wrap="square" lIns="0" tIns="0" rIns="0" bIns="0" rtlCol="0">
            <a:spAutoFit/>
          </a:bodyPr>
          <a:lstStyle/>
          <a:p>
            <a:pPr>
              <a:lnSpc>
                <a:spcPct val="90000"/>
              </a:lnSpc>
              <a:spcBef>
                <a:spcPts val="500"/>
              </a:spcBef>
            </a:pPr>
            <a:r>
              <a:rPr lang="en-US" sz="4000" b="0" dirty="0">
                <a:solidFill>
                  <a:schemeClr val="bg1"/>
                </a:solidFill>
                <a:latin typeface="+mj-lt"/>
              </a:rPr>
              <a:t>Portrait Template </a:t>
            </a:r>
          </a:p>
          <a:p>
            <a:pPr>
              <a:lnSpc>
                <a:spcPct val="90000"/>
              </a:lnSpc>
              <a:spcBef>
                <a:spcPts val="500"/>
              </a:spcBef>
            </a:pPr>
            <a:r>
              <a:rPr lang="en-US" sz="1400" b="0" dirty="0">
                <a:solidFill>
                  <a:schemeClr val="bg1"/>
                </a:solidFill>
                <a:latin typeface="+mj-lt"/>
              </a:rPr>
              <a:t>(page size: 8.5ꞌꞌ x 11</a:t>
            </a:r>
            <a:r>
              <a:rPr kumimoji="0" lang="en-US" sz="1400" b="0" i="0" u="none" strike="noStrike" kern="1200" cap="none" spc="0" normalizeH="0" baseline="0" noProof="0" dirty="0">
                <a:ln>
                  <a:noFill/>
                </a:ln>
                <a:solidFill>
                  <a:srgbClr val="FFFFFF"/>
                </a:solidFill>
                <a:effectLst/>
                <a:uLnTx/>
                <a:uFillTx/>
                <a:latin typeface="Rockwell"/>
                <a:ea typeface="+mn-ea"/>
                <a:cs typeface="+mn-cs"/>
              </a:rPr>
              <a:t>ꞌꞌ</a:t>
            </a:r>
            <a:r>
              <a:rPr lang="en-US" sz="1400" b="0" dirty="0">
                <a:solidFill>
                  <a:schemeClr val="bg1"/>
                </a:solidFill>
                <a:latin typeface="+mj-lt"/>
              </a:rPr>
              <a:t>)</a:t>
            </a:r>
          </a:p>
        </p:txBody>
      </p:sp>
      <p:sp>
        <p:nvSpPr>
          <p:cNvPr id="27" name="TextBox 26"/>
          <p:cNvSpPr txBox="1"/>
          <p:nvPr userDrawn="1"/>
        </p:nvSpPr>
        <p:spPr bwMode="gray">
          <a:xfrm>
            <a:off x="4507968" y="220389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Long documents: </a:t>
            </a:r>
            <a:br>
              <a:rPr lang="en-US" sz="1200" b="1" dirty="0">
                <a:solidFill>
                  <a:schemeClr val="tx1"/>
                </a:solidFill>
              </a:rPr>
            </a:br>
            <a:r>
              <a:rPr lang="en-US" sz="1200" dirty="0">
                <a:solidFill>
                  <a:schemeClr val="tx1"/>
                </a:solidFill>
              </a:rPr>
              <a:t>Logo goes on cover</a:t>
            </a:r>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30388" y="1618669"/>
            <a:ext cx="1682499" cy="646177"/>
          </a:xfrm>
          <a:prstGeom prst="rect">
            <a:avLst/>
          </a:prstGeom>
        </p:spPr>
      </p:pic>
      <p:sp>
        <p:nvSpPr>
          <p:cNvPr id="17" name="Rectangle 16">
            <a:extLst>
              <a:ext uri="{FF2B5EF4-FFF2-40B4-BE49-F238E27FC236}">
                <a16:creationId xmlns:a16="http://schemas.microsoft.com/office/drawing/2014/main" id="{F200028C-71E0-4601-988C-6EA6276A6128}"/>
              </a:ext>
            </a:extLst>
          </p:cNvPr>
          <p:cNvSpPr/>
          <p:nvPr userDrawn="1"/>
        </p:nvSpPr>
        <p:spPr bwMode="gray">
          <a:xfrm>
            <a:off x="508000" y="457200"/>
            <a:ext cx="6766560" cy="548640"/>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bg1"/>
                </a:solidFill>
              </a:rPr>
              <a:t>April 2020</a:t>
            </a:r>
            <a:r>
              <a:rPr lang="en-US" sz="1400" b="1" baseline="0" dirty="0">
                <a:solidFill>
                  <a:schemeClr val="bg1"/>
                </a:solidFill>
              </a:rPr>
              <a:t> Template Edition</a:t>
            </a:r>
            <a:endParaRPr lang="en-US" sz="1400" b="1" dirty="0">
              <a:solidFill>
                <a:schemeClr val="bg1"/>
              </a:solidFill>
            </a:endParaRPr>
          </a:p>
        </p:txBody>
      </p:sp>
      <p:sp>
        <p:nvSpPr>
          <p:cNvPr id="19" name="TextBox 18">
            <a:extLst>
              <a:ext uri="{FF2B5EF4-FFF2-40B4-BE49-F238E27FC236}">
                <a16:creationId xmlns:a16="http://schemas.microsoft.com/office/drawing/2014/main" id="{A434C829-E634-4ADA-8E21-A9746F5A383B}"/>
              </a:ext>
            </a:extLst>
          </p:cNvPr>
          <p:cNvSpPr txBox="1"/>
          <p:nvPr userDrawn="1"/>
        </p:nvSpPr>
        <p:spPr bwMode="gray">
          <a:xfrm>
            <a:off x="4507969" y="588231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Short documents: </a:t>
            </a:r>
            <a:r>
              <a:rPr lang="en-US" sz="1200" dirty="0">
                <a:solidFill>
                  <a:schemeClr val="tx1"/>
                </a:solidFill>
              </a:rPr>
              <a:t>Logo goes on top of page or footer</a:t>
            </a:r>
          </a:p>
        </p:txBody>
      </p:sp>
      <p:cxnSp>
        <p:nvCxnSpPr>
          <p:cNvPr id="37" name="Straight Connector 36">
            <a:extLst>
              <a:ext uri="{FF2B5EF4-FFF2-40B4-BE49-F238E27FC236}">
                <a16:creationId xmlns:a16="http://schemas.microsoft.com/office/drawing/2014/main" id="{CD3B78B9-9C65-4A7D-8D35-9AC558E03C4F}"/>
              </a:ext>
            </a:extLst>
          </p:cNvPr>
          <p:cNvCxnSpPr>
            <a:cxnSpLocks/>
          </p:cNvCxnSpPr>
          <p:nvPr userDrawn="1"/>
        </p:nvCxnSpPr>
        <p:spPr bwMode="gray">
          <a:xfrm>
            <a:off x="759406" y="5024186"/>
            <a:ext cx="26517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D1259E0F-4A8A-4A5E-94B2-FA3C5975D976}"/>
              </a:ext>
            </a:extLst>
          </p:cNvPr>
          <p:cNvPicPr>
            <a:picLocks noChangeAspect="1"/>
          </p:cNvPicPr>
          <p:nvPr userDrawn="1"/>
        </p:nvPicPr>
        <p:blipFill>
          <a:blip r:embed="rId4"/>
          <a:stretch>
            <a:fillRect/>
          </a:stretch>
        </p:blipFill>
        <p:spPr>
          <a:xfrm>
            <a:off x="4585599" y="2687266"/>
            <a:ext cx="2254465" cy="2916186"/>
          </a:xfrm>
          <a:prstGeom prst="rect">
            <a:avLst/>
          </a:prstGeom>
          <a:ln w="12700">
            <a:solidFill>
              <a:schemeClr val="accent1"/>
            </a:solidFill>
          </a:ln>
        </p:spPr>
      </p:pic>
      <p:pic>
        <p:nvPicPr>
          <p:cNvPr id="15" name="Picture 14" descr="A screenshot of a social media post&#10;&#10;Description automatically generated">
            <a:extLst>
              <a:ext uri="{FF2B5EF4-FFF2-40B4-BE49-F238E27FC236}">
                <a16:creationId xmlns:a16="http://schemas.microsoft.com/office/drawing/2014/main" id="{00FF6E65-1822-4B48-8CE2-F3618275CB38}"/>
              </a:ext>
            </a:extLst>
          </p:cNvPr>
          <p:cNvPicPr>
            <a:picLocks noChangeAspect="1"/>
          </p:cNvPicPr>
          <p:nvPr userDrawn="1"/>
        </p:nvPicPr>
        <p:blipFill>
          <a:blip r:embed="rId5"/>
          <a:stretch>
            <a:fillRect/>
          </a:stretch>
        </p:blipFill>
        <p:spPr>
          <a:xfrm>
            <a:off x="4274596" y="6620169"/>
            <a:ext cx="2254466" cy="2923881"/>
          </a:xfrm>
          <a:prstGeom prst="rect">
            <a:avLst/>
          </a:prstGeom>
          <a:ln w="12700">
            <a:solidFill>
              <a:schemeClr val="accent1"/>
            </a:solidFill>
          </a:ln>
        </p:spPr>
      </p:pic>
      <p:pic>
        <p:nvPicPr>
          <p:cNvPr id="13" name="Picture 12" descr="A screenshot of a cell phone&#10;&#10;Description automatically generated">
            <a:extLst>
              <a:ext uri="{FF2B5EF4-FFF2-40B4-BE49-F238E27FC236}">
                <a16:creationId xmlns:a16="http://schemas.microsoft.com/office/drawing/2014/main" id="{26AB5674-7787-48E7-AF72-7D3ADA194B81}"/>
              </a:ext>
            </a:extLst>
          </p:cNvPr>
          <p:cNvPicPr>
            <a:picLocks noChangeAspect="1"/>
          </p:cNvPicPr>
          <p:nvPr userDrawn="1"/>
        </p:nvPicPr>
        <p:blipFill>
          <a:blip r:embed="rId6"/>
          <a:stretch>
            <a:fillRect/>
          </a:stretch>
        </p:blipFill>
        <p:spPr>
          <a:xfrm>
            <a:off x="5006087" y="6388132"/>
            <a:ext cx="2258313" cy="2916186"/>
          </a:xfrm>
          <a:prstGeom prst="rect">
            <a:avLst/>
          </a:prstGeom>
          <a:ln w="12700">
            <a:solidFill>
              <a:schemeClr val="accent1"/>
            </a:solidFill>
          </a:ln>
        </p:spPr>
      </p:pic>
      <p:sp>
        <p:nvSpPr>
          <p:cNvPr id="35" name="Green box - decorative">
            <a:extLst>
              <a:ext uri="{FF2B5EF4-FFF2-40B4-BE49-F238E27FC236}">
                <a16:creationId xmlns:a16="http://schemas.microsoft.com/office/drawing/2014/main" id="{1ABB4EE0-A2F7-470D-BE26-97E91E03B1E0}"/>
              </a:ext>
              <a:ext uri="{C183D7F6-B498-43B3-948B-1728B52AA6E4}">
                <adec:decorative xmlns:adec="http://schemas.microsoft.com/office/drawing/2017/decorative" val="1"/>
              </a:ext>
            </a:extLst>
          </p:cNvPr>
          <p:cNvSpPr/>
          <p:nvPr userDrawn="1"/>
        </p:nvSpPr>
        <p:spPr bwMode="gray">
          <a:xfrm>
            <a:off x="508000" y="6251641"/>
            <a:ext cx="3200400" cy="3292409"/>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Save time">
            <a:extLst>
              <a:ext uri="{FF2B5EF4-FFF2-40B4-BE49-F238E27FC236}">
                <a16:creationId xmlns:a16="http://schemas.microsoft.com/office/drawing/2014/main" id="{2C18D16A-EE6A-4F22-A5D9-EDEC2E704930}"/>
              </a:ext>
            </a:extLst>
          </p:cNvPr>
          <p:cNvSpPr txBox="1"/>
          <p:nvPr userDrawn="1"/>
        </p:nvSpPr>
        <p:spPr bwMode="gray">
          <a:xfrm>
            <a:off x="759406" y="6496912"/>
            <a:ext cx="2752715" cy="1954381"/>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1200" b="0" i="0" u="none" strike="noStrike" kern="1200" cap="none" spc="0" normalizeH="0" baseline="0" noProof="0" dirty="0">
                <a:ln>
                  <a:noFill/>
                </a:ln>
                <a:solidFill>
                  <a:srgbClr val="FFFFFF"/>
                </a:solidFill>
                <a:effectLst/>
                <a:uLnTx/>
                <a:uFillTx/>
                <a:latin typeface="+mn-lt"/>
                <a:ea typeface="+mn-ea"/>
                <a:cs typeface="+mn-cs"/>
              </a:rPr>
              <a:t> eab.box.com/v/EAB-Branding-Templates-Imagery </a:t>
            </a:r>
          </a:p>
        </p:txBody>
      </p:sp>
      <p:sp>
        <p:nvSpPr>
          <p:cNvPr id="40" name="Text Placeholder 7">
            <a:extLst>
              <a:ext uri="{FF2B5EF4-FFF2-40B4-BE49-F238E27FC236}">
                <a16:creationId xmlns:a16="http://schemas.microsoft.com/office/drawing/2014/main" id="{252A73F1-BC7D-4BE5-8C3D-A4D73B287803}"/>
              </a:ext>
            </a:extLst>
          </p:cNvPr>
          <p:cNvSpPr txBox="1">
            <a:spLocks/>
          </p:cNvSpPr>
          <p:nvPr userDrawn="1"/>
        </p:nvSpPr>
        <p:spPr bwMode="gray">
          <a:xfrm>
            <a:off x="759406" y="8838529"/>
            <a:ext cx="2651760" cy="47192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200" b="1" dirty="0">
                <a:solidFill>
                  <a:schemeClr val="bg1"/>
                </a:solidFill>
              </a:rPr>
              <a:t>Need help? </a:t>
            </a:r>
          </a:p>
          <a:p>
            <a:pPr marL="0" indent="0" algn="l">
              <a:spcBef>
                <a:spcPts val="800"/>
              </a:spcBef>
              <a:buNone/>
            </a:pPr>
            <a:r>
              <a:rPr lang="en-US" sz="1200" dirty="0">
                <a:solidFill>
                  <a:schemeClr val="bg1"/>
                </a:solidFill>
              </a:rPr>
              <a:t>Email </a:t>
            </a:r>
            <a:r>
              <a:rPr lang="en-US" sz="1200" b="1" dirty="0">
                <a:solidFill>
                  <a:schemeClr val="bg1"/>
                </a:solidFill>
              </a:rPr>
              <a:t>DSS-Requests@eab.com</a:t>
            </a:r>
          </a:p>
        </p:txBody>
      </p:sp>
      <p:cxnSp>
        <p:nvCxnSpPr>
          <p:cNvPr id="41" name="Straight Connector 40">
            <a:extLst>
              <a:ext uri="{FF2B5EF4-FFF2-40B4-BE49-F238E27FC236}">
                <a16:creationId xmlns:a16="http://schemas.microsoft.com/office/drawing/2014/main" id="{BB823B66-B733-40BC-9B61-F4F81D1D3CD8}"/>
              </a:ext>
            </a:extLst>
          </p:cNvPr>
          <p:cNvCxnSpPr>
            <a:cxnSpLocks/>
          </p:cNvCxnSpPr>
          <p:nvPr userDrawn="1"/>
        </p:nvCxnSpPr>
        <p:spPr bwMode="gray">
          <a:xfrm>
            <a:off x="759406" y="8650656"/>
            <a:ext cx="2651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45AB7BB-DA56-43C0-BBFA-4188FF8ED941}"/>
              </a:ext>
            </a:extLst>
          </p:cNvPr>
          <p:cNvSpPr txBox="1"/>
          <p:nvPr userDrawn="1"/>
        </p:nvSpPr>
        <p:spPr bwMode="gray">
          <a:xfrm>
            <a:off x="4190999" y="1214906"/>
            <a:ext cx="3200400" cy="738664"/>
          </a:xfrm>
          <a:prstGeom prst="rect">
            <a:avLst/>
          </a:prstGeom>
          <a:noFill/>
        </p:spPr>
        <p:txBody>
          <a:bodyPr wrap="square" lIns="0" tIns="0" rIns="0" bIns="0" rtlCol="0">
            <a:spAutoFit/>
          </a:bodyPr>
          <a:lstStyle/>
          <a:p>
            <a:pPr>
              <a:spcBef>
                <a:spcPts val="500"/>
              </a:spcBef>
            </a:pPr>
            <a:r>
              <a:rPr lang="en-US" sz="1600" b="0" dirty="0">
                <a:solidFill>
                  <a:schemeClr val="tx1"/>
                </a:solidFill>
              </a:rPr>
              <a:t>Insert the layout types you need from the New Slide button on the Home tab. </a:t>
            </a:r>
          </a:p>
        </p:txBody>
      </p:sp>
      <p:sp>
        <p:nvSpPr>
          <p:cNvPr id="2" name="Isosceles Triangle 1">
            <a:extLst>
              <a:ext uri="{FF2B5EF4-FFF2-40B4-BE49-F238E27FC236}">
                <a16:creationId xmlns:a16="http://schemas.microsoft.com/office/drawing/2014/main" id="{3C37CE37-3DB6-4A3F-82B6-E6D35D0A0BDE}"/>
              </a:ext>
            </a:extLst>
          </p:cNvPr>
          <p:cNvSpPr/>
          <p:nvPr userDrawn="1"/>
        </p:nvSpPr>
        <p:spPr bwMode="gray">
          <a:xfrm rot="19800000">
            <a:off x="4190998" y="2201094"/>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Isosceles Triangle 28">
            <a:extLst>
              <a:ext uri="{FF2B5EF4-FFF2-40B4-BE49-F238E27FC236}">
                <a16:creationId xmlns:a16="http://schemas.microsoft.com/office/drawing/2014/main" id="{BF9ADCB6-E150-4749-87F5-5475E6576FBC}"/>
              </a:ext>
            </a:extLst>
          </p:cNvPr>
          <p:cNvSpPr/>
          <p:nvPr userDrawn="1"/>
        </p:nvSpPr>
        <p:spPr bwMode="gray">
          <a:xfrm rot="19800000">
            <a:off x="4190998" y="5870288"/>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TextBox 19">
            <a:extLst>
              <a:ext uri="{FF2B5EF4-FFF2-40B4-BE49-F238E27FC236}">
                <a16:creationId xmlns:a16="http://schemas.microsoft.com/office/drawing/2014/main" id="{7378922A-3EE7-FB47-AA3D-DC2D5C450077}"/>
              </a:ext>
            </a:extLst>
          </p:cNvPr>
          <p:cNvSpPr txBox="1"/>
          <p:nvPr userDrawn="1"/>
        </p:nvSpPr>
        <p:spPr>
          <a:xfrm>
            <a:off x="3944458" y="569938"/>
            <a:ext cx="3065016" cy="323165"/>
          </a:xfrm>
          <a:prstGeom prst="rect">
            <a:avLst/>
          </a:prstGeom>
          <a:noFill/>
        </p:spPr>
        <p:txBody>
          <a:bodyPr wrap="square" lIns="0" tIns="0" rIns="0" bIns="0" rtlCol="0">
            <a:spAutoFit/>
          </a:bodyPr>
          <a:lstStyle/>
          <a:p>
            <a:pPr>
              <a:spcBef>
                <a:spcPts val="200"/>
              </a:spcBef>
            </a:pPr>
            <a:r>
              <a:rPr lang="en-US" sz="1050" b="1" dirty="0">
                <a:solidFill>
                  <a:schemeClr val="bg1"/>
                </a:solidFill>
              </a:rPr>
              <a:t>Main edits: </a:t>
            </a:r>
            <a:r>
              <a:rPr lang="en-US" sz="1050" dirty="0">
                <a:solidFill>
                  <a:schemeClr val="bg1"/>
                </a:solidFill>
              </a:rPr>
              <a:t>updated EAB in brief one-pager, added EAB COVID-19 hot topics one-pager</a:t>
            </a:r>
          </a:p>
        </p:txBody>
      </p:sp>
    </p:spTree>
    <p:custDataLst>
      <p:tags r:id="rId1"/>
    </p:custDataLst>
    <p:extLst>
      <p:ext uri="{BB962C8B-B14F-4D97-AF65-F5344CB8AC3E}">
        <p14:creationId xmlns:p14="http://schemas.microsoft.com/office/powerpoint/2010/main" val="22610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sp>
        <p:nvSpPr>
          <p:cNvPr id="20" name="Section type"/>
          <p:cNvSpPr>
            <a:spLocks noGrp="1"/>
          </p:cNvSpPr>
          <p:nvPr>
            <p:ph type="body" sz="quarter" idx="24" hasCustomPrompt="1"/>
          </p:nvPr>
        </p:nvSpPr>
        <p:spPr bwMode="gray">
          <a:xfrm>
            <a:off x="5195834" y="6636850"/>
            <a:ext cx="1299013"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50" baseline="0">
                <a:solidFill>
                  <a:schemeClr val="bg1"/>
                </a:solidFill>
                <a:latin typeface="+mj-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6"/>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824861"/>
            <a:ext cx="5029200" cy="775597"/>
          </a:xfrm>
          <a:prstGeom prst="rect">
            <a:avLst/>
          </a:prstGeom>
        </p:spPr>
        <p:txBody>
          <a:bodyPr wrap="square" lIns="0" tIns="0" rIns="0" bIns="0" anchor="b" anchorCtr="0">
            <a:spAutoFit/>
          </a:bodyPr>
          <a:lstStyle>
            <a:lvl1pPr>
              <a:lnSpc>
                <a:spcPct val="90000"/>
              </a:lnSpc>
              <a:defRPr sz="2800" b="0" baseline="0">
                <a:solidFill>
                  <a:schemeClr val="tx1"/>
                </a:solidFill>
              </a:defRPr>
            </a:lvl1pPr>
          </a:lstStyle>
          <a:p>
            <a:r>
              <a:rPr lang="en-US" dirty="0"/>
              <a:t>Divider Title – Rockwell 28pt Regular,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82217661"/>
      </p:ext>
    </p:extLst>
  </p:cSld>
  <p:clrMapOvr>
    <a:masterClrMapping/>
  </p:clrMapOvr>
  <p:extLst>
    <p:ext uri="{DCECCB84-F9BA-43D5-87BE-67443E8EF086}">
      <p15:sldGuideLst xmlns:p15="http://schemas.microsoft.com/office/powerpoint/2012/main">
        <p15:guide id="1" pos="913">
          <p15:clr>
            <a:srgbClr val="FBAE40"/>
          </p15:clr>
        </p15:guide>
        <p15:guide id="2" orient="horz" pos="3528" userDrawn="1">
          <p15:clr>
            <a:srgbClr val="FBAE40"/>
          </p15:clr>
        </p15:guide>
        <p15:guide id="3" orient="horz" pos="364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9506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7229188"/>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9084334"/>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804264"/>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85508"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2067015"/>
      </p:ext>
    </p:extLst>
  </p:cSld>
  <p:clrMapOvr>
    <a:masterClrMapping/>
  </p:clrMapOvr>
  <p:extLst>
    <p:ext uri="{DCECCB84-F9BA-43D5-87BE-67443E8EF086}">
      <p15:sldGuideLst xmlns:p15="http://schemas.microsoft.com/office/powerpoint/2012/main">
        <p15:guide id="1" pos="162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1064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23222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663F93-C923-4F8D-A8C5-314B5058F0AC}"/>
              </a:ext>
              <a:ext uri="{C183D7F6-B498-43B3-948B-1728B52AA6E4}">
                <adec:decorative xmlns:adec="http://schemas.microsoft.com/office/drawing/2017/decorative" val="1"/>
              </a:ext>
            </a:extLst>
          </p:cNvPr>
          <p:cNvGrpSpPr/>
          <p:nvPr userDrawn="1"/>
        </p:nvGrpSpPr>
        <p:grpSpPr>
          <a:xfrm>
            <a:off x="1606783" y="8580237"/>
            <a:ext cx="4558834" cy="957891"/>
            <a:chOff x="920983" y="3459989"/>
            <a:chExt cx="4558834" cy="957891"/>
          </a:xfrm>
        </p:grpSpPr>
        <p:pic>
          <p:nvPicPr>
            <p:cNvPr id="17" name="EAB logo">
              <a:extLst>
                <a:ext uri="{FF2B5EF4-FFF2-40B4-BE49-F238E27FC236}">
                  <a16:creationId xmlns:a16="http://schemas.microsoft.com/office/drawing/2014/main" id="{3827DC24-CD93-4610-9E9F-26DED31F8F4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9"/>
              <a:ext cx="1239997" cy="474433"/>
            </a:xfrm>
            <a:prstGeom prst="rect">
              <a:avLst/>
            </a:prstGeom>
          </p:spPr>
        </p:pic>
        <p:sp>
          <p:nvSpPr>
            <p:cNvPr id="18" name="EAb locations, phone, website">
              <a:extLst>
                <a:ext uri="{FF2B5EF4-FFF2-40B4-BE49-F238E27FC236}">
                  <a16:creationId xmlns:a16="http://schemas.microsoft.com/office/drawing/2014/main" id="{F7123D35-C69E-4C01-B90E-7C6D9C5DF094}"/>
                </a:ext>
                <a:ext uri="{C183D7F6-B498-43B3-948B-1728B52AA6E4}">
                  <adec:decorative xmlns:adec="http://schemas.microsoft.com/office/drawing/2017/decorative" val="1"/>
                </a:ext>
              </a:extLst>
            </p:cNvPr>
            <p:cNvSpPr txBox="1"/>
            <p:nvPr userDrawn="1"/>
          </p:nvSpPr>
          <p:spPr bwMode="gray">
            <a:xfrm>
              <a:off x="920983" y="4045983"/>
              <a:ext cx="4558834"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19" name="Line 1">
              <a:extLst>
                <a:ext uri="{FF2B5EF4-FFF2-40B4-BE49-F238E27FC236}">
                  <a16:creationId xmlns:a16="http://schemas.microsoft.com/office/drawing/2014/main" id="{CBD7CADF-FE8A-4393-92BE-B54EBA37BF32}"/>
                </a:ext>
                <a:ext uri="{C183D7F6-B498-43B3-948B-1728B52AA6E4}">
                  <adec:decorative xmlns:adec="http://schemas.microsoft.com/office/drawing/2017/decorative" val="1"/>
                </a:ext>
              </a:extLst>
            </p:cNvPr>
            <p:cNvCxnSpPr/>
            <p:nvPr userDrawn="1"/>
          </p:nvCxnSpPr>
          <p:spPr bwMode="gray">
            <a:xfrm>
              <a:off x="22207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Line 2">
              <a:extLst>
                <a:ext uri="{FF2B5EF4-FFF2-40B4-BE49-F238E27FC236}">
                  <a16:creationId xmlns:a16="http://schemas.microsoft.com/office/drawing/2014/main" id="{4579AC7C-1E83-4E3F-9223-4723C77E1ECF}"/>
                </a:ext>
                <a:ext uri="{C183D7F6-B498-43B3-948B-1728B52AA6E4}">
                  <adec:decorative xmlns:adec="http://schemas.microsoft.com/office/drawing/2017/decorative" val="1"/>
                </a:ext>
              </a:extLst>
            </p:cNvPr>
            <p:cNvCxnSpPr/>
            <p:nvPr userDrawn="1"/>
          </p:nvCxnSpPr>
          <p:spPr bwMode="gray">
            <a:xfrm>
              <a:off x="2902186"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3D45D4A4-9F5C-436E-9586-711CC5C1BF28}"/>
                </a:ext>
                <a:ext uri="{C183D7F6-B498-43B3-948B-1728B52AA6E4}">
                  <adec:decorative xmlns:adec="http://schemas.microsoft.com/office/drawing/2017/decorative" val="1"/>
                </a:ext>
              </a:extLst>
            </p:cNvPr>
            <p:cNvCxnSpPr/>
            <p:nvPr userDrawn="1"/>
          </p:nvCxnSpPr>
          <p:spPr bwMode="gray">
            <a:xfrm>
              <a:off x="37121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Line 4">
              <a:extLst>
                <a:ext uri="{FF2B5EF4-FFF2-40B4-BE49-F238E27FC236}">
                  <a16:creationId xmlns:a16="http://schemas.microsoft.com/office/drawing/2014/main" id="{EB206AB0-EE26-4598-82B6-5313CB25812C}"/>
                </a:ext>
                <a:ext uri="{C183D7F6-B498-43B3-948B-1728B52AA6E4}">
                  <adec:decorative xmlns:adec="http://schemas.microsoft.com/office/drawing/2017/decorative" val="1"/>
                </a:ext>
              </a:extLst>
            </p:cNvPr>
            <p:cNvCxnSpPr/>
            <p:nvPr userDrawn="1"/>
          </p:nvCxnSpPr>
          <p:spPr bwMode="gray">
            <a:xfrm>
              <a:off x="3337336" y="4275232"/>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3">
              <a:extLst>
                <a:ext uri="{FF2B5EF4-FFF2-40B4-BE49-F238E27FC236}">
                  <a16:creationId xmlns:a16="http://schemas.microsoft.com/office/drawing/2014/main" id="{756976BB-81AB-432C-A7B3-C4BAD32F3E5F}"/>
                </a:ext>
                <a:ext uri="{C183D7F6-B498-43B3-948B-1728B52AA6E4}">
                  <adec:decorative xmlns:adec="http://schemas.microsoft.com/office/drawing/2017/decorative" val="1"/>
                </a:ext>
              </a:extLst>
            </p:cNvPr>
            <p:cNvCxnSpPr/>
            <p:nvPr userDrawn="1"/>
          </p:nvCxnSpPr>
          <p:spPr bwMode="gray">
            <a:xfrm>
              <a:off x="4520678"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97884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yle Option #3">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59655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10"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5" name="Top kicker"/>
          <p:cNvSpPr>
            <a:spLocks noGrp="1"/>
          </p:cNvSpPr>
          <p:nvPr>
            <p:ph type="body" sz="quarter" idx="29" hasCustomPrompt="1"/>
          </p:nvPr>
        </p:nvSpPr>
        <p:spPr bwMode="gray">
          <a:xfrm>
            <a:off x="508902" y="1457663"/>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4196366"/>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12"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39"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35" name="Top kicker"/>
          <p:cNvSpPr>
            <a:spLocks noGrp="1"/>
          </p:cNvSpPr>
          <p:nvPr>
            <p:ph type="body" sz="quarter" idx="29" hasCustomPrompt="1"/>
          </p:nvPr>
        </p:nvSpPr>
        <p:spPr bwMode="gray">
          <a:xfrm>
            <a:off x="508902" y="1457663"/>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0944888"/>
      </p:ext>
    </p:extLst>
  </p:cSld>
  <p:clrMapOvr>
    <a:masterClrMapping/>
  </p:clrMapOvr>
  <p:extLst>
    <p:ext uri="{DCECCB84-F9BA-43D5-87BE-67443E8EF086}">
      <p15:sldGuideLst xmlns:p15="http://schemas.microsoft.com/office/powerpoint/2012/main">
        <p15:guide id="1" pos="1488" userDrawn="1">
          <p15:clr>
            <a:srgbClr val="FBAE40"/>
          </p15:clr>
        </p15:guide>
        <p15:guide id="2" pos="1608" userDrawn="1">
          <p15:clr>
            <a:srgbClr val="FBAE40"/>
          </p15:clr>
        </p15:guide>
        <p15:guide id="3" orient="horz" pos="1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sp>
        <p:nvSpPr>
          <p:cNvPr id="20" name="Template edition">
            <a:extLst>
              <a:ext uri="{FF2B5EF4-FFF2-40B4-BE49-F238E27FC236}">
                <a16:creationId xmlns:a16="http://schemas.microsoft.com/office/drawing/2014/main" id="{8DF45A89-BB13-2C41-AD19-9C9C8BC8D5AF}"/>
              </a:ext>
            </a:extLst>
          </p:cNvPr>
          <p:cNvSpPr/>
          <p:nvPr userDrawn="1"/>
        </p:nvSpPr>
        <p:spPr bwMode="gray">
          <a:xfrm>
            <a:off x="502920" y="469892"/>
            <a:ext cx="6766560" cy="54864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Top Two 2020</a:t>
            </a:r>
            <a:r>
              <a:rPr lang="en-US" sz="1400" b="1" baseline="0" dirty="0">
                <a:solidFill>
                  <a:schemeClr val="bg1"/>
                </a:solidFill>
              </a:rPr>
              <a:t> New Template Branding Rules </a:t>
            </a:r>
            <a:endParaRPr lang="en-US" sz="1400" b="1" dirty="0">
              <a:solidFill>
                <a:schemeClr val="bg1"/>
              </a:solidFill>
            </a:endParaRPr>
          </a:p>
        </p:txBody>
      </p:sp>
      <p:sp>
        <p:nvSpPr>
          <p:cNvPr id="21" name="TextBox 20">
            <a:extLst>
              <a:ext uri="{FF2B5EF4-FFF2-40B4-BE49-F238E27FC236}">
                <a16:creationId xmlns:a16="http://schemas.microsoft.com/office/drawing/2014/main" id="{8B7546C1-F0C7-2D42-9360-CED24FBE0831}"/>
              </a:ext>
            </a:extLst>
          </p:cNvPr>
          <p:cNvSpPr txBox="1"/>
          <p:nvPr userDrawn="1"/>
        </p:nvSpPr>
        <p:spPr bwMode="gray">
          <a:xfrm>
            <a:off x="1207244" y="1671379"/>
            <a:ext cx="2761955" cy="215444"/>
          </a:xfrm>
          <a:prstGeom prst="rect">
            <a:avLst/>
          </a:prstGeom>
          <a:noFill/>
        </p:spPr>
        <p:txBody>
          <a:bodyPr vert="horz" wrap="square" lIns="0" tIns="0" rIns="0" bIns="0" rtlCol="0">
            <a:spAutoFit/>
          </a:bodyPr>
          <a:lstStyle/>
          <a:p>
            <a:pPr>
              <a:spcBef>
                <a:spcPts val="500"/>
              </a:spcBef>
            </a:pPr>
            <a:r>
              <a:rPr lang="en-US" sz="1400" b="1" dirty="0"/>
              <a:t>Color Usage</a:t>
            </a:r>
          </a:p>
        </p:txBody>
      </p:sp>
      <p:grpSp>
        <p:nvGrpSpPr>
          <p:cNvPr id="22" name="Group 21">
            <a:extLst>
              <a:ext uri="{FF2B5EF4-FFF2-40B4-BE49-F238E27FC236}">
                <a16:creationId xmlns:a16="http://schemas.microsoft.com/office/drawing/2014/main" id="{E6506291-6D0D-AF4A-84D5-E28E52E50CD0}"/>
              </a:ext>
            </a:extLst>
          </p:cNvPr>
          <p:cNvGrpSpPr/>
          <p:nvPr userDrawn="1"/>
        </p:nvGrpSpPr>
        <p:grpSpPr bwMode="gray">
          <a:xfrm>
            <a:off x="783766" y="5314691"/>
            <a:ext cx="300604" cy="307777"/>
            <a:chOff x="553145" y="2965876"/>
            <a:chExt cx="300604" cy="307777"/>
          </a:xfrm>
        </p:grpSpPr>
        <p:sp>
          <p:nvSpPr>
            <p:cNvPr id="23" name="Oval 22">
              <a:extLst>
                <a:ext uri="{FF2B5EF4-FFF2-40B4-BE49-F238E27FC236}">
                  <a16:creationId xmlns:a16="http://schemas.microsoft.com/office/drawing/2014/main" id="{8255CA84-1C26-2147-A08B-263947622103}"/>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TextBox 27">
              <a:extLst>
                <a:ext uri="{FF2B5EF4-FFF2-40B4-BE49-F238E27FC236}">
                  <a16:creationId xmlns:a16="http://schemas.microsoft.com/office/drawing/2014/main" id="{BD65481F-8A2C-F344-854B-31D0F779AAD5}"/>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2</a:t>
              </a:r>
            </a:p>
          </p:txBody>
        </p:sp>
      </p:grpSp>
      <p:sp>
        <p:nvSpPr>
          <p:cNvPr id="30" name="TextBox 29">
            <a:extLst>
              <a:ext uri="{FF2B5EF4-FFF2-40B4-BE49-F238E27FC236}">
                <a16:creationId xmlns:a16="http://schemas.microsoft.com/office/drawing/2014/main" id="{F7F6D8EB-ED83-4041-9893-CA5E66298F48}"/>
              </a:ext>
            </a:extLst>
          </p:cNvPr>
          <p:cNvSpPr txBox="1"/>
          <p:nvPr userDrawn="1"/>
        </p:nvSpPr>
        <p:spPr bwMode="gray">
          <a:xfrm>
            <a:off x="1207245" y="5362606"/>
            <a:ext cx="4554922" cy="441781"/>
          </a:xfrm>
          <a:prstGeom prst="rect">
            <a:avLst/>
          </a:prstGeom>
          <a:noFill/>
        </p:spPr>
        <p:txBody>
          <a:bodyPr vert="horz" wrap="square" lIns="0" tIns="0" rIns="0" bIns="0" rtlCol="0">
            <a:spAutoFit/>
          </a:bodyPr>
          <a:lstStyle/>
          <a:p>
            <a:pPr>
              <a:spcBef>
                <a:spcPts val="500"/>
              </a:spcBef>
            </a:pPr>
            <a:r>
              <a:rPr lang="en-US" sz="1400" b="1" dirty="0"/>
              <a:t>EAB Chart Templates Populate Dark to Light </a:t>
            </a:r>
            <a:r>
              <a:rPr lang="en-US" sz="1400" b="0" dirty="0"/>
              <a:t>(see call to action for more info)</a:t>
            </a:r>
            <a:endParaRPr lang="en-US" sz="1400" b="1" dirty="0"/>
          </a:p>
        </p:txBody>
      </p:sp>
      <p:grpSp>
        <p:nvGrpSpPr>
          <p:cNvPr id="32" name="Group 31">
            <a:extLst>
              <a:ext uri="{FF2B5EF4-FFF2-40B4-BE49-F238E27FC236}">
                <a16:creationId xmlns:a16="http://schemas.microsoft.com/office/drawing/2014/main" id="{0E1F2AB0-8C58-B64A-9F2E-A41A8B1E09B5}"/>
              </a:ext>
            </a:extLst>
          </p:cNvPr>
          <p:cNvGrpSpPr/>
          <p:nvPr userDrawn="1"/>
        </p:nvGrpSpPr>
        <p:grpSpPr bwMode="gray">
          <a:xfrm>
            <a:off x="783766" y="1608949"/>
            <a:ext cx="300604" cy="307777"/>
            <a:chOff x="553145" y="2965876"/>
            <a:chExt cx="300604" cy="307777"/>
          </a:xfrm>
        </p:grpSpPr>
        <p:sp>
          <p:nvSpPr>
            <p:cNvPr id="33" name="Oval 32">
              <a:extLst>
                <a:ext uri="{FF2B5EF4-FFF2-40B4-BE49-F238E27FC236}">
                  <a16:creationId xmlns:a16="http://schemas.microsoft.com/office/drawing/2014/main" id="{45E631A2-70DB-7648-BE2F-F0ABE8BC73DA}"/>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extBox 33">
              <a:extLst>
                <a:ext uri="{FF2B5EF4-FFF2-40B4-BE49-F238E27FC236}">
                  <a16:creationId xmlns:a16="http://schemas.microsoft.com/office/drawing/2014/main" id="{09703D2B-2684-6544-8F8B-E4116F4025EE}"/>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1</a:t>
              </a:r>
            </a:p>
          </p:txBody>
        </p:sp>
      </p:grpSp>
      <p:sp>
        <p:nvSpPr>
          <p:cNvPr id="39" name="Rectangle 38">
            <a:extLst>
              <a:ext uri="{FF2B5EF4-FFF2-40B4-BE49-F238E27FC236}">
                <a16:creationId xmlns:a16="http://schemas.microsoft.com/office/drawing/2014/main" id="{5AD5E2A7-908F-144C-8366-8B9365F58C20}"/>
              </a:ext>
              <a:ext uri="{C183D7F6-B498-43B3-948B-1728B52AA6E4}">
                <adec:decorative xmlns:adec="http://schemas.microsoft.com/office/drawing/2017/decorative" val="1"/>
              </a:ext>
            </a:extLst>
          </p:cNvPr>
          <p:cNvSpPr/>
          <p:nvPr userDrawn="1"/>
        </p:nvSpPr>
        <p:spPr bwMode="gray">
          <a:xfrm>
            <a:off x="8976660" y="-751592"/>
            <a:ext cx="731520" cy="246888"/>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4</a:t>
            </a:r>
          </a:p>
        </p:txBody>
      </p:sp>
      <p:sp>
        <p:nvSpPr>
          <p:cNvPr id="42" name="Rectangle 41">
            <a:extLst>
              <a:ext uri="{FF2B5EF4-FFF2-40B4-BE49-F238E27FC236}">
                <a16:creationId xmlns:a16="http://schemas.microsoft.com/office/drawing/2014/main" id="{E7F41562-DE3A-EF4D-A18F-2F15B0DBACEB}"/>
              </a:ext>
              <a:ext uri="{C183D7F6-B498-43B3-948B-1728B52AA6E4}">
                <adec:decorative xmlns:adec="http://schemas.microsoft.com/office/drawing/2017/decorative" val="1"/>
              </a:ext>
            </a:extLst>
          </p:cNvPr>
          <p:cNvSpPr/>
          <p:nvPr userDrawn="1"/>
        </p:nvSpPr>
        <p:spPr bwMode="gray">
          <a:xfrm>
            <a:off x="9822471" y="-751592"/>
            <a:ext cx="731520" cy="246888"/>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5</a:t>
            </a:r>
          </a:p>
        </p:txBody>
      </p:sp>
      <p:sp>
        <p:nvSpPr>
          <p:cNvPr id="43" name="Rectangle 42">
            <a:extLst>
              <a:ext uri="{FF2B5EF4-FFF2-40B4-BE49-F238E27FC236}">
                <a16:creationId xmlns:a16="http://schemas.microsoft.com/office/drawing/2014/main" id="{DAB71217-58B4-3E48-8449-C86C92EC870B}"/>
              </a:ext>
              <a:ext uri="{C183D7F6-B498-43B3-948B-1728B52AA6E4}">
                <adec:decorative xmlns:adec="http://schemas.microsoft.com/office/drawing/2017/decorative" val="1"/>
              </a:ext>
            </a:extLst>
          </p:cNvPr>
          <p:cNvSpPr/>
          <p:nvPr userDrawn="1"/>
        </p:nvSpPr>
        <p:spPr bwMode="gray">
          <a:xfrm>
            <a:off x="10668282" y="-751592"/>
            <a:ext cx="731520" cy="246888"/>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6</a:t>
            </a:r>
          </a:p>
        </p:txBody>
      </p:sp>
      <p:sp>
        <p:nvSpPr>
          <p:cNvPr id="44" name="Rectangle 43">
            <a:extLst>
              <a:ext uri="{FF2B5EF4-FFF2-40B4-BE49-F238E27FC236}">
                <a16:creationId xmlns:a16="http://schemas.microsoft.com/office/drawing/2014/main" id="{AA59FED6-9224-D64B-AEE2-210B16FEB03D}"/>
              </a:ext>
              <a:ext uri="{C183D7F6-B498-43B3-948B-1728B52AA6E4}">
                <adec:decorative xmlns:adec="http://schemas.microsoft.com/office/drawing/2017/decorative" val="1"/>
              </a:ext>
            </a:extLst>
          </p:cNvPr>
          <p:cNvSpPr/>
          <p:nvPr userDrawn="1"/>
        </p:nvSpPr>
        <p:spPr bwMode="gray">
          <a:xfrm>
            <a:off x="8130849" y="-751592"/>
            <a:ext cx="731520" cy="246888"/>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sp>
        <p:nvSpPr>
          <p:cNvPr id="45" name="Rectangle 44">
            <a:extLst>
              <a:ext uri="{FF2B5EF4-FFF2-40B4-BE49-F238E27FC236}">
                <a16:creationId xmlns:a16="http://schemas.microsoft.com/office/drawing/2014/main" id="{0BA385BB-EB57-E14C-B6DB-59B7A1C44610}"/>
              </a:ext>
              <a:ext uri="{C183D7F6-B498-43B3-948B-1728B52AA6E4}">
                <adec:decorative xmlns:adec="http://schemas.microsoft.com/office/drawing/2017/decorative" val="1"/>
              </a:ext>
            </a:extLst>
          </p:cNvPr>
          <p:cNvSpPr/>
          <p:nvPr userDrawn="1"/>
        </p:nvSpPr>
        <p:spPr bwMode="gray">
          <a:xfrm>
            <a:off x="7266456" y="-751592"/>
            <a:ext cx="731520" cy="246888"/>
          </a:xfrm>
          <a:prstGeom prst="rect">
            <a:avLst/>
          </a:prstGeom>
          <a:solidFill>
            <a:schemeClr val="bg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graphicFrame>
        <p:nvGraphicFramePr>
          <p:cNvPr id="47" name="Chart 46">
            <a:extLst>
              <a:ext uri="{FF2B5EF4-FFF2-40B4-BE49-F238E27FC236}">
                <a16:creationId xmlns:a16="http://schemas.microsoft.com/office/drawing/2014/main" id="{40CA1440-208D-604E-9477-2AA86DBCBB7F}"/>
              </a:ext>
            </a:extLst>
          </p:cNvPr>
          <p:cNvGraphicFramePr/>
          <p:nvPr userDrawn="1">
            <p:extLst>
              <p:ext uri="{D42A27DB-BD31-4B8C-83A1-F6EECF244321}">
                <p14:modId xmlns:p14="http://schemas.microsoft.com/office/powerpoint/2010/main" val="938824663"/>
              </p:ext>
            </p:extLst>
          </p:nvPr>
        </p:nvGraphicFramePr>
        <p:xfrm>
          <a:off x="3905178" y="6172913"/>
          <a:ext cx="1528822" cy="1371600"/>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 Placeholder 1">
            <a:extLst>
              <a:ext uri="{FF2B5EF4-FFF2-40B4-BE49-F238E27FC236}">
                <a16:creationId xmlns:a16="http://schemas.microsoft.com/office/drawing/2014/main" id="{2DD37F8E-02DB-9243-AB3B-C67B38821DD9}"/>
              </a:ext>
              <a:ext uri="{C183D7F6-B498-43B3-948B-1728B52AA6E4}">
                <adec:decorative xmlns:adec="http://schemas.microsoft.com/office/drawing/2017/decorative" val="0"/>
              </a:ext>
            </a:extLst>
          </p:cNvPr>
          <p:cNvSpPr txBox="1">
            <a:spLocks/>
          </p:cNvSpPr>
          <p:nvPr userDrawn="1"/>
        </p:nvSpPr>
        <p:spPr bwMode="gray">
          <a:xfrm>
            <a:off x="4231530" y="6638446"/>
            <a:ext cx="740658"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49" name="TextBox 48">
            <a:extLst>
              <a:ext uri="{FF2B5EF4-FFF2-40B4-BE49-F238E27FC236}">
                <a16:creationId xmlns:a16="http://schemas.microsoft.com/office/drawing/2014/main" id="{C43A9EEF-F7CF-B847-A7B0-C188C85DF16E}"/>
              </a:ext>
              <a:ext uri="{C183D7F6-B498-43B3-948B-1728B52AA6E4}">
                <adec:decorative xmlns:adec="http://schemas.microsoft.com/office/drawing/2017/decorative" val="1"/>
              </a:ext>
            </a:extLst>
          </p:cNvPr>
          <p:cNvSpPr txBox="1"/>
          <p:nvPr userDrawn="1"/>
        </p:nvSpPr>
        <p:spPr bwMode="gray">
          <a:xfrm>
            <a:off x="4201026" y="6938354"/>
            <a:ext cx="801666" cy="246221"/>
          </a:xfrm>
          <a:prstGeom prst="rect">
            <a:avLst/>
          </a:prstGeom>
          <a:noFill/>
        </p:spPr>
        <p:txBody>
          <a:bodyPr wrap="square" lIns="0" tIns="0" rIns="0" bIns="0" rtlCol="0">
            <a:spAutoFit/>
          </a:bodyPr>
          <a:lstStyle/>
          <a:p>
            <a:pPr algn="ctr"/>
            <a:r>
              <a:rPr lang="en-US" sz="800" dirty="0"/>
              <a:t>Add label </a:t>
            </a:r>
            <a:br>
              <a:rPr lang="en-US" sz="800" dirty="0"/>
            </a:br>
            <a:r>
              <a:rPr lang="en-US" sz="800" dirty="0"/>
              <a:t>text here</a:t>
            </a:r>
          </a:p>
        </p:txBody>
      </p:sp>
      <p:graphicFrame>
        <p:nvGraphicFramePr>
          <p:cNvPr id="50" name="Chart 49">
            <a:extLst>
              <a:ext uri="{FF2B5EF4-FFF2-40B4-BE49-F238E27FC236}">
                <a16:creationId xmlns:a16="http://schemas.microsoft.com/office/drawing/2014/main" id="{B592ECA4-EF3F-1F43-8A19-FE9BCC35B855}"/>
              </a:ext>
            </a:extLst>
          </p:cNvPr>
          <p:cNvGraphicFramePr/>
          <p:nvPr userDrawn="1">
            <p:extLst>
              <p:ext uri="{D42A27DB-BD31-4B8C-83A1-F6EECF244321}">
                <p14:modId xmlns:p14="http://schemas.microsoft.com/office/powerpoint/2010/main" val="8531287"/>
              </p:ext>
            </p:extLst>
          </p:nvPr>
        </p:nvGraphicFramePr>
        <p:xfrm>
          <a:off x="1214220" y="6115094"/>
          <a:ext cx="2414245" cy="1564707"/>
        </p:xfrm>
        <a:graphic>
          <a:graphicData uri="http://schemas.openxmlformats.org/drawingml/2006/chart">
            <c:chart xmlns:c="http://schemas.openxmlformats.org/drawingml/2006/chart" xmlns:r="http://schemas.openxmlformats.org/officeDocument/2006/relationships" r:id="rId4"/>
          </a:graphicData>
        </a:graphic>
      </p:graphicFrame>
      <p:sp>
        <p:nvSpPr>
          <p:cNvPr id="51" name="TextBox 50">
            <a:extLst>
              <a:ext uri="{FF2B5EF4-FFF2-40B4-BE49-F238E27FC236}">
                <a16:creationId xmlns:a16="http://schemas.microsoft.com/office/drawing/2014/main" id="{886CC083-FB38-0B42-9455-AEB4B92BEFA3}"/>
              </a:ext>
            </a:extLst>
          </p:cNvPr>
          <p:cNvSpPr txBox="1"/>
          <p:nvPr userDrawn="1"/>
        </p:nvSpPr>
        <p:spPr bwMode="gray">
          <a:xfrm>
            <a:off x="3709084" y="6182006"/>
            <a:ext cx="18288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52" name="Chart 51">
            <a:extLst>
              <a:ext uri="{FF2B5EF4-FFF2-40B4-BE49-F238E27FC236}">
                <a16:creationId xmlns:a16="http://schemas.microsoft.com/office/drawing/2014/main" id="{6B1C8ACC-380D-D94B-9172-4AAE3462CC82}"/>
              </a:ext>
            </a:extLst>
          </p:cNvPr>
          <p:cNvGraphicFramePr/>
          <p:nvPr userDrawn="1">
            <p:extLst>
              <p:ext uri="{D42A27DB-BD31-4B8C-83A1-F6EECF244321}">
                <p14:modId xmlns:p14="http://schemas.microsoft.com/office/powerpoint/2010/main" val="1535106347"/>
              </p:ext>
            </p:extLst>
          </p:nvPr>
        </p:nvGraphicFramePr>
        <p:xfrm>
          <a:off x="5595863" y="6158737"/>
          <a:ext cx="1828800" cy="1371600"/>
        </p:xfrm>
        <a:graphic>
          <a:graphicData uri="http://schemas.openxmlformats.org/drawingml/2006/chart">
            <c:chart xmlns:c="http://schemas.openxmlformats.org/drawingml/2006/chart" xmlns:r="http://schemas.openxmlformats.org/officeDocument/2006/relationships" r:id="rId5"/>
          </a:graphicData>
        </a:graphic>
      </p:graphicFrame>
      <p:sp>
        <p:nvSpPr>
          <p:cNvPr id="53" name="TextBox 52">
            <a:extLst>
              <a:ext uri="{FF2B5EF4-FFF2-40B4-BE49-F238E27FC236}">
                <a16:creationId xmlns:a16="http://schemas.microsoft.com/office/drawing/2014/main" id="{76BBCC25-B2CE-B249-AFC5-6A2A8C479488}"/>
              </a:ext>
            </a:extLst>
          </p:cNvPr>
          <p:cNvSpPr txBox="1"/>
          <p:nvPr userDrawn="1"/>
        </p:nvSpPr>
        <p:spPr bwMode="gray">
          <a:xfrm>
            <a:off x="5297838" y="6167830"/>
            <a:ext cx="1828800" cy="153888"/>
          </a:xfrm>
          <a:prstGeom prst="rect">
            <a:avLst/>
          </a:prstGeom>
          <a:noFill/>
        </p:spPr>
        <p:txBody>
          <a:bodyPr wrap="square" lIns="0" tIns="0" rIns="0" bIns="0" rtlCol="0">
            <a:spAutoFit/>
          </a:bodyPr>
          <a:lstStyle/>
          <a:p>
            <a:pPr algn="ctr"/>
            <a:r>
              <a:rPr lang="en-US" sz="1000" b="1" dirty="0"/>
              <a:t>3-Color Charts</a:t>
            </a:r>
          </a:p>
        </p:txBody>
      </p:sp>
      <p:sp>
        <p:nvSpPr>
          <p:cNvPr id="54" name="Line Callout 1 46">
            <a:extLst>
              <a:ext uri="{FF2B5EF4-FFF2-40B4-BE49-F238E27FC236}">
                <a16:creationId xmlns:a16="http://schemas.microsoft.com/office/drawing/2014/main" id="{53BAE160-DF08-E443-972A-20D28E45C2DD}"/>
              </a:ext>
            </a:extLst>
          </p:cNvPr>
          <p:cNvSpPr/>
          <p:nvPr userDrawn="1"/>
        </p:nvSpPr>
        <p:spPr bwMode="gray">
          <a:xfrm>
            <a:off x="1336595" y="6107926"/>
            <a:ext cx="953168" cy="338554"/>
          </a:xfrm>
          <a:prstGeom prst="borderCallout1">
            <a:avLst>
              <a:gd name="adj1" fmla="val 47939"/>
              <a:gd name="adj2" fmla="val 99761"/>
              <a:gd name="adj3" fmla="val 47769"/>
              <a:gd name="adj4" fmla="val 126682"/>
            </a:avLst>
          </a:prstGeom>
          <a:no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Orange outline callout style</a:t>
            </a:r>
          </a:p>
        </p:txBody>
      </p:sp>
      <p:grpSp>
        <p:nvGrpSpPr>
          <p:cNvPr id="55" name="Group 54">
            <a:extLst>
              <a:ext uri="{FF2B5EF4-FFF2-40B4-BE49-F238E27FC236}">
                <a16:creationId xmlns:a16="http://schemas.microsoft.com/office/drawing/2014/main" id="{AD339D32-8BC7-EC43-A32A-E55CA7881C37}"/>
              </a:ext>
            </a:extLst>
          </p:cNvPr>
          <p:cNvGrpSpPr/>
          <p:nvPr userDrawn="1"/>
        </p:nvGrpSpPr>
        <p:grpSpPr>
          <a:xfrm>
            <a:off x="1241970" y="2055692"/>
            <a:ext cx="2987222" cy="1866732"/>
            <a:chOff x="712016" y="1045288"/>
            <a:chExt cx="2168345" cy="1355011"/>
          </a:xfrm>
        </p:grpSpPr>
        <p:grpSp>
          <p:nvGrpSpPr>
            <p:cNvPr id="56" name="Group 55">
              <a:extLst>
                <a:ext uri="{FF2B5EF4-FFF2-40B4-BE49-F238E27FC236}">
                  <a16:creationId xmlns:a16="http://schemas.microsoft.com/office/drawing/2014/main" id="{EB62B074-3845-4C4A-9337-5995AC62C9D3}"/>
                </a:ext>
              </a:extLst>
            </p:cNvPr>
            <p:cNvGrpSpPr/>
            <p:nvPr userDrawn="1"/>
          </p:nvGrpSpPr>
          <p:grpSpPr>
            <a:xfrm>
              <a:off x="712016" y="1045288"/>
              <a:ext cx="1888995" cy="1355011"/>
              <a:chOff x="290410" y="857410"/>
              <a:chExt cx="2361631" cy="1694043"/>
            </a:xfrm>
          </p:grpSpPr>
          <p:grpSp>
            <p:nvGrpSpPr>
              <p:cNvPr id="62" name="Group 61" descr="In PowerPoint, only use the top row of the color palette. ">
                <a:extLst>
                  <a:ext uri="{FF2B5EF4-FFF2-40B4-BE49-F238E27FC236}">
                    <a16:creationId xmlns:a16="http://schemas.microsoft.com/office/drawing/2014/main" id="{44425344-0D47-0C47-A1EB-4D431C33D42B}"/>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65" name="Picture 64">
                  <a:extLst>
                    <a:ext uri="{FF2B5EF4-FFF2-40B4-BE49-F238E27FC236}">
                      <a16:creationId xmlns:a16="http://schemas.microsoft.com/office/drawing/2014/main" id="{E1120263-D11A-1441-820F-A1C6E0E02F0B}"/>
                    </a:ext>
                  </a:extLst>
                </p:cNvPr>
                <p:cNvPicPr>
                  <a:picLocks noChangeAspect="1"/>
                </p:cNvPicPr>
                <p:nvPr/>
              </p:nvPicPr>
              <p:blipFill rotWithShape="1">
                <a:blip r:embed="rId6"/>
                <a:srcRect l="490" r="579"/>
                <a:stretch/>
              </p:blipFill>
              <p:spPr>
                <a:xfrm>
                  <a:off x="-1832821" y="1543542"/>
                  <a:ext cx="2512981" cy="1803493"/>
                </a:xfrm>
                <a:prstGeom prst="rect">
                  <a:avLst/>
                </a:prstGeom>
                <a:ln w="12700">
                  <a:solidFill>
                    <a:schemeClr val="accent1"/>
                  </a:solidFill>
                </a:ln>
              </p:spPr>
            </p:pic>
            <p:sp>
              <p:nvSpPr>
                <p:cNvPr id="66" name="Rectangle 65">
                  <a:extLst>
                    <a:ext uri="{FF2B5EF4-FFF2-40B4-BE49-F238E27FC236}">
                      <a16:creationId xmlns:a16="http://schemas.microsoft.com/office/drawing/2014/main" id="{25CB2B10-4A1C-C344-A9A0-249AE674A00E}"/>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67" name="TextBox 66">
                  <a:extLst>
                    <a:ext uri="{FF2B5EF4-FFF2-40B4-BE49-F238E27FC236}">
                      <a16:creationId xmlns:a16="http://schemas.microsoft.com/office/drawing/2014/main" id="{FAC64EF4-005E-7443-BCC5-2038EA31C4FD}"/>
                    </a:ext>
                  </a:extLst>
                </p:cNvPr>
                <p:cNvSpPr txBox="1"/>
                <p:nvPr/>
              </p:nvSpPr>
              <p:spPr bwMode="gray">
                <a:xfrm>
                  <a:off x="-1016035" y="2571995"/>
                  <a:ext cx="1299299" cy="594700"/>
                </a:xfrm>
                <a:prstGeom prst="rect">
                  <a:avLst/>
                </a:prstGeom>
                <a:noFill/>
              </p:spPr>
              <p:txBody>
                <a:bodyPr wrap="square" lIns="0" tIns="0" rIns="0" bIns="0" rtlCol="0">
                  <a:spAutoFit/>
                </a:bodyPr>
                <a:lstStyle/>
                <a:p>
                  <a:pPr>
                    <a:spcBef>
                      <a:spcPts val="500"/>
                    </a:spcBef>
                  </a:pPr>
                  <a:r>
                    <a:rPr lang="en-US" sz="2000" b="1" dirty="0">
                      <a:solidFill>
                        <a:schemeClr val="bg1"/>
                      </a:solidFill>
                    </a:rPr>
                    <a:t>Only Use Top Row</a:t>
                  </a:r>
                </a:p>
              </p:txBody>
            </p:sp>
            <p:cxnSp>
              <p:nvCxnSpPr>
                <p:cNvPr id="68" name="Straight Arrow Connector 67">
                  <a:extLst>
                    <a:ext uri="{FF2B5EF4-FFF2-40B4-BE49-F238E27FC236}">
                      <a16:creationId xmlns:a16="http://schemas.microsoft.com/office/drawing/2014/main" id="{E299D12D-7A17-BB42-9F59-4B15AF1B858F}"/>
                    </a:ext>
                  </a:extLst>
                </p:cNvPr>
                <p:cNvCxnSpPr>
                  <a:cxnSpLocks/>
                </p:cNvCxnSpPr>
                <p:nvPr/>
              </p:nvCxnSpPr>
              <p:spPr bwMode="gray">
                <a:xfrm flipV="1">
                  <a:off x="-1261785" y="2575277"/>
                  <a:ext cx="0" cy="532755"/>
                </a:xfrm>
                <a:prstGeom prst="straightConnector1">
                  <a:avLst/>
                </a:prstGeom>
                <a:solidFill>
                  <a:schemeClr val="accent1"/>
                </a:solidFill>
                <a:ln w="76200" cap="flat" cmpd="sng" algn="ctr">
                  <a:solidFill>
                    <a:schemeClr val="bg1"/>
                  </a:solidFill>
                  <a:prstDash val="solid"/>
                  <a:miter lim="800000"/>
                  <a:headEnd type="none" w="med" len="med"/>
                  <a:tailEnd type="triangle"/>
                </a:ln>
                <a:effectLst/>
              </p:spPr>
            </p:cxnSp>
          </p:grpSp>
          <p:sp>
            <p:nvSpPr>
              <p:cNvPr id="63" name="Rectangle 62">
                <a:extLst>
                  <a:ext uri="{FF2B5EF4-FFF2-40B4-BE49-F238E27FC236}">
                    <a16:creationId xmlns:a16="http://schemas.microsoft.com/office/drawing/2014/main" id="{CB1B5007-A9A4-E34B-ADCF-5A68EBE93E6E}"/>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a:extLst>
                  <a:ext uri="{FF2B5EF4-FFF2-40B4-BE49-F238E27FC236}">
                    <a16:creationId xmlns:a16="http://schemas.microsoft.com/office/drawing/2014/main" id="{EB0AC784-B944-7B46-AA41-333D123D5FFB}"/>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57" name="Group 56">
              <a:extLst>
                <a:ext uri="{FF2B5EF4-FFF2-40B4-BE49-F238E27FC236}">
                  <a16:creationId xmlns:a16="http://schemas.microsoft.com/office/drawing/2014/main" id="{E7EFBFA8-A8D1-C940-9C13-598F97C968F3}"/>
                </a:ext>
              </a:extLst>
            </p:cNvPr>
            <p:cNvGrpSpPr/>
            <p:nvPr userDrawn="1"/>
          </p:nvGrpSpPr>
          <p:grpSpPr>
            <a:xfrm>
              <a:off x="1530485" y="1290376"/>
              <a:ext cx="428489" cy="199072"/>
              <a:chOff x="1407460" y="1434503"/>
              <a:chExt cx="292608" cy="164592"/>
            </a:xfrm>
          </p:grpSpPr>
          <p:cxnSp>
            <p:nvCxnSpPr>
              <p:cNvPr id="60" name="Straight Connector 59">
                <a:extLst>
                  <a:ext uri="{FF2B5EF4-FFF2-40B4-BE49-F238E27FC236}">
                    <a16:creationId xmlns:a16="http://schemas.microsoft.com/office/drawing/2014/main" id="{574BF993-CEC0-B747-A125-54CD7250D39C}"/>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0283DCC-C976-0B4E-A7D5-CDA34F40E90C}"/>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8" name="Straight Connector 57">
              <a:extLst>
                <a:ext uri="{FF2B5EF4-FFF2-40B4-BE49-F238E27FC236}">
                  <a16:creationId xmlns:a16="http://schemas.microsoft.com/office/drawing/2014/main" id="{AEDC817F-73A4-DE4F-BE77-B4C8992303B1}"/>
                </a:ext>
              </a:extLst>
            </p:cNvPr>
            <p:cNvCxnSpPr>
              <a:cxnSpLocks/>
            </p:cNvCxnSpPr>
            <p:nvPr userDrawn="1"/>
          </p:nvCxnSpPr>
          <p:spPr bwMode="gray">
            <a:xfrm flipH="1">
              <a:off x="2514601" y="1384907"/>
              <a:ext cx="36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72">
              <a:extLst>
                <a:ext uri="{FF2B5EF4-FFF2-40B4-BE49-F238E27FC236}">
                  <a16:creationId xmlns:a16="http://schemas.microsoft.com/office/drawing/2014/main" id="{71BE686C-40D4-214F-BBB6-B96DDBE20BB6}"/>
                </a:ext>
                <a:ext uri="{C183D7F6-B498-43B3-948B-1728B52AA6E4}">
                  <adec:decorative xmlns:adec="http://schemas.microsoft.com/office/drawing/2017/decorative" val="1"/>
                </a:ext>
              </a:extLst>
            </p:cNvPr>
            <p:cNvSpPr/>
            <p:nvPr userDrawn="1"/>
          </p:nvSpPr>
          <p:spPr bwMode="gray">
            <a:xfrm>
              <a:off x="1738466" y="1489346"/>
              <a:ext cx="1141895" cy="223827"/>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69" name="Template edition">
            <a:extLst>
              <a:ext uri="{FF2B5EF4-FFF2-40B4-BE49-F238E27FC236}">
                <a16:creationId xmlns:a16="http://schemas.microsoft.com/office/drawing/2014/main" id="{70330B21-2290-CF4C-AD56-5AFDE2B83BCD}"/>
              </a:ext>
            </a:extLst>
          </p:cNvPr>
          <p:cNvSpPr/>
          <p:nvPr userDrawn="1"/>
        </p:nvSpPr>
        <p:spPr bwMode="gray">
          <a:xfrm>
            <a:off x="495301" y="8573058"/>
            <a:ext cx="6774179" cy="99228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22960" tIns="45720" rIns="457200" bIns="45720" numCol="1" spcCol="0" rtlCol="0" fromWordArt="0" anchor="ctr" anchorCtr="0" forceAA="0" compatLnSpc="1">
            <a:prstTxWarp prst="textNoShape">
              <a:avLst/>
            </a:prstTxWarp>
            <a:noAutofit/>
          </a:bodyPr>
          <a:lstStyle/>
          <a:p>
            <a:pPr algn="l">
              <a:spcBef>
                <a:spcPts val="500"/>
              </a:spcBef>
            </a:pPr>
            <a:r>
              <a:rPr lang="en-US" sz="1400" b="0" dirty="0">
                <a:solidFill>
                  <a:schemeClr val="bg1"/>
                </a:solidFill>
              </a:rPr>
              <a:t>Directions to install EAB chart templates and how to convert old files into the new templates are located in the PDF here: </a:t>
            </a:r>
          </a:p>
          <a:p>
            <a:pPr algn="l">
              <a:spcBef>
                <a:spcPts val="500"/>
              </a:spcBef>
            </a:pPr>
            <a:r>
              <a:rPr lang="en-US" sz="1400" b="0" u="sng" dirty="0">
                <a:solidFill>
                  <a:schemeClr val="bg1"/>
                </a:solidFill>
              </a:rPr>
              <a:t>https://eab.box.com/v/EAB-Templates.</a:t>
            </a:r>
          </a:p>
        </p:txBody>
      </p:sp>
      <p:sp>
        <p:nvSpPr>
          <p:cNvPr id="70" name="Triangle 69">
            <a:extLst>
              <a:ext uri="{FF2B5EF4-FFF2-40B4-BE49-F238E27FC236}">
                <a16:creationId xmlns:a16="http://schemas.microsoft.com/office/drawing/2014/main" id="{6B95501A-C2F9-7E41-8A5C-64A3913EC85A}"/>
              </a:ext>
            </a:extLst>
          </p:cNvPr>
          <p:cNvSpPr/>
          <p:nvPr userDrawn="1"/>
        </p:nvSpPr>
        <p:spPr bwMode="gray">
          <a:xfrm rot="5400000">
            <a:off x="987499" y="8737795"/>
            <a:ext cx="221458" cy="190912"/>
          </a:xfrm>
          <a:prstGeom prs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1" name="TextBox 70">
            <a:extLst>
              <a:ext uri="{FF2B5EF4-FFF2-40B4-BE49-F238E27FC236}">
                <a16:creationId xmlns:a16="http://schemas.microsoft.com/office/drawing/2014/main" id="{389AAAC5-787A-8F4F-A1FB-EEB0620C8790}"/>
              </a:ext>
            </a:extLst>
          </p:cNvPr>
          <p:cNvSpPr txBox="1"/>
          <p:nvPr userDrawn="1"/>
        </p:nvSpPr>
        <p:spPr>
          <a:xfrm>
            <a:off x="4382497" y="2464665"/>
            <a:ext cx="2585111" cy="802784"/>
          </a:xfrm>
          <a:prstGeom prst="rect">
            <a:avLst/>
          </a:prstGeom>
          <a:noFill/>
        </p:spPr>
        <p:txBody>
          <a:bodyPr wrap="square" lIns="0" tIns="0" rIns="0" bIns="0" rtlCol="0">
            <a:spAutoFit/>
          </a:bodyPr>
          <a:lstStyle/>
          <a:p>
            <a:pPr marL="114300" marR="0" lvl="0" indent="-114300" algn="l" defTabSz="537667"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200" dirty="0"/>
              <a:t>Only use 7 main colors (in green boxes)</a:t>
            </a:r>
          </a:p>
          <a:p>
            <a:pPr marL="114300" indent="-114300">
              <a:spcBef>
                <a:spcPts val="500"/>
              </a:spcBef>
              <a:buFont typeface="Arial" panose="020B0604020202020204" pitchFamily="34" charset="0"/>
              <a:buChar char="•"/>
              <a:tabLst/>
            </a:pPr>
            <a:r>
              <a:rPr lang="en-US" sz="1200" dirty="0"/>
              <a:t>Do not use these 3 colors; </a:t>
            </a:r>
            <a:r>
              <a:rPr lang="en-US" sz="1200" b="0" i="0" dirty="0"/>
              <a:t>exception: charts (see below)</a:t>
            </a:r>
            <a:endParaRPr lang="en-US" sz="1200" dirty="0"/>
          </a:p>
        </p:txBody>
      </p:sp>
      <p:sp>
        <p:nvSpPr>
          <p:cNvPr id="72" name="TextBox 71">
            <a:extLst>
              <a:ext uri="{FF2B5EF4-FFF2-40B4-BE49-F238E27FC236}">
                <a16:creationId xmlns:a16="http://schemas.microsoft.com/office/drawing/2014/main" id="{EF4D42D9-EDD0-B946-A4D9-3DD281B2CDCC}"/>
              </a:ext>
            </a:extLst>
          </p:cNvPr>
          <p:cNvSpPr txBox="1"/>
          <p:nvPr userDrawn="1"/>
        </p:nvSpPr>
        <p:spPr bwMode="gray">
          <a:xfrm>
            <a:off x="4391186" y="3623573"/>
            <a:ext cx="2386981" cy="866904"/>
          </a:xfrm>
          <a:prstGeom prst="rect">
            <a:avLst/>
          </a:prstGeom>
          <a:noFill/>
        </p:spPr>
        <p:txBody>
          <a:bodyPr vert="horz" wrap="square" lIns="0" tIns="0" rIns="0" bIns="0" rtlCol="0">
            <a:spAutoFit/>
          </a:bodyPr>
          <a:lstStyle/>
          <a:p>
            <a:pPr>
              <a:spcBef>
                <a:spcPts val="500"/>
              </a:spcBef>
            </a:pPr>
            <a:r>
              <a:rPr lang="en-US" sz="1200" b="1" dirty="0"/>
              <a:t>Text Colors</a:t>
            </a:r>
          </a:p>
          <a:p>
            <a:pPr marL="114300" indent="-114300">
              <a:spcBef>
                <a:spcPts val="500"/>
              </a:spcBef>
              <a:buFont typeface="Arial" panose="020B0604020202020204" pitchFamily="34" charset="0"/>
              <a:buChar char="•"/>
              <a:tabLst/>
            </a:pPr>
            <a:r>
              <a:rPr lang="en-US" sz="1200" b="1" dirty="0"/>
              <a:t>ALL </a:t>
            </a:r>
            <a:r>
              <a:rPr lang="en-US" sz="1200" dirty="0"/>
              <a:t>text is dark gray</a:t>
            </a:r>
          </a:p>
          <a:p>
            <a:pPr marL="114300" indent="-114300">
              <a:spcBef>
                <a:spcPts val="500"/>
              </a:spcBef>
              <a:buFont typeface="Arial" panose="020B0604020202020204" pitchFamily="34" charset="0"/>
              <a:buChar char="•"/>
              <a:tabLst/>
            </a:pPr>
            <a:r>
              <a:rPr lang="en-US" sz="1200" b="1" dirty="0"/>
              <a:t>Exception: </a:t>
            </a:r>
            <a:r>
              <a:rPr lang="en-US" sz="1200" dirty="0"/>
              <a:t>large data numbers are orange or blue</a:t>
            </a:r>
          </a:p>
        </p:txBody>
      </p:sp>
    </p:spTree>
    <p:custDataLst>
      <p:tags r:id="rId1"/>
    </p:custDataLst>
    <p:extLst>
      <p:ext uri="{BB962C8B-B14F-4D97-AF65-F5344CB8AC3E}">
        <p14:creationId xmlns:p14="http://schemas.microsoft.com/office/powerpoint/2010/main" val="1635608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Logo: Box Text">
    <p:spTree>
      <p:nvGrpSpPr>
        <p:cNvPr id="1" name=""/>
        <p:cNvGrpSpPr/>
        <p:nvPr/>
      </p:nvGrpSpPr>
      <p:grpSpPr>
        <a:xfrm>
          <a:off x="0" y="0"/>
          <a:ext cx="0" cy="0"/>
          <a:chOff x="0" y="0"/>
          <a:chExt cx="0" cy="0"/>
        </a:xfrm>
      </p:grpSpPr>
      <p:pic>
        <p:nvPicPr>
          <p:cNvPr id="13"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2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6" name="Top kicker"/>
          <p:cNvSpPr>
            <a:spLocks noGrp="1"/>
          </p:cNvSpPr>
          <p:nvPr>
            <p:ph type="body" sz="quarter" idx="29" hasCustomPrompt="1"/>
          </p:nvPr>
        </p:nvSpPr>
        <p:spPr bwMode="gray">
          <a:xfrm>
            <a:off x="2552700" y="1457663"/>
            <a:ext cx="274320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3" name="Title"/>
          <p:cNvSpPr>
            <a:spLocks noGrp="1"/>
          </p:cNvSpPr>
          <p:nvPr>
            <p:ph type="title" hasCustomPrompt="1"/>
          </p:nvPr>
        </p:nvSpPr>
        <p:spPr bwMode="gray">
          <a:xfrm>
            <a:off x="2552700" y="1716088"/>
            <a:ext cx="4711700" cy="276999"/>
          </a:xfrm>
        </p:spPr>
        <p:txBody>
          <a:bodyPr/>
          <a:lstStyle>
            <a:lvl1pPr>
              <a:defRPr>
                <a:solidFill>
                  <a:schemeClr val="accent3"/>
                </a:solidFill>
              </a:defRPr>
            </a:lvl1pPr>
          </a:lstStyle>
          <a:p>
            <a:r>
              <a:rPr lang="en-US" dirty="0"/>
              <a:t>Page Title – Rockwell 20pt Regular</a:t>
            </a:r>
          </a:p>
        </p:txBody>
      </p:sp>
      <p:sp>
        <p:nvSpPr>
          <p:cNvPr id="15" name="Subtitle"/>
          <p:cNvSpPr>
            <a:spLocks noGrp="1"/>
          </p:cNvSpPr>
          <p:nvPr>
            <p:ph type="body" sz="quarter" idx="28" hasCustomPrompt="1"/>
          </p:nvPr>
        </p:nvSpPr>
        <p:spPr bwMode="gray">
          <a:xfrm>
            <a:off x="2552700" y="2079282"/>
            <a:ext cx="47117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6" name="Left box title"/>
          <p:cNvSpPr>
            <a:spLocks noGrp="1"/>
          </p:cNvSpPr>
          <p:nvPr>
            <p:ph type="body" sz="quarter" idx="32" hasCustomPrompt="1"/>
          </p:nvPr>
        </p:nvSpPr>
        <p:spPr bwMode="gray">
          <a:xfrm>
            <a:off x="515252" y="1457663"/>
            <a:ext cx="1920240" cy="8091146"/>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27" name="Left box text"/>
          <p:cNvSpPr>
            <a:spLocks noGrp="1"/>
          </p:cNvSpPr>
          <p:nvPr>
            <p:ph type="body" sz="quarter" idx="33" hasCustomPrompt="1"/>
          </p:nvPr>
        </p:nvSpPr>
        <p:spPr bwMode="gray">
          <a:xfrm>
            <a:off x="515252" y="1720851"/>
            <a:ext cx="1920240" cy="7827962"/>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2"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9300760"/>
      </p:ext>
    </p:extLst>
  </p:cSld>
  <p:clrMapOvr>
    <a:masterClrMapping/>
  </p:clrMapOvr>
  <p:extLst>
    <p:ext uri="{DCECCB84-F9BA-43D5-87BE-67443E8EF086}">
      <p15:sldGuideLst xmlns:p15="http://schemas.microsoft.com/office/powerpoint/2012/main">
        <p15:guide id="1" pos="1608">
          <p15:clr>
            <a:srgbClr val="FBAE40"/>
          </p15:clr>
        </p15:guide>
        <p15:guide id="2" orient="horz" pos="10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yle Option #2">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38391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©2020 by EAB. All Rights Reserved. </a:t>
            </a:r>
          </a:p>
        </p:txBody>
      </p:sp>
    </p:spTree>
    <p:custDataLst>
      <p:tags r:id="rId1"/>
    </p:custDataLst>
    <p:extLst>
      <p:ext uri="{BB962C8B-B14F-4D97-AF65-F5344CB8AC3E}">
        <p14:creationId xmlns:p14="http://schemas.microsoft.com/office/powerpoint/2010/main" val="2479252822"/>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©2020 by EAB. All Rights Reserved. </a:t>
            </a:r>
          </a:p>
        </p:txBody>
      </p:sp>
    </p:spTree>
    <p:custDataLst>
      <p:tags r:id="rId1"/>
    </p:custDataLst>
    <p:extLst>
      <p:ext uri="{BB962C8B-B14F-4D97-AF65-F5344CB8AC3E}">
        <p14:creationId xmlns:p14="http://schemas.microsoft.com/office/powerpoint/2010/main" val="776081435"/>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oter Logo: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8965271"/>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685201"/>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90135" y="9215310"/>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531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24" name="White box behind logo - decorative">
            <a:extLst>
              <a:ext uri="{FF2B5EF4-FFF2-40B4-BE49-F238E27FC236}">
                <a16:creationId xmlns:a16="http://schemas.microsoft.com/office/drawing/2014/main" id="{0B5D0E77-BD50-41A7-B54A-BB495E50701D}"/>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25" name="EAB logo - decorative">
            <a:extLst>
              <a:ext uri="{FF2B5EF4-FFF2-40B4-BE49-F238E27FC236}">
                <a16:creationId xmlns:a16="http://schemas.microsoft.com/office/drawing/2014/main" id="{37FD4F52-41F2-4D78-AA3B-ED02623304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6" name="Copyright - decorative">
            <a:extLst>
              <a:ext uri="{FF2B5EF4-FFF2-40B4-BE49-F238E27FC236}">
                <a16:creationId xmlns:a16="http://schemas.microsoft.com/office/drawing/2014/main" id="{DBF69BDA-7745-4A6A-AB70-30470D2F1429}"/>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©2020 by EAB. All Rights Reserved. </a:t>
            </a:r>
          </a:p>
        </p:txBody>
      </p:sp>
    </p:spTree>
    <p:custDataLst>
      <p:tags r:id="rId1"/>
    </p:custDataLst>
    <p:extLst>
      <p:ext uri="{BB962C8B-B14F-4D97-AF65-F5344CB8AC3E}">
        <p14:creationId xmlns:p14="http://schemas.microsoft.com/office/powerpoint/2010/main" val="2526035238"/>
      </p:ext>
    </p:extLst>
  </p:cSld>
  <p:clrMapOvr>
    <a:masterClrMapping/>
  </p:clrMapOvr>
  <p:extLst>
    <p:ext uri="{DCECCB84-F9BA-43D5-87BE-67443E8EF086}">
      <p15:sldGuideLst xmlns:p15="http://schemas.microsoft.com/office/powerpoint/2012/main">
        <p15:guide id="1" pos="1626">
          <p15:clr>
            <a:srgbClr val="FBAE40"/>
          </p15:clr>
        </p15:guide>
        <p15:guide id="2" orient="horz" pos="59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yle Option #4">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18657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8" y="4168783"/>
            <a:ext cx="434340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34340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6" name="Bottom box bullets"/>
          <p:cNvSpPr>
            <a:spLocks noGrp="1"/>
          </p:cNvSpPr>
          <p:nvPr>
            <p:ph type="body" sz="quarter" idx="22" hasCustomPrompt="1"/>
          </p:nvPr>
        </p:nvSpPr>
        <p:spPr bwMode="gray">
          <a:xfrm>
            <a:off x="844906" y="8343721"/>
            <a:ext cx="6080760" cy="1200329"/>
          </a:xfrm>
          <a:prstGeom prst="rect">
            <a:avLst/>
          </a:prstGeom>
          <a:solidFill>
            <a:schemeClr val="bg2"/>
          </a:solidFill>
          <a:ln w="19050">
            <a:noFill/>
          </a:ln>
        </p:spPr>
        <p:txBody>
          <a:bodyPr lIns="274320" tIns="45720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sp>
        <p:nvSpPr>
          <p:cNvPr id="27" name="Bottom box header"/>
          <p:cNvSpPr>
            <a:spLocks noGrp="1"/>
          </p:cNvSpPr>
          <p:nvPr>
            <p:ph type="body" sz="quarter" idx="21" hasCustomPrompt="1"/>
          </p:nvPr>
        </p:nvSpPr>
        <p:spPr bwMode="gray">
          <a:xfrm>
            <a:off x="844905" y="8343721"/>
            <a:ext cx="5120640" cy="446276"/>
          </a:xfrm>
          <a:prstGeom prst="rect">
            <a:avLst/>
          </a:prstGeom>
          <a:noFill/>
        </p:spPr>
        <p:txBody>
          <a:bodyPr wrap="none" lIns="274320" tIns="182880" rIns="457200" bIns="91440" anchor="ctr" anchorCtr="0">
            <a:sp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510715496"/>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99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211793708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617151"/>
      </p:ext>
    </p:extLst>
  </p:cSld>
  <p:clrMapOvr>
    <a:masterClrMapping/>
  </p:clrMapOvr>
  <p:extLst>
    <p:ext uri="{DCECCB84-F9BA-43D5-87BE-67443E8EF086}">
      <p15:sldGuideLst xmlns:p15="http://schemas.microsoft.com/office/powerpoint/2012/main">
        <p15:guide id="1" orient="horz" pos="1097">
          <p15:clr>
            <a:srgbClr val="FBAE40"/>
          </p15:clr>
        </p15:guide>
        <p15:guide id="2" pos="46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7664487"/>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7" name="Background pattern - decorative">
            <a:extLst>
              <a:ext uri="{FF2B5EF4-FFF2-40B4-BE49-F238E27FC236}">
                <a16:creationId xmlns:a16="http://schemas.microsoft.com/office/drawing/2014/main" id="{115AFE98-F74C-4CE5-BD45-BBF3CECF8D29}"/>
              </a:ext>
              <a:ext uri="{C183D7F6-B498-43B3-948B-1728B52AA6E4}">
                <adec:decorative xmlns:adec="http://schemas.microsoft.com/office/drawing/2017/decorative" val="1"/>
              </a:ext>
            </a:extLst>
          </p:cNvPr>
          <p:cNvPicPr>
            <a:picLocks noChangeAspect="1"/>
          </p:cNvPicPr>
          <p:nvPr userDrawn="1"/>
        </p:nvPicPr>
        <p:blipFill rotWithShape="1">
          <a:blip r:embed="rId3"/>
          <a:srcRect t="-1" b="1"/>
          <a:stretch/>
        </p:blipFill>
        <p:spPr>
          <a:xfrm>
            <a:off x="0" y="0"/>
            <a:ext cx="7772400" cy="10058400"/>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1" y="3126371"/>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0" y="6935648"/>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508000" y="4397218"/>
            <a:ext cx="434340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ttitle"/>
          <p:cNvSpPr>
            <a:spLocks noGrp="1"/>
          </p:cNvSpPr>
          <p:nvPr>
            <p:ph type="body" sz="quarter" idx="16" hasCustomPrompt="1"/>
          </p:nvPr>
        </p:nvSpPr>
        <p:spPr bwMode="gray">
          <a:xfrm>
            <a:off x="508000" y="5456383"/>
            <a:ext cx="434340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508000" y="7056526"/>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541317765"/>
      </p:ext>
    </p:extLst>
  </p:cSld>
  <p:clrMapOvr>
    <a:masterClrMapping/>
  </p:clrMapOvr>
  <p:extLst>
    <p:ext uri="{DCECCB84-F9BA-43D5-87BE-67443E8EF086}">
      <p15:sldGuideLst xmlns:p15="http://schemas.microsoft.com/office/powerpoint/2012/main">
        <p15:guide id="2" orient="horz" pos="3312" userDrawn="1">
          <p15:clr>
            <a:srgbClr val="FBAE40"/>
          </p15:clr>
        </p15:guide>
        <p15:guide id="3" orient="horz" pos="34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4177955"/>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14" name="Background pattern - decorative">
            <a:extLst>
              <a:ext uri="{FF2B5EF4-FFF2-40B4-BE49-F238E27FC236}">
                <a16:creationId xmlns:a16="http://schemas.microsoft.com/office/drawing/2014/main" id="{6BCAB0B6-07B9-43A0-8E04-2BC88F58B1A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7772400" cy="10058400"/>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509588" y="4168783"/>
            <a:ext cx="434340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btitle"/>
          <p:cNvSpPr>
            <a:spLocks noGrp="1"/>
          </p:cNvSpPr>
          <p:nvPr>
            <p:ph type="body" sz="quarter" idx="16" hasCustomPrompt="1"/>
          </p:nvPr>
        </p:nvSpPr>
        <p:spPr bwMode="gray">
          <a:xfrm>
            <a:off x="509588" y="5227948"/>
            <a:ext cx="434340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
        <p:nvSpPr>
          <p:cNvPr id="16" name="Bullets 1">
            <a:extLst>
              <a:ext uri="{FF2B5EF4-FFF2-40B4-BE49-F238E27FC236}">
                <a16:creationId xmlns:a16="http://schemas.microsoft.com/office/drawing/2014/main" id="{16734648-439B-4A03-9CBD-3A9912777478}"/>
              </a:ext>
            </a:extLst>
          </p:cNvPr>
          <p:cNvSpPr>
            <a:spLocks noGrp="1"/>
          </p:cNvSpPr>
          <p:nvPr>
            <p:ph type="body" sz="quarter" idx="18" hasCustomPrompt="1"/>
          </p:nvPr>
        </p:nvSpPr>
        <p:spPr>
          <a:xfrm>
            <a:off x="867667" y="8365345"/>
            <a:ext cx="2651760" cy="948978"/>
          </a:xfrm>
        </p:spPr>
        <p:txBody>
          <a:bodyPr/>
          <a:lstStyle>
            <a:lvl1pPr>
              <a:defRPr/>
            </a:lvl1pPr>
          </a:lstStyle>
          <a:p>
            <a:pPr lvl="0"/>
            <a:r>
              <a:rPr lang="en-US" dirty="0"/>
              <a:t>Click to add bullets, Verdana 9pt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Bullets 2">
            <a:extLst>
              <a:ext uri="{FF2B5EF4-FFF2-40B4-BE49-F238E27FC236}">
                <a16:creationId xmlns:a16="http://schemas.microsoft.com/office/drawing/2014/main" id="{95067720-CDD4-4FEA-BCB9-B026BD7F88F9}"/>
              </a:ext>
            </a:extLst>
          </p:cNvPr>
          <p:cNvSpPr>
            <a:spLocks noGrp="1"/>
          </p:cNvSpPr>
          <p:nvPr>
            <p:ph type="body" sz="quarter" idx="19" hasCustomPrompt="1"/>
          </p:nvPr>
        </p:nvSpPr>
        <p:spPr>
          <a:xfrm>
            <a:off x="4252973" y="8365345"/>
            <a:ext cx="2651760" cy="948978"/>
          </a:xfrm>
        </p:spPr>
        <p:txBody>
          <a:bodyPr/>
          <a:lstStyle/>
          <a:p>
            <a:pPr lvl="0"/>
            <a:r>
              <a:rPr lang="en-US" dirty="0"/>
              <a:t>Click to add bullets, Verdana 9pt Regular</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203283809"/>
      </p:ext>
    </p:extLst>
  </p:cSld>
  <p:clrMapOvr>
    <a:masterClrMapping/>
  </p:clrMapOvr>
  <p:extLst>
    <p:ext uri="{DCECCB84-F9BA-43D5-87BE-67443E8EF086}">
      <p15:sldGuideLst xmlns:p15="http://schemas.microsoft.com/office/powerpoint/2012/main">
        <p15:guide id="2" orient="horz" pos="3168" userDrawn="1">
          <p15:clr>
            <a:srgbClr val="FBAE40"/>
          </p15:clr>
        </p15:guide>
        <p15:guide id="3" orient="horz" pos="328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pic>
        <p:nvPicPr>
          <p:cNvPr id="16" name="Background pattern - decorative">
            <a:extLst>
              <a:ext uri="{FF2B5EF4-FFF2-40B4-BE49-F238E27FC236}">
                <a16:creationId xmlns:a16="http://schemas.microsoft.com/office/drawing/2014/main" id="{C7972A8F-D973-45F8-A509-414D7779376A}"/>
              </a:ext>
              <a:ext uri="{C183D7F6-B498-43B3-948B-1728B52AA6E4}">
                <adec:decorative xmlns:adec="http://schemas.microsoft.com/office/drawing/2017/decorative" val="1"/>
              </a:ext>
            </a:extLst>
          </p:cNvPr>
          <p:cNvPicPr>
            <a:picLocks noChangeAspect="1"/>
          </p:cNvPicPr>
          <p:nvPr userDrawn="1"/>
        </p:nvPicPr>
        <p:blipFill rotWithShape="1">
          <a:blip r:embed="rId3"/>
          <a:srcRect l="40" t="751" r="949" b="197"/>
          <a:stretch/>
        </p:blipFill>
        <p:spPr>
          <a:xfrm>
            <a:off x="0" y="0"/>
            <a:ext cx="7769223"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837583" y="1493202"/>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Lst>
          </p:cNvPr>
          <p:cNvSpPr/>
          <p:nvPr userDrawn="1"/>
        </p:nvSpPr>
        <p:spPr bwMode="gray">
          <a:xfrm>
            <a:off x="969547" y="3260208"/>
            <a:ext cx="6802853" cy="31026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Lst>
          </p:cNvPr>
          <p:cNvSpPr/>
          <p:nvPr userDrawn="1"/>
        </p:nvSpPr>
        <p:spPr bwMode="gray">
          <a:xfrm>
            <a:off x="969549" y="6303577"/>
            <a:ext cx="6802851"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1424944" y="4091226"/>
            <a:ext cx="585216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btitle"/>
          <p:cNvSpPr>
            <a:spLocks noGrp="1"/>
          </p:cNvSpPr>
          <p:nvPr>
            <p:ph type="body" sz="quarter" idx="16" hasCustomPrompt="1"/>
          </p:nvPr>
        </p:nvSpPr>
        <p:spPr bwMode="gray">
          <a:xfrm>
            <a:off x="1424944" y="5148978"/>
            <a:ext cx="585216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1424944" y="6424455"/>
            <a:ext cx="585216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837814875"/>
      </p:ext>
    </p:extLst>
  </p:cSld>
  <p:clrMapOvr>
    <a:masterClrMapping/>
  </p:clrMapOvr>
  <p:extLst>
    <p:ext uri="{DCECCB84-F9BA-43D5-87BE-67443E8EF086}">
      <p15:sldGuideLst xmlns:p15="http://schemas.microsoft.com/office/powerpoint/2012/main">
        <p15:guide id="1" pos="888" userDrawn="1">
          <p15:clr>
            <a:srgbClr val="FBAE40"/>
          </p15:clr>
        </p15:guide>
        <p15:guide id="2" orient="horz" pos="3120" userDrawn="1">
          <p15:clr>
            <a:srgbClr val="FBAE40"/>
          </p15:clr>
        </p15:guide>
        <p15:guide id="3" orient="horz" pos="3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4" name="Background pattern - decorative">
            <a:extLst>
              <a:ext uri="{FF2B5EF4-FFF2-40B4-BE49-F238E27FC236}">
                <a16:creationId xmlns:a16="http://schemas.microsoft.com/office/drawing/2014/main" id="{B5B35621-D9BC-477F-9714-D548F5C9E9A4}"/>
              </a:ext>
              <a:ext uri="{C183D7F6-B498-43B3-948B-1728B52AA6E4}">
                <adec:decorative xmlns:adec="http://schemas.microsoft.com/office/drawing/2017/decorative" val="1"/>
              </a:ext>
            </a:extLst>
          </p:cNvPr>
          <p:cNvPicPr>
            <a:picLocks noChangeAspect="1"/>
          </p:cNvPicPr>
          <p:nvPr userDrawn="1"/>
        </p:nvPicPr>
        <p:blipFill rotWithShape="1">
          <a:blip r:embed="rId3"/>
          <a:srcRect l="977" t="463" r="-625" b="-113"/>
          <a:stretch/>
        </p:blipFill>
        <p:spPr>
          <a:xfrm>
            <a:off x="0" y="0"/>
            <a:ext cx="7772400" cy="10058400"/>
          </a:xfrm>
          <a:prstGeom prst="rect">
            <a:avLst/>
          </a:prstGeom>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974684" y="0"/>
            <a:ext cx="4197096" cy="63628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974684" y="6293303"/>
            <a:ext cx="41970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right blue tab - decorative">
            <a:extLst>
              <a:ext uri="{FF2B5EF4-FFF2-40B4-BE49-F238E27FC236}">
                <a16:creationId xmlns:a16="http://schemas.microsoft.com/office/drawing/2014/main" id="{CF2873F3-D2EE-44E6-89F1-EEBA9B5A4FDE}"/>
              </a:ext>
              <a:ext uri="{C183D7F6-B498-43B3-948B-1728B52AA6E4}">
                <adec:decorative xmlns:adec="http://schemas.microsoft.com/office/drawing/2017/decorative" val="1"/>
              </a:ext>
            </a:extLst>
          </p:cNvPr>
          <p:cNvSpPr/>
          <p:nvPr userDrawn="1"/>
        </p:nvSpPr>
        <p:spPr bwMode="gray">
          <a:xfrm>
            <a:off x="0" y="1147279"/>
            <a:ext cx="2806700" cy="704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EAB logo" descr="EAB logo">
            <a:extLst>
              <a:ext uri="{FF2B5EF4-FFF2-40B4-BE49-F238E27FC236}">
                <a16:creationId xmlns:a16="http://schemas.microsoft.com/office/drawing/2014/main" id="{5D13251F-1B1A-49B4-A27C-DC14144C7982}"/>
              </a:ext>
            </a:extLst>
          </p:cNvPr>
          <p:cNvPicPr>
            <a:picLocks noChangeAspect="1"/>
          </p:cNvPicPr>
          <p:nvPr userDrawn="1"/>
        </p:nvPicPr>
        <p:blipFill>
          <a:blip r:embed="rId4"/>
          <a:stretch>
            <a:fillRect/>
          </a:stretch>
        </p:blipFill>
        <p:spPr>
          <a:xfrm>
            <a:off x="1204911" y="1240491"/>
            <a:ext cx="1309598" cy="530352"/>
          </a:xfrm>
          <a:prstGeom prst="rect">
            <a:avLst/>
          </a:prstGeom>
        </p:spPr>
      </p:pic>
      <p:sp>
        <p:nvSpPr>
          <p:cNvPr id="9" name="Title"/>
          <p:cNvSpPr>
            <a:spLocks noGrp="1"/>
          </p:cNvSpPr>
          <p:nvPr>
            <p:ph type="title" hasCustomPrompt="1"/>
          </p:nvPr>
        </p:nvSpPr>
        <p:spPr bwMode="gray">
          <a:xfrm>
            <a:off x="1219200" y="3503174"/>
            <a:ext cx="3703320" cy="1292662"/>
          </a:xfrm>
          <a:prstGeom prst="rect">
            <a:avLst/>
          </a:prstGeom>
        </p:spPr>
        <p:txBody>
          <a:bodyPr wrap="square"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btitle"/>
          <p:cNvSpPr>
            <a:spLocks noGrp="1"/>
          </p:cNvSpPr>
          <p:nvPr>
            <p:ph type="body" sz="quarter" idx="16" hasCustomPrompt="1"/>
          </p:nvPr>
        </p:nvSpPr>
        <p:spPr bwMode="gray">
          <a:xfrm>
            <a:off x="1219200" y="4991814"/>
            <a:ext cx="370332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1219200" y="6414181"/>
            <a:ext cx="37033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935000537"/>
      </p:ext>
    </p:extLst>
  </p:cSld>
  <p:clrMapOvr>
    <a:masterClrMapping/>
  </p:clrMapOvr>
  <p:extLst>
    <p:ext uri="{DCECCB84-F9BA-43D5-87BE-67443E8EF086}">
      <p15:sldGuideLst xmlns:p15="http://schemas.microsoft.com/office/powerpoint/2012/main">
        <p15:guide id="1" pos="768" userDrawn="1">
          <p15:clr>
            <a:srgbClr val="FBAE40"/>
          </p15:clr>
        </p15:guide>
        <p15:guide id="2" orient="horz" pos="5040" userDrawn="1">
          <p15:clr>
            <a:srgbClr val="FBAE40"/>
          </p15:clr>
        </p15:guide>
        <p15:guide id="3" orient="horz" pos="4680" userDrawn="1">
          <p15:clr>
            <a:srgbClr val="FBAE40"/>
          </p15:clr>
        </p15:guide>
        <p15:guide id="4" pos="30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11" name="Dark blue background - decorative">
            <a:extLst>
              <a:ext uri="{C183D7F6-B498-43B3-948B-1728B52AA6E4}">
                <adec:decorative xmlns:adec="http://schemas.microsoft.com/office/drawing/2017/decorative" val="1"/>
              </a:ext>
            </a:extLst>
          </p:cNvPr>
          <p:cNvSpPr/>
          <p:nvPr userDrawn="1"/>
        </p:nvSpPr>
        <p:spPr bwMode="gray">
          <a:xfrm>
            <a:off x="0" y="1687414"/>
            <a:ext cx="7772400" cy="6071616"/>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49" name="Pattern - decorative">
            <a:extLst>
              <a:ext uri="{FF2B5EF4-FFF2-40B4-BE49-F238E27FC236}">
                <a16:creationId xmlns:a16="http://schemas.microsoft.com/office/drawing/2014/main" id="{5ECA291D-6378-4CA9-A8BF-22FCE847A3E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532" y="1680881"/>
            <a:ext cx="7775464" cy="6092964"/>
          </a:xfrm>
          <a:prstGeom prst="rect">
            <a:avLst/>
          </a:prstGeom>
        </p:spPr>
      </p:pic>
      <p:sp>
        <p:nvSpPr>
          <p:cNvPr id="10" name="Teal background - decorative">
            <a:extLst>
              <a:ext uri="{C183D7F6-B498-43B3-948B-1728B52AA6E4}">
                <adec:decorative xmlns:adec="http://schemas.microsoft.com/office/drawing/2017/decorative" val="1"/>
              </a:ext>
            </a:extLst>
          </p:cNvPr>
          <p:cNvSpPr/>
          <p:nvPr userDrawn="1"/>
        </p:nvSpPr>
        <p:spPr bwMode="gray">
          <a:xfrm>
            <a:off x="0" y="7759259"/>
            <a:ext cx="7772400" cy="1645920"/>
          </a:xfrm>
          <a:prstGeom prst="rect">
            <a:avLst/>
          </a:pr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79" name="Dark blue circle - decorative">
            <a:extLst>
              <a:ext uri="{FF2B5EF4-FFF2-40B4-BE49-F238E27FC236}">
                <a16:creationId xmlns:a16="http://schemas.microsoft.com/office/drawing/2014/main" id="{9E2598D1-1031-41A4-9CC5-592E92575571}"/>
              </a:ext>
              <a:ext uri="{C183D7F6-B498-43B3-948B-1728B52AA6E4}">
                <adec:decorative xmlns:adec="http://schemas.microsoft.com/office/drawing/2017/decorative" val="1"/>
              </a:ext>
            </a:extLst>
          </p:cNvPr>
          <p:cNvSpPr/>
          <p:nvPr userDrawn="1"/>
        </p:nvSpPr>
        <p:spPr bwMode="gray">
          <a:xfrm>
            <a:off x="1685720" y="2475024"/>
            <a:ext cx="4248116" cy="424811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0" name="Wheel - decorative">
            <a:extLst>
              <a:ext uri="{FF2B5EF4-FFF2-40B4-BE49-F238E27FC236}">
                <a16:creationId xmlns:a16="http://schemas.microsoft.com/office/drawing/2014/main" id="{7A333803-82C5-4B8C-99DE-2F441766DBF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518950" y="2217993"/>
            <a:ext cx="4734498" cy="4737543"/>
          </a:xfrm>
          <a:prstGeom prst="rect">
            <a:avLst/>
          </a:prstGeom>
        </p:spPr>
      </p:pic>
      <p:pic>
        <p:nvPicPr>
          <p:cNvPr id="38" name="EAB logo" descr="EAB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26006" y="511917"/>
            <a:ext cx="1672937" cy="640080"/>
          </a:xfrm>
          <a:prstGeom prst="rect">
            <a:avLst/>
          </a:prstGeom>
        </p:spPr>
      </p:pic>
      <p:sp>
        <p:nvSpPr>
          <p:cNvPr id="80" name="We help schools">
            <a:extLst>
              <a:ext uri="{FF2B5EF4-FFF2-40B4-BE49-F238E27FC236}">
                <a16:creationId xmlns:a16="http://schemas.microsoft.com/office/drawing/2014/main" id="{73DA6C91-4C61-470E-ACD5-43D32BA6F39E}"/>
              </a:ext>
            </a:extLst>
          </p:cNvPr>
          <p:cNvSpPr txBox="1"/>
          <p:nvPr userDrawn="1"/>
        </p:nvSpPr>
        <p:spPr bwMode="gray">
          <a:xfrm>
            <a:off x="3319646" y="585736"/>
            <a:ext cx="3954420" cy="492443"/>
          </a:xfrm>
          <a:prstGeom prst="rect">
            <a:avLst/>
          </a:prstGeom>
          <a:noFill/>
        </p:spPr>
        <p:txBody>
          <a:bodyPr wrap="square" lIns="0" tIns="0" rIns="0" bIns="0" rtlCol="0">
            <a:spAutoFit/>
          </a:bodyPr>
          <a:lstStyle/>
          <a:p>
            <a:pPr algn="r">
              <a:spcBef>
                <a:spcPts val="500"/>
              </a:spcBef>
            </a:pPr>
            <a:r>
              <a:rPr lang="en-US" sz="1600" b="1" dirty="0">
                <a:solidFill>
                  <a:schemeClr val="tx1"/>
                </a:solidFill>
                <a:latin typeface="+mj-lt"/>
              </a:rPr>
              <a:t>We help schools support students </a:t>
            </a:r>
            <a:br>
              <a:rPr lang="en-US" sz="1600" b="1" dirty="0">
                <a:solidFill>
                  <a:schemeClr val="tx1"/>
                </a:solidFill>
                <a:latin typeface="+mj-lt"/>
              </a:rPr>
            </a:br>
            <a:r>
              <a:rPr lang="en-US" sz="1600" dirty="0">
                <a:solidFill>
                  <a:schemeClr val="tx1"/>
                </a:solidFill>
                <a:latin typeface="+mj-lt"/>
              </a:rPr>
              <a:t>from enrollment to graduation and beyond</a:t>
            </a:r>
          </a:p>
        </p:txBody>
      </p:sp>
      <p:sp>
        <p:nvSpPr>
          <p:cNvPr id="81" name="K-12, etc.">
            <a:extLst>
              <a:ext uri="{FF2B5EF4-FFF2-40B4-BE49-F238E27FC236}">
                <a16:creationId xmlns:a16="http://schemas.microsoft.com/office/drawing/2014/main" id="{83218E2B-0367-4773-A3B3-732404F18A28}"/>
              </a:ext>
            </a:extLst>
          </p:cNvPr>
          <p:cNvSpPr/>
          <p:nvPr userDrawn="1"/>
        </p:nvSpPr>
        <p:spPr>
          <a:xfrm>
            <a:off x="0" y="9637282"/>
            <a:ext cx="7772400" cy="153167"/>
          </a:xfrm>
          <a:prstGeom prst="rect">
            <a:avLst/>
          </a:prstGeom>
        </p:spPr>
        <p:txBody>
          <a:bodyPr wrap="square" lIns="0" tIns="0" rIns="0" bIns="0">
            <a:spAutoFit/>
          </a:bodyPr>
          <a:lstStyle/>
          <a:p>
            <a:pPr algn="ctr">
              <a:spcBef>
                <a:spcPts val="500"/>
              </a:spcBef>
            </a:pPr>
            <a:r>
              <a:rPr lang="en-US" sz="980" spc="-10" baseline="0" dirty="0">
                <a:solidFill>
                  <a:schemeClr val="tx1"/>
                </a:solidFill>
              </a:rPr>
              <a:t>P-20    |    Community Colleges     |   Four-Year Colleges and Universities    |    Graduate and Adult Learning</a:t>
            </a:r>
          </a:p>
        </p:txBody>
      </p:sp>
      <p:sp>
        <p:nvSpPr>
          <p:cNvPr id="51" name="Find and enroll">
            <a:extLst>
              <a:ext uri="{FF2B5EF4-FFF2-40B4-BE49-F238E27FC236}">
                <a16:creationId xmlns:a16="http://schemas.microsoft.com/office/drawing/2014/main" id="{C1B8F579-B133-4A37-A557-CE7E1DD4EBE4}"/>
              </a:ext>
            </a:extLst>
          </p:cNvPr>
          <p:cNvSpPr txBox="1"/>
          <p:nvPr userDrawn="1"/>
        </p:nvSpPr>
        <p:spPr bwMode="gray">
          <a:xfrm>
            <a:off x="689508" y="1884079"/>
            <a:ext cx="188968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Find and enroll your right-fit students</a:t>
            </a:r>
          </a:p>
        </p:txBody>
      </p:sp>
      <p:sp>
        <p:nvSpPr>
          <p:cNvPr id="52" name="Support and graduate">
            <a:extLst>
              <a:ext uri="{FF2B5EF4-FFF2-40B4-BE49-F238E27FC236}">
                <a16:creationId xmlns:a16="http://schemas.microsoft.com/office/drawing/2014/main" id="{836F57B4-DAB0-4125-9E93-C27227FAB16F}"/>
              </a:ext>
            </a:extLst>
          </p:cNvPr>
          <p:cNvSpPr txBox="1"/>
          <p:nvPr userDrawn="1"/>
        </p:nvSpPr>
        <p:spPr bwMode="gray">
          <a:xfrm>
            <a:off x="5451814" y="1884079"/>
            <a:ext cx="202224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Support and graduate more students</a:t>
            </a:r>
          </a:p>
        </p:txBody>
      </p:sp>
      <p:sp>
        <p:nvSpPr>
          <p:cNvPr id="53" name="Prepare your institution">
            <a:extLst>
              <a:ext uri="{FF2B5EF4-FFF2-40B4-BE49-F238E27FC236}">
                <a16:creationId xmlns:a16="http://schemas.microsoft.com/office/drawing/2014/main" id="{1C2B59D9-6616-4E93-A631-E2A853E5C163}"/>
              </a:ext>
            </a:extLst>
          </p:cNvPr>
          <p:cNvSpPr txBox="1"/>
          <p:nvPr userDrawn="1"/>
        </p:nvSpPr>
        <p:spPr bwMode="gray">
          <a:xfrm>
            <a:off x="2977016" y="7109606"/>
            <a:ext cx="2148887"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Prepare your institution </a:t>
            </a:r>
            <a:br>
              <a:rPr lang="en-US" sz="1400" dirty="0">
                <a:solidFill>
                  <a:schemeClr val="bg1"/>
                </a:solidFill>
                <a:latin typeface="+mj-lt"/>
              </a:rPr>
            </a:br>
            <a:r>
              <a:rPr lang="en-US" sz="1400" dirty="0">
                <a:solidFill>
                  <a:schemeClr val="bg1"/>
                </a:solidFill>
                <a:latin typeface="+mj-lt"/>
              </a:rPr>
              <a:t>for the future</a:t>
            </a:r>
          </a:p>
        </p:txBody>
      </p:sp>
      <p:sp>
        <p:nvSpPr>
          <p:cNvPr id="55" name="TextBox 54">
            <a:extLst>
              <a:ext uri="{FF2B5EF4-FFF2-40B4-BE49-F238E27FC236}">
                <a16:creationId xmlns:a16="http://schemas.microsoft.com/office/drawing/2014/main" id="{B1004CC9-476F-4478-BE25-EB2BD33A8E62}"/>
              </a:ext>
            </a:extLst>
          </p:cNvPr>
          <p:cNvSpPr txBox="1"/>
          <p:nvPr userDrawn="1"/>
        </p:nvSpPr>
        <p:spPr bwMode="gray">
          <a:xfrm>
            <a:off x="764459" y="8153023"/>
            <a:ext cx="1699869"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ROOTED</a:t>
            </a:r>
            <a:r>
              <a:rPr lang="en-US" sz="900" b="1" dirty="0">
                <a:solidFill>
                  <a:schemeClr val="accent5"/>
                </a:solidFill>
              </a:rPr>
              <a:t> IN RESEARCH</a:t>
            </a:r>
          </a:p>
        </p:txBody>
      </p:sp>
      <p:sp>
        <p:nvSpPr>
          <p:cNvPr id="57" name="TextBox 56">
            <a:extLst>
              <a:ext uri="{FF2B5EF4-FFF2-40B4-BE49-F238E27FC236}">
                <a16:creationId xmlns:a16="http://schemas.microsoft.com/office/drawing/2014/main" id="{E209634F-7FA2-4302-9920-1D6BC869C440}"/>
              </a:ext>
            </a:extLst>
          </p:cNvPr>
          <p:cNvSpPr txBox="1"/>
          <p:nvPr userDrawn="1"/>
        </p:nvSpPr>
        <p:spPr bwMode="gray">
          <a:xfrm>
            <a:off x="764459" y="8416659"/>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7,500</a:t>
            </a:r>
            <a:r>
              <a:rPr lang="en-US" sz="1600" baseline="30000" dirty="0">
                <a:solidFill>
                  <a:schemeClr val="accent4"/>
                </a:solidFill>
                <a:latin typeface="+mj-lt"/>
              </a:rPr>
              <a:t>+</a:t>
            </a:r>
          </a:p>
        </p:txBody>
      </p:sp>
      <p:sp>
        <p:nvSpPr>
          <p:cNvPr id="56" name="TextBox 55">
            <a:extLst>
              <a:ext uri="{FF2B5EF4-FFF2-40B4-BE49-F238E27FC236}">
                <a16:creationId xmlns:a16="http://schemas.microsoft.com/office/drawing/2014/main" id="{D7E8BF2E-F2E1-48AB-9091-56D50585A2AC}"/>
              </a:ext>
            </a:extLst>
          </p:cNvPr>
          <p:cNvSpPr txBox="1"/>
          <p:nvPr userDrawn="1"/>
        </p:nvSpPr>
        <p:spPr bwMode="gray">
          <a:xfrm>
            <a:off x="1412924" y="8435745"/>
            <a:ext cx="887358"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Peer-tested </a:t>
            </a:r>
            <a:br>
              <a:rPr lang="en-US" sz="900" dirty="0">
                <a:solidFill>
                  <a:schemeClr val="accent5"/>
                </a:solidFill>
                <a:latin typeface="+mn-lt"/>
              </a:rPr>
            </a:br>
            <a:r>
              <a:rPr lang="en-US" sz="900" dirty="0">
                <a:solidFill>
                  <a:schemeClr val="accent5"/>
                </a:solidFill>
                <a:latin typeface="+mn-lt"/>
              </a:rPr>
              <a:t>best practices</a:t>
            </a:r>
          </a:p>
        </p:txBody>
      </p:sp>
      <p:sp>
        <p:nvSpPr>
          <p:cNvPr id="59" name="TextBox 58">
            <a:extLst>
              <a:ext uri="{FF2B5EF4-FFF2-40B4-BE49-F238E27FC236}">
                <a16:creationId xmlns:a16="http://schemas.microsoft.com/office/drawing/2014/main" id="{3F991FB7-E05D-477E-B634-326787DFAC31}"/>
              </a:ext>
            </a:extLst>
          </p:cNvPr>
          <p:cNvSpPr txBox="1"/>
          <p:nvPr userDrawn="1"/>
        </p:nvSpPr>
        <p:spPr bwMode="gray">
          <a:xfrm>
            <a:off x="764459" y="8801073"/>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500</a:t>
            </a:r>
            <a:r>
              <a:rPr lang="en-US" sz="1600" baseline="30000" dirty="0">
                <a:solidFill>
                  <a:schemeClr val="accent4"/>
                </a:solidFill>
                <a:latin typeface="+mj-lt"/>
              </a:rPr>
              <a:t>+</a:t>
            </a:r>
          </a:p>
        </p:txBody>
      </p:sp>
      <p:sp>
        <p:nvSpPr>
          <p:cNvPr id="58" name="TextBox 57">
            <a:extLst>
              <a:ext uri="{FF2B5EF4-FFF2-40B4-BE49-F238E27FC236}">
                <a16:creationId xmlns:a16="http://schemas.microsoft.com/office/drawing/2014/main" id="{AF304C63-A4CD-4EF6-ADB0-B283B1851BC7}"/>
              </a:ext>
            </a:extLst>
          </p:cNvPr>
          <p:cNvSpPr txBox="1"/>
          <p:nvPr userDrawn="1"/>
        </p:nvSpPr>
        <p:spPr bwMode="gray">
          <a:xfrm>
            <a:off x="1412923" y="8820158"/>
            <a:ext cx="1434883"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Enrollment innovations tested annually</a:t>
            </a:r>
          </a:p>
        </p:txBody>
      </p:sp>
      <p:sp>
        <p:nvSpPr>
          <p:cNvPr id="64" name="TextBox 63">
            <a:extLst>
              <a:ext uri="{FF2B5EF4-FFF2-40B4-BE49-F238E27FC236}">
                <a16:creationId xmlns:a16="http://schemas.microsoft.com/office/drawing/2014/main" id="{BB0ABCC8-E38F-4887-A08B-F429B5438C06}"/>
              </a:ext>
            </a:extLst>
          </p:cNvPr>
          <p:cNvSpPr txBox="1"/>
          <p:nvPr userDrawn="1"/>
        </p:nvSpPr>
        <p:spPr bwMode="gray">
          <a:xfrm>
            <a:off x="3159100" y="8153023"/>
            <a:ext cx="176301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ADVANTAGE OF SCALE</a:t>
            </a:r>
          </a:p>
        </p:txBody>
      </p:sp>
      <p:sp>
        <p:nvSpPr>
          <p:cNvPr id="66" name="TextBox 65">
            <a:extLst>
              <a:ext uri="{FF2B5EF4-FFF2-40B4-BE49-F238E27FC236}">
                <a16:creationId xmlns:a16="http://schemas.microsoft.com/office/drawing/2014/main" id="{DF7D7D46-C7FC-493B-825B-A4126D0289E3}"/>
              </a:ext>
            </a:extLst>
          </p:cNvPr>
          <p:cNvSpPr txBox="1"/>
          <p:nvPr userDrawn="1"/>
        </p:nvSpPr>
        <p:spPr bwMode="gray">
          <a:xfrm>
            <a:off x="3159099" y="8416659"/>
            <a:ext cx="771829"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1,700</a:t>
            </a:r>
            <a:r>
              <a:rPr lang="en-US" sz="1600" baseline="30000" dirty="0">
                <a:solidFill>
                  <a:schemeClr val="accent4"/>
                </a:solidFill>
                <a:latin typeface="+mj-lt"/>
              </a:rPr>
              <a:t>+</a:t>
            </a:r>
          </a:p>
        </p:txBody>
      </p:sp>
      <p:sp>
        <p:nvSpPr>
          <p:cNvPr id="65" name="TextBox 64">
            <a:extLst>
              <a:ext uri="{FF2B5EF4-FFF2-40B4-BE49-F238E27FC236}">
                <a16:creationId xmlns:a16="http://schemas.microsoft.com/office/drawing/2014/main" id="{D2434DCA-F44D-47A0-BE61-437E789910BD}"/>
              </a:ext>
            </a:extLst>
          </p:cNvPr>
          <p:cNvSpPr txBox="1"/>
          <p:nvPr userDrawn="1"/>
        </p:nvSpPr>
        <p:spPr bwMode="gray">
          <a:xfrm>
            <a:off x="3807565" y="8435745"/>
            <a:ext cx="834666"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Institutions </a:t>
            </a:r>
            <a:br>
              <a:rPr lang="en-US" sz="900" dirty="0">
                <a:solidFill>
                  <a:schemeClr val="accent5"/>
                </a:solidFill>
                <a:latin typeface="+mn-lt"/>
              </a:rPr>
            </a:br>
            <a:r>
              <a:rPr lang="en-US" sz="900" dirty="0">
                <a:solidFill>
                  <a:schemeClr val="accent5"/>
                </a:solidFill>
                <a:latin typeface="+mn-lt"/>
              </a:rPr>
              <a:t>served</a:t>
            </a:r>
          </a:p>
        </p:txBody>
      </p:sp>
      <p:sp>
        <p:nvSpPr>
          <p:cNvPr id="68" name="TextBox 67">
            <a:extLst>
              <a:ext uri="{FF2B5EF4-FFF2-40B4-BE49-F238E27FC236}">
                <a16:creationId xmlns:a16="http://schemas.microsoft.com/office/drawing/2014/main" id="{2558063F-B2BD-4C12-B0B9-84CE2A76F68F}"/>
              </a:ext>
            </a:extLst>
          </p:cNvPr>
          <p:cNvSpPr txBox="1"/>
          <p:nvPr userDrawn="1"/>
        </p:nvSpPr>
        <p:spPr bwMode="gray">
          <a:xfrm>
            <a:off x="3159100" y="8801073"/>
            <a:ext cx="621744"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4 M</a:t>
            </a:r>
            <a:r>
              <a:rPr lang="en-US" sz="1600" baseline="30000" dirty="0">
                <a:solidFill>
                  <a:schemeClr val="accent4"/>
                </a:solidFill>
                <a:latin typeface="+mj-lt"/>
              </a:rPr>
              <a:t>+</a:t>
            </a:r>
          </a:p>
        </p:txBody>
      </p:sp>
      <p:sp>
        <p:nvSpPr>
          <p:cNvPr id="67" name="TextBox 66">
            <a:extLst>
              <a:ext uri="{FF2B5EF4-FFF2-40B4-BE49-F238E27FC236}">
                <a16:creationId xmlns:a16="http://schemas.microsoft.com/office/drawing/2014/main" id="{C4897C24-46D8-4EB0-8A48-D597B4E2D04D}"/>
              </a:ext>
            </a:extLst>
          </p:cNvPr>
          <p:cNvSpPr txBox="1"/>
          <p:nvPr userDrawn="1"/>
        </p:nvSpPr>
        <p:spPr bwMode="gray">
          <a:xfrm>
            <a:off x="3807564" y="8820158"/>
            <a:ext cx="1193575"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Students supported by our SSMS</a:t>
            </a:r>
          </a:p>
        </p:txBody>
      </p:sp>
      <p:sp>
        <p:nvSpPr>
          <p:cNvPr id="73" name="TextBox 72">
            <a:extLst>
              <a:ext uri="{FF2B5EF4-FFF2-40B4-BE49-F238E27FC236}">
                <a16:creationId xmlns:a16="http://schemas.microsoft.com/office/drawing/2014/main" id="{33A53908-3F92-41FA-8450-B2621AB94DA4}"/>
              </a:ext>
            </a:extLst>
          </p:cNvPr>
          <p:cNvSpPr txBox="1"/>
          <p:nvPr userDrawn="1"/>
        </p:nvSpPr>
        <p:spPr bwMode="gray">
          <a:xfrm>
            <a:off x="5359909" y="8153023"/>
            <a:ext cx="220735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WE DELIVER RESULTS</a:t>
            </a:r>
          </a:p>
        </p:txBody>
      </p:sp>
      <p:sp>
        <p:nvSpPr>
          <p:cNvPr id="75" name="TextBox 74">
            <a:extLst>
              <a:ext uri="{FF2B5EF4-FFF2-40B4-BE49-F238E27FC236}">
                <a16:creationId xmlns:a16="http://schemas.microsoft.com/office/drawing/2014/main" id="{4F55E6ED-4E89-4B16-9536-823FADC8DE61}"/>
              </a:ext>
            </a:extLst>
          </p:cNvPr>
          <p:cNvSpPr txBox="1"/>
          <p:nvPr userDrawn="1"/>
        </p:nvSpPr>
        <p:spPr bwMode="gray">
          <a:xfrm>
            <a:off x="5359909" y="8416659"/>
            <a:ext cx="520201"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95%</a:t>
            </a:r>
            <a:endParaRPr lang="en-US" sz="1600" baseline="30000" dirty="0">
              <a:solidFill>
                <a:schemeClr val="accent4"/>
              </a:solidFill>
              <a:latin typeface="+mj-lt"/>
            </a:endParaRPr>
          </a:p>
        </p:txBody>
      </p:sp>
      <p:sp>
        <p:nvSpPr>
          <p:cNvPr id="74" name="TextBox 73">
            <a:extLst>
              <a:ext uri="{FF2B5EF4-FFF2-40B4-BE49-F238E27FC236}">
                <a16:creationId xmlns:a16="http://schemas.microsoft.com/office/drawing/2014/main" id="{60A751A7-E4E7-4C97-8947-8982D7D85A12}"/>
              </a:ext>
            </a:extLst>
          </p:cNvPr>
          <p:cNvSpPr txBox="1"/>
          <p:nvPr userDrawn="1"/>
        </p:nvSpPr>
        <p:spPr bwMode="gray">
          <a:xfrm>
            <a:off x="5848040" y="8435745"/>
            <a:ext cx="1461050" cy="553998"/>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Of our partners continue with us year after year, reflecting the goals we </a:t>
            </a:r>
            <a:br>
              <a:rPr lang="en-US" sz="900" dirty="0">
                <a:solidFill>
                  <a:schemeClr val="accent5"/>
                </a:solidFill>
                <a:latin typeface="+mn-lt"/>
              </a:rPr>
            </a:br>
            <a:r>
              <a:rPr lang="en-US" sz="900" b="1" dirty="0">
                <a:solidFill>
                  <a:schemeClr val="accent5"/>
                </a:solidFill>
                <a:latin typeface="+mn-lt"/>
              </a:rPr>
              <a:t>achieve together</a:t>
            </a:r>
          </a:p>
        </p:txBody>
      </p:sp>
      <p:cxnSp>
        <p:nvCxnSpPr>
          <p:cNvPr id="48" name="Top horizontal line - decorative">
            <a:extLst>
              <a:ext uri="{FF2B5EF4-FFF2-40B4-BE49-F238E27FC236}">
                <a16:creationId xmlns:a16="http://schemas.microsoft.com/office/drawing/2014/main" id="{F78D7AAC-4007-4B14-9CE0-557D827F38DB}"/>
              </a:ext>
              <a:ext uri="{C183D7F6-B498-43B3-948B-1728B52AA6E4}">
                <adec:decorative xmlns:adec="http://schemas.microsoft.com/office/drawing/2017/decorative" val="1"/>
              </a:ext>
            </a:extLst>
          </p:cNvPr>
          <p:cNvCxnSpPr>
            <a:cxnSpLocks/>
          </p:cNvCxnSpPr>
          <p:nvPr userDrawn="1"/>
        </p:nvCxnSpPr>
        <p:spPr bwMode="gray">
          <a:xfrm flipV="1">
            <a:off x="0" y="1686786"/>
            <a:ext cx="7772400"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Chevron 1 - decorative">
            <a:extLst>
              <a:ext uri="{FF2B5EF4-FFF2-40B4-BE49-F238E27FC236}">
                <a16:creationId xmlns:a16="http://schemas.microsoft.com/office/drawing/2014/main" id="{1AD12E28-B4A0-434D-B290-263B081867C8}"/>
              </a:ext>
              <a:ext uri="{C183D7F6-B498-43B3-948B-1728B52AA6E4}">
                <adec:decorative xmlns:adec="http://schemas.microsoft.com/office/drawing/2017/decorative" val="1"/>
              </a:ext>
            </a:extLst>
          </p:cNvPr>
          <p:cNvSpPr/>
          <p:nvPr userDrawn="1"/>
        </p:nvSpPr>
        <p:spPr bwMode="gray">
          <a:xfrm rot="8100000">
            <a:off x="583772"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3" name="Chevron 2 - decorative">
            <a:extLst>
              <a:ext uri="{FF2B5EF4-FFF2-40B4-BE49-F238E27FC236}">
                <a16:creationId xmlns:a16="http://schemas.microsoft.com/office/drawing/2014/main" id="{BFD1CDE1-8D6C-4582-B4DE-A58F73855211}"/>
              </a:ext>
              <a:ext uri="{C183D7F6-B498-43B3-948B-1728B52AA6E4}">
                <adec:decorative xmlns:adec="http://schemas.microsoft.com/office/drawing/2017/decorative" val="1"/>
              </a:ext>
            </a:extLst>
          </p:cNvPr>
          <p:cNvSpPr/>
          <p:nvPr userDrawn="1"/>
        </p:nvSpPr>
        <p:spPr bwMode="gray">
          <a:xfrm rot="8100000">
            <a:off x="5345010"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4" name="Chevron 3 - decorative">
            <a:extLst>
              <a:ext uri="{FF2B5EF4-FFF2-40B4-BE49-F238E27FC236}">
                <a16:creationId xmlns:a16="http://schemas.microsoft.com/office/drawing/2014/main" id="{DF3E074C-4045-439F-9AA0-4E077E12EA86}"/>
              </a:ext>
              <a:ext uri="{C183D7F6-B498-43B3-948B-1728B52AA6E4}">
                <adec:decorative xmlns:adec="http://schemas.microsoft.com/office/drawing/2017/decorative" val="1"/>
              </a:ext>
            </a:extLst>
          </p:cNvPr>
          <p:cNvSpPr/>
          <p:nvPr userDrawn="1"/>
        </p:nvSpPr>
        <p:spPr bwMode="gray">
          <a:xfrm rot="8100000">
            <a:off x="2871791" y="7214993"/>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nvGrpSpPr>
          <p:cNvPr id="46" name="Chevron circle 1 - decorative">
            <a:extLst>
              <a:ext uri="{FF2B5EF4-FFF2-40B4-BE49-F238E27FC236}">
                <a16:creationId xmlns:a16="http://schemas.microsoft.com/office/drawing/2014/main" id="{7F9E40BA-ADFA-4219-9DE3-0AC75F602CC9}"/>
              </a:ext>
              <a:ext uri="{C183D7F6-B498-43B3-948B-1728B52AA6E4}">
                <adec:decorative xmlns:adec="http://schemas.microsoft.com/office/drawing/2017/decorative" val="1"/>
              </a:ext>
            </a:extLst>
          </p:cNvPr>
          <p:cNvGrpSpPr/>
          <p:nvPr userDrawn="1"/>
        </p:nvGrpSpPr>
        <p:grpSpPr bwMode="gray">
          <a:xfrm>
            <a:off x="515315" y="8141380"/>
            <a:ext cx="178717" cy="178717"/>
            <a:chOff x="4812593" y="3156606"/>
            <a:chExt cx="316374" cy="316374"/>
          </a:xfrm>
          <a:solidFill>
            <a:srgbClr val="E0F1F1"/>
          </a:solidFill>
        </p:grpSpPr>
        <p:sp>
          <p:nvSpPr>
            <p:cNvPr id="47" name="Circle 1 - decorative">
              <a:extLst>
                <a:ext uri="{FF2B5EF4-FFF2-40B4-BE49-F238E27FC236}">
                  <a16:creationId xmlns:a16="http://schemas.microsoft.com/office/drawing/2014/main" id="{3384983B-EC3D-40BE-8499-7A59D2B31975}"/>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dirty="0"/>
            </a:p>
          </p:txBody>
        </p:sp>
        <p:sp>
          <p:nvSpPr>
            <p:cNvPr id="54" name="Chev 1 - decorative">
              <a:extLst>
                <a:ext uri="{FF2B5EF4-FFF2-40B4-BE49-F238E27FC236}">
                  <a16:creationId xmlns:a16="http://schemas.microsoft.com/office/drawing/2014/main" id="{525E3F66-561F-4A20-B644-55A9BEFE1FC4}"/>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5" name="Chevron circle 2 - decorative">
            <a:extLst>
              <a:ext uri="{FF2B5EF4-FFF2-40B4-BE49-F238E27FC236}">
                <a16:creationId xmlns:a16="http://schemas.microsoft.com/office/drawing/2014/main" id="{456952FF-9ADC-4BC4-B2B8-AF7B22D8242B}"/>
              </a:ext>
              <a:ext uri="{C183D7F6-B498-43B3-948B-1728B52AA6E4}">
                <adec:decorative xmlns:adec="http://schemas.microsoft.com/office/drawing/2017/decorative" val="1"/>
              </a:ext>
            </a:extLst>
          </p:cNvPr>
          <p:cNvGrpSpPr/>
          <p:nvPr userDrawn="1"/>
        </p:nvGrpSpPr>
        <p:grpSpPr bwMode="gray">
          <a:xfrm>
            <a:off x="2903335" y="8141380"/>
            <a:ext cx="178717" cy="178717"/>
            <a:chOff x="4812593" y="3156606"/>
            <a:chExt cx="316374" cy="316374"/>
          </a:xfrm>
          <a:solidFill>
            <a:srgbClr val="E0F1F1"/>
          </a:solidFill>
        </p:grpSpPr>
        <p:sp>
          <p:nvSpPr>
            <p:cNvPr id="86" name="Circle 2 - decorative">
              <a:extLst>
                <a:ext uri="{FF2B5EF4-FFF2-40B4-BE49-F238E27FC236}">
                  <a16:creationId xmlns:a16="http://schemas.microsoft.com/office/drawing/2014/main" id="{44D038DD-5A28-4B49-996E-04DA685FA011}"/>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dirty="0"/>
            </a:p>
          </p:txBody>
        </p:sp>
        <p:sp>
          <p:nvSpPr>
            <p:cNvPr id="87" name="Chev 2 - decorative">
              <a:extLst>
                <a:ext uri="{FF2B5EF4-FFF2-40B4-BE49-F238E27FC236}">
                  <a16:creationId xmlns:a16="http://schemas.microsoft.com/office/drawing/2014/main" id="{5A294007-6426-4EEE-AA58-27F4653BFEFB}"/>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8" name="Chevron circle 3 - decorative">
            <a:extLst>
              <a:ext uri="{FF2B5EF4-FFF2-40B4-BE49-F238E27FC236}">
                <a16:creationId xmlns:a16="http://schemas.microsoft.com/office/drawing/2014/main" id="{836CEA6A-0C43-4586-9E33-C40FCFACB1BF}"/>
              </a:ext>
              <a:ext uri="{C183D7F6-B498-43B3-948B-1728B52AA6E4}">
                <adec:decorative xmlns:adec="http://schemas.microsoft.com/office/drawing/2017/decorative" val="1"/>
              </a:ext>
            </a:extLst>
          </p:cNvPr>
          <p:cNvGrpSpPr/>
          <p:nvPr userDrawn="1"/>
        </p:nvGrpSpPr>
        <p:grpSpPr bwMode="gray">
          <a:xfrm>
            <a:off x="5096855" y="8141380"/>
            <a:ext cx="178717" cy="178717"/>
            <a:chOff x="4812593" y="3156606"/>
            <a:chExt cx="316374" cy="316374"/>
          </a:xfrm>
          <a:solidFill>
            <a:srgbClr val="E0F1F1"/>
          </a:solidFill>
        </p:grpSpPr>
        <p:sp>
          <p:nvSpPr>
            <p:cNvPr id="89" name="Circle 3 - decorative">
              <a:extLst>
                <a:ext uri="{FF2B5EF4-FFF2-40B4-BE49-F238E27FC236}">
                  <a16:creationId xmlns:a16="http://schemas.microsoft.com/office/drawing/2014/main" id="{A1ABDD78-22E2-47F0-A570-C2AF41000D08}"/>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dirty="0"/>
            </a:p>
          </p:txBody>
        </p:sp>
        <p:sp>
          <p:nvSpPr>
            <p:cNvPr id="90" name="Chev 3 - decorative">
              <a:extLst>
                <a:ext uri="{FF2B5EF4-FFF2-40B4-BE49-F238E27FC236}">
                  <a16:creationId xmlns:a16="http://schemas.microsoft.com/office/drawing/2014/main" id="{54D0B160-99CF-48C5-93D5-CE5392C1D923}"/>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7" name="Green box 1 - decorative">
            <a:extLst>
              <a:ext uri="{C183D7F6-B498-43B3-948B-1728B52AA6E4}">
                <adec:decorative xmlns:adec="http://schemas.microsoft.com/office/drawing/2017/decorative" val="1"/>
              </a:ext>
            </a:extLst>
          </p:cNvPr>
          <p:cNvSpPr txBox="1">
            <a:spLocks/>
          </p:cNvSpPr>
          <p:nvPr userDrawn="1"/>
        </p:nvSpPr>
        <p:spPr bwMode="gray">
          <a:xfrm>
            <a:off x="7922382" y="1419395"/>
            <a:ext cx="1682206" cy="1079957"/>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000" b="1" dirty="0">
                <a:solidFill>
                  <a:schemeClr val="bg1"/>
                </a:solidFill>
                <a:latin typeface="+mn-lt"/>
                <a:cs typeface="Arial" panose="020B0604020202020204" pitchFamily="34" charset="0"/>
              </a:rPr>
              <a:t>DO NOT EDIT THIS SLIDE FOR ANY PURPOSE</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a:t>
            </a:r>
            <a:b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please contact:</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endParaRPr kumimoji="0" lang="en-US" sz="900" b="1"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p:txBody>
      </p:sp>
      <p:sp>
        <p:nvSpPr>
          <p:cNvPr id="43" name="Green box 2 - decorative">
            <a:extLst>
              <a:ext uri="{FF2B5EF4-FFF2-40B4-BE49-F238E27FC236}">
                <a16:creationId xmlns:a16="http://schemas.microsoft.com/office/drawing/2014/main" id="{0178A2A4-CAF3-4AC5-88B7-C7FB50DACE15}"/>
              </a:ext>
              <a:ext uri="{C183D7F6-B498-43B3-948B-1728B52AA6E4}">
                <adec:decorative xmlns:adec="http://schemas.microsoft.com/office/drawing/2017/decorative" val="1"/>
              </a:ext>
            </a:extLst>
          </p:cNvPr>
          <p:cNvSpPr txBox="1">
            <a:spLocks/>
          </p:cNvSpPr>
          <p:nvPr userDrawn="1"/>
        </p:nvSpPr>
        <p:spPr bwMode="gray">
          <a:xfrm>
            <a:off x="7920695" y="2774910"/>
            <a:ext cx="1682205" cy="1177245"/>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mn-lt"/>
                <a:cs typeface="Arial" panose="020B0604020202020204" pitchFamily="34" charset="0"/>
              </a:rPr>
              <a:t>Script can be </a:t>
            </a:r>
            <a:br>
              <a:rPr lang="en-US" sz="1100" b="1" dirty="0">
                <a:solidFill>
                  <a:schemeClr val="bg1"/>
                </a:solidFill>
                <a:latin typeface="+mn-lt"/>
                <a:cs typeface="Arial" panose="020B0604020202020204" pitchFamily="34" charset="0"/>
              </a:rPr>
            </a:br>
            <a:r>
              <a:rPr lang="en-US" sz="1100" b="1" dirty="0">
                <a:solidFill>
                  <a:schemeClr val="bg1"/>
                </a:solidFill>
                <a:latin typeface="+mn-lt"/>
                <a:cs typeface="Arial" panose="020B0604020202020204" pitchFamily="34" charset="0"/>
              </a:rPr>
              <a:t>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900" dirty="0">
                <a:solidFill>
                  <a:schemeClr val="bg1"/>
                </a:solidFill>
                <a:latin typeface="+mn-lt"/>
                <a:cs typeface="Arial" panose="020B0604020202020204" pitchFamily="34" charset="0"/>
              </a:rPr>
              <a:t>https://eab.box.com/v/</a:t>
            </a:r>
            <a:br>
              <a:rPr lang="en-US" sz="900" dirty="0">
                <a:solidFill>
                  <a:schemeClr val="bg1"/>
                </a:solidFill>
                <a:latin typeface="+mn-lt"/>
                <a:cs typeface="Arial" panose="020B0604020202020204" pitchFamily="34" charset="0"/>
              </a:rPr>
            </a:br>
            <a:r>
              <a:rPr lang="en-US" sz="900" dirty="0">
                <a:solidFill>
                  <a:schemeClr val="bg1"/>
                </a:solidFill>
                <a:latin typeface="+mn-lt"/>
                <a:cs typeface="Arial" panose="020B0604020202020204" pitchFamily="34" charset="0"/>
              </a:rPr>
              <a:t>EAB-Branding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lang="en-US" sz="900" dirty="0">
              <a:solidFill>
                <a:schemeClr val="bg1"/>
              </a:solidFill>
              <a:latin typeface="+mn-lt"/>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900" i="1" dirty="0">
                <a:solidFill>
                  <a:schemeClr val="bg1"/>
                </a:solidFill>
                <a:latin typeface="+mn-lt"/>
                <a:cs typeface="Arial" panose="020B0604020202020204" pitchFamily="34" charset="0"/>
              </a:rPr>
              <a:t>Last edited: 4/17/20</a:t>
            </a:r>
          </a:p>
        </p:txBody>
      </p:sp>
    </p:spTree>
    <p:custDataLst>
      <p:tags r:id="rId1"/>
    </p:custDataLst>
    <p:extLst>
      <p:ext uri="{BB962C8B-B14F-4D97-AF65-F5344CB8AC3E}">
        <p14:creationId xmlns:p14="http://schemas.microsoft.com/office/powerpoint/2010/main" val="199692624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AB In-Brief: customizable">
    <p:spTree>
      <p:nvGrpSpPr>
        <p:cNvPr id="1" name=""/>
        <p:cNvGrpSpPr/>
        <p:nvPr/>
      </p:nvGrpSpPr>
      <p:grpSpPr>
        <a:xfrm>
          <a:off x="0" y="0"/>
          <a:ext cx="0" cy="0"/>
          <a:chOff x="0" y="0"/>
          <a:chExt cx="0" cy="0"/>
        </a:xfrm>
      </p:grpSpPr>
      <p:sp>
        <p:nvSpPr>
          <p:cNvPr id="11" name="Dark blue background - decorative">
            <a:extLst>
              <a:ext uri="{C183D7F6-B498-43B3-948B-1728B52AA6E4}">
                <adec:decorative xmlns:adec="http://schemas.microsoft.com/office/drawing/2017/decorative" val="1"/>
              </a:ext>
            </a:extLst>
          </p:cNvPr>
          <p:cNvSpPr/>
          <p:nvPr userDrawn="1"/>
        </p:nvSpPr>
        <p:spPr bwMode="gray">
          <a:xfrm>
            <a:off x="0" y="1687414"/>
            <a:ext cx="7772400" cy="6071616"/>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49" name="Pattern - decorative">
            <a:extLst>
              <a:ext uri="{FF2B5EF4-FFF2-40B4-BE49-F238E27FC236}">
                <a16:creationId xmlns:a16="http://schemas.microsoft.com/office/drawing/2014/main" id="{5ECA291D-6378-4CA9-A8BF-22FCE847A3E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532" y="1680881"/>
            <a:ext cx="7775464" cy="6092964"/>
          </a:xfrm>
          <a:prstGeom prst="rect">
            <a:avLst/>
          </a:prstGeom>
        </p:spPr>
      </p:pic>
      <p:sp>
        <p:nvSpPr>
          <p:cNvPr id="10" name="Teal background - decorative">
            <a:extLst>
              <a:ext uri="{C183D7F6-B498-43B3-948B-1728B52AA6E4}">
                <adec:decorative xmlns:adec="http://schemas.microsoft.com/office/drawing/2017/decorative" val="1"/>
              </a:ext>
            </a:extLst>
          </p:cNvPr>
          <p:cNvSpPr/>
          <p:nvPr userDrawn="1"/>
        </p:nvSpPr>
        <p:spPr bwMode="gray">
          <a:xfrm>
            <a:off x="0" y="7759259"/>
            <a:ext cx="7772400" cy="1645920"/>
          </a:xfrm>
          <a:prstGeom prst="rect">
            <a:avLst/>
          </a:pr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79" name="Dark blue circle - decorative">
            <a:extLst>
              <a:ext uri="{FF2B5EF4-FFF2-40B4-BE49-F238E27FC236}">
                <a16:creationId xmlns:a16="http://schemas.microsoft.com/office/drawing/2014/main" id="{9E2598D1-1031-41A4-9CC5-592E92575571}"/>
              </a:ext>
              <a:ext uri="{C183D7F6-B498-43B3-948B-1728B52AA6E4}">
                <adec:decorative xmlns:adec="http://schemas.microsoft.com/office/drawing/2017/decorative" val="1"/>
              </a:ext>
            </a:extLst>
          </p:cNvPr>
          <p:cNvSpPr/>
          <p:nvPr userDrawn="1"/>
        </p:nvSpPr>
        <p:spPr bwMode="gray">
          <a:xfrm>
            <a:off x="1685720" y="2475024"/>
            <a:ext cx="4248116" cy="424811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0" name="Wheel - decorative">
            <a:extLst>
              <a:ext uri="{FF2B5EF4-FFF2-40B4-BE49-F238E27FC236}">
                <a16:creationId xmlns:a16="http://schemas.microsoft.com/office/drawing/2014/main" id="{7A333803-82C5-4B8C-99DE-2F441766DBF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518950" y="2217993"/>
            <a:ext cx="4734498" cy="4737543"/>
          </a:xfrm>
          <a:prstGeom prst="rect">
            <a:avLst/>
          </a:prstGeom>
        </p:spPr>
      </p:pic>
      <p:pic>
        <p:nvPicPr>
          <p:cNvPr id="38" name="EAB logo" descr="EAB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26006" y="511917"/>
            <a:ext cx="1672937" cy="640080"/>
          </a:xfrm>
          <a:prstGeom prst="rect">
            <a:avLst/>
          </a:prstGeom>
        </p:spPr>
      </p:pic>
      <p:sp>
        <p:nvSpPr>
          <p:cNvPr id="80" name="We help schools">
            <a:extLst>
              <a:ext uri="{FF2B5EF4-FFF2-40B4-BE49-F238E27FC236}">
                <a16:creationId xmlns:a16="http://schemas.microsoft.com/office/drawing/2014/main" id="{73DA6C91-4C61-470E-ACD5-43D32BA6F39E}"/>
              </a:ext>
            </a:extLst>
          </p:cNvPr>
          <p:cNvSpPr txBox="1"/>
          <p:nvPr userDrawn="1"/>
        </p:nvSpPr>
        <p:spPr bwMode="gray">
          <a:xfrm>
            <a:off x="3319646" y="585736"/>
            <a:ext cx="3954420" cy="492443"/>
          </a:xfrm>
          <a:prstGeom prst="rect">
            <a:avLst/>
          </a:prstGeom>
          <a:noFill/>
        </p:spPr>
        <p:txBody>
          <a:bodyPr wrap="square" lIns="0" tIns="0" rIns="0" bIns="0" rtlCol="0">
            <a:spAutoFit/>
          </a:bodyPr>
          <a:lstStyle/>
          <a:p>
            <a:pPr algn="r">
              <a:spcBef>
                <a:spcPts val="500"/>
              </a:spcBef>
            </a:pPr>
            <a:r>
              <a:rPr lang="en-US" sz="1600" b="1" dirty="0">
                <a:solidFill>
                  <a:schemeClr val="tx1"/>
                </a:solidFill>
                <a:latin typeface="+mj-lt"/>
              </a:rPr>
              <a:t>We help schools support students </a:t>
            </a:r>
            <a:br>
              <a:rPr lang="en-US" sz="1600" b="1" dirty="0">
                <a:solidFill>
                  <a:schemeClr val="tx1"/>
                </a:solidFill>
                <a:latin typeface="+mj-lt"/>
              </a:rPr>
            </a:br>
            <a:r>
              <a:rPr lang="en-US" sz="1600" dirty="0">
                <a:solidFill>
                  <a:schemeClr val="tx1"/>
                </a:solidFill>
                <a:latin typeface="+mj-lt"/>
              </a:rPr>
              <a:t>from enrollment to graduation and beyond</a:t>
            </a:r>
          </a:p>
        </p:txBody>
      </p:sp>
      <p:sp>
        <p:nvSpPr>
          <p:cNvPr id="81" name="K-12, etc.">
            <a:extLst>
              <a:ext uri="{FF2B5EF4-FFF2-40B4-BE49-F238E27FC236}">
                <a16:creationId xmlns:a16="http://schemas.microsoft.com/office/drawing/2014/main" id="{83218E2B-0367-4773-A3B3-732404F18A28}"/>
              </a:ext>
            </a:extLst>
          </p:cNvPr>
          <p:cNvSpPr/>
          <p:nvPr userDrawn="1"/>
        </p:nvSpPr>
        <p:spPr>
          <a:xfrm>
            <a:off x="0" y="9637282"/>
            <a:ext cx="7772400" cy="153167"/>
          </a:xfrm>
          <a:prstGeom prst="rect">
            <a:avLst/>
          </a:prstGeom>
        </p:spPr>
        <p:txBody>
          <a:bodyPr wrap="square" lIns="0" tIns="0" rIns="0" bIns="0">
            <a:spAutoFit/>
          </a:bodyPr>
          <a:lstStyle/>
          <a:p>
            <a:pPr algn="ctr">
              <a:spcBef>
                <a:spcPts val="500"/>
              </a:spcBef>
            </a:pPr>
            <a:r>
              <a:rPr lang="en-US" sz="980" spc="-10" baseline="0" dirty="0">
                <a:solidFill>
                  <a:schemeClr val="tx1"/>
                </a:solidFill>
              </a:rPr>
              <a:t>P-20    |    Community Colleges     |   Four-Year Colleges and Universities    |    Graduate and Adult Learning</a:t>
            </a:r>
          </a:p>
        </p:txBody>
      </p:sp>
      <p:sp>
        <p:nvSpPr>
          <p:cNvPr id="51" name="Find and enroll">
            <a:extLst>
              <a:ext uri="{FF2B5EF4-FFF2-40B4-BE49-F238E27FC236}">
                <a16:creationId xmlns:a16="http://schemas.microsoft.com/office/drawing/2014/main" id="{C1B8F579-B133-4A37-A557-CE7E1DD4EBE4}"/>
              </a:ext>
            </a:extLst>
          </p:cNvPr>
          <p:cNvSpPr txBox="1"/>
          <p:nvPr userDrawn="1"/>
        </p:nvSpPr>
        <p:spPr bwMode="gray">
          <a:xfrm>
            <a:off x="689508" y="1884079"/>
            <a:ext cx="188968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Find and enroll your right-fit students</a:t>
            </a:r>
          </a:p>
        </p:txBody>
      </p:sp>
      <p:sp>
        <p:nvSpPr>
          <p:cNvPr id="52" name="Support and graduate">
            <a:extLst>
              <a:ext uri="{FF2B5EF4-FFF2-40B4-BE49-F238E27FC236}">
                <a16:creationId xmlns:a16="http://schemas.microsoft.com/office/drawing/2014/main" id="{836F57B4-DAB0-4125-9E93-C27227FAB16F}"/>
              </a:ext>
            </a:extLst>
          </p:cNvPr>
          <p:cNvSpPr txBox="1"/>
          <p:nvPr userDrawn="1"/>
        </p:nvSpPr>
        <p:spPr bwMode="gray">
          <a:xfrm>
            <a:off x="5451814" y="1884079"/>
            <a:ext cx="202224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Support and graduate more students</a:t>
            </a:r>
          </a:p>
        </p:txBody>
      </p:sp>
      <p:sp>
        <p:nvSpPr>
          <p:cNvPr id="53" name="Prepare your institution">
            <a:extLst>
              <a:ext uri="{FF2B5EF4-FFF2-40B4-BE49-F238E27FC236}">
                <a16:creationId xmlns:a16="http://schemas.microsoft.com/office/drawing/2014/main" id="{1C2B59D9-6616-4E93-A631-E2A853E5C163}"/>
              </a:ext>
            </a:extLst>
          </p:cNvPr>
          <p:cNvSpPr txBox="1"/>
          <p:nvPr userDrawn="1"/>
        </p:nvSpPr>
        <p:spPr bwMode="gray">
          <a:xfrm>
            <a:off x="2977016" y="7109606"/>
            <a:ext cx="2148887"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Prepare your institution </a:t>
            </a:r>
            <a:br>
              <a:rPr lang="en-US" sz="1400" dirty="0">
                <a:solidFill>
                  <a:schemeClr val="bg1"/>
                </a:solidFill>
                <a:latin typeface="+mj-lt"/>
              </a:rPr>
            </a:br>
            <a:r>
              <a:rPr lang="en-US" sz="1400" dirty="0">
                <a:solidFill>
                  <a:schemeClr val="bg1"/>
                </a:solidFill>
                <a:latin typeface="+mj-lt"/>
              </a:rPr>
              <a:t>for the future</a:t>
            </a:r>
          </a:p>
        </p:txBody>
      </p:sp>
      <p:sp>
        <p:nvSpPr>
          <p:cNvPr id="55" name="TextBox 54">
            <a:extLst>
              <a:ext uri="{FF2B5EF4-FFF2-40B4-BE49-F238E27FC236}">
                <a16:creationId xmlns:a16="http://schemas.microsoft.com/office/drawing/2014/main" id="{B1004CC9-476F-4478-BE25-EB2BD33A8E62}"/>
              </a:ext>
            </a:extLst>
          </p:cNvPr>
          <p:cNvSpPr txBox="1"/>
          <p:nvPr userDrawn="1"/>
        </p:nvSpPr>
        <p:spPr bwMode="gray">
          <a:xfrm>
            <a:off x="764459" y="8153023"/>
            <a:ext cx="1699869"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ROOTED</a:t>
            </a:r>
            <a:r>
              <a:rPr lang="en-US" sz="900" b="1" dirty="0">
                <a:solidFill>
                  <a:schemeClr val="accent5"/>
                </a:solidFill>
              </a:rPr>
              <a:t> IN RESEARCH</a:t>
            </a:r>
          </a:p>
        </p:txBody>
      </p:sp>
      <p:sp>
        <p:nvSpPr>
          <p:cNvPr id="57" name="TextBox 56">
            <a:extLst>
              <a:ext uri="{FF2B5EF4-FFF2-40B4-BE49-F238E27FC236}">
                <a16:creationId xmlns:a16="http://schemas.microsoft.com/office/drawing/2014/main" id="{E209634F-7FA2-4302-9920-1D6BC869C440}"/>
              </a:ext>
            </a:extLst>
          </p:cNvPr>
          <p:cNvSpPr txBox="1"/>
          <p:nvPr userDrawn="1"/>
        </p:nvSpPr>
        <p:spPr bwMode="gray">
          <a:xfrm>
            <a:off x="764459" y="8416659"/>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7,500</a:t>
            </a:r>
            <a:r>
              <a:rPr lang="en-US" sz="1600" baseline="30000" dirty="0">
                <a:solidFill>
                  <a:schemeClr val="accent4"/>
                </a:solidFill>
                <a:latin typeface="+mj-lt"/>
              </a:rPr>
              <a:t>+</a:t>
            </a:r>
          </a:p>
        </p:txBody>
      </p:sp>
      <p:sp>
        <p:nvSpPr>
          <p:cNvPr id="56" name="TextBox 55">
            <a:extLst>
              <a:ext uri="{FF2B5EF4-FFF2-40B4-BE49-F238E27FC236}">
                <a16:creationId xmlns:a16="http://schemas.microsoft.com/office/drawing/2014/main" id="{D7E8BF2E-F2E1-48AB-9091-56D50585A2AC}"/>
              </a:ext>
            </a:extLst>
          </p:cNvPr>
          <p:cNvSpPr txBox="1"/>
          <p:nvPr userDrawn="1"/>
        </p:nvSpPr>
        <p:spPr bwMode="gray">
          <a:xfrm>
            <a:off x="1412924" y="8435745"/>
            <a:ext cx="887358"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Peer-tested </a:t>
            </a:r>
            <a:br>
              <a:rPr lang="en-US" sz="900" dirty="0">
                <a:solidFill>
                  <a:schemeClr val="accent5"/>
                </a:solidFill>
                <a:latin typeface="+mn-lt"/>
              </a:rPr>
            </a:br>
            <a:r>
              <a:rPr lang="en-US" sz="900" dirty="0">
                <a:solidFill>
                  <a:schemeClr val="accent5"/>
                </a:solidFill>
                <a:latin typeface="+mn-lt"/>
              </a:rPr>
              <a:t>best practices</a:t>
            </a:r>
          </a:p>
        </p:txBody>
      </p:sp>
      <p:sp>
        <p:nvSpPr>
          <p:cNvPr id="59" name="TextBox 58">
            <a:extLst>
              <a:ext uri="{FF2B5EF4-FFF2-40B4-BE49-F238E27FC236}">
                <a16:creationId xmlns:a16="http://schemas.microsoft.com/office/drawing/2014/main" id="{3F991FB7-E05D-477E-B634-326787DFAC31}"/>
              </a:ext>
            </a:extLst>
          </p:cNvPr>
          <p:cNvSpPr txBox="1"/>
          <p:nvPr userDrawn="1"/>
        </p:nvSpPr>
        <p:spPr bwMode="gray">
          <a:xfrm>
            <a:off x="764459" y="8801073"/>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500</a:t>
            </a:r>
            <a:r>
              <a:rPr lang="en-US" sz="1600" baseline="30000" dirty="0">
                <a:solidFill>
                  <a:schemeClr val="accent4"/>
                </a:solidFill>
                <a:latin typeface="+mj-lt"/>
              </a:rPr>
              <a:t>+</a:t>
            </a:r>
          </a:p>
        </p:txBody>
      </p:sp>
      <p:sp>
        <p:nvSpPr>
          <p:cNvPr id="58" name="TextBox 57">
            <a:extLst>
              <a:ext uri="{FF2B5EF4-FFF2-40B4-BE49-F238E27FC236}">
                <a16:creationId xmlns:a16="http://schemas.microsoft.com/office/drawing/2014/main" id="{AF304C63-A4CD-4EF6-ADB0-B283B1851BC7}"/>
              </a:ext>
            </a:extLst>
          </p:cNvPr>
          <p:cNvSpPr txBox="1"/>
          <p:nvPr userDrawn="1"/>
        </p:nvSpPr>
        <p:spPr bwMode="gray">
          <a:xfrm>
            <a:off x="1412923" y="8820158"/>
            <a:ext cx="1434883"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Enrollment innovations tested annually</a:t>
            </a:r>
          </a:p>
        </p:txBody>
      </p:sp>
      <p:sp>
        <p:nvSpPr>
          <p:cNvPr id="64" name="TextBox 63">
            <a:extLst>
              <a:ext uri="{FF2B5EF4-FFF2-40B4-BE49-F238E27FC236}">
                <a16:creationId xmlns:a16="http://schemas.microsoft.com/office/drawing/2014/main" id="{BB0ABCC8-E38F-4887-A08B-F429B5438C06}"/>
              </a:ext>
            </a:extLst>
          </p:cNvPr>
          <p:cNvSpPr txBox="1"/>
          <p:nvPr userDrawn="1"/>
        </p:nvSpPr>
        <p:spPr bwMode="gray">
          <a:xfrm>
            <a:off x="3159100" y="8153023"/>
            <a:ext cx="176301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ADVANTAGE OF SCALE</a:t>
            </a:r>
          </a:p>
        </p:txBody>
      </p:sp>
      <p:sp>
        <p:nvSpPr>
          <p:cNvPr id="66" name="TextBox 65">
            <a:extLst>
              <a:ext uri="{FF2B5EF4-FFF2-40B4-BE49-F238E27FC236}">
                <a16:creationId xmlns:a16="http://schemas.microsoft.com/office/drawing/2014/main" id="{DF7D7D46-C7FC-493B-825B-A4126D0289E3}"/>
              </a:ext>
            </a:extLst>
          </p:cNvPr>
          <p:cNvSpPr txBox="1"/>
          <p:nvPr userDrawn="1"/>
        </p:nvSpPr>
        <p:spPr bwMode="gray">
          <a:xfrm>
            <a:off x="3159100" y="8416659"/>
            <a:ext cx="621744"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1,700</a:t>
            </a:r>
            <a:r>
              <a:rPr lang="en-US" sz="1600" baseline="30000" dirty="0">
                <a:solidFill>
                  <a:schemeClr val="accent4"/>
                </a:solidFill>
                <a:latin typeface="+mj-lt"/>
              </a:rPr>
              <a:t>+</a:t>
            </a:r>
          </a:p>
        </p:txBody>
      </p:sp>
      <p:sp>
        <p:nvSpPr>
          <p:cNvPr id="65" name="TextBox 64">
            <a:extLst>
              <a:ext uri="{FF2B5EF4-FFF2-40B4-BE49-F238E27FC236}">
                <a16:creationId xmlns:a16="http://schemas.microsoft.com/office/drawing/2014/main" id="{D2434DCA-F44D-47A0-BE61-437E789910BD}"/>
              </a:ext>
            </a:extLst>
          </p:cNvPr>
          <p:cNvSpPr txBox="1"/>
          <p:nvPr userDrawn="1"/>
        </p:nvSpPr>
        <p:spPr bwMode="gray">
          <a:xfrm>
            <a:off x="3807565" y="8435745"/>
            <a:ext cx="834666"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Institutions </a:t>
            </a:r>
            <a:br>
              <a:rPr lang="en-US" sz="900" dirty="0">
                <a:solidFill>
                  <a:schemeClr val="accent5"/>
                </a:solidFill>
                <a:latin typeface="+mn-lt"/>
              </a:rPr>
            </a:br>
            <a:r>
              <a:rPr lang="en-US" sz="900" dirty="0">
                <a:solidFill>
                  <a:schemeClr val="accent5"/>
                </a:solidFill>
                <a:latin typeface="+mn-lt"/>
              </a:rPr>
              <a:t>served</a:t>
            </a:r>
          </a:p>
        </p:txBody>
      </p:sp>
      <p:sp>
        <p:nvSpPr>
          <p:cNvPr id="68" name="TextBox 67">
            <a:extLst>
              <a:ext uri="{FF2B5EF4-FFF2-40B4-BE49-F238E27FC236}">
                <a16:creationId xmlns:a16="http://schemas.microsoft.com/office/drawing/2014/main" id="{2558063F-B2BD-4C12-B0B9-84CE2A76F68F}"/>
              </a:ext>
            </a:extLst>
          </p:cNvPr>
          <p:cNvSpPr txBox="1"/>
          <p:nvPr userDrawn="1"/>
        </p:nvSpPr>
        <p:spPr bwMode="gray">
          <a:xfrm>
            <a:off x="3159100" y="8801073"/>
            <a:ext cx="621744"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4 M</a:t>
            </a:r>
            <a:r>
              <a:rPr lang="en-US" sz="1600" baseline="30000" dirty="0">
                <a:solidFill>
                  <a:schemeClr val="accent4"/>
                </a:solidFill>
                <a:latin typeface="+mj-lt"/>
              </a:rPr>
              <a:t>+</a:t>
            </a:r>
          </a:p>
        </p:txBody>
      </p:sp>
      <p:sp>
        <p:nvSpPr>
          <p:cNvPr id="67" name="TextBox 66">
            <a:extLst>
              <a:ext uri="{FF2B5EF4-FFF2-40B4-BE49-F238E27FC236}">
                <a16:creationId xmlns:a16="http://schemas.microsoft.com/office/drawing/2014/main" id="{C4897C24-46D8-4EB0-8A48-D597B4E2D04D}"/>
              </a:ext>
            </a:extLst>
          </p:cNvPr>
          <p:cNvSpPr txBox="1"/>
          <p:nvPr userDrawn="1"/>
        </p:nvSpPr>
        <p:spPr bwMode="gray">
          <a:xfrm>
            <a:off x="3807564" y="8820158"/>
            <a:ext cx="1193575"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Students supported by our SSMS</a:t>
            </a:r>
          </a:p>
        </p:txBody>
      </p:sp>
      <p:sp>
        <p:nvSpPr>
          <p:cNvPr id="73" name="TextBox 72">
            <a:extLst>
              <a:ext uri="{FF2B5EF4-FFF2-40B4-BE49-F238E27FC236}">
                <a16:creationId xmlns:a16="http://schemas.microsoft.com/office/drawing/2014/main" id="{33A53908-3F92-41FA-8450-B2621AB94DA4}"/>
              </a:ext>
            </a:extLst>
          </p:cNvPr>
          <p:cNvSpPr txBox="1"/>
          <p:nvPr userDrawn="1"/>
        </p:nvSpPr>
        <p:spPr bwMode="gray">
          <a:xfrm>
            <a:off x="5359909" y="8153023"/>
            <a:ext cx="220735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WE DELIVER RESULTS</a:t>
            </a:r>
          </a:p>
        </p:txBody>
      </p:sp>
      <p:sp>
        <p:nvSpPr>
          <p:cNvPr id="75" name="TextBox 74">
            <a:extLst>
              <a:ext uri="{FF2B5EF4-FFF2-40B4-BE49-F238E27FC236}">
                <a16:creationId xmlns:a16="http://schemas.microsoft.com/office/drawing/2014/main" id="{4F55E6ED-4E89-4B16-9536-823FADC8DE61}"/>
              </a:ext>
            </a:extLst>
          </p:cNvPr>
          <p:cNvSpPr txBox="1"/>
          <p:nvPr userDrawn="1"/>
        </p:nvSpPr>
        <p:spPr bwMode="gray">
          <a:xfrm>
            <a:off x="5359909" y="8416659"/>
            <a:ext cx="520201"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95%</a:t>
            </a:r>
            <a:endParaRPr lang="en-US" sz="1600" baseline="30000" dirty="0">
              <a:solidFill>
                <a:schemeClr val="accent4"/>
              </a:solidFill>
              <a:latin typeface="+mj-lt"/>
            </a:endParaRPr>
          </a:p>
        </p:txBody>
      </p:sp>
      <p:sp>
        <p:nvSpPr>
          <p:cNvPr id="74" name="TextBox 73">
            <a:extLst>
              <a:ext uri="{FF2B5EF4-FFF2-40B4-BE49-F238E27FC236}">
                <a16:creationId xmlns:a16="http://schemas.microsoft.com/office/drawing/2014/main" id="{60A751A7-E4E7-4C97-8947-8982D7D85A12}"/>
              </a:ext>
            </a:extLst>
          </p:cNvPr>
          <p:cNvSpPr txBox="1"/>
          <p:nvPr userDrawn="1"/>
        </p:nvSpPr>
        <p:spPr bwMode="gray">
          <a:xfrm>
            <a:off x="5848040" y="8435745"/>
            <a:ext cx="1461050" cy="553998"/>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Of our partners continue with us year after year, reflecting the goals we </a:t>
            </a:r>
            <a:br>
              <a:rPr lang="en-US" sz="900" dirty="0">
                <a:solidFill>
                  <a:schemeClr val="accent5"/>
                </a:solidFill>
                <a:latin typeface="+mn-lt"/>
              </a:rPr>
            </a:br>
            <a:r>
              <a:rPr lang="en-US" sz="900" b="1" dirty="0">
                <a:solidFill>
                  <a:schemeClr val="accent5"/>
                </a:solidFill>
                <a:latin typeface="+mn-lt"/>
              </a:rPr>
              <a:t>achieve together</a:t>
            </a:r>
          </a:p>
        </p:txBody>
      </p:sp>
      <p:cxnSp>
        <p:nvCxnSpPr>
          <p:cNvPr id="48" name="Top horizontal line - decorative">
            <a:extLst>
              <a:ext uri="{FF2B5EF4-FFF2-40B4-BE49-F238E27FC236}">
                <a16:creationId xmlns:a16="http://schemas.microsoft.com/office/drawing/2014/main" id="{F78D7AAC-4007-4B14-9CE0-557D827F38DB}"/>
              </a:ext>
              <a:ext uri="{C183D7F6-B498-43B3-948B-1728B52AA6E4}">
                <adec:decorative xmlns:adec="http://schemas.microsoft.com/office/drawing/2017/decorative" val="1"/>
              </a:ext>
            </a:extLst>
          </p:cNvPr>
          <p:cNvCxnSpPr>
            <a:cxnSpLocks/>
          </p:cNvCxnSpPr>
          <p:nvPr userDrawn="1"/>
        </p:nvCxnSpPr>
        <p:spPr bwMode="gray">
          <a:xfrm flipV="1">
            <a:off x="0" y="1686786"/>
            <a:ext cx="7772400"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Chevron 1 - decorative">
            <a:extLst>
              <a:ext uri="{FF2B5EF4-FFF2-40B4-BE49-F238E27FC236}">
                <a16:creationId xmlns:a16="http://schemas.microsoft.com/office/drawing/2014/main" id="{1AD12E28-B4A0-434D-B290-263B081867C8}"/>
              </a:ext>
              <a:ext uri="{C183D7F6-B498-43B3-948B-1728B52AA6E4}">
                <adec:decorative xmlns:adec="http://schemas.microsoft.com/office/drawing/2017/decorative" val="1"/>
              </a:ext>
            </a:extLst>
          </p:cNvPr>
          <p:cNvSpPr/>
          <p:nvPr userDrawn="1"/>
        </p:nvSpPr>
        <p:spPr bwMode="gray">
          <a:xfrm rot="8100000">
            <a:off x="583772"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3" name="Chevron 2 - decorative">
            <a:extLst>
              <a:ext uri="{FF2B5EF4-FFF2-40B4-BE49-F238E27FC236}">
                <a16:creationId xmlns:a16="http://schemas.microsoft.com/office/drawing/2014/main" id="{BFD1CDE1-8D6C-4582-B4DE-A58F73855211}"/>
              </a:ext>
              <a:ext uri="{C183D7F6-B498-43B3-948B-1728B52AA6E4}">
                <adec:decorative xmlns:adec="http://schemas.microsoft.com/office/drawing/2017/decorative" val="1"/>
              </a:ext>
            </a:extLst>
          </p:cNvPr>
          <p:cNvSpPr/>
          <p:nvPr userDrawn="1"/>
        </p:nvSpPr>
        <p:spPr bwMode="gray">
          <a:xfrm rot="8100000">
            <a:off x="5345010"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4" name="Chevron 3 - decorative">
            <a:extLst>
              <a:ext uri="{FF2B5EF4-FFF2-40B4-BE49-F238E27FC236}">
                <a16:creationId xmlns:a16="http://schemas.microsoft.com/office/drawing/2014/main" id="{DF3E074C-4045-439F-9AA0-4E077E12EA86}"/>
              </a:ext>
              <a:ext uri="{C183D7F6-B498-43B3-948B-1728B52AA6E4}">
                <adec:decorative xmlns:adec="http://schemas.microsoft.com/office/drawing/2017/decorative" val="1"/>
              </a:ext>
            </a:extLst>
          </p:cNvPr>
          <p:cNvSpPr/>
          <p:nvPr userDrawn="1"/>
        </p:nvSpPr>
        <p:spPr bwMode="gray">
          <a:xfrm rot="8100000">
            <a:off x="2871791" y="7214993"/>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nvGrpSpPr>
          <p:cNvPr id="46" name="Chevron circle 1 - decorative">
            <a:extLst>
              <a:ext uri="{FF2B5EF4-FFF2-40B4-BE49-F238E27FC236}">
                <a16:creationId xmlns:a16="http://schemas.microsoft.com/office/drawing/2014/main" id="{7F9E40BA-ADFA-4219-9DE3-0AC75F602CC9}"/>
              </a:ext>
              <a:ext uri="{C183D7F6-B498-43B3-948B-1728B52AA6E4}">
                <adec:decorative xmlns:adec="http://schemas.microsoft.com/office/drawing/2017/decorative" val="1"/>
              </a:ext>
            </a:extLst>
          </p:cNvPr>
          <p:cNvGrpSpPr/>
          <p:nvPr userDrawn="1"/>
        </p:nvGrpSpPr>
        <p:grpSpPr bwMode="gray">
          <a:xfrm>
            <a:off x="515315" y="8141380"/>
            <a:ext cx="178717" cy="178717"/>
            <a:chOff x="4812593" y="3156606"/>
            <a:chExt cx="316374" cy="316374"/>
          </a:xfrm>
          <a:solidFill>
            <a:srgbClr val="E0F1F1"/>
          </a:solidFill>
        </p:grpSpPr>
        <p:sp>
          <p:nvSpPr>
            <p:cNvPr id="47" name="Circle 1 - decorative">
              <a:extLst>
                <a:ext uri="{FF2B5EF4-FFF2-40B4-BE49-F238E27FC236}">
                  <a16:creationId xmlns:a16="http://schemas.microsoft.com/office/drawing/2014/main" id="{3384983B-EC3D-40BE-8499-7A59D2B31975}"/>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dirty="0"/>
            </a:p>
          </p:txBody>
        </p:sp>
        <p:sp>
          <p:nvSpPr>
            <p:cNvPr id="54" name="Chev 1 - decorative">
              <a:extLst>
                <a:ext uri="{FF2B5EF4-FFF2-40B4-BE49-F238E27FC236}">
                  <a16:creationId xmlns:a16="http://schemas.microsoft.com/office/drawing/2014/main" id="{525E3F66-561F-4A20-B644-55A9BEFE1FC4}"/>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5" name="Chevron circle 2 - decorative">
            <a:extLst>
              <a:ext uri="{FF2B5EF4-FFF2-40B4-BE49-F238E27FC236}">
                <a16:creationId xmlns:a16="http://schemas.microsoft.com/office/drawing/2014/main" id="{456952FF-9ADC-4BC4-B2B8-AF7B22D8242B}"/>
              </a:ext>
              <a:ext uri="{C183D7F6-B498-43B3-948B-1728B52AA6E4}">
                <adec:decorative xmlns:adec="http://schemas.microsoft.com/office/drawing/2017/decorative" val="1"/>
              </a:ext>
            </a:extLst>
          </p:cNvPr>
          <p:cNvGrpSpPr/>
          <p:nvPr userDrawn="1"/>
        </p:nvGrpSpPr>
        <p:grpSpPr bwMode="gray">
          <a:xfrm>
            <a:off x="2903335" y="8141380"/>
            <a:ext cx="178717" cy="178717"/>
            <a:chOff x="4812593" y="3156606"/>
            <a:chExt cx="316374" cy="316374"/>
          </a:xfrm>
          <a:solidFill>
            <a:srgbClr val="E0F1F1"/>
          </a:solidFill>
        </p:grpSpPr>
        <p:sp>
          <p:nvSpPr>
            <p:cNvPr id="86" name="Circle 2 - decorative">
              <a:extLst>
                <a:ext uri="{FF2B5EF4-FFF2-40B4-BE49-F238E27FC236}">
                  <a16:creationId xmlns:a16="http://schemas.microsoft.com/office/drawing/2014/main" id="{44D038DD-5A28-4B49-996E-04DA685FA011}"/>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dirty="0"/>
            </a:p>
          </p:txBody>
        </p:sp>
        <p:sp>
          <p:nvSpPr>
            <p:cNvPr id="87" name="Chev 2 - decorative">
              <a:extLst>
                <a:ext uri="{FF2B5EF4-FFF2-40B4-BE49-F238E27FC236}">
                  <a16:creationId xmlns:a16="http://schemas.microsoft.com/office/drawing/2014/main" id="{5A294007-6426-4EEE-AA58-27F4653BFEFB}"/>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8" name="Chevron circle 3 - decorative">
            <a:extLst>
              <a:ext uri="{FF2B5EF4-FFF2-40B4-BE49-F238E27FC236}">
                <a16:creationId xmlns:a16="http://schemas.microsoft.com/office/drawing/2014/main" id="{836CEA6A-0C43-4586-9E33-C40FCFACB1BF}"/>
              </a:ext>
              <a:ext uri="{C183D7F6-B498-43B3-948B-1728B52AA6E4}">
                <adec:decorative xmlns:adec="http://schemas.microsoft.com/office/drawing/2017/decorative" val="1"/>
              </a:ext>
            </a:extLst>
          </p:cNvPr>
          <p:cNvGrpSpPr/>
          <p:nvPr userDrawn="1"/>
        </p:nvGrpSpPr>
        <p:grpSpPr bwMode="gray">
          <a:xfrm>
            <a:off x="5096855" y="8141380"/>
            <a:ext cx="178717" cy="178717"/>
            <a:chOff x="4812593" y="3156606"/>
            <a:chExt cx="316374" cy="316374"/>
          </a:xfrm>
          <a:solidFill>
            <a:srgbClr val="E0F1F1"/>
          </a:solidFill>
        </p:grpSpPr>
        <p:sp>
          <p:nvSpPr>
            <p:cNvPr id="89" name="Circle 3 - decorative">
              <a:extLst>
                <a:ext uri="{FF2B5EF4-FFF2-40B4-BE49-F238E27FC236}">
                  <a16:creationId xmlns:a16="http://schemas.microsoft.com/office/drawing/2014/main" id="{A1ABDD78-22E2-47F0-A570-C2AF41000D08}"/>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dirty="0"/>
            </a:p>
          </p:txBody>
        </p:sp>
        <p:sp>
          <p:nvSpPr>
            <p:cNvPr id="90" name="Chev 3 - decorative">
              <a:extLst>
                <a:ext uri="{FF2B5EF4-FFF2-40B4-BE49-F238E27FC236}">
                  <a16:creationId xmlns:a16="http://schemas.microsoft.com/office/drawing/2014/main" id="{54D0B160-99CF-48C5-93D5-CE5392C1D923}"/>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42" name="White circle - decorative">
            <a:extLst>
              <a:ext uri="{FF2B5EF4-FFF2-40B4-BE49-F238E27FC236}">
                <a16:creationId xmlns:a16="http://schemas.microsoft.com/office/drawing/2014/main" id="{13E9CB6F-D560-45A1-A422-B45778BB2F25}"/>
              </a:ext>
              <a:ext uri="{C183D7F6-B498-43B3-948B-1728B52AA6E4}">
                <adec:decorative xmlns:adec="http://schemas.microsoft.com/office/drawing/2017/decorative" val="1"/>
              </a:ext>
            </a:extLst>
          </p:cNvPr>
          <p:cNvSpPr>
            <a:spLocks noChangeAspect="1"/>
          </p:cNvSpPr>
          <p:nvPr userDrawn="1"/>
        </p:nvSpPr>
        <p:spPr bwMode="gray">
          <a:xfrm>
            <a:off x="2843783" y="3547427"/>
            <a:ext cx="2084832" cy="2084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Green box 1 - decorative">
            <a:extLst>
              <a:ext uri="{FF2B5EF4-FFF2-40B4-BE49-F238E27FC236}">
                <a16:creationId xmlns:a16="http://schemas.microsoft.com/office/drawing/2014/main" id="{527C0040-5316-4A5A-AE00-8359523445A2}"/>
              </a:ext>
              <a:ext uri="{C183D7F6-B498-43B3-948B-1728B52AA6E4}">
                <adec:decorative xmlns:adec="http://schemas.microsoft.com/office/drawing/2017/decorative" val="1"/>
              </a:ext>
            </a:extLst>
          </p:cNvPr>
          <p:cNvSpPr txBox="1">
            <a:spLocks/>
          </p:cNvSpPr>
          <p:nvPr userDrawn="1"/>
        </p:nvSpPr>
        <p:spPr bwMode="gray">
          <a:xfrm>
            <a:off x="7922382" y="1419395"/>
            <a:ext cx="1682206" cy="1079957"/>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000" b="1" dirty="0">
                <a:solidFill>
                  <a:schemeClr val="bg1"/>
                </a:solidFill>
                <a:latin typeface="+mn-lt"/>
                <a:cs typeface="Arial" panose="020B0604020202020204" pitchFamily="34" charset="0"/>
              </a:rPr>
              <a:t>DO NOT EDIT THIS SLIDE FOR ANY PURPOSE</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a:t>
            </a:r>
            <a:b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please contact:</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endParaRPr kumimoji="0" lang="en-US" sz="900" b="1"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p:txBody>
      </p:sp>
      <p:sp>
        <p:nvSpPr>
          <p:cNvPr id="60" name="Green box 2 - decorative">
            <a:extLst>
              <a:ext uri="{FF2B5EF4-FFF2-40B4-BE49-F238E27FC236}">
                <a16:creationId xmlns:a16="http://schemas.microsoft.com/office/drawing/2014/main" id="{38CCAE34-D90C-4A72-A199-3E29B4C907C8}"/>
              </a:ext>
              <a:ext uri="{C183D7F6-B498-43B3-948B-1728B52AA6E4}">
                <adec:decorative xmlns:adec="http://schemas.microsoft.com/office/drawing/2017/decorative" val="1"/>
              </a:ext>
            </a:extLst>
          </p:cNvPr>
          <p:cNvSpPr txBox="1">
            <a:spLocks/>
          </p:cNvSpPr>
          <p:nvPr userDrawn="1"/>
        </p:nvSpPr>
        <p:spPr bwMode="gray">
          <a:xfrm>
            <a:off x="7920695" y="2774910"/>
            <a:ext cx="1682205" cy="1177245"/>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mn-lt"/>
                <a:cs typeface="Arial" panose="020B0604020202020204" pitchFamily="34" charset="0"/>
              </a:rPr>
              <a:t>Script can be </a:t>
            </a:r>
            <a:br>
              <a:rPr lang="en-US" sz="1100" b="1" dirty="0">
                <a:solidFill>
                  <a:schemeClr val="bg1"/>
                </a:solidFill>
                <a:latin typeface="+mn-lt"/>
                <a:cs typeface="Arial" panose="020B0604020202020204" pitchFamily="34" charset="0"/>
              </a:rPr>
            </a:br>
            <a:r>
              <a:rPr lang="en-US" sz="1100" b="1" dirty="0">
                <a:solidFill>
                  <a:schemeClr val="bg1"/>
                </a:solidFill>
                <a:latin typeface="+mn-lt"/>
                <a:cs typeface="Arial" panose="020B0604020202020204" pitchFamily="34" charset="0"/>
              </a:rPr>
              <a:t>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900" dirty="0">
                <a:solidFill>
                  <a:schemeClr val="bg1"/>
                </a:solidFill>
                <a:latin typeface="+mn-lt"/>
                <a:cs typeface="Arial" panose="020B0604020202020204" pitchFamily="34" charset="0"/>
              </a:rPr>
              <a:t>https://eab.box.com/v/</a:t>
            </a:r>
            <a:br>
              <a:rPr lang="en-US" sz="900" dirty="0">
                <a:solidFill>
                  <a:schemeClr val="bg1"/>
                </a:solidFill>
                <a:latin typeface="+mn-lt"/>
                <a:cs typeface="Arial" panose="020B0604020202020204" pitchFamily="34" charset="0"/>
              </a:rPr>
            </a:br>
            <a:r>
              <a:rPr lang="en-US" sz="900" dirty="0">
                <a:solidFill>
                  <a:schemeClr val="bg1"/>
                </a:solidFill>
                <a:latin typeface="+mn-lt"/>
                <a:cs typeface="Arial" panose="020B0604020202020204" pitchFamily="34" charset="0"/>
              </a:rPr>
              <a:t>EAB-Branding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lang="en-US" sz="900" dirty="0">
              <a:solidFill>
                <a:schemeClr val="bg1"/>
              </a:solidFill>
              <a:latin typeface="+mn-lt"/>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900" i="1" dirty="0">
                <a:solidFill>
                  <a:schemeClr val="bg1"/>
                </a:solidFill>
                <a:latin typeface="+mn-lt"/>
                <a:cs typeface="Arial" panose="020B0604020202020204" pitchFamily="34" charset="0"/>
              </a:rPr>
              <a:t>Last edited: 4/17/20</a:t>
            </a:r>
          </a:p>
        </p:txBody>
      </p:sp>
    </p:spTree>
    <p:custDataLst>
      <p:tags r:id="rId1"/>
    </p:custDataLst>
    <p:extLst>
      <p:ext uri="{BB962C8B-B14F-4D97-AF65-F5344CB8AC3E}">
        <p14:creationId xmlns:p14="http://schemas.microsoft.com/office/powerpoint/2010/main" val="14736824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a:spLocks noGrp="1"/>
          </p:cNvSpPr>
          <p:nvPr>
            <p:ph type="title" hasCustomPrompt="1"/>
          </p:nvPr>
        </p:nvSpPr>
        <p:spPr bwMode="gray">
          <a:xfrm>
            <a:off x="512763" y="724503"/>
            <a:ext cx="4473575" cy="276999"/>
          </a:xfrm>
        </p:spPr>
        <p:txBody>
          <a:bodyPr anchor="t" anchorCtr="0"/>
          <a:lstStyle>
            <a:lvl1pPr>
              <a:defRPr baseline="0"/>
            </a:lvl1pPr>
          </a:lstStyle>
          <a:p>
            <a:r>
              <a:rPr lang="en-US" dirty="0"/>
              <a:t>Insert Program Name Here</a:t>
            </a:r>
          </a:p>
        </p:txBody>
      </p:sp>
      <p:sp>
        <p:nvSpPr>
          <p:cNvPr id="20" name="Executive director names - decorative">
            <a:extLst>
              <a:ext uri="{C183D7F6-B498-43B3-948B-1728B52AA6E4}">
                <adec:decorative xmlns:adec="http://schemas.microsoft.com/office/drawing/2017/decorative" val="1"/>
              </a:ext>
            </a:extLst>
          </p:cNvPr>
          <p:cNvSpPr>
            <a:spLocks noGrp="1"/>
          </p:cNvSpPr>
          <p:nvPr>
            <p:ph type="body" sz="quarter" idx="56" hasCustomPrompt="1"/>
          </p:nvPr>
        </p:nvSpPr>
        <p:spPr bwMode="gray">
          <a:xfrm>
            <a:off x="1128208" y="326046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1"/>
              </a:ext>
            </a:extLst>
          </p:cNvPr>
          <p:cNvSpPr>
            <a:spLocks noGrp="1"/>
          </p:cNvSpPr>
          <p:nvPr>
            <p:ph type="body" sz="quarter" idx="55" hasCustomPrompt="1"/>
          </p:nvPr>
        </p:nvSpPr>
        <p:spPr bwMode="gray">
          <a:xfrm>
            <a:off x="1128208" y="3027605"/>
            <a:ext cx="38404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18" name="Consultant names - decorative">
            <a:extLst>
              <a:ext uri="{C183D7F6-B498-43B3-948B-1728B52AA6E4}">
                <adec:decorative xmlns:adec="http://schemas.microsoft.com/office/drawing/2017/decorative" val="1"/>
              </a:ext>
            </a:extLst>
          </p:cNvPr>
          <p:cNvSpPr>
            <a:spLocks noGrp="1"/>
          </p:cNvSpPr>
          <p:nvPr>
            <p:ph type="body" sz="quarter" idx="54" hasCustomPrompt="1"/>
          </p:nvPr>
        </p:nvSpPr>
        <p:spPr bwMode="gray">
          <a:xfrm>
            <a:off x="1128208" y="260006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1"/>
              </a:ext>
            </a:extLst>
          </p:cNvPr>
          <p:cNvSpPr>
            <a:spLocks noGrp="1"/>
          </p:cNvSpPr>
          <p:nvPr>
            <p:ph type="body" sz="quarter" idx="53" hasCustomPrompt="1"/>
          </p:nvPr>
        </p:nvSpPr>
        <p:spPr bwMode="gray">
          <a:xfrm>
            <a:off x="1128208" y="2367205"/>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6" name="Project director names - decorative">
            <a:extLst>
              <a:ext uri="{C183D7F6-B498-43B3-948B-1728B52AA6E4}">
                <adec:decorative xmlns:adec="http://schemas.microsoft.com/office/drawing/2017/decorative" val="1"/>
              </a:ext>
            </a:extLst>
          </p:cNvPr>
          <p:cNvSpPr>
            <a:spLocks noGrp="1"/>
          </p:cNvSpPr>
          <p:nvPr>
            <p:ph type="body" sz="quarter" idx="52" hasCustomPrompt="1"/>
          </p:nvPr>
        </p:nvSpPr>
        <p:spPr bwMode="gray">
          <a:xfrm>
            <a:off x="1128208" y="194723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4" name="Project director - decorative">
            <a:extLst>
              <a:ext uri="{C183D7F6-B498-43B3-948B-1728B52AA6E4}">
                <adec:decorative xmlns:adec="http://schemas.microsoft.com/office/drawing/2017/decorative" val="1"/>
              </a:ext>
            </a:extLst>
          </p:cNvPr>
          <p:cNvSpPr>
            <a:spLocks noGrp="1"/>
          </p:cNvSpPr>
          <p:nvPr>
            <p:ph type="body" sz="quarter" idx="51" hasCustomPrompt="1"/>
          </p:nvPr>
        </p:nvSpPr>
        <p:spPr bwMode="gray">
          <a:xfrm>
            <a:off x="1128208" y="1714378"/>
            <a:ext cx="3840480" cy="169277"/>
          </a:xfrm>
        </p:spPr>
        <p:txBody>
          <a:bodyPr/>
          <a:lstStyle>
            <a:lvl1pPr marL="0" indent="0">
              <a:spcBef>
                <a:spcPts val="0"/>
              </a:spcBef>
              <a:buNone/>
              <a:defRPr sz="1100">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3809430448"/>
      </p:ext>
    </p:extLst>
  </p:cSld>
  <p:clrMapOvr>
    <a:masterClrMapping/>
  </p:clrMapOvr>
  <p:extLst>
    <p:ext uri="{DCECCB84-F9BA-43D5-87BE-67443E8EF086}">
      <p15:sldGuideLst xmlns:p15="http://schemas.microsoft.com/office/powerpoint/2012/main">
        <p15:guide id="1" orient="horz" pos="480">
          <p15:clr>
            <a:srgbClr val="FBAE40"/>
          </p15:clr>
        </p15:guide>
        <p15:guide id="2" pos="71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s://www.eab.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763" y="700183"/>
            <a:ext cx="6702425"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33"/>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bg2">
                    <a:lumMod val="75000"/>
                  </a:schemeClr>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©2020 by EAB. All Rights Reserved. </a:t>
            </a:r>
          </a:p>
        </p:txBody>
      </p:sp>
    </p:spTree>
    <p:custDataLst>
      <p:tags r:id="rId32"/>
    </p:custDataLst>
    <p:extLst>
      <p:ext uri="{BB962C8B-B14F-4D97-AF65-F5344CB8AC3E}">
        <p14:creationId xmlns:p14="http://schemas.microsoft.com/office/powerpoint/2010/main" val="66992484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50" r:id="rId3"/>
    <p:sldLayoutId id="2147483685" r:id="rId4"/>
    <p:sldLayoutId id="2147483686" r:id="rId5"/>
    <p:sldLayoutId id="2147483687" r:id="rId6"/>
    <p:sldLayoutId id="2147483669" r:id="rId7"/>
    <p:sldLayoutId id="2147483692" r:id="rId8"/>
    <p:sldLayoutId id="2147483653" r:id="rId9"/>
    <p:sldLayoutId id="2147483654" r:id="rId10"/>
    <p:sldLayoutId id="2147483680" r:id="rId11"/>
    <p:sldLayoutId id="2147483681" r:id="rId12"/>
    <p:sldLayoutId id="2147483682" r:id="rId13"/>
    <p:sldLayoutId id="2147483663" r:id="rId14"/>
    <p:sldLayoutId id="2147483664" r:id="rId15"/>
    <p:sldLayoutId id="2147483665" r:id="rId16"/>
    <p:sldLayoutId id="2147483675" r:id="rId17"/>
    <p:sldLayoutId id="2147483676" r:id="rId18"/>
    <p:sldLayoutId id="2147483677" r:id="rId19"/>
    <p:sldLayoutId id="2147483678" r:id="rId20"/>
    <p:sldLayoutId id="2147483671" r:id="rId21"/>
    <p:sldLayoutId id="2147483672" r:id="rId22"/>
    <p:sldLayoutId id="2147483673" r:id="rId23"/>
    <p:sldLayoutId id="2147483674" r:id="rId24"/>
    <p:sldLayoutId id="2147483679" r:id="rId25"/>
    <p:sldLayoutId id="2147483691" r:id="rId26"/>
    <p:sldLayoutId id="2147483684" r:id="rId27"/>
    <p:sldLayoutId id="2147483657" r:id="rId28"/>
    <p:sldLayoutId id="2147483658" r:id="rId29"/>
    <p:sldLayoutId id="2147483659" r:id="rId30"/>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userDrawn="1">
          <p15:clr>
            <a:srgbClr val="C35EA4"/>
          </p15:clr>
        </p15:guide>
        <p15:guide id="2" pos="4576" userDrawn="1">
          <p15:clr>
            <a:srgbClr val="C35EA4"/>
          </p15:clr>
        </p15:guide>
        <p15:guide id="3" orient="horz" pos="288" userDrawn="1">
          <p15:clr>
            <a:srgbClr val="C35EA4"/>
          </p15:clr>
        </p15:guide>
        <p15:guide id="4" orient="horz" pos="6012"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DA334A-8836-4CB5-8BD7-8C9A11ECA2AD}"/>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A22D0DA2-44F6-43D1-AF02-D4FAAE78B0C3}"/>
              </a:ext>
            </a:extLst>
          </p:cNvPr>
          <p:cNvSpPr>
            <a:spLocks noGrp="1"/>
          </p:cNvSpPr>
          <p:nvPr>
            <p:ph type="title"/>
          </p:nvPr>
        </p:nvSpPr>
        <p:spPr>
          <a:xfrm>
            <a:off x="510382" y="730961"/>
            <a:ext cx="6754018" cy="276999"/>
          </a:xfrm>
        </p:spPr>
        <p:txBody>
          <a:bodyPr/>
          <a:lstStyle/>
          <a:p>
            <a:r>
              <a:rPr lang="en-US" dirty="0"/>
              <a:t>Virtual Event Preparation Checklist</a:t>
            </a:r>
          </a:p>
        </p:txBody>
      </p:sp>
      <p:sp>
        <p:nvSpPr>
          <p:cNvPr id="4" name="Text Placeholder 3">
            <a:extLst>
              <a:ext uri="{FF2B5EF4-FFF2-40B4-BE49-F238E27FC236}">
                <a16:creationId xmlns:a16="http://schemas.microsoft.com/office/drawing/2014/main" id="{8F3BDF47-BDD5-4AB7-86EF-FF016CD0B717}"/>
              </a:ext>
            </a:extLst>
          </p:cNvPr>
          <p:cNvSpPr>
            <a:spLocks noGrp="1"/>
          </p:cNvSpPr>
          <p:nvPr>
            <p:ph type="body" sz="quarter" idx="28"/>
          </p:nvPr>
        </p:nvSpPr>
        <p:spPr/>
        <p:txBody>
          <a:bodyPr/>
          <a:lstStyle/>
          <a:p>
            <a:r>
              <a:rPr lang="en-US" dirty="0"/>
              <a:t>Set Your Virtual Event Up for Success </a:t>
            </a:r>
          </a:p>
        </p:txBody>
      </p:sp>
      <p:sp>
        <p:nvSpPr>
          <p:cNvPr id="5" name="Text Placeholder 4">
            <a:extLst>
              <a:ext uri="{FF2B5EF4-FFF2-40B4-BE49-F238E27FC236}">
                <a16:creationId xmlns:a16="http://schemas.microsoft.com/office/drawing/2014/main" id="{5F2DA4C9-6E85-4C16-80ED-EF766E5996D4}"/>
              </a:ext>
            </a:extLst>
          </p:cNvPr>
          <p:cNvSpPr>
            <a:spLocks noGrp="1"/>
          </p:cNvSpPr>
          <p:nvPr>
            <p:ph type="body" sz="quarter" idx="44"/>
          </p:nvPr>
        </p:nvSpPr>
        <p:spPr/>
        <p:txBody>
          <a:bodyPr/>
          <a:lstStyle/>
          <a:p>
            <a:endParaRPr lang="en-US" dirty="0"/>
          </a:p>
        </p:txBody>
      </p:sp>
      <p:sp>
        <p:nvSpPr>
          <p:cNvPr id="6" name="Text Placeholder 5">
            <a:extLst>
              <a:ext uri="{FF2B5EF4-FFF2-40B4-BE49-F238E27FC236}">
                <a16:creationId xmlns:a16="http://schemas.microsoft.com/office/drawing/2014/main" id="{C5F61CED-0C69-416A-8E1F-0B52089B3561}"/>
              </a:ext>
            </a:extLst>
          </p:cNvPr>
          <p:cNvSpPr>
            <a:spLocks noGrp="1"/>
          </p:cNvSpPr>
          <p:nvPr>
            <p:ph type="body" sz="quarter" idx="43"/>
          </p:nvPr>
        </p:nvSpPr>
        <p:spPr>
          <a:xfrm>
            <a:off x="4324351" y="9540749"/>
            <a:ext cx="2937834" cy="76944"/>
          </a:xfrm>
        </p:spPr>
        <p:txBody>
          <a:bodyPr/>
          <a:lstStyle/>
          <a:p>
            <a:r>
              <a:rPr lang="en-US" dirty="0"/>
              <a:t>Source: Winston-Salem State University, Winston-Salem, NC; EAB interviews and analysis</a:t>
            </a:r>
          </a:p>
        </p:txBody>
      </p:sp>
      <p:sp>
        <p:nvSpPr>
          <p:cNvPr id="7" name="Text Placeholder 6">
            <a:extLst>
              <a:ext uri="{FF2B5EF4-FFF2-40B4-BE49-F238E27FC236}">
                <a16:creationId xmlns:a16="http://schemas.microsoft.com/office/drawing/2014/main" id="{CD7153A5-DCF5-455D-B7AF-4DB8006F42DF}"/>
              </a:ext>
            </a:extLst>
          </p:cNvPr>
          <p:cNvSpPr txBox="1"/>
          <p:nvPr/>
        </p:nvSpPr>
        <p:spPr bwMode="gray">
          <a:xfrm>
            <a:off x="1131493" y="2203550"/>
            <a:ext cx="5492476" cy="153888"/>
          </a:xfrm>
          <a:prstGeom prst="rect">
            <a:avLst/>
          </a:prstGeom>
          <a:noFill/>
        </p:spPr>
        <p:txBody>
          <a:bodyPr wrap="square" lIns="0" tIns="0" rIns="0" bIns="0" rtlCol="0">
            <a:spAutoFit/>
          </a:bodyPr>
          <a:lstStyle/>
          <a:p>
            <a:r>
              <a:rPr lang="en-US" sz="1000" b="1" dirty="0"/>
              <a:t>Virtual Event Checklist</a:t>
            </a:r>
          </a:p>
        </p:txBody>
      </p:sp>
      <p:graphicFrame>
        <p:nvGraphicFramePr>
          <p:cNvPr id="22" name="Table 21">
            <a:extLst>
              <a:ext uri="{FF2B5EF4-FFF2-40B4-BE49-F238E27FC236}">
                <a16:creationId xmlns:a16="http://schemas.microsoft.com/office/drawing/2014/main" id="{A47DA95E-B390-4871-AD7B-49AB1361BF86}"/>
              </a:ext>
            </a:extLst>
          </p:cNvPr>
          <p:cNvGraphicFramePr>
            <a:graphicFrameLocks noGrp="1"/>
          </p:cNvGraphicFramePr>
          <p:nvPr>
            <p:extLst>
              <p:ext uri="{D42A27DB-BD31-4B8C-83A1-F6EECF244321}">
                <p14:modId xmlns:p14="http://schemas.microsoft.com/office/powerpoint/2010/main" val="3814192760"/>
              </p:ext>
            </p:extLst>
          </p:nvPr>
        </p:nvGraphicFramePr>
        <p:xfrm>
          <a:off x="1131493" y="2485294"/>
          <a:ext cx="6157740" cy="6413895"/>
        </p:xfrm>
        <a:graphic>
          <a:graphicData uri="http://schemas.openxmlformats.org/drawingml/2006/table">
            <a:tbl>
              <a:tblPr firstRow="1" bandRow="1">
                <a:tableStyleId>{7DF18680-E054-41AD-8BC1-D1AEF772440D}</a:tableStyleId>
              </a:tblPr>
              <a:tblGrid>
                <a:gridCol w="1050082">
                  <a:extLst>
                    <a:ext uri="{9D8B030D-6E8A-4147-A177-3AD203B41FA5}">
                      <a16:colId xmlns:a16="http://schemas.microsoft.com/office/drawing/2014/main" val="20000"/>
                    </a:ext>
                  </a:extLst>
                </a:gridCol>
                <a:gridCol w="3066700">
                  <a:extLst>
                    <a:ext uri="{9D8B030D-6E8A-4147-A177-3AD203B41FA5}">
                      <a16:colId xmlns:a16="http://schemas.microsoft.com/office/drawing/2014/main" val="922769338"/>
                    </a:ext>
                  </a:extLst>
                </a:gridCol>
                <a:gridCol w="2040958">
                  <a:extLst>
                    <a:ext uri="{9D8B030D-6E8A-4147-A177-3AD203B41FA5}">
                      <a16:colId xmlns:a16="http://schemas.microsoft.com/office/drawing/2014/main" val="20002"/>
                    </a:ext>
                  </a:extLst>
                </a:gridCol>
              </a:tblGrid>
              <a:tr h="365547">
                <a:tc>
                  <a:txBody>
                    <a:bodyPr/>
                    <a:lstStyle/>
                    <a:p>
                      <a:pPr marL="0" marR="0">
                        <a:lnSpc>
                          <a:spcPct val="107000"/>
                        </a:lnSpc>
                        <a:spcBef>
                          <a:spcPts val="0"/>
                        </a:spcBef>
                        <a:spcAft>
                          <a:spcPts val="800"/>
                        </a:spcAft>
                      </a:pPr>
                      <a:r>
                        <a:rPr lang="en-US" sz="800" b="1" dirty="0">
                          <a:effectLst/>
                          <a:latin typeface="+mn-lt"/>
                          <a:ea typeface="Calibri" panose="020F0502020204030204" pitchFamily="34" charset="0"/>
                          <a:cs typeface="Times New Roman" panose="02020603050405020304" pitchFamily="18" charset="0"/>
                        </a:rPr>
                        <a:t>Event Detail</a:t>
                      </a:r>
                      <a:endParaRPr lang="en-US" sz="800" dirty="0">
                        <a:effectLst/>
                        <a:latin typeface="+mn-lt"/>
                        <a:ea typeface="Calibri" panose="020F0502020204030204" pitchFamily="34" charset="0"/>
                        <a:cs typeface="Times New Roman" panose="02020603050405020304" pitchFamily="18" charset="0"/>
                      </a:endParaRPr>
                    </a:p>
                  </a:txBody>
                  <a:tcPr marL="64135" marR="64135" anchor="ctr"/>
                </a:tc>
                <a:tc>
                  <a:txBody>
                    <a:bodyPr/>
                    <a:lstStyle/>
                    <a:p>
                      <a:pPr marL="0" marR="0">
                        <a:lnSpc>
                          <a:spcPct val="107000"/>
                        </a:lnSpc>
                        <a:spcBef>
                          <a:spcPts val="0"/>
                        </a:spcBef>
                        <a:spcAft>
                          <a:spcPts val="800"/>
                        </a:spcAft>
                      </a:pPr>
                      <a:r>
                        <a:rPr lang="en-US" sz="800" b="1" dirty="0">
                          <a:solidFill>
                            <a:srgbClr val="FFFFFF"/>
                          </a:solidFill>
                          <a:effectLst/>
                          <a:latin typeface="+mn-lt"/>
                          <a:ea typeface="Calibri" panose="020F0502020204030204" pitchFamily="34" charset="0"/>
                          <a:cs typeface="Times New Roman" panose="02020603050405020304" pitchFamily="18" charset="0"/>
                        </a:rPr>
                        <a:t>Considerations </a:t>
                      </a:r>
                      <a:endParaRPr lang="en-US" sz="800" dirty="0">
                        <a:effectLst/>
                        <a:latin typeface="+mn-lt"/>
                        <a:ea typeface="Calibri" panose="020F0502020204030204" pitchFamily="34" charset="0"/>
                        <a:cs typeface="Times New Roman" panose="02020603050405020304" pitchFamily="18" charset="0"/>
                      </a:endParaRPr>
                    </a:p>
                  </a:txBody>
                  <a:tcPr marL="64135" marR="64135" anchor="ctr"/>
                </a:tc>
                <a:tc>
                  <a:txBody>
                    <a:bodyPr/>
                    <a:lstStyle/>
                    <a:p>
                      <a:pPr algn="l">
                        <a:spcBef>
                          <a:spcPts val="300"/>
                        </a:spcBef>
                      </a:pPr>
                      <a:r>
                        <a:rPr lang="en-US" sz="800" b="1" kern="1200" dirty="0">
                          <a:solidFill>
                            <a:schemeClr val="lt1"/>
                          </a:solidFill>
                          <a:latin typeface="+mn-lt"/>
                          <a:ea typeface="+mn-ea"/>
                          <a:cs typeface="+mn-cs"/>
                        </a:rPr>
                        <a:t>Notes</a:t>
                      </a:r>
                    </a:p>
                  </a:txBody>
                  <a:tcPr marL="64008" marR="64008" anchor="ctr"/>
                </a:tc>
                <a:extLst>
                  <a:ext uri="{0D108BD9-81ED-4DB2-BD59-A6C34878D82A}">
                    <a16:rowId xmlns:a16="http://schemas.microsoft.com/office/drawing/2014/main" val="10000"/>
                  </a:ext>
                </a:extLst>
              </a:tr>
              <a:tr h="178109">
                <a:tc gridSpan="3">
                  <a:txBody>
                    <a:bodyPr/>
                    <a:lstStyle/>
                    <a:p>
                      <a:pPr marL="0" marR="0">
                        <a:lnSpc>
                          <a:spcPct val="107000"/>
                        </a:lnSpc>
                        <a:spcBef>
                          <a:spcPts val="0"/>
                        </a:spcBef>
                        <a:spcAft>
                          <a:spcPts val="800"/>
                        </a:spcAft>
                      </a:pPr>
                      <a:r>
                        <a:rPr lang="en-US" sz="800" b="1" dirty="0">
                          <a:solidFill>
                            <a:srgbClr val="000000"/>
                          </a:solidFill>
                          <a:effectLst/>
                          <a:latin typeface="+mn-lt"/>
                          <a:ea typeface="Calibri" panose="020F0502020204030204" pitchFamily="34" charset="0"/>
                          <a:cs typeface="Times New Roman" panose="02020603050405020304" pitchFamily="18" charset="0"/>
                        </a:rPr>
                        <a:t>Event Details </a:t>
                      </a:r>
                      <a:endParaRPr lang="en-US" sz="800" dirty="0">
                        <a:effectLst/>
                        <a:latin typeface="+mn-lt"/>
                        <a:ea typeface="Calibri" panose="020F0502020204030204" pitchFamily="34" charset="0"/>
                        <a:cs typeface="Times New Roman" panose="02020603050405020304" pitchFamily="18" charset="0"/>
                      </a:endParaRPr>
                    </a:p>
                  </a:txBody>
                  <a:tcPr marL="64135" marR="64135"/>
                </a:tc>
                <a:tc hMerge="1">
                  <a:txBody>
                    <a:bodyPr/>
                    <a:lstStyle/>
                    <a:p>
                      <a:endParaRPr lang="en-US"/>
                    </a:p>
                  </a:txBody>
                  <a:tcPr/>
                </a:tc>
                <a:tc hMerge="1">
                  <a:txBody>
                    <a:bodyPr/>
                    <a:lstStyle/>
                    <a:p>
                      <a:pPr algn="l">
                        <a:spcBef>
                          <a:spcPts val="300"/>
                        </a:spcBef>
                      </a:pPr>
                      <a:endParaRPr lang="en-US" sz="800" b="1" kern="1200" dirty="0">
                        <a:solidFill>
                          <a:schemeClr val="lt1"/>
                        </a:solidFill>
                        <a:latin typeface="+mn-lt"/>
                        <a:ea typeface="+mn-ea"/>
                        <a:cs typeface="+mn-cs"/>
                      </a:endParaRPr>
                    </a:p>
                  </a:txBody>
                  <a:tcPr marL="64008" marR="64008" anchor="ctr"/>
                </a:tc>
                <a:extLst>
                  <a:ext uri="{0D108BD9-81ED-4DB2-BD59-A6C34878D82A}">
                    <a16:rowId xmlns:a16="http://schemas.microsoft.com/office/drawing/2014/main" val="328757066"/>
                  </a:ext>
                </a:extLst>
              </a:tr>
              <a:tr h="490592">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Time of year</a:t>
                      </a:r>
                      <a:endParaRPr lang="en-US" sz="800" b="0" i="1" dirty="0">
                        <a:effectLst/>
                        <a:latin typeface="+mn-lt"/>
                        <a:ea typeface="Calibri" panose="020F0502020204030204" pitchFamily="34" charset="0"/>
                        <a:cs typeface="Times New Roman" panose="02020603050405020304" pitchFamily="18" charset="0"/>
                      </a:endParaRPr>
                    </a:p>
                  </a:txBody>
                  <a:tcPr marL="64135" marR="64135"/>
                </a:tc>
                <a:tc>
                  <a:txBody>
                    <a:bodyPr/>
                    <a:lstStyle/>
                    <a:p>
                      <a:pPr marL="0" marR="0">
                        <a:lnSpc>
                          <a:spcPct val="107000"/>
                        </a:lnSpc>
                        <a:spcBef>
                          <a:spcPts val="0"/>
                        </a:spcBef>
                        <a:spcAft>
                          <a:spcPts val="800"/>
                        </a:spcAft>
                      </a:pPr>
                      <a:r>
                        <a:rPr lang="en-US" sz="800" dirty="0">
                          <a:solidFill>
                            <a:srgbClr val="000000"/>
                          </a:solidFill>
                          <a:effectLst/>
                          <a:latin typeface="+mn-lt"/>
                          <a:ea typeface="Calibri" panose="020F0502020204030204" pitchFamily="34" charset="0"/>
                          <a:cs typeface="Times New Roman" panose="02020603050405020304" pitchFamily="18" charset="0"/>
                        </a:rPr>
                        <a:t>What else will be going on that may preclude prospects from participating in the event? Will any other major academic or social events be taking place?</a:t>
                      </a:r>
                      <a:endParaRPr lang="en-US" sz="800" dirty="0">
                        <a:effectLst/>
                        <a:latin typeface="+mn-lt"/>
                        <a:ea typeface="Calibri" panose="020F0502020204030204" pitchFamily="34" charset="0"/>
                        <a:cs typeface="Times New Roman" panose="02020603050405020304" pitchFamily="18" charset="0"/>
                      </a:endParaRPr>
                    </a:p>
                  </a:txBody>
                  <a:tcPr/>
                </a:tc>
                <a:tc>
                  <a:txBody>
                    <a:bodyPr/>
                    <a:lstStyle/>
                    <a:p>
                      <a:pPr algn="l">
                        <a:spcBef>
                          <a:spcPts val="300"/>
                        </a:spcBef>
                      </a:pPr>
                      <a:endParaRPr lang="en-US" sz="800" b="1" kern="1200" dirty="0">
                        <a:solidFill>
                          <a:schemeClr val="lt1"/>
                        </a:solidFill>
                        <a:latin typeface="+mn-lt"/>
                        <a:ea typeface="+mn-ea"/>
                        <a:cs typeface="+mn-cs"/>
                      </a:endParaRPr>
                    </a:p>
                  </a:txBody>
                  <a:tcPr marL="64008" marR="64008" anchor="ctr"/>
                </a:tc>
                <a:extLst>
                  <a:ext uri="{0D108BD9-81ED-4DB2-BD59-A6C34878D82A}">
                    <a16:rowId xmlns:a16="http://schemas.microsoft.com/office/drawing/2014/main" val="2525827810"/>
                  </a:ext>
                </a:extLst>
              </a:tr>
              <a:tr h="781011">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Time of day</a:t>
                      </a:r>
                      <a:endParaRPr lang="en-US" sz="800" b="0" i="1" dirty="0">
                        <a:effectLst/>
                        <a:latin typeface="+mn-lt"/>
                        <a:ea typeface="Calibri" panose="020F0502020204030204" pitchFamily="34" charset="0"/>
                        <a:cs typeface="Times New Roman" panose="02020603050405020304" pitchFamily="18" charset="0"/>
                      </a:endParaRPr>
                    </a:p>
                  </a:txBody>
                  <a:tcPr marL="64135" marR="64135">
                    <a:solidFill>
                      <a:srgbClr val="E7E8EA"/>
                    </a:solidFill>
                  </a:tcPr>
                </a:tc>
                <a:tc>
                  <a:txBody>
                    <a:bodyPr/>
                    <a:lstStyle/>
                    <a:p>
                      <a:pPr marL="0" marR="0">
                        <a:lnSpc>
                          <a:spcPct val="107000"/>
                        </a:lnSpc>
                        <a:spcBef>
                          <a:spcPts val="0"/>
                        </a:spcBef>
                        <a:spcAft>
                          <a:spcPts val="800"/>
                        </a:spcAft>
                      </a:pPr>
                      <a:r>
                        <a:rPr lang="en-US" sz="800" dirty="0">
                          <a:solidFill>
                            <a:srgbClr val="000000"/>
                          </a:solidFill>
                          <a:effectLst/>
                          <a:latin typeface="+mn-lt"/>
                          <a:ea typeface="Calibri" panose="020F0502020204030204" pitchFamily="34" charset="0"/>
                          <a:cs typeface="Times New Roman" panose="02020603050405020304" pitchFamily="18" charset="0"/>
                        </a:rPr>
                        <a:t>Do prospects prefer a certain time of day to participate in admissions activities? Will the time be inclusive of students with jobs or other commitments?  How will the time work with expanded class schedules in the virtual environment? Consider how different time zones may impact their ability to attend at the chosen time.</a:t>
                      </a:r>
                      <a:endParaRPr lang="en-US" sz="800" dirty="0">
                        <a:effectLst/>
                        <a:latin typeface="+mn-lt"/>
                        <a:ea typeface="Calibri" panose="020F0502020204030204" pitchFamily="34" charset="0"/>
                        <a:cs typeface="Times New Roman" panose="02020603050405020304" pitchFamily="18" charset="0"/>
                      </a:endParaRPr>
                    </a:p>
                  </a:txBody>
                  <a:tcPr>
                    <a:solidFill>
                      <a:srgbClr val="E7E8EA"/>
                    </a:solidFill>
                  </a:tcPr>
                </a:tc>
                <a:tc>
                  <a:txBody>
                    <a:bodyPr/>
                    <a:lstStyle/>
                    <a:p>
                      <a:pPr algn="l">
                        <a:spcBef>
                          <a:spcPts val="300"/>
                        </a:spcBef>
                      </a:pPr>
                      <a:endParaRPr lang="en-US" sz="800" b="1" kern="1200" dirty="0">
                        <a:solidFill>
                          <a:schemeClr val="lt1"/>
                        </a:solidFill>
                        <a:latin typeface="+mn-lt"/>
                        <a:ea typeface="+mn-ea"/>
                        <a:cs typeface="+mn-cs"/>
                      </a:endParaRPr>
                    </a:p>
                  </a:txBody>
                  <a:tcPr marL="64008" marR="64008" anchor="ctr">
                    <a:solidFill>
                      <a:srgbClr val="E7E8EA"/>
                    </a:solidFill>
                  </a:tcPr>
                </a:tc>
                <a:extLst>
                  <a:ext uri="{0D108BD9-81ED-4DB2-BD59-A6C34878D82A}">
                    <a16:rowId xmlns:a16="http://schemas.microsoft.com/office/drawing/2014/main" val="733512510"/>
                  </a:ext>
                </a:extLst>
              </a:tr>
              <a:tr h="347154">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Length of event</a:t>
                      </a:r>
                      <a:endParaRPr lang="en-US" sz="800" b="0" i="1" dirty="0">
                        <a:effectLst/>
                        <a:latin typeface="+mn-lt"/>
                        <a:ea typeface="Calibri" panose="020F0502020204030204" pitchFamily="34" charset="0"/>
                        <a:cs typeface="Times New Roman" panose="02020603050405020304" pitchFamily="18" charset="0"/>
                      </a:endParaRPr>
                    </a:p>
                  </a:txBody>
                  <a:tcPr marL="64135" marR="64135"/>
                </a:tc>
                <a:tc>
                  <a:txBody>
                    <a:bodyPr/>
                    <a:lstStyle/>
                    <a:p>
                      <a:pPr marL="0" marR="0">
                        <a:lnSpc>
                          <a:spcPct val="107000"/>
                        </a:lnSpc>
                        <a:spcBef>
                          <a:spcPts val="0"/>
                        </a:spcBef>
                        <a:spcAft>
                          <a:spcPts val="800"/>
                        </a:spcAft>
                      </a:pPr>
                      <a:r>
                        <a:rPr lang="en-US" sz="800" dirty="0">
                          <a:solidFill>
                            <a:srgbClr val="000000"/>
                          </a:solidFill>
                          <a:effectLst/>
                          <a:latin typeface="+mn-lt"/>
                          <a:ea typeface="Calibri" panose="020F0502020204030204" pitchFamily="34" charset="0"/>
                          <a:cs typeface="Times New Roman" panose="02020603050405020304" pitchFamily="18" charset="0"/>
                        </a:rPr>
                        <a:t>How should we factor in availability and virtual interaction fatigue to determine the event length?</a:t>
                      </a:r>
                      <a:endParaRPr lang="en-US" sz="800" dirty="0">
                        <a:effectLst/>
                        <a:latin typeface="+mn-lt"/>
                        <a:ea typeface="Calibri" panose="020F0502020204030204" pitchFamily="34" charset="0"/>
                        <a:cs typeface="Times New Roman" panose="02020603050405020304" pitchFamily="18" charset="0"/>
                      </a:endParaRPr>
                    </a:p>
                  </a:txBody>
                  <a:tcPr/>
                </a:tc>
                <a:tc>
                  <a:txBody>
                    <a:bodyPr/>
                    <a:lstStyle/>
                    <a:p>
                      <a:pPr algn="l">
                        <a:spcBef>
                          <a:spcPts val="300"/>
                        </a:spcBef>
                      </a:pPr>
                      <a:endParaRPr lang="en-US" sz="800" b="1" kern="1200" dirty="0">
                        <a:solidFill>
                          <a:schemeClr val="lt1"/>
                        </a:solidFill>
                        <a:latin typeface="+mn-lt"/>
                        <a:ea typeface="+mn-ea"/>
                        <a:cs typeface="+mn-cs"/>
                      </a:endParaRPr>
                    </a:p>
                  </a:txBody>
                  <a:tcPr marL="64008" marR="64008" anchor="ctr"/>
                </a:tc>
                <a:extLst>
                  <a:ext uri="{0D108BD9-81ED-4DB2-BD59-A6C34878D82A}">
                    <a16:rowId xmlns:a16="http://schemas.microsoft.com/office/drawing/2014/main" val="70970735"/>
                  </a:ext>
                </a:extLst>
              </a:tr>
              <a:tr h="457200">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Technology platform</a:t>
                      </a:r>
                      <a:endParaRPr lang="en-US" sz="800" b="0" i="1" dirty="0">
                        <a:effectLst/>
                        <a:latin typeface="+mn-lt"/>
                        <a:ea typeface="Calibri" panose="020F0502020204030204" pitchFamily="34" charset="0"/>
                        <a:cs typeface="Times New Roman" panose="02020603050405020304" pitchFamily="18" charset="0"/>
                      </a:endParaRPr>
                    </a:p>
                  </a:txBody>
                  <a:tcPr marL="64135" marR="64135">
                    <a:solidFill>
                      <a:srgbClr val="E7E8EA"/>
                    </a:solidFill>
                  </a:tcPr>
                </a:tc>
                <a:tc>
                  <a:txBody>
                    <a:bodyPr/>
                    <a:lstStyle/>
                    <a:p>
                      <a:pPr marL="0" marR="0">
                        <a:lnSpc>
                          <a:spcPct val="107000"/>
                        </a:lnSpc>
                        <a:spcBef>
                          <a:spcPts val="0"/>
                        </a:spcBef>
                        <a:spcAft>
                          <a:spcPts val="800"/>
                        </a:spcAft>
                      </a:pPr>
                      <a:r>
                        <a:rPr lang="en-US" sz="800" dirty="0">
                          <a:solidFill>
                            <a:srgbClr val="000000"/>
                          </a:solidFill>
                          <a:effectLst/>
                          <a:latin typeface="+mn-lt"/>
                          <a:ea typeface="Calibri" panose="020F0502020204030204" pitchFamily="34" charset="0"/>
                          <a:cs typeface="Times New Roman" panose="02020603050405020304" pitchFamily="18" charset="0"/>
                        </a:rPr>
                        <a:t>What platform will we use? Are prospective students familiar with this platform?  Have we trained admissions personnel on the technology?</a:t>
                      </a:r>
                      <a:endParaRPr lang="en-US" sz="800" dirty="0">
                        <a:effectLst/>
                        <a:latin typeface="+mn-lt"/>
                        <a:ea typeface="Calibri" panose="020F0502020204030204" pitchFamily="34" charset="0"/>
                        <a:cs typeface="Times New Roman" panose="02020603050405020304" pitchFamily="18" charset="0"/>
                      </a:endParaRPr>
                    </a:p>
                  </a:txBody>
                  <a:tcPr>
                    <a:solidFill>
                      <a:srgbClr val="E7E8EA"/>
                    </a:solidFill>
                  </a:tcPr>
                </a:tc>
                <a:tc>
                  <a:txBody>
                    <a:bodyPr/>
                    <a:lstStyle/>
                    <a:p>
                      <a:pPr algn="l">
                        <a:spcBef>
                          <a:spcPts val="300"/>
                        </a:spcBef>
                      </a:pPr>
                      <a:endParaRPr lang="en-US" sz="800" b="1" kern="1200" dirty="0">
                        <a:solidFill>
                          <a:schemeClr val="lt1"/>
                        </a:solidFill>
                        <a:latin typeface="+mn-lt"/>
                        <a:ea typeface="+mn-ea"/>
                        <a:cs typeface="+mn-cs"/>
                      </a:endParaRPr>
                    </a:p>
                  </a:txBody>
                  <a:tcPr marL="64008" marR="64008" anchor="ctr">
                    <a:solidFill>
                      <a:srgbClr val="E7E8EA"/>
                    </a:solidFill>
                  </a:tcPr>
                </a:tc>
                <a:extLst>
                  <a:ext uri="{0D108BD9-81ED-4DB2-BD59-A6C34878D82A}">
                    <a16:rowId xmlns:a16="http://schemas.microsoft.com/office/drawing/2014/main" val="2405803118"/>
                  </a:ext>
                </a:extLst>
              </a:tr>
              <a:tr h="215582">
                <a:tc gridSpan="3">
                  <a:txBody>
                    <a:bodyPr/>
                    <a:lstStyle/>
                    <a:p>
                      <a:pPr marL="0" marR="0">
                        <a:lnSpc>
                          <a:spcPct val="107000"/>
                        </a:lnSpc>
                        <a:spcBef>
                          <a:spcPts val="0"/>
                        </a:spcBef>
                        <a:spcAft>
                          <a:spcPts val="800"/>
                        </a:spcAft>
                      </a:pPr>
                      <a:r>
                        <a:rPr lang="en-US" sz="800" b="1" dirty="0">
                          <a:solidFill>
                            <a:srgbClr val="000000"/>
                          </a:solidFill>
                          <a:effectLst/>
                          <a:latin typeface="+mn-lt"/>
                          <a:ea typeface="Calibri" panose="020F0502020204030204" pitchFamily="34" charset="0"/>
                          <a:cs typeface="Times New Roman" panose="02020603050405020304" pitchFamily="18" charset="0"/>
                        </a:rPr>
                        <a:t>Event Design</a:t>
                      </a:r>
                      <a:endParaRPr lang="en-US" sz="800" dirty="0">
                        <a:effectLst/>
                        <a:latin typeface="+mn-lt"/>
                        <a:ea typeface="Calibri" panose="020F0502020204030204" pitchFamily="34" charset="0"/>
                        <a:cs typeface="Times New Roman" panose="02020603050405020304" pitchFamily="18" charset="0"/>
                      </a:endParaRPr>
                    </a:p>
                  </a:txBody>
                  <a:tcPr marL="64135" marR="64135">
                    <a:solidFill>
                      <a:srgbClr val="CBCED2"/>
                    </a:solidFill>
                  </a:tcPr>
                </a:tc>
                <a:tc hMerge="1">
                  <a:txBody>
                    <a:bodyPr/>
                    <a:lstStyle/>
                    <a:p>
                      <a:endParaRPr lang="en-US"/>
                    </a:p>
                  </a:txBody>
                  <a:tcPr/>
                </a:tc>
                <a:tc hMerge="1">
                  <a:txBody>
                    <a:bodyPr/>
                    <a:lstStyle/>
                    <a:p>
                      <a:pPr algn="l">
                        <a:spcBef>
                          <a:spcPts val="300"/>
                        </a:spcBef>
                      </a:pPr>
                      <a:endParaRPr lang="en-US" sz="800" b="1" kern="1200" dirty="0">
                        <a:solidFill>
                          <a:schemeClr val="lt1"/>
                        </a:solidFill>
                        <a:latin typeface="+mn-lt"/>
                        <a:ea typeface="+mn-ea"/>
                        <a:cs typeface="+mn-cs"/>
                      </a:endParaRPr>
                    </a:p>
                  </a:txBody>
                  <a:tcPr marL="64008" marR="64008" anchor="ctr">
                    <a:solidFill>
                      <a:srgbClr val="CBCED2"/>
                    </a:solidFill>
                  </a:tcPr>
                </a:tc>
                <a:extLst>
                  <a:ext uri="{0D108BD9-81ED-4DB2-BD59-A6C34878D82A}">
                    <a16:rowId xmlns:a16="http://schemas.microsoft.com/office/drawing/2014/main" val="3604832900"/>
                  </a:ext>
                </a:extLst>
              </a:tr>
              <a:tr h="479977">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Event format </a:t>
                      </a:r>
                      <a:endParaRPr lang="en-US" sz="800" b="0" i="1" dirty="0">
                        <a:effectLst/>
                        <a:latin typeface="+mn-lt"/>
                        <a:ea typeface="Calibri" panose="020F0502020204030204" pitchFamily="34" charset="0"/>
                        <a:cs typeface="Times New Roman" panose="02020603050405020304" pitchFamily="18" charset="0"/>
                      </a:endParaRPr>
                    </a:p>
                  </a:txBody>
                  <a:tcPr marL="64135" marR="64135">
                    <a:solidFill>
                      <a:srgbClr val="E7E8EA"/>
                    </a:solidFill>
                  </a:tcPr>
                </a:tc>
                <a:tc>
                  <a:txBody>
                    <a:bodyPr/>
                    <a:lstStyle/>
                    <a:p>
                      <a:pPr marL="0" marR="0">
                        <a:lnSpc>
                          <a:spcPct val="107000"/>
                        </a:lnSpc>
                        <a:spcBef>
                          <a:spcPts val="0"/>
                        </a:spcBef>
                        <a:spcAft>
                          <a:spcPts val="800"/>
                        </a:spcAft>
                      </a:pPr>
                      <a:r>
                        <a:rPr lang="en-US" sz="800" dirty="0">
                          <a:solidFill>
                            <a:srgbClr val="000000"/>
                          </a:solidFill>
                          <a:effectLst/>
                          <a:latin typeface="+mn-lt"/>
                          <a:ea typeface="Calibri" panose="020F0502020204030204" pitchFamily="34" charset="0"/>
                          <a:cs typeface="Times New Roman" panose="02020603050405020304" pitchFamily="18" charset="0"/>
                        </a:rPr>
                        <a:t>How interactive will the event be? How can the format help guard against fatigue and disengagement on virtual platforms?</a:t>
                      </a:r>
                      <a:endParaRPr lang="en-US" sz="800" dirty="0">
                        <a:effectLst/>
                        <a:latin typeface="+mn-lt"/>
                        <a:ea typeface="Calibri" panose="020F0502020204030204" pitchFamily="34" charset="0"/>
                        <a:cs typeface="Times New Roman" panose="02020603050405020304" pitchFamily="18" charset="0"/>
                      </a:endParaRPr>
                    </a:p>
                  </a:txBody>
                  <a:tcPr>
                    <a:solidFill>
                      <a:srgbClr val="E7E8EA"/>
                    </a:solidFill>
                  </a:tcPr>
                </a:tc>
                <a:tc>
                  <a:txBody>
                    <a:bodyPr/>
                    <a:lstStyle/>
                    <a:p>
                      <a:pPr algn="l">
                        <a:spcBef>
                          <a:spcPts val="300"/>
                        </a:spcBef>
                      </a:pPr>
                      <a:endParaRPr lang="en-US" sz="800" b="1" kern="1200" dirty="0">
                        <a:solidFill>
                          <a:schemeClr val="lt1"/>
                        </a:solidFill>
                        <a:latin typeface="+mn-lt"/>
                        <a:ea typeface="+mn-ea"/>
                        <a:cs typeface="+mn-cs"/>
                      </a:endParaRPr>
                    </a:p>
                  </a:txBody>
                  <a:tcPr marL="64008" marR="64008" anchor="ctr">
                    <a:solidFill>
                      <a:srgbClr val="E7E8EA"/>
                    </a:solidFill>
                  </a:tcPr>
                </a:tc>
                <a:extLst>
                  <a:ext uri="{0D108BD9-81ED-4DB2-BD59-A6C34878D82A}">
                    <a16:rowId xmlns:a16="http://schemas.microsoft.com/office/drawing/2014/main" val="175630636"/>
                  </a:ext>
                </a:extLst>
              </a:tr>
              <a:tr h="309016">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Outcomes</a:t>
                      </a:r>
                      <a:endParaRPr lang="en-US" sz="800" b="0" i="1" dirty="0">
                        <a:effectLst/>
                        <a:latin typeface="+mn-lt"/>
                        <a:ea typeface="Calibri" panose="020F0502020204030204" pitchFamily="34" charset="0"/>
                        <a:cs typeface="Times New Roman" panose="02020603050405020304" pitchFamily="18" charset="0"/>
                      </a:endParaRPr>
                    </a:p>
                  </a:txBody>
                  <a:tcPr marL="64135" marR="64135">
                    <a:solidFill>
                      <a:srgbClr val="E7E8EA"/>
                    </a:solidFill>
                  </a:tcPr>
                </a:tc>
                <a:tc>
                  <a:txBody>
                    <a:bodyPr/>
                    <a:lstStyle/>
                    <a:p>
                      <a:pPr marL="0" marR="0">
                        <a:lnSpc>
                          <a:spcPct val="107000"/>
                        </a:lnSpc>
                        <a:spcBef>
                          <a:spcPts val="0"/>
                        </a:spcBef>
                        <a:spcAft>
                          <a:spcPts val="800"/>
                        </a:spcAft>
                      </a:pPr>
                      <a:r>
                        <a:rPr lang="en-US" sz="800" dirty="0">
                          <a:solidFill>
                            <a:srgbClr val="000000"/>
                          </a:solidFill>
                          <a:effectLst/>
                          <a:latin typeface="+mn-lt"/>
                          <a:ea typeface="Calibri" panose="020F0502020204030204" pitchFamily="34" charset="0"/>
                          <a:cs typeface="Times New Roman" panose="02020603050405020304" pitchFamily="18" charset="0"/>
                        </a:rPr>
                        <a:t>What are the desired learning outcomes for this event? How will we determine if we’ve met those outcomes?</a:t>
                      </a:r>
                      <a:endParaRPr lang="en-US" sz="800" dirty="0">
                        <a:effectLst/>
                        <a:latin typeface="+mn-lt"/>
                        <a:ea typeface="Calibri" panose="020F0502020204030204" pitchFamily="34" charset="0"/>
                        <a:cs typeface="Times New Roman" panose="02020603050405020304" pitchFamily="18" charset="0"/>
                      </a:endParaRPr>
                    </a:p>
                  </a:txBody>
                  <a:tcPr>
                    <a:solidFill>
                      <a:srgbClr val="E7E8EA"/>
                    </a:solidFill>
                  </a:tcPr>
                </a:tc>
                <a:tc>
                  <a:txBody>
                    <a:bodyPr/>
                    <a:lstStyle/>
                    <a:p>
                      <a:pPr algn="l">
                        <a:spcBef>
                          <a:spcPts val="300"/>
                        </a:spcBef>
                      </a:pPr>
                      <a:endParaRPr lang="en-US" sz="800" b="1" kern="1200" dirty="0">
                        <a:solidFill>
                          <a:schemeClr val="lt1"/>
                        </a:solidFill>
                        <a:latin typeface="+mn-lt"/>
                        <a:ea typeface="+mn-ea"/>
                        <a:cs typeface="+mn-cs"/>
                      </a:endParaRPr>
                    </a:p>
                  </a:txBody>
                  <a:tcPr marL="64008" marR="64008" anchor="ctr">
                    <a:solidFill>
                      <a:srgbClr val="E7E8EA"/>
                    </a:solidFill>
                  </a:tcPr>
                </a:tc>
                <a:extLst>
                  <a:ext uri="{0D108BD9-81ED-4DB2-BD59-A6C34878D82A}">
                    <a16:rowId xmlns:a16="http://schemas.microsoft.com/office/drawing/2014/main" val="2313149298"/>
                  </a:ext>
                </a:extLst>
              </a:tr>
              <a:tr h="475169">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Partnerships </a:t>
                      </a:r>
                      <a:endParaRPr lang="en-US" sz="800" b="0" i="1" dirty="0">
                        <a:effectLst/>
                        <a:latin typeface="+mn-lt"/>
                        <a:ea typeface="Calibri" panose="020F0502020204030204" pitchFamily="34" charset="0"/>
                        <a:cs typeface="Times New Roman" panose="02020603050405020304" pitchFamily="18" charset="0"/>
                      </a:endParaRPr>
                    </a:p>
                  </a:txBody>
                  <a:tcPr marL="64135" marR="64135">
                    <a:solidFill>
                      <a:srgbClr val="E7E8EA"/>
                    </a:solidFill>
                  </a:tcPr>
                </a:tc>
                <a:tc>
                  <a:txBody>
                    <a:bodyPr/>
                    <a:lstStyle/>
                    <a:p>
                      <a:pPr marL="0" marR="0">
                        <a:lnSpc>
                          <a:spcPct val="107000"/>
                        </a:lnSpc>
                        <a:spcBef>
                          <a:spcPts val="0"/>
                        </a:spcBef>
                        <a:spcAft>
                          <a:spcPts val="800"/>
                        </a:spcAft>
                      </a:pPr>
                      <a:r>
                        <a:rPr lang="en-US" sz="800" dirty="0">
                          <a:solidFill>
                            <a:srgbClr val="000000"/>
                          </a:solidFill>
                          <a:effectLst/>
                          <a:latin typeface="+mn-lt"/>
                          <a:ea typeface="Calibri" panose="020F0502020204030204" pitchFamily="34" charset="0"/>
                          <a:cs typeface="Times New Roman" panose="02020603050405020304" pitchFamily="18" charset="0"/>
                        </a:rPr>
                        <a:t>Is there an opportunity to partner with other offices within our institution? Is there an opportunity to partner with other institutions or organizations?</a:t>
                      </a:r>
                      <a:endParaRPr lang="en-US" sz="800" dirty="0">
                        <a:effectLst/>
                        <a:latin typeface="+mn-lt"/>
                        <a:ea typeface="Calibri" panose="020F0502020204030204" pitchFamily="34" charset="0"/>
                        <a:cs typeface="Times New Roman" panose="02020603050405020304" pitchFamily="18" charset="0"/>
                      </a:endParaRPr>
                    </a:p>
                  </a:txBody>
                  <a:tcPr>
                    <a:solidFill>
                      <a:srgbClr val="E7E8EA"/>
                    </a:solidFill>
                  </a:tcPr>
                </a:tc>
                <a:tc>
                  <a:txBody>
                    <a:bodyPr/>
                    <a:lstStyle/>
                    <a:p>
                      <a:pPr algn="l">
                        <a:spcBef>
                          <a:spcPts val="300"/>
                        </a:spcBef>
                      </a:pPr>
                      <a:endParaRPr lang="en-US" sz="800" b="1" kern="1200" dirty="0">
                        <a:solidFill>
                          <a:schemeClr val="lt1"/>
                        </a:solidFill>
                        <a:latin typeface="+mn-lt"/>
                        <a:ea typeface="+mn-ea"/>
                        <a:cs typeface="+mn-cs"/>
                      </a:endParaRPr>
                    </a:p>
                  </a:txBody>
                  <a:tcPr marL="64008" marR="64008" anchor="ctr">
                    <a:solidFill>
                      <a:srgbClr val="E7E8EA"/>
                    </a:solidFill>
                  </a:tcPr>
                </a:tc>
                <a:extLst>
                  <a:ext uri="{0D108BD9-81ED-4DB2-BD59-A6C34878D82A}">
                    <a16:rowId xmlns:a16="http://schemas.microsoft.com/office/drawing/2014/main" val="3233773758"/>
                  </a:ext>
                </a:extLst>
              </a:tr>
              <a:tr h="493161">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Attendance </a:t>
                      </a:r>
                      <a:endParaRPr lang="en-US" sz="800" b="0" i="1" dirty="0">
                        <a:effectLst/>
                        <a:latin typeface="+mn-lt"/>
                        <a:ea typeface="Calibri" panose="020F0502020204030204" pitchFamily="34" charset="0"/>
                        <a:cs typeface="Times New Roman" panose="02020603050405020304" pitchFamily="18" charset="0"/>
                      </a:endParaRPr>
                    </a:p>
                  </a:txBody>
                  <a:tcPr marL="64135" marR="64135">
                    <a:solidFill>
                      <a:srgbClr val="E7E8EA"/>
                    </a:solidFill>
                  </a:tcPr>
                </a:tc>
                <a:tc>
                  <a:txBody>
                    <a:bodyPr/>
                    <a:lstStyle/>
                    <a:p>
                      <a:pPr marL="0" marR="0">
                        <a:lnSpc>
                          <a:spcPct val="107000"/>
                        </a:lnSpc>
                        <a:spcBef>
                          <a:spcPts val="0"/>
                        </a:spcBef>
                        <a:spcAft>
                          <a:spcPts val="800"/>
                        </a:spcAft>
                      </a:pPr>
                      <a:r>
                        <a:rPr lang="en-US" sz="800" dirty="0">
                          <a:solidFill>
                            <a:srgbClr val="000000"/>
                          </a:solidFill>
                          <a:effectLst/>
                          <a:latin typeface="+mn-lt"/>
                          <a:ea typeface="Calibri" panose="020F0502020204030204" pitchFamily="34" charset="0"/>
                          <a:cs typeface="Times New Roman" panose="02020603050405020304" pitchFamily="18" charset="0"/>
                        </a:rPr>
                        <a:t>What is the minimum number of prospects we need to attend for the event to be a success? Should the registration be capped at a certain number to maintain an intimate atmosphere? </a:t>
                      </a:r>
                      <a:endParaRPr lang="en-US" sz="800" dirty="0">
                        <a:effectLst/>
                        <a:latin typeface="+mn-lt"/>
                        <a:ea typeface="Calibri" panose="020F0502020204030204" pitchFamily="34" charset="0"/>
                        <a:cs typeface="Times New Roman" panose="02020603050405020304" pitchFamily="18" charset="0"/>
                      </a:endParaRPr>
                    </a:p>
                  </a:txBody>
                  <a:tcPr>
                    <a:solidFill>
                      <a:srgbClr val="E7E8EA"/>
                    </a:solidFill>
                  </a:tcPr>
                </a:tc>
                <a:tc>
                  <a:txBody>
                    <a:bodyPr/>
                    <a:lstStyle/>
                    <a:p>
                      <a:pPr algn="l">
                        <a:spcBef>
                          <a:spcPts val="300"/>
                        </a:spcBef>
                      </a:pPr>
                      <a:endParaRPr lang="en-US" sz="800" b="1" kern="1200" dirty="0">
                        <a:solidFill>
                          <a:schemeClr val="lt1"/>
                        </a:solidFill>
                        <a:latin typeface="+mn-lt"/>
                        <a:ea typeface="+mn-ea"/>
                        <a:cs typeface="+mn-cs"/>
                      </a:endParaRPr>
                    </a:p>
                  </a:txBody>
                  <a:tcPr marL="64008" marR="64008" anchor="ctr">
                    <a:solidFill>
                      <a:srgbClr val="E7E8EA"/>
                    </a:solidFill>
                  </a:tcPr>
                </a:tc>
                <a:extLst>
                  <a:ext uri="{0D108BD9-81ED-4DB2-BD59-A6C34878D82A}">
                    <a16:rowId xmlns:a16="http://schemas.microsoft.com/office/drawing/2014/main" val="2889200939"/>
                  </a:ext>
                </a:extLst>
              </a:tr>
              <a:tr h="182228">
                <a:tc gridSpan="3">
                  <a:txBody>
                    <a:bodyPr/>
                    <a:lstStyle/>
                    <a:p>
                      <a:pPr marL="0" marR="0">
                        <a:lnSpc>
                          <a:spcPct val="107000"/>
                        </a:lnSpc>
                        <a:spcBef>
                          <a:spcPts val="0"/>
                        </a:spcBef>
                        <a:spcAft>
                          <a:spcPts val="800"/>
                        </a:spcAft>
                      </a:pPr>
                      <a:r>
                        <a:rPr lang="en-US" sz="800" b="1" dirty="0">
                          <a:solidFill>
                            <a:srgbClr val="000000"/>
                          </a:solidFill>
                          <a:effectLst/>
                          <a:latin typeface="+mn-lt"/>
                          <a:ea typeface="Calibri" panose="020F0502020204030204" pitchFamily="34" charset="0"/>
                          <a:cs typeface="Times New Roman" panose="02020603050405020304" pitchFamily="18" charset="0"/>
                        </a:rPr>
                        <a:t>Registration and Marketing</a:t>
                      </a:r>
                      <a:endParaRPr lang="en-US" sz="800" dirty="0">
                        <a:effectLst/>
                        <a:latin typeface="+mn-lt"/>
                        <a:ea typeface="Calibri" panose="020F0502020204030204" pitchFamily="34" charset="0"/>
                        <a:cs typeface="Times New Roman" panose="02020603050405020304" pitchFamily="18" charset="0"/>
                      </a:endParaRPr>
                    </a:p>
                  </a:txBody>
                  <a:tcPr marL="64135" marR="64135">
                    <a:solidFill>
                      <a:schemeClr val="accent1"/>
                    </a:solidFill>
                  </a:tcPr>
                </a:tc>
                <a:tc hMerge="1">
                  <a:txBody>
                    <a:bodyPr/>
                    <a:lstStyle/>
                    <a:p>
                      <a:endParaRPr lang="en-US"/>
                    </a:p>
                  </a:txBody>
                  <a:tcPr>
                    <a:solidFill>
                      <a:srgbClr val="E7E8EA"/>
                    </a:solidFill>
                  </a:tcPr>
                </a:tc>
                <a:tc hMerge="1">
                  <a:txBody>
                    <a:bodyPr/>
                    <a:lstStyle/>
                    <a:p>
                      <a:pPr marL="0" marR="0">
                        <a:lnSpc>
                          <a:spcPct val="107000"/>
                        </a:lnSpc>
                        <a:spcBef>
                          <a:spcPts val="0"/>
                        </a:spcBef>
                        <a:spcAft>
                          <a:spcPts val="800"/>
                        </a:spcAft>
                      </a:pPr>
                      <a:endParaRPr lang="en-US" sz="800" dirty="0">
                        <a:effectLst/>
                        <a:latin typeface="+mn-lt"/>
                        <a:ea typeface="Calibri" panose="020F0502020204030204" pitchFamily="34" charset="0"/>
                        <a:cs typeface="Times New Roman" panose="02020603050405020304" pitchFamily="18" charset="0"/>
                      </a:endParaRPr>
                    </a:p>
                  </a:txBody>
                  <a:tcPr marL="64135" marR="64135">
                    <a:solidFill>
                      <a:srgbClr val="E7E8EA"/>
                    </a:solidFill>
                  </a:tcPr>
                </a:tc>
                <a:extLst>
                  <a:ext uri="{0D108BD9-81ED-4DB2-BD59-A6C34878D82A}">
                    <a16:rowId xmlns:a16="http://schemas.microsoft.com/office/drawing/2014/main" val="2194102981"/>
                  </a:ext>
                </a:extLst>
              </a:tr>
              <a:tr h="310055">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Registration </a:t>
                      </a:r>
                      <a:endParaRPr lang="en-US" sz="800" b="0" i="1" dirty="0">
                        <a:effectLst/>
                        <a:latin typeface="+mn-lt"/>
                        <a:ea typeface="Calibri" panose="020F0502020204030204" pitchFamily="34" charset="0"/>
                        <a:cs typeface="Times New Roman" panose="02020603050405020304" pitchFamily="18" charset="0"/>
                      </a:endParaRPr>
                    </a:p>
                  </a:txBody>
                  <a:tcPr marL="64135" marR="64135">
                    <a:solidFill>
                      <a:srgbClr val="E7E8EA"/>
                    </a:solidFill>
                  </a:tcPr>
                </a:tc>
                <a:tc>
                  <a:txBody>
                    <a:bodyPr/>
                    <a:lstStyle/>
                    <a:p>
                      <a:pPr marL="0" marR="0">
                        <a:lnSpc>
                          <a:spcPct val="107000"/>
                        </a:lnSpc>
                        <a:spcBef>
                          <a:spcPts val="0"/>
                        </a:spcBef>
                        <a:spcAft>
                          <a:spcPts val="800"/>
                        </a:spcAft>
                      </a:pPr>
                      <a:r>
                        <a:rPr lang="en-US" sz="800" dirty="0">
                          <a:solidFill>
                            <a:srgbClr val="000000"/>
                          </a:solidFill>
                          <a:effectLst/>
                          <a:latin typeface="+mn-lt"/>
                          <a:ea typeface="Calibri" panose="020F0502020204030204" pitchFamily="34" charset="0"/>
                          <a:cs typeface="Times New Roman" panose="02020603050405020304" pitchFamily="18" charset="0"/>
                        </a:rPr>
                        <a:t>Should prospects sign up ahead of time? If so, how will they register? What type of information do prospects need to provide when they register?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E7E8EA"/>
                    </a:solidFill>
                  </a:tcPr>
                </a:tc>
                <a:tc>
                  <a:txBody>
                    <a:bodyPr/>
                    <a:lstStyle/>
                    <a:p>
                      <a:pPr algn="l">
                        <a:spcBef>
                          <a:spcPts val="300"/>
                        </a:spcBef>
                      </a:pPr>
                      <a:endParaRPr lang="en-US" sz="800" b="1" kern="1200" dirty="0">
                        <a:solidFill>
                          <a:schemeClr val="lt1"/>
                        </a:solidFill>
                        <a:latin typeface="+mn-lt"/>
                        <a:ea typeface="+mn-ea"/>
                        <a:cs typeface="+mn-cs"/>
                      </a:endParaRPr>
                    </a:p>
                  </a:txBody>
                  <a:tcPr marL="64008" marR="64008" anchor="ctr">
                    <a:solidFill>
                      <a:srgbClr val="E7E8EA"/>
                    </a:solidFill>
                  </a:tcPr>
                </a:tc>
                <a:extLst>
                  <a:ext uri="{0D108BD9-81ED-4DB2-BD59-A6C34878D82A}">
                    <a16:rowId xmlns:a16="http://schemas.microsoft.com/office/drawing/2014/main" val="907162853"/>
                  </a:ext>
                </a:extLst>
              </a:tr>
              <a:tr h="493161">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Marketing </a:t>
                      </a:r>
                      <a:endParaRPr lang="en-US" sz="800" b="0" i="1" dirty="0">
                        <a:effectLst/>
                        <a:latin typeface="+mn-lt"/>
                        <a:ea typeface="Calibri" panose="020F0502020204030204" pitchFamily="34" charset="0"/>
                        <a:cs typeface="Times New Roman" panose="02020603050405020304" pitchFamily="18" charset="0"/>
                      </a:endParaRPr>
                    </a:p>
                  </a:txBody>
                  <a:tcPr marL="64135" marR="64135">
                    <a:solidFill>
                      <a:srgbClr val="E7E8EA"/>
                    </a:solidFill>
                  </a:tcPr>
                </a:tc>
                <a:tc>
                  <a:txBody>
                    <a:bodyPr/>
                    <a:lstStyle/>
                    <a:p>
                      <a:pPr marL="0" marR="0">
                        <a:lnSpc>
                          <a:spcPct val="107000"/>
                        </a:lnSpc>
                        <a:spcBef>
                          <a:spcPts val="0"/>
                        </a:spcBef>
                        <a:spcAft>
                          <a:spcPts val="800"/>
                        </a:spcAft>
                      </a:pPr>
                      <a:r>
                        <a:rPr lang="en-US" sz="800" dirty="0">
                          <a:solidFill>
                            <a:srgbClr val="000000"/>
                          </a:solidFill>
                          <a:effectLst/>
                          <a:latin typeface="+mn-lt"/>
                          <a:ea typeface="Calibri" panose="020F0502020204030204" pitchFamily="34" charset="0"/>
                          <a:cs typeface="Times New Roman" panose="02020603050405020304" pitchFamily="18" charset="0"/>
                        </a:rPr>
                        <a:t>How will we market this event? Will we advertise the event on social media and the admissions website? Will we work with high schools, community colleges, or other marketing channels to advertise the event? How far in advance do we need to market the event for it to be a success?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E7E8EA"/>
                    </a:solidFill>
                  </a:tcPr>
                </a:tc>
                <a:tc>
                  <a:txBody>
                    <a:bodyPr/>
                    <a:lstStyle/>
                    <a:p>
                      <a:pPr algn="l">
                        <a:spcBef>
                          <a:spcPts val="300"/>
                        </a:spcBef>
                      </a:pPr>
                      <a:endParaRPr lang="en-US" sz="800" b="1" kern="1200" dirty="0">
                        <a:solidFill>
                          <a:schemeClr val="lt1"/>
                        </a:solidFill>
                        <a:latin typeface="+mn-lt"/>
                        <a:ea typeface="+mn-ea"/>
                        <a:cs typeface="+mn-cs"/>
                      </a:endParaRPr>
                    </a:p>
                  </a:txBody>
                  <a:tcPr marL="64008" marR="64008" anchor="ctr">
                    <a:solidFill>
                      <a:srgbClr val="E7E8EA"/>
                    </a:solidFill>
                  </a:tcPr>
                </a:tc>
                <a:extLst>
                  <a:ext uri="{0D108BD9-81ED-4DB2-BD59-A6C34878D82A}">
                    <a16:rowId xmlns:a16="http://schemas.microsoft.com/office/drawing/2014/main" val="2921568195"/>
                  </a:ext>
                </a:extLst>
              </a:tr>
            </a:tbl>
          </a:graphicData>
        </a:graphic>
      </p:graphicFrame>
      <p:sp>
        <p:nvSpPr>
          <p:cNvPr id="23" name="TextBox 22">
            <a:extLst>
              <a:ext uri="{FF2B5EF4-FFF2-40B4-BE49-F238E27FC236}">
                <a16:creationId xmlns:a16="http://schemas.microsoft.com/office/drawing/2014/main" id="{DAB7C14B-05B7-4A0A-9834-B5828417CB76}"/>
              </a:ext>
            </a:extLst>
          </p:cNvPr>
          <p:cNvSpPr txBox="1"/>
          <p:nvPr/>
        </p:nvSpPr>
        <p:spPr bwMode="gray">
          <a:xfrm>
            <a:off x="1131493" y="1566753"/>
            <a:ext cx="6122223" cy="553998"/>
          </a:xfrm>
          <a:prstGeom prst="rect">
            <a:avLst/>
          </a:prstGeom>
          <a:noFill/>
        </p:spPr>
        <p:txBody>
          <a:bodyPr wrap="square" lIns="0" tIns="0" rIns="0" bIns="0" rtlCol="0">
            <a:spAutoFit/>
          </a:bodyPr>
          <a:lstStyle/>
          <a:p>
            <a:pPr>
              <a:spcBef>
                <a:spcPts val="500"/>
              </a:spcBef>
            </a:pPr>
            <a:r>
              <a:rPr lang="en-US" sz="900" dirty="0">
                <a:solidFill>
                  <a:schemeClr val="tx1"/>
                </a:solidFill>
              </a:rPr>
              <a:t>Virtual events require just as much, if not more, preparation to put on successfully as in-person events. While many of the planning details remain the same as an in-person event, technology impacts almost all traditional planning considerations and adds new aspects admissions teams must consider to create a successful virtual event. </a:t>
            </a:r>
          </a:p>
        </p:txBody>
      </p:sp>
    </p:spTree>
    <p:extLst>
      <p:ext uri="{BB962C8B-B14F-4D97-AF65-F5344CB8AC3E}">
        <p14:creationId xmlns:p14="http://schemas.microsoft.com/office/powerpoint/2010/main" val="407301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5A28E4-B027-4BF6-AFF4-51A6F5270B7F}"/>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7656726D-8855-4CAA-90A0-0F98557BDD85}"/>
              </a:ext>
            </a:extLst>
          </p:cNvPr>
          <p:cNvSpPr>
            <a:spLocks noGrp="1"/>
          </p:cNvSpPr>
          <p:nvPr>
            <p:ph type="title"/>
          </p:nvPr>
        </p:nvSpPr>
        <p:spPr>
          <a:xfrm>
            <a:off x="510382" y="730961"/>
            <a:ext cx="6754018" cy="276999"/>
          </a:xfrm>
        </p:spPr>
        <p:txBody>
          <a:bodyPr/>
          <a:lstStyle/>
          <a:p>
            <a:r>
              <a:rPr lang="en-US" dirty="0"/>
              <a:t>Virtual Event Preparation Checklist (cont.)</a:t>
            </a:r>
          </a:p>
        </p:txBody>
      </p:sp>
      <p:sp>
        <p:nvSpPr>
          <p:cNvPr id="4" name="Text Placeholder 3">
            <a:extLst>
              <a:ext uri="{FF2B5EF4-FFF2-40B4-BE49-F238E27FC236}">
                <a16:creationId xmlns:a16="http://schemas.microsoft.com/office/drawing/2014/main" id="{D25B240A-651C-46E9-90B4-5C4731DE4078}"/>
              </a:ext>
            </a:extLst>
          </p:cNvPr>
          <p:cNvSpPr>
            <a:spLocks noGrp="1"/>
          </p:cNvSpPr>
          <p:nvPr>
            <p:ph type="body" sz="quarter" idx="28"/>
          </p:nvPr>
        </p:nvSpPr>
        <p:spPr/>
        <p:txBody>
          <a:bodyPr/>
          <a:lstStyle/>
          <a:p>
            <a:endParaRPr lang="en-US" dirty="0"/>
          </a:p>
        </p:txBody>
      </p:sp>
      <p:sp>
        <p:nvSpPr>
          <p:cNvPr id="5" name="Text Placeholder 4">
            <a:extLst>
              <a:ext uri="{FF2B5EF4-FFF2-40B4-BE49-F238E27FC236}">
                <a16:creationId xmlns:a16="http://schemas.microsoft.com/office/drawing/2014/main" id="{462DFEFD-DA26-4118-83CB-66EAD41499ED}"/>
              </a:ext>
            </a:extLst>
          </p:cNvPr>
          <p:cNvSpPr>
            <a:spLocks noGrp="1"/>
          </p:cNvSpPr>
          <p:nvPr>
            <p:ph type="body" sz="quarter" idx="44"/>
          </p:nvPr>
        </p:nvSpPr>
        <p:spPr/>
        <p:txBody>
          <a:bodyPr/>
          <a:lstStyle/>
          <a:p>
            <a:endParaRPr lang="en-US" dirty="0"/>
          </a:p>
        </p:txBody>
      </p:sp>
      <p:sp>
        <p:nvSpPr>
          <p:cNvPr id="6" name="Text Placeholder 5">
            <a:extLst>
              <a:ext uri="{FF2B5EF4-FFF2-40B4-BE49-F238E27FC236}">
                <a16:creationId xmlns:a16="http://schemas.microsoft.com/office/drawing/2014/main" id="{25ED5B01-1FA9-4139-B26C-D335FFE52071}"/>
              </a:ext>
            </a:extLst>
          </p:cNvPr>
          <p:cNvSpPr>
            <a:spLocks noGrp="1"/>
          </p:cNvSpPr>
          <p:nvPr>
            <p:ph type="body" sz="quarter" idx="43"/>
          </p:nvPr>
        </p:nvSpPr>
        <p:spPr>
          <a:xfrm>
            <a:off x="6098230" y="9474238"/>
            <a:ext cx="1554480" cy="76944"/>
          </a:xfrm>
        </p:spPr>
        <p:txBody>
          <a:bodyPr/>
          <a:lstStyle/>
          <a:p>
            <a:r>
              <a:rPr lang="en-US" dirty="0"/>
              <a:t>Source: EAB interviews and analysis</a:t>
            </a:r>
          </a:p>
        </p:txBody>
      </p:sp>
      <p:graphicFrame>
        <p:nvGraphicFramePr>
          <p:cNvPr id="12" name="Table 11">
            <a:extLst>
              <a:ext uri="{FF2B5EF4-FFF2-40B4-BE49-F238E27FC236}">
                <a16:creationId xmlns:a16="http://schemas.microsoft.com/office/drawing/2014/main" id="{E34899B8-1B85-4A76-843F-CD3D2513F6B9}"/>
              </a:ext>
            </a:extLst>
          </p:cNvPr>
          <p:cNvGraphicFramePr>
            <a:graphicFrameLocks noGrp="1"/>
          </p:cNvGraphicFramePr>
          <p:nvPr>
            <p:extLst>
              <p:ext uri="{D42A27DB-BD31-4B8C-83A1-F6EECF244321}">
                <p14:modId xmlns:p14="http://schemas.microsoft.com/office/powerpoint/2010/main" val="1956006094"/>
              </p:ext>
            </p:extLst>
          </p:nvPr>
        </p:nvGraphicFramePr>
        <p:xfrm>
          <a:off x="1111741" y="1110761"/>
          <a:ext cx="6152659" cy="7226055"/>
        </p:xfrm>
        <a:graphic>
          <a:graphicData uri="http://schemas.openxmlformats.org/drawingml/2006/table">
            <a:tbl>
              <a:tblPr firstRow="1" bandRow="1">
                <a:tableStyleId>{7DF18680-E054-41AD-8BC1-D1AEF772440D}</a:tableStyleId>
              </a:tblPr>
              <a:tblGrid>
                <a:gridCol w="1067933">
                  <a:extLst>
                    <a:ext uri="{9D8B030D-6E8A-4147-A177-3AD203B41FA5}">
                      <a16:colId xmlns:a16="http://schemas.microsoft.com/office/drawing/2014/main" val="20000"/>
                    </a:ext>
                  </a:extLst>
                </a:gridCol>
                <a:gridCol w="3094075">
                  <a:extLst>
                    <a:ext uri="{9D8B030D-6E8A-4147-A177-3AD203B41FA5}">
                      <a16:colId xmlns:a16="http://schemas.microsoft.com/office/drawing/2014/main" val="2009944790"/>
                    </a:ext>
                  </a:extLst>
                </a:gridCol>
                <a:gridCol w="1990651">
                  <a:extLst>
                    <a:ext uri="{9D8B030D-6E8A-4147-A177-3AD203B41FA5}">
                      <a16:colId xmlns:a16="http://schemas.microsoft.com/office/drawing/2014/main" val="2092826932"/>
                    </a:ext>
                  </a:extLst>
                </a:gridCol>
              </a:tblGrid>
              <a:tr h="365547">
                <a:tc>
                  <a:txBody>
                    <a:bodyPr/>
                    <a:lstStyle/>
                    <a:p>
                      <a:pPr marL="0" marR="0">
                        <a:lnSpc>
                          <a:spcPct val="107000"/>
                        </a:lnSpc>
                        <a:spcBef>
                          <a:spcPts val="0"/>
                        </a:spcBef>
                        <a:spcAft>
                          <a:spcPts val="800"/>
                        </a:spcAft>
                      </a:pPr>
                      <a:r>
                        <a:rPr lang="en-US" sz="800" b="1" dirty="0">
                          <a:effectLst/>
                          <a:latin typeface="+mn-lt"/>
                          <a:ea typeface="Calibri" panose="020F0502020204030204" pitchFamily="34" charset="0"/>
                          <a:cs typeface="Times New Roman" panose="02020603050405020304" pitchFamily="18" charset="0"/>
                        </a:rPr>
                        <a:t>Event Detail</a:t>
                      </a:r>
                      <a:endParaRPr lang="en-US" sz="800" dirty="0">
                        <a:effectLst/>
                        <a:latin typeface="+mn-lt"/>
                        <a:ea typeface="Calibri" panose="020F0502020204030204" pitchFamily="34" charset="0"/>
                        <a:cs typeface="Times New Roman" panose="02020603050405020304" pitchFamily="18" charset="0"/>
                      </a:endParaRPr>
                    </a:p>
                  </a:txBody>
                  <a:tcPr marL="64135" marR="64135" anchor="ctr"/>
                </a:tc>
                <a:tc>
                  <a:txBody>
                    <a:bodyPr/>
                    <a:lstStyle/>
                    <a:p>
                      <a:pPr marL="0" marR="0">
                        <a:lnSpc>
                          <a:spcPct val="107000"/>
                        </a:lnSpc>
                        <a:spcBef>
                          <a:spcPts val="0"/>
                        </a:spcBef>
                        <a:spcAft>
                          <a:spcPts val="800"/>
                        </a:spcAft>
                      </a:pPr>
                      <a:r>
                        <a:rPr lang="en-US" sz="800" b="1" dirty="0">
                          <a:solidFill>
                            <a:srgbClr val="FFFFFF"/>
                          </a:solidFill>
                          <a:effectLst/>
                          <a:latin typeface="+mn-lt"/>
                          <a:ea typeface="Calibri" panose="020F0502020204030204" pitchFamily="34" charset="0"/>
                          <a:cs typeface="Times New Roman" panose="02020603050405020304" pitchFamily="18" charset="0"/>
                        </a:rPr>
                        <a:t>Considerations </a:t>
                      </a:r>
                      <a:endParaRPr lang="en-US" sz="800" dirty="0">
                        <a:effectLst/>
                        <a:latin typeface="+mn-lt"/>
                        <a:ea typeface="Calibri" panose="020F0502020204030204" pitchFamily="34" charset="0"/>
                        <a:cs typeface="Times New Roman" panose="02020603050405020304" pitchFamily="18" charset="0"/>
                      </a:endParaRPr>
                    </a:p>
                  </a:txBody>
                  <a:tcPr marL="64135" marR="64135" anchor="ctr"/>
                </a:tc>
                <a:tc>
                  <a:txBody>
                    <a:bodyPr/>
                    <a:lstStyle/>
                    <a:p>
                      <a:pPr marL="0" marR="0">
                        <a:lnSpc>
                          <a:spcPct val="107000"/>
                        </a:lnSpc>
                        <a:spcBef>
                          <a:spcPts val="0"/>
                        </a:spcBef>
                        <a:spcAft>
                          <a:spcPts val="800"/>
                        </a:spcAft>
                      </a:pPr>
                      <a:r>
                        <a:rPr lang="en-US" sz="800" b="1" kern="1200" dirty="0">
                          <a:solidFill>
                            <a:schemeClr val="lt1"/>
                          </a:solidFill>
                          <a:latin typeface="+mn-lt"/>
                          <a:ea typeface="+mn-ea"/>
                          <a:cs typeface="+mn-cs"/>
                        </a:rPr>
                        <a:t>Notes</a:t>
                      </a:r>
                      <a:endParaRPr lang="en-US" sz="800" dirty="0">
                        <a:effectLst/>
                        <a:latin typeface="+mn-lt"/>
                        <a:ea typeface="Calibri" panose="020F0502020204030204" pitchFamily="34" charset="0"/>
                        <a:cs typeface="Times New Roman" panose="02020603050405020304" pitchFamily="18" charset="0"/>
                      </a:endParaRPr>
                    </a:p>
                  </a:txBody>
                  <a:tcPr marL="64008" marR="64008" anchor="ctr"/>
                </a:tc>
                <a:extLst>
                  <a:ext uri="{0D108BD9-81ED-4DB2-BD59-A6C34878D82A}">
                    <a16:rowId xmlns:a16="http://schemas.microsoft.com/office/drawing/2014/main" val="10000"/>
                  </a:ext>
                </a:extLst>
              </a:tr>
              <a:tr h="213628">
                <a:tc gridSpan="3">
                  <a:txBody>
                    <a:bodyPr/>
                    <a:lstStyle/>
                    <a:p>
                      <a:pPr marL="0" marR="0">
                        <a:lnSpc>
                          <a:spcPct val="107000"/>
                        </a:lnSpc>
                        <a:spcBef>
                          <a:spcPts val="0"/>
                        </a:spcBef>
                        <a:spcAft>
                          <a:spcPts val="800"/>
                        </a:spcAft>
                      </a:pPr>
                      <a:r>
                        <a:rPr lang="en-US" sz="800" b="1" dirty="0">
                          <a:solidFill>
                            <a:srgbClr val="000000"/>
                          </a:solidFill>
                          <a:effectLst/>
                          <a:latin typeface="+mn-lt"/>
                          <a:ea typeface="Calibri" panose="020F0502020204030204" pitchFamily="34" charset="0"/>
                          <a:cs typeface="Times New Roman" panose="02020603050405020304" pitchFamily="18" charset="0"/>
                        </a:rPr>
                        <a:t>Budget Considerations</a:t>
                      </a:r>
                      <a:endParaRPr lang="en-US" sz="800" dirty="0">
                        <a:effectLst/>
                        <a:latin typeface="+mn-lt"/>
                        <a:ea typeface="Calibri" panose="020F0502020204030204" pitchFamily="34" charset="0"/>
                        <a:cs typeface="Times New Roman" panose="02020603050405020304" pitchFamily="18" charset="0"/>
                      </a:endParaRPr>
                    </a:p>
                  </a:txBody>
                  <a:tcPr marL="64135" marR="64135">
                    <a:solidFill>
                      <a:srgbClr val="CBCED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0571979"/>
                  </a:ext>
                </a:extLst>
              </a:tr>
              <a:tr h="534720">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Budget </a:t>
                      </a:r>
                      <a:endParaRPr lang="en-US" sz="800" b="0" i="1" dirty="0">
                        <a:effectLst/>
                        <a:latin typeface="+mn-lt"/>
                        <a:ea typeface="Calibri" panose="020F0502020204030204" pitchFamily="34" charset="0"/>
                        <a:cs typeface="Times New Roman" panose="02020603050405020304" pitchFamily="18" charset="0"/>
                      </a:endParaRPr>
                    </a:p>
                  </a:txBody>
                  <a:tcPr marL="64135" marR="64135">
                    <a:solidFill>
                      <a:srgbClr val="E7E8EA"/>
                    </a:solidFill>
                  </a:tcPr>
                </a:tc>
                <a:tc>
                  <a:txBody>
                    <a:bodyPr/>
                    <a:lstStyle/>
                    <a:p>
                      <a:pPr marL="0" marR="0">
                        <a:lnSpc>
                          <a:spcPct val="107000"/>
                        </a:lnSpc>
                        <a:spcBef>
                          <a:spcPts val="0"/>
                        </a:spcBef>
                        <a:spcAft>
                          <a:spcPts val="800"/>
                        </a:spcAft>
                      </a:pPr>
                      <a:r>
                        <a:rPr lang="en-US" sz="800">
                          <a:solidFill>
                            <a:srgbClr val="000000"/>
                          </a:solidFill>
                          <a:effectLst/>
                          <a:latin typeface="+mn-lt"/>
                          <a:ea typeface="Calibri" panose="020F0502020204030204" pitchFamily="34" charset="0"/>
                          <a:cs typeface="Times New Roman" panose="02020603050405020304" pitchFamily="18" charset="0"/>
                        </a:rPr>
                        <a:t>Are there any special considerations we need to budget for, such as closed captioning, to make the event accessible to prospects with accommodations needs? Do we need to buy more licenses to include all who wish to participate?</a:t>
                      </a:r>
                      <a:endParaRPr lang="en-US" sz="800" b="0" i="1" dirty="0">
                        <a:effectLst/>
                        <a:latin typeface="+mn-lt"/>
                        <a:ea typeface="Calibri" panose="020F0502020204030204" pitchFamily="34" charset="0"/>
                        <a:cs typeface="Times New Roman" panose="02020603050405020304" pitchFamily="18" charset="0"/>
                      </a:endParaRPr>
                    </a:p>
                  </a:txBody>
                  <a:tcPr>
                    <a:solidFill>
                      <a:srgbClr val="E7E8EA"/>
                    </a:solidFill>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anchor="ctr">
                    <a:solidFill>
                      <a:srgbClr val="E7E8EA"/>
                    </a:solidFill>
                  </a:tcPr>
                </a:tc>
                <a:extLst>
                  <a:ext uri="{0D108BD9-81ED-4DB2-BD59-A6C34878D82A}">
                    <a16:rowId xmlns:a16="http://schemas.microsoft.com/office/drawing/2014/main" val="575413166"/>
                  </a:ext>
                </a:extLst>
              </a:tr>
              <a:tr h="432708">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Sponsorship opportunities </a:t>
                      </a:r>
                      <a:endParaRPr lang="en-US" sz="800" b="0" i="1" dirty="0">
                        <a:effectLst/>
                        <a:latin typeface="+mn-lt"/>
                        <a:ea typeface="Calibri" panose="020F0502020204030204" pitchFamily="34" charset="0"/>
                        <a:cs typeface="Times New Roman" panose="02020603050405020304" pitchFamily="18" charset="0"/>
                      </a:endParaRPr>
                    </a:p>
                  </a:txBody>
                  <a:tcPr marL="64135" marR="64135">
                    <a:solidFill>
                      <a:srgbClr val="E7E8EA"/>
                    </a:solidFill>
                  </a:tcPr>
                </a:tc>
                <a:tc>
                  <a:txBody>
                    <a:bodyPr/>
                    <a:lstStyle/>
                    <a:p>
                      <a:pPr marL="0" marR="0">
                        <a:lnSpc>
                          <a:spcPct val="107000"/>
                        </a:lnSpc>
                        <a:spcBef>
                          <a:spcPts val="0"/>
                        </a:spcBef>
                        <a:spcAft>
                          <a:spcPts val="800"/>
                        </a:spcAft>
                      </a:pPr>
                      <a:r>
                        <a:rPr lang="en-US" sz="800" dirty="0">
                          <a:solidFill>
                            <a:srgbClr val="000000"/>
                          </a:solidFill>
                          <a:effectLst/>
                          <a:latin typeface="+mn-lt"/>
                          <a:ea typeface="Calibri" panose="020F0502020204030204" pitchFamily="34" charset="0"/>
                          <a:cs typeface="Times New Roman" panose="02020603050405020304" pitchFamily="18" charset="0"/>
                        </a:rPr>
                        <a:t>Is there an opportunity for university employer partners to sponsor this event? Can they still sponsor the event virtually? </a:t>
                      </a:r>
                      <a:endParaRPr lang="en-US" sz="800" b="0" i="1" dirty="0">
                        <a:effectLst/>
                        <a:latin typeface="+mn-lt"/>
                        <a:ea typeface="Calibri" panose="020F0502020204030204" pitchFamily="34" charset="0"/>
                        <a:cs typeface="Times New Roman" panose="02020603050405020304" pitchFamily="18" charset="0"/>
                      </a:endParaRPr>
                    </a:p>
                  </a:txBody>
                  <a:tcPr>
                    <a:solidFill>
                      <a:srgbClr val="E7E8EA"/>
                    </a:solidFill>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anchor="ctr">
                    <a:solidFill>
                      <a:srgbClr val="E7E8EA"/>
                    </a:solidFill>
                  </a:tcPr>
                </a:tc>
                <a:extLst>
                  <a:ext uri="{0D108BD9-81ED-4DB2-BD59-A6C34878D82A}">
                    <a16:rowId xmlns:a16="http://schemas.microsoft.com/office/drawing/2014/main" val="2529509851"/>
                  </a:ext>
                </a:extLst>
              </a:tr>
              <a:tr h="241846">
                <a:tc gridSpan="3">
                  <a:txBody>
                    <a:bodyPr/>
                    <a:lstStyle/>
                    <a:p>
                      <a:pPr marL="0" marR="0">
                        <a:lnSpc>
                          <a:spcPct val="107000"/>
                        </a:lnSpc>
                        <a:spcBef>
                          <a:spcPts val="0"/>
                        </a:spcBef>
                        <a:spcAft>
                          <a:spcPts val="800"/>
                        </a:spcAft>
                      </a:pPr>
                      <a:r>
                        <a:rPr lang="en-US" sz="800" b="1" dirty="0">
                          <a:solidFill>
                            <a:srgbClr val="000000"/>
                          </a:solidFill>
                          <a:effectLst/>
                          <a:latin typeface="+mn-lt"/>
                          <a:ea typeface="Calibri" panose="020F0502020204030204" pitchFamily="34" charset="0"/>
                          <a:cs typeface="Times New Roman" panose="02020603050405020304" pitchFamily="18" charset="0"/>
                        </a:rPr>
                        <a:t>Success During the Event</a:t>
                      </a:r>
                      <a:endParaRPr lang="en-US" sz="800" dirty="0">
                        <a:effectLst/>
                        <a:latin typeface="+mn-lt"/>
                        <a:ea typeface="Calibri" panose="020F0502020204030204" pitchFamily="34" charset="0"/>
                        <a:cs typeface="Times New Roman" panose="02020603050405020304" pitchFamily="18" charset="0"/>
                      </a:endParaRPr>
                    </a:p>
                  </a:txBody>
                  <a:tcPr marL="64135" marR="64135">
                    <a:solidFill>
                      <a:srgbClr val="CBCED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4201971"/>
                  </a:ext>
                </a:extLst>
              </a:tr>
              <a:tr h="594901">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Accessibility considerations </a:t>
                      </a:r>
                      <a:endParaRPr lang="en-US" sz="800" b="0" i="1" dirty="0">
                        <a:effectLst/>
                        <a:latin typeface="+mn-lt"/>
                        <a:ea typeface="Calibri" panose="020F0502020204030204" pitchFamily="34" charset="0"/>
                        <a:cs typeface="Times New Roman" panose="02020603050405020304" pitchFamily="18" charset="0"/>
                      </a:endParaRPr>
                    </a:p>
                  </a:txBody>
                  <a:tcPr marL="64135" marR="64135">
                    <a:solidFill>
                      <a:srgbClr val="E7E8EA"/>
                    </a:solidFill>
                  </a:tcPr>
                </a:tc>
                <a:tc>
                  <a:txBody>
                    <a:bodyPr/>
                    <a:lstStyle/>
                    <a:p>
                      <a:pPr marL="0" marR="0">
                        <a:lnSpc>
                          <a:spcPct val="107000"/>
                        </a:lnSpc>
                        <a:spcBef>
                          <a:spcPts val="0"/>
                        </a:spcBef>
                        <a:spcAft>
                          <a:spcPts val="800"/>
                        </a:spcAft>
                      </a:pPr>
                      <a:r>
                        <a:rPr lang="en-US" sz="800">
                          <a:solidFill>
                            <a:srgbClr val="000000"/>
                          </a:solidFill>
                          <a:effectLst/>
                          <a:latin typeface="+mn-lt"/>
                          <a:ea typeface="Calibri" panose="020F0502020204030204" pitchFamily="34" charset="0"/>
                          <a:cs typeface="Times New Roman" panose="02020603050405020304" pitchFamily="18" charset="0"/>
                        </a:rPr>
                        <a:t>Will any attendees need accessibility accommodations (e.g., closed captioning)? How will we know if attendees need accessibility accommodations? Can attendees easily request accommodations (e.g., on the registration page)?</a:t>
                      </a:r>
                      <a:endParaRPr lang="en-US" sz="800" b="0" i="1" dirty="0">
                        <a:effectLst/>
                        <a:latin typeface="+mn-lt"/>
                        <a:ea typeface="Calibri" panose="020F0502020204030204" pitchFamily="34" charset="0"/>
                        <a:cs typeface="Times New Roman" panose="02020603050405020304" pitchFamily="18" charset="0"/>
                      </a:endParaRPr>
                    </a:p>
                  </a:txBody>
                  <a:tcPr>
                    <a:solidFill>
                      <a:srgbClr val="E7E8EA"/>
                    </a:solidFill>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anchor="ctr">
                    <a:solidFill>
                      <a:srgbClr val="E7E8EA"/>
                    </a:solidFill>
                  </a:tcPr>
                </a:tc>
                <a:extLst>
                  <a:ext uri="{0D108BD9-81ED-4DB2-BD59-A6C34878D82A}">
                    <a16:rowId xmlns:a16="http://schemas.microsoft.com/office/drawing/2014/main" val="3685314196"/>
                  </a:ext>
                </a:extLst>
              </a:tr>
              <a:tr h="276255">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Staffing support</a:t>
                      </a:r>
                      <a:endParaRPr lang="en-US" sz="800" b="0" i="1" dirty="0">
                        <a:effectLst/>
                        <a:latin typeface="+mn-lt"/>
                        <a:ea typeface="Calibri" panose="020F0502020204030204" pitchFamily="34" charset="0"/>
                        <a:cs typeface="Times New Roman" panose="02020603050405020304" pitchFamily="18" charset="0"/>
                      </a:endParaRPr>
                    </a:p>
                  </a:txBody>
                  <a:tcPr marL="64135" marR="64135">
                    <a:solidFill>
                      <a:srgbClr val="E7E8EA"/>
                    </a:solidFill>
                  </a:tcPr>
                </a:tc>
                <a:tc>
                  <a:txBody>
                    <a:bodyPr/>
                    <a:lstStyle/>
                    <a:p>
                      <a:pPr marL="0" marR="0">
                        <a:lnSpc>
                          <a:spcPct val="107000"/>
                        </a:lnSpc>
                        <a:spcBef>
                          <a:spcPts val="0"/>
                        </a:spcBef>
                        <a:spcAft>
                          <a:spcPts val="800"/>
                        </a:spcAft>
                      </a:pPr>
                      <a:r>
                        <a:rPr lang="en-US" sz="800">
                          <a:solidFill>
                            <a:srgbClr val="000000"/>
                          </a:solidFill>
                          <a:effectLst/>
                          <a:latin typeface="+mn-lt"/>
                          <a:ea typeface="Calibri" panose="020F0502020204030204" pitchFamily="34" charset="0"/>
                          <a:cs typeface="Times New Roman" panose="02020603050405020304" pitchFamily="18" charset="0"/>
                        </a:rPr>
                        <a:t>How many staff do we need to support the event? Do we need a host and/or moderator for the event?</a:t>
                      </a:r>
                      <a:endParaRPr lang="en-US" sz="800" b="0" i="1" dirty="0">
                        <a:effectLst/>
                        <a:latin typeface="+mn-lt"/>
                        <a:ea typeface="Calibri" panose="020F0502020204030204" pitchFamily="34" charset="0"/>
                        <a:cs typeface="Times New Roman" panose="02020603050405020304" pitchFamily="18" charset="0"/>
                      </a:endParaRPr>
                    </a:p>
                  </a:txBody>
                  <a:tcPr>
                    <a:solidFill>
                      <a:srgbClr val="E7E8EA"/>
                    </a:solidFill>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anchor="ctr">
                    <a:solidFill>
                      <a:srgbClr val="E7E8EA"/>
                    </a:solidFill>
                  </a:tcPr>
                </a:tc>
                <a:extLst>
                  <a:ext uri="{0D108BD9-81ED-4DB2-BD59-A6C34878D82A}">
                    <a16:rowId xmlns:a16="http://schemas.microsoft.com/office/drawing/2014/main" val="2031559002"/>
                  </a:ext>
                </a:extLst>
              </a:tr>
              <a:tr h="729209">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Technology support</a:t>
                      </a:r>
                      <a:endParaRPr lang="en-US" sz="800" b="0" i="1" dirty="0">
                        <a:effectLst/>
                        <a:latin typeface="+mn-lt"/>
                        <a:ea typeface="Calibri" panose="020F0502020204030204" pitchFamily="34" charset="0"/>
                        <a:cs typeface="Times New Roman" panose="02020603050405020304" pitchFamily="18" charset="0"/>
                      </a:endParaRPr>
                    </a:p>
                  </a:txBody>
                  <a:tcPr marL="64135" marR="64135">
                    <a:solidFill>
                      <a:srgbClr val="E7E8EA"/>
                    </a:solidFill>
                  </a:tcPr>
                </a:tc>
                <a:tc>
                  <a:txBody>
                    <a:bodyPr/>
                    <a:lstStyle/>
                    <a:p>
                      <a:pPr marL="0" marR="0">
                        <a:lnSpc>
                          <a:spcPct val="107000"/>
                        </a:lnSpc>
                        <a:spcBef>
                          <a:spcPts val="0"/>
                        </a:spcBef>
                        <a:spcAft>
                          <a:spcPts val="800"/>
                        </a:spcAft>
                      </a:pPr>
                      <a:r>
                        <a:rPr lang="en-US" sz="800">
                          <a:solidFill>
                            <a:srgbClr val="000000"/>
                          </a:solidFill>
                          <a:effectLst/>
                          <a:latin typeface="+mn-lt"/>
                          <a:ea typeface="Calibri" panose="020F0502020204030204" pitchFamily="34" charset="0"/>
                          <a:cs typeface="Times New Roman" panose="02020603050405020304" pitchFamily="18" charset="0"/>
                        </a:rPr>
                        <a:t>How many staff members will we need to support the technology needs of our event? Are supporting staff familiar enough with the platform to provide support? How can prospects get technology support during the event? Are staff available to do trainings before the event?</a:t>
                      </a:r>
                      <a:endParaRPr lang="en-US" sz="800" b="0" i="1" dirty="0">
                        <a:effectLst/>
                        <a:latin typeface="+mn-lt"/>
                        <a:ea typeface="Calibri" panose="020F0502020204030204" pitchFamily="34" charset="0"/>
                        <a:cs typeface="Times New Roman" panose="02020603050405020304" pitchFamily="18" charset="0"/>
                      </a:endParaRPr>
                    </a:p>
                  </a:txBody>
                  <a:tcPr>
                    <a:solidFill>
                      <a:srgbClr val="E7E8EA"/>
                    </a:solidFill>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anchor="ctr">
                    <a:solidFill>
                      <a:srgbClr val="E7E8EA"/>
                    </a:solidFill>
                  </a:tcPr>
                </a:tc>
                <a:extLst>
                  <a:ext uri="{0D108BD9-81ED-4DB2-BD59-A6C34878D82A}">
                    <a16:rowId xmlns:a16="http://schemas.microsoft.com/office/drawing/2014/main" val="485560030"/>
                  </a:ext>
                </a:extLst>
              </a:tr>
              <a:tr h="729209">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Technology functionality</a:t>
                      </a:r>
                      <a:endParaRPr lang="en-US" sz="800" b="0" i="1" dirty="0">
                        <a:effectLst/>
                        <a:latin typeface="+mn-lt"/>
                        <a:ea typeface="Calibri" panose="020F0502020204030204" pitchFamily="34" charset="0"/>
                        <a:cs typeface="Times New Roman" panose="02020603050405020304" pitchFamily="18" charset="0"/>
                      </a:endParaRPr>
                    </a:p>
                  </a:txBody>
                  <a:tcPr marL="64135" marR="64135">
                    <a:solidFill>
                      <a:srgbClr val="E7E8EA"/>
                    </a:solidFill>
                  </a:tcPr>
                </a:tc>
                <a:tc>
                  <a:txBody>
                    <a:bodyPr/>
                    <a:lstStyle/>
                    <a:p>
                      <a:pPr marL="0" marR="0">
                        <a:lnSpc>
                          <a:spcPct val="107000"/>
                        </a:lnSpc>
                        <a:spcBef>
                          <a:spcPts val="0"/>
                        </a:spcBef>
                        <a:spcAft>
                          <a:spcPts val="800"/>
                        </a:spcAft>
                      </a:pPr>
                      <a:r>
                        <a:rPr lang="en-US" sz="800">
                          <a:solidFill>
                            <a:srgbClr val="000000"/>
                          </a:solidFill>
                          <a:effectLst/>
                          <a:latin typeface="+mn-lt"/>
                          <a:ea typeface="Calibri" panose="020F0502020204030204" pitchFamily="34" charset="0"/>
                          <a:cs typeface="Times New Roman" panose="02020603050405020304" pitchFamily="18" charset="0"/>
                        </a:rPr>
                        <a:t>Do we need to pre-set any technology functions before the event (e.g., automatically mute all attendees, create a virtual poll)? What type of technology functions will we use during the event (e.g., chat, Q&amp;A, polls) and do staff know how to use these functions while running the event?</a:t>
                      </a:r>
                      <a:endParaRPr lang="en-US" sz="800" b="0" i="1" dirty="0">
                        <a:effectLst/>
                        <a:latin typeface="+mn-lt"/>
                        <a:ea typeface="Calibri" panose="020F0502020204030204" pitchFamily="34" charset="0"/>
                        <a:cs typeface="Times New Roman" panose="02020603050405020304" pitchFamily="18" charset="0"/>
                      </a:endParaRPr>
                    </a:p>
                  </a:txBody>
                  <a:tcPr>
                    <a:solidFill>
                      <a:srgbClr val="E7E8EA"/>
                    </a:solidFill>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anchor="ctr">
                    <a:solidFill>
                      <a:srgbClr val="E7E8EA"/>
                    </a:solidFill>
                  </a:tcPr>
                </a:tc>
                <a:extLst>
                  <a:ext uri="{0D108BD9-81ED-4DB2-BD59-A6C34878D82A}">
                    <a16:rowId xmlns:a16="http://schemas.microsoft.com/office/drawing/2014/main" val="2683496679"/>
                  </a:ext>
                </a:extLst>
              </a:tr>
              <a:tr h="729209">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Audience engagement</a:t>
                      </a:r>
                      <a:endParaRPr lang="en-US" sz="800" b="0" i="1" dirty="0">
                        <a:effectLst/>
                        <a:latin typeface="+mn-lt"/>
                        <a:ea typeface="Calibri" panose="020F0502020204030204" pitchFamily="34" charset="0"/>
                        <a:cs typeface="Times New Roman" panose="02020603050405020304" pitchFamily="18" charset="0"/>
                      </a:endParaRPr>
                    </a:p>
                  </a:txBody>
                  <a:tcPr marL="64135" marR="64135">
                    <a:solidFill>
                      <a:srgbClr val="E7E8EA"/>
                    </a:solidFill>
                  </a:tcPr>
                </a:tc>
                <a:tc>
                  <a:txBody>
                    <a:bodyPr/>
                    <a:lstStyle/>
                    <a:p>
                      <a:pPr marL="0" marR="0">
                        <a:lnSpc>
                          <a:spcPct val="107000"/>
                        </a:lnSpc>
                        <a:spcBef>
                          <a:spcPts val="0"/>
                        </a:spcBef>
                        <a:spcAft>
                          <a:spcPts val="800"/>
                        </a:spcAft>
                      </a:pPr>
                      <a:r>
                        <a:rPr lang="en-US" sz="800" dirty="0">
                          <a:solidFill>
                            <a:srgbClr val="000000"/>
                          </a:solidFill>
                          <a:effectLst/>
                          <a:latin typeface="+mn-lt"/>
                          <a:ea typeface="Calibri" panose="020F0502020204030204" pitchFamily="34" charset="0"/>
                          <a:cs typeface="Times New Roman" panose="02020603050405020304" pitchFamily="18" charset="0"/>
                        </a:rPr>
                        <a:t>How will presenters keep the audience engaged throughout the presentation? Will presenters use a virtual chat function, distribute virtual polls, take live questions, or use another method of virtual engagement? How frequently will presenters change their engagement method?</a:t>
                      </a:r>
                      <a:endParaRPr lang="en-US" sz="800" b="0" i="1" dirty="0">
                        <a:effectLst/>
                        <a:latin typeface="+mn-lt"/>
                        <a:ea typeface="Calibri" panose="020F0502020204030204" pitchFamily="34" charset="0"/>
                        <a:cs typeface="Times New Roman" panose="02020603050405020304" pitchFamily="18" charset="0"/>
                      </a:endParaRPr>
                    </a:p>
                  </a:txBody>
                  <a:tcPr>
                    <a:solidFill>
                      <a:srgbClr val="E7E8EA"/>
                    </a:solidFill>
                  </a:tcPr>
                </a:tc>
                <a:tc>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anchor="ctr">
                    <a:solidFill>
                      <a:srgbClr val="E7E8EA"/>
                    </a:solidFill>
                  </a:tcPr>
                </a:tc>
                <a:extLst>
                  <a:ext uri="{0D108BD9-81ED-4DB2-BD59-A6C34878D82A}">
                    <a16:rowId xmlns:a16="http://schemas.microsoft.com/office/drawing/2014/main" val="1430293151"/>
                  </a:ext>
                </a:extLst>
              </a:tr>
              <a:tr h="167605">
                <a:tc gridSpan="3">
                  <a:txBody>
                    <a:bodyPr/>
                    <a:lstStyle/>
                    <a:p>
                      <a:pPr marL="0" marR="0">
                        <a:lnSpc>
                          <a:spcPct val="107000"/>
                        </a:lnSpc>
                        <a:spcBef>
                          <a:spcPts val="0"/>
                        </a:spcBef>
                        <a:spcAft>
                          <a:spcPts val="800"/>
                        </a:spcAft>
                      </a:pPr>
                      <a:r>
                        <a:rPr lang="en-US" sz="800" b="1" dirty="0">
                          <a:solidFill>
                            <a:srgbClr val="000000"/>
                          </a:solidFill>
                          <a:effectLst/>
                          <a:latin typeface="+mn-lt"/>
                          <a:ea typeface="Calibri" panose="020F0502020204030204" pitchFamily="34" charset="0"/>
                          <a:cs typeface="Times New Roman" panose="02020603050405020304" pitchFamily="18" charset="0"/>
                        </a:rPr>
                        <a:t>Post-Event </a:t>
                      </a:r>
                      <a:endParaRPr lang="en-US" sz="800" dirty="0">
                        <a:effectLst/>
                        <a:latin typeface="+mn-lt"/>
                        <a:ea typeface="Calibri" panose="020F0502020204030204" pitchFamily="34" charset="0"/>
                        <a:cs typeface="Times New Roman" panose="02020603050405020304" pitchFamily="18" charset="0"/>
                      </a:endParaRPr>
                    </a:p>
                  </a:txBody>
                  <a:tcPr marL="64135" marR="64135">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9589654"/>
                  </a:ext>
                </a:extLst>
              </a:tr>
              <a:tr h="521510">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Attendee follow-up</a:t>
                      </a:r>
                      <a:endParaRPr lang="en-US" sz="800" b="0" i="1" dirty="0">
                        <a:effectLst/>
                        <a:latin typeface="+mn-lt"/>
                        <a:ea typeface="Calibri" panose="020F0502020204030204" pitchFamily="34" charset="0"/>
                        <a:cs typeface="Times New Roman" panose="02020603050405020304" pitchFamily="18" charset="0"/>
                      </a:endParaRPr>
                    </a:p>
                  </a:txBody>
                  <a:tcPr marL="64135" marR="64135">
                    <a:solidFill>
                      <a:srgbClr val="E7E8EA"/>
                    </a:solidFill>
                  </a:tcPr>
                </a:tc>
                <a:tc>
                  <a:txBody>
                    <a:bodyPr/>
                    <a:lstStyle/>
                    <a:p>
                      <a:pPr marL="0" marR="0">
                        <a:lnSpc>
                          <a:spcPct val="107000"/>
                        </a:lnSpc>
                        <a:spcBef>
                          <a:spcPts val="0"/>
                        </a:spcBef>
                        <a:spcAft>
                          <a:spcPts val="800"/>
                        </a:spcAft>
                      </a:pPr>
                      <a:r>
                        <a:rPr lang="en-US" sz="800">
                          <a:solidFill>
                            <a:srgbClr val="000000"/>
                          </a:solidFill>
                          <a:effectLst/>
                          <a:latin typeface="+mn-lt"/>
                          <a:ea typeface="Calibri" panose="020F0502020204030204" pitchFamily="34" charset="0"/>
                          <a:cs typeface="Times New Roman" panose="02020603050405020304" pitchFamily="18" charset="0"/>
                        </a:rPr>
                        <a:t>Are we marking or tracking attendees so we have an attendee list for follow up? Are we going to email attendees the event recording and slide deck as a follow up, whether they attended or not?</a:t>
                      </a:r>
                      <a:endParaRPr lang="en-US" sz="800" b="0" i="1" dirty="0">
                        <a:effectLst/>
                        <a:latin typeface="+mn-lt"/>
                        <a:ea typeface="Calibri" panose="020F0502020204030204" pitchFamily="34" charset="0"/>
                        <a:cs typeface="Times New Roman" panose="02020603050405020304" pitchFamily="18" charset="0"/>
                      </a:endParaRPr>
                    </a:p>
                  </a:txBody>
                  <a:tcPr>
                    <a:solidFill>
                      <a:srgbClr val="E7E8EA"/>
                    </a:solidFill>
                  </a:tcPr>
                </a:tc>
                <a:tc>
                  <a:txBody>
                    <a:bodyPr/>
                    <a:lstStyle/>
                    <a:p>
                      <a:pPr marL="0" marR="0">
                        <a:lnSpc>
                          <a:spcPct val="107000"/>
                        </a:lnSpc>
                        <a:spcBef>
                          <a:spcPts val="0"/>
                        </a:spcBef>
                        <a:spcAft>
                          <a:spcPts val="800"/>
                        </a:spcAft>
                      </a:pPr>
                      <a:endParaRPr lang="en-US" sz="800" dirty="0">
                        <a:effectLst/>
                        <a:latin typeface="+mn-lt"/>
                        <a:ea typeface="Calibri" panose="020F0502020204030204" pitchFamily="34" charset="0"/>
                        <a:cs typeface="Times New Roman" panose="02020603050405020304" pitchFamily="18" charset="0"/>
                      </a:endParaRPr>
                    </a:p>
                  </a:txBody>
                  <a:tcPr>
                    <a:solidFill>
                      <a:srgbClr val="E7E8EA"/>
                    </a:solidFill>
                  </a:tcPr>
                </a:tc>
                <a:extLst>
                  <a:ext uri="{0D108BD9-81ED-4DB2-BD59-A6C34878D82A}">
                    <a16:rowId xmlns:a16="http://schemas.microsoft.com/office/drawing/2014/main" val="535890410"/>
                  </a:ext>
                </a:extLst>
              </a:tr>
              <a:tr h="729209">
                <a:tc>
                  <a:txBody>
                    <a:bodyPr/>
                    <a:lstStyle/>
                    <a:p>
                      <a:pPr marL="0" marR="0">
                        <a:lnSpc>
                          <a:spcPct val="107000"/>
                        </a:lnSpc>
                        <a:spcBef>
                          <a:spcPts val="0"/>
                        </a:spcBef>
                        <a:spcAft>
                          <a:spcPts val="800"/>
                        </a:spcAft>
                      </a:pPr>
                      <a:r>
                        <a:rPr lang="en-US" sz="800" b="0" i="1" dirty="0">
                          <a:solidFill>
                            <a:srgbClr val="000000"/>
                          </a:solidFill>
                          <a:effectLst/>
                          <a:latin typeface="+mn-lt"/>
                          <a:ea typeface="Calibri" panose="020F0502020204030204" pitchFamily="34" charset="0"/>
                          <a:cs typeface="Times New Roman" panose="02020603050405020304" pitchFamily="18" charset="0"/>
                        </a:rPr>
                        <a:t>Event assessment </a:t>
                      </a:r>
                      <a:endParaRPr lang="en-US" sz="800" b="0" i="1" dirty="0">
                        <a:effectLst/>
                        <a:latin typeface="+mn-lt"/>
                        <a:ea typeface="Calibri" panose="020F0502020204030204" pitchFamily="34" charset="0"/>
                        <a:cs typeface="Times New Roman" panose="02020603050405020304" pitchFamily="18" charset="0"/>
                      </a:endParaRPr>
                    </a:p>
                  </a:txBody>
                  <a:tcPr marL="64135" marR="64135">
                    <a:solidFill>
                      <a:srgbClr val="E7E8EA"/>
                    </a:solidFill>
                  </a:tcPr>
                </a:tc>
                <a:tc>
                  <a:txBody>
                    <a:bodyPr/>
                    <a:lstStyle/>
                    <a:p>
                      <a:pPr marL="0" marR="0">
                        <a:lnSpc>
                          <a:spcPct val="107000"/>
                        </a:lnSpc>
                        <a:spcBef>
                          <a:spcPts val="0"/>
                        </a:spcBef>
                        <a:spcAft>
                          <a:spcPts val="800"/>
                        </a:spcAft>
                      </a:pPr>
                      <a:r>
                        <a:rPr lang="en-US" sz="800" dirty="0">
                          <a:solidFill>
                            <a:srgbClr val="000000"/>
                          </a:solidFill>
                          <a:effectLst/>
                          <a:latin typeface="+mn-lt"/>
                          <a:ea typeface="Calibri" panose="020F0502020204030204" pitchFamily="34" charset="0"/>
                          <a:cs typeface="Times New Roman" panose="02020603050405020304" pitchFamily="18" charset="0"/>
                        </a:rPr>
                        <a:t>Will prospects and/or campus organizations be invited to participate in a survey to rate their experience? What specifically do we want to assess in follow-up? Are we prepared to use the findings to enhance future events?</a:t>
                      </a:r>
                      <a:endParaRPr lang="en-US" sz="800" b="0" i="1" dirty="0">
                        <a:effectLst/>
                        <a:latin typeface="+mn-lt"/>
                        <a:ea typeface="Calibri" panose="020F0502020204030204" pitchFamily="34" charset="0"/>
                        <a:cs typeface="Times New Roman" panose="02020603050405020304" pitchFamily="18" charset="0"/>
                      </a:endParaRPr>
                    </a:p>
                  </a:txBody>
                  <a:tcPr>
                    <a:solidFill>
                      <a:srgbClr val="E7E8EA"/>
                    </a:solidFill>
                  </a:tcPr>
                </a:tc>
                <a:tc>
                  <a:txBody>
                    <a:bodyPr/>
                    <a:lstStyle/>
                    <a:p>
                      <a:pPr marL="0" marR="0">
                        <a:lnSpc>
                          <a:spcPct val="107000"/>
                        </a:lnSpc>
                        <a:spcBef>
                          <a:spcPts val="0"/>
                        </a:spcBef>
                        <a:spcAft>
                          <a:spcPts val="800"/>
                        </a:spcAft>
                      </a:pPr>
                      <a:endParaRPr lang="en-US" sz="800" dirty="0">
                        <a:effectLst/>
                        <a:latin typeface="+mn-lt"/>
                        <a:ea typeface="Calibri" panose="020F0502020204030204" pitchFamily="34" charset="0"/>
                        <a:cs typeface="Times New Roman" panose="02020603050405020304" pitchFamily="18" charset="0"/>
                      </a:endParaRPr>
                    </a:p>
                  </a:txBody>
                  <a:tcPr>
                    <a:solidFill>
                      <a:srgbClr val="E7E8EA"/>
                    </a:solidFill>
                  </a:tcPr>
                </a:tc>
                <a:extLst>
                  <a:ext uri="{0D108BD9-81ED-4DB2-BD59-A6C34878D82A}">
                    <a16:rowId xmlns:a16="http://schemas.microsoft.com/office/drawing/2014/main" val="1071749197"/>
                  </a:ext>
                </a:extLst>
              </a:tr>
            </a:tbl>
          </a:graphicData>
        </a:graphic>
      </p:graphicFrame>
    </p:spTree>
    <p:extLst>
      <p:ext uri="{BB962C8B-B14F-4D97-AF65-F5344CB8AC3E}">
        <p14:creationId xmlns:p14="http://schemas.microsoft.com/office/powerpoint/2010/main" val="1640081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IRNycFq5"/>
  <p:tag name="ARTICULATE_DESIGN_ID_EAB3 PORTRAIT STANDARD" val="pjsLuG92"/>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Template 041720" id="{F660A7B3-123A-461D-8F99-919A47C4A2A1}" vid="{6984144D-FDAE-496E-89CB-10B7FE1C8D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EAB3 Portrait Template 041720</Template>
  <TotalTime>39</TotalTime>
  <Words>826</Words>
  <Application>Microsoft Office PowerPoint</Application>
  <PresentationFormat>Custom</PresentationFormat>
  <Paragraphs>57</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Rockwell</vt:lpstr>
      <vt:lpstr>Verdana</vt:lpstr>
      <vt:lpstr>Wingdings</vt:lpstr>
      <vt:lpstr>EAB3 Portrait Standard</vt:lpstr>
      <vt:lpstr>Virtual Event Preparation Checklist</vt:lpstr>
      <vt:lpstr>Virtual Event Preparation Checklist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Event Preparation Checklist</dc:title>
  <dc:creator>Donohue, Murphy</dc:creator>
  <cp:lastModifiedBy>Falk, Erin</cp:lastModifiedBy>
  <cp:revision>6</cp:revision>
  <dcterms:created xsi:type="dcterms:W3CDTF">2020-08-14T21:29:59Z</dcterms:created>
  <dcterms:modified xsi:type="dcterms:W3CDTF">2020-08-27T15:23:22Z</dcterms:modified>
</cp:coreProperties>
</file>