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4"/>
  </p:notesMasterIdLst>
  <p:handoutMasterIdLst>
    <p:handoutMasterId r:id="rId25"/>
  </p:handoutMasterIdLst>
  <p:sldIdLst>
    <p:sldId id="1767" r:id="rId2"/>
    <p:sldId id="1619" r:id="rId3"/>
    <p:sldId id="584" r:id="rId4"/>
    <p:sldId id="1634" r:id="rId5"/>
    <p:sldId id="1592" r:id="rId6"/>
    <p:sldId id="1766" r:id="rId7"/>
    <p:sldId id="1768" r:id="rId8"/>
    <p:sldId id="431" r:id="rId9"/>
    <p:sldId id="1769" r:id="rId10"/>
    <p:sldId id="1782" r:id="rId11"/>
    <p:sldId id="1784" r:id="rId12"/>
    <p:sldId id="1772" r:id="rId13"/>
    <p:sldId id="1773" r:id="rId14"/>
    <p:sldId id="1774" r:id="rId15"/>
    <p:sldId id="1776" r:id="rId16"/>
    <p:sldId id="1785" r:id="rId17"/>
    <p:sldId id="1777" r:id="rId18"/>
    <p:sldId id="1781" r:id="rId19"/>
    <p:sldId id="1786" r:id="rId20"/>
    <p:sldId id="1779" r:id="rId21"/>
    <p:sldId id="1780" r:id="rId22"/>
    <p:sldId id="273" r:id="rId23"/>
  </p:sldIdLst>
  <p:sldSz cx="6400800" cy="4800600"/>
  <p:notesSz cx="6858000" cy="9144000"/>
  <p:custDataLst>
    <p:tags r:id="rId26"/>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2A5170E-FA1B-4FDE-9B2D-FD428896714C}">
          <p14:sldIdLst>
            <p14:sldId id="1767"/>
            <p14:sldId id="1619"/>
            <p14:sldId id="584"/>
            <p14:sldId id="1634"/>
            <p14:sldId id="1592"/>
            <p14:sldId id="1766"/>
          </p14:sldIdLst>
        </p14:section>
        <p14:section name="Problem Setup" id="{0299D0DC-7F42-4A41-894A-FDE9D1FF95C2}">
          <p14:sldIdLst>
            <p14:sldId id="1768"/>
            <p14:sldId id="431"/>
            <p14:sldId id="1769"/>
            <p14:sldId id="1782"/>
            <p14:sldId id="1784"/>
            <p14:sldId id="1772"/>
            <p14:sldId id="1773"/>
            <p14:sldId id="1774"/>
            <p14:sldId id="1776"/>
            <p14:sldId id="1785"/>
            <p14:sldId id="1777"/>
            <p14:sldId id="1781"/>
            <p14:sldId id="1786"/>
            <p14:sldId id="1779"/>
            <p14:sldId id="1780"/>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5A9"/>
    <a:srgbClr val="E7EBEE"/>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34" autoAdjust="0"/>
  </p:normalViewPr>
  <p:slideViewPr>
    <p:cSldViewPr snapToGrid="0" showGuides="1">
      <p:cViewPr varScale="1">
        <p:scale>
          <a:sx n="85" d="100"/>
          <a:sy n="85" d="100"/>
        </p:scale>
        <p:origin x="149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2"/>
        </a:solidFill>
        <a:ln w="19050">
          <a:solidFill>
            <a:schemeClr val="bg1"/>
          </a:solidFill>
          <a:miter lim="800000"/>
        </a:ln>
      </dgm:spPr>
      <dgm:t>
        <a:bodyPr/>
        <a:lstStyle/>
        <a:p>
          <a:pPr>
            <a:lnSpc>
              <a:spcPct val="100000"/>
            </a:lnSpc>
            <a:spcAft>
              <a:spcPts val="0"/>
            </a:spcAft>
          </a:pPr>
          <a:endParaRPr lang="en-US" sz="800" b="1" dirty="0">
            <a:solidFill>
              <a:schemeClr val="tx1"/>
            </a:solidFill>
            <a:latin typeface="+mn-lt"/>
          </a:endParaRPr>
        </a:p>
        <a:p>
          <a:pPr>
            <a:lnSpc>
              <a:spcPct val="100000"/>
            </a:lnSpc>
            <a:spcAft>
              <a:spcPts val="0"/>
            </a:spcAft>
          </a:pPr>
          <a:endParaRPr lang="en-US" sz="800" b="1" dirty="0">
            <a:solidFill>
              <a:schemeClr val="tx1"/>
            </a:solidFill>
            <a:latin typeface="+mn-lt"/>
          </a:endParaRPr>
        </a:p>
        <a:p>
          <a:pPr>
            <a:lnSpc>
              <a:spcPct val="100000"/>
            </a:lnSpc>
            <a:spcAft>
              <a:spcPts val="0"/>
            </a:spcAft>
          </a:pPr>
          <a:r>
            <a:rPr lang="en-US" sz="800" b="1" dirty="0">
              <a:solidFill>
                <a:schemeClr val="tx1"/>
              </a:solidFill>
              <a:latin typeface="+mn-lt"/>
            </a:rPr>
            <a:t>Direct Exposure</a:t>
          </a:r>
        </a:p>
      </dgm:t>
    </dgm:pt>
    <dgm:pt modelId="{88C9108B-151B-4EEB-98C2-304EB08147E0}" type="parTrans" cxnId="{B3345712-957F-4340-9302-C75315A392F1}">
      <dgm:prSet/>
      <dgm:spPr/>
      <dgm:t>
        <a:bodyPr/>
        <a:lstStyle/>
        <a:p>
          <a:endParaRPr lang="en-US" sz="800" b="1">
            <a:solidFill>
              <a:schemeClr val="tx1"/>
            </a:solidFill>
            <a:latin typeface="+mn-lt"/>
          </a:endParaRPr>
        </a:p>
      </dgm:t>
    </dgm:pt>
    <dgm:pt modelId="{0ABA693C-C114-4912-A689-25B49BD57AC2}" type="sibTrans" cxnId="{B3345712-957F-4340-9302-C75315A392F1}">
      <dgm:prSet/>
      <dgm:spPr/>
      <dgm:t>
        <a:bodyPr/>
        <a:lstStyle/>
        <a:p>
          <a:endParaRPr lang="en-US" sz="800" b="1">
            <a:solidFill>
              <a:schemeClr val="tx1"/>
            </a:solidFill>
            <a:latin typeface="+mn-lt"/>
          </a:endParaRPr>
        </a:p>
      </dgm:t>
    </dgm:pt>
    <dgm:pt modelId="{287F842D-5A76-4301-AD02-005A0FEE4E7C}">
      <dgm:prSet phldrT="[Text]" custT="1"/>
      <dgm:spPr>
        <a:solidFill>
          <a:schemeClr val="accent5"/>
        </a:solidFill>
        <a:ln w="19050">
          <a:solidFill>
            <a:schemeClr val="bg1"/>
          </a:solidFill>
          <a:miter lim="800000"/>
        </a:ln>
      </dgm:spPr>
      <dgm:t>
        <a:bodyPr/>
        <a:lstStyle/>
        <a:p>
          <a:pPr>
            <a:lnSpc>
              <a:spcPct val="100000"/>
            </a:lnSpc>
            <a:spcAft>
              <a:spcPts val="0"/>
            </a:spcAft>
          </a:pPr>
          <a:r>
            <a:rPr lang="en-US" sz="800" b="1" dirty="0">
              <a:solidFill>
                <a:schemeClr val="bg1"/>
              </a:solidFill>
              <a:latin typeface="+mn-lt"/>
            </a:rPr>
            <a:t>Broader School Community</a:t>
          </a:r>
        </a:p>
      </dgm:t>
    </dgm:pt>
    <dgm:pt modelId="{BB410D69-B4BF-4625-8D65-71C809182177}" type="parTrans" cxnId="{28E8019A-8A39-4AF1-916A-A60159891AD2}">
      <dgm:prSet/>
      <dgm:spPr/>
      <dgm:t>
        <a:bodyPr/>
        <a:lstStyle/>
        <a:p>
          <a:endParaRPr lang="en-US" sz="800" b="1">
            <a:solidFill>
              <a:schemeClr val="tx1"/>
            </a:solidFill>
            <a:latin typeface="+mn-lt"/>
          </a:endParaRPr>
        </a:p>
      </dgm:t>
    </dgm:pt>
    <dgm:pt modelId="{4152A76F-0850-4E7C-BBAD-A6A74F403187}" type="sibTrans" cxnId="{28E8019A-8A39-4AF1-916A-A60159891AD2}">
      <dgm:prSet/>
      <dgm:spPr/>
      <dgm:t>
        <a:bodyPr/>
        <a:lstStyle/>
        <a:p>
          <a:endParaRPr lang="en-US" sz="800" b="1">
            <a:solidFill>
              <a:schemeClr val="tx1"/>
            </a:solidFill>
            <a:latin typeface="+mn-lt"/>
          </a:endParaRPr>
        </a:p>
      </dgm:t>
    </dgm:pt>
    <dgm:pt modelId="{872722B2-D744-497F-93AE-25123C218E7F}">
      <dgm:prSet phldrT="[Text]" custT="1"/>
      <dgm:spPr>
        <a:solidFill>
          <a:schemeClr val="accent1"/>
        </a:solidFill>
        <a:ln w="19050">
          <a:solidFill>
            <a:schemeClr val="bg1"/>
          </a:solidFill>
          <a:miter lim="800000"/>
        </a:ln>
      </dgm:spPr>
      <dgm:t>
        <a:bodyPr/>
        <a:lstStyle/>
        <a:p>
          <a:pPr>
            <a:lnSpc>
              <a:spcPct val="100000"/>
            </a:lnSpc>
            <a:spcAft>
              <a:spcPts val="0"/>
            </a:spcAft>
          </a:pPr>
          <a:r>
            <a:rPr lang="en-US" sz="800" b="1" dirty="0">
              <a:solidFill>
                <a:schemeClr val="tx1"/>
              </a:solidFill>
              <a:latin typeface="+mn-lt"/>
            </a:rPr>
            <a:t>General Public</a:t>
          </a:r>
        </a:p>
      </dgm:t>
    </dgm:pt>
    <dgm:pt modelId="{955DE15B-0345-4035-B113-750DFB8F0DB7}" type="parTrans" cxnId="{BECBA072-AF0E-4515-A9B0-E4E59CD8D2C2}">
      <dgm:prSet/>
      <dgm:spPr/>
      <dgm:t>
        <a:bodyPr/>
        <a:lstStyle/>
        <a:p>
          <a:endParaRPr lang="en-US" sz="800" b="1">
            <a:solidFill>
              <a:schemeClr val="tx1"/>
            </a:solidFill>
            <a:latin typeface="+mn-lt"/>
          </a:endParaRPr>
        </a:p>
      </dgm:t>
    </dgm:pt>
    <dgm:pt modelId="{1AD96314-1DEA-4271-8FA3-F72ECD216667}" type="sibTrans" cxnId="{BECBA072-AF0E-4515-A9B0-E4E59CD8D2C2}">
      <dgm:prSet/>
      <dgm:spPr/>
      <dgm:t>
        <a:bodyPr/>
        <a:lstStyle/>
        <a:p>
          <a:endParaRPr lang="en-US" sz="8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pt>
    <dgm:pt modelId="{48991D6F-4B42-4C51-848E-404FC43D4E4A}" type="pres">
      <dgm:prSet presAssocID="{CBE5E783-2502-4DC0-B21E-193834BE6AE9}" presName="levelTx" presStyleLbl="revTx" presStyleIdx="0" presStyleCnt="0">
        <dgm:presLayoutVars>
          <dgm:chMax val="1"/>
          <dgm:bulletEnabled val="1"/>
        </dgm:presLayoutVars>
      </dgm:prSet>
      <dgm:spPr/>
    </dgm:pt>
    <dgm:pt modelId="{37312E1E-660A-432D-873A-BA2965ACC5D7}" type="pres">
      <dgm:prSet presAssocID="{287F842D-5A76-4301-AD02-005A0FEE4E7C}" presName="Name8" presStyleCnt="0"/>
      <dgm:spPr/>
    </dgm:pt>
    <dgm:pt modelId="{88991A4F-5294-48CE-812E-9DC7776209B6}" type="pres">
      <dgm:prSet presAssocID="{287F842D-5A76-4301-AD02-005A0FEE4E7C}" presName="level" presStyleLbl="node1" presStyleIdx="1" presStyleCnt="3">
        <dgm:presLayoutVars>
          <dgm:chMax val="1"/>
          <dgm:bulletEnabled val="1"/>
        </dgm:presLayoutVars>
      </dgm:prSet>
      <dgm:spPr/>
    </dgm:pt>
    <dgm:pt modelId="{897886E9-C6F3-43A1-A239-1F3FA4200BC3}" type="pres">
      <dgm:prSet presAssocID="{287F842D-5A76-4301-AD02-005A0FEE4E7C}" presName="levelTx" presStyleLbl="revTx" presStyleIdx="0" presStyleCnt="0">
        <dgm:presLayoutVars>
          <dgm:chMax val="1"/>
          <dgm:bulletEnabled val="1"/>
        </dgm:presLayoutVars>
      </dgm:prSet>
      <dgm:spPr/>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2" presStyleCnt="3">
        <dgm:presLayoutVars>
          <dgm:chMax val="1"/>
          <dgm:bulletEnabled val="1"/>
        </dgm:presLayoutVars>
      </dgm:prSet>
      <dgm:spPr/>
    </dgm:pt>
    <dgm:pt modelId="{D9326F3D-716F-4200-A4F0-6415ACFC6704}" type="pres">
      <dgm:prSet presAssocID="{872722B2-D744-497F-93AE-25123C218E7F}" presName="levelTx" presStyleLbl="revTx" presStyleIdx="0" presStyleCnt="0">
        <dgm:presLayoutVars>
          <dgm:chMax val="1"/>
          <dgm:bulletEnabled val="1"/>
        </dgm:presLayoutVars>
      </dgm:prSet>
      <dgm:spPr/>
    </dgm:pt>
  </dgm:ptLst>
  <dgm:cxnLst>
    <dgm:cxn modelId="{24389104-7B76-4855-B1D9-32421DB80E9B}" type="presOf" srcId="{C0E5D81F-8998-4EC0-946F-D76A704E7235}" destId="{F44EC7B4-2436-45DB-B065-E33CA8E4FC7A}" srcOrd="0" destOrd="0" presId="urn:microsoft.com/office/officeart/2005/8/layout/pyramid1"/>
    <dgm:cxn modelId="{B3345712-957F-4340-9302-C75315A392F1}" srcId="{C0E5D81F-8998-4EC0-946F-D76A704E7235}" destId="{CBE5E783-2502-4DC0-B21E-193834BE6AE9}" srcOrd="0" destOrd="0" parTransId="{88C9108B-151B-4EEB-98C2-304EB08147E0}" sibTransId="{0ABA693C-C114-4912-A689-25B49BD57AC2}"/>
    <dgm:cxn modelId="{9CD1A840-2373-48E4-BCA1-826EDA6D5DF5}" type="presOf" srcId="{287F842D-5A76-4301-AD02-005A0FEE4E7C}" destId="{88991A4F-5294-48CE-812E-9DC7776209B6}" srcOrd="0" destOrd="0" presId="urn:microsoft.com/office/officeart/2005/8/layout/pyramid1"/>
    <dgm:cxn modelId="{A6C7345E-5235-41D6-B74E-FA41161CE15D}" type="presOf" srcId="{CBE5E783-2502-4DC0-B21E-193834BE6AE9}" destId="{48991D6F-4B42-4C51-848E-404FC43D4E4A}" srcOrd="1" destOrd="0" presId="urn:microsoft.com/office/officeart/2005/8/layout/pyramid1"/>
    <dgm:cxn modelId="{3C5F1064-71BB-4F36-994A-5E80BA8CE31F}" type="presOf" srcId="{872722B2-D744-497F-93AE-25123C218E7F}" destId="{B86F1253-6CFB-4333-8333-E215F240786E}" srcOrd="0" destOrd="0" presId="urn:microsoft.com/office/officeart/2005/8/layout/pyramid1"/>
    <dgm:cxn modelId="{8FE25C6C-F5C5-444B-8405-B55315199127}" type="presOf" srcId="{287F842D-5A76-4301-AD02-005A0FEE4E7C}" destId="{897886E9-C6F3-43A1-A239-1F3FA4200BC3}" srcOrd="1" destOrd="0" presId="urn:microsoft.com/office/officeart/2005/8/layout/pyramid1"/>
    <dgm:cxn modelId="{BECBA072-AF0E-4515-A9B0-E4E59CD8D2C2}" srcId="{C0E5D81F-8998-4EC0-946F-D76A704E7235}" destId="{872722B2-D744-497F-93AE-25123C218E7F}" srcOrd="2" destOrd="0" parTransId="{955DE15B-0345-4035-B113-750DFB8F0DB7}" sibTransId="{1AD96314-1DEA-4271-8FA3-F72ECD216667}"/>
    <dgm:cxn modelId="{ECF2305A-F01C-45F5-84CD-E6B1C1F296A6}" type="presOf" srcId="{CBE5E783-2502-4DC0-B21E-193834BE6AE9}" destId="{8787AFFE-B400-4F50-978B-DF1DA1851314}" srcOrd="0" destOrd="0" presId="urn:microsoft.com/office/officeart/2005/8/layout/pyramid1"/>
    <dgm:cxn modelId="{24B2C78E-EF8D-4A5A-BE6C-8E6B0FD88848}" type="presOf" srcId="{872722B2-D744-497F-93AE-25123C218E7F}" destId="{D9326F3D-716F-4200-A4F0-6415ACFC6704}" srcOrd="1" destOrd="0" presId="urn:microsoft.com/office/officeart/2005/8/layout/pyramid1"/>
    <dgm:cxn modelId="{28E8019A-8A39-4AF1-916A-A60159891AD2}" srcId="{C0E5D81F-8998-4EC0-946F-D76A704E7235}" destId="{287F842D-5A76-4301-AD02-005A0FEE4E7C}" srcOrd="1" destOrd="0" parTransId="{BB410D69-B4BF-4625-8D65-71C809182177}" sibTransId="{4152A76F-0850-4E7C-BBAD-A6A74F403187}"/>
    <dgm:cxn modelId="{6FF183E2-65D2-42B5-9693-60E7C4F0F98A}" type="presParOf" srcId="{F44EC7B4-2436-45DB-B065-E33CA8E4FC7A}" destId="{8DE5B69D-8599-4FD8-BA3F-1D9CFF7E13D0}" srcOrd="0" destOrd="0" presId="urn:microsoft.com/office/officeart/2005/8/layout/pyramid1"/>
    <dgm:cxn modelId="{6057CB0E-7991-48F4-A385-DEA2D3F3B0DD}" type="presParOf" srcId="{8DE5B69D-8599-4FD8-BA3F-1D9CFF7E13D0}" destId="{8787AFFE-B400-4F50-978B-DF1DA1851314}" srcOrd="0" destOrd="0" presId="urn:microsoft.com/office/officeart/2005/8/layout/pyramid1"/>
    <dgm:cxn modelId="{46D17CF0-1DC4-468C-A08C-6BDC367C2938}" type="presParOf" srcId="{8DE5B69D-8599-4FD8-BA3F-1D9CFF7E13D0}" destId="{48991D6F-4B42-4C51-848E-404FC43D4E4A}" srcOrd="1" destOrd="0" presId="urn:microsoft.com/office/officeart/2005/8/layout/pyramid1"/>
    <dgm:cxn modelId="{09E81CBE-51D8-470E-A88D-CF4FA281278A}" type="presParOf" srcId="{F44EC7B4-2436-45DB-B065-E33CA8E4FC7A}" destId="{37312E1E-660A-432D-873A-BA2965ACC5D7}" srcOrd="1" destOrd="0" presId="urn:microsoft.com/office/officeart/2005/8/layout/pyramid1"/>
    <dgm:cxn modelId="{D3AB0E55-2193-4271-972A-9179A188DF95}" type="presParOf" srcId="{37312E1E-660A-432D-873A-BA2965ACC5D7}" destId="{88991A4F-5294-48CE-812E-9DC7776209B6}" srcOrd="0" destOrd="0" presId="urn:microsoft.com/office/officeart/2005/8/layout/pyramid1"/>
    <dgm:cxn modelId="{D1373315-C01A-4C73-89E3-90B742E1EB0B}" type="presParOf" srcId="{37312E1E-660A-432D-873A-BA2965ACC5D7}" destId="{897886E9-C6F3-43A1-A239-1F3FA4200BC3}" srcOrd="1" destOrd="0" presId="urn:microsoft.com/office/officeart/2005/8/layout/pyramid1"/>
    <dgm:cxn modelId="{6A9F3DEF-8460-473F-8475-4F31F4D7247E}" type="presParOf" srcId="{F44EC7B4-2436-45DB-B065-E33CA8E4FC7A}" destId="{3C3DE3DE-53D8-45D6-B02B-03780CCC98E3}" srcOrd="2" destOrd="0" presId="urn:microsoft.com/office/officeart/2005/8/layout/pyramid1"/>
    <dgm:cxn modelId="{F8C112AD-96E3-415C-829B-E28E91036794}" type="presParOf" srcId="{3C3DE3DE-53D8-45D6-B02B-03780CCC98E3}" destId="{B86F1253-6CFB-4333-8333-E215F240786E}" srcOrd="0" destOrd="0" presId="urn:microsoft.com/office/officeart/2005/8/layout/pyramid1"/>
    <dgm:cxn modelId="{2C0363E8-A789-4330-979E-D0EE81BD4091}" type="presParOf" srcId="{3C3DE3DE-53D8-45D6-B02B-03780CCC98E3}" destId="{D9326F3D-716F-4200-A4F0-6415ACFC670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AFFE-B400-4F50-978B-DF1DA1851314}">
      <dsp:nvSpPr>
        <dsp:cNvPr id="0" name=""/>
        <dsp:cNvSpPr/>
      </dsp:nvSpPr>
      <dsp:spPr>
        <a:xfrm>
          <a:off x="774894" y="0"/>
          <a:ext cx="774894" cy="744391"/>
        </a:xfrm>
        <a:prstGeom prst="trapezoid">
          <a:avLst>
            <a:gd name="adj" fmla="val 52049"/>
          </a:avLst>
        </a:prstGeom>
        <a:solidFill>
          <a:schemeClr val="accent2"/>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100000"/>
            </a:lnSpc>
            <a:spcBef>
              <a:spcPct val="0"/>
            </a:spcBef>
            <a:spcAft>
              <a:spcPts val="0"/>
            </a:spcAft>
            <a:buNone/>
          </a:pPr>
          <a:endParaRPr lang="en-US" sz="800" b="1" kern="1200" dirty="0">
            <a:solidFill>
              <a:schemeClr val="tx1"/>
            </a:solidFill>
            <a:latin typeface="+mn-lt"/>
          </a:endParaRPr>
        </a:p>
        <a:p>
          <a:pPr marL="0" lvl="0" indent="0" algn="ctr" defTabSz="355600">
            <a:lnSpc>
              <a:spcPct val="100000"/>
            </a:lnSpc>
            <a:spcBef>
              <a:spcPct val="0"/>
            </a:spcBef>
            <a:spcAft>
              <a:spcPts val="0"/>
            </a:spcAft>
            <a:buNone/>
          </a:pPr>
          <a:endParaRPr lang="en-US" sz="800" b="1" kern="1200" dirty="0">
            <a:solidFill>
              <a:schemeClr val="tx1"/>
            </a:solidFill>
            <a:latin typeface="+mn-lt"/>
          </a:endParaRPr>
        </a:p>
        <a:p>
          <a:pPr marL="0" lvl="0" indent="0" algn="ctr" defTabSz="355600">
            <a:lnSpc>
              <a:spcPct val="100000"/>
            </a:lnSpc>
            <a:spcBef>
              <a:spcPct val="0"/>
            </a:spcBef>
            <a:spcAft>
              <a:spcPts val="0"/>
            </a:spcAft>
            <a:buNone/>
          </a:pPr>
          <a:r>
            <a:rPr lang="en-US" sz="800" b="1" kern="1200" dirty="0">
              <a:solidFill>
                <a:schemeClr val="tx1"/>
              </a:solidFill>
              <a:latin typeface="+mn-lt"/>
            </a:rPr>
            <a:t>Direct Exposure</a:t>
          </a:r>
        </a:p>
      </dsp:txBody>
      <dsp:txXfrm>
        <a:off x="774894" y="0"/>
        <a:ext cx="774894" cy="744391"/>
      </dsp:txXfrm>
    </dsp:sp>
    <dsp:sp modelId="{88991A4F-5294-48CE-812E-9DC7776209B6}">
      <dsp:nvSpPr>
        <dsp:cNvPr id="0" name=""/>
        <dsp:cNvSpPr/>
      </dsp:nvSpPr>
      <dsp:spPr>
        <a:xfrm>
          <a:off x="387447" y="744391"/>
          <a:ext cx="1549788" cy="744391"/>
        </a:xfrm>
        <a:prstGeom prst="trapezoid">
          <a:avLst>
            <a:gd name="adj" fmla="val 52049"/>
          </a:avLst>
        </a:prstGeom>
        <a:solidFill>
          <a:schemeClr val="accent5"/>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100000"/>
            </a:lnSpc>
            <a:spcBef>
              <a:spcPct val="0"/>
            </a:spcBef>
            <a:spcAft>
              <a:spcPts val="0"/>
            </a:spcAft>
            <a:buNone/>
          </a:pPr>
          <a:r>
            <a:rPr lang="en-US" sz="800" b="1" kern="1200" dirty="0">
              <a:solidFill>
                <a:schemeClr val="bg1"/>
              </a:solidFill>
              <a:latin typeface="+mn-lt"/>
            </a:rPr>
            <a:t>Broader School Community</a:t>
          </a:r>
        </a:p>
      </dsp:txBody>
      <dsp:txXfrm>
        <a:off x="658659" y="744391"/>
        <a:ext cx="1007362" cy="744391"/>
      </dsp:txXfrm>
    </dsp:sp>
    <dsp:sp modelId="{B86F1253-6CFB-4333-8333-E215F240786E}">
      <dsp:nvSpPr>
        <dsp:cNvPr id="0" name=""/>
        <dsp:cNvSpPr/>
      </dsp:nvSpPr>
      <dsp:spPr>
        <a:xfrm>
          <a:off x="0" y="1488782"/>
          <a:ext cx="2324682" cy="744391"/>
        </a:xfrm>
        <a:prstGeom prst="trapezoid">
          <a:avLst>
            <a:gd name="adj" fmla="val 52049"/>
          </a:avLst>
        </a:prstGeom>
        <a:solidFill>
          <a:schemeClr val="accent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100000"/>
            </a:lnSpc>
            <a:spcBef>
              <a:spcPct val="0"/>
            </a:spcBef>
            <a:spcAft>
              <a:spcPts val="0"/>
            </a:spcAft>
            <a:buNone/>
          </a:pPr>
          <a:r>
            <a:rPr lang="en-US" sz="800" b="1" kern="1200" dirty="0">
              <a:solidFill>
                <a:schemeClr val="tx1"/>
              </a:solidFill>
              <a:latin typeface="+mn-lt"/>
            </a:rPr>
            <a:t>General Public</a:t>
          </a:r>
        </a:p>
      </dsp:txBody>
      <dsp:txXfrm>
        <a:off x="406819" y="1488782"/>
        <a:ext cx="1511043" cy="7443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10/27/2020</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10/27/2020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r>
              <a:rPr lang="en-US" dirty="0"/>
              <a:t>We provide District Leadership Forum partners with three pillars of service:</a:t>
            </a:r>
          </a:p>
          <a:p>
            <a:endParaRPr lang="en-US" dirty="0"/>
          </a:p>
          <a:p>
            <a:r>
              <a:rPr lang="en-US" dirty="0"/>
              <a:t>The core our practice is our National Best Practice research, in which we deploy a proprietary research methodology to identify the root drivers of major, systemic challenges in K-12 education, then identify innovative, proven, and replicable practices that will help your team to tackle each one of those root drivers to make meaningful progress against the larger issue.</a:t>
            </a:r>
          </a:p>
          <a:p>
            <a:endParaRPr lang="en-US" dirty="0"/>
          </a:p>
          <a:p>
            <a:r>
              <a:rPr lang="en-US" dirty="0"/>
              <a:t>But some issues are specific to your district’s unique needs, so we also provide tailored, on-demand research to help you make informed decisions and accelerate progress throughout the year</a:t>
            </a:r>
          </a:p>
          <a:p>
            <a:endParaRPr lang="en-US" dirty="0"/>
          </a:p>
          <a:p>
            <a:r>
              <a:rPr lang="en-US" dirty="0"/>
              <a:t>Last, but by no means least, we help districts to understand where they are with regard to key issues through comparing current practices with leading peers and reviewing plans to provide 3</a:t>
            </a:r>
            <a:r>
              <a:rPr lang="en-US" baseline="30000" dirty="0"/>
              <a:t>rd</a:t>
            </a:r>
            <a:r>
              <a:rPr lang="en-US" dirty="0"/>
              <a:t> party validation on key initiatives</a:t>
            </a:r>
          </a:p>
          <a:p>
            <a:endParaRPr lang="en-US" dirty="0"/>
          </a:p>
          <a:p>
            <a:r>
              <a:rPr lang="en-US" dirty="0"/>
              <a:t>Each of these pillars is wrapped in year-round implementation support, through consultative guidance, opportunities to workshop challenges with leaders from across the nation, and toolkits that provide step by step guidance to implement best practices with fidelity</a:t>
            </a:r>
          </a:p>
        </p:txBody>
      </p:sp>
      <p:sp>
        <p:nvSpPr>
          <p:cNvPr id="4" name="TextBox 3"/>
          <p:cNvSpPr txBox="1"/>
          <p:nvPr>
            <p:custDataLst>
              <p:tags r:id="rId1"/>
            </p:custDataLst>
          </p:nvPr>
        </p:nvSpPr>
        <p:spPr>
          <a:xfrm>
            <a:off x="0" y="0"/>
            <a:ext cx="3810000" cy="255134"/>
          </a:xfrm>
          <a:prstGeom prst="rect">
            <a:avLst/>
          </a:prstGeom>
          <a:noFill/>
        </p:spPr>
        <p:txBody>
          <a:bodyPr vert="horz" rtlCol="0">
            <a:spAutoFit/>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166727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97631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423678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52900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20382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1069715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eab.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0"/>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9"/>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4" r:id="rId4"/>
    <p:sldLayoutId id="2147483657" r:id="rId5"/>
    <p:sldLayoutId id="2147483658"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lumbian.com/news/2020/aug/04/ridgefield-voters-say-no-to-40-5-million-school-bond/" TargetMode="External"/><Relationship Id="rId2" Type="http://schemas.openxmlformats.org/officeDocument/2006/relationships/hyperlink" Target="https://www.civisanalytics.com/blog/covid-19-impact-on-the-american-population/" TargetMode="Externa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3.png"/><Relationship Id="rId4" Type="http://schemas.openxmlformats.org/officeDocument/2006/relationships/hyperlink" Target="https://www.mprnews.org/story/2020/08/12/interest-in-homeschooling-has-exploded-amid-pandemi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ww.netsmartzkids.org/" TargetMode="External"/><Relationship Id="rId3" Type="http://schemas.openxmlformats.org/officeDocument/2006/relationships/image" Target="../media/image52.png"/><Relationship Id="rId7" Type="http://schemas.openxmlformats.org/officeDocument/2006/relationships/hyperlink" Target="https://bootcamp.berkeley.edu/blog/cybersecurity-in-education-what-teachers-parents-and-students-should-know/#cybersecurity-at-home" TargetMode="External"/><Relationship Id="rId2" Type="http://schemas.openxmlformats.org/officeDocument/2006/relationships/hyperlink" Target="https://edtechmagazine.com/higher/article/2020/07/it-investments-securing-future-higher-education" TargetMode="External"/><Relationship Id="rId1" Type="http://schemas.openxmlformats.org/officeDocument/2006/relationships/slideLayout" Target="../slideLayouts/slideLayout7.xml"/><Relationship Id="rId6" Type="http://schemas.openxmlformats.org/officeDocument/2006/relationships/hyperlink" Target="https://www.connectsafely.org/quickguides/" TargetMode="External"/><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hyperlink" Target="https://www.pbs.org/wgbh/nova/labs/lab/cybe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hyperlink" Target="https://k12cybersecure.com/wp-content/uploads/2020/03/K12Cybersecurity2019YearinReview.pdf" TargetMode="External"/><Relationship Id="rId7"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hyperlink" Target="https://eab.com/research/it/resource/comprehensive-vendor-rfi-template/" TargetMode="External"/><Relationship Id="rId4" Type="http://schemas.openxmlformats.org/officeDocument/2006/relationships/hyperlink" Target="https://library.educause.edu/resources/2020/4/higher-education-community-vendor-assessment-toolkit#tool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eab.com/research/it/toolkit/it-breach-preparation-and-response-toolkit/" TargetMode="Externa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hyperlink" Target="https://www.esboces.org/cms/lib/NY01914091/Centricity/Domain/440/Incident%20Response%20Plan%20Template.6.5.19.pdf" TargetMode="Externa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hyperlink" Target="https://www.securityinfowatch.com/cybersecurity/article/21154909/how-to-secure-k12-remote-learning-in-the-midst-of-a-pandemic" TargetMode="External"/><Relationship Id="rId2" Type="http://schemas.openxmlformats.org/officeDocument/2006/relationships/hyperlink" Target="https://www.commonsensemedia.org/sites/default/files/uploads/research/2019-educator-census-inside-the-21st-century-classroom_1.pdf" TargetMode="Externa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usatoday.com/story/news/investigations/2020/08/09/schools-cite-hipaa-hide-coronavirus-numbers-they-cant-do-that/3323986001/"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8.png"/><Relationship Id="rId4" Type="http://schemas.openxmlformats.org/officeDocument/2006/relationships/diagramLayout" Target="../diagrams/layout1.xml"/><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1.png"/><Relationship Id="rId5" Type="http://schemas.microsoft.com/office/2007/relationships/hdphoto" Target="../media/hdphoto4.wdp"/><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image" Target="../media/image35.png"/><Relationship Id="rId1" Type="http://schemas.openxmlformats.org/officeDocument/2006/relationships/tags" Target="../tags/tag22.xml"/><Relationship Id="rId6" Type="http://schemas.openxmlformats.org/officeDocument/2006/relationships/image" Target="../media/image13.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emma-assets.s3.amazonaws.com/paqab/a374fab1f9ffe966c45d7894115f6fcc/060920_COVID_19_Survey_Report_2020_final.pdf?utm_source=EdSurgeInnovate&amp;utm_medium=email&amp;utm_campaign=07-15-20&amp;mkt_tok=eyJpIjoiWVdRMk9UVXdabU5qWW1RdyIsInQiOiI0cllrbHJIb0hcL1k1b1NQelRqelc2YTVyVGFPYjVRUGhhQ3RGSk5VY1wvczVOVW55Tm1LcWd6akVmYlplTVppOGhrUVRNRW9PU3BWOExRT3IyS1VSWFVrQytGMHBUakE5cmZEcExISk0xMXBPVENDT2ZXclpRd2ZcL2xya2NTZXpIbCJ9" TargetMode="External"/><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s://www.gao.gov/assets/710/709375.pdf" TargetMode="External"/><Relationship Id="rId10" Type="http://schemas.openxmlformats.org/officeDocument/2006/relationships/image" Target="../media/image44.png"/><Relationship Id="rId4" Type="http://schemas.openxmlformats.org/officeDocument/2006/relationships/hyperlink" Target="https://www.cosn.org/sites/default/files/CoSNs%202018%202019%20Annual%20Infrastructure%20Survey%20Report%20final_0.pdf" TargetMode="Externa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43.png"/><Relationship Id="rId3" Type="http://schemas.openxmlformats.org/officeDocument/2006/relationships/hyperlink" Target="https://www.microsoft.com/en-us/wdsi/threats" TargetMode="External"/><Relationship Id="rId7" Type="http://schemas.openxmlformats.org/officeDocument/2006/relationships/image" Target="../media/image47.png"/><Relationship Id="rId12" Type="http://schemas.openxmlformats.org/officeDocument/2006/relationships/image" Target="../media/image44.png"/><Relationship Id="rId2" Type="http://schemas.openxmlformats.org/officeDocument/2006/relationships/hyperlink" Target="https://blog.checkpoint.com/2020/09/01/tips-for-protecting-your-kids-from-security-threats-as-they-go-back-to-school/" TargetMode="Externa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0.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hyperlink" Target="https://www.politico.com/newsletters/weekly-education-coronavirus-special-edition/2020/09/21/hacking-the-classroom-790495" TargetMode="External"/><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0148-F77B-45F2-A64D-37CFD18B8F04}"/>
              </a:ext>
            </a:extLst>
          </p:cNvPr>
          <p:cNvSpPr>
            <a:spLocks noGrp="1"/>
          </p:cNvSpPr>
          <p:nvPr>
            <p:ph type="title"/>
          </p:nvPr>
        </p:nvSpPr>
        <p:spPr/>
        <p:txBody>
          <a:bodyPr/>
          <a:lstStyle/>
          <a:p>
            <a:r>
              <a:rPr lang="en-US" dirty="0"/>
              <a:t>Cybersecurity in the COVID-19 Era</a:t>
            </a:r>
          </a:p>
        </p:txBody>
      </p:sp>
      <p:sp>
        <p:nvSpPr>
          <p:cNvPr id="3" name="Text Placeholder 2">
            <a:extLst>
              <a:ext uri="{FF2B5EF4-FFF2-40B4-BE49-F238E27FC236}">
                <a16:creationId xmlns:a16="http://schemas.microsoft.com/office/drawing/2014/main" id="{C7A3106E-F162-42A8-A311-6D218A26EFCB}"/>
              </a:ext>
            </a:extLst>
          </p:cNvPr>
          <p:cNvSpPr>
            <a:spLocks noGrp="1"/>
          </p:cNvSpPr>
          <p:nvPr>
            <p:ph type="body" sz="quarter" idx="13"/>
          </p:nvPr>
        </p:nvSpPr>
        <p:spPr>
          <a:xfrm>
            <a:off x="812800" y="3020406"/>
            <a:ext cx="3796675" cy="338554"/>
          </a:xfrm>
        </p:spPr>
        <p:txBody>
          <a:bodyPr/>
          <a:lstStyle/>
          <a:p>
            <a:r>
              <a:rPr lang="en-US" dirty="0"/>
              <a:t>How Chief Technology Officers and Superintendents Can Keep Up with Evolving Threats</a:t>
            </a:r>
          </a:p>
        </p:txBody>
      </p:sp>
      <p:sp>
        <p:nvSpPr>
          <p:cNvPr id="4" name="Text Placeholder 3">
            <a:extLst>
              <a:ext uri="{FF2B5EF4-FFF2-40B4-BE49-F238E27FC236}">
                <a16:creationId xmlns:a16="http://schemas.microsoft.com/office/drawing/2014/main" id="{D754D802-525E-4644-98D2-5AC9036B203F}"/>
              </a:ext>
            </a:extLst>
          </p:cNvPr>
          <p:cNvSpPr>
            <a:spLocks noGrp="1"/>
          </p:cNvSpPr>
          <p:nvPr>
            <p:ph type="body" sz="quarter" idx="14"/>
          </p:nvPr>
        </p:nvSpPr>
        <p:spPr/>
        <p:txBody>
          <a:bodyPr/>
          <a:lstStyle/>
          <a:p>
            <a:r>
              <a:rPr lang="en-US" dirty="0"/>
              <a:t>District Leadership Forum</a:t>
            </a:r>
          </a:p>
        </p:txBody>
      </p:sp>
    </p:spTree>
    <p:extLst>
      <p:ext uri="{BB962C8B-B14F-4D97-AF65-F5344CB8AC3E}">
        <p14:creationId xmlns:p14="http://schemas.microsoft.com/office/powerpoint/2010/main" val="154466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85CF552-583F-43AE-82F6-35F056E30FD2}"/>
              </a:ext>
            </a:extLst>
          </p:cNvPr>
          <p:cNvCxnSpPr>
            <a:cxnSpLocks/>
          </p:cNvCxnSpPr>
          <p:nvPr/>
        </p:nvCxnSpPr>
        <p:spPr bwMode="gray">
          <a:xfrm flipV="1">
            <a:off x="3761820" y="1202586"/>
            <a:ext cx="1300150" cy="2010556"/>
          </a:xfrm>
          <a:prstGeom prst="line">
            <a:avLst/>
          </a:prstGeom>
          <a:ln w="19050" cap="rnd">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C29ABA3-C364-4FA5-B988-61AACFEF07A6}"/>
              </a:ext>
            </a:extLst>
          </p:cNvPr>
          <p:cNvCxnSpPr>
            <a:cxnSpLocks/>
          </p:cNvCxnSpPr>
          <p:nvPr/>
        </p:nvCxnSpPr>
        <p:spPr bwMode="gray">
          <a:xfrm>
            <a:off x="1203970" y="1161487"/>
            <a:ext cx="1379009" cy="1980813"/>
          </a:xfrm>
          <a:prstGeom prst="line">
            <a:avLst/>
          </a:prstGeom>
          <a:ln w="19050" cap="rnd">
            <a:solidFill>
              <a:schemeClr val="accent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EE4D4F17-BCAE-4B75-B223-B4704F889F15}"/>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ABBDC04-FC97-4B0E-987E-E83B96A06E04}"/>
              </a:ext>
            </a:extLst>
          </p:cNvPr>
          <p:cNvSpPr>
            <a:spLocks noGrp="1"/>
          </p:cNvSpPr>
          <p:nvPr>
            <p:ph type="title"/>
          </p:nvPr>
        </p:nvSpPr>
        <p:spPr>
          <a:xfrm>
            <a:off x="280194" y="317005"/>
            <a:ext cx="5926642" cy="249299"/>
          </a:xfrm>
        </p:spPr>
        <p:txBody>
          <a:bodyPr/>
          <a:lstStyle/>
          <a:p>
            <a:r>
              <a:rPr lang="en-US" dirty="0"/>
              <a:t>Consequences of Attack Higher Than Ever Before</a:t>
            </a:r>
          </a:p>
        </p:txBody>
      </p:sp>
      <p:sp>
        <p:nvSpPr>
          <p:cNvPr id="4" name="Text Placeholder 3">
            <a:extLst>
              <a:ext uri="{FF2B5EF4-FFF2-40B4-BE49-F238E27FC236}">
                <a16:creationId xmlns:a16="http://schemas.microsoft.com/office/drawing/2014/main" id="{F25884B4-0199-4EE0-8EFA-941F35CE7F10}"/>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E053FDE7-F1F7-4CA2-98A6-5B54FF681523}"/>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1C3DC959-ADEA-4EE3-A8A6-BBEA3D80840C}"/>
              </a:ext>
            </a:extLst>
          </p:cNvPr>
          <p:cNvSpPr>
            <a:spLocks noGrp="1"/>
          </p:cNvSpPr>
          <p:nvPr>
            <p:ph type="body" sz="quarter" idx="18"/>
          </p:nvPr>
        </p:nvSpPr>
        <p:spPr>
          <a:xfrm>
            <a:off x="3429000" y="4446657"/>
            <a:ext cx="2971800" cy="353943"/>
          </a:xfrm>
        </p:spPr>
        <p:txBody>
          <a:bodyPr/>
          <a:lstStyle/>
          <a:p>
            <a:r>
              <a:rPr lang="en-US" dirty="0"/>
              <a:t>Sources: </a:t>
            </a:r>
            <a:r>
              <a:rPr lang="en-US" dirty="0" err="1"/>
              <a:t>Civis</a:t>
            </a:r>
            <a:r>
              <a:rPr lang="en-US" dirty="0"/>
              <a:t> Research, </a:t>
            </a:r>
            <a:r>
              <a:rPr lang="en-US" i="1" dirty="0">
                <a:hlinkClick r:id="rId2"/>
              </a:rPr>
              <a:t>Gates Foundation COVID-19 Tracker Analysis</a:t>
            </a:r>
            <a:r>
              <a:rPr lang="en-US" i="1" dirty="0"/>
              <a:t>, </a:t>
            </a:r>
            <a:r>
              <a:rPr lang="en-US" dirty="0"/>
              <a:t>2020; </a:t>
            </a:r>
            <a:r>
              <a:rPr lang="en-US" dirty="0" err="1"/>
              <a:t>Heffernana</a:t>
            </a:r>
            <a:r>
              <a:rPr lang="en-US" dirty="0"/>
              <a:t>, J., </a:t>
            </a:r>
            <a:r>
              <a:rPr lang="en-US" i="1" dirty="0">
                <a:hlinkClick r:id="rId3"/>
              </a:rPr>
              <a:t>Ridgefield voters say no to $40.5 million school bond</a:t>
            </a:r>
            <a:r>
              <a:rPr lang="en-US" dirty="0"/>
              <a:t>, 2020; Mission, Kan</a:t>
            </a:r>
            <a:r>
              <a:rPr lang="en-US" i="1" dirty="0"/>
              <a:t>., </a:t>
            </a:r>
            <a:r>
              <a:rPr lang="en-US" i="1" dirty="0">
                <a:hlinkClick r:id="rId4"/>
              </a:rPr>
              <a:t>Interest in homeschooling has ‘exploded’ amid pandemic</a:t>
            </a:r>
            <a:r>
              <a:rPr lang="en-US" dirty="0"/>
              <a:t>, 2020; EAB interviews &amp; analysis.</a:t>
            </a:r>
            <a:endParaRPr lang="en-US" i="1" dirty="0"/>
          </a:p>
        </p:txBody>
      </p:sp>
      <p:sp>
        <p:nvSpPr>
          <p:cNvPr id="7" name="TextBox 6">
            <a:extLst>
              <a:ext uri="{FF2B5EF4-FFF2-40B4-BE49-F238E27FC236}">
                <a16:creationId xmlns:a16="http://schemas.microsoft.com/office/drawing/2014/main" id="{4516E3F9-F2DD-4B82-8058-59D6D086173B}"/>
              </a:ext>
            </a:extLst>
          </p:cNvPr>
          <p:cNvSpPr txBox="1"/>
          <p:nvPr/>
        </p:nvSpPr>
        <p:spPr>
          <a:xfrm>
            <a:off x="236938" y="1798477"/>
            <a:ext cx="1346807" cy="307777"/>
          </a:xfrm>
          <a:prstGeom prst="rect">
            <a:avLst/>
          </a:prstGeom>
          <a:noFill/>
        </p:spPr>
        <p:txBody>
          <a:bodyPr wrap="square" lIns="0" tIns="0" rIns="0" bIns="0" rtlCol="0">
            <a:spAutoFit/>
          </a:bodyPr>
          <a:lstStyle/>
          <a:p>
            <a:pPr>
              <a:spcBef>
                <a:spcPts val="500"/>
              </a:spcBef>
            </a:pPr>
            <a:r>
              <a:rPr lang="en-US" sz="1000" b="1" dirty="0"/>
              <a:t>Total Halt to School Operations</a:t>
            </a:r>
          </a:p>
        </p:txBody>
      </p:sp>
      <p:sp>
        <p:nvSpPr>
          <p:cNvPr id="34" name="TextBox 33">
            <a:extLst>
              <a:ext uri="{FF2B5EF4-FFF2-40B4-BE49-F238E27FC236}">
                <a16:creationId xmlns:a16="http://schemas.microsoft.com/office/drawing/2014/main" id="{985723F6-99D6-4216-AE1C-0AC88963D397}"/>
              </a:ext>
            </a:extLst>
          </p:cNvPr>
          <p:cNvSpPr txBox="1"/>
          <p:nvPr/>
        </p:nvSpPr>
        <p:spPr>
          <a:xfrm>
            <a:off x="2088488" y="1311406"/>
            <a:ext cx="2319855" cy="153888"/>
          </a:xfrm>
          <a:prstGeom prst="rect">
            <a:avLst/>
          </a:prstGeom>
          <a:noFill/>
        </p:spPr>
        <p:txBody>
          <a:bodyPr wrap="square" lIns="0" tIns="0" rIns="0" bIns="0" rtlCol="0">
            <a:spAutoFit/>
          </a:bodyPr>
          <a:lstStyle/>
          <a:p>
            <a:pPr>
              <a:spcBef>
                <a:spcPts val="500"/>
              </a:spcBef>
            </a:pPr>
            <a:r>
              <a:rPr lang="en-US" sz="1000" b="1" dirty="0"/>
              <a:t>Decreased Community Trust</a:t>
            </a:r>
          </a:p>
        </p:txBody>
      </p:sp>
      <p:pic>
        <p:nvPicPr>
          <p:cNvPr id="36" name="Picture 35" descr="Icon&#10;&#10;Description automatically generated">
            <a:extLst>
              <a:ext uri="{FF2B5EF4-FFF2-40B4-BE49-F238E27FC236}">
                <a16:creationId xmlns:a16="http://schemas.microsoft.com/office/drawing/2014/main" id="{FF5D614C-7928-4607-A747-4E2A0085F169}"/>
              </a:ext>
            </a:extLst>
          </p:cNvPr>
          <p:cNvPicPr>
            <a:picLocks noChangeAspect="1"/>
          </p:cNvPicPr>
          <p:nvPr/>
        </p:nvPicPr>
        <p:blipFill>
          <a:blip r:embed="rId5"/>
          <a:stretch>
            <a:fillRect/>
          </a:stretch>
        </p:blipFill>
        <p:spPr>
          <a:xfrm>
            <a:off x="263462" y="2957987"/>
            <a:ext cx="353263" cy="292031"/>
          </a:xfrm>
          <a:prstGeom prst="rect">
            <a:avLst/>
          </a:prstGeom>
        </p:spPr>
      </p:pic>
      <p:sp>
        <p:nvSpPr>
          <p:cNvPr id="37" name="TextBox 36">
            <a:extLst>
              <a:ext uri="{FF2B5EF4-FFF2-40B4-BE49-F238E27FC236}">
                <a16:creationId xmlns:a16="http://schemas.microsoft.com/office/drawing/2014/main" id="{E423BCA2-650D-48FF-9245-B67830138B5F}"/>
              </a:ext>
            </a:extLst>
          </p:cNvPr>
          <p:cNvSpPr txBox="1"/>
          <p:nvPr/>
        </p:nvSpPr>
        <p:spPr>
          <a:xfrm>
            <a:off x="692928" y="2908212"/>
            <a:ext cx="1662345" cy="415498"/>
          </a:xfrm>
          <a:prstGeom prst="rect">
            <a:avLst/>
          </a:prstGeom>
          <a:noFill/>
        </p:spPr>
        <p:txBody>
          <a:bodyPr wrap="square" lIns="0" tIns="0" rIns="0" bIns="0" rtlCol="0">
            <a:spAutoFit/>
          </a:bodyPr>
          <a:lstStyle/>
          <a:p>
            <a:pPr>
              <a:spcBef>
                <a:spcPts val="500"/>
              </a:spcBef>
            </a:pPr>
            <a:r>
              <a:rPr lang="en-US" sz="900" dirty="0"/>
              <a:t>Dependence on tech to keep schools open </a:t>
            </a:r>
            <a:r>
              <a:rPr lang="en-US" sz="900" b="1" dirty="0"/>
              <a:t>incentivizes</a:t>
            </a:r>
            <a:r>
              <a:rPr lang="en-US" sz="900" dirty="0"/>
              <a:t> </a:t>
            </a:r>
            <a:r>
              <a:rPr lang="en-US" sz="900" b="1" dirty="0"/>
              <a:t>ransomware attackers</a:t>
            </a:r>
            <a:endParaRPr lang="en-US" sz="900" dirty="0"/>
          </a:p>
        </p:txBody>
      </p:sp>
      <p:sp>
        <p:nvSpPr>
          <p:cNvPr id="44" name="TextBox 43">
            <a:extLst>
              <a:ext uri="{FF2B5EF4-FFF2-40B4-BE49-F238E27FC236}">
                <a16:creationId xmlns:a16="http://schemas.microsoft.com/office/drawing/2014/main" id="{BF628DC2-8007-4C23-A920-CDAA67CAF031}"/>
              </a:ext>
            </a:extLst>
          </p:cNvPr>
          <p:cNvSpPr txBox="1"/>
          <p:nvPr/>
        </p:nvSpPr>
        <p:spPr>
          <a:xfrm>
            <a:off x="2784325" y="1584119"/>
            <a:ext cx="1507832" cy="276999"/>
          </a:xfrm>
          <a:prstGeom prst="rect">
            <a:avLst/>
          </a:prstGeom>
          <a:noFill/>
        </p:spPr>
        <p:txBody>
          <a:bodyPr wrap="square" lIns="0" tIns="0" rIns="0" bIns="0" rtlCol="0">
            <a:spAutoFit/>
          </a:bodyPr>
          <a:lstStyle/>
          <a:p>
            <a:pPr>
              <a:spcBef>
                <a:spcPts val="500"/>
              </a:spcBef>
            </a:pPr>
            <a:r>
              <a:rPr lang="en-US" sz="900" dirty="0"/>
              <a:t>more inquiries in National Home School Association </a:t>
            </a:r>
          </a:p>
        </p:txBody>
      </p:sp>
      <p:sp>
        <p:nvSpPr>
          <p:cNvPr id="45" name="TextBox 44">
            <a:extLst>
              <a:ext uri="{FF2B5EF4-FFF2-40B4-BE49-F238E27FC236}">
                <a16:creationId xmlns:a16="http://schemas.microsoft.com/office/drawing/2014/main" id="{5E317523-B5E2-4BEE-BF2F-E3A2B5726E3D}"/>
              </a:ext>
            </a:extLst>
          </p:cNvPr>
          <p:cNvSpPr txBox="1"/>
          <p:nvPr/>
        </p:nvSpPr>
        <p:spPr>
          <a:xfrm>
            <a:off x="2006393" y="1538637"/>
            <a:ext cx="670055" cy="369332"/>
          </a:xfrm>
          <a:prstGeom prst="rect">
            <a:avLst/>
          </a:prstGeom>
          <a:noFill/>
        </p:spPr>
        <p:txBody>
          <a:bodyPr wrap="none" lIns="0" tIns="0" rIns="0" bIns="0" rtlCol="0">
            <a:spAutoFit/>
          </a:bodyPr>
          <a:lstStyle/>
          <a:p>
            <a:pPr>
              <a:spcBef>
                <a:spcPts val="500"/>
              </a:spcBef>
            </a:pPr>
            <a:r>
              <a:rPr lang="en-US" sz="2400" dirty="0">
                <a:solidFill>
                  <a:schemeClr val="accent6"/>
                </a:solidFill>
                <a:latin typeface="+mj-lt"/>
              </a:rPr>
              <a:t>170x</a:t>
            </a:r>
          </a:p>
        </p:txBody>
      </p:sp>
      <p:sp>
        <p:nvSpPr>
          <p:cNvPr id="47" name="TextBox 46">
            <a:extLst>
              <a:ext uri="{FF2B5EF4-FFF2-40B4-BE49-F238E27FC236}">
                <a16:creationId xmlns:a16="http://schemas.microsoft.com/office/drawing/2014/main" id="{D2B64367-D438-46D8-9FBC-E9F8FFDF9905}"/>
              </a:ext>
            </a:extLst>
          </p:cNvPr>
          <p:cNvSpPr txBox="1"/>
          <p:nvPr/>
        </p:nvSpPr>
        <p:spPr>
          <a:xfrm>
            <a:off x="4607859" y="2298186"/>
            <a:ext cx="1512282" cy="864339"/>
          </a:xfrm>
          <a:prstGeom prst="rect">
            <a:avLst/>
          </a:prstGeom>
          <a:noFill/>
        </p:spPr>
        <p:txBody>
          <a:bodyPr wrap="square" lIns="0" tIns="0" rIns="0" bIns="0" rtlCol="0">
            <a:spAutoFit/>
          </a:bodyPr>
          <a:lstStyle/>
          <a:p>
            <a:pPr>
              <a:spcBef>
                <a:spcPts val="500"/>
              </a:spcBef>
            </a:pPr>
            <a:r>
              <a:rPr lang="en-US" sz="900" b="1" dirty="0"/>
              <a:t>“Our school bond failed by a 10% margin</a:t>
            </a:r>
            <a:r>
              <a:rPr lang="en-US" sz="900" dirty="0"/>
              <a:t>, and I think that’s reflective of the COVID environment.”</a:t>
            </a:r>
          </a:p>
          <a:p>
            <a:pPr algn="r">
              <a:spcBef>
                <a:spcPts val="500"/>
              </a:spcBef>
            </a:pPr>
            <a:r>
              <a:rPr lang="en-US" sz="800" dirty="0"/>
              <a:t>- School Board President, </a:t>
            </a:r>
            <a:br>
              <a:rPr lang="en-US" sz="800" dirty="0"/>
            </a:br>
            <a:r>
              <a:rPr lang="en-US" sz="800" dirty="0"/>
              <a:t>West Coast K-12 District</a:t>
            </a:r>
          </a:p>
        </p:txBody>
      </p:sp>
      <p:pic>
        <p:nvPicPr>
          <p:cNvPr id="65" name="Picture 64" descr="Icon&#10;&#10;Description automatically generated">
            <a:extLst>
              <a:ext uri="{FF2B5EF4-FFF2-40B4-BE49-F238E27FC236}">
                <a16:creationId xmlns:a16="http://schemas.microsoft.com/office/drawing/2014/main" id="{BCD67EFF-E541-4EA4-B19C-6DF9DCF8391E}"/>
              </a:ext>
            </a:extLst>
          </p:cNvPr>
          <p:cNvPicPr>
            <a:picLocks noChangeAspect="1"/>
          </p:cNvPicPr>
          <p:nvPr/>
        </p:nvPicPr>
        <p:blipFill>
          <a:blip r:embed="rId6"/>
          <a:stretch>
            <a:fillRect/>
          </a:stretch>
        </p:blipFill>
        <p:spPr>
          <a:xfrm>
            <a:off x="263462" y="2335612"/>
            <a:ext cx="356373" cy="338554"/>
          </a:xfrm>
          <a:prstGeom prst="rect">
            <a:avLst/>
          </a:prstGeom>
        </p:spPr>
      </p:pic>
      <p:sp>
        <p:nvSpPr>
          <p:cNvPr id="35" name="Oval 6">
            <a:extLst>
              <a:ext uri="{FF2B5EF4-FFF2-40B4-BE49-F238E27FC236}">
                <a16:creationId xmlns:a16="http://schemas.microsoft.com/office/drawing/2014/main" id="{3E8B8544-2907-4EAE-8DDA-E0B2895EB521}"/>
              </a:ext>
            </a:extLst>
          </p:cNvPr>
          <p:cNvSpPr/>
          <p:nvPr/>
        </p:nvSpPr>
        <p:spPr bwMode="gray">
          <a:xfrm>
            <a:off x="2130755" y="2990307"/>
            <a:ext cx="2029768" cy="1035010"/>
          </a:xfrm>
          <a:custGeom>
            <a:avLst/>
            <a:gdLst>
              <a:gd name="connsiteX0" fmla="*/ 2028752 w 2120192"/>
              <a:gd name="connsiteY0" fmla="*/ 1035010 h 1126450"/>
              <a:gd name="connsiteX1" fmla="*/ 1016 w 2120192"/>
              <a:gd name="connsiteY1" fmla="*/ 1035010 h 1126450"/>
              <a:gd name="connsiteX2" fmla="*/ 0 w 2120192"/>
              <a:gd name="connsiteY2" fmla="*/ 1014884 h 1126450"/>
              <a:gd name="connsiteX3" fmla="*/ 1014884 w 2120192"/>
              <a:gd name="connsiteY3" fmla="*/ 0 h 1126450"/>
              <a:gd name="connsiteX4" fmla="*/ 2029768 w 2120192"/>
              <a:gd name="connsiteY4" fmla="*/ 1014884 h 1126450"/>
              <a:gd name="connsiteX5" fmla="*/ 2120192 w 2120192"/>
              <a:gd name="connsiteY5" fmla="*/ 1126450 h 1126450"/>
              <a:gd name="connsiteX0" fmla="*/ 1016 w 2120192"/>
              <a:gd name="connsiteY0" fmla="*/ 1035010 h 1126450"/>
              <a:gd name="connsiteX1" fmla="*/ 0 w 2120192"/>
              <a:gd name="connsiteY1" fmla="*/ 1014884 h 1126450"/>
              <a:gd name="connsiteX2" fmla="*/ 1014884 w 2120192"/>
              <a:gd name="connsiteY2" fmla="*/ 0 h 1126450"/>
              <a:gd name="connsiteX3" fmla="*/ 2029768 w 2120192"/>
              <a:gd name="connsiteY3" fmla="*/ 1014884 h 1126450"/>
              <a:gd name="connsiteX4" fmla="*/ 2120192 w 2120192"/>
              <a:gd name="connsiteY4" fmla="*/ 1126450 h 1126450"/>
              <a:gd name="connsiteX0" fmla="*/ 1016 w 2029768"/>
              <a:gd name="connsiteY0" fmla="*/ 1035010 h 1035010"/>
              <a:gd name="connsiteX1" fmla="*/ 0 w 2029768"/>
              <a:gd name="connsiteY1" fmla="*/ 1014884 h 1035010"/>
              <a:gd name="connsiteX2" fmla="*/ 1014884 w 2029768"/>
              <a:gd name="connsiteY2" fmla="*/ 0 h 1035010"/>
              <a:gd name="connsiteX3" fmla="*/ 2029768 w 2029768"/>
              <a:gd name="connsiteY3" fmla="*/ 1014884 h 1035010"/>
            </a:gdLst>
            <a:ahLst/>
            <a:cxnLst>
              <a:cxn ang="0">
                <a:pos x="connsiteX0" y="connsiteY0"/>
              </a:cxn>
              <a:cxn ang="0">
                <a:pos x="connsiteX1" y="connsiteY1"/>
              </a:cxn>
              <a:cxn ang="0">
                <a:pos x="connsiteX2" y="connsiteY2"/>
              </a:cxn>
              <a:cxn ang="0">
                <a:pos x="connsiteX3" y="connsiteY3"/>
              </a:cxn>
            </a:cxnLst>
            <a:rect l="l" t="t" r="r" b="b"/>
            <a:pathLst>
              <a:path w="2029768" h="1035010">
                <a:moveTo>
                  <a:pt x="1016" y="1035010"/>
                </a:moveTo>
                <a:cubicBezTo>
                  <a:pt x="66" y="1028328"/>
                  <a:pt x="0" y="1021614"/>
                  <a:pt x="0" y="1014884"/>
                </a:cubicBezTo>
                <a:cubicBezTo>
                  <a:pt x="0" y="454379"/>
                  <a:pt x="454379" y="0"/>
                  <a:pt x="1014884" y="0"/>
                </a:cubicBezTo>
                <a:cubicBezTo>
                  <a:pt x="1575389" y="0"/>
                  <a:pt x="2029768" y="454379"/>
                  <a:pt x="2029768" y="1014884"/>
                </a:cubicBezTo>
              </a:path>
            </a:pathLst>
          </a:custGeom>
          <a:solidFill>
            <a:schemeClr val="bg1"/>
          </a:solidFill>
          <a:ln w="381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1" name="Picture 10" descr="Icon&#10;&#10;Description automatically generated">
            <a:extLst>
              <a:ext uri="{FF2B5EF4-FFF2-40B4-BE49-F238E27FC236}">
                <a16:creationId xmlns:a16="http://schemas.microsoft.com/office/drawing/2014/main" id="{52D01FDA-7D69-4DEA-A2F8-D08224501573}"/>
              </a:ext>
            </a:extLst>
          </p:cNvPr>
          <p:cNvPicPr>
            <a:picLocks noChangeAspect="1"/>
          </p:cNvPicPr>
          <p:nvPr/>
        </p:nvPicPr>
        <p:blipFill>
          <a:blip r:embed="rId5"/>
          <a:stretch>
            <a:fillRect/>
          </a:stretch>
        </p:blipFill>
        <p:spPr>
          <a:xfrm>
            <a:off x="2704237" y="3249058"/>
            <a:ext cx="914402" cy="755906"/>
          </a:xfrm>
          <a:prstGeom prst="rect">
            <a:avLst/>
          </a:prstGeom>
        </p:spPr>
      </p:pic>
      <p:sp>
        <p:nvSpPr>
          <p:cNvPr id="12" name="TextBox 11">
            <a:extLst>
              <a:ext uri="{FF2B5EF4-FFF2-40B4-BE49-F238E27FC236}">
                <a16:creationId xmlns:a16="http://schemas.microsoft.com/office/drawing/2014/main" id="{B8F5C65B-54D5-436A-BDFA-B276A732A44F}"/>
              </a:ext>
            </a:extLst>
          </p:cNvPr>
          <p:cNvSpPr txBox="1"/>
          <p:nvPr/>
        </p:nvSpPr>
        <p:spPr>
          <a:xfrm>
            <a:off x="4684086" y="1798477"/>
            <a:ext cx="1436055" cy="307777"/>
          </a:xfrm>
          <a:prstGeom prst="rect">
            <a:avLst/>
          </a:prstGeom>
          <a:noFill/>
        </p:spPr>
        <p:txBody>
          <a:bodyPr wrap="square" lIns="0" tIns="0" rIns="0" bIns="0" rtlCol="0">
            <a:spAutoFit/>
          </a:bodyPr>
          <a:lstStyle/>
          <a:p>
            <a:pPr algn="r">
              <a:spcBef>
                <a:spcPts val="500"/>
              </a:spcBef>
            </a:pPr>
            <a:r>
              <a:rPr lang="en-US" sz="1000" b="1" dirty="0"/>
              <a:t>Shrinking Financial Investment</a:t>
            </a:r>
            <a:endParaRPr lang="en-US" sz="1000" dirty="0"/>
          </a:p>
        </p:txBody>
      </p:sp>
      <p:sp>
        <p:nvSpPr>
          <p:cNvPr id="14" name="TextBox 13">
            <a:extLst>
              <a:ext uri="{FF2B5EF4-FFF2-40B4-BE49-F238E27FC236}">
                <a16:creationId xmlns:a16="http://schemas.microsoft.com/office/drawing/2014/main" id="{A30AA051-61C9-437A-90B7-99262FC456D0}"/>
              </a:ext>
            </a:extLst>
          </p:cNvPr>
          <p:cNvSpPr txBox="1"/>
          <p:nvPr/>
        </p:nvSpPr>
        <p:spPr>
          <a:xfrm>
            <a:off x="692928" y="2297140"/>
            <a:ext cx="1253614" cy="415498"/>
          </a:xfrm>
          <a:prstGeom prst="rect">
            <a:avLst/>
          </a:prstGeom>
          <a:noFill/>
        </p:spPr>
        <p:txBody>
          <a:bodyPr wrap="square" lIns="0" tIns="0" rIns="0" bIns="0" rtlCol="0">
            <a:spAutoFit/>
          </a:bodyPr>
          <a:lstStyle/>
          <a:p>
            <a:pPr>
              <a:spcBef>
                <a:spcPts val="500"/>
              </a:spcBef>
            </a:pPr>
            <a:r>
              <a:rPr lang="en-US" sz="900" dirty="0"/>
              <a:t>Full shutdowns have led to </a:t>
            </a:r>
            <a:r>
              <a:rPr lang="en-US" sz="900" b="1" dirty="0"/>
              <a:t>historic learning loss</a:t>
            </a:r>
          </a:p>
        </p:txBody>
      </p:sp>
      <p:sp>
        <p:nvSpPr>
          <p:cNvPr id="20" name="TextBox 19">
            <a:extLst>
              <a:ext uri="{FF2B5EF4-FFF2-40B4-BE49-F238E27FC236}">
                <a16:creationId xmlns:a16="http://schemas.microsoft.com/office/drawing/2014/main" id="{BE4B4E3A-EC51-4771-9CE4-82F8263AA4F6}"/>
              </a:ext>
            </a:extLst>
          </p:cNvPr>
          <p:cNvSpPr txBox="1"/>
          <p:nvPr/>
        </p:nvSpPr>
        <p:spPr>
          <a:xfrm>
            <a:off x="2063339" y="1984693"/>
            <a:ext cx="631583" cy="369332"/>
          </a:xfrm>
          <a:prstGeom prst="rect">
            <a:avLst/>
          </a:prstGeom>
          <a:noFill/>
        </p:spPr>
        <p:txBody>
          <a:bodyPr wrap="none" lIns="0" tIns="0" rIns="0" bIns="0" rtlCol="0">
            <a:spAutoFit/>
          </a:bodyPr>
          <a:lstStyle>
            <a:defPPr>
              <a:defRPr lang="en-US"/>
            </a:defPPr>
            <a:lvl1pPr>
              <a:spcBef>
                <a:spcPts val="500"/>
              </a:spcBef>
              <a:defRPr sz="2400">
                <a:solidFill>
                  <a:schemeClr val="accent6"/>
                </a:solidFill>
                <a:latin typeface="+mj-lt"/>
              </a:defRPr>
            </a:lvl1pPr>
          </a:lstStyle>
          <a:p>
            <a:r>
              <a:rPr lang="en-US" dirty="0"/>
              <a:t>38%</a:t>
            </a:r>
          </a:p>
        </p:txBody>
      </p:sp>
      <p:sp>
        <p:nvSpPr>
          <p:cNvPr id="21" name="TextBox 20">
            <a:extLst>
              <a:ext uri="{FF2B5EF4-FFF2-40B4-BE49-F238E27FC236}">
                <a16:creationId xmlns:a16="http://schemas.microsoft.com/office/drawing/2014/main" id="{6285CBF6-19D9-4BDE-855F-82074C723674}"/>
              </a:ext>
            </a:extLst>
          </p:cNvPr>
          <p:cNvSpPr txBox="1"/>
          <p:nvPr/>
        </p:nvSpPr>
        <p:spPr>
          <a:xfrm>
            <a:off x="2779439" y="2030860"/>
            <a:ext cx="1605830" cy="553998"/>
          </a:xfrm>
          <a:prstGeom prst="rect">
            <a:avLst/>
          </a:prstGeom>
          <a:noFill/>
        </p:spPr>
        <p:txBody>
          <a:bodyPr wrap="square" lIns="0" tIns="0" rIns="0" bIns="0" rtlCol="0">
            <a:spAutoFit/>
          </a:bodyPr>
          <a:lstStyle/>
          <a:p>
            <a:pPr>
              <a:spcBef>
                <a:spcPts val="500"/>
              </a:spcBef>
            </a:pPr>
            <a:r>
              <a:rPr lang="en-US" sz="900" dirty="0"/>
              <a:t>of K-12 parents nationwide have </a:t>
            </a:r>
            <a:r>
              <a:rPr lang="en-US" sz="900" b="1" dirty="0"/>
              <a:t>disenrolled their children </a:t>
            </a:r>
            <a:r>
              <a:rPr lang="en-US" sz="900" dirty="0"/>
              <a:t>from their </a:t>
            </a:r>
            <a:br>
              <a:rPr lang="en-US" sz="900" dirty="0"/>
            </a:br>
            <a:r>
              <a:rPr lang="en-US" sz="900" dirty="0"/>
              <a:t>original public school</a:t>
            </a:r>
          </a:p>
        </p:txBody>
      </p:sp>
    </p:spTree>
    <p:extLst>
      <p:ext uri="{BB962C8B-B14F-4D97-AF65-F5344CB8AC3E}">
        <p14:creationId xmlns:p14="http://schemas.microsoft.com/office/powerpoint/2010/main" val="128677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2BCE1-8A84-4451-B3EE-A4484493F912}"/>
              </a:ext>
            </a:extLst>
          </p:cNvPr>
          <p:cNvSpPr>
            <a:spLocks noGrp="1"/>
          </p:cNvSpPr>
          <p:nvPr>
            <p:ph type="title"/>
          </p:nvPr>
        </p:nvSpPr>
        <p:spPr>
          <a:xfrm>
            <a:off x="465153" y="320413"/>
            <a:ext cx="5489227" cy="256480"/>
          </a:xfrm>
        </p:spPr>
        <p:txBody>
          <a:bodyPr/>
          <a:lstStyle/>
          <a:p>
            <a:r>
              <a:rPr lang="en-US" dirty="0"/>
              <a:t>8 Quick Wins for District Technology Leaders</a:t>
            </a:r>
          </a:p>
        </p:txBody>
      </p:sp>
      <p:sp>
        <p:nvSpPr>
          <p:cNvPr id="9" name="Text Placeholder 8">
            <a:extLst>
              <a:ext uri="{FF2B5EF4-FFF2-40B4-BE49-F238E27FC236}">
                <a16:creationId xmlns:a16="http://schemas.microsoft.com/office/drawing/2014/main" id="{9E9866D0-8A0B-4618-9758-041DCD333FAB}"/>
              </a:ext>
            </a:extLst>
          </p:cNvPr>
          <p:cNvSpPr>
            <a:spLocks noGrp="1"/>
          </p:cNvSpPr>
          <p:nvPr>
            <p:ph type="body" sz="quarter" idx="19"/>
          </p:nvPr>
        </p:nvSpPr>
        <p:spPr/>
        <p:txBody>
          <a:bodyPr/>
          <a:lstStyle/>
          <a:p>
            <a:endParaRPr lang="en-US"/>
          </a:p>
        </p:txBody>
      </p:sp>
      <p:sp>
        <p:nvSpPr>
          <p:cNvPr id="7" name="Text Placeholder 6">
            <a:extLst>
              <a:ext uri="{FF2B5EF4-FFF2-40B4-BE49-F238E27FC236}">
                <a16:creationId xmlns:a16="http://schemas.microsoft.com/office/drawing/2014/main" id="{3CEADE38-CA9E-4510-93B2-00896AFE3B86}"/>
              </a:ext>
            </a:extLst>
          </p:cNvPr>
          <p:cNvSpPr>
            <a:spLocks noGrp="1"/>
          </p:cNvSpPr>
          <p:nvPr>
            <p:ph type="body" sz="quarter" idx="18"/>
          </p:nvPr>
        </p:nvSpPr>
        <p:spPr/>
        <p:txBody>
          <a:bodyPr/>
          <a:lstStyle/>
          <a:p>
            <a:endParaRPr lang="en-US"/>
          </a:p>
        </p:txBody>
      </p:sp>
      <p:sp>
        <p:nvSpPr>
          <p:cNvPr id="8" name="Oval 7">
            <a:extLst>
              <a:ext uri="{FF2B5EF4-FFF2-40B4-BE49-F238E27FC236}">
                <a16:creationId xmlns:a16="http://schemas.microsoft.com/office/drawing/2014/main" id="{D7010759-7EA1-4C39-8E15-6135ADF3A64C}"/>
              </a:ext>
            </a:extLst>
          </p:cNvPr>
          <p:cNvSpPr/>
          <p:nvPr/>
        </p:nvSpPr>
        <p:spPr bwMode="gray">
          <a:xfrm>
            <a:off x="465153" y="908609"/>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10" name="Oval 9">
            <a:extLst>
              <a:ext uri="{FF2B5EF4-FFF2-40B4-BE49-F238E27FC236}">
                <a16:creationId xmlns:a16="http://schemas.microsoft.com/office/drawing/2014/main" id="{4CD97AC1-7475-4ECA-8E97-922474695149}"/>
              </a:ext>
            </a:extLst>
          </p:cNvPr>
          <p:cNvSpPr/>
          <p:nvPr/>
        </p:nvSpPr>
        <p:spPr bwMode="gray">
          <a:xfrm>
            <a:off x="465153" y="1334853"/>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12" name="Oval 11">
            <a:extLst>
              <a:ext uri="{FF2B5EF4-FFF2-40B4-BE49-F238E27FC236}">
                <a16:creationId xmlns:a16="http://schemas.microsoft.com/office/drawing/2014/main" id="{F57D8FDF-E2C5-4963-8507-AD0BC4F12C29}"/>
              </a:ext>
            </a:extLst>
          </p:cNvPr>
          <p:cNvSpPr/>
          <p:nvPr/>
        </p:nvSpPr>
        <p:spPr bwMode="gray">
          <a:xfrm>
            <a:off x="465153" y="1761097"/>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14" name="Oval 13">
            <a:extLst>
              <a:ext uri="{FF2B5EF4-FFF2-40B4-BE49-F238E27FC236}">
                <a16:creationId xmlns:a16="http://schemas.microsoft.com/office/drawing/2014/main" id="{BCF68638-DBBA-4BA5-A2A0-CE2BE28E8CA4}"/>
              </a:ext>
            </a:extLst>
          </p:cNvPr>
          <p:cNvSpPr/>
          <p:nvPr/>
        </p:nvSpPr>
        <p:spPr bwMode="gray">
          <a:xfrm>
            <a:off x="465153" y="2187341"/>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4</a:t>
            </a:r>
          </a:p>
        </p:txBody>
      </p:sp>
      <p:sp>
        <p:nvSpPr>
          <p:cNvPr id="16" name="Oval 15">
            <a:extLst>
              <a:ext uri="{FF2B5EF4-FFF2-40B4-BE49-F238E27FC236}">
                <a16:creationId xmlns:a16="http://schemas.microsoft.com/office/drawing/2014/main" id="{14A9599A-410C-4013-8CD9-143802DD0754}"/>
              </a:ext>
            </a:extLst>
          </p:cNvPr>
          <p:cNvSpPr/>
          <p:nvPr/>
        </p:nvSpPr>
        <p:spPr bwMode="gray">
          <a:xfrm>
            <a:off x="465153" y="2613585"/>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5</a:t>
            </a:r>
          </a:p>
        </p:txBody>
      </p:sp>
      <p:sp>
        <p:nvSpPr>
          <p:cNvPr id="18" name="Oval 17">
            <a:extLst>
              <a:ext uri="{FF2B5EF4-FFF2-40B4-BE49-F238E27FC236}">
                <a16:creationId xmlns:a16="http://schemas.microsoft.com/office/drawing/2014/main" id="{B72F0B01-2FF0-4FFC-857D-135A5A9F5D46}"/>
              </a:ext>
            </a:extLst>
          </p:cNvPr>
          <p:cNvSpPr/>
          <p:nvPr/>
        </p:nvSpPr>
        <p:spPr bwMode="gray">
          <a:xfrm>
            <a:off x="465153" y="3039829"/>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6</a:t>
            </a:r>
          </a:p>
        </p:txBody>
      </p:sp>
      <p:sp>
        <p:nvSpPr>
          <p:cNvPr id="20" name="Oval 19">
            <a:extLst>
              <a:ext uri="{FF2B5EF4-FFF2-40B4-BE49-F238E27FC236}">
                <a16:creationId xmlns:a16="http://schemas.microsoft.com/office/drawing/2014/main" id="{CC6DA579-54A9-4A36-9C23-A77DDE79CECF}"/>
              </a:ext>
            </a:extLst>
          </p:cNvPr>
          <p:cNvSpPr/>
          <p:nvPr/>
        </p:nvSpPr>
        <p:spPr bwMode="gray">
          <a:xfrm>
            <a:off x="465153" y="3466073"/>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7</a:t>
            </a:r>
          </a:p>
        </p:txBody>
      </p:sp>
      <p:sp>
        <p:nvSpPr>
          <p:cNvPr id="22" name="Oval 21">
            <a:extLst>
              <a:ext uri="{FF2B5EF4-FFF2-40B4-BE49-F238E27FC236}">
                <a16:creationId xmlns:a16="http://schemas.microsoft.com/office/drawing/2014/main" id="{161942D7-B23B-490E-B48F-E6323BEC5C4D}"/>
              </a:ext>
            </a:extLst>
          </p:cNvPr>
          <p:cNvSpPr/>
          <p:nvPr/>
        </p:nvSpPr>
        <p:spPr bwMode="gray">
          <a:xfrm>
            <a:off x="465153" y="3892315"/>
            <a:ext cx="228600" cy="228600"/>
          </a:xfrm>
          <a:prstGeom prst="ellipse">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8</a:t>
            </a:r>
          </a:p>
        </p:txBody>
      </p:sp>
      <p:sp>
        <p:nvSpPr>
          <p:cNvPr id="23" name="TextBox 22">
            <a:extLst>
              <a:ext uri="{FF2B5EF4-FFF2-40B4-BE49-F238E27FC236}">
                <a16:creationId xmlns:a16="http://schemas.microsoft.com/office/drawing/2014/main" id="{FE816C2A-8112-4E8B-AA4A-B338948905B0}"/>
              </a:ext>
            </a:extLst>
          </p:cNvPr>
          <p:cNvSpPr txBox="1"/>
          <p:nvPr/>
        </p:nvSpPr>
        <p:spPr>
          <a:xfrm>
            <a:off x="820290" y="945965"/>
            <a:ext cx="3454472" cy="153888"/>
          </a:xfrm>
          <a:prstGeom prst="rect">
            <a:avLst/>
          </a:prstGeom>
          <a:noFill/>
        </p:spPr>
        <p:txBody>
          <a:bodyPr wrap="none" lIns="0" tIns="0" rIns="0" bIns="0" rtlCol="0">
            <a:spAutoFit/>
          </a:bodyPr>
          <a:lstStyle/>
          <a:p>
            <a:pPr>
              <a:spcBef>
                <a:spcPts val="500"/>
              </a:spcBef>
            </a:pPr>
            <a:r>
              <a:rPr lang="en-US" sz="1000" dirty="0">
                <a:solidFill>
                  <a:schemeClr val="bg1"/>
                </a:solidFill>
              </a:rPr>
              <a:t>Tailor End-User Education to the COVID Environment</a:t>
            </a:r>
          </a:p>
        </p:txBody>
      </p:sp>
      <p:sp>
        <p:nvSpPr>
          <p:cNvPr id="24" name="TextBox 23">
            <a:extLst>
              <a:ext uri="{FF2B5EF4-FFF2-40B4-BE49-F238E27FC236}">
                <a16:creationId xmlns:a16="http://schemas.microsoft.com/office/drawing/2014/main" id="{790BA9FD-2529-4F93-8FA0-9EB0DAC9DA78}"/>
              </a:ext>
            </a:extLst>
          </p:cNvPr>
          <p:cNvSpPr txBox="1"/>
          <p:nvPr/>
        </p:nvSpPr>
        <p:spPr>
          <a:xfrm>
            <a:off x="820290" y="1371860"/>
            <a:ext cx="2808461" cy="153888"/>
          </a:xfrm>
          <a:prstGeom prst="rect">
            <a:avLst/>
          </a:prstGeom>
          <a:noFill/>
        </p:spPr>
        <p:txBody>
          <a:bodyPr wrap="none" lIns="0" tIns="0" rIns="0" bIns="0" rtlCol="0">
            <a:spAutoFit/>
          </a:bodyPr>
          <a:lstStyle/>
          <a:p>
            <a:pPr>
              <a:spcBef>
                <a:spcPts val="500"/>
              </a:spcBef>
            </a:pPr>
            <a:r>
              <a:rPr lang="en-US" sz="1000" dirty="0">
                <a:solidFill>
                  <a:schemeClr val="bg1"/>
                </a:solidFill>
              </a:rPr>
              <a:t>Stay Up-to-Date on Evolving Cyber Threats</a:t>
            </a:r>
          </a:p>
        </p:txBody>
      </p:sp>
      <p:sp>
        <p:nvSpPr>
          <p:cNvPr id="25" name="TextBox 24">
            <a:extLst>
              <a:ext uri="{FF2B5EF4-FFF2-40B4-BE49-F238E27FC236}">
                <a16:creationId xmlns:a16="http://schemas.microsoft.com/office/drawing/2014/main" id="{DB3EF114-1ECD-43C8-8443-F929E1650A47}"/>
              </a:ext>
            </a:extLst>
          </p:cNvPr>
          <p:cNvSpPr txBox="1"/>
          <p:nvPr/>
        </p:nvSpPr>
        <p:spPr>
          <a:xfrm>
            <a:off x="820290" y="1797755"/>
            <a:ext cx="3353482" cy="153888"/>
          </a:xfrm>
          <a:prstGeom prst="rect">
            <a:avLst/>
          </a:prstGeom>
          <a:noFill/>
        </p:spPr>
        <p:txBody>
          <a:bodyPr wrap="none" lIns="0" tIns="0" rIns="0" bIns="0" rtlCol="0">
            <a:spAutoFit/>
          </a:bodyPr>
          <a:lstStyle/>
          <a:p>
            <a:pPr>
              <a:spcBef>
                <a:spcPts val="500"/>
              </a:spcBef>
            </a:pPr>
            <a:r>
              <a:rPr lang="en-US" sz="1000" dirty="0">
                <a:solidFill>
                  <a:schemeClr val="bg1"/>
                </a:solidFill>
              </a:rPr>
              <a:t>Assess Vendor Agreements for Security Compliance</a:t>
            </a:r>
          </a:p>
        </p:txBody>
      </p:sp>
      <p:sp>
        <p:nvSpPr>
          <p:cNvPr id="26" name="TextBox 25">
            <a:extLst>
              <a:ext uri="{FF2B5EF4-FFF2-40B4-BE49-F238E27FC236}">
                <a16:creationId xmlns:a16="http://schemas.microsoft.com/office/drawing/2014/main" id="{FEE53BAB-0EFD-4097-8BE4-411EA274FBF6}"/>
              </a:ext>
            </a:extLst>
          </p:cNvPr>
          <p:cNvSpPr txBox="1"/>
          <p:nvPr/>
        </p:nvSpPr>
        <p:spPr>
          <a:xfrm>
            <a:off x="820290" y="2223650"/>
            <a:ext cx="3119444" cy="153888"/>
          </a:xfrm>
          <a:prstGeom prst="rect">
            <a:avLst/>
          </a:prstGeom>
          <a:noFill/>
        </p:spPr>
        <p:txBody>
          <a:bodyPr wrap="none" lIns="0" tIns="0" rIns="0" bIns="0" rtlCol="0">
            <a:spAutoFit/>
          </a:bodyPr>
          <a:lstStyle/>
          <a:p>
            <a:pPr>
              <a:spcBef>
                <a:spcPts val="500"/>
              </a:spcBef>
            </a:pPr>
            <a:r>
              <a:rPr lang="en-US" sz="1000" dirty="0">
                <a:solidFill>
                  <a:schemeClr val="bg1"/>
                </a:solidFill>
              </a:rPr>
              <a:t>Reallocate Funding to Maximize Security Impact</a:t>
            </a:r>
          </a:p>
        </p:txBody>
      </p:sp>
      <p:sp>
        <p:nvSpPr>
          <p:cNvPr id="27" name="TextBox 26">
            <a:extLst>
              <a:ext uri="{FF2B5EF4-FFF2-40B4-BE49-F238E27FC236}">
                <a16:creationId xmlns:a16="http://schemas.microsoft.com/office/drawing/2014/main" id="{335FFF64-8BD2-4847-B916-879B39032A7F}"/>
              </a:ext>
            </a:extLst>
          </p:cNvPr>
          <p:cNvSpPr txBox="1"/>
          <p:nvPr/>
        </p:nvSpPr>
        <p:spPr>
          <a:xfrm>
            <a:off x="820290" y="2649545"/>
            <a:ext cx="3180358" cy="153888"/>
          </a:xfrm>
          <a:prstGeom prst="rect">
            <a:avLst/>
          </a:prstGeom>
          <a:noFill/>
        </p:spPr>
        <p:txBody>
          <a:bodyPr wrap="none" lIns="0" tIns="0" rIns="0" bIns="0" rtlCol="0">
            <a:spAutoFit/>
          </a:bodyPr>
          <a:lstStyle/>
          <a:p>
            <a:pPr>
              <a:spcBef>
                <a:spcPts val="500"/>
              </a:spcBef>
            </a:pPr>
            <a:r>
              <a:rPr lang="en-US" sz="1000" dirty="0">
                <a:solidFill>
                  <a:schemeClr val="bg1"/>
                </a:solidFill>
              </a:rPr>
              <a:t>Develop and Review Incident Response Protocols</a:t>
            </a:r>
          </a:p>
        </p:txBody>
      </p:sp>
      <p:sp>
        <p:nvSpPr>
          <p:cNvPr id="30" name="TextBox 29">
            <a:extLst>
              <a:ext uri="{FF2B5EF4-FFF2-40B4-BE49-F238E27FC236}">
                <a16:creationId xmlns:a16="http://schemas.microsoft.com/office/drawing/2014/main" id="{5191E320-8501-4184-8091-8EAAA12B76D1}"/>
              </a:ext>
            </a:extLst>
          </p:cNvPr>
          <p:cNvSpPr txBox="1"/>
          <p:nvPr/>
        </p:nvSpPr>
        <p:spPr>
          <a:xfrm>
            <a:off x="820290" y="3927233"/>
            <a:ext cx="3632405" cy="153888"/>
          </a:xfrm>
          <a:prstGeom prst="rect">
            <a:avLst/>
          </a:prstGeom>
          <a:noFill/>
        </p:spPr>
        <p:txBody>
          <a:bodyPr wrap="none" lIns="0" tIns="0" rIns="0" bIns="0" rtlCol="0">
            <a:spAutoFit/>
          </a:bodyPr>
          <a:lstStyle/>
          <a:p>
            <a:pPr>
              <a:spcBef>
                <a:spcPts val="500"/>
              </a:spcBef>
            </a:pPr>
            <a:r>
              <a:rPr lang="en-US" sz="1000" dirty="0">
                <a:solidFill>
                  <a:schemeClr val="bg1"/>
                </a:solidFill>
              </a:rPr>
              <a:t>Bolster Your IT Workforce with Students and Volunteers</a:t>
            </a:r>
          </a:p>
        </p:txBody>
      </p:sp>
      <p:sp>
        <p:nvSpPr>
          <p:cNvPr id="2" name="TextBox 1">
            <a:extLst>
              <a:ext uri="{FF2B5EF4-FFF2-40B4-BE49-F238E27FC236}">
                <a16:creationId xmlns:a16="http://schemas.microsoft.com/office/drawing/2014/main" id="{197D7AA1-D213-4C82-B219-009467DD839C}"/>
              </a:ext>
            </a:extLst>
          </p:cNvPr>
          <p:cNvSpPr txBox="1"/>
          <p:nvPr/>
        </p:nvSpPr>
        <p:spPr>
          <a:xfrm>
            <a:off x="820290" y="3501335"/>
            <a:ext cx="3424014" cy="153888"/>
          </a:xfrm>
          <a:prstGeom prst="rect">
            <a:avLst/>
          </a:prstGeom>
          <a:noFill/>
        </p:spPr>
        <p:txBody>
          <a:bodyPr wrap="none" lIns="0" tIns="0" rIns="0" bIns="0" rtlCol="0">
            <a:spAutoFit/>
          </a:bodyPr>
          <a:lstStyle/>
          <a:p>
            <a:pPr>
              <a:spcBef>
                <a:spcPts val="500"/>
              </a:spcBef>
            </a:pPr>
            <a:r>
              <a:rPr lang="en-US" sz="1000" dirty="0">
                <a:solidFill>
                  <a:schemeClr val="bg1"/>
                </a:solidFill>
              </a:rPr>
              <a:t>Use a Tiered Approach to COVID Data Transparency </a:t>
            </a:r>
          </a:p>
        </p:txBody>
      </p:sp>
      <p:sp>
        <p:nvSpPr>
          <p:cNvPr id="4" name="TextBox 3">
            <a:extLst>
              <a:ext uri="{FF2B5EF4-FFF2-40B4-BE49-F238E27FC236}">
                <a16:creationId xmlns:a16="http://schemas.microsoft.com/office/drawing/2014/main" id="{8C3C431F-985B-47F5-ABD5-C5ED51E96AD4}"/>
              </a:ext>
            </a:extLst>
          </p:cNvPr>
          <p:cNvSpPr txBox="1"/>
          <p:nvPr/>
        </p:nvSpPr>
        <p:spPr>
          <a:xfrm>
            <a:off x="820290" y="3075440"/>
            <a:ext cx="3177152" cy="153888"/>
          </a:xfrm>
          <a:prstGeom prst="rect">
            <a:avLst/>
          </a:prstGeom>
          <a:noFill/>
        </p:spPr>
        <p:txBody>
          <a:bodyPr wrap="none" lIns="0" tIns="0" rIns="0" bIns="0" rtlCol="0">
            <a:spAutoFit/>
          </a:bodyPr>
          <a:lstStyle/>
          <a:p>
            <a:pPr>
              <a:spcBef>
                <a:spcPts val="500"/>
              </a:spcBef>
            </a:pPr>
            <a:r>
              <a:rPr lang="en-US" sz="1000" dirty="0">
                <a:solidFill>
                  <a:schemeClr val="bg1"/>
                </a:solidFill>
              </a:rPr>
              <a:t>Educate Teachers on Data Collection &amp; Retention</a:t>
            </a:r>
          </a:p>
        </p:txBody>
      </p:sp>
    </p:spTree>
    <p:extLst>
      <p:ext uri="{BB962C8B-B14F-4D97-AF65-F5344CB8AC3E}">
        <p14:creationId xmlns:p14="http://schemas.microsoft.com/office/powerpoint/2010/main" val="381533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6168AAE-847C-4A4E-AD28-99EB532FC531}"/>
              </a:ext>
            </a:extLst>
          </p:cNvPr>
          <p:cNvSpPr/>
          <p:nvPr/>
        </p:nvSpPr>
        <p:spPr bwMode="gray">
          <a:xfrm>
            <a:off x="9678" y="1785695"/>
            <a:ext cx="6391122" cy="25026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807A3AD7-3927-4954-BACF-E03DE557C2CA}"/>
              </a:ext>
            </a:extLst>
          </p:cNvPr>
          <p:cNvSpPr>
            <a:spLocks noGrp="1"/>
          </p:cNvSpPr>
          <p:nvPr>
            <p:ph type="body" sz="quarter" idx="16"/>
          </p:nvPr>
        </p:nvSpPr>
        <p:spPr/>
        <p:txBody>
          <a:bodyPr/>
          <a:lstStyle/>
          <a:p>
            <a:r>
              <a:rPr lang="en-US" dirty="0"/>
              <a:t>Quick-Win #1</a:t>
            </a:r>
          </a:p>
        </p:txBody>
      </p:sp>
      <p:sp>
        <p:nvSpPr>
          <p:cNvPr id="3" name="Title 2">
            <a:extLst>
              <a:ext uri="{FF2B5EF4-FFF2-40B4-BE49-F238E27FC236}">
                <a16:creationId xmlns:a16="http://schemas.microsoft.com/office/drawing/2014/main" id="{60450478-0E46-4A7C-B145-B9DF44525545}"/>
              </a:ext>
            </a:extLst>
          </p:cNvPr>
          <p:cNvSpPr>
            <a:spLocks noGrp="1"/>
          </p:cNvSpPr>
          <p:nvPr>
            <p:ph type="title"/>
          </p:nvPr>
        </p:nvSpPr>
        <p:spPr>
          <a:xfrm>
            <a:off x="280194" y="317005"/>
            <a:ext cx="5963588" cy="249299"/>
          </a:xfrm>
        </p:spPr>
        <p:txBody>
          <a:bodyPr/>
          <a:lstStyle/>
          <a:p>
            <a:pPr>
              <a:spcBef>
                <a:spcPts val="500"/>
              </a:spcBef>
            </a:pPr>
            <a:r>
              <a:rPr lang="en-US" sz="1800" dirty="0">
                <a:solidFill>
                  <a:schemeClr val="bg1"/>
                </a:solidFill>
              </a:rPr>
              <a:t>Tailor End-User Education to the COVID Environment</a:t>
            </a:r>
          </a:p>
        </p:txBody>
      </p:sp>
      <p:sp>
        <p:nvSpPr>
          <p:cNvPr id="5" name="Text Placeholder 4">
            <a:extLst>
              <a:ext uri="{FF2B5EF4-FFF2-40B4-BE49-F238E27FC236}">
                <a16:creationId xmlns:a16="http://schemas.microsoft.com/office/drawing/2014/main" id="{DB6A1E6D-29D5-42F4-9228-EF02C82F1F0B}"/>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6851FC15-7E94-4A64-A8F9-B26AF9302CC4}"/>
              </a:ext>
            </a:extLst>
          </p:cNvPr>
          <p:cNvSpPr>
            <a:spLocks noGrp="1"/>
          </p:cNvSpPr>
          <p:nvPr>
            <p:ph type="body" sz="quarter" idx="18"/>
          </p:nvPr>
        </p:nvSpPr>
        <p:spPr>
          <a:xfrm>
            <a:off x="4111256" y="4600545"/>
            <a:ext cx="2289544" cy="200055"/>
          </a:xfrm>
        </p:spPr>
        <p:txBody>
          <a:bodyPr/>
          <a:lstStyle/>
          <a:p>
            <a:r>
              <a:rPr lang="en-US" dirty="0"/>
              <a:t>Source: Pang, A., </a:t>
            </a:r>
            <a:r>
              <a:rPr lang="en-US" dirty="0">
                <a:hlinkClick r:id="rId2"/>
              </a:rPr>
              <a:t>The IT Investments Securing the Future of Higher Education</a:t>
            </a:r>
            <a:r>
              <a:rPr lang="en-US" dirty="0"/>
              <a:t>, 2020; EAB interviews &amp; analysis.</a:t>
            </a:r>
          </a:p>
        </p:txBody>
      </p:sp>
      <p:grpSp>
        <p:nvGrpSpPr>
          <p:cNvPr id="4096" name="Group 4095">
            <a:extLst>
              <a:ext uri="{FF2B5EF4-FFF2-40B4-BE49-F238E27FC236}">
                <a16:creationId xmlns:a16="http://schemas.microsoft.com/office/drawing/2014/main" id="{9EF9ECB3-D470-46B7-9F0E-6D4944787392}"/>
              </a:ext>
            </a:extLst>
          </p:cNvPr>
          <p:cNvGrpSpPr/>
          <p:nvPr/>
        </p:nvGrpSpPr>
        <p:grpSpPr>
          <a:xfrm>
            <a:off x="592145" y="1137679"/>
            <a:ext cx="2360383" cy="425893"/>
            <a:chOff x="3490200" y="1016131"/>
            <a:chExt cx="2360383" cy="425893"/>
          </a:xfrm>
        </p:grpSpPr>
        <p:sp>
          <p:nvSpPr>
            <p:cNvPr id="7" name="TextBox 6">
              <a:extLst>
                <a:ext uri="{FF2B5EF4-FFF2-40B4-BE49-F238E27FC236}">
                  <a16:creationId xmlns:a16="http://schemas.microsoft.com/office/drawing/2014/main" id="{BA547585-0589-44D1-8AB4-5AB7AE2F242C}"/>
                </a:ext>
              </a:extLst>
            </p:cNvPr>
            <p:cNvSpPr txBox="1"/>
            <p:nvPr/>
          </p:nvSpPr>
          <p:spPr>
            <a:xfrm>
              <a:off x="3490200" y="1016131"/>
              <a:ext cx="336631" cy="369332"/>
            </a:xfrm>
            <a:prstGeom prst="rect">
              <a:avLst/>
            </a:prstGeom>
            <a:noFill/>
          </p:spPr>
          <p:txBody>
            <a:bodyPr wrap="none" lIns="0" tIns="0" rIns="0" bIns="0" rtlCol="0">
              <a:spAutoFit/>
            </a:bodyPr>
            <a:lstStyle/>
            <a:p>
              <a:pPr>
                <a:spcBef>
                  <a:spcPts val="500"/>
                </a:spcBef>
              </a:pPr>
              <a:r>
                <a:rPr lang="en-US" sz="2400" dirty="0">
                  <a:solidFill>
                    <a:schemeClr val="accent6"/>
                  </a:solidFill>
                  <a:latin typeface="+mj-lt"/>
                </a:rPr>
                <a:t>5x</a:t>
              </a:r>
            </a:p>
          </p:txBody>
        </p:sp>
        <p:sp>
          <p:nvSpPr>
            <p:cNvPr id="8" name="TextBox 7">
              <a:extLst>
                <a:ext uri="{FF2B5EF4-FFF2-40B4-BE49-F238E27FC236}">
                  <a16:creationId xmlns:a16="http://schemas.microsoft.com/office/drawing/2014/main" id="{B65B0EF1-5B26-46A1-8B2C-7BEBDE983EB1}"/>
                </a:ext>
              </a:extLst>
            </p:cNvPr>
            <p:cNvSpPr txBox="1"/>
            <p:nvPr/>
          </p:nvSpPr>
          <p:spPr>
            <a:xfrm>
              <a:off x="3931922" y="1026526"/>
              <a:ext cx="1918661" cy="415498"/>
            </a:xfrm>
            <a:prstGeom prst="rect">
              <a:avLst/>
            </a:prstGeom>
            <a:noFill/>
          </p:spPr>
          <p:txBody>
            <a:bodyPr wrap="square" lIns="0" tIns="0" rIns="0" bIns="0" rtlCol="0">
              <a:spAutoFit/>
            </a:bodyPr>
            <a:lstStyle/>
            <a:p>
              <a:pPr>
                <a:spcBef>
                  <a:spcPts val="500"/>
                </a:spcBef>
              </a:pPr>
              <a:r>
                <a:rPr lang="en-US" sz="900" dirty="0"/>
                <a:t>Employees are 5x more likely to click on malicious links </a:t>
              </a:r>
              <a:r>
                <a:rPr lang="en-US" sz="900" b="1" dirty="0"/>
                <a:t>without security awareness training</a:t>
              </a:r>
            </a:p>
          </p:txBody>
        </p:sp>
      </p:grpSp>
      <p:grpSp>
        <p:nvGrpSpPr>
          <p:cNvPr id="63" name="Group 62">
            <a:extLst>
              <a:ext uri="{FF2B5EF4-FFF2-40B4-BE49-F238E27FC236}">
                <a16:creationId xmlns:a16="http://schemas.microsoft.com/office/drawing/2014/main" id="{1E2E30D9-BDC5-410E-85A2-B1D2685764C1}"/>
              </a:ext>
            </a:extLst>
          </p:cNvPr>
          <p:cNvGrpSpPr/>
          <p:nvPr/>
        </p:nvGrpSpPr>
        <p:grpSpPr>
          <a:xfrm>
            <a:off x="3586211" y="1148074"/>
            <a:ext cx="2054128" cy="415498"/>
            <a:chOff x="4597438" y="1277735"/>
            <a:chExt cx="2054128" cy="415498"/>
          </a:xfrm>
        </p:grpSpPr>
        <p:sp>
          <p:nvSpPr>
            <p:cNvPr id="11" name="TextBox 10">
              <a:extLst>
                <a:ext uri="{FF2B5EF4-FFF2-40B4-BE49-F238E27FC236}">
                  <a16:creationId xmlns:a16="http://schemas.microsoft.com/office/drawing/2014/main" id="{95571A4C-3AAE-4AB6-9BA9-C1F1340C4F15}"/>
                </a:ext>
              </a:extLst>
            </p:cNvPr>
            <p:cNvSpPr txBox="1"/>
            <p:nvPr/>
          </p:nvSpPr>
          <p:spPr>
            <a:xfrm>
              <a:off x="4597438" y="1302377"/>
              <a:ext cx="631583" cy="369332"/>
            </a:xfrm>
            <a:prstGeom prst="rect">
              <a:avLst/>
            </a:prstGeom>
            <a:noFill/>
          </p:spPr>
          <p:txBody>
            <a:bodyPr wrap="none" lIns="0" tIns="0" rIns="0" bIns="0" rtlCol="0">
              <a:spAutoFit/>
            </a:bodyPr>
            <a:lstStyle/>
            <a:p>
              <a:pPr>
                <a:spcBef>
                  <a:spcPts val="500"/>
                </a:spcBef>
              </a:pPr>
              <a:r>
                <a:rPr lang="en-US" sz="2400" dirty="0">
                  <a:solidFill>
                    <a:schemeClr val="accent4"/>
                  </a:solidFill>
                  <a:latin typeface="+mj-lt"/>
                </a:rPr>
                <a:t>80%</a:t>
              </a:r>
            </a:p>
          </p:txBody>
        </p:sp>
        <p:sp>
          <p:nvSpPr>
            <p:cNvPr id="12" name="TextBox 11">
              <a:extLst>
                <a:ext uri="{FF2B5EF4-FFF2-40B4-BE49-F238E27FC236}">
                  <a16:creationId xmlns:a16="http://schemas.microsoft.com/office/drawing/2014/main" id="{217EF650-76BF-4ACB-919F-841899E2A319}"/>
                </a:ext>
              </a:extLst>
            </p:cNvPr>
            <p:cNvSpPr txBox="1"/>
            <p:nvPr/>
          </p:nvSpPr>
          <p:spPr>
            <a:xfrm>
              <a:off x="5298327" y="1277735"/>
              <a:ext cx="1353239" cy="415498"/>
            </a:xfrm>
            <a:prstGeom prst="rect">
              <a:avLst/>
            </a:prstGeom>
            <a:noFill/>
          </p:spPr>
          <p:txBody>
            <a:bodyPr wrap="square" lIns="0" tIns="0" rIns="0" bIns="0" rtlCol="0">
              <a:spAutoFit/>
            </a:bodyPr>
            <a:lstStyle/>
            <a:p>
              <a:pPr>
                <a:spcBef>
                  <a:spcPts val="500"/>
                </a:spcBef>
              </a:pPr>
              <a:r>
                <a:rPr lang="en-US" sz="900" dirty="0"/>
                <a:t>of security threats are eliminated through </a:t>
              </a:r>
              <a:r>
                <a:rPr lang="en-US" sz="900" b="1" dirty="0"/>
                <a:t>end-user education </a:t>
              </a:r>
            </a:p>
          </p:txBody>
        </p:sp>
      </p:grpSp>
      <p:sp>
        <p:nvSpPr>
          <p:cNvPr id="14" name="TextBox 13">
            <a:extLst>
              <a:ext uri="{FF2B5EF4-FFF2-40B4-BE49-F238E27FC236}">
                <a16:creationId xmlns:a16="http://schemas.microsoft.com/office/drawing/2014/main" id="{CBC51F7F-E7EF-405A-A1B4-B1F176D71244}"/>
              </a:ext>
            </a:extLst>
          </p:cNvPr>
          <p:cNvSpPr txBox="1"/>
          <p:nvPr/>
        </p:nvSpPr>
        <p:spPr>
          <a:xfrm>
            <a:off x="280194" y="1931882"/>
            <a:ext cx="4697141" cy="153888"/>
          </a:xfrm>
          <a:prstGeom prst="rect">
            <a:avLst/>
          </a:prstGeom>
          <a:noFill/>
        </p:spPr>
        <p:txBody>
          <a:bodyPr wrap="square" lIns="0" tIns="0" rIns="0" bIns="0" rtlCol="0">
            <a:spAutoFit/>
          </a:bodyPr>
          <a:lstStyle/>
          <a:p>
            <a:pPr>
              <a:spcBef>
                <a:spcPts val="500"/>
              </a:spcBef>
            </a:pPr>
            <a:r>
              <a:rPr lang="en-US" sz="1000" b="1" dirty="0"/>
              <a:t>Advertise 5 Key Elements of COVID-Specific Cyber Hygiene </a:t>
            </a:r>
          </a:p>
        </p:txBody>
      </p:sp>
      <p:grpSp>
        <p:nvGrpSpPr>
          <p:cNvPr id="38" name="Group 37">
            <a:extLst>
              <a:ext uri="{FF2B5EF4-FFF2-40B4-BE49-F238E27FC236}">
                <a16:creationId xmlns:a16="http://schemas.microsoft.com/office/drawing/2014/main" id="{9C13DECF-4043-4520-97AA-0BD8537381D7}"/>
              </a:ext>
            </a:extLst>
          </p:cNvPr>
          <p:cNvGrpSpPr/>
          <p:nvPr/>
        </p:nvGrpSpPr>
        <p:grpSpPr>
          <a:xfrm>
            <a:off x="389017" y="2255170"/>
            <a:ext cx="1588975" cy="276999"/>
            <a:chOff x="389017" y="2519950"/>
            <a:chExt cx="1588975" cy="276999"/>
          </a:xfrm>
        </p:grpSpPr>
        <p:sp>
          <p:nvSpPr>
            <p:cNvPr id="16" name="TextBox 15">
              <a:extLst>
                <a:ext uri="{FF2B5EF4-FFF2-40B4-BE49-F238E27FC236}">
                  <a16:creationId xmlns:a16="http://schemas.microsoft.com/office/drawing/2014/main" id="{29325E06-2DB0-4705-9603-509D17389742}"/>
                </a:ext>
              </a:extLst>
            </p:cNvPr>
            <p:cNvSpPr txBox="1"/>
            <p:nvPr/>
          </p:nvSpPr>
          <p:spPr bwMode="gray">
            <a:xfrm>
              <a:off x="389017" y="2519950"/>
              <a:ext cx="126638" cy="276999"/>
            </a:xfrm>
            <a:prstGeom prst="rect">
              <a:avLst/>
            </a:prstGeom>
            <a:noFill/>
          </p:spPr>
          <p:txBody>
            <a:bodyPr wrap="none" lIns="0" tIns="0" rIns="0" bIns="0" rtlCol="0">
              <a:spAutoFit/>
            </a:bodyPr>
            <a:lstStyle/>
            <a:p>
              <a:r>
                <a:rPr lang="en-US" sz="1800" dirty="0">
                  <a:solidFill>
                    <a:schemeClr val="accent4"/>
                  </a:solidFill>
                  <a:latin typeface="+mj-lt"/>
                </a:rPr>
                <a:t>1</a:t>
              </a:r>
            </a:p>
          </p:txBody>
        </p:sp>
        <p:sp>
          <p:nvSpPr>
            <p:cNvPr id="25" name="TextBox 24">
              <a:extLst>
                <a:ext uri="{FF2B5EF4-FFF2-40B4-BE49-F238E27FC236}">
                  <a16:creationId xmlns:a16="http://schemas.microsoft.com/office/drawing/2014/main" id="{52CAC66F-7C75-4236-9192-E2B406D037FB}"/>
                </a:ext>
              </a:extLst>
            </p:cNvPr>
            <p:cNvSpPr txBox="1"/>
            <p:nvPr/>
          </p:nvSpPr>
          <p:spPr>
            <a:xfrm>
              <a:off x="626660" y="2589199"/>
              <a:ext cx="1351332" cy="138499"/>
            </a:xfrm>
            <a:prstGeom prst="rect">
              <a:avLst/>
            </a:prstGeom>
            <a:noFill/>
          </p:spPr>
          <p:txBody>
            <a:bodyPr wrap="none" lIns="0" tIns="0" rIns="0" bIns="0" rtlCol="0">
              <a:spAutoFit/>
            </a:bodyPr>
            <a:lstStyle/>
            <a:p>
              <a:pPr>
                <a:spcBef>
                  <a:spcPts val="500"/>
                </a:spcBef>
              </a:pPr>
              <a:r>
                <a:rPr lang="en-US" sz="900" dirty="0"/>
                <a:t>Password management</a:t>
              </a:r>
            </a:p>
          </p:txBody>
        </p:sp>
      </p:grpSp>
      <p:grpSp>
        <p:nvGrpSpPr>
          <p:cNvPr id="37" name="Group 36">
            <a:extLst>
              <a:ext uri="{FF2B5EF4-FFF2-40B4-BE49-F238E27FC236}">
                <a16:creationId xmlns:a16="http://schemas.microsoft.com/office/drawing/2014/main" id="{2C5F17DC-87CD-4CFE-A9DF-C1A61539598C}"/>
              </a:ext>
            </a:extLst>
          </p:cNvPr>
          <p:cNvGrpSpPr/>
          <p:nvPr/>
        </p:nvGrpSpPr>
        <p:grpSpPr>
          <a:xfrm>
            <a:off x="389017" y="2635525"/>
            <a:ext cx="2016976" cy="276999"/>
            <a:chOff x="389017" y="2914730"/>
            <a:chExt cx="2016976" cy="276999"/>
          </a:xfrm>
        </p:grpSpPr>
        <p:sp>
          <p:nvSpPr>
            <p:cNvPr id="18" name="TextBox 17">
              <a:extLst>
                <a:ext uri="{FF2B5EF4-FFF2-40B4-BE49-F238E27FC236}">
                  <a16:creationId xmlns:a16="http://schemas.microsoft.com/office/drawing/2014/main" id="{0B9B5974-BD0F-4757-93D5-96DD7FBDED7A}"/>
                </a:ext>
              </a:extLst>
            </p:cNvPr>
            <p:cNvSpPr txBox="1"/>
            <p:nvPr/>
          </p:nvSpPr>
          <p:spPr bwMode="gray">
            <a:xfrm>
              <a:off x="389017" y="2914730"/>
              <a:ext cx="126638" cy="276999"/>
            </a:xfrm>
            <a:prstGeom prst="rect">
              <a:avLst/>
            </a:prstGeom>
            <a:noFill/>
          </p:spPr>
          <p:txBody>
            <a:bodyPr wrap="none" lIns="0" tIns="0" rIns="0" bIns="0" rtlCol="0">
              <a:spAutoFit/>
            </a:bodyPr>
            <a:lstStyle/>
            <a:p>
              <a:r>
                <a:rPr lang="en-US" sz="1800" dirty="0">
                  <a:solidFill>
                    <a:schemeClr val="accent4"/>
                  </a:solidFill>
                  <a:latin typeface="+mj-lt"/>
                </a:rPr>
                <a:t>2</a:t>
              </a:r>
            </a:p>
          </p:txBody>
        </p:sp>
        <p:sp>
          <p:nvSpPr>
            <p:cNvPr id="27" name="TextBox 26">
              <a:extLst>
                <a:ext uri="{FF2B5EF4-FFF2-40B4-BE49-F238E27FC236}">
                  <a16:creationId xmlns:a16="http://schemas.microsoft.com/office/drawing/2014/main" id="{C88A2524-DED8-4031-AF8E-0398BDD3AFCE}"/>
                </a:ext>
              </a:extLst>
            </p:cNvPr>
            <p:cNvSpPr txBox="1"/>
            <p:nvPr/>
          </p:nvSpPr>
          <p:spPr>
            <a:xfrm>
              <a:off x="626660" y="2983979"/>
              <a:ext cx="1779333" cy="138499"/>
            </a:xfrm>
            <a:prstGeom prst="rect">
              <a:avLst/>
            </a:prstGeom>
            <a:noFill/>
          </p:spPr>
          <p:txBody>
            <a:bodyPr wrap="none" lIns="0" tIns="0" rIns="0" bIns="0" rtlCol="0">
              <a:spAutoFit/>
            </a:bodyPr>
            <a:lstStyle/>
            <a:p>
              <a:pPr>
                <a:spcBef>
                  <a:spcPts val="500"/>
                </a:spcBef>
              </a:pPr>
              <a:r>
                <a:rPr lang="en-US" sz="900" dirty="0"/>
                <a:t>COVID-related phishing scams</a:t>
              </a:r>
            </a:p>
          </p:txBody>
        </p:sp>
      </p:grpSp>
      <p:grpSp>
        <p:nvGrpSpPr>
          <p:cNvPr id="36" name="Group 35">
            <a:extLst>
              <a:ext uri="{FF2B5EF4-FFF2-40B4-BE49-F238E27FC236}">
                <a16:creationId xmlns:a16="http://schemas.microsoft.com/office/drawing/2014/main" id="{E747C647-58C8-49C5-9F47-4412A3D19E36}"/>
              </a:ext>
            </a:extLst>
          </p:cNvPr>
          <p:cNvGrpSpPr/>
          <p:nvPr/>
        </p:nvGrpSpPr>
        <p:grpSpPr>
          <a:xfrm>
            <a:off x="389017" y="3015880"/>
            <a:ext cx="2092318" cy="276999"/>
            <a:chOff x="389017" y="3296825"/>
            <a:chExt cx="2092318" cy="276999"/>
          </a:xfrm>
        </p:grpSpPr>
        <p:sp>
          <p:nvSpPr>
            <p:cNvPr id="20" name="TextBox 19">
              <a:extLst>
                <a:ext uri="{FF2B5EF4-FFF2-40B4-BE49-F238E27FC236}">
                  <a16:creationId xmlns:a16="http://schemas.microsoft.com/office/drawing/2014/main" id="{A275AD5E-3C1C-4DA4-8584-F74C1E25F753}"/>
                </a:ext>
              </a:extLst>
            </p:cNvPr>
            <p:cNvSpPr txBox="1"/>
            <p:nvPr/>
          </p:nvSpPr>
          <p:spPr bwMode="gray">
            <a:xfrm>
              <a:off x="389017" y="3296825"/>
              <a:ext cx="126638" cy="276999"/>
            </a:xfrm>
            <a:prstGeom prst="rect">
              <a:avLst/>
            </a:prstGeom>
            <a:noFill/>
          </p:spPr>
          <p:txBody>
            <a:bodyPr wrap="none" lIns="0" tIns="0" rIns="0" bIns="0" rtlCol="0">
              <a:spAutoFit/>
            </a:bodyPr>
            <a:lstStyle/>
            <a:p>
              <a:r>
                <a:rPr lang="en-US" sz="1800" dirty="0">
                  <a:solidFill>
                    <a:schemeClr val="accent4"/>
                  </a:solidFill>
                  <a:latin typeface="+mj-lt"/>
                </a:rPr>
                <a:t>3</a:t>
              </a:r>
            </a:p>
          </p:txBody>
        </p:sp>
        <p:sp>
          <p:nvSpPr>
            <p:cNvPr id="29" name="TextBox 28">
              <a:extLst>
                <a:ext uri="{FF2B5EF4-FFF2-40B4-BE49-F238E27FC236}">
                  <a16:creationId xmlns:a16="http://schemas.microsoft.com/office/drawing/2014/main" id="{F5DB3134-D61D-4435-B87D-15AF0081C730}"/>
                </a:ext>
              </a:extLst>
            </p:cNvPr>
            <p:cNvSpPr txBox="1"/>
            <p:nvPr/>
          </p:nvSpPr>
          <p:spPr>
            <a:xfrm>
              <a:off x="626660" y="3366074"/>
              <a:ext cx="1854675" cy="138499"/>
            </a:xfrm>
            <a:prstGeom prst="rect">
              <a:avLst/>
            </a:prstGeom>
            <a:noFill/>
          </p:spPr>
          <p:txBody>
            <a:bodyPr wrap="none" lIns="0" tIns="0" rIns="0" bIns="0" rtlCol="0">
              <a:spAutoFit/>
            </a:bodyPr>
            <a:lstStyle/>
            <a:p>
              <a:pPr>
                <a:spcBef>
                  <a:spcPts val="500"/>
                </a:spcBef>
              </a:pPr>
              <a:r>
                <a:rPr lang="en-US" sz="900" dirty="0"/>
                <a:t>Secure Wi-Fi whenever possible</a:t>
              </a:r>
            </a:p>
          </p:txBody>
        </p:sp>
      </p:grpSp>
      <p:grpSp>
        <p:nvGrpSpPr>
          <p:cNvPr id="35" name="Group 34">
            <a:extLst>
              <a:ext uri="{FF2B5EF4-FFF2-40B4-BE49-F238E27FC236}">
                <a16:creationId xmlns:a16="http://schemas.microsoft.com/office/drawing/2014/main" id="{1A6C02EC-B110-454D-9B61-F7FE45F2A35A}"/>
              </a:ext>
            </a:extLst>
          </p:cNvPr>
          <p:cNvGrpSpPr/>
          <p:nvPr/>
        </p:nvGrpSpPr>
        <p:grpSpPr>
          <a:xfrm>
            <a:off x="389017" y="3396236"/>
            <a:ext cx="2400094" cy="276999"/>
            <a:chOff x="389017" y="3659278"/>
            <a:chExt cx="2400094" cy="276999"/>
          </a:xfrm>
        </p:grpSpPr>
        <p:sp>
          <p:nvSpPr>
            <p:cNvPr id="22" name="TextBox 21">
              <a:extLst>
                <a:ext uri="{FF2B5EF4-FFF2-40B4-BE49-F238E27FC236}">
                  <a16:creationId xmlns:a16="http://schemas.microsoft.com/office/drawing/2014/main" id="{32EE47EF-EB2F-406C-940C-21DB3455BB76}"/>
                </a:ext>
              </a:extLst>
            </p:cNvPr>
            <p:cNvSpPr txBox="1"/>
            <p:nvPr/>
          </p:nvSpPr>
          <p:spPr bwMode="gray">
            <a:xfrm>
              <a:off x="389017" y="3659278"/>
              <a:ext cx="126638" cy="276999"/>
            </a:xfrm>
            <a:prstGeom prst="rect">
              <a:avLst/>
            </a:prstGeom>
            <a:noFill/>
          </p:spPr>
          <p:txBody>
            <a:bodyPr wrap="none" lIns="0" tIns="0" rIns="0" bIns="0" rtlCol="0">
              <a:spAutoFit/>
            </a:bodyPr>
            <a:lstStyle/>
            <a:p>
              <a:r>
                <a:rPr lang="en-US" sz="1800" dirty="0">
                  <a:solidFill>
                    <a:schemeClr val="accent4"/>
                  </a:solidFill>
                  <a:latin typeface="+mj-lt"/>
                </a:rPr>
                <a:t>4</a:t>
              </a:r>
            </a:p>
          </p:txBody>
        </p:sp>
        <p:sp>
          <p:nvSpPr>
            <p:cNvPr id="31" name="TextBox 30">
              <a:extLst>
                <a:ext uri="{FF2B5EF4-FFF2-40B4-BE49-F238E27FC236}">
                  <a16:creationId xmlns:a16="http://schemas.microsoft.com/office/drawing/2014/main" id="{59A099C0-E065-4B30-B7BF-FEE339D773E8}"/>
                </a:ext>
              </a:extLst>
            </p:cNvPr>
            <p:cNvSpPr txBox="1"/>
            <p:nvPr/>
          </p:nvSpPr>
          <p:spPr>
            <a:xfrm>
              <a:off x="626660" y="3728527"/>
              <a:ext cx="2162451" cy="138499"/>
            </a:xfrm>
            <a:prstGeom prst="rect">
              <a:avLst/>
            </a:prstGeom>
            <a:noFill/>
          </p:spPr>
          <p:txBody>
            <a:bodyPr wrap="none" lIns="0" tIns="0" rIns="0" bIns="0" rtlCol="0">
              <a:spAutoFit/>
            </a:bodyPr>
            <a:lstStyle/>
            <a:p>
              <a:pPr>
                <a:spcBef>
                  <a:spcPts val="500"/>
                </a:spcBef>
              </a:pPr>
              <a:r>
                <a:rPr lang="en-US" sz="900" dirty="0"/>
                <a:t>Configure software for patch updates</a:t>
              </a:r>
            </a:p>
          </p:txBody>
        </p:sp>
      </p:grpSp>
      <p:grpSp>
        <p:nvGrpSpPr>
          <p:cNvPr id="34" name="Group 33">
            <a:extLst>
              <a:ext uri="{FF2B5EF4-FFF2-40B4-BE49-F238E27FC236}">
                <a16:creationId xmlns:a16="http://schemas.microsoft.com/office/drawing/2014/main" id="{5DE4D52C-1066-4897-98A7-73E8986BC971}"/>
              </a:ext>
            </a:extLst>
          </p:cNvPr>
          <p:cNvGrpSpPr/>
          <p:nvPr/>
        </p:nvGrpSpPr>
        <p:grpSpPr>
          <a:xfrm>
            <a:off x="389017" y="3776592"/>
            <a:ext cx="1843852" cy="276999"/>
            <a:chOff x="389017" y="4041372"/>
            <a:chExt cx="1843852" cy="276999"/>
          </a:xfrm>
        </p:grpSpPr>
        <p:sp>
          <p:nvSpPr>
            <p:cNvPr id="24" name="TextBox 23">
              <a:extLst>
                <a:ext uri="{FF2B5EF4-FFF2-40B4-BE49-F238E27FC236}">
                  <a16:creationId xmlns:a16="http://schemas.microsoft.com/office/drawing/2014/main" id="{59007BFA-50E0-42A1-93FC-29ECB135CA2B}"/>
                </a:ext>
              </a:extLst>
            </p:cNvPr>
            <p:cNvSpPr txBox="1"/>
            <p:nvPr/>
          </p:nvSpPr>
          <p:spPr bwMode="gray">
            <a:xfrm>
              <a:off x="389017" y="4041372"/>
              <a:ext cx="125034" cy="276999"/>
            </a:xfrm>
            <a:prstGeom prst="rect">
              <a:avLst/>
            </a:prstGeom>
            <a:noFill/>
          </p:spPr>
          <p:txBody>
            <a:bodyPr wrap="none" lIns="0" tIns="0" rIns="0" bIns="0" rtlCol="0">
              <a:spAutoFit/>
            </a:bodyPr>
            <a:lstStyle/>
            <a:p>
              <a:r>
                <a:rPr lang="en-US" sz="1800" dirty="0">
                  <a:solidFill>
                    <a:schemeClr val="accent4"/>
                  </a:solidFill>
                  <a:latin typeface="+mj-lt"/>
                </a:rPr>
                <a:t>5</a:t>
              </a:r>
            </a:p>
          </p:txBody>
        </p:sp>
        <p:sp>
          <p:nvSpPr>
            <p:cNvPr id="33" name="TextBox 32">
              <a:extLst>
                <a:ext uri="{FF2B5EF4-FFF2-40B4-BE49-F238E27FC236}">
                  <a16:creationId xmlns:a16="http://schemas.microsoft.com/office/drawing/2014/main" id="{05867345-1907-45FB-AB28-093A9604748D}"/>
                </a:ext>
              </a:extLst>
            </p:cNvPr>
            <p:cNvSpPr txBox="1"/>
            <p:nvPr/>
          </p:nvSpPr>
          <p:spPr>
            <a:xfrm>
              <a:off x="626660" y="4116552"/>
              <a:ext cx="1606209" cy="138499"/>
            </a:xfrm>
            <a:prstGeom prst="rect">
              <a:avLst/>
            </a:prstGeom>
            <a:noFill/>
          </p:spPr>
          <p:txBody>
            <a:bodyPr wrap="none" lIns="0" tIns="0" rIns="0" bIns="0" rtlCol="0">
              <a:spAutoFit/>
            </a:bodyPr>
            <a:lstStyle/>
            <a:p>
              <a:pPr>
                <a:spcBef>
                  <a:spcPts val="500"/>
                </a:spcBef>
              </a:pPr>
              <a:r>
                <a:rPr lang="en-US" sz="900" dirty="0"/>
                <a:t>“</a:t>
              </a:r>
              <a:r>
                <a:rPr lang="en-US" sz="900" dirty="0" err="1"/>
                <a:t>Zoombombing</a:t>
              </a:r>
              <a:r>
                <a:rPr lang="en-US" sz="900" dirty="0"/>
                <a:t>” prevention</a:t>
              </a:r>
            </a:p>
          </p:txBody>
        </p:sp>
      </p:grpSp>
      <p:sp>
        <p:nvSpPr>
          <p:cNvPr id="40" name="TextBox 39">
            <a:extLst>
              <a:ext uri="{FF2B5EF4-FFF2-40B4-BE49-F238E27FC236}">
                <a16:creationId xmlns:a16="http://schemas.microsoft.com/office/drawing/2014/main" id="{EF5B26FD-CFD3-468C-A3D7-AC677C654F79}"/>
              </a:ext>
            </a:extLst>
          </p:cNvPr>
          <p:cNvSpPr txBox="1"/>
          <p:nvPr/>
        </p:nvSpPr>
        <p:spPr>
          <a:xfrm>
            <a:off x="3586211" y="2324419"/>
            <a:ext cx="2212559" cy="153888"/>
          </a:xfrm>
          <a:prstGeom prst="rect">
            <a:avLst/>
          </a:prstGeom>
          <a:noFill/>
        </p:spPr>
        <p:txBody>
          <a:bodyPr wrap="square" lIns="0" tIns="0" rIns="0" bIns="0" rtlCol="0">
            <a:spAutoFit/>
          </a:bodyPr>
          <a:lstStyle/>
          <a:p>
            <a:pPr>
              <a:spcBef>
                <a:spcPts val="500"/>
              </a:spcBef>
            </a:pPr>
            <a:r>
              <a:rPr lang="en-US" sz="1000" i="1" dirty="0"/>
              <a:t>Cyber Hygiene Marketing Tips</a:t>
            </a:r>
          </a:p>
        </p:txBody>
      </p:sp>
      <p:pic>
        <p:nvPicPr>
          <p:cNvPr id="42" name="Picture 41" descr="Icon&#10;&#10;Description automatically generated">
            <a:extLst>
              <a:ext uri="{FF2B5EF4-FFF2-40B4-BE49-F238E27FC236}">
                <a16:creationId xmlns:a16="http://schemas.microsoft.com/office/drawing/2014/main" id="{3A48B492-05D2-4BFA-B34C-52C146AB69B3}"/>
              </a:ext>
            </a:extLst>
          </p:cNvPr>
          <p:cNvPicPr>
            <a:picLocks noChangeAspect="1"/>
          </p:cNvPicPr>
          <p:nvPr/>
        </p:nvPicPr>
        <p:blipFill>
          <a:blip r:embed="rId3"/>
          <a:stretch>
            <a:fillRect/>
          </a:stretch>
        </p:blipFill>
        <p:spPr>
          <a:xfrm>
            <a:off x="3586211" y="2638706"/>
            <a:ext cx="321865" cy="306844"/>
          </a:xfrm>
          <a:prstGeom prst="rect">
            <a:avLst/>
          </a:prstGeom>
        </p:spPr>
      </p:pic>
      <p:pic>
        <p:nvPicPr>
          <p:cNvPr id="44" name="Picture 43" descr="Icon&#10;&#10;Description automatically generated">
            <a:extLst>
              <a:ext uri="{FF2B5EF4-FFF2-40B4-BE49-F238E27FC236}">
                <a16:creationId xmlns:a16="http://schemas.microsoft.com/office/drawing/2014/main" id="{DE39096F-2BE3-4E24-BAD0-225A450B67CB}"/>
              </a:ext>
            </a:extLst>
          </p:cNvPr>
          <p:cNvPicPr>
            <a:picLocks noChangeAspect="1"/>
          </p:cNvPicPr>
          <p:nvPr/>
        </p:nvPicPr>
        <p:blipFill>
          <a:blip r:embed="rId4"/>
          <a:stretch>
            <a:fillRect/>
          </a:stretch>
        </p:blipFill>
        <p:spPr>
          <a:xfrm>
            <a:off x="3586211" y="3117969"/>
            <a:ext cx="325994" cy="285788"/>
          </a:xfrm>
          <a:prstGeom prst="rect">
            <a:avLst/>
          </a:prstGeom>
        </p:spPr>
      </p:pic>
      <p:sp>
        <p:nvSpPr>
          <p:cNvPr id="49" name="TextBox 48">
            <a:extLst>
              <a:ext uri="{FF2B5EF4-FFF2-40B4-BE49-F238E27FC236}">
                <a16:creationId xmlns:a16="http://schemas.microsoft.com/office/drawing/2014/main" id="{CA6AD604-FC92-4C66-9A3B-C5C8F45C7EF6}"/>
              </a:ext>
            </a:extLst>
          </p:cNvPr>
          <p:cNvSpPr txBox="1"/>
          <p:nvPr/>
        </p:nvSpPr>
        <p:spPr>
          <a:xfrm>
            <a:off x="4092188" y="2655678"/>
            <a:ext cx="2151594" cy="246221"/>
          </a:xfrm>
          <a:prstGeom prst="rect">
            <a:avLst/>
          </a:prstGeom>
          <a:noFill/>
        </p:spPr>
        <p:txBody>
          <a:bodyPr wrap="square" lIns="0" tIns="0" rIns="0" bIns="0" rtlCol="0">
            <a:spAutoFit/>
          </a:bodyPr>
          <a:lstStyle/>
          <a:p>
            <a:pPr>
              <a:spcBef>
                <a:spcPts val="500"/>
              </a:spcBef>
            </a:pPr>
            <a:r>
              <a:rPr lang="en-US" sz="800" b="1" dirty="0"/>
              <a:t>Short videos </a:t>
            </a:r>
            <a:r>
              <a:rPr lang="en-US" sz="800" dirty="0"/>
              <a:t>reach more viewers than lengthy, didactic engagements</a:t>
            </a:r>
          </a:p>
        </p:txBody>
      </p:sp>
      <p:sp>
        <p:nvSpPr>
          <p:cNvPr id="50" name="TextBox 49">
            <a:extLst>
              <a:ext uri="{FF2B5EF4-FFF2-40B4-BE49-F238E27FC236}">
                <a16:creationId xmlns:a16="http://schemas.microsoft.com/office/drawing/2014/main" id="{CCC37162-97AC-464B-B195-96F6DE9152ED}"/>
              </a:ext>
            </a:extLst>
          </p:cNvPr>
          <p:cNvSpPr txBox="1"/>
          <p:nvPr/>
        </p:nvSpPr>
        <p:spPr>
          <a:xfrm>
            <a:off x="4092188" y="3154865"/>
            <a:ext cx="2086939" cy="246221"/>
          </a:xfrm>
          <a:prstGeom prst="rect">
            <a:avLst/>
          </a:prstGeom>
          <a:noFill/>
        </p:spPr>
        <p:txBody>
          <a:bodyPr wrap="square" lIns="0" tIns="0" rIns="0" bIns="0" rtlCol="0">
            <a:spAutoFit/>
          </a:bodyPr>
          <a:lstStyle/>
          <a:p>
            <a:pPr>
              <a:spcBef>
                <a:spcPts val="500"/>
              </a:spcBef>
            </a:pPr>
            <a:r>
              <a:rPr lang="en-US" sz="800" b="1" dirty="0"/>
              <a:t>Frame as “personal self-defense” </a:t>
            </a:r>
            <a:r>
              <a:rPr lang="en-US" sz="800" dirty="0"/>
              <a:t>instead of institutional protection</a:t>
            </a:r>
          </a:p>
        </p:txBody>
      </p:sp>
      <p:pic>
        <p:nvPicPr>
          <p:cNvPr id="54" name="Picture 53" descr="Icon&#10;&#10;Description automatically generated">
            <a:extLst>
              <a:ext uri="{FF2B5EF4-FFF2-40B4-BE49-F238E27FC236}">
                <a16:creationId xmlns:a16="http://schemas.microsoft.com/office/drawing/2014/main" id="{3F4B2F43-93F6-4506-B7A5-857167EE597F}"/>
              </a:ext>
            </a:extLst>
          </p:cNvPr>
          <p:cNvPicPr>
            <a:picLocks noChangeAspect="1"/>
          </p:cNvPicPr>
          <p:nvPr/>
        </p:nvPicPr>
        <p:blipFill>
          <a:blip r:embed="rId5"/>
          <a:stretch>
            <a:fillRect/>
          </a:stretch>
        </p:blipFill>
        <p:spPr>
          <a:xfrm>
            <a:off x="3586211" y="3672638"/>
            <a:ext cx="345711" cy="285788"/>
          </a:xfrm>
          <a:prstGeom prst="rect">
            <a:avLst/>
          </a:prstGeom>
        </p:spPr>
      </p:pic>
      <p:sp>
        <p:nvSpPr>
          <p:cNvPr id="55" name="TextBox 54">
            <a:extLst>
              <a:ext uri="{FF2B5EF4-FFF2-40B4-BE49-F238E27FC236}">
                <a16:creationId xmlns:a16="http://schemas.microsoft.com/office/drawing/2014/main" id="{2B961FA7-542E-4068-AD05-AB423F5C4BC6}"/>
              </a:ext>
            </a:extLst>
          </p:cNvPr>
          <p:cNvSpPr txBox="1"/>
          <p:nvPr/>
        </p:nvSpPr>
        <p:spPr>
          <a:xfrm>
            <a:off x="4092188" y="3569311"/>
            <a:ext cx="2030801" cy="492443"/>
          </a:xfrm>
          <a:prstGeom prst="rect">
            <a:avLst/>
          </a:prstGeom>
          <a:noFill/>
        </p:spPr>
        <p:txBody>
          <a:bodyPr wrap="square" lIns="0" tIns="0" rIns="0" bIns="0" rtlCol="0">
            <a:spAutoFit/>
          </a:bodyPr>
          <a:lstStyle/>
          <a:p>
            <a:pPr>
              <a:spcBef>
                <a:spcPts val="500"/>
              </a:spcBef>
            </a:pPr>
            <a:r>
              <a:rPr lang="en-US" sz="800" b="1" dirty="0"/>
              <a:t>Use existing resources </a:t>
            </a:r>
            <a:r>
              <a:rPr lang="en-US" sz="800" dirty="0"/>
              <a:t>like </a:t>
            </a:r>
            <a:r>
              <a:rPr lang="en-US" sz="800" dirty="0">
                <a:hlinkClick r:id="rId6"/>
              </a:rPr>
              <a:t>ConnectSafely </a:t>
            </a:r>
            <a:r>
              <a:rPr lang="en-US" sz="800" dirty="0" err="1">
                <a:hlinkClick r:id="rId6"/>
              </a:rPr>
              <a:t>Quickguides</a:t>
            </a:r>
            <a:r>
              <a:rPr lang="en-US" sz="800" dirty="0"/>
              <a:t>, </a:t>
            </a:r>
            <a:r>
              <a:rPr lang="en-US" sz="800" dirty="0">
                <a:hlinkClick r:id="rId7"/>
              </a:rPr>
              <a:t>Berkeley Extension infographics</a:t>
            </a:r>
            <a:r>
              <a:rPr lang="en-US" sz="800" dirty="0"/>
              <a:t>, </a:t>
            </a:r>
            <a:r>
              <a:rPr lang="en-US" sz="800" dirty="0">
                <a:hlinkClick r:id="rId8"/>
              </a:rPr>
              <a:t>NetSmartzKids</a:t>
            </a:r>
            <a:r>
              <a:rPr lang="en-US" sz="800" dirty="0"/>
              <a:t>, or </a:t>
            </a:r>
            <a:r>
              <a:rPr lang="en-US" sz="800" dirty="0">
                <a:hlinkClick r:id="rId9"/>
              </a:rPr>
              <a:t>PBS Cybersecurity Nova Labs </a:t>
            </a:r>
            <a:endParaRPr lang="en-US" sz="800" dirty="0"/>
          </a:p>
        </p:txBody>
      </p:sp>
      <p:sp>
        <p:nvSpPr>
          <p:cNvPr id="4097" name="TextBox 4096">
            <a:extLst>
              <a:ext uri="{FF2B5EF4-FFF2-40B4-BE49-F238E27FC236}">
                <a16:creationId xmlns:a16="http://schemas.microsoft.com/office/drawing/2014/main" id="{A94E3D2A-015A-48D3-8699-758525285188}"/>
              </a:ext>
            </a:extLst>
          </p:cNvPr>
          <p:cNvSpPr txBox="1"/>
          <p:nvPr/>
        </p:nvSpPr>
        <p:spPr>
          <a:xfrm>
            <a:off x="280194" y="850014"/>
            <a:ext cx="5055345" cy="153888"/>
          </a:xfrm>
          <a:prstGeom prst="rect">
            <a:avLst/>
          </a:prstGeom>
          <a:noFill/>
        </p:spPr>
        <p:txBody>
          <a:bodyPr wrap="square" lIns="0" tIns="0" rIns="0" bIns="0" rtlCol="0">
            <a:spAutoFit/>
          </a:bodyPr>
          <a:lstStyle/>
          <a:p>
            <a:pPr>
              <a:spcBef>
                <a:spcPts val="500"/>
              </a:spcBef>
            </a:pPr>
            <a:r>
              <a:rPr lang="en-US" sz="1000" b="1" dirty="0"/>
              <a:t>Remote Teachers and Learners Amplify Need for End-User Security</a:t>
            </a:r>
          </a:p>
        </p:txBody>
      </p:sp>
    </p:spTree>
    <p:extLst>
      <p:ext uri="{BB962C8B-B14F-4D97-AF65-F5344CB8AC3E}">
        <p14:creationId xmlns:p14="http://schemas.microsoft.com/office/powerpoint/2010/main" val="385611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E7748B6-4677-4DFF-952B-BA65003B95B0}"/>
              </a:ext>
            </a:extLst>
          </p:cNvPr>
          <p:cNvSpPr/>
          <p:nvPr/>
        </p:nvSpPr>
        <p:spPr bwMode="gray">
          <a:xfrm>
            <a:off x="2967571" y="1058896"/>
            <a:ext cx="1692820" cy="2153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all" dirty="0"/>
              <a:t>REGIONAL LEVEL</a:t>
            </a:r>
          </a:p>
        </p:txBody>
      </p:sp>
      <p:cxnSp>
        <p:nvCxnSpPr>
          <p:cNvPr id="23" name="Straight Connector 22">
            <a:extLst>
              <a:ext uri="{FF2B5EF4-FFF2-40B4-BE49-F238E27FC236}">
                <a16:creationId xmlns:a16="http://schemas.microsoft.com/office/drawing/2014/main" id="{0D38443B-7EC2-4D0C-99E2-5ADE851FFC6F}"/>
              </a:ext>
            </a:extLst>
          </p:cNvPr>
          <p:cNvCxnSpPr>
            <a:cxnSpLocks/>
          </p:cNvCxnSpPr>
          <p:nvPr/>
        </p:nvCxnSpPr>
        <p:spPr bwMode="gray">
          <a:xfrm>
            <a:off x="4655620" y="1058896"/>
            <a:ext cx="0" cy="2743200"/>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C6CC8F-506B-4296-8CCC-64636E3AF71F}"/>
              </a:ext>
            </a:extLst>
          </p:cNvPr>
          <p:cNvSpPr/>
          <p:nvPr/>
        </p:nvSpPr>
        <p:spPr bwMode="gray">
          <a:xfrm>
            <a:off x="235553" y="1058896"/>
            <a:ext cx="2604961" cy="2153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all" dirty="0"/>
              <a:t>NATIONAL LEVEL</a:t>
            </a:r>
          </a:p>
        </p:txBody>
      </p:sp>
      <p:cxnSp>
        <p:nvCxnSpPr>
          <p:cNvPr id="30" name="Straight Connector 29">
            <a:extLst>
              <a:ext uri="{FF2B5EF4-FFF2-40B4-BE49-F238E27FC236}">
                <a16:creationId xmlns:a16="http://schemas.microsoft.com/office/drawing/2014/main" id="{7E939DBF-3FD8-40FD-B34E-90C772B9E127}"/>
              </a:ext>
            </a:extLst>
          </p:cNvPr>
          <p:cNvCxnSpPr>
            <a:cxnSpLocks/>
          </p:cNvCxnSpPr>
          <p:nvPr/>
        </p:nvCxnSpPr>
        <p:spPr bwMode="gray">
          <a:xfrm>
            <a:off x="2835743" y="1058896"/>
            <a:ext cx="0" cy="274320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EECF5B5-C719-4A77-B5CA-6ED4B8352201}"/>
              </a:ext>
            </a:extLst>
          </p:cNvPr>
          <p:cNvSpPr/>
          <p:nvPr/>
        </p:nvSpPr>
        <p:spPr bwMode="gray">
          <a:xfrm>
            <a:off x="4787447" y="1058896"/>
            <a:ext cx="1296261" cy="2153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all" dirty="0"/>
              <a:t>INDIVIDUAL LEVEL</a:t>
            </a:r>
          </a:p>
        </p:txBody>
      </p:sp>
      <p:cxnSp>
        <p:nvCxnSpPr>
          <p:cNvPr id="37" name="Straight Connector 36">
            <a:extLst>
              <a:ext uri="{FF2B5EF4-FFF2-40B4-BE49-F238E27FC236}">
                <a16:creationId xmlns:a16="http://schemas.microsoft.com/office/drawing/2014/main" id="{B0FBEA75-585F-47A8-BE8B-F3213BA59735}"/>
              </a:ext>
            </a:extLst>
          </p:cNvPr>
          <p:cNvCxnSpPr>
            <a:cxnSpLocks/>
          </p:cNvCxnSpPr>
          <p:nvPr/>
        </p:nvCxnSpPr>
        <p:spPr bwMode="gray">
          <a:xfrm>
            <a:off x="6078935" y="1058896"/>
            <a:ext cx="0" cy="274320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3A3C4F6C-80A5-411F-8709-CBCBDD9DE438}"/>
              </a:ext>
            </a:extLst>
          </p:cNvPr>
          <p:cNvSpPr>
            <a:spLocks noGrp="1"/>
          </p:cNvSpPr>
          <p:nvPr>
            <p:ph type="body" sz="quarter" idx="16"/>
          </p:nvPr>
        </p:nvSpPr>
        <p:spPr/>
        <p:txBody>
          <a:bodyPr/>
          <a:lstStyle/>
          <a:p>
            <a:r>
              <a:rPr lang="en-US" dirty="0"/>
              <a:t>Quick-Win #2</a:t>
            </a:r>
          </a:p>
        </p:txBody>
      </p:sp>
      <p:sp>
        <p:nvSpPr>
          <p:cNvPr id="3" name="Title 2">
            <a:extLst>
              <a:ext uri="{FF2B5EF4-FFF2-40B4-BE49-F238E27FC236}">
                <a16:creationId xmlns:a16="http://schemas.microsoft.com/office/drawing/2014/main" id="{28A35255-35DA-433B-942D-3A7450846EA3}"/>
              </a:ext>
            </a:extLst>
          </p:cNvPr>
          <p:cNvSpPr>
            <a:spLocks noGrp="1"/>
          </p:cNvSpPr>
          <p:nvPr>
            <p:ph type="title"/>
          </p:nvPr>
        </p:nvSpPr>
        <p:spPr/>
        <p:txBody>
          <a:bodyPr/>
          <a:lstStyle/>
          <a:p>
            <a:r>
              <a:rPr lang="en-US" dirty="0"/>
              <a:t>Stay Up-to-Date on Evolving Cyber Threats</a:t>
            </a:r>
          </a:p>
        </p:txBody>
      </p:sp>
      <p:sp>
        <p:nvSpPr>
          <p:cNvPr id="5" name="Text Placeholder 4">
            <a:extLst>
              <a:ext uri="{FF2B5EF4-FFF2-40B4-BE49-F238E27FC236}">
                <a16:creationId xmlns:a16="http://schemas.microsoft.com/office/drawing/2014/main" id="{DC53F251-D028-40B8-AFEF-B953CFE923E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751E5B6A-041F-4E2F-A65E-E4FF859DA170}"/>
              </a:ext>
            </a:extLst>
          </p:cNvPr>
          <p:cNvSpPr>
            <a:spLocks noGrp="1"/>
          </p:cNvSpPr>
          <p:nvPr>
            <p:ph type="body" sz="quarter" idx="18"/>
          </p:nvPr>
        </p:nvSpPr>
        <p:spPr>
          <a:xfrm>
            <a:off x="4111256" y="4677489"/>
            <a:ext cx="2289544" cy="123111"/>
          </a:xfrm>
        </p:spPr>
        <p:txBody>
          <a:bodyPr/>
          <a:lstStyle/>
          <a:p>
            <a:pPr algn="r"/>
            <a:r>
              <a:rPr lang="en-US" dirty="0"/>
              <a:t>Source: EAB interviews &amp; analysis.</a:t>
            </a:r>
          </a:p>
        </p:txBody>
      </p:sp>
      <p:pic>
        <p:nvPicPr>
          <p:cNvPr id="2050" name="Picture 2" descr="K12SIX">
            <a:extLst>
              <a:ext uri="{FF2B5EF4-FFF2-40B4-BE49-F238E27FC236}">
                <a16:creationId xmlns:a16="http://schemas.microsoft.com/office/drawing/2014/main" id="{5E99F42B-AAF0-4171-9A07-1F30725F6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95" y="1438992"/>
            <a:ext cx="799243" cy="3782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DUCAUSE - Badges - Acclaim">
            <a:extLst>
              <a:ext uri="{FF2B5EF4-FFF2-40B4-BE49-F238E27FC236}">
                <a16:creationId xmlns:a16="http://schemas.microsoft.com/office/drawing/2014/main" id="{D1A511B2-0F26-4A4B-8B74-792E979E1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11" y="2447214"/>
            <a:ext cx="820133" cy="82013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earch and Education Network ISAC – ISAO Standards Organization">
            <a:extLst>
              <a:ext uri="{FF2B5EF4-FFF2-40B4-BE49-F238E27FC236}">
                <a16:creationId xmlns:a16="http://schemas.microsoft.com/office/drawing/2014/main" id="{14348C05-A20C-4044-8DB0-F0EB23A4E35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000" r="90000">
                        <a14:foregroundMark x1="32778" y1="48750" x2="32778" y2="48750"/>
                        <a14:foregroundMark x1="32778" y1="48750" x2="32778" y2="48750"/>
                        <a14:foregroundMark x1="38889" y1="45000" x2="38889" y2="45000"/>
                        <a14:foregroundMark x1="38889" y1="45000" x2="38889" y2="45000"/>
                        <a14:foregroundMark x1="49444" y1="44583" x2="49444" y2="44583"/>
                        <a14:foregroundMark x1="49444" y1="44583" x2="49444" y2="44583"/>
                        <a14:foregroundMark x1="58889" y1="49167" x2="58889" y2="49167"/>
                        <a14:foregroundMark x1="58889" y1="48750" x2="58889" y2="48750"/>
                        <a14:foregroundMark x1="63056" y1="42500" x2="63056" y2="42500"/>
                        <a14:foregroundMark x1="63056" y1="42500" x2="63056" y2="42500"/>
                        <a14:foregroundMark x1="67778" y1="43333" x2="67778" y2="43333"/>
                        <a14:foregroundMark x1="67778" y1="43333" x2="67778" y2="43333"/>
                        <a14:foregroundMark x1="78889" y1="42500" x2="78889" y2="42500"/>
                        <a14:foregroundMark x1="78889" y1="42500" x2="78889" y2="42500"/>
                        <a14:foregroundMark x1="87778" y1="41667" x2="87778" y2="41667"/>
                        <a14:foregroundMark x1="87778" y1="41667" x2="87778" y2="41667"/>
                        <a14:foregroundMark x1="8611" y1="46667" x2="8611" y2="46667"/>
                        <a14:foregroundMark x1="8611" y1="46667" x2="8611" y2="46667"/>
                        <a14:foregroundMark x1="5000" y1="48333" x2="5000" y2="48333"/>
                        <a14:foregroundMark x1="5000" y1="48333" x2="5000" y2="48333"/>
                      </a14:backgroundRemoval>
                    </a14:imgEffect>
                  </a14:imgLayer>
                </a14:imgProps>
              </a:ext>
              <a:ext uri="{28A0092B-C50C-407E-A947-70E740481C1C}">
                <a14:useLocalDpi xmlns:a14="http://schemas.microsoft.com/office/drawing/2010/main" val="0"/>
              </a:ext>
            </a:extLst>
          </a:blip>
          <a:srcRect/>
          <a:stretch>
            <a:fillRect/>
          </a:stretch>
        </p:blipFill>
        <p:spPr bwMode="auto">
          <a:xfrm>
            <a:off x="293821" y="1965328"/>
            <a:ext cx="903623" cy="6024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D2DBC12-38A9-4815-8799-F56FBE89FFF5}"/>
              </a:ext>
            </a:extLst>
          </p:cNvPr>
          <p:cNvSpPr txBox="1"/>
          <p:nvPr/>
        </p:nvSpPr>
        <p:spPr>
          <a:xfrm>
            <a:off x="396088" y="3324895"/>
            <a:ext cx="636814" cy="215444"/>
          </a:xfrm>
          <a:prstGeom prst="rect">
            <a:avLst/>
          </a:prstGeom>
          <a:noFill/>
        </p:spPr>
        <p:txBody>
          <a:bodyPr wrap="square" lIns="0" tIns="0" rIns="0" bIns="0" rtlCol="0">
            <a:spAutoFit/>
          </a:bodyPr>
          <a:lstStyle/>
          <a:p>
            <a:pPr algn="ctr">
              <a:spcBef>
                <a:spcPts val="500"/>
              </a:spcBef>
            </a:pPr>
            <a:r>
              <a:rPr lang="en-US" sz="700" i="1" dirty="0"/>
              <a:t>(Soon to be launched)</a:t>
            </a:r>
          </a:p>
        </p:txBody>
      </p:sp>
      <p:sp>
        <p:nvSpPr>
          <p:cNvPr id="14" name="TextBox 13">
            <a:extLst>
              <a:ext uri="{FF2B5EF4-FFF2-40B4-BE49-F238E27FC236}">
                <a16:creationId xmlns:a16="http://schemas.microsoft.com/office/drawing/2014/main" id="{BE90B96E-20F4-4D31-8002-D1F96266A5C5}"/>
              </a:ext>
            </a:extLst>
          </p:cNvPr>
          <p:cNvSpPr txBox="1"/>
          <p:nvPr/>
        </p:nvSpPr>
        <p:spPr>
          <a:xfrm>
            <a:off x="1189597" y="1387600"/>
            <a:ext cx="1577879" cy="492443"/>
          </a:xfrm>
          <a:prstGeom prst="rect">
            <a:avLst/>
          </a:prstGeom>
          <a:noFill/>
        </p:spPr>
        <p:txBody>
          <a:bodyPr wrap="square" lIns="0" tIns="0" rIns="0" bIns="0" rtlCol="0">
            <a:spAutoFit/>
          </a:bodyPr>
          <a:lstStyle/>
          <a:p>
            <a:pPr>
              <a:spcBef>
                <a:spcPts val="500"/>
              </a:spcBef>
            </a:pPr>
            <a:r>
              <a:rPr lang="en-US" sz="800" dirty="0"/>
              <a:t>Cyberthreat sharing portal, emergency notification system, newsletter of trending risks and resources</a:t>
            </a:r>
          </a:p>
        </p:txBody>
      </p:sp>
      <p:sp>
        <p:nvSpPr>
          <p:cNvPr id="15" name="TextBox 14">
            <a:extLst>
              <a:ext uri="{FF2B5EF4-FFF2-40B4-BE49-F238E27FC236}">
                <a16:creationId xmlns:a16="http://schemas.microsoft.com/office/drawing/2014/main" id="{6C80341D-3739-4BDF-9710-CA20C0DE3FBB}"/>
              </a:ext>
            </a:extLst>
          </p:cNvPr>
          <p:cNvSpPr txBox="1"/>
          <p:nvPr/>
        </p:nvSpPr>
        <p:spPr>
          <a:xfrm>
            <a:off x="1448595" y="2384656"/>
            <a:ext cx="1345280" cy="369332"/>
          </a:xfrm>
          <a:prstGeom prst="rect">
            <a:avLst/>
          </a:prstGeom>
          <a:noFill/>
        </p:spPr>
        <p:txBody>
          <a:bodyPr wrap="square" lIns="0" tIns="0" rIns="0" bIns="0" rtlCol="0">
            <a:spAutoFit/>
          </a:bodyPr>
          <a:lstStyle/>
          <a:p>
            <a:pPr>
              <a:spcBef>
                <a:spcPts val="500"/>
              </a:spcBef>
            </a:pPr>
            <a:r>
              <a:rPr lang="en-US" sz="800" dirty="0"/>
              <a:t>Higher-ed focused with valuable cyberthreat trend awareness for K-12</a:t>
            </a:r>
          </a:p>
        </p:txBody>
      </p:sp>
      <p:cxnSp>
        <p:nvCxnSpPr>
          <p:cNvPr id="17" name="Straight Connector 16">
            <a:extLst>
              <a:ext uri="{FF2B5EF4-FFF2-40B4-BE49-F238E27FC236}">
                <a16:creationId xmlns:a16="http://schemas.microsoft.com/office/drawing/2014/main" id="{6BEAC96C-2141-4814-BBD5-536BAF5DB6E6}"/>
              </a:ext>
            </a:extLst>
          </p:cNvPr>
          <p:cNvCxnSpPr>
            <a:stCxn id="2062" idx="3"/>
          </p:cNvCxnSpPr>
          <p:nvPr/>
        </p:nvCxnSpPr>
        <p:spPr bwMode="gray">
          <a:xfrm>
            <a:off x="1197444" y="2266536"/>
            <a:ext cx="213676" cy="13871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9BC54B-C278-4B60-AB5F-34172CB01E61}"/>
              </a:ext>
            </a:extLst>
          </p:cNvPr>
          <p:cNvCxnSpPr>
            <a:cxnSpLocks/>
          </p:cNvCxnSpPr>
          <p:nvPr/>
        </p:nvCxnSpPr>
        <p:spPr bwMode="gray">
          <a:xfrm flipV="1">
            <a:off x="1135444" y="2753988"/>
            <a:ext cx="264852" cy="128028"/>
          </a:xfrm>
          <a:prstGeom prst="line">
            <a:avLst/>
          </a:prstGeo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5B73AA-7918-4325-9F0E-F65C9118D960}"/>
              </a:ext>
            </a:extLst>
          </p:cNvPr>
          <p:cNvSpPr txBox="1"/>
          <p:nvPr/>
        </p:nvSpPr>
        <p:spPr>
          <a:xfrm>
            <a:off x="1197456" y="3318550"/>
            <a:ext cx="1577879" cy="246221"/>
          </a:xfrm>
          <a:prstGeom prst="rect">
            <a:avLst/>
          </a:prstGeom>
          <a:noFill/>
        </p:spPr>
        <p:txBody>
          <a:bodyPr wrap="square" lIns="0" tIns="0" rIns="0" bIns="0" rtlCol="0">
            <a:spAutoFit/>
          </a:bodyPr>
          <a:lstStyle/>
          <a:p>
            <a:pPr>
              <a:spcBef>
                <a:spcPts val="500"/>
              </a:spcBef>
            </a:pPr>
            <a:r>
              <a:rPr lang="en-US" sz="800" dirty="0"/>
              <a:t>K12-ISAC (Information Sharing and Analysis Center)</a:t>
            </a:r>
          </a:p>
        </p:txBody>
      </p:sp>
      <p:grpSp>
        <p:nvGrpSpPr>
          <p:cNvPr id="2051" name="Group 2050">
            <a:extLst>
              <a:ext uri="{FF2B5EF4-FFF2-40B4-BE49-F238E27FC236}">
                <a16:creationId xmlns:a16="http://schemas.microsoft.com/office/drawing/2014/main" id="{E7BF9E4B-7416-4CBC-96C8-B8CFCAFF8BE8}"/>
              </a:ext>
            </a:extLst>
          </p:cNvPr>
          <p:cNvGrpSpPr/>
          <p:nvPr/>
        </p:nvGrpSpPr>
        <p:grpSpPr>
          <a:xfrm>
            <a:off x="3001146" y="2272520"/>
            <a:ext cx="1752338" cy="696552"/>
            <a:chOff x="2840514" y="1764863"/>
            <a:chExt cx="1752338" cy="696552"/>
          </a:xfrm>
        </p:grpSpPr>
        <p:pic>
          <p:nvPicPr>
            <p:cNvPr id="2064" name="Picture 16" descr="Home | Michigan Association of Superintendents &amp; Administrators">
              <a:extLst>
                <a:ext uri="{FF2B5EF4-FFF2-40B4-BE49-F238E27FC236}">
                  <a16:creationId xmlns:a16="http://schemas.microsoft.com/office/drawing/2014/main" id="{DCA067F2-5662-4BDA-A58D-D860E994330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910" b="89640" l="5556" r="98241">
                          <a14:foregroundMark x1="10926" y1="34685" x2="10926" y2="34685"/>
                          <a14:foregroundMark x1="10926" y1="34685" x2="10926" y2="34685"/>
                          <a14:foregroundMark x1="6481" y1="36937" x2="6481" y2="36937"/>
                          <a14:foregroundMark x1="6481" y1="36937" x2="6481" y2="36937"/>
                          <a14:foregroundMark x1="5741" y1="39189" x2="5741" y2="39189"/>
                          <a14:foregroundMark x1="5741" y1="39189" x2="5741" y2="39189"/>
                          <a14:foregroundMark x1="5648" y1="53604" x2="5648" y2="53604"/>
                          <a14:foregroundMark x1="5648" y1="53604" x2="5648" y2="53604"/>
                          <a14:foregroundMark x1="5556" y1="65315" x2="5556" y2="65315"/>
                          <a14:foregroundMark x1="5648" y1="65315" x2="5648" y2="65315"/>
                          <a14:foregroundMark x1="19537" y1="53604" x2="19537" y2="53604"/>
                          <a14:foregroundMark x1="19537" y1="53604" x2="19537" y2="53604"/>
                          <a14:foregroundMark x1="18519" y1="36937" x2="18519" y2="36937"/>
                          <a14:foregroundMark x1="18519" y1="36937" x2="18519" y2="36937"/>
                          <a14:foregroundMark x1="45741" y1="46396" x2="45741" y2="46396"/>
                          <a14:foregroundMark x1="45741" y1="46396" x2="45741" y2="46396"/>
                          <a14:foregroundMark x1="45648" y1="39189" x2="45648" y2="39189"/>
                          <a14:foregroundMark x1="45648" y1="39189" x2="45648" y2="39189"/>
                          <a14:foregroundMark x1="45741" y1="33333" x2="45741" y2="33333"/>
                          <a14:foregroundMark x1="45741" y1="33333" x2="45741" y2="33333"/>
                          <a14:foregroundMark x1="45741" y1="59910" x2="45741" y2="59910"/>
                          <a14:foregroundMark x1="45741" y1="59910" x2="45741" y2="59910"/>
                          <a14:foregroundMark x1="45648" y1="68919" x2="45648" y2="68919"/>
                          <a14:foregroundMark x1="45648" y1="68919" x2="45648" y2="68919"/>
                          <a14:foregroundMark x1="12870" y1="40541" x2="12870" y2="40541"/>
                          <a14:foregroundMark x1="12870" y1="40541" x2="12870" y2="40541"/>
                          <a14:foregroundMark x1="10556" y1="40090" x2="10556" y2="40090"/>
                          <a14:foregroundMark x1="10556" y1="40090" x2="10556" y2="40090"/>
                          <a14:foregroundMark x1="53611" y1="44144" x2="53611" y2="44144"/>
                          <a14:foregroundMark x1="53611" y1="44144" x2="53611" y2="44144"/>
                          <a14:foregroundMark x1="51389" y1="42342" x2="51389" y2="42342"/>
                          <a14:foregroundMark x1="51389" y1="42342" x2="51389" y2="42342"/>
                          <a14:foregroundMark x1="51389" y1="62162" x2="51389" y2="62162"/>
                          <a14:foregroundMark x1="51389" y1="62162" x2="51389" y2="62162"/>
                          <a14:foregroundMark x1="53704" y1="64414" x2="53704" y2="64414"/>
                          <a14:foregroundMark x1="53704" y1="64414" x2="53704" y2="64414"/>
                          <a14:foregroundMark x1="55833" y1="43694" x2="55833" y2="43694"/>
                          <a14:foregroundMark x1="55833" y1="43694" x2="55833" y2="43694"/>
                          <a14:foregroundMark x1="55000" y1="40991" x2="55000" y2="40991"/>
                          <a14:foregroundMark x1="55000" y1="40991" x2="55000" y2="40991"/>
                          <a14:foregroundMark x1="53611" y1="37838" x2="53611" y2="37838"/>
                          <a14:foregroundMark x1="53611" y1="37838" x2="53611" y2="37838"/>
                          <a14:foregroundMark x1="64815" y1="41441" x2="64815" y2="41441"/>
                          <a14:foregroundMark x1="64815" y1="41441" x2="64815" y2="41441"/>
                          <a14:foregroundMark x1="65370" y1="61712" x2="65370" y2="61712"/>
                          <a14:foregroundMark x1="65370" y1="61712" x2="65370" y2="61712"/>
                          <a14:foregroundMark x1="61759" y1="59910" x2="61759" y2="59910"/>
                          <a14:foregroundMark x1="61759" y1="59910" x2="61759" y2="59910"/>
                          <a14:foregroundMark x1="60556" y1="60811" x2="60556" y2="60811"/>
                          <a14:foregroundMark x1="60556" y1="60811" x2="60556" y2="60811"/>
                          <a14:foregroundMark x1="58889" y1="60811" x2="58889" y2="60811"/>
                          <a14:foregroundMark x1="58889" y1="60360" x2="58889" y2="60360"/>
                          <a14:foregroundMark x1="58981" y1="57207" x2="58981" y2="57207"/>
                          <a14:foregroundMark x1="58981" y1="57207" x2="58981" y2="57207"/>
                          <a14:foregroundMark x1="57315" y1="63063" x2="57315" y2="63063"/>
                          <a14:foregroundMark x1="57315" y1="63063" x2="57315" y2="63063"/>
                          <a14:foregroundMark x1="59259" y1="44595" x2="59259" y2="44595"/>
                          <a14:foregroundMark x1="59259" y1="44595" x2="59259" y2="44595"/>
                          <a14:foregroundMark x1="63056" y1="43694" x2="63056" y2="43694"/>
                          <a14:foregroundMark x1="63056" y1="43694" x2="63056" y2="43694"/>
                          <a14:foregroundMark x1="79444" y1="43243" x2="79444" y2="43243"/>
                          <a14:foregroundMark x1="79444" y1="43243" x2="79444" y2="43243"/>
                          <a14:foregroundMark x1="82963" y1="41892" x2="82963" y2="41892"/>
                          <a14:foregroundMark x1="82963" y1="41892" x2="82963" y2="41892"/>
                          <a14:foregroundMark x1="83611" y1="40090" x2="83611" y2="40090"/>
                          <a14:foregroundMark x1="83611" y1="40090" x2="83611" y2="40090"/>
                          <a14:foregroundMark x1="77685" y1="42342" x2="77685" y2="42342"/>
                          <a14:foregroundMark x1="77685" y1="42342" x2="77685" y2="42342"/>
                          <a14:foregroundMark x1="76481" y1="36937" x2="76481" y2="36937"/>
                          <a14:foregroundMark x1="76481" y1="36937" x2="76481" y2="36937"/>
                          <a14:foregroundMark x1="75741" y1="62162" x2="75741" y2="62162"/>
                          <a14:foregroundMark x1="75741" y1="62162" x2="75741" y2="62162"/>
                          <a14:foregroundMark x1="72778" y1="62162" x2="72778" y2="62162"/>
                          <a14:foregroundMark x1="72778" y1="62162" x2="72778" y2="62162"/>
                          <a14:foregroundMark x1="71574" y1="60811" x2="71574" y2="60811"/>
                          <a14:foregroundMark x1="71574" y1="60811" x2="71574" y2="60811"/>
                          <a14:foregroundMark x1="79722" y1="65766" x2="79722" y2="65766"/>
                          <a14:foregroundMark x1="79722" y1="65766" x2="79722" y2="65766"/>
                          <a14:foregroundMark x1="81296" y1="59910" x2="81296" y2="59910"/>
                          <a14:foregroundMark x1="81296" y1="59910" x2="81296" y2="59910"/>
                          <a14:foregroundMark x1="82963" y1="62162" x2="82963" y2="62162"/>
                          <a14:foregroundMark x1="83148" y1="62162" x2="83148" y2="62162"/>
                          <a14:foregroundMark x1="85278" y1="59459" x2="85278" y2="59459"/>
                          <a14:foregroundMark x1="85278" y1="59459" x2="85278" y2="59459"/>
                          <a14:foregroundMark x1="84815" y1="55856" x2="84815" y2="55856"/>
                          <a14:foregroundMark x1="84815" y1="55856" x2="84815" y2="55856"/>
                          <a14:foregroundMark x1="84630" y1="62162" x2="84630" y2="62162"/>
                          <a14:foregroundMark x1="84630" y1="62162" x2="84630" y2="62162"/>
                          <a14:foregroundMark x1="86852" y1="62162" x2="86852" y2="62162"/>
                          <a14:foregroundMark x1="86852" y1="62162" x2="86852" y2="62162"/>
                          <a14:foregroundMark x1="87407" y1="60811" x2="87407" y2="60811"/>
                          <a14:foregroundMark x1="87407" y1="60811" x2="87407" y2="60811"/>
                          <a14:foregroundMark x1="88704" y1="64414" x2="88704" y2="64414"/>
                          <a14:foregroundMark x1="88704" y1="64414" x2="88704" y2="64414"/>
                          <a14:foregroundMark x1="87593" y1="56306" x2="87593" y2="56306"/>
                          <a14:foregroundMark x1="87593" y1="56306" x2="87593" y2="56306"/>
                          <a14:foregroundMark x1="89907" y1="61261" x2="89907" y2="61261"/>
                          <a14:foregroundMark x1="89907" y1="61261" x2="89907" y2="61261"/>
                          <a14:foregroundMark x1="90926" y1="62162" x2="90926" y2="62162"/>
                          <a14:foregroundMark x1="91019" y1="62162" x2="91019" y2="62162"/>
                          <a14:foregroundMark x1="92963" y1="62613" x2="92963" y2="62613"/>
                          <a14:foregroundMark x1="92963" y1="62613" x2="92963" y2="62613"/>
                          <a14:foregroundMark x1="94815" y1="61712" x2="94815" y2="61712"/>
                          <a14:foregroundMark x1="94815" y1="61712" x2="94815" y2="61712"/>
                          <a14:foregroundMark x1="96944" y1="62162" x2="96944" y2="62162"/>
                          <a14:foregroundMark x1="96944" y1="62162" x2="96944" y2="62162"/>
                          <a14:foregroundMark x1="98241" y1="63514" x2="98241" y2="63514"/>
                          <a14:foregroundMark x1="98241" y1="63514" x2="98241" y2="63514"/>
                          <a14:foregroundMark x1="71667" y1="42342" x2="71667" y2="42342"/>
                          <a14:foregroundMark x1="71667" y1="42342" x2="71667" y2="42342"/>
                          <a14:foregroundMark x1="73704" y1="40090" x2="73704" y2="40090"/>
                          <a14:foregroundMark x1="73704" y1="40090" x2="73796" y2="40090"/>
                          <a14:foregroundMark x1="77037" y1="43243" x2="77037" y2="43243"/>
                          <a14:foregroundMark x1="77037" y1="43243" x2="77037" y2="43243"/>
                          <a14:foregroundMark x1="69167" y1="44144" x2="69167" y2="44144"/>
                          <a14:foregroundMark x1="69167" y1="44144" x2="69167" y2="44144"/>
                          <a14:foregroundMark x1="67037" y1="45045" x2="67037" y2="45045"/>
                          <a14:foregroundMark x1="67037" y1="45045" x2="67037" y2="45045"/>
                          <a14:foregroundMark x1="66574" y1="62162" x2="66574" y2="62162"/>
                          <a14:foregroundMark x1="66667" y1="62162" x2="66667" y2="62162"/>
                          <a14:foregroundMark x1="11574" y1="48649" x2="11574" y2="48649"/>
                          <a14:foregroundMark x1="12407" y1="44595" x2="12407" y2="44595"/>
                          <a14:foregroundMark x1="12407" y1="44595" x2="12407" y2="44595"/>
                          <a14:foregroundMark x1="12315" y1="39189" x2="12315" y2="39189"/>
                          <a14:foregroundMark x1="12315" y1="39189" x2="12315" y2="39189"/>
                          <a14:foregroundMark x1="11389" y1="37387" x2="11389" y2="37387"/>
                          <a14:foregroundMark x1="11389" y1="37387" x2="11389" y2="37387"/>
                          <a14:foregroundMark x1="10000" y1="30631" x2="10000" y2="30631"/>
                          <a14:foregroundMark x1="10000" y1="30631" x2="10000" y2="30631"/>
                          <a14:foregroundMark x1="7407" y1="29279" x2="7407" y2="29279"/>
                          <a14:foregroundMark x1="7407" y1="29279" x2="7407" y2="29279"/>
                        </a14:backgroundRemoval>
                      </a14:imgEffect>
                    </a14:imgLayer>
                  </a14:imgProps>
                </a:ext>
                <a:ext uri="{28A0092B-C50C-407E-A947-70E740481C1C}">
                  <a14:useLocalDpi xmlns:a14="http://schemas.microsoft.com/office/drawing/2010/main" val="0"/>
                </a:ext>
              </a:extLst>
            </a:blip>
            <a:srcRect r="55302"/>
            <a:stretch/>
          </p:blipFill>
          <p:spPr bwMode="auto">
            <a:xfrm>
              <a:off x="2840514" y="1764863"/>
              <a:ext cx="1180381" cy="542955"/>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a:extLst>
                <a:ext uri="{FF2B5EF4-FFF2-40B4-BE49-F238E27FC236}">
                  <a16:creationId xmlns:a16="http://schemas.microsoft.com/office/drawing/2014/main" id="{EB7241C6-708A-4D8C-8206-9363C7E1FA7F}"/>
                </a:ext>
              </a:extLst>
            </p:cNvPr>
            <p:cNvSpPr txBox="1"/>
            <p:nvPr/>
          </p:nvSpPr>
          <p:spPr>
            <a:xfrm>
              <a:off x="2970331" y="2215194"/>
              <a:ext cx="1622521" cy="246221"/>
            </a:xfrm>
            <a:prstGeom prst="rect">
              <a:avLst/>
            </a:prstGeom>
            <a:noFill/>
          </p:spPr>
          <p:txBody>
            <a:bodyPr wrap="square" lIns="0" tIns="0" rIns="0" bIns="0" rtlCol="0">
              <a:spAutoFit/>
            </a:bodyPr>
            <a:lstStyle/>
            <a:p>
              <a:pPr>
                <a:spcBef>
                  <a:spcPts val="500"/>
                </a:spcBef>
              </a:pPr>
              <a:r>
                <a:rPr lang="en-US" sz="800" b="1" dirty="0">
                  <a:solidFill>
                    <a:schemeClr val="accent3"/>
                  </a:solidFill>
                  <a:latin typeface="Calibri Light" panose="020F0302020204030204" pitchFamily="34" charset="0"/>
                  <a:cs typeface="Calibri Light" panose="020F0302020204030204" pitchFamily="34" charset="0"/>
                </a:rPr>
                <a:t>Michigan Association of Superintendents &amp; Administrators</a:t>
              </a:r>
            </a:p>
          </p:txBody>
        </p:sp>
      </p:grpSp>
      <p:sp>
        <p:nvSpPr>
          <p:cNvPr id="2049" name="TextBox 2048">
            <a:extLst>
              <a:ext uri="{FF2B5EF4-FFF2-40B4-BE49-F238E27FC236}">
                <a16:creationId xmlns:a16="http://schemas.microsoft.com/office/drawing/2014/main" id="{51F1F873-38B9-4FBE-84FF-15600E69DE6E}"/>
              </a:ext>
            </a:extLst>
          </p:cNvPr>
          <p:cNvSpPr txBox="1"/>
          <p:nvPr/>
        </p:nvSpPr>
        <p:spPr>
          <a:xfrm>
            <a:off x="3048003" y="1387600"/>
            <a:ext cx="1507983" cy="492443"/>
          </a:xfrm>
          <a:prstGeom prst="rect">
            <a:avLst/>
          </a:prstGeom>
          <a:noFill/>
        </p:spPr>
        <p:txBody>
          <a:bodyPr wrap="square" lIns="0" tIns="0" rIns="0" bIns="0" rtlCol="0">
            <a:spAutoFit/>
          </a:bodyPr>
          <a:lstStyle/>
          <a:p>
            <a:pPr>
              <a:spcBef>
                <a:spcPts val="500"/>
              </a:spcBef>
            </a:pPr>
            <a:r>
              <a:rPr lang="en-US" sz="800" dirty="0"/>
              <a:t>Monitor </a:t>
            </a:r>
            <a:r>
              <a:rPr lang="en-US" sz="800" b="1" dirty="0"/>
              <a:t>local organizations </a:t>
            </a:r>
            <a:r>
              <a:rPr lang="en-US" sz="800" dirty="0"/>
              <a:t>and Regional Information Centers for security trends, resources, and pricing deals</a:t>
            </a:r>
          </a:p>
        </p:txBody>
      </p:sp>
      <p:sp>
        <p:nvSpPr>
          <p:cNvPr id="2053" name="TextBox 2052">
            <a:extLst>
              <a:ext uri="{FF2B5EF4-FFF2-40B4-BE49-F238E27FC236}">
                <a16:creationId xmlns:a16="http://schemas.microsoft.com/office/drawing/2014/main" id="{70DE01F2-1FDA-42C4-A8F3-A27A7603A423}"/>
              </a:ext>
            </a:extLst>
          </p:cNvPr>
          <p:cNvSpPr txBox="1"/>
          <p:nvPr/>
        </p:nvSpPr>
        <p:spPr>
          <a:xfrm>
            <a:off x="3048003" y="2145037"/>
            <a:ext cx="684483" cy="123111"/>
          </a:xfrm>
          <a:prstGeom prst="rect">
            <a:avLst/>
          </a:prstGeom>
          <a:noFill/>
        </p:spPr>
        <p:txBody>
          <a:bodyPr wrap="none" lIns="0" tIns="0" rIns="0" bIns="0" rtlCol="0">
            <a:spAutoFit/>
          </a:bodyPr>
          <a:lstStyle/>
          <a:p>
            <a:pPr>
              <a:spcBef>
                <a:spcPts val="500"/>
              </a:spcBef>
            </a:pPr>
            <a:r>
              <a:rPr lang="en-US" sz="800" i="1" dirty="0"/>
              <a:t>For example:</a:t>
            </a:r>
          </a:p>
        </p:txBody>
      </p:sp>
      <p:pic>
        <p:nvPicPr>
          <p:cNvPr id="2066" name="Picture 18" descr="New York State RICs - Mohawk Regional Information Center">
            <a:extLst>
              <a:ext uri="{FF2B5EF4-FFF2-40B4-BE49-F238E27FC236}">
                <a16:creationId xmlns:a16="http://schemas.microsoft.com/office/drawing/2014/main" id="{4304D680-C65A-4E91-8F86-D38B73EFB3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276" y="3216585"/>
            <a:ext cx="1030575" cy="499578"/>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8DA86943-28C8-4E5F-8F36-AACF18CD5A95}"/>
              </a:ext>
            </a:extLst>
          </p:cNvPr>
          <p:cNvGrpSpPr/>
          <p:nvPr/>
        </p:nvGrpSpPr>
        <p:grpSpPr>
          <a:xfrm>
            <a:off x="4813903" y="2591054"/>
            <a:ext cx="1202466" cy="510043"/>
            <a:chOff x="4811204" y="2110385"/>
            <a:chExt cx="1202466" cy="510043"/>
          </a:xfrm>
        </p:grpSpPr>
        <p:pic>
          <p:nvPicPr>
            <p:cNvPr id="2068" name="Picture 20" descr="Reporting Spam and Phishing | Information Technology Services">
              <a:extLst>
                <a:ext uri="{FF2B5EF4-FFF2-40B4-BE49-F238E27FC236}">
                  <a16:creationId xmlns:a16="http://schemas.microsoft.com/office/drawing/2014/main" id="{367CBC22-4320-4A27-B7D2-8744293B6B3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1616" r="2212" b="51859"/>
            <a:stretch/>
          </p:blipFill>
          <p:spPr bwMode="auto">
            <a:xfrm>
              <a:off x="4811204" y="2110385"/>
              <a:ext cx="1202466" cy="5100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1B785A75-3412-4CFC-806C-9828001B380B}"/>
                </a:ext>
              </a:extLst>
            </p:cNvPr>
            <p:cNvSpPr/>
            <p:nvPr/>
          </p:nvSpPr>
          <p:spPr bwMode="gray">
            <a:xfrm>
              <a:off x="4819426" y="2506132"/>
              <a:ext cx="977932" cy="110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59" name="TextBox 2058">
            <a:extLst>
              <a:ext uri="{FF2B5EF4-FFF2-40B4-BE49-F238E27FC236}">
                <a16:creationId xmlns:a16="http://schemas.microsoft.com/office/drawing/2014/main" id="{F3657AB4-70FC-4278-AAC4-EFB75FC6226C}"/>
              </a:ext>
            </a:extLst>
          </p:cNvPr>
          <p:cNvSpPr txBox="1"/>
          <p:nvPr/>
        </p:nvSpPr>
        <p:spPr>
          <a:xfrm>
            <a:off x="4777792" y="1387600"/>
            <a:ext cx="1166955" cy="369332"/>
          </a:xfrm>
          <a:prstGeom prst="rect">
            <a:avLst/>
          </a:prstGeom>
          <a:noFill/>
        </p:spPr>
        <p:txBody>
          <a:bodyPr wrap="square" lIns="0" tIns="0" rIns="0" bIns="0" rtlCol="0">
            <a:spAutoFit/>
          </a:bodyPr>
          <a:lstStyle/>
          <a:p>
            <a:pPr>
              <a:spcBef>
                <a:spcPts val="500"/>
              </a:spcBef>
            </a:pPr>
            <a:r>
              <a:rPr lang="en-US" sz="800" dirty="0"/>
              <a:t>Embed </a:t>
            </a:r>
            <a:r>
              <a:rPr lang="en-US" sz="800" b="1" dirty="0"/>
              <a:t>user-initiated reporting systems </a:t>
            </a:r>
            <a:r>
              <a:rPr lang="en-US" sz="800" dirty="0"/>
              <a:t>into everyday tasks</a:t>
            </a:r>
          </a:p>
        </p:txBody>
      </p:sp>
      <p:sp>
        <p:nvSpPr>
          <p:cNvPr id="2061" name="TextBox 2060">
            <a:extLst>
              <a:ext uri="{FF2B5EF4-FFF2-40B4-BE49-F238E27FC236}">
                <a16:creationId xmlns:a16="http://schemas.microsoft.com/office/drawing/2014/main" id="{49830ACD-DEFF-471B-A69F-296AECBC80AD}"/>
              </a:ext>
            </a:extLst>
          </p:cNvPr>
          <p:cNvSpPr txBox="1"/>
          <p:nvPr/>
        </p:nvSpPr>
        <p:spPr>
          <a:xfrm>
            <a:off x="4777792" y="2147692"/>
            <a:ext cx="684483" cy="123111"/>
          </a:xfrm>
          <a:prstGeom prst="rect">
            <a:avLst/>
          </a:prstGeom>
          <a:noFill/>
        </p:spPr>
        <p:txBody>
          <a:bodyPr wrap="none" lIns="0" tIns="0" rIns="0" bIns="0" rtlCol="0">
            <a:spAutoFit/>
          </a:bodyPr>
          <a:lstStyle/>
          <a:p>
            <a:pPr>
              <a:spcBef>
                <a:spcPts val="500"/>
              </a:spcBef>
            </a:pPr>
            <a:r>
              <a:rPr lang="en-US" sz="800" i="1" dirty="0"/>
              <a:t>For example:</a:t>
            </a:r>
          </a:p>
        </p:txBody>
      </p:sp>
      <p:sp>
        <p:nvSpPr>
          <p:cNvPr id="2063" name="TextBox 2062">
            <a:extLst>
              <a:ext uri="{FF2B5EF4-FFF2-40B4-BE49-F238E27FC236}">
                <a16:creationId xmlns:a16="http://schemas.microsoft.com/office/drawing/2014/main" id="{30DE4578-B1A1-47B0-8152-BA4090C34007}"/>
              </a:ext>
            </a:extLst>
          </p:cNvPr>
          <p:cNvSpPr txBox="1"/>
          <p:nvPr/>
        </p:nvSpPr>
        <p:spPr>
          <a:xfrm>
            <a:off x="4823776" y="2409392"/>
            <a:ext cx="904094" cy="123111"/>
          </a:xfrm>
          <a:prstGeom prst="rect">
            <a:avLst/>
          </a:prstGeom>
          <a:noFill/>
        </p:spPr>
        <p:txBody>
          <a:bodyPr wrap="none" lIns="0" tIns="0" rIns="0" bIns="0" rtlCol="0">
            <a:spAutoFit/>
          </a:bodyPr>
          <a:lstStyle/>
          <a:p>
            <a:pPr>
              <a:spcBef>
                <a:spcPts val="500"/>
              </a:spcBef>
            </a:pPr>
            <a:r>
              <a:rPr lang="en-US" sz="800" dirty="0"/>
              <a:t>Microsoft Outlook</a:t>
            </a:r>
          </a:p>
        </p:txBody>
      </p:sp>
      <p:cxnSp>
        <p:nvCxnSpPr>
          <p:cNvPr id="2067" name="Straight Connector 2066">
            <a:extLst>
              <a:ext uri="{FF2B5EF4-FFF2-40B4-BE49-F238E27FC236}">
                <a16:creationId xmlns:a16="http://schemas.microsoft.com/office/drawing/2014/main" id="{6F5A6C38-7D7E-4478-B54A-DC55020651B5}"/>
              </a:ext>
            </a:extLst>
          </p:cNvPr>
          <p:cNvCxnSpPr/>
          <p:nvPr/>
        </p:nvCxnSpPr>
        <p:spPr bwMode="gray">
          <a:xfrm>
            <a:off x="315311" y="1992696"/>
            <a:ext cx="236427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5C70459-18CE-4808-BFAC-EFD39F4E7648}"/>
              </a:ext>
            </a:extLst>
          </p:cNvPr>
          <p:cNvCxnSpPr/>
          <p:nvPr/>
        </p:nvCxnSpPr>
        <p:spPr bwMode="gray">
          <a:xfrm>
            <a:off x="355898" y="3188805"/>
            <a:ext cx="236427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61A8678-E640-4E59-AAD7-0B37159894B2}"/>
              </a:ext>
            </a:extLst>
          </p:cNvPr>
          <p:cNvCxnSpPr>
            <a:cxnSpLocks/>
          </p:cNvCxnSpPr>
          <p:nvPr/>
        </p:nvCxnSpPr>
        <p:spPr bwMode="gray">
          <a:xfrm>
            <a:off x="2899973" y="1992696"/>
            <a:ext cx="165151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1801417-1508-4DBF-96B1-F98A3A829B91}"/>
              </a:ext>
            </a:extLst>
          </p:cNvPr>
          <p:cNvCxnSpPr>
            <a:cxnSpLocks/>
          </p:cNvCxnSpPr>
          <p:nvPr/>
        </p:nvCxnSpPr>
        <p:spPr bwMode="gray">
          <a:xfrm>
            <a:off x="4755315" y="1991157"/>
            <a:ext cx="120256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073" name="TextBox 2072">
            <a:extLst>
              <a:ext uri="{FF2B5EF4-FFF2-40B4-BE49-F238E27FC236}">
                <a16:creationId xmlns:a16="http://schemas.microsoft.com/office/drawing/2014/main" id="{FDE59AB2-9E11-4EBE-8D1C-74F2968CE9AE}"/>
              </a:ext>
            </a:extLst>
          </p:cNvPr>
          <p:cNvSpPr txBox="1"/>
          <p:nvPr/>
        </p:nvSpPr>
        <p:spPr>
          <a:xfrm>
            <a:off x="4894170" y="3184187"/>
            <a:ext cx="1050577" cy="323165"/>
          </a:xfrm>
          <a:prstGeom prst="rect">
            <a:avLst/>
          </a:prstGeom>
          <a:noFill/>
        </p:spPr>
        <p:txBody>
          <a:bodyPr wrap="square" lIns="0" tIns="0" rIns="0" bIns="0" rtlCol="0">
            <a:spAutoFit/>
          </a:bodyPr>
          <a:lstStyle/>
          <a:p>
            <a:pPr>
              <a:spcBef>
                <a:spcPts val="500"/>
              </a:spcBef>
            </a:pPr>
            <a:r>
              <a:rPr lang="en-US" sz="700" i="1" dirty="0"/>
              <a:t>*Users can also report suspicious messages through a Google Form</a:t>
            </a:r>
          </a:p>
        </p:txBody>
      </p:sp>
      <p:sp>
        <p:nvSpPr>
          <p:cNvPr id="38" name="Text Placeholder 3">
            <a:extLst>
              <a:ext uri="{FF2B5EF4-FFF2-40B4-BE49-F238E27FC236}">
                <a16:creationId xmlns:a16="http://schemas.microsoft.com/office/drawing/2014/main" id="{AA423994-462D-4984-96BD-F0B7DE81196C}"/>
              </a:ext>
            </a:extLst>
          </p:cNvPr>
          <p:cNvSpPr>
            <a:spLocks noGrp="1"/>
          </p:cNvSpPr>
          <p:nvPr>
            <p:ph type="body" sz="quarter" idx="15"/>
          </p:nvPr>
        </p:nvSpPr>
        <p:spPr>
          <a:xfrm>
            <a:off x="280195" y="657732"/>
            <a:ext cx="5842794" cy="184666"/>
          </a:xfrm>
        </p:spPr>
        <p:txBody>
          <a:bodyPr/>
          <a:lstStyle/>
          <a:p>
            <a:r>
              <a:rPr lang="en-US" dirty="0"/>
              <a:t>Tap into Existing Security &amp; Technology Networks</a:t>
            </a:r>
          </a:p>
        </p:txBody>
      </p:sp>
    </p:spTree>
    <p:extLst>
      <p:ext uri="{BB962C8B-B14F-4D97-AF65-F5344CB8AC3E}">
        <p14:creationId xmlns:p14="http://schemas.microsoft.com/office/powerpoint/2010/main" val="159839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27071-DA00-40E4-BAF5-5DE7464B2116}"/>
              </a:ext>
            </a:extLst>
          </p:cNvPr>
          <p:cNvSpPr>
            <a:spLocks noGrp="1"/>
          </p:cNvSpPr>
          <p:nvPr>
            <p:ph type="body" sz="quarter" idx="16"/>
          </p:nvPr>
        </p:nvSpPr>
        <p:spPr/>
        <p:txBody>
          <a:bodyPr/>
          <a:lstStyle/>
          <a:p>
            <a:r>
              <a:rPr lang="en-US" dirty="0"/>
              <a:t>Quick-Win #3</a:t>
            </a:r>
          </a:p>
        </p:txBody>
      </p:sp>
      <p:sp>
        <p:nvSpPr>
          <p:cNvPr id="3" name="Title 2">
            <a:extLst>
              <a:ext uri="{FF2B5EF4-FFF2-40B4-BE49-F238E27FC236}">
                <a16:creationId xmlns:a16="http://schemas.microsoft.com/office/drawing/2014/main" id="{5080795A-8EE2-4CE8-BA63-87670BBACF37}"/>
              </a:ext>
            </a:extLst>
          </p:cNvPr>
          <p:cNvSpPr>
            <a:spLocks noGrp="1"/>
          </p:cNvSpPr>
          <p:nvPr>
            <p:ph type="title"/>
          </p:nvPr>
        </p:nvSpPr>
        <p:spPr>
          <a:xfrm>
            <a:off x="280193" y="323930"/>
            <a:ext cx="6225285" cy="242374"/>
          </a:xfrm>
        </p:spPr>
        <p:txBody>
          <a:bodyPr/>
          <a:lstStyle/>
          <a:p>
            <a:r>
              <a:rPr lang="en-US" sz="1750" dirty="0"/>
              <a:t>Assess Vendor Agreements for Security Compliance</a:t>
            </a:r>
          </a:p>
        </p:txBody>
      </p:sp>
      <p:sp>
        <p:nvSpPr>
          <p:cNvPr id="5" name="Text Placeholder 4">
            <a:extLst>
              <a:ext uri="{FF2B5EF4-FFF2-40B4-BE49-F238E27FC236}">
                <a16:creationId xmlns:a16="http://schemas.microsoft.com/office/drawing/2014/main" id="{33E76D02-3D00-4504-A0E6-B228F4007E00}"/>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E2C09A8B-61CF-4336-9987-8AFBAAFCB5FB}"/>
              </a:ext>
            </a:extLst>
          </p:cNvPr>
          <p:cNvSpPr>
            <a:spLocks noGrp="1"/>
          </p:cNvSpPr>
          <p:nvPr>
            <p:ph type="body" sz="quarter" idx="18"/>
          </p:nvPr>
        </p:nvSpPr>
        <p:spPr>
          <a:xfrm>
            <a:off x="3005051" y="4523601"/>
            <a:ext cx="3395749" cy="276999"/>
          </a:xfrm>
        </p:spPr>
        <p:txBody>
          <a:bodyPr/>
          <a:lstStyle/>
          <a:p>
            <a:r>
              <a:rPr lang="en-US" dirty="0"/>
              <a:t>Sources: EdTech Strategies LLC., </a:t>
            </a:r>
            <a:r>
              <a:rPr lang="en-US" i="1" dirty="0">
                <a:hlinkClick r:id="rId3"/>
              </a:rPr>
              <a:t>The State of K-12 Cybersecurity: 2019 Year in Review,</a:t>
            </a:r>
            <a:r>
              <a:rPr lang="en-US" i="1" dirty="0"/>
              <a:t> </a:t>
            </a:r>
            <a:r>
              <a:rPr lang="en-US" dirty="0"/>
              <a:t>2019; Educause, </a:t>
            </a:r>
            <a:r>
              <a:rPr lang="en-US" i="1" dirty="0">
                <a:hlinkClick r:id="rId4"/>
              </a:rPr>
              <a:t>Higher Education Community Vendor Assessment Toolkit</a:t>
            </a:r>
            <a:r>
              <a:rPr lang="en-US" dirty="0"/>
              <a:t>, 2020; EAB interviews &amp; analysis.</a:t>
            </a:r>
          </a:p>
        </p:txBody>
      </p:sp>
      <p:sp>
        <p:nvSpPr>
          <p:cNvPr id="12" name="TextBox 11">
            <a:extLst>
              <a:ext uri="{FF2B5EF4-FFF2-40B4-BE49-F238E27FC236}">
                <a16:creationId xmlns:a16="http://schemas.microsoft.com/office/drawing/2014/main" id="{FE111C99-2D8D-4F4A-B8E6-5E36559D1896}"/>
              </a:ext>
            </a:extLst>
          </p:cNvPr>
          <p:cNvSpPr txBox="1"/>
          <p:nvPr/>
        </p:nvSpPr>
        <p:spPr>
          <a:xfrm>
            <a:off x="276238" y="969502"/>
            <a:ext cx="1943868" cy="307777"/>
          </a:xfrm>
          <a:prstGeom prst="rect">
            <a:avLst/>
          </a:prstGeom>
          <a:noFill/>
        </p:spPr>
        <p:txBody>
          <a:bodyPr wrap="square" lIns="0" tIns="0" rIns="0" bIns="0" rtlCol="0">
            <a:spAutoFit/>
          </a:bodyPr>
          <a:lstStyle/>
          <a:p>
            <a:pPr>
              <a:spcBef>
                <a:spcPts val="500"/>
              </a:spcBef>
            </a:pPr>
            <a:r>
              <a:rPr lang="en-US" sz="1000" b="1" dirty="0"/>
              <a:t>K-12 Vendors Continue to Pose Security Challenges</a:t>
            </a:r>
          </a:p>
        </p:txBody>
      </p:sp>
      <p:sp>
        <p:nvSpPr>
          <p:cNvPr id="13" name="TextBox 12">
            <a:extLst>
              <a:ext uri="{FF2B5EF4-FFF2-40B4-BE49-F238E27FC236}">
                <a16:creationId xmlns:a16="http://schemas.microsoft.com/office/drawing/2014/main" id="{5D183D51-3D81-4914-B4D4-F655D69C590D}"/>
              </a:ext>
            </a:extLst>
          </p:cNvPr>
          <p:cNvSpPr txBox="1"/>
          <p:nvPr/>
        </p:nvSpPr>
        <p:spPr>
          <a:xfrm>
            <a:off x="483063" y="1433113"/>
            <a:ext cx="1385455" cy="276999"/>
          </a:xfrm>
          <a:prstGeom prst="rect">
            <a:avLst/>
          </a:prstGeom>
          <a:noFill/>
        </p:spPr>
        <p:txBody>
          <a:bodyPr wrap="square" lIns="0" tIns="0" rIns="0" bIns="0" rtlCol="0">
            <a:spAutoFit/>
          </a:bodyPr>
          <a:lstStyle/>
          <a:p>
            <a:pPr>
              <a:spcBef>
                <a:spcPts val="500"/>
              </a:spcBef>
            </a:pPr>
            <a:r>
              <a:rPr lang="en-US" sz="900" dirty="0"/>
              <a:t>Limited or nonexistent breach notification</a:t>
            </a:r>
          </a:p>
        </p:txBody>
      </p:sp>
      <p:sp>
        <p:nvSpPr>
          <p:cNvPr id="16" name="TextBox 15">
            <a:extLst>
              <a:ext uri="{FF2B5EF4-FFF2-40B4-BE49-F238E27FC236}">
                <a16:creationId xmlns:a16="http://schemas.microsoft.com/office/drawing/2014/main" id="{E043C623-49FA-477E-AB5D-D3FFC07FE768}"/>
              </a:ext>
            </a:extLst>
          </p:cNvPr>
          <p:cNvSpPr txBox="1"/>
          <p:nvPr/>
        </p:nvSpPr>
        <p:spPr>
          <a:xfrm>
            <a:off x="483063" y="1956961"/>
            <a:ext cx="1385455" cy="276999"/>
          </a:xfrm>
          <a:prstGeom prst="rect">
            <a:avLst/>
          </a:prstGeom>
          <a:noFill/>
        </p:spPr>
        <p:txBody>
          <a:bodyPr wrap="square" lIns="0" tIns="0" rIns="0" bIns="0" rtlCol="0">
            <a:spAutoFit/>
          </a:bodyPr>
          <a:lstStyle/>
          <a:p>
            <a:pPr>
              <a:spcBef>
                <a:spcPts val="500"/>
              </a:spcBef>
            </a:pPr>
            <a:r>
              <a:rPr lang="en-US" sz="900" dirty="0"/>
              <a:t>Vague data retention </a:t>
            </a:r>
            <a:br>
              <a:rPr lang="en-US" sz="900" dirty="0"/>
            </a:br>
            <a:r>
              <a:rPr lang="en-US" sz="900" dirty="0"/>
              <a:t>&amp; deletion policies</a:t>
            </a:r>
          </a:p>
        </p:txBody>
      </p:sp>
      <p:sp>
        <p:nvSpPr>
          <p:cNvPr id="18" name="TextBox 17">
            <a:extLst>
              <a:ext uri="{FF2B5EF4-FFF2-40B4-BE49-F238E27FC236}">
                <a16:creationId xmlns:a16="http://schemas.microsoft.com/office/drawing/2014/main" id="{BD8DBB0E-0E0D-4357-AC78-D82FA71D36B6}"/>
              </a:ext>
            </a:extLst>
          </p:cNvPr>
          <p:cNvSpPr txBox="1"/>
          <p:nvPr/>
        </p:nvSpPr>
        <p:spPr>
          <a:xfrm>
            <a:off x="483063" y="2480810"/>
            <a:ext cx="1385455" cy="276999"/>
          </a:xfrm>
          <a:prstGeom prst="rect">
            <a:avLst/>
          </a:prstGeom>
          <a:noFill/>
        </p:spPr>
        <p:txBody>
          <a:bodyPr wrap="square" lIns="0" tIns="0" rIns="0" bIns="0" rtlCol="0">
            <a:spAutoFit/>
          </a:bodyPr>
          <a:lstStyle/>
          <a:p>
            <a:pPr>
              <a:spcBef>
                <a:spcPts val="500"/>
              </a:spcBef>
            </a:pPr>
            <a:r>
              <a:rPr lang="en-US" sz="900" dirty="0"/>
              <a:t>Reluctance to encrypt data in transit</a:t>
            </a:r>
          </a:p>
        </p:txBody>
      </p:sp>
      <p:sp>
        <p:nvSpPr>
          <p:cNvPr id="52" name="TextBox 51">
            <a:extLst>
              <a:ext uri="{FF2B5EF4-FFF2-40B4-BE49-F238E27FC236}">
                <a16:creationId xmlns:a16="http://schemas.microsoft.com/office/drawing/2014/main" id="{9D26042B-1D10-4BA9-8FB3-A69CC4E5921C}"/>
              </a:ext>
            </a:extLst>
          </p:cNvPr>
          <p:cNvSpPr txBox="1"/>
          <p:nvPr/>
        </p:nvSpPr>
        <p:spPr>
          <a:xfrm>
            <a:off x="483063" y="3298623"/>
            <a:ext cx="1385455" cy="553998"/>
          </a:xfrm>
          <a:prstGeom prst="rect">
            <a:avLst/>
          </a:prstGeom>
          <a:noFill/>
        </p:spPr>
        <p:txBody>
          <a:bodyPr wrap="square" lIns="0" tIns="0" rIns="0" bIns="0" rtlCol="0">
            <a:spAutoFit/>
          </a:bodyPr>
          <a:lstStyle/>
          <a:p>
            <a:pPr>
              <a:spcBef>
                <a:spcPts val="500"/>
              </a:spcBef>
            </a:pPr>
            <a:r>
              <a:rPr lang="en-US" sz="900" dirty="0"/>
              <a:t>of documented data breaches in 2019 were due to </a:t>
            </a:r>
            <a:r>
              <a:rPr lang="en-US" sz="900" b="1" dirty="0"/>
              <a:t>vendor negligence</a:t>
            </a:r>
          </a:p>
        </p:txBody>
      </p:sp>
      <p:sp>
        <p:nvSpPr>
          <p:cNvPr id="53" name="TextBox 52">
            <a:extLst>
              <a:ext uri="{FF2B5EF4-FFF2-40B4-BE49-F238E27FC236}">
                <a16:creationId xmlns:a16="http://schemas.microsoft.com/office/drawing/2014/main" id="{2D800515-5479-452F-9949-0FE70CB7CA79}"/>
              </a:ext>
            </a:extLst>
          </p:cNvPr>
          <p:cNvSpPr txBox="1"/>
          <p:nvPr/>
        </p:nvSpPr>
        <p:spPr>
          <a:xfrm>
            <a:off x="483063" y="2930621"/>
            <a:ext cx="631583" cy="369332"/>
          </a:xfrm>
          <a:prstGeom prst="rect">
            <a:avLst/>
          </a:prstGeom>
          <a:noFill/>
        </p:spPr>
        <p:txBody>
          <a:bodyPr wrap="none" lIns="0" tIns="0" rIns="0" bIns="0" rtlCol="0">
            <a:spAutoFit/>
          </a:bodyPr>
          <a:lstStyle/>
          <a:p>
            <a:pPr>
              <a:spcBef>
                <a:spcPts val="500"/>
              </a:spcBef>
            </a:pPr>
            <a:r>
              <a:rPr lang="en-US" sz="2400" dirty="0">
                <a:solidFill>
                  <a:schemeClr val="tx2"/>
                </a:solidFill>
                <a:latin typeface="+mj-lt"/>
              </a:rPr>
              <a:t>51%</a:t>
            </a:r>
          </a:p>
        </p:txBody>
      </p:sp>
      <p:sp>
        <p:nvSpPr>
          <p:cNvPr id="54" name="Isosceles Triangle 53">
            <a:extLst>
              <a:ext uri="{FF2B5EF4-FFF2-40B4-BE49-F238E27FC236}">
                <a16:creationId xmlns:a16="http://schemas.microsoft.com/office/drawing/2014/main" id="{1F8F7FED-5CC5-47DC-9234-3B51189DBF34}"/>
              </a:ext>
            </a:extLst>
          </p:cNvPr>
          <p:cNvSpPr/>
          <p:nvPr/>
        </p:nvSpPr>
        <p:spPr bwMode="gray">
          <a:xfrm rot="5400000">
            <a:off x="268656" y="1445681"/>
            <a:ext cx="118872"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Isosceles Triangle 55">
            <a:extLst>
              <a:ext uri="{FF2B5EF4-FFF2-40B4-BE49-F238E27FC236}">
                <a16:creationId xmlns:a16="http://schemas.microsoft.com/office/drawing/2014/main" id="{A365D0B5-A613-4128-81B6-02E98360E3FC}"/>
              </a:ext>
            </a:extLst>
          </p:cNvPr>
          <p:cNvSpPr/>
          <p:nvPr/>
        </p:nvSpPr>
        <p:spPr bwMode="gray">
          <a:xfrm rot="5400000">
            <a:off x="265577" y="1968501"/>
            <a:ext cx="118872"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Isosceles Triangle 57">
            <a:extLst>
              <a:ext uri="{FF2B5EF4-FFF2-40B4-BE49-F238E27FC236}">
                <a16:creationId xmlns:a16="http://schemas.microsoft.com/office/drawing/2014/main" id="{45E8F79D-44DF-4C7C-AE2C-6FCFFC15137B}"/>
              </a:ext>
            </a:extLst>
          </p:cNvPr>
          <p:cNvSpPr/>
          <p:nvPr/>
        </p:nvSpPr>
        <p:spPr bwMode="gray">
          <a:xfrm rot="5400000">
            <a:off x="265577" y="2492013"/>
            <a:ext cx="118872"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Isosceles Triangle 6">
            <a:extLst>
              <a:ext uri="{FF2B5EF4-FFF2-40B4-BE49-F238E27FC236}">
                <a16:creationId xmlns:a16="http://schemas.microsoft.com/office/drawing/2014/main" id="{1D534ED1-D1A9-4662-AF1A-0969FBEEB1A6}"/>
              </a:ext>
            </a:extLst>
          </p:cNvPr>
          <p:cNvSpPr/>
          <p:nvPr/>
        </p:nvSpPr>
        <p:spPr bwMode="gray">
          <a:xfrm rot="5400000">
            <a:off x="262522" y="3046611"/>
            <a:ext cx="118872"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9268026C-EBBC-43C3-A97C-F594022C93C0}"/>
              </a:ext>
            </a:extLst>
          </p:cNvPr>
          <p:cNvSpPr/>
          <p:nvPr/>
        </p:nvSpPr>
        <p:spPr bwMode="gray">
          <a:xfrm>
            <a:off x="2708654" y="894546"/>
            <a:ext cx="3692146" cy="3133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TextBox 8">
            <a:extLst>
              <a:ext uri="{FF2B5EF4-FFF2-40B4-BE49-F238E27FC236}">
                <a16:creationId xmlns:a16="http://schemas.microsoft.com/office/drawing/2014/main" id="{E13E017F-FA1B-4555-A240-924DCDE8F4EC}"/>
              </a:ext>
            </a:extLst>
          </p:cNvPr>
          <p:cNvSpPr txBox="1"/>
          <p:nvPr/>
        </p:nvSpPr>
        <p:spPr>
          <a:xfrm>
            <a:off x="3473304" y="2917190"/>
            <a:ext cx="2145914" cy="138499"/>
          </a:xfrm>
          <a:prstGeom prst="rect">
            <a:avLst/>
          </a:prstGeom>
          <a:noFill/>
        </p:spPr>
        <p:txBody>
          <a:bodyPr wrap="square" lIns="0" tIns="0" rIns="0" bIns="0" rtlCol="0">
            <a:spAutoFit/>
          </a:bodyPr>
          <a:lstStyle/>
          <a:p>
            <a:pPr>
              <a:spcBef>
                <a:spcPts val="500"/>
              </a:spcBef>
            </a:pPr>
            <a:r>
              <a:rPr lang="en-US" sz="900" b="1" dirty="0"/>
              <a:t>HECVAT Lite from Educause</a:t>
            </a:r>
          </a:p>
        </p:txBody>
      </p:sp>
      <p:sp>
        <p:nvSpPr>
          <p:cNvPr id="10" name="TextBox 9">
            <a:extLst>
              <a:ext uri="{FF2B5EF4-FFF2-40B4-BE49-F238E27FC236}">
                <a16:creationId xmlns:a16="http://schemas.microsoft.com/office/drawing/2014/main" id="{1F5703B8-34EA-4414-B499-A0C0BEBBE567}"/>
              </a:ext>
            </a:extLst>
          </p:cNvPr>
          <p:cNvSpPr txBox="1"/>
          <p:nvPr/>
        </p:nvSpPr>
        <p:spPr>
          <a:xfrm>
            <a:off x="3473304" y="1684039"/>
            <a:ext cx="2035078" cy="138499"/>
          </a:xfrm>
          <a:prstGeom prst="rect">
            <a:avLst/>
          </a:prstGeom>
          <a:noFill/>
        </p:spPr>
        <p:txBody>
          <a:bodyPr wrap="square" lIns="0" tIns="0" rIns="0" bIns="0" rtlCol="0">
            <a:spAutoFit/>
          </a:bodyPr>
          <a:lstStyle/>
          <a:p>
            <a:pPr>
              <a:spcBef>
                <a:spcPts val="500"/>
              </a:spcBef>
            </a:pPr>
            <a:r>
              <a:rPr lang="en-US" sz="900" b="1" dirty="0"/>
              <a:t>EAB’s </a:t>
            </a:r>
            <a:r>
              <a:rPr lang="en-US" sz="900" b="1" dirty="0">
                <a:hlinkClick r:id="rId5"/>
              </a:rPr>
              <a:t>Vendor RFI Template</a:t>
            </a:r>
            <a:endParaRPr lang="en-US" sz="900" dirty="0"/>
          </a:p>
        </p:txBody>
      </p:sp>
      <p:sp>
        <p:nvSpPr>
          <p:cNvPr id="11" name="TextBox 10">
            <a:extLst>
              <a:ext uri="{FF2B5EF4-FFF2-40B4-BE49-F238E27FC236}">
                <a16:creationId xmlns:a16="http://schemas.microsoft.com/office/drawing/2014/main" id="{1BB21414-A28E-4725-9604-CEB38F0180C9}"/>
              </a:ext>
            </a:extLst>
          </p:cNvPr>
          <p:cNvSpPr txBox="1"/>
          <p:nvPr/>
        </p:nvSpPr>
        <p:spPr>
          <a:xfrm>
            <a:off x="2851505" y="970272"/>
            <a:ext cx="2877127" cy="307777"/>
          </a:xfrm>
          <a:prstGeom prst="rect">
            <a:avLst/>
          </a:prstGeom>
          <a:noFill/>
        </p:spPr>
        <p:txBody>
          <a:bodyPr wrap="square" lIns="0" tIns="0" rIns="0" bIns="0" rtlCol="0">
            <a:spAutoFit/>
          </a:bodyPr>
          <a:lstStyle/>
          <a:p>
            <a:pPr>
              <a:spcBef>
                <a:spcPts val="500"/>
              </a:spcBef>
            </a:pPr>
            <a:r>
              <a:rPr lang="en-US" sz="1000" b="1" dirty="0"/>
              <a:t>Measure Vendor Risk in the COVID-Era with a Comprehensive Assessment Tool</a:t>
            </a:r>
          </a:p>
        </p:txBody>
      </p:sp>
      <p:sp>
        <p:nvSpPr>
          <p:cNvPr id="14" name="TextBox 13">
            <a:extLst>
              <a:ext uri="{FF2B5EF4-FFF2-40B4-BE49-F238E27FC236}">
                <a16:creationId xmlns:a16="http://schemas.microsoft.com/office/drawing/2014/main" id="{4A4BE3B2-0ED8-4804-ABD2-86E3AA160E17}"/>
              </a:ext>
            </a:extLst>
          </p:cNvPr>
          <p:cNvSpPr txBox="1"/>
          <p:nvPr/>
        </p:nvSpPr>
        <p:spPr>
          <a:xfrm>
            <a:off x="2851505" y="1433883"/>
            <a:ext cx="774251" cy="138499"/>
          </a:xfrm>
          <a:prstGeom prst="rect">
            <a:avLst/>
          </a:prstGeom>
          <a:noFill/>
        </p:spPr>
        <p:txBody>
          <a:bodyPr wrap="none" lIns="0" tIns="0" rIns="0" bIns="0" rtlCol="0">
            <a:spAutoFit/>
          </a:bodyPr>
          <a:lstStyle/>
          <a:p>
            <a:pPr>
              <a:spcBef>
                <a:spcPts val="500"/>
              </a:spcBef>
            </a:pPr>
            <a:r>
              <a:rPr lang="en-US" sz="900" i="1" dirty="0"/>
              <a:t>Two Options:</a:t>
            </a:r>
          </a:p>
        </p:txBody>
      </p:sp>
      <p:pic>
        <p:nvPicPr>
          <p:cNvPr id="15" name="Picture 14" descr="A sign on a pole&#10;&#10;Description automatically generated">
            <a:extLst>
              <a:ext uri="{FF2B5EF4-FFF2-40B4-BE49-F238E27FC236}">
                <a16:creationId xmlns:a16="http://schemas.microsoft.com/office/drawing/2014/main" id="{3F88055A-6338-4005-A673-884E244EDBEB}"/>
              </a:ext>
            </a:extLst>
          </p:cNvPr>
          <p:cNvPicPr>
            <a:picLocks noChangeAspect="1"/>
          </p:cNvPicPr>
          <p:nvPr/>
        </p:nvPicPr>
        <p:blipFill>
          <a:blip r:embed="rId6"/>
          <a:stretch>
            <a:fillRect/>
          </a:stretch>
        </p:blipFill>
        <p:spPr>
          <a:xfrm>
            <a:off x="2851505" y="2918153"/>
            <a:ext cx="440910" cy="311576"/>
          </a:xfrm>
          <a:prstGeom prst="rect">
            <a:avLst/>
          </a:prstGeom>
        </p:spPr>
      </p:pic>
      <p:pic>
        <p:nvPicPr>
          <p:cNvPr id="17" name="Picture 16" descr="Icon&#10;&#10;Description automatically generated">
            <a:extLst>
              <a:ext uri="{FF2B5EF4-FFF2-40B4-BE49-F238E27FC236}">
                <a16:creationId xmlns:a16="http://schemas.microsoft.com/office/drawing/2014/main" id="{BF8F7E01-11BA-48FE-9E3F-E2FD197DF3BC}"/>
              </a:ext>
            </a:extLst>
          </p:cNvPr>
          <p:cNvPicPr>
            <a:picLocks noChangeAspect="1"/>
          </p:cNvPicPr>
          <p:nvPr/>
        </p:nvPicPr>
        <p:blipFill>
          <a:blip r:embed="rId7"/>
          <a:stretch>
            <a:fillRect/>
          </a:stretch>
        </p:blipFill>
        <p:spPr>
          <a:xfrm>
            <a:off x="2851505" y="1656353"/>
            <a:ext cx="440909" cy="383591"/>
          </a:xfrm>
          <a:prstGeom prst="rect">
            <a:avLst/>
          </a:prstGeom>
        </p:spPr>
      </p:pic>
      <p:sp>
        <p:nvSpPr>
          <p:cNvPr id="19" name="TextBox 18">
            <a:extLst>
              <a:ext uri="{FF2B5EF4-FFF2-40B4-BE49-F238E27FC236}">
                <a16:creationId xmlns:a16="http://schemas.microsoft.com/office/drawing/2014/main" id="{54791A13-5A2B-4788-A8F3-C59F88673F60}"/>
              </a:ext>
            </a:extLst>
          </p:cNvPr>
          <p:cNvSpPr txBox="1"/>
          <p:nvPr/>
        </p:nvSpPr>
        <p:spPr>
          <a:xfrm>
            <a:off x="3692146" y="1943795"/>
            <a:ext cx="2585501" cy="820738"/>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Vendor questionnaire used by K-12 and higher-ed institutions</a:t>
            </a:r>
          </a:p>
          <a:p>
            <a:pPr marL="171450" indent="-171450">
              <a:spcBef>
                <a:spcPts val="500"/>
              </a:spcBef>
              <a:buFont typeface="Arial" panose="020B0604020202020204" pitchFamily="34" charset="0"/>
              <a:buChar char="•"/>
            </a:pPr>
            <a:r>
              <a:rPr lang="en-US" sz="900" dirty="0"/>
              <a:t>Simple navigation in one spreadsheet tab</a:t>
            </a:r>
          </a:p>
          <a:p>
            <a:pPr marL="171450" indent="-171450">
              <a:spcBef>
                <a:spcPts val="500"/>
              </a:spcBef>
              <a:buFont typeface="Arial" panose="020B0604020202020204" pitchFamily="34" charset="0"/>
              <a:buChar char="•"/>
            </a:pPr>
            <a:r>
              <a:rPr lang="en-US" sz="900" dirty="0"/>
              <a:t>Straightforward format for easy completion by district or vendor</a:t>
            </a:r>
          </a:p>
        </p:txBody>
      </p:sp>
      <p:sp>
        <p:nvSpPr>
          <p:cNvPr id="20" name="TextBox 19">
            <a:extLst>
              <a:ext uri="{FF2B5EF4-FFF2-40B4-BE49-F238E27FC236}">
                <a16:creationId xmlns:a16="http://schemas.microsoft.com/office/drawing/2014/main" id="{1164F704-277F-4AC0-8FA4-4EA7AE990B2E}"/>
              </a:ext>
            </a:extLst>
          </p:cNvPr>
          <p:cNvSpPr txBox="1"/>
          <p:nvPr/>
        </p:nvSpPr>
        <p:spPr>
          <a:xfrm>
            <a:off x="3692147" y="3171745"/>
            <a:ext cx="2502374" cy="95923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Detailed cloud vendor questionnaire on information security and data protection standards for higher-ed usage</a:t>
            </a:r>
          </a:p>
          <a:p>
            <a:pPr marL="171450" indent="-171450">
              <a:spcBef>
                <a:spcPts val="500"/>
              </a:spcBef>
              <a:buFont typeface="Arial" panose="020B0604020202020204" pitchFamily="34" charset="0"/>
              <a:buChar char="•"/>
            </a:pPr>
            <a:r>
              <a:rPr lang="en-US" sz="900" dirty="0"/>
              <a:t>Includes tabs for analyst reporting, scoring, and rationale</a:t>
            </a:r>
          </a:p>
          <a:p>
            <a:pPr marL="171450" indent="-171450">
              <a:spcBef>
                <a:spcPts val="500"/>
              </a:spcBef>
              <a:buFont typeface="Arial" panose="020B0604020202020204" pitchFamily="34" charset="0"/>
              <a:buChar char="•"/>
            </a:pPr>
            <a:endParaRPr lang="en-US" sz="900" dirty="0"/>
          </a:p>
        </p:txBody>
      </p:sp>
    </p:spTree>
    <p:extLst>
      <p:ext uri="{BB962C8B-B14F-4D97-AF65-F5344CB8AC3E}">
        <p14:creationId xmlns:p14="http://schemas.microsoft.com/office/powerpoint/2010/main" val="409515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840CB41-3EFD-4450-B9C2-953241750FAD}"/>
              </a:ext>
              <a:ext uri="{C183D7F6-B498-43B3-948B-1728B52AA6E4}">
                <adec:decorative xmlns:adec="http://schemas.microsoft.com/office/drawing/2017/decorative" val="1"/>
              </a:ext>
            </a:extLst>
          </p:cNvPr>
          <p:cNvCxnSpPr>
            <a:cxnSpLocks/>
          </p:cNvCxnSpPr>
          <p:nvPr/>
        </p:nvCxnSpPr>
        <p:spPr bwMode="gray">
          <a:xfrm>
            <a:off x="0" y="1398975"/>
            <a:ext cx="5960533" cy="0"/>
          </a:xfrm>
          <a:prstGeom prst="line">
            <a:avLst/>
          </a:prstGeom>
          <a:solidFill>
            <a:schemeClr val="accent1"/>
          </a:solidFill>
          <a:ln w="12700" cap="flat" cmpd="sng" algn="ctr">
            <a:solidFill>
              <a:schemeClr val="accent2"/>
            </a:solidFill>
            <a:prstDash val="solid"/>
            <a:miter lim="800000"/>
            <a:headEnd type="none" w="med" len="med"/>
            <a:tailEnd type="oval" w="sm" len="sm"/>
          </a:ln>
          <a:effectLst/>
        </p:spPr>
      </p:cxnSp>
      <p:sp>
        <p:nvSpPr>
          <p:cNvPr id="37" name="Rectangle 36">
            <a:extLst>
              <a:ext uri="{FF2B5EF4-FFF2-40B4-BE49-F238E27FC236}">
                <a16:creationId xmlns:a16="http://schemas.microsoft.com/office/drawing/2014/main" id="{B1462948-3AE0-483B-9804-935BF9E0C5B7}"/>
              </a:ext>
            </a:extLst>
          </p:cNvPr>
          <p:cNvSpPr/>
          <p:nvPr/>
        </p:nvSpPr>
        <p:spPr bwMode="gray">
          <a:xfrm>
            <a:off x="4385398" y="891453"/>
            <a:ext cx="1203443" cy="3096147"/>
          </a:xfrm>
          <a:prstGeom prst="rect">
            <a:avLst/>
          </a:prstGeom>
          <a:solidFill>
            <a:schemeClr val="bg1"/>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Rectangle 3">
            <a:extLst>
              <a:ext uri="{FF2B5EF4-FFF2-40B4-BE49-F238E27FC236}">
                <a16:creationId xmlns:a16="http://schemas.microsoft.com/office/drawing/2014/main" id="{5F63700F-146A-4BE4-A4D6-881B24620EF1}"/>
              </a:ext>
            </a:extLst>
          </p:cNvPr>
          <p:cNvSpPr/>
          <p:nvPr/>
        </p:nvSpPr>
        <p:spPr bwMode="gray">
          <a:xfrm>
            <a:off x="556842" y="2436589"/>
            <a:ext cx="5262067" cy="594360"/>
          </a:xfrm>
          <a:prstGeom prst="rect">
            <a:avLst/>
          </a:prstGeom>
          <a:solidFill>
            <a:schemeClr val="accent2">
              <a:lumMod val="20000"/>
              <a:lumOff val="80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6" name="Rectangle 45">
            <a:extLst>
              <a:ext uri="{FF2B5EF4-FFF2-40B4-BE49-F238E27FC236}">
                <a16:creationId xmlns:a16="http://schemas.microsoft.com/office/drawing/2014/main" id="{255E3EA8-BA95-435D-99C4-BAA2FAC7C725}"/>
              </a:ext>
            </a:extLst>
          </p:cNvPr>
          <p:cNvSpPr/>
          <p:nvPr/>
        </p:nvSpPr>
        <p:spPr bwMode="gray">
          <a:xfrm>
            <a:off x="556842" y="1646875"/>
            <a:ext cx="5262067" cy="594360"/>
          </a:xfrm>
          <a:prstGeom prst="rect">
            <a:avLst/>
          </a:prstGeom>
          <a:solidFill>
            <a:schemeClr val="accent2">
              <a:lumMod val="20000"/>
              <a:lumOff val="80000"/>
            </a:schemeClr>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 name="Text Placeholder 6">
            <a:extLst>
              <a:ext uri="{FF2B5EF4-FFF2-40B4-BE49-F238E27FC236}">
                <a16:creationId xmlns:a16="http://schemas.microsoft.com/office/drawing/2014/main" id="{E4E97E5C-A464-40F2-A710-DEE4CD4D6169}"/>
              </a:ext>
            </a:extLst>
          </p:cNvPr>
          <p:cNvSpPr>
            <a:spLocks noGrp="1"/>
          </p:cNvSpPr>
          <p:nvPr>
            <p:ph type="body" sz="quarter" idx="16"/>
          </p:nvPr>
        </p:nvSpPr>
        <p:spPr>
          <a:xfrm>
            <a:off x="280194" y="99782"/>
            <a:ext cx="2560320" cy="123111"/>
          </a:xfrm>
        </p:spPr>
        <p:txBody>
          <a:bodyPr/>
          <a:lstStyle/>
          <a:p>
            <a:r>
              <a:rPr lang="en-US" dirty="0"/>
              <a:t>Quick-Win #4</a:t>
            </a:r>
          </a:p>
        </p:txBody>
      </p:sp>
      <p:sp>
        <p:nvSpPr>
          <p:cNvPr id="6" name="Title 5"/>
          <p:cNvSpPr>
            <a:spLocks noGrp="1"/>
          </p:cNvSpPr>
          <p:nvPr>
            <p:ph type="title"/>
          </p:nvPr>
        </p:nvSpPr>
        <p:spPr>
          <a:xfrm>
            <a:off x="280194" y="313093"/>
            <a:ext cx="6727578" cy="253211"/>
          </a:xfrm>
        </p:spPr>
        <p:txBody>
          <a:bodyPr/>
          <a:lstStyle/>
          <a:p>
            <a:pPr marL="0" marR="0">
              <a:lnSpc>
                <a:spcPct val="107000"/>
              </a:lnSpc>
              <a:spcBef>
                <a:spcPts val="0"/>
              </a:spcBef>
              <a:spcAft>
                <a:spcPts val="800"/>
              </a:spcAft>
            </a:pPr>
            <a:r>
              <a:rPr lang="en-US" sz="1650" dirty="0"/>
              <a:t>Reallocate Funding to Maximize Security Impact</a:t>
            </a:r>
            <a:endParaRPr lang="en-US" sz="1650" dirty="0">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0A27C9DC-67F9-4B67-94E6-AAAAAD8A6527}"/>
              </a:ext>
            </a:extLst>
          </p:cNvPr>
          <p:cNvSpPr>
            <a:spLocks noGrp="1"/>
          </p:cNvSpPr>
          <p:nvPr>
            <p:ph type="body" sz="quarter" idx="19"/>
          </p:nvPr>
        </p:nvSpPr>
        <p:spPr/>
        <p:txBody>
          <a:bodyPr/>
          <a:lstStyle/>
          <a:p>
            <a:endParaRPr lang="en-US"/>
          </a:p>
        </p:txBody>
      </p:sp>
      <p:sp>
        <p:nvSpPr>
          <p:cNvPr id="97" name="Text Placeholder 5">
            <a:extLst>
              <a:ext uri="{FF2B5EF4-FFF2-40B4-BE49-F238E27FC236}">
                <a16:creationId xmlns:a16="http://schemas.microsoft.com/office/drawing/2014/main" id="{2462E513-CC9F-4609-8005-87C4967823CE}"/>
              </a:ext>
            </a:extLst>
          </p:cNvPr>
          <p:cNvSpPr txBox="1">
            <a:spLocks/>
          </p:cNvSpPr>
          <p:nvPr/>
        </p:nvSpPr>
        <p:spPr bwMode="gray">
          <a:xfrm>
            <a:off x="3171821" y="4696257"/>
            <a:ext cx="3278273"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EAB interviews and analysis </a:t>
            </a:r>
          </a:p>
        </p:txBody>
      </p:sp>
      <p:grpSp>
        <p:nvGrpSpPr>
          <p:cNvPr id="47" name="Group 46">
            <a:extLst>
              <a:ext uri="{FF2B5EF4-FFF2-40B4-BE49-F238E27FC236}">
                <a16:creationId xmlns:a16="http://schemas.microsoft.com/office/drawing/2014/main" id="{F2D23BBD-FDEA-4B28-A358-76A9F5861FC2}"/>
              </a:ext>
            </a:extLst>
          </p:cNvPr>
          <p:cNvGrpSpPr/>
          <p:nvPr/>
        </p:nvGrpSpPr>
        <p:grpSpPr>
          <a:xfrm>
            <a:off x="395832" y="1531518"/>
            <a:ext cx="291085" cy="457201"/>
            <a:chOff x="57161" y="1395345"/>
            <a:chExt cx="291085" cy="457201"/>
          </a:xfrm>
        </p:grpSpPr>
        <p:sp>
          <p:nvSpPr>
            <p:cNvPr id="48" name="Rectangle 47">
              <a:extLst>
                <a:ext uri="{FF2B5EF4-FFF2-40B4-BE49-F238E27FC236}">
                  <a16:creationId xmlns:a16="http://schemas.microsoft.com/office/drawing/2014/main" id="{690760F7-4F71-42AE-AA48-66343B6FA809}"/>
                </a:ext>
              </a:extLst>
            </p:cNvPr>
            <p:cNvSpPr/>
            <p:nvPr/>
          </p:nvSpPr>
          <p:spPr bwMode="gray">
            <a:xfrm rot="16200000">
              <a:off x="142318" y="1638661"/>
              <a:ext cx="1759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0" name="Picture 49" descr="A picture containing clock&#10;&#10;Description automatically generated">
              <a:extLst>
                <a:ext uri="{FF2B5EF4-FFF2-40B4-BE49-F238E27FC236}">
                  <a16:creationId xmlns:a16="http://schemas.microsoft.com/office/drawing/2014/main" id="{A9D4BB1D-A671-4442-9B81-D4467EE668B0}"/>
                </a:ext>
              </a:extLst>
            </p:cNvPr>
            <p:cNvPicPr>
              <a:picLocks noChangeAspect="1"/>
            </p:cNvPicPr>
            <p:nvPr/>
          </p:nvPicPr>
          <p:blipFill>
            <a:blip r:embed="rId4"/>
            <a:stretch>
              <a:fillRect/>
            </a:stretch>
          </p:blipFill>
          <p:spPr>
            <a:xfrm rot="696086">
              <a:off x="57161" y="1395345"/>
              <a:ext cx="291085" cy="457201"/>
            </a:xfrm>
            <a:prstGeom prst="rect">
              <a:avLst/>
            </a:prstGeom>
          </p:spPr>
        </p:pic>
        <p:sp>
          <p:nvSpPr>
            <p:cNvPr id="52" name="Oval 51">
              <a:extLst>
                <a:ext uri="{FF2B5EF4-FFF2-40B4-BE49-F238E27FC236}">
                  <a16:creationId xmlns:a16="http://schemas.microsoft.com/office/drawing/2014/main" id="{B318514B-C628-41AE-82FE-B4A90654FD32}"/>
                </a:ext>
              </a:extLst>
            </p:cNvPr>
            <p:cNvSpPr/>
            <p:nvPr/>
          </p:nvSpPr>
          <p:spPr bwMode="gray">
            <a:xfrm>
              <a:off x="170465" y="1465034"/>
              <a:ext cx="109728" cy="1097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Text Placeholder 1">
            <a:extLst>
              <a:ext uri="{FF2B5EF4-FFF2-40B4-BE49-F238E27FC236}">
                <a16:creationId xmlns:a16="http://schemas.microsoft.com/office/drawing/2014/main" id="{3186F0AC-8948-44F6-A26D-B684C7AB81DD}"/>
              </a:ext>
            </a:extLst>
          </p:cNvPr>
          <p:cNvSpPr txBox="1">
            <a:spLocks/>
          </p:cNvSpPr>
          <p:nvPr/>
        </p:nvSpPr>
        <p:spPr bwMode="gray">
          <a:xfrm>
            <a:off x="610305" y="1146890"/>
            <a:ext cx="1502936"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1000" b="1" dirty="0"/>
              <a:t>Funding Priorities</a:t>
            </a:r>
            <a:endParaRPr lang="en-US" sz="1000" dirty="0"/>
          </a:p>
        </p:txBody>
      </p:sp>
      <p:sp>
        <p:nvSpPr>
          <p:cNvPr id="76" name="Text Placeholder 1">
            <a:extLst>
              <a:ext uri="{FF2B5EF4-FFF2-40B4-BE49-F238E27FC236}">
                <a16:creationId xmlns:a16="http://schemas.microsoft.com/office/drawing/2014/main" id="{F281D3D4-CBE3-45DC-89DA-499D150A80C0}"/>
              </a:ext>
            </a:extLst>
          </p:cNvPr>
          <p:cNvSpPr txBox="1">
            <a:spLocks/>
          </p:cNvSpPr>
          <p:nvPr/>
        </p:nvSpPr>
        <p:spPr bwMode="gray">
          <a:xfrm>
            <a:off x="762686" y="3346983"/>
            <a:ext cx="112880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Network Security</a:t>
            </a:r>
            <a:endParaRPr lang="en-US" dirty="0"/>
          </a:p>
        </p:txBody>
      </p:sp>
      <p:sp>
        <p:nvSpPr>
          <p:cNvPr id="84" name="Text Placeholder 1">
            <a:extLst>
              <a:ext uri="{FF2B5EF4-FFF2-40B4-BE49-F238E27FC236}">
                <a16:creationId xmlns:a16="http://schemas.microsoft.com/office/drawing/2014/main" id="{A4DE99C8-51F4-4FA1-AE15-A45B2370916D}"/>
              </a:ext>
            </a:extLst>
          </p:cNvPr>
          <p:cNvSpPr txBox="1">
            <a:spLocks/>
          </p:cNvSpPr>
          <p:nvPr/>
        </p:nvSpPr>
        <p:spPr bwMode="gray">
          <a:xfrm>
            <a:off x="2376468" y="3231567"/>
            <a:ext cx="1681262" cy="369332"/>
          </a:xfrm>
          <a:prstGeom prst="rect">
            <a:avLst/>
          </a:prstGeom>
        </p:spPr>
        <p:txBody>
          <a:bodyPr vert="horz" wrap="square" lIns="0" tIns="0" rIns="0" bIns="0" rtlCol="0" anchor="ctr">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800" dirty="0"/>
              <a:t>Attention to </a:t>
            </a:r>
            <a:r>
              <a:rPr lang="en-US" sz="800" b="1" dirty="0"/>
              <a:t>firewalls</a:t>
            </a:r>
            <a:r>
              <a:rPr lang="en-US" sz="800" dirty="0"/>
              <a:t>, etc., of less importance with fewer people using school network</a:t>
            </a:r>
            <a:endParaRPr lang="en-US" sz="700" b="1" dirty="0"/>
          </a:p>
        </p:txBody>
      </p:sp>
      <p:grpSp>
        <p:nvGrpSpPr>
          <p:cNvPr id="113" name="Group 112">
            <a:extLst>
              <a:ext uri="{FF2B5EF4-FFF2-40B4-BE49-F238E27FC236}">
                <a16:creationId xmlns:a16="http://schemas.microsoft.com/office/drawing/2014/main" id="{17E69CBD-4C2E-4A40-BE3B-27339D657EDC}"/>
              </a:ext>
            </a:extLst>
          </p:cNvPr>
          <p:cNvGrpSpPr/>
          <p:nvPr/>
        </p:nvGrpSpPr>
        <p:grpSpPr>
          <a:xfrm>
            <a:off x="407242" y="2334133"/>
            <a:ext cx="291085" cy="457201"/>
            <a:chOff x="57161" y="1395345"/>
            <a:chExt cx="291085" cy="457201"/>
          </a:xfrm>
        </p:grpSpPr>
        <p:sp>
          <p:nvSpPr>
            <p:cNvPr id="114" name="Rectangle 113">
              <a:extLst>
                <a:ext uri="{FF2B5EF4-FFF2-40B4-BE49-F238E27FC236}">
                  <a16:creationId xmlns:a16="http://schemas.microsoft.com/office/drawing/2014/main" id="{2E133A36-01E8-42A7-A8F9-A2B64ED40B15}"/>
                </a:ext>
              </a:extLst>
            </p:cNvPr>
            <p:cNvSpPr/>
            <p:nvPr/>
          </p:nvSpPr>
          <p:spPr bwMode="gray">
            <a:xfrm rot="16200000">
              <a:off x="142318" y="1638661"/>
              <a:ext cx="17591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5" name="Picture 114" descr="A picture containing clock&#10;&#10;Description automatically generated">
              <a:extLst>
                <a:ext uri="{FF2B5EF4-FFF2-40B4-BE49-F238E27FC236}">
                  <a16:creationId xmlns:a16="http://schemas.microsoft.com/office/drawing/2014/main" id="{7046ACDE-8437-49BB-96B7-716B2A66E04B}"/>
                </a:ext>
              </a:extLst>
            </p:cNvPr>
            <p:cNvPicPr>
              <a:picLocks noChangeAspect="1"/>
            </p:cNvPicPr>
            <p:nvPr/>
          </p:nvPicPr>
          <p:blipFill>
            <a:blip r:embed="rId4"/>
            <a:stretch>
              <a:fillRect/>
            </a:stretch>
          </p:blipFill>
          <p:spPr>
            <a:xfrm rot="696086">
              <a:off x="57161" y="1395345"/>
              <a:ext cx="291085" cy="457201"/>
            </a:xfrm>
            <a:prstGeom prst="rect">
              <a:avLst/>
            </a:prstGeom>
          </p:spPr>
        </p:pic>
        <p:sp>
          <p:nvSpPr>
            <p:cNvPr id="116" name="Oval 115">
              <a:extLst>
                <a:ext uri="{FF2B5EF4-FFF2-40B4-BE49-F238E27FC236}">
                  <a16:creationId xmlns:a16="http://schemas.microsoft.com/office/drawing/2014/main" id="{68623D4C-E00C-4E5A-8CC4-B2E3843780F9}"/>
                </a:ext>
              </a:extLst>
            </p:cNvPr>
            <p:cNvSpPr/>
            <p:nvPr/>
          </p:nvSpPr>
          <p:spPr bwMode="gray">
            <a:xfrm>
              <a:off x="170465" y="1465034"/>
              <a:ext cx="109728" cy="1097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Text Placeholder 1">
            <a:extLst>
              <a:ext uri="{FF2B5EF4-FFF2-40B4-BE49-F238E27FC236}">
                <a16:creationId xmlns:a16="http://schemas.microsoft.com/office/drawing/2014/main" id="{12FA353E-9B08-41C6-8EBA-B70FA41B3B8F}"/>
              </a:ext>
            </a:extLst>
          </p:cNvPr>
          <p:cNvSpPr txBox="1">
            <a:spLocks/>
          </p:cNvSpPr>
          <p:nvPr/>
        </p:nvSpPr>
        <p:spPr bwMode="gray">
          <a:xfrm>
            <a:off x="2578491" y="1145255"/>
            <a:ext cx="1281974"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1000" b="1" dirty="0"/>
              <a:t>IT Leader Insight</a:t>
            </a:r>
            <a:endParaRPr lang="en-US" sz="1000" dirty="0"/>
          </a:p>
        </p:txBody>
      </p:sp>
      <p:sp>
        <p:nvSpPr>
          <p:cNvPr id="25" name="Text Placeholder 1">
            <a:extLst>
              <a:ext uri="{FF2B5EF4-FFF2-40B4-BE49-F238E27FC236}">
                <a16:creationId xmlns:a16="http://schemas.microsoft.com/office/drawing/2014/main" id="{7D1C8B66-D187-44B0-AA43-B4C8FA05A4CD}"/>
              </a:ext>
            </a:extLst>
          </p:cNvPr>
          <p:cNvSpPr txBox="1">
            <a:spLocks/>
          </p:cNvSpPr>
          <p:nvPr/>
        </p:nvSpPr>
        <p:spPr bwMode="gray">
          <a:xfrm>
            <a:off x="2021867" y="1697834"/>
            <a:ext cx="2390465" cy="492443"/>
          </a:xfrm>
          <a:prstGeom prst="rect">
            <a:avLst/>
          </a:prstGeom>
        </p:spPr>
        <p:txBody>
          <a:bodyPr vert="horz" wrap="square" lIns="0" tIns="0" rIns="0" bIns="0" rtlCol="0" anchor="ctr">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800" dirty="0"/>
              <a:t>Tools such as </a:t>
            </a:r>
            <a:r>
              <a:rPr lang="en-US" sz="800" b="1" dirty="0"/>
              <a:t>end-point detection &amp; response</a:t>
            </a:r>
            <a:r>
              <a:rPr lang="en-US" sz="800" dirty="0"/>
              <a:t>, </a:t>
            </a:r>
            <a:r>
              <a:rPr lang="en-US" sz="800" b="1" dirty="0"/>
              <a:t>anti-malware</a:t>
            </a:r>
            <a:r>
              <a:rPr lang="en-US" sz="800" dirty="0"/>
              <a:t>, and </a:t>
            </a:r>
            <a:r>
              <a:rPr lang="en-US" sz="800" b="1" dirty="0"/>
              <a:t>monitoring detection &amp; response </a:t>
            </a:r>
            <a:r>
              <a:rPr lang="en-US" sz="800" dirty="0"/>
              <a:t>help ensures broader remote environment is secure</a:t>
            </a:r>
            <a:endParaRPr lang="en-US" sz="700" b="1" dirty="0"/>
          </a:p>
        </p:txBody>
      </p:sp>
      <p:sp>
        <p:nvSpPr>
          <p:cNvPr id="132" name="TextBox 131">
            <a:extLst>
              <a:ext uri="{FF2B5EF4-FFF2-40B4-BE49-F238E27FC236}">
                <a16:creationId xmlns:a16="http://schemas.microsoft.com/office/drawing/2014/main" id="{A34775F5-E2C0-45BF-8162-C9CC0BA81679}"/>
              </a:ext>
            </a:extLst>
          </p:cNvPr>
          <p:cNvSpPr txBox="1"/>
          <p:nvPr/>
        </p:nvSpPr>
        <p:spPr>
          <a:xfrm>
            <a:off x="4838071" y="1882500"/>
            <a:ext cx="235642" cy="123111"/>
          </a:xfrm>
          <a:prstGeom prst="rect">
            <a:avLst/>
          </a:prstGeom>
          <a:noFill/>
        </p:spPr>
        <p:txBody>
          <a:bodyPr wrap="none" lIns="0" tIns="0" rIns="0" bIns="0" rtlCol="0">
            <a:spAutoFit/>
          </a:bodyPr>
          <a:lstStyle/>
          <a:p>
            <a:pPr>
              <a:spcBef>
                <a:spcPts val="500"/>
              </a:spcBef>
            </a:pPr>
            <a:r>
              <a:rPr lang="en-US" sz="800" i="1" dirty="0"/>
              <a:t>High</a:t>
            </a:r>
          </a:p>
        </p:txBody>
      </p:sp>
      <p:sp>
        <p:nvSpPr>
          <p:cNvPr id="134" name="TextBox 133">
            <a:extLst>
              <a:ext uri="{FF2B5EF4-FFF2-40B4-BE49-F238E27FC236}">
                <a16:creationId xmlns:a16="http://schemas.microsoft.com/office/drawing/2014/main" id="{6F61233E-22EF-4938-AFB8-C09079E2F939}"/>
              </a:ext>
            </a:extLst>
          </p:cNvPr>
          <p:cNvSpPr txBox="1"/>
          <p:nvPr/>
        </p:nvSpPr>
        <p:spPr>
          <a:xfrm>
            <a:off x="4838071" y="2672214"/>
            <a:ext cx="235642" cy="123111"/>
          </a:xfrm>
          <a:prstGeom prst="rect">
            <a:avLst/>
          </a:prstGeom>
          <a:noFill/>
        </p:spPr>
        <p:txBody>
          <a:bodyPr wrap="none" lIns="0" tIns="0" rIns="0" bIns="0" rtlCol="0">
            <a:spAutoFit/>
          </a:bodyPr>
          <a:lstStyle/>
          <a:p>
            <a:pPr>
              <a:spcBef>
                <a:spcPts val="500"/>
              </a:spcBef>
            </a:pPr>
            <a:r>
              <a:rPr lang="en-US" sz="800" i="1" dirty="0"/>
              <a:t>High</a:t>
            </a:r>
          </a:p>
        </p:txBody>
      </p:sp>
      <p:sp>
        <p:nvSpPr>
          <p:cNvPr id="136" name="TextBox 135">
            <a:extLst>
              <a:ext uri="{FF2B5EF4-FFF2-40B4-BE49-F238E27FC236}">
                <a16:creationId xmlns:a16="http://schemas.microsoft.com/office/drawing/2014/main" id="{8ADEDC94-8749-4069-9A4A-28A3DEE9DD1F}"/>
              </a:ext>
            </a:extLst>
          </p:cNvPr>
          <p:cNvSpPr txBox="1"/>
          <p:nvPr/>
        </p:nvSpPr>
        <p:spPr>
          <a:xfrm>
            <a:off x="4753112" y="3354678"/>
            <a:ext cx="405560" cy="123111"/>
          </a:xfrm>
          <a:prstGeom prst="rect">
            <a:avLst/>
          </a:prstGeom>
          <a:noFill/>
        </p:spPr>
        <p:txBody>
          <a:bodyPr wrap="none" lIns="0" tIns="0" rIns="0" bIns="0" rtlCol="0">
            <a:spAutoFit/>
          </a:bodyPr>
          <a:lstStyle/>
          <a:p>
            <a:pPr>
              <a:spcBef>
                <a:spcPts val="500"/>
              </a:spcBef>
            </a:pPr>
            <a:r>
              <a:rPr lang="en-US" sz="800" i="1" dirty="0"/>
              <a:t>Medium</a:t>
            </a:r>
          </a:p>
        </p:txBody>
      </p:sp>
      <p:pic>
        <p:nvPicPr>
          <p:cNvPr id="142" name="Picture 141" descr="Icon&#10;&#10;Description automatically generated">
            <a:extLst>
              <a:ext uri="{FF2B5EF4-FFF2-40B4-BE49-F238E27FC236}">
                <a16:creationId xmlns:a16="http://schemas.microsoft.com/office/drawing/2014/main" id="{3377C162-8683-4A9D-8F07-2FA6E73CB0D1}"/>
              </a:ext>
            </a:extLst>
          </p:cNvPr>
          <p:cNvPicPr>
            <a:picLocks noChangeAspect="1"/>
          </p:cNvPicPr>
          <p:nvPr/>
        </p:nvPicPr>
        <p:blipFill>
          <a:blip r:embed="rId5"/>
          <a:stretch>
            <a:fillRect/>
          </a:stretch>
        </p:blipFill>
        <p:spPr>
          <a:xfrm>
            <a:off x="4799116" y="967740"/>
            <a:ext cx="289158" cy="254459"/>
          </a:xfrm>
          <a:prstGeom prst="rect">
            <a:avLst/>
          </a:prstGeom>
          <a:solidFill>
            <a:schemeClr val="bg1"/>
          </a:solidFill>
        </p:spPr>
      </p:pic>
      <p:sp>
        <p:nvSpPr>
          <p:cNvPr id="144" name="TextBox 143">
            <a:extLst>
              <a:ext uri="{FF2B5EF4-FFF2-40B4-BE49-F238E27FC236}">
                <a16:creationId xmlns:a16="http://schemas.microsoft.com/office/drawing/2014/main" id="{C6399BD2-1C3A-4AF2-BCCD-345AF50092DC}"/>
              </a:ext>
            </a:extLst>
          </p:cNvPr>
          <p:cNvSpPr txBox="1"/>
          <p:nvPr/>
        </p:nvSpPr>
        <p:spPr>
          <a:xfrm>
            <a:off x="4536467" y="1330079"/>
            <a:ext cx="849592" cy="138499"/>
          </a:xfrm>
          <a:prstGeom prst="rect">
            <a:avLst/>
          </a:prstGeom>
          <a:noFill/>
        </p:spPr>
        <p:txBody>
          <a:bodyPr wrap="none" lIns="0" tIns="0" rIns="0" bIns="0" rtlCol="0">
            <a:spAutoFit/>
          </a:bodyPr>
          <a:lstStyle/>
          <a:p>
            <a:pPr>
              <a:spcBef>
                <a:spcPts val="500"/>
              </a:spcBef>
            </a:pPr>
            <a:r>
              <a:rPr lang="en-US" sz="900" b="1" i="1" dirty="0"/>
              <a:t>Security Risk</a:t>
            </a:r>
          </a:p>
        </p:txBody>
      </p:sp>
      <p:sp>
        <p:nvSpPr>
          <p:cNvPr id="2" name="Text Placeholder 1">
            <a:extLst>
              <a:ext uri="{FF2B5EF4-FFF2-40B4-BE49-F238E27FC236}">
                <a16:creationId xmlns:a16="http://schemas.microsoft.com/office/drawing/2014/main" id="{CD4F3CA5-BA02-4F9E-9CD2-2A4AB0181BC1}"/>
              </a:ext>
            </a:extLst>
          </p:cNvPr>
          <p:cNvSpPr txBox="1">
            <a:spLocks/>
          </p:cNvSpPr>
          <p:nvPr/>
        </p:nvSpPr>
        <p:spPr bwMode="gray">
          <a:xfrm>
            <a:off x="730057" y="2526020"/>
            <a:ext cx="1194059"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Identify and Access Management</a:t>
            </a:r>
            <a:endParaRPr lang="en-US" dirty="0"/>
          </a:p>
        </p:txBody>
      </p:sp>
      <p:sp>
        <p:nvSpPr>
          <p:cNvPr id="3" name="Text Placeholder 1">
            <a:extLst>
              <a:ext uri="{FF2B5EF4-FFF2-40B4-BE49-F238E27FC236}">
                <a16:creationId xmlns:a16="http://schemas.microsoft.com/office/drawing/2014/main" id="{987352D2-1D75-4B3F-9E76-CBFEF5223601}"/>
              </a:ext>
            </a:extLst>
          </p:cNvPr>
          <p:cNvSpPr txBox="1">
            <a:spLocks/>
          </p:cNvSpPr>
          <p:nvPr/>
        </p:nvSpPr>
        <p:spPr bwMode="gray">
          <a:xfrm>
            <a:off x="2003979" y="2487548"/>
            <a:ext cx="2381419" cy="492443"/>
          </a:xfrm>
          <a:prstGeom prst="rect">
            <a:avLst/>
          </a:prstGeom>
        </p:spPr>
        <p:txBody>
          <a:bodyPr vert="horz" wrap="square" lIns="0" tIns="0" rIns="0" bIns="0" rtlCol="0" anchor="ctr">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sz="800" dirty="0"/>
              <a:t>Tools such as </a:t>
            </a:r>
            <a:r>
              <a:rPr lang="en-US" sz="800" b="1" dirty="0"/>
              <a:t>two-factor authentication </a:t>
            </a:r>
            <a:r>
              <a:rPr lang="en-US" sz="800" dirty="0"/>
              <a:t>continuously validate security configuration; especially important for remote staff, more complex roll-out for students</a:t>
            </a:r>
            <a:endParaRPr lang="en-US" sz="700" dirty="0"/>
          </a:p>
        </p:txBody>
      </p:sp>
      <p:sp>
        <p:nvSpPr>
          <p:cNvPr id="8" name="TextBox 7">
            <a:extLst>
              <a:ext uri="{FF2B5EF4-FFF2-40B4-BE49-F238E27FC236}">
                <a16:creationId xmlns:a16="http://schemas.microsoft.com/office/drawing/2014/main" id="{DE97238F-2F7D-458D-9EF8-2F75D312954E}"/>
              </a:ext>
            </a:extLst>
          </p:cNvPr>
          <p:cNvSpPr txBox="1"/>
          <p:nvPr/>
        </p:nvSpPr>
        <p:spPr>
          <a:xfrm>
            <a:off x="753212" y="1874806"/>
            <a:ext cx="1147750" cy="138499"/>
          </a:xfrm>
          <a:prstGeom prst="rect">
            <a:avLst/>
          </a:prstGeom>
          <a:noFill/>
        </p:spPr>
        <p:txBody>
          <a:bodyPr wrap="none" lIns="0" tIns="0" rIns="0" bIns="0" rtlCol="0">
            <a:spAutoFit/>
          </a:bodyPr>
          <a:lstStyle/>
          <a:p>
            <a:pPr>
              <a:spcBef>
                <a:spcPts val="500"/>
              </a:spcBef>
            </a:pPr>
            <a:r>
              <a:rPr lang="en-US" sz="900" b="1" dirty="0"/>
              <a:t>Endpoint Security</a:t>
            </a:r>
          </a:p>
        </p:txBody>
      </p:sp>
    </p:spTree>
    <p:custDataLst>
      <p:tags r:id="rId1"/>
    </p:custDataLst>
    <p:extLst>
      <p:ext uri="{BB962C8B-B14F-4D97-AF65-F5344CB8AC3E}">
        <p14:creationId xmlns:p14="http://schemas.microsoft.com/office/powerpoint/2010/main" val="285117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801122" y="768096"/>
            <a:ext cx="4798556" cy="3818534"/>
          </a:xfrm>
          <a:prstGeom prst="rect">
            <a:avLst/>
          </a:prstGeom>
          <a:noFill/>
          <a:ln w="12700" cmpd="sng">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606" tIns="34303" rIns="68606" bIns="34303" numCol="1" spcCol="0" rtlCol="0" fromWordArt="0" anchor="t" anchorCtr="0" forceAA="0" compatLnSpc="1">
            <a:prstTxWarp prst="textNoShape">
              <a:avLst/>
            </a:prstTxWarp>
            <a:noAutofit/>
          </a:bodyPr>
          <a:lstStyle/>
          <a:p>
            <a:pPr algn="ctr">
              <a:spcBef>
                <a:spcPts val="375"/>
              </a:spcBef>
            </a:pPr>
            <a:endParaRPr lang="en-US" sz="750" dirty="0" err="1">
              <a:solidFill>
                <a:schemeClr val="bg1"/>
              </a:solidFill>
            </a:endParaRPr>
          </a:p>
        </p:txBody>
      </p:sp>
      <p:sp>
        <p:nvSpPr>
          <p:cNvPr id="12" name="TextBox 11"/>
          <p:cNvSpPr txBox="1"/>
          <p:nvPr/>
        </p:nvSpPr>
        <p:spPr bwMode="gray">
          <a:xfrm>
            <a:off x="1542010" y="2224755"/>
            <a:ext cx="3566161" cy="2284087"/>
          </a:xfrm>
          <a:prstGeom prst="rect">
            <a:avLst/>
          </a:prstGeom>
          <a:noFill/>
        </p:spPr>
        <p:txBody>
          <a:bodyPr wrap="square" lIns="0" tIns="0" rIns="0" bIns="0" rtlCol="0">
            <a:spAutoFit/>
          </a:bodyPr>
          <a:lstStyle/>
          <a:p>
            <a:pPr marL="285750" indent="-285750">
              <a:lnSpc>
                <a:spcPts val="1951"/>
              </a:lnSpc>
              <a:buFont typeface="Courier New" panose="02070309020205020404" pitchFamily="49" charset="0"/>
              <a:buChar char="o"/>
            </a:pPr>
            <a:r>
              <a:rPr lang="en-US" sz="1501" dirty="0">
                <a:solidFill>
                  <a:schemeClr val="bg1"/>
                </a:solidFill>
              </a:rPr>
              <a:t>Endpoint detection and response</a:t>
            </a:r>
          </a:p>
          <a:p>
            <a:pPr marL="285750" indent="-285750">
              <a:lnSpc>
                <a:spcPts val="1951"/>
              </a:lnSpc>
              <a:buFont typeface="Courier New" panose="02070309020205020404" pitchFamily="49" charset="0"/>
              <a:buChar char="o"/>
            </a:pPr>
            <a:r>
              <a:rPr lang="en-US" sz="1501" dirty="0">
                <a:solidFill>
                  <a:schemeClr val="bg1"/>
                </a:solidFill>
              </a:rPr>
              <a:t>Anti-malware platforms</a:t>
            </a:r>
          </a:p>
          <a:p>
            <a:pPr marL="285750" indent="-285750">
              <a:lnSpc>
                <a:spcPts val="1951"/>
              </a:lnSpc>
              <a:buFont typeface="Courier New" panose="02070309020205020404" pitchFamily="49" charset="0"/>
              <a:buChar char="o"/>
            </a:pPr>
            <a:r>
              <a:rPr lang="en-US" sz="1501" dirty="0">
                <a:solidFill>
                  <a:schemeClr val="bg1"/>
                </a:solidFill>
              </a:rPr>
              <a:t>Managed detection and response</a:t>
            </a:r>
          </a:p>
          <a:p>
            <a:pPr marL="285750" indent="-285750">
              <a:lnSpc>
                <a:spcPts val="1951"/>
              </a:lnSpc>
              <a:buFont typeface="Courier New" panose="02070309020205020404" pitchFamily="49" charset="0"/>
              <a:buChar char="o"/>
            </a:pPr>
            <a:r>
              <a:rPr lang="en-US" sz="1501" dirty="0">
                <a:solidFill>
                  <a:schemeClr val="bg1"/>
                </a:solidFill>
              </a:rPr>
              <a:t>Two-factor authentication</a:t>
            </a:r>
          </a:p>
          <a:p>
            <a:pPr marL="285750" indent="-285750">
              <a:lnSpc>
                <a:spcPts val="1951"/>
              </a:lnSpc>
              <a:buFont typeface="Courier New" panose="02070309020205020404" pitchFamily="49" charset="0"/>
              <a:buChar char="o"/>
            </a:pPr>
            <a:r>
              <a:rPr lang="en-US" sz="1501" dirty="0">
                <a:solidFill>
                  <a:schemeClr val="bg1"/>
                </a:solidFill>
              </a:rPr>
              <a:t>VPN</a:t>
            </a:r>
          </a:p>
          <a:p>
            <a:pPr marL="285750" indent="-285750">
              <a:lnSpc>
                <a:spcPts val="1951"/>
              </a:lnSpc>
              <a:buFont typeface="Courier New" panose="02070309020205020404" pitchFamily="49" charset="0"/>
              <a:buChar char="o"/>
            </a:pPr>
            <a:r>
              <a:rPr lang="en-US" sz="1501" dirty="0">
                <a:solidFill>
                  <a:schemeClr val="bg1"/>
                </a:solidFill>
              </a:rPr>
              <a:t>Data back-ups</a:t>
            </a:r>
          </a:p>
          <a:p>
            <a:pPr marL="285750" indent="-285750">
              <a:lnSpc>
                <a:spcPts val="1951"/>
              </a:lnSpc>
              <a:buFont typeface="Courier New" panose="02070309020205020404" pitchFamily="49" charset="0"/>
              <a:buChar char="o"/>
            </a:pPr>
            <a:r>
              <a:rPr lang="en-US" sz="1501" dirty="0">
                <a:solidFill>
                  <a:schemeClr val="bg1"/>
                </a:solidFill>
              </a:rPr>
              <a:t>Penetration Testing</a:t>
            </a:r>
          </a:p>
          <a:p>
            <a:pPr marL="285750" indent="-285750">
              <a:lnSpc>
                <a:spcPts val="1951"/>
              </a:lnSpc>
              <a:buFont typeface="Courier New" panose="02070309020205020404" pitchFamily="49" charset="0"/>
              <a:buChar char="o"/>
            </a:pPr>
            <a:r>
              <a:rPr lang="en-US" sz="1501" dirty="0">
                <a:solidFill>
                  <a:schemeClr val="bg1"/>
                </a:solidFill>
              </a:rPr>
              <a:t>Firewalls</a:t>
            </a:r>
          </a:p>
          <a:p>
            <a:pPr marL="285750" indent="-285750">
              <a:lnSpc>
                <a:spcPts val="1951"/>
              </a:lnSpc>
              <a:buFont typeface="Courier New" panose="02070309020205020404" pitchFamily="49" charset="0"/>
              <a:buChar char="o"/>
            </a:pPr>
            <a:r>
              <a:rPr lang="en-US" sz="1501" dirty="0">
                <a:solidFill>
                  <a:schemeClr val="bg1"/>
                </a:solidFill>
              </a:rPr>
              <a:t>Other (please clarify in chat) </a:t>
            </a:r>
          </a:p>
        </p:txBody>
      </p:sp>
      <p:sp>
        <p:nvSpPr>
          <p:cNvPr id="13" name="TextBox 12"/>
          <p:cNvSpPr txBox="1"/>
          <p:nvPr/>
        </p:nvSpPr>
        <p:spPr bwMode="gray">
          <a:xfrm>
            <a:off x="880525" y="835758"/>
            <a:ext cx="4706739" cy="1245597"/>
          </a:xfrm>
          <a:prstGeom prst="rect">
            <a:avLst/>
          </a:prstGeom>
          <a:noFill/>
        </p:spPr>
        <p:txBody>
          <a:bodyPr wrap="square" lIns="0" tIns="0" rIns="0" bIns="0" rtlCol="0">
            <a:spAutoFit/>
          </a:bodyPr>
          <a:lstStyle>
            <a:defPPr>
              <a:defRPr lang="en-US"/>
            </a:defPPr>
            <a:lvl1pPr>
              <a:lnSpc>
                <a:spcPts val="3500"/>
              </a:lnSpc>
              <a:spcBef>
                <a:spcPts val="500"/>
              </a:spcBef>
              <a:defRPr sz="2700" spc="50">
                <a:solidFill>
                  <a:schemeClr val="bg1"/>
                </a:solidFill>
                <a:latin typeface="+mj-lt"/>
              </a:defRPr>
            </a:lvl1pPr>
          </a:lstStyle>
          <a:p>
            <a:pPr algn="ctr">
              <a:lnSpc>
                <a:spcPct val="100000"/>
              </a:lnSpc>
            </a:pPr>
            <a:r>
              <a:rPr lang="en-US" sz="2026" dirty="0"/>
              <a:t>What cybersecurity investments have you implemented since March, or plan to implement this year?</a:t>
            </a:r>
          </a:p>
          <a:p>
            <a:pPr algn="ctr">
              <a:lnSpc>
                <a:spcPct val="100000"/>
              </a:lnSpc>
            </a:pPr>
            <a:r>
              <a:rPr lang="en-US" sz="1600" i="1" dirty="0"/>
              <a:t>(Select all that apply)</a:t>
            </a:r>
          </a:p>
        </p:txBody>
      </p:sp>
      <p:cxnSp>
        <p:nvCxnSpPr>
          <p:cNvPr id="15" name="Straight Connector 14"/>
          <p:cNvCxnSpPr/>
          <p:nvPr/>
        </p:nvCxnSpPr>
        <p:spPr bwMode="gray">
          <a:xfrm>
            <a:off x="3003875" y="2133215"/>
            <a:ext cx="393052" cy="0"/>
          </a:xfrm>
          <a:prstGeom prst="line">
            <a:avLst/>
          </a:prstGeom>
          <a:ln w="1905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Quick Poll #2</a:t>
            </a:r>
          </a:p>
        </p:txBody>
      </p:sp>
    </p:spTree>
    <p:custDataLst>
      <p:tags r:id="rId1"/>
    </p:custDataLst>
    <p:extLst>
      <p:ext uri="{BB962C8B-B14F-4D97-AF65-F5344CB8AC3E}">
        <p14:creationId xmlns:p14="http://schemas.microsoft.com/office/powerpoint/2010/main" val="4708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hevron 85">
            <a:extLst>
              <a:ext uri="{FF2B5EF4-FFF2-40B4-BE49-F238E27FC236}">
                <a16:creationId xmlns:a16="http://schemas.microsoft.com/office/drawing/2014/main" id="{65C54811-50BB-485C-ADC8-34810D87D212}"/>
              </a:ext>
            </a:extLst>
          </p:cNvPr>
          <p:cNvSpPr/>
          <p:nvPr/>
        </p:nvSpPr>
        <p:spPr bwMode="gray">
          <a:xfrm>
            <a:off x="4684156" y="1363897"/>
            <a:ext cx="1517000" cy="419773"/>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63" name="Chevron 85">
            <a:extLst>
              <a:ext uri="{FF2B5EF4-FFF2-40B4-BE49-F238E27FC236}">
                <a16:creationId xmlns:a16="http://schemas.microsoft.com/office/drawing/2014/main" id="{80B301A8-EFDC-4CAB-B9C2-F1B49D19AE38}"/>
              </a:ext>
            </a:extLst>
          </p:cNvPr>
          <p:cNvSpPr/>
          <p:nvPr/>
        </p:nvSpPr>
        <p:spPr bwMode="gray">
          <a:xfrm>
            <a:off x="3241046" y="1363898"/>
            <a:ext cx="1517000" cy="419773"/>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2" name="Text Placeholder 1">
            <a:extLst>
              <a:ext uri="{FF2B5EF4-FFF2-40B4-BE49-F238E27FC236}">
                <a16:creationId xmlns:a16="http://schemas.microsoft.com/office/drawing/2014/main" id="{831A7703-8B52-4B90-A622-A7C6349D0D53}"/>
              </a:ext>
            </a:extLst>
          </p:cNvPr>
          <p:cNvSpPr>
            <a:spLocks noGrp="1"/>
          </p:cNvSpPr>
          <p:nvPr>
            <p:ph type="body" sz="quarter" idx="16"/>
          </p:nvPr>
        </p:nvSpPr>
        <p:spPr/>
        <p:txBody>
          <a:bodyPr/>
          <a:lstStyle/>
          <a:p>
            <a:r>
              <a:rPr lang="en-US" dirty="0"/>
              <a:t>Quick-Win #5</a:t>
            </a:r>
          </a:p>
        </p:txBody>
      </p:sp>
      <p:sp>
        <p:nvSpPr>
          <p:cNvPr id="3" name="Title 2">
            <a:extLst>
              <a:ext uri="{FF2B5EF4-FFF2-40B4-BE49-F238E27FC236}">
                <a16:creationId xmlns:a16="http://schemas.microsoft.com/office/drawing/2014/main" id="{1D7545F6-498B-4A2A-B7E9-C08E6CB40D82}"/>
              </a:ext>
            </a:extLst>
          </p:cNvPr>
          <p:cNvSpPr>
            <a:spLocks noGrp="1"/>
          </p:cNvSpPr>
          <p:nvPr>
            <p:ph type="title"/>
          </p:nvPr>
        </p:nvSpPr>
        <p:spPr>
          <a:xfrm>
            <a:off x="280194" y="317005"/>
            <a:ext cx="6333042" cy="249299"/>
          </a:xfrm>
        </p:spPr>
        <p:txBody>
          <a:bodyPr/>
          <a:lstStyle/>
          <a:p>
            <a:pPr>
              <a:spcBef>
                <a:spcPts val="500"/>
              </a:spcBef>
            </a:pPr>
            <a:r>
              <a:rPr lang="en-US" sz="1800" dirty="0">
                <a:solidFill>
                  <a:schemeClr val="bg1"/>
                </a:solidFill>
              </a:rPr>
              <a:t>Develop and Review Incident Response Protocols</a:t>
            </a:r>
          </a:p>
        </p:txBody>
      </p:sp>
      <p:sp>
        <p:nvSpPr>
          <p:cNvPr id="5" name="Text Placeholder 4">
            <a:extLst>
              <a:ext uri="{FF2B5EF4-FFF2-40B4-BE49-F238E27FC236}">
                <a16:creationId xmlns:a16="http://schemas.microsoft.com/office/drawing/2014/main" id="{DFAC26DA-5E52-416A-9E59-5BDE5BF726BE}"/>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31A6430B-4E34-44AD-AFBF-18D28A5EAE6D}"/>
              </a:ext>
            </a:extLst>
          </p:cNvPr>
          <p:cNvSpPr>
            <a:spLocks noGrp="1"/>
          </p:cNvSpPr>
          <p:nvPr>
            <p:ph type="body" sz="quarter" idx="18"/>
          </p:nvPr>
        </p:nvSpPr>
        <p:spPr>
          <a:xfrm>
            <a:off x="4354596" y="4600545"/>
            <a:ext cx="2046204" cy="200055"/>
          </a:xfrm>
        </p:spPr>
        <p:txBody>
          <a:bodyPr/>
          <a:lstStyle/>
          <a:p>
            <a:pPr algn="r"/>
            <a:r>
              <a:rPr lang="en-US" dirty="0"/>
              <a:t>Source: EAB, </a:t>
            </a:r>
            <a:r>
              <a:rPr lang="en-US" dirty="0">
                <a:hlinkClick r:id="rId2"/>
              </a:rPr>
              <a:t>IT Breach Preparation and Response Toolkit</a:t>
            </a:r>
            <a:r>
              <a:rPr lang="en-US" dirty="0"/>
              <a:t>; EAB interviews and analysis.</a:t>
            </a:r>
          </a:p>
        </p:txBody>
      </p:sp>
      <p:sp>
        <p:nvSpPr>
          <p:cNvPr id="12" name="Chevron 85">
            <a:extLst>
              <a:ext uri="{FF2B5EF4-FFF2-40B4-BE49-F238E27FC236}">
                <a16:creationId xmlns:a16="http://schemas.microsoft.com/office/drawing/2014/main" id="{6B2FE988-210F-4CE0-863D-C5BC6907955D}"/>
              </a:ext>
            </a:extLst>
          </p:cNvPr>
          <p:cNvSpPr/>
          <p:nvPr/>
        </p:nvSpPr>
        <p:spPr bwMode="gray">
          <a:xfrm>
            <a:off x="1804098" y="1363897"/>
            <a:ext cx="1517000" cy="419773"/>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4" name="Pentagon 86">
            <a:extLst>
              <a:ext uri="{FF2B5EF4-FFF2-40B4-BE49-F238E27FC236}">
                <a16:creationId xmlns:a16="http://schemas.microsoft.com/office/drawing/2014/main" id="{242A1D4D-3C8B-44F7-B555-D07B8D37C1B0}"/>
              </a:ext>
            </a:extLst>
          </p:cNvPr>
          <p:cNvSpPr/>
          <p:nvPr/>
        </p:nvSpPr>
        <p:spPr bwMode="gray">
          <a:xfrm>
            <a:off x="277629" y="1364698"/>
            <a:ext cx="1627986" cy="419773"/>
          </a:xfrm>
          <a:prstGeom prst="homePlat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8" name="TextBox 17">
            <a:extLst>
              <a:ext uri="{FF2B5EF4-FFF2-40B4-BE49-F238E27FC236}">
                <a16:creationId xmlns:a16="http://schemas.microsoft.com/office/drawing/2014/main" id="{B26D7773-31BF-44DA-922B-0BD02BD3DFF6}"/>
              </a:ext>
            </a:extLst>
          </p:cNvPr>
          <p:cNvSpPr txBox="1"/>
          <p:nvPr/>
        </p:nvSpPr>
        <p:spPr bwMode="gray">
          <a:xfrm>
            <a:off x="357214" y="1432342"/>
            <a:ext cx="1331775" cy="276999"/>
          </a:xfrm>
          <a:prstGeom prst="rect">
            <a:avLst/>
          </a:prstGeom>
          <a:noFill/>
        </p:spPr>
        <p:txBody>
          <a:bodyPr wrap="square" lIns="0" tIns="0" rIns="0" bIns="0" rtlCol="0">
            <a:spAutoFit/>
          </a:bodyPr>
          <a:lstStyle/>
          <a:p>
            <a:pPr algn="ctr"/>
            <a:r>
              <a:rPr lang="en-US" sz="900" b="1" dirty="0"/>
              <a:t>Systems and Workflow</a:t>
            </a:r>
          </a:p>
        </p:txBody>
      </p:sp>
      <p:sp>
        <p:nvSpPr>
          <p:cNvPr id="22" name="Text Placeholder 1">
            <a:extLst>
              <a:ext uri="{FF2B5EF4-FFF2-40B4-BE49-F238E27FC236}">
                <a16:creationId xmlns:a16="http://schemas.microsoft.com/office/drawing/2014/main" id="{D9F04043-0005-4458-A269-0B0DA33A9BA4}"/>
              </a:ext>
            </a:extLst>
          </p:cNvPr>
          <p:cNvSpPr txBox="1">
            <a:spLocks/>
          </p:cNvSpPr>
          <p:nvPr/>
        </p:nvSpPr>
        <p:spPr bwMode="gray">
          <a:xfrm>
            <a:off x="4848911" y="1931506"/>
            <a:ext cx="1264850" cy="15311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sz="800" dirty="0"/>
              <a:t>Identify root cause </a:t>
            </a:r>
          </a:p>
          <a:p>
            <a:pPr>
              <a:spcAft>
                <a:spcPts val="600"/>
              </a:spcAft>
              <a:buFont typeface="Wingdings" panose="05000000000000000000" pitchFamily="2" charset="2"/>
              <a:buChar char="q"/>
            </a:pPr>
            <a:r>
              <a:rPr lang="en-US" sz="800" dirty="0"/>
              <a:t>Confirm resolution with affected parties</a:t>
            </a:r>
          </a:p>
          <a:p>
            <a:pPr>
              <a:spcAft>
                <a:spcPts val="600"/>
              </a:spcAft>
              <a:buFont typeface="Wingdings" panose="05000000000000000000" pitchFamily="2" charset="2"/>
              <a:buChar char="q"/>
            </a:pPr>
            <a:r>
              <a:rPr lang="en-US" sz="800" dirty="0"/>
              <a:t>Evaluate response including time taken to identify breach</a:t>
            </a:r>
          </a:p>
          <a:p>
            <a:pPr>
              <a:spcAft>
                <a:spcPts val="600"/>
              </a:spcAft>
              <a:buFont typeface="Wingdings" panose="05000000000000000000" pitchFamily="2" charset="2"/>
              <a:buChar char="q"/>
            </a:pPr>
            <a:r>
              <a:rPr lang="en-US" sz="800" dirty="0"/>
              <a:t>Incorporate new threat indicators into future planning</a:t>
            </a:r>
          </a:p>
        </p:txBody>
      </p:sp>
      <p:sp>
        <p:nvSpPr>
          <p:cNvPr id="24" name="TextBox 23">
            <a:extLst>
              <a:ext uri="{FF2B5EF4-FFF2-40B4-BE49-F238E27FC236}">
                <a16:creationId xmlns:a16="http://schemas.microsoft.com/office/drawing/2014/main" id="{BA1022B3-D1A2-45A5-865F-E5D6F60C1917}"/>
              </a:ext>
            </a:extLst>
          </p:cNvPr>
          <p:cNvSpPr txBox="1"/>
          <p:nvPr/>
        </p:nvSpPr>
        <p:spPr bwMode="gray">
          <a:xfrm>
            <a:off x="4790877" y="1432342"/>
            <a:ext cx="1296918" cy="276999"/>
          </a:xfrm>
          <a:prstGeom prst="rect">
            <a:avLst/>
          </a:prstGeom>
          <a:noFill/>
        </p:spPr>
        <p:txBody>
          <a:bodyPr wrap="square" lIns="0" tIns="0" rIns="0" bIns="0" rtlCol="0">
            <a:spAutoFit/>
          </a:bodyPr>
          <a:lstStyle/>
          <a:p>
            <a:pPr algn="ctr"/>
            <a:r>
              <a:rPr lang="en-US" sz="900" b="1" dirty="0">
                <a:solidFill>
                  <a:schemeClr val="bg1"/>
                </a:solidFill>
              </a:rPr>
              <a:t>Resolution and Analysis</a:t>
            </a:r>
          </a:p>
        </p:txBody>
      </p:sp>
      <p:sp>
        <p:nvSpPr>
          <p:cNvPr id="32" name="TextBox 31">
            <a:extLst>
              <a:ext uri="{FF2B5EF4-FFF2-40B4-BE49-F238E27FC236}">
                <a16:creationId xmlns:a16="http://schemas.microsoft.com/office/drawing/2014/main" id="{AB1C429F-257B-4C38-AF9A-0857D38EC983}"/>
              </a:ext>
            </a:extLst>
          </p:cNvPr>
          <p:cNvSpPr txBox="1"/>
          <p:nvPr/>
        </p:nvSpPr>
        <p:spPr bwMode="gray">
          <a:xfrm>
            <a:off x="2007132" y="1432342"/>
            <a:ext cx="1143000" cy="276999"/>
          </a:xfrm>
          <a:prstGeom prst="rect">
            <a:avLst/>
          </a:prstGeom>
          <a:noFill/>
        </p:spPr>
        <p:txBody>
          <a:bodyPr wrap="square" lIns="0" tIns="0" rIns="0" bIns="0" rtlCol="0">
            <a:spAutoFit/>
          </a:bodyPr>
          <a:lstStyle/>
          <a:p>
            <a:pPr algn="ctr"/>
            <a:r>
              <a:rPr lang="en-US" sz="900" b="1" dirty="0">
                <a:solidFill>
                  <a:schemeClr val="bg1"/>
                </a:solidFill>
              </a:rPr>
              <a:t>Mobilizing Response</a:t>
            </a:r>
          </a:p>
        </p:txBody>
      </p:sp>
      <p:sp>
        <p:nvSpPr>
          <p:cNvPr id="38" name="Text Placeholder 9">
            <a:extLst>
              <a:ext uri="{FF2B5EF4-FFF2-40B4-BE49-F238E27FC236}">
                <a16:creationId xmlns:a16="http://schemas.microsoft.com/office/drawing/2014/main" id="{9A638108-0F26-452C-BD80-33FDFD099415}"/>
              </a:ext>
            </a:extLst>
          </p:cNvPr>
          <p:cNvSpPr>
            <a:spLocks noGrp="1"/>
          </p:cNvSpPr>
          <p:nvPr/>
        </p:nvSpPr>
        <p:spPr bwMode="gray">
          <a:xfrm>
            <a:off x="222283" y="952797"/>
            <a:ext cx="1466706" cy="123111"/>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500"/>
              </a:spcBef>
              <a:buNone/>
            </a:pPr>
            <a:r>
              <a:rPr lang="en-US" sz="800" i="1" dirty="0"/>
              <a:t>Pre-Incident</a:t>
            </a:r>
          </a:p>
        </p:txBody>
      </p:sp>
      <p:sp>
        <p:nvSpPr>
          <p:cNvPr id="40" name="Text Placeholder 9">
            <a:extLst>
              <a:ext uri="{FF2B5EF4-FFF2-40B4-BE49-F238E27FC236}">
                <a16:creationId xmlns:a16="http://schemas.microsoft.com/office/drawing/2014/main" id="{FC7799D0-6024-46E0-ABB9-E7D2479278F8}"/>
              </a:ext>
            </a:extLst>
          </p:cNvPr>
          <p:cNvSpPr>
            <a:spLocks noGrp="1"/>
          </p:cNvSpPr>
          <p:nvPr/>
        </p:nvSpPr>
        <p:spPr bwMode="gray">
          <a:xfrm>
            <a:off x="1865921" y="1931506"/>
            <a:ext cx="1201538" cy="1267014"/>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spcAft>
                <a:spcPts val="600"/>
              </a:spcAft>
              <a:buFont typeface="Wingdings" panose="05000000000000000000" pitchFamily="2" charset="2"/>
              <a:buChar char="q"/>
            </a:pPr>
            <a:r>
              <a:rPr lang="en-US" sz="800" dirty="0"/>
              <a:t>Prioritize limiting damage </a:t>
            </a:r>
          </a:p>
          <a:p>
            <a:pPr>
              <a:spcBef>
                <a:spcPts val="500"/>
              </a:spcBef>
              <a:spcAft>
                <a:spcPts val="600"/>
              </a:spcAft>
              <a:buFont typeface="Wingdings" panose="05000000000000000000" pitchFamily="2" charset="2"/>
              <a:buChar char="q"/>
            </a:pPr>
            <a:r>
              <a:rPr lang="en-US" sz="800" dirty="0"/>
              <a:t>Collect information for analysis and later review</a:t>
            </a:r>
          </a:p>
          <a:p>
            <a:pPr>
              <a:spcBef>
                <a:spcPts val="500"/>
              </a:spcBef>
              <a:spcAft>
                <a:spcPts val="600"/>
              </a:spcAft>
              <a:buFont typeface="Wingdings" panose="05000000000000000000" pitchFamily="2" charset="2"/>
              <a:buChar char="q"/>
            </a:pPr>
            <a:r>
              <a:rPr lang="en-US" sz="800" dirty="0"/>
              <a:t>Pull in additional support based on risk level</a:t>
            </a:r>
          </a:p>
        </p:txBody>
      </p:sp>
      <p:sp>
        <p:nvSpPr>
          <p:cNvPr id="46" name="Text Placeholder 1">
            <a:extLst>
              <a:ext uri="{FF2B5EF4-FFF2-40B4-BE49-F238E27FC236}">
                <a16:creationId xmlns:a16="http://schemas.microsoft.com/office/drawing/2014/main" id="{8EF72227-E37D-4D8E-968E-CFA10196B911}"/>
              </a:ext>
            </a:extLst>
          </p:cNvPr>
          <p:cNvSpPr txBox="1">
            <a:spLocks/>
          </p:cNvSpPr>
          <p:nvPr/>
        </p:nvSpPr>
        <p:spPr bwMode="gray">
          <a:xfrm>
            <a:off x="3344652" y="1931506"/>
            <a:ext cx="1316169" cy="8797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sz="800" dirty="0"/>
              <a:t>Collaborate with legal counsel and compliance experts </a:t>
            </a:r>
          </a:p>
          <a:p>
            <a:pPr>
              <a:spcAft>
                <a:spcPts val="600"/>
              </a:spcAft>
              <a:buFont typeface="Wingdings" panose="05000000000000000000" pitchFamily="2" charset="2"/>
              <a:buChar char="q"/>
            </a:pPr>
            <a:r>
              <a:rPr lang="en-US" sz="800" dirty="0"/>
              <a:t>Pre-draft press release and victim notification language </a:t>
            </a:r>
          </a:p>
        </p:txBody>
      </p:sp>
      <p:sp>
        <p:nvSpPr>
          <p:cNvPr id="50" name="TextBox 49">
            <a:extLst>
              <a:ext uri="{FF2B5EF4-FFF2-40B4-BE49-F238E27FC236}">
                <a16:creationId xmlns:a16="http://schemas.microsoft.com/office/drawing/2014/main" id="{2BE9C62C-7E6D-41EC-9355-9125008235D1}"/>
              </a:ext>
            </a:extLst>
          </p:cNvPr>
          <p:cNvSpPr txBox="1"/>
          <p:nvPr/>
        </p:nvSpPr>
        <p:spPr bwMode="gray">
          <a:xfrm>
            <a:off x="3420071" y="1432342"/>
            <a:ext cx="1098524" cy="276999"/>
          </a:xfrm>
          <a:prstGeom prst="rect">
            <a:avLst/>
          </a:prstGeom>
          <a:noFill/>
        </p:spPr>
        <p:txBody>
          <a:bodyPr wrap="square" lIns="0" tIns="0" rIns="0" bIns="0" rtlCol="0">
            <a:spAutoFit/>
          </a:bodyPr>
          <a:lstStyle/>
          <a:p>
            <a:pPr algn="ctr"/>
            <a:r>
              <a:rPr lang="en-US" sz="900" b="1" dirty="0">
                <a:solidFill>
                  <a:schemeClr val="bg1"/>
                </a:solidFill>
              </a:rPr>
              <a:t>Breach Notification</a:t>
            </a:r>
          </a:p>
        </p:txBody>
      </p:sp>
      <p:sp>
        <p:nvSpPr>
          <p:cNvPr id="59" name="Text Placeholder 9">
            <a:extLst>
              <a:ext uri="{FF2B5EF4-FFF2-40B4-BE49-F238E27FC236}">
                <a16:creationId xmlns:a16="http://schemas.microsoft.com/office/drawing/2014/main" id="{5722BB00-F0CB-4A86-A935-D9496468853C}"/>
              </a:ext>
            </a:extLst>
          </p:cNvPr>
          <p:cNvSpPr>
            <a:spLocks noGrp="1"/>
          </p:cNvSpPr>
          <p:nvPr/>
        </p:nvSpPr>
        <p:spPr bwMode="gray">
          <a:xfrm>
            <a:off x="357214" y="1931506"/>
            <a:ext cx="1201538" cy="633507"/>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spcAft>
                <a:spcPts val="600"/>
              </a:spcAft>
              <a:buFont typeface="Wingdings" panose="05000000000000000000" pitchFamily="2" charset="2"/>
              <a:buChar char="q"/>
            </a:pPr>
            <a:r>
              <a:rPr lang="en-US" sz="800" dirty="0"/>
              <a:t>Manage internal communications</a:t>
            </a:r>
          </a:p>
          <a:p>
            <a:pPr>
              <a:spcBef>
                <a:spcPts val="500"/>
              </a:spcBef>
              <a:spcAft>
                <a:spcPts val="600"/>
              </a:spcAft>
              <a:buFont typeface="Wingdings" panose="05000000000000000000" pitchFamily="2" charset="2"/>
              <a:buChar char="q"/>
            </a:pPr>
            <a:r>
              <a:rPr lang="en-US" sz="800" dirty="0"/>
              <a:t>Recruit and manage technical team</a:t>
            </a:r>
          </a:p>
        </p:txBody>
      </p:sp>
      <p:cxnSp>
        <p:nvCxnSpPr>
          <p:cNvPr id="64" name="Straight Arrow Connector 63">
            <a:extLst>
              <a:ext uri="{FF2B5EF4-FFF2-40B4-BE49-F238E27FC236}">
                <a16:creationId xmlns:a16="http://schemas.microsoft.com/office/drawing/2014/main" id="{5CE92143-CB9F-4F71-8CF7-ADB8D46E9AD5}"/>
              </a:ext>
            </a:extLst>
          </p:cNvPr>
          <p:cNvCxnSpPr/>
          <p:nvPr/>
        </p:nvCxnSpPr>
        <p:spPr bwMode="gray">
          <a:xfrm>
            <a:off x="277813" y="1143905"/>
            <a:ext cx="5838377" cy="0"/>
          </a:xfrm>
          <a:prstGeom prst="straightConnector1">
            <a:avLst/>
          </a:prstGeom>
          <a:noFill/>
          <a:ln w="38100" cap="flat" cmpd="sng" algn="ctr">
            <a:solidFill>
              <a:schemeClr val="accent5"/>
            </a:solidFill>
            <a:prstDash val="solid"/>
            <a:miter lim="800000"/>
            <a:headEnd type="none" w="med" len="med"/>
            <a:tailEnd type="triangle" w="med" len="med"/>
          </a:ln>
          <a:effectLst/>
        </p:spPr>
      </p:cxnSp>
      <p:sp>
        <p:nvSpPr>
          <p:cNvPr id="66" name="Oval 65">
            <a:extLst>
              <a:ext uri="{FF2B5EF4-FFF2-40B4-BE49-F238E27FC236}">
                <a16:creationId xmlns:a16="http://schemas.microsoft.com/office/drawing/2014/main" id="{A00512BB-110C-4FD4-8E4E-4B7DDA60B647}"/>
              </a:ext>
            </a:extLst>
          </p:cNvPr>
          <p:cNvSpPr/>
          <p:nvPr/>
        </p:nvSpPr>
        <p:spPr bwMode="gray">
          <a:xfrm>
            <a:off x="1726885" y="1093165"/>
            <a:ext cx="122896" cy="122896"/>
          </a:xfrm>
          <a:prstGeom prst="ellipse">
            <a:avLst/>
          </a:prstGeom>
          <a:solidFill>
            <a:schemeClr val="tx2"/>
          </a:solidFill>
          <a:ln w="1905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endParaRPr lang="en-US" b="1" dirty="0">
              <a:solidFill>
                <a:schemeClr val="bg1"/>
              </a:solidFill>
              <a:latin typeface="+mj-lt"/>
            </a:endParaRPr>
          </a:p>
        </p:txBody>
      </p:sp>
      <p:pic>
        <p:nvPicPr>
          <p:cNvPr id="68" name="Picture 67" descr="Icon&#10;&#10;Description automatically generated">
            <a:extLst>
              <a:ext uri="{FF2B5EF4-FFF2-40B4-BE49-F238E27FC236}">
                <a16:creationId xmlns:a16="http://schemas.microsoft.com/office/drawing/2014/main" id="{5280BE35-4591-4D7E-BD21-30D2ACA1F10D}"/>
              </a:ext>
            </a:extLst>
          </p:cNvPr>
          <p:cNvPicPr>
            <a:picLocks noChangeAspect="1"/>
          </p:cNvPicPr>
          <p:nvPr/>
        </p:nvPicPr>
        <p:blipFill>
          <a:blip r:embed="rId3"/>
          <a:stretch>
            <a:fillRect/>
          </a:stretch>
        </p:blipFill>
        <p:spPr>
          <a:xfrm>
            <a:off x="1651313" y="797621"/>
            <a:ext cx="288292" cy="238322"/>
          </a:xfrm>
          <a:prstGeom prst="rect">
            <a:avLst/>
          </a:prstGeom>
        </p:spPr>
      </p:pic>
      <p:grpSp>
        <p:nvGrpSpPr>
          <p:cNvPr id="4" name="Group 3">
            <a:extLst>
              <a:ext uri="{FF2B5EF4-FFF2-40B4-BE49-F238E27FC236}">
                <a16:creationId xmlns:a16="http://schemas.microsoft.com/office/drawing/2014/main" id="{F3FC7606-BE9C-4BD2-82A0-4140501FF554}"/>
              </a:ext>
            </a:extLst>
          </p:cNvPr>
          <p:cNvGrpSpPr>
            <a:grpSpLocks noChangeAspect="1"/>
          </p:cNvGrpSpPr>
          <p:nvPr/>
        </p:nvGrpSpPr>
        <p:grpSpPr>
          <a:xfrm>
            <a:off x="5828225" y="799899"/>
            <a:ext cx="285536" cy="236043"/>
            <a:chOff x="5780600" y="736454"/>
            <a:chExt cx="365760" cy="302362"/>
          </a:xfrm>
        </p:grpSpPr>
        <p:pic>
          <p:nvPicPr>
            <p:cNvPr id="70" name="Picture 69" descr="A picture containing shape&#10;&#10;Description automatically generated">
              <a:extLst>
                <a:ext uri="{FF2B5EF4-FFF2-40B4-BE49-F238E27FC236}">
                  <a16:creationId xmlns:a16="http://schemas.microsoft.com/office/drawing/2014/main" id="{754EC0A4-0E27-4A0A-B204-C57722E4506E}"/>
                </a:ext>
              </a:extLst>
            </p:cNvPr>
            <p:cNvPicPr>
              <a:picLocks noChangeAspect="1"/>
            </p:cNvPicPr>
            <p:nvPr/>
          </p:nvPicPr>
          <p:blipFill>
            <a:blip r:embed="rId4"/>
            <a:stretch>
              <a:fillRect/>
            </a:stretch>
          </p:blipFill>
          <p:spPr>
            <a:xfrm>
              <a:off x="5780600" y="736454"/>
              <a:ext cx="365760" cy="302362"/>
            </a:xfrm>
            <a:prstGeom prst="rect">
              <a:avLst/>
            </a:prstGeom>
          </p:spPr>
        </p:pic>
        <p:sp>
          <p:nvSpPr>
            <p:cNvPr id="72" name="Checkmark">
              <a:extLst>
                <a:ext uri="{FF2B5EF4-FFF2-40B4-BE49-F238E27FC236}">
                  <a16:creationId xmlns:a16="http://schemas.microsoft.com/office/drawing/2014/main" id="{F00C843F-7F97-4925-8689-FCD4DA18F02D}"/>
                </a:ext>
              </a:extLst>
            </p:cNvPr>
            <p:cNvSpPr/>
            <p:nvPr/>
          </p:nvSpPr>
          <p:spPr bwMode="gray">
            <a:xfrm rot="18900000">
              <a:off x="5885006" y="788912"/>
              <a:ext cx="156948" cy="75067"/>
            </a:xfrm>
            <a:prstGeom prst="corner">
              <a:avLst/>
            </a:prstGeom>
            <a:solidFill>
              <a:srgbClr val="A0A5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grpSp>
      <p:cxnSp>
        <p:nvCxnSpPr>
          <p:cNvPr id="74" name="Straight Connector 73">
            <a:extLst>
              <a:ext uri="{FF2B5EF4-FFF2-40B4-BE49-F238E27FC236}">
                <a16:creationId xmlns:a16="http://schemas.microsoft.com/office/drawing/2014/main" id="{408BDB5C-D93F-4BDB-8E9E-42920506AE38}"/>
              </a:ext>
            </a:extLst>
          </p:cNvPr>
          <p:cNvCxnSpPr>
            <a:cxnSpLocks/>
            <a:endCxn id="66" idx="2"/>
          </p:cNvCxnSpPr>
          <p:nvPr/>
        </p:nvCxnSpPr>
        <p:spPr bwMode="gray">
          <a:xfrm>
            <a:off x="277629" y="1143905"/>
            <a:ext cx="14492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4C0BA07-FAA7-4AD8-9A3F-41D4C699F63D}"/>
              </a:ext>
            </a:extLst>
          </p:cNvPr>
          <p:cNvSpPr/>
          <p:nvPr/>
        </p:nvSpPr>
        <p:spPr bwMode="gray">
          <a:xfrm>
            <a:off x="0" y="3772470"/>
            <a:ext cx="6400800" cy="742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Box 82">
            <a:extLst>
              <a:ext uri="{FF2B5EF4-FFF2-40B4-BE49-F238E27FC236}">
                <a16:creationId xmlns:a16="http://schemas.microsoft.com/office/drawing/2014/main" id="{F6639631-2601-405F-9220-94419C14E82C}"/>
              </a:ext>
            </a:extLst>
          </p:cNvPr>
          <p:cNvSpPr txBox="1"/>
          <p:nvPr/>
        </p:nvSpPr>
        <p:spPr>
          <a:xfrm>
            <a:off x="853118" y="4101139"/>
            <a:ext cx="4401644" cy="276999"/>
          </a:xfrm>
          <a:prstGeom prst="rect">
            <a:avLst/>
          </a:prstGeom>
          <a:noFill/>
        </p:spPr>
        <p:txBody>
          <a:bodyPr wrap="square" lIns="0" tIns="0" rIns="0" bIns="0" rtlCol="0">
            <a:spAutoFit/>
          </a:bodyPr>
          <a:lstStyle/>
          <a:p>
            <a:pPr>
              <a:spcBef>
                <a:spcPts val="500"/>
              </a:spcBef>
            </a:pPr>
            <a:r>
              <a:rPr lang="en-US" sz="900" dirty="0"/>
              <a:t>Reference the </a:t>
            </a:r>
            <a:r>
              <a:rPr lang="en-US" sz="900" dirty="0">
                <a:hlinkClick r:id="rId5"/>
              </a:rPr>
              <a:t>NYS RICS Cybersecurity Incident Response Plan </a:t>
            </a:r>
            <a:r>
              <a:rPr lang="en-US" sz="900" dirty="0"/>
              <a:t>to identify key components of a comprehensive plan and reference sample templates</a:t>
            </a:r>
          </a:p>
        </p:txBody>
      </p:sp>
      <p:pic>
        <p:nvPicPr>
          <p:cNvPr id="85" name="Picture 84" descr="Icon&#10;&#10;Description automatically generated">
            <a:extLst>
              <a:ext uri="{FF2B5EF4-FFF2-40B4-BE49-F238E27FC236}">
                <a16:creationId xmlns:a16="http://schemas.microsoft.com/office/drawing/2014/main" id="{EAB494DD-3BB2-459F-B945-6A4C937238E4}"/>
              </a:ext>
            </a:extLst>
          </p:cNvPr>
          <p:cNvPicPr>
            <a:picLocks noChangeAspect="1"/>
          </p:cNvPicPr>
          <p:nvPr/>
        </p:nvPicPr>
        <p:blipFill>
          <a:blip r:embed="rId6"/>
          <a:stretch>
            <a:fillRect/>
          </a:stretch>
        </p:blipFill>
        <p:spPr>
          <a:xfrm>
            <a:off x="357214" y="4071249"/>
            <a:ext cx="383637" cy="333764"/>
          </a:xfrm>
          <a:prstGeom prst="rect">
            <a:avLst/>
          </a:prstGeom>
        </p:spPr>
      </p:pic>
      <p:sp>
        <p:nvSpPr>
          <p:cNvPr id="87" name="Text Placeholder 9">
            <a:extLst>
              <a:ext uri="{FF2B5EF4-FFF2-40B4-BE49-F238E27FC236}">
                <a16:creationId xmlns:a16="http://schemas.microsoft.com/office/drawing/2014/main" id="{2A7B0C4F-7430-4BED-A782-5E5992CE4184}"/>
              </a:ext>
            </a:extLst>
          </p:cNvPr>
          <p:cNvSpPr>
            <a:spLocks noGrp="1"/>
          </p:cNvSpPr>
          <p:nvPr/>
        </p:nvSpPr>
        <p:spPr bwMode="gray">
          <a:xfrm>
            <a:off x="3208214" y="955819"/>
            <a:ext cx="1466706" cy="123111"/>
          </a:xfrm>
          <a:prstGeom prst="rect">
            <a:avLst/>
          </a:prstGeom>
        </p:spPr>
        <p:txBody>
          <a:bodyPr vert="horz" wrap="square" lIns="0" tIns="0" rIns="0" bIns="0" rtlCol="0">
            <a:sp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spcBef>
                <a:spcPts val="500"/>
              </a:spcBef>
              <a:buNone/>
            </a:pPr>
            <a:r>
              <a:rPr lang="en-US" sz="800" i="1" dirty="0"/>
              <a:t>Incident Response</a:t>
            </a:r>
          </a:p>
        </p:txBody>
      </p:sp>
      <p:sp>
        <p:nvSpPr>
          <p:cNvPr id="88" name="TextBox 87">
            <a:extLst>
              <a:ext uri="{FF2B5EF4-FFF2-40B4-BE49-F238E27FC236}">
                <a16:creationId xmlns:a16="http://schemas.microsoft.com/office/drawing/2014/main" id="{2FE5A346-E537-4066-B53C-7BDD319F5C9B}"/>
              </a:ext>
            </a:extLst>
          </p:cNvPr>
          <p:cNvSpPr txBox="1"/>
          <p:nvPr/>
        </p:nvSpPr>
        <p:spPr>
          <a:xfrm>
            <a:off x="315172" y="3833760"/>
            <a:ext cx="2946319" cy="153888"/>
          </a:xfrm>
          <a:prstGeom prst="rect">
            <a:avLst/>
          </a:prstGeom>
          <a:noFill/>
        </p:spPr>
        <p:txBody>
          <a:bodyPr wrap="none" lIns="0" tIns="0" rIns="0" bIns="0" rtlCol="0">
            <a:spAutoFit/>
          </a:bodyPr>
          <a:lstStyle/>
          <a:p>
            <a:pPr>
              <a:spcBef>
                <a:spcPts val="500"/>
              </a:spcBef>
            </a:pPr>
            <a:r>
              <a:rPr lang="en-US" sz="1000" b="1" dirty="0"/>
              <a:t>Create a District Incident Response Plan </a:t>
            </a:r>
          </a:p>
        </p:txBody>
      </p:sp>
      <p:sp>
        <p:nvSpPr>
          <p:cNvPr id="7" name="Line Callout 1 38">
            <a:extLst>
              <a:ext uri="{FF2B5EF4-FFF2-40B4-BE49-F238E27FC236}">
                <a16:creationId xmlns:a16="http://schemas.microsoft.com/office/drawing/2014/main" id="{4BE069BE-16A7-493E-AAA5-ABEC3815804F}"/>
              </a:ext>
            </a:extLst>
          </p:cNvPr>
          <p:cNvSpPr/>
          <p:nvPr/>
        </p:nvSpPr>
        <p:spPr bwMode="gray">
          <a:xfrm>
            <a:off x="315172" y="2713365"/>
            <a:ext cx="1517058" cy="954107"/>
          </a:xfrm>
          <a:prstGeom prst="borderCallout1">
            <a:avLst>
              <a:gd name="adj1" fmla="val 748"/>
              <a:gd name="adj2" fmla="val 16181"/>
              <a:gd name="adj3" fmla="val -11921"/>
              <a:gd name="adj4" fmla="val 16145"/>
            </a:avLst>
          </a:prstGeom>
          <a:solidFill>
            <a:schemeClr val="bg1"/>
          </a:solidFill>
          <a:ln w="12700" cap="flat" cmpd="sng" algn="ctr">
            <a:solidFill>
              <a:schemeClr val="accent5"/>
            </a:solidFill>
            <a:prstDash val="solid"/>
            <a:miter lim="800000"/>
            <a:headEnd type="none" w="med" len="med"/>
            <a:tailEnd type="oval" w="sm" len="sm"/>
          </a:ln>
          <a:effectLst/>
        </p:spPr>
        <p:txBody>
          <a:bodyPr vert="horz" wrap="square" lIns="91440" tIns="45720" rIns="27432" bIns="45720" numCol="1" rtlCol="0" anchor="t" anchorCtr="0" compatLnSpc="1">
            <a:prstTxWarp prst="textNoShape">
              <a:avLst/>
            </a:prstTxWarp>
            <a:spAutoFit/>
          </a:bodyPr>
          <a:lstStyle/>
          <a:p>
            <a:pPr>
              <a:spcBef>
                <a:spcPts val="300"/>
              </a:spcBef>
            </a:pPr>
            <a:r>
              <a:rPr lang="en-US" sz="800" dirty="0"/>
              <a:t>Maintain a pool of incident response leaders in IT who have authority to lead a breach response and recruit technical staff with experience in compromised data. </a:t>
            </a:r>
          </a:p>
        </p:txBody>
      </p:sp>
    </p:spTree>
    <p:extLst>
      <p:ext uri="{BB962C8B-B14F-4D97-AF65-F5344CB8AC3E}">
        <p14:creationId xmlns:p14="http://schemas.microsoft.com/office/powerpoint/2010/main" val="171028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3D2010A-8EA8-4EA1-B058-8C5C6D052B85}"/>
              </a:ext>
            </a:extLst>
          </p:cNvPr>
          <p:cNvSpPr/>
          <p:nvPr/>
        </p:nvSpPr>
        <p:spPr bwMode="gray">
          <a:xfrm>
            <a:off x="3200400" y="929794"/>
            <a:ext cx="3200400" cy="3064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7AA5F59A-DEF2-4174-B541-32735CF3D469}"/>
              </a:ext>
            </a:extLst>
          </p:cNvPr>
          <p:cNvSpPr>
            <a:spLocks noGrp="1"/>
          </p:cNvSpPr>
          <p:nvPr>
            <p:ph type="body" sz="quarter" idx="16"/>
          </p:nvPr>
        </p:nvSpPr>
        <p:spPr/>
        <p:txBody>
          <a:bodyPr/>
          <a:lstStyle/>
          <a:p>
            <a:r>
              <a:rPr lang="en-US" dirty="0"/>
              <a:t>Quick-Win #6</a:t>
            </a:r>
          </a:p>
        </p:txBody>
      </p:sp>
      <p:sp>
        <p:nvSpPr>
          <p:cNvPr id="3" name="Title 2">
            <a:extLst>
              <a:ext uri="{FF2B5EF4-FFF2-40B4-BE49-F238E27FC236}">
                <a16:creationId xmlns:a16="http://schemas.microsoft.com/office/drawing/2014/main" id="{D5CB660F-C6BD-4E45-9552-945222293CA6}"/>
              </a:ext>
            </a:extLst>
          </p:cNvPr>
          <p:cNvSpPr>
            <a:spLocks noGrp="1"/>
          </p:cNvSpPr>
          <p:nvPr>
            <p:ph type="title"/>
          </p:nvPr>
        </p:nvSpPr>
        <p:spPr>
          <a:xfrm>
            <a:off x="280194" y="317005"/>
            <a:ext cx="6252342" cy="249299"/>
          </a:xfrm>
        </p:spPr>
        <p:txBody>
          <a:bodyPr/>
          <a:lstStyle/>
          <a:p>
            <a:r>
              <a:rPr lang="en-US" dirty="0"/>
              <a:t>Educate Teachers on Data Collection &amp; Retention</a:t>
            </a:r>
          </a:p>
        </p:txBody>
      </p:sp>
      <p:sp>
        <p:nvSpPr>
          <p:cNvPr id="4" name="Text Placeholder 3">
            <a:extLst>
              <a:ext uri="{FF2B5EF4-FFF2-40B4-BE49-F238E27FC236}">
                <a16:creationId xmlns:a16="http://schemas.microsoft.com/office/drawing/2014/main" id="{5723E3C1-3B19-4D72-8959-81E7D9B7877A}"/>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0D1EA900-0814-404F-A320-63231C095D8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65563501-BECF-40B7-95D0-CE3877688022}"/>
              </a:ext>
            </a:extLst>
          </p:cNvPr>
          <p:cNvSpPr>
            <a:spLocks noGrp="1"/>
          </p:cNvSpPr>
          <p:nvPr>
            <p:ph type="body" sz="quarter" idx="18"/>
          </p:nvPr>
        </p:nvSpPr>
        <p:spPr>
          <a:xfrm>
            <a:off x="2793076" y="4446657"/>
            <a:ext cx="3607724" cy="353943"/>
          </a:xfrm>
        </p:spPr>
        <p:txBody>
          <a:bodyPr/>
          <a:lstStyle/>
          <a:p>
            <a:r>
              <a:rPr lang="en-US" dirty="0"/>
              <a:t>Sources: Common Sense Media, </a:t>
            </a:r>
            <a:r>
              <a:rPr lang="en-US" i="1" dirty="0">
                <a:hlinkClick r:id="rId2"/>
              </a:rPr>
              <a:t>The Common Sense Census: Inside the 21</a:t>
            </a:r>
            <a:r>
              <a:rPr lang="en-US" i="1" baseline="30000" dirty="0">
                <a:hlinkClick r:id="rId2"/>
              </a:rPr>
              <a:t>st</a:t>
            </a:r>
            <a:r>
              <a:rPr lang="en-US" i="1" dirty="0">
                <a:hlinkClick r:id="rId2"/>
              </a:rPr>
              <a:t> Century Classroom</a:t>
            </a:r>
            <a:r>
              <a:rPr lang="en-US" i="1" dirty="0"/>
              <a:t>, </a:t>
            </a:r>
            <a:r>
              <a:rPr lang="en-US" dirty="0"/>
              <a:t>2019; Sander, C</a:t>
            </a:r>
            <a:r>
              <a:rPr lang="en-US" dirty="0">
                <a:hlinkClick r:id="rId3"/>
              </a:rPr>
              <a:t>., </a:t>
            </a:r>
            <a:r>
              <a:rPr lang="en-US" i="1" dirty="0">
                <a:hlinkClick r:id="rId3"/>
              </a:rPr>
              <a:t>How to secure K-12 remote learning in the midst of a pandemic</a:t>
            </a:r>
            <a:r>
              <a:rPr lang="en-US" i="1" dirty="0"/>
              <a:t>, </a:t>
            </a:r>
            <a:r>
              <a:rPr lang="en-US" dirty="0"/>
              <a:t>2020; EAB interviews &amp; analysis.</a:t>
            </a:r>
          </a:p>
        </p:txBody>
      </p:sp>
      <p:sp>
        <p:nvSpPr>
          <p:cNvPr id="7" name="TextBox 6">
            <a:extLst>
              <a:ext uri="{FF2B5EF4-FFF2-40B4-BE49-F238E27FC236}">
                <a16:creationId xmlns:a16="http://schemas.microsoft.com/office/drawing/2014/main" id="{32409B9F-5F6F-48BF-8F2F-A2532C98BC06}"/>
              </a:ext>
            </a:extLst>
          </p:cNvPr>
          <p:cNvSpPr txBox="1"/>
          <p:nvPr/>
        </p:nvSpPr>
        <p:spPr>
          <a:xfrm>
            <a:off x="280194" y="988290"/>
            <a:ext cx="2920206" cy="307777"/>
          </a:xfrm>
          <a:prstGeom prst="rect">
            <a:avLst/>
          </a:prstGeom>
          <a:noFill/>
        </p:spPr>
        <p:txBody>
          <a:bodyPr wrap="square" lIns="0" tIns="0" rIns="0" bIns="0" rtlCol="0">
            <a:spAutoFit/>
          </a:bodyPr>
          <a:lstStyle/>
          <a:p>
            <a:pPr>
              <a:spcBef>
                <a:spcPts val="500"/>
              </a:spcBef>
            </a:pPr>
            <a:r>
              <a:rPr lang="en-US" sz="1000" b="1" dirty="0"/>
              <a:t>Schools Have Legal &amp; Ethical Responsibility to Protect Data…</a:t>
            </a:r>
          </a:p>
        </p:txBody>
      </p:sp>
      <p:sp>
        <p:nvSpPr>
          <p:cNvPr id="12" name="TextBox 11">
            <a:extLst>
              <a:ext uri="{FF2B5EF4-FFF2-40B4-BE49-F238E27FC236}">
                <a16:creationId xmlns:a16="http://schemas.microsoft.com/office/drawing/2014/main" id="{80B3C959-3721-4ECB-81D1-B81BF306AA2F}"/>
              </a:ext>
            </a:extLst>
          </p:cNvPr>
          <p:cNvSpPr txBox="1"/>
          <p:nvPr/>
        </p:nvSpPr>
        <p:spPr>
          <a:xfrm>
            <a:off x="303310" y="2873698"/>
            <a:ext cx="2347551" cy="307777"/>
          </a:xfrm>
          <a:prstGeom prst="rect">
            <a:avLst/>
          </a:prstGeom>
          <a:noFill/>
        </p:spPr>
        <p:txBody>
          <a:bodyPr wrap="square" lIns="0" tIns="0" rIns="0" bIns="0" rtlCol="0">
            <a:spAutoFit/>
          </a:bodyPr>
          <a:lstStyle/>
          <a:p>
            <a:pPr>
              <a:spcBef>
                <a:spcPts val="500"/>
              </a:spcBef>
            </a:pPr>
            <a:r>
              <a:rPr lang="en-US" sz="1000" b="1" dirty="0"/>
              <a:t>…Yet Few Teachers Understand  SDP Strategies </a:t>
            </a:r>
          </a:p>
        </p:txBody>
      </p:sp>
      <p:sp>
        <p:nvSpPr>
          <p:cNvPr id="13" name="TextBox 12">
            <a:extLst>
              <a:ext uri="{FF2B5EF4-FFF2-40B4-BE49-F238E27FC236}">
                <a16:creationId xmlns:a16="http://schemas.microsoft.com/office/drawing/2014/main" id="{8CA6158A-5911-4DB5-B983-45FD75295D42}"/>
              </a:ext>
            </a:extLst>
          </p:cNvPr>
          <p:cNvSpPr txBox="1"/>
          <p:nvPr/>
        </p:nvSpPr>
        <p:spPr>
          <a:xfrm>
            <a:off x="280194" y="3801755"/>
            <a:ext cx="631583" cy="369332"/>
          </a:xfrm>
          <a:prstGeom prst="rect">
            <a:avLst/>
          </a:prstGeom>
          <a:noFill/>
        </p:spPr>
        <p:txBody>
          <a:bodyPr wrap="none" lIns="0" tIns="0" rIns="0" bIns="0" rtlCol="0">
            <a:spAutoFit/>
          </a:bodyPr>
          <a:lstStyle/>
          <a:p>
            <a:pPr>
              <a:spcBef>
                <a:spcPts val="500"/>
              </a:spcBef>
            </a:pPr>
            <a:r>
              <a:rPr lang="en-US" sz="2400" dirty="0">
                <a:solidFill>
                  <a:schemeClr val="accent4"/>
                </a:solidFill>
                <a:latin typeface="+mj-lt"/>
              </a:rPr>
              <a:t>25%</a:t>
            </a:r>
          </a:p>
        </p:txBody>
      </p:sp>
      <p:sp>
        <p:nvSpPr>
          <p:cNvPr id="14" name="TextBox 13">
            <a:extLst>
              <a:ext uri="{FF2B5EF4-FFF2-40B4-BE49-F238E27FC236}">
                <a16:creationId xmlns:a16="http://schemas.microsoft.com/office/drawing/2014/main" id="{F3F9E114-A8DD-46D8-B99C-F4DDFE3986C3}"/>
              </a:ext>
            </a:extLst>
          </p:cNvPr>
          <p:cNvSpPr txBox="1"/>
          <p:nvPr/>
        </p:nvSpPr>
        <p:spPr>
          <a:xfrm>
            <a:off x="1013727" y="3851539"/>
            <a:ext cx="1453139" cy="276999"/>
          </a:xfrm>
          <a:prstGeom prst="rect">
            <a:avLst/>
          </a:prstGeom>
          <a:noFill/>
        </p:spPr>
        <p:txBody>
          <a:bodyPr wrap="square" lIns="0" tIns="0" rIns="0" bIns="0" rtlCol="0">
            <a:spAutoFit/>
          </a:bodyPr>
          <a:lstStyle/>
          <a:p>
            <a:pPr>
              <a:spcBef>
                <a:spcPts val="500"/>
              </a:spcBef>
            </a:pPr>
            <a:r>
              <a:rPr lang="en-US" sz="900" dirty="0"/>
              <a:t>of teachers receive SDP training from the district</a:t>
            </a:r>
          </a:p>
        </p:txBody>
      </p:sp>
      <p:pic>
        <p:nvPicPr>
          <p:cNvPr id="16" name="Picture 15" descr="Icon&#10;&#10;Description automatically generated">
            <a:extLst>
              <a:ext uri="{FF2B5EF4-FFF2-40B4-BE49-F238E27FC236}">
                <a16:creationId xmlns:a16="http://schemas.microsoft.com/office/drawing/2014/main" id="{89EB4C9D-59C2-4AF0-A958-9E1CC0220642}"/>
              </a:ext>
            </a:extLst>
          </p:cNvPr>
          <p:cNvPicPr>
            <a:picLocks noChangeAspect="1"/>
          </p:cNvPicPr>
          <p:nvPr/>
        </p:nvPicPr>
        <p:blipFill>
          <a:blip r:embed="rId4"/>
          <a:stretch>
            <a:fillRect/>
          </a:stretch>
        </p:blipFill>
        <p:spPr>
          <a:xfrm>
            <a:off x="280194" y="2038784"/>
            <a:ext cx="377180" cy="330661"/>
          </a:xfrm>
          <a:prstGeom prst="rect">
            <a:avLst/>
          </a:prstGeom>
        </p:spPr>
      </p:pic>
      <p:pic>
        <p:nvPicPr>
          <p:cNvPr id="18" name="Picture 17" descr="Icon&#10;&#10;Description automatically generated">
            <a:extLst>
              <a:ext uri="{FF2B5EF4-FFF2-40B4-BE49-F238E27FC236}">
                <a16:creationId xmlns:a16="http://schemas.microsoft.com/office/drawing/2014/main" id="{A44C76B5-559B-47D9-85BA-38D5F0989504}"/>
              </a:ext>
            </a:extLst>
          </p:cNvPr>
          <p:cNvPicPr>
            <a:picLocks noChangeAspect="1"/>
          </p:cNvPicPr>
          <p:nvPr/>
        </p:nvPicPr>
        <p:blipFill>
          <a:blip r:embed="rId5"/>
          <a:stretch>
            <a:fillRect/>
          </a:stretch>
        </p:blipFill>
        <p:spPr>
          <a:xfrm>
            <a:off x="298974" y="1459934"/>
            <a:ext cx="377180" cy="325633"/>
          </a:xfrm>
          <a:prstGeom prst="rect">
            <a:avLst/>
          </a:prstGeom>
        </p:spPr>
      </p:pic>
      <p:sp>
        <p:nvSpPr>
          <p:cNvPr id="19" name="TextBox 18">
            <a:extLst>
              <a:ext uri="{FF2B5EF4-FFF2-40B4-BE49-F238E27FC236}">
                <a16:creationId xmlns:a16="http://schemas.microsoft.com/office/drawing/2014/main" id="{655EF5CB-164E-4C9A-A9A2-336BF7C572D4}"/>
              </a:ext>
            </a:extLst>
          </p:cNvPr>
          <p:cNvSpPr txBox="1"/>
          <p:nvPr/>
        </p:nvSpPr>
        <p:spPr>
          <a:xfrm>
            <a:off x="777322" y="1491203"/>
            <a:ext cx="1362435" cy="276999"/>
          </a:xfrm>
          <a:prstGeom prst="rect">
            <a:avLst/>
          </a:prstGeom>
          <a:noFill/>
        </p:spPr>
        <p:txBody>
          <a:bodyPr wrap="square" lIns="0" tIns="0" rIns="0" bIns="0" rtlCol="0">
            <a:spAutoFit/>
          </a:bodyPr>
          <a:lstStyle/>
          <a:p>
            <a:pPr>
              <a:spcBef>
                <a:spcPts val="500"/>
              </a:spcBef>
            </a:pPr>
            <a:r>
              <a:rPr lang="en-US" sz="900" dirty="0"/>
              <a:t>Compliance with FERPA and COPPA laws</a:t>
            </a:r>
          </a:p>
        </p:txBody>
      </p:sp>
      <p:sp>
        <p:nvSpPr>
          <p:cNvPr id="20" name="TextBox 19">
            <a:extLst>
              <a:ext uri="{FF2B5EF4-FFF2-40B4-BE49-F238E27FC236}">
                <a16:creationId xmlns:a16="http://schemas.microsoft.com/office/drawing/2014/main" id="{1F63FF4E-6F96-438A-987E-345E76DF6585}"/>
              </a:ext>
            </a:extLst>
          </p:cNvPr>
          <p:cNvSpPr txBox="1"/>
          <p:nvPr/>
        </p:nvSpPr>
        <p:spPr>
          <a:xfrm>
            <a:off x="758542" y="2092446"/>
            <a:ext cx="1421239" cy="276999"/>
          </a:xfrm>
          <a:prstGeom prst="rect">
            <a:avLst/>
          </a:prstGeom>
          <a:noFill/>
        </p:spPr>
        <p:txBody>
          <a:bodyPr wrap="square" lIns="0" tIns="0" rIns="0" bIns="0" rtlCol="0">
            <a:spAutoFit/>
          </a:bodyPr>
          <a:lstStyle/>
          <a:p>
            <a:pPr>
              <a:spcBef>
                <a:spcPts val="500"/>
              </a:spcBef>
            </a:pPr>
            <a:r>
              <a:rPr lang="en-US" sz="900" dirty="0"/>
              <a:t>Maintenance of parent and community trust</a:t>
            </a:r>
          </a:p>
        </p:txBody>
      </p:sp>
      <p:sp>
        <p:nvSpPr>
          <p:cNvPr id="21" name="TextBox 20">
            <a:extLst>
              <a:ext uri="{FF2B5EF4-FFF2-40B4-BE49-F238E27FC236}">
                <a16:creationId xmlns:a16="http://schemas.microsoft.com/office/drawing/2014/main" id="{4AAF5AC7-F9F6-4C81-B1DC-D9950BED9A2D}"/>
              </a:ext>
            </a:extLst>
          </p:cNvPr>
          <p:cNvSpPr txBox="1"/>
          <p:nvPr/>
        </p:nvSpPr>
        <p:spPr>
          <a:xfrm>
            <a:off x="3360182" y="988290"/>
            <a:ext cx="2723503" cy="307777"/>
          </a:xfrm>
          <a:prstGeom prst="rect">
            <a:avLst/>
          </a:prstGeom>
          <a:noFill/>
        </p:spPr>
        <p:txBody>
          <a:bodyPr wrap="square" lIns="0" tIns="0" rIns="0" bIns="0" rtlCol="0">
            <a:spAutoFit/>
          </a:bodyPr>
          <a:lstStyle/>
          <a:p>
            <a:pPr>
              <a:spcBef>
                <a:spcPts val="500"/>
              </a:spcBef>
            </a:pPr>
            <a:r>
              <a:rPr lang="en-US" sz="1000" b="1" dirty="0"/>
              <a:t>Educate Teachers on Protecting Student Data While Remote</a:t>
            </a:r>
          </a:p>
        </p:txBody>
      </p:sp>
      <p:sp>
        <p:nvSpPr>
          <p:cNvPr id="23" name="TextBox 22">
            <a:extLst>
              <a:ext uri="{FF2B5EF4-FFF2-40B4-BE49-F238E27FC236}">
                <a16:creationId xmlns:a16="http://schemas.microsoft.com/office/drawing/2014/main" id="{0A156E09-70EE-4347-9DCB-F7F60BDEE75D}"/>
              </a:ext>
            </a:extLst>
          </p:cNvPr>
          <p:cNvSpPr txBox="1"/>
          <p:nvPr/>
        </p:nvSpPr>
        <p:spPr>
          <a:xfrm>
            <a:off x="3674557" y="1527827"/>
            <a:ext cx="1885396" cy="276999"/>
          </a:xfrm>
          <a:prstGeom prst="rect">
            <a:avLst/>
          </a:prstGeom>
          <a:noFill/>
        </p:spPr>
        <p:txBody>
          <a:bodyPr wrap="square" lIns="0" tIns="0" rIns="0" bIns="0" rtlCol="0">
            <a:spAutoFit/>
          </a:bodyPr>
          <a:lstStyle/>
          <a:p>
            <a:pPr>
              <a:spcBef>
                <a:spcPts val="500"/>
              </a:spcBef>
            </a:pPr>
            <a:r>
              <a:rPr lang="en-US" sz="900" b="1" dirty="0"/>
              <a:t>Update SDP policies </a:t>
            </a:r>
            <a:r>
              <a:rPr lang="en-US" sz="900" dirty="0"/>
              <a:t>to reflect the nuance of teaching online</a:t>
            </a:r>
          </a:p>
        </p:txBody>
      </p:sp>
      <p:sp>
        <p:nvSpPr>
          <p:cNvPr id="24" name="TextBox 23">
            <a:extLst>
              <a:ext uri="{FF2B5EF4-FFF2-40B4-BE49-F238E27FC236}">
                <a16:creationId xmlns:a16="http://schemas.microsoft.com/office/drawing/2014/main" id="{5D258643-1680-44B4-8529-C6F5A755ED57}"/>
              </a:ext>
            </a:extLst>
          </p:cNvPr>
          <p:cNvSpPr txBox="1"/>
          <p:nvPr/>
        </p:nvSpPr>
        <p:spPr>
          <a:xfrm>
            <a:off x="3671480" y="2031334"/>
            <a:ext cx="2227478" cy="1300356"/>
          </a:xfrm>
          <a:prstGeom prst="rect">
            <a:avLst/>
          </a:prstGeom>
          <a:noFill/>
        </p:spPr>
        <p:txBody>
          <a:bodyPr wrap="square" lIns="0" tIns="0" rIns="0" bIns="0" rtlCol="0">
            <a:spAutoFit/>
          </a:bodyPr>
          <a:lstStyle/>
          <a:p>
            <a:pPr>
              <a:spcBef>
                <a:spcPts val="500"/>
              </a:spcBef>
            </a:pPr>
            <a:r>
              <a:rPr lang="en-US" sz="900" b="1" dirty="0"/>
              <a:t>Explicitly identify new risks </a:t>
            </a:r>
            <a:r>
              <a:rPr lang="en-US" sz="900" dirty="0"/>
              <a:t>to </a:t>
            </a:r>
            <a:br>
              <a:rPr lang="en-US" sz="900" dirty="0"/>
            </a:br>
            <a:r>
              <a:rPr lang="en-US" sz="900" dirty="0"/>
              <a:t>SDP violations: </a:t>
            </a:r>
          </a:p>
          <a:p>
            <a:pPr marL="171450" indent="-171450">
              <a:spcBef>
                <a:spcPts val="500"/>
              </a:spcBef>
              <a:buFont typeface="Arial" panose="020B0604020202020204" pitchFamily="34" charset="0"/>
              <a:buChar char="•"/>
            </a:pPr>
            <a:r>
              <a:rPr lang="en-US" sz="900" dirty="0"/>
              <a:t>Saving a recorded teaching session on personal computers</a:t>
            </a:r>
          </a:p>
          <a:p>
            <a:pPr marL="171450" indent="-171450">
              <a:spcBef>
                <a:spcPts val="500"/>
              </a:spcBef>
              <a:buFont typeface="Arial" panose="020B0604020202020204" pitchFamily="34" charset="0"/>
              <a:buChar char="•"/>
            </a:pPr>
            <a:r>
              <a:rPr lang="en-US" sz="900" dirty="0"/>
              <a:t>Using an unapproved digital product that collects student data</a:t>
            </a:r>
          </a:p>
          <a:p>
            <a:pPr marL="171450" indent="-171450">
              <a:spcBef>
                <a:spcPts val="500"/>
              </a:spcBef>
              <a:buFont typeface="Arial" panose="020B0604020202020204" pitchFamily="34" charset="0"/>
              <a:buChar char="•"/>
            </a:pPr>
            <a:r>
              <a:rPr lang="en-US" sz="900" dirty="0"/>
              <a:t>Keeping student login information in a shared cloud folder</a:t>
            </a:r>
          </a:p>
        </p:txBody>
      </p:sp>
      <p:sp>
        <p:nvSpPr>
          <p:cNvPr id="27" name="Oval 26">
            <a:extLst>
              <a:ext uri="{FF2B5EF4-FFF2-40B4-BE49-F238E27FC236}">
                <a16:creationId xmlns:a16="http://schemas.microsoft.com/office/drawing/2014/main" id="{24C748B7-A168-4ABB-A887-F0F9A58DA10F}"/>
              </a:ext>
            </a:extLst>
          </p:cNvPr>
          <p:cNvSpPr/>
          <p:nvPr/>
        </p:nvSpPr>
        <p:spPr bwMode="gray">
          <a:xfrm>
            <a:off x="3378766" y="1527827"/>
            <a:ext cx="182880" cy="182880"/>
          </a:xfrm>
          <a:prstGeom prst="ellipse">
            <a:avLst/>
          </a:prstGeom>
          <a:solidFill>
            <a:schemeClr val="accent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1</a:t>
            </a:r>
          </a:p>
        </p:txBody>
      </p:sp>
      <p:sp>
        <p:nvSpPr>
          <p:cNvPr id="29" name="Oval 28">
            <a:extLst>
              <a:ext uri="{FF2B5EF4-FFF2-40B4-BE49-F238E27FC236}">
                <a16:creationId xmlns:a16="http://schemas.microsoft.com/office/drawing/2014/main" id="{20F8F804-1D42-4C0E-AECE-037B220C9921}"/>
              </a:ext>
            </a:extLst>
          </p:cNvPr>
          <p:cNvSpPr/>
          <p:nvPr/>
        </p:nvSpPr>
        <p:spPr bwMode="gray">
          <a:xfrm>
            <a:off x="3375688" y="2031334"/>
            <a:ext cx="182880" cy="182880"/>
          </a:xfrm>
          <a:prstGeom prst="ellipse">
            <a:avLst/>
          </a:prstGeom>
          <a:solidFill>
            <a:schemeClr val="accent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2</a:t>
            </a:r>
          </a:p>
        </p:txBody>
      </p:sp>
      <p:sp>
        <p:nvSpPr>
          <p:cNvPr id="31" name="Oval 30">
            <a:extLst>
              <a:ext uri="{FF2B5EF4-FFF2-40B4-BE49-F238E27FC236}">
                <a16:creationId xmlns:a16="http://schemas.microsoft.com/office/drawing/2014/main" id="{DE49B0F9-FF8C-42EA-845D-08937BE9818D}"/>
              </a:ext>
            </a:extLst>
          </p:cNvPr>
          <p:cNvSpPr/>
          <p:nvPr/>
        </p:nvSpPr>
        <p:spPr bwMode="gray">
          <a:xfrm>
            <a:off x="3373186" y="3558199"/>
            <a:ext cx="182880" cy="182880"/>
          </a:xfrm>
          <a:prstGeom prst="ellipse">
            <a:avLst/>
          </a:prstGeom>
          <a:solidFill>
            <a:schemeClr val="accent4"/>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50" b="1" dirty="0">
                <a:solidFill>
                  <a:schemeClr val="bg1"/>
                </a:solidFill>
                <a:latin typeface="+mj-lt"/>
              </a:rPr>
              <a:t>3</a:t>
            </a:r>
          </a:p>
        </p:txBody>
      </p:sp>
      <p:sp>
        <p:nvSpPr>
          <p:cNvPr id="32" name="TextBox 31">
            <a:extLst>
              <a:ext uri="{FF2B5EF4-FFF2-40B4-BE49-F238E27FC236}">
                <a16:creationId xmlns:a16="http://schemas.microsoft.com/office/drawing/2014/main" id="{6F957396-F042-4E10-90EE-C542187B656C}"/>
              </a:ext>
            </a:extLst>
          </p:cNvPr>
          <p:cNvSpPr txBox="1"/>
          <p:nvPr/>
        </p:nvSpPr>
        <p:spPr>
          <a:xfrm>
            <a:off x="3674557" y="3558199"/>
            <a:ext cx="1919599" cy="276999"/>
          </a:xfrm>
          <a:prstGeom prst="rect">
            <a:avLst/>
          </a:prstGeom>
          <a:noFill/>
        </p:spPr>
        <p:txBody>
          <a:bodyPr wrap="square" lIns="0" tIns="0" rIns="0" bIns="0" rtlCol="0">
            <a:spAutoFit/>
          </a:bodyPr>
          <a:lstStyle/>
          <a:p>
            <a:pPr>
              <a:spcBef>
                <a:spcPts val="500"/>
              </a:spcBef>
            </a:pPr>
            <a:r>
              <a:rPr lang="en-US" sz="900" b="1" dirty="0"/>
              <a:t>Train teachers in SDP policies </a:t>
            </a:r>
            <a:r>
              <a:rPr lang="en-US" sz="900" dirty="0"/>
              <a:t>and share regular reminders</a:t>
            </a:r>
          </a:p>
        </p:txBody>
      </p:sp>
      <p:sp>
        <p:nvSpPr>
          <p:cNvPr id="10" name="TextBox 9">
            <a:extLst>
              <a:ext uri="{FF2B5EF4-FFF2-40B4-BE49-F238E27FC236}">
                <a16:creationId xmlns:a16="http://schemas.microsoft.com/office/drawing/2014/main" id="{420F3395-A8DE-415E-BF43-6580F6CB0F5A}"/>
              </a:ext>
            </a:extLst>
          </p:cNvPr>
          <p:cNvSpPr txBox="1"/>
          <p:nvPr/>
        </p:nvSpPr>
        <p:spPr>
          <a:xfrm>
            <a:off x="272128" y="3333308"/>
            <a:ext cx="631583" cy="369332"/>
          </a:xfrm>
          <a:prstGeom prst="rect">
            <a:avLst/>
          </a:prstGeom>
          <a:noFill/>
        </p:spPr>
        <p:txBody>
          <a:bodyPr wrap="none" lIns="0" tIns="0" rIns="0" bIns="0" rtlCol="0">
            <a:spAutoFit/>
          </a:bodyPr>
          <a:lstStyle>
            <a:defPPr>
              <a:defRPr lang="en-US"/>
            </a:defPPr>
            <a:lvl1pPr>
              <a:spcBef>
                <a:spcPts val="500"/>
              </a:spcBef>
              <a:defRPr sz="2400">
                <a:solidFill>
                  <a:schemeClr val="accent4"/>
                </a:solidFill>
                <a:latin typeface="+mj-lt"/>
              </a:defRPr>
            </a:lvl1pPr>
          </a:lstStyle>
          <a:p>
            <a:r>
              <a:rPr lang="en-US" dirty="0"/>
              <a:t>74%</a:t>
            </a:r>
          </a:p>
        </p:txBody>
      </p:sp>
      <p:sp>
        <p:nvSpPr>
          <p:cNvPr id="11" name="TextBox 10">
            <a:extLst>
              <a:ext uri="{FF2B5EF4-FFF2-40B4-BE49-F238E27FC236}">
                <a16:creationId xmlns:a16="http://schemas.microsoft.com/office/drawing/2014/main" id="{36F69A7E-32DD-44E6-9BE7-4A17948E3BA9}"/>
              </a:ext>
            </a:extLst>
          </p:cNvPr>
          <p:cNvSpPr txBox="1"/>
          <p:nvPr/>
        </p:nvSpPr>
        <p:spPr>
          <a:xfrm>
            <a:off x="1013726" y="3379932"/>
            <a:ext cx="1557594" cy="276999"/>
          </a:xfrm>
          <a:prstGeom prst="rect">
            <a:avLst/>
          </a:prstGeom>
          <a:noFill/>
        </p:spPr>
        <p:txBody>
          <a:bodyPr wrap="square" lIns="0" tIns="0" rIns="0" bIns="0" rtlCol="0">
            <a:spAutoFit/>
          </a:bodyPr>
          <a:lstStyle/>
          <a:p>
            <a:pPr>
              <a:spcBef>
                <a:spcPts val="500"/>
              </a:spcBef>
            </a:pPr>
            <a:r>
              <a:rPr lang="en-US" sz="900" dirty="0"/>
              <a:t>of schools have a student data privacy policy</a:t>
            </a:r>
          </a:p>
        </p:txBody>
      </p:sp>
    </p:spTree>
    <p:extLst>
      <p:ext uri="{BB962C8B-B14F-4D97-AF65-F5344CB8AC3E}">
        <p14:creationId xmlns:p14="http://schemas.microsoft.com/office/powerpoint/2010/main" val="271789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170AB9-0718-4579-9C6F-F79A76F89D36}"/>
              </a:ext>
            </a:extLst>
          </p:cNvPr>
          <p:cNvSpPr>
            <a:spLocks noGrp="1"/>
          </p:cNvSpPr>
          <p:nvPr>
            <p:ph type="body" sz="quarter" idx="16"/>
          </p:nvPr>
        </p:nvSpPr>
        <p:spPr/>
        <p:txBody>
          <a:bodyPr/>
          <a:lstStyle/>
          <a:p>
            <a:r>
              <a:rPr lang="en-US" dirty="0"/>
              <a:t>Quick-Win #7</a:t>
            </a:r>
          </a:p>
        </p:txBody>
      </p:sp>
      <p:sp>
        <p:nvSpPr>
          <p:cNvPr id="3" name="Title 2">
            <a:extLst>
              <a:ext uri="{FF2B5EF4-FFF2-40B4-BE49-F238E27FC236}">
                <a16:creationId xmlns:a16="http://schemas.microsoft.com/office/drawing/2014/main" id="{99E2C650-1524-461C-BC9B-7DAB9DCFE92F}"/>
              </a:ext>
            </a:extLst>
          </p:cNvPr>
          <p:cNvSpPr>
            <a:spLocks noGrp="1"/>
          </p:cNvSpPr>
          <p:nvPr>
            <p:ph type="title"/>
          </p:nvPr>
        </p:nvSpPr>
        <p:spPr>
          <a:xfrm>
            <a:off x="280194" y="317005"/>
            <a:ext cx="5934976" cy="249299"/>
          </a:xfrm>
        </p:spPr>
        <p:txBody>
          <a:bodyPr/>
          <a:lstStyle/>
          <a:p>
            <a:r>
              <a:rPr lang="en-US" dirty="0"/>
              <a:t>Use a Tiered Approach to COVID Data Transparency </a:t>
            </a:r>
          </a:p>
        </p:txBody>
      </p:sp>
      <p:sp>
        <p:nvSpPr>
          <p:cNvPr id="5" name="Text Placeholder 4">
            <a:extLst>
              <a:ext uri="{FF2B5EF4-FFF2-40B4-BE49-F238E27FC236}">
                <a16:creationId xmlns:a16="http://schemas.microsoft.com/office/drawing/2014/main" id="{6D3C6A14-40C4-46BF-816B-FE870478964C}"/>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6F30995-6925-4A8B-8FDE-9F7F46685243}"/>
              </a:ext>
            </a:extLst>
          </p:cNvPr>
          <p:cNvSpPr>
            <a:spLocks noGrp="1"/>
          </p:cNvSpPr>
          <p:nvPr>
            <p:ph type="body" sz="quarter" idx="18"/>
          </p:nvPr>
        </p:nvSpPr>
        <p:spPr>
          <a:xfrm>
            <a:off x="3158836" y="4523601"/>
            <a:ext cx="3241964" cy="276999"/>
          </a:xfrm>
        </p:spPr>
        <p:txBody>
          <a:bodyPr/>
          <a:lstStyle/>
          <a:p>
            <a:r>
              <a:rPr lang="en-US" dirty="0"/>
              <a:t>Sources: Brugal, Davidson-</a:t>
            </a:r>
            <a:r>
              <a:rPr lang="en-US" dirty="0" err="1"/>
              <a:t>Hiers</a:t>
            </a:r>
            <a:r>
              <a:rPr lang="en-US" dirty="0"/>
              <a:t>, Ebert, Fraser, &amp; Langhorne, </a:t>
            </a:r>
            <a:r>
              <a:rPr lang="en-US" i="1" dirty="0">
                <a:hlinkClick r:id="rId2"/>
              </a:rPr>
              <a:t>Despite federal guidance, schools cite privacy laws to withhold info about COVID-19 cases</a:t>
            </a:r>
            <a:r>
              <a:rPr lang="en-US" i="1" dirty="0"/>
              <a:t>, </a:t>
            </a:r>
            <a:r>
              <a:rPr lang="en-US" dirty="0"/>
              <a:t>2020; EAB interviews &amp; analysis.</a:t>
            </a:r>
          </a:p>
        </p:txBody>
      </p:sp>
      <p:graphicFrame>
        <p:nvGraphicFramePr>
          <p:cNvPr id="9" name="Diagram 8">
            <a:extLst>
              <a:ext uri="{FF2B5EF4-FFF2-40B4-BE49-F238E27FC236}">
                <a16:creationId xmlns:a16="http://schemas.microsoft.com/office/drawing/2014/main" id="{71FC177E-8E90-471E-AA4F-00A3A5DCCBB5}"/>
              </a:ext>
            </a:extLst>
          </p:cNvPr>
          <p:cNvGraphicFramePr/>
          <p:nvPr>
            <p:extLst>
              <p:ext uri="{D42A27DB-BD31-4B8C-83A1-F6EECF244321}">
                <p14:modId xmlns:p14="http://schemas.microsoft.com/office/powerpoint/2010/main" val="961958161"/>
              </p:ext>
            </p:extLst>
          </p:nvPr>
        </p:nvGraphicFramePr>
        <p:xfrm>
          <a:off x="236322" y="1172209"/>
          <a:ext cx="2324682" cy="223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DFFD1E6A-8A05-4F8B-BDBD-06A2776E7496}"/>
              </a:ext>
            </a:extLst>
          </p:cNvPr>
          <p:cNvCxnSpPr>
            <a:cxnSpLocks/>
          </p:cNvCxnSpPr>
          <p:nvPr/>
        </p:nvCxnSpPr>
        <p:spPr bwMode="gray">
          <a:xfrm>
            <a:off x="1699355" y="1483479"/>
            <a:ext cx="1049531" cy="0"/>
          </a:xfrm>
          <a:prstGeom prst="straightConnector1">
            <a:avLst/>
          </a:prstGeom>
          <a:solidFill>
            <a:schemeClr val="accent1"/>
          </a:solidFill>
          <a:ln w="12700" cap="flat" cmpd="sng" algn="ctr">
            <a:solidFill>
              <a:schemeClr val="accent5"/>
            </a:solidFill>
            <a:prstDash val="solid"/>
            <a:miter lim="800000"/>
            <a:headEnd type="none" w="med" len="med"/>
            <a:tailEnd type="triangle"/>
          </a:ln>
          <a:effectLst/>
        </p:spPr>
      </p:cxnSp>
      <p:cxnSp>
        <p:nvCxnSpPr>
          <p:cNvPr id="11" name="Straight Arrow Connector 10">
            <a:extLst>
              <a:ext uri="{FF2B5EF4-FFF2-40B4-BE49-F238E27FC236}">
                <a16:creationId xmlns:a16="http://schemas.microsoft.com/office/drawing/2014/main" id="{B4D33C6B-810E-4601-8376-7114ECE120EE}"/>
              </a:ext>
            </a:extLst>
          </p:cNvPr>
          <p:cNvCxnSpPr>
            <a:cxnSpLocks/>
          </p:cNvCxnSpPr>
          <p:nvPr/>
        </p:nvCxnSpPr>
        <p:spPr bwMode="gray">
          <a:xfrm>
            <a:off x="2079742" y="2324672"/>
            <a:ext cx="571704" cy="0"/>
          </a:xfrm>
          <a:prstGeom prst="straightConnector1">
            <a:avLst/>
          </a:prstGeom>
          <a:solidFill>
            <a:schemeClr val="accent1"/>
          </a:solidFill>
          <a:ln w="12700" cap="flat" cmpd="sng" algn="ctr">
            <a:solidFill>
              <a:schemeClr val="accent5"/>
            </a:solidFill>
            <a:prstDash val="solid"/>
            <a:miter lim="800000"/>
            <a:headEnd type="none" w="med" len="med"/>
            <a:tailEnd type="triangle"/>
          </a:ln>
          <a:effectLst/>
        </p:spPr>
      </p:cxnSp>
      <p:cxnSp>
        <p:nvCxnSpPr>
          <p:cNvPr id="12" name="Straight Arrow Connector 11">
            <a:extLst>
              <a:ext uri="{FF2B5EF4-FFF2-40B4-BE49-F238E27FC236}">
                <a16:creationId xmlns:a16="http://schemas.microsoft.com/office/drawing/2014/main" id="{52503A62-94E2-40CA-81AD-B26F5A7D8A25}"/>
              </a:ext>
            </a:extLst>
          </p:cNvPr>
          <p:cNvCxnSpPr>
            <a:cxnSpLocks/>
          </p:cNvCxnSpPr>
          <p:nvPr/>
        </p:nvCxnSpPr>
        <p:spPr bwMode="gray">
          <a:xfrm>
            <a:off x="2430375" y="3052497"/>
            <a:ext cx="303570" cy="0"/>
          </a:xfrm>
          <a:prstGeom prst="straightConnector1">
            <a:avLst/>
          </a:prstGeom>
          <a:solidFill>
            <a:schemeClr val="accent1"/>
          </a:solidFill>
          <a:ln w="12700" cap="flat" cmpd="sng" algn="ctr">
            <a:solidFill>
              <a:schemeClr val="accent5"/>
            </a:solidFill>
            <a:prstDash val="solid"/>
            <a:miter lim="800000"/>
            <a:headEnd type="none" w="med" len="med"/>
            <a:tailEnd type="triangle"/>
          </a:ln>
          <a:effectLst/>
        </p:spPr>
      </p:cxnSp>
      <p:sp>
        <p:nvSpPr>
          <p:cNvPr id="14" name="TextBox 13">
            <a:extLst>
              <a:ext uri="{FF2B5EF4-FFF2-40B4-BE49-F238E27FC236}">
                <a16:creationId xmlns:a16="http://schemas.microsoft.com/office/drawing/2014/main" id="{09516139-A074-41F6-9D1E-B961D9546F37}"/>
              </a:ext>
            </a:extLst>
          </p:cNvPr>
          <p:cNvSpPr txBox="1"/>
          <p:nvPr/>
        </p:nvSpPr>
        <p:spPr bwMode="gray">
          <a:xfrm>
            <a:off x="2891779" y="1380741"/>
            <a:ext cx="2934943" cy="618118"/>
          </a:xfrm>
          <a:prstGeom prst="rect">
            <a:avLst/>
          </a:prstGeom>
          <a:noFill/>
        </p:spPr>
        <p:txBody>
          <a:bodyPr wrap="square" lIns="0" tIns="0" rIns="0" bIns="0" rtlCol="0" anchor="ctr">
            <a:spAutoFit/>
          </a:bodyPr>
          <a:lstStyle/>
          <a:p>
            <a:pPr marL="171450" lvl="1" indent="-171450" algn="l">
              <a:spcBef>
                <a:spcPts val="500"/>
              </a:spcBef>
              <a:buFont typeface="Arial" panose="020B0604020202020204" pitchFamily="34" charset="0"/>
              <a:buChar char="•"/>
            </a:pPr>
            <a:r>
              <a:rPr lang="en-US" sz="900" dirty="0">
                <a:latin typeface="+mn-lt"/>
              </a:rPr>
              <a:t>Contract tracing reports for affected school community members</a:t>
            </a:r>
          </a:p>
          <a:p>
            <a:pPr marL="171450" lvl="1" indent="-171450" algn="l">
              <a:spcBef>
                <a:spcPts val="500"/>
              </a:spcBef>
              <a:buFont typeface="Arial" panose="020B0604020202020204" pitchFamily="34" charset="0"/>
              <a:buChar char="•"/>
            </a:pPr>
            <a:r>
              <a:rPr lang="en-US" sz="900" dirty="0"/>
              <a:t>HIPPA or FERPA does not prohibit releasing PII in the event of direct exposure</a:t>
            </a:r>
            <a:endParaRPr lang="en-US" sz="900" dirty="0">
              <a:latin typeface="+mn-lt"/>
            </a:endParaRPr>
          </a:p>
        </p:txBody>
      </p:sp>
      <p:sp>
        <p:nvSpPr>
          <p:cNvPr id="15" name="TextBox 14">
            <a:extLst>
              <a:ext uri="{FF2B5EF4-FFF2-40B4-BE49-F238E27FC236}">
                <a16:creationId xmlns:a16="http://schemas.microsoft.com/office/drawing/2014/main" id="{9BFDFD87-1117-46FA-A342-9BF3B2A57184}"/>
              </a:ext>
            </a:extLst>
          </p:cNvPr>
          <p:cNvSpPr txBox="1"/>
          <p:nvPr/>
        </p:nvSpPr>
        <p:spPr bwMode="gray">
          <a:xfrm>
            <a:off x="2891779" y="2257284"/>
            <a:ext cx="3330266" cy="341119"/>
          </a:xfrm>
          <a:prstGeom prst="rect">
            <a:avLst/>
          </a:prstGeom>
          <a:noFill/>
        </p:spPr>
        <p:txBody>
          <a:bodyPr wrap="square" lIns="0" tIns="0" rIns="0" bIns="0" rtlCol="0" anchor="ctr">
            <a:spAutoFit/>
          </a:bodyPr>
          <a:lstStyle/>
          <a:p>
            <a:pPr marL="171450" lvl="1" indent="-171450" algn="l">
              <a:spcBef>
                <a:spcPts val="500"/>
              </a:spcBef>
              <a:buFont typeface="Arial" panose="020B0604020202020204" pitchFamily="34" charset="0"/>
              <a:buChar char="•"/>
            </a:pPr>
            <a:r>
              <a:rPr lang="en-US" sz="900" dirty="0">
                <a:latin typeface="+mn-lt"/>
              </a:rPr>
              <a:t>Generic notification of COVID spread </a:t>
            </a:r>
            <a:endParaRPr lang="en-US" sz="900" dirty="0"/>
          </a:p>
          <a:p>
            <a:pPr marL="171450" lvl="1" indent="-171450" algn="l">
              <a:spcBef>
                <a:spcPts val="500"/>
              </a:spcBef>
              <a:buFont typeface="Arial" panose="020B0604020202020204" pitchFamily="34" charset="0"/>
              <a:buChar char="•"/>
            </a:pPr>
            <a:r>
              <a:rPr lang="en-US" sz="900" dirty="0">
                <a:latin typeface="+mn-lt"/>
              </a:rPr>
              <a:t>School-specific health screening guidance</a:t>
            </a:r>
          </a:p>
        </p:txBody>
      </p:sp>
      <p:sp>
        <p:nvSpPr>
          <p:cNvPr id="16" name="TextBox 15">
            <a:extLst>
              <a:ext uri="{FF2B5EF4-FFF2-40B4-BE49-F238E27FC236}">
                <a16:creationId xmlns:a16="http://schemas.microsoft.com/office/drawing/2014/main" id="{D118F0DA-720B-499A-B553-4300770A4FA5}"/>
              </a:ext>
            </a:extLst>
          </p:cNvPr>
          <p:cNvSpPr txBox="1"/>
          <p:nvPr/>
        </p:nvSpPr>
        <p:spPr bwMode="gray">
          <a:xfrm>
            <a:off x="2891779" y="2958582"/>
            <a:ext cx="2886816" cy="341119"/>
          </a:xfrm>
          <a:prstGeom prst="rect">
            <a:avLst/>
          </a:prstGeom>
          <a:noFill/>
        </p:spPr>
        <p:txBody>
          <a:bodyPr wrap="square" lIns="0" tIns="0" rIns="0" bIns="0" rtlCol="0" anchor="ctr">
            <a:spAutoFit/>
          </a:bodyPr>
          <a:lstStyle/>
          <a:p>
            <a:pPr marL="171450" lvl="1" indent="-171450" algn="l">
              <a:spcBef>
                <a:spcPts val="500"/>
              </a:spcBef>
              <a:buFont typeface="Arial" panose="020B0604020202020204" pitchFamily="34" charset="0"/>
              <a:buChar char="•"/>
            </a:pPr>
            <a:r>
              <a:rPr lang="en-US" sz="900" dirty="0">
                <a:latin typeface="+mn-lt"/>
              </a:rPr>
              <a:t>Basic information on case counts</a:t>
            </a:r>
          </a:p>
          <a:p>
            <a:pPr marL="171450" lvl="1" indent="-171450" algn="l">
              <a:spcBef>
                <a:spcPts val="500"/>
              </a:spcBef>
              <a:buFont typeface="Arial" panose="020B0604020202020204" pitchFamily="34" charset="0"/>
              <a:buChar char="•"/>
            </a:pPr>
            <a:r>
              <a:rPr lang="en-US" sz="900" dirty="0"/>
              <a:t>Report describing planned school response</a:t>
            </a:r>
            <a:endParaRPr lang="en-US" sz="900" dirty="0">
              <a:latin typeface="+mn-lt"/>
            </a:endParaRPr>
          </a:p>
        </p:txBody>
      </p:sp>
      <p:sp>
        <p:nvSpPr>
          <p:cNvPr id="19" name="TextBox 18">
            <a:extLst>
              <a:ext uri="{FF2B5EF4-FFF2-40B4-BE49-F238E27FC236}">
                <a16:creationId xmlns:a16="http://schemas.microsoft.com/office/drawing/2014/main" id="{C4B6EB0A-3070-4879-A80C-3AB18730F6AB}"/>
              </a:ext>
            </a:extLst>
          </p:cNvPr>
          <p:cNvSpPr txBox="1"/>
          <p:nvPr/>
        </p:nvSpPr>
        <p:spPr bwMode="gray">
          <a:xfrm>
            <a:off x="309339" y="744510"/>
            <a:ext cx="5419054" cy="153888"/>
          </a:xfrm>
          <a:prstGeom prst="rect">
            <a:avLst/>
          </a:prstGeom>
          <a:noFill/>
        </p:spPr>
        <p:txBody>
          <a:bodyPr wrap="square" lIns="0" tIns="0" rIns="0" bIns="0" rtlCol="0">
            <a:spAutoFit/>
          </a:bodyPr>
          <a:lstStyle/>
          <a:p>
            <a:r>
              <a:rPr lang="en-US" sz="1000" b="1" dirty="0"/>
              <a:t>Balance Privacy with Maintenance of Community Trust</a:t>
            </a:r>
          </a:p>
        </p:txBody>
      </p:sp>
      <p:sp>
        <p:nvSpPr>
          <p:cNvPr id="23" name="TextBox 22">
            <a:extLst>
              <a:ext uri="{FF2B5EF4-FFF2-40B4-BE49-F238E27FC236}">
                <a16:creationId xmlns:a16="http://schemas.microsoft.com/office/drawing/2014/main" id="{FD561BEC-DCED-489A-951A-5E50C1AEBF21}"/>
              </a:ext>
            </a:extLst>
          </p:cNvPr>
          <p:cNvSpPr txBox="1"/>
          <p:nvPr/>
        </p:nvSpPr>
        <p:spPr bwMode="gray">
          <a:xfrm>
            <a:off x="309339" y="941452"/>
            <a:ext cx="5419054" cy="138499"/>
          </a:xfrm>
          <a:prstGeom prst="rect">
            <a:avLst/>
          </a:prstGeom>
          <a:noFill/>
        </p:spPr>
        <p:txBody>
          <a:bodyPr wrap="square" lIns="0" tIns="0" rIns="0" bIns="0" rtlCol="0">
            <a:spAutoFit/>
          </a:bodyPr>
          <a:lstStyle/>
          <a:p>
            <a:r>
              <a:rPr lang="en-US" sz="900" i="1" dirty="0"/>
              <a:t>Examples of Safe Data Reporting by School Community Tier</a:t>
            </a:r>
          </a:p>
        </p:txBody>
      </p:sp>
      <p:sp>
        <p:nvSpPr>
          <p:cNvPr id="18" name="Rectangle 17">
            <a:extLst>
              <a:ext uri="{FF2B5EF4-FFF2-40B4-BE49-F238E27FC236}">
                <a16:creationId xmlns:a16="http://schemas.microsoft.com/office/drawing/2014/main" id="{E8852010-8B46-4C74-8DD8-A9E10983BD6A}"/>
              </a:ext>
            </a:extLst>
          </p:cNvPr>
          <p:cNvSpPr/>
          <p:nvPr/>
        </p:nvSpPr>
        <p:spPr bwMode="gray">
          <a:xfrm>
            <a:off x="2801639" y="2890911"/>
            <a:ext cx="3025083" cy="5144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69DD32B8-7977-4FC5-A4C3-A51C3CB657D6}"/>
              </a:ext>
            </a:extLst>
          </p:cNvPr>
          <p:cNvSpPr/>
          <p:nvPr/>
        </p:nvSpPr>
        <p:spPr bwMode="gray">
          <a:xfrm>
            <a:off x="0" y="3643504"/>
            <a:ext cx="6400800" cy="8400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a:extLst>
              <a:ext uri="{FF2B5EF4-FFF2-40B4-BE49-F238E27FC236}">
                <a16:creationId xmlns:a16="http://schemas.microsoft.com/office/drawing/2014/main" id="{8AA8BDFE-2660-44F2-B3AE-2BA73EAC573B}"/>
              </a:ext>
            </a:extLst>
          </p:cNvPr>
          <p:cNvCxnSpPr>
            <a:cxnSpLocks/>
          </p:cNvCxnSpPr>
          <p:nvPr/>
        </p:nvCxnSpPr>
        <p:spPr bwMode="gray">
          <a:xfrm>
            <a:off x="4248866" y="3410913"/>
            <a:ext cx="0" cy="317531"/>
          </a:xfrm>
          <a:prstGeom prst="line">
            <a:avLst/>
          </a:prstGeom>
          <a:ln w="12700">
            <a:solidFill>
              <a:schemeClr val="accent1"/>
            </a:solidFill>
            <a:tailEnd type="oval" w="sm" len="sm"/>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8C1EDBB-6CDD-4A79-B1D2-8ED4838EC3F1}"/>
              </a:ext>
            </a:extLst>
          </p:cNvPr>
          <p:cNvSpPr txBox="1"/>
          <p:nvPr/>
        </p:nvSpPr>
        <p:spPr>
          <a:xfrm>
            <a:off x="112367" y="3697891"/>
            <a:ext cx="3292568" cy="138499"/>
          </a:xfrm>
          <a:prstGeom prst="rect">
            <a:avLst/>
          </a:prstGeom>
          <a:noFill/>
        </p:spPr>
        <p:txBody>
          <a:bodyPr wrap="none" lIns="0" tIns="0" rIns="0" bIns="0" rtlCol="0">
            <a:spAutoFit/>
          </a:bodyPr>
          <a:lstStyle/>
          <a:p>
            <a:pPr>
              <a:spcBef>
                <a:spcPts val="500"/>
              </a:spcBef>
            </a:pPr>
            <a:r>
              <a:rPr lang="en-US" sz="900" b="1" dirty="0">
                <a:solidFill>
                  <a:schemeClr val="bg1"/>
                </a:solidFill>
              </a:rPr>
              <a:t>Tips for Transparency in Public-Facing Dashboards</a:t>
            </a:r>
          </a:p>
        </p:txBody>
      </p:sp>
      <p:sp>
        <p:nvSpPr>
          <p:cNvPr id="26" name="TextBox 25">
            <a:extLst>
              <a:ext uri="{FF2B5EF4-FFF2-40B4-BE49-F238E27FC236}">
                <a16:creationId xmlns:a16="http://schemas.microsoft.com/office/drawing/2014/main" id="{144C7E78-C478-4C39-9F03-2BEAA7461842}"/>
              </a:ext>
            </a:extLst>
          </p:cNvPr>
          <p:cNvSpPr txBox="1"/>
          <p:nvPr/>
        </p:nvSpPr>
        <p:spPr>
          <a:xfrm>
            <a:off x="773460" y="3960187"/>
            <a:ext cx="1130968" cy="369332"/>
          </a:xfrm>
          <a:prstGeom prst="rect">
            <a:avLst/>
          </a:prstGeom>
          <a:noFill/>
        </p:spPr>
        <p:txBody>
          <a:bodyPr wrap="square" lIns="0" tIns="0" rIns="0" bIns="0" rtlCol="0">
            <a:spAutoFit/>
          </a:bodyPr>
          <a:lstStyle/>
          <a:p>
            <a:pPr>
              <a:spcBef>
                <a:spcPts val="500"/>
              </a:spcBef>
            </a:pPr>
            <a:r>
              <a:rPr lang="en-US" sz="800" dirty="0">
                <a:solidFill>
                  <a:schemeClr val="bg1"/>
                </a:solidFill>
              </a:rPr>
              <a:t>Prominently feature opening status or alert levels</a:t>
            </a:r>
          </a:p>
        </p:txBody>
      </p:sp>
      <p:sp>
        <p:nvSpPr>
          <p:cNvPr id="28" name="TextBox 27">
            <a:extLst>
              <a:ext uri="{FF2B5EF4-FFF2-40B4-BE49-F238E27FC236}">
                <a16:creationId xmlns:a16="http://schemas.microsoft.com/office/drawing/2014/main" id="{97543FA3-EA33-4974-A39C-464FD01D27E0}"/>
              </a:ext>
            </a:extLst>
          </p:cNvPr>
          <p:cNvSpPr txBox="1"/>
          <p:nvPr/>
        </p:nvSpPr>
        <p:spPr>
          <a:xfrm>
            <a:off x="2959504" y="4019614"/>
            <a:ext cx="1130968" cy="246221"/>
          </a:xfrm>
          <a:prstGeom prst="rect">
            <a:avLst/>
          </a:prstGeom>
          <a:noFill/>
        </p:spPr>
        <p:txBody>
          <a:bodyPr wrap="square" lIns="0" tIns="0" rIns="0" bIns="0" rtlCol="0">
            <a:spAutoFit/>
          </a:bodyPr>
          <a:lstStyle/>
          <a:p>
            <a:pPr>
              <a:spcBef>
                <a:spcPts val="500"/>
              </a:spcBef>
            </a:pPr>
            <a:r>
              <a:rPr lang="en-US" sz="800" dirty="0">
                <a:solidFill>
                  <a:schemeClr val="bg1"/>
                </a:solidFill>
              </a:rPr>
              <a:t>Include community data on COVID cases</a:t>
            </a:r>
          </a:p>
        </p:txBody>
      </p:sp>
      <p:sp>
        <p:nvSpPr>
          <p:cNvPr id="30" name="TextBox 29">
            <a:extLst>
              <a:ext uri="{FF2B5EF4-FFF2-40B4-BE49-F238E27FC236}">
                <a16:creationId xmlns:a16="http://schemas.microsoft.com/office/drawing/2014/main" id="{806C6FAF-7EDD-41CD-9B0F-2B561FFC3F20}"/>
              </a:ext>
            </a:extLst>
          </p:cNvPr>
          <p:cNvSpPr txBox="1"/>
          <p:nvPr/>
        </p:nvSpPr>
        <p:spPr>
          <a:xfrm>
            <a:off x="4992748" y="3960187"/>
            <a:ext cx="933664" cy="369332"/>
          </a:xfrm>
          <a:prstGeom prst="rect">
            <a:avLst/>
          </a:prstGeom>
          <a:noFill/>
        </p:spPr>
        <p:txBody>
          <a:bodyPr wrap="square" lIns="0" tIns="0" rIns="0" bIns="0" rtlCol="0">
            <a:spAutoFit/>
          </a:bodyPr>
          <a:lstStyle/>
          <a:p>
            <a:pPr>
              <a:spcBef>
                <a:spcPts val="500"/>
              </a:spcBef>
            </a:pPr>
            <a:r>
              <a:rPr lang="en-US" sz="800" dirty="0">
                <a:solidFill>
                  <a:schemeClr val="bg1"/>
                </a:solidFill>
              </a:rPr>
              <a:t>Display when the dashboard was last updated</a:t>
            </a:r>
          </a:p>
        </p:txBody>
      </p:sp>
      <p:pic>
        <p:nvPicPr>
          <p:cNvPr id="34" name="Picture 33" descr="Icon&#10;&#10;Description automatically generated">
            <a:extLst>
              <a:ext uri="{FF2B5EF4-FFF2-40B4-BE49-F238E27FC236}">
                <a16:creationId xmlns:a16="http://schemas.microsoft.com/office/drawing/2014/main" id="{4ACA4059-61F0-4B9A-9B5E-1904CFEAEBA9}"/>
              </a:ext>
            </a:extLst>
          </p:cNvPr>
          <p:cNvPicPr>
            <a:picLocks noChangeAspect="1"/>
          </p:cNvPicPr>
          <p:nvPr/>
        </p:nvPicPr>
        <p:blipFill>
          <a:blip r:embed="rId8">
            <a:lum bright="70000" contrast="-70000"/>
          </a:blip>
          <a:stretch>
            <a:fillRect/>
          </a:stretch>
        </p:blipFill>
        <p:spPr>
          <a:xfrm>
            <a:off x="330190" y="4008442"/>
            <a:ext cx="288395" cy="253788"/>
          </a:xfrm>
          <a:prstGeom prst="rect">
            <a:avLst/>
          </a:prstGeom>
        </p:spPr>
      </p:pic>
      <p:pic>
        <p:nvPicPr>
          <p:cNvPr id="36" name="Picture 35" descr="Icon&#10;&#10;Description automatically generated">
            <a:extLst>
              <a:ext uri="{FF2B5EF4-FFF2-40B4-BE49-F238E27FC236}">
                <a16:creationId xmlns:a16="http://schemas.microsoft.com/office/drawing/2014/main" id="{2390B056-210F-4B08-B083-C646971DF054}"/>
              </a:ext>
            </a:extLst>
          </p:cNvPr>
          <p:cNvPicPr>
            <a:picLocks noChangeAspect="1"/>
          </p:cNvPicPr>
          <p:nvPr/>
        </p:nvPicPr>
        <p:blipFill>
          <a:blip r:embed="rId9">
            <a:lum bright="70000" contrast="-70000"/>
          </a:blip>
          <a:stretch>
            <a:fillRect/>
          </a:stretch>
        </p:blipFill>
        <p:spPr>
          <a:xfrm>
            <a:off x="2561004" y="4011651"/>
            <a:ext cx="315730" cy="243112"/>
          </a:xfrm>
          <a:prstGeom prst="rect">
            <a:avLst/>
          </a:prstGeom>
        </p:spPr>
      </p:pic>
      <p:pic>
        <p:nvPicPr>
          <p:cNvPr id="38" name="Picture 37" descr="Icon&#10;&#10;Description automatically generated">
            <a:extLst>
              <a:ext uri="{FF2B5EF4-FFF2-40B4-BE49-F238E27FC236}">
                <a16:creationId xmlns:a16="http://schemas.microsoft.com/office/drawing/2014/main" id="{D2BED688-8412-4ACA-9A8C-B56E1576E2E4}"/>
              </a:ext>
            </a:extLst>
          </p:cNvPr>
          <p:cNvPicPr>
            <a:picLocks noChangeAspect="1"/>
          </p:cNvPicPr>
          <p:nvPr/>
        </p:nvPicPr>
        <p:blipFill>
          <a:blip r:embed="rId10">
            <a:lum bright="70000" contrast="-70000"/>
          </a:blip>
          <a:stretch>
            <a:fillRect/>
          </a:stretch>
        </p:blipFill>
        <p:spPr>
          <a:xfrm>
            <a:off x="4654517" y="3981289"/>
            <a:ext cx="247502" cy="308094"/>
          </a:xfrm>
          <a:prstGeom prst="rect">
            <a:avLst/>
          </a:prstGeom>
        </p:spPr>
      </p:pic>
    </p:spTree>
    <p:extLst>
      <p:ext uri="{BB962C8B-B14F-4D97-AF65-F5344CB8AC3E}">
        <p14:creationId xmlns:p14="http://schemas.microsoft.com/office/powerpoint/2010/main" val="173969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16F1543-90EB-4ADB-90E8-6F796006681D}"/>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8068CCBA-59D5-44DC-AEBA-238D0815980D}"/>
              </a:ext>
            </a:extLst>
          </p:cNvPr>
          <p:cNvSpPr>
            <a:spLocks noGrp="1"/>
          </p:cNvSpPr>
          <p:nvPr>
            <p:ph type="body" sz="quarter" idx="18"/>
          </p:nvPr>
        </p:nvSpPr>
        <p:spPr/>
        <p:txBody>
          <a:bodyPr/>
          <a:lstStyle/>
          <a:p>
            <a:endParaRPr lang="en-US"/>
          </a:p>
        </p:txBody>
      </p:sp>
      <p:sp>
        <p:nvSpPr>
          <p:cNvPr id="18" name="TextBox 17">
            <a:extLst>
              <a:ext uri="{FF2B5EF4-FFF2-40B4-BE49-F238E27FC236}">
                <a16:creationId xmlns:a16="http://schemas.microsoft.com/office/drawing/2014/main" id="{0024A1E1-FBDA-4C9F-B734-FA35FF7D448D}"/>
              </a:ext>
            </a:extLst>
          </p:cNvPr>
          <p:cNvSpPr txBox="1"/>
          <p:nvPr/>
        </p:nvSpPr>
        <p:spPr bwMode="gray">
          <a:xfrm>
            <a:off x="2036077" y="1056565"/>
            <a:ext cx="2315274" cy="215444"/>
          </a:xfrm>
          <a:prstGeom prst="rect">
            <a:avLst/>
          </a:prstGeom>
          <a:solidFill>
            <a:schemeClr val="accent5"/>
          </a:solidFill>
        </p:spPr>
        <p:txBody>
          <a:bodyPr wrap="square" lIns="0" tIns="0" rIns="0" bIns="0" rtlCol="0">
            <a:spAutoFit/>
          </a:bodyPr>
          <a:lstStyle/>
          <a:p>
            <a:pPr algn="ctr"/>
            <a:r>
              <a:rPr lang="en-US" sz="1400" b="1" dirty="0">
                <a:solidFill>
                  <a:schemeClr val="bg1"/>
                </a:solidFill>
              </a:rPr>
              <a:t>Today’s Speakers</a:t>
            </a:r>
          </a:p>
        </p:txBody>
      </p:sp>
      <p:pic>
        <p:nvPicPr>
          <p:cNvPr id="2050" name="Picture 2">
            <a:extLst>
              <a:ext uri="{FF2B5EF4-FFF2-40B4-BE49-F238E27FC236}">
                <a16:creationId xmlns:a16="http://schemas.microsoft.com/office/drawing/2014/main" id="{B35E495D-117F-4AEE-B7CF-39F064C0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398" y="1522671"/>
            <a:ext cx="1199909" cy="11999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9">
            <a:extLst>
              <a:ext uri="{FF2B5EF4-FFF2-40B4-BE49-F238E27FC236}">
                <a16:creationId xmlns:a16="http://schemas.microsoft.com/office/drawing/2014/main" id="{2B2D5B70-8138-4008-B8D1-17B32465EC36}"/>
              </a:ext>
            </a:extLst>
          </p:cNvPr>
          <p:cNvSpPr txBox="1">
            <a:spLocks/>
          </p:cNvSpPr>
          <p:nvPr/>
        </p:nvSpPr>
        <p:spPr bwMode="gray">
          <a:xfrm>
            <a:off x="3574267" y="2824880"/>
            <a:ext cx="1828800" cy="369332"/>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ctr"/>
            <a:r>
              <a:rPr lang="en-US" sz="1400" b="0" dirty="0">
                <a:solidFill>
                  <a:schemeClr val="bg1"/>
                </a:solidFill>
                <a:latin typeface="+mj-lt"/>
              </a:rPr>
              <a:t>Ron </a:t>
            </a:r>
            <a:r>
              <a:rPr lang="en-US" sz="1400" b="0" dirty="0" err="1">
                <a:solidFill>
                  <a:schemeClr val="bg1"/>
                </a:solidFill>
                <a:latin typeface="+mj-lt"/>
              </a:rPr>
              <a:t>Yanosky</a:t>
            </a:r>
            <a:br>
              <a:rPr lang="en-US" sz="1050" dirty="0">
                <a:solidFill>
                  <a:schemeClr val="bg1"/>
                </a:solidFill>
                <a:latin typeface="+mj-lt"/>
              </a:rPr>
            </a:br>
            <a:r>
              <a:rPr lang="en-US" b="0" i="1" dirty="0">
                <a:solidFill>
                  <a:schemeClr val="bg1"/>
                </a:solidFill>
                <a:latin typeface="+mj-lt"/>
              </a:rPr>
              <a:t>Director, EAB Research</a:t>
            </a:r>
            <a:endParaRPr lang="en-US" b="0" i="1" dirty="0">
              <a:solidFill>
                <a:schemeClr val="bg1"/>
              </a:solidFill>
            </a:endParaRPr>
          </a:p>
        </p:txBody>
      </p:sp>
      <p:pic>
        <p:nvPicPr>
          <p:cNvPr id="3" name="Picture 2" descr="A close up of a person wearing glasses and smiling at the camera&#10;&#10;Description automatically generated">
            <a:extLst>
              <a:ext uri="{FF2B5EF4-FFF2-40B4-BE49-F238E27FC236}">
                <a16:creationId xmlns:a16="http://schemas.microsoft.com/office/drawing/2014/main" id="{ECCEEC24-6482-4D0D-819B-B9F16C280BCD}"/>
              </a:ext>
            </a:extLst>
          </p:cNvPr>
          <p:cNvPicPr>
            <a:picLocks noChangeAspect="1"/>
          </p:cNvPicPr>
          <p:nvPr/>
        </p:nvPicPr>
        <p:blipFill>
          <a:blip r:embed="rId3"/>
          <a:stretch>
            <a:fillRect/>
          </a:stretch>
        </p:blipFill>
        <p:spPr>
          <a:xfrm>
            <a:off x="1313201" y="1522671"/>
            <a:ext cx="1197864" cy="1197864"/>
          </a:xfrm>
          <a:prstGeom prst="rect">
            <a:avLst/>
          </a:prstGeom>
        </p:spPr>
      </p:pic>
      <p:sp>
        <p:nvSpPr>
          <p:cNvPr id="4" name="Text Placeholder 9">
            <a:extLst>
              <a:ext uri="{FF2B5EF4-FFF2-40B4-BE49-F238E27FC236}">
                <a16:creationId xmlns:a16="http://schemas.microsoft.com/office/drawing/2014/main" id="{A89DDF04-8B03-4F64-9DAB-177F7147EB86}"/>
              </a:ext>
            </a:extLst>
          </p:cNvPr>
          <p:cNvSpPr txBox="1">
            <a:spLocks/>
          </p:cNvSpPr>
          <p:nvPr/>
        </p:nvSpPr>
        <p:spPr bwMode="gray">
          <a:xfrm>
            <a:off x="997733" y="2820011"/>
            <a:ext cx="1828800" cy="377026"/>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ctr"/>
            <a:r>
              <a:rPr lang="en-US" sz="1400" b="0" dirty="0">
                <a:solidFill>
                  <a:schemeClr val="bg1"/>
                </a:solidFill>
                <a:latin typeface="+mj-lt"/>
              </a:rPr>
              <a:t>Meredith McNeill</a:t>
            </a:r>
            <a:br>
              <a:rPr lang="en-US" sz="1050" dirty="0">
                <a:solidFill>
                  <a:schemeClr val="bg1"/>
                </a:solidFill>
                <a:latin typeface="+mj-lt"/>
              </a:rPr>
            </a:br>
            <a:r>
              <a:rPr lang="en-US" b="0" i="1" dirty="0">
                <a:solidFill>
                  <a:schemeClr val="bg1"/>
                </a:solidFill>
                <a:latin typeface="+mj-lt"/>
              </a:rPr>
              <a:t>Senior Director, EAB Research</a:t>
            </a:r>
            <a:endParaRPr lang="en-US" b="0" i="1" dirty="0">
              <a:solidFill>
                <a:schemeClr val="bg1"/>
              </a:solidFill>
            </a:endParaRPr>
          </a:p>
        </p:txBody>
      </p:sp>
    </p:spTree>
    <p:extLst>
      <p:ext uri="{BB962C8B-B14F-4D97-AF65-F5344CB8AC3E}">
        <p14:creationId xmlns:p14="http://schemas.microsoft.com/office/powerpoint/2010/main" val="301587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B73F99AB-4FA5-450E-8F35-374073AE1D26}"/>
              </a:ext>
            </a:extLst>
          </p:cNvPr>
          <p:cNvSpPr/>
          <p:nvPr/>
        </p:nvSpPr>
        <p:spPr bwMode="gray">
          <a:xfrm>
            <a:off x="3402072" y="982722"/>
            <a:ext cx="1180241" cy="33526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BC1C5F1A-D7F5-4BB9-A63B-D5EFDE8F6AC0}"/>
              </a:ext>
            </a:extLst>
          </p:cNvPr>
          <p:cNvSpPr/>
          <p:nvPr/>
        </p:nvSpPr>
        <p:spPr bwMode="gray">
          <a:xfrm>
            <a:off x="3329345" y="1171506"/>
            <a:ext cx="2752026" cy="1946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8" name="Straight Connector 17">
            <a:extLst>
              <a:ext uri="{FF2B5EF4-FFF2-40B4-BE49-F238E27FC236}">
                <a16:creationId xmlns:a16="http://schemas.microsoft.com/office/drawing/2014/main" id="{EA5859C7-96D7-4051-AD45-FE82E6153246}"/>
              </a:ext>
            </a:extLst>
          </p:cNvPr>
          <p:cNvCxnSpPr>
            <a:cxnSpLocks/>
          </p:cNvCxnSpPr>
          <p:nvPr/>
        </p:nvCxnSpPr>
        <p:spPr bwMode="gray">
          <a:xfrm>
            <a:off x="3329346" y="1171506"/>
            <a:ext cx="275202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2DA78D5A-2802-491A-9225-077BAEA5E503}"/>
              </a:ext>
            </a:extLst>
          </p:cNvPr>
          <p:cNvSpPr>
            <a:spLocks noGrp="1"/>
          </p:cNvSpPr>
          <p:nvPr>
            <p:ph type="body" sz="quarter" idx="16"/>
          </p:nvPr>
        </p:nvSpPr>
        <p:spPr/>
        <p:txBody>
          <a:bodyPr/>
          <a:lstStyle/>
          <a:p>
            <a:r>
              <a:rPr lang="en-US" dirty="0"/>
              <a:t>Quick-Win #8</a:t>
            </a:r>
          </a:p>
        </p:txBody>
      </p:sp>
      <p:sp>
        <p:nvSpPr>
          <p:cNvPr id="3" name="Title 2">
            <a:extLst>
              <a:ext uri="{FF2B5EF4-FFF2-40B4-BE49-F238E27FC236}">
                <a16:creationId xmlns:a16="http://schemas.microsoft.com/office/drawing/2014/main" id="{C4B6D8B8-91F1-46E8-9F26-EF79D07D9452}"/>
              </a:ext>
            </a:extLst>
          </p:cNvPr>
          <p:cNvSpPr>
            <a:spLocks noGrp="1"/>
          </p:cNvSpPr>
          <p:nvPr>
            <p:ph type="title"/>
          </p:nvPr>
        </p:nvSpPr>
        <p:spPr>
          <a:xfrm>
            <a:off x="280193" y="317005"/>
            <a:ext cx="5966667" cy="249299"/>
          </a:xfrm>
        </p:spPr>
        <p:txBody>
          <a:bodyPr/>
          <a:lstStyle/>
          <a:p>
            <a:r>
              <a:rPr lang="en-US" dirty="0"/>
              <a:t>Bolster Your IT Workforce with Students &amp; Volunteers</a:t>
            </a:r>
          </a:p>
        </p:txBody>
      </p:sp>
      <p:sp>
        <p:nvSpPr>
          <p:cNvPr id="4" name="Text Placeholder 3">
            <a:extLst>
              <a:ext uri="{FF2B5EF4-FFF2-40B4-BE49-F238E27FC236}">
                <a16:creationId xmlns:a16="http://schemas.microsoft.com/office/drawing/2014/main" id="{6CD2EE1B-85D3-4169-8268-F874C80239A9}"/>
              </a:ext>
            </a:extLst>
          </p:cNvPr>
          <p:cNvSpPr>
            <a:spLocks noGrp="1"/>
          </p:cNvSpPr>
          <p:nvPr>
            <p:ph type="body" sz="quarter" idx="15"/>
          </p:nvPr>
        </p:nvSpPr>
        <p:spPr/>
        <p:txBody>
          <a:bodyPr/>
          <a:lstStyle/>
          <a:p>
            <a:r>
              <a:rPr lang="en-US" dirty="0"/>
              <a:t>Tap into Local Colleges &amp; Organizations to Source Low-Cost Security Talent</a:t>
            </a:r>
          </a:p>
        </p:txBody>
      </p:sp>
      <p:sp>
        <p:nvSpPr>
          <p:cNvPr id="5" name="Text Placeholder 4">
            <a:extLst>
              <a:ext uri="{FF2B5EF4-FFF2-40B4-BE49-F238E27FC236}">
                <a16:creationId xmlns:a16="http://schemas.microsoft.com/office/drawing/2014/main" id="{E32E2C6E-76B9-4581-BEB1-15F14CAABFE5}"/>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EA4D19C-BBE1-4357-962A-149B7FDDCBBD}"/>
              </a:ext>
            </a:extLst>
          </p:cNvPr>
          <p:cNvSpPr>
            <a:spLocks noGrp="1"/>
          </p:cNvSpPr>
          <p:nvPr>
            <p:ph type="body" sz="quarter" idx="18"/>
          </p:nvPr>
        </p:nvSpPr>
        <p:spPr>
          <a:xfrm>
            <a:off x="4111256" y="4677489"/>
            <a:ext cx="2289544" cy="123111"/>
          </a:xfrm>
        </p:spPr>
        <p:txBody>
          <a:bodyPr/>
          <a:lstStyle/>
          <a:p>
            <a:pPr algn="r"/>
            <a:r>
              <a:rPr lang="en-US" dirty="0"/>
              <a:t>Source: EAB interviews &amp; analysis.</a:t>
            </a:r>
          </a:p>
        </p:txBody>
      </p:sp>
      <p:pic>
        <p:nvPicPr>
          <p:cNvPr id="1026" name="Picture 2" descr="CyberUp">
            <a:extLst>
              <a:ext uri="{FF2B5EF4-FFF2-40B4-BE49-F238E27FC236}">
                <a16:creationId xmlns:a16="http://schemas.microsoft.com/office/drawing/2014/main" id="{DCD3A7DA-191C-4673-B515-15CD5165C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326" y="1290950"/>
            <a:ext cx="1385775" cy="3137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1879E18-0535-42AF-9056-B56AC9CF9004}"/>
              </a:ext>
            </a:extLst>
          </p:cNvPr>
          <p:cNvSpPr txBox="1"/>
          <p:nvPr/>
        </p:nvSpPr>
        <p:spPr>
          <a:xfrm>
            <a:off x="3487032" y="1011033"/>
            <a:ext cx="1021113" cy="138499"/>
          </a:xfrm>
          <a:prstGeom prst="rect">
            <a:avLst/>
          </a:prstGeom>
          <a:noFill/>
        </p:spPr>
        <p:txBody>
          <a:bodyPr wrap="none" lIns="0" tIns="0" rIns="0" bIns="0" rtlCol="0">
            <a:spAutoFit/>
          </a:bodyPr>
          <a:lstStyle/>
          <a:p>
            <a:pPr>
              <a:spcBef>
                <a:spcPts val="500"/>
              </a:spcBef>
            </a:pPr>
            <a:r>
              <a:rPr lang="en-US" sz="900" b="1" dirty="0">
                <a:solidFill>
                  <a:schemeClr val="bg1"/>
                </a:solidFill>
              </a:rPr>
              <a:t>Find Volunteers</a:t>
            </a:r>
          </a:p>
        </p:txBody>
      </p:sp>
      <p:sp>
        <p:nvSpPr>
          <p:cNvPr id="28" name="TextBox 27">
            <a:extLst>
              <a:ext uri="{FF2B5EF4-FFF2-40B4-BE49-F238E27FC236}">
                <a16:creationId xmlns:a16="http://schemas.microsoft.com/office/drawing/2014/main" id="{4ECE76FC-A589-41A2-8483-7B7A9608AE6F}"/>
              </a:ext>
            </a:extLst>
          </p:cNvPr>
          <p:cNvSpPr txBox="1"/>
          <p:nvPr/>
        </p:nvSpPr>
        <p:spPr>
          <a:xfrm>
            <a:off x="3894397" y="1828284"/>
            <a:ext cx="1959858" cy="415498"/>
          </a:xfrm>
          <a:prstGeom prst="rect">
            <a:avLst/>
          </a:prstGeom>
          <a:noFill/>
        </p:spPr>
        <p:txBody>
          <a:bodyPr wrap="square" lIns="0" tIns="0" rIns="0" bIns="0" rtlCol="0">
            <a:spAutoFit/>
          </a:bodyPr>
          <a:lstStyle/>
          <a:p>
            <a:pPr>
              <a:spcBef>
                <a:spcPts val="500"/>
              </a:spcBef>
            </a:pPr>
            <a:r>
              <a:rPr lang="en-US" sz="900" dirty="0"/>
              <a:t>Find dedicated security support staff through </a:t>
            </a:r>
            <a:r>
              <a:rPr lang="en-US" sz="900" dirty="0" err="1"/>
              <a:t>CyberUp</a:t>
            </a:r>
            <a:r>
              <a:rPr lang="en-US" sz="900" dirty="0"/>
              <a:t> apprenticeship program</a:t>
            </a:r>
          </a:p>
        </p:txBody>
      </p:sp>
      <p:sp>
        <p:nvSpPr>
          <p:cNvPr id="31" name="TextBox 30">
            <a:extLst>
              <a:ext uri="{FF2B5EF4-FFF2-40B4-BE49-F238E27FC236}">
                <a16:creationId xmlns:a16="http://schemas.microsoft.com/office/drawing/2014/main" id="{CB53A220-B975-46DF-B224-29A7A04E23E6}"/>
              </a:ext>
            </a:extLst>
          </p:cNvPr>
          <p:cNvSpPr txBox="1"/>
          <p:nvPr/>
        </p:nvSpPr>
        <p:spPr>
          <a:xfrm>
            <a:off x="3894396" y="2428277"/>
            <a:ext cx="2107643" cy="415498"/>
          </a:xfrm>
          <a:prstGeom prst="rect">
            <a:avLst/>
          </a:prstGeom>
          <a:noFill/>
        </p:spPr>
        <p:txBody>
          <a:bodyPr wrap="square" lIns="0" tIns="0" rIns="0" bIns="0" rtlCol="0">
            <a:spAutoFit/>
          </a:bodyPr>
          <a:lstStyle/>
          <a:p>
            <a:pPr>
              <a:spcBef>
                <a:spcPts val="500"/>
              </a:spcBef>
            </a:pPr>
            <a:r>
              <a:rPr lang="en-US" sz="900" dirty="0" err="1"/>
              <a:t>CyberUp</a:t>
            </a:r>
            <a:r>
              <a:rPr lang="en-US" sz="900" dirty="0"/>
              <a:t> pays a portion of apprentices’ hourly wages to partnered employer (school)</a:t>
            </a:r>
          </a:p>
        </p:txBody>
      </p:sp>
      <p:sp>
        <p:nvSpPr>
          <p:cNvPr id="1024" name="Isosceles Triangle 1023">
            <a:extLst>
              <a:ext uri="{FF2B5EF4-FFF2-40B4-BE49-F238E27FC236}">
                <a16:creationId xmlns:a16="http://schemas.microsoft.com/office/drawing/2014/main" id="{00FF85DE-987C-4957-8DA8-2274B53DB95F}"/>
              </a:ext>
            </a:extLst>
          </p:cNvPr>
          <p:cNvSpPr/>
          <p:nvPr/>
        </p:nvSpPr>
        <p:spPr bwMode="gray">
          <a:xfrm rot="5400000">
            <a:off x="3705094" y="1846164"/>
            <a:ext cx="116878" cy="1168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5" name="Isosceles Triangle 1024">
            <a:extLst>
              <a:ext uri="{FF2B5EF4-FFF2-40B4-BE49-F238E27FC236}">
                <a16:creationId xmlns:a16="http://schemas.microsoft.com/office/drawing/2014/main" id="{0E38D51B-50E2-4C31-B711-4E559AD0BAE8}"/>
              </a:ext>
            </a:extLst>
          </p:cNvPr>
          <p:cNvSpPr/>
          <p:nvPr/>
        </p:nvSpPr>
        <p:spPr bwMode="gray">
          <a:xfrm rot="5400000">
            <a:off x="3705094" y="2434782"/>
            <a:ext cx="116878" cy="1168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Rounded Corners 44">
            <a:extLst>
              <a:ext uri="{FF2B5EF4-FFF2-40B4-BE49-F238E27FC236}">
                <a16:creationId xmlns:a16="http://schemas.microsoft.com/office/drawing/2014/main" id="{49231485-0C0E-4AE3-A126-7DA025AE0CC4}"/>
              </a:ext>
            </a:extLst>
          </p:cNvPr>
          <p:cNvSpPr/>
          <p:nvPr/>
        </p:nvSpPr>
        <p:spPr bwMode="gray">
          <a:xfrm>
            <a:off x="405627" y="982722"/>
            <a:ext cx="1135907" cy="33526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2633FC01-D5A8-4FAE-8E9A-6C753DE91958}"/>
              </a:ext>
            </a:extLst>
          </p:cNvPr>
          <p:cNvSpPr/>
          <p:nvPr/>
        </p:nvSpPr>
        <p:spPr bwMode="gray">
          <a:xfrm>
            <a:off x="332899" y="1171506"/>
            <a:ext cx="2752026" cy="1946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1107DAC3-715C-40E0-92FA-FD1F5CDBB779}"/>
              </a:ext>
            </a:extLst>
          </p:cNvPr>
          <p:cNvCxnSpPr>
            <a:cxnSpLocks/>
          </p:cNvCxnSpPr>
          <p:nvPr/>
        </p:nvCxnSpPr>
        <p:spPr bwMode="gray">
          <a:xfrm>
            <a:off x="332900" y="1171506"/>
            <a:ext cx="275202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8" name="Picture 4" descr="Information Technology Academy: About Us - YouTube">
            <a:extLst>
              <a:ext uri="{FF2B5EF4-FFF2-40B4-BE49-F238E27FC236}">
                <a16:creationId xmlns:a16="http://schemas.microsoft.com/office/drawing/2014/main" id="{8B745A93-F135-48B3-9A1D-0BB7F564FE2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5156" y1="44028" x2="35156" y2="44028"/>
                        <a14:foregroundMark x1="35156" y1="44028" x2="35156" y2="44028"/>
                        <a14:foregroundMark x1="41172" y1="45000" x2="41172" y2="45000"/>
                        <a14:foregroundMark x1="41172" y1="45000" x2="41172" y2="45000"/>
                        <a14:foregroundMark x1="28750" y1="45833" x2="28750" y2="45833"/>
                        <a14:foregroundMark x1="28750" y1="45833" x2="28750" y2="45833"/>
                        <a14:foregroundMark x1="52188" y1="43056" x2="52188" y2="43056"/>
                        <a14:foregroundMark x1="52188" y1="43056" x2="52188" y2="43056"/>
                        <a14:foregroundMark x1="54922" y1="42361" x2="54922" y2="42361"/>
                        <a14:foregroundMark x1="54922" y1="42361" x2="54922" y2="42361"/>
                        <a14:foregroundMark x1="74324" y1="59218" x2="51739" y2="45084"/>
                        <a14:foregroundMark x1="80574" y1="63131" x2="79828" y2="62664"/>
                        <a14:foregroundMark x1="51399" y1="43208" x2="72031" y2="44028"/>
                        <a14:foregroundMark x1="72031" y1="44028" x2="76172" y2="42639"/>
                        <a14:foregroundMark x1="50703" y1="57222" x2="69297" y2="55139"/>
                        <a14:foregroundMark x1="78984" y1="42639" x2="51771" y2="42527"/>
                        <a14:foregroundMark x1="34766" y1="47083" x2="34766" y2="47083"/>
                        <a14:foregroundMark x1="34766" y1="47083" x2="34766" y2="47083"/>
                        <a14:foregroundMark x1="35000" y1="53889" x2="35000" y2="53889"/>
                        <a14:foregroundMark x1="35000" y1="53889" x2="35000" y2="53889"/>
                        <a14:foregroundMark x1="28984" y1="53194" x2="28984" y2="53194"/>
                        <a14:foregroundMark x1="28984" y1="53194" x2="28984" y2="53194"/>
                        <a14:foregroundMark x1="76094" y1="49167" x2="75859" y2="50417"/>
                        <a14:foregroundMark x1="78359" y1="49861" x2="78594" y2="51944"/>
                        <a14:foregroundMark x1="79141" y1="48611" x2="78281" y2="49444"/>
                        <a14:backgroundMark x1="78281" y1="54306" x2="80391" y2="62222"/>
                        <a14:backgroundMark x1="81641" y1="63333" x2="80703" y2="63472"/>
                        <a14:backgroundMark x1="78281" y1="63194" x2="75469" y2="61250"/>
                        <a14:backgroundMark x1="74219" y1="59444" x2="74844" y2="59861"/>
                        <a14:backgroundMark x1="73750" y1="56806" x2="73281" y2="57639"/>
                        <a14:backgroundMark x1="46875" y1="42222" x2="49063" y2="48611"/>
                        <a14:backgroundMark x1="45625" y1="40833" x2="45625" y2="40833"/>
                        <a14:backgroundMark x1="46250" y1="42222" x2="45234" y2="42917"/>
                        <a14:backgroundMark x1="47813" y1="40833" x2="48750" y2="45000"/>
                        <a14:backgroundMark x1="45625" y1="39444" x2="46875" y2="44583"/>
                      </a14:backgroundRemoval>
                    </a14:imgEffect>
                  </a14:imgLayer>
                </a14:imgProps>
              </a:ext>
              <a:ext uri="{28A0092B-C50C-407E-A947-70E740481C1C}">
                <a14:useLocalDpi xmlns:a14="http://schemas.microsoft.com/office/drawing/2010/main" val="0"/>
              </a:ext>
            </a:extLst>
          </a:blip>
          <a:srcRect l="19740" t="24310" r="52571" b="25613"/>
          <a:stretch/>
        </p:blipFill>
        <p:spPr bwMode="auto">
          <a:xfrm>
            <a:off x="2567883" y="1238715"/>
            <a:ext cx="411120" cy="41823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51AD8680-0BA0-4412-B409-5A911A7D8FF8}"/>
              </a:ext>
            </a:extLst>
          </p:cNvPr>
          <p:cNvSpPr txBox="1"/>
          <p:nvPr/>
        </p:nvSpPr>
        <p:spPr>
          <a:xfrm>
            <a:off x="524961" y="1011033"/>
            <a:ext cx="952184" cy="138499"/>
          </a:xfrm>
          <a:prstGeom prst="rect">
            <a:avLst/>
          </a:prstGeom>
          <a:noFill/>
        </p:spPr>
        <p:txBody>
          <a:bodyPr wrap="none" lIns="0" tIns="0" rIns="0" bIns="0" rtlCol="0">
            <a:spAutoFit/>
          </a:bodyPr>
          <a:lstStyle/>
          <a:p>
            <a:pPr>
              <a:spcBef>
                <a:spcPts val="500"/>
              </a:spcBef>
            </a:pPr>
            <a:r>
              <a:rPr lang="en-US" sz="900" b="1" dirty="0">
                <a:solidFill>
                  <a:schemeClr val="bg1"/>
                </a:solidFill>
              </a:rPr>
              <a:t>Train Students</a:t>
            </a:r>
          </a:p>
        </p:txBody>
      </p:sp>
      <p:sp>
        <p:nvSpPr>
          <p:cNvPr id="50" name="TextBox 49">
            <a:extLst>
              <a:ext uri="{FF2B5EF4-FFF2-40B4-BE49-F238E27FC236}">
                <a16:creationId xmlns:a16="http://schemas.microsoft.com/office/drawing/2014/main" id="{C045E792-F238-4D7E-AA51-0C9EFDAA4872}"/>
              </a:ext>
            </a:extLst>
          </p:cNvPr>
          <p:cNvSpPr txBox="1"/>
          <p:nvPr/>
        </p:nvSpPr>
        <p:spPr>
          <a:xfrm>
            <a:off x="877786" y="1795349"/>
            <a:ext cx="2051043" cy="415498"/>
          </a:xfrm>
          <a:prstGeom prst="rect">
            <a:avLst/>
          </a:prstGeom>
          <a:noFill/>
        </p:spPr>
        <p:txBody>
          <a:bodyPr wrap="square" lIns="0" tIns="0" rIns="0" bIns="0" rtlCol="0">
            <a:spAutoFit/>
          </a:bodyPr>
          <a:lstStyle/>
          <a:p>
            <a:pPr>
              <a:spcBef>
                <a:spcPts val="500"/>
              </a:spcBef>
            </a:pPr>
            <a:r>
              <a:rPr lang="en-US" sz="900" dirty="0"/>
              <a:t>IT provides technology training and internship opportunities to high school students</a:t>
            </a:r>
          </a:p>
        </p:txBody>
      </p:sp>
      <p:sp>
        <p:nvSpPr>
          <p:cNvPr id="51" name="TextBox 50">
            <a:extLst>
              <a:ext uri="{FF2B5EF4-FFF2-40B4-BE49-F238E27FC236}">
                <a16:creationId xmlns:a16="http://schemas.microsoft.com/office/drawing/2014/main" id="{58C291C5-9696-48B3-A434-90A4EC8D5073}"/>
              </a:ext>
            </a:extLst>
          </p:cNvPr>
          <p:cNvSpPr txBox="1"/>
          <p:nvPr/>
        </p:nvSpPr>
        <p:spPr>
          <a:xfrm>
            <a:off x="877786" y="2274661"/>
            <a:ext cx="2080147" cy="553998"/>
          </a:xfrm>
          <a:prstGeom prst="rect">
            <a:avLst/>
          </a:prstGeom>
          <a:noFill/>
        </p:spPr>
        <p:txBody>
          <a:bodyPr wrap="square" lIns="0" tIns="0" rIns="0" bIns="0" rtlCol="0">
            <a:spAutoFit/>
          </a:bodyPr>
          <a:lstStyle/>
          <a:p>
            <a:pPr>
              <a:spcBef>
                <a:spcPts val="500"/>
              </a:spcBef>
            </a:pPr>
            <a:r>
              <a:rPr lang="en-US" sz="900" dirty="0"/>
              <a:t>Students receive 3-4 hours of cybersecurity training, including hands-on experience, mentoring, and community service</a:t>
            </a:r>
          </a:p>
        </p:txBody>
      </p:sp>
      <p:sp>
        <p:nvSpPr>
          <p:cNvPr id="52" name="Isosceles Triangle 51">
            <a:extLst>
              <a:ext uri="{FF2B5EF4-FFF2-40B4-BE49-F238E27FC236}">
                <a16:creationId xmlns:a16="http://schemas.microsoft.com/office/drawing/2014/main" id="{8D0AFCB9-C96F-4C42-8FEA-D63F1D1EAF1F}"/>
              </a:ext>
            </a:extLst>
          </p:cNvPr>
          <p:cNvSpPr/>
          <p:nvPr/>
        </p:nvSpPr>
        <p:spPr bwMode="gray">
          <a:xfrm rot="5400000">
            <a:off x="688484" y="1813229"/>
            <a:ext cx="116878" cy="1168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Isosceles Triangle 52">
            <a:extLst>
              <a:ext uri="{FF2B5EF4-FFF2-40B4-BE49-F238E27FC236}">
                <a16:creationId xmlns:a16="http://schemas.microsoft.com/office/drawing/2014/main" id="{A45F5B92-8319-4B18-BECF-613D812EF681}"/>
              </a:ext>
            </a:extLst>
          </p:cNvPr>
          <p:cNvSpPr/>
          <p:nvPr/>
        </p:nvSpPr>
        <p:spPr bwMode="gray">
          <a:xfrm rot="5400000">
            <a:off x="688484" y="2281166"/>
            <a:ext cx="116878" cy="11687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3" name="TextBox 1032">
            <a:extLst>
              <a:ext uri="{FF2B5EF4-FFF2-40B4-BE49-F238E27FC236}">
                <a16:creationId xmlns:a16="http://schemas.microsoft.com/office/drawing/2014/main" id="{21B94516-F949-4DAF-A032-41BD201D0963}"/>
              </a:ext>
            </a:extLst>
          </p:cNvPr>
          <p:cNvSpPr txBox="1"/>
          <p:nvPr/>
        </p:nvSpPr>
        <p:spPr>
          <a:xfrm>
            <a:off x="524961" y="1317987"/>
            <a:ext cx="1798502" cy="307777"/>
          </a:xfrm>
          <a:prstGeom prst="rect">
            <a:avLst/>
          </a:prstGeom>
          <a:noFill/>
        </p:spPr>
        <p:txBody>
          <a:bodyPr wrap="square" lIns="0" tIns="0" rIns="0" bIns="0" rtlCol="0">
            <a:spAutoFit/>
          </a:bodyPr>
          <a:lstStyle/>
          <a:p>
            <a:pPr>
              <a:spcBef>
                <a:spcPts val="500"/>
              </a:spcBef>
            </a:pPr>
            <a:r>
              <a:rPr lang="en-US" sz="1000" b="1" dirty="0"/>
              <a:t>UW Madison </a:t>
            </a:r>
            <a:r>
              <a:rPr lang="en-US" sz="1000" b="1" i="1" dirty="0"/>
              <a:t>Information Technology Academy</a:t>
            </a:r>
          </a:p>
        </p:txBody>
      </p:sp>
      <p:sp>
        <p:nvSpPr>
          <p:cNvPr id="1034" name="TextBox 1033">
            <a:extLst>
              <a:ext uri="{FF2B5EF4-FFF2-40B4-BE49-F238E27FC236}">
                <a16:creationId xmlns:a16="http://schemas.microsoft.com/office/drawing/2014/main" id="{D3A10729-F8B9-44A4-869B-6FA5A2A8B589}"/>
              </a:ext>
            </a:extLst>
          </p:cNvPr>
          <p:cNvSpPr txBox="1"/>
          <p:nvPr/>
        </p:nvSpPr>
        <p:spPr>
          <a:xfrm>
            <a:off x="3487032" y="1314079"/>
            <a:ext cx="1538730" cy="307777"/>
          </a:xfrm>
          <a:prstGeom prst="rect">
            <a:avLst/>
          </a:prstGeom>
          <a:noFill/>
        </p:spPr>
        <p:txBody>
          <a:bodyPr wrap="square" lIns="0" tIns="0" rIns="0" bIns="0" rtlCol="0">
            <a:spAutoFit/>
          </a:bodyPr>
          <a:lstStyle/>
          <a:p>
            <a:pPr>
              <a:spcBef>
                <a:spcPts val="500"/>
              </a:spcBef>
            </a:pPr>
            <a:r>
              <a:rPr lang="en-US" sz="1000" b="1" i="1" dirty="0" err="1"/>
              <a:t>CyberUp</a:t>
            </a:r>
            <a:r>
              <a:rPr lang="en-US" sz="1000" b="1" dirty="0"/>
              <a:t> Security Talent Pipeline</a:t>
            </a:r>
          </a:p>
        </p:txBody>
      </p:sp>
      <p:sp>
        <p:nvSpPr>
          <p:cNvPr id="1035" name="Rectangle 1034">
            <a:extLst>
              <a:ext uri="{FF2B5EF4-FFF2-40B4-BE49-F238E27FC236}">
                <a16:creationId xmlns:a16="http://schemas.microsoft.com/office/drawing/2014/main" id="{A19F98DC-93C0-4A8A-9000-C96F30569D69}"/>
              </a:ext>
            </a:extLst>
          </p:cNvPr>
          <p:cNvSpPr/>
          <p:nvPr/>
        </p:nvSpPr>
        <p:spPr bwMode="gray">
          <a:xfrm>
            <a:off x="360947" y="3320213"/>
            <a:ext cx="5720424" cy="88673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a:p>
        </p:txBody>
      </p:sp>
      <p:grpSp>
        <p:nvGrpSpPr>
          <p:cNvPr id="1050" name="Group 1049">
            <a:extLst>
              <a:ext uri="{FF2B5EF4-FFF2-40B4-BE49-F238E27FC236}">
                <a16:creationId xmlns:a16="http://schemas.microsoft.com/office/drawing/2014/main" id="{B618CD7A-81DB-4705-9FCE-F23E36CFC9E4}"/>
              </a:ext>
            </a:extLst>
          </p:cNvPr>
          <p:cNvGrpSpPr/>
          <p:nvPr/>
        </p:nvGrpSpPr>
        <p:grpSpPr>
          <a:xfrm>
            <a:off x="443340" y="3648462"/>
            <a:ext cx="1780950" cy="369332"/>
            <a:chOff x="443340" y="3612659"/>
            <a:chExt cx="1780950" cy="369332"/>
          </a:xfrm>
        </p:grpSpPr>
        <p:pic>
          <p:nvPicPr>
            <p:cNvPr id="1037" name="Picture 1036" descr="Icon&#10;&#10;Description automatically generated">
              <a:extLst>
                <a:ext uri="{FF2B5EF4-FFF2-40B4-BE49-F238E27FC236}">
                  <a16:creationId xmlns:a16="http://schemas.microsoft.com/office/drawing/2014/main" id="{5DF7C377-28ED-40C9-BEB2-1047DD896B2F}"/>
                </a:ext>
              </a:extLst>
            </p:cNvPr>
            <p:cNvPicPr>
              <a:picLocks noChangeAspect="1"/>
            </p:cNvPicPr>
            <p:nvPr/>
          </p:nvPicPr>
          <p:blipFill>
            <a:blip r:embed="rId6"/>
            <a:stretch>
              <a:fillRect/>
            </a:stretch>
          </p:blipFill>
          <p:spPr>
            <a:xfrm>
              <a:off x="443340" y="3629240"/>
              <a:ext cx="323243" cy="289841"/>
            </a:xfrm>
            <a:prstGeom prst="rect">
              <a:avLst/>
            </a:prstGeom>
          </p:spPr>
        </p:pic>
        <p:sp>
          <p:nvSpPr>
            <p:cNvPr id="1044" name="TextBox 1043">
              <a:extLst>
                <a:ext uri="{FF2B5EF4-FFF2-40B4-BE49-F238E27FC236}">
                  <a16:creationId xmlns:a16="http://schemas.microsoft.com/office/drawing/2014/main" id="{C05B12C4-C02B-4CB3-B520-FE16EB43E2E8}"/>
                </a:ext>
              </a:extLst>
            </p:cNvPr>
            <p:cNvSpPr txBox="1"/>
            <p:nvPr/>
          </p:nvSpPr>
          <p:spPr>
            <a:xfrm>
              <a:off x="861082" y="3612659"/>
              <a:ext cx="1363208" cy="369332"/>
            </a:xfrm>
            <a:prstGeom prst="rect">
              <a:avLst/>
            </a:prstGeom>
            <a:noFill/>
          </p:spPr>
          <p:txBody>
            <a:bodyPr wrap="square" lIns="0" tIns="0" rIns="0" bIns="0" rtlCol="0">
              <a:spAutoFit/>
            </a:bodyPr>
            <a:lstStyle/>
            <a:p>
              <a:pPr>
                <a:spcBef>
                  <a:spcPts val="500"/>
                </a:spcBef>
              </a:pPr>
              <a:r>
                <a:rPr lang="en-US" sz="800" dirty="0"/>
                <a:t>Offer teachers incentives to integrate cybersecurity into curricula</a:t>
              </a:r>
            </a:p>
          </p:txBody>
        </p:sp>
      </p:grpSp>
      <p:grpSp>
        <p:nvGrpSpPr>
          <p:cNvPr id="1049" name="Group 1048">
            <a:extLst>
              <a:ext uri="{FF2B5EF4-FFF2-40B4-BE49-F238E27FC236}">
                <a16:creationId xmlns:a16="http://schemas.microsoft.com/office/drawing/2014/main" id="{896A85AB-443B-462F-B942-BEB5339D953A}"/>
              </a:ext>
            </a:extLst>
          </p:cNvPr>
          <p:cNvGrpSpPr/>
          <p:nvPr/>
        </p:nvGrpSpPr>
        <p:grpSpPr>
          <a:xfrm>
            <a:off x="2330299" y="3643600"/>
            <a:ext cx="1788938" cy="379057"/>
            <a:chOff x="2361904" y="3608262"/>
            <a:chExt cx="1788938" cy="379057"/>
          </a:xfrm>
        </p:grpSpPr>
        <p:pic>
          <p:nvPicPr>
            <p:cNvPr id="1039" name="Picture 1038" descr="Icon&#10;&#10;Description automatically generated">
              <a:extLst>
                <a:ext uri="{FF2B5EF4-FFF2-40B4-BE49-F238E27FC236}">
                  <a16:creationId xmlns:a16="http://schemas.microsoft.com/office/drawing/2014/main" id="{DB0992C1-1682-44AB-8954-BA337B305963}"/>
                </a:ext>
              </a:extLst>
            </p:cNvPr>
            <p:cNvPicPr>
              <a:picLocks noChangeAspect="1"/>
            </p:cNvPicPr>
            <p:nvPr/>
          </p:nvPicPr>
          <p:blipFill>
            <a:blip r:embed="rId7"/>
            <a:stretch>
              <a:fillRect/>
            </a:stretch>
          </p:blipFill>
          <p:spPr>
            <a:xfrm>
              <a:off x="2361904" y="3608262"/>
              <a:ext cx="385475" cy="340503"/>
            </a:xfrm>
            <a:prstGeom prst="rect">
              <a:avLst/>
            </a:prstGeom>
          </p:spPr>
        </p:pic>
        <p:sp>
          <p:nvSpPr>
            <p:cNvPr id="1045" name="TextBox 1044">
              <a:extLst>
                <a:ext uri="{FF2B5EF4-FFF2-40B4-BE49-F238E27FC236}">
                  <a16:creationId xmlns:a16="http://schemas.microsoft.com/office/drawing/2014/main" id="{EF724E15-B635-4584-A163-EB0D08E2BAFD}"/>
                </a:ext>
              </a:extLst>
            </p:cNvPr>
            <p:cNvSpPr txBox="1"/>
            <p:nvPr/>
          </p:nvSpPr>
          <p:spPr>
            <a:xfrm>
              <a:off x="2823222" y="3617987"/>
              <a:ext cx="1327620" cy="369332"/>
            </a:xfrm>
            <a:prstGeom prst="rect">
              <a:avLst/>
            </a:prstGeom>
            <a:noFill/>
          </p:spPr>
          <p:txBody>
            <a:bodyPr wrap="square" lIns="0" tIns="0" rIns="0" bIns="0" rtlCol="0">
              <a:spAutoFit/>
            </a:bodyPr>
            <a:lstStyle/>
            <a:p>
              <a:pPr>
                <a:spcBef>
                  <a:spcPts val="500"/>
                </a:spcBef>
              </a:pPr>
              <a:r>
                <a:rPr lang="en-US" sz="800" dirty="0"/>
                <a:t>Market opportunity for students to build resume as volunteers or interns</a:t>
              </a:r>
            </a:p>
          </p:txBody>
        </p:sp>
      </p:grpSp>
      <p:grpSp>
        <p:nvGrpSpPr>
          <p:cNvPr id="1048" name="Group 1047">
            <a:extLst>
              <a:ext uri="{FF2B5EF4-FFF2-40B4-BE49-F238E27FC236}">
                <a16:creationId xmlns:a16="http://schemas.microsoft.com/office/drawing/2014/main" id="{6FF2EDDF-B0C4-42BE-A58C-68F4D4C05CB6}"/>
              </a:ext>
            </a:extLst>
          </p:cNvPr>
          <p:cNvGrpSpPr/>
          <p:nvPr/>
        </p:nvGrpSpPr>
        <p:grpSpPr>
          <a:xfrm>
            <a:off x="4225247" y="3648462"/>
            <a:ext cx="1751147" cy="369332"/>
            <a:chOff x="4225247" y="3596434"/>
            <a:chExt cx="1751147" cy="369332"/>
          </a:xfrm>
        </p:grpSpPr>
        <p:pic>
          <p:nvPicPr>
            <p:cNvPr id="1043" name="Picture 1042" descr="Icon&#10;&#10;Description automatically generated">
              <a:extLst>
                <a:ext uri="{FF2B5EF4-FFF2-40B4-BE49-F238E27FC236}">
                  <a16:creationId xmlns:a16="http://schemas.microsoft.com/office/drawing/2014/main" id="{A7B30A42-EA03-4050-8C73-EEC5F3DBD897}"/>
                </a:ext>
              </a:extLst>
            </p:cNvPr>
            <p:cNvPicPr>
              <a:picLocks noChangeAspect="1"/>
            </p:cNvPicPr>
            <p:nvPr/>
          </p:nvPicPr>
          <p:blipFill>
            <a:blip r:embed="rId8"/>
            <a:stretch>
              <a:fillRect/>
            </a:stretch>
          </p:blipFill>
          <p:spPr>
            <a:xfrm>
              <a:off x="4225247" y="3639522"/>
              <a:ext cx="349122" cy="288607"/>
            </a:xfrm>
            <a:prstGeom prst="rect">
              <a:avLst/>
            </a:prstGeom>
          </p:spPr>
        </p:pic>
        <p:sp>
          <p:nvSpPr>
            <p:cNvPr id="1046" name="TextBox 1045">
              <a:extLst>
                <a:ext uri="{FF2B5EF4-FFF2-40B4-BE49-F238E27FC236}">
                  <a16:creationId xmlns:a16="http://schemas.microsoft.com/office/drawing/2014/main" id="{8AC77EC8-519B-4E3E-A296-63659AD06EA1}"/>
                </a:ext>
              </a:extLst>
            </p:cNvPr>
            <p:cNvSpPr txBox="1"/>
            <p:nvPr/>
          </p:nvSpPr>
          <p:spPr>
            <a:xfrm>
              <a:off x="4648774" y="3596434"/>
              <a:ext cx="1327620" cy="369332"/>
            </a:xfrm>
            <a:prstGeom prst="rect">
              <a:avLst/>
            </a:prstGeom>
            <a:noFill/>
          </p:spPr>
          <p:txBody>
            <a:bodyPr wrap="square" lIns="0" tIns="0" rIns="0" bIns="0" rtlCol="0">
              <a:spAutoFit/>
            </a:bodyPr>
            <a:lstStyle/>
            <a:p>
              <a:pPr>
                <a:spcBef>
                  <a:spcPts val="500"/>
                </a:spcBef>
              </a:pPr>
              <a:r>
                <a:rPr lang="en-US" sz="800" dirty="0"/>
                <a:t>See </a:t>
              </a:r>
              <a:r>
                <a:rPr lang="en-US" sz="800" b="1" dirty="0">
                  <a:solidFill>
                    <a:schemeClr val="accent4"/>
                  </a:solidFill>
                </a:rPr>
                <a:t>cyber.org </a:t>
              </a:r>
              <a:r>
                <a:rPr lang="en-US" sz="800" dirty="0"/>
                <a:t>for free professional development opportunities for teachers</a:t>
              </a:r>
            </a:p>
          </p:txBody>
        </p:sp>
      </p:grpSp>
      <p:sp>
        <p:nvSpPr>
          <p:cNvPr id="1047" name="TextBox 1046">
            <a:extLst>
              <a:ext uri="{FF2B5EF4-FFF2-40B4-BE49-F238E27FC236}">
                <a16:creationId xmlns:a16="http://schemas.microsoft.com/office/drawing/2014/main" id="{06F5B9F4-4BDE-4FA9-9D55-662564D3ADDC}"/>
              </a:ext>
            </a:extLst>
          </p:cNvPr>
          <p:cNvSpPr txBox="1"/>
          <p:nvPr/>
        </p:nvSpPr>
        <p:spPr>
          <a:xfrm>
            <a:off x="443340" y="3365675"/>
            <a:ext cx="1768113" cy="153888"/>
          </a:xfrm>
          <a:prstGeom prst="rect">
            <a:avLst/>
          </a:prstGeom>
          <a:noFill/>
        </p:spPr>
        <p:txBody>
          <a:bodyPr wrap="none" lIns="0" tIns="0" rIns="0" bIns="0" rtlCol="0">
            <a:spAutoFit/>
          </a:bodyPr>
          <a:lstStyle/>
          <a:p>
            <a:pPr>
              <a:spcBef>
                <a:spcPts val="500"/>
              </a:spcBef>
            </a:pPr>
            <a:r>
              <a:rPr lang="en-US" sz="1000" b="1" dirty="0"/>
              <a:t>Train Students In-House</a:t>
            </a:r>
          </a:p>
        </p:txBody>
      </p:sp>
      <p:cxnSp>
        <p:nvCxnSpPr>
          <p:cNvPr id="1052" name="Straight Connector 1051">
            <a:extLst>
              <a:ext uri="{FF2B5EF4-FFF2-40B4-BE49-F238E27FC236}">
                <a16:creationId xmlns:a16="http://schemas.microsoft.com/office/drawing/2014/main" id="{5FC29999-6AB1-4D01-80FA-AB4E13CB4935}"/>
              </a:ext>
            </a:extLst>
          </p:cNvPr>
          <p:cNvCxnSpPr/>
          <p:nvPr/>
        </p:nvCxnSpPr>
        <p:spPr bwMode="gray">
          <a:xfrm flipV="1">
            <a:off x="1240971" y="2946019"/>
            <a:ext cx="0" cy="374194"/>
          </a:xfrm>
          <a:prstGeom prst="line">
            <a:avLst/>
          </a:prstGeom>
          <a:ln w="12700">
            <a:solidFill>
              <a:schemeClr val="accent5"/>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3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549E8-AEED-4B0E-9C8D-50D52AA28DB2}"/>
              </a:ext>
            </a:extLst>
          </p:cNvPr>
          <p:cNvSpPr>
            <a:spLocks noGrp="1"/>
          </p:cNvSpPr>
          <p:nvPr>
            <p:ph type="title"/>
          </p:nvPr>
        </p:nvSpPr>
        <p:spPr>
          <a:xfrm>
            <a:off x="279056" y="309824"/>
            <a:ext cx="3902242" cy="256480"/>
          </a:xfrm>
        </p:spPr>
        <p:txBody>
          <a:bodyPr/>
          <a:lstStyle/>
          <a:p>
            <a:r>
              <a:rPr lang="en-US" dirty="0"/>
              <a:t>What’s Next from EAB?</a:t>
            </a:r>
          </a:p>
        </p:txBody>
      </p:sp>
      <p:sp>
        <p:nvSpPr>
          <p:cNvPr id="10" name="Text Placeholder 9">
            <a:extLst>
              <a:ext uri="{FF2B5EF4-FFF2-40B4-BE49-F238E27FC236}">
                <a16:creationId xmlns:a16="http://schemas.microsoft.com/office/drawing/2014/main" id="{D4EDB1C7-820C-41C5-98C8-99C5B47FA0AE}"/>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9C1D42D6-186B-48D1-8B3A-CA920D232CE7}"/>
              </a:ext>
            </a:extLst>
          </p:cNvPr>
          <p:cNvSpPr>
            <a:spLocks noGrp="1"/>
          </p:cNvSpPr>
          <p:nvPr>
            <p:ph type="body" sz="quarter" idx="18"/>
          </p:nvPr>
        </p:nvSpPr>
        <p:spPr/>
        <p:txBody>
          <a:bodyPr/>
          <a:lstStyle/>
          <a:p>
            <a:endParaRPr lang="en-US"/>
          </a:p>
        </p:txBody>
      </p:sp>
      <p:sp>
        <p:nvSpPr>
          <p:cNvPr id="13" name="Text Placeholder 7">
            <a:extLst>
              <a:ext uri="{FF2B5EF4-FFF2-40B4-BE49-F238E27FC236}">
                <a16:creationId xmlns:a16="http://schemas.microsoft.com/office/drawing/2014/main" id="{6C0ADBBD-A51F-44A5-8452-9F161E0888D9}"/>
              </a:ext>
            </a:extLst>
          </p:cNvPr>
          <p:cNvSpPr txBox="1">
            <a:spLocks/>
          </p:cNvSpPr>
          <p:nvPr/>
        </p:nvSpPr>
        <p:spPr bwMode="gray">
          <a:xfrm>
            <a:off x="2206129" y="1614770"/>
            <a:ext cx="2760726" cy="624786"/>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200" b="1" dirty="0"/>
              <a:t>Managing Information Risk in the Age of COVID-19:</a:t>
            </a:r>
            <a:br>
              <a:rPr lang="en-US" sz="1200" dirty="0"/>
            </a:br>
            <a:r>
              <a:rPr lang="en-US" sz="1100" dirty="0"/>
              <a:t>Q&amp;A with EAB CISO Brain Markham </a:t>
            </a:r>
            <a:endParaRPr lang="en-US" dirty="0"/>
          </a:p>
        </p:txBody>
      </p:sp>
      <p:sp>
        <p:nvSpPr>
          <p:cNvPr id="15" name="Text Placeholder 7">
            <a:extLst>
              <a:ext uri="{FF2B5EF4-FFF2-40B4-BE49-F238E27FC236}">
                <a16:creationId xmlns:a16="http://schemas.microsoft.com/office/drawing/2014/main" id="{7D6B03AF-4455-43DD-B489-F5E0AEC56E6F}"/>
              </a:ext>
            </a:extLst>
          </p:cNvPr>
          <p:cNvSpPr txBox="1">
            <a:spLocks/>
          </p:cNvSpPr>
          <p:nvPr/>
        </p:nvSpPr>
        <p:spPr bwMode="gray">
          <a:xfrm>
            <a:off x="2206129" y="2944646"/>
            <a:ext cx="2972393" cy="606320"/>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200" b="1" dirty="0"/>
              <a:t>Prepare for Budget Season: </a:t>
            </a:r>
            <a:br>
              <a:rPr lang="en-US" sz="1200" b="1" dirty="0"/>
            </a:br>
            <a:r>
              <a:rPr lang="en-US" sz="1100" dirty="0"/>
              <a:t>A series of toolkits, audits, and assessments for project prioritization</a:t>
            </a:r>
            <a:endParaRPr lang="en-US" dirty="0"/>
          </a:p>
        </p:txBody>
      </p:sp>
      <p:pic>
        <p:nvPicPr>
          <p:cNvPr id="17" name="Picture 16" descr="A picture containing icon&#10;&#10;Description automatically generated">
            <a:extLst>
              <a:ext uri="{FF2B5EF4-FFF2-40B4-BE49-F238E27FC236}">
                <a16:creationId xmlns:a16="http://schemas.microsoft.com/office/drawing/2014/main" id="{142C1F2E-799D-4F2F-B044-59E314FA83C6}"/>
              </a:ext>
            </a:extLst>
          </p:cNvPr>
          <p:cNvPicPr>
            <a:picLocks noChangeAspect="1"/>
          </p:cNvPicPr>
          <p:nvPr/>
        </p:nvPicPr>
        <p:blipFill>
          <a:blip r:embed="rId2">
            <a:lum bright="70000" contrast="-70000"/>
          </a:blip>
          <a:stretch>
            <a:fillRect/>
          </a:stretch>
        </p:blipFill>
        <p:spPr>
          <a:xfrm>
            <a:off x="755838" y="1326619"/>
            <a:ext cx="776654" cy="396094"/>
          </a:xfrm>
          <a:prstGeom prst="rect">
            <a:avLst/>
          </a:prstGeom>
        </p:spPr>
      </p:pic>
      <p:pic>
        <p:nvPicPr>
          <p:cNvPr id="19" name="Picture 18" descr="Icon&#10;&#10;Description automatically generated">
            <a:extLst>
              <a:ext uri="{FF2B5EF4-FFF2-40B4-BE49-F238E27FC236}">
                <a16:creationId xmlns:a16="http://schemas.microsoft.com/office/drawing/2014/main" id="{C8B62444-51F0-4E83-97F8-2A3FD9232EE4}"/>
              </a:ext>
            </a:extLst>
          </p:cNvPr>
          <p:cNvPicPr>
            <a:picLocks noChangeAspect="1"/>
          </p:cNvPicPr>
          <p:nvPr/>
        </p:nvPicPr>
        <p:blipFill>
          <a:blip r:embed="rId3">
            <a:lum bright="70000" contrast="-70000"/>
          </a:blip>
          <a:stretch>
            <a:fillRect/>
          </a:stretch>
        </p:blipFill>
        <p:spPr>
          <a:xfrm>
            <a:off x="791985" y="2590433"/>
            <a:ext cx="638907" cy="504736"/>
          </a:xfrm>
          <a:prstGeom prst="rect">
            <a:avLst/>
          </a:prstGeom>
        </p:spPr>
      </p:pic>
      <p:sp>
        <p:nvSpPr>
          <p:cNvPr id="20" name="TextBox 19">
            <a:extLst>
              <a:ext uri="{FF2B5EF4-FFF2-40B4-BE49-F238E27FC236}">
                <a16:creationId xmlns:a16="http://schemas.microsoft.com/office/drawing/2014/main" id="{27628F3B-4EFB-4C9D-A218-F38FC6CC678B}"/>
              </a:ext>
            </a:extLst>
          </p:cNvPr>
          <p:cNvSpPr txBox="1"/>
          <p:nvPr/>
        </p:nvSpPr>
        <p:spPr>
          <a:xfrm>
            <a:off x="279056" y="604741"/>
            <a:ext cx="3334246" cy="161583"/>
          </a:xfrm>
          <a:prstGeom prst="rect">
            <a:avLst/>
          </a:prstGeom>
          <a:noFill/>
        </p:spPr>
        <p:txBody>
          <a:bodyPr wrap="none" lIns="0" tIns="0" rIns="0" bIns="0" rtlCol="0">
            <a:spAutoFit/>
          </a:bodyPr>
          <a:lstStyle/>
          <a:p>
            <a:pPr>
              <a:spcBef>
                <a:spcPts val="500"/>
              </a:spcBef>
            </a:pPr>
            <a:r>
              <a:rPr lang="en-US" sz="1050" i="1" dirty="0">
                <a:solidFill>
                  <a:schemeClr val="bg1"/>
                </a:solidFill>
              </a:rPr>
              <a:t>Sneak peak of upcoming tech-focused initiatives </a:t>
            </a:r>
          </a:p>
        </p:txBody>
      </p:sp>
      <p:sp>
        <p:nvSpPr>
          <p:cNvPr id="2" name="Text Placeholder 7">
            <a:extLst>
              <a:ext uri="{FF2B5EF4-FFF2-40B4-BE49-F238E27FC236}">
                <a16:creationId xmlns:a16="http://schemas.microsoft.com/office/drawing/2014/main" id="{2EAD8EF3-36FF-4D77-8BA3-8E1A2FF35A81}"/>
              </a:ext>
            </a:extLst>
          </p:cNvPr>
          <p:cNvSpPr txBox="1">
            <a:spLocks/>
          </p:cNvSpPr>
          <p:nvPr/>
        </p:nvSpPr>
        <p:spPr bwMode="gray">
          <a:xfrm>
            <a:off x="1747342" y="1293512"/>
            <a:ext cx="3431180" cy="231154"/>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b="1" dirty="0">
                <a:solidFill>
                  <a:schemeClr val="accent5">
                    <a:lumMod val="25000"/>
                    <a:lumOff val="75000"/>
                  </a:schemeClr>
                </a:solidFill>
              </a:rPr>
              <a:t>Technical Expertise &amp; Advice</a:t>
            </a:r>
            <a:endParaRPr lang="en-US" dirty="0"/>
          </a:p>
        </p:txBody>
      </p:sp>
      <p:sp>
        <p:nvSpPr>
          <p:cNvPr id="4" name="Isosceles Triangle 3">
            <a:extLst>
              <a:ext uri="{FF2B5EF4-FFF2-40B4-BE49-F238E27FC236}">
                <a16:creationId xmlns:a16="http://schemas.microsoft.com/office/drawing/2014/main" id="{FEB8E238-3BF8-46B1-AE30-A926F76AA7BD}"/>
              </a:ext>
            </a:extLst>
          </p:cNvPr>
          <p:cNvSpPr/>
          <p:nvPr/>
        </p:nvSpPr>
        <p:spPr bwMode="gray">
          <a:xfrm rot="5400000">
            <a:off x="1957870" y="1650560"/>
            <a:ext cx="176667" cy="139689"/>
          </a:xfrm>
          <a:prstGeom prst="triangl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7">
            <a:extLst>
              <a:ext uri="{FF2B5EF4-FFF2-40B4-BE49-F238E27FC236}">
                <a16:creationId xmlns:a16="http://schemas.microsoft.com/office/drawing/2014/main" id="{242BD599-1B5A-4D23-93CF-D46E3FE6FCDB}"/>
              </a:ext>
            </a:extLst>
          </p:cNvPr>
          <p:cNvSpPr txBox="1">
            <a:spLocks/>
          </p:cNvSpPr>
          <p:nvPr/>
        </p:nvSpPr>
        <p:spPr bwMode="gray">
          <a:xfrm>
            <a:off x="1747342" y="2590433"/>
            <a:ext cx="3431180" cy="231154"/>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b="1" dirty="0">
                <a:solidFill>
                  <a:schemeClr val="accent5">
                    <a:lumMod val="25000"/>
                    <a:lumOff val="75000"/>
                  </a:schemeClr>
                </a:solidFill>
              </a:rPr>
              <a:t>Project Management Support</a:t>
            </a:r>
            <a:endParaRPr lang="en-US" dirty="0"/>
          </a:p>
        </p:txBody>
      </p:sp>
      <p:sp>
        <p:nvSpPr>
          <p:cNvPr id="6" name="Text Placeholder 7">
            <a:extLst>
              <a:ext uri="{FF2B5EF4-FFF2-40B4-BE49-F238E27FC236}">
                <a16:creationId xmlns:a16="http://schemas.microsoft.com/office/drawing/2014/main" id="{C6D67B92-78C5-4762-95CA-D0702FE240A3}"/>
              </a:ext>
            </a:extLst>
          </p:cNvPr>
          <p:cNvSpPr txBox="1">
            <a:spLocks/>
          </p:cNvSpPr>
          <p:nvPr/>
        </p:nvSpPr>
        <p:spPr bwMode="gray">
          <a:xfrm>
            <a:off x="2206129" y="3792672"/>
            <a:ext cx="3431180" cy="403187"/>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200" b="1" dirty="0"/>
              <a:t>Vendor Management Roundtable: </a:t>
            </a:r>
            <a:r>
              <a:rPr lang="en-US" sz="1100" dirty="0"/>
              <a:t>Partnership Strategies for K-12 CTOs and CIOs</a:t>
            </a:r>
            <a:endParaRPr lang="en-US" dirty="0"/>
          </a:p>
        </p:txBody>
      </p:sp>
      <p:sp>
        <p:nvSpPr>
          <p:cNvPr id="7" name="Isosceles Triangle 6">
            <a:extLst>
              <a:ext uri="{FF2B5EF4-FFF2-40B4-BE49-F238E27FC236}">
                <a16:creationId xmlns:a16="http://schemas.microsoft.com/office/drawing/2014/main" id="{1E25E79F-095A-4C4D-B694-FBC9DA9D66F2}"/>
              </a:ext>
            </a:extLst>
          </p:cNvPr>
          <p:cNvSpPr/>
          <p:nvPr/>
        </p:nvSpPr>
        <p:spPr bwMode="gray">
          <a:xfrm rot="5400000">
            <a:off x="1957869" y="2993425"/>
            <a:ext cx="176667" cy="139689"/>
          </a:xfrm>
          <a:prstGeom prst="triangl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Isosceles Triangle 7">
            <a:extLst>
              <a:ext uri="{FF2B5EF4-FFF2-40B4-BE49-F238E27FC236}">
                <a16:creationId xmlns:a16="http://schemas.microsoft.com/office/drawing/2014/main" id="{FF34D787-B34B-46B9-AD4A-E20C3DA6D909}"/>
              </a:ext>
            </a:extLst>
          </p:cNvPr>
          <p:cNvSpPr/>
          <p:nvPr/>
        </p:nvSpPr>
        <p:spPr bwMode="gray">
          <a:xfrm rot="5400000">
            <a:off x="1957869" y="3819742"/>
            <a:ext cx="176667" cy="139689"/>
          </a:xfrm>
          <a:prstGeom prst="triangl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251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79FD7-83A1-4A58-BA8B-82C03529B26D}"/>
              </a:ext>
            </a:extLst>
          </p:cNvPr>
          <p:cNvSpPr>
            <a:spLocks noGrp="1"/>
          </p:cNvSpPr>
          <p:nvPr>
            <p:ph type="title"/>
          </p:nvPr>
        </p:nvSpPr>
        <p:spPr/>
        <p:txBody>
          <a:bodyPr/>
          <a:lstStyle/>
          <a:p>
            <a:r>
              <a:rPr lang="en-US" dirty="0"/>
              <a:t>Please Use the Chat Feature Today!</a:t>
            </a:r>
          </a:p>
        </p:txBody>
      </p:sp>
      <p:sp>
        <p:nvSpPr>
          <p:cNvPr id="11" name="Text Placeholder 10">
            <a:extLst>
              <a:ext uri="{FF2B5EF4-FFF2-40B4-BE49-F238E27FC236}">
                <a16:creationId xmlns:a16="http://schemas.microsoft.com/office/drawing/2014/main" id="{6E09CCB5-65E9-4AF8-BF83-E9B2789E7D46}"/>
              </a:ext>
            </a:extLst>
          </p:cNvPr>
          <p:cNvSpPr>
            <a:spLocks noGrp="1"/>
          </p:cNvSpPr>
          <p:nvPr>
            <p:ph type="body" sz="quarter" idx="19"/>
          </p:nvPr>
        </p:nvSpPr>
        <p:spPr/>
        <p:txBody>
          <a:bodyPr/>
          <a:lstStyle/>
          <a:p>
            <a:endParaRPr lang="en-US" dirty="0"/>
          </a:p>
        </p:txBody>
      </p:sp>
      <p:sp>
        <p:nvSpPr>
          <p:cNvPr id="10" name="Text Placeholder 9">
            <a:extLst>
              <a:ext uri="{FF2B5EF4-FFF2-40B4-BE49-F238E27FC236}">
                <a16:creationId xmlns:a16="http://schemas.microsoft.com/office/drawing/2014/main" id="{926186F0-CC71-4B92-A04C-1E7A61328296}"/>
              </a:ext>
            </a:extLst>
          </p:cNvPr>
          <p:cNvSpPr>
            <a:spLocks noGrp="1"/>
          </p:cNvSpPr>
          <p:nvPr>
            <p:ph type="body" sz="quarter" idx="18"/>
          </p:nvPr>
        </p:nvSpPr>
        <p:spPr/>
        <p:txBody>
          <a:bodyPr/>
          <a:lstStyle/>
          <a:p>
            <a:endParaRPr lang="en-US"/>
          </a:p>
        </p:txBody>
      </p:sp>
      <p:grpSp>
        <p:nvGrpSpPr>
          <p:cNvPr id="12" name="Group 11">
            <a:extLst>
              <a:ext uri="{FF2B5EF4-FFF2-40B4-BE49-F238E27FC236}">
                <a16:creationId xmlns:a16="http://schemas.microsoft.com/office/drawing/2014/main" id="{6CB36835-6D27-48E9-8F6B-7DD50F7C4737}"/>
              </a:ext>
            </a:extLst>
          </p:cNvPr>
          <p:cNvGrpSpPr/>
          <p:nvPr/>
        </p:nvGrpSpPr>
        <p:grpSpPr>
          <a:xfrm>
            <a:off x="675961" y="1173012"/>
            <a:ext cx="5048877" cy="1582349"/>
            <a:chOff x="673521" y="2188665"/>
            <a:chExt cx="5048877" cy="1582349"/>
          </a:xfrm>
        </p:grpSpPr>
        <p:sp>
          <p:nvSpPr>
            <p:cNvPr id="7" name="Rectangle 6">
              <a:extLst>
                <a:ext uri="{FF2B5EF4-FFF2-40B4-BE49-F238E27FC236}">
                  <a16:creationId xmlns:a16="http://schemas.microsoft.com/office/drawing/2014/main" id="{E656B55F-F082-4586-8729-649F2C3CDF75}"/>
                </a:ext>
              </a:extLst>
            </p:cNvPr>
            <p:cNvSpPr/>
            <p:nvPr/>
          </p:nvSpPr>
          <p:spPr bwMode="gray">
            <a:xfrm>
              <a:off x="2456858" y="2534979"/>
              <a:ext cx="1487083" cy="1236035"/>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DAD81690-EEDE-4C45-AE7A-B0B03D56EAC7}"/>
                </a:ext>
              </a:extLst>
            </p:cNvPr>
            <p:cNvSpPr/>
            <p:nvPr/>
          </p:nvSpPr>
          <p:spPr bwMode="gray">
            <a:xfrm>
              <a:off x="4212231" y="2534981"/>
              <a:ext cx="1487083" cy="1236033"/>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2D35F4D-A88C-41DF-8614-B0342657AC6E}"/>
                </a:ext>
              </a:extLst>
            </p:cNvPr>
            <p:cNvSpPr/>
            <p:nvPr/>
          </p:nvSpPr>
          <p:spPr bwMode="gray">
            <a:xfrm>
              <a:off x="673521" y="2534978"/>
              <a:ext cx="1487083" cy="1236036"/>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sp>
          <p:nvSpPr>
            <p:cNvPr id="27" name="Text Placeholder 12">
              <a:extLst>
                <a:ext uri="{FF2B5EF4-FFF2-40B4-BE49-F238E27FC236}">
                  <a16:creationId xmlns:a16="http://schemas.microsoft.com/office/drawing/2014/main" id="{34487E21-551E-4B6B-A85B-2659EDBE77D9}"/>
                </a:ext>
              </a:extLst>
            </p:cNvPr>
            <p:cNvSpPr txBox="1">
              <a:spLocks/>
            </p:cNvSpPr>
            <p:nvPr/>
          </p:nvSpPr>
          <p:spPr bwMode="gray">
            <a:xfrm>
              <a:off x="867131" y="2741137"/>
              <a:ext cx="1124701" cy="69249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300"/>
                </a:spcBef>
                <a:spcAft>
                  <a:spcPts val="0"/>
                </a:spcAft>
                <a:buClr>
                  <a:srgbClr val="333E48"/>
                </a:buClr>
                <a:buSzTx/>
                <a:buFont typeface="Arial"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What questions are you tackling that would benefit from additional research?</a:t>
              </a:r>
            </a:p>
          </p:txBody>
        </p:sp>
        <p:sp>
          <p:nvSpPr>
            <p:cNvPr id="29" name="Text Placeholder 12">
              <a:extLst>
                <a:ext uri="{FF2B5EF4-FFF2-40B4-BE49-F238E27FC236}">
                  <a16:creationId xmlns:a16="http://schemas.microsoft.com/office/drawing/2014/main" id="{10DD5BA2-3394-428A-B4E1-8787580E82DE}"/>
                </a:ext>
              </a:extLst>
            </p:cNvPr>
            <p:cNvSpPr txBox="1">
              <a:spLocks/>
            </p:cNvSpPr>
            <p:nvPr/>
          </p:nvSpPr>
          <p:spPr bwMode="gray">
            <a:xfrm>
              <a:off x="2653493" y="2741137"/>
              <a:ext cx="1145874" cy="83099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300"/>
                </a:spcBef>
                <a:spcAft>
                  <a:spcPts val="0"/>
                </a:spcAft>
                <a:buClr>
                  <a:srgbClr val="333E48"/>
                </a:buClr>
                <a:buSzTx/>
                <a:buFont typeface="Arial"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Share your successes to help other districts better serve their students and communities</a:t>
              </a:r>
            </a:p>
          </p:txBody>
        </p:sp>
        <p:sp>
          <p:nvSpPr>
            <p:cNvPr id="30" name="Text Placeholder 12">
              <a:extLst>
                <a:ext uri="{FF2B5EF4-FFF2-40B4-BE49-F238E27FC236}">
                  <a16:creationId xmlns:a16="http://schemas.microsoft.com/office/drawing/2014/main" id="{F78A8E62-B359-497C-8BF8-CC7B3163F39A}"/>
                </a:ext>
              </a:extLst>
            </p:cNvPr>
            <p:cNvSpPr txBox="1">
              <a:spLocks/>
            </p:cNvSpPr>
            <p:nvPr/>
          </p:nvSpPr>
          <p:spPr bwMode="gray">
            <a:xfrm>
              <a:off x="4380464" y="2743999"/>
              <a:ext cx="1153204" cy="69249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marR="0" lvl="0" indent="0" algn="l" defTabSz="1018879" rtl="0" eaLnBrk="1" fontAlgn="auto" latinLnBrk="0" hangingPunct="1">
                <a:lnSpc>
                  <a:spcPct val="100000"/>
                </a:lnSpc>
                <a:spcBef>
                  <a:spcPts val="300"/>
                </a:spcBef>
                <a:spcAft>
                  <a:spcPts val="0"/>
                </a:spcAft>
                <a:buClr>
                  <a:srgbClr val="333E48"/>
                </a:buClr>
                <a:buSzTx/>
                <a:buFont typeface="Arial" pitchFamily="34" charset="0"/>
                <a:buNone/>
                <a:tabLst/>
                <a:defRPr/>
              </a:pPr>
              <a:r>
                <a:rPr kumimoji="0" lang="en-US" sz="900" b="0" i="0" u="none" strike="noStrike" kern="1200" cap="none" spc="0" normalizeH="0" baseline="0" noProof="0" dirty="0">
                  <a:ln>
                    <a:noFill/>
                  </a:ln>
                  <a:solidFill>
                    <a:srgbClr val="FFFFFF"/>
                  </a:solidFill>
                  <a:effectLst/>
                  <a:uLnTx/>
                  <a:uFillTx/>
                  <a:latin typeface="Verdana"/>
                  <a:ea typeface="+mn-ea"/>
                  <a:cs typeface="+mn-cs"/>
                </a:rPr>
                <a:t>Partners: Schedule a consultative conversation through your dedicated advisor</a:t>
              </a:r>
            </a:p>
          </p:txBody>
        </p:sp>
        <p:pic>
          <p:nvPicPr>
            <p:cNvPr id="32" name="Picture 31">
              <a:extLst>
                <a:ext uri="{FF2B5EF4-FFF2-40B4-BE49-F238E27FC236}">
                  <a16:creationId xmlns:a16="http://schemas.microsoft.com/office/drawing/2014/main" id="{C8FB0A7E-454F-4D95-893D-764D9B2F94C5}"/>
                </a:ext>
              </a:extLst>
            </p:cNvPr>
            <p:cNvPicPr>
              <a:picLocks noChangeAspect="1"/>
            </p:cNvPicPr>
            <p:nvPr/>
          </p:nvPicPr>
          <p:blipFill>
            <a:blip r:embed="rId2">
              <a:duotone>
                <a:schemeClr val="bg2">
                  <a:shade val="45000"/>
                  <a:satMod val="135000"/>
                </a:schemeClr>
                <a:prstClr val="white"/>
              </a:duotone>
            </a:blip>
            <a:stretch>
              <a:fillRect/>
            </a:stretch>
          </p:blipFill>
          <p:spPr>
            <a:xfrm>
              <a:off x="678754" y="2208875"/>
              <a:ext cx="234771" cy="234771"/>
            </a:xfrm>
            <a:prstGeom prst="rect">
              <a:avLst/>
            </a:prstGeom>
            <a:noFill/>
          </p:spPr>
        </p:pic>
        <p:pic>
          <p:nvPicPr>
            <p:cNvPr id="33" name="Picture 32">
              <a:extLst>
                <a:ext uri="{FF2B5EF4-FFF2-40B4-BE49-F238E27FC236}">
                  <a16:creationId xmlns:a16="http://schemas.microsoft.com/office/drawing/2014/main" id="{D69FD25D-AD0D-4F4D-B1B7-33E01FF0DAEE}"/>
                </a:ext>
              </a:extLst>
            </p:cNvPr>
            <p:cNvPicPr>
              <a:picLocks noChangeAspect="1"/>
            </p:cNvPicPr>
            <p:nvPr/>
          </p:nvPicPr>
          <p:blipFill>
            <a:blip r:embed="rId3">
              <a:duotone>
                <a:schemeClr val="bg2">
                  <a:shade val="45000"/>
                  <a:satMod val="135000"/>
                </a:schemeClr>
                <a:prstClr val="white"/>
              </a:duotone>
            </a:blip>
            <a:stretch>
              <a:fillRect/>
            </a:stretch>
          </p:blipFill>
          <p:spPr>
            <a:xfrm>
              <a:off x="2446009" y="2227505"/>
              <a:ext cx="132724" cy="239863"/>
            </a:xfrm>
            <a:prstGeom prst="rect">
              <a:avLst/>
            </a:prstGeom>
            <a:noFill/>
          </p:spPr>
        </p:pic>
        <p:pic>
          <p:nvPicPr>
            <p:cNvPr id="34" name="Picture 33">
              <a:extLst>
                <a:ext uri="{FF2B5EF4-FFF2-40B4-BE49-F238E27FC236}">
                  <a16:creationId xmlns:a16="http://schemas.microsoft.com/office/drawing/2014/main" id="{F07BA1AB-F8C7-45AC-955C-89397A1AFE66}"/>
                </a:ext>
              </a:extLst>
            </p:cNvPr>
            <p:cNvPicPr>
              <a:picLocks noChangeAspect="1"/>
            </p:cNvPicPr>
            <p:nvPr/>
          </p:nvPicPr>
          <p:blipFill>
            <a:blip r:embed="rId4">
              <a:duotone>
                <a:schemeClr val="bg2">
                  <a:shade val="45000"/>
                  <a:satMod val="135000"/>
                </a:schemeClr>
                <a:prstClr val="white"/>
              </a:duotone>
            </a:blip>
            <a:stretch>
              <a:fillRect/>
            </a:stretch>
          </p:blipFill>
          <p:spPr>
            <a:xfrm>
              <a:off x="4176639" y="2218983"/>
              <a:ext cx="203825" cy="214553"/>
            </a:xfrm>
            <a:prstGeom prst="rect">
              <a:avLst/>
            </a:prstGeom>
            <a:noFill/>
          </p:spPr>
        </p:pic>
        <p:sp>
          <p:nvSpPr>
            <p:cNvPr id="35" name="Text Placeholder 5">
              <a:extLst>
                <a:ext uri="{FF2B5EF4-FFF2-40B4-BE49-F238E27FC236}">
                  <a16:creationId xmlns:a16="http://schemas.microsoft.com/office/drawing/2014/main" id="{ED72A9FD-CB48-4A7F-8B6C-75C44AC18CC0}"/>
                </a:ext>
              </a:extLst>
            </p:cNvPr>
            <p:cNvSpPr txBox="1">
              <a:spLocks/>
            </p:cNvSpPr>
            <p:nvPr/>
          </p:nvSpPr>
          <p:spPr bwMode="gray">
            <a:xfrm>
              <a:off x="1032973" y="2194011"/>
              <a:ext cx="1293588"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Verdana" panose="020B0604030504040204" pitchFamily="34" charset="0"/>
                <a:buNone/>
                <a:tabLst/>
                <a:defRPr/>
              </a:pPr>
              <a:r>
                <a:rPr kumimoji="0" lang="en-US" sz="900" b="1" i="1" u="none" strike="noStrike" kern="1200" cap="none" spc="0" normalizeH="0" baseline="0" noProof="0" dirty="0">
                  <a:ln>
                    <a:noFill/>
                  </a:ln>
                  <a:solidFill>
                    <a:srgbClr val="FFFFFF"/>
                  </a:solidFill>
                  <a:effectLst/>
                  <a:uLnTx/>
                  <a:uFillTx/>
                  <a:latin typeface="Verdana"/>
                  <a:ea typeface="Verdana" panose="020B0604030504040204" pitchFamily="34" charset="0"/>
                </a:rPr>
                <a:t>Specific    Questions</a:t>
              </a:r>
            </a:p>
          </p:txBody>
        </p:sp>
        <p:sp>
          <p:nvSpPr>
            <p:cNvPr id="36" name="Text Placeholder 5">
              <a:extLst>
                <a:ext uri="{FF2B5EF4-FFF2-40B4-BE49-F238E27FC236}">
                  <a16:creationId xmlns:a16="http://schemas.microsoft.com/office/drawing/2014/main" id="{959937FB-B331-4C8B-92CB-70252E1EAE84}"/>
                </a:ext>
              </a:extLst>
            </p:cNvPr>
            <p:cNvSpPr txBox="1">
              <a:spLocks/>
            </p:cNvSpPr>
            <p:nvPr/>
          </p:nvSpPr>
          <p:spPr bwMode="gray">
            <a:xfrm>
              <a:off x="2679746" y="2188665"/>
              <a:ext cx="1293588"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Verdana" panose="020B0604030504040204" pitchFamily="34" charset="0"/>
                <a:buNone/>
                <a:tabLst/>
                <a:defRPr/>
              </a:pPr>
              <a:r>
                <a:rPr kumimoji="0" lang="en-US" sz="900" b="1" i="1" u="none" strike="noStrike" kern="1200" cap="none" spc="0" normalizeH="0" baseline="0" noProof="0" dirty="0">
                  <a:ln>
                    <a:noFill/>
                  </a:ln>
                  <a:solidFill>
                    <a:srgbClr val="FFFFFF"/>
                  </a:solidFill>
                  <a:effectLst/>
                  <a:uLnTx/>
                  <a:uFillTx/>
                  <a:latin typeface="Verdana"/>
                  <a:ea typeface="Verdana" panose="020B0604030504040204" pitchFamily="34" charset="0"/>
                </a:rPr>
                <a:t>Data, Resources, Best Practice Leads</a:t>
              </a:r>
            </a:p>
          </p:txBody>
        </p:sp>
        <p:sp>
          <p:nvSpPr>
            <p:cNvPr id="37" name="Text Placeholder 5">
              <a:extLst>
                <a:ext uri="{FF2B5EF4-FFF2-40B4-BE49-F238E27FC236}">
                  <a16:creationId xmlns:a16="http://schemas.microsoft.com/office/drawing/2014/main" id="{16C1C082-B4D9-4314-8B0D-02E5AEFB83B3}"/>
                </a:ext>
              </a:extLst>
            </p:cNvPr>
            <p:cNvSpPr txBox="1">
              <a:spLocks/>
            </p:cNvSpPr>
            <p:nvPr/>
          </p:nvSpPr>
          <p:spPr bwMode="gray">
            <a:xfrm>
              <a:off x="4428811" y="2196281"/>
              <a:ext cx="1293587"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Verdana" panose="020B0604030504040204" pitchFamily="34" charset="0"/>
                <a:buNone/>
                <a:tabLst/>
                <a:defRPr/>
              </a:pPr>
              <a:r>
                <a:rPr kumimoji="0" lang="en-US" sz="900" b="1" i="1" u="none" strike="noStrike" kern="1200" cap="none" spc="0" normalizeH="0" baseline="0" noProof="0" dirty="0">
                  <a:ln>
                    <a:noFill/>
                  </a:ln>
                  <a:solidFill>
                    <a:srgbClr val="FFFFFF"/>
                  </a:solidFill>
                  <a:effectLst/>
                  <a:uLnTx/>
                  <a:uFillTx/>
                  <a:latin typeface="Verdana"/>
                  <a:ea typeface="Verdana" panose="020B0604030504040204" pitchFamily="34" charset="0"/>
                </a:rPr>
                <a:t>Request to Speak With an EAB Expert</a:t>
              </a:r>
            </a:p>
          </p:txBody>
        </p:sp>
      </p:grpSp>
      <p:grpSp>
        <p:nvGrpSpPr>
          <p:cNvPr id="2" name="Group 1">
            <a:extLst>
              <a:ext uri="{FF2B5EF4-FFF2-40B4-BE49-F238E27FC236}">
                <a16:creationId xmlns:a16="http://schemas.microsoft.com/office/drawing/2014/main" id="{01D84955-2BFB-4E64-B996-DE6F9CE280D6}"/>
              </a:ext>
            </a:extLst>
          </p:cNvPr>
          <p:cNvGrpSpPr/>
          <p:nvPr/>
        </p:nvGrpSpPr>
        <p:grpSpPr>
          <a:xfrm>
            <a:off x="1313551" y="3033395"/>
            <a:ext cx="3773697" cy="444208"/>
            <a:chOff x="1398728" y="3393541"/>
            <a:chExt cx="3773697" cy="444208"/>
          </a:xfrm>
        </p:grpSpPr>
        <p:sp>
          <p:nvSpPr>
            <p:cNvPr id="15" name="Rectangle 14">
              <a:extLst>
                <a:ext uri="{FF2B5EF4-FFF2-40B4-BE49-F238E27FC236}">
                  <a16:creationId xmlns:a16="http://schemas.microsoft.com/office/drawing/2014/main" id="{F67B1467-36C5-4083-83B7-60588E6BD70D}"/>
                </a:ext>
              </a:extLst>
            </p:cNvPr>
            <p:cNvSpPr/>
            <p:nvPr/>
          </p:nvSpPr>
          <p:spPr bwMode="gray">
            <a:xfrm>
              <a:off x="1398728" y="3520756"/>
              <a:ext cx="3773697" cy="3169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r>
                <a:rPr kumimoji="0" lang="en-US" sz="1058" b="0" i="0" u="none" strike="noStrike" kern="1200" cap="none" spc="0" normalizeH="0" baseline="0" noProof="0" dirty="0">
                  <a:ln>
                    <a:noFill/>
                  </a:ln>
                  <a:solidFill>
                    <a:srgbClr val="FFFFFF"/>
                  </a:solidFill>
                  <a:effectLst/>
                  <a:uLnTx/>
                  <a:uFillTx/>
                  <a:latin typeface="Verdana"/>
                  <a:ea typeface="+mn-ea"/>
                  <a:cs typeface="+mn-cs"/>
                </a:rPr>
                <a:t>Find the Chat Button at the bottom of your screen</a:t>
              </a:r>
            </a:p>
          </p:txBody>
        </p:sp>
        <p:sp>
          <p:nvSpPr>
            <p:cNvPr id="16" name="Isosceles Triangle 15">
              <a:extLst>
                <a:ext uri="{FF2B5EF4-FFF2-40B4-BE49-F238E27FC236}">
                  <a16:creationId xmlns:a16="http://schemas.microsoft.com/office/drawing/2014/main" id="{873493F7-BBDA-4962-A1EC-B5F4E3EE9B4C}"/>
                </a:ext>
              </a:extLst>
            </p:cNvPr>
            <p:cNvSpPr/>
            <p:nvPr/>
          </p:nvSpPr>
          <p:spPr bwMode="gray">
            <a:xfrm rot="10800000">
              <a:off x="3180528" y="3393541"/>
              <a:ext cx="210096" cy="159343"/>
            </a:xfrm>
            <a:prstGeom prst="triangl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grpSp>
      <p:pic>
        <p:nvPicPr>
          <p:cNvPr id="31" name="Picture 30">
            <a:extLst>
              <a:ext uri="{FF2B5EF4-FFF2-40B4-BE49-F238E27FC236}">
                <a16:creationId xmlns:a16="http://schemas.microsoft.com/office/drawing/2014/main" id="{A8D33A09-15E9-4FC6-ACDF-80185EDFB815}"/>
              </a:ext>
            </a:extLst>
          </p:cNvPr>
          <p:cNvPicPr>
            <a:picLocks noChangeAspect="1"/>
          </p:cNvPicPr>
          <p:nvPr/>
        </p:nvPicPr>
        <p:blipFill>
          <a:blip r:embed="rId5">
            <a:duotone>
              <a:schemeClr val="bg2">
                <a:shade val="45000"/>
                <a:satMod val="135000"/>
              </a:schemeClr>
              <a:prstClr val="white"/>
            </a:duotone>
          </a:blip>
          <a:stretch>
            <a:fillRect/>
          </a:stretch>
        </p:blipFill>
        <p:spPr>
          <a:xfrm>
            <a:off x="987994" y="3113067"/>
            <a:ext cx="446469" cy="316993"/>
          </a:xfrm>
          <a:prstGeom prst="rect">
            <a:avLst/>
          </a:prstGeom>
          <a:solidFill>
            <a:schemeClr val="accent5"/>
          </a:solidFill>
        </p:spPr>
      </p:pic>
    </p:spTree>
    <p:extLst>
      <p:ext uri="{BB962C8B-B14F-4D97-AF65-F5344CB8AC3E}">
        <p14:creationId xmlns:p14="http://schemas.microsoft.com/office/powerpoint/2010/main" val="244253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District Leadership Forum</a:t>
            </a:r>
          </a:p>
        </p:txBody>
      </p:sp>
      <p:sp>
        <p:nvSpPr>
          <p:cNvPr id="42" name="Text Placeholder 3">
            <a:extLst>
              <a:ext uri="{FF2B5EF4-FFF2-40B4-BE49-F238E27FC236}">
                <a16:creationId xmlns:a16="http://schemas.microsoft.com/office/drawing/2014/main" id="{F3340B89-31B1-4574-B1E3-38DFA97CAB69}"/>
              </a:ext>
            </a:extLst>
          </p:cNvPr>
          <p:cNvSpPr txBox="1">
            <a:spLocks/>
          </p:cNvSpPr>
          <p:nvPr/>
        </p:nvSpPr>
        <p:spPr bwMode="gray">
          <a:xfrm>
            <a:off x="280195" y="672722"/>
            <a:ext cx="5842794" cy="169277"/>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100" dirty="0"/>
              <a:t>Comprehensive Support for Superintendents and District Leadership Teams</a:t>
            </a:r>
          </a:p>
        </p:txBody>
      </p:sp>
      <p:sp>
        <p:nvSpPr>
          <p:cNvPr id="34" name="Rectangle: Rounded Corners 33">
            <a:extLst>
              <a:ext uri="{FF2B5EF4-FFF2-40B4-BE49-F238E27FC236}">
                <a16:creationId xmlns:a16="http://schemas.microsoft.com/office/drawing/2014/main" id="{057BA7BE-FDDE-425E-BBA9-E75D57E6F10B}"/>
              </a:ext>
            </a:extLst>
          </p:cNvPr>
          <p:cNvSpPr/>
          <p:nvPr/>
        </p:nvSpPr>
        <p:spPr bwMode="gray">
          <a:xfrm>
            <a:off x="281351" y="3367295"/>
            <a:ext cx="2583385" cy="213848"/>
          </a:xfrm>
          <a:prstGeom prst="roundRect">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a:extLst>
              <a:ext uri="{FF2B5EF4-FFF2-40B4-BE49-F238E27FC236}">
                <a16:creationId xmlns:a16="http://schemas.microsoft.com/office/drawing/2014/main" id="{ACE9524B-7FBB-4FB5-B3F4-6CB65FA6D760}"/>
              </a:ext>
            </a:extLst>
          </p:cNvPr>
          <p:cNvSpPr/>
          <p:nvPr/>
        </p:nvSpPr>
        <p:spPr bwMode="gray">
          <a:xfrm>
            <a:off x="281352" y="3557570"/>
            <a:ext cx="5841637" cy="85505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Isosceles Triangle 43">
            <a:extLst>
              <a:ext uri="{FF2B5EF4-FFF2-40B4-BE49-F238E27FC236}">
                <a16:creationId xmlns:a16="http://schemas.microsoft.com/office/drawing/2014/main" id="{08BDDD02-90BC-4A18-B804-ED356109D9FA}"/>
              </a:ext>
            </a:extLst>
          </p:cNvPr>
          <p:cNvSpPr/>
          <p:nvPr/>
        </p:nvSpPr>
        <p:spPr bwMode="gray">
          <a:xfrm rot="10800000">
            <a:off x="3038172" y="3391512"/>
            <a:ext cx="324455" cy="232474"/>
          </a:xfrm>
          <a:prstGeom prst="triangle">
            <a:avLst/>
          </a:prstGeom>
          <a:solidFill>
            <a:schemeClr val="tx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TextBox 44">
            <a:extLst>
              <a:ext uri="{FF2B5EF4-FFF2-40B4-BE49-F238E27FC236}">
                <a16:creationId xmlns:a16="http://schemas.microsoft.com/office/drawing/2014/main" id="{4D3F97C9-AEC9-4819-A45F-13B8CCB60C2C}"/>
              </a:ext>
            </a:extLst>
          </p:cNvPr>
          <p:cNvSpPr txBox="1"/>
          <p:nvPr/>
        </p:nvSpPr>
        <p:spPr>
          <a:xfrm>
            <a:off x="957880" y="3789135"/>
            <a:ext cx="1261120" cy="415498"/>
          </a:xfrm>
          <a:prstGeom prst="rect">
            <a:avLst/>
          </a:prstGeom>
          <a:noFill/>
        </p:spPr>
        <p:txBody>
          <a:bodyPr wrap="square" lIns="0" tIns="0" rIns="0" bIns="0" rtlCol="0">
            <a:spAutoFit/>
          </a:bodyPr>
          <a:lstStyle/>
          <a:p>
            <a:pPr>
              <a:spcBef>
                <a:spcPts val="500"/>
              </a:spcBef>
            </a:pPr>
            <a:r>
              <a:rPr lang="en-US" sz="900" b="1" dirty="0">
                <a:solidFill>
                  <a:srgbClr val="FFFFFF"/>
                </a:solidFill>
              </a:rPr>
              <a:t>Consultative Decision Support and Guidance</a:t>
            </a:r>
          </a:p>
        </p:txBody>
      </p:sp>
      <p:sp>
        <p:nvSpPr>
          <p:cNvPr id="46" name="TextBox 45">
            <a:extLst>
              <a:ext uri="{FF2B5EF4-FFF2-40B4-BE49-F238E27FC236}">
                <a16:creationId xmlns:a16="http://schemas.microsoft.com/office/drawing/2014/main" id="{DD4BBEF7-066B-4A15-B20D-52F3115B0D66}"/>
              </a:ext>
            </a:extLst>
          </p:cNvPr>
          <p:cNvSpPr txBox="1"/>
          <p:nvPr/>
        </p:nvSpPr>
        <p:spPr>
          <a:xfrm>
            <a:off x="2664607" y="3789136"/>
            <a:ext cx="1435520" cy="415498"/>
          </a:xfrm>
          <a:prstGeom prst="rect">
            <a:avLst/>
          </a:prstGeom>
          <a:noFill/>
        </p:spPr>
        <p:txBody>
          <a:bodyPr wrap="square" lIns="0" tIns="0" rIns="0" bIns="0" rtlCol="0">
            <a:spAutoFit/>
          </a:bodyPr>
          <a:lstStyle/>
          <a:p>
            <a:pPr algn="ctr">
              <a:spcBef>
                <a:spcPts val="500"/>
              </a:spcBef>
            </a:pPr>
            <a:r>
              <a:rPr lang="en-US" sz="900" b="1" dirty="0">
                <a:solidFill>
                  <a:srgbClr val="FFFFFF"/>
                </a:solidFill>
              </a:rPr>
              <a:t>Executive Roundtables and Workshops</a:t>
            </a:r>
          </a:p>
        </p:txBody>
      </p:sp>
      <p:sp>
        <p:nvSpPr>
          <p:cNvPr id="47" name="TextBox 46">
            <a:extLst>
              <a:ext uri="{FF2B5EF4-FFF2-40B4-BE49-F238E27FC236}">
                <a16:creationId xmlns:a16="http://schemas.microsoft.com/office/drawing/2014/main" id="{527AFF9A-8DDE-4D09-8BA0-15FCEF9B283E}"/>
              </a:ext>
            </a:extLst>
          </p:cNvPr>
          <p:cNvSpPr txBox="1"/>
          <p:nvPr/>
        </p:nvSpPr>
        <p:spPr>
          <a:xfrm>
            <a:off x="4642709" y="3792129"/>
            <a:ext cx="1306197" cy="415498"/>
          </a:xfrm>
          <a:prstGeom prst="rect">
            <a:avLst/>
          </a:prstGeom>
          <a:noFill/>
        </p:spPr>
        <p:txBody>
          <a:bodyPr wrap="square" lIns="0" tIns="0" rIns="0" bIns="0" rtlCol="0">
            <a:spAutoFit/>
          </a:bodyPr>
          <a:lstStyle/>
          <a:p>
            <a:pPr algn="r">
              <a:spcBef>
                <a:spcPts val="500"/>
              </a:spcBef>
            </a:pPr>
            <a:r>
              <a:rPr lang="en-US" sz="900" b="1" dirty="0">
                <a:solidFill>
                  <a:srgbClr val="FFFFFF"/>
                </a:solidFill>
              </a:rPr>
              <a:t>P.D. Tools and Implementation Guides</a:t>
            </a:r>
          </a:p>
        </p:txBody>
      </p:sp>
      <p:pic>
        <p:nvPicPr>
          <p:cNvPr id="48" name="Picture 47">
            <a:extLst>
              <a:ext uri="{FF2B5EF4-FFF2-40B4-BE49-F238E27FC236}">
                <a16:creationId xmlns:a16="http://schemas.microsoft.com/office/drawing/2014/main" id="{23569D95-8366-4309-9E0B-D2EBEF9C54FF}"/>
              </a:ext>
            </a:extLst>
          </p:cNvPr>
          <p:cNvPicPr>
            <a:picLocks noChangeAspect="1"/>
          </p:cNvPicPr>
          <p:nvPr/>
        </p:nvPicPr>
        <p:blipFill>
          <a:blip r:embed="rId4">
            <a:duotone>
              <a:schemeClr val="bg2">
                <a:shade val="45000"/>
                <a:satMod val="135000"/>
              </a:schemeClr>
              <a:prstClr val="white"/>
            </a:duotone>
          </a:blip>
          <a:stretch>
            <a:fillRect/>
          </a:stretch>
        </p:blipFill>
        <p:spPr>
          <a:xfrm>
            <a:off x="4477121" y="3838409"/>
            <a:ext cx="331176" cy="328968"/>
          </a:xfrm>
          <a:prstGeom prst="rect">
            <a:avLst/>
          </a:prstGeom>
        </p:spPr>
      </p:pic>
      <p:pic>
        <p:nvPicPr>
          <p:cNvPr id="49" name="Picture 48">
            <a:extLst>
              <a:ext uri="{FF2B5EF4-FFF2-40B4-BE49-F238E27FC236}">
                <a16:creationId xmlns:a16="http://schemas.microsoft.com/office/drawing/2014/main" id="{7C9B309D-E764-48F7-8CFD-F49DFD18606C}"/>
              </a:ext>
            </a:extLst>
          </p:cNvPr>
          <p:cNvPicPr>
            <a:picLocks noChangeAspect="1"/>
          </p:cNvPicPr>
          <p:nvPr/>
        </p:nvPicPr>
        <p:blipFill>
          <a:blip r:embed="rId5">
            <a:duotone>
              <a:schemeClr val="bg2">
                <a:shade val="45000"/>
                <a:satMod val="135000"/>
              </a:schemeClr>
              <a:prstClr val="white"/>
            </a:duotone>
          </a:blip>
          <a:stretch>
            <a:fillRect/>
          </a:stretch>
        </p:blipFill>
        <p:spPr>
          <a:xfrm>
            <a:off x="2372088" y="3789136"/>
            <a:ext cx="374086" cy="415497"/>
          </a:xfrm>
          <a:prstGeom prst="rect">
            <a:avLst/>
          </a:prstGeom>
        </p:spPr>
      </p:pic>
      <p:pic>
        <p:nvPicPr>
          <p:cNvPr id="50" name="Picture 49">
            <a:extLst>
              <a:ext uri="{FF2B5EF4-FFF2-40B4-BE49-F238E27FC236}">
                <a16:creationId xmlns:a16="http://schemas.microsoft.com/office/drawing/2014/main" id="{C6F8129B-374B-494A-A6AC-345EB176D397}"/>
              </a:ext>
            </a:extLst>
          </p:cNvPr>
          <p:cNvPicPr>
            <a:picLocks noChangeAspect="1"/>
          </p:cNvPicPr>
          <p:nvPr/>
        </p:nvPicPr>
        <p:blipFill>
          <a:blip r:embed="rId6">
            <a:duotone>
              <a:schemeClr val="bg2">
                <a:shade val="45000"/>
                <a:satMod val="135000"/>
              </a:schemeClr>
              <a:prstClr val="white"/>
            </a:duotone>
          </a:blip>
          <a:stretch>
            <a:fillRect/>
          </a:stretch>
        </p:blipFill>
        <p:spPr>
          <a:xfrm>
            <a:off x="458787" y="3789134"/>
            <a:ext cx="401677" cy="401677"/>
          </a:xfrm>
          <a:prstGeom prst="rect">
            <a:avLst/>
          </a:prstGeom>
        </p:spPr>
      </p:pic>
      <p:sp>
        <p:nvSpPr>
          <p:cNvPr id="51" name="TextBox 50">
            <a:extLst>
              <a:ext uri="{FF2B5EF4-FFF2-40B4-BE49-F238E27FC236}">
                <a16:creationId xmlns:a16="http://schemas.microsoft.com/office/drawing/2014/main" id="{8A06F083-02FD-4C22-AF79-9CB8E0D7DF95}"/>
              </a:ext>
            </a:extLst>
          </p:cNvPr>
          <p:cNvSpPr txBox="1"/>
          <p:nvPr/>
        </p:nvSpPr>
        <p:spPr>
          <a:xfrm>
            <a:off x="421179" y="3400443"/>
            <a:ext cx="2303728" cy="138499"/>
          </a:xfrm>
          <a:prstGeom prst="rect">
            <a:avLst/>
          </a:prstGeom>
          <a:noFill/>
        </p:spPr>
        <p:txBody>
          <a:bodyPr wrap="square" lIns="0" tIns="0" rIns="0" bIns="0" rtlCol="0">
            <a:spAutoFit/>
          </a:bodyPr>
          <a:lstStyle/>
          <a:p>
            <a:pPr algn="ctr">
              <a:spcBef>
                <a:spcPts val="500"/>
              </a:spcBef>
            </a:pPr>
            <a:r>
              <a:rPr lang="en-US" sz="900" dirty="0"/>
              <a:t>Dedicated Implementation Support</a:t>
            </a:r>
          </a:p>
        </p:txBody>
      </p:sp>
      <p:sp>
        <p:nvSpPr>
          <p:cNvPr id="5" name="TextBox 4">
            <a:extLst>
              <a:ext uri="{FF2B5EF4-FFF2-40B4-BE49-F238E27FC236}">
                <a16:creationId xmlns:a16="http://schemas.microsoft.com/office/drawing/2014/main" id="{58FFC636-682F-4B3B-9BDD-BED78D356D7A}"/>
              </a:ext>
            </a:extLst>
          </p:cNvPr>
          <p:cNvSpPr txBox="1"/>
          <p:nvPr/>
        </p:nvSpPr>
        <p:spPr bwMode="gray">
          <a:xfrm>
            <a:off x="4287506" y="2457990"/>
            <a:ext cx="1543429" cy="400110"/>
          </a:xfrm>
          <a:prstGeom prst="rect">
            <a:avLst/>
          </a:prstGeom>
          <a:solidFill>
            <a:schemeClr val="bg1"/>
          </a:solidFill>
        </p:spPr>
        <p:txBody>
          <a:bodyPr wrap="square" lIns="0" tIns="45720" rIns="0" bIns="45720" rtlCol="0">
            <a:spAutoFit/>
          </a:bodyPr>
          <a:lstStyle/>
          <a:p>
            <a:pPr algn="ctr"/>
            <a:r>
              <a:rPr lang="en-US" sz="1000" b="1" dirty="0"/>
              <a:t>Diagnostics and Benchmarking</a:t>
            </a:r>
          </a:p>
        </p:txBody>
      </p:sp>
      <p:sp>
        <p:nvSpPr>
          <p:cNvPr id="8" name="TextBox 7">
            <a:extLst>
              <a:ext uri="{FF2B5EF4-FFF2-40B4-BE49-F238E27FC236}">
                <a16:creationId xmlns:a16="http://schemas.microsoft.com/office/drawing/2014/main" id="{C00F69F2-E7A5-4C4E-8CA7-2F477EA13131}"/>
              </a:ext>
            </a:extLst>
          </p:cNvPr>
          <p:cNvSpPr txBox="1"/>
          <p:nvPr/>
        </p:nvSpPr>
        <p:spPr bwMode="gray">
          <a:xfrm>
            <a:off x="2440472" y="2457990"/>
            <a:ext cx="1614923" cy="400110"/>
          </a:xfrm>
          <a:prstGeom prst="rect">
            <a:avLst/>
          </a:prstGeom>
          <a:solidFill>
            <a:schemeClr val="bg1"/>
          </a:solidFill>
        </p:spPr>
        <p:txBody>
          <a:bodyPr wrap="square" lIns="0" tIns="45720" rIns="0" bIns="45720" rtlCol="0">
            <a:spAutoFit/>
          </a:bodyPr>
          <a:lstStyle/>
          <a:p>
            <a:pPr algn="ctr"/>
            <a:r>
              <a:rPr lang="en-US" sz="1000" b="1" dirty="0"/>
              <a:t>Tailored On-Demand Research</a:t>
            </a:r>
          </a:p>
        </p:txBody>
      </p:sp>
      <p:sp>
        <p:nvSpPr>
          <p:cNvPr id="10" name="TextBox 9">
            <a:extLst>
              <a:ext uri="{FF2B5EF4-FFF2-40B4-BE49-F238E27FC236}">
                <a16:creationId xmlns:a16="http://schemas.microsoft.com/office/drawing/2014/main" id="{67702112-EE09-4A58-8663-888D43B71A79}"/>
              </a:ext>
            </a:extLst>
          </p:cNvPr>
          <p:cNvSpPr txBox="1"/>
          <p:nvPr/>
        </p:nvSpPr>
        <p:spPr bwMode="gray">
          <a:xfrm>
            <a:off x="471001" y="2457990"/>
            <a:ext cx="1737360" cy="400110"/>
          </a:xfrm>
          <a:prstGeom prst="rect">
            <a:avLst/>
          </a:prstGeom>
          <a:solidFill>
            <a:schemeClr val="bg1"/>
          </a:solidFill>
        </p:spPr>
        <p:txBody>
          <a:bodyPr wrap="square" lIns="0" tIns="45720" rIns="0" bIns="45720" rtlCol="0">
            <a:spAutoFit/>
          </a:bodyPr>
          <a:lstStyle/>
          <a:p>
            <a:pPr algn="ctr"/>
            <a:r>
              <a:rPr lang="en-US" sz="1000" b="1" dirty="0"/>
              <a:t>National Best Practice Research</a:t>
            </a:r>
          </a:p>
        </p:txBody>
      </p:sp>
      <p:grpSp>
        <p:nvGrpSpPr>
          <p:cNvPr id="2" name="Group 1">
            <a:extLst>
              <a:ext uri="{FF2B5EF4-FFF2-40B4-BE49-F238E27FC236}">
                <a16:creationId xmlns:a16="http://schemas.microsoft.com/office/drawing/2014/main" id="{38661099-5A86-445B-8285-EEFD681E47C9}"/>
              </a:ext>
            </a:extLst>
          </p:cNvPr>
          <p:cNvGrpSpPr/>
          <p:nvPr/>
        </p:nvGrpSpPr>
        <p:grpSpPr>
          <a:xfrm>
            <a:off x="832824" y="1335946"/>
            <a:ext cx="1007227" cy="1001483"/>
            <a:chOff x="812048" y="1340998"/>
            <a:chExt cx="673647" cy="673647"/>
          </a:xfrm>
        </p:grpSpPr>
        <p:sp>
          <p:nvSpPr>
            <p:cNvPr id="9" name="Oval 8">
              <a:extLst>
                <a:ext uri="{FF2B5EF4-FFF2-40B4-BE49-F238E27FC236}">
                  <a16:creationId xmlns:a16="http://schemas.microsoft.com/office/drawing/2014/main" id="{C4C28ADB-42D6-4957-8D0F-3FF34FEB2A8C}"/>
                </a:ext>
              </a:extLst>
            </p:cNvPr>
            <p:cNvSpPr/>
            <p:nvPr/>
          </p:nvSpPr>
          <p:spPr bwMode="gray">
            <a:xfrm>
              <a:off x="812048" y="1340998"/>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12" name="Picture 11">
              <a:extLst>
                <a:ext uri="{FF2B5EF4-FFF2-40B4-BE49-F238E27FC236}">
                  <a16:creationId xmlns:a16="http://schemas.microsoft.com/office/drawing/2014/main" id="{2823D02C-C786-4639-823C-B52A9F34E934}"/>
                </a:ext>
              </a:extLst>
            </p:cNvPr>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19874" y="1509763"/>
              <a:ext cx="456266" cy="336116"/>
            </a:xfrm>
            <a:prstGeom prst="rect">
              <a:avLst/>
            </a:prstGeom>
          </p:spPr>
        </p:pic>
      </p:grpSp>
      <p:grpSp>
        <p:nvGrpSpPr>
          <p:cNvPr id="21" name="Group 20">
            <a:extLst>
              <a:ext uri="{FF2B5EF4-FFF2-40B4-BE49-F238E27FC236}">
                <a16:creationId xmlns:a16="http://schemas.microsoft.com/office/drawing/2014/main" id="{C3472AB9-9740-474C-ABB6-357A42BAC3ED}"/>
              </a:ext>
            </a:extLst>
          </p:cNvPr>
          <p:cNvGrpSpPr/>
          <p:nvPr/>
        </p:nvGrpSpPr>
        <p:grpSpPr>
          <a:xfrm>
            <a:off x="4555607" y="1340569"/>
            <a:ext cx="1007226" cy="996560"/>
            <a:chOff x="4913202" y="1340998"/>
            <a:chExt cx="673647" cy="673647"/>
          </a:xfrm>
        </p:grpSpPr>
        <p:sp>
          <p:nvSpPr>
            <p:cNvPr id="4" name="Oval 3">
              <a:extLst>
                <a:ext uri="{FF2B5EF4-FFF2-40B4-BE49-F238E27FC236}">
                  <a16:creationId xmlns:a16="http://schemas.microsoft.com/office/drawing/2014/main" id="{27F5C9AB-353A-43F6-8FFA-ECDC0FD67FEF}"/>
                </a:ext>
              </a:extLst>
            </p:cNvPr>
            <p:cNvSpPr/>
            <p:nvPr/>
          </p:nvSpPr>
          <p:spPr bwMode="gray">
            <a:xfrm>
              <a:off x="4913202" y="1340998"/>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14" name="Picture 13">
              <a:extLst>
                <a:ext uri="{FF2B5EF4-FFF2-40B4-BE49-F238E27FC236}">
                  <a16:creationId xmlns:a16="http://schemas.microsoft.com/office/drawing/2014/main" id="{E6188EC5-26C3-4F22-86E5-E37570719724}"/>
                </a:ext>
              </a:extLst>
            </p:cNvPr>
            <p:cNvPicPr>
              <a:picLocks noChangeAspect="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30417" y="1509764"/>
              <a:ext cx="421890" cy="362826"/>
            </a:xfrm>
            <a:prstGeom prst="rect">
              <a:avLst/>
            </a:prstGeom>
          </p:spPr>
        </p:pic>
      </p:grpSp>
      <p:grpSp>
        <p:nvGrpSpPr>
          <p:cNvPr id="6" name="Group 5">
            <a:extLst>
              <a:ext uri="{FF2B5EF4-FFF2-40B4-BE49-F238E27FC236}">
                <a16:creationId xmlns:a16="http://schemas.microsoft.com/office/drawing/2014/main" id="{53459B83-BBB1-43CE-9F8F-767C57E2A69B}"/>
              </a:ext>
            </a:extLst>
          </p:cNvPr>
          <p:cNvGrpSpPr/>
          <p:nvPr/>
        </p:nvGrpSpPr>
        <p:grpSpPr>
          <a:xfrm>
            <a:off x="2696787" y="1331626"/>
            <a:ext cx="1007226" cy="1001483"/>
            <a:chOff x="2911110" y="1340869"/>
            <a:chExt cx="673647" cy="673647"/>
          </a:xfrm>
        </p:grpSpPr>
        <p:sp>
          <p:nvSpPr>
            <p:cNvPr id="7" name="Oval 6">
              <a:extLst>
                <a:ext uri="{FF2B5EF4-FFF2-40B4-BE49-F238E27FC236}">
                  <a16:creationId xmlns:a16="http://schemas.microsoft.com/office/drawing/2014/main" id="{DED1E702-402A-4192-9E6C-7FF897B3D7B3}"/>
                </a:ext>
              </a:extLst>
            </p:cNvPr>
            <p:cNvSpPr/>
            <p:nvPr/>
          </p:nvSpPr>
          <p:spPr bwMode="gray">
            <a:xfrm>
              <a:off x="2911110" y="1340869"/>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19" name="Picture 18">
              <a:extLst>
                <a:ext uri="{FF2B5EF4-FFF2-40B4-BE49-F238E27FC236}">
                  <a16:creationId xmlns:a16="http://schemas.microsoft.com/office/drawing/2014/main" id="{545E248E-369D-4BD6-9C2B-38747F22C8F2}"/>
                </a:ext>
              </a:extLst>
            </p:cNvPr>
            <p:cNvPicPr>
              <a:picLocks noChangeAspect="1"/>
            </p:cNvPicPr>
            <p:nvPr/>
          </p:nvPicPr>
          <p:blipFill>
            <a:blip r:embed="rId9">
              <a:duotone>
                <a:prstClr val="black"/>
                <a:schemeClr val="accent5">
                  <a:tint val="45000"/>
                  <a:satMod val="400000"/>
                </a:schemeClr>
              </a:duotone>
            </a:blip>
            <a:stretch>
              <a:fillRect/>
            </a:stretch>
          </p:blipFill>
          <p:spPr>
            <a:xfrm>
              <a:off x="3296266" y="1505481"/>
              <a:ext cx="175936" cy="247796"/>
            </a:xfrm>
            <a:prstGeom prst="rect">
              <a:avLst/>
            </a:prstGeom>
          </p:spPr>
        </p:pic>
        <p:pic>
          <p:nvPicPr>
            <p:cNvPr id="20" name="Picture 19">
              <a:extLst>
                <a:ext uri="{FF2B5EF4-FFF2-40B4-BE49-F238E27FC236}">
                  <a16:creationId xmlns:a16="http://schemas.microsoft.com/office/drawing/2014/main" id="{F20297AE-1146-4350-999E-AD8B721397CC}"/>
                </a:ext>
              </a:extLst>
            </p:cNvPr>
            <p:cNvPicPr>
              <a:picLocks noChangeAspect="1"/>
            </p:cNvPicPr>
            <p:nvPr/>
          </p:nvPicPr>
          <p:blipFill>
            <a:blip r:embed="rId10">
              <a:duotone>
                <a:prstClr val="black"/>
                <a:schemeClr val="accent5">
                  <a:tint val="45000"/>
                  <a:satMod val="400000"/>
                </a:schemeClr>
              </a:duotone>
            </a:blip>
            <a:stretch>
              <a:fillRect/>
            </a:stretch>
          </p:blipFill>
          <p:spPr>
            <a:xfrm>
              <a:off x="3044784" y="1509634"/>
              <a:ext cx="272179" cy="344837"/>
            </a:xfrm>
            <a:prstGeom prst="rect">
              <a:avLst/>
            </a:prstGeom>
          </p:spPr>
        </p:pic>
      </p:grpSp>
    </p:spTree>
    <p:custDataLst>
      <p:tags r:id="rId1"/>
    </p:custDataLst>
    <p:extLst>
      <p:ext uri="{BB962C8B-B14F-4D97-AF65-F5344CB8AC3E}">
        <p14:creationId xmlns:p14="http://schemas.microsoft.com/office/powerpoint/2010/main" val="177998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712033A-B297-413A-8A22-F081BBC259EC}"/>
              </a:ext>
            </a:extLst>
          </p:cNvPr>
          <p:cNvSpPr/>
          <p:nvPr/>
        </p:nvSpPr>
        <p:spPr bwMode="gray">
          <a:xfrm>
            <a:off x="2307837" y="1843159"/>
            <a:ext cx="1828800" cy="1828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itle 12"/>
          <p:cNvSpPr>
            <a:spLocks noGrp="1"/>
          </p:cNvSpPr>
          <p:nvPr>
            <p:ph type="title"/>
          </p:nvPr>
        </p:nvSpPr>
        <p:spPr>
          <a:xfrm>
            <a:off x="280193" y="372405"/>
            <a:ext cx="5518092" cy="193899"/>
          </a:xfrm>
        </p:spPr>
        <p:txBody>
          <a:bodyPr/>
          <a:lstStyle/>
          <a:p>
            <a:r>
              <a:rPr lang="en-US" sz="1400" dirty="0"/>
              <a:t>Define Success and Accelerate Progress with EAB This Year</a:t>
            </a:r>
          </a:p>
        </p:txBody>
      </p:sp>
      <p:pic>
        <p:nvPicPr>
          <p:cNvPr id="70" name="Picture 69">
            <a:extLst>
              <a:ext uri="{FF2B5EF4-FFF2-40B4-BE49-F238E27FC236}">
                <a16:creationId xmlns:a16="http://schemas.microsoft.com/office/drawing/2014/main" id="{5807DEDA-76CE-429E-965F-F852E783B72C}"/>
              </a:ext>
            </a:extLst>
          </p:cNvPr>
          <p:cNvPicPr>
            <a:picLocks noChangeAspect="1"/>
          </p:cNvPicPr>
          <p:nvPr/>
        </p:nvPicPr>
        <p:blipFill>
          <a:blip r:embed="rId3">
            <a:duotone>
              <a:prstClr val="black"/>
              <a:schemeClr val="accent4">
                <a:tint val="45000"/>
                <a:satMod val="400000"/>
              </a:schemeClr>
            </a:duotone>
          </a:blip>
          <a:stretch>
            <a:fillRect/>
          </a:stretch>
        </p:blipFill>
        <p:spPr>
          <a:xfrm>
            <a:off x="206871" y="1795652"/>
            <a:ext cx="131655" cy="320040"/>
          </a:xfrm>
          <a:prstGeom prst="rect">
            <a:avLst/>
          </a:prstGeom>
        </p:spPr>
      </p:pic>
      <p:sp>
        <p:nvSpPr>
          <p:cNvPr id="12" name="TextBox 11">
            <a:extLst>
              <a:ext uri="{FF2B5EF4-FFF2-40B4-BE49-F238E27FC236}">
                <a16:creationId xmlns:a16="http://schemas.microsoft.com/office/drawing/2014/main" id="{2FD16B8E-5740-47A4-85B8-08C57DC45A3A}"/>
              </a:ext>
            </a:extLst>
          </p:cNvPr>
          <p:cNvSpPr txBox="1"/>
          <p:nvPr/>
        </p:nvSpPr>
        <p:spPr>
          <a:xfrm>
            <a:off x="526671" y="1860198"/>
            <a:ext cx="444781" cy="213591"/>
          </a:xfrm>
          <a:prstGeom prst="rect">
            <a:avLst/>
          </a:prstGeom>
          <a:noFill/>
        </p:spPr>
        <p:txBody>
          <a:bodyPr wrap="square" lIns="0" tIns="0" rIns="0" bIns="0" rtlCol="0">
            <a:spAutoFit/>
          </a:bodyPr>
          <a:lstStyle/>
          <a:p>
            <a:pPr>
              <a:spcBef>
                <a:spcPts val="500"/>
              </a:spcBef>
            </a:pPr>
            <a:r>
              <a:rPr lang="en-US" sz="700" dirty="0"/>
              <a:t>Control Tower</a:t>
            </a:r>
          </a:p>
        </p:txBody>
      </p:sp>
      <p:pic>
        <p:nvPicPr>
          <p:cNvPr id="71" name="Picture 70">
            <a:extLst>
              <a:ext uri="{FF2B5EF4-FFF2-40B4-BE49-F238E27FC236}">
                <a16:creationId xmlns:a16="http://schemas.microsoft.com/office/drawing/2014/main" id="{41E090D0-CC85-4C88-8C15-33198C8C8F89}"/>
              </a:ext>
            </a:extLst>
          </p:cNvPr>
          <p:cNvPicPr>
            <a:picLocks noChangeAspect="1"/>
          </p:cNvPicPr>
          <p:nvPr/>
        </p:nvPicPr>
        <p:blipFill>
          <a:blip r:embed="rId4">
            <a:duotone>
              <a:schemeClr val="accent5">
                <a:shade val="45000"/>
                <a:satMod val="135000"/>
              </a:schemeClr>
              <a:prstClr val="white"/>
            </a:duotone>
          </a:blip>
          <a:stretch>
            <a:fillRect/>
          </a:stretch>
        </p:blipFill>
        <p:spPr>
          <a:xfrm rot="5400000">
            <a:off x="79600" y="2467590"/>
            <a:ext cx="386196" cy="274320"/>
          </a:xfrm>
          <a:prstGeom prst="rect">
            <a:avLst/>
          </a:prstGeom>
        </p:spPr>
      </p:pic>
      <p:sp>
        <p:nvSpPr>
          <p:cNvPr id="82" name="TextBox 81">
            <a:extLst>
              <a:ext uri="{FF2B5EF4-FFF2-40B4-BE49-F238E27FC236}">
                <a16:creationId xmlns:a16="http://schemas.microsoft.com/office/drawing/2014/main" id="{A9B044D6-A222-4AD1-865C-D7BF0B4151F9}"/>
              </a:ext>
            </a:extLst>
          </p:cNvPr>
          <p:cNvSpPr txBox="1"/>
          <p:nvPr/>
        </p:nvSpPr>
        <p:spPr>
          <a:xfrm>
            <a:off x="526671" y="2492153"/>
            <a:ext cx="596056" cy="323165"/>
          </a:xfrm>
          <a:prstGeom prst="rect">
            <a:avLst/>
          </a:prstGeom>
          <a:noFill/>
        </p:spPr>
        <p:txBody>
          <a:bodyPr wrap="square" lIns="0" tIns="0" rIns="0" bIns="0" rtlCol="0">
            <a:spAutoFit/>
          </a:bodyPr>
          <a:lstStyle/>
          <a:p>
            <a:pPr>
              <a:spcBef>
                <a:spcPts val="500"/>
              </a:spcBef>
            </a:pPr>
            <a:r>
              <a:rPr lang="en-US" sz="700" dirty="0"/>
              <a:t>Rapid Response Teams</a:t>
            </a:r>
          </a:p>
        </p:txBody>
      </p:sp>
      <p:pic>
        <p:nvPicPr>
          <p:cNvPr id="72" name="Picture 71">
            <a:extLst>
              <a:ext uri="{FF2B5EF4-FFF2-40B4-BE49-F238E27FC236}">
                <a16:creationId xmlns:a16="http://schemas.microsoft.com/office/drawing/2014/main" id="{837D06A4-03B4-4BAD-B1C4-7D8E52D26F22}"/>
              </a:ext>
            </a:extLst>
          </p:cNvPr>
          <p:cNvPicPr>
            <a:picLocks noChangeAspect="1"/>
          </p:cNvPicPr>
          <p:nvPr/>
        </p:nvPicPr>
        <p:blipFill>
          <a:blip r:embed="rId5">
            <a:duotone>
              <a:schemeClr val="accent5">
                <a:shade val="45000"/>
                <a:satMod val="135000"/>
              </a:schemeClr>
              <a:prstClr val="white"/>
            </a:duotone>
          </a:blip>
          <a:stretch>
            <a:fillRect/>
          </a:stretch>
        </p:blipFill>
        <p:spPr>
          <a:xfrm>
            <a:off x="110839" y="3132041"/>
            <a:ext cx="323719" cy="274320"/>
          </a:xfrm>
          <a:prstGeom prst="rect">
            <a:avLst/>
          </a:prstGeom>
        </p:spPr>
      </p:pic>
      <p:sp>
        <p:nvSpPr>
          <p:cNvPr id="83" name="TextBox 82">
            <a:extLst>
              <a:ext uri="{FF2B5EF4-FFF2-40B4-BE49-F238E27FC236}">
                <a16:creationId xmlns:a16="http://schemas.microsoft.com/office/drawing/2014/main" id="{291C4371-E0E0-478A-AA72-17F8E6EEDE3E}"/>
              </a:ext>
            </a:extLst>
          </p:cNvPr>
          <p:cNvSpPr txBox="1"/>
          <p:nvPr/>
        </p:nvSpPr>
        <p:spPr>
          <a:xfrm>
            <a:off x="526671" y="3142062"/>
            <a:ext cx="677960" cy="323165"/>
          </a:xfrm>
          <a:prstGeom prst="rect">
            <a:avLst/>
          </a:prstGeom>
          <a:noFill/>
        </p:spPr>
        <p:txBody>
          <a:bodyPr wrap="square" lIns="0" tIns="0" rIns="0" bIns="0" rtlCol="0">
            <a:spAutoFit/>
          </a:bodyPr>
          <a:lstStyle/>
          <a:p>
            <a:pPr>
              <a:spcBef>
                <a:spcPts val="500"/>
              </a:spcBef>
            </a:pPr>
            <a:r>
              <a:rPr lang="en-US" sz="700" dirty="0"/>
              <a:t>Professional Learning Communities</a:t>
            </a:r>
          </a:p>
        </p:txBody>
      </p:sp>
      <p:pic>
        <p:nvPicPr>
          <p:cNvPr id="84" name="Picture 83">
            <a:extLst>
              <a:ext uri="{FF2B5EF4-FFF2-40B4-BE49-F238E27FC236}">
                <a16:creationId xmlns:a16="http://schemas.microsoft.com/office/drawing/2014/main" id="{C75DD4B3-F449-4A0E-8E25-143E14F5416C}"/>
              </a:ext>
            </a:extLst>
          </p:cNvPr>
          <p:cNvPicPr>
            <a:picLocks noChangeAspect="1"/>
          </p:cNvPicPr>
          <p:nvPr/>
        </p:nvPicPr>
        <p:blipFill>
          <a:blip r:embed="rId6">
            <a:duotone>
              <a:prstClr val="black"/>
              <a:schemeClr val="accent4">
                <a:tint val="45000"/>
                <a:satMod val="400000"/>
              </a:schemeClr>
            </a:duotone>
          </a:blip>
          <a:stretch>
            <a:fillRect/>
          </a:stretch>
        </p:blipFill>
        <p:spPr>
          <a:xfrm>
            <a:off x="196803" y="3732349"/>
            <a:ext cx="151790" cy="274320"/>
          </a:xfrm>
          <a:prstGeom prst="rect">
            <a:avLst/>
          </a:prstGeom>
        </p:spPr>
      </p:pic>
      <p:sp>
        <p:nvSpPr>
          <p:cNvPr id="88" name="TextBox 87">
            <a:extLst>
              <a:ext uri="{FF2B5EF4-FFF2-40B4-BE49-F238E27FC236}">
                <a16:creationId xmlns:a16="http://schemas.microsoft.com/office/drawing/2014/main" id="{08406035-4A87-47D2-BA38-60F281A3652E}"/>
              </a:ext>
            </a:extLst>
          </p:cNvPr>
          <p:cNvSpPr txBox="1"/>
          <p:nvPr/>
        </p:nvSpPr>
        <p:spPr>
          <a:xfrm>
            <a:off x="526671" y="3807773"/>
            <a:ext cx="731329" cy="215444"/>
          </a:xfrm>
          <a:prstGeom prst="rect">
            <a:avLst/>
          </a:prstGeom>
          <a:noFill/>
        </p:spPr>
        <p:txBody>
          <a:bodyPr wrap="square" lIns="0" tIns="0" rIns="0" bIns="0" rtlCol="0">
            <a:spAutoFit/>
          </a:bodyPr>
          <a:lstStyle/>
          <a:p>
            <a:pPr>
              <a:spcBef>
                <a:spcPts val="500"/>
              </a:spcBef>
            </a:pPr>
            <a:r>
              <a:rPr lang="en-US" sz="700" dirty="0"/>
              <a:t>Transformation Team</a:t>
            </a:r>
          </a:p>
        </p:txBody>
      </p:sp>
      <p:sp>
        <p:nvSpPr>
          <p:cNvPr id="90" name="Text Placeholder 5">
            <a:extLst>
              <a:ext uri="{FF2B5EF4-FFF2-40B4-BE49-F238E27FC236}">
                <a16:creationId xmlns:a16="http://schemas.microsoft.com/office/drawing/2014/main" id="{CEDB01E5-E7A4-40BA-BD13-8B00533CB6AA}"/>
              </a:ext>
            </a:extLst>
          </p:cNvPr>
          <p:cNvSpPr txBox="1">
            <a:spLocks/>
          </p:cNvSpPr>
          <p:nvPr/>
        </p:nvSpPr>
        <p:spPr bwMode="gray">
          <a:xfrm>
            <a:off x="199897" y="1028507"/>
            <a:ext cx="993267" cy="41549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i="1" dirty="0">
                <a:latin typeface="+mn-lt"/>
              </a:rPr>
              <a:t>Serving the Entire Organization</a:t>
            </a:r>
          </a:p>
        </p:txBody>
      </p:sp>
      <p:sp>
        <p:nvSpPr>
          <p:cNvPr id="106" name="Text Placeholder 5">
            <a:extLst>
              <a:ext uri="{FF2B5EF4-FFF2-40B4-BE49-F238E27FC236}">
                <a16:creationId xmlns:a16="http://schemas.microsoft.com/office/drawing/2014/main" id="{B4D19CB9-35FA-4340-9E7C-3C0E32E40CFD}"/>
              </a:ext>
            </a:extLst>
          </p:cNvPr>
          <p:cNvSpPr txBox="1">
            <a:spLocks/>
          </p:cNvSpPr>
          <p:nvPr/>
        </p:nvSpPr>
        <p:spPr bwMode="gray">
          <a:xfrm>
            <a:off x="5356272" y="1055754"/>
            <a:ext cx="899190" cy="41549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b="1" i="1" dirty="0">
                <a:latin typeface="+mn-lt"/>
              </a:rPr>
              <a:t>Continuous Learning Resources</a:t>
            </a:r>
          </a:p>
        </p:txBody>
      </p:sp>
      <p:sp>
        <p:nvSpPr>
          <p:cNvPr id="107" name="TextBox 106">
            <a:extLst>
              <a:ext uri="{FF2B5EF4-FFF2-40B4-BE49-F238E27FC236}">
                <a16:creationId xmlns:a16="http://schemas.microsoft.com/office/drawing/2014/main" id="{F88C4288-301B-4C01-8188-46AF215B33C2}"/>
              </a:ext>
            </a:extLst>
          </p:cNvPr>
          <p:cNvSpPr txBox="1"/>
          <p:nvPr/>
        </p:nvSpPr>
        <p:spPr>
          <a:xfrm>
            <a:off x="5656503" y="1850767"/>
            <a:ext cx="666197" cy="215444"/>
          </a:xfrm>
          <a:prstGeom prst="rect">
            <a:avLst/>
          </a:prstGeom>
          <a:noFill/>
        </p:spPr>
        <p:txBody>
          <a:bodyPr wrap="square" lIns="0" tIns="0" rIns="0" bIns="0" rtlCol="0">
            <a:spAutoFit/>
          </a:bodyPr>
          <a:lstStyle/>
          <a:p>
            <a:pPr>
              <a:spcBef>
                <a:spcPts val="500"/>
              </a:spcBef>
            </a:pPr>
            <a:r>
              <a:rPr lang="en-US" sz="700" dirty="0"/>
              <a:t>Consultative Workshops</a:t>
            </a:r>
          </a:p>
        </p:txBody>
      </p:sp>
      <p:sp>
        <p:nvSpPr>
          <p:cNvPr id="108" name="TextBox 107">
            <a:extLst>
              <a:ext uri="{FF2B5EF4-FFF2-40B4-BE49-F238E27FC236}">
                <a16:creationId xmlns:a16="http://schemas.microsoft.com/office/drawing/2014/main" id="{4329EE7E-15EC-42FD-8E96-7A55FAD36359}"/>
              </a:ext>
            </a:extLst>
          </p:cNvPr>
          <p:cNvSpPr txBox="1"/>
          <p:nvPr/>
        </p:nvSpPr>
        <p:spPr>
          <a:xfrm>
            <a:off x="5656503" y="2470499"/>
            <a:ext cx="523872" cy="323165"/>
          </a:xfrm>
          <a:prstGeom prst="rect">
            <a:avLst/>
          </a:prstGeom>
          <a:noFill/>
        </p:spPr>
        <p:txBody>
          <a:bodyPr wrap="square" lIns="0" tIns="0" rIns="0" bIns="0" rtlCol="0">
            <a:spAutoFit/>
          </a:bodyPr>
          <a:lstStyle/>
          <a:p>
            <a:pPr>
              <a:spcBef>
                <a:spcPts val="500"/>
              </a:spcBef>
            </a:pPr>
            <a:r>
              <a:rPr lang="en-US" sz="700" dirty="0"/>
              <a:t>Reopening Plan Validation</a:t>
            </a:r>
          </a:p>
        </p:txBody>
      </p:sp>
      <p:sp>
        <p:nvSpPr>
          <p:cNvPr id="109" name="TextBox 108">
            <a:extLst>
              <a:ext uri="{FF2B5EF4-FFF2-40B4-BE49-F238E27FC236}">
                <a16:creationId xmlns:a16="http://schemas.microsoft.com/office/drawing/2014/main" id="{02376684-7D56-4A14-9DBE-4B8A698342A8}"/>
              </a:ext>
            </a:extLst>
          </p:cNvPr>
          <p:cNvSpPr txBox="1"/>
          <p:nvPr/>
        </p:nvSpPr>
        <p:spPr>
          <a:xfrm>
            <a:off x="5656503" y="3130327"/>
            <a:ext cx="504515" cy="323165"/>
          </a:xfrm>
          <a:prstGeom prst="rect">
            <a:avLst/>
          </a:prstGeom>
          <a:noFill/>
        </p:spPr>
        <p:txBody>
          <a:bodyPr wrap="square" lIns="0" tIns="0" rIns="0" bIns="0" rtlCol="0">
            <a:spAutoFit/>
          </a:bodyPr>
          <a:lstStyle/>
          <a:p>
            <a:pPr>
              <a:spcBef>
                <a:spcPts val="500"/>
              </a:spcBef>
            </a:pPr>
            <a:r>
              <a:rPr lang="en-US" sz="700" dirty="0"/>
              <a:t>Peer  Roundtable Meetings</a:t>
            </a:r>
          </a:p>
        </p:txBody>
      </p:sp>
      <p:sp>
        <p:nvSpPr>
          <p:cNvPr id="110" name="TextBox 109">
            <a:extLst>
              <a:ext uri="{FF2B5EF4-FFF2-40B4-BE49-F238E27FC236}">
                <a16:creationId xmlns:a16="http://schemas.microsoft.com/office/drawing/2014/main" id="{DC776D5A-013F-4A70-A4FF-CFFF8562635F}"/>
              </a:ext>
            </a:extLst>
          </p:cNvPr>
          <p:cNvSpPr txBox="1"/>
          <p:nvPr/>
        </p:nvSpPr>
        <p:spPr>
          <a:xfrm>
            <a:off x="5656511" y="3747188"/>
            <a:ext cx="457866" cy="323165"/>
          </a:xfrm>
          <a:prstGeom prst="rect">
            <a:avLst/>
          </a:prstGeom>
          <a:noFill/>
        </p:spPr>
        <p:txBody>
          <a:bodyPr wrap="square" lIns="0" tIns="0" rIns="0" bIns="0" rtlCol="0">
            <a:spAutoFit/>
          </a:bodyPr>
          <a:lstStyle/>
          <a:p>
            <a:pPr>
              <a:spcBef>
                <a:spcPts val="500"/>
              </a:spcBef>
            </a:pPr>
            <a:r>
              <a:rPr lang="en-US" sz="700" dirty="0"/>
              <a:t>Principal &amp; Teacher PD</a:t>
            </a:r>
          </a:p>
        </p:txBody>
      </p:sp>
      <p:pic>
        <p:nvPicPr>
          <p:cNvPr id="111" name="Picture 110">
            <a:extLst>
              <a:ext uri="{FF2B5EF4-FFF2-40B4-BE49-F238E27FC236}">
                <a16:creationId xmlns:a16="http://schemas.microsoft.com/office/drawing/2014/main" id="{BB77C706-D6B6-4F84-8AA3-83612386BE18}"/>
              </a:ext>
            </a:extLst>
          </p:cNvPr>
          <p:cNvPicPr>
            <a:picLocks noChangeAspect="1"/>
          </p:cNvPicPr>
          <p:nvPr/>
        </p:nvPicPr>
        <p:blipFill>
          <a:blip r:embed="rId7">
            <a:duotone>
              <a:prstClr val="black"/>
              <a:schemeClr val="accent4">
                <a:tint val="45000"/>
                <a:satMod val="400000"/>
              </a:schemeClr>
            </a:duotone>
          </a:blip>
          <a:stretch>
            <a:fillRect/>
          </a:stretch>
        </p:blipFill>
        <p:spPr>
          <a:xfrm>
            <a:off x="5320322" y="3792097"/>
            <a:ext cx="274320" cy="170993"/>
          </a:xfrm>
          <a:prstGeom prst="rect">
            <a:avLst/>
          </a:prstGeom>
        </p:spPr>
      </p:pic>
      <p:pic>
        <p:nvPicPr>
          <p:cNvPr id="112" name="Picture 111">
            <a:extLst>
              <a:ext uri="{FF2B5EF4-FFF2-40B4-BE49-F238E27FC236}">
                <a16:creationId xmlns:a16="http://schemas.microsoft.com/office/drawing/2014/main" id="{DED165B3-BDCC-46C5-A1FF-F2B210A6CB88}"/>
              </a:ext>
            </a:extLst>
          </p:cNvPr>
          <p:cNvPicPr>
            <a:picLocks noChangeAspect="1"/>
          </p:cNvPicPr>
          <p:nvPr/>
        </p:nvPicPr>
        <p:blipFill>
          <a:blip r:embed="rId8">
            <a:duotone>
              <a:prstClr val="black"/>
              <a:schemeClr val="accent4">
                <a:tint val="45000"/>
                <a:satMod val="400000"/>
              </a:schemeClr>
            </a:duotone>
          </a:blip>
          <a:stretch>
            <a:fillRect/>
          </a:stretch>
        </p:blipFill>
        <p:spPr>
          <a:xfrm>
            <a:off x="5353698" y="1823549"/>
            <a:ext cx="207569" cy="274320"/>
          </a:xfrm>
          <a:prstGeom prst="rect">
            <a:avLst/>
          </a:prstGeom>
        </p:spPr>
      </p:pic>
      <p:pic>
        <p:nvPicPr>
          <p:cNvPr id="113" name="Picture 112">
            <a:extLst>
              <a:ext uri="{FF2B5EF4-FFF2-40B4-BE49-F238E27FC236}">
                <a16:creationId xmlns:a16="http://schemas.microsoft.com/office/drawing/2014/main" id="{8CABB9F1-9D8F-48B2-887D-B0B53F00C051}"/>
              </a:ext>
            </a:extLst>
          </p:cNvPr>
          <p:cNvPicPr>
            <a:picLocks noChangeAspect="1"/>
          </p:cNvPicPr>
          <p:nvPr/>
        </p:nvPicPr>
        <p:blipFill>
          <a:blip r:embed="rId9">
            <a:duotone>
              <a:prstClr val="black"/>
              <a:schemeClr val="accent4">
                <a:tint val="45000"/>
                <a:satMod val="400000"/>
              </a:schemeClr>
            </a:duotone>
          </a:blip>
          <a:stretch>
            <a:fillRect/>
          </a:stretch>
        </p:blipFill>
        <p:spPr>
          <a:xfrm>
            <a:off x="5353178" y="2574679"/>
            <a:ext cx="208609" cy="182880"/>
          </a:xfrm>
          <a:prstGeom prst="rect">
            <a:avLst/>
          </a:prstGeom>
        </p:spPr>
      </p:pic>
      <p:pic>
        <p:nvPicPr>
          <p:cNvPr id="114" name="Picture 113">
            <a:extLst>
              <a:ext uri="{FF2B5EF4-FFF2-40B4-BE49-F238E27FC236}">
                <a16:creationId xmlns:a16="http://schemas.microsoft.com/office/drawing/2014/main" id="{5AB5CCC9-357C-442D-A855-F726EBC01567}"/>
              </a:ext>
            </a:extLst>
          </p:cNvPr>
          <p:cNvPicPr>
            <a:picLocks noChangeAspect="1"/>
          </p:cNvPicPr>
          <p:nvPr/>
        </p:nvPicPr>
        <p:blipFill>
          <a:blip r:embed="rId10">
            <a:duotone>
              <a:prstClr val="black"/>
              <a:schemeClr val="accent4">
                <a:tint val="45000"/>
                <a:satMod val="400000"/>
              </a:schemeClr>
            </a:duotone>
          </a:blip>
          <a:stretch>
            <a:fillRect/>
          </a:stretch>
        </p:blipFill>
        <p:spPr>
          <a:xfrm>
            <a:off x="5314109" y="3137306"/>
            <a:ext cx="286746" cy="274320"/>
          </a:xfrm>
          <a:prstGeom prst="rect">
            <a:avLst/>
          </a:prstGeom>
        </p:spPr>
      </p:pic>
      <p:sp>
        <p:nvSpPr>
          <p:cNvPr id="53" name="Text Placeholder 5"/>
          <p:cNvSpPr txBox="1">
            <a:spLocks/>
          </p:cNvSpPr>
          <p:nvPr/>
        </p:nvSpPr>
        <p:spPr bwMode="gray">
          <a:xfrm>
            <a:off x="2370331" y="1362262"/>
            <a:ext cx="1660138" cy="246221"/>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a:latin typeface="+mn-lt"/>
              </a:rPr>
              <a:t>Multi-Modal Learning Recovery and Progress</a:t>
            </a:r>
          </a:p>
        </p:txBody>
      </p:sp>
      <p:sp>
        <p:nvSpPr>
          <p:cNvPr id="28" name="Text Placeholder 5">
            <a:extLst>
              <a:ext uri="{FF2B5EF4-FFF2-40B4-BE49-F238E27FC236}">
                <a16:creationId xmlns:a16="http://schemas.microsoft.com/office/drawing/2014/main" id="{DA9C05E6-2164-4980-AA18-7C97F3B2BDC9}"/>
              </a:ext>
            </a:extLst>
          </p:cNvPr>
          <p:cNvSpPr txBox="1">
            <a:spLocks/>
          </p:cNvSpPr>
          <p:nvPr/>
        </p:nvSpPr>
        <p:spPr bwMode="gray">
          <a:xfrm>
            <a:off x="1364193" y="2062733"/>
            <a:ext cx="1177032" cy="369332"/>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a:latin typeface="+mn-lt"/>
              </a:rPr>
              <a:t>Student and Teacher Mental Health</a:t>
            </a:r>
          </a:p>
        </p:txBody>
      </p:sp>
      <p:sp>
        <p:nvSpPr>
          <p:cNvPr id="33" name="Text Placeholder 5">
            <a:extLst>
              <a:ext uri="{FF2B5EF4-FFF2-40B4-BE49-F238E27FC236}">
                <a16:creationId xmlns:a16="http://schemas.microsoft.com/office/drawing/2014/main" id="{EE5C242C-EE82-47E0-B06C-D084D1B60209}"/>
              </a:ext>
            </a:extLst>
          </p:cNvPr>
          <p:cNvSpPr txBox="1">
            <a:spLocks/>
          </p:cNvSpPr>
          <p:nvPr/>
        </p:nvSpPr>
        <p:spPr bwMode="gray">
          <a:xfrm>
            <a:off x="3930063" y="3733424"/>
            <a:ext cx="750565" cy="369332"/>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a:latin typeface="+mn-lt"/>
              </a:rPr>
              <a:t>Racial Justice and Equity</a:t>
            </a:r>
          </a:p>
        </p:txBody>
      </p:sp>
      <p:sp>
        <p:nvSpPr>
          <p:cNvPr id="59" name="Text Placeholder 5">
            <a:extLst>
              <a:ext uri="{FF2B5EF4-FFF2-40B4-BE49-F238E27FC236}">
                <a16:creationId xmlns:a16="http://schemas.microsoft.com/office/drawing/2014/main" id="{370C48FC-1014-4B23-B67D-6CCA4B0E787E}"/>
              </a:ext>
            </a:extLst>
          </p:cNvPr>
          <p:cNvSpPr txBox="1">
            <a:spLocks/>
          </p:cNvSpPr>
          <p:nvPr/>
        </p:nvSpPr>
        <p:spPr bwMode="gray">
          <a:xfrm>
            <a:off x="1302635" y="783759"/>
            <a:ext cx="3831645" cy="161583"/>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050" b="1" i="1" dirty="0">
                <a:latin typeface="+mn-lt"/>
              </a:rPr>
              <a:t>Five Essential Pillars for K-12 Strategy in 2020-21</a:t>
            </a:r>
          </a:p>
        </p:txBody>
      </p:sp>
      <p:sp>
        <p:nvSpPr>
          <p:cNvPr id="2" name="Text Placeholder 5">
            <a:extLst>
              <a:ext uri="{FF2B5EF4-FFF2-40B4-BE49-F238E27FC236}">
                <a16:creationId xmlns:a16="http://schemas.microsoft.com/office/drawing/2014/main" id="{427DDF92-0E23-49F5-90E0-5CC2A5944D8E}"/>
              </a:ext>
            </a:extLst>
          </p:cNvPr>
          <p:cNvSpPr txBox="1">
            <a:spLocks/>
          </p:cNvSpPr>
          <p:nvPr/>
        </p:nvSpPr>
        <p:spPr bwMode="gray">
          <a:xfrm>
            <a:off x="1835961" y="3733424"/>
            <a:ext cx="1106355" cy="369332"/>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a:latin typeface="+mn-lt"/>
              </a:rPr>
              <a:t>Teacher and Principal Retention and Support</a:t>
            </a:r>
          </a:p>
        </p:txBody>
      </p:sp>
      <p:sp>
        <p:nvSpPr>
          <p:cNvPr id="14" name="Text Placeholder 5">
            <a:extLst>
              <a:ext uri="{FF2B5EF4-FFF2-40B4-BE49-F238E27FC236}">
                <a16:creationId xmlns:a16="http://schemas.microsoft.com/office/drawing/2014/main" id="{F448436E-BD4F-4FFC-A70D-AC15EA5E0BE1}"/>
              </a:ext>
            </a:extLst>
          </p:cNvPr>
          <p:cNvSpPr txBox="1">
            <a:spLocks/>
          </p:cNvSpPr>
          <p:nvPr/>
        </p:nvSpPr>
        <p:spPr bwMode="gray">
          <a:xfrm>
            <a:off x="4001373" y="2062159"/>
            <a:ext cx="1256012" cy="369332"/>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800" b="1" dirty="0">
                <a:latin typeface="+mn-lt"/>
              </a:rPr>
              <a:t>Maximizing Safe Face-to-Face Learning</a:t>
            </a:r>
          </a:p>
        </p:txBody>
      </p:sp>
      <p:sp>
        <p:nvSpPr>
          <p:cNvPr id="27" name="TextBox 26">
            <a:extLst>
              <a:ext uri="{FF2B5EF4-FFF2-40B4-BE49-F238E27FC236}">
                <a16:creationId xmlns:a16="http://schemas.microsoft.com/office/drawing/2014/main" id="{D7F239E4-33BE-4883-AEA6-7F177EFFB4A2}"/>
              </a:ext>
            </a:extLst>
          </p:cNvPr>
          <p:cNvSpPr txBox="1"/>
          <p:nvPr/>
        </p:nvSpPr>
        <p:spPr>
          <a:xfrm>
            <a:off x="3349736" y="4388830"/>
            <a:ext cx="2436564" cy="153888"/>
          </a:xfrm>
          <a:prstGeom prst="rect">
            <a:avLst/>
          </a:prstGeom>
          <a:noFill/>
        </p:spPr>
        <p:txBody>
          <a:bodyPr wrap="none" lIns="0" tIns="0" rIns="0" bIns="0" rtlCol="0">
            <a:spAutoFit/>
          </a:bodyPr>
          <a:lstStyle/>
          <a:p>
            <a:pPr>
              <a:spcBef>
                <a:spcPts val="500"/>
              </a:spcBef>
            </a:pPr>
            <a:r>
              <a:rPr lang="en-US" sz="1000" b="1" dirty="0">
                <a:solidFill>
                  <a:schemeClr val="tx2"/>
                </a:solidFill>
              </a:rPr>
              <a:t>eabk12communications@eab.com</a:t>
            </a:r>
          </a:p>
        </p:txBody>
      </p:sp>
      <p:grpSp>
        <p:nvGrpSpPr>
          <p:cNvPr id="19" name="Group 18">
            <a:extLst>
              <a:ext uri="{FF2B5EF4-FFF2-40B4-BE49-F238E27FC236}">
                <a16:creationId xmlns:a16="http://schemas.microsoft.com/office/drawing/2014/main" id="{4DD09652-D9CF-4E31-A81D-DD7E3CCC8212}"/>
              </a:ext>
            </a:extLst>
          </p:cNvPr>
          <p:cNvGrpSpPr/>
          <p:nvPr/>
        </p:nvGrpSpPr>
        <p:grpSpPr>
          <a:xfrm>
            <a:off x="3921887" y="2497005"/>
            <a:ext cx="393192" cy="365760"/>
            <a:chOff x="4166280" y="2122165"/>
            <a:chExt cx="337278" cy="315451"/>
          </a:xfrm>
        </p:grpSpPr>
        <p:sp>
          <p:nvSpPr>
            <p:cNvPr id="116" name="Oval 115">
              <a:extLst>
                <a:ext uri="{FF2B5EF4-FFF2-40B4-BE49-F238E27FC236}">
                  <a16:creationId xmlns:a16="http://schemas.microsoft.com/office/drawing/2014/main" id="{8534F14F-E266-4D71-86F1-624CD856E23A}"/>
                </a:ext>
              </a:extLst>
            </p:cNvPr>
            <p:cNvSpPr/>
            <p:nvPr/>
          </p:nvSpPr>
          <p:spPr bwMode="gray">
            <a:xfrm>
              <a:off x="4166280" y="2122165"/>
              <a:ext cx="337278" cy="315451"/>
            </a:xfrm>
            <a:prstGeom prst="ellipse">
              <a:avLst/>
            </a:prstGeom>
            <a:solidFill>
              <a:schemeClr val="bg1"/>
            </a:solidFill>
            <a:ln w="12700">
              <a:solidFill>
                <a:schemeClr val="accent6"/>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9" name="Picture 28">
              <a:extLst>
                <a:ext uri="{FF2B5EF4-FFF2-40B4-BE49-F238E27FC236}">
                  <a16:creationId xmlns:a16="http://schemas.microsoft.com/office/drawing/2014/main" id="{BB80F6B6-A222-4BB2-9E48-8D984AA23BBF}"/>
                </a:ext>
              </a:extLst>
            </p:cNvPr>
            <p:cNvPicPr>
              <a:picLocks noChangeAspect="1"/>
            </p:cNvPicPr>
            <p:nvPr/>
          </p:nvPicPr>
          <p:blipFill>
            <a:blip r:embed="rId11">
              <a:duotone>
                <a:prstClr val="black"/>
                <a:schemeClr val="accent4">
                  <a:tint val="45000"/>
                  <a:satMod val="400000"/>
                </a:schemeClr>
              </a:duotone>
            </a:blip>
            <a:stretch>
              <a:fillRect/>
            </a:stretch>
          </p:blipFill>
          <p:spPr>
            <a:xfrm>
              <a:off x="4236481" y="2217430"/>
              <a:ext cx="194175" cy="124919"/>
            </a:xfrm>
            <a:prstGeom prst="rect">
              <a:avLst/>
            </a:prstGeom>
          </p:spPr>
        </p:pic>
      </p:grpSp>
      <p:sp>
        <p:nvSpPr>
          <p:cNvPr id="3" name="TextBox 2">
            <a:extLst>
              <a:ext uri="{FF2B5EF4-FFF2-40B4-BE49-F238E27FC236}">
                <a16:creationId xmlns:a16="http://schemas.microsoft.com/office/drawing/2014/main" id="{441B54AB-C329-466C-8A28-DA21FFC4E105}"/>
              </a:ext>
            </a:extLst>
          </p:cNvPr>
          <p:cNvSpPr txBox="1"/>
          <p:nvPr/>
        </p:nvSpPr>
        <p:spPr>
          <a:xfrm>
            <a:off x="1028170" y="4394278"/>
            <a:ext cx="1997342" cy="153888"/>
          </a:xfrm>
          <a:prstGeom prst="rect">
            <a:avLst/>
          </a:prstGeom>
          <a:noFill/>
        </p:spPr>
        <p:txBody>
          <a:bodyPr wrap="none" lIns="0" tIns="0" rIns="0" bIns="0" rtlCol="0">
            <a:spAutoFit/>
          </a:bodyPr>
          <a:lstStyle/>
          <a:p>
            <a:pPr>
              <a:spcBef>
                <a:spcPts val="500"/>
              </a:spcBef>
            </a:pPr>
            <a:r>
              <a:rPr lang="en-US" sz="1000" b="1" dirty="0">
                <a:solidFill>
                  <a:schemeClr val="accent4"/>
                </a:solidFill>
              </a:rPr>
              <a:t>eab.com/k12covidresponse</a:t>
            </a:r>
          </a:p>
        </p:txBody>
      </p:sp>
      <p:grpSp>
        <p:nvGrpSpPr>
          <p:cNvPr id="16" name="Group 15">
            <a:extLst>
              <a:ext uri="{FF2B5EF4-FFF2-40B4-BE49-F238E27FC236}">
                <a16:creationId xmlns:a16="http://schemas.microsoft.com/office/drawing/2014/main" id="{481ABED5-B945-4E84-993A-F63AABC9EA0F}"/>
              </a:ext>
            </a:extLst>
          </p:cNvPr>
          <p:cNvGrpSpPr/>
          <p:nvPr/>
        </p:nvGrpSpPr>
        <p:grpSpPr>
          <a:xfrm>
            <a:off x="3018417" y="1691329"/>
            <a:ext cx="393192" cy="365760"/>
            <a:chOff x="3092819" y="1318495"/>
            <a:chExt cx="337278" cy="315451"/>
          </a:xfrm>
        </p:grpSpPr>
        <p:sp>
          <p:nvSpPr>
            <p:cNvPr id="7" name="Oval 6"/>
            <p:cNvSpPr/>
            <p:nvPr/>
          </p:nvSpPr>
          <p:spPr bwMode="gray">
            <a:xfrm>
              <a:off x="3092819" y="1318495"/>
              <a:ext cx="337278" cy="315451"/>
            </a:xfrm>
            <a:prstGeom prst="ellipse">
              <a:avLst/>
            </a:prstGeom>
            <a:solidFill>
              <a:schemeClr val="bg1"/>
            </a:solidFill>
            <a:ln w="12700">
              <a:solidFill>
                <a:schemeClr val="accent6"/>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4" name="Picture 3">
              <a:extLst>
                <a:ext uri="{FF2B5EF4-FFF2-40B4-BE49-F238E27FC236}">
                  <a16:creationId xmlns:a16="http://schemas.microsoft.com/office/drawing/2014/main" id="{F88BE0D9-5F4E-46F4-90B8-804C98D34C14}"/>
                </a:ext>
              </a:extLst>
            </p:cNvPr>
            <p:cNvPicPr>
              <a:picLocks noChangeAspect="1"/>
            </p:cNvPicPr>
            <p:nvPr/>
          </p:nvPicPr>
          <p:blipFill>
            <a:blip r:embed="rId12">
              <a:duotone>
                <a:prstClr val="black"/>
                <a:schemeClr val="accent4">
                  <a:tint val="45000"/>
                  <a:satMod val="400000"/>
                </a:schemeClr>
              </a:duotone>
            </a:blip>
            <a:stretch>
              <a:fillRect/>
            </a:stretch>
          </p:blipFill>
          <p:spPr>
            <a:xfrm rot="21430292">
              <a:off x="3169051" y="1390674"/>
              <a:ext cx="176609" cy="169544"/>
            </a:xfrm>
            <a:prstGeom prst="rect">
              <a:avLst/>
            </a:prstGeom>
          </p:spPr>
        </p:pic>
      </p:grpSp>
      <p:grpSp>
        <p:nvGrpSpPr>
          <p:cNvPr id="15" name="Group 14">
            <a:extLst>
              <a:ext uri="{FF2B5EF4-FFF2-40B4-BE49-F238E27FC236}">
                <a16:creationId xmlns:a16="http://schemas.microsoft.com/office/drawing/2014/main" id="{B2EAF4BE-0ADC-406A-B5B3-B3F14B521C94}"/>
              </a:ext>
            </a:extLst>
          </p:cNvPr>
          <p:cNvGrpSpPr/>
          <p:nvPr/>
        </p:nvGrpSpPr>
        <p:grpSpPr>
          <a:xfrm>
            <a:off x="3536871" y="3308766"/>
            <a:ext cx="393192" cy="365760"/>
            <a:chOff x="3674757" y="3178005"/>
            <a:chExt cx="337278" cy="315451"/>
          </a:xfrm>
        </p:grpSpPr>
        <p:sp>
          <p:nvSpPr>
            <p:cNvPr id="122" name="Oval 121">
              <a:extLst>
                <a:ext uri="{FF2B5EF4-FFF2-40B4-BE49-F238E27FC236}">
                  <a16:creationId xmlns:a16="http://schemas.microsoft.com/office/drawing/2014/main" id="{2033A4B9-B694-4730-B010-52BF8705C4FB}"/>
                </a:ext>
              </a:extLst>
            </p:cNvPr>
            <p:cNvSpPr/>
            <p:nvPr/>
          </p:nvSpPr>
          <p:spPr bwMode="gray">
            <a:xfrm>
              <a:off x="3674757" y="3178005"/>
              <a:ext cx="337278" cy="315451"/>
            </a:xfrm>
            <a:prstGeom prst="ellipse">
              <a:avLst/>
            </a:prstGeom>
            <a:solidFill>
              <a:schemeClr val="bg1"/>
            </a:solidFill>
            <a:ln w="12700">
              <a:solidFill>
                <a:schemeClr val="accent6"/>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5" name="Picture 4">
              <a:extLst>
                <a:ext uri="{FF2B5EF4-FFF2-40B4-BE49-F238E27FC236}">
                  <a16:creationId xmlns:a16="http://schemas.microsoft.com/office/drawing/2014/main" id="{F5147BED-44DC-4BC6-BA9F-20DC69EF249A}"/>
                </a:ext>
              </a:extLst>
            </p:cNvPr>
            <p:cNvPicPr>
              <a:picLocks noChangeAspect="1"/>
            </p:cNvPicPr>
            <p:nvPr/>
          </p:nvPicPr>
          <p:blipFill>
            <a:blip r:embed="rId13">
              <a:duotone>
                <a:prstClr val="black"/>
                <a:schemeClr val="accent4">
                  <a:tint val="45000"/>
                  <a:satMod val="400000"/>
                </a:schemeClr>
              </a:duotone>
            </a:blip>
            <a:stretch>
              <a:fillRect/>
            </a:stretch>
          </p:blipFill>
          <p:spPr>
            <a:xfrm>
              <a:off x="3736358" y="3226086"/>
              <a:ext cx="219236" cy="203889"/>
            </a:xfrm>
            <a:prstGeom prst="rect">
              <a:avLst/>
            </a:prstGeom>
          </p:spPr>
        </p:pic>
      </p:grpSp>
      <p:grpSp>
        <p:nvGrpSpPr>
          <p:cNvPr id="11" name="Group 10">
            <a:extLst>
              <a:ext uri="{FF2B5EF4-FFF2-40B4-BE49-F238E27FC236}">
                <a16:creationId xmlns:a16="http://schemas.microsoft.com/office/drawing/2014/main" id="{8A2C6BAE-BDBC-432B-BE4D-A164A77B0CA8}"/>
              </a:ext>
            </a:extLst>
          </p:cNvPr>
          <p:cNvGrpSpPr/>
          <p:nvPr/>
        </p:nvGrpSpPr>
        <p:grpSpPr>
          <a:xfrm>
            <a:off x="2137184" y="2492153"/>
            <a:ext cx="393192" cy="365760"/>
            <a:chOff x="2489069" y="3180755"/>
            <a:chExt cx="337278" cy="315451"/>
          </a:xfrm>
        </p:grpSpPr>
        <p:sp>
          <p:nvSpPr>
            <p:cNvPr id="119" name="Oval 118">
              <a:extLst>
                <a:ext uri="{FF2B5EF4-FFF2-40B4-BE49-F238E27FC236}">
                  <a16:creationId xmlns:a16="http://schemas.microsoft.com/office/drawing/2014/main" id="{433DCA27-5DC5-4CEE-8F22-BACE0AB672EB}"/>
                </a:ext>
              </a:extLst>
            </p:cNvPr>
            <p:cNvSpPr/>
            <p:nvPr/>
          </p:nvSpPr>
          <p:spPr bwMode="gray">
            <a:xfrm>
              <a:off x="2489069" y="3180755"/>
              <a:ext cx="337278" cy="315451"/>
            </a:xfrm>
            <a:prstGeom prst="ellipse">
              <a:avLst/>
            </a:prstGeom>
            <a:solidFill>
              <a:schemeClr val="bg1"/>
            </a:solidFill>
            <a:ln w="12700">
              <a:solidFill>
                <a:schemeClr val="accent6"/>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 name="Picture 7">
              <a:extLst>
                <a:ext uri="{FF2B5EF4-FFF2-40B4-BE49-F238E27FC236}">
                  <a16:creationId xmlns:a16="http://schemas.microsoft.com/office/drawing/2014/main" id="{85049D2A-46D2-4481-8169-6D1D7D567724}"/>
                </a:ext>
              </a:extLst>
            </p:cNvPr>
            <p:cNvPicPr>
              <a:picLocks noChangeAspect="1"/>
            </p:cNvPicPr>
            <p:nvPr/>
          </p:nvPicPr>
          <p:blipFill>
            <a:blip r:embed="rId14">
              <a:duotone>
                <a:prstClr val="black"/>
                <a:schemeClr val="accent4">
                  <a:tint val="45000"/>
                  <a:satMod val="400000"/>
                </a:schemeClr>
              </a:duotone>
            </a:blip>
            <a:stretch>
              <a:fillRect/>
            </a:stretch>
          </p:blipFill>
          <p:spPr>
            <a:xfrm>
              <a:off x="2577725" y="3241595"/>
              <a:ext cx="158419" cy="184924"/>
            </a:xfrm>
            <a:prstGeom prst="rect">
              <a:avLst/>
            </a:prstGeom>
          </p:spPr>
        </p:pic>
      </p:grpSp>
      <p:grpSp>
        <p:nvGrpSpPr>
          <p:cNvPr id="17" name="Group 16">
            <a:extLst>
              <a:ext uri="{FF2B5EF4-FFF2-40B4-BE49-F238E27FC236}">
                <a16:creationId xmlns:a16="http://schemas.microsoft.com/office/drawing/2014/main" id="{F2219919-14E7-42D1-BB59-D69DC61947C3}"/>
              </a:ext>
            </a:extLst>
          </p:cNvPr>
          <p:cNvGrpSpPr/>
          <p:nvPr/>
        </p:nvGrpSpPr>
        <p:grpSpPr>
          <a:xfrm>
            <a:off x="2487936" y="3307483"/>
            <a:ext cx="393192" cy="365760"/>
            <a:chOff x="1897244" y="2126524"/>
            <a:chExt cx="337278" cy="315451"/>
          </a:xfrm>
        </p:grpSpPr>
        <p:sp>
          <p:nvSpPr>
            <p:cNvPr id="104" name="Oval 103">
              <a:extLst>
                <a:ext uri="{FF2B5EF4-FFF2-40B4-BE49-F238E27FC236}">
                  <a16:creationId xmlns:a16="http://schemas.microsoft.com/office/drawing/2014/main" id="{D03B2498-4635-45DB-9356-CAD9B4B42D88}"/>
                </a:ext>
              </a:extLst>
            </p:cNvPr>
            <p:cNvSpPr/>
            <p:nvPr/>
          </p:nvSpPr>
          <p:spPr bwMode="gray">
            <a:xfrm>
              <a:off x="1897244" y="2126524"/>
              <a:ext cx="337278" cy="315451"/>
            </a:xfrm>
            <a:prstGeom prst="ellipse">
              <a:avLst/>
            </a:prstGeom>
            <a:solidFill>
              <a:schemeClr val="bg1"/>
            </a:solidFill>
            <a:ln w="12700">
              <a:solidFill>
                <a:schemeClr val="accent6"/>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9" name="Picture 8">
              <a:extLst>
                <a:ext uri="{FF2B5EF4-FFF2-40B4-BE49-F238E27FC236}">
                  <a16:creationId xmlns:a16="http://schemas.microsoft.com/office/drawing/2014/main" id="{0F55F161-0924-4BAC-B71E-E8D562087572}"/>
                </a:ext>
              </a:extLst>
            </p:cNvPr>
            <p:cNvPicPr>
              <a:picLocks noChangeAspect="1"/>
            </p:cNvPicPr>
            <p:nvPr/>
          </p:nvPicPr>
          <p:blipFill>
            <a:blip r:embed="rId15">
              <a:duotone>
                <a:prstClr val="black"/>
                <a:schemeClr val="accent4">
                  <a:tint val="45000"/>
                  <a:satMod val="400000"/>
                </a:schemeClr>
              </a:duotone>
            </a:blip>
            <a:stretch>
              <a:fillRect/>
            </a:stretch>
          </p:blipFill>
          <p:spPr>
            <a:xfrm>
              <a:off x="1945329" y="2236285"/>
              <a:ext cx="247726" cy="146647"/>
            </a:xfrm>
            <a:prstGeom prst="rect">
              <a:avLst/>
            </a:prstGeom>
          </p:spPr>
        </p:pic>
      </p:grpSp>
      <p:grpSp>
        <p:nvGrpSpPr>
          <p:cNvPr id="36" name="Group 35">
            <a:extLst>
              <a:ext uri="{FF2B5EF4-FFF2-40B4-BE49-F238E27FC236}">
                <a16:creationId xmlns:a16="http://schemas.microsoft.com/office/drawing/2014/main" id="{E35E1723-7F4C-4FE2-A77D-DEEB531C13C7}"/>
              </a:ext>
            </a:extLst>
          </p:cNvPr>
          <p:cNvGrpSpPr/>
          <p:nvPr/>
        </p:nvGrpSpPr>
        <p:grpSpPr>
          <a:xfrm>
            <a:off x="1274593" y="1488866"/>
            <a:ext cx="96604" cy="2838526"/>
            <a:chOff x="1282962" y="931292"/>
            <a:chExt cx="120379" cy="3537098"/>
          </a:xfrm>
        </p:grpSpPr>
        <p:cxnSp>
          <p:nvCxnSpPr>
            <p:cNvPr id="61" name="Straight Connector 60">
              <a:extLst>
                <a:ext uri="{FF2B5EF4-FFF2-40B4-BE49-F238E27FC236}">
                  <a16:creationId xmlns:a16="http://schemas.microsoft.com/office/drawing/2014/main" id="{C043BF58-52A1-4D45-A617-4C4286E7C053}"/>
                </a:ext>
              </a:extLst>
            </p:cNvPr>
            <p:cNvCxnSpPr>
              <a:cxnSpLocks/>
            </p:cNvCxnSpPr>
            <p:nvPr/>
          </p:nvCxnSpPr>
          <p:spPr bwMode="gray">
            <a:xfrm>
              <a:off x="1282962" y="931292"/>
              <a:ext cx="0" cy="3537098"/>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828D18A-9CC8-4997-B320-A86C9B32887D}"/>
                </a:ext>
              </a:extLst>
            </p:cNvPr>
            <p:cNvCxnSpPr/>
            <p:nvPr/>
          </p:nvCxnSpPr>
          <p:spPr bwMode="gray">
            <a:xfrm>
              <a:off x="1282962" y="931292"/>
              <a:ext cx="120379"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04BEE1-6C57-4C10-B3FB-57BB520202E8}"/>
                </a:ext>
              </a:extLst>
            </p:cNvPr>
            <p:cNvCxnSpPr/>
            <p:nvPr/>
          </p:nvCxnSpPr>
          <p:spPr bwMode="gray">
            <a:xfrm>
              <a:off x="1282962" y="4463504"/>
              <a:ext cx="120379"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64" name="Isosceles Triangle 63">
            <a:extLst>
              <a:ext uri="{FF2B5EF4-FFF2-40B4-BE49-F238E27FC236}">
                <a16:creationId xmlns:a16="http://schemas.microsoft.com/office/drawing/2014/main" id="{EFB82CE2-0B47-4E19-B9BE-DC6B90D3C818}"/>
              </a:ext>
              <a:ext uri="{C183D7F6-B498-43B3-948B-1728B52AA6E4}">
                <adec:decorative xmlns:adec="http://schemas.microsoft.com/office/drawing/2017/decorative" val="1"/>
              </a:ext>
            </a:extLst>
          </p:cNvPr>
          <p:cNvSpPr/>
          <p:nvPr/>
        </p:nvSpPr>
        <p:spPr bwMode="gray">
          <a:xfrm rot="5400000" flipH="1">
            <a:off x="1175704" y="2839549"/>
            <a:ext cx="164592" cy="137160"/>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37" name="Group 36">
            <a:extLst>
              <a:ext uri="{FF2B5EF4-FFF2-40B4-BE49-F238E27FC236}">
                <a16:creationId xmlns:a16="http://schemas.microsoft.com/office/drawing/2014/main" id="{FED6F1A0-C971-4CCE-B894-9647BD08A232}"/>
              </a:ext>
            </a:extLst>
          </p:cNvPr>
          <p:cNvGrpSpPr/>
          <p:nvPr/>
        </p:nvGrpSpPr>
        <p:grpSpPr>
          <a:xfrm>
            <a:off x="5086066" y="1488866"/>
            <a:ext cx="167269" cy="2838526"/>
            <a:chOff x="2913667" y="1488866"/>
            <a:chExt cx="167269" cy="2838526"/>
          </a:xfrm>
        </p:grpSpPr>
        <p:grpSp>
          <p:nvGrpSpPr>
            <p:cNvPr id="67" name="Group 66">
              <a:extLst>
                <a:ext uri="{FF2B5EF4-FFF2-40B4-BE49-F238E27FC236}">
                  <a16:creationId xmlns:a16="http://schemas.microsoft.com/office/drawing/2014/main" id="{1B633C11-6ADA-44C3-BAB4-908F802111FD}"/>
                </a:ext>
              </a:extLst>
            </p:cNvPr>
            <p:cNvGrpSpPr/>
            <p:nvPr/>
          </p:nvGrpSpPr>
          <p:grpSpPr>
            <a:xfrm rot="10800000">
              <a:off x="2913667" y="1488866"/>
              <a:ext cx="96604" cy="2838526"/>
              <a:chOff x="1282962" y="931292"/>
              <a:chExt cx="120379" cy="3537098"/>
            </a:xfrm>
          </p:grpSpPr>
          <p:cxnSp>
            <p:nvCxnSpPr>
              <p:cNvPr id="68" name="Straight Connector 67">
                <a:extLst>
                  <a:ext uri="{FF2B5EF4-FFF2-40B4-BE49-F238E27FC236}">
                    <a16:creationId xmlns:a16="http://schemas.microsoft.com/office/drawing/2014/main" id="{6160600A-F5A0-4566-A15C-1E777DC5AA27}"/>
                  </a:ext>
                </a:extLst>
              </p:cNvPr>
              <p:cNvCxnSpPr>
                <a:cxnSpLocks/>
              </p:cNvCxnSpPr>
              <p:nvPr/>
            </p:nvCxnSpPr>
            <p:spPr bwMode="gray">
              <a:xfrm>
                <a:off x="1282962" y="931292"/>
                <a:ext cx="0" cy="3537098"/>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74EDAD9-5FF6-4782-9EF9-D2F9E3756357}"/>
                  </a:ext>
                </a:extLst>
              </p:cNvPr>
              <p:cNvCxnSpPr/>
              <p:nvPr/>
            </p:nvCxnSpPr>
            <p:spPr bwMode="gray">
              <a:xfrm>
                <a:off x="1282962" y="931292"/>
                <a:ext cx="120379"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ABAE308-880F-49DD-9B59-B7392E462609}"/>
                  </a:ext>
                </a:extLst>
              </p:cNvPr>
              <p:cNvCxnSpPr/>
              <p:nvPr/>
            </p:nvCxnSpPr>
            <p:spPr bwMode="gray">
              <a:xfrm>
                <a:off x="1282962" y="4463504"/>
                <a:ext cx="120379" cy="0"/>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74" name="Isosceles Triangle 73">
              <a:extLst>
                <a:ext uri="{FF2B5EF4-FFF2-40B4-BE49-F238E27FC236}">
                  <a16:creationId xmlns:a16="http://schemas.microsoft.com/office/drawing/2014/main" id="{BCCE2FAC-16F6-4F35-905A-500DBB987613}"/>
                </a:ext>
                <a:ext uri="{C183D7F6-B498-43B3-948B-1728B52AA6E4}">
                  <adec:decorative xmlns:adec="http://schemas.microsoft.com/office/drawing/2017/decorative" val="1"/>
                </a:ext>
              </a:extLst>
            </p:cNvPr>
            <p:cNvSpPr/>
            <p:nvPr/>
          </p:nvSpPr>
          <p:spPr bwMode="gray">
            <a:xfrm rot="16200000" flipH="1">
              <a:off x="2930060" y="2839549"/>
              <a:ext cx="164592" cy="137160"/>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pic>
        <p:nvPicPr>
          <p:cNvPr id="43" name="Picture 42" descr="A picture containing drawing&#10;&#10;Description automatically generated">
            <a:extLst>
              <a:ext uri="{FF2B5EF4-FFF2-40B4-BE49-F238E27FC236}">
                <a16:creationId xmlns:a16="http://schemas.microsoft.com/office/drawing/2014/main" id="{B004D5F2-0734-4F17-A48C-DFA2941127A8}"/>
              </a:ext>
            </a:extLst>
          </p:cNvPr>
          <p:cNvPicPr>
            <a:picLocks noChangeAspect="1"/>
          </p:cNvPicPr>
          <p:nvPr/>
        </p:nvPicPr>
        <p:blipFill>
          <a:blip r:embed="rId16"/>
          <a:stretch>
            <a:fillRect/>
          </a:stretch>
        </p:blipFill>
        <p:spPr>
          <a:xfrm>
            <a:off x="2754878" y="2551819"/>
            <a:ext cx="947507" cy="411480"/>
          </a:xfrm>
          <a:prstGeom prst="rect">
            <a:avLst/>
          </a:prstGeom>
        </p:spPr>
      </p:pic>
    </p:spTree>
    <p:custDataLst>
      <p:tags r:id="rId1"/>
    </p:custDataLst>
    <p:extLst>
      <p:ext uri="{BB962C8B-B14F-4D97-AF65-F5344CB8AC3E}">
        <p14:creationId xmlns:p14="http://schemas.microsoft.com/office/powerpoint/2010/main" val="5492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E61B8-DF7D-4E77-9C5C-43488EA9371B}"/>
              </a:ext>
            </a:extLst>
          </p:cNvPr>
          <p:cNvSpPr>
            <a:spLocks noGrp="1"/>
          </p:cNvSpPr>
          <p:nvPr>
            <p:ph type="title"/>
          </p:nvPr>
        </p:nvSpPr>
        <p:spPr/>
        <p:txBody>
          <a:bodyPr/>
          <a:lstStyle/>
          <a:p>
            <a:r>
              <a:rPr lang="en-US" dirty="0">
                <a:solidFill>
                  <a:schemeClr val="accent5">
                    <a:lumMod val="25000"/>
                    <a:lumOff val="75000"/>
                  </a:schemeClr>
                </a:solidFill>
              </a:rPr>
              <a:t>Objectives for Today</a:t>
            </a:r>
          </a:p>
        </p:txBody>
      </p:sp>
      <p:sp>
        <p:nvSpPr>
          <p:cNvPr id="8" name="Text Placeholder 7">
            <a:extLst>
              <a:ext uri="{FF2B5EF4-FFF2-40B4-BE49-F238E27FC236}">
                <a16:creationId xmlns:a16="http://schemas.microsoft.com/office/drawing/2014/main" id="{04862F8E-E5DB-4F89-9309-0C40BFA55429}"/>
              </a:ext>
            </a:extLst>
          </p:cNvPr>
          <p:cNvSpPr>
            <a:spLocks noGrp="1"/>
          </p:cNvSpPr>
          <p:nvPr>
            <p:ph type="body" sz="quarter" idx="17"/>
          </p:nvPr>
        </p:nvSpPr>
        <p:spPr>
          <a:xfrm>
            <a:off x="1568772" y="1015633"/>
            <a:ext cx="3761945" cy="489686"/>
          </a:xfrm>
        </p:spPr>
        <p:txBody>
          <a:bodyPr/>
          <a:lstStyle/>
          <a:p>
            <a:r>
              <a:rPr lang="en-US" dirty="0"/>
              <a:t>Describe the CTO’s</a:t>
            </a:r>
            <a:r>
              <a:rPr lang="en-US" b="1" dirty="0"/>
              <a:t> </a:t>
            </a:r>
            <a:r>
              <a:rPr lang="en-US" b="1" dirty="0">
                <a:solidFill>
                  <a:schemeClr val="accent5">
                    <a:lumMod val="25000"/>
                    <a:lumOff val="75000"/>
                  </a:schemeClr>
                </a:solidFill>
              </a:rPr>
              <a:t>Evolving Cybersecurity Mandate</a:t>
            </a:r>
            <a:endParaRPr lang="en-US" dirty="0"/>
          </a:p>
        </p:txBody>
      </p:sp>
      <p:sp>
        <p:nvSpPr>
          <p:cNvPr id="10" name="Text Placeholder 9">
            <a:extLst>
              <a:ext uri="{FF2B5EF4-FFF2-40B4-BE49-F238E27FC236}">
                <a16:creationId xmlns:a16="http://schemas.microsoft.com/office/drawing/2014/main" id="{CED7E313-93F3-4873-9510-62E6A4B4DE23}"/>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D6E13729-F601-4235-A8FB-906C84DE95E2}"/>
              </a:ext>
            </a:extLst>
          </p:cNvPr>
          <p:cNvSpPr>
            <a:spLocks noGrp="1"/>
          </p:cNvSpPr>
          <p:nvPr>
            <p:ph type="body" sz="quarter" idx="18"/>
          </p:nvPr>
        </p:nvSpPr>
        <p:spPr/>
        <p:txBody>
          <a:bodyPr/>
          <a:lstStyle/>
          <a:p>
            <a:endParaRPr lang="en-US"/>
          </a:p>
        </p:txBody>
      </p:sp>
      <p:grpSp>
        <p:nvGrpSpPr>
          <p:cNvPr id="19" name="Group 18">
            <a:extLst>
              <a:ext uri="{FF2B5EF4-FFF2-40B4-BE49-F238E27FC236}">
                <a16:creationId xmlns:a16="http://schemas.microsoft.com/office/drawing/2014/main" id="{C099CCBD-1C8F-4917-8CCE-2D33FFCEDAE9}"/>
              </a:ext>
            </a:extLst>
          </p:cNvPr>
          <p:cNvGrpSpPr/>
          <p:nvPr/>
        </p:nvGrpSpPr>
        <p:grpSpPr>
          <a:xfrm>
            <a:off x="782046" y="2083143"/>
            <a:ext cx="4455953" cy="573430"/>
            <a:chOff x="782047" y="1548393"/>
            <a:chExt cx="4455953" cy="573430"/>
          </a:xfrm>
        </p:grpSpPr>
        <p:grpSp>
          <p:nvGrpSpPr>
            <p:cNvPr id="41" name="Group 40">
              <a:extLst>
                <a:ext uri="{FF2B5EF4-FFF2-40B4-BE49-F238E27FC236}">
                  <a16:creationId xmlns:a16="http://schemas.microsoft.com/office/drawing/2014/main" id="{B5A3E11A-8885-4618-8D2B-CC516077EA30}"/>
                </a:ext>
              </a:extLst>
            </p:cNvPr>
            <p:cNvGrpSpPr/>
            <p:nvPr/>
          </p:nvGrpSpPr>
          <p:grpSpPr>
            <a:xfrm>
              <a:off x="782047" y="1548393"/>
              <a:ext cx="576072" cy="573430"/>
              <a:chOff x="636938" y="2043364"/>
              <a:chExt cx="742714" cy="723573"/>
            </a:xfrm>
          </p:grpSpPr>
          <p:sp>
            <p:nvSpPr>
              <p:cNvPr id="42" name="Oval 41">
                <a:extLst>
                  <a:ext uri="{FF2B5EF4-FFF2-40B4-BE49-F238E27FC236}">
                    <a16:creationId xmlns:a16="http://schemas.microsoft.com/office/drawing/2014/main" id="{AC34ACDB-9CD1-4142-B117-3AE42900F35F}"/>
                  </a:ext>
                </a:extLst>
              </p:cNvPr>
              <p:cNvSpPr/>
              <p:nvPr/>
            </p:nvSpPr>
            <p:spPr bwMode="gray">
              <a:xfrm rot="10800000">
                <a:off x="636938" y="2043364"/>
                <a:ext cx="742714" cy="723573"/>
              </a:xfrm>
              <a:prstGeom prst="ellipse">
                <a:avLst/>
              </a:prstGeom>
              <a:solidFill>
                <a:schemeClr val="accent3"/>
              </a:solid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Oval 42">
                <a:extLst>
                  <a:ext uri="{FF2B5EF4-FFF2-40B4-BE49-F238E27FC236}">
                    <a16:creationId xmlns:a16="http://schemas.microsoft.com/office/drawing/2014/main" id="{4302D904-9F2B-4C48-AEE2-0743B51FE3FE}"/>
                  </a:ext>
                </a:extLst>
              </p:cNvPr>
              <p:cNvSpPr/>
              <p:nvPr/>
            </p:nvSpPr>
            <p:spPr bwMode="gray">
              <a:xfrm rot="10800000">
                <a:off x="682292" y="2087550"/>
                <a:ext cx="652006" cy="635203"/>
              </a:xfrm>
              <a:prstGeom prst="ellipse">
                <a:avLst/>
              </a:prstGeom>
              <a:noFill/>
              <a:ln w="19050" cap="rnd">
                <a:solidFill>
                  <a:schemeClr val="accent5">
                    <a:lumMod val="25000"/>
                    <a:lumOff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sp>
          <p:nvSpPr>
            <p:cNvPr id="25" name="Text Placeholder 7">
              <a:extLst>
                <a:ext uri="{FF2B5EF4-FFF2-40B4-BE49-F238E27FC236}">
                  <a16:creationId xmlns:a16="http://schemas.microsoft.com/office/drawing/2014/main" id="{84808CCC-2149-475A-AC89-96B5775542C1}"/>
                </a:ext>
              </a:extLst>
            </p:cNvPr>
            <p:cNvSpPr txBox="1">
              <a:spLocks/>
            </p:cNvSpPr>
            <p:nvPr/>
          </p:nvSpPr>
          <p:spPr bwMode="gray">
            <a:xfrm>
              <a:off x="1568772" y="1584222"/>
              <a:ext cx="3669228" cy="489686"/>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Identify </a:t>
              </a:r>
              <a:r>
                <a:rPr lang="en-US" b="1" dirty="0">
                  <a:solidFill>
                    <a:schemeClr val="accent5">
                      <a:lumMod val="25000"/>
                      <a:lumOff val="75000"/>
                    </a:schemeClr>
                  </a:solidFill>
                </a:rPr>
                <a:t>8 Quick-Wins to Bolster</a:t>
              </a:r>
              <a:r>
                <a:rPr lang="en-US" dirty="0"/>
                <a:t> </a:t>
              </a:r>
              <a:r>
                <a:rPr lang="en-US" b="1" dirty="0">
                  <a:solidFill>
                    <a:schemeClr val="accent5">
                      <a:lumMod val="25000"/>
                      <a:lumOff val="75000"/>
                    </a:schemeClr>
                  </a:solidFill>
                </a:rPr>
                <a:t>Security </a:t>
              </a:r>
              <a:r>
                <a:rPr lang="en-US" dirty="0"/>
                <a:t>in the COVID-19 Era</a:t>
              </a:r>
            </a:p>
          </p:txBody>
        </p:sp>
      </p:grpSp>
      <p:grpSp>
        <p:nvGrpSpPr>
          <p:cNvPr id="50" name="Group 49">
            <a:extLst>
              <a:ext uri="{FF2B5EF4-FFF2-40B4-BE49-F238E27FC236}">
                <a16:creationId xmlns:a16="http://schemas.microsoft.com/office/drawing/2014/main" id="{8DA55371-9B5D-44A8-8FB6-4F09997AEBB0}"/>
              </a:ext>
            </a:extLst>
          </p:cNvPr>
          <p:cNvGrpSpPr/>
          <p:nvPr/>
        </p:nvGrpSpPr>
        <p:grpSpPr>
          <a:xfrm>
            <a:off x="782046" y="994356"/>
            <a:ext cx="576072" cy="573430"/>
            <a:chOff x="636938" y="2043364"/>
            <a:chExt cx="742714" cy="723573"/>
          </a:xfrm>
        </p:grpSpPr>
        <p:sp>
          <p:nvSpPr>
            <p:cNvPr id="51" name="Oval 50">
              <a:extLst>
                <a:ext uri="{FF2B5EF4-FFF2-40B4-BE49-F238E27FC236}">
                  <a16:creationId xmlns:a16="http://schemas.microsoft.com/office/drawing/2014/main" id="{35229801-D738-4728-A9D0-7EB18B2BB489}"/>
                </a:ext>
              </a:extLst>
            </p:cNvPr>
            <p:cNvSpPr/>
            <p:nvPr/>
          </p:nvSpPr>
          <p:spPr bwMode="gray">
            <a:xfrm rot="10800000">
              <a:off x="636938" y="2043364"/>
              <a:ext cx="742714" cy="723573"/>
            </a:xfrm>
            <a:prstGeom prst="ellipse">
              <a:avLst/>
            </a:prstGeom>
            <a:solidFill>
              <a:schemeClr val="accent3"/>
            </a:solid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2" name="Oval 51">
              <a:extLst>
                <a:ext uri="{FF2B5EF4-FFF2-40B4-BE49-F238E27FC236}">
                  <a16:creationId xmlns:a16="http://schemas.microsoft.com/office/drawing/2014/main" id="{D6A2D89F-3E1F-4298-847B-36A11D221AF2}"/>
                </a:ext>
              </a:extLst>
            </p:cNvPr>
            <p:cNvSpPr/>
            <p:nvPr/>
          </p:nvSpPr>
          <p:spPr bwMode="gray">
            <a:xfrm rot="10800000">
              <a:off x="682292" y="2087550"/>
              <a:ext cx="652006" cy="635203"/>
            </a:xfrm>
            <a:prstGeom prst="ellipse">
              <a:avLst/>
            </a:prstGeom>
            <a:noFill/>
            <a:ln w="19050" cap="rnd">
              <a:solidFill>
                <a:schemeClr val="accent5">
                  <a:lumMod val="25000"/>
                  <a:lumOff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grpSp>
        <p:nvGrpSpPr>
          <p:cNvPr id="17" name="Group 16">
            <a:extLst>
              <a:ext uri="{FF2B5EF4-FFF2-40B4-BE49-F238E27FC236}">
                <a16:creationId xmlns:a16="http://schemas.microsoft.com/office/drawing/2014/main" id="{E31A866C-B96C-4A52-8FED-F293BD29E59D}"/>
              </a:ext>
            </a:extLst>
          </p:cNvPr>
          <p:cNvGrpSpPr/>
          <p:nvPr/>
        </p:nvGrpSpPr>
        <p:grpSpPr>
          <a:xfrm>
            <a:off x="782046" y="3171930"/>
            <a:ext cx="4356451" cy="573430"/>
            <a:chOff x="817223" y="3045359"/>
            <a:chExt cx="4356451" cy="573430"/>
          </a:xfrm>
        </p:grpSpPr>
        <p:sp>
          <p:nvSpPr>
            <p:cNvPr id="45" name="Text Placeholder 7">
              <a:extLst>
                <a:ext uri="{FF2B5EF4-FFF2-40B4-BE49-F238E27FC236}">
                  <a16:creationId xmlns:a16="http://schemas.microsoft.com/office/drawing/2014/main" id="{4DA17E25-E325-456A-A4D0-B2DE9F59E3A1}"/>
                </a:ext>
              </a:extLst>
            </p:cNvPr>
            <p:cNvSpPr txBox="1">
              <a:spLocks/>
            </p:cNvSpPr>
            <p:nvPr/>
          </p:nvSpPr>
          <p:spPr bwMode="gray">
            <a:xfrm>
              <a:off x="1573256" y="3103913"/>
              <a:ext cx="3600418" cy="489686"/>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Plan</a:t>
              </a:r>
              <a:r>
                <a:rPr lang="en-US" b="1" dirty="0">
                  <a:solidFill>
                    <a:schemeClr val="accent5">
                      <a:lumMod val="25000"/>
                      <a:lumOff val="75000"/>
                    </a:schemeClr>
                  </a:solidFill>
                </a:rPr>
                <a:t> Next Steps with EAB </a:t>
              </a:r>
              <a:r>
                <a:rPr lang="en-US" dirty="0"/>
                <a:t>for District  COVID-19 Cybersecurity Response</a:t>
              </a:r>
            </a:p>
          </p:txBody>
        </p:sp>
        <p:grpSp>
          <p:nvGrpSpPr>
            <p:cNvPr id="32" name="Group 31">
              <a:extLst>
                <a:ext uri="{FF2B5EF4-FFF2-40B4-BE49-F238E27FC236}">
                  <a16:creationId xmlns:a16="http://schemas.microsoft.com/office/drawing/2014/main" id="{72AFFC8E-B842-4531-BA49-5B0658EA7283}"/>
                </a:ext>
              </a:extLst>
            </p:cNvPr>
            <p:cNvGrpSpPr/>
            <p:nvPr/>
          </p:nvGrpSpPr>
          <p:grpSpPr>
            <a:xfrm>
              <a:off x="817223" y="3045359"/>
              <a:ext cx="576072" cy="573430"/>
              <a:chOff x="636938" y="2043364"/>
              <a:chExt cx="742714" cy="723573"/>
            </a:xfrm>
          </p:grpSpPr>
          <p:sp>
            <p:nvSpPr>
              <p:cNvPr id="33" name="Oval 32">
                <a:extLst>
                  <a:ext uri="{FF2B5EF4-FFF2-40B4-BE49-F238E27FC236}">
                    <a16:creationId xmlns:a16="http://schemas.microsoft.com/office/drawing/2014/main" id="{1F1CBA84-AD03-4AD5-BC93-1B64B2A1E5FB}"/>
                  </a:ext>
                </a:extLst>
              </p:cNvPr>
              <p:cNvSpPr/>
              <p:nvPr/>
            </p:nvSpPr>
            <p:spPr bwMode="gray">
              <a:xfrm rot="10800000">
                <a:off x="636938" y="2043364"/>
                <a:ext cx="742714" cy="723573"/>
              </a:xfrm>
              <a:prstGeom prst="ellipse">
                <a:avLst/>
              </a:prstGeom>
              <a:solidFill>
                <a:schemeClr val="accent3"/>
              </a:solidFill>
              <a:ln w="19050">
                <a:solidFill>
                  <a:schemeClr val="accent6"/>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4" name="Oval 33">
                <a:extLst>
                  <a:ext uri="{FF2B5EF4-FFF2-40B4-BE49-F238E27FC236}">
                    <a16:creationId xmlns:a16="http://schemas.microsoft.com/office/drawing/2014/main" id="{E0DFE349-45AC-4DEB-9F49-8B153E75ED41}"/>
                  </a:ext>
                </a:extLst>
              </p:cNvPr>
              <p:cNvSpPr/>
              <p:nvPr/>
            </p:nvSpPr>
            <p:spPr bwMode="gray">
              <a:xfrm rot="10800000">
                <a:off x="682292" y="2087550"/>
                <a:ext cx="652006" cy="635203"/>
              </a:xfrm>
              <a:prstGeom prst="ellipse">
                <a:avLst/>
              </a:prstGeom>
              <a:noFill/>
              <a:ln w="19050" cap="rnd">
                <a:solidFill>
                  <a:schemeClr val="accent5">
                    <a:lumMod val="25000"/>
                    <a:lumOff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pic>
          <p:nvPicPr>
            <p:cNvPr id="16" name="Picture 15" descr="A picture containing drawing, room, table&#10;&#10;Description automatically generated">
              <a:extLst>
                <a:ext uri="{FF2B5EF4-FFF2-40B4-BE49-F238E27FC236}">
                  <a16:creationId xmlns:a16="http://schemas.microsoft.com/office/drawing/2014/main" id="{AE9CFDE7-46C2-400E-800D-E05F46FC62B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947525" y="3177746"/>
              <a:ext cx="343403" cy="298760"/>
            </a:xfrm>
            <a:prstGeom prst="rect">
              <a:avLst/>
            </a:prstGeom>
          </p:spPr>
        </p:pic>
      </p:grpSp>
      <p:pic>
        <p:nvPicPr>
          <p:cNvPr id="5" name="Picture 4" descr="Icon&#10;&#10;Description automatically generated">
            <a:extLst>
              <a:ext uri="{FF2B5EF4-FFF2-40B4-BE49-F238E27FC236}">
                <a16:creationId xmlns:a16="http://schemas.microsoft.com/office/drawing/2014/main" id="{A6D8E6A1-1091-403E-B767-DA2652878461}"/>
              </a:ext>
            </a:extLst>
          </p:cNvPr>
          <p:cNvPicPr>
            <a:picLocks noChangeAspect="1"/>
          </p:cNvPicPr>
          <p:nvPr/>
        </p:nvPicPr>
        <p:blipFill>
          <a:blip r:embed="rId4">
            <a:lum bright="70000" contrast="-70000"/>
          </a:blip>
          <a:stretch>
            <a:fillRect/>
          </a:stretch>
        </p:blipFill>
        <p:spPr>
          <a:xfrm>
            <a:off x="866864" y="2169371"/>
            <a:ext cx="388887" cy="388887"/>
          </a:xfrm>
          <a:prstGeom prst="rect">
            <a:avLst/>
          </a:prstGeom>
        </p:spPr>
      </p:pic>
      <p:pic>
        <p:nvPicPr>
          <p:cNvPr id="11" name="Picture 10" descr="A close up of a logo&#10;&#10;Description automatically generated">
            <a:extLst>
              <a:ext uri="{FF2B5EF4-FFF2-40B4-BE49-F238E27FC236}">
                <a16:creationId xmlns:a16="http://schemas.microsoft.com/office/drawing/2014/main" id="{0333560F-052D-4069-ACAA-660E43EC188A}"/>
              </a:ext>
            </a:extLst>
          </p:cNvPr>
          <p:cNvPicPr>
            <a:picLocks noChangeAspect="1"/>
          </p:cNvPicPr>
          <p:nvPr/>
        </p:nvPicPr>
        <p:blipFill>
          <a:blip r:embed="rId5">
            <a:lum bright="70000" contrast="-70000"/>
          </a:blip>
          <a:stretch>
            <a:fillRect/>
          </a:stretch>
        </p:blipFill>
        <p:spPr>
          <a:xfrm>
            <a:off x="880878" y="1161138"/>
            <a:ext cx="384715" cy="262888"/>
          </a:xfrm>
          <a:prstGeom prst="rect">
            <a:avLst/>
          </a:prstGeom>
        </p:spPr>
      </p:pic>
    </p:spTree>
    <p:extLst>
      <p:ext uri="{BB962C8B-B14F-4D97-AF65-F5344CB8AC3E}">
        <p14:creationId xmlns:p14="http://schemas.microsoft.com/office/powerpoint/2010/main" val="163081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A9796370-D082-48A7-9860-769FB317B024}"/>
              </a:ext>
            </a:extLst>
          </p:cNvPr>
          <p:cNvPicPr>
            <a:picLocks noChangeAspect="1"/>
          </p:cNvPicPr>
          <p:nvPr/>
        </p:nvPicPr>
        <p:blipFill>
          <a:blip r:embed="rId2"/>
          <a:stretch>
            <a:fillRect/>
          </a:stretch>
        </p:blipFill>
        <p:spPr>
          <a:xfrm>
            <a:off x="414956" y="3836241"/>
            <a:ext cx="282759" cy="244116"/>
          </a:xfrm>
          <a:prstGeom prst="rect">
            <a:avLst/>
          </a:prstGeom>
        </p:spPr>
      </p:pic>
      <p:sp>
        <p:nvSpPr>
          <p:cNvPr id="8" name="Rectangle 7">
            <a:extLst>
              <a:ext uri="{FF2B5EF4-FFF2-40B4-BE49-F238E27FC236}">
                <a16:creationId xmlns:a16="http://schemas.microsoft.com/office/drawing/2014/main" id="{85C3CC39-8348-4A1C-969A-B5355A3E2B07}"/>
              </a:ext>
            </a:extLst>
          </p:cNvPr>
          <p:cNvSpPr/>
          <p:nvPr/>
        </p:nvSpPr>
        <p:spPr bwMode="gray">
          <a:xfrm>
            <a:off x="280150" y="2871556"/>
            <a:ext cx="2192073" cy="415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a:extLst>
              <a:ext uri="{FF2B5EF4-FFF2-40B4-BE49-F238E27FC236}">
                <a16:creationId xmlns:a16="http://schemas.microsoft.com/office/drawing/2014/main" id="{23D0E635-0193-4B20-81F0-86A6A9B05126}"/>
              </a:ext>
            </a:extLst>
          </p:cNvPr>
          <p:cNvSpPr/>
          <p:nvPr/>
        </p:nvSpPr>
        <p:spPr bwMode="gray">
          <a:xfrm>
            <a:off x="280194" y="1486546"/>
            <a:ext cx="2192073" cy="415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a:extLst>
              <a:ext uri="{FF2B5EF4-FFF2-40B4-BE49-F238E27FC236}">
                <a16:creationId xmlns:a16="http://schemas.microsoft.com/office/drawing/2014/main" id="{0C573A14-1297-4B16-BAE5-6AC0EB4F82F6}"/>
              </a:ext>
            </a:extLst>
          </p:cNvPr>
          <p:cNvSpPr/>
          <p:nvPr/>
        </p:nvSpPr>
        <p:spPr bwMode="gray">
          <a:xfrm>
            <a:off x="280194" y="1948216"/>
            <a:ext cx="2192073" cy="415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a:extLst>
              <a:ext uri="{FF2B5EF4-FFF2-40B4-BE49-F238E27FC236}">
                <a16:creationId xmlns:a16="http://schemas.microsoft.com/office/drawing/2014/main" id="{437877DB-2ED9-4EFE-B16F-6D749AD58A40}"/>
              </a:ext>
            </a:extLst>
          </p:cNvPr>
          <p:cNvSpPr/>
          <p:nvPr/>
        </p:nvSpPr>
        <p:spPr bwMode="gray">
          <a:xfrm>
            <a:off x="280194" y="2409886"/>
            <a:ext cx="2192073" cy="41549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7AE8E627-38EB-41A2-B714-2221C944188E}"/>
              </a:ext>
            </a:extLst>
          </p:cNvPr>
          <p:cNvSpPr/>
          <p:nvPr/>
        </p:nvSpPr>
        <p:spPr bwMode="gray">
          <a:xfrm>
            <a:off x="3420533" y="899006"/>
            <a:ext cx="2980267" cy="32943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F82AF100-72A0-435F-8034-80C5A614FE0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8944E43B-3C7C-48DC-8737-CA786BF0E9D6}"/>
              </a:ext>
            </a:extLst>
          </p:cNvPr>
          <p:cNvSpPr>
            <a:spLocks noGrp="1"/>
          </p:cNvSpPr>
          <p:nvPr>
            <p:ph type="title"/>
          </p:nvPr>
        </p:nvSpPr>
        <p:spPr>
          <a:xfrm>
            <a:off x="280194" y="317005"/>
            <a:ext cx="7222812" cy="249299"/>
          </a:xfrm>
        </p:spPr>
        <p:txBody>
          <a:bodyPr/>
          <a:lstStyle/>
          <a:p>
            <a:r>
              <a:rPr lang="en-US" dirty="0"/>
              <a:t>Rapid Transition to Virtual Creates Problems for CTOs</a:t>
            </a:r>
          </a:p>
        </p:txBody>
      </p:sp>
      <p:sp>
        <p:nvSpPr>
          <p:cNvPr id="4" name="Text Placeholder 3">
            <a:extLst>
              <a:ext uri="{FF2B5EF4-FFF2-40B4-BE49-F238E27FC236}">
                <a16:creationId xmlns:a16="http://schemas.microsoft.com/office/drawing/2014/main" id="{B5262FD9-415B-43E7-8D1E-5117A5453652}"/>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AA7637F5-BD72-4FDB-BAED-1AE1CA27848D}"/>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9866501A-0FEB-4DFD-8CD5-026F43782ACD}"/>
              </a:ext>
            </a:extLst>
          </p:cNvPr>
          <p:cNvSpPr>
            <a:spLocks noGrp="1"/>
          </p:cNvSpPr>
          <p:nvPr>
            <p:ph type="body" sz="quarter" idx="18"/>
          </p:nvPr>
        </p:nvSpPr>
        <p:spPr>
          <a:xfrm>
            <a:off x="3420533" y="4446657"/>
            <a:ext cx="2980267" cy="353943"/>
          </a:xfrm>
        </p:spPr>
        <p:txBody>
          <a:bodyPr/>
          <a:lstStyle/>
          <a:p>
            <a:r>
              <a:rPr lang="en-US" dirty="0"/>
              <a:t>Sources: </a:t>
            </a:r>
            <a:r>
              <a:rPr lang="en-US" dirty="0" err="1"/>
              <a:t>Maylahn</a:t>
            </a:r>
            <a:r>
              <a:rPr lang="en-US" dirty="0"/>
              <a:t>, P., </a:t>
            </a:r>
            <a:r>
              <a:rPr lang="en-US" i="1" dirty="0">
                <a:hlinkClick r:id="rId3"/>
              </a:rPr>
              <a:t>COVID-19 Back-to-School Survey Report 2020</a:t>
            </a:r>
            <a:r>
              <a:rPr lang="en-US" i="1" dirty="0"/>
              <a:t>, </a:t>
            </a:r>
            <a:r>
              <a:rPr lang="en-US" dirty="0"/>
              <a:t>CoSN,2020; </a:t>
            </a:r>
            <a:r>
              <a:rPr lang="en-US" dirty="0" err="1"/>
              <a:t>Maylahn</a:t>
            </a:r>
            <a:r>
              <a:rPr lang="en-US" dirty="0"/>
              <a:t>, P., </a:t>
            </a:r>
            <a:r>
              <a:rPr lang="en-US" i="1" dirty="0">
                <a:hlinkClick r:id="rId4"/>
              </a:rPr>
              <a:t>2018-2019 Annual Infrastructure Report</a:t>
            </a:r>
            <a:r>
              <a:rPr lang="en-US" i="1" dirty="0"/>
              <a:t>, </a:t>
            </a:r>
            <a:r>
              <a:rPr lang="en-US" dirty="0" err="1"/>
              <a:t>CoSN</a:t>
            </a:r>
            <a:r>
              <a:rPr lang="en-US" dirty="0"/>
              <a:t>, 2019; US Government Accountability Office, </a:t>
            </a:r>
            <a:r>
              <a:rPr lang="en-US" dirty="0">
                <a:hlinkClick r:id="rId5"/>
              </a:rPr>
              <a:t>Recent K-12 Data Breaches Show That Students are Vulnerable to Harm</a:t>
            </a:r>
            <a:r>
              <a:rPr lang="en-US" dirty="0"/>
              <a:t>, 2020; EAB interviews &amp; analysis.</a:t>
            </a:r>
          </a:p>
        </p:txBody>
      </p:sp>
      <p:sp>
        <p:nvSpPr>
          <p:cNvPr id="7" name="TextBox 6">
            <a:extLst>
              <a:ext uri="{FF2B5EF4-FFF2-40B4-BE49-F238E27FC236}">
                <a16:creationId xmlns:a16="http://schemas.microsoft.com/office/drawing/2014/main" id="{D1C681E7-F4B1-4827-98CD-D720A219C9A5}"/>
              </a:ext>
            </a:extLst>
          </p:cNvPr>
          <p:cNvSpPr txBox="1"/>
          <p:nvPr/>
        </p:nvSpPr>
        <p:spPr>
          <a:xfrm>
            <a:off x="280194" y="1000606"/>
            <a:ext cx="2124339" cy="307777"/>
          </a:xfrm>
          <a:prstGeom prst="rect">
            <a:avLst/>
          </a:prstGeom>
          <a:noFill/>
        </p:spPr>
        <p:txBody>
          <a:bodyPr wrap="square" lIns="0" tIns="0" rIns="0" bIns="0" rtlCol="0">
            <a:spAutoFit/>
          </a:bodyPr>
          <a:lstStyle/>
          <a:p>
            <a:pPr>
              <a:spcBef>
                <a:spcPts val="500"/>
              </a:spcBef>
            </a:pPr>
            <a:r>
              <a:rPr lang="en-US" sz="1000" b="1" dirty="0"/>
              <a:t>Security Risks Intensify in New Virtual Landscape…</a:t>
            </a:r>
          </a:p>
        </p:txBody>
      </p:sp>
      <p:sp>
        <p:nvSpPr>
          <p:cNvPr id="11" name="TextBox 10">
            <a:extLst>
              <a:ext uri="{FF2B5EF4-FFF2-40B4-BE49-F238E27FC236}">
                <a16:creationId xmlns:a16="http://schemas.microsoft.com/office/drawing/2014/main" id="{88A113E1-011E-481C-BFDB-17BA1A8E9F52}"/>
              </a:ext>
            </a:extLst>
          </p:cNvPr>
          <p:cNvSpPr txBox="1"/>
          <p:nvPr/>
        </p:nvSpPr>
        <p:spPr>
          <a:xfrm>
            <a:off x="3594853" y="1486546"/>
            <a:ext cx="631583" cy="369332"/>
          </a:xfrm>
          <a:prstGeom prst="rect">
            <a:avLst/>
          </a:prstGeom>
          <a:noFill/>
        </p:spPr>
        <p:txBody>
          <a:bodyPr wrap="none" lIns="0" tIns="0" rIns="0" bIns="0" rtlCol="0">
            <a:spAutoFit/>
          </a:bodyPr>
          <a:lstStyle/>
          <a:p>
            <a:pPr>
              <a:spcBef>
                <a:spcPts val="500"/>
              </a:spcBef>
            </a:pPr>
            <a:r>
              <a:rPr lang="en-US" sz="2400" dirty="0">
                <a:solidFill>
                  <a:schemeClr val="accent6"/>
                </a:solidFill>
                <a:latin typeface="+mj-lt"/>
              </a:rPr>
              <a:t>88%</a:t>
            </a:r>
          </a:p>
        </p:txBody>
      </p:sp>
      <p:sp>
        <p:nvSpPr>
          <p:cNvPr id="13" name="TextBox 12">
            <a:extLst>
              <a:ext uri="{FF2B5EF4-FFF2-40B4-BE49-F238E27FC236}">
                <a16:creationId xmlns:a16="http://schemas.microsoft.com/office/drawing/2014/main" id="{0B5C494B-AD8B-485C-A705-9EFE018FB412}"/>
              </a:ext>
            </a:extLst>
          </p:cNvPr>
          <p:cNvSpPr txBox="1"/>
          <p:nvPr/>
        </p:nvSpPr>
        <p:spPr>
          <a:xfrm>
            <a:off x="3580742" y="2206430"/>
            <a:ext cx="631583" cy="369332"/>
          </a:xfrm>
          <a:prstGeom prst="rect">
            <a:avLst/>
          </a:prstGeom>
          <a:noFill/>
        </p:spPr>
        <p:txBody>
          <a:bodyPr wrap="none" lIns="0" tIns="0" rIns="0" bIns="0" rtlCol="0">
            <a:spAutoFit/>
          </a:bodyPr>
          <a:lstStyle/>
          <a:p>
            <a:pPr>
              <a:spcBef>
                <a:spcPts val="500"/>
              </a:spcBef>
            </a:pPr>
            <a:r>
              <a:rPr lang="en-US" sz="2400" dirty="0">
                <a:solidFill>
                  <a:schemeClr val="accent6"/>
                </a:solidFill>
                <a:latin typeface="+mj-lt"/>
              </a:rPr>
              <a:t>47%</a:t>
            </a:r>
          </a:p>
        </p:txBody>
      </p:sp>
      <p:sp>
        <p:nvSpPr>
          <p:cNvPr id="17" name="TextBox 16">
            <a:extLst>
              <a:ext uri="{FF2B5EF4-FFF2-40B4-BE49-F238E27FC236}">
                <a16:creationId xmlns:a16="http://schemas.microsoft.com/office/drawing/2014/main" id="{101D1479-1D44-4B44-8D65-673BC912D31D}"/>
              </a:ext>
            </a:extLst>
          </p:cNvPr>
          <p:cNvSpPr txBox="1"/>
          <p:nvPr/>
        </p:nvSpPr>
        <p:spPr>
          <a:xfrm>
            <a:off x="3836224" y="3021605"/>
            <a:ext cx="2041535" cy="756617"/>
          </a:xfrm>
          <a:prstGeom prst="rect">
            <a:avLst/>
          </a:prstGeom>
          <a:noFill/>
        </p:spPr>
        <p:txBody>
          <a:bodyPr wrap="square" lIns="0" tIns="0" rIns="0" bIns="0" rtlCol="0">
            <a:spAutoFit/>
          </a:bodyPr>
          <a:lstStyle/>
          <a:p>
            <a:pPr>
              <a:spcBef>
                <a:spcPts val="500"/>
              </a:spcBef>
            </a:pPr>
            <a:r>
              <a:rPr lang="en-US" sz="900" i="1" dirty="0"/>
              <a:t>“Our small budget is mostly going to new devices or digital learning platforms – </a:t>
            </a:r>
            <a:r>
              <a:rPr lang="en-US" sz="900" b="1" i="1" dirty="0"/>
              <a:t>there’s almost nothing left for security</a:t>
            </a:r>
            <a:r>
              <a:rPr lang="en-US" sz="900" i="1" dirty="0"/>
              <a:t>.”</a:t>
            </a:r>
          </a:p>
          <a:p>
            <a:pPr algn="r">
              <a:spcBef>
                <a:spcPts val="500"/>
              </a:spcBef>
            </a:pPr>
            <a:r>
              <a:rPr lang="en-US" sz="800" i="1" dirty="0"/>
              <a:t>- </a:t>
            </a:r>
            <a:r>
              <a:rPr lang="en-US" sz="800" dirty="0"/>
              <a:t>CTO, Public K-12 District</a:t>
            </a:r>
          </a:p>
        </p:txBody>
      </p:sp>
      <p:sp>
        <p:nvSpPr>
          <p:cNvPr id="18" name="TextBox 17">
            <a:extLst>
              <a:ext uri="{FF2B5EF4-FFF2-40B4-BE49-F238E27FC236}">
                <a16:creationId xmlns:a16="http://schemas.microsoft.com/office/drawing/2014/main" id="{0A907270-AE41-4337-8BF2-9AA66997DEEA}"/>
              </a:ext>
            </a:extLst>
          </p:cNvPr>
          <p:cNvSpPr txBox="1"/>
          <p:nvPr/>
        </p:nvSpPr>
        <p:spPr>
          <a:xfrm>
            <a:off x="4348256" y="1486546"/>
            <a:ext cx="1433708" cy="415498"/>
          </a:xfrm>
          <a:prstGeom prst="rect">
            <a:avLst/>
          </a:prstGeom>
          <a:noFill/>
        </p:spPr>
        <p:txBody>
          <a:bodyPr wrap="square" lIns="0" tIns="0" rIns="0" bIns="0" rtlCol="0">
            <a:spAutoFit/>
          </a:bodyPr>
          <a:lstStyle/>
          <a:p>
            <a:pPr>
              <a:spcBef>
                <a:spcPts val="500"/>
              </a:spcBef>
            </a:pPr>
            <a:r>
              <a:rPr lang="en-US" sz="900" dirty="0"/>
              <a:t>of districts don’t have a dedicated network security person </a:t>
            </a:r>
          </a:p>
        </p:txBody>
      </p:sp>
      <p:sp>
        <p:nvSpPr>
          <p:cNvPr id="20" name="TextBox 19">
            <a:extLst>
              <a:ext uri="{FF2B5EF4-FFF2-40B4-BE49-F238E27FC236}">
                <a16:creationId xmlns:a16="http://schemas.microsoft.com/office/drawing/2014/main" id="{53A68B11-2DC4-4F57-AE0A-5ED689DB5A39}"/>
              </a:ext>
            </a:extLst>
          </p:cNvPr>
          <p:cNvSpPr txBox="1"/>
          <p:nvPr/>
        </p:nvSpPr>
        <p:spPr>
          <a:xfrm>
            <a:off x="4348256" y="2206430"/>
            <a:ext cx="1473732" cy="415498"/>
          </a:xfrm>
          <a:prstGeom prst="rect">
            <a:avLst/>
          </a:prstGeom>
          <a:noFill/>
        </p:spPr>
        <p:txBody>
          <a:bodyPr wrap="square" lIns="0" tIns="0" rIns="0" bIns="0" rtlCol="0">
            <a:spAutoFit/>
          </a:bodyPr>
          <a:lstStyle/>
          <a:p>
            <a:pPr>
              <a:spcBef>
                <a:spcPts val="500"/>
              </a:spcBef>
            </a:pPr>
            <a:r>
              <a:rPr lang="en-US" sz="900" dirty="0"/>
              <a:t>of K-12 IT leaders expect a </a:t>
            </a:r>
            <a:r>
              <a:rPr lang="en-US" sz="900" b="1" dirty="0"/>
              <a:t>budget decrease </a:t>
            </a:r>
            <a:r>
              <a:rPr lang="en-US" sz="900" dirty="0"/>
              <a:t>for 2020-2021</a:t>
            </a:r>
          </a:p>
        </p:txBody>
      </p:sp>
      <p:sp>
        <p:nvSpPr>
          <p:cNvPr id="21" name="TextBox 20">
            <a:extLst>
              <a:ext uri="{FF2B5EF4-FFF2-40B4-BE49-F238E27FC236}">
                <a16:creationId xmlns:a16="http://schemas.microsoft.com/office/drawing/2014/main" id="{E917A20F-BF9A-4ED8-8A69-2E86E6758CF5}"/>
              </a:ext>
            </a:extLst>
          </p:cNvPr>
          <p:cNvSpPr txBox="1"/>
          <p:nvPr/>
        </p:nvSpPr>
        <p:spPr>
          <a:xfrm>
            <a:off x="3604126" y="996693"/>
            <a:ext cx="2399511" cy="307777"/>
          </a:xfrm>
          <a:prstGeom prst="rect">
            <a:avLst/>
          </a:prstGeom>
          <a:noFill/>
        </p:spPr>
        <p:txBody>
          <a:bodyPr wrap="square" lIns="0" tIns="0" rIns="0" bIns="0" rtlCol="0">
            <a:spAutoFit/>
          </a:bodyPr>
          <a:lstStyle/>
          <a:p>
            <a:pPr>
              <a:spcBef>
                <a:spcPts val="500"/>
              </a:spcBef>
            </a:pPr>
            <a:r>
              <a:rPr lang="en-US" sz="1000" b="1" dirty="0"/>
              <a:t>…Overwhelming Districts’ Constrained IT Resources</a:t>
            </a:r>
          </a:p>
        </p:txBody>
      </p:sp>
      <p:pic>
        <p:nvPicPr>
          <p:cNvPr id="25" name="Picture 24" descr="Icon&#10;&#10;Description automatically generated">
            <a:extLst>
              <a:ext uri="{FF2B5EF4-FFF2-40B4-BE49-F238E27FC236}">
                <a16:creationId xmlns:a16="http://schemas.microsoft.com/office/drawing/2014/main" id="{F0421614-2D00-4036-BBEB-20517B57666D}"/>
              </a:ext>
            </a:extLst>
          </p:cNvPr>
          <p:cNvPicPr>
            <a:picLocks noChangeAspect="1"/>
          </p:cNvPicPr>
          <p:nvPr/>
        </p:nvPicPr>
        <p:blipFill>
          <a:blip r:embed="rId6"/>
          <a:stretch>
            <a:fillRect/>
          </a:stretch>
        </p:blipFill>
        <p:spPr>
          <a:xfrm>
            <a:off x="354707" y="2016708"/>
            <a:ext cx="381527" cy="278515"/>
          </a:xfrm>
          <a:prstGeom prst="rect">
            <a:avLst/>
          </a:prstGeom>
        </p:spPr>
      </p:pic>
      <p:pic>
        <p:nvPicPr>
          <p:cNvPr id="27" name="Picture 26" descr="A picture containing background pattern&#10;&#10;Description automatically generated">
            <a:extLst>
              <a:ext uri="{FF2B5EF4-FFF2-40B4-BE49-F238E27FC236}">
                <a16:creationId xmlns:a16="http://schemas.microsoft.com/office/drawing/2014/main" id="{EB79E042-FA9E-457C-80B0-765BD9BBDFC5}"/>
              </a:ext>
            </a:extLst>
          </p:cNvPr>
          <p:cNvPicPr>
            <a:picLocks noChangeAspect="1"/>
          </p:cNvPicPr>
          <p:nvPr/>
        </p:nvPicPr>
        <p:blipFill>
          <a:blip r:embed="rId7"/>
          <a:stretch>
            <a:fillRect/>
          </a:stretch>
        </p:blipFill>
        <p:spPr>
          <a:xfrm>
            <a:off x="431104" y="3352316"/>
            <a:ext cx="250465" cy="335445"/>
          </a:xfrm>
          <a:prstGeom prst="rect">
            <a:avLst/>
          </a:prstGeom>
        </p:spPr>
      </p:pic>
      <p:pic>
        <p:nvPicPr>
          <p:cNvPr id="29" name="Picture 28" descr="Icon&#10;&#10;Description automatically generated">
            <a:extLst>
              <a:ext uri="{FF2B5EF4-FFF2-40B4-BE49-F238E27FC236}">
                <a16:creationId xmlns:a16="http://schemas.microsoft.com/office/drawing/2014/main" id="{B3B0C04F-0CF6-4116-BD2F-E64F807C8616}"/>
              </a:ext>
            </a:extLst>
          </p:cNvPr>
          <p:cNvPicPr>
            <a:picLocks noChangeAspect="1"/>
          </p:cNvPicPr>
          <p:nvPr/>
        </p:nvPicPr>
        <p:blipFill>
          <a:blip r:embed="rId8"/>
          <a:stretch>
            <a:fillRect/>
          </a:stretch>
        </p:blipFill>
        <p:spPr>
          <a:xfrm flipH="1">
            <a:off x="369794" y="2941886"/>
            <a:ext cx="373084" cy="274838"/>
          </a:xfrm>
          <a:prstGeom prst="rect">
            <a:avLst/>
          </a:prstGeom>
        </p:spPr>
      </p:pic>
      <p:pic>
        <p:nvPicPr>
          <p:cNvPr id="31" name="Picture 30" descr="Icon&#10;&#10;Description automatically generated">
            <a:extLst>
              <a:ext uri="{FF2B5EF4-FFF2-40B4-BE49-F238E27FC236}">
                <a16:creationId xmlns:a16="http://schemas.microsoft.com/office/drawing/2014/main" id="{BCD89502-7584-44D8-9D92-FF7C3F57EBF2}"/>
              </a:ext>
            </a:extLst>
          </p:cNvPr>
          <p:cNvPicPr>
            <a:picLocks noChangeAspect="1"/>
          </p:cNvPicPr>
          <p:nvPr/>
        </p:nvPicPr>
        <p:blipFill>
          <a:blip r:embed="rId9"/>
          <a:stretch>
            <a:fillRect/>
          </a:stretch>
        </p:blipFill>
        <p:spPr>
          <a:xfrm>
            <a:off x="368839" y="1555790"/>
            <a:ext cx="353263" cy="292031"/>
          </a:xfrm>
          <a:prstGeom prst="rect">
            <a:avLst/>
          </a:prstGeom>
        </p:spPr>
      </p:pic>
      <p:pic>
        <p:nvPicPr>
          <p:cNvPr id="33" name="Picture 32" descr="Icon&#10;&#10;Description automatically generated">
            <a:extLst>
              <a:ext uri="{FF2B5EF4-FFF2-40B4-BE49-F238E27FC236}">
                <a16:creationId xmlns:a16="http://schemas.microsoft.com/office/drawing/2014/main" id="{F24D345E-AE72-4CB4-9B43-23FACB22CFF8}"/>
              </a:ext>
            </a:extLst>
          </p:cNvPr>
          <p:cNvPicPr>
            <a:picLocks noChangeAspect="1"/>
          </p:cNvPicPr>
          <p:nvPr/>
        </p:nvPicPr>
        <p:blipFill>
          <a:blip r:embed="rId10"/>
          <a:stretch>
            <a:fillRect/>
          </a:stretch>
        </p:blipFill>
        <p:spPr>
          <a:xfrm>
            <a:off x="446837" y="2489540"/>
            <a:ext cx="197267" cy="256191"/>
          </a:xfrm>
          <a:prstGeom prst="rect">
            <a:avLst/>
          </a:prstGeom>
        </p:spPr>
      </p:pic>
      <p:grpSp>
        <p:nvGrpSpPr>
          <p:cNvPr id="54" name="Group 53">
            <a:extLst>
              <a:ext uri="{FF2B5EF4-FFF2-40B4-BE49-F238E27FC236}">
                <a16:creationId xmlns:a16="http://schemas.microsoft.com/office/drawing/2014/main" id="{293F801F-8C72-4370-B10C-69421FAA4001}"/>
              </a:ext>
            </a:extLst>
          </p:cNvPr>
          <p:cNvGrpSpPr/>
          <p:nvPr/>
        </p:nvGrpSpPr>
        <p:grpSpPr bwMode="gray">
          <a:xfrm flipH="1" flipV="1">
            <a:off x="3576197" y="2934085"/>
            <a:ext cx="210712" cy="194004"/>
            <a:chOff x="3359444" y="2551001"/>
            <a:chExt cx="394764" cy="340924"/>
          </a:xfrm>
          <a:solidFill>
            <a:schemeClr val="accent6"/>
          </a:solidFill>
        </p:grpSpPr>
        <p:sp>
          <p:nvSpPr>
            <p:cNvPr id="55" name="Freeform 67">
              <a:extLst>
                <a:ext uri="{FF2B5EF4-FFF2-40B4-BE49-F238E27FC236}">
                  <a16:creationId xmlns:a16="http://schemas.microsoft.com/office/drawing/2014/main" id="{BC599B81-B228-485C-881A-0F382C982E35}"/>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accent6"/>
                </a:solidFill>
              </a:endParaRPr>
            </a:p>
          </p:txBody>
        </p:sp>
        <p:sp>
          <p:nvSpPr>
            <p:cNvPr id="56" name="Freeform 68">
              <a:extLst>
                <a:ext uri="{FF2B5EF4-FFF2-40B4-BE49-F238E27FC236}">
                  <a16:creationId xmlns:a16="http://schemas.microsoft.com/office/drawing/2014/main" id="{3E8ADDD1-382B-4DB2-A9A0-DFCF5D6FC807}"/>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accent6"/>
                </a:solidFill>
              </a:endParaRPr>
            </a:p>
          </p:txBody>
        </p:sp>
      </p:grpSp>
      <p:sp>
        <p:nvSpPr>
          <p:cNvPr id="58" name="TextBox 57">
            <a:extLst>
              <a:ext uri="{FF2B5EF4-FFF2-40B4-BE49-F238E27FC236}">
                <a16:creationId xmlns:a16="http://schemas.microsoft.com/office/drawing/2014/main" id="{646D2AA1-029B-4BAB-B5F2-0CDB4910B0EE}"/>
              </a:ext>
            </a:extLst>
          </p:cNvPr>
          <p:cNvSpPr txBox="1"/>
          <p:nvPr/>
        </p:nvSpPr>
        <p:spPr>
          <a:xfrm>
            <a:off x="864121" y="1625046"/>
            <a:ext cx="843180" cy="138499"/>
          </a:xfrm>
          <a:prstGeom prst="rect">
            <a:avLst/>
          </a:prstGeom>
          <a:noFill/>
        </p:spPr>
        <p:txBody>
          <a:bodyPr wrap="none" lIns="0" tIns="0" rIns="0" bIns="0" rtlCol="0">
            <a:spAutoFit/>
          </a:bodyPr>
          <a:lstStyle/>
          <a:p>
            <a:pPr>
              <a:spcBef>
                <a:spcPts val="500"/>
              </a:spcBef>
            </a:pPr>
            <a:r>
              <a:rPr lang="en-US" sz="900" b="1" dirty="0"/>
              <a:t>Ransomware</a:t>
            </a:r>
          </a:p>
        </p:txBody>
      </p:sp>
      <p:sp>
        <p:nvSpPr>
          <p:cNvPr id="60" name="TextBox 59">
            <a:extLst>
              <a:ext uri="{FF2B5EF4-FFF2-40B4-BE49-F238E27FC236}">
                <a16:creationId xmlns:a16="http://schemas.microsoft.com/office/drawing/2014/main" id="{ED4B9CCE-09D1-4649-80A4-10BE1B6139DF}"/>
              </a:ext>
            </a:extLst>
          </p:cNvPr>
          <p:cNvSpPr txBox="1"/>
          <p:nvPr/>
        </p:nvSpPr>
        <p:spPr>
          <a:xfrm>
            <a:off x="864121" y="2086716"/>
            <a:ext cx="835165" cy="138499"/>
          </a:xfrm>
          <a:prstGeom prst="rect">
            <a:avLst/>
          </a:prstGeom>
          <a:noFill/>
        </p:spPr>
        <p:txBody>
          <a:bodyPr wrap="none" lIns="0" tIns="0" rIns="0" bIns="0" rtlCol="0">
            <a:spAutoFit/>
          </a:bodyPr>
          <a:lstStyle/>
          <a:p>
            <a:pPr>
              <a:spcBef>
                <a:spcPts val="500"/>
              </a:spcBef>
            </a:pPr>
            <a:r>
              <a:rPr lang="en-US" sz="900" b="1" dirty="0"/>
              <a:t>System Hack</a:t>
            </a:r>
          </a:p>
        </p:txBody>
      </p:sp>
      <p:sp>
        <p:nvSpPr>
          <p:cNvPr id="62" name="TextBox 61">
            <a:extLst>
              <a:ext uri="{FF2B5EF4-FFF2-40B4-BE49-F238E27FC236}">
                <a16:creationId xmlns:a16="http://schemas.microsoft.com/office/drawing/2014/main" id="{219E61FD-D39B-4DF8-8ACE-0D34A8EA47EA}"/>
              </a:ext>
            </a:extLst>
          </p:cNvPr>
          <p:cNvSpPr txBox="1"/>
          <p:nvPr/>
        </p:nvSpPr>
        <p:spPr>
          <a:xfrm>
            <a:off x="864121" y="2548386"/>
            <a:ext cx="1094852" cy="138499"/>
          </a:xfrm>
          <a:prstGeom prst="rect">
            <a:avLst/>
          </a:prstGeom>
          <a:noFill/>
        </p:spPr>
        <p:txBody>
          <a:bodyPr wrap="none" lIns="0" tIns="0" rIns="0" bIns="0" rtlCol="0">
            <a:spAutoFit/>
          </a:bodyPr>
          <a:lstStyle/>
          <a:p>
            <a:pPr>
              <a:spcBef>
                <a:spcPts val="500"/>
              </a:spcBef>
            </a:pPr>
            <a:r>
              <a:rPr lang="en-US" sz="900" b="1" dirty="0"/>
              <a:t>Denial of Service</a:t>
            </a:r>
          </a:p>
        </p:txBody>
      </p:sp>
      <p:sp>
        <p:nvSpPr>
          <p:cNvPr id="64" name="TextBox 63">
            <a:extLst>
              <a:ext uri="{FF2B5EF4-FFF2-40B4-BE49-F238E27FC236}">
                <a16:creationId xmlns:a16="http://schemas.microsoft.com/office/drawing/2014/main" id="{10D90331-B80D-4E00-A4B1-2875CAA2C782}"/>
              </a:ext>
            </a:extLst>
          </p:cNvPr>
          <p:cNvSpPr txBox="1"/>
          <p:nvPr/>
        </p:nvSpPr>
        <p:spPr>
          <a:xfrm>
            <a:off x="1111313" y="3006530"/>
            <a:ext cx="559449" cy="138499"/>
          </a:xfrm>
          <a:prstGeom prst="rect">
            <a:avLst/>
          </a:prstGeom>
          <a:noFill/>
        </p:spPr>
        <p:txBody>
          <a:bodyPr wrap="none" lIns="0" tIns="0" rIns="0" bIns="0" rtlCol="0">
            <a:spAutoFit/>
          </a:bodyPr>
          <a:lstStyle/>
          <a:p>
            <a:pPr>
              <a:spcBef>
                <a:spcPts val="500"/>
              </a:spcBef>
            </a:pPr>
            <a:r>
              <a:rPr lang="en-US" sz="900" b="1" dirty="0"/>
              <a:t>Phishing</a:t>
            </a:r>
          </a:p>
        </p:txBody>
      </p:sp>
      <p:sp>
        <p:nvSpPr>
          <p:cNvPr id="66" name="TextBox 65">
            <a:extLst>
              <a:ext uri="{FF2B5EF4-FFF2-40B4-BE49-F238E27FC236}">
                <a16:creationId xmlns:a16="http://schemas.microsoft.com/office/drawing/2014/main" id="{CDF10315-D22B-41BC-844B-8296144125B1}"/>
              </a:ext>
            </a:extLst>
          </p:cNvPr>
          <p:cNvSpPr txBox="1"/>
          <p:nvPr/>
        </p:nvSpPr>
        <p:spPr>
          <a:xfrm>
            <a:off x="874987" y="3442831"/>
            <a:ext cx="791883" cy="138499"/>
          </a:xfrm>
          <a:prstGeom prst="rect">
            <a:avLst/>
          </a:prstGeom>
          <a:noFill/>
        </p:spPr>
        <p:txBody>
          <a:bodyPr wrap="none" lIns="0" tIns="0" rIns="0" bIns="0" rtlCol="0">
            <a:spAutoFit/>
          </a:bodyPr>
          <a:lstStyle/>
          <a:p>
            <a:pPr>
              <a:spcBef>
                <a:spcPts val="500"/>
              </a:spcBef>
            </a:pPr>
            <a:r>
              <a:rPr lang="en-US" sz="900" dirty="0"/>
              <a:t>Identity Theft</a:t>
            </a:r>
          </a:p>
        </p:txBody>
      </p:sp>
      <p:sp>
        <p:nvSpPr>
          <p:cNvPr id="72" name="Arrow: Down 71">
            <a:extLst>
              <a:ext uri="{FF2B5EF4-FFF2-40B4-BE49-F238E27FC236}">
                <a16:creationId xmlns:a16="http://schemas.microsoft.com/office/drawing/2014/main" id="{AFB0D062-4220-47F4-902C-40BE5874DBB4}"/>
              </a:ext>
            </a:extLst>
          </p:cNvPr>
          <p:cNvSpPr/>
          <p:nvPr/>
        </p:nvSpPr>
        <p:spPr bwMode="gray">
          <a:xfrm rot="10800000">
            <a:off x="632176" y="1568994"/>
            <a:ext cx="211745" cy="274747"/>
          </a:xfrm>
          <a:prstGeom prst="downArrow">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Arrow: Down 73">
            <a:extLst>
              <a:ext uri="{FF2B5EF4-FFF2-40B4-BE49-F238E27FC236}">
                <a16:creationId xmlns:a16="http://schemas.microsoft.com/office/drawing/2014/main" id="{ACBF0D16-0BE3-4B16-9443-2FF8F568B00C}"/>
              </a:ext>
            </a:extLst>
          </p:cNvPr>
          <p:cNvSpPr/>
          <p:nvPr/>
        </p:nvSpPr>
        <p:spPr bwMode="gray">
          <a:xfrm rot="10800000">
            <a:off x="630361" y="2027839"/>
            <a:ext cx="211745" cy="274747"/>
          </a:xfrm>
          <a:prstGeom prst="downArrow">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Arrow: Down 75">
            <a:extLst>
              <a:ext uri="{FF2B5EF4-FFF2-40B4-BE49-F238E27FC236}">
                <a16:creationId xmlns:a16="http://schemas.microsoft.com/office/drawing/2014/main" id="{518DEC0E-F47E-47AA-B3EF-8253A8495B73}"/>
              </a:ext>
            </a:extLst>
          </p:cNvPr>
          <p:cNvSpPr/>
          <p:nvPr/>
        </p:nvSpPr>
        <p:spPr bwMode="gray">
          <a:xfrm rot="10800000">
            <a:off x="635383" y="2482667"/>
            <a:ext cx="211745" cy="274747"/>
          </a:xfrm>
          <a:prstGeom prst="downArrow">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Arrow: Down 77">
            <a:extLst>
              <a:ext uri="{FF2B5EF4-FFF2-40B4-BE49-F238E27FC236}">
                <a16:creationId xmlns:a16="http://schemas.microsoft.com/office/drawing/2014/main" id="{BC935310-B304-44E2-A36B-AF2B14053B90}"/>
              </a:ext>
            </a:extLst>
          </p:cNvPr>
          <p:cNvSpPr/>
          <p:nvPr/>
        </p:nvSpPr>
        <p:spPr bwMode="gray">
          <a:xfrm>
            <a:off x="616229" y="3835381"/>
            <a:ext cx="211745" cy="274747"/>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Arrow: Down 79">
            <a:extLst>
              <a:ext uri="{FF2B5EF4-FFF2-40B4-BE49-F238E27FC236}">
                <a16:creationId xmlns:a16="http://schemas.microsoft.com/office/drawing/2014/main" id="{639CE5A8-E743-4EDA-9442-75DFE908D6A3}"/>
              </a:ext>
            </a:extLst>
          </p:cNvPr>
          <p:cNvSpPr/>
          <p:nvPr/>
        </p:nvSpPr>
        <p:spPr bwMode="gray">
          <a:xfrm>
            <a:off x="628886" y="3406253"/>
            <a:ext cx="211745" cy="274747"/>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7B38A8B8-4B8C-4FD5-8680-B3DF71A47F3E}"/>
              </a:ext>
            </a:extLst>
          </p:cNvPr>
          <p:cNvSpPr txBox="1"/>
          <p:nvPr/>
        </p:nvSpPr>
        <p:spPr>
          <a:xfrm>
            <a:off x="874987" y="3855568"/>
            <a:ext cx="1001877" cy="138499"/>
          </a:xfrm>
          <a:prstGeom prst="rect">
            <a:avLst/>
          </a:prstGeom>
          <a:noFill/>
        </p:spPr>
        <p:txBody>
          <a:bodyPr wrap="none" lIns="0" tIns="0" rIns="0" bIns="0" rtlCol="0">
            <a:spAutoFit/>
          </a:bodyPr>
          <a:lstStyle/>
          <a:p>
            <a:pPr>
              <a:spcBef>
                <a:spcPts val="500"/>
              </a:spcBef>
            </a:pPr>
            <a:r>
              <a:rPr lang="en-US" sz="900" dirty="0"/>
              <a:t>Network Security</a:t>
            </a:r>
          </a:p>
        </p:txBody>
      </p:sp>
      <p:sp>
        <p:nvSpPr>
          <p:cNvPr id="15" name="Left-Right Arrow 13">
            <a:extLst>
              <a:ext uri="{FF2B5EF4-FFF2-40B4-BE49-F238E27FC236}">
                <a16:creationId xmlns:a16="http://schemas.microsoft.com/office/drawing/2014/main" id="{9876F32D-D52B-4189-9CC4-BAEFDEDD4751}"/>
              </a:ext>
              <a:ext uri="{C183D7F6-B498-43B3-948B-1728B52AA6E4}">
                <adec:decorative xmlns:adec="http://schemas.microsoft.com/office/drawing/2017/decorative" val="1"/>
              </a:ext>
            </a:extLst>
          </p:cNvPr>
          <p:cNvSpPr/>
          <p:nvPr/>
        </p:nvSpPr>
        <p:spPr bwMode="gray">
          <a:xfrm rot="10800000">
            <a:off x="768208" y="2982244"/>
            <a:ext cx="274320" cy="182880"/>
          </a:xfrm>
          <a:prstGeom prst="leftRightArrow">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latin typeface="+mj-lt"/>
            </a:endParaRPr>
          </a:p>
        </p:txBody>
      </p:sp>
    </p:spTree>
    <p:extLst>
      <p:ext uri="{BB962C8B-B14F-4D97-AF65-F5344CB8AC3E}">
        <p14:creationId xmlns:p14="http://schemas.microsoft.com/office/powerpoint/2010/main" val="234999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847031" y="1081439"/>
            <a:ext cx="4706739" cy="3030575"/>
          </a:xfrm>
          <a:prstGeom prst="rect">
            <a:avLst/>
          </a:prstGeom>
          <a:noFill/>
          <a:ln w="12700" cmpd="sng">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606" tIns="34303" rIns="68606" bIns="34303" numCol="1" spcCol="0" rtlCol="0" fromWordArt="0" anchor="t" anchorCtr="0" forceAA="0" compatLnSpc="1">
            <a:prstTxWarp prst="textNoShape">
              <a:avLst/>
            </a:prstTxWarp>
            <a:noAutofit/>
          </a:bodyPr>
          <a:lstStyle/>
          <a:p>
            <a:pPr algn="ctr">
              <a:spcBef>
                <a:spcPts val="375"/>
              </a:spcBef>
            </a:pPr>
            <a:endParaRPr lang="en-US" sz="750" dirty="0" err="1">
              <a:solidFill>
                <a:schemeClr val="bg1"/>
              </a:solidFill>
            </a:endParaRPr>
          </a:p>
        </p:txBody>
      </p:sp>
      <p:sp>
        <p:nvSpPr>
          <p:cNvPr id="12" name="TextBox 11"/>
          <p:cNvSpPr txBox="1"/>
          <p:nvPr/>
        </p:nvSpPr>
        <p:spPr bwMode="gray">
          <a:xfrm>
            <a:off x="2324924" y="2335043"/>
            <a:ext cx="2798678" cy="1463349"/>
          </a:xfrm>
          <a:prstGeom prst="rect">
            <a:avLst/>
          </a:prstGeom>
          <a:noFill/>
        </p:spPr>
        <p:txBody>
          <a:bodyPr wrap="square" lIns="0" tIns="0" rIns="0" bIns="0" rtlCol="0">
            <a:spAutoFit/>
          </a:bodyPr>
          <a:lstStyle/>
          <a:p>
            <a:pPr marL="285750" indent="-285750">
              <a:lnSpc>
                <a:spcPts val="1951"/>
              </a:lnSpc>
              <a:spcBef>
                <a:spcPts val="375"/>
              </a:spcBef>
              <a:buFont typeface="Courier New" panose="02070309020205020404" pitchFamily="49" charset="0"/>
              <a:buChar char="o"/>
            </a:pPr>
            <a:r>
              <a:rPr lang="en-US" sz="1501" dirty="0">
                <a:solidFill>
                  <a:schemeClr val="bg1"/>
                </a:solidFill>
              </a:rPr>
              <a:t>Phishing</a:t>
            </a:r>
          </a:p>
          <a:p>
            <a:pPr marL="285750" indent="-285750">
              <a:lnSpc>
                <a:spcPts val="1951"/>
              </a:lnSpc>
              <a:spcBef>
                <a:spcPts val="375"/>
              </a:spcBef>
              <a:buFont typeface="Courier New" panose="02070309020205020404" pitchFamily="49" charset="0"/>
              <a:buChar char="o"/>
            </a:pPr>
            <a:r>
              <a:rPr lang="en-US" sz="1501" dirty="0">
                <a:solidFill>
                  <a:schemeClr val="bg1"/>
                </a:solidFill>
              </a:rPr>
              <a:t>Ransomware</a:t>
            </a:r>
          </a:p>
          <a:p>
            <a:pPr marL="285750" indent="-285750">
              <a:lnSpc>
                <a:spcPts val="1951"/>
              </a:lnSpc>
              <a:spcBef>
                <a:spcPts val="375"/>
              </a:spcBef>
              <a:buFont typeface="Courier New" panose="02070309020205020404" pitchFamily="49" charset="0"/>
              <a:buChar char="o"/>
            </a:pPr>
            <a:r>
              <a:rPr lang="en-US" sz="1501" dirty="0">
                <a:solidFill>
                  <a:schemeClr val="bg1"/>
                </a:solidFill>
              </a:rPr>
              <a:t>Denial of service </a:t>
            </a:r>
          </a:p>
          <a:p>
            <a:pPr marL="285750" indent="-285750">
              <a:lnSpc>
                <a:spcPts val="1951"/>
              </a:lnSpc>
              <a:spcBef>
                <a:spcPts val="375"/>
              </a:spcBef>
              <a:buFont typeface="Courier New" panose="02070309020205020404" pitchFamily="49" charset="0"/>
              <a:buChar char="o"/>
            </a:pPr>
            <a:r>
              <a:rPr lang="en-US" sz="1501" dirty="0">
                <a:solidFill>
                  <a:schemeClr val="bg1"/>
                </a:solidFill>
              </a:rPr>
              <a:t>Confidential data breach</a:t>
            </a:r>
          </a:p>
          <a:p>
            <a:pPr marL="285750" indent="-285750">
              <a:lnSpc>
                <a:spcPts val="1951"/>
              </a:lnSpc>
              <a:spcBef>
                <a:spcPts val="375"/>
              </a:spcBef>
              <a:buFont typeface="Courier New" panose="02070309020205020404" pitchFamily="49" charset="0"/>
              <a:buChar char="o"/>
            </a:pPr>
            <a:r>
              <a:rPr lang="en-US" sz="1501" dirty="0">
                <a:solidFill>
                  <a:schemeClr val="bg1"/>
                </a:solidFill>
              </a:rPr>
              <a:t>Network hack</a:t>
            </a:r>
          </a:p>
        </p:txBody>
      </p:sp>
      <p:sp>
        <p:nvSpPr>
          <p:cNvPr id="13" name="TextBox 12"/>
          <p:cNvSpPr txBox="1"/>
          <p:nvPr/>
        </p:nvSpPr>
        <p:spPr bwMode="gray">
          <a:xfrm>
            <a:off x="1562453" y="1224352"/>
            <a:ext cx="3275894" cy="623504"/>
          </a:xfrm>
          <a:prstGeom prst="rect">
            <a:avLst/>
          </a:prstGeom>
          <a:noFill/>
        </p:spPr>
        <p:txBody>
          <a:bodyPr wrap="square" lIns="0" tIns="0" rIns="0" bIns="0" rtlCol="0">
            <a:spAutoFit/>
          </a:bodyPr>
          <a:lstStyle>
            <a:defPPr>
              <a:defRPr lang="en-US"/>
            </a:defPPr>
            <a:lvl1pPr>
              <a:lnSpc>
                <a:spcPts val="3500"/>
              </a:lnSpc>
              <a:spcBef>
                <a:spcPts val="500"/>
              </a:spcBef>
              <a:defRPr sz="2700" spc="50">
                <a:solidFill>
                  <a:schemeClr val="bg1"/>
                </a:solidFill>
                <a:latin typeface="+mj-lt"/>
              </a:defRPr>
            </a:lvl1pPr>
          </a:lstStyle>
          <a:p>
            <a:pPr algn="ctr">
              <a:lnSpc>
                <a:spcPct val="100000"/>
              </a:lnSpc>
            </a:pPr>
            <a:r>
              <a:rPr lang="en-US" sz="2026" dirty="0"/>
              <a:t>What cyber threat are you most concerned about?</a:t>
            </a:r>
          </a:p>
        </p:txBody>
      </p:sp>
      <p:cxnSp>
        <p:nvCxnSpPr>
          <p:cNvPr id="15" name="Straight Connector 14"/>
          <p:cNvCxnSpPr/>
          <p:nvPr/>
        </p:nvCxnSpPr>
        <p:spPr bwMode="gray">
          <a:xfrm>
            <a:off x="3003875" y="2021421"/>
            <a:ext cx="393052" cy="0"/>
          </a:xfrm>
          <a:prstGeom prst="line">
            <a:avLst/>
          </a:prstGeom>
          <a:ln w="1905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Quick Poll #1</a:t>
            </a:r>
          </a:p>
        </p:txBody>
      </p:sp>
    </p:spTree>
    <p:custDataLst>
      <p:tags r:id="rId1"/>
    </p:custDataLst>
    <p:extLst>
      <p:ext uri="{BB962C8B-B14F-4D97-AF65-F5344CB8AC3E}">
        <p14:creationId xmlns:p14="http://schemas.microsoft.com/office/powerpoint/2010/main" val="338564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5B1684-F2F6-4913-A565-A90888985669}"/>
              </a:ext>
            </a:extLst>
          </p:cNvPr>
          <p:cNvSpPr/>
          <p:nvPr/>
        </p:nvSpPr>
        <p:spPr bwMode="gray">
          <a:xfrm>
            <a:off x="3531949" y="1074496"/>
            <a:ext cx="2868851" cy="2931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5E2C0C51-50D2-423C-98C1-C22F005F6E7B}"/>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AAA80BA-CE06-4403-9238-F301D279438D}"/>
              </a:ext>
            </a:extLst>
          </p:cNvPr>
          <p:cNvSpPr>
            <a:spLocks noGrp="1"/>
          </p:cNvSpPr>
          <p:nvPr>
            <p:ph type="title"/>
          </p:nvPr>
        </p:nvSpPr>
        <p:spPr>
          <a:xfrm>
            <a:off x="280194" y="317005"/>
            <a:ext cx="6012848" cy="249299"/>
          </a:xfrm>
        </p:spPr>
        <p:txBody>
          <a:bodyPr/>
          <a:lstStyle/>
          <a:p>
            <a:r>
              <a:rPr lang="en-US" dirty="0"/>
              <a:t>Cyber Attacks on the Rise Since Start of School Year</a:t>
            </a:r>
          </a:p>
        </p:txBody>
      </p:sp>
      <p:sp>
        <p:nvSpPr>
          <p:cNvPr id="4" name="Text Placeholder 3">
            <a:extLst>
              <a:ext uri="{FF2B5EF4-FFF2-40B4-BE49-F238E27FC236}">
                <a16:creationId xmlns:a16="http://schemas.microsoft.com/office/drawing/2014/main" id="{E415F605-5CAA-407E-8A68-967C7E8F0FA0}"/>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B1BCEC67-F7A8-4194-A22A-EDA17B27410F}"/>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389B42B8-9800-484F-9102-4EC37A608F4F}"/>
              </a:ext>
            </a:extLst>
          </p:cNvPr>
          <p:cNvSpPr>
            <a:spLocks noGrp="1"/>
          </p:cNvSpPr>
          <p:nvPr>
            <p:ph type="body" sz="quarter" idx="18"/>
          </p:nvPr>
        </p:nvSpPr>
        <p:spPr>
          <a:xfrm>
            <a:off x="3603567" y="4446657"/>
            <a:ext cx="2797233" cy="353943"/>
          </a:xfrm>
        </p:spPr>
        <p:txBody>
          <a:bodyPr/>
          <a:lstStyle/>
          <a:p>
            <a:r>
              <a:rPr lang="en-US" dirty="0"/>
              <a:t>Sources: Check Point Software Technologies Ltd., </a:t>
            </a:r>
            <a:r>
              <a:rPr lang="en-US" i="1" dirty="0">
                <a:hlinkClick r:id="rId2"/>
              </a:rPr>
              <a:t>Education in a Pandemic: Protect Your Kids from Virtual Back-to-school Threats</a:t>
            </a:r>
            <a:r>
              <a:rPr lang="en-US" i="1" dirty="0"/>
              <a:t>, </a:t>
            </a:r>
            <a:r>
              <a:rPr lang="en-US" dirty="0"/>
              <a:t>2020; Microsoft, </a:t>
            </a:r>
            <a:r>
              <a:rPr lang="en-US" i="1" dirty="0">
                <a:hlinkClick r:id="rId3"/>
              </a:rPr>
              <a:t>Global Threat Activity</a:t>
            </a:r>
            <a:r>
              <a:rPr lang="en-US" i="1" dirty="0"/>
              <a:t>, </a:t>
            </a:r>
            <a:r>
              <a:rPr lang="en-US" dirty="0"/>
              <a:t>2020; Perez, J., </a:t>
            </a:r>
            <a:r>
              <a:rPr lang="en-US" i="1" dirty="0">
                <a:hlinkClick r:id="rId4"/>
              </a:rPr>
              <a:t>Hacking the classroom</a:t>
            </a:r>
            <a:r>
              <a:rPr lang="en-US" i="1" dirty="0"/>
              <a:t>, </a:t>
            </a:r>
            <a:r>
              <a:rPr lang="en-US" dirty="0"/>
              <a:t>2020; EAB interviews &amp; analysis.</a:t>
            </a:r>
            <a:endParaRPr lang="en-US" i="1" dirty="0"/>
          </a:p>
        </p:txBody>
      </p:sp>
      <p:grpSp>
        <p:nvGrpSpPr>
          <p:cNvPr id="78" name="Group 77">
            <a:extLst>
              <a:ext uri="{FF2B5EF4-FFF2-40B4-BE49-F238E27FC236}">
                <a16:creationId xmlns:a16="http://schemas.microsoft.com/office/drawing/2014/main" id="{88FF1EEE-11FA-493D-8AA7-9D90A0DA5E78}"/>
              </a:ext>
            </a:extLst>
          </p:cNvPr>
          <p:cNvGrpSpPr/>
          <p:nvPr/>
        </p:nvGrpSpPr>
        <p:grpSpPr>
          <a:xfrm>
            <a:off x="3682273" y="1529396"/>
            <a:ext cx="2471338" cy="369332"/>
            <a:chOff x="3811747" y="1868371"/>
            <a:chExt cx="2471338" cy="369332"/>
          </a:xfrm>
        </p:grpSpPr>
        <p:sp>
          <p:nvSpPr>
            <p:cNvPr id="31" name="TextBox 30">
              <a:extLst>
                <a:ext uri="{FF2B5EF4-FFF2-40B4-BE49-F238E27FC236}">
                  <a16:creationId xmlns:a16="http://schemas.microsoft.com/office/drawing/2014/main" id="{B1A4B8E1-1921-40BC-8815-248D9BC3B25E}"/>
                </a:ext>
              </a:extLst>
            </p:cNvPr>
            <p:cNvSpPr txBox="1"/>
            <p:nvPr/>
          </p:nvSpPr>
          <p:spPr>
            <a:xfrm>
              <a:off x="3811747" y="1868371"/>
              <a:ext cx="811119" cy="369332"/>
            </a:xfrm>
            <a:prstGeom prst="rect">
              <a:avLst/>
            </a:prstGeom>
            <a:noFill/>
          </p:spPr>
          <p:txBody>
            <a:bodyPr wrap="none" lIns="0" tIns="0" rIns="0" bIns="0" rtlCol="0">
              <a:spAutoFit/>
            </a:bodyPr>
            <a:lstStyle/>
            <a:p>
              <a:pPr>
                <a:spcBef>
                  <a:spcPts val="500"/>
                </a:spcBef>
              </a:pPr>
              <a:r>
                <a:rPr lang="en-US" sz="2400" dirty="0">
                  <a:solidFill>
                    <a:schemeClr val="tx2"/>
                  </a:solidFill>
                  <a:latin typeface="+mj-lt"/>
                </a:rPr>
                <a:t>~60%</a:t>
              </a:r>
            </a:p>
          </p:txBody>
        </p:sp>
        <p:sp>
          <p:nvSpPr>
            <p:cNvPr id="33" name="TextBox 32">
              <a:extLst>
                <a:ext uri="{FF2B5EF4-FFF2-40B4-BE49-F238E27FC236}">
                  <a16:creationId xmlns:a16="http://schemas.microsoft.com/office/drawing/2014/main" id="{F15FCC1D-1A70-47CE-8A66-D878C236E3E0}"/>
                </a:ext>
              </a:extLst>
            </p:cNvPr>
            <p:cNvSpPr txBox="1"/>
            <p:nvPr/>
          </p:nvSpPr>
          <p:spPr>
            <a:xfrm>
              <a:off x="4750568" y="1917590"/>
              <a:ext cx="1532517" cy="276999"/>
            </a:xfrm>
            <a:prstGeom prst="rect">
              <a:avLst/>
            </a:prstGeom>
            <a:noFill/>
          </p:spPr>
          <p:txBody>
            <a:bodyPr wrap="square" lIns="0" tIns="0" rIns="0" bIns="0" rtlCol="0">
              <a:spAutoFit/>
            </a:bodyPr>
            <a:lstStyle/>
            <a:p>
              <a:pPr>
                <a:spcBef>
                  <a:spcPts val="500"/>
                </a:spcBef>
              </a:pPr>
              <a:r>
                <a:rPr lang="en-US" sz="900" dirty="0"/>
                <a:t>of compromised devices are linked to education </a:t>
              </a:r>
            </a:p>
          </p:txBody>
        </p:sp>
      </p:grpSp>
      <p:grpSp>
        <p:nvGrpSpPr>
          <p:cNvPr id="79" name="Group 78">
            <a:extLst>
              <a:ext uri="{FF2B5EF4-FFF2-40B4-BE49-F238E27FC236}">
                <a16:creationId xmlns:a16="http://schemas.microsoft.com/office/drawing/2014/main" id="{C8130F02-3078-458C-9CF9-A91DC4D06E89}"/>
              </a:ext>
            </a:extLst>
          </p:cNvPr>
          <p:cNvGrpSpPr/>
          <p:nvPr/>
        </p:nvGrpSpPr>
        <p:grpSpPr>
          <a:xfrm>
            <a:off x="3657931" y="2138329"/>
            <a:ext cx="2671889" cy="415498"/>
            <a:chOff x="3781248" y="1282823"/>
            <a:chExt cx="2671889" cy="415498"/>
          </a:xfrm>
        </p:grpSpPr>
        <p:sp>
          <p:nvSpPr>
            <p:cNvPr id="29" name="TextBox 28">
              <a:extLst>
                <a:ext uri="{FF2B5EF4-FFF2-40B4-BE49-F238E27FC236}">
                  <a16:creationId xmlns:a16="http://schemas.microsoft.com/office/drawing/2014/main" id="{641F0304-AFEF-4C9B-9662-4A0BEF5C1708}"/>
                </a:ext>
              </a:extLst>
            </p:cNvPr>
            <p:cNvSpPr txBox="1"/>
            <p:nvPr/>
          </p:nvSpPr>
          <p:spPr>
            <a:xfrm>
              <a:off x="4017818" y="1305906"/>
              <a:ext cx="631583" cy="369332"/>
            </a:xfrm>
            <a:prstGeom prst="rect">
              <a:avLst/>
            </a:prstGeom>
            <a:noFill/>
          </p:spPr>
          <p:txBody>
            <a:bodyPr wrap="none" lIns="0" tIns="0" rIns="0" bIns="0" rtlCol="0">
              <a:spAutoFit/>
            </a:bodyPr>
            <a:lstStyle/>
            <a:p>
              <a:pPr>
                <a:spcBef>
                  <a:spcPts val="500"/>
                </a:spcBef>
              </a:pPr>
              <a:r>
                <a:rPr lang="en-US" sz="2400" dirty="0">
                  <a:solidFill>
                    <a:schemeClr val="tx2"/>
                  </a:solidFill>
                  <a:latin typeface="+mj-lt"/>
                </a:rPr>
                <a:t>30%</a:t>
              </a:r>
            </a:p>
          </p:txBody>
        </p:sp>
        <p:sp>
          <p:nvSpPr>
            <p:cNvPr id="30" name="TextBox 29">
              <a:extLst>
                <a:ext uri="{FF2B5EF4-FFF2-40B4-BE49-F238E27FC236}">
                  <a16:creationId xmlns:a16="http://schemas.microsoft.com/office/drawing/2014/main" id="{39831B40-D538-49E6-B81A-18646FA35D56}"/>
                </a:ext>
              </a:extLst>
            </p:cNvPr>
            <p:cNvSpPr txBox="1"/>
            <p:nvPr/>
          </p:nvSpPr>
          <p:spPr>
            <a:xfrm>
              <a:off x="4750568" y="1282823"/>
              <a:ext cx="1702569" cy="415498"/>
            </a:xfrm>
            <a:prstGeom prst="rect">
              <a:avLst/>
            </a:prstGeom>
            <a:noFill/>
          </p:spPr>
          <p:txBody>
            <a:bodyPr wrap="square" lIns="0" tIns="0" rIns="0" bIns="0" rtlCol="0">
              <a:spAutoFit/>
            </a:bodyPr>
            <a:lstStyle/>
            <a:p>
              <a:pPr>
                <a:spcBef>
                  <a:spcPts val="500"/>
                </a:spcBef>
              </a:pPr>
              <a:r>
                <a:rPr lang="en-US" sz="900" dirty="0"/>
                <a:t>increase in back to school suspicious domains in  August 2020</a:t>
              </a:r>
            </a:p>
          </p:txBody>
        </p:sp>
        <p:sp>
          <p:nvSpPr>
            <p:cNvPr id="61" name="Arrow: Down 60">
              <a:extLst>
                <a:ext uri="{FF2B5EF4-FFF2-40B4-BE49-F238E27FC236}">
                  <a16:creationId xmlns:a16="http://schemas.microsoft.com/office/drawing/2014/main" id="{EB2D3D41-4E81-48B4-A626-F92D4B12D471}"/>
                </a:ext>
              </a:extLst>
            </p:cNvPr>
            <p:cNvSpPr/>
            <p:nvPr/>
          </p:nvSpPr>
          <p:spPr bwMode="gray">
            <a:xfrm rot="10800000">
              <a:off x="3781248" y="1356556"/>
              <a:ext cx="203200" cy="25926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 name="Group 7">
            <a:extLst>
              <a:ext uri="{FF2B5EF4-FFF2-40B4-BE49-F238E27FC236}">
                <a16:creationId xmlns:a16="http://schemas.microsoft.com/office/drawing/2014/main" id="{1C43EA47-1572-4A66-AA6F-B25F3974BBC9}"/>
              </a:ext>
            </a:extLst>
          </p:cNvPr>
          <p:cNvGrpSpPr>
            <a:grpSpLocks noChangeAspect="1"/>
          </p:cNvGrpSpPr>
          <p:nvPr/>
        </p:nvGrpSpPr>
        <p:grpSpPr>
          <a:xfrm>
            <a:off x="3551" y="1074497"/>
            <a:ext cx="3460112" cy="3168140"/>
            <a:chOff x="-1" y="1050564"/>
            <a:chExt cx="3933865" cy="3601917"/>
          </a:xfrm>
        </p:grpSpPr>
        <p:pic>
          <p:nvPicPr>
            <p:cNvPr id="63" name="Picture 62">
              <a:extLst>
                <a:ext uri="{FF2B5EF4-FFF2-40B4-BE49-F238E27FC236}">
                  <a16:creationId xmlns:a16="http://schemas.microsoft.com/office/drawing/2014/main" id="{4A9A2F37-A36D-4C7C-A820-28303D0E4AE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7130"/>
            <a:stretch/>
          </p:blipFill>
          <p:spPr bwMode="gray">
            <a:xfrm>
              <a:off x="-1" y="1050564"/>
              <a:ext cx="3933865" cy="3601917"/>
            </a:xfrm>
            <a:prstGeom prst="rect">
              <a:avLst/>
            </a:prstGeom>
          </p:spPr>
        </p:pic>
        <p:pic>
          <p:nvPicPr>
            <p:cNvPr id="62" name="Picture 61">
              <a:extLst>
                <a:ext uri="{FF2B5EF4-FFF2-40B4-BE49-F238E27FC236}">
                  <a16:creationId xmlns:a16="http://schemas.microsoft.com/office/drawing/2014/main" id="{1C7235D6-7836-4DC6-8D83-D9D5F67892E9}"/>
                </a:ext>
              </a:extLst>
            </p:cNvPr>
            <p:cNvPicPr>
              <a:picLocks noChangeAspect="1"/>
            </p:cNvPicPr>
            <p:nvPr/>
          </p:nvPicPr>
          <p:blipFill rotWithShape="1">
            <a:blip r:embed="rId6"/>
            <a:srcRect t="1784"/>
            <a:stretch/>
          </p:blipFill>
          <p:spPr>
            <a:xfrm>
              <a:off x="233003" y="1326658"/>
              <a:ext cx="2510644" cy="1153861"/>
            </a:xfrm>
            <a:prstGeom prst="rect">
              <a:avLst/>
            </a:prstGeom>
            <a:ln>
              <a:solidFill>
                <a:schemeClr val="accent1"/>
              </a:solidFill>
            </a:ln>
          </p:spPr>
        </p:pic>
        <p:pic>
          <p:nvPicPr>
            <p:cNvPr id="65" name="Picture 64">
              <a:extLst>
                <a:ext uri="{FF2B5EF4-FFF2-40B4-BE49-F238E27FC236}">
                  <a16:creationId xmlns:a16="http://schemas.microsoft.com/office/drawing/2014/main" id="{05B99376-14BC-43E7-8110-FED2186F8D43}"/>
                </a:ext>
              </a:extLst>
            </p:cNvPr>
            <p:cNvPicPr>
              <a:picLocks noChangeAspect="1"/>
            </p:cNvPicPr>
            <p:nvPr/>
          </p:nvPicPr>
          <p:blipFill>
            <a:blip r:embed="rId7"/>
            <a:stretch>
              <a:fillRect/>
            </a:stretch>
          </p:blipFill>
          <p:spPr>
            <a:xfrm>
              <a:off x="1212193" y="1525973"/>
              <a:ext cx="2051685" cy="876984"/>
            </a:xfrm>
            <a:prstGeom prst="rect">
              <a:avLst/>
            </a:prstGeom>
            <a:ln>
              <a:solidFill>
                <a:schemeClr val="accent1"/>
              </a:solidFill>
            </a:ln>
          </p:spPr>
        </p:pic>
        <p:pic>
          <p:nvPicPr>
            <p:cNvPr id="66" name="Picture 65">
              <a:extLst>
                <a:ext uri="{FF2B5EF4-FFF2-40B4-BE49-F238E27FC236}">
                  <a16:creationId xmlns:a16="http://schemas.microsoft.com/office/drawing/2014/main" id="{F89F5A94-5AEC-4B52-9296-6DE5EC6497AA}"/>
                </a:ext>
              </a:extLst>
            </p:cNvPr>
            <p:cNvPicPr>
              <a:picLocks noChangeAspect="1"/>
            </p:cNvPicPr>
            <p:nvPr/>
          </p:nvPicPr>
          <p:blipFill rotWithShape="1">
            <a:blip r:embed="rId8"/>
            <a:srcRect t="6737" r="13722"/>
            <a:stretch/>
          </p:blipFill>
          <p:spPr>
            <a:xfrm>
              <a:off x="108065" y="1985818"/>
              <a:ext cx="1886372" cy="765359"/>
            </a:xfrm>
            <a:prstGeom prst="rect">
              <a:avLst/>
            </a:prstGeom>
            <a:ln>
              <a:solidFill>
                <a:schemeClr val="accent1"/>
              </a:solidFill>
            </a:ln>
          </p:spPr>
        </p:pic>
        <p:pic>
          <p:nvPicPr>
            <p:cNvPr id="67" name="Picture 66">
              <a:extLst>
                <a:ext uri="{FF2B5EF4-FFF2-40B4-BE49-F238E27FC236}">
                  <a16:creationId xmlns:a16="http://schemas.microsoft.com/office/drawing/2014/main" id="{FCE98E98-3EB1-470E-AA25-8879A091E5C0}"/>
                </a:ext>
              </a:extLst>
            </p:cNvPr>
            <p:cNvPicPr>
              <a:picLocks noChangeAspect="1"/>
            </p:cNvPicPr>
            <p:nvPr/>
          </p:nvPicPr>
          <p:blipFill>
            <a:blip r:embed="rId9"/>
            <a:stretch>
              <a:fillRect/>
            </a:stretch>
          </p:blipFill>
          <p:spPr>
            <a:xfrm>
              <a:off x="402754" y="2400300"/>
              <a:ext cx="2046204" cy="1029612"/>
            </a:xfrm>
            <a:prstGeom prst="rect">
              <a:avLst/>
            </a:prstGeom>
            <a:ln>
              <a:solidFill>
                <a:schemeClr val="accent1"/>
              </a:solidFill>
            </a:ln>
          </p:spPr>
        </p:pic>
        <p:pic>
          <p:nvPicPr>
            <p:cNvPr id="68" name="Picture 67">
              <a:extLst>
                <a:ext uri="{FF2B5EF4-FFF2-40B4-BE49-F238E27FC236}">
                  <a16:creationId xmlns:a16="http://schemas.microsoft.com/office/drawing/2014/main" id="{40F9C7EB-BB81-44FC-A9F1-957B61BED8DE}"/>
                </a:ext>
              </a:extLst>
            </p:cNvPr>
            <p:cNvPicPr>
              <a:picLocks noChangeAspect="1"/>
            </p:cNvPicPr>
            <p:nvPr/>
          </p:nvPicPr>
          <p:blipFill>
            <a:blip r:embed="rId10"/>
            <a:stretch>
              <a:fillRect/>
            </a:stretch>
          </p:blipFill>
          <p:spPr>
            <a:xfrm>
              <a:off x="1674643" y="2696817"/>
              <a:ext cx="1548630" cy="733095"/>
            </a:xfrm>
            <a:prstGeom prst="rect">
              <a:avLst/>
            </a:prstGeom>
            <a:ln>
              <a:solidFill>
                <a:schemeClr val="accent1"/>
              </a:solidFill>
            </a:ln>
          </p:spPr>
        </p:pic>
      </p:grpSp>
      <p:pic>
        <p:nvPicPr>
          <p:cNvPr id="95" name="Picture 94" descr="Icon&#10;&#10;Description automatically generated">
            <a:extLst>
              <a:ext uri="{FF2B5EF4-FFF2-40B4-BE49-F238E27FC236}">
                <a16:creationId xmlns:a16="http://schemas.microsoft.com/office/drawing/2014/main" id="{E3D8D630-9418-49F5-9660-E18B119C0D5F}"/>
              </a:ext>
            </a:extLst>
          </p:cNvPr>
          <p:cNvPicPr>
            <a:picLocks noChangeAspect="1"/>
          </p:cNvPicPr>
          <p:nvPr/>
        </p:nvPicPr>
        <p:blipFill>
          <a:blip r:embed="rId11">
            <a:duotone>
              <a:schemeClr val="bg2">
                <a:shade val="45000"/>
                <a:satMod val="135000"/>
              </a:schemeClr>
              <a:prstClr val="white"/>
            </a:duotone>
          </a:blip>
          <a:stretch>
            <a:fillRect/>
          </a:stretch>
        </p:blipFill>
        <p:spPr>
          <a:xfrm>
            <a:off x="3795867" y="2841229"/>
            <a:ext cx="336213" cy="245436"/>
          </a:xfrm>
          <a:prstGeom prst="rect">
            <a:avLst/>
          </a:prstGeom>
        </p:spPr>
      </p:pic>
      <p:pic>
        <p:nvPicPr>
          <p:cNvPr id="97" name="Picture 96" descr="Icon&#10;&#10;Description automatically generated">
            <a:extLst>
              <a:ext uri="{FF2B5EF4-FFF2-40B4-BE49-F238E27FC236}">
                <a16:creationId xmlns:a16="http://schemas.microsoft.com/office/drawing/2014/main" id="{E8AED058-78A4-43AB-9CA6-760EA7040344}"/>
              </a:ext>
            </a:extLst>
          </p:cNvPr>
          <p:cNvPicPr>
            <a:picLocks noChangeAspect="1"/>
          </p:cNvPicPr>
          <p:nvPr/>
        </p:nvPicPr>
        <p:blipFill>
          <a:blip r:embed="rId12">
            <a:duotone>
              <a:schemeClr val="bg2">
                <a:shade val="45000"/>
                <a:satMod val="135000"/>
              </a:schemeClr>
              <a:prstClr val="white"/>
            </a:duotone>
          </a:blip>
          <a:stretch>
            <a:fillRect/>
          </a:stretch>
        </p:blipFill>
        <p:spPr>
          <a:xfrm>
            <a:off x="3878606" y="3119775"/>
            <a:ext cx="170734" cy="221732"/>
          </a:xfrm>
          <a:prstGeom prst="rect">
            <a:avLst/>
          </a:prstGeom>
        </p:spPr>
      </p:pic>
      <p:pic>
        <p:nvPicPr>
          <p:cNvPr id="94" name="Picture 93" descr="Icon&#10;&#10;Description automatically generated">
            <a:extLst>
              <a:ext uri="{FF2B5EF4-FFF2-40B4-BE49-F238E27FC236}">
                <a16:creationId xmlns:a16="http://schemas.microsoft.com/office/drawing/2014/main" id="{CD1F6B2A-0B76-4866-9D0E-AA8486E7EA81}"/>
              </a:ext>
            </a:extLst>
          </p:cNvPr>
          <p:cNvPicPr>
            <a:picLocks noChangeAspect="1"/>
          </p:cNvPicPr>
          <p:nvPr/>
        </p:nvPicPr>
        <p:blipFill rotWithShape="1">
          <a:blip r:embed="rId13"/>
          <a:srcRect l="26023" t="7613" r="21940" b="36194"/>
          <a:stretch/>
        </p:blipFill>
        <p:spPr>
          <a:xfrm>
            <a:off x="3934155" y="2830045"/>
            <a:ext cx="547279" cy="488542"/>
          </a:xfrm>
          <a:prstGeom prst="rect">
            <a:avLst/>
          </a:prstGeom>
        </p:spPr>
      </p:pic>
      <p:sp>
        <p:nvSpPr>
          <p:cNvPr id="105" name="TextBox 104">
            <a:extLst>
              <a:ext uri="{FF2B5EF4-FFF2-40B4-BE49-F238E27FC236}">
                <a16:creationId xmlns:a16="http://schemas.microsoft.com/office/drawing/2014/main" id="{4F9516DF-743D-4274-A893-5270E109B937}"/>
              </a:ext>
            </a:extLst>
          </p:cNvPr>
          <p:cNvSpPr txBox="1"/>
          <p:nvPr/>
        </p:nvSpPr>
        <p:spPr>
          <a:xfrm>
            <a:off x="4603748" y="2838968"/>
            <a:ext cx="1536318" cy="959237"/>
          </a:xfrm>
          <a:prstGeom prst="rect">
            <a:avLst/>
          </a:prstGeom>
          <a:noFill/>
        </p:spPr>
        <p:txBody>
          <a:bodyPr wrap="square" lIns="0" tIns="0" rIns="0" bIns="0" rtlCol="0">
            <a:spAutoFit/>
          </a:bodyPr>
          <a:lstStyle/>
          <a:p>
            <a:pPr>
              <a:spcBef>
                <a:spcPts val="500"/>
              </a:spcBef>
            </a:pPr>
            <a:r>
              <a:rPr lang="en-US" sz="900" b="1" dirty="0"/>
              <a:t>Changing Nature Of Attacks on Schools</a:t>
            </a:r>
          </a:p>
          <a:p>
            <a:pPr marL="171450" indent="-171450">
              <a:spcBef>
                <a:spcPts val="500"/>
              </a:spcBef>
              <a:buFont typeface="Arial" panose="020B0604020202020204" pitchFamily="34" charset="0"/>
              <a:buChar char="•"/>
            </a:pPr>
            <a:r>
              <a:rPr lang="en-US" sz="900" dirty="0"/>
              <a:t>COVID-phishing scams</a:t>
            </a:r>
          </a:p>
          <a:p>
            <a:pPr marL="171450" indent="-171450">
              <a:spcBef>
                <a:spcPts val="500"/>
              </a:spcBef>
              <a:buFont typeface="Arial" panose="020B0604020202020204" pitchFamily="34" charset="0"/>
              <a:buChar char="•"/>
            </a:pPr>
            <a:r>
              <a:rPr lang="en-US" sz="900" dirty="0"/>
              <a:t>Combination of ransomware + data breach/DOS</a:t>
            </a:r>
          </a:p>
        </p:txBody>
      </p:sp>
      <p:sp>
        <p:nvSpPr>
          <p:cNvPr id="9" name="TextBox 8">
            <a:extLst>
              <a:ext uri="{FF2B5EF4-FFF2-40B4-BE49-F238E27FC236}">
                <a16:creationId xmlns:a16="http://schemas.microsoft.com/office/drawing/2014/main" id="{3C8A606A-8D12-4D89-B29F-0412B85EEE3C}"/>
              </a:ext>
            </a:extLst>
          </p:cNvPr>
          <p:cNvSpPr txBox="1"/>
          <p:nvPr/>
        </p:nvSpPr>
        <p:spPr>
          <a:xfrm>
            <a:off x="3691795" y="1127312"/>
            <a:ext cx="2461816" cy="307777"/>
          </a:xfrm>
          <a:prstGeom prst="rect">
            <a:avLst/>
          </a:prstGeom>
          <a:noFill/>
        </p:spPr>
        <p:txBody>
          <a:bodyPr wrap="square" lIns="0" tIns="0" rIns="0" bIns="0" rtlCol="0">
            <a:spAutoFit/>
          </a:bodyPr>
          <a:lstStyle/>
          <a:p>
            <a:pPr>
              <a:spcBef>
                <a:spcPts val="500"/>
              </a:spcBef>
            </a:pPr>
            <a:r>
              <a:rPr lang="en-US" sz="1000" b="1" dirty="0"/>
              <a:t>Pre-COVID Security Trends Worsening Over Time</a:t>
            </a:r>
          </a:p>
        </p:txBody>
      </p:sp>
    </p:spTree>
    <p:extLst>
      <p:ext uri="{BB962C8B-B14F-4D97-AF65-F5344CB8AC3E}">
        <p14:creationId xmlns:p14="http://schemas.microsoft.com/office/powerpoint/2010/main" val="1004175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On-screen 4x3 Template 010820</Template>
  <TotalTime>0</TotalTime>
  <Words>2115</Words>
  <Application>Microsoft Office PowerPoint</Application>
  <PresentationFormat>Custom</PresentationFormat>
  <Paragraphs>296</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Rockwell</vt:lpstr>
      <vt:lpstr>Verdana</vt:lpstr>
      <vt:lpstr>Wingdings</vt:lpstr>
      <vt:lpstr>EAB1 4x3 On-screen</vt:lpstr>
      <vt:lpstr>Cybersecurity in the COVID-19 Era</vt:lpstr>
      <vt:lpstr>PowerPoint Presentation</vt:lpstr>
      <vt:lpstr>Please Use the Chat Feature Today!</vt:lpstr>
      <vt:lpstr>The District Leadership Forum</vt:lpstr>
      <vt:lpstr>Define Success and Accelerate Progress with EAB This Year</vt:lpstr>
      <vt:lpstr>Objectives for Today</vt:lpstr>
      <vt:lpstr>Rapid Transition to Virtual Creates Problems for CTOs</vt:lpstr>
      <vt:lpstr>Quick Poll #1</vt:lpstr>
      <vt:lpstr>Cyber Attacks on the Rise Since Start of School Year</vt:lpstr>
      <vt:lpstr>Consequences of Attack Higher Than Ever Before</vt:lpstr>
      <vt:lpstr>8 Quick Wins for District Technology Leaders</vt:lpstr>
      <vt:lpstr>Tailor End-User Education to the COVID Environment</vt:lpstr>
      <vt:lpstr>Stay Up-to-Date on Evolving Cyber Threats</vt:lpstr>
      <vt:lpstr>Assess Vendor Agreements for Security Compliance</vt:lpstr>
      <vt:lpstr>Reallocate Funding to Maximize Security Impact</vt:lpstr>
      <vt:lpstr>Quick Poll #2</vt:lpstr>
      <vt:lpstr>Develop and Review Incident Response Protocols</vt:lpstr>
      <vt:lpstr>Educate Teachers on Data Collection &amp; Retention</vt:lpstr>
      <vt:lpstr>Use a Tiered Approach to COVID Data Transparency </vt:lpstr>
      <vt:lpstr>Bolster Your IT Workforce with Students &amp; Volunteers</vt:lpstr>
      <vt:lpstr>What’s Next from EAB?</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2020-01-09T19:44:03Z</dcterms:created>
  <dcterms:modified xsi:type="dcterms:W3CDTF">2020-10-27T17:42:40Z</dcterms:modified>
  <cp:category/>
</cp:coreProperties>
</file>