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29"/>
  </p:notesMasterIdLst>
  <p:handoutMasterIdLst>
    <p:handoutMasterId r:id="rId30"/>
  </p:handoutMasterIdLst>
  <p:sldIdLst>
    <p:sldId id="300" r:id="rId2"/>
    <p:sldId id="409" r:id="rId3"/>
    <p:sldId id="426" r:id="rId4"/>
    <p:sldId id="413" r:id="rId5"/>
    <p:sldId id="427" r:id="rId6"/>
    <p:sldId id="313" r:id="rId7"/>
    <p:sldId id="314" r:id="rId8"/>
    <p:sldId id="428" r:id="rId9"/>
    <p:sldId id="415" r:id="rId10"/>
    <p:sldId id="410" r:id="rId11"/>
    <p:sldId id="440" r:id="rId12"/>
    <p:sldId id="417" r:id="rId13"/>
    <p:sldId id="315" r:id="rId14"/>
    <p:sldId id="430" r:id="rId15"/>
    <p:sldId id="442" r:id="rId16"/>
    <p:sldId id="431" r:id="rId17"/>
    <p:sldId id="418" r:id="rId18"/>
    <p:sldId id="420" r:id="rId19"/>
    <p:sldId id="432" r:id="rId20"/>
    <p:sldId id="414" r:id="rId21"/>
    <p:sldId id="320" r:id="rId22"/>
    <p:sldId id="433" r:id="rId23"/>
    <p:sldId id="434" r:id="rId24"/>
    <p:sldId id="322" r:id="rId25"/>
    <p:sldId id="443" r:id="rId26"/>
    <p:sldId id="403" r:id="rId27"/>
    <p:sldId id="438" r:id="rId28"/>
  </p:sldIdLst>
  <p:sldSz cx="6400800" cy="4800600"/>
  <p:notesSz cx="7010400" cy="9296400"/>
  <p:defaultTex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3766"/>
    <a:srgbClr val="6176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7DF18680-E054-41AD-8BC1-D1AEF772440D}">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19" autoAdjust="0"/>
    <p:restoredTop sz="60495" autoAdjust="0"/>
  </p:normalViewPr>
  <p:slideViewPr>
    <p:cSldViewPr snapToGrid="0">
      <p:cViewPr>
        <p:scale>
          <a:sx n="70" d="100"/>
          <a:sy n="70" d="100"/>
        </p:scale>
        <p:origin x="-413" y="-58"/>
      </p:cViewPr>
      <p:guideLst>
        <p:guide orient="horz" pos="2860"/>
        <p:guide pos="173"/>
        <p:guide pos="3864"/>
      </p:guideLst>
    </p:cSldViewPr>
  </p:slideViewPr>
  <p:notesTextViewPr>
    <p:cViewPr>
      <p:scale>
        <a:sx n="100" d="100"/>
        <a:sy n="100" d="100"/>
      </p:scale>
      <p:origin x="0" y="0"/>
    </p:cViewPr>
  </p:notesTextViewPr>
  <p:notesViewPr>
    <p:cSldViewPr snapToGrid="0" showGuides="1">
      <p:cViewPr varScale="1">
        <p:scale>
          <a:sx n="66" d="100"/>
          <a:sy n="66" d="100"/>
        </p:scale>
        <p:origin x="-327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3.3341795297837359E-2"/>
          <c:w val="0.97254210902902671"/>
          <c:h val="0.80203613247142314"/>
        </c:manualLayout>
      </c:layout>
      <c:barChart>
        <c:barDir val="col"/>
        <c:grouping val="clustered"/>
        <c:varyColors val="0"/>
        <c:ser>
          <c:idx val="0"/>
          <c:order val="0"/>
          <c:tx>
            <c:strRef>
              <c:f>Sheet1!$B$1</c:f>
              <c:strCache>
                <c:ptCount val="1"/>
                <c:pt idx="0">
                  <c:v>Series 1</c:v>
                </c:pt>
              </c:strCache>
            </c:strRef>
          </c:tx>
          <c:spPr>
            <a:solidFill>
              <a:schemeClr val="accent1"/>
            </a:solidFill>
            <a:ln w="12700">
              <a:solidFill>
                <a:schemeClr val="bg1"/>
              </a:solidFill>
              <a:miter lim="800000"/>
            </a:ln>
          </c:spPr>
          <c:invertIfNegative val="0"/>
          <c:cat>
            <c:strRef>
              <c:f>Sheet1!$A$2:$A$3</c:f>
              <c:strCache>
                <c:ptCount val="2"/>
                <c:pt idx="0">
                  <c:v>Hiring Expense</c:v>
                </c:pt>
                <c:pt idx="1">
                  <c:v>Professional Development  Expense</c:v>
                </c:pt>
              </c:strCache>
            </c:strRef>
          </c:cat>
          <c:val>
            <c:numRef>
              <c:f>Sheet1!$B$2:$B$3</c:f>
              <c:numCache>
                <c:formatCode>"$"#,##0_);[Red]\("$"#,##0\)</c:formatCode>
                <c:ptCount val="2"/>
                <c:pt idx="0" formatCode="&quot;$&quot;#,##0">
                  <c:v>15000</c:v>
                </c:pt>
                <c:pt idx="1">
                  <c:v>750</c:v>
                </c:pt>
              </c:numCache>
            </c:numRef>
          </c:val>
        </c:ser>
        <c:dLbls>
          <c:showLegendKey val="0"/>
          <c:showVal val="0"/>
          <c:showCatName val="0"/>
          <c:showSerName val="0"/>
          <c:showPercent val="0"/>
          <c:showBubbleSize val="0"/>
        </c:dLbls>
        <c:gapWidth val="50"/>
        <c:axId val="105461248"/>
        <c:axId val="105481344"/>
      </c:barChart>
      <c:catAx>
        <c:axId val="105461248"/>
        <c:scaling>
          <c:orientation val="minMax"/>
        </c:scaling>
        <c:delete val="0"/>
        <c:axPos val="b"/>
        <c:majorTickMark val="none"/>
        <c:minorTickMark val="none"/>
        <c:tickLblPos val="nextTo"/>
        <c:spPr>
          <a:ln>
            <a:solidFill>
              <a:schemeClr val="accent4"/>
            </a:solidFill>
            <a:miter lim="800000"/>
          </a:ln>
        </c:spPr>
        <c:txPr>
          <a:bodyPr/>
          <a:lstStyle/>
          <a:p>
            <a:pPr>
              <a:defRPr sz="800" i="0">
                <a:solidFill>
                  <a:schemeClr val="tx1"/>
                </a:solidFill>
              </a:defRPr>
            </a:pPr>
            <a:endParaRPr lang="en-US"/>
          </a:p>
        </c:txPr>
        <c:crossAx val="105481344"/>
        <c:crosses val="autoZero"/>
        <c:auto val="1"/>
        <c:lblAlgn val="ctr"/>
        <c:lblOffset val="100"/>
        <c:noMultiLvlLbl val="0"/>
      </c:catAx>
      <c:valAx>
        <c:axId val="105481344"/>
        <c:scaling>
          <c:orientation val="minMax"/>
        </c:scaling>
        <c:delete val="1"/>
        <c:axPos val="l"/>
        <c:numFmt formatCode="&quot;$&quot;#,##0" sourceLinked="1"/>
        <c:majorTickMark val="none"/>
        <c:minorTickMark val="none"/>
        <c:tickLblPos val="nextTo"/>
        <c:crossAx val="105461248"/>
        <c:crosses val="autoZero"/>
        <c:crossBetween val="between"/>
      </c:valAx>
      <c:spPr>
        <a:noFill/>
        <a:ln w="25400">
          <a:noFill/>
        </a:ln>
      </c:spPr>
    </c:plotArea>
    <c:plotVisOnly val="1"/>
    <c:dispBlanksAs val="gap"/>
    <c:showDLblsOverMax val="0"/>
  </c:chart>
  <c:spPr>
    <a:noFill/>
    <a:ln>
      <a:noFill/>
    </a:ln>
  </c:spPr>
  <c:txPr>
    <a:bodyPr/>
    <a:lstStyle/>
    <a:p>
      <a:pPr>
        <a:defRPr sz="900" baseline="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Sales</c:v>
                </c:pt>
              </c:strCache>
            </c:strRef>
          </c:tx>
          <c:spPr>
            <a:solidFill>
              <a:srgbClr val="C8CACC"/>
            </a:solidFill>
            <a:ln w="12700">
              <a:solidFill>
                <a:schemeClr val="bg1"/>
              </a:solidFill>
            </a:ln>
          </c:spPr>
          <c:dPt>
            <c:idx val="0"/>
            <c:bubble3D val="0"/>
            <c:spPr>
              <a:solidFill>
                <a:srgbClr val="004A88"/>
              </a:solidFill>
              <a:ln w="12700">
                <a:solidFill>
                  <a:schemeClr val="bg1"/>
                </a:solidFill>
              </a:ln>
            </c:spPr>
          </c:dPt>
          <c:dPt>
            <c:idx val="1"/>
            <c:bubble3D val="0"/>
          </c:dPt>
          <c:dPt>
            <c:idx val="2"/>
            <c:bubble3D val="0"/>
          </c:dPt>
          <c:dPt>
            <c:idx val="3"/>
            <c:bubble3D val="0"/>
          </c:dPt>
          <c:dLbls>
            <c:dLbl>
              <c:idx val="0"/>
              <c:layout>
                <c:manualLayout>
                  <c:x val="-0.20917485802321995"/>
                  <c:y val="-0.25316253565945096"/>
                </c:manualLayout>
              </c:layout>
              <c:numFmt formatCode="0%" sourceLinked="0"/>
              <c:spPr>
                <a:noFill/>
                <a:ln>
                  <a:noFill/>
                </a:ln>
              </c:spPr>
              <c:txPr>
                <a:bodyPr/>
                <a:lstStyle/>
                <a:p>
                  <a:pPr>
                    <a:defRPr>
                      <a:solidFill>
                        <a:schemeClr val="bg1"/>
                      </a:solidFill>
                    </a:defRPr>
                  </a:pPr>
                  <a:endParaRPr lang="en-US"/>
                </a:p>
              </c:txPr>
              <c:dLblPos val="bestFit"/>
              <c:showLegendKey val="0"/>
              <c:showVal val="1"/>
              <c:showCatName val="0"/>
              <c:showSerName val="0"/>
              <c:showPercent val="0"/>
              <c:showBubbleSize val="0"/>
            </c:dLbl>
            <c:dLbl>
              <c:idx val="1"/>
              <c:layout>
                <c:manualLayout>
                  <c:x val="0.23401445377713675"/>
                  <c:y val="0.15973648118762057"/>
                </c:manualLayout>
              </c:layout>
              <c:dLblPos val="bestFit"/>
              <c:showLegendKey val="0"/>
              <c:showVal val="1"/>
              <c:showCatName val="0"/>
              <c:showSerName val="0"/>
              <c:showPercent val="0"/>
              <c:showBubbleSize val="0"/>
            </c:dLbl>
            <c:dLbl>
              <c:idx val="2"/>
              <c:layout>
                <c:manualLayout>
                  <c:x val="0.20573269450727086"/>
                  <c:y val="8.9258548160931941E-2"/>
                </c:manualLayout>
              </c:layout>
              <c:dLblPos val="bestFit"/>
              <c:showLegendKey val="0"/>
              <c:showVal val="1"/>
              <c:showCatName val="0"/>
              <c:showSerName val="0"/>
              <c:showPercent val="0"/>
              <c:showBubbleSize val="0"/>
            </c:dLbl>
            <c:dLbl>
              <c:idx val="3"/>
              <c:layout>
                <c:manualLayout>
                  <c:x val="9.4408010448154139E-2"/>
                  <c:y val="0.14122964081544601"/>
                </c:manualLayout>
              </c:layout>
              <c:dLblPos val="bestFit"/>
              <c:showLegendKey val="0"/>
              <c:showVal val="1"/>
              <c:showCatName val="0"/>
              <c:showSerName val="0"/>
              <c:showPercent val="0"/>
              <c:showBubbleSize val="0"/>
            </c:dLbl>
            <c:numFmt formatCode="0%" sourceLinked="0"/>
            <c:spPr>
              <a:noFill/>
              <a:ln>
                <a:noFill/>
              </a:ln>
            </c:spPr>
            <c:txPr>
              <a:bodyPr/>
              <a:lstStyle/>
              <a:p>
                <a:pPr>
                  <a:defRPr>
                    <a:solidFill>
                      <a:schemeClr val="tx1"/>
                    </a:solidFill>
                  </a:defRPr>
                </a:pPr>
                <a:endParaRPr lang="en-US"/>
              </a:p>
            </c:txPr>
            <c:dLblPos val="ctr"/>
            <c:showLegendKey val="0"/>
            <c:showVal val="1"/>
            <c:showCatName val="0"/>
            <c:showSerName val="0"/>
            <c:showPercent val="0"/>
            <c:showBubbleSize val="0"/>
            <c:showLeaderLines val="1"/>
          </c:dLbls>
          <c:cat>
            <c:strRef>
              <c:f>Sheet1!$A$2:$A$3</c:f>
              <c:strCache>
                <c:ptCount val="2"/>
                <c:pt idx="0">
                  <c:v>Category 1</c:v>
                </c:pt>
                <c:pt idx="1">
                  <c:v>Category 2</c:v>
                </c:pt>
              </c:strCache>
            </c:strRef>
          </c:cat>
          <c:val>
            <c:numRef>
              <c:f>Sheet1!$B$2:$B$3</c:f>
              <c:numCache>
                <c:formatCode>0%</c:formatCode>
                <c:ptCount val="2"/>
                <c:pt idx="0">
                  <c:v>0.65</c:v>
                </c:pt>
                <c:pt idx="1">
                  <c:v>0.35</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noFill/>
    <a:ln w="12700">
      <a:noFill/>
    </a:ln>
  </c:spPr>
  <c:txPr>
    <a:bodyPr/>
    <a:lstStyle/>
    <a:p>
      <a:pPr>
        <a:defRPr sz="800" b="1" baseline="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1609588235017203E-2"/>
          <c:y val="3.4450167118787782E-2"/>
          <c:w val="0.38188984585629082"/>
          <c:h val="0.83505761735176864"/>
        </c:manualLayout>
      </c:layout>
      <c:barChart>
        <c:barDir val="bar"/>
        <c:grouping val="clustered"/>
        <c:varyColors val="0"/>
        <c:ser>
          <c:idx val="0"/>
          <c:order val="0"/>
          <c:tx>
            <c:strRef>
              <c:f>Sheet1!$B$1</c:f>
              <c:strCache>
                <c:ptCount val="1"/>
                <c:pt idx="0">
                  <c:v>Series 1</c:v>
                </c:pt>
              </c:strCache>
            </c:strRef>
          </c:tx>
          <c:spPr>
            <a:solidFill>
              <a:schemeClr val="accent1"/>
            </a:solidFill>
            <a:ln w="12700">
              <a:solidFill>
                <a:schemeClr val="bg1"/>
              </a:solidFill>
              <a:miter lim="800000"/>
            </a:ln>
          </c:spPr>
          <c:invertIfNegative val="0"/>
          <c:dPt>
            <c:idx val="6"/>
            <c:invertIfNegative val="0"/>
            <c:bubble3D val="0"/>
            <c:spPr>
              <a:solidFill>
                <a:srgbClr val="0070CD"/>
              </a:solidFill>
              <a:ln w="12700">
                <a:solidFill>
                  <a:schemeClr val="bg1"/>
                </a:solidFill>
                <a:miter lim="800000"/>
              </a:ln>
            </c:spPr>
          </c:dPt>
          <c:dLbls>
            <c:numFmt formatCode="0%" sourceLinked="0"/>
            <c:spPr>
              <a:noFill/>
              <a:ln>
                <a:noFill/>
              </a:ln>
            </c:spPr>
            <c:txPr>
              <a:bodyPr/>
              <a:lstStyle/>
              <a:p>
                <a:pPr>
                  <a:defRPr b="1"/>
                </a:pPr>
                <a:endParaRPr lang="en-US"/>
              </a:p>
            </c:txPr>
            <c:dLblPos val="outEnd"/>
            <c:showLegendKey val="0"/>
            <c:showVal val="1"/>
            <c:showCatName val="0"/>
            <c:showSerName val="0"/>
            <c:showPercent val="0"/>
            <c:showBubbleSize val="0"/>
            <c:showLeaderLines val="0"/>
          </c:dLbls>
          <c:cat>
            <c:strRef>
              <c:f>Sheet1!$A$2:$A$8</c:f>
              <c:strCache>
                <c:ptCount val="7"/>
                <c:pt idx="0">
                  <c:v>Recognition by donors</c:v>
                </c:pt>
                <c:pt idx="1">
                  <c:v>Recognition by administration and volunteers</c:v>
                </c:pt>
                <c:pt idx="2">
                  <c:v>Recognition by development colleagues</c:v>
                </c:pt>
                <c:pt idx="3">
                  <c:v>Better job title</c:v>
                </c:pt>
                <c:pt idx="4">
                  <c:v>Increased management responsibilities</c:v>
                </c:pt>
                <c:pt idx="5">
                  <c:v>Annual cash bonus</c:v>
                </c:pt>
                <c:pt idx="6">
                  <c:v>Recognition by direct or senior manager</c:v>
                </c:pt>
              </c:strCache>
            </c:strRef>
          </c:cat>
          <c:val>
            <c:numRef>
              <c:f>Sheet1!$B$2:$B$8</c:f>
              <c:numCache>
                <c:formatCode>General</c:formatCode>
                <c:ptCount val="7"/>
                <c:pt idx="0">
                  <c:v>0.17</c:v>
                </c:pt>
                <c:pt idx="1">
                  <c:v>0.23</c:v>
                </c:pt>
                <c:pt idx="2">
                  <c:v>0.24</c:v>
                </c:pt>
                <c:pt idx="3">
                  <c:v>0.35</c:v>
                </c:pt>
                <c:pt idx="4">
                  <c:v>0.4</c:v>
                </c:pt>
                <c:pt idx="5">
                  <c:v>0.68</c:v>
                </c:pt>
                <c:pt idx="6">
                  <c:v>0.69</c:v>
                </c:pt>
              </c:numCache>
            </c:numRef>
          </c:val>
        </c:ser>
        <c:dLbls>
          <c:showLegendKey val="0"/>
          <c:showVal val="0"/>
          <c:showCatName val="0"/>
          <c:showSerName val="0"/>
          <c:showPercent val="0"/>
          <c:showBubbleSize val="0"/>
        </c:dLbls>
        <c:gapWidth val="50"/>
        <c:axId val="147374080"/>
        <c:axId val="147377536"/>
      </c:barChart>
      <c:catAx>
        <c:axId val="147374080"/>
        <c:scaling>
          <c:orientation val="minMax"/>
        </c:scaling>
        <c:delete val="0"/>
        <c:axPos val="l"/>
        <c:majorTickMark val="none"/>
        <c:minorTickMark val="none"/>
        <c:tickLblPos val="none"/>
        <c:spPr>
          <a:ln>
            <a:solidFill>
              <a:schemeClr val="accent4"/>
            </a:solidFill>
            <a:miter lim="800000"/>
          </a:ln>
        </c:spPr>
        <c:crossAx val="147377536"/>
        <c:crosses val="autoZero"/>
        <c:auto val="1"/>
        <c:lblAlgn val="l"/>
        <c:lblOffset val="100"/>
        <c:noMultiLvlLbl val="0"/>
      </c:catAx>
      <c:valAx>
        <c:axId val="147377536"/>
        <c:scaling>
          <c:orientation val="minMax"/>
        </c:scaling>
        <c:delete val="1"/>
        <c:axPos val="b"/>
        <c:numFmt formatCode="General" sourceLinked="1"/>
        <c:majorTickMark val="none"/>
        <c:minorTickMark val="none"/>
        <c:tickLblPos val="nextTo"/>
        <c:crossAx val="147374080"/>
        <c:crosses val="autoZero"/>
        <c:crossBetween val="between"/>
      </c:valAx>
      <c:spPr>
        <a:noFill/>
        <a:ln w="25400">
          <a:noFill/>
        </a:ln>
      </c:spPr>
    </c:plotArea>
    <c:plotVisOnly val="1"/>
    <c:dispBlanksAs val="gap"/>
    <c:showDLblsOverMax val="0"/>
  </c:chart>
  <c:spPr>
    <a:noFill/>
    <a:ln>
      <a:noFill/>
    </a:ln>
  </c:spPr>
  <c:txPr>
    <a:bodyPr/>
    <a:lstStyle/>
    <a:p>
      <a:pPr>
        <a:defRPr sz="800" baseline="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4553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Notes Placeholder 4"/>
          <p:cNvSpPr>
            <a:spLocks noGrp="1"/>
          </p:cNvSpPr>
          <p:nvPr>
            <p:ph type="body" sz="quarter" idx="3"/>
          </p:nvPr>
        </p:nvSpPr>
        <p:spPr>
          <a:xfrm>
            <a:off x="701041" y="5432618"/>
            <a:ext cx="5608320" cy="3160777"/>
          </a:xfrm>
          <a:prstGeom prst="rect">
            <a:avLst/>
          </a:prstGeom>
        </p:spPr>
        <p:txBody>
          <a:bodyPr vert="horz" lIns="93176" tIns="46588" rIns="93176" bIns="46588" rtlCol="0">
            <a:normAutofit/>
          </a:bodyPr>
          <a:lstStyle/>
          <a:p>
            <a:pPr lvl="0"/>
            <a:r>
              <a:rPr lang="en-US" dirty="0" smtClean="0"/>
              <a:t>Click to add speech text.</a:t>
            </a:r>
            <a:endParaRPr lang="en-US" dirty="0"/>
          </a:p>
        </p:txBody>
      </p:sp>
      <p:sp>
        <p:nvSpPr>
          <p:cNvPr id="8" name="Slide Image Placeholder 7"/>
          <p:cNvSpPr>
            <a:spLocks noGrp="1" noRot="1" noChangeAspect="1"/>
          </p:cNvSpPr>
          <p:nvPr>
            <p:ph type="sldImg" idx="2"/>
          </p:nvPr>
        </p:nvSpPr>
        <p:spPr>
          <a:xfrm>
            <a:off x="246063" y="242888"/>
            <a:ext cx="6508750" cy="4881562"/>
          </a:xfrm>
          <a:prstGeom prst="rect">
            <a:avLst/>
          </a:prstGeom>
          <a:noFill/>
          <a:ln w="12700">
            <a:solidFill>
              <a:prstClr val="black"/>
            </a:solidFill>
          </a:ln>
        </p:spPr>
        <p:txBody>
          <a:bodyPr vert="horz" lIns="93176" tIns="46588" rIns="93176" bIns="46588" rtlCol="0" anchor="ctr"/>
          <a:lstStyle/>
          <a:p>
            <a:endParaRPr lang="en-US"/>
          </a:p>
        </p:txBody>
      </p:sp>
    </p:spTree>
    <p:extLst>
      <p:ext uri="{BB962C8B-B14F-4D97-AF65-F5344CB8AC3E}">
        <p14:creationId xmlns:p14="http://schemas.microsoft.com/office/powerpoint/2010/main" val="3144894227"/>
      </p:ext>
    </p:extLst>
  </p:cSld>
  <p:clrMap bg1="lt1" tx1="dk1" bg2="lt2" tx2="dk2" accent1="accent1" accent2="accent2" accent3="accent3" accent4="accent4" accent5="accent5" accent6="accent6" hlink="hlink" folHlink="folHlink"/>
  <p:notesStyle>
    <a:lvl1pPr marL="0" algn="l" defTabSz="914400" rtl="0" eaLnBrk="1" latinLnBrk="0" hangingPunct="1">
      <a:defRPr sz="1000" kern="1200">
        <a:solidFill>
          <a:schemeClr val="tx1"/>
        </a:solidFill>
        <a:latin typeface="Verdana" panose="020B0604030504040204" pitchFamily="34" charset="0"/>
        <a:ea typeface="+mn-ea"/>
        <a:cs typeface="+mn-cs"/>
      </a:defRPr>
    </a:lvl1pPr>
    <a:lvl2pPr marL="457200" algn="l" defTabSz="914400" rtl="0" eaLnBrk="1" latinLnBrk="0" hangingPunct="1">
      <a:defRPr sz="900" kern="1200">
        <a:solidFill>
          <a:schemeClr val="tx1"/>
        </a:solidFill>
        <a:latin typeface="+mn-lt"/>
        <a:ea typeface="+mn-ea"/>
        <a:cs typeface="+mn-cs"/>
      </a:defRPr>
    </a:lvl2pPr>
    <a:lvl3pPr marL="914400" algn="l" defTabSz="914400" rtl="0" eaLnBrk="1" latinLnBrk="0" hangingPunct="1">
      <a:defRPr sz="900" kern="1200">
        <a:solidFill>
          <a:schemeClr val="tx1"/>
        </a:solidFill>
        <a:latin typeface="+mn-lt"/>
        <a:ea typeface="+mn-ea"/>
        <a:cs typeface="+mn-cs"/>
      </a:defRPr>
    </a:lvl3pPr>
    <a:lvl4pPr marL="1371600" algn="l" defTabSz="914400" rtl="0" eaLnBrk="1" latinLnBrk="0" hangingPunct="1">
      <a:defRPr sz="900" kern="1200">
        <a:solidFill>
          <a:schemeClr val="tx1"/>
        </a:solidFill>
        <a:latin typeface="+mn-lt"/>
        <a:ea typeface="+mn-ea"/>
        <a:cs typeface="+mn-cs"/>
      </a:defRPr>
    </a:lvl4pPr>
    <a:lvl5pPr marL="1828800" algn="l" defTabSz="914400" rtl="0" eaLnBrk="1" latinLnBrk="0" hangingPunct="1">
      <a:defRPr sz="9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Use</a:t>
            </a:r>
            <a:r>
              <a:rPr lang="en-US" baseline="0" dirty="0" smtClean="0"/>
              <a:t> this presentation at your own institution to educate managers about their role in the talent review process. The presentation also provides opportunities to practice skills in a peer-to-peer environment. Feel free to customize the presentation to reflect your institution’s data and vision for strategic talent management.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Talking points are included for each slide, which may also be customized for your institution.</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Orange boxes throughout the presentation provide guidance and should be deleted prior presenting. </a:t>
            </a:r>
            <a:endParaRPr lang="en-US" dirty="0"/>
          </a:p>
        </p:txBody>
      </p:sp>
    </p:spTree>
    <p:extLst>
      <p:ext uri="{BB962C8B-B14F-4D97-AF65-F5344CB8AC3E}">
        <p14:creationId xmlns:p14="http://schemas.microsoft.com/office/powerpoint/2010/main" val="17002264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There is no better way to explain this than to give you a chance to experience it. </a:t>
            </a:r>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We’ll do that by pairing</a:t>
            </a:r>
            <a:r>
              <a:rPr lang="en-US" baseline="0" dirty="0" smtClean="0"/>
              <a:t>-up. After you have a partner, please do the following:</a:t>
            </a:r>
          </a:p>
          <a:p>
            <a:pPr marL="628650" lvl="1" indent="-171450">
              <a:buFont typeface="Arial" panose="020B0604020202020204" pitchFamily="34" charset="0"/>
              <a:buChar char="•"/>
            </a:pPr>
            <a:r>
              <a:rPr lang="en-US" baseline="0" dirty="0" smtClean="0"/>
              <a:t>One of should ask the other to share a problem they are currently experiencing.</a:t>
            </a:r>
          </a:p>
          <a:p>
            <a:pPr marL="628650" lvl="1" indent="-171450">
              <a:buFont typeface="Arial" panose="020B0604020202020204" pitchFamily="34" charset="0"/>
              <a:buChar char="•"/>
            </a:pPr>
            <a:r>
              <a:rPr lang="en-US" baseline="0" dirty="0" smtClean="0"/>
              <a:t>The other member of the pair will use the questions to the right to ask what’s going on with their partner’s problem.</a:t>
            </a:r>
          </a:p>
          <a:p>
            <a:pPr marL="628650" lvl="1" indent="-171450">
              <a:buFont typeface="Arial" panose="020B0604020202020204" pitchFamily="34" charset="0"/>
              <a:buChar char="•"/>
            </a:pPr>
            <a:r>
              <a:rPr lang="en-US" baseline="0" dirty="0" smtClean="0"/>
              <a:t>Use only the questions provided and be sure to pay attention to non-verbal communication cues. Feel free to jot down notes about what you notice.</a:t>
            </a:r>
          </a:p>
          <a:p>
            <a:pPr marL="628650" lvl="1" indent="-171450">
              <a:buFont typeface="Arial" panose="020B0604020202020204" pitchFamily="34" charset="0"/>
              <a:buChar char="•"/>
            </a:pPr>
            <a:r>
              <a:rPr lang="en-US" baseline="0" dirty="0" smtClean="0"/>
              <a:t>You will have five minutes for the conversation.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After five minutes, capture the attention of</a:t>
            </a:r>
            <a:r>
              <a:rPr lang="en-US" baseline="0" dirty="0" smtClean="0"/>
              <a:t> the group, and move them to the conversation on the next slide. </a:t>
            </a:r>
            <a:endParaRPr lang="en-US" dirty="0" smtClean="0"/>
          </a:p>
          <a:p>
            <a:pPr marL="457200" lvl="1" indent="0">
              <a:buFont typeface="Arial" panose="020B0604020202020204" pitchFamily="34" charset="0"/>
              <a:buNone/>
            </a:pPr>
            <a:endParaRPr lang="en-US" baseline="0" dirty="0" smtClean="0"/>
          </a:p>
        </p:txBody>
      </p:sp>
    </p:spTree>
    <p:extLst>
      <p:ext uri="{BB962C8B-B14F-4D97-AF65-F5344CB8AC3E}">
        <p14:creationId xmlns:p14="http://schemas.microsoft.com/office/powerpoint/2010/main" val="859904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Now, the problem-holder and question-asker</a:t>
            </a:r>
            <a:r>
              <a:rPr lang="en-US" baseline="0" dirty="0" smtClean="0"/>
              <a:t> should have the same conversation with one exception: ask about the problem using the set of questions you see on this slide, and these questions only.</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Remember to pay attention to both verbal and non-verbal cues. Again, take notes about what you see or notice.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dirty="0" smtClean="0"/>
              <a:t>Give the group an additional five minutes to hold this conversation, and then debrief</a:t>
            </a:r>
            <a:r>
              <a:rPr lang="en-US" baseline="0" dirty="0" smtClean="0"/>
              <a:t> for up to 10 minutes. </a:t>
            </a:r>
            <a:endParaRPr lang="en-US" dirty="0" smtClean="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Questions for</a:t>
            </a:r>
            <a:r>
              <a:rPr lang="en-US" baseline="0" dirty="0" smtClean="0"/>
              <a:t> the debrief:</a:t>
            </a:r>
          </a:p>
          <a:p>
            <a:pPr marL="628650" lvl="1" indent="-171450">
              <a:buFont typeface="Arial" panose="020B0604020202020204" pitchFamily="34" charset="0"/>
              <a:buChar char="•"/>
            </a:pPr>
            <a:r>
              <a:rPr lang="en-US" baseline="0" dirty="0" smtClean="0"/>
              <a:t>For those of you sharing a problem, which of the conversations was more helpful to you? Why?</a:t>
            </a:r>
          </a:p>
          <a:p>
            <a:pPr marL="628650" lvl="1" indent="-171450">
              <a:buFont typeface="Arial" panose="020B0604020202020204" pitchFamily="34" charset="0"/>
              <a:buChar char="•"/>
            </a:pPr>
            <a:r>
              <a:rPr lang="en-US" baseline="0" dirty="0" smtClean="0"/>
              <a:t>For those of you who were asking questions, what did you notice about the ability of the problem-holder to engage with you? Share not only what you heard, but what you saw in non-verbal communication.</a:t>
            </a:r>
          </a:p>
          <a:p>
            <a:pPr marL="628650" lvl="1" indent="-171450">
              <a:buFont typeface="Arial" panose="020B0604020202020204" pitchFamily="34" charset="0"/>
              <a:buChar char="•"/>
            </a:pPr>
            <a:r>
              <a:rPr lang="en-US" baseline="0" dirty="0" smtClean="0"/>
              <a:t>Thinking about the non-verbal side of the exchange, what changes did you notice from conversation one to conversation two?</a:t>
            </a:r>
          </a:p>
          <a:p>
            <a:pPr marL="628650" lvl="1" indent="-171450">
              <a:buFont typeface="Arial" panose="020B0604020202020204" pitchFamily="34" charset="0"/>
              <a:buChar char="•"/>
            </a:pPr>
            <a:endParaRPr lang="en-US" baseline="0" dirty="0" smtClean="0"/>
          </a:p>
          <a:p>
            <a:pPr marL="457200" lvl="1" indent="0">
              <a:buFont typeface="Arial" panose="020B0604020202020204" pitchFamily="34" charset="0"/>
              <a:buNone/>
            </a:pPr>
            <a:endParaRPr lang="en-US" baseline="0" dirty="0" smtClean="0"/>
          </a:p>
        </p:txBody>
      </p:sp>
    </p:spTree>
    <p:extLst>
      <p:ext uri="{BB962C8B-B14F-4D97-AF65-F5344CB8AC3E}">
        <p14:creationId xmlns:p14="http://schemas.microsoft.com/office/powerpoint/2010/main" val="765580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 hope that exercise provided you with a</a:t>
            </a:r>
            <a:r>
              <a:rPr lang="en-US" baseline="0" dirty="0" smtClean="0"/>
              <a:t> </a:t>
            </a:r>
            <a:r>
              <a:rPr lang="en-US" dirty="0" smtClean="0"/>
              <a:t>great example of the basics of communication,</a:t>
            </a:r>
            <a:r>
              <a:rPr lang="en-US" baseline="0" dirty="0" smtClean="0"/>
              <a:t> which focuses</a:t>
            </a:r>
            <a:r>
              <a:rPr lang="en-US" dirty="0" smtClean="0"/>
              <a:t> not</a:t>
            </a:r>
            <a:r>
              <a:rPr lang="en-US" baseline="0" dirty="0" smtClean="0"/>
              <a:t> only on what you say, but how you say it, and its impact on the conversation. </a:t>
            </a:r>
          </a:p>
          <a:p>
            <a:endParaRPr lang="en-US" baseline="0" dirty="0" smtClean="0"/>
          </a:p>
          <a:p>
            <a:pPr marL="171450" indent="-171450">
              <a:buFont typeface="Arial" panose="020B0604020202020204" pitchFamily="34" charset="0"/>
              <a:buChar char="•"/>
            </a:pPr>
            <a:r>
              <a:rPr lang="en-US" baseline="0" dirty="0" smtClean="0"/>
              <a:t>Of course, communication is a two-way street, so I now want to discuss listening.</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The </a:t>
            </a:r>
            <a:r>
              <a:rPr lang="en-US" i="1" baseline="0" dirty="0" smtClean="0"/>
              <a:t>Harvard Business Review </a:t>
            </a:r>
            <a:r>
              <a:rPr lang="en-US" baseline="0" dirty="0" smtClean="0"/>
              <a:t>recently featured an article explaining that </a:t>
            </a:r>
            <a:r>
              <a:rPr lang="en-US" sz="1000" b="0" i="0" kern="1200" baseline="0" dirty="0" smtClean="0">
                <a:solidFill>
                  <a:schemeClr val="tx1"/>
                </a:solidFill>
                <a:effectLst/>
                <a:latin typeface="Verdana" panose="020B0604030504040204" pitchFamily="34" charset="0"/>
                <a:ea typeface="+mn-ea"/>
                <a:cs typeface="+mn-cs"/>
              </a:rPr>
              <a:t>l</a:t>
            </a:r>
            <a:r>
              <a:rPr lang="en-US" sz="1000" b="0" i="0" kern="1200" dirty="0" smtClean="0">
                <a:solidFill>
                  <a:schemeClr val="tx1"/>
                </a:solidFill>
                <a:effectLst/>
                <a:latin typeface="Verdana" panose="020B0604030504040204" pitchFamily="34" charset="0"/>
                <a:ea typeface="+mn-ea"/>
                <a:cs typeface="+mn-cs"/>
              </a:rPr>
              <a:t>istening creates an environment of safety when done well,</a:t>
            </a:r>
            <a:r>
              <a:rPr lang="en-US" sz="1000" b="0" i="0" kern="1200" baseline="0" dirty="0" smtClean="0">
                <a:solidFill>
                  <a:schemeClr val="tx1"/>
                </a:solidFill>
                <a:effectLst/>
                <a:latin typeface="Verdana" panose="020B0604030504040204" pitchFamily="34" charset="0"/>
                <a:ea typeface="+mn-ea"/>
                <a:cs typeface="+mn-cs"/>
              </a:rPr>
              <a:t> but it is an often-overlooked tool.</a:t>
            </a:r>
            <a:endParaRPr lang="en-US" sz="1000" b="0" i="0" kern="1200" dirty="0" smtClean="0">
              <a:solidFill>
                <a:schemeClr val="tx1"/>
              </a:solidFill>
              <a:effectLst/>
              <a:latin typeface="Verdana" panose="020B0604030504040204" pitchFamily="34" charset="0"/>
              <a:ea typeface="+mn-ea"/>
              <a:cs typeface="+mn-cs"/>
            </a:endParaRPr>
          </a:p>
          <a:p>
            <a:pPr marL="0" indent="0">
              <a:buFont typeface="Arial" panose="020B0604020202020204" pitchFamily="34" charset="0"/>
              <a:buNone/>
            </a:pPr>
            <a:endParaRPr lang="en-US" sz="1000" b="0" i="0" kern="1200" dirty="0" smtClean="0">
              <a:solidFill>
                <a:schemeClr val="tx1"/>
              </a:solidFill>
              <a:effectLst/>
              <a:latin typeface="Verdana" panose="020B0604030504040204" pitchFamily="34" charset="0"/>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kern="1200" baseline="0" dirty="0" smtClean="0">
                <a:solidFill>
                  <a:schemeClr val="tx1"/>
                </a:solidFill>
                <a:effectLst/>
                <a:latin typeface="Verdana" panose="020B0604030504040204" pitchFamily="34" charset="0"/>
                <a:ea typeface="+mn-ea"/>
                <a:cs typeface="+mn-cs"/>
              </a:rPr>
              <a:t>Studies conducted over </a:t>
            </a:r>
            <a:r>
              <a:rPr lang="en-US" sz="1000" b="0" i="0" kern="1200" dirty="0" smtClean="0">
                <a:solidFill>
                  <a:schemeClr val="tx1"/>
                </a:solidFill>
                <a:effectLst/>
                <a:latin typeface="Verdana" panose="020B0604030504040204" pitchFamily="34" charset="0"/>
                <a:ea typeface="+mn-ea"/>
                <a:cs typeface="+mn-cs"/>
              </a:rPr>
              <a:t>the past</a:t>
            </a:r>
            <a:r>
              <a:rPr lang="en-US" sz="1000" b="0" i="0" kern="1200" baseline="0" dirty="0" smtClean="0">
                <a:solidFill>
                  <a:schemeClr val="tx1"/>
                </a:solidFill>
                <a:effectLst/>
                <a:latin typeface="Verdana" panose="020B0604030504040204" pitchFamily="34" charset="0"/>
                <a:ea typeface="+mn-ea"/>
                <a:cs typeface="+mn-cs"/>
              </a:rPr>
              <a:t> few </a:t>
            </a:r>
            <a:r>
              <a:rPr lang="en-US" sz="1000" b="0" i="0" kern="1200" dirty="0" smtClean="0">
                <a:solidFill>
                  <a:schemeClr val="tx1"/>
                </a:solidFill>
                <a:effectLst/>
                <a:latin typeface="Verdana" panose="020B0604030504040204" pitchFamily="34" charset="0"/>
                <a:ea typeface="+mn-ea"/>
                <a:cs typeface="+mn-cs"/>
              </a:rPr>
              <a:t>decades have estimated that we spend anywhere from one-third to half of our time listening.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b="0" i="0" kern="1200" dirty="0" smtClean="0">
              <a:solidFill>
                <a:schemeClr val="tx1"/>
              </a:solidFill>
              <a:effectLst/>
              <a:latin typeface="Verdana" panose="020B0604030504040204" pitchFamily="34" charset="0"/>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kern="1200" dirty="0" smtClean="0">
                <a:solidFill>
                  <a:schemeClr val="tx1"/>
                </a:solidFill>
                <a:effectLst/>
                <a:latin typeface="Verdana" panose="020B0604030504040204" pitchFamily="34" charset="0"/>
                <a:ea typeface="+mn-ea"/>
                <a:cs typeface="+mn-cs"/>
              </a:rPr>
              <a:t>However, we don’t retain very much. In fact, in 1957, </a:t>
            </a:r>
            <a:r>
              <a:rPr lang="en-US" sz="1000" b="0" i="0" u="none" strike="noStrike" kern="1200" dirty="0" smtClean="0">
                <a:solidFill>
                  <a:schemeClr val="tx1"/>
                </a:solidFill>
                <a:effectLst/>
                <a:latin typeface="Verdana" panose="020B0604030504040204" pitchFamily="34" charset="0"/>
                <a:ea typeface="+mn-ea"/>
                <a:cs typeface="+mn-cs"/>
              </a:rPr>
              <a:t>researchers found</a:t>
            </a:r>
            <a:r>
              <a:rPr lang="en-US" sz="1000" b="0" i="0" kern="1200" dirty="0" smtClean="0">
                <a:solidFill>
                  <a:schemeClr val="tx1"/>
                </a:solidFill>
                <a:effectLst/>
                <a:latin typeface="Verdana" panose="020B0604030504040204" pitchFamily="34" charset="0"/>
                <a:ea typeface="+mn-ea"/>
                <a:cs typeface="+mn-cs"/>
              </a:rPr>
              <a:t> that listeners only remembered about half of what they’d heard immediately after someone finished talking. There’s no reason to think that ratio has improved since then.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i="0" kern="1200" dirty="0" smtClean="0">
              <a:solidFill>
                <a:schemeClr val="tx1"/>
              </a:solidFill>
              <a:effectLst/>
              <a:latin typeface="Verdana" panose="020B0604030504040204" pitchFamily="34" charset="0"/>
              <a:ea typeface="+mn-ea"/>
              <a:cs typeface="+mn-cs"/>
            </a:endParaRPr>
          </a:p>
          <a:p>
            <a:pPr marL="171450" indent="-171450">
              <a:buFont typeface="Arial" panose="020B0604020202020204" pitchFamily="34" charset="0"/>
              <a:buChar char="•"/>
            </a:pPr>
            <a:r>
              <a:rPr lang="en-US" sz="1000" b="0" i="0" kern="1200" dirty="0" smtClean="0">
                <a:solidFill>
                  <a:schemeClr val="tx1"/>
                </a:solidFill>
                <a:effectLst/>
                <a:latin typeface="Verdana" panose="020B0604030504040204" pitchFamily="34" charset="0"/>
                <a:ea typeface="+mn-ea"/>
                <a:cs typeface="+mn-cs"/>
              </a:rPr>
              <a:t>Perhaps that is because,</a:t>
            </a:r>
            <a:r>
              <a:rPr lang="en-US" sz="1000" b="0" i="0" kern="1200" baseline="0" dirty="0" smtClean="0">
                <a:solidFill>
                  <a:schemeClr val="tx1"/>
                </a:solidFill>
                <a:effectLst/>
                <a:latin typeface="Verdana" panose="020B0604030504040204" pitchFamily="34" charset="0"/>
                <a:ea typeface="+mn-ea"/>
                <a:cs typeface="+mn-cs"/>
              </a:rPr>
              <a:t> </a:t>
            </a:r>
            <a:r>
              <a:rPr lang="en-US" sz="1000" b="0" i="0" kern="1200" dirty="0" smtClean="0">
                <a:solidFill>
                  <a:schemeClr val="tx1"/>
                </a:solidFill>
                <a:effectLst/>
                <a:latin typeface="Verdana" panose="020B0604030504040204" pitchFamily="34" charset="0"/>
                <a:ea typeface="+mn-ea"/>
                <a:cs typeface="+mn-cs"/>
              </a:rPr>
              <a:t>as the quote on the left from author</a:t>
            </a:r>
            <a:r>
              <a:rPr lang="en-US" sz="1000" b="0" i="0" kern="1200" baseline="0" dirty="0" smtClean="0">
                <a:solidFill>
                  <a:schemeClr val="tx1"/>
                </a:solidFill>
                <a:effectLst/>
                <a:latin typeface="Verdana" panose="020B0604030504040204" pitchFamily="34" charset="0"/>
                <a:ea typeface="+mn-ea"/>
                <a:cs typeface="+mn-cs"/>
              </a:rPr>
              <a:t> Susan Scott explains, that for many people, the opposite of talking is waiting to talk. But hearing people’s words is only the beginning. </a:t>
            </a:r>
          </a:p>
          <a:p>
            <a:pPr marL="0" indent="0">
              <a:buFont typeface="Arial" panose="020B0604020202020204" pitchFamily="34" charset="0"/>
              <a:buNone/>
            </a:pPr>
            <a:endParaRPr lang="en-US" sz="1000" b="0" i="0" kern="1200" dirty="0" smtClean="0">
              <a:solidFill>
                <a:schemeClr val="tx1"/>
              </a:solidFill>
              <a:effectLst/>
              <a:latin typeface="Verdana" panose="020B0604030504040204" pitchFamily="34" charset="0"/>
              <a:ea typeface="+mn-ea"/>
              <a:cs typeface="+mn-cs"/>
            </a:endParaRPr>
          </a:p>
          <a:p>
            <a:pPr marL="171450" indent="-171450">
              <a:buFont typeface="Arial" panose="020B0604020202020204" pitchFamily="34" charset="0"/>
              <a:buChar char="•"/>
            </a:pPr>
            <a:r>
              <a:rPr lang="en-US" sz="1000" b="0" i="0" kern="1200" dirty="0" smtClean="0">
                <a:solidFill>
                  <a:schemeClr val="tx1"/>
                </a:solidFill>
                <a:effectLst/>
                <a:latin typeface="Verdana" panose="020B0604030504040204" pitchFamily="34" charset="0"/>
                <a:ea typeface="+mn-ea"/>
                <a:cs typeface="+mn-cs"/>
              </a:rPr>
              <a:t>Listening can be a </a:t>
            </a:r>
            <a:r>
              <a:rPr lang="en-US" sz="1000" b="0" i="0" u="none" strike="noStrike" kern="1200" dirty="0" smtClean="0">
                <a:solidFill>
                  <a:schemeClr val="tx1"/>
                </a:solidFill>
                <a:effectLst/>
                <a:latin typeface="Verdana" panose="020B0604030504040204" pitchFamily="34" charset="0"/>
                <a:ea typeface="+mn-ea"/>
                <a:cs typeface="+mn-cs"/>
              </a:rPr>
              <a:t>challenging</a:t>
            </a:r>
            <a:r>
              <a:rPr lang="en-US" sz="1000" b="0" i="0" u="none" strike="noStrike" kern="1200" baseline="0" dirty="0" smtClean="0">
                <a:solidFill>
                  <a:schemeClr val="tx1"/>
                </a:solidFill>
                <a:effectLst/>
                <a:latin typeface="Verdana" panose="020B0604030504040204" pitchFamily="34" charset="0"/>
                <a:ea typeface="+mn-ea"/>
                <a:cs typeface="+mn-cs"/>
              </a:rPr>
              <a:t> skill to </a:t>
            </a:r>
            <a:r>
              <a:rPr lang="en-US" sz="1000" b="0" i="0" kern="1200" dirty="0" smtClean="0">
                <a:solidFill>
                  <a:schemeClr val="tx1"/>
                </a:solidFill>
                <a:effectLst/>
                <a:latin typeface="Verdana" panose="020B0604030504040204" pitchFamily="34" charset="0"/>
                <a:ea typeface="+mn-ea"/>
                <a:cs typeface="+mn-cs"/>
              </a:rPr>
              <a:t>master. In management</a:t>
            </a:r>
            <a:r>
              <a:rPr lang="en-US" sz="1000" b="0" i="0" kern="1200" baseline="0" dirty="0" smtClean="0">
                <a:solidFill>
                  <a:schemeClr val="tx1"/>
                </a:solidFill>
                <a:effectLst/>
                <a:latin typeface="Verdana" panose="020B0604030504040204" pitchFamily="34" charset="0"/>
                <a:ea typeface="+mn-ea"/>
                <a:cs typeface="+mn-cs"/>
              </a:rPr>
              <a:t> </a:t>
            </a:r>
            <a:r>
              <a:rPr lang="en-US" sz="1000" b="0" i="0" kern="1200" dirty="0" smtClean="0">
                <a:solidFill>
                  <a:schemeClr val="tx1"/>
                </a:solidFill>
                <a:effectLst/>
                <a:latin typeface="Verdana" panose="020B0604030504040204" pitchFamily="34" charset="0"/>
                <a:ea typeface="+mn-ea"/>
                <a:cs typeface="+mn-cs"/>
              </a:rPr>
              <a:t>development sessions at Twitter, they find it helpful to highlight three levels of listening,</a:t>
            </a:r>
            <a:r>
              <a:rPr lang="en-US" sz="1000" b="0" i="0" kern="1200" baseline="0" dirty="0" smtClean="0">
                <a:solidFill>
                  <a:schemeClr val="tx1"/>
                </a:solidFill>
                <a:effectLst/>
                <a:latin typeface="Verdana" panose="020B0604030504040204" pitchFamily="34" charset="0"/>
                <a:ea typeface="+mn-ea"/>
                <a:cs typeface="+mn-cs"/>
              </a:rPr>
              <a:t> which are listed on the left hand side of the slide.  </a:t>
            </a:r>
          </a:p>
          <a:p>
            <a:pPr marL="171450" indent="-171450">
              <a:buFont typeface="Arial" panose="020B0604020202020204" pitchFamily="34" charset="0"/>
              <a:buChar char="•"/>
            </a:pPr>
            <a:endParaRPr lang="en-US" sz="1000" b="0" i="0" kern="1200" baseline="0" dirty="0" smtClean="0">
              <a:solidFill>
                <a:schemeClr val="tx1"/>
              </a:solidFill>
              <a:effectLst/>
              <a:latin typeface="Verdana" panose="020B0604030504040204" pitchFamily="34" charset="0"/>
              <a:ea typeface="+mn-ea"/>
              <a:cs typeface="+mn-cs"/>
            </a:endParaRPr>
          </a:p>
          <a:p>
            <a:pPr marL="171450" indent="-171450">
              <a:buFont typeface="Arial" panose="020B0604020202020204" pitchFamily="34" charset="0"/>
              <a:buChar char="•"/>
            </a:pPr>
            <a:r>
              <a:rPr lang="en-US" sz="1000" b="0" i="0" kern="1200" baseline="0" dirty="0" smtClean="0">
                <a:solidFill>
                  <a:schemeClr val="tx1"/>
                </a:solidFill>
                <a:effectLst/>
                <a:latin typeface="Verdana" panose="020B0604030504040204" pitchFamily="34" charset="0"/>
                <a:ea typeface="+mn-ea"/>
                <a:cs typeface="+mn-cs"/>
              </a:rPr>
              <a:t>Some of you may be involved in internal listening right now—focusing on something else, like that vibration you just felt from your phone telling you have a text, email, or a call. </a:t>
            </a:r>
          </a:p>
          <a:p>
            <a:pPr marL="171450" indent="-171450">
              <a:buFont typeface="Arial" panose="020B0604020202020204" pitchFamily="34" charset="0"/>
              <a:buChar char="•"/>
            </a:pPr>
            <a:endParaRPr lang="en-US" sz="1000" b="0" i="0" kern="1200" baseline="0" dirty="0" smtClean="0">
              <a:solidFill>
                <a:schemeClr val="tx1"/>
              </a:solidFill>
              <a:effectLst/>
              <a:latin typeface="Verdana" panose="020B0604030504040204" pitchFamily="34" charset="0"/>
              <a:ea typeface="+mn-ea"/>
              <a:cs typeface="+mn-cs"/>
            </a:endParaRPr>
          </a:p>
          <a:p>
            <a:pPr marL="171450" indent="-171450">
              <a:buFont typeface="Arial" panose="020B0604020202020204" pitchFamily="34" charset="0"/>
              <a:buChar char="•"/>
            </a:pPr>
            <a:r>
              <a:rPr lang="en-US" sz="1000" b="0" i="0" kern="1200" baseline="0" dirty="0" smtClean="0">
                <a:solidFill>
                  <a:schemeClr val="tx1"/>
                </a:solidFill>
                <a:effectLst/>
                <a:latin typeface="Verdana" panose="020B0604030504040204" pitchFamily="34" charset="0"/>
                <a:ea typeface="+mn-ea"/>
                <a:cs typeface="+mn-cs"/>
              </a:rPr>
              <a:t>The lessons learned from Twitter go further to share some strategies to empower managers, which are highlighted at the bottom the slide. The key is to ensure that managers utilize these strategies in order to improve their listening skills.</a:t>
            </a:r>
          </a:p>
          <a:p>
            <a:pPr marL="0" indent="0">
              <a:buFont typeface="Arial" panose="020B0604020202020204" pitchFamily="34" charset="0"/>
              <a:buNone/>
            </a:pPr>
            <a:endParaRPr lang="en-US" sz="1000" b="0" i="0" kern="1200" baseline="0" dirty="0" smtClean="0">
              <a:solidFill>
                <a:schemeClr val="tx1"/>
              </a:solidFill>
              <a:effectLst/>
              <a:latin typeface="Verdana" panose="020B0604030504040204" pitchFamily="34" charset="0"/>
              <a:ea typeface="+mn-ea"/>
              <a:cs typeface="+mn-cs"/>
            </a:endParaRPr>
          </a:p>
          <a:p>
            <a:pPr marL="171450" indent="-171450">
              <a:buFont typeface="Arial" panose="020B0604020202020204" pitchFamily="34" charset="0"/>
              <a:buChar char="•"/>
            </a:pPr>
            <a:r>
              <a:rPr lang="en-US" sz="1000" b="0" i="0" kern="1200" baseline="0" dirty="0" smtClean="0">
                <a:solidFill>
                  <a:schemeClr val="tx1"/>
                </a:solidFill>
                <a:effectLst/>
                <a:latin typeface="Verdana" panose="020B0604030504040204" pitchFamily="34" charset="0"/>
                <a:ea typeface="+mn-ea"/>
                <a:cs typeface="+mn-cs"/>
              </a:rPr>
              <a:t>You’ve already been given the opportunity to see how asking better questions can make a huge difference in a conversation with our exercise, so now we’re going to discuss giving feedback.</a:t>
            </a:r>
            <a:endParaRPr lang="en-US" sz="1000" b="0" i="0" kern="1200" dirty="0" smtClean="0">
              <a:solidFill>
                <a:schemeClr val="tx1"/>
              </a:solidFill>
              <a:effectLst/>
              <a:latin typeface="Verdana" panose="020B0604030504040204" pitchFamily="34" charset="0"/>
              <a:ea typeface="+mn-ea"/>
              <a:cs typeface="+mn-cs"/>
            </a:endParaRPr>
          </a:p>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37869723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244475"/>
            <a:ext cx="6505575" cy="4879975"/>
          </a:xfrm>
        </p:spPr>
      </p:sp>
      <p:sp>
        <p:nvSpPr>
          <p:cNvPr id="3" name="Notes Placeholder 2"/>
          <p:cNvSpPr>
            <a:spLocks noGrp="1"/>
          </p:cNvSpPr>
          <p:nvPr>
            <p:ph type="body" idx="1"/>
          </p:nvPr>
        </p:nvSpPr>
        <p:spPr/>
        <p:txBody>
          <a:bodyPr>
            <a:normAutofit fontScale="70000" lnSpcReduction="20000"/>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Another critical tool for any manager to employ with direct reports is giving and receiving feedback.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As the quotes on the right say, feedback is fundamental. It is a pillar of any relationship, especially for managers.</a:t>
            </a:r>
            <a:endParaRPr lang="en-US" dirty="0" smtClean="0"/>
          </a:p>
          <a:p>
            <a:endParaRPr lang="en-US" dirty="0" smtClean="0"/>
          </a:p>
          <a:p>
            <a:pPr marL="171450" indent="-171450">
              <a:buFont typeface="Arial" panose="020B0604020202020204" pitchFamily="34" charset="0"/>
              <a:buChar char="•"/>
            </a:pPr>
            <a:r>
              <a:rPr lang="en-US" dirty="0" smtClean="0"/>
              <a:t>At</a:t>
            </a:r>
            <a:r>
              <a:rPr lang="en-US" baseline="0" dirty="0" smtClean="0"/>
              <a:t> Kings College London, t</a:t>
            </a:r>
            <a:r>
              <a:rPr lang="en-US" dirty="0" smtClean="0"/>
              <a:t>hey hold yearly </a:t>
            </a:r>
            <a:r>
              <a:rPr lang="en-US" dirty="0"/>
              <a:t>feedback training </a:t>
            </a:r>
            <a:r>
              <a:rPr lang="en-US" dirty="0" smtClean="0"/>
              <a:t>sessions, which last for two hours, across the </a:t>
            </a:r>
            <a:r>
              <a:rPr lang="en-US" dirty="0"/>
              <a:t>entire advancement enterprise. </a:t>
            </a:r>
            <a:endParaRPr lang="en-US" dirty="0" smtClean="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a:t>
            </a:r>
            <a:r>
              <a:rPr lang="en-US" baseline="0" dirty="0" smtClean="0"/>
              <a:t> sessions are designed to</a:t>
            </a:r>
            <a:r>
              <a:rPr lang="en-US" dirty="0" smtClean="0"/>
              <a:t> </a:t>
            </a:r>
            <a:r>
              <a:rPr lang="en-US" dirty="0"/>
              <a:t>discuss how to deliver feedback, the importance of positive feedback, what type of language to use, what employees should look </a:t>
            </a:r>
            <a:r>
              <a:rPr lang="en-US" dirty="0" smtClean="0"/>
              <a:t>and </a:t>
            </a:r>
            <a:r>
              <a:rPr lang="en-US" dirty="0"/>
              <a:t>ask for, frameworks for conversations, etc. </a:t>
            </a:r>
            <a:endParaRPr lang="en-US" dirty="0" smtClean="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After </a:t>
            </a:r>
            <a:r>
              <a:rPr lang="en-US" dirty="0"/>
              <a:t>the discussion, they </a:t>
            </a:r>
            <a:r>
              <a:rPr lang="en-US" dirty="0" smtClean="0"/>
              <a:t>roleplay </a:t>
            </a:r>
            <a:r>
              <a:rPr lang="en-US" dirty="0"/>
              <a:t>to better </a:t>
            </a:r>
            <a:r>
              <a:rPr lang="en-US" dirty="0" smtClean="0"/>
              <a:t>understand the </a:t>
            </a:r>
            <a:r>
              <a:rPr lang="en-US" dirty="0"/>
              <a:t>information. They also ask all managers to hold an </a:t>
            </a:r>
            <a:r>
              <a:rPr lang="en-US" dirty="0" smtClean="0"/>
              <a:t>actual </a:t>
            </a:r>
            <a:r>
              <a:rPr lang="en-US" dirty="0"/>
              <a:t>feedback session </a:t>
            </a:r>
            <a:r>
              <a:rPr lang="en-US" dirty="0" smtClean="0"/>
              <a:t>with</a:t>
            </a:r>
            <a:r>
              <a:rPr lang="en-US" baseline="0" dirty="0" smtClean="0"/>
              <a:t> each direct report </a:t>
            </a:r>
            <a:r>
              <a:rPr lang="en-US" dirty="0" smtClean="0"/>
              <a:t>following </a:t>
            </a:r>
            <a:r>
              <a:rPr lang="en-US" dirty="0"/>
              <a:t>the session. Finally, to ingrain a feedback culture, they add “feedback” to the agenda of </a:t>
            </a:r>
            <a:r>
              <a:rPr lang="en-US" dirty="0" smtClean="0"/>
              <a:t>every </a:t>
            </a:r>
            <a:r>
              <a:rPr lang="en-US" dirty="0"/>
              <a:t>meeting. The senior management team is </a:t>
            </a:r>
            <a:r>
              <a:rPr lang="en-US" dirty="0" smtClean="0"/>
              <a:t>expected</a:t>
            </a:r>
            <a:r>
              <a:rPr lang="en-US" baseline="0" dirty="0" smtClean="0"/>
              <a:t> to </a:t>
            </a:r>
            <a:r>
              <a:rPr lang="en-US" dirty="0" smtClean="0"/>
              <a:t>demonstrate </a:t>
            </a:r>
            <a:r>
              <a:rPr lang="en-US" dirty="0"/>
              <a:t>the culture of feedback whenever possible. </a:t>
            </a:r>
            <a:endParaRPr lang="en-US" dirty="0" smtClean="0"/>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As</a:t>
            </a:r>
            <a:r>
              <a:rPr lang="en-US" baseline="0" dirty="0" smtClean="0"/>
              <a:t> </a:t>
            </a:r>
            <a:r>
              <a:rPr lang="en-US" dirty="0" smtClean="0"/>
              <a:t>you see here, it has had a huge impact for them. 97% of the advancement team at KCL agree (or strongly agree) that their feedback</a:t>
            </a:r>
            <a:r>
              <a:rPr lang="en-US" baseline="0" dirty="0" smtClean="0"/>
              <a:t> and ideas are valued by their managers.</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2917087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500"/>
              </a:spcBef>
              <a:buFont typeface="Arial" panose="020B0604020202020204" pitchFamily="34" charset="0"/>
              <a:buChar char="•"/>
            </a:pPr>
            <a:r>
              <a:rPr lang="en-US" sz="1000" dirty="0" smtClean="0"/>
              <a:t>If deployed correctly, feedback has the potential to improve fundraiser performance</a:t>
            </a:r>
            <a:r>
              <a:rPr lang="en-US" sz="1000" baseline="0" dirty="0" smtClean="0"/>
              <a:t> and managers’ relationships with direct reports. It can also help you learn more about your own developmental objectives. </a:t>
            </a:r>
          </a:p>
          <a:p>
            <a:pPr>
              <a:spcBef>
                <a:spcPts val="500"/>
              </a:spcBef>
            </a:pPr>
            <a:endParaRPr lang="en-US" sz="1000" b="1" dirty="0" smtClean="0"/>
          </a:p>
          <a:p>
            <a:pPr marL="119063" indent="-119063">
              <a:spcBef>
                <a:spcPts val="500"/>
              </a:spcBef>
              <a:buFont typeface="Arial" panose="020B0604020202020204" pitchFamily="34" charset="0"/>
              <a:buChar char="•"/>
            </a:pPr>
            <a:r>
              <a:rPr lang="en-US" sz="1000" dirty="0" smtClean="0"/>
              <a:t>Think critically before offering feedback, following the guidance provided by the “Tips for Giving Effective Feedback” and “Tips for Receiving Feedback.”</a:t>
            </a:r>
          </a:p>
          <a:p>
            <a:pPr marL="0" indent="0">
              <a:spcBef>
                <a:spcPts val="500"/>
              </a:spcBef>
              <a:buFont typeface="Arial" panose="020B0604020202020204" pitchFamily="34" charset="0"/>
              <a:buNone/>
            </a:pPr>
            <a:endParaRPr lang="en-US" sz="1000" dirty="0" smtClean="0"/>
          </a:p>
          <a:p>
            <a:pPr marL="119063" indent="-119063">
              <a:spcBef>
                <a:spcPts val="500"/>
              </a:spcBef>
              <a:buFont typeface="Arial" panose="020B0604020202020204" pitchFamily="34" charset="0"/>
              <a:buChar char="•"/>
            </a:pPr>
            <a:r>
              <a:rPr lang="en-US" sz="1000" dirty="0" smtClean="0"/>
              <a:t>Before communicating comments, consider these three key questions:</a:t>
            </a:r>
          </a:p>
          <a:p>
            <a:pPr>
              <a:spcBef>
                <a:spcPts val="500"/>
              </a:spcBef>
            </a:pPr>
            <a:r>
              <a:rPr lang="en-US" sz="1000" dirty="0" smtClean="0"/>
              <a:t>     1) Is this comment grounded in specific circumstances?</a:t>
            </a:r>
          </a:p>
          <a:p>
            <a:pPr>
              <a:spcBef>
                <a:spcPts val="500"/>
              </a:spcBef>
            </a:pPr>
            <a:r>
              <a:rPr lang="en-US" sz="1000" dirty="0" smtClean="0"/>
              <a:t>     2) Is this comment objective?</a:t>
            </a:r>
          </a:p>
          <a:p>
            <a:pPr>
              <a:spcBef>
                <a:spcPts val="500"/>
              </a:spcBef>
            </a:pPr>
            <a:r>
              <a:rPr lang="en-US" sz="1000" dirty="0" smtClean="0"/>
              <a:t>     3) Does this comment communicate impact or consequence?</a:t>
            </a:r>
          </a:p>
          <a:p>
            <a:endParaRPr lang="en-US" dirty="0"/>
          </a:p>
        </p:txBody>
      </p:sp>
    </p:spTree>
    <p:extLst>
      <p:ext uri="{BB962C8B-B14F-4D97-AF65-F5344CB8AC3E}">
        <p14:creationId xmlns:p14="http://schemas.microsoft.com/office/powerpoint/2010/main" val="756700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indent="-114300">
              <a:spcBef>
                <a:spcPts val="500"/>
              </a:spcBef>
              <a:buFont typeface="Arial" panose="020B0604020202020204" pitchFamily="34" charset="0"/>
              <a:buChar char="•"/>
            </a:pPr>
            <a:r>
              <a:rPr lang="en-US" sz="1000" dirty="0" smtClean="0"/>
              <a:t>Giving and receiving effective feedback are important skills that you will practice today.</a:t>
            </a:r>
          </a:p>
          <a:p>
            <a:pPr marL="0" indent="0">
              <a:spcBef>
                <a:spcPts val="500"/>
              </a:spcBef>
              <a:buFont typeface="Arial" panose="020B0604020202020204" pitchFamily="34" charset="0"/>
              <a:buNone/>
            </a:pPr>
            <a:endParaRPr lang="en-US" sz="1000" dirty="0" smtClean="0"/>
          </a:p>
          <a:p>
            <a:pPr marL="114300" indent="-114300">
              <a:spcBef>
                <a:spcPts val="500"/>
              </a:spcBef>
              <a:buFont typeface="Arial" panose="020B0604020202020204" pitchFamily="34" charset="0"/>
              <a:buChar char="•"/>
            </a:pPr>
            <a:r>
              <a:rPr lang="en-US" sz="1000" dirty="0" smtClean="0"/>
              <a:t>Everyone should feel comfortable making mistakes and</a:t>
            </a:r>
            <a:r>
              <a:rPr lang="en-US" sz="1000" baseline="0" dirty="0" smtClean="0"/>
              <a:t> practicing here. We want the feedback experience to feel real, so we’ll base it on the experience of our earlier experiential exercise.  </a:t>
            </a:r>
            <a:endParaRPr lang="en-US" sz="1000" dirty="0" smtClean="0"/>
          </a:p>
          <a:p>
            <a:pPr marL="0" indent="0">
              <a:spcBef>
                <a:spcPts val="500"/>
              </a:spcBef>
              <a:buFont typeface="Arial" panose="020B0604020202020204" pitchFamily="34" charset="0"/>
              <a:buNone/>
            </a:pPr>
            <a:endParaRPr lang="en-US" sz="1000" dirty="0" smtClean="0"/>
          </a:p>
          <a:p>
            <a:pPr marL="114300" indent="-114300">
              <a:spcBef>
                <a:spcPts val="500"/>
              </a:spcBef>
              <a:buFont typeface="Arial" panose="020B0604020202020204" pitchFamily="34" charset="0"/>
              <a:buChar char="•"/>
            </a:pPr>
            <a:r>
              <a:rPr lang="en-US" sz="1000" dirty="0" smtClean="0"/>
              <a:t>When receiving feedback, there is no need to explain anything that occurred during the earlier</a:t>
            </a:r>
            <a:r>
              <a:rPr lang="en-US" sz="1000" baseline="0" dirty="0" smtClean="0"/>
              <a:t> conversations, you can simply say “thank you.” </a:t>
            </a:r>
            <a:endParaRPr lang="en-US" sz="1000" dirty="0" smtClean="0"/>
          </a:p>
          <a:p>
            <a:pPr marL="114300" indent="-114300">
              <a:spcBef>
                <a:spcPts val="500"/>
              </a:spcBef>
              <a:buFont typeface="Arial" panose="020B0604020202020204" pitchFamily="34" charset="0"/>
              <a:buChar char="•"/>
            </a:pPr>
            <a:endParaRPr lang="en-US" sz="1000" dirty="0" smtClean="0"/>
          </a:p>
          <a:p>
            <a:pPr marL="114300" marR="0" indent="-1143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US" sz="1000" dirty="0" smtClean="0"/>
              <a:t>The success of this session relies on openness in giving and receiving feedback, and maintaining a comfortable yet specific conversation. Revisit the “Tips for Giving Effective Feedback” and “Tips for Receiving Feedback.” These tips should frame</a:t>
            </a:r>
            <a:r>
              <a:rPr lang="en-US" sz="1000" baseline="0" dirty="0" smtClean="0"/>
              <a:t> your feedback and help your ask for feedback from your partner for the exercise.</a:t>
            </a:r>
            <a:endParaRPr lang="en-US" sz="1000" dirty="0" smtClean="0"/>
          </a:p>
          <a:p>
            <a:pPr marL="0" indent="0">
              <a:spcBef>
                <a:spcPts val="500"/>
              </a:spcBef>
              <a:buFont typeface="Arial" panose="020B0604020202020204" pitchFamily="34" charset="0"/>
              <a:buNone/>
            </a:pPr>
            <a:endParaRPr lang="en-US" sz="1000" baseline="0" dirty="0" smtClean="0"/>
          </a:p>
          <a:p>
            <a:pPr marL="114300" indent="-114300">
              <a:spcBef>
                <a:spcPts val="500"/>
              </a:spcBef>
              <a:buFont typeface="Arial" panose="020B0604020202020204" pitchFamily="34" charset="0"/>
              <a:buChar char="•"/>
            </a:pPr>
            <a:r>
              <a:rPr lang="en-US" sz="1000" baseline="0" dirty="0" smtClean="0"/>
              <a:t>Take five minutes to read the instructions on this slide, and then write down one piece of constructive feedback and one piece of positive feedback. </a:t>
            </a:r>
          </a:p>
          <a:p>
            <a:pPr marL="114300" indent="-114300">
              <a:spcBef>
                <a:spcPts val="500"/>
              </a:spcBef>
              <a:buFont typeface="Arial" panose="020B0604020202020204" pitchFamily="34" charset="0"/>
              <a:buChar char="•"/>
            </a:pPr>
            <a:endParaRPr lang="en-US" sz="1000" baseline="0" dirty="0" smtClean="0"/>
          </a:p>
          <a:p>
            <a:pPr marL="114300" indent="-114300">
              <a:spcBef>
                <a:spcPts val="500"/>
              </a:spcBef>
              <a:buFont typeface="Arial" panose="020B0604020202020204" pitchFamily="34" charset="0"/>
              <a:buChar char="•"/>
            </a:pPr>
            <a:r>
              <a:rPr lang="en-US" sz="1000" baseline="0" dirty="0" smtClean="0"/>
              <a:t>After that five minutes, you’ll each have the opportunity to ask for feedback and have feedback provided by your partner.  You’ll have 10 minutes to complete this exercise. I’ll let you know when you should switch speakers if you haven’t already at the five minute mark.</a:t>
            </a:r>
          </a:p>
          <a:p>
            <a:pPr marL="114300" indent="-114300">
              <a:spcBef>
                <a:spcPts val="500"/>
              </a:spcBef>
              <a:buFont typeface="Arial" panose="020B0604020202020204" pitchFamily="34" charset="0"/>
              <a:buChar char="•"/>
            </a:pPr>
            <a:endParaRPr lang="en-US" sz="1000" baseline="0" dirty="0" smtClean="0"/>
          </a:p>
          <a:p>
            <a:pPr marL="114300" indent="-114300">
              <a:spcBef>
                <a:spcPts val="500"/>
              </a:spcBef>
              <a:buFont typeface="Arial" panose="020B0604020202020204" pitchFamily="34" charset="0"/>
              <a:buChar char="•"/>
            </a:pPr>
            <a:r>
              <a:rPr lang="en-US" sz="1000" baseline="0" dirty="0" smtClean="0"/>
              <a:t>When you’re done, take a few moments to write down how it felt to ask for and receive feedback. Notice where you were uncomfortable, where you were comfortable, and your reactions. These notes are for you and your continued development, but if anyone is willing to share at the conclusion of the journaling time, please feel free to do so. </a:t>
            </a:r>
            <a:endParaRPr lang="en-US" sz="1000" dirty="0" smtClean="0"/>
          </a:p>
          <a:p>
            <a:pPr marL="114300" indent="-114300">
              <a:spcBef>
                <a:spcPts val="500"/>
              </a:spcBef>
              <a:buFont typeface="Arial" panose="020B0604020202020204" pitchFamily="34" charset="0"/>
              <a:buChar char="•"/>
            </a:pPr>
            <a:endParaRPr lang="en-US" sz="1000" dirty="0" smtClean="0"/>
          </a:p>
        </p:txBody>
      </p:sp>
    </p:spTree>
    <p:extLst>
      <p:ext uri="{BB962C8B-B14F-4D97-AF65-F5344CB8AC3E}">
        <p14:creationId xmlns:p14="http://schemas.microsoft.com/office/powerpoint/2010/main" val="7655808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Now that we’ve practiced</a:t>
            </a:r>
            <a:r>
              <a:rPr lang="en-US" baseline="0" dirty="0" smtClean="0"/>
              <a:t> some of the fundamentals of communication (listening and feedback) the last section of today’s session will focus on tactics, tools, and an experiential exercise that will assist you in holding talent review conversations with your direct reports. </a:t>
            </a:r>
            <a:endParaRPr lang="en-US" dirty="0"/>
          </a:p>
        </p:txBody>
      </p:sp>
    </p:spTree>
    <p:extLst>
      <p:ext uri="{BB962C8B-B14F-4D97-AF65-F5344CB8AC3E}">
        <p14:creationId xmlns:p14="http://schemas.microsoft.com/office/powerpoint/2010/main" val="2302708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171450" indent="-171450">
              <a:buFont typeface="Arial" panose="020B0604020202020204" pitchFamily="34" charset="0"/>
              <a:buChar char="•"/>
            </a:pPr>
            <a:r>
              <a:rPr lang="en-US" dirty="0" smtClean="0"/>
              <a:t>Before we dive into the “how” of conducting a talent review conversation, it’s important to take a moment and think about</a:t>
            </a:r>
            <a:r>
              <a:rPr lang="en-US" baseline="0" dirty="0" smtClean="0"/>
              <a:t> what motivates and demotivates employees.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We can start first by examining Maslow’s hierarchy of needs, shown on the left. </a:t>
            </a:r>
          </a:p>
          <a:p>
            <a:pPr marL="628650" lvl="1" indent="-171450">
              <a:buFont typeface="Arial" panose="020B0604020202020204" pitchFamily="34" charset="0"/>
              <a:buChar char="•"/>
            </a:pPr>
            <a:r>
              <a:rPr lang="en-US" sz="900" b="0" i="0" kern="1200" dirty="0" smtClean="0">
                <a:solidFill>
                  <a:schemeClr val="tx1"/>
                </a:solidFill>
                <a:effectLst/>
                <a:latin typeface="Verdana" panose="020B0604030504040204" pitchFamily="34" charset="0"/>
                <a:ea typeface="+mn-ea"/>
                <a:cs typeface="+mn-cs"/>
              </a:rPr>
              <a:t>Maslow wanted to understand what motivates people. He believed that people possess a set of motivation systems unrelated to reward or unconscious desires.  </a:t>
            </a:r>
          </a:p>
          <a:p>
            <a:pPr marL="628650" lvl="1" indent="-171450">
              <a:buFont typeface="Arial" panose="020B0604020202020204" pitchFamily="34" charset="0"/>
              <a:buChar char="•"/>
            </a:pPr>
            <a:r>
              <a:rPr lang="en-US" sz="1000" b="0" i="0" kern="1200" dirty="0" smtClean="0">
                <a:solidFill>
                  <a:schemeClr val="tx1"/>
                </a:solidFill>
                <a:effectLst/>
                <a:latin typeface="Verdana" panose="020B0604030504040204" pitchFamily="34" charset="0"/>
                <a:ea typeface="+mn-ea"/>
                <a:cs typeface="+mn-cs"/>
              </a:rPr>
              <a:t>This five-stage model can be divided into basic (or deficiency) needs (e.g. physiological, safety).</a:t>
            </a:r>
            <a:r>
              <a:rPr lang="en-US" sz="1000" b="0" i="0" kern="1200" baseline="0" dirty="0" smtClean="0">
                <a:solidFill>
                  <a:schemeClr val="tx1"/>
                </a:solidFill>
                <a:effectLst/>
                <a:latin typeface="Verdana" panose="020B0604030504040204" pitchFamily="34" charset="0"/>
                <a:ea typeface="+mn-ea"/>
                <a:cs typeface="+mn-cs"/>
              </a:rPr>
              <a:t> If these needs go unmet, we experience</a:t>
            </a:r>
            <a:r>
              <a:rPr lang="en-US" sz="1000" b="0" i="0" kern="1200" dirty="0" smtClean="0">
                <a:solidFill>
                  <a:schemeClr val="tx1"/>
                </a:solidFill>
                <a:effectLst/>
                <a:latin typeface="Verdana" panose="020B0604030504040204" pitchFamily="34" charset="0"/>
                <a:ea typeface="+mn-ea"/>
                <a:cs typeface="+mn-cs"/>
              </a:rPr>
              <a:t> negative feelings. </a:t>
            </a:r>
          </a:p>
          <a:p>
            <a:pPr marL="628650" lvl="1" indent="-171450">
              <a:buFont typeface="Arial" panose="020B0604020202020204" pitchFamily="34" charset="0"/>
              <a:buChar char="•"/>
            </a:pPr>
            <a:r>
              <a:rPr lang="en-US" sz="1000" b="0" i="0" kern="1200" dirty="0" smtClean="0">
                <a:solidFill>
                  <a:schemeClr val="tx1"/>
                </a:solidFill>
                <a:effectLst/>
                <a:latin typeface="Verdana" panose="020B0604030504040204" pitchFamily="34" charset="0"/>
                <a:ea typeface="+mn-ea"/>
                <a:cs typeface="+mn-cs"/>
              </a:rPr>
              <a:t>And growth needs (e.g. belonging, and esteem), which relate to fulfilling our human potential (self-actualization).</a:t>
            </a:r>
          </a:p>
          <a:p>
            <a:endParaRPr lang="en-US" sz="1000" b="0" i="0" kern="1200" dirty="0" smtClean="0">
              <a:solidFill>
                <a:schemeClr val="tx1"/>
              </a:solidFill>
              <a:effectLst/>
              <a:latin typeface="Verdana" panose="020B0604030504040204" pitchFamily="34" charset="0"/>
              <a:ea typeface="+mn-ea"/>
              <a:cs typeface="+mn-cs"/>
            </a:endParaRPr>
          </a:p>
          <a:p>
            <a:pPr marL="171450" indent="-171450">
              <a:buFont typeface="Arial" panose="020B0604020202020204" pitchFamily="34" charset="0"/>
              <a:buChar char="•"/>
            </a:pPr>
            <a:r>
              <a:rPr lang="en-US" sz="1000" b="0" i="0" kern="1200" dirty="0" smtClean="0">
                <a:solidFill>
                  <a:schemeClr val="tx1"/>
                </a:solidFill>
                <a:effectLst/>
                <a:latin typeface="Verdana" panose="020B0604030504040204" pitchFamily="34" charset="0"/>
                <a:ea typeface="+mn-ea"/>
                <a:cs typeface="+mn-cs"/>
              </a:rPr>
              <a:t>The deficiency, or basic, needs serve as motivation as long as they are unmet. The need to fulfill these needs becomes stronger for</a:t>
            </a:r>
            <a:r>
              <a:rPr lang="en-US" sz="1000" b="0" i="0" kern="1200" baseline="0" dirty="0" smtClean="0">
                <a:solidFill>
                  <a:schemeClr val="tx1"/>
                </a:solidFill>
                <a:effectLst/>
                <a:latin typeface="Verdana" panose="020B0604030504040204" pitchFamily="34" charset="0"/>
                <a:ea typeface="+mn-ea"/>
                <a:cs typeface="+mn-cs"/>
              </a:rPr>
              <a:t> </a:t>
            </a:r>
            <a:r>
              <a:rPr lang="en-US" sz="1000" b="0" i="0" kern="1200" dirty="0" smtClean="0">
                <a:solidFill>
                  <a:schemeClr val="tx1"/>
                </a:solidFill>
                <a:effectLst/>
                <a:latin typeface="Verdana" panose="020B0604030504040204" pitchFamily="34" charset="0"/>
                <a:ea typeface="+mn-ea"/>
                <a:cs typeface="+mn-cs"/>
              </a:rPr>
              <a:t>the longer the duration they are denied. For example, the longer a person goes without food, the more hungry they will become. When it comes to work, these basic</a:t>
            </a:r>
            <a:r>
              <a:rPr lang="en-US" sz="1000" b="0" i="0" kern="1200" baseline="0" dirty="0" smtClean="0">
                <a:solidFill>
                  <a:schemeClr val="tx1"/>
                </a:solidFill>
                <a:effectLst/>
                <a:latin typeface="Verdana" panose="020B0604030504040204" pitchFamily="34" charset="0"/>
                <a:ea typeface="+mn-ea"/>
                <a:cs typeface="+mn-cs"/>
              </a:rPr>
              <a:t> needs can cause the feelings you see on the lower right. </a:t>
            </a:r>
          </a:p>
          <a:p>
            <a:pPr marL="0" indent="0">
              <a:buFont typeface="Arial" panose="020B0604020202020204" pitchFamily="34" charset="0"/>
              <a:buNone/>
            </a:pPr>
            <a:endParaRPr lang="en-US" sz="1000" b="0" i="0" kern="1200" dirty="0" smtClean="0">
              <a:solidFill>
                <a:schemeClr val="tx1"/>
              </a:solidFill>
              <a:effectLst/>
              <a:latin typeface="Verdana" panose="020B0604030504040204" pitchFamily="34" charset="0"/>
              <a:ea typeface="+mn-ea"/>
              <a:cs typeface="+mn-cs"/>
            </a:endParaRPr>
          </a:p>
          <a:p>
            <a:pPr marL="171450" indent="-171450">
              <a:buFont typeface="Arial" panose="020B0604020202020204" pitchFamily="34" charset="0"/>
              <a:buChar char="•"/>
            </a:pPr>
            <a:r>
              <a:rPr lang="en-US" sz="1000" b="0" i="0" kern="1200" dirty="0" smtClean="0">
                <a:solidFill>
                  <a:schemeClr val="tx1"/>
                </a:solidFill>
                <a:effectLst/>
                <a:latin typeface="Verdana" panose="020B0604030504040204" pitchFamily="34" charset="0"/>
                <a:ea typeface="+mn-ea"/>
                <a:cs typeface="+mn-cs"/>
              </a:rPr>
              <a:t>One must satisfy lower-level deficit needs before progressing to meet higher-level growth needs. When a deficit need has been satisfied, it will go away. However, growth needs continue to be felt and may even become stronger once they have been engaged. Once these growth needs have been reasonably satisfied, one may be able to reach the highest level, which is called self-actualization.</a:t>
            </a:r>
          </a:p>
          <a:p>
            <a:pPr marL="171450" indent="-171450">
              <a:buFont typeface="Arial" panose="020B0604020202020204" pitchFamily="34" charset="0"/>
              <a:buChar char="•"/>
            </a:pPr>
            <a:endParaRPr lang="en-US" sz="1000" b="0" i="0" kern="1200" dirty="0" smtClean="0">
              <a:solidFill>
                <a:schemeClr val="tx1"/>
              </a:solidFill>
              <a:effectLst/>
              <a:latin typeface="Verdana" panose="020B0604030504040204" pitchFamily="34" charset="0"/>
              <a:ea typeface="+mn-ea"/>
              <a:cs typeface="+mn-cs"/>
            </a:endParaRPr>
          </a:p>
          <a:p>
            <a:pPr marL="171450" indent="-171450">
              <a:buFont typeface="Arial" panose="020B0604020202020204" pitchFamily="34" charset="0"/>
              <a:buChar char="•"/>
            </a:pPr>
            <a:r>
              <a:rPr lang="en-US" sz="1000" b="0" i="0" kern="1200" dirty="0" smtClean="0">
                <a:solidFill>
                  <a:schemeClr val="tx1"/>
                </a:solidFill>
                <a:effectLst/>
                <a:latin typeface="Verdana" panose="020B0604030504040204" pitchFamily="34" charset="0"/>
                <a:ea typeface="+mn-ea"/>
                <a:cs typeface="+mn-cs"/>
              </a:rPr>
              <a:t>Talent</a:t>
            </a:r>
            <a:r>
              <a:rPr lang="en-US" sz="1000" b="0" i="0" kern="1200" baseline="0" dirty="0" smtClean="0">
                <a:solidFill>
                  <a:schemeClr val="tx1"/>
                </a:solidFill>
                <a:effectLst/>
                <a:latin typeface="Verdana" panose="020B0604030504040204" pitchFamily="34" charset="0"/>
                <a:ea typeface="+mn-ea"/>
                <a:cs typeface="+mn-cs"/>
              </a:rPr>
              <a:t> review conversations can help ensure that employees’ basic needs are met, and can help fulfill the growth needs of your direct reports. </a:t>
            </a:r>
            <a:endParaRPr lang="en-US" sz="1000" b="0" i="0" kern="1200" dirty="0" smtClean="0">
              <a:solidFill>
                <a:schemeClr val="tx1"/>
              </a:solidFill>
              <a:effectLst/>
              <a:latin typeface="Verdana" panose="020B0604030504040204" pitchFamily="34" charset="0"/>
              <a:ea typeface="+mn-ea"/>
              <a:cs typeface="+mn-cs"/>
            </a:endParaRPr>
          </a:p>
        </p:txBody>
      </p:sp>
    </p:spTree>
    <p:extLst>
      <p:ext uri="{BB962C8B-B14F-4D97-AF65-F5344CB8AC3E}">
        <p14:creationId xmlns:p14="http://schemas.microsoft.com/office/powerpoint/2010/main" val="1994501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fundamental goals of conducting a talent review are to unleash</a:t>
            </a:r>
            <a:r>
              <a:rPr lang="en-US" baseline="0" dirty="0" smtClean="0"/>
              <a:t> aspirations while helping to identify and relieve frustrations.</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What’s more, a talent review can begin a process that helps drive the highest rated form of recognition (as rated by MGOs in EAB’s Advancement Forum study </a:t>
            </a:r>
            <a:r>
              <a:rPr lang="en-US" i="1" baseline="0" dirty="0" smtClean="0"/>
              <a:t>Competing for Talent</a:t>
            </a:r>
            <a:r>
              <a:rPr lang="en-US" i="0" baseline="0" dirty="0" smtClean="0"/>
              <a:t>): recognition</a:t>
            </a:r>
            <a:r>
              <a:rPr lang="en-US" baseline="0" dirty="0" smtClean="0"/>
              <a:t> by direct or senior managers. </a:t>
            </a:r>
          </a:p>
        </p:txBody>
      </p:sp>
    </p:spTree>
    <p:extLst>
      <p:ext uri="{BB962C8B-B14F-4D97-AF65-F5344CB8AC3E}">
        <p14:creationId xmlns:p14="http://schemas.microsoft.com/office/powerpoint/2010/main" val="21742199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Talent</a:t>
            </a:r>
            <a:r>
              <a:rPr lang="en-US" baseline="0" dirty="0" smtClean="0"/>
              <a:t> review conversations, when conducted regularly and with authentic relationship-building at the core, strengthen relationships and the organization’s culture through:</a:t>
            </a:r>
          </a:p>
          <a:p>
            <a:pPr marL="628650" lvl="1" indent="-171450">
              <a:buFont typeface="Arial" panose="020B0604020202020204" pitchFamily="34" charset="0"/>
              <a:buChar char="•"/>
            </a:pPr>
            <a:r>
              <a:rPr lang="en-US" baseline="0" dirty="0" smtClean="0"/>
              <a:t>Cultivating an ethic of connecting, where managers and their staff learn about the different sides of one another, help build camaraderie, and identify opportunities for greater collaboration,</a:t>
            </a:r>
          </a:p>
          <a:p>
            <a:pPr marL="628650" lvl="1" indent="-171450">
              <a:buFont typeface="Arial" panose="020B0604020202020204" pitchFamily="34" charset="0"/>
              <a:buChar char="•"/>
            </a:pPr>
            <a:r>
              <a:rPr lang="en-US" baseline="0" dirty="0" smtClean="0"/>
              <a:t>Co-creating an ethic of fulfillment, where staff can unleash their self-expression, harness their talents, and feel as though the organization supports their aspirations and dreams,</a:t>
            </a:r>
          </a:p>
          <a:p>
            <a:pPr marL="628650" lvl="1" indent="-171450">
              <a:buFont typeface="Arial" panose="020B0604020202020204" pitchFamily="34" charset="0"/>
              <a:buChar char="•"/>
            </a:pPr>
            <a:r>
              <a:rPr lang="en-US" baseline="0" dirty="0" smtClean="0"/>
              <a:t>And, creating a sense of accomplishment and hardwiring wins for all through the creation of achievable tasks that support professional development, give 50/50 ownership for professional development to staff and manager, and help staff feel that they have opportunities to grow here at our institution. </a:t>
            </a:r>
            <a:endParaRPr lang="en-US" dirty="0"/>
          </a:p>
        </p:txBody>
      </p:sp>
    </p:spTree>
    <p:extLst>
      <p:ext uri="{BB962C8B-B14F-4D97-AF65-F5344CB8AC3E}">
        <p14:creationId xmlns:p14="http://schemas.microsoft.com/office/powerpoint/2010/main" val="130120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21167">
              <a:buFont typeface="Arial" panose="020B0604020202020204" pitchFamily="34" charset="0"/>
              <a:buChar char="•"/>
              <a:defRPr/>
            </a:pPr>
            <a:r>
              <a:rPr lang="en-US" baseline="0" dirty="0" smtClean="0"/>
              <a:t>To date, the nonprofit sector invests much more heavily in the acquisition of top talent. We plan well in advance for recruitment, but we ignore the ongoing professional development needs of current staff. </a:t>
            </a:r>
          </a:p>
          <a:p>
            <a:pPr defTabSz="921167">
              <a:defRPr/>
            </a:pPr>
            <a:endParaRPr lang="en-US" baseline="0" dirty="0" smtClean="0"/>
          </a:p>
          <a:p>
            <a:pPr marL="171450" indent="-171450" defTabSz="921167">
              <a:buFont typeface="Arial" panose="020B0604020202020204" pitchFamily="34" charset="0"/>
              <a:buChar char="•"/>
              <a:defRPr/>
            </a:pPr>
            <a:r>
              <a:rPr lang="en-US" baseline="0" dirty="0" smtClean="0"/>
              <a:t>As an industry, we are planning further in advance and spending more than ever for recruitment, but professional development spending lags behind. Each new hire entails approximately $15K in direct costs, while we spend roughly $1,200 on annual professional development per employee. This isn’t just seen in higher education, it’s seen across the nonprofit sector, where 25% of institutions do not allocate any budget for training.</a:t>
            </a:r>
          </a:p>
          <a:p>
            <a:pPr marL="171450" indent="-171450" defTabSz="921167">
              <a:buFont typeface="Arial" panose="020B0604020202020204" pitchFamily="34" charset="0"/>
              <a:buChar char="•"/>
              <a:defRPr/>
            </a:pPr>
            <a:endParaRPr lang="en-US" baseline="0" dirty="0" smtClean="0"/>
          </a:p>
          <a:p>
            <a:pPr marL="171450" indent="-171450" defTabSz="921167">
              <a:buFont typeface="Arial" panose="020B0604020202020204" pitchFamily="34" charset="0"/>
              <a:buChar char="•"/>
              <a:defRPr/>
            </a:pPr>
            <a:r>
              <a:rPr lang="en-US" baseline="0" dirty="0" smtClean="0"/>
              <a:t>Compared to our corporate counterparts, we’re spending two times less per employee on ongoing professional development. Today, we’re going to start reversing that trend of under-investing in our current employees.</a:t>
            </a:r>
          </a:p>
          <a:p>
            <a:endParaRPr lang="en-US" dirty="0"/>
          </a:p>
        </p:txBody>
      </p:sp>
    </p:spTree>
    <p:extLst>
      <p:ext uri="{BB962C8B-B14F-4D97-AF65-F5344CB8AC3E}">
        <p14:creationId xmlns:p14="http://schemas.microsoft.com/office/powerpoint/2010/main" val="6724695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When</a:t>
            </a:r>
            <a:r>
              <a:rPr lang="en-US" baseline="0" dirty="0" smtClean="0"/>
              <a:t> conducting talent reviews, it is important to remember that, even if it is a part of the performance review process, it is different-in-kind from a performance review.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As the graphic on this slide shows, a performance review is retrospective and focuses on past performance, achievements, and opportunities for growth.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On the other hand, a talent review is designed to be forward-looking, engaging the employee in a conversation that helps make clear their career aspirations while uncovering the areas where they would like to focus for their professional growth.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At its core, a talent review helps ensure that professional development isn’t only about filling skill-gaps outlined by the manager. It also strengthens the employee’s ownership of their professional growth, asking for what they need and providing feedback in the process. </a:t>
            </a:r>
            <a:endParaRPr lang="en-US" dirty="0"/>
          </a:p>
          <a:p>
            <a:endParaRPr lang="en-US" dirty="0"/>
          </a:p>
        </p:txBody>
      </p:sp>
    </p:spTree>
    <p:extLst>
      <p:ext uri="{BB962C8B-B14F-4D97-AF65-F5344CB8AC3E}">
        <p14:creationId xmlns:p14="http://schemas.microsoft.com/office/powerpoint/2010/main" val="37393388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244475"/>
            <a:ext cx="6505575" cy="4879975"/>
          </a:xfrm>
        </p:spPr>
      </p:sp>
      <p:sp>
        <p:nvSpPr>
          <p:cNvPr id="3" name="Notes Placeholder 2"/>
          <p:cNvSpPr>
            <a:spLocks noGrp="1"/>
          </p:cNvSpPr>
          <p:nvPr>
            <p:ph type="body" idx="1"/>
          </p:nvPr>
        </p:nvSpPr>
        <p:spPr/>
        <p:txBody>
          <a:bodyPr>
            <a:normAutofit lnSpcReduction="10000"/>
          </a:bodyPr>
          <a:lstStyle/>
          <a:p>
            <a:pPr marL="171450" indent="-171450">
              <a:buFont typeface="Arial" panose="020B0604020202020204" pitchFamily="34" charset="0"/>
              <a:buChar char="•"/>
            </a:pPr>
            <a:r>
              <a:rPr lang="en-US" dirty="0" smtClean="0"/>
              <a:t>EAB</a:t>
            </a:r>
            <a:r>
              <a:rPr lang="en-US" baseline="0" dirty="0" smtClean="0"/>
              <a:t> has examined </a:t>
            </a:r>
            <a:r>
              <a:rPr lang="en-US" dirty="0" smtClean="0"/>
              <a:t>several </a:t>
            </a:r>
            <a:r>
              <a:rPr lang="en-US" dirty="0"/>
              <a:t>organizations </a:t>
            </a:r>
            <a:r>
              <a:rPr lang="en-US" dirty="0" smtClean="0"/>
              <a:t>helping </a:t>
            </a:r>
            <a:r>
              <a:rPr lang="en-US" dirty="0"/>
              <a:t>their management team improve their ability to hold effective talent conversations.  </a:t>
            </a:r>
            <a:endParaRPr lang="en-US" dirty="0" smtClean="0"/>
          </a:p>
          <a:p>
            <a:endParaRPr lang="en-US" dirty="0" smtClean="0"/>
          </a:p>
          <a:p>
            <a:pPr marL="171450" indent="-171450">
              <a:buFont typeface="Arial" panose="020B0604020202020204" pitchFamily="34" charset="0"/>
              <a:buChar char="•"/>
            </a:pPr>
            <a:r>
              <a:rPr lang="en-US" dirty="0" smtClean="0"/>
              <a:t>As they spoke with the team at the </a:t>
            </a:r>
            <a:r>
              <a:rPr lang="en-US" dirty="0"/>
              <a:t>University of Florida (and others like Columbia, University of Denver, and </a:t>
            </a:r>
            <a:r>
              <a:rPr lang="en-US" dirty="0" smtClean="0"/>
              <a:t>Caltech), they uncovered that, doing this well</a:t>
            </a:r>
            <a:r>
              <a:rPr lang="en-US" baseline="0" dirty="0" smtClean="0"/>
              <a:t> </a:t>
            </a:r>
            <a:r>
              <a:rPr lang="en-US" dirty="0" smtClean="0"/>
              <a:t>required </a:t>
            </a:r>
            <a:r>
              <a:rPr lang="en-US" dirty="0"/>
              <a:t>a tool, not unlike the </a:t>
            </a:r>
            <a:r>
              <a:rPr lang="en-US" dirty="0" smtClean="0"/>
              <a:t>tools </a:t>
            </a:r>
            <a:r>
              <a:rPr lang="en-US" dirty="0"/>
              <a:t>we use to manage </a:t>
            </a:r>
            <a:r>
              <a:rPr lang="en-US" dirty="0" smtClean="0"/>
              <a:t>the performance review process</a:t>
            </a:r>
            <a:r>
              <a:rPr lang="en-US" dirty="0"/>
              <a:t>.  </a:t>
            </a:r>
            <a:endParaRPr lang="en-US" dirty="0" smtClean="0"/>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The great news is that EAB has created a Talent Review Conversation Guide and Template for our use based on the work of the University of Florida.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We will use the tools from EAB’s </a:t>
            </a:r>
            <a:r>
              <a:rPr lang="en-US" i="1" baseline="0" dirty="0" smtClean="0"/>
              <a:t>PD Playbook </a:t>
            </a:r>
            <a:r>
              <a:rPr lang="en-US" baseline="0" dirty="0" smtClean="0"/>
              <a:t>to work through the remainder of our time together today.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Note for facilitators: provide copies of the Talent Review Critical Conversation Guide and Talent Review Template to each participant. </a:t>
            </a:r>
          </a:p>
        </p:txBody>
      </p:sp>
    </p:spTree>
    <p:extLst>
      <p:ext uri="{BB962C8B-B14F-4D97-AF65-F5344CB8AC3E}">
        <p14:creationId xmlns:p14="http://schemas.microsoft.com/office/powerpoint/2010/main" val="36107060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For the next 20 to 30 </a:t>
            </a:r>
            <a:r>
              <a:rPr lang="en-US" baseline="0" dirty="0" smtClean="0"/>
              <a:t>minutes, you’re going to practice the first part of the talent review conversation.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Each of you will have the opportunity to ask and answer the questions – I’ll give you a prompt to switch roles at the halfway points.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Please use the handouts provided for you to conduct the conversation and capture its details: the Talent Review Critical Conversation Guide and Talent Review Template.</a:t>
            </a:r>
            <a:endParaRPr lang="en-US" dirty="0"/>
          </a:p>
        </p:txBody>
      </p:sp>
    </p:spTree>
    <p:extLst>
      <p:ext uri="{BB962C8B-B14F-4D97-AF65-F5344CB8AC3E}">
        <p14:creationId xmlns:p14="http://schemas.microsoft.com/office/powerpoint/2010/main" val="30991997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Now, we’ll continue</a:t>
            </a:r>
            <a:r>
              <a:rPr lang="en-US" baseline="0" dirty="0" smtClean="0"/>
              <a:t> for the next 10 to 20 minutes with the conversations focusing on the next two areas of the Talent Review Critical Conversation Guide.</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Document the responses you receive from one another in the Talent Review Template.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dirty="0" smtClean="0"/>
              <a:t>Debrief Questions:</a:t>
            </a:r>
          </a:p>
          <a:p>
            <a:pPr marL="628650" lvl="1" indent="-171450">
              <a:buFont typeface="Arial" panose="020B0604020202020204" pitchFamily="34" charset="0"/>
              <a:buChar char="•"/>
            </a:pPr>
            <a:r>
              <a:rPr lang="en-US" dirty="0" smtClean="0"/>
              <a:t>Was</a:t>
            </a:r>
            <a:r>
              <a:rPr lang="en-US" baseline="0" dirty="0" smtClean="0"/>
              <a:t> this conversation helpful to you as the employee?</a:t>
            </a:r>
          </a:p>
          <a:p>
            <a:pPr marL="628650" lvl="1" indent="-171450">
              <a:buFont typeface="Arial" panose="020B0604020202020204" pitchFamily="34" charset="0"/>
              <a:buChar char="•"/>
            </a:pPr>
            <a:r>
              <a:rPr lang="en-US" baseline="0" dirty="0" smtClean="0"/>
              <a:t>Was the conversation guide helpful to you as the manger?</a:t>
            </a:r>
          </a:p>
          <a:p>
            <a:pPr marL="628650" lvl="1" indent="-171450">
              <a:buFont typeface="Arial" panose="020B0604020202020204" pitchFamily="34" charset="0"/>
              <a:buChar char="•"/>
            </a:pPr>
            <a:r>
              <a:rPr lang="en-US" baseline="0" dirty="0" smtClean="0"/>
              <a:t>Were there any areas that were more difficult to discuss than others?</a:t>
            </a:r>
          </a:p>
          <a:p>
            <a:pPr marL="628650" lvl="1" indent="-171450">
              <a:buFont typeface="Arial" panose="020B0604020202020204" pitchFamily="34" charset="0"/>
              <a:buChar char="•"/>
            </a:pPr>
            <a:r>
              <a:rPr lang="en-US" baseline="0" dirty="0" smtClean="0"/>
              <a:t>What concerns should we discuss as it relates to conducting these conversations with our direct reports?</a:t>
            </a:r>
            <a:endParaRPr lang="en-US" dirty="0" smtClean="0"/>
          </a:p>
        </p:txBody>
      </p:sp>
    </p:spTree>
    <p:extLst>
      <p:ext uri="{BB962C8B-B14F-4D97-AF65-F5344CB8AC3E}">
        <p14:creationId xmlns:p14="http://schemas.microsoft.com/office/powerpoint/2010/main" val="18998868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Of course, the talent review conversation lays the groundwork</a:t>
            </a:r>
            <a:r>
              <a:rPr lang="en-US" baseline="0" dirty="0" smtClean="0"/>
              <a:t> for the second important step in the University of Florida’s talent review process: outlining three- to five-year professional goals for your direct reports (or, in this case, for yourself).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From there, your employees can (and, in our ongoing exercise, you can) begin to map out the beginnings of an individual development plan designed to address both those goals and any identified skill gaps you discuss.  </a:t>
            </a:r>
            <a:endParaRPr lang="en-US" dirty="0"/>
          </a:p>
        </p:txBody>
      </p:sp>
    </p:spTree>
    <p:extLst>
      <p:ext uri="{BB962C8B-B14F-4D97-AF65-F5344CB8AC3E}">
        <p14:creationId xmlns:p14="http://schemas.microsoft.com/office/powerpoint/2010/main" val="29909555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Here is your chance to have a conversation with your colleague</a:t>
            </a:r>
            <a:r>
              <a:rPr lang="en-US" baseline="0" dirty="0" smtClean="0"/>
              <a:t> to outline your professional goals.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Kick off this conversation with the simple question, “based on our conversation, if you have to outline three professional development goals for yourself that you feel you could work toward over the next three to five years, what would they be?”</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Once you’ve identified your goals, work with your partner to start mapping those goals to steps, professional development tasks, or additional training you would like to be made available in the coming year.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Once complete, I encourage everyone here to take these with you when you engage in talent review conversations with your supervisor to help lead the conversation and own your professional development aspirations and goals.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36541246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As you can imagine, this process itself will also let us be smarter about our ability to understand the impact</a:t>
            </a:r>
            <a:r>
              <a:rPr lang="en-US" baseline="0" dirty="0" smtClean="0"/>
              <a:t> of any training we provide.</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On the left, you can see the four levels of Kirkpatrick’s Model of Evaluation. Not unlike what we’ll do here in a moment, you’ll be asked to provide feedback on the training I’ve provided, which asks about your satisfaction (level one), and if the training provided you with the knowledge, skills, and confidence to go forward and conduct talent reviews with your direct reports (level two)</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Your engagement in the talent review conversation and creation of the IDP help make explicit the learning objectives for your team members, as well as their career aspirations, which will allow you to move to levels three and four: beginning to see the application of concepts learned during training and to determining what degree targeted outcomes occur as a result.</a:t>
            </a:r>
          </a:p>
        </p:txBody>
      </p:sp>
    </p:spTree>
    <p:extLst>
      <p:ext uri="{BB962C8B-B14F-4D97-AF65-F5344CB8AC3E}">
        <p14:creationId xmlns:p14="http://schemas.microsoft.com/office/powerpoint/2010/main" val="37877016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smtClean="0"/>
              <a:t>In closing, I hope that this session not only helped to provide you with tools to be a better manager, but also helped you engage in conversations about your own career.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This focus on professional development can help provide strong retention lever for current employees. We know from data in the industry that fundraisers who are well-trained and feel supported are more productive and stay longer, which means that the organization can raise more money from donors whose relationships are nurtured by continuous positive contact. </a:t>
            </a:r>
          </a:p>
          <a:p>
            <a:endParaRPr lang="en-US" dirty="0"/>
          </a:p>
        </p:txBody>
      </p:sp>
    </p:spTree>
    <p:extLst>
      <p:ext uri="{BB962C8B-B14F-4D97-AF65-F5344CB8AC3E}">
        <p14:creationId xmlns:p14="http://schemas.microsoft.com/office/powerpoint/2010/main" val="136204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Of course, if we’re going to focus on retaining and developing the team members we have, each one of you in this room is critically important.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pPr marL="171450" indent="-171450">
              <a:buFont typeface="Arial" panose="020B0604020202020204" pitchFamily="34" charset="0"/>
              <a:buChar char="•"/>
            </a:pPr>
            <a:r>
              <a:rPr lang="en-US" baseline="0" dirty="0" smtClean="0"/>
              <a:t>In this next section, I will share data compiled by EAB’s Advancement Forum on Why Managers Matter. </a:t>
            </a:r>
            <a:endParaRPr lang="en-US" dirty="0"/>
          </a:p>
        </p:txBody>
      </p:sp>
    </p:spTree>
    <p:extLst>
      <p:ext uri="{BB962C8B-B14F-4D97-AF65-F5344CB8AC3E}">
        <p14:creationId xmlns:p14="http://schemas.microsoft.com/office/powerpoint/2010/main" val="2780765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171450" indent="-171450">
              <a:buFont typeface="Arial" panose="020B0604020202020204" pitchFamily="34" charset="0"/>
              <a:buChar char="•"/>
            </a:pPr>
            <a:r>
              <a:rPr lang="en-US" dirty="0" smtClean="0"/>
              <a:t>If</a:t>
            </a:r>
            <a:r>
              <a:rPr lang="en-US" baseline="0" dirty="0" smtClean="0"/>
              <a:t> we are going to begin to work on retention, we have to invest in professional development. Meeting annual goals is no longer the sole strategic priority—we have to elevate professional development to this level.</a:t>
            </a:r>
          </a:p>
          <a:p>
            <a:pPr marL="0" indent="0">
              <a:buFont typeface="Arial" panose="020B0604020202020204" pitchFamily="34" charset="0"/>
              <a:buNone/>
            </a:pPr>
            <a:r>
              <a:rPr lang="en-US" dirty="0"/>
              <a:t> </a:t>
            </a:r>
          </a:p>
          <a:p>
            <a:pPr marL="171450" indent="-171450">
              <a:buFont typeface="Arial" panose="020B0604020202020204" pitchFamily="34" charset="0"/>
              <a:buChar char="•"/>
            </a:pPr>
            <a:r>
              <a:rPr lang="en-US" dirty="0"/>
              <a:t>To do </a:t>
            </a:r>
            <a:r>
              <a:rPr lang="en-US" dirty="0" smtClean="0"/>
              <a:t>this, </a:t>
            </a:r>
            <a:r>
              <a:rPr lang="en-US" dirty="0"/>
              <a:t>I think it’s important to understand some lessons from </a:t>
            </a:r>
            <a:r>
              <a:rPr lang="en-US" dirty="0" smtClean="0"/>
              <a:t>strategic human capital practices—on</a:t>
            </a:r>
            <a:r>
              <a:rPr lang="en-US" baseline="0" dirty="0" smtClean="0"/>
              <a:t> </a:t>
            </a:r>
            <a:r>
              <a:rPr lang="en-US" dirty="0" smtClean="0"/>
              <a:t>the left, you see four key categories of factors that encourage worker efficiency and effectiveness</a:t>
            </a:r>
            <a:r>
              <a:rPr lang="en-US" baseline="0" dirty="0" smtClean="0"/>
              <a:t>. </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Financial rewards are there at the bottom. We all know that’s one of the fundamental reasons we go to work. But, the other three really serve to remind us that we show up for more than a paycheck every day. What gets us out of bed in the morning?  </a:t>
            </a:r>
          </a:p>
          <a:p>
            <a:pPr marL="629919" lvl="1" indent="-172719">
              <a:buFont typeface="Arial" panose="020B0604020202020204" pitchFamily="34" charset="0"/>
              <a:buChar char="•"/>
            </a:pPr>
            <a:r>
              <a:rPr lang="en-US" baseline="0" dirty="0" smtClean="0"/>
              <a:t>Those intrinsic elements to job fulfillment—that sense of belonging we all seek, and the personal satisfaction we gain through doing challenging work.</a:t>
            </a:r>
          </a:p>
          <a:p>
            <a:pPr marL="629919" lvl="1" indent="-172719">
              <a:buFont typeface="Arial" panose="020B0604020202020204" pitchFamily="34" charset="0"/>
              <a:buChar char="•"/>
            </a:pPr>
            <a:r>
              <a:rPr lang="en-US" baseline="0" dirty="0" smtClean="0"/>
              <a:t>Opportunity for growth—notice that this isn’t just about advancing in the organization, but also about learning and growing personally. </a:t>
            </a:r>
          </a:p>
          <a:p>
            <a:pPr marL="629919" lvl="1" indent="-172719">
              <a:buFont typeface="Arial" panose="020B0604020202020204" pitchFamily="34" charset="0"/>
              <a:buChar char="•"/>
            </a:pPr>
            <a:r>
              <a:rPr lang="en-US" baseline="0" dirty="0" smtClean="0"/>
              <a:t>Finally, being recognized from peers and superiors for our contributions to the organization.</a:t>
            </a:r>
            <a:endParaRPr lang="en-US" dirty="0" smtClean="0"/>
          </a:p>
          <a:p>
            <a:endParaRPr lang="en-US" dirty="0"/>
          </a:p>
          <a:p>
            <a:pPr marL="171450" indent="-171450">
              <a:buFont typeface="Arial" panose="020B0604020202020204" pitchFamily="34" charset="0"/>
              <a:buChar char="•"/>
            </a:pPr>
            <a:r>
              <a:rPr lang="en-US" dirty="0"/>
              <a:t>Most importantly, since our single largest expense is </a:t>
            </a:r>
            <a:r>
              <a:rPr lang="en-US" dirty="0" smtClean="0"/>
              <a:t>talent</a:t>
            </a:r>
            <a:r>
              <a:rPr lang="en-US" dirty="0"/>
              <a:t>, shouldn’t we start thinking like the team at the University of Denver, and start treating </a:t>
            </a:r>
            <a:r>
              <a:rPr lang="en-US" dirty="0" smtClean="0"/>
              <a:t>our employees like we treat our </a:t>
            </a:r>
            <a:r>
              <a:rPr lang="en-US" dirty="0"/>
              <a:t>donors? </a:t>
            </a:r>
          </a:p>
          <a:p>
            <a:endParaRPr lang="en-US" dirty="0" smtClean="0"/>
          </a:p>
          <a:p>
            <a:pPr marL="171450" indent="-171450">
              <a:buFont typeface="Arial" panose="020B0604020202020204" pitchFamily="34" charset="0"/>
              <a:buChar char="•"/>
            </a:pPr>
            <a:r>
              <a:rPr lang="en-US" dirty="0" smtClean="0"/>
              <a:t>I </a:t>
            </a:r>
            <a:r>
              <a:rPr lang="en-US" dirty="0"/>
              <a:t>know that may seem a little extreme to some of you, but if we want to </a:t>
            </a:r>
            <a:r>
              <a:rPr lang="en-US" dirty="0" smtClean="0"/>
              <a:t>start realizing </a:t>
            </a:r>
            <a:r>
              <a:rPr lang="en-US" dirty="0"/>
              <a:t>increased productivity </a:t>
            </a:r>
            <a:r>
              <a:rPr lang="en-US" dirty="0" smtClean="0"/>
              <a:t>and retain staff</a:t>
            </a:r>
            <a:r>
              <a:rPr lang="en-US" baseline="0" dirty="0" smtClean="0"/>
              <a:t> for the long-term,</a:t>
            </a:r>
            <a:r>
              <a:rPr lang="en-US" dirty="0" smtClean="0"/>
              <a:t> we have to start strategically investing in professional development.</a:t>
            </a:r>
            <a:endParaRPr lang="en-US" dirty="0"/>
          </a:p>
          <a:p>
            <a:r>
              <a:rPr lang="en-US" dirty="0"/>
              <a:t> </a:t>
            </a:r>
          </a:p>
        </p:txBody>
      </p:sp>
    </p:spTree>
    <p:extLst>
      <p:ext uri="{BB962C8B-B14F-4D97-AF65-F5344CB8AC3E}">
        <p14:creationId xmlns:p14="http://schemas.microsoft.com/office/powerpoint/2010/main" val="3911045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244475"/>
            <a:ext cx="6505575" cy="4879975"/>
          </a:xfrm>
        </p:spPr>
      </p:sp>
      <p:sp>
        <p:nvSpPr>
          <p:cNvPr id="3" name="Notes Placeholder 2"/>
          <p:cNvSpPr>
            <a:spLocks noGrp="1"/>
          </p:cNvSpPr>
          <p:nvPr>
            <p:ph type="body" idx="1"/>
          </p:nvPr>
        </p:nvSpPr>
        <p:spPr/>
        <p:txBody>
          <a:bodyPr>
            <a:normAutofit lnSpcReduction="10000"/>
          </a:bodyPr>
          <a:lstStyle/>
          <a:p>
            <a:pPr marL="171450" indent="-171450">
              <a:buFont typeface="Arial" panose="020B0604020202020204" pitchFamily="34" charset="0"/>
              <a:buChar char="•"/>
            </a:pPr>
            <a:r>
              <a:rPr lang="en-US" dirty="0" smtClean="0"/>
              <a:t>Let’s remember</a:t>
            </a:r>
            <a:r>
              <a:rPr lang="en-US" baseline="0" dirty="0" smtClean="0"/>
              <a:t> that money is still the #1 extrinsic motivator of many employees, but it isn’t the only thing that has attracted these MGOs to our institution, and we depend on them to reach our own financial goals.</a:t>
            </a:r>
            <a:endParaRPr lang="en-US" dirty="0" smtClean="0"/>
          </a:p>
          <a:p>
            <a:endParaRPr lang="en-US" baseline="0" dirty="0" smtClean="0"/>
          </a:p>
          <a:p>
            <a:pPr marL="171450" indent="-171450">
              <a:buFont typeface="Arial" panose="020B0604020202020204" pitchFamily="34" charset="0"/>
              <a:buChar char="•"/>
            </a:pPr>
            <a:r>
              <a:rPr lang="en-US" baseline="0" dirty="0" smtClean="0"/>
              <a:t>In a recent survey, MGOs were asked what factors most impacted their decision to join their current institution. In the end, professional development outranked financial compensation in their decisions.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dirty="0" smtClean="0"/>
              <a:t>The data you see here comes</a:t>
            </a:r>
            <a:r>
              <a:rPr lang="en-US" baseline="0" dirty="0" smtClean="0"/>
              <a:t> </a:t>
            </a:r>
            <a:r>
              <a:rPr lang="en-US" dirty="0" smtClean="0"/>
              <a:t>from EAB’s Advancement Forum’s research on MGOs.</a:t>
            </a:r>
            <a:r>
              <a:rPr lang="en-US" baseline="0" dirty="0" smtClean="0"/>
              <a:t> It shows the top four factors impacting</a:t>
            </a:r>
            <a:r>
              <a:rPr lang="en-US" dirty="0" smtClean="0"/>
              <a:t> MGOs’ decisions to join their current organization. </a:t>
            </a:r>
          </a:p>
          <a:p>
            <a:pPr marL="628650" lvl="1" indent="-171450">
              <a:buFont typeface="Arial" panose="020B0604020202020204" pitchFamily="34" charset="0"/>
              <a:buChar char="•"/>
            </a:pPr>
            <a:r>
              <a:rPr lang="en-US" dirty="0" smtClean="0"/>
              <a:t>Unsurprisingly</a:t>
            </a:r>
            <a:r>
              <a:rPr lang="en-US" baseline="0" dirty="0" smtClean="0"/>
              <a:t>, financial compensation does play a role—it’s #3 in the “Very Important” category. </a:t>
            </a:r>
          </a:p>
          <a:p>
            <a:pPr marL="628650" lvl="1" indent="-171450">
              <a:buFont typeface="Arial" panose="020B0604020202020204" pitchFamily="34" charset="0"/>
              <a:buChar char="•"/>
            </a:pPr>
            <a:r>
              <a:rPr lang="en-US" baseline="0" dirty="0" smtClean="0"/>
              <a:t>However, 79% of MGOs say that professional development was either important or very important in their decision to take their current position. It’s tied with office culture as “Very Important,” both of which outrank financial compensation. </a:t>
            </a:r>
            <a:br>
              <a:rPr lang="en-US" baseline="0" dirty="0" smtClean="0"/>
            </a:br>
            <a:endParaRPr lang="en-US" dirty="0" smtClean="0"/>
          </a:p>
          <a:p>
            <a:pPr marL="171450" indent="-171450">
              <a:buFont typeface="Arial" panose="020B0604020202020204" pitchFamily="34" charset="0"/>
              <a:buChar char="•"/>
            </a:pPr>
            <a:r>
              <a:rPr lang="en-US" dirty="0" smtClean="0"/>
              <a:t>So,</a:t>
            </a:r>
            <a:r>
              <a:rPr lang="en-US" baseline="0" dirty="0" smtClean="0"/>
              <a:t> </a:t>
            </a:r>
            <a:r>
              <a:rPr lang="en-US" dirty="0" smtClean="0"/>
              <a:t>with </a:t>
            </a:r>
            <a:r>
              <a:rPr lang="en-US" dirty="0"/>
              <a:t>what MGOs have told us attracts them to their current positions, how do we ensure that we not </a:t>
            </a:r>
            <a:r>
              <a:rPr lang="en-US" dirty="0" smtClean="0"/>
              <a:t>only attract</a:t>
            </a:r>
            <a:r>
              <a:rPr lang="en-US" baseline="0" dirty="0" smtClean="0"/>
              <a:t> them, but that we</a:t>
            </a:r>
            <a:r>
              <a:rPr lang="en-US" dirty="0" smtClean="0"/>
              <a:t> </a:t>
            </a:r>
            <a:r>
              <a:rPr lang="en-US" dirty="0"/>
              <a:t>keep </a:t>
            </a:r>
            <a:r>
              <a:rPr lang="en-US" dirty="0" smtClean="0"/>
              <a:t>them for the long-term? </a:t>
            </a:r>
            <a:endParaRPr lang="en-US" dirty="0"/>
          </a:p>
          <a:p>
            <a:endParaRPr lang="en-US" dirty="0"/>
          </a:p>
        </p:txBody>
      </p:sp>
    </p:spTree>
    <p:extLst>
      <p:ext uri="{BB962C8B-B14F-4D97-AF65-F5344CB8AC3E}">
        <p14:creationId xmlns:p14="http://schemas.microsoft.com/office/powerpoint/2010/main" val="1796898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171450" indent="-171450">
              <a:buFont typeface="Arial" panose="020B0604020202020204" pitchFamily="34" charset="0"/>
              <a:buChar char="•"/>
            </a:pPr>
            <a:r>
              <a:rPr lang="en-US" baseline="0" dirty="0" smtClean="0"/>
              <a:t>In order to ensure the long-term success of our talent strategy and professional development efforts, we need to focus on managers: t</a:t>
            </a:r>
            <a:r>
              <a:rPr lang="en-US" dirty="0" smtClean="0"/>
              <a:t>he relationship between an MGO and his</a:t>
            </a:r>
            <a:r>
              <a:rPr lang="en-US" baseline="0" dirty="0" smtClean="0"/>
              <a:t> or her manager</a:t>
            </a:r>
            <a:r>
              <a:rPr lang="en-US" dirty="0" smtClean="0"/>
              <a:t> is the single most important factor in</a:t>
            </a:r>
            <a:r>
              <a:rPr lang="en-US" baseline="0" dirty="0" smtClean="0"/>
              <a:t> deciding </a:t>
            </a:r>
            <a:r>
              <a:rPr lang="en-US" dirty="0" smtClean="0"/>
              <a:t>whether our professional development and retention strategies will work.</a:t>
            </a:r>
          </a:p>
          <a:p>
            <a:endParaRPr lang="en-US" dirty="0" smtClean="0"/>
          </a:p>
          <a:p>
            <a:pPr marL="171450" indent="-171450">
              <a:buFont typeface="Arial" panose="020B0604020202020204" pitchFamily="34" charset="0"/>
              <a:buChar char="•"/>
            </a:pPr>
            <a:r>
              <a:rPr lang="en-US" dirty="0" smtClean="0"/>
              <a:t>Each of you in this room plays an important</a:t>
            </a:r>
            <a:r>
              <a:rPr lang="en-US" baseline="0" dirty="0" smtClean="0"/>
              <a:t> role that we cannot overlook</a:t>
            </a:r>
            <a:r>
              <a:rPr lang="en-US" dirty="0" smtClean="0"/>
              <a:t>, because literature and employee engagement metrics show us that employees don’t leave organizations, they leave their managers. </a:t>
            </a:r>
          </a:p>
          <a:p>
            <a:r>
              <a:rPr lang="en-US" dirty="0" smtClean="0"/>
              <a:t> </a:t>
            </a:r>
          </a:p>
          <a:p>
            <a:pPr marL="171450" indent="-171450">
              <a:buFont typeface="Arial" panose="020B0604020202020204" pitchFamily="34" charset="0"/>
              <a:buChar char="•"/>
            </a:pPr>
            <a:r>
              <a:rPr lang="en-US" dirty="0" smtClean="0"/>
              <a:t>While many factors impact employee engagement, the relationship between managers and employees is one of the most critical. Well-managed employees are able to overlook many other shortcomings of their organization, including lower pay, older equipment, and slimmer benefits. The general belief is that people leave managers, not organizations—but how true is this?</a:t>
            </a:r>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Recent research from the Advisory Board’s Survey Solutions Employee Engagement National Database shows that individuals who rate their manager as “excellent” are five times more engaged than those who rate their manager as “poor.” </a:t>
            </a:r>
          </a:p>
          <a:p>
            <a:endParaRPr lang="en-US" dirty="0" smtClean="0"/>
          </a:p>
          <a:p>
            <a:pPr marL="171450" indent="-171450">
              <a:buFont typeface="Arial" panose="020B0604020202020204" pitchFamily="34" charset="0"/>
              <a:buChar char="•"/>
            </a:pPr>
            <a:r>
              <a:rPr lang="en-US" dirty="0" smtClean="0"/>
              <a:t>Put another way, 85% of employees with excellent managers are engaged versus only 17% of employees with poor managers—that's quite a large discrepancy. On the flipside, less than 1% of employees with excellent managers are disengaged, versus nearly 25% of employees who rate their manager as problematic.</a:t>
            </a:r>
          </a:p>
          <a:p>
            <a:endParaRPr lang="en-US" dirty="0" smtClean="0"/>
          </a:p>
          <a:p>
            <a:pPr marL="171450" indent="-171450">
              <a:buFont typeface="Arial" panose="020B0604020202020204" pitchFamily="34" charset="0"/>
              <a:buChar char="•"/>
            </a:pPr>
            <a:r>
              <a:rPr lang="en-US" dirty="0" smtClean="0"/>
              <a:t>While this is national data, the quotes on the right show us</a:t>
            </a:r>
            <a:r>
              <a:rPr lang="en-US" baseline="0" dirty="0" smtClean="0"/>
              <a:t> that</a:t>
            </a:r>
            <a:r>
              <a:rPr lang="en-US" dirty="0" smtClean="0"/>
              <a:t> the data points to a truth in our operations as well. </a:t>
            </a:r>
          </a:p>
          <a:p>
            <a:endParaRPr lang="en-US" dirty="0" smtClean="0"/>
          </a:p>
          <a:p>
            <a:pPr marL="171450" indent="-171450" defTabSz="921116">
              <a:buFont typeface="Arial" panose="020B0604020202020204" pitchFamily="34" charset="0"/>
              <a:buChar char="•"/>
              <a:defRPr/>
            </a:pPr>
            <a:r>
              <a:rPr lang="en-US" dirty="0" smtClean="0"/>
              <a:t>If</a:t>
            </a:r>
            <a:r>
              <a:rPr lang="en-US" baseline="0" dirty="0" smtClean="0"/>
              <a:t> we</a:t>
            </a:r>
            <a:r>
              <a:rPr lang="en-US" dirty="0" smtClean="0"/>
              <a:t> want go beyond the signal value investment in developing our people, each one of you has to recognize that the lynchpin in this endeavor is the relationship between you </a:t>
            </a:r>
            <a:r>
              <a:rPr lang="en-US" baseline="0" dirty="0" smtClean="0"/>
              <a:t>and your direct reports.</a:t>
            </a:r>
            <a:endParaRPr lang="en-US" dirty="0" smtClean="0"/>
          </a:p>
          <a:p>
            <a:endParaRPr lang="en-US" dirty="0"/>
          </a:p>
        </p:txBody>
      </p:sp>
    </p:spTree>
    <p:extLst>
      <p:ext uri="{BB962C8B-B14F-4D97-AF65-F5344CB8AC3E}">
        <p14:creationId xmlns:p14="http://schemas.microsoft.com/office/powerpoint/2010/main" val="3097297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244475"/>
            <a:ext cx="6505575" cy="4879975"/>
          </a:xfrm>
        </p:spPr>
      </p:sp>
      <p:sp>
        <p:nvSpPr>
          <p:cNvPr id="3" name="Notes Placeholder 2"/>
          <p:cNvSpPr>
            <a:spLocks noGrp="1"/>
          </p:cNvSpPr>
          <p:nvPr>
            <p:ph type="body" idx="1"/>
          </p:nvPr>
        </p:nvSpPr>
        <p:spPr/>
        <p:txBody>
          <a:bodyPr>
            <a:normAutofit lnSpcReduction="10000"/>
          </a:bodyPr>
          <a:lstStyle/>
          <a:p>
            <a:pPr marL="171450" indent="-171450">
              <a:buFont typeface="Arial" panose="020B0604020202020204" pitchFamily="34" charset="0"/>
              <a:buChar char="•"/>
            </a:pPr>
            <a:r>
              <a:rPr lang="en-US" dirty="0" smtClean="0"/>
              <a:t>After saying</a:t>
            </a:r>
            <a:r>
              <a:rPr lang="en-US" baseline="0" dirty="0" smtClean="0"/>
              <a:t> all of that, I know that we, as an industry,</a:t>
            </a:r>
            <a:r>
              <a:rPr lang="en-US" dirty="0" smtClean="0"/>
              <a:t> </a:t>
            </a:r>
            <a:r>
              <a:rPr lang="en-US" dirty="0"/>
              <a:t>don’t spend a lot of time building </a:t>
            </a:r>
            <a:r>
              <a:rPr lang="en-US" dirty="0" smtClean="0"/>
              <a:t>managerial</a:t>
            </a:r>
            <a:r>
              <a:rPr lang="en-US" baseline="0" dirty="0" smtClean="0"/>
              <a:t> skills.</a:t>
            </a:r>
          </a:p>
          <a:p>
            <a:pPr marL="171450" indent="-171450">
              <a:buFont typeface="Arial" panose="020B0604020202020204" pitchFamily="34" charset="0"/>
              <a:buChar cha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Let’s be honest, </a:t>
            </a:r>
            <a:r>
              <a:rPr lang="en-US" baseline="0" dirty="0" smtClean="0"/>
              <a:t>the path to promotion in our industry starts with being a great fundraiser, then becomes managing other MGOs… But let’s face it: the skills and competencies that make many MGOs great fundraisers don’t necessarily make great managers.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When EAB presented this to chief advancement officers and AVPs of advancement, less than 5% of attendees across the meeting series said they had any managerial training before assuming their first role managing staff. </a:t>
            </a:r>
          </a:p>
          <a:p>
            <a:endParaRPr lang="en-US" baseline="0" dirty="0" smtClean="0"/>
          </a:p>
          <a:p>
            <a:pPr marL="171450" indent="-171450">
              <a:buFont typeface="Arial" panose="020B0604020202020204" pitchFamily="34" charset="0"/>
              <a:buChar char="•"/>
            </a:pPr>
            <a:r>
              <a:rPr lang="en-US" baseline="0" dirty="0" smtClean="0"/>
              <a:t>As an industry, we don’t spend nearly enough on leadership and development.</a:t>
            </a:r>
          </a:p>
          <a:p>
            <a:endParaRPr lang="en-US" dirty="0" smtClean="0"/>
          </a:p>
          <a:p>
            <a:endParaRPr lang="en-US" dirty="0"/>
          </a:p>
        </p:txBody>
      </p:sp>
    </p:spTree>
    <p:extLst>
      <p:ext uri="{BB962C8B-B14F-4D97-AF65-F5344CB8AC3E}">
        <p14:creationId xmlns:p14="http://schemas.microsoft.com/office/powerpoint/2010/main" val="3598686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So today marks the end of that lack of investment in manager</a:t>
            </a:r>
            <a:r>
              <a:rPr lang="en-US" baseline="0" dirty="0" smtClean="0"/>
              <a:t>s</a:t>
            </a:r>
            <a:r>
              <a:rPr lang="en-US" dirty="0" smtClean="0"/>
              <a:t>.</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 next section</a:t>
            </a:r>
            <a:r>
              <a:rPr lang="en-US" baseline="0" dirty="0" smtClean="0"/>
              <a:t> is focused on strengthening your communications skills with your direct reports, while providing you with opportunities to practice with your peers in this room.</a:t>
            </a:r>
            <a:endParaRPr lang="en-US" dirty="0"/>
          </a:p>
        </p:txBody>
      </p:sp>
    </p:spTree>
    <p:extLst>
      <p:ext uri="{BB962C8B-B14F-4D97-AF65-F5344CB8AC3E}">
        <p14:creationId xmlns:p14="http://schemas.microsoft.com/office/powerpoint/2010/main" val="889355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It’s should</a:t>
            </a:r>
            <a:r>
              <a:rPr lang="en-US" baseline="0" dirty="0" smtClean="0"/>
              <a:t> come as no surprise that communication is the fundamental building block of workplace relationships.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Conversations with direct reports help us specify details and uncover understanding.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But you have to remember that only 35% of the meaning you are trying to communicate comes from the actual words you say. The other 65% of the meaning comes from non-verbal communication.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Your staff notice your body language and enthusiasm (or lack thereof) for the conversation you’re having.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Non-verbal communication is also a critical tool for understanding what your employees are attempting to convey to you in one-on-one communication. </a:t>
            </a:r>
          </a:p>
        </p:txBody>
      </p:sp>
    </p:spTree>
    <p:extLst>
      <p:ext uri="{BB962C8B-B14F-4D97-AF65-F5344CB8AC3E}">
        <p14:creationId xmlns:p14="http://schemas.microsoft.com/office/powerpoint/2010/main" val="6831594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470" y="-23445"/>
            <a:ext cx="6400800" cy="4821937"/>
          </a:xfrm>
          <a:prstGeom prst="rect">
            <a:avLst/>
          </a:prstGeom>
        </p:spPr>
      </p:pic>
    </p:spTree>
    <p:extLst>
      <p:ext uri="{BB962C8B-B14F-4D97-AF65-F5344CB8AC3E}">
        <p14:creationId xmlns:p14="http://schemas.microsoft.com/office/powerpoint/2010/main" val="42503378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 No Subtitle">
    <p:bg bwMode="gray">
      <p:bgPr>
        <a:solidFill>
          <a:schemeClr val="accent5"/>
        </a:solidFill>
        <a:effectLst/>
      </p:bgPr>
    </p:bg>
    <p:spTree>
      <p:nvGrpSpPr>
        <p:cNvPr id="1" name=""/>
        <p:cNvGrpSpPr/>
        <p:nvPr/>
      </p:nvGrpSpPr>
      <p:grpSpPr>
        <a:xfrm>
          <a:off x="0" y="0"/>
          <a:ext cx="0" cy="0"/>
          <a:chOff x="0" y="0"/>
          <a:chExt cx="0" cy="0"/>
        </a:xfrm>
      </p:grpSpPr>
      <p:sp>
        <p:nvSpPr>
          <p:cNvPr id="12" name="Text Placeholder 10"/>
          <p:cNvSpPr>
            <a:spLocks noGrp="1"/>
          </p:cNvSpPr>
          <p:nvPr>
            <p:ph type="body" sz="quarter" idx="10" hasCustomPrompt="1"/>
          </p:nvPr>
        </p:nvSpPr>
        <p:spPr bwMode="gray">
          <a:xfrm>
            <a:off x="5459152" y="3171239"/>
            <a:ext cx="742735" cy="1384995"/>
          </a:xfrm>
        </p:spPr>
        <p:txBody>
          <a:bodyPr/>
          <a:lstStyle>
            <a:lvl1pPr marL="0" indent="0" algn="r">
              <a:spcBef>
                <a:spcPts val="0"/>
              </a:spcBef>
              <a:buNone/>
              <a:defRPr sz="9000">
                <a:solidFill>
                  <a:schemeClr val="accent6"/>
                </a:solidFill>
                <a:latin typeface="+mj-lt"/>
              </a:defRPr>
            </a:lvl1pPr>
          </a:lstStyle>
          <a:p>
            <a:pPr lvl="0"/>
            <a:r>
              <a:rPr lang="en-US" dirty="0" smtClean="0"/>
              <a:t>#</a:t>
            </a:r>
            <a:endParaRPr lang="en-US" dirty="0"/>
          </a:p>
        </p:txBody>
      </p:sp>
      <p:sp>
        <p:nvSpPr>
          <p:cNvPr id="14" name="Text Placeholder 26"/>
          <p:cNvSpPr>
            <a:spLocks noGrp="1"/>
          </p:cNvSpPr>
          <p:nvPr>
            <p:ph type="body" sz="quarter" idx="11" hasCustomPrompt="1"/>
          </p:nvPr>
        </p:nvSpPr>
        <p:spPr bwMode="gray">
          <a:xfrm>
            <a:off x="465363" y="1918118"/>
            <a:ext cx="4067560" cy="820738"/>
          </a:xfrm>
        </p:spPr>
        <p:txBody>
          <a:bodyPr anchor="ctr" anchorCtr="0"/>
          <a:lstStyle>
            <a:lvl1pPr marL="0" indent="0">
              <a:lnSpc>
                <a:spcPts val="3200"/>
              </a:lnSpc>
              <a:spcBef>
                <a:spcPts val="0"/>
              </a:spcBef>
              <a:buNone/>
              <a:defRPr sz="3000" spc="50" baseline="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Divider Title – Rockwell 30pt Regular</a:t>
            </a:r>
            <a:endParaRPr lang="en-US" dirty="0"/>
          </a:p>
        </p:txBody>
      </p:sp>
      <p:sp>
        <p:nvSpPr>
          <p:cNvPr id="9" name="TextBox 8"/>
          <p:cNvSpPr txBox="1"/>
          <p:nvPr userDrawn="1"/>
        </p:nvSpPr>
        <p:spPr bwMode="gray">
          <a:xfrm>
            <a:off x="6050756" y="0"/>
            <a:ext cx="298989" cy="136961"/>
          </a:xfrm>
          <a:prstGeom prst="rect">
            <a:avLst/>
          </a:prstGeom>
          <a:noFill/>
        </p:spPr>
        <p:txBody>
          <a:bodyPr wrap="square" lIns="0" tIns="36576" rIns="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smtClean="0">
              <a:solidFill>
                <a:schemeClr val="bg1"/>
              </a:solidFill>
              <a:latin typeface="+mj-lt"/>
            </a:endParaRP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5363" y="683511"/>
            <a:ext cx="1128820" cy="433532"/>
          </a:xfrm>
          <a:prstGeom prst="rect">
            <a:avLst/>
          </a:prstGeom>
        </p:spPr>
      </p:pic>
      <p:sp>
        <p:nvSpPr>
          <p:cNvPr id="16" name="Text Placeholder 24"/>
          <p:cNvSpPr>
            <a:spLocks noGrp="1"/>
          </p:cNvSpPr>
          <p:nvPr>
            <p:ph type="body" sz="quarter" idx="14" hasCustomPrompt="1"/>
          </p:nvPr>
        </p:nvSpPr>
        <p:spPr bwMode="gray">
          <a:xfrm>
            <a:off x="4246134" y="3494257"/>
            <a:ext cx="1188955" cy="203275"/>
          </a:xfrm>
          <a:prstGeom prst="round2SameRect">
            <a:avLst>
              <a:gd name="adj1" fmla="val 0"/>
              <a:gd name="adj2" fmla="val 17756"/>
            </a:avLst>
          </a:prstGeom>
          <a:solidFill>
            <a:schemeClr val="tx2"/>
          </a:solidFill>
        </p:spPr>
        <p:txBody>
          <a:bodyPr wrap="none" lIns="45720" tIns="27432" rIns="45720" bIns="27432">
            <a:spAutoFit/>
          </a:bodyPr>
          <a:lstStyle>
            <a:lvl1pPr marL="0" indent="0" algn="r">
              <a:spcBef>
                <a:spcPts val="0"/>
              </a:spcBef>
              <a:buNone/>
              <a:defRPr cap="all" baseline="0">
                <a:solidFill>
                  <a:schemeClr val="bg1"/>
                </a:solidFill>
                <a:latin typeface="+mj-lt"/>
              </a:defRPr>
            </a:lvl1pPr>
          </a:lstStyle>
          <a:p>
            <a:pPr lvl="0"/>
            <a:r>
              <a:rPr lang="en-US" dirty="0" smtClean="0"/>
              <a:t>Insert break type</a:t>
            </a:r>
            <a:endParaRPr lang="en-US" dirty="0"/>
          </a:p>
        </p:txBody>
      </p:sp>
      <p:cxnSp>
        <p:nvCxnSpPr>
          <p:cNvPr id="17" name="Straight Connector 16"/>
          <p:cNvCxnSpPr/>
          <p:nvPr userDrawn="1"/>
        </p:nvCxnSpPr>
        <p:spPr bwMode="gray">
          <a:xfrm>
            <a:off x="465363" y="3486806"/>
            <a:ext cx="4969726" cy="0"/>
          </a:xfrm>
          <a:prstGeom prst="line">
            <a:avLst/>
          </a:prstGeom>
          <a:ln w="6350">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8" name="Text Placeholder 4"/>
          <p:cNvSpPr>
            <a:spLocks noGrp="1"/>
          </p:cNvSpPr>
          <p:nvPr>
            <p:ph type="body" sz="quarter" idx="18" hasCustomPrompt="1"/>
          </p:nvPr>
        </p:nvSpPr>
        <p:spPr>
          <a:xfrm>
            <a:off x="465363" y="3711659"/>
            <a:ext cx="2314575" cy="446276"/>
          </a:xfrm>
        </p:spPr>
        <p:txBody>
          <a:bodyPr/>
          <a:lstStyle>
            <a:lvl1pPr>
              <a:spcBef>
                <a:spcPts val="300"/>
              </a:spcBef>
              <a:defRPr sz="800">
                <a:solidFill>
                  <a:schemeClr val="bg1"/>
                </a:solidFill>
              </a:defRPr>
            </a:lvl1pPr>
            <a:lvl2pPr>
              <a:spcBef>
                <a:spcPts val="300"/>
              </a:spcBef>
              <a:defRPr sz="800">
                <a:solidFill>
                  <a:schemeClr val="bg1"/>
                </a:solidFill>
              </a:defRPr>
            </a:lvl2pPr>
            <a:lvl3pPr>
              <a:spcBef>
                <a:spcPts val="300"/>
              </a:spcBef>
              <a:defRPr sz="800">
                <a:solidFill>
                  <a:schemeClr val="bg1"/>
                </a:solidFill>
              </a:defRPr>
            </a:lvl3pPr>
            <a:lvl4pPr>
              <a:spcBef>
                <a:spcPts val="300"/>
              </a:spcBef>
              <a:defRPr sz="800">
                <a:solidFill>
                  <a:schemeClr val="bg1"/>
                </a:solidFill>
              </a:defRPr>
            </a:lvl4pPr>
            <a:lvl5pPr>
              <a:spcBef>
                <a:spcPts val="300"/>
              </a:spcBef>
              <a:defRPr sz="800">
                <a:solidFill>
                  <a:schemeClr val="bg1"/>
                </a:solidFill>
              </a:defRPr>
            </a:lvl5pPr>
          </a:lstStyle>
          <a:p>
            <a:pPr lvl="0"/>
            <a:r>
              <a:rPr lang="en-US" dirty="0" smtClean="0"/>
              <a:t>Divider Bullet Placement (if needed)</a:t>
            </a:r>
          </a:p>
          <a:p>
            <a:pPr lvl="0"/>
            <a:r>
              <a:rPr lang="en-US" dirty="0" smtClean="0"/>
              <a:t>Divider Bullet Placement (if needed)</a:t>
            </a:r>
          </a:p>
          <a:p>
            <a:pPr lvl="0"/>
            <a:r>
              <a:rPr lang="en-US" dirty="0" smtClean="0"/>
              <a:t>Divider Bullet Placement (if needed)</a:t>
            </a:r>
          </a:p>
        </p:txBody>
      </p:sp>
    </p:spTree>
    <p:extLst>
      <p:ext uri="{BB962C8B-B14F-4D97-AF65-F5344CB8AC3E}">
        <p14:creationId xmlns:p14="http://schemas.microsoft.com/office/powerpoint/2010/main" val="203832351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grpSp>
        <p:nvGrpSpPr>
          <p:cNvPr id="5" name="Group 4"/>
          <p:cNvGrpSpPr/>
          <p:nvPr userDrawn="1"/>
        </p:nvGrpSpPr>
        <p:grpSpPr bwMode="gray">
          <a:xfrm>
            <a:off x="5888334" y="-48397"/>
            <a:ext cx="458401" cy="555997"/>
            <a:chOff x="385810" y="354000"/>
            <a:chExt cx="214021" cy="259587"/>
          </a:xfrm>
          <a:solidFill>
            <a:schemeClr val="bg1"/>
          </a:solidFill>
        </p:grpSpPr>
        <p:sp>
          <p:nvSpPr>
            <p:cNvPr id="6" name="Freeform 10"/>
            <p:cNvSpPr>
              <a:spLocks/>
            </p:cNvSpPr>
            <p:nvPr/>
          </p:nvSpPr>
          <p:spPr bwMode="gray">
            <a:xfrm>
              <a:off x="385810" y="354000"/>
              <a:ext cx="214021" cy="75943"/>
            </a:xfrm>
            <a:custGeom>
              <a:avLst/>
              <a:gdLst>
                <a:gd name="T0" fmla="*/ 309 w 619"/>
                <a:gd name="T1" fmla="*/ 0 h 219"/>
                <a:gd name="T2" fmla="*/ 350 w 619"/>
                <a:gd name="T3" fmla="*/ 3 h 219"/>
                <a:gd name="T4" fmla="*/ 389 w 619"/>
                <a:gd name="T5" fmla="*/ 11 h 219"/>
                <a:gd name="T6" fmla="*/ 429 w 619"/>
                <a:gd name="T7" fmla="*/ 24 h 219"/>
                <a:gd name="T8" fmla="*/ 465 w 619"/>
                <a:gd name="T9" fmla="*/ 41 h 219"/>
                <a:gd name="T10" fmla="*/ 500 w 619"/>
                <a:gd name="T11" fmla="*/ 63 h 219"/>
                <a:gd name="T12" fmla="*/ 531 w 619"/>
                <a:gd name="T13" fmla="*/ 88 h 219"/>
                <a:gd name="T14" fmla="*/ 559 w 619"/>
                <a:gd name="T15" fmla="*/ 117 h 219"/>
                <a:gd name="T16" fmla="*/ 583 w 619"/>
                <a:gd name="T17" fmla="*/ 148 h 219"/>
                <a:gd name="T18" fmla="*/ 604 w 619"/>
                <a:gd name="T19" fmla="*/ 183 h 219"/>
                <a:gd name="T20" fmla="*/ 619 w 619"/>
                <a:gd name="T21" fmla="*/ 219 h 219"/>
                <a:gd name="T22" fmla="*/ 544 w 619"/>
                <a:gd name="T23" fmla="*/ 186 h 219"/>
                <a:gd name="T24" fmla="*/ 528 w 619"/>
                <a:gd name="T25" fmla="*/ 165 h 219"/>
                <a:gd name="T26" fmla="*/ 510 w 619"/>
                <a:gd name="T27" fmla="*/ 143 h 219"/>
                <a:gd name="T28" fmla="*/ 489 w 619"/>
                <a:gd name="T29" fmla="*/ 124 h 219"/>
                <a:gd name="T30" fmla="*/ 466 w 619"/>
                <a:gd name="T31" fmla="*/ 104 h 219"/>
                <a:gd name="T32" fmla="*/ 439 w 619"/>
                <a:gd name="T33" fmla="*/ 87 h 219"/>
                <a:gd name="T34" fmla="*/ 410 w 619"/>
                <a:gd name="T35" fmla="*/ 74 h 219"/>
                <a:gd name="T36" fmla="*/ 379 w 619"/>
                <a:gd name="T37" fmla="*/ 64 h 219"/>
                <a:gd name="T38" fmla="*/ 345 w 619"/>
                <a:gd name="T39" fmla="*/ 57 h 219"/>
                <a:gd name="T40" fmla="*/ 309 w 619"/>
                <a:gd name="T41" fmla="*/ 54 h 219"/>
                <a:gd name="T42" fmla="*/ 274 w 619"/>
                <a:gd name="T43" fmla="*/ 57 h 219"/>
                <a:gd name="T44" fmla="*/ 241 w 619"/>
                <a:gd name="T45" fmla="*/ 64 h 219"/>
                <a:gd name="T46" fmla="*/ 208 w 619"/>
                <a:gd name="T47" fmla="*/ 74 h 219"/>
                <a:gd name="T48" fmla="*/ 177 w 619"/>
                <a:gd name="T49" fmla="*/ 90 h 219"/>
                <a:gd name="T50" fmla="*/ 147 w 619"/>
                <a:gd name="T51" fmla="*/ 108 h 219"/>
                <a:gd name="T52" fmla="*/ 120 w 619"/>
                <a:gd name="T53" fmla="*/ 131 h 219"/>
                <a:gd name="T54" fmla="*/ 97 w 619"/>
                <a:gd name="T55" fmla="*/ 155 h 219"/>
                <a:gd name="T56" fmla="*/ 76 w 619"/>
                <a:gd name="T57" fmla="*/ 184 h 219"/>
                <a:gd name="T58" fmla="*/ 0 w 619"/>
                <a:gd name="T59" fmla="*/ 217 h 219"/>
                <a:gd name="T60" fmla="*/ 15 w 619"/>
                <a:gd name="T61" fmla="*/ 181 h 219"/>
                <a:gd name="T62" fmla="*/ 36 w 619"/>
                <a:gd name="T63" fmla="*/ 147 h 219"/>
                <a:gd name="T64" fmla="*/ 61 w 619"/>
                <a:gd name="T65" fmla="*/ 115 h 219"/>
                <a:gd name="T66" fmla="*/ 89 w 619"/>
                <a:gd name="T67" fmla="*/ 87 h 219"/>
                <a:gd name="T68" fmla="*/ 120 w 619"/>
                <a:gd name="T69" fmla="*/ 62 h 219"/>
                <a:gd name="T70" fmla="*/ 154 w 619"/>
                <a:gd name="T71" fmla="*/ 41 h 219"/>
                <a:gd name="T72" fmla="*/ 192 w 619"/>
                <a:gd name="T73" fmla="*/ 24 h 219"/>
                <a:gd name="T74" fmla="*/ 230 w 619"/>
                <a:gd name="T75" fmla="*/ 11 h 219"/>
                <a:gd name="T76" fmla="*/ 269 w 619"/>
                <a:gd name="T77" fmla="*/ 3 h 219"/>
                <a:gd name="T78" fmla="*/ 309 w 619"/>
                <a:gd name="T79"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19" h="219">
                  <a:moveTo>
                    <a:pt x="309" y="0"/>
                  </a:moveTo>
                  <a:lnTo>
                    <a:pt x="350" y="3"/>
                  </a:lnTo>
                  <a:lnTo>
                    <a:pt x="389" y="11"/>
                  </a:lnTo>
                  <a:lnTo>
                    <a:pt x="429" y="24"/>
                  </a:lnTo>
                  <a:lnTo>
                    <a:pt x="465" y="41"/>
                  </a:lnTo>
                  <a:lnTo>
                    <a:pt x="500" y="63"/>
                  </a:lnTo>
                  <a:lnTo>
                    <a:pt x="531" y="88"/>
                  </a:lnTo>
                  <a:lnTo>
                    <a:pt x="559" y="117"/>
                  </a:lnTo>
                  <a:lnTo>
                    <a:pt x="583" y="148"/>
                  </a:lnTo>
                  <a:lnTo>
                    <a:pt x="604" y="183"/>
                  </a:lnTo>
                  <a:lnTo>
                    <a:pt x="619" y="219"/>
                  </a:lnTo>
                  <a:lnTo>
                    <a:pt x="544" y="186"/>
                  </a:lnTo>
                  <a:lnTo>
                    <a:pt x="528" y="165"/>
                  </a:lnTo>
                  <a:lnTo>
                    <a:pt x="510" y="143"/>
                  </a:lnTo>
                  <a:lnTo>
                    <a:pt x="489" y="124"/>
                  </a:lnTo>
                  <a:lnTo>
                    <a:pt x="466" y="104"/>
                  </a:lnTo>
                  <a:lnTo>
                    <a:pt x="439" y="87"/>
                  </a:lnTo>
                  <a:lnTo>
                    <a:pt x="410" y="74"/>
                  </a:lnTo>
                  <a:lnTo>
                    <a:pt x="379" y="64"/>
                  </a:lnTo>
                  <a:lnTo>
                    <a:pt x="345" y="57"/>
                  </a:lnTo>
                  <a:lnTo>
                    <a:pt x="309" y="54"/>
                  </a:lnTo>
                  <a:lnTo>
                    <a:pt x="274" y="57"/>
                  </a:lnTo>
                  <a:lnTo>
                    <a:pt x="241" y="64"/>
                  </a:lnTo>
                  <a:lnTo>
                    <a:pt x="208" y="74"/>
                  </a:lnTo>
                  <a:lnTo>
                    <a:pt x="177" y="90"/>
                  </a:lnTo>
                  <a:lnTo>
                    <a:pt x="147" y="108"/>
                  </a:lnTo>
                  <a:lnTo>
                    <a:pt x="120" y="131"/>
                  </a:lnTo>
                  <a:lnTo>
                    <a:pt x="97" y="155"/>
                  </a:lnTo>
                  <a:lnTo>
                    <a:pt x="76" y="184"/>
                  </a:lnTo>
                  <a:lnTo>
                    <a:pt x="0" y="217"/>
                  </a:lnTo>
                  <a:lnTo>
                    <a:pt x="15" y="181"/>
                  </a:lnTo>
                  <a:lnTo>
                    <a:pt x="36" y="147"/>
                  </a:lnTo>
                  <a:lnTo>
                    <a:pt x="61" y="115"/>
                  </a:lnTo>
                  <a:lnTo>
                    <a:pt x="89" y="87"/>
                  </a:lnTo>
                  <a:lnTo>
                    <a:pt x="120" y="62"/>
                  </a:lnTo>
                  <a:lnTo>
                    <a:pt x="154" y="41"/>
                  </a:lnTo>
                  <a:lnTo>
                    <a:pt x="192" y="24"/>
                  </a:lnTo>
                  <a:lnTo>
                    <a:pt x="230" y="11"/>
                  </a:lnTo>
                  <a:lnTo>
                    <a:pt x="269" y="3"/>
                  </a:lnTo>
                  <a:lnTo>
                    <a:pt x="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Freeform 11"/>
            <p:cNvSpPr>
              <a:spLocks/>
            </p:cNvSpPr>
            <p:nvPr/>
          </p:nvSpPr>
          <p:spPr bwMode="gray">
            <a:xfrm>
              <a:off x="385810" y="406470"/>
              <a:ext cx="214021" cy="6627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Rectangle 12"/>
            <p:cNvSpPr>
              <a:spLocks noChangeArrowheads="1"/>
            </p:cNvSpPr>
            <p:nvPr/>
          </p:nvSpPr>
          <p:spPr bwMode="gray">
            <a:xfrm>
              <a:off x="385810" y="595637"/>
              <a:ext cx="214021" cy="1795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13"/>
            <p:cNvSpPr>
              <a:spLocks noChangeArrowheads="1"/>
            </p:cNvSpPr>
            <p:nvPr/>
          </p:nvSpPr>
          <p:spPr bwMode="gray">
            <a:xfrm>
              <a:off x="514222" y="492078"/>
              <a:ext cx="2209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14"/>
            <p:cNvSpPr>
              <a:spLocks noChangeArrowheads="1"/>
            </p:cNvSpPr>
            <p:nvPr/>
          </p:nvSpPr>
          <p:spPr bwMode="gray">
            <a:xfrm>
              <a:off x="450706" y="492078"/>
              <a:ext cx="2071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15"/>
            <p:cNvSpPr>
              <a:spLocks noChangeArrowheads="1"/>
            </p:cNvSpPr>
            <p:nvPr/>
          </p:nvSpPr>
          <p:spPr bwMode="gray">
            <a:xfrm>
              <a:off x="385810" y="492078"/>
              <a:ext cx="2209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6"/>
            <p:cNvSpPr>
              <a:spLocks noChangeArrowheads="1"/>
            </p:cNvSpPr>
            <p:nvPr/>
          </p:nvSpPr>
          <p:spPr bwMode="gray">
            <a:xfrm>
              <a:off x="577738" y="492078"/>
              <a:ext cx="2209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sp>
        <p:nvSpPr>
          <p:cNvPr id="19" name="Text Placeholder 18"/>
          <p:cNvSpPr>
            <a:spLocks noGrp="1"/>
          </p:cNvSpPr>
          <p:nvPr>
            <p:ph type="body" sz="quarter" idx="10" hasCustomPrompt="1"/>
          </p:nvPr>
        </p:nvSpPr>
        <p:spPr bwMode="gray">
          <a:xfrm>
            <a:off x="262272" y="97401"/>
            <a:ext cx="2543175" cy="123111"/>
          </a:xfrm>
        </p:spPr>
        <p:txBody>
          <a:bodyPr/>
          <a:lstStyle>
            <a:lvl1pPr marL="0" indent="0">
              <a:spcBef>
                <a:spcPts val="0"/>
              </a:spcBef>
              <a:buNone/>
              <a:defRPr sz="800"/>
            </a:lvl1pPr>
          </a:lstStyle>
          <a:p>
            <a:pPr lvl="0"/>
            <a:r>
              <a:rPr lang="en-US" dirty="0" smtClean="0"/>
              <a:t>Top Kicker – Verdana 8pt Regular, Title Case</a:t>
            </a:r>
            <a:endParaRPr lang="en-US" dirty="0"/>
          </a:p>
        </p:txBody>
      </p:sp>
      <p:sp>
        <p:nvSpPr>
          <p:cNvPr id="21" name="Text Placeholder 20"/>
          <p:cNvSpPr>
            <a:spLocks noGrp="1"/>
          </p:cNvSpPr>
          <p:nvPr>
            <p:ph type="body" sz="quarter" idx="11" hasCustomPrompt="1"/>
          </p:nvPr>
        </p:nvSpPr>
        <p:spPr bwMode="gray">
          <a:xfrm>
            <a:off x="266700" y="640267"/>
            <a:ext cx="5867400" cy="184666"/>
          </a:xfrm>
        </p:spPr>
        <p:txBody>
          <a:bodyPr/>
          <a:lstStyle>
            <a:lvl1pPr marL="0" indent="0">
              <a:spcBef>
                <a:spcPts val="0"/>
              </a:spcBef>
              <a:buNone/>
              <a:defRPr sz="1200"/>
            </a:lvl1pPr>
          </a:lstStyle>
          <a:p>
            <a:pPr lvl="0"/>
            <a:r>
              <a:rPr lang="en-US" dirty="0" smtClean="0"/>
              <a:t>Slide Subtitle – Verdana 12pt Regular, Title Case</a:t>
            </a:r>
          </a:p>
        </p:txBody>
      </p:sp>
      <p:sp>
        <p:nvSpPr>
          <p:cNvPr id="23" name="Text Placeholder 22"/>
          <p:cNvSpPr>
            <a:spLocks noGrp="1"/>
          </p:cNvSpPr>
          <p:nvPr>
            <p:ph type="body" sz="quarter" idx="12" hasCustomPrompt="1"/>
          </p:nvPr>
        </p:nvSpPr>
        <p:spPr bwMode="gray">
          <a:xfrm>
            <a:off x="266700" y="309824"/>
            <a:ext cx="5472363" cy="256480"/>
          </a:xfrm>
        </p:spPr>
        <p:txBody>
          <a:bodyPr anchor="b" anchorCtr="0"/>
          <a:lstStyle>
            <a:lvl1pPr marL="0" indent="0">
              <a:lnSpc>
                <a:spcPts val="2000"/>
              </a:lnSpc>
              <a:spcBef>
                <a:spcPts val="0"/>
              </a:spcBef>
              <a:buNone/>
              <a:defRPr sz="1800" spc="50" baseline="0">
                <a:latin typeface="+mj-lt"/>
              </a:defRPr>
            </a:lvl1pPr>
          </a:lstStyle>
          <a:p>
            <a:pPr lvl="0"/>
            <a:r>
              <a:rPr lang="en-US" dirty="0" smtClean="0"/>
              <a:t>Slide Title – Rockwell 18pt Regular, Title Case</a:t>
            </a:r>
          </a:p>
        </p:txBody>
      </p:sp>
      <p:sp>
        <p:nvSpPr>
          <p:cNvPr id="28" name="Text Placeholder 27"/>
          <p:cNvSpPr>
            <a:spLocks noGrp="1"/>
          </p:cNvSpPr>
          <p:nvPr>
            <p:ph type="body" sz="quarter" idx="13" hasCustomPrompt="1"/>
          </p:nvPr>
        </p:nvSpPr>
        <p:spPr bwMode="gray">
          <a:xfrm>
            <a:off x="4081645" y="4600545"/>
            <a:ext cx="2319155" cy="200055"/>
          </a:xfrm>
        </p:spPr>
        <p:txBody>
          <a:bodyPr rIns="64008" bIns="45720" anchor="b" anchorCtr="0"/>
          <a:lstStyle>
            <a:lvl1pPr marL="0" indent="0">
              <a:buNone/>
              <a:defRPr sz="500">
                <a:solidFill>
                  <a:schemeClr val="tx1"/>
                </a:solidFill>
              </a:defRPr>
            </a:lvl1pPr>
          </a:lstStyle>
          <a:p>
            <a:pPr lvl="0"/>
            <a:r>
              <a:rPr lang="en-US" dirty="0" smtClean="0"/>
              <a:t>Source: Click to add source. Use a single space after “Source:” and a period at the end of the source. Stretch the box to the left as needed.</a:t>
            </a:r>
          </a:p>
        </p:txBody>
      </p:sp>
      <p:sp>
        <p:nvSpPr>
          <p:cNvPr id="30" name="Text Placeholder 29"/>
          <p:cNvSpPr>
            <a:spLocks noGrp="1"/>
          </p:cNvSpPr>
          <p:nvPr>
            <p:ph type="body" sz="quarter" idx="14" hasCustomPrompt="1"/>
          </p:nvPr>
        </p:nvSpPr>
        <p:spPr bwMode="gray">
          <a:xfrm>
            <a:off x="0" y="4403825"/>
            <a:ext cx="2004960" cy="230832"/>
          </a:xfrm>
        </p:spPr>
        <p:txBody>
          <a:bodyPr lIns="64008" anchor="b" anchorCtr="0"/>
          <a:lstStyle>
            <a:lvl1pPr marL="118872" indent="-115888">
              <a:spcBef>
                <a:spcPts val="200"/>
              </a:spcBef>
              <a:buFont typeface="+mj-lt"/>
              <a:buAutoNum type="arabicParenR"/>
              <a:defRPr sz="500"/>
            </a:lvl1pPr>
          </a:lstStyle>
          <a:p>
            <a:pPr lvl="0"/>
            <a:r>
              <a:rPr lang="en-US" dirty="0" smtClean="0"/>
              <a:t>Click to add footnote. Numbers appear automatically (no additional space or tab needed). Use a period at the end of each footnote. Stretch the box to the right as needed.</a:t>
            </a:r>
          </a:p>
        </p:txBody>
      </p:sp>
      <p:sp>
        <p:nvSpPr>
          <p:cNvPr id="38" name="TextBox 37"/>
          <p:cNvSpPr txBox="1"/>
          <p:nvPr userDrawn="1"/>
        </p:nvSpPr>
        <p:spPr bwMode="gray">
          <a:xfrm>
            <a:off x="6163373" y="444101"/>
            <a:ext cx="186372" cy="100027"/>
          </a:xfrm>
          <a:prstGeom prst="rect">
            <a:avLst/>
          </a:prstGeom>
          <a:solidFill>
            <a:schemeClr val="bg2"/>
          </a:solidFill>
        </p:spPr>
        <p:txBody>
          <a:bodyPr wrap="square" lIns="0" tIns="0" rIns="0" bIns="0" rtlCol="0">
            <a:spAutoFit/>
          </a:bodyPr>
          <a:lstStyle/>
          <a:p>
            <a:pPr algn="r">
              <a:spcBef>
                <a:spcPts val="500"/>
              </a:spcBef>
            </a:pPr>
            <a:fld id="{11A0A082-46D1-4CDC-90AB-7FACAC0B3028}" type="slidenum">
              <a:rPr lang="en-US" sz="650" smtClean="0">
                <a:latin typeface="+mj-lt"/>
              </a:rPr>
              <a:t>‹#›</a:t>
            </a:fld>
            <a:endParaRPr lang="en-US" sz="650" dirty="0" smtClean="0">
              <a:latin typeface="+mj-lt"/>
            </a:endParaRPr>
          </a:p>
        </p:txBody>
      </p:sp>
    </p:spTree>
    <p:extLst>
      <p:ext uri="{BB962C8B-B14F-4D97-AF65-F5344CB8AC3E}">
        <p14:creationId xmlns:p14="http://schemas.microsoft.com/office/powerpoint/2010/main" val="123824546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idden Slide (Remember to Right Click and Hide It)">
    <p:bg bwMode="gray">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grpSp>
        <p:nvGrpSpPr>
          <p:cNvPr id="5" name="Group 4"/>
          <p:cNvGrpSpPr/>
          <p:nvPr userDrawn="1"/>
        </p:nvGrpSpPr>
        <p:grpSpPr bwMode="gray">
          <a:xfrm>
            <a:off x="5888334" y="-48397"/>
            <a:ext cx="458401" cy="555997"/>
            <a:chOff x="385810" y="354000"/>
            <a:chExt cx="214021" cy="259587"/>
          </a:xfrm>
          <a:solidFill>
            <a:schemeClr val="bg1"/>
          </a:solidFill>
        </p:grpSpPr>
        <p:sp>
          <p:nvSpPr>
            <p:cNvPr id="6" name="Freeform 10"/>
            <p:cNvSpPr>
              <a:spLocks/>
            </p:cNvSpPr>
            <p:nvPr/>
          </p:nvSpPr>
          <p:spPr bwMode="gray">
            <a:xfrm>
              <a:off x="385810" y="354000"/>
              <a:ext cx="214021" cy="75943"/>
            </a:xfrm>
            <a:custGeom>
              <a:avLst/>
              <a:gdLst>
                <a:gd name="T0" fmla="*/ 309 w 619"/>
                <a:gd name="T1" fmla="*/ 0 h 219"/>
                <a:gd name="T2" fmla="*/ 350 w 619"/>
                <a:gd name="T3" fmla="*/ 3 h 219"/>
                <a:gd name="T4" fmla="*/ 389 w 619"/>
                <a:gd name="T5" fmla="*/ 11 h 219"/>
                <a:gd name="T6" fmla="*/ 429 w 619"/>
                <a:gd name="T7" fmla="*/ 24 h 219"/>
                <a:gd name="T8" fmla="*/ 465 w 619"/>
                <a:gd name="T9" fmla="*/ 41 h 219"/>
                <a:gd name="T10" fmla="*/ 500 w 619"/>
                <a:gd name="T11" fmla="*/ 63 h 219"/>
                <a:gd name="T12" fmla="*/ 531 w 619"/>
                <a:gd name="T13" fmla="*/ 88 h 219"/>
                <a:gd name="T14" fmla="*/ 559 w 619"/>
                <a:gd name="T15" fmla="*/ 117 h 219"/>
                <a:gd name="T16" fmla="*/ 583 w 619"/>
                <a:gd name="T17" fmla="*/ 148 h 219"/>
                <a:gd name="T18" fmla="*/ 604 w 619"/>
                <a:gd name="T19" fmla="*/ 183 h 219"/>
                <a:gd name="T20" fmla="*/ 619 w 619"/>
                <a:gd name="T21" fmla="*/ 219 h 219"/>
                <a:gd name="T22" fmla="*/ 544 w 619"/>
                <a:gd name="T23" fmla="*/ 186 h 219"/>
                <a:gd name="T24" fmla="*/ 528 w 619"/>
                <a:gd name="T25" fmla="*/ 165 h 219"/>
                <a:gd name="T26" fmla="*/ 510 w 619"/>
                <a:gd name="T27" fmla="*/ 143 h 219"/>
                <a:gd name="T28" fmla="*/ 489 w 619"/>
                <a:gd name="T29" fmla="*/ 124 h 219"/>
                <a:gd name="T30" fmla="*/ 466 w 619"/>
                <a:gd name="T31" fmla="*/ 104 h 219"/>
                <a:gd name="T32" fmla="*/ 439 w 619"/>
                <a:gd name="T33" fmla="*/ 87 h 219"/>
                <a:gd name="T34" fmla="*/ 410 w 619"/>
                <a:gd name="T35" fmla="*/ 74 h 219"/>
                <a:gd name="T36" fmla="*/ 379 w 619"/>
                <a:gd name="T37" fmla="*/ 64 h 219"/>
                <a:gd name="T38" fmla="*/ 345 w 619"/>
                <a:gd name="T39" fmla="*/ 57 h 219"/>
                <a:gd name="T40" fmla="*/ 309 w 619"/>
                <a:gd name="T41" fmla="*/ 54 h 219"/>
                <a:gd name="T42" fmla="*/ 274 w 619"/>
                <a:gd name="T43" fmla="*/ 57 h 219"/>
                <a:gd name="T44" fmla="*/ 241 w 619"/>
                <a:gd name="T45" fmla="*/ 64 h 219"/>
                <a:gd name="T46" fmla="*/ 208 w 619"/>
                <a:gd name="T47" fmla="*/ 74 h 219"/>
                <a:gd name="T48" fmla="*/ 177 w 619"/>
                <a:gd name="T49" fmla="*/ 90 h 219"/>
                <a:gd name="T50" fmla="*/ 147 w 619"/>
                <a:gd name="T51" fmla="*/ 108 h 219"/>
                <a:gd name="T52" fmla="*/ 120 w 619"/>
                <a:gd name="T53" fmla="*/ 131 h 219"/>
                <a:gd name="T54" fmla="*/ 97 w 619"/>
                <a:gd name="T55" fmla="*/ 155 h 219"/>
                <a:gd name="T56" fmla="*/ 76 w 619"/>
                <a:gd name="T57" fmla="*/ 184 h 219"/>
                <a:gd name="T58" fmla="*/ 0 w 619"/>
                <a:gd name="T59" fmla="*/ 217 h 219"/>
                <a:gd name="T60" fmla="*/ 15 w 619"/>
                <a:gd name="T61" fmla="*/ 181 h 219"/>
                <a:gd name="T62" fmla="*/ 36 w 619"/>
                <a:gd name="T63" fmla="*/ 147 h 219"/>
                <a:gd name="T64" fmla="*/ 61 w 619"/>
                <a:gd name="T65" fmla="*/ 115 h 219"/>
                <a:gd name="T66" fmla="*/ 89 w 619"/>
                <a:gd name="T67" fmla="*/ 87 h 219"/>
                <a:gd name="T68" fmla="*/ 120 w 619"/>
                <a:gd name="T69" fmla="*/ 62 h 219"/>
                <a:gd name="T70" fmla="*/ 154 w 619"/>
                <a:gd name="T71" fmla="*/ 41 h 219"/>
                <a:gd name="T72" fmla="*/ 192 w 619"/>
                <a:gd name="T73" fmla="*/ 24 h 219"/>
                <a:gd name="T74" fmla="*/ 230 w 619"/>
                <a:gd name="T75" fmla="*/ 11 h 219"/>
                <a:gd name="T76" fmla="*/ 269 w 619"/>
                <a:gd name="T77" fmla="*/ 3 h 219"/>
                <a:gd name="T78" fmla="*/ 309 w 619"/>
                <a:gd name="T79"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19" h="219">
                  <a:moveTo>
                    <a:pt x="309" y="0"/>
                  </a:moveTo>
                  <a:lnTo>
                    <a:pt x="350" y="3"/>
                  </a:lnTo>
                  <a:lnTo>
                    <a:pt x="389" y="11"/>
                  </a:lnTo>
                  <a:lnTo>
                    <a:pt x="429" y="24"/>
                  </a:lnTo>
                  <a:lnTo>
                    <a:pt x="465" y="41"/>
                  </a:lnTo>
                  <a:lnTo>
                    <a:pt x="500" y="63"/>
                  </a:lnTo>
                  <a:lnTo>
                    <a:pt x="531" y="88"/>
                  </a:lnTo>
                  <a:lnTo>
                    <a:pt x="559" y="117"/>
                  </a:lnTo>
                  <a:lnTo>
                    <a:pt x="583" y="148"/>
                  </a:lnTo>
                  <a:lnTo>
                    <a:pt x="604" y="183"/>
                  </a:lnTo>
                  <a:lnTo>
                    <a:pt x="619" y="219"/>
                  </a:lnTo>
                  <a:lnTo>
                    <a:pt x="544" y="186"/>
                  </a:lnTo>
                  <a:lnTo>
                    <a:pt x="528" y="165"/>
                  </a:lnTo>
                  <a:lnTo>
                    <a:pt x="510" y="143"/>
                  </a:lnTo>
                  <a:lnTo>
                    <a:pt x="489" y="124"/>
                  </a:lnTo>
                  <a:lnTo>
                    <a:pt x="466" y="104"/>
                  </a:lnTo>
                  <a:lnTo>
                    <a:pt x="439" y="87"/>
                  </a:lnTo>
                  <a:lnTo>
                    <a:pt x="410" y="74"/>
                  </a:lnTo>
                  <a:lnTo>
                    <a:pt x="379" y="64"/>
                  </a:lnTo>
                  <a:lnTo>
                    <a:pt x="345" y="57"/>
                  </a:lnTo>
                  <a:lnTo>
                    <a:pt x="309" y="54"/>
                  </a:lnTo>
                  <a:lnTo>
                    <a:pt x="274" y="57"/>
                  </a:lnTo>
                  <a:lnTo>
                    <a:pt x="241" y="64"/>
                  </a:lnTo>
                  <a:lnTo>
                    <a:pt x="208" y="74"/>
                  </a:lnTo>
                  <a:lnTo>
                    <a:pt x="177" y="90"/>
                  </a:lnTo>
                  <a:lnTo>
                    <a:pt x="147" y="108"/>
                  </a:lnTo>
                  <a:lnTo>
                    <a:pt x="120" y="131"/>
                  </a:lnTo>
                  <a:lnTo>
                    <a:pt x="97" y="155"/>
                  </a:lnTo>
                  <a:lnTo>
                    <a:pt x="76" y="184"/>
                  </a:lnTo>
                  <a:lnTo>
                    <a:pt x="0" y="217"/>
                  </a:lnTo>
                  <a:lnTo>
                    <a:pt x="15" y="181"/>
                  </a:lnTo>
                  <a:lnTo>
                    <a:pt x="36" y="147"/>
                  </a:lnTo>
                  <a:lnTo>
                    <a:pt x="61" y="115"/>
                  </a:lnTo>
                  <a:lnTo>
                    <a:pt x="89" y="87"/>
                  </a:lnTo>
                  <a:lnTo>
                    <a:pt x="120" y="62"/>
                  </a:lnTo>
                  <a:lnTo>
                    <a:pt x="154" y="41"/>
                  </a:lnTo>
                  <a:lnTo>
                    <a:pt x="192" y="24"/>
                  </a:lnTo>
                  <a:lnTo>
                    <a:pt x="230" y="11"/>
                  </a:lnTo>
                  <a:lnTo>
                    <a:pt x="269" y="3"/>
                  </a:lnTo>
                  <a:lnTo>
                    <a:pt x="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Freeform 11"/>
            <p:cNvSpPr>
              <a:spLocks/>
            </p:cNvSpPr>
            <p:nvPr/>
          </p:nvSpPr>
          <p:spPr bwMode="gray">
            <a:xfrm>
              <a:off x="385810" y="406470"/>
              <a:ext cx="214021" cy="6627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Rectangle 12"/>
            <p:cNvSpPr>
              <a:spLocks noChangeArrowheads="1"/>
            </p:cNvSpPr>
            <p:nvPr/>
          </p:nvSpPr>
          <p:spPr bwMode="gray">
            <a:xfrm>
              <a:off x="385810" y="595637"/>
              <a:ext cx="214021" cy="1795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13"/>
            <p:cNvSpPr>
              <a:spLocks noChangeArrowheads="1"/>
            </p:cNvSpPr>
            <p:nvPr/>
          </p:nvSpPr>
          <p:spPr bwMode="gray">
            <a:xfrm>
              <a:off x="514222" y="492078"/>
              <a:ext cx="2209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14"/>
            <p:cNvSpPr>
              <a:spLocks noChangeArrowheads="1"/>
            </p:cNvSpPr>
            <p:nvPr/>
          </p:nvSpPr>
          <p:spPr bwMode="gray">
            <a:xfrm>
              <a:off x="450706" y="492078"/>
              <a:ext cx="2071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15"/>
            <p:cNvSpPr>
              <a:spLocks noChangeArrowheads="1"/>
            </p:cNvSpPr>
            <p:nvPr/>
          </p:nvSpPr>
          <p:spPr bwMode="gray">
            <a:xfrm>
              <a:off x="385810" y="492078"/>
              <a:ext cx="2209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6"/>
            <p:cNvSpPr>
              <a:spLocks noChangeArrowheads="1"/>
            </p:cNvSpPr>
            <p:nvPr/>
          </p:nvSpPr>
          <p:spPr bwMode="gray">
            <a:xfrm>
              <a:off x="577738" y="492078"/>
              <a:ext cx="2209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sp>
        <p:nvSpPr>
          <p:cNvPr id="21" name="Text Placeholder 20"/>
          <p:cNvSpPr>
            <a:spLocks noGrp="1"/>
          </p:cNvSpPr>
          <p:nvPr>
            <p:ph type="body" sz="quarter" idx="11" hasCustomPrompt="1"/>
          </p:nvPr>
        </p:nvSpPr>
        <p:spPr bwMode="gray">
          <a:xfrm>
            <a:off x="266700" y="640267"/>
            <a:ext cx="5867400" cy="184666"/>
          </a:xfrm>
        </p:spPr>
        <p:txBody>
          <a:bodyPr/>
          <a:lstStyle>
            <a:lvl1pPr marL="0" indent="0">
              <a:spcBef>
                <a:spcPts val="0"/>
              </a:spcBef>
              <a:buNone/>
              <a:defRPr sz="1200"/>
            </a:lvl1pPr>
          </a:lstStyle>
          <a:p>
            <a:pPr lvl="0"/>
            <a:r>
              <a:rPr lang="en-US" dirty="0" smtClean="0"/>
              <a:t>Slide Subtitle – Verdana 12pt Regular, Title Case</a:t>
            </a:r>
          </a:p>
        </p:txBody>
      </p:sp>
      <p:sp>
        <p:nvSpPr>
          <p:cNvPr id="23" name="Text Placeholder 22"/>
          <p:cNvSpPr>
            <a:spLocks noGrp="1"/>
          </p:cNvSpPr>
          <p:nvPr>
            <p:ph type="body" sz="quarter" idx="12" hasCustomPrompt="1"/>
          </p:nvPr>
        </p:nvSpPr>
        <p:spPr bwMode="gray">
          <a:xfrm>
            <a:off x="266700" y="309824"/>
            <a:ext cx="5472363" cy="256480"/>
          </a:xfrm>
        </p:spPr>
        <p:txBody>
          <a:bodyPr anchor="b" anchorCtr="0"/>
          <a:lstStyle>
            <a:lvl1pPr marL="0" indent="0">
              <a:lnSpc>
                <a:spcPts val="2000"/>
              </a:lnSpc>
              <a:spcBef>
                <a:spcPts val="0"/>
              </a:spcBef>
              <a:buNone/>
              <a:defRPr sz="1800" spc="50" baseline="0">
                <a:latin typeface="+mj-lt"/>
              </a:defRPr>
            </a:lvl1pPr>
          </a:lstStyle>
          <a:p>
            <a:pPr lvl="0"/>
            <a:r>
              <a:rPr lang="en-US" dirty="0" smtClean="0"/>
              <a:t>Slide Title – Rockwell 18pt Regular, Title Case</a:t>
            </a:r>
          </a:p>
        </p:txBody>
      </p:sp>
      <p:sp>
        <p:nvSpPr>
          <p:cNvPr id="16" name="Text Placeholder 27"/>
          <p:cNvSpPr>
            <a:spLocks noGrp="1"/>
          </p:cNvSpPr>
          <p:nvPr>
            <p:ph type="body" sz="quarter" idx="13" hasCustomPrompt="1"/>
          </p:nvPr>
        </p:nvSpPr>
        <p:spPr bwMode="gray">
          <a:xfrm>
            <a:off x="4081645" y="4600545"/>
            <a:ext cx="2319155" cy="200055"/>
          </a:xfrm>
        </p:spPr>
        <p:txBody>
          <a:bodyPr rIns="64008" bIns="45720" anchor="b" anchorCtr="0"/>
          <a:lstStyle>
            <a:lvl1pPr marL="0" indent="0">
              <a:buNone/>
              <a:defRPr sz="500">
                <a:solidFill>
                  <a:schemeClr val="tx1"/>
                </a:solidFill>
              </a:defRPr>
            </a:lvl1pPr>
          </a:lstStyle>
          <a:p>
            <a:pPr lvl="0"/>
            <a:r>
              <a:rPr lang="en-US" dirty="0" smtClean="0"/>
              <a:t>Source: Click to add source. Use a single space after “Source:” and a period at the end of the source. Stretch the box to the left as needed.</a:t>
            </a:r>
          </a:p>
        </p:txBody>
      </p:sp>
      <p:sp>
        <p:nvSpPr>
          <p:cNvPr id="17" name="Text Placeholder 29"/>
          <p:cNvSpPr>
            <a:spLocks noGrp="1"/>
          </p:cNvSpPr>
          <p:nvPr>
            <p:ph type="body" sz="quarter" idx="14" hasCustomPrompt="1"/>
          </p:nvPr>
        </p:nvSpPr>
        <p:spPr bwMode="gray">
          <a:xfrm>
            <a:off x="0" y="4403825"/>
            <a:ext cx="2004960" cy="230832"/>
          </a:xfrm>
        </p:spPr>
        <p:txBody>
          <a:bodyPr lIns="64008" anchor="b" anchorCtr="0"/>
          <a:lstStyle>
            <a:lvl1pPr marL="118872" indent="-115888">
              <a:spcBef>
                <a:spcPts val="200"/>
              </a:spcBef>
              <a:buFont typeface="+mj-lt"/>
              <a:buAutoNum type="arabicParenR"/>
              <a:defRPr sz="500"/>
            </a:lvl1pPr>
          </a:lstStyle>
          <a:p>
            <a:pPr lvl="0"/>
            <a:r>
              <a:rPr lang="en-US" dirty="0" smtClean="0"/>
              <a:t>Click to add footnote. Numbers appear automatically (no additional space or tab needed). Use a period at the end of each footnote. Stretch the box to the right as needed.</a:t>
            </a:r>
          </a:p>
        </p:txBody>
      </p:sp>
      <p:sp>
        <p:nvSpPr>
          <p:cNvPr id="20" name="TextBox 19"/>
          <p:cNvSpPr txBox="1"/>
          <p:nvPr userDrawn="1"/>
        </p:nvSpPr>
        <p:spPr bwMode="gray">
          <a:xfrm>
            <a:off x="6163373" y="444101"/>
            <a:ext cx="186372" cy="100027"/>
          </a:xfrm>
          <a:prstGeom prst="rect">
            <a:avLst/>
          </a:prstGeom>
          <a:solidFill>
            <a:schemeClr val="bg2"/>
          </a:solidFill>
        </p:spPr>
        <p:txBody>
          <a:bodyPr wrap="square" lIns="0" tIns="0" rIns="0" bIns="0" rtlCol="0">
            <a:spAutoFit/>
          </a:bodyPr>
          <a:lstStyle/>
          <a:p>
            <a:pPr algn="r">
              <a:spcBef>
                <a:spcPts val="500"/>
              </a:spcBef>
            </a:pPr>
            <a:fld id="{11A0A082-46D1-4CDC-90AB-7FACAC0B3028}" type="slidenum">
              <a:rPr lang="en-US" sz="650" smtClean="0">
                <a:latin typeface="+mj-lt"/>
              </a:rPr>
              <a:t>‹#›</a:t>
            </a:fld>
            <a:endParaRPr lang="en-US" sz="650" dirty="0" smtClean="0">
              <a:latin typeface="+mj-lt"/>
            </a:endParaRPr>
          </a:p>
        </p:txBody>
      </p:sp>
      <p:sp>
        <p:nvSpPr>
          <p:cNvPr id="22" name="Text Placeholder 18"/>
          <p:cNvSpPr>
            <a:spLocks noGrp="1"/>
          </p:cNvSpPr>
          <p:nvPr>
            <p:ph type="body" sz="quarter" idx="10" hasCustomPrompt="1"/>
          </p:nvPr>
        </p:nvSpPr>
        <p:spPr bwMode="gray">
          <a:xfrm>
            <a:off x="262272" y="97401"/>
            <a:ext cx="2543175" cy="123111"/>
          </a:xfrm>
        </p:spPr>
        <p:txBody>
          <a:bodyPr/>
          <a:lstStyle>
            <a:lvl1pPr marL="0" indent="0">
              <a:spcBef>
                <a:spcPts val="0"/>
              </a:spcBef>
              <a:buNone/>
              <a:defRPr sz="800"/>
            </a:lvl1pPr>
          </a:lstStyle>
          <a:p>
            <a:pPr lvl="0"/>
            <a:r>
              <a:rPr lang="en-US" dirty="0" smtClean="0"/>
              <a:t>Top Kicker – Verdana 8pt Regular, Title Case</a:t>
            </a:r>
            <a:endParaRPr lang="en-US" dirty="0"/>
          </a:p>
        </p:txBody>
      </p:sp>
    </p:spTree>
    <p:extLst>
      <p:ext uri="{BB962C8B-B14F-4D97-AF65-F5344CB8AC3E}">
        <p14:creationId xmlns:p14="http://schemas.microsoft.com/office/powerpoint/2010/main" val="224985329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pact Slid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bwMode="gray">
          <a:xfrm>
            <a:off x="0" y="0"/>
            <a:ext cx="6400800" cy="4800600"/>
          </a:xfrm>
          <a:prstGeom prst="rect">
            <a:avLst/>
          </a:prstGeom>
          <a:solidFill>
            <a:srgbClr val="003D70"/>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4" name="TextBox 3"/>
          <p:cNvSpPr txBox="1"/>
          <p:nvPr userDrawn="1"/>
        </p:nvSpPr>
        <p:spPr bwMode="gray">
          <a:xfrm>
            <a:off x="0" y="4677489"/>
            <a:ext cx="2108200" cy="123111"/>
          </a:xfrm>
          <a:prstGeom prst="rect">
            <a:avLst/>
          </a:prstGeom>
          <a:noFill/>
        </p:spPr>
        <p:txBody>
          <a:bodyPr wrap="square" lIns="64008" tIns="0" rIns="0" bIns="45720" rtlCol="0" anchor="b" anchorCtr="0">
            <a:spAutoFit/>
          </a:bodyPr>
          <a:lstStyle/>
          <a:p>
            <a:pPr marL="0" marR="0" lvl="0" indent="0" algn="l" defTabSz="64008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smtClean="0">
                <a:ln>
                  <a:noFill/>
                </a:ln>
                <a:solidFill>
                  <a:schemeClr val="accent2"/>
                </a:solidFill>
                <a:effectLst/>
                <a:uLnTx/>
                <a:uFillTx/>
                <a:latin typeface="Verdana" panose="020B0604030504040204" pitchFamily="34" charset="0"/>
                <a:ea typeface="Verdana" panose="020B0604030504040204" pitchFamily="34" charset="0"/>
                <a:cs typeface="Verdana" panose="020B0604030504040204" pitchFamily="34" charset="0"/>
              </a:rPr>
              <a:t>©2015 The Advisory Board Company • </a:t>
            </a:r>
            <a:r>
              <a:rPr kumimoji="0" lang="en-US" sz="500" b="1" i="0" u="none" strike="noStrike" kern="1200" cap="none" spc="0" normalizeH="0" baseline="0" noProof="0" dirty="0" smtClean="0">
                <a:ln>
                  <a:noFill/>
                </a:ln>
                <a:solidFill>
                  <a:schemeClr val="accent2"/>
                </a:solidFill>
                <a:effectLst/>
                <a:uLnTx/>
                <a:uFillTx/>
                <a:latin typeface="Verdana" panose="020B0604030504040204" pitchFamily="34" charset="0"/>
                <a:ea typeface="Verdana" panose="020B0604030504040204" pitchFamily="34" charset="0"/>
                <a:cs typeface="Verdana" panose="020B0604030504040204" pitchFamily="34" charset="0"/>
              </a:rPr>
              <a:t>eab.com</a:t>
            </a:r>
            <a:endParaRPr kumimoji="0" lang="en-US" sz="500" b="0" i="0" u="none" strike="noStrike" kern="1200" cap="none" spc="0" normalizeH="0" baseline="0" noProof="0" dirty="0" smtClean="0">
              <a:ln>
                <a:noFill/>
              </a:ln>
              <a:solidFill>
                <a:schemeClr val="accent2"/>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Text Placeholder 27"/>
          <p:cNvSpPr>
            <a:spLocks noGrp="1"/>
          </p:cNvSpPr>
          <p:nvPr>
            <p:ph type="body" sz="quarter" idx="13" hasCustomPrompt="1"/>
          </p:nvPr>
        </p:nvSpPr>
        <p:spPr bwMode="gray">
          <a:xfrm>
            <a:off x="4081645" y="4600545"/>
            <a:ext cx="2319155" cy="200055"/>
          </a:xfrm>
        </p:spPr>
        <p:txBody>
          <a:bodyPr rIns="64008" bIns="45720" anchor="b" anchorCtr="0"/>
          <a:lstStyle>
            <a:lvl1pPr marL="0" indent="0">
              <a:buNone/>
              <a:defRPr sz="500">
                <a:solidFill>
                  <a:schemeClr val="accent2"/>
                </a:solidFill>
              </a:defRPr>
            </a:lvl1pPr>
          </a:lstStyle>
          <a:p>
            <a:pPr lvl="0"/>
            <a:r>
              <a:rPr lang="en-US" dirty="0" smtClean="0"/>
              <a:t>Source: Click to add source. Use a single space after “Source:” and a period at the end of the source. Stretch the box to the left as needed.</a:t>
            </a:r>
          </a:p>
        </p:txBody>
      </p:sp>
      <p:sp>
        <p:nvSpPr>
          <p:cNvPr id="9" name="Text Placeholder 22"/>
          <p:cNvSpPr>
            <a:spLocks noGrp="1"/>
          </p:cNvSpPr>
          <p:nvPr>
            <p:ph type="body" sz="quarter" idx="12" hasCustomPrompt="1"/>
          </p:nvPr>
        </p:nvSpPr>
        <p:spPr bwMode="gray">
          <a:xfrm>
            <a:off x="266700" y="309824"/>
            <a:ext cx="3884195" cy="256480"/>
          </a:xfrm>
        </p:spPr>
        <p:txBody>
          <a:bodyPr anchor="b" anchorCtr="0"/>
          <a:lstStyle>
            <a:lvl1pPr marL="0" indent="0">
              <a:lnSpc>
                <a:spcPts val="2000"/>
              </a:lnSpc>
              <a:spcBef>
                <a:spcPts val="0"/>
              </a:spcBef>
              <a:buNone/>
              <a:defRPr sz="1800" spc="50" baseline="0">
                <a:solidFill>
                  <a:schemeClr val="accent6"/>
                </a:solidFill>
                <a:latin typeface="+mj-lt"/>
              </a:defRPr>
            </a:lvl1pPr>
          </a:lstStyle>
          <a:p>
            <a:pPr lvl="0"/>
            <a:r>
              <a:rPr lang="en-US" dirty="0" smtClean="0"/>
              <a:t>Impact Slide Title – Rockwell 18pt</a:t>
            </a:r>
          </a:p>
        </p:txBody>
      </p:sp>
      <p:sp>
        <p:nvSpPr>
          <p:cNvPr id="10" name="Text Placeholder 22"/>
          <p:cNvSpPr>
            <a:spLocks noGrp="1"/>
          </p:cNvSpPr>
          <p:nvPr>
            <p:ph type="body" sz="quarter" idx="14" hasCustomPrompt="1"/>
          </p:nvPr>
        </p:nvSpPr>
        <p:spPr bwMode="gray">
          <a:xfrm>
            <a:off x="444609" y="592567"/>
            <a:ext cx="3884195" cy="256480"/>
          </a:xfrm>
        </p:spPr>
        <p:txBody>
          <a:bodyPr anchor="t" anchorCtr="0"/>
          <a:lstStyle>
            <a:lvl1pPr marL="0" indent="0">
              <a:lnSpc>
                <a:spcPts val="2000"/>
              </a:lnSpc>
              <a:spcBef>
                <a:spcPts val="0"/>
              </a:spcBef>
              <a:buNone/>
              <a:defRPr sz="1800" spc="50" baseline="0">
                <a:solidFill>
                  <a:schemeClr val="bg1"/>
                </a:solidFill>
                <a:latin typeface="+mj-lt"/>
              </a:defRPr>
            </a:lvl1pPr>
          </a:lstStyle>
          <a:p>
            <a:pPr>
              <a:lnSpc>
                <a:spcPts val="2000"/>
              </a:lnSpc>
            </a:pPr>
            <a:r>
              <a:rPr lang="en-US" sz="1800" spc="50" dirty="0" smtClean="0">
                <a:solidFill>
                  <a:schemeClr val="bg1"/>
                </a:solidFill>
                <a:latin typeface="Rockwell" panose="02060603020205020403" pitchFamily="18" charset="0"/>
                <a:cs typeface="Verdana" panose="020B0604030504040204" pitchFamily="34" charset="0"/>
              </a:rPr>
              <a:t>Title Continued and Highlight</a:t>
            </a:r>
            <a:endParaRPr lang="en-US" sz="1800" spc="50" dirty="0">
              <a:solidFill>
                <a:schemeClr val="bg1"/>
              </a:solidFill>
              <a:latin typeface="Rockwell" panose="02060603020205020403" pitchFamily="18" charset="0"/>
              <a:cs typeface="Verdana" panose="020B0604030504040204" pitchFamily="34" charset="0"/>
            </a:endParaRPr>
          </a:p>
        </p:txBody>
      </p:sp>
      <p:sp>
        <p:nvSpPr>
          <p:cNvPr id="14" name="Text Placeholder 13"/>
          <p:cNvSpPr>
            <a:spLocks noGrp="1"/>
          </p:cNvSpPr>
          <p:nvPr>
            <p:ph type="body" sz="quarter" idx="15" hasCustomPrompt="1"/>
          </p:nvPr>
        </p:nvSpPr>
        <p:spPr bwMode="gray">
          <a:xfrm>
            <a:off x="1384007" y="1552646"/>
            <a:ext cx="3632787" cy="2132892"/>
          </a:xfrm>
        </p:spPr>
        <p:txBody>
          <a:bodyPr/>
          <a:lstStyle>
            <a:lvl1pPr marL="0" indent="0">
              <a:lnSpc>
                <a:spcPct val="110000"/>
              </a:lnSpc>
              <a:spcBef>
                <a:spcPts val="1200"/>
              </a:spcBef>
              <a:buNone/>
              <a:defRPr sz="1400">
                <a:solidFill>
                  <a:schemeClr val="bg1"/>
                </a:solidFill>
              </a:defRPr>
            </a:lvl1pPr>
          </a:lstStyle>
          <a:p>
            <a:pPr lvl="0"/>
            <a:r>
              <a:rPr lang="en-US" dirty="0" smtClean="0"/>
              <a:t>Use dark background (impact) slides sparingly (ex: a single quote, statistic, or large image). See sample impact slides in the EAB PPT On-screen Graphic and Layout Guide. Impact quote text – Verdana 14pt Regular. Keep quote short and minimize slide titling. Be sure to incorporate the large quote graphic from the GLG.</a:t>
            </a:r>
          </a:p>
        </p:txBody>
      </p:sp>
      <p:sp>
        <p:nvSpPr>
          <p:cNvPr id="11" name="TextBox 10"/>
          <p:cNvSpPr txBox="1"/>
          <p:nvPr userDrawn="1"/>
        </p:nvSpPr>
        <p:spPr bwMode="gray">
          <a:xfrm>
            <a:off x="6050756" y="0"/>
            <a:ext cx="298989" cy="136961"/>
          </a:xfrm>
          <a:prstGeom prst="rect">
            <a:avLst/>
          </a:prstGeom>
          <a:noFill/>
        </p:spPr>
        <p:txBody>
          <a:bodyPr wrap="square" lIns="0" tIns="36576" rIns="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smtClean="0">
              <a:solidFill>
                <a:schemeClr val="bg1"/>
              </a:solidFill>
              <a:latin typeface="+mj-lt"/>
            </a:endParaRPr>
          </a:p>
        </p:txBody>
      </p:sp>
    </p:spTree>
    <p:extLst>
      <p:ext uri="{BB962C8B-B14F-4D97-AF65-F5344CB8AC3E}">
        <p14:creationId xmlns:p14="http://schemas.microsoft.com/office/powerpoint/2010/main" val="906574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otes">
    <p:bg bwMode="gray">
      <p:bgRef idx="1001">
        <a:schemeClr val="bg1"/>
      </p:bgRef>
    </p:bg>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grpSp>
        <p:nvGrpSpPr>
          <p:cNvPr id="5" name="Group 4"/>
          <p:cNvGrpSpPr/>
          <p:nvPr userDrawn="1"/>
        </p:nvGrpSpPr>
        <p:grpSpPr bwMode="gray">
          <a:xfrm>
            <a:off x="5888334" y="-48397"/>
            <a:ext cx="458401" cy="555997"/>
            <a:chOff x="385810" y="354000"/>
            <a:chExt cx="214021" cy="259587"/>
          </a:xfrm>
          <a:solidFill>
            <a:schemeClr val="bg1"/>
          </a:solidFill>
        </p:grpSpPr>
        <p:sp>
          <p:nvSpPr>
            <p:cNvPr id="6" name="Freeform 10"/>
            <p:cNvSpPr>
              <a:spLocks/>
            </p:cNvSpPr>
            <p:nvPr/>
          </p:nvSpPr>
          <p:spPr bwMode="gray">
            <a:xfrm>
              <a:off x="385810" y="354000"/>
              <a:ext cx="214021" cy="75943"/>
            </a:xfrm>
            <a:custGeom>
              <a:avLst/>
              <a:gdLst>
                <a:gd name="T0" fmla="*/ 309 w 619"/>
                <a:gd name="T1" fmla="*/ 0 h 219"/>
                <a:gd name="T2" fmla="*/ 350 w 619"/>
                <a:gd name="T3" fmla="*/ 3 h 219"/>
                <a:gd name="T4" fmla="*/ 389 w 619"/>
                <a:gd name="T5" fmla="*/ 11 h 219"/>
                <a:gd name="T6" fmla="*/ 429 w 619"/>
                <a:gd name="T7" fmla="*/ 24 h 219"/>
                <a:gd name="T8" fmla="*/ 465 w 619"/>
                <a:gd name="T9" fmla="*/ 41 h 219"/>
                <a:gd name="T10" fmla="*/ 500 w 619"/>
                <a:gd name="T11" fmla="*/ 63 h 219"/>
                <a:gd name="T12" fmla="*/ 531 w 619"/>
                <a:gd name="T13" fmla="*/ 88 h 219"/>
                <a:gd name="T14" fmla="*/ 559 w 619"/>
                <a:gd name="T15" fmla="*/ 117 h 219"/>
                <a:gd name="T16" fmla="*/ 583 w 619"/>
                <a:gd name="T17" fmla="*/ 148 h 219"/>
                <a:gd name="T18" fmla="*/ 604 w 619"/>
                <a:gd name="T19" fmla="*/ 183 h 219"/>
                <a:gd name="T20" fmla="*/ 619 w 619"/>
                <a:gd name="T21" fmla="*/ 219 h 219"/>
                <a:gd name="T22" fmla="*/ 544 w 619"/>
                <a:gd name="T23" fmla="*/ 186 h 219"/>
                <a:gd name="T24" fmla="*/ 528 w 619"/>
                <a:gd name="T25" fmla="*/ 165 h 219"/>
                <a:gd name="T26" fmla="*/ 510 w 619"/>
                <a:gd name="T27" fmla="*/ 143 h 219"/>
                <a:gd name="T28" fmla="*/ 489 w 619"/>
                <a:gd name="T29" fmla="*/ 124 h 219"/>
                <a:gd name="T30" fmla="*/ 466 w 619"/>
                <a:gd name="T31" fmla="*/ 104 h 219"/>
                <a:gd name="T32" fmla="*/ 439 w 619"/>
                <a:gd name="T33" fmla="*/ 87 h 219"/>
                <a:gd name="T34" fmla="*/ 410 w 619"/>
                <a:gd name="T35" fmla="*/ 74 h 219"/>
                <a:gd name="T36" fmla="*/ 379 w 619"/>
                <a:gd name="T37" fmla="*/ 64 h 219"/>
                <a:gd name="T38" fmla="*/ 345 w 619"/>
                <a:gd name="T39" fmla="*/ 57 h 219"/>
                <a:gd name="T40" fmla="*/ 309 w 619"/>
                <a:gd name="T41" fmla="*/ 54 h 219"/>
                <a:gd name="T42" fmla="*/ 274 w 619"/>
                <a:gd name="T43" fmla="*/ 57 h 219"/>
                <a:gd name="T44" fmla="*/ 241 w 619"/>
                <a:gd name="T45" fmla="*/ 64 h 219"/>
                <a:gd name="T46" fmla="*/ 208 w 619"/>
                <a:gd name="T47" fmla="*/ 74 h 219"/>
                <a:gd name="T48" fmla="*/ 177 w 619"/>
                <a:gd name="T49" fmla="*/ 90 h 219"/>
                <a:gd name="T50" fmla="*/ 147 w 619"/>
                <a:gd name="T51" fmla="*/ 108 h 219"/>
                <a:gd name="T52" fmla="*/ 120 w 619"/>
                <a:gd name="T53" fmla="*/ 131 h 219"/>
                <a:gd name="T54" fmla="*/ 97 w 619"/>
                <a:gd name="T55" fmla="*/ 155 h 219"/>
                <a:gd name="T56" fmla="*/ 76 w 619"/>
                <a:gd name="T57" fmla="*/ 184 h 219"/>
                <a:gd name="T58" fmla="*/ 0 w 619"/>
                <a:gd name="T59" fmla="*/ 217 h 219"/>
                <a:gd name="T60" fmla="*/ 15 w 619"/>
                <a:gd name="T61" fmla="*/ 181 h 219"/>
                <a:gd name="T62" fmla="*/ 36 w 619"/>
                <a:gd name="T63" fmla="*/ 147 h 219"/>
                <a:gd name="T64" fmla="*/ 61 w 619"/>
                <a:gd name="T65" fmla="*/ 115 h 219"/>
                <a:gd name="T66" fmla="*/ 89 w 619"/>
                <a:gd name="T67" fmla="*/ 87 h 219"/>
                <a:gd name="T68" fmla="*/ 120 w 619"/>
                <a:gd name="T69" fmla="*/ 62 h 219"/>
                <a:gd name="T70" fmla="*/ 154 w 619"/>
                <a:gd name="T71" fmla="*/ 41 h 219"/>
                <a:gd name="T72" fmla="*/ 192 w 619"/>
                <a:gd name="T73" fmla="*/ 24 h 219"/>
                <a:gd name="T74" fmla="*/ 230 w 619"/>
                <a:gd name="T75" fmla="*/ 11 h 219"/>
                <a:gd name="T76" fmla="*/ 269 w 619"/>
                <a:gd name="T77" fmla="*/ 3 h 219"/>
                <a:gd name="T78" fmla="*/ 309 w 619"/>
                <a:gd name="T79"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19" h="219">
                  <a:moveTo>
                    <a:pt x="309" y="0"/>
                  </a:moveTo>
                  <a:lnTo>
                    <a:pt x="350" y="3"/>
                  </a:lnTo>
                  <a:lnTo>
                    <a:pt x="389" y="11"/>
                  </a:lnTo>
                  <a:lnTo>
                    <a:pt x="429" y="24"/>
                  </a:lnTo>
                  <a:lnTo>
                    <a:pt x="465" y="41"/>
                  </a:lnTo>
                  <a:lnTo>
                    <a:pt x="500" y="63"/>
                  </a:lnTo>
                  <a:lnTo>
                    <a:pt x="531" y="88"/>
                  </a:lnTo>
                  <a:lnTo>
                    <a:pt x="559" y="117"/>
                  </a:lnTo>
                  <a:lnTo>
                    <a:pt x="583" y="148"/>
                  </a:lnTo>
                  <a:lnTo>
                    <a:pt x="604" y="183"/>
                  </a:lnTo>
                  <a:lnTo>
                    <a:pt x="619" y="219"/>
                  </a:lnTo>
                  <a:lnTo>
                    <a:pt x="544" y="186"/>
                  </a:lnTo>
                  <a:lnTo>
                    <a:pt x="528" y="165"/>
                  </a:lnTo>
                  <a:lnTo>
                    <a:pt x="510" y="143"/>
                  </a:lnTo>
                  <a:lnTo>
                    <a:pt x="489" y="124"/>
                  </a:lnTo>
                  <a:lnTo>
                    <a:pt x="466" y="104"/>
                  </a:lnTo>
                  <a:lnTo>
                    <a:pt x="439" y="87"/>
                  </a:lnTo>
                  <a:lnTo>
                    <a:pt x="410" y="74"/>
                  </a:lnTo>
                  <a:lnTo>
                    <a:pt x="379" y="64"/>
                  </a:lnTo>
                  <a:lnTo>
                    <a:pt x="345" y="57"/>
                  </a:lnTo>
                  <a:lnTo>
                    <a:pt x="309" y="54"/>
                  </a:lnTo>
                  <a:lnTo>
                    <a:pt x="274" y="57"/>
                  </a:lnTo>
                  <a:lnTo>
                    <a:pt x="241" y="64"/>
                  </a:lnTo>
                  <a:lnTo>
                    <a:pt x="208" y="74"/>
                  </a:lnTo>
                  <a:lnTo>
                    <a:pt x="177" y="90"/>
                  </a:lnTo>
                  <a:lnTo>
                    <a:pt x="147" y="108"/>
                  </a:lnTo>
                  <a:lnTo>
                    <a:pt x="120" y="131"/>
                  </a:lnTo>
                  <a:lnTo>
                    <a:pt x="97" y="155"/>
                  </a:lnTo>
                  <a:lnTo>
                    <a:pt x="76" y="184"/>
                  </a:lnTo>
                  <a:lnTo>
                    <a:pt x="0" y="217"/>
                  </a:lnTo>
                  <a:lnTo>
                    <a:pt x="15" y="181"/>
                  </a:lnTo>
                  <a:lnTo>
                    <a:pt x="36" y="147"/>
                  </a:lnTo>
                  <a:lnTo>
                    <a:pt x="61" y="115"/>
                  </a:lnTo>
                  <a:lnTo>
                    <a:pt x="89" y="87"/>
                  </a:lnTo>
                  <a:lnTo>
                    <a:pt x="120" y="62"/>
                  </a:lnTo>
                  <a:lnTo>
                    <a:pt x="154" y="41"/>
                  </a:lnTo>
                  <a:lnTo>
                    <a:pt x="192" y="24"/>
                  </a:lnTo>
                  <a:lnTo>
                    <a:pt x="230" y="11"/>
                  </a:lnTo>
                  <a:lnTo>
                    <a:pt x="269" y="3"/>
                  </a:lnTo>
                  <a:lnTo>
                    <a:pt x="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Freeform 11"/>
            <p:cNvSpPr>
              <a:spLocks/>
            </p:cNvSpPr>
            <p:nvPr/>
          </p:nvSpPr>
          <p:spPr bwMode="gray">
            <a:xfrm>
              <a:off x="385810" y="406470"/>
              <a:ext cx="214021" cy="6627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Rectangle 12"/>
            <p:cNvSpPr>
              <a:spLocks noChangeArrowheads="1"/>
            </p:cNvSpPr>
            <p:nvPr/>
          </p:nvSpPr>
          <p:spPr bwMode="gray">
            <a:xfrm>
              <a:off x="385810" y="595637"/>
              <a:ext cx="214021" cy="1795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13"/>
            <p:cNvSpPr>
              <a:spLocks noChangeArrowheads="1"/>
            </p:cNvSpPr>
            <p:nvPr/>
          </p:nvSpPr>
          <p:spPr bwMode="gray">
            <a:xfrm>
              <a:off x="514222" y="492078"/>
              <a:ext cx="2209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14"/>
            <p:cNvSpPr>
              <a:spLocks noChangeArrowheads="1"/>
            </p:cNvSpPr>
            <p:nvPr/>
          </p:nvSpPr>
          <p:spPr bwMode="gray">
            <a:xfrm>
              <a:off x="450706" y="492078"/>
              <a:ext cx="2071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15"/>
            <p:cNvSpPr>
              <a:spLocks noChangeArrowheads="1"/>
            </p:cNvSpPr>
            <p:nvPr/>
          </p:nvSpPr>
          <p:spPr bwMode="gray">
            <a:xfrm>
              <a:off x="385810" y="492078"/>
              <a:ext cx="2209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6"/>
            <p:cNvSpPr>
              <a:spLocks noChangeArrowheads="1"/>
            </p:cNvSpPr>
            <p:nvPr/>
          </p:nvSpPr>
          <p:spPr bwMode="gray">
            <a:xfrm>
              <a:off x="577738" y="492078"/>
              <a:ext cx="2209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sp>
        <p:nvSpPr>
          <p:cNvPr id="18" name="TextBox 17"/>
          <p:cNvSpPr txBox="1"/>
          <p:nvPr userDrawn="1"/>
        </p:nvSpPr>
        <p:spPr bwMode="gray">
          <a:xfrm>
            <a:off x="268288" y="309824"/>
            <a:ext cx="730333" cy="256480"/>
          </a:xfrm>
          <a:prstGeom prst="rect">
            <a:avLst/>
          </a:prstGeom>
          <a:noFill/>
        </p:spPr>
        <p:txBody>
          <a:bodyPr wrap="square" lIns="0" tIns="0" rIns="0" bIns="0" rtlCol="0" anchor="b" anchorCtr="0">
            <a:spAutoFit/>
          </a:bodyPr>
          <a:lstStyle/>
          <a:p>
            <a:pPr>
              <a:lnSpc>
                <a:spcPts val="2000"/>
              </a:lnSpc>
            </a:pPr>
            <a:r>
              <a:rPr lang="en-US" sz="1800" spc="50" dirty="0" smtClean="0">
                <a:latin typeface="Rockwell" panose="02060603020205020403" pitchFamily="18" charset="0"/>
                <a:cs typeface="Verdana" panose="020B0604030504040204" pitchFamily="34" charset="0"/>
              </a:rPr>
              <a:t>Notes:</a:t>
            </a:r>
            <a:endParaRPr lang="en-US" sz="1800" spc="50" dirty="0">
              <a:latin typeface="Rockwell" panose="02060603020205020403" pitchFamily="18" charset="0"/>
              <a:cs typeface="Verdana" panose="020B0604030504040204" pitchFamily="34" charset="0"/>
            </a:endParaRPr>
          </a:p>
        </p:txBody>
      </p:sp>
      <p:cxnSp>
        <p:nvCxnSpPr>
          <p:cNvPr id="20" name="Straight Connector 19"/>
          <p:cNvCxnSpPr/>
          <p:nvPr userDrawn="1"/>
        </p:nvCxnSpPr>
        <p:spPr bwMode="gray">
          <a:xfrm>
            <a:off x="266700" y="1110912"/>
            <a:ext cx="586740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gray">
          <a:xfrm>
            <a:off x="266700" y="1476213"/>
            <a:ext cx="5870448"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gray">
          <a:xfrm>
            <a:off x="266700" y="1841514"/>
            <a:ext cx="5870448"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gray">
          <a:xfrm>
            <a:off x="266700" y="2206815"/>
            <a:ext cx="5870448"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gray">
          <a:xfrm>
            <a:off x="266700" y="2572116"/>
            <a:ext cx="5870448"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gray">
          <a:xfrm>
            <a:off x="266700" y="2937417"/>
            <a:ext cx="5870448"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gray">
          <a:xfrm>
            <a:off x="266700" y="3302718"/>
            <a:ext cx="5870448"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gray">
          <a:xfrm>
            <a:off x="266700" y="3668019"/>
            <a:ext cx="5870448"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gray">
          <a:xfrm>
            <a:off x="266700" y="4033320"/>
            <a:ext cx="5870448"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gray">
          <a:xfrm>
            <a:off x="266700" y="4398625"/>
            <a:ext cx="5870448"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28" name="TextBox 27"/>
          <p:cNvSpPr txBox="1"/>
          <p:nvPr userDrawn="1"/>
        </p:nvSpPr>
        <p:spPr bwMode="gray">
          <a:xfrm>
            <a:off x="6163373" y="444101"/>
            <a:ext cx="186372" cy="100027"/>
          </a:xfrm>
          <a:prstGeom prst="rect">
            <a:avLst/>
          </a:prstGeom>
          <a:solidFill>
            <a:schemeClr val="bg2"/>
          </a:solidFill>
        </p:spPr>
        <p:txBody>
          <a:bodyPr wrap="square" lIns="0" tIns="0" rIns="0" bIns="0" rtlCol="0">
            <a:spAutoFit/>
          </a:bodyPr>
          <a:lstStyle/>
          <a:p>
            <a:pPr algn="r">
              <a:spcBef>
                <a:spcPts val="500"/>
              </a:spcBef>
            </a:pPr>
            <a:fld id="{11A0A082-46D1-4CDC-90AB-7FACAC0B3028}" type="slidenum">
              <a:rPr lang="en-US" sz="650" smtClean="0">
                <a:latin typeface="+mj-lt"/>
              </a:rPr>
              <a:t>‹#›</a:t>
            </a:fld>
            <a:endParaRPr lang="en-US" sz="650" dirty="0" smtClean="0">
              <a:latin typeface="+mj-lt"/>
            </a:endParaRPr>
          </a:p>
        </p:txBody>
      </p:sp>
      <p:sp>
        <p:nvSpPr>
          <p:cNvPr id="2" name="Rectangle 1"/>
          <p:cNvSpPr/>
          <p:nvPr userDrawn="1"/>
        </p:nvSpPr>
        <p:spPr bwMode="gray">
          <a:xfrm>
            <a:off x="0" y="0"/>
            <a:ext cx="6400800" cy="4800600"/>
          </a:xfrm>
          <a:prstGeom prst="rect">
            <a:avLst/>
          </a:prstGeom>
          <a:no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Tree>
    <p:extLst>
      <p:ext uri="{BB962C8B-B14F-4D97-AF65-F5344CB8AC3E}">
        <p14:creationId xmlns:p14="http://schemas.microsoft.com/office/powerpoint/2010/main" val="145650300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tes (Alt)">
    <p:spTree>
      <p:nvGrpSpPr>
        <p:cNvPr id="1" name=""/>
        <p:cNvGrpSpPr/>
        <p:nvPr/>
      </p:nvGrpSpPr>
      <p:grpSpPr>
        <a:xfrm>
          <a:off x="0" y="0"/>
          <a:ext cx="0" cy="0"/>
          <a:chOff x="0" y="0"/>
          <a:chExt cx="0" cy="0"/>
        </a:xfrm>
      </p:grpSpPr>
      <p:sp>
        <p:nvSpPr>
          <p:cNvPr id="18" name="TextBox 17"/>
          <p:cNvSpPr txBox="1"/>
          <p:nvPr userDrawn="1"/>
        </p:nvSpPr>
        <p:spPr bwMode="gray">
          <a:xfrm>
            <a:off x="268288" y="309824"/>
            <a:ext cx="730333" cy="256480"/>
          </a:xfrm>
          <a:prstGeom prst="rect">
            <a:avLst/>
          </a:prstGeom>
          <a:noFill/>
        </p:spPr>
        <p:txBody>
          <a:bodyPr wrap="square" lIns="0" tIns="0" rIns="0" bIns="0" rtlCol="0" anchor="b" anchorCtr="0">
            <a:spAutoFit/>
          </a:bodyPr>
          <a:lstStyle/>
          <a:p>
            <a:pPr>
              <a:lnSpc>
                <a:spcPts val="2000"/>
              </a:lnSpc>
            </a:pPr>
            <a:r>
              <a:rPr lang="en-US" sz="1800" spc="50" dirty="0" smtClean="0">
                <a:latin typeface="Rockwell" panose="02060603020205020403" pitchFamily="18" charset="0"/>
                <a:cs typeface="Verdana" panose="020B0604030504040204" pitchFamily="34" charset="0"/>
              </a:rPr>
              <a:t>Notes:</a:t>
            </a:r>
            <a:endParaRPr lang="en-US" sz="1800" spc="50" dirty="0">
              <a:latin typeface="Rockwell" panose="02060603020205020403" pitchFamily="18" charset="0"/>
              <a:cs typeface="Verdana" panose="020B0604030504040204" pitchFamily="34" charset="0"/>
            </a:endParaRPr>
          </a:p>
        </p:txBody>
      </p:sp>
      <p:cxnSp>
        <p:nvCxnSpPr>
          <p:cNvPr id="20" name="Straight Connector 19"/>
          <p:cNvCxnSpPr/>
          <p:nvPr userDrawn="1"/>
        </p:nvCxnSpPr>
        <p:spPr bwMode="gray">
          <a:xfrm>
            <a:off x="266700" y="1110912"/>
            <a:ext cx="586740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gray">
          <a:xfrm>
            <a:off x="266700" y="1476213"/>
            <a:ext cx="5870448"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gray">
          <a:xfrm>
            <a:off x="266700" y="1841514"/>
            <a:ext cx="5870448"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gray">
          <a:xfrm>
            <a:off x="266700" y="2206815"/>
            <a:ext cx="5870448"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gray">
          <a:xfrm>
            <a:off x="266700" y="2572116"/>
            <a:ext cx="5870448"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gray">
          <a:xfrm>
            <a:off x="266700" y="2937417"/>
            <a:ext cx="5870448"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gray">
          <a:xfrm>
            <a:off x="266700" y="3302718"/>
            <a:ext cx="5870448"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gray">
          <a:xfrm>
            <a:off x="266700" y="3668019"/>
            <a:ext cx="5870448"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gray">
          <a:xfrm>
            <a:off x="266700" y="4033320"/>
            <a:ext cx="5870448"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gray">
          <a:xfrm>
            <a:off x="266700" y="4398625"/>
            <a:ext cx="5870448"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28" name="Rectangle 27"/>
          <p:cNvSpPr/>
          <p:nvPr userDrawn="1"/>
        </p:nvSpPr>
        <p:spPr bwMode="gray">
          <a:xfrm>
            <a:off x="1" y="0"/>
            <a:ext cx="6400799" cy="45719"/>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30" name="TextBox 29"/>
          <p:cNvSpPr txBox="1"/>
          <p:nvPr userDrawn="1"/>
        </p:nvSpPr>
        <p:spPr bwMode="gray">
          <a:xfrm>
            <a:off x="5845969" y="42112"/>
            <a:ext cx="554831" cy="136961"/>
          </a:xfrm>
          <a:prstGeom prst="rect">
            <a:avLst/>
          </a:prstGeom>
          <a:noFill/>
        </p:spPr>
        <p:txBody>
          <a:bodyPr wrap="square" lIns="0" tIns="36576" rIns="54864" bIns="0" rtlCol="0">
            <a:spAutoFit/>
          </a:bodyPr>
          <a:lstStyle/>
          <a:p>
            <a:pPr algn="r">
              <a:spcBef>
                <a:spcPts val="0"/>
              </a:spcBef>
            </a:pPr>
            <a:fld id="{F7BF02D1-B8CA-42B3-83CC-2909EEFF4204}" type="slidenum">
              <a:rPr lang="en-US" sz="650" smtClean="0">
                <a:solidFill>
                  <a:schemeClr val="tx1"/>
                </a:solidFill>
                <a:latin typeface="+mj-lt"/>
              </a:rPr>
              <a:pPr algn="r">
                <a:spcBef>
                  <a:spcPts val="0"/>
                </a:spcBef>
              </a:pPr>
              <a:t>‹#›</a:t>
            </a:fld>
            <a:endParaRPr lang="en-US" sz="650" dirty="0" smtClean="0">
              <a:solidFill>
                <a:schemeClr val="tx1"/>
              </a:solidFill>
              <a:latin typeface="+mj-lt"/>
            </a:endParaRPr>
          </a:p>
        </p:txBody>
      </p:sp>
    </p:spTree>
    <p:extLst>
      <p:ext uri="{BB962C8B-B14F-4D97-AF65-F5344CB8AC3E}">
        <p14:creationId xmlns:p14="http://schemas.microsoft.com/office/powerpoint/2010/main" val="129508657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peech Bottom Text">
    <p:spTree>
      <p:nvGrpSpPr>
        <p:cNvPr id="1" name=""/>
        <p:cNvGrpSpPr/>
        <p:nvPr/>
      </p:nvGrpSpPr>
      <p:grpSpPr>
        <a:xfrm>
          <a:off x="0" y="0"/>
          <a:ext cx="0" cy="0"/>
          <a:chOff x="0" y="0"/>
          <a:chExt cx="0" cy="0"/>
        </a:xfrm>
      </p:grpSpPr>
      <p:sp>
        <p:nvSpPr>
          <p:cNvPr id="28" name="Rectangle 27"/>
          <p:cNvSpPr/>
          <p:nvPr userDrawn="1"/>
        </p:nvSpPr>
        <p:spPr bwMode="gray">
          <a:xfrm>
            <a:off x="1" y="0"/>
            <a:ext cx="6400799" cy="45719"/>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5" name="Text Placeholder 6"/>
          <p:cNvSpPr>
            <a:spLocks noGrp="1"/>
          </p:cNvSpPr>
          <p:nvPr>
            <p:ph type="body" sz="quarter" idx="24" hasCustomPrompt="1"/>
          </p:nvPr>
        </p:nvSpPr>
        <p:spPr bwMode="gray">
          <a:xfrm>
            <a:off x="266700" y="2706041"/>
            <a:ext cx="5867400" cy="1828193"/>
          </a:xfrm>
          <a:prstGeom prst="rect">
            <a:avLst/>
          </a:prstGeom>
        </p:spPr>
        <p:txBody>
          <a:bodyPr wrap="square" lIns="0" tIns="0" rIns="0" bIns="0" anchor="b" anchorCtr="0">
            <a:spAutoFit/>
          </a:bodyPr>
          <a:lstStyle>
            <a:lvl1pPr marL="0" indent="0" algn="l">
              <a:lnSpc>
                <a:spcPct val="110000"/>
              </a:lnSpc>
              <a:buNone/>
              <a:defRPr sz="900"/>
            </a:lvl1pPr>
          </a:lstStyle>
          <a:p>
            <a:pPr lvl="0"/>
            <a:r>
              <a:rPr lang="en-US" dirty="0" smtClean="0"/>
              <a:t>Click to add speech text here in Verdana 9pt Regular. Click to add speech text here in Verdana 9pt Regular. Click to add speech text here in Verdana 9pt Regular. Click to add speech text here in Verdana 9pt Regular. Click to add speech text here in Verdana 9pt Regular. Click to add speech text here in Verdana 9pt Regular. Click to add speech text here in Verdana 9pt Regular. Click to add speech text here in Verdana 9pt Regular. Click to add speech text here in Verdana 9pt Regular. Click to add speech text here in Verdana 9pt Regular. Click to add speech text here in Verdana 9pt Regular. Click to add speech text here in Verdana 9pt Regular. Click to add speech text here in Verdana 9pt Regular. Click to add speech text here in Verdana 9pt Regular. Click to add speech text here in Verdana 9pt Regular. Click to add speech text here in Verdana 9pt Regular. Click to add speech text here in Verdana 9pt Regular. Click to add speech text here in Verdana 9pt Regular. Click to add speech text here in Verdana 9pt Regular. Click to add speech text here in Verdana 9pt Regular. Click to add speech text here in Verdana 9pt Regular. </a:t>
            </a:r>
            <a:endParaRPr lang="en-US" dirty="0"/>
          </a:p>
        </p:txBody>
      </p:sp>
      <p:sp>
        <p:nvSpPr>
          <p:cNvPr id="5" name="TextBox 4"/>
          <p:cNvSpPr txBox="1"/>
          <p:nvPr userDrawn="1"/>
        </p:nvSpPr>
        <p:spPr bwMode="gray">
          <a:xfrm>
            <a:off x="5845969" y="42112"/>
            <a:ext cx="554831" cy="136961"/>
          </a:xfrm>
          <a:prstGeom prst="rect">
            <a:avLst/>
          </a:prstGeom>
          <a:noFill/>
        </p:spPr>
        <p:txBody>
          <a:bodyPr wrap="square" lIns="0" tIns="36576" rIns="54864" bIns="0" rtlCol="0">
            <a:spAutoFit/>
          </a:bodyPr>
          <a:lstStyle/>
          <a:p>
            <a:pPr algn="r">
              <a:spcBef>
                <a:spcPts val="0"/>
              </a:spcBef>
            </a:pPr>
            <a:fld id="{F7BF02D1-B8CA-42B3-83CC-2909EEFF4204}" type="slidenum">
              <a:rPr lang="en-US" sz="650" smtClean="0">
                <a:solidFill>
                  <a:schemeClr val="tx1"/>
                </a:solidFill>
                <a:latin typeface="+mj-lt"/>
              </a:rPr>
              <a:pPr algn="r">
                <a:spcBef>
                  <a:spcPts val="0"/>
                </a:spcBef>
              </a:pPr>
              <a:t>‹#›</a:t>
            </a:fld>
            <a:endParaRPr lang="en-US" sz="650" dirty="0" smtClean="0">
              <a:solidFill>
                <a:schemeClr val="tx1"/>
              </a:solidFill>
              <a:latin typeface="+mj-lt"/>
            </a:endParaRPr>
          </a:p>
        </p:txBody>
      </p:sp>
    </p:spTree>
    <p:extLst>
      <p:ext uri="{BB962C8B-B14F-4D97-AF65-F5344CB8AC3E}">
        <p14:creationId xmlns:p14="http://schemas.microsoft.com/office/powerpoint/2010/main" val="317264966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over Page: Top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128" y="424949"/>
            <a:ext cx="1682496" cy="643737"/>
          </a:xfrm>
          <a:prstGeom prst="rect">
            <a:avLst/>
          </a:prstGeom>
        </p:spPr>
      </p:pic>
      <p:sp>
        <p:nvSpPr>
          <p:cNvPr id="10" name="Text Placeholder 3"/>
          <p:cNvSpPr>
            <a:spLocks noGrp="1"/>
          </p:cNvSpPr>
          <p:nvPr>
            <p:ph type="body" sz="quarter" idx="15" hasCustomPrompt="1"/>
          </p:nvPr>
        </p:nvSpPr>
        <p:spPr bwMode="gray">
          <a:xfrm>
            <a:off x="799517" y="4342854"/>
            <a:ext cx="5126037" cy="215444"/>
          </a:xfrm>
        </p:spPr>
        <p:txBody>
          <a:bodyPr/>
          <a:lstStyle>
            <a:lvl1pPr marL="0" indent="0">
              <a:spcBef>
                <a:spcPts val="0"/>
              </a:spcBef>
              <a:buNone/>
              <a:defRPr sz="1400">
                <a:solidFill>
                  <a:schemeClr val="tx1"/>
                </a:solidFill>
                <a:latin typeface="+mn-lt"/>
                <a:cs typeface="Arial"/>
              </a:defRPr>
            </a:lvl1pPr>
          </a:lstStyle>
          <a:p>
            <a:pPr lvl="0"/>
            <a:r>
              <a:rPr lang="en-US" dirty="0" smtClean="0"/>
              <a:t>Cover Subtitle – Verdana 14pt Regular</a:t>
            </a:r>
            <a:endParaRPr lang="en-US" dirty="0"/>
          </a:p>
        </p:txBody>
      </p:sp>
      <p:sp>
        <p:nvSpPr>
          <p:cNvPr id="11" name="Text Placeholder 7"/>
          <p:cNvSpPr>
            <a:spLocks noGrp="1"/>
          </p:cNvSpPr>
          <p:nvPr>
            <p:ph type="body" sz="quarter" idx="16" hasCustomPrompt="1"/>
          </p:nvPr>
        </p:nvSpPr>
        <p:spPr bwMode="gray">
          <a:xfrm>
            <a:off x="799517" y="3161718"/>
            <a:ext cx="5126037" cy="948978"/>
          </a:xfrm>
        </p:spPr>
        <p:txBody>
          <a:bodyPr anchor="b" anchorCtr="0"/>
          <a:lstStyle>
            <a:lvl1pPr marL="0" indent="0">
              <a:lnSpc>
                <a:spcPts val="3600"/>
              </a:lnSpc>
              <a:spcBef>
                <a:spcPts val="0"/>
              </a:spcBef>
              <a:buNone/>
              <a:defRPr sz="3000" baseline="0">
                <a:solidFill>
                  <a:schemeClr val="tx1"/>
                </a:solidFill>
                <a:latin typeface="+mj-lt"/>
              </a:defRPr>
            </a:lvl1pPr>
          </a:lstStyle>
          <a:p>
            <a:pPr lvl="0"/>
            <a:r>
              <a:rPr lang="en-US" dirty="0" smtClean="0"/>
              <a:t>Cover Title –</a:t>
            </a:r>
            <a:br>
              <a:rPr lang="en-US" dirty="0" smtClean="0"/>
            </a:br>
            <a:r>
              <a:rPr lang="en-US" dirty="0" smtClean="0"/>
              <a:t>Rockwell 30pt Regular</a:t>
            </a:r>
            <a:endParaRPr lang="en-US" dirty="0"/>
          </a:p>
        </p:txBody>
      </p:sp>
    </p:spTree>
    <p:extLst>
      <p:ext uri="{BB962C8B-B14F-4D97-AF65-F5344CB8AC3E}">
        <p14:creationId xmlns:p14="http://schemas.microsoft.com/office/powerpoint/2010/main" val="21239315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Cover Page: Bottom Slide">
    <p:spTree>
      <p:nvGrpSpPr>
        <p:cNvPr id="1" name=""/>
        <p:cNvGrpSpPr/>
        <p:nvPr/>
      </p:nvGrpSpPr>
      <p:grpSpPr>
        <a:xfrm>
          <a:off x="0" y="0"/>
          <a:ext cx="0" cy="0"/>
          <a:chOff x="0" y="0"/>
          <a:chExt cx="0" cy="0"/>
        </a:xfrm>
      </p:grpSpPr>
      <p:cxnSp>
        <p:nvCxnSpPr>
          <p:cNvPr id="5" name="Straight Connector 4"/>
          <p:cNvCxnSpPr/>
          <p:nvPr userDrawn="1"/>
        </p:nvCxnSpPr>
        <p:spPr bwMode="gray">
          <a:xfrm>
            <a:off x="45119" y="4097682"/>
            <a:ext cx="6310563"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9" name="Text Placeholder 14"/>
          <p:cNvSpPr>
            <a:spLocks noGrp="1"/>
          </p:cNvSpPr>
          <p:nvPr>
            <p:ph type="body" sz="quarter" idx="14" hasCustomPrompt="1"/>
          </p:nvPr>
        </p:nvSpPr>
        <p:spPr>
          <a:xfrm>
            <a:off x="3247357" y="4191900"/>
            <a:ext cx="3108325" cy="215444"/>
          </a:xfrm>
        </p:spPr>
        <p:txBody>
          <a:bodyPr/>
          <a:lstStyle>
            <a:lvl1pPr marL="0" indent="0" algn="r">
              <a:spcBef>
                <a:spcPts val="0"/>
              </a:spcBef>
              <a:buNone/>
              <a:defRPr sz="1400">
                <a:solidFill>
                  <a:schemeClr val="accent3"/>
                </a:solidFill>
              </a:defRPr>
            </a:lvl1pPr>
          </a:lstStyle>
          <a:p>
            <a:pPr lvl="0"/>
            <a:r>
              <a:rPr lang="en-US" dirty="0" smtClean="0"/>
              <a:t>Insert Program Name Here</a:t>
            </a:r>
          </a:p>
        </p:txBody>
      </p:sp>
      <p:sp>
        <p:nvSpPr>
          <p:cNvPr id="10" name="Text Placeholder 14"/>
          <p:cNvSpPr>
            <a:spLocks noGrp="1"/>
          </p:cNvSpPr>
          <p:nvPr>
            <p:ph type="body" sz="quarter" idx="15" hasCustomPrompt="1"/>
          </p:nvPr>
        </p:nvSpPr>
        <p:spPr>
          <a:xfrm>
            <a:off x="3246722" y="4431033"/>
            <a:ext cx="3108960" cy="153888"/>
          </a:xfrm>
        </p:spPr>
        <p:txBody>
          <a:bodyPr/>
          <a:lstStyle>
            <a:lvl1pPr marL="0" indent="0" algn="r">
              <a:spcBef>
                <a:spcPts val="0"/>
              </a:spcBef>
              <a:buNone/>
              <a:defRPr sz="1000">
                <a:solidFill>
                  <a:schemeClr val="accent3"/>
                </a:solidFill>
              </a:defRPr>
            </a:lvl1pPr>
          </a:lstStyle>
          <a:p>
            <a:pPr lvl="0"/>
            <a:r>
              <a:rPr lang="en-US" dirty="0" smtClean="0"/>
              <a:t>Insert Sub-program Name Here (if necessary)</a:t>
            </a:r>
          </a:p>
        </p:txBody>
      </p:sp>
    </p:spTree>
    <p:extLst>
      <p:ext uri="{BB962C8B-B14F-4D97-AF65-F5344CB8AC3E}">
        <p14:creationId xmlns:p14="http://schemas.microsoft.com/office/powerpoint/2010/main" val="226005694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Inside Cover: Top Slide">
    <p:spTree>
      <p:nvGrpSpPr>
        <p:cNvPr id="1" name=""/>
        <p:cNvGrpSpPr/>
        <p:nvPr/>
      </p:nvGrpSpPr>
      <p:grpSpPr>
        <a:xfrm>
          <a:off x="0" y="0"/>
          <a:ext cx="0" cy="0"/>
          <a:chOff x="0" y="0"/>
          <a:chExt cx="0" cy="0"/>
        </a:xfrm>
      </p:grpSpPr>
      <p:sp>
        <p:nvSpPr>
          <p:cNvPr id="4" name="TextBox 3"/>
          <p:cNvSpPr txBox="1"/>
          <p:nvPr userDrawn="1"/>
        </p:nvSpPr>
        <p:spPr bwMode="gray">
          <a:xfrm rot="10800000" flipH="1" flipV="1">
            <a:off x="4800739" y="330665"/>
            <a:ext cx="1620156" cy="4378460"/>
          </a:xfrm>
          <a:prstGeom prst="rect">
            <a:avLst/>
          </a:prstGeom>
          <a:noFill/>
        </p:spPr>
        <p:txBody>
          <a:bodyPr wrap="square" rtlCol="0">
            <a:noAutofit/>
          </a:bodyPr>
          <a:lstStyle/>
          <a:p>
            <a:pPr>
              <a:spcBef>
                <a:spcPts val="400"/>
              </a:spcBef>
            </a:pPr>
            <a:r>
              <a:rPr lang="en-US" sz="750" b="1" baseline="30000" dirty="0">
                <a:solidFill>
                  <a:schemeClr val="tx1"/>
                </a:solidFill>
                <a:latin typeface="+mn-lt"/>
                <a:cs typeface="Verdana" panose="020B0604030504040204" pitchFamily="34" charset="0"/>
              </a:rPr>
              <a:t>LEGAL CAVEAT</a:t>
            </a:r>
          </a:p>
          <a:p>
            <a:pPr>
              <a:spcBef>
                <a:spcPts val="400"/>
              </a:spcBef>
            </a:pPr>
            <a:r>
              <a:rPr lang="en-US" sz="750" baseline="30000" dirty="0">
                <a:solidFill>
                  <a:schemeClr val="tx1"/>
                </a:solidFill>
                <a:latin typeface="+mn-lt"/>
                <a:cs typeface="Verdana" panose="020B0604030504040204" pitchFamily="34" charset="0"/>
              </a:rPr>
              <a:t>The Advisory Board Company has made efforts to verify the accuracy of the information it provides to members. This report relies on data obtained from many sources, however, and The Advisory Board Company cannot guarantee the accuracy of the information provided or any analysis based thereon. In addition, The Advisory Board Company is not in the business of giving legal, medical,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t>
            </a:r>
            <a:r>
              <a:rPr lang="en-US" sz="750" baseline="30000" dirty="0" smtClean="0">
                <a:solidFill>
                  <a:schemeClr val="tx1"/>
                </a:solidFill>
                <a:latin typeface="+mn-lt"/>
                <a:cs typeface="Verdana" panose="020B0604030504040204" pitchFamily="34" charset="0"/>
              </a:rPr>
              <a:t>advised</a:t>
            </a:r>
            <a:br>
              <a:rPr lang="en-US" sz="750" baseline="30000" dirty="0" smtClean="0">
                <a:solidFill>
                  <a:schemeClr val="tx1"/>
                </a:solidFill>
                <a:latin typeface="+mn-lt"/>
                <a:cs typeface="Verdana" panose="020B0604030504040204" pitchFamily="34" charset="0"/>
              </a:rPr>
            </a:br>
            <a:r>
              <a:rPr lang="en-US" sz="750" baseline="30000" dirty="0" smtClean="0">
                <a:solidFill>
                  <a:schemeClr val="tx1"/>
                </a:solidFill>
                <a:latin typeface="+mn-lt"/>
                <a:cs typeface="Verdana" panose="020B0604030504040204" pitchFamily="34" charset="0"/>
              </a:rPr>
              <a:t>to </a:t>
            </a:r>
            <a:r>
              <a:rPr lang="en-US" sz="750" baseline="30000" dirty="0">
                <a:solidFill>
                  <a:schemeClr val="tx1"/>
                </a:solidFill>
                <a:latin typeface="+mn-lt"/>
                <a:cs typeface="Verdana" panose="020B0604030504040204" pitchFamily="34" charset="0"/>
              </a:rPr>
              <a:t>consult with appropriate professionals concerning legal, medical, tax, or accounting issues, before implementing any of these tactics. Neither The Advisory Board Company nor its officers, directors, trustees, employees and agents shall be liable for any claims, liabilities, or expenses relating to (a) any errors or omissions in this report, whether caused by The Advisory Board Company or any of its employees or agents, or sources or other third parties, (b) any recommendation or graded ranking by The Advisory Board Company, or (c) failure of member and its employees and agents to abide by the terms set forth herein.</a:t>
            </a:r>
          </a:p>
          <a:p>
            <a:pPr>
              <a:spcBef>
                <a:spcPts val="400"/>
              </a:spcBef>
            </a:pPr>
            <a:r>
              <a:rPr lang="en-US" sz="750" baseline="30000" dirty="0">
                <a:solidFill>
                  <a:schemeClr val="tx1"/>
                </a:solidFill>
                <a:latin typeface="+mn-lt"/>
                <a:cs typeface="Verdana" panose="020B0604030504040204" pitchFamily="34" charset="0"/>
              </a:rPr>
              <a:t>The Advisory Board is a registered trademark of The Advisory Board Company in the United States and other countries. Members are not permitted to use this trademark, or any other Advisory Board trademark, product name, service name, trade </a:t>
            </a:r>
            <a:r>
              <a:rPr lang="en-US" sz="750" baseline="30000" dirty="0" smtClean="0">
                <a:solidFill>
                  <a:schemeClr val="tx1"/>
                </a:solidFill>
                <a:latin typeface="+mn-lt"/>
                <a:cs typeface="Verdana" panose="020B0604030504040204" pitchFamily="34" charset="0"/>
              </a:rPr>
              <a:t>name, </a:t>
            </a:r>
            <a:r>
              <a:rPr lang="en-US" sz="750" baseline="30000" dirty="0">
                <a:solidFill>
                  <a:schemeClr val="tx1"/>
                </a:solidFill>
                <a:latin typeface="+mn-lt"/>
                <a:cs typeface="Verdana" panose="020B0604030504040204" pitchFamily="34" charset="0"/>
              </a:rPr>
              <a:t>and logo, without the prior written consent of The Advisory Board Company. All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The Advisory Board Company and its products and services, or (b) an endorsement of the company or its products or services by The Advisory Board Company. The Advisory Board Company is not affiliated with any such company</a:t>
            </a:r>
            <a:r>
              <a:rPr lang="en-US" sz="750" baseline="30000" dirty="0" smtClean="0">
                <a:solidFill>
                  <a:schemeClr val="tx1"/>
                </a:solidFill>
                <a:latin typeface="+mn-lt"/>
                <a:cs typeface="Verdana" panose="020B0604030504040204" pitchFamily="34" charset="0"/>
              </a:rPr>
              <a:t>.</a:t>
            </a:r>
            <a:endParaRPr lang="en-US" sz="750" baseline="30000" dirty="0">
              <a:solidFill>
                <a:schemeClr val="tx1"/>
              </a:solidFill>
              <a:latin typeface="+mn-lt"/>
              <a:cs typeface="Verdana" panose="020B0604030504040204" pitchFamily="34" charset="0"/>
            </a:endParaRPr>
          </a:p>
        </p:txBody>
      </p:sp>
      <p:cxnSp>
        <p:nvCxnSpPr>
          <p:cNvPr id="5" name="Straight Connector 4"/>
          <p:cNvCxnSpPr/>
          <p:nvPr userDrawn="1"/>
        </p:nvCxnSpPr>
        <p:spPr bwMode="gray">
          <a:xfrm>
            <a:off x="4790690" y="342697"/>
            <a:ext cx="0" cy="4457903"/>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5" name="Text Placeholder 22"/>
          <p:cNvSpPr>
            <a:spLocks noGrp="1"/>
          </p:cNvSpPr>
          <p:nvPr>
            <p:ph type="body" sz="quarter" idx="12" hasCustomPrompt="1"/>
          </p:nvPr>
        </p:nvSpPr>
        <p:spPr bwMode="gray">
          <a:xfrm>
            <a:off x="266701" y="315840"/>
            <a:ext cx="3246520" cy="256480"/>
          </a:xfrm>
        </p:spPr>
        <p:txBody>
          <a:bodyPr anchor="b" anchorCtr="0"/>
          <a:lstStyle>
            <a:lvl1pPr marL="0" indent="0">
              <a:lnSpc>
                <a:spcPts val="2000"/>
              </a:lnSpc>
              <a:spcBef>
                <a:spcPts val="0"/>
              </a:spcBef>
              <a:buNone/>
              <a:defRPr sz="1800" spc="50" baseline="0">
                <a:latin typeface="+mj-lt"/>
              </a:defRPr>
            </a:lvl1pPr>
          </a:lstStyle>
          <a:p>
            <a:pPr lvl="0"/>
            <a:r>
              <a:rPr lang="en-US" dirty="0" smtClean="0"/>
              <a:t>Insert Program Name Here</a:t>
            </a:r>
          </a:p>
        </p:txBody>
      </p:sp>
      <p:sp>
        <p:nvSpPr>
          <p:cNvPr id="18" name="Text Placeholder 20"/>
          <p:cNvSpPr>
            <a:spLocks noGrp="1"/>
          </p:cNvSpPr>
          <p:nvPr>
            <p:ph type="body" sz="quarter" idx="11" hasCustomPrompt="1"/>
          </p:nvPr>
        </p:nvSpPr>
        <p:spPr bwMode="gray">
          <a:xfrm>
            <a:off x="778041" y="1001215"/>
            <a:ext cx="3657600" cy="169277"/>
          </a:xfrm>
        </p:spPr>
        <p:txBody>
          <a:bodyPr/>
          <a:lstStyle>
            <a:lvl1pPr marL="0" indent="0">
              <a:spcBef>
                <a:spcPts val="0"/>
              </a:spcBef>
              <a:buNone/>
              <a:defRPr sz="1100"/>
            </a:lvl1pPr>
          </a:lstStyle>
          <a:p>
            <a:pPr lvl="0"/>
            <a:r>
              <a:rPr lang="en-US" dirty="0" smtClean="0"/>
              <a:t>Project Director (click to add desired text)</a:t>
            </a:r>
            <a:endParaRPr lang="en-US" dirty="0"/>
          </a:p>
        </p:txBody>
      </p:sp>
      <p:sp>
        <p:nvSpPr>
          <p:cNvPr id="20" name="Text Placeholder 19"/>
          <p:cNvSpPr>
            <a:spLocks noGrp="1"/>
          </p:cNvSpPr>
          <p:nvPr>
            <p:ph type="body" sz="quarter" idx="30" hasCustomPrompt="1"/>
          </p:nvPr>
        </p:nvSpPr>
        <p:spPr bwMode="gray">
          <a:xfrm>
            <a:off x="778041" y="1209007"/>
            <a:ext cx="2743200" cy="138499"/>
          </a:xfrm>
        </p:spPr>
        <p:txBody>
          <a:bodyPr/>
          <a:lstStyle>
            <a:lvl1pPr marL="0" indent="0">
              <a:buNone/>
              <a:defRPr sz="900">
                <a:solidFill>
                  <a:schemeClr val="accent3"/>
                </a:solidFill>
              </a:defRPr>
            </a:lvl1pPr>
          </a:lstStyle>
          <a:p>
            <a:pPr lvl="0"/>
            <a:r>
              <a:rPr lang="en-US" dirty="0" smtClean="0"/>
              <a:t>Insert Name(s) Here</a:t>
            </a:r>
          </a:p>
        </p:txBody>
      </p:sp>
      <p:sp>
        <p:nvSpPr>
          <p:cNvPr id="21" name="Text Placeholder 20"/>
          <p:cNvSpPr>
            <a:spLocks noGrp="1"/>
          </p:cNvSpPr>
          <p:nvPr>
            <p:ph type="body" sz="quarter" idx="31" hasCustomPrompt="1"/>
          </p:nvPr>
        </p:nvSpPr>
        <p:spPr bwMode="gray">
          <a:xfrm>
            <a:off x="778041" y="1643063"/>
            <a:ext cx="3657600" cy="169277"/>
          </a:xfrm>
        </p:spPr>
        <p:txBody>
          <a:bodyPr/>
          <a:lstStyle>
            <a:lvl1pPr marL="0" indent="0">
              <a:spcBef>
                <a:spcPts val="0"/>
              </a:spcBef>
              <a:buNone/>
              <a:defRPr sz="1100"/>
            </a:lvl1pPr>
          </a:lstStyle>
          <a:p>
            <a:pPr lvl="0"/>
            <a:r>
              <a:rPr lang="en-US" dirty="0" smtClean="0"/>
              <a:t>Contributing Consultants (click to add desired text)</a:t>
            </a:r>
          </a:p>
        </p:txBody>
      </p:sp>
      <p:sp>
        <p:nvSpPr>
          <p:cNvPr id="22" name="Text Placeholder 19"/>
          <p:cNvSpPr>
            <a:spLocks noGrp="1"/>
          </p:cNvSpPr>
          <p:nvPr>
            <p:ph type="body" sz="quarter" idx="32" hasCustomPrompt="1"/>
          </p:nvPr>
        </p:nvSpPr>
        <p:spPr bwMode="gray">
          <a:xfrm>
            <a:off x="778041" y="1850855"/>
            <a:ext cx="2743200" cy="138499"/>
          </a:xfrm>
        </p:spPr>
        <p:txBody>
          <a:bodyPr/>
          <a:lstStyle>
            <a:lvl1pPr marL="0" indent="0">
              <a:buNone/>
              <a:defRPr sz="900">
                <a:solidFill>
                  <a:schemeClr val="accent3"/>
                </a:solidFill>
              </a:defRPr>
            </a:lvl1pPr>
          </a:lstStyle>
          <a:p>
            <a:pPr lvl="0"/>
            <a:r>
              <a:rPr lang="en-US" dirty="0" smtClean="0"/>
              <a:t>Insert Name(s) Here</a:t>
            </a:r>
          </a:p>
        </p:txBody>
      </p:sp>
      <p:sp>
        <p:nvSpPr>
          <p:cNvPr id="23" name="Text Placeholder 20"/>
          <p:cNvSpPr>
            <a:spLocks noGrp="1"/>
          </p:cNvSpPr>
          <p:nvPr>
            <p:ph type="body" sz="quarter" idx="33" hasCustomPrompt="1"/>
          </p:nvPr>
        </p:nvSpPr>
        <p:spPr bwMode="gray">
          <a:xfrm>
            <a:off x="778041" y="2283657"/>
            <a:ext cx="3657600" cy="169277"/>
          </a:xfrm>
        </p:spPr>
        <p:txBody>
          <a:bodyPr/>
          <a:lstStyle>
            <a:lvl1pPr marL="0" indent="0">
              <a:spcBef>
                <a:spcPts val="0"/>
              </a:spcBef>
              <a:buNone/>
              <a:defRPr sz="1100"/>
            </a:lvl1pPr>
          </a:lstStyle>
          <a:p>
            <a:pPr lvl="0"/>
            <a:r>
              <a:rPr lang="en-US" dirty="0" smtClean="0"/>
              <a:t>Design Consultant (click to add desired text)</a:t>
            </a:r>
          </a:p>
        </p:txBody>
      </p:sp>
      <p:sp>
        <p:nvSpPr>
          <p:cNvPr id="24" name="Text Placeholder 19"/>
          <p:cNvSpPr>
            <a:spLocks noGrp="1"/>
          </p:cNvSpPr>
          <p:nvPr>
            <p:ph type="body" sz="quarter" idx="34" hasCustomPrompt="1"/>
          </p:nvPr>
        </p:nvSpPr>
        <p:spPr bwMode="gray">
          <a:xfrm>
            <a:off x="778041" y="2491449"/>
            <a:ext cx="2743200" cy="138499"/>
          </a:xfrm>
        </p:spPr>
        <p:txBody>
          <a:bodyPr/>
          <a:lstStyle>
            <a:lvl1pPr marL="0" indent="0">
              <a:buNone/>
              <a:defRPr sz="900">
                <a:solidFill>
                  <a:schemeClr val="accent3"/>
                </a:solidFill>
              </a:defRPr>
            </a:lvl1pPr>
          </a:lstStyle>
          <a:p>
            <a:pPr lvl="0"/>
            <a:r>
              <a:rPr lang="en-US" dirty="0" smtClean="0"/>
              <a:t>Insert Name(s) Here</a:t>
            </a:r>
          </a:p>
        </p:txBody>
      </p:sp>
      <p:sp>
        <p:nvSpPr>
          <p:cNvPr id="25" name="Text Placeholder 20"/>
          <p:cNvSpPr>
            <a:spLocks noGrp="1"/>
          </p:cNvSpPr>
          <p:nvPr>
            <p:ph type="body" sz="quarter" idx="35" hasCustomPrompt="1"/>
          </p:nvPr>
        </p:nvSpPr>
        <p:spPr bwMode="gray">
          <a:xfrm>
            <a:off x="778041" y="2921330"/>
            <a:ext cx="3657600" cy="169277"/>
          </a:xfrm>
        </p:spPr>
        <p:txBody>
          <a:bodyPr/>
          <a:lstStyle>
            <a:lvl1pPr marL="0" indent="0">
              <a:spcBef>
                <a:spcPts val="0"/>
              </a:spcBef>
              <a:buNone/>
              <a:defRPr sz="1100"/>
            </a:lvl1pPr>
          </a:lstStyle>
          <a:p>
            <a:pPr lvl="0"/>
            <a:r>
              <a:rPr lang="en-US" dirty="0" smtClean="0"/>
              <a:t>Executive Director (click to add desired text)</a:t>
            </a:r>
          </a:p>
        </p:txBody>
      </p:sp>
      <p:sp>
        <p:nvSpPr>
          <p:cNvPr id="26" name="Text Placeholder 19"/>
          <p:cNvSpPr>
            <a:spLocks noGrp="1"/>
          </p:cNvSpPr>
          <p:nvPr>
            <p:ph type="body" sz="quarter" idx="36" hasCustomPrompt="1"/>
          </p:nvPr>
        </p:nvSpPr>
        <p:spPr bwMode="gray">
          <a:xfrm>
            <a:off x="778041" y="3129122"/>
            <a:ext cx="2743200" cy="138499"/>
          </a:xfrm>
        </p:spPr>
        <p:txBody>
          <a:bodyPr/>
          <a:lstStyle>
            <a:lvl1pPr marL="0" indent="0">
              <a:buNone/>
              <a:defRPr sz="900">
                <a:solidFill>
                  <a:schemeClr val="accent3"/>
                </a:solidFill>
              </a:defRPr>
            </a:lvl1pPr>
          </a:lstStyle>
          <a:p>
            <a:pPr lvl="0"/>
            <a:r>
              <a:rPr lang="en-US" dirty="0" smtClean="0"/>
              <a:t>Insert Name(s) Here</a:t>
            </a:r>
          </a:p>
        </p:txBody>
      </p:sp>
    </p:spTree>
    <p:extLst>
      <p:ext uri="{BB962C8B-B14F-4D97-AF65-F5344CB8AC3E}">
        <p14:creationId xmlns:p14="http://schemas.microsoft.com/office/powerpoint/2010/main" val="11277611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Title">
    <p:bg bwMode="gray">
      <p:bgPr>
        <a:solidFill>
          <a:schemeClr val="accent5"/>
        </a:solidFill>
        <a:effectLst/>
      </p:bgPr>
    </p:bg>
    <p:spTree>
      <p:nvGrpSpPr>
        <p:cNvPr id="1" name=""/>
        <p:cNvGrpSpPr/>
        <p:nvPr/>
      </p:nvGrpSpPr>
      <p:grpSpPr>
        <a:xfrm>
          <a:off x="0" y="0"/>
          <a:ext cx="0" cy="0"/>
          <a:chOff x="0" y="0"/>
          <a:chExt cx="0" cy="0"/>
        </a:xfrm>
      </p:grpSpPr>
      <p:sp>
        <p:nvSpPr>
          <p:cNvPr id="10" name="Rectangle 9"/>
          <p:cNvSpPr/>
          <p:nvPr userDrawn="1"/>
        </p:nvSpPr>
        <p:spPr bwMode="gray">
          <a:xfrm>
            <a:off x="1" y="0"/>
            <a:ext cx="6400800" cy="1065791"/>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cxnSp>
        <p:nvCxnSpPr>
          <p:cNvPr id="4" name="Straight Connector 3"/>
          <p:cNvCxnSpPr/>
          <p:nvPr userDrawn="1"/>
        </p:nvCxnSpPr>
        <p:spPr bwMode="gray">
          <a:xfrm>
            <a:off x="0" y="1065791"/>
            <a:ext cx="6400799" cy="0"/>
          </a:xfrm>
          <a:prstGeom prst="line">
            <a:avLst/>
          </a:prstGeom>
          <a:noFill/>
          <a:ln w="38100" cap="flat" cmpd="sng" algn="ctr">
            <a:solidFill>
              <a:schemeClr val="accent6"/>
            </a:solidFill>
            <a:prstDash val="solid"/>
            <a:miter lim="800000"/>
          </a:ln>
          <a:effectLst/>
        </p:spPr>
      </p:cxnSp>
      <p:sp>
        <p:nvSpPr>
          <p:cNvPr id="27" name="Text Placeholder 26"/>
          <p:cNvSpPr>
            <a:spLocks noGrp="1"/>
          </p:cNvSpPr>
          <p:nvPr>
            <p:ph type="body" sz="quarter" idx="10" hasCustomPrompt="1"/>
          </p:nvPr>
        </p:nvSpPr>
        <p:spPr bwMode="gray">
          <a:xfrm>
            <a:off x="794542" y="2141564"/>
            <a:ext cx="4379038" cy="666849"/>
          </a:xfrm>
        </p:spPr>
        <p:txBody>
          <a:bodyPr anchor="b" anchorCtr="0"/>
          <a:lstStyle>
            <a:lvl1pPr marL="0" indent="0">
              <a:lnSpc>
                <a:spcPts val="2600"/>
              </a:lnSpc>
              <a:spcBef>
                <a:spcPts val="0"/>
              </a:spcBef>
              <a:buNone/>
              <a:defRPr sz="2500" spc="50" baseline="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Presentation Title – Rockwell 25pt Regular, Title Case</a:t>
            </a:r>
          </a:p>
        </p:txBody>
      </p:sp>
      <p:sp>
        <p:nvSpPr>
          <p:cNvPr id="28" name="Text Placeholder 26"/>
          <p:cNvSpPr>
            <a:spLocks noGrp="1"/>
          </p:cNvSpPr>
          <p:nvPr>
            <p:ph type="body" sz="quarter" idx="11" hasCustomPrompt="1"/>
          </p:nvPr>
        </p:nvSpPr>
        <p:spPr bwMode="gray">
          <a:xfrm>
            <a:off x="794542" y="2924994"/>
            <a:ext cx="4379038" cy="169277"/>
          </a:xfrm>
        </p:spPr>
        <p:txBody>
          <a:bodyPr anchor="t" anchorCtr="0"/>
          <a:lstStyle>
            <a:lvl1pPr marL="0" indent="0">
              <a:lnSpc>
                <a:spcPct val="100000"/>
              </a:lnSpc>
              <a:spcBef>
                <a:spcPts val="0"/>
              </a:spcBef>
              <a:buNone/>
              <a:defRPr sz="11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Presentation Subtitle – Verdana 11pt Regular, Title Case</a:t>
            </a:r>
          </a:p>
        </p:txBody>
      </p:sp>
      <p:sp>
        <p:nvSpPr>
          <p:cNvPr id="29" name="Text Placeholder 26"/>
          <p:cNvSpPr>
            <a:spLocks noGrp="1"/>
          </p:cNvSpPr>
          <p:nvPr>
            <p:ph type="body" sz="quarter" idx="12" hasCustomPrompt="1"/>
          </p:nvPr>
        </p:nvSpPr>
        <p:spPr bwMode="gray">
          <a:xfrm>
            <a:off x="4347410" y="4263251"/>
            <a:ext cx="1786690" cy="276999"/>
          </a:xfrm>
        </p:spPr>
        <p:txBody>
          <a:bodyPr anchor="b" anchorCtr="0"/>
          <a:lstStyle>
            <a:lvl1pPr marL="0" indent="0" algn="r">
              <a:lnSpc>
                <a:spcPct val="100000"/>
              </a:lnSpc>
              <a:spcBef>
                <a:spcPts val="0"/>
              </a:spcBef>
              <a:buNone/>
              <a:defRPr sz="90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Program Name Appears Here Identically to Official Display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2205" y="297634"/>
            <a:ext cx="1170432" cy="447817"/>
          </a:xfrm>
          <a:prstGeom prst="rect">
            <a:avLst/>
          </a:prstGeom>
        </p:spPr>
      </p:pic>
    </p:spTree>
    <p:extLst>
      <p:ext uri="{BB962C8B-B14F-4D97-AF65-F5344CB8AC3E}">
        <p14:creationId xmlns:p14="http://schemas.microsoft.com/office/powerpoint/2010/main" val="44244565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Inside Cover: Bottom Slide">
    <p:spTree>
      <p:nvGrpSpPr>
        <p:cNvPr id="1" name=""/>
        <p:cNvGrpSpPr/>
        <p:nvPr/>
      </p:nvGrpSpPr>
      <p:grpSpPr>
        <a:xfrm>
          <a:off x="0" y="0"/>
          <a:ext cx="0" cy="0"/>
          <a:chOff x="0" y="0"/>
          <a:chExt cx="0" cy="0"/>
        </a:xfrm>
      </p:grpSpPr>
      <p:sp>
        <p:nvSpPr>
          <p:cNvPr id="3" name="TextBox 2"/>
          <p:cNvSpPr txBox="1"/>
          <p:nvPr userDrawn="1"/>
        </p:nvSpPr>
        <p:spPr bwMode="gray">
          <a:xfrm>
            <a:off x="0" y="4677489"/>
            <a:ext cx="2108200" cy="123111"/>
          </a:xfrm>
          <a:prstGeom prst="rect">
            <a:avLst/>
          </a:prstGeom>
          <a:noFill/>
        </p:spPr>
        <p:txBody>
          <a:bodyPr wrap="square" lIns="64008" tIns="0" rIns="0" bIns="45720" rtlCol="0" anchor="b" anchorCtr="0">
            <a:spAutoFit/>
          </a:bodyPr>
          <a:lstStyle/>
          <a:p>
            <a:pPr marL="0" marR="0" lvl="0" indent="0" algn="l" defTabSz="64008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smtClean="0">
                <a:ln>
                  <a:noFill/>
                </a:ln>
                <a:solidFill>
                  <a:schemeClr val="accent2"/>
                </a:solidFill>
                <a:effectLst/>
                <a:uLnTx/>
                <a:uFillTx/>
                <a:latin typeface="Verdana" panose="020B0604030504040204" pitchFamily="34" charset="0"/>
                <a:ea typeface="Verdana" panose="020B0604030504040204" pitchFamily="34" charset="0"/>
                <a:cs typeface="Verdana" panose="020B0604030504040204" pitchFamily="34" charset="0"/>
              </a:rPr>
              <a:t>©2015 The Advisory Board Company • </a:t>
            </a:r>
            <a:r>
              <a:rPr kumimoji="0" lang="en-US" sz="500" b="1" i="0" u="none" strike="noStrike" kern="1200" cap="none" spc="0" normalizeH="0" baseline="0" noProof="0" dirty="0" smtClean="0">
                <a:ln>
                  <a:noFill/>
                </a:ln>
                <a:solidFill>
                  <a:schemeClr val="accent2"/>
                </a:solidFill>
                <a:effectLst/>
                <a:uLnTx/>
                <a:uFillTx/>
                <a:latin typeface="Verdana" panose="020B0604030504040204" pitchFamily="34" charset="0"/>
                <a:ea typeface="Verdana" panose="020B0604030504040204" pitchFamily="34" charset="0"/>
                <a:cs typeface="Verdana" panose="020B0604030504040204" pitchFamily="34" charset="0"/>
              </a:rPr>
              <a:t>eab.com</a:t>
            </a:r>
            <a:endParaRPr kumimoji="0" lang="en-US" sz="500" b="0" i="0" u="none" strike="noStrike" kern="1200" cap="none" spc="0" normalizeH="0" baseline="0" noProof="0" dirty="0" smtClean="0">
              <a:ln>
                <a:noFill/>
              </a:ln>
              <a:solidFill>
                <a:schemeClr val="accent2"/>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4" name="TextBox 3"/>
          <p:cNvSpPr txBox="1"/>
          <p:nvPr userDrawn="1"/>
        </p:nvSpPr>
        <p:spPr bwMode="gray">
          <a:xfrm>
            <a:off x="4800738" y="18048"/>
            <a:ext cx="1618488" cy="4782552"/>
          </a:xfrm>
          <a:prstGeom prst="rect">
            <a:avLst/>
          </a:prstGeom>
          <a:noFill/>
        </p:spPr>
        <p:txBody>
          <a:bodyPr wrap="square" rtlCol="0">
            <a:noAutofit/>
          </a:bodyPr>
          <a:lstStyle/>
          <a:p>
            <a:pPr>
              <a:spcBef>
                <a:spcPts val="400"/>
              </a:spcBef>
            </a:pPr>
            <a:r>
              <a:rPr lang="en-US" sz="750" b="1" baseline="30000" dirty="0">
                <a:solidFill>
                  <a:schemeClr val="tx1"/>
                </a:solidFill>
                <a:latin typeface="+mn-lt"/>
                <a:cs typeface="Verdana" panose="020B0604030504040204" pitchFamily="34" charset="0"/>
              </a:rPr>
              <a:t>IMPORTANT: Please read the following.</a:t>
            </a:r>
          </a:p>
          <a:p>
            <a:pPr>
              <a:spcBef>
                <a:spcPts val="400"/>
              </a:spcBef>
            </a:pPr>
            <a:r>
              <a:rPr lang="en-US" sz="750" baseline="30000" dirty="0" smtClean="0">
                <a:solidFill>
                  <a:schemeClr val="tx1"/>
                </a:solidFill>
                <a:latin typeface="+mn-lt"/>
                <a:cs typeface="Verdana" panose="020B0604030504040204" pitchFamily="34" charset="0"/>
              </a:rPr>
              <a:t>The Advisory Board Company has prepared this report for the exclusive use of its members. Each member acknowledges and agrees that this report and the information contained herein (collectively, the “Report”) are confidential and proprietary to The Advisory Board Company. By accepting delivery of this Report, each member agrees to abide by the terms as stated herein, including the following:</a:t>
            </a:r>
          </a:p>
          <a:p>
            <a:pPr marL="112713" indent="-112713">
              <a:spcBef>
                <a:spcPts val="200"/>
              </a:spcBef>
            </a:pPr>
            <a:r>
              <a:rPr lang="en-US" sz="750" baseline="30000" dirty="0" smtClean="0">
                <a:solidFill>
                  <a:schemeClr val="tx1"/>
                </a:solidFill>
                <a:latin typeface="+mn-lt"/>
                <a:cs typeface="Verdana" panose="020B0604030504040204" pitchFamily="34" charset="0"/>
              </a:rPr>
              <a:t>1.</a:t>
            </a:r>
            <a:r>
              <a:rPr lang="en-US" sz="750" dirty="0" smtClean="0">
                <a:solidFill>
                  <a:schemeClr val="tx1"/>
                </a:solidFill>
                <a:latin typeface="+mn-lt"/>
                <a:cs typeface="Verdana" panose="020B0604030504040204" pitchFamily="34" charset="0"/>
              </a:rPr>
              <a:t> 	</a:t>
            </a:r>
            <a:r>
              <a:rPr lang="en-US" sz="750" baseline="30000" dirty="0" smtClean="0">
                <a:solidFill>
                  <a:schemeClr val="tx1"/>
                </a:solidFill>
                <a:latin typeface="+mn-lt"/>
                <a:cs typeface="Verdana" panose="020B0604030504040204" pitchFamily="34" charset="0"/>
              </a:rPr>
              <a:t>The Advisory Board Company owns all right, title and interest in and to this Report. Except as stated herein, no right, license, permission or interest of any kind in this Report is intended to be given, transferred to or acquired by a member. Each member is authorized to use this Report only to the extent expressly authorized herein.  </a:t>
            </a:r>
          </a:p>
          <a:p>
            <a:pPr marL="112713" indent="-112713">
              <a:spcBef>
                <a:spcPts val="200"/>
              </a:spcBef>
            </a:pPr>
            <a:r>
              <a:rPr lang="en-US" sz="750" baseline="30000" dirty="0" smtClean="0">
                <a:solidFill>
                  <a:schemeClr val="tx1"/>
                </a:solidFill>
                <a:latin typeface="+mn-lt"/>
                <a:cs typeface="Verdana" panose="020B0604030504040204" pitchFamily="34" charset="0"/>
              </a:rPr>
              <a:t>2. 	Each member shall not sell, license, or republish this Report. Each member shall not disseminate or permit the use of, and shall take reasonable precautions</a:t>
            </a:r>
            <a:br>
              <a:rPr lang="en-US" sz="750" baseline="30000" dirty="0" smtClean="0">
                <a:solidFill>
                  <a:schemeClr val="tx1"/>
                </a:solidFill>
                <a:latin typeface="+mn-lt"/>
                <a:cs typeface="Verdana" panose="020B0604030504040204" pitchFamily="34" charset="0"/>
              </a:rPr>
            </a:br>
            <a:r>
              <a:rPr lang="en-US" sz="750" baseline="30000" dirty="0" smtClean="0">
                <a:solidFill>
                  <a:schemeClr val="tx1"/>
                </a:solidFill>
                <a:latin typeface="+mn-lt"/>
                <a:cs typeface="Verdana" panose="020B0604030504040204" pitchFamily="34" charset="0"/>
              </a:rPr>
              <a:t>to prevent such dissemination or use of, this Report by (a) any of its employees and agents (except as stated below),</a:t>
            </a:r>
            <a:br>
              <a:rPr lang="en-US" sz="750" baseline="30000" dirty="0" smtClean="0">
                <a:solidFill>
                  <a:schemeClr val="tx1"/>
                </a:solidFill>
                <a:latin typeface="+mn-lt"/>
                <a:cs typeface="Verdana" panose="020B0604030504040204" pitchFamily="34" charset="0"/>
              </a:rPr>
            </a:br>
            <a:r>
              <a:rPr lang="en-US" sz="750" baseline="30000" dirty="0" smtClean="0">
                <a:solidFill>
                  <a:schemeClr val="tx1"/>
                </a:solidFill>
                <a:latin typeface="+mn-lt"/>
                <a:cs typeface="Verdana" panose="020B0604030504040204" pitchFamily="34" charset="0"/>
              </a:rPr>
              <a:t>or (b) any third party.</a:t>
            </a:r>
          </a:p>
          <a:p>
            <a:pPr marL="112713" indent="-112713">
              <a:spcBef>
                <a:spcPts val="200"/>
              </a:spcBef>
            </a:pPr>
            <a:r>
              <a:rPr lang="en-US" sz="750" baseline="30000" dirty="0" smtClean="0">
                <a:solidFill>
                  <a:schemeClr val="tx1"/>
                </a:solidFill>
                <a:latin typeface="+mn-lt"/>
                <a:cs typeface="Verdana" panose="020B0604030504040204" pitchFamily="34" charset="0"/>
              </a:rPr>
              <a:t>3. 	Each member may make this Report available solely to those of its employees and agents who (a) are registered for the workshop or membership program</a:t>
            </a:r>
            <a:br>
              <a:rPr lang="en-US" sz="750" baseline="30000" dirty="0" smtClean="0">
                <a:solidFill>
                  <a:schemeClr val="tx1"/>
                </a:solidFill>
                <a:latin typeface="+mn-lt"/>
                <a:cs typeface="Verdana" panose="020B0604030504040204" pitchFamily="34" charset="0"/>
              </a:rPr>
            </a:br>
            <a:r>
              <a:rPr lang="en-US" sz="750" baseline="30000" dirty="0" smtClean="0">
                <a:solidFill>
                  <a:schemeClr val="tx1"/>
                </a:solidFill>
                <a:latin typeface="+mn-lt"/>
                <a:cs typeface="Verdana" panose="020B0604030504040204" pitchFamily="34" charset="0"/>
              </a:rPr>
              <a:t>of which this Report is a part, (b) require access to this Report in order to learn from the information described herein, and (c) agree not to disclose this Report to other employees or agents or any third party. Each member shall use,</a:t>
            </a:r>
            <a:br>
              <a:rPr lang="en-US" sz="750" baseline="30000" dirty="0" smtClean="0">
                <a:solidFill>
                  <a:schemeClr val="tx1"/>
                </a:solidFill>
                <a:latin typeface="+mn-lt"/>
                <a:cs typeface="Verdana" panose="020B0604030504040204" pitchFamily="34" charset="0"/>
              </a:rPr>
            </a:br>
            <a:r>
              <a:rPr lang="en-US" sz="750" baseline="30000" dirty="0" smtClean="0">
                <a:solidFill>
                  <a:schemeClr val="tx1"/>
                </a:solidFill>
                <a:latin typeface="+mn-lt"/>
                <a:cs typeface="Verdana" panose="020B0604030504040204" pitchFamily="34" charset="0"/>
              </a:rPr>
              <a:t>and shall ensure that its employees and agents use, this </a:t>
            </a:r>
            <a:r>
              <a:rPr lang="en-US" sz="750" spc="-10" baseline="30000" dirty="0" smtClean="0">
                <a:solidFill>
                  <a:schemeClr val="tx1"/>
                </a:solidFill>
                <a:latin typeface="+mn-lt"/>
                <a:cs typeface="Verdana" panose="020B0604030504040204" pitchFamily="34" charset="0"/>
              </a:rPr>
              <a:t>Report for its internal use only. Each member may make a limited number of copies, solely </a:t>
            </a:r>
            <a:r>
              <a:rPr lang="en-US" sz="750" baseline="30000" dirty="0" smtClean="0">
                <a:solidFill>
                  <a:schemeClr val="tx1"/>
                </a:solidFill>
                <a:latin typeface="+mn-lt"/>
                <a:cs typeface="Verdana" panose="020B0604030504040204" pitchFamily="34" charset="0"/>
              </a:rPr>
              <a:t>as adequate for use by its employees</a:t>
            </a:r>
            <a:br>
              <a:rPr lang="en-US" sz="750" baseline="30000" dirty="0" smtClean="0">
                <a:solidFill>
                  <a:schemeClr val="tx1"/>
                </a:solidFill>
                <a:latin typeface="+mn-lt"/>
                <a:cs typeface="Verdana" panose="020B0604030504040204" pitchFamily="34" charset="0"/>
              </a:rPr>
            </a:br>
            <a:r>
              <a:rPr lang="en-US" sz="750" baseline="30000" dirty="0" smtClean="0">
                <a:solidFill>
                  <a:schemeClr val="tx1"/>
                </a:solidFill>
                <a:latin typeface="+mn-lt"/>
                <a:cs typeface="Verdana" panose="020B0604030504040204" pitchFamily="34" charset="0"/>
              </a:rPr>
              <a:t>and agents in accordance with the</a:t>
            </a:r>
            <a:br>
              <a:rPr lang="en-US" sz="750" baseline="30000" dirty="0" smtClean="0">
                <a:solidFill>
                  <a:schemeClr val="tx1"/>
                </a:solidFill>
                <a:latin typeface="+mn-lt"/>
                <a:cs typeface="Verdana" panose="020B0604030504040204" pitchFamily="34" charset="0"/>
              </a:rPr>
            </a:br>
            <a:r>
              <a:rPr lang="en-US" sz="750" baseline="30000" dirty="0" smtClean="0">
                <a:solidFill>
                  <a:schemeClr val="tx1"/>
                </a:solidFill>
                <a:latin typeface="+mn-lt"/>
                <a:cs typeface="Verdana" panose="020B0604030504040204" pitchFamily="34" charset="0"/>
              </a:rPr>
              <a:t>terms herein. </a:t>
            </a:r>
          </a:p>
          <a:p>
            <a:pPr marL="112713" indent="-112713">
              <a:spcBef>
                <a:spcPts val="200"/>
              </a:spcBef>
            </a:pPr>
            <a:r>
              <a:rPr lang="en-US" sz="750" baseline="30000" dirty="0" smtClean="0">
                <a:solidFill>
                  <a:schemeClr val="tx1"/>
                </a:solidFill>
                <a:latin typeface="+mn-lt"/>
                <a:cs typeface="Verdana" panose="020B0604030504040204" pitchFamily="34" charset="0"/>
              </a:rPr>
              <a:t>4. 	Each member shall not remove from</a:t>
            </a:r>
            <a:br>
              <a:rPr lang="en-US" sz="750" baseline="30000" dirty="0" smtClean="0">
                <a:solidFill>
                  <a:schemeClr val="tx1"/>
                </a:solidFill>
                <a:latin typeface="+mn-lt"/>
                <a:cs typeface="Verdana" panose="020B0604030504040204" pitchFamily="34" charset="0"/>
              </a:rPr>
            </a:br>
            <a:r>
              <a:rPr lang="en-US" sz="750" baseline="30000" dirty="0" smtClean="0">
                <a:solidFill>
                  <a:schemeClr val="tx1"/>
                </a:solidFill>
                <a:latin typeface="+mn-lt"/>
                <a:cs typeface="Verdana" panose="020B0604030504040204" pitchFamily="34" charset="0"/>
              </a:rPr>
              <a:t>this Report any confidential markings, copyright notices, and other similar indicia herein.</a:t>
            </a:r>
          </a:p>
          <a:p>
            <a:pPr marL="112713" indent="-112713">
              <a:spcBef>
                <a:spcPts val="200"/>
              </a:spcBef>
            </a:pPr>
            <a:r>
              <a:rPr lang="en-US" sz="750" baseline="30000" dirty="0" smtClean="0">
                <a:solidFill>
                  <a:schemeClr val="tx1"/>
                </a:solidFill>
                <a:latin typeface="+mn-lt"/>
                <a:cs typeface="Verdana" panose="020B0604030504040204" pitchFamily="34" charset="0"/>
              </a:rPr>
              <a:t>5. 	Each member is responsible for any breach of its obligations as stated herein by any of its employees or agents. </a:t>
            </a:r>
          </a:p>
          <a:p>
            <a:pPr marL="112713" indent="-112713">
              <a:spcBef>
                <a:spcPts val="200"/>
              </a:spcBef>
            </a:pPr>
            <a:r>
              <a:rPr lang="en-US" sz="750" baseline="30000" dirty="0" smtClean="0">
                <a:solidFill>
                  <a:schemeClr val="tx1"/>
                </a:solidFill>
                <a:latin typeface="+mn-lt"/>
                <a:cs typeface="Verdana" panose="020B0604030504040204" pitchFamily="34" charset="0"/>
              </a:rPr>
              <a:t>6. 	If a member is unwilling to abide by any of the foregoing obligations, then such member shall promptly return this Report and all copies thereof to The Advisory Board Company. </a:t>
            </a:r>
            <a:endParaRPr lang="en-US" sz="750" baseline="30000" dirty="0">
              <a:solidFill>
                <a:schemeClr val="tx1"/>
              </a:solidFill>
              <a:latin typeface="+mn-lt"/>
              <a:cs typeface="Verdana" panose="020B0604030504040204" pitchFamily="34" charset="0"/>
            </a:endParaRPr>
          </a:p>
        </p:txBody>
      </p:sp>
      <p:cxnSp>
        <p:nvCxnSpPr>
          <p:cNvPr id="5" name="Straight Connector 4"/>
          <p:cNvCxnSpPr/>
          <p:nvPr userDrawn="1"/>
        </p:nvCxnSpPr>
        <p:spPr bwMode="gray">
          <a:xfrm>
            <a:off x="4790690" y="0"/>
            <a:ext cx="0" cy="4608821"/>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89471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Back Cover: Top Slide">
    <p:bg bwMode="gray">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298888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Back Cover: Bottom Slide">
    <p:spTree>
      <p:nvGrpSpPr>
        <p:cNvPr id="1" name=""/>
        <p:cNvGrpSpPr/>
        <p:nvPr/>
      </p:nvGrpSpPr>
      <p:grpSpPr>
        <a:xfrm>
          <a:off x="0" y="0"/>
          <a:ext cx="0" cy="0"/>
          <a:chOff x="0" y="0"/>
          <a:chExt cx="0" cy="0"/>
        </a:xfrm>
      </p:grpSpPr>
      <p:cxnSp>
        <p:nvCxnSpPr>
          <p:cNvPr id="6" name="Straight Connector 5"/>
          <p:cNvCxnSpPr/>
          <p:nvPr userDrawn="1"/>
        </p:nvCxnSpPr>
        <p:spPr bwMode="gray">
          <a:xfrm>
            <a:off x="1578208" y="4073222"/>
            <a:ext cx="0" cy="463898"/>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bwMode="gray">
          <a:xfrm>
            <a:off x="1674378" y="4121681"/>
            <a:ext cx="1375694" cy="130805"/>
          </a:xfrm>
          <a:prstGeom prst="rect">
            <a:avLst/>
          </a:prstGeom>
          <a:noFill/>
        </p:spPr>
        <p:txBody>
          <a:bodyPr wrap="square" lIns="0" tIns="0" rIns="0" bIns="0" rtlCol="0">
            <a:spAutoFit/>
          </a:bodyPr>
          <a:lstStyle/>
          <a:p>
            <a:pPr>
              <a:spcBef>
                <a:spcPts val="500"/>
              </a:spcBef>
            </a:pPr>
            <a:r>
              <a:rPr lang="en-US" sz="850" dirty="0" smtClean="0">
                <a:solidFill>
                  <a:schemeClr val="tx1"/>
                </a:solidFill>
                <a:latin typeface="+mj-lt"/>
              </a:rPr>
              <a:t>Education Advisory Board</a:t>
            </a:r>
          </a:p>
        </p:txBody>
      </p:sp>
      <p:sp>
        <p:nvSpPr>
          <p:cNvPr id="8" name="TextBox 7"/>
          <p:cNvSpPr txBox="1"/>
          <p:nvPr userDrawn="1"/>
        </p:nvSpPr>
        <p:spPr bwMode="gray">
          <a:xfrm>
            <a:off x="1674378" y="4275782"/>
            <a:ext cx="1949434" cy="212879"/>
          </a:xfrm>
          <a:prstGeom prst="rect">
            <a:avLst/>
          </a:prstGeom>
          <a:noFill/>
        </p:spPr>
        <p:txBody>
          <a:bodyPr wrap="square" lIns="0" tIns="0" rIns="0" bIns="0" rtlCol="0">
            <a:spAutoFit/>
          </a:bodyPr>
          <a:lstStyle/>
          <a:p>
            <a:pPr>
              <a:spcBef>
                <a:spcPts val="100"/>
              </a:spcBef>
            </a:pPr>
            <a:r>
              <a:rPr lang="en-US" sz="650" dirty="0" smtClean="0">
                <a:solidFill>
                  <a:schemeClr val="tx1"/>
                </a:solidFill>
                <a:latin typeface="+mj-lt"/>
              </a:rPr>
              <a:t>2445 M Street NW, Washington DC 20037</a:t>
            </a:r>
          </a:p>
          <a:p>
            <a:pPr>
              <a:spcBef>
                <a:spcPts val="100"/>
              </a:spcBef>
            </a:pPr>
            <a:r>
              <a:rPr lang="en-US" sz="650" b="1" dirty="0" smtClean="0">
                <a:solidFill>
                  <a:schemeClr val="tx1"/>
                </a:solidFill>
                <a:latin typeface="+mj-lt"/>
              </a:rPr>
              <a:t>P</a:t>
            </a:r>
            <a:r>
              <a:rPr lang="en-US" sz="650" b="0" dirty="0" smtClean="0">
                <a:solidFill>
                  <a:schemeClr val="tx1"/>
                </a:solidFill>
                <a:latin typeface="+mj-lt"/>
              </a:rPr>
              <a:t> 202.266.6400 | </a:t>
            </a:r>
            <a:r>
              <a:rPr lang="en-US" sz="650" b="1" dirty="0" smtClean="0">
                <a:solidFill>
                  <a:schemeClr val="tx1"/>
                </a:solidFill>
                <a:latin typeface="+mj-lt"/>
              </a:rPr>
              <a:t>F</a:t>
            </a:r>
            <a:r>
              <a:rPr lang="en-US" sz="650" b="0" dirty="0" smtClean="0">
                <a:solidFill>
                  <a:schemeClr val="tx1"/>
                </a:solidFill>
                <a:latin typeface="+mj-lt"/>
              </a:rPr>
              <a:t> 202.266.5700 </a:t>
            </a:r>
            <a:r>
              <a:rPr lang="en-US" sz="650" dirty="0" smtClean="0">
                <a:solidFill>
                  <a:schemeClr val="tx1"/>
                </a:solidFill>
                <a:latin typeface="+mj-lt"/>
              </a:rPr>
              <a:t>| </a:t>
            </a:r>
            <a:r>
              <a:rPr lang="en-US" sz="650" dirty="0" smtClean="0">
                <a:solidFill>
                  <a:schemeClr val="accent6"/>
                </a:solidFill>
                <a:latin typeface="+mj-lt"/>
              </a:rPr>
              <a:t>eab.com</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5044" y="4071810"/>
            <a:ext cx="1216152" cy="465310"/>
          </a:xfrm>
          <a:prstGeom prst="rect">
            <a:avLst/>
          </a:prstGeom>
        </p:spPr>
      </p:pic>
    </p:spTree>
    <p:extLst>
      <p:ext uri="{BB962C8B-B14F-4D97-AF65-F5344CB8AC3E}">
        <p14:creationId xmlns:p14="http://schemas.microsoft.com/office/powerpoint/2010/main" val="37048440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oad Map 3">
    <p:bg bwMode="gray">
      <p:bgPr>
        <a:solidFill>
          <a:schemeClr val="accent5"/>
        </a:solidFill>
        <a:effectLst/>
      </p:bgPr>
    </p:bg>
    <p:spTree>
      <p:nvGrpSpPr>
        <p:cNvPr id="1" name=""/>
        <p:cNvGrpSpPr/>
        <p:nvPr/>
      </p:nvGrpSpPr>
      <p:grpSpPr>
        <a:xfrm>
          <a:off x="0" y="0"/>
          <a:ext cx="0" cy="0"/>
          <a:chOff x="0" y="0"/>
          <a:chExt cx="0" cy="0"/>
        </a:xfrm>
      </p:grpSpPr>
      <p:sp>
        <p:nvSpPr>
          <p:cNvPr id="11" name="Round Same Side Corner Rectangle 10"/>
          <p:cNvSpPr/>
          <p:nvPr userDrawn="1"/>
        </p:nvSpPr>
        <p:spPr bwMode="gray">
          <a:xfrm rot="10800000">
            <a:off x="5015828" y="2626"/>
            <a:ext cx="843487" cy="296918"/>
          </a:xfrm>
          <a:prstGeom prst="round2SameRect">
            <a:avLst>
              <a:gd name="adj1" fmla="val 27409"/>
              <a:gd name="adj2" fmla="val 0"/>
            </a:avLst>
          </a:prstGeom>
          <a:solidFill>
            <a:schemeClr val="tx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2" name="TextBox 11"/>
          <p:cNvSpPr txBox="1"/>
          <p:nvPr userDrawn="1"/>
        </p:nvSpPr>
        <p:spPr bwMode="gray">
          <a:xfrm>
            <a:off x="5015829" y="92575"/>
            <a:ext cx="843487" cy="138499"/>
          </a:xfrm>
          <a:prstGeom prst="rect">
            <a:avLst/>
          </a:prstGeom>
          <a:noFill/>
        </p:spPr>
        <p:txBody>
          <a:bodyPr wrap="square" lIns="0" tIns="0" rIns="0" bIns="0" rtlCol="0">
            <a:spAutoFit/>
          </a:bodyPr>
          <a:lstStyle/>
          <a:p>
            <a:pPr algn="ctr">
              <a:spcBef>
                <a:spcPts val="500"/>
              </a:spcBef>
            </a:pPr>
            <a:r>
              <a:rPr lang="en-US" sz="900" dirty="0" smtClean="0">
                <a:solidFill>
                  <a:schemeClr val="bg1"/>
                </a:solidFill>
                <a:latin typeface="+mj-lt"/>
              </a:rPr>
              <a:t>ROAD MAP</a:t>
            </a:r>
          </a:p>
        </p:txBody>
      </p:sp>
      <p:cxnSp>
        <p:nvCxnSpPr>
          <p:cNvPr id="13" name="Straight Connector 12"/>
          <p:cNvCxnSpPr/>
          <p:nvPr userDrawn="1"/>
        </p:nvCxnSpPr>
        <p:spPr bwMode="gray">
          <a:xfrm>
            <a:off x="863781" y="3486809"/>
            <a:ext cx="4673238" cy="0"/>
          </a:xfrm>
          <a:prstGeom prst="line">
            <a:avLst/>
          </a:prstGeom>
          <a:noFill/>
          <a:ln w="6350" cap="flat" cmpd="sng" algn="ctr">
            <a:solidFill>
              <a:schemeClr val="bg1"/>
            </a:solidFill>
            <a:prstDash val="solid"/>
            <a:miter lim="800000"/>
          </a:ln>
          <a:effectLst/>
        </p:spPr>
      </p:cxnSp>
      <p:grpSp>
        <p:nvGrpSpPr>
          <p:cNvPr id="28" name="Group 27"/>
          <p:cNvGrpSpPr/>
          <p:nvPr userDrawn="1"/>
        </p:nvGrpSpPr>
        <p:grpSpPr bwMode="gray">
          <a:xfrm>
            <a:off x="865779" y="1438837"/>
            <a:ext cx="264475" cy="276999"/>
            <a:chOff x="865779" y="1438837"/>
            <a:chExt cx="264475" cy="276999"/>
          </a:xfrm>
        </p:grpSpPr>
        <p:sp>
          <p:nvSpPr>
            <p:cNvPr id="7" name="Oval 6"/>
            <p:cNvSpPr/>
            <p:nvPr userDrawn="1"/>
          </p:nvSpPr>
          <p:spPr bwMode="gray">
            <a:xfrm>
              <a:off x="865779" y="1445099"/>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4" name="Text Placeholder 11"/>
            <p:cNvSpPr txBox="1">
              <a:spLocks/>
            </p:cNvSpPr>
            <p:nvPr userDrawn="1"/>
          </p:nvSpPr>
          <p:spPr bwMode="gray">
            <a:xfrm>
              <a:off x="899086" y="1438837"/>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1</a:t>
              </a:r>
              <a:endParaRPr lang="en-US" sz="1800" dirty="0">
                <a:solidFill>
                  <a:schemeClr val="bg1"/>
                </a:solidFill>
                <a:latin typeface="+mj-lt"/>
              </a:endParaRPr>
            </a:p>
          </p:txBody>
        </p:sp>
      </p:grpSp>
      <p:grpSp>
        <p:nvGrpSpPr>
          <p:cNvPr id="27" name="Group 26"/>
          <p:cNvGrpSpPr/>
          <p:nvPr userDrawn="1"/>
        </p:nvGrpSpPr>
        <p:grpSpPr bwMode="gray">
          <a:xfrm>
            <a:off x="865779" y="2164620"/>
            <a:ext cx="264475" cy="276999"/>
            <a:chOff x="865779" y="1949020"/>
            <a:chExt cx="264475" cy="276999"/>
          </a:xfrm>
        </p:grpSpPr>
        <p:sp>
          <p:nvSpPr>
            <p:cNvPr id="8" name="Oval 7"/>
            <p:cNvSpPr/>
            <p:nvPr userDrawn="1"/>
          </p:nvSpPr>
          <p:spPr bwMode="gray">
            <a:xfrm>
              <a:off x="865779" y="1955283"/>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5" name="Text Placeholder 11"/>
            <p:cNvSpPr txBox="1">
              <a:spLocks/>
            </p:cNvSpPr>
            <p:nvPr userDrawn="1"/>
          </p:nvSpPr>
          <p:spPr bwMode="gray">
            <a:xfrm>
              <a:off x="899086" y="1949020"/>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2</a:t>
              </a:r>
              <a:endParaRPr lang="en-US" sz="1800" dirty="0">
                <a:solidFill>
                  <a:schemeClr val="bg1"/>
                </a:solidFill>
                <a:latin typeface="+mj-lt"/>
              </a:endParaRPr>
            </a:p>
          </p:txBody>
        </p:sp>
      </p:grpSp>
      <p:grpSp>
        <p:nvGrpSpPr>
          <p:cNvPr id="26" name="Group 25"/>
          <p:cNvGrpSpPr/>
          <p:nvPr userDrawn="1"/>
        </p:nvGrpSpPr>
        <p:grpSpPr bwMode="gray">
          <a:xfrm>
            <a:off x="865779" y="2890402"/>
            <a:ext cx="264475" cy="276999"/>
            <a:chOff x="865779" y="2421079"/>
            <a:chExt cx="264475" cy="276999"/>
          </a:xfrm>
        </p:grpSpPr>
        <p:sp>
          <p:nvSpPr>
            <p:cNvPr id="9" name="Oval 8"/>
            <p:cNvSpPr/>
            <p:nvPr userDrawn="1"/>
          </p:nvSpPr>
          <p:spPr bwMode="gray">
            <a:xfrm>
              <a:off x="865779" y="2427342"/>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6" name="Text Placeholder 11"/>
            <p:cNvSpPr txBox="1">
              <a:spLocks/>
            </p:cNvSpPr>
            <p:nvPr userDrawn="1"/>
          </p:nvSpPr>
          <p:spPr bwMode="gray">
            <a:xfrm>
              <a:off x="899086" y="2421079"/>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3</a:t>
              </a:r>
              <a:endParaRPr lang="en-US" sz="1800" dirty="0">
                <a:solidFill>
                  <a:schemeClr val="bg1"/>
                </a:solidFill>
                <a:latin typeface="+mj-lt"/>
              </a:endParaRPr>
            </a:p>
          </p:txBody>
        </p:sp>
      </p:grpSp>
      <p:sp>
        <p:nvSpPr>
          <p:cNvPr id="21" name="Text Placeholder 20"/>
          <p:cNvSpPr>
            <a:spLocks noGrp="1"/>
          </p:cNvSpPr>
          <p:nvPr>
            <p:ph type="body" sz="quarter" idx="10" hasCustomPrompt="1"/>
          </p:nvPr>
        </p:nvSpPr>
        <p:spPr bwMode="gray">
          <a:xfrm>
            <a:off x="1363152" y="2226404"/>
            <a:ext cx="3749040" cy="138499"/>
          </a:xfrm>
        </p:spPr>
        <p:txBody>
          <a:bodyPr anchor="ctr" anchorCtr="0"/>
          <a:lstStyle>
            <a:lvl1pPr marL="0" indent="0">
              <a:spcBef>
                <a:spcPts val="0"/>
              </a:spcBef>
              <a:buNone/>
              <a:defRPr>
                <a:solidFill>
                  <a:schemeClr val="accent1"/>
                </a:solidFill>
              </a:defRPr>
            </a:lvl1pPr>
            <a:lvl2pPr marL="114300" indent="0">
              <a:buNone/>
              <a:defRPr>
                <a:solidFill>
                  <a:schemeClr val="bg1"/>
                </a:solidFill>
              </a:defRPr>
            </a:lvl2pPr>
            <a:lvl3pPr marL="228600" indent="0">
              <a:buNone/>
              <a:defRPr>
                <a:solidFill>
                  <a:schemeClr val="bg1"/>
                </a:solidFill>
              </a:defRPr>
            </a:lvl3pPr>
            <a:lvl4pPr marL="342900" indent="0">
              <a:buNone/>
              <a:defRPr>
                <a:solidFill>
                  <a:schemeClr val="bg1"/>
                </a:solidFill>
              </a:defRPr>
            </a:lvl4pPr>
            <a:lvl5pPr marL="457200" indent="0">
              <a:buNone/>
              <a:defRPr>
                <a:solidFill>
                  <a:schemeClr val="bg1"/>
                </a:solidFill>
              </a:defRPr>
            </a:lvl5pPr>
          </a:lstStyle>
          <a:p>
            <a:pPr lvl="0"/>
            <a:r>
              <a:rPr lang="en-US" dirty="0" smtClean="0"/>
              <a:t>Section Title – Verdana 9pt Regular, Accent 1, Title Case</a:t>
            </a:r>
          </a:p>
        </p:txBody>
      </p:sp>
      <p:sp>
        <p:nvSpPr>
          <p:cNvPr id="23" name="Text Placeholder 22"/>
          <p:cNvSpPr>
            <a:spLocks noGrp="1"/>
          </p:cNvSpPr>
          <p:nvPr>
            <p:ph type="body" sz="quarter" idx="11" hasCustomPrompt="1"/>
          </p:nvPr>
        </p:nvSpPr>
        <p:spPr bwMode="gray">
          <a:xfrm>
            <a:off x="1363152" y="1469614"/>
            <a:ext cx="3749040" cy="215444"/>
          </a:xfrm>
        </p:spPr>
        <p:txBody>
          <a:bodyPr anchor="ctr" anchorCtr="0"/>
          <a:lstStyle>
            <a:lvl1pPr marL="0" indent="0">
              <a:spcBef>
                <a:spcPts val="0"/>
              </a:spcBef>
              <a:buNone/>
              <a:defRPr sz="1400" spc="0" baseline="0">
                <a:solidFill>
                  <a:schemeClr val="bg1"/>
                </a:solidFill>
                <a:latin typeface="+mj-lt"/>
              </a:defRPr>
            </a:lvl1pPr>
          </a:lstStyle>
          <a:p>
            <a:pPr lvl="0"/>
            <a:r>
              <a:rPr lang="en-US" sz="1400" dirty="0" smtClean="0">
                <a:latin typeface="+mj-lt"/>
              </a:rPr>
              <a:t>Section Title – Rockwell 14pt, Title Case</a:t>
            </a:r>
          </a:p>
        </p:txBody>
      </p:sp>
      <p:sp>
        <p:nvSpPr>
          <p:cNvPr id="25" name="Text Placeholder 24"/>
          <p:cNvSpPr>
            <a:spLocks noGrp="1"/>
          </p:cNvSpPr>
          <p:nvPr>
            <p:ph type="body" sz="quarter" idx="12" hasCustomPrompt="1"/>
          </p:nvPr>
        </p:nvSpPr>
        <p:spPr bwMode="gray">
          <a:xfrm>
            <a:off x="1363152" y="2959652"/>
            <a:ext cx="3749040" cy="138499"/>
          </a:xfrm>
        </p:spPr>
        <p:txBody>
          <a:bodyPr anchor="ctr" anchorCtr="0"/>
          <a:lstStyle>
            <a:lvl1pPr marL="0" indent="0">
              <a:spcBef>
                <a:spcPts val="0"/>
              </a:spcBef>
              <a:buNone/>
              <a:defRPr>
                <a:solidFill>
                  <a:schemeClr val="accent1"/>
                </a:solidFill>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smtClean="0"/>
              <a:t>Section Title – Verdana 9pt Regular, Accent 1, Title Case</a:t>
            </a:r>
          </a:p>
        </p:txBody>
      </p:sp>
      <p:sp>
        <p:nvSpPr>
          <p:cNvPr id="31" name="TextBox 30"/>
          <p:cNvSpPr txBox="1"/>
          <p:nvPr userDrawn="1"/>
        </p:nvSpPr>
        <p:spPr bwMode="gray">
          <a:xfrm>
            <a:off x="6050756" y="0"/>
            <a:ext cx="298989" cy="136961"/>
          </a:xfrm>
          <a:prstGeom prst="rect">
            <a:avLst/>
          </a:prstGeom>
          <a:noFill/>
        </p:spPr>
        <p:txBody>
          <a:bodyPr wrap="square" lIns="0" tIns="36576" rIns="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smtClean="0">
              <a:solidFill>
                <a:schemeClr val="bg1"/>
              </a:solidFill>
              <a:latin typeface="+mj-lt"/>
            </a:endParaRPr>
          </a:p>
        </p:txBody>
      </p:sp>
    </p:spTree>
    <p:extLst>
      <p:ext uri="{BB962C8B-B14F-4D97-AF65-F5344CB8AC3E}">
        <p14:creationId xmlns:p14="http://schemas.microsoft.com/office/powerpoint/2010/main" val="27095610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oad Map 4">
    <p:bg bwMode="gray">
      <p:bgPr>
        <a:solidFill>
          <a:schemeClr val="accent5"/>
        </a:solidFill>
        <a:effectLst/>
      </p:bgPr>
    </p:bg>
    <p:spTree>
      <p:nvGrpSpPr>
        <p:cNvPr id="1" name=""/>
        <p:cNvGrpSpPr/>
        <p:nvPr/>
      </p:nvGrpSpPr>
      <p:grpSpPr>
        <a:xfrm>
          <a:off x="0" y="0"/>
          <a:ext cx="0" cy="0"/>
          <a:chOff x="0" y="0"/>
          <a:chExt cx="0" cy="0"/>
        </a:xfrm>
      </p:grpSpPr>
      <p:sp>
        <p:nvSpPr>
          <p:cNvPr id="11" name="Round Same Side Corner Rectangle 10"/>
          <p:cNvSpPr/>
          <p:nvPr userDrawn="1"/>
        </p:nvSpPr>
        <p:spPr bwMode="gray">
          <a:xfrm rot="10800000">
            <a:off x="5015828" y="2626"/>
            <a:ext cx="843487" cy="296918"/>
          </a:xfrm>
          <a:prstGeom prst="round2SameRect">
            <a:avLst>
              <a:gd name="adj1" fmla="val 27409"/>
              <a:gd name="adj2" fmla="val 0"/>
            </a:avLst>
          </a:prstGeom>
          <a:solidFill>
            <a:schemeClr val="tx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2" name="TextBox 11"/>
          <p:cNvSpPr txBox="1"/>
          <p:nvPr userDrawn="1"/>
        </p:nvSpPr>
        <p:spPr bwMode="gray">
          <a:xfrm>
            <a:off x="5015829" y="92575"/>
            <a:ext cx="843487" cy="138499"/>
          </a:xfrm>
          <a:prstGeom prst="rect">
            <a:avLst/>
          </a:prstGeom>
          <a:noFill/>
        </p:spPr>
        <p:txBody>
          <a:bodyPr wrap="square" lIns="0" tIns="0" rIns="0" bIns="0" rtlCol="0">
            <a:spAutoFit/>
          </a:bodyPr>
          <a:lstStyle/>
          <a:p>
            <a:pPr algn="ctr">
              <a:spcBef>
                <a:spcPts val="500"/>
              </a:spcBef>
            </a:pPr>
            <a:r>
              <a:rPr lang="en-US" sz="900" dirty="0" smtClean="0">
                <a:solidFill>
                  <a:schemeClr val="bg1"/>
                </a:solidFill>
                <a:latin typeface="+mj-lt"/>
              </a:rPr>
              <a:t>ROAD MAP</a:t>
            </a:r>
          </a:p>
        </p:txBody>
      </p:sp>
      <p:cxnSp>
        <p:nvCxnSpPr>
          <p:cNvPr id="13" name="Straight Connector 12"/>
          <p:cNvCxnSpPr/>
          <p:nvPr userDrawn="1"/>
        </p:nvCxnSpPr>
        <p:spPr bwMode="gray">
          <a:xfrm>
            <a:off x="863781" y="3486809"/>
            <a:ext cx="4673238" cy="0"/>
          </a:xfrm>
          <a:prstGeom prst="line">
            <a:avLst/>
          </a:prstGeom>
          <a:noFill/>
          <a:ln w="6350" cap="flat" cmpd="sng" algn="ctr">
            <a:solidFill>
              <a:schemeClr val="bg1"/>
            </a:solidFill>
            <a:prstDash val="solid"/>
            <a:miter lim="800000"/>
          </a:ln>
          <a:effectLst/>
        </p:spPr>
      </p:cxnSp>
      <p:grpSp>
        <p:nvGrpSpPr>
          <p:cNvPr id="5" name="Group 4"/>
          <p:cNvGrpSpPr/>
          <p:nvPr userDrawn="1"/>
        </p:nvGrpSpPr>
        <p:grpSpPr bwMode="gray">
          <a:xfrm>
            <a:off x="865779" y="1438837"/>
            <a:ext cx="264475" cy="276999"/>
            <a:chOff x="865779" y="1438837"/>
            <a:chExt cx="264475" cy="276999"/>
          </a:xfrm>
        </p:grpSpPr>
        <p:sp>
          <p:nvSpPr>
            <p:cNvPr id="7" name="Oval 6"/>
            <p:cNvSpPr/>
            <p:nvPr userDrawn="1"/>
          </p:nvSpPr>
          <p:spPr bwMode="gray">
            <a:xfrm>
              <a:off x="865779" y="1445099"/>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4" name="Text Placeholder 11"/>
            <p:cNvSpPr txBox="1">
              <a:spLocks/>
            </p:cNvSpPr>
            <p:nvPr userDrawn="1"/>
          </p:nvSpPr>
          <p:spPr bwMode="gray">
            <a:xfrm>
              <a:off x="899086" y="1438837"/>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1</a:t>
              </a:r>
              <a:endParaRPr lang="en-US" sz="1800" dirty="0">
                <a:solidFill>
                  <a:schemeClr val="bg1"/>
                </a:solidFill>
                <a:latin typeface="+mj-lt"/>
              </a:endParaRPr>
            </a:p>
          </p:txBody>
        </p:sp>
      </p:grpSp>
      <p:grpSp>
        <p:nvGrpSpPr>
          <p:cNvPr id="2" name="Group 1"/>
          <p:cNvGrpSpPr/>
          <p:nvPr userDrawn="1"/>
        </p:nvGrpSpPr>
        <p:grpSpPr bwMode="gray">
          <a:xfrm>
            <a:off x="865779" y="1949020"/>
            <a:ext cx="264475" cy="276999"/>
            <a:chOff x="865779" y="1949020"/>
            <a:chExt cx="264475" cy="276999"/>
          </a:xfrm>
        </p:grpSpPr>
        <p:sp>
          <p:nvSpPr>
            <p:cNvPr id="8" name="Oval 7"/>
            <p:cNvSpPr/>
            <p:nvPr userDrawn="1"/>
          </p:nvSpPr>
          <p:spPr bwMode="gray">
            <a:xfrm>
              <a:off x="865779" y="1955283"/>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5" name="Text Placeholder 11"/>
            <p:cNvSpPr txBox="1">
              <a:spLocks/>
            </p:cNvSpPr>
            <p:nvPr userDrawn="1"/>
          </p:nvSpPr>
          <p:spPr bwMode="gray">
            <a:xfrm>
              <a:off x="899086" y="1949020"/>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2</a:t>
              </a:r>
              <a:endParaRPr lang="en-US" sz="1800" dirty="0">
                <a:solidFill>
                  <a:schemeClr val="bg1"/>
                </a:solidFill>
                <a:latin typeface="+mj-lt"/>
              </a:endParaRPr>
            </a:p>
          </p:txBody>
        </p:sp>
      </p:grpSp>
      <p:grpSp>
        <p:nvGrpSpPr>
          <p:cNvPr id="3" name="Group 2"/>
          <p:cNvGrpSpPr/>
          <p:nvPr userDrawn="1"/>
        </p:nvGrpSpPr>
        <p:grpSpPr bwMode="gray">
          <a:xfrm>
            <a:off x="865779" y="2421079"/>
            <a:ext cx="264475" cy="276999"/>
            <a:chOff x="865779" y="2421079"/>
            <a:chExt cx="264475" cy="276999"/>
          </a:xfrm>
        </p:grpSpPr>
        <p:sp>
          <p:nvSpPr>
            <p:cNvPr id="9" name="Oval 8"/>
            <p:cNvSpPr/>
            <p:nvPr userDrawn="1"/>
          </p:nvSpPr>
          <p:spPr bwMode="gray">
            <a:xfrm>
              <a:off x="865779" y="2427342"/>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6" name="Text Placeholder 11"/>
            <p:cNvSpPr txBox="1">
              <a:spLocks/>
            </p:cNvSpPr>
            <p:nvPr userDrawn="1"/>
          </p:nvSpPr>
          <p:spPr bwMode="gray">
            <a:xfrm>
              <a:off x="899086" y="2421079"/>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3</a:t>
              </a:r>
              <a:endParaRPr lang="en-US" sz="1800" dirty="0">
                <a:solidFill>
                  <a:schemeClr val="bg1"/>
                </a:solidFill>
                <a:latin typeface="+mj-lt"/>
              </a:endParaRPr>
            </a:p>
          </p:txBody>
        </p:sp>
      </p:grpSp>
      <p:grpSp>
        <p:nvGrpSpPr>
          <p:cNvPr id="4" name="Group 3"/>
          <p:cNvGrpSpPr/>
          <p:nvPr userDrawn="1"/>
        </p:nvGrpSpPr>
        <p:grpSpPr bwMode="gray">
          <a:xfrm>
            <a:off x="865779" y="2896663"/>
            <a:ext cx="264475" cy="276999"/>
            <a:chOff x="865779" y="2896663"/>
            <a:chExt cx="264475" cy="276999"/>
          </a:xfrm>
        </p:grpSpPr>
        <p:sp>
          <p:nvSpPr>
            <p:cNvPr id="10" name="Oval 9"/>
            <p:cNvSpPr/>
            <p:nvPr userDrawn="1"/>
          </p:nvSpPr>
          <p:spPr bwMode="gray">
            <a:xfrm>
              <a:off x="865779" y="2902926"/>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7" name="Text Placeholder 11"/>
            <p:cNvSpPr txBox="1">
              <a:spLocks/>
            </p:cNvSpPr>
            <p:nvPr userDrawn="1"/>
          </p:nvSpPr>
          <p:spPr bwMode="gray">
            <a:xfrm>
              <a:off x="899086" y="2896663"/>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4</a:t>
              </a:r>
              <a:endParaRPr lang="en-US" sz="1800" dirty="0">
                <a:solidFill>
                  <a:schemeClr val="bg1"/>
                </a:solidFill>
                <a:latin typeface="+mj-lt"/>
              </a:endParaRPr>
            </a:p>
          </p:txBody>
        </p:sp>
      </p:grpSp>
      <p:sp>
        <p:nvSpPr>
          <p:cNvPr id="21" name="Text Placeholder 20"/>
          <p:cNvSpPr>
            <a:spLocks noGrp="1"/>
          </p:cNvSpPr>
          <p:nvPr>
            <p:ph type="body" sz="quarter" idx="10" hasCustomPrompt="1"/>
          </p:nvPr>
        </p:nvSpPr>
        <p:spPr bwMode="gray">
          <a:xfrm>
            <a:off x="1363152" y="2018269"/>
            <a:ext cx="3749040" cy="138499"/>
          </a:xfrm>
        </p:spPr>
        <p:txBody>
          <a:bodyPr anchor="ctr" anchorCtr="0"/>
          <a:lstStyle>
            <a:lvl1pPr marL="0" indent="0">
              <a:spcBef>
                <a:spcPts val="0"/>
              </a:spcBef>
              <a:buNone/>
              <a:defRPr>
                <a:solidFill>
                  <a:schemeClr val="accent1"/>
                </a:solidFill>
              </a:defRPr>
            </a:lvl1pPr>
            <a:lvl2pPr marL="114300" indent="0">
              <a:buNone/>
              <a:defRPr>
                <a:solidFill>
                  <a:schemeClr val="bg1"/>
                </a:solidFill>
              </a:defRPr>
            </a:lvl2pPr>
            <a:lvl3pPr marL="228600" indent="0">
              <a:buNone/>
              <a:defRPr>
                <a:solidFill>
                  <a:schemeClr val="bg1"/>
                </a:solidFill>
              </a:defRPr>
            </a:lvl3pPr>
            <a:lvl4pPr marL="342900" indent="0">
              <a:buNone/>
              <a:defRPr>
                <a:solidFill>
                  <a:schemeClr val="bg1"/>
                </a:solidFill>
              </a:defRPr>
            </a:lvl4pPr>
            <a:lvl5pPr marL="457200" indent="0">
              <a:buNone/>
              <a:defRPr>
                <a:solidFill>
                  <a:schemeClr val="bg1"/>
                </a:solidFill>
              </a:defRPr>
            </a:lvl5pPr>
          </a:lstStyle>
          <a:p>
            <a:pPr lvl="0"/>
            <a:r>
              <a:rPr lang="en-US" dirty="0" smtClean="0"/>
              <a:t>Section Title – Verdana 9pt Regular, Accent 1, Title Case</a:t>
            </a:r>
          </a:p>
        </p:txBody>
      </p:sp>
      <p:sp>
        <p:nvSpPr>
          <p:cNvPr id="23" name="Text Placeholder 22"/>
          <p:cNvSpPr>
            <a:spLocks noGrp="1"/>
          </p:cNvSpPr>
          <p:nvPr>
            <p:ph type="body" sz="quarter" idx="11" hasCustomPrompt="1"/>
          </p:nvPr>
        </p:nvSpPr>
        <p:spPr bwMode="gray">
          <a:xfrm>
            <a:off x="1363152" y="1469614"/>
            <a:ext cx="3749040" cy="215444"/>
          </a:xfrm>
        </p:spPr>
        <p:txBody>
          <a:bodyPr anchor="ctr" anchorCtr="0"/>
          <a:lstStyle>
            <a:lvl1pPr marL="0" indent="0">
              <a:spcBef>
                <a:spcPts val="0"/>
              </a:spcBef>
              <a:buNone/>
              <a:defRPr sz="1400" spc="0" baseline="0">
                <a:solidFill>
                  <a:schemeClr val="bg1"/>
                </a:solidFill>
                <a:latin typeface="+mj-lt"/>
              </a:defRPr>
            </a:lvl1pPr>
          </a:lstStyle>
          <a:p>
            <a:pPr lvl="0"/>
            <a:r>
              <a:rPr lang="en-US" sz="1400" dirty="0" smtClean="0">
                <a:latin typeface="+mj-lt"/>
              </a:rPr>
              <a:t>Section Title – Rockwell 14pt, Title Case</a:t>
            </a:r>
          </a:p>
        </p:txBody>
      </p:sp>
      <p:sp>
        <p:nvSpPr>
          <p:cNvPr id="25" name="Text Placeholder 24"/>
          <p:cNvSpPr>
            <a:spLocks noGrp="1"/>
          </p:cNvSpPr>
          <p:nvPr>
            <p:ph type="body" sz="quarter" idx="12" hasCustomPrompt="1"/>
          </p:nvPr>
        </p:nvSpPr>
        <p:spPr bwMode="gray">
          <a:xfrm>
            <a:off x="1363152" y="2490329"/>
            <a:ext cx="3749040" cy="138499"/>
          </a:xfrm>
        </p:spPr>
        <p:txBody>
          <a:bodyPr anchor="ctr" anchorCtr="0"/>
          <a:lstStyle>
            <a:lvl1pPr marL="0" indent="0">
              <a:spcBef>
                <a:spcPts val="0"/>
              </a:spcBef>
              <a:buNone/>
              <a:defRPr>
                <a:solidFill>
                  <a:schemeClr val="accent1"/>
                </a:solidFill>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smtClean="0"/>
              <a:t>Section Title – Verdana 9pt Regular, Accent 1, Title Case</a:t>
            </a:r>
          </a:p>
        </p:txBody>
      </p:sp>
      <p:sp>
        <p:nvSpPr>
          <p:cNvPr id="19" name="Text Placeholder 18"/>
          <p:cNvSpPr>
            <a:spLocks noGrp="1"/>
          </p:cNvSpPr>
          <p:nvPr>
            <p:ph type="body" sz="quarter" idx="13" hasCustomPrompt="1"/>
          </p:nvPr>
        </p:nvSpPr>
        <p:spPr bwMode="gray">
          <a:xfrm>
            <a:off x="1363152" y="2965913"/>
            <a:ext cx="3749040" cy="138499"/>
          </a:xfrm>
        </p:spPr>
        <p:txBody>
          <a:bodyPr anchor="ctr" anchorCtr="0"/>
          <a:lstStyle>
            <a:lvl1pPr marL="0" indent="0">
              <a:spcBef>
                <a:spcPts val="0"/>
              </a:spcBef>
              <a:buNone/>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Section Title – Verdana 9pt Regular, Accent 1, Title Case</a:t>
            </a:r>
          </a:p>
        </p:txBody>
      </p:sp>
      <p:sp>
        <p:nvSpPr>
          <p:cNvPr id="22" name="TextBox 21"/>
          <p:cNvSpPr txBox="1"/>
          <p:nvPr userDrawn="1"/>
        </p:nvSpPr>
        <p:spPr bwMode="gray">
          <a:xfrm>
            <a:off x="6050756" y="0"/>
            <a:ext cx="298989" cy="136961"/>
          </a:xfrm>
          <a:prstGeom prst="rect">
            <a:avLst/>
          </a:prstGeom>
          <a:noFill/>
        </p:spPr>
        <p:txBody>
          <a:bodyPr wrap="square" lIns="0" tIns="36576" rIns="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smtClean="0">
              <a:solidFill>
                <a:schemeClr val="bg1"/>
              </a:solidFill>
              <a:latin typeface="+mj-lt"/>
            </a:endParaRPr>
          </a:p>
        </p:txBody>
      </p:sp>
    </p:spTree>
    <p:extLst>
      <p:ext uri="{BB962C8B-B14F-4D97-AF65-F5344CB8AC3E}">
        <p14:creationId xmlns:p14="http://schemas.microsoft.com/office/powerpoint/2010/main" val="41426700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oad Map 5">
    <p:bg bwMode="gray">
      <p:bgPr>
        <a:solidFill>
          <a:schemeClr val="accent5"/>
        </a:solidFill>
        <a:effectLst/>
      </p:bgPr>
    </p:bg>
    <p:spTree>
      <p:nvGrpSpPr>
        <p:cNvPr id="1" name=""/>
        <p:cNvGrpSpPr/>
        <p:nvPr/>
      </p:nvGrpSpPr>
      <p:grpSpPr>
        <a:xfrm>
          <a:off x="0" y="0"/>
          <a:ext cx="0" cy="0"/>
          <a:chOff x="0" y="0"/>
          <a:chExt cx="0" cy="0"/>
        </a:xfrm>
      </p:grpSpPr>
      <p:sp>
        <p:nvSpPr>
          <p:cNvPr id="11" name="Round Same Side Corner Rectangle 10"/>
          <p:cNvSpPr/>
          <p:nvPr userDrawn="1"/>
        </p:nvSpPr>
        <p:spPr bwMode="gray">
          <a:xfrm rot="10800000">
            <a:off x="5015828" y="2626"/>
            <a:ext cx="843487" cy="296918"/>
          </a:xfrm>
          <a:prstGeom prst="round2SameRect">
            <a:avLst>
              <a:gd name="adj1" fmla="val 27409"/>
              <a:gd name="adj2" fmla="val 0"/>
            </a:avLst>
          </a:prstGeom>
          <a:solidFill>
            <a:schemeClr val="tx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2" name="TextBox 11"/>
          <p:cNvSpPr txBox="1"/>
          <p:nvPr userDrawn="1"/>
        </p:nvSpPr>
        <p:spPr bwMode="gray">
          <a:xfrm>
            <a:off x="5015829" y="92575"/>
            <a:ext cx="843487" cy="138499"/>
          </a:xfrm>
          <a:prstGeom prst="rect">
            <a:avLst/>
          </a:prstGeom>
          <a:noFill/>
        </p:spPr>
        <p:txBody>
          <a:bodyPr wrap="square" lIns="0" tIns="0" rIns="0" bIns="0" rtlCol="0">
            <a:spAutoFit/>
          </a:bodyPr>
          <a:lstStyle/>
          <a:p>
            <a:pPr algn="ctr">
              <a:spcBef>
                <a:spcPts val="500"/>
              </a:spcBef>
            </a:pPr>
            <a:r>
              <a:rPr lang="en-US" sz="900" dirty="0" smtClean="0">
                <a:solidFill>
                  <a:schemeClr val="bg1"/>
                </a:solidFill>
                <a:latin typeface="+mj-lt"/>
              </a:rPr>
              <a:t>ROAD MAP</a:t>
            </a:r>
          </a:p>
        </p:txBody>
      </p:sp>
      <p:grpSp>
        <p:nvGrpSpPr>
          <p:cNvPr id="5" name="Group 4"/>
          <p:cNvGrpSpPr/>
          <p:nvPr userDrawn="1"/>
        </p:nvGrpSpPr>
        <p:grpSpPr bwMode="gray">
          <a:xfrm>
            <a:off x="865779" y="1011716"/>
            <a:ext cx="264475" cy="276999"/>
            <a:chOff x="865779" y="1438837"/>
            <a:chExt cx="264475" cy="276999"/>
          </a:xfrm>
        </p:grpSpPr>
        <p:sp>
          <p:nvSpPr>
            <p:cNvPr id="7" name="Oval 6"/>
            <p:cNvSpPr/>
            <p:nvPr userDrawn="1"/>
          </p:nvSpPr>
          <p:spPr bwMode="gray">
            <a:xfrm>
              <a:off x="865779" y="1445099"/>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4" name="Text Placeholder 11"/>
            <p:cNvSpPr txBox="1">
              <a:spLocks/>
            </p:cNvSpPr>
            <p:nvPr userDrawn="1"/>
          </p:nvSpPr>
          <p:spPr bwMode="gray">
            <a:xfrm>
              <a:off x="899086" y="1438837"/>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1</a:t>
              </a:r>
              <a:endParaRPr lang="en-US" sz="1800" dirty="0">
                <a:solidFill>
                  <a:schemeClr val="bg1"/>
                </a:solidFill>
                <a:latin typeface="+mj-lt"/>
              </a:endParaRPr>
            </a:p>
          </p:txBody>
        </p:sp>
      </p:grpSp>
      <p:grpSp>
        <p:nvGrpSpPr>
          <p:cNvPr id="2" name="Group 1"/>
          <p:cNvGrpSpPr/>
          <p:nvPr userDrawn="1"/>
        </p:nvGrpSpPr>
        <p:grpSpPr bwMode="gray">
          <a:xfrm>
            <a:off x="865779" y="1596869"/>
            <a:ext cx="264475" cy="276999"/>
            <a:chOff x="865779" y="1949020"/>
            <a:chExt cx="264475" cy="276999"/>
          </a:xfrm>
        </p:grpSpPr>
        <p:sp>
          <p:nvSpPr>
            <p:cNvPr id="8" name="Oval 7"/>
            <p:cNvSpPr/>
            <p:nvPr userDrawn="1"/>
          </p:nvSpPr>
          <p:spPr bwMode="gray">
            <a:xfrm>
              <a:off x="865779" y="1955283"/>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5" name="Text Placeholder 11"/>
            <p:cNvSpPr txBox="1">
              <a:spLocks/>
            </p:cNvSpPr>
            <p:nvPr userDrawn="1"/>
          </p:nvSpPr>
          <p:spPr bwMode="gray">
            <a:xfrm>
              <a:off x="899086" y="1949020"/>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2</a:t>
              </a:r>
              <a:endParaRPr lang="en-US" sz="1800" dirty="0">
                <a:solidFill>
                  <a:schemeClr val="bg1"/>
                </a:solidFill>
                <a:latin typeface="+mj-lt"/>
              </a:endParaRPr>
            </a:p>
          </p:txBody>
        </p:sp>
      </p:grpSp>
      <p:grpSp>
        <p:nvGrpSpPr>
          <p:cNvPr id="3" name="Group 2"/>
          <p:cNvGrpSpPr/>
          <p:nvPr userDrawn="1"/>
        </p:nvGrpSpPr>
        <p:grpSpPr bwMode="gray">
          <a:xfrm>
            <a:off x="865779" y="2182022"/>
            <a:ext cx="264475" cy="276999"/>
            <a:chOff x="865779" y="2421079"/>
            <a:chExt cx="264475" cy="276999"/>
          </a:xfrm>
        </p:grpSpPr>
        <p:sp>
          <p:nvSpPr>
            <p:cNvPr id="9" name="Oval 8"/>
            <p:cNvSpPr/>
            <p:nvPr userDrawn="1"/>
          </p:nvSpPr>
          <p:spPr bwMode="gray">
            <a:xfrm>
              <a:off x="865779" y="2427342"/>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6" name="Text Placeholder 11"/>
            <p:cNvSpPr txBox="1">
              <a:spLocks/>
            </p:cNvSpPr>
            <p:nvPr userDrawn="1"/>
          </p:nvSpPr>
          <p:spPr bwMode="gray">
            <a:xfrm>
              <a:off x="899086" y="2421079"/>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3</a:t>
              </a:r>
              <a:endParaRPr lang="en-US" sz="1800" dirty="0">
                <a:solidFill>
                  <a:schemeClr val="bg1"/>
                </a:solidFill>
                <a:latin typeface="+mj-lt"/>
              </a:endParaRPr>
            </a:p>
          </p:txBody>
        </p:sp>
      </p:grpSp>
      <p:grpSp>
        <p:nvGrpSpPr>
          <p:cNvPr id="4" name="Group 3"/>
          <p:cNvGrpSpPr/>
          <p:nvPr userDrawn="1"/>
        </p:nvGrpSpPr>
        <p:grpSpPr bwMode="gray">
          <a:xfrm>
            <a:off x="865779" y="2767175"/>
            <a:ext cx="264475" cy="276999"/>
            <a:chOff x="865779" y="2896663"/>
            <a:chExt cx="264475" cy="276999"/>
          </a:xfrm>
        </p:grpSpPr>
        <p:sp>
          <p:nvSpPr>
            <p:cNvPr id="10" name="Oval 9"/>
            <p:cNvSpPr/>
            <p:nvPr userDrawn="1"/>
          </p:nvSpPr>
          <p:spPr bwMode="gray">
            <a:xfrm>
              <a:off x="865779" y="2902926"/>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7" name="Text Placeholder 11"/>
            <p:cNvSpPr txBox="1">
              <a:spLocks/>
            </p:cNvSpPr>
            <p:nvPr userDrawn="1"/>
          </p:nvSpPr>
          <p:spPr bwMode="gray">
            <a:xfrm>
              <a:off x="899086" y="2896663"/>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4</a:t>
              </a:r>
              <a:endParaRPr lang="en-US" sz="1800" dirty="0">
                <a:solidFill>
                  <a:schemeClr val="bg1"/>
                </a:solidFill>
                <a:latin typeface="+mj-lt"/>
              </a:endParaRPr>
            </a:p>
          </p:txBody>
        </p:sp>
      </p:grpSp>
      <p:sp>
        <p:nvSpPr>
          <p:cNvPr id="21" name="Text Placeholder 20"/>
          <p:cNvSpPr>
            <a:spLocks noGrp="1"/>
          </p:cNvSpPr>
          <p:nvPr>
            <p:ph type="body" sz="quarter" idx="10" hasCustomPrompt="1"/>
          </p:nvPr>
        </p:nvSpPr>
        <p:spPr bwMode="gray">
          <a:xfrm>
            <a:off x="1363152" y="1666118"/>
            <a:ext cx="3749040" cy="138499"/>
          </a:xfrm>
        </p:spPr>
        <p:txBody>
          <a:bodyPr anchor="ctr" anchorCtr="0"/>
          <a:lstStyle>
            <a:lvl1pPr marL="0" indent="0">
              <a:spcBef>
                <a:spcPts val="0"/>
              </a:spcBef>
              <a:buNone/>
              <a:defRPr>
                <a:solidFill>
                  <a:schemeClr val="accent1"/>
                </a:solidFill>
              </a:defRPr>
            </a:lvl1pPr>
            <a:lvl2pPr marL="114300" indent="0">
              <a:buNone/>
              <a:defRPr>
                <a:solidFill>
                  <a:schemeClr val="bg1"/>
                </a:solidFill>
              </a:defRPr>
            </a:lvl2pPr>
            <a:lvl3pPr marL="228600" indent="0">
              <a:buNone/>
              <a:defRPr>
                <a:solidFill>
                  <a:schemeClr val="bg1"/>
                </a:solidFill>
              </a:defRPr>
            </a:lvl3pPr>
            <a:lvl4pPr marL="342900" indent="0">
              <a:buNone/>
              <a:defRPr>
                <a:solidFill>
                  <a:schemeClr val="bg1"/>
                </a:solidFill>
              </a:defRPr>
            </a:lvl4pPr>
            <a:lvl5pPr marL="457200" indent="0">
              <a:buNone/>
              <a:defRPr>
                <a:solidFill>
                  <a:schemeClr val="bg1"/>
                </a:solidFill>
              </a:defRPr>
            </a:lvl5pPr>
          </a:lstStyle>
          <a:p>
            <a:pPr lvl="0"/>
            <a:r>
              <a:rPr lang="en-US" dirty="0" smtClean="0"/>
              <a:t>Section Title – Verdana 9pt Regular, Accent 1, Title Case</a:t>
            </a:r>
          </a:p>
        </p:txBody>
      </p:sp>
      <p:sp>
        <p:nvSpPr>
          <p:cNvPr id="23" name="Text Placeholder 22"/>
          <p:cNvSpPr>
            <a:spLocks noGrp="1"/>
          </p:cNvSpPr>
          <p:nvPr>
            <p:ph type="body" sz="quarter" idx="11" hasCustomPrompt="1"/>
          </p:nvPr>
        </p:nvSpPr>
        <p:spPr bwMode="gray">
          <a:xfrm>
            <a:off x="1363152" y="1042493"/>
            <a:ext cx="3749040" cy="215444"/>
          </a:xfrm>
        </p:spPr>
        <p:txBody>
          <a:bodyPr anchor="ctr" anchorCtr="0"/>
          <a:lstStyle>
            <a:lvl1pPr marL="0" indent="0">
              <a:spcBef>
                <a:spcPts val="0"/>
              </a:spcBef>
              <a:buNone/>
              <a:defRPr sz="1400" spc="0" baseline="0">
                <a:solidFill>
                  <a:schemeClr val="bg1"/>
                </a:solidFill>
                <a:latin typeface="+mj-lt"/>
              </a:defRPr>
            </a:lvl1pPr>
          </a:lstStyle>
          <a:p>
            <a:pPr lvl="0"/>
            <a:r>
              <a:rPr lang="en-US" sz="1400" dirty="0" smtClean="0">
                <a:latin typeface="+mj-lt"/>
              </a:rPr>
              <a:t>Section Title – Rockwell 14pt, Title Case</a:t>
            </a:r>
          </a:p>
        </p:txBody>
      </p:sp>
      <p:sp>
        <p:nvSpPr>
          <p:cNvPr id="25" name="Text Placeholder 24"/>
          <p:cNvSpPr>
            <a:spLocks noGrp="1"/>
          </p:cNvSpPr>
          <p:nvPr>
            <p:ph type="body" sz="quarter" idx="12" hasCustomPrompt="1"/>
          </p:nvPr>
        </p:nvSpPr>
        <p:spPr bwMode="gray">
          <a:xfrm>
            <a:off x="1363152" y="2251272"/>
            <a:ext cx="3749040" cy="138499"/>
          </a:xfrm>
        </p:spPr>
        <p:txBody>
          <a:bodyPr anchor="ctr" anchorCtr="0"/>
          <a:lstStyle>
            <a:lvl1pPr marL="0" indent="0">
              <a:spcBef>
                <a:spcPts val="0"/>
              </a:spcBef>
              <a:buNone/>
              <a:defRPr>
                <a:solidFill>
                  <a:schemeClr val="accent1"/>
                </a:solidFill>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smtClean="0"/>
              <a:t>Section Title – Verdana 9pt Regular, Accent 1, Title Case</a:t>
            </a:r>
          </a:p>
        </p:txBody>
      </p:sp>
      <p:sp>
        <p:nvSpPr>
          <p:cNvPr id="19" name="Text Placeholder 18"/>
          <p:cNvSpPr>
            <a:spLocks noGrp="1"/>
          </p:cNvSpPr>
          <p:nvPr>
            <p:ph type="body" sz="quarter" idx="13" hasCustomPrompt="1"/>
          </p:nvPr>
        </p:nvSpPr>
        <p:spPr bwMode="gray">
          <a:xfrm>
            <a:off x="1363152" y="2836425"/>
            <a:ext cx="3749040" cy="138499"/>
          </a:xfrm>
        </p:spPr>
        <p:txBody>
          <a:bodyPr anchor="ctr" anchorCtr="0"/>
          <a:lstStyle>
            <a:lvl1pPr marL="0" indent="0">
              <a:spcBef>
                <a:spcPts val="0"/>
              </a:spcBef>
              <a:buNone/>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Section Title – Verdana 9pt Regular, Accent 1, Title Case</a:t>
            </a:r>
          </a:p>
        </p:txBody>
      </p:sp>
      <p:cxnSp>
        <p:nvCxnSpPr>
          <p:cNvPr id="24" name="Straight Connector 23"/>
          <p:cNvCxnSpPr/>
          <p:nvPr userDrawn="1"/>
        </p:nvCxnSpPr>
        <p:spPr bwMode="gray">
          <a:xfrm>
            <a:off x="863781" y="3942474"/>
            <a:ext cx="4673238" cy="0"/>
          </a:xfrm>
          <a:prstGeom prst="line">
            <a:avLst/>
          </a:prstGeom>
          <a:noFill/>
          <a:ln w="6350" cap="flat" cmpd="sng" algn="ctr">
            <a:solidFill>
              <a:schemeClr val="bg1"/>
            </a:solidFill>
            <a:prstDash val="solid"/>
            <a:miter lim="800000"/>
          </a:ln>
          <a:effectLst/>
        </p:spPr>
      </p:cxnSp>
      <p:grpSp>
        <p:nvGrpSpPr>
          <p:cNvPr id="29" name="Group 28"/>
          <p:cNvGrpSpPr/>
          <p:nvPr userDrawn="1"/>
        </p:nvGrpSpPr>
        <p:grpSpPr bwMode="gray">
          <a:xfrm>
            <a:off x="865779" y="3352328"/>
            <a:ext cx="264475" cy="276999"/>
            <a:chOff x="865779" y="2896663"/>
            <a:chExt cx="264475" cy="276999"/>
          </a:xfrm>
        </p:grpSpPr>
        <p:sp>
          <p:nvSpPr>
            <p:cNvPr id="30" name="Oval 29"/>
            <p:cNvSpPr/>
            <p:nvPr userDrawn="1"/>
          </p:nvSpPr>
          <p:spPr bwMode="gray">
            <a:xfrm>
              <a:off x="865779" y="2902926"/>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31" name="Text Placeholder 11"/>
            <p:cNvSpPr txBox="1">
              <a:spLocks/>
            </p:cNvSpPr>
            <p:nvPr userDrawn="1"/>
          </p:nvSpPr>
          <p:spPr bwMode="gray">
            <a:xfrm>
              <a:off x="899086" y="2896663"/>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5</a:t>
              </a:r>
              <a:endParaRPr lang="en-US" sz="1800" dirty="0">
                <a:solidFill>
                  <a:schemeClr val="bg1"/>
                </a:solidFill>
                <a:latin typeface="+mj-lt"/>
              </a:endParaRPr>
            </a:p>
          </p:txBody>
        </p:sp>
      </p:grpSp>
      <p:sp>
        <p:nvSpPr>
          <p:cNvPr id="33" name="Text Placeholder 18"/>
          <p:cNvSpPr>
            <a:spLocks noGrp="1"/>
          </p:cNvSpPr>
          <p:nvPr>
            <p:ph type="body" sz="quarter" idx="15" hasCustomPrompt="1"/>
          </p:nvPr>
        </p:nvSpPr>
        <p:spPr bwMode="gray">
          <a:xfrm>
            <a:off x="1363152" y="3421578"/>
            <a:ext cx="3749040" cy="138499"/>
          </a:xfrm>
        </p:spPr>
        <p:txBody>
          <a:bodyPr anchor="ctr" anchorCtr="0"/>
          <a:lstStyle>
            <a:lvl1pPr marL="0" indent="0">
              <a:spcBef>
                <a:spcPts val="0"/>
              </a:spcBef>
              <a:buNone/>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Section Title – Verdana 9pt Regular, Accent 1, Title Case</a:t>
            </a:r>
          </a:p>
        </p:txBody>
      </p:sp>
      <p:sp>
        <p:nvSpPr>
          <p:cNvPr id="26" name="TextBox 25"/>
          <p:cNvSpPr txBox="1"/>
          <p:nvPr userDrawn="1"/>
        </p:nvSpPr>
        <p:spPr bwMode="gray">
          <a:xfrm>
            <a:off x="6050756" y="0"/>
            <a:ext cx="298989" cy="136961"/>
          </a:xfrm>
          <a:prstGeom prst="rect">
            <a:avLst/>
          </a:prstGeom>
          <a:noFill/>
        </p:spPr>
        <p:txBody>
          <a:bodyPr wrap="square" lIns="0" tIns="36576" rIns="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smtClean="0">
              <a:solidFill>
                <a:schemeClr val="bg1"/>
              </a:solidFill>
              <a:latin typeface="+mj-lt"/>
            </a:endParaRPr>
          </a:p>
        </p:txBody>
      </p:sp>
    </p:spTree>
    <p:extLst>
      <p:ext uri="{BB962C8B-B14F-4D97-AF65-F5344CB8AC3E}">
        <p14:creationId xmlns:p14="http://schemas.microsoft.com/office/powerpoint/2010/main" val="34942437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oad Map 6">
    <p:bg bwMode="gray">
      <p:bgPr>
        <a:solidFill>
          <a:schemeClr val="accent5"/>
        </a:solidFill>
        <a:effectLst/>
      </p:bgPr>
    </p:bg>
    <p:spTree>
      <p:nvGrpSpPr>
        <p:cNvPr id="1" name=""/>
        <p:cNvGrpSpPr/>
        <p:nvPr/>
      </p:nvGrpSpPr>
      <p:grpSpPr>
        <a:xfrm>
          <a:off x="0" y="0"/>
          <a:ext cx="0" cy="0"/>
          <a:chOff x="0" y="0"/>
          <a:chExt cx="0" cy="0"/>
        </a:xfrm>
      </p:grpSpPr>
      <p:sp>
        <p:nvSpPr>
          <p:cNvPr id="11" name="Round Same Side Corner Rectangle 10"/>
          <p:cNvSpPr/>
          <p:nvPr userDrawn="1"/>
        </p:nvSpPr>
        <p:spPr bwMode="gray">
          <a:xfrm rot="10800000">
            <a:off x="5015828" y="2626"/>
            <a:ext cx="843487" cy="296918"/>
          </a:xfrm>
          <a:prstGeom prst="round2SameRect">
            <a:avLst>
              <a:gd name="adj1" fmla="val 27409"/>
              <a:gd name="adj2" fmla="val 0"/>
            </a:avLst>
          </a:prstGeom>
          <a:solidFill>
            <a:schemeClr val="tx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2" name="TextBox 11"/>
          <p:cNvSpPr txBox="1"/>
          <p:nvPr userDrawn="1"/>
        </p:nvSpPr>
        <p:spPr bwMode="gray">
          <a:xfrm>
            <a:off x="5015829" y="92575"/>
            <a:ext cx="843487" cy="138499"/>
          </a:xfrm>
          <a:prstGeom prst="rect">
            <a:avLst/>
          </a:prstGeom>
          <a:noFill/>
        </p:spPr>
        <p:txBody>
          <a:bodyPr wrap="square" lIns="0" tIns="0" rIns="0" bIns="0" rtlCol="0">
            <a:spAutoFit/>
          </a:bodyPr>
          <a:lstStyle/>
          <a:p>
            <a:pPr algn="ctr">
              <a:spcBef>
                <a:spcPts val="500"/>
              </a:spcBef>
            </a:pPr>
            <a:r>
              <a:rPr lang="en-US" sz="900" dirty="0" smtClean="0">
                <a:solidFill>
                  <a:schemeClr val="bg1"/>
                </a:solidFill>
                <a:latin typeface="+mj-lt"/>
              </a:rPr>
              <a:t>ROAD MAP</a:t>
            </a:r>
          </a:p>
        </p:txBody>
      </p:sp>
      <p:grpSp>
        <p:nvGrpSpPr>
          <p:cNvPr id="5" name="Group 4"/>
          <p:cNvGrpSpPr/>
          <p:nvPr userDrawn="1"/>
        </p:nvGrpSpPr>
        <p:grpSpPr bwMode="gray">
          <a:xfrm>
            <a:off x="865779" y="1011716"/>
            <a:ext cx="264475" cy="276999"/>
            <a:chOff x="865779" y="1438837"/>
            <a:chExt cx="264475" cy="276999"/>
          </a:xfrm>
        </p:grpSpPr>
        <p:sp>
          <p:nvSpPr>
            <p:cNvPr id="7" name="Oval 6"/>
            <p:cNvSpPr/>
            <p:nvPr userDrawn="1"/>
          </p:nvSpPr>
          <p:spPr bwMode="gray">
            <a:xfrm>
              <a:off x="865779" y="1445099"/>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4" name="Text Placeholder 11"/>
            <p:cNvSpPr txBox="1">
              <a:spLocks/>
            </p:cNvSpPr>
            <p:nvPr userDrawn="1"/>
          </p:nvSpPr>
          <p:spPr bwMode="gray">
            <a:xfrm>
              <a:off x="899086" y="1438837"/>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1</a:t>
              </a:r>
              <a:endParaRPr lang="en-US" sz="1800" dirty="0">
                <a:solidFill>
                  <a:schemeClr val="bg1"/>
                </a:solidFill>
                <a:latin typeface="+mj-lt"/>
              </a:endParaRPr>
            </a:p>
          </p:txBody>
        </p:sp>
      </p:grpSp>
      <p:grpSp>
        <p:nvGrpSpPr>
          <p:cNvPr id="2" name="Group 1"/>
          <p:cNvGrpSpPr/>
          <p:nvPr userDrawn="1"/>
        </p:nvGrpSpPr>
        <p:grpSpPr bwMode="gray">
          <a:xfrm>
            <a:off x="865779" y="1479838"/>
            <a:ext cx="264475" cy="276999"/>
            <a:chOff x="865779" y="1949020"/>
            <a:chExt cx="264475" cy="276999"/>
          </a:xfrm>
        </p:grpSpPr>
        <p:sp>
          <p:nvSpPr>
            <p:cNvPr id="8" name="Oval 7"/>
            <p:cNvSpPr/>
            <p:nvPr userDrawn="1"/>
          </p:nvSpPr>
          <p:spPr bwMode="gray">
            <a:xfrm>
              <a:off x="865779" y="1955283"/>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5" name="Text Placeholder 11"/>
            <p:cNvSpPr txBox="1">
              <a:spLocks/>
            </p:cNvSpPr>
            <p:nvPr userDrawn="1"/>
          </p:nvSpPr>
          <p:spPr bwMode="gray">
            <a:xfrm>
              <a:off x="899086" y="1949020"/>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2</a:t>
              </a:r>
              <a:endParaRPr lang="en-US" sz="1800" dirty="0">
                <a:solidFill>
                  <a:schemeClr val="bg1"/>
                </a:solidFill>
                <a:latin typeface="+mj-lt"/>
              </a:endParaRPr>
            </a:p>
          </p:txBody>
        </p:sp>
      </p:grpSp>
      <p:grpSp>
        <p:nvGrpSpPr>
          <p:cNvPr id="3" name="Group 2"/>
          <p:cNvGrpSpPr/>
          <p:nvPr userDrawn="1"/>
        </p:nvGrpSpPr>
        <p:grpSpPr bwMode="gray">
          <a:xfrm>
            <a:off x="865779" y="1947960"/>
            <a:ext cx="264475" cy="276999"/>
            <a:chOff x="865779" y="2421079"/>
            <a:chExt cx="264475" cy="276999"/>
          </a:xfrm>
        </p:grpSpPr>
        <p:sp>
          <p:nvSpPr>
            <p:cNvPr id="9" name="Oval 8"/>
            <p:cNvSpPr/>
            <p:nvPr userDrawn="1"/>
          </p:nvSpPr>
          <p:spPr bwMode="gray">
            <a:xfrm>
              <a:off x="865779" y="2427342"/>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6" name="Text Placeholder 11"/>
            <p:cNvSpPr txBox="1">
              <a:spLocks/>
            </p:cNvSpPr>
            <p:nvPr userDrawn="1"/>
          </p:nvSpPr>
          <p:spPr bwMode="gray">
            <a:xfrm>
              <a:off x="899086" y="2421079"/>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3</a:t>
              </a:r>
              <a:endParaRPr lang="en-US" sz="1800" dirty="0">
                <a:solidFill>
                  <a:schemeClr val="bg1"/>
                </a:solidFill>
                <a:latin typeface="+mj-lt"/>
              </a:endParaRPr>
            </a:p>
          </p:txBody>
        </p:sp>
      </p:grpSp>
      <p:grpSp>
        <p:nvGrpSpPr>
          <p:cNvPr id="4" name="Group 3"/>
          <p:cNvGrpSpPr/>
          <p:nvPr userDrawn="1"/>
        </p:nvGrpSpPr>
        <p:grpSpPr bwMode="gray">
          <a:xfrm>
            <a:off x="865779" y="2416082"/>
            <a:ext cx="264475" cy="276999"/>
            <a:chOff x="865779" y="2896663"/>
            <a:chExt cx="264475" cy="276999"/>
          </a:xfrm>
        </p:grpSpPr>
        <p:sp>
          <p:nvSpPr>
            <p:cNvPr id="10" name="Oval 9"/>
            <p:cNvSpPr/>
            <p:nvPr userDrawn="1"/>
          </p:nvSpPr>
          <p:spPr bwMode="gray">
            <a:xfrm>
              <a:off x="865779" y="2902926"/>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7" name="Text Placeholder 11"/>
            <p:cNvSpPr txBox="1">
              <a:spLocks/>
            </p:cNvSpPr>
            <p:nvPr userDrawn="1"/>
          </p:nvSpPr>
          <p:spPr bwMode="gray">
            <a:xfrm>
              <a:off x="899086" y="2896663"/>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4</a:t>
              </a:r>
              <a:endParaRPr lang="en-US" sz="1800" dirty="0">
                <a:solidFill>
                  <a:schemeClr val="bg1"/>
                </a:solidFill>
                <a:latin typeface="+mj-lt"/>
              </a:endParaRPr>
            </a:p>
          </p:txBody>
        </p:sp>
      </p:grpSp>
      <p:sp>
        <p:nvSpPr>
          <p:cNvPr id="21" name="Text Placeholder 20"/>
          <p:cNvSpPr>
            <a:spLocks noGrp="1"/>
          </p:cNvSpPr>
          <p:nvPr>
            <p:ph type="body" sz="quarter" idx="10" hasCustomPrompt="1"/>
          </p:nvPr>
        </p:nvSpPr>
        <p:spPr bwMode="gray">
          <a:xfrm>
            <a:off x="1363152" y="1541622"/>
            <a:ext cx="3749040" cy="138499"/>
          </a:xfrm>
        </p:spPr>
        <p:txBody>
          <a:bodyPr anchor="ctr" anchorCtr="0"/>
          <a:lstStyle>
            <a:lvl1pPr marL="0" indent="0">
              <a:spcBef>
                <a:spcPts val="0"/>
              </a:spcBef>
              <a:buNone/>
              <a:defRPr>
                <a:solidFill>
                  <a:schemeClr val="accent1"/>
                </a:solidFill>
              </a:defRPr>
            </a:lvl1pPr>
            <a:lvl2pPr marL="114300" indent="0">
              <a:buNone/>
              <a:defRPr>
                <a:solidFill>
                  <a:schemeClr val="bg1"/>
                </a:solidFill>
              </a:defRPr>
            </a:lvl2pPr>
            <a:lvl3pPr marL="228600" indent="0">
              <a:buNone/>
              <a:defRPr>
                <a:solidFill>
                  <a:schemeClr val="bg1"/>
                </a:solidFill>
              </a:defRPr>
            </a:lvl3pPr>
            <a:lvl4pPr marL="342900" indent="0">
              <a:buNone/>
              <a:defRPr>
                <a:solidFill>
                  <a:schemeClr val="bg1"/>
                </a:solidFill>
              </a:defRPr>
            </a:lvl4pPr>
            <a:lvl5pPr marL="457200" indent="0">
              <a:buNone/>
              <a:defRPr>
                <a:solidFill>
                  <a:schemeClr val="bg1"/>
                </a:solidFill>
              </a:defRPr>
            </a:lvl5pPr>
          </a:lstStyle>
          <a:p>
            <a:pPr lvl="0"/>
            <a:r>
              <a:rPr lang="en-US" dirty="0" smtClean="0"/>
              <a:t>Section Title – Verdana 9pt Regular, Accent 1, Title Case</a:t>
            </a:r>
          </a:p>
        </p:txBody>
      </p:sp>
      <p:sp>
        <p:nvSpPr>
          <p:cNvPr id="23" name="Text Placeholder 22"/>
          <p:cNvSpPr>
            <a:spLocks noGrp="1"/>
          </p:cNvSpPr>
          <p:nvPr>
            <p:ph type="body" sz="quarter" idx="11" hasCustomPrompt="1"/>
          </p:nvPr>
        </p:nvSpPr>
        <p:spPr bwMode="gray">
          <a:xfrm>
            <a:off x="1363152" y="1042493"/>
            <a:ext cx="3749040" cy="215444"/>
          </a:xfrm>
        </p:spPr>
        <p:txBody>
          <a:bodyPr anchor="ctr" anchorCtr="0"/>
          <a:lstStyle>
            <a:lvl1pPr marL="0" indent="0">
              <a:spcBef>
                <a:spcPts val="0"/>
              </a:spcBef>
              <a:buNone/>
              <a:defRPr sz="1400" spc="0" baseline="0">
                <a:solidFill>
                  <a:schemeClr val="bg1"/>
                </a:solidFill>
                <a:latin typeface="+mj-lt"/>
              </a:defRPr>
            </a:lvl1pPr>
          </a:lstStyle>
          <a:p>
            <a:pPr lvl="0"/>
            <a:r>
              <a:rPr lang="en-US" sz="1400" dirty="0" smtClean="0">
                <a:latin typeface="+mj-lt"/>
              </a:rPr>
              <a:t>Section Title – Rockwell 14pt, Title Case</a:t>
            </a:r>
          </a:p>
        </p:txBody>
      </p:sp>
      <p:sp>
        <p:nvSpPr>
          <p:cNvPr id="25" name="Text Placeholder 24"/>
          <p:cNvSpPr>
            <a:spLocks noGrp="1"/>
          </p:cNvSpPr>
          <p:nvPr>
            <p:ph type="body" sz="quarter" idx="12" hasCustomPrompt="1"/>
          </p:nvPr>
        </p:nvSpPr>
        <p:spPr bwMode="gray">
          <a:xfrm>
            <a:off x="1363152" y="2017210"/>
            <a:ext cx="3749040" cy="138499"/>
          </a:xfrm>
        </p:spPr>
        <p:txBody>
          <a:bodyPr anchor="ctr" anchorCtr="0"/>
          <a:lstStyle>
            <a:lvl1pPr marL="0" indent="0">
              <a:spcBef>
                <a:spcPts val="0"/>
              </a:spcBef>
              <a:buNone/>
              <a:defRPr>
                <a:solidFill>
                  <a:schemeClr val="accent1"/>
                </a:solidFill>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smtClean="0"/>
              <a:t>Section Title – Verdana 9pt Regular, Accent 1, Title Case</a:t>
            </a:r>
          </a:p>
        </p:txBody>
      </p:sp>
      <p:sp>
        <p:nvSpPr>
          <p:cNvPr id="19" name="Text Placeholder 18"/>
          <p:cNvSpPr>
            <a:spLocks noGrp="1"/>
          </p:cNvSpPr>
          <p:nvPr>
            <p:ph type="body" sz="quarter" idx="13" hasCustomPrompt="1"/>
          </p:nvPr>
        </p:nvSpPr>
        <p:spPr bwMode="gray">
          <a:xfrm>
            <a:off x="1363152" y="2485332"/>
            <a:ext cx="3749040" cy="138499"/>
          </a:xfrm>
        </p:spPr>
        <p:txBody>
          <a:bodyPr anchor="ctr" anchorCtr="0"/>
          <a:lstStyle>
            <a:lvl1pPr marL="0" indent="0">
              <a:spcBef>
                <a:spcPts val="0"/>
              </a:spcBef>
              <a:buNone/>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Section Title – Verdana 9pt Regular, Accent 1, Title Case</a:t>
            </a:r>
          </a:p>
        </p:txBody>
      </p:sp>
      <p:cxnSp>
        <p:nvCxnSpPr>
          <p:cNvPr id="24" name="Straight Connector 23"/>
          <p:cNvCxnSpPr/>
          <p:nvPr userDrawn="1"/>
        </p:nvCxnSpPr>
        <p:spPr bwMode="gray">
          <a:xfrm>
            <a:off x="863781" y="3942474"/>
            <a:ext cx="4673238" cy="0"/>
          </a:xfrm>
          <a:prstGeom prst="line">
            <a:avLst/>
          </a:prstGeom>
          <a:noFill/>
          <a:ln w="6350" cap="flat" cmpd="sng" algn="ctr">
            <a:solidFill>
              <a:schemeClr val="bg1"/>
            </a:solidFill>
            <a:prstDash val="solid"/>
            <a:miter lim="800000"/>
          </a:ln>
          <a:effectLst/>
        </p:spPr>
      </p:cxnSp>
      <p:grpSp>
        <p:nvGrpSpPr>
          <p:cNvPr id="29" name="Group 28"/>
          <p:cNvGrpSpPr/>
          <p:nvPr userDrawn="1"/>
        </p:nvGrpSpPr>
        <p:grpSpPr bwMode="gray">
          <a:xfrm>
            <a:off x="865779" y="3352328"/>
            <a:ext cx="264475" cy="276999"/>
            <a:chOff x="865779" y="2896663"/>
            <a:chExt cx="264475" cy="276999"/>
          </a:xfrm>
        </p:grpSpPr>
        <p:sp>
          <p:nvSpPr>
            <p:cNvPr id="30" name="Oval 29"/>
            <p:cNvSpPr/>
            <p:nvPr userDrawn="1"/>
          </p:nvSpPr>
          <p:spPr bwMode="gray">
            <a:xfrm>
              <a:off x="865779" y="2902926"/>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31" name="Text Placeholder 11"/>
            <p:cNvSpPr txBox="1">
              <a:spLocks/>
            </p:cNvSpPr>
            <p:nvPr userDrawn="1"/>
          </p:nvSpPr>
          <p:spPr bwMode="gray">
            <a:xfrm>
              <a:off x="899086" y="2896663"/>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6</a:t>
              </a:r>
              <a:endParaRPr lang="en-US" sz="1800" dirty="0">
                <a:solidFill>
                  <a:schemeClr val="bg1"/>
                </a:solidFill>
                <a:latin typeface="+mj-lt"/>
              </a:endParaRPr>
            </a:p>
          </p:txBody>
        </p:sp>
      </p:grpSp>
      <p:sp>
        <p:nvSpPr>
          <p:cNvPr id="33" name="Text Placeholder 18"/>
          <p:cNvSpPr>
            <a:spLocks noGrp="1"/>
          </p:cNvSpPr>
          <p:nvPr>
            <p:ph type="body" sz="quarter" idx="15" hasCustomPrompt="1"/>
          </p:nvPr>
        </p:nvSpPr>
        <p:spPr bwMode="gray">
          <a:xfrm>
            <a:off x="1363152" y="2953454"/>
            <a:ext cx="3749040" cy="138499"/>
          </a:xfrm>
        </p:spPr>
        <p:txBody>
          <a:bodyPr anchor="ctr" anchorCtr="0"/>
          <a:lstStyle>
            <a:lvl1pPr marL="0" indent="0">
              <a:spcBef>
                <a:spcPts val="0"/>
              </a:spcBef>
              <a:buNone/>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Section Title – Verdana 9pt Regular, Accent 1, Title Case</a:t>
            </a:r>
          </a:p>
        </p:txBody>
      </p:sp>
      <p:grpSp>
        <p:nvGrpSpPr>
          <p:cNvPr id="26" name="Group 25"/>
          <p:cNvGrpSpPr/>
          <p:nvPr userDrawn="1"/>
        </p:nvGrpSpPr>
        <p:grpSpPr bwMode="gray">
          <a:xfrm>
            <a:off x="865779" y="2884204"/>
            <a:ext cx="264475" cy="276999"/>
            <a:chOff x="865779" y="2896663"/>
            <a:chExt cx="264475" cy="276999"/>
          </a:xfrm>
        </p:grpSpPr>
        <p:sp>
          <p:nvSpPr>
            <p:cNvPr id="27" name="Oval 26"/>
            <p:cNvSpPr/>
            <p:nvPr userDrawn="1"/>
          </p:nvSpPr>
          <p:spPr bwMode="gray">
            <a:xfrm>
              <a:off x="865779" y="2902926"/>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28" name="Text Placeholder 11"/>
            <p:cNvSpPr txBox="1">
              <a:spLocks/>
            </p:cNvSpPr>
            <p:nvPr userDrawn="1"/>
          </p:nvSpPr>
          <p:spPr bwMode="gray">
            <a:xfrm>
              <a:off x="899086" y="2896663"/>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5</a:t>
              </a:r>
              <a:endParaRPr lang="en-US" sz="1800" dirty="0">
                <a:solidFill>
                  <a:schemeClr val="bg1"/>
                </a:solidFill>
                <a:latin typeface="+mj-lt"/>
              </a:endParaRPr>
            </a:p>
          </p:txBody>
        </p:sp>
      </p:grpSp>
      <p:sp>
        <p:nvSpPr>
          <p:cNvPr id="13" name="Text Placeholder 12"/>
          <p:cNvSpPr>
            <a:spLocks noGrp="1"/>
          </p:cNvSpPr>
          <p:nvPr>
            <p:ph type="body" sz="quarter" idx="16" hasCustomPrompt="1"/>
          </p:nvPr>
        </p:nvSpPr>
        <p:spPr bwMode="gray">
          <a:xfrm>
            <a:off x="1363152" y="3421578"/>
            <a:ext cx="3749040" cy="138499"/>
          </a:xfrm>
        </p:spPr>
        <p:txBody>
          <a:bodyPr anchor="ctr" anchorCtr="0"/>
          <a:lstStyle>
            <a:lvl1pPr marL="0" indent="0">
              <a:spcBef>
                <a:spcPts val="0"/>
              </a:spcBef>
              <a:buNone/>
              <a:defRPr>
                <a:solidFill>
                  <a:schemeClr val="accent1"/>
                </a:solidFill>
              </a:defRPr>
            </a:lvl1pPr>
          </a:lstStyle>
          <a:p>
            <a:pPr lvl="0"/>
            <a:r>
              <a:rPr lang="en-US" dirty="0" smtClean="0"/>
              <a:t>Section Title – Verdana 9pt Regular, Accent 1, Title Case</a:t>
            </a:r>
          </a:p>
        </p:txBody>
      </p:sp>
      <p:sp>
        <p:nvSpPr>
          <p:cNvPr id="32" name="TextBox 31"/>
          <p:cNvSpPr txBox="1"/>
          <p:nvPr userDrawn="1"/>
        </p:nvSpPr>
        <p:spPr bwMode="gray">
          <a:xfrm>
            <a:off x="6050756" y="0"/>
            <a:ext cx="298989" cy="136961"/>
          </a:xfrm>
          <a:prstGeom prst="rect">
            <a:avLst/>
          </a:prstGeom>
          <a:noFill/>
        </p:spPr>
        <p:txBody>
          <a:bodyPr wrap="square" lIns="0" tIns="36576" rIns="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smtClean="0">
              <a:solidFill>
                <a:schemeClr val="bg1"/>
              </a:solidFill>
              <a:latin typeface="+mj-lt"/>
            </a:endParaRPr>
          </a:p>
        </p:txBody>
      </p:sp>
    </p:spTree>
    <p:extLst>
      <p:ext uri="{BB962C8B-B14F-4D97-AF65-F5344CB8AC3E}">
        <p14:creationId xmlns:p14="http://schemas.microsoft.com/office/powerpoint/2010/main" val="32202585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oad Map 7">
    <p:bg bwMode="gray">
      <p:bgPr>
        <a:solidFill>
          <a:schemeClr val="accent5"/>
        </a:solidFill>
        <a:effectLst/>
      </p:bgPr>
    </p:bg>
    <p:spTree>
      <p:nvGrpSpPr>
        <p:cNvPr id="1" name=""/>
        <p:cNvGrpSpPr/>
        <p:nvPr/>
      </p:nvGrpSpPr>
      <p:grpSpPr>
        <a:xfrm>
          <a:off x="0" y="0"/>
          <a:ext cx="0" cy="0"/>
          <a:chOff x="0" y="0"/>
          <a:chExt cx="0" cy="0"/>
        </a:xfrm>
      </p:grpSpPr>
      <p:sp>
        <p:nvSpPr>
          <p:cNvPr id="11" name="Round Same Side Corner Rectangle 10"/>
          <p:cNvSpPr/>
          <p:nvPr userDrawn="1"/>
        </p:nvSpPr>
        <p:spPr bwMode="gray">
          <a:xfrm rot="10800000">
            <a:off x="5015828" y="2626"/>
            <a:ext cx="843487" cy="296918"/>
          </a:xfrm>
          <a:prstGeom prst="round2SameRect">
            <a:avLst>
              <a:gd name="adj1" fmla="val 27409"/>
              <a:gd name="adj2" fmla="val 0"/>
            </a:avLst>
          </a:prstGeom>
          <a:solidFill>
            <a:schemeClr val="tx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2" name="TextBox 11"/>
          <p:cNvSpPr txBox="1"/>
          <p:nvPr userDrawn="1"/>
        </p:nvSpPr>
        <p:spPr bwMode="gray">
          <a:xfrm>
            <a:off x="5015829" y="92575"/>
            <a:ext cx="843487" cy="138499"/>
          </a:xfrm>
          <a:prstGeom prst="rect">
            <a:avLst/>
          </a:prstGeom>
          <a:noFill/>
        </p:spPr>
        <p:txBody>
          <a:bodyPr wrap="square" lIns="0" tIns="0" rIns="0" bIns="0" rtlCol="0">
            <a:spAutoFit/>
          </a:bodyPr>
          <a:lstStyle/>
          <a:p>
            <a:pPr algn="ctr">
              <a:spcBef>
                <a:spcPts val="500"/>
              </a:spcBef>
            </a:pPr>
            <a:r>
              <a:rPr lang="en-US" sz="900" dirty="0" smtClean="0">
                <a:solidFill>
                  <a:schemeClr val="bg1"/>
                </a:solidFill>
                <a:latin typeface="+mj-lt"/>
              </a:rPr>
              <a:t>ROAD MAP</a:t>
            </a:r>
          </a:p>
        </p:txBody>
      </p:sp>
      <p:grpSp>
        <p:nvGrpSpPr>
          <p:cNvPr id="5" name="Group 4"/>
          <p:cNvGrpSpPr/>
          <p:nvPr userDrawn="1"/>
        </p:nvGrpSpPr>
        <p:grpSpPr bwMode="gray">
          <a:xfrm>
            <a:off x="865779" y="603063"/>
            <a:ext cx="264475" cy="276999"/>
            <a:chOff x="865779" y="1438837"/>
            <a:chExt cx="264475" cy="276999"/>
          </a:xfrm>
        </p:grpSpPr>
        <p:sp>
          <p:nvSpPr>
            <p:cNvPr id="7" name="Oval 6"/>
            <p:cNvSpPr/>
            <p:nvPr userDrawn="1"/>
          </p:nvSpPr>
          <p:spPr bwMode="gray">
            <a:xfrm>
              <a:off x="865779" y="1445099"/>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4" name="Text Placeholder 11"/>
            <p:cNvSpPr txBox="1">
              <a:spLocks/>
            </p:cNvSpPr>
            <p:nvPr userDrawn="1"/>
          </p:nvSpPr>
          <p:spPr bwMode="gray">
            <a:xfrm>
              <a:off x="899086" y="1438837"/>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1</a:t>
              </a:r>
              <a:endParaRPr lang="en-US" sz="1800" dirty="0">
                <a:solidFill>
                  <a:schemeClr val="bg1"/>
                </a:solidFill>
                <a:latin typeface="+mj-lt"/>
              </a:endParaRPr>
            </a:p>
          </p:txBody>
        </p:sp>
      </p:grpSp>
      <p:grpSp>
        <p:nvGrpSpPr>
          <p:cNvPr id="2" name="Group 1"/>
          <p:cNvGrpSpPr/>
          <p:nvPr userDrawn="1"/>
        </p:nvGrpSpPr>
        <p:grpSpPr bwMode="gray">
          <a:xfrm>
            <a:off x="865779" y="1116347"/>
            <a:ext cx="264475" cy="276999"/>
            <a:chOff x="865779" y="1949020"/>
            <a:chExt cx="264475" cy="276999"/>
          </a:xfrm>
        </p:grpSpPr>
        <p:sp>
          <p:nvSpPr>
            <p:cNvPr id="8" name="Oval 7"/>
            <p:cNvSpPr/>
            <p:nvPr userDrawn="1"/>
          </p:nvSpPr>
          <p:spPr bwMode="gray">
            <a:xfrm>
              <a:off x="865779" y="1955283"/>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5" name="Text Placeholder 11"/>
            <p:cNvSpPr txBox="1">
              <a:spLocks/>
            </p:cNvSpPr>
            <p:nvPr userDrawn="1"/>
          </p:nvSpPr>
          <p:spPr bwMode="gray">
            <a:xfrm>
              <a:off x="899086" y="1949020"/>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2</a:t>
              </a:r>
              <a:endParaRPr lang="en-US" sz="1800" dirty="0">
                <a:solidFill>
                  <a:schemeClr val="bg1"/>
                </a:solidFill>
                <a:latin typeface="+mj-lt"/>
              </a:endParaRPr>
            </a:p>
          </p:txBody>
        </p:sp>
      </p:grpSp>
      <p:grpSp>
        <p:nvGrpSpPr>
          <p:cNvPr id="3" name="Group 2"/>
          <p:cNvGrpSpPr/>
          <p:nvPr userDrawn="1"/>
        </p:nvGrpSpPr>
        <p:grpSpPr bwMode="gray">
          <a:xfrm>
            <a:off x="865779" y="1629631"/>
            <a:ext cx="264475" cy="276999"/>
            <a:chOff x="865779" y="2421079"/>
            <a:chExt cx="264475" cy="276999"/>
          </a:xfrm>
        </p:grpSpPr>
        <p:sp>
          <p:nvSpPr>
            <p:cNvPr id="9" name="Oval 8"/>
            <p:cNvSpPr/>
            <p:nvPr userDrawn="1"/>
          </p:nvSpPr>
          <p:spPr bwMode="gray">
            <a:xfrm>
              <a:off x="865779" y="2427342"/>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6" name="Text Placeholder 11"/>
            <p:cNvSpPr txBox="1">
              <a:spLocks/>
            </p:cNvSpPr>
            <p:nvPr userDrawn="1"/>
          </p:nvSpPr>
          <p:spPr bwMode="gray">
            <a:xfrm>
              <a:off x="899086" y="2421079"/>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3</a:t>
              </a:r>
              <a:endParaRPr lang="en-US" sz="1800" dirty="0">
                <a:solidFill>
                  <a:schemeClr val="bg1"/>
                </a:solidFill>
                <a:latin typeface="+mj-lt"/>
              </a:endParaRPr>
            </a:p>
          </p:txBody>
        </p:sp>
      </p:grpSp>
      <p:grpSp>
        <p:nvGrpSpPr>
          <p:cNvPr id="4" name="Group 3"/>
          <p:cNvGrpSpPr/>
          <p:nvPr userDrawn="1"/>
        </p:nvGrpSpPr>
        <p:grpSpPr bwMode="gray">
          <a:xfrm>
            <a:off x="865779" y="2142915"/>
            <a:ext cx="264475" cy="276999"/>
            <a:chOff x="865779" y="2896663"/>
            <a:chExt cx="264475" cy="276999"/>
          </a:xfrm>
        </p:grpSpPr>
        <p:sp>
          <p:nvSpPr>
            <p:cNvPr id="10" name="Oval 9"/>
            <p:cNvSpPr/>
            <p:nvPr userDrawn="1"/>
          </p:nvSpPr>
          <p:spPr bwMode="gray">
            <a:xfrm>
              <a:off x="865779" y="2902926"/>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7" name="Text Placeholder 11"/>
            <p:cNvSpPr txBox="1">
              <a:spLocks/>
            </p:cNvSpPr>
            <p:nvPr userDrawn="1"/>
          </p:nvSpPr>
          <p:spPr bwMode="gray">
            <a:xfrm>
              <a:off x="899086" y="2896663"/>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4</a:t>
              </a:r>
              <a:endParaRPr lang="en-US" sz="1800" dirty="0">
                <a:solidFill>
                  <a:schemeClr val="bg1"/>
                </a:solidFill>
                <a:latin typeface="+mj-lt"/>
              </a:endParaRPr>
            </a:p>
          </p:txBody>
        </p:sp>
      </p:grpSp>
      <p:sp>
        <p:nvSpPr>
          <p:cNvPr id="21" name="Text Placeholder 20"/>
          <p:cNvSpPr>
            <a:spLocks noGrp="1"/>
          </p:cNvSpPr>
          <p:nvPr>
            <p:ph type="body" sz="quarter" idx="10" hasCustomPrompt="1"/>
          </p:nvPr>
        </p:nvSpPr>
        <p:spPr bwMode="gray">
          <a:xfrm>
            <a:off x="1363152" y="1185596"/>
            <a:ext cx="3749040" cy="138499"/>
          </a:xfrm>
        </p:spPr>
        <p:txBody>
          <a:bodyPr anchor="ctr" anchorCtr="0"/>
          <a:lstStyle>
            <a:lvl1pPr marL="0" indent="0">
              <a:spcBef>
                <a:spcPts val="0"/>
              </a:spcBef>
              <a:buNone/>
              <a:defRPr>
                <a:solidFill>
                  <a:schemeClr val="accent1"/>
                </a:solidFill>
              </a:defRPr>
            </a:lvl1pPr>
            <a:lvl2pPr marL="114300" indent="0">
              <a:buNone/>
              <a:defRPr>
                <a:solidFill>
                  <a:schemeClr val="bg1"/>
                </a:solidFill>
              </a:defRPr>
            </a:lvl2pPr>
            <a:lvl3pPr marL="228600" indent="0">
              <a:buNone/>
              <a:defRPr>
                <a:solidFill>
                  <a:schemeClr val="bg1"/>
                </a:solidFill>
              </a:defRPr>
            </a:lvl3pPr>
            <a:lvl4pPr marL="342900" indent="0">
              <a:buNone/>
              <a:defRPr>
                <a:solidFill>
                  <a:schemeClr val="bg1"/>
                </a:solidFill>
              </a:defRPr>
            </a:lvl4pPr>
            <a:lvl5pPr marL="457200" indent="0">
              <a:buNone/>
              <a:defRPr>
                <a:solidFill>
                  <a:schemeClr val="bg1"/>
                </a:solidFill>
              </a:defRPr>
            </a:lvl5pPr>
          </a:lstStyle>
          <a:p>
            <a:pPr lvl="0"/>
            <a:r>
              <a:rPr lang="en-US" dirty="0" smtClean="0"/>
              <a:t>Section Title – Verdana 9pt Regular, Accent 1, Title Case</a:t>
            </a:r>
          </a:p>
        </p:txBody>
      </p:sp>
      <p:sp>
        <p:nvSpPr>
          <p:cNvPr id="23" name="Text Placeholder 22"/>
          <p:cNvSpPr>
            <a:spLocks noGrp="1"/>
          </p:cNvSpPr>
          <p:nvPr>
            <p:ph type="body" sz="quarter" idx="11" hasCustomPrompt="1"/>
          </p:nvPr>
        </p:nvSpPr>
        <p:spPr bwMode="gray">
          <a:xfrm>
            <a:off x="1363152" y="633840"/>
            <a:ext cx="3749040" cy="215444"/>
          </a:xfrm>
        </p:spPr>
        <p:txBody>
          <a:bodyPr anchor="ctr" anchorCtr="0"/>
          <a:lstStyle>
            <a:lvl1pPr marL="0" indent="0">
              <a:spcBef>
                <a:spcPts val="0"/>
              </a:spcBef>
              <a:buNone/>
              <a:defRPr sz="1400" spc="0" baseline="0">
                <a:solidFill>
                  <a:schemeClr val="bg1"/>
                </a:solidFill>
                <a:latin typeface="+mj-lt"/>
              </a:defRPr>
            </a:lvl1pPr>
          </a:lstStyle>
          <a:p>
            <a:pPr lvl="0"/>
            <a:r>
              <a:rPr lang="en-US" sz="1400" dirty="0" smtClean="0">
                <a:latin typeface="+mj-lt"/>
              </a:rPr>
              <a:t>Section Title – Rockwell 14pt, Title Case</a:t>
            </a:r>
          </a:p>
        </p:txBody>
      </p:sp>
      <p:sp>
        <p:nvSpPr>
          <p:cNvPr id="25" name="Text Placeholder 24"/>
          <p:cNvSpPr>
            <a:spLocks noGrp="1"/>
          </p:cNvSpPr>
          <p:nvPr>
            <p:ph type="body" sz="quarter" idx="12" hasCustomPrompt="1"/>
          </p:nvPr>
        </p:nvSpPr>
        <p:spPr bwMode="gray">
          <a:xfrm>
            <a:off x="1363152" y="1698881"/>
            <a:ext cx="3749040" cy="138499"/>
          </a:xfrm>
        </p:spPr>
        <p:txBody>
          <a:bodyPr anchor="ctr" anchorCtr="0"/>
          <a:lstStyle>
            <a:lvl1pPr marL="0" indent="0">
              <a:spcBef>
                <a:spcPts val="0"/>
              </a:spcBef>
              <a:buNone/>
              <a:defRPr>
                <a:solidFill>
                  <a:schemeClr val="accent1"/>
                </a:solidFill>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smtClean="0"/>
              <a:t>Section Title – Verdana 9pt Regular, Accent 1, Title Case</a:t>
            </a:r>
          </a:p>
        </p:txBody>
      </p:sp>
      <p:sp>
        <p:nvSpPr>
          <p:cNvPr id="19" name="Text Placeholder 18"/>
          <p:cNvSpPr>
            <a:spLocks noGrp="1"/>
          </p:cNvSpPr>
          <p:nvPr>
            <p:ph type="body" sz="quarter" idx="13" hasCustomPrompt="1"/>
          </p:nvPr>
        </p:nvSpPr>
        <p:spPr bwMode="gray">
          <a:xfrm>
            <a:off x="1363152" y="2212165"/>
            <a:ext cx="3749040" cy="138499"/>
          </a:xfrm>
        </p:spPr>
        <p:txBody>
          <a:bodyPr anchor="ctr" anchorCtr="0"/>
          <a:lstStyle>
            <a:lvl1pPr marL="0" indent="0">
              <a:spcBef>
                <a:spcPts val="0"/>
              </a:spcBef>
              <a:buNone/>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Section Title – Verdana 9pt Regular, Accent 1, Title Case</a:t>
            </a:r>
          </a:p>
        </p:txBody>
      </p:sp>
      <p:grpSp>
        <p:nvGrpSpPr>
          <p:cNvPr id="29" name="Group 28"/>
          <p:cNvGrpSpPr/>
          <p:nvPr userDrawn="1"/>
        </p:nvGrpSpPr>
        <p:grpSpPr bwMode="gray">
          <a:xfrm>
            <a:off x="865779" y="3169483"/>
            <a:ext cx="264475" cy="276999"/>
            <a:chOff x="865779" y="2896663"/>
            <a:chExt cx="264475" cy="276999"/>
          </a:xfrm>
        </p:grpSpPr>
        <p:sp>
          <p:nvSpPr>
            <p:cNvPr id="30" name="Oval 29"/>
            <p:cNvSpPr/>
            <p:nvPr userDrawn="1"/>
          </p:nvSpPr>
          <p:spPr bwMode="gray">
            <a:xfrm>
              <a:off x="865779" y="2902926"/>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31" name="Text Placeholder 11"/>
            <p:cNvSpPr txBox="1">
              <a:spLocks/>
            </p:cNvSpPr>
            <p:nvPr userDrawn="1"/>
          </p:nvSpPr>
          <p:spPr bwMode="gray">
            <a:xfrm>
              <a:off x="899086" y="2896663"/>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6</a:t>
              </a:r>
              <a:endParaRPr lang="en-US" sz="1800" dirty="0">
                <a:solidFill>
                  <a:schemeClr val="bg1"/>
                </a:solidFill>
                <a:latin typeface="+mj-lt"/>
              </a:endParaRPr>
            </a:p>
          </p:txBody>
        </p:sp>
      </p:grpSp>
      <p:sp>
        <p:nvSpPr>
          <p:cNvPr id="33" name="Text Placeholder 18"/>
          <p:cNvSpPr>
            <a:spLocks noGrp="1"/>
          </p:cNvSpPr>
          <p:nvPr>
            <p:ph type="body" sz="quarter" idx="15" hasCustomPrompt="1"/>
          </p:nvPr>
        </p:nvSpPr>
        <p:spPr bwMode="gray">
          <a:xfrm>
            <a:off x="1363152" y="2725449"/>
            <a:ext cx="3749040" cy="138499"/>
          </a:xfrm>
        </p:spPr>
        <p:txBody>
          <a:bodyPr anchor="ctr" anchorCtr="0"/>
          <a:lstStyle>
            <a:lvl1pPr marL="0" indent="0">
              <a:spcBef>
                <a:spcPts val="0"/>
              </a:spcBef>
              <a:buNone/>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Section Title – Verdana 9pt Regular, Accent 1, Title Case</a:t>
            </a:r>
          </a:p>
        </p:txBody>
      </p:sp>
      <p:grpSp>
        <p:nvGrpSpPr>
          <p:cNvPr id="26" name="Group 25"/>
          <p:cNvGrpSpPr/>
          <p:nvPr userDrawn="1"/>
        </p:nvGrpSpPr>
        <p:grpSpPr bwMode="gray">
          <a:xfrm>
            <a:off x="865779" y="2656199"/>
            <a:ext cx="264475" cy="276999"/>
            <a:chOff x="865779" y="2896663"/>
            <a:chExt cx="264475" cy="276999"/>
          </a:xfrm>
        </p:grpSpPr>
        <p:sp>
          <p:nvSpPr>
            <p:cNvPr id="27" name="Oval 26"/>
            <p:cNvSpPr/>
            <p:nvPr userDrawn="1"/>
          </p:nvSpPr>
          <p:spPr bwMode="gray">
            <a:xfrm>
              <a:off x="865779" y="2902926"/>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28" name="Text Placeholder 11"/>
            <p:cNvSpPr txBox="1">
              <a:spLocks/>
            </p:cNvSpPr>
            <p:nvPr userDrawn="1"/>
          </p:nvSpPr>
          <p:spPr bwMode="gray">
            <a:xfrm>
              <a:off x="899086" y="2896663"/>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5</a:t>
              </a:r>
              <a:endParaRPr lang="en-US" sz="1800" dirty="0">
                <a:solidFill>
                  <a:schemeClr val="bg1"/>
                </a:solidFill>
                <a:latin typeface="+mj-lt"/>
              </a:endParaRPr>
            </a:p>
          </p:txBody>
        </p:sp>
      </p:grpSp>
      <p:sp>
        <p:nvSpPr>
          <p:cNvPr id="13" name="Text Placeholder 12"/>
          <p:cNvSpPr>
            <a:spLocks noGrp="1"/>
          </p:cNvSpPr>
          <p:nvPr>
            <p:ph type="body" sz="quarter" idx="16" hasCustomPrompt="1"/>
          </p:nvPr>
        </p:nvSpPr>
        <p:spPr bwMode="gray">
          <a:xfrm>
            <a:off x="1363152" y="3238733"/>
            <a:ext cx="3749040" cy="138499"/>
          </a:xfrm>
        </p:spPr>
        <p:txBody>
          <a:bodyPr anchor="ctr" anchorCtr="0"/>
          <a:lstStyle>
            <a:lvl1pPr marL="0" indent="0">
              <a:spcBef>
                <a:spcPts val="0"/>
              </a:spcBef>
              <a:buNone/>
              <a:defRPr>
                <a:solidFill>
                  <a:schemeClr val="accent1"/>
                </a:solidFill>
              </a:defRPr>
            </a:lvl1pPr>
          </a:lstStyle>
          <a:p>
            <a:pPr lvl="0"/>
            <a:r>
              <a:rPr lang="en-US" dirty="0" smtClean="0"/>
              <a:t>Section Title – Verdana 9pt Regular, Accent 1, Title Case</a:t>
            </a:r>
          </a:p>
        </p:txBody>
      </p:sp>
      <p:cxnSp>
        <p:nvCxnSpPr>
          <p:cNvPr id="32" name="Straight Connector 31"/>
          <p:cNvCxnSpPr/>
          <p:nvPr userDrawn="1"/>
        </p:nvCxnSpPr>
        <p:spPr bwMode="gray">
          <a:xfrm>
            <a:off x="869797" y="4272912"/>
            <a:ext cx="4673238" cy="0"/>
          </a:xfrm>
          <a:prstGeom prst="line">
            <a:avLst/>
          </a:prstGeom>
          <a:noFill/>
          <a:ln w="6350" cap="flat" cmpd="sng" algn="ctr">
            <a:solidFill>
              <a:schemeClr val="bg1"/>
            </a:solidFill>
            <a:prstDash val="solid"/>
            <a:miter lim="800000"/>
          </a:ln>
          <a:effectLst/>
        </p:spPr>
      </p:cxnSp>
      <p:grpSp>
        <p:nvGrpSpPr>
          <p:cNvPr id="34" name="Group 33"/>
          <p:cNvGrpSpPr/>
          <p:nvPr userDrawn="1"/>
        </p:nvGrpSpPr>
        <p:grpSpPr bwMode="gray">
          <a:xfrm>
            <a:off x="865779" y="3682766"/>
            <a:ext cx="264475" cy="276999"/>
            <a:chOff x="865779" y="2896663"/>
            <a:chExt cx="264475" cy="276999"/>
          </a:xfrm>
        </p:grpSpPr>
        <p:sp>
          <p:nvSpPr>
            <p:cNvPr id="35" name="Oval 34"/>
            <p:cNvSpPr/>
            <p:nvPr userDrawn="1"/>
          </p:nvSpPr>
          <p:spPr bwMode="gray">
            <a:xfrm>
              <a:off x="865779" y="2902926"/>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36" name="Text Placeholder 11"/>
            <p:cNvSpPr txBox="1">
              <a:spLocks/>
            </p:cNvSpPr>
            <p:nvPr userDrawn="1"/>
          </p:nvSpPr>
          <p:spPr bwMode="gray">
            <a:xfrm>
              <a:off x="899086" y="2896663"/>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7</a:t>
              </a:r>
              <a:endParaRPr lang="en-US" sz="1800" dirty="0">
                <a:solidFill>
                  <a:schemeClr val="bg1"/>
                </a:solidFill>
                <a:latin typeface="+mj-lt"/>
              </a:endParaRPr>
            </a:p>
          </p:txBody>
        </p:sp>
      </p:grpSp>
      <p:sp>
        <p:nvSpPr>
          <p:cNvPr id="22" name="Text Placeholder 21"/>
          <p:cNvSpPr>
            <a:spLocks noGrp="1"/>
          </p:cNvSpPr>
          <p:nvPr>
            <p:ph type="body" sz="quarter" idx="17" hasCustomPrompt="1"/>
          </p:nvPr>
        </p:nvSpPr>
        <p:spPr bwMode="gray">
          <a:xfrm>
            <a:off x="1363152" y="3752016"/>
            <a:ext cx="3749040" cy="138499"/>
          </a:xfrm>
        </p:spPr>
        <p:txBody>
          <a:bodyPr anchor="ctr" anchorCtr="0"/>
          <a:lstStyle>
            <a:lvl1pPr marL="0" indent="0">
              <a:spcBef>
                <a:spcPts val="0"/>
              </a:spcBef>
              <a:buNone/>
              <a:defRPr>
                <a:solidFill>
                  <a:schemeClr val="accent1"/>
                </a:solidFill>
              </a:defRPr>
            </a:lvl1pPr>
          </a:lstStyle>
          <a:p>
            <a:pPr lvl="0"/>
            <a:r>
              <a:rPr lang="en-US" dirty="0" smtClean="0"/>
              <a:t>Section Title – Verdana 9pt Regular, Accent 1, Title Case</a:t>
            </a:r>
          </a:p>
        </p:txBody>
      </p:sp>
      <p:sp>
        <p:nvSpPr>
          <p:cNvPr id="37" name="TextBox 36"/>
          <p:cNvSpPr txBox="1"/>
          <p:nvPr userDrawn="1"/>
        </p:nvSpPr>
        <p:spPr bwMode="gray">
          <a:xfrm>
            <a:off x="6050756" y="0"/>
            <a:ext cx="298989" cy="136961"/>
          </a:xfrm>
          <a:prstGeom prst="rect">
            <a:avLst/>
          </a:prstGeom>
          <a:noFill/>
        </p:spPr>
        <p:txBody>
          <a:bodyPr wrap="square" lIns="0" tIns="36576" rIns="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smtClean="0">
              <a:solidFill>
                <a:schemeClr val="bg1"/>
              </a:solidFill>
              <a:latin typeface="+mj-lt"/>
            </a:endParaRPr>
          </a:p>
        </p:txBody>
      </p:sp>
    </p:spTree>
    <p:extLst>
      <p:ext uri="{BB962C8B-B14F-4D97-AF65-F5344CB8AC3E}">
        <p14:creationId xmlns:p14="http://schemas.microsoft.com/office/powerpoint/2010/main" val="31224748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oad Map 8">
    <p:bg bwMode="gray">
      <p:bgPr>
        <a:solidFill>
          <a:schemeClr val="accent5"/>
        </a:solidFill>
        <a:effectLst/>
      </p:bgPr>
    </p:bg>
    <p:spTree>
      <p:nvGrpSpPr>
        <p:cNvPr id="1" name=""/>
        <p:cNvGrpSpPr/>
        <p:nvPr/>
      </p:nvGrpSpPr>
      <p:grpSpPr>
        <a:xfrm>
          <a:off x="0" y="0"/>
          <a:ext cx="0" cy="0"/>
          <a:chOff x="0" y="0"/>
          <a:chExt cx="0" cy="0"/>
        </a:xfrm>
      </p:grpSpPr>
      <p:sp>
        <p:nvSpPr>
          <p:cNvPr id="11" name="Round Same Side Corner Rectangle 10"/>
          <p:cNvSpPr/>
          <p:nvPr userDrawn="1"/>
        </p:nvSpPr>
        <p:spPr bwMode="gray">
          <a:xfrm rot="10800000">
            <a:off x="5015828" y="2626"/>
            <a:ext cx="843487" cy="296918"/>
          </a:xfrm>
          <a:prstGeom prst="round2SameRect">
            <a:avLst>
              <a:gd name="adj1" fmla="val 27409"/>
              <a:gd name="adj2" fmla="val 0"/>
            </a:avLst>
          </a:prstGeom>
          <a:solidFill>
            <a:schemeClr val="tx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2" name="TextBox 11"/>
          <p:cNvSpPr txBox="1"/>
          <p:nvPr userDrawn="1"/>
        </p:nvSpPr>
        <p:spPr bwMode="gray">
          <a:xfrm>
            <a:off x="5015829" y="92575"/>
            <a:ext cx="843487" cy="138499"/>
          </a:xfrm>
          <a:prstGeom prst="rect">
            <a:avLst/>
          </a:prstGeom>
          <a:noFill/>
        </p:spPr>
        <p:txBody>
          <a:bodyPr wrap="square" lIns="0" tIns="0" rIns="0" bIns="0" rtlCol="0">
            <a:spAutoFit/>
          </a:bodyPr>
          <a:lstStyle/>
          <a:p>
            <a:pPr algn="ctr">
              <a:spcBef>
                <a:spcPts val="500"/>
              </a:spcBef>
            </a:pPr>
            <a:r>
              <a:rPr lang="en-US" sz="900" dirty="0" smtClean="0">
                <a:solidFill>
                  <a:schemeClr val="bg1"/>
                </a:solidFill>
                <a:latin typeface="+mj-lt"/>
              </a:rPr>
              <a:t>ROAD MAP</a:t>
            </a:r>
          </a:p>
        </p:txBody>
      </p:sp>
      <p:grpSp>
        <p:nvGrpSpPr>
          <p:cNvPr id="5" name="Group 4"/>
          <p:cNvGrpSpPr/>
          <p:nvPr userDrawn="1"/>
        </p:nvGrpSpPr>
        <p:grpSpPr bwMode="gray">
          <a:xfrm>
            <a:off x="865779" y="603063"/>
            <a:ext cx="264475" cy="276999"/>
            <a:chOff x="865779" y="1438837"/>
            <a:chExt cx="264475" cy="276999"/>
          </a:xfrm>
        </p:grpSpPr>
        <p:sp>
          <p:nvSpPr>
            <p:cNvPr id="7" name="Oval 6"/>
            <p:cNvSpPr/>
            <p:nvPr userDrawn="1"/>
          </p:nvSpPr>
          <p:spPr bwMode="gray">
            <a:xfrm>
              <a:off x="865779" y="1445099"/>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4" name="Text Placeholder 11"/>
            <p:cNvSpPr txBox="1">
              <a:spLocks/>
            </p:cNvSpPr>
            <p:nvPr userDrawn="1"/>
          </p:nvSpPr>
          <p:spPr bwMode="gray">
            <a:xfrm>
              <a:off x="899086" y="1438837"/>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1</a:t>
              </a:r>
              <a:endParaRPr lang="en-US" sz="1800" dirty="0">
                <a:solidFill>
                  <a:schemeClr val="bg1"/>
                </a:solidFill>
                <a:latin typeface="+mj-lt"/>
              </a:endParaRPr>
            </a:p>
          </p:txBody>
        </p:sp>
      </p:grpSp>
      <p:grpSp>
        <p:nvGrpSpPr>
          <p:cNvPr id="2" name="Group 1"/>
          <p:cNvGrpSpPr/>
          <p:nvPr userDrawn="1"/>
        </p:nvGrpSpPr>
        <p:grpSpPr bwMode="gray">
          <a:xfrm>
            <a:off x="865779" y="1043021"/>
            <a:ext cx="264475" cy="276999"/>
            <a:chOff x="865779" y="1949020"/>
            <a:chExt cx="264475" cy="276999"/>
          </a:xfrm>
        </p:grpSpPr>
        <p:sp>
          <p:nvSpPr>
            <p:cNvPr id="8" name="Oval 7"/>
            <p:cNvSpPr/>
            <p:nvPr userDrawn="1"/>
          </p:nvSpPr>
          <p:spPr bwMode="gray">
            <a:xfrm>
              <a:off x="865779" y="1955283"/>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5" name="Text Placeholder 11"/>
            <p:cNvSpPr txBox="1">
              <a:spLocks/>
            </p:cNvSpPr>
            <p:nvPr userDrawn="1"/>
          </p:nvSpPr>
          <p:spPr bwMode="gray">
            <a:xfrm>
              <a:off x="899086" y="1949020"/>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2</a:t>
              </a:r>
              <a:endParaRPr lang="en-US" sz="1800" dirty="0">
                <a:solidFill>
                  <a:schemeClr val="bg1"/>
                </a:solidFill>
                <a:latin typeface="+mj-lt"/>
              </a:endParaRPr>
            </a:p>
          </p:txBody>
        </p:sp>
      </p:grpSp>
      <p:grpSp>
        <p:nvGrpSpPr>
          <p:cNvPr id="3" name="Group 2"/>
          <p:cNvGrpSpPr/>
          <p:nvPr userDrawn="1"/>
        </p:nvGrpSpPr>
        <p:grpSpPr bwMode="gray">
          <a:xfrm>
            <a:off x="865779" y="1482979"/>
            <a:ext cx="264475" cy="276999"/>
            <a:chOff x="865779" y="2421079"/>
            <a:chExt cx="264475" cy="276999"/>
          </a:xfrm>
        </p:grpSpPr>
        <p:sp>
          <p:nvSpPr>
            <p:cNvPr id="9" name="Oval 8"/>
            <p:cNvSpPr/>
            <p:nvPr userDrawn="1"/>
          </p:nvSpPr>
          <p:spPr bwMode="gray">
            <a:xfrm>
              <a:off x="865779" y="2427342"/>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6" name="Text Placeholder 11"/>
            <p:cNvSpPr txBox="1">
              <a:spLocks/>
            </p:cNvSpPr>
            <p:nvPr userDrawn="1"/>
          </p:nvSpPr>
          <p:spPr bwMode="gray">
            <a:xfrm>
              <a:off x="899086" y="2421079"/>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3</a:t>
              </a:r>
              <a:endParaRPr lang="en-US" sz="1800" dirty="0">
                <a:solidFill>
                  <a:schemeClr val="bg1"/>
                </a:solidFill>
                <a:latin typeface="+mj-lt"/>
              </a:endParaRPr>
            </a:p>
          </p:txBody>
        </p:sp>
      </p:grpSp>
      <p:grpSp>
        <p:nvGrpSpPr>
          <p:cNvPr id="4" name="Group 3"/>
          <p:cNvGrpSpPr/>
          <p:nvPr userDrawn="1"/>
        </p:nvGrpSpPr>
        <p:grpSpPr bwMode="gray">
          <a:xfrm>
            <a:off x="865779" y="1922937"/>
            <a:ext cx="264475" cy="276999"/>
            <a:chOff x="865779" y="2896663"/>
            <a:chExt cx="264475" cy="276999"/>
          </a:xfrm>
        </p:grpSpPr>
        <p:sp>
          <p:nvSpPr>
            <p:cNvPr id="10" name="Oval 9"/>
            <p:cNvSpPr/>
            <p:nvPr userDrawn="1"/>
          </p:nvSpPr>
          <p:spPr bwMode="gray">
            <a:xfrm>
              <a:off x="865779" y="2902926"/>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7" name="Text Placeholder 11"/>
            <p:cNvSpPr txBox="1">
              <a:spLocks/>
            </p:cNvSpPr>
            <p:nvPr userDrawn="1"/>
          </p:nvSpPr>
          <p:spPr bwMode="gray">
            <a:xfrm>
              <a:off x="899086" y="2896663"/>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4</a:t>
              </a:r>
              <a:endParaRPr lang="en-US" sz="1800" dirty="0">
                <a:solidFill>
                  <a:schemeClr val="bg1"/>
                </a:solidFill>
                <a:latin typeface="+mj-lt"/>
              </a:endParaRPr>
            </a:p>
          </p:txBody>
        </p:sp>
      </p:grpSp>
      <p:sp>
        <p:nvSpPr>
          <p:cNvPr id="21" name="Text Placeholder 20"/>
          <p:cNvSpPr>
            <a:spLocks noGrp="1"/>
          </p:cNvSpPr>
          <p:nvPr>
            <p:ph type="body" sz="quarter" idx="10" hasCustomPrompt="1"/>
          </p:nvPr>
        </p:nvSpPr>
        <p:spPr bwMode="gray">
          <a:xfrm>
            <a:off x="1363152" y="1104805"/>
            <a:ext cx="3749040" cy="138499"/>
          </a:xfrm>
        </p:spPr>
        <p:txBody>
          <a:bodyPr anchor="ctr" anchorCtr="0"/>
          <a:lstStyle>
            <a:lvl1pPr marL="0" indent="0">
              <a:spcBef>
                <a:spcPts val="0"/>
              </a:spcBef>
              <a:buNone/>
              <a:defRPr>
                <a:solidFill>
                  <a:schemeClr val="accent1"/>
                </a:solidFill>
              </a:defRPr>
            </a:lvl1pPr>
            <a:lvl2pPr marL="114300" indent="0">
              <a:buNone/>
              <a:defRPr>
                <a:solidFill>
                  <a:schemeClr val="bg1"/>
                </a:solidFill>
              </a:defRPr>
            </a:lvl2pPr>
            <a:lvl3pPr marL="228600" indent="0">
              <a:buNone/>
              <a:defRPr>
                <a:solidFill>
                  <a:schemeClr val="bg1"/>
                </a:solidFill>
              </a:defRPr>
            </a:lvl3pPr>
            <a:lvl4pPr marL="342900" indent="0">
              <a:buNone/>
              <a:defRPr>
                <a:solidFill>
                  <a:schemeClr val="bg1"/>
                </a:solidFill>
              </a:defRPr>
            </a:lvl4pPr>
            <a:lvl5pPr marL="457200" indent="0">
              <a:buNone/>
              <a:defRPr>
                <a:solidFill>
                  <a:schemeClr val="bg1"/>
                </a:solidFill>
              </a:defRPr>
            </a:lvl5pPr>
          </a:lstStyle>
          <a:p>
            <a:pPr lvl="0"/>
            <a:r>
              <a:rPr lang="en-US" dirty="0" smtClean="0"/>
              <a:t>Section Title – Verdana 9pt Regular, Accent 1, Title Case</a:t>
            </a:r>
          </a:p>
        </p:txBody>
      </p:sp>
      <p:sp>
        <p:nvSpPr>
          <p:cNvPr id="23" name="Text Placeholder 22"/>
          <p:cNvSpPr>
            <a:spLocks noGrp="1"/>
          </p:cNvSpPr>
          <p:nvPr>
            <p:ph type="body" sz="quarter" idx="11" hasCustomPrompt="1"/>
          </p:nvPr>
        </p:nvSpPr>
        <p:spPr bwMode="gray">
          <a:xfrm>
            <a:off x="1363152" y="633840"/>
            <a:ext cx="3749040" cy="215444"/>
          </a:xfrm>
        </p:spPr>
        <p:txBody>
          <a:bodyPr anchor="ctr" anchorCtr="0"/>
          <a:lstStyle>
            <a:lvl1pPr marL="0" indent="0">
              <a:spcBef>
                <a:spcPts val="0"/>
              </a:spcBef>
              <a:buNone/>
              <a:defRPr sz="1400" kern="0" spc="0" baseline="0">
                <a:solidFill>
                  <a:schemeClr val="bg1"/>
                </a:solidFill>
                <a:latin typeface="+mj-lt"/>
              </a:defRPr>
            </a:lvl1pPr>
          </a:lstStyle>
          <a:p>
            <a:pPr lvl="0"/>
            <a:r>
              <a:rPr lang="en-US" sz="1400" dirty="0" smtClean="0">
                <a:latin typeface="+mj-lt"/>
              </a:rPr>
              <a:t>Section Title – Rockwell 14pt, Title Case</a:t>
            </a:r>
          </a:p>
        </p:txBody>
      </p:sp>
      <p:sp>
        <p:nvSpPr>
          <p:cNvPr id="25" name="Text Placeholder 24"/>
          <p:cNvSpPr>
            <a:spLocks noGrp="1"/>
          </p:cNvSpPr>
          <p:nvPr>
            <p:ph type="body" sz="quarter" idx="12" hasCustomPrompt="1"/>
          </p:nvPr>
        </p:nvSpPr>
        <p:spPr bwMode="gray">
          <a:xfrm>
            <a:off x="1363152" y="1552229"/>
            <a:ext cx="3749040" cy="138499"/>
          </a:xfrm>
        </p:spPr>
        <p:txBody>
          <a:bodyPr anchor="ctr" anchorCtr="0"/>
          <a:lstStyle>
            <a:lvl1pPr marL="0" indent="0">
              <a:spcBef>
                <a:spcPts val="0"/>
              </a:spcBef>
              <a:buNone/>
              <a:defRPr>
                <a:solidFill>
                  <a:schemeClr val="accent1"/>
                </a:solidFill>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smtClean="0"/>
              <a:t>Section Title – Verdana 9pt Regular, Accent 1, Title Case</a:t>
            </a:r>
          </a:p>
        </p:txBody>
      </p:sp>
      <p:sp>
        <p:nvSpPr>
          <p:cNvPr id="19" name="Text Placeholder 18"/>
          <p:cNvSpPr>
            <a:spLocks noGrp="1"/>
          </p:cNvSpPr>
          <p:nvPr>
            <p:ph type="body" sz="quarter" idx="13" hasCustomPrompt="1"/>
          </p:nvPr>
        </p:nvSpPr>
        <p:spPr bwMode="gray">
          <a:xfrm>
            <a:off x="1363152" y="1992187"/>
            <a:ext cx="3749040" cy="138499"/>
          </a:xfrm>
        </p:spPr>
        <p:txBody>
          <a:bodyPr anchor="ctr" anchorCtr="0"/>
          <a:lstStyle>
            <a:lvl1pPr marL="0" indent="0">
              <a:spcBef>
                <a:spcPts val="0"/>
              </a:spcBef>
              <a:buNone/>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Section Title – Verdana 9pt Regular, Accent 1, Title Case</a:t>
            </a:r>
          </a:p>
        </p:txBody>
      </p:sp>
      <p:grpSp>
        <p:nvGrpSpPr>
          <p:cNvPr id="29" name="Group 28"/>
          <p:cNvGrpSpPr/>
          <p:nvPr userDrawn="1"/>
        </p:nvGrpSpPr>
        <p:grpSpPr bwMode="gray">
          <a:xfrm>
            <a:off x="865779" y="2802853"/>
            <a:ext cx="264475" cy="276999"/>
            <a:chOff x="865779" y="2896663"/>
            <a:chExt cx="264475" cy="276999"/>
          </a:xfrm>
        </p:grpSpPr>
        <p:sp>
          <p:nvSpPr>
            <p:cNvPr id="30" name="Oval 29"/>
            <p:cNvSpPr/>
            <p:nvPr userDrawn="1"/>
          </p:nvSpPr>
          <p:spPr bwMode="gray">
            <a:xfrm>
              <a:off x="865779" y="2902926"/>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31" name="Text Placeholder 11"/>
            <p:cNvSpPr txBox="1">
              <a:spLocks/>
            </p:cNvSpPr>
            <p:nvPr userDrawn="1"/>
          </p:nvSpPr>
          <p:spPr bwMode="gray">
            <a:xfrm>
              <a:off x="899086" y="2896663"/>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6</a:t>
              </a:r>
              <a:endParaRPr lang="en-US" sz="1800" dirty="0">
                <a:solidFill>
                  <a:schemeClr val="bg1"/>
                </a:solidFill>
                <a:latin typeface="+mj-lt"/>
              </a:endParaRPr>
            </a:p>
          </p:txBody>
        </p:sp>
      </p:grpSp>
      <p:sp>
        <p:nvSpPr>
          <p:cNvPr id="33" name="Text Placeholder 18"/>
          <p:cNvSpPr>
            <a:spLocks noGrp="1"/>
          </p:cNvSpPr>
          <p:nvPr>
            <p:ph type="body" sz="quarter" idx="15" hasCustomPrompt="1"/>
          </p:nvPr>
        </p:nvSpPr>
        <p:spPr bwMode="gray">
          <a:xfrm>
            <a:off x="1363152" y="2432145"/>
            <a:ext cx="3749040" cy="138499"/>
          </a:xfrm>
        </p:spPr>
        <p:txBody>
          <a:bodyPr anchor="ctr" anchorCtr="0"/>
          <a:lstStyle>
            <a:lvl1pPr marL="0" indent="0">
              <a:spcBef>
                <a:spcPts val="0"/>
              </a:spcBef>
              <a:buNone/>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Section Title – Verdana 9pt Regular, Accent 1, Title Case</a:t>
            </a:r>
          </a:p>
        </p:txBody>
      </p:sp>
      <p:grpSp>
        <p:nvGrpSpPr>
          <p:cNvPr id="26" name="Group 25"/>
          <p:cNvGrpSpPr/>
          <p:nvPr userDrawn="1"/>
        </p:nvGrpSpPr>
        <p:grpSpPr bwMode="gray">
          <a:xfrm>
            <a:off x="865779" y="2362895"/>
            <a:ext cx="264475" cy="276999"/>
            <a:chOff x="865779" y="2896663"/>
            <a:chExt cx="264475" cy="276999"/>
          </a:xfrm>
        </p:grpSpPr>
        <p:sp>
          <p:nvSpPr>
            <p:cNvPr id="27" name="Oval 26"/>
            <p:cNvSpPr/>
            <p:nvPr userDrawn="1"/>
          </p:nvSpPr>
          <p:spPr bwMode="gray">
            <a:xfrm>
              <a:off x="865779" y="2902926"/>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28" name="Text Placeholder 11"/>
            <p:cNvSpPr txBox="1">
              <a:spLocks/>
            </p:cNvSpPr>
            <p:nvPr userDrawn="1"/>
          </p:nvSpPr>
          <p:spPr bwMode="gray">
            <a:xfrm>
              <a:off x="899086" y="2896663"/>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5</a:t>
              </a:r>
              <a:endParaRPr lang="en-US" sz="1800" dirty="0">
                <a:solidFill>
                  <a:schemeClr val="bg1"/>
                </a:solidFill>
                <a:latin typeface="+mj-lt"/>
              </a:endParaRPr>
            </a:p>
          </p:txBody>
        </p:sp>
      </p:grpSp>
      <p:sp>
        <p:nvSpPr>
          <p:cNvPr id="13" name="Text Placeholder 12"/>
          <p:cNvSpPr>
            <a:spLocks noGrp="1"/>
          </p:cNvSpPr>
          <p:nvPr>
            <p:ph type="body" sz="quarter" idx="16" hasCustomPrompt="1"/>
          </p:nvPr>
        </p:nvSpPr>
        <p:spPr bwMode="gray">
          <a:xfrm>
            <a:off x="1363152" y="2872103"/>
            <a:ext cx="3749040" cy="138499"/>
          </a:xfrm>
        </p:spPr>
        <p:txBody>
          <a:bodyPr anchor="ctr" anchorCtr="0"/>
          <a:lstStyle>
            <a:lvl1pPr marL="0" indent="0">
              <a:spcBef>
                <a:spcPts val="0"/>
              </a:spcBef>
              <a:buNone/>
              <a:defRPr>
                <a:solidFill>
                  <a:schemeClr val="accent1"/>
                </a:solidFill>
              </a:defRPr>
            </a:lvl1pPr>
          </a:lstStyle>
          <a:p>
            <a:pPr lvl="0"/>
            <a:r>
              <a:rPr lang="en-US" dirty="0" smtClean="0"/>
              <a:t>Section Title – Verdana 9pt Regular, Accent 1, Title Case</a:t>
            </a:r>
          </a:p>
        </p:txBody>
      </p:sp>
      <p:cxnSp>
        <p:nvCxnSpPr>
          <p:cNvPr id="32" name="Straight Connector 31"/>
          <p:cNvCxnSpPr/>
          <p:nvPr userDrawn="1"/>
        </p:nvCxnSpPr>
        <p:spPr bwMode="gray">
          <a:xfrm>
            <a:off x="869797" y="4272912"/>
            <a:ext cx="4673238" cy="0"/>
          </a:xfrm>
          <a:prstGeom prst="line">
            <a:avLst/>
          </a:prstGeom>
          <a:noFill/>
          <a:ln w="6350" cap="flat" cmpd="sng" algn="ctr">
            <a:solidFill>
              <a:schemeClr val="bg1"/>
            </a:solidFill>
            <a:prstDash val="solid"/>
            <a:miter lim="800000"/>
          </a:ln>
          <a:effectLst/>
        </p:spPr>
      </p:cxnSp>
      <p:grpSp>
        <p:nvGrpSpPr>
          <p:cNvPr id="34" name="Group 33"/>
          <p:cNvGrpSpPr/>
          <p:nvPr userDrawn="1"/>
        </p:nvGrpSpPr>
        <p:grpSpPr bwMode="gray">
          <a:xfrm>
            <a:off x="865779" y="3682766"/>
            <a:ext cx="264475" cy="276999"/>
            <a:chOff x="865779" y="2896663"/>
            <a:chExt cx="264475" cy="276999"/>
          </a:xfrm>
        </p:grpSpPr>
        <p:sp>
          <p:nvSpPr>
            <p:cNvPr id="35" name="Oval 34"/>
            <p:cNvSpPr/>
            <p:nvPr userDrawn="1"/>
          </p:nvSpPr>
          <p:spPr bwMode="gray">
            <a:xfrm>
              <a:off x="865779" y="2902926"/>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36" name="Text Placeholder 11"/>
            <p:cNvSpPr txBox="1">
              <a:spLocks/>
            </p:cNvSpPr>
            <p:nvPr userDrawn="1"/>
          </p:nvSpPr>
          <p:spPr bwMode="gray">
            <a:xfrm>
              <a:off x="899086" y="2896663"/>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8</a:t>
              </a:r>
              <a:endParaRPr lang="en-US" sz="1800" dirty="0">
                <a:solidFill>
                  <a:schemeClr val="bg1"/>
                </a:solidFill>
                <a:latin typeface="+mj-lt"/>
              </a:endParaRPr>
            </a:p>
          </p:txBody>
        </p:sp>
      </p:grpSp>
      <p:sp>
        <p:nvSpPr>
          <p:cNvPr id="22" name="Text Placeholder 21"/>
          <p:cNvSpPr>
            <a:spLocks noGrp="1"/>
          </p:cNvSpPr>
          <p:nvPr>
            <p:ph type="body" sz="quarter" idx="17" hasCustomPrompt="1"/>
          </p:nvPr>
        </p:nvSpPr>
        <p:spPr bwMode="gray">
          <a:xfrm>
            <a:off x="1363152" y="3312061"/>
            <a:ext cx="3749040" cy="138499"/>
          </a:xfrm>
        </p:spPr>
        <p:txBody>
          <a:bodyPr anchor="ctr" anchorCtr="0"/>
          <a:lstStyle>
            <a:lvl1pPr marL="0" indent="0">
              <a:spcBef>
                <a:spcPts val="0"/>
              </a:spcBef>
              <a:buNone/>
              <a:defRPr>
                <a:solidFill>
                  <a:schemeClr val="accent1"/>
                </a:solidFill>
              </a:defRPr>
            </a:lvl1pPr>
          </a:lstStyle>
          <a:p>
            <a:pPr lvl="0"/>
            <a:r>
              <a:rPr lang="en-US" dirty="0" smtClean="0"/>
              <a:t>Section Title – Verdana 9pt Regular, Accent 1, Title Case</a:t>
            </a:r>
          </a:p>
        </p:txBody>
      </p:sp>
      <p:grpSp>
        <p:nvGrpSpPr>
          <p:cNvPr id="37" name="Group 36"/>
          <p:cNvGrpSpPr/>
          <p:nvPr userDrawn="1"/>
        </p:nvGrpSpPr>
        <p:grpSpPr bwMode="gray">
          <a:xfrm>
            <a:off x="865779" y="3242811"/>
            <a:ext cx="264475" cy="276999"/>
            <a:chOff x="865779" y="2896663"/>
            <a:chExt cx="264475" cy="276999"/>
          </a:xfrm>
        </p:grpSpPr>
        <p:sp>
          <p:nvSpPr>
            <p:cNvPr id="38" name="Oval 37"/>
            <p:cNvSpPr/>
            <p:nvPr userDrawn="1"/>
          </p:nvSpPr>
          <p:spPr bwMode="gray">
            <a:xfrm>
              <a:off x="865779" y="2902926"/>
              <a:ext cx="264475" cy="264475"/>
            </a:xfrm>
            <a:prstGeom prst="ellipse">
              <a:avLst/>
            </a:prstGeom>
            <a:solidFill>
              <a:schemeClr val="accent6"/>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39" name="Text Placeholder 11"/>
            <p:cNvSpPr txBox="1">
              <a:spLocks/>
            </p:cNvSpPr>
            <p:nvPr userDrawn="1"/>
          </p:nvSpPr>
          <p:spPr bwMode="gray">
            <a:xfrm>
              <a:off x="899086" y="2896663"/>
              <a:ext cx="197861" cy="276999"/>
            </a:xfrm>
            <a:prstGeom prst="rect">
              <a:avLst/>
            </a:prstGeom>
          </p:spPr>
          <p:txBody>
            <a:bodyPr wrap="square" lIns="0" tIns="0" rIns="0" bIns="0" anchor="ctr">
              <a:spAutoFit/>
            </a:bodyPr>
            <a:lstStyle>
              <a:lvl1pPr marL="1143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6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342900" indent="-114300" algn="l" defTabSz="640080" rtl="0" eaLnBrk="1" latinLnBrk="0" hangingPunct="1">
                <a:spcBef>
                  <a:spcPts val="500"/>
                </a:spcBef>
                <a:buFont typeface="Verdana" panose="020B0604030504040204"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457200" indent="-114300" algn="l" defTabSz="640080" rtl="0" eaLnBrk="1" latinLnBrk="0" hangingPunct="1">
                <a:spcBef>
                  <a:spcPts val="500"/>
                </a:spcBef>
                <a:buFont typeface="Arial" pitchFamily="34" charset="0"/>
                <a:buChar char="–"/>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571500" indent="-114300" algn="l" defTabSz="640080" rtl="0" eaLnBrk="1" latinLnBrk="0" hangingPunct="1">
                <a:spcBef>
                  <a:spcPts val="500"/>
                </a:spcBef>
                <a:buFont typeface="Verdana" panose="020B0604030504040204" pitchFamily="34" charset="0"/>
                <a:buChar char="•"/>
                <a:defRPr sz="9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1800" dirty="0" smtClean="0">
                  <a:solidFill>
                    <a:schemeClr val="bg1"/>
                  </a:solidFill>
                  <a:latin typeface="+mj-lt"/>
                </a:rPr>
                <a:t>7</a:t>
              </a:r>
              <a:endParaRPr lang="en-US" sz="1800" dirty="0">
                <a:solidFill>
                  <a:schemeClr val="bg1"/>
                </a:solidFill>
                <a:latin typeface="+mj-lt"/>
              </a:endParaRPr>
            </a:p>
          </p:txBody>
        </p:sp>
      </p:grpSp>
      <p:sp>
        <p:nvSpPr>
          <p:cNvPr id="20" name="Text Placeholder 19"/>
          <p:cNvSpPr>
            <a:spLocks noGrp="1"/>
          </p:cNvSpPr>
          <p:nvPr>
            <p:ph type="body" sz="quarter" idx="18" hasCustomPrompt="1"/>
          </p:nvPr>
        </p:nvSpPr>
        <p:spPr bwMode="gray">
          <a:xfrm>
            <a:off x="1363152" y="3752016"/>
            <a:ext cx="3749040" cy="138499"/>
          </a:xfrm>
        </p:spPr>
        <p:txBody>
          <a:bodyPr anchor="ctr" anchorCtr="0"/>
          <a:lstStyle>
            <a:lvl1pPr marL="0" indent="0">
              <a:spcBef>
                <a:spcPts val="0"/>
              </a:spcBef>
              <a:buNone/>
              <a:defRPr>
                <a:solidFill>
                  <a:schemeClr val="accent1"/>
                </a:solidFill>
              </a:defRPr>
            </a:lvl1pPr>
          </a:lstStyle>
          <a:p>
            <a:pPr lvl="0"/>
            <a:r>
              <a:rPr lang="en-US" dirty="0" smtClean="0"/>
              <a:t>Section Title – Verdana 9pt Regular, Accent 1, Title Case</a:t>
            </a:r>
          </a:p>
        </p:txBody>
      </p:sp>
      <p:sp>
        <p:nvSpPr>
          <p:cNvPr id="40" name="TextBox 39"/>
          <p:cNvSpPr txBox="1"/>
          <p:nvPr userDrawn="1"/>
        </p:nvSpPr>
        <p:spPr bwMode="gray">
          <a:xfrm>
            <a:off x="6050756" y="0"/>
            <a:ext cx="298989" cy="136961"/>
          </a:xfrm>
          <a:prstGeom prst="rect">
            <a:avLst/>
          </a:prstGeom>
          <a:noFill/>
        </p:spPr>
        <p:txBody>
          <a:bodyPr wrap="square" lIns="0" tIns="36576" rIns="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smtClean="0">
              <a:solidFill>
                <a:schemeClr val="bg1"/>
              </a:solidFill>
              <a:latin typeface="+mj-lt"/>
            </a:endParaRPr>
          </a:p>
        </p:txBody>
      </p:sp>
    </p:spTree>
    <p:extLst>
      <p:ext uri="{BB962C8B-B14F-4D97-AF65-F5344CB8AC3E}">
        <p14:creationId xmlns:p14="http://schemas.microsoft.com/office/powerpoint/2010/main" val="150487344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 with Subtitle">
    <p:bg bwMode="gray">
      <p:bgPr>
        <a:solidFill>
          <a:schemeClr val="accent5"/>
        </a:solidFill>
        <a:effectLst/>
      </p:bgPr>
    </p:bg>
    <p:spTree>
      <p:nvGrpSpPr>
        <p:cNvPr id="1" name=""/>
        <p:cNvGrpSpPr/>
        <p:nvPr/>
      </p:nvGrpSpPr>
      <p:grpSpPr>
        <a:xfrm>
          <a:off x="0" y="0"/>
          <a:ext cx="0" cy="0"/>
          <a:chOff x="0" y="0"/>
          <a:chExt cx="0" cy="0"/>
        </a:xfrm>
      </p:grpSpPr>
      <p:sp>
        <p:nvSpPr>
          <p:cNvPr id="12" name="Text Placeholder 10"/>
          <p:cNvSpPr>
            <a:spLocks noGrp="1"/>
          </p:cNvSpPr>
          <p:nvPr>
            <p:ph type="body" sz="quarter" idx="10" hasCustomPrompt="1"/>
          </p:nvPr>
        </p:nvSpPr>
        <p:spPr bwMode="gray">
          <a:xfrm>
            <a:off x="5459152" y="3171239"/>
            <a:ext cx="742735" cy="1384995"/>
          </a:xfrm>
        </p:spPr>
        <p:txBody>
          <a:bodyPr/>
          <a:lstStyle>
            <a:lvl1pPr marL="0" indent="0" algn="r">
              <a:spcBef>
                <a:spcPts val="0"/>
              </a:spcBef>
              <a:buNone/>
              <a:defRPr sz="9000">
                <a:solidFill>
                  <a:schemeClr val="accent6"/>
                </a:solidFill>
                <a:latin typeface="+mj-lt"/>
              </a:defRPr>
            </a:lvl1pPr>
          </a:lstStyle>
          <a:p>
            <a:pPr lvl="0"/>
            <a:r>
              <a:rPr lang="en-US" dirty="0" smtClean="0"/>
              <a:t>#</a:t>
            </a:r>
            <a:endParaRPr lang="en-US" dirty="0"/>
          </a:p>
        </p:txBody>
      </p:sp>
      <p:sp>
        <p:nvSpPr>
          <p:cNvPr id="14" name="Text Placeholder 26"/>
          <p:cNvSpPr>
            <a:spLocks noGrp="1"/>
          </p:cNvSpPr>
          <p:nvPr>
            <p:ph type="body" sz="quarter" idx="11" hasCustomPrompt="1"/>
          </p:nvPr>
        </p:nvSpPr>
        <p:spPr bwMode="gray">
          <a:xfrm>
            <a:off x="465363" y="1603223"/>
            <a:ext cx="4067560" cy="820738"/>
          </a:xfrm>
        </p:spPr>
        <p:txBody>
          <a:bodyPr anchor="b" anchorCtr="0"/>
          <a:lstStyle>
            <a:lvl1pPr marL="0" indent="0">
              <a:lnSpc>
                <a:spcPts val="3200"/>
              </a:lnSpc>
              <a:spcBef>
                <a:spcPts val="0"/>
              </a:spcBef>
              <a:buNone/>
              <a:defRPr sz="3000" spc="50" baseline="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Divider Title – Rockwell 30pt Regular</a:t>
            </a:r>
            <a:endParaRPr lang="en-US" dirty="0"/>
          </a:p>
        </p:txBody>
      </p:sp>
      <p:sp>
        <p:nvSpPr>
          <p:cNvPr id="15" name="Text Placeholder 26"/>
          <p:cNvSpPr>
            <a:spLocks noGrp="1"/>
          </p:cNvSpPr>
          <p:nvPr>
            <p:ph type="body" sz="quarter" idx="12" hasCustomPrompt="1"/>
          </p:nvPr>
        </p:nvSpPr>
        <p:spPr bwMode="gray">
          <a:xfrm>
            <a:off x="465363" y="2525151"/>
            <a:ext cx="4063660" cy="169277"/>
          </a:xfrm>
        </p:spPr>
        <p:txBody>
          <a:bodyPr anchor="t" anchorCtr="0"/>
          <a:lstStyle>
            <a:lvl1pPr marL="0" indent="0">
              <a:lnSpc>
                <a:spcPct val="100000"/>
              </a:lnSpc>
              <a:spcBef>
                <a:spcPts val="0"/>
              </a:spcBef>
              <a:buNone/>
              <a:defRPr sz="11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Divider Subtitle – Verdana 11pt Regular</a:t>
            </a:r>
          </a:p>
        </p:txBody>
      </p:sp>
      <p:sp>
        <p:nvSpPr>
          <p:cNvPr id="9" name="TextBox 8"/>
          <p:cNvSpPr txBox="1"/>
          <p:nvPr userDrawn="1"/>
        </p:nvSpPr>
        <p:spPr bwMode="gray">
          <a:xfrm>
            <a:off x="6050756" y="0"/>
            <a:ext cx="298989" cy="136961"/>
          </a:xfrm>
          <a:prstGeom prst="rect">
            <a:avLst/>
          </a:prstGeom>
          <a:noFill/>
        </p:spPr>
        <p:txBody>
          <a:bodyPr wrap="square" lIns="0" tIns="36576" rIns="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smtClean="0">
              <a:solidFill>
                <a:schemeClr val="bg1"/>
              </a:solidFill>
              <a:latin typeface="+mj-lt"/>
            </a:endParaRP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5363" y="683511"/>
            <a:ext cx="1128820" cy="433532"/>
          </a:xfrm>
          <a:prstGeom prst="rect">
            <a:avLst/>
          </a:prstGeom>
        </p:spPr>
      </p:pic>
      <p:sp>
        <p:nvSpPr>
          <p:cNvPr id="10" name="Text Placeholder 24"/>
          <p:cNvSpPr>
            <a:spLocks noGrp="1"/>
          </p:cNvSpPr>
          <p:nvPr>
            <p:ph type="body" sz="quarter" idx="14" hasCustomPrompt="1"/>
          </p:nvPr>
        </p:nvSpPr>
        <p:spPr bwMode="gray">
          <a:xfrm>
            <a:off x="4246134" y="3494257"/>
            <a:ext cx="1188955" cy="203275"/>
          </a:xfrm>
          <a:prstGeom prst="round2SameRect">
            <a:avLst>
              <a:gd name="adj1" fmla="val 0"/>
              <a:gd name="adj2" fmla="val 17756"/>
            </a:avLst>
          </a:prstGeom>
          <a:solidFill>
            <a:schemeClr val="tx2"/>
          </a:solidFill>
        </p:spPr>
        <p:txBody>
          <a:bodyPr wrap="none" lIns="45720" tIns="27432" rIns="45720" bIns="27432">
            <a:spAutoFit/>
          </a:bodyPr>
          <a:lstStyle>
            <a:lvl1pPr marL="0" indent="0" algn="r">
              <a:spcBef>
                <a:spcPts val="0"/>
              </a:spcBef>
              <a:buNone/>
              <a:defRPr cap="all" baseline="0">
                <a:solidFill>
                  <a:schemeClr val="bg1"/>
                </a:solidFill>
                <a:latin typeface="+mj-lt"/>
              </a:defRPr>
            </a:lvl1pPr>
          </a:lstStyle>
          <a:p>
            <a:pPr lvl="0"/>
            <a:r>
              <a:rPr lang="en-US" dirty="0" smtClean="0"/>
              <a:t>Insert break type</a:t>
            </a:r>
            <a:endParaRPr lang="en-US" dirty="0"/>
          </a:p>
        </p:txBody>
      </p:sp>
      <p:cxnSp>
        <p:nvCxnSpPr>
          <p:cNvPr id="11" name="Straight Connector 10"/>
          <p:cNvCxnSpPr/>
          <p:nvPr userDrawn="1"/>
        </p:nvCxnSpPr>
        <p:spPr bwMode="gray">
          <a:xfrm>
            <a:off x="465363" y="3486806"/>
            <a:ext cx="4969726" cy="0"/>
          </a:xfrm>
          <a:prstGeom prst="line">
            <a:avLst/>
          </a:prstGeom>
          <a:ln w="6350">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8" hasCustomPrompt="1"/>
          </p:nvPr>
        </p:nvSpPr>
        <p:spPr>
          <a:xfrm>
            <a:off x="465363" y="3711659"/>
            <a:ext cx="2314575" cy="446276"/>
          </a:xfrm>
        </p:spPr>
        <p:txBody>
          <a:bodyPr/>
          <a:lstStyle>
            <a:lvl1pPr>
              <a:spcBef>
                <a:spcPts val="300"/>
              </a:spcBef>
              <a:defRPr sz="800">
                <a:solidFill>
                  <a:schemeClr val="bg1"/>
                </a:solidFill>
              </a:defRPr>
            </a:lvl1pPr>
            <a:lvl2pPr>
              <a:spcBef>
                <a:spcPts val="300"/>
              </a:spcBef>
              <a:defRPr sz="800">
                <a:solidFill>
                  <a:schemeClr val="bg1"/>
                </a:solidFill>
              </a:defRPr>
            </a:lvl2pPr>
            <a:lvl3pPr>
              <a:spcBef>
                <a:spcPts val="300"/>
              </a:spcBef>
              <a:defRPr sz="800">
                <a:solidFill>
                  <a:schemeClr val="bg1"/>
                </a:solidFill>
              </a:defRPr>
            </a:lvl3pPr>
            <a:lvl4pPr>
              <a:spcBef>
                <a:spcPts val="300"/>
              </a:spcBef>
              <a:defRPr sz="800">
                <a:solidFill>
                  <a:schemeClr val="bg1"/>
                </a:solidFill>
              </a:defRPr>
            </a:lvl4pPr>
            <a:lvl5pPr>
              <a:spcBef>
                <a:spcPts val="300"/>
              </a:spcBef>
              <a:defRPr sz="800">
                <a:solidFill>
                  <a:schemeClr val="bg1"/>
                </a:solidFill>
              </a:defRPr>
            </a:lvl5pPr>
          </a:lstStyle>
          <a:p>
            <a:pPr lvl="0"/>
            <a:r>
              <a:rPr lang="en-US" dirty="0" smtClean="0"/>
              <a:t>Divider Bullet Placement (if needed)</a:t>
            </a:r>
          </a:p>
          <a:p>
            <a:pPr lvl="0"/>
            <a:r>
              <a:rPr lang="en-US" dirty="0" smtClean="0"/>
              <a:t>Divider Bullet Placement (if needed)</a:t>
            </a:r>
          </a:p>
          <a:p>
            <a:pPr lvl="0"/>
            <a:r>
              <a:rPr lang="en-US" dirty="0" smtClean="0"/>
              <a:t>Divider Bullet Placement (if needed)</a:t>
            </a:r>
          </a:p>
        </p:txBody>
      </p:sp>
    </p:spTree>
    <p:extLst>
      <p:ext uri="{BB962C8B-B14F-4D97-AF65-F5344CB8AC3E}">
        <p14:creationId xmlns:p14="http://schemas.microsoft.com/office/powerpoint/2010/main" val="16522633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16" name="Text Placeholder 1"/>
          <p:cNvSpPr>
            <a:spLocks noGrp="1"/>
          </p:cNvSpPr>
          <p:nvPr>
            <p:ph type="body" idx="1"/>
          </p:nvPr>
        </p:nvSpPr>
        <p:spPr bwMode="gray">
          <a:xfrm>
            <a:off x="2269292" y="1520572"/>
            <a:ext cx="1862217" cy="1759456"/>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Box 7"/>
          <p:cNvSpPr txBox="1"/>
          <p:nvPr/>
        </p:nvSpPr>
        <p:spPr bwMode="gray">
          <a:xfrm>
            <a:off x="0" y="4677489"/>
            <a:ext cx="3261360" cy="123111"/>
          </a:xfrm>
          <a:prstGeom prst="rect">
            <a:avLst/>
          </a:prstGeom>
          <a:noFill/>
        </p:spPr>
        <p:txBody>
          <a:bodyPr wrap="square" lIns="64008" tIns="0" rIns="0" bIns="45720" rtlCol="0" anchor="b" anchorCtr="0">
            <a:spAutoFit/>
          </a:bodyPr>
          <a:lstStyle/>
          <a:p>
            <a:pPr marL="0" marR="0" lvl="0" indent="0" algn="l" defTabSz="64008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smtClean="0">
                <a:ln>
                  <a:noFill/>
                </a:ln>
                <a:solidFill>
                  <a:schemeClr val="accent2"/>
                </a:solidFill>
                <a:effectLst/>
                <a:uLnTx/>
                <a:uFillTx/>
                <a:latin typeface="Verdana" panose="020B0604030504040204" pitchFamily="34" charset="0"/>
                <a:ea typeface="Verdana" panose="020B0604030504040204" pitchFamily="34" charset="0"/>
                <a:cs typeface="Verdana" panose="020B0604030504040204" pitchFamily="34" charset="0"/>
              </a:rPr>
              <a:t>©2016 The Advisory Board Company • </a:t>
            </a:r>
            <a:r>
              <a:rPr kumimoji="0" lang="en-US" sz="500" b="1" i="0" u="none" strike="noStrike" kern="1200" cap="none" spc="0" normalizeH="0" baseline="0" noProof="0" dirty="0" smtClean="0">
                <a:ln>
                  <a:noFill/>
                </a:ln>
                <a:solidFill>
                  <a:schemeClr val="accent2"/>
                </a:solidFill>
                <a:effectLst/>
                <a:uLnTx/>
                <a:uFillTx/>
                <a:latin typeface="Verdana" panose="020B0604030504040204" pitchFamily="34" charset="0"/>
                <a:ea typeface="Verdana" panose="020B0604030504040204" pitchFamily="34" charset="0"/>
                <a:cs typeface="Verdana" panose="020B0604030504040204" pitchFamily="34" charset="0"/>
              </a:rPr>
              <a:t>eab.com</a:t>
            </a:r>
            <a:r>
              <a:rPr kumimoji="0" lang="en-US" sz="500" b="0" i="0" u="none" strike="noStrike" kern="1200" cap="none" spc="0" normalizeH="0" baseline="0" noProof="0" dirty="0" smtClean="0">
                <a:ln>
                  <a:noFill/>
                </a:ln>
                <a:solidFill>
                  <a:schemeClr val="accent2"/>
                </a:solidFill>
                <a:effectLst/>
                <a:uLnTx/>
                <a:uFillTx/>
                <a:latin typeface="Verdana" panose="020B0604030504040204" pitchFamily="34" charset="0"/>
                <a:ea typeface="Verdana" panose="020B0604030504040204" pitchFamily="34" charset="0"/>
                <a:cs typeface="Verdana" panose="020B0604030504040204" pitchFamily="34" charset="0"/>
              </a:rPr>
              <a:t> • Talent Review Launch Guide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70" r:id="rId10"/>
    <p:sldLayoutId id="2147483649"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Lst>
  <p:timing>
    <p:tnLst>
      <p:par>
        <p:cTn id="1" dur="indefinite" restart="never" nodeType="tmRoot"/>
      </p:par>
    </p:tnLst>
  </p:timing>
  <p:hf hdr="0" ftr="0" dt="0"/>
  <p:txStyles>
    <p:titleStyle>
      <a:lvl1pPr algn="l" defTabSz="640080" rtl="0" eaLnBrk="1" latinLnBrk="0" hangingPunct="1">
        <a:spcBef>
          <a:spcPct val="0"/>
        </a:spcBef>
        <a:buNone/>
        <a:defRPr sz="1800" b="1" kern="1200">
          <a:solidFill>
            <a:schemeClr val="bg1"/>
          </a:solidFill>
          <a:latin typeface="+mj-lt"/>
          <a:ea typeface="+mj-ea"/>
          <a:cs typeface="+mj-cs"/>
        </a:defRPr>
      </a:lvl1pPr>
    </p:titleStyle>
    <p:body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p:bodyStyle>
    <p:other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4.png"/><Relationship Id="rId7"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11.xml"/><Relationship Id="rId6" Type="http://schemas.openxmlformats.org/officeDocument/2006/relationships/image" Target="../media/image11.png"/><Relationship Id="rId5" Type="http://schemas.openxmlformats.org/officeDocument/2006/relationships/image" Target="../media/image15.png"/><Relationship Id="rId10" Type="http://schemas.openxmlformats.org/officeDocument/2006/relationships/image" Target="../media/image18.png"/><Relationship Id="rId4" Type="http://schemas.openxmlformats.org/officeDocument/2006/relationships/hyperlink" Target="https://hbr.org/2016/05/listening-is-an-overlooked-leadership-tool" TargetMode="External"/><Relationship Id="rId9"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11.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1.xml"/><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8.xml"/><Relationship Id="rId1" Type="http://schemas.openxmlformats.org/officeDocument/2006/relationships/slideLayout" Target="../slideLayouts/slideLayout11.xml"/><Relationship Id="rId5" Type="http://schemas.openxmlformats.org/officeDocument/2006/relationships/chart" Target="../charts/chart3.xml"/><Relationship Id="rId4" Type="http://schemas.openxmlformats.org/officeDocument/2006/relationships/image" Target="../media/image25.png"/></Relationships>
</file>

<file path=ppt/slides/_rels/slide1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9.xml"/><Relationship Id="rId1" Type="http://schemas.openxmlformats.org/officeDocument/2006/relationships/slideLayout" Target="../slideLayouts/slideLayout11.xml"/><Relationship Id="rId5" Type="http://schemas.openxmlformats.org/officeDocument/2006/relationships/image" Target="../media/image27.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hyperlink" Target="http://www.burksblog.com/" TargetMode="External"/><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chart" Target="../charts/chart1.xml"/><Relationship Id="rId5" Type="http://schemas.openxmlformats.org/officeDocument/2006/relationships/hyperlink" Target="http://www.ssireview.org/blog/entry/the_business_case_for_investing_in_talent" TargetMode="External"/><Relationship Id="rId4" Type="http://schemas.openxmlformats.org/officeDocument/2006/relationships/hyperlink" Target="http://www.trainingmag.com/2013-training-industry-report"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11.xml"/><Relationship Id="rId4" Type="http://schemas.openxmlformats.org/officeDocument/2006/relationships/hyperlink" Target="http://www.kirkpatrickpartners.com/OurPhilosophy/TheKirkpatrickModel"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7.xml"/><Relationship Id="rId1" Type="http://schemas.openxmlformats.org/officeDocument/2006/relationships/slideLayout" Target="../slideLayouts/slideLayout11.xml"/><Relationship Id="rId5" Type="http://schemas.openxmlformats.org/officeDocument/2006/relationships/image" Target="../media/image7.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www.case.org/Publications_and_Products/2012/September_2012/Path_to_the_Profession.html" TargetMode="External"/><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http://www.ssireview.org/blog/entry/the_business_case_for_investing_in_talent" TargetMode="External"/><Relationship Id="rId2" Type="http://schemas.openxmlformats.org/officeDocument/2006/relationships/notesSlide" Target="../notesSlides/notesSlide7.xml"/><Relationship Id="rId1" Type="http://schemas.openxmlformats.org/officeDocument/2006/relationships/slideLayout" Target="../slideLayouts/slideLayout11.xml"/><Relationship Id="rId4" Type="http://schemas.openxmlformats.org/officeDocument/2006/relationships/hyperlink" Target="http://www.cygresearch.com/burksblog/donor-centered-leadership/leadership-training-723/"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chart" Target="../charts/chart2.xml"/><Relationship Id="rId7"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794542" y="2141564"/>
            <a:ext cx="5118578" cy="666849"/>
          </a:xfrm>
        </p:spPr>
        <p:txBody>
          <a:bodyPr/>
          <a:lstStyle/>
          <a:p>
            <a:r>
              <a:rPr lang="en-US" dirty="0" smtClean="0"/>
              <a:t>Talent Review Leader Training</a:t>
            </a:r>
            <a:endParaRPr lang="en-US" dirty="0"/>
          </a:p>
        </p:txBody>
      </p:sp>
      <p:sp>
        <p:nvSpPr>
          <p:cNvPr id="8" name="Text Placeholder 7"/>
          <p:cNvSpPr>
            <a:spLocks noGrp="1"/>
          </p:cNvSpPr>
          <p:nvPr>
            <p:ph type="body" sz="quarter" idx="11"/>
          </p:nvPr>
        </p:nvSpPr>
        <p:spPr>
          <a:xfrm>
            <a:off x="794542" y="2924994"/>
            <a:ext cx="4379038" cy="169277"/>
          </a:xfrm>
        </p:spPr>
        <p:txBody>
          <a:bodyPr/>
          <a:lstStyle/>
          <a:p>
            <a:r>
              <a:rPr lang="en-US" dirty="0" smtClean="0">
                <a:solidFill>
                  <a:schemeClr val="bg1"/>
                </a:solidFill>
              </a:rPr>
              <a:t>Formalizing Professional Development Conversations</a:t>
            </a:r>
            <a:endParaRPr lang="en-US" dirty="0">
              <a:solidFill>
                <a:schemeClr val="bg1"/>
              </a:solidFill>
            </a:endParaRPr>
          </a:p>
        </p:txBody>
      </p:sp>
      <p:sp>
        <p:nvSpPr>
          <p:cNvPr id="9" name="Text Placeholder 8"/>
          <p:cNvSpPr>
            <a:spLocks noGrp="1"/>
          </p:cNvSpPr>
          <p:nvPr>
            <p:ph type="body" sz="quarter" idx="12"/>
          </p:nvPr>
        </p:nvSpPr>
        <p:spPr>
          <a:xfrm>
            <a:off x="4347410" y="4124752"/>
            <a:ext cx="1786690" cy="415498"/>
          </a:xfrm>
        </p:spPr>
        <p:txBody>
          <a:bodyPr/>
          <a:lstStyle/>
          <a:p>
            <a:r>
              <a:rPr lang="en-US" dirty="0" smtClean="0"/>
              <a:t>Institution Name </a:t>
            </a:r>
          </a:p>
          <a:p>
            <a:r>
              <a:rPr lang="en-US" dirty="0" smtClean="0"/>
              <a:t>Presenter Name, title</a:t>
            </a:r>
          </a:p>
          <a:p>
            <a:r>
              <a:rPr lang="en-US" dirty="0" smtClean="0"/>
              <a:t>Phone or e-mail address</a:t>
            </a:r>
            <a:endParaRPr lang="en-US" dirty="0"/>
          </a:p>
        </p:txBody>
      </p:sp>
      <p:sp>
        <p:nvSpPr>
          <p:cNvPr id="10" name="Line Callout 1 9"/>
          <p:cNvSpPr/>
          <p:nvPr/>
        </p:nvSpPr>
        <p:spPr bwMode="gray">
          <a:xfrm>
            <a:off x="1815464" y="220980"/>
            <a:ext cx="2133599" cy="655319"/>
          </a:xfrm>
          <a:prstGeom prst="borderCallout1">
            <a:avLst>
              <a:gd name="adj1" fmla="val 89962"/>
              <a:gd name="adj2" fmla="val 95219"/>
              <a:gd name="adj3" fmla="val 90976"/>
              <a:gd name="adj4" fmla="val 95274"/>
            </a:avLst>
          </a:prstGeom>
          <a:solidFill>
            <a:schemeClr val="tx2"/>
          </a:solidFill>
          <a:ln w="12700" cap="flat" cmpd="sng" algn="ctr">
            <a:solidFill>
              <a:srgbClr val="00B0F0"/>
            </a:solidFill>
            <a:prstDash val="solid"/>
            <a:round/>
            <a:headEnd type="none" w="med" len="med"/>
            <a:tailEnd type="oval" w="sm" len="sm"/>
          </a:ln>
          <a:effectLst/>
        </p:spPr>
        <p:txBody>
          <a:bodyPr vert="horz" wrap="square" lIns="91440" tIns="45720" rIns="91440" bIns="45720" numCol="1" rtlCol="0" anchor="t" anchorCtr="0" compatLnSpc="1">
            <a:prstTxWarp prst="textNoShape">
              <a:avLst/>
            </a:prstTxWarp>
          </a:bodyPr>
          <a:lstStyle/>
          <a:p>
            <a:r>
              <a:rPr lang="en-US" sz="900" b="1" dirty="0">
                <a:solidFill>
                  <a:schemeClr val="bg1"/>
                </a:solidFill>
              </a:rPr>
              <a:t>Refer to the </a:t>
            </a:r>
            <a:r>
              <a:rPr lang="en-US" sz="900" b="1" dirty="0" smtClean="0">
                <a:solidFill>
                  <a:schemeClr val="bg1"/>
                </a:solidFill>
              </a:rPr>
              <a:t>talking points in the “notes” section of the PowerPoint to guide your presentation.</a:t>
            </a:r>
            <a:endParaRPr lang="en-US" sz="900" b="1" dirty="0">
              <a:solidFill>
                <a:schemeClr val="bg1"/>
              </a:solidFill>
            </a:endParaRPr>
          </a:p>
        </p:txBody>
      </p:sp>
      <p:sp>
        <p:nvSpPr>
          <p:cNvPr id="11" name="Line Callout 1 10"/>
          <p:cNvSpPr/>
          <p:nvPr/>
        </p:nvSpPr>
        <p:spPr bwMode="gray">
          <a:xfrm>
            <a:off x="4121791" y="3254297"/>
            <a:ext cx="2012099" cy="692859"/>
          </a:xfrm>
          <a:prstGeom prst="borderCallout1">
            <a:avLst>
              <a:gd name="adj1" fmla="val 91125"/>
              <a:gd name="adj2" fmla="val 97222"/>
              <a:gd name="adj3" fmla="val 92489"/>
              <a:gd name="adj4" fmla="val 96566"/>
            </a:avLst>
          </a:prstGeom>
          <a:solidFill>
            <a:schemeClr val="tx2"/>
          </a:solidFill>
          <a:ln w="12700" cap="flat" cmpd="sng" algn="ctr">
            <a:solidFill>
              <a:srgbClr val="00B0F0"/>
            </a:solidFill>
            <a:prstDash val="solid"/>
            <a:round/>
            <a:headEnd type="none" w="med" len="med"/>
            <a:tailEnd type="oval" w="sm" len="sm"/>
          </a:ln>
          <a:effectLst/>
        </p:spPr>
        <p:txBody>
          <a:bodyPr vert="horz" wrap="square" lIns="91440" tIns="45720" rIns="91440" bIns="45720" numCol="1" rtlCol="0" anchor="t" anchorCtr="0" compatLnSpc="1">
            <a:prstTxWarp prst="textNoShape">
              <a:avLst/>
            </a:prstTxWarp>
          </a:bodyPr>
          <a:lstStyle/>
          <a:p>
            <a:r>
              <a:rPr lang="en-US" sz="900" b="1" dirty="0" smtClean="0">
                <a:solidFill>
                  <a:schemeClr val="bg1"/>
                </a:solidFill>
              </a:rPr>
              <a:t>Add in institution-specific information; delete all orange boxes throughout presentation.</a:t>
            </a:r>
          </a:p>
        </p:txBody>
      </p:sp>
    </p:spTree>
    <p:extLst>
      <p:ext uri="{BB962C8B-B14F-4D97-AF65-F5344CB8AC3E}">
        <p14:creationId xmlns:p14="http://schemas.microsoft.com/office/powerpoint/2010/main" val="25645829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r>
              <a:rPr lang="en-US" dirty="0" smtClean="0"/>
              <a:t>Engaging in Two Different Types of Conversations</a:t>
            </a:r>
            <a:endParaRPr lang="en-US" dirty="0"/>
          </a:p>
        </p:txBody>
      </p:sp>
      <p:sp>
        <p:nvSpPr>
          <p:cNvPr id="4" name="Text Placeholder 3"/>
          <p:cNvSpPr>
            <a:spLocks noGrp="1"/>
          </p:cNvSpPr>
          <p:nvPr>
            <p:ph type="body" sz="quarter" idx="12"/>
          </p:nvPr>
        </p:nvSpPr>
        <p:spPr/>
        <p:txBody>
          <a:bodyPr/>
          <a:lstStyle/>
          <a:p>
            <a:r>
              <a:rPr lang="en-US" dirty="0" smtClean="0"/>
              <a:t>How You Say It Does Matter</a:t>
            </a:r>
            <a:endParaRPr lang="en-US" dirty="0"/>
          </a:p>
        </p:txBody>
      </p:sp>
      <p:sp>
        <p:nvSpPr>
          <p:cNvPr id="5" name="Text Placeholder 4"/>
          <p:cNvSpPr>
            <a:spLocks noGrp="1"/>
          </p:cNvSpPr>
          <p:nvPr>
            <p:ph type="body" sz="quarter" idx="13"/>
          </p:nvPr>
        </p:nvSpPr>
        <p:spPr>
          <a:xfrm>
            <a:off x="4081645" y="4523601"/>
            <a:ext cx="2319155" cy="276999"/>
          </a:xfrm>
        </p:spPr>
        <p:txBody>
          <a:bodyPr/>
          <a:lstStyle/>
          <a:p>
            <a:r>
              <a:rPr lang="en-US" dirty="0" smtClean="0"/>
              <a:t>Source: Values Based Conversations at Work (2014), VBA Consulting; </a:t>
            </a:r>
            <a:r>
              <a:rPr lang="en-US" dirty="0" err="1" smtClean="0"/>
              <a:t>Barsh</a:t>
            </a:r>
            <a:r>
              <a:rPr lang="en-US" dirty="0" smtClean="0"/>
              <a:t>, J., Centered Leadership: Leading with Purpose Clarity and Impact, McKinsey and Company; EAB interviews and analysis.</a:t>
            </a:r>
            <a:endParaRPr lang="en-US" dirty="0"/>
          </a:p>
        </p:txBody>
      </p:sp>
      <p:sp>
        <p:nvSpPr>
          <p:cNvPr id="6" name="Text Placeholder 5"/>
          <p:cNvSpPr>
            <a:spLocks noGrp="1"/>
          </p:cNvSpPr>
          <p:nvPr>
            <p:ph type="body" sz="quarter" idx="14"/>
          </p:nvPr>
        </p:nvSpPr>
        <p:spPr/>
        <p:txBody>
          <a:bodyPr/>
          <a:lstStyle/>
          <a:p>
            <a:endParaRPr lang="en-US"/>
          </a:p>
        </p:txBody>
      </p:sp>
      <p:sp>
        <p:nvSpPr>
          <p:cNvPr id="8" name="TextBox 7"/>
          <p:cNvSpPr txBox="1"/>
          <p:nvPr/>
        </p:nvSpPr>
        <p:spPr bwMode="gray">
          <a:xfrm>
            <a:off x="273985" y="1290386"/>
            <a:ext cx="2875664" cy="153888"/>
          </a:xfrm>
          <a:prstGeom prst="rect">
            <a:avLst/>
          </a:prstGeom>
          <a:noFill/>
        </p:spPr>
        <p:txBody>
          <a:bodyPr wrap="square" lIns="0" tIns="0" rIns="0" bIns="0" rtlCol="0">
            <a:spAutoFit/>
          </a:bodyPr>
          <a:lstStyle/>
          <a:p>
            <a:pPr>
              <a:spcBef>
                <a:spcPts val="500"/>
              </a:spcBef>
            </a:pPr>
            <a:r>
              <a:rPr lang="en-US" sz="1000" i="1" dirty="0" smtClean="0">
                <a:solidFill>
                  <a:schemeClr val="accent4"/>
                </a:solidFill>
              </a:rPr>
              <a:t>Exercise Instructions</a:t>
            </a:r>
            <a:endParaRPr lang="en-US" sz="1000" i="1" dirty="0">
              <a:solidFill>
                <a:schemeClr val="accent4"/>
              </a:solidFill>
            </a:endParaRPr>
          </a:p>
        </p:txBody>
      </p:sp>
      <p:sp>
        <p:nvSpPr>
          <p:cNvPr id="11" name="TextBox 10"/>
          <p:cNvSpPr txBox="1"/>
          <p:nvPr/>
        </p:nvSpPr>
        <p:spPr bwMode="gray">
          <a:xfrm>
            <a:off x="274638" y="1602320"/>
            <a:ext cx="2527829" cy="1513235"/>
          </a:xfrm>
          <a:prstGeom prst="rect">
            <a:avLst/>
          </a:prstGeom>
          <a:noFill/>
        </p:spPr>
        <p:txBody>
          <a:bodyPr wrap="square" lIns="0" tIns="0" rIns="0" bIns="0" rtlCol="0">
            <a:spAutoFit/>
          </a:bodyPr>
          <a:lstStyle/>
          <a:p>
            <a:pPr>
              <a:spcBef>
                <a:spcPts val="500"/>
              </a:spcBef>
            </a:pPr>
            <a:r>
              <a:rPr lang="en-US" sz="1000" b="1" dirty="0" smtClean="0"/>
              <a:t>Step </a:t>
            </a:r>
            <a:r>
              <a:rPr lang="en-US" sz="1000" b="1" dirty="0" smtClean="0"/>
              <a:t>1: </a:t>
            </a:r>
            <a:r>
              <a:rPr lang="en-US" sz="1000" dirty="0" smtClean="0"/>
              <a:t>Pair-up with someone next to you. </a:t>
            </a:r>
          </a:p>
          <a:p>
            <a:pPr>
              <a:spcBef>
                <a:spcPts val="500"/>
              </a:spcBef>
            </a:pPr>
            <a:r>
              <a:rPr lang="en-US" sz="1000" b="1" dirty="0" smtClean="0"/>
              <a:t>Step </a:t>
            </a:r>
            <a:r>
              <a:rPr lang="en-US" sz="1000" b="1" dirty="0" smtClean="0"/>
              <a:t>2: </a:t>
            </a:r>
            <a:r>
              <a:rPr lang="en-US" sz="1000" dirty="0" smtClean="0"/>
              <a:t>One of you will be asked to share a problem you are currently experiencing. It might be with a direct report, a manager, a donor, etc. </a:t>
            </a:r>
          </a:p>
          <a:p>
            <a:pPr>
              <a:spcBef>
                <a:spcPts val="500"/>
              </a:spcBef>
            </a:pPr>
            <a:r>
              <a:rPr lang="en-US" sz="1000" b="1" dirty="0" smtClean="0"/>
              <a:t>Step </a:t>
            </a:r>
            <a:r>
              <a:rPr lang="en-US" sz="1000" b="1" dirty="0" smtClean="0"/>
              <a:t>3: </a:t>
            </a:r>
            <a:r>
              <a:rPr lang="en-US" sz="1000" dirty="0" smtClean="0"/>
              <a:t>Partners should use the questions on the right to discuss what’s going on with the problem.  </a:t>
            </a:r>
          </a:p>
        </p:txBody>
      </p:sp>
      <p:sp>
        <p:nvSpPr>
          <p:cNvPr id="12" name="Rectangle 11"/>
          <p:cNvSpPr/>
          <p:nvPr/>
        </p:nvSpPr>
        <p:spPr>
          <a:xfrm>
            <a:off x="3733793" y="1602320"/>
            <a:ext cx="2222499" cy="1320361"/>
          </a:xfrm>
          <a:prstGeom prst="rect">
            <a:avLst/>
          </a:prstGeom>
        </p:spPr>
        <p:txBody>
          <a:bodyPr wrap="square" lIns="0" tIns="0" rIns="0" bIns="0">
            <a:spAutoFit/>
          </a:bodyPr>
          <a:lstStyle/>
          <a:p>
            <a:pPr marL="117475" indent="-117475">
              <a:lnSpc>
                <a:spcPct val="110000"/>
              </a:lnSpc>
              <a:buFont typeface="Arial" panose="020B0604020202020204" pitchFamily="34" charset="0"/>
              <a:buChar char="•"/>
            </a:pPr>
            <a:r>
              <a:rPr lang="en-US" sz="1000" dirty="0" smtClean="0"/>
              <a:t>What is your problem?</a:t>
            </a:r>
          </a:p>
          <a:p>
            <a:pPr marL="117475" indent="-117475">
              <a:lnSpc>
                <a:spcPct val="110000"/>
              </a:lnSpc>
              <a:buFont typeface="Arial" panose="020B0604020202020204" pitchFamily="34" charset="0"/>
              <a:buChar char="•"/>
            </a:pPr>
            <a:r>
              <a:rPr lang="en-US" sz="1000" dirty="0" smtClean="0"/>
              <a:t>Why is this happening?</a:t>
            </a:r>
          </a:p>
          <a:p>
            <a:pPr marL="117475" indent="-117475">
              <a:lnSpc>
                <a:spcPct val="110000"/>
              </a:lnSpc>
              <a:buFont typeface="Arial" panose="020B0604020202020204" pitchFamily="34" charset="0"/>
              <a:buChar char="•"/>
            </a:pPr>
            <a:r>
              <a:rPr lang="en-US" sz="1000" dirty="0" smtClean="0"/>
              <a:t>What are the causes?</a:t>
            </a:r>
          </a:p>
          <a:p>
            <a:pPr marL="117475" indent="-117475">
              <a:lnSpc>
                <a:spcPct val="110000"/>
              </a:lnSpc>
              <a:buFont typeface="Arial" panose="020B0604020202020204" pitchFamily="34" charset="0"/>
              <a:buChar char="•"/>
            </a:pPr>
            <a:r>
              <a:rPr lang="en-US" sz="1000" dirty="0" smtClean="0"/>
              <a:t>Has </a:t>
            </a:r>
            <a:r>
              <a:rPr lang="en-US" sz="1000" dirty="0"/>
              <a:t>it happened before?</a:t>
            </a:r>
          </a:p>
          <a:p>
            <a:pPr marL="117475" indent="-117475">
              <a:lnSpc>
                <a:spcPct val="110000"/>
              </a:lnSpc>
              <a:buFont typeface="Arial" panose="020B0604020202020204" pitchFamily="34" charset="0"/>
              <a:buChar char="•"/>
            </a:pPr>
            <a:r>
              <a:rPr lang="en-US" sz="1000" dirty="0" smtClean="0"/>
              <a:t>Why can’t/haven’t you fix it?</a:t>
            </a:r>
          </a:p>
          <a:p>
            <a:pPr marL="117475" indent="-117475">
              <a:lnSpc>
                <a:spcPct val="110000"/>
              </a:lnSpc>
              <a:buFont typeface="Arial" panose="020B0604020202020204" pitchFamily="34" charset="0"/>
              <a:buChar char="•"/>
            </a:pPr>
            <a:r>
              <a:rPr lang="en-US" sz="1000" dirty="0" smtClean="0"/>
              <a:t>Why do you think is this still </a:t>
            </a:r>
            <a:br>
              <a:rPr lang="en-US" sz="1000" dirty="0" smtClean="0"/>
            </a:br>
            <a:r>
              <a:rPr lang="en-US" sz="1000" dirty="0" smtClean="0"/>
              <a:t>a problem?</a:t>
            </a:r>
            <a:endParaRPr lang="en-US" sz="900" dirty="0" smtClean="0"/>
          </a:p>
          <a:p>
            <a:pPr algn="r">
              <a:lnSpc>
                <a:spcPct val="110000"/>
              </a:lnSpc>
            </a:pPr>
            <a:endParaRPr lang="en-US" sz="800" i="1" dirty="0" smtClean="0"/>
          </a:p>
        </p:txBody>
      </p:sp>
      <p:sp>
        <p:nvSpPr>
          <p:cNvPr id="14" name="TextBox 13"/>
          <p:cNvSpPr txBox="1"/>
          <p:nvPr/>
        </p:nvSpPr>
        <p:spPr bwMode="gray">
          <a:xfrm>
            <a:off x="3733793" y="1290386"/>
            <a:ext cx="2394771" cy="153888"/>
          </a:xfrm>
          <a:prstGeom prst="rect">
            <a:avLst/>
          </a:prstGeom>
          <a:noFill/>
        </p:spPr>
        <p:txBody>
          <a:bodyPr wrap="square" lIns="0" tIns="0" rIns="0" bIns="0" rtlCol="0">
            <a:spAutoFit/>
          </a:bodyPr>
          <a:lstStyle/>
          <a:p>
            <a:pPr>
              <a:spcBef>
                <a:spcPts val="500"/>
              </a:spcBef>
            </a:pPr>
            <a:r>
              <a:rPr lang="en-US" sz="1000" i="1" dirty="0" smtClean="0">
                <a:solidFill>
                  <a:schemeClr val="accent4"/>
                </a:solidFill>
              </a:rPr>
              <a:t>Questions to Employ </a:t>
            </a:r>
            <a:endParaRPr lang="en-US" sz="1000" i="1" dirty="0">
              <a:solidFill>
                <a:schemeClr val="accent4"/>
              </a:solidFill>
            </a:endParaRPr>
          </a:p>
        </p:txBody>
      </p:sp>
      <p:sp>
        <p:nvSpPr>
          <p:cNvPr id="7" name="Rectangle 6"/>
          <p:cNvSpPr/>
          <p:nvPr/>
        </p:nvSpPr>
        <p:spPr>
          <a:xfrm>
            <a:off x="274638" y="946853"/>
            <a:ext cx="1564403" cy="215444"/>
          </a:xfrm>
          <a:prstGeom prst="rect">
            <a:avLst/>
          </a:prstGeom>
        </p:spPr>
        <p:txBody>
          <a:bodyPr wrap="none" lIns="0" tIns="0" rIns="0" bIns="0">
            <a:spAutoFit/>
          </a:bodyPr>
          <a:lstStyle/>
          <a:p>
            <a:r>
              <a:rPr lang="en-US" sz="1400" dirty="0">
                <a:solidFill>
                  <a:schemeClr val="accent6"/>
                </a:solidFill>
              </a:rPr>
              <a:t>Conversation #1 </a:t>
            </a:r>
            <a:endParaRPr lang="en-US" sz="1400" dirty="0"/>
          </a:p>
        </p:txBody>
      </p:sp>
    </p:spTree>
    <p:extLst>
      <p:ext uri="{BB962C8B-B14F-4D97-AF65-F5344CB8AC3E}">
        <p14:creationId xmlns:p14="http://schemas.microsoft.com/office/powerpoint/2010/main" val="3463191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gray">
          <a:xfrm>
            <a:off x="274637" y="3083102"/>
            <a:ext cx="5859463" cy="1040165"/>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r>
              <a:rPr lang="en-US" dirty="0" smtClean="0"/>
              <a:t>Engaging in Two Different Types of Conversations</a:t>
            </a:r>
            <a:endParaRPr lang="en-US" dirty="0"/>
          </a:p>
        </p:txBody>
      </p:sp>
      <p:sp>
        <p:nvSpPr>
          <p:cNvPr id="4" name="Text Placeholder 3"/>
          <p:cNvSpPr>
            <a:spLocks noGrp="1"/>
          </p:cNvSpPr>
          <p:nvPr>
            <p:ph type="body" sz="quarter" idx="12"/>
          </p:nvPr>
        </p:nvSpPr>
        <p:spPr/>
        <p:txBody>
          <a:bodyPr/>
          <a:lstStyle/>
          <a:p>
            <a:r>
              <a:rPr lang="en-US" dirty="0" smtClean="0"/>
              <a:t>Practicing Experiential Learning</a:t>
            </a:r>
            <a:endParaRPr lang="en-US" dirty="0"/>
          </a:p>
        </p:txBody>
      </p:sp>
      <p:sp>
        <p:nvSpPr>
          <p:cNvPr id="5" name="Text Placeholder 4"/>
          <p:cNvSpPr>
            <a:spLocks noGrp="1"/>
          </p:cNvSpPr>
          <p:nvPr>
            <p:ph type="body" sz="quarter" idx="13"/>
          </p:nvPr>
        </p:nvSpPr>
        <p:spPr>
          <a:xfrm>
            <a:off x="4081645" y="4523601"/>
            <a:ext cx="2319155" cy="276999"/>
          </a:xfrm>
        </p:spPr>
        <p:txBody>
          <a:bodyPr/>
          <a:lstStyle/>
          <a:p>
            <a:r>
              <a:rPr lang="en-US" dirty="0" smtClean="0"/>
              <a:t>Source: Values Based Conversations at Work (2014), VBA Consulting; </a:t>
            </a:r>
            <a:r>
              <a:rPr lang="en-US" dirty="0" err="1" smtClean="0"/>
              <a:t>Barsh</a:t>
            </a:r>
            <a:r>
              <a:rPr lang="en-US" dirty="0" smtClean="0"/>
              <a:t>, J., Centered Leadership: Leading with Purpose Clarity and Impact, McKinsey and Company; EAB interviews and analysis.</a:t>
            </a:r>
            <a:endParaRPr lang="en-US" dirty="0"/>
          </a:p>
        </p:txBody>
      </p:sp>
      <p:sp>
        <p:nvSpPr>
          <p:cNvPr id="6" name="Text Placeholder 5"/>
          <p:cNvSpPr>
            <a:spLocks noGrp="1"/>
          </p:cNvSpPr>
          <p:nvPr>
            <p:ph type="body" sz="quarter" idx="14"/>
          </p:nvPr>
        </p:nvSpPr>
        <p:spPr/>
        <p:txBody>
          <a:bodyPr/>
          <a:lstStyle/>
          <a:p>
            <a:endParaRPr lang="en-US"/>
          </a:p>
        </p:txBody>
      </p:sp>
      <p:sp>
        <p:nvSpPr>
          <p:cNvPr id="11" name="TextBox 10"/>
          <p:cNvSpPr txBox="1"/>
          <p:nvPr/>
        </p:nvSpPr>
        <p:spPr bwMode="gray">
          <a:xfrm>
            <a:off x="274638" y="1602320"/>
            <a:ext cx="2299229" cy="833562"/>
          </a:xfrm>
          <a:prstGeom prst="rect">
            <a:avLst/>
          </a:prstGeom>
          <a:noFill/>
        </p:spPr>
        <p:txBody>
          <a:bodyPr wrap="square" lIns="0" tIns="0" rIns="0" bIns="0" rtlCol="0">
            <a:spAutoFit/>
          </a:bodyPr>
          <a:lstStyle/>
          <a:p>
            <a:pPr>
              <a:spcBef>
                <a:spcPts val="500"/>
              </a:spcBef>
            </a:pPr>
            <a:r>
              <a:rPr lang="en-US" sz="1000" b="1" dirty="0"/>
              <a:t>Step </a:t>
            </a:r>
            <a:r>
              <a:rPr lang="en-US" sz="1000" b="1" dirty="0" smtClean="0"/>
              <a:t>4: </a:t>
            </a:r>
            <a:r>
              <a:rPr lang="en-US" sz="1000" dirty="0" smtClean="0"/>
              <a:t>Stay in the same pairing and discuss the same problem, but </a:t>
            </a:r>
            <a:r>
              <a:rPr lang="en-US" sz="1000" dirty="0"/>
              <a:t>u</a:t>
            </a:r>
            <a:r>
              <a:rPr lang="en-US" sz="1000" dirty="0" smtClean="0"/>
              <a:t>se </a:t>
            </a:r>
            <a:r>
              <a:rPr lang="en-US" sz="1000" dirty="0"/>
              <a:t>the questions you see on the right to guide your conversation.</a:t>
            </a:r>
          </a:p>
          <a:p>
            <a:pPr>
              <a:spcBef>
                <a:spcPts val="500"/>
              </a:spcBef>
            </a:pPr>
            <a:r>
              <a:rPr lang="en-US" sz="1000" b="1" dirty="0"/>
              <a:t>Step </a:t>
            </a:r>
            <a:r>
              <a:rPr lang="en-US" sz="1000" b="1" dirty="0" smtClean="0"/>
              <a:t>5: </a:t>
            </a:r>
            <a:r>
              <a:rPr lang="en-US" sz="1000" dirty="0" smtClean="0"/>
              <a:t>Debrief.</a:t>
            </a:r>
            <a:endParaRPr lang="en-US" sz="1000" dirty="0"/>
          </a:p>
        </p:txBody>
      </p:sp>
      <p:sp>
        <p:nvSpPr>
          <p:cNvPr id="12" name="Rectangle 11"/>
          <p:cNvSpPr/>
          <p:nvPr/>
        </p:nvSpPr>
        <p:spPr>
          <a:xfrm>
            <a:off x="3149649" y="1594994"/>
            <a:ext cx="2984451" cy="1489639"/>
          </a:xfrm>
          <a:prstGeom prst="rect">
            <a:avLst/>
          </a:prstGeom>
        </p:spPr>
        <p:txBody>
          <a:bodyPr wrap="square" lIns="0" tIns="0" rIns="0" bIns="0">
            <a:spAutoFit/>
          </a:bodyPr>
          <a:lstStyle/>
          <a:p>
            <a:pPr marL="117475" indent="-117475">
              <a:lnSpc>
                <a:spcPct val="110000"/>
              </a:lnSpc>
              <a:buFont typeface="Arial" panose="020B0604020202020204" pitchFamily="34" charset="0"/>
              <a:buChar char="•"/>
            </a:pPr>
            <a:r>
              <a:rPr lang="en-US" sz="1000" dirty="0"/>
              <a:t>What would you like to see happen?</a:t>
            </a:r>
          </a:p>
          <a:p>
            <a:pPr marL="117475" indent="-117475">
              <a:lnSpc>
                <a:spcPct val="110000"/>
              </a:lnSpc>
              <a:buFont typeface="Arial" panose="020B0604020202020204" pitchFamily="34" charset="0"/>
              <a:buChar char="•"/>
            </a:pPr>
            <a:r>
              <a:rPr lang="en-US" sz="1000" dirty="0" smtClean="0"/>
              <a:t>What </a:t>
            </a:r>
            <a:r>
              <a:rPr lang="en-US" sz="1000" dirty="0"/>
              <a:t>would success look like?</a:t>
            </a:r>
          </a:p>
          <a:p>
            <a:pPr marL="117475" indent="-117475">
              <a:lnSpc>
                <a:spcPct val="110000"/>
              </a:lnSpc>
              <a:buFont typeface="Arial" panose="020B0604020202020204" pitchFamily="34" charset="0"/>
              <a:buChar char="•"/>
            </a:pPr>
            <a:r>
              <a:rPr lang="en-US" sz="1000" dirty="0" smtClean="0"/>
              <a:t>Reflecting </a:t>
            </a:r>
            <a:r>
              <a:rPr lang="en-US" sz="1000" dirty="0"/>
              <a:t>on your past experiences, can you think of a moment when you experienced this outcome, at least in part? </a:t>
            </a:r>
          </a:p>
          <a:p>
            <a:pPr marL="117475" indent="-117475">
              <a:lnSpc>
                <a:spcPct val="110000"/>
              </a:lnSpc>
              <a:buFont typeface="Arial" panose="020B0604020202020204" pitchFamily="34" charset="0"/>
              <a:buChar char="•"/>
            </a:pPr>
            <a:r>
              <a:rPr lang="en-US" sz="1000" dirty="0" smtClean="0"/>
              <a:t>Why </a:t>
            </a:r>
            <a:r>
              <a:rPr lang="en-US" sz="1000" dirty="0"/>
              <a:t>do you feel that was successful?</a:t>
            </a:r>
          </a:p>
          <a:p>
            <a:pPr marL="117475" indent="-117475">
              <a:lnSpc>
                <a:spcPct val="110000"/>
              </a:lnSpc>
              <a:buFont typeface="Arial" panose="020B0604020202020204" pitchFamily="34" charset="0"/>
              <a:buChar char="•"/>
            </a:pPr>
            <a:r>
              <a:rPr lang="en-US" sz="1000" dirty="0" smtClean="0"/>
              <a:t>What </a:t>
            </a:r>
            <a:r>
              <a:rPr lang="en-US" sz="1000" dirty="0"/>
              <a:t>do you think we be the best way to move forward now?</a:t>
            </a:r>
          </a:p>
          <a:p>
            <a:pPr algn="r">
              <a:lnSpc>
                <a:spcPct val="110000"/>
              </a:lnSpc>
            </a:pPr>
            <a:endParaRPr lang="en-US" sz="800" i="1" dirty="0" smtClean="0"/>
          </a:p>
        </p:txBody>
      </p:sp>
      <p:sp>
        <p:nvSpPr>
          <p:cNvPr id="13" name="TextBox 12"/>
          <p:cNvSpPr txBox="1"/>
          <p:nvPr/>
        </p:nvSpPr>
        <p:spPr bwMode="gray">
          <a:xfrm>
            <a:off x="465667" y="3142914"/>
            <a:ext cx="2781300" cy="215444"/>
          </a:xfrm>
          <a:prstGeom prst="rect">
            <a:avLst/>
          </a:prstGeom>
          <a:noFill/>
        </p:spPr>
        <p:txBody>
          <a:bodyPr wrap="square" lIns="0" tIns="0" rIns="0" bIns="0" rtlCol="0">
            <a:spAutoFit/>
          </a:bodyPr>
          <a:lstStyle/>
          <a:p>
            <a:pPr>
              <a:spcBef>
                <a:spcPts val="500"/>
              </a:spcBef>
            </a:pPr>
            <a:r>
              <a:rPr lang="en-US" sz="1400" dirty="0" smtClean="0">
                <a:solidFill>
                  <a:schemeClr val="accent6"/>
                </a:solidFill>
              </a:rPr>
              <a:t>Key Learning Outcomes</a:t>
            </a:r>
          </a:p>
        </p:txBody>
      </p:sp>
      <p:sp>
        <p:nvSpPr>
          <p:cNvPr id="16" name="TextBox 15"/>
          <p:cNvSpPr txBox="1"/>
          <p:nvPr/>
        </p:nvSpPr>
        <p:spPr bwMode="gray">
          <a:xfrm>
            <a:off x="465667" y="3523703"/>
            <a:ext cx="5668433" cy="525785"/>
          </a:xfrm>
          <a:prstGeom prst="rect">
            <a:avLst/>
          </a:prstGeom>
          <a:noFill/>
        </p:spPr>
        <p:txBody>
          <a:bodyPr wrap="square" lIns="0" tIns="0" rIns="0" bIns="0" rtlCol="0">
            <a:spAutoFit/>
          </a:bodyPr>
          <a:lstStyle/>
          <a:p>
            <a:pPr marL="228600" indent="-228600">
              <a:spcBef>
                <a:spcPts val="500"/>
              </a:spcBef>
              <a:buFont typeface="+mj-lt"/>
              <a:buAutoNum type="arabicPeriod"/>
            </a:pPr>
            <a:r>
              <a:rPr lang="en-US" sz="1000" dirty="0" smtClean="0">
                <a:solidFill>
                  <a:schemeClr val="accent4"/>
                </a:solidFill>
              </a:rPr>
              <a:t>Recognizing what you do or say has an impact on direct reports.</a:t>
            </a:r>
          </a:p>
          <a:p>
            <a:pPr marL="228600" indent="-228600">
              <a:spcBef>
                <a:spcPts val="500"/>
              </a:spcBef>
              <a:buFont typeface="+mj-lt"/>
              <a:buAutoNum type="arabicPeriod"/>
            </a:pPr>
            <a:r>
              <a:rPr lang="en-US" sz="1000" dirty="0" smtClean="0">
                <a:solidFill>
                  <a:schemeClr val="accent4"/>
                </a:solidFill>
              </a:rPr>
              <a:t>Understanding how subtle changes in language and word choice change </a:t>
            </a:r>
            <a:br>
              <a:rPr lang="en-US" sz="1000" dirty="0" smtClean="0">
                <a:solidFill>
                  <a:schemeClr val="accent4"/>
                </a:solidFill>
              </a:rPr>
            </a:br>
            <a:r>
              <a:rPr lang="en-US" sz="1000" dirty="0" smtClean="0">
                <a:solidFill>
                  <a:schemeClr val="accent4"/>
                </a:solidFill>
              </a:rPr>
              <a:t>the interaction. </a:t>
            </a:r>
            <a:endParaRPr lang="en-US" sz="1000" dirty="0">
              <a:solidFill>
                <a:schemeClr val="accent4"/>
              </a:solidFill>
            </a:endParaRPr>
          </a:p>
        </p:txBody>
      </p:sp>
      <p:sp>
        <p:nvSpPr>
          <p:cNvPr id="17" name="TextBox 16"/>
          <p:cNvSpPr txBox="1"/>
          <p:nvPr/>
        </p:nvSpPr>
        <p:spPr bwMode="gray">
          <a:xfrm>
            <a:off x="273985" y="1290386"/>
            <a:ext cx="2875664" cy="153888"/>
          </a:xfrm>
          <a:prstGeom prst="rect">
            <a:avLst/>
          </a:prstGeom>
          <a:noFill/>
        </p:spPr>
        <p:txBody>
          <a:bodyPr wrap="square" lIns="0" tIns="0" rIns="0" bIns="0" rtlCol="0">
            <a:spAutoFit/>
          </a:bodyPr>
          <a:lstStyle/>
          <a:p>
            <a:pPr>
              <a:spcBef>
                <a:spcPts val="500"/>
              </a:spcBef>
            </a:pPr>
            <a:r>
              <a:rPr lang="en-US" sz="1000" i="1" dirty="0" smtClean="0">
                <a:solidFill>
                  <a:schemeClr val="accent4"/>
                </a:solidFill>
              </a:rPr>
              <a:t>Exercise Instructions</a:t>
            </a:r>
            <a:endParaRPr lang="en-US" sz="1000" i="1" dirty="0">
              <a:solidFill>
                <a:schemeClr val="accent4"/>
              </a:solidFill>
            </a:endParaRPr>
          </a:p>
        </p:txBody>
      </p:sp>
      <p:sp>
        <p:nvSpPr>
          <p:cNvPr id="18" name="TextBox 17"/>
          <p:cNvSpPr txBox="1"/>
          <p:nvPr/>
        </p:nvSpPr>
        <p:spPr bwMode="gray">
          <a:xfrm>
            <a:off x="3149649" y="1290386"/>
            <a:ext cx="2479437" cy="153888"/>
          </a:xfrm>
          <a:prstGeom prst="rect">
            <a:avLst/>
          </a:prstGeom>
          <a:noFill/>
        </p:spPr>
        <p:txBody>
          <a:bodyPr wrap="square" lIns="0" tIns="0" rIns="0" bIns="0" rtlCol="0">
            <a:spAutoFit/>
          </a:bodyPr>
          <a:lstStyle/>
          <a:p>
            <a:pPr>
              <a:spcBef>
                <a:spcPts val="500"/>
              </a:spcBef>
            </a:pPr>
            <a:r>
              <a:rPr lang="en-US" sz="1000" i="1" dirty="0" smtClean="0">
                <a:solidFill>
                  <a:schemeClr val="accent4"/>
                </a:solidFill>
              </a:rPr>
              <a:t>Questions to Employ </a:t>
            </a:r>
            <a:endParaRPr lang="en-US" sz="1000" i="1" dirty="0">
              <a:solidFill>
                <a:schemeClr val="accent4"/>
              </a:solidFill>
            </a:endParaRPr>
          </a:p>
        </p:txBody>
      </p:sp>
      <p:sp>
        <p:nvSpPr>
          <p:cNvPr id="19" name="Rectangle 18"/>
          <p:cNvSpPr/>
          <p:nvPr/>
        </p:nvSpPr>
        <p:spPr>
          <a:xfrm>
            <a:off x="274638" y="946853"/>
            <a:ext cx="1564403" cy="215444"/>
          </a:xfrm>
          <a:prstGeom prst="rect">
            <a:avLst/>
          </a:prstGeom>
        </p:spPr>
        <p:txBody>
          <a:bodyPr wrap="none" lIns="0" tIns="0" rIns="0" bIns="0">
            <a:spAutoFit/>
          </a:bodyPr>
          <a:lstStyle/>
          <a:p>
            <a:r>
              <a:rPr lang="en-US" sz="1400" dirty="0">
                <a:solidFill>
                  <a:schemeClr val="accent6"/>
                </a:solidFill>
              </a:rPr>
              <a:t>Conversation </a:t>
            </a:r>
            <a:r>
              <a:rPr lang="en-US" sz="1400" dirty="0" smtClean="0">
                <a:solidFill>
                  <a:schemeClr val="accent6"/>
                </a:solidFill>
              </a:rPr>
              <a:t>#2 </a:t>
            </a:r>
            <a:endParaRPr lang="en-US" sz="1400" dirty="0"/>
          </a:p>
        </p:txBody>
      </p:sp>
    </p:spTree>
    <p:extLst>
      <p:ext uri="{BB962C8B-B14F-4D97-AF65-F5344CB8AC3E}">
        <p14:creationId xmlns:p14="http://schemas.microsoft.com/office/powerpoint/2010/main" val="611550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bwMode="gray">
          <a:xfrm>
            <a:off x="-11018" y="3382178"/>
            <a:ext cx="6411817" cy="1035586"/>
          </a:xfrm>
          <a:prstGeom prst="rect">
            <a:avLst/>
          </a:prstGeom>
          <a:solidFill>
            <a:schemeClr val="accent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pic>
        <p:nvPicPr>
          <p:cNvPr id="18" name="Picture 17"/>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396507" y="3907036"/>
            <a:ext cx="341090" cy="291699"/>
          </a:xfrm>
          <a:prstGeom prst="rect">
            <a:avLst/>
          </a:prstGeom>
        </p:spPr>
      </p:pic>
      <p:sp>
        <p:nvSpPr>
          <p:cNvPr id="23" name="TextBox 22"/>
          <p:cNvSpPr txBox="1"/>
          <p:nvPr/>
        </p:nvSpPr>
        <p:spPr bwMode="gray">
          <a:xfrm>
            <a:off x="848465" y="3991330"/>
            <a:ext cx="1241329" cy="123111"/>
          </a:xfrm>
          <a:prstGeom prst="rect">
            <a:avLst/>
          </a:prstGeom>
          <a:noFill/>
        </p:spPr>
        <p:txBody>
          <a:bodyPr wrap="square" lIns="0" tIns="0" rIns="0" bIns="0" rtlCol="0">
            <a:spAutoFit/>
          </a:bodyPr>
          <a:lstStyle/>
          <a:p>
            <a:pPr>
              <a:spcBef>
                <a:spcPts val="500"/>
              </a:spcBef>
            </a:pPr>
            <a:r>
              <a:rPr lang="en-US" sz="800" dirty="0" smtClean="0">
                <a:solidFill>
                  <a:schemeClr val="bg1"/>
                </a:solidFill>
              </a:rPr>
              <a:t>Make time in your </a:t>
            </a:r>
            <a:r>
              <a:rPr lang="en-US" sz="800" dirty="0">
                <a:solidFill>
                  <a:schemeClr val="bg1"/>
                </a:solidFill>
              </a:rPr>
              <a:t>d</a:t>
            </a:r>
            <a:r>
              <a:rPr lang="en-US" sz="800" dirty="0" smtClean="0">
                <a:solidFill>
                  <a:schemeClr val="bg1"/>
                </a:solidFill>
              </a:rPr>
              <a:t>ay</a:t>
            </a:r>
          </a:p>
        </p:txBody>
      </p:sp>
      <p:sp>
        <p:nvSpPr>
          <p:cNvPr id="3" name="Text Placeholder 2"/>
          <p:cNvSpPr>
            <a:spLocks noGrp="1"/>
          </p:cNvSpPr>
          <p:nvPr>
            <p:ph type="body" sz="quarter" idx="11"/>
          </p:nvPr>
        </p:nvSpPr>
        <p:spPr/>
        <p:txBody>
          <a:bodyPr/>
          <a:lstStyle/>
          <a:p>
            <a:r>
              <a:rPr lang="en-US" dirty="0" smtClean="0"/>
              <a:t>Effective Feedback Requires Listening, Not Just Talking</a:t>
            </a:r>
            <a:endParaRPr lang="en-US" dirty="0"/>
          </a:p>
        </p:txBody>
      </p:sp>
      <p:sp>
        <p:nvSpPr>
          <p:cNvPr id="4" name="Text Placeholder 3"/>
          <p:cNvSpPr>
            <a:spLocks noGrp="1"/>
          </p:cNvSpPr>
          <p:nvPr>
            <p:ph type="body" sz="quarter" idx="12"/>
          </p:nvPr>
        </p:nvSpPr>
        <p:spPr/>
        <p:txBody>
          <a:bodyPr/>
          <a:lstStyle/>
          <a:p>
            <a:r>
              <a:rPr lang="en-US" dirty="0" smtClean="0"/>
              <a:t>A Two-Way Street – Prioritizing Listening</a:t>
            </a:r>
            <a:endParaRPr lang="en-US" dirty="0"/>
          </a:p>
        </p:txBody>
      </p:sp>
      <p:sp>
        <p:nvSpPr>
          <p:cNvPr id="5" name="Text Placeholder 4"/>
          <p:cNvSpPr>
            <a:spLocks noGrp="1"/>
          </p:cNvSpPr>
          <p:nvPr>
            <p:ph type="body" sz="quarter" idx="13"/>
          </p:nvPr>
        </p:nvSpPr>
        <p:spPr>
          <a:xfrm>
            <a:off x="3223260" y="4446657"/>
            <a:ext cx="3177541" cy="353943"/>
          </a:xfrm>
        </p:spPr>
        <p:txBody>
          <a:bodyPr/>
          <a:lstStyle/>
          <a:p>
            <a:r>
              <a:rPr lang="en-US" dirty="0" smtClean="0"/>
              <a:t>Source: Daimler, M.; Listening is an Overlooked Leadership Tool; </a:t>
            </a:r>
            <a:r>
              <a:rPr lang="en-US" dirty="0"/>
              <a:t>Harvard Business Review, May 25, </a:t>
            </a:r>
            <a:r>
              <a:rPr lang="en-US" dirty="0" smtClean="0"/>
              <a:t>2016; </a:t>
            </a:r>
            <a:r>
              <a:rPr lang="en-US" dirty="0">
                <a:hlinkClick r:id="rId4"/>
              </a:rPr>
              <a:t>https://</a:t>
            </a:r>
            <a:r>
              <a:rPr lang="en-US" dirty="0" smtClean="0">
                <a:hlinkClick r:id="rId4"/>
              </a:rPr>
              <a:t>hbr.org/2016/05/listening-is-an-overlooked-leadership-tool</a:t>
            </a:r>
            <a:r>
              <a:rPr lang="en-US" dirty="0" smtClean="0"/>
              <a:t>; Advancement Forum interviews and analysis. </a:t>
            </a:r>
            <a:endParaRPr lang="en-US" dirty="0"/>
          </a:p>
        </p:txBody>
      </p:sp>
      <p:sp>
        <p:nvSpPr>
          <p:cNvPr id="10" name="TextBox 9"/>
          <p:cNvSpPr txBox="1"/>
          <p:nvPr/>
        </p:nvSpPr>
        <p:spPr bwMode="gray">
          <a:xfrm>
            <a:off x="3411208" y="970525"/>
            <a:ext cx="2493341" cy="153888"/>
          </a:xfrm>
          <a:prstGeom prst="rect">
            <a:avLst/>
          </a:prstGeom>
          <a:noFill/>
        </p:spPr>
        <p:txBody>
          <a:bodyPr wrap="square" lIns="0" tIns="0" rIns="0" bIns="0" rtlCol="0">
            <a:spAutoFit/>
          </a:bodyPr>
          <a:lstStyle/>
          <a:p>
            <a:r>
              <a:rPr lang="en-US" sz="1000" b="1" dirty="0" smtClean="0"/>
              <a:t>Assessing Your Level of Listening</a:t>
            </a: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11208" y="1244357"/>
            <a:ext cx="356348" cy="323089"/>
          </a:xfrm>
          <a:prstGeom prst="rect">
            <a:avLst/>
          </a:prstGeom>
        </p:spPr>
      </p:pic>
      <p:sp>
        <p:nvSpPr>
          <p:cNvPr id="11" name="TextBox 10"/>
          <p:cNvSpPr txBox="1"/>
          <p:nvPr/>
        </p:nvSpPr>
        <p:spPr bwMode="gray">
          <a:xfrm>
            <a:off x="3901336" y="1244357"/>
            <a:ext cx="1951706" cy="718145"/>
          </a:xfrm>
          <a:prstGeom prst="rect">
            <a:avLst/>
          </a:prstGeom>
          <a:noFill/>
        </p:spPr>
        <p:txBody>
          <a:bodyPr wrap="square" lIns="0" tIns="0" rIns="0" bIns="0" rtlCol="0">
            <a:spAutoFit/>
          </a:bodyPr>
          <a:lstStyle/>
          <a:p>
            <a:pPr>
              <a:spcBef>
                <a:spcPts val="500"/>
              </a:spcBef>
            </a:pPr>
            <a:r>
              <a:rPr lang="en-US" sz="800" b="1" dirty="0" smtClean="0"/>
              <a:t>Internal Listening</a:t>
            </a:r>
          </a:p>
          <a:p>
            <a:pPr>
              <a:spcBef>
                <a:spcPts val="300"/>
              </a:spcBef>
            </a:pPr>
            <a:r>
              <a:rPr lang="en-US" sz="800" dirty="0" smtClean="0"/>
              <a:t>Focused on your own thoughts, even while pretending to focus on the other person</a:t>
            </a:r>
          </a:p>
          <a:p>
            <a:pPr>
              <a:spcBef>
                <a:spcPts val="500"/>
              </a:spcBef>
            </a:pPr>
            <a:endParaRPr lang="en-US" sz="800" dirty="0" smtClean="0"/>
          </a:p>
        </p:txBody>
      </p: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11208" y="1929620"/>
            <a:ext cx="356348" cy="253007"/>
          </a:xfrm>
          <a:prstGeom prst="rect">
            <a:avLst/>
          </a:prstGeom>
        </p:spPr>
      </p:pic>
      <p:sp>
        <p:nvSpPr>
          <p:cNvPr id="12" name="TextBox 11"/>
          <p:cNvSpPr txBox="1"/>
          <p:nvPr/>
        </p:nvSpPr>
        <p:spPr bwMode="gray">
          <a:xfrm>
            <a:off x="3939929" y="1929620"/>
            <a:ext cx="1874520" cy="756617"/>
          </a:xfrm>
          <a:prstGeom prst="rect">
            <a:avLst/>
          </a:prstGeom>
          <a:noFill/>
        </p:spPr>
        <p:txBody>
          <a:bodyPr wrap="square" lIns="0" tIns="0" rIns="0" bIns="0" rtlCol="0">
            <a:spAutoFit/>
          </a:bodyPr>
          <a:lstStyle/>
          <a:p>
            <a:pPr>
              <a:spcAft>
                <a:spcPts val="300"/>
              </a:spcAft>
            </a:pPr>
            <a:r>
              <a:rPr lang="en-US" sz="800" b="1" dirty="0" smtClean="0"/>
              <a:t>Focused Listening</a:t>
            </a:r>
          </a:p>
          <a:p>
            <a:pPr>
              <a:spcAft>
                <a:spcPts val="300"/>
              </a:spcAft>
            </a:pPr>
            <a:r>
              <a:rPr lang="en-US" sz="800" dirty="0" smtClean="0"/>
              <a:t>Focusing on the person, but only in listening to the words, not ascribing value to nuances</a:t>
            </a:r>
          </a:p>
          <a:p>
            <a:pPr>
              <a:spcBef>
                <a:spcPts val="500"/>
              </a:spcBef>
            </a:pPr>
            <a:endParaRPr lang="en-US" sz="800" b="1" dirty="0" smtClean="0"/>
          </a:p>
        </p:txBody>
      </p:sp>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11208" y="2620436"/>
            <a:ext cx="356348" cy="301708"/>
          </a:xfrm>
          <a:prstGeom prst="rect">
            <a:avLst/>
          </a:prstGeom>
        </p:spPr>
      </p:pic>
      <p:sp>
        <p:nvSpPr>
          <p:cNvPr id="13" name="TextBox 12"/>
          <p:cNvSpPr txBox="1"/>
          <p:nvPr/>
        </p:nvSpPr>
        <p:spPr bwMode="gray">
          <a:xfrm>
            <a:off x="3901336" y="2620436"/>
            <a:ext cx="1874520" cy="530915"/>
          </a:xfrm>
          <a:prstGeom prst="rect">
            <a:avLst/>
          </a:prstGeom>
          <a:noFill/>
        </p:spPr>
        <p:txBody>
          <a:bodyPr wrap="square" lIns="0" tIns="0" rIns="0" bIns="0" rtlCol="0">
            <a:spAutoFit/>
          </a:bodyPr>
          <a:lstStyle/>
          <a:p>
            <a:pPr>
              <a:spcAft>
                <a:spcPts val="300"/>
              </a:spcAft>
            </a:pPr>
            <a:r>
              <a:rPr lang="en-US" sz="800" b="1" dirty="0" smtClean="0"/>
              <a:t>360° Listening</a:t>
            </a:r>
          </a:p>
          <a:p>
            <a:pPr>
              <a:spcAft>
                <a:spcPts val="300"/>
              </a:spcAft>
            </a:pPr>
            <a:r>
              <a:rPr lang="en-US" sz="800" dirty="0" smtClean="0"/>
              <a:t>Being attuned to what is and is not being said, body language, pauses, and energy</a:t>
            </a:r>
          </a:p>
        </p:txBody>
      </p:sp>
      <p:sp>
        <p:nvSpPr>
          <p:cNvPr id="17" name="TextBox 16"/>
          <p:cNvSpPr txBox="1"/>
          <p:nvPr/>
        </p:nvSpPr>
        <p:spPr bwMode="gray">
          <a:xfrm>
            <a:off x="281991" y="3559809"/>
            <a:ext cx="3878721" cy="153888"/>
          </a:xfrm>
          <a:prstGeom prst="rect">
            <a:avLst/>
          </a:prstGeom>
          <a:noFill/>
        </p:spPr>
        <p:txBody>
          <a:bodyPr wrap="square" lIns="0" tIns="0" rIns="0" bIns="0" rtlCol="0">
            <a:spAutoFit/>
          </a:bodyPr>
          <a:lstStyle/>
          <a:p>
            <a:r>
              <a:rPr lang="en-US" sz="1000" b="1" dirty="0" smtClean="0">
                <a:solidFill>
                  <a:schemeClr val="bg1"/>
                </a:solidFill>
              </a:rPr>
              <a:t>Three Strategies for Improving Listening Skills</a:t>
            </a:r>
          </a:p>
        </p:txBody>
      </p:sp>
      <p:pic>
        <p:nvPicPr>
          <p:cNvPr id="19" name="Picture 18"/>
          <p:cNvPicPr>
            <a:picLocks noChangeAspect="1"/>
          </p:cNvPicPr>
          <p:nvPr/>
        </p:nvPicPr>
        <p:blipFill>
          <a:blip r:embed="rId8">
            <a:lum bright="70000" contrast="-70000"/>
            <a:extLst>
              <a:ext uri="{28A0092B-C50C-407E-A947-70E740481C1C}">
                <a14:useLocalDpi xmlns:a14="http://schemas.microsoft.com/office/drawing/2010/main" val="0"/>
              </a:ext>
            </a:extLst>
          </a:blip>
          <a:stretch>
            <a:fillRect/>
          </a:stretch>
        </p:blipFill>
        <p:spPr>
          <a:xfrm>
            <a:off x="2405581" y="3927222"/>
            <a:ext cx="412008" cy="251326"/>
          </a:xfrm>
          <a:prstGeom prst="rect">
            <a:avLst/>
          </a:prstGeom>
        </p:spPr>
      </p:pic>
      <p:sp>
        <p:nvSpPr>
          <p:cNvPr id="24" name="TextBox 23"/>
          <p:cNvSpPr txBox="1"/>
          <p:nvPr/>
        </p:nvSpPr>
        <p:spPr bwMode="gray">
          <a:xfrm>
            <a:off x="2899124" y="3991330"/>
            <a:ext cx="1239196" cy="123111"/>
          </a:xfrm>
          <a:prstGeom prst="rect">
            <a:avLst/>
          </a:prstGeom>
          <a:noFill/>
        </p:spPr>
        <p:txBody>
          <a:bodyPr wrap="square" lIns="0" tIns="0" rIns="0" bIns="0" rtlCol="0">
            <a:spAutoFit/>
          </a:bodyPr>
          <a:lstStyle/>
          <a:p>
            <a:pPr>
              <a:spcBef>
                <a:spcPts val="500"/>
              </a:spcBef>
            </a:pPr>
            <a:r>
              <a:rPr lang="en-US" sz="800" dirty="0" smtClean="0">
                <a:solidFill>
                  <a:schemeClr val="bg1"/>
                </a:solidFill>
              </a:rPr>
              <a:t>Make </a:t>
            </a:r>
            <a:r>
              <a:rPr lang="en-US" sz="800" dirty="0">
                <a:solidFill>
                  <a:schemeClr val="bg1"/>
                </a:solidFill>
              </a:rPr>
              <a:t>e</a:t>
            </a:r>
            <a:r>
              <a:rPr lang="en-US" sz="800" dirty="0" smtClean="0">
                <a:solidFill>
                  <a:schemeClr val="bg1"/>
                </a:solidFill>
              </a:rPr>
              <a:t>ye contact</a:t>
            </a:r>
          </a:p>
        </p:txBody>
      </p:sp>
      <p:grpSp>
        <p:nvGrpSpPr>
          <p:cNvPr id="2" name="Group 1"/>
          <p:cNvGrpSpPr/>
          <p:nvPr/>
        </p:nvGrpSpPr>
        <p:grpSpPr>
          <a:xfrm>
            <a:off x="4487592" y="3867859"/>
            <a:ext cx="401664" cy="370053"/>
            <a:chOff x="4487592" y="3867859"/>
            <a:chExt cx="401664" cy="370053"/>
          </a:xfrm>
        </p:grpSpPr>
        <p:pic>
          <p:nvPicPr>
            <p:cNvPr id="20" name="Picture 19"/>
            <p:cNvPicPr>
              <a:picLocks noChangeAspect="1"/>
            </p:cNvPicPr>
            <p:nvPr/>
          </p:nvPicPr>
          <p:blipFill>
            <a:blip r:embed="rId9">
              <a:lum bright="70000" contrast="-70000"/>
              <a:extLst>
                <a:ext uri="{28A0092B-C50C-407E-A947-70E740481C1C}">
                  <a14:useLocalDpi xmlns:a14="http://schemas.microsoft.com/office/drawing/2010/main" val="0"/>
                </a:ext>
              </a:extLst>
            </a:blip>
            <a:stretch>
              <a:fillRect/>
            </a:stretch>
          </p:blipFill>
          <p:spPr>
            <a:xfrm>
              <a:off x="4487592" y="3867859"/>
              <a:ext cx="401664" cy="370053"/>
            </a:xfrm>
            <a:prstGeom prst="rect">
              <a:avLst/>
            </a:prstGeom>
          </p:spPr>
        </p:pic>
        <p:pic>
          <p:nvPicPr>
            <p:cNvPr id="21" name="Picture 20"/>
            <p:cNvPicPr>
              <a:picLocks noChangeAspect="1"/>
            </p:cNvPicPr>
            <p:nvPr/>
          </p:nvPicPr>
          <p:blipFill>
            <a:blip r:embed="rId10">
              <a:lum bright="70000" contrast="-70000"/>
              <a:extLst>
                <a:ext uri="{28A0092B-C50C-407E-A947-70E740481C1C}">
                  <a14:useLocalDpi xmlns:a14="http://schemas.microsoft.com/office/drawing/2010/main" val="0"/>
                </a:ext>
              </a:extLst>
            </a:blip>
            <a:stretch>
              <a:fillRect/>
            </a:stretch>
          </p:blipFill>
          <p:spPr>
            <a:xfrm>
              <a:off x="4726582" y="3924026"/>
              <a:ext cx="60154" cy="91471"/>
            </a:xfrm>
            <a:prstGeom prst="rect">
              <a:avLst/>
            </a:prstGeom>
          </p:spPr>
        </p:pic>
      </p:grpSp>
      <p:sp>
        <p:nvSpPr>
          <p:cNvPr id="25" name="TextBox 24"/>
          <p:cNvSpPr txBox="1"/>
          <p:nvPr/>
        </p:nvSpPr>
        <p:spPr bwMode="gray">
          <a:xfrm>
            <a:off x="4894904" y="3991330"/>
            <a:ext cx="1239196" cy="123111"/>
          </a:xfrm>
          <a:prstGeom prst="rect">
            <a:avLst/>
          </a:prstGeom>
          <a:noFill/>
        </p:spPr>
        <p:txBody>
          <a:bodyPr wrap="square" lIns="0" tIns="0" rIns="0" bIns="0" rtlCol="0">
            <a:spAutoFit/>
          </a:bodyPr>
          <a:lstStyle/>
          <a:p>
            <a:pPr>
              <a:spcBef>
                <a:spcPts val="500"/>
              </a:spcBef>
            </a:pPr>
            <a:r>
              <a:rPr lang="en-US" sz="800" dirty="0" smtClean="0">
                <a:solidFill>
                  <a:schemeClr val="bg1"/>
                </a:solidFill>
              </a:rPr>
              <a:t>Ask better </a:t>
            </a:r>
            <a:r>
              <a:rPr lang="en-US" sz="800" dirty="0">
                <a:solidFill>
                  <a:schemeClr val="bg1"/>
                </a:solidFill>
              </a:rPr>
              <a:t>q</a:t>
            </a:r>
            <a:r>
              <a:rPr lang="en-US" sz="800" dirty="0" smtClean="0">
                <a:solidFill>
                  <a:schemeClr val="bg1"/>
                </a:solidFill>
              </a:rPr>
              <a:t>uestions</a:t>
            </a:r>
          </a:p>
        </p:txBody>
      </p:sp>
      <p:sp>
        <p:nvSpPr>
          <p:cNvPr id="29" name="TextBox 28"/>
          <p:cNvSpPr txBox="1"/>
          <p:nvPr/>
        </p:nvSpPr>
        <p:spPr bwMode="gray">
          <a:xfrm>
            <a:off x="3519427" y="1564875"/>
            <a:ext cx="525780" cy="76944"/>
          </a:xfrm>
          <a:prstGeom prst="rect">
            <a:avLst/>
          </a:prstGeom>
          <a:noFill/>
        </p:spPr>
        <p:txBody>
          <a:bodyPr wrap="square" lIns="0" tIns="0" rIns="0" bIns="0" rtlCol="0">
            <a:spAutoFit/>
          </a:bodyPr>
          <a:lstStyle/>
          <a:p>
            <a:pPr>
              <a:spcBef>
                <a:spcPts val="500"/>
              </a:spcBef>
            </a:pPr>
            <a:r>
              <a:rPr lang="en-US" sz="500" dirty="0" smtClean="0">
                <a:solidFill>
                  <a:schemeClr val="bg1"/>
                </a:solidFill>
              </a:rPr>
              <a:t>Sept. 12</a:t>
            </a:r>
          </a:p>
        </p:txBody>
      </p:sp>
      <p:grpSp>
        <p:nvGrpSpPr>
          <p:cNvPr id="39" name="Group 38"/>
          <p:cNvGrpSpPr/>
          <p:nvPr/>
        </p:nvGrpSpPr>
        <p:grpSpPr bwMode="gray">
          <a:xfrm>
            <a:off x="276898" y="1188292"/>
            <a:ext cx="282499" cy="225945"/>
            <a:chOff x="875323" y="2298542"/>
            <a:chExt cx="307976" cy="263525"/>
          </a:xfrm>
          <a:solidFill>
            <a:schemeClr val="bg2"/>
          </a:solidFill>
        </p:grpSpPr>
        <p:sp>
          <p:nvSpPr>
            <p:cNvPr id="40" name="Freeform 39"/>
            <p:cNvSpPr>
              <a:spLocks/>
            </p:cNvSpPr>
            <p:nvPr/>
          </p:nvSpPr>
          <p:spPr bwMode="gray">
            <a:xfrm>
              <a:off x="1042011" y="2298542"/>
              <a:ext cx="141288" cy="263525"/>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2"/>
                </a:solidFill>
              </a:endParaRPr>
            </a:p>
          </p:txBody>
        </p:sp>
        <p:sp>
          <p:nvSpPr>
            <p:cNvPr id="41" name="Freeform 40"/>
            <p:cNvSpPr>
              <a:spLocks/>
            </p:cNvSpPr>
            <p:nvPr/>
          </p:nvSpPr>
          <p:spPr bwMode="gray">
            <a:xfrm>
              <a:off x="875323" y="2298542"/>
              <a:ext cx="141288" cy="263525"/>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bg2"/>
                </a:solidFill>
              </a:endParaRPr>
            </a:p>
          </p:txBody>
        </p:sp>
      </p:grpSp>
      <p:sp>
        <p:nvSpPr>
          <p:cNvPr id="42" name="Rectangle 41"/>
          <p:cNvSpPr/>
          <p:nvPr/>
        </p:nvSpPr>
        <p:spPr>
          <a:xfrm>
            <a:off x="384620" y="1239292"/>
            <a:ext cx="2574351" cy="1581972"/>
          </a:xfrm>
          <a:prstGeom prst="rect">
            <a:avLst/>
          </a:prstGeom>
        </p:spPr>
        <p:txBody>
          <a:bodyPr wrap="square">
            <a:spAutoFit/>
          </a:bodyPr>
          <a:lstStyle/>
          <a:p>
            <a:pPr>
              <a:lnSpc>
                <a:spcPct val="110000"/>
              </a:lnSpc>
            </a:pPr>
            <a:r>
              <a:rPr lang="en-US" sz="900" dirty="0" smtClean="0"/>
              <a:t>For many people, the answer to the question ‘what’s the opposite of talking?’  is waiting to talk. Many think that not speaking when someone is talking is the same as listening. Hearing people’s words in only the beginning. Do you also hear their fears? Their intentions? Their aspirations?</a:t>
            </a:r>
          </a:p>
          <a:p>
            <a:pPr algn="r">
              <a:lnSpc>
                <a:spcPct val="110000"/>
              </a:lnSpc>
            </a:pPr>
            <a:r>
              <a:rPr lang="en-US" sz="800" i="1" dirty="0" smtClean="0"/>
              <a:t>Susan Scott</a:t>
            </a:r>
          </a:p>
          <a:p>
            <a:pPr algn="r">
              <a:lnSpc>
                <a:spcPct val="110000"/>
              </a:lnSpc>
            </a:pPr>
            <a:r>
              <a:rPr lang="en-US" sz="800" i="1" dirty="0" smtClean="0"/>
              <a:t>Fierce Conversations</a:t>
            </a:r>
          </a:p>
        </p:txBody>
      </p:sp>
    </p:spTree>
    <p:extLst>
      <p:ext uri="{BB962C8B-B14F-4D97-AF65-F5344CB8AC3E}">
        <p14:creationId xmlns:p14="http://schemas.microsoft.com/office/powerpoint/2010/main" val="1729698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dirty="0"/>
          </a:p>
        </p:txBody>
      </p:sp>
      <p:sp>
        <p:nvSpPr>
          <p:cNvPr id="3" name="Text Placeholder 2"/>
          <p:cNvSpPr>
            <a:spLocks noGrp="1"/>
          </p:cNvSpPr>
          <p:nvPr>
            <p:ph type="body" sz="quarter" idx="11"/>
          </p:nvPr>
        </p:nvSpPr>
        <p:spPr/>
        <p:txBody>
          <a:bodyPr/>
          <a:lstStyle/>
          <a:p>
            <a:r>
              <a:rPr lang="en-US" dirty="0" smtClean="0"/>
              <a:t>Training at King’s College London Focuses on How to Deliver Feedback </a:t>
            </a:r>
            <a:endParaRPr lang="en-US" dirty="0"/>
          </a:p>
        </p:txBody>
      </p:sp>
      <p:sp>
        <p:nvSpPr>
          <p:cNvPr id="4" name="Text Placeholder 3"/>
          <p:cNvSpPr>
            <a:spLocks noGrp="1"/>
          </p:cNvSpPr>
          <p:nvPr>
            <p:ph type="body" sz="quarter" idx="12"/>
          </p:nvPr>
        </p:nvSpPr>
        <p:spPr/>
        <p:txBody>
          <a:bodyPr/>
          <a:lstStyle/>
          <a:p>
            <a:r>
              <a:rPr lang="en-US" dirty="0" smtClean="0"/>
              <a:t>Developing Constructive Conversations</a:t>
            </a:r>
            <a:endParaRPr lang="en-US" dirty="0"/>
          </a:p>
        </p:txBody>
      </p:sp>
      <p:sp>
        <p:nvSpPr>
          <p:cNvPr id="5" name="Text Placeholder 4"/>
          <p:cNvSpPr>
            <a:spLocks noGrp="1"/>
          </p:cNvSpPr>
          <p:nvPr>
            <p:ph type="body" sz="quarter" idx="13"/>
          </p:nvPr>
        </p:nvSpPr>
        <p:spPr>
          <a:xfrm>
            <a:off x="3165642" y="4600545"/>
            <a:ext cx="3235158" cy="200055"/>
          </a:xfrm>
        </p:spPr>
        <p:txBody>
          <a:bodyPr/>
          <a:lstStyle/>
          <a:p>
            <a:r>
              <a:rPr lang="en-US" dirty="0" smtClean="0"/>
              <a:t>Source: Seashore</a:t>
            </a:r>
            <a:r>
              <a:rPr lang="en-US" dirty="0"/>
              <a:t>, C.N. &amp; Seashore, E.W., Weinberg, G.M., “What Did You Say?: The Art of Giving and Receiving Feedback, Bingham House Books, Columbia, </a:t>
            </a:r>
            <a:r>
              <a:rPr lang="en-US" dirty="0" smtClean="0"/>
              <a:t>MD; EAB interviews and analysis.</a:t>
            </a:r>
            <a:endParaRPr lang="en-US" dirty="0"/>
          </a:p>
        </p:txBody>
      </p:sp>
      <p:sp>
        <p:nvSpPr>
          <p:cNvPr id="15" name="TextBox 14"/>
          <p:cNvSpPr txBox="1"/>
          <p:nvPr/>
        </p:nvSpPr>
        <p:spPr bwMode="gray">
          <a:xfrm>
            <a:off x="3099739" y="935959"/>
            <a:ext cx="3017380" cy="153888"/>
          </a:xfrm>
          <a:prstGeom prst="rect">
            <a:avLst/>
          </a:prstGeom>
          <a:noFill/>
        </p:spPr>
        <p:txBody>
          <a:bodyPr wrap="square" lIns="0" tIns="0" rIns="0" bIns="0" rtlCol="0">
            <a:spAutoFit/>
          </a:bodyPr>
          <a:lstStyle/>
          <a:p>
            <a:r>
              <a:rPr lang="en-US" sz="1000" b="1" dirty="0" smtClean="0"/>
              <a:t>Feedback Training Session Process</a:t>
            </a:r>
          </a:p>
        </p:txBody>
      </p:sp>
      <p:sp>
        <p:nvSpPr>
          <p:cNvPr id="9" name="Right Arrow 8"/>
          <p:cNvSpPr/>
          <p:nvPr/>
        </p:nvSpPr>
        <p:spPr bwMode="gray">
          <a:xfrm>
            <a:off x="4540578" y="1819931"/>
            <a:ext cx="182880" cy="182880"/>
          </a:xfrm>
          <a:prstGeom prst="rightArrow">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solidFill>
                <a:schemeClr val="bg2"/>
              </a:solidFill>
            </a:endParaRPr>
          </a:p>
        </p:txBody>
      </p:sp>
      <p:sp>
        <p:nvSpPr>
          <p:cNvPr id="10" name="Right Arrow 9"/>
          <p:cNvSpPr/>
          <p:nvPr/>
        </p:nvSpPr>
        <p:spPr bwMode="gray">
          <a:xfrm rot="5400000">
            <a:off x="5339879" y="2570557"/>
            <a:ext cx="182880" cy="182880"/>
          </a:xfrm>
          <a:prstGeom prst="rightArrow">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solidFill>
                <a:schemeClr val="bg2"/>
              </a:solidFill>
            </a:endParaRPr>
          </a:p>
        </p:txBody>
      </p:sp>
      <p:sp>
        <p:nvSpPr>
          <p:cNvPr id="11" name="Rectangle 10"/>
          <p:cNvSpPr/>
          <p:nvPr/>
        </p:nvSpPr>
        <p:spPr bwMode="gray">
          <a:xfrm>
            <a:off x="3165642" y="1244978"/>
            <a:ext cx="1371600" cy="1332787"/>
          </a:xfrm>
          <a:prstGeom prst="rect">
            <a:avLst/>
          </a:prstGeom>
          <a:no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12" name="TextBox 11"/>
          <p:cNvSpPr txBox="1"/>
          <p:nvPr/>
        </p:nvSpPr>
        <p:spPr bwMode="gray">
          <a:xfrm>
            <a:off x="3243219" y="1781433"/>
            <a:ext cx="1194666" cy="530915"/>
          </a:xfrm>
          <a:prstGeom prst="rect">
            <a:avLst/>
          </a:prstGeom>
          <a:noFill/>
        </p:spPr>
        <p:txBody>
          <a:bodyPr wrap="square" lIns="0" tIns="0" rIns="0" bIns="0" rtlCol="0">
            <a:spAutoFit/>
          </a:bodyPr>
          <a:lstStyle/>
          <a:p>
            <a:pPr>
              <a:spcBef>
                <a:spcPts val="300"/>
              </a:spcBef>
            </a:pPr>
            <a:r>
              <a:rPr lang="en-US" sz="800" b="1" dirty="0" smtClean="0"/>
              <a:t>Learn Structure</a:t>
            </a:r>
          </a:p>
          <a:p>
            <a:pPr>
              <a:spcBef>
                <a:spcPts val="300"/>
              </a:spcBef>
            </a:pPr>
            <a:r>
              <a:rPr lang="en-US" sz="800" dirty="0" smtClean="0"/>
              <a:t>Review the importance and logistics of values-based conversations</a:t>
            </a:r>
            <a:endParaRPr lang="en-US" sz="800" dirty="0"/>
          </a:p>
        </p:txBody>
      </p:sp>
      <p:sp>
        <p:nvSpPr>
          <p:cNvPr id="13" name="Oval 12"/>
          <p:cNvSpPr/>
          <p:nvPr/>
        </p:nvSpPr>
        <p:spPr bwMode="gray">
          <a:xfrm>
            <a:off x="3055314" y="1142011"/>
            <a:ext cx="216694" cy="216694"/>
          </a:xfrm>
          <a:prstGeom prst="ellipse">
            <a:avLst/>
          </a:prstGeom>
          <a:solidFill>
            <a:schemeClr val="accent6"/>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dirty="0">
                <a:solidFill>
                  <a:schemeClr val="bg1"/>
                </a:solidFill>
                <a:latin typeface="+mj-lt"/>
              </a:rPr>
              <a:t>1</a:t>
            </a:r>
            <a:endParaRPr lang="en-US" dirty="0" smtClean="0">
              <a:solidFill>
                <a:schemeClr val="bg1"/>
              </a:solidFill>
              <a:latin typeface="+mj-lt"/>
            </a:endParaRPr>
          </a:p>
        </p:txBody>
      </p:sp>
      <p:sp>
        <p:nvSpPr>
          <p:cNvPr id="14" name="Rectangle 13"/>
          <p:cNvSpPr/>
          <p:nvPr/>
        </p:nvSpPr>
        <p:spPr bwMode="gray">
          <a:xfrm>
            <a:off x="4745519" y="1244978"/>
            <a:ext cx="1371600" cy="1332787"/>
          </a:xfrm>
          <a:prstGeom prst="rect">
            <a:avLst/>
          </a:prstGeom>
          <a:no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17" name="TextBox 16"/>
          <p:cNvSpPr txBox="1"/>
          <p:nvPr/>
        </p:nvSpPr>
        <p:spPr bwMode="gray">
          <a:xfrm>
            <a:off x="4820954" y="1781433"/>
            <a:ext cx="1194666" cy="777136"/>
          </a:xfrm>
          <a:prstGeom prst="rect">
            <a:avLst/>
          </a:prstGeom>
          <a:noFill/>
        </p:spPr>
        <p:txBody>
          <a:bodyPr wrap="square" lIns="0" tIns="0" rIns="0" bIns="0" rtlCol="0">
            <a:spAutoFit/>
          </a:bodyPr>
          <a:lstStyle/>
          <a:p>
            <a:pPr>
              <a:spcBef>
                <a:spcPts val="300"/>
              </a:spcBef>
            </a:pPr>
            <a:r>
              <a:rPr lang="en-US" sz="800" b="1" dirty="0" smtClean="0"/>
              <a:t>Watch Examples</a:t>
            </a:r>
          </a:p>
          <a:p>
            <a:pPr>
              <a:spcBef>
                <a:spcPts val="300"/>
              </a:spcBef>
            </a:pPr>
            <a:r>
              <a:rPr lang="en-US" sz="800" dirty="0" smtClean="0"/>
              <a:t>View a video contrasting strong and poor conversations; follow with a group discussion</a:t>
            </a:r>
            <a:endParaRPr lang="en-US" sz="800" dirty="0"/>
          </a:p>
        </p:txBody>
      </p:sp>
      <p:sp>
        <p:nvSpPr>
          <p:cNvPr id="18" name="Oval 17"/>
          <p:cNvSpPr/>
          <p:nvPr/>
        </p:nvSpPr>
        <p:spPr bwMode="gray">
          <a:xfrm>
            <a:off x="4638128" y="1142011"/>
            <a:ext cx="216694" cy="216694"/>
          </a:xfrm>
          <a:prstGeom prst="ellipse">
            <a:avLst/>
          </a:prstGeom>
          <a:solidFill>
            <a:schemeClr val="accent6"/>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dirty="0">
                <a:solidFill>
                  <a:schemeClr val="bg1"/>
                </a:solidFill>
                <a:latin typeface="+mj-lt"/>
              </a:rPr>
              <a:t>2</a:t>
            </a:r>
            <a:endParaRPr lang="en-US" dirty="0" smtClean="0">
              <a:solidFill>
                <a:schemeClr val="bg1"/>
              </a:solidFill>
              <a:latin typeface="+mj-lt"/>
            </a:endParaRPr>
          </a:p>
        </p:txBody>
      </p:sp>
      <p:sp>
        <p:nvSpPr>
          <p:cNvPr id="19" name="Right Arrow 18"/>
          <p:cNvSpPr/>
          <p:nvPr/>
        </p:nvSpPr>
        <p:spPr bwMode="gray">
          <a:xfrm rot="10800000">
            <a:off x="4562639" y="3354144"/>
            <a:ext cx="182880" cy="182880"/>
          </a:xfrm>
          <a:prstGeom prst="rightArrow">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solidFill>
                <a:schemeClr val="bg2"/>
              </a:solidFill>
            </a:endParaRPr>
          </a:p>
        </p:txBody>
      </p:sp>
      <p:sp>
        <p:nvSpPr>
          <p:cNvPr id="20" name="Rectangle 19"/>
          <p:cNvSpPr/>
          <p:nvPr/>
        </p:nvSpPr>
        <p:spPr bwMode="gray">
          <a:xfrm>
            <a:off x="3165642" y="2779191"/>
            <a:ext cx="1371600" cy="1332787"/>
          </a:xfrm>
          <a:prstGeom prst="rect">
            <a:avLst/>
          </a:prstGeom>
          <a:no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2" name="Oval 21"/>
          <p:cNvSpPr/>
          <p:nvPr/>
        </p:nvSpPr>
        <p:spPr bwMode="gray">
          <a:xfrm>
            <a:off x="3055314" y="2676224"/>
            <a:ext cx="216694" cy="216694"/>
          </a:xfrm>
          <a:prstGeom prst="ellipse">
            <a:avLst/>
          </a:prstGeom>
          <a:solidFill>
            <a:schemeClr val="accent6"/>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dirty="0">
                <a:solidFill>
                  <a:schemeClr val="bg1"/>
                </a:solidFill>
                <a:latin typeface="+mj-lt"/>
              </a:rPr>
              <a:t>4</a:t>
            </a:r>
            <a:endParaRPr lang="en-US" dirty="0" smtClean="0">
              <a:solidFill>
                <a:schemeClr val="bg1"/>
              </a:solidFill>
              <a:latin typeface="+mj-lt"/>
            </a:endParaRPr>
          </a:p>
        </p:txBody>
      </p:sp>
      <p:sp>
        <p:nvSpPr>
          <p:cNvPr id="23" name="Rectangle 22"/>
          <p:cNvSpPr/>
          <p:nvPr/>
        </p:nvSpPr>
        <p:spPr bwMode="gray">
          <a:xfrm>
            <a:off x="4745519" y="2779191"/>
            <a:ext cx="1371600" cy="1332787"/>
          </a:xfrm>
          <a:prstGeom prst="rect">
            <a:avLst/>
          </a:prstGeom>
          <a:no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4" name="TextBox 23"/>
          <p:cNvSpPr txBox="1"/>
          <p:nvPr/>
        </p:nvSpPr>
        <p:spPr bwMode="gray">
          <a:xfrm>
            <a:off x="4820954" y="3300964"/>
            <a:ext cx="1194666" cy="530915"/>
          </a:xfrm>
          <a:prstGeom prst="rect">
            <a:avLst/>
          </a:prstGeom>
          <a:noFill/>
        </p:spPr>
        <p:txBody>
          <a:bodyPr wrap="square" lIns="0" tIns="0" rIns="0" bIns="0" rtlCol="0">
            <a:spAutoFit/>
          </a:bodyPr>
          <a:lstStyle/>
          <a:p>
            <a:pPr>
              <a:spcBef>
                <a:spcPts val="300"/>
              </a:spcBef>
            </a:pPr>
            <a:r>
              <a:rPr lang="en-US" sz="800" b="1" dirty="0" smtClean="0"/>
              <a:t>Practice Conversations</a:t>
            </a:r>
          </a:p>
          <a:p>
            <a:pPr>
              <a:spcBef>
                <a:spcPts val="300"/>
              </a:spcBef>
            </a:pPr>
            <a:r>
              <a:rPr lang="en-US" sz="800" dirty="0" smtClean="0"/>
              <a:t>Role-play giving and receiving feedback</a:t>
            </a:r>
            <a:endParaRPr lang="en-US" sz="800" dirty="0"/>
          </a:p>
        </p:txBody>
      </p:sp>
      <p:sp>
        <p:nvSpPr>
          <p:cNvPr id="25" name="Oval 24"/>
          <p:cNvSpPr/>
          <p:nvPr/>
        </p:nvSpPr>
        <p:spPr bwMode="gray">
          <a:xfrm>
            <a:off x="4638128" y="2676224"/>
            <a:ext cx="216694" cy="216694"/>
          </a:xfrm>
          <a:prstGeom prst="ellipse">
            <a:avLst/>
          </a:prstGeom>
          <a:solidFill>
            <a:schemeClr val="accent6"/>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dirty="0">
                <a:solidFill>
                  <a:schemeClr val="bg1"/>
                </a:solidFill>
                <a:latin typeface="+mj-lt"/>
              </a:rPr>
              <a:t>3</a:t>
            </a:r>
            <a:endParaRPr lang="en-US" dirty="0" smtClean="0">
              <a:solidFill>
                <a:schemeClr val="bg1"/>
              </a:solidFill>
              <a:latin typeface="+mj-lt"/>
            </a:endParaRPr>
          </a:p>
        </p:txBody>
      </p:sp>
      <p:sp>
        <p:nvSpPr>
          <p:cNvPr id="32" name="TextBox 31"/>
          <p:cNvSpPr txBox="1"/>
          <p:nvPr/>
        </p:nvSpPr>
        <p:spPr bwMode="gray">
          <a:xfrm>
            <a:off x="3243219" y="3321323"/>
            <a:ext cx="1194666" cy="777136"/>
          </a:xfrm>
          <a:prstGeom prst="rect">
            <a:avLst/>
          </a:prstGeom>
          <a:noFill/>
        </p:spPr>
        <p:txBody>
          <a:bodyPr wrap="square" lIns="0" tIns="0" rIns="0" bIns="0" rtlCol="0">
            <a:spAutoFit/>
          </a:bodyPr>
          <a:lstStyle/>
          <a:p>
            <a:pPr>
              <a:spcBef>
                <a:spcPts val="300"/>
              </a:spcBef>
            </a:pPr>
            <a:r>
              <a:rPr lang="en-US" sz="800" b="1" dirty="0" smtClean="0"/>
              <a:t>Apply Learning</a:t>
            </a:r>
          </a:p>
          <a:p>
            <a:pPr>
              <a:spcBef>
                <a:spcPts val="300"/>
              </a:spcBef>
            </a:pPr>
            <a:r>
              <a:rPr lang="en-US" sz="800" dirty="0"/>
              <a:t>Hardwire lessons learned </a:t>
            </a:r>
            <a:r>
              <a:rPr lang="en-US" sz="800" dirty="0" smtClean="0"/>
              <a:t>by having conversations </a:t>
            </a:r>
            <a:r>
              <a:rPr lang="en-US" sz="800" dirty="0"/>
              <a:t>with direct reports soon after training </a:t>
            </a:r>
          </a:p>
        </p:txBody>
      </p:sp>
      <p:pic>
        <p:nvPicPr>
          <p:cNvPr id="1026" name="Picture 2" descr="\\advisory.com\files\Public\Share\ABC Templates and Resources\EAB Templates and Resources\EAB Art Icons Logos\EAB Icons\Computer_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0954" y="1404995"/>
            <a:ext cx="365760" cy="30226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advisory.com\files\Public\Share\ABC Templates and Resources\EAB Templates and Resources\EAB Art Icons Logos\EAB Icons\Lecture_Large_Classroom.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3219" y="1362239"/>
            <a:ext cx="36576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dvisory.com\files\Public\Share\ABC Templates and Resources\EAB Templates and Resources\EAB Art Icons Logos\EAB Icons\Meeting_2_peopl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20954" y="3054276"/>
            <a:ext cx="365760" cy="20828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advisory.com\files\Public\Share\ABC Templates and Resources\EAB Templates and Resources\EAB Art Icons Logos\EAB Icons\Work_flow.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43219" y="2896796"/>
            <a:ext cx="361950" cy="36576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6" name="Table 35"/>
          <p:cNvGraphicFramePr>
            <a:graphicFrameLocks noGrp="1"/>
          </p:cNvGraphicFramePr>
          <p:nvPr>
            <p:extLst>
              <p:ext uri="{D42A27DB-BD31-4B8C-83A1-F6EECF244321}">
                <p14:modId xmlns:p14="http://schemas.microsoft.com/office/powerpoint/2010/main" val="231235079"/>
              </p:ext>
            </p:extLst>
          </p:nvPr>
        </p:nvGraphicFramePr>
        <p:xfrm>
          <a:off x="266700" y="1008904"/>
          <a:ext cx="2665735" cy="2027936"/>
        </p:xfrm>
        <a:graphic>
          <a:graphicData uri="http://schemas.openxmlformats.org/drawingml/2006/table">
            <a:tbl>
              <a:tblPr firstRow="1" bandRow="1">
                <a:tableStyleId>{2D5ABB26-0587-4C30-8999-92F81FD0307C}</a:tableStyleId>
              </a:tblPr>
              <a:tblGrid>
                <a:gridCol w="2665735"/>
              </a:tblGrid>
              <a:tr h="0">
                <a:tc>
                  <a:txBody>
                    <a:bodyPr/>
                    <a:lstStyle/>
                    <a:p>
                      <a:pPr marL="0" indent="0">
                        <a:lnSpc>
                          <a:spcPct val="110000"/>
                        </a:lnSpc>
                        <a:spcAft>
                          <a:spcPts val="500"/>
                        </a:spcAft>
                        <a:buNone/>
                      </a:pPr>
                      <a:r>
                        <a:rPr lang="en-US" sz="900" b="1" dirty="0" smtClean="0">
                          <a:latin typeface="+mn-lt"/>
                        </a:rPr>
                        <a:t>Feedback is Fundamental</a:t>
                      </a:r>
                      <a:endParaRPr lang="en-US" sz="900" dirty="0" smtClean="0">
                        <a:latin typeface="+mn-lt"/>
                      </a:endParaRPr>
                    </a:p>
                    <a:p>
                      <a:pPr marL="0" indent="0">
                        <a:lnSpc>
                          <a:spcPct val="110000"/>
                        </a:lnSpc>
                        <a:buNone/>
                      </a:pPr>
                      <a:r>
                        <a:rPr lang="en-US" sz="900" dirty="0" smtClean="0">
                          <a:latin typeface="+mn-lt"/>
                        </a:rPr>
                        <a:t>“Feedback in the workplace is fundamental for helping those who wish to improve performance, reach an objective, or avoid unpleasant reactions to their efforts. Without feedback, how could we test the reality of our perceptions, reactions, observations, or intentions?”</a:t>
                      </a:r>
                    </a:p>
                  </a:txBody>
                  <a:tcPr marL="182880" marR="182880" marT="210312" marB="91440">
                    <a:lnL>
                      <a:noFill/>
                    </a:lnL>
                    <a:lnR>
                      <a:noFill/>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0">
                <a:tc>
                  <a:txBody>
                    <a:bodyPr/>
                    <a:lstStyle/>
                    <a:p>
                      <a:pPr marL="0" lvl="0" indent="0" algn="r" defTabSz="640080">
                        <a:lnSpc>
                          <a:spcPct val="100000"/>
                        </a:lnSpc>
                        <a:spcBef>
                          <a:spcPts val="500"/>
                        </a:spcBef>
                        <a:buFont typeface="Arial" panose="020B0604020202020204" pitchFamily="34" charset="0"/>
                        <a:buNone/>
                      </a:pPr>
                      <a:r>
                        <a:rPr lang="en-US" sz="800" b="0" i="1" dirty="0" smtClean="0">
                          <a:solidFill>
                            <a:schemeClr val="tx1"/>
                          </a:solidFill>
                          <a:latin typeface="+mn-lt"/>
                        </a:rPr>
                        <a:t>Charlie and</a:t>
                      </a:r>
                      <a:r>
                        <a:rPr lang="en-US" sz="800" b="0" i="1" baseline="0" dirty="0" smtClean="0">
                          <a:solidFill>
                            <a:schemeClr val="tx1"/>
                          </a:solidFill>
                          <a:latin typeface="+mn-lt"/>
                        </a:rPr>
                        <a:t> Edie </a:t>
                      </a:r>
                      <a:r>
                        <a:rPr lang="en-US" sz="800" b="0" i="1" dirty="0" smtClean="0">
                          <a:solidFill>
                            <a:schemeClr val="tx1"/>
                          </a:solidFill>
                          <a:latin typeface="+mn-lt"/>
                        </a:rPr>
                        <a:t>Seashore,</a:t>
                      </a:r>
                      <a:r>
                        <a:rPr lang="en-US" sz="800" b="0" i="1" baseline="0" dirty="0" smtClean="0">
                          <a:solidFill>
                            <a:schemeClr val="tx1"/>
                          </a:solidFill>
                          <a:latin typeface="+mn-lt"/>
                        </a:rPr>
                        <a:t> NTL Institute</a:t>
                      </a:r>
                      <a:endParaRPr lang="en-US" sz="800" b="0" i="1" dirty="0" smtClean="0">
                        <a:solidFill>
                          <a:schemeClr val="tx1"/>
                        </a:solidFill>
                        <a:latin typeface="+mn-lt"/>
                      </a:endParaRPr>
                    </a:p>
                  </a:txBody>
                  <a:tcPr marL="182880" marR="182880" marT="0" marB="182880">
                    <a:lnL>
                      <a:noFill/>
                    </a:lnL>
                    <a:lnR>
                      <a:noFill/>
                    </a:lnR>
                    <a:lnT>
                      <a:noFill/>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37" name="Group 36"/>
          <p:cNvGrpSpPr/>
          <p:nvPr/>
        </p:nvGrpSpPr>
        <p:grpSpPr bwMode="gray">
          <a:xfrm>
            <a:off x="2660763" y="1008904"/>
            <a:ext cx="271672" cy="181522"/>
            <a:chOff x="7874126" y="2184908"/>
            <a:chExt cx="271672" cy="181522"/>
          </a:xfrm>
        </p:grpSpPr>
        <p:grpSp>
          <p:nvGrpSpPr>
            <p:cNvPr id="38" name="Group 37"/>
            <p:cNvGrpSpPr/>
            <p:nvPr/>
          </p:nvGrpSpPr>
          <p:grpSpPr bwMode="gray">
            <a:xfrm>
              <a:off x="7874126" y="2184908"/>
              <a:ext cx="271672" cy="181522"/>
              <a:chOff x="5569224" y="1247744"/>
              <a:chExt cx="271672" cy="181522"/>
            </a:xfrm>
          </p:grpSpPr>
          <p:sp>
            <p:nvSpPr>
              <p:cNvPr id="42" name="Rectangle 41"/>
              <p:cNvSpPr/>
              <p:nvPr/>
            </p:nvSpPr>
            <p:spPr bwMode="gray">
              <a:xfrm>
                <a:off x="5569224" y="1247744"/>
                <a:ext cx="271672" cy="181522"/>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43" name="Round Same Side Corner Rectangle 42"/>
              <p:cNvSpPr/>
              <p:nvPr/>
            </p:nvSpPr>
            <p:spPr bwMode="gray">
              <a:xfrm rot="10800000">
                <a:off x="5569224" y="1247744"/>
                <a:ext cx="213772" cy="181521"/>
              </a:xfrm>
              <a:prstGeom prst="round2SameRect">
                <a:avLst/>
              </a:prstGeom>
              <a:solidFill>
                <a:schemeClr val="accent3"/>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grpSp>
        <p:grpSp>
          <p:nvGrpSpPr>
            <p:cNvPr id="39" name="Group 38"/>
            <p:cNvGrpSpPr/>
            <p:nvPr/>
          </p:nvGrpSpPr>
          <p:grpSpPr bwMode="gray">
            <a:xfrm>
              <a:off x="7918169" y="2231033"/>
              <a:ext cx="128164" cy="109665"/>
              <a:chOff x="5631025" y="1193671"/>
              <a:chExt cx="166314" cy="142308"/>
            </a:xfrm>
          </p:grpSpPr>
          <p:sp>
            <p:nvSpPr>
              <p:cNvPr id="40" name="Freeform 39"/>
              <p:cNvSpPr>
                <a:spLocks/>
              </p:cNvSpPr>
              <p:nvPr/>
            </p:nvSpPr>
            <p:spPr bwMode="gray">
              <a:xfrm rot="10800000">
                <a:off x="5631025" y="1193671"/>
                <a:ext cx="76299" cy="142308"/>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a:solidFill>
                    <a:schemeClr val="bg1"/>
                  </a:solidFill>
                </a:endParaRPr>
              </a:p>
            </p:txBody>
          </p:sp>
          <p:sp>
            <p:nvSpPr>
              <p:cNvPr id="41" name="Freeform 40"/>
              <p:cNvSpPr>
                <a:spLocks/>
              </p:cNvSpPr>
              <p:nvPr/>
            </p:nvSpPr>
            <p:spPr bwMode="gray">
              <a:xfrm rot="10800000">
                <a:off x="5721040" y="1193671"/>
                <a:ext cx="76299" cy="142308"/>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grpSp>
      </p:grpSp>
      <p:graphicFrame>
        <p:nvGraphicFramePr>
          <p:cNvPr id="44" name="Table 43"/>
          <p:cNvGraphicFramePr>
            <a:graphicFrameLocks noGrp="1"/>
          </p:cNvGraphicFramePr>
          <p:nvPr>
            <p:extLst>
              <p:ext uri="{D42A27DB-BD31-4B8C-83A1-F6EECF244321}">
                <p14:modId xmlns:p14="http://schemas.microsoft.com/office/powerpoint/2010/main" val="1225222798"/>
              </p:ext>
            </p:extLst>
          </p:nvPr>
        </p:nvGraphicFramePr>
        <p:xfrm>
          <a:off x="266700" y="3126266"/>
          <a:ext cx="2665735" cy="1493012"/>
        </p:xfrm>
        <a:graphic>
          <a:graphicData uri="http://schemas.openxmlformats.org/drawingml/2006/table">
            <a:tbl>
              <a:tblPr firstRow="1" bandRow="1">
                <a:tableStyleId>{2D5ABB26-0587-4C30-8999-92F81FD0307C}</a:tableStyleId>
              </a:tblPr>
              <a:tblGrid>
                <a:gridCol w="2665735"/>
              </a:tblGrid>
              <a:tr h="0">
                <a:tc>
                  <a:txBody>
                    <a:bodyPr/>
                    <a:lstStyle/>
                    <a:p>
                      <a:pPr>
                        <a:spcAft>
                          <a:spcPts val="500"/>
                        </a:spcAft>
                      </a:pPr>
                      <a:r>
                        <a:rPr lang="en-US" sz="900" b="1" kern="1200" dirty="0" smtClean="0">
                          <a:solidFill>
                            <a:schemeClr val="tx1"/>
                          </a:solidFill>
                          <a:effectLst/>
                          <a:latin typeface="Verdana" panose="020B0604030504040204" pitchFamily="34" charset="0"/>
                          <a:ea typeface="+mn-ea"/>
                          <a:cs typeface="+mn-cs"/>
                        </a:rPr>
                        <a:t>A Pillar</a:t>
                      </a:r>
                      <a:r>
                        <a:rPr lang="en-US" sz="900" b="1" kern="1200" baseline="0" dirty="0" smtClean="0">
                          <a:solidFill>
                            <a:schemeClr val="tx1"/>
                          </a:solidFill>
                          <a:effectLst/>
                          <a:latin typeface="Verdana" panose="020B0604030504040204" pitchFamily="34" charset="0"/>
                          <a:ea typeface="+mn-ea"/>
                          <a:cs typeface="+mn-cs"/>
                        </a:rPr>
                        <a:t> of Relationships       </a:t>
                      </a:r>
                    </a:p>
                    <a:p>
                      <a:pPr>
                        <a:spcAft>
                          <a:spcPts val="500"/>
                        </a:spcAft>
                      </a:pPr>
                      <a:r>
                        <a:rPr lang="en-US" sz="900" kern="1200" dirty="0" smtClean="0">
                          <a:solidFill>
                            <a:schemeClr val="tx1"/>
                          </a:solidFill>
                          <a:effectLst/>
                          <a:latin typeface="Verdana" panose="020B0604030504040204" pitchFamily="34" charset="0"/>
                          <a:ea typeface="+mn-ea"/>
                          <a:cs typeface="+mn-cs"/>
                        </a:rPr>
                        <a:t>“As</a:t>
                      </a:r>
                      <a:r>
                        <a:rPr lang="en-US" sz="900" kern="1200" baseline="0" dirty="0" smtClean="0">
                          <a:solidFill>
                            <a:schemeClr val="tx1"/>
                          </a:solidFill>
                          <a:effectLst/>
                          <a:latin typeface="Verdana" panose="020B0604030504040204" pitchFamily="34" charset="0"/>
                          <a:ea typeface="+mn-ea"/>
                          <a:cs typeface="+mn-cs"/>
                        </a:rPr>
                        <a:t> a manager, feedback is one of your main tools – if you don’t sharpen it, you’re not going to have a strong relationship. Both the manager and the fundraiser lose out.”</a:t>
                      </a:r>
                      <a:endParaRPr lang="en-US" sz="900" kern="1200" dirty="0">
                        <a:solidFill>
                          <a:schemeClr val="tx1"/>
                        </a:solidFill>
                        <a:effectLst/>
                        <a:latin typeface="Verdana" panose="020B0604030504040204" pitchFamily="34" charset="0"/>
                        <a:ea typeface="+mn-ea"/>
                        <a:cs typeface="+mn-cs"/>
                      </a:endParaRPr>
                    </a:p>
                  </a:txBody>
                  <a:tcPr marL="182880" marR="182880" marT="210312" marB="91440">
                    <a:lnL>
                      <a:noFill/>
                    </a:lnL>
                    <a:lnR>
                      <a:noFill/>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0">
                <a:tc>
                  <a:txBody>
                    <a:bodyPr/>
                    <a:lstStyle/>
                    <a:p>
                      <a:pPr marL="0" lvl="0" indent="0" algn="r" defTabSz="640080">
                        <a:lnSpc>
                          <a:spcPct val="100000"/>
                        </a:lnSpc>
                        <a:spcBef>
                          <a:spcPts val="500"/>
                        </a:spcBef>
                        <a:buFont typeface="Arial" panose="020B0604020202020204" pitchFamily="34" charset="0"/>
                        <a:buNone/>
                      </a:pPr>
                      <a:r>
                        <a:rPr lang="en-US" sz="800" b="0" i="1" dirty="0" smtClean="0">
                          <a:solidFill>
                            <a:schemeClr val="tx1"/>
                          </a:solidFill>
                          <a:latin typeface="+mn-lt"/>
                        </a:rPr>
                        <a:t>VP of Development, Public</a:t>
                      </a:r>
                      <a:r>
                        <a:rPr lang="en-US" sz="800" b="0" i="1" baseline="0" dirty="0" smtClean="0">
                          <a:solidFill>
                            <a:schemeClr val="tx1"/>
                          </a:solidFill>
                          <a:latin typeface="+mn-lt"/>
                        </a:rPr>
                        <a:t> </a:t>
                      </a:r>
                      <a:r>
                        <a:rPr lang="en-US" sz="800" b="0" i="1" dirty="0" smtClean="0">
                          <a:solidFill>
                            <a:schemeClr val="tx1"/>
                          </a:solidFill>
                          <a:latin typeface="+mn-lt"/>
                        </a:rPr>
                        <a:t>University</a:t>
                      </a:r>
                    </a:p>
                  </a:txBody>
                  <a:tcPr marL="182880" marR="182880" marT="0" marB="182880">
                    <a:lnL>
                      <a:noFill/>
                    </a:lnL>
                    <a:lnR>
                      <a:noFill/>
                    </a:lnR>
                    <a:lnT>
                      <a:noFill/>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45" name="Group 44"/>
          <p:cNvGrpSpPr/>
          <p:nvPr/>
        </p:nvGrpSpPr>
        <p:grpSpPr bwMode="gray">
          <a:xfrm>
            <a:off x="2660763" y="3126266"/>
            <a:ext cx="271672" cy="181522"/>
            <a:chOff x="7874126" y="2184908"/>
            <a:chExt cx="271672" cy="181522"/>
          </a:xfrm>
        </p:grpSpPr>
        <p:grpSp>
          <p:nvGrpSpPr>
            <p:cNvPr id="46" name="Group 45"/>
            <p:cNvGrpSpPr/>
            <p:nvPr/>
          </p:nvGrpSpPr>
          <p:grpSpPr bwMode="gray">
            <a:xfrm>
              <a:off x="7874126" y="2184908"/>
              <a:ext cx="271672" cy="181522"/>
              <a:chOff x="5569224" y="1247744"/>
              <a:chExt cx="271672" cy="181522"/>
            </a:xfrm>
          </p:grpSpPr>
          <p:sp>
            <p:nvSpPr>
              <p:cNvPr id="50" name="Rectangle 49"/>
              <p:cNvSpPr/>
              <p:nvPr/>
            </p:nvSpPr>
            <p:spPr bwMode="gray">
              <a:xfrm>
                <a:off x="5569224" y="1247744"/>
                <a:ext cx="271672" cy="181522"/>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51" name="Round Same Side Corner Rectangle 50"/>
              <p:cNvSpPr/>
              <p:nvPr/>
            </p:nvSpPr>
            <p:spPr bwMode="gray">
              <a:xfrm rot="10800000">
                <a:off x="5569224" y="1247744"/>
                <a:ext cx="213772" cy="181521"/>
              </a:xfrm>
              <a:prstGeom prst="round2SameRect">
                <a:avLst/>
              </a:prstGeom>
              <a:solidFill>
                <a:schemeClr val="accent3"/>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grpSp>
        <p:grpSp>
          <p:nvGrpSpPr>
            <p:cNvPr id="47" name="Group 46"/>
            <p:cNvGrpSpPr/>
            <p:nvPr/>
          </p:nvGrpSpPr>
          <p:grpSpPr bwMode="gray">
            <a:xfrm>
              <a:off x="7918169" y="2231033"/>
              <a:ext cx="128164" cy="109665"/>
              <a:chOff x="5631025" y="1193671"/>
              <a:chExt cx="166314" cy="142308"/>
            </a:xfrm>
          </p:grpSpPr>
          <p:sp>
            <p:nvSpPr>
              <p:cNvPr id="48" name="Freeform 47"/>
              <p:cNvSpPr>
                <a:spLocks/>
              </p:cNvSpPr>
              <p:nvPr/>
            </p:nvSpPr>
            <p:spPr bwMode="gray">
              <a:xfrm rot="10800000">
                <a:off x="5631025" y="1193671"/>
                <a:ext cx="76299" cy="142308"/>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a:solidFill>
                    <a:schemeClr val="bg1"/>
                  </a:solidFill>
                </a:endParaRPr>
              </a:p>
            </p:txBody>
          </p:sp>
          <p:sp>
            <p:nvSpPr>
              <p:cNvPr id="49" name="Freeform 48"/>
              <p:cNvSpPr>
                <a:spLocks/>
              </p:cNvSpPr>
              <p:nvPr/>
            </p:nvSpPr>
            <p:spPr bwMode="gray">
              <a:xfrm rot="10800000">
                <a:off x="5721040" y="1193671"/>
                <a:ext cx="76299" cy="142308"/>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grpSp>
      </p:grpSp>
      <p:sp>
        <p:nvSpPr>
          <p:cNvPr id="53" name="Rectangle 52"/>
          <p:cNvSpPr/>
          <p:nvPr/>
        </p:nvSpPr>
        <p:spPr bwMode="gray">
          <a:xfrm>
            <a:off x="3163660" y="4173251"/>
            <a:ext cx="662985" cy="384721"/>
          </a:xfrm>
          <a:prstGeom prst="rect">
            <a:avLst/>
          </a:prstGeom>
        </p:spPr>
        <p:txBody>
          <a:bodyPr wrap="square" lIns="0" tIns="0" rIns="0" bIns="0">
            <a:spAutoFit/>
          </a:bodyPr>
          <a:lstStyle/>
          <a:p>
            <a:pPr>
              <a:spcBef>
                <a:spcPts val="500"/>
              </a:spcBef>
            </a:pPr>
            <a:r>
              <a:rPr lang="en-US" sz="2500" dirty="0" smtClean="0">
                <a:solidFill>
                  <a:schemeClr val="accent6"/>
                </a:solidFill>
                <a:latin typeface="+mj-lt"/>
              </a:rPr>
              <a:t>97%</a:t>
            </a:r>
            <a:endParaRPr lang="en-US" sz="2500" dirty="0" smtClean="0">
              <a:solidFill>
                <a:schemeClr val="accent4"/>
              </a:solidFill>
            </a:endParaRPr>
          </a:p>
        </p:txBody>
      </p:sp>
      <p:sp>
        <p:nvSpPr>
          <p:cNvPr id="7" name="TextBox 6"/>
          <p:cNvSpPr txBox="1"/>
          <p:nvPr/>
        </p:nvSpPr>
        <p:spPr bwMode="gray">
          <a:xfrm>
            <a:off x="3946359" y="4180945"/>
            <a:ext cx="2187742" cy="369332"/>
          </a:xfrm>
          <a:prstGeom prst="rect">
            <a:avLst/>
          </a:prstGeom>
          <a:noFill/>
        </p:spPr>
        <p:txBody>
          <a:bodyPr wrap="square" lIns="0" tIns="0" rIns="0" bIns="0" rtlCol="0">
            <a:spAutoFit/>
          </a:bodyPr>
          <a:lstStyle/>
          <a:p>
            <a:pPr>
              <a:spcBef>
                <a:spcPts val="500"/>
              </a:spcBef>
            </a:pPr>
            <a:r>
              <a:rPr lang="en-US" sz="800" dirty="0"/>
              <a:t>Of </a:t>
            </a:r>
            <a:r>
              <a:rPr lang="en-US" sz="800" dirty="0" smtClean="0"/>
              <a:t>the advancement team at KCL strongly agree or agree that their feedback and ideas are valued by their managers</a:t>
            </a:r>
          </a:p>
        </p:txBody>
      </p:sp>
    </p:spTree>
    <p:extLst>
      <p:ext uri="{BB962C8B-B14F-4D97-AF65-F5344CB8AC3E}">
        <p14:creationId xmlns:p14="http://schemas.microsoft.com/office/powerpoint/2010/main" val="2612918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r>
              <a:rPr lang="en-US" dirty="0" smtClean="0"/>
              <a:t>How to Participate in the Group Discussions</a:t>
            </a:r>
            <a:endParaRPr lang="en-US" dirty="0"/>
          </a:p>
        </p:txBody>
      </p:sp>
      <p:sp>
        <p:nvSpPr>
          <p:cNvPr id="4" name="Text Placeholder 3"/>
          <p:cNvSpPr>
            <a:spLocks noGrp="1"/>
          </p:cNvSpPr>
          <p:nvPr>
            <p:ph type="body" sz="quarter" idx="12"/>
          </p:nvPr>
        </p:nvSpPr>
        <p:spPr/>
        <p:txBody>
          <a:bodyPr/>
          <a:lstStyle/>
          <a:p>
            <a:r>
              <a:rPr lang="en-US" dirty="0" smtClean="0"/>
              <a:t>Offering Effective Feedback</a:t>
            </a:r>
            <a:endParaRPr lang="en-US" dirty="0"/>
          </a:p>
        </p:txBody>
      </p:sp>
      <p:sp>
        <p:nvSpPr>
          <p:cNvPr id="5" name="Text Placeholder 4"/>
          <p:cNvSpPr>
            <a:spLocks noGrp="1"/>
          </p:cNvSpPr>
          <p:nvPr>
            <p:ph type="body" sz="quarter" idx="13"/>
          </p:nvPr>
        </p:nvSpPr>
        <p:spPr>
          <a:xfrm>
            <a:off x="3943351" y="4677489"/>
            <a:ext cx="2495550" cy="123111"/>
          </a:xfrm>
        </p:spPr>
        <p:txBody>
          <a:bodyPr/>
          <a:lstStyle/>
          <a:p>
            <a:pPr algn="r"/>
            <a:r>
              <a:rPr lang="en-US" dirty="0" smtClean="0"/>
              <a:t>Source: EAB interviews and analysis.</a:t>
            </a:r>
            <a:endParaRPr lang="en-US" dirty="0"/>
          </a:p>
        </p:txBody>
      </p:sp>
      <p:sp>
        <p:nvSpPr>
          <p:cNvPr id="6" name="Text Placeholder 5"/>
          <p:cNvSpPr>
            <a:spLocks noGrp="1"/>
          </p:cNvSpPr>
          <p:nvPr>
            <p:ph type="body" sz="quarter" idx="14"/>
          </p:nvPr>
        </p:nvSpPr>
        <p:spPr/>
        <p:txBody>
          <a:bodyPr/>
          <a:lstStyle/>
          <a:p>
            <a:endParaRPr lang="en-US"/>
          </a:p>
        </p:txBody>
      </p:sp>
      <p:sp>
        <p:nvSpPr>
          <p:cNvPr id="8" name="TextBox 7"/>
          <p:cNvSpPr txBox="1"/>
          <p:nvPr/>
        </p:nvSpPr>
        <p:spPr bwMode="gray">
          <a:xfrm>
            <a:off x="386242" y="1030053"/>
            <a:ext cx="2511844" cy="1600340"/>
          </a:xfrm>
          <a:prstGeom prst="rect">
            <a:avLst/>
          </a:prstGeom>
          <a:noFill/>
          <a:ln w="12700">
            <a:solidFill>
              <a:schemeClr val="accent3"/>
            </a:solidFill>
            <a:miter lim="800000"/>
          </a:ln>
        </p:spPr>
        <p:txBody>
          <a:bodyPr wrap="square" lIns="137160" tIns="91440" rIns="137160" bIns="0" rtlCol="0">
            <a:noAutofit/>
          </a:bodyPr>
          <a:lstStyle/>
          <a:p>
            <a:r>
              <a:rPr lang="en-US" sz="900" b="1" dirty="0" smtClean="0"/>
              <a:t>Tips for Giving Effective Feedback</a:t>
            </a:r>
          </a:p>
        </p:txBody>
      </p:sp>
      <p:sp>
        <p:nvSpPr>
          <p:cNvPr id="9" name="Text Placeholder 1"/>
          <p:cNvSpPr txBox="1">
            <a:spLocks/>
          </p:cNvSpPr>
          <p:nvPr/>
        </p:nvSpPr>
        <p:spPr bwMode="gray">
          <a:xfrm>
            <a:off x="386241" y="1326398"/>
            <a:ext cx="2511845" cy="1318310"/>
          </a:xfrm>
          <a:prstGeom prst="rect">
            <a:avLst/>
          </a:prstGeom>
        </p:spPr>
        <p:txBody>
          <a:bodyPr vert="horz" wrap="square" lIns="137160" tIns="91440" rIns="137160" bIns="13716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169863" indent="-169863">
              <a:buFont typeface="Wingdings" panose="05000000000000000000" pitchFamily="2" charset="2"/>
              <a:buChar char="ü"/>
            </a:pPr>
            <a:r>
              <a:rPr lang="en-US" dirty="0" smtClean="0"/>
              <a:t>Focus on specific behaviors</a:t>
            </a:r>
          </a:p>
          <a:p>
            <a:pPr marL="169863" indent="-169863">
              <a:buFont typeface="Wingdings" panose="05000000000000000000" pitchFamily="2" charset="2"/>
              <a:buChar char="ü"/>
            </a:pPr>
            <a:r>
              <a:rPr lang="en-US" dirty="0" smtClean="0"/>
              <a:t>Use precise examples</a:t>
            </a:r>
          </a:p>
          <a:p>
            <a:pPr marL="169863" indent="-169863">
              <a:buFont typeface="Wingdings" panose="05000000000000000000" pitchFamily="2" charset="2"/>
              <a:buChar char="ü"/>
            </a:pPr>
            <a:r>
              <a:rPr lang="en-US" dirty="0" smtClean="0"/>
              <a:t>Check for understanding </a:t>
            </a:r>
            <a:endParaRPr lang="en-US" dirty="0"/>
          </a:p>
          <a:p>
            <a:pPr marL="169863" indent="-169863">
              <a:buFont typeface="Wingdings" panose="05000000000000000000" pitchFamily="2" charset="2"/>
              <a:buChar char="ü"/>
            </a:pPr>
            <a:r>
              <a:rPr lang="en-US" dirty="0" smtClean="0"/>
              <a:t>Be realistic</a:t>
            </a:r>
          </a:p>
          <a:p>
            <a:pPr marL="169863" indent="-169863">
              <a:buFont typeface="Wingdings" panose="05000000000000000000" pitchFamily="2" charset="2"/>
              <a:buChar char="ü"/>
            </a:pPr>
            <a:r>
              <a:rPr lang="en-US" dirty="0" smtClean="0"/>
              <a:t>Provide colleagues with new ways of looking at a situation</a:t>
            </a:r>
          </a:p>
        </p:txBody>
      </p:sp>
      <p:sp>
        <p:nvSpPr>
          <p:cNvPr id="26" name="TextBox 25"/>
          <p:cNvSpPr txBox="1"/>
          <p:nvPr/>
        </p:nvSpPr>
        <p:spPr bwMode="gray">
          <a:xfrm>
            <a:off x="3818454" y="1148341"/>
            <a:ext cx="2315645" cy="1010533"/>
          </a:xfrm>
          <a:prstGeom prst="rect">
            <a:avLst/>
          </a:prstGeom>
          <a:noFill/>
        </p:spPr>
        <p:txBody>
          <a:bodyPr wrap="square" lIns="0" tIns="0" rIns="0" bIns="0" rtlCol="0">
            <a:spAutoFit/>
          </a:bodyPr>
          <a:lstStyle/>
          <a:p>
            <a:pPr>
              <a:spcBef>
                <a:spcPts val="500"/>
              </a:spcBef>
            </a:pPr>
            <a:r>
              <a:rPr lang="en-US" sz="900" i="1" dirty="0" smtClean="0"/>
              <a:t>Positive </a:t>
            </a:r>
            <a:r>
              <a:rPr lang="en-US" sz="900" i="1" dirty="0"/>
              <a:t>Feedback</a:t>
            </a:r>
          </a:p>
          <a:p>
            <a:pPr marL="119063" indent="-119063">
              <a:spcBef>
                <a:spcPts val="300"/>
              </a:spcBef>
              <a:buFont typeface="Arial" panose="020B0604020202020204" pitchFamily="34" charset="0"/>
              <a:buChar char="•"/>
            </a:pPr>
            <a:r>
              <a:rPr lang="en-US" sz="900" dirty="0"/>
              <a:t>Reinforce preferred </a:t>
            </a:r>
            <a:r>
              <a:rPr lang="en-US" sz="900" dirty="0" smtClean="0"/>
              <a:t>behaviors</a:t>
            </a:r>
          </a:p>
          <a:p>
            <a:pPr marL="119063" indent="-119063">
              <a:spcBef>
                <a:spcPts val="300"/>
              </a:spcBef>
              <a:buFont typeface="Arial" panose="020B0604020202020204" pitchFamily="34" charset="0"/>
              <a:buChar char="•"/>
            </a:pPr>
            <a:r>
              <a:rPr lang="en-US" sz="900" dirty="0" smtClean="0"/>
              <a:t>Build on what already works well so that weaknesses fall away</a:t>
            </a:r>
          </a:p>
          <a:p>
            <a:pPr marL="119063" indent="-119063">
              <a:spcBef>
                <a:spcPts val="300"/>
              </a:spcBef>
              <a:buFont typeface="Arial" panose="020B0604020202020204" pitchFamily="34" charset="0"/>
              <a:buChar char="•"/>
            </a:pPr>
            <a:r>
              <a:rPr lang="en-US" sz="900" dirty="0" smtClean="0"/>
              <a:t>Formula: behavior + impact</a:t>
            </a:r>
          </a:p>
          <a:p>
            <a:pPr marL="171450" indent="-171450">
              <a:spcBef>
                <a:spcPts val="500"/>
              </a:spcBef>
              <a:buFont typeface="Arial" panose="020B0604020202020204" pitchFamily="34" charset="0"/>
              <a:buChar char="•"/>
            </a:pPr>
            <a:endParaRPr lang="en-US" sz="900" dirty="0"/>
          </a:p>
        </p:txBody>
      </p:sp>
      <p:sp>
        <p:nvSpPr>
          <p:cNvPr id="27" name="TextBox 26"/>
          <p:cNvSpPr txBox="1"/>
          <p:nvPr/>
        </p:nvSpPr>
        <p:spPr bwMode="gray">
          <a:xfrm>
            <a:off x="3818454" y="2091412"/>
            <a:ext cx="2315646" cy="946413"/>
          </a:xfrm>
          <a:prstGeom prst="rect">
            <a:avLst/>
          </a:prstGeom>
          <a:noFill/>
        </p:spPr>
        <p:txBody>
          <a:bodyPr wrap="square" lIns="0" tIns="0" rIns="0" bIns="0" rtlCol="0">
            <a:spAutoFit/>
          </a:bodyPr>
          <a:lstStyle/>
          <a:p>
            <a:pPr>
              <a:spcBef>
                <a:spcPts val="300"/>
              </a:spcBef>
            </a:pPr>
            <a:r>
              <a:rPr lang="en-US" sz="900" i="1" dirty="0" smtClean="0"/>
              <a:t>Constructive </a:t>
            </a:r>
            <a:r>
              <a:rPr lang="en-US" sz="900" i="1" dirty="0"/>
              <a:t>Feedback</a:t>
            </a:r>
          </a:p>
          <a:p>
            <a:pPr marL="119063" indent="-119063">
              <a:spcBef>
                <a:spcPts val="300"/>
              </a:spcBef>
              <a:buFont typeface="Arial" panose="020B0604020202020204" pitchFamily="34" charset="0"/>
              <a:buChar char="•"/>
            </a:pPr>
            <a:r>
              <a:rPr lang="en-US" sz="900" dirty="0" smtClean="0"/>
              <a:t>Improve less-effective behaviors</a:t>
            </a:r>
          </a:p>
          <a:p>
            <a:pPr marL="119063" indent="-119063">
              <a:spcBef>
                <a:spcPts val="300"/>
              </a:spcBef>
              <a:buFont typeface="Arial" panose="020B0604020202020204" pitchFamily="34" charset="0"/>
              <a:buChar char="•"/>
            </a:pPr>
            <a:r>
              <a:rPr lang="en-US" sz="900" dirty="0" smtClean="0"/>
              <a:t>Aim for one to two core takeaways for each fundraiser</a:t>
            </a:r>
            <a:endParaRPr lang="en-US" sz="900" dirty="0"/>
          </a:p>
          <a:p>
            <a:pPr marL="119063" indent="-119063">
              <a:spcBef>
                <a:spcPts val="300"/>
              </a:spcBef>
              <a:buFont typeface="Arial" panose="020B0604020202020204" pitchFamily="34" charset="0"/>
              <a:buChar char="•"/>
            </a:pPr>
            <a:r>
              <a:rPr lang="en-US" sz="900" dirty="0" smtClean="0"/>
              <a:t>Formula: behavior + impact + </a:t>
            </a:r>
            <a:br>
              <a:rPr lang="en-US" sz="900" dirty="0" smtClean="0"/>
            </a:br>
            <a:r>
              <a:rPr lang="en-US" sz="900" dirty="0" smtClean="0"/>
              <a:t>alternative positive behavior</a:t>
            </a:r>
            <a:endParaRPr lang="en-US" sz="900" dirty="0"/>
          </a:p>
        </p:txBody>
      </p:sp>
      <p:pic>
        <p:nvPicPr>
          <p:cNvPr id="28" name="Picture 27"/>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gray">
          <a:xfrm>
            <a:off x="3348361" y="1148341"/>
            <a:ext cx="359664" cy="365760"/>
          </a:xfrm>
          <a:prstGeom prst="rect">
            <a:avLst/>
          </a:prstGeom>
        </p:spPr>
      </p:pic>
      <p:sp>
        <p:nvSpPr>
          <p:cNvPr id="30" name="TextBox 29"/>
          <p:cNvSpPr txBox="1"/>
          <p:nvPr/>
        </p:nvSpPr>
        <p:spPr bwMode="gray">
          <a:xfrm>
            <a:off x="3348361" y="891554"/>
            <a:ext cx="2381239" cy="138499"/>
          </a:xfrm>
          <a:prstGeom prst="rect">
            <a:avLst/>
          </a:prstGeom>
          <a:noFill/>
        </p:spPr>
        <p:txBody>
          <a:bodyPr wrap="square" lIns="0" tIns="0" rIns="0" bIns="0" rtlCol="0">
            <a:spAutoFit/>
          </a:bodyPr>
          <a:lstStyle/>
          <a:p>
            <a:pPr>
              <a:spcBef>
                <a:spcPts val="500"/>
              </a:spcBef>
            </a:pPr>
            <a:r>
              <a:rPr lang="en-US" sz="900" b="1" dirty="0" smtClean="0"/>
              <a:t>Using Different Types of Feedback</a:t>
            </a:r>
          </a:p>
        </p:txBody>
      </p:sp>
      <p:pic>
        <p:nvPicPr>
          <p:cNvPr id="31"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48361" y="2091412"/>
            <a:ext cx="379534" cy="377004"/>
          </a:xfrm>
          <a:prstGeom prst="rect">
            <a:avLst/>
          </a:prstGeom>
        </p:spPr>
      </p:pic>
      <p:sp>
        <p:nvSpPr>
          <p:cNvPr id="14" name="TextBox 13"/>
          <p:cNvSpPr txBox="1"/>
          <p:nvPr/>
        </p:nvSpPr>
        <p:spPr bwMode="gray">
          <a:xfrm>
            <a:off x="386243" y="2811201"/>
            <a:ext cx="2511844" cy="1600340"/>
          </a:xfrm>
          <a:prstGeom prst="rect">
            <a:avLst/>
          </a:prstGeom>
          <a:noFill/>
          <a:ln w="12700">
            <a:solidFill>
              <a:schemeClr val="accent3"/>
            </a:solidFill>
            <a:miter lim="800000"/>
          </a:ln>
        </p:spPr>
        <p:txBody>
          <a:bodyPr wrap="square" lIns="137160" tIns="91440" rIns="137160" bIns="0" rtlCol="0">
            <a:noAutofit/>
          </a:bodyPr>
          <a:lstStyle/>
          <a:p>
            <a:r>
              <a:rPr lang="en-US" sz="900" b="1" dirty="0" smtClean="0"/>
              <a:t>Tips for Receiving Feedback</a:t>
            </a:r>
          </a:p>
        </p:txBody>
      </p:sp>
      <p:sp>
        <p:nvSpPr>
          <p:cNvPr id="15" name="Text Placeholder 1"/>
          <p:cNvSpPr txBox="1">
            <a:spLocks/>
          </p:cNvSpPr>
          <p:nvPr/>
        </p:nvSpPr>
        <p:spPr bwMode="gray">
          <a:xfrm>
            <a:off x="386242" y="3107546"/>
            <a:ext cx="2511845" cy="1328569"/>
          </a:xfrm>
          <a:prstGeom prst="rect">
            <a:avLst/>
          </a:prstGeom>
        </p:spPr>
        <p:txBody>
          <a:bodyPr vert="horz" wrap="square" lIns="137160" tIns="91440" rIns="137160" bIns="13716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169863" indent="-169863">
              <a:buFont typeface="Wingdings" panose="05000000000000000000" pitchFamily="2" charset="2"/>
              <a:buChar char="ü"/>
            </a:pPr>
            <a:r>
              <a:rPr lang="en-US" dirty="0" smtClean="0"/>
              <a:t>Ask questions if you do not understand</a:t>
            </a:r>
          </a:p>
          <a:p>
            <a:pPr marL="169863" indent="-169863">
              <a:buFont typeface="Wingdings" panose="05000000000000000000" pitchFamily="2" charset="2"/>
              <a:buChar char="ü"/>
            </a:pPr>
            <a:r>
              <a:rPr lang="en-US" dirty="0" smtClean="0"/>
              <a:t>Accept that multiple approaches may work in a given situation</a:t>
            </a:r>
          </a:p>
          <a:p>
            <a:pPr marL="169863" indent="-169863">
              <a:buFont typeface="Wingdings" panose="05000000000000000000" pitchFamily="2" charset="2"/>
              <a:buChar char="ü"/>
            </a:pPr>
            <a:r>
              <a:rPr lang="en-US" dirty="0" smtClean="0"/>
              <a:t>Recognize that feedback is for everyone’s benefit, even if it is aimed at another fundraiser</a:t>
            </a:r>
          </a:p>
        </p:txBody>
      </p:sp>
      <p:graphicFrame>
        <p:nvGraphicFramePr>
          <p:cNvPr id="16" name="Table 15"/>
          <p:cNvGraphicFramePr>
            <a:graphicFrameLocks noGrp="1"/>
          </p:cNvGraphicFramePr>
          <p:nvPr>
            <p:extLst>
              <p:ext uri="{D42A27DB-BD31-4B8C-83A1-F6EECF244321}">
                <p14:modId xmlns:p14="http://schemas.microsoft.com/office/powerpoint/2010/main" val="2694796641"/>
              </p:ext>
            </p:extLst>
          </p:nvPr>
        </p:nvGraphicFramePr>
        <p:xfrm>
          <a:off x="3106757" y="3107546"/>
          <a:ext cx="3027343" cy="1368552"/>
        </p:xfrm>
        <a:graphic>
          <a:graphicData uri="http://schemas.openxmlformats.org/drawingml/2006/table">
            <a:tbl>
              <a:tblPr firstRow="1" bandRow="1">
                <a:tableStyleId>{2D5ABB26-0587-4C30-8999-92F81FD0307C}</a:tableStyleId>
              </a:tblPr>
              <a:tblGrid>
                <a:gridCol w="3027343"/>
              </a:tblGrid>
              <a:tr h="1321523">
                <a:tc>
                  <a:txBody>
                    <a:bodyPr/>
                    <a:lstStyle/>
                    <a:p>
                      <a:r>
                        <a:rPr lang="en-US" sz="1000" b="1" dirty="0" smtClean="0"/>
                        <a:t>Listening Helps</a:t>
                      </a:r>
                      <a:r>
                        <a:rPr lang="en-US" sz="1000" b="1" baseline="0" dirty="0" smtClean="0"/>
                        <a:t> Frame </a:t>
                      </a:r>
                      <a:r>
                        <a:rPr lang="en-US" sz="1000" b="1" dirty="0" smtClean="0"/>
                        <a:t>Feedback</a:t>
                      </a:r>
                    </a:p>
                    <a:p>
                      <a:endParaRPr lang="en-US" sz="900" b="1" dirty="0" smtClean="0"/>
                    </a:p>
                    <a:p>
                      <a:pPr marL="0" marR="0" indent="0" algn="l" defTabSz="640080" rtl="0" eaLnBrk="1" fontAlgn="auto" latinLnBrk="0" hangingPunct="1">
                        <a:lnSpc>
                          <a:spcPct val="100000"/>
                        </a:lnSpc>
                        <a:spcBef>
                          <a:spcPts val="0"/>
                        </a:spcBef>
                        <a:spcAft>
                          <a:spcPts val="0"/>
                        </a:spcAft>
                        <a:buClrTx/>
                        <a:buSzTx/>
                        <a:buFontTx/>
                        <a:buNone/>
                        <a:tabLst/>
                        <a:defRPr/>
                      </a:pPr>
                      <a:r>
                        <a:rPr lang="en-US" sz="900" dirty="0" smtClean="0"/>
                        <a:t>“When you said (</a:t>
                      </a:r>
                      <a:r>
                        <a:rPr lang="en-US" sz="900" u="sng" dirty="0" smtClean="0"/>
                        <a:t>insert actual comment or language here</a:t>
                      </a:r>
                      <a:r>
                        <a:rPr lang="en-US" sz="900" dirty="0" smtClean="0"/>
                        <a:t>); I heard or saw (</a:t>
                      </a:r>
                      <a:r>
                        <a:rPr lang="en-US" sz="900" u="sng" dirty="0" smtClean="0"/>
                        <a:t>insert what you observed</a:t>
                      </a:r>
                      <a:r>
                        <a:rPr lang="en-US" sz="900" dirty="0" smtClean="0"/>
                        <a:t>), and from the observation I (</a:t>
                      </a:r>
                      <a:r>
                        <a:rPr lang="en-US" sz="900" u="sng" dirty="0" smtClean="0"/>
                        <a:t>insert the conclusion or inference you made based on the behavior</a:t>
                      </a:r>
                      <a:r>
                        <a:rPr lang="en-US" sz="900" dirty="0" smtClean="0"/>
                        <a:t>).”</a:t>
                      </a:r>
                    </a:p>
                  </a:txBody>
                  <a:tcPr marL="182880" marR="182880" marT="210312" marB="182880">
                    <a:lnL>
                      <a:noFill/>
                    </a:lnL>
                    <a:lnR>
                      <a:noFill/>
                    </a:lnR>
                    <a:lnT>
                      <a:noFill/>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17" name="Group 16"/>
          <p:cNvGrpSpPr/>
          <p:nvPr/>
        </p:nvGrpSpPr>
        <p:grpSpPr bwMode="gray">
          <a:xfrm>
            <a:off x="5862428" y="3107546"/>
            <a:ext cx="271672" cy="181522"/>
            <a:chOff x="4411101" y="2672199"/>
            <a:chExt cx="271672" cy="181522"/>
          </a:xfrm>
        </p:grpSpPr>
        <p:sp>
          <p:nvSpPr>
            <p:cNvPr id="18" name="Rectangle 17"/>
            <p:cNvSpPr/>
            <p:nvPr/>
          </p:nvSpPr>
          <p:spPr bwMode="gray">
            <a:xfrm>
              <a:off x="4411101" y="2672199"/>
              <a:ext cx="271672" cy="181522"/>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19" name="Round Same Side Corner Rectangle 18"/>
            <p:cNvSpPr/>
            <p:nvPr/>
          </p:nvSpPr>
          <p:spPr bwMode="gray">
            <a:xfrm rot="10800000">
              <a:off x="4411101" y="2672199"/>
              <a:ext cx="213772" cy="181521"/>
            </a:xfrm>
            <a:prstGeom prst="round2SameRect">
              <a:avLst/>
            </a:prstGeom>
            <a:solidFill>
              <a:schemeClr val="accent3"/>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20" name="Freeform 19"/>
            <p:cNvSpPr>
              <a:spLocks/>
            </p:cNvSpPr>
            <p:nvPr/>
          </p:nvSpPr>
          <p:spPr bwMode="gray">
            <a:xfrm rot="10800000">
              <a:off x="4455144" y="2707350"/>
              <a:ext cx="58797" cy="109665"/>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a:solidFill>
                  <a:schemeClr val="bg1"/>
                </a:solidFill>
              </a:endParaRPr>
            </a:p>
          </p:txBody>
        </p:sp>
        <p:sp>
          <p:nvSpPr>
            <p:cNvPr id="21" name="Freeform 20"/>
            <p:cNvSpPr>
              <a:spLocks/>
            </p:cNvSpPr>
            <p:nvPr/>
          </p:nvSpPr>
          <p:spPr bwMode="gray">
            <a:xfrm rot="10800000">
              <a:off x="4524511" y="2707350"/>
              <a:ext cx="58797" cy="109665"/>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grpSp>
    </p:spTree>
    <p:extLst>
      <p:ext uri="{BB962C8B-B14F-4D97-AF65-F5344CB8AC3E}">
        <p14:creationId xmlns:p14="http://schemas.microsoft.com/office/powerpoint/2010/main" val="11811106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r>
              <a:rPr lang="en-US" dirty="0" smtClean="0"/>
              <a:t>One Last Communication Exercise</a:t>
            </a:r>
            <a:endParaRPr lang="en-US" dirty="0"/>
          </a:p>
        </p:txBody>
      </p:sp>
      <p:sp>
        <p:nvSpPr>
          <p:cNvPr id="4" name="Text Placeholder 3"/>
          <p:cNvSpPr>
            <a:spLocks noGrp="1"/>
          </p:cNvSpPr>
          <p:nvPr>
            <p:ph type="body" sz="quarter" idx="12"/>
          </p:nvPr>
        </p:nvSpPr>
        <p:spPr/>
        <p:txBody>
          <a:bodyPr/>
          <a:lstStyle/>
          <a:p>
            <a:r>
              <a:rPr lang="en-US" dirty="0" smtClean="0"/>
              <a:t>Giving and Receiving Feedback </a:t>
            </a:r>
            <a:endParaRPr lang="en-US" dirty="0"/>
          </a:p>
        </p:txBody>
      </p:sp>
      <p:sp>
        <p:nvSpPr>
          <p:cNvPr id="5" name="Text Placeholder 4"/>
          <p:cNvSpPr>
            <a:spLocks noGrp="1"/>
          </p:cNvSpPr>
          <p:nvPr>
            <p:ph type="body" sz="quarter" idx="13"/>
          </p:nvPr>
        </p:nvSpPr>
        <p:spPr>
          <a:xfrm>
            <a:off x="4081645" y="4523601"/>
            <a:ext cx="2319155" cy="276999"/>
          </a:xfrm>
        </p:spPr>
        <p:txBody>
          <a:bodyPr/>
          <a:lstStyle/>
          <a:p>
            <a:r>
              <a:rPr lang="en-US" dirty="0" smtClean="0"/>
              <a:t>Source: Values Based Conversations at Work (2014), VBA Consulting; </a:t>
            </a:r>
            <a:r>
              <a:rPr lang="en-US" dirty="0" err="1" smtClean="0"/>
              <a:t>Barsh</a:t>
            </a:r>
            <a:r>
              <a:rPr lang="en-US" dirty="0" smtClean="0"/>
              <a:t>, J., Centered Leadership: Leading with Purpose Clarity and Impact, McKinsey and Company; EAB interviews and analysis.</a:t>
            </a:r>
            <a:endParaRPr lang="en-US" dirty="0"/>
          </a:p>
        </p:txBody>
      </p:sp>
      <p:sp>
        <p:nvSpPr>
          <p:cNvPr id="6" name="Text Placeholder 5"/>
          <p:cNvSpPr>
            <a:spLocks noGrp="1"/>
          </p:cNvSpPr>
          <p:nvPr>
            <p:ph type="body" sz="quarter" idx="14"/>
          </p:nvPr>
        </p:nvSpPr>
        <p:spPr/>
        <p:txBody>
          <a:bodyPr/>
          <a:lstStyle/>
          <a:p>
            <a:endParaRPr lang="en-US"/>
          </a:p>
        </p:txBody>
      </p:sp>
      <p:sp>
        <p:nvSpPr>
          <p:cNvPr id="11" name="TextBox 10"/>
          <p:cNvSpPr txBox="1"/>
          <p:nvPr/>
        </p:nvSpPr>
        <p:spPr bwMode="gray">
          <a:xfrm>
            <a:off x="274638" y="1448082"/>
            <a:ext cx="3586162" cy="2898229"/>
          </a:xfrm>
          <a:prstGeom prst="rect">
            <a:avLst/>
          </a:prstGeom>
          <a:noFill/>
        </p:spPr>
        <p:txBody>
          <a:bodyPr wrap="square" lIns="0" tIns="0" rIns="0" bIns="0" rtlCol="0">
            <a:spAutoFit/>
          </a:bodyPr>
          <a:lstStyle/>
          <a:p>
            <a:pPr>
              <a:spcBef>
                <a:spcPts val="500"/>
              </a:spcBef>
            </a:pPr>
            <a:r>
              <a:rPr lang="en-US" sz="1000" b="1" dirty="0"/>
              <a:t>Step </a:t>
            </a:r>
            <a:r>
              <a:rPr lang="en-US" sz="1000" b="1" dirty="0" smtClean="0"/>
              <a:t>6: </a:t>
            </a:r>
            <a:r>
              <a:rPr lang="en-US" sz="1000" dirty="0" smtClean="0"/>
              <a:t>In the same pairing as the earlier conversation, practice giving and receiving feedback based upon your earlier conversation. Take a look at steps seven and eight below, and take five minutes to write down one piece of constructive feedback and one piece of  positive feedback for your partner related to the questions below. </a:t>
            </a:r>
            <a:endParaRPr lang="en-US" sz="1000" dirty="0"/>
          </a:p>
          <a:p>
            <a:pPr>
              <a:spcBef>
                <a:spcPts val="500"/>
              </a:spcBef>
            </a:pPr>
            <a:r>
              <a:rPr lang="en-US" sz="1000" b="1" dirty="0" smtClean="0"/>
              <a:t>Step </a:t>
            </a:r>
            <a:r>
              <a:rPr lang="en-US" sz="1000" b="1" dirty="0" smtClean="0"/>
              <a:t>7: </a:t>
            </a:r>
            <a:r>
              <a:rPr lang="en-US" sz="1000" dirty="0" smtClean="0"/>
              <a:t>Those who asked the questions during the previous conversations should begin by asking for feedback. Start the conversation by asking: “based on our first conversations, what impact did my line of inquiry have on your willingness bring a problem to me in the future?”  </a:t>
            </a:r>
          </a:p>
          <a:p>
            <a:pPr>
              <a:spcBef>
                <a:spcPts val="500"/>
              </a:spcBef>
            </a:pPr>
            <a:r>
              <a:rPr lang="en-US" sz="1000" b="1" dirty="0" smtClean="0"/>
              <a:t>Step </a:t>
            </a:r>
            <a:r>
              <a:rPr lang="en-US" sz="1000" b="1" dirty="0" smtClean="0"/>
              <a:t>8: </a:t>
            </a:r>
            <a:r>
              <a:rPr lang="en-US" sz="1000" dirty="0" smtClean="0"/>
              <a:t>Those of you sharing a problem will ask for feedback. Start that conversation by asking: “based on our first conversations, what did you notice about my ability to effectively communicate my problem </a:t>
            </a:r>
            <a:br>
              <a:rPr lang="en-US" sz="1000" dirty="0" smtClean="0"/>
            </a:br>
            <a:r>
              <a:rPr lang="en-US" sz="1000" dirty="0" smtClean="0"/>
              <a:t>to you? </a:t>
            </a:r>
            <a:endParaRPr lang="en-US" sz="1000" b="1" dirty="0"/>
          </a:p>
        </p:txBody>
      </p:sp>
      <p:sp>
        <p:nvSpPr>
          <p:cNvPr id="12" name="Rectangle 11"/>
          <p:cNvSpPr/>
          <p:nvPr/>
        </p:nvSpPr>
        <p:spPr>
          <a:xfrm>
            <a:off x="4360332" y="1753303"/>
            <a:ext cx="1773767" cy="1494768"/>
          </a:xfrm>
          <a:prstGeom prst="rect">
            <a:avLst/>
          </a:prstGeom>
        </p:spPr>
        <p:txBody>
          <a:bodyPr wrap="square" lIns="0" tIns="0" rIns="0" bIns="0">
            <a:spAutoFit/>
          </a:bodyPr>
          <a:lstStyle/>
          <a:p>
            <a:pPr marL="228600" indent="-228600">
              <a:spcBef>
                <a:spcPts val="500"/>
              </a:spcBef>
              <a:buAutoNum type="arabicParenR"/>
            </a:pPr>
            <a:r>
              <a:rPr lang="en-US" sz="1000" dirty="0" smtClean="0"/>
              <a:t>Is this </a:t>
            </a:r>
            <a:r>
              <a:rPr lang="en-US" sz="1000" dirty="0"/>
              <a:t>comment grounded in specific circumstances</a:t>
            </a:r>
            <a:r>
              <a:rPr lang="en-US" sz="1000" dirty="0" smtClean="0"/>
              <a:t>?</a:t>
            </a:r>
          </a:p>
          <a:p>
            <a:pPr marL="228600" indent="-228600">
              <a:spcBef>
                <a:spcPts val="500"/>
              </a:spcBef>
            </a:pPr>
            <a:r>
              <a:rPr lang="en-US" sz="1000" dirty="0"/>
              <a:t>2)  Is this comment objective?</a:t>
            </a:r>
          </a:p>
          <a:p>
            <a:pPr marL="228600" indent="-228600">
              <a:spcBef>
                <a:spcPts val="500"/>
              </a:spcBef>
              <a:buAutoNum type="arabicParenR" startAt="3"/>
            </a:pPr>
            <a:r>
              <a:rPr lang="en-US" sz="1000" dirty="0" smtClean="0"/>
              <a:t>Does </a:t>
            </a:r>
            <a:r>
              <a:rPr lang="en-US" sz="1000" dirty="0"/>
              <a:t>this comment </a:t>
            </a:r>
            <a:r>
              <a:rPr lang="en-US" sz="1000" dirty="0" smtClean="0"/>
              <a:t>  communicate </a:t>
            </a:r>
            <a:r>
              <a:rPr lang="en-US" sz="1000" dirty="0"/>
              <a:t>impact or consequence?</a:t>
            </a:r>
          </a:p>
          <a:p>
            <a:pPr algn="r">
              <a:lnSpc>
                <a:spcPct val="110000"/>
              </a:lnSpc>
            </a:pPr>
            <a:endParaRPr lang="en-US" sz="800" i="1" dirty="0" smtClean="0"/>
          </a:p>
        </p:txBody>
      </p:sp>
      <p:sp>
        <p:nvSpPr>
          <p:cNvPr id="13" name="TextBox 12"/>
          <p:cNvSpPr txBox="1"/>
          <p:nvPr/>
        </p:nvSpPr>
        <p:spPr bwMode="gray">
          <a:xfrm>
            <a:off x="273985" y="1222650"/>
            <a:ext cx="2875664" cy="138499"/>
          </a:xfrm>
          <a:prstGeom prst="rect">
            <a:avLst/>
          </a:prstGeom>
          <a:noFill/>
        </p:spPr>
        <p:txBody>
          <a:bodyPr wrap="square" lIns="0" tIns="0" rIns="0" bIns="0" rtlCol="0">
            <a:spAutoFit/>
          </a:bodyPr>
          <a:lstStyle/>
          <a:p>
            <a:pPr>
              <a:spcBef>
                <a:spcPts val="500"/>
              </a:spcBef>
            </a:pPr>
            <a:r>
              <a:rPr lang="en-US" sz="900" i="1" dirty="0" smtClean="0">
                <a:solidFill>
                  <a:schemeClr val="accent4"/>
                </a:solidFill>
              </a:rPr>
              <a:t>Exercise Instructions</a:t>
            </a:r>
            <a:endParaRPr lang="en-US" sz="900" i="1" dirty="0">
              <a:solidFill>
                <a:schemeClr val="accent4"/>
              </a:solidFill>
            </a:endParaRPr>
          </a:p>
        </p:txBody>
      </p:sp>
      <p:sp>
        <p:nvSpPr>
          <p:cNvPr id="15" name="TextBox 14"/>
          <p:cNvSpPr txBox="1"/>
          <p:nvPr/>
        </p:nvSpPr>
        <p:spPr bwMode="gray">
          <a:xfrm>
            <a:off x="4360332" y="1222650"/>
            <a:ext cx="1773768" cy="276999"/>
          </a:xfrm>
          <a:prstGeom prst="rect">
            <a:avLst/>
          </a:prstGeom>
          <a:noFill/>
        </p:spPr>
        <p:txBody>
          <a:bodyPr wrap="square" lIns="0" tIns="0" rIns="0" bIns="0" rtlCol="0">
            <a:spAutoFit/>
          </a:bodyPr>
          <a:lstStyle/>
          <a:p>
            <a:pPr>
              <a:spcBef>
                <a:spcPts val="500"/>
              </a:spcBef>
            </a:pPr>
            <a:r>
              <a:rPr lang="en-US" sz="900" i="1" dirty="0" smtClean="0">
                <a:solidFill>
                  <a:schemeClr val="accent4"/>
                </a:solidFill>
              </a:rPr>
              <a:t>Key Questions to Consider Before Sharing Feedback</a:t>
            </a:r>
            <a:endParaRPr lang="en-US" sz="900" i="1" dirty="0">
              <a:solidFill>
                <a:schemeClr val="accent4"/>
              </a:solidFill>
            </a:endParaRPr>
          </a:p>
        </p:txBody>
      </p:sp>
      <p:sp>
        <p:nvSpPr>
          <p:cNvPr id="16" name="Rectangle 15"/>
          <p:cNvSpPr/>
          <p:nvPr/>
        </p:nvSpPr>
        <p:spPr>
          <a:xfrm>
            <a:off x="274638" y="946853"/>
            <a:ext cx="1564403" cy="215444"/>
          </a:xfrm>
          <a:prstGeom prst="rect">
            <a:avLst/>
          </a:prstGeom>
        </p:spPr>
        <p:txBody>
          <a:bodyPr wrap="none" lIns="0" tIns="0" rIns="0" bIns="0">
            <a:spAutoFit/>
          </a:bodyPr>
          <a:lstStyle/>
          <a:p>
            <a:r>
              <a:rPr lang="en-US" sz="1400" dirty="0">
                <a:solidFill>
                  <a:schemeClr val="accent6"/>
                </a:solidFill>
              </a:rPr>
              <a:t>Conversation </a:t>
            </a:r>
            <a:r>
              <a:rPr lang="en-US" sz="1400" dirty="0" smtClean="0">
                <a:solidFill>
                  <a:schemeClr val="accent6"/>
                </a:solidFill>
              </a:rPr>
              <a:t>#2 </a:t>
            </a:r>
            <a:endParaRPr lang="en-US" sz="1400" dirty="0"/>
          </a:p>
        </p:txBody>
      </p:sp>
    </p:spTree>
    <p:extLst>
      <p:ext uri="{BB962C8B-B14F-4D97-AF65-F5344CB8AC3E}">
        <p14:creationId xmlns:p14="http://schemas.microsoft.com/office/powerpoint/2010/main" val="1156355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3</a:t>
            </a:r>
            <a:endParaRPr lang="en-US" dirty="0"/>
          </a:p>
        </p:txBody>
      </p:sp>
      <p:sp>
        <p:nvSpPr>
          <p:cNvPr id="3" name="Text Placeholder 2"/>
          <p:cNvSpPr>
            <a:spLocks noGrp="1"/>
          </p:cNvSpPr>
          <p:nvPr>
            <p:ph type="body" sz="quarter" idx="11"/>
          </p:nvPr>
        </p:nvSpPr>
        <p:spPr>
          <a:xfrm>
            <a:off x="465363" y="1712934"/>
            <a:ext cx="4067560" cy="1231106"/>
          </a:xfrm>
        </p:spPr>
        <p:txBody>
          <a:bodyPr/>
          <a:lstStyle/>
          <a:p>
            <a:r>
              <a:rPr lang="en-US" dirty="0" smtClean="0"/>
              <a:t>Prioritizing </a:t>
            </a:r>
          </a:p>
          <a:p>
            <a:r>
              <a:rPr lang="en-US" dirty="0" smtClean="0"/>
              <a:t>Talent Review Conversations</a:t>
            </a:r>
            <a:endParaRPr lang="en-US" dirty="0"/>
          </a:p>
        </p:txBody>
      </p:sp>
      <p:sp>
        <p:nvSpPr>
          <p:cNvPr id="4" name="Text Placeholder 3"/>
          <p:cNvSpPr>
            <a:spLocks noGrp="1"/>
          </p:cNvSpPr>
          <p:nvPr>
            <p:ph type="body" sz="quarter" idx="14"/>
          </p:nvPr>
        </p:nvSpPr>
        <p:spPr>
          <a:xfrm>
            <a:off x="4825429" y="3494257"/>
            <a:ext cx="609660" cy="203275"/>
          </a:xfrm>
        </p:spPr>
        <p:txBody>
          <a:bodyPr/>
          <a:lstStyle/>
          <a:p>
            <a:r>
              <a:rPr lang="en-US" dirty="0" smtClean="0"/>
              <a:t>Section</a:t>
            </a:r>
            <a:endParaRPr lang="en-US" dirty="0"/>
          </a:p>
        </p:txBody>
      </p:sp>
      <p:sp>
        <p:nvSpPr>
          <p:cNvPr id="5" name="Text Placeholder 4"/>
          <p:cNvSpPr>
            <a:spLocks noGrp="1"/>
          </p:cNvSpPr>
          <p:nvPr>
            <p:ph type="body" sz="quarter" idx="18"/>
          </p:nvPr>
        </p:nvSpPr>
        <p:spPr/>
        <p:txBody>
          <a:bodyPr/>
          <a:lstStyle/>
          <a:p>
            <a:endParaRPr lang="en-US"/>
          </a:p>
        </p:txBody>
      </p:sp>
    </p:spTree>
    <p:extLst>
      <p:ext uri="{BB962C8B-B14F-4D97-AF65-F5344CB8AC3E}">
        <p14:creationId xmlns:p14="http://schemas.microsoft.com/office/powerpoint/2010/main" val="1773172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bwMode="gray">
          <a:xfrm>
            <a:off x="5347445" y="1476007"/>
            <a:ext cx="1053355" cy="969441"/>
          </a:xfrm>
          <a:prstGeom prst="rect">
            <a:avLst/>
          </a:pr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r>
              <a:rPr lang="en-US" dirty="0" smtClean="0"/>
              <a:t>Considering a Taxonomy of “Motivators”</a:t>
            </a:r>
            <a:endParaRPr lang="en-US" dirty="0"/>
          </a:p>
        </p:txBody>
      </p:sp>
      <p:sp>
        <p:nvSpPr>
          <p:cNvPr id="4" name="Text Placeholder 3"/>
          <p:cNvSpPr>
            <a:spLocks noGrp="1"/>
          </p:cNvSpPr>
          <p:nvPr>
            <p:ph type="body" sz="quarter" idx="12"/>
          </p:nvPr>
        </p:nvSpPr>
        <p:spPr/>
        <p:txBody>
          <a:bodyPr/>
          <a:lstStyle/>
          <a:p>
            <a:r>
              <a:rPr lang="en-US" dirty="0" smtClean="0"/>
              <a:t>What Does My Team Care About?</a:t>
            </a:r>
            <a:endParaRPr lang="en-US" dirty="0"/>
          </a:p>
        </p:txBody>
      </p:sp>
      <p:sp>
        <p:nvSpPr>
          <p:cNvPr id="5" name="Text Placeholder 4"/>
          <p:cNvSpPr>
            <a:spLocks noGrp="1"/>
          </p:cNvSpPr>
          <p:nvPr>
            <p:ph type="body" sz="quarter" idx="13"/>
          </p:nvPr>
        </p:nvSpPr>
        <p:spPr>
          <a:xfrm>
            <a:off x="3473702" y="4292769"/>
            <a:ext cx="2927099" cy="507831"/>
          </a:xfrm>
        </p:spPr>
        <p:txBody>
          <a:bodyPr/>
          <a:lstStyle/>
          <a:p>
            <a:r>
              <a:rPr lang="en-US" dirty="0" smtClean="0"/>
              <a:t>Source: McGregor, D. The Human Side of Enterprise, New York, </a:t>
            </a:r>
            <a:r>
              <a:rPr lang="en-US" dirty="0" err="1" smtClean="0"/>
              <a:t>McGrawHill</a:t>
            </a:r>
            <a:r>
              <a:rPr lang="en-US" dirty="0" smtClean="0"/>
              <a:t>, 1960; </a:t>
            </a:r>
            <a:r>
              <a:rPr lang="en-US" dirty="0" err="1" smtClean="0"/>
              <a:t>Kroth</a:t>
            </a:r>
            <a:r>
              <a:rPr lang="en-US" dirty="0" smtClean="0"/>
              <a:t>, M., “Maslow—Move Aside! A </a:t>
            </a:r>
            <a:r>
              <a:rPr lang="en-US" dirty="0" err="1" smtClean="0"/>
              <a:t>Hueristical</a:t>
            </a:r>
            <a:r>
              <a:rPr lang="en-US" dirty="0" smtClean="0"/>
              <a:t> Motivation Model for Learners in Career and Technical Education, “Journal of Industrial Teacher Education, 2007, vol. 44, n0.2., pg. 5-36; Steer, B. Becoming an Effective Classroom Manager, Albany; NY, State University of New York Press, 1988, 3 Steps to Motivating Your Team: Cultivating the Will to Perform, Advisory Board Talent Development. </a:t>
            </a:r>
            <a:endParaRPr lang="en-US" dirty="0"/>
          </a:p>
        </p:txBody>
      </p:sp>
      <p:sp>
        <p:nvSpPr>
          <p:cNvPr id="6" name="Text Placeholder 5"/>
          <p:cNvSpPr>
            <a:spLocks noGrp="1"/>
          </p:cNvSpPr>
          <p:nvPr>
            <p:ph type="body" sz="quarter" idx="14"/>
          </p:nvPr>
        </p:nvSpPr>
        <p:spPr/>
        <p:txBody>
          <a:bodyPr/>
          <a:lstStyle/>
          <a:p>
            <a:endParaRPr lang="en-US"/>
          </a:p>
        </p:txBody>
      </p:sp>
      <p:sp>
        <p:nvSpPr>
          <p:cNvPr id="24" name="Freeform 23"/>
          <p:cNvSpPr/>
          <p:nvPr/>
        </p:nvSpPr>
        <p:spPr>
          <a:xfrm>
            <a:off x="1218825" y="977583"/>
            <a:ext cx="473825" cy="650240"/>
          </a:xfrm>
          <a:custGeom>
            <a:avLst/>
            <a:gdLst>
              <a:gd name="connsiteX0" fmla="*/ 0 w 473825"/>
              <a:gd name="connsiteY0" fmla="*/ 650240 h 650240"/>
              <a:gd name="connsiteX1" fmla="*/ 236913 w 473825"/>
              <a:gd name="connsiteY1" fmla="*/ 0 h 650240"/>
              <a:gd name="connsiteX2" fmla="*/ 236913 w 473825"/>
              <a:gd name="connsiteY2" fmla="*/ 0 h 650240"/>
              <a:gd name="connsiteX3" fmla="*/ 473825 w 473825"/>
              <a:gd name="connsiteY3" fmla="*/ 650240 h 650240"/>
              <a:gd name="connsiteX4" fmla="*/ 0 w 473825"/>
              <a:gd name="connsiteY4" fmla="*/ 650240 h 6502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3825" h="650240">
                <a:moveTo>
                  <a:pt x="0" y="650240"/>
                </a:moveTo>
                <a:lnTo>
                  <a:pt x="236913" y="0"/>
                </a:lnTo>
                <a:lnTo>
                  <a:pt x="236913" y="0"/>
                </a:lnTo>
                <a:lnTo>
                  <a:pt x="473825" y="650240"/>
                </a:lnTo>
                <a:lnTo>
                  <a:pt x="0" y="650240"/>
                </a:lnTo>
                <a:close/>
              </a:path>
            </a:pathLst>
          </a:custGeom>
          <a:solidFill>
            <a:schemeClr val="bg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10160" rIns="0" bIns="10160" numCol="1" spcCol="1270" anchor="ctr" anchorCtr="0">
            <a:noAutofit/>
          </a:bodyPr>
          <a:lstStyle/>
          <a:p>
            <a:pPr lvl="0" algn="ctr" defTabSz="355600">
              <a:lnSpc>
                <a:spcPct val="90000"/>
              </a:lnSpc>
              <a:spcBef>
                <a:spcPct val="0"/>
              </a:spcBef>
              <a:spcAft>
                <a:spcPct val="35000"/>
              </a:spcAft>
            </a:pPr>
            <a:r>
              <a:rPr lang="en-US" sz="800" b="1" i="0" kern="1200" baseline="0" dirty="0" smtClean="0">
                <a:solidFill>
                  <a:schemeClr val="bg2"/>
                </a:solidFill>
              </a:rPr>
              <a:t>Self</a:t>
            </a:r>
            <a:endParaRPr lang="en-US" sz="800" b="1" i="0" kern="1200" baseline="0" dirty="0">
              <a:solidFill>
                <a:schemeClr val="bg2"/>
              </a:solidFill>
            </a:endParaRPr>
          </a:p>
        </p:txBody>
      </p:sp>
      <p:sp>
        <p:nvSpPr>
          <p:cNvPr id="28" name="Freeform 27"/>
          <p:cNvSpPr/>
          <p:nvPr/>
        </p:nvSpPr>
        <p:spPr>
          <a:xfrm>
            <a:off x="981913" y="1627823"/>
            <a:ext cx="947650" cy="650240"/>
          </a:xfrm>
          <a:custGeom>
            <a:avLst/>
            <a:gdLst>
              <a:gd name="connsiteX0" fmla="*/ 0 w 947650"/>
              <a:gd name="connsiteY0" fmla="*/ 650240 h 650240"/>
              <a:gd name="connsiteX1" fmla="*/ 236915 w 947650"/>
              <a:gd name="connsiteY1" fmla="*/ 0 h 650240"/>
              <a:gd name="connsiteX2" fmla="*/ 710735 w 947650"/>
              <a:gd name="connsiteY2" fmla="*/ 0 h 650240"/>
              <a:gd name="connsiteX3" fmla="*/ 947650 w 947650"/>
              <a:gd name="connsiteY3" fmla="*/ 650240 h 650240"/>
              <a:gd name="connsiteX4" fmla="*/ 0 w 947650"/>
              <a:gd name="connsiteY4" fmla="*/ 650240 h 6502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7650" h="650240">
                <a:moveTo>
                  <a:pt x="0" y="650240"/>
                </a:moveTo>
                <a:lnTo>
                  <a:pt x="236915" y="0"/>
                </a:lnTo>
                <a:lnTo>
                  <a:pt x="710735" y="0"/>
                </a:lnTo>
                <a:lnTo>
                  <a:pt x="947650" y="650240"/>
                </a:lnTo>
                <a:lnTo>
                  <a:pt x="0" y="650240"/>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7268" tIns="11430" rIns="177269" bIns="11430" numCol="1" spcCol="1270" anchor="ctr" anchorCtr="0">
            <a:noAutofit/>
          </a:bodyPr>
          <a:lstStyle/>
          <a:p>
            <a:pPr lvl="0" algn="ctr" defTabSz="400050">
              <a:lnSpc>
                <a:spcPct val="90000"/>
              </a:lnSpc>
              <a:spcBef>
                <a:spcPct val="0"/>
              </a:spcBef>
              <a:spcAft>
                <a:spcPct val="35000"/>
              </a:spcAft>
            </a:pPr>
            <a:r>
              <a:rPr lang="en-US" sz="900" b="1" i="0" kern="1200" baseline="0" dirty="0" smtClean="0"/>
              <a:t>Esteem</a:t>
            </a:r>
            <a:endParaRPr lang="en-US" sz="900" b="1" i="0" kern="1200" baseline="0" dirty="0"/>
          </a:p>
        </p:txBody>
      </p:sp>
      <p:sp>
        <p:nvSpPr>
          <p:cNvPr id="32" name="Freeform 31"/>
          <p:cNvSpPr/>
          <p:nvPr/>
        </p:nvSpPr>
        <p:spPr>
          <a:xfrm>
            <a:off x="745000" y="2278063"/>
            <a:ext cx="1421476" cy="650240"/>
          </a:xfrm>
          <a:custGeom>
            <a:avLst/>
            <a:gdLst>
              <a:gd name="connsiteX0" fmla="*/ 0 w 1421476"/>
              <a:gd name="connsiteY0" fmla="*/ 650240 h 650240"/>
              <a:gd name="connsiteX1" fmla="*/ 236915 w 1421476"/>
              <a:gd name="connsiteY1" fmla="*/ 0 h 650240"/>
              <a:gd name="connsiteX2" fmla="*/ 1184561 w 1421476"/>
              <a:gd name="connsiteY2" fmla="*/ 0 h 650240"/>
              <a:gd name="connsiteX3" fmla="*/ 1421476 w 1421476"/>
              <a:gd name="connsiteY3" fmla="*/ 650240 h 650240"/>
              <a:gd name="connsiteX4" fmla="*/ 0 w 1421476"/>
              <a:gd name="connsiteY4" fmla="*/ 650240 h 6502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1476" h="650240">
                <a:moveTo>
                  <a:pt x="0" y="650240"/>
                </a:moveTo>
                <a:lnTo>
                  <a:pt x="236915" y="0"/>
                </a:lnTo>
                <a:lnTo>
                  <a:pt x="1184561" y="0"/>
                </a:lnTo>
                <a:lnTo>
                  <a:pt x="1421476" y="650240"/>
                </a:lnTo>
                <a:lnTo>
                  <a:pt x="0" y="650240"/>
                </a:lnTo>
                <a:close/>
              </a:path>
            </a:pathLst>
          </a:cu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60188" tIns="11430" rIns="260189" bIns="11430" numCol="1" spcCol="1270" anchor="ctr" anchorCtr="0">
            <a:noAutofit/>
          </a:bodyPr>
          <a:lstStyle/>
          <a:p>
            <a:pPr lvl="0" algn="ctr" defTabSz="400050">
              <a:lnSpc>
                <a:spcPct val="90000"/>
              </a:lnSpc>
              <a:spcBef>
                <a:spcPct val="0"/>
              </a:spcBef>
              <a:spcAft>
                <a:spcPct val="35000"/>
              </a:spcAft>
            </a:pPr>
            <a:r>
              <a:rPr lang="en-US" sz="900" b="1" i="0" kern="1200" baseline="0" dirty="0" smtClean="0"/>
              <a:t>Belonging</a:t>
            </a:r>
            <a:endParaRPr lang="en-US" sz="900" b="1" i="0" kern="1200" baseline="0" dirty="0"/>
          </a:p>
        </p:txBody>
      </p:sp>
      <p:sp>
        <p:nvSpPr>
          <p:cNvPr id="33" name="Freeform 32"/>
          <p:cNvSpPr/>
          <p:nvPr/>
        </p:nvSpPr>
        <p:spPr>
          <a:xfrm>
            <a:off x="508087" y="2928303"/>
            <a:ext cx="1895301" cy="650240"/>
          </a:xfrm>
          <a:custGeom>
            <a:avLst/>
            <a:gdLst>
              <a:gd name="connsiteX0" fmla="*/ 0 w 1895301"/>
              <a:gd name="connsiteY0" fmla="*/ 650240 h 650240"/>
              <a:gd name="connsiteX1" fmla="*/ 236915 w 1895301"/>
              <a:gd name="connsiteY1" fmla="*/ 0 h 650240"/>
              <a:gd name="connsiteX2" fmla="*/ 1658386 w 1895301"/>
              <a:gd name="connsiteY2" fmla="*/ 0 h 650240"/>
              <a:gd name="connsiteX3" fmla="*/ 1895301 w 1895301"/>
              <a:gd name="connsiteY3" fmla="*/ 650240 h 650240"/>
              <a:gd name="connsiteX4" fmla="*/ 0 w 1895301"/>
              <a:gd name="connsiteY4" fmla="*/ 650240 h 6502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301" h="650240">
                <a:moveTo>
                  <a:pt x="0" y="650240"/>
                </a:moveTo>
                <a:lnTo>
                  <a:pt x="236915" y="0"/>
                </a:lnTo>
                <a:lnTo>
                  <a:pt x="1658386" y="0"/>
                </a:lnTo>
                <a:lnTo>
                  <a:pt x="1895301" y="650240"/>
                </a:lnTo>
                <a:lnTo>
                  <a:pt x="0" y="650240"/>
                </a:lnTo>
                <a:close/>
              </a:path>
            </a:pathLst>
          </a:custGeom>
          <a:solidFill>
            <a:schemeClr val="accent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43108" tIns="11430" rIns="343107" bIns="11430" numCol="1" spcCol="1270" anchor="ctr" anchorCtr="0">
            <a:noAutofit/>
          </a:bodyPr>
          <a:lstStyle/>
          <a:p>
            <a:pPr lvl="0" algn="ctr" defTabSz="400050">
              <a:lnSpc>
                <a:spcPct val="90000"/>
              </a:lnSpc>
              <a:spcBef>
                <a:spcPct val="0"/>
              </a:spcBef>
              <a:spcAft>
                <a:spcPct val="35000"/>
              </a:spcAft>
            </a:pPr>
            <a:r>
              <a:rPr lang="en-US" sz="900" b="1" i="0" kern="1200" baseline="0" dirty="0" smtClean="0">
                <a:solidFill>
                  <a:schemeClr val="bg1"/>
                </a:solidFill>
              </a:rPr>
              <a:t>Security</a:t>
            </a:r>
            <a:endParaRPr lang="en-US" sz="900" b="1" i="0" kern="1200" baseline="0" dirty="0">
              <a:solidFill>
                <a:schemeClr val="bg1"/>
              </a:solidFill>
            </a:endParaRPr>
          </a:p>
        </p:txBody>
      </p:sp>
      <p:sp>
        <p:nvSpPr>
          <p:cNvPr id="34" name="Freeform 33"/>
          <p:cNvSpPr/>
          <p:nvPr/>
        </p:nvSpPr>
        <p:spPr>
          <a:xfrm>
            <a:off x="271175" y="3578542"/>
            <a:ext cx="2369126" cy="650240"/>
          </a:xfrm>
          <a:custGeom>
            <a:avLst/>
            <a:gdLst>
              <a:gd name="connsiteX0" fmla="*/ 0 w 2369126"/>
              <a:gd name="connsiteY0" fmla="*/ 650240 h 650240"/>
              <a:gd name="connsiteX1" fmla="*/ 236915 w 2369126"/>
              <a:gd name="connsiteY1" fmla="*/ 0 h 650240"/>
              <a:gd name="connsiteX2" fmla="*/ 2132211 w 2369126"/>
              <a:gd name="connsiteY2" fmla="*/ 0 h 650240"/>
              <a:gd name="connsiteX3" fmla="*/ 2369126 w 2369126"/>
              <a:gd name="connsiteY3" fmla="*/ 650240 h 650240"/>
              <a:gd name="connsiteX4" fmla="*/ 0 w 2369126"/>
              <a:gd name="connsiteY4" fmla="*/ 650240 h 6502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69126" h="650240">
                <a:moveTo>
                  <a:pt x="0" y="650240"/>
                </a:moveTo>
                <a:lnTo>
                  <a:pt x="236915" y="0"/>
                </a:lnTo>
                <a:lnTo>
                  <a:pt x="2132211" y="0"/>
                </a:lnTo>
                <a:lnTo>
                  <a:pt x="2369126" y="650240"/>
                </a:lnTo>
                <a:lnTo>
                  <a:pt x="0" y="650240"/>
                </a:lnTo>
                <a:close/>
              </a:path>
            </a:pathLst>
          </a:cu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26027" tIns="11430" rIns="426027" bIns="11430" numCol="1" spcCol="1270" anchor="ctr" anchorCtr="0">
            <a:noAutofit/>
          </a:bodyPr>
          <a:lstStyle/>
          <a:p>
            <a:pPr lvl="0" algn="ctr" defTabSz="400050">
              <a:lnSpc>
                <a:spcPct val="90000"/>
              </a:lnSpc>
              <a:spcBef>
                <a:spcPct val="0"/>
              </a:spcBef>
              <a:spcAft>
                <a:spcPct val="35000"/>
              </a:spcAft>
            </a:pPr>
            <a:r>
              <a:rPr lang="en-US" sz="900" b="1" i="0" kern="1200" baseline="0" dirty="0" smtClean="0">
                <a:solidFill>
                  <a:schemeClr val="bg1"/>
                </a:solidFill>
              </a:rPr>
              <a:t>Physiological</a:t>
            </a:r>
            <a:endParaRPr lang="en-US" sz="900" b="1" i="0" kern="1200" baseline="0" dirty="0">
              <a:solidFill>
                <a:schemeClr val="bg1"/>
              </a:solidFill>
            </a:endParaRPr>
          </a:p>
        </p:txBody>
      </p:sp>
      <p:sp>
        <p:nvSpPr>
          <p:cNvPr id="8" name="TextBox 7"/>
          <p:cNvSpPr txBox="1"/>
          <p:nvPr/>
        </p:nvSpPr>
        <p:spPr bwMode="gray">
          <a:xfrm>
            <a:off x="887038" y="1229591"/>
            <a:ext cx="1129145" cy="276999"/>
          </a:xfrm>
          <a:prstGeom prst="rect">
            <a:avLst/>
          </a:prstGeom>
          <a:noFill/>
        </p:spPr>
        <p:txBody>
          <a:bodyPr wrap="square" lIns="0" tIns="0" rIns="0" bIns="0" rtlCol="0">
            <a:spAutoFit/>
          </a:bodyPr>
          <a:lstStyle/>
          <a:p>
            <a:pPr algn="ctr"/>
            <a:r>
              <a:rPr lang="en-US" sz="900" b="1" dirty="0" smtClean="0"/>
              <a:t>Self-                    Actualization </a:t>
            </a:r>
          </a:p>
        </p:txBody>
      </p:sp>
      <p:sp>
        <p:nvSpPr>
          <p:cNvPr id="11" name="TextBox 10"/>
          <p:cNvSpPr txBox="1"/>
          <p:nvPr/>
        </p:nvSpPr>
        <p:spPr bwMode="gray">
          <a:xfrm>
            <a:off x="2745041" y="976838"/>
            <a:ext cx="1152221" cy="153888"/>
          </a:xfrm>
          <a:prstGeom prst="rect">
            <a:avLst/>
          </a:prstGeom>
          <a:noFill/>
        </p:spPr>
        <p:txBody>
          <a:bodyPr wrap="square" lIns="0" tIns="0" rIns="0" bIns="0" rtlCol="0">
            <a:spAutoFit/>
          </a:bodyPr>
          <a:lstStyle/>
          <a:p>
            <a:r>
              <a:rPr lang="en-US" sz="1000" b="1" dirty="0" smtClean="0"/>
              <a:t>Description</a:t>
            </a:r>
          </a:p>
        </p:txBody>
      </p:sp>
      <p:sp>
        <p:nvSpPr>
          <p:cNvPr id="12" name="TextBox 11"/>
          <p:cNvSpPr txBox="1"/>
          <p:nvPr/>
        </p:nvSpPr>
        <p:spPr bwMode="gray">
          <a:xfrm>
            <a:off x="4435197" y="976838"/>
            <a:ext cx="865681" cy="153888"/>
          </a:xfrm>
          <a:prstGeom prst="rect">
            <a:avLst/>
          </a:prstGeom>
          <a:noFill/>
        </p:spPr>
        <p:txBody>
          <a:bodyPr wrap="square" lIns="0" tIns="0" rIns="0" bIns="0" rtlCol="0">
            <a:spAutoFit/>
          </a:bodyPr>
          <a:lstStyle/>
          <a:p>
            <a:r>
              <a:rPr lang="en-US" sz="1000" b="1" dirty="0" smtClean="0"/>
              <a:t>Emotions</a:t>
            </a:r>
          </a:p>
        </p:txBody>
      </p:sp>
      <p:sp>
        <p:nvSpPr>
          <p:cNvPr id="13" name="TextBox 12"/>
          <p:cNvSpPr txBox="1"/>
          <p:nvPr/>
        </p:nvSpPr>
        <p:spPr bwMode="gray">
          <a:xfrm>
            <a:off x="2745041" y="2976424"/>
            <a:ext cx="1398392" cy="553998"/>
          </a:xfrm>
          <a:prstGeom prst="rect">
            <a:avLst/>
          </a:prstGeom>
          <a:noFill/>
        </p:spPr>
        <p:txBody>
          <a:bodyPr wrap="square" lIns="0" tIns="0" rIns="0" bIns="0" rtlCol="0">
            <a:spAutoFit/>
          </a:bodyPr>
          <a:lstStyle/>
          <a:p>
            <a:pPr>
              <a:spcBef>
                <a:spcPts val="500"/>
              </a:spcBef>
            </a:pPr>
            <a:r>
              <a:rPr lang="en-US" sz="900" dirty="0" smtClean="0"/>
              <a:t>Professional status, financial stability, protection, resources and property</a:t>
            </a:r>
            <a:endParaRPr lang="en-US" sz="900" dirty="0"/>
          </a:p>
        </p:txBody>
      </p:sp>
      <p:sp>
        <p:nvSpPr>
          <p:cNvPr id="14" name="TextBox 13"/>
          <p:cNvSpPr txBox="1"/>
          <p:nvPr/>
        </p:nvSpPr>
        <p:spPr bwMode="gray">
          <a:xfrm>
            <a:off x="2745041" y="1745194"/>
            <a:ext cx="1639039" cy="415498"/>
          </a:xfrm>
          <a:prstGeom prst="rect">
            <a:avLst/>
          </a:prstGeom>
          <a:noFill/>
        </p:spPr>
        <p:txBody>
          <a:bodyPr wrap="square" lIns="0" tIns="0" rIns="0" bIns="0" rtlCol="0">
            <a:spAutoFit/>
          </a:bodyPr>
          <a:lstStyle/>
          <a:p>
            <a:pPr>
              <a:spcBef>
                <a:spcPts val="500"/>
              </a:spcBef>
            </a:pPr>
            <a:r>
              <a:rPr lang="en-US" sz="900" dirty="0" smtClean="0"/>
              <a:t>Respect of coworkers,   self-confidence, autonomy, accomplishment</a:t>
            </a:r>
            <a:endParaRPr lang="en-US" sz="900" dirty="0"/>
          </a:p>
        </p:txBody>
      </p:sp>
      <p:sp>
        <p:nvSpPr>
          <p:cNvPr id="15" name="TextBox 14"/>
          <p:cNvSpPr txBox="1"/>
          <p:nvPr/>
        </p:nvSpPr>
        <p:spPr bwMode="gray">
          <a:xfrm>
            <a:off x="2745041" y="2395434"/>
            <a:ext cx="1398392" cy="415498"/>
          </a:xfrm>
          <a:prstGeom prst="rect">
            <a:avLst/>
          </a:prstGeom>
          <a:noFill/>
        </p:spPr>
        <p:txBody>
          <a:bodyPr wrap="square" lIns="0" tIns="0" rIns="0" bIns="0" rtlCol="0">
            <a:spAutoFit/>
          </a:bodyPr>
          <a:lstStyle/>
          <a:p>
            <a:pPr>
              <a:spcBef>
                <a:spcPts val="500"/>
              </a:spcBef>
            </a:pPr>
            <a:r>
              <a:rPr lang="en-US" sz="900" dirty="0" smtClean="0"/>
              <a:t>Affiliation with coworkers, friends, and family</a:t>
            </a:r>
            <a:endParaRPr lang="en-US" sz="900" dirty="0"/>
          </a:p>
        </p:txBody>
      </p:sp>
      <p:sp>
        <p:nvSpPr>
          <p:cNvPr id="16" name="TextBox 15"/>
          <p:cNvSpPr txBox="1"/>
          <p:nvPr/>
        </p:nvSpPr>
        <p:spPr bwMode="gray">
          <a:xfrm>
            <a:off x="2745041" y="1229591"/>
            <a:ext cx="1398392" cy="276999"/>
          </a:xfrm>
          <a:prstGeom prst="rect">
            <a:avLst/>
          </a:prstGeom>
          <a:noFill/>
        </p:spPr>
        <p:txBody>
          <a:bodyPr wrap="square" lIns="0" tIns="0" rIns="0" bIns="0" rtlCol="0">
            <a:spAutoFit/>
          </a:bodyPr>
          <a:lstStyle/>
          <a:p>
            <a:pPr>
              <a:spcBef>
                <a:spcPts val="500"/>
              </a:spcBef>
            </a:pPr>
            <a:r>
              <a:rPr lang="en-US" sz="900" dirty="0" smtClean="0"/>
              <a:t>Creativity, personal expression</a:t>
            </a:r>
            <a:endParaRPr lang="en-US" sz="900" dirty="0"/>
          </a:p>
        </p:txBody>
      </p:sp>
      <p:sp>
        <p:nvSpPr>
          <p:cNvPr id="17" name="TextBox 16"/>
          <p:cNvSpPr txBox="1"/>
          <p:nvPr/>
        </p:nvSpPr>
        <p:spPr bwMode="gray">
          <a:xfrm>
            <a:off x="2745041" y="3626663"/>
            <a:ext cx="1398392" cy="553998"/>
          </a:xfrm>
          <a:prstGeom prst="rect">
            <a:avLst/>
          </a:prstGeom>
          <a:noFill/>
        </p:spPr>
        <p:txBody>
          <a:bodyPr wrap="square" lIns="0" tIns="0" rIns="0" bIns="0" rtlCol="0">
            <a:spAutoFit/>
          </a:bodyPr>
          <a:lstStyle/>
          <a:p>
            <a:pPr>
              <a:spcBef>
                <a:spcPts val="500"/>
              </a:spcBef>
            </a:pPr>
            <a:r>
              <a:rPr lang="en-US" sz="900" dirty="0" smtClean="0"/>
              <a:t>Safe and sustainable conditions, basic requirements for survival met</a:t>
            </a:r>
            <a:endParaRPr lang="en-US" sz="900" dirty="0"/>
          </a:p>
        </p:txBody>
      </p:sp>
      <p:sp>
        <p:nvSpPr>
          <p:cNvPr id="18" name="TextBox 17"/>
          <p:cNvSpPr txBox="1"/>
          <p:nvPr/>
        </p:nvSpPr>
        <p:spPr bwMode="gray">
          <a:xfrm>
            <a:off x="4435197" y="1210355"/>
            <a:ext cx="1050632" cy="315471"/>
          </a:xfrm>
          <a:prstGeom prst="rect">
            <a:avLst/>
          </a:prstGeom>
          <a:noFill/>
        </p:spPr>
        <p:txBody>
          <a:bodyPr wrap="square" lIns="0" tIns="0" rIns="0" bIns="0" rtlCol="0">
            <a:spAutoFit/>
          </a:bodyPr>
          <a:lstStyle/>
          <a:p>
            <a:pPr>
              <a:spcBef>
                <a:spcPts val="300"/>
              </a:spcBef>
            </a:pPr>
            <a:r>
              <a:rPr lang="en-US" sz="900" dirty="0" smtClean="0"/>
              <a:t>Fulfillment</a:t>
            </a:r>
          </a:p>
          <a:p>
            <a:pPr>
              <a:spcBef>
                <a:spcPts val="300"/>
              </a:spcBef>
            </a:pPr>
            <a:r>
              <a:rPr lang="en-US" sz="900" dirty="0" smtClean="0"/>
              <a:t>Purpose</a:t>
            </a:r>
            <a:endParaRPr lang="en-US" sz="900" dirty="0"/>
          </a:p>
        </p:txBody>
      </p:sp>
      <p:sp>
        <p:nvSpPr>
          <p:cNvPr id="19" name="TextBox 18"/>
          <p:cNvSpPr txBox="1"/>
          <p:nvPr/>
        </p:nvSpPr>
        <p:spPr bwMode="gray">
          <a:xfrm>
            <a:off x="4435197" y="1795208"/>
            <a:ext cx="1050632" cy="315471"/>
          </a:xfrm>
          <a:prstGeom prst="rect">
            <a:avLst/>
          </a:prstGeom>
          <a:noFill/>
        </p:spPr>
        <p:txBody>
          <a:bodyPr wrap="square" lIns="0" tIns="0" rIns="0" bIns="0" rtlCol="0">
            <a:spAutoFit/>
          </a:bodyPr>
          <a:lstStyle/>
          <a:p>
            <a:pPr>
              <a:spcBef>
                <a:spcPts val="300"/>
              </a:spcBef>
            </a:pPr>
            <a:r>
              <a:rPr lang="en-US" sz="900" dirty="0" smtClean="0"/>
              <a:t>Confidence</a:t>
            </a:r>
          </a:p>
          <a:p>
            <a:pPr>
              <a:spcBef>
                <a:spcPts val="300"/>
              </a:spcBef>
            </a:pPr>
            <a:r>
              <a:rPr lang="en-US" sz="900" dirty="0" smtClean="0"/>
              <a:t>Pride</a:t>
            </a:r>
            <a:endParaRPr lang="en-US" sz="900" dirty="0"/>
          </a:p>
        </p:txBody>
      </p:sp>
      <p:sp>
        <p:nvSpPr>
          <p:cNvPr id="20" name="TextBox 19"/>
          <p:cNvSpPr txBox="1"/>
          <p:nvPr/>
        </p:nvSpPr>
        <p:spPr bwMode="gray">
          <a:xfrm>
            <a:off x="4435197" y="3095688"/>
            <a:ext cx="1050632" cy="315471"/>
          </a:xfrm>
          <a:prstGeom prst="rect">
            <a:avLst/>
          </a:prstGeom>
          <a:noFill/>
        </p:spPr>
        <p:txBody>
          <a:bodyPr wrap="square" lIns="0" tIns="0" rIns="0" bIns="0" rtlCol="0">
            <a:spAutoFit/>
          </a:bodyPr>
          <a:lstStyle/>
          <a:p>
            <a:pPr>
              <a:spcBef>
                <a:spcPts val="300"/>
              </a:spcBef>
            </a:pPr>
            <a:r>
              <a:rPr lang="en-US" sz="900" dirty="0" smtClean="0"/>
              <a:t>Desperation</a:t>
            </a:r>
          </a:p>
          <a:p>
            <a:pPr>
              <a:spcBef>
                <a:spcPts val="300"/>
              </a:spcBef>
            </a:pPr>
            <a:r>
              <a:rPr lang="en-US" sz="900" dirty="0" smtClean="0"/>
              <a:t>Uncertainty</a:t>
            </a:r>
          </a:p>
        </p:txBody>
      </p:sp>
      <p:sp>
        <p:nvSpPr>
          <p:cNvPr id="21" name="TextBox 20"/>
          <p:cNvSpPr txBox="1"/>
          <p:nvPr/>
        </p:nvSpPr>
        <p:spPr bwMode="gray">
          <a:xfrm>
            <a:off x="4435197" y="3745927"/>
            <a:ext cx="955120" cy="315471"/>
          </a:xfrm>
          <a:prstGeom prst="rect">
            <a:avLst/>
          </a:prstGeom>
          <a:noFill/>
        </p:spPr>
        <p:txBody>
          <a:bodyPr wrap="square" lIns="0" tIns="0" rIns="0" bIns="0" rtlCol="0">
            <a:spAutoFit/>
          </a:bodyPr>
          <a:lstStyle/>
          <a:p>
            <a:pPr>
              <a:spcBef>
                <a:spcPts val="300"/>
              </a:spcBef>
            </a:pPr>
            <a:r>
              <a:rPr lang="en-US" sz="900" dirty="0"/>
              <a:t>Anxiety</a:t>
            </a:r>
          </a:p>
          <a:p>
            <a:pPr>
              <a:spcBef>
                <a:spcPts val="300"/>
              </a:spcBef>
            </a:pPr>
            <a:r>
              <a:rPr lang="en-US" sz="900" dirty="0"/>
              <a:t>Fear</a:t>
            </a:r>
          </a:p>
        </p:txBody>
      </p:sp>
      <p:sp>
        <p:nvSpPr>
          <p:cNvPr id="22" name="TextBox 21"/>
          <p:cNvSpPr txBox="1"/>
          <p:nvPr/>
        </p:nvSpPr>
        <p:spPr bwMode="gray">
          <a:xfrm>
            <a:off x="4435197" y="2445448"/>
            <a:ext cx="1050632" cy="315471"/>
          </a:xfrm>
          <a:prstGeom prst="rect">
            <a:avLst/>
          </a:prstGeom>
          <a:noFill/>
        </p:spPr>
        <p:txBody>
          <a:bodyPr wrap="square" lIns="0" tIns="0" rIns="0" bIns="0" rtlCol="0">
            <a:spAutoFit/>
          </a:bodyPr>
          <a:lstStyle/>
          <a:p>
            <a:pPr>
              <a:spcBef>
                <a:spcPts val="300"/>
              </a:spcBef>
            </a:pPr>
            <a:r>
              <a:rPr lang="en-US" sz="900" dirty="0" smtClean="0"/>
              <a:t>Acceptance</a:t>
            </a:r>
          </a:p>
          <a:p>
            <a:pPr>
              <a:spcBef>
                <a:spcPts val="300"/>
              </a:spcBef>
            </a:pPr>
            <a:r>
              <a:rPr lang="en-US" sz="900" dirty="0" smtClean="0"/>
              <a:t>Friendship</a:t>
            </a:r>
            <a:endParaRPr lang="en-US" sz="900" dirty="0"/>
          </a:p>
        </p:txBody>
      </p:sp>
      <p:cxnSp>
        <p:nvCxnSpPr>
          <p:cNvPr id="25" name="Straight Connector 24"/>
          <p:cNvCxnSpPr/>
          <p:nvPr/>
        </p:nvCxnSpPr>
        <p:spPr bwMode="gray">
          <a:xfrm>
            <a:off x="0" y="2928303"/>
            <a:ext cx="6637867" cy="0"/>
          </a:xfrm>
          <a:prstGeom prst="line">
            <a:avLst/>
          </a:prstGeom>
          <a:ln w="12700">
            <a:solidFill>
              <a:schemeClr val="accent6"/>
            </a:solidFill>
            <a:prstDash val="dash"/>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bwMode="gray">
          <a:xfrm>
            <a:off x="274638" y="3000112"/>
            <a:ext cx="320273" cy="138499"/>
          </a:xfrm>
          <a:prstGeom prst="rect">
            <a:avLst/>
          </a:prstGeom>
          <a:noFill/>
        </p:spPr>
        <p:txBody>
          <a:bodyPr wrap="square" lIns="0" tIns="0" rIns="0" bIns="0" rtlCol="0">
            <a:spAutoFit/>
          </a:bodyPr>
          <a:lstStyle/>
          <a:p>
            <a:pPr>
              <a:spcBef>
                <a:spcPts val="500"/>
              </a:spcBef>
            </a:pPr>
            <a:r>
              <a:rPr lang="en-US" sz="900" i="1" dirty="0" smtClean="0"/>
              <a:t>Basic</a:t>
            </a:r>
          </a:p>
        </p:txBody>
      </p:sp>
      <p:sp>
        <p:nvSpPr>
          <p:cNvPr id="26" name="TextBox 25"/>
          <p:cNvSpPr txBox="1"/>
          <p:nvPr/>
        </p:nvSpPr>
        <p:spPr bwMode="gray">
          <a:xfrm>
            <a:off x="274638" y="2689295"/>
            <a:ext cx="452475" cy="138499"/>
          </a:xfrm>
          <a:prstGeom prst="rect">
            <a:avLst/>
          </a:prstGeom>
          <a:noFill/>
        </p:spPr>
        <p:txBody>
          <a:bodyPr wrap="square" lIns="0" tIns="0" rIns="0" bIns="0" rtlCol="0">
            <a:spAutoFit/>
          </a:bodyPr>
          <a:lstStyle/>
          <a:p>
            <a:pPr>
              <a:spcBef>
                <a:spcPts val="500"/>
              </a:spcBef>
            </a:pPr>
            <a:r>
              <a:rPr lang="en-US" sz="900" i="1" dirty="0" smtClean="0"/>
              <a:t>Growth</a:t>
            </a:r>
          </a:p>
        </p:txBody>
      </p:sp>
      <p:cxnSp>
        <p:nvCxnSpPr>
          <p:cNvPr id="27" name="Straight Arrow Connector 26"/>
          <p:cNvCxnSpPr/>
          <p:nvPr/>
        </p:nvCxnSpPr>
        <p:spPr bwMode="gray">
          <a:xfrm flipV="1">
            <a:off x="354706" y="1053782"/>
            <a:ext cx="0" cy="1530065"/>
          </a:xfrm>
          <a:prstGeom prst="straightConnector1">
            <a:avLst/>
          </a:prstGeom>
          <a:solidFill>
            <a:schemeClr val="accent1"/>
          </a:solidFill>
          <a:ln w="12700" cap="flat" cmpd="sng" algn="ctr">
            <a:solidFill>
              <a:schemeClr val="accent4"/>
            </a:solidFill>
            <a:prstDash val="solid"/>
            <a:miter lim="800000"/>
            <a:headEnd type="none" w="med" len="med"/>
            <a:tailEnd type="triangle"/>
          </a:ln>
          <a:effectLst/>
        </p:spPr>
      </p:cxnSp>
      <p:cxnSp>
        <p:nvCxnSpPr>
          <p:cNvPr id="31" name="Straight Arrow Connector 30"/>
          <p:cNvCxnSpPr/>
          <p:nvPr/>
        </p:nvCxnSpPr>
        <p:spPr bwMode="gray">
          <a:xfrm flipH="1">
            <a:off x="353066" y="3249134"/>
            <a:ext cx="3280" cy="556245"/>
          </a:xfrm>
          <a:prstGeom prst="straightConnector1">
            <a:avLst/>
          </a:prstGeom>
          <a:solidFill>
            <a:schemeClr val="accent1"/>
          </a:solidFill>
          <a:ln w="12700" cap="flat" cmpd="sng" algn="ctr">
            <a:solidFill>
              <a:schemeClr val="accent4"/>
            </a:solidFill>
            <a:prstDash val="solid"/>
            <a:miter lim="800000"/>
            <a:headEnd type="none" w="med" len="med"/>
            <a:tailEnd type="triangle"/>
          </a:ln>
          <a:effectLst/>
        </p:spPr>
      </p:cxnSp>
      <p:sp>
        <p:nvSpPr>
          <p:cNvPr id="35" name="TextBox 34"/>
          <p:cNvSpPr txBox="1"/>
          <p:nvPr/>
        </p:nvSpPr>
        <p:spPr bwMode="gray">
          <a:xfrm>
            <a:off x="5390317" y="1505384"/>
            <a:ext cx="743760" cy="895117"/>
          </a:xfrm>
          <a:prstGeom prst="rect">
            <a:avLst/>
          </a:prstGeom>
          <a:noFill/>
          <a:ln>
            <a:solidFill>
              <a:schemeClr val="accent5"/>
            </a:solidFill>
          </a:ln>
        </p:spPr>
        <p:txBody>
          <a:bodyPr wrap="square" lIns="0" tIns="0" rIns="0" bIns="0" rtlCol="0">
            <a:spAutoFit/>
          </a:bodyPr>
          <a:lstStyle/>
          <a:p>
            <a:pPr>
              <a:spcBef>
                <a:spcPts val="500"/>
              </a:spcBef>
            </a:pPr>
            <a:r>
              <a:rPr lang="en-US" sz="900" b="1" dirty="0" smtClean="0">
                <a:solidFill>
                  <a:schemeClr val="bg1"/>
                </a:solidFill>
              </a:rPr>
              <a:t>Positive</a:t>
            </a:r>
          </a:p>
          <a:p>
            <a:pPr>
              <a:spcBef>
                <a:spcPts val="500"/>
              </a:spcBef>
            </a:pPr>
            <a:r>
              <a:rPr lang="en-US" sz="900" dirty="0">
                <a:solidFill>
                  <a:schemeClr val="bg1"/>
                </a:solidFill>
                <a:cs typeface="Arial" panose="020B0604020202020204" pitchFamily="34" charset="0"/>
              </a:rPr>
              <a:t>Feelings are </a:t>
            </a:r>
            <a:r>
              <a:rPr lang="en-US" sz="900" dirty="0" smtClean="0">
                <a:solidFill>
                  <a:schemeClr val="bg1"/>
                </a:solidFill>
                <a:cs typeface="Arial" panose="020B0604020202020204" pitchFamily="34" charset="0"/>
              </a:rPr>
              <a:t>unleashed </a:t>
            </a:r>
            <a:r>
              <a:rPr lang="en-US" sz="900" dirty="0">
                <a:solidFill>
                  <a:schemeClr val="bg1"/>
                </a:solidFill>
                <a:cs typeface="Arial" panose="020B0604020202020204" pitchFamily="34" charset="0"/>
              </a:rPr>
              <a:t>as top-level needs are </a:t>
            </a:r>
            <a:r>
              <a:rPr lang="en-US" sz="900" dirty="0" smtClean="0">
                <a:solidFill>
                  <a:schemeClr val="bg1"/>
                </a:solidFill>
                <a:cs typeface="Arial" panose="020B0604020202020204" pitchFamily="34" charset="0"/>
              </a:rPr>
              <a:t>satisfied</a:t>
            </a:r>
            <a:endParaRPr lang="en-US" sz="900" dirty="0">
              <a:solidFill>
                <a:schemeClr val="bg1"/>
              </a:solidFill>
              <a:cs typeface="Arial" panose="020B0604020202020204" pitchFamily="34" charset="0"/>
            </a:endParaRPr>
          </a:p>
        </p:txBody>
      </p:sp>
      <p:sp>
        <p:nvSpPr>
          <p:cNvPr id="37" name="Rectangle 36"/>
          <p:cNvSpPr/>
          <p:nvPr/>
        </p:nvSpPr>
        <p:spPr bwMode="gray">
          <a:xfrm>
            <a:off x="5347445" y="3090458"/>
            <a:ext cx="1053355" cy="979407"/>
          </a:xfrm>
          <a:prstGeom prst="rect">
            <a:avLst/>
          </a:pr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38" name="TextBox 37"/>
          <p:cNvSpPr txBox="1"/>
          <p:nvPr/>
        </p:nvSpPr>
        <p:spPr bwMode="gray">
          <a:xfrm>
            <a:off x="5390317" y="3143808"/>
            <a:ext cx="743783" cy="869469"/>
          </a:xfrm>
          <a:prstGeom prst="rect">
            <a:avLst/>
          </a:prstGeom>
          <a:noFill/>
          <a:ln>
            <a:solidFill>
              <a:schemeClr val="accent5"/>
            </a:solidFill>
          </a:ln>
        </p:spPr>
        <p:txBody>
          <a:bodyPr wrap="square" lIns="0" tIns="0" rIns="0" bIns="0" rtlCol="0">
            <a:spAutoFit/>
          </a:bodyPr>
          <a:lstStyle/>
          <a:p>
            <a:pPr>
              <a:spcBef>
                <a:spcPts val="300"/>
              </a:spcBef>
            </a:pPr>
            <a:r>
              <a:rPr lang="en-US" sz="900" b="1" dirty="0">
                <a:solidFill>
                  <a:schemeClr val="bg1"/>
                </a:solidFill>
                <a:cs typeface="Arial" panose="020B0604020202020204" pitchFamily="34" charset="0"/>
              </a:rPr>
              <a:t>Negative </a:t>
            </a:r>
          </a:p>
          <a:p>
            <a:pPr>
              <a:spcBef>
                <a:spcPts val="300"/>
              </a:spcBef>
            </a:pPr>
            <a:r>
              <a:rPr lang="en-US" sz="900" dirty="0">
                <a:solidFill>
                  <a:schemeClr val="bg1"/>
                </a:solidFill>
                <a:cs typeface="Arial" panose="020B0604020202020204" pitchFamily="34" charset="0"/>
              </a:rPr>
              <a:t>Feelings are triggered as low-level needs are threatened</a:t>
            </a:r>
          </a:p>
        </p:txBody>
      </p:sp>
    </p:spTree>
    <p:extLst>
      <p:ext uri="{BB962C8B-B14F-4D97-AF65-F5344CB8AC3E}">
        <p14:creationId xmlns:p14="http://schemas.microsoft.com/office/powerpoint/2010/main" val="11470410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r>
              <a:rPr lang="en-US" dirty="0" smtClean="0"/>
              <a:t>A Strategic Approach to Understand an Individual's Motivations</a:t>
            </a:r>
            <a:endParaRPr lang="en-US" dirty="0"/>
          </a:p>
        </p:txBody>
      </p:sp>
      <p:sp>
        <p:nvSpPr>
          <p:cNvPr id="4" name="Text Placeholder 3"/>
          <p:cNvSpPr>
            <a:spLocks noGrp="1"/>
          </p:cNvSpPr>
          <p:nvPr>
            <p:ph type="body" sz="quarter" idx="12"/>
          </p:nvPr>
        </p:nvSpPr>
        <p:spPr/>
        <p:txBody>
          <a:bodyPr/>
          <a:lstStyle/>
          <a:p>
            <a:r>
              <a:rPr lang="en-US" dirty="0" smtClean="0"/>
              <a:t>Cracking Motivation’s Code</a:t>
            </a:r>
            <a:endParaRPr lang="en-US" dirty="0"/>
          </a:p>
        </p:txBody>
      </p:sp>
      <p:sp>
        <p:nvSpPr>
          <p:cNvPr id="5" name="Text Placeholder 4"/>
          <p:cNvSpPr>
            <a:spLocks noGrp="1"/>
          </p:cNvSpPr>
          <p:nvPr>
            <p:ph type="body" sz="quarter" idx="13"/>
          </p:nvPr>
        </p:nvSpPr>
        <p:spPr>
          <a:xfrm>
            <a:off x="4081645" y="4600545"/>
            <a:ext cx="2319155" cy="200055"/>
          </a:xfrm>
        </p:spPr>
        <p:txBody>
          <a:bodyPr/>
          <a:lstStyle/>
          <a:p>
            <a:r>
              <a:rPr lang="en-US" dirty="0" smtClean="0"/>
              <a:t>Source: Advisory Board Talent Development; Advancement Forum interviews and analysis.</a:t>
            </a:r>
            <a:endParaRPr lang="en-US" dirty="0"/>
          </a:p>
        </p:txBody>
      </p:sp>
      <p:sp>
        <p:nvSpPr>
          <p:cNvPr id="6" name="Text Placeholder 5"/>
          <p:cNvSpPr>
            <a:spLocks noGrp="1"/>
          </p:cNvSpPr>
          <p:nvPr>
            <p:ph type="body" sz="quarter" idx="14"/>
          </p:nvPr>
        </p:nvSpPr>
        <p:spPr>
          <a:xfrm>
            <a:off x="0" y="4403825"/>
            <a:ext cx="2583180" cy="230832"/>
          </a:xfrm>
        </p:spPr>
        <p:txBody>
          <a:bodyPr/>
          <a:lstStyle/>
          <a:p>
            <a:r>
              <a:rPr lang="en-US" dirty="0" smtClean="0">
                <a:solidFill>
                  <a:srgbClr val="525B63"/>
                </a:solidFill>
              </a:rPr>
              <a:t>Response to question “</a:t>
            </a:r>
            <a:r>
              <a:rPr lang="en-US" dirty="0" smtClean="0"/>
              <a:t>What </a:t>
            </a:r>
            <a:r>
              <a:rPr lang="en-US" dirty="0"/>
              <a:t>kinds of recognition do your prefer for meeting and/or exceeding performance goals</a:t>
            </a:r>
            <a:r>
              <a:rPr lang="en-US" dirty="0" smtClean="0"/>
              <a:t>?</a:t>
            </a:r>
            <a:r>
              <a:rPr lang="en-US" dirty="0" smtClean="0">
                <a:solidFill>
                  <a:srgbClr val="525B63"/>
                </a:solidFill>
              </a:rPr>
              <a:t>”</a:t>
            </a:r>
            <a:endParaRPr lang="en-US" dirty="0">
              <a:solidFill>
                <a:srgbClr val="525B63"/>
              </a:solidFill>
            </a:endParaRPr>
          </a:p>
        </p:txBody>
      </p:sp>
      <p:sp>
        <p:nvSpPr>
          <p:cNvPr id="7" name="Text Placeholder 1"/>
          <p:cNvSpPr txBox="1">
            <a:spLocks/>
          </p:cNvSpPr>
          <p:nvPr/>
        </p:nvSpPr>
        <p:spPr bwMode="gray">
          <a:xfrm>
            <a:off x="741052" y="3213058"/>
            <a:ext cx="2291708" cy="1187505"/>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0" indent="0">
              <a:buNone/>
            </a:pPr>
            <a:r>
              <a:rPr lang="en-US" dirty="0" smtClean="0"/>
              <a:t>Remove fundamental dissatisfies to reduce anxiety and resistance</a:t>
            </a:r>
          </a:p>
          <a:p>
            <a:pPr marL="0" indent="0">
              <a:buNone/>
            </a:pPr>
            <a:r>
              <a:rPr lang="en-US" b="1" dirty="0" smtClean="0"/>
              <a:t>Resistant State Characterized by:</a:t>
            </a:r>
          </a:p>
          <a:p>
            <a:pPr>
              <a:spcBef>
                <a:spcPts val="300"/>
              </a:spcBef>
            </a:pPr>
            <a:r>
              <a:rPr lang="en-US" dirty="0" smtClean="0"/>
              <a:t>Avoidance</a:t>
            </a:r>
          </a:p>
          <a:p>
            <a:pPr>
              <a:spcBef>
                <a:spcPts val="300"/>
              </a:spcBef>
            </a:pPr>
            <a:r>
              <a:rPr lang="en-US" dirty="0" smtClean="0"/>
              <a:t>Procrastination</a:t>
            </a:r>
          </a:p>
          <a:p>
            <a:pPr>
              <a:spcBef>
                <a:spcPts val="300"/>
              </a:spcBef>
            </a:pPr>
            <a:r>
              <a:rPr lang="en-US" dirty="0" smtClean="0"/>
              <a:t>Discontent</a:t>
            </a:r>
          </a:p>
          <a:p>
            <a:pPr>
              <a:spcBef>
                <a:spcPts val="300"/>
              </a:spcBef>
            </a:pPr>
            <a:r>
              <a:rPr lang="en-US" dirty="0" smtClean="0"/>
              <a:t>Apathy</a:t>
            </a:r>
            <a:endParaRPr lang="en-US" dirty="0"/>
          </a:p>
        </p:txBody>
      </p:sp>
      <p:sp>
        <p:nvSpPr>
          <p:cNvPr id="8" name="Text Placeholder 1"/>
          <p:cNvSpPr txBox="1">
            <a:spLocks/>
          </p:cNvSpPr>
          <p:nvPr/>
        </p:nvSpPr>
        <p:spPr bwMode="gray">
          <a:xfrm>
            <a:off x="741052" y="1431863"/>
            <a:ext cx="2192648" cy="1187505"/>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a:lstStyle>
          <a:p>
            <a:pPr marL="0" indent="0">
              <a:buNone/>
            </a:pPr>
            <a:r>
              <a:rPr lang="en-US" dirty="0" smtClean="0"/>
              <a:t>Tap into deep values to unlock higher-order performance</a:t>
            </a:r>
          </a:p>
          <a:p>
            <a:pPr marL="0" indent="0">
              <a:buNone/>
            </a:pPr>
            <a:r>
              <a:rPr lang="en-US" b="1" dirty="0" smtClean="0"/>
              <a:t>Motivated State Characterized by:</a:t>
            </a:r>
          </a:p>
          <a:p>
            <a:pPr>
              <a:spcBef>
                <a:spcPts val="300"/>
              </a:spcBef>
            </a:pPr>
            <a:r>
              <a:rPr lang="en-US" dirty="0" smtClean="0"/>
              <a:t>Energy</a:t>
            </a:r>
          </a:p>
          <a:p>
            <a:pPr>
              <a:spcBef>
                <a:spcPts val="300"/>
              </a:spcBef>
            </a:pPr>
            <a:r>
              <a:rPr lang="en-US" dirty="0" smtClean="0"/>
              <a:t>Enthusiasm</a:t>
            </a:r>
          </a:p>
          <a:p>
            <a:pPr>
              <a:spcBef>
                <a:spcPts val="300"/>
              </a:spcBef>
            </a:pPr>
            <a:r>
              <a:rPr lang="en-US" dirty="0" smtClean="0"/>
              <a:t>Creativity</a:t>
            </a:r>
          </a:p>
          <a:p>
            <a:pPr>
              <a:spcBef>
                <a:spcPts val="300"/>
              </a:spcBef>
            </a:pPr>
            <a:r>
              <a:rPr lang="en-US" dirty="0" smtClean="0"/>
              <a:t>Resourcefulness</a:t>
            </a:r>
            <a:endParaRPr lang="en-US" dirty="0"/>
          </a:p>
        </p:txBody>
      </p:sp>
      <p:sp>
        <p:nvSpPr>
          <p:cNvPr id="9" name="Rectangle 8"/>
          <p:cNvSpPr/>
          <p:nvPr/>
        </p:nvSpPr>
        <p:spPr bwMode="gray">
          <a:xfrm>
            <a:off x="1" y="1020706"/>
            <a:ext cx="599090" cy="1620071"/>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10" name="Rectangle 9"/>
          <p:cNvSpPr/>
          <p:nvPr/>
        </p:nvSpPr>
        <p:spPr bwMode="gray">
          <a:xfrm>
            <a:off x="1" y="2804235"/>
            <a:ext cx="599090" cy="1620071"/>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13" name="TextBox 12"/>
          <p:cNvSpPr txBox="1"/>
          <p:nvPr/>
        </p:nvSpPr>
        <p:spPr bwMode="gray">
          <a:xfrm rot="16200000">
            <a:off x="-340433" y="1661465"/>
            <a:ext cx="1543781" cy="338554"/>
          </a:xfrm>
          <a:prstGeom prst="rect">
            <a:avLst/>
          </a:prstGeom>
          <a:noFill/>
        </p:spPr>
        <p:txBody>
          <a:bodyPr wrap="square" lIns="45720" tIns="91440" rIns="45720" bIns="91440" rtlCol="0">
            <a:spAutoFit/>
          </a:bodyPr>
          <a:lstStyle/>
          <a:p>
            <a:pPr algn="ctr">
              <a:spcBef>
                <a:spcPts val="500"/>
              </a:spcBef>
            </a:pPr>
            <a:r>
              <a:rPr lang="en-US" sz="1000" dirty="0" smtClean="0"/>
              <a:t>Unleash Aspirations</a:t>
            </a:r>
            <a:endParaRPr lang="en-US" sz="1000" dirty="0"/>
          </a:p>
        </p:txBody>
      </p:sp>
      <p:sp>
        <p:nvSpPr>
          <p:cNvPr id="14" name="TextBox 13"/>
          <p:cNvSpPr txBox="1"/>
          <p:nvPr/>
        </p:nvSpPr>
        <p:spPr bwMode="gray">
          <a:xfrm rot="16200000">
            <a:off x="-340433" y="3444994"/>
            <a:ext cx="1543781" cy="338554"/>
          </a:xfrm>
          <a:prstGeom prst="rect">
            <a:avLst/>
          </a:prstGeom>
          <a:noFill/>
        </p:spPr>
        <p:txBody>
          <a:bodyPr wrap="square" lIns="45720" tIns="91440" rIns="45720" bIns="91440" rtlCol="0">
            <a:spAutoFit/>
          </a:bodyPr>
          <a:lstStyle/>
          <a:p>
            <a:pPr algn="ctr">
              <a:spcBef>
                <a:spcPts val="500"/>
              </a:spcBef>
            </a:pPr>
            <a:r>
              <a:rPr lang="en-US" sz="1000" dirty="0" smtClean="0"/>
              <a:t>Relieve Frustrations</a:t>
            </a:r>
            <a:endParaRPr lang="en-US" sz="1000" dirty="0"/>
          </a:p>
        </p:txBody>
      </p:sp>
      <p:cxnSp>
        <p:nvCxnSpPr>
          <p:cNvPr id="15" name="Straight Connector 14"/>
          <p:cNvCxnSpPr/>
          <p:nvPr/>
        </p:nvCxnSpPr>
        <p:spPr bwMode="gray">
          <a:xfrm>
            <a:off x="593041" y="1020706"/>
            <a:ext cx="0" cy="1611497"/>
          </a:xfrm>
          <a:prstGeom prst="line">
            <a:avLst/>
          </a:prstGeom>
          <a:ln w="38100">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593041" y="2804235"/>
            <a:ext cx="0" cy="1620071"/>
          </a:xfrm>
          <a:prstGeom prst="line">
            <a:avLst/>
          </a:prstGeom>
          <a:ln w="381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052" y="2827095"/>
            <a:ext cx="248035" cy="295657"/>
          </a:xfrm>
          <a:prstGeom prst="rect">
            <a:avLst/>
          </a:prstGeom>
        </p:spPr>
      </p:pic>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052" y="1034848"/>
            <a:ext cx="313642" cy="397015"/>
          </a:xfrm>
          <a:prstGeom prst="rect">
            <a:avLst/>
          </a:prstGeom>
        </p:spPr>
      </p:pic>
      <p:sp>
        <p:nvSpPr>
          <p:cNvPr id="47" name="TextBox 46"/>
          <p:cNvSpPr txBox="1"/>
          <p:nvPr/>
        </p:nvSpPr>
        <p:spPr bwMode="gray">
          <a:xfrm>
            <a:off x="3494531" y="1148685"/>
            <a:ext cx="2906269" cy="484748"/>
          </a:xfrm>
          <a:prstGeom prst="rect">
            <a:avLst/>
          </a:prstGeom>
          <a:noFill/>
        </p:spPr>
        <p:txBody>
          <a:bodyPr wrap="square" lIns="0" tIns="0" rIns="0" bIns="0" rtlCol="0">
            <a:spAutoFit/>
          </a:bodyPr>
          <a:lstStyle/>
          <a:p>
            <a:pPr>
              <a:spcBef>
                <a:spcPts val="300"/>
              </a:spcBef>
            </a:pPr>
            <a:r>
              <a:rPr lang="en-US" sz="1000" b="1" dirty="0" smtClean="0">
                <a:solidFill>
                  <a:srgbClr val="525B63"/>
                </a:solidFill>
              </a:rPr>
              <a:t>MGO-Preferred Forms of Recognition</a:t>
            </a:r>
          </a:p>
          <a:p>
            <a:pPr>
              <a:spcBef>
                <a:spcPts val="300"/>
              </a:spcBef>
            </a:pPr>
            <a:r>
              <a:rPr lang="en-US" sz="900" i="1" dirty="0" smtClean="0">
                <a:solidFill>
                  <a:srgbClr val="525B63"/>
                </a:solidFill>
              </a:rPr>
              <a:t>EAB 2014 MGO Survey </a:t>
            </a:r>
          </a:p>
          <a:p>
            <a:pPr>
              <a:spcBef>
                <a:spcPts val="300"/>
              </a:spcBef>
            </a:pPr>
            <a:r>
              <a:rPr lang="en-US" sz="750" i="1" dirty="0" smtClean="0">
                <a:solidFill>
                  <a:srgbClr val="525B63"/>
                </a:solidFill>
              </a:rPr>
              <a:t>n=1,217</a:t>
            </a:r>
            <a:r>
              <a:rPr lang="en-US" sz="750" b="1" dirty="0" smtClean="0">
                <a:solidFill>
                  <a:srgbClr val="525B63"/>
                </a:solidFill>
              </a:rPr>
              <a:t> </a:t>
            </a:r>
            <a:endParaRPr lang="en-US" sz="750" b="1" dirty="0">
              <a:solidFill>
                <a:srgbClr val="525B63"/>
              </a:solidFill>
            </a:endParaRPr>
          </a:p>
        </p:txBody>
      </p:sp>
      <p:graphicFrame>
        <p:nvGraphicFramePr>
          <p:cNvPr id="48" name="Chart 47"/>
          <p:cNvGraphicFramePr/>
          <p:nvPr>
            <p:extLst>
              <p:ext uri="{D42A27DB-BD31-4B8C-83A1-F6EECF244321}">
                <p14:modId xmlns:p14="http://schemas.microsoft.com/office/powerpoint/2010/main" val="2975076446"/>
              </p:ext>
            </p:extLst>
          </p:nvPr>
        </p:nvGraphicFramePr>
        <p:xfrm>
          <a:off x="4734924" y="1652091"/>
          <a:ext cx="2973978" cy="2941321"/>
        </p:xfrm>
        <a:graphic>
          <a:graphicData uri="http://schemas.openxmlformats.org/drawingml/2006/chart">
            <c:chart xmlns:c="http://schemas.openxmlformats.org/drawingml/2006/chart" xmlns:r="http://schemas.openxmlformats.org/officeDocument/2006/relationships" r:id="rId5"/>
          </a:graphicData>
        </a:graphic>
      </p:graphicFrame>
      <p:sp>
        <p:nvSpPr>
          <p:cNvPr id="49" name="TextBox 48"/>
          <p:cNvSpPr txBox="1"/>
          <p:nvPr/>
        </p:nvSpPr>
        <p:spPr bwMode="gray">
          <a:xfrm>
            <a:off x="3095267" y="1794401"/>
            <a:ext cx="1710142" cy="246221"/>
          </a:xfrm>
          <a:prstGeom prst="rect">
            <a:avLst/>
          </a:prstGeom>
          <a:noFill/>
        </p:spPr>
        <p:txBody>
          <a:bodyPr wrap="square" lIns="0" tIns="0" rIns="0" bIns="0" rtlCol="0">
            <a:spAutoFit/>
          </a:bodyPr>
          <a:lstStyle/>
          <a:p>
            <a:pPr algn="r">
              <a:spcBef>
                <a:spcPts val="500"/>
              </a:spcBef>
            </a:pPr>
            <a:r>
              <a:rPr lang="en-US" sz="800" dirty="0" smtClean="0"/>
              <a:t>Recognition by direct                or senior manager</a:t>
            </a:r>
          </a:p>
        </p:txBody>
      </p:sp>
      <p:sp>
        <p:nvSpPr>
          <p:cNvPr id="50" name="TextBox 49"/>
          <p:cNvSpPr txBox="1"/>
          <p:nvPr/>
        </p:nvSpPr>
        <p:spPr bwMode="gray">
          <a:xfrm>
            <a:off x="3095267" y="2906325"/>
            <a:ext cx="1709928" cy="123111"/>
          </a:xfrm>
          <a:prstGeom prst="rect">
            <a:avLst/>
          </a:prstGeom>
          <a:noFill/>
        </p:spPr>
        <p:txBody>
          <a:bodyPr wrap="square" lIns="0" tIns="0" rIns="0" bIns="0" rtlCol="0">
            <a:spAutoFit/>
          </a:bodyPr>
          <a:lstStyle/>
          <a:p>
            <a:pPr algn="r">
              <a:spcBef>
                <a:spcPts val="500"/>
              </a:spcBef>
            </a:pPr>
            <a:r>
              <a:rPr lang="en-US" sz="800" dirty="0" smtClean="0"/>
              <a:t>Better job title</a:t>
            </a:r>
          </a:p>
        </p:txBody>
      </p:sp>
      <p:sp>
        <p:nvSpPr>
          <p:cNvPr id="51" name="TextBox 50"/>
          <p:cNvSpPr txBox="1"/>
          <p:nvPr/>
        </p:nvSpPr>
        <p:spPr bwMode="gray">
          <a:xfrm>
            <a:off x="3095267" y="3209736"/>
            <a:ext cx="1709928" cy="246221"/>
          </a:xfrm>
          <a:prstGeom prst="rect">
            <a:avLst/>
          </a:prstGeom>
          <a:noFill/>
        </p:spPr>
        <p:txBody>
          <a:bodyPr wrap="square" lIns="0" tIns="0" rIns="0" bIns="0" rtlCol="0">
            <a:spAutoFit/>
          </a:bodyPr>
          <a:lstStyle/>
          <a:p>
            <a:pPr algn="r">
              <a:spcBef>
                <a:spcPts val="500"/>
              </a:spcBef>
            </a:pPr>
            <a:r>
              <a:rPr lang="en-US" sz="800" dirty="0" smtClean="0"/>
              <a:t>Recognition by development colleagues</a:t>
            </a:r>
          </a:p>
        </p:txBody>
      </p:sp>
      <p:sp>
        <p:nvSpPr>
          <p:cNvPr id="52" name="TextBox 51"/>
          <p:cNvSpPr txBox="1"/>
          <p:nvPr/>
        </p:nvSpPr>
        <p:spPr bwMode="gray">
          <a:xfrm>
            <a:off x="3095267" y="3553628"/>
            <a:ext cx="1709928" cy="246221"/>
          </a:xfrm>
          <a:prstGeom prst="rect">
            <a:avLst/>
          </a:prstGeom>
          <a:noFill/>
        </p:spPr>
        <p:txBody>
          <a:bodyPr wrap="square" lIns="0" tIns="0" rIns="0" bIns="0" rtlCol="0">
            <a:spAutoFit/>
          </a:bodyPr>
          <a:lstStyle/>
          <a:p>
            <a:pPr algn="r">
              <a:spcBef>
                <a:spcPts val="500"/>
              </a:spcBef>
            </a:pPr>
            <a:r>
              <a:rPr lang="en-US" sz="800" dirty="0" smtClean="0"/>
              <a:t>Recognition by administration and volunteers</a:t>
            </a:r>
          </a:p>
        </p:txBody>
      </p:sp>
      <p:sp>
        <p:nvSpPr>
          <p:cNvPr id="53" name="TextBox 52"/>
          <p:cNvSpPr txBox="1"/>
          <p:nvPr/>
        </p:nvSpPr>
        <p:spPr bwMode="gray">
          <a:xfrm>
            <a:off x="3095267" y="3966101"/>
            <a:ext cx="1709928" cy="123111"/>
          </a:xfrm>
          <a:prstGeom prst="rect">
            <a:avLst/>
          </a:prstGeom>
          <a:noFill/>
        </p:spPr>
        <p:txBody>
          <a:bodyPr wrap="square" lIns="0" tIns="0" rIns="0" bIns="0" rtlCol="0">
            <a:spAutoFit/>
          </a:bodyPr>
          <a:lstStyle/>
          <a:p>
            <a:pPr algn="r">
              <a:spcBef>
                <a:spcPts val="500"/>
              </a:spcBef>
            </a:pPr>
            <a:r>
              <a:rPr lang="en-US" sz="800" dirty="0" smtClean="0"/>
              <a:t>Recognition by donors</a:t>
            </a:r>
          </a:p>
        </p:txBody>
      </p:sp>
      <p:sp>
        <p:nvSpPr>
          <p:cNvPr id="54" name="TextBox 53"/>
          <p:cNvSpPr txBox="1"/>
          <p:nvPr/>
        </p:nvSpPr>
        <p:spPr bwMode="gray">
          <a:xfrm>
            <a:off x="3095267" y="2509093"/>
            <a:ext cx="1709928" cy="246221"/>
          </a:xfrm>
          <a:prstGeom prst="rect">
            <a:avLst/>
          </a:prstGeom>
          <a:noFill/>
        </p:spPr>
        <p:txBody>
          <a:bodyPr wrap="square" lIns="0" tIns="0" rIns="0" bIns="0" rtlCol="0">
            <a:spAutoFit/>
          </a:bodyPr>
          <a:lstStyle/>
          <a:p>
            <a:pPr algn="r">
              <a:spcBef>
                <a:spcPts val="500"/>
              </a:spcBef>
            </a:pPr>
            <a:r>
              <a:rPr lang="en-US" sz="800" dirty="0" smtClean="0"/>
              <a:t>Increased management responsibilities</a:t>
            </a:r>
          </a:p>
        </p:txBody>
      </p:sp>
      <p:sp>
        <p:nvSpPr>
          <p:cNvPr id="55" name="TextBox 54"/>
          <p:cNvSpPr txBox="1"/>
          <p:nvPr/>
        </p:nvSpPr>
        <p:spPr bwMode="gray">
          <a:xfrm>
            <a:off x="3095267" y="2205682"/>
            <a:ext cx="1709928" cy="123111"/>
          </a:xfrm>
          <a:prstGeom prst="rect">
            <a:avLst/>
          </a:prstGeom>
          <a:noFill/>
        </p:spPr>
        <p:txBody>
          <a:bodyPr wrap="square" lIns="0" tIns="0" rIns="0" bIns="0" rtlCol="0">
            <a:spAutoFit/>
          </a:bodyPr>
          <a:lstStyle/>
          <a:p>
            <a:pPr algn="r">
              <a:spcBef>
                <a:spcPts val="500"/>
              </a:spcBef>
            </a:pPr>
            <a:r>
              <a:rPr lang="en-US" sz="800" dirty="0" smtClean="0"/>
              <a:t>Annual cash bonus</a:t>
            </a:r>
          </a:p>
        </p:txBody>
      </p:sp>
    </p:spTree>
    <p:extLst>
      <p:ext uri="{BB962C8B-B14F-4D97-AF65-F5344CB8AC3E}">
        <p14:creationId xmlns:p14="http://schemas.microsoft.com/office/powerpoint/2010/main" val="3501969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Picture 42"/>
          <p:cNvPicPr>
            <a:picLocks noChangeAspect="1"/>
          </p:cNvPicPr>
          <p:nvPr/>
        </p:nvPicPr>
        <p:blipFill rotWithShape="1">
          <a:blip r:embed="rId3">
            <a:extLst>
              <a:ext uri="{28A0092B-C50C-407E-A947-70E740481C1C}">
                <a14:useLocalDpi xmlns:a14="http://schemas.microsoft.com/office/drawing/2010/main" val="0"/>
              </a:ext>
            </a:extLst>
          </a:blip>
          <a:srcRect r="30011"/>
          <a:stretch/>
        </p:blipFill>
        <p:spPr>
          <a:xfrm>
            <a:off x="299330" y="1571059"/>
            <a:ext cx="214033" cy="383866"/>
          </a:xfrm>
          <a:prstGeom prst="rect">
            <a:avLst/>
          </a:prstGeom>
          <a:ln>
            <a:noFill/>
          </a:ln>
        </p:spPr>
      </p:pic>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r="21650"/>
          <a:stretch/>
        </p:blipFill>
        <p:spPr bwMode="gray">
          <a:xfrm>
            <a:off x="4423506" y="1571059"/>
            <a:ext cx="203447" cy="407854"/>
          </a:xfrm>
          <a:prstGeom prst="rect">
            <a:avLst/>
          </a:prstGeom>
        </p:spPr>
      </p:pic>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r>
              <a:rPr lang="en-US" dirty="0" smtClean="0"/>
              <a:t>Talent Review Creates Space for Connection, Purpose, and Accomplishment</a:t>
            </a:r>
            <a:endParaRPr lang="en-US" dirty="0"/>
          </a:p>
        </p:txBody>
      </p:sp>
      <p:sp>
        <p:nvSpPr>
          <p:cNvPr id="4" name="Text Placeholder 3"/>
          <p:cNvSpPr>
            <a:spLocks noGrp="1"/>
          </p:cNvSpPr>
          <p:nvPr>
            <p:ph type="body" sz="quarter" idx="12"/>
          </p:nvPr>
        </p:nvSpPr>
        <p:spPr/>
        <p:txBody>
          <a:bodyPr/>
          <a:lstStyle/>
          <a:p>
            <a:r>
              <a:rPr lang="en-US" dirty="0" smtClean="0"/>
              <a:t>Cultivating Manager-Direct Report Relationships</a:t>
            </a:r>
            <a:endParaRPr lang="en-US" dirty="0"/>
          </a:p>
        </p:txBody>
      </p:sp>
      <p:sp>
        <p:nvSpPr>
          <p:cNvPr id="5" name="Text Placeholder 4"/>
          <p:cNvSpPr>
            <a:spLocks noGrp="1"/>
          </p:cNvSpPr>
          <p:nvPr>
            <p:ph type="body" sz="quarter" idx="13"/>
          </p:nvPr>
        </p:nvSpPr>
        <p:spPr>
          <a:xfrm>
            <a:off x="4081645" y="4600545"/>
            <a:ext cx="2319155" cy="200055"/>
          </a:xfrm>
        </p:spPr>
        <p:txBody>
          <a:bodyPr/>
          <a:lstStyle/>
          <a:p>
            <a:r>
              <a:rPr lang="en-US" dirty="0" smtClean="0"/>
              <a:t>Source: </a:t>
            </a:r>
            <a:r>
              <a:rPr lang="en-US" i="1" dirty="0" smtClean="0"/>
              <a:t>Three Steps to Motivating Your Team</a:t>
            </a:r>
            <a:r>
              <a:rPr lang="en-US" dirty="0" smtClean="0"/>
              <a:t>; Advisory Board Talent Development; Advisory Board interviews and analysis.</a:t>
            </a:r>
            <a:endParaRPr lang="en-US" dirty="0"/>
          </a:p>
        </p:txBody>
      </p:sp>
      <p:sp>
        <p:nvSpPr>
          <p:cNvPr id="6" name="Text Placeholder 5"/>
          <p:cNvSpPr>
            <a:spLocks noGrp="1"/>
          </p:cNvSpPr>
          <p:nvPr>
            <p:ph type="body" sz="quarter" idx="14"/>
          </p:nvPr>
        </p:nvSpPr>
        <p:spPr/>
        <p:txBody>
          <a:bodyPr/>
          <a:lstStyle/>
          <a:p>
            <a:endParaRPr lang="en-US"/>
          </a:p>
        </p:txBody>
      </p:sp>
      <p:sp>
        <p:nvSpPr>
          <p:cNvPr id="13" name="Text Placeholder 3"/>
          <p:cNvSpPr txBox="1">
            <a:spLocks/>
          </p:cNvSpPr>
          <p:nvPr/>
        </p:nvSpPr>
        <p:spPr bwMode="gray">
          <a:xfrm>
            <a:off x="2447506" y="1140359"/>
            <a:ext cx="1777921" cy="307777"/>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000" b="1" dirty="0" smtClean="0">
                <a:solidFill>
                  <a:schemeClr val="tx1"/>
                </a:solidFill>
              </a:rPr>
              <a:t>Co-Creating a           Ethic of Fulfillment</a:t>
            </a:r>
            <a:endParaRPr lang="en-US" sz="1000" b="1" dirty="0">
              <a:solidFill>
                <a:schemeClr val="tx1"/>
              </a:solidFill>
            </a:endParaRPr>
          </a:p>
        </p:txBody>
      </p:sp>
      <p:pic>
        <p:nvPicPr>
          <p:cNvPr id="17" name="Picture 16"/>
          <p:cNvPicPr>
            <a:picLocks noChangeAspect="1"/>
          </p:cNvPicPr>
          <p:nvPr/>
        </p:nvPicPr>
        <p:blipFill rotWithShape="1">
          <a:blip r:embed="rId5">
            <a:extLst>
              <a:ext uri="{28A0092B-C50C-407E-A947-70E740481C1C}">
                <a14:useLocalDpi xmlns:a14="http://schemas.microsoft.com/office/drawing/2010/main" val="0"/>
              </a:ext>
            </a:extLst>
          </a:blip>
          <a:srcRect l="-1" r="25944"/>
          <a:stretch/>
        </p:blipFill>
        <p:spPr>
          <a:xfrm>
            <a:off x="2250638" y="1571059"/>
            <a:ext cx="307624" cy="414004"/>
          </a:xfrm>
          <a:prstGeom prst="rect">
            <a:avLst/>
          </a:prstGeom>
        </p:spPr>
      </p:pic>
      <p:sp>
        <p:nvSpPr>
          <p:cNvPr id="33" name="TextBox 32"/>
          <p:cNvSpPr txBox="1"/>
          <p:nvPr/>
        </p:nvSpPr>
        <p:spPr bwMode="gray">
          <a:xfrm>
            <a:off x="2616254" y="1571059"/>
            <a:ext cx="1389619" cy="654025"/>
          </a:xfrm>
          <a:prstGeom prst="rect">
            <a:avLst/>
          </a:prstGeom>
          <a:noFill/>
        </p:spPr>
        <p:txBody>
          <a:bodyPr wrap="square" lIns="0" tIns="0" rIns="0" bIns="0" rtlCol="0">
            <a:spAutoFit/>
          </a:bodyPr>
          <a:lstStyle/>
          <a:p>
            <a:pPr>
              <a:spcBef>
                <a:spcPts val="500"/>
              </a:spcBef>
            </a:pPr>
            <a:r>
              <a:rPr lang="en-US" sz="800" b="1" dirty="0" smtClean="0"/>
              <a:t>Unleash Self-Expression</a:t>
            </a:r>
          </a:p>
          <a:p>
            <a:pPr>
              <a:spcBef>
                <a:spcPts val="300"/>
              </a:spcBef>
            </a:pPr>
            <a:r>
              <a:rPr lang="en-US" sz="800" dirty="0" smtClean="0"/>
              <a:t>Invite staff to express themselves by doing meaningful work in service to the organization</a:t>
            </a:r>
          </a:p>
        </p:txBody>
      </p:sp>
      <p:sp>
        <p:nvSpPr>
          <p:cNvPr id="34" name="TextBox 33"/>
          <p:cNvSpPr txBox="1"/>
          <p:nvPr/>
        </p:nvSpPr>
        <p:spPr bwMode="gray">
          <a:xfrm>
            <a:off x="2616254" y="2524024"/>
            <a:ext cx="1389619" cy="654025"/>
          </a:xfrm>
          <a:prstGeom prst="rect">
            <a:avLst/>
          </a:prstGeom>
          <a:noFill/>
        </p:spPr>
        <p:txBody>
          <a:bodyPr wrap="square" lIns="0" tIns="0" rIns="0" bIns="0" rtlCol="0">
            <a:spAutoFit/>
          </a:bodyPr>
          <a:lstStyle/>
          <a:p>
            <a:pPr>
              <a:spcBef>
                <a:spcPts val="500"/>
              </a:spcBef>
            </a:pPr>
            <a:r>
              <a:rPr lang="en-US" sz="800" b="1" dirty="0" smtClean="0"/>
              <a:t>Harness Their Gifts</a:t>
            </a:r>
          </a:p>
          <a:p>
            <a:pPr>
              <a:spcBef>
                <a:spcPts val="300"/>
              </a:spcBef>
            </a:pPr>
            <a:r>
              <a:rPr lang="en-US" sz="800" dirty="0" smtClean="0"/>
              <a:t>Create opportunities for staff to align their role with their greatest areas of strength</a:t>
            </a:r>
          </a:p>
        </p:txBody>
      </p:sp>
      <p:sp>
        <p:nvSpPr>
          <p:cNvPr id="35" name="TextBox 34"/>
          <p:cNvSpPr txBox="1"/>
          <p:nvPr/>
        </p:nvSpPr>
        <p:spPr bwMode="gray">
          <a:xfrm>
            <a:off x="2616254" y="3476990"/>
            <a:ext cx="1389619" cy="654025"/>
          </a:xfrm>
          <a:prstGeom prst="rect">
            <a:avLst/>
          </a:prstGeom>
          <a:noFill/>
        </p:spPr>
        <p:txBody>
          <a:bodyPr wrap="square" lIns="0" tIns="0" rIns="0" bIns="0" rtlCol="0">
            <a:spAutoFit/>
          </a:bodyPr>
          <a:lstStyle/>
          <a:p>
            <a:pPr>
              <a:spcBef>
                <a:spcPts val="500"/>
              </a:spcBef>
            </a:pPr>
            <a:r>
              <a:rPr lang="en-US" sz="800" b="1" dirty="0" smtClean="0"/>
              <a:t>Support Their Dreams</a:t>
            </a:r>
          </a:p>
          <a:p>
            <a:pPr>
              <a:spcBef>
                <a:spcPts val="300"/>
              </a:spcBef>
            </a:pPr>
            <a:r>
              <a:rPr lang="en-US" sz="800" dirty="0" smtClean="0"/>
              <a:t>Remove work-related barriers so staff can achieve extra-vocational goals</a:t>
            </a:r>
          </a:p>
        </p:txBody>
      </p:sp>
      <p:sp>
        <p:nvSpPr>
          <p:cNvPr id="7" name="Text Placeholder 3"/>
          <p:cNvSpPr txBox="1">
            <a:spLocks/>
          </p:cNvSpPr>
          <p:nvPr/>
        </p:nvSpPr>
        <p:spPr bwMode="gray">
          <a:xfrm>
            <a:off x="4516199" y="1140359"/>
            <a:ext cx="1777921" cy="307777"/>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000" b="1" dirty="0" smtClean="0">
                <a:solidFill>
                  <a:schemeClr val="tx1"/>
                </a:solidFill>
              </a:rPr>
              <a:t>Creating a Sense of Accomplishment</a:t>
            </a:r>
            <a:endParaRPr lang="en-US" sz="1000" b="1" dirty="0">
              <a:solidFill>
                <a:schemeClr val="tx1"/>
              </a:solidFill>
            </a:endParaRPr>
          </a:p>
        </p:txBody>
      </p:sp>
      <p:sp>
        <p:nvSpPr>
          <p:cNvPr id="36" name="TextBox 35"/>
          <p:cNvSpPr txBox="1"/>
          <p:nvPr/>
        </p:nvSpPr>
        <p:spPr bwMode="gray">
          <a:xfrm>
            <a:off x="4684947" y="1571059"/>
            <a:ext cx="1389619" cy="777136"/>
          </a:xfrm>
          <a:prstGeom prst="rect">
            <a:avLst/>
          </a:prstGeom>
          <a:noFill/>
        </p:spPr>
        <p:txBody>
          <a:bodyPr wrap="square" lIns="0" tIns="0" rIns="0" bIns="0" rtlCol="0">
            <a:spAutoFit/>
          </a:bodyPr>
          <a:lstStyle/>
          <a:p>
            <a:pPr>
              <a:spcBef>
                <a:spcPts val="500"/>
              </a:spcBef>
            </a:pPr>
            <a:r>
              <a:rPr lang="en-US" sz="800" b="1" dirty="0" smtClean="0"/>
              <a:t>Hardwire Wins</a:t>
            </a:r>
          </a:p>
          <a:p>
            <a:pPr>
              <a:spcBef>
                <a:spcPts val="300"/>
              </a:spcBef>
            </a:pPr>
            <a:r>
              <a:rPr lang="en-US" sz="800" dirty="0" smtClean="0"/>
              <a:t>Create achievable tasks that support professional development, and structure work so progress can be realized </a:t>
            </a:r>
          </a:p>
        </p:txBody>
      </p:sp>
      <p:sp>
        <p:nvSpPr>
          <p:cNvPr id="37" name="TextBox 36"/>
          <p:cNvSpPr txBox="1"/>
          <p:nvPr/>
        </p:nvSpPr>
        <p:spPr bwMode="gray">
          <a:xfrm>
            <a:off x="4684947" y="2524024"/>
            <a:ext cx="1389619" cy="777136"/>
          </a:xfrm>
          <a:prstGeom prst="rect">
            <a:avLst/>
          </a:prstGeom>
          <a:noFill/>
        </p:spPr>
        <p:txBody>
          <a:bodyPr wrap="square" lIns="0" tIns="0" rIns="0" bIns="0" rtlCol="0">
            <a:spAutoFit/>
          </a:bodyPr>
          <a:lstStyle/>
          <a:p>
            <a:pPr>
              <a:spcBef>
                <a:spcPts val="500"/>
              </a:spcBef>
            </a:pPr>
            <a:r>
              <a:rPr lang="en-US" sz="800" b="1" dirty="0" smtClean="0"/>
              <a:t>Give Ownership</a:t>
            </a:r>
          </a:p>
          <a:p>
            <a:pPr>
              <a:spcBef>
                <a:spcPts val="300"/>
              </a:spcBef>
            </a:pPr>
            <a:r>
              <a:rPr lang="en-US" sz="800" dirty="0" smtClean="0"/>
              <a:t>Empower staff to make decisions and take greater responsibility for the success and direction of their work</a:t>
            </a:r>
          </a:p>
        </p:txBody>
      </p:sp>
      <p:sp>
        <p:nvSpPr>
          <p:cNvPr id="38" name="TextBox 37"/>
          <p:cNvSpPr txBox="1"/>
          <p:nvPr/>
        </p:nvSpPr>
        <p:spPr bwMode="gray">
          <a:xfrm>
            <a:off x="4684947" y="3476990"/>
            <a:ext cx="1389619" cy="654025"/>
          </a:xfrm>
          <a:prstGeom prst="rect">
            <a:avLst/>
          </a:prstGeom>
          <a:noFill/>
        </p:spPr>
        <p:txBody>
          <a:bodyPr wrap="square" lIns="0" tIns="0" rIns="0" bIns="0" rtlCol="0">
            <a:spAutoFit/>
          </a:bodyPr>
          <a:lstStyle/>
          <a:p>
            <a:pPr>
              <a:spcBef>
                <a:spcPts val="500"/>
              </a:spcBef>
            </a:pPr>
            <a:r>
              <a:rPr lang="en-US" sz="800" b="1" dirty="0" smtClean="0"/>
              <a:t>Foster Growth</a:t>
            </a:r>
          </a:p>
          <a:p>
            <a:pPr>
              <a:spcBef>
                <a:spcPts val="300"/>
              </a:spcBef>
            </a:pPr>
            <a:r>
              <a:rPr lang="en-US" sz="800" dirty="0" smtClean="0"/>
              <a:t>Offer new challenges that give the ability to build and master different skills and areas of knowledge</a:t>
            </a:r>
          </a:p>
        </p:txBody>
      </p:sp>
      <p:cxnSp>
        <p:nvCxnSpPr>
          <p:cNvPr id="42" name="Straight Connector 41"/>
          <p:cNvCxnSpPr/>
          <p:nvPr/>
        </p:nvCxnSpPr>
        <p:spPr bwMode="gray">
          <a:xfrm flipV="1">
            <a:off x="4626954" y="1519723"/>
            <a:ext cx="0" cy="2857512"/>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Text Placeholder 3"/>
          <p:cNvSpPr txBox="1">
            <a:spLocks/>
          </p:cNvSpPr>
          <p:nvPr/>
        </p:nvSpPr>
        <p:spPr bwMode="gray">
          <a:xfrm>
            <a:off x="274637" y="1140359"/>
            <a:ext cx="1777921" cy="307777"/>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000" b="1" dirty="0" smtClean="0">
                <a:solidFill>
                  <a:schemeClr val="tx1"/>
                </a:solidFill>
              </a:rPr>
              <a:t>Cultivating an            Ethic of Connecting</a:t>
            </a:r>
            <a:endParaRPr lang="en-US" sz="1000" b="1" dirty="0">
              <a:solidFill>
                <a:schemeClr val="tx1"/>
              </a:solidFill>
            </a:endParaRPr>
          </a:p>
        </p:txBody>
      </p:sp>
      <p:sp>
        <p:nvSpPr>
          <p:cNvPr id="18" name="TextBox 17"/>
          <p:cNvSpPr txBox="1"/>
          <p:nvPr/>
        </p:nvSpPr>
        <p:spPr bwMode="gray">
          <a:xfrm>
            <a:off x="579119" y="1571059"/>
            <a:ext cx="1389619" cy="777136"/>
          </a:xfrm>
          <a:prstGeom prst="rect">
            <a:avLst/>
          </a:prstGeom>
          <a:noFill/>
        </p:spPr>
        <p:txBody>
          <a:bodyPr wrap="square" lIns="0" tIns="0" rIns="0" bIns="0" rtlCol="0">
            <a:spAutoFit/>
          </a:bodyPr>
          <a:lstStyle/>
          <a:p>
            <a:pPr>
              <a:spcBef>
                <a:spcPts val="500"/>
              </a:spcBef>
            </a:pPr>
            <a:r>
              <a:rPr lang="en-US" sz="800" b="1" dirty="0" smtClean="0"/>
              <a:t>Appreciate the      Whole Person</a:t>
            </a:r>
          </a:p>
          <a:p>
            <a:pPr>
              <a:spcBef>
                <a:spcPts val="300"/>
              </a:spcBef>
            </a:pPr>
            <a:r>
              <a:rPr lang="en-US" sz="800" dirty="0" smtClean="0"/>
              <a:t>Learn the different sides of your staff—their hopes, fears, goals. See them as a ‘person’ not a ‘function’</a:t>
            </a:r>
          </a:p>
        </p:txBody>
      </p:sp>
      <p:sp>
        <p:nvSpPr>
          <p:cNvPr id="19" name="TextBox 18"/>
          <p:cNvSpPr txBox="1"/>
          <p:nvPr/>
        </p:nvSpPr>
        <p:spPr bwMode="gray">
          <a:xfrm>
            <a:off x="579119" y="2524024"/>
            <a:ext cx="1389619" cy="654025"/>
          </a:xfrm>
          <a:prstGeom prst="rect">
            <a:avLst/>
          </a:prstGeom>
          <a:noFill/>
        </p:spPr>
        <p:txBody>
          <a:bodyPr wrap="square" lIns="0" tIns="0" rIns="0" bIns="0" rtlCol="0">
            <a:spAutoFit/>
          </a:bodyPr>
          <a:lstStyle/>
          <a:p>
            <a:pPr>
              <a:spcBef>
                <a:spcPts val="500"/>
              </a:spcBef>
            </a:pPr>
            <a:r>
              <a:rPr lang="en-US" sz="800" b="1" dirty="0" smtClean="0"/>
              <a:t>Facilitate Team Camaraderie</a:t>
            </a:r>
          </a:p>
          <a:p>
            <a:pPr>
              <a:spcBef>
                <a:spcPts val="300"/>
              </a:spcBef>
            </a:pPr>
            <a:r>
              <a:rPr lang="en-US" sz="800" dirty="0" smtClean="0"/>
              <a:t>Create opportunities for staff to develop friendship and trust with colleagues</a:t>
            </a:r>
          </a:p>
        </p:txBody>
      </p:sp>
      <p:sp>
        <p:nvSpPr>
          <p:cNvPr id="20" name="TextBox 19"/>
          <p:cNvSpPr txBox="1"/>
          <p:nvPr/>
        </p:nvSpPr>
        <p:spPr bwMode="gray">
          <a:xfrm>
            <a:off x="579119" y="3476990"/>
            <a:ext cx="1389619" cy="777136"/>
          </a:xfrm>
          <a:prstGeom prst="rect">
            <a:avLst/>
          </a:prstGeom>
          <a:noFill/>
        </p:spPr>
        <p:txBody>
          <a:bodyPr wrap="square" lIns="0" tIns="0" rIns="0" bIns="0" rtlCol="0">
            <a:spAutoFit/>
          </a:bodyPr>
          <a:lstStyle/>
          <a:p>
            <a:pPr>
              <a:spcBef>
                <a:spcPts val="500"/>
              </a:spcBef>
            </a:pPr>
            <a:r>
              <a:rPr lang="en-US" sz="800" b="1" dirty="0" smtClean="0"/>
              <a:t>Create Opportunities for Collaboration</a:t>
            </a:r>
          </a:p>
          <a:p>
            <a:pPr>
              <a:spcBef>
                <a:spcPts val="300"/>
              </a:spcBef>
            </a:pPr>
            <a:r>
              <a:rPr lang="en-US" sz="800" dirty="0" smtClean="0"/>
              <a:t>Get staff working together to understand coworkers’ contributions and to help them feel valued by peers</a:t>
            </a:r>
          </a:p>
        </p:txBody>
      </p:sp>
      <p:cxnSp>
        <p:nvCxnSpPr>
          <p:cNvPr id="28" name="Straight Connector 27"/>
          <p:cNvCxnSpPr/>
          <p:nvPr/>
        </p:nvCxnSpPr>
        <p:spPr bwMode="gray">
          <a:xfrm flipV="1">
            <a:off x="513363" y="1519723"/>
            <a:ext cx="0" cy="2857512"/>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gray">
          <a:xfrm flipV="1">
            <a:off x="2558262" y="1519723"/>
            <a:ext cx="0" cy="2857512"/>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3664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r>
              <a:rPr lang="en-US" dirty="0" smtClean="0"/>
              <a:t>Investments in Advancement Talent Favor Acquisition </a:t>
            </a:r>
            <a:endParaRPr lang="en-US" dirty="0"/>
          </a:p>
        </p:txBody>
      </p:sp>
      <p:sp>
        <p:nvSpPr>
          <p:cNvPr id="4" name="Text Placeholder 3"/>
          <p:cNvSpPr>
            <a:spLocks noGrp="1"/>
          </p:cNvSpPr>
          <p:nvPr>
            <p:ph type="body" sz="quarter" idx="12"/>
          </p:nvPr>
        </p:nvSpPr>
        <p:spPr/>
        <p:txBody>
          <a:bodyPr/>
          <a:lstStyle/>
          <a:p>
            <a:r>
              <a:rPr lang="en-US" dirty="0" smtClean="0"/>
              <a:t>Too Little, Too Late</a:t>
            </a:r>
            <a:endParaRPr lang="en-US" dirty="0"/>
          </a:p>
        </p:txBody>
      </p:sp>
      <p:sp>
        <p:nvSpPr>
          <p:cNvPr id="5" name="Text Placeholder 4"/>
          <p:cNvSpPr>
            <a:spLocks noGrp="1"/>
          </p:cNvSpPr>
          <p:nvPr>
            <p:ph type="body" sz="quarter" idx="13"/>
          </p:nvPr>
        </p:nvSpPr>
        <p:spPr>
          <a:xfrm>
            <a:off x="3063240" y="4369713"/>
            <a:ext cx="3337560" cy="430887"/>
          </a:xfrm>
        </p:spPr>
        <p:txBody>
          <a:bodyPr/>
          <a:lstStyle/>
          <a:p>
            <a:r>
              <a:rPr lang="en-US" dirty="0" smtClean="0"/>
              <a:t>Source</a:t>
            </a:r>
            <a:r>
              <a:rPr lang="en-US" dirty="0"/>
              <a:t>: Burk P, </a:t>
            </a:r>
            <a:r>
              <a:rPr lang="en-US" i="1" dirty="0"/>
              <a:t>Donor Centered Leadership, </a:t>
            </a:r>
            <a:r>
              <a:rPr lang="en-US" dirty="0" smtClean="0"/>
              <a:t>140 </a:t>
            </a:r>
            <a:r>
              <a:rPr lang="en-US" dirty="0"/>
              <a:t>(2013); </a:t>
            </a:r>
            <a:r>
              <a:rPr lang="en-US" dirty="0" smtClean="0"/>
              <a:t>Burk P, </a:t>
            </a:r>
            <a:r>
              <a:rPr lang="en-US" i="1" dirty="0" smtClean="0"/>
              <a:t>Too Busy To Learn How to Lead, </a:t>
            </a:r>
            <a:r>
              <a:rPr lang="en-US" dirty="0" smtClean="0"/>
              <a:t>March 21, 2014, </a:t>
            </a:r>
            <a:r>
              <a:rPr lang="en-US" dirty="0" smtClean="0">
                <a:hlinkClick r:id="rId3"/>
              </a:rPr>
              <a:t>http</a:t>
            </a:r>
            <a:r>
              <a:rPr lang="en-US" dirty="0">
                <a:hlinkClick r:id="rId3"/>
              </a:rPr>
              <a:t>://www.burksblog.com</a:t>
            </a:r>
            <a:r>
              <a:rPr lang="en-US" dirty="0"/>
              <a:t>; </a:t>
            </a:r>
            <a:r>
              <a:rPr lang="en-US" dirty="0">
                <a:hlinkClick r:id="rId4"/>
              </a:rPr>
              <a:t>http://www.trainingmag.com/2013-training-industry-report</a:t>
            </a:r>
            <a:r>
              <a:rPr lang="en-US" dirty="0"/>
              <a:t>; </a:t>
            </a:r>
            <a:r>
              <a:rPr lang="en-US" dirty="0" err="1" smtClean="0"/>
              <a:t>Kapila</a:t>
            </a:r>
            <a:r>
              <a:rPr lang="en-US" dirty="0" smtClean="0"/>
              <a:t> M, </a:t>
            </a:r>
            <a:r>
              <a:rPr lang="en-US" i="1" dirty="0" smtClean="0"/>
              <a:t>The Business </a:t>
            </a:r>
            <a:r>
              <a:rPr lang="en-US" i="1" dirty="0"/>
              <a:t>Case for Investing in Talent</a:t>
            </a:r>
            <a:r>
              <a:rPr lang="en-US" dirty="0"/>
              <a:t>, Stanford Social Innovation </a:t>
            </a:r>
            <a:r>
              <a:rPr lang="en-US" dirty="0" smtClean="0"/>
              <a:t>Review, May 7, 2014, </a:t>
            </a:r>
            <a:r>
              <a:rPr lang="en-US" dirty="0" smtClean="0">
                <a:hlinkClick r:id="rId5"/>
              </a:rPr>
              <a:t>http</a:t>
            </a:r>
            <a:r>
              <a:rPr lang="en-US" dirty="0">
                <a:hlinkClick r:id="rId5"/>
              </a:rPr>
              <a:t>://</a:t>
            </a:r>
            <a:r>
              <a:rPr lang="en-US" dirty="0" smtClean="0">
                <a:hlinkClick r:id="rId5"/>
              </a:rPr>
              <a:t>www.ssireview.org/blog/entry/the_business_case_for_investing_in_talent</a:t>
            </a:r>
            <a:r>
              <a:rPr lang="en-US" dirty="0" smtClean="0"/>
              <a:t>; Advancement Forum interviews and analysis.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533821357"/>
              </p:ext>
            </p:extLst>
          </p:nvPr>
        </p:nvGraphicFramePr>
        <p:xfrm>
          <a:off x="386602" y="1230456"/>
          <a:ext cx="2313538" cy="2547112"/>
        </p:xfrm>
        <a:graphic>
          <a:graphicData uri="http://schemas.openxmlformats.org/drawingml/2006/table">
            <a:tbl>
              <a:tblPr firstRow="1" bandRow="1">
                <a:tableStyleId>{2D5ABB26-0587-4C30-8999-92F81FD0307C}</a:tableStyleId>
              </a:tblPr>
              <a:tblGrid>
                <a:gridCol w="2313538"/>
              </a:tblGrid>
              <a:tr h="2326740">
                <a:tc>
                  <a:txBody>
                    <a:bodyPr/>
                    <a:lstStyle/>
                    <a:p>
                      <a:pPr marL="57150" indent="0">
                        <a:spcBef>
                          <a:spcPts val="500"/>
                        </a:spcBef>
                      </a:pPr>
                      <a:r>
                        <a:rPr lang="en-US" sz="900" b="1" kern="1200" dirty="0" smtClean="0">
                          <a:solidFill>
                            <a:schemeClr val="tx1"/>
                          </a:solidFill>
                          <a:effectLst/>
                          <a:latin typeface="+mn-lt"/>
                          <a:ea typeface="+mn-ea"/>
                          <a:cs typeface="+mn-cs"/>
                        </a:rPr>
                        <a:t>Waiting Until</a:t>
                      </a:r>
                      <a:r>
                        <a:rPr lang="en-US" sz="900" b="1" kern="1200" baseline="0" dirty="0" smtClean="0">
                          <a:solidFill>
                            <a:schemeClr val="tx1"/>
                          </a:solidFill>
                          <a:effectLst/>
                          <a:latin typeface="+mn-lt"/>
                          <a:ea typeface="+mn-ea"/>
                          <a:cs typeface="+mn-cs"/>
                        </a:rPr>
                        <a:t> It’s Too Late</a:t>
                      </a:r>
                      <a:endParaRPr lang="en-US" sz="900" kern="1200" dirty="0" smtClean="0">
                        <a:solidFill>
                          <a:schemeClr val="tx1"/>
                        </a:solidFill>
                        <a:effectLst/>
                        <a:latin typeface="+mn-lt"/>
                        <a:ea typeface="+mn-ea"/>
                        <a:cs typeface="+mn-cs"/>
                      </a:endParaRPr>
                    </a:p>
                    <a:p>
                      <a:pPr marL="57150" indent="0">
                        <a:spcBef>
                          <a:spcPts val="500"/>
                        </a:spcBef>
                      </a:pPr>
                      <a:r>
                        <a:rPr lang="en-US" sz="900" kern="1200" dirty="0" smtClean="0">
                          <a:solidFill>
                            <a:schemeClr val="tx1"/>
                          </a:solidFill>
                          <a:effectLst/>
                          <a:latin typeface="+mn-lt"/>
                          <a:ea typeface="+mn-ea"/>
                          <a:cs typeface="+mn-cs"/>
                        </a:rPr>
                        <a:t>“While nonprofits often plan 6-12 months in advance for recruitment of new employees, they often ignore professional development and career growth for current employees until it’s too late—that is, until they need to fill a role and realize they don’t have internal candidates, or until people leave because their growth has stagnated.”</a:t>
                      </a:r>
                    </a:p>
                    <a:p>
                      <a:pPr marL="57150" indent="0" algn="r">
                        <a:spcBef>
                          <a:spcPts val="500"/>
                        </a:spcBef>
                      </a:pPr>
                      <a:endParaRPr lang="en-US" sz="900" kern="1200" dirty="0" smtClean="0">
                        <a:solidFill>
                          <a:schemeClr val="tx1"/>
                        </a:solidFill>
                        <a:effectLst/>
                        <a:latin typeface="+mn-lt"/>
                        <a:ea typeface="+mn-ea"/>
                        <a:cs typeface="+mn-cs"/>
                      </a:endParaRPr>
                    </a:p>
                    <a:p>
                      <a:pPr marL="57150" indent="0" algn="r">
                        <a:spcBef>
                          <a:spcPts val="0"/>
                        </a:spcBef>
                      </a:pPr>
                      <a:r>
                        <a:rPr lang="en-US" sz="800" kern="1200" dirty="0" err="1" smtClean="0">
                          <a:solidFill>
                            <a:schemeClr val="tx1"/>
                          </a:solidFill>
                          <a:effectLst/>
                          <a:latin typeface="+mn-lt"/>
                          <a:ea typeface="+mn-ea"/>
                          <a:cs typeface="+mn-cs"/>
                        </a:rPr>
                        <a:t>Monisha</a:t>
                      </a:r>
                      <a:r>
                        <a:rPr lang="en-US" sz="800" kern="1200" baseline="0" dirty="0" smtClean="0">
                          <a:solidFill>
                            <a:schemeClr val="tx1"/>
                          </a:solidFill>
                          <a:effectLst/>
                          <a:latin typeface="+mn-lt"/>
                          <a:ea typeface="+mn-ea"/>
                          <a:cs typeface="+mn-cs"/>
                        </a:rPr>
                        <a:t> </a:t>
                      </a:r>
                      <a:r>
                        <a:rPr lang="en-US" sz="800" kern="1200" baseline="0" dirty="0" err="1" smtClean="0">
                          <a:solidFill>
                            <a:schemeClr val="tx1"/>
                          </a:solidFill>
                          <a:effectLst/>
                          <a:latin typeface="+mn-lt"/>
                          <a:ea typeface="+mn-ea"/>
                          <a:cs typeface="+mn-cs"/>
                        </a:rPr>
                        <a:t>Kapila</a:t>
                      </a:r>
                      <a:endParaRPr lang="en-US" sz="800" kern="1200" dirty="0" smtClean="0">
                        <a:solidFill>
                          <a:schemeClr val="tx1"/>
                        </a:solidFill>
                        <a:effectLst/>
                        <a:latin typeface="+mn-lt"/>
                        <a:ea typeface="+mn-ea"/>
                        <a:cs typeface="+mn-cs"/>
                      </a:endParaRPr>
                    </a:p>
                    <a:p>
                      <a:pPr marL="57150" indent="0" algn="r">
                        <a:spcBef>
                          <a:spcPts val="0"/>
                        </a:spcBef>
                      </a:pPr>
                      <a:r>
                        <a:rPr lang="en-US" sz="800" kern="1200" dirty="0" smtClean="0">
                          <a:solidFill>
                            <a:schemeClr val="tx1"/>
                          </a:solidFill>
                          <a:effectLst/>
                          <a:latin typeface="+mn-lt"/>
                          <a:ea typeface="+mn-ea"/>
                          <a:cs typeface="+mn-cs"/>
                        </a:rPr>
                        <a:t>Stanford Social Innovation Review</a:t>
                      </a:r>
                      <a:endParaRPr lang="en-US" sz="300" dirty="0" smtClean="0"/>
                    </a:p>
                  </a:txBody>
                  <a:tcPr marL="182880" marR="182880" marT="210312" marB="182880">
                    <a:lnL>
                      <a:noFill/>
                    </a:lnL>
                    <a:lnR>
                      <a:noFill/>
                    </a:lnR>
                    <a:lnT>
                      <a:noFill/>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8" name="Group 7"/>
          <p:cNvGrpSpPr/>
          <p:nvPr/>
        </p:nvGrpSpPr>
        <p:grpSpPr bwMode="gray">
          <a:xfrm>
            <a:off x="2428468" y="1230456"/>
            <a:ext cx="271672" cy="182636"/>
            <a:chOff x="7874126" y="2184908"/>
            <a:chExt cx="271672" cy="181522"/>
          </a:xfrm>
        </p:grpSpPr>
        <p:grpSp>
          <p:nvGrpSpPr>
            <p:cNvPr id="9" name="Group 8"/>
            <p:cNvGrpSpPr/>
            <p:nvPr/>
          </p:nvGrpSpPr>
          <p:grpSpPr bwMode="gray">
            <a:xfrm>
              <a:off x="7874126" y="2184908"/>
              <a:ext cx="271672" cy="181522"/>
              <a:chOff x="5569224" y="1247744"/>
              <a:chExt cx="271672" cy="181522"/>
            </a:xfrm>
          </p:grpSpPr>
          <p:sp>
            <p:nvSpPr>
              <p:cNvPr id="13" name="Rectangle 12"/>
              <p:cNvSpPr/>
              <p:nvPr/>
            </p:nvSpPr>
            <p:spPr bwMode="gray">
              <a:xfrm>
                <a:off x="5569224" y="1247744"/>
                <a:ext cx="271672" cy="181522"/>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14" name="Round Same Side Corner Rectangle 13"/>
              <p:cNvSpPr/>
              <p:nvPr/>
            </p:nvSpPr>
            <p:spPr bwMode="gray">
              <a:xfrm rot="10800000">
                <a:off x="5569224" y="1247744"/>
                <a:ext cx="213772" cy="181521"/>
              </a:xfrm>
              <a:prstGeom prst="round2SameRect">
                <a:avLst/>
              </a:prstGeom>
              <a:solidFill>
                <a:schemeClr val="accent3"/>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grpSp>
        <p:grpSp>
          <p:nvGrpSpPr>
            <p:cNvPr id="10" name="Group 9"/>
            <p:cNvGrpSpPr/>
            <p:nvPr/>
          </p:nvGrpSpPr>
          <p:grpSpPr bwMode="gray">
            <a:xfrm>
              <a:off x="7918169" y="2231033"/>
              <a:ext cx="128164" cy="109665"/>
              <a:chOff x="5631025" y="1193671"/>
              <a:chExt cx="166314" cy="142308"/>
            </a:xfrm>
          </p:grpSpPr>
          <p:sp>
            <p:nvSpPr>
              <p:cNvPr id="11" name="Freeform 10"/>
              <p:cNvSpPr>
                <a:spLocks/>
              </p:cNvSpPr>
              <p:nvPr/>
            </p:nvSpPr>
            <p:spPr bwMode="gray">
              <a:xfrm rot="10800000">
                <a:off x="5631025" y="1193671"/>
                <a:ext cx="76299" cy="142308"/>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a:solidFill>
                    <a:schemeClr val="bg1"/>
                  </a:solidFill>
                </a:endParaRPr>
              </a:p>
            </p:txBody>
          </p:sp>
          <p:sp>
            <p:nvSpPr>
              <p:cNvPr id="12" name="Freeform 11"/>
              <p:cNvSpPr>
                <a:spLocks/>
              </p:cNvSpPr>
              <p:nvPr/>
            </p:nvSpPr>
            <p:spPr bwMode="gray">
              <a:xfrm rot="10800000">
                <a:off x="5721040" y="1193671"/>
                <a:ext cx="76299" cy="142308"/>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grpSp>
      </p:grpSp>
      <p:sp>
        <p:nvSpPr>
          <p:cNvPr id="16" name="TextBox 15"/>
          <p:cNvSpPr txBox="1"/>
          <p:nvPr/>
        </p:nvSpPr>
        <p:spPr bwMode="gray">
          <a:xfrm>
            <a:off x="3245152" y="963792"/>
            <a:ext cx="2676778" cy="453970"/>
          </a:xfrm>
          <a:prstGeom prst="rect">
            <a:avLst/>
          </a:prstGeom>
          <a:noFill/>
        </p:spPr>
        <p:txBody>
          <a:bodyPr wrap="square" lIns="0" tIns="0" rIns="0" bIns="0" rtlCol="0">
            <a:spAutoFit/>
          </a:bodyPr>
          <a:lstStyle/>
          <a:p>
            <a:pPr>
              <a:spcBef>
                <a:spcPts val="300"/>
              </a:spcBef>
            </a:pPr>
            <a:r>
              <a:rPr lang="en-US" sz="900" b="1" dirty="0" smtClean="0">
                <a:solidFill>
                  <a:srgbClr val="525B63"/>
                </a:solidFill>
              </a:rPr>
              <a:t>Annual Budget </a:t>
            </a:r>
            <a:r>
              <a:rPr lang="en-US" sz="900" b="1" dirty="0">
                <a:solidFill>
                  <a:srgbClr val="525B63"/>
                </a:solidFill>
              </a:rPr>
              <a:t>A</a:t>
            </a:r>
            <a:r>
              <a:rPr lang="en-US" sz="900" b="1" dirty="0" smtClean="0">
                <a:solidFill>
                  <a:srgbClr val="525B63"/>
                </a:solidFill>
              </a:rPr>
              <a:t>llocated to Direct Hiring vs. Professional Development</a:t>
            </a:r>
          </a:p>
          <a:p>
            <a:pPr>
              <a:spcBef>
                <a:spcPts val="300"/>
              </a:spcBef>
            </a:pPr>
            <a:r>
              <a:rPr lang="en-US" sz="900" i="1" dirty="0" smtClean="0">
                <a:solidFill>
                  <a:srgbClr val="525B63"/>
                </a:solidFill>
              </a:rPr>
              <a:t>Per employee, in dollars</a:t>
            </a:r>
            <a:endParaRPr lang="en-US" sz="900" i="1" dirty="0">
              <a:solidFill>
                <a:srgbClr val="525B63"/>
              </a:solidFill>
            </a:endParaRPr>
          </a:p>
        </p:txBody>
      </p:sp>
      <p:graphicFrame>
        <p:nvGraphicFramePr>
          <p:cNvPr id="17" name="Chart 16"/>
          <p:cNvGraphicFramePr/>
          <p:nvPr>
            <p:extLst>
              <p:ext uri="{D42A27DB-BD31-4B8C-83A1-F6EECF244321}">
                <p14:modId xmlns:p14="http://schemas.microsoft.com/office/powerpoint/2010/main" val="1410811087"/>
              </p:ext>
            </p:extLst>
          </p:nvPr>
        </p:nvGraphicFramePr>
        <p:xfrm>
          <a:off x="3399129" y="1332033"/>
          <a:ext cx="2426797" cy="1657737"/>
        </p:xfrm>
        <a:graphic>
          <a:graphicData uri="http://schemas.openxmlformats.org/drawingml/2006/chart">
            <c:chart xmlns:c="http://schemas.openxmlformats.org/drawingml/2006/chart" xmlns:r="http://schemas.openxmlformats.org/officeDocument/2006/relationships" r:id="rId6"/>
          </a:graphicData>
        </a:graphic>
      </p:graphicFrame>
      <p:sp>
        <p:nvSpPr>
          <p:cNvPr id="18" name="TextBox 17"/>
          <p:cNvSpPr txBox="1"/>
          <p:nvPr/>
        </p:nvSpPr>
        <p:spPr bwMode="gray">
          <a:xfrm>
            <a:off x="3560405" y="1521538"/>
            <a:ext cx="864114" cy="123111"/>
          </a:xfrm>
          <a:prstGeom prst="rect">
            <a:avLst/>
          </a:prstGeom>
          <a:noFill/>
        </p:spPr>
        <p:txBody>
          <a:bodyPr wrap="square" lIns="0" tIns="0" rIns="0" bIns="0" rtlCol="0">
            <a:spAutoFit/>
          </a:bodyPr>
          <a:lstStyle/>
          <a:p>
            <a:pPr algn="ctr"/>
            <a:r>
              <a:rPr lang="en-US" sz="800" dirty="0" smtClean="0"/>
              <a:t>≈$15,000</a:t>
            </a:r>
            <a:r>
              <a:rPr lang="en-US" sz="800" baseline="30000" dirty="0" smtClean="0"/>
              <a:t>1</a:t>
            </a:r>
            <a:endParaRPr lang="en-US" sz="800" dirty="0" smtClean="0"/>
          </a:p>
        </p:txBody>
      </p:sp>
      <p:sp>
        <p:nvSpPr>
          <p:cNvPr id="19" name="TextBox 18"/>
          <p:cNvSpPr txBox="1"/>
          <p:nvPr/>
        </p:nvSpPr>
        <p:spPr bwMode="gray">
          <a:xfrm>
            <a:off x="4758853" y="2378820"/>
            <a:ext cx="864114" cy="123111"/>
          </a:xfrm>
          <a:prstGeom prst="rect">
            <a:avLst/>
          </a:prstGeom>
          <a:noFill/>
        </p:spPr>
        <p:txBody>
          <a:bodyPr wrap="square" lIns="0" tIns="0" rIns="0" bIns="0" rtlCol="0">
            <a:spAutoFit/>
          </a:bodyPr>
          <a:lstStyle/>
          <a:p>
            <a:pPr algn="ctr"/>
            <a:r>
              <a:rPr lang="en-US" sz="800" dirty="0" smtClean="0"/>
              <a:t>≈$1,200</a:t>
            </a:r>
            <a:r>
              <a:rPr lang="en-US" sz="800" baseline="30000" dirty="0" smtClean="0"/>
              <a:t>2</a:t>
            </a:r>
            <a:endParaRPr lang="en-US" sz="800" dirty="0" smtClean="0"/>
          </a:p>
        </p:txBody>
      </p:sp>
      <p:sp>
        <p:nvSpPr>
          <p:cNvPr id="20" name="Text Placeholder 19"/>
          <p:cNvSpPr>
            <a:spLocks noGrp="1"/>
          </p:cNvSpPr>
          <p:nvPr>
            <p:ph type="body" sz="quarter" idx="14"/>
          </p:nvPr>
        </p:nvSpPr>
        <p:spPr>
          <a:xfrm>
            <a:off x="250065" y="4206825"/>
            <a:ext cx="2004960" cy="333425"/>
          </a:xfrm>
        </p:spPr>
        <p:txBody>
          <a:bodyPr/>
          <a:lstStyle/>
          <a:p>
            <a:r>
              <a:rPr lang="en-US" dirty="0" smtClean="0"/>
              <a:t>Includes direct costs of hiring including staff time for interviewing, excludes opportunity and vacancy costs</a:t>
            </a:r>
          </a:p>
          <a:p>
            <a:r>
              <a:rPr lang="en-US" dirty="0" smtClean="0"/>
              <a:t>Estimated per person budget based on a 1% allocation of overall budget  for professional development. </a:t>
            </a:r>
            <a:endParaRPr lang="en-US" dirty="0"/>
          </a:p>
        </p:txBody>
      </p:sp>
      <p:sp>
        <p:nvSpPr>
          <p:cNvPr id="21" name="TextBox 20"/>
          <p:cNvSpPr txBox="1"/>
          <p:nvPr/>
        </p:nvSpPr>
        <p:spPr bwMode="gray">
          <a:xfrm>
            <a:off x="3245152" y="3066820"/>
            <a:ext cx="679739" cy="384721"/>
          </a:xfrm>
          <a:prstGeom prst="rect">
            <a:avLst/>
          </a:prstGeom>
          <a:noFill/>
        </p:spPr>
        <p:txBody>
          <a:bodyPr wrap="square" lIns="0" tIns="0" rIns="0" bIns="0" rtlCol="0">
            <a:spAutoFit/>
          </a:bodyPr>
          <a:lstStyle/>
          <a:p>
            <a:r>
              <a:rPr lang="en-US" sz="2500" dirty="0" smtClean="0">
                <a:solidFill>
                  <a:schemeClr val="accent6"/>
                </a:solidFill>
                <a:latin typeface="+mj-lt"/>
              </a:rPr>
              <a:t>25%</a:t>
            </a:r>
          </a:p>
        </p:txBody>
      </p:sp>
      <p:sp>
        <p:nvSpPr>
          <p:cNvPr id="22" name="Text Placeholder 31"/>
          <p:cNvSpPr txBox="1">
            <a:spLocks/>
          </p:cNvSpPr>
          <p:nvPr/>
        </p:nvSpPr>
        <p:spPr bwMode="gray">
          <a:xfrm>
            <a:off x="3245152" y="3447333"/>
            <a:ext cx="1179367" cy="492443"/>
          </a:xfrm>
          <a:prstGeom prst="rect">
            <a:avLst/>
          </a:prstGeom>
        </p:spPr>
        <p:txBody>
          <a:bodyPr wrap="square" lIns="0" tIns="0" rIns="0" bIns="0">
            <a:spAutoFit/>
          </a:bodyPr>
          <a:lstStyle>
            <a:lvl1pPr marL="1143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buNone/>
            </a:pPr>
            <a:r>
              <a:rPr lang="en-US" sz="800" dirty="0" smtClean="0"/>
              <a:t>Of surveyed nonprofit organizations do not allocate a budget     for training</a:t>
            </a:r>
            <a:endParaRPr lang="en-US" sz="800" dirty="0"/>
          </a:p>
        </p:txBody>
      </p:sp>
      <p:sp>
        <p:nvSpPr>
          <p:cNvPr id="23" name="TextBox 22"/>
          <p:cNvSpPr txBox="1"/>
          <p:nvPr/>
        </p:nvSpPr>
        <p:spPr bwMode="gray">
          <a:xfrm>
            <a:off x="4646559" y="3066820"/>
            <a:ext cx="679739" cy="384721"/>
          </a:xfrm>
          <a:prstGeom prst="rect">
            <a:avLst/>
          </a:prstGeom>
          <a:noFill/>
        </p:spPr>
        <p:txBody>
          <a:bodyPr wrap="square" lIns="0" tIns="0" rIns="0" bIns="0" rtlCol="0">
            <a:spAutoFit/>
          </a:bodyPr>
          <a:lstStyle/>
          <a:p>
            <a:r>
              <a:rPr lang="en-US" sz="2500" dirty="0" smtClean="0">
                <a:solidFill>
                  <a:schemeClr val="accent6"/>
                </a:solidFill>
                <a:latin typeface="+mj-lt"/>
              </a:rPr>
              <a:t>2x</a:t>
            </a:r>
          </a:p>
        </p:txBody>
      </p:sp>
      <p:sp>
        <p:nvSpPr>
          <p:cNvPr id="24" name="Text Placeholder 31"/>
          <p:cNvSpPr txBox="1">
            <a:spLocks/>
          </p:cNvSpPr>
          <p:nvPr/>
        </p:nvSpPr>
        <p:spPr bwMode="gray">
          <a:xfrm>
            <a:off x="4646559" y="3447333"/>
            <a:ext cx="1275371" cy="615553"/>
          </a:xfrm>
          <a:prstGeom prst="rect">
            <a:avLst/>
          </a:prstGeom>
        </p:spPr>
        <p:txBody>
          <a:bodyPr wrap="square" lIns="0" tIns="0" rIns="0" bIns="0">
            <a:spAutoFit/>
          </a:bodyPr>
          <a:lstStyle>
            <a:lvl1pPr marL="1143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buNone/>
            </a:pPr>
            <a:r>
              <a:rPr lang="en-US" sz="800" dirty="0" smtClean="0"/>
              <a:t>Amount that corporations spend on development as a percentage of budget compared to nonprofits </a:t>
            </a:r>
            <a:endParaRPr lang="en-US" sz="800" dirty="0"/>
          </a:p>
        </p:txBody>
      </p:sp>
    </p:spTree>
    <p:extLst>
      <p:ext uri="{BB962C8B-B14F-4D97-AF65-F5344CB8AC3E}">
        <p14:creationId xmlns:p14="http://schemas.microsoft.com/office/powerpoint/2010/main" val="15911688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62272" y="97401"/>
            <a:ext cx="3015184" cy="123111"/>
          </a:xfrm>
        </p:spPr>
        <p:txBody>
          <a:bodyPr/>
          <a:lstStyle/>
          <a:p>
            <a:endParaRPr lang="en-US" dirty="0"/>
          </a:p>
        </p:txBody>
      </p:sp>
      <p:sp>
        <p:nvSpPr>
          <p:cNvPr id="3" name="Text Placeholder 2"/>
          <p:cNvSpPr>
            <a:spLocks noGrp="1"/>
          </p:cNvSpPr>
          <p:nvPr>
            <p:ph type="body" sz="quarter" idx="11"/>
          </p:nvPr>
        </p:nvSpPr>
        <p:spPr/>
        <p:txBody>
          <a:bodyPr/>
          <a:lstStyle/>
          <a:p>
            <a:r>
              <a:rPr lang="en-US" dirty="0" smtClean="0"/>
              <a:t>Understanding Career Aspirations and Goals </a:t>
            </a:r>
            <a:endParaRPr lang="en-US" dirty="0"/>
          </a:p>
        </p:txBody>
      </p:sp>
      <p:sp>
        <p:nvSpPr>
          <p:cNvPr id="4" name="Text Placeholder 3"/>
          <p:cNvSpPr>
            <a:spLocks noGrp="1"/>
          </p:cNvSpPr>
          <p:nvPr>
            <p:ph type="body" sz="quarter" idx="12"/>
          </p:nvPr>
        </p:nvSpPr>
        <p:spPr/>
        <p:txBody>
          <a:bodyPr/>
          <a:lstStyle/>
          <a:p>
            <a:r>
              <a:rPr lang="en-US" dirty="0" smtClean="0"/>
              <a:t>Taking a Forward-Looking Approach</a:t>
            </a:r>
            <a:endParaRPr lang="en-US" dirty="0"/>
          </a:p>
        </p:txBody>
      </p:sp>
      <p:sp>
        <p:nvSpPr>
          <p:cNvPr id="5" name="Text Placeholder 4"/>
          <p:cNvSpPr>
            <a:spLocks noGrp="1"/>
          </p:cNvSpPr>
          <p:nvPr>
            <p:ph type="body" sz="quarter" idx="13"/>
          </p:nvPr>
        </p:nvSpPr>
        <p:spPr>
          <a:xfrm>
            <a:off x="4457699" y="4648201"/>
            <a:ext cx="1943101" cy="152400"/>
          </a:xfrm>
        </p:spPr>
        <p:txBody>
          <a:bodyPr/>
          <a:lstStyle/>
          <a:p>
            <a:r>
              <a:rPr lang="en-US" dirty="0" smtClean="0"/>
              <a:t>Source:; Advancement Forum interviews and analysis. </a:t>
            </a:r>
            <a:endParaRPr lang="en-US" dirty="0"/>
          </a:p>
        </p:txBody>
      </p:sp>
      <p:sp>
        <p:nvSpPr>
          <p:cNvPr id="6" name="Text Placeholder 5"/>
          <p:cNvSpPr>
            <a:spLocks noGrp="1"/>
          </p:cNvSpPr>
          <p:nvPr>
            <p:ph type="body" sz="quarter" idx="14"/>
          </p:nvPr>
        </p:nvSpPr>
        <p:spPr/>
        <p:txBody>
          <a:bodyPr/>
          <a:lstStyle/>
          <a:p>
            <a:endParaRPr lang="en-US" dirty="0"/>
          </a:p>
        </p:txBody>
      </p:sp>
      <p:sp>
        <p:nvSpPr>
          <p:cNvPr id="7" name="TextBox 6"/>
          <p:cNvSpPr txBox="1"/>
          <p:nvPr/>
        </p:nvSpPr>
        <p:spPr bwMode="gray">
          <a:xfrm>
            <a:off x="256850" y="958112"/>
            <a:ext cx="3454089" cy="153888"/>
          </a:xfrm>
          <a:prstGeom prst="rect">
            <a:avLst/>
          </a:prstGeom>
          <a:noFill/>
        </p:spPr>
        <p:txBody>
          <a:bodyPr wrap="square" lIns="0" tIns="0" rIns="0" bIns="0" rtlCol="0">
            <a:spAutoFit/>
          </a:bodyPr>
          <a:lstStyle/>
          <a:p>
            <a:pPr>
              <a:spcBef>
                <a:spcPts val="500"/>
              </a:spcBef>
            </a:pPr>
            <a:r>
              <a:rPr lang="en-US" sz="1000" b="1" dirty="0" smtClean="0"/>
              <a:t>Reviewing Performance vs. Reviewing Talent</a:t>
            </a:r>
            <a:endParaRPr lang="en-US" sz="1000" b="1" dirty="0"/>
          </a:p>
        </p:txBody>
      </p:sp>
      <p:sp>
        <p:nvSpPr>
          <p:cNvPr id="11" name="TextBox 10"/>
          <p:cNvSpPr txBox="1"/>
          <p:nvPr/>
        </p:nvSpPr>
        <p:spPr bwMode="gray">
          <a:xfrm>
            <a:off x="2283953" y="1355720"/>
            <a:ext cx="1661514" cy="1992853"/>
          </a:xfrm>
          <a:prstGeom prst="rect">
            <a:avLst/>
          </a:prstGeom>
          <a:noFill/>
        </p:spPr>
        <p:txBody>
          <a:bodyPr wrap="square" lIns="0" tIns="0" rIns="0" bIns="0" rtlCol="0">
            <a:spAutoFit/>
          </a:bodyPr>
          <a:lstStyle/>
          <a:p>
            <a:pPr>
              <a:spcBef>
                <a:spcPts val="300"/>
              </a:spcBef>
            </a:pPr>
            <a:r>
              <a:rPr lang="en-US" sz="900" b="1" dirty="0" smtClean="0"/>
              <a:t>Talent Review</a:t>
            </a:r>
          </a:p>
          <a:p>
            <a:pPr>
              <a:spcBef>
                <a:spcPts val="300"/>
              </a:spcBef>
            </a:pPr>
            <a:endParaRPr lang="en-US" sz="900" i="1" dirty="0"/>
          </a:p>
          <a:p>
            <a:pPr>
              <a:spcBef>
                <a:spcPts val="300"/>
              </a:spcBef>
            </a:pPr>
            <a:endParaRPr lang="en-US" sz="900" i="1" dirty="0" smtClean="0"/>
          </a:p>
          <a:p>
            <a:pPr marL="112713" indent="-112713">
              <a:spcBef>
                <a:spcPts val="300"/>
              </a:spcBef>
              <a:buFont typeface="Arial" panose="020B0604020202020204" pitchFamily="34" charset="0"/>
              <a:buChar char="•"/>
            </a:pPr>
            <a:r>
              <a:rPr lang="en-US" sz="900" dirty="0" smtClean="0"/>
              <a:t>Discuses career aspirations, current likes and strengths</a:t>
            </a:r>
          </a:p>
          <a:p>
            <a:pPr marL="112713" indent="-112713">
              <a:spcBef>
                <a:spcPts val="300"/>
              </a:spcBef>
              <a:buFont typeface="Arial" panose="020B0604020202020204" pitchFamily="34" charset="0"/>
              <a:buChar char="•"/>
            </a:pPr>
            <a:r>
              <a:rPr lang="en-US" sz="900" dirty="0" smtClean="0"/>
              <a:t>Creates an understanding of the past and the present to create a roadmap for the future</a:t>
            </a:r>
            <a:endParaRPr lang="en-US" sz="900" dirty="0"/>
          </a:p>
          <a:p>
            <a:pPr marL="112713" indent="-112713">
              <a:spcBef>
                <a:spcPts val="300"/>
              </a:spcBef>
              <a:buFont typeface="Arial" panose="020B0604020202020204" pitchFamily="34" charset="0"/>
              <a:buChar char="•"/>
            </a:pPr>
            <a:r>
              <a:rPr lang="en-US" sz="900" dirty="0" smtClean="0"/>
              <a:t>Conversations form the basis of a career development plan</a:t>
            </a:r>
            <a:endParaRPr lang="en-US" sz="900" dirty="0"/>
          </a:p>
        </p:txBody>
      </p:sp>
      <p:sp>
        <p:nvSpPr>
          <p:cNvPr id="14" name="TextBox 13"/>
          <p:cNvSpPr txBox="1"/>
          <p:nvPr/>
        </p:nvSpPr>
        <p:spPr bwMode="gray">
          <a:xfrm>
            <a:off x="427353" y="1355720"/>
            <a:ext cx="1482689" cy="1892826"/>
          </a:xfrm>
          <a:prstGeom prst="rect">
            <a:avLst/>
          </a:prstGeom>
          <a:noFill/>
        </p:spPr>
        <p:txBody>
          <a:bodyPr wrap="square" lIns="0" tIns="0" rIns="0" bIns="0" rtlCol="0">
            <a:spAutoFit/>
          </a:bodyPr>
          <a:lstStyle/>
          <a:p>
            <a:pPr>
              <a:spcBef>
                <a:spcPts val="300"/>
              </a:spcBef>
            </a:pPr>
            <a:r>
              <a:rPr lang="en-US" sz="900" b="1" dirty="0"/>
              <a:t>Performance </a:t>
            </a:r>
            <a:r>
              <a:rPr lang="en-US" sz="900" b="1" dirty="0" smtClean="0"/>
              <a:t>Review</a:t>
            </a:r>
          </a:p>
          <a:p>
            <a:pPr>
              <a:spcBef>
                <a:spcPts val="300"/>
              </a:spcBef>
            </a:pPr>
            <a:endParaRPr lang="en-US" sz="900" b="1" dirty="0" smtClean="0"/>
          </a:p>
          <a:p>
            <a:pPr>
              <a:spcBef>
                <a:spcPts val="300"/>
              </a:spcBef>
            </a:pPr>
            <a:endParaRPr lang="en-US" sz="900" b="1" dirty="0"/>
          </a:p>
          <a:p>
            <a:pPr marL="118872" indent="-118872">
              <a:spcBef>
                <a:spcPts val="300"/>
              </a:spcBef>
              <a:buFont typeface="Arial" pitchFamily="34" charset="0"/>
              <a:buChar char="•"/>
            </a:pPr>
            <a:r>
              <a:rPr lang="en-US" sz="900" dirty="0" smtClean="0"/>
              <a:t>Evaluates ability to meet goals in the previous year</a:t>
            </a:r>
          </a:p>
          <a:p>
            <a:pPr marL="118872" indent="-118872">
              <a:spcBef>
                <a:spcPts val="300"/>
              </a:spcBef>
              <a:buFont typeface="Arial" pitchFamily="34" charset="0"/>
              <a:buChar char="•"/>
            </a:pPr>
            <a:r>
              <a:rPr lang="en-US" sz="900" dirty="0" smtClean="0"/>
              <a:t>Discusses achievements</a:t>
            </a:r>
          </a:p>
          <a:p>
            <a:pPr marL="118872" indent="-118872">
              <a:spcBef>
                <a:spcPts val="300"/>
              </a:spcBef>
              <a:buFont typeface="Arial" pitchFamily="34" charset="0"/>
              <a:buChar char="•"/>
            </a:pPr>
            <a:r>
              <a:rPr lang="en-US" sz="900" dirty="0" smtClean="0"/>
              <a:t>Points out areas for growth based on past performance</a:t>
            </a:r>
          </a:p>
          <a:p>
            <a:pPr marL="118872" indent="-118872">
              <a:spcBef>
                <a:spcPts val="300"/>
              </a:spcBef>
              <a:buFont typeface="Arial" pitchFamily="34" charset="0"/>
              <a:buChar char="•"/>
            </a:pPr>
            <a:endParaRPr lang="en-US" sz="900" dirty="0"/>
          </a:p>
        </p:txBody>
      </p:sp>
      <p:graphicFrame>
        <p:nvGraphicFramePr>
          <p:cNvPr id="34" name="Table 33"/>
          <p:cNvGraphicFramePr>
            <a:graphicFrameLocks noGrp="1"/>
          </p:cNvGraphicFramePr>
          <p:nvPr>
            <p:extLst>
              <p:ext uri="{D42A27DB-BD31-4B8C-83A1-F6EECF244321}">
                <p14:modId xmlns:p14="http://schemas.microsoft.com/office/powerpoint/2010/main" val="3248608481"/>
              </p:ext>
            </p:extLst>
          </p:nvPr>
        </p:nvGraphicFramePr>
        <p:xfrm>
          <a:off x="4099560" y="958112"/>
          <a:ext cx="2034540" cy="3486912"/>
        </p:xfrm>
        <a:graphic>
          <a:graphicData uri="http://schemas.openxmlformats.org/drawingml/2006/table">
            <a:tbl>
              <a:tblPr firstRow="1" bandRow="1">
                <a:tableStyleId>{2D5ABB26-0587-4C30-8999-92F81FD0307C}</a:tableStyleId>
              </a:tblPr>
              <a:tblGrid>
                <a:gridCol w="2034540"/>
              </a:tblGrid>
              <a:tr h="3466372">
                <a:tc>
                  <a:txBody>
                    <a:bodyPr/>
                    <a:lstStyle/>
                    <a:p>
                      <a:pPr marL="0" indent="0">
                        <a:buNone/>
                      </a:pPr>
                      <a:r>
                        <a:rPr lang="en-US" sz="900" dirty="0" smtClean="0"/>
                        <a:t>“Ownership of professional development between</a:t>
                      </a:r>
                      <a:r>
                        <a:rPr lang="en-US" sz="900" baseline="0" dirty="0" smtClean="0"/>
                        <a:t> </a:t>
                      </a:r>
                      <a:r>
                        <a:rPr lang="en-US" sz="900" dirty="0" smtClean="0"/>
                        <a:t>fundraisers and managers should be 50/50. </a:t>
                      </a:r>
                    </a:p>
                    <a:p>
                      <a:pPr marL="0" indent="0">
                        <a:buNone/>
                      </a:pPr>
                      <a:endParaRPr lang="en-US" sz="900" dirty="0" smtClean="0"/>
                    </a:p>
                    <a:p>
                      <a:pPr marL="0" indent="0">
                        <a:buNone/>
                      </a:pPr>
                      <a:r>
                        <a:rPr lang="en-US" sz="900" dirty="0" smtClean="0"/>
                        <a:t>It can’t simply be top down. Employees have to take a stake in this. They need to ask for professional development. </a:t>
                      </a:r>
                    </a:p>
                    <a:p>
                      <a:pPr marL="0" indent="0">
                        <a:buNone/>
                      </a:pPr>
                      <a:endParaRPr lang="en-US" sz="900" dirty="0" smtClean="0"/>
                    </a:p>
                    <a:p>
                      <a:pPr marL="0" indent="0">
                        <a:buNone/>
                      </a:pPr>
                      <a:r>
                        <a:rPr lang="en-US" sz="900" dirty="0" smtClean="0"/>
                        <a:t>At the same time, managers and organization have to ask about employee interests and offer opportunities that align individual and institutional goals.”</a:t>
                      </a:r>
                      <a:endParaRPr lang="en-US" sz="900" i="1" dirty="0" smtClean="0">
                        <a:solidFill>
                          <a:schemeClr val="accent3"/>
                        </a:solidFill>
                      </a:endParaRPr>
                    </a:p>
                    <a:p>
                      <a:endParaRPr lang="en-US" sz="900" strike="noStrike" kern="1200" dirty="0" smtClean="0">
                        <a:solidFill>
                          <a:schemeClr val="tx1"/>
                        </a:solidFill>
                        <a:effectLst/>
                        <a:latin typeface="+mn-lt"/>
                        <a:ea typeface="+mn-ea"/>
                        <a:cs typeface="+mn-cs"/>
                      </a:endParaRPr>
                    </a:p>
                    <a:p>
                      <a:pPr algn="r"/>
                      <a:r>
                        <a:rPr lang="en-US" sz="800" i="1" dirty="0" smtClean="0">
                          <a:solidFill>
                            <a:schemeClr val="accent3"/>
                          </a:solidFill>
                        </a:rPr>
                        <a:t>Jon Derek </a:t>
                      </a:r>
                      <a:r>
                        <a:rPr lang="en-US" sz="800" i="1" dirty="0" err="1" smtClean="0">
                          <a:solidFill>
                            <a:schemeClr val="accent3"/>
                          </a:solidFill>
                        </a:rPr>
                        <a:t>Croteau</a:t>
                      </a:r>
                      <a:r>
                        <a:rPr lang="en-US" sz="800" i="1" dirty="0" smtClean="0">
                          <a:solidFill>
                            <a:schemeClr val="accent3"/>
                          </a:solidFill>
                        </a:rPr>
                        <a:t>, </a:t>
                      </a:r>
                      <a:r>
                        <a:rPr lang="en-US" sz="800" i="1" dirty="0" err="1" smtClean="0">
                          <a:solidFill>
                            <a:schemeClr val="accent3"/>
                          </a:solidFill>
                        </a:rPr>
                        <a:t>Ed.D</a:t>
                      </a:r>
                      <a:r>
                        <a:rPr lang="en-US" sz="800" i="1" dirty="0" smtClean="0">
                          <a:solidFill>
                            <a:schemeClr val="accent3"/>
                          </a:solidFill>
                        </a:rPr>
                        <a:t>.</a:t>
                      </a:r>
                      <a:br>
                        <a:rPr lang="en-US" sz="800" i="1" dirty="0" smtClean="0">
                          <a:solidFill>
                            <a:schemeClr val="accent3"/>
                          </a:solidFill>
                        </a:rPr>
                      </a:br>
                      <a:r>
                        <a:rPr lang="en-US" sz="800" i="1" dirty="0" smtClean="0">
                          <a:solidFill>
                            <a:schemeClr val="accent3"/>
                          </a:solidFill>
                        </a:rPr>
                        <a:t>Executive Director, Alumni Relations and Development</a:t>
                      </a:r>
                      <a:br>
                        <a:rPr lang="en-US" sz="800" i="1" dirty="0" smtClean="0">
                          <a:solidFill>
                            <a:schemeClr val="accent3"/>
                          </a:solidFill>
                        </a:rPr>
                      </a:br>
                      <a:r>
                        <a:rPr lang="en-US" sz="800" i="1" dirty="0" smtClean="0">
                          <a:solidFill>
                            <a:schemeClr val="accent3"/>
                          </a:solidFill>
                        </a:rPr>
                        <a:t>Northwestern University</a:t>
                      </a:r>
                      <a:endParaRPr lang="en-US" sz="800" dirty="0"/>
                    </a:p>
                  </a:txBody>
                  <a:tcPr marL="182880" marR="182880" marT="210312" marB="182880">
                    <a:lnL>
                      <a:noFill/>
                    </a:lnL>
                    <a:lnR>
                      <a:noFill/>
                    </a:lnR>
                    <a:lnT>
                      <a:noFill/>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35" name="Group 34"/>
          <p:cNvGrpSpPr/>
          <p:nvPr/>
        </p:nvGrpSpPr>
        <p:grpSpPr bwMode="gray">
          <a:xfrm>
            <a:off x="5862428" y="958112"/>
            <a:ext cx="271672" cy="189923"/>
            <a:chOff x="7874126" y="2184908"/>
            <a:chExt cx="271672" cy="181522"/>
          </a:xfrm>
        </p:grpSpPr>
        <p:grpSp>
          <p:nvGrpSpPr>
            <p:cNvPr id="36" name="Group 35"/>
            <p:cNvGrpSpPr/>
            <p:nvPr/>
          </p:nvGrpSpPr>
          <p:grpSpPr bwMode="gray">
            <a:xfrm>
              <a:off x="7874126" y="2184908"/>
              <a:ext cx="271672" cy="181522"/>
              <a:chOff x="5569224" y="1247744"/>
              <a:chExt cx="271672" cy="181522"/>
            </a:xfrm>
          </p:grpSpPr>
          <p:sp>
            <p:nvSpPr>
              <p:cNvPr id="40" name="Rectangle 39"/>
              <p:cNvSpPr/>
              <p:nvPr/>
            </p:nvSpPr>
            <p:spPr bwMode="gray">
              <a:xfrm>
                <a:off x="5569224" y="1247744"/>
                <a:ext cx="271672" cy="181522"/>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41" name="Round Same Side Corner Rectangle 40"/>
              <p:cNvSpPr/>
              <p:nvPr/>
            </p:nvSpPr>
            <p:spPr bwMode="gray">
              <a:xfrm rot="10800000">
                <a:off x="5569224" y="1247744"/>
                <a:ext cx="213772" cy="181521"/>
              </a:xfrm>
              <a:prstGeom prst="round2SameRect">
                <a:avLst/>
              </a:prstGeom>
              <a:solidFill>
                <a:schemeClr val="accent3"/>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grpSp>
        <p:grpSp>
          <p:nvGrpSpPr>
            <p:cNvPr id="37" name="Group 36"/>
            <p:cNvGrpSpPr/>
            <p:nvPr/>
          </p:nvGrpSpPr>
          <p:grpSpPr bwMode="gray">
            <a:xfrm>
              <a:off x="7918169" y="2231033"/>
              <a:ext cx="128164" cy="109665"/>
              <a:chOff x="5631025" y="1193671"/>
              <a:chExt cx="166314" cy="142308"/>
            </a:xfrm>
          </p:grpSpPr>
          <p:sp>
            <p:nvSpPr>
              <p:cNvPr id="38" name="Freeform 37"/>
              <p:cNvSpPr>
                <a:spLocks/>
              </p:cNvSpPr>
              <p:nvPr/>
            </p:nvSpPr>
            <p:spPr bwMode="gray">
              <a:xfrm rot="10800000">
                <a:off x="5631025" y="1193671"/>
                <a:ext cx="76299" cy="142308"/>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a:solidFill>
                    <a:schemeClr val="bg1"/>
                  </a:solidFill>
                </a:endParaRPr>
              </a:p>
            </p:txBody>
          </p:sp>
          <p:sp>
            <p:nvSpPr>
              <p:cNvPr id="39" name="Freeform 38"/>
              <p:cNvSpPr>
                <a:spLocks/>
              </p:cNvSpPr>
              <p:nvPr/>
            </p:nvSpPr>
            <p:spPr bwMode="gray">
              <a:xfrm rot="10800000">
                <a:off x="5721040" y="1193671"/>
                <a:ext cx="76299" cy="142308"/>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grpSp>
      </p:grpSp>
      <p:sp>
        <p:nvSpPr>
          <p:cNvPr id="42" name="Right Arrow 41"/>
          <p:cNvSpPr/>
          <p:nvPr/>
        </p:nvSpPr>
        <p:spPr bwMode="gray">
          <a:xfrm>
            <a:off x="2283953" y="1522379"/>
            <a:ext cx="1499507" cy="377851"/>
          </a:xfrm>
          <a:prstGeom prst="right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1000" dirty="0" smtClean="0">
              <a:solidFill>
                <a:schemeClr val="bg2"/>
              </a:solidFill>
            </a:endParaRPr>
          </a:p>
        </p:txBody>
      </p:sp>
      <p:sp>
        <p:nvSpPr>
          <p:cNvPr id="44" name="Right Arrow 43"/>
          <p:cNvSpPr/>
          <p:nvPr/>
        </p:nvSpPr>
        <p:spPr bwMode="gray">
          <a:xfrm flipH="1">
            <a:off x="266700" y="1522379"/>
            <a:ext cx="1499507" cy="377851"/>
          </a:xfrm>
          <a:prstGeom prst="right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1000" dirty="0" smtClean="0">
              <a:solidFill>
                <a:schemeClr val="bg2"/>
              </a:solidFill>
            </a:endParaRPr>
          </a:p>
        </p:txBody>
      </p:sp>
      <p:sp>
        <p:nvSpPr>
          <p:cNvPr id="45" name="TextBox 44"/>
          <p:cNvSpPr txBox="1"/>
          <p:nvPr/>
        </p:nvSpPr>
        <p:spPr bwMode="gray">
          <a:xfrm>
            <a:off x="478815" y="1649749"/>
            <a:ext cx="1075276" cy="123111"/>
          </a:xfrm>
          <a:prstGeom prst="rect">
            <a:avLst/>
          </a:prstGeom>
          <a:noFill/>
        </p:spPr>
        <p:txBody>
          <a:bodyPr wrap="square" lIns="0" tIns="0" rIns="0" bIns="0" rtlCol="0">
            <a:spAutoFit/>
          </a:bodyPr>
          <a:lstStyle/>
          <a:p>
            <a:pPr algn="ctr"/>
            <a:r>
              <a:rPr lang="en-US" sz="800" i="1" dirty="0" smtClean="0"/>
              <a:t>Retrospective</a:t>
            </a:r>
          </a:p>
        </p:txBody>
      </p:sp>
      <p:sp>
        <p:nvSpPr>
          <p:cNvPr id="46" name="TextBox 45"/>
          <p:cNvSpPr txBox="1"/>
          <p:nvPr/>
        </p:nvSpPr>
        <p:spPr bwMode="gray">
          <a:xfrm>
            <a:off x="2496068" y="1649749"/>
            <a:ext cx="1075276" cy="123111"/>
          </a:xfrm>
          <a:prstGeom prst="rect">
            <a:avLst/>
          </a:prstGeom>
          <a:noFill/>
        </p:spPr>
        <p:txBody>
          <a:bodyPr wrap="square" lIns="0" tIns="0" rIns="0" bIns="0" rtlCol="0">
            <a:spAutoFit/>
          </a:bodyPr>
          <a:lstStyle/>
          <a:p>
            <a:pPr algn="ctr"/>
            <a:r>
              <a:rPr lang="en-US" sz="800" i="1" dirty="0" smtClean="0"/>
              <a:t>Prospective</a:t>
            </a:r>
          </a:p>
        </p:txBody>
      </p:sp>
      <p:grpSp>
        <p:nvGrpSpPr>
          <p:cNvPr id="10" name="Group 9"/>
          <p:cNvGrpSpPr/>
          <p:nvPr/>
        </p:nvGrpSpPr>
        <p:grpSpPr>
          <a:xfrm>
            <a:off x="266700" y="3495910"/>
            <a:ext cx="3444239" cy="1055191"/>
            <a:chOff x="266700" y="3495910"/>
            <a:chExt cx="3444239" cy="1055191"/>
          </a:xfrm>
        </p:grpSpPr>
        <p:grpSp>
          <p:nvGrpSpPr>
            <p:cNvPr id="9" name="Group 8"/>
            <p:cNvGrpSpPr/>
            <p:nvPr/>
          </p:nvGrpSpPr>
          <p:grpSpPr>
            <a:xfrm>
              <a:off x="324153" y="3495910"/>
              <a:ext cx="3386786" cy="1055191"/>
              <a:chOff x="540503" y="3614448"/>
              <a:chExt cx="2739079" cy="1055191"/>
            </a:xfrm>
          </p:grpSpPr>
          <p:sp>
            <p:nvSpPr>
              <p:cNvPr id="47" name="TextBox 46"/>
              <p:cNvSpPr txBox="1"/>
              <p:nvPr/>
            </p:nvSpPr>
            <p:spPr bwMode="gray">
              <a:xfrm>
                <a:off x="540503" y="3614448"/>
                <a:ext cx="2739079" cy="1044382"/>
              </a:xfrm>
              <a:prstGeom prst="rect">
                <a:avLst/>
              </a:prstGeom>
              <a:solidFill>
                <a:schemeClr val="accent5"/>
              </a:solidFill>
              <a:ln w="12700">
                <a:noFill/>
                <a:miter lim="800000"/>
              </a:ln>
            </p:spPr>
            <p:txBody>
              <a:bodyPr wrap="square" lIns="137160" tIns="91440" rIns="137160" bIns="0" rtlCol="0">
                <a:noAutofit/>
              </a:bodyPr>
              <a:lstStyle/>
              <a:p>
                <a:pPr>
                  <a:spcBef>
                    <a:spcPts val="500"/>
                  </a:spcBef>
                </a:pPr>
                <a:r>
                  <a:rPr lang="en-US" sz="900" b="1" dirty="0" smtClean="0">
                    <a:solidFill>
                      <a:schemeClr val="bg1"/>
                    </a:solidFill>
                  </a:rPr>
                  <a:t>Timing and Logistics</a:t>
                </a:r>
                <a:endParaRPr lang="en-US" sz="900" b="1" dirty="0">
                  <a:solidFill>
                    <a:schemeClr val="bg1"/>
                  </a:solidFill>
                </a:endParaRPr>
              </a:p>
            </p:txBody>
          </p:sp>
          <p:sp>
            <p:nvSpPr>
              <p:cNvPr id="48" name="Text Placeholder 1"/>
              <p:cNvSpPr txBox="1">
                <a:spLocks/>
              </p:cNvSpPr>
              <p:nvPr/>
            </p:nvSpPr>
            <p:spPr bwMode="gray">
              <a:xfrm>
                <a:off x="540503" y="3959188"/>
                <a:ext cx="2511845" cy="710451"/>
              </a:xfrm>
              <a:prstGeom prst="rect">
                <a:avLst/>
              </a:prstGeom>
            </p:spPr>
            <p:txBody>
              <a:bodyPr vert="horz" wrap="square" lIns="137160" tIns="91440" rIns="137160" bIns="13716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r>
                  <a:rPr lang="en-US" dirty="0" smtClean="0">
                    <a:solidFill>
                      <a:schemeClr val="bg1"/>
                    </a:solidFill>
                  </a:rPr>
                  <a:t>Conducted annually</a:t>
                </a:r>
              </a:p>
              <a:p>
                <a:r>
                  <a:rPr lang="en-US" dirty="0" smtClean="0">
                    <a:solidFill>
                      <a:schemeClr val="bg1"/>
                    </a:solidFill>
                  </a:rPr>
                  <a:t>Managers responsible for completing talent review with provided form</a:t>
                </a:r>
                <a:endParaRPr lang="en-US" dirty="0">
                  <a:solidFill>
                    <a:schemeClr val="bg1"/>
                  </a:solidFill>
                </a:endParaRPr>
              </a:p>
            </p:txBody>
          </p:sp>
          <p:cxnSp>
            <p:nvCxnSpPr>
              <p:cNvPr id="50" name="Straight Connector 49"/>
              <p:cNvCxnSpPr/>
              <p:nvPr/>
            </p:nvCxnSpPr>
            <p:spPr bwMode="gray">
              <a:xfrm>
                <a:off x="670491" y="3897544"/>
                <a:ext cx="2601471"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
          <p:nvSpPr>
            <p:cNvPr id="31" name="Isosceles Triangle 30"/>
            <p:cNvSpPr/>
            <p:nvPr/>
          </p:nvSpPr>
          <p:spPr bwMode="gray">
            <a:xfrm rot="5400000">
              <a:off x="255984" y="3594736"/>
              <a:ext cx="155384" cy="133951"/>
            </a:xfrm>
            <a:prstGeom prst="triangle">
              <a:avLst/>
            </a:prstGeom>
            <a:solidFill>
              <a:schemeClr val="tx2"/>
            </a:solidFill>
            <a:ln w="1905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grpSp>
      <p:sp>
        <p:nvSpPr>
          <p:cNvPr id="30" name="Line Callout 1 29"/>
          <p:cNvSpPr/>
          <p:nvPr/>
        </p:nvSpPr>
        <p:spPr bwMode="gray">
          <a:xfrm>
            <a:off x="2017546" y="3392974"/>
            <a:ext cx="2129094" cy="692859"/>
          </a:xfrm>
          <a:prstGeom prst="borderCallout1">
            <a:avLst>
              <a:gd name="adj1" fmla="val 91125"/>
              <a:gd name="adj2" fmla="val 97222"/>
              <a:gd name="adj3" fmla="val 92489"/>
              <a:gd name="adj4" fmla="val 96566"/>
            </a:avLst>
          </a:prstGeom>
          <a:solidFill>
            <a:schemeClr val="tx2"/>
          </a:solidFill>
          <a:ln w="12700" cap="flat" cmpd="sng" algn="ctr">
            <a:solidFill>
              <a:srgbClr val="00B0F0"/>
            </a:solidFill>
            <a:prstDash val="solid"/>
            <a:round/>
            <a:headEnd type="none" w="med" len="med"/>
            <a:tailEnd type="oval" w="sm" len="sm"/>
          </a:ln>
          <a:effectLst/>
        </p:spPr>
        <p:txBody>
          <a:bodyPr vert="horz" wrap="square" lIns="91440" tIns="45720" rIns="91440" bIns="45720" numCol="1" rtlCol="0" anchor="t" anchorCtr="0" compatLnSpc="1">
            <a:prstTxWarp prst="textNoShape">
              <a:avLst/>
            </a:prstTxWarp>
          </a:bodyPr>
          <a:lstStyle/>
          <a:p>
            <a:r>
              <a:rPr lang="en-US" sz="900" b="1" dirty="0" smtClean="0">
                <a:solidFill>
                  <a:schemeClr val="bg1"/>
                </a:solidFill>
              </a:rPr>
              <a:t>Add institution-specific information</a:t>
            </a:r>
            <a:r>
              <a:rPr lang="en-US" sz="900" b="1" dirty="0">
                <a:solidFill>
                  <a:schemeClr val="bg1"/>
                </a:solidFill>
              </a:rPr>
              <a:t> </a:t>
            </a:r>
            <a:r>
              <a:rPr lang="en-US" sz="900" b="1" dirty="0" smtClean="0">
                <a:solidFill>
                  <a:schemeClr val="bg1"/>
                </a:solidFill>
              </a:rPr>
              <a:t>about the talent review timeline at your institution in the blue box</a:t>
            </a:r>
          </a:p>
        </p:txBody>
      </p:sp>
    </p:spTree>
    <p:extLst>
      <p:ext uri="{BB962C8B-B14F-4D97-AF65-F5344CB8AC3E}">
        <p14:creationId xmlns:p14="http://schemas.microsoft.com/office/powerpoint/2010/main" val="20152924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62271" y="97401"/>
            <a:ext cx="3162717" cy="123111"/>
          </a:xfrm>
        </p:spPr>
        <p:txBody>
          <a:bodyPr/>
          <a:lstStyle/>
          <a:p>
            <a:r>
              <a:rPr lang="en-US" dirty="0" smtClean="0"/>
              <a:t>Professional Development Conversation Guide </a:t>
            </a:r>
            <a:endParaRPr lang="en-US" dirty="0"/>
          </a:p>
        </p:txBody>
      </p:sp>
      <p:sp>
        <p:nvSpPr>
          <p:cNvPr id="3" name="Text Placeholder 2"/>
          <p:cNvSpPr>
            <a:spLocks noGrp="1"/>
          </p:cNvSpPr>
          <p:nvPr>
            <p:ph type="body" sz="quarter" idx="11"/>
          </p:nvPr>
        </p:nvSpPr>
        <p:spPr/>
        <p:txBody>
          <a:bodyPr/>
          <a:lstStyle/>
          <a:p>
            <a:r>
              <a:rPr lang="en-US" dirty="0" smtClean="0"/>
              <a:t>Helping Managers and Employees, One Conversation at a Time</a:t>
            </a:r>
            <a:endParaRPr lang="en-US" dirty="0"/>
          </a:p>
        </p:txBody>
      </p:sp>
      <p:sp>
        <p:nvSpPr>
          <p:cNvPr id="4" name="Text Placeholder 3"/>
          <p:cNvSpPr>
            <a:spLocks noGrp="1"/>
          </p:cNvSpPr>
          <p:nvPr>
            <p:ph type="body" sz="quarter" idx="12"/>
          </p:nvPr>
        </p:nvSpPr>
        <p:spPr>
          <a:xfrm>
            <a:off x="266700" y="309824"/>
            <a:ext cx="5472363" cy="256480"/>
          </a:xfrm>
        </p:spPr>
        <p:txBody>
          <a:bodyPr/>
          <a:lstStyle/>
          <a:p>
            <a:r>
              <a:rPr lang="en-US" dirty="0" smtClean="0"/>
              <a:t>Introducing a Tool of the Trade</a:t>
            </a:r>
            <a:endParaRPr lang="en-US" dirty="0"/>
          </a:p>
        </p:txBody>
      </p:sp>
      <p:sp>
        <p:nvSpPr>
          <p:cNvPr id="5" name="Text Placeholder 4"/>
          <p:cNvSpPr>
            <a:spLocks noGrp="1"/>
          </p:cNvSpPr>
          <p:nvPr>
            <p:ph type="body" sz="quarter" idx="13"/>
          </p:nvPr>
        </p:nvSpPr>
        <p:spPr>
          <a:xfrm>
            <a:off x="4975859" y="4677489"/>
            <a:ext cx="1363981" cy="123111"/>
          </a:xfrm>
        </p:spPr>
        <p:txBody>
          <a:bodyPr/>
          <a:lstStyle/>
          <a:p>
            <a:r>
              <a:rPr lang="en-US" dirty="0"/>
              <a:t>Source: </a:t>
            </a:r>
            <a:r>
              <a:rPr lang="en-US" dirty="0" smtClean="0"/>
              <a:t>EAB </a:t>
            </a:r>
            <a:r>
              <a:rPr lang="en-US" dirty="0"/>
              <a:t>interviews and analysis. </a:t>
            </a:r>
          </a:p>
        </p:txBody>
      </p:sp>
      <p:grpSp>
        <p:nvGrpSpPr>
          <p:cNvPr id="7" name="Group 6"/>
          <p:cNvGrpSpPr/>
          <p:nvPr/>
        </p:nvGrpSpPr>
        <p:grpSpPr bwMode="gray">
          <a:xfrm>
            <a:off x="404632" y="1202829"/>
            <a:ext cx="2521837" cy="3350787"/>
            <a:chOff x="4028716" y="877627"/>
            <a:chExt cx="929458" cy="1308258"/>
          </a:xfrm>
        </p:grpSpPr>
        <p:sp>
          <p:nvSpPr>
            <p:cNvPr id="11" name="Folded Corner 10"/>
            <p:cNvSpPr/>
            <p:nvPr/>
          </p:nvSpPr>
          <p:spPr bwMode="gray">
            <a:xfrm>
              <a:off x="4028716" y="877627"/>
              <a:ext cx="929458" cy="1252463"/>
            </a:xfrm>
            <a:prstGeom prst="foldedCorner">
              <a:avLst/>
            </a:prstGeom>
            <a:solidFill>
              <a:schemeClr val="accent2">
                <a:lumMod val="20000"/>
                <a:lumOff val="80000"/>
              </a:schemeClr>
            </a:solidFill>
            <a:ln w="9525" cap="flat" cmpd="sng" algn="ctr">
              <a:solidFill>
                <a:schemeClr val="tx1"/>
              </a:solidFill>
              <a:prstDash val="solid"/>
              <a:miter lim="800000"/>
              <a:headEnd type="none" w="med" len="med"/>
              <a:tailEnd type="none" w="med" len="med"/>
            </a:ln>
            <a:effectLst/>
          </p:spPr>
          <p:txBody>
            <a:bodyPr vert="horz" wrap="square" lIns="45720" tIns="45720" rIns="45720" bIns="45720" numCol="1" rtlCol="0" anchor="t" anchorCtr="0" compatLnSpc="1">
              <a:prstTxWarp prst="textNoShape">
                <a:avLst/>
              </a:prstTxWarp>
              <a:noAutofit/>
            </a:bodyPr>
            <a:lstStyle/>
            <a:p>
              <a:pPr algn="l" defTabSz="1463675"/>
              <a:endParaRPr lang="en-US" sz="1000" dirty="0" smtClean="0">
                <a:solidFill>
                  <a:schemeClr val="bg2"/>
                </a:solidFill>
              </a:endParaRPr>
            </a:p>
          </p:txBody>
        </p:sp>
        <p:sp>
          <p:nvSpPr>
            <p:cNvPr id="9" name="TextBox 8"/>
            <p:cNvSpPr txBox="1"/>
            <p:nvPr/>
          </p:nvSpPr>
          <p:spPr bwMode="gray">
            <a:xfrm>
              <a:off x="4068963" y="1014265"/>
              <a:ext cx="856799" cy="1171620"/>
            </a:xfrm>
            <a:prstGeom prst="rect">
              <a:avLst/>
            </a:prstGeom>
            <a:noFill/>
            <a:ln>
              <a:noFill/>
            </a:ln>
          </p:spPr>
          <p:txBody>
            <a:bodyPr wrap="square" lIns="0" tIns="0" rIns="0" bIns="0" rtlCol="0">
              <a:spAutoFit/>
            </a:bodyPr>
            <a:lstStyle/>
            <a:p>
              <a:pPr algn="ctr"/>
              <a:r>
                <a:rPr lang="en-US" sz="800" b="1" i="1" dirty="0" smtClean="0">
                  <a:cs typeface="Verdana" panose="020B0604030504040204" pitchFamily="34" charset="0"/>
                </a:rPr>
                <a:t>Talent Review &amp; Career Development</a:t>
              </a:r>
            </a:p>
            <a:p>
              <a:pPr algn="ctr"/>
              <a:endParaRPr lang="en-US" sz="800" b="1" dirty="0">
                <a:cs typeface="Verdana" panose="020B0604030504040204" pitchFamily="34" charset="0"/>
              </a:endParaRPr>
            </a:p>
            <a:p>
              <a:r>
                <a:rPr lang="en-US" sz="900" dirty="0" smtClean="0">
                  <a:cs typeface="Verdana" panose="020B0604030504040204" pitchFamily="34" charset="0"/>
                </a:rPr>
                <a:t>Professional Background/Current  Career Progression:</a:t>
              </a:r>
            </a:p>
            <a:p>
              <a:endParaRPr lang="en-US" sz="800" dirty="0" smtClean="0">
                <a:cs typeface="Verdana" panose="020B0604030504040204" pitchFamily="34" charset="0"/>
              </a:endParaRPr>
            </a:p>
            <a:p>
              <a:endParaRPr lang="en-US" sz="800" dirty="0" smtClean="0">
                <a:cs typeface="Verdana" panose="020B0604030504040204" pitchFamily="34" charset="0"/>
              </a:endParaRPr>
            </a:p>
            <a:p>
              <a:r>
                <a:rPr lang="en-US" sz="900" dirty="0" smtClean="0">
                  <a:cs typeface="Verdana" panose="020B0604030504040204" pitchFamily="34" charset="0"/>
                </a:rPr>
                <a:t>Current Responsibilities/</a:t>
              </a:r>
            </a:p>
            <a:p>
              <a:r>
                <a:rPr lang="en-US" sz="900" dirty="0" smtClean="0">
                  <a:cs typeface="Verdana" panose="020B0604030504040204" pitchFamily="34" charset="0"/>
                </a:rPr>
                <a:t>Position/Competencies - Likes &amp; Strengths:</a:t>
              </a:r>
            </a:p>
            <a:p>
              <a:endParaRPr lang="en-US" sz="800" dirty="0" smtClean="0">
                <a:cs typeface="Verdana" panose="020B0604030504040204" pitchFamily="34" charset="0"/>
              </a:endParaRPr>
            </a:p>
            <a:p>
              <a:endParaRPr lang="en-US" sz="800" dirty="0" smtClean="0">
                <a:cs typeface="Verdana" panose="020B0604030504040204" pitchFamily="34" charset="0"/>
              </a:endParaRPr>
            </a:p>
            <a:p>
              <a:r>
                <a:rPr lang="en-US" sz="900" dirty="0" smtClean="0">
                  <a:cs typeface="Verdana" panose="020B0604030504040204" pitchFamily="34" charset="0"/>
                </a:rPr>
                <a:t>Challenges &amp; Preferred Leadership/Supervision Style:</a:t>
              </a:r>
            </a:p>
            <a:p>
              <a:endParaRPr lang="en-US" sz="800" dirty="0" smtClean="0">
                <a:cs typeface="Verdana" panose="020B0604030504040204" pitchFamily="34" charset="0"/>
              </a:endParaRPr>
            </a:p>
            <a:p>
              <a:endParaRPr lang="en-US" sz="800" dirty="0" smtClean="0">
                <a:cs typeface="Verdana" panose="020B0604030504040204" pitchFamily="34" charset="0"/>
              </a:endParaRPr>
            </a:p>
            <a:p>
              <a:r>
                <a:rPr lang="en-US" sz="900" dirty="0" smtClean="0">
                  <a:cs typeface="Verdana" panose="020B0604030504040204" pitchFamily="34" charset="0"/>
                </a:rPr>
                <a:t>Future Responsibilities/ Position/Competencies:</a:t>
              </a:r>
            </a:p>
            <a:p>
              <a:endParaRPr lang="en-US" sz="800" dirty="0" smtClean="0">
                <a:cs typeface="Verdana" panose="020B0604030504040204" pitchFamily="34" charset="0"/>
              </a:endParaRPr>
            </a:p>
            <a:p>
              <a:endParaRPr lang="en-US" sz="800" dirty="0" smtClean="0">
                <a:cs typeface="Verdana" panose="020B0604030504040204" pitchFamily="34" charset="0"/>
              </a:endParaRPr>
            </a:p>
            <a:p>
              <a:r>
                <a:rPr lang="en-US" sz="900" dirty="0" smtClean="0">
                  <a:cs typeface="Verdana" panose="020B0604030504040204" pitchFamily="34" charset="0"/>
                </a:rPr>
                <a:t>Areas for Professional Growth:</a:t>
              </a:r>
              <a:endParaRPr lang="en-US" sz="800" dirty="0" smtClean="0">
                <a:cs typeface="Verdana" panose="020B0604030504040204" pitchFamily="34" charset="0"/>
              </a:endParaRPr>
            </a:p>
            <a:p>
              <a:endParaRPr lang="en-US" sz="800" dirty="0" smtClean="0">
                <a:cs typeface="Verdana" panose="020B0604030504040204" pitchFamily="34" charset="0"/>
              </a:endParaRPr>
            </a:p>
            <a:p>
              <a:endParaRPr lang="en-US" sz="800" dirty="0">
                <a:cs typeface="Verdana" panose="020B0604030504040204" pitchFamily="34" charset="0"/>
              </a:endParaRPr>
            </a:p>
            <a:p>
              <a:endParaRPr lang="en-US" sz="800" dirty="0" smtClean="0">
                <a:cs typeface="Verdana" panose="020B0604030504040204" pitchFamily="34" charset="0"/>
              </a:endParaRPr>
            </a:p>
          </p:txBody>
        </p:sp>
      </p:grpSp>
      <p:pic>
        <p:nvPicPr>
          <p:cNvPr id="2050" name="Picture 2" descr="L:\public\share\ABC Templates and Resources\ABC Art Icons Logos\Logos External\Logos_S-Z\Univ_Florida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0733" y="1311596"/>
            <a:ext cx="959487" cy="176053"/>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bwMode="gray">
          <a:xfrm>
            <a:off x="271067" y="892855"/>
            <a:ext cx="5534969" cy="153888"/>
          </a:xfrm>
          <a:prstGeom prst="rect">
            <a:avLst/>
          </a:prstGeom>
          <a:noFill/>
        </p:spPr>
        <p:txBody>
          <a:bodyPr wrap="square" lIns="0" tIns="0" rIns="0" bIns="0" rtlCol="0">
            <a:spAutoFit/>
          </a:bodyPr>
          <a:lstStyle/>
          <a:p>
            <a:r>
              <a:rPr lang="en-US" sz="1000" b="1" dirty="0" smtClean="0"/>
              <a:t>Talent Review Form and Probing Questions Jumpstart Dialogue</a:t>
            </a:r>
          </a:p>
        </p:txBody>
      </p:sp>
      <p:sp>
        <p:nvSpPr>
          <p:cNvPr id="25" name="TextBox 24"/>
          <p:cNvSpPr txBox="1"/>
          <p:nvPr/>
        </p:nvSpPr>
        <p:spPr bwMode="gray">
          <a:xfrm>
            <a:off x="3212107" y="1128633"/>
            <a:ext cx="2820389" cy="153888"/>
          </a:xfrm>
          <a:prstGeom prst="rect">
            <a:avLst/>
          </a:prstGeom>
          <a:noFill/>
        </p:spPr>
        <p:txBody>
          <a:bodyPr wrap="square" lIns="0" tIns="0" rIns="0" bIns="0" rtlCol="0">
            <a:spAutoFit/>
          </a:bodyPr>
          <a:lstStyle/>
          <a:p>
            <a:r>
              <a:rPr lang="en-US" sz="1000" i="1" dirty="0" smtClean="0"/>
              <a:t>Sample Questions</a:t>
            </a:r>
          </a:p>
        </p:txBody>
      </p:sp>
      <p:sp>
        <p:nvSpPr>
          <p:cNvPr id="26" name="Line Callout 1 25"/>
          <p:cNvSpPr/>
          <p:nvPr/>
        </p:nvSpPr>
        <p:spPr bwMode="gray">
          <a:xfrm>
            <a:off x="3207520" y="1414760"/>
            <a:ext cx="2820389" cy="584775"/>
          </a:xfrm>
          <a:prstGeom prst="borderCallout1">
            <a:avLst>
              <a:gd name="adj1" fmla="val 46878"/>
              <a:gd name="adj2" fmla="val -294"/>
              <a:gd name="adj3" fmla="val 79546"/>
              <a:gd name="adj4" fmla="val -27347"/>
            </a:avLst>
          </a:prstGeom>
          <a:solidFill>
            <a:schemeClr val="bg1"/>
          </a:solidFill>
          <a:ln w="12700" cap="flat" cmpd="sng" algn="ctr">
            <a:solidFill>
              <a:schemeClr val="accent5"/>
            </a:solidFill>
            <a:prstDash val="solid"/>
            <a:miter lim="800000"/>
            <a:headEnd type="none" w="med" len="med"/>
            <a:tailEnd type="oval" w="sm" len="sm"/>
          </a:ln>
          <a:effectLst/>
        </p:spPr>
        <p:txBody>
          <a:bodyPr vert="horz" wrap="square" lIns="91440" tIns="45720" rIns="91440" bIns="45720" numCol="1" rtlCol="0" anchor="t" anchorCtr="0" compatLnSpc="1">
            <a:prstTxWarp prst="textNoShape">
              <a:avLst/>
            </a:prstTxWarp>
            <a:spAutoFit/>
          </a:bodyPr>
          <a:lstStyle/>
          <a:p>
            <a:pPr>
              <a:spcBef>
                <a:spcPts val="300"/>
              </a:spcBef>
            </a:pPr>
            <a:r>
              <a:rPr lang="en-US" sz="800" dirty="0" smtClean="0"/>
              <a:t>What do you like about UF/your department/your role? I see your strength as__. Would you agree with that? What other strengths  help you do your job well? What do you see as your skill gaps? </a:t>
            </a:r>
            <a:endParaRPr lang="en-US" sz="800" dirty="0"/>
          </a:p>
        </p:txBody>
      </p:sp>
      <p:sp>
        <p:nvSpPr>
          <p:cNvPr id="27" name="Line Callout 1 26"/>
          <p:cNvSpPr/>
          <p:nvPr/>
        </p:nvSpPr>
        <p:spPr bwMode="gray">
          <a:xfrm>
            <a:off x="3207520" y="2104827"/>
            <a:ext cx="2820389" cy="338554"/>
          </a:xfrm>
          <a:prstGeom prst="borderCallout1">
            <a:avLst>
              <a:gd name="adj1" fmla="val 46878"/>
              <a:gd name="adj2" fmla="val -293"/>
              <a:gd name="adj3" fmla="val 118947"/>
              <a:gd name="adj4" fmla="val -27290"/>
            </a:avLst>
          </a:prstGeom>
          <a:solidFill>
            <a:schemeClr val="bg1"/>
          </a:solidFill>
          <a:ln w="12700" cap="flat" cmpd="sng" algn="ctr">
            <a:solidFill>
              <a:schemeClr val="accent5"/>
            </a:solidFill>
            <a:prstDash val="solid"/>
            <a:miter lim="800000"/>
            <a:headEnd type="none" w="med" len="med"/>
            <a:tailEnd type="oval" w="sm" len="sm"/>
          </a:ln>
          <a:effectLst/>
        </p:spPr>
        <p:txBody>
          <a:bodyPr vert="horz" wrap="square" lIns="91440" tIns="45720" rIns="91440" bIns="45720" numCol="1" rtlCol="0" anchor="t" anchorCtr="0" compatLnSpc="1">
            <a:prstTxWarp prst="textNoShape">
              <a:avLst/>
            </a:prstTxWarp>
            <a:spAutoFit/>
          </a:bodyPr>
          <a:lstStyle/>
          <a:p>
            <a:pPr>
              <a:spcBef>
                <a:spcPts val="300"/>
              </a:spcBef>
            </a:pPr>
            <a:r>
              <a:rPr lang="en-US" sz="800" dirty="0" smtClean="0"/>
              <a:t>Is there a process/procedure that makes your day-to-day difficult? Other roadblocks?  </a:t>
            </a:r>
            <a:endParaRPr lang="en-US" sz="800" dirty="0"/>
          </a:p>
        </p:txBody>
      </p:sp>
      <p:sp>
        <p:nvSpPr>
          <p:cNvPr id="28" name="Line Callout 1 27"/>
          <p:cNvSpPr/>
          <p:nvPr/>
        </p:nvSpPr>
        <p:spPr bwMode="gray">
          <a:xfrm>
            <a:off x="3212107" y="3115630"/>
            <a:ext cx="2820389" cy="338554"/>
          </a:xfrm>
          <a:prstGeom prst="borderCallout1">
            <a:avLst>
              <a:gd name="adj1" fmla="val 40809"/>
              <a:gd name="adj2" fmla="val 71"/>
              <a:gd name="adj3" fmla="val 113677"/>
              <a:gd name="adj4" fmla="val -27655"/>
            </a:avLst>
          </a:prstGeom>
          <a:solidFill>
            <a:schemeClr val="bg1"/>
          </a:solidFill>
          <a:ln w="12700" cap="flat" cmpd="sng" algn="ctr">
            <a:solidFill>
              <a:schemeClr val="accent5"/>
            </a:solidFill>
            <a:prstDash val="solid"/>
            <a:miter lim="800000"/>
            <a:headEnd type="none" w="med" len="med"/>
            <a:tailEnd type="oval" w="sm" len="sm"/>
          </a:ln>
          <a:effectLst/>
        </p:spPr>
        <p:txBody>
          <a:bodyPr vert="horz" wrap="square" lIns="91440" tIns="45720" rIns="91440" bIns="45720" numCol="1" rtlCol="0" anchor="t" anchorCtr="0" compatLnSpc="1">
            <a:prstTxWarp prst="textNoShape">
              <a:avLst/>
            </a:prstTxWarp>
            <a:spAutoFit/>
          </a:bodyPr>
          <a:lstStyle/>
          <a:p>
            <a:pPr>
              <a:spcBef>
                <a:spcPts val="300"/>
              </a:spcBef>
            </a:pPr>
            <a:r>
              <a:rPr lang="en-US" sz="800" dirty="0" smtClean="0"/>
              <a:t>What’s the next step in your career path? Where do you see yourself in 1 year, 5 years, 10?</a:t>
            </a:r>
            <a:endParaRPr lang="en-US" sz="800" dirty="0"/>
          </a:p>
        </p:txBody>
      </p:sp>
      <p:sp>
        <p:nvSpPr>
          <p:cNvPr id="29" name="Line Callout 1 28"/>
          <p:cNvSpPr/>
          <p:nvPr/>
        </p:nvSpPr>
        <p:spPr bwMode="gray">
          <a:xfrm>
            <a:off x="3207519" y="3559477"/>
            <a:ext cx="2820389" cy="584775"/>
          </a:xfrm>
          <a:prstGeom prst="borderCallout1">
            <a:avLst>
              <a:gd name="adj1" fmla="val 39850"/>
              <a:gd name="adj2" fmla="val 71"/>
              <a:gd name="adj3" fmla="val 91156"/>
              <a:gd name="adj4" fmla="val -27654"/>
            </a:avLst>
          </a:prstGeom>
          <a:solidFill>
            <a:schemeClr val="bg1"/>
          </a:solidFill>
          <a:ln w="12700" cap="flat" cmpd="sng" algn="ctr">
            <a:solidFill>
              <a:schemeClr val="accent5"/>
            </a:solidFill>
            <a:prstDash val="solid"/>
            <a:miter lim="800000"/>
            <a:headEnd type="none" w="med" len="med"/>
            <a:tailEnd type="oval" w="sm" len="sm"/>
          </a:ln>
          <a:effectLst/>
        </p:spPr>
        <p:txBody>
          <a:bodyPr vert="horz" wrap="square" lIns="91440" tIns="45720" rIns="91440" bIns="45720" numCol="1" rtlCol="0" anchor="t" anchorCtr="0" compatLnSpc="1">
            <a:prstTxWarp prst="textNoShape">
              <a:avLst/>
            </a:prstTxWarp>
            <a:spAutoFit/>
          </a:bodyPr>
          <a:lstStyle/>
          <a:p>
            <a:pPr>
              <a:spcBef>
                <a:spcPts val="300"/>
              </a:spcBef>
            </a:pPr>
            <a:r>
              <a:rPr lang="en-US" sz="800" dirty="0" smtClean="0"/>
              <a:t>What do you feel are your self-assessed gaps in knowledge, skill, ability? What information would you like to master that will give you confidence to reach your goals</a:t>
            </a:r>
            <a:r>
              <a:rPr lang="en-US" sz="800" dirty="0"/>
              <a:t>?</a:t>
            </a:r>
          </a:p>
        </p:txBody>
      </p:sp>
      <p:sp>
        <p:nvSpPr>
          <p:cNvPr id="31" name="Line Callout 1 30"/>
          <p:cNvSpPr/>
          <p:nvPr/>
        </p:nvSpPr>
        <p:spPr bwMode="gray">
          <a:xfrm>
            <a:off x="3212107" y="2548673"/>
            <a:ext cx="2820389" cy="461665"/>
          </a:xfrm>
          <a:prstGeom prst="borderCallout1">
            <a:avLst>
              <a:gd name="adj1" fmla="val 40809"/>
              <a:gd name="adj2" fmla="val 71"/>
              <a:gd name="adj3" fmla="val 104813"/>
              <a:gd name="adj4" fmla="val -27655"/>
            </a:avLst>
          </a:prstGeom>
          <a:solidFill>
            <a:schemeClr val="bg1"/>
          </a:solidFill>
          <a:ln w="12700" cap="flat" cmpd="sng" algn="ctr">
            <a:solidFill>
              <a:schemeClr val="accent5"/>
            </a:solidFill>
            <a:prstDash val="solid"/>
            <a:miter lim="800000"/>
            <a:headEnd type="none" w="med" len="med"/>
            <a:tailEnd type="oval" w="sm" len="sm"/>
          </a:ln>
          <a:effectLst/>
        </p:spPr>
        <p:txBody>
          <a:bodyPr vert="horz" wrap="square" lIns="91440" tIns="45720" rIns="91440" bIns="45720" numCol="1" rtlCol="0" anchor="t" anchorCtr="0" compatLnSpc="1">
            <a:prstTxWarp prst="textNoShape">
              <a:avLst/>
            </a:prstTxWarp>
            <a:spAutoFit/>
          </a:bodyPr>
          <a:lstStyle/>
          <a:p>
            <a:pPr>
              <a:spcBef>
                <a:spcPts val="300"/>
              </a:spcBef>
            </a:pPr>
            <a:r>
              <a:rPr lang="en-US" sz="800" dirty="0"/>
              <a:t>Everyone likes to be managed differently, what style do you work best with? How can I better support you?</a:t>
            </a:r>
          </a:p>
        </p:txBody>
      </p:sp>
      <p:sp>
        <p:nvSpPr>
          <p:cNvPr id="6" name="TextBox 5"/>
          <p:cNvSpPr txBox="1"/>
          <p:nvPr/>
        </p:nvSpPr>
        <p:spPr bwMode="gray">
          <a:xfrm>
            <a:off x="4723905" y="952500"/>
            <a:ext cx="1989315" cy="138499"/>
          </a:xfrm>
          <a:prstGeom prst="rect">
            <a:avLst/>
          </a:prstGeom>
          <a:noFill/>
        </p:spPr>
        <p:txBody>
          <a:bodyPr wrap="square" lIns="0" tIns="0" rIns="0" bIns="0" rtlCol="0">
            <a:spAutoFit/>
          </a:bodyPr>
          <a:lstStyle/>
          <a:p>
            <a:pPr>
              <a:spcBef>
                <a:spcPts val="500"/>
              </a:spcBef>
            </a:pPr>
            <a:endParaRPr lang="en-US" sz="900" dirty="0" smtClean="0"/>
          </a:p>
        </p:txBody>
      </p:sp>
      <p:grpSp>
        <p:nvGrpSpPr>
          <p:cNvPr id="12" name="Group 11"/>
          <p:cNvGrpSpPr/>
          <p:nvPr/>
        </p:nvGrpSpPr>
        <p:grpSpPr>
          <a:xfrm>
            <a:off x="2867023" y="4278410"/>
            <a:ext cx="3533777" cy="283509"/>
            <a:chOff x="2867023" y="4278410"/>
            <a:chExt cx="3533777" cy="283509"/>
          </a:xfrm>
        </p:grpSpPr>
        <p:grpSp>
          <p:nvGrpSpPr>
            <p:cNvPr id="8" name="Group 7"/>
            <p:cNvGrpSpPr/>
            <p:nvPr/>
          </p:nvGrpSpPr>
          <p:grpSpPr>
            <a:xfrm>
              <a:off x="2867023" y="4278410"/>
              <a:ext cx="3533777" cy="283095"/>
              <a:chOff x="2968627" y="4278410"/>
              <a:chExt cx="3533777" cy="283095"/>
            </a:xfrm>
          </p:grpSpPr>
          <p:sp>
            <p:nvSpPr>
              <p:cNvPr id="20" name="TextBox 19"/>
              <p:cNvSpPr txBox="1"/>
              <p:nvPr/>
            </p:nvSpPr>
            <p:spPr bwMode="gray">
              <a:xfrm>
                <a:off x="3029761" y="4278410"/>
                <a:ext cx="3472643" cy="283095"/>
              </a:xfrm>
              <a:prstGeom prst="rect">
                <a:avLst/>
              </a:prstGeom>
              <a:solidFill>
                <a:schemeClr val="accent5"/>
              </a:solidFill>
              <a:ln w="12700">
                <a:noFill/>
                <a:miter lim="800000"/>
              </a:ln>
            </p:spPr>
            <p:txBody>
              <a:bodyPr wrap="square" lIns="137160" tIns="91440" rIns="137160" bIns="0" rtlCol="0">
                <a:noAutofit/>
              </a:bodyPr>
              <a:lstStyle/>
              <a:p>
                <a:pPr>
                  <a:spcBef>
                    <a:spcPts val="500"/>
                  </a:spcBef>
                </a:pPr>
                <a:r>
                  <a:rPr lang="en-US" sz="900" b="1" dirty="0" smtClean="0">
                    <a:solidFill>
                      <a:schemeClr val="bg1"/>
                    </a:solidFill>
                  </a:rPr>
                  <a:t>PD Playbook, p. 24-27 or download via eab.com</a:t>
                </a:r>
                <a:endParaRPr lang="en-US" sz="900" b="1" dirty="0">
                  <a:solidFill>
                    <a:schemeClr val="bg1"/>
                  </a:solidFill>
                </a:endParaRPr>
              </a:p>
            </p:txBody>
          </p:sp>
          <p:sp>
            <p:nvSpPr>
              <p:cNvPr id="24" name="Isosceles Triangle 23"/>
              <p:cNvSpPr/>
              <p:nvPr/>
            </p:nvSpPr>
            <p:spPr bwMode="gray">
              <a:xfrm rot="5400000">
                <a:off x="2957911" y="4352982"/>
                <a:ext cx="155384" cy="133951"/>
              </a:xfrm>
              <a:prstGeom prst="triangle">
                <a:avLst/>
              </a:prstGeom>
              <a:solidFill>
                <a:schemeClr val="tx2"/>
              </a:solidFill>
              <a:ln w="1905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grpSp>
        <p:cxnSp>
          <p:nvCxnSpPr>
            <p:cNvPr id="22" name="Straight Connector 21"/>
            <p:cNvCxnSpPr/>
            <p:nvPr/>
          </p:nvCxnSpPr>
          <p:spPr bwMode="gray">
            <a:xfrm>
              <a:off x="2931015" y="4557145"/>
              <a:ext cx="3469785" cy="4774"/>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612844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Laying the Foundation for a Strong First Talent Review Conversation</a:t>
            </a:r>
            <a:endParaRPr lang="en-US" dirty="0"/>
          </a:p>
        </p:txBody>
      </p:sp>
      <p:sp>
        <p:nvSpPr>
          <p:cNvPr id="4" name="Text Placeholder 3"/>
          <p:cNvSpPr>
            <a:spLocks noGrp="1"/>
          </p:cNvSpPr>
          <p:nvPr>
            <p:ph type="body" sz="quarter" idx="12"/>
          </p:nvPr>
        </p:nvSpPr>
        <p:spPr>
          <a:xfrm>
            <a:off x="266700" y="309824"/>
            <a:ext cx="5472363" cy="256480"/>
          </a:xfrm>
        </p:spPr>
        <p:txBody>
          <a:bodyPr/>
          <a:lstStyle/>
          <a:p>
            <a:r>
              <a:rPr lang="en-US" dirty="0" smtClean="0"/>
              <a:t>Practicing the Basics</a:t>
            </a:r>
            <a:endParaRPr lang="en-US" dirty="0"/>
          </a:p>
        </p:txBody>
      </p:sp>
      <p:sp>
        <p:nvSpPr>
          <p:cNvPr id="5" name="Text Placeholder 4"/>
          <p:cNvSpPr>
            <a:spLocks noGrp="1"/>
          </p:cNvSpPr>
          <p:nvPr>
            <p:ph type="body" sz="quarter" idx="13"/>
          </p:nvPr>
        </p:nvSpPr>
        <p:spPr>
          <a:xfrm>
            <a:off x="4081645" y="4523601"/>
            <a:ext cx="2319155" cy="276999"/>
          </a:xfrm>
        </p:spPr>
        <p:txBody>
          <a:bodyPr/>
          <a:lstStyle/>
          <a:p>
            <a:r>
              <a:rPr lang="en-US" dirty="0" smtClean="0"/>
              <a:t>Source: Values Based Conversations at Work (2014), VBA Consulting; </a:t>
            </a:r>
            <a:r>
              <a:rPr lang="en-US" dirty="0" err="1" smtClean="0"/>
              <a:t>Barsh</a:t>
            </a:r>
            <a:r>
              <a:rPr lang="en-US" dirty="0" smtClean="0"/>
              <a:t>, J., Centered Leadership: Leading with Purpose Clarity and Impact, McKinsey and Company; EAB interviews and analysis.</a:t>
            </a:r>
            <a:endParaRPr lang="en-US" dirty="0"/>
          </a:p>
        </p:txBody>
      </p:sp>
      <p:sp>
        <p:nvSpPr>
          <p:cNvPr id="11" name="TextBox 10"/>
          <p:cNvSpPr txBox="1"/>
          <p:nvPr/>
        </p:nvSpPr>
        <p:spPr bwMode="gray">
          <a:xfrm>
            <a:off x="274637" y="1416046"/>
            <a:ext cx="2815696" cy="2739211"/>
          </a:xfrm>
          <a:prstGeom prst="rect">
            <a:avLst/>
          </a:prstGeom>
          <a:noFill/>
        </p:spPr>
        <p:txBody>
          <a:bodyPr wrap="square" lIns="0" tIns="0" rIns="0" bIns="0" rtlCol="0">
            <a:spAutoFit/>
          </a:bodyPr>
          <a:lstStyle/>
          <a:p>
            <a:pPr>
              <a:spcBef>
                <a:spcPts val="500"/>
              </a:spcBef>
            </a:pPr>
            <a:r>
              <a:rPr lang="en-US" sz="900" b="1" dirty="0" smtClean="0"/>
              <a:t>Step </a:t>
            </a:r>
            <a:r>
              <a:rPr lang="en-US" sz="900" b="1" dirty="0" smtClean="0"/>
              <a:t>1: </a:t>
            </a:r>
            <a:r>
              <a:rPr lang="en-US" sz="900" dirty="0" smtClean="0"/>
              <a:t>Pair up with someone next to you (someone different than the first exercise). One of you will ask the questions, and the other will answer. Be yourselves to make it a real conversation.</a:t>
            </a:r>
          </a:p>
          <a:p>
            <a:pPr>
              <a:spcBef>
                <a:spcPts val="500"/>
              </a:spcBef>
            </a:pPr>
            <a:r>
              <a:rPr lang="en-US" sz="900" b="1" dirty="0" smtClean="0"/>
              <a:t>Step </a:t>
            </a:r>
            <a:r>
              <a:rPr lang="en-US" sz="900" b="1" dirty="0" smtClean="0"/>
              <a:t>2: </a:t>
            </a:r>
            <a:r>
              <a:rPr lang="en-US" sz="900" dirty="0" smtClean="0"/>
              <a:t>Using the first three parts of the Critical </a:t>
            </a:r>
            <a:r>
              <a:rPr lang="en-US" sz="900" dirty="0"/>
              <a:t>C</a:t>
            </a:r>
            <a:r>
              <a:rPr lang="en-US" sz="900" dirty="0" smtClean="0"/>
              <a:t>onversation </a:t>
            </a:r>
            <a:r>
              <a:rPr lang="en-US" sz="900" dirty="0"/>
              <a:t>G</a:t>
            </a:r>
            <a:r>
              <a:rPr lang="en-US" sz="900" dirty="0" smtClean="0"/>
              <a:t>uide: </a:t>
            </a:r>
          </a:p>
          <a:p>
            <a:pPr marL="119063" indent="-119063">
              <a:spcBef>
                <a:spcPts val="500"/>
              </a:spcBef>
              <a:buFont typeface="Arial" panose="020B0604020202020204" pitchFamily="34" charset="0"/>
              <a:buChar char="•"/>
            </a:pPr>
            <a:r>
              <a:rPr lang="en-US" sz="900" dirty="0" smtClean="0"/>
              <a:t>Professional Background </a:t>
            </a:r>
          </a:p>
          <a:p>
            <a:pPr marL="119063" indent="-119063">
              <a:spcBef>
                <a:spcPts val="500"/>
              </a:spcBef>
              <a:buFont typeface="Arial" panose="020B0604020202020204" pitchFamily="34" charset="0"/>
              <a:buChar char="•"/>
            </a:pPr>
            <a:r>
              <a:rPr lang="en-US" sz="900" dirty="0" smtClean="0"/>
              <a:t>Career Progression, Current Responsibilities, Position, and Competencies </a:t>
            </a:r>
          </a:p>
          <a:p>
            <a:pPr marL="119063" indent="-119063">
              <a:spcBef>
                <a:spcPts val="500"/>
              </a:spcBef>
              <a:buFont typeface="Arial" panose="020B0604020202020204" pitchFamily="34" charset="0"/>
              <a:buChar char="•"/>
            </a:pPr>
            <a:r>
              <a:rPr lang="en-US" sz="900" dirty="0" smtClean="0"/>
              <a:t>Leadership </a:t>
            </a:r>
          </a:p>
          <a:p>
            <a:pPr>
              <a:spcBef>
                <a:spcPts val="500"/>
              </a:spcBef>
            </a:pPr>
            <a:r>
              <a:rPr lang="en-US" sz="900" dirty="0"/>
              <a:t>T</a:t>
            </a:r>
            <a:r>
              <a:rPr lang="en-US" sz="900" dirty="0" smtClean="0"/>
              <a:t>ake 10 to 15 minutes to learn more about your colleague. Take notes using the Talent </a:t>
            </a:r>
            <a:br>
              <a:rPr lang="en-US" sz="900" dirty="0" smtClean="0"/>
            </a:br>
            <a:r>
              <a:rPr lang="en-US" sz="900" dirty="0" smtClean="0"/>
              <a:t>Review Template.</a:t>
            </a:r>
          </a:p>
          <a:p>
            <a:pPr>
              <a:spcBef>
                <a:spcPts val="500"/>
              </a:spcBef>
            </a:pPr>
            <a:r>
              <a:rPr lang="en-US" sz="900" b="1" dirty="0" smtClean="0"/>
              <a:t>Step </a:t>
            </a:r>
            <a:r>
              <a:rPr lang="en-US" sz="900" b="1" dirty="0" smtClean="0"/>
              <a:t>3: </a:t>
            </a:r>
            <a:r>
              <a:rPr lang="en-US" sz="900" dirty="0" smtClean="0"/>
              <a:t>Switch roles, and employ the same line of questioning for the next 10 to </a:t>
            </a:r>
            <a:br>
              <a:rPr lang="en-US" sz="900" dirty="0" smtClean="0"/>
            </a:br>
            <a:r>
              <a:rPr lang="en-US" sz="900" dirty="0" smtClean="0"/>
              <a:t>15 minutes.</a:t>
            </a:r>
          </a:p>
        </p:txBody>
      </p:sp>
      <p:sp>
        <p:nvSpPr>
          <p:cNvPr id="14" name="TextBox 13"/>
          <p:cNvSpPr txBox="1"/>
          <p:nvPr/>
        </p:nvSpPr>
        <p:spPr bwMode="gray">
          <a:xfrm>
            <a:off x="3724879" y="1205716"/>
            <a:ext cx="2345609" cy="276999"/>
          </a:xfrm>
          <a:prstGeom prst="rect">
            <a:avLst/>
          </a:prstGeom>
          <a:noFill/>
        </p:spPr>
        <p:txBody>
          <a:bodyPr wrap="square" lIns="0" tIns="0" rIns="0" bIns="0" rtlCol="0">
            <a:spAutoFit/>
          </a:bodyPr>
          <a:lstStyle/>
          <a:p>
            <a:pPr>
              <a:spcBef>
                <a:spcPts val="500"/>
              </a:spcBef>
            </a:pPr>
            <a:r>
              <a:rPr lang="en-US" sz="900" i="1" dirty="0" smtClean="0">
                <a:solidFill>
                  <a:schemeClr val="accent4"/>
                </a:solidFill>
              </a:rPr>
              <a:t>Talent Review Critical </a:t>
            </a:r>
            <a:br>
              <a:rPr lang="en-US" sz="900" i="1" dirty="0" smtClean="0">
                <a:solidFill>
                  <a:schemeClr val="accent4"/>
                </a:solidFill>
              </a:rPr>
            </a:br>
            <a:r>
              <a:rPr lang="en-US" sz="900" i="1" dirty="0" smtClean="0">
                <a:solidFill>
                  <a:schemeClr val="accent4"/>
                </a:solidFill>
              </a:rPr>
              <a:t>Conversation Guide</a:t>
            </a:r>
            <a:endParaRPr lang="en-US" sz="900" i="1" dirty="0">
              <a:solidFill>
                <a:schemeClr val="accent4"/>
              </a:solidFill>
            </a:endParaRPr>
          </a:p>
        </p:txBody>
      </p:sp>
      <p:pic>
        <p:nvPicPr>
          <p:cNvPr id="12" name="Picture 11"/>
          <p:cNvPicPr/>
          <p:nvPr/>
        </p:nvPicPr>
        <p:blipFill rotWithShape="1">
          <a:blip r:embed="rId3"/>
          <a:srcRect l="28792" r="28535" b="4941"/>
          <a:stretch/>
        </p:blipFill>
        <p:spPr bwMode="auto">
          <a:xfrm>
            <a:off x="3724880" y="1551745"/>
            <a:ext cx="2258432" cy="2739718"/>
          </a:xfrm>
          <a:prstGeom prst="rect">
            <a:avLst/>
          </a:prstGeom>
          <a:ln>
            <a:solidFill>
              <a:schemeClr val="tx1"/>
            </a:solidFill>
          </a:ln>
          <a:extLst>
            <a:ext uri="{53640926-AAD7-44D8-BBD7-CCE9431645EC}">
              <a14:shadowObscured xmlns:a14="http://schemas.microsoft.com/office/drawing/2010/main"/>
            </a:ext>
          </a:extLst>
        </p:spPr>
      </p:pic>
      <p:sp>
        <p:nvSpPr>
          <p:cNvPr id="13" name="TextBox 12"/>
          <p:cNvSpPr txBox="1"/>
          <p:nvPr/>
        </p:nvSpPr>
        <p:spPr bwMode="gray">
          <a:xfrm>
            <a:off x="273985" y="1205716"/>
            <a:ext cx="2875664" cy="138499"/>
          </a:xfrm>
          <a:prstGeom prst="rect">
            <a:avLst/>
          </a:prstGeom>
          <a:noFill/>
        </p:spPr>
        <p:txBody>
          <a:bodyPr wrap="square" lIns="0" tIns="0" rIns="0" bIns="0" rtlCol="0">
            <a:spAutoFit/>
          </a:bodyPr>
          <a:lstStyle/>
          <a:p>
            <a:pPr>
              <a:spcBef>
                <a:spcPts val="500"/>
              </a:spcBef>
            </a:pPr>
            <a:r>
              <a:rPr lang="en-US" sz="900" i="1" dirty="0" smtClean="0">
                <a:solidFill>
                  <a:schemeClr val="accent4"/>
                </a:solidFill>
              </a:rPr>
              <a:t>Exercise Instructions</a:t>
            </a:r>
            <a:endParaRPr lang="en-US" sz="900" i="1" dirty="0">
              <a:solidFill>
                <a:schemeClr val="accent4"/>
              </a:solidFill>
            </a:endParaRPr>
          </a:p>
        </p:txBody>
      </p:sp>
      <p:sp>
        <p:nvSpPr>
          <p:cNvPr id="19" name="Rectangle 18"/>
          <p:cNvSpPr/>
          <p:nvPr/>
        </p:nvSpPr>
        <p:spPr>
          <a:xfrm>
            <a:off x="274638" y="907602"/>
            <a:ext cx="784317" cy="215444"/>
          </a:xfrm>
          <a:prstGeom prst="rect">
            <a:avLst/>
          </a:prstGeom>
        </p:spPr>
        <p:txBody>
          <a:bodyPr wrap="none" lIns="0" tIns="0" rIns="0" bIns="0">
            <a:spAutoFit/>
          </a:bodyPr>
          <a:lstStyle/>
          <a:p>
            <a:r>
              <a:rPr lang="en-US" sz="1400" dirty="0" smtClean="0">
                <a:solidFill>
                  <a:schemeClr val="accent6"/>
                </a:solidFill>
              </a:rPr>
              <a:t>Part One</a:t>
            </a:r>
            <a:endParaRPr lang="en-US" sz="1400" dirty="0"/>
          </a:p>
        </p:txBody>
      </p:sp>
      <p:grpSp>
        <p:nvGrpSpPr>
          <p:cNvPr id="23" name="Group 22"/>
          <p:cNvGrpSpPr/>
          <p:nvPr/>
        </p:nvGrpSpPr>
        <p:grpSpPr>
          <a:xfrm>
            <a:off x="79896" y="4253009"/>
            <a:ext cx="3533777" cy="283509"/>
            <a:chOff x="2867023" y="4278410"/>
            <a:chExt cx="3533777" cy="283509"/>
          </a:xfrm>
        </p:grpSpPr>
        <p:grpSp>
          <p:nvGrpSpPr>
            <p:cNvPr id="24" name="Group 23"/>
            <p:cNvGrpSpPr/>
            <p:nvPr/>
          </p:nvGrpSpPr>
          <p:grpSpPr>
            <a:xfrm>
              <a:off x="2867023" y="4278410"/>
              <a:ext cx="3533777" cy="283095"/>
              <a:chOff x="2968627" y="4278410"/>
              <a:chExt cx="3533777" cy="283095"/>
            </a:xfrm>
          </p:grpSpPr>
          <p:sp>
            <p:nvSpPr>
              <p:cNvPr id="26" name="TextBox 25"/>
              <p:cNvSpPr txBox="1"/>
              <p:nvPr/>
            </p:nvSpPr>
            <p:spPr bwMode="gray">
              <a:xfrm>
                <a:off x="3029761" y="4278410"/>
                <a:ext cx="3472643" cy="283095"/>
              </a:xfrm>
              <a:prstGeom prst="rect">
                <a:avLst/>
              </a:prstGeom>
              <a:solidFill>
                <a:schemeClr val="accent5"/>
              </a:solidFill>
              <a:ln w="12700">
                <a:noFill/>
                <a:miter lim="800000"/>
              </a:ln>
            </p:spPr>
            <p:txBody>
              <a:bodyPr wrap="square" lIns="137160" tIns="91440" rIns="137160" bIns="0" rtlCol="0">
                <a:noAutofit/>
              </a:bodyPr>
              <a:lstStyle/>
              <a:p>
                <a:pPr>
                  <a:spcBef>
                    <a:spcPts val="500"/>
                  </a:spcBef>
                </a:pPr>
                <a:r>
                  <a:rPr lang="en-US" sz="900" b="1" dirty="0" smtClean="0">
                    <a:solidFill>
                      <a:schemeClr val="bg1"/>
                    </a:solidFill>
                  </a:rPr>
                  <a:t>PD Playbook, p. 24-27 or download via eab.com</a:t>
                </a:r>
                <a:endParaRPr lang="en-US" sz="900" b="1" dirty="0">
                  <a:solidFill>
                    <a:schemeClr val="bg1"/>
                  </a:solidFill>
                </a:endParaRPr>
              </a:p>
            </p:txBody>
          </p:sp>
          <p:sp>
            <p:nvSpPr>
              <p:cNvPr id="27" name="Isosceles Triangle 26"/>
              <p:cNvSpPr/>
              <p:nvPr/>
            </p:nvSpPr>
            <p:spPr bwMode="gray">
              <a:xfrm rot="5400000">
                <a:off x="2957911" y="4352982"/>
                <a:ext cx="155384" cy="133951"/>
              </a:xfrm>
              <a:prstGeom prst="triangle">
                <a:avLst/>
              </a:prstGeom>
              <a:solidFill>
                <a:schemeClr val="tx2"/>
              </a:solidFill>
              <a:ln w="1905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grpSp>
        <p:cxnSp>
          <p:nvCxnSpPr>
            <p:cNvPr id="25" name="Straight Connector 24"/>
            <p:cNvCxnSpPr/>
            <p:nvPr/>
          </p:nvCxnSpPr>
          <p:spPr bwMode="gray">
            <a:xfrm>
              <a:off x="2931015" y="4557145"/>
              <a:ext cx="3469785" cy="4774"/>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646977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Laying the Foundation for a Strong First Talent Review Conversation</a:t>
            </a:r>
            <a:endParaRPr lang="en-US" dirty="0"/>
          </a:p>
        </p:txBody>
      </p:sp>
      <p:sp>
        <p:nvSpPr>
          <p:cNvPr id="4" name="Text Placeholder 3"/>
          <p:cNvSpPr>
            <a:spLocks noGrp="1"/>
          </p:cNvSpPr>
          <p:nvPr>
            <p:ph type="body" sz="quarter" idx="12"/>
          </p:nvPr>
        </p:nvSpPr>
        <p:spPr>
          <a:xfrm>
            <a:off x="266700" y="309824"/>
            <a:ext cx="5472363" cy="256480"/>
          </a:xfrm>
        </p:spPr>
        <p:txBody>
          <a:bodyPr/>
          <a:lstStyle/>
          <a:p>
            <a:r>
              <a:rPr lang="en-US" dirty="0" smtClean="0"/>
              <a:t>Uncovering Aspirations and Areas of Growth</a:t>
            </a:r>
            <a:endParaRPr lang="en-US" dirty="0"/>
          </a:p>
        </p:txBody>
      </p:sp>
      <p:sp>
        <p:nvSpPr>
          <p:cNvPr id="5" name="Text Placeholder 4"/>
          <p:cNvSpPr>
            <a:spLocks noGrp="1"/>
          </p:cNvSpPr>
          <p:nvPr>
            <p:ph type="body" sz="quarter" idx="13"/>
          </p:nvPr>
        </p:nvSpPr>
        <p:spPr>
          <a:xfrm>
            <a:off x="4081645" y="4523601"/>
            <a:ext cx="2319155" cy="276999"/>
          </a:xfrm>
        </p:spPr>
        <p:txBody>
          <a:bodyPr/>
          <a:lstStyle/>
          <a:p>
            <a:r>
              <a:rPr lang="en-US" dirty="0" smtClean="0"/>
              <a:t>Source: Values Based Conversations at Work (2014), VBA Consulting; </a:t>
            </a:r>
            <a:r>
              <a:rPr lang="en-US" dirty="0" err="1" smtClean="0"/>
              <a:t>Barsh</a:t>
            </a:r>
            <a:r>
              <a:rPr lang="en-US" dirty="0" smtClean="0"/>
              <a:t>, J., Centered Leadership: Leading with Purpose Clarity and Impact, McKinsey and Company; EAB interviews and analysis.</a:t>
            </a:r>
            <a:endParaRPr lang="en-US" dirty="0"/>
          </a:p>
        </p:txBody>
      </p:sp>
      <p:sp>
        <p:nvSpPr>
          <p:cNvPr id="11" name="TextBox 10"/>
          <p:cNvSpPr txBox="1"/>
          <p:nvPr/>
        </p:nvSpPr>
        <p:spPr bwMode="gray">
          <a:xfrm>
            <a:off x="274637" y="1602320"/>
            <a:ext cx="2959629" cy="1982594"/>
          </a:xfrm>
          <a:prstGeom prst="rect">
            <a:avLst/>
          </a:prstGeom>
          <a:noFill/>
        </p:spPr>
        <p:txBody>
          <a:bodyPr wrap="square" lIns="0" tIns="0" rIns="0" bIns="0" rtlCol="0">
            <a:spAutoFit/>
          </a:bodyPr>
          <a:lstStyle/>
          <a:p>
            <a:pPr>
              <a:spcBef>
                <a:spcPts val="500"/>
              </a:spcBef>
            </a:pPr>
            <a:r>
              <a:rPr lang="en-US" sz="900" b="1" dirty="0" smtClean="0"/>
              <a:t>Step </a:t>
            </a:r>
            <a:r>
              <a:rPr lang="en-US" sz="900" b="1" dirty="0" smtClean="0"/>
              <a:t>4: </a:t>
            </a:r>
            <a:r>
              <a:rPr lang="en-US" sz="900" dirty="0" smtClean="0"/>
              <a:t>Continue the conversation, employing the next two areas of the Talent Review Critical Conversation Guide:</a:t>
            </a:r>
          </a:p>
          <a:p>
            <a:pPr marL="119063" indent="-119063">
              <a:spcBef>
                <a:spcPts val="500"/>
              </a:spcBef>
              <a:buFont typeface="Arial" panose="020B0604020202020204" pitchFamily="34" charset="0"/>
              <a:buChar char="•"/>
            </a:pPr>
            <a:r>
              <a:rPr lang="en-US" sz="900" dirty="0" smtClean="0">
                <a:solidFill>
                  <a:srgbClr val="4F5861"/>
                </a:solidFill>
              </a:rPr>
              <a:t>Future </a:t>
            </a:r>
            <a:r>
              <a:rPr lang="en-US" sz="900" dirty="0">
                <a:solidFill>
                  <a:srgbClr val="4F5861"/>
                </a:solidFill>
              </a:rPr>
              <a:t>Responsibilities, Positions, and </a:t>
            </a:r>
            <a:r>
              <a:rPr lang="en-US" sz="900" dirty="0" smtClean="0">
                <a:solidFill>
                  <a:srgbClr val="4F5861"/>
                </a:solidFill>
              </a:rPr>
              <a:t> Competencies</a:t>
            </a:r>
          </a:p>
          <a:p>
            <a:pPr marL="119063" indent="-119063">
              <a:spcBef>
                <a:spcPts val="500"/>
              </a:spcBef>
              <a:buFont typeface="Arial" panose="020B0604020202020204" pitchFamily="34" charset="0"/>
              <a:buChar char="•"/>
            </a:pPr>
            <a:r>
              <a:rPr lang="en-US" sz="900" dirty="0">
                <a:solidFill>
                  <a:srgbClr val="4F5861"/>
                </a:solidFill>
              </a:rPr>
              <a:t>Areas for Professional Growth </a:t>
            </a:r>
            <a:endParaRPr lang="en-US" sz="900" dirty="0" smtClean="0">
              <a:solidFill>
                <a:srgbClr val="4F5861"/>
              </a:solidFill>
            </a:endParaRPr>
          </a:p>
          <a:p>
            <a:pPr>
              <a:spcBef>
                <a:spcPts val="500"/>
              </a:spcBef>
            </a:pPr>
            <a:r>
              <a:rPr lang="en-US" sz="900" dirty="0"/>
              <a:t>T</a:t>
            </a:r>
            <a:r>
              <a:rPr lang="en-US" sz="900" dirty="0" smtClean="0"/>
              <a:t>ake the next five to 10 minutes to learn more about your colleague in this area. Take notes using the Talent Review Template.</a:t>
            </a:r>
          </a:p>
          <a:p>
            <a:pPr>
              <a:spcBef>
                <a:spcPts val="500"/>
              </a:spcBef>
            </a:pPr>
            <a:r>
              <a:rPr lang="en-US" sz="900" b="1" dirty="0" smtClean="0"/>
              <a:t>Step </a:t>
            </a:r>
            <a:r>
              <a:rPr lang="en-US" sz="900" b="1" dirty="0" smtClean="0"/>
              <a:t>5: </a:t>
            </a:r>
            <a:r>
              <a:rPr lang="en-US" sz="900" dirty="0" smtClean="0"/>
              <a:t>Switch roles, and employ the same line of questioning for the next five to 10 minutes.</a:t>
            </a:r>
            <a:endParaRPr lang="en-US" sz="900" dirty="0"/>
          </a:p>
          <a:p>
            <a:pPr>
              <a:spcBef>
                <a:spcPts val="500"/>
              </a:spcBef>
            </a:pPr>
            <a:r>
              <a:rPr lang="en-US" sz="900" b="1" dirty="0" smtClean="0"/>
              <a:t>Step </a:t>
            </a:r>
            <a:r>
              <a:rPr lang="en-US" sz="900" b="1" dirty="0" smtClean="0"/>
              <a:t>6: </a:t>
            </a:r>
            <a:r>
              <a:rPr lang="en-US" sz="900" dirty="0" smtClean="0"/>
              <a:t>Debrief </a:t>
            </a:r>
            <a:endParaRPr lang="en-US" sz="900" b="1" dirty="0" smtClean="0"/>
          </a:p>
        </p:txBody>
      </p:sp>
      <p:sp>
        <p:nvSpPr>
          <p:cNvPr id="14" name="TextBox 13"/>
          <p:cNvSpPr txBox="1"/>
          <p:nvPr/>
        </p:nvSpPr>
        <p:spPr bwMode="gray">
          <a:xfrm>
            <a:off x="273985" y="1205716"/>
            <a:ext cx="2875664" cy="138499"/>
          </a:xfrm>
          <a:prstGeom prst="rect">
            <a:avLst/>
          </a:prstGeom>
          <a:noFill/>
        </p:spPr>
        <p:txBody>
          <a:bodyPr wrap="square" lIns="0" tIns="0" rIns="0" bIns="0" rtlCol="0">
            <a:spAutoFit/>
          </a:bodyPr>
          <a:lstStyle/>
          <a:p>
            <a:pPr>
              <a:spcBef>
                <a:spcPts val="500"/>
              </a:spcBef>
            </a:pPr>
            <a:r>
              <a:rPr lang="en-US" sz="900" i="1" dirty="0" smtClean="0">
                <a:solidFill>
                  <a:schemeClr val="accent4"/>
                </a:solidFill>
              </a:rPr>
              <a:t>Exercise Instructions</a:t>
            </a:r>
            <a:endParaRPr lang="en-US" sz="900" i="1" dirty="0">
              <a:solidFill>
                <a:schemeClr val="accent4"/>
              </a:solidFill>
            </a:endParaRPr>
          </a:p>
        </p:txBody>
      </p:sp>
      <p:sp>
        <p:nvSpPr>
          <p:cNvPr id="20" name="Rectangle 19"/>
          <p:cNvSpPr/>
          <p:nvPr/>
        </p:nvSpPr>
        <p:spPr>
          <a:xfrm>
            <a:off x="274638" y="907602"/>
            <a:ext cx="771621" cy="215444"/>
          </a:xfrm>
          <a:prstGeom prst="rect">
            <a:avLst/>
          </a:prstGeom>
        </p:spPr>
        <p:txBody>
          <a:bodyPr wrap="none" lIns="0" tIns="0" rIns="0" bIns="0">
            <a:spAutoFit/>
          </a:bodyPr>
          <a:lstStyle/>
          <a:p>
            <a:r>
              <a:rPr lang="en-US" sz="1400" dirty="0" smtClean="0">
                <a:solidFill>
                  <a:schemeClr val="accent6"/>
                </a:solidFill>
              </a:rPr>
              <a:t>Part Two</a:t>
            </a:r>
            <a:endParaRPr lang="en-US" sz="1400" dirty="0"/>
          </a:p>
        </p:txBody>
      </p:sp>
      <p:grpSp>
        <p:nvGrpSpPr>
          <p:cNvPr id="21" name="Group 20"/>
          <p:cNvGrpSpPr/>
          <p:nvPr/>
        </p:nvGrpSpPr>
        <p:grpSpPr>
          <a:xfrm>
            <a:off x="79896" y="4253009"/>
            <a:ext cx="3533777" cy="283509"/>
            <a:chOff x="2867023" y="4278410"/>
            <a:chExt cx="3533777" cy="283509"/>
          </a:xfrm>
        </p:grpSpPr>
        <p:grpSp>
          <p:nvGrpSpPr>
            <p:cNvPr id="22" name="Group 21"/>
            <p:cNvGrpSpPr/>
            <p:nvPr/>
          </p:nvGrpSpPr>
          <p:grpSpPr>
            <a:xfrm>
              <a:off x="2867023" y="4278410"/>
              <a:ext cx="3533777" cy="283095"/>
              <a:chOff x="2968627" y="4278410"/>
              <a:chExt cx="3533777" cy="283095"/>
            </a:xfrm>
          </p:grpSpPr>
          <p:sp>
            <p:nvSpPr>
              <p:cNvPr id="24" name="TextBox 23"/>
              <p:cNvSpPr txBox="1"/>
              <p:nvPr/>
            </p:nvSpPr>
            <p:spPr bwMode="gray">
              <a:xfrm>
                <a:off x="3029761" y="4278410"/>
                <a:ext cx="3472643" cy="283095"/>
              </a:xfrm>
              <a:prstGeom prst="rect">
                <a:avLst/>
              </a:prstGeom>
              <a:solidFill>
                <a:schemeClr val="accent5"/>
              </a:solidFill>
              <a:ln w="12700">
                <a:noFill/>
                <a:miter lim="800000"/>
              </a:ln>
            </p:spPr>
            <p:txBody>
              <a:bodyPr wrap="square" lIns="137160" tIns="91440" rIns="137160" bIns="0" rtlCol="0">
                <a:noAutofit/>
              </a:bodyPr>
              <a:lstStyle/>
              <a:p>
                <a:pPr>
                  <a:spcBef>
                    <a:spcPts val="500"/>
                  </a:spcBef>
                </a:pPr>
                <a:r>
                  <a:rPr lang="en-US" sz="900" b="1" dirty="0" smtClean="0">
                    <a:solidFill>
                      <a:schemeClr val="bg1"/>
                    </a:solidFill>
                  </a:rPr>
                  <a:t>PD Playbook, p. 24-27 or download via eab.com</a:t>
                </a:r>
                <a:endParaRPr lang="en-US" sz="900" b="1" dirty="0">
                  <a:solidFill>
                    <a:schemeClr val="bg1"/>
                  </a:solidFill>
                </a:endParaRPr>
              </a:p>
            </p:txBody>
          </p:sp>
          <p:sp>
            <p:nvSpPr>
              <p:cNvPr id="25" name="Isosceles Triangle 24"/>
              <p:cNvSpPr/>
              <p:nvPr/>
            </p:nvSpPr>
            <p:spPr bwMode="gray">
              <a:xfrm rot="5400000">
                <a:off x="2957911" y="4352982"/>
                <a:ext cx="155384" cy="133951"/>
              </a:xfrm>
              <a:prstGeom prst="triangle">
                <a:avLst/>
              </a:prstGeom>
              <a:solidFill>
                <a:schemeClr val="tx2"/>
              </a:solidFill>
              <a:ln w="1905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grpSp>
        <p:cxnSp>
          <p:nvCxnSpPr>
            <p:cNvPr id="23" name="Straight Connector 22"/>
            <p:cNvCxnSpPr/>
            <p:nvPr/>
          </p:nvCxnSpPr>
          <p:spPr bwMode="gray">
            <a:xfrm>
              <a:off x="2931015" y="4557145"/>
              <a:ext cx="3469785" cy="4774"/>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bwMode="gray">
          <a:xfrm>
            <a:off x="3724879" y="1205716"/>
            <a:ext cx="2345609" cy="276999"/>
          </a:xfrm>
          <a:prstGeom prst="rect">
            <a:avLst/>
          </a:prstGeom>
          <a:noFill/>
        </p:spPr>
        <p:txBody>
          <a:bodyPr wrap="square" lIns="0" tIns="0" rIns="0" bIns="0" rtlCol="0">
            <a:spAutoFit/>
          </a:bodyPr>
          <a:lstStyle/>
          <a:p>
            <a:pPr>
              <a:spcBef>
                <a:spcPts val="500"/>
              </a:spcBef>
            </a:pPr>
            <a:r>
              <a:rPr lang="en-US" sz="900" i="1" dirty="0" smtClean="0">
                <a:solidFill>
                  <a:schemeClr val="accent4"/>
                </a:solidFill>
              </a:rPr>
              <a:t>Talent Review Critical </a:t>
            </a:r>
            <a:br>
              <a:rPr lang="en-US" sz="900" i="1" dirty="0" smtClean="0">
                <a:solidFill>
                  <a:schemeClr val="accent4"/>
                </a:solidFill>
              </a:rPr>
            </a:br>
            <a:r>
              <a:rPr lang="en-US" sz="900" i="1" dirty="0" smtClean="0">
                <a:solidFill>
                  <a:schemeClr val="accent4"/>
                </a:solidFill>
              </a:rPr>
              <a:t>Conversation Guide</a:t>
            </a:r>
            <a:endParaRPr lang="en-US" sz="900" i="1" dirty="0">
              <a:solidFill>
                <a:schemeClr val="accent4"/>
              </a:solidFill>
            </a:endParaRPr>
          </a:p>
        </p:txBody>
      </p:sp>
      <p:pic>
        <p:nvPicPr>
          <p:cNvPr id="27" name="Picture 26"/>
          <p:cNvPicPr/>
          <p:nvPr/>
        </p:nvPicPr>
        <p:blipFill rotWithShape="1">
          <a:blip r:embed="rId3"/>
          <a:srcRect l="28792" r="28535" b="4941"/>
          <a:stretch/>
        </p:blipFill>
        <p:spPr bwMode="auto">
          <a:xfrm>
            <a:off x="3724880" y="1551745"/>
            <a:ext cx="2258432" cy="2739718"/>
          </a:xfrm>
          <a:prstGeom prst="rect">
            <a:avLst/>
          </a:prstGeom>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834212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27"/>
          <p:cNvSpPr/>
          <p:nvPr/>
        </p:nvSpPr>
        <p:spPr bwMode="gray">
          <a:xfrm>
            <a:off x="296131" y="1106378"/>
            <a:ext cx="2385424" cy="1615834"/>
          </a:xfrm>
          <a:custGeom>
            <a:avLst/>
            <a:gdLst>
              <a:gd name="connsiteX0" fmla="*/ 0 w 1715445"/>
              <a:gd name="connsiteY0" fmla="*/ 0 h 2108410"/>
              <a:gd name="connsiteX1" fmla="*/ 1715445 w 1715445"/>
              <a:gd name="connsiteY1" fmla="*/ 0 h 2108410"/>
              <a:gd name="connsiteX2" fmla="*/ 1715445 w 1715445"/>
              <a:gd name="connsiteY2" fmla="*/ 2108410 h 2108410"/>
              <a:gd name="connsiteX3" fmla="*/ 0 w 1715445"/>
              <a:gd name="connsiteY3" fmla="*/ 2108410 h 2108410"/>
              <a:gd name="connsiteX4" fmla="*/ 0 w 1715445"/>
              <a:gd name="connsiteY4" fmla="*/ 0 h 2108410"/>
              <a:gd name="connsiteX0" fmla="*/ 0 w 1715445"/>
              <a:gd name="connsiteY0" fmla="*/ 0 h 2108410"/>
              <a:gd name="connsiteX1" fmla="*/ 1715445 w 1715445"/>
              <a:gd name="connsiteY1" fmla="*/ 0 h 2108410"/>
              <a:gd name="connsiteX2" fmla="*/ 1715445 w 1715445"/>
              <a:gd name="connsiteY2" fmla="*/ 2108410 h 2108410"/>
              <a:gd name="connsiteX3" fmla="*/ 75571 w 1715445"/>
              <a:gd name="connsiteY3" fmla="*/ 2108410 h 2108410"/>
              <a:gd name="connsiteX4" fmla="*/ 0 w 1715445"/>
              <a:gd name="connsiteY4" fmla="*/ 2108410 h 2108410"/>
              <a:gd name="connsiteX5" fmla="*/ 0 w 1715445"/>
              <a:gd name="connsiteY5"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75571 w 1715445"/>
              <a:gd name="connsiteY4" fmla="*/ 2108410 h 2108410"/>
              <a:gd name="connsiteX5" fmla="*/ 0 w 1715445"/>
              <a:gd name="connsiteY5" fmla="*/ 2108410 h 2108410"/>
              <a:gd name="connsiteX6" fmla="*/ 0 w 1715445"/>
              <a:gd name="connsiteY6"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226711 w 1715445"/>
              <a:gd name="connsiteY4" fmla="*/ 2108410 h 2108410"/>
              <a:gd name="connsiteX5" fmla="*/ 75571 w 1715445"/>
              <a:gd name="connsiteY5" fmla="*/ 2108410 h 2108410"/>
              <a:gd name="connsiteX6" fmla="*/ 0 w 1715445"/>
              <a:gd name="connsiteY6" fmla="*/ 2108410 h 2108410"/>
              <a:gd name="connsiteX7" fmla="*/ 0 w 1715445"/>
              <a:gd name="connsiteY7"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226711 w 1715445"/>
              <a:gd name="connsiteY5" fmla="*/ 2108410 h 2108410"/>
              <a:gd name="connsiteX6" fmla="*/ 75571 w 1715445"/>
              <a:gd name="connsiteY6" fmla="*/ 2108410 h 2108410"/>
              <a:gd name="connsiteX7" fmla="*/ 0 w 1715445"/>
              <a:gd name="connsiteY7" fmla="*/ 2108410 h 2108410"/>
              <a:gd name="connsiteX8" fmla="*/ 0 w 1715445"/>
              <a:gd name="connsiteY8"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370294 w 1715445"/>
              <a:gd name="connsiteY5" fmla="*/ 2108410 h 2108410"/>
              <a:gd name="connsiteX6" fmla="*/ 226711 w 1715445"/>
              <a:gd name="connsiteY6" fmla="*/ 2108410 h 2108410"/>
              <a:gd name="connsiteX7" fmla="*/ 75571 w 1715445"/>
              <a:gd name="connsiteY7" fmla="*/ 2108410 h 2108410"/>
              <a:gd name="connsiteX8" fmla="*/ 0 w 1715445"/>
              <a:gd name="connsiteY8" fmla="*/ 2108410 h 2108410"/>
              <a:gd name="connsiteX9" fmla="*/ 0 w 1715445"/>
              <a:gd name="connsiteY9"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1035313 w 1715445"/>
              <a:gd name="connsiteY5" fmla="*/ 2108410 h 2108410"/>
              <a:gd name="connsiteX6" fmla="*/ 370294 w 1715445"/>
              <a:gd name="connsiteY6" fmla="*/ 2108410 h 2108410"/>
              <a:gd name="connsiteX7" fmla="*/ 226711 w 1715445"/>
              <a:gd name="connsiteY7" fmla="*/ 2108410 h 2108410"/>
              <a:gd name="connsiteX8" fmla="*/ 75571 w 1715445"/>
              <a:gd name="connsiteY8" fmla="*/ 2108410 h 2108410"/>
              <a:gd name="connsiteX9" fmla="*/ 0 w 1715445"/>
              <a:gd name="connsiteY9" fmla="*/ 2108410 h 2108410"/>
              <a:gd name="connsiteX10" fmla="*/ 0 w 1715445"/>
              <a:gd name="connsiteY10"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1035313 w 1715445"/>
              <a:gd name="connsiteY5" fmla="*/ 2108410 h 2108410"/>
              <a:gd name="connsiteX6" fmla="*/ 521435 w 1715445"/>
              <a:gd name="connsiteY6" fmla="*/ 2108410 h 2108410"/>
              <a:gd name="connsiteX7" fmla="*/ 370294 w 1715445"/>
              <a:gd name="connsiteY7" fmla="*/ 2108410 h 2108410"/>
              <a:gd name="connsiteX8" fmla="*/ 226711 w 1715445"/>
              <a:gd name="connsiteY8" fmla="*/ 2108410 h 2108410"/>
              <a:gd name="connsiteX9" fmla="*/ 75571 w 1715445"/>
              <a:gd name="connsiteY9" fmla="*/ 2108410 h 2108410"/>
              <a:gd name="connsiteX10" fmla="*/ 0 w 1715445"/>
              <a:gd name="connsiteY10" fmla="*/ 2108410 h 2108410"/>
              <a:gd name="connsiteX11" fmla="*/ 0 w 1715445"/>
              <a:gd name="connsiteY11"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1035313 w 1715445"/>
              <a:gd name="connsiteY5" fmla="*/ 2108410 h 2108410"/>
              <a:gd name="connsiteX6" fmla="*/ 808602 w 1715445"/>
              <a:gd name="connsiteY6" fmla="*/ 2108410 h 2108410"/>
              <a:gd name="connsiteX7" fmla="*/ 521435 w 1715445"/>
              <a:gd name="connsiteY7" fmla="*/ 2108410 h 2108410"/>
              <a:gd name="connsiteX8" fmla="*/ 370294 w 1715445"/>
              <a:gd name="connsiteY8" fmla="*/ 2108410 h 2108410"/>
              <a:gd name="connsiteX9" fmla="*/ 226711 w 1715445"/>
              <a:gd name="connsiteY9" fmla="*/ 2108410 h 2108410"/>
              <a:gd name="connsiteX10" fmla="*/ 75571 w 1715445"/>
              <a:gd name="connsiteY10" fmla="*/ 2108410 h 2108410"/>
              <a:gd name="connsiteX11" fmla="*/ 0 w 1715445"/>
              <a:gd name="connsiteY11" fmla="*/ 2108410 h 2108410"/>
              <a:gd name="connsiteX12" fmla="*/ 0 w 1715445"/>
              <a:gd name="connsiteY12"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1035313 w 1715445"/>
              <a:gd name="connsiteY5" fmla="*/ 2108410 h 2108410"/>
              <a:gd name="connsiteX6" fmla="*/ 808602 w 1715445"/>
              <a:gd name="connsiteY6" fmla="*/ 2108410 h 2108410"/>
              <a:gd name="connsiteX7" fmla="*/ 521435 w 1715445"/>
              <a:gd name="connsiteY7" fmla="*/ 2108410 h 2108410"/>
              <a:gd name="connsiteX8" fmla="*/ 370294 w 1715445"/>
              <a:gd name="connsiteY8" fmla="*/ 2108410 h 2108410"/>
              <a:gd name="connsiteX9" fmla="*/ 226711 w 1715445"/>
              <a:gd name="connsiteY9" fmla="*/ 2108410 h 2108410"/>
              <a:gd name="connsiteX10" fmla="*/ 75571 w 1715445"/>
              <a:gd name="connsiteY10" fmla="*/ 2108410 h 2108410"/>
              <a:gd name="connsiteX11" fmla="*/ 0 w 1715445"/>
              <a:gd name="connsiteY11" fmla="*/ 2108410 h 2108410"/>
              <a:gd name="connsiteX12" fmla="*/ 0 w 1715445"/>
              <a:gd name="connsiteY12" fmla="*/ 0 h 2108410"/>
              <a:gd name="connsiteX0" fmla="*/ 0 w 1715445"/>
              <a:gd name="connsiteY0" fmla="*/ 0 h 2172805"/>
              <a:gd name="connsiteX1" fmla="*/ 1715445 w 1715445"/>
              <a:gd name="connsiteY1" fmla="*/ 0 h 2172805"/>
              <a:gd name="connsiteX2" fmla="*/ 1715445 w 1715445"/>
              <a:gd name="connsiteY2" fmla="*/ 2108410 h 2172805"/>
              <a:gd name="connsiteX3" fmla="*/ 1541633 w 1715445"/>
              <a:gd name="connsiteY3" fmla="*/ 2100853 h 2172805"/>
              <a:gd name="connsiteX4" fmla="*/ 1254466 w 1715445"/>
              <a:gd name="connsiteY4" fmla="*/ 2100853 h 2172805"/>
              <a:gd name="connsiteX5" fmla="*/ 1035313 w 1715445"/>
              <a:gd name="connsiteY5" fmla="*/ 2108410 h 2172805"/>
              <a:gd name="connsiteX6" fmla="*/ 808602 w 1715445"/>
              <a:gd name="connsiteY6" fmla="*/ 2108410 h 2172805"/>
              <a:gd name="connsiteX7" fmla="*/ 521435 w 1715445"/>
              <a:gd name="connsiteY7" fmla="*/ 2108410 h 2172805"/>
              <a:gd name="connsiteX8" fmla="*/ 370294 w 1715445"/>
              <a:gd name="connsiteY8" fmla="*/ 2108410 h 2172805"/>
              <a:gd name="connsiteX9" fmla="*/ 226711 w 1715445"/>
              <a:gd name="connsiteY9" fmla="*/ 2108410 h 2172805"/>
              <a:gd name="connsiteX10" fmla="*/ 75571 w 1715445"/>
              <a:gd name="connsiteY10" fmla="*/ 2172805 h 2172805"/>
              <a:gd name="connsiteX11" fmla="*/ 0 w 1715445"/>
              <a:gd name="connsiteY11" fmla="*/ 2108410 h 2172805"/>
              <a:gd name="connsiteX12" fmla="*/ 0 w 1715445"/>
              <a:gd name="connsiteY12" fmla="*/ 0 h 2172805"/>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254466 w 1715445"/>
              <a:gd name="connsiteY4" fmla="*/ 2100853 h 2189976"/>
              <a:gd name="connsiteX5" fmla="*/ 1035313 w 1715445"/>
              <a:gd name="connsiteY5" fmla="*/ 2108410 h 2189976"/>
              <a:gd name="connsiteX6" fmla="*/ 808602 w 1715445"/>
              <a:gd name="connsiteY6" fmla="*/ 2108410 h 2189976"/>
              <a:gd name="connsiteX7" fmla="*/ 521435 w 1715445"/>
              <a:gd name="connsiteY7" fmla="*/ 2108410 h 2189976"/>
              <a:gd name="connsiteX8" fmla="*/ 370294 w 1715445"/>
              <a:gd name="connsiteY8" fmla="*/ 2189976 h 2189976"/>
              <a:gd name="connsiteX9" fmla="*/ 226711 w 1715445"/>
              <a:gd name="connsiteY9" fmla="*/ 2108410 h 2189976"/>
              <a:gd name="connsiteX10" fmla="*/ 75571 w 1715445"/>
              <a:gd name="connsiteY10" fmla="*/ 2172805 h 2189976"/>
              <a:gd name="connsiteX11" fmla="*/ 0 w 1715445"/>
              <a:gd name="connsiteY11" fmla="*/ 2108410 h 2189976"/>
              <a:gd name="connsiteX12" fmla="*/ 0 w 1715445"/>
              <a:gd name="connsiteY12"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254466 w 1715445"/>
              <a:gd name="connsiteY4" fmla="*/ 2100853 h 2189976"/>
              <a:gd name="connsiteX5" fmla="*/ 1035313 w 1715445"/>
              <a:gd name="connsiteY5" fmla="*/ 2108410 h 2189976"/>
              <a:gd name="connsiteX6" fmla="*/ 808602 w 1715445"/>
              <a:gd name="connsiteY6" fmla="*/ 2108410 h 2189976"/>
              <a:gd name="connsiteX7" fmla="*/ 521435 w 1715445"/>
              <a:gd name="connsiteY7" fmla="*/ 2108410 h 2189976"/>
              <a:gd name="connsiteX8" fmla="*/ 370294 w 1715445"/>
              <a:gd name="connsiteY8" fmla="*/ 2189976 h 2189976"/>
              <a:gd name="connsiteX9" fmla="*/ 158024 w 1715445"/>
              <a:gd name="connsiteY9" fmla="*/ 2108410 h 2189976"/>
              <a:gd name="connsiteX10" fmla="*/ 75571 w 1715445"/>
              <a:gd name="connsiteY10" fmla="*/ 2172805 h 2189976"/>
              <a:gd name="connsiteX11" fmla="*/ 0 w 1715445"/>
              <a:gd name="connsiteY11" fmla="*/ 2108410 h 2189976"/>
              <a:gd name="connsiteX12" fmla="*/ 0 w 1715445"/>
              <a:gd name="connsiteY12"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254466 w 1715445"/>
              <a:gd name="connsiteY4" fmla="*/ 2100853 h 2189976"/>
              <a:gd name="connsiteX5" fmla="*/ 1035313 w 1715445"/>
              <a:gd name="connsiteY5" fmla="*/ 2108410 h 2189976"/>
              <a:gd name="connsiteX6" fmla="*/ 606833 w 1715445"/>
              <a:gd name="connsiteY6" fmla="*/ 2164219 h 2189976"/>
              <a:gd name="connsiteX7" fmla="*/ 521435 w 1715445"/>
              <a:gd name="connsiteY7" fmla="*/ 2108410 h 2189976"/>
              <a:gd name="connsiteX8" fmla="*/ 370294 w 1715445"/>
              <a:gd name="connsiteY8" fmla="*/ 2189976 h 2189976"/>
              <a:gd name="connsiteX9" fmla="*/ 158024 w 1715445"/>
              <a:gd name="connsiteY9" fmla="*/ 2108410 h 2189976"/>
              <a:gd name="connsiteX10" fmla="*/ 75571 w 1715445"/>
              <a:gd name="connsiteY10" fmla="*/ 2172805 h 2189976"/>
              <a:gd name="connsiteX11" fmla="*/ 0 w 1715445"/>
              <a:gd name="connsiteY11" fmla="*/ 2108410 h 2189976"/>
              <a:gd name="connsiteX12" fmla="*/ 0 w 1715445"/>
              <a:gd name="connsiteY12"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254466 w 1715445"/>
              <a:gd name="connsiteY4" fmla="*/ 2100853 h 2189976"/>
              <a:gd name="connsiteX5" fmla="*/ 803493 w 1715445"/>
              <a:gd name="connsiteY5" fmla="*/ 2108410 h 2189976"/>
              <a:gd name="connsiteX6" fmla="*/ 606833 w 1715445"/>
              <a:gd name="connsiteY6" fmla="*/ 2164219 h 2189976"/>
              <a:gd name="connsiteX7" fmla="*/ 521435 w 1715445"/>
              <a:gd name="connsiteY7" fmla="*/ 2108410 h 2189976"/>
              <a:gd name="connsiteX8" fmla="*/ 370294 w 1715445"/>
              <a:gd name="connsiteY8" fmla="*/ 2189976 h 2189976"/>
              <a:gd name="connsiteX9" fmla="*/ 158024 w 1715445"/>
              <a:gd name="connsiteY9" fmla="*/ 2108410 h 2189976"/>
              <a:gd name="connsiteX10" fmla="*/ 75571 w 1715445"/>
              <a:gd name="connsiteY10" fmla="*/ 2172805 h 2189976"/>
              <a:gd name="connsiteX11" fmla="*/ 0 w 1715445"/>
              <a:gd name="connsiteY11" fmla="*/ 2108410 h 2189976"/>
              <a:gd name="connsiteX12" fmla="*/ 0 w 1715445"/>
              <a:gd name="connsiteY12"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254466 w 1715445"/>
              <a:gd name="connsiteY4" fmla="*/ 2100853 h 2189976"/>
              <a:gd name="connsiteX5" fmla="*/ 992631 w 1715445"/>
              <a:gd name="connsiteY5" fmla="*/ 2103300 h 2189976"/>
              <a:gd name="connsiteX6" fmla="*/ 803493 w 1715445"/>
              <a:gd name="connsiteY6" fmla="*/ 2108410 h 2189976"/>
              <a:gd name="connsiteX7" fmla="*/ 606833 w 1715445"/>
              <a:gd name="connsiteY7" fmla="*/ 2164219 h 2189976"/>
              <a:gd name="connsiteX8" fmla="*/ 521435 w 1715445"/>
              <a:gd name="connsiteY8" fmla="*/ 2108410 h 2189976"/>
              <a:gd name="connsiteX9" fmla="*/ 370294 w 1715445"/>
              <a:gd name="connsiteY9" fmla="*/ 2189976 h 2189976"/>
              <a:gd name="connsiteX10" fmla="*/ 158024 w 1715445"/>
              <a:gd name="connsiteY10" fmla="*/ 2108410 h 2189976"/>
              <a:gd name="connsiteX11" fmla="*/ 75571 w 1715445"/>
              <a:gd name="connsiteY11" fmla="*/ 2172805 h 2189976"/>
              <a:gd name="connsiteX12" fmla="*/ 0 w 1715445"/>
              <a:gd name="connsiteY12" fmla="*/ 2108410 h 2189976"/>
              <a:gd name="connsiteX13" fmla="*/ 0 w 1715445"/>
              <a:gd name="connsiteY13"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434806 w 1715445"/>
              <a:gd name="connsiteY4" fmla="*/ 2099007 h 2189976"/>
              <a:gd name="connsiteX5" fmla="*/ 1254466 w 1715445"/>
              <a:gd name="connsiteY5" fmla="*/ 2100853 h 2189976"/>
              <a:gd name="connsiteX6" fmla="*/ 992631 w 1715445"/>
              <a:gd name="connsiteY6" fmla="*/ 2103300 h 2189976"/>
              <a:gd name="connsiteX7" fmla="*/ 803493 w 1715445"/>
              <a:gd name="connsiteY7" fmla="*/ 2108410 h 2189976"/>
              <a:gd name="connsiteX8" fmla="*/ 606833 w 1715445"/>
              <a:gd name="connsiteY8" fmla="*/ 2164219 h 2189976"/>
              <a:gd name="connsiteX9" fmla="*/ 521435 w 1715445"/>
              <a:gd name="connsiteY9" fmla="*/ 2108410 h 2189976"/>
              <a:gd name="connsiteX10" fmla="*/ 370294 w 1715445"/>
              <a:gd name="connsiteY10" fmla="*/ 2189976 h 2189976"/>
              <a:gd name="connsiteX11" fmla="*/ 158024 w 1715445"/>
              <a:gd name="connsiteY11" fmla="*/ 2108410 h 2189976"/>
              <a:gd name="connsiteX12" fmla="*/ 75571 w 1715445"/>
              <a:gd name="connsiteY12" fmla="*/ 2172805 h 2189976"/>
              <a:gd name="connsiteX13" fmla="*/ 0 w 1715445"/>
              <a:gd name="connsiteY13" fmla="*/ 2108410 h 2189976"/>
              <a:gd name="connsiteX14" fmla="*/ 0 w 1715445"/>
              <a:gd name="connsiteY14"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60955 h 2189976"/>
              <a:gd name="connsiteX4" fmla="*/ 1434806 w 1715445"/>
              <a:gd name="connsiteY4" fmla="*/ 2099007 h 2189976"/>
              <a:gd name="connsiteX5" fmla="*/ 1254466 w 1715445"/>
              <a:gd name="connsiteY5" fmla="*/ 2100853 h 2189976"/>
              <a:gd name="connsiteX6" fmla="*/ 992631 w 1715445"/>
              <a:gd name="connsiteY6" fmla="*/ 2103300 h 2189976"/>
              <a:gd name="connsiteX7" fmla="*/ 803493 w 1715445"/>
              <a:gd name="connsiteY7" fmla="*/ 2108410 h 2189976"/>
              <a:gd name="connsiteX8" fmla="*/ 606833 w 1715445"/>
              <a:gd name="connsiteY8" fmla="*/ 2164219 h 2189976"/>
              <a:gd name="connsiteX9" fmla="*/ 521435 w 1715445"/>
              <a:gd name="connsiteY9" fmla="*/ 2108410 h 2189976"/>
              <a:gd name="connsiteX10" fmla="*/ 370294 w 1715445"/>
              <a:gd name="connsiteY10" fmla="*/ 2189976 h 2189976"/>
              <a:gd name="connsiteX11" fmla="*/ 158024 w 1715445"/>
              <a:gd name="connsiteY11" fmla="*/ 2108410 h 2189976"/>
              <a:gd name="connsiteX12" fmla="*/ 75571 w 1715445"/>
              <a:gd name="connsiteY12" fmla="*/ 2172805 h 2189976"/>
              <a:gd name="connsiteX13" fmla="*/ 0 w 1715445"/>
              <a:gd name="connsiteY13" fmla="*/ 2108410 h 2189976"/>
              <a:gd name="connsiteX14" fmla="*/ 0 w 1715445"/>
              <a:gd name="connsiteY14"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60955 h 2189976"/>
              <a:gd name="connsiteX4" fmla="*/ 1434806 w 1715445"/>
              <a:gd name="connsiteY4" fmla="*/ 2099007 h 2189976"/>
              <a:gd name="connsiteX5" fmla="*/ 1168607 w 1715445"/>
              <a:gd name="connsiteY5" fmla="*/ 2165248 h 2189976"/>
              <a:gd name="connsiteX6" fmla="*/ 992631 w 1715445"/>
              <a:gd name="connsiteY6" fmla="*/ 2103300 h 2189976"/>
              <a:gd name="connsiteX7" fmla="*/ 803493 w 1715445"/>
              <a:gd name="connsiteY7" fmla="*/ 2108410 h 2189976"/>
              <a:gd name="connsiteX8" fmla="*/ 606833 w 1715445"/>
              <a:gd name="connsiteY8" fmla="*/ 2164219 h 2189976"/>
              <a:gd name="connsiteX9" fmla="*/ 521435 w 1715445"/>
              <a:gd name="connsiteY9" fmla="*/ 2108410 h 2189976"/>
              <a:gd name="connsiteX10" fmla="*/ 370294 w 1715445"/>
              <a:gd name="connsiteY10" fmla="*/ 2189976 h 2189976"/>
              <a:gd name="connsiteX11" fmla="*/ 158024 w 1715445"/>
              <a:gd name="connsiteY11" fmla="*/ 2108410 h 2189976"/>
              <a:gd name="connsiteX12" fmla="*/ 75571 w 1715445"/>
              <a:gd name="connsiteY12" fmla="*/ 2172805 h 2189976"/>
              <a:gd name="connsiteX13" fmla="*/ 0 w 1715445"/>
              <a:gd name="connsiteY13" fmla="*/ 2108410 h 2189976"/>
              <a:gd name="connsiteX14" fmla="*/ 0 w 1715445"/>
              <a:gd name="connsiteY14"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60955 h 2189976"/>
              <a:gd name="connsiteX4" fmla="*/ 1434806 w 1715445"/>
              <a:gd name="connsiteY4" fmla="*/ 2099007 h 2189976"/>
              <a:gd name="connsiteX5" fmla="*/ 1168607 w 1715445"/>
              <a:gd name="connsiteY5" fmla="*/ 2165248 h 2189976"/>
              <a:gd name="connsiteX6" fmla="*/ 992631 w 1715445"/>
              <a:gd name="connsiteY6" fmla="*/ 2103300 h 2189976"/>
              <a:gd name="connsiteX7" fmla="*/ 872429 w 1715445"/>
              <a:gd name="connsiteY7" fmla="*/ 2103300 h 2189976"/>
              <a:gd name="connsiteX8" fmla="*/ 803493 w 1715445"/>
              <a:gd name="connsiteY8" fmla="*/ 2108410 h 2189976"/>
              <a:gd name="connsiteX9" fmla="*/ 606833 w 1715445"/>
              <a:gd name="connsiteY9" fmla="*/ 2164219 h 2189976"/>
              <a:gd name="connsiteX10" fmla="*/ 521435 w 1715445"/>
              <a:gd name="connsiteY10" fmla="*/ 2108410 h 2189976"/>
              <a:gd name="connsiteX11" fmla="*/ 370294 w 1715445"/>
              <a:gd name="connsiteY11" fmla="*/ 2189976 h 2189976"/>
              <a:gd name="connsiteX12" fmla="*/ 158024 w 1715445"/>
              <a:gd name="connsiteY12" fmla="*/ 2108410 h 2189976"/>
              <a:gd name="connsiteX13" fmla="*/ 75571 w 1715445"/>
              <a:gd name="connsiteY13" fmla="*/ 2172805 h 2189976"/>
              <a:gd name="connsiteX14" fmla="*/ 0 w 1715445"/>
              <a:gd name="connsiteY14" fmla="*/ 2108410 h 2189976"/>
              <a:gd name="connsiteX15" fmla="*/ 0 w 1715445"/>
              <a:gd name="connsiteY15"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60955 h 2189976"/>
              <a:gd name="connsiteX4" fmla="*/ 1434806 w 1715445"/>
              <a:gd name="connsiteY4" fmla="*/ 2099007 h 2189976"/>
              <a:gd name="connsiteX5" fmla="*/ 1168607 w 1715445"/>
              <a:gd name="connsiteY5" fmla="*/ 2165248 h 2189976"/>
              <a:gd name="connsiteX6" fmla="*/ 992631 w 1715445"/>
              <a:gd name="connsiteY6" fmla="*/ 2103300 h 2189976"/>
              <a:gd name="connsiteX7" fmla="*/ 932530 w 1715445"/>
              <a:gd name="connsiteY7" fmla="*/ 2180574 h 2189976"/>
              <a:gd name="connsiteX8" fmla="*/ 803493 w 1715445"/>
              <a:gd name="connsiteY8" fmla="*/ 2108410 h 2189976"/>
              <a:gd name="connsiteX9" fmla="*/ 606833 w 1715445"/>
              <a:gd name="connsiteY9" fmla="*/ 2164219 h 2189976"/>
              <a:gd name="connsiteX10" fmla="*/ 521435 w 1715445"/>
              <a:gd name="connsiteY10" fmla="*/ 2108410 h 2189976"/>
              <a:gd name="connsiteX11" fmla="*/ 370294 w 1715445"/>
              <a:gd name="connsiteY11" fmla="*/ 2189976 h 2189976"/>
              <a:gd name="connsiteX12" fmla="*/ 158024 w 1715445"/>
              <a:gd name="connsiteY12" fmla="*/ 2108410 h 2189976"/>
              <a:gd name="connsiteX13" fmla="*/ 75571 w 1715445"/>
              <a:gd name="connsiteY13" fmla="*/ 2172805 h 2189976"/>
              <a:gd name="connsiteX14" fmla="*/ 0 w 1715445"/>
              <a:gd name="connsiteY14" fmla="*/ 2108410 h 2189976"/>
              <a:gd name="connsiteX15" fmla="*/ 0 w 1715445"/>
              <a:gd name="connsiteY15" fmla="*/ 0 h 2189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715445" h="2189976">
                <a:moveTo>
                  <a:pt x="0" y="0"/>
                </a:moveTo>
                <a:lnTo>
                  <a:pt x="1715445" y="0"/>
                </a:lnTo>
                <a:lnTo>
                  <a:pt x="1715445" y="2108410"/>
                </a:lnTo>
                <a:lnTo>
                  <a:pt x="1541633" y="2160955"/>
                </a:lnTo>
                <a:lnTo>
                  <a:pt x="1434806" y="2099007"/>
                </a:lnTo>
                <a:lnTo>
                  <a:pt x="1168607" y="2165248"/>
                </a:lnTo>
                <a:lnTo>
                  <a:pt x="992631" y="2103300"/>
                </a:lnTo>
                <a:lnTo>
                  <a:pt x="932530" y="2180574"/>
                </a:lnTo>
                <a:lnTo>
                  <a:pt x="803493" y="2108410"/>
                </a:lnTo>
                <a:lnTo>
                  <a:pt x="606833" y="2164219"/>
                </a:lnTo>
                <a:lnTo>
                  <a:pt x="521435" y="2108410"/>
                </a:lnTo>
                <a:lnTo>
                  <a:pt x="370294" y="2189976"/>
                </a:lnTo>
                <a:lnTo>
                  <a:pt x="158024" y="2108410"/>
                </a:lnTo>
                <a:lnTo>
                  <a:pt x="75571" y="2172805"/>
                </a:lnTo>
                <a:lnTo>
                  <a:pt x="0" y="2108410"/>
                </a:lnTo>
                <a:lnTo>
                  <a:pt x="0" y="0"/>
                </a:lnTo>
                <a:close/>
              </a:path>
            </a:pathLst>
          </a:custGeom>
          <a:solidFill>
            <a:schemeClr val="accent2">
              <a:lumMod val="20000"/>
              <a:lumOff val="80000"/>
            </a:schemeClr>
          </a:solidFill>
          <a:ln w="9525" cap="flat" cmpd="sng" algn="ctr">
            <a:solidFill>
              <a:schemeClr val="tx1"/>
            </a:solidFill>
            <a:prstDash val="solid"/>
            <a:miter lim="800000"/>
            <a:headEnd type="none" w="med" len="med"/>
            <a:tailEnd type="none" w="med" len="med"/>
          </a:ln>
          <a:effectLst/>
        </p:spPr>
        <p:txBody>
          <a:bodyPr vert="horz" wrap="square" lIns="45720" tIns="45720" rIns="45720" bIns="45720" numCol="1" rtlCol="0" anchor="t" anchorCtr="0" compatLnSpc="1">
            <a:prstTxWarp prst="textNoShape">
              <a:avLst/>
            </a:prstTxWarp>
            <a:noAutofit/>
          </a:bodyPr>
          <a:lstStyle/>
          <a:p>
            <a:pPr algn="l" defTabSz="1463675"/>
            <a:endParaRPr lang="en-US" sz="1000" dirty="0" smtClean="0">
              <a:solidFill>
                <a:schemeClr val="bg2"/>
              </a:solidFill>
            </a:endParaRPr>
          </a:p>
        </p:txBody>
      </p:sp>
      <p:sp>
        <p:nvSpPr>
          <p:cNvPr id="2" name="Text Placeholder 1"/>
          <p:cNvSpPr>
            <a:spLocks noGrp="1"/>
          </p:cNvSpPr>
          <p:nvPr>
            <p:ph type="body" sz="quarter" idx="10"/>
          </p:nvPr>
        </p:nvSpPr>
        <p:spPr/>
        <p:txBody>
          <a:bodyPr/>
          <a:lstStyle/>
          <a:p>
            <a:endParaRPr lang="en-US" dirty="0"/>
          </a:p>
        </p:txBody>
      </p:sp>
      <p:sp>
        <p:nvSpPr>
          <p:cNvPr id="3" name="Text Placeholder 2"/>
          <p:cNvSpPr>
            <a:spLocks noGrp="1"/>
          </p:cNvSpPr>
          <p:nvPr>
            <p:ph type="body" sz="quarter" idx="11"/>
          </p:nvPr>
        </p:nvSpPr>
        <p:spPr/>
        <p:txBody>
          <a:bodyPr/>
          <a:lstStyle/>
          <a:p>
            <a:r>
              <a:rPr lang="en-US" dirty="0" smtClean="0"/>
              <a:t>Action Steps and an Individual Development Plan Codify MGO Aspirations</a:t>
            </a:r>
            <a:endParaRPr lang="en-US" dirty="0"/>
          </a:p>
        </p:txBody>
      </p:sp>
      <p:sp>
        <p:nvSpPr>
          <p:cNvPr id="4" name="Text Placeholder 3"/>
          <p:cNvSpPr>
            <a:spLocks noGrp="1"/>
          </p:cNvSpPr>
          <p:nvPr>
            <p:ph type="body" sz="quarter" idx="12"/>
          </p:nvPr>
        </p:nvSpPr>
        <p:spPr/>
        <p:txBody>
          <a:bodyPr/>
          <a:lstStyle/>
          <a:p>
            <a:r>
              <a:rPr lang="en-US" dirty="0" smtClean="0"/>
              <a:t>Co-Authoring a Career Map</a:t>
            </a:r>
            <a:endParaRPr lang="en-US" dirty="0"/>
          </a:p>
        </p:txBody>
      </p:sp>
      <p:sp>
        <p:nvSpPr>
          <p:cNvPr id="5" name="Text Placeholder 4"/>
          <p:cNvSpPr>
            <a:spLocks noGrp="1"/>
          </p:cNvSpPr>
          <p:nvPr>
            <p:ph type="body" sz="quarter" idx="13"/>
          </p:nvPr>
        </p:nvSpPr>
        <p:spPr>
          <a:xfrm>
            <a:off x="5105400" y="4677489"/>
            <a:ext cx="1303020" cy="123111"/>
          </a:xfrm>
        </p:spPr>
        <p:txBody>
          <a:bodyPr/>
          <a:lstStyle/>
          <a:p>
            <a:r>
              <a:rPr lang="en-US" dirty="0"/>
              <a:t>Source: </a:t>
            </a:r>
            <a:r>
              <a:rPr lang="en-US" dirty="0" smtClean="0"/>
              <a:t>EAB </a:t>
            </a:r>
            <a:r>
              <a:rPr lang="en-US" dirty="0"/>
              <a:t>interviews and analysis. </a:t>
            </a:r>
          </a:p>
        </p:txBody>
      </p:sp>
      <p:sp>
        <p:nvSpPr>
          <p:cNvPr id="6" name="Text Placeholder 5"/>
          <p:cNvSpPr>
            <a:spLocks noGrp="1"/>
          </p:cNvSpPr>
          <p:nvPr>
            <p:ph type="body" sz="quarter" idx="14"/>
          </p:nvPr>
        </p:nvSpPr>
        <p:spPr>
          <a:xfrm>
            <a:off x="2941320" y="4403825"/>
            <a:ext cx="2004960" cy="230832"/>
          </a:xfrm>
        </p:spPr>
        <p:txBody>
          <a:bodyPr/>
          <a:lstStyle/>
          <a:p>
            <a:endParaRPr lang="en-US"/>
          </a:p>
        </p:txBody>
      </p:sp>
      <p:pic>
        <p:nvPicPr>
          <p:cNvPr id="19" name="Picture 2" descr="L:\public\share\ABC Templates and Resources\ABC Art Icons Logos\Logos External\Logos_S-Z\Univ_Florida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9100" y="1245896"/>
            <a:ext cx="959487" cy="176053"/>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bwMode="gray">
          <a:xfrm>
            <a:off x="421240" y="1566490"/>
            <a:ext cx="2157574" cy="1461939"/>
          </a:xfrm>
          <a:prstGeom prst="rect">
            <a:avLst/>
          </a:prstGeom>
          <a:noFill/>
          <a:ln>
            <a:noFill/>
          </a:ln>
        </p:spPr>
        <p:txBody>
          <a:bodyPr wrap="square" lIns="0" tIns="0" rIns="0" bIns="0" rtlCol="0">
            <a:spAutoFit/>
          </a:bodyPr>
          <a:lstStyle/>
          <a:p>
            <a:r>
              <a:rPr lang="en-US" sz="900" b="1" dirty="0" smtClean="0">
                <a:cs typeface="Verdana" panose="020B0604030504040204" pitchFamily="34" charset="0"/>
              </a:rPr>
              <a:t>Career Map</a:t>
            </a:r>
          </a:p>
          <a:p>
            <a:endParaRPr lang="en-US" sz="900" b="1" dirty="0">
              <a:cs typeface="Verdana" panose="020B0604030504040204" pitchFamily="34" charset="0"/>
            </a:endParaRPr>
          </a:p>
          <a:p>
            <a:r>
              <a:rPr lang="en-US" sz="900" dirty="0" smtClean="0">
                <a:cs typeface="Verdana" panose="020B0604030504040204" pitchFamily="34" charset="0"/>
              </a:rPr>
              <a:t>Professional Goal(s) (3-5 Years):</a:t>
            </a:r>
          </a:p>
          <a:p>
            <a:endParaRPr lang="en-US" sz="900" dirty="0">
              <a:cs typeface="Verdana" panose="020B0604030504040204" pitchFamily="34" charset="0"/>
            </a:endParaRPr>
          </a:p>
          <a:p>
            <a:r>
              <a:rPr lang="en-US" sz="900" dirty="0" smtClean="0">
                <a:cs typeface="Verdana" panose="020B0604030504040204" pitchFamily="34" charset="0"/>
              </a:rPr>
              <a:t>Action Items:</a:t>
            </a:r>
          </a:p>
          <a:p>
            <a:endParaRPr lang="en-US" sz="900" dirty="0" smtClean="0">
              <a:cs typeface="Verdana" panose="020B0604030504040204" pitchFamily="34" charset="0"/>
            </a:endParaRPr>
          </a:p>
          <a:p>
            <a:endParaRPr lang="en-US" sz="900" dirty="0">
              <a:cs typeface="Verdana" panose="020B0604030504040204" pitchFamily="34" charset="0"/>
            </a:endParaRPr>
          </a:p>
          <a:p>
            <a:pPr algn="ctr"/>
            <a:endParaRPr lang="en-US" sz="800" b="1" dirty="0">
              <a:cs typeface="Verdana" panose="020B0604030504040204" pitchFamily="34" charset="0"/>
            </a:endParaRPr>
          </a:p>
          <a:p>
            <a:endParaRPr lang="en-US" sz="800" dirty="0" smtClean="0">
              <a:cs typeface="Verdana" panose="020B0604030504040204" pitchFamily="34" charset="0"/>
            </a:endParaRPr>
          </a:p>
          <a:p>
            <a:endParaRPr lang="en-US" sz="800" dirty="0">
              <a:cs typeface="Verdana" panose="020B0604030504040204" pitchFamily="34" charset="0"/>
            </a:endParaRPr>
          </a:p>
          <a:p>
            <a:endParaRPr lang="en-US" sz="800" dirty="0" smtClean="0">
              <a:cs typeface="Verdana" panose="020B0604030504040204" pitchFamily="34" charset="0"/>
            </a:endParaRPr>
          </a:p>
        </p:txBody>
      </p:sp>
      <p:sp>
        <p:nvSpPr>
          <p:cNvPr id="37" name="Freeform 36"/>
          <p:cNvSpPr/>
          <p:nvPr/>
        </p:nvSpPr>
        <p:spPr bwMode="gray">
          <a:xfrm>
            <a:off x="2474358" y="2048076"/>
            <a:ext cx="3659741" cy="2492173"/>
          </a:xfrm>
          <a:custGeom>
            <a:avLst/>
            <a:gdLst>
              <a:gd name="connsiteX0" fmla="*/ 0 w 1715445"/>
              <a:gd name="connsiteY0" fmla="*/ 0 h 2108410"/>
              <a:gd name="connsiteX1" fmla="*/ 1715445 w 1715445"/>
              <a:gd name="connsiteY1" fmla="*/ 0 h 2108410"/>
              <a:gd name="connsiteX2" fmla="*/ 1715445 w 1715445"/>
              <a:gd name="connsiteY2" fmla="*/ 2108410 h 2108410"/>
              <a:gd name="connsiteX3" fmla="*/ 0 w 1715445"/>
              <a:gd name="connsiteY3" fmla="*/ 2108410 h 2108410"/>
              <a:gd name="connsiteX4" fmla="*/ 0 w 1715445"/>
              <a:gd name="connsiteY4" fmla="*/ 0 h 2108410"/>
              <a:gd name="connsiteX0" fmla="*/ 0 w 1715445"/>
              <a:gd name="connsiteY0" fmla="*/ 0 h 2108410"/>
              <a:gd name="connsiteX1" fmla="*/ 1715445 w 1715445"/>
              <a:gd name="connsiteY1" fmla="*/ 0 h 2108410"/>
              <a:gd name="connsiteX2" fmla="*/ 1715445 w 1715445"/>
              <a:gd name="connsiteY2" fmla="*/ 2108410 h 2108410"/>
              <a:gd name="connsiteX3" fmla="*/ 75571 w 1715445"/>
              <a:gd name="connsiteY3" fmla="*/ 2108410 h 2108410"/>
              <a:gd name="connsiteX4" fmla="*/ 0 w 1715445"/>
              <a:gd name="connsiteY4" fmla="*/ 2108410 h 2108410"/>
              <a:gd name="connsiteX5" fmla="*/ 0 w 1715445"/>
              <a:gd name="connsiteY5"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75571 w 1715445"/>
              <a:gd name="connsiteY4" fmla="*/ 2108410 h 2108410"/>
              <a:gd name="connsiteX5" fmla="*/ 0 w 1715445"/>
              <a:gd name="connsiteY5" fmla="*/ 2108410 h 2108410"/>
              <a:gd name="connsiteX6" fmla="*/ 0 w 1715445"/>
              <a:gd name="connsiteY6"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226711 w 1715445"/>
              <a:gd name="connsiteY4" fmla="*/ 2108410 h 2108410"/>
              <a:gd name="connsiteX5" fmla="*/ 75571 w 1715445"/>
              <a:gd name="connsiteY5" fmla="*/ 2108410 h 2108410"/>
              <a:gd name="connsiteX6" fmla="*/ 0 w 1715445"/>
              <a:gd name="connsiteY6" fmla="*/ 2108410 h 2108410"/>
              <a:gd name="connsiteX7" fmla="*/ 0 w 1715445"/>
              <a:gd name="connsiteY7"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226711 w 1715445"/>
              <a:gd name="connsiteY5" fmla="*/ 2108410 h 2108410"/>
              <a:gd name="connsiteX6" fmla="*/ 75571 w 1715445"/>
              <a:gd name="connsiteY6" fmla="*/ 2108410 h 2108410"/>
              <a:gd name="connsiteX7" fmla="*/ 0 w 1715445"/>
              <a:gd name="connsiteY7" fmla="*/ 2108410 h 2108410"/>
              <a:gd name="connsiteX8" fmla="*/ 0 w 1715445"/>
              <a:gd name="connsiteY8"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370294 w 1715445"/>
              <a:gd name="connsiteY5" fmla="*/ 2108410 h 2108410"/>
              <a:gd name="connsiteX6" fmla="*/ 226711 w 1715445"/>
              <a:gd name="connsiteY6" fmla="*/ 2108410 h 2108410"/>
              <a:gd name="connsiteX7" fmla="*/ 75571 w 1715445"/>
              <a:gd name="connsiteY7" fmla="*/ 2108410 h 2108410"/>
              <a:gd name="connsiteX8" fmla="*/ 0 w 1715445"/>
              <a:gd name="connsiteY8" fmla="*/ 2108410 h 2108410"/>
              <a:gd name="connsiteX9" fmla="*/ 0 w 1715445"/>
              <a:gd name="connsiteY9"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1035313 w 1715445"/>
              <a:gd name="connsiteY5" fmla="*/ 2108410 h 2108410"/>
              <a:gd name="connsiteX6" fmla="*/ 370294 w 1715445"/>
              <a:gd name="connsiteY6" fmla="*/ 2108410 h 2108410"/>
              <a:gd name="connsiteX7" fmla="*/ 226711 w 1715445"/>
              <a:gd name="connsiteY7" fmla="*/ 2108410 h 2108410"/>
              <a:gd name="connsiteX8" fmla="*/ 75571 w 1715445"/>
              <a:gd name="connsiteY8" fmla="*/ 2108410 h 2108410"/>
              <a:gd name="connsiteX9" fmla="*/ 0 w 1715445"/>
              <a:gd name="connsiteY9" fmla="*/ 2108410 h 2108410"/>
              <a:gd name="connsiteX10" fmla="*/ 0 w 1715445"/>
              <a:gd name="connsiteY10"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1035313 w 1715445"/>
              <a:gd name="connsiteY5" fmla="*/ 2108410 h 2108410"/>
              <a:gd name="connsiteX6" fmla="*/ 521435 w 1715445"/>
              <a:gd name="connsiteY6" fmla="*/ 2108410 h 2108410"/>
              <a:gd name="connsiteX7" fmla="*/ 370294 w 1715445"/>
              <a:gd name="connsiteY7" fmla="*/ 2108410 h 2108410"/>
              <a:gd name="connsiteX8" fmla="*/ 226711 w 1715445"/>
              <a:gd name="connsiteY8" fmla="*/ 2108410 h 2108410"/>
              <a:gd name="connsiteX9" fmla="*/ 75571 w 1715445"/>
              <a:gd name="connsiteY9" fmla="*/ 2108410 h 2108410"/>
              <a:gd name="connsiteX10" fmla="*/ 0 w 1715445"/>
              <a:gd name="connsiteY10" fmla="*/ 2108410 h 2108410"/>
              <a:gd name="connsiteX11" fmla="*/ 0 w 1715445"/>
              <a:gd name="connsiteY11"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1035313 w 1715445"/>
              <a:gd name="connsiteY5" fmla="*/ 2108410 h 2108410"/>
              <a:gd name="connsiteX6" fmla="*/ 808602 w 1715445"/>
              <a:gd name="connsiteY6" fmla="*/ 2108410 h 2108410"/>
              <a:gd name="connsiteX7" fmla="*/ 521435 w 1715445"/>
              <a:gd name="connsiteY7" fmla="*/ 2108410 h 2108410"/>
              <a:gd name="connsiteX8" fmla="*/ 370294 w 1715445"/>
              <a:gd name="connsiteY8" fmla="*/ 2108410 h 2108410"/>
              <a:gd name="connsiteX9" fmla="*/ 226711 w 1715445"/>
              <a:gd name="connsiteY9" fmla="*/ 2108410 h 2108410"/>
              <a:gd name="connsiteX10" fmla="*/ 75571 w 1715445"/>
              <a:gd name="connsiteY10" fmla="*/ 2108410 h 2108410"/>
              <a:gd name="connsiteX11" fmla="*/ 0 w 1715445"/>
              <a:gd name="connsiteY11" fmla="*/ 2108410 h 2108410"/>
              <a:gd name="connsiteX12" fmla="*/ 0 w 1715445"/>
              <a:gd name="connsiteY12"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1035313 w 1715445"/>
              <a:gd name="connsiteY5" fmla="*/ 2108410 h 2108410"/>
              <a:gd name="connsiteX6" fmla="*/ 808602 w 1715445"/>
              <a:gd name="connsiteY6" fmla="*/ 2108410 h 2108410"/>
              <a:gd name="connsiteX7" fmla="*/ 521435 w 1715445"/>
              <a:gd name="connsiteY7" fmla="*/ 2108410 h 2108410"/>
              <a:gd name="connsiteX8" fmla="*/ 370294 w 1715445"/>
              <a:gd name="connsiteY8" fmla="*/ 2108410 h 2108410"/>
              <a:gd name="connsiteX9" fmla="*/ 226711 w 1715445"/>
              <a:gd name="connsiteY9" fmla="*/ 2108410 h 2108410"/>
              <a:gd name="connsiteX10" fmla="*/ 75571 w 1715445"/>
              <a:gd name="connsiteY10" fmla="*/ 2108410 h 2108410"/>
              <a:gd name="connsiteX11" fmla="*/ 0 w 1715445"/>
              <a:gd name="connsiteY11" fmla="*/ 2108410 h 2108410"/>
              <a:gd name="connsiteX12" fmla="*/ 0 w 1715445"/>
              <a:gd name="connsiteY12" fmla="*/ 0 h 2108410"/>
              <a:gd name="connsiteX0" fmla="*/ 0 w 1715445"/>
              <a:gd name="connsiteY0" fmla="*/ 0 h 2172805"/>
              <a:gd name="connsiteX1" fmla="*/ 1715445 w 1715445"/>
              <a:gd name="connsiteY1" fmla="*/ 0 h 2172805"/>
              <a:gd name="connsiteX2" fmla="*/ 1715445 w 1715445"/>
              <a:gd name="connsiteY2" fmla="*/ 2108410 h 2172805"/>
              <a:gd name="connsiteX3" fmla="*/ 1541633 w 1715445"/>
              <a:gd name="connsiteY3" fmla="*/ 2100853 h 2172805"/>
              <a:gd name="connsiteX4" fmla="*/ 1254466 w 1715445"/>
              <a:gd name="connsiteY4" fmla="*/ 2100853 h 2172805"/>
              <a:gd name="connsiteX5" fmla="*/ 1035313 w 1715445"/>
              <a:gd name="connsiteY5" fmla="*/ 2108410 h 2172805"/>
              <a:gd name="connsiteX6" fmla="*/ 808602 w 1715445"/>
              <a:gd name="connsiteY6" fmla="*/ 2108410 h 2172805"/>
              <a:gd name="connsiteX7" fmla="*/ 521435 w 1715445"/>
              <a:gd name="connsiteY7" fmla="*/ 2108410 h 2172805"/>
              <a:gd name="connsiteX8" fmla="*/ 370294 w 1715445"/>
              <a:gd name="connsiteY8" fmla="*/ 2108410 h 2172805"/>
              <a:gd name="connsiteX9" fmla="*/ 226711 w 1715445"/>
              <a:gd name="connsiteY9" fmla="*/ 2108410 h 2172805"/>
              <a:gd name="connsiteX10" fmla="*/ 75571 w 1715445"/>
              <a:gd name="connsiteY10" fmla="*/ 2172805 h 2172805"/>
              <a:gd name="connsiteX11" fmla="*/ 0 w 1715445"/>
              <a:gd name="connsiteY11" fmla="*/ 2108410 h 2172805"/>
              <a:gd name="connsiteX12" fmla="*/ 0 w 1715445"/>
              <a:gd name="connsiteY12" fmla="*/ 0 h 2172805"/>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254466 w 1715445"/>
              <a:gd name="connsiteY4" fmla="*/ 2100853 h 2189976"/>
              <a:gd name="connsiteX5" fmla="*/ 1035313 w 1715445"/>
              <a:gd name="connsiteY5" fmla="*/ 2108410 h 2189976"/>
              <a:gd name="connsiteX6" fmla="*/ 808602 w 1715445"/>
              <a:gd name="connsiteY6" fmla="*/ 2108410 h 2189976"/>
              <a:gd name="connsiteX7" fmla="*/ 521435 w 1715445"/>
              <a:gd name="connsiteY7" fmla="*/ 2108410 h 2189976"/>
              <a:gd name="connsiteX8" fmla="*/ 370294 w 1715445"/>
              <a:gd name="connsiteY8" fmla="*/ 2189976 h 2189976"/>
              <a:gd name="connsiteX9" fmla="*/ 226711 w 1715445"/>
              <a:gd name="connsiteY9" fmla="*/ 2108410 h 2189976"/>
              <a:gd name="connsiteX10" fmla="*/ 75571 w 1715445"/>
              <a:gd name="connsiteY10" fmla="*/ 2172805 h 2189976"/>
              <a:gd name="connsiteX11" fmla="*/ 0 w 1715445"/>
              <a:gd name="connsiteY11" fmla="*/ 2108410 h 2189976"/>
              <a:gd name="connsiteX12" fmla="*/ 0 w 1715445"/>
              <a:gd name="connsiteY12"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254466 w 1715445"/>
              <a:gd name="connsiteY4" fmla="*/ 2100853 h 2189976"/>
              <a:gd name="connsiteX5" fmla="*/ 1035313 w 1715445"/>
              <a:gd name="connsiteY5" fmla="*/ 2108410 h 2189976"/>
              <a:gd name="connsiteX6" fmla="*/ 808602 w 1715445"/>
              <a:gd name="connsiteY6" fmla="*/ 2108410 h 2189976"/>
              <a:gd name="connsiteX7" fmla="*/ 521435 w 1715445"/>
              <a:gd name="connsiteY7" fmla="*/ 2108410 h 2189976"/>
              <a:gd name="connsiteX8" fmla="*/ 370294 w 1715445"/>
              <a:gd name="connsiteY8" fmla="*/ 2189976 h 2189976"/>
              <a:gd name="connsiteX9" fmla="*/ 158024 w 1715445"/>
              <a:gd name="connsiteY9" fmla="*/ 2108410 h 2189976"/>
              <a:gd name="connsiteX10" fmla="*/ 75571 w 1715445"/>
              <a:gd name="connsiteY10" fmla="*/ 2172805 h 2189976"/>
              <a:gd name="connsiteX11" fmla="*/ 0 w 1715445"/>
              <a:gd name="connsiteY11" fmla="*/ 2108410 h 2189976"/>
              <a:gd name="connsiteX12" fmla="*/ 0 w 1715445"/>
              <a:gd name="connsiteY12"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254466 w 1715445"/>
              <a:gd name="connsiteY4" fmla="*/ 2100853 h 2189976"/>
              <a:gd name="connsiteX5" fmla="*/ 1035313 w 1715445"/>
              <a:gd name="connsiteY5" fmla="*/ 2108410 h 2189976"/>
              <a:gd name="connsiteX6" fmla="*/ 606833 w 1715445"/>
              <a:gd name="connsiteY6" fmla="*/ 2164219 h 2189976"/>
              <a:gd name="connsiteX7" fmla="*/ 521435 w 1715445"/>
              <a:gd name="connsiteY7" fmla="*/ 2108410 h 2189976"/>
              <a:gd name="connsiteX8" fmla="*/ 370294 w 1715445"/>
              <a:gd name="connsiteY8" fmla="*/ 2189976 h 2189976"/>
              <a:gd name="connsiteX9" fmla="*/ 158024 w 1715445"/>
              <a:gd name="connsiteY9" fmla="*/ 2108410 h 2189976"/>
              <a:gd name="connsiteX10" fmla="*/ 75571 w 1715445"/>
              <a:gd name="connsiteY10" fmla="*/ 2172805 h 2189976"/>
              <a:gd name="connsiteX11" fmla="*/ 0 w 1715445"/>
              <a:gd name="connsiteY11" fmla="*/ 2108410 h 2189976"/>
              <a:gd name="connsiteX12" fmla="*/ 0 w 1715445"/>
              <a:gd name="connsiteY12"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254466 w 1715445"/>
              <a:gd name="connsiteY4" fmla="*/ 2100853 h 2189976"/>
              <a:gd name="connsiteX5" fmla="*/ 803493 w 1715445"/>
              <a:gd name="connsiteY5" fmla="*/ 2108410 h 2189976"/>
              <a:gd name="connsiteX6" fmla="*/ 606833 w 1715445"/>
              <a:gd name="connsiteY6" fmla="*/ 2164219 h 2189976"/>
              <a:gd name="connsiteX7" fmla="*/ 521435 w 1715445"/>
              <a:gd name="connsiteY7" fmla="*/ 2108410 h 2189976"/>
              <a:gd name="connsiteX8" fmla="*/ 370294 w 1715445"/>
              <a:gd name="connsiteY8" fmla="*/ 2189976 h 2189976"/>
              <a:gd name="connsiteX9" fmla="*/ 158024 w 1715445"/>
              <a:gd name="connsiteY9" fmla="*/ 2108410 h 2189976"/>
              <a:gd name="connsiteX10" fmla="*/ 75571 w 1715445"/>
              <a:gd name="connsiteY10" fmla="*/ 2172805 h 2189976"/>
              <a:gd name="connsiteX11" fmla="*/ 0 w 1715445"/>
              <a:gd name="connsiteY11" fmla="*/ 2108410 h 2189976"/>
              <a:gd name="connsiteX12" fmla="*/ 0 w 1715445"/>
              <a:gd name="connsiteY12"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254466 w 1715445"/>
              <a:gd name="connsiteY4" fmla="*/ 2100853 h 2189976"/>
              <a:gd name="connsiteX5" fmla="*/ 992631 w 1715445"/>
              <a:gd name="connsiteY5" fmla="*/ 2103300 h 2189976"/>
              <a:gd name="connsiteX6" fmla="*/ 803493 w 1715445"/>
              <a:gd name="connsiteY6" fmla="*/ 2108410 h 2189976"/>
              <a:gd name="connsiteX7" fmla="*/ 606833 w 1715445"/>
              <a:gd name="connsiteY7" fmla="*/ 2164219 h 2189976"/>
              <a:gd name="connsiteX8" fmla="*/ 521435 w 1715445"/>
              <a:gd name="connsiteY8" fmla="*/ 2108410 h 2189976"/>
              <a:gd name="connsiteX9" fmla="*/ 370294 w 1715445"/>
              <a:gd name="connsiteY9" fmla="*/ 2189976 h 2189976"/>
              <a:gd name="connsiteX10" fmla="*/ 158024 w 1715445"/>
              <a:gd name="connsiteY10" fmla="*/ 2108410 h 2189976"/>
              <a:gd name="connsiteX11" fmla="*/ 75571 w 1715445"/>
              <a:gd name="connsiteY11" fmla="*/ 2172805 h 2189976"/>
              <a:gd name="connsiteX12" fmla="*/ 0 w 1715445"/>
              <a:gd name="connsiteY12" fmla="*/ 2108410 h 2189976"/>
              <a:gd name="connsiteX13" fmla="*/ 0 w 1715445"/>
              <a:gd name="connsiteY13"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434806 w 1715445"/>
              <a:gd name="connsiteY4" fmla="*/ 2099007 h 2189976"/>
              <a:gd name="connsiteX5" fmla="*/ 1254466 w 1715445"/>
              <a:gd name="connsiteY5" fmla="*/ 2100853 h 2189976"/>
              <a:gd name="connsiteX6" fmla="*/ 992631 w 1715445"/>
              <a:gd name="connsiteY6" fmla="*/ 2103300 h 2189976"/>
              <a:gd name="connsiteX7" fmla="*/ 803493 w 1715445"/>
              <a:gd name="connsiteY7" fmla="*/ 2108410 h 2189976"/>
              <a:gd name="connsiteX8" fmla="*/ 606833 w 1715445"/>
              <a:gd name="connsiteY8" fmla="*/ 2164219 h 2189976"/>
              <a:gd name="connsiteX9" fmla="*/ 521435 w 1715445"/>
              <a:gd name="connsiteY9" fmla="*/ 2108410 h 2189976"/>
              <a:gd name="connsiteX10" fmla="*/ 370294 w 1715445"/>
              <a:gd name="connsiteY10" fmla="*/ 2189976 h 2189976"/>
              <a:gd name="connsiteX11" fmla="*/ 158024 w 1715445"/>
              <a:gd name="connsiteY11" fmla="*/ 2108410 h 2189976"/>
              <a:gd name="connsiteX12" fmla="*/ 75571 w 1715445"/>
              <a:gd name="connsiteY12" fmla="*/ 2172805 h 2189976"/>
              <a:gd name="connsiteX13" fmla="*/ 0 w 1715445"/>
              <a:gd name="connsiteY13" fmla="*/ 2108410 h 2189976"/>
              <a:gd name="connsiteX14" fmla="*/ 0 w 1715445"/>
              <a:gd name="connsiteY14"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60955 h 2189976"/>
              <a:gd name="connsiteX4" fmla="*/ 1434806 w 1715445"/>
              <a:gd name="connsiteY4" fmla="*/ 2099007 h 2189976"/>
              <a:gd name="connsiteX5" fmla="*/ 1254466 w 1715445"/>
              <a:gd name="connsiteY5" fmla="*/ 2100853 h 2189976"/>
              <a:gd name="connsiteX6" fmla="*/ 992631 w 1715445"/>
              <a:gd name="connsiteY6" fmla="*/ 2103300 h 2189976"/>
              <a:gd name="connsiteX7" fmla="*/ 803493 w 1715445"/>
              <a:gd name="connsiteY7" fmla="*/ 2108410 h 2189976"/>
              <a:gd name="connsiteX8" fmla="*/ 606833 w 1715445"/>
              <a:gd name="connsiteY8" fmla="*/ 2164219 h 2189976"/>
              <a:gd name="connsiteX9" fmla="*/ 521435 w 1715445"/>
              <a:gd name="connsiteY9" fmla="*/ 2108410 h 2189976"/>
              <a:gd name="connsiteX10" fmla="*/ 370294 w 1715445"/>
              <a:gd name="connsiteY10" fmla="*/ 2189976 h 2189976"/>
              <a:gd name="connsiteX11" fmla="*/ 158024 w 1715445"/>
              <a:gd name="connsiteY11" fmla="*/ 2108410 h 2189976"/>
              <a:gd name="connsiteX12" fmla="*/ 75571 w 1715445"/>
              <a:gd name="connsiteY12" fmla="*/ 2172805 h 2189976"/>
              <a:gd name="connsiteX13" fmla="*/ 0 w 1715445"/>
              <a:gd name="connsiteY13" fmla="*/ 2108410 h 2189976"/>
              <a:gd name="connsiteX14" fmla="*/ 0 w 1715445"/>
              <a:gd name="connsiteY14"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60955 h 2189976"/>
              <a:gd name="connsiteX4" fmla="*/ 1434806 w 1715445"/>
              <a:gd name="connsiteY4" fmla="*/ 2099007 h 2189976"/>
              <a:gd name="connsiteX5" fmla="*/ 1168607 w 1715445"/>
              <a:gd name="connsiteY5" fmla="*/ 2165248 h 2189976"/>
              <a:gd name="connsiteX6" fmla="*/ 992631 w 1715445"/>
              <a:gd name="connsiteY6" fmla="*/ 2103300 h 2189976"/>
              <a:gd name="connsiteX7" fmla="*/ 803493 w 1715445"/>
              <a:gd name="connsiteY7" fmla="*/ 2108410 h 2189976"/>
              <a:gd name="connsiteX8" fmla="*/ 606833 w 1715445"/>
              <a:gd name="connsiteY8" fmla="*/ 2164219 h 2189976"/>
              <a:gd name="connsiteX9" fmla="*/ 521435 w 1715445"/>
              <a:gd name="connsiteY9" fmla="*/ 2108410 h 2189976"/>
              <a:gd name="connsiteX10" fmla="*/ 370294 w 1715445"/>
              <a:gd name="connsiteY10" fmla="*/ 2189976 h 2189976"/>
              <a:gd name="connsiteX11" fmla="*/ 158024 w 1715445"/>
              <a:gd name="connsiteY11" fmla="*/ 2108410 h 2189976"/>
              <a:gd name="connsiteX12" fmla="*/ 75571 w 1715445"/>
              <a:gd name="connsiteY12" fmla="*/ 2172805 h 2189976"/>
              <a:gd name="connsiteX13" fmla="*/ 0 w 1715445"/>
              <a:gd name="connsiteY13" fmla="*/ 2108410 h 2189976"/>
              <a:gd name="connsiteX14" fmla="*/ 0 w 1715445"/>
              <a:gd name="connsiteY14"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60955 h 2189976"/>
              <a:gd name="connsiteX4" fmla="*/ 1434806 w 1715445"/>
              <a:gd name="connsiteY4" fmla="*/ 2099007 h 2189976"/>
              <a:gd name="connsiteX5" fmla="*/ 1168607 w 1715445"/>
              <a:gd name="connsiteY5" fmla="*/ 2165248 h 2189976"/>
              <a:gd name="connsiteX6" fmla="*/ 992631 w 1715445"/>
              <a:gd name="connsiteY6" fmla="*/ 2103300 h 2189976"/>
              <a:gd name="connsiteX7" fmla="*/ 872429 w 1715445"/>
              <a:gd name="connsiteY7" fmla="*/ 2103300 h 2189976"/>
              <a:gd name="connsiteX8" fmla="*/ 803493 w 1715445"/>
              <a:gd name="connsiteY8" fmla="*/ 2108410 h 2189976"/>
              <a:gd name="connsiteX9" fmla="*/ 606833 w 1715445"/>
              <a:gd name="connsiteY9" fmla="*/ 2164219 h 2189976"/>
              <a:gd name="connsiteX10" fmla="*/ 521435 w 1715445"/>
              <a:gd name="connsiteY10" fmla="*/ 2108410 h 2189976"/>
              <a:gd name="connsiteX11" fmla="*/ 370294 w 1715445"/>
              <a:gd name="connsiteY11" fmla="*/ 2189976 h 2189976"/>
              <a:gd name="connsiteX12" fmla="*/ 158024 w 1715445"/>
              <a:gd name="connsiteY12" fmla="*/ 2108410 h 2189976"/>
              <a:gd name="connsiteX13" fmla="*/ 75571 w 1715445"/>
              <a:gd name="connsiteY13" fmla="*/ 2172805 h 2189976"/>
              <a:gd name="connsiteX14" fmla="*/ 0 w 1715445"/>
              <a:gd name="connsiteY14" fmla="*/ 2108410 h 2189976"/>
              <a:gd name="connsiteX15" fmla="*/ 0 w 1715445"/>
              <a:gd name="connsiteY15"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60955 h 2189976"/>
              <a:gd name="connsiteX4" fmla="*/ 1434806 w 1715445"/>
              <a:gd name="connsiteY4" fmla="*/ 2099007 h 2189976"/>
              <a:gd name="connsiteX5" fmla="*/ 1168607 w 1715445"/>
              <a:gd name="connsiteY5" fmla="*/ 2165248 h 2189976"/>
              <a:gd name="connsiteX6" fmla="*/ 992631 w 1715445"/>
              <a:gd name="connsiteY6" fmla="*/ 2103300 h 2189976"/>
              <a:gd name="connsiteX7" fmla="*/ 932530 w 1715445"/>
              <a:gd name="connsiteY7" fmla="*/ 2180574 h 2189976"/>
              <a:gd name="connsiteX8" fmla="*/ 803493 w 1715445"/>
              <a:gd name="connsiteY8" fmla="*/ 2108410 h 2189976"/>
              <a:gd name="connsiteX9" fmla="*/ 606833 w 1715445"/>
              <a:gd name="connsiteY9" fmla="*/ 2164219 h 2189976"/>
              <a:gd name="connsiteX10" fmla="*/ 521435 w 1715445"/>
              <a:gd name="connsiteY10" fmla="*/ 2108410 h 2189976"/>
              <a:gd name="connsiteX11" fmla="*/ 370294 w 1715445"/>
              <a:gd name="connsiteY11" fmla="*/ 2189976 h 2189976"/>
              <a:gd name="connsiteX12" fmla="*/ 158024 w 1715445"/>
              <a:gd name="connsiteY12" fmla="*/ 2108410 h 2189976"/>
              <a:gd name="connsiteX13" fmla="*/ 75571 w 1715445"/>
              <a:gd name="connsiteY13" fmla="*/ 2172805 h 2189976"/>
              <a:gd name="connsiteX14" fmla="*/ 0 w 1715445"/>
              <a:gd name="connsiteY14" fmla="*/ 2108410 h 2189976"/>
              <a:gd name="connsiteX15" fmla="*/ 0 w 1715445"/>
              <a:gd name="connsiteY15" fmla="*/ 0 h 2189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715445" h="2189976">
                <a:moveTo>
                  <a:pt x="0" y="0"/>
                </a:moveTo>
                <a:lnTo>
                  <a:pt x="1715445" y="0"/>
                </a:lnTo>
                <a:lnTo>
                  <a:pt x="1715445" y="2108410"/>
                </a:lnTo>
                <a:lnTo>
                  <a:pt x="1541633" y="2160955"/>
                </a:lnTo>
                <a:lnTo>
                  <a:pt x="1434806" y="2099007"/>
                </a:lnTo>
                <a:lnTo>
                  <a:pt x="1168607" y="2165248"/>
                </a:lnTo>
                <a:lnTo>
                  <a:pt x="992631" y="2103300"/>
                </a:lnTo>
                <a:lnTo>
                  <a:pt x="932530" y="2180574"/>
                </a:lnTo>
                <a:lnTo>
                  <a:pt x="803493" y="2108410"/>
                </a:lnTo>
                <a:lnTo>
                  <a:pt x="606833" y="2164219"/>
                </a:lnTo>
                <a:lnTo>
                  <a:pt x="521435" y="2108410"/>
                </a:lnTo>
                <a:lnTo>
                  <a:pt x="370294" y="2189976"/>
                </a:lnTo>
                <a:lnTo>
                  <a:pt x="158024" y="2108410"/>
                </a:lnTo>
                <a:lnTo>
                  <a:pt x="75571" y="2172805"/>
                </a:lnTo>
                <a:lnTo>
                  <a:pt x="0" y="2108410"/>
                </a:lnTo>
                <a:lnTo>
                  <a:pt x="0" y="0"/>
                </a:lnTo>
                <a:close/>
              </a:path>
            </a:pathLst>
          </a:custGeom>
          <a:solidFill>
            <a:schemeClr val="accent2">
              <a:lumMod val="20000"/>
              <a:lumOff val="80000"/>
            </a:schemeClr>
          </a:solidFill>
          <a:ln w="9525" cap="flat" cmpd="sng" algn="ctr">
            <a:solidFill>
              <a:schemeClr val="tx1"/>
            </a:solidFill>
            <a:prstDash val="solid"/>
            <a:miter lim="800000"/>
            <a:headEnd type="none" w="med" len="med"/>
            <a:tailEnd type="none" w="med" len="med"/>
          </a:ln>
          <a:effectLst/>
        </p:spPr>
        <p:txBody>
          <a:bodyPr vert="horz" wrap="square" lIns="45720" tIns="45720" rIns="45720" bIns="45720" numCol="1" rtlCol="0" anchor="t" anchorCtr="0" compatLnSpc="1">
            <a:prstTxWarp prst="textNoShape">
              <a:avLst/>
            </a:prstTxWarp>
            <a:noAutofit/>
          </a:bodyPr>
          <a:lstStyle/>
          <a:p>
            <a:pPr algn="l" defTabSz="1463675"/>
            <a:endParaRPr lang="en-US" sz="1000" dirty="0" smtClean="0">
              <a:solidFill>
                <a:schemeClr val="bg2"/>
              </a:solidFill>
            </a:endParaRPr>
          </a:p>
        </p:txBody>
      </p:sp>
      <p:graphicFrame>
        <p:nvGraphicFramePr>
          <p:cNvPr id="39" name="Table 38"/>
          <p:cNvGraphicFramePr>
            <a:graphicFrameLocks noGrp="1"/>
          </p:cNvGraphicFramePr>
          <p:nvPr>
            <p:extLst>
              <p:ext uri="{D42A27DB-BD31-4B8C-83A1-F6EECF244321}">
                <p14:modId xmlns:p14="http://schemas.microsoft.com/office/powerpoint/2010/main" val="755077703"/>
              </p:ext>
            </p:extLst>
          </p:nvPr>
        </p:nvGraphicFramePr>
        <p:xfrm>
          <a:off x="2588444" y="2788787"/>
          <a:ext cx="3431568" cy="1407160"/>
        </p:xfrm>
        <a:graphic>
          <a:graphicData uri="http://schemas.openxmlformats.org/drawingml/2006/table">
            <a:tbl>
              <a:tblPr firstRow="1" bandRow="1">
                <a:tableStyleId>{7DF18680-E054-41AD-8BC1-D1AEF772440D}</a:tableStyleId>
              </a:tblPr>
              <a:tblGrid>
                <a:gridCol w="966414"/>
                <a:gridCol w="883578"/>
                <a:gridCol w="770562"/>
                <a:gridCol w="811014"/>
              </a:tblGrid>
              <a:tr h="370840">
                <a:tc>
                  <a:txBody>
                    <a:bodyPr/>
                    <a:lstStyle/>
                    <a:p>
                      <a:r>
                        <a:rPr lang="en-US" sz="800" dirty="0" smtClean="0"/>
                        <a:t>Competency/ Experience</a:t>
                      </a:r>
                      <a:endParaRPr lang="en-US" sz="800" dirty="0"/>
                    </a:p>
                  </a:txBody>
                  <a:tcPr/>
                </a:tc>
                <a:tc>
                  <a:txBody>
                    <a:bodyPr/>
                    <a:lstStyle/>
                    <a:p>
                      <a:r>
                        <a:rPr lang="en-US" sz="800" dirty="0" smtClean="0"/>
                        <a:t>Tactics/  Resources Needed</a:t>
                      </a:r>
                      <a:endParaRPr lang="en-US" sz="800" dirty="0"/>
                    </a:p>
                  </a:txBody>
                  <a:tcPr/>
                </a:tc>
                <a:tc>
                  <a:txBody>
                    <a:bodyPr/>
                    <a:lstStyle/>
                    <a:p>
                      <a:r>
                        <a:rPr lang="en-US" sz="800" dirty="0" smtClean="0"/>
                        <a:t>Success Criteria</a:t>
                      </a:r>
                      <a:endParaRPr lang="en-US" sz="800" dirty="0"/>
                    </a:p>
                  </a:txBody>
                  <a:tcPr/>
                </a:tc>
                <a:tc>
                  <a:txBody>
                    <a:bodyPr/>
                    <a:lstStyle/>
                    <a:p>
                      <a:r>
                        <a:rPr lang="en-US" sz="800" dirty="0" smtClean="0"/>
                        <a:t>Time Frame</a:t>
                      </a:r>
                      <a:endParaRPr lang="en-US" sz="800" dirty="0"/>
                    </a:p>
                  </a:txBody>
                  <a:tcPr/>
                </a:tc>
              </a:tr>
              <a:tr h="370840">
                <a:tc>
                  <a:txBody>
                    <a:bodyPr/>
                    <a:lstStyle/>
                    <a:p>
                      <a:r>
                        <a:rPr lang="en-US" sz="800" dirty="0" smtClean="0"/>
                        <a:t>List</a:t>
                      </a:r>
                      <a:r>
                        <a:rPr lang="en-US" sz="800" baseline="0" dirty="0" smtClean="0"/>
                        <a:t> skill gaps</a:t>
                      </a:r>
                      <a:endParaRPr lang="en-US" sz="800" dirty="0"/>
                    </a:p>
                  </a:txBody>
                  <a:tcPr/>
                </a:tc>
                <a:tc>
                  <a:txBody>
                    <a:bodyPr/>
                    <a:lstStyle/>
                    <a:p>
                      <a:r>
                        <a:rPr lang="en-US" sz="800" dirty="0" smtClean="0"/>
                        <a:t>How</a:t>
                      </a:r>
                      <a:r>
                        <a:rPr lang="en-US" sz="800" baseline="0" dirty="0" smtClean="0"/>
                        <a:t> are we going to address those gaps?</a:t>
                      </a:r>
                      <a:endParaRPr lang="en-US" sz="800" dirty="0"/>
                    </a:p>
                  </a:txBody>
                  <a:tcPr/>
                </a:tc>
                <a:tc>
                  <a:txBody>
                    <a:bodyPr/>
                    <a:lstStyle/>
                    <a:p>
                      <a:r>
                        <a:rPr lang="en-US" sz="800" dirty="0" smtClean="0"/>
                        <a:t>What</a:t>
                      </a:r>
                      <a:r>
                        <a:rPr lang="en-US" sz="800" baseline="0" dirty="0" smtClean="0"/>
                        <a:t> is needed?</a:t>
                      </a:r>
                      <a:endParaRPr lang="en-US" sz="800" dirty="0"/>
                    </a:p>
                  </a:txBody>
                  <a:tcPr/>
                </a:tc>
                <a:tc>
                  <a:txBody>
                    <a:bodyPr/>
                    <a:lstStyle/>
                    <a:p>
                      <a:r>
                        <a:rPr lang="en-US" sz="800" dirty="0" smtClean="0"/>
                        <a:t>When</a:t>
                      </a:r>
                      <a:r>
                        <a:rPr lang="en-US" sz="800" baseline="0" dirty="0" smtClean="0"/>
                        <a:t> will this be complete?</a:t>
                      </a:r>
                      <a:endParaRPr lang="en-US" sz="800" dirty="0"/>
                    </a:p>
                  </a:txBody>
                  <a:tcPr/>
                </a:tc>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
        <p:nvSpPr>
          <p:cNvPr id="40" name="TextBox 39"/>
          <p:cNvSpPr txBox="1"/>
          <p:nvPr/>
        </p:nvSpPr>
        <p:spPr bwMode="gray">
          <a:xfrm>
            <a:off x="2573033" y="2183602"/>
            <a:ext cx="3462390" cy="538609"/>
          </a:xfrm>
          <a:prstGeom prst="rect">
            <a:avLst/>
          </a:prstGeom>
          <a:noFill/>
          <a:ln>
            <a:noFill/>
          </a:ln>
        </p:spPr>
        <p:txBody>
          <a:bodyPr wrap="square" lIns="0" tIns="0" rIns="0" bIns="0" rtlCol="0">
            <a:spAutoFit/>
          </a:bodyPr>
          <a:lstStyle/>
          <a:p>
            <a:endParaRPr lang="en-US" sz="800" dirty="0">
              <a:cs typeface="Verdana" panose="020B0604030504040204" pitchFamily="34" charset="0"/>
            </a:endParaRPr>
          </a:p>
          <a:p>
            <a:r>
              <a:rPr lang="en-US" sz="900" b="1" dirty="0">
                <a:cs typeface="Verdana" panose="020B0604030504040204" pitchFamily="34" charset="0"/>
              </a:rPr>
              <a:t>Individual Development </a:t>
            </a:r>
            <a:r>
              <a:rPr lang="en-US" sz="900" b="1" dirty="0" smtClean="0">
                <a:cs typeface="Verdana" panose="020B0604030504040204" pitchFamily="34" charset="0"/>
              </a:rPr>
              <a:t>Plan (IDP):</a:t>
            </a:r>
          </a:p>
          <a:p>
            <a:r>
              <a:rPr lang="en-US" sz="900" dirty="0" smtClean="0">
                <a:cs typeface="Verdana" panose="020B0604030504040204" pitchFamily="34" charset="0"/>
              </a:rPr>
              <a:t>Opportunities for Professional Growth/ Competency Development / Learning</a:t>
            </a:r>
          </a:p>
        </p:txBody>
      </p:sp>
      <p:sp>
        <p:nvSpPr>
          <p:cNvPr id="51" name="Line Callout 1 50"/>
          <p:cNvSpPr/>
          <p:nvPr/>
        </p:nvSpPr>
        <p:spPr bwMode="gray">
          <a:xfrm>
            <a:off x="3271345" y="1101518"/>
            <a:ext cx="2546131" cy="784830"/>
          </a:xfrm>
          <a:prstGeom prst="borderCallout1">
            <a:avLst>
              <a:gd name="adj1" fmla="val 90462"/>
              <a:gd name="adj2" fmla="val 2066"/>
              <a:gd name="adj3" fmla="val 145146"/>
              <a:gd name="adj4" fmla="val 2237"/>
            </a:avLst>
          </a:prstGeom>
          <a:solidFill>
            <a:schemeClr val="accent5"/>
          </a:solidFill>
          <a:ln w="12700" cap="flat" cmpd="sng" algn="ctr">
            <a:solidFill>
              <a:schemeClr val="accent5"/>
            </a:solidFill>
            <a:prstDash val="solid"/>
            <a:miter lim="800000"/>
            <a:headEnd type="none" w="med" len="med"/>
            <a:tailEnd type="oval" w="sm" len="sm"/>
          </a:ln>
          <a:effectLst/>
        </p:spPr>
        <p:txBody>
          <a:bodyPr vert="horz" wrap="square" lIns="0" tIns="45720" rIns="0" bIns="45720" numCol="1" rtlCol="0" anchor="t" anchorCtr="0" compatLnSpc="1">
            <a:prstTxWarp prst="textNoShape">
              <a:avLst/>
            </a:prstTxWarp>
            <a:spAutoFit/>
          </a:bodyPr>
          <a:lstStyle/>
          <a:p>
            <a:pPr marL="112713"/>
            <a:r>
              <a:rPr lang="en-US" sz="900" dirty="0" smtClean="0">
                <a:solidFill>
                  <a:schemeClr val="bg1"/>
                </a:solidFill>
              </a:rPr>
              <a:t>IDP serves as both a planning and accountability mechanism for the next talent review; manager and employee  agree on what success will look like and when it will be complete</a:t>
            </a:r>
            <a:endParaRPr lang="en-US" sz="900" dirty="0">
              <a:solidFill>
                <a:schemeClr val="bg1"/>
              </a:solidFill>
            </a:endParaRPr>
          </a:p>
        </p:txBody>
      </p:sp>
      <p:grpSp>
        <p:nvGrpSpPr>
          <p:cNvPr id="18" name="Group 17"/>
          <p:cNvGrpSpPr/>
          <p:nvPr/>
        </p:nvGrpSpPr>
        <p:grpSpPr>
          <a:xfrm>
            <a:off x="2867023" y="4253009"/>
            <a:ext cx="3533777" cy="283509"/>
            <a:chOff x="2867023" y="4278410"/>
            <a:chExt cx="3533777" cy="283509"/>
          </a:xfrm>
        </p:grpSpPr>
        <p:grpSp>
          <p:nvGrpSpPr>
            <p:cNvPr id="21" name="Group 20"/>
            <p:cNvGrpSpPr/>
            <p:nvPr/>
          </p:nvGrpSpPr>
          <p:grpSpPr>
            <a:xfrm>
              <a:off x="2867023" y="4278410"/>
              <a:ext cx="3533777" cy="283095"/>
              <a:chOff x="2968627" y="4278410"/>
              <a:chExt cx="3533777" cy="283095"/>
            </a:xfrm>
          </p:grpSpPr>
          <p:sp>
            <p:nvSpPr>
              <p:cNvPr id="23" name="TextBox 22"/>
              <p:cNvSpPr txBox="1"/>
              <p:nvPr/>
            </p:nvSpPr>
            <p:spPr bwMode="gray">
              <a:xfrm>
                <a:off x="3029761" y="4278410"/>
                <a:ext cx="3472643" cy="283095"/>
              </a:xfrm>
              <a:prstGeom prst="rect">
                <a:avLst/>
              </a:prstGeom>
              <a:solidFill>
                <a:schemeClr val="accent5"/>
              </a:solidFill>
              <a:ln w="12700">
                <a:noFill/>
                <a:miter lim="800000"/>
              </a:ln>
            </p:spPr>
            <p:txBody>
              <a:bodyPr wrap="square" lIns="137160" tIns="91440" rIns="137160" bIns="0" rtlCol="0">
                <a:noAutofit/>
              </a:bodyPr>
              <a:lstStyle/>
              <a:p>
                <a:pPr>
                  <a:spcBef>
                    <a:spcPts val="500"/>
                  </a:spcBef>
                </a:pPr>
                <a:r>
                  <a:rPr lang="en-US" sz="900" b="1" dirty="0" smtClean="0">
                    <a:solidFill>
                      <a:schemeClr val="bg1"/>
                    </a:solidFill>
                  </a:rPr>
                  <a:t>PD Playbook, p. 28 or download via eab.com</a:t>
                </a:r>
                <a:endParaRPr lang="en-US" sz="900" b="1" dirty="0">
                  <a:solidFill>
                    <a:schemeClr val="bg1"/>
                  </a:solidFill>
                </a:endParaRPr>
              </a:p>
            </p:txBody>
          </p:sp>
          <p:sp>
            <p:nvSpPr>
              <p:cNvPr id="24" name="Isosceles Triangle 23"/>
              <p:cNvSpPr/>
              <p:nvPr/>
            </p:nvSpPr>
            <p:spPr bwMode="gray">
              <a:xfrm rot="5400000">
                <a:off x="2957911" y="4352982"/>
                <a:ext cx="155384" cy="133951"/>
              </a:xfrm>
              <a:prstGeom prst="triangle">
                <a:avLst/>
              </a:prstGeom>
              <a:solidFill>
                <a:schemeClr val="tx2"/>
              </a:solidFill>
              <a:ln w="1905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grpSp>
        <p:cxnSp>
          <p:nvCxnSpPr>
            <p:cNvPr id="22" name="Straight Connector 21"/>
            <p:cNvCxnSpPr/>
            <p:nvPr/>
          </p:nvCxnSpPr>
          <p:spPr bwMode="gray">
            <a:xfrm>
              <a:off x="2931015" y="4557145"/>
              <a:ext cx="3469785" cy="4774"/>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
        <p:nvSpPr>
          <p:cNvPr id="50" name="Line Callout 1 49"/>
          <p:cNvSpPr/>
          <p:nvPr/>
        </p:nvSpPr>
        <p:spPr bwMode="gray">
          <a:xfrm>
            <a:off x="421240" y="3014225"/>
            <a:ext cx="1869897" cy="646331"/>
          </a:xfrm>
          <a:prstGeom prst="borderCallout1">
            <a:avLst>
              <a:gd name="adj1" fmla="val 7935"/>
              <a:gd name="adj2" fmla="val 2338"/>
              <a:gd name="adj3" fmla="val -91977"/>
              <a:gd name="adj4" fmla="val 2189"/>
            </a:avLst>
          </a:prstGeom>
          <a:solidFill>
            <a:schemeClr val="accent5"/>
          </a:solidFill>
          <a:ln w="12700" cap="flat" cmpd="sng" algn="ctr">
            <a:solidFill>
              <a:schemeClr val="accent5"/>
            </a:solidFill>
            <a:prstDash val="solid"/>
            <a:miter lim="800000"/>
            <a:headEnd type="none" w="med" len="med"/>
            <a:tailEnd type="oval" w="sm" len="sm"/>
          </a:ln>
          <a:effectLst/>
        </p:spPr>
        <p:txBody>
          <a:bodyPr vert="horz" wrap="square" lIns="0" tIns="45720" rIns="0" bIns="45720" numCol="1" rtlCol="0" anchor="t" anchorCtr="0" compatLnSpc="1">
            <a:prstTxWarp prst="textNoShape">
              <a:avLst/>
            </a:prstTxWarp>
            <a:spAutoFit/>
          </a:bodyPr>
          <a:lstStyle/>
          <a:p>
            <a:pPr marL="112713"/>
            <a:r>
              <a:rPr lang="en-US" sz="900" dirty="0" smtClean="0">
                <a:solidFill>
                  <a:schemeClr val="bg1"/>
                </a:solidFill>
              </a:rPr>
              <a:t>Professional goals and career aspirations made explicit; helps manager and employee think about what’s needed</a:t>
            </a:r>
            <a:endParaRPr lang="en-US" sz="900" dirty="0">
              <a:solidFill>
                <a:schemeClr val="bg1"/>
              </a:solidFill>
            </a:endParaRPr>
          </a:p>
        </p:txBody>
      </p:sp>
    </p:spTree>
    <p:extLst>
      <p:ext uri="{BB962C8B-B14F-4D97-AF65-F5344CB8AC3E}">
        <p14:creationId xmlns:p14="http://schemas.microsoft.com/office/powerpoint/2010/main" val="27594907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r>
              <a:rPr lang="en-US" dirty="0" smtClean="0"/>
              <a:t>Mapping a Path for Ongoing Development and Skill Building</a:t>
            </a:r>
            <a:endParaRPr lang="en-US" dirty="0"/>
          </a:p>
        </p:txBody>
      </p:sp>
      <p:sp>
        <p:nvSpPr>
          <p:cNvPr id="4" name="Text Placeholder 3"/>
          <p:cNvSpPr>
            <a:spLocks noGrp="1"/>
          </p:cNvSpPr>
          <p:nvPr>
            <p:ph type="body" sz="quarter" idx="12"/>
          </p:nvPr>
        </p:nvSpPr>
        <p:spPr>
          <a:xfrm>
            <a:off x="266700" y="309824"/>
            <a:ext cx="5472363" cy="256480"/>
          </a:xfrm>
        </p:spPr>
        <p:txBody>
          <a:bodyPr/>
          <a:lstStyle/>
          <a:p>
            <a:r>
              <a:rPr lang="en-US" dirty="0" smtClean="0"/>
              <a:t>Creating An IDP</a:t>
            </a:r>
            <a:endParaRPr lang="en-US" dirty="0"/>
          </a:p>
        </p:txBody>
      </p:sp>
      <p:sp>
        <p:nvSpPr>
          <p:cNvPr id="5" name="Text Placeholder 4"/>
          <p:cNvSpPr>
            <a:spLocks noGrp="1"/>
          </p:cNvSpPr>
          <p:nvPr>
            <p:ph type="body" sz="quarter" idx="13"/>
          </p:nvPr>
        </p:nvSpPr>
        <p:spPr>
          <a:xfrm>
            <a:off x="4081645" y="4523601"/>
            <a:ext cx="2319155" cy="276999"/>
          </a:xfrm>
        </p:spPr>
        <p:txBody>
          <a:bodyPr/>
          <a:lstStyle/>
          <a:p>
            <a:r>
              <a:rPr lang="en-US" dirty="0" smtClean="0"/>
              <a:t>Source: Values Based Conversations at Work (2014), VBA Consulting; </a:t>
            </a:r>
            <a:r>
              <a:rPr lang="en-US" dirty="0" err="1" smtClean="0"/>
              <a:t>Barsh</a:t>
            </a:r>
            <a:r>
              <a:rPr lang="en-US" dirty="0" smtClean="0"/>
              <a:t>, J., Centered Leadership: Leading with Purpose Clarity and Impact, McKinsey and Company; EAB interviews and analysis.</a:t>
            </a:r>
            <a:endParaRPr lang="en-US" dirty="0"/>
          </a:p>
        </p:txBody>
      </p:sp>
      <p:sp>
        <p:nvSpPr>
          <p:cNvPr id="11" name="TextBox 10"/>
          <p:cNvSpPr txBox="1"/>
          <p:nvPr/>
        </p:nvSpPr>
        <p:spPr bwMode="gray">
          <a:xfrm>
            <a:off x="274638" y="1449914"/>
            <a:ext cx="2738332" cy="2392963"/>
          </a:xfrm>
          <a:prstGeom prst="rect">
            <a:avLst/>
          </a:prstGeom>
          <a:noFill/>
        </p:spPr>
        <p:txBody>
          <a:bodyPr wrap="square" lIns="0" tIns="0" rIns="0" bIns="0" rtlCol="0">
            <a:spAutoFit/>
          </a:bodyPr>
          <a:lstStyle/>
          <a:p>
            <a:pPr>
              <a:spcBef>
                <a:spcPts val="500"/>
              </a:spcBef>
            </a:pPr>
            <a:r>
              <a:rPr lang="en-US" sz="900" b="1" dirty="0" smtClean="0"/>
              <a:t>Step </a:t>
            </a:r>
            <a:r>
              <a:rPr lang="en-US" sz="900" b="1" dirty="0" smtClean="0"/>
              <a:t>7: </a:t>
            </a:r>
            <a:r>
              <a:rPr lang="en-US" sz="900" dirty="0" smtClean="0"/>
              <a:t>Based on your respective talent review conversations, you will now engage with one another to help identify your top three professional goals for the next three to five years.</a:t>
            </a:r>
          </a:p>
          <a:p>
            <a:pPr>
              <a:spcBef>
                <a:spcPts val="500"/>
              </a:spcBef>
            </a:pPr>
            <a:r>
              <a:rPr lang="en-US" sz="900" dirty="0" smtClean="0"/>
              <a:t>Start with the simple question, “based on our conversation, if you have to outline three professional goals for yourself that you feel you could work toward, what would they be?” </a:t>
            </a:r>
          </a:p>
          <a:p>
            <a:pPr>
              <a:spcBef>
                <a:spcPts val="500"/>
              </a:spcBef>
            </a:pPr>
            <a:r>
              <a:rPr lang="en-US" sz="900" b="1" dirty="0" smtClean="0"/>
              <a:t>Step </a:t>
            </a:r>
            <a:r>
              <a:rPr lang="en-US" sz="900" b="1" dirty="0" smtClean="0"/>
              <a:t>8: </a:t>
            </a:r>
            <a:r>
              <a:rPr lang="en-US" sz="900" dirty="0" smtClean="0"/>
              <a:t>Take the last 15 minutes of this session to identify professional development objectives and actions that you can employ across the coming year to work toward those goals. Be sure to include resources that could support you.</a:t>
            </a:r>
            <a:endParaRPr lang="en-US" sz="900" b="1" dirty="0" smtClean="0"/>
          </a:p>
          <a:p>
            <a:pPr>
              <a:spcBef>
                <a:spcPts val="500"/>
              </a:spcBef>
            </a:pPr>
            <a:endParaRPr lang="en-US" sz="800" dirty="0" smtClean="0"/>
          </a:p>
        </p:txBody>
      </p:sp>
      <p:pic>
        <p:nvPicPr>
          <p:cNvPr id="19" name="Picture 18"/>
          <p:cNvPicPr/>
          <p:nvPr/>
        </p:nvPicPr>
        <p:blipFill rotWithShape="1">
          <a:blip r:embed="rId3"/>
          <a:srcRect l="28510" r="28853" b="3653"/>
          <a:stretch/>
        </p:blipFill>
        <p:spPr bwMode="auto">
          <a:xfrm>
            <a:off x="3757747" y="1551745"/>
            <a:ext cx="2125639" cy="2678566"/>
          </a:xfrm>
          <a:prstGeom prst="rect">
            <a:avLst/>
          </a:prstGeom>
          <a:ln>
            <a:solidFill>
              <a:schemeClr val="tx1"/>
            </a:solidFill>
          </a:ln>
          <a:extLst>
            <a:ext uri="{53640926-AAD7-44D8-BBD7-CCE9431645EC}">
              <a14:shadowObscured xmlns:a14="http://schemas.microsoft.com/office/drawing/2010/main"/>
            </a:ext>
          </a:extLst>
        </p:spPr>
      </p:pic>
      <p:sp>
        <p:nvSpPr>
          <p:cNvPr id="14" name="TextBox 13"/>
          <p:cNvSpPr txBox="1"/>
          <p:nvPr/>
        </p:nvSpPr>
        <p:spPr bwMode="gray">
          <a:xfrm>
            <a:off x="273985" y="1205716"/>
            <a:ext cx="2875664" cy="138499"/>
          </a:xfrm>
          <a:prstGeom prst="rect">
            <a:avLst/>
          </a:prstGeom>
          <a:noFill/>
        </p:spPr>
        <p:txBody>
          <a:bodyPr wrap="square" lIns="0" tIns="0" rIns="0" bIns="0" rtlCol="0">
            <a:spAutoFit/>
          </a:bodyPr>
          <a:lstStyle/>
          <a:p>
            <a:pPr>
              <a:spcBef>
                <a:spcPts val="500"/>
              </a:spcBef>
            </a:pPr>
            <a:r>
              <a:rPr lang="en-US" sz="900" i="1" dirty="0" smtClean="0">
                <a:solidFill>
                  <a:schemeClr val="accent4"/>
                </a:solidFill>
              </a:rPr>
              <a:t>Exercise Instructions</a:t>
            </a:r>
            <a:endParaRPr lang="en-US" sz="900" i="1" dirty="0">
              <a:solidFill>
                <a:schemeClr val="accent4"/>
              </a:solidFill>
            </a:endParaRPr>
          </a:p>
        </p:txBody>
      </p:sp>
      <p:sp>
        <p:nvSpPr>
          <p:cNvPr id="20" name="Rectangle 19"/>
          <p:cNvSpPr/>
          <p:nvPr/>
        </p:nvSpPr>
        <p:spPr>
          <a:xfrm>
            <a:off x="274638" y="907602"/>
            <a:ext cx="938206" cy="215444"/>
          </a:xfrm>
          <a:prstGeom prst="rect">
            <a:avLst/>
          </a:prstGeom>
        </p:spPr>
        <p:txBody>
          <a:bodyPr wrap="none" lIns="0" tIns="0" rIns="0" bIns="0">
            <a:spAutoFit/>
          </a:bodyPr>
          <a:lstStyle/>
          <a:p>
            <a:r>
              <a:rPr lang="en-US" sz="1400" dirty="0" smtClean="0">
                <a:solidFill>
                  <a:schemeClr val="accent6"/>
                </a:solidFill>
              </a:rPr>
              <a:t>Part Three</a:t>
            </a:r>
            <a:endParaRPr lang="en-US" sz="1400" dirty="0"/>
          </a:p>
        </p:txBody>
      </p:sp>
      <p:sp>
        <p:nvSpPr>
          <p:cNvPr id="21" name="TextBox 20"/>
          <p:cNvSpPr txBox="1"/>
          <p:nvPr/>
        </p:nvSpPr>
        <p:spPr bwMode="gray">
          <a:xfrm>
            <a:off x="3724879" y="1205716"/>
            <a:ext cx="2345609" cy="276999"/>
          </a:xfrm>
          <a:prstGeom prst="rect">
            <a:avLst/>
          </a:prstGeom>
          <a:noFill/>
        </p:spPr>
        <p:txBody>
          <a:bodyPr wrap="square" lIns="0" tIns="0" rIns="0" bIns="0" rtlCol="0">
            <a:spAutoFit/>
          </a:bodyPr>
          <a:lstStyle/>
          <a:p>
            <a:pPr>
              <a:spcBef>
                <a:spcPts val="500"/>
              </a:spcBef>
            </a:pPr>
            <a:r>
              <a:rPr lang="en-US" sz="900" i="1" dirty="0" smtClean="0">
                <a:solidFill>
                  <a:schemeClr val="accent4"/>
                </a:solidFill>
              </a:rPr>
              <a:t>Career Map Template and Individual Development Plan</a:t>
            </a:r>
            <a:endParaRPr lang="en-US" sz="900" i="1" dirty="0">
              <a:solidFill>
                <a:schemeClr val="accent4"/>
              </a:solidFill>
            </a:endParaRPr>
          </a:p>
        </p:txBody>
      </p:sp>
      <p:grpSp>
        <p:nvGrpSpPr>
          <p:cNvPr id="22" name="Group 21"/>
          <p:cNvGrpSpPr/>
          <p:nvPr/>
        </p:nvGrpSpPr>
        <p:grpSpPr>
          <a:xfrm>
            <a:off x="88900" y="4253009"/>
            <a:ext cx="3533777" cy="283509"/>
            <a:chOff x="2867023" y="4278410"/>
            <a:chExt cx="3533777" cy="283509"/>
          </a:xfrm>
        </p:grpSpPr>
        <p:grpSp>
          <p:nvGrpSpPr>
            <p:cNvPr id="23" name="Group 22"/>
            <p:cNvGrpSpPr/>
            <p:nvPr/>
          </p:nvGrpSpPr>
          <p:grpSpPr>
            <a:xfrm>
              <a:off x="2867023" y="4278410"/>
              <a:ext cx="3533777" cy="283095"/>
              <a:chOff x="2968627" y="4278410"/>
              <a:chExt cx="3533777" cy="283095"/>
            </a:xfrm>
          </p:grpSpPr>
          <p:sp>
            <p:nvSpPr>
              <p:cNvPr id="25" name="TextBox 24"/>
              <p:cNvSpPr txBox="1"/>
              <p:nvPr/>
            </p:nvSpPr>
            <p:spPr bwMode="gray">
              <a:xfrm>
                <a:off x="3029761" y="4278410"/>
                <a:ext cx="3472643" cy="283095"/>
              </a:xfrm>
              <a:prstGeom prst="rect">
                <a:avLst/>
              </a:prstGeom>
              <a:solidFill>
                <a:schemeClr val="accent5"/>
              </a:solidFill>
              <a:ln w="12700">
                <a:noFill/>
                <a:miter lim="800000"/>
              </a:ln>
            </p:spPr>
            <p:txBody>
              <a:bodyPr wrap="square" lIns="137160" tIns="91440" rIns="137160" bIns="0" rtlCol="0">
                <a:noAutofit/>
              </a:bodyPr>
              <a:lstStyle/>
              <a:p>
                <a:pPr>
                  <a:spcBef>
                    <a:spcPts val="500"/>
                  </a:spcBef>
                </a:pPr>
                <a:r>
                  <a:rPr lang="en-US" sz="900" b="1" dirty="0" smtClean="0">
                    <a:solidFill>
                      <a:schemeClr val="bg1"/>
                    </a:solidFill>
                  </a:rPr>
                  <a:t>PD Playbook, p. 28 or download via eab.com</a:t>
                </a:r>
                <a:endParaRPr lang="en-US" sz="900" b="1" dirty="0">
                  <a:solidFill>
                    <a:schemeClr val="bg1"/>
                  </a:solidFill>
                </a:endParaRPr>
              </a:p>
            </p:txBody>
          </p:sp>
          <p:sp>
            <p:nvSpPr>
              <p:cNvPr id="26" name="Isosceles Triangle 25"/>
              <p:cNvSpPr/>
              <p:nvPr/>
            </p:nvSpPr>
            <p:spPr bwMode="gray">
              <a:xfrm rot="5400000">
                <a:off x="2957911" y="4352982"/>
                <a:ext cx="155384" cy="133951"/>
              </a:xfrm>
              <a:prstGeom prst="triangle">
                <a:avLst/>
              </a:prstGeom>
              <a:solidFill>
                <a:schemeClr val="tx2"/>
              </a:solidFill>
              <a:ln w="1905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grpSp>
        <p:cxnSp>
          <p:nvCxnSpPr>
            <p:cNvPr id="24" name="Straight Connector 23"/>
            <p:cNvCxnSpPr/>
            <p:nvPr/>
          </p:nvCxnSpPr>
          <p:spPr bwMode="gray">
            <a:xfrm>
              <a:off x="2931015" y="4557145"/>
              <a:ext cx="3469785" cy="4774"/>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533966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4512477" y="2512013"/>
            <a:ext cx="663200" cy="312115"/>
            <a:chOff x="4423518" y="2462632"/>
            <a:chExt cx="663200" cy="312115"/>
          </a:xfrm>
        </p:grpSpPr>
        <p:pic>
          <p:nvPicPr>
            <p:cNvPr id="34" name="Picture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3518" y="2462632"/>
              <a:ext cx="365760" cy="312115"/>
            </a:xfrm>
            <a:prstGeom prst="rect">
              <a:avLst/>
            </a:prstGeom>
          </p:spPr>
        </p:pic>
        <p:pic>
          <p:nvPicPr>
            <p:cNvPr id="35" name="Picture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720958" y="2462632"/>
              <a:ext cx="365760" cy="312115"/>
            </a:xfrm>
            <a:prstGeom prst="rect">
              <a:avLst/>
            </a:prstGeom>
          </p:spPr>
        </p:pic>
      </p:grpSp>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a:xfrm>
            <a:off x="266699" y="640267"/>
            <a:ext cx="6060911" cy="184666"/>
          </a:xfrm>
        </p:spPr>
        <p:txBody>
          <a:bodyPr/>
          <a:lstStyle/>
          <a:p>
            <a:r>
              <a:rPr lang="en-US" dirty="0" smtClean="0"/>
              <a:t>Subsequent Conversations Measure Learning, Behavior, and Results</a:t>
            </a:r>
            <a:endParaRPr lang="en-US" dirty="0"/>
          </a:p>
        </p:txBody>
      </p:sp>
      <p:sp>
        <p:nvSpPr>
          <p:cNvPr id="4" name="Text Placeholder 3"/>
          <p:cNvSpPr>
            <a:spLocks noGrp="1"/>
          </p:cNvSpPr>
          <p:nvPr>
            <p:ph type="body" sz="quarter" idx="12"/>
          </p:nvPr>
        </p:nvSpPr>
        <p:spPr/>
        <p:txBody>
          <a:bodyPr/>
          <a:lstStyle/>
          <a:p>
            <a:r>
              <a:rPr lang="en-US" dirty="0" smtClean="0"/>
              <a:t>Closing the Loop</a:t>
            </a:r>
            <a:endParaRPr lang="en-US" dirty="0"/>
          </a:p>
        </p:txBody>
      </p:sp>
      <p:sp>
        <p:nvSpPr>
          <p:cNvPr id="5" name="Text Placeholder 4"/>
          <p:cNvSpPr>
            <a:spLocks noGrp="1"/>
          </p:cNvSpPr>
          <p:nvPr>
            <p:ph type="body" sz="quarter" idx="13"/>
          </p:nvPr>
        </p:nvSpPr>
        <p:spPr>
          <a:xfrm>
            <a:off x="3974994" y="4540250"/>
            <a:ext cx="2425805" cy="260351"/>
          </a:xfrm>
        </p:spPr>
        <p:txBody>
          <a:bodyPr/>
          <a:lstStyle/>
          <a:p>
            <a:r>
              <a:rPr lang="en-US" dirty="0"/>
              <a:t>Source: </a:t>
            </a:r>
            <a:r>
              <a:rPr lang="en-US" dirty="0" smtClean="0"/>
              <a:t>Kirkpatrick Partners, “The Kirkpatrick Model,” </a:t>
            </a:r>
            <a:r>
              <a:rPr lang="en-US" dirty="0" smtClean="0">
                <a:hlinkClick r:id="rId4"/>
              </a:rPr>
              <a:t>http</a:t>
            </a:r>
            <a:r>
              <a:rPr lang="en-US" dirty="0">
                <a:hlinkClick r:id="rId4"/>
              </a:rPr>
              <a:t>://</a:t>
            </a:r>
            <a:r>
              <a:rPr lang="en-US" dirty="0" smtClean="0">
                <a:hlinkClick r:id="rId4"/>
              </a:rPr>
              <a:t>www.kirkpatrickpartners.com/OurPhilosophy/TheKirkpatrickModel</a:t>
            </a:r>
            <a:r>
              <a:rPr lang="en-US" dirty="0" smtClean="0"/>
              <a:t>, EAB interviews and analysis. </a:t>
            </a:r>
            <a:endParaRPr lang="en-US" dirty="0"/>
          </a:p>
        </p:txBody>
      </p:sp>
      <p:sp>
        <p:nvSpPr>
          <p:cNvPr id="6" name="Text Placeholder 5"/>
          <p:cNvSpPr>
            <a:spLocks noGrp="1"/>
          </p:cNvSpPr>
          <p:nvPr>
            <p:ph type="body" sz="quarter" idx="14"/>
          </p:nvPr>
        </p:nvSpPr>
        <p:spPr/>
        <p:txBody>
          <a:bodyPr/>
          <a:lstStyle/>
          <a:p>
            <a:endParaRPr lang="en-US"/>
          </a:p>
        </p:txBody>
      </p:sp>
      <p:sp>
        <p:nvSpPr>
          <p:cNvPr id="7" name="TextBox 6"/>
          <p:cNvSpPr txBox="1"/>
          <p:nvPr/>
        </p:nvSpPr>
        <p:spPr bwMode="gray">
          <a:xfrm>
            <a:off x="257175" y="1006934"/>
            <a:ext cx="2573152" cy="153888"/>
          </a:xfrm>
          <a:prstGeom prst="rect">
            <a:avLst/>
          </a:prstGeom>
          <a:noFill/>
        </p:spPr>
        <p:txBody>
          <a:bodyPr wrap="square" lIns="0" tIns="0" rIns="0" bIns="0" rtlCol="0">
            <a:spAutoFit/>
          </a:bodyPr>
          <a:lstStyle/>
          <a:p>
            <a:pPr algn="ctr">
              <a:spcBef>
                <a:spcPts val="300"/>
              </a:spcBef>
            </a:pPr>
            <a:r>
              <a:rPr lang="en-US" sz="1000" b="1" dirty="0" smtClean="0"/>
              <a:t>The Kirkpatrick Model of Evaluation</a:t>
            </a:r>
            <a:endParaRPr lang="en-US" sz="1000" i="1" dirty="0"/>
          </a:p>
        </p:txBody>
      </p:sp>
      <p:sp>
        <p:nvSpPr>
          <p:cNvPr id="9" name="TextBox 8"/>
          <p:cNvSpPr txBox="1"/>
          <p:nvPr/>
        </p:nvSpPr>
        <p:spPr bwMode="gray">
          <a:xfrm>
            <a:off x="1424493" y="1413178"/>
            <a:ext cx="1826707" cy="276999"/>
          </a:xfrm>
          <a:prstGeom prst="rect">
            <a:avLst/>
          </a:prstGeom>
          <a:noFill/>
        </p:spPr>
        <p:txBody>
          <a:bodyPr wrap="square" lIns="0" tIns="0" rIns="0" bIns="0" rtlCol="0">
            <a:spAutoFit/>
          </a:bodyPr>
          <a:lstStyle/>
          <a:p>
            <a:pPr>
              <a:spcBef>
                <a:spcPts val="300"/>
              </a:spcBef>
            </a:pPr>
            <a:r>
              <a:rPr lang="en-US" sz="900" dirty="0" smtClean="0"/>
              <a:t>How satisfied are participants with the training?</a:t>
            </a:r>
            <a:endParaRPr lang="en-US" sz="900" dirty="0"/>
          </a:p>
        </p:txBody>
      </p:sp>
      <p:sp>
        <p:nvSpPr>
          <p:cNvPr id="13" name="TextBox 12"/>
          <p:cNvSpPr txBox="1"/>
          <p:nvPr/>
        </p:nvSpPr>
        <p:spPr bwMode="gray">
          <a:xfrm>
            <a:off x="1424494" y="1914125"/>
            <a:ext cx="2035677" cy="553998"/>
          </a:xfrm>
          <a:prstGeom prst="rect">
            <a:avLst/>
          </a:prstGeom>
          <a:noFill/>
        </p:spPr>
        <p:txBody>
          <a:bodyPr wrap="square" lIns="0" tIns="0" rIns="0" bIns="0" rtlCol="0">
            <a:spAutoFit/>
          </a:bodyPr>
          <a:lstStyle/>
          <a:p>
            <a:pPr>
              <a:spcBef>
                <a:spcPts val="300"/>
              </a:spcBef>
            </a:pPr>
            <a:r>
              <a:rPr lang="en-US" sz="900" dirty="0" smtClean="0"/>
              <a:t>Did participants acquire the intended knowledge, skills, and confidence, based on their participation in the event?</a:t>
            </a:r>
            <a:endParaRPr lang="en-US" sz="900" dirty="0"/>
          </a:p>
        </p:txBody>
      </p:sp>
      <p:sp>
        <p:nvSpPr>
          <p:cNvPr id="14" name="TextBox 13"/>
          <p:cNvSpPr txBox="1"/>
          <p:nvPr/>
        </p:nvSpPr>
        <p:spPr bwMode="gray">
          <a:xfrm>
            <a:off x="1424494" y="2598012"/>
            <a:ext cx="2035677" cy="415498"/>
          </a:xfrm>
          <a:prstGeom prst="rect">
            <a:avLst/>
          </a:prstGeom>
          <a:noFill/>
        </p:spPr>
        <p:txBody>
          <a:bodyPr wrap="square" lIns="0" tIns="0" rIns="0" bIns="0" rtlCol="0">
            <a:spAutoFit/>
          </a:bodyPr>
          <a:lstStyle/>
          <a:p>
            <a:pPr>
              <a:spcBef>
                <a:spcPts val="300"/>
              </a:spcBef>
            </a:pPr>
            <a:r>
              <a:rPr lang="en-US" sz="900" dirty="0" smtClean="0"/>
              <a:t>Do we see application of concepts learned during training when MGOs return back in the office?</a:t>
            </a:r>
            <a:endParaRPr lang="en-US" sz="900" dirty="0"/>
          </a:p>
        </p:txBody>
      </p:sp>
      <p:sp>
        <p:nvSpPr>
          <p:cNvPr id="15" name="TextBox 14"/>
          <p:cNvSpPr txBox="1"/>
          <p:nvPr/>
        </p:nvSpPr>
        <p:spPr bwMode="gray">
          <a:xfrm>
            <a:off x="1424495" y="3198116"/>
            <a:ext cx="1826705" cy="553998"/>
          </a:xfrm>
          <a:prstGeom prst="rect">
            <a:avLst/>
          </a:prstGeom>
          <a:noFill/>
        </p:spPr>
        <p:txBody>
          <a:bodyPr wrap="square" lIns="0" tIns="0" rIns="0" bIns="0" rtlCol="0">
            <a:spAutoFit/>
          </a:bodyPr>
          <a:lstStyle/>
          <a:p>
            <a:pPr>
              <a:spcBef>
                <a:spcPts val="300"/>
              </a:spcBef>
            </a:pPr>
            <a:r>
              <a:rPr lang="en-US" sz="900" dirty="0" smtClean="0"/>
              <a:t>To what degree do targeted outcomes occur as a result of the training event and subsequent reinforcement?</a:t>
            </a:r>
            <a:endParaRPr lang="en-US" sz="900" dirty="0"/>
          </a:p>
        </p:txBody>
      </p:sp>
      <p:sp>
        <p:nvSpPr>
          <p:cNvPr id="33" name="TextBox 32"/>
          <p:cNvSpPr txBox="1"/>
          <p:nvPr/>
        </p:nvSpPr>
        <p:spPr bwMode="gray">
          <a:xfrm>
            <a:off x="3536521" y="999239"/>
            <a:ext cx="2393043" cy="307777"/>
          </a:xfrm>
          <a:prstGeom prst="rect">
            <a:avLst/>
          </a:prstGeom>
          <a:noFill/>
        </p:spPr>
        <p:txBody>
          <a:bodyPr wrap="square" lIns="0" tIns="0" rIns="0" bIns="0" rtlCol="0">
            <a:spAutoFit/>
          </a:bodyPr>
          <a:lstStyle/>
          <a:p>
            <a:pPr>
              <a:spcBef>
                <a:spcPts val="300"/>
              </a:spcBef>
            </a:pPr>
            <a:r>
              <a:rPr lang="en-US" sz="1000" b="1" dirty="0" smtClean="0"/>
              <a:t>Managers Best Equipped to Measure Levels Three and Four</a:t>
            </a:r>
            <a:endParaRPr lang="en-US" sz="1000" i="1" dirty="0"/>
          </a:p>
        </p:txBody>
      </p:sp>
      <p:grpSp>
        <p:nvGrpSpPr>
          <p:cNvPr id="16" name="Group 15"/>
          <p:cNvGrpSpPr/>
          <p:nvPr/>
        </p:nvGrpSpPr>
        <p:grpSpPr>
          <a:xfrm>
            <a:off x="3536521" y="1494330"/>
            <a:ext cx="2615112" cy="2347480"/>
            <a:chOff x="3536521" y="1432568"/>
            <a:chExt cx="2615112" cy="2347480"/>
          </a:xfrm>
        </p:grpSpPr>
        <p:grpSp>
          <p:nvGrpSpPr>
            <p:cNvPr id="20" name="Group 20"/>
            <p:cNvGrpSpPr/>
            <p:nvPr/>
          </p:nvGrpSpPr>
          <p:grpSpPr bwMode="gray">
            <a:xfrm rot="852862">
              <a:off x="3818077" y="1736536"/>
              <a:ext cx="2093529" cy="2043512"/>
              <a:chOff x="3190036" y="1526432"/>
              <a:chExt cx="914400" cy="914400"/>
            </a:xfrm>
          </p:grpSpPr>
          <p:sp>
            <p:nvSpPr>
              <p:cNvPr id="21" name="Arc 20"/>
              <p:cNvSpPr/>
              <p:nvPr/>
            </p:nvSpPr>
            <p:spPr bwMode="gray">
              <a:xfrm rot="7200000">
                <a:off x="3190036" y="1526432"/>
                <a:ext cx="914400" cy="914400"/>
              </a:xfrm>
              <a:prstGeom prst="arc">
                <a:avLst>
                  <a:gd name="adj1" fmla="val 16190247"/>
                  <a:gd name="adj2" fmla="val 6283"/>
                </a:avLst>
              </a:prstGeom>
              <a:noFill/>
              <a:ln w="12700" cap="flat" cmpd="sng" algn="ctr">
                <a:solidFill>
                  <a:schemeClr val="accent5"/>
                </a:solidFill>
                <a:prstDash val="solid"/>
                <a:miter lim="800000"/>
                <a:headEnd type="none" w="med" len="med"/>
                <a:tailEnd type="triangle"/>
              </a:ln>
              <a:effectLst/>
            </p:spPr>
            <p:txBody>
              <a:bodyPr rtlCol="0" anchor="ctr"/>
              <a:lstStyle/>
              <a:p>
                <a:pPr algn="ctr"/>
                <a:endParaRPr lang="en-US"/>
              </a:p>
            </p:txBody>
          </p:sp>
          <p:sp>
            <p:nvSpPr>
              <p:cNvPr id="22" name="Arc 21"/>
              <p:cNvSpPr/>
              <p:nvPr/>
            </p:nvSpPr>
            <p:spPr bwMode="gray">
              <a:xfrm rot="14400000">
                <a:off x="3190036" y="1526432"/>
                <a:ext cx="914400" cy="914400"/>
              </a:xfrm>
              <a:prstGeom prst="arc">
                <a:avLst>
                  <a:gd name="adj1" fmla="val 16190247"/>
                  <a:gd name="adj2" fmla="val 6283"/>
                </a:avLst>
              </a:prstGeom>
              <a:noFill/>
              <a:ln w="12700" cap="flat" cmpd="sng" algn="ctr">
                <a:solidFill>
                  <a:schemeClr val="accent5"/>
                </a:solidFill>
                <a:prstDash val="solid"/>
                <a:miter lim="800000"/>
                <a:headEnd type="none" w="med" len="med"/>
                <a:tailEnd type="triangle"/>
              </a:ln>
              <a:effectLst/>
            </p:spPr>
            <p:txBody>
              <a:bodyPr rtlCol="0" anchor="ctr"/>
              <a:lstStyle/>
              <a:p>
                <a:pPr algn="ctr"/>
                <a:endParaRPr lang="en-US"/>
              </a:p>
            </p:txBody>
          </p:sp>
          <p:sp>
            <p:nvSpPr>
              <p:cNvPr id="23" name="Arc 22"/>
              <p:cNvSpPr/>
              <p:nvPr/>
            </p:nvSpPr>
            <p:spPr bwMode="gray">
              <a:xfrm>
                <a:off x="3190036" y="1526432"/>
                <a:ext cx="914400" cy="914400"/>
              </a:xfrm>
              <a:prstGeom prst="arc">
                <a:avLst>
                  <a:gd name="adj1" fmla="val 16190247"/>
                  <a:gd name="adj2" fmla="val 6283"/>
                </a:avLst>
              </a:prstGeom>
              <a:noFill/>
              <a:ln w="12700" cap="flat" cmpd="sng" algn="ctr">
                <a:solidFill>
                  <a:schemeClr val="accent5"/>
                </a:solidFill>
                <a:prstDash val="solid"/>
                <a:miter lim="800000"/>
                <a:headEnd type="none" w="med" len="med"/>
                <a:tailEnd type="triangle"/>
              </a:ln>
              <a:effectLst/>
            </p:spPr>
            <p:txBody>
              <a:bodyPr rtlCol="0" anchor="ctr"/>
              <a:lstStyle/>
              <a:p>
                <a:pPr algn="ctr"/>
                <a:endParaRPr lang="en-US"/>
              </a:p>
            </p:txBody>
          </p:sp>
        </p:grpSp>
        <p:sp>
          <p:nvSpPr>
            <p:cNvPr id="36" name="TextBox 35"/>
            <p:cNvSpPr txBox="1"/>
            <p:nvPr/>
          </p:nvSpPr>
          <p:spPr bwMode="gray">
            <a:xfrm>
              <a:off x="4111970" y="1432568"/>
              <a:ext cx="1505741" cy="276999"/>
            </a:xfrm>
            <a:prstGeom prst="rect">
              <a:avLst/>
            </a:prstGeom>
            <a:noFill/>
          </p:spPr>
          <p:txBody>
            <a:bodyPr wrap="square" lIns="0" tIns="0" rIns="0" bIns="0" rtlCol="0">
              <a:spAutoFit/>
            </a:bodyPr>
            <a:lstStyle/>
            <a:p>
              <a:pPr algn="ctr">
                <a:spcBef>
                  <a:spcPts val="300"/>
                </a:spcBef>
              </a:pPr>
              <a:r>
                <a:rPr lang="en-US" sz="900" dirty="0" smtClean="0"/>
                <a:t>Managers help diagnose skill gaps with MGO</a:t>
              </a:r>
              <a:endParaRPr lang="en-US" sz="900" dirty="0"/>
            </a:p>
          </p:txBody>
        </p:sp>
        <p:sp>
          <p:nvSpPr>
            <p:cNvPr id="37" name="TextBox 36"/>
            <p:cNvSpPr txBox="1"/>
            <p:nvPr/>
          </p:nvSpPr>
          <p:spPr bwMode="gray">
            <a:xfrm>
              <a:off x="5216040" y="3046012"/>
              <a:ext cx="935593" cy="415498"/>
            </a:xfrm>
            <a:prstGeom prst="rect">
              <a:avLst/>
            </a:prstGeom>
            <a:noFill/>
          </p:spPr>
          <p:txBody>
            <a:bodyPr wrap="square" lIns="0" tIns="0" rIns="0" bIns="0" rtlCol="0">
              <a:spAutoFit/>
            </a:bodyPr>
            <a:lstStyle/>
            <a:p>
              <a:pPr algn="ctr">
                <a:spcBef>
                  <a:spcPts val="300"/>
                </a:spcBef>
              </a:pPr>
              <a:r>
                <a:rPr lang="en-US" sz="900" dirty="0" smtClean="0"/>
                <a:t>Co-create PD  plan to address skill gaps </a:t>
              </a:r>
              <a:endParaRPr lang="en-US" sz="900" dirty="0"/>
            </a:p>
          </p:txBody>
        </p:sp>
        <p:sp>
          <p:nvSpPr>
            <p:cNvPr id="38" name="TextBox 37"/>
            <p:cNvSpPr txBox="1"/>
            <p:nvPr/>
          </p:nvSpPr>
          <p:spPr bwMode="gray">
            <a:xfrm>
              <a:off x="3536521" y="3066056"/>
              <a:ext cx="1101309" cy="415498"/>
            </a:xfrm>
            <a:prstGeom prst="rect">
              <a:avLst/>
            </a:prstGeom>
            <a:noFill/>
          </p:spPr>
          <p:txBody>
            <a:bodyPr wrap="square" lIns="0" tIns="0" rIns="0" bIns="0" rtlCol="0">
              <a:spAutoFit/>
            </a:bodyPr>
            <a:lstStyle/>
            <a:p>
              <a:pPr algn="ctr">
                <a:spcBef>
                  <a:spcPts val="300"/>
                </a:spcBef>
              </a:pPr>
              <a:r>
                <a:rPr lang="en-US" sz="900" dirty="0" smtClean="0"/>
                <a:t>Evaluate impact of training at 7 days, 1 month, 1 year</a:t>
              </a:r>
              <a:endParaRPr lang="en-US" sz="900" dirty="0"/>
            </a:p>
          </p:txBody>
        </p:sp>
      </p:grpSp>
      <p:sp>
        <p:nvSpPr>
          <p:cNvPr id="32" name="Chevron 31"/>
          <p:cNvSpPr/>
          <p:nvPr/>
        </p:nvSpPr>
        <p:spPr bwMode="gray">
          <a:xfrm rot="5400000">
            <a:off x="446788" y="1128567"/>
            <a:ext cx="702148" cy="1081373"/>
          </a:xfrm>
          <a:prstGeom prst="chevron">
            <a:avLst>
              <a:gd name="adj" fmla="val 33963"/>
            </a:avLst>
          </a:prstGeom>
          <a:solidFill>
            <a:schemeClr val="accent1"/>
          </a:solidFill>
          <a:ln w="9525" cap="flat" cmpd="sng" algn="ctr">
            <a:no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algn="ctr" defTabSz="1463675">
              <a:spcBef>
                <a:spcPts val="600"/>
              </a:spcBef>
            </a:pPr>
            <a:r>
              <a:rPr lang="en-US" sz="1000" b="1" dirty="0" smtClean="0"/>
              <a:t>Level One</a:t>
            </a:r>
          </a:p>
        </p:txBody>
      </p:sp>
      <p:sp>
        <p:nvSpPr>
          <p:cNvPr id="39" name="Chevron 38"/>
          <p:cNvSpPr/>
          <p:nvPr/>
        </p:nvSpPr>
        <p:spPr bwMode="gray">
          <a:xfrm rot="5400000">
            <a:off x="446788" y="1770899"/>
            <a:ext cx="702148" cy="1081373"/>
          </a:xfrm>
          <a:prstGeom prst="chevron">
            <a:avLst>
              <a:gd name="adj" fmla="val 33963"/>
            </a:avLst>
          </a:prstGeom>
          <a:solidFill>
            <a:schemeClr val="accent1"/>
          </a:solidFill>
          <a:ln w="9525" cap="flat" cmpd="sng" algn="ctr">
            <a:no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algn="ctr" defTabSz="1463675">
              <a:spcBef>
                <a:spcPts val="600"/>
              </a:spcBef>
            </a:pPr>
            <a:r>
              <a:rPr lang="en-US" sz="1000" b="1" dirty="0" smtClean="0"/>
              <a:t>Level Two</a:t>
            </a:r>
          </a:p>
        </p:txBody>
      </p:sp>
      <p:sp>
        <p:nvSpPr>
          <p:cNvPr id="40" name="Chevron 39"/>
          <p:cNvSpPr/>
          <p:nvPr/>
        </p:nvSpPr>
        <p:spPr bwMode="gray">
          <a:xfrm rot="5400000">
            <a:off x="446788" y="2413231"/>
            <a:ext cx="702148" cy="1081373"/>
          </a:xfrm>
          <a:prstGeom prst="chevron">
            <a:avLst>
              <a:gd name="adj" fmla="val 33963"/>
            </a:avLst>
          </a:prstGeom>
          <a:solidFill>
            <a:schemeClr val="accent6"/>
          </a:solidFill>
          <a:ln w="9525" cap="flat" cmpd="sng" algn="ctr">
            <a:no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algn="ctr" defTabSz="1463675">
              <a:spcBef>
                <a:spcPts val="600"/>
              </a:spcBef>
            </a:pPr>
            <a:r>
              <a:rPr lang="en-US" sz="1000" b="1" dirty="0" smtClean="0">
                <a:solidFill>
                  <a:schemeClr val="bg1"/>
                </a:solidFill>
              </a:rPr>
              <a:t>Level Three</a:t>
            </a:r>
          </a:p>
        </p:txBody>
      </p:sp>
      <p:sp>
        <p:nvSpPr>
          <p:cNvPr id="41" name="Chevron 40"/>
          <p:cNvSpPr/>
          <p:nvPr/>
        </p:nvSpPr>
        <p:spPr bwMode="gray">
          <a:xfrm rot="5400000">
            <a:off x="446788" y="3055563"/>
            <a:ext cx="702148" cy="1081373"/>
          </a:xfrm>
          <a:prstGeom prst="chevron">
            <a:avLst>
              <a:gd name="adj" fmla="val 33963"/>
            </a:avLst>
          </a:prstGeom>
          <a:solidFill>
            <a:schemeClr val="accent5"/>
          </a:solidFill>
          <a:ln w="9525" cap="flat" cmpd="sng" algn="ctr">
            <a:no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algn="ctr" defTabSz="1463675">
              <a:spcBef>
                <a:spcPts val="600"/>
              </a:spcBef>
            </a:pPr>
            <a:r>
              <a:rPr lang="en-US" sz="1000" b="1" dirty="0" smtClean="0">
                <a:solidFill>
                  <a:schemeClr val="bg1"/>
                </a:solidFill>
              </a:rPr>
              <a:t>Level Four</a:t>
            </a:r>
          </a:p>
        </p:txBody>
      </p:sp>
    </p:spTree>
    <p:extLst>
      <p:ext uri="{BB962C8B-B14F-4D97-AF65-F5344CB8AC3E}">
        <p14:creationId xmlns:p14="http://schemas.microsoft.com/office/powerpoint/2010/main" val="28963283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gray">
          <a:xfrm>
            <a:off x="-8468" y="1714143"/>
            <a:ext cx="6468535" cy="360178"/>
          </a:xfrm>
          <a:prstGeom prst="rect">
            <a:avLst/>
          </a:pr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r>
              <a:rPr lang="en-US" dirty="0" smtClean="0"/>
              <a:t>A Win-Win-Win</a:t>
            </a:r>
            <a:endParaRPr lang="en-US" dirty="0"/>
          </a:p>
        </p:txBody>
      </p:sp>
      <p:sp>
        <p:nvSpPr>
          <p:cNvPr id="4" name="Text Placeholder 3"/>
          <p:cNvSpPr>
            <a:spLocks noGrp="1"/>
          </p:cNvSpPr>
          <p:nvPr>
            <p:ph type="body" sz="quarter" idx="12"/>
          </p:nvPr>
        </p:nvSpPr>
        <p:spPr/>
        <p:txBody>
          <a:bodyPr/>
          <a:lstStyle/>
          <a:p>
            <a:r>
              <a:rPr lang="en-US" dirty="0" smtClean="0"/>
              <a:t>The Case for a Different Approach to Growth</a:t>
            </a:r>
            <a:endParaRPr lang="en-US" dirty="0"/>
          </a:p>
        </p:txBody>
      </p:sp>
      <p:sp>
        <p:nvSpPr>
          <p:cNvPr id="5" name="Text Placeholder 4"/>
          <p:cNvSpPr>
            <a:spLocks noGrp="1"/>
          </p:cNvSpPr>
          <p:nvPr>
            <p:ph type="body" sz="quarter" idx="13"/>
          </p:nvPr>
        </p:nvSpPr>
        <p:spPr>
          <a:xfrm>
            <a:off x="5090791" y="4600545"/>
            <a:ext cx="1310010" cy="200055"/>
          </a:xfrm>
        </p:spPr>
        <p:txBody>
          <a:bodyPr/>
          <a:lstStyle/>
          <a:p>
            <a:r>
              <a:rPr lang="en-US" dirty="0" smtClean="0"/>
              <a:t>Source: EAB interviews and analysis.</a:t>
            </a:r>
            <a:endParaRPr lang="en-US" dirty="0"/>
          </a:p>
        </p:txBody>
      </p:sp>
      <p:sp>
        <p:nvSpPr>
          <p:cNvPr id="6" name="Text Placeholder 5"/>
          <p:cNvSpPr>
            <a:spLocks noGrp="1"/>
          </p:cNvSpPr>
          <p:nvPr>
            <p:ph type="body" sz="quarter" idx="14"/>
          </p:nvPr>
        </p:nvSpPr>
        <p:spPr/>
        <p:txBody>
          <a:bodyPr/>
          <a:lstStyle/>
          <a:p>
            <a:endParaRPr lang="en-US"/>
          </a:p>
        </p:txBody>
      </p:sp>
      <p:sp>
        <p:nvSpPr>
          <p:cNvPr id="11" name="TextBox 10"/>
          <p:cNvSpPr txBox="1"/>
          <p:nvPr/>
        </p:nvSpPr>
        <p:spPr bwMode="gray">
          <a:xfrm>
            <a:off x="274638" y="1045274"/>
            <a:ext cx="2669000" cy="153888"/>
          </a:xfrm>
          <a:prstGeom prst="rect">
            <a:avLst/>
          </a:prstGeom>
          <a:noFill/>
        </p:spPr>
        <p:txBody>
          <a:bodyPr wrap="none" lIns="0" tIns="0" rIns="0" bIns="0" rtlCol="0">
            <a:spAutoFit/>
          </a:bodyPr>
          <a:lstStyle/>
          <a:p>
            <a:pPr>
              <a:spcBef>
                <a:spcPts val="500"/>
              </a:spcBef>
            </a:pPr>
            <a:r>
              <a:rPr lang="en-US" sz="1000" b="1" dirty="0" smtClean="0"/>
              <a:t>Impact of Professional Development </a:t>
            </a:r>
          </a:p>
        </p:txBody>
      </p:sp>
      <p:sp>
        <p:nvSpPr>
          <p:cNvPr id="19" name="TextBox 18"/>
          <p:cNvSpPr txBox="1"/>
          <p:nvPr/>
        </p:nvSpPr>
        <p:spPr bwMode="gray">
          <a:xfrm>
            <a:off x="274638" y="1755733"/>
            <a:ext cx="1942782" cy="276999"/>
          </a:xfrm>
          <a:prstGeom prst="rect">
            <a:avLst/>
          </a:prstGeom>
          <a:noFill/>
        </p:spPr>
        <p:txBody>
          <a:bodyPr wrap="square" lIns="0" tIns="0" rIns="0" bIns="0" rtlCol="0">
            <a:spAutoFit/>
          </a:bodyPr>
          <a:lstStyle/>
          <a:p>
            <a:pPr>
              <a:spcBef>
                <a:spcPts val="500"/>
              </a:spcBef>
            </a:pPr>
            <a:r>
              <a:rPr lang="en-US" sz="900" b="1" dirty="0" smtClean="0">
                <a:solidFill>
                  <a:schemeClr val="bg1"/>
                </a:solidFill>
              </a:rPr>
              <a:t>Fundraisers are </a:t>
            </a:r>
            <a:r>
              <a:rPr lang="en-US" sz="900" b="1" dirty="0">
                <a:solidFill>
                  <a:schemeClr val="bg1"/>
                </a:solidFill>
              </a:rPr>
              <a:t>more productive and stay longer</a:t>
            </a:r>
            <a:r>
              <a:rPr lang="en-US" sz="900" b="1" dirty="0" smtClean="0">
                <a:solidFill>
                  <a:schemeClr val="bg1"/>
                </a:solidFill>
              </a:rPr>
              <a:t>…</a:t>
            </a:r>
            <a:endParaRPr lang="en-US" sz="900" b="1" dirty="0">
              <a:solidFill>
                <a:schemeClr val="bg1"/>
              </a:solidFill>
            </a:endParaRPr>
          </a:p>
        </p:txBody>
      </p:sp>
      <p:sp>
        <p:nvSpPr>
          <p:cNvPr id="24" name="TextBox 23"/>
          <p:cNvSpPr txBox="1"/>
          <p:nvPr/>
        </p:nvSpPr>
        <p:spPr bwMode="gray">
          <a:xfrm>
            <a:off x="2270043" y="1755733"/>
            <a:ext cx="1961360" cy="276999"/>
          </a:xfrm>
          <a:prstGeom prst="rect">
            <a:avLst/>
          </a:prstGeom>
          <a:noFill/>
        </p:spPr>
        <p:txBody>
          <a:bodyPr wrap="square" lIns="0" tIns="0" rIns="0" bIns="0" rtlCol="0">
            <a:spAutoFit/>
          </a:bodyPr>
          <a:lstStyle/>
          <a:p>
            <a:pPr>
              <a:spcBef>
                <a:spcPts val="500"/>
              </a:spcBef>
            </a:pPr>
            <a:r>
              <a:rPr lang="en-US" sz="900" b="1" dirty="0" smtClean="0">
                <a:solidFill>
                  <a:schemeClr val="bg1"/>
                </a:solidFill>
              </a:rPr>
              <a:t>...</a:t>
            </a:r>
            <a:r>
              <a:rPr lang="en-US" sz="900" b="1" dirty="0">
                <a:solidFill>
                  <a:schemeClr val="bg1"/>
                </a:solidFill>
              </a:rPr>
              <a:t>which </a:t>
            </a:r>
            <a:r>
              <a:rPr lang="en-US" sz="900" b="1" dirty="0" smtClean="0">
                <a:solidFill>
                  <a:schemeClr val="bg1"/>
                </a:solidFill>
              </a:rPr>
              <a:t>means organizations </a:t>
            </a:r>
            <a:r>
              <a:rPr lang="en-US" sz="900" b="1" dirty="0">
                <a:solidFill>
                  <a:schemeClr val="bg1"/>
                </a:solidFill>
              </a:rPr>
              <a:t>raise more money</a:t>
            </a:r>
            <a:r>
              <a:rPr lang="en-US" sz="900" b="1" dirty="0" smtClean="0">
                <a:solidFill>
                  <a:schemeClr val="bg1"/>
                </a:solidFill>
              </a:rPr>
              <a:t>…</a:t>
            </a:r>
            <a:endParaRPr lang="en-US" sz="900" b="1" dirty="0">
              <a:solidFill>
                <a:schemeClr val="bg1"/>
              </a:solidFill>
            </a:endParaRPr>
          </a:p>
        </p:txBody>
      </p:sp>
      <p:sp>
        <p:nvSpPr>
          <p:cNvPr id="25" name="TextBox 24"/>
          <p:cNvSpPr txBox="1"/>
          <p:nvPr/>
        </p:nvSpPr>
        <p:spPr bwMode="gray">
          <a:xfrm>
            <a:off x="4284025" y="1755733"/>
            <a:ext cx="1850076" cy="276999"/>
          </a:xfrm>
          <a:prstGeom prst="rect">
            <a:avLst/>
          </a:prstGeom>
          <a:noFill/>
        </p:spPr>
        <p:txBody>
          <a:bodyPr wrap="square" lIns="0" tIns="0" rIns="0" bIns="0" rtlCol="0">
            <a:spAutoFit/>
          </a:bodyPr>
          <a:lstStyle/>
          <a:p>
            <a:pPr>
              <a:spcBef>
                <a:spcPts val="500"/>
              </a:spcBef>
            </a:pPr>
            <a:r>
              <a:rPr lang="en-US" sz="900" b="1" dirty="0">
                <a:solidFill>
                  <a:schemeClr val="bg1"/>
                </a:solidFill>
              </a:rPr>
              <a:t>…from donors nurtured by continuous, positive </a:t>
            </a:r>
            <a:r>
              <a:rPr lang="en-US" sz="900" b="1" dirty="0" smtClean="0">
                <a:solidFill>
                  <a:schemeClr val="bg1"/>
                </a:solidFill>
              </a:rPr>
              <a:t>contact</a:t>
            </a:r>
            <a:endParaRPr lang="en-US" sz="900" b="1" dirty="0">
              <a:solidFill>
                <a:schemeClr val="bg1"/>
              </a:solidFill>
            </a:endParaRPr>
          </a:p>
        </p:txBody>
      </p:sp>
      <p:pic>
        <p:nvPicPr>
          <p:cNvPr id="1026" name="Picture 2" descr="\\advisory.com\files\Public\Share\ABC Templates and Resources\EAB Templates and Resources\EAB Art Icons Logos\EAB Icons\Improvemen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0043" y="1344698"/>
            <a:ext cx="365760" cy="26797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advisory.com\files\Public\Share\ABC Templates and Resources\EAB Templates and Resources\EAB Art Icons Logos\EAB Icons\Handshak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4025" y="1396016"/>
            <a:ext cx="393225" cy="21665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dvisory.com\files\Public\Share\ABC Templates and Resources\EAB Templates and Resources\EAB Art Icons Logos\EAB Icons\Bar_graph_Increas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638" y="1330093"/>
            <a:ext cx="365760" cy="28257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bwMode="gray">
          <a:xfrm>
            <a:off x="274638" y="2183396"/>
            <a:ext cx="1716088" cy="1097736"/>
          </a:xfrm>
          <a:prstGeom prst="rect">
            <a:avLst/>
          </a:prstGeom>
          <a:noFill/>
        </p:spPr>
        <p:txBody>
          <a:bodyPr wrap="square" lIns="0" tIns="0" rIns="0" bIns="0" rtlCol="0">
            <a:spAutoFit/>
          </a:bodyPr>
          <a:lstStyle/>
          <a:p>
            <a:pPr marL="118872" indent="-118872">
              <a:spcBef>
                <a:spcPts val="500"/>
              </a:spcBef>
              <a:buFont typeface="Arial" pitchFamily="34" charset="0"/>
              <a:buChar char="•"/>
            </a:pPr>
            <a:r>
              <a:rPr lang="en-US" sz="900" dirty="0" smtClean="0"/>
              <a:t>Professional </a:t>
            </a:r>
            <a:r>
              <a:rPr lang="en-US" sz="900" dirty="0"/>
              <a:t>development bolsters skillsets and leads to increased engagement</a:t>
            </a:r>
          </a:p>
          <a:p>
            <a:pPr marL="118872" indent="-118872">
              <a:spcBef>
                <a:spcPts val="500"/>
              </a:spcBef>
              <a:buFont typeface="Arial" pitchFamily="34" charset="0"/>
              <a:buChar char="•"/>
            </a:pPr>
            <a:r>
              <a:rPr lang="en-US" sz="900" dirty="0"/>
              <a:t>Higher skilled workers are more productive</a:t>
            </a:r>
          </a:p>
          <a:p>
            <a:pPr marL="118872" indent="-118872">
              <a:spcBef>
                <a:spcPts val="500"/>
              </a:spcBef>
              <a:buFont typeface="Arial" pitchFamily="34" charset="0"/>
              <a:buChar char="•"/>
            </a:pPr>
            <a:r>
              <a:rPr lang="en-US" sz="900" dirty="0"/>
              <a:t>Engaged fundraisers stay longer </a:t>
            </a:r>
          </a:p>
        </p:txBody>
      </p:sp>
      <p:sp>
        <p:nvSpPr>
          <p:cNvPr id="15" name="TextBox 14"/>
          <p:cNvSpPr txBox="1"/>
          <p:nvPr/>
        </p:nvSpPr>
        <p:spPr bwMode="gray">
          <a:xfrm>
            <a:off x="2270043" y="2183396"/>
            <a:ext cx="1831820" cy="756617"/>
          </a:xfrm>
          <a:prstGeom prst="rect">
            <a:avLst/>
          </a:prstGeom>
          <a:noFill/>
        </p:spPr>
        <p:txBody>
          <a:bodyPr wrap="square" lIns="0" tIns="0" rIns="0" bIns="0" rtlCol="0">
            <a:spAutoFit/>
          </a:bodyPr>
          <a:lstStyle/>
          <a:p>
            <a:pPr marL="118872" indent="-118872">
              <a:spcBef>
                <a:spcPts val="500"/>
              </a:spcBef>
              <a:buFont typeface="Arial" pitchFamily="34" charset="0"/>
              <a:buChar char="•"/>
            </a:pPr>
            <a:r>
              <a:rPr lang="en-US" sz="900" dirty="0" smtClean="0"/>
              <a:t>More </a:t>
            </a:r>
            <a:r>
              <a:rPr lang="en-US" sz="900" dirty="0"/>
              <a:t>tenured fundraisers raise more dollars than less tenured fundraisers </a:t>
            </a:r>
          </a:p>
          <a:p>
            <a:pPr marL="118872" indent="-118872">
              <a:spcBef>
                <a:spcPts val="500"/>
              </a:spcBef>
              <a:buFont typeface="Arial" pitchFamily="34" charset="0"/>
              <a:buChar char="•"/>
            </a:pPr>
            <a:r>
              <a:rPr lang="en-US" sz="900" dirty="0"/>
              <a:t>Higher skilled fundraisers positively impact bottom line</a:t>
            </a:r>
          </a:p>
        </p:txBody>
      </p:sp>
      <p:sp>
        <p:nvSpPr>
          <p:cNvPr id="16" name="TextBox 15"/>
          <p:cNvSpPr txBox="1"/>
          <p:nvPr/>
        </p:nvSpPr>
        <p:spPr bwMode="gray">
          <a:xfrm>
            <a:off x="4284025" y="2183396"/>
            <a:ext cx="1850075" cy="756617"/>
          </a:xfrm>
          <a:prstGeom prst="rect">
            <a:avLst/>
          </a:prstGeom>
          <a:noFill/>
        </p:spPr>
        <p:txBody>
          <a:bodyPr wrap="square" lIns="0" tIns="0" rIns="0" bIns="0" rtlCol="0">
            <a:spAutoFit/>
          </a:bodyPr>
          <a:lstStyle/>
          <a:p>
            <a:pPr marL="118872" indent="-118872">
              <a:spcBef>
                <a:spcPts val="500"/>
              </a:spcBef>
              <a:buFont typeface="Arial" pitchFamily="34" charset="0"/>
              <a:buChar char="•"/>
            </a:pPr>
            <a:r>
              <a:rPr lang="en-US" sz="900" dirty="0" smtClean="0"/>
              <a:t>Fundraisers </a:t>
            </a:r>
            <a:r>
              <a:rPr lang="en-US" sz="900" dirty="0"/>
              <a:t>with strong cultivation and engagement skills form deep relationships  </a:t>
            </a:r>
          </a:p>
          <a:p>
            <a:pPr marL="118872" indent="-118872">
              <a:spcBef>
                <a:spcPts val="500"/>
              </a:spcBef>
              <a:buFont typeface="Arial" pitchFamily="34" charset="0"/>
              <a:buChar char="•"/>
            </a:pPr>
            <a:r>
              <a:rPr lang="en-US" sz="900" dirty="0"/>
              <a:t>Donors enjoy long-term relationships with their MGOs</a:t>
            </a:r>
          </a:p>
        </p:txBody>
      </p:sp>
    </p:spTree>
    <p:extLst>
      <p:ext uri="{BB962C8B-B14F-4D97-AF65-F5344CB8AC3E}">
        <p14:creationId xmlns:p14="http://schemas.microsoft.com/office/powerpoint/2010/main" val="3076041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1</a:t>
            </a:r>
            <a:endParaRPr lang="en-US" dirty="0"/>
          </a:p>
        </p:txBody>
      </p:sp>
      <p:sp>
        <p:nvSpPr>
          <p:cNvPr id="3" name="Text Placeholder 2"/>
          <p:cNvSpPr>
            <a:spLocks noGrp="1"/>
          </p:cNvSpPr>
          <p:nvPr>
            <p:ph type="body" sz="quarter" idx="11"/>
          </p:nvPr>
        </p:nvSpPr>
        <p:spPr/>
        <p:txBody>
          <a:bodyPr/>
          <a:lstStyle/>
          <a:p>
            <a:r>
              <a:rPr lang="en-US" dirty="0" smtClean="0"/>
              <a:t>Why Managers Matter</a:t>
            </a:r>
            <a:endParaRPr lang="en-US" dirty="0"/>
          </a:p>
        </p:txBody>
      </p:sp>
      <p:sp>
        <p:nvSpPr>
          <p:cNvPr id="5" name="Text Placeholder 4"/>
          <p:cNvSpPr>
            <a:spLocks noGrp="1"/>
          </p:cNvSpPr>
          <p:nvPr>
            <p:ph type="body" sz="quarter" idx="14"/>
          </p:nvPr>
        </p:nvSpPr>
        <p:spPr/>
        <p:txBody>
          <a:bodyPr/>
          <a:lstStyle/>
          <a:p>
            <a:r>
              <a:rPr lang="en-US" dirty="0" smtClean="0"/>
              <a:t>Section</a:t>
            </a:r>
            <a:endParaRPr lang="en-US" dirty="0"/>
          </a:p>
        </p:txBody>
      </p:sp>
      <p:sp>
        <p:nvSpPr>
          <p:cNvPr id="7" name="Text Placeholder 6"/>
          <p:cNvSpPr>
            <a:spLocks noGrp="1"/>
          </p:cNvSpPr>
          <p:nvPr>
            <p:ph type="body" sz="quarter" idx="18"/>
          </p:nvPr>
        </p:nvSpPr>
        <p:spPr/>
        <p:txBody>
          <a:bodyPr/>
          <a:lstStyle/>
          <a:p>
            <a:endParaRPr lang="en-US"/>
          </a:p>
        </p:txBody>
      </p:sp>
    </p:spTree>
    <p:extLst>
      <p:ext uri="{BB962C8B-B14F-4D97-AF65-F5344CB8AC3E}">
        <p14:creationId xmlns:p14="http://schemas.microsoft.com/office/powerpoint/2010/main" val="2634373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dirty="0"/>
          </a:p>
        </p:txBody>
      </p:sp>
      <p:sp>
        <p:nvSpPr>
          <p:cNvPr id="3" name="Text Placeholder 2"/>
          <p:cNvSpPr>
            <a:spLocks noGrp="1"/>
          </p:cNvSpPr>
          <p:nvPr>
            <p:ph type="body" sz="quarter" idx="11"/>
          </p:nvPr>
        </p:nvSpPr>
        <p:spPr/>
        <p:txBody>
          <a:bodyPr/>
          <a:lstStyle/>
          <a:p>
            <a:r>
              <a:rPr lang="en-US" dirty="0" smtClean="0"/>
              <a:t>Investing in Professional Development as a Strategic Priority </a:t>
            </a:r>
            <a:endParaRPr lang="en-US" dirty="0"/>
          </a:p>
        </p:txBody>
      </p:sp>
      <p:sp>
        <p:nvSpPr>
          <p:cNvPr id="4" name="Text Placeholder 3"/>
          <p:cNvSpPr>
            <a:spLocks noGrp="1"/>
          </p:cNvSpPr>
          <p:nvPr>
            <p:ph type="body" sz="quarter" idx="12"/>
          </p:nvPr>
        </p:nvSpPr>
        <p:spPr/>
        <p:txBody>
          <a:bodyPr/>
          <a:lstStyle/>
          <a:p>
            <a:r>
              <a:rPr lang="en-US" dirty="0" smtClean="0"/>
              <a:t>A New Point of View</a:t>
            </a:r>
            <a:endParaRPr lang="en-US" dirty="0"/>
          </a:p>
        </p:txBody>
      </p:sp>
      <p:sp>
        <p:nvSpPr>
          <p:cNvPr id="5" name="Text Placeholder 4"/>
          <p:cNvSpPr>
            <a:spLocks noGrp="1"/>
          </p:cNvSpPr>
          <p:nvPr>
            <p:ph type="body" sz="quarter" idx="13"/>
          </p:nvPr>
        </p:nvSpPr>
        <p:spPr>
          <a:xfrm>
            <a:off x="3510794" y="4600545"/>
            <a:ext cx="2890007" cy="200055"/>
          </a:xfrm>
        </p:spPr>
        <p:txBody>
          <a:bodyPr/>
          <a:lstStyle/>
          <a:p>
            <a:r>
              <a:rPr lang="en-US" dirty="0" smtClean="0"/>
              <a:t>Source: Davenport, T.O., Human Capital (1999), </a:t>
            </a:r>
            <a:r>
              <a:rPr lang="en-US" dirty="0" err="1" smtClean="0"/>
              <a:t>Jossey</a:t>
            </a:r>
            <a:r>
              <a:rPr lang="en-US" dirty="0" smtClean="0"/>
              <a:t>-Bass Publishers, San Francisco, CA; </a:t>
            </a:r>
            <a:r>
              <a:rPr lang="en-US" dirty="0" err="1" smtClean="0"/>
              <a:t>Advancmeent</a:t>
            </a:r>
            <a:r>
              <a:rPr lang="en-US" dirty="0" smtClean="0"/>
              <a:t> Forum interviews and analysis.</a:t>
            </a:r>
            <a:endParaRPr lang="en-US" dirty="0"/>
          </a:p>
        </p:txBody>
      </p:sp>
      <p:sp>
        <p:nvSpPr>
          <p:cNvPr id="6" name="Text Placeholder 5"/>
          <p:cNvSpPr>
            <a:spLocks noGrp="1"/>
          </p:cNvSpPr>
          <p:nvPr>
            <p:ph type="body" sz="quarter" idx="14"/>
          </p:nvPr>
        </p:nvSpPr>
        <p:spPr>
          <a:xfrm>
            <a:off x="0" y="4480769"/>
            <a:ext cx="2004960" cy="153888"/>
          </a:xfrm>
        </p:spPr>
        <p:txBody>
          <a:bodyPr/>
          <a:lstStyle/>
          <a:p>
            <a:r>
              <a:rPr lang="en-US" dirty="0" smtClean="0"/>
              <a:t>Often considered in the formulation of strategic human capital practices</a:t>
            </a:r>
            <a:endParaRPr lang="en-US" dirty="0"/>
          </a:p>
        </p:txBody>
      </p:sp>
      <p:sp>
        <p:nvSpPr>
          <p:cNvPr id="12" name="TextBox 11"/>
          <p:cNvSpPr txBox="1"/>
          <p:nvPr/>
        </p:nvSpPr>
        <p:spPr bwMode="gray">
          <a:xfrm>
            <a:off x="266700" y="971731"/>
            <a:ext cx="3411449" cy="307777"/>
          </a:xfrm>
          <a:prstGeom prst="rect">
            <a:avLst/>
          </a:prstGeom>
          <a:noFill/>
        </p:spPr>
        <p:txBody>
          <a:bodyPr wrap="square" lIns="0" tIns="0" rIns="0" bIns="0" rtlCol="0">
            <a:spAutoFit/>
          </a:bodyPr>
          <a:lstStyle/>
          <a:p>
            <a:pPr>
              <a:spcBef>
                <a:spcPts val="500"/>
              </a:spcBef>
            </a:pPr>
            <a:r>
              <a:rPr lang="en-US" sz="1000" b="1" dirty="0" smtClean="0"/>
              <a:t>Four Key Categories of Factors that Encourage Worker Efficiency and Effectiveness</a:t>
            </a:r>
            <a:r>
              <a:rPr lang="en-US" sz="1000" b="1" baseline="30000" dirty="0" smtClean="0"/>
              <a:t>1</a:t>
            </a:r>
            <a:endParaRPr lang="en-US" sz="1000" b="1" dirty="0" smtClean="0"/>
          </a:p>
        </p:txBody>
      </p:sp>
      <p:sp>
        <p:nvSpPr>
          <p:cNvPr id="14" name="TextBox 13"/>
          <p:cNvSpPr txBox="1"/>
          <p:nvPr/>
        </p:nvSpPr>
        <p:spPr bwMode="gray">
          <a:xfrm>
            <a:off x="658288" y="1512420"/>
            <a:ext cx="2796785" cy="479618"/>
          </a:xfrm>
          <a:prstGeom prst="rect">
            <a:avLst/>
          </a:prstGeom>
          <a:noFill/>
        </p:spPr>
        <p:txBody>
          <a:bodyPr wrap="square" lIns="0" tIns="0" rIns="0" bIns="0" rtlCol="0">
            <a:spAutoFit/>
          </a:bodyPr>
          <a:lstStyle/>
          <a:p>
            <a:pPr>
              <a:spcBef>
                <a:spcPts val="500"/>
              </a:spcBef>
            </a:pPr>
            <a:r>
              <a:rPr lang="en-US" sz="900" b="1" dirty="0" smtClean="0"/>
              <a:t>Intrinsic Job Fulfillment</a:t>
            </a:r>
            <a:endParaRPr lang="en-US" sz="900" b="1" dirty="0"/>
          </a:p>
          <a:p>
            <a:pPr>
              <a:spcBef>
                <a:spcPts val="500"/>
              </a:spcBef>
            </a:pPr>
            <a:r>
              <a:rPr lang="en-US" sz="900" dirty="0" smtClean="0"/>
              <a:t>Challenge of the work, the creativity it permits, and amount of personal satisfaction it affords</a:t>
            </a:r>
            <a:endParaRPr lang="en-US" sz="900" dirty="0"/>
          </a:p>
        </p:txBody>
      </p:sp>
      <p:sp>
        <p:nvSpPr>
          <p:cNvPr id="16" name="TextBox 15"/>
          <p:cNvSpPr txBox="1"/>
          <p:nvPr/>
        </p:nvSpPr>
        <p:spPr bwMode="gray">
          <a:xfrm>
            <a:off x="658288" y="2185546"/>
            <a:ext cx="2796785" cy="479618"/>
          </a:xfrm>
          <a:prstGeom prst="rect">
            <a:avLst/>
          </a:prstGeom>
          <a:noFill/>
        </p:spPr>
        <p:txBody>
          <a:bodyPr wrap="square" lIns="0" tIns="0" rIns="0" bIns="0" rtlCol="0">
            <a:spAutoFit/>
          </a:bodyPr>
          <a:lstStyle/>
          <a:p>
            <a:pPr>
              <a:spcBef>
                <a:spcPts val="500"/>
              </a:spcBef>
            </a:pPr>
            <a:r>
              <a:rPr lang="en-US" sz="900" b="1" dirty="0" smtClean="0"/>
              <a:t>Opportunity for Growth</a:t>
            </a:r>
            <a:endParaRPr lang="en-US" sz="900" b="1" dirty="0"/>
          </a:p>
          <a:p>
            <a:pPr>
              <a:spcBef>
                <a:spcPts val="500"/>
              </a:spcBef>
            </a:pPr>
            <a:r>
              <a:rPr lang="en-US" sz="900" dirty="0" smtClean="0"/>
              <a:t>Change for the worker to learn and grow personally and to advance in the organization</a:t>
            </a:r>
            <a:endParaRPr lang="en-US" sz="900" dirty="0"/>
          </a:p>
        </p:txBody>
      </p:sp>
      <p:sp>
        <p:nvSpPr>
          <p:cNvPr id="18" name="TextBox 17"/>
          <p:cNvSpPr txBox="1"/>
          <p:nvPr/>
        </p:nvSpPr>
        <p:spPr bwMode="gray">
          <a:xfrm>
            <a:off x="658288" y="2920316"/>
            <a:ext cx="2796785" cy="479618"/>
          </a:xfrm>
          <a:prstGeom prst="rect">
            <a:avLst/>
          </a:prstGeom>
          <a:noFill/>
        </p:spPr>
        <p:txBody>
          <a:bodyPr wrap="square" lIns="0" tIns="0" rIns="0" bIns="0" rtlCol="0">
            <a:spAutoFit/>
          </a:bodyPr>
          <a:lstStyle/>
          <a:p>
            <a:pPr>
              <a:spcBef>
                <a:spcPts val="500"/>
              </a:spcBef>
            </a:pPr>
            <a:r>
              <a:rPr lang="en-US" sz="900" b="1" dirty="0" smtClean="0"/>
              <a:t>Recognition and Accomplishments</a:t>
            </a:r>
            <a:endParaRPr lang="en-US" sz="900" b="1" dirty="0"/>
          </a:p>
          <a:p>
            <a:pPr>
              <a:spcBef>
                <a:spcPts val="500"/>
              </a:spcBef>
            </a:pPr>
            <a:r>
              <a:rPr lang="en-US" sz="900" dirty="0" smtClean="0"/>
              <a:t>Acknowledgement from peers and superiors of an individual's contribution to the organization</a:t>
            </a:r>
            <a:endParaRPr lang="en-US" sz="900" dirty="0"/>
          </a:p>
        </p:txBody>
      </p:sp>
      <p:sp>
        <p:nvSpPr>
          <p:cNvPr id="20" name="TextBox 19"/>
          <p:cNvSpPr txBox="1"/>
          <p:nvPr/>
        </p:nvSpPr>
        <p:spPr bwMode="gray">
          <a:xfrm>
            <a:off x="658288" y="3613991"/>
            <a:ext cx="2796785" cy="618118"/>
          </a:xfrm>
          <a:prstGeom prst="rect">
            <a:avLst/>
          </a:prstGeom>
          <a:noFill/>
        </p:spPr>
        <p:txBody>
          <a:bodyPr wrap="square" lIns="0" tIns="0" rIns="0" bIns="0" rtlCol="0">
            <a:spAutoFit/>
          </a:bodyPr>
          <a:lstStyle/>
          <a:p>
            <a:pPr>
              <a:spcBef>
                <a:spcPts val="500"/>
              </a:spcBef>
            </a:pPr>
            <a:r>
              <a:rPr lang="en-US" sz="900" b="1" dirty="0" smtClean="0"/>
              <a:t>Financial Rewards</a:t>
            </a:r>
            <a:endParaRPr lang="en-US" sz="900" b="1" dirty="0"/>
          </a:p>
          <a:p>
            <a:pPr>
              <a:spcBef>
                <a:spcPts val="500"/>
              </a:spcBef>
            </a:pPr>
            <a:r>
              <a:rPr lang="en-US" sz="900" dirty="0" smtClean="0"/>
              <a:t>Various forms of compensation and benefits, especially those based on worker’s performance and productivity</a:t>
            </a:r>
            <a:endParaRPr lang="en-US" sz="900" dirty="0"/>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gray">
          <a:xfrm>
            <a:off x="354234" y="3613991"/>
            <a:ext cx="199949" cy="365760"/>
          </a:xfrm>
          <a:prstGeom prst="rect">
            <a:avLst/>
          </a:prstGeom>
        </p:spPr>
      </p:pic>
      <p:pic>
        <p:nvPicPr>
          <p:cNvPr id="23" name="Pictur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0538" y="2920316"/>
            <a:ext cx="287341" cy="451320"/>
          </a:xfrm>
          <a:prstGeom prst="rect">
            <a:avLst/>
          </a:prstGeom>
        </p:spPr>
      </p:pic>
      <p:pic>
        <p:nvPicPr>
          <p:cNvPr id="25" name="Pictur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794" y="1512420"/>
            <a:ext cx="348829" cy="354741"/>
          </a:xfrm>
          <a:prstGeom prst="rect">
            <a:avLst/>
          </a:prstGeom>
        </p:spPr>
      </p:pic>
      <p:pic>
        <p:nvPicPr>
          <p:cNvPr id="26" name="Picture 2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1910" y="2185546"/>
            <a:ext cx="364597" cy="281955"/>
          </a:xfrm>
          <a:prstGeom prst="rect">
            <a:avLst/>
          </a:prstGeom>
        </p:spPr>
      </p:pic>
      <p:graphicFrame>
        <p:nvGraphicFramePr>
          <p:cNvPr id="27" name="Table 26"/>
          <p:cNvGraphicFramePr>
            <a:graphicFrameLocks noGrp="1"/>
          </p:cNvGraphicFramePr>
          <p:nvPr>
            <p:extLst>
              <p:ext uri="{D42A27DB-BD31-4B8C-83A1-F6EECF244321}">
                <p14:modId xmlns:p14="http://schemas.microsoft.com/office/powerpoint/2010/main" val="2931707517"/>
              </p:ext>
            </p:extLst>
          </p:nvPr>
        </p:nvGraphicFramePr>
        <p:xfrm>
          <a:off x="3771079" y="1642252"/>
          <a:ext cx="2174219" cy="1985772"/>
        </p:xfrm>
        <a:graphic>
          <a:graphicData uri="http://schemas.openxmlformats.org/drawingml/2006/table">
            <a:tbl>
              <a:tblPr firstRow="1" bandRow="1">
                <a:tableStyleId>{2D5ABB26-0587-4C30-8999-92F81FD0307C}</a:tableStyleId>
              </a:tblPr>
              <a:tblGrid>
                <a:gridCol w="2174219"/>
              </a:tblGrid>
              <a:tr h="0">
                <a:tc>
                  <a:txBody>
                    <a:bodyPr/>
                    <a:lstStyle/>
                    <a:p>
                      <a:pPr marL="0" indent="0">
                        <a:lnSpc>
                          <a:spcPct val="110000"/>
                        </a:lnSpc>
                        <a:buNone/>
                      </a:pPr>
                      <a:r>
                        <a:rPr lang="en-US" sz="1000" b="1" dirty="0" smtClean="0">
                          <a:latin typeface="+mn-lt"/>
                        </a:rPr>
                        <a:t>Treat Your</a:t>
                      </a:r>
                      <a:r>
                        <a:rPr lang="en-US" sz="1000" b="1" baseline="0" dirty="0" smtClean="0">
                          <a:latin typeface="+mn-lt"/>
                        </a:rPr>
                        <a:t> </a:t>
                      </a:r>
                      <a:r>
                        <a:rPr lang="en-US" sz="1000" b="1" dirty="0" smtClean="0">
                          <a:latin typeface="+mn-lt"/>
                        </a:rPr>
                        <a:t>Employees</a:t>
                      </a:r>
                    </a:p>
                    <a:p>
                      <a:pPr marL="0" indent="0">
                        <a:lnSpc>
                          <a:spcPct val="110000"/>
                        </a:lnSpc>
                        <a:buNone/>
                      </a:pPr>
                      <a:r>
                        <a:rPr lang="en-US" sz="1000" b="1" dirty="0" smtClean="0">
                          <a:latin typeface="+mn-lt"/>
                        </a:rPr>
                        <a:t>Like</a:t>
                      </a:r>
                      <a:r>
                        <a:rPr lang="en-US" sz="1000" b="1" baseline="0" dirty="0" smtClean="0">
                          <a:latin typeface="+mn-lt"/>
                        </a:rPr>
                        <a:t> Donors</a:t>
                      </a:r>
                    </a:p>
                    <a:p>
                      <a:pPr marL="0" indent="0">
                        <a:lnSpc>
                          <a:spcPct val="110000"/>
                        </a:lnSpc>
                        <a:buNone/>
                      </a:pPr>
                      <a:endParaRPr lang="en-US" sz="1000" b="1" dirty="0" smtClean="0">
                        <a:latin typeface="+mn-lt"/>
                      </a:endParaRPr>
                    </a:p>
                    <a:p>
                      <a:pPr marL="0" indent="0">
                        <a:lnSpc>
                          <a:spcPct val="110000"/>
                        </a:lnSpc>
                        <a:buNone/>
                      </a:pPr>
                      <a:r>
                        <a:rPr lang="en-US" sz="900" dirty="0" smtClean="0">
                          <a:latin typeface="+mn-lt"/>
                        </a:rPr>
                        <a:t>“Our talent management program is based</a:t>
                      </a:r>
                      <a:r>
                        <a:rPr lang="en-US" sz="900" baseline="0" dirty="0" smtClean="0">
                          <a:latin typeface="+mn-lt"/>
                        </a:rPr>
                        <a:t> on the foundation that we should treat our employees the way we treat our donors.”</a:t>
                      </a:r>
                      <a:endParaRPr lang="en-US" sz="900" dirty="0">
                        <a:latin typeface="+mn-lt"/>
                      </a:endParaRPr>
                    </a:p>
                  </a:txBody>
                  <a:tcPr marL="182880" marR="182880" marT="210312" marB="91440">
                    <a:lnL>
                      <a:noFill/>
                    </a:lnL>
                    <a:lnR>
                      <a:noFill/>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0">
                <a:tc>
                  <a:txBody>
                    <a:bodyPr/>
                    <a:lstStyle/>
                    <a:p>
                      <a:pPr marL="0" lvl="0" indent="0" algn="r" defTabSz="640080">
                        <a:lnSpc>
                          <a:spcPct val="100000"/>
                        </a:lnSpc>
                        <a:spcBef>
                          <a:spcPts val="0"/>
                        </a:spcBef>
                        <a:buFont typeface="Arial" panose="020B0604020202020204" pitchFamily="34" charset="0"/>
                        <a:buNone/>
                      </a:pPr>
                      <a:r>
                        <a:rPr lang="en-US" sz="800" b="0" i="1" dirty="0" smtClean="0">
                          <a:solidFill>
                            <a:schemeClr val="tx1"/>
                          </a:solidFill>
                          <a:latin typeface="+mn-lt"/>
                        </a:rPr>
                        <a:t>Brittany Wilhelm</a:t>
                      </a:r>
                    </a:p>
                    <a:p>
                      <a:pPr marL="0" lvl="0" indent="0" algn="r" defTabSz="640080">
                        <a:lnSpc>
                          <a:spcPct val="100000"/>
                        </a:lnSpc>
                        <a:spcBef>
                          <a:spcPts val="0"/>
                        </a:spcBef>
                        <a:buFont typeface="Arial" panose="020B0604020202020204" pitchFamily="34" charset="0"/>
                        <a:buNone/>
                      </a:pPr>
                      <a:r>
                        <a:rPr lang="en-US" sz="800" b="0" i="1" dirty="0" smtClean="0">
                          <a:solidFill>
                            <a:schemeClr val="tx1"/>
                          </a:solidFill>
                          <a:latin typeface="+mn-lt"/>
                        </a:rPr>
                        <a:t>University</a:t>
                      </a:r>
                      <a:r>
                        <a:rPr lang="en-US" sz="800" b="0" i="1" baseline="0" dirty="0" smtClean="0">
                          <a:solidFill>
                            <a:schemeClr val="tx1"/>
                          </a:solidFill>
                          <a:latin typeface="+mn-lt"/>
                        </a:rPr>
                        <a:t> of Denver</a:t>
                      </a:r>
                      <a:endParaRPr lang="en-US" sz="800" b="0" i="1" dirty="0" smtClean="0">
                        <a:solidFill>
                          <a:schemeClr val="tx1"/>
                        </a:solidFill>
                        <a:latin typeface="+mn-lt"/>
                      </a:endParaRPr>
                    </a:p>
                  </a:txBody>
                  <a:tcPr marL="182880" marR="182880" marT="0" marB="182880">
                    <a:lnL>
                      <a:noFill/>
                    </a:lnL>
                    <a:lnR>
                      <a:noFill/>
                    </a:lnR>
                    <a:lnT>
                      <a:noFill/>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28" name="Group 27"/>
          <p:cNvGrpSpPr/>
          <p:nvPr/>
        </p:nvGrpSpPr>
        <p:grpSpPr bwMode="gray">
          <a:xfrm>
            <a:off x="5673227" y="1640920"/>
            <a:ext cx="271672" cy="181522"/>
            <a:chOff x="7874126" y="2184908"/>
            <a:chExt cx="271672" cy="181522"/>
          </a:xfrm>
        </p:grpSpPr>
        <p:grpSp>
          <p:nvGrpSpPr>
            <p:cNvPr id="29" name="Group 28"/>
            <p:cNvGrpSpPr/>
            <p:nvPr/>
          </p:nvGrpSpPr>
          <p:grpSpPr bwMode="gray">
            <a:xfrm>
              <a:off x="7874126" y="2184908"/>
              <a:ext cx="271672" cy="181522"/>
              <a:chOff x="5569224" y="1247744"/>
              <a:chExt cx="271672" cy="181522"/>
            </a:xfrm>
          </p:grpSpPr>
          <p:sp>
            <p:nvSpPr>
              <p:cNvPr id="33" name="Rectangle 32"/>
              <p:cNvSpPr/>
              <p:nvPr/>
            </p:nvSpPr>
            <p:spPr bwMode="gray">
              <a:xfrm>
                <a:off x="5569224" y="1247744"/>
                <a:ext cx="271672" cy="181522"/>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34" name="Round Same Side Corner Rectangle 33"/>
              <p:cNvSpPr/>
              <p:nvPr/>
            </p:nvSpPr>
            <p:spPr bwMode="gray">
              <a:xfrm rot="10800000">
                <a:off x="5569224" y="1247744"/>
                <a:ext cx="213772" cy="181521"/>
              </a:xfrm>
              <a:prstGeom prst="round2SameRect">
                <a:avLst/>
              </a:prstGeom>
              <a:solidFill>
                <a:schemeClr val="accent3"/>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grpSp>
        <p:grpSp>
          <p:nvGrpSpPr>
            <p:cNvPr id="30" name="Group 29"/>
            <p:cNvGrpSpPr/>
            <p:nvPr/>
          </p:nvGrpSpPr>
          <p:grpSpPr bwMode="gray">
            <a:xfrm>
              <a:off x="7918169" y="2231033"/>
              <a:ext cx="128164" cy="109665"/>
              <a:chOff x="5631025" y="1193671"/>
              <a:chExt cx="166314" cy="142308"/>
            </a:xfrm>
          </p:grpSpPr>
          <p:sp>
            <p:nvSpPr>
              <p:cNvPr id="31" name="Freeform 30"/>
              <p:cNvSpPr>
                <a:spLocks/>
              </p:cNvSpPr>
              <p:nvPr/>
            </p:nvSpPr>
            <p:spPr bwMode="gray">
              <a:xfrm rot="10800000">
                <a:off x="5631025" y="1193671"/>
                <a:ext cx="76299" cy="142308"/>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a:solidFill>
                    <a:schemeClr val="bg1"/>
                  </a:solidFill>
                </a:endParaRPr>
              </a:p>
            </p:txBody>
          </p:sp>
          <p:sp>
            <p:nvSpPr>
              <p:cNvPr id="32" name="Freeform 31"/>
              <p:cNvSpPr>
                <a:spLocks/>
              </p:cNvSpPr>
              <p:nvPr/>
            </p:nvSpPr>
            <p:spPr bwMode="gray">
              <a:xfrm rot="10800000">
                <a:off x="5721040" y="1193671"/>
                <a:ext cx="76299" cy="142308"/>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grpSp>
      </p:grpSp>
    </p:spTree>
    <p:extLst>
      <p:ext uri="{BB962C8B-B14F-4D97-AF65-F5344CB8AC3E}">
        <p14:creationId xmlns:p14="http://schemas.microsoft.com/office/powerpoint/2010/main" val="3787075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r>
              <a:rPr lang="en-US" dirty="0" smtClean="0"/>
              <a:t>Professional Development and Office Culture Top the List</a:t>
            </a:r>
            <a:endParaRPr lang="en-US" dirty="0"/>
          </a:p>
        </p:txBody>
      </p:sp>
      <p:sp>
        <p:nvSpPr>
          <p:cNvPr id="4" name="Text Placeholder 3"/>
          <p:cNvSpPr>
            <a:spLocks noGrp="1"/>
          </p:cNvSpPr>
          <p:nvPr>
            <p:ph type="body" sz="quarter" idx="12"/>
          </p:nvPr>
        </p:nvSpPr>
        <p:spPr>
          <a:xfrm>
            <a:off x="266700" y="309824"/>
            <a:ext cx="5543085" cy="256480"/>
          </a:xfrm>
        </p:spPr>
        <p:txBody>
          <a:bodyPr/>
          <a:lstStyle/>
          <a:p>
            <a:r>
              <a:rPr lang="en-US" dirty="0" smtClean="0"/>
              <a:t>Recalling What Attracted MGOs in the First Place</a:t>
            </a:r>
            <a:endParaRPr lang="en-US" dirty="0"/>
          </a:p>
        </p:txBody>
      </p:sp>
      <p:sp>
        <p:nvSpPr>
          <p:cNvPr id="5" name="Text Placeholder 4"/>
          <p:cNvSpPr>
            <a:spLocks noGrp="1"/>
          </p:cNvSpPr>
          <p:nvPr>
            <p:ph type="body" sz="quarter" idx="13"/>
          </p:nvPr>
        </p:nvSpPr>
        <p:spPr>
          <a:xfrm>
            <a:off x="3548959" y="4600545"/>
            <a:ext cx="2851842" cy="200055"/>
          </a:xfrm>
        </p:spPr>
        <p:txBody>
          <a:bodyPr/>
          <a:lstStyle/>
          <a:p>
            <a:r>
              <a:rPr lang="en-US" dirty="0" smtClean="0"/>
              <a:t>Source: </a:t>
            </a:r>
            <a:r>
              <a:rPr lang="en-US" i="1" dirty="0" smtClean="0"/>
              <a:t>Competing for Talent: Nine Strategies for Improving Major Gift Officer Recruitment, </a:t>
            </a:r>
            <a:r>
              <a:rPr lang="en-US" dirty="0" smtClean="0"/>
              <a:t>EAB (2015) p. 32; EAB interviews and analysis. </a:t>
            </a:r>
            <a:endParaRPr lang="en-US" dirty="0"/>
          </a:p>
        </p:txBody>
      </p:sp>
      <p:sp>
        <p:nvSpPr>
          <p:cNvPr id="6" name="Text Placeholder 5"/>
          <p:cNvSpPr>
            <a:spLocks noGrp="1"/>
          </p:cNvSpPr>
          <p:nvPr>
            <p:ph type="body" sz="quarter" idx="14"/>
          </p:nvPr>
        </p:nvSpPr>
        <p:spPr>
          <a:xfrm>
            <a:off x="0" y="4480769"/>
            <a:ext cx="2004960" cy="153888"/>
          </a:xfrm>
        </p:spPr>
        <p:txBody>
          <a:bodyPr/>
          <a:lstStyle/>
          <a:p>
            <a:r>
              <a:rPr lang="en-US" dirty="0" smtClean="0"/>
              <a:t>MGOs asked: “How important were the following factors in your decision to join your current institution?”</a:t>
            </a:r>
            <a:endParaRPr lang="en-US" dirty="0"/>
          </a:p>
        </p:txBody>
      </p:sp>
      <p:sp>
        <p:nvSpPr>
          <p:cNvPr id="8" name="TextBox 7"/>
          <p:cNvSpPr txBox="1"/>
          <p:nvPr/>
        </p:nvSpPr>
        <p:spPr bwMode="gray">
          <a:xfrm>
            <a:off x="266699" y="1065673"/>
            <a:ext cx="5867401" cy="330860"/>
          </a:xfrm>
          <a:prstGeom prst="rect">
            <a:avLst/>
          </a:prstGeom>
          <a:noFill/>
        </p:spPr>
        <p:txBody>
          <a:bodyPr wrap="square" lIns="0" tIns="0" rIns="0" bIns="0" rtlCol="0">
            <a:spAutoFit/>
          </a:bodyPr>
          <a:lstStyle/>
          <a:p>
            <a:pPr>
              <a:spcBef>
                <a:spcPts val="300"/>
              </a:spcBef>
            </a:pPr>
            <a:r>
              <a:rPr lang="en-US" sz="1000" b="1" dirty="0" smtClean="0">
                <a:solidFill>
                  <a:srgbClr val="525B63"/>
                </a:solidFill>
              </a:rPr>
              <a:t>Key Factors Impacting MGOs’ Decision to Join Current Institution</a:t>
            </a:r>
            <a:r>
              <a:rPr lang="en-US" sz="1000" b="1" baseline="30000" dirty="0">
                <a:solidFill>
                  <a:srgbClr val="525B63"/>
                </a:solidFill>
              </a:rPr>
              <a:t>1</a:t>
            </a:r>
            <a:endParaRPr lang="en-US" sz="1000" b="1" dirty="0" smtClean="0">
              <a:solidFill>
                <a:srgbClr val="525B63"/>
              </a:solidFill>
            </a:endParaRPr>
          </a:p>
          <a:p>
            <a:pPr>
              <a:spcBef>
                <a:spcPts val="300"/>
              </a:spcBef>
            </a:pPr>
            <a:r>
              <a:rPr lang="en-US" sz="900" i="1" dirty="0" smtClean="0">
                <a:solidFill>
                  <a:srgbClr val="525B63"/>
                </a:solidFill>
              </a:rPr>
              <a:t>EAB 2014 MGO Survey (n=1,217)</a:t>
            </a:r>
            <a:r>
              <a:rPr lang="en-US" sz="900" b="1" dirty="0" smtClean="0">
                <a:solidFill>
                  <a:srgbClr val="525B63"/>
                </a:solidFill>
              </a:rPr>
              <a:t> </a:t>
            </a:r>
            <a:endParaRPr lang="en-US" sz="900" b="1" dirty="0">
              <a:solidFill>
                <a:srgbClr val="525B63"/>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451212650"/>
              </p:ext>
            </p:extLst>
          </p:nvPr>
        </p:nvGraphicFramePr>
        <p:xfrm>
          <a:off x="266700" y="1597279"/>
          <a:ext cx="5867400" cy="1854200"/>
        </p:xfrm>
        <a:graphic>
          <a:graphicData uri="http://schemas.openxmlformats.org/drawingml/2006/table">
            <a:tbl>
              <a:tblPr firstRow="1" bandRow="1">
                <a:tableStyleId>{7DF18680-E054-41AD-8BC1-D1AEF772440D}</a:tableStyleId>
              </a:tblPr>
              <a:tblGrid>
                <a:gridCol w="1466850"/>
                <a:gridCol w="1466850"/>
                <a:gridCol w="1466850"/>
                <a:gridCol w="1466850"/>
              </a:tblGrid>
              <a:tr h="370840">
                <a:tc>
                  <a:txBody>
                    <a:bodyPr/>
                    <a:lstStyle/>
                    <a:p>
                      <a:endParaRPr lang="en-US" sz="1000" dirty="0"/>
                    </a:p>
                  </a:txBody>
                  <a:tcPr>
                    <a:solidFill>
                      <a:schemeClr val="bg1"/>
                    </a:solidFill>
                  </a:tcPr>
                </a:tc>
                <a:tc>
                  <a:txBody>
                    <a:bodyPr/>
                    <a:lstStyle/>
                    <a:p>
                      <a:pPr algn="ctr"/>
                      <a:r>
                        <a:rPr lang="en-US" sz="1000" dirty="0" smtClean="0"/>
                        <a:t>Not Important</a:t>
                      </a:r>
                      <a:endParaRPr lang="en-US" sz="1000" dirty="0"/>
                    </a:p>
                  </a:txBody>
                  <a:tcPr anchor="ctr">
                    <a:solidFill>
                      <a:schemeClr val="accent5"/>
                    </a:solidFill>
                  </a:tcPr>
                </a:tc>
                <a:tc>
                  <a:txBody>
                    <a:bodyPr/>
                    <a:lstStyle/>
                    <a:p>
                      <a:pPr algn="ctr"/>
                      <a:r>
                        <a:rPr lang="en-US" sz="1000" dirty="0" smtClean="0"/>
                        <a:t>Important</a:t>
                      </a:r>
                      <a:endParaRPr lang="en-US" sz="1000" dirty="0"/>
                    </a:p>
                  </a:txBody>
                  <a:tcPr anchor="ctr">
                    <a:solidFill>
                      <a:schemeClr val="accent5"/>
                    </a:solidFill>
                  </a:tcPr>
                </a:tc>
                <a:tc>
                  <a:txBody>
                    <a:bodyPr/>
                    <a:lstStyle/>
                    <a:p>
                      <a:pPr algn="ctr"/>
                      <a:r>
                        <a:rPr lang="en-US" sz="1000" dirty="0" smtClean="0"/>
                        <a:t>Very</a:t>
                      </a:r>
                      <a:r>
                        <a:rPr lang="en-US" sz="1000" baseline="0" dirty="0" smtClean="0"/>
                        <a:t> </a:t>
                      </a:r>
                      <a:r>
                        <a:rPr lang="en-US" sz="1000" dirty="0" smtClean="0"/>
                        <a:t>Important</a:t>
                      </a:r>
                      <a:endParaRPr lang="en-US" sz="1000" dirty="0"/>
                    </a:p>
                  </a:txBody>
                  <a:tcPr anchor="ctr"/>
                </a:tc>
              </a:tr>
              <a:tr h="370840">
                <a:tc>
                  <a:txBody>
                    <a:bodyPr/>
                    <a:lstStyle/>
                    <a:p>
                      <a:r>
                        <a:rPr lang="en-US" sz="900" b="1" dirty="0" smtClean="0"/>
                        <a:t>Professional</a:t>
                      </a:r>
                      <a:r>
                        <a:rPr lang="en-US" sz="900" b="1" baseline="0" dirty="0" smtClean="0"/>
                        <a:t> Development</a:t>
                      </a:r>
                      <a:endParaRPr lang="en-US" sz="900" b="1" dirty="0"/>
                    </a:p>
                  </a:txBody>
                  <a:tcPr anchor="ctr">
                    <a:solidFill>
                      <a:schemeClr val="bg2"/>
                    </a:solidFill>
                  </a:tcPr>
                </a:tc>
                <a:tc>
                  <a:txBody>
                    <a:bodyPr/>
                    <a:lstStyle/>
                    <a:p>
                      <a:pPr algn="ctr"/>
                      <a:r>
                        <a:rPr lang="en-US" sz="900" b="1" dirty="0" smtClean="0"/>
                        <a:t>14%</a:t>
                      </a:r>
                    </a:p>
                  </a:txBody>
                  <a:tcPr anchor="ctr">
                    <a:solidFill>
                      <a:schemeClr val="bg2"/>
                    </a:solidFill>
                  </a:tcPr>
                </a:tc>
                <a:tc>
                  <a:txBody>
                    <a:bodyPr/>
                    <a:lstStyle/>
                    <a:p>
                      <a:pPr algn="ctr"/>
                      <a:r>
                        <a:rPr lang="en-US" sz="900" b="1" dirty="0" smtClean="0">
                          <a:solidFill>
                            <a:schemeClr val="bg1"/>
                          </a:solidFill>
                        </a:rPr>
                        <a:t>43%</a:t>
                      </a:r>
                      <a:endParaRPr lang="en-US" sz="900" b="1" dirty="0">
                        <a:solidFill>
                          <a:schemeClr val="bg1"/>
                        </a:solidFill>
                      </a:endParaRPr>
                    </a:p>
                  </a:txBody>
                  <a:tcPr anchor="ctr">
                    <a:solidFill>
                      <a:schemeClr val="accent6"/>
                    </a:solidFill>
                  </a:tcPr>
                </a:tc>
                <a:tc>
                  <a:txBody>
                    <a:bodyPr/>
                    <a:lstStyle/>
                    <a:p>
                      <a:pPr algn="ctr"/>
                      <a:r>
                        <a:rPr lang="en-US" sz="900" b="1" dirty="0" smtClean="0">
                          <a:solidFill>
                            <a:schemeClr val="bg1"/>
                          </a:solidFill>
                        </a:rPr>
                        <a:t>36%</a:t>
                      </a:r>
                      <a:endParaRPr lang="en-US" sz="900" b="1" dirty="0">
                        <a:solidFill>
                          <a:schemeClr val="bg1"/>
                        </a:solidFill>
                      </a:endParaRPr>
                    </a:p>
                  </a:txBody>
                  <a:tcPr anchor="ctr">
                    <a:solidFill>
                      <a:schemeClr val="accent6"/>
                    </a:solidFill>
                  </a:tcPr>
                </a:tc>
              </a:tr>
              <a:tr h="370840">
                <a:tc>
                  <a:txBody>
                    <a:bodyPr/>
                    <a:lstStyle/>
                    <a:p>
                      <a:r>
                        <a:rPr lang="en-US" sz="900" b="1" dirty="0" smtClean="0"/>
                        <a:t>Financial Compensation</a:t>
                      </a:r>
                      <a:endParaRPr lang="en-US" sz="900" b="1" dirty="0"/>
                    </a:p>
                  </a:txBody>
                  <a:tcPr anchor="ctr">
                    <a:solidFill>
                      <a:schemeClr val="bg2"/>
                    </a:solidFill>
                  </a:tcPr>
                </a:tc>
                <a:tc>
                  <a:txBody>
                    <a:bodyPr/>
                    <a:lstStyle/>
                    <a:p>
                      <a:pPr algn="ctr"/>
                      <a:r>
                        <a:rPr lang="en-US" sz="900" b="1" dirty="0" smtClean="0"/>
                        <a:t>18%</a:t>
                      </a:r>
                      <a:endParaRPr lang="en-US" sz="900" b="1" dirty="0"/>
                    </a:p>
                  </a:txBody>
                  <a:tcPr anchor="ctr">
                    <a:solidFill>
                      <a:schemeClr val="bg2"/>
                    </a:solidFill>
                  </a:tcPr>
                </a:tc>
                <a:tc>
                  <a:txBody>
                    <a:bodyPr/>
                    <a:lstStyle/>
                    <a:p>
                      <a:pPr algn="ctr"/>
                      <a:r>
                        <a:rPr lang="en-US" sz="900" b="1" dirty="0" smtClean="0"/>
                        <a:t>43%</a:t>
                      </a:r>
                      <a:endParaRPr lang="en-US" sz="900" b="1" dirty="0"/>
                    </a:p>
                  </a:txBody>
                  <a:tcPr anchor="ctr">
                    <a:solidFill>
                      <a:schemeClr val="bg2"/>
                    </a:solidFill>
                  </a:tcPr>
                </a:tc>
                <a:tc>
                  <a:txBody>
                    <a:bodyPr/>
                    <a:lstStyle/>
                    <a:p>
                      <a:pPr algn="ctr"/>
                      <a:r>
                        <a:rPr lang="en-US" sz="900" b="1" dirty="0" smtClean="0"/>
                        <a:t>34%</a:t>
                      </a:r>
                      <a:endParaRPr lang="en-US" sz="900" b="1" dirty="0"/>
                    </a:p>
                  </a:txBody>
                  <a:tcPr anchor="ctr">
                    <a:solidFill>
                      <a:schemeClr val="bg2"/>
                    </a:solidFill>
                  </a:tcPr>
                </a:tc>
              </a:tr>
              <a:tr h="370840">
                <a:tc>
                  <a:txBody>
                    <a:bodyPr/>
                    <a:lstStyle/>
                    <a:p>
                      <a:r>
                        <a:rPr lang="en-US" sz="900" b="1" dirty="0" smtClean="0"/>
                        <a:t>Office</a:t>
                      </a:r>
                      <a:r>
                        <a:rPr lang="en-US" sz="900" b="1" baseline="0" dirty="0" smtClean="0"/>
                        <a:t> Culture</a:t>
                      </a:r>
                      <a:endParaRPr lang="en-US" sz="900" b="1" dirty="0"/>
                    </a:p>
                  </a:txBody>
                  <a:tcPr anchor="ctr">
                    <a:solidFill>
                      <a:schemeClr val="bg2"/>
                    </a:solidFill>
                  </a:tcPr>
                </a:tc>
                <a:tc>
                  <a:txBody>
                    <a:bodyPr/>
                    <a:lstStyle/>
                    <a:p>
                      <a:pPr algn="ctr"/>
                      <a:r>
                        <a:rPr lang="en-US" sz="900" b="1" dirty="0" smtClean="0"/>
                        <a:t>18%</a:t>
                      </a:r>
                      <a:endParaRPr lang="en-US" sz="900" b="1" dirty="0"/>
                    </a:p>
                  </a:txBody>
                  <a:tcPr anchor="ctr">
                    <a:solidFill>
                      <a:schemeClr val="bg2"/>
                    </a:solidFill>
                  </a:tcPr>
                </a:tc>
                <a:tc>
                  <a:txBody>
                    <a:bodyPr/>
                    <a:lstStyle/>
                    <a:p>
                      <a:pPr algn="ctr"/>
                      <a:r>
                        <a:rPr lang="en-US" sz="900" b="1" dirty="0" smtClean="0"/>
                        <a:t>37%</a:t>
                      </a:r>
                      <a:endParaRPr lang="en-US" sz="900" b="1" dirty="0"/>
                    </a:p>
                  </a:txBody>
                  <a:tcPr anchor="ctr">
                    <a:solidFill>
                      <a:schemeClr val="bg2"/>
                    </a:solidFill>
                  </a:tcPr>
                </a:tc>
                <a:tc>
                  <a:txBody>
                    <a:bodyPr/>
                    <a:lstStyle/>
                    <a:p>
                      <a:pPr algn="ctr"/>
                      <a:r>
                        <a:rPr lang="en-US" sz="900" b="1" dirty="0" smtClean="0"/>
                        <a:t>36%</a:t>
                      </a:r>
                      <a:endParaRPr lang="en-US" sz="900" b="1" dirty="0"/>
                    </a:p>
                  </a:txBody>
                  <a:tcPr anchor="ctr">
                    <a:solidFill>
                      <a:schemeClr val="bg2"/>
                    </a:solidFill>
                  </a:tcPr>
                </a:tc>
              </a:tr>
              <a:tr h="370840">
                <a:tc>
                  <a:txBody>
                    <a:bodyPr/>
                    <a:lstStyle/>
                    <a:p>
                      <a:r>
                        <a:rPr lang="en-US" sz="900" b="1" dirty="0" smtClean="0"/>
                        <a:t>Tuition</a:t>
                      </a:r>
                      <a:r>
                        <a:rPr lang="en-US" sz="900" b="1" baseline="0" dirty="0" smtClean="0"/>
                        <a:t> Reimbursement</a:t>
                      </a:r>
                      <a:endParaRPr lang="en-US" sz="900" b="1" dirty="0"/>
                    </a:p>
                  </a:txBody>
                  <a:tcPr anchor="ctr">
                    <a:solidFill>
                      <a:schemeClr val="bg2"/>
                    </a:solidFill>
                  </a:tcPr>
                </a:tc>
                <a:tc>
                  <a:txBody>
                    <a:bodyPr/>
                    <a:lstStyle/>
                    <a:p>
                      <a:pPr algn="ctr"/>
                      <a:r>
                        <a:rPr lang="en-US" sz="900" b="1" dirty="0" smtClean="0"/>
                        <a:t>19%</a:t>
                      </a:r>
                      <a:endParaRPr lang="en-US" sz="900" b="1" dirty="0"/>
                    </a:p>
                  </a:txBody>
                  <a:tcPr anchor="ctr">
                    <a:solidFill>
                      <a:schemeClr val="bg2"/>
                    </a:solidFill>
                  </a:tcPr>
                </a:tc>
                <a:tc>
                  <a:txBody>
                    <a:bodyPr/>
                    <a:lstStyle/>
                    <a:p>
                      <a:pPr algn="ctr"/>
                      <a:r>
                        <a:rPr lang="en-US" sz="900" b="1" dirty="0" smtClean="0"/>
                        <a:t>11%</a:t>
                      </a:r>
                      <a:endParaRPr lang="en-US" sz="900" b="1" dirty="0"/>
                    </a:p>
                  </a:txBody>
                  <a:tcPr anchor="ctr">
                    <a:solidFill>
                      <a:schemeClr val="bg2"/>
                    </a:solidFill>
                  </a:tcPr>
                </a:tc>
                <a:tc>
                  <a:txBody>
                    <a:bodyPr/>
                    <a:lstStyle/>
                    <a:p>
                      <a:pPr algn="ctr"/>
                      <a:r>
                        <a:rPr lang="en-US" sz="900" b="1" dirty="0" smtClean="0"/>
                        <a:t>7%</a:t>
                      </a:r>
                      <a:endParaRPr lang="en-US" sz="900" b="1" dirty="0"/>
                    </a:p>
                  </a:txBody>
                  <a:tcPr anchor="ctr">
                    <a:solidFill>
                      <a:schemeClr val="bg2"/>
                    </a:solidFill>
                  </a:tcPr>
                </a:tc>
              </a:tr>
            </a:tbl>
          </a:graphicData>
        </a:graphic>
      </p:graphicFrame>
    </p:spTree>
    <p:extLst>
      <p:ext uri="{BB962C8B-B14F-4D97-AF65-F5344CB8AC3E}">
        <p14:creationId xmlns:p14="http://schemas.microsoft.com/office/powerpoint/2010/main" val="2242746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r>
              <a:rPr lang="en-US" dirty="0" smtClean="0"/>
              <a:t>“People Don’t Leave Organizations, They Leave Their Managers”</a:t>
            </a:r>
            <a:endParaRPr lang="en-US" dirty="0"/>
          </a:p>
        </p:txBody>
      </p:sp>
      <p:sp>
        <p:nvSpPr>
          <p:cNvPr id="4" name="Text Placeholder 3"/>
          <p:cNvSpPr>
            <a:spLocks noGrp="1"/>
          </p:cNvSpPr>
          <p:nvPr>
            <p:ph type="body" sz="quarter" idx="12"/>
          </p:nvPr>
        </p:nvSpPr>
        <p:spPr/>
        <p:txBody>
          <a:bodyPr/>
          <a:lstStyle/>
          <a:p>
            <a:r>
              <a:rPr lang="en-US" dirty="0" smtClean="0"/>
              <a:t>Managers Make or Break Talent Strategy</a:t>
            </a:r>
            <a:endParaRPr lang="en-US" dirty="0"/>
          </a:p>
        </p:txBody>
      </p:sp>
      <p:sp>
        <p:nvSpPr>
          <p:cNvPr id="5" name="Text Placeholder 4"/>
          <p:cNvSpPr>
            <a:spLocks noGrp="1"/>
          </p:cNvSpPr>
          <p:nvPr>
            <p:ph type="body" sz="quarter" idx="13"/>
          </p:nvPr>
        </p:nvSpPr>
        <p:spPr>
          <a:xfrm>
            <a:off x="4130040" y="4446657"/>
            <a:ext cx="2270760" cy="353943"/>
          </a:xfrm>
        </p:spPr>
        <p:txBody>
          <a:bodyPr/>
          <a:lstStyle/>
          <a:p>
            <a:r>
              <a:rPr lang="en-US" dirty="0" smtClean="0"/>
              <a:t>Source: Coleman T, “Path to the Profession,” </a:t>
            </a:r>
            <a:r>
              <a:rPr lang="en-US" i="1" dirty="0" smtClean="0"/>
              <a:t>Council for Advancement and Support of Education, </a:t>
            </a:r>
            <a:r>
              <a:rPr lang="en-US" dirty="0" smtClean="0"/>
              <a:t>September 2012, </a:t>
            </a:r>
            <a:r>
              <a:rPr lang="en-US" dirty="0" smtClean="0">
                <a:hlinkClick r:id="rId3"/>
              </a:rPr>
              <a:t>http</a:t>
            </a:r>
            <a:r>
              <a:rPr lang="en-US" dirty="0">
                <a:hlinkClick r:id="rId3"/>
              </a:rPr>
              <a:t>://</a:t>
            </a:r>
            <a:r>
              <a:rPr lang="en-US" dirty="0" smtClean="0">
                <a:hlinkClick r:id="rId3"/>
              </a:rPr>
              <a:t>www.case.org/Publications_and_Products/2012/September_2012/Path_to_the_Profession.html</a:t>
            </a:r>
            <a:r>
              <a:rPr lang="en-US" dirty="0" smtClean="0"/>
              <a:t>; EAB </a:t>
            </a:r>
            <a:r>
              <a:rPr lang="en-US" dirty="0"/>
              <a:t>interviews and analysis. </a:t>
            </a:r>
          </a:p>
        </p:txBody>
      </p:sp>
      <p:graphicFrame>
        <p:nvGraphicFramePr>
          <p:cNvPr id="7" name="Table 6"/>
          <p:cNvGraphicFramePr>
            <a:graphicFrameLocks noGrp="1"/>
          </p:cNvGraphicFramePr>
          <p:nvPr>
            <p:extLst>
              <p:ext uri="{D42A27DB-BD31-4B8C-83A1-F6EECF244321}">
                <p14:modId xmlns:p14="http://schemas.microsoft.com/office/powerpoint/2010/main" val="1814017268"/>
              </p:ext>
            </p:extLst>
          </p:nvPr>
        </p:nvGraphicFramePr>
        <p:xfrm>
          <a:off x="3744115" y="1089155"/>
          <a:ext cx="2174219" cy="1331976"/>
        </p:xfrm>
        <a:graphic>
          <a:graphicData uri="http://schemas.openxmlformats.org/drawingml/2006/table">
            <a:tbl>
              <a:tblPr firstRow="1" bandRow="1">
                <a:tableStyleId>{2D5ABB26-0587-4C30-8999-92F81FD0307C}</a:tableStyleId>
              </a:tblPr>
              <a:tblGrid>
                <a:gridCol w="2174219"/>
              </a:tblGrid>
              <a:tr h="0">
                <a:tc>
                  <a:txBody>
                    <a:bodyPr/>
                    <a:lstStyle/>
                    <a:p>
                      <a:pPr marL="0" indent="0">
                        <a:lnSpc>
                          <a:spcPct val="110000"/>
                        </a:lnSpc>
                        <a:buNone/>
                      </a:pPr>
                      <a:r>
                        <a:rPr lang="en-US" sz="900" dirty="0" smtClean="0">
                          <a:latin typeface="+mn-lt"/>
                        </a:rPr>
                        <a:t>“Premature</a:t>
                      </a:r>
                      <a:r>
                        <a:rPr lang="en-US" sz="900" baseline="0" dirty="0" smtClean="0">
                          <a:latin typeface="+mn-lt"/>
                        </a:rPr>
                        <a:t> departures of fundraisers can be traced to poor relationships with immediate managers.”</a:t>
                      </a:r>
                      <a:endParaRPr lang="en-US" sz="900" dirty="0">
                        <a:latin typeface="+mn-lt"/>
                      </a:endParaRPr>
                    </a:p>
                  </a:txBody>
                  <a:tcPr marL="182880" marR="182880" marT="210312" marB="91440">
                    <a:lnL>
                      <a:noFill/>
                    </a:lnL>
                    <a:lnR>
                      <a:noFill/>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0">
                <a:tc>
                  <a:txBody>
                    <a:bodyPr/>
                    <a:lstStyle/>
                    <a:p>
                      <a:pPr marL="0" lvl="0" indent="0" algn="r" defTabSz="640080">
                        <a:lnSpc>
                          <a:spcPct val="100000"/>
                        </a:lnSpc>
                        <a:spcBef>
                          <a:spcPts val="500"/>
                        </a:spcBef>
                        <a:buFont typeface="Arial" panose="020B0604020202020204" pitchFamily="34" charset="0"/>
                        <a:buNone/>
                      </a:pPr>
                      <a:r>
                        <a:rPr lang="en-US" sz="800" b="0" i="1" dirty="0" smtClean="0">
                          <a:solidFill>
                            <a:schemeClr val="tx1"/>
                          </a:solidFill>
                          <a:latin typeface="+mn-lt"/>
                        </a:rPr>
                        <a:t>Path to the Profession</a:t>
                      </a:r>
                      <a:r>
                        <a:rPr lang="en-US" sz="800" b="0" i="1" baseline="0" dirty="0" smtClean="0">
                          <a:solidFill>
                            <a:schemeClr val="tx1"/>
                          </a:solidFill>
                          <a:latin typeface="+mn-lt"/>
                        </a:rPr>
                        <a:t>             CASE Currents 2012</a:t>
                      </a:r>
                      <a:endParaRPr lang="en-US" sz="800" b="0" i="1" dirty="0" smtClean="0">
                        <a:solidFill>
                          <a:schemeClr val="tx1"/>
                        </a:solidFill>
                        <a:latin typeface="+mn-lt"/>
                      </a:endParaRPr>
                    </a:p>
                  </a:txBody>
                  <a:tcPr marL="182880" marR="182880" marT="0" marB="182880">
                    <a:lnL>
                      <a:noFill/>
                    </a:lnL>
                    <a:lnR>
                      <a:noFill/>
                    </a:lnR>
                    <a:lnT>
                      <a:noFill/>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8" name="Group 7"/>
          <p:cNvGrpSpPr/>
          <p:nvPr/>
        </p:nvGrpSpPr>
        <p:grpSpPr bwMode="gray">
          <a:xfrm>
            <a:off x="5646662" y="1089155"/>
            <a:ext cx="271672" cy="181522"/>
            <a:chOff x="7874126" y="2184908"/>
            <a:chExt cx="271672" cy="181522"/>
          </a:xfrm>
        </p:grpSpPr>
        <p:grpSp>
          <p:nvGrpSpPr>
            <p:cNvPr id="9" name="Group 8"/>
            <p:cNvGrpSpPr/>
            <p:nvPr/>
          </p:nvGrpSpPr>
          <p:grpSpPr bwMode="gray">
            <a:xfrm>
              <a:off x="7874126" y="2184908"/>
              <a:ext cx="271672" cy="181522"/>
              <a:chOff x="5569224" y="1247744"/>
              <a:chExt cx="271672" cy="181522"/>
            </a:xfrm>
          </p:grpSpPr>
          <p:sp>
            <p:nvSpPr>
              <p:cNvPr id="13" name="Rectangle 12"/>
              <p:cNvSpPr/>
              <p:nvPr/>
            </p:nvSpPr>
            <p:spPr bwMode="gray">
              <a:xfrm>
                <a:off x="5569224" y="1247744"/>
                <a:ext cx="271672" cy="181522"/>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14" name="Round Same Side Corner Rectangle 13"/>
              <p:cNvSpPr/>
              <p:nvPr/>
            </p:nvSpPr>
            <p:spPr bwMode="gray">
              <a:xfrm rot="10800000">
                <a:off x="5569224" y="1247744"/>
                <a:ext cx="213772" cy="181521"/>
              </a:xfrm>
              <a:prstGeom prst="round2SameRect">
                <a:avLst/>
              </a:prstGeom>
              <a:solidFill>
                <a:schemeClr val="accent3"/>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grpSp>
        <p:grpSp>
          <p:nvGrpSpPr>
            <p:cNvPr id="10" name="Group 9"/>
            <p:cNvGrpSpPr/>
            <p:nvPr/>
          </p:nvGrpSpPr>
          <p:grpSpPr bwMode="gray">
            <a:xfrm>
              <a:off x="7918169" y="2231033"/>
              <a:ext cx="128164" cy="109665"/>
              <a:chOff x="5631025" y="1193671"/>
              <a:chExt cx="166314" cy="142308"/>
            </a:xfrm>
          </p:grpSpPr>
          <p:sp>
            <p:nvSpPr>
              <p:cNvPr id="11" name="Freeform 10"/>
              <p:cNvSpPr>
                <a:spLocks/>
              </p:cNvSpPr>
              <p:nvPr/>
            </p:nvSpPr>
            <p:spPr bwMode="gray">
              <a:xfrm rot="10800000">
                <a:off x="5631025" y="1193671"/>
                <a:ext cx="76299" cy="142308"/>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a:solidFill>
                    <a:schemeClr val="bg1"/>
                  </a:solidFill>
                </a:endParaRPr>
              </a:p>
            </p:txBody>
          </p:sp>
          <p:sp>
            <p:nvSpPr>
              <p:cNvPr id="12" name="Freeform 11"/>
              <p:cNvSpPr>
                <a:spLocks/>
              </p:cNvSpPr>
              <p:nvPr/>
            </p:nvSpPr>
            <p:spPr bwMode="gray">
              <a:xfrm rot="10800000">
                <a:off x="5721040" y="1193671"/>
                <a:ext cx="76299" cy="142308"/>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grpSp>
      </p:grpSp>
      <p:sp>
        <p:nvSpPr>
          <p:cNvPr id="15" name="TextBox 14"/>
          <p:cNvSpPr txBox="1"/>
          <p:nvPr/>
        </p:nvSpPr>
        <p:spPr bwMode="gray">
          <a:xfrm>
            <a:off x="366647" y="1066808"/>
            <a:ext cx="2860965" cy="323165"/>
          </a:xfrm>
          <a:prstGeom prst="rect">
            <a:avLst/>
          </a:prstGeom>
          <a:noFill/>
        </p:spPr>
        <p:txBody>
          <a:bodyPr wrap="square" lIns="0" tIns="0" rIns="0" bIns="0" rtlCol="0">
            <a:spAutoFit/>
          </a:bodyPr>
          <a:lstStyle/>
          <a:p>
            <a:pPr>
              <a:spcBef>
                <a:spcPts val="500"/>
              </a:spcBef>
            </a:pPr>
            <a:r>
              <a:rPr lang="en-US" sz="1050" b="1" dirty="0" smtClean="0"/>
              <a:t>Drivers of Engagement</a:t>
            </a:r>
            <a:r>
              <a:rPr lang="en-US" sz="1050" b="1" baseline="30000" dirty="0" smtClean="0"/>
              <a:t>1</a:t>
            </a:r>
            <a:r>
              <a:rPr lang="en-US" sz="1050" b="1" dirty="0" smtClean="0"/>
              <a:t>       Influenced by Managers</a:t>
            </a:r>
          </a:p>
        </p:txBody>
      </p:sp>
      <p:sp>
        <p:nvSpPr>
          <p:cNvPr id="16" name="Rectangle 15"/>
          <p:cNvSpPr/>
          <p:nvPr/>
        </p:nvSpPr>
        <p:spPr>
          <a:xfrm>
            <a:off x="276594" y="1477828"/>
            <a:ext cx="2951018" cy="2487861"/>
          </a:xfrm>
          <a:prstGeom prst="rect">
            <a:avLst/>
          </a:prstGeom>
        </p:spPr>
        <p:txBody>
          <a:bodyPr wrap="square">
            <a:spAutoFit/>
          </a:bodyPr>
          <a:lstStyle/>
          <a:p>
            <a:pPr marL="173038" indent="-173038">
              <a:spcAft>
                <a:spcPts val="200"/>
              </a:spcAft>
              <a:buFont typeface="+mj-lt"/>
              <a:buAutoNum type="arabicPeriod"/>
            </a:pPr>
            <a:r>
              <a:rPr lang="en-US" sz="900" dirty="0" smtClean="0">
                <a:latin typeface="Verdana" panose="020B0604030504040204" pitchFamily="34" charset="0"/>
              </a:rPr>
              <a:t>My </a:t>
            </a:r>
            <a:r>
              <a:rPr lang="en-US" sz="900" dirty="0">
                <a:latin typeface="Verdana" panose="020B0604030504040204" pitchFamily="34" charset="0"/>
              </a:rPr>
              <a:t>manager stands up for the interests of my unit/department</a:t>
            </a:r>
          </a:p>
          <a:p>
            <a:pPr marL="173038" indent="-173038">
              <a:spcAft>
                <a:spcPts val="200"/>
              </a:spcAft>
              <a:buFont typeface="+mj-lt"/>
              <a:buAutoNum type="arabicPeriod"/>
            </a:pPr>
            <a:r>
              <a:rPr lang="en-US" sz="900" dirty="0">
                <a:latin typeface="Verdana" panose="020B0604030504040204" pitchFamily="34" charset="0"/>
              </a:rPr>
              <a:t>My most recent performance review helped me to improve</a:t>
            </a:r>
          </a:p>
          <a:p>
            <a:pPr marL="173038" indent="-173038">
              <a:spcAft>
                <a:spcPts val="200"/>
              </a:spcAft>
              <a:buFont typeface="+mj-lt"/>
              <a:buAutoNum type="arabicPeriod"/>
            </a:pPr>
            <a:r>
              <a:rPr lang="en-US" sz="900" dirty="0" smtClean="0">
                <a:latin typeface="Verdana" panose="020B0604030504040204" pitchFamily="34" charset="0"/>
              </a:rPr>
              <a:t>My </a:t>
            </a:r>
            <a:r>
              <a:rPr lang="en-US" sz="900" dirty="0">
                <a:latin typeface="Verdana" panose="020B0604030504040204" pitchFamily="34" charset="0"/>
              </a:rPr>
              <a:t>manager is open and responsive to staff input</a:t>
            </a:r>
          </a:p>
          <a:p>
            <a:pPr marL="173038" indent="-173038">
              <a:spcAft>
                <a:spcPts val="200"/>
              </a:spcAft>
              <a:buFont typeface="+mj-lt"/>
              <a:buAutoNum type="arabicPeriod"/>
            </a:pPr>
            <a:r>
              <a:rPr lang="en-US" sz="900" dirty="0">
                <a:latin typeface="Verdana" panose="020B0604030504040204" pitchFamily="34" charset="0"/>
              </a:rPr>
              <a:t>My manager communicates messages that my coworkers need to hear, even when the information is unpleasant</a:t>
            </a:r>
          </a:p>
          <a:p>
            <a:pPr marL="173038" indent="-173038">
              <a:spcAft>
                <a:spcPts val="200"/>
              </a:spcAft>
              <a:buFont typeface="+mj-lt"/>
              <a:buAutoNum type="arabicPeriod"/>
            </a:pPr>
            <a:r>
              <a:rPr lang="en-US" sz="900" dirty="0">
                <a:latin typeface="Verdana" panose="020B0604030504040204" pitchFamily="34" charset="0"/>
              </a:rPr>
              <a:t>My manager helps me learn new skills</a:t>
            </a:r>
          </a:p>
          <a:p>
            <a:pPr marL="173038" indent="-173038">
              <a:spcAft>
                <a:spcPts val="200"/>
              </a:spcAft>
              <a:buFont typeface="+mj-lt"/>
              <a:buAutoNum type="arabicPeriod"/>
            </a:pPr>
            <a:r>
              <a:rPr lang="en-US" sz="900" dirty="0">
                <a:latin typeface="Verdana" panose="020B0604030504040204" pitchFamily="34" charset="0"/>
              </a:rPr>
              <a:t>I have helpful discussions with my manager about my career</a:t>
            </a:r>
          </a:p>
          <a:p>
            <a:pPr marL="173038" indent="-173038">
              <a:spcAft>
                <a:spcPts val="200"/>
              </a:spcAft>
              <a:buFont typeface="+mj-lt"/>
              <a:buAutoNum type="arabicPeriod"/>
            </a:pPr>
            <a:r>
              <a:rPr lang="en-US" sz="900" dirty="0">
                <a:latin typeface="Verdana" panose="020B0604030504040204" pitchFamily="34" charset="0"/>
              </a:rPr>
              <a:t>I receive regular feedback from my manager on my performance</a:t>
            </a:r>
          </a:p>
          <a:p>
            <a:pPr marL="173038" indent="-173038">
              <a:spcAft>
                <a:spcPts val="200"/>
              </a:spcAft>
              <a:buFont typeface="+mj-lt"/>
              <a:buAutoNum type="arabicPeriod"/>
            </a:pPr>
            <a:r>
              <a:rPr lang="en-US" sz="900" dirty="0">
                <a:latin typeface="Verdana" panose="020B0604030504040204" pitchFamily="34" charset="0"/>
              </a:rPr>
              <a:t>My manager helps me balance my job and personal </a:t>
            </a:r>
            <a:r>
              <a:rPr lang="en-US" sz="900" dirty="0" smtClean="0">
                <a:latin typeface="Verdana" panose="020B0604030504040204" pitchFamily="34" charset="0"/>
              </a:rPr>
              <a:t>life</a:t>
            </a:r>
          </a:p>
        </p:txBody>
      </p:sp>
      <p:graphicFrame>
        <p:nvGraphicFramePr>
          <p:cNvPr id="18" name="Table 17"/>
          <p:cNvGraphicFramePr>
            <a:graphicFrameLocks noGrp="1"/>
          </p:cNvGraphicFramePr>
          <p:nvPr>
            <p:extLst>
              <p:ext uri="{D42A27DB-BD31-4B8C-83A1-F6EECF244321}">
                <p14:modId xmlns:p14="http://schemas.microsoft.com/office/powerpoint/2010/main" val="3481964772"/>
              </p:ext>
            </p:extLst>
          </p:nvPr>
        </p:nvGraphicFramePr>
        <p:xfrm>
          <a:off x="3744115" y="2589197"/>
          <a:ext cx="2174219" cy="1331976"/>
        </p:xfrm>
        <a:graphic>
          <a:graphicData uri="http://schemas.openxmlformats.org/drawingml/2006/table">
            <a:tbl>
              <a:tblPr firstRow="1" bandRow="1">
                <a:tableStyleId>{2D5ABB26-0587-4C30-8999-92F81FD0307C}</a:tableStyleId>
              </a:tblPr>
              <a:tblGrid>
                <a:gridCol w="2174219"/>
              </a:tblGrid>
              <a:tr h="0">
                <a:tc>
                  <a:txBody>
                    <a:bodyPr/>
                    <a:lstStyle/>
                    <a:p>
                      <a:pPr marL="0" indent="0">
                        <a:lnSpc>
                          <a:spcPct val="110000"/>
                        </a:lnSpc>
                        <a:buNone/>
                      </a:pPr>
                      <a:r>
                        <a:rPr lang="en-US" sz="900" dirty="0" smtClean="0">
                          <a:latin typeface="+mn-lt"/>
                        </a:rPr>
                        <a:t>“All</a:t>
                      </a:r>
                      <a:r>
                        <a:rPr lang="en-US" sz="900" baseline="0" dirty="0" smtClean="0">
                          <a:latin typeface="+mn-lt"/>
                        </a:rPr>
                        <a:t> the calls I get from people who want jobs are calling because they have complaints about their current managers.”</a:t>
                      </a:r>
                      <a:endParaRPr lang="en-US" sz="900" dirty="0">
                        <a:latin typeface="+mn-lt"/>
                      </a:endParaRPr>
                    </a:p>
                  </a:txBody>
                  <a:tcPr marL="182880" marR="182880" marT="210312" marB="91440">
                    <a:lnL>
                      <a:noFill/>
                    </a:lnL>
                    <a:lnR>
                      <a:noFill/>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0">
                <a:tc>
                  <a:txBody>
                    <a:bodyPr/>
                    <a:lstStyle/>
                    <a:p>
                      <a:pPr marL="0" lvl="0" indent="0" algn="r" defTabSz="640080">
                        <a:lnSpc>
                          <a:spcPct val="100000"/>
                        </a:lnSpc>
                        <a:spcBef>
                          <a:spcPts val="0"/>
                        </a:spcBef>
                        <a:buFont typeface="Arial" panose="020B0604020202020204" pitchFamily="34" charset="0"/>
                        <a:buNone/>
                      </a:pPr>
                      <a:r>
                        <a:rPr lang="en-US" sz="800" b="0" i="1" dirty="0" smtClean="0">
                          <a:solidFill>
                            <a:schemeClr val="tx1"/>
                          </a:solidFill>
                          <a:latin typeface="+mn-lt"/>
                        </a:rPr>
                        <a:t>University</a:t>
                      </a:r>
                      <a:r>
                        <a:rPr lang="en-US" sz="800" b="0" i="1" baseline="0" dirty="0" smtClean="0">
                          <a:solidFill>
                            <a:schemeClr val="tx1"/>
                          </a:solidFill>
                          <a:latin typeface="+mn-lt"/>
                        </a:rPr>
                        <a:t> Foundation President</a:t>
                      </a:r>
                    </a:p>
                    <a:p>
                      <a:pPr marL="0" lvl="0" indent="0" algn="r" defTabSz="640080">
                        <a:lnSpc>
                          <a:spcPct val="100000"/>
                        </a:lnSpc>
                        <a:spcBef>
                          <a:spcPts val="0"/>
                        </a:spcBef>
                        <a:buFont typeface="Arial" panose="020B0604020202020204" pitchFamily="34" charset="0"/>
                        <a:buNone/>
                      </a:pPr>
                      <a:r>
                        <a:rPr lang="en-US" sz="800" b="0" i="1" baseline="0" dirty="0" smtClean="0">
                          <a:solidFill>
                            <a:schemeClr val="tx1"/>
                          </a:solidFill>
                          <a:latin typeface="+mn-lt"/>
                        </a:rPr>
                        <a:t>Research University</a:t>
                      </a:r>
                      <a:endParaRPr lang="en-US" sz="800" b="0" i="1" dirty="0" smtClean="0">
                        <a:solidFill>
                          <a:schemeClr val="tx1"/>
                        </a:solidFill>
                        <a:latin typeface="+mn-lt"/>
                      </a:endParaRPr>
                    </a:p>
                  </a:txBody>
                  <a:tcPr marL="182880" marR="182880" marT="0" marB="182880">
                    <a:lnL>
                      <a:noFill/>
                    </a:lnL>
                    <a:lnR>
                      <a:noFill/>
                    </a:lnR>
                    <a:lnT>
                      <a:noFill/>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19" name="Group 18"/>
          <p:cNvGrpSpPr/>
          <p:nvPr/>
        </p:nvGrpSpPr>
        <p:grpSpPr bwMode="gray">
          <a:xfrm>
            <a:off x="5646662" y="2589197"/>
            <a:ext cx="271672" cy="181522"/>
            <a:chOff x="7874126" y="2184908"/>
            <a:chExt cx="271672" cy="181522"/>
          </a:xfrm>
        </p:grpSpPr>
        <p:grpSp>
          <p:nvGrpSpPr>
            <p:cNvPr id="20" name="Group 19"/>
            <p:cNvGrpSpPr/>
            <p:nvPr/>
          </p:nvGrpSpPr>
          <p:grpSpPr bwMode="gray">
            <a:xfrm>
              <a:off x="7874126" y="2184908"/>
              <a:ext cx="271672" cy="181522"/>
              <a:chOff x="5569224" y="1247744"/>
              <a:chExt cx="271672" cy="181522"/>
            </a:xfrm>
          </p:grpSpPr>
          <p:sp>
            <p:nvSpPr>
              <p:cNvPr id="24" name="Rectangle 23"/>
              <p:cNvSpPr/>
              <p:nvPr/>
            </p:nvSpPr>
            <p:spPr bwMode="gray">
              <a:xfrm>
                <a:off x="5569224" y="1247744"/>
                <a:ext cx="271672" cy="181522"/>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25" name="Round Same Side Corner Rectangle 24"/>
              <p:cNvSpPr/>
              <p:nvPr/>
            </p:nvSpPr>
            <p:spPr bwMode="gray">
              <a:xfrm rot="10800000">
                <a:off x="5569224" y="1247744"/>
                <a:ext cx="213772" cy="181521"/>
              </a:xfrm>
              <a:prstGeom prst="round2SameRect">
                <a:avLst/>
              </a:prstGeom>
              <a:solidFill>
                <a:schemeClr val="accent3"/>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grpSp>
        <p:grpSp>
          <p:nvGrpSpPr>
            <p:cNvPr id="21" name="Group 20"/>
            <p:cNvGrpSpPr/>
            <p:nvPr/>
          </p:nvGrpSpPr>
          <p:grpSpPr bwMode="gray">
            <a:xfrm>
              <a:off x="7918169" y="2231033"/>
              <a:ext cx="128164" cy="109665"/>
              <a:chOff x="5631025" y="1193671"/>
              <a:chExt cx="166314" cy="142308"/>
            </a:xfrm>
          </p:grpSpPr>
          <p:sp>
            <p:nvSpPr>
              <p:cNvPr id="22" name="Freeform 21"/>
              <p:cNvSpPr>
                <a:spLocks/>
              </p:cNvSpPr>
              <p:nvPr/>
            </p:nvSpPr>
            <p:spPr bwMode="gray">
              <a:xfrm rot="10800000">
                <a:off x="5631025" y="1193671"/>
                <a:ext cx="76299" cy="142308"/>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a:solidFill>
                    <a:schemeClr val="bg1"/>
                  </a:solidFill>
                </a:endParaRPr>
              </a:p>
            </p:txBody>
          </p:sp>
          <p:sp>
            <p:nvSpPr>
              <p:cNvPr id="23" name="Freeform 22"/>
              <p:cNvSpPr>
                <a:spLocks/>
              </p:cNvSpPr>
              <p:nvPr/>
            </p:nvSpPr>
            <p:spPr bwMode="gray">
              <a:xfrm rot="10800000">
                <a:off x="5721040" y="1193671"/>
                <a:ext cx="76299" cy="142308"/>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grpSp>
      </p:grpSp>
      <p:sp>
        <p:nvSpPr>
          <p:cNvPr id="26" name="Text Placeholder 5"/>
          <p:cNvSpPr>
            <a:spLocks noGrp="1"/>
          </p:cNvSpPr>
          <p:nvPr>
            <p:ph type="body" sz="quarter" idx="14"/>
          </p:nvPr>
        </p:nvSpPr>
        <p:spPr>
          <a:xfrm>
            <a:off x="0" y="4321373"/>
            <a:ext cx="1610591" cy="307777"/>
          </a:xfrm>
        </p:spPr>
        <p:txBody>
          <a:bodyPr/>
          <a:lstStyle/>
          <a:p>
            <a:r>
              <a:rPr lang="en-US" dirty="0"/>
              <a:t>Advisory Board Company Survey Solutions Employee </a:t>
            </a:r>
            <a:r>
              <a:rPr lang="en-US" dirty="0" smtClean="0"/>
              <a:t>Engagement; 24 total drivers of engagement; eight of ten related to manager effectiveness</a:t>
            </a:r>
            <a:endParaRPr lang="en-US" dirty="0"/>
          </a:p>
        </p:txBody>
      </p:sp>
    </p:spTree>
    <p:extLst>
      <p:ext uri="{BB962C8B-B14F-4D97-AF65-F5344CB8AC3E}">
        <p14:creationId xmlns:p14="http://schemas.microsoft.com/office/powerpoint/2010/main" val="123639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p:cNvGrpSpPr/>
          <p:nvPr/>
        </p:nvGrpSpPr>
        <p:grpSpPr bwMode="gray">
          <a:xfrm>
            <a:off x="302468" y="1230171"/>
            <a:ext cx="282499" cy="225945"/>
            <a:chOff x="875323" y="2298542"/>
            <a:chExt cx="307976" cy="263525"/>
          </a:xfrm>
          <a:solidFill>
            <a:schemeClr val="bg2"/>
          </a:solidFill>
        </p:grpSpPr>
        <p:sp>
          <p:nvSpPr>
            <p:cNvPr id="47" name="Freeform 46"/>
            <p:cNvSpPr>
              <a:spLocks/>
            </p:cNvSpPr>
            <p:nvPr/>
          </p:nvSpPr>
          <p:spPr bwMode="gray">
            <a:xfrm>
              <a:off x="1042011" y="2298542"/>
              <a:ext cx="141288" cy="263525"/>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2"/>
                </a:solidFill>
              </a:endParaRPr>
            </a:p>
          </p:txBody>
        </p:sp>
        <p:sp>
          <p:nvSpPr>
            <p:cNvPr id="48" name="Freeform 47"/>
            <p:cNvSpPr>
              <a:spLocks/>
            </p:cNvSpPr>
            <p:nvPr/>
          </p:nvSpPr>
          <p:spPr bwMode="gray">
            <a:xfrm>
              <a:off x="875323" y="2298542"/>
              <a:ext cx="141288" cy="263525"/>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bg2"/>
                </a:solidFill>
              </a:endParaRPr>
            </a:p>
          </p:txBody>
        </p:sp>
      </p:grpSp>
      <p:grpSp>
        <p:nvGrpSpPr>
          <p:cNvPr id="51" name="Group 50"/>
          <p:cNvGrpSpPr/>
          <p:nvPr/>
        </p:nvGrpSpPr>
        <p:grpSpPr bwMode="gray">
          <a:xfrm>
            <a:off x="3576203" y="1230171"/>
            <a:ext cx="282499" cy="225945"/>
            <a:chOff x="875323" y="2298542"/>
            <a:chExt cx="307976" cy="263525"/>
          </a:xfrm>
          <a:solidFill>
            <a:schemeClr val="bg2"/>
          </a:solidFill>
        </p:grpSpPr>
        <p:sp>
          <p:nvSpPr>
            <p:cNvPr id="52" name="Freeform 51"/>
            <p:cNvSpPr>
              <a:spLocks/>
            </p:cNvSpPr>
            <p:nvPr/>
          </p:nvSpPr>
          <p:spPr bwMode="gray">
            <a:xfrm>
              <a:off x="1042011" y="2298542"/>
              <a:ext cx="141288" cy="263525"/>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bg2"/>
                </a:solidFill>
              </a:endParaRPr>
            </a:p>
          </p:txBody>
        </p:sp>
        <p:sp>
          <p:nvSpPr>
            <p:cNvPr id="53" name="Freeform 52"/>
            <p:cNvSpPr>
              <a:spLocks/>
            </p:cNvSpPr>
            <p:nvPr/>
          </p:nvSpPr>
          <p:spPr bwMode="gray">
            <a:xfrm>
              <a:off x="875323" y="2298542"/>
              <a:ext cx="141288" cy="263525"/>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bg2"/>
                </a:solidFill>
              </a:endParaRPr>
            </a:p>
          </p:txBody>
        </p:sp>
      </p:grpSp>
      <p:sp>
        <p:nvSpPr>
          <p:cNvPr id="4" name="Text Placeholder 3"/>
          <p:cNvSpPr>
            <a:spLocks noGrp="1"/>
          </p:cNvSpPr>
          <p:nvPr>
            <p:ph type="body" sz="quarter" idx="10"/>
          </p:nvPr>
        </p:nvSpPr>
        <p:spPr bwMode="gray"/>
        <p:txBody>
          <a:bodyPr/>
          <a:lstStyle/>
          <a:p>
            <a:endParaRPr lang="en-US" dirty="0"/>
          </a:p>
        </p:txBody>
      </p:sp>
      <p:sp>
        <p:nvSpPr>
          <p:cNvPr id="2" name="Text Placeholder 1"/>
          <p:cNvSpPr>
            <a:spLocks noGrp="1"/>
          </p:cNvSpPr>
          <p:nvPr>
            <p:ph type="body" sz="quarter" idx="11"/>
          </p:nvPr>
        </p:nvSpPr>
        <p:spPr>
          <a:xfrm>
            <a:off x="266700" y="640267"/>
            <a:ext cx="5867400" cy="184666"/>
          </a:xfrm>
        </p:spPr>
        <p:txBody>
          <a:bodyPr/>
          <a:lstStyle/>
          <a:p>
            <a:r>
              <a:rPr lang="en-US" dirty="0" smtClean="0"/>
              <a:t>Promotion is Achieved By Excelling at Fundraising… Not Management</a:t>
            </a:r>
          </a:p>
        </p:txBody>
      </p:sp>
      <p:sp>
        <p:nvSpPr>
          <p:cNvPr id="3" name="Text Placeholder 2"/>
          <p:cNvSpPr>
            <a:spLocks noGrp="1"/>
          </p:cNvSpPr>
          <p:nvPr>
            <p:ph type="body" sz="quarter" idx="12"/>
          </p:nvPr>
        </p:nvSpPr>
        <p:spPr>
          <a:xfrm>
            <a:off x="266700" y="309824"/>
            <a:ext cx="5745480" cy="256480"/>
          </a:xfrm>
        </p:spPr>
        <p:txBody>
          <a:bodyPr/>
          <a:lstStyle/>
          <a:p>
            <a:r>
              <a:rPr lang="en-US" dirty="0" smtClean="0"/>
              <a:t>Fundraising Outranks Manager Fundamentals</a:t>
            </a:r>
            <a:endParaRPr lang="en-US" dirty="0"/>
          </a:p>
        </p:txBody>
      </p:sp>
      <p:sp>
        <p:nvSpPr>
          <p:cNvPr id="5" name="Text Placeholder 4"/>
          <p:cNvSpPr>
            <a:spLocks noGrp="1"/>
          </p:cNvSpPr>
          <p:nvPr>
            <p:ph type="body" sz="quarter" idx="13"/>
          </p:nvPr>
        </p:nvSpPr>
        <p:spPr>
          <a:xfrm>
            <a:off x="1815433" y="4544383"/>
            <a:ext cx="4585367" cy="276999"/>
          </a:xfrm>
        </p:spPr>
        <p:txBody>
          <a:bodyPr/>
          <a:lstStyle/>
          <a:p>
            <a:r>
              <a:rPr lang="en-US" dirty="0" smtClean="0"/>
              <a:t>Source: </a:t>
            </a:r>
            <a:r>
              <a:rPr lang="en-US" dirty="0" err="1"/>
              <a:t>Kapila</a:t>
            </a:r>
            <a:r>
              <a:rPr lang="en-US" dirty="0"/>
              <a:t> M, “The Business Case for Investing in Talent,” Stanford Social Innovation Review, May 7, 2014, </a:t>
            </a:r>
            <a:r>
              <a:rPr lang="en-US" dirty="0">
                <a:hlinkClick r:id="rId3"/>
              </a:rPr>
              <a:t>http://</a:t>
            </a:r>
            <a:r>
              <a:rPr lang="en-US" dirty="0" smtClean="0">
                <a:hlinkClick r:id="rId3"/>
              </a:rPr>
              <a:t>www.ssireview.org/blog/entry/the_business_case_for_investing_in_talent</a:t>
            </a:r>
            <a:r>
              <a:rPr lang="en-US" dirty="0" smtClean="0"/>
              <a:t>; Burk P, “Too Busy Leading to Learn How to Lead,” March 21, 2014, </a:t>
            </a:r>
            <a:r>
              <a:rPr lang="en-US" dirty="0">
                <a:hlinkClick r:id="rId4"/>
              </a:rPr>
              <a:t>http://www.cygresearch.com/burksblog/donor-centered-leadership/leadership-training-723</a:t>
            </a:r>
            <a:r>
              <a:rPr lang="en-US" dirty="0" smtClean="0">
                <a:hlinkClick r:id="rId4"/>
              </a:rPr>
              <a:t>/</a:t>
            </a:r>
            <a:r>
              <a:rPr lang="en-US" dirty="0" smtClean="0"/>
              <a:t>; EAB interviews and analysis. </a:t>
            </a:r>
            <a:endParaRPr lang="en-US" dirty="0"/>
          </a:p>
        </p:txBody>
      </p:sp>
      <p:graphicFrame>
        <p:nvGraphicFramePr>
          <p:cNvPr id="80" name="Table 79"/>
          <p:cNvGraphicFramePr>
            <a:graphicFrameLocks noGrp="1"/>
          </p:cNvGraphicFramePr>
          <p:nvPr>
            <p:extLst>
              <p:ext uri="{D42A27DB-BD31-4B8C-83A1-F6EECF244321}">
                <p14:modId xmlns:p14="http://schemas.microsoft.com/office/powerpoint/2010/main" val="870116043"/>
              </p:ext>
            </p:extLst>
          </p:nvPr>
        </p:nvGraphicFramePr>
        <p:xfrm>
          <a:off x="390698" y="3019425"/>
          <a:ext cx="5621482" cy="1461365"/>
        </p:xfrm>
        <a:graphic>
          <a:graphicData uri="http://schemas.openxmlformats.org/drawingml/2006/table">
            <a:tbl>
              <a:tblPr firstRow="1" bandRow="1">
                <a:tableStyleId>{2D5ABB26-0587-4C30-8999-92F81FD0307C}</a:tableStyleId>
              </a:tblPr>
              <a:tblGrid>
                <a:gridCol w="5621482"/>
              </a:tblGrid>
              <a:tr h="1461365">
                <a:tc>
                  <a:txBody>
                    <a:bodyPr/>
                    <a:lstStyle/>
                    <a:p>
                      <a:pPr algn="ctr">
                        <a:spcBef>
                          <a:spcPts val="500"/>
                        </a:spcBef>
                      </a:pPr>
                      <a:endParaRPr lang="en-US" sz="900" i="1" dirty="0" smtClean="0"/>
                    </a:p>
                    <a:p>
                      <a:pPr algn="ctr">
                        <a:spcBef>
                          <a:spcPts val="500"/>
                        </a:spcBef>
                      </a:pPr>
                      <a:endParaRPr lang="en-US" sz="900" i="1" dirty="0" smtClean="0"/>
                    </a:p>
                  </a:txBody>
                  <a:tcPr marL="182880" marR="182880" marT="210312" marB="182880">
                    <a:lnL>
                      <a:noFill/>
                    </a:lnL>
                    <a:lnR>
                      <a:noFill/>
                    </a:lnR>
                    <a:lnT>
                      <a:noFill/>
                    </a:lnT>
                    <a:lnB w="285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81" name="Group 80"/>
          <p:cNvGrpSpPr/>
          <p:nvPr/>
        </p:nvGrpSpPr>
        <p:grpSpPr bwMode="gray">
          <a:xfrm>
            <a:off x="5655576" y="3019425"/>
            <a:ext cx="356604" cy="181522"/>
            <a:chOff x="4411101" y="2003891"/>
            <a:chExt cx="271672" cy="181522"/>
          </a:xfrm>
        </p:grpSpPr>
        <p:sp>
          <p:nvSpPr>
            <p:cNvPr id="82" name="Rectangle 81"/>
            <p:cNvSpPr/>
            <p:nvPr/>
          </p:nvSpPr>
          <p:spPr bwMode="gray">
            <a:xfrm>
              <a:off x="4411101" y="2003891"/>
              <a:ext cx="271672" cy="181522"/>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83" name="Round Same Side Corner Rectangle 82"/>
            <p:cNvSpPr/>
            <p:nvPr/>
          </p:nvSpPr>
          <p:spPr bwMode="gray">
            <a:xfrm rot="10800000">
              <a:off x="4411101" y="2003891"/>
              <a:ext cx="213772" cy="181521"/>
            </a:xfrm>
            <a:prstGeom prst="round2SameRect">
              <a:avLst/>
            </a:prstGeom>
            <a:solidFill>
              <a:schemeClr val="accent3"/>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84" name="Freeform 83"/>
            <p:cNvSpPr/>
            <p:nvPr/>
          </p:nvSpPr>
          <p:spPr bwMode="gray">
            <a:xfrm rot="1510923" flipV="1">
              <a:off x="4475718" y="2014056"/>
              <a:ext cx="84539" cy="164592"/>
            </a:xfrm>
            <a:custGeom>
              <a:avLst/>
              <a:gdLst>
                <a:gd name="connsiteX0" fmla="*/ 0 w 183356"/>
                <a:gd name="connsiteY0" fmla="*/ 45839 h 183356"/>
                <a:gd name="connsiteX1" fmla="*/ 45839 w 183356"/>
                <a:gd name="connsiteY1" fmla="*/ 45839 h 183356"/>
                <a:gd name="connsiteX2" fmla="*/ 45839 w 183356"/>
                <a:gd name="connsiteY2" fmla="*/ 0 h 183356"/>
                <a:gd name="connsiteX3" fmla="*/ 137517 w 183356"/>
                <a:gd name="connsiteY3" fmla="*/ 0 h 183356"/>
                <a:gd name="connsiteX4" fmla="*/ 137517 w 183356"/>
                <a:gd name="connsiteY4" fmla="*/ 45839 h 183356"/>
                <a:gd name="connsiteX5" fmla="*/ 183356 w 183356"/>
                <a:gd name="connsiteY5" fmla="*/ 45839 h 183356"/>
                <a:gd name="connsiteX6" fmla="*/ 183356 w 183356"/>
                <a:gd name="connsiteY6" fmla="*/ 137517 h 183356"/>
                <a:gd name="connsiteX7" fmla="*/ 137517 w 183356"/>
                <a:gd name="connsiteY7" fmla="*/ 137517 h 183356"/>
                <a:gd name="connsiteX8" fmla="*/ 137517 w 183356"/>
                <a:gd name="connsiteY8" fmla="*/ 183356 h 183356"/>
                <a:gd name="connsiteX9" fmla="*/ 45839 w 183356"/>
                <a:gd name="connsiteY9" fmla="*/ 183356 h 183356"/>
                <a:gd name="connsiteX10" fmla="*/ 45839 w 183356"/>
                <a:gd name="connsiteY10" fmla="*/ 137517 h 183356"/>
                <a:gd name="connsiteX11" fmla="*/ 0 w 183356"/>
                <a:gd name="connsiteY11" fmla="*/ 137517 h 183356"/>
                <a:gd name="connsiteX12" fmla="*/ 0 w 183356"/>
                <a:gd name="connsiteY12" fmla="*/ 45839 h 183356"/>
                <a:gd name="connsiteX0" fmla="*/ 137517 w 183356"/>
                <a:gd name="connsiteY0" fmla="*/ 0 h 183356"/>
                <a:gd name="connsiteX1" fmla="*/ 137517 w 183356"/>
                <a:gd name="connsiteY1" fmla="*/ 45839 h 183356"/>
                <a:gd name="connsiteX2" fmla="*/ 183356 w 183356"/>
                <a:gd name="connsiteY2" fmla="*/ 45839 h 183356"/>
                <a:gd name="connsiteX3" fmla="*/ 183356 w 183356"/>
                <a:gd name="connsiteY3" fmla="*/ 137517 h 183356"/>
                <a:gd name="connsiteX4" fmla="*/ 137517 w 183356"/>
                <a:gd name="connsiteY4" fmla="*/ 137517 h 183356"/>
                <a:gd name="connsiteX5" fmla="*/ 137517 w 183356"/>
                <a:gd name="connsiteY5" fmla="*/ 183356 h 183356"/>
                <a:gd name="connsiteX6" fmla="*/ 45839 w 183356"/>
                <a:gd name="connsiteY6" fmla="*/ 183356 h 183356"/>
                <a:gd name="connsiteX7" fmla="*/ 45839 w 183356"/>
                <a:gd name="connsiteY7" fmla="*/ 137517 h 183356"/>
                <a:gd name="connsiteX8" fmla="*/ 0 w 183356"/>
                <a:gd name="connsiteY8" fmla="*/ 137517 h 183356"/>
                <a:gd name="connsiteX9" fmla="*/ 0 w 183356"/>
                <a:gd name="connsiteY9" fmla="*/ 45839 h 183356"/>
                <a:gd name="connsiteX10" fmla="*/ 45839 w 183356"/>
                <a:gd name="connsiteY10" fmla="*/ 45839 h 183356"/>
                <a:gd name="connsiteX11" fmla="*/ 137279 w 183356"/>
                <a:gd name="connsiteY11" fmla="*/ 91440 h 183356"/>
                <a:gd name="connsiteX0" fmla="*/ 137517 w 183356"/>
                <a:gd name="connsiteY0" fmla="*/ 0 h 183356"/>
                <a:gd name="connsiteX1" fmla="*/ 137517 w 183356"/>
                <a:gd name="connsiteY1" fmla="*/ 45839 h 183356"/>
                <a:gd name="connsiteX2" fmla="*/ 183356 w 183356"/>
                <a:gd name="connsiteY2" fmla="*/ 45839 h 183356"/>
                <a:gd name="connsiteX3" fmla="*/ 183356 w 183356"/>
                <a:gd name="connsiteY3" fmla="*/ 137517 h 183356"/>
                <a:gd name="connsiteX4" fmla="*/ 137517 w 183356"/>
                <a:gd name="connsiteY4" fmla="*/ 137517 h 183356"/>
                <a:gd name="connsiteX5" fmla="*/ 137517 w 183356"/>
                <a:gd name="connsiteY5" fmla="*/ 183356 h 183356"/>
                <a:gd name="connsiteX6" fmla="*/ 45839 w 183356"/>
                <a:gd name="connsiteY6" fmla="*/ 183356 h 183356"/>
                <a:gd name="connsiteX7" fmla="*/ 45839 w 183356"/>
                <a:gd name="connsiteY7" fmla="*/ 137517 h 183356"/>
                <a:gd name="connsiteX8" fmla="*/ 0 w 183356"/>
                <a:gd name="connsiteY8" fmla="*/ 137517 h 183356"/>
                <a:gd name="connsiteX9" fmla="*/ 0 w 183356"/>
                <a:gd name="connsiteY9" fmla="*/ 45839 h 183356"/>
                <a:gd name="connsiteX10" fmla="*/ 45839 w 183356"/>
                <a:gd name="connsiteY10" fmla="*/ 45839 h 183356"/>
                <a:gd name="connsiteX0" fmla="*/ 47029 w 183356"/>
                <a:gd name="connsiteY0" fmla="*/ 0 h 183356"/>
                <a:gd name="connsiteX1" fmla="*/ 137517 w 183356"/>
                <a:gd name="connsiteY1" fmla="*/ 45839 h 183356"/>
                <a:gd name="connsiteX2" fmla="*/ 183356 w 183356"/>
                <a:gd name="connsiteY2" fmla="*/ 45839 h 183356"/>
                <a:gd name="connsiteX3" fmla="*/ 183356 w 183356"/>
                <a:gd name="connsiteY3" fmla="*/ 137517 h 183356"/>
                <a:gd name="connsiteX4" fmla="*/ 137517 w 183356"/>
                <a:gd name="connsiteY4" fmla="*/ 137517 h 183356"/>
                <a:gd name="connsiteX5" fmla="*/ 137517 w 183356"/>
                <a:gd name="connsiteY5" fmla="*/ 183356 h 183356"/>
                <a:gd name="connsiteX6" fmla="*/ 45839 w 183356"/>
                <a:gd name="connsiteY6" fmla="*/ 183356 h 183356"/>
                <a:gd name="connsiteX7" fmla="*/ 45839 w 183356"/>
                <a:gd name="connsiteY7" fmla="*/ 137517 h 183356"/>
                <a:gd name="connsiteX8" fmla="*/ 0 w 183356"/>
                <a:gd name="connsiteY8" fmla="*/ 137517 h 183356"/>
                <a:gd name="connsiteX9" fmla="*/ 0 w 183356"/>
                <a:gd name="connsiteY9" fmla="*/ 45839 h 183356"/>
                <a:gd name="connsiteX10" fmla="*/ 45839 w 183356"/>
                <a:gd name="connsiteY10" fmla="*/ 45839 h 183356"/>
                <a:gd name="connsiteX0" fmla="*/ 137517 w 183356"/>
                <a:gd name="connsiteY0" fmla="*/ 0 h 137517"/>
                <a:gd name="connsiteX1" fmla="*/ 183356 w 183356"/>
                <a:gd name="connsiteY1" fmla="*/ 0 h 137517"/>
                <a:gd name="connsiteX2" fmla="*/ 183356 w 183356"/>
                <a:gd name="connsiteY2" fmla="*/ 91678 h 137517"/>
                <a:gd name="connsiteX3" fmla="*/ 137517 w 183356"/>
                <a:gd name="connsiteY3" fmla="*/ 91678 h 137517"/>
                <a:gd name="connsiteX4" fmla="*/ 137517 w 183356"/>
                <a:gd name="connsiteY4" fmla="*/ 137517 h 137517"/>
                <a:gd name="connsiteX5" fmla="*/ 45839 w 183356"/>
                <a:gd name="connsiteY5" fmla="*/ 137517 h 137517"/>
                <a:gd name="connsiteX6" fmla="*/ 45839 w 183356"/>
                <a:gd name="connsiteY6" fmla="*/ 91678 h 137517"/>
                <a:gd name="connsiteX7" fmla="*/ 0 w 183356"/>
                <a:gd name="connsiteY7" fmla="*/ 91678 h 137517"/>
                <a:gd name="connsiteX8" fmla="*/ 0 w 183356"/>
                <a:gd name="connsiteY8" fmla="*/ 0 h 137517"/>
                <a:gd name="connsiteX9" fmla="*/ 45839 w 183356"/>
                <a:gd name="connsiteY9" fmla="*/ 0 h 137517"/>
                <a:gd name="connsiteX0" fmla="*/ 183356 w 183356"/>
                <a:gd name="connsiteY0" fmla="*/ 0 h 137517"/>
                <a:gd name="connsiteX1" fmla="*/ 183356 w 183356"/>
                <a:gd name="connsiteY1" fmla="*/ 91678 h 137517"/>
                <a:gd name="connsiteX2" fmla="*/ 137517 w 183356"/>
                <a:gd name="connsiteY2" fmla="*/ 91678 h 137517"/>
                <a:gd name="connsiteX3" fmla="*/ 137517 w 183356"/>
                <a:gd name="connsiteY3" fmla="*/ 137517 h 137517"/>
                <a:gd name="connsiteX4" fmla="*/ 45839 w 183356"/>
                <a:gd name="connsiteY4" fmla="*/ 137517 h 137517"/>
                <a:gd name="connsiteX5" fmla="*/ 45839 w 183356"/>
                <a:gd name="connsiteY5" fmla="*/ 91678 h 137517"/>
                <a:gd name="connsiteX6" fmla="*/ 0 w 183356"/>
                <a:gd name="connsiteY6" fmla="*/ 91678 h 137517"/>
                <a:gd name="connsiteX7" fmla="*/ 0 w 183356"/>
                <a:gd name="connsiteY7" fmla="*/ 0 h 137517"/>
                <a:gd name="connsiteX8" fmla="*/ 45839 w 183356"/>
                <a:gd name="connsiteY8" fmla="*/ 0 h 137517"/>
                <a:gd name="connsiteX0" fmla="*/ 183356 w 183356"/>
                <a:gd name="connsiteY0" fmla="*/ 0 h 137517"/>
                <a:gd name="connsiteX1" fmla="*/ 183356 w 183356"/>
                <a:gd name="connsiteY1" fmla="*/ 91678 h 137517"/>
                <a:gd name="connsiteX2" fmla="*/ 137517 w 183356"/>
                <a:gd name="connsiteY2" fmla="*/ 91678 h 137517"/>
                <a:gd name="connsiteX3" fmla="*/ 137517 w 183356"/>
                <a:gd name="connsiteY3" fmla="*/ 137517 h 137517"/>
                <a:gd name="connsiteX4" fmla="*/ 45839 w 183356"/>
                <a:gd name="connsiteY4" fmla="*/ 137517 h 137517"/>
                <a:gd name="connsiteX5" fmla="*/ 45839 w 183356"/>
                <a:gd name="connsiteY5" fmla="*/ 91678 h 137517"/>
                <a:gd name="connsiteX6" fmla="*/ 0 w 183356"/>
                <a:gd name="connsiteY6" fmla="*/ 91678 h 137517"/>
                <a:gd name="connsiteX7" fmla="*/ 0 w 183356"/>
                <a:gd name="connsiteY7" fmla="*/ 0 h 137517"/>
                <a:gd name="connsiteX0" fmla="*/ 183356 w 183356"/>
                <a:gd name="connsiteY0" fmla="*/ 91678 h 137517"/>
                <a:gd name="connsiteX1" fmla="*/ 137517 w 183356"/>
                <a:gd name="connsiteY1" fmla="*/ 91678 h 137517"/>
                <a:gd name="connsiteX2" fmla="*/ 137517 w 183356"/>
                <a:gd name="connsiteY2" fmla="*/ 137517 h 137517"/>
                <a:gd name="connsiteX3" fmla="*/ 45839 w 183356"/>
                <a:gd name="connsiteY3" fmla="*/ 137517 h 137517"/>
                <a:gd name="connsiteX4" fmla="*/ 45839 w 183356"/>
                <a:gd name="connsiteY4" fmla="*/ 91678 h 137517"/>
                <a:gd name="connsiteX5" fmla="*/ 0 w 183356"/>
                <a:gd name="connsiteY5" fmla="*/ 91678 h 137517"/>
                <a:gd name="connsiteX6" fmla="*/ 0 w 183356"/>
                <a:gd name="connsiteY6" fmla="*/ 0 h 137517"/>
                <a:gd name="connsiteX0" fmla="*/ 137517 w 137517"/>
                <a:gd name="connsiteY0" fmla="*/ 91678 h 137517"/>
                <a:gd name="connsiteX1" fmla="*/ 137517 w 137517"/>
                <a:gd name="connsiteY1" fmla="*/ 137517 h 137517"/>
                <a:gd name="connsiteX2" fmla="*/ 45839 w 137517"/>
                <a:gd name="connsiteY2" fmla="*/ 137517 h 137517"/>
                <a:gd name="connsiteX3" fmla="*/ 45839 w 137517"/>
                <a:gd name="connsiteY3" fmla="*/ 91678 h 137517"/>
                <a:gd name="connsiteX4" fmla="*/ 0 w 137517"/>
                <a:gd name="connsiteY4" fmla="*/ 91678 h 137517"/>
                <a:gd name="connsiteX5" fmla="*/ 0 w 137517"/>
                <a:gd name="connsiteY5" fmla="*/ 0 h 137517"/>
                <a:gd name="connsiteX0" fmla="*/ 93193 w 137517"/>
                <a:gd name="connsiteY0" fmla="*/ 197142 h 197142"/>
                <a:gd name="connsiteX1" fmla="*/ 137517 w 137517"/>
                <a:gd name="connsiteY1" fmla="*/ 137517 h 197142"/>
                <a:gd name="connsiteX2" fmla="*/ 45839 w 137517"/>
                <a:gd name="connsiteY2" fmla="*/ 137517 h 197142"/>
                <a:gd name="connsiteX3" fmla="*/ 45839 w 137517"/>
                <a:gd name="connsiteY3" fmla="*/ 91678 h 197142"/>
                <a:gd name="connsiteX4" fmla="*/ 0 w 137517"/>
                <a:gd name="connsiteY4" fmla="*/ 91678 h 197142"/>
                <a:gd name="connsiteX5" fmla="*/ 0 w 137517"/>
                <a:gd name="connsiteY5" fmla="*/ 0 h 197142"/>
                <a:gd name="connsiteX0" fmla="*/ 93193 w 96703"/>
                <a:gd name="connsiteY0" fmla="*/ 197142 h 197142"/>
                <a:gd name="connsiteX1" fmla="*/ 96703 w 96703"/>
                <a:gd name="connsiteY1" fmla="*/ 123589 h 197142"/>
                <a:gd name="connsiteX2" fmla="*/ 45839 w 96703"/>
                <a:gd name="connsiteY2" fmla="*/ 137517 h 197142"/>
                <a:gd name="connsiteX3" fmla="*/ 45839 w 96703"/>
                <a:gd name="connsiteY3" fmla="*/ 91678 h 197142"/>
                <a:gd name="connsiteX4" fmla="*/ 0 w 96703"/>
                <a:gd name="connsiteY4" fmla="*/ 91678 h 197142"/>
                <a:gd name="connsiteX5" fmla="*/ 0 w 96703"/>
                <a:gd name="connsiteY5" fmla="*/ 0 h 197142"/>
                <a:gd name="connsiteX0" fmla="*/ 93193 w 96703"/>
                <a:gd name="connsiteY0" fmla="*/ 197142 h 197142"/>
                <a:gd name="connsiteX1" fmla="*/ 96703 w 96703"/>
                <a:gd name="connsiteY1" fmla="*/ 123589 h 197142"/>
                <a:gd name="connsiteX2" fmla="*/ 45839 w 96703"/>
                <a:gd name="connsiteY2" fmla="*/ 137517 h 197142"/>
                <a:gd name="connsiteX3" fmla="*/ 57740 w 96703"/>
                <a:gd name="connsiteY3" fmla="*/ 55172 h 197142"/>
                <a:gd name="connsiteX4" fmla="*/ 0 w 96703"/>
                <a:gd name="connsiteY4" fmla="*/ 91678 h 197142"/>
                <a:gd name="connsiteX5" fmla="*/ 0 w 96703"/>
                <a:gd name="connsiteY5" fmla="*/ 0 h 197142"/>
                <a:gd name="connsiteX0" fmla="*/ 97246 w 100756"/>
                <a:gd name="connsiteY0" fmla="*/ 197142 h 197142"/>
                <a:gd name="connsiteX1" fmla="*/ 100756 w 100756"/>
                <a:gd name="connsiteY1" fmla="*/ 123589 h 197142"/>
                <a:gd name="connsiteX2" fmla="*/ 49892 w 100756"/>
                <a:gd name="connsiteY2" fmla="*/ 137517 h 197142"/>
                <a:gd name="connsiteX3" fmla="*/ 61793 w 100756"/>
                <a:gd name="connsiteY3" fmla="*/ 55172 h 197142"/>
                <a:gd name="connsiteX4" fmla="*/ 0 w 100756"/>
                <a:gd name="connsiteY4" fmla="*/ 100298 h 197142"/>
                <a:gd name="connsiteX5" fmla="*/ 4053 w 100756"/>
                <a:gd name="connsiteY5" fmla="*/ 0 h 197142"/>
                <a:gd name="connsiteX0" fmla="*/ 97246 w 100756"/>
                <a:gd name="connsiteY0" fmla="*/ 197142 h 197142"/>
                <a:gd name="connsiteX1" fmla="*/ 100756 w 100756"/>
                <a:gd name="connsiteY1" fmla="*/ 123589 h 197142"/>
                <a:gd name="connsiteX2" fmla="*/ 49892 w 100756"/>
                <a:gd name="connsiteY2" fmla="*/ 137517 h 197142"/>
                <a:gd name="connsiteX3" fmla="*/ 48235 w 100756"/>
                <a:gd name="connsiteY3" fmla="*/ 67217 h 197142"/>
                <a:gd name="connsiteX4" fmla="*/ 0 w 100756"/>
                <a:gd name="connsiteY4" fmla="*/ 100298 h 197142"/>
                <a:gd name="connsiteX5" fmla="*/ 4053 w 100756"/>
                <a:gd name="connsiteY5" fmla="*/ 0 h 197142"/>
                <a:gd name="connsiteX0" fmla="*/ 93321 w 100756"/>
                <a:gd name="connsiteY0" fmla="*/ 211084 h 211084"/>
                <a:gd name="connsiteX1" fmla="*/ 100756 w 100756"/>
                <a:gd name="connsiteY1" fmla="*/ 123589 h 211084"/>
                <a:gd name="connsiteX2" fmla="*/ 49892 w 100756"/>
                <a:gd name="connsiteY2" fmla="*/ 137517 h 211084"/>
                <a:gd name="connsiteX3" fmla="*/ 48235 w 100756"/>
                <a:gd name="connsiteY3" fmla="*/ 67217 h 211084"/>
                <a:gd name="connsiteX4" fmla="*/ 0 w 100756"/>
                <a:gd name="connsiteY4" fmla="*/ 100298 h 211084"/>
                <a:gd name="connsiteX5" fmla="*/ 4053 w 100756"/>
                <a:gd name="connsiteY5" fmla="*/ 0 h 211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756" h="211084">
                  <a:moveTo>
                    <a:pt x="93321" y="211084"/>
                  </a:moveTo>
                  <a:lnTo>
                    <a:pt x="100756" y="123589"/>
                  </a:lnTo>
                  <a:lnTo>
                    <a:pt x="49892" y="137517"/>
                  </a:lnTo>
                  <a:cubicBezTo>
                    <a:pt x="49340" y="114084"/>
                    <a:pt x="48787" y="90650"/>
                    <a:pt x="48235" y="67217"/>
                  </a:cubicBezTo>
                  <a:lnTo>
                    <a:pt x="0" y="100298"/>
                  </a:lnTo>
                  <a:lnTo>
                    <a:pt x="4053" y="0"/>
                  </a:lnTo>
                </a:path>
              </a:pathLst>
            </a:custGeom>
            <a:noFill/>
            <a:ln w="19050" cap="flat" cmpd="sng" algn="ctr">
              <a:solidFill>
                <a:schemeClr val="bg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1463675"/>
              <a:endParaRPr lang="en-US" sz="1000" dirty="0" smtClean="0">
                <a:solidFill>
                  <a:schemeClr val="bg2"/>
                </a:solidFill>
              </a:endParaRPr>
            </a:p>
          </p:txBody>
        </p:sp>
      </p:grpSp>
      <p:sp>
        <p:nvSpPr>
          <p:cNvPr id="64" name="Text Placeholder 31"/>
          <p:cNvSpPr txBox="1">
            <a:spLocks/>
          </p:cNvSpPr>
          <p:nvPr/>
        </p:nvSpPr>
        <p:spPr bwMode="gray">
          <a:xfrm>
            <a:off x="502158" y="3196456"/>
            <a:ext cx="4377409" cy="138499"/>
          </a:xfrm>
          <a:prstGeom prst="rect">
            <a:avLst/>
          </a:prstGeom>
        </p:spPr>
        <p:txBody>
          <a:bodyPr wrap="square" lIns="0" tIns="0" rIns="0" bIns="0">
            <a:spAutoFit/>
          </a:bodyPr>
          <a:lstStyle>
            <a:lvl1pPr marL="1143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buNone/>
            </a:pPr>
            <a:r>
              <a:rPr lang="en-US" sz="900" b="1" dirty="0" smtClean="0"/>
              <a:t>Few Resources Dedicated to Manager Development</a:t>
            </a:r>
            <a:endParaRPr lang="en-US" sz="900" b="1" dirty="0"/>
          </a:p>
        </p:txBody>
      </p:sp>
      <p:sp>
        <p:nvSpPr>
          <p:cNvPr id="61" name="TextBox 60"/>
          <p:cNvSpPr txBox="1"/>
          <p:nvPr/>
        </p:nvSpPr>
        <p:spPr bwMode="gray">
          <a:xfrm>
            <a:off x="601195" y="3664887"/>
            <a:ext cx="570157" cy="307777"/>
          </a:xfrm>
          <a:prstGeom prst="rect">
            <a:avLst/>
          </a:prstGeom>
          <a:noFill/>
        </p:spPr>
        <p:txBody>
          <a:bodyPr wrap="square" lIns="0" tIns="0" rIns="0" bIns="0" rtlCol="0">
            <a:spAutoFit/>
          </a:bodyPr>
          <a:lstStyle/>
          <a:p>
            <a:pPr algn="ctr"/>
            <a:r>
              <a:rPr lang="en-US" sz="2000" dirty="0" smtClean="0">
                <a:solidFill>
                  <a:schemeClr val="accent6"/>
                </a:solidFill>
                <a:latin typeface="+mj-lt"/>
              </a:rPr>
              <a:t>$29</a:t>
            </a:r>
          </a:p>
        </p:txBody>
      </p:sp>
      <p:sp>
        <p:nvSpPr>
          <p:cNvPr id="62" name="TextBox 61"/>
          <p:cNvSpPr txBox="1"/>
          <p:nvPr/>
        </p:nvSpPr>
        <p:spPr bwMode="gray">
          <a:xfrm>
            <a:off x="1743132" y="3664887"/>
            <a:ext cx="671252" cy="307777"/>
          </a:xfrm>
          <a:prstGeom prst="rect">
            <a:avLst/>
          </a:prstGeom>
          <a:noFill/>
        </p:spPr>
        <p:txBody>
          <a:bodyPr wrap="square" lIns="0" tIns="0" rIns="0" bIns="0" rtlCol="0">
            <a:spAutoFit/>
          </a:bodyPr>
          <a:lstStyle/>
          <a:p>
            <a:pPr algn="ctr"/>
            <a:r>
              <a:rPr lang="en-US" sz="2000" dirty="0" smtClean="0">
                <a:solidFill>
                  <a:schemeClr val="accent6"/>
                </a:solidFill>
                <a:latin typeface="+mj-lt"/>
              </a:rPr>
              <a:t>$120</a:t>
            </a:r>
          </a:p>
        </p:txBody>
      </p:sp>
      <p:sp>
        <p:nvSpPr>
          <p:cNvPr id="63" name="Text Placeholder 31"/>
          <p:cNvSpPr txBox="1">
            <a:spLocks/>
          </p:cNvSpPr>
          <p:nvPr/>
        </p:nvSpPr>
        <p:spPr bwMode="gray">
          <a:xfrm>
            <a:off x="502158" y="4207273"/>
            <a:ext cx="1240973" cy="123111"/>
          </a:xfrm>
          <a:prstGeom prst="rect">
            <a:avLst/>
          </a:prstGeom>
        </p:spPr>
        <p:txBody>
          <a:bodyPr wrap="square" lIns="0" tIns="0" rIns="0" bIns="0">
            <a:spAutoFit/>
          </a:bodyPr>
          <a:lstStyle>
            <a:lvl1pPr marL="1143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buNone/>
            </a:pPr>
            <a:r>
              <a:rPr lang="en-US" sz="800" dirty="0" smtClean="0"/>
              <a:t>Nonprofit </a:t>
            </a:r>
            <a:r>
              <a:rPr lang="en-US" sz="800" dirty="0"/>
              <a:t>sector</a:t>
            </a:r>
          </a:p>
        </p:txBody>
      </p:sp>
      <p:grpSp>
        <p:nvGrpSpPr>
          <p:cNvPr id="65" name="Group 64"/>
          <p:cNvGrpSpPr/>
          <p:nvPr/>
        </p:nvGrpSpPr>
        <p:grpSpPr>
          <a:xfrm>
            <a:off x="531512" y="3983305"/>
            <a:ext cx="2340683" cy="102394"/>
            <a:chOff x="354836" y="2014538"/>
            <a:chExt cx="1817784" cy="134325"/>
          </a:xfrm>
        </p:grpSpPr>
        <p:cxnSp>
          <p:nvCxnSpPr>
            <p:cNvPr id="66" name="Straight Connector 65"/>
            <p:cNvCxnSpPr/>
            <p:nvPr/>
          </p:nvCxnSpPr>
          <p:spPr bwMode="gray">
            <a:xfrm>
              <a:off x="354836" y="2082188"/>
              <a:ext cx="1817784" cy="0"/>
            </a:xfrm>
            <a:prstGeom prst="line">
              <a:avLst/>
            </a:prstGeom>
            <a:ln w="190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bwMode="gray">
            <a:xfrm>
              <a:off x="2172620" y="2014538"/>
              <a:ext cx="0" cy="133350"/>
            </a:xfrm>
            <a:prstGeom prst="line">
              <a:avLst/>
            </a:prstGeom>
            <a:ln w="190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bwMode="gray">
            <a:xfrm>
              <a:off x="354836" y="2015513"/>
              <a:ext cx="0" cy="133350"/>
            </a:xfrm>
            <a:prstGeom prst="line">
              <a:avLst/>
            </a:prstGeom>
            <a:ln w="190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
        <p:nvSpPr>
          <p:cNvPr id="69" name="Oval 68"/>
          <p:cNvSpPr/>
          <p:nvPr/>
        </p:nvSpPr>
        <p:spPr bwMode="gray">
          <a:xfrm>
            <a:off x="840553" y="3978391"/>
            <a:ext cx="91440" cy="91440"/>
          </a:xfrm>
          <a:prstGeom prst="ellipse">
            <a:avLst/>
          </a:prstGeom>
          <a:solidFill>
            <a:schemeClr val="accent6"/>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70" name="Oval 69"/>
          <p:cNvSpPr/>
          <p:nvPr/>
        </p:nvSpPr>
        <p:spPr bwMode="gray">
          <a:xfrm>
            <a:off x="2033038" y="3978391"/>
            <a:ext cx="91440" cy="91440"/>
          </a:xfrm>
          <a:prstGeom prst="ellipse">
            <a:avLst/>
          </a:prstGeom>
          <a:solidFill>
            <a:schemeClr val="accent6"/>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71" name="Text Placeholder 31"/>
          <p:cNvSpPr txBox="1">
            <a:spLocks/>
          </p:cNvSpPr>
          <p:nvPr/>
        </p:nvSpPr>
        <p:spPr bwMode="gray">
          <a:xfrm>
            <a:off x="1630838" y="4207273"/>
            <a:ext cx="921150" cy="123111"/>
          </a:xfrm>
          <a:prstGeom prst="rect">
            <a:avLst/>
          </a:prstGeom>
        </p:spPr>
        <p:txBody>
          <a:bodyPr wrap="square" lIns="0" tIns="0" rIns="0" bIns="0">
            <a:spAutoFit/>
          </a:bodyPr>
          <a:lstStyle>
            <a:lvl1pPr marL="1143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lgn="ctr">
              <a:buNone/>
            </a:pPr>
            <a:r>
              <a:rPr lang="en-US" sz="800" dirty="0"/>
              <a:t>F</a:t>
            </a:r>
            <a:r>
              <a:rPr lang="en-US" sz="800" dirty="0" smtClean="0"/>
              <a:t>or-profit sector</a:t>
            </a:r>
            <a:endParaRPr lang="en-US" sz="800" dirty="0"/>
          </a:p>
        </p:txBody>
      </p:sp>
      <p:sp>
        <p:nvSpPr>
          <p:cNvPr id="43" name="Text Placeholder 31"/>
          <p:cNvSpPr txBox="1">
            <a:spLocks/>
          </p:cNvSpPr>
          <p:nvPr/>
        </p:nvSpPr>
        <p:spPr bwMode="gray">
          <a:xfrm>
            <a:off x="502937" y="3456058"/>
            <a:ext cx="2974636" cy="138499"/>
          </a:xfrm>
          <a:prstGeom prst="rect">
            <a:avLst/>
          </a:prstGeom>
        </p:spPr>
        <p:txBody>
          <a:bodyPr wrap="square" lIns="0" tIns="0" rIns="0" bIns="0">
            <a:spAutoFit/>
          </a:bodyPr>
          <a:lstStyle>
            <a:lvl1pPr marL="1143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buNone/>
            </a:pPr>
            <a:r>
              <a:rPr lang="en-US" sz="900" i="1" dirty="0" smtClean="0"/>
              <a:t>Per-person spending on leadership </a:t>
            </a:r>
            <a:r>
              <a:rPr lang="en-US" sz="900" i="1" dirty="0"/>
              <a:t>d</a:t>
            </a:r>
            <a:r>
              <a:rPr lang="en-US" sz="900" i="1" dirty="0" smtClean="0"/>
              <a:t>evelopment</a:t>
            </a:r>
            <a:endParaRPr lang="en-US" sz="900" i="1" dirty="0"/>
          </a:p>
        </p:txBody>
      </p:sp>
      <p:sp>
        <p:nvSpPr>
          <p:cNvPr id="44" name="Text Placeholder 31"/>
          <p:cNvSpPr txBox="1">
            <a:spLocks/>
          </p:cNvSpPr>
          <p:nvPr/>
        </p:nvSpPr>
        <p:spPr bwMode="gray">
          <a:xfrm>
            <a:off x="3788807" y="3914886"/>
            <a:ext cx="2070627" cy="415498"/>
          </a:xfrm>
          <a:prstGeom prst="rect">
            <a:avLst/>
          </a:prstGeom>
        </p:spPr>
        <p:txBody>
          <a:bodyPr wrap="square" lIns="0" tIns="0" rIns="0" bIns="0">
            <a:spAutoFit/>
          </a:bodyPr>
          <a:lstStyle>
            <a:lvl1pPr marL="1143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buNone/>
            </a:pPr>
            <a:r>
              <a:rPr lang="en-US" sz="900" dirty="0" smtClean="0"/>
              <a:t>Of fundraising directors had no training before assuming their first management job</a:t>
            </a:r>
            <a:endParaRPr lang="en-US" sz="900" dirty="0"/>
          </a:p>
        </p:txBody>
      </p:sp>
      <p:sp>
        <p:nvSpPr>
          <p:cNvPr id="45" name="TextBox 44"/>
          <p:cNvSpPr txBox="1"/>
          <p:nvPr/>
        </p:nvSpPr>
        <p:spPr bwMode="gray">
          <a:xfrm>
            <a:off x="3788807" y="3515783"/>
            <a:ext cx="671252" cy="384721"/>
          </a:xfrm>
          <a:prstGeom prst="rect">
            <a:avLst/>
          </a:prstGeom>
          <a:noFill/>
        </p:spPr>
        <p:txBody>
          <a:bodyPr wrap="square" lIns="0" tIns="0" rIns="0" bIns="0" rtlCol="0">
            <a:spAutoFit/>
          </a:bodyPr>
          <a:lstStyle/>
          <a:p>
            <a:pPr algn="ctr"/>
            <a:r>
              <a:rPr lang="en-US" sz="2500" dirty="0" smtClean="0">
                <a:solidFill>
                  <a:schemeClr val="accent6"/>
                </a:solidFill>
                <a:latin typeface="+mj-lt"/>
              </a:rPr>
              <a:t>57%</a:t>
            </a:r>
          </a:p>
        </p:txBody>
      </p:sp>
      <p:sp>
        <p:nvSpPr>
          <p:cNvPr id="6" name="Rectangle 5"/>
          <p:cNvSpPr/>
          <p:nvPr/>
        </p:nvSpPr>
        <p:spPr>
          <a:xfrm>
            <a:off x="403379" y="1278660"/>
            <a:ext cx="2922075" cy="1683538"/>
          </a:xfrm>
          <a:prstGeom prst="rect">
            <a:avLst/>
          </a:prstGeom>
        </p:spPr>
        <p:txBody>
          <a:bodyPr wrap="square">
            <a:spAutoFit/>
          </a:bodyPr>
          <a:lstStyle/>
          <a:p>
            <a:pPr>
              <a:lnSpc>
                <a:spcPct val="110000"/>
              </a:lnSpc>
            </a:pPr>
            <a:r>
              <a:rPr lang="en-US" sz="1000" dirty="0" smtClean="0"/>
              <a:t>One </a:t>
            </a:r>
            <a:r>
              <a:rPr lang="en-US" sz="1000" dirty="0"/>
              <a:t>of the primary leadership challenges in advancement is that we often promote high-performing fundraisers into management positions, without providing them appropriate training and coaching to develop the essential management skills they often lack.”</a:t>
            </a:r>
            <a:endParaRPr lang="en-US" sz="1000" dirty="0" smtClean="0"/>
          </a:p>
          <a:p>
            <a:pPr algn="r">
              <a:lnSpc>
                <a:spcPct val="110000"/>
              </a:lnSpc>
            </a:pPr>
            <a:r>
              <a:rPr lang="en-US" sz="800" i="1" dirty="0" smtClean="0"/>
              <a:t>David Unruh</a:t>
            </a:r>
          </a:p>
          <a:p>
            <a:pPr algn="r">
              <a:lnSpc>
                <a:spcPct val="110000"/>
              </a:lnSpc>
            </a:pPr>
            <a:r>
              <a:rPr lang="en-US" sz="800" i="1" dirty="0" smtClean="0"/>
              <a:t>SVP for Institutional Advancement</a:t>
            </a:r>
          </a:p>
          <a:p>
            <a:pPr algn="r">
              <a:lnSpc>
                <a:spcPct val="110000"/>
              </a:lnSpc>
            </a:pPr>
            <a:r>
              <a:rPr lang="en-US" sz="800" i="1" dirty="0" smtClean="0"/>
              <a:t>Drexel University</a:t>
            </a:r>
          </a:p>
        </p:txBody>
      </p:sp>
      <p:sp>
        <p:nvSpPr>
          <p:cNvPr id="49" name="TextBox 48"/>
          <p:cNvSpPr txBox="1"/>
          <p:nvPr/>
        </p:nvSpPr>
        <p:spPr bwMode="gray">
          <a:xfrm>
            <a:off x="257175" y="981435"/>
            <a:ext cx="3266118" cy="161583"/>
          </a:xfrm>
          <a:prstGeom prst="rect">
            <a:avLst/>
          </a:prstGeom>
          <a:noFill/>
        </p:spPr>
        <p:txBody>
          <a:bodyPr wrap="square" lIns="0" tIns="0" rIns="0" bIns="0" rtlCol="0">
            <a:spAutoFit/>
          </a:bodyPr>
          <a:lstStyle/>
          <a:p>
            <a:pPr>
              <a:spcBef>
                <a:spcPts val="500"/>
              </a:spcBef>
            </a:pPr>
            <a:r>
              <a:rPr lang="en-US" sz="1050" b="1" dirty="0" smtClean="0"/>
              <a:t>The Fastest Runner Becomes the Coach</a:t>
            </a:r>
          </a:p>
        </p:txBody>
      </p:sp>
      <p:sp>
        <p:nvSpPr>
          <p:cNvPr id="50" name="Rectangle 49"/>
          <p:cNvSpPr/>
          <p:nvPr/>
        </p:nvSpPr>
        <p:spPr>
          <a:xfrm>
            <a:off x="3682664" y="1278660"/>
            <a:ext cx="2472217" cy="1649682"/>
          </a:xfrm>
          <a:prstGeom prst="rect">
            <a:avLst/>
          </a:prstGeom>
        </p:spPr>
        <p:txBody>
          <a:bodyPr wrap="square">
            <a:spAutoFit/>
          </a:bodyPr>
          <a:lstStyle/>
          <a:p>
            <a:pPr>
              <a:lnSpc>
                <a:spcPct val="110000"/>
              </a:lnSpc>
            </a:pPr>
            <a:r>
              <a:rPr lang="en-US" sz="1000" dirty="0"/>
              <a:t>We need to make sure our managers are not only competent fundraisers, but teachers at heart who </a:t>
            </a:r>
            <a:r>
              <a:rPr lang="en-US" sz="1000" dirty="0" smtClean="0"/>
              <a:t>engage </a:t>
            </a:r>
            <a:r>
              <a:rPr lang="en-US" sz="1000" dirty="0"/>
              <a:t>in </a:t>
            </a:r>
            <a:r>
              <a:rPr lang="en-US" sz="1000" dirty="0" smtClean="0"/>
              <a:t>holding effective conversations, sharing feedback, and  coaching their </a:t>
            </a:r>
            <a:r>
              <a:rPr lang="en-US" sz="1000" dirty="0"/>
              <a:t>direct reports</a:t>
            </a:r>
            <a:r>
              <a:rPr lang="en-US" sz="1000" dirty="0" smtClean="0"/>
              <a:t>.”</a:t>
            </a:r>
            <a:endParaRPr lang="en-US" sz="900" dirty="0" smtClean="0"/>
          </a:p>
          <a:p>
            <a:pPr algn="r">
              <a:lnSpc>
                <a:spcPct val="110000"/>
              </a:lnSpc>
            </a:pPr>
            <a:endParaRPr lang="en-US" sz="800" i="1" dirty="0" smtClean="0"/>
          </a:p>
          <a:p>
            <a:pPr algn="r">
              <a:lnSpc>
                <a:spcPct val="110000"/>
              </a:lnSpc>
            </a:pPr>
            <a:r>
              <a:rPr lang="en-US" sz="800" i="1" dirty="0" smtClean="0"/>
              <a:t>Missy Ryan</a:t>
            </a:r>
          </a:p>
          <a:p>
            <a:pPr algn="r">
              <a:lnSpc>
                <a:spcPct val="110000"/>
              </a:lnSpc>
            </a:pPr>
            <a:r>
              <a:rPr lang="en-US" sz="800" i="1" dirty="0" smtClean="0"/>
              <a:t>Senior Director of University Development  </a:t>
            </a:r>
          </a:p>
          <a:p>
            <a:pPr algn="r">
              <a:lnSpc>
                <a:spcPct val="110000"/>
              </a:lnSpc>
            </a:pPr>
            <a:r>
              <a:rPr lang="en-US" sz="800" i="1" dirty="0" smtClean="0"/>
              <a:t>Clemson University</a:t>
            </a:r>
          </a:p>
        </p:txBody>
      </p:sp>
      <p:sp>
        <p:nvSpPr>
          <p:cNvPr id="54" name="TextBox 53"/>
          <p:cNvSpPr txBox="1"/>
          <p:nvPr/>
        </p:nvSpPr>
        <p:spPr bwMode="gray">
          <a:xfrm>
            <a:off x="3541568" y="981434"/>
            <a:ext cx="2396163" cy="161584"/>
          </a:xfrm>
          <a:prstGeom prst="rect">
            <a:avLst/>
          </a:prstGeom>
          <a:noFill/>
        </p:spPr>
        <p:txBody>
          <a:bodyPr wrap="square" lIns="0" tIns="0" rIns="0" bIns="0" rtlCol="0">
            <a:spAutoFit/>
          </a:bodyPr>
          <a:lstStyle/>
          <a:p>
            <a:pPr>
              <a:spcBef>
                <a:spcPts val="500"/>
              </a:spcBef>
            </a:pPr>
            <a:r>
              <a:rPr lang="en-US" sz="1050" b="1" dirty="0" smtClean="0"/>
              <a:t>The Need for Strong Teachers</a:t>
            </a:r>
          </a:p>
        </p:txBody>
      </p:sp>
    </p:spTree>
    <p:extLst>
      <p:ext uri="{BB962C8B-B14F-4D97-AF65-F5344CB8AC3E}">
        <p14:creationId xmlns:p14="http://schemas.microsoft.com/office/powerpoint/2010/main" val="1796480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2</a:t>
            </a:r>
            <a:endParaRPr lang="en-US" dirty="0"/>
          </a:p>
        </p:txBody>
      </p:sp>
      <p:sp>
        <p:nvSpPr>
          <p:cNvPr id="3" name="Text Placeholder 2"/>
          <p:cNvSpPr>
            <a:spLocks noGrp="1"/>
          </p:cNvSpPr>
          <p:nvPr>
            <p:ph type="body" sz="quarter" idx="11"/>
          </p:nvPr>
        </p:nvSpPr>
        <p:spPr>
          <a:xfrm>
            <a:off x="465362" y="1918118"/>
            <a:ext cx="4967697" cy="820738"/>
          </a:xfrm>
        </p:spPr>
        <p:txBody>
          <a:bodyPr/>
          <a:lstStyle/>
          <a:p>
            <a:r>
              <a:rPr lang="en-US" dirty="0" smtClean="0"/>
              <a:t>Strengthening </a:t>
            </a:r>
          </a:p>
          <a:p>
            <a:r>
              <a:rPr lang="en-US" dirty="0" smtClean="0"/>
              <a:t>Communication</a:t>
            </a:r>
            <a:endParaRPr lang="en-US" dirty="0"/>
          </a:p>
        </p:txBody>
      </p:sp>
      <p:sp>
        <p:nvSpPr>
          <p:cNvPr id="4" name="Text Placeholder 3"/>
          <p:cNvSpPr>
            <a:spLocks noGrp="1"/>
          </p:cNvSpPr>
          <p:nvPr>
            <p:ph type="body" sz="quarter" idx="14"/>
          </p:nvPr>
        </p:nvSpPr>
        <p:spPr>
          <a:xfrm>
            <a:off x="4825429" y="3494257"/>
            <a:ext cx="609660" cy="203275"/>
          </a:xfrm>
        </p:spPr>
        <p:txBody>
          <a:bodyPr/>
          <a:lstStyle/>
          <a:p>
            <a:r>
              <a:rPr lang="en-US" dirty="0" smtClean="0"/>
              <a:t>Section</a:t>
            </a:r>
            <a:endParaRPr lang="en-US" dirty="0"/>
          </a:p>
        </p:txBody>
      </p:sp>
      <p:sp>
        <p:nvSpPr>
          <p:cNvPr id="5" name="Text Placeholder 4"/>
          <p:cNvSpPr>
            <a:spLocks noGrp="1"/>
          </p:cNvSpPr>
          <p:nvPr>
            <p:ph type="body" sz="quarter" idx="18"/>
          </p:nvPr>
        </p:nvSpPr>
        <p:spPr/>
        <p:txBody>
          <a:bodyPr/>
          <a:lstStyle/>
          <a:p>
            <a:endParaRPr lang="en-US"/>
          </a:p>
        </p:txBody>
      </p:sp>
    </p:spTree>
    <p:extLst>
      <p:ext uri="{BB962C8B-B14F-4D97-AF65-F5344CB8AC3E}">
        <p14:creationId xmlns:p14="http://schemas.microsoft.com/office/powerpoint/2010/main" val="3007843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r>
              <a:rPr lang="en-US" dirty="0" smtClean="0"/>
              <a:t>It’s Not Only About What You Say</a:t>
            </a:r>
            <a:endParaRPr lang="en-US" dirty="0"/>
          </a:p>
        </p:txBody>
      </p:sp>
      <p:sp>
        <p:nvSpPr>
          <p:cNvPr id="4" name="Text Placeholder 3"/>
          <p:cNvSpPr>
            <a:spLocks noGrp="1"/>
          </p:cNvSpPr>
          <p:nvPr>
            <p:ph type="body" sz="quarter" idx="12"/>
          </p:nvPr>
        </p:nvSpPr>
        <p:spPr>
          <a:xfrm>
            <a:off x="266700" y="309824"/>
            <a:ext cx="5472363" cy="256480"/>
          </a:xfrm>
        </p:spPr>
        <p:txBody>
          <a:bodyPr/>
          <a:lstStyle/>
          <a:p>
            <a:r>
              <a:rPr lang="en-US" dirty="0" smtClean="0"/>
              <a:t>Effective Communication a Pillar of Management</a:t>
            </a:r>
            <a:endParaRPr lang="en-US" dirty="0"/>
          </a:p>
        </p:txBody>
      </p:sp>
      <p:sp>
        <p:nvSpPr>
          <p:cNvPr id="5" name="Text Placeholder 4"/>
          <p:cNvSpPr>
            <a:spLocks noGrp="1"/>
          </p:cNvSpPr>
          <p:nvPr>
            <p:ph type="body" sz="quarter" idx="13"/>
          </p:nvPr>
        </p:nvSpPr>
        <p:spPr>
          <a:xfrm>
            <a:off x="3574474" y="4523601"/>
            <a:ext cx="2559628" cy="276999"/>
          </a:xfrm>
        </p:spPr>
        <p:txBody>
          <a:bodyPr/>
          <a:lstStyle/>
          <a:p>
            <a:r>
              <a:rPr lang="en-US" dirty="0" smtClean="0"/>
              <a:t>Source: </a:t>
            </a:r>
            <a:r>
              <a:rPr lang="en-US" dirty="0" err="1" smtClean="0"/>
              <a:t>Pearse</a:t>
            </a:r>
            <a:r>
              <a:rPr lang="en-US" dirty="0" smtClean="0"/>
              <a:t> </a:t>
            </a:r>
            <a:r>
              <a:rPr lang="en-US" dirty="0"/>
              <a:t>B, </a:t>
            </a:r>
            <a:r>
              <a:rPr lang="en-US" dirty="0" err="1"/>
              <a:t>Pearse</a:t>
            </a:r>
            <a:r>
              <a:rPr lang="en-US" dirty="0"/>
              <a:t> A, The Definitive Book of Body Language, New York: NY, Bantam Dell, </a:t>
            </a:r>
            <a:r>
              <a:rPr lang="en-US" dirty="0" smtClean="0"/>
              <a:t>2004; Advisory Board Company Talent Development.</a:t>
            </a:r>
            <a:endParaRPr lang="en-US" dirty="0"/>
          </a:p>
        </p:txBody>
      </p:sp>
      <p:sp>
        <p:nvSpPr>
          <p:cNvPr id="6" name="Text Placeholder 5"/>
          <p:cNvSpPr>
            <a:spLocks noGrp="1"/>
          </p:cNvSpPr>
          <p:nvPr>
            <p:ph type="body" sz="quarter" idx="14"/>
          </p:nvPr>
        </p:nvSpPr>
        <p:spPr/>
        <p:txBody>
          <a:bodyPr/>
          <a:lstStyle/>
          <a:p>
            <a:endParaRPr lang="en-US"/>
          </a:p>
        </p:txBody>
      </p:sp>
      <p:graphicFrame>
        <p:nvGraphicFramePr>
          <p:cNvPr id="7" name="Chart 6"/>
          <p:cNvGraphicFramePr/>
          <p:nvPr>
            <p:extLst>
              <p:ext uri="{D42A27DB-BD31-4B8C-83A1-F6EECF244321}">
                <p14:modId xmlns:p14="http://schemas.microsoft.com/office/powerpoint/2010/main" val="1681473616"/>
              </p:ext>
            </p:extLst>
          </p:nvPr>
        </p:nvGraphicFramePr>
        <p:xfrm>
          <a:off x="2123820" y="1800796"/>
          <a:ext cx="2227653" cy="1903773"/>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bwMode="gray">
          <a:xfrm>
            <a:off x="1198639" y="1059901"/>
            <a:ext cx="4209159" cy="153888"/>
          </a:xfrm>
          <a:prstGeom prst="rect">
            <a:avLst/>
          </a:prstGeom>
          <a:noFill/>
        </p:spPr>
        <p:txBody>
          <a:bodyPr wrap="square" lIns="0" tIns="0" rIns="0" bIns="0" rtlCol="0">
            <a:spAutoFit/>
          </a:bodyPr>
          <a:lstStyle/>
          <a:p>
            <a:pPr algn="ctr"/>
            <a:r>
              <a:rPr lang="en-US" sz="1000" b="1" dirty="0" smtClean="0"/>
              <a:t>Meaning Conveyed by Communication Type</a:t>
            </a:r>
          </a:p>
        </p:txBody>
      </p:sp>
      <p:sp>
        <p:nvSpPr>
          <p:cNvPr id="9" name="TextBox 8"/>
          <p:cNvSpPr txBox="1"/>
          <p:nvPr/>
        </p:nvSpPr>
        <p:spPr bwMode="gray">
          <a:xfrm>
            <a:off x="2050506" y="1237275"/>
            <a:ext cx="2505425" cy="138499"/>
          </a:xfrm>
          <a:prstGeom prst="rect">
            <a:avLst/>
          </a:prstGeom>
          <a:noFill/>
        </p:spPr>
        <p:txBody>
          <a:bodyPr wrap="square" lIns="0" tIns="0" rIns="0" bIns="0" rtlCol="0">
            <a:spAutoFit/>
          </a:bodyPr>
          <a:lstStyle/>
          <a:p>
            <a:pPr algn="ctr"/>
            <a:r>
              <a:rPr lang="en-US" sz="900" i="1" dirty="0" smtClean="0">
                <a:solidFill>
                  <a:schemeClr val="accent3"/>
                </a:solidFill>
              </a:rPr>
              <a:t>Verbal vs. Non-Verbal</a:t>
            </a:r>
            <a:endParaRPr lang="en-US" sz="900" i="1" dirty="0">
              <a:solidFill>
                <a:schemeClr val="accent3"/>
              </a:solidFill>
            </a:endParaRPr>
          </a:p>
        </p:txBody>
      </p:sp>
      <p:sp>
        <p:nvSpPr>
          <p:cNvPr id="16" name="Oval 15"/>
          <p:cNvSpPr/>
          <p:nvPr/>
        </p:nvSpPr>
        <p:spPr bwMode="gray">
          <a:xfrm>
            <a:off x="606251" y="2247227"/>
            <a:ext cx="289471" cy="289471"/>
          </a:xfrm>
          <a:prstGeom prst="ellipse">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grpSp>
        <p:nvGrpSpPr>
          <p:cNvPr id="41" name="Group 40"/>
          <p:cNvGrpSpPr/>
          <p:nvPr/>
        </p:nvGrpSpPr>
        <p:grpSpPr>
          <a:xfrm>
            <a:off x="470712" y="2215981"/>
            <a:ext cx="1489300" cy="228850"/>
            <a:chOff x="496546" y="2215981"/>
            <a:chExt cx="1489300" cy="228850"/>
          </a:xfrm>
        </p:grpSpPr>
        <p:sp>
          <p:nvSpPr>
            <p:cNvPr id="17" name="TextBox 16"/>
            <p:cNvSpPr txBox="1"/>
            <p:nvPr/>
          </p:nvSpPr>
          <p:spPr bwMode="gray">
            <a:xfrm>
              <a:off x="785629" y="2268851"/>
              <a:ext cx="1200217" cy="123111"/>
            </a:xfrm>
            <a:prstGeom prst="rect">
              <a:avLst/>
            </a:prstGeom>
            <a:noFill/>
          </p:spPr>
          <p:txBody>
            <a:bodyPr wrap="square" lIns="0" tIns="0" rIns="0" bIns="0" rtlCol="0">
              <a:spAutoFit/>
            </a:bodyPr>
            <a:lstStyle/>
            <a:p>
              <a:pPr>
                <a:spcBef>
                  <a:spcPts val="500"/>
                </a:spcBef>
              </a:pPr>
              <a:r>
                <a:rPr lang="en-US" sz="800" i="1" dirty="0" smtClean="0"/>
                <a:t>Specifying details</a:t>
              </a:r>
            </a:p>
          </p:txBody>
        </p:sp>
        <p:pic>
          <p:nvPicPr>
            <p:cNvPr id="29" name="Picture 2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546" y="2215981"/>
              <a:ext cx="161720" cy="228850"/>
            </a:xfrm>
            <a:prstGeom prst="rect">
              <a:avLst/>
            </a:prstGeom>
          </p:spPr>
        </p:pic>
      </p:grpSp>
      <p:grpSp>
        <p:nvGrpSpPr>
          <p:cNvPr id="40" name="Group 39"/>
          <p:cNvGrpSpPr/>
          <p:nvPr/>
        </p:nvGrpSpPr>
        <p:grpSpPr>
          <a:xfrm>
            <a:off x="4423967" y="3584956"/>
            <a:ext cx="1539629" cy="139446"/>
            <a:chOff x="4477307" y="3584956"/>
            <a:chExt cx="1539629" cy="139446"/>
          </a:xfrm>
        </p:grpSpPr>
        <p:sp>
          <p:nvSpPr>
            <p:cNvPr id="27" name="TextBox 26"/>
            <p:cNvSpPr txBox="1"/>
            <p:nvPr/>
          </p:nvSpPr>
          <p:spPr bwMode="gray">
            <a:xfrm>
              <a:off x="4777740" y="3593124"/>
              <a:ext cx="1239196" cy="123111"/>
            </a:xfrm>
            <a:prstGeom prst="rect">
              <a:avLst/>
            </a:prstGeom>
            <a:noFill/>
          </p:spPr>
          <p:txBody>
            <a:bodyPr wrap="square" lIns="0" tIns="0" rIns="0" bIns="0" rtlCol="0">
              <a:spAutoFit/>
            </a:bodyPr>
            <a:lstStyle/>
            <a:p>
              <a:pPr>
                <a:spcBef>
                  <a:spcPts val="500"/>
                </a:spcBef>
              </a:pPr>
              <a:r>
                <a:rPr lang="en-US" sz="800" i="1" dirty="0" smtClean="0"/>
                <a:t>Gauging reactions</a:t>
              </a:r>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77307" y="3584956"/>
              <a:ext cx="228600" cy="139446"/>
            </a:xfrm>
            <a:prstGeom prst="rect">
              <a:avLst/>
            </a:prstGeom>
          </p:spPr>
        </p:pic>
      </p:grpSp>
      <p:grpSp>
        <p:nvGrpSpPr>
          <p:cNvPr id="36" name="Group 35"/>
          <p:cNvGrpSpPr/>
          <p:nvPr/>
        </p:nvGrpSpPr>
        <p:grpSpPr>
          <a:xfrm>
            <a:off x="4407320" y="2268851"/>
            <a:ext cx="1556276" cy="159810"/>
            <a:chOff x="4460660" y="2268851"/>
            <a:chExt cx="1556276" cy="159810"/>
          </a:xfrm>
        </p:grpSpPr>
        <p:sp>
          <p:nvSpPr>
            <p:cNvPr id="19" name="TextBox 18"/>
            <p:cNvSpPr txBox="1"/>
            <p:nvPr/>
          </p:nvSpPr>
          <p:spPr bwMode="gray">
            <a:xfrm>
              <a:off x="4777740" y="2268851"/>
              <a:ext cx="1239196" cy="123111"/>
            </a:xfrm>
            <a:prstGeom prst="rect">
              <a:avLst/>
            </a:prstGeom>
            <a:noFill/>
          </p:spPr>
          <p:txBody>
            <a:bodyPr wrap="square" lIns="0" tIns="0" rIns="0" bIns="0" rtlCol="0">
              <a:spAutoFit/>
            </a:bodyPr>
            <a:lstStyle/>
            <a:p>
              <a:pPr>
                <a:spcBef>
                  <a:spcPts val="500"/>
                </a:spcBef>
              </a:pPr>
              <a:r>
                <a:rPr lang="en-US" sz="800" i="1" dirty="0" smtClean="0"/>
                <a:t>Building rapport</a:t>
              </a:r>
            </a:p>
          </p:txBody>
        </p:sp>
        <p:pic>
          <p:nvPicPr>
            <p:cNvPr id="31" name="Picture 3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60660" y="2273627"/>
              <a:ext cx="261894" cy="155034"/>
            </a:xfrm>
            <a:prstGeom prst="rect">
              <a:avLst/>
            </a:prstGeom>
          </p:spPr>
        </p:pic>
      </p:grpSp>
      <p:grpSp>
        <p:nvGrpSpPr>
          <p:cNvPr id="38" name="Group 37"/>
          <p:cNvGrpSpPr/>
          <p:nvPr/>
        </p:nvGrpSpPr>
        <p:grpSpPr>
          <a:xfrm>
            <a:off x="4417464" y="2923401"/>
            <a:ext cx="1546132" cy="171540"/>
            <a:chOff x="4470804" y="2908127"/>
            <a:chExt cx="1546132" cy="171540"/>
          </a:xfrm>
        </p:grpSpPr>
        <p:sp>
          <p:nvSpPr>
            <p:cNvPr id="23" name="TextBox 22"/>
            <p:cNvSpPr txBox="1"/>
            <p:nvPr/>
          </p:nvSpPr>
          <p:spPr bwMode="gray">
            <a:xfrm>
              <a:off x="4777740" y="2932342"/>
              <a:ext cx="1239196" cy="123111"/>
            </a:xfrm>
            <a:prstGeom prst="rect">
              <a:avLst/>
            </a:prstGeom>
            <a:noFill/>
          </p:spPr>
          <p:txBody>
            <a:bodyPr wrap="square" lIns="0" tIns="0" rIns="0" bIns="0" rtlCol="0">
              <a:spAutoFit/>
            </a:bodyPr>
            <a:lstStyle/>
            <a:p>
              <a:pPr>
                <a:spcBef>
                  <a:spcPts val="500"/>
                </a:spcBef>
              </a:pPr>
              <a:r>
                <a:rPr lang="en-US" sz="800" i="1" dirty="0" smtClean="0"/>
                <a:t>Ensuring understanding</a:t>
              </a:r>
            </a:p>
          </p:txBody>
        </p:sp>
        <p:pic>
          <p:nvPicPr>
            <p:cNvPr id="33" name="Picture 3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70804" y="2908127"/>
              <a:ext cx="241606" cy="171540"/>
            </a:xfrm>
            <a:prstGeom prst="rect">
              <a:avLst/>
            </a:prstGeom>
          </p:spPr>
        </p:pic>
      </p:grpSp>
      <p:grpSp>
        <p:nvGrpSpPr>
          <p:cNvPr id="39" name="Group 38"/>
          <p:cNvGrpSpPr/>
          <p:nvPr/>
        </p:nvGrpSpPr>
        <p:grpSpPr>
          <a:xfrm>
            <a:off x="4515408" y="3234443"/>
            <a:ext cx="1448188" cy="211011"/>
            <a:chOff x="4568748" y="3218104"/>
            <a:chExt cx="1448188" cy="211011"/>
          </a:xfrm>
        </p:grpSpPr>
        <p:sp>
          <p:nvSpPr>
            <p:cNvPr id="25" name="TextBox 24"/>
            <p:cNvSpPr txBox="1"/>
            <p:nvPr/>
          </p:nvSpPr>
          <p:spPr bwMode="gray">
            <a:xfrm>
              <a:off x="4777740" y="3262054"/>
              <a:ext cx="1239196" cy="123111"/>
            </a:xfrm>
            <a:prstGeom prst="rect">
              <a:avLst/>
            </a:prstGeom>
            <a:noFill/>
          </p:spPr>
          <p:txBody>
            <a:bodyPr wrap="square" lIns="0" tIns="0" rIns="0" bIns="0" rtlCol="0">
              <a:spAutoFit/>
            </a:bodyPr>
            <a:lstStyle/>
            <a:p>
              <a:pPr>
                <a:spcBef>
                  <a:spcPts val="500"/>
                </a:spcBef>
              </a:pPr>
              <a:r>
                <a:rPr lang="en-US" sz="800" i="1" dirty="0" smtClean="0"/>
                <a:t>Showing emphasis</a:t>
              </a:r>
            </a:p>
          </p:txBody>
        </p:sp>
        <p:pic>
          <p:nvPicPr>
            <p:cNvPr id="34" name="Picture 3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568748" y="3218104"/>
              <a:ext cx="45719" cy="211011"/>
            </a:xfrm>
            <a:prstGeom prst="rect">
              <a:avLst/>
            </a:prstGeom>
          </p:spPr>
        </p:pic>
      </p:grpSp>
      <p:grpSp>
        <p:nvGrpSpPr>
          <p:cNvPr id="37" name="Group 36"/>
          <p:cNvGrpSpPr/>
          <p:nvPr/>
        </p:nvGrpSpPr>
        <p:grpSpPr>
          <a:xfrm>
            <a:off x="4404547" y="2568163"/>
            <a:ext cx="1559049" cy="215736"/>
            <a:chOff x="4457887" y="2575198"/>
            <a:chExt cx="1559049" cy="215736"/>
          </a:xfrm>
        </p:grpSpPr>
        <p:sp>
          <p:nvSpPr>
            <p:cNvPr id="21" name="TextBox 20"/>
            <p:cNvSpPr txBox="1"/>
            <p:nvPr/>
          </p:nvSpPr>
          <p:spPr bwMode="gray">
            <a:xfrm>
              <a:off x="4777740" y="2621511"/>
              <a:ext cx="1239196" cy="123111"/>
            </a:xfrm>
            <a:prstGeom prst="rect">
              <a:avLst/>
            </a:prstGeom>
            <a:noFill/>
          </p:spPr>
          <p:txBody>
            <a:bodyPr wrap="square" lIns="0" tIns="0" rIns="0" bIns="0" rtlCol="0">
              <a:spAutoFit/>
            </a:bodyPr>
            <a:lstStyle/>
            <a:p>
              <a:pPr>
                <a:spcBef>
                  <a:spcPts val="500"/>
                </a:spcBef>
              </a:pPr>
              <a:r>
                <a:rPr lang="en-US" sz="800" i="1" dirty="0" smtClean="0"/>
                <a:t>Capturing attention</a:t>
              </a:r>
            </a:p>
          </p:txBody>
        </p:sp>
        <p:pic>
          <p:nvPicPr>
            <p:cNvPr id="35" name="Picture 3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457887" y="2575198"/>
              <a:ext cx="267441" cy="215736"/>
            </a:xfrm>
            <a:prstGeom prst="rect">
              <a:avLst/>
            </a:prstGeom>
          </p:spPr>
        </p:pic>
      </p:grpSp>
      <p:sp>
        <p:nvSpPr>
          <p:cNvPr id="42" name="Line Callout 1 41"/>
          <p:cNvSpPr/>
          <p:nvPr/>
        </p:nvSpPr>
        <p:spPr bwMode="gray">
          <a:xfrm>
            <a:off x="470712" y="1816798"/>
            <a:ext cx="1775959" cy="215444"/>
          </a:xfrm>
          <a:prstGeom prst="borderCallout1">
            <a:avLst>
              <a:gd name="adj1" fmla="val 85277"/>
              <a:gd name="adj2" fmla="val 90423"/>
              <a:gd name="adj3" fmla="val 272626"/>
              <a:gd name="adj4" fmla="val 110876"/>
            </a:avLst>
          </a:prstGeom>
          <a:solidFill>
            <a:schemeClr val="accent5"/>
          </a:solidFill>
          <a:ln w="12700" cap="flat" cmpd="sng" algn="ctr">
            <a:solidFill>
              <a:schemeClr val="accent5"/>
            </a:solidFill>
            <a:prstDash val="solid"/>
            <a:miter lim="800000"/>
            <a:headEnd type="none" w="med" len="med"/>
            <a:tailEnd type="oval" w="sm" len="sm"/>
          </a:ln>
          <a:effectLst/>
        </p:spPr>
        <p:txBody>
          <a:bodyPr vert="horz" wrap="square" lIns="91440" tIns="45720" rIns="91440" bIns="45720" numCol="1" rtlCol="0" anchor="t" anchorCtr="0" compatLnSpc="1">
            <a:prstTxWarp prst="textNoShape">
              <a:avLst/>
            </a:prstTxWarp>
            <a:spAutoFit/>
          </a:bodyPr>
          <a:lstStyle/>
          <a:p>
            <a:pPr algn="ctr">
              <a:spcBef>
                <a:spcPts val="300"/>
              </a:spcBef>
            </a:pPr>
            <a:r>
              <a:rPr lang="en-US" sz="800" b="1" dirty="0" smtClean="0">
                <a:solidFill>
                  <a:schemeClr val="bg1"/>
                </a:solidFill>
                <a:cs typeface="Arial" panose="020B0604020202020204" pitchFamily="34" charset="0"/>
              </a:rPr>
              <a:t>Verbal Baseline Function</a:t>
            </a:r>
            <a:endParaRPr lang="en-US" sz="800" b="1" dirty="0">
              <a:solidFill>
                <a:schemeClr val="bg1"/>
              </a:solidFill>
              <a:cs typeface="Arial" panose="020B0604020202020204" pitchFamily="34" charset="0"/>
            </a:endParaRPr>
          </a:p>
        </p:txBody>
      </p:sp>
      <p:sp>
        <p:nvSpPr>
          <p:cNvPr id="43" name="Line Callout 1 42"/>
          <p:cNvSpPr/>
          <p:nvPr/>
        </p:nvSpPr>
        <p:spPr bwMode="gray">
          <a:xfrm>
            <a:off x="4240977" y="1816798"/>
            <a:ext cx="1775959" cy="215444"/>
          </a:xfrm>
          <a:prstGeom prst="borderCallout1">
            <a:avLst>
              <a:gd name="adj1" fmla="val 92351"/>
              <a:gd name="adj2" fmla="val 10188"/>
              <a:gd name="adj3" fmla="val 300920"/>
              <a:gd name="adj4" fmla="val -10549"/>
            </a:avLst>
          </a:prstGeom>
          <a:solidFill>
            <a:schemeClr val="accent5"/>
          </a:solidFill>
          <a:ln w="12700" cap="flat" cmpd="sng" algn="ctr">
            <a:solidFill>
              <a:schemeClr val="accent5"/>
            </a:solidFill>
            <a:prstDash val="solid"/>
            <a:miter lim="800000"/>
            <a:headEnd type="none" w="med" len="med"/>
            <a:tailEnd type="oval" w="sm" len="sm"/>
          </a:ln>
          <a:effectLst/>
        </p:spPr>
        <p:txBody>
          <a:bodyPr vert="horz" wrap="square" lIns="91440" tIns="45720" rIns="91440" bIns="45720" numCol="1" rtlCol="0" anchor="t" anchorCtr="0" compatLnSpc="1">
            <a:prstTxWarp prst="textNoShape">
              <a:avLst/>
            </a:prstTxWarp>
            <a:spAutoFit/>
          </a:bodyPr>
          <a:lstStyle/>
          <a:p>
            <a:pPr algn="ctr">
              <a:spcBef>
                <a:spcPts val="300"/>
              </a:spcBef>
            </a:pPr>
            <a:r>
              <a:rPr lang="en-US" sz="800" b="1" dirty="0" smtClean="0">
                <a:solidFill>
                  <a:schemeClr val="bg1"/>
                </a:solidFill>
                <a:cs typeface="Arial" panose="020B0604020202020204" pitchFamily="34" charset="0"/>
              </a:rPr>
              <a:t>Non-Verbal Critical Benefit</a:t>
            </a:r>
            <a:endParaRPr lang="en-US" sz="800" b="1" dirty="0">
              <a:solidFill>
                <a:schemeClr val="bg1"/>
              </a:solidFill>
              <a:cs typeface="Arial" panose="020B0604020202020204" pitchFamily="34" charset="0"/>
            </a:endParaRPr>
          </a:p>
        </p:txBody>
      </p:sp>
    </p:spTree>
    <p:extLst>
      <p:ext uri="{BB962C8B-B14F-4D97-AF65-F5344CB8AC3E}">
        <p14:creationId xmlns:p14="http://schemas.microsoft.com/office/powerpoint/2010/main" val="4053014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EAB1_On-screen_021815">
  <a:themeElements>
    <a:clrScheme name="2015 EAB Color Palette">
      <a:dk1>
        <a:srgbClr val="4F5861"/>
      </a:dk1>
      <a:lt1>
        <a:srgbClr val="FFFFFF"/>
      </a:lt1>
      <a:dk2>
        <a:srgbClr val="F28B00"/>
      </a:dk2>
      <a:lt2>
        <a:srgbClr val="DEE0E0"/>
      </a:lt2>
      <a:accent1>
        <a:srgbClr val="C8CACC"/>
      </a:accent1>
      <a:accent2>
        <a:srgbClr val="A0A4A9"/>
      </a:accent2>
      <a:accent3>
        <a:srgbClr val="797F86"/>
      </a:accent3>
      <a:accent4>
        <a:srgbClr val="4F5861"/>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tx2"/>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theme>
</file>

<file path=ppt/theme/theme2.xml><?xml version="1.0" encoding="utf-8"?>
<a:theme xmlns:a="http://schemas.openxmlformats.org/drawingml/2006/main" name="Office Theme">
  <a:themeElements>
    <a:clrScheme name="ABC Colors 2011">
      <a:dk1>
        <a:sysClr val="windowText" lastClr="000000"/>
      </a:dk1>
      <a:lt1>
        <a:srgbClr val="FFFFFF"/>
      </a:lt1>
      <a:dk2>
        <a:srgbClr val="CE1126"/>
      </a:dk2>
      <a:lt2>
        <a:srgbClr val="DBE1E5"/>
      </a:lt2>
      <a:accent1>
        <a:srgbClr val="BEC9D0"/>
      </a:accent1>
      <a:accent2>
        <a:srgbClr val="899BA9"/>
      </a:accent2>
      <a:accent3>
        <a:srgbClr val="617685"/>
      </a:accent3>
      <a:accent4>
        <a:srgbClr val="455560"/>
      </a:accent4>
      <a:accent5>
        <a:srgbClr val="000000"/>
      </a:accent5>
      <a:accent6>
        <a:srgbClr val="CE1126"/>
      </a:accent6>
      <a:hlink>
        <a:srgbClr val="548DD4"/>
      </a:hlink>
      <a:folHlink>
        <a:srgbClr val="4F61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2015 EAB Color Palette">
    <a:dk1>
      <a:srgbClr val="4F5861"/>
    </a:dk1>
    <a:lt1>
      <a:srgbClr val="FFFFFF"/>
    </a:lt1>
    <a:dk2>
      <a:srgbClr val="F28B00"/>
    </a:dk2>
    <a:lt2>
      <a:srgbClr val="DEE0E0"/>
    </a:lt2>
    <a:accent1>
      <a:srgbClr val="C8CACC"/>
    </a:accent1>
    <a:accent2>
      <a:srgbClr val="A0A4A9"/>
    </a:accent2>
    <a:accent3>
      <a:srgbClr val="797F86"/>
    </a:accent3>
    <a:accent4>
      <a:srgbClr val="4F5861"/>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2015 EAB Color Palette">
    <a:dk1>
      <a:srgbClr val="4F5861"/>
    </a:dk1>
    <a:lt1>
      <a:srgbClr val="FFFFFF"/>
    </a:lt1>
    <a:dk2>
      <a:srgbClr val="F28B00"/>
    </a:dk2>
    <a:lt2>
      <a:srgbClr val="DEE0E0"/>
    </a:lt2>
    <a:accent1>
      <a:srgbClr val="C8CACC"/>
    </a:accent1>
    <a:accent2>
      <a:srgbClr val="A0A4A9"/>
    </a:accent2>
    <a:accent3>
      <a:srgbClr val="797F86"/>
    </a:accent3>
    <a:accent4>
      <a:srgbClr val="4F5861"/>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2015 EAB Color Palette">
    <a:dk1>
      <a:srgbClr val="4F5861"/>
    </a:dk1>
    <a:lt1>
      <a:srgbClr val="FFFFFF"/>
    </a:lt1>
    <a:dk2>
      <a:srgbClr val="F28B00"/>
    </a:dk2>
    <a:lt2>
      <a:srgbClr val="DEE0E0"/>
    </a:lt2>
    <a:accent1>
      <a:srgbClr val="C8CACC"/>
    </a:accent1>
    <a:accent2>
      <a:srgbClr val="A0A4A9"/>
    </a:accent2>
    <a:accent3>
      <a:srgbClr val="797F86"/>
    </a:accent3>
    <a:accent4>
      <a:srgbClr val="4F5861"/>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EAB1_On-screen_021815</Template>
  <TotalTime>0</TotalTime>
  <Words>7151</Words>
  <Application>Microsoft Office PowerPoint</Application>
  <PresentationFormat>Custom</PresentationFormat>
  <Paragraphs>684</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EAB1_On-screen_021815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2015-06-01T13:39:17Z</dcterms:created>
  <dcterms:modified xsi:type="dcterms:W3CDTF">2016-10-26T14:10:40Z</dcterms:modified>
</cp:coreProperties>
</file>