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20"/>
  </p:notesMasterIdLst>
  <p:handoutMasterIdLst>
    <p:handoutMasterId r:id="rId21"/>
  </p:handoutMasterIdLst>
  <p:sldIdLst>
    <p:sldId id="1439" r:id="rId2"/>
    <p:sldId id="1440" r:id="rId3"/>
    <p:sldId id="1438" r:id="rId4"/>
    <p:sldId id="1459" r:id="rId5"/>
    <p:sldId id="1464" r:id="rId6"/>
    <p:sldId id="1461" r:id="rId7"/>
    <p:sldId id="1462" r:id="rId8"/>
    <p:sldId id="1444" r:id="rId9"/>
    <p:sldId id="1445" r:id="rId10"/>
    <p:sldId id="1450" r:id="rId11"/>
    <p:sldId id="1451" r:id="rId12"/>
    <p:sldId id="1437" r:id="rId13"/>
    <p:sldId id="1448" r:id="rId14"/>
    <p:sldId id="1455" r:id="rId15"/>
    <p:sldId id="1457" r:id="rId16"/>
    <p:sldId id="1449" r:id="rId17"/>
    <p:sldId id="1458" r:id="rId18"/>
    <p:sldId id="1465" r:id="rId19"/>
  </p:sldIdLst>
  <p:sldSz cx="6400800" cy="4800600"/>
  <p:notesSz cx="6950075" cy="9236075"/>
  <p:custDataLst>
    <p:tags r:id="rId22"/>
  </p:custDataLst>
  <p:defaultTex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F1F1"/>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2933" autoAdjust="0"/>
  </p:normalViewPr>
  <p:slideViewPr>
    <p:cSldViewPr snapToGrid="0" showGuides="1">
      <p:cViewPr varScale="1">
        <p:scale>
          <a:sx n="123" d="100"/>
          <a:sy n="123" d="100"/>
        </p:scale>
        <p:origin x="96" y="14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0" d="100"/>
          <a:sy n="50" d="100"/>
        </p:scale>
        <p:origin x="1572"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2005-2006</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All Schools</c:v>
                </c:pt>
                <c:pt idx="1">
                  <c:v>Boarding</c:v>
                </c:pt>
                <c:pt idx="2">
                  <c:v>Boarding/Day</c:v>
                </c:pt>
                <c:pt idx="3">
                  <c:v>Day</c:v>
                </c:pt>
                <c:pt idx="4">
                  <c:v>Day/Boarding</c:v>
                </c:pt>
              </c:strCache>
            </c:strRef>
          </c:cat>
          <c:val>
            <c:numRef>
              <c:f>Sheet1!$B$2:$B$6</c:f>
              <c:numCache>
                <c:formatCode>0.0%</c:formatCode>
                <c:ptCount val="5"/>
                <c:pt idx="0">
                  <c:v>0.11799999999999999</c:v>
                </c:pt>
                <c:pt idx="1">
                  <c:v>0.20499999999999999</c:v>
                </c:pt>
                <c:pt idx="2">
                  <c:v>0.19400000000000001</c:v>
                </c:pt>
                <c:pt idx="3">
                  <c:v>0.107</c:v>
                </c:pt>
                <c:pt idx="4">
                  <c:v>0.159</c:v>
                </c:pt>
              </c:numCache>
            </c:numRef>
          </c:val>
          <c:extLst>
            <c:ext xmlns:c16="http://schemas.microsoft.com/office/drawing/2014/chart" uri="{C3380CC4-5D6E-409C-BE32-E72D297353CC}">
              <c16:uniqueId val="{00000000-4FA2-449E-A450-0F983EE00881}"/>
            </c:ext>
          </c:extLst>
        </c:ser>
        <c:ser>
          <c:idx val="1"/>
          <c:order val="1"/>
          <c:tx>
            <c:strRef>
              <c:f>Sheet1!$C$1</c:f>
              <c:strCache>
                <c:ptCount val="1"/>
                <c:pt idx="0">
                  <c:v>2015-2016</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All Schools</c:v>
                </c:pt>
                <c:pt idx="1">
                  <c:v>Boarding</c:v>
                </c:pt>
                <c:pt idx="2">
                  <c:v>Boarding/Day</c:v>
                </c:pt>
                <c:pt idx="3">
                  <c:v>Day</c:v>
                </c:pt>
                <c:pt idx="4">
                  <c:v>Day/Boarding</c:v>
                </c:pt>
              </c:strCache>
            </c:strRef>
          </c:cat>
          <c:val>
            <c:numRef>
              <c:f>Sheet1!$C$2:$C$6</c:f>
              <c:numCache>
                <c:formatCode>0.0%</c:formatCode>
                <c:ptCount val="5"/>
                <c:pt idx="0">
                  <c:v>0.151</c:v>
                </c:pt>
                <c:pt idx="1">
                  <c:v>0.27</c:v>
                </c:pt>
                <c:pt idx="2">
                  <c:v>0.25700000000000001</c:v>
                </c:pt>
                <c:pt idx="3">
                  <c:v>0.14099999999999999</c:v>
                </c:pt>
                <c:pt idx="4">
                  <c:v>0.214</c:v>
                </c:pt>
              </c:numCache>
            </c:numRef>
          </c:val>
          <c:extLst>
            <c:ext xmlns:c16="http://schemas.microsoft.com/office/drawing/2014/chart" uri="{C3380CC4-5D6E-409C-BE32-E72D297353CC}">
              <c16:uniqueId val="{00000001-4FA2-449E-A450-0F983EE00881}"/>
            </c:ext>
          </c:extLst>
        </c:ser>
        <c:dLbls>
          <c:showLegendKey val="0"/>
          <c:showVal val="0"/>
          <c:showCatName val="0"/>
          <c:showSerName val="0"/>
          <c:showPercent val="0"/>
          <c:showBubbleSize val="0"/>
        </c:dLbls>
        <c:gapWidth val="219"/>
        <c:overlap val="-27"/>
        <c:axId val="1144379352"/>
        <c:axId val="1144380992"/>
      </c:barChart>
      <c:catAx>
        <c:axId val="1144379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144380992"/>
        <c:crosses val="autoZero"/>
        <c:auto val="1"/>
        <c:lblAlgn val="ctr"/>
        <c:lblOffset val="100"/>
        <c:noMultiLvlLbl val="0"/>
      </c:catAx>
      <c:valAx>
        <c:axId val="11443809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90" b="0" i="0" u="none" strike="noStrike" kern="1200" baseline="0">
                <a:solidFill>
                  <a:schemeClr val="tx1"/>
                </a:solidFill>
                <a:latin typeface="+mn-lt"/>
                <a:ea typeface="+mn-ea"/>
                <a:cs typeface="+mn-cs"/>
              </a:defRPr>
            </a:pPr>
            <a:endParaRPr lang="en-US"/>
          </a:p>
        </c:txPr>
        <c:crossAx val="1144379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09199043750364E-2"/>
          <c:y val="4.8213963700326802E-2"/>
          <c:w val="0.92014103653161716"/>
          <c:h val="0.91160773321606747"/>
        </c:manualLayout>
      </c:layout>
      <c:lineChart>
        <c:grouping val="standard"/>
        <c:varyColors val="0"/>
        <c:ser>
          <c:idx val="0"/>
          <c:order val="0"/>
          <c:tx>
            <c:strRef>
              <c:f>Sheet1!$B$1</c:f>
              <c:strCache>
                <c:ptCount val="1"/>
                <c:pt idx="0">
                  <c:v>Series 1</c:v>
                </c:pt>
              </c:strCache>
            </c:strRef>
          </c:tx>
          <c:spPr>
            <a:ln w="28575" cap="flat">
              <a:noFill/>
              <a:miter lim="800000"/>
            </a:ln>
            <a:effectLst/>
          </c:spPr>
          <c:marker>
            <c:symbol val="circle"/>
            <c:size val="5"/>
            <c:spPr>
              <a:noFill/>
              <a:ln w="9525">
                <a:noFill/>
              </a:ln>
              <a:effectLst/>
            </c:spPr>
          </c:marker>
          <c:trendline>
            <c:spPr>
              <a:ln w="25400">
                <a:solidFill>
                  <a:srgbClr val="00B1B0"/>
                </a:solidFill>
              </a:ln>
            </c:spPr>
            <c:trendlineType val="movingAvg"/>
            <c:period val="3"/>
            <c:dispRSqr val="0"/>
            <c:dispEq val="0"/>
          </c:trendline>
          <c:cat>
            <c:numRef>
              <c:f>Sheet1!$A$2:$A$26</c:f>
              <c:numCache>
                <c:formatCode>General</c:formatCode>
                <c:ptCount val="25"/>
              </c:numCache>
            </c:numRef>
          </c:cat>
          <c:val>
            <c:numRef>
              <c:f>Sheet1!$B$2:$B$26</c:f>
              <c:numCache>
                <c:formatCode>General</c:formatCode>
                <c:ptCount val="25"/>
                <c:pt idx="0">
                  <c:v>16.5</c:v>
                </c:pt>
                <c:pt idx="1">
                  <c:v>16.5625</c:v>
                </c:pt>
                <c:pt idx="2">
                  <c:v>16.75</c:v>
                </c:pt>
                <c:pt idx="3">
                  <c:v>17.0625</c:v>
                </c:pt>
                <c:pt idx="4">
                  <c:v>17.5</c:v>
                </c:pt>
                <c:pt idx="5">
                  <c:v>18.0625</c:v>
                </c:pt>
                <c:pt idx="6">
                  <c:v>18.75</c:v>
                </c:pt>
                <c:pt idx="7">
                  <c:v>19.4375</c:v>
                </c:pt>
                <c:pt idx="8">
                  <c:v>20</c:v>
                </c:pt>
                <c:pt idx="9">
                  <c:v>20.4375</c:v>
                </c:pt>
                <c:pt idx="10">
                  <c:v>20.75</c:v>
                </c:pt>
                <c:pt idx="11">
                  <c:v>20.9375</c:v>
                </c:pt>
                <c:pt idx="12">
                  <c:v>21</c:v>
                </c:pt>
                <c:pt idx="13">
                  <c:v>20.9375</c:v>
                </c:pt>
                <c:pt idx="14">
                  <c:v>20.75</c:v>
                </c:pt>
                <c:pt idx="15">
                  <c:v>20.4375</c:v>
                </c:pt>
                <c:pt idx="16">
                  <c:v>20</c:v>
                </c:pt>
                <c:pt idx="17">
                  <c:v>19.4375</c:v>
                </c:pt>
                <c:pt idx="18">
                  <c:v>18.75</c:v>
                </c:pt>
                <c:pt idx="19">
                  <c:v>17.9375</c:v>
                </c:pt>
                <c:pt idx="20">
                  <c:v>17</c:v>
                </c:pt>
                <c:pt idx="21">
                  <c:v>15.9375</c:v>
                </c:pt>
                <c:pt idx="22">
                  <c:v>14.75</c:v>
                </c:pt>
                <c:pt idx="23">
                  <c:v>13.4375</c:v>
                </c:pt>
                <c:pt idx="24">
                  <c:v>12</c:v>
                </c:pt>
              </c:numCache>
            </c:numRef>
          </c:val>
          <c:smooth val="0"/>
          <c:extLst>
            <c:ext xmlns:c16="http://schemas.microsoft.com/office/drawing/2014/chart" uri="{C3380CC4-5D6E-409C-BE32-E72D297353CC}">
              <c16:uniqueId val="{00000001-CA29-403A-9C65-03881D4FE545}"/>
            </c:ext>
          </c:extLst>
        </c:ser>
        <c:dLbls>
          <c:showLegendKey val="0"/>
          <c:showVal val="0"/>
          <c:showCatName val="0"/>
          <c:showSerName val="0"/>
          <c:showPercent val="0"/>
          <c:showBubbleSize val="0"/>
        </c:dLbls>
        <c:marker val="1"/>
        <c:smooth val="0"/>
        <c:axId val="243966840"/>
        <c:axId val="243967232"/>
      </c:lineChart>
      <c:catAx>
        <c:axId val="243966840"/>
        <c:scaling>
          <c:orientation val="minMax"/>
        </c:scaling>
        <c:delete val="1"/>
        <c:axPos val="b"/>
        <c:numFmt formatCode="General" sourceLinked="1"/>
        <c:majorTickMark val="out"/>
        <c:minorTickMark val="none"/>
        <c:tickLblPos val="nextTo"/>
        <c:crossAx val="243967232"/>
        <c:crosses val="autoZero"/>
        <c:auto val="0"/>
        <c:lblAlgn val="ctr"/>
        <c:lblOffset val="100"/>
        <c:noMultiLvlLbl val="0"/>
      </c:catAx>
      <c:valAx>
        <c:axId val="243967232"/>
        <c:scaling>
          <c:orientation val="minMax"/>
          <c:min val="10"/>
        </c:scaling>
        <c:delete val="1"/>
        <c:axPos val="l"/>
        <c:numFmt formatCode="General" sourceLinked="1"/>
        <c:majorTickMark val="out"/>
        <c:minorTickMark val="none"/>
        <c:tickLblPos val="nextTo"/>
        <c:crossAx val="24396684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34517815905896"/>
          <c:y val="2.9076489038244224E-2"/>
          <c:w val="0.79729746051376105"/>
          <c:h val="0.87408543396369531"/>
        </c:manualLayout>
      </c:layout>
      <c:lineChart>
        <c:grouping val="stacked"/>
        <c:varyColors val="0"/>
        <c:ser>
          <c:idx val="1"/>
          <c:order val="1"/>
          <c:tx>
            <c:strRef>
              <c:f>Sheet1!$B$1</c:f>
              <c:strCache>
                <c:ptCount val="1"/>
                <c:pt idx="0">
                  <c:v>Net Revenue</c:v>
                </c:pt>
              </c:strCache>
            </c:strRef>
          </c:tx>
          <c:spPr>
            <a:ln w="28575" cap="rnd">
              <a:solidFill>
                <a:schemeClr val="accent6"/>
              </a:solidFill>
              <a:round/>
            </a:ln>
            <a:effectLst/>
          </c:spPr>
          <c:marker>
            <c:symbol val="none"/>
          </c:marker>
          <c:val>
            <c:numRef>
              <c:f>Sheet1!$B$2:$B$205</c:f>
              <c:numCache>
                <c:formatCode>"$"#,##0_);[Red]\("$"#,##0\)</c:formatCode>
                <c:ptCount val="204"/>
                <c:pt idx="0">
                  <c:v>5173</c:v>
                </c:pt>
                <c:pt idx="1">
                  <c:v>5231</c:v>
                </c:pt>
                <c:pt idx="2">
                  <c:v>5288</c:v>
                </c:pt>
                <c:pt idx="3">
                  <c:v>5346</c:v>
                </c:pt>
                <c:pt idx="4">
                  <c:v>5404</c:v>
                </c:pt>
                <c:pt idx="5">
                  <c:v>5462</c:v>
                </c:pt>
                <c:pt idx="6">
                  <c:v>5520</c:v>
                </c:pt>
                <c:pt idx="7">
                  <c:v>5578</c:v>
                </c:pt>
                <c:pt idx="8">
                  <c:v>5636</c:v>
                </c:pt>
                <c:pt idx="9">
                  <c:v>5694</c:v>
                </c:pt>
                <c:pt idx="10">
                  <c:v>5752</c:v>
                </c:pt>
                <c:pt idx="11">
                  <c:v>5810</c:v>
                </c:pt>
                <c:pt idx="12">
                  <c:v>5869</c:v>
                </c:pt>
                <c:pt idx="13">
                  <c:v>5927</c:v>
                </c:pt>
                <c:pt idx="14">
                  <c:v>5985</c:v>
                </c:pt>
                <c:pt idx="15">
                  <c:v>6043</c:v>
                </c:pt>
                <c:pt idx="16">
                  <c:v>6101</c:v>
                </c:pt>
                <c:pt idx="17">
                  <c:v>6160</c:v>
                </c:pt>
                <c:pt idx="18">
                  <c:v>6217</c:v>
                </c:pt>
                <c:pt idx="19">
                  <c:v>6275</c:v>
                </c:pt>
                <c:pt idx="20">
                  <c:v>6333</c:v>
                </c:pt>
                <c:pt idx="21">
                  <c:v>6390</c:v>
                </c:pt>
                <c:pt idx="22">
                  <c:v>6448</c:v>
                </c:pt>
                <c:pt idx="23">
                  <c:v>6505</c:v>
                </c:pt>
                <c:pt idx="24">
                  <c:v>6562</c:v>
                </c:pt>
                <c:pt idx="25">
                  <c:v>6618</c:v>
                </c:pt>
                <c:pt idx="26">
                  <c:v>6675</c:v>
                </c:pt>
                <c:pt idx="27">
                  <c:v>6731</c:v>
                </c:pt>
                <c:pt idx="28">
                  <c:v>6786</c:v>
                </c:pt>
                <c:pt idx="29">
                  <c:v>6842</c:v>
                </c:pt>
                <c:pt idx="30">
                  <c:v>6897</c:v>
                </c:pt>
                <c:pt idx="31">
                  <c:v>6952</c:v>
                </c:pt>
                <c:pt idx="32">
                  <c:v>7006</c:v>
                </c:pt>
                <c:pt idx="33">
                  <c:v>7060</c:v>
                </c:pt>
                <c:pt idx="34">
                  <c:v>7113</c:v>
                </c:pt>
                <c:pt idx="35">
                  <c:v>7166</c:v>
                </c:pt>
                <c:pt idx="36">
                  <c:v>7218</c:v>
                </c:pt>
                <c:pt idx="37">
                  <c:v>7270</c:v>
                </c:pt>
                <c:pt idx="38">
                  <c:v>7322</c:v>
                </c:pt>
                <c:pt idx="39">
                  <c:v>7373</c:v>
                </c:pt>
                <c:pt idx="40">
                  <c:v>7423</c:v>
                </c:pt>
                <c:pt idx="41">
                  <c:v>7473</c:v>
                </c:pt>
                <c:pt idx="42">
                  <c:v>7522</c:v>
                </c:pt>
                <c:pt idx="43">
                  <c:v>7570</c:v>
                </c:pt>
                <c:pt idx="44">
                  <c:v>7618</c:v>
                </c:pt>
                <c:pt idx="45">
                  <c:v>7665</c:v>
                </c:pt>
                <c:pt idx="46">
                  <c:v>7711</c:v>
                </c:pt>
                <c:pt idx="47">
                  <c:v>7756</c:v>
                </c:pt>
                <c:pt idx="48">
                  <c:v>7801</c:v>
                </c:pt>
                <c:pt idx="49">
                  <c:v>7845</c:v>
                </c:pt>
                <c:pt idx="50">
                  <c:v>7888</c:v>
                </c:pt>
                <c:pt idx="51">
                  <c:v>7931</c:v>
                </c:pt>
                <c:pt idx="52">
                  <c:v>7972</c:v>
                </c:pt>
                <c:pt idx="53">
                  <c:v>8013</c:v>
                </c:pt>
                <c:pt idx="54">
                  <c:v>8052</c:v>
                </c:pt>
                <c:pt idx="55">
                  <c:v>8091</c:v>
                </c:pt>
                <c:pt idx="56">
                  <c:v>8129</c:v>
                </c:pt>
                <c:pt idx="57">
                  <c:v>8166</c:v>
                </c:pt>
                <c:pt idx="58">
                  <c:v>8202</c:v>
                </c:pt>
                <c:pt idx="59">
                  <c:v>8236</c:v>
                </c:pt>
                <c:pt idx="60">
                  <c:v>8270</c:v>
                </c:pt>
                <c:pt idx="61">
                  <c:v>8303</c:v>
                </c:pt>
                <c:pt idx="62">
                  <c:v>8335</c:v>
                </c:pt>
                <c:pt idx="63">
                  <c:v>8365</c:v>
                </c:pt>
                <c:pt idx="64">
                  <c:v>8395</c:v>
                </c:pt>
                <c:pt idx="65">
                  <c:v>8423</c:v>
                </c:pt>
                <c:pt idx="66">
                  <c:v>8451</c:v>
                </c:pt>
                <c:pt idx="67">
                  <c:v>8477</c:v>
                </c:pt>
                <c:pt idx="68">
                  <c:v>8502</c:v>
                </c:pt>
                <c:pt idx="69">
                  <c:v>8526</c:v>
                </c:pt>
                <c:pt idx="70">
                  <c:v>8548</c:v>
                </c:pt>
                <c:pt idx="71">
                  <c:v>8570</c:v>
                </c:pt>
                <c:pt idx="72">
                  <c:v>8590</c:v>
                </c:pt>
                <c:pt idx="73">
                  <c:v>8609</c:v>
                </c:pt>
                <c:pt idx="74">
                  <c:v>8626</c:v>
                </c:pt>
                <c:pt idx="75">
                  <c:v>8643</c:v>
                </c:pt>
                <c:pt idx="76">
                  <c:v>8658</c:v>
                </c:pt>
                <c:pt idx="77">
                  <c:v>8672</c:v>
                </c:pt>
                <c:pt idx="78">
                  <c:v>8684</c:v>
                </c:pt>
                <c:pt idx="79">
                  <c:v>8696</c:v>
                </c:pt>
                <c:pt idx="80">
                  <c:v>8705</c:v>
                </c:pt>
                <c:pt idx="81">
                  <c:v>8714</c:v>
                </c:pt>
                <c:pt idx="82">
                  <c:v>8721</c:v>
                </c:pt>
                <c:pt idx="83">
                  <c:v>8727</c:v>
                </c:pt>
                <c:pt idx="84">
                  <c:v>8732</c:v>
                </c:pt>
                <c:pt idx="85">
                  <c:v>8735</c:v>
                </c:pt>
                <c:pt idx="86">
                  <c:v>8737</c:v>
                </c:pt>
                <c:pt idx="87">
                  <c:v>8737</c:v>
                </c:pt>
                <c:pt idx="88">
                  <c:v>8736</c:v>
                </c:pt>
                <c:pt idx="89">
                  <c:v>8734</c:v>
                </c:pt>
                <c:pt idx="90">
                  <c:v>8730</c:v>
                </c:pt>
                <c:pt idx="91">
                  <c:v>8725</c:v>
                </c:pt>
                <c:pt idx="92">
                  <c:v>8718</c:v>
                </c:pt>
                <c:pt idx="93">
                  <c:v>8710</c:v>
                </c:pt>
                <c:pt idx="94">
                  <c:v>8701</c:v>
                </c:pt>
                <c:pt idx="95">
                  <c:v>8690</c:v>
                </c:pt>
                <c:pt idx="96">
                  <c:v>8678</c:v>
                </c:pt>
                <c:pt idx="97">
                  <c:v>8664</c:v>
                </c:pt>
                <c:pt idx="98">
                  <c:v>8649</c:v>
                </c:pt>
                <c:pt idx="99">
                  <c:v>8633</c:v>
                </c:pt>
                <c:pt idx="100">
                  <c:v>8615</c:v>
                </c:pt>
                <c:pt idx="101">
                  <c:v>8596</c:v>
                </c:pt>
                <c:pt idx="102">
                  <c:v>8575</c:v>
                </c:pt>
                <c:pt idx="103">
                  <c:v>8553</c:v>
                </c:pt>
                <c:pt idx="104">
                  <c:v>8530</c:v>
                </c:pt>
                <c:pt idx="105">
                  <c:v>8505</c:v>
                </c:pt>
                <c:pt idx="106">
                  <c:v>8479</c:v>
                </c:pt>
                <c:pt idx="107">
                  <c:v>8451</c:v>
                </c:pt>
                <c:pt idx="108">
                  <c:v>8423</c:v>
                </c:pt>
                <c:pt idx="109">
                  <c:v>8392</c:v>
                </c:pt>
                <c:pt idx="110">
                  <c:v>8361</c:v>
                </c:pt>
                <c:pt idx="111">
                  <c:v>8328</c:v>
                </c:pt>
                <c:pt idx="112">
                  <c:v>8293</c:v>
                </c:pt>
                <c:pt idx="113">
                  <c:v>8258</c:v>
                </c:pt>
                <c:pt idx="114">
                  <c:v>8221</c:v>
                </c:pt>
                <c:pt idx="115">
                  <c:v>8183</c:v>
                </c:pt>
                <c:pt idx="116">
                  <c:v>8143</c:v>
                </c:pt>
                <c:pt idx="117">
                  <c:v>8102</c:v>
                </c:pt>
                <c:pt idx="118">
                  <c:v>8060</c:v>
                </c:pt>
                <c:pt idx="119">
                  <c:v>8016</c:v>
                </c:pt>
                <c:pt idx="120">
                  <c:v>7972</c:v>
                </c:pt>
                <c:pt idx="121">
                  <c:v>7926</c:v>
                </c:pt>
                <c:pt idx="122">
                  <c:v>7878</c:v>
                </c:pt>
                <c:pt idx="123">
                  <c:v>7830</c:v>
                </c:pt>
                <c:pt idx="124">
                  <c:v>7780</c:v>
                </c:pt>
                <c:pt idx="125">
                  <c:v>7729</c:v>
                </c:pt>
                <c:pt idx="126">
                  <c:v>7677</c:v>
                </c:pt>
                <c:pt idx="127">
                  <c:v>7624</c:v>
                </c:pt>
                <c:pt idx="128">
                  <c:v>7569</c:v>
                </c:pt>
                <c:pt idx="129">
                  <c:v>7514</c:v>
                </c:pt>
                <c:pt idx="130">
                  <c:v>7457</c:v>
                </c:pt>
                <c:pt idx="131">
                  <c:v>7399</c:v>
                </c:pt>
                <c:pt idx="132">
                  <c:v>7340</c:v>
                </c:pt>
                <c:pt idx="133">
                  <c:v>7280</c:v>
                </c:pt>
                <c:pt idx="134">
                  <c:v>7218</c:v>
                </c:pt>
                <c:pt idx="135">
                  <c:v>7156</c:v>
                </c:pt>
                <c:pt idx="136">
                  <c:v>7092</c:v>
                </c:pt>
                <c:pt idx="137">
                  <c:v>7028</c:v>
                </c:pt>
                <c:pt idx="138">
                  <c:v>6962</c:v>
                </c:pt>
                <c:pt idx="139">
                  <c:v>6896</c:v>
                </c:pt>
                <c:pt idx="140">
                  <c:v>6828</c:v>
                </c:pt>
                <c:pt idx="141">
                  <c:v>6759</c:v>
                </c:pt>
                <c:pt idx="142">
                  <c:v>6690</c:v>
                </c:pt>
                <c:pt idx="143">
                  <c:v>6619</c:v>
                </c:pt>
                <c:pt idx="144">
                  <c:v>6548</c:v>
                </c:pt>
                <c:pt idx="145">
                  <c:v>6475</c:v>
                </c:pt>
                <c:pt idx="146">
                  <c:v>6402</c:v>
                </c:pt>
                <c:pt idx="147">
                  <c:v>6327</c:v>
                </c:pt>
                <c:pt idx="148">
                  <c:v>6252</c:v>
                </c:pt>
                <c:pt idx="149">
                  <c:v>6176</c:v>
                </c:pt>
                <c:pt idx="150">
                  <c:v>6099</c:v>
                </c:pt>
                <c:pt idx="151">
                  <c:v>6021</c:v>
                </c:pt>
                <c:pt idx="152">
                  <c:v>5942</c:v>
                </c:pt>
                <c:pt idx="153">
                  <c:v>5863</c:v>
                </c:pt>
                <c:pt idx="154">
                  <c:v>5782</c:v>
                </c:pt>
                <c:pt idx="155">
                  <c:v>5701</c:v>
                </c:pt>
                <c:pt idx="156">
                  <c:v>5619</c:v>
                </c:pt>
                <c:pt idx="157">
                  <c:v>5536</c:v>
                </c:pt>
                <c:pt idx="158">
                  <c:v>5453</c:v>
                </c:pt>
                <c:pt idx="159">
                  <c:v>5368</c:v>
                </c:pt>
                <c:pt idx="160">
                  <c:v>5283</c:v>
                </c:pt>
                <c:pt idx="161">
                  <c:v>5197</c:v>
                </c:pt>
                <c:pt idx="162">
                  <c:v>5111</c:v>
                </c:pt>
                <c:pt idx="163">
                  <c:v>5020</c:v>
                </c:pt>
                <c:pt idx="164">
                  <c:v>4920</c:v>
                </c:pt>
                <c:pt idx="165">
                  <c:v>4820</c:v>
                </c:pt>
                <c:pt idx="166">
                  <c:v>4720</c:v>
                </c:pt>
                <c:pt idx="167">
                  <c:v>4620</c:v>
                </c:pt>
                <c:pt idx="168">
                  <c:v>4520</c:v>
                </c:pt>
                <c:pt idx="169">
                  <c:v>4420</c:v>
                </c:pt>
                <c:pt idx="170">
                  <c:v>4320</c:v>
                </c:pt>
                <c:pt idx="171">
                  <c:v>4220</c:v>
                </c:pt>
                <c:pt idx="172">
                  <c:v>4120</c:v>
                </c:pt>
                <c:pt idx="173">
                  <c:v>4020</c:v>
                </c:pt>
                <c:pt idx="174">
                  <c:v>3920</c:v>
                </c:pt>
                <c:pt idx="175">
                  <c:v>3820</c:v>
                </c:pt>
                <c:pt idx="176">
                  <c:v>3720</c:v>
                </c:pt>
                <c:pt idx="177">
                  <c:v>3620</c:v>
                </c:pt>
                <c:pt idx="178">
                  <c:v>3520</c:v>
                </c:pt>
                <c:pt idx="179">
                  <c:v>3420</c:v>
                </c:pt>
                <c:pt idx="180">
                  <c:v>3320</c:v>
                </c:pt>
                <c:pt idx="181">
                  <c:v>3220</c:v>
                </c:pt>
                <c:pt idx="182">
                  <c:v>3120</c:v>
                </c:pt>
                <c:pt idx="183">
                  <c:v>3020</c:v>
                </c:pt>
                <c:pt idx="184">
                  <c:v>2920</c:v>
                </c:pt>
                <c:pt idx="185">
                  <c:v>2820</c:v>
                </c:pt>
                <c:pt idx="186">
                  <c:v>2720</c:v>
                </c:pt>
                <c:pt idx="187">
                  <c:v>2620</c:v>
                </c:pt>
                <c:pt idx="188">
                  <c:v>2520</c:v>
                </c:pt>
                <c:pt idx="189">
                  <c:v>2420</c:v>
                </c:pt>
                <c:pt idx="190">
                  <c:v>2320</c:v>
                </c:pt>
                <c:pt idx="191">
                  <c:v>2220</c:v>
                </c:pt>
                <c:pt idx="192">
                  <c:v>2120</c:v>
                </c:pt>
                <c:pt idx="193">
                  <c:v>2020</c:v>
                </c:pt>
                <c:pt idx="194">
                  <c:v>1920</c:v>
                </c:pt>
                <c:pt idx="195">
                  <c:v>1820</c:v>
                </c:pt>
                <c:pt idx="196">
                  <c:v>1720</c:v>
                </c:pt>
                <c:pt idx="197">
                  <c:v>1620</c:v>
                </c:pt>
                <c:pt idx="198">
                  <c:v>1520</c:v>
                </c:pt>
                <c:pt idx="199">
                  <c:v>1420</c:v>
                </c:pt>
                <c:pt idx="200">
                  <c:v>1320</c:v>
                </c:pt>
                <c:pt idx="201">
                  <c:v>1220</c:v>
                </c:pt>
                <c:pt idx="202">
                  <c:v>1120</c:v>
                </c:pt>
                <c:pt idx="203">
                  <c:v>1020</c:v>
                </c:pt>
              </c:numCache>
            </c:numRef>
          </c:val>
          <c:smooth val="0"/>
          <c:extLst>
            <c:ext xmlns:c16="http://schemas.microsoft.com/office/drawing/2014/chart" uri="{C3380CC4-5D6E-409C-BE32-E72D297353CC}">
              <c16:uniqueId val="{00000000-A990-4CA1-A849-9A193470629C}"/>
            </c:ext>
          </c:extLst>
        </c:ser>
        <c:dLbls>
          <c:showLegendKey val="0"/>
          <c:showVal val="0"/>
          <c:showCatName val="0"/>
          <c:showSerName val="0"/>
          <c:showPercent val="0"/>
          <c:showBubbleSize val="0"/>
        </c:dLbls>
        <c:marker val="1"/>
        <c:smooth val="0"/>
        <c:axId val="170843600"/>
        <c:axId val="170844160"/>
      </c:lineChart>
      <c:lineChart>
        <c:grouping val="stacked"/>
        <c:varyColors val="0"/>
        <c:ser>
          <c:idx val="0"/>
          <c:order val="0"/>
          <c:tx>
            <c:strRef>
              <c:f>Sheet1!$A$1</c:f>
              <c:strCache>
                <c:ptCount val="1"/>
                <c:pt idx="0">
                  <c:v>Yield</c:v>
                </c:pt>
              </c:strCache>
            </c:strRef>
          </c:tx>
          <c:spPr>
            <a:ln w="28575" cap="rnd">
              <a:solidFill>
                <a:schemeClr val="accent5"/>
              </a:solidFill>
              <a:round/>
            </a:ln>
            <a:effectLst/>
          </c:spPr>
          <c:marker>
            <c:symbol val="none"/>
          </c:marker>
          <c:val>
            <c:numRef>
              <c:f>Sheet1!$A$2:$A$205</c:f>
              <c:numCache>
                <c:formatCode>0%</c:formatCode>
                <c:ptCount val="204"/>
                <c:pt idx="0">
                  <c:v>0.24</c:v>
                </c:pt>
                <c:pt idx="1">
                  <c:v>0.25</c:v>
                </c:pt>
                <c:pt idx="2">
                  <c:v>0.25</c:v>
                </c:pt>
                <c:pt idx="3">
                  <c:v>0.25</c:v>
                </c:pt>
                <c:pt idx="4">
                  <c:v>0.26</c:v>
                </c:pt>
                <c:pt idx="5">
                  <c:v>0.26</c:v>
                </c:pt>
                <c:pt idx="6">
                  <c:v>0.27</c:v>
                </c:pt>
                <c:pt idx="7">
                  <c:v>0.27</c:v>
                </c:pt>
                <c:pt idx="8">
                  <c:v>0.27</c:v>
                </c:pt>
                <c:pt idx="9">
                  <c:v>0.28000000000000003</c:v>
                </c:pt>
                <c:pt idx="10">
                  <c:v>0.28000000000000003</c:v>
                </c:pt>
                <c:pt idx="11">
                  <c:v>0.28999999999999998</c:v>
                </c:pt>
                <c:pt idx="12">
                  <c:v>0.28999999999999998</c:v>
                </c:pt>
                <c:pt idx="13">
                  <c:v>0.3</c:v>
                </c:pt>
                <c:pt idx="14">
                  <c:v>0.3</c:v>
                </c:pt>
                <c:pt idx="15">
                  <c:v>0.3</c:v>
                </c:pt>
                <c:pt idx="16">
                  <c:v>0.31</c:v>
                </c:pt>
                <c:pt idx="17">
                  <c:v>0.31</c:v>
                </c:pt>
                <c:pt idx="18">
                  <c:v>0.32</c:v>
                </c:pt>
                <c:pt idx="19">
                  <c:v>0.32</c:v>
                </c:pt>
                <c:pt idx="20">
                  <c:v>0.33</c:v>
                </c:pt>
                <c:pt idx="21">
                  <c:v>0.33</c:v>
                </c:pt>
                <c:pt idx="22">
                  <c:v>0.34</c:v>
                </c:pt>
                <c:pt idx="23">
                  <c:v>0.34</c:v>
                </c:pt>
                <c:pt idx="24">
                  <c:v>0.35</c:v>
                </c:pt>
                <c:pt idx="25">
                  <c:v>0.35</c:v>
                </c:pt>
                <c:pt idx="26">
                  <c:v>0.36</c:v>
                </c:pt>
                <c:pt idx="27">
                  <c:v>0.36</c:v>
                </c:pt>
                <c:pt idx="28">
                  <c:v>0.37</c:v>
                </c:pt>
                <c:pt idx="29">
                  <c:v>0.37</c:v>
                </c:pt>
                <c:pt idx="30">
                  <c:v>0.38</c:v>
                </c:pt>
                <c:pt idx="31">
                  <c:v>0.38</c:v>
                </c:pt>
                <c:pt idx="32">
                  <c:v>0.39</c:v>
                </c:pt>
                <c:pt idx="33">
                  <c:v>0.39</c:v>
                </c:pt>
                <c:pt idx="34">
                  <c:v>0.4</c:v>
                </c:pt>
                <c:pt idx="35">
                  <c:v>0.4</c:v>
                </c:pt>
                <c:pt idx="36">
                  <c:v>0.41</c:v>
                </c:pt>
                <c:pt idx="37">
                  <c:v>0.41</c:v>
                </c:pt>
                <c:pt idx="38">
                  <c:v>0.42</c:v>
                </c:pt>
                <c:pt idx="39">
                  <c:v>0.42</c:v>
                </c:pt>
                <c:pt idx="40">
                  <c:v>0.43</c:v>
                </c:pt>
                <c:pt idx="41">
                  <c:v>0.43</c:v>
                </c:pt>
                <c:pt idx="42">
                  <c:v>0.44</c:v>
                </c:pt>
                <c:pt idx="43">
                  <c:v>0.44</c:v>
                </c:pt>
                <c:pt idx="44">
                  <c:v>0.45</c:v>
                </c:pt>
                <c:pt idx="45">
                  <c:v>0.46</c:v>
                </c:pt>
                <c:pt idx="46">
                  <c:v>0.46</c:v>
                </c:pt>
                <c:pt idx="47">
                  <c:v>0.47</c:v>
                </c:pt>
                <c:pt idx="48">
                  <c:v>0.47</c:v>
                </c:pt>
                <c:pt idx="49">
                  <c:v>0.48</c:v>
                </c:pt>
                <c:pt idx="50">
                  <c:v>0.48</c:v>
                </c:pt>
                <c:pt idx="51">
                  <c:v>0.49</c:v>
                </c:pt>
                <c:pt idx="52">
                  <c:v>0.49</c:v>
                </c:pt>
                <c:pt idx="53">
                  <c:v>0.5</c:v>
                </c:pt>
                <c:pt idx="54">
                  <c:v>0.51</c:v>
                </c:pt>
                <c:pt idx="55">
                  <c:v>0.51</c:v>
                </c:pt>
                <c:pt idx="56">
                  <c:v>0.52</c:v>
                </c:pt>
                <c:pt idx="57">
                  <c:v>0.52</c:v>
                </c:pt>
                <c:pt idx="58">
                  <c:v>0.53</c:v>
                </c:pt>
                <c:pt idx="59">
                  <c:v>0.53</c:v>
                </c:pt>
                <c:pt idx="60">
                  <c:v>0.54</c:v>
                </c:pt>
                <c:pt idx="61">
                  <c:v>0.55000000000000004</c:v>
                </c:pt>
                <c:pt idx="62">
                  <c:v>0.55000000000000004</c:v>
                </c:pt>
                <c:pt idx="63">
                  <c:v>0.56000000000000005</c:v>
                </c:pt>
                <c:pt idx="64">
                  <c:v>0.56000000000000005</c:v>
                </c:pt>
                <c:pt idx="65">
                  <c:v>0.56999999999999995</c:v>
                </c:pt>
                <c:pt idx="66">
                  <c:v>0.56999999999999995</c:v>
                </c:pt>
                <c:pt idx="67">
                  <c:v>0.57999999999999996</c:v>
                </c:pt>
                <c:pt idx="68">
                  <c:v>0.59</c:v>
                </c:pt>
                <c:pt idx="69">
                  <c:v>0.59</c:v>
                </c:pt>
                <c:pt idx="70">
                  <c:v>0.6</c:v>
                </c:pt>
                <c:pt idx="71">
                  <c:v>0.6</c:v>
                </c:pt>
                <c:pt idx="72">
                  <c:v>0.61</c:v>
                </c:pt>
                <c:pt idx="73">
                  <c:v>0.61</c:v>
                </c:pt>
                <c:pt idx="74">
                  <c:v>0.62</c:v>
                </c:pt>
                <c:pt idx="75">
                  <c:v>0.63</c:v>
                </c:pt>
                <c:pt idx="76">
                  <c:v>0.63</c:v>
                </c:pt>
                <c:pt idx="77">
                  <c:v>0.64</c:v>
                </c:pt>
                <c:pt idx="78">
                  <c:v>0.64</c:v>
                </c:pt>
                <c:pt idx="79">
                  <c:v>0.65</c:v>
                </c:pt>
                <c:pt idx="80">
                  <c:v>0.65</c:v>
                </c:pt>
                <c:pt idx="81">
                  <c:v>0.66</c:v>
                </c:pt>
                <c:pt idx="82">
                  <c:v>0.66</c:v>
                </c:pt>
                <c:pt idx="83">
                  <c:v>0.67</c:v>
                </c:pt>
                <c:pt idx="84">
                  <c:v>0.68</c:v>
                </c:pt>
                <c:pt idx="85">
                  <c:v>0.68</c:v>
                </c:pt>
                <c:pt idx="86">
                  <c:v>0.69</c:v>
                </c:pt>
                <c:pt idx="87">
                  <c:v>0.69</c:v>
                </c:pt>
                <c:pt idx="88">
                  <c:v>0.7</c:v>
                </c:pt>
                <c:pt idx="89">
                  <c:v>0.7</c:v>
                </c:pt>
                <c:pt idx="90">
                  <c:v>0.71</c:v>
                </c:pt>
                <c:pt idx="91">
                  <c:v>0.71</c:v>
                </c:pt>
                <c:pt idx="92">
                  <c:v>0.72</c:v>
                </c:pt>
                <c:pt idx="93">
                  <c:v>0.72</c:v>
                </c:pt>
                <c:pt idx="94">
                  <c:v>0.73</c:v>
                </c:pt>
                <c:pt idx="95">
                  <c:v>0.74</c:v>
                </c:pt>
                <c:pt idx="96">
                  <c:v>0.74</c:v>
                </c:pt>
                <c:pt idx="97">
                  <c:v>0.75</c:v>
                </c:pt>
                <c:pt idx="98">
                  <c:v>0.75</c:v>
                </c:pt>
                <c:pt idx="99">
                  <c:v>0.76</c:v>
                </c:pt>
                <c:pt idx="100">
                  <c:v>0.76</c:v>
                </c:pt>
                <c:pt idx="101">
                  <c:v>0.77</c:v>
                </c:pt>
                <c:pt idx="102">
                  <c:v>0.77</c:v>
                </c:pt>
                <c:pt idx="103">
                  <c:v>0.78</c:v>
                </c:pt>
                <c:pt idx="104">
                  <c:v>0.78</c:v>
                </c:pt>
                <c:pt idx="105">
                  <c:v>0.79</c:v>
                </c:pt>
                <c:pt idx="106">
                  <c:v>0.79</c:v>
                </c:pt>
                <c:pt idx="107">
                  <c:v>0.8</c:v>
                </c:pt>
                <c:pt idx="108">
                  <c:v>0.8</c:v>
                </c:pt>
                <c:pt idx="109">
                  <c:v>0.81</c:v>
                </c:pt>
                <c:pt idx="110">
                  <c:v>0.81</c:v>
                </c:pt>
                <c:pt idx="111">
                  <c:v>0.81</c:v>
                </c:pt>
                <c:pt idx="112">
                  <c:v>0.82</c:v>
                </c:pt>
                <c:pt idx="113">
                  <c:v>0.82</c:v>
                </c:pt>
                <c:pt idx="114">
                  <c:v>0.83</c:v>
                </c:pt>
                <c:pt idx="115">
                  <c:v>0.83</c:v>
                </c:pt>
                <c:pt idx="116">
                  <c:v>0.84</c:v>
                </c:pt>
                <c:pt idx="117">
                  <c:v>0.84</c:v>
                </c:pt>
                <c:pt idx="118">
                  <c:v>0.85</c:v>
                </c:pt>
                <c:pt idx="119">
                  <c:v>0.85</c:v>
                </c:pt>
                <c:pt idx="120">
                  <c:v>0.86</c:v>
                </c:pt>
                <c:pt idx="121">
                  <c:v>0.86</c:v>
                </c:pt>
                <c:pt idx="122">
                  <c:v>0.86</c:v>
                </c:pt>
                <c:pt idx="123">
                  <c:v>0.87</c:v>
                </c:pt>
                <c:pt idx="124">
                  <c:v>0.87</c:v>
                </c:pt>
                <c:pt idx="125">
                  <c:v>0.88</c:v>
                </c:pt>
                <c:pt idx="126">
                  <c:v>0.88</c:v>
                </c:pt>
                <c:pt idx="127">
                  <c:v>0.88</c:v>
                </c:pt>
                <c:pt idx="128">
                  <c:v>0.89</c:v>
                </c:pt>
                <c:pt idx="129">
                  <c:v>0.89</c:v>
                </c:pt>
                <c:pt idx="130">
                  <c:v>0.9</c:v>
                </c:pt>
                <c:pt idx="131">
                  <c:v>0.9</c:v>
                </c:pt>
                <c:pt idx="132">
                  <c:v>0.9</c:v>
                </c:pt>
                <c:pt idx="133">
                  <c:v>0.91</c:v>
                </c:pt>
                <c:pt idx="134">
                  <c:v>0.91</c:v>
                </c:pt>
                <c:pt idx="135">
                  <c:v>0.92</c:v>
                </c:pt>
                <c:pt idx="136">
                  <c:v>0.92</c:v>
                </c:pt>
                <c:pt idx="137">
                  <c:v>0.92</c:v>
                </c:pt>
                <c:pt idx="138">
                  <c:v>0.93</c:v>
                </c:pt>
                <c:pt idx="139">
                  <c:v>0.93</c:v>
                </c:pt>
                <c:pt idx="140">
                  <c:v>0.93</c:v>
                </c:pt>
                <c:pt idx="141">
                  <c:v>0.94</c:v>
                </c:pt>
                <c:pt idx="142">
                  <c:v>0.94</c:v>
                </c:pt>
                <c:pt idx="143">
                  <c:v>0.94</c:v>
                </c:pt>
                <c:pt idx="144">
                  <c:v>0.95</c:v>
                </c:pt>
                <c:pt idx="145">
                  <c:v>0.95</c:v>
                </c:pt>
                <c:pt idx="146">
                  <c:v>0.95</c:v>
                </c:pt>
                <c:pt idx="147">
                  <c:v>0.96</c:v>
                </c:pt>
                <c:pt idx="148">
                  <c:v>0.96</c:v>
                </c:pt>
                <c:pt idx="149">
                  <c:v>0.96</c:v>
                </c:pt>
                <c:pt idx="150">
                  <c:v>0.97</c:v>
                </c:pt>
                <c:pt idx="151">
                  <c:v>0.97</c:v>
                </c:pt>
                <c:pt idx="152">
                  <c:v>0.97</c:v>
                </c:pt>
                <c:pt idx="153">
                  <c:v>0.97</c:v>
                </c:pt>
                <c:pt idx="154">
                  <c:v>0.98</c:v>
                </c:pt>
                <c:pt idx="155">
                  <c:v>0.98</c:v>
                </c:pt>
                <c:pt idx="156">
                  <c:v>0.98</c:v>
                </c:pt>
                <c:pt idx="157">
                  <c:v>0.99</c:v>
                </c:pt>
                <c:pt idx="158">
                  <c:v>0.99</c:v>
                </c:pt>
                <c:pt idx="159">
                  <c:v>0.99</c:v>
                </c:pt>
                <c:pt idx="160">
                  <c:v>0.99</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numCache>
            </c:numRef>
          </c:val>
          <c:smooth val="0"/>
          <c:extLst>
            <c:ext xmlns:c16="http://schemas.microsoft.com/office/drawing/2014/chart" uri="{C3380CC4-5D6E-409C-BE32-E72D297353CC}">
              <c16:uniqueId val="{00000001-A990-4CA1-A849-9A193470629C}"/>
            </c:ext>
          </c:extLst>
        </c:ser>
        <c:dLbls>
          <c:showLegendKey val="0"/>
          <c:showVal val="0"/>
          <c:showCatName val="0"/>
          <c:showSerName val="0"/>
          <c:showPercent val="0"/>
          <c:showBubbleSize val="0"/>
        </c:dLbls>
        <c:marker val="1"/>
        <c:smooth val="0"/>
        <c:axId val="170845280"/>
        <c:axId val="170844720"/>
      </c:lineChart>
      <c:catAx>
        <c:axId val="170843600"/>
        <c:scaling>
          <c:orientation val="minMax"/>
        </c:scaling>
        <c:delete val="1"/>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800" b="1" dirty="0">
                    <a:solidFill>
                      <a:schemeClr val="accent5"/>
                    </a:solidFill>
                  </a:rPr>
                  <a:t>Increasing</a:t>
                </a:r>
                <a:r>
                  <a:rPr lang="en-US" sz="800" b="1" baseline="0" dirty="0">
                    <a:solidFill>
                      <a:schemeClr val="accent5"/>
                    </a:solidFill>
                  </a:rPr>
                  <a:t> Financial Aid Expenditures</a:t>
                </a:r>
                <a:endParaRPr lang="en-US" sz="800" b="1" dirty="0">
                  <a:solidFill>
                    <a:schemeClr val="accent5"/>
                  </a:solidFill>
                </a:endParaRPr>
              </a:p>
            </c:rich>
          </c:tx>
          <c:layout>
            <c:manualLayout>
              <c:xMode val="edge"/>
              <c:yMode val="edge"/>
              <c:x val="0.21129964031632556"/>
              <c:y val="0.90970081353921217"/>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170844160"/>
        <c:crosses val="autoZero"/>
        <c:auto val="1"/>
        <c:lblAlgn val="ctr"/>
        <c:lblOffset val="100"/>
        <c:noMultiLvlLbl val="0"/>
      </c:catAx>
      <c:valAx>
        <c:axId val="170844160"/>
        <c:scaling>
          <c:orientation val="minMax"/>
          <c:min val="0"/>
        </c:scaling>
        <c:delete val="0"/>
        <c:axPos val="l"/>
        <c:title>
          <c:tx>
            <c:rich>
              <a:bodyPr rot="-54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r>
                  <a:rPr lang="en-US" sz="800" b="1" dirty="0">
                    <a:solidFill>
                      <a:schemeClr val="accent5"/>
                    </a:solidFill>
                  </a:rPr>
                  <a:t>Increasing</a:t>
                </a:r>
                <a:r>
                  <a:rPr lang="en-US" sz="800" b="1" baseline="0" dirty="0">
                    <a:solidFill>
                      <a:schemeClr val="accent5"/>
                    </a:solidFill>
                  </a:rPr>
                  <a:t> Likelihood of Enrollment</a:t>
                </a:r>
                <a:endParaRPr lang="en-US" sz="800" b="1" dirty="0">
                  <a:solidFill>
                    <a:schemeClr val="accent5"/>
                  </a:solidFill>
                </a:endParaRPr>
              </a:p>
            </c:rich>
          </c:tx>
          <c:layout>
            <c:manualLayout>
              <c:xMode val="edge"/>
              <c:yMode val="edge"/>
              <c:x val="4.9325839523860014E-2"/>
              <c:y val="0.17181008308698303"/>
            </c:manualLayout>
          </c:layout>
          <c:overlay val="0"/>
          <c:spPr>
            <a:noFill/>
            <a:ln>
              <a:noFill/>
            </a:ln>
            <a:effectLst/>
          </c:spPr>
          <c:txPr>
            <a:bodyPr rot="-54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n-US"/>
            </a:p>
          </c:txPr>
        </c:title>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bg1"/>
                </a:solidFill>
                <a:latin typeface="+mn-lt"/>
                <a:ea typeface="+mn-ea"/>
                <a:cs typeface="+mn-cs"/>
              </a:defRPr>
            </a:pPr>
            <a:endParaRPr lang="en-US"/>
          </a:p>
        </c:txPr>
        <c:crossAx val="170843600"/>
        <c:crosses val="autoZero"/>
        <c:crossBetween val="between"/>
      </c:valAx>
      <c:valAx>
        <c:axId val="170844720"/>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bg1"/>
                </a:solidFill>
                <a:latin typeface="+mn-lt"/>
                <a:ea typeface="+mn-ea"/>
                <a:cs typeface="+mn-cs"/>
              </a:defRPr>
            </a:pPr>
            <a:endParaRPr lang="en-US"/>
          </a:p>
        </c:txPr>
        <c:crossAx val="170845280"/>
        <c:crosses val="max"/>
        <c:crossBetween val="between"/>
      </c:valAx>
      <c:catAx>
        <c:axId val="170845280"/>
        <c:scaling>
          <c:orientation val="minMax"/>
        </c:scaling>
        <c:delete val="1"/>
        <c:axPos val="b"/>
        <c:majorTickMark val="out"/>
        <c:minorTickMark val="none"/>
        <c:tickLblPos val="nextTo"/>
        <c:crossAx val="170844720"/>
        <c:crosses val="autoZero"/>
        <c:auto val="1"/>
        <c:lblAlgn val="ctr"/>
        <c:lblOffset val="100"/>
        <c:noMultiLvlLbl val="0"/>
      </c:catAx>
      <c:spPr>
        <a:noFill/>
        <a:ln w="12700">
          <a:solidFill>
            <a:schemeClr val="tx1"/>
          </a:solid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35.png"/></Relationships>
</file>

<file path=ppt/drawings/drawing1.xml><?xml version="1.0" encoding="utf-8"?>
<c:userShapes xmlns:c="http://schemas.openxmlformats.org/drawingml/2006/chart">
  <cdr:relSizeAnchor xmlns:cdr="http://schemas.openxmlformats.org/drawingml/2006/chartDrawing">
    <cdr:from>
      <cdr:x>0.13237</cdr:x>
      <cdr:y>0.55151</cdr:y>
    </cdr:from>
    <cdr:to>
      <cdr:x>0.17424</cdr:x>
      <cdr:y>0.67621</cdr:y>
    </cdr:to>
    <cdr:pic>
      <cdr:nvPicPr>
        <cdr:cNvPr id="2" name="Picture 1" descr="\\advisory.com\files\Public\Share\ABC Templates and Resources\ABC Art Icons Logos\ABC Modern Icons\Stick_Student_f.png">
          <a:extLst xmlns:a="http://schemas.openxmlformats.org/drawingml/2006/main">
            <a:ext uri="{FF2B5EF4-FFF2-40B4-BE49-F238E27FC236}">
              <a16:creationId xmlns:a16="http://schemas.microsoft.com/office/drawing/2014/main" id="{200B687D-266D-4A0A-B565-A414A3A15EF9}"/>
            </a:ext>
          </a:extLst>
        </cdr:cNvPr>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cstate="print">
          <a:duotone>
            <a:schemeClr val="accent5">
              <a:shade val="45000"/>
              <a:satMod val="135000"/>
            </a:schemeClr>
            <a:prstClr val="white"/>
          </a:duotone>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558933" y="1820302"/>
          <a:ext cx="176787" cy="411616"/>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a:solidFill>
                <a:srgbClr val="FFFFFF"/>
              </a:solidFill>
            </a14:hiddenFill>
          </a:ext>
        </a:extLst>
      </cdr:spPr>
    </cdr:pic>
  </cdr:relSizeAnchor>
  <cdr:relSizeAnchor xmlns:cdr="http://schemas.openxmlformats.org/drawingml/2006/chartDrawing">
    <cdr:from>
      <cdr:x>0.13685</cdr:x>
      <cdr:y>0.26153</cdr:y>
    </cdr:from>
    <cdr:to>
      <cdr:x>0.16976</cdr:x>
      <cdr:y>0.37693</cdr:y>
    </cdr:to>
    <cdr:sp macro="" textlink="">
      <cdr:nvSpPr>
        <cdr:cNvPr id="3" name="TextBox 1"/>
        <cdr:cNvSpPr txBox="1"/>
      </cdr:nvSpPr>
      <cdr:spPr bwMode="gray">
        <a:xfrm xmlns:a="http://schemas.openxmlformats.org/drawingml/2006/main">
          <a:off x="577845" y="863205"/>
          <a:ext cx="138964" cy="380890"/>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spcBef>
              <a:spcPts val="500"/>
            </a:spcBef>
          </a:pPr>
          <a:r>
            <a:rPr lang="en-US" sz="2400" dirty="0">
              <a:solidFill>
                <a:schemeClr val="accent6"/>
              </a:solidFill>
            </a:rPr>
            <a: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FFC9A7D-59BC-4E8C-9E34-EDDC3F1E090E}"/>
              </a:ext>
            </a:extLst>
          </p:cNvPr>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a:extLst>
              <a:ext uri="{FF2B5EF4-FFF2-40B4-BE49-F238E27FC236}">
                <a16:creationId xmlns:a16="http://schemas.microsoft.com/office/drawing/2014/main" id="{CFA10C29-D0B8-4026-BBDF-C1A69223BF98}"/>
              </a:ext>
            </a:extLst>
          </p:cNvPr>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C1893E2C-C7CF-4856-8103-DBB5BA30D42B}" type="datetimeFigureOut">
              <a:rPr lang="en-US" smtClean="0"/>
              <a:t>11/10/2020</a:t>
            </a:fld>
            <a:endParaRPr lang="en-US"/>
          </a:p>
        </p:txBody>
      </p:sp>
      <p:sp>
        <p:nvSpPr>
          <p:cNvPr id="4" name="Footer Placeholder 3">
            <a:extLst>
              <a:ext uri="{FF2B5EF4-FFF2-40B4-BE49-F238E27FC236}">
                <a16:creationId xmlns:a16="http://schemas.microsoft.com/office/drawing/2014/main" id="{156950EB-8503-42DB-BF61-64DE2B625C07}"/>
              </a:ext>
            </a:extLst>
          </p:cNvPr>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0E9AEE1-DBF8-4CA1-90BE-07C930CC4280}"/>
              </a:ext>
            </a:extLst>
          </p:cNvPr>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2EB1314A-6F84-4EAE-ABF7-8B55F9094346}" type="slidenum">
              <a:rPr lang="en-US" smtClean="0"/>
              <a:t>‹#›</a:t>
            </a:fld>
            <a:endParaRPr lang="en-US"/>
          </a:p>
        </p:txBody>
      </p:sp>
    </p:spTree>
    <p:extLst>
      <p:ext uri="{BB962C8B-B14F-4D97-AF65-F5344CB8AC3E}">
        <p14:creationId xmlns:p14="http://schemas.microsoft.com/office/powerpoint/2010/main" val="2268639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atin typeface="Verdana" panose="020B0604030504040204" pitchFamily="34" charset="0"/>
              </a:defRPr>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atin typeface="Verdana" panose="020B0604030504040204" pitchFamily="34" charset="0"/>
              </a:defRPr>
            </a:lvl1pPr>
          </a:lstStyle>
          <a:p>
            <a:fld id="{635E5181-CEC9-49C9-AE2F-31A35049DD97}" type="datetimeFigureOut">
              <a:rPr lang="en-US" smtClean="0"/>
              <a:pPr/>
              <a:t>11/10/2020</a:t>
            </a:fld>
            <a:endParaRPr lang="en-US" dirty="0"/>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atin typeface="Verdan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atin typeface="Verdana" panose="020B0604030504040204" pitchFamily="34" charset="0"/>
              </a:defRPr>
            </a:lvl1pPr>
          </a:lstStyle>
          <a:p>
            <a:fld id="{BF4803AB-2594-4B0A-8DC3-A3880FE8631C}" type="slidenum">
              <a:rPr lang="en-US" smtClean="0"/>
              <a:pPr/>
              <a:t>‹#›</a:t>
            </a:fld>
            <a:endParaRPr lang="en-US" dirty="0"/>
          </a:p>
        </p:txBody>
      </p:sp>
    </p:spTree>
    <p:extLst>
      <p:ext uri="{BB962C8B-B14F-4D97-AF65-F5344CB8AC3E}">
        <p14:creationId xmlns:p14="http://schemas.microsoft.com/office/powerpoint/2010/main" val="4144060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erdana" panose="020B0604030504040204" pitchFamily="34" charset="0"/>
        <a:ea typeface="+mn-ea"/>
        <a:cs typeface="+mn-cs"/>
      </a:defRPr>
    </a:lvl1pPr>
    <a:lvl2pPr marL="457200" algn="l" defTabSz="914400" rtl="0" eaLnBrk="1" latinLnBrk="0" hangingPunct="1">
      <a:defRPr sz="1200" kern="1200">
        <a:solidFill>
          <a:schemeClr val="tx1"/>
        </a:solidFill>
        <a:latin typeface="Verdana" panose="020B0604030504040204" pitchFamily="34" charset="0"/>
        <a:ea typeface="+mn-ea"/>
        <a:cs typeface="+mn-cs"/>
      </a:defRPr>
    </a:lvl2pPr>
    <a:lvl3pPr marL="914400" algn="l" defTabSz="914400" rtl="0" eaLnBrk="1" latinLnBrk="0" hangingPunct="1">
      <a:defRPr sz="1200" kern="1200">
        <a:solidFill>
          <a:schemeClr val="tx1"/>
        </a:solidFill>
        <a:latin typeface="Verdana" panose="020B0604030504040204" pitchFamily="34" charset="0"/>
        <a:ea typeface="+mn-ea"/>
        <a:cs typeface="+mn-cs"/>
      </a:defRPr>
    </a:lvl3pPr>
    <a:lvl4pPr marL="1371600" algn="l" defTabSz="914400" rtl="0" eaLnBrk="1" latinLnBrk="0" hangingPunct="1">
      <a:defRPr sz="1200" kern="1200">
        <a:solidFill>
          <a:schemeClr val="tx1"/>
        </a:solidFill>
        <a:latin typeface="Verdana" panose="020B0604030504040204" pitchFamily="34" charset="0"/>
        <a:ea typeface="+mn-ea"/>
        <a:cs typeface="+mn-cs"/>
      </a:defRPr>
    </a:lvl4pPr>
    <a:lvl5pPr marL="1828800" algn="l" defTabSz="914400" rtl="0" eaLnBrk="1" latinLnBrk="0" hangingPunct="1">
      <a:defRPr sz="120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12</a:t>
            </a:fld>
            <a:endParaRPr lang="en-US" dirty="0"/>
          </a:p>
        </p:txBody>
      </p:sp>
    </p:spTree>
    <p:extLst>
      <p:ext uri="{BB962C8B-B14F-4D97-AF65-F5344CB8AC3E}">
        <p14:creationId xmlns:p14="http://schemas.microsoft.com/office/powerpoint/2010/main" val="26339008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hyperlink" Target="https://eab.box.com/v/EAB-Branding" TargetMode="External"/><Relationship Id="rId5" Type="http://schemas.openxmlformats.org/officeDocument/2006/relationships/image" Target="../media/image8.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hyperlink" Target="https://eab.box.com/v/EAB-Branding" TargetMode="External"/><Relationship Id="rId5" Type="http://schemas.openxmlformats.org/officeDocument/2006/relationships/image" Target="../media/image8.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bg bwMode="gray">
      <p:bgRef idx="1001">
        <a:schemeClr val="bg1"/>
      </p:bgRef>
    </p:bg>
    <p:spTree>
      <p:nvGrpSpPr>
        <p:cNvPr id="1" name=""/>
        <p:cNvGrpSpPr/>
        <p:nvPr/>
      </p:nvGrpSpPr>
      <p:grpSpPr>
        <a:xfrm>
          <a:off x="0" y="0"/>
          <a:ext cx="0" cy="0"/>
          <a:chOff x="0" y="0"/>
          <a:chExt cx="0" cy="0"/>
        </a:xfrm>
      </p:grpSpPr>
      <p:sp>
        <p:nvSpPr>
          <p:cNvPr id="2" name="Green box - decorative">
            <a:extLst>
              <a:ext uri="{FF2B5EF4-FFF2-40B4-BE49-F238E27FC236}">
                <a16:creationId xmlns:a16="http://schemas.microsoft.com/office/drawing/2014/main" id="{1D104BDC-80F7-4778-8E31-E2300AB0DF35}"/>
              </a:ext>
              <a:ext uri="{C183D7F6-B498-43B3-948B-1728B52AA6E4}">
                <adec:decorative xmlns:adec="http://schemas.microsoft.com/office/drawing/2017/decorative" val="1"/>
              </a:ext>
            </a:extLst>
          </p:cNvPr>
          <p:cNvSpPr/>
          <p:nvPr userDrawn="1"/>
        </p:nvSpPr>
        <p:spPr bwMode="gray">
          <a:xfrm>
            <a:off x="2494429" y="2978523"/>
            <a:ext cx="3906371" cy="1822077"/>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Blue box - decorative">
            <a:extLst>
              <a:ext uri="{C183D7F6-B498-43B3-948B-1728B52AA6E4}">
                <adec:decorative xmlns:adec="http://schemas.microsoft.com/office/drawing/2017/decorative" val="1"/>
              </a:ext>
            </a:extLst>
          </p:cNvPr>
          <p:cNvSpPr/>
          <p:nvPr userDrawn="1"/>
        </p:nvSpPr>
        <p:spPr bwMode="gray">
          <a:xfrm>
            <a:off x="-1" y="0"/>
            <a:ext cx="2576223" cy="4800601"/>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cxnSp>
        <p:nvCxnSpPr>
          <p:cNvPr id="25" name="Line - decorative">
            <a:extLst>
              <a:ext uri="{C183D7F6-B498-43B3-948B-1728B52AA6E4}">
                <adec:decorative xmlns:adec="http://schemas.microsoft.com/office/drawing/2017/decorative" val="1"/>
              </a:ext>
            </a:extLst>
          </p:cNvPr>
          <p:cNvCxnSpPr>
            <a:cxnSpLocks/>
          </p:cNvCxnSpPr>
          <p:nvPr userDrawn="1"/>
        </p:nvCxnSpPr>
        <p:spPr bwMode="gray">
          <a:xfrm>
            <a:off x="268700" y="2562832"/>
            <a:ext cx="1984248"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560095F-A640-4159-ADB3-CC9CCCCF5BC2}"/>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3562456" y="761673"/>
            <a:ext cx="2562920" cy="1922189"/>
          </a:xfrm>
          <a:prstGeom prst="rect">
            <a:avLst/>
          </a:prstGeom>
          <a:ln w="12700">
            <a:solidFill>
              <a:schemeClr val="accent1"/>
            </a:solidFill>
          </a:ln>
        </p:spPr>
      </p:pic>
      <p:sp>
        <p:nvSpPr>
          <p:cNvPr id="14" name="TextBox 13">
            <a:extLst>
              <a:ext uri="{FF2B5EF4-FFF2-40B4-BE49-F238E27FC236}">
                <a16:creationId xmlns:a16="http://schemas.microsoft.com/office/drawing/2014/main" id="{968671A2-E1C7-4287-84B2-164A5387A629}"/>
              </a:ext>
              <a:ext uri="{C183D7F6-B498-43B3-948B-1728B52AA6E4}">
                <adec:decorative xmlns:adec="http://schemas.microsoft.com/office/drawing/2017/decorative" val="1"/>
              </a:ext>
            </a:extLst>
          </p:cNvPr>
          <p:cNvSpPr txBox="1"/>
          <p:nvPr userDrawn="1"/>
        </p:nvSpPr>
        <p:spPr bwMode="gray">
          <a:xfrm>
            <a:off x="2694793" y="739605"/>
            <a:ext cx="593015" cy="276999"/>
          </a:xfrm>
          <a:prstGeom prst="rect">
            <a:avLst/>
          </a:prstGeom>
          <a:noFill/>
        </p:spPr>
        <p:txBody>
          <a:bodyPr wrap="square" lIns="0" tIns="0" rIns="0" bIns="0" rtlCol="0">
            <a:spAutoFit/>
          </a:bodyPr>
          <a:lstStyle/>
          <a:p>
            <a:pPr algn="r">
              <a:spcBef>
                <a:spcPts val="500"/>
              </a:spcBef>
            </a:pPr>
            <a:r>
              <a:rPr lang="en-US" sz="900" b="0" dirty="0">
                <a:solidFill>
                  <a:schemeClr val="tx1"/>
                </a:solidFill>
              </a:rPr>
              <a:t>New dark header</a:t>
            </a:r>
          </a:p>
        </p:txBody>
      </p:sp>
      <p:sp>
        <p:nvSpPr>
          <p:cNvPr id="15" name="Isosceles Triangle 14">
            <a:extLst>
              <a:ext uri="{FF2B5EF4-FFF2-40B4-BE49-F238E27FC236}">
                <a16:creationId xmlns:a16="http://schemas.microsoft.com/office/drawing/2014/main" id="{C20A3321-7901-4F7F-A9AE-C8A67FA2330E}"/>
              </a:ext>
              <a:ext uri="{C183D7F6-B498-43B3-948B-1728B52AA6E4}">
                <adec:decorative xmlns:adec="http://schemas.microsoft.com/office/drawing/2017/decorative" val="1"/>
              </a:ext>
            </a:extLst>
          </p:cNvPr>
          <p:cNvSpPr/>
          <p:nvPr userDrawn="1"/>
        </p:nvSpPr>
        <p:spPr bwMode="gray">
          <a:xfrm rot="19800000">
            <a:off x="3302612" y="779608"/>
            <a:ext cx="177802" cy="153278"/>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 name="Group 7">
            <a:extLst>
              <a:ext uri="{FF2B5EF4-FFF2-40B4-BE49-F238E27FC236}">
                <a16:creationId xmlns:a16="http://schemas.microsoft.com/office/drawing/2014/main" id="{210BEFC0-2498-4C5F-98B1-879502EBFC35}"/>
              </a:ext>
              <a:ext uri="{C183D7F6-B498-43B3-948B-1728B52AA6E4}">
                <adec:decorative xmlns:adec="http://schemas.microsoft.com/office/drawing/2017/decorative" val="1"/>
              </a:ext>
            </a:extLst>
          </p:cNvPr>
          <p:cNvGrpSpPr/>
          <p:nvPr userDrawn="1"/>
        </p:nvGrpSpPr>
        <p:grpSpPr>
          <a:xfrm>
            <a:off x="6628099" y="3313115"/>
            <a:ext cx="1070342" cy="1487486"/>
            <a:chOff x="6628099" y="3491523"/>
            <a:chExt cx="922919" cy="1282608"/>
          </a:xfrm>
        </p:grpSpPr>
        <p:sp>
          <p:nvSpPr>
            <p:cNvPr id="7" name="Rectangle 6">
              <a:extLst>
                <a:ext uri="{FF2B5EF4-FFF2-40B4-BE49-F238E27FC236}">
                  <a16:creationId xmlns:a16="http://schemas.microsoft.com/office/drawing/2014/main" id="{9E712EE6-D3F5-4CF5-ACE2-4D5C10E2DF07}"/>
                </a:ext>
              </a:extLst>
            </p:cNvPr>
            <p:cNvSpPr/>
            <p:nvPr userDrawn="1"/>
          </p:nvSpPr>
          <p:spPr bwMode="gray">
            <a:xfrm>
              <a:off x="6628099" y="3491523"/>
              <a:ext cx="922919" cy="1282608"/>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7" name="Picture 16" descr="A screenshot of a cell phone&#10;&#10;Description automatically generated">
              <a:extLst>
                <a:ext uri="{FF2B5EF4-FFF2-40B4-BE49-F238E27FC236}">
                  <a16:creationId xmlns:a16="http://schemas.microsoft.com/office/drawing/2014/main" id="{1D3D6F09-2BBC-492F-9F60-DDF10DDAAFE9}"/>
                </a:ext>
              </a:extLst>
            </p:cNvPr>
            <p:cNvPicPr>
              <a:picLocks noChangeAspect="1"/>
            </p:cNvPicPr>
            <p:nvPr userDrawn="1"/>
          </p:nvPicPr>
          <p:blipFill>
            <a:blip r:embed="rId3"/>
            <a:stretch>
              <a:fillRect/>
            </a:stretch>
          </p:blipFill>
          <p:spPr>
            <a:xfrm>
              <a:off x="6719447" y="3547322"/>
              <a:ext cx="731520" cy="548640"/>
            </a:xfrm>
            <a:prstGeom prst="rect">
              <a:avLst/>
            </a:prstGeom>
            <a:ln w="12700">
              <a:noFill/>
            </a:ln>
          </p:spPr>
        </p:pic>
        <p:pic>
          <p:nvPicPr>
            <p:cNvPr id="6" name="Picture 5" descr="A screenshot of a cell phone&#10;&#10;Description automatically generated">
              <a:extLst>
                <a:ext uri="{FF2B5EF4-FFF2-40B4-BE49-F238E27FC236}">
                  <a16:creationId xmlns:a16="http://schemas.microsoft.com/office/drawing/2014/main" id="{5F58C39E-E3D5-42A2-A92E-7F2AA5ADE6DD}"/>
                </a:ext>
              </a:extLst>
            </p:cNvPr>
            <p:cNvPicPr>
              <a:picLocks noChangeAspect="1"/>
            </p:cNvPicPr>
            <p:nvPr userDrawn="1"/>
          </p:nvPicPr>
          <p:blipFill>
            <a:blip r:embed="rId4"/>
            <a:stretch>
              <a:fillRect/>
            </a:stretch>
          </p:blipFill>
          <p:spPr>
            <a:xfrm>
              <a:off x="6719447" y="4179514"/>
              <a:ext cx="731520" cy="549240"/>
            </a:xfrm>
            <a:prstGeom prst="rect">
              <a:avLst/>
            </a:prstGeom>
          </p:spPr>
        </p:pic>
      </p:grpSp>
      <p:pic>
        <p:nvPicPr>
          <p:cNvPr id="27" name="EAB logo">
            <a:extLs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gray">
          <a:xfrm>
            <a:off x="271464" y="893106"/>
            <a:ext cx="1244214" cy="477850"/>
          </a:xfrm>
          <a:prstGeom prst="rect">
            <a:avLst/>
          </a:prstGeom>
        </p:spPr>
      </p:pic>
      <p:sp>
        <p:nvSpPr>
          <p:cNvPr id="34" name="Template edition"/>
          <p:cNvSpPr/>
          <p:nvPr userDrawn="1"/>
        </p:nvSpPr>
        <p:spPr bwMode="gray">
          <a:xfrm>
            <a:off x="0" y="-1"/>
            <a:ext cx="6400800" cy="477843"/>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r>
              <a:rPr lang="en-US" sz="1400" b="1" dirty="0">
                <a:solidFill>
                  <a:schemeClr val="bg1"/>
                </a:solidFill>
              </a:rPr>
              <a:t>January 2020</a:t>
            </a:r>
            <a:r>
              <a:rPr lang="en-US" sz="1400" b="1" baseline="0" dirty="0">
                <a:solidFill>
                  <a:schemeClr val="bg1"/>
                </a:solidFill>
              </a:rPr>
              <a:t> Template Edition</a:t>
            </a:r>
            <a:endParaRPr lang="en-US" sz="1400" b="1" dirty="0">
              <a:solidFill>
                <a:schemeClr val="bg1"/>
              </a:solidFill>
            </a:endParaRPr>
          </a:p>
        </p:txBody>
      </p:sp>
      <p:sp>
        <p:nvSpPr>
          <p:cNvPr id="23" name="Slide title"/>
          <p:cNvSpPr txBox="1"/>
          <p:nvPr userDrawn="1"/>
        </p:nvSpPr>
        <p:spPr bwMode="gray">
          <a:xfrm>
            <a:off x="264105" y="1720958"/>
            <a:ext cx="2068331" cy="692497"/>
          </a:xfrm>
          <a:prstGeom prst="rect">
            <a:avLst/>
          </a:prstGeom>
          <a:noFill/>
        </p:spPr>
        <p:txBody>
          <a:bodyPr wrap="square" lIns="0" tIns="0" rIns="0" bIns="0" rtlCol="0">
            <a:spAutoFit/>
          </a:bodyPr>
          <a:lstStyle/>
          <a:p>
            <a:pPr algn="l">
              <a:spcBef>
                <a:spcPts val="500"/>
              </a:spcBef>
            </a:pPr>
            <a:r>
              <a:rPr lang="en-US" sz="2500" b="1" dirty="0">
                <a:solidFill>
                  <a:schemeClr val="bg1"/>
                </a:solidFill>
              </a:rPr>
              <a:t>4:3 </a:t>
            </a:r>
            <a:r>
              <a:rPr lang="en-US" sz="2000" b="0" dirty="0">
                <a:solidFill>
                  <a:schemeClr val="bg1"/>
                </a:solidFill>
              </a:rPr>
              <a:t>On-screen Template </a:t>
            </a:r>
            <a:r>
              <a:rPr lang="en-US" sz="1100" b="0" dirty="0">
                <a:solidFill>
                  <a:schemeClr val="bg1"/>
                </a:solidFill>
              </a:rPr>
              <a:t>(7"x5.25")</a:t>
            </a:r>
            <a:endParaRPr lang="en-US" sz="2000" b="0" dirty="0">
              <a:solidFill>
                <a:schemeClr val="bg1"/>
              </a:solidFill>
            </a:endParaRPr>
          </a:p>
        </p:txBody>
      </p:sp>
      <p:sp>
        <p:nvSpPr>
          <p:cNvPr id="32" name="Bullets"/>
          <p:cNvSpPr txBox="1"/>
          <p:nvPr userDrawn="1"/>
        </p:nvSpPr>
        <p:spPr bwMode="gray">
          <a:xfrm>
            <a:off x="277812" y="2729225"/>
            <a:ext cx="2020597" cy="1277273"/>
          </a:xfrm>
          <a:prstGeom prst="rect">
            <a:avLst/>
          </a:prstGeom>
          <a:noFill/>
        </p:spPr>
        <p:txBody>
          <a:bodyPr wrap="square" lIns="0" tIns="0" rIns="0" bIns="0" rtlCol="0">
            <a:spAutoFit/>
          </a:bodyPr>
          <a:lstStyle/>
          <a:p>
            <a:pPr marL="0" indent="0">
              <a:spcBef>
                <a:spcPts val="400"/>
              </a:spcBef>
              <a:buFont typeface="Arial" panose="020B0604020202020204" pitchFamily="34" charset="0"/>
              <a:buNone/>
            </a:pPr>
            <a:r>
              <a:rPr lang="pt-BR" sz="900" b="1" dirty="0">
                <a:solidFill>
                  <a:schemeClr val="bg1"/>
                </a:solidFill>
              </a:rPr>
              <a:t>All projected presentations:</a:t>
            </a:r>
          </a:p>
          <a:p>
            <a:pPr marL="230188" lvl="0" indent="-112713">
              <a:spcBef>
                <a:spcPts val="400"/>
              </a:spcBef>
              <a:buFont typeface="Arial" panose="020B0604020202020204" pitchFamily="34" charset="0"/>
              <a:buChar char="•"/>
            </a:pPr>
            <a:r>
              <a:rPr lang="en-US" sz="900" dirty="0">
                <a:solidFill>
                  <a:schemeClr val="bg1"/>
                </a:solidFill>
              </a:rPr>
              <a:t>Partner meetings</a:t>
            </a:r>
          </a:p>
          <a:p>
            <a:pPr marL="230188" lvl="0" indent="-112713">
              <a:spcBef>
                <a:spcPts val="400"/>
              </a:spcBef>
              <a:buFont typeface="Arial" panose="020B0604020202020204" pitchFamily="34" charset="0"/>
              <a:buChar char="•"/>
            </a:pPr>
            <a:r>
              <a:rPr lang="en-US" sz="900" dirty="0">
                <a:solidFill>
                  <a:schemeClr val="bg1"/>
                </a:solidFill>
              </a:rPr>
              <a:t>Conferences</a:t>
            </a:r>
          </a:p>
          <a:p>
            <a:pPr marL="230188" lvl="0" indent="-112713">
              <a:spcBef>
                <a:spcPts val="400"/>
              </a:spcBef>
              <a:buFont typeface="Arial" panose="020B0604020202020204" pitchFamily="34" charset="0"/>
              <a:buChar char="•"/>
            </a:pPr>
            <a:r>
              <a:rPr lang="en-US" sz="900" dirty="0">
                <a:solidFill>
                  <a:schemeClr val="bg1"/>
                </a:solidFill>
              </a:rPr>
              <a:t>Roundtables</a:t>
            </a:r>
          </a:p>
          <a:p>
            <a:pPr marL="230188" lvl="0" indent="-112713">
              <a:spcBef>
                <a:spcPts val="400"/>
              </a:spcBef>
              <a:buFont typeface="Arial" panose="020B0604020202020204" pitchFamily="34" charset="0"/>
              <a:buChar char="•"/>
            </a:pPr>
            <a:r>
              <a:rPr lang="en-US" sz="900" dirty="0" err="1">
                <a:solidFill>
                  <a:schemeClr val="bg1"/>
                </a:solidFill>
              </a:rPr>
              <a:t>Onsites</a:t>
            </a:r>
            <a:endParaRPr lang="en-US" sz="900" dirty="0">
              <a:solidFill>
                <a:schemeClr val="bg1"/>
              </a:solidFill>
            </a:endParaRPr>
          </a:p>
          <a:p>
            <a:pPr marL="230188" marR="0" lvl="0" indent="-112713" algn="l" defTabSz="537667"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900" dirty="0" err="1">
                <a:solidFill>
                  <a:schemeClr val="bg1"/>
                </a:solidFill>
              </a:rPr>
              <a:t>Webconferences</a:t>
            </a:r>
            <a:endParaRPr lang="en-US" sz="900" dirty="0">
              <a:solidFill>
                <a:schemeClr val="bg1"/>
              </a:solidFill>
            </a:endParaRPr>
          </a:p>
          <a:p>
            <a:pPr marL="230188" marR="0" lvl="0" indent="-112713" algn="l" defTabSz="537667"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900" dirty="0">
                <a:solidFill>
                  <a:schemeClr val="bg1"/>
                </a:solidFill>
              </a:rPr>
              <a:t>Internal meetings</a:t>
            </a:r>
          </a:p>
        </p:txBody>
      </p:sp>
      <p:sp>
        <p:nvSpPr>
          <p:cNvPr id="16" name="Save time">
            <a:extLst>
              <a:ext uri="{FF2B5EF4-FFF2-40B4-BE49-F238E27FC236}">
                <a16:creationId xmlns:a16="http://schemas.microsoft.com/office/drawing/2014/main" id="{92AE8C63-C3D4-4756-87F1-4405CF812B58}"/>
              </a:ext>
            </a:extLst>
          </p:cNvPr>
          <p:cNvSpPr txBox="1"/>
          <p:nvPr userDrawn="1"/>
        </p:nvSpPr>
        <p:spPr bwMode="gray">
          <a:xfrm>
            <a:off x="3071417" y="3206167"/>
            <a:ext cx="2916521" cy="1354217"/>
          </a:xfrm>
          <a:prstGeom prst="rect">
            <a:avLst/>
          </a:prstGeom>
          <a:noFill/>
        </p:spPr>
        <p:txBody>
          <a:bodyPr wrap="square" lIns="0" tIns="0" rIns="0" bIns="0" rtlCol="0">
            <a:spAutoFit/>
          </a:bodyPr>
          <a:lstStyle/>
          <a:p>
            <a:pPr marL="0" indent="0" algn="l">
              <a:spcBef>
                <a:spcPts val="900"/>
              </a:spcBef>
              <a:buFont typeface="Arial" panose="020B0604020202020204" pitchFamily="34" charset="0"/>
              <a:buNone/>
            </a:pPr>
            <a:r>
              <a:rPr lang="en-US" sz="1400" b="1" dirty="0">
                <a:solidFill>
                  <a:schemeClr val="bg1"/>
                </a:solidFill>
              </a:rPr>
              <a:t>SAVE TIME: </a:t>
            </a:r>
            <a:r>
              <a:rPr lang="en-US" sz="1400" b="0" dirty="0">
                <a:solidFill>
                  <a:schemeClr val="bg1"/>
                </a:solidFill>
              </a:rPr>
              <a:t>Use the Graphic and Layout Guide (GLG)!</a:t>
            </a:r>
          </a:p>
          <a:p>
            <a:pPr marL="0" marR="0" lvl="0" indent="0" algn="l" defTabSz="537667"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srgbClr val="FFFFFF"/>
                </a:solidFill>
                <a:effectLst/>
                <a:uLnTx/>
                <a:uFillTx/>
                <a:latin typeface="+mn-lt"/>
                <a:ea typeface="+mn-ea"/>
                <a:cs typeface="+mn-cs"/>
              </a:rPr>
              <a:t>Never design from scratch again. Find hundreds of pre-formatted graphics and full layouts to copy into your file and edit as needed. </a:t>
            </a:r>
          </a:p>
          <a:p>
            <a:pPr marL="0" marR="0" lvl="0" indent="0" algn="l" defTabSz="537667"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900" b="1" i="0" u="none" strike="noStrike" kern="1200" cap="none" spc="0" normalizeH="0" baseline="0" noProof="0" dirty="0">
                <a:ln>
                  <a:noFill/>
                </a:ln>
                <a:solidFill>
                  <a:srgbClr val="FFFFFF"/>
                </a:solidFill>
                <a:effectLst/>
                <a:uLnTx/>
                <a:uFillTx/>
                <a:latin typeface="+mn-lt"/>
                <a:ea typeface="+mn-ea"/>
                <a:cs typeface="+mn-cs"/>
              </a:rPr>
              <a:t>GLG Location:</a:t>
            </a:r>
            <a:r>
              <a:rPr kumimoji="0" lang="en-US" sz="900" b="0" i="0" u="none" strike="noStrike" kern="1200" cap="none" spc="0" normalizeH="0" baseline="0" noProof="0" dirty="0">
                <a:ln>
                  <a:noFill/>
                </a:ln>
                <a:solidFill>
                  <a:srgbClr val="FFFFFF"/>
                </a:solidFill>
                <a:effectLst/>
                <a:uLnTx/>
                <a:uFillTx/>
                <a:latin typeface="+mn-lt"/>
                <a:ea typeface="+mn-ea"/>
                <a:cs typeface="+mn-cs"/>
              </a:rPr>
              <a:t> eab.box.com/v/EAB-Branding-Templates-Imagery</a:t>
            </a:r>
          </a:p>
        </p:txBody>
      </p:sp>
      <p:sp>
        <p:nvSpPr>
          <p:cNvPr id="20" name="Print format">
            <a:extLst>
              <a:ext uri="{FF2B5EF4-FFF2-40B4-BE49-F238E27FC236}">
                <a16:creationId xmlns:a16="http://schemas.microsoft.com/office/drawing/2014/main" id="{24BE4AAC-BCCD-44CB-9775-0229A35C4384}"/>
              </a:ext>
              <a:ext uri="{C183D7F6-B498-43B3-948B-1728B52AA6E4}">
                <adec:decorative xmlns:adec="http://schemas.microsoft.com/office/drawing/2017/decorative" val="0"/>
              </a:ext>
            </a:extLst>
          </p:cNvPr>
          <p:cNvSpPr txBox="1"/>
          <p:nvPr userDrawn="1"/>
        </p:nvSpPr>
        <p:spPr bwMode="gray">
          <a:xfrm>
            <a:off x="6628099" y="2678441"/>
            <a:ext cx="1184525" cy="600164"/>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0"/>
              </a:spcBef>
              <a:spcAft>
                <a:spcPts val="0"/>
              </a:spcAft>
              <a:buClrTx/>
              <a:buSzTx/>
              <a:buFont typeface="Arial" pitchFamily="34" charset="0"/>
              <a:buNone/>
              <a:tabLst/>
              <a:defRPr/>
            </a:pPr>
            <a:r>
              <a:rPr kumimoji="0" lang="en-US" sz="1200" b="1" i="0" u="none" strike="noStrike" kern="1200" cap="none" spc="0" normalizeH="0" baseline="0" noProof="0" dirty="0">
                <a:ln>
                  <a:noFill/>
                </a:ln>
                <a:solidFill>
                  <a:srgbClr val="009900"/>
                </a:solidFill>
                <a:effectLst/>
                <a:uLnTx/>
                <a:uFillTx/>
                <a:latin typeface="Arial" panose="020B0604020202020204" pitchFamily="34" charset="0"/>
                <a:ea typeface="+mn-ea"/>
                <a:cs typeface="Arial" panose="020B0604020202020204" pitchFamily="34" charset="0"/>
              </a:rPr>
              <a:t>Print format:</a:t>
            </a:r>
          </a:p>
          <a:p>
            <a:pPr marL="0" marR="0" lvl="0" indent="0" algn="l" defTabSz="537667" rtl="0" eaLnBrk="1" fontAlgn="auto" latinLnBrk="0" hangingPunct="1">
              <a:lnSpc>
                <a:spcPct val="100000"/>
              </a:lnSpc>
              <a:spcBef>
                <a:spcPts val="0"/>
              </a:spcBef>
              <a:spcAft>
                <a:spcPts val="0"/>
              </a:spcAft>
              <a:buClrTx/>
              <a:buSzTx/>
              <a:buFont typeface="Arial" pitchFamily="34" charset="0"/>
              <a:buNone/>
              <a:tabLst/>
              <a:defRPr/>
            </a:pPr>
            <a:r>
              <a:rPr kumimoji="0" lang="en-US" sz="900" b="0" i="0" u="none" strike="noStrike" kern="1200" cap="none" spc="0" normalizeH="0" baseline="0" noProof="0" dirty="0">
                <a:ln>
                  <a:noFill/>
                </a:ln>
                <a:solidFill>
                  <a:srgbClr val="009900"/>
                </a:solidFill>
                <a:effectLst/>
                <a:uLnTx/>
                <a:uFillTx/>
                <a:latin typeface="Arial" panose="020B0604020202020204" pitchFamily="34" charset="0"/>
                <a:ea typeface="+mn-ea"/>
                <a:cs typeface="Arial" panose="020B0604020202020204" pitchFamily="34" charset="0"/>
              </a:rPr>
              <a:t>These are 7"x5.25" and print two per page in portrait orientation.</a:t>
            </a:r>
          </a:p>
        </p:txBody>
      </p:sp>
      <p:sp>
        <p:nvSpPr>
          <p:cNvPr id="12" name="Need help"/>
          <p:cNvSpPr txBox="1">
            <a:spLocks/>
          </p:cNvSpPr>
          <p:nvPr userDrawn="1"/>
        </p:nvSpPr>
        <p:spPr bwMode="gray">
          <a:xfrm>
            <a:off x="277813" y="4272093"/>
            <a:ext cx="2321952" cy="2769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2400"/>
              </a:spcBef>
              <a:buNone/>
            </a:pPr>
            <a:r>
              <a:rPr lang="en-US" sz="900" b="1" dirty="0">
                <a:solidFill>
                  <a:schemeClr val="bg1"/>
                </a:solidFill>
              </a:rPr>
              <a:t>Need help or 16:9 format? </a:t>
            </a:r>
            <a:br>
              <a:rPr lang="en-US" sz="900" b="1" dirty="0">
                <a:solidFill>
                  <a:schemeClr val="bg1"/>
                </a:solidFill>
              </a:rPr>
            </a:br>
            <a:r>
              <a:rPr lang="en-US" sz="900" b="0" dirty="0">
                <a:solidFill>
                  <a:schemeClr val="bg1"/>
                </a:solidFill>
              </a:rPr>
              <a:t>Email DSS-Requests@eab.com</a:t>
            </a:r>
          </a:p>
        </p:txBody>
      </p:sp>
    </p:spTree>
    <p:custDataLst>
      <p:tags r:id="rId1"/>
    </p:custDataLst>
    <p:extLst>
      <p:ext uri="{BB962C8B-B14F-4D97-AF65-F5344CB8AC3E}">
        <p14:creationId xmlns:p14="http://schemas.microsoft.com/office/powerpoint/2010/main" val="4133591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tes">
    <p:bg bwMode="gray">
      <p:bgRef idx="1001">
        <a:schemeClr val="bg1"/>
      </p:bgRef>
    </p:bg>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userDrawn="1"/>
        </p:nvSpPr>
        <p:spPr bwMode="gray">
          <a:xfrm>
            <a:off x="1" y="0"/>
            <a:ext cx="6400799" cy="601181"/>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3" name="Building - decorative">
            <a:extLst>
              <a:ext uri="{FF2B5EF4-FFF2-40B4-BE49-F238E27FC236}">
                <a16:creationId xmlns:a16="http://schemas.microsoft.com/office/drawing/2014/main" id="{E98A3F47-D0AA-4A50-999F-89B5C378AA38}"/>
              </a:ext>
            </a:extLst>
          </p:cNvPr>
          <p:cNvGrpSpPr/>
          <p:nvPr userDrawn="1"/>
        </p:nvGrpSpPr>
        <p:grpSpPr>
          <a:xfrm>
            <a:off x="5596490" y="0"/>
            <a:ext cx="750245" cy="601181"/>
            <a:chOff x="5596490" y="0"/>
            <a:chExt cx="750245" cy="601181"/>
          </a:xfrm>
          <a:solidFill>
            <a:schemeClr val="accent3"/>
          </a:solidFill>
        </p:grpSpPr>
        <p:sp>
          <p:nvSpPr>
            <p:cNvPr id="25" name="Building shape 1">
              <a:extLst>
                <a:ext uri="{C183D7F6-B498-43B3-948B-1728B52AA6E4}">
                  <adec:decorative xmlns:adec="http://schemas.microsoft.com/office/drawing/2017/decorative" val="1"/>
                </a:ext>
              </a:extLst>
            </p:cNvPr>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6" name="Building shape 2">
              <a:extLst>
                <a:ext uri="{C183D7F6-B498-43B3-948B-1728B52AA6E4}">
                  <adec:decorative xmlns:adec="http://schemas.microsoft.com/office/drawing/2017/decorative" val="1"/>
                </a:ext>
              </a:extLst>
            </p:cNvPr>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Building shape 3">
              <a:extLst>
                <a:ext uri="{C183D7F6-B498-43B3-948B-1728B52AA6E4}">
                  <adec:decorative xmlns:adec="http://schemas.microsoft.com/office/drawing/2017/decorative" val="1"/>
                </a:ext>
              </a:extLst>
            </p:cNvPr>
            <p:cNvSpPr>
              <a:spLocks noChangeArrowheads="1"/>
            </p:cNvSpPr>
            <p:nvPr/>
          </p:nvSpPr>
          <p:spPr bwMode="gray">
            <a:xfrm>
              <a:off x="5888334" y="469154"/>
              <a:ext cx="458401" cy="3844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Building shape 4">
              <a:extLst>
                <a:ext uri="{C183D7F6-B498-43B3-948B-1728B52AA6E4}">
                  <adec:decorative xmlns:adec="http://schemas.microsoft.com/office/drawing/2017/decorative" val="1"/>
                </a:ext>
              </a:extLst>
            </p:cNvPr>
            <p:cNvSpPr>
              <a:spLocks noChangeArrowheads="1"/>
            </p:cNvSpPr>
            <p:nvPr/>
          </p:nvSpPr>
          <p:spPr bwMode="gray">
            <a:xfrm>
              <a:off x="6163373"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Building shape 5">
              <a:extLst>
                <a:ext uri="{C183D7F6-B498-43B3-948B-1728B52AA6E4}">
                  <adec:decorative xmlns:adec="http://schemas.microsoft.com/office/drawing/2017/decorative" val="1"/>
                </a:ext>
              </a:extLst>
            </p:cNvPr>
            <p:cNvSpPr>
              <a:spLocks noChangeArrowheads="1"/>
            </p:cNvSpPr>
            <p:nvPr/>
          </p:nvSpPr>
          <p:spPr bwMode="gray">
            <a:xfrm>
              <a:off x="6027332" y="247346"/>
              <a:ext cx="44362"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Building  shape 6">
              <a:extLst>
                <a:ext uri="{C183D7F6-B498-43B3-948B-1728B52AA6E4}">
                  <adec:decorative xmlns:adec="http://schemas.microsoft.com/office/drawing/2017/decorative" val="1"/>
                </a:ext>
              </a:extLst>
            </p:cNvPr>
            <p:cNvSpPr>
              <a:spLocks noChangeArrowheads="1"/>
            </p:cNvSpPr>
            <p:nvPr/>
          </p:nvSpPr>
          <p:spPr bwMode="gray">
            <a:xfrm>
              <a:off x="5888334"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Building  shape 7">
              <a:extLst>
                <a:ext uri="{C183D7F6-B498-43B3-948B-1728B52AA6E4}">
                  <adec:decorative xmlns:adec="http://schemas.microsoft.com/office/drawing/2017/decorative" val="1"/>
                </a:ext>
              </a:extLst>
            </p:cNvPr>
            <p:cNvSpPr>
              <a:spLocks noChangeArrowheads="1"/>
            </p:cNvSpPr>
            <p:nvPr/>
          </p:nvSpPr>
          <p:spPr bwMode="gray">
            <a:xfrm>
              <a:off x="6299415"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 name="Building shape 8">
              <a:extLst>
                <a:ext uri="{FF2B5EF4-FFF2-40B4-BE49-F238E27FC236}">
                  <a16:creationId xmlns:a16="http://schemas.microsoft.com/office/drawing/2014/main" id="{C39D9FE8-6D0D-4828-94A3-02C7F83F2FED}"/>
                </a:ext>
              </a:extLst>
            </p:cNvPr>
            <p:cNvSpPr/>
            <p:nvPr userDrawn="1"/>
          </p:nvSpPr>
          <p:spPr bwMode="gray">
            <a:xfrm>
              <a:off x="5596490" y="0"/>
              <a:ext cx="202217" cy="601181"/>
            </a:xfrm>
            <a:custGeom>
              <a:avLst/>
              <a:gdLst>
                <a:gd name="connsiteX0" fmla="*/ 65744 w 202217"/>
                <a:gd name="connsiteY0" fmla="*/ 0 h 601181"/>
                <a:gd name="connsiteX1" fmla="*/ 109746 w 202217"/>
                <a:gd name="connsiteY1" fmla="*/ 0 h 601181"/>
                <a:gd name="connsiteX2" fmla="*/ 74734 w 202217"/>
                <a:gd name="connsiteY2" fmla="*/ 65770 h 601181"/>
                <a:gd name="connsiteX3" fmla="*/ 181051 w 202217"/>
                <a:gd name="connsiteY3" fmla="*/ 584089 h 601181"/>
                <a:gd name="connsiteX4" fmla="*/ 202217 w 202217"/>
                <a:gd name="connsiteY4" fmla="*/ 601181 h 601181"/>
                <a:gd name="connsiteX5" fmla="*/ 144931 w 202217"/>
                <a:gd name="connsiteY5" fmla="*/ 601181 h 601181"/>
                <a:gd name="connsiteX6" fmla="*/ 89496 w 202217"/>
                <a:gd name="connsiteY6" fmla="*/ 534792 h 601181"/>
                <a:gd name="connsiteX7" fmla="*/ 0 w 202217"/>
                <a:gd name="connsiteY7" fmla="*/ 245795 h 601181"/>
                <a:gd name="connsiteX8" fmla="*/ 41191 w 202217"/>
                <a:gd name="connsiteY8" fmla="*/ 44657 h 60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7" h="601181">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grp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a:endParaRPr lang="en-US" sz="1000" dirty="0"/>
            </a:p>
          </p:txBody>
        </p:sp>
      </p:grpSp>
      <p:cxnSp>
        <p:nvCxnSpPr>
          <p:cNvPr id="14" name="Header line - decorative">
            <a:extLst>
              <a:ext uri="{C183D7F6-B498-43B3-948B-1728B52AA6E4}">
                <adec:decorative xmlns:adec="http://schemas.microsoft.com/office/drawing/2017/decorative" val="1"/>
              </a:ext>
            </a:extLst>
          </p:cNvPr>
          <p:cNvCxnSpPr/>
          <p:nvPr userDrawn="1"/>
        </p:nvCxnSpPr>
        <p:spPr bwMode="gray">
          <a:xfrm>
            <a:off x="0" y="601181"/>
            <a:ext cx="6400800" cy="0"/>
          </a:xfrm>
          <a:prstGeom prst="line">
            <a:avLst/>
          </a:prstGeom>
          <a:noFill/>
          <a:ln w="28575" cap="flat" cmpd="sng" algn="ctr">
            <a:solidFill>
              <a:schemeClr val="accent2"/>
            </a:solidFill>
            <a:prstDash val="solid"/>
            <a:miter lim="800000"/>
          </a:ln>
          <a:effectLst/>
        </p:spPr>
      </p:cxnSp>
      <p:sp>
        <p:nvSpPr>
          <p:cNvPr id="43" name="Slide title - decorative">
            <a:extLst>
              <a:ext uri="{C183D7F6-B498-43B3-948B-1728B52AA6E4}">
                <adec:decorative xmlns:adec="http://schemas.microsoft.com/office/drawing/2017/decorative" val="1"/>
              </a:ext>
            </a:extLst>
          </p:cNvPr>
          <p:cNvSpPr txBox="1">
            <a:spLocks/>
          </p:cNvSpPr>
          <p:nvPr userDrawn="1"/>
        </p:nvSpPr>
        <p:spPr bwMode="gray">
          <a:xfrm>
            <a:off x="283818" y="309824"/>
            <a:ext cx="772685" cy="256480"/>
          </a:xfrm>
          <a:prstGeom prst="rect">
            <a:avLst/>
          </a:prstGeom>
        </p:spPr>
        <p:txBody>
          <a:bodyPr wrap="square" lIns="0" tIns="0" rIns="0" bIns="0" anchor="b" anchorCtr="0">
            <a:spAutoFit/>
          </a:bodyPr>
          <a:lstStyle>
            <a:lvl1pPr algn="l" defTabSz="640080" rtl="0" eaLnBrk="1" latinLnBrk="0" hangingPunct="1">
              <a:lnSpc>
                <a:spcPct val="90000"/>
              </a:lnSpc>
              <a:spcBef>
                <a:spcPct val="0"/>
              </a:spcBef>
              <a:buNone/>
              <a:defRPr sz="1800" b="0" kern="1200" spc="40" baseline="0">
                <a:solidFill>
                  <a:schemeClr val="tx1"/>
                </a:solidFill>
                <a:latin typeface="+mj-lt"/>
                <a:ea typeface="+mj-ea"/>
                <a:cs typeface="+mj-cs"/>
              </a:defRPr>
            </a:lvl1pPr>
          </a:lstStyle>
          <a:p>
            <a:pPr>
              <a:lnSpc>
                <a:spcPct val="90000"/>
              </a:lnSpc>
            </a:pPr>
            <a:r>
              <a:rPr lang="en-US" spc="50" baseline="0" dirty="0">
                <a:solidFill>
                  <a:schemeClr val="bg1"/>
                </a:solidFill>
              </a:rPr>
              <a:t>Notes:</a:t>
            </a:r>
          </a:p>
        </p:txBody>
      </p:sp>
      <p:grpSp>
        <p:nvGrpSpPr>
          <p:cNvPr id="2" name="Lines - decorative">
            <a:extLst>
              <a:ext uri="{FF2B5EF4-FFF2-40B4-BE49-F238E27FC236}">
                <a16:creationId xmlns:a16="http://schemas.microsoft.com/office/drawing/2014/main" id="{1977C173-1D74-414D-8E34-E30AFCCD0CD0}"/>
              </a:ext>
              <a:ext uri="{C183D7F6-B498-43B3-948B-1728B52AA6E4}">
                <adec:decorative xmlns:adec="http://schemas.microsoft.com/office/drawing/2017/decorative" val="1"/>
              </a:ext>
            </a:extLst>
          </p:cNvPr>
          <p:cNvGrpSpPr/>
          <p:nvPr userDrawn="1"/>
        </p:nvGrpSpPr>
        <p:grpSpPr>
          <a:xfrm>
            <a:off x="283818" y="1110912"/>
            <a:ext cx="5845520" cy="3286517"/>
            <a:chOff x="283818" y="1110912"/>
            <a:chExt cx="5845520" cy="3286517"/>
          </a:xfrm>
        </p:grpSpPr>
        <p:cxnSp>
          <p:nvCxnSpPr>
            <p:cNvPr id="34" name="Line 2">
              <a:extLst>
                <a:ext uri="{C183D7F6-B498-43B3-948B-1728B52AA6E4}">
                  <adec:decorative xmlns:adec="http://schemas.microsoft.com/office/drawing/2017/decorative" val="1"/>
                </a:ext>
              </a:extLst>
            </p:cNvPr>
            <p:cNvCxnSpPr/>
            <p:nvPr userDrawn="1"/>
          </p:nvCxnSpPr>
          <p:spPr bwMode="gray">
            <a:xfrm>
              <a:off x="283818" y="1110912"/>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6" name="Line 3">
              <a:extLst>
                <a:ext uri="{C183D7F6-B498-43B3-948B-1728B52AA6E4}">
                  <adec:decorative xmlns:adec="http://schemas.microsoft.com/office/drawing/2017/decorative" val="1"/>
                </a:ext>
              </a:extLst>
            </p:cNvPr>
            <p:cNvCxnSpPr/>
            <p:nvPr userDrawn="1"/>
          </p:nvCxnSpPr>
          <p:spPr bwMode="gray">
            <a:xfrm>
              <a:off x="283818" y="1476081"/>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7" name="Line 4">
              <a:extLst>
                <a:ext uri="{C183D7F6-B498-43B3-948B-1728B52AA6E4}">
                  <adec:decorative xmlns:adec="http://schemas.microsoft.com/office/drawing/2017/decorative" val="1"/>
                </a:ext>
              </a:extLst>
            </p:cNvPr>
            <p:cNvCxnSpPr/>
            <p:nvPr userDrawn="1"/>
          </p:nvCxnSpPr>
          <p:spPr bwMode="gray">
            <a:xfrm>
              <a:off x="283818" y="1841250"/>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8" name="Line 5">
              <a:extLst>
                <a:ext uri="{C183D7F6-B498-43B3-948B-1728B52AA6E4}">
                  <adec:decorative xmlns:adec="http://schemas.microsoft.com/office/drawing/2017/decorative" val="1"/>
                </a:ext>
              </a:extLst>
            </p:cNvPr>
            <p:cNvCxnSpPr/>
            <p:nvPr userDrawn="1"/>
          </p:nvCxnSpPr>
          <p:spPr bwMode="gray">
            <a:xfrm>
              <a:off x="283818" y="2206419"/>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9" name="Line 6">
              <a:extLst>
                <a:ext uri="{C183D7F6-B498-43B3-948B-1728B52AA6E4}">
                  <adec:decorative xmlns:adec="http://schemas.microsoft.com/office/drawing/2017/decorative" val="1"/>
                </a:ext>
              </a:extLst>
            </p:cNvPr>
            <p:cNvCxnSpPr/>
            <p:nvPr userDrawn="1"/>
          </p:nvCxnSpPr>
          <p:spPr bwMode="gray">
            <a:xfrm>
              <a:off x="283818" y="2571588"/>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0" name="Line 7">
              <a:extLst>
                <a:ext uri="{C183D7F6-B498-43B3-948B-1728B52AA6E4}">
                  <adec:decorative xmlns:adec="http://schemas.microsoft.com/office/drawing/2017/decorative" val="1"/>
                </a:ext>
              </a:extLst>
            </p:cNvPr>
            <p:cNvCxnSpPr/>
            <p:nvPr userDrawn="1"/>
          </p:nvCxnSpPr>
          <p:spPr bwMode="gray">
            <a:xfrm>
              <a:off x="283818" y="2936757"/>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1" name="Line 8">
              <a:extLst>
                <a:ext uri="{C183D7F6-B498-43B3-948B-1728B52AA6E4}">
                  <adec:decorative xmlns:adec="http://schemas.microsoft.com/office/drawing/2017/decorative" val="1"/>
                </a:ext>
              </a:extLst>
            </p:cNvPr>
            <p:cNvCxnSpPr/>
            <p:nvPr userDrawn="1"/>
          </p:nvCxnSpPr>
          <p:spPr bwMode="gray">
            <a:xfrm>
              <a:off x="283818" y="3301926"/>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2" name="Line 9">
              <a:extLst>
                <a:ext uri="{C183D7F6-B498-43B3-948B-1728B52AA6E4}">
                  <adec:decorative xmlns:adec="http://schemas.microsoft.com/office/drawing/2017/decorative" val="1"/>
                </a:ext>
              </a:extLst>
            </p:cNvPr>
            <p:cNvCxnSpPr/>
            <p:nvPr userDrawn="1"/>
          </p:nvCxnSpPr>
          <p:spPr bwMode="gray">
            <a:xfrm>
              <a:off x="283818" y="3667095"/>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3" name="Line 10">
              <a:extLst>
                <a:ext uri="{C183D7F6-B498-43B3-948B-1728B52AA6E4}">
                  <adec:decorative xmlns:adec="http://schemas.microsoft.com/office/drawing/2017/decorative" val="1"/>
                </a:ext>
              </a:extLst>
            </p:cNvPr>
            <p:cNvCxnSpPr/>
            <p:nvPr userDrawn="1"/>
          </p:nvCxnSpPr>
          <p:spPr bwMode="gray">
            <a:xfrm>
              <a:off x="283818" y="4032264"/>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5" name="Line 11">
              <a:extLst>
                <a:ext uri="{C183D7F6-B498-43B3-948B-1728B52AA6E4}">
                  <adec:decorative xmlns:adec="http://schemas.microsoft.com/office/drawing/2017/decorative" val="1"/>
                </a:ext>
              </a:extLst>
            </p:cNvPr>
            <p:cNvCxnSpPr/>
            <p:nvPr userDrawn="1"/>
          </p:nvCxnSpPr>
          <p:spPr bwMode="gray">
            <a:xfrm>
              <a:off x="283818" y="4397429"/>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44" name="Slide number - decorative">
            <a:extLst>
              <a:ext uri="{C183D7F6-B498-43B3-948B-1728B52AA6E4}">
                <adec:decorative xmlns:adec="http://schemas.microsoft.com/office/drawing/2017/decorative" val="1"/>
              </a:ext>
            </a:extLst>
          </p:cNvPr>
          <p:cNvSpPr txBox="1"/>
          <p:nvPr userDrawn="1"/>
        </p:nvSpPr>
        <p:spPr bwMode="gray">
          <a:xfrm>
            <a:off x="6163373" y="444101"/>
            <a:ext cx="237427" cy="100027"/>
          </a:xfrm>
          <a:prstGeom prst="rect">
            <a:avLst/>
          </a:prstGeom>
          <a:solidFill>
            <a:schemeClr val="accent5"/>
          </a:solidFill>
        </p:spPr>
        <p:txBody>
          <a:bodyPr wrap="square" lIns="0" tIns="0"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1429620897"/>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ver Page: Top Slide">
    <p:spTree>
      <p:nvGrpSpPr>
        <p:cNvPr id="1" name=""/>
        <p:cNvGrpSpPr/>
        <p:nvPr/>
      </p:nvGrpSpPr>
      <p:grpSpPr>
        <a:xfrm>
          <a:off x="0" y="0"/>
          <a:ext cx="0" cy="0"/>
          <a:chOff x="0" y="0"/>
          <a:chExt cx="0" cy="0"/>
        </a:xfrm>
      </p:grpSpPr>
      <p:pic>
        <p:nvPicPr>
          <p:cNvPr id="6" name="EAB logo" descr="EAB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303" y="379532"/>
            <a:ext cx="1685547" cy="734569"/>
          </a:xfrm>
          <a:prstGeom prst="rect">
            <a:avLst/>
          </a:prstGeom>
          <a:noFill/>
          <a:ln>
            <a:noFill/>
          </a:ln>
        </p:spPr>
      </p:pic>
      <p:sp>
        <p:nvSpPr>
          <p:cNvPr id="20" name="Document title"/>
          <p:cNvSpPr>
            <a:spLocks noGrp="1"/>
          </p:cNvSpPr>
          <p:nvPr>
            <p:ph type="title" hasCustomPrompt="1"/>
          </p:nvPr>
        </p:nvSpPr>
        <p:spPr bwMode="gray">
          <a:xfrm>
            <a:off x="371475" y="3279699"/>
            <a:ext cx="5029200" cy="830997"/>
          </a:xfrm>
          <a:prstGeom prst="rect">
            <a:avLst/>
          </a:prstGeom>
        </p:spPr>
        <p:txBody>
          <a:bodyPr lIns="0" tIns="0" rIns="0" bIns="0" anchor="b" anchorCtr="0">
            <a:spAutoFit/>
          </a:bodyPr>
          <a:lstStyle>
            <a:lvl1pPr>
              <a:lnSpc>
                <a:spcPct val="90000"/>
              </a:lnSpc>
              <a:defRPr sz="3000" b="0" spc="50" baseline="0">
                <a:solidFill>
                  <a:schemeClr val="tx1"/>
                </a:solidFill>
              </a:defRPr>
            </a:lvl1pPr>
          </a:lstStyle>
          <a:p>
            <a:r>
              <a:rPr lang="en-US" dirty="0"/>
              <a:t>Cover Title – Rockwell 30pt Regular, Title Case</a:t>
            </a:r>
          </a:p>
        </p:txBody>
      </p:sp>
      <p:sp>
        <p:nvSpPr>
          <p:cNvPr id="22" name="Document subtitle"/>
          <p:cNvSpPr>
            <a:spLocks noGrp="1"/>
          </p:cNvSpPr>
          <p:nvPr>
            <p:ph type="body" sz="quarter" idx="16" hasCustomPrompt="1"/>
          </p:nvPr>
        </p:nvSpPr>
        <p:spPr bwMode="gray">
          <a:xfrm>
            <a:off x="371475" y="4349834"/>
            <a:ext cx="5029200" cy="215444"/>
          </a:xfrm>
        </p:spPr>
        <p:txBody>
          <a:bodyPr/>
          <a:lstStyle>
            <a:lvl1pPr marL="0" indent="0">
              <a:spcBef>
                <a:spcPts val="0"/>
              </a:spcBef>
              <a:buNone/>
              <a:defRPr sz="1400" baseline="0">
                <a:solidFill>
                  <a:schemeClr val="tx1"/>
                </a:solidFill>
              </a:defRPr>
            </a:lvl1pPr>
            <a:lvl2pPr marL="114300" indent="0">
              <a:spcBef>
                <a:spcPts val="0"/>
              </a:spcBef>
              <a:buNone/>
              <a:defRPr sz="1400"/>
            </a:lvl2pPr>
            <a:lvl3pPr marL="228600" indent="0">
              <a:spcBef>
                <a:spcPts val="0"/>
              </a:spcBef>
              <a:buNone/>
              <a:defRPr sz="1400"/>
            </a:lvl3pPr>
            <a:lvl4pPr marL="342900" indent="0">
              <a:spcBef>
                <a:spcPts val="0"/>
              </a:spcBef>
              <a:buNone/>
              <a:defRPr sz="1400"/>
            </a:lvl4pPr>
            <a:lvl5pPr marL="457200" indent="0">
              <a:spcBef>
                <a:spcPts val="0"/>
              </a:spcBef>
              <a:buNone/>
              <a:defRPr sz="1400"/>
            </a:lvl5pPr>
          </a:lstStyle>
          <a:p>
            <a:pPr lvl="0"/>
            <a:r>
              <a:rPr lang="en-US" dirty="0"/>
              <a:t>Cover Subtitle – Verdana 14pt Regular, Title Case</a:t>
            </a:r>
          </a:p>
        </p:txBody>
      </p:sp>
    </p:spTree>
    <p:custDataLst>
      <p:tags r:id="rId1"/>
    </p:custDataLst>
    <p:extLst>
      <p:ext uri="{BB962C8B-B14F-4D97-AF65-F5344CB8AC3E}">
        <p14:creationId xmlns:p14="http://schemas.microsoft.com/office/powerpoint/2010/main" val="3485206770"/>
      </p:ext>
    </p:extLst>
  </p:cSld>
  <p:clrMapOvr>
    <a:masterClrMapping/>
  </p:clrMapOvr>
  <p:extLst>
    <p:ext uri="{DCECCB84-F9BA-43D5-87BE-67443E8EF086}">
      <p15:sldGuideLst xmlns:p15="http://schemas.microsoft.com/office/powerpoint/2012/main">
        <p15:guide id="1" pos="234" userDrawn="1">
          <p15:clr>
            <a:srgbClr val="FBAE40"/>
          </p15:clr>
        </p15:guide>
        <p15:guide id="2" orient="horz" pos="2591" userDrawn="1">
          <p15:clr>
            <a:srgbClr val="FBAE40"/>
          </p15:clr>
        </p15:guide>
        <p15:guide id="3" orient="horz" pos="2735"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ver Page: Bottom Slide">
    <p:spTree>
      <p:nvGrpSpPr>
        <p:cNvPr id="1" name=""/>
        <p:cNvGrpSpPr/>
        <p:nvPr/>
      </p:nvGrpSpPr>
      <p:grpSpPr>
        <a:xfrm>
          <a:off x="0" y="0"/>
          <a:ext cx="0" cy="0"/>
          <a:chOff x="0" y="0"/>
          <a:chExt cx="0" cy="0"/>
        </a:xfrm>
      </p:grpSpPr>
      <p:cxnSp>
        <p:nvCxnSpPr>
          <p:cNvPr id="5" name="Line - decorative">
            <a:extLst>
              <a:ext uri="{C183D7F6-B498-43B3-948B-1728B52AA6E4}">
                <adec:decorative xmlns:adec="http://schemas.microsoft.com/office/drawing/2017/decorative" val="1"/>
              </a:ext>
            </a:extLst>
          </p:cNvPr>
          <p:cNvCxnSpPr/>
          <p:nvPr userDrawn="1"/>
        </p:nvCxnSpPr>
        <p:spPr bwMode="gray">
          <a:xfrm>
            <a:off x="0" y="4097682"/>
            <a:ext cx="6400800" cy="0"/>
          </a:xfrm>
          <a:prstGeom prst="line">
            <a:avLst/>
          </a:prstGeom>
          <a:ln w="28575">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Program name"/>
          <p:cNvSpPr>
            <a:spLocks noGrp="1"/>
          </p:cNvSpPr>
          <p:nvPr>
            <p:ph type="title" hasCustomPrompt="1"/>
          </p:nvPr>
        </p:nvSpPr>
        <p:spPr bwMode="gray">
          <a:xfrm>
            <a:off x="3939708" y="4191900"/>
            <a:ext cx="2438232" cy="215444"/>
          </a:xfrm>
          <a:prstGeom prst="rect">
            <a:avLst/>
          </a:prstGeom>
        </p:spPr>
        <p:txBody>
          <a:bodyPr wrap="none" lIns="0" tIns="0" rIns="0" bIns="0" anchor="t" anchorCtr="0">
            <a:spAutoFit/>
          </a:bodyPr>
          <a:lstStyle>
            <a:lvl1pPr algn="r">
              <a:lnSpc>
                <a:spcPct val="100000"/>
              </a:lnSpc>
              <a:defRPr sz="1400" b="0" spc="0" baseline="0">
                <a:solidFill>
                  <a:schemeClr val="tx1"/>
                </a:solidFill>
                <a:latin typeface="+mn-lt"/>
              </a:defRPr>
            </a:lvl1pPr>
          </a:lstStyle>
          <a:p>
            <a:r>
              <a:rPr lang="en-US" dirty="0"/>
              <a:t>Insert Program Name Here</a:t>
            </a:r>
          </a:p>
        </p:txBody>
      </p:sp>
    </p:spTree>
    <p:custDataLst>
      <p:tags r:id="rId1"/>
    </p:custDataLst>
    <p:extLst>
      <p:ext uri="{BB962C8B-B14F-4D97-AF65-F5344CB8AC3E}">
        <p14:creationId xmlns:p14="http://schemas.microsoft.com/office/powerpoint/2010/main" val="1714615953"/>
      </p:ext>
    </p:extLst>
  </p:cSld>
  <p:clrMapOvr>
    <a:masterClrMapping/>
  </p:clrMapOvr>
  <p:extLst>
    <p:ext uri="{DCECCB84-F9BA-43D5-87BE-67443E8EF086}">
      <p15:sldGuideLst xmlns:p15="http://schemas.microsoft.com/office/powerpoint/2012/main">
        <p15:guide id="1" orient="horz" pos="263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side Cover: Top Slide">
    <p:spTree>
      <p:nvGrpSpPr>
        <p:cNvPr id="1" name=""/>
        <p:cNvGrpSpPr/>
        <p:nvPr/>
      </p:nvGrpSpPr>
      <p:grpSpPr>
        <a:xfrm>
          <a:off x="0" y="0"/>
          <a:ext cx="0" cy="0"/>
          <a:chOff x="0" y="0"/>
          <a:chExt cx="0" cy="0"/>
        </a:xfrm>
      </p:grpSpPr>
      <p:sp>
        <p:nvSpPr>
          <p:cNvPr id="2" name="Slide title"/>
          <p:cNvSpPr>
            <a:spLocks noGrp="1"/>
          </p:cNvSpPr>
          <p:nvPr>
            <p:ph type="title" hasCustomPrompt="1"/>
          </p:nvPr>
        </p:nvSpPr>
        <p:spPr bwMode="gray">
          <a:xfrm>
            <a:off x="281610" y="309824"/>
            <a:ext cx="4111003" cy="256480"/>
          </a:xfrm>
          <a:prstGeom prst="rect">
            <a:avLst/>
          </a:prstGeom>
        </p:spPr>
        <p:txBody>
          <a:bodyPr wrap="square" lIns="0" tIns="0" rIns="0" bIns="0" anchor="t" anchorCtr="0">
            <a:spAutoFit/>
          </a:bodyPr>
          <a:lstStyle>
            <a:lvl1pPr>
              <a:lnSpc>
                <a:spcPct val="90000"/>
              </a:lnSpc>
              <a:defRPr b="0">
                <a:solidFill>
                  <a:schemeClr val="tx1"/>
                </a:solidFill>
              </a:defRPr>
            </a:lvl1pPr>
          </a:lstStyle>
          <a:p>
            <a:r>
              <a:rPr lang="en-US" dirty="0"/>
              <a:t>Insert Program Name Here</a:t>
            </a:r>
          </a:p>
        </p:txBody>
      </p:sp>
      <p:sp>
        <p:nvSpPr>
          <p:cNvPr id="6" name="Project director"/>
          <p:cNvSpPr>
            <a:spLocks noGrp="1"/>
          </p:cNvSpPr>
          <p:nvPr>
            <p:ph type="body" sz="quarter" idx="37" hasCustomPrompt="1"/>
          </p:nvPr>
        </p:nvSpPr>
        <p:spPr bwMode="gray">
          <a:xfrm>
            <a:off x="688369" y="968034"/>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Project Director (insert text)</a:t>
            </a:r>
          </a:p>
        </p:txBody>
      </p:sp>
      <p:sp>
        <p:nvSpPr>
          <p:cNvPr id="8" name="Project director names"/>
          <p:cNvSpPr>
            <a:spLocks noGrp="1"/>
          </p:cNvSpPr>
          <p:nvPr>
            <p:ph type="body" sz="quarter" idx="38" hasCustomPrompt="1"/>
          </p:nvPr>
        </p:nvSpPr>
        <p:spPr bwMode="gray">
          <a:xfrm>
            <a:off x="688369" y="1175826"/>
            <a:ext cx="3200400" cy="138499"/>
          </a:xfrm>
        </p:spPr>
        <p:txBody>
          <a:bodyPr/>
          <a:lstStyle>
            <a:lvl1pPr marL="0" indent="0">
              <a:spcBef>
                <a:spcPts val="200"/>
              </a:spcBef>
              <a:buNone/>
              <a:defRPr>
                <a:solidFill>
                  <a:schemeClr val="tx1"/>
                </a:solidFill>
              </a:defRPr>
            </a:lvl1pPr>
          </a:lstStyle>
          <a:p>
            <a:pPr lvl="0"/>
            <a:r>
              <a:rPr lang="en-US" dirty="0"/>
              <a:t>Insert Name(s) Here</a:t>
            </a:r>
          </a:p>
        </p:txBody>
      </p:sp>
      <p:sp>
        <p:nvSpPr>
          <p:cNvPr id="10" name="Contributing Consultants"/>
          <p:cNvSpPr>
            <a:spLocks noGrp="1"/>
          </p:cNvSpPr>
          <p:nvPr>
            <p:ph type="body" sz="quarter" idx="39" hasCustomPrompt="1"/>
          </p:nvPr>
        </p:nvSpPr>
        <p:spPr bwMode="gray">
          <a:xfrm>
            <a:off x="688369" y="1609882"/>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Contributing Consultants (insert text)</a:t>
            </a:r>
          </a:p>
        </p:txBody>
      </p:sp>
      <p:sp>
        <p:nvSpPr>
          <p:cNvPr id="12" name="Contributing Consultants names"/>
          <p:cNvSpPr>
            <a:spLocks noGrp="1"/>
          </p:cNvSpPr>
          <p:nvPr>
            <p:ph type="body" sz="quarter" idx="40" hasCustomPrompt="1"/>
          </p:nvPr>
        </p:nvSpPr>
        <p:spPr bwMode="gray">
          <a:xfrm>
            <a:off x="688369" y="1819016"/>
            <a:ext cx="3200400" cy="138499"/>
          </a:xfrm>
        </p:spPr>
        <p:txBody>
          <a:bodyPr/>
          <a:lstStyle>
            <a:lvl1pPr marL="0" indent="0">
              <a:spcBef>
                <a:spcPts val="200"/>
              </a:spcBef>
              <a:buNone/>
              <a:defRPr>
                <a:solidFill>
                  <a:schemeClr val="tx1"/>
                </a:solidFill>
              </a:defRPr>
            </a:lvl1pPr>
          </a:lstStyle>
          <a:p>
            <a:pPr lvl="0"/>
            <a:r>
              <a:rPr lang="en-US" dirty="0"/>
              <a:t>Insert Name(s) Here</a:t>
            </a:r>
          </a:p>
        </p:txBody>
      </p:sp>
      <p:sp>
        <p:nvSpPr>
          <p:cNvPr id="14" name="Executive Director"/>
          <p:cNvSpPr>
            <a:spLocks noGrp="1"/>
          </p:cNvSpPr>
          <p:nvPr>
            <p:ph type="body" sz="quarter" idx="41" hasCustomPrompt="1"/>
          </p:nvPr>
        </p:nvSpPr>
        <p:spPr bwMode="gray">
          <a:xfrm>
            <a:off x="688369" y="2250476"/>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Executive Director (insert text)</a:t>
            </a:r>
          </a:p>
        </p:txBody>
      </p:sp>
      <p:sp>
        <p:nvSpPr>
          <p:cNvPr id="17" name="Executive Director names"/>
          <p:cNvSpPr>
            <a:spLocks noGrp="1"/>
          </p:cNvSpPr>
          <p:nvPr>
            <p:ph type="body" sz="quarter" idx="42" hasCustomPrompt="1"/>
          </p:nvPr>
        </p:nvSpPr>
        <p:spPr bwMode="gray">
          <a:xfrm>
            <a:off x="688369" y="2459785"/>
            <a:ext cx="3200400" cy="138499"/>
          </a:xfrm>
        </p:spPr>
        <p:txBody>
          <a:bodyPr/>
          <a:lstStyle>
            <a:lvl1pPr marL="0" indent="0">
              <a:spcBef>
                <a:spcPts val="200"/>
              </a:spcBef>
              <a:buNone/>
              <a:defRPr>
                <a:solidFill>
                  <a:schemeClr val="tx1"/>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cxnSp>
        <p:nvCxnSpPr>
          <p:cNvPr id="16" name="Line - decorative">
            <a:extLst>
              <a:ext uri="{C183D7F6-B498-43B3-948B-1728B52AA6E4}">
                <adec:decorative xmlns:adec="http://schemas.microsoft.com/office/drawing/2017/decorative" val="1"/>
              </a:ext>
            </a:extLst>
          </p:cNvPr>
          <p:cNvCxnSpPr/>
          <p:nvPr userDrawn="1"/>
        </p:nvCxnSpPr>
        <p:spPr bwMode="gray">
          <a:xfrm>
            <a:off x="4773942" y="309824"/>
            <a:ext cx="0" cy="429768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Legal caveat part 1 - decorative">
            <a:extLst>
              <a:ext uri="{C183D7F6-B498-43B3-948B-1728B52AA6E4}">
                <adec:decorative xmlns:adec="http://schemas.microsoft.com/office/drawing/2017/decorative" val="1"/>
              </a:ext>
            </a:extLst>
          </p:cNvPr>
          <p:cNvSpPr txBox="1"/>
          <p:nvPr userDrawn="1"/>
        </p:nvSpPr>
        <p:spPr bwMode="gray">
          <a:xfrm>
            <a:off x="4860213" y="300832"/>
            <a:ext cx="1404663" cy="4334013"/>
          </a:xfrm>
          <a:prstGeom prst="rect">
            <a:avLst/>
          </a:prstGeom>
          <a:noFill/>
        </p:spPr>
        <p:txBody>
          <a:bodyPr wrap="square" lIns="0" tIns="0" rIns="0" bIns="0" rtlCol="0">
            <a:noAutofit/>
          </a:bodyPr>
          <a:lstStyle/>
          <a:p>
            <a:pPr>
              <a:spcBef>
                <a:spcPts val="600"/>
              </a:spcBef>
            </a:pPr>
            <a:r>
              <a:rPr lang="en-US" sz="500" b="1" kern="1200" dirty="0">
                <a:solidFill>
                  <a:schemeClr val="tx1"/>
                </a:solidFill>
                <a:effectLst/>
                <a:latin typeface="+mn-lt"/>
                <a:ea typeface="+mn-ea"/>
                <a:cs typeface="+mn-cs"/>
              </a:rPr>
              <a:t>Legal Caveat</a:t>
            </a:r>
            <a:endParaRPr lang="en-US" sz="500" kern="1200" dirty="0">
              <a:solidFill>
                <a:schemeClr val="tx1"/>
              </a:solidFill>
              <a:effectLst/>
              <a:latin typeface="+mn-lt"/>
              <a:ea typeface="+mn-ea"/>
              <a:cs typeface="+mn-cs"/>
            </a:endParaRPr>
          </a:p>
          <a:p>
            <a:pPr>
              <a:spcBef>
                <a:spcPts val="600"/>
              </a:spcBef>
            </a:pPr>
            <a:r>
              <a:rPr lang="en-US" sz="500" kern="1200" dirty="0">
                <a:solidFill>
                  <a:schemeClr val="tx1"/>
                </a:solidFill>
                <a:effectLst/>
                <a:latin typeface="+mn-lt"/>
                <a:ea typeface="+mn-ea"/>
                <a:cs typeface="+mn-cs"/>
              </a:rPr>
              <a:t>EAB Global, Inc. (“EAB”) has made efforts to verify the accuracy of the information it provides to partners. This report relies 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partners should not rely on any legal commentary in this report as a basis for action, or assume that any tactics described herein would be permitted by applicable law or appropriate for a given partner’s situation. Partners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 whether caused by any EAB Organization, or any of their respective employees or agents, or sources or other third parties, (b) any recommendation by any EAB Organization, or (c) failure of partner and its employees and agents to abide by the terms set forth herein.</a:t>
            </a:r>
          </a:p>
          <a:p>
            <a:pPr>
              <a:spcBef>
                <a:spcPts val="600"/>
              </a:spcBef>
            </a:pPr>
            <a:r>
              <a:rPr lang="en-US" sz="500" kern="1200" dirty="0">
                <a:solidFill>
                  <a:schemeClr val="tx1"/>
                </a:solidFill>
                <a:effectLst/>
                <a:latin typeface="+mn-lt"/>
                <a:ea typeface="+mn-ea"/>
                <a:cs typeface="+mn-cs"/>
              </a:rPr>
              <a:t>EAB is a registered trademark of EAB Global, Inc. in the United States and other countries. Partners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endParaRPr lang="en-US" sz="500" b="1" kern="1200" dirty="0">
              <a:solidFill>
                <a:schemeClr val="tx1"/>
              </a:solidFill>
              <a:effectLst/>
              <a:latin typeface="+mn-lt"/>
              <a:ea typeface="+mn-ea"/>
              <a:cs typeface="+mn-cs"/>
            </a:endParaRPr>
          </a:p>
        </p:txBody>
      </p:sp>
    </p:spTree>
    <p:custDataLst>
      <p:tags r:id="rId1"/>
    </p:custDataLst>
    <p:extLst>
      <p:ext uri="{BB962C8B-B14F-4D97-AF65-F5344CB8AC3E}">
        <p14:creationId xmlns:p14="http://schemas.microsoft.com/office/powerpoint/2010/main" val="2756965695"/>
      </p:ext>
    </p:extLst>
  </p:cSld>
  <p:clrMapOvr>
    <a:masterClrMapping/>
  </p:clrMapOvr>
  <p:extLst>
    <p:ext uri="{DCECCB84-F9BA-43D5-87BE-67443E8EF086}">
      <p15:sldGuideLst xmlns:p15="http://schemas.microsoft.com/office/powerpoint/2012/main">
        <p15:guide id="1" pos="432" userDrawn="1">
          <p15:clr>
            <a:srgbClr val="FBAE40"/>
          </p15:clr>
        </p15:guide>
        <p15:guide id="2" orient="horz" pos="195" userDrawn="1">
          <p15:clr>
            <a:srgbClr val="FBAE40"/>
          </p15:clr>
        </p15:guide>
        <p15:guide id="3" pos="276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side Cover: Bottom Slide">
    <p:spTree>
      <p:nvGrpSpPr>
        <p:cNvPr id="1" name=""/>
        <p:cNvGrpSpPr/>
        <p:nvPr/>
      </p:nvGrpSpPr>
      <p:grpSpPr>
        <a:xfrm>
          <a:off x="0" y="0"/>
          <a:ext cx="0" cy="0"/>
          <a:chOff x="0" y="0"/>
          <a:chExt cx="0" cy="0"/>
        </a:xfrm>
      </p:grpSpPr>
      <p:sp>
        <p:nvSpPr>
          <p:cNvPr id="8" name="Legal caveat part 2 - decorative">
            <a:extLst>
              <a:ext uri="{C183D7F6-B498-43B3-948B-1728B52AA6E4}">
                <adec:decorative xmlns:adec="http://schemas.microsoft.com/office/drawing/2017/decorative" val="1"/>
              </a:ext>
            </a:extLst>
          </p:cNvPr>
          <p:cNvSpPr txBox="1"/>
          <p:nvPr userDrawn="1"/>
        </p:nvSpPr>
        <p:spPr bwMode="gray">
          <a:xfrm>
            <a:off x="4860213" y="24057"/>
            <a:ext cx="1473868" cy="4693593"/>
          </a:xfrm>
          <a:prstGeom prst="rect">
            <a:avLst/>
          </a:prstGeom>
          <a:noFill/>
        </p:spPr>
        <p:txBody>
          <a:bodyPr wrap="square" lIns="0" tIns="0" rIns="0" bIns="0" rtlCol="0">
            <a:spAutoFit/>
          </a:bodyPr>
          <a:lstStyle/>
          <a:p>
            <a:pPr>
              <a:spcBef>
                <a:spcPts val="400"/>
              </a:spcBef>
            </a:pPr>
            <a:r>
              <a:rPr lang="en-US" sz="500" b="1" kern="1200" dirty="0">
                <a:solidFill>
                  <a:schemeClr val="tx1"/>
                </a:solidFill>
                <a:effectLst/>
                <a:latin typeface="+mn-lt"/>
                <a:ea typeface="+mn-ea"/>
                <a:cs typeface="+mn-cs"/>
              </a:rPr>
              <a:t>IMPORTANT: Please read the following.</a:t>
            </a:r>
            <a:endParaRPr lang="en-US" sz="500" kern="1200" dirty="0">
              <a:solidFill>
                <a:schemeClr val="tx1"/>
              </a:solidFill>
              <a:effectLst/>
              <a:latin typeface="+mn-lt"/>
              <a:ea typeface="+mn-ea"/>
              <a:cs typeface="+mn-cs"/>
            </a:endParaRPr>
          </a:p>
          <a:p>
            <a:pPr>
              <a:spcBef>
                <a:spcPts val="400"/>
              </a:spcBef>
            </a:pPr>
            <a:r>
              <a:rPr lang="en-US" sz="500" kern="1200" dirty="0">
                <a:solidFill>
                  <a:schemeClr val="tx1"/>
                </a:solidFill>
                <a:effectLst/>
                <a:latin typeface="+mn-lt"/>
                <a:ea typeface="+mn-ea"/>
                <a:cs typeface="+mn-cs"/>
              </a:rPr>
              <a:t>EAB has prepared this report for the exclusive use of its partners. Each partner acknowledges and agrees that this report and the information contained herein (collectively, the “Report”) are confidential and proprietary to EAB. By accepting delivery of this Report, each partner agrees to abide by the terms as stated herein, including the following:</a:t>
            </a:r>
          </a:p>
          <a:p>
            <a:pPr marL="114300" lvl="0" indent="-114300">
              <a:spcBef>
                <a:spcPts val="400"/>
              </a:spcBef>
              <a:buFont typeface="+mj-lt"/>
              <a:buAutoNum type="arabicPeriod"/>
            </a:pPr>
            <a:r>
              <a:rPr lang="en-US" sz="500" kern="1200" dirty="0">
                <a:solidFill>
                  <a:schemeClr val="tx1"/>
                </a:solidFill>
                <a:effectLst/>
                <a:latin typeface="+mn-lt"/>
                <a:ea typeface="+mn-ea"/>
                <a:cs typeface="+mn-cs"/>
              </a:rPr>
              <a:t>All right, title, and interest in and to this Report is owned by an EAB Organization. Except as stated herein, no right, license, permission, or interest of any kind in this Report is intended to be given, transferred to, or acquired by a partner. Each partner is authorized to use this Report only to the extent expressly authorized herein.</a:t>
            </a:r>
          </a:p>
          <a:p>
            <a:pPr marL="114300" lvl="0" indent="-114300">
              <a:spcBef>
                <a:spcPts val="400"/>
              </a:spcBef>
              <a:buFont typeface="+mj-lt"/>
              <a:buAutoNum type="arabicPeriod"/>
            </a:pPr>
            <a:r>
              <a:rPr lang="en-US" sz="500" kern="1200" dirty="0">
                <a:solidFill>
                  <a:schemeClr val="tx1"/>
                </a:solidFill>
                <a:effectLst/>
                <a:latin typeface="+mn-lt"/>
                <a:ea typeface="+mn-ea"/>
                <a:cs typeface="+mn-cs"/>
              </a:rPr>
              <a:t>Each partner shall not sell, license, republish, distribute, or post online or otherwise this Report, in part or in whole. Each partner shall not disseminate or permit the use of, and shall take reasonable precautions to prevent such dissemination or use of, this Report by (a) any of its employees and agents (except as stated below), or (b) any third party.</a:t>
            </a:r>
          </a:p>
          <a:p>
            <a:pPr marL="114300" lvl="0" indent="-114300">
              <a:spcBef>
                <a:spcPts val="400"/>
              </a:spcBef>
              <a:buFont typeface="+mj-lt"/>
              <a:buAutoNum type="arabicPeriod"/>
            </a:pPr>
            <a:r>
              <a:rPr lang="en-US" sz="500" kern="1200" dirty="0">
                <a:solidFill>
                  <a:schemeClr val="tx1"/>
                </a:solidFill>
                <a:effectLst/>
                <a:latin typeface="+mn-lt"/>
                <a:ea typeface="+mn-ea"/>
                <a:cs typeface="+mn-cs"/>
              </a:rPr>
              <a:t>Each partner may make this Report available solely to those of its employees and agents who (a) are registered for the workshop or program of which this Report is a part, (b) require access to this Report in order to learn from the information described herein, and (c) agree not to disclose this Report to other employees or agents or any third party. Each partner shall use, and shall ensure that its employees and agents use, this Report for its internal use only. Each partner may make a limited number of copies, solely as adequate for use by its employees and agents in accordance with the terms herein.</a:t>
            </a:r>
          </a:p>
          <a:p>
            <a:pPr marL="114300" lvl="0" indent="-114300">
              <a:spcBef>
                <a:spcPts val="400"/>
              </a:spcBef>
              <a:buFont typeface="+mj-lt"/>
              <a:buAutoNum type="arabicPeriod"/>
            </a:pPr>
            <a:r>
              <a:rPr lang="en-US" sz="500" kern="1200" dirty="0">
                <a:solidFill>
                  <a:schemeClr val="tx1"/>
                </a:solidFill>
                <a:effectLst/>
                <a:latin typeface="+mn-lt"/>
                <a:ea typeface="+mn-ea"/>
                <a:cs typeface="+mn-cs"/>
              </a:rPr>
              <a:t>Each partner shall not remove from this Report any confidential markings, copyright notices, and/or other similar indicia herein.</a:t>
            </a:r>
          </a:p>
          <a:p>
            <a:pPr marL="114300" lvl="0" indent="-114300">
              <a:spcBef>
                <a:spcPts val="400"/>
              </a:spcBef>
              <a:buFont typeface="+mj-lt"/>
              <a:buAutoNum type="arabicPeriod"/>
            </a:pPr>
            <a:r>
              <a:rPr lang="en-US" sz="500" kern="1200" dirty="0">
                <a:solidFill>
                  <a:schemeClr val="tx1"/>
                </a:solidFill>
                <a:effectLst/>
                <a:latin typeface="+mn-lt"/>
                <a:ea typeface="+mn-ea"/>
                <a:cs typeface="+mn-cs"/>
              </a:rPr>
              <a:t>Each partner is responsible for any breach of its obligations as stated herein by any of its employees or agents.</a:t>
            </a:r>
          </a:p>
          <a:p>
            <a:pPr marL="114300" indent="-114300">
              <a:spcBef>
                <a:spcPts val="400"/>
              </a:spcBef>
              <a:buFont typeface="+mj-lt"/>
              <a:buAutoNum type="arabicPeriod"/>
            </a:pPr>
            <a:r>
              <a:rPr lang="en-US" sz="500" kern="1200" dirty="0">
                <a:solidFill>
                  <a:schemeClr val="tx1"/>
                </a:solidFill>
                <a:effectLst/>
                <a:latin typeface="+mn-lt"/>
                <a:ea typeface="+mn-ea"/>
                <a:cs typeface="+mn-cs"/>
              </a:rPr>
              <a:t>If a partner is unwilling to abide by any of the foregoing obligations, then such partner shall promptly return this Report and all copies thereof to EAB. </a:t>
            </a:r>
            <a:endParaRPr lang="en-US" sz="500" dirty="0"/>
          </a:p>
        </p:txBody>
      </p:sp>
      <p:cxnSp>
        <p:nvCxnSpPr>
          <p:cNvPr id="10" name="Line - decorative">
            <a:extLst>
              <a:ext uri="{C183D7F6-B498-43B3-948B-1728B52AA6E4}">
                <adec:decorative xmlns:adec="http://schemas.microsoft.com/office/drawing/2017/decorative" val="1"/>
              </a:ext>
            </a:extLst>
          </p:cNvPr>
          <p:cNvCxnSpPr/>
          <p:nvPr userDrawn="1"/>
        </p:nvCxnSpPr>
        <p:spPr bwMode="gray">
          <a:xfrm>
            <a:off x="4773942" y="28352"/>
            <a:ext cx="0" cy="4462272"/>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4126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perless Meeting Credit/Caveat">
    <p:spTree>
      <p:nvGrpSpPr>
        <p:cNvPr id="1" name=""/>
        <p:cNvGrpSpPr/>
        <p:nvPr/>
      </p:nvGrpSpPr>
      <p:grpSpPr>
        <a:xfrm>
          <a:off x="0" y="0"/>
          <a:ext cx="0" cy="0"/>
          <a:chOff x="0" y="0"/>
          <a:chExt cx="0" cy="0"/>
        </a:xfrm>
      </p:grpSpPr>
      <p:sp>
        <p:nvSpPr>
          <p:cNvPr id="34" name="Slide title"/>
          <p:cNvSpPr>
            <a:spLocks noGrp="1"/>
          </p:cNvSpPr>
          <p:nvPr>
            <p:ph type="title" hasCustomPrompt="1"/>
          </p:nvPr>
        </p:nvSpPr>
        <p:spPr bwMode="gray">
          <a:xfrm>
            <a:off x="281610" y="309824"/>
            <a:ext cx="3327462" cy="256480"/>
          </a:xfrm>
          <a:prstGeom prst="rect">
            <a:avLst/>
          </a:prstGeom>
        </p:spPr>
        <p:txBody>
          <a:bodyPr wrap="square" lIns="0" tIns="0" rIns="0" bIns="0" anchor="t" anchorCtr="0">
            <a:spAutoFit/>
          </a:bodyPr>
          <a:lstStyle>
            <a:lvl1pPr>
              <a:lnSpc>
                <a:spcPct val="90000"/>
              </a:lnSpc>
              <a:defRPr b="0">
                <a:solidFill>
                  <a:schemeClr val="tx1"/>
                </a:solidFill>
              </a:defRPr>
            </a:lvl1pPr>
          </a:lstStyle>
          <a:p>
            <a:r>
              <a:rPr lang="en-US" dirty="0"/>
              <a:t>Insert Program Name Here</a:t>
            </a:r>
          </a:p>
        </p:txBody>
      </p:sp>
      <p:sp>
        <p:nvSpPr>
          <p:cNvPr id="35" name="Project director"/>
          <p:cNvSpPr>
            <a:spLocks noGrp="1"/>
          </p:cNvSpPr>
          <p:nvPr>
            <p:ph type="body" sz="quarter" idx="37" hasCustomPrompt="1"/>
          </p:nvPr>
        </p:nvSpPr>
        <p:spPr bwMode="gray">
          <a:xfrm>
            <a:off x="591552" y="968034"/>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Project Director (insert text)</a:t>
            </a:r>
          </a:p>
        </p:txBody>
      </p:sp>
      <p:sp>
        <p:nvSpPr>
          <p:cNvPr id="36" name="Project director names"/>
          <p:cNvSpPr>
            <a:spLocks noGrp="1"/>
          </p:cNvSpPr>
          <p:nvPr>
            <p:ph type="body" sz="quarter" idx="38" hasCustomPrompt="1"/>
          </p:nvPr>
        </p:nvSpPr>
        <p:spPr bwMode="gray">
          <a:xfrm>
            <a:off x="591552" y="1175826"/>
            <a:ext cx="3019522" cy="138499"/>
          </a:xfrm>
        </p:spPr>
        <p:txBody>
          <a:bodyPr/>
          <a:lstStyle>
            <a:lvl1pPr marL="0" indent="0">
              <a:spcBef>
                <a:spcPts val="200"/>
              </a:spcBef>
              <a:buNone/>
              <a:defRPr>
                <a:solidFill>
                  <a:schemeClr val="tx1"/>
                </a:solidFill>
              </a:defRPr>
            </a:lvl1pPr>
          </a:lstStyle>
          <a:p>
            <a:pPr lvl="0"/>
            <a:r>
              <a:rPr lang="en-US" dirty="0"/>
              <a:t>Insert Name(s) Here</a:t>
            </a:r>
          </a:p>
        </p:txBody>
      </p:sp>
      <p:sp>
        <p:nvSpPr>
          <p:cNvPr id="37" name="Contributing consultants"/>
          <p:cNvSpPr>
            <a:spLocks noGrp="1"/>
          </p:cNvSpPr>
          <p:nvPr>
            <p:ph type="body" sz="quarter" idx="39" hasCustomPrompt="1"/>
          </p:nvPr>
        </p:nvSpPr>
        <p:spPr bwMode="gray">
          <a:xfrm>
            <a:off x="591552" y="1609882"/>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Contributing Consultants (insert text)</a:t>
            </a:r>
          </a:p>
        </p:txBody>
      </p:sp>
      <p:sp>
        <p:nvSpPr>
          <p:cNvPr id="38" name="Contributing consultants names"/>
          <p:cNvSpPr>
            <a:spLocks noGrp="1"/>
          </p:cNvSpPr>
          <p:nvPr>
            <p:ph type="body" sz="quarter" idx="40" hasCustomPrompt="1"/>
          </p:nvPr>
        </p:nvSpPr>
        <p:spPr bwMode="gray">
          <a:xfrm>
            <a:off x="591552" y="1819016"/>
            <a:ext cx="3019522" cy="138499"/>
          </a:xfrm>
        </p:spPr>
        <p:txBody>
          <a:bodyPr/>
          <a:lstStyle>
            <a:lvl1pPr marL="0" indent="0">
              <a:spcBef>
                <a:spcPts val="200"/>
              </a:spcBef>
              <a:buNone/>
              <a:defRPr>
                <a:solidFill>
                  <a:schemeClr val="tx1"/>
                </a:solidFill>
              </a:defRPr>
            </a:lvl1pPr>
          </a:lstStyle>
          <a:p>
            <a:pPr lvl="0"/>
            <a:r>
              <a:rPr lang="en-US" dirty="0"/>
              <a:t>Insert Name(s) Here</a:t>
            </a:r>
          </a:p>
        </p:txBody>
      </p:sp>
      <p:sp>
        <p:nvSpPr>
          <p:cNvPr id="39" name="Executive director"/>
          <p:cNvSpPr>
            <a:spLocks noGrp="1"/>
          </p:cNvSpPr>
          <p:nvPr>
            <p:ph type="body" sz="quarter" idx="41" hasCustomPrompt="1"/>
          </p:nvPr>
        </p:nvSpPr>
        <p:spPr bwMode="gray">
          <a:xfrm>
            <a:off x="591552" y="2250476"/>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Executive Director (insert text)</a:t>
            </a:r>
          </a:p>
        </p:txBody>
      </p:sp>
      <p:sp>
        <p:nvSpPr>
          <p:cNvPr id="40" name="Executive director names"/>
          <p:cNvSpPr>
            <a:spLocks noGrp="1"/>
          </p:cNvSpPr>
          <p:nvPr>
            <p:ph type="body" sz="quarter" idx="42" hasCustomPrompt="1"/>
          </p:nvPr>
        </p:nvSpPr>
        <p:spPr bwMode="gray">
          <a:xfrm>
            <a:off x="591552" y="2459785"/>
            <a:ext cx="3019522" cy="138499"/>
          </a:xfrm>
        </p:spPr>
        <p:txBody>
          <a:bodyPr/>
          <a:lstStyle>
            <a:lvl1pPr marL="0" indent="0">
              <a:spcBef>
                <a:spcPts val="200"/>
              </a:spcBef>
              <a:buNone/>
              <a:defRPr>
                <a:solidFill>
                  <a:schemeClr val="tx1"/>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cxnSp>
        <p:nvCxnSpPr>
          <p:cNvPr id="13" name="Line - decorative"/>
          <p:cNvCxnSpPr/>
          <p:nvPr userDrawn="1"/>
        </p:nvCxnSpPr>
        <p:spPr bwMode="gray">
          <a:xfrm>
            <a:off x="4086830" y="0"/>
            <a:ext cx="0" cy="480060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Full legal caveat - decorative">
            <a:extLst>
              <a:ext uri="{C183D7F6-B498-43B3-948B-1728B52AA6E4}">
                <adec:decorative xmlns:adec="http://schemas.microsoft.com/office/drawing/2017/decorative" val="1"/>
              </a:ext>
            </a:extLst>
          </p:cNvPr>
          <p:cNvSpPr txBox="1"/>
          <p:nvPr userDrawn="1"/>
        </p:nvSpPr>
        <p:spPr bwMode="gray">
          <a:xfrm>
            <a:off x="4173100" y="198787"/>
            <a:ext cx="1920240" cy="4514056"/>
          </a:xfrm>
          <a:prstGeom prst="rect">
            <a:avLst/>
          </a:prstGeom>
          <a:noFill/>
        </p:spPr>
        <p:txBody>
          <a:bodyPr wrap="square" lIns="0" tIns="0" rIns="0" bIns="0" rtlCol="0">
            <a:spAutoFit/>
          </a:bodyPr>
          <a:lstStyle/>
          <a:p>
            <a:pPr>
              <a:spcBef>
                <a:spcPts val="400"/>
              </a:spcBef>
            </a:pPr>
            <a:r>
              <a:rPr lang="en-US" sz="400" b="1" kern="1200" dirty="0">
                <a:solidFill>
                  <a:schemeClr val="tx1"/>
                </a:solidFill>
                <a:effectLst/>
                <a:latin typeface="+mn-lt"/>
                <a:ea typeface="+mn-ea"/>
                <a:cs typeface="+mn-cs"/>
              </a:rPr>
              <a:t>Legal Caveat</a:t>
            </a:r>
            <a:endParaRPr lang="en-US" sz="400" kern="1200" dirty="0">
              <a:solidFill>
                <a:schemeClr val="tx1"/>
              </a:solidFill>
              <a:effectLst/>
              <a:latin typeface="+mn-lt"/>
              <a:ea typeface="+mn-ea"/>
              <a:cs typeface="+mn-cs"/>
            </a:endParaRPr>
          </a:p>
          <a:p>
            <a:pPr>
              <a:spcBef>
                <a:spcPts val="400"/>
              </a:spcBef>
            </a:pPr>
            <a:r>
              <a:rPr lang="en-US" sz="400" kern="1200" dirty="0">
                <a:solidFill>
                  <a:schemeClr val="tx1"/>
                </a:solidFill>
                <a:effectLst/>
                <a:latin typeface="+mn-lt"/>
                <a:ea typeface="+mn-ea"/>
                <a:cs typeface="+mn-cs"/>
              </a:rPr>
              <a:t>EAB Global, Inc. (“EAB”) has made efforts to verify the accuracy of the information it provides to partners. This report relies 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partners should not rely on any legal commentary in this report as a basis for action, or assume that any tactics described herein would be permitted by applicable law or appropriate for a given partner’s situation. Partners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 whether caused by any EAB Organization, or any of their respective employees or agents, or sources or other third parties, (b) any recommendation by any EAB Organization, or (c) failure of partner and its employees and agents to abide by the terms set forth herein.</a:t>
            </a:r>
          </a:p>
          <a:p>
            <a:pPr>
              <a:spcBef>
                <a:spcPts val="400"/>
              </a:spcBef>
            </a:pPr>
            <a:r>
              <a:rPr lang="en-US" sz="400" kern="1200" dirty="0">
                <a:solidFill>
                  <a:schemeClr val="tx1"/>
                </a:solidFill>
                <a:effectLst/>
                <a:latin typeface="+mn-lt"/>
                <a:ea typeface="+mn-ea"/>
                <a:cs typeface="+mn-cs"/>
              </a:rPr>
              <a:t>EAB is a registered trademark of EAB Global, Inc. in the United States and other countries. Partners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endParaRPr lang="en-US" sz="400" b="1" kern="1200" dirty="0">
              <a:solidFill>
                <a:schemeClr val="tx1"/>
              </a:solidFill>
              <a:effectLst/>
              <a:latin typeface="+mn-lt"/>
              <a:ea typeface="+mn-ea"/>
              <a:cs typeface="+mn-cs"/>
            </a:endParaRPr>
          </a:p>
          <a:p>
            <a:pPr>
              <a:spcBef>
                <a:spcPts val="400"/>
              </a:spcBef>
            </a:pPr>
            <a:r>
              <a:rPr lang="en-US" sz="400" b="1" kern="1200" dirty="0">
                <a:solidFill>
                  <a:schemeClr val="tx1"/>
                </a:solidFill>
                <a:effectLst/>
                <a:latin typeface="+mn-lt"/>
                <a:ea typeface="+mn-ea"/>
                <a:cs typeface="+mn-cs"/>
              </a:rPr>
              <a:t>IMPORTANT: Please read the following.</a:t>
            </a:r>
            <a:endParaRPr lang="en-US" sz="400" kern="1200" dirty="0">
              <a:solidFill>
                <a:schemeClr val="tx1"/>
              </a:solidFill>
              <a:effectLst/>
              <a:latin typeface="+mn-lt"/>
              <a:ea typeface="+mn-ea"/>
              <a:cs typeface="+mn-cs"/>
            </a:endParaRPr>
          </a:p>
          <a:p>
            <a:pPr>
              <a:spcBef>
                <a:spcPts val="400"/>
              </a:spcBef>
            </a:pPr>
            <a:r>
              <a:rPr lang="en-US" sz="400" kern="1200" dirty="0">
                <a:solidFill>
                  <a:schemeClr val="tx1"/>
                </a:solidFill>
                <a:effectLst/>
                <a:latin typeface="+mn-lt"/>
                <a:ea typeface="+mn-ea"/>
                <a:cs typeface="+mn-cs"/>
              </a:rPr>
              <a:t>EAB has prepared this report for the exclusive use of its partners. Each partner acknowledges and agrees that this report and the information contained herein (collectively, the “Report”) are confidential and proprietary to EAB. By accepting delivery of this Report, each partner agrees to abide by the terms as stated herein, including the following:</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All right, title, and interest in and to this Report is owned by an EAB Organization. Except as stated herein, no right, license, permission, or interest of any kind in this Report is intended to be given, transferred to, or acquired by a partner. Each partner is authorized to use this Report only to the extent expressly authorized herein.</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shall not sell, license, republish, distribute, or post online or otherwise this Report, in part or in whole. Each partner shall not disseminate or permit the use of, and shall take reasonable precautions to prevent such dissemination or use of, this Report by (a) any of its employees and agents (except as stated below), or (b) any third party.</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may make this Report available solely to those of its </a:t>
            </a:r>
            <a:br>
              <a:rPr lang="en-US" sz="400" kern="1200" dirty="0">
                <a:solidFill>
                  <a:schemeClr val="tx1"/>
                </a:solidFill>
                <a:effectLst/>
                <a:latin typeface="+mn-lt"/>
                <a:ea typeface="+mn-ea"/>
                <a:cs typeface="+mn-cs"/>
              </a:rPr>
            </a:br>
            <a:r>
              <a:rPr lang="en-US" sz="400" kern="1200" dirty="0">
                <a:solidFill>
                  <a:schemeClr val="tx1"/>
                </a:solidFill>
                <a:effectLst/>
                <a:latin typeface="+mn-lt"/>
                <a:ea typeface="+mn-ea"/>
                <a:cs typeface="+mn-cs"/>
              </a:rPr>
              <a:t>employees and agents who (a) are registered for the workshop or program of which this Report is a part, (b) require access to this Report in order to learn from the information described herein, and (c) agree not to disclose this Report to other employees or agents or any third party. Each partner shall use, and shall ensure that its employees and agents use, this Report for its internal use only. Each partner may make a limited number of copies, solely as adequate for use by its employees and agents in accordance with the terms herein.</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shall not remove from this Report any confidential markings, copyright notices, and/or other similar indicia herein.</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is responsible for any breach of its obligations as stated herein by any of its employees or agents.</a:t>
            </a:r>
          </a:p>
          <a:p>
            <a:pPr marL="114300" indent="-114300">
              <a:spcBef>
                <a:spcPts val="400"/>
              </a:spcBef>
              <a:buFont typeface="+mj-lt"/>
              <a:buAutoNum type="arabicPeriod"/>
            </a:pPr>
            <a:r>
              <a:rPr lang="en-US" sz="400" kern="1200" dirty="0">
                <a:solidFill>
                  <a:schemeClr val="tx1"/>
                </a:solidFill>
                <a:effectLst/>
                <a:latin typeface="+mn-lt"/>
                <a:ea typeface="+mn-ea"/>
                <a:cs typeface="+mn-cs"/>
              </a:rPr>
              <a:t>If a partner is unwilling to abide by any of the foregoing obligations, then such partner shall promptly return this Report and all copies thereof to EAB.  </a:t>
            </a:r>
          </a:p>
        </p:txBody>
      </p:sp>
    </p:spTree>
    <p:custDataLst>
      <p:tags r:id="rId1"/>
    </p:custDataLst>
    <p:extLst>
      <p:ext uri="{BB962C8B-B14F-4D97-AF65-F5344CB8AC3E}">
        <p14:creationId xmlns:p14="http://schemas.microsoft.com/office/powerpoint/2010/main" val="1794712829"/>
      </p:ext>
    </p:extLst>
  </p:cSld>
  <p:clrMapOvr>
    <a:masterClrMapping/>
  </p:clrMapOvr>
  <p:extLst>
    <p:ext uri="{DCECCB84-F9BA-43D5-87BE-67443E8EF086}">
      <p15:sldGuideLst xmlns:p15="http://schemas.microsoft.com/office/powerpoint/2012/main">
        <p15:guide id="1" pos="370">
          <p15:clr>
            <a:srgbClr val="FBAE40"/>
          </p15:clr>
        </p15:guide>
        <p15:guide id="2" orient="horz" pos="195" userDrawn="1">
          <p15:clr>
            <a:srgbClr val="FBAE40"/>
          </p15:clr>
        </p15:guide>
        <p15:guide id="3" pos="2417"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bwMode="gray">
      <p:bgRef idx="1001">
        <a:schemeClr val="bg1"/>
      </p:bgRef>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602411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ack Cover: Bottom Slide">
    <p:bg bwMode="gray">
      <p:bgRef idx="1001">
        <a:schemeClr val="bg1"/>
      </p:bgRef>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5926E5CA-A0BC-4FD4-9AA7-3F69BED2F4CE}"/>
              </a:ext>
              <a:ext uri="{C183D7F6-B498-43B3-948B-1728B52AA6E4}">
                <adec:decorative xmlns:adec="http://schemas.microsoft.com/office/drawing/2017/decorative" val="1"/>
              </a:ext>
            </a:extLst>
          </p:cNvPr>
          <p:cNvGrpSpPr/>
          <p:nvPr userDrawn="1"/>
        </p:nvGrpSpPr>
        <p:grpSpPr>
          <a:xfrm>
            <a:off x="920983" y="3459989"/>
            <a:ext cx="4558834" cy="957891"/>
            <a:chOff x="920983" y="3459989"/>
            <a:chExt cx="4558834" cy="957891"/>
          </a:xfrm>
        </p:grpSpPr>
        <p:pic>
          <p:nvPicPr>
            <p:cNvPr id="18" name="EAB logo">
              <a:extLst>
                <a:ext uri="{FF2B5EF4-FFF2-40B4-BE49-F238E27FC236}">
                  <a16:creationId xmlns:a16="http://schemas.microsoft.com/office/drawing/2014/main" id="{11830F3E-1730-46F9-BAE2-7639072CD14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580402" y="3459989"/>
              <a:ext cx="1239997" cy="474433"/>
            </a:xfrm>
            <a:prstGeom prst="rect">
              <a:avLst/>
            </a:prstGeom>
          </p:spPr>
        </p:pic>
        <p:sp>
          <p:nvSpPr>
            <p:cNvPr id="19" name="EAb locations, phone, website">
              <a:extLst>
                <a:ext uri="{FF2B5EF4-FFF2-40B4-BE49-F238E27FC236}">
                  <a16:creationId xmlns:a16="http://schemas.microsoft.com/office/drawing/2014/main" id="{606B6337-5B50-4706-ADD8-79C4A4DD6399}"/>
                </a:ext>
                <a:ext uri="{C183D7F6-B498-43B3-948B-1728B52AA6E4}">
                  <adec:decorative xmlns:adec="http://schemas.microsoft.com/office/drawing/2017/decorative" val="1"/>
                </a:ext>
              </a:extLst>
            </p:cNvPr>
            <p:cNvSpPr txBox="1"/>
            <p:nvPr userDrawn="1"/>
          </p:nvSpPr>
          <p:spPr bwMode="gray">
            <a:xfrm>
              <a:off x="920983" y="4045983"/>
              <a:ext cx="4558834" cy="371897"/>
            </a:xfrm>
            <a:prstGeom prst="rect">
              <a:avLst/>
            </a:prstGeom>
            <a:noFill/>
          </p:spPr>
          <p:txBody>
            <a:bodyPr wrap="square" lIns="0" tIns="0" rIns="0" bIns="0" rtlCol="0">
              <a:spAutoFit/>
            </a:bodyPr>
            <a:lstStyle/>
            <a:p>
              <a:pPr algn="ctr">
                <a:spcBef>
                  <a:spcPts val="500"/>
                </a:spcBef>
              </a:pPr>
              <a:r>
                <a:rPr lang="en-US" sz="1000" spc="0" baseline="0" dirty="0">
                  <a:latin typeface="+mj-lt"/>
                </a:rPr>
                <a:t>Washington DC   Richmond   Birmingham   Minneapolis   New York</a:t>
              </a:r>
            </a:p>
            <a:p>
              <a:pPr algn="ctr">
                <a:spcBef>
                  <a:spcPts val="500"/>
                </a:spcBef>
              </a:pPr>
              <a:r>
                <a:rPr lang="en-US" sz="1000" spc="0" baseline="0" dirty="0">
                  <a:latin typeface="+mj-lt"/>
                </a:rPr>
                <a:t>202-747-1000   </a:t>
              </a:r>
              <a:r>
                <a:rPr lang="en-US" sz="1000" spc="0" baseline="0" dirty="0">
                  <a:solidFill>
                    <a:schemeClr val="accent4"/>
                  </a:solidFill>
                  <a:latin typeface="+mj-lt"/>
                </a:rPr>
                <a:t>eab.com</a:t>
              </a:r>
            </a:p>
          </p:txBody>
        </p:sp>
        <p:cxnSp>
          <p:nvCxnSpPr>
            <p:cNvPr id="20" name="Line 1">
              <a:extLst>
                <a:ext uri="{FF2B5EF4-FFF2-40B4-BE49-F238E27FC236}">
                  <a16:creationId xmlns:a16="http://schemas.microsoft.com/office/drawing/2014/main" id="{A342BB8D-843E-4891-946A-E4C027B90826}"/>
                </a:ext>
                <a:ext uri="{C183D7F6-B498-43B3-948B-1728B52AA6E4}">
                  <adec:decorative xmlns:adec="http://schemas.microsoft.com/office/drawing/2017/decorative" val="1"/>
                </a:ext>
              </a:extLst>
            </p:cNvPr>
            <p:cNvCxnSpPr/>
            <p:nvPr userDrawn="1"/>
          </p:nvCxnSpPr>
          <p:spPr bwMode="gray">
            <a:xfrm>
              <a:off x="2220711" y="4060920"/>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Line 2">
              <a:extLst>
                <a:ext uri="{FF2B5EF4-FFF2-40B4-BE49-F238E27FC236}">
                  <a16:creationId xmlns:a16="http://schemas.microsoft.com/office/drawing/2014/main" id="{74EA08BF-0877-44C7-811E-D8639D49DDFB}"/>
                </a:ext>
                <a:ext uri="{C183D7F6-B498-43B3-948B-1728B52AA6E4}">
                  <adec:decorative xmlns:adec="http://schemas.microsoft.com/office/drawing/2017/decorative" val="1"/>
                </a:ext>
              </a:extLst>
            </p:cNvPr>
            <p:cNvCxnSpPr/>
            <p:nvPr userDrawn="1"/>
          </p:nvCxnSpPr>
          <p:spPr bwMode="gray">
            <a:xfrm>
              <a:off x="2902186" y="4060920"/>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Line 3">
              <a:extLst>
                <a:ext uri="{FF2B5EF4-FFF2-40B4-BE49-F238E27FC236}">
                  <a16:creationId xmlns:a16="http://schemas.microsoft.com/office/drawing/2014/main" id="{7E58EE88-9279-4FE4-AC87-212BF67DF3E0}"/>
                </a:ext>
                <a:ext uri="{C183D7F6-B498-43B3-948B-1728B52AA6E4}">
                  <adec:decorative xmlns:adec="http://schemas.microsoft.com/office/drawing/2017/decorative" val="1"/>
                </a:ext>
              </a:extLst>
            </p:cNvPr>
            <p:cNvCxnSpPr/>
            <p:nvPr userDrawn="1"/>
          </p:nvCxnSpPr>
          <p:spPr bwMode="gray">
            <a:xfrm>
              <a:off x="3712111" y="4060920"/>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Line 4">
              <a:extLst>
                <a:ext uri="{FF2B5EF4-FFF2-40B4-BE49-F238E27FC236}">
                  <a16:creationId xmlns:a16="http://schemas.microsoft.com/office/drawing/2014/main" id="{9177791E-3255-429C-8849-D128EA6565FB}"/>
                </a:ext>
                <a:ext uri="{C183D7F6-B498-43B3-948B-1728B52AA6E4}">
                  <adec:decorative xmlns:adec="http://schemas.microsoft.com/office/drawing/2017/decorative" val="1"/>
                </a:ext>
              </a:extLst>
            </p:cNvPr>
            <p:cNvCxnSpPr/>
            <p:nvPr userDrawn="1"/>
          </p:nvCxnSpPr>
          <p:spPr bwMode="gray">
            <a:xfrm>
              <a:off x="3337336" y="4275232"/>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Line 3">
              <a:extLst>
                <a:ext uri="{FF2B5EF4-FFF2-40B4-BE49-F238E27FC236}">
                  <a16:creationId xmlns:a16="http://schemas.microsoft.com/office/drawing/2014/main" id="{A683C7B8-732B-4853-B78A-F2808BB1488D}"/>
                </a:ext>
                <a:ext uri="{C183D7F6-B498-43B3-948B-1728B52AA6E4}">
                  <adec:decorative xmlns:adec="http://schemas.microsoft.com/office/drawing/2017/decorative" val="1"/>
                </a:ext>
              </a:extLst>
            </p:cNvPr>
            <p:cNvCxnSpPr/>
            <p:nvPr userDrawn="1"/>
          </p:nvCxnSpPr>
          <p:spPr bwMode="gray">
            <a:xfrm>
              <a:off x="4520678" y="4060920"/>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316981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Standard">
    <p:spTree>
      <p:nvGrpSpPr>
        <p:cNvPr id="1" name=""/>
        <p:cNvGrpSpPr/>
        <p:nvPr/>
      </p:nvGrpSpPr>
      <p:grpSpPr>
        <a:xfrm>
          <a:off x="0" y="0"/>
          <a:ext cx="0" cy="0"/>
          <a:chOff x="0" y="0"/>
          <a:chExt cx="0" cy="0"/>
        </a:xfrm>
      </p:grpSpPr>
      <p:sp>
        <p:nvSpPr>
          <p:cNvPr id="4" name="Rectangle 3"/>
          <p:cNvSpPr/>
          <p:nvPr userDrawn="1"/>
        </p:nvSpPr>
        <p:spPr bwMode="gray">
          <a:xfrm>
            <a:off x="1" y="0"/>
            <a:ext cx="6400799" cy="601181"/>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cxnSp>
        <p:nvCxnSpPr>
          <p:cNvPr id="14" name="Straight Connector 13"/>
          <p:cNvCxnSpPr/>
          <p:nvPr userDrawn="1"/>
        </p:nvCxnSpPr>
        <p:spPr bwMode="gray">
          <a:xfrm>
            <a:off x="0" y="601181"/>
            <a:ext cx="6400800" cy="0"/>
          </a:xfrm>
          <a:prstGeom prst="line">
            <a:avLst/>
          </a:prstGeom>
          <a:noFill/>
          <a:ln w="9525" cap="flat" cmpd="sng" algn="ctr">
            <a:solidFill>
              <a:schemeClr val="accent6"/>
            </a:solidFill>
            <a:prstDash val="solid"/>
            <a:miter lim="800000"/>
          </a:ln>
          <a:effectLst/>
        </p:spPr>
      </p:cxnSp>
      <p:sp>
        <p:nvSpPr>
          <p:cNvPr id="13" name="Text Placeholder 12"/>
          <p:cNvSpPr>
            <a:spLocks noGrp="1"/>
          </p:cNvSpPr>
          <p:nvPr userDrawn="1">
            <p:ph type="body" sz="quarter" idx="15" hasCustomPrompt="1"/>
          </p:nvPr>
        </p:nvSpPr>
        <p:spPr bwMode="gray">
          <a:xfrm>
            <a:off x="280195" y="640267"/>
            <a:ext cx="584279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Slide Subtitle – Verdana 12pt Regular, Title Case</a:t>
            </a:r>
          </a:p>
        </p:txBody>
      </p:sp>
      <p:sp>
        <p:nvSpPr>
          <p:cNvPr id="16" name="Text Placeholder 15"/>
          <p:cNvSpPr>
            <a:spLocks noGrp="1"/>
          </p:cNvSpPr>
          <p:nvPr userDrawn="1">
            <p:ph type="body" sz="quarter" idx="16" hasCustomPrompt="1"/>
          </p:nvPr>
        </p:nvSpPr>
        <p:spPr bwMode="gray">
          <a:xfrm>
            <a:off x="280194" y="99782"/>
            <a:ext cx="2560320" cy="123111"/>
          </a:xfrm>
        </p:spPr>
        <p:txBody>
          <a:bodyPr anchor="ctr" anchorCtr="0"/>
          <a:lstStyle>
            <a:lvl1pPr marL="0" indent="0">
              <a:spcBef>
                <a:spcPts val="0"/>
              </a:spcBef>
              <a:buNone/>
              <a:defRPr sz="800">
                <a:solidFill>
                  <a:schemeClr val="tx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22" name="Text Placeholder 21"/>
          <p:cNvSpPr>
            <a:spLocks noGrp="1"/>
          </p:cNvSpPr>
          <p:nvPr userDrawn="1">
            <p:ph type="body" sz="quarter" idx="18" hasCustomPrompt="1"/>
          </p:nvPr>
        </p:nvSpPr>
        <p:spPr bwMode="gray">
          <a:xfrm>
            <a:off x="5148072" y="4446657"/>
            <a:ext cx="1252728" cy="353943"/>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3" name="Title 2"/>
          <p:cNvSpPr>
            <a:spLocks noGrp="1"/>
          </p:cNvSpPr>
          <p:nvPr userDrawn="1">
            <p:ph type="title" hasCustomPrompt="1"/>
          </p:nvPr>
        </p:nvSpPr>
        <p:spPr bwMode="gray">
          <a:xfrm>
            <a:off x="280194" y="309824"/>
            <a:ext cx="5486400" cy="256480"/>
          </a:xfrm>
        </p:spPr>
        <p:txBody>
          <a:bodyPr/>
          <a:lstStyle>
            <a:lvl1pPr>
              <a:defRPr baseline="0">
                <a:solidFill>
                  <a:schemeClr val="tx1"/>
                </a:solidFill>
              </a:defRPr>
            </a:lvl1pPr>
          </a:lstStyle>
          <a:p>
            <a:r>
              <a:rPr lang="en-US" dirty="0"/>
              <a:t>Slide Title – Rockwell 18pt Regular, Title Case</a:t>
            </a:r>
          </a:p>
        </p:txBody>
      </p:sp>
      <p:grpSp>
        <p:nvGrpSpPr>
          <p:cNvPr id="17" name="Group 16"/>
          <p:cNvGrpSpPr/>
          <p:nvPr userDrawn="1"/>
        </p:nvGrpSpPr>
        <p:grpSpPr bwMode="gray">
          <a:xfrm>
            <a:off x="5888334" y="0"/>
            <a:ext cx="458401" cy="507600"/>
            <a:chOff x="5888334" y="0"/>
            <a:chExt cx="458401" cy="507600"/>
          </a:xfrm>
        </p:grpSpPr>
        <p:sp>
          <p:nvSpPr>
            <p:cNvPr id="19" name="Freeform 18"/>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 name="Freeform 11"/>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Rectangle 12"/>
            <p:cNvSpPr>
              <a:spLocks noChangeArrowheads="1"/>
            </p:cNvSpPr>
            <p:nvPr/>
          </p:nvSpPr>
          <p:spPr bwMode="gray">
            <a:xfrm>
              <a:off x="5888334" y="469154"/>
              <a:ext cx="458401" cy="38446"/>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13"/>
            <p:cNvSpPr>
              <a:spLocks noChangeArrowheads="1"/>
            </p:cNvSpPr>
            <p:nvPr/>
          </p:nvSpPr>
          <p:spPr bwMode="gray">
            <a:xfrm>
              <a:off x="6163373"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14"/>
            <p:cNvSpPr>
              <a:spLocks noChangeArrowheads="1"/>
            </p:cNvSpPr>
            <p:nvPr/>
          </p:nvSpPr>
          <p:spPr bwMode="gray">
            <a:xfrm>
              <a:off x="6027332" y="247346"/>
              <a:ext cx="44362"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15"/>
            <p:cNvSpPr>
              <a:spLocks noChangeArrowheads="1"/>
            </p:cNvSpPr>
            <p:nvPr/>
          </p:nvSpPr>
          <p:spPr bwMode="gray">
            <a:xfrm>
              <a:off x="5888334"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16"/>
            <p:cNvSpPr>
              <a:spLocks noChangeArrowheads="1"/>
            </p:cNvSpPr>
            <p:nvPr/>
          </p:nvSpPr>
          <p:spPr bwMode="gray">
            <a:xfrm>
              <a:off x="6299415"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8" name="TextBox 17"/>
          <p:cNvSpPr txBox="1"/>
          <p:nvPr userDrawn="1"/>
        </p:nvSpPr>
        <p:spPr bwMode="gray">
          <a:xfrm>
            <a:off x="6163373" y="444101"/>
            <a:ext cx="237427" cy="100027"/>
          </a:xfrm>
          <a:prstGeom prst="rect">
            <a:avLst/>
          </a:prstGeom>
          <a:solidFill>
            <a:schemeClr val="bg2"/>
          </a:solidFill>
        </p:spPr>
        <p:txBody>
          <a:bodyPr wrap="square" lIns="0" tIns="0" rIns="45720" bIns="0" rtlCol="0">
            <a:spAutoFit/>
          </a:bodyPr>
          <a:lstStyle/>
          <a:p>
            <a:pPr algn="r">
              <a:spcBef>
                <a:spcPts val="500"/>
              </a:spcBef>
            </a:pPr>
            <a:fld id="{11A0A082-46D1-4CDC-90AB-7FACAC0B3028}" type="slidenum">
              <a:rPr lang="en-US" sz="650" smtClean="0">
                <a:latin typeface="+mj-lt"/>
              </a:rPr>
              <a:t>‹#›</a:t>
            </a:fld>
            <a:endParaRPr lang="en-US" sz="650" dirty="0">
              <a:latin typeface="+mj-lt"/>
            </a:endParaRPr>
          </a:p>
        </p:txBody>
      </p:sp>
      <p:sp>
        <p:nvSpPr>
          <p:cNvPr id="20" name="TextBox 19"/>
          <p:cNvSpPr txBox="1"/>
          <p:nvPr userDrawn="1"/>
        </p:nvSpPr>
        <p:spPr bwMode="gray">
          <a:xfrm>
            <a:off x="0" y="4538989"/>
            <a:ext cx="2108200" cy="123111"/>
          </a:xfrm>
          <a:prstGeom prst="rect">
            <a:avLst/>
          </a:prstGeom>
          <a:noFill/>
        </p:spPr>
        <p:txBody>
          <a:bodyPr wrap="square" lIns="64008" tIns="0" rIns="64008" bIns="45720" rtlCol="0" anchor="b" anchorCtr="0">
            <a:spAutoFit/>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pPr marL="0" marR="0" lvl="0" indent="0" algn="l" defTabSz="64008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accent2"/>
                </a:solidFill>
                <a:effectLst/>
                <a:uLnTx/>
                <a:uFillTx/>
                <a:latin typeface="+mn-lt"/>
                <a:ea typeface="Verdana" panose="020B0604030504040204" pitchFamily="34" charset="0"/>
                <a:cs typeface="Verdana" panose="020B0604030504040204" pitchFamily="34" charset="0"/>
              </a:rPr>
              <a:t>1) Preliminary analysis – data as of 9/10/2019</a:t>
            </a:r>
          </a:p>
        </p:txBody>
      </p:sp>
    </p:spTree>
    <p:custDataLst>
      <p:tags r:id="rId1"/>
    </p:custDataLst>
    <p:extLst>
      <p:ext uri="{BB962C8B-B14F-4D97-AF65-F5344CB8AC3E}">
        <p14:creationId xmlns:p14="http://schemas.microsoft.com/office/powerpoint/2010/main" val="1532098639"/>
      </p:ext>
    </p:extLst>
  </p:cSld>
  <p:clrMapOvr>
    <a:masterClrMapping/>
  </p:clrMapOvr>
  <p:extLst>
    <p:ext uri="{DCECCB84-F9BA-43D5-87BE-67443E8EF086}">
      <p15:sldGuideLst xmlns:p15="http://schemas.microsoft.com/office/powerpoint/2012/main">
        <p15:guide id="1" orient="horz" pos="6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bg bwMode="gray">
      <p:bgPr>
        <a:solidFill>
          <a:schemeClr val="accent5"/>
        </a:solidFill>
        <a:effectLst/>
      </p:bgPr>
    </p:bg>
    <p:spTree>
      <p:nvGrpSpPr>
        <p:cNvPr id="1" name=""/>
        <p:cNvGrpSpPr/>
        <p:nvPr/>
      </p:nvGrpSpPr>
      <p:grpSpPr>
        <a:xfrm>
          <a:off x="0" y="0"/>
          <a:ext cx="0" cy="0"/>
          <a:chOff x="0" y="0"/>
          <a:chExt cx="0" cy="0"/>
        </a:xfrm>
      </p:grpSpPr>
      <p:sp>
        <p:nvSpPr>
          <p:cNvPr id="8" name="Header box white - decorative">
            <a:extLst>
              <a:ext uri="{C183D7F6-B498-43B3-948B-1728B52AA6E4}">
                <adec:decorative xmlns:adec="http://schemas.microsoft.com/office/drawing/2017/decorative" val="1"/>
              </a:ext>
            </a:extLst>
          </p:cNvPr>
          <p:cNvSpPr/>
          <p:nvPr userDrawn="1"/>
        </p:nvSpPr>
        <p:spPr bwMode="gray">
          <a:xfrm>
            <a:off x="1" y="1"/>
            <a:ext cx="6400800" cy="1065790"/>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10" name="Pattern - decorative">
            <a:extLst>
              <a:ext uri="{FF2B5EF4-FFF2-40B4-BE49-F238E27FC236}">
                <a16:creationId xmlns:a16="http://schemas.microsoft.com/office/drawing/2014/main" id="{2EDE8BEC-5F99-47FE-9914-D286B67EE2A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bwMode="gray">
          <a:xfrm>
            <a:off x="0" y="0"/>
            <a:ext cx="6400800" cy="4800600"/>
          </a:xfrm>
          <a:prstGeom prst="rect">
            <a:avLst/>
          </a:prstGeom>
        </p:spPr>
      </p:pic>
      <p:cxnSp>
        <p:nvCxnSpPr>
          <p:cNvPr id="9" name="Header line - decorative">
            <a:extLst>
              <a:ext uri="{C183D7F6-B498-43B3-948B-1728B52AA6E4}">
                <adec:decorative xmlns:adec="http://schemas.microsoft.com/office/drawing/2017/decorative" val="1"/>
              </a:ext>
            </a:extLst>
          </p:cNvPr>
          <p:cNvCxnSpPr/>
          <p:nvPr userDrawn="1"/>
        </p:nvCxnSpPr>
        <p:spPr bwMode="gray">
          <a:xfrm>
            <a:off x="0" y="1065791"/>
            <a:ext cx="6400799" cy="0"/>
          </a:xfrm>
          <a:prstGeom prst="line">
            <a:avLst/>
          </a:prstGeom>
          <a:noFill/>
          <a:ln w="38100" cap="flat" cmpd="sng" algn="ctr">
            <a:solidFill>
              <a:schemeClr val="accent6"/>
            </a:solidFill>
            <a:prstDash val="solid"/>
            <a:miter lim="800000"/>
          </a:ln>
          <a:effectLst/>
        </p:spPr>
      </p:cxnSp>
      <p:pic>
        <p:nvPicPr>
          <p:cNvPr id="11"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280551" y="274987"/>
            <a:ext cx="1174986" cy="512064"/>
          </a:xfrm>
          <a:prstGeom prst="rect">
            <a:avLst/>
          </a:prstGeom>
        </p:spPr>
      </p:pic>
      <p:sp>
        <p:nvSpPr>
          <p:cNvPr id="2" name="Presentation title"/>
          <p:cNvSpPr>
            <a:spLocks noGrp="1"/>
          </p:cNvSpPr>
          <p:nvPr>
            <p:ph type="title" hasCustomPrompt="1"/>
          </p:nvPr>
        </p:nvSpPr>
        <p:spPr bwMode="gray">
          <a:xfrm>
            <a:off x="812800" y="2203377"/>
            <a:ext cx="438912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pPr lvl="0"/>
            <a:r>
              <a:rPr lang="en-US" dirty="0"/>
              <a:t>Presentation Title – Rockwell 25pt Regular, Title Case</a:t>
            </a:r>
          </a:p>
        </p:txBody>
      </p:sp>
      <p:sp>
        <p:nvSpPr>
          <p:cNvPr id="5" name="Presentation subtitle"/>
          <p:cNvSpPr>
            <a:spLocks noGrp="1"/>
          </p:cNvSpPr>
          <p:nvPr>
            <p:ph type="body" sz="quarter" idx="13" hasCustomPrompt="1"/>
          </p:nvPr>
        </p:nvSpPr>
        <p:spPr bwMode="gray">
          <a:xfrm>
            <a:off x="812800" y="3020406"/>
            <a:ext cx="4389120" cy="169277"/>
          </a:xfrm>
        </p:spPr>
        <p:txBody>
          <a:bodyPr/>
          <a:lstStyle>
            <a:lvl1pPr marL="0" indent="0">
              <a:spcBef>
                <a:spcPts val="0"/>
              </a:spcBef>
              <a:buNone/>
              <a:defRPr sz="1100" baseline="0">
                <a:solidFill>
                  <a:schemeClr val="bg1"/>
                </a:solidFill>
              </a:defRPr>
            </a:lvl1pPr>
            <a:lvl2pPr marL="114300" indent="0">
              <a:buNone/>
              <a:defRPr sz="1100">
                <a:solidFill>
                  <a:schemeClr val="accent1"/>
                </a:solidFill>
              </a:defRPr>
            </a:lvl2pPr>
            <a:lvl3pPr marL="228600" indent="0">
              <a:buNone/>
              <a:defRPr sz="1100">
                <a:solidFill>
                  <a:schemeClr val="accent1"/>
                </a:solidFill>
              </a:defRPr>
            </a:lvl3pPr>
            <a:lvl4pPr marL="342900" indent="0">
              <a:buNone/>
              <a:defRPr sz="1100">
                <a:solidFill>
                  <a:schemeClr val="accent1"/>
                </a:solidFill>
              </a:defRPr>
            </a:lvl4pPr>
            <a:lvl5pPr marL="457200" indent="0">
              <a:buNone/>
              <a:defRPr sz="1100">
                <a:solidFill>
                  <a:schemeClr val="accent1"/>
                </a:solidFill>
              </a:defRPr>
            </a:lvl5pPr>
          </a:lstStyle>
          <a:p>
            <a:pPr lvl="0"/>
            <a:r>
              <a:rPr lang="en-US" dirty="0"/>
              <a:t>Presentation Subtitle – Verdana 11pt Regular, Title Case</a:t>
            </a:r>
          </a:p>
        </p:txBody>
      </p:sp>
      <p:sp>
        <p:nvSpPr>
          <p:cNvPr id="7" name="Program name"/>
          <p:cNvSpPr>
            <a:spLocks noGrp="1"/>
          </p:cNvSpPr>
          <p:nvPr>
            <p:ph type="body" sz="quarter" idx="14" hasCustomPrompt="1"/>
          </p:nvPr>
        </p:nvSpPr>
        <p:spPr bwMode="gray">
          <a:xfrm>
            <a:off x="4294188" y="4384289"/>
            <a:ext cx="1828800" cy="138499"/>
          </a:xfrm>
        </p:spPr>
        <p:txBody>
          <a:bodyPr anchor="b" anchorCtr="0"/>
          <a:lstStyle>
            <a:lvl1pPr marL="0" indent="0" algn="r">
              <a:spcBef>
                <a:spcPts val="0"/>
              </a:spcBef>
              <a:buNone/>
              <a:defRPr>
                <a:solidFill>
                  <a:schemeClr val="bg1"/>
                </a:solidFill>
              </a:defRPr>
            </a:lvl1pPr>
            <a:lvl2pPr marL="114300" indent="0">
              <a:buNone/>
              <a:defRPr>
                <a:solidFill>
                  <a:schemeClr val="bg1"/>
                </a:solidFill>
              </a:defRPr>
            </a:lvl2pPr>
            <a:lvl3pPr marL="228600" indent="0">
              <a:buNone/>
              <a:defRPr>
                <a:solidFill>
                  <a:schemeClr val="bg1"/>
                </a:solidFill>
              </a:defRPr>
            </a:lvl3pPr>
            <a:lvl4pPr marL="342900" indent="0">
              <a:buNone/>
              <a:defRPr>
                <a:solidFill>
                  <a:schemeClr val="bg1"/>
                </a:solidFill>
              </a:defRPr>
            </a:lvl4pPr>
            <a:lvl5pPr marL="457200" indent="0">
              <a:buNone/>
              <a:defRPr>
                <a:solidFill>
                  <a:schemeClr val="bg1"/>
                </a:solidFill>
              </a:defRPr>
            </a:lvl5pPr>
          </a:lstStyle>
          <a:p>
            <a:pPr lvl="0"/>
            <a:r>
              <a:rPr lang="en-US" dirty="0"/>
              <a:t>Program Name Goes Here</a:t>
            </a:r>
          </a:p>
        </p:txBody>
      </p:sp>
    </p:spTree>
    <p:custDataLst>
      <p:tags r:id="rId1"/>
    </p:custDataLst>
    <p:extLst>
      <p:ext uri="{BB962C8B-B14F-4D97-AF65-F5344CB8AC3E}">
        <p14:creationId xmlns:p14="http://schemas.microsoft.com/office/powerpoint/2010/main" val="2909182305"/>
      </p:ext>
    </p:extLst>
  </p:cSld>
  <p:clrMapOvr>
    <a:masterClrMapping/>
  </p:clrMapOvr>
  <p:extLst>
    <p:ext uri="{DCECCB84-F9BA-43D5-87BE-67443E8EF086}">
      <p15:sldGuideLst xmlns:p15="http://schemas.microsoft.com/office/powerpoint/2012/main">
        <p15:guide id="0" orient="horz" pos="1824" userDrawn="1">
          <p15:clr>
            <a:srgbClr val="FBAE40"/>
          </p15:clr>
        </p15:guide>
        <p15:guide id="1" pos="512" userDrawn="1">
          <p15:clr>
            <a:srgbClr val="FBAE40"/>
          </p15:clr>
        </p15:guide>
        <p15:guide id="2" orient="horz" pos="189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AB In-Brief">
    <p:spTree>
      <p:nvGrpSpPr>
        <p:cNvPr id="1" name=""/>
        <p:cNvGrpSpPr/>
        <p:nvPr/>
      </p:nvGrpSpPr>
      <p:grpSpPr>
        <a:xfrm>
          <a:off x="0" y="0"/>
          <a:ext cx="0" cy="0"/>
          <a:chOff x="0" y="0"/>
          <a:chExt cx="0" cy="0"/>
        </a:xfrm>
      </p:grpSpPr>
      <p:pic>
        <p:nvPicPr>
          <p:cNvPr id="42" name="EAB logo">
            <a:extLst>
              <a:ext uri="{FF2B5EF4-FFF2-40B4-BE49-F238E27FC236}">
                <a16:creationId xmlns:a16="http://schemas.microsoft.com/office/drawing/2014/main" id="{DA1936B1-DEDD-4B3C-BA0F-E1EB6DE95BB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55892" y="182579"/>
            <a:ext cx="1090389" cy="417192"/>
          </a:xfrm>
          <a:prstGeom prst="rect">
            <a:avLst/>
          </a:prstGeom>
        </p:spPr>
      </p:pic>
      <p:cxnSp>
        <p:nvCxnSpPr>
          <p:cNvPr id="51" name="Line vertical">
            <a:extLst>
              <a:ext uri="{FF2B5EF4-FFF2-40B4-BE49-F238E27FC236}">
                <a16:creationId xmlns:a16="http://schemas.microsoft.com/office/drawing/2014/main" id="{44EEF69A-489C-42AA-9032-8F88FA1E30BF}"/>
              </a:ext>
            </a:extLst>
          </p:cNvPr>
          <p:cNvCxnSpPr>
            <a:cxnSpLocks/>
          </p:cNvCxnSpPr>
          <p:nvPr userDrawn="1"/>
        </p:nvCxnSpPr>
        <p:spPr bwMode="gray">
          <a:xfrm flipH="1" flipV="1">
            <a:off x="272283" y="933267"/>
            <a:ext cx="5530" cy="649399"/>
          </a:xfrm>
          <a:prstGeom prst="line">
            <a:avLst/>
          </a:prstGeom>
          <a:ln w="2222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50" name="EAB statement">
            <a:extLst>
              <a:ext uri="{FF2B5EF4-FFF2-40B4-BE49-F238E27FC236}">
                <a16:creationId xmlns:a16="http://schemas.microsoft.com/office/drawing/2014/main" id="{4D990C86-80E9-4035-B1A7-351539DA9C1D}"/>
              </a:ext>
            </a:extLst>
          </p:cNvPr>
          <p:cNvSpPr txBox="1"/>
          <p:nvPr userDrawn="1"/>
        </p:nvSpPr>
        <p:spPr bwMode="gray">
          <a:xfrm>
            <a:off x="335070" y="905558"/>
            <a:ext cx="1683395" cy="677108"/>
          </a:xfrm>
          <a:prstGeom prst="rect">
            <a:avLst/>
          </a:prstGeom>
          <a:noFill/>
        </p:spPr>
        <p:txBody>
          <a:bodyPr wrap="square" lIns="0" tIns="0" rIns="0" bIns="0" rtlCol="0">
            <a:spAutoFit/>
          </a:bodyPr>
          <a:lstStyle/>
          <a:p>
            <a:pPr>
              <a:spcBef>
                <a:spcPts val="500"/>
              </a:spcBef>
            </a:pPr>
            <a:r>
              <a:rPr lang="en-US" sz="1100" b="1" dirty="0">
                <a:solidFill>
                  <a:schemeClr val="tx1"/>
                </a:solidFill>
                <a:latin typeface="+mj-lt"/>
              </a:rPr>
              <a:t>We help schools </a:t>
            </a:r>
            <a:br>
              <a:rPr lang="en-US" sz="1100" b="1" dirty="0">
                <a:solidFill>
                  <a:schemeClr val="tx1"/>
                </a:solidFill>
                <a:latin typeface="+mj-lt"/>
              </a:rPr>
            </a:br>
            <a:r>
              <a:rPr lang="en-US" sz="1100" b="1" dirty="0">
                <a:solidFill>
                  <a:schemeClr val="tx1"/>
                </a:solidFill>
                <a:latin typeface="+mj-lt"/>
              </a:rPr>
              <a:t>support students </a:t>
            </a:r>
            <a:br>
              <a:rPr lang="en-US" sz="1100" b="1" dirty="0">
                <a:solidFill>
                  <a:schemeClr val="tx1"/>
                </a:solidFill>
                <a:latin typeface="+mj-lt"/>
              </a:rPr>
            </a:br>
            <a:r>
              <a:rPr lang="en-US" sz="1100" dirty="0">
                <a:solidFill>
                  <a:schemeClr val="tx1"/>
                </a:solidFill>
                <a:latin typeface="+mj-lt"/>
              </a:rPr>
              <a:t>from enrollment to </a:t>
            </a:r>
            <a:br>
              <a:rPr lang="en-US" sz="1100" dirty="0">
                <a:solidFill>
                  <a:schemeClr val="tx1"/>
                </a:solidFill>
                <a:latin typeface="+mj-lt"/>
              </a:rPr>
            </a:br>
            <a:r>
              <a:rPr lang="en-US" sz="1100" dirty="0">
                <a:solidFill>
                  <a:schemeClr val="tx1"/>
                </a:solidFill>
                <a:latin typeface="+mj-lt"/>
              </a:rPr>
              <a:t>graduation and beyond</a:t>
            </a:r>
          </a:p>
        </p:txBody>
      </p:sp>
      <p:sp>
        <p:nvSpPr>
          <p:cNvPr id="46" name="School types">
            <a:extLst>
              <a:ext uri="{FF2B5EF4-FFF2-40B4-BE49-F238E27FC236}">
                <a16:creationId xmlns:a16="http://schemas.microsoft.com/office/drawing/2014/main" id="{5208DA4E-BD80-49C6-8044-448E94C2BB74}"/>
              </a:ext>
            </a:extLst>
          </p:cNvPr>
          <p:cNvSpPr/>
          <p:nvPr userDrawn="1"/>
        </p:nvSpPr>
        <p:spPr bwMode="gray">
          <a:xfrm>
            <a:off x="1321255" y="360187"/>
            <a:ext cx="4843169" cy="96950"/>
          </a:xfrm>
          <a:prstGeom prst="rect">
            <a:avLst/>
          </a:prstGeom>
        </p:spPr>
        <p:txBody>
          <a:bodyPr wrap="square" lIns="0" tIns="0" rIns="0" bIns="0">
            <a:spAutoFit/>
          </a:bodyPr>
          <a:lstStyle/>
          <a:p>
            <a:pPr algn="r">
              <a:spcBef>
                <a:spcPts val="500"/>
              </a:spcBef>
            </a:pPr>
            <a:r>
              <a:rPr lang="en-US" sz="620" spc="0" baseline="0" dirty="0">
                <a:solidFill>
                  <a:schemeClr val="tx1"/>
                </a:solidFill>
              </a:rPr>
              <a:t>K-12   |   Community Colleges   |   Four-Year Colleges and Universities   |   Graduate and Adult Learning</a:t>
            </a:r>
          </a:p>
        </p:txBody>
      </p:sp>
      <p:sp>
        <p:nvSpPr>
          <p:cNvPr id="44" name="Stat background - decorative">
            <a:extLst>
              <a:ext uri="{FF2B5EF4-FFF2-40B4-BE49-F238E27FC236}">
                <a16:creationId xmlns:a16="http://schemas.microsoft.com/office/drawing/2014/main" id="{FD737D13-49C0-4D0C-9B09-F4698FB94EB9}"/>
              </a:ext>
            </a:extLst>
          </p:cNvPr>
          <p:cNvSpPr/>
          <p:nvPr userDrawn="1"/>
        </p:nvSpPr>
        <p:spPr bwMode="gray">
          <a:xfrm>
            <a:off x="0" y="1929942"/>
            <a:ext cx="2018465" cy="2870658"/>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rgbClr val="E0F1F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nvGrpSpPr>
          <p:cNvPr id="2" name="Circle graphic area">
            <a:extLst>
              <a:ext uri="{FF2B5EF4-FFF2-40B4-BE49-F238E27FC236}">
                <a16:creationId xmlns:a16="http://schemas.microsoft.com/office/drawing/2014/main" id="{353160B8-AA7B-479E-BE5F-814D4D7958CD}"/>
              </a:ext>
              <a:ext uri="{C183D7F6-B498-43B3-948B-1728B52AA6E4}">
                <adec:decorative xmlns:adec="http://schemas.microsoft.com/office/drawing/2017/decorative" val="1"/>
              </a:ext>
            </a:extLst>
          </p:cNvPr>
          <p:cNvGrpSpPr/>
          <p:nvPr userDrawn="1"/>
        </p:nvGrpSpPr>
        <p:grpSpPr bwMode="gray">
          <a:xfrm>
            <a:off x="2011680" y="603504"/>
            <a:ext cx="4389120" cy="4200153"/>
            <a:chOff x="2011680" y="603504"/>
            <a:chExt cx="4389120" cy="4200153"/>
          </a:xfrm>
        </p:grpSpPr>
        <p:sp>
          <p:nvSpPr>
            <p:cNvPr id="43" name="Dark blue background - decorative">
              <a:extLst>
                <a:ext uri="{FF2B5EF4-FFF2-40B4-BE49-F238E27FC236}">
                  <a16:creationId xmlns:a16="http://schemas.microsoft.com/office/drawing/2014/main" id="{B35C43AF-919F-4BAA-8EC4-638FB2640018}"/>
                </a:ext>
                <a:ext uri="{C183D7F6-B498-43B3-948B-1728B52AA6E4}">
                  <adec:decorative xmlns:adec="http://schemas.microsoft.com/office/drawing/2017/decorative" val="1"/>
                </a:ext>
              </a:extLst>
            </p:cNvPr>
            <p:cNvSpPr/>
            <p:nvPr userDrawn="1"/>
          </p:nvSpPr>
          <p:spPr bwMode="gray">
            <a:xfrm>
              <a:off x="2011680" y="603504"/>
              <a:ext cx="4389120" cy="4197096"/>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79" name="Pattern - decorative">
              <a:extLst>
                <a:ext uri="{FF2B5EF4-FFF2-40B4-BE49-F238E27FC236}">
                  <a16:creationId xmlns:a16="http://schemas.microsoft.com/office/drawing/2014/main" id="{14AA5082-E522-41B3-8A7A-5302BE19139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bwMode="gray">
            <a:xfrm>
              <a:off x="2011680" y="603504"/>
              <a:ext cx="4379985" cy="4200153"/>
            </a:xfrm>
            <a:prstGeom prst="rect">
              <a:avLst/>
            </a:prstGeom>
          </p:spPr>
        </p:pic>
        <p:sp>
          <p:nvSpPr>
            <p:cNvPr id="80" name="Dark blue circle - decorative">
              <a:extLst>
                <a:ext uri="{FF2B5EF4-FFF2-40B4-BE49-F238E27FC236}">
                  <a16:creationId xmlns:a16="http://schemas.microsoft.com/office/drawing/2014/main" id="{388963E6-34AD-4B7F-B968-9AD41BBDB734}"/>
                </a:ext>
                <a:ext uri="{C183D7F6-B498-43B3-948B-1728B52AA6E4}">
                  <adec:decorative xmlns:adec="http://schemas.microsoft.com/office/drawing/2017/decorative" val="1"/>
                </a:ext>
              </a:extLst>
            </p:cNvPr>
            <p:cNvSpPr/>
            <p:nvPr userDrawn="1"/>
          </p:nvSpPr>
          <p:spPr bwMode="gray">
            <a:xfrm>
              <a:off x="2960180" y="1349833"/>
              <a:ext cx="2505205" cy="2505205"/>
            </a:xfrm>
            <a:prstGeom prst="ellipse">
              <a:avLst/>
            </a:prstGeom>
            <a:solidFill>
              <a:schemeClr val="accent5"/>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5" name="Bright blue circle - decorative">
              <a:extLst>
                <a:ext uri="{FF2B5EF4-FFF2-40B4-BE49-F238E27FC236}">
                  <a16:creationId xmlns:a16="http://schemas.microsoft.com/office/drawing/2014/main" id="{8253B356-73C4-4A33-9FDB-18EBFACD2DC1}"/>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bwMode="gray">
            <a:xfrm>
              <a:off x="2643774" y="986010"/>
              <a:ext cx="3136584" cy="3139630"/>
            </a:xfrm>
            <a:prstGeom prst="rect">
              <a:avLst/>
            </a:prstGeom>
          </p:spPr>
        </p:pic>
      </p:grpSp>
      <p:sp>
        <p:nvSpPr>
          <p:cNvPr id="52" name="Find and enroll">
            <a:extLst>
              <a:ext uri="{FF2B5EF4-FFF2-40B4-BE49-F238E27FC236}">
                <a16:creationId xmlns:a16="http://schemas.microsoft.com/office/drawing/2014/main" id="{9FAD879C-AE39-4D8C-9572-A04525ABE03D}"/>
              </a:ext>
            </a:extLst>
          </p:cNvPr>
          <p:cNvSpPr txBox="1"/>
          <p:nvPr userDrawn="1"/>
        </p:nvSpPr>
        <p:spPr bwMode="gray">
          <a:xfrm>
            <a:off x="2288833" y="721806"/>
            <a:ext cx="1129389" cy="256737"/>
          </a:xfrm>
          <a:prstGeom prst="rect">
            <a:avLst/>
          </a:prstGeom>
          <a:noFill/>
        </p:spPr>
        <p:txBody>
          <a:bodyPr wrap="square" lIns="0" tIns="0" rIns="0" bIns="0" numCol="1" spcCol="457200" rtlCol="0">
            <a:spAutoFit/>
          </a:bodyPr>
          <a:lstStyle/>
          <a:p>
            <a:pPr marL="0" indent="0">
              <a:lnSpc>
                <a:spcPct val="108000"/>
              </a:lnSpc>
              <a:spcBef>
                <a:spcPts val="400"/>
              </a:spcBef>
              <a:buClr>
                <a:schemeClr val="tx2"/>
              </a:buClr>
              <a:buSzPct val="120000"/>
              <a:buFont typeface="Verdana" panose="020B0604030504040204" pitchFamily="34" charset="0"/>
              <a:buNone/>
            </a:pPr>
            <a:r>
              <a:rPr lang="en-US" sz="800" dirty="0">
                <a:solidFill>
                  <a:schemeClr val="bg1"/>
                </a:solidFill>
                <a:latin typeface="+mj-lt"/>
              </a:rPr>
              <a:t>Find and enroll your right-fit students</a:t>
            </a:r>
          </a:p>
        </p:txBody>
      </p:sp>
      <p:sp>
        <p:nvSpPr>
          <p:cNvPr id="54" name="Prepare your institution">
            <a:extLst>
              <a:ext uri="{FF2B5EF4-FFF2-40B4-BE49-F238E27FC236}">
                <a16:creationId xmlns:a16="http://schemas.microsoft.com/office/drawing/2014/main" id="{ADB7DC10-7703-4D6F-8172-B279CBFB82A0}"/>
              </a:ext>
            </a:extLst>
          </p:cNvPr>
          <p:cNvSpPr txBox="1"/>
          <p:nvPr userDrawn="1"/>
        </p:nvSpPr>
        <p:spPr bwMode="gray">
          <a:xfrm>
            <a:off x="3670402" y="4240173"/>
            <a:ext cx="1258401" cy="256737"/>
          </a:xfrm>
          <a:prstGeom prst="rect">
            <a:avLst/>
          </a:prstGeom>
          <a:noFill/>
        </p:spPr>
        <p:txBody>
          <a:bodyPr wrap="square" lIns="0" tIns="0" rIns="0" bIns="0" numCol="1" spcCol="457200" rtlCol="0">
            <a:spAutoFit/>
          </a:bodyPr>
          <a:lstStyle/>
          <a:p>
            <a:pPr marL="0" indent="0">
              <a:lnSpc>
                <a:spcPct val="108000"/>
              </a:lnSpc>
              <a:spcBef>
                <a:spcPts val="600"/>
              </a:spcBef>
              <a:buClr>
                <a:schemeClr val="tx2"/>
              </a:buClr>
              <a:buSzPct val="120000"/>
              <a:buFont typeface="Verdana" panose="020B0604030504040204" pitchFamily="34" charset="0"/>
              <a:buNone/>
            </a:pPr>
            <a:r>
              <a:rPr lang="en-US" sz="800" dirty="0">
                <a:solidFill>
                  <a:schemeClr val="bg1"/>
                </a:solidFill>
                <a:latin typeface="+mj-lt"/>
              </a:rPr>
              <a:t>Prepare your institution </a:t>
            </a:r>
            <a:br>
              <a:rPr lang="en-US" sz="800" dirty="0">
                <a:solidFill>
                  <a:schemeClr val="bg1"/>
                </a:solidFill>
                <a:latin typeface="+mj-lt"/>
              </a:rPr>
            </a:br>
            <a:r>
              <a:rPr lang="en-US" sz="800" dirty="0">
                <a:solidFill>
                  <a:schemeClr val="bg1"/>
                </a:solidFill>
                <a:latin typeface="+mj-lt"/>
              </a:rPr>
              <a:t>for the future</a:t>
            </a:r>
          </a:p>
        </p:txBody>
      </p:sp>
      <p:sp>
        <p:nvSpPr>
          <p:cNvPr id="53" name="Support and graduate">
            <a:extLst>
              <a:ext uri="{FF2B5EF4-FFF2-40B4-BE49-F238E27FC236}">
                <a16:creationId xmlns:a16="http://schemas.microsoft.com/office/drawing/2014/main" id="{18AB59BA-9156-48E0-AAFC-71176CA87C54}"/>
              </a:ext>
            </a:extLst>
          </p:cNvPr>
          <p:cNvSpPr txBox="1"/>
          <p:nvPr userDrawn="1"/>
        </p:nvSpPr>
        <p:spPr bwMode="gray">
          <a:xfrm>
            <a:off x="5119540" y="721806"/>
            <a:ext cx="1147566" cy="256737"/>
          </a:xfrm>
          <a:prstGeom prst="rect">
            <a:avLst/>
          </a:prstGeom>
          <a:noFill/>
        </p:spPr>
        <p:txBody>
          <a:bodyPr wrap="square" lIns="0" tIns="0" rIns="0" bIns="0" numCol="1" spcCol="457200" rtlCol="0">
            <a:spAutoFit/>
          </a:bodyPr>
          <a:lstStyle/>
          <a:p>
            <a:pPr marL="0" indent="0">
              <a:lnSpc>
                <a:spcPct val="108000"/>
              </a:lnSpc>
              <a:spcBef>
                <a:spcPts val="400"/>
              </a:spcBef>
              <a:buClr>
                <a:schemeClr val="tx2"/>
              </a:buClr>
              <a:buSzPct val="120000"/>
              <a:buFont typeface="Verdana" panose="020B0604030504040204" pitchFamily="34" charset="0"/>
              <a:buNone/>
            </a:pPr>
            <a:r>
              <a:rPr lang="en-US" sz="800" dirty="0">
                <a:solidFill>
                  <a:schemeClr val="bg1"/>
                </a:solidFill>
                <a:latin typeface="+mj-lt"/>
              </a:rPr>
              <a:t>Support and graduate more students</a:t>
            </a:r>
          </a:p>
        </p:txBody>
      </p:sp>
      <p:sp>
        <p:nvSpPr>
          <p:cNvPr id="56" name="Stat 1 title">
            <a:extLst>
              <a:ext uri="{FF2B5EF4-FFF2-40B4-BE49-F238E27FC236}">
                <a16:creationId xmlns:a16="http://schemas.microsoft.com/office/drawing/2014/main" id="{5E6B8A95-5375-4097-AA98-A002250613D5}"/>
              </a:ext>
            </a:extLst>
          </p:cNvPr>
          <p:cNvSpPr txBox="1"/>
          <p:nvPr userDrawn="1"/>
        </p:nvSpPr>
        <p:spPr bwMode="gray">
          <a:xfrm>
            <a:off x="444085" y="2188209"/>
            <a:ext cx="1162966"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ROOTED IN RESEARCH</a:t>
            </a:r>
          </a:p>
        </p:txBody>
      </p:sp>
      <p:sp>
        <p:nvSpPr>
          <p:cNvPr id="58" name="Stat 1">
            <a:extLst>
              <a:ext uri="{FF2B5EF4-FFF2-40B4-BE49-F238E27FC236}">
                <a16:creationId xmlns:a16="http://schemas.microsoft.com/office/drawing/2014/main" id="{5A220AAD-0796-4BB2-878F-73B9F64064AC}"/>
              </a:ext>
            </a:extLst>
          </p:cNvPr>
          <p:cNvSpPr txBox="1"/>
          <p:nvPr userDrawn="1"/>
        </p:nvSpPr>
        <p:spPr bwMode="gray">
          <a:xfrm>
            <a:off x="444085" y="2363411"/>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7,500</a:t>
            </a:r>
            <a:r>
              <a:rPr lang="en-US" sz="1100" baseline="30000" dirty="0">
                <a:solidFill>
                  <a:schemeClr val="accent4"/>
                </a:solidFill>
                <a:latin typeface="+mj-lt"/>
              </a:rPr>
              <a:t>+</a:t>
            </a:r>
          </a:p>
        </p:txBody>
      </p:sp>
      <p:sp>
        <p:nvSpPr>
          <p:cNvPr id="57" name="Stat 1 text">
            <a:extLst>
              <a:ext uri="{FF2B5EF4-FFF2-40B4-BE49-F238E27FC236}">
                <a16:creationId xmlns:a16="http://schemas.microsoft.com/office/drawing/2014/main" id="{D4B08A33-B51F-4921-B09D-EBDDC2DD2449}"/>
              </a:ext>
            </a:extLst>
          </p:cNvPr>
          <p:cNvSpPr txBox="1"/>
          <p:nvPr userDrawn="1"/>
        </p:nvSpPr>
        <p:spPr bwMode="gray">
          <a:xfrm>
            <a:off x="903359" y="2369028"/>
            <a:ext cx="732284" cy="200055"/>
          </a:xfrm>
          <a:prstGeom prst="rect">
            <a:avLst/>
          </a:prstGeom>
          <a:noFill/>
        </p:spPr>
        <p:txBody>
          <a:bodyPr wrap="square" lIns="0" tIns="0" rIns="0" bIns="0" rtlCol="0">
            <a:spAutoFit/>
          </a:bodyPr>
          <a:lstStyle/>
          <a:p>
            <a:pPr>
              <a:spcBef>
                <a:spcPts val="500"/>
              </a:spcBef>
            </a:pPr>
            <a:r>
              <a:rPr lang="en-US" sz="650" dirty="0">
                <a:solidFill>
                  <a:schemeClr val="tx1"/>
                </a:solidFill>
              </a:rPr>
              <a:t>Peer-tested </a:t>
            </a:r>
            <a:br>
              <a:rPr lang="en-US" sz="650" dirty="0">
                <a:solidFill>
                  <a:schemeClr val="tx1"/>
                </a:solidFill>
              </a:rPr>
            </a:br>
            <a:r>
              <a:rPr lang="en-US" sz="650" dirty="0">
                <a:solidFill>
                  <a:schemeClr val="tx1"/>
                </a:solidFill>
              </a:rPr>
              <a:t>best practices</a:t>
            </a:r>
          </a:p>
        </p:txBody>
      </p:sp>
      <p:sp>
        <p:nvSpPr>
          <p:cNvPr id="60" name="Stat 2">
            <a:extLst>
              <a:ext uri="{FF2B5EF4-FFF2-40B4-BE49-F238E27FC236}">
                <a16:creationId xmlns:a16="http://schemas.microsoft.com/office/drawing/2014/main" id="{1A72E09B-BAE9-4211-82CD-F3B75654241F}"/>
              </a:ext>
            </a:extLst>
          </p:cNvPr>
          <p:cNvSpPr txBox="1"/>
          <p:nvPr userDrawn="1"/>
        </p:nvSpPr>
        <p:spPr bwMode="gray">
          <a:xfrm>
            <a:off x="444085" y="2637769"/>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500</a:t>
            </a:r>
            <a:r>
              <a:rPr lang="en-US" sz="1100" baseline="30000" dirty="0">
                <a:solidFill>
                  <a:schemeClr val="accent4"/>
                </a:solidFill>
                <a:latin typeface="+mj-lt"/>
              </a:rPr>
              <a:t>+</a:t>
            </a:r>
          </a:p>
        </p:txBody>
      </p:sp>
      <p:sp>
        <p:nvSpPr>
          <p:cNvPr id="59" name="Stat 2 text">
            <a:extLst>
              <a:ext uri="{FF2B5EF4-FFF2-40B4-BE49-F238E27FC236}">
                <a16:creationId xmlns:a16="http://schemas.microsoft.com/office/drawing/2014/main" id="{7776F4A0-CB6C-4D2E-94C9-D15611A2B978}"/>
              </a:ext>
            </a:extLst>
          </p:cNvPr>
          <p:cNvSpPr txBox="1"/>
          <p:nvPr userDrawn="1"/>
        </p:nvSpPr>
        <p:spPr bwMode="gray">
          <a:xfrm>
            <a:off x="903359" y="2643386"/>
            <a:ext cx="968825" cy="200055"/>
          </a:xfrm>
          <a:prstGeom prst="rect">
            <a:avLst/>
          </a:prstGeom>
          <a:noFill/>
        </p:spPr>
        <p:txBody>
          <a:bodyPr wrap="square" lIns="0" tIns="0" rIns="0" bIns="0" rtlCol="0">
            <a:spAutoFit/>
          </a:bodyPr>
          <a:lstStyle/>
          <a:p>
            <a:pPr>
              <a:spcBef>
                <a:spcPts val="500"/>
              </a:spcBef>
            </a:pPr>
            <a:r>
              <a:rPr lang="en-US" sz="650" spc="-10" baseline="0" dirty="0">
                <a:solidFill>
                  <a:schemeClr val="tx1"/>
                </a:solidFill>
              </a:rPr>
              <a:t>Enrollment innovations </a:t>
            </a:r>
            <a:r>
              <a:rPr lang="en-US" sz="650" dirty="0">
                <a:solidFill>
                  <a:schemeClr val="tx1"/>
                </a:solidFill>
              </a:rPr>
              <a:t>tested annually</a:t>
            </a:r>
          </a:p>
        </p:txBody>
      </p:sp>
      <p:sp>
        <p:nvSpPr>
          <p:cNvPr id="64" name="Stat 3 title">
            <a:extLst>
              <a:ext uri="{FF2B5EF4-FFF2-40B4-BE49-F238E27FC236}">
                <a16:creationId xmlns:a16="http://schemas.microsoft.com/office/drawing/2014/main" id="{3EBD75B6-04FA-46CD-BCD2-EF09236F8FDA}"/>
              </a:ext>
            </a:extLst>
          </p:cNvPr>
          <p:cNvSpPr txBox="1"/>
          <p:nvPr userDrawn="1"/>
        </p:nvSpPr>
        <p:spPr bwMode="gray">
          <a:xfrm>
            <a:off x="444085" y="3092228"/>
            <a:ext cx="1147481"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ADVANTAGE OF SCALE</a:t>
            </a:r>
          </a:p>
        </p:txBody>
      </p:sp>
      <p:sp>
        <p:nvSpPr>
          <p:cNvPr id="66" name="Stat 3">
            <a:extLst>
              <a:ext uri="{FF2B5EF4-FFF2-40B4-BE49-F238E27FC236}">
                <a16:creationId xmlns:a16="http://schemas.microsoft.com/office/drawing/2014/main" id="{8F006172-9BFA-427D-9855-69216A673130}"/>
              </a:ext>
            </a:extLst>
          </p:cNvPr>
          <p:cNvSpPr txBox="1"/>
          <p:nvPr userDrawn="1"/>
        </p:nvSpPr>
        <p:spPr bwMode="gray">
          <a:xfrm>
            <a:off x="444085" y="3267430"/>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1,500</a:t>
            </a:r>
            <a:r>
              <a:rPr lang="en-US" sz="1100" baseline="30000" dirty="0">
                <a:solidFill>
                  <a:schemeClr val="accent4"/>
                </a:solidFill>
                <a:latin typeface="+mj-lt"/>
              </a:rPr>
              <a:t>+</a:t>
            </a:r>
          </a:p>
        </p:txBody>
      </p:sp>
      <p:sp>
        <p:nvSpPr>
          <p:cNvPr id="65" name="Stat 3 text">
            <a:extLst>
              <a:ext uri="{FF2B5EF4-FFF2-40B4-BE49-F238E27FC236}">
                <a16:creationId xmlns:a16="http://schemas.microsoft.com/office/drawing/2014/main" id="{881A8E26-7F89-4FA4-91A1-C0737D0A6CD0}"/>
              </a:ext>
            </a:extLst>
          </p:cNvPr>
          <p:cNvSpPr txBox="1"/>
          <p:nvPr userDrawn="1"/>
        </p:nvSpPr>
        <p:spPr bwMode="gray">
          <a:xfrm>
            <a:off x="903359" y="3273047"/>
            <a:ext cx="732284" cy="200055"/>
          </a:xfrm>
          <a:prstGeom prst="rect">
            <a:avLst/>
          </a:prstGeom>
          <a:noFill/>
        </p:spPr>
        <p:txBody>
          <a:bodyPr wrap="square" lIns="0" tIns="0" rIns="0" bIns="0" rtlCol="0">
            <a:spAutoFit/>
          </a:bodyPr>
          <a:lstStyle/>
          <a:p>
            <a:pPr>
              <a:spcBef>
                <a:spcPts val="500"/>
              </a:spcBef>
            </a:pPr>
            <a:r>
              <a:rPr lang="en-US" sz="650" dirty="0">
                <a:solidFill>
                  <a:schemeClr val="tx1"/>
                </a:solidFill>
              </a:rPr>
              <a:t>Institutions </a:t>
            </a:r>
            <a:br>
              <a:rPr lang="en-US" sz="650" dirty="0">
                <a:solidFill>
                  <a:schemeClr val="tx1"/>
                </a:solidFill>
              </a:rPr>
            </a:br>
            <a:r>
              <a:rPr lang="en-US" sz="650" dirty="0">
                <a:solidFill>
                  <a:schemeClr val="tx1"/>
                </a:solidFill>
              </a:rPr>
              <a:t>served</a:t>
            </a:r>
          </a:p>
        </p:txBody>
      </p:sp>
      <p:sp>
        <p:nvSpPr>
          <p:cNvPr id="68" name="Stat 4">
            <a:extLst>
              <a:ext uri="{FF2B5EF4-FFF2-40B4-BE49-F238E27FC236}">
                <a16:creationId xmlns:a16="http://schemas.microsoft.com/office/drawing/2014/main" id="{4DE21C5E-9D41-4B70-89CE-78ACE2601E1A}"/>
              </a:ext>
            </a:extLst>
          </p:cNvPr>
          <p:cNvSpPr txBox="1"/>
          <p:nvPr userDrawn="1"/>
        </p:nvSpPr>
        <p:spPr bwMode="gray">
          <a:xfrm>
            <a:off x="444085" y="3541788"/>
            <a:ext cx="460433" cy="169277"/>
          </a:xfrm>
          <a:prstGeom prst="rect">
            <a:avLst/>
          </a:prstGeom>
          <a:noFill/>
        </p:spPr>
        <p:txBody>
          <a:bodyPr wrap="square" lIns="0" tIns="0" rIns="0" bIns="0" rtlCol="0">
            <a:spAutoFit/>
          </a:bodyPr>
          <a:lstStyle/>
          <a:p>
            <a:pPr>
              <a:spcBef>
                <a:spcPts val="500"/>
              </a:spcBef>
            </a:pPr>
            <a:r>
              <a:rPr lang="en-US" sz="1100" kern="1200" baseline="0" dirty="0">
                <a:solidFill>
                  <a:schemeClr val="accent4"/>
                </a:solidFill>
                <a:latin typeface="+mn-lt"/>
                <a:ea typeface="+mn-ea"/>
                <a:cs typeface="+mn-cs"/>
              </a:rPr>
              <a:t>4 M</a:t>
            </a:r>
            <a:r>
              <a:rPr lang="en-US" sz="1100" kern="1200" baseline="30000" dirty="0">
                <a:solidFill>
                  <a:schemeClr val="accent4"/>
                </a:solidFill>
                <a:latin typeface="+mn-lt"/>
                <a:ea typeface="+mn-ea"/>
                <a:cs typeface="+mn-cs"/>
              </a:rPr>
              <a:t>+</a:t>
            </a:r>
          </a:p>
        </p:txBody>
      </p:sp>
      <p:sp>
        <p:nvSpPr>
          <p:cNvPr id="67" name="Stat 4 text">
            <a:extLst>
              <a:ext uri="{FF2B5EF4-FFF2-40B4-BE49-F238E27FC236}">
                <a16:creationId xmlns:a16="http://schemas.microsoft.com/office/drawing/2014/main" id="{3A211A68-C41E-49F2-A3A3-3228AEA24ED3}"/>
              </a:ext>
            </a:extLst>
          </p:cNvPr>
          <p:cNvSpPr txBox="1"/>
          <p:nvPr userDrawn="1"/>
        </p:nvSpPr>
        <p:spPr bwMode="gray">
          <a:xfrm>
            <a:off x="903359" y="3547405"/>
            <a:ext cx="933758" cy="200055"/>
          </a:xfrm>
          <a:prstGeom prst="rect">
            <a:avLst/>
          </a:prstGeom>
          <a:noFill/>
        </p:spPr>
        <p:txBody>
          <a:bodyPr wrap="square" lIns="0" tIns="0" rIns="0" bIns="0" rtlCol="0">
            <a:spAutoFit/>
          </a:bodyPr>
          <a:lstStyle/>
          <a:p>
            <a:pPr>
              <a:spcBef>
                <a:spcPts val="500"/>
              </a:spcBef>
            </a:pPr>
            <a:r>
              <a:rPr lang="en-US" sz="650" dirty="0">
                <a:solidFill>
                  <a:schemeClr val="tx1"/>
                </a:solidFill>
              </a:rPr>
              <a:t>Students supported by our SSMS</a:t>
            </a:r>
          </a:p>
        </p:txBody>
      </p:sp>
      <p:sp>
        <p:nvSpPr>
          <p:cNvPr id="72" name="Stat 5 title">
            <a:extLst>
              <a:ext uri="{FF2B5EF4-FFF2-40B4-BE49-F238E27FC236}">
                <a16:creationId xmlns:a16="http://schemas.microsoft.com/office/drawing/2014/main" id="{6725F3AA-084F-4FDE-A18F-3FCA6DA11B7B}"/>
              </a:ext>
            </a:extLst>
          </p:cNvPr>
          <p:cNvSpPr txBox="1"/>
          <p:nvPr userDrawn="1"/>
        </p:nvSpPr>
        <p:spPr bwMode="gray">
          <a:xfrm>
            <a:off x="444085" y="3983973"/>
            <a:ext cx="1147481"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WE DELIVER RESULTS</a:t>
            </a:r>
          </a:p>
        </p:txBody>
      </p:sp>
      <p:sp>
        <p:nvSpPr>
          <p:cNvPr id="74" name="Stat 5">
            <a:extLst>
              <a:ext uri="{FF2B5EF4-FFF2-40B4-BE49-F238E27FC236}">
                <a16:creationId xmlns:a16="http://schemas.microsoft.com/office/drawing/2014/main" id="{877BF29E-8075-4A86-9ABD-BAE20C853765}"/>
              </a:ext>
            </a:extLst>
          </p:cNvPr>
          <p:cNvSpPr txBox="1"/>
          <p:nvPr userDrawn="1"/>
        </p:nvSpPr>
        <p:spPr bwMode="gray">
          <a:xfrm>
            <a:off x="444085" y="4159175"/>
            <a:ext cx="338278" cy="169277"/>
          </a:xfrm>
          <a:prstGeom prst="rect">
            <a:avLst/>
          </a:prstGeom>
          <a:noFill/>
        </p:spPr>
        <p:txBody>
          <a:bodyPr wrap="square" lIns="0" tIns="0" rIns="0" bIns="0" rtlCol="0">
            <a:spAutoFit/>
          </a:bodyPr>
          <a:lstStyle/>
          <a:p>
            <a:pPr>
              <a:spcBef>
                <a:spcPts val="500"/>
              </a:spcBef>
            </a:pPr>
            <a:r>
              <a:rPr lang="en-US" sz="1100" baseline="0" dirty="0">
                <a:solidFill>
                  <a:schemeClr val="accent4"/>
                </a:solidFill>
                <a:latin typeface="+mj-lt"/>
              </a:rPr>
              <a:t>95%</a:t>
            </a:r>
            <a:endParaRPr lang="en-US" sz="1100" baseline="30000" dirty="0">
              <a:solidFill>
                <a:schemeClr val="accent4"/>
              </a:solidFill>
              <a:latin typeface="+mj-lt"/>
            </a:endParaRPr>
          </a:p>
        </p:txBody>
      </p:sp>
      <p:sp>
        <p:nvSpPr>
          <p:cNvPr id="73" name="Stat 5 text">
            <a:extLst>
              <a:ext uri="{FF2B5EF4-FFF2-40B4-BE49-F238E27FC236}">
                <a16:creationId xmlns:a16="http://schemas.microsoft.com/office/drawing/2014/main" id="{304BAB0A-6CBE-494B-9EB9-6704BDAF1D6F}"/>
              </a:ext>
            </a:extLst>
          </p:cNvPr>
          <p:cNvSpPr txBox="1"/>
          <p:nvPr userDrawn="1"/>
        </p:nvSpPr>
        <p:spPr bwMode="gray">
          <a:xfrm>
            <a:off x="903359" y="4164792"/>
            <a:ext cx="1048201" cy="400110"/>
          </a:xfrm>
          <a:prstGeom prst="rect">
            <a:avLst/>
          </a:prstGeom>
          <a:noFill/>
        </p:spPr>
        <p:txBody>
          <a:bodyPr wrap="square" lIns="0" tIns="0" rIns="0" bIns="0" rtlCol="0">
            <a:spAutoFit/>
          </a:bodyPr>
          <a:lstStyle/>
          <a:p>
            <a:pPr>
              <a:spcBef>
                <a:spcPts val="500"/>
              </a:spcBef>
            </a:pPr>
            <a:r>
              <a:rPr lang="en-US" sz="650" spc="-20" baseline="0" dirty="0">
                <a:solidFill>
                  <a:schemeClr val="tx1"/>
                </a:solidFill>
              </a:rPr>
              <a:t>Of our partners continue </a:t>
            </a:r>
            <a:r>
              <a:rPr lang="en-US" sz="650" spc="-10" baseline="0" dirty="0">
                <a:solidFill>
                  <a:schemeClr val="tx1"/>
                </a:solidFill>
              </a:rPr>
              <a:t>with us year after year, </a:t>
            </a:r>
            <a:r>
              <a:rPr lang="en-US" sz="650" dirty="0">
                <a:solidFill>
                  <a:schemeClr val="tx1"/>
                </a:solidFill>
              </a:rPr>
              <a:t>reflecting the goals we </a:t>
            </a:r>
            <a:br>
              <a:rPr lang="en-US" sz="650" dirty="0">
                <a:solidFill>
                  <a:schemeClr val="tx1"/>
                </a:solidFill>
              </a:rPr>
            </a:br>
            <a:r>
              <a:rPr lang="en-US" sz="650" b="1" dirty="0">
                <a:solidFill>
                  <a:schemeClr val="tx1"/>
                </a:solidFill>
              </a:rPr>
              <a:t>achieve together</a:t>
            </a:r>
          </a:p>
        </p:txBody>
      </p:sp>
      <p:sp>
        <p:nvSpPr>
          <p:cNvPr id="6" name="Green box fill - decorative"/>
          <p:cNvSpPr txBox="1">
            <a:spLocks/>
          </p:cNvSpPr>
          <p:nvPr userDrawn="1"/>
        </p:nvSpPr>
        <p:spPr bwMode="gray">
          <a:xfrm>
            <a:off x="6469574" y="-5582"/>
            <a:ext cx="1382195" cy="2120568"/>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endParaRPr lang="en-US" dirty="0">
              <a:solidFill>
                <a:schemeClr val="bg1"/>
              </a:solidFill>
              <a:latin typeface="Arial" panose="020B0604020202020204" pitchFamily="34" charset="0"/>
              <a:cs typeface="Arial" panose="020B0604020202020204" pitchFamily="34" charset="0"/>
            </a:endParaRPr>
          </a:p>
        </p:txBody>
      </p:sp>
      <p:sp>
        <p:nvSpPr>
          <p:cNvPr id="7" name="Green box text - decorative">
            <a:extLst>
              <a:ext uri="{C183D7F6-B498-43B3-948B-1728B52AA6E4}">
                <adec:decorative xmlns:adec="http://schemas.microsoft.com/office/drawing/2017/decorative" val="1"/>
              </a:ext>
            </a:extLst>
          </p:cNvPr>
          <p:cNvSpPr txBox="1"/>
          <p:nvPr userDrawn="1"/>
        </p:nvSpPr>
        <p:spPr bwMode="gray">
          <a:xfrm>
            <a:off x="6553161" y="50431"/>
            <a:ext cx="1267384" cy="1980029"/>
          </a:xfrm>
          <a:prstGeom prst="rect">
            <a:avLst/>
          </a:prstGeom>
          <a:noFill/>
        </p:spPr>
        <p:txBody>
          <a:bodyPr wrap="square" lIns="0" tIns="0" rIns="0" bIns="0" rtlCol="0">
            <a:spAutoFit/>
          </a:bodyPr>
          <a:lstStyle/>
          <a:p>
            <a:pPr>
              <a:spcBef>
                <a:spcPts val="500"/>
              </a:spcBef>
            </a:pPr>
            <a:r>
              <a:rPr lang="en-US" sz="1200" b="1" dirty="0">
                <a:solidFill>
                  <a:schemeClr val="bg1"/>
                </a:solidFill>
                <a:latin typeface="Arial" panose="020B0604020202020204" pitchFamily="34" charset="0"/>
                <a:cs typeface="Arial" panose="020B0604020202020204" pitchFamily="34" charset="0"/>
              </a:rPr>
              <a:t>DO NOT EDIT THIS SLIDE FOR ANY PURPOSE</a:t>
            </a:r>
          </a:p>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If an edit is necessary,</a:t>
            </a:r>
            <a:b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please contact:</a:t>
            </a:r>
          </a:p>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DSS-Requests@eab.com</a:t>
            </a:r>
            <a:endParaRPr kumimoji="0" lang="en-US" sz="8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a:spcBef>
                <a:spcPts val="500"/>
              </a:spcBef>
            </a:pPr>
            <a:endParaRPr lang="en-US" sz="1200" b="1" dirty="0">
              <a:solidFill>
                <a:schemeClr val="bg1"/>
              </a:solidFill>
              <a:latin typeface="Arial" panose="020B0604020202020204" pitchFamily="34" charset="0"/>
              <a:cs typeface="Arial" panose="020B0604020202020204" pitchFamily="34" charset="0"/>
            </a:endParaRPr>
          </a:p>
          <a:p>
            <a:pPr marL="0" marR="0" lvl="0" indent="0" algn="l" defTabSz="537667" rtl="0" eaLnBrk="1" fontAlgn="auto" latinLnBrk="0" hangingPunct="1">
              <a:lnSpc>
                <a:spcPct val="100000"/>
              </a:lnSpc>
              <a:spcBef>
                <a:spcPts val="0"/>
              </a:spcBef>
              <a:spcAft>
                <a:spcPts val="0"/>
              </a:spcAft>
              <a:buClrTx/>
              <a:buSzTx/>
              <a:buFont typeface="Arial" pitchFamily="34" charset="0"/>
              <a:buNone/>
              <a:tabLst/>
              <a:defRPr/>
            </a:pPr>
            <a:r>
              <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Script can be found here:</a:t>
            </a:r>
            <a:endPar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r>
              <a:rPr lang="en-US" sz="800" dirty="0">
                <a:solidFill>
                  <a:schemeClr val="bg1"/>
                </a:solidFill>
                <a:latin typeface="+mn-lt"/>
                <a:cs typeface="Arial" panose="020B0604020202020204" pitchFamily="34" charset="0"/>
                <a:hlinkClick r:id="rId6">
                  <a:extLst>
                    <a:ext uri="{A12FA001-AC4F-418D-AE19-62706E023703}">
                      <ahyp:hlinkClr xmlns:ahyp="http://schemas.microsoft.com/office/drawing/2018/hyperlinkcolor" val="tx"/>
                    </a:ext>
                  </a:extLst>
                </a:hlinkClick>
              </a:rPr>
              <a:t>https://eab.box.com/v/EAB-Branding</a:t>
            </a:r>
            <a:r>
              <a:rPr lang="en-US" sz="800" dirty="0">
                <a:solidFill>
                  <a:schemeClr val="bg1"/>
                </a:solidFill>
                <a:latin typeface="+mn-lt"/>
                <a:cs typeface="Arial" panose="020B0604020202020204" pitchFamily="34" charset="0"/>
              </a:rPr>
              <a:t> </a:t>
            </a:r>
          </a:p>
        </p:txBody>
      </p:sp>
      <p:grpSp>
        <p:nvGrpSpPr>
          <p:cNvPr id="3" name="Group 2">
            <a:extLst>
              <a:ext uri="{FF2B5EF4-FFF2-40B4-BE49-F238E27FC236}">
                <a16:creationId xmlns:a16="http://schemas.microsoft.com/office/drawing/2014/main" id="{7A676659-A849-491F-ACC8-A33B68C70901}"/>
              </a:ext>
              <a:ext uri="{C183D7F6-B498-43B3-948B-1728B52AA6E4}">
                <adec:decorative xmlns:adec="http://schemas.microsoft.com/office/drawing/2017/decorative" val="1"/>
              </a:ext>
            </a:extLst>
          </p:cNvPr>
          <p:cNvGrpSpPr/>
          <p:nvPr userDrawn="1"/>
        </p:nvGrpSpPr>
        <p:grpSpPr>
          <a:xfrm>
            <a:off x="268325" y="3992046"/>
            <a:ext cx="108698" cy="108698"/>
            <a:chOff x="268325" y="3992046"/>
            <a:chExt cx="108698" cy="108698"/>
          </a:xfrm>
        </p:grpSpPr>
        <p:sp>
          <p:nvSpPr>
            <p:cNvPr id="76" name="circle 3  - decorative">
              <a:extLst>
                <a:ext uri="{FF2B5EF4-FFF2-40B4-BE49-F238E27FC236}">
                  <a16:creationId xmlns:a16="http://schemas.microsoft.com/office/drawing/2014/main" id="{2E1EAC39-2257-4FF3-BD47-F813F4EF02CF}"/>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47" name="Chev 1 - decorative">
              <a:extLst>
                <a:ext uri="{FF2B5EF4-FFF2-40B4-BE49-F238E27FC236}">
                  <a16:creationId xmlns:a16="http://schemas.microsoft.com/office/drawing/2014/main" id="{8BC6F6B7-40BC-4EC3-9E6B-53B2F3532EEB}"/>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48" name="Group 47">
            <a:extLst>
              <a:ext uri="{FF2B5EF4-FFF2-40B4-BE49-F238E27FC236}">
                <a16:creationId xmlns:a16="http://schemas.microsoft.com/office/drawing/2014/main" id="{DF82C985-3322-46F1-9429-8211B7067FF9}"/>
              </a:ext>
              <a:ext uri="{C183D7F6-B498-43B3-948B-1728B52AA6E4}">
                <adec:decorative xmlns:adec="http://schemas.microsoft.com/office/drawing/2017/decorative" val="1"/>
              </a:ext>
            </a:extLst>
          </p:cNvPr>
          <p:cNvGrpSpPr/>
          <p:nvPr userDrawn="1"/>
        </p:nvGrpSpPr>
        <p:grpSpPr>
          <a:xfrm>
            <a:off x="268325" y="3095651"/>
            <a:ext cx="108698" cy="108698"/>
            <a:chOff x="268325" y="3992046"/>
            <a:chExt cx="108698" cy="108698"/>
          </a:xfrm>
        </p:grpSpPr>
        <p:sp>
          <p:nvSpPr>
            <p:cNvPr id="49" name="circle 3  - decorative">
              <a:extLst>
                <a:ext uri="{FF2B5EF4-FFF2-40B4-BE49-F238E27FC236}">
                  <a16:creationId xmlns:a16="http://schemas.microsoft.com/office/drawing/2014/main" id="{F8CA3705-8F71-4006-B837-583D1C65AE2B}"/>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78" name="Chev 1 - decorative">
              <a:extLst>
                <a:ext uri="{FF2B5EF4-FFF2-40B4-BE49-F238E27FC236}">
                  <a16:creationId xmlns:a16="http://schemas.microsoft.com/office/drawing/2014/main" id="{685F217C-B254-475C-BD1A-BAB79ACA2FD6}"/>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81" name="Group 80">
            <a:extLst>
              <a:ext uri="{FF2B5EF4-FFF2-40B4-BE49-F238E27FC236}">
                <a16:creationId xmlns:a16="http://schemas.microsoft.com/office/drawing/2014/main" id="{58ABD6AC-7A7D-4DA4-ACCD-120DCACCC05D}"/>
              </a:ext>
              <a:ext uri="{C183D7F6-B498-43B3-948B-1728B52AA6E4}">
                <adec:decorative xmlns:adec="http://schemas.microsoft.com/office/drawing/2017/decorative" val="1"/>
              </a:ext>
            </a:extLst>
          </p:cNvPr>
          <p:cNvGrpSpPr/>
          <p:nvPr userDrawn="1"/>
        </p:nvGrpSpPr>
        <p:grpSpPr>
          <a:xfrm>
            <a:off x="268325" y="2191632"/>
            <a:ext cx="108698" cy="108698"/>
            <a:chOff x="268325" y="3992046"/>
            <a:chExt cx="108698" cy="108698"/>
          </a:xfrm>
        </p:grpSpPr>
        <p:sp>
          <p:nvSpPr>
            <p:cNvPr id="82" name="circle 3  - decorative">
              <a:extLst>
                <a:ext uri="{FF2B5EF4-FFF2-40B4-BE49-F238E27FC236}">
                  <a16:creationId xmlns:a16="http://schemas.microsoft.com/office/drawing/2014/main" id="{FAA3E443-0FA1-4856-B07F-8DC8F5926C47}"/>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83" name="Chev 1 - decorative">
              <a:extLst>
                <a:ext uri="{FF2B5EF4-FFF2-40B4-BE49-F238E27FC236}">
                  <a16:creationId xmlns:a16="http://schemas.microsoft.com/office/drawing/2014/main" id="{1EB3E9C8-EEDB-45EE-89DC-A258B982FA40}"/>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sp>
        <p:nvSpPr>
          <p:cNvPr id="84" name="Chev 1 - decorative">
            <a:extLst>
              <a:ext uri="{FF2B5EF4-FFF2-40B4-BE49-F238E27FC236}">
                <a16:creationId xmlns:a16="http://schemas.microsoft.com/office/drawing/2014/main" id="{52EA1901-AD87-41A3-840B-C23918E55D53}"/>
              </a:ext>
              <a:ext uri="{C183D7F6-B498-43B3-948B-1728B52AA6E4}">
                <adec:decorative xmlns:adec="http://schemas.microsoft.com/office/drawing/2017/decorative" val="1"/>
              </a:ext>
            </a:extLst>
          </p:cNvPr>
          <p:cNvSpPr/>
          <p:nvPr userDrawn="1"/>
        </p:nvSpPr>
        <p:spPr bwMode="gray">
          <a:xfrm rot="8100000">
            <a:off x="2174982" y="761385"/>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97" name="Chev 1 - decorative">
            <a:extLst>
              <a:ext uri="{FF2B5EF4-FFF2-40B4-BE49-F238E27FC236}">
                <a16:creationId xmlns:a16="http://schemas.microsoft.com/office/drawing/2014/main" id="{9F576150-C736-4D70-924C-E40A4D693BA6}"/>
              </a:ext>
              <a:ext uri="{C183D7F6-B498-43B3-948B-1728B52AA6E4}">
                <adec:decorative xmlns:adec="http://schemas.microsoft.com/office/drawing/2017/decorative" val="1"/>
              </a:ext>
            </a:extLst>
          </p:cNvPr>
          <p:cNvSpPr/>
          <p:nvPr userDrawn="1"/>
        </p:nvSpPr>
        <p:spPr bwMode="gray">
          <a:xfrm rot="8100000">
            <a:off x="5012141" y="759102"/>
            <a:ext cx="45719" cy="45719"/>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98" name="Chev 1 - decorative">
            <a:extLst>
              <a:ext uri="{FF2B5EF4-FFF2-40B4-BE49-F238E27FC236}">
                <a16:creationId xmlns:a16="http://schemas.microsoft.com/office/drawing/2014/main" id="{C7A9C02B-1623-4B46-A4B9-D8581E9E4077}"/>
              </a:ext>
              <a:ext uri="{C183D7F6-B498-43B3-948B-1728B52AA6E4}">
                <adec:decorative xmlns:adec="http://schemas.microsoft.com/office/drawing/2017/decorative" val="1"/>
              </a:ext>
            </a:extLst>
          </p:cNvPr>
          <p:cNvSpPr/>
          <p:nvPr userDrawn="1"/>
        </p:nvSpPr>
        <p:spPr bwMode="gray">
          <a:xfrm rot="8100000">
            <a:off x="3566245" y="4279201"/>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Tree>
    <p:custDataLst>
      <p:tags r:id="rId1"/>
    </p:custDataLst>
    <p:extLst>
      <p:ext uri="{BB962C8B-B14F-4D97-AF65-F5344CB8AC3E}">
        <p14:creationId xmlns:p14="http://schemas.microsoft.com/office/powerpoint/2010/main" val="160528261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AB In-Brief: customizable">
    <p:spTree>
      <p:nvGrpSpPr>
        <p:cNvPr id="1" name=""/>
        <p:cNvGrpSpPr/>
        <p:nvPr/>
      </p:nvGrpSpPr>
      <p:grpSpPr>
        <a:xfrm>
          <a:off x="0" y="0"/>
          <a:ext cx="0" cy="0"/>
          <a:chOff x="0" y="0"/>
          <a:chExt cx="0" cy="0"/>
        </a:xfrm>
      </p:grpSpPr>
      <p:pic>
        <p:nvPicPr>
          <p:cNvPr id="42" name="EAB logo">
            <a:extLst>
              <a:ext uri="{FF2B5EF4-FFF2-40B4-BE49-F238E27FC236}">
                <a16:creationId xmlns:a16="http://schemas.microsoft.com/office/drawing/2014/main" id="{DA1936B1-DEDD-4B3C-BA0F-E1EB6DE95BB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55892" y="182579"/>
            <a:ext cx="1090389" cy="417192"/>
          </a:xfrm>
          <a:prstGeom prst="rect">
            <a:avLst/>
          </a:prstGeom>
        </p:spPr>
      </p:pic>
      <p:cxnSp>
        <p:nvCxnSpPr>
          <p:cNvPr id="51" name="Line vertical">
            <a:extLst>
              <a:ext uri="{FF2B5EF4-FFF2-40B4-BE49-F238E27FC236}">
                <a16:creationId xmlns:a16="http://schemas.microsoft.com/office/drawing/2014/main" id="{44EEF69A-489C-42AA-9032-8F88FA1E30BF}"/>
              </a:ext>
            </a:extLst>
          </p:cNvPr>
          <p:cNvCxnSpPr>
            <a:cxnSpLocks/>
          </p:cNvCxnSpPr>
          <p:nvPr userDrawn="1"/>
        </p:nvCxnSpPr>
        <p:spPr bwMode="gray">
          <a:xfrm flipH="1" flipV="1">
            <a:off x="272283" y="933267"/>
            <a:ext cx="5530" cy="649399"/>
          </a:xfrm>
          <a:prstGeom prst="line">
            <a:avLst/>
          </a:prstGeom>
          <a:ln w="2222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50" name="EAB statement">
            <a:extLst>
              <a:ext uri="{FF2B5EF4-FFF2-40B4-BE49-F238E27FC236}">
                <a16:creationId xmlns:a16="http://schemas.microsoft.com/office/drawing/2014/main" id="{4D990C86-80E9-4035-B1A7-351539DA9C1D}"/>
              </a:ext>
            </a:extLst>
          </p:cNvPr>
          <p:cNvSpPr txBox="1"/>
          <p:nvPr userDrawn="1"/>
        </p:nvSpPr>
        <p:spPr bwMode="gray">
          <a:xfrm>
            <a:off x="335070" y="905558"/>
            <a:ext cx="1683395" cy="677108"/>
          </a:xfrm>
          <a:prstGeom prst="rect">
            <a:avLst/>
          </a:prstGeom>
          <a:noFill/>
        </p:spPr>
        <p:txBody>
          <a:bodyPr wrap="square" lIns="0" tIns="0" rIns="0" bIns="0" rtlCol="0">
            <a:spAutoFit/>
          </a:bodyPr>
          <a:lstStyle/>
          <a:p>
            <a:pPr>
              <a:spcBef>
                <a:spcPts val="500"/>
              </a:spcBef>
            </a:pPr>
            <a:r>
              <a:rPr lang="en-US" sz="1100" b="1" dirty="0">
                <a:solidFill>
                  <a:schemeClr val="tx1"/>
                </a:solidFill>
                <a:latin typeface="+mj-lt"/>
              </a:rPr>
              <a:t>We help schools </a:t>
            </a:r>
            <a:br>
              <a:rPr lang="en-US" sz="1100" b="1" dirty="0">
                <a:solidFill>
                  <a:schemeClr val="tx1"/>
                </a:solidFill>
                <a:latin typeface="+mj-lt"/>
              </a:rPr>
            </a:br>
            <a:r>
              <a:rPr lang="en-US" sz="1100" b="1" dirty="0">
                <a:solidFill>
                  <a:schemeClr val="tx1"/>
                </a:solidFill>
                <a:latin typeface="+mj-lt"/>
              </a:rPr>
              <a:t>support students </a:t>
            </a:r>
            <a:br>
              <a:rPr lang="en-US" sz="1100" b="1" dirty="0">
                <a:solidFill>
                  <a:schemeClr val="tx1"/>
                </a:solidFill>
                <a:latin typeface="+mj-lt"/>
              </a:rPr>
            </a:br>
            <a:r>
              <a:rPr lang="en-US" sz="1100" dirty="0">
                <a:solidFill>
                  <a:schemeClr val="tx1"/>
                </a:solidFill>
                <a:latin typeface="+mj-lt"/>
              </a:rPr>
              <a:t>from enrollment to </a:t>
            </a:r>
            <a:br>
              <a:rPr lang="en-US" sz="1100" dirty="0">
                <a:solidFill>
                  <a:schemeClr val="tx1"/>
                </a:solidFill>
                <a:latin typeface="+mj-lt"/>
              </a:rPr>
            </a:br>
            <a:r>
              <a:rPr lang="en-US" sz="1100" dirty="0">
                <a:solidFill>
                  <a:schemeClr val="tx1"/>
                </a:solidFill>
                <a:latin typeface="+mj-lt"/>
              </a:rPr>
              <a:t>graduation and beyond</a:t>
            </a:r>
          </a:p>
        </p:txBody>
      </p:sp>
      <p:sp>
        <p:nvSpPr>
          <p:cNvPr id="46" name="School types">
            <a:extLst>
              <a:ext uri="{FF2B5EF4-FFF2-40B4-BE49-F238E27FC236}">
                <a16:creationId xmlns:a16="http://schemas.microsoft.com/office/drawing/2014/main" id="{5208DA4E-BD80-49C6-8044-448E94C2BB74}"/>
              </a:ext>
            </a:extLst>
          </p:cNvPr>
          <p:cNvSpPr/>
          <p:nvPr userDrawn="1"/>
        </p:nvSpPr>
        <p:spPr bwMode="gray">
          <a:xfrm>
            <a:off x="1321255" y="360187"/>
            <a:ext cx="4843169" cy="96950"/>
          </a:xfrm>
          <a:prstGeom prst="rect">
            <a:avLst/>
          </a:prstGeom>
        </p:spPr>
        <p:txBody>
          <a:bodyPr wrap="square" lIns="0" tIns="0" rIns="0" bIns="0">
            <a:spAutoFit/>
          </a:bodyPr>
          <a:lstStyle/>
          <a:p>
            <a:pPr algn="r">
              <a:spcBef>
                <a:spcPts val="500"/>
              </a:spcBef>
            </a:pPr>
            <a:r>
              <a:rPr lang="en-US" sz="620" spc="0" baseline="0" dirty="0">
                <a:solidFill>
                  <a:schemeClr val="tx1"/>
                </a:solidFill>
              </a:rPr>
              <a:t>K-12   |   Community Colleges   |   Four-Year Colleges and Universities   |   Graduate and Adult Learning</a:t>
            </a:r>
          </a:p>
        </p:txBody>
      </p:sp>
      <p:sp>
        <p:nvSpPr>
          <p:cNvPr id="44" name="Stat background - decorative">
            <a:extLst>
              <a:ext uri="{FF2B5EF4-FFF2-40B4-BE49-F238E27FC236}">
                <a16:creationId xmlns:a16="http://schemas.microsoft.com/office/drawing/2014/main" id="{FD737D13-49C0-4D0C-9B09-F4698FB94EB9}"/>
              </a:ext>
            </a:extLst>
          </p:cNvPr>
          <p:cNvSpPr/>
          <p:nvPr userDrawn="1"/>
        </p:nvSpPr>
        <p:spPr bwMode="gray">
          <a:xfrm>
            <a:off x="0" y="1929942"/>
            <a:ext cx="2018465" cy="2870658"/>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rgbClr val="E0F1F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nvGrpSpPr>
          <p:cNvPr id="2" name="Circle graphic area">
            <a:extLst>
              <a:ext uri="{FF2B5EF4-FFF2-40B4-BE49-F238E27FC236}">
                <a16:creationId xmlns:a16="http://schemas.microsoft.com/office/drawing/2014/main" id="{353160B8-AA7B-479E-BE5F-814D4D7958CD}"/>
              </a:ext>
              <a:ext uri="{C183D7F6-B498-43B3-948B-1728B52AA6E4}">
                <adec:decorative xmlns:adec="http://schemas.microsoft.com/office/drawing/2017/decorative" val="1"/>
              </a:ext>
            </a:extLst>
          </p:cNvPr>
          <p:cNvGrpSpPr/>
          <p:nvPr userDrawn="1"/>
        </p:nvGrpSpPr>
        <p:grpSpPr bwMode="gray">
          <a:xfrm>
            <a:off x="2011680" y="603504"/>
            <a:ext cx="4389120" cy="4200153"/>
            <a:chOff x="2011680" y="603504"/>
            <a:chExt cx="4389120" cy="4200153"/>
          </a:xfrm>
        </p:grpSpPr>
        <p:sp>
          <p:nvSpPr>
            <p:cNvPr id="43" name="Dark blue background - decorative">
              <a:extLst>
                <a:ext uri="{FF2B5EF4-FFF2-40B4-BE49-F238E27FC236}">
                  <a16:creationId xmlns:a16="http://schemas.microsoft.com/office/drawing/2014/main" id="{B35C43AF-919F-4BAA-8EC4-638FB2640018}"/>
                </a:ext>
                <a:ext uri="{C183D7F6-B498-43B3-948B-1728B52AA6E4}">
                  <adec:decorative xmlns:adec="http://schemas.microsoft.com/office/drawing/2017/decorative" val="1"/>
                </a:ext>
              </a:extLst>
            </p:cNvPr>
            <p:cNvSpPr/>
            <p:nvPr userDrawn="1"/>
          </p:nvSpPr>
          <p:spPr bwMode="gray">
            <a:xfrm>
              <a:off x="2011680" y="603504"/>
              <a:ext cx="4389120" cy="4197096"/>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79" name="Pattern - decorative">
              <a:extLst>
                <a:ext uri="{FF2B5EF4-FFF2-40B4-BE49-F238E27FC236}">
                  <a16:creationId xmlns:a16="http://schemas.microsoft.com/office/drawing/2014/main" id="{14AA5082-E522-41B3-8A7A-5302BE19139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bwMode="gray">
            <a:xfrm>
              <a:off x="2011680" y="603504"/>
              <a:ext cx="4379985" cy="4200153"/>
            </a:xfrm>
            <a:prstGeom prst="rect">
              <a:avLst/>
            </a:prstGeom>
          </p:spPr>
        </p:pic>
        <p:sp>
          <p:nvSpPr>
            <p:cNvPr id="80" name="Dark blue circle - decorative">
              <a:extLst>
                <a:ext uri="{FF2B5EF4-FFF2-40B4-BE49-F238E27FC236}">
                  <a16:creationId xmlns:a16="http://schemas.microsoft.com/office/drawing/2014/main" id="{388963E6-34AD-4B7F-B968-9AD41BBDB734}"/>
                </a:ext>
                <a:ext uri="{C183D7F6-B498-43B3-948B-1728B52AA6E4}">
                  <adec:decorative xmlns:adec="http://schemas.microsoft.com/office/drawing/2017/decorative" val="1"/>
                </a:ext>
              </a:extLst>
            </p:cNvPr>
            <p:cNvSpPr/>
            <p:nvPr userDrawn="1"/>
          </p:nvSpPr>
          <p:spPr bwMode="gray">
            <a:xfrm>
              <a:off x="2960180" y="1349833"/>
              <a:ext cx="2505205" cy="2505205"/>
            </a:xfrm>
            <a:prstGeom prst="ellipse">
              <a:avLst/>
            </a:prstGeom>
            <a:solidFill>
              <a:schemeClr val="accent5"/>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5" name="Bright blue circle - decorative">
              <a:extLst>
                <a:ext uri="{FF2B5EF4-FFF2-40B4-BE49-F238E27FC236}">
                  <a16:creationId xmlns:a16="http://schemas.microsoft.com/office/drawing/2014/main" id="{8253B356-73C4-4A33-9FDB-18EBFACD2DC1}"/>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bwMode="gray">
            <a:xfrm>
              <a:off x="2643774" y="986010"/>
              <a:ext cx="3136584" cy="3139630"/>
            </a:xfrm>
            <a:prstGeom prst="rect">
              <a:avLst/>
            </a:prstGeom>
          </p:spPr>
        </p:pic>
      </p:grpSp>
      <p:sp>
        <p:nvSpPr>
          <p:cNvPr id="52" name="Find and enroll">
            <a:extLst>
              <a:ext uri="{FF2B5EF4-FFF2-40B4-BE49-F238E27FC236}">
                <a16:creationId xmlns:a16="http://schemas.microsoft.com/office/drawing/2014/main" id="{9FAD879C-AE39-4D8C-9572-A04525ABE03D}"/>
              </a:ext>
            </a:extLst>
          </p:cNvPr>
          <p:cNvSpPr txBox="1"/>
          <p:nvPr userDrawn="1"/>
        </p:nvSpPr>
        <p:spPr bwMode="gray">
          <a:xfrm>
            <a:off x="2288833" y="721806"/>
            <a:ext cx="1129389" cy="256737"/>
          </a:xfrm>
          <a:prstGeom prst="rect">
            <a:avLst/>
          </a:prstGeom>
          <a:noFill/>
        </p:spPr>
        <p:txBody>
          <a:bodyPr wrap="square" lIns="0" tIns="0" rIns="0" bIns="0" numCol="1" spcCol="457200" rtlCol="0">
            <a:spAutoFit/>
          </a:bodyPr>
          <a:lstStyle/>
          <a:p>
            <a:pPr marL="0" indent="0">
              <a:lnSpc>
                <a:spcPct val="108000"/>
              </a:lnSpc>
              <a:spcBef>
                <a:spcPts val="400"/>
              </a:spcBef>
              <a:buClr>
                <a:schemeClr val="tx2"/>
              </a:buClr>
              <a:buSzPct val="120000"/>
              <a:buFont typeface="Verdana" panose="020B0604030504040204" pitchFamily="34" charset="0"/>
              <a:buNone/>
            </a:pPr>
            <a:r>
              <a:rPr lang="en-US" sz="800" dirty="0">
                <a:solidFill>
                  <a:schemeClr val="bg1"/>
                </a:solidFill>
                <a:latin typeface="+mj-lt"/>
              </a:rPr>
              <a:t>Find and enroll your right-fit students</a:t>
            </a:r>
          </a:p>
        </p:txBody>
      </p:sp>
      <p:sp>
        <p:nvSpPr>
          <p:cNvPr id="54" name="Prepare your institution">
            <a:extLst>
              <a:ext uri="{FF2B5EF4-FFF2-40B4-BE49-F238E27FC236}">
                <a16:creationId xmlns:a16="http://schemas.microsoft.com/office/drawing/2014/main" id="{ADB7DC10-7703-4D6F-8172-B279CBFB82A0}"/>
              </a:ext>
            </a:extLst>
          </p:cNvPr>
          <p:cNvSpPr txBox="1"/>
          <p:nvPr userDrawn="1"/>
        </p:nvSpPr>
        <p:spPr bwMode="gray">
          <a:xfrm>
            <a:off x="3670402" y="4240173"/>
            <a:ext cx="1258401" cy="256737"/>
          </a:xfrm>
          <a:prstGeom prst="rect">
            <a:avLst/>
          </a:prstGeom>
          <a:noFill/>
        </p:spPr>
        <p:txBody>
          <a:bodyPr wrap="square" lIns="0" tIns="0" rIns="0" bIns="0" numCol="1" spcCol="457200" rtlCol="0">
            <a:spAutoFit/>
          </a:bodyPr>
          <a:lstStyle/>
          <a:p>
            <a:pPr marL="0" indent="0">
              <a:lnSpc>
                <a:spcPct val="108000"/>
              </a:lnSpc>
              <a:spcBef>
                <a:spcPts val="600"/>
              </a:spcBef>
              <a:buClr>
                <a:schemeClr val="tx2"/>
              </a:buClr>
              <a:buSzPct val="120000"/>
              <a:buFont typeface="Verdana" panose="020B0604030504040204" pitchFamily="34" charset="0"/>
              <a:buNone/>
            </a:pPr>
            <a:r>
              <a:rPr lang="en-US" sz="800" dirty="0">
                <a:solidFill>
                  <a:schemeClr val="bg1"/>
                </a:solidFill>
                <a:latin typeface="+mj-lt"/>
              </a:rPr>
              <a:t>Prepare your institution </a:t>
            </a:r>
            <a:br>
              <a:rPr lang="en-US" sz="800" dirty="0">
                <a:solidFill>
                  <a:schemeClr val="bg1"/>
                </a:solidFill>
                <a:latin typeface="+mj-lt"/>
              </a:rPr>
            </a:br>
            <a:r>
              <a:rPr lang="en-US" sz="800" dirty="0">
                <a:solidFill>
                  <a:schemeClr val="bg1"/>
                </a:solidFill>
                <a:latin typeface="+mj-lt"/>
              </a:rPr>
              <a:t>for the future</a:t>
            </a:r>
          </a:p>
        </p:txBody>
      </p:sp>
      <p:sp>
        <p:nvSpPr>
          <p:cNvPr id="53" name="Support and graduate">
            <a:extLst>
              <a:ext uri="{FF2B5EF4-FFF2-40B4-BE49-F238E27FC236}">
                <a16:creationId xmlns:a16="http://schemas.microsoft.com/office/drawing/2014/main" id="{18AB59BA-9156-48E0-AAFC-71176CA87C54}"/>
              </a:ext>
            </a:extLst>
          </p:cNvPr>
          <p:cNvSpPr txBox="1"/>
          <p:nvPr userDrawn="1"/>
        </p:nvSpPr>
        <p:spPr bwMode="gray">
          <a:xfrm>
            <a:off x="5119540" y="721806"/>
            <a:ext cx="1147566" cy="256737"/>
          </a:xfrm>
          <a:prstGeom prst="rect">
            <a:avLst/>
          </a:prstGeom>
          <a:noFill/>
        </p:spPr>
        <p:txBody>
          <a:bodyPr wrap="square" lIns="0" tIns="0" rIns="0" bIns="0" numCol="1" spcCol="457200" rtlCol="0">
            <a:spAutoFit/>
          </a:bodyPr>
          <a:lstStyle/>
          <a:p>
            <a:pPr marL="0" indent="0">
              <a:lnSpc>
                <a:spcPct val="108000"/>
              </a:lnSpc>
              <a:spcBef>
                <a:spcPts val="400"/>
              </a:spcBef>
              <a:buClr>
                <a:schemeClr val="tx2"/>
              </a:buClr>
              <a:buSzPct val="120000"/>
              <a:buFont typeface="Verdana" panose="020B0604030504040204" pitchFamily="34" charset="0"/>
              <a:buNone/>
            </a:pPr>
            <a:r>
              <a:rPr lang="en-US" sz="800" dirty="0">
                <a:solidFill>
                  <a:schemeClr val="bg1"/>
                </a:solidFill>
                <a:latin typeface="+mj-lt"/>
              </a:rPr>
              <a:t>Support and graduate more students</a:t>
            </a:r>
          </a:p>
        </p:txBody>
      </p:sp>
      <p:sp>
        <p:nvSpPr>
          <p:cNvPr id="56" name="Stat 1 title">
            <a:extLst>
              <a:ext uri="{FF2B5EF4-FFF2-40B4-BE49-F238E27FC236}">
                <a16:creationId xmlns:a16="http://schemas.microsoft.com/office/drawing/2014/main" id="{5E6B8A95-5375-4097-AA98-A002250613D5}"/>
              </a:ext>
            </a:extLst>
          </p:cNvPr>
          <p:cNvSpPr txBox="1"/>
          <p:nvPr userDrawn="1"/>
        </p:nvSpPr>
        <p:spPr bwMode="gray">
          <a:xfrm>
            <a:off x="444085" y="2188209"/>
            <a:ext cx="1162966"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ROOTED IN RESEARCH</a:t>
            </a:r>
          </a:p>
        </p:txBody>
      </p:sp>
      <p:sp>
        <p:nvSpPr>
          <p:cNvPr id="58" name="Stat 1">
            <a:extLst>
              <a:ext uri="{FF2B5EF4-FFF2-40B4-BE49-F238E27FC236}">
                <a16:creationId xmlns:a16="http://schemas.microsoft.com/office/drawing/2014/main" id="{5A220AAD-0796-4BB2-878F-73B9F64064AC}"/>
              </a:ext>
            </a:extLst>
          </p:cNvPr>
          <p:cNvSpPr txBox="1"/>
          <p:nvPr userDrawn="1"/>
        </p:nvSpPr>
        <p:spPr bwMode="gray">
          <a:xfrm>
            <a:off x="444085" y="2363411"/>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7,500</a:t>
            </a:r>
            <a:r>
              <a:rPr lang="en-US" sz="1100" baseline="30000" dirty="0">
                <a:solidFill>
                  <a:schemeClr val="accent4"/>
                </a:solidFill>
                <a:latin typeface="+mj-lt"/>
              </a:rPr>
              <a:t>+</a:t>
            </a:r>
          </a:p>
        </p:txBody>
      </p:sp>
      <p:sp>
        <p:nvSpPr>
          <p:cNvPr id="57" name="Stat 1 text">
            <a:extLst>
              <a:ext uri="{FF2B5EF4-FFF2-40B4-BE49-F238E27FC236}">
                <a16:creationId xmlns:a16="http://schemas.microsoft.com/office/drawing/2014/main" id="{D4B08A33-B51F-4921-B09D-EBDDC2DD2449}"/>
              </a:ext>
            </a:extLst>
          </p:cNvPr>
          <p:cNvSpPr txBox="1"/>
          <p:nvPr userDrawn="1"/>
        </p:nvSpPr>
        <p:spPr bwMode="gray">
          <a:xfrm>
            <a:off x="903359" y="2369028"/>
            <a:ext cx="732284" cy="200055"/>
          </a:xfrm>
          <a:prstGeom prst="rect">
            <a:avLst/>
          </a:prstGeom>
          <a:noFill/>
        </p:spPr>
        <p:txBody>
          <a:bodyPr wrap="square" lIns="0" tIns="0" rIns="0" bIns="0" rtlCol="0">
            <a:spAutoFit/>
          </a:bodyPr>
          <a:lstStyle/>
          <a:p>
            <a:pPr>
              <a:spcBef>
                <a:spcPts val="500"/>
              </a:spcBef>
            </a:pPr>
            <a:r>
              <a:rPr lang="en-US" sz="650" dirty="0">
                <a:solidFill>
                  <a:schemeClr val="tx1"/>
                </a:solidFill>
              </a:rPr>
              <a:t>Peer-tested </a:t>
            </a:r>
            <a:br>
              <a:rPr lang="en-US" sz="650" dirty="0">
                <a:solidFill>
                  <a:schemeClr val="tx1"/>
                </a:solidFill>
              </a:rPr>
            </a:br>
            <a:r>
              <a:rPr lang="en-US" sz="650" dirty="0">
                <a:solidFill>
                  <a:schemeClr val="tx1"/>
                </a:solidFill>
              </a:rPr>
              <a:t>best practices</a:t>
            </a:r>
          </a:p>
        </p:txBody>
      </p:sp>
      <p:sp>
        <p:nvSpPr>
          <p:cNvPr id="60" name="Stat 2">
            <a:extLst>
              <a:ext uri="{FF2B5EF4-FFF2-40B4-BE49-F238E27FC236}">
                <a16:creationId xmlns:a16="http://schemas.microsoft.com/office/drawing/2014/main" id="{1A72E09B-BAE9-4211-82CD-F3B75654241F}"/>
              </a:ext>
            </a:extLst>
          </p:cNvPr>
          <p:cNvSpPr txBox="1"/>
          <p:nvPr userDrawn="1"/>
        </p:nvSpPr>
        <p:spPr bwMode="gray">
          <a:xfrm>
            <a:off x="444085" y="2637769"/>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500</a:t>
            </a:r>
            <a:r>
              <a:rPr lang="en-US" sz="1100" baseline="30000" dirty="0">
                <a:solidFill>
                  <a:schemeClr val="accent4"/>
                </a:solidFill>
                <a:latin typeface="+mj-lt"/>
              </a:rPr>
              <a:t>+</a:t>
            </a:r>
          </a:p>
        </p:txBody>
      </p:sp>
      <p:sp>
        <p:nvSpPr>
          <p:cNvPr id="59" name="Stat 2 text">
            <a:extLst>
              <a:ext uri="{FF2B5EF4-FFF2-40B4-BE49-F238E27FC236}">
                <a16:creationId xmlns:a16="http://schemas.microsoft.com/office/drawing/2014/main" id="{7776F4A0-CB6C-4D2E-94C9-D15611A2B978}"/>
              </a:ext>
            </a:extLst>
          </p:cNvPr>
          <p:cNvSpPr txBox="1"/>
          <p:nvPr userDrawn="1"/>
        </p:nvSpPr>
        <p:spPr bwMode="gray">
          <a:xfrm>
            <a:off x="903359" y="2643386"/>
            <a:ext cx="968825" cy="200055"/>
          </a:xfrm>
          <a:prstGeom prst="rect">
            <a:avLst/>
          </a:prstGeom>
          <a:noFill/>
        </p:spPr>
        <p:txBody>
          <a:bodyPr wrap="square" lIns="0" tIns="0" rIns="0" bIns="0" rtlCol="0">
            <a:spAutoFit/>
          </a:bodyPr>
          <a:lstStyle/>
          <a:p>
            <a:pPr>
              <a:spcBef>
                <a:spcPts val="500"/>
              </a:spcBef>
            </a:pPr>
            <a:r>
              <a:rPr lang="en-US" sz="650" spc="-10" baseline="0" dirty="0">
                <a:solidFill>
                  <a:schemeClr val="tx1"/>
                </a:solidFill>
              </a:rPr>
              <a:t>Enrollment innovations </a:t>
            </a:r>
            <a:r>
              <a:rPr lang="en-US" sz="650" dirty="0">
                <a:solidFill>
                  <a:schemeClr val="tx1"/>
                </a:solidFill>
              </a:rPr>
              <a:t>tested annually</a:t>
            </a:r>
          </a:p>
        </p:txBody>
      </p:sp>
      <p:sp>
        <p:nvSpPr>
          <p:cNvPr id="64" name="Stat 3 title">
            <a:extLst>
              <a:ext uri="{FF2B5EF4-FFF2-40B4-BE49-F238E27FC236}">
                <a16:creationId xmlns:a16="http://schemas.microsoft.com/office/drawing/2014/main" id="{3EBD75B6-04FA-46CD-BCD2-EF09236F8FDA}"/>
              </a:ext>
            </a:extLst>
          </p:cNvPr>
          <p:cNvSpPr txBox="1"/>
          <p:nvPr userDrawn="1"/>
        </p:nvSpPr>
        <p:spPr bwMode="gray">
          <a:xfrm>
            <a:off x="444085" y="3092228"/>
            <a:ext cx="1147481"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ADVANTAGE OF SCALE</a:t>
            </a:r>
          </a:p>
        </p:txBody>
      </p:sp>
      <p:sp>
        <p:nvSpPr>
          <p:cNvPr id="66" name="Stat 3">
            <a:extLst>
              <a:ext uri="{FF2B5EF4-FFF2-40B4-BE49-F238E27FC236}">
                <a16:creationId xmlns:a16="http://schemas.microsoft.com/office/drawing/2014/main" id="{8F006172-9BFA-427D-9855-69216A673130}"/>
              </a:ext>
            </a:extLst>
          </p:cNvPr>
          <p:cNvSpPr txBox="1"/>
          <p:nvPr userDrawn="1"/>
        </p:nvSpPr>
        <p:spPr bwMode="gray">
          <a:xfrm>
            <a:off x="444085" y="3267430"/>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1,500</a:t>
            </a:r>
            <a:r>
              <a:rPr lang="en-US" sz="1100" baseline="30000" dirty="0">
                <a:solidFill>
                  <a:schemeClr val="accent4"/>
                </a:solidFill>
                <a:latin typeface="+mj-lt"/>
              </a:rPr>
              <a:t>+</a:t>
            </a:r>
          </a:p>
        </p:txBody>
      </p:sp>
      <p:sp>
        <p:nvSpPr>
          <p:cNvPr id="65" name="Stat 3 text">
            <a:extLst>
              <a:ext uri="{FF2B5EF4-FFF2-40B4-BE49-F238E27FC236}">
                <a16:creationId xmlns:a16="http://schemas.microsoft.com/office/drawing/2014/main" id="{881A8E26-7F89-4FA4-91A1-C0737D0A6CD0}"/>
              </a:ext>
            </a:extLst>
          </p:cNvPr>
          <p:cNvSpPr txBox="1"/>
          <p:nvPr userDrawn="1"/>
        </p:nvSpPr>
        <p:spPr bwMode="gray">
          <a:xfrm>
            <a:off x="903359" y="3273047"/>
            <a:ext cx="732284" cy="200055"/>
          </a:xfrm>
          <a:prstGeom prst="rect">
            <a:avLst/>
          </a:prstGeom>
          <a:noFill/>
        </p:spPr>
        <p:txBody>
          <a:bodyPr wrap="square" lIns="0" tIns="0" rIns="0" bIns="0" rtlCol="0">
            <a:spAutoFit/>
          </a:bodyPr>
          <a:lstStyle/>
          <a:p>
            <a:pPr>
              <a:spcBef>
                <a:spcPts val="500"/>
              </a:spcBef>
            </a:pPr>
            <a:r>
              <a:rPr lang="en-US" sz="650" dirty="0">
                <a:solidFill>
                  <a:schemeClr val="tx1"/>
                </a:solidFill>
              </a:rPr>
              <a:t>Institutions </a:t>
            </a:r>
            <a:br>
              <a:rPr lang="en-US" sz="650" dirty="0">
                <a:solidFill>
                  <a:schemeClr val="tx1"/>
                </a:solidFill>
              </a:rPr>
            </a:br>
            <a:r>
              <a:rPr lang="en-US" sz="650" dirty="0">
                <a:solidFill>
                  <a:schemeClr val="tx1"/>
                </a:solidFill>
              </a:rPr>
              <a:t>served</a:t>
            </a:r>
          </a:p>
        </p:txBody>
      </p:sp>
      <p:sp>
        <p:nvSpPr>
          <p:cNvPr id="68" name="Stat 4">
            <a:extLst>
              <a:ext uri="{FF2B5EF4-FFF2-40B4-BE49-F238E27FC236}">
                <a16:creationId xmlns:a16="http://schemas.microsoft.com/office/drawing/2014/main" id="{4DE21C5E-9D41-4B70-89CE-78ACE2601E1A}"/>
              </a:ext>
            </a:extLst>
          </p:cNvPr>
          <p:cNvSpPr txBox="1"/>
          <p:nvPr userDrawn="1"/>
        </p:nvSpPr>
        <p:spPr bwMode="gray">
          <a:xfrm>
            <a:off x="444085" y="3541788"/>
            <a:ext cx="460433" cy="169277"/>
          </a:xfrm>
          <a:prstGeom prst="rect">
            <a:avLst/>
          </a:prstGeom>
          <a:noFill/>
        </p:spPr>
        <p:txBody>
          <a:bodyPr wrap="square" lIns="0" tIns="0" rIns="0" bIns="0" rtlCol="0">
            <a:spAutoFit/>
          </a:bodyPr>
          <a:lstStyle/>
          <a:p>
            <a:pPr>
              <a:spcBef>
                <a:spcPts val="500"/>
              </a:spcBef>
            </a:pPr>
            <a:r>
              <a:rPr lang="en-US" sz="1100" kern="1200" baseline="0" dirty="0">
                <a:solidFill>
                  <a:schemeClr val="accent4"/>
                </a:solidFill>
                <a:latin typeface="+mn-lt"/>
                <a:ea typeface="+mn-ea"/>
                <a:cs typeface="+mn-cs"/>
              </a:rPr>
              <a:t>4 M</a:t>
            </a:r>
            <a:r>
              <a:rPr lang="en-US" sz="1100" kern="1200" baseline="30000" dirty="0">
                <a:solidFill>
                  <a:schemeClr val="accent4"/>
                </a:solidFill>
                <a:latin typeface="+mn-lt"/>
                <a:ea typeface="+mn-ea"/>
                <a:cs typeface="+mn-cs"/>
              </a:rPr>
              <a:t>+</a:t>
            </a:r>
          </a:p>
        </p:txBody>
      </p:sp>
      <p:sp>
        <p:nvSpPr>
          <p:cNvPr id="67" name="Stat 4 text">
            <a:extLst>
              <a:ext uri="{FF2B5EF4-FFF2-40B4-BE49-F238E27FC236}">
                <a16:creationId xmlns:a16="http://schemas.microsoft.com/office/drawing/2014/main" id="{3A211A68-C41E-49F2-A3A3-3228AEA24ED3}"/>
              </a:ext>
            </a:extLst>
          </p:cNvPr>
          <p:cNvSpPr txBox="1"/>
          <p:nvPr userDrawn="1"/>
        </p:nvSpPr>
        <p:spPr bwMode="gray">
          <a:xfrm>
            <a:off x="903359" y="3547405"/>
            <a:ext cx="933758" cy="200055"/>
          </a:xfrm>
          <a:prstGeom prst="rect">
            <a:avLst/>
          </a:prstGeom>
          <a:noFill/>
        </p:spPr>
        <p:txBody>
          <a:bodyPr wrap="square" lIns="0" tIns="0" rIns="0" bIns="0" rtlCol="0">
            <a:spAutoFit/>
          </a:bodyPr>
          <a:lstStyle/>
          <a:p>
            <a:pPr>
              <a:spcBef>
                <a:spcPts val="500"/>
              </a:spcBef>
            </a:pPr>
            <a:r>
              <a:rPr lang="en-US" sz="650" dirty="0">
                <a:solidFill>
                  <a:schemeClr val="tx1"/>
                </a:solidFill>
              </a:rPr>
              <a:t>Students supported by our SSMS</a:t>
            </a:r>
          </a:p>
        </p:txBody>
      </p:sp>
      <p:sp>
        <p:nvSpPr>
          <p:cNvPr id="72" name="Stat 5 title">
            <a:extLst>
              <a:ext uri="{FF2B5EF4-FFF2-40B4-BE49-F238E27FC236}">
                <a16:creationId xmlns:a16="http://schemas.microsoft.com/office/drawing/2014/main" id="{6725F3AA-084F-4FDE-A18F-3FCA6DA11B7B}"/>
              </a:ext>
            </a:extLst>
          </p:cNvPr>
          <p:cNvSpPr txBox="1"/>
          <p:nvPr userDrawn="1"/>
        </p:nvSpPr>
        <p:spPr bwMode="gray">
          <a:xfrm>
            <a:off x="444085" y="3983973"/>
            <a:ext cx="1147481"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WE DELIVER RESULTS</a:t>
            </a:r>
          </a:p>
        </p:txBody>
      </p:sp>
      <p:sp>
        <p:nvSpPr>
          <p:cNvPr id="74" name="Stat 5">
            <a:extLst>
              <a:ext uri="{FF2B5EF4-FFF2-40B4-BE49-F238E27FC236}">
                <a16:creationId xmlns:a16="http://schemas.microsoft.com/office/drawing/2014/main" id="{877BF29E-8075-4A86-9ABD-BAE20C853765}"/>
              </a:ext>
            </a:extLst>
          </p:cNvPr>
          <p:cNvSpPr txBox="1"/>
          <p:nvPr userDrawn="1"/>
        </p:nvSpPr>
        <p:spPr bwMode="gray">
          <a:xfrm>
            <a:off x="444085" y="4159175"/>
            <a:ext cx="338278" cy="169277"/>
          </a:xfrm>
          <a:prstGeom prst="rect">
            <a:avLst/>
          </a:prstGeom>
          <a:noFill/>
        </p:spPr>
        <p:txBody>
          <a:bodyPr wrap="square" lIns="0" tIns="0" rIns="0" bIns="0" rtlCol="0">
            <a:spAutoFit/>
          </a:bodyPr>
          <a:lstStyle/>
          <a:p>
            <a:pPr>
              <a:spcBef>
                <a:spcPts val="500"/>
              </a:spcBef>
            </a:pPr>
            <a:r>
              <a:rPr lang="en-US" sz="1100" baseline="0" dirty="0">
                <a:solidFill>
                  <a:schemeClr val="accent4"/>
                </a:solidFill>
                <a:latin typeface="+mj-lt"/>
              </a:rPr>
              <a:t>95%</a:t>
            </a:r>
            <a:endParaRPr lang="en-US" sz="1100" baseline="30000" dirty="0">
              <a:solidFill>
                <a:schemeClr val="accent4"/>
              </a:solidFill>
              <a:latin typeface="+mj-lt"/>
            </a:endParaRPr>
          </a:p>
        </p:txBody>
      </p:sp>
      <p:sp>
        <p:nvSpPr>
          <p:cNvPr id="73" name="Stat 5 text">
            <a:extLst>
              <a:ext uri="{FF2B5EF4-FFF2-40B4-BE49-F238E27FC236}">
                <a16:creationId xmlns:a16="http://schemas.microsoft.com/office/drawing/2014/main" id="{304BAB0A-6CBE-494B-9EB9-6704BDAF1D6F}"/>
              </a:ext>
            </a:extLst>
          </p:cNvPr>
          <p:cNvSpPr txBox="1"/>
          <p:nvPr userDrawn="1"/>
        </p:nvSpPr>
        <p:spPr bwMode="gray">
          <a:xfrm>
            <a:off x="903359" y="4164792"/>
            <a:ext cx="1048201" cy="400110"/>
          </a:xfrm>
          <a:prstGeom prst="rect">
            <a:avLst/>
          </a:prstGeom>
          <a:noFill/>
        </p:spPr>
        <p:txBody>
          <a:bodyPr wrap="square" lIns="0" tIns="0" rIns="0" bIns="0" rtlCol="0">
            <a:spAutoFit/>
          </a:bodyPr>
          <a:lstStyle/>
          <a:p>
            <a:pPr>
              <a:spcBef>
                <a:spcPts val="500"/>
              </a:spcBef>
            </a:pPr>
            <a:r>
              <a:rPr lang="en-US" sz="650" spc="-20" baseline="0" dirty="0">
                <a:solidFill>
                  <a:schemeClr val="tx1"/>
                </a:solidFill>
              </a:rPr>
              <a:t>Of our partners continue </a:t>
            </a:r>
            <a:r>
              <a:rPr lang="en-US" sz="650" spc="-10" baseline="0" dirty="0">
                <a:solidFill>
                  <a:schemeClr val="tx1"/>
                </a:solidFill>
              </a:rPr>
              <a:t>with us year after year, </a:t>
            </a:r>
            <a:r>
              <a:rPr lang="en-US" sz="650" dirty="0">
                <a:solidFill>
                  <a:schemeClr val="tx1"/>
                </a:solidFill>
              </a:rPr>
              <a:t>reflecting the goals we </a:t>
            </a:r>
            <a:br>
              <a:rPr lang="en-US" sz="650" dirty="0">
                <a:solidFill>
                  <a:schemeClr val="tx1"/>
                </a:solidFill>
              </a:rPr>
            </a:br>
            <a:r>
              <a:rPr lang="en-US" sz="650" b="1" dirty="0">
                <a:solidFill>
                  <a:schemeClr val="tx1"/>
                </a:solidFill>
              </a:rPr>
              <a:t>achieve together</a:t>
            </a:r>
          </a:p>
        </p:txBody>
      </p:sp>
      <p:sp>
        <p:nvSpPr>
          <p:cNvPr id="6" name="Green box fill - decorative"/>
          <p:cNvSpPr txBox="1">
            <a:spLocks/>
          </p:cNvSpPr>
          <p:nvPr userDrawn="1"/>
        </p:nvSpPr>
        <p:spPr bwMode="gray">
          <a:xfrm>
            <a:off x="6469574" y="-5582"/>
            <a:ext cx="1382195" cy="2120568"/>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endParaRPr lang="en-US" dirty="0">
              <a:solidFill>
                <a:schemeClr val="bg1"/>
              </a:solidFill>
              <a:latin typeface="Arial" panose="020B0604020202020204" pitchFamily="34" charset="0"/>
              <a:cs typeface="Arial" panose="020B0604020202020204" pitchFamily="34" charset="0"/>
            </a:endParaRPr>
          </a:p>
        </p:txBody>
      </p:sp>
      <p:sp>
        <p:nvSpPr>
          <p:cNvPr id="7" name="Green box text - decorative">
            <a:extLst>
              <a:ext uri="{C183D7F6-B498-43B3-948B-1728B52AA6E4}">
                <adec:decorative xmlns:adec="http://schemas.microsoft.com/office/drawing/2017/decorative" val="1"/>
              </a:ext>
            </a:extLst>
          </p:cNvPr>
          <p:cNvSpPr txBox="1"/>
          <p:nvPr userDrawn="1"/>
        </p:nvSpPr>
        <p:spPr bwMode="gray">
          <a:xfrm>
            <a:off x="6553161" y="50431"/>
            <a:ext cx="1267384" cy="1980029"/>
          </a:xfrm>
          <a:prstGeom prst="rect">
            <a:avLst/>
          </a:prstGeom>
          <a:noFill/>
        </p:spPr>
        <p:txBody>
          <a:bodyPr wrap="square" lIns="0" tIns="0" rIns="0" bIns="0" rtlCol="0">
            <a:spAutoFit/>
          </a:bodyPr>
          <a:lstStyle/>
          <a:p>
            <a:pPr>
              <a:spcBef>
                <a:spcPts val="500"/>
              </a:spcBef>
            </a:pPr>
            <a:r>
              <a:rPr lang="en-US" sz="1200" b="1" dirty="0">
                <a:solidFill>
                  <a:schemeClr val="bg1"/>
                </a:solidFill>
                <a:latin typeface="Arial" panose="020B0604020202020204" pitchFamily="34" charset="0"/>
                <a:cs typeface="Arial" panose="020B0604020202020204" pitchFamily="34" charset="0"/>
              </a:rPr>
              <a:t>DO NOT EDIT THIS SLIDE FOR ANY PURPOSE</a:t>
            </a:r>
          </a:p>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If an edit is necessary,</a:t>
            </a:r>
            <a:b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please contact:</a:t>
            </a:r>
          </a:p>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DSS-Requests@eab.com</a:t>
            </a:r>
            <a:endParaRPr kumimoji="0" lang="en-US" sz="8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a:spcBef>
                <a:spcPts val="500"/>
              </a:spcBef>
            </a:pPr>
            <a:endParaRPr lang="en-US" sz="1200" b="1" dirty="0">
              <a:solidFill>
                <a:schemeClr val="bg1"/>
              </a:solidFill>
              <a:latin typeface="Arial" panose="020B0604020202020204" pitchFamily="34" charset="0"/>
              <a:cs typeface="Arial" panose="020B0604020202020204" pitchFamily="34" charset="0"/>
            </a:endParaRPr>
          </a:p>
          <a:p>
            <a:pPr marL="0" marR="0" lvl="0" indent="0" algn="l" defTabSz="537667" rtl="0" eaLnBrk="1" fontAlgn="auto" latinLnBrk="0" hangingPunct="1">
              <a:lnSpc>
                <a:spcPct val="100000"/>
              </a:lnSpc>
              <a:spcBef>
                <a:spcPts val="0"/>
              </a:spcBef>
              <a:spcAft>
                <a:spcPts val="0"/>
              </a:spcAft>
              <a:buClrTx/>
              <a:buSzTx/>
              <a:buFont typeface="Arial" pitchFamily="34" charset="0"/>
              <a:buNone/>
              <a:tabLst/>
              <a:defRPr/>
            </a:pPr>
            <a:r>
              <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Script can be found here:</a:t>
            </a:r>
            <a:endPar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r>
              <a:rPr lang="en-US" sz="800" dirty="0">
                <a:solidFill>
                  <a:schemeClr val="bg1"/>
                </a:solidFill>
                <a:latin typeface="+mn-lt"/>
                <a:cs typeface="Arial" panose="020B0604020202020204" pitchFamily="34" charset="0"/>
                <a:hlinkClick r:id="rId6">
                  <a:extLst>
                    <a:ext uri="{A12FA001-AC4F-418D-AE19-62706E023703}">
                      <ahyp:hlinkClr xmlns:ahyp="http://schemas.microsoft.com/office/drawing/2018/hyperlinkcolor" val="tx"/>
                    </a:ext>
                  </a:extLst>
                </a:hlinkClick>
              </a:rPr>
              <a:t>https://eab.box.com/v/EAB-Branding</a:t>
            </a:r>
            <a:r>
              <a:rPr lang="en-US" sz="800" dirty="0">
                <a:solidFill>
                  <a:schemeClr val="bg1"/>
                </a:solidFill>
                <a:latin typeface="+mn-lt"/>
                <a:cs typeface="Arial" panose="020B0604020202020204" pitchFamily="34" charset="0"/>
              </a:rPr>
              <a:t> </a:t>
            </a:r>
          </a:p>
        </p:txBody>
      </p:sp>
      <p:grpSp>
        <p:nvGrpSpPr>
          <p:cNvPr id="3" name="Group 2">
            <a:extLst>
              <a:ext uri="{FF2B5EF4-FFF2-40B4-BE49-F238E27FC236}">
                <a16:creationId xmlns:a16="http://schemas.microsoft.com/office/drawing/2014/main" id="{7A676659-A849-491F-ACC8-A33B68C70901}"/>
              </a:ext>
              <a:ext uri="{C183D7F6-B498-43B3-948B-1728B52AA6E4}">
                <adec:decorative xmlns:adec="http://schemas.microsoft.com/office/drawing/2017/decorative" val="1"/>
              </a:ext>
            </a:extLst>
          </p:cNvPr>
          <p:cNvGrpSpPr/>
          <p:nvPr userDrawn="1"/>
        </p:nvGrpSpPr>
        <p:grpSpPr>
          <a:xfrm>
            <a:off x="268325" y="3992046"/>
            <a:ext cx="108698" cy="108698"/>
            <a:chOff x="268325" y="3992046"/>
            <a:chExt cx="108698" cy="108698"/>
          </a:xfrm>
        </p:grpSpPr>
        <p:sp>
          <p:nvSpPr>
            <p:cNvPr id="76" name="circle 3  - decorative">
              <a:extLst>
                <a:ext uri="{FF2B5EF4-FFF2-40B4-BE49-F238E27FC236}">
                  <a16:creationId xmlns:a16="http://schemas.microsoft.com/office/drawing/2014/main" id="{2E1EAC39-2257-4FF3-BD47-F813F4EF02CF}"/>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47" name="Chev 1 - decorative">
              <a:extLst>
                <a:ext uri="{FF2B5EF4-FFF2-40B4-BE49-F238E27FC236}">
                  <a16:creationId xmlns:a16="http://schemas.microsoft.com/office/drawing/2014/main" id="{8BC6F6B7-40BC-4EC3-9E6B-53B2F3532EEB}"/>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48" name="Group 47">
            <a:extLst>
              <a:ext uri="{FF2B5EF4-FFF2-40B4-BE49-F238E27FC236}">
                <a16:creationId xmlns:a16="http://schemas.microsoft.com/office/drawing/2014/main" id="{DF82C985-3322-46F1-9429-8211B7067FF9}"/>
              </a:ext>
              <a:ext uri="{C183D7F6-B498-43B3-948B-1728B52AA6E4}">
                <adec:decorative xmlns:adec="http://schemas.microsoft.com/office/drawing/2017/decorative" val="1"/>
              </a:ext>
            </a:extLst>
          </p:cNvPr>
          <p:cNvGrpSpPr/>
          <p:nvPr userDrawn="1"/>
        </p:nvGrpSpPr>
        <p:grpSpPr>
          <a:xfrm>
            <a:off x="268325" y="3095651"/>
            <a:ext cx="108698" cy="108698"/>
            <a:chOff x="268325" y="3992046"/>
            <a:chExt cx="108698" cy="108698"/>
          </a:xfrm>
        </p:grpSpPr>
        <p:sp>
          <p:nvSpPr>
            <p:cNvPr id="49" name="circle 3  - decorative">
              <a:extLst>
                <a:ext uri="{FF2B5EF4-FFF2-40B4-BE49-F238E27FC236}">
                  <a16:creationId xmlns:a16="http://schemas.microsoft.com/office/drawing/2014/main" id="{F8CA3705-8F71-4006-B837-583D1C65AE2B}"/>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78" name="Chev 1 - decorative">
              <a:extLst>
                <a:ext uri="{FF2B5EF4-FFF2-40B4-BE49-F238E27FC236}">
                  <a16:creationId xmlns:a16="http://schemas.microsoft.com/office/drawing/2014/main" id="{685F217C-B254-475C-BD1A-BAB79ACA2FD6}"/>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81" name="Group 80">
            <a:extLst>
              <a:ext uri="{FF2B5EF4-FFF2-40B4-BE49-F238E27FC236}">
                <a16:creationId xmlns:a16="http://schemas.microsoft.com/office/drawing/2014/main" id="{58ABD6AC-7A7D-4DA4-ACCD-120DCACCC05D}"/>
              </a:ext>
              <a:ext uri="{C183D7F6-B498-43B3-948B-1728B52AA6E4}">
                <adec:decorative xmlns:adec="http://schemas.microsoft.com/office/drawing/2017/decorative" val="1"/>
              </a:ext>
            </a:extLst>
          </p:cNvPr>
          <p:cNvGrpSpPr/>
          <p:nvPr userDrawn="1"/>
        </p:nvGrpSpPr>
        <p:grpSpPr>
          <a:xfrm>
            <a:off x="268325" y="2191632"/>
            <a:ext cx="108698" cy="108698"/>
            <a:chOff x="268325" y="3992046"/>
            <a:chExt cx="108698" cy="108698"/>
          </a:xfrm>
        </p:grpSpPr>
        <p:sp>
          <p:nvSpPr>
            <p:cNvPr id="82" name="circle 3  - decorative">
              <a:extLst>
                <a:ext uri="{FF2B5EF4-FFF2-40B4-BE49-F238E27FC236}">
                  <a16:creationId xmlns:a16="http://schemas.microsoft.com/office/drawing/2014/main" id="{FAA3E443-0FA1-4856-B07F-8DC8F5926C47}"/>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83" name="Chev 1 - decorative">
              <a:extLst>
                <a:ext uri="{FF2B5EF4-FFF2-40B4-BE49-F238E27FC236}">
                  <a16:creationId xmlns:a16="http://schemas.microsoft.com/office/drawing/2014/main" id="{1EB3E9C8-EEDB-45EE-89DC-A258B982FA40}"/>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sp>
        <p:nvSpPr>
          <p:cNvPr id="84" name="Chev 1 - decorative">
            <a:extLst>
              <a:ext uri="{FF2B5EF4-FFF2-40B4-BE49-F238E27FC236}">
                <a16:creationId xmlns:a16="http://schemas.microsoft.com/office/drawing/2014/main" id="{52EA1901-AD87-41A3-840B-C23918E55D53}"/>
              </a:ext>
              <a:ext uri="{C183D7F6-B498-43B3-948B-1728B52AA6E4}">
                <adec:decorative xmlns:adec="http://schemas.microsoft.com/office/drawing/2017/decorative" val="1"/>
              </a:ext>
            </a:extLst>
          </p:cNvPr>
          <p:cNvSpPr/>
          <p:nvPr userDrawn="1"/>
        </p:nvSpPr>
        <p:spPr bwMode="gray">
          <a:xfrm rot="8100000">
            <a:off x="2174982" y="761385"/>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97" name="Chev 1 - decorative">
            <a:extLst>
              <a:ext uri="{FF2B5EF4-FFF2-40B4-BE49-F238E27FC236}">
                <a16:creationId xmlns:a16="http://schemas.microsoft.com/office/drawing/2014/main" id="{9F576150-C736-4D70-924C-E40A4D693BA6}"/>
              </a:ext>
              <a:ext uri="{C183D7F6-B498-43B3-948B-1728B52AA6E4}">
                <adec:decorative xmlns:adec="http://schemas.microsoft.com/office/drawing/2017/decorative" val="1"/>
              </a:ext>
            </a:extLst>
          </p:cNvPr>
          <p:cNvSpPr/>
          <p:nvPr userDrawn="1"/>
        </p:nvSpPr>
        <p:spPr bwMode="gray">
          <a:xfrm rot="8100000">
            <a:off x="5012141" y="759102"/>
            <a:ext cx="45719" cy="45719"/>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98" name="Chev 1 - decorative">
            <a:extLst>
              <a:ext uri="{FF2B5EF4-FFF2-40B4-BE49-F238E27FC236}">
                <a16:creationId xmlns:a16="http://schemas.microsoft.com/office/drawing/2014/main" id="{C7A9C02B-1623-4B46-A4B9-D8581E9E4077}"/>
              </a:ext>
              <a:ext uri="{C183D7F6-B498-43B3-948B-1728B52AA6E4}">
                <adec:decorative xmlns:adec="http://schemas.microsoft.com/office/drawing/2017/decorative" val="1"/>
              </a:ext>
            </a:extLst>
          </p:cNvPr>
          <p:cNvSpPr/>
          <p:nvPr userDrawn="1"/>
        </p:nvSpPr>
        <p:spPr bwMode="gray">
          <a:xfrm rot="8100000">
            <a:off x="3566245" y="4279201"/>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55" name="White circle - decorative">
            <a:extLst>
              <a:ext uri="{FF2B5EF4-FFF2-40B4-BE49-F238E27FC236}">
                <a16:creationId xmlns:a16="http://schemas.microsoft.com/office/drawing/2014/main" id="{EEEF8E1C-6C6A-462D-9500-64B620AF3544}"/>
              </a:ext>
              <a:ext uri="{C183D7F6-B498-43B3-948B-1728B52AA6E4}">
                <adec:decorative xmlns:adec="http://schemas.microsoft.com/office/drawing/2017/decorative" val="1"/>
              </a:ext>
            </a:extLst>
          </p:cNvPr>
          <p:cNvSpPr>
            <a:spLocks noChangeAspect="1"/>
          </p:cNvSpPr>
          <p:nvPr userDrawn="1"/>
        </p:nvSpPr>
        <p:spPr bwMode="gray">
          <a:xfrm>
            <a:off x="3532130" y="1874597"/>
            <a:ext cx="1362456" cy="13624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custDataLst>
      <p:tags r:id="rId1"/>
    </p:custDataLst>
    <p:extLst>
      <p:ext uri="{BB962C8B-B14F-4D97-AF65-F5344CB8AC3E}">
        <p14:creationId xmlns:p14="http://schemas.microsoft.com/office/powerpoint/2010/main" val="163700739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oad Map">
    <p:bg bwMode="gray">
      <p:bgPr>
        <a:solidFill>
          <a:schemeClr val="accent5"/>
        </a:solidFill>
        <a:effectLst/>
      </p:bgPr>
    </p:bg>
    <p:spTree>
      <p:nvGrpSpPr>
        <p:cNvPr id="1" name=""/>
        <p:cNvGrpSpPr/>
        <p:nvPr/>
      </p:nvGrpSpPr>
      <p:grpSpPr>
        <a:xfrm>
          <a:off x="0" y="0"/>
          <a:ext cx="0" cy="0"/>
          <a:chOff x="0" y="0"/>
          <a:chExt cx="0" cy="0"/>
        </a:xfrm>
      </p:grpSpPr>
      <p:sp>
        <p:nvSpPr>
          <p:cNvPr id="11" name="Roadmap tab - decorative">
            <a:extLst>
              <a:ext uri="{C183D7F6-B498-43B3-948B-1728B52AA6E4}">
                <adec:decorative xmlns:adec="http://schemas.microsoft.com/office/drawing/2017/decorative" val="1"/>
              </a:ext>
            </a:extLst>
          </p:cNvPr>
          <p:cNvSpPr/>
          <p:nvPr userDrawn="1"/>
        </p:nvSpPr>
        <p:spPr bwMode="gray">
          <a:xfrm rot="10800000">
            <a:off x="5015828" y="1"/>
            <a:ext cx="843487" cy="296918"/>
          </a:xfrm>
          <a:prstGeom prst="round2SameRect">
            <a:avLst>
              <a:gd name="adj1" fmla="val 27409"/>
              <a:gd name="adj2" fmla="val 0"/>
            </a:avLst>
          </a:prstGeom>
          <a:solidFill>
            <a:schemeClr val="tx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27" name="Roadmap tab text"/>
          <p:cNvSpPr txBox="1"/>
          <p:nvPr userDrawn="1"/>
        </p:nvSpPr>
        <p:spPr bwMode="gray">
          <a:xfrm>
            <a:off x="5015829" y="85851"/>
            <a:ext cx="843487" cy="138499"/>
          </a:xfrm>
          <a:prstGeom prst="rect">
            <a:avLst/>
          </a:prstGeom>
          <a:noFill/>
        </p:spPr>
        <p:txBody>
          <a:bodyPr wrap="square" lIns="0" tIns="0" rIns="0" bIns="0" rtlCol="0">
            <a:spAutoFit/>
          </a:bodyPr>
          <a:lstStyle/>
          <a:p>
            <a:pPr algn="ctr">
              <a:spcBef>
                <a:spcPts val="500"/>
              </a:spcBef>
            </a:pPr>
            <a:r>
              <a:rPr lang="en-US" sz="900" spc="50" baseline="0" dirty="0">
                <a:solidFill>
                  <a:schemeClr val="bg1"/>
                </a:solidFill>
                <a:latin typeface="+mj-lt"/>
              </a:rPr>
              <a:t>ROAD MAP</a:t>
            </a:r>
          </a:p>
        </p:txBody>
      </p:sp>
      <p:sp>
        <p:nvSpPr>
          <p:cNvPr id="18" name="#1 number"/>
          <p:cNvSpPr>
            <a:spLocks noGrp="1"/>
          </p:cNvSpPr>
          <p:nvPr>
            <p:ph type="title" hasCustomPrompt="1"/>
          </p:nvPr>
        </p:nvSpPr>
        <p:spPr bwMode="gray">
          <a:xfrm>
            <a:off x="863781" y="1123710"/>
            <a:ext cx="274320" cy="274320"/>
          </a:xfrm>
          <a:prstGeom prst="ellipse">
            <a:avLst/>
          </a:prstGeom>
          <a:solidFill>
            <a:schemeClr val="accent6"/>
          </a:solidFill>
        </p:spPr>
        <p:txBody>
          <a:bodyPr wrap="none" anchor="ctr" anchorCtr="1">
            <a:noAutofit/>
          </a:bodyPr>
          <a:lstStyle>
            <a:lvl1pPr>
              <a:defRPr>
                <a:solidFill>
                  <a:schemeClr val="bg1"/>
                </a:solidFill>
              </a:defRPr>
            </a:lvl1pPr>
          </a:lstStyle>
          <a:p>
            <a:r>
              <a:rPr lang="en-US" dirty="0"/>
              <a:t>#</a:t>
            </a:r>
          </a:p>
        </p:txBody>
      </p:sp>
      <p:sp>
        <p:nvSpPr>
          <p:cNvPr id="32" name="#1 title"/>
          <p:cNvSpPr>
            <a:spLocks noGrp="1"/>
          </p:cNvSpPr>
          <p:nvPr>
            <p:ph type="body" sz="quarter" idx="13" hasCustomPrompt="1"/>
          </p:nvPr>
        </p:nvSpPr>
        <p:spPr bwMode="gray">
          <a:xfrm>
            <a:off x="1363152" y="1130780"/>
            <a:ext cx="3749040" cy="246221"/>
          </a:xfrm>
        </p:spPr>
        <p:txBody>
          <a:bodyPr anchor="ctr" anchorCtr="0"/>
          <a:lstStyle>
            <a:lvl1pPr marL="0" indent="0">
              <a:spcBef>
                <a:spcPts val="0"/>
              </a:spcBef>
              <a:buNone/>
              <a:defRPr sz="1600" b="0" baseline="0">
                <a:solidFill>
                  <a:schemeClr val="bg1"/>
                </a:solidFill>
                <a:latin typeface="+mj-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Rockwell 14pt, Title Case</a:t>
            </a:r>
          </a:p>
        </p:txBody>
      </p:sp>
      <p:sp>
        <p:nvSpPr>
          <p:cNvPr id="20" name="#2 number"/>
          <p:cNvSpPr>
            <a:spLocks noGrp="1"/>
          </p:cNvSpPr>
          <p:nvPr>
            <p:ph type="body" sz="quarter" idx="17" hasCustomPrompt="1"/>
          </p:nvPr>
        </p:nvSpPr>
        <p:spPr bwMode="gray">
          <a:xfrm>
            <a:off x="863781" y="1703081"/>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39" name="#2 title"/>
          <p:cNvSpPr>
            <a:spLocks noGrp="1"/>
          </p:cNvSpPr>
          <p:nvPr>
            <p:ph type="body" sz="quarter" idx="18" hasCustomPrompt="1"/>
          </p:nvPr>
        </p:nvSpPr>
        <p:spPr bwMode="gray">
          <a:xfrm>
            <a:off x="1363152" y="1772331"/>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0" name="#3 number"/>
          <p:cNvSpPr>
            <a:spLocks noGrp="1"/>
          </p:cNvSpPr>
          <p:nvPr>
            <p:ph type="body" sz="quarter" idx="19" hasCustomPrompt="1"/>
          </p:nvPr>
        </p:nvSpPr>
        <p:spPr bwMode="gray">
          <a:xfrm>
            <a:off x="863781" y="2285131"/>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1" name="#3 title"/>
          <p:cNvSpPr>
            <a:spLocks noGrp="1"/>
          </p:cNvSpPr>
          <p:nvPr>
            <p:ph type="body" sz="quarter" idx="20" hasCustomPrompt="1"/>
          </p:nvPr>
        </p:nvSpPr>
        <p:spPr bwMode="gray">
          <a:xfrm>
            <a:off x="1363152" y="2354381"/>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2" name="#4 number"/>
          <p:cNvSpPr>
            <a:spLocks noGrp="1"/>
          </p:cNvSpPr>
          <p:nvPr>
            <p:ph type="body" sz="quarter" idx="21" hasCustomPrompt="1"/>
          </p:nvPr>
        </p:nvSpPr>
        <p:spPr bwMode="gray">
          <a:xfrm>
            <a:off x="863781" y="2867181"/>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3" name="#4 title"/>
          <p:cNvSpPr>
            <a:spLocks noGrp="1"/>
          </p:cNvSpPr>
          <p:nvPr>
            <p:ph type="body" sz="quarter" idx="22" hasCustomPrompt="1"/>
          </p:nvPr>
        </p:nvSpPr>
        <p:spPr bwMode="gray">
          <a:xfrm>
            <a:off x="1363152" y="2936431"/>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4" name="#5 number"/>
          <p:cNvSpPr>
            <a:spLocks noGrp="1"/>
          </p:cNvSpPr>
          <p:nvPr>
            <p:ph type="body" sz="quarter" idx="23" hasCustomPrompt="1"/>
          </p:nvPr>
        </p:nvSpPr>
        <p:spPr bwMode="gray">
          <a:xfrm>
            <a:off x="863781" y="3449230"/>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5" name="#5 title"/>
          <p:cNvSpPr>
            <a:spLocks noGrp="1"/>
          </p:cNvSpPr>
          <p:nvPr>
            <p:ph type="body" sz="quarter" idx="24" hasCustomPrompt="1"/>
          </p:nvPr>
        </p:nvSpPr>
        <p:spPr bwMode="gray">
          <a:xfrm>
            <a:off x="1363152" y="3518480"/>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19" name="Green box directions - decorative">
            <a:extLst>
              <a:ext uri="{C183D7F6-B498-43B3-948B-1728B52AA6E4}">
                <adec:decorative xmlns:adec="http://schemas.microsoft.com/office/drawing/2017/decorative" val="1"/>
              </a:ext>
            </a:extLst>
          </p:cNvPr>
          <p:cNvSpPr txBox="1">
            <a:spLocks/>
          </p:cNvSpPr>
          <p:nvPr userDrawn="1"/>
        </p:nvSpPr>
        <p:spPr bwMode="gray">
          <a:xfrm>
            <a:off x="6469576" y="0"/>
            <a:ext cx="1426069" cy="4296048"/>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How to Use this</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Editable Road Map</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Determine how many sections are needed.</a:t>
            </a:r>
          </a:p>
          <a:p>
            <a:pPr marL="168275" lvl="1" indent="0">
              <a:buNone/>
            </a:pPr>
            <a:r>
              <a:rPr lang="en-US" sz="800" dirty="0">
                <a:solidFill>
                  <a:schemeClr val="bg1"/>
                </a:solidFill>
                <a:latin typeface="Arial" panose="020B0604020202020204" pitchFamily="34" charset="0"/>
                <a:cs typeface="Arial" panose="020B0604020202020204" pitchFamily="34" charset="0"/>
              </a:rPr>
              <a:t>If rows aren’t needed delete from the bottom (for accessibility purposes). Select all rows and move down to visually align on slide. </a:t>
            </a:r>
          </a:p>
          <a:p>
            <a:pPr marL="168275" lvl="1" indent="0">
              <a:buNone/>
            </a:pPr>
            <a:r>
              <a:rPr lang="en-US" sz="800" dirty="0">
                <a:solidFill>
                  <a:schemeClr val="bg1"/>
                </a:solidFill>
                <a:latin typeface="Arial" panose="020B0604020202020204" pitchFamily="34" charset="0"/>
                <a:cs typeface="Arial" panose="020B0604020202020204" pitchFamily="34" charset="0"/>
              </a:rPr>
              <a:t>If more rows are needed copy and paste rows to the bottom (for accessibility purposes). Distribute and align as necessary. </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Change the first section title to Verdana</a:t>
            </a:r>
            <a:r>
              <a:rPr lang="en-US" sz="800" baseline="0" dirty="0">
                <a:solidFill>
                  <a:schemeClr val="bg1"/>
                </a:solidFill>
                <a:latin typeface="Arial" panose="020B0604020202020204" pitchFamily="34" charset="0"/>
                <a:cs typeface="Arial" panose="020B0604020202020204" pitchFamily="34" charset="0"/>
              </a:rPr>
              <a:t> 9</a:t>
            </a:r>
            <a:r>
              <a:rPr lang="en-US" sz="800" dirty="0">
                <a:solidFill>
                  <a:schemeClr val="bg1"/>
                </a:solidFill>
                <a:latin typeface="Arial" panose="020B0604020202020204" pitchFamily="34" charset="0"/>
                <a:cs typeface="Arial" panose="020B0604020202020204" pitchFamily="34" charset="0"/>
              </a:rPr>
              <a:t>pt Regular, so all the titles are the exact same</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font style.</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Type in #’s and section titles for all levels.</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Duplicate the slide so you have a slide for each section.</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On each slide, change the highlighted section title to Rockwell 14pt Regular.</a:t>
            </a:r>
          </a:p>
        </p:txBody>
      </p:sp>
      <p:sp>
        <p:nvSpPr>
          <p:cNvPr id="47"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2582425629"/>
      </p:ext>
    </p:extLst>
  </p:cSld>
  <p:clrMapOvr>
    <a:masterClrMapping/>
  </p:clrMapOvr>
  <p:extLst>
    <p:ext uri="{DCECCB84-F9BA-43D5-87BE-67443E8EF086}">
      <p15:sldGuideLst xmlns:p15="http://schemas.microsoft.com/office/powerpoint/2012/main">
        <p15:guide id="1" pos="85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p:bg bwMode="gray">
      <p:bgPr>
        <a:solidFill>
          <a:schemeClr val="accent5"/>
        </a:solidFill>
        <a:effectLst/>
      </p:bgPr>
    </p:bg>
    <p:spTree>
      <p:nvGrpSpPr>
        <p:cNvPr id="1" name=""/>
        <p:cNvGrpSpPr/>
        <p:nvPr/>
      </p:nvGrpSpPr>
      <p:grpSpPr>
        <a:xfrm>
          <a:off x="0" y="0"/>
          <a:ext cx="0" cy="0"/>
          <a:chOff x="0" y="0"/>
          <a:chExt cx="0" cy="0"/>
        </a:xfrm>
      </p:grpSpPr>
      <p:pic>
        <p:nvPicPr>
          <p:cNvPr id="14" name="EAB logo - decorative">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60600" y="683511"/>
            <a:ext cx="1128820" cy="433532"/>
          </a:xfrm>
          <a:prstGeom prst="rect">
            <a:avLst/>
          </a:prstGeom>
        </p:spPr>
      </p:pic>
      <p:sp>
        <p:nvSpPr>
          <p:cNvPr id="16" name="Section name"/>
          <p:cNvSpPr>
            <a:spLocks noGrp="1"/>
          </p:cNvSpPr>
          <p:nvPr>
            <p:ph type="body" sz="quarter" idx="21" hasCustomPrompt="1"/>
          </p:nvPr>
        </p:nvSpPr>
        <p:spPr bwMode="gray">
          <a:xfrm>
            <a:off x="4136076" y="3494256"/>
            <a:ext cx="1299013" cy="205151"/>
          </a:xfrm>
          <a:prstGeom prst="round2SameRect">
            <a:avLst>
              <a:gd name="adj1" fmla="val 0"/>
              <a:gd name="adj2" fmla="val 19914"/>
            </a:avLst>
          </a:prstGeom>
          <a:solidFill>
            <a:schemeClr val="tx2"/>
          </a:solidFill>
        </p:spPr>
        <p:txBody>
          <a:bodyPr wrap="none" lIns="45720" tIns="27432" rIns="45720" bIns="27432">
            <a:spAutoFit/>
          </a:bodyPr>
          <a:lstStyle>
            <a:lvl1pPr marL="0" indent="0" algn="r">
              <a:spcBef>
                <a:spcPts val="0"/>
              </a:spcBef>
              <a:buNone/>
              <a:defRPr sz="900" cap="all" spc="50" baseline="0">
                <a:solidFill>
                  <a:schemeClr val="bg1"/>
                </a:solidFill>
                <a:latin typeface="+mj-lt"/>
              </a:defRPr>
            </a:lvl1pPr>
          </a:lstStyle>
          <a:p>
            <a:pPr lvl="0"/>
            <a:r>
              <a:rPr lang="en-US" dirty="0"/>
              <a:t>Insert break type</a:t>
            </a:r>
          </a:p>
        </p:txBody>
      </p:sp>
      <p:cxnSp>
        <p:nvCxnSpPr>
          <p:cNvPr id="11" name="Line - decorative">
            <a:extLst>
              <a:ext uri="{C183D7F6-B498-43B3-948B-1728B52AA6E4}">
                <adec:decorative xmlns:adec="http://schemas.microsoft.com/office/drawing/2017/decorative" val="1"/>
              </a:ext>
            </a:extLst>
          </p:cNvPr>
          <p:cNvCxnSpPr/>
          <p:nvPr userDrawn="1"/>
        </p:nvCxnSpPr>
        <p:spPr bwMode="gray">
          <a:xfrm>
            <a:off x="457200" y="3486806"/>
            <a:ext cx="4977889" cy="0"/>
          </a:xfrm>
          <a:prstGeom prst="line">
            <a:avLst/>
          </a:prstGeom>
          <a:ln w="635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Section number"/>
          <p:cNvSpPr>
            <a:spLocks noGrp="1"/>
          </p:cNvSpPr>
          <p:nvPr>
            <p:ph type="body" sz="quarter" idx="22" hasCustomPrompt="1"/>
          </p:nvPr>
        </p:nvSpPr>
        <p:spPr bwMode="gray">
          <a:xfrm>
            <a:off x="5459586" y="3171239"/>
            <a:ext cx="740664" cy="1384995"/>
          </a:xfrm>
        </p:spPr>
        <p:txBody>
          <a:bodyPr/>
          <a:lstStyle>
            <a:lvl1pPr marL="0" indent="0" algn="r">
              <a:spcBef>
                <a:spcPts val="0"/>
              </a:spcBef>
              <a:buNone/>
              <a:defRPr sz="9000">
                <a:solidFill>
                  <a:schemeClr val="accent6"/>
                </a:solidFill>
                <a:latin typeface="+mj-lt"/>
              </a:defRPr>
            </a:lvl1pPr>
          </a:lstStyle>
          <a:p>
            <a:pPr lvl="0"/>
            <a:r>
              <a:rPr lang="en-US" dirty="0"/>
              <a:t>#</a:t>
            </a:r>
          </a:p>
        </p:txBody>
      </p:sp>
      <p:sp>
        <p:nvSpPr>
          <p:cNvPr id="2" name="Divider title"/>
          <p:cNvSpPr>
            <a:spLocks noGrp="1"/>
          </p:cNvSpPr>
          <p:nvPr>
            <p:ph type="title" hasCustomPrompt="1"/>
          </p:nvPr>
        </p:nvSpPr>
        <p:spPr bwMode="gray">
          <a:xfrm>
            <a:off x="457200" y="2033730"/>
            <a:ext cx="411480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r>
              <a:rPr lang="en-US" dirty="0"/>
              <a:t>Divider Title – Rockwell 25pt Regular, Title Case</a:t>
            </a:r>
          </a:p>
        </p:txBody>
      </p:sp>
      <p:sp>
        <p:nvSpPr>
          <p:cNvPr id="4" name="Divider subtitle"/>
          <p:cNvSpPr>
            <a:spLocks noGrp="1"/>
          </p:cNvSpPr>
          <p:nvPr>
            <p:ph type="body" sz="quarter" idx="19" hasCustomPrompt="1"/>
          </p:nvPr>
        </p:nvSpPr>
        <p:spPr bwMode="gray">
          <a:xfrm>
            <a:off x="457200" y="2827417"/>
            <a:ext cx="4114800" cy="169277"/>
          </a:xfrm>
        </p:spPr>
        <p:txBody>
          <a:bodyPr/>
          <a:lstStyle>
            <a:lvl1pPr marL="0" indent="0">
              <a:spcBef>
                <a:spcPts val="0"/>
              </a:spcBef>
              <a:buNone/>
              <a:defRPr sz="1100">
                <a:solidFill>
                  <a:schemeClr val="accent1"/>
                </a:solidFill>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dirty="0"/>
              <a:t>Divider Subtitle – Verdana 11pt Regular, Title Case</a:t>
            </a:r>
          </a:p>
        </p:txBody>
      </p:sp>
      <p:sp>
        <p:nvSpPr>
          <p:cNvPr id="7" name="Bullets"/>
          <p:cNvSpPr>
            <a:spLocks noGrp="1"/>
          </p:cNvSpPr>
          <p:nvPr>
            <p:ph type="body" sz="quarter" idx="20" hasCustomPrompt="1"/>
          </p:nvPr>
        </p:nvSpPr>
        <p:spPr bwMode="gray">
          <a:xfrm>
            <a:off x="457200" y="3711659"/>
            <a:ext cx="2286000" cy="446276"/>
          </a:xfrm>
        </p:spPr>
        <p:txBody>
          <a:bodyPr/>
          <a:lstStyle>
            <a:lvl1pPr>
              <a:spcBef>
                <a:spcPts val="300"/>
              </a:spcBef>
              <a:defRPr sz="800">
                <a:solidFill>
                  <a:schemeClr val="bg1"/>
                </a:solidFill>
              </a:defRPr>
            </a:lvl1pPr>
            <a:lvl2pPr>
              <a:spcBef>
                <a:spcPts val="300"/>
              </a:spcBef>
              <a:defRPr sz="800">
                <a:solidFill>
                  <a:schemeClr val="bg1"/>
                </a:solidFill>
              </a:defRPr>
            </a:lvl2pPr>
            <a:lvl3pPr>
              <a:spcBef>
                <a:spcPts val="300"/>
              </a:spcBef>
              <a:defRPr sz="800">
                <a:solidFill>
                  <a:schemeClr val="bg1"/>
                </a:solidFill>
              </a:defRPr>
            </a:lvl3pPr>
            <a:lvl4pPr>
              <a:spcBef>
                <a:spcPts val="300"/>
              </a:spcBef>
              <a:defRPr sz="800">
                <a:solidFill>
                  <a:schemeClr val="bg1"/>
                </a:solidFill>
              </a:defRPr>
            </a:lvl4pPr>
            <a:lvl5pPr>
              <a:spcBef>
                <a:spcPts val="300"/>
              </a:spcBef>
              <a:defRPr sz="800">
                <a:solidFill>
                  <a:schemeClr val="bg1"/>
                </a:solidFill>
              </a:defRPr>
            </a:lvl5pPr>
          </a:lstStyle>
          <a:p>
            <a:pPr lvl="0"/>
            <a:r>
              <a:rPr lang="en-US" dirty="0"/>
              <a:t>Divider Bullet Placement (if needed)</a:t>
            </a:r>
          </a:p>
          <a:p>
            <a:pPr lvl="0"/>
            <a:r>
              <a:rPr lang="en-US" dirty="0"/>
              <a:t>Divider Bullet Placement (if needed)</a:t>
            </a:r>
          </a:p>
          <a:p>
            <a:pPr lvl="0"/>
            <a:r>
              <a:rPr lang="en-US" dirty="0"/>
              <a:t>Divider Bullet Placement (if needed)</a:t>
            </a:r>
          </a:p>
        </p:txBody>
      </p:sp>
      <p:sp>
        <p:nvSpPr>
          <p:cNvPr id="12" name="Green box directions - decorative">
            <a:extLst>
              <a:ext uri="{C183D7F6-B498-43B3-948B-1728B52AA6E4}">
                <adec:decorative xmlns:adec="http://schemas.microsoft.com/office/drawing/2017/decorative" val="1"/>
              </a:ext>
            </a:extLst>
          </p:cNvPr>
          <p:cNvSpPr txBox="1">
            <a:spLocks/>
          </p:cNvSpPr>
          <p:nvPr userDrawn="1"/>
        </p:nvSpPr>
        <p:spPr bwMode="gray">
          <a:xfrm>
            <a:off x="6469577" y="3287365"/>
            <a:ext cx="1470912" cy="1513235"/>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What’s a Break Type?</a:t>
            </a:r>
          </a:p>
          <a:p>
            <a:pPr marL="0" indent="0">
              <a:spcBef>
                <a:spcPts val="300"/>
              </a:spcBef>
              <a:buFont typeface="+mj-lt"/>
              <a:buNone/>
            </a:pPr>
            <a:r>
              <a:rPr lang="en-US" sz="800" b="0" dirty="0">
                <a:solidFill>
                  <a:schemeClr val="bg1"/>
                </a:solidFill>
                <a:latin typeface="Arial" panose="020B0604020202020204" pitchFamily="34" charset="0"/>
                <a:cs typeface="Arial" panose="020B0604020202020204" pitchFamily="34" charset="0"/>
              </a:rPr>
              <a:t>Here are some examples:</a:t>
            </a:r>
            <a:endParaRPr lang="en-US" sz="800" b="0" baseline="0" dirty="0">
              <a:solidFill>
                <a:schemeClr val="bg1"/>
              </a:solidFill>
              <a:latin typeface="Arial" panose="020B0604020202020204" pitchFamily="34" charset="0"/>
              <a:cs typeface="Arial" panose="020B0604020202020204" pitchFamily="34" charset="0"/>
            </a:endParaRPr>
          </a:p>
          <a:p>
            <a:pPr marL="117475" indent="-117475">
              <a:spcBef>
                <a:spcPts val="5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Section</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Chapter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Appendix</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0" indent="0">
              <a:spcBef>
                <a:spcPts val="6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If not needed, you may delete the break type box.</a:t>
            </a:r>
            <a:endParaRPr lang="en-US" sz="800" b="0" i="1" dirty="0">
              <a:solidFill>
                <a:schemeClr val="bg1"/>
              </a:solidFill>
              <a:latin typeface="Arial" panose="020B0604020202020204" pitchFamily="34" charset="0"/>
              <a:cs typeface="Arial" panose="020B0604020202020204" pitchFamily="34" charset="0"/>
            </a:endParaRPr>
          </a:p>
        </p:txBody>
      </p:sp>
      <p:sp>
        <p:nvSpPr>
          <p:cNvPr id="17"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2931385124"/>
      </p:ext>
    </p:extLst>
  </p:cSld>
  <p:clrMapOvr>
    <a:masterClrMapping/>
  </p:clrMapOvr>
  <p:extLst>
    <p:ext uri="{DCECCB84-F9BA-43D5-87BE-67443E8EF086}">
      <p15:sldGuideLst xmlns:p15="http://schemas.microsoft.com/office/powerpoint/2012/main">
        <p15:guide id="1" pos="288" userDrawn="1">
          <p15:clr>
            <a:srgbClr val="FBAE40"/>
          </p15:clr>
        </p15:guide>
        <p15:guide id="2" orient="horz" pos="1718">
          <p15:clr>
            <a:srgbClr val="FBAE40"/>
          </p15:clr>
        </p15:guide>
        <p15:guide id="3" orient="horz" pos="178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userDrawn="1"/>
        </p:nvSpPr>
        <p:spPr bwMode="gray">
          <a:xfrm>
            <a:off x="1" y="0"/>
            <a:ext cx="6400799" cy="601181"/>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2" name="Building - decorative">
            <a:extLst>
              <a:ext uri="{FF2B5EF4-FFF2-40B4-BE49-F238E27FC236}">
                <a16:creationId xmlns:a16="http://schemas.microsoft.com/office/drawing/2014/main" id="{0411916B-513C-4328-B806-924E9F6F8466}"/>
              </a:ext>
            </a:extLst>
          </p:cNvPr>
          <p:cNvGrpSpPr/>
          <p:nvPr userDrawn="1"/>
        </p:nvGrpSpPr>
        <p:grpSpPr>
          <a:xfrm>
            <a:off x="5596490" y="0"/>
            <a:ext cx="750245" cy="601181"/>
            <a:chOff x="5596490" y="0"/>
            <a:chExt cx="750245" cy="601181"/>
          </a:xfrm>
          <a:solidFill>
            <a:schemeClr val="accent3"/>
          </a:solidFill>
        </p:grpSpPr>
        <p:sp>
          <p:nvSpPr>
            <p:cNvPr id="19" name="Building shape 1">
              <a:extLst>
                <a:ext uri="{C183D7F6-B498-43B3-948B-1728B52AA6E4}">
                  <adec:decorative xmlns:adec="http://schemas.microsoft.com/office/drawing/2017/decorative" val="1"/>
                </a:ext>
              </a:extLst>
            </p:cNvPr>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 name="Building shape 2">
              <a:extLst>
                <a:ext uri="{C183D7F6-B498-43B3-948B-1728B52AA6E4}">
                  <adec:decorative xmlns:adec="http://schemas.microsoft.com/office/drawing/2017/decorative" val="1"/>
                </a:ext>
              </a:extLst>
            </p:cNvPr>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Building shape 3">
              <a:extLst>
                <a:ext uri="{C183D7F6-B498-43B3-948B-1728B52AA6E4}">
                  <adec:decorative xmlns:adec="http://schemas.microsoft.com/office/drawing/2017/decorative" val="1"/>
                </a:ext>
              </a:extLst>
            </p:cNvPr>
            <p:cNvSpPr>
              <a:spLocks noChangeArrowheads="1"/>
            </p:cNvSpPr>
            <p:nvPr/>
          </p:nvSpPr>
          <p:spPr bwMode="gray">
            <a:xfrm>
              <a:off x="5888334" y="469154"/>
              <a:ext cx="458401" cy="3844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Building shape 4">
              <a:extLst>
                <a:ext uri="{C183D7F6-B498-43B3-948B-1728B52AA6E4}">
                  <adec:decorative xmlns:adec="http://schemas.microsoft.com/office/drawing/2017/decorative" val="1"/>
                </a:ext>
              </a:extLst>
            </p:cNvPr>
            <p:cNvSpPr>
              <a:spLocks noChangeArrowheads="1"/>
            </p:cNvSpPr>
            <p:nvPr/>
          </p:nvSpPr>
          <p:spPr bwMode="gray">
            <a:xfrm>
              <a:off x="6163373"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Building shape 5">
              <a:extLst>
                <a:ext uri="{C183D7F6-B498-43B3-948B-1728B52AA6E4}">
                  <adec:decorative xmlns:adec="http://schemas.microsoft.com/office/drawing/2017/decorative" val="1"/>
                </a:ext>
              </a:extLst>
            </p:cNvPr>
            <p:cNvSpPr>
              <a:spLocks noChangeArrowheads="1"/>
            </p:cNvSpPr>
            <p:nvPr/>
          </p:nvSpPr>
          <p:spPr bwMode="gray">
            <a:xfrm>
              <a:off x="6027332" y="247346"/>
              <a:ext cx="44362"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Building shape 6">
              <a:extLst>
                <a:ext uri="{C183D7F6-B498-43B3-948B-1728B52AA6E4}">
                  <adec:decorative xmlns:adec="http://schemas.microsoft.com/office/drawing/2017/decorative" val="1"/>
                </a:ext>
              </a:extLst>
            </p:cNvPr>
            <p:cNvSpPr>
              <a:spLocks noChangeArrowheads="1"/>
            </p:cNvSpPr>
            <p:nvPr/>
          </p:nvSpPr>
          <p:spPr bwMode="gray">
            <a:xfrm>
              <a:off x="5888334"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Building shape 7">
              <a:extLst>
                <a:ext uri="{C183D7F6-B498-43B3-948B-1728B52AA6E4}">
                  <adec:decorative xmlns:adec="http://schemas.microsoft.com/office/drawing/2017/decorative" val="1"/>
                </a:ext>
              </a:extLst>
            </p:cNvPr>
            <p:cNvSpPr>
              <a:spLocks noChangeArrowheads="1"/>
            </p:cNvSpPr>
            <p:nvPr/>
          </p:nvSpPr>
          <p:spPr bwMode="gray">
            <a:xfrm>
              <a:off x="6299415"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Building shape 8">
              <a:extLst>
                <a:ext uri="{FF2B5EF4-FFF2-40B4-BE49-F238E27FC236}">
                  <a16:creationId xmlns:a16="http://schemas.microsoft.com/office/drawing/2014/main" id="{D9E3C7B5-3FCF-4E6A-A488-60E8959A0ECA}"/>
                </a:ext>
              </a:extLst>
            </p:cNvPr>
            <p:cNvSpPr/>
            <p:nvPr userDrawn="1"/>
          </p:nvSpPr>
          <p:spPr bwMode="gray">
            <a:xfrm>
              <a:off x="5596490" y="0"/>
              <a:ext cx="202217" cy="601181"/>
            </a:xfrm>
            <a:custGeom>
              <a:avLst/>
              <a:gdLst>
                <a:gd name="connsiteX0" fmla="*/ 65744 w 202217"/>
                <a:gd name="connsiteY0" fmla="*/ 0 h 601181"/>
                <a:gd name="connsiteX1" fmla="*/ 109746 w 202217"/>
                <a:gd name="connsiteY1" fmla="*/ 0 h 601181"/>
                <a:gd name="connsiteX2" fmla="*/ 74734 w 202217"/>
                <a:gd name="connsiteY2" fmla="*/ 65770 h 601181"/>
                <a:gd name="connsiteX3" fmla="*/ 181051 w 202217"/>
                <a:gd name="connsiteY3" fmla="*/ 584089 h 601181"/>
                <a:gd name="connsiteX4" fmla="*/ 202217 w 202217"/>
                <a:gd name="connsiteY4" fmla="*/ 601181 h 601181"/>
                <a:gd name="connsiteX5" fmla="*/ 144931 w 202217"/>
                <a:gd name="connsiteY5" fmla="*/ 601181 h 601181"/>
                <a:gd name="connsiteX6" fmla="*/ 89496 w 202217"/>
                <a:gd name="connsiteY6" fmla="*/ 534792 h 601181"/>
                <a:gd name="connsiteX7" fmla="*/ 0 w 202217"/>
                <a:gd name="connsiteY7" fmla="*/ 245795 h 601181"/>
                <a:gd name="connsiteX8" fmla="*/ 41191 w 202217"/>
                <a:gd name="connsiteY8" fmla="*/ 44657 h 60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7" h="601181">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grp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a:endParaRPr lang="en-US" sz="1000" dirty="0"/>
            </a:p>
          </p:txBody>
        </p:sp>
      </p:grpSp>
      <p:cxnSp>
        <p:nvCxnSpPr>
          <p:cNvPr id="14" name="Header line - decorative">
            <a:extLst>
              <a:ext uri="{C183D7F6-B498-43B3-948B-1728B52AA6E4}">
                <adec:decorative xmlns:adec="http://schemas.microsoft.com/office/drawing/2017/decorative" val="1"/>
              </a:ext>
            </a:extLst>
          </p:cNvPr>
          <p:cNvCxnSpPr/>
          <p:nvPr userDrawn="1"/>
        </p:nvCxnSpPr>
        <p:spPr bwMode="gray">
          <a:xfrm>
            <a:off x="0" y="613882"/>
            <a:ext cx="6400800" cy="0"/>
          </a:xfrm>
          <a:prstGeom prst="line">
            <a:avLst/>
          </a:prstGeom>
          <a:noFill/>
          <a:ln w="28575" cap="flat" cmpd="sng" algn="ctr">
            <a:solidFill>
              <a:schemeClr val="accent2"/>
            </a:solidFill>
            <a:prstDash val="solid"/>
            <a:miter lim="800000"/>
          </a:ln>
          <a:effectLst/>
        </p:spPr>
      </p:cxnSp>
      <p:sp>
        <p:nvSpPr>
          <p:cNvPr id="16" name="Top kicker"/>
          <p:cNvSpPr>
            <a:spLocks noGrp="1"/>
          </p:cNvSpPr>
          <p:nvPr userDrawn="1">
            <p:ph type="body" sz="quarter" idx="16" hasCustomPrompt="1"/>
          </p:nvPr>
        </p:nvSpPr>
        <p:spPr bwMode="gray">
          <a:xfrm>
            <a:off x="280194" y="99782"/>
            <a:ext cx="2560320" cy="123111"/>
          </a:xfrm>
        </p:spPr>
        <p:txBody>
          <a:bodyPr anchor="ctr" anchorCtr="0"/>
          <a:lstStyle>
            <a:lvl1pPr marL="0" indent="0">
              <a:spcBef>
                <a:spcPts val="0"/>
              </a:spcBef>
              <a:buNone/>
              <a:defRPr sz="800">
                <a:solidFill>
                  <a:schemeClr val="bg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3" name="Slide title"/>
          <p:cNvSpPr>
            <a:spLocks noGrp="1"/>
          </p:cNvSpPr>
          <p:nvPr userDrawn="1">
            <p:ph type="title" hasCustomPrompt="1"/>
          </p:nvPr>
        </p:nvSpPr>
        <p:spPr bwMode="gray">
          <a:xfrm>
            <a:off x="280194" y="309824"/>
            <a:ext cx="5212080" cy="256480"/>
          </a:xfrm>
        </p:spPr>
        <p:txBody>
          <a:bodyPr/>
          <a:lstStyle>
            <a:lvl1pPr>
              <a:defRPr baseline="0">
                <a:solidFill>
                  <a:schemeClr val="bg1"/>
                </a:solidFill>
              </a:defRPr>
            </a:lvl1pPr>
          </a:lstStyle>
          <a:p>
            <a:r>
              <a:rPr lang="en-US" dirty="0"/>
              <a:t>Slide Title – Rockwell 18pt Regular, Title Case</a:t>
            </a:r>
          </a:p>
        </p:txBody>
      </p:sp>
      <p:sp>
        <p:nvSpPr>
          <p:cNvPr id="13" name="Slide subtitle"/>
          <p:cNvSpPr>
            <a:spLocks noGrp="1"/>
          </p:cNvSpPr>
          <p:nvPr userDrawn="1">
            <p:ph type="body" sz="quarter" idx="15" hasCustomPrompt="1"/>
          </p:nvPr>
        </p:nvSpPr>
        <p:spPr bwMode="gray">
          <a:xfrm>
            <a:off x="280195" y="657732"/>
            <a:ext cx="584279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Slide Subtitle – Verdana 12pt Regular, Title Case</a:t>
            </a:r>
          </a:p>
        </p:txBody>
      </p:sp>
      <p:sp>
        <p:nvSpPr>
          <p:cNvPr id="15" name="Footnote"/>
          <p:cNvSpPr>
            <a:spLocks noGrp="1"/>
          </p:cNvSpPr>
          <p:nvPr userDrawn="1">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tx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box to the right as needed.</a:t>
            </a:r>
          </a:p>
        </p:txBody>
      </p:sp>
      <p:sp>
        <p:nvSpPr>
          <p:cNvPr id="22" name="Source - decorative">
            <a:extLst>
              <a:ext uri="{C183D7F6-B498-43B3-948B-1728B52AA6E4}">
                <adec:decorative xmlns:adec="http://schemas.microsoft.com/office/drawing/2017/decorative" val="1"/>
              </a:ext>
            </a:extLst>
          </p:cNvPr>
          <p:cNvSpPr>
            <a:spLocks noGrp="1"/>
          </p:cNvSpPr>
          <p:nvPr userDrawn="1">
            <p:ph type="body" sz="quarter" idx="18" hasCustomPrompt="1"/>
          </p:nvPr>
        </p:nvSpPr>
        <p:spPr bwMode="gray">
          <a:xfrm>
            <a:off x="4111256" y="4598895"/>
            <a:ext cx="2289544" cy="201705"/>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8" name="Slide number - decorative">
            <a:extLst>
              <a:ext uri="{C183D7F6-B498-43B3-948B-1728B52AA6E4}">
                <adec:decorative xmlns:adec="http://schemas.microsoft.com/office/drawing/2017/decorative" val="1"/>
              </a:ext>
            </a:extLst>
          </p:cNvPr>
          <p:cNvSpPr txBox="1"/>
          <p:nvPr userDrawn="1"/>
        </p:nvSpPr>
        <p:spPr bwMode="gray">
          <a:xfrm>
            <a:off x="6163373" y="444101"/>
            <a:ext cx="237427" cy="100027"/>
          </a:xfrm>
          <a:prstGeom prst="rect">
            <a:avLst/>
          </a:prstGeom>
          <a:solidFill>
            <a:schemeClr val="accent5"/>
          </a:solidFill>
        </p:spPr>
        <p:txBody>
          <a:bodyPr wrap="square" lIns="0" tIns="0"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2842800116"/>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pact Slide">
    <p:bg bwMode="gray">
      <p:bgPr>
        <a:solidFill>
          <a:schemeClr val="accent5"/>
        </a:solidFill>
        <a:effectLst/>
      </p:bgPr>
    </p:bg>
    <p:spTree>
      <p:nvGrpSpPr>
        <p:cNvPr id="1" name=""/>
        <p:cNvGrpSpPr/>
        <p:nvPr/>
      </p:nvGrpSpPr>
      <p:grpSpPr>
        <a:xfrm>
          <a:off x="0" y="0"/>
          <a:ext cx="0" cy="0"/>
          <a:chOff x="0" y="0"/>
          <a:chExt cx="0" cy="0"/>
        </a:xfrm>
      </p:grpSpPr>
      <p:sp>
        <p:nvSpPr>
          <p:cNvPr id="2" name="Slide title"/>
          <p:cNvSpPr>
            <a:spLocks noGrp="1"/>
          </p:cNvSpPr>
          <p:nvPr>
            <p:ph type="title" hasCustomPrompt="1"/>
          </p:nvPr>
        </p:nvSpPr>
        <p:spPr bwMode="gray">
          <a:xfrm>
            <a:off x="279056" y="309824"/>
            <a:ext cx="3902242" cy="256480"/>
          </a:xfrm>
          <a:prstGeom prst="rect">
            <a:avLst/>
          </a:prstGeom>
        </p:spPr>
        <p:txBody>
          <a:bodyPr wrap="square" lIns="0" tIns="0" rIns="0" bIns="0" anchor="b" anchorCtr="0">
            <a:spAutoFit/>
          </a:bodyPr>
          <a:lstStyle>
            <a:lvl1pPr>
              <a:lnSpc>
                <a:spcPct val="90000"/>
              </a:lnSpc>
              <a:defRPr b="0" baseline="0">
                <a:solidFill>
                  <a:schemeClr val="bg1"/>
                </a:solidFill>
              </a:defRPr>
            </a:lvl1pPr>
          </a:lstStyle>
          <a:p>
            <a:r>
              <a:rPr lang="en-US" dirty="0"/>
              <a:t>Impact Slide Title – Rockwell 18pt</a:t>
            </a:r>
          </a:p>
        </p:txBody>
      </p:sp>
      <p:sp>
        <p:nvSpPr>
          <p:cNvPr id="6" name="Slide subtitle"/>
          <p:cNvSpPr>
            <a:spLocks noGrp="1"/>
          </p:cNvSpPr>
          <p:nvPr>
            <p:ph type="body" sz="quarter" idx="16" hasCustomPrompt="1"/>
          </p:nvPr>
        </p:nvSpPr>
        <p:spPr bwMode="gray">
          <a:xfrm>
            <a:off x="531293" y="604599"/>
            <a:ext cx="4025123" cy="256480"/>
          </a:xfrm>
        </p:spPr>
        <p:txBody>
          <a:bodyPr/>
          <a:lstStyle>
            <a:lvl1pPr marL="0" indent="0">
              <a:lnSpc>
                <a:spcPct val="90000"/>
              </a:lnSpc>
              <a:spcBef>
                <a:spcPts val="0"/>
              </a:spcBef>
              <a:buNone/>
              <a:defRPr sz="1800" spc="50" baseline="0">
                <a:solidFill>
                  <a:schemeClr val="bg1"/>
                </a:solidFill>
                <a:latin typeface="+mj-lt"/>
              </a:defRPr>
            </a:lvl1pPr>
          </a:lstStyle>
          <a:p>
            <a:pPr lvl="0"/>
            <a:r>
              <a:rPr lang="en-US" dirty="0"/>
              <a:t>Title Continued Here If Needed</a:t>
            </a:r>
          </a:p>
        </p:txBody>
      </p:sp>
      <p:sp>
        <p:nvSpPr>
          <p:cNvPr id="15" name="Text box"/>
          <p:cNvSpPr>
            <a:spLocks noGrp="1"/>
          </p:cNvSpPr>
          <p:nvPr>
            <p:ph type="body" sz="quarter" idx="17" hasCustomPrompt="1"/>
          </p:nvPr>
        </p:nvSpPr>
        <p:spPr bwMode="gray">
          <a:xfrm>
            <a:off x="1079874" y="1727589"/>
            <a:ext cx="4241053" cy="1523815"/>
          </a:xfrm>
        </p:spPr>
        <p:txBody>
          <a:bodyPr/>
          <a:lstStyle>
            <a:lvl1pPr marL="0" indent="0">
              <a:lnSpc>
                <a:spcPct val="120000"/>
              </a:lnSpc>
              <a:spcBef>
                <a:spcPts val="1200"/>
              </a:spcBef>
              <a:buNone/>
              <a:defRPr sz="1400">
                <a:solidFill>
                  <a:schemeClr val="bg1"/>
                </a:solidFill>
              </a:defRPr>
            </a:lvl1pPr>
            <a:lvl2pPr marL="114300" indent="0">
              <a:lnSpc>
                <a:spcPct val="110000"/>
              </a:lnSpc>
              <a:spcBef>
                <a:spcPts val="1200"/>
              </a:spcBef>
              <a:buNone/>
              <a:defRPr sz="1400">
                <a:solidFill>
                  <a:schemeClr val="bg1"/>
                </a:solidFill>
              </a:defRPr>
            </a:lvl2pPr>
            <a:lvl3pPr marL="228600" indent="0">
              <a:lnSpc>
                <a:spcPct val="110000"/>
              </a:lnSpc>
              <a:spcBef>
                <a:spcPts val="1200"/>
              </a:spcBef>
              <a:buNone/>
              <a:defRPr sz="1400">
                <a:solidFill>
                  <a:schemeClr val="bg1"/>
                </a:solidFill>
              </a:defRPr>
            </a:lvl3pPr>
            <a:lvl4pPr marL="342900" indent="0">
              <a:lnSpc>
                <a:spcPct val="110000"/>
              </a:lnSpc>
              <a:spcBef>
                <a:spcPts val="1200"/>
              </a:spcBef>
              <a:buNone/>
              <a:defRPr sz="1400">
                <a:solidFill>
                  <a:schemeClr val="bg1"/>
                </a:solidFill>
              </a:defRPr>
            </a:lvl4pPr>
            <a:lvl5pPr marL="457200" indent="0">
              <a:lnSpc>
                <a:spcPct val="110000"/>
              </a:lnSpc>
              <a:spcBef>
                <a:spcPts val="1200"/>
              </a:spcBef>
              <a:buNone/>
              <a:defRPr sz="1400">
                <a:solidFill>
                  <a:schemeClr val="bg1"/>
                </a:solidFill>
              </a:defRPr>
            </a:lvl5pPr>
          </a:lstStyle>
          <a:p>
            <a:pPr lvl="0"/>
            <a:r>
              <a:rPr lang="en-US" dirty="0"/>
              <a:t>Use dark background (impact) slides sparingly (ex: a single quote, statistic, or large image). See sample impact slides in the EAB On-screen Graphic and Layout Guide. Impact quote text – Verdana 14pt Regular. Keep quote short and minimize slide titling. </a:t>
            </a:r>
          </a:p>
        </p:txBody>
      </p:sp>
      <p:sp>
        <p:nvSpPr>
          <p:cNvPr id="17" name="Footnote"/>
          <p:cNvSpPr>
            <a:spLocks noGrp="1"/>
          </p:cNvSpPr>
          <p:nvPr>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accent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box to the right as needed.</a:t>
            </a:r>
          </a:p>
        </p:txBody>
      </p:sp>
      <p:sp>
        <p:nvSpPr>
          <p:cNvPr id="16" name="Source - decorative">
            <a:extLst>
              <a:ext uri="{C183D7F6-B498-43B3-948B-1728B52AA6E4}">
                <adec:decorative xmlns:adec="http://schemas.microsoft.com/office/drawing/2017/decorative" val="1"/>
              </a:ext>
            </a:extLst>
          </p:cNvPr>
          <p:cNvSpPr>
            <a:spLocks noGrp="1"/>
          </p:cNvSpPr>
          <p:nvPr>
            <p:ph type="body" sz="quarter" idx="18" hasCustomPrompt="1"/>
          </p:nvPr>
        </p:nvSpPr>
        <p:spPr bwMode="gray">
          <a:xfrm>
            <a:off x="4114800" y="4599432"/>
            <a:ext cx="2286000" cy="201168"/>
          </a:xfrm>
        </p:spPr>
        <p:txBody>
          <a:bodyPr rIns="64008" bIns="45720" anchor="b" anchorCtr="0"/>
          <a:lstStyle>
            <a:lvl1pPr marL="0" indent="0">
              <a:spcBef>
                <a:spcPts val="200"/>
              </a:spcBef>
              <a:buNone/>
              <a:defRPr sz="500">
                <a:solidFill>
                  <a:schemeClr val="accent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9"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1614469931"/>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Copyright)">
    <p:spTree>
      <p:nvGrpSpPr>
        <p:cNvPr id="1" name=""/>
        <p:cNvGrpSpPr/>
        <p:nvPr/>
      </p:nvGrpSpPr>
      <p:grpSpPr>
        <a:xfrm>
          <a:off x="0" y="0"/>
          <a:ext cx="0" cy="0"/>
          <a:chOff x="0" y="0"/>
          <a:chExt cx="0" cy="0"/>
        </a:xfrm>
      </p:grpSpPr>
      <p:sp>
        <p:nvSpPr>
          <p:cNvPr id="20"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tx1"/>
                </a:solidFill>
                <a:latin typeface="+mj-lt"/>
              </a:rPr>
              <a:t>‹#›</a:t>
            </a:fld>
            <a:endParaRPr lang="en-US" sz="650" dirty="0">
              <a:solidFill>
                <a:schemeClr val="tx1"/>
              </a:solidFill>
              <a:latin typeface="+mj-lt"/>
            </a:endParaRPr>
          </a:p>
        </p:txBody>
      </p:sp>
    </p:spTree>
    <p:custDataLst>
      <p:tags r:id="rId1"/>
    </p:custDataLst>
    <p:extLst>
      <p:ext uri="{BB962C8B-B14F-4D97-AF65-F5344CB8AC3E}">
        <p14:creationId xmlns:p14="http://schemas.microsoft.com/office/powerpoint/2010/main" val="968989333"/>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www.eab.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8" name="Master: copyright - decorative">
            <a:hlinkClick r:id="rId21"/>
            <a:extLst>
              <a:ext uri="{C183D7F6-B498-43B3-948B-1728B52AA6E4}">
                <adec:decorative xmlns:adec="http://schemas.microsoft.com/office/drawing/2017/decorative" val="1"/>
              </a:ext>
            </a:extLst>
          </p:cNvPr>
          <p:cNvSpPr txBox="1"/>
          <p:nvPr userDrawn="1"/>
        </p:nvSpPr>
        <p:spPr bwMode="gray">
          <a:xfrm>
            <a:off x="-1" y="4677489"/>
            <a:ext cx="2074069" cy="123111"/>
          </a:xfrm>
          <a:prstGeom prst="rect">
            <a:avLst/>
          </a:prstGeom>
          <a:noFill/>
        </p:spPr>
        <p:txBody>
          <a:bodyPr wrap="square" lIns="64008" tIns="0" rIns="64008" bIns="45720" rtlCol="0" anchor="b" anchorCtr="0">
            <a:spAutoFit/>
          </a:bodyPr>
          <a:lstStyle/>
          <a:p>
            <a:pPr marL="0" marR="0" lvl="0" indent="0" algn="l" defTabSz="64008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©2020 by EAB. </a:t>
            </a:r>
            <a:r>
              <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Arial"/>
              </a:rPr>
              <a:t>All Rights Reserved.</a:t>
            </a:r>
            <a:r>
              <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 </a:t>
            </a:r>
            <a:r>
              <a:rPr kumimoji="0" lang="en-US" sz="500" b="1"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eab.com</a:t>
            </a:r>
            <a:endPar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endParaRPr>
          </a:p>
        </p:txBody>
      </p:sp>
      <p:sp>
        <p:nvSpPr>
          <p:cNvPr id="10" name="Master: slide title"/>
          <p:cNvSpPr>
            <a:spLocks noGrp="1"/>
          </p:cNvSpPr>
          <p:nvPr>
            <p:ph type="title"/>
          </p:nvPr>
        </p:nvSpPr>
        <p:spPr bwMode="gray">
          <a:xfrm>
            <a:off x="277813" y="309824"/>
            <a:ext cx="5486400" cy="256480"/>
          </a:xfrm>
          <a:prstGeom prst="rect">
            <a:avLst/>
          </a:prstGeom>
        </p:spPr>
        <p:txBody>
          <a:bodyPr vert="horz" lIns="0" tIns="0" rIns="0" bIns="0" rtlCol="0" anchor="b" anchorCtr="0">
            <a:spAutoFit/>
          </a:bodyPr>
          <a:lstStyle/>
          <a:p>
            <a:r>
              <a:rPr lang="en-US" dirty="0"/>
              <a:t>Slide Title – Rockwell 18pt Regular, Title Case</a:t>
            </a:r>
          </a:p>
        </p:txBody>
      </p:sp>
      <p:sp>
        <p:nvSpPr>
          <p:cNvPr id="12" name="Master: bullets"/>
          <p:cNvSpPr>
            <a:spLocks noGrp="1"/>
          </p:cNvSpPr>
          <p:nvPr>
            <p:ph type="body" idx="1"/>
          </p:nvPr>
        </p:nvSpPr>
        <p:spPr bwMode="gray">
          <a:xfrm>
            <a:off x="2361804" y="1587129"/>
            <a:ext cx="1677192" cy="1759456"/>
          </a:xfrm>
          <a:prstGeom prst="rect">
            <a:avLst/>
          </a:prstGeom>
        </p:spPr>
        <p:txBody>
          <a:bodyPr vert="horz" wrap="square" lIns="0" tIns="0" rIns="0" bIns="0" rtlCol="0">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custDataLst>
      <p:tags r:id="rId20"/>
    </p:custDataLst>
    <p:extLst>
      <p:ext uri="{BB962C8B-B14F-4D97-AF65-F5344CB8AC3E}">
        <p14:creationId xmlns:p14="http://schemas.microsoft.com/office/powerpoint/2010/main" val="4058021105"/>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2" r:id="rId3"/>
    <p:sldLayoutId id="2147483674" r:id="rId4"/>
    <p:sldLayoutId id="2147483657" r:id="rId5"/>
    <p:sldLayoutId id="2147483658" r:id="rId6"/>
    <p:sldLayoutId id="2147483659" r:id="rId7"/>
    <p:sldLayoutId id="2147483661" r:id="rId8"/>
    <p:sldLayoutId id="2147483662" r:id="rId9"/>
    <p:sldLayoutId id="2147483663" r:id="rId10"/>
    <p:sldLayoutId id="2147483664" r:id="rId11"/>
    <p:sldLayoutId id="2147483666" r:id="rId12"/>
    <p:sldLayoutId id="2147483667" r:id="rId13"/>
    <p:sldLayoutId id="2147483668" r:id="rId14"/>
    <p:sldLayoutId id="2147483669" r:id="rId15"/>
    <p:sldLayoutId id="2147483670" r:id="rId16"/>
    <p:sldLayoutId id="2147483671" r:id="rId17"/>
    <p:sldLayoutId id="2147483675" r:id="rId18"/>
  </p:sldLayoutIdLst>
  <p:hf hdr="0" ftr="0" dt="0"/>
  <p:txStyles>
    <p:titleStyle>
      <a:lvl1pPr algn="l" defTabSz="480060" rtl="0" eaLnBrk="1" latinLnBrk="0" hangingPunct="1">
        <a:lnSpc>
          <a:spcPct val="90000"/>
        </a:lnSpc>
        <a:spcBef>
          <a:spcPct val="0"/>
        </a:spcBef>
        <a:buNone/>
        <a:defRPr sz="1800" kern="1200" spc="50" baseline="0">
          <a:solidFill>
            <a:schemeClr val="tx1"/>
          </a:solidFill>
          <a:latin typeface="+mj-lt"/>
          <a:ea typeface="+mj-ea"/>
          <a:cs typeface="+mj-cs"/>
        </a:defRPr>
      </a:lvl1pPr>
    </p:titleStyle>
    <p:bodyStyle>
      <a:lvl1pPr marL="117475" indent="-117475"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1pPr>
      <a:lvl2pPr marL="228600" indent="-114300" algn="l" defTabSz="480060" rtl="0" eaLnBrk="1" latinLnBrk="0" hangingPunct="1">
        <a:lnSpc>
          <a:spcPct val="100000"/>
        </a:lnSpc>
        <a:spcBef>
          <a:spcPts val="500"/>
        </a:spcBef>
        <a:buClrTx/>
        <a:buFont typeface="Verdana" panose="020B0604030504040204" pitchFamily="34" charset="0"/>
        <a:buChar char="–"/>
        <a:defRPr sz="900" kern="1200">
          <a:solidFill>
            <a:schemeClr val="tx1"/>
          </a:solidFill>
          <a:latin typeface="+mn-lt"/>
          <a:ea typeface="+mn-ea"/>
          <a:cs typeface="+mn-cs"/>
        </a:defRPr>
      </a:lvl2pPr>
      <a:lvl3pPr marL="342900" indent="-114300"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3pPr>
      <a:lvl4pPr marL="4572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48006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114300" rtl="0" eaLnBrk="1" latinLnBrk="0" hangingPunct="1">
        <a:lnSpc>
          <a:spcPct val="100000"/>
        </a:lnSpc>
        <a:spcBef>
          <a:spcPts val="300"/>
        </a:spcBef>
        <a:defRPr sz="800" kern="1200">
          <a:solidFill>
            <a:schemeClr val="tx1"/>
          </a:solidFill>
          <a:latin typeface="+mn-lt"/>
          <a:ea typeface="+mn-ea"/>
          <a:cs typeface="+mn-cs"/>
        </a:defRPr>
      </a:lvl1pPr>
      <a:lvl2pPr marL="0" algn="l" defTabSz="-114300" rtl="0" eaLnBrk="1" latinLnBrk="0" hangingPunct="1">
        <a:lnSpc>
          <a:spcPct val="100000"/>
        </a:lnSpc>
        <a:spcBef>
          <a:spcPts val="300"/>
        </a:spcBef>
        <a:defRPr sz="800" kern="1200">
          <a:solidFill>
            <a:schemeClr val="tx1"/>
          </a:solidFill>
          <a:latin typeface="+mn-lt"/>
          <a:ea typeface="+mn-ea"/>
          <a:cs typeface="+mn-cs"/>
        </a:defRPr>
      </a:lvl2pPr>
      <a:lvl3pPr marL="0" algn="l" defTabSz="-114300" rtl="0" eaLnBrk="1" latinLnBrk="0" hangingPunct="1">
        <a:lnSpc>
          <a:spcPct val="100000"/>
        </a:lnSpc>
        <a:spcBef>
          <a:spcPts val="300"/>
        </a:spcBef>
        <a:defRPr sz="800" kern="1200">
          <a:solidFill>
            <a:schemeClr val="tx1"/>
          </a:solidFill>
          <a:latin typeface="+mn-lt"/>
          <a:ea typeface="+mn-ea"/>
          <a:cs typeface="+mn-cs"/>
        </a:defRPr>
      </a:lvl3pPr>
      <a:lvl4pPr marL="0" algn="l" defTabSz="-114300" rtl="0" eaLnBrk="1" latinLnBrk="0" hangingPunct="1">
        <a:lnSpc>
          <a:spcPct val="100000"/>
        </a:lnSpc>
        <a:spcBef>
          <a:spcPts val="300"/>
        </a:spcBef>
        <a:defRPr sz="800" kern="1200">
          <a:solidFill>
            <a:schemeClr val="tx1"/>
          </a:solidFill>
          <a:latin typeface="+mn-lt"/>
          <a:ea typeface="+mn-ea"/>
          <a:cs typeface="+mn-cs"/>
        </a:defRPr>
      </a:lvl4pPr>
      <a:lvl5pPr marL="0" algn="l" defTabSz="-114300" rtl="0" eaLnBrk="1" latinLnBrk="0" hangingPunct="1">
        <a:lnSpc>
          <a:spcPct val="100000"/>
        </a:lnSpc>
        <a:spcBef>
          <a:spcPts val="300"/>
        </a:spcBef>
        <a:defRPr sz="800" kern="1200">
          <a:solidFill>
            <a:schemeClr val="tx1"/>
          </a:solidFill>
          <a:latin typeface="+mn-lt"/>
          <a:ea typeface="+mn-ea"/>
          <a:cs typeface="+mn-cs"/>
        </a:defRPr>
      </a:lvl5pPr>
      <a:lvl6pPr marL="0" algn="l" defTabSz="-114300" rtl="0" eaLnBrk="1" latinLnBrk="0" hangingPunct="1">
        <a:lnSpc>
          <a:spcPct val="100000"/>
        </a:lnSpc>
        <a:spcBef>
          <a:spcPts val="300"/>
        </a:spcBef>
        <a:defRPr sz="800" kern="1200">
          <a:solidFill>
            <a:schemeClr val="tx1"/>
          </a:solidFill>
          <a:latin typeface="+mn-lt"/>
          <a:ea typeface="+mn-ea"/>
          <a:cs typeface="+mn-cs"/>
        </a:defRPr>
      </a:lvl6pPr>
      <a:lvl7pPr marL="0" algn="l" defTabSz="-114300" rtl="0" eaLnBrk="1" latinLnBrk="0" hangingPunct="1">
        <a:lnSpc>
          <a:spcPct val="100000"/>
        </a:lnSpc>
        <a:spcBef>
          <a:spcPts val="300"/>
        </a:spcBef>
        <a:defRPr sz="800" kern="1200">
          <a:solidFill>
            <a:schemeClr val="tx1"/>
          </a:solidFill>
          <a:latin typeface="+mn-lt"/>
          <a:ea typeface="+mn-ea"/>
          <a:cs typeface="+mn-cs"/>
        </a:defRPr>
      </a:lvl7pPr>
      <a:lvl8pPr marL="0" algn="l" defTabSz="-114300" rtl="0" eaLnBrk="1" latinLnBrk="0" hangingPunct="1">
        <a:lnSpc>
          <a:spcPct val="100000"/>
        </a:lnSpc>
        <a:spcBef>
          <a:spcPts val="300"/>
        </a:spcBef>
        <a:defRPr sz="800" kern="1200">
          <a:solidFill>
            <a:schemeClr val="tx1"/>
          </a:solidFill>
          <a:latin typeface="+mn-lt"/>
          <a:ea typeface="+mn-ea"/>
          <a:cs typeface="+mn-cs"/>
        </a:defRPr>
      </a:lvl8pPr>
      <a:lvl9pPr marL="0" algn="l" defTabSz="-114300" rtl="0" eaLnBrk="1" latinLnBrk="0" hangingPunct="1">
        <a:lnSpc>
          <a:spcPct val="100000"/>
        </a:lnSpc>
        <a:spcBef>
          <a:spcPts val="300"/>
        </a:spcBef>
        <a:defRPr sz="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57" userDrawn="1">
          <p15:clr>
            <a:srgbClr val="C35EA4"/>
          </p15:clr>
        </p15:guide>
        <p15:guide id="2" pos="175" userDrawn="1">
          <p15:clr>
            <a:srgbClr val="C35EA4"/>
          </p15:clr>
        </p15:guide>
        <p15:guide id="3" orient="horz" pos="2849" userDrawn="1">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sv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chart" Target="../charts/chart3.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43.PNG"/><Relationship Id="rId7" Type="http://schemas.openxmlformats.org/officeDocument/2006/relationships/image" Target="../media/image18.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47.png"/><Relationship Id="rId4" Type="http://schemas.openxmlformats.org/officeDocument/2006/relationships/image" Target="../media/image44.PNG"/><Relationship Id="rId9" Type="http://schemas.openxmlformats.org/officeDocument/2006/relationships/hyperlink" Target="https://eab.com/research/independent-school/whitepaper/optimize-financial-aid-shape-independent-school-student-body/#fao"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hyperlink" Target="https://tcf.org/content/facts/the-benefits-of-socioeconomically-and-racially-integrated-schools-and-classrooms/?session=1" TargetMode="Externa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hyperlink" Target="https://datacenter.kidscount.org/data/tables/65-median-family-income-among-households-with-children#detailed/1/any/false/1729,37,871,870,573,869,36,868,867,133/any/365" TargetMode="External"/><Relationship Id="rId2" Type="http://schemas.openxmlformats.org/officeDocument/2006/relationships/hyperlink" Target="https://www.nais.org/getmedia/cb3cbc7a-a703-43b9-9091-3680b66c782c/2019-20-Facts-at-a-Glance-(NAIS-Members).pdf"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2.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3801E-CDAF-4EFF-9CCB-B282F46EB6F4}"/>
              </a:ext>
            </a:extLst>
          </p:cNvPr>
          <p:cNvSpPr>
            <a:spLocks noGrp="1"/>
          </p:cNvSpPr>
          <p:nvPr>
            <p:ph type="title"/>
          </p:nvPr>
        </p:nvSpPr>
        <p:spPr>
          <a:xfrm>
            <a:off x="340147" y="1439757"/>
            <a:ext cx="5782842" cy="1329595"/>
          </a:xfrm>
        </p:spPr>
        <p:txBody>
          <a:bodyPr/>
          <a:lstStyle/>
          <a:p>
            <a:pPr>
              <a:spcBef>
                <a:spcPts val="500"/>
              </a:spcBef>
            </a:pPr>
            <a:r>
              <a:rPr lang="en-US" sz="2400" dirty="0"/>
              <a:t>Using Financial Aid Data to Strategically Shape a Diverse Class: </a:t>
            </a:r>
            <a:br>
              <a:rPr lang="en-US" sz="2400" dirty="0"/>
            </a:br>
            <a:r>
              <a:rPr lang="en-US" sz="2400" dirty="0"/>
              <a:t>An Overview of EAB’s Financial Aid Optimization Tool</a:t>
            </a:r>
          </a:p>
        </p:txBody>
      </p:sp>
      <p:sp>
        <p:nvSpPr>
          <p:cNvPr id="3" name="Text Placeholder 2">
            <a:extLst>
              <a:ext uri="{FF2B5EF4-FFF2-40B4-BE49-F238E27FC236}">
                <a16:creationId xmlns:a16="http://schemas.microsoft.com/office/drawing/2014/main" id="{54AFA248-048C-46A3-8433-70192E3606F6}"/>
              </a:ext>
            </a:extLst>
          </p:cNvPr>
          <p:cNvSpPr>
            <a:spLocks noGrp="1"/>
          </p:cNvSpPr>
          <p:nvPr>
            <p:ph type="body" sz="quarter" idx="13"/>
          </p:nvPr>
        </p:nvSpPr>
        <p:spPr>
          <a:xfrm>
            <a:off x="340147" y="2986788"/>
            <a:ext cx="5588000" cy="507831"/>
          </a:xfrm>
        </p:spPr>
        <p:txBody>
          <a:bodyPr/>
          <a:lstStyle/>
          <a:p>
            <a:r>
              <a:rPr lang="en-US" dirty="0"/>
              <a:t>November 12, 2020</a:t>
            </a:r>
          </a:p>
          <a:p>
            <a:endParaRPr lang="en-US" dirty="0"/>
          </a:p>
          <a:p>
            <a:r>
              <a:rPr lang="en-US" i="1" dirty="0"/>
              <a:t>We will begin at 1:02 p.m. Eastern Time once everyone has joined!</a:t>
            </a:r>
          </a:p>
        </p:txBody>
      </p:sp>
      <p:sp>
        <p:nvSpPr>
          <p:cNvPr id="4" name="Text Placeholder 3">
            <a:extLst>
              <a:ext uri="{FF2B5EF4-FFF2-40B4-BE49-F238E27FC236}">
                <a16:creationId xmlns:a16="http://schemas.microsoft.com/office/drawing/2014/main" id="{154B26D1-2D44-45D9-8628-0CCC8CCA58F2}"/>
              </a:ext>
            </a:extLst>
          </p:cNvPr>
          <p:cNvSpPr>
            <a:spLocks noGrp="1"/>
          </p:cNvSpPr>
          <p:nvPr>
            <p:ph type="body" sz="quarter" idx="14"/>
          </p:nvPr>
        </p:nvSpPr>
        <p:spPr>
          <a:xfrm>
            <a:off x="3729600" y="4384289"/>
            <a:ext cx="2393389" cy="138499"/>
          </a:xfrm>
        </p:spPr>
        <p:txBody>
          <a:bodyPr/>
          <a:lstStyle/>
          <a:p>
            <a:r>
              <a:rPr lang="en-US" dirty="0"/>
              <a:t>Independent School Executive Forum</a:t>
            </a:r>
          </a:p>
        </p:txBody>
      </p:sp>
    </p:spTree>
    <p:extLst>
      <p:ext uri="{BB962C8B-B14F-4D97-AF65-F5344CB8AC3E}">
        <p14:creationId xmlns:p14="http://schemas.microsoft.com/office/powerpoint/2010/main" val="1955416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D07585-770D-4324-8999-ACE92B8806C0}"/>
              </a:ext>
            </a:extLst>
          </p:cNvPr>
          <p:cNvSpPr>
            <a:spLocks noGrp="1"/>
          </p:cNvSpPr>
          <p:nvPr>
            <p:ph type="body" sz="quarter" idx="16"/>
          </p:nvPr>
        </p:nvSpPr>
        <p:spPr>
          <a:xfrm>
            <a:off x="280193" y="99782"/>
            <a:ext cx="5331937" cy="123111"/>
          </a:xfrm>
        </p:spPr>
        <p:txBody>
          <a:bodyPr/>
          <a:lstStyle/>
          <a:p>
            <a:endParaRPr lang="en-US" sz="800" b="1" dirty="0">
              <a:solidFill>
                <a:schemeClr val="bg1"/>
              </a:solidFill>
            </a:endParaRPr>
          </a:p>
        </p:txBody>
      </p:sp>
      <p:sp>
        <p:nvSpPr>
          <p:cNvPr id="3" name="Title 2">
            <a:extLst>
              <a:ext uri="{FF2B5EF4-FFF2-40B4-BE49-F238E27FC236}">
                <a16:creationId xmlns:a16="http://schemas.microsoft.com/office/drawing/2014/main" id="{B3B04B42-D2BE-4322-A237-641926E449A9}"/>
              </a:ext>
            </a:extLst>
          </p:cNvPr>
          <p:cNvSpPr>
            <a:spLocks noGrp="1"/>
          </p:cNvSpPr>
          <p:nvPr>
            <p:ph type="title"/>
          </p:nvPr>
        </p:nvSpPr>
        <p:spPr>
          <a:xfrm>
            <a:off x="280193" y="317005"/>
            <a:ext cx="5915819" cy="249299"/>
          </a:xfrm>
        </p:spPr>
        <p:txBody>
          <a:bodyPr/>
          <a:lstStyle/>
          <a:p>
            <a:r>
              <a:rPr lang="en-US" dirty="0"/>
              <a:t>Independent Schools Lack Explicit Aid Strategy</a:t>
            </a:r>
          </a:p>
        </p:txBody>
      </p:sp>
      <p:sp>
        <p:nvSpPr>
          <p:cNvPr id="4" name="Text Placeholder 3">
            <a:extLst>
              <a:ext uri="{FF2B5EF4-FFF2-40B4-BE49-F238E27FC236}">
                <a16:creationId xmlns:a16="http://schemas.microsoft.com/office/drawing/2014/main" id="{11E8F5BE-E129-4E68-A348-7AC0D12CFD78}"/>
              </a:ext>
            </a:extLst>
          </p:cNvPr>
          <p:cNvSpPr>
            <a:spLocks noGrp="1"/>
          </p:cNvSpPr>
          <p:nvPr>
            <p:ph type="body" sz="quarter" idx="15"/>
          </p:nvPr>
        </p:nvSpPr>
        <p:spPr>
          <a:xfrm>
            <a:off x="280195" y="657732"/>
            <a:ext cx="5842794" cy="184666"/>
          </a:xfrm>
        </p:spPr>
        <p:txBody>
          <a:bodyPr/>
          <a:lstStyle/>
          <a:p>
            <a:r>
              <a:rPr lang="en-US" dirty="0"/>
              <a:t>Higher Ed Institutions Optimize Use of Aid to Meet Enrollment Goals</a:t>
            </a:r>
          </a:p>
        </p:txBody>
      </p:sp>
      <p:sp>
        <p:nvSpPr>
          <p:cNvPr id="5" name="Text Placeholder 4">
            <a:extLst>
              <a:ext uri="{FF2B5EF4-FFF2-40B4-BE49-F238E27FC236}">
                <a16:creationId xmlns:a16="http://schemas.microsoft.com/office/drawing/2014/main" id="{D1FF7032-2546-4204-9E6A-C3177F06B965}"/>
              </a:ext>
            </a:extLst>
          </p:cNvPr>
          <p:cNvSpPr>
            <a:spLocks noGrp="1"/>
          </p:cNvSpPr>
          <p:nvPr>
            <p:ph type="body" sz="quarter" idx="19"/>
          </p:nvPr>
        </p:nvSpPr>
        <p:spPr>
          <a:xfrm>
            <a:off x="64899" y="4138347"/>
            <a:ext cx="2046204" cy="230832"/>
          </a:xfrm>
        </p:spPr>
        <p:txBody>
          <a:bodyPr/>
          <a:lstStyle/>
          <a:p>
            <a:endParaRPr lang="en-US" dirty="0"/>
          </a:p>
        </p:txBody>
      </p:sp>
      <p:sp>
        <p:nvSpPr>
          <p:cNvPr id="6" name="Text Placeholder 5">
            <a:extLst>
              <a:ext uri="{FF2B5EF4-FFF2-40B4-BE49-F238E27FC236}">
                <a16:creationId xmlns:a16="http://schemas.microsoft.com/office/drawing/2014/main" id="{A8595AB7-3405-40D0-B070-E6929310EBF9}"/>
              </a:ext>
            </a:extLst>
          </p:cNvPr>
          <p:cNvSpPr>
            <a:spLocks noGrp="1"/>
          </p:cNvSpPr>
          <p:nvPr>
            <p:ph type="body" sz="quarter" idx="18"/>
          </p:nvPr>
        </p:nvSpPr>
        <p:spPr>
          <a:xfrm>
            <a:off x="3898344" y="4437463"/>
            <a:ext cx="2289544" cy="201705"/>
          </a:xfrm>
        </p:spPr>
        <p:txBody>
          <a:bodyPr/>
          <a:lstStyle/>
          <a:p>
            <a:endParaRPr lang="en-US" dirty="0"/>
          </a:p>
        </p:txBody>
      </p:sp>
      <p:sp>
        <p:nvSpPr>
          <p:cNvPr id="79" name="Isosceles Triangle 78">
            <a:extLst>
              <a:ext uri="{FF2B5EF4-FFF2-40B4-BE49-F238E27FC236}">
                <a16:creationId xmlns:a16="http://schemas.microsoft.com/office/drawing/2014/main" id="{00D67DF7-436D-4EBF-A57A-6C46182ADBED}"/>
              </a:ext>
            </a:extLst>
          </p:cNvPr>
          <p:cNvSpPr/>
          <p:nvPr/>
        </p:nvSpPr>
        <p:spPr bwMode="gray">
          <a:xfrm rot="10800000">
            <a:off x="3431168" y="8393017"/>
            <a:ext cx="890588" cy="192185"/>
          </a:xfrm>
          <a:prstGeom prst="triangle">
            <a:avLst/>
          </a:prstGeom>
          <a:solidFill>
            <a:schemeClr val="accent5"/>
          </a:solidFill>
          <a:ln w="1905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53" name="TextBox 152">
            <a:extLst>
              <a:ext uri="{FF2B5EF4-FFF2-40B4-BE49-F238E27FC236}">
                <a16:creationId xmlns:a16="http://schemas.microsoft.com/office/drawing/2014/main" id="{FCA783E3-E32D-4E41-920A-062927EF2D59}"/>
              </a:ext>
            </a:extLst>
          </p:cNvPr>
          <p:cNvSpPr txBox="1"/>
          <p:nvPr/>
        </p:nvSpPr>
        <p:spPr>
          <a:xfrm>
            <a:off x="3023459" y="2206330"/>
            <a:ext cx="425209" cy="307777"/>
          </a:xfrm>
          <a:prstGeom prst="rect">
            <a:avLst/>
          </a:prstGeom>
          <a:noFill/>
        </p:spPr>
        <p:txBody>
          <a:bodyPr wrap="square" lIns="0" tIns="0" rIns="0" bIns="0" rtlCol="0">
            <a:spAutoFit/>
          </a:bodyPr>
          <a:lstStyle/>
          <a:p>
            <a:pPr>
              <a:spcBef>
                <a:spcPts val="500"/>
              </a:spcBef>
            </a:pPr>
            <a:r>
              <a:rPr lang="en-US" sz="2000" b="1" dirty="0">
                <a:solidFill>
                  <a:schemeClr val="accent5"/>
                </a:solidFill>
                <a:latin typeface="+mj-lt"/>
              </a:rPr>
              <a:t>VS.</a:t>
            </a:r>
          </a:p>
        </p:txBody>
      </p:sp>
      <p:grpSp>
        <p:nvGrpSpPr>
          <p:cNvPr id="10" name="Group 9">
            <a:extLst>
              <a:ext uri="{FF2B5EF4-FFF2-40B4-BE49-F238E27FC236}">
                <a16:creationId xmlns:a16="http://schemas.microsoft.com/office/drawing/2014/main" id="{B7FE3261-0472-48B9-82A4-A526A279AFC0}"/>
              </a:ext>
            </a:extLst>
          </p:cNvPr>
          <p:cNvGrpSpPr/>
          <p:nvPr/>
        </p:nvGrpSpPr>
        <p:grpSpPr>
          <a:xfrm>
            <a:off x="-8" y="3784403"/>
            <a:ext cx="6400794" cy="582144"/>
            <a:chOff x="-8" y="3784403"/>
            <a:chExt cx="6400794" cy="582144"/>
          </a:xfrm>
        </p:grpSpPr>
        <p:sp>
          <p:nvSpPr>
            <p:cNvPr id="132" name="Rectangle 131">
              <a:extLst>
                <a:ext uri="{FF2B5EF4-FFF2-40B4-BE49-F238E27FC236}">
                  <a16:creationId xmlns:a16="http://schemas.microsoft.com/office/drawing/2014/main" id="{76E64A53-0E2F-442E-B116-87F224360067}"/>
                </a:ext>
              </a:extLst>
            </p:cNvPr>
            <p:cNvSpPr/>
            <p:nvPr/>
          </p:nvSpPr>
          <p:spPr bwMode="gray">
            <a:xfrm>
              <a:off x="-8" y="3784403"/>
              <a:ext cx="6400794" cy="582144"/>
            </a:xfrm>
            <a:prstGeom prst="rect">
              <a:avLst/>
            </a:prstGeom>
            <a:solidFill>
              <a:schemeClr val="accent2"/>
            </a:solidFill>
            <a:ln>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 name="Group 8">
              <a:extLst>
                <a:ext uri="{FF2B5EF4-FFF2-40B4-BE49-F238E27FC236}">
                  <a16:creationId xmlns:a16="http://schemas.microsoft.com/office/drawing/2014/main" id="{B16CD817-1ACD-4391-926A-E7E9FE896A7A}"/>
                </a:ext>
              </a:extLst>
            </p:cNvPr>
            <p:cNvGrpSpPr/>
            <p:nvPr/>
          </p:nvGrpSpPr>
          <p:grpSpPr>
            <a:xfrm>
              <a:off x="364112" y="3932531"/>
              <a:ext cx="5823776" cy="307777"/>
              <a:chOff x="364112" y="3932531"/>
              <a:chExt cx="5823776" cy="307777"/>
            </a:xfrm>
          </p:grpSpPr>
          <p:sp>
            <p:nvSpPr>
              <p:cNvPr id="134" name="TextBox 133">
                <a:extLst>
                  <a:ext uri="{FF2B5EF4-FFF2-40B4-BE49-F238E27FC236}">
                    <a16:creationId xmlns:a16="http://schemas.microsoft.com/office/drawing/2014/main" id="{C8CB64FF-8E69-476D-9F4D-3B68CD8D4281}"/>
                  </a:ext>
                </a:extLst>
              </p:cNvPr>
              <p:cNvSpPr txBox="1"/>
              <p:nvPr/>
            </p:nvSpPr>
            <p:spPr>
              <a:xfrm>
                <a:off x="788215" y="3932531"/>
                <a:ext cx="5399673" cy="307777"/>
              </a:xfrm>
              <a:prstGeom prst="rect">
                <a:avLst/>
              </a:prstGeom>
              <a:noFill/>
            </p:spPr>
            <p:txBody>
              <a:bodyPr wrap="square" lIns="0" tIns="0" rIns="0" bIns="0" rtlCol="0">
                <a:spAutoFit/>
              </a:bodyPr>
              <a:lstStyle/>
              <a:p>
                <a:pPr>
                  <a:spcBef>
                    <a:spcPts val="500"/>
                  </a:spcBef>
                </a:pPr>
                <a:r>
                  <a:rPr lang="en-US" sz="1000" dirty="0">
                    <a:solidFill>
                      <a:schemeClr val="accent5"/>
                    </a:solidFill>
                  </a:rPr>
                  <a:t>Institutions of higher education optimize their financial aid strategy to meet enrollment goals, a process known as </a:t>
                </a:r>
                <a:r>
                  <a:rPr lang="en-US" sz="1000" b="1" dirty="0">
                    <a:solidFill>
                      <a:schemeClr val="accent5"/>
                    </a:solidFill>
                  </a:rPr>
                  <a:t>financial aid optimization</a:t>
                </a:r>
              </a:p>
            </p:txBody>
          </p:sp>
          <p:pic>
            <p:nvPicPr>
              <p:cNvPr id="183" name="Picture 182" descr="Icon&#10;&#10;Description automatically generated">
                <a:extLst>
                  <a:ext uri="{FF2B5EF4-FFF2-40B4-BE49-F238E27FC236}">
                    <a16:creationId xmlns:a16="http://schemas.microsoft.com/office/drawing/2014/main" id="{907223C7-2333-47F9-85A6-C0D8A66FE031}"/>
                  </a:ext>
                </a:extLst>
              </p:cNvPr>
              <p:cNvPicPr>
                <a:picLocks noChangeAspect="1"/>
              </p:cNvPicPr>
              <p:nvPr/>
            </p:nvPicPr>
            <p:blipFill>
              <a:blip r:embed="rId2"/>
              <a:stretch>
                <a:fillRect/>
              </a:stretch>
            </p:blipFill>
            <p:spPr>
              <a:xfrm>
                <a:off x="364112" y="3934877"/>
                <a:ext cx="320040" cy="303085"/>
              </a:xfrm>
              <a:prstGeom prst="rect">
                <a:avLst/>
              </a:prstGeom>
            </p:spPr>
          </p:pic>
        </p:grpSp>
      </p:grpSp>
      <p:grpSp>
        <p:nvGrpSpPr>
          <p:cNvPr id="7" name="Group 6">
            <a:extLst>
              <a:ext uri="{FF2B5EF4-FFF2-40B4-BE49-F238E27FC236}">
                <a16:creationId xmlns:a16="http://schemas.microsoft.com/office/drawing/2014/main" id="{8B78C5CB-8182-4F27-8AA9-37EED631E67E}"/>
              </a:ext>
            </a:extLst>
          </p:cNvPr>
          <p:cNvGrpSpPr/>
          <p:nvPr/>
        </p:nvGrpSpPr>
        <p:grpSpPr>
          <a:xfrm>
            <a:off x="277813" y="1221166"/>
            <a:ext cx="2465373" cy="2082543"/>
            <a:chOff x="277813" y="1221166"/>
            <a:chExt cx="2465373" cy="2082543"/>
          </a:xfrm>
        </p:grpSpPr>
        <p:sp>
          <p:nvSpPr>
            <p:cNvPr id="138" name="TextBox 137">
              <a:extLst>
                <a:ext uri="{FF2B5EF4-FFF2-40B4-BE49-F238E27FC236}">
                  <a16:creationId xmlns:a16="http://schemas.microsoft.com/office/drawing/2014/main" id="{39A2E26B-8CF1-423B-94DB-39AE3EB82C84}"/>
                </a:ext>
              </a:extLst>
            </p:cNvPr>
            <p:cNvSpPr txBox="1"/>
            <p:nvPr/>
          </p:nvSpPr>
          <p:spPr>
            <a:xfrm>
              <a:off x="277813" y="1221166"/>
              <a:ext cx="2117325" cy="307777"/>
            </a:xfrm>
            <a:prstGeom prst="rect">
              <a:avLst/>
            </a:prstGeom>
            <a:noFill/>
          </p:spPr>
          <p:txBody>
            <a:bodyPr wrap="square" lIns="0" tIns="0" rIns="0" bIns="0" rtlCol="0">
              <a:spAutoFit/>
            </a:bodyPr>
            <a:lstStyle/>
            <a:p>
              <a:pPr>
                <a:spcBef>
                  <a:spcPts val="500"/>
                </a:spcBef>
              </a:pPr>
              <a:r>
                <a:rPr lang="en-US" sz="1000" b="1" dirty="0"/>
                <a:t>Independent Schools’ </a:t>
              </a:r>
              <a:br>
                <a:rPr lang="en-US" sz="1000" b="1" dirty="0"/>
              </a:br>
              <a:r>
                <a:rPr lang="en-US" sz="1000" b="1" dirty="0"/>
                <a:t>Approach to Financial Aid </a:t>
              </a:r>
            </a:p>
          </p:txBody>
        </p:sp>
        <p:grpSp>
          <p:nvGrpSpPr>
            <p:cNvPr id="157" name="Group 156">
              <a:extLst>
                <a:ext uri="{FF2B5EF4-FFF2-40B4-BE49-F238E27FC236}">
                  <a16:creationId xmlns:a16="http://schemas.microsoft.com/office/drawing/2014/main" id="{111A454F-08B2-4CEB-8E79-D89537C5B66A}"/>
                </a:ext>
              </a:extLst>
            </p:cNvPr>
            <p:cNvGrpSpPr/>
            <p:nvPr/>
          </p:nvGrpSpPr>
          <p:grpSpPr>
            <a:xfrm>
              <a:off x="277813" y="1609070"/>
              <a:ext cx="2465373" cy="415498"/>
              <a:chOff x="277813" y="1609070"/>
              <a:chExt cx="2465373" cy="415498"/>
            </a:xfrm>
          </p:grpSpPr>
          <p:sp>
            <p:nvSpPr>
              <p:cNvPr id="142" name="TextBox 141">
                <a:extLst>
                  <a:ext uri="{FF2B5EF4-FFF2-40B4-BE49-F238E27FC236}">
                    <a16:creationId xmlns:a16="http://schemas.microsoft.com/office/drawing/2014/main" id="{11C4C782-0DB7-4A8F-901F-BF3076BE0773}"/>
                  </a:ext>
                </a:extLst>
              </p:cNvPr>
              <p:cNvSpPr txBox="1"/>
              <p:nvPr/>
            </p:nvSpPr>
            <p:spPr>
              <a:xfrm>
                <a:off x="625861" y="1609070"/>
                <a:ext cx="2117325" cy="415498"/>
              </a:xfrm>
              <a:prstGeom prst="rect">
                <a:avLst/>
              </a:prstGeom>
              <a:noFill/>
            </p:spPr>
            <p:txBody>
              <a:bodyPr wrap="square" lIns="0" tIns="0" rIns="0" bIns="0" rtlCol="0">
                <a:spAutoFit/>
              </a:bodyPr>
              <a:lstStyle/>
              <a:p>
                <a:pPr>
                  <a:spcBef>
                    <a:spcPts val="500"/>
                  </a:spcBef>
                </a:pPr>
                <a:r>
                  <a:rPr lang="en-US" sz="900" dirty="0"/>
                  <a:t>View financial aid as an expense to make school tuition affordable for enough families to fill seats</a:t>
                </a:r>
              </a:p>
            </p:txBody>
          </p:sp>
          <p:sp>
            <p:nvSpPr>
              <p:cNvPr id="154" name="Isosceles Triangle 153">
                <a:extLst>
                  <a:ext uri="{FF2B5EF4-FFF2-40B4-BE49-F238E27FC236}">
                    <a16:creationId xmlns:a16="http://schemas.microsoft.com/office/drawing/2014/main" id="{C1201869-5FA4-4FD7-8115-FAF2DC793B4E}"/>
                  </a:ext>
                </a:extLst>
              </p:cNvPr>
              <p:cNvSpPr/>
              <p:nvPr/>
            </p:nvSpPr>
            <p:spPr bwMode="gray">
              <a:xfrm rot="5400000">
                <a:off x="251760" y="1730521"/>
                <a:ext cx="224704" cy="172597"/>
              </a:xfrm>
              <a:prstGeom prst="triangl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64" name="Group 163">
              <a:extLst>
                <a:ext uri="{FF2B5EF4-FFF2-40B4-BE49-F238E27FC236}">
                  <a16:creationId xmlns:a16="http://schemas.microsoft.com/office/drawing/2014/main" id="{4BE131EC-D819-48AB-A3F3-7FC291D95664}"/>
                </a:ext>
              </a:extLst>
            </p:cNvPr>
            <p:cNvGrpSpPr/>
            <p:nvPr/>
          </p:nvGrpSpPr>
          <p:grpSpPr>
            <a:xfrm>
              <a:off x="277813" y="2179391"/>
              <a:ext cx="2465372" cy="415498"/>
              <a:chOff x="277813" y="2146517"/>
              <a:chExt cx="2465372" cy="415498"/>
            </a:xfrm>
          </p:grpSpPr>
          <p:sp>
            <p:nvSpPr>
              <p:cNvPr id="146" name="TextBox 145">
                <a:extLst>
                  <a:ext uri="{FF2B5EF4-FFF2-40B4-BE49-F238E27FC236}">
                    <a16:creationId xmlns:a16="http://schemas.microsoft.com/office/drawing/2014/main" id="{36D78C09-4151-400B-B2E7-D869E873F941}"/>
                  </a:ext>
                </a:extLst>
              </p:cNvPr>
              <p:cNvSpPr txBox="1"/>
              <p:nvPr/>
            </p:nvSpPr>
            <p:spPr>
              <a:xfrm>
                <a:off x="625860" y="2146517"/>
                <a:ext cx="2117325" cy="415498"/>
              </a:xfrm>
              <a:prstGeom prst="rect">
                <a:avLst/>
              </a:prstGeom>
              <a:noFill/>
            </p:spPr>
            <p:txBody>
              <a:bodyPr wrap="square" lIns="0" tIns="0" rIns="0" bIns="0" rtlCol="0">
                <a:spAutoFit/>
              </a:bodyPr>
              <a:lstStyle/>
              <a:p>
                <a:pPr>
                  <a:spcBef>
                    <a:spcPts val="500"/>
                  </a:spcBef>
                </a:pPr>
                <a:r>
                  <a:rPr lang="en-US" sz="900" dirty="0"/>
                  <a:t>May or may not set explicit enrollment goals or develop aid policy</a:t>
                </a:r>
              </a:p>
            </p:txBody>
          </p:sp>
          <p:sp>
            <p:nvSpPr>
              <p:cNvPr id="160" name="Isosceles Triangle 159">
                <a:extLst>
                  <a:ext uri="{FF2B5EF4-FFF2-40B4-BE49-F238E27FC236}">
                    <a16:creationId xmlns:a16="http://schemas.microsoft.com/office/drawing/2014/main" id="{2DCF509E-54F7-4944-8336-E4C0EC1AA520}"/>
                  </a:ext>
                </a:extLst>
              </p:cNvPr>
              <p:cNvSpPr/>
              <p:nvPr/>
            </p:nvSpPr>
            <p:spPr bwMode="gray">
              <a:xfrm rot="5400000">
                <a:off x="251760" y="2267968"/>
                <a:ext cx="224704" cy="172597"/>
              </a:xfrm>
              <a:prstGeom prst="triangl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172" name="Group 171">
              <a:extLst>
                <a:ext uri="{FF2B5EF4-FFF2-40B4-BE49-F238E27FC236}">
                  <a16:creationId xmlns:a16="http://schemas.microsoft.com/office/drawing/2014/main" id="{3AC7FC0C-427D-4355-A529-1BFD2B185A93}"/>
                </a:ext>
              </a:extLst>
            </p:cNvPr>
            <p:cNvGrpSpPr/>
            <p:nvPr/>
          </p:nvGrpSpPr>
          <p:grpSpPr>
            <a:xfrm>
              <a:off x="280256" y="2749711"/>
              <a:ext cx="2462929" cy="553998"/>
              <a:chOff x="280256" y="2678915"/>
              <a:chExt cx="2462929" cy="553998"/>
            </a:xfrm>
          </p:grpSpPr>
          <p:sp>
            <p:nvSpPr>
              <p:cNvPr id="152" name="TextBox 151">
                <a:extLst>
                  <a:ext uri="{FF2B5EF4-FFF2-40B4-BE49-F238E27FC236}">
                    <a16:creationId xmlns:a16="http://schemas.microsoft.com/office/drawing/2014/main" id="{B8AF484A-6357-4B7A-B36E-8902059DB583}"/>
                  </a:ext>
                </a:extLst>
              </p:cNvPr>
              <p:cNvSpPr txBox="1"/>
              <p:nvPr/>
            </p:nvSpPr>
            <p:spPr>
              <a:xfrm>
                <a:off x="625860" y="2678915"/>
                <a:ext cx="2117325" cy="553998"/>
              </a:xfrm>
              <a:prstGeom prst="rect">
                <a:avLst/>
              </a:prstGeom>
              <a:noFill/>
            </p:spPr>
            <p:txBody>
              <a:bodyPr wrap="square" lIns="0" tIns="0" rIns="0" bIns="0" rtlCol="0">
                <a:spAutoFit/>
              </a:bodyPr>
              <a:lstStyle/>
              <a:p>
                <a:pPr>
                  <a:spcBef>
                    <a:spcPts val="500"/>
                  </a:spcBef>
                </a:pPr>
                <a:r>
                  <a:rPr lang="en-US" sz="900" dirty="0"/>
                  <a:t>Do not have the resources or data to utilize a statistical model to apply aid policies and make enrollment projections</a:t>
                </a:r>
              </a:p>
            </p:txBody>
          </p:sp>
          <p:sp>
            <p:nvSpPr>
              <p:cNvPr id="168" name="Isosceles Triangle 167">
                <a:extLst>
                  <a:ext uri="{FF2B5EF4-FFF2-40B4-BE49-F238E27FC236}">
                    <a16:creationId xmlns:a16="http://schemas.microsoft.com/office/drawing/2014/main" id="{1B57D05D-446C-4E0F-93CA-F80E0D18E044}"/>
                  </a:ext>
                </a:extLst>
              </p:cNvPr>
              <p:cNvSpPr/>
              <p:nvPr/>
            </p:nvSpPr>
            <p:spPr bwMode="gray">
              <a:xfrm rot="5400000">
                <a:off x="254203" y="2869616"/>
                <a:ext cx="224704" cy="172597"/>
              </a:xfrm>
              <a:prstGeom prst="triangl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cxnSp>
          <p:nvCxnSpPr>
            <p:cNvPr id="185" name="Straight Connector 184">
              <a:extLst>
                <a:ext uri="{FF2B5EF4-FFF2-40B4-BE49-F238E27FC236}">
                  <a16:creationId xmlns:a16="http://schemas.microsoft.com/office/drawing/2014/main" id="{27F36B49-B7FC-4D95-8570-44E39252B8DD}"/>
                </a:ext>
              </a:extLst>
            </p:cNvPr>
            <p:cNvCxnSpPr>
              <a:cxnSpLocks/>
            </p:cNvCxnSpPr>
            <p:nvPr/>
          </p:nvCxnSpPr>
          <p:spPr bwMode="gray">
            <a:xfrm>
              <a:off x="277813" y="1555979"/>
              <a:ext cx="24653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C4F38E9B-9403-402F-A585-38A2F0FD069D}"/>
              </a:ext>
            </a:extLst>
          </p:cNvPr>
          <p:cNvGrpSpPr/>
          <p:nvPr/>
        </p:nvGrpSpPr>
        <p:grpSpPr>
          <a:xfrm>
            <a:off x="3728940" y="1192862"/>
            <a:ext cx="2467073" cy="2479278"/>
            <a:chOff x="3728940" y="1192862"/>
            <a:chExt cx="2467073" cy="2479278"/>
          </a:xfrm>
        </p:grpSpPr>
        <p:sp>
          <p:nvSpPr>
            <p:cNvPr id="176" name="Arrow: Down 175">
              <a:extLst>
                <a:ext uri="{FF2B5EF4-FFF2-40B4-BE49-F238E27FC236}">
                  <a16:creationId xmlns:a16="http://schemas.microsoft.com/office/drawing/2014/main" id="{E7C6EDF6-11C1-46A4-B9EA-A774842AC457}"/>
                </a:ext>
              </a:extLst>
            </p:cNvPr>
            <p:cNvSpPr/>
            <p:nvPr/>
          </p:nvSpPr>
          <p:spPr bwMode="gray">
            <a:xfrm>
              <a:off x="4906701" y="3320946"/>
              <a:ext cx="200578" cy="351194"/>
            </a:xfrm>
            <a:prstGeom prst="down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7" name="Rectangle 176">
              <a:extLst>
                <a:ext uri="{FF2B5EF4-FFF2-40B4-BE49-F238E27FC236}">
                  <a16:creationId xmlns:a16="http://schemas.microsoft.com/office/drawing/2014/main" id="{9624E49D-0039-4B60-A71C-B15861A72A76}"/>
                </a:ext>
              </a:extLst>
            </p:cNvPr>
            <p:cNvSpPr/>
            <p:nvPr/>
          </p:nvSpPr>
          <p:spPr bwMode="gray">
            <a:xfrm>
              <a:off x="3984840" y="2749711"/>
              <a:ext cx="2044301" cy="606159"/>
            </a:xfrm>
            <a:prstGeom prst="rect">
              <a:avLst/>
            </a:prstGeom>
            <a:solidFill>
              <a:schemeClr val="bg1"/>
            </a:solid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TextBox 139">
              <a:extLst>
                <a:ext uri="{FF2B5EF4-FFF2-40B4-BE49-F238E27FC236}">
                  <a16:creationId xmlns:a16="http://schemas.microsoft.com/office/drawing/2014/main" id="{FE46BDD4-DEAB-425D-9EB1-C36BF8FB9376}"/>
                </a:ext>
              </a:extLst>
            </p:cNvPr>
            <p:cNvSpPr txBox="1"/>
            <p:nvPr/>
          </p:nvSpPr>
          <p:spPr>
            <a:xfrm>
              <a:off x="3739751" y="1192862"/>
              <a:ext cx="2117325" cy="307777"/>
            </a:xfrm>
            <a:prstGeom prst="rect">
              <a:avLst/>
            </a:prstGeom>
            <a:noFill/>
          </p:spPr>
          <p:txBody>
            <a:bodyPr wrap="square" lIns="0" tIns="0" rIns="0" bIns="0" rtlCol="0">
              <a:spAutoFit/>
            </a:bodyPr>
            <a:lstStyle/>
            <a:p>
              <a:pPr>
                <a:spcBef>
                  <a:spcPts val="500"/>
                </a:spcBef>
              </a:pPr>
              <a:r>
                <a:rPr lang="en-US" sz="1000" b="1" dirty="0"/>
                <a:t>Higher Education’s </a:t>
              </a:r>
              <a:br>
                <a:rPr lang="en-US" sz="1000" b="1" dirty="0"/>
              </a:br>
              <a:r>
                <a:rPr lang="en-US" sz="1000" b="1" dirty="0"/>
                <a:t>Approach to Financial Aid </a:t>
              </a:r>
            </a:p>
          </p:txBody>
        </p:sp>
        <p:grpSp>
          <p:nvGrpSpPr>
            <p:cNvPr id="158" name="Group 157">
              <a:extLst>
                <a:ext uri="{FF2B5EF4-FFF2-40B4-BE49-F238E27FC236}">
                  <a16:creationId xmlns:a16="http://schemas.microsoft.com/office/drawing/2014/main" id="{7CCCD3A4-BA0E-4282-A6A8-64C6D36584ED}"/>
                </a:ext>
              </a:extLst>
            </p:cNvPr>
            <p:cNvGrpSpPr/>
            <p:nvPr/>
          </p:nvGrpSpPr>
          <p:grpSpPr>
            <a:xfrm>
              <a:off x="3739751" y="1609070"/>
              <a:ext cx="2383239" cy="415498"/>
              <a:chOff x="3739751" y="1609070"/>
              <a:chExt cx="2383239" cy="415498"/>
            </a:xfrm>
          </p:grpSpPr>
          <p:sp>
            <p:nvSpPr>
              <p:cNvPr id="144" name="TextBox 143">
                <a:extLst>
                  <a:ext uri="{FF2B5EF4-FFF2-40B4-BE49-F238E27FC236}">
                    <a16:creationId xmlns:a16="http://schemas.microsoft.com/office/drawing/2014/main" id="{685100F7-2C57-4A4E-93A8-D224E8DB6B2C}"/>
                  </a:ext>
                </a:extLst>
              </p:cNvPr>
              <p:cNvSpPr txBox="1"/>
              <p:nvPr/>
            </p:nvSpPr>
            <p:spPr>
              <a:xfrm>
                <a:off x="4078688" y="1609070"/>
                <a:ext cx="2044302" cy="415498"/>
              </a:xfrm>
              <a:prstGeom prst="rect">
                <a:avLst/>
              </a:prstGeom>
              <a:noFill/>
            </p:spPr>
            <p:txBody>
              <a:bodyPr wrap="square" lIns="0" tIns="0" rIns="0" bIns="0" rtlCol="0">
                <a:spAutoFit/>
              </a:bodyPr>
              <a:lstStyle/>
              <a:p>
                <a:pPr>
                  <a:spcBef>
                    <a:spcPts val="500"/>
                  </a:spcBef>
                </a:pPr>
                <a:r>
                  <a:rPr lang="en-US" sz="900" dirty="0"/>
                  <a:t>View financial aid as an important lever to meet enrollment goals in high-fixed cost industry</a:t>
                </a:r>
              </a:p>
            </p:txBody>
          </p:sp>
          <p:sp>
            <p:nvSpPr>
              <p:cNvPr id="156" name="Isosceles Triangle 155">
                <a:extLst>
                  <a:ext uri="{FF2B5EF4-FFF2-40B4-BE49-F238E27FC236}">
                    <a16:creationId xmlns:a16="http://schemas.microsoft.com/office/drawing/2014/main" id="{DF308D2D-EF6F-43B9-8052-2E74B89D5B53}"/>
                  </a:ext>
                </a:extLst>
              </p:cNvPr>
              <p:cNvSpPr/>
              <p:nvPr/>
            </p:nvSpPr>
            <p:spPr bwMode="gray">
              <a:xfrm rot="5400000">
                <a:off x="3713698" y="1730521"/>
                <a:ext cx="224704" cy="172597"/>
              </a:xfrm>
              <a:prstGeom prst="triangl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63" name="Group 162">
              <a:extLst>
                <a:ext uri="{FF2B5EF4-FFF2-40B4-BE49-F238E27FC236}">
                  <a16:creationId xmlns:a16="http://schemas.microsoft.com/office/drawing/2014/main" id="{7B713CD7-4740-47CF-90E7-703B8FC383D2}"/>
                </a:ext>
              </a:extLst>
            </p:cNvPr>
            <p:cNvGrpSpPr/>
            <p:nvPr/>
          </p:nvGrpSpPr>
          <p:grpSpPr>
            <a:xfrm>
              <a:off x="3739752" y="2179391"/>
              <a:ext cx="2456261" cy="415498"/>
              <a:chOff x="3739752" y="2146517"/>
              <a:chExt cx="2456261" cy="415498"/>
            </a:xfrm>
          </p:grpSpPr>
          <p:sp>
            <p:nvSpPr>
              <p:cNvPr id="148" name="TextBox 147">
                <a:extLst>
                  <a:ext uri="{FF2B5EF4-FFF2-40B4-BE49-F238E27FC236}">
                    <a16:creationId xmlns:a16="http://schemas.microsoft.com/office/drawing/2014/main" id="{2797DAD6-5A0F-4D75-A261-0B5B283AB26A}"/>
                  </a:ext>
                </a:extLst>
              </p:cNvPr>
              <p:cNvSpPr txBox="1"/>
              <p:nvPr/>
            </p:nvSpPr>
            <p:spPr>
              <a:xfrm>
                <a:off x="4078688" y="2146517"/>
                <a:ext cx="2117325" cy="415498"/>
              </a:xfrm>
              <a:prstGeom prst="rect">
                <a:avLst/>
              </a:prstGeom>
              <a:noFill/>
            </p:spPr>
            <p:txBody>
              <a:bodyPr wrap="square" lIns="0" tIns="0" rIns="0" bIns="0" rtlCol="0">
                <a:spAutoFit/>
              </a:bodyPr>
              <a:lstStyle/>
              <a:p>
                <a:pPr>
                  <a:spcBef>
                    <a:spcPts val="500"/>
                  </a:spcBef>
                </a:pPr>
                <a:r>
                  <a:rPr lang="en-US" sz="900" dirty="0"/>
                  <a:t>Annually set explicit enrollment goals and develop aligned aid policy to realize goals</a:t>
                </a:r>
              </a:p>
            </p:txBody>
          </p:sp>
          <p:sp>
            <p:nvSpPr>
              <p:cNvPr id="162" name="Isosceles Triangle 161">
                <a:extLst>
                  <a:ext uri="{FF2B5EF4-FFF2-40B4-BE49-F238E27FC236}">
                    <a16:creationId xmlns:a16="http://schemas.microsoft.com/office/drawing/2014/main" id="{4F8A356A-B7DF-48C0-976A-92E5C0A3763F}"/>
                  </a:ext>
                </a:extLst>
              </p:cNvPr>
              <p:cNvSpPr/>
              <p:nvPr/>
            </p:nvSpPr>
            <p:spPr bwMode="gray">
              <a:xfrm rot="5400000">
                <a:off x="3713699" y="2267968"/>
                <a:ext cx="224704" cy="172597"/>
              </a:xfrm>
              <a:prstGeom prst="triangl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71" name="Group 170">
              <a:extLst>
                <a:ext uri="{FF2B5EF4-FFF2-40B4-BE49-F238E27FC236}">
                  <a16:creationId xmlns:a16="http://schemas.microsoft.com/office/drawing/2014/main" id="{97CF4037-6077-4704-9CCC-0010FAFD2C5F}"/>
                </a:ext>
              </a:extLst>
            </p:cNvPr>
            <p:cNvGrpSpPr/>
            <p:nvPr/>
          </p:nvGrpSpPr>
          <p:grpSpPr>
            <a:xfrm>
              <a:off x="3739753" y="2773307"/>
              <a:ext cx="2236294" cy="553998"/>
              <a:chOff x="3739753" y="2702511"/>
              <a:chExt cx="2236294" cy="553998"/>
            </a:xfrm>
          </p:grpSpPr>
          <p:sp>
            <p:nvSpPr>
              <p:cNvPr id="150" name="TextBox 149">
                <a:extLst>
                  <a:ext uri="{FF2B5EF4-FFF2-40B4-BE49-F238E27FC236}">
                    <a16:creationId xmlns:a16="http://schemas.microsoft.com/office/drawing/2014/main" id="{4904550E-65EA-4138-A090-B6561AFABD51}"/>
                  </a:ext>
                </a:extLst>
              </p:cNvPr>
              <p:cNvSpPr txBox="1"/>
              <p:nvPr/>
            </p:nvSpPr>
            <p:spPr>
              <a:xfrm>
                <a:off x="4078689" y="2702511"/>
                <a:ext cx="1897358" cy="553998"/>
              </a:xfrm>
              <a:prstGeom prst="rect">
                <a:avLst/>
              </a:prstGeom>
              <a:noFill/>
            </p:spPr>
            <p:txBody>
              <a:bodyPr wrap="square" lIns="0" tIns="0" rIns="0" bIns="0" rtlCol="0">
                <a:spAutoFit/>
              </a:bodyPr>
              <a:lstStyle/>
              <a:p>
                <a:pPr>
                  <a:spcBef>
                    <a:spcPts val="500"/>
                  </a:spcBef>
                </a:pPr>
                <a:r>
                  <a:rPr lang="en-US" sz="900" dirty="0"/>
                  <a:t>Hire a vendor for financial aid optimization and use a statistical model to test hypothetical aid policies and project enrollment</a:t>
                </a:r>
              </a:p>
            </p:txBody>
          </p:sp>
          <p:sp>
            <p:nvSpPr>
              <p:cNvPr id="170" name="Isosceles Triangle 169">
                <a:extLst>
                  <a:ext uri="{FF2B5EF4-FFF2-40B4-BE49-F238E27FC236}">
                    <a16:creationId xmlns:a16="http://schemas.microsoft.com/office/drawing/2014/main" id="{EE33CC54-7273-46F7-AB36-51CC0926A8F2}"/>
                  </a:ext>
                </a:extLst>
              </p:cNvPr>
              <p:cNvSpPr/>
              <p:nvPr/>
            </p:nvSpPr>
            <p:spPr bwMode="gray">
              <a:xfrm rot="5400000">
                <a:off x="3713700" y="2869616"/>
                <a:ext cx="224704" cy="172597"/>
              </a:xfrm>
              <a:prstGeom prst="triangl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cxnSp>
          <p:nvCxnSpPr>
            <p:cNvPr id="186" name="Straight Connector 185">
              <a:extLst>
                <a:ext uri="{FF2B5EF4-FFF2-40B4-BE49-F238E27FC236}">
                  <a16:creationId xmlns:a16="http://schemas.microsoft.com/office/drawing/2014/main" id="{85BF2FD4-6202-49EB-865C-88FCC9310E7B}"/>
                </a:ext>
              </a:extLst>
            </p:cNvPr>
            <p:cNvCxnSpPr>
              <a:cxnSpLocks/>
            </p:cNvCxnSpPr>
            <p:nvPr/>
          </p:nvCxnSpPr>
          <p:spPr bwMode="gray">
            <a:xfrm>
              <a:off x="3728940" y="1555979"/>
              <a:ext cx="23940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88001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D07585-770D-4324-8999-ACE92B8806C0}"/>
              </a:ext>
            </a:extLst>
          </p:cNvPr>
          <p:cNvSpPr>
            <a:spLocks noGrp="1"/>
          </p:cNvSpPr>
          <p:nvPr>
            <p:ph type="body" sz="quarter" idx="16"/>
          </p:nvPr>
        </p:nvSpPr>
        <p:spPr>
          <a:xfrm>
            <a:off x="280193" y="99782"/>
            <a:ext cx="4925987" cy="123111"/>
          </a:xfrm>
        </p:spPr>
        <p:txBody>
          <a:bodyPr/>
          <a:lstStyle/>
          <a:p>
            <a:endParaRPr lang="en-US" dirty="0"/>
          </a:p>
        </p:txBody>
      </p:sp>
      <p:sp>
        <p:nvSpPr>
          <p:cNvPr id="3" name="Title 2">
            <a:extLst>
              <a:ext uri="{FF2B5EF4-FFF2-40B4-BE49-F238E27FC236}">
                <a16:creationId xmlns:a16="http://schemas.microsoft.com/office/drawing/2014/main" id="{B3B04B42-D2BE-4322-A237-641926E449A9}"/>
              </a:ext>
            </a:extLst>
          </p:cNvPr>
          <p:cNvSpPr>
            <a:spLocks noGrp="1"/>
          </p:cNvSpPr>
          <p:nvPr>
            <p:ph type="title"/>
          </p:nvPr>
        </p:nvSpPr>
        <p:spPr/>
        <p:txBody>
          <a:bodyPr/>
          <a:lstStyle/>
          <a:p>
            <a:r>
              <a:rPr lang="en-US" dirty="0"/>
              <a:t>The Three Components of Aid Optimization</a:t>
            </a:r>
          </a:p>
        </p:txBody>
      </p:sp>
      <p:sp>
        <p:nvSpPr>
          <p:cNvPr id="4" name="Text Placeholder 3">
            <a:extLst>
              <a:ext uri="{FF2B5EF4-FFF2-40B4-BE49-F238E27FC236}">
                <a16:creationId xmlns:a16="http://schemas.microsoft.com/office/drawing/2014/main" id="{11E8F5BE-E129-4E68-A348-7AC0D12CFD78}"/>
              </a:ext>
            </a:extLst>
          </p:cNvPr>
          <p:cNvSpPr>
            <a:spLocks noGrp="1"/>
          </p:cNvSpPr>
          <p:nvPr>
            <p:ph type="body" sz="quarter" idx="15"/>
          </p:nvPr>
        </p:nvSpPr>
        <p:spPr/>
        <p:txBody>
          <a:bodyPr/>
          <a:lstStyle/>
          <a:p>
            <a:r>
              <a:rPr lang="en-US" dirty="0"/>
              <a:t>Higher Ed Institutions Explicit about Their Approach to Aid</a:t>
            </a:r>
          </a:p>
        </p:txBody>
      </p:sp>
      <p:sp>
        <p:nvSpPr>
          <p:cNvPr id="5" name="Text Placeholder 4">
            <a:extLst>
              <a:ext uri="{FF2B5EF4-FFF2-40B4-BE49-F238E27FC236}">
                <a16:creationId xmlns:a16="http://schemas.microsoft.com/office/drawing/2014/main" id="{D1FF7032-2546-4204-9E6A-C3177F06B965}"/>
              </a:ext>
            </a:extLst>
          </p:cNvPr>
          <p:cNvSpPr>
            <a:spLocks noGrp="1"/>
          </p:cNvSpPr>
          <p:nvPr>
            <p:ph type="body" sz="quarter" idx="19"/>
          </p:nvPr>
        </p:nvSpPr>
        <p:spPr/>
        <p:txBody>
          <a:bodyPr/>
          <a:lstStyle/>
          <a:p>
            <a:endParaRPr lang="en-US"/>
          </a:p>
        </p:txBody>
      </p:sp>
      <p:sp>
        <p:nvSpPr>
          <p:cNvPr id="6" name="Text Placeholder 5">
            <a:extLst>
              <a:ext uri="{FF2B5EF4-FFF2-40B4-BE49-F238E27FC236}">
                <a16:creationId xmlns:a16="http://schemas.microsoft.com/office/drawing/2014/main" id="{A8595AB7-3405-40D0-B070-E6929310EBF9}"/>
              </a:ext>
            </a:extLst>
          </p:cNvPr>
          <p:cNvSpPr>
            <a:spLocks noGrp="1"/>
          </p:cNvSpPr>
          <p:nvPr>
            <p:ph type="body" sz="quarter" idx="18"/>
          </p:nvPr>
        </p:nvSpPr>
        <p:spPr/>
        <p:txBody>
          <a:bodyPr/>
          <a:lstStyle/>
          <a:p>
            <a:endParaRPr lang="en-US"/>
          </a:p>
        </p:txBody>
      </p:sp>
      <p:grpSp>
        <p:nvGrpSpPr>
          <p:cNvPr id="73" name="Group 72">
            <a:extLst>
              <a:ext uri="{FF2B5EF4-FFF2-40B4-BE49-F238E27FC236}">
                <a16:creationId xmlns:a16="http://schemas.microsoft.com/office/drawing/2014/main" id="{D7F12C1E-9C0D-4FD4-AD3C-BFE5659A6912}"/>
              </a:ext>
            </a:extLst>
          </p:cNvPr>
          <p:cNvGrpSpPr/>
          <p:nvPr/>
        </p:nvGrpSpPr>
        <p:grpSpPr>
          <a:xfrm>
            <a:off x="277812" y="1168547"/>
            <a:ext cx="1883784" cy="2829546"/>
            <a:chOff x="277812" y="1168547"/>
            <a:chExt cx="1883784" cy="2829546"/>
          </a:xfrm>
        </p:grpSpPr>
        <p:sp>
          <p:nvSpPr>
            <p:cNvPr id="65" name="Rectangle 64">
              <a:extLst>
                <a:ext uri="{FF2B5EF4-FFF2-40B4-BE49-F238E27FC236}">
                  <a16:creationId xmlns:a16="http://schemas.microsoft.com/office/drawing/2014/main" id="{78F70E6F-7C88-4DC2-A8C0-06E71A684A92}"/>
                </a:ext>
              </a:extLst>
            </p:cNvPr>
            <p:cNvSpPr/>
            <p:nvPr/>
          </p:nvSpPr>
          <p:spPr bwMode="gray">
            <a:xfrm>
              <a:off x="277812" y="1547500"/>
              <a:ext cx="1828800" cy="384701"/>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extBox 7">
              <a:extLst>
                <a:ext uri="{FF2B5EF4-FFF2-40B4-BE49-F238E27FC236}">
                  <a16:creationId xmlns:a16="http://schemas.microsoft.com/office/drawing/2014/main" id="{B80B39F0-F8CB-46C5-840B-76F4A3E6DE01}"/>
                </a:ext>
              </a:extLst>
            </p:cNvPr>
            <p:cNvSpPr txBox="1"/>
            <p:nvPr/>
          </p:nvSpPr>
          <p:spPr bwMode="gray">
            <a:xfrm>
              <a:off x="481612" y="1670601"/>
              <a:ext cx="1421201" cy="138499"/>
            </a:xfrm>
            <a:prstGeom prst="rect">
              <a:avLst/>
            </a:prstGeom>
            <a:noFill/>
          </p:spPr>
          <p:txBody>
            <a:bodyPr wrap="square" lIns="0" tIns="0" rIns="0" bIns="0" rtlCol="0">
              <a:spAutoFit/>
            </a:bodyPr>
            <a:lstStyle/>
            <a:p>
              <a:r>
                <a:rPr lang="en-US" sz="900" b="1" dirty="0">
                  <a:solidFill>
                    <a:schemeClr val="bg1"/>
                  </a:solidFill>
                </a:rPr>
                <a:t>Set Enrollment Goals</a:t>
              </a:r>
            </a:p>
          </p:txBody>
        </p:sp>
        <p:sp>
          <p:nvSpPr>
            <p:cNvPr id="26" name="TextBox 25">
              <a:extLst>
                <a:ext uri="{FF2B5EF4-FFF2-40B4-BE49-F238E27FC236}">
                  <a16:creationId xmlns:a16="http://schemas.microsoft.com/office/drawing/2014/main" id="{EE6A438F-2DF1-4837-90C3-B2B5AA675636}"/>
                </a:ext>
              </a:extLst>
            </p:cNvPr>
            <p:cNvSpPr txBox="1"/>
            <p:nvPr/>
          </p:nvSpPr>
          <p:spPr bwMode="gray">
            <a:xfrm>
              <a:off x="277812" y="2056342"/>
              <a:ext cx="1828800" cy="692497"/>
            </a:xfrm>
            <a:prstGeom prst="rect">
              <a:avLst/>
            </a:prstGeom>
            <a:noFill/>
          </p:spPr>
          <p:txBody>
            <a:bodyPr wrap="square" lIns="0" tIns="0" rIns="0" bIns="0" rtlCol="0">
              <a:spAutoFit/>
            </a:bodyPr>
            <a:lstStyle/>
            <a:p>
              <a:pPr marL="0" lvl="1">
                <a:spcBef>
                  <a:spcPts val="500"/>
                </a:spcBef>
                <a:buSzPct val="100000"/>
              </a:pPr>
              <a:r>
                <a:rPr lang="en-US" sz="900" dirty="0"/>
                <a:t>The university must be clear about enrollment goals, which must be specific, guide trade-offs as the university sets aid policy, and have clear timelines</a:t>
              </a:r>
            </a:p>
          </p:txBody>
        </p:sp>
        <p:sp>
          <p:nvSpPr>
            <p:cNvPr id="38" name="TextBox 37">
              <a:extLst>
                <a:ext uri="{FF2B5EF4-FFF2-40B4-BE49-F238E27FC236}">
                  <a16:creationId xmlns:a16="http://schemas.microsoft.com/office/drawing/2014/main" id="{FE46358A-5104-4AA1-9778-AD1E7E78C062}"/>
                </a:ext>
              </a:extLst>
            </p:cNvPr>
            <p:cNvSpPr txBox="1"/>
            <p:nvPr/>
          </p:nvSpPr>
          <p:spPr bwMode="gray">
            <a:xfrm>
              <a:off x="332797" y="3405623"/>
              <a:ext cx="1718831" cy="592470"/>
            </a:xfrm>
            <a:prstGeom prst="rect">
              <a:avLst/>
            </a:prstGeom>
            <a:noFill/>
          </p:spPr>
          <p:txBody>
            <a:bodyPr wrap="square" lIns="0" tIns="0" rIns="0" bIns="0" rtlCol="0">
              <a:spAutoFit/>
            </a:bodyPr>
            <a:lstStyle/>
            <a:p>
              <a:pPr marL="0" lvl="1" defTabSz="914400">
                <a:spcBef>
                  <a:spcPts val="300"/>
                </a:spcBef>
              </a:pPr>
              <a:r>
                <a:rPr lang="en-US" sz="900" b="1" dirty="0"/>
                <a:t>Key Consideration:</a:t>
              </a:r>
            </a:p>
            <a:p>
              <a:pPr marL="0" lvl="1" defTabSz="914400">
                <a:spcBef>
                  <a:spcPts val="300"/>
                </a:spcBef>
              </a:pPr>
              <a:r>
                <a:rPr lang="en-US" sz="900" i="1" dirty="0"/>
                <a:t>“What enrollment (headcount, mix of students) are we aiming for?”</a:t>
              </a:r>
              <a:endParaRPr lang="en-US" sz="900" dirty="0"/>
            </a:p>
          </p:txBody>
        </p:sp>
        <p:sp>
          <p:nvSpPr>
            <p:cNvPr id="48" name="TextBox 47">
              <a:extLst>
                <a:ext uri="{FF2B5EF4-FFF2-40B4-BE49-F238E27FC236}">
                  <a16:creationId xmlns:a16="http://schemas.microsoft.com/office/drawing/2014/main" id="{A409673A-9577-43AD-A0DB-EB143DF7419C}"/>
                </a:ext>
              </a:extLst>
            </p:cNvPr>
            <p:cNvSpPr txBox="1"/>
            <p:nvPr/>
          </p:nvSpPr>
          <p:spPr>
            <a:xfrm>
              <a:off x="1038829" y="1168547"/>
              <a:ext cx="306766" cy="384721"/>
            </a:xfrm>
            <a:prstGeom prst="rect">
              <a:avLst/>
            </a:prstGeom>
            <a:noFill/>
          </p:spPr>
          <p:txBody>
            <a:bodyPr wrap="square" lIns="0" tIns="0" rIns="0" bIns="0" rtlCol="0">
              <a:spAutoFit/>
            </a:bodyPr>
            <a:lstStyle/>
            <a:p>
              <a:pPr>
                <a:spcBef>
                  <a:spcPts val="500"/>
                </a:spcBef>
              </a:pPr>
              <a:r>
                <a:rPr lang="en-US" sz="2500" dirty="0">
                  <a:solidFill>
                    <a:schemeClr val="accent4"/>
                  </a:solidFill>
                  <a:latin typeface="+mj-lt"/>
                </a:rPr>
                <a:t>1</a:t>
              </a:r>
            </a:p>
          </p:txBody>
        </p:sp>
        <p:grpSp>
          <p:nvGrpSpPr>
            <p:cNvPr id="62" name="Group 61">
              <a:extLst>
                <a:ext uri="{FF2B5EF4-FFF2-40B4-BE49-F238E27FC236}">
                  <a16:creationId xmlns:a16="http://schemas.microsoft.com/office/drawing/2014/main" id="{1611947B-997C-4E52-B0E2-5676CDD77184}"/>
                </a:ext>
              </a:extLst>
            </p:cNvPr>
            <p:cNvGrpSpPr/>
            <p:nvPr/>
          </p:nvGrpSpPr>
          <p:grpSpPr>
            <a:xfrm>
              <a:off x="332796" y="3078703"/>
              <a:ext cx="1828800" cy="182881"/>
              <a:chOff x="128726" y="3078703"/>
              <a:chExt cx="1828800" cy="182881"/>
            </a:xfrm>
            <a:solidFill>
              <a:schemeClr val="accent4"/>
            </a:solidFill>
          </p:grpSpPr>
          <p:sp>
            <p:nvSpPr>
              <p:cNvPr id="53" name="Isosceles Triangle 52">
                <a:extLst>
                  <a:ext uri="{FF2B5EF4-FFF2-40B4-BE49-F238E27FC236}">
                    <a16:creationId xmlns:a16="http://schemas.microsoft.com/office/drawing/2014/main" id="{BB96B0C0-8C35-4583-BAB8-A886362D6A36}"/>
                  </a:ext>
                </a:extLst>
              </p:cNvPr>
              <p:cNvSpPr/>
              <p:nvPr/>
            </p:nvSpPr>
            <p:spPr bwMode="gray">
              <a:xfrm rot="10800000">
                <a:off x="931039" y="3078704"/>
                <a:ext cx="224175" cy="182880"/>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59" name="Straight Connector 58">
                <a:extLst>
                  <a:ext uri="{FF2B5EF4-FFF2-40B4-BE49-F238E27FC236}">
                    <a16:creationId xmlns:a16="http://schemas.microsoft.com/office/drawing/2014/main" id="{69AD3DC7-74A3-43DD-8392-064637650212}"/>
                  </a:ext>
                </a:extLst>
              </p:cNvPr>
              <p:cNvCxnSpPr>
                <a:cxnSpLocks/>
              </p:cNvCxnSpPr>
              <p:nvPr/>
            </p:nvCxnSpPr>
            <p:spPr bwMode="gray">
              <a:xfrm>
                <a:off x="128726" y="3078703"/>
                <a:ext cx="1828800" cy="0"/>
              </a:xfrm>
              <a:prstGeom prst="line">
                <a:avLst/>
              </a:prstGeom>
              <a:grpFill/>
              <a:ln w="12700">
                <a:solidFill>
                  <a:schemeClr val="accent4"/>
                </a:solidFill>
              </a:ln>
            </p:spPr>
            <p:style>
              <a:lnRef idx="1">
                <a:schemeClr val="accent1"/>
              </a:lnRef>
              <a:fillRef idx="0">
                <a:schemeClr val="accent1"/>
              </a:fillRef>
              <a:effectRef idx="0">
                <a:schemeClr val="accent1"/>
              </a:effectRef>
              <a:fontRef idx="minor">
                <a:schemeClr val="tx1"/>
              </a:fontRef>
            </p:style>
          </p:cxnSp>
        </p:grpSp>
      </p:grpSp>
      <p:grpSp>
        <p:nvGrpSpPr>
          <p:cNvPr id="72" name="Group 71">
            <a:extLst>
              <a:ext uri="{FF2B5EF4-FFF2-40B4-BE49-F238E27FC236}">
                <a16:creationId xmlns:a16="http://schemas.microsoft.com/office/drawing/2014/main" id="{91A5E0F7-2C8F-4BD8-8C96-BCBB7035E54B}"/>
              </a:ext>
            </a:extLst>
          </p:cNvPr>
          <p:cNvGrpSpPr/>
          <p:nvPr/>
        </p:nvGrpSpPr>
        <p:grpSpPr>
          <a:xfrm>
            <a:off x="2284843" y="1163051"/>
            <a:ext cx="1829957" cy="2973541"/>
            <a:chOff x="2239335" y="1163051"/>
            <a:chExt cx="1829957" cy="2973541"/>
          </a:xfrm>
        </p:grpSpPr>
        <p:sp>
          <p:nvSpPr>
            <p:cNvPr id="67" name="Rectangle 66">
              <a:extLst>
                <a:ext uri="{FF2B5EF4-FFF2-40B4-BE49-F238E27FC236}">
                  <a16:creationId xmlns:a16="http://schemas.microsoft.com/office/drawing/2014/main" id="{233D118E-125B-4107-8D1F-338C5F255840}"/>
                </a:ext>
              </a:extLst>
            </p:cNvPr>
            <p:cNvSpPr/>
            <p:nvPr/>
          </p:nvSpPr>
          <p:spPr bwMode="gray">
            <a:xfrm>
              <a:off x="2239335" y="1542431"/>
              <a:ext cx="1828800" cy="384701"/>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TextBox 11">
              <a:extLst>
                <a:ext uri="{FF2B5EF4-FFF2-40B4-BE49-F238E27FC236}">
                  <a16:creationId xmlns:a16="http://schemas.microsoft.com/office/drawing/2014/main" id="{772E28CA-5ECB-4B1E-8E53-7CE0ECC68047}"/>
                </a:ext>
              </a:extLst>
            </p:cNvPr>
            <p:cNvSpPr txBox="1"/>
            <p:nvPr/>
          </p:nvSpPr>
          <p:spPr bwMode="gray">
            <a:xfrm>
              <a:off x="2506501" y="1665288"/>
              <a:ext cx="1294469" cy="138987"/>
            </a:xfrm>
            <a:prstGeom prst="rect">
              <a:avLst/>
            </a:prstGeom>
            <a:noFill/>
          </p:spPr>
          <p:txBody>
            <a:bodyPr wrap="square" lIns="0" tIns="0" rIns="0" bIns="0" rtlCol="0">
              <a:spAutoFit/>
            </a:bodyPr>
            <a:lstStyle/>
            <a:p>
              <a:r>
                <a:rPr lang="en-US" sz="900" b="1" dirty="0">
                  <a:solidFill>
                    <a:schemeClr val="bg1"/>
                  </a:solidFill>
                </a:rPr>
                <a:t>Develop Aid Policy</a:t>
              </a:r>
            </a:p>
          </p:txBody>
        </p:sp>
        <p:sp>
          <p:nvSpPr>
            <p:cNvPr id="28" name="TextBox 27">
              <a:extLst>
                <a:ext uri="{FF2B5EF4-FFF2-40B4-BE49-F238E27FC236}">
                  <a16:creationId xmlns:a16="http://schemas.microsoft.com/office/drawing/2014/main" id="{A51ACC9C-7506-47C7-861C-C625F0114A54}"/>
                </a:ext>
              </a:extLst>
            </p:cNvPr>
            <p:cNvSpPr txBox="1"/>
            <p:nvPr/>
          </p:nvSpPr>
          <p:spPr bwMode="gray">
            <a:xfrm>
              <a:off x="2240529" y="2054051"/>
              <a:ext cx="1826412" cy="553998"/>
            </a:xfrm>
            <a:prstGeom prst="rect">
              <a:avLst/>
            </a:prstGeom>
            <a:noFill/>
          </p:spPr>
          <p:txBody>
            <a:bodyPr wrap="square" lIns="0" tIns="0" rIns="0" bIns="0" rtlCol="0">
              <a:spAutoFit/>
            </a:bodyPr>
            <a:lstStyle/>
            <a:p>
              <a:pPr marL="0" lvl="1">
                <a:spcBef>
                  <a:spcPts val="500"/>
                </a:spcBef>
                <a:buSzPct val="100000"/>
              </a:pPr>
              <a:r>
                <a:rPr lang="en-US" sz="900" dirty="0"/>
                <a:t>The university must develop an aid policy that helps it achieve its enrollment goals, and  should delineate criteria for aid</a:t>
              </a:r>
            </a:p>
          </p:txBody>
        </p:sp>
        <p:sp>
          <p:nvSpPr>
            <p:cNvPr id="40" name="TextBox 39">
              <a:extLst>
                <a:ext uri="{FF2B5EF4-FFF2-40B4-BE49-F238E27FC236}">
                  <a16:creationId xmlns:a16="http://schemas.microsoft.com/office/drawing/2014/main" id="{FE2E432A-5450-47CC-8681-18FD75B084B1}"/>
                </a:ext>
              </a:extLst>
            </p:cNvPr>
            <p:cNvSpPr txBox="1"/>
            <p:nvPr/>
          </p:nvSpPr>
          <p:spPr bwMode="gray">
            <a:xfrm>
              <a:off x="2346002" y="3405623"/>
              <a:ext cx="1615467" cy="730969"/>
            </a:xfrm>
            <a:prstGeom prst="rect">
              <a:avLst/>
            </a:prstGeom>
            <a:noFill/>
          </p:spPr>
          <p:txBody>
            <a:bodyPr wrap="square" lIns="0" tIns="0" rIns="0" bIns="0" rtlCol="0">
              <a:spAutoFit/>
            </a:bodyPr>
            <a:lstStyle/>
            <a:p>
              <a:pPr defTabSz="914400">
                <a:spcBef>
                  <a:spcPts val="300"/>
                </a:spcBef>
              </a:pPr>
              <a:r>
                <a:rPr lang="en-US" sz="900" b="1" dirty="0"/>
                <a:t>Key Consideration:</a:t>
              </a:r>
            </a:p>
            <a:p>
              <a:pPr defTabSz="914400">
                <a:spcBef>
                  <a:spcPts val="300"/>
                </a:spcBef>
              </a:pPr>
              <a:r>
                <a:rPr lang="en-US" sz="900" i="1" dirty="0"/>
                <a:t>“How much aid will each student receive, based on need and other relevant factors?”</a:t>
              </a:r>
              <a:endParaRPr lang="en-US" sz="900" b="1" dirty="0"/>
            </a:p>
          </p:txBody>
        </p:sp>
        <p:sp>
          <p:nvSpPr>
            <p:cNvPr id="50" name="TextBox 49">
              <a:extLst>
                <a:ext uri="{FF2B5EF4-FFF2-40B4-BE49-F238E27FC236}">
                  <a16:creationId xmlns:a16="http://schemas.microsoft.com/office/drawing/2014/main" id="{41ED47D1-AB5E-4F94-A726-C8403D384856}"/>
                </a:ext>
              </a:extLst>
            </p:cNvPr>
            <p:cNvSpPr txBox="1"/>
            <p:nvPr/>
          </p:nvSpPr>
          <p:spPr>
            <a:xfrm>
              <a:off x="3000352" y="1163051"/>
              <a:ext cx="306766" cy="384721"/>
            </a:xfrm>
            <a:prstGeom prst="rect">
              <a:avLst/>
            </a:prstGeom>
            <a:noFill/>
          </p:spPr>
          <p:txBody>
            <a:bodyPr wrap="square" lIns="0" tIns="0" rIns="0" bIns="0" rtlCol="0">
              <a:spAutoFit/>
            </a:bodyPr>
            <a:lstStyle/>
            <a:p>
              <a:pPr>
                <a:spcBef>
                  <a:spcPts val="500"/>
                </a:spcBef>
              </a:pPr>
              <a:r>
                <a:rPr lang="en-US" sz="2500" dirty="0">
                  <a:solidFill>
                    <a:schemeClr val="accent4"/>
                  </a:solidFill>
                  <a:latin typeface="+mj-lt"/>
                </a:rPr>
                <a:t>2</a:t>
              </a:r>
            </a:p>
          </p:txBody>
        </p:sp>
        <p:grpSp>
          <p:nvGrpSpPr>
            <p:cNvPr id="63" name="Group 62">
              <a:extLst>
                <a:ext uri="{FF2B5EF4-FFF2-40B4-BE49-F238E27FC236}">
                  <a16:creationId xmlns:a16="http://schemas.microsoft.com/office/drawing/2014/main" id="{8CC32EA3-B5C7-4C14-B3E0-DA360EB66DF8}"/>
                </a:ext>
              </a:extLst>
            </p:cNvPr>
            <p:cNvGrpSpPr/>
            <p:nvPr/>
          </p:nvGrpSpPr>
          <p:grpSpPr>
            <a:xfrm>
              <a:off x="2240492" y="3078703"/>
              <a:ext cx="1828800" cy="182880"/>
              <a:chOff x="2127966" y="3078703"/>
              <a:chExt cx="1828800" cy="182880"/>
            </a:xfrm>
            <a:solidFill>
              <a:schemeClr val="accent4"/>
            </a:solidFill>
          </p:grpSpPr>
          <p:sp>
            <p:nvSpPr>
              <p:cNvPr id="55" name="Isosceles Triangle 54">
                <a:extLst>
                  <a:ext uri="{FF2B5EF4-FFF2-40B4-BE49-F238E27FC236}">
                    <a16:creationId xmlns:a16="http://schemas.microsoft.com/office/drawing/2014/main" id="{98302827-EFBB-4A19-B322-9BB9A6C2386B}"/>
                  </a:ext>
                </a:extLst>
              </p:cNvPr>
              <p:cNvSpPr/>
              <p:nvPr/>
            </p:nvSpPr>
            <p:spPr bwMode="gray">
              <a:xfrm rot="10800000">
                <a:off x="2930279" y="3078703"/>
                <a:ext cx="224175" cy="182880"/>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60" name="Straight Connector 59">
                <a:extLst>
                  <a:ext uri="{FF2B5EF4-FFF2-40B4-BE49-F238E27FC236}">
                    <a16:creationId xmlns:a16="http://schemas.microsoft.com/office/drawing/2014/main" id="{AEA70B1F-DA63-4070-B717-928478AC718E}"/>
                  </a:ext>
                </a:extLst>
              </p:cNvPr>
              <p:cNvCxnSpPr>
                <a:cxnSpLocks/>
              </p:cNvCxnSpPr>
              <p:nvPr/>
            </p:nvCxnSpPr>
            <p:spPr bwMode="gray">
              <a:xfrm>
                <a:off x="2127966" y="3078703"/>
                <a:ext cx="1828800" cy="0"/>
              </a:xfrm>
              <a:prstGeom prst="line">
                <a:avLst/>
              </a:prstGeom>
              <a:grpFill/>
              <a:ln w="12700">
                <a:solidFill>
                  <a:schemeClr val="accent4"/>
                </a:solidFill>
              </a:ln>
            </p:spPr>
            <p:style>
              <a:lnRef idx="1">
                <a:schemeClr val="accent1"/>
              </a:lnRef>
              <a:fillRef idx="0">
                <a:schemeClr val="accent1"/>
              </a:fillRef>
              <a:effectRef idx="0">
                <a:schemeClr val="accent1"/>
              </a:effectRef>
              <a:fontRef idx="minor">
                <a:schemeClr val="tx1"/>
              </a:fontRef>
            </p:style>
          </p:cxnSp>
        </p:grpSp>
      </p:grpSp>
      <p:grpSp>
        <p:nvGrpSpPr>
          <p:cNvPr id="76" name="Group 75">
            <a:extLst>
              <a:ext uri="{FF2B5EF4-FFF2-40B4-BE49-F238E27FC236}">
                <a16:creationId xmlns:a16="http://schemas.microsoft.com/office/drawing/2014/main" id="{F153D38A-4764-4483-9984-CB5895FCAA6F}"/>
              </a:ext>
            </a:extLst>
          </p:cNvPr>
          <p:cNvGrpSpPr/>
          <p:nvPr/>
        </p:nvGrpSpPr>
        <p:grpSpPr>
          <a:xfrm>
            <a:off x="4291873" y="1162779"/>
            <a:ext cx="1836749" cy="2796842"/>
            <a:chOff x="4291873" y="1162779"/>
            <a:chExt cx="1836749" cy="2796842"/>
          </a:xfrm>
        </p:grpSpPr>
        <p:grpSp>
          <p:nvGrpSpPr>
            <p:cNvPr id="70" name="Group 69">
              <a:extLst>
                <a:ext uri="{FF2B5EF4-FFF2-40B4-BE49-F238E27FC236}">
                  <a16:creationId xmlns:a16="http://schemas.microsoft.com/office/drawing/2014/main" id="{509A6AF1-1D7F-483A-BA58-0A0A03404759}"/>
                </a:ext>
              </a:extLst>
            </p:cNvPr>
            <p:cNvGrpSpPr/>
            <p:nvPr/>
          </p:nvGrpSpPr>
          <p:grpSpPr>
            <a:xfrm>
              <a:off x="4291873" y="1548266"/>
              <a:ext cx="1828800" cy="384701"/>
              <a:chOff x="4200860" y="1548266"/>
              <a:chExt cx="1833858" cy="384701"/>
            </a:xfrm>
          </p:grpSpPr>
          <p:sp>
            <p:nvSpPr>
              <p:cNvPr id="69" name="Rectangle 68">
                <a:extLst>
                  <a:ext uri="{FF2B5EF4-FFF2-40B4-BE49-F238E27FC236}">
                    <a16:creationId xmlns:a16="http://schemas.microsoft.com/office/drawing/2014/main" id="{BF1318EB-7528-45B6-82F8-E274F60360EA}"/>
                  </a:ext>
                </a:extLst>
              </p:cNvPr>
              <p:cNvSpPr/>
              <p:nvPr/>
            </p:nvSpPr>
            <p:spPr bwMode="gray">
              <a:xfrm>
                <a:off x="4200860" y="1548266"/>
                <a:ext cx="1833858" cy="384701"/>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TextBox 13">
                <a:extLst>
                  <a:ext uri="{FF2B5EF4-FFF2-40B4-BE49-F238E27FC236}">
                    <a16:creationId xmlns:a16="http://schemas.microsoft.com/office/drawing/2014/main" id="{11303849-BD1B-4287-A45E-D53D8A55D9AF}"/>
                  </a:ext>
                </a:extLst>
              </p:cNvPr>
              <p:cNvSpPr txBox="1"/>
              <p:nvPr/>
            </p:nvSpPr>
            <p:spPr bwMode="gray">
              <a:xfrm>
                <a:off x="4254053" y="1671367"/>
                <a:ext cx="1727472" cy="138499"/>
              </a:xfrm>
              <a:prstGeom prst="rect">
                <a:avLst/>
              </a:prstGeom>
              <a:noFill/>
            </p:spPr>
            <p:txBody>
              <a:bodyPr wrap="square" lIns="0" tIns="0" rIns="0" bIns="0" rtlCol="0">
                <a:spAutoFit/>
              </a:bodyPr>
              <a:lstStyle/>
              <a:p>
                <a:r>
                  <a:rPr lang="en-US" sz="900" b="1" dirty="0">
                    <a:solidFill>
                      <a:schemeClr val="bg1"/>
                    </a:solidFill>
                  </a:rPr>
                  <a:t>Employ a Statistical Model</a:t>
                </a:r>
              </a:p>
            </p:txBody>
          </p:sp>
        </p:grpSp>
        <p:sp>
          <p:nvSpPr>
            <p:cNvPr id="30" name="TextBox 29">
              <a:extLst>
                <a:ext uri="{FF2B5EF4-FFF2-40B4-BE49-F238E27FC236}">
                  <a16:creationId xmlns:a16="http://schemas.microsoft.com/office/drawing/2014/main" id="{96469A43-C158-414E-AD84-D946E1EC7AD4}"/>
                </a:ext>
              </a:extLst>
            </p:cNvPr>
            <p:cNvSpPr txBox="1"/>
            <p:nvPr/>
          </p:nvSpPr>
          <p:spPr bwMode="gray">
            <a:xfrm>
              <a:off x="4299822" y="2049975"/>
              <a:ext cx="1812903" cy="692497"/>
            </a:xfrm>
            <a:prstGeom prst="rect">
              <a:avLst/>
            </a:prstGeom>
            <a:noFill/>
          </p:spPr>
          <p:txBody>
            <a:bodyPr wrap="square" lIns="0" tIns="0" rIns="0" bIns="0" rtlCol="0">
              <a:spAutoFit/>
            </a:bodyPr>
            <a:lstStyle/>
            <a:p>
              <a:pPr marL="0" lvl="1">
                <a:spcBef>
                  <a:spcPts val="500"/>
                </a:spcBef>
                <a:buSzPct val="100000"/>
              </a:pPr>
              <a:r>
                <a:rPr lang="en-US" sz="900" dirty="0"/>
                <a:t>The statistical model allows the university to test hypothetical aid policies and project the enrolled class that would result from each</a:t>
              </a:r>
            </a:p>
          </p:txBody>
        </p:sp>
        <p:sp>
          <p:nvSpPr>
            <p:cNvPr id="42" name="TextBox 41">
              <a:extLst>
                <a:ext uri="{FF2B5EF4-FFF2-40B4-BE49-F238E27FC236}">
                  <a16:creationId xmlns:a16="http://schemas.microsoft.com/office/drawing/2014/main" id="{DD944C47-81C6-442E-8952-EEA08DE04A19}"/>
                </a:ext>
              </a:extLst>
            </p:cNvPr>
            <p:cNvSpPr txBox="1"/>
            <p:nvPr/>
          </p:nvSpPr>
          <p:spPr bwMode="gray">
            <a:xfrm>
              <a:off x="4367287" y="3405623"/>
              <a:ext cx="1677973" cy="553998"/>
            </a:xfrm>
            <a:prstGeom prst="rect">
              <a:avLst/>
            </a:prstGeom>
            <a:noFill/>
          </p:spPr>
          <p:txBody>
            <a:bodyPr wrap="square" lIns="0" tIns="0" rIns="0" bIns="0" rtlCol="0">
              <a:spAutoFit/>
            </a:bodyPr>
            <a:lstStyle/>
            <a:p>
              <a:pPr defTabSz="914400"/>
              <a:r>
                <a:rPr lang="en-US" sz="900" b="1" dirty="0"/>
                <a:t>Key Consideration:</a:t>
              </a:r>
            </a:p>
            <a:p>
              <a:pPr defTabSz="914400"/>
              <a:r>
                <a:rPr lang="en-US" sz="800" i="1" dirty="0"/>
                <a:t>“</a:t>
              </a:r>
              <a:r>
                <a:rPr lang="en-US" sz="900" i="1" dirty="0"/>
                <a:t>How might our class look </a:t>
              </a:r>
              <a:br>
                <a:rPr lang="en-US" sz="900" i="1" dirty="0"/>
              </a:br>
              <a:r>
                <a:rPr lang="en-US" sz="900" i="1" dirty="0"/>
                <a:t>if we apply [any given] </a:t>
              </a:r>
              <a:br>
                <a:rPr lang="en-US" sz="900" i="1" dirty="0"/>
              </a:br>
              <a:r>
                <a:rPr lang="en-US" sz="900" i="1" dirty="0"/>
                <a:t>aid policy?”</a:t>
              </a:r>
            </a:p>
          </p:txBody>
        </p:sp>
        <p:sp>
          <p:nvSpPr>
            <p:cNvPr id="52" name="TextBox 51">
              <a:extLst>
                <a:ext uri="{FF2B5EF4-FFF2-40B4-BE49-F238E27FC236}">
                  <a16:creationId xmlns:a16="http://schemas.microsoft.com/office/drawing/2014/main" id="{EB8D1AD5-8F92-44C3-B6D4-EDCF0D890B86}"/>
                </a:ext>
              </a:extLst>
            </p:cNvPr>
            <p:cNvSpPr txBox="1"/>
            <p:nvPr/>
          </p:nvSpPr>
          <p:spPr>
            <a:xfrm>
              <a:off x="5052890" y="1162779"/>
              <a:ext cx="306766" cy="384721"/>
            </a:xfrm>
            <a:prstGeom prst="rect">
              <a:avLst/>
            </a:prstGeom>
            <a:noFill/>
          </p:spPr>
          <p:txBody>
            <a:bodyPr wrap="square" lIns="0" tIns="0" rIns="0" bIns="0" rtlCol="0">
              <a:spAutoFit/>
            </a:bodyPr>
            <a:lstStyle/>
            <a:p>
              <a:pPr>
                <a:spcBef>
                  <a:spcPts val="500"/>
                </a:spcBef>
              </a:pPr>
              <a:r>
                <a:rPr lang="en-US" sz="2500" dirty="0">
                  <a:solidFill>
                    <a:schemeClr val="accent4"/>
                  </a:solidFill>
                  <a:latin typeface="+mj-lt"/>
                </a:rPr>
                <a:t>3</a:t>
              </a:r>
            </a:p>
          </p:txBody>
        </p:sp>
        <p:grpSp>
          <p:nvGrpSpPr>
            <p:cNvPr id="64" name="Group 63">
              <a:extLst>
                <a:ext uri="{FF2B5EF4-FFF2-40B4-BE49-F238E27FC236}">
                  <a16:creationId xmlns:a16="http://schemas.microsoft.com/office/drawing/2014/main" id="{1CB8DAFB-A26D-40A2-9405-C524A286469F}"/>
                </a:ext>
              </a:extLst>
            </p:cNvPr>
            <p:cNvGrpSpPr/>
            <p:nvPr/>
          </p:nvGrpSpPr>
          <p:grpSpPr>
            <a:xfrm>
              <a:off x="4299822" y="3078703"/>
              <a:ext cx="1828800" cy="182880"/>
              <a:chOff x="4484859" y="3078703"/>
              <a:chExt cx="1828800" cy="182880"/>
            </a:xfrm>
            <a:solidFill>
              <a:schemeClr val="accent4"/>
            </a:solidFill>
          </p:grpSpPr>
          <p:sp>
            <p:nvSpPr>
              <p:cNvPr id="57" name="Isosceles Triangle 56">
                <a:extLst>
                  <a:ext uri="{FF2B5EF4-FFF2-40B4-BE49-F238E27FC236}">
                    <a16:creationId xmlns:a16="http://schemas.microsoft.com/office/drawing/2014/main" id="{E326A8C9-D606-4A86-BBE1-51B63706163D}"/>
                  </a:ext>
                </a:extLst>
              </p:cNvPr>
              <p:cNvSpPr/>
              <p:nvPr/>
            </p:nvSpPr>
            <p:spPr bwMode="gray">
              <a:xfrm rot="10800000">
                <a:off x="5287172" y="3078703"/>
                <a:ext cx="224175" cy="182880"/>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61" name="Straight Connector 60">
                <a:extLst>
                  <a:ext uri="{FF2B5EF4-FFF2-40B4-BE49-F238E27FC236}">
                    <a16:creationId xmlns:a16="http://schemas.microsoft.com/office/drawing/2014/main" id="{08F935BA-FE0A-4B92-B464-DD0D53745A5F}"/>
                  </a:ext>
                </a:extLst>
              </p:cNvPr>
              <p:cNvCxnSpPr>
                <a:cxnSpLocks/>
              </p:cNvCxnSpPr>
              <p:nvPr/>
            </p:nvCxnSpPr>
            <p:spPr bwMode="gray">
              <a:xfrm>
                <a:off x="4484859" y="3078703"/>
                <a:ext cx="1828800" cy="0"/>
              </a:xfrm>
              <a:prstGeom prst="line">
                <a:avLst/>
              </a:prstGeom>
              <a:grpFill/>
              <a:ln w="12700">
                <a:solidFill>
                  <a:schemeClr val="accent4"/>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72295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8D470A-52B3-4AFD-819A-218E2CEA147C}"/>
              </a:ext>
            </a:extLst>
          </p:cNvPr>
          <p:cNvSpPr>
            <a:spLocks noGrp="1"/>
          </p:cNvSpPr>
          <p:nvPr>
            <p:ph type="body" sz="quarter" idx="16"/>
          </p:nvPr>
        </p:nvSpPr>
        <p:spPr>
          <a:xfrm>
            <a:off x="280193" y="99782"/>
            <a:ext cx="3083831" cy="123111"/>
          </a:xfrm>
        </p:spPr>
        <p:txBody>
          <a:bodyPr/>
          <a:lstStyle/>
          <a:p>
            <a:endParaRPr lang="en-US" dirty="0"/>
          </a:p>
        </p:txBody>
      </p:sp>
      <p:sp>
        <p:nvSpPr>
          <p:cNvPr id="3" name="Title 2">
            <a:extLst>
              <a:ext uri="{FF2B5EF4-FFF2-40B4-BE49-F238E27FC236}">
                <a16:creationId xmlns:a16="http://schemas.microsoft.com/office/drawing/2014/main" id="{FEB15437-5485-4FE4-B262-3607E6A8F64A}"/>
              </a:ext>
            </a:extLst>
          </p:cNvPr>
          <p:cNvSpPr>
            <a:spLocks noGrp="1"/>
          </p:cNvSpPr>
          <p:nvPr>
            <p:ph type="title"/>
          </p:nvPr>
        </p:nvSpPr>
        <p:spPr/>
        <p:txBody>
          <a:bodyPr/>
          <a:lstStyle/>
          <a:p>
            <a:r>
              <a:rPr lang="en-US" dirty="0"/>
              <a:t>About Financial Aid Optimization at EAB</a:t>
            </a:r>
          </a:p>
        </p:txBody>
      </p:sp>
      <p:sp>
        <p:nvSpPr>
          <p:cNvPr id="4" name="Text Placeholder 3">
            <a:extLst>
              <a:ext uri="{FF2B5EF4-FFF2-40B4-BE49-F238E27FC236}">
                <a16:creationId xmlns:a16="http://schemas.microsoft.com/office/drawing/2014/main" id="{94B69377-6CE3-412D-A088-0DE0F5C3FB7C}"/>
              </a:ext>
            </a:extLst>
          </p:cNvPr>
          <p:cNvSpPr>
            <a:spLocks noGrp="1"/>
          </p:cNvSpPr>
          <p:nvPr>
            <p:ph type="body" sz="quarter" idx="15"/>
          </p:nvPr>
        </p:nvSpPr>
        <p:spPr>
          <a:xfrm>
            <a:off x="280195" y="657732"/>
            <a:ext cx="5842794" cy="184666"/>
          </a:xfrm>
        </p:spPr>
        <p:txBody>
          <a:bodyPr/>
          <a:lstStyle/>
          <a:p>
            <a:endParaRPr lang="en-US" dirty="0"/>
          </a:p>
        </p:txBody>
      </p:sp>
      <p:sp>
        <p:nvSpPr>
          <p:cNvPr id="10" name="Text Placeholder 9">
            <a:extLst>
              <a:ext uri="{FF2B5EF4-FFF2-40B4-BE49-F238E27FC236}">
                <a16:creationId xmlns:a16="http://schemas.microsoft.com/office/drawing/2014/main" id="{719A261C-BFF4-4A37-BF2F-7572611C4051}"/>
              </a:ext>
            </a:extLst>
          </p:cNvPr>
          <p:cNvSpPr>
            <a:spLocks noGrp="1"/>
          </p:cNvSpPr>
          <p:nvPr>
            <p:ph type="body" sz="quarter" idx="18"/>
          </p:nvPr>
        </p:nvSpPr>
        <p:spPr/>
        <p:txBody>
          <a:bodyPr/>
          <a:lstStyle/>
          <a:p>
            <a:endParaRPr lang="en-US"/>
          </a:p>
        </p:txBody>
      </p:sp>
      <p:sp>
        <p:nvSpPr>
          <p:cNvPr id="7" name="Rectangle 6">
            <a:extLst>
              <a:ext uri="{FF2B5EF4-FFF2-40B4-BE49-F238E27FC236}">
                <a16:creationId xmlns:a16="http://schemas.microsoft.com/office/drawing/2014/main" id="{D22A8756-03C3-42BB-BF6E-AB55F59B201E}"/>
              </a:ext>
            </a:extLst>
          </p:cNvPr>
          <p:cNvSpPr/>
          <p:nvPr/>
        </p:nvSpPr>
        <p:spPr bwMode="gray">
          <a:xfrm>
            <a:off x="0" y="629157"/>
            <a:ext cx="6400800" cy="1056203"/>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extBox 8">
            <a:extLst>
              <a:ext uri="{FF2B5EF4-FFF2-40B4-BE49-F238E27FC236}">
                <a16:creationId xmlns:a16="http://schemas.microsoft.com/office/drawing/2014/main" id="{FBA5B797-81D3-4673-A76D-74DF16AC426C}"/>
              </a:ext>
            </a:extLst>
          </p:cNvPr>
          <p:cNvSpPr txBox="1"/>
          <p:nvPr/>
        </p:nvSpPr>
        <p:spPr>
          <a:xfrm>
            <a:off x="338201" y="1843236"/>
            <a:ext cx="4611846" cy="153888"/>
          </a:xfrm>
          <a:prstGeom prst="rect">
            <a:avLst/>
          </a:prstGeom>
          <a:noFill/>
        </p:spPr>
        <p:txBody>
          <a:bodyPr wrap="square" lIns="0" tIns="0" rIns="0" bIns="0" rtlCol="0">
            <a:spAutoFit/>
          </a:bodyPr>
          <a:lstStyle/>
          <a:p>
            <a:pPr>
              <a:spcBef>
                <a:spcPts val="500"/>
              </a:spcBef>
            </a:pPr>
            <a:r>
              <a:rPr lang="en-US" sz="1000" b="1" dirty="0"/>
              <a:t>Three Areas of Focus:</a:t>
            </a:r>
          </a:p>
        </p:txBody>
      </p:sp>
      <p:grpSp>
        <p:nvGrpSpPr>
          <p:cNvPr id="18" name="Group 17">
            <a:extLst>
              <a:ext uri="{FF2B5EF4-FFF2-40B4-BE49-F238E27FC236}">
                <a16:creationId xmlns:a16="http://schemas.microsoft.com/office/drawing/2014/main" id="{70B46841-A3ED-4FD3-BA6C-4E8F1FABCCE0}"/>
              </a:ext>
            </a:extLst>
          </p:cNvPr>
          <p:cNvGrpSpPr/>
          <p:nvPr/>
        </p:nvGrpSpPr>
        <p:grpSpPr>
          <a:xfrm>
            <a:off x="337265" y="870973"/>
            <a:ext cx="5785724" cy="553998"/>
            <a:chOff x="382984" y="870973"/>
            <a:chExt cx="5909151" cy="553998"/>
          </a:xfrm>
        </p:grpSpPr>
        <p:sp>
          <p:nvSpPr>
            <p:cNvPr id="5" name="Rectangle 4">
              <a:extLst>
                <a:ext uri="{FF2B5EF4-FFF2-40B4-BE49-F238E27FC236}">
                  <a16:creationId xmlns:a16="http://schemas.microsoft.com/office/drawing/2014/main" id="{3B0457FF-8EBD-4E2D-961A-7072700788F0}"/>
                </a:ext>
              </a:extLst>
            </p:cNvPr>
            <p:cNvSpPr/>
            <p:nvPr/>
          </p:nvSpPr>
          <p:spPr>
            <a:xfrm>
              <a:off x="748744" y="870973"/>
              <a:ext cx="5543391" cy="553998"/>
            </a:xfrm>
            <a:prstGeom prst="rect">
              <a:avLst/>
            </a:prstGeom>
          </p:spPr>
          <p:txBody>
            <a:bodyPr wrap="square">
              <a:spAutoFit/>
            </a:bodyPr>
            <a:lstStyle/>
            <a:p>
              <a:r>
                <a:rPr lang="en-US" sz="1000" dirty="0">
                  <a:solidFill>
                    <a:schemeClr val="bg1"/>
                  </a:solidFill>
                </a:rPr>
                <a:t>EAB’s Financial Aid Optimization (FAO) program features a team of experts that guide higher ed institutions with everything from financial aid policy development through yield management.</a:t>
              </a:r>
            </a:p>
          </p:txBody>
        </p:sp>
        <p:pic>
          <p:nvPicPr>
            <p:cNvPr id="14" name="Graphic 13" descr="Meeting">
              <a:extLst>
                <a:ext uri="{FF2B5EF4-FFF2-40B4-BE49-F238E27FC236}">
                  <a16:creationId xmlns:a16="http://schemas.microsoft.com/office/drawing/2014/main" id="{F66F5BD8-4239-4AD7-AAEF-0F9BB0E0F8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2984" y="942008"/>
              <a:ext cx="365760" cy="365760"/>
            </a:xfrm>
            <a:prstGeom prst="rect">
              <a:avLst/>
            </a:prstGeom>
          </p:spPr>
        </p:pic>
      </p:grpSp>
      <p:grpSp>
        <p:nvGrpSpPr>
          <p:cNvPr id="21" name="Group 20">
            <a:extLst>
              <a:ext uri="{FF2B5EF4-FFF2-40B4-BE49-F238E27FC236}">
                <a16:creationId xmlns:a16="http://schemas.microsoft.com/office/drawing/2014/main" id="{D09EE38E-4D2C-42A9-A23C-097D2BE86207}"/>
              </a:ext>
            </a:extLst>
          </p:cNvPr>
          <p:cNvGrpSpPr/>
          <p:nvPr/>
        </p:nvGrpSpPr>
        <p:grpSpPr>
          <a:xfrm>
            <a:off x="2375694" y="2893953"/>
            <a:ext cx="1674496" cy="1164700"/>
            <a:chOff x="382984" y="2536160"/>
            <a:chExt cx="1674496" cy="1164700"/>
          </a:xfrm>
        </p:grpSpPr>
        <p:sp>
          <p:nvSpPr>
            <p:cNvPr id="22" name="Rectangle 21">
              <a:extLst>
                <a:ext uri="{FF2B5EF4-FFF2-40B4-BE49-F238E27FC236}">
                  <a16:creationId xmlns:a16="http://schemas.microsoft.com/office/drawing/2014/main" id="{541E160C-B923-4292-8BC4-1FF4002C5D83}"/>
                </a:ext>
              </a:extLst>
            </p:cNvPr>
            <p:cNvSpPr/>
            <p:nvPr/>
          </p:nvSpPr>
          <p:spPr>
            <a:xfrm>
              <a:off x="382984" y="2777530"/>
              <a:ext cx="1674496" cy="923330"/>
            </a:xfrm>
            <a:prstGeom prst="rect">
              <a:avLst/>
            </a:prstGeom>
          </p:spPr>
          <p:txBody>
            <a:bodyPr wrap="square">
              <a:spAutoFit/>
            </a:bodyPr>
            <a:lstStyle/>
            <a:p>
              <a:pPr algn="ctr"/>
              <a:r>
                <a:rPr lang="en-US" sz="900" dirty="0"/>
                <a:t>The FAO team creates customizable aid models with live simulation capabilities that allow institutions to explore allocation options</a:t>
              </a:r>
            </a:p>
          </p:txBody>
        </p:sp>
        <p:sp>
          <p:nvSpPr>
            <p:cNvPr id="23" name="TextBox 22">
              <a:extLst>
                <a:ext uri="{FF2B5EF4-FFF2-40B4-BE49-F238E27FC236}">
                  <a16:creationId xmlns:a16="http://schemas.microsoft.com/office/drawing/2014/main" id="{44BD95D8-BE31-47EF-815C-7827D7FAF4A2}"/>
                </a:ext>
              </a:extLst>
            </p:cNvPr>
            <p:cNvSpPr txBox="1"/>
            <p:nvPr/>
          </p:nvSpPr>
          <p:spPr>
            <a:xfrm>
              <a:off x="633320" y="2536160"/>
              <a:ext cx="1256057" cy="138499"/>
            </a:xfrm>
            <a:prstGeom prst="rect">
              <a:avLst/>
            </a:prstGeom>
            <a:noFill/>
          </p:spPr>
          <p:txBody>
            <a:bodyPr wrap="square" lIns="0" tIns="0" rIns="0" bIns="0" rtlCol="0">
              <a:spAutoFit/>
            </a:bodyPr>
            <a:lstStyle/>
            <a:p>
              <a:pPr algn="ctr">
                <a:spcBef>
                  <a:spcPts val="500"/>
                </a:spcBef>
              </a:pPr>
              <a:r>
                <a:rPr lang="en-US" sz="900" b="1" dirty="0"/>
                <a:t>Live Aid Modeling</a:t>
              </a:r>
            </a:p>
          </p:txBody>
        </p:sp>
      </p:grpSp>
      <p:grpSp>
        <p:nvGrpSpPr>
          <p:cNvPr id="24" name="Group 23">
            <a:extLst>
              <a:ext uri="{FF2B5EF4-FFF2-40B4-BE49-F238E27FC236}">
                <a16:creationId xmlns:a16="http://schemas.microsoft.com/office/drawing/2014/main" id="{00B46183-7DDC-4189-BA1D-D200BF2E2B50}"/>
              </a:ext>
            </a:extLst>
          </p:cNvPr>
          <p:cNvGrpSpPr/>
          <p:nvPr/>
        </p:nvGrpSpPr>
        <p:grpSpPr>
          <a:xfrm>
            <a:off x="4498657" y="2893953"/>
            <a:ext cx="1674496" cy="1035765"/>
            <a:chOff x="382984" y="2526595"/>
            <a:chExt cx="1674496" cy="1035765"/>
          </a:xfrm>
        </p:grpSpPr>
        <p:sp>
          <p:nvSpPr>
            <p:cNvPr id="25" name="Rectangle 24">
              <a:extLst>
                <a:ext uri="{FF2B5EF4-FFF2-40B4-BE49-F238E27FC236}">
                  <a16:creationId xmlns:a16="http://schemas.microsoft.com/office/drawing/2014/main" id="{89559EA1-0FDF-4ACF-8865-9515367ABAD7}"/>
                </a:ext>
              </a:extLst>
            </p:cNvPr>
            <p:cNvSpPr/>
            <p:nvPr/>
          </p:nvSpPr>
          <p:spPr>
            <a:xfrm>
              <a:off x="382984" y="2777530"/>
              <a:ext cx="1674496" cy="784830"/>
            </a:xfrm>
            <a:prstGeom prst="rect">
              <a:avLst/>
            </a:prstGeom>
          </p:spPr>
          <p:txBody>
            <a:bodyPr wrap="square">
              <a:spAutoFit/>
            </a:bodyPr>
            <a:lstStyle/>
            <a:p>
              <a:pPr algn="ctr"/>
              <a:r>
                <a:rPr lang="en-US" sz="900" dirty="0"/>
                <a:t>As an institution awards aid, live modeling enables progress monitoring and allows for changes in aid allocation</a:t>
              </a:r>
            </a:p>
          </p:txBody>
        </p:sp>
        <p:sp>
          <p:nvSpPr>
            <p:cNvPr id="26" name="TextBox 25">
              <a:extLst>
                <a:ext uri="{FF2B5EF4-FFF2-40B4-BE49-F238E27FC236}">
                  <a16:creationId xmlns:a16="http://schemas.microsoft.com/office/drawing/2014/main" id="{312468BE-E3D2-4C6A-BC8C-7E188AFC78A1}"/>
                </a:ext>
              </a:extLst>
            </p:cNvPr>
            <p:cNvSpPr txBox="1"/>
            <p:nvPr/>
          </p:nvSpPr>
          <p:spPr>
            <a:xfrm>
              <a:off x="660161" y="2526595"/>
              <a:ext cx="1256057" cy="276999"/>
            </a:xfrm>
            <a:prstGeom prst="rect">
              <a:avLst/>
            </a:prstGeom>
            <a:noFill/>
          </p:spPr>
          <p:txBody>
            <a:bodyPr wrap="square" lIns="0" tIns="0" rIns="0" bIns="0" rtlCol="0">
              <a:spAutoFit/>
            </a:bodyPr>
            <a:lstStyle/>
            <a:p>
              <a:pPr algn="ctr">
                <a:spcBef>
                  <a:spcPts val="500"/>
                </a:spcBef>
              </a:pPr>
              <a:r>
                <a:rPr lang="en-US" sz="900" b="1" dirty="0"/>
                <a:t>Award Activity Monitoring</a:t>
              </a:r>
            </a:p>
          </p:txBody>
        </p:sp>
      </p:grpSp>
      <p:grpSp>
        <p:nvGrpSpPr>
          <p:cNvPr id="17" name="Group 16">
            <a:extLst>
              <a:ext uri="{FF2B5EF4-FFF2-40B4-BE49-F238E27FC236}">
                <a16:creationId xmlns:a16="http://schemas.microsoft.com/office/drawing/2014/main" id="{FE95134D-43A8-4B63-BCC0-7AA210ACAB8D}"/>
              </a:ext>
            </a:extLst>
          </p:cNvPr>
          <p:cNvGrpSpPr/>
          <p:nvPr/>
        </p:nvGrpSpPr>
        <p:grpSpPr>
          <a:xfrm>
            <a:off x="252731" y="2893952"/>
            <a:ext cx="1674496" cy="1164701"/>
            <a:chOff x="382984" y="2536159"/>
            <a:chExt cx="1674496" cy="1164701"/>
          </a:xfrm>
        </p:grpSpPr>
        <p:sp>
          <p:nvSpPr>
            <p:cNvPr id="15" name="Rectangle 14">
              <a:extLst>
                <a:ext uri="{FF2B5EF4-FFF2-40B4-BE49-F238E27FC236}">
                  <a16:creationId xmlns:a16="http://schemas.microsoft.com/office/drawing/2014/main" id="{802FC414-CE92-4D98-A014-BD8E5D1D327E}"/>
                </a:ext>
              </a:extLst>
            </p:cNvPr>
            <p:cNvSpPr/>
            <p:nvPr/>
          </p:nvSpPr>
          <p:spPr>
            <a:xfrm>
              <a:off x="382984" y="2777530"/>
              <a:ext cx="1674496" cy="923330"/>
            </a:xfrm>
            <a:prstGeom prst="rect">
              <a:avLst/>
            </a:prstGeom>
          </p:spPr>
          <p:txBody>
            <a:bodyPr wrap="square">
              <a:spAutoFit/>
            </a:bodyPr>
            <a:lstStyle/>
            <a:p>
              <a:pPr algn="ctr"/>
              <a:r>
                <a:rPr lang="en-US" sz="900" dirty="0"/>
                <a:t>Based on an analysis of a college’s historical data, the FAO team identifies new market opportunities and helps to design an aid policy</a:t>
              </a:r>
            </a:p>
          </p:txBody>
        </p:sp>
        <p:sp>
          <p:nvSpPr>
            <p:cNvPr id="16" name="TextBox 15">
              <a:extLst>
                <a:ext uri="{FF2B5EF4-FFF2-40B4-BE49-F238E27FC236}">
                  <a16:creationId xmlns:a16="http://schemas.microsoft.com/office/drawing/2014/main" id="{4606407F-A27F-42A2-8448-85314E45518A}"/>
                </a:ext>
              </a:extLst>
            </p:cNvPr>
            <p:cNvSpPr txBox="1"/>
            <p:nvPr/>
          </p:nvSpPr>
          <p:spPr>
            <a:xfrm>
              <a:off x="654447" y="2536159"/>
              <a:ext cx="1131570" cy="138499"/>
            </a:xfrm>
            <a:prstGeom prst="rect">
              <a:avLst/>
            </a:prstGeom>
            <a:noFill/>
          </p:spPr>
          <p:txBody>
            <a:bodyPr wrap="square" lIns="0" tIns="0" rIns="0" bIns="0" rtlCol="0">
              <a:spAutoFit/>
            </a:bodyPr>
            <a:lstStyle/>
            <a:p>
              <a:pPr algn="ctr">
                <a:spcBef>
                  <a:spcPts val="500"/>
                </a:spcBef>
              </a:pPr>
              <a:r>
                <a:rPr lang="en-US" sz="900" b="1" dirty="0"/>
                <a:t>Policy Strategy</a:t>
              </a:r>
            </a:p>
          </p:txBody>
        </p:sp>
      </p:grpSp>
      <p:pic>
        <p:nvPicPr>
          <p:cNvPr id="8" name="Picture 7" descr="Icon&#10;&#10;Description automatically generated">
            <a:extLst>
              <a:ext uri="{FF2B5EF4-FFF2-40B4-BE49-F238E27FC236}">
                <a16:creationId xmlns:a16="http://schemas.microsoft.com/office/drawing/2014/main" id="{0ECC45D8-14C5-4573-86ED-54D08C230A78}"/>
              </a:ext>
            </a:extLst>
          </p:cNvPr>
          <p:cNvPicPr>
            <a:picLocks noChangeAspect="1"/>
          </p:cNvPicPr>
          <p:nvPr/>
        </p:nvPicPr>
        <p:blipFill>
          <a:blip r:embed="rId5">
            <a:duotone>
              <a:schemeClr val="accent5">
                <a:shade val="45000"/>
                <a:satMod val="135000"/>
              </a:schemeClr>
              <a:prstClr val="white"/>
            </a:duotone>
          </a:blip>
          <a:stretch>
            <a:fillRect/>
          </a:stretch>
        </p:blipFill>
        <p:spPr>
          <a:xfrm>
            <a:off x="972036" y="2275871"/>
            <a:ext cx="261085" cy="320040"/>
          </a:xfrm>
          <a:prstGeom prst="rect">
            <a:avLst/>
          </a:prstGeom>
        </p:spPr>
      </p:pic>
      <p:grpSp>
        <p:nvGrpSpPr>
          <p:cNvPr id="13" name="Group 12">
            <a:extLst>
              <a:ext uri="{FF2B5EF4-FFF2-40B4-BE49-F238E27FC236}">
                <a16:creationId xmlns:a16="http://schemas.microsoft.com/office/drawing/2014/main" id="{EBBB80E3-DB9B-46A4-84F7-202BD8CFD0C0}"/>
              </a:ext>
            </a:extLst>
          </p:cNvPr>
          <p:cNvGrpSpPr/>
          <p:nvPr/>
        </p:nvGrpSpPr>
        <p:grpSpPr>
          <a:xfrm>
            <a:off x="828258" y="2161571"/>
            <a:ext cx="548640" cy="548640"/>
            <a:chOff x="791313" y="2615645"/>
            <a:chExt cx="548640" cy="548640"/>
          </a:xfrm>
        </p:grpSpPr>
        <p:sp>
          <p:nvSpPr>
            <p:cNvPr id="6" name="Oval 5">
              <a:extLst>
                <a:ext uri="{FF2B5EF4-FFF2-40B4-BE49-F238E27FC236}">
                  <a16:creationId xmlns:a16="http://schemas.microsoft.com/office/drawing/2014/main" id="{026711D0-F6F1-4925-AA96-36C877AA50BF}"/>
                </a:ext>
              </a:extLst>
            </p:cNvPr>
            <p:cNvSpPr/>
            <p:nvPr/>
          </p:nvSpPr>
          <p:spPr bwMode="gray">
            <a:xfrm>
              <a:off x="814173" y="2638505"/>
              <a:ext cx="502920" cy="50292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Oval 10">
              <a:extLst>
                <a:ext uri="{FF2B5EF4-FFF2-40B4-BE49-F238E27FC236}">
                  <a16:creationId xmlns:a16="http://schemas.microsoft.com/office/drawing/2014/main" id="{2E68C674-E804-4BD9-A7C2-D05ACEABF31D}"/>
                </a:ext>
              </a:extLst>
            </p:cNvPr>
            <p:cNvSpPr/>
            <p:nvPr/>
          </p:nvSpPr>
          <p:spPr bwMode="gray">
            <a:xfrm>
              <a:off x="791313" y="2615645"/>
              <a:ext cx="548640" cy="548640"/>
            </a:xfrm>
            <a:prstGeom prst="ellipse">
              <a:avLst/>
            </a:prstGeom>
            <a:noFill/>
            <a:ln>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20" name="Group 19">
            <a:extLst>
              <a:ext uri="{FF2B5EF4-FFF2-40B4-BE49-F238E27FC236}">
                <a16:creationId xmlns:a16="http://schemas.microsoft.com/office/drawing/2014/main" id="{ED4A8979-4368-409B-91BE-50BFE4D77E38}"/>
              </a:ext>
            </a:extLst>
          </p:cNvPr>
          <p:cNvGrpSpPr/>
          <p:nvPr/>
        </p:nvGrpSpPr>
        <p:grpSpPr>
          <a:xfrm>
            <a:off x="2967556" y="2158716"/>
            <a:ext cx="548640" cy="548640"/>
            <a:chOff x="2967556" y="2158716"/>
            <a:chExt cx="548640" cy="548640"/>
          </a:xfrm>
        </p:grpSpPr>
        <p:pic>
          <p:nvPicPr>
            <p:cNvPr id="19" name="Picture 18" descr="Icon&#10;&#10;Description automatically generated">
              <a:extLst>
                <a:ext uri="{FF2B5EF4-FFF2-40B4-BE49-F238E27FC236}">
                  <a16:creationId xmlns:a16="http://schemas.microsoft.com/office/drawing/2014/main" id="{2789897B-2106-4262-BE04-0C548896113E}"/>
                </a:ext>
              </a:extLst>
            </p:cNvPr>
            <p:cNvPicPr>
              <a:picLocks noChangeAspect="1"/>
            </p:cNvPicPr>
            <p:nvPr/>
          </p:nvPicPr>
          <p:blipFill>
            <a:blip r:embed="rId6">
              <a:duotone>
                <a:schemeClr val="accent5">
                  <a:shade val="45000"/>
                  <a:satMod val="135000"/>
                </a:schemeClr>
                <a:prstClr val="white"/>
              </a:duotone>
            </a:blip>
            <a:stretch>
              <a:fillRect/>
            </a:stretch>
          </p:blipFill>
          <p:spPr>
            <a:xfrm>
              <a:off x="3119728" y="2273016"/>
              <a:ext cx="244297" cy="320040"/>
            </a:xfrm>
            <a:prstGeom prst="rect">
              <a:avLst/>
            </a:prstGeom>
          </p:spPr>
        </p:pic>
        <p:grpSp>
          <p:nvGrpSpPr>
            <p:cNvPr id="28" name="Group 27">
              <a:extLst>
                <a:ext uri="{FF2B5EF4-FFF2-40B4-BE49-F238E27FC236}">
                  <a16:creationId xmlns:a16="http://schemas.microsoft.com/office/drawing/2014/main" id="{C917CF52-685E-4C08-9F76-D8A17881D6EE}"/>
                </a:ext>
              </a:extLst>
            </p:cNvPr>
            <p:cNvGrpSpPr/>
            <p:nvPr/>
          </p:nvGrpSpPr>
          <p:grpSpPr>
            <a:xfrm>
              <a:off x="2967556" y="2158716"/>
              <a:ext cx="548640" cy="548640"/>
              <a:chOff x="791313" y="2615645"/>
              <a:chExt cx="548640" cy="548640"/>
            </a:xfrm>
          </p:grpSpPr>
          <p:sp>
            <p:nvSpPr>
              <p:cNvPr id="29" name="Oval 28">
                <a:extLst>
                  <a:ext uri="{FF2B5EF4-FFF2-40B4-BE49-F238E27FC236}">
                    <a16:creationId xmlns:a16="http://schemas.microsoft.com/office/drawing/2014/main" id="{26BBF573-1B47-4E08-8449-3C02D21D5A97}"/>
                  </a:ext>
                </a:extLst>
              </p:cNvPr>
              <p:cNvSpPr/>
              <p:nvPr/>
            </p:nvSpPr>
            <p:spPr bwMode="gray">
              <a:xfrm>
                <a:off x="814173" y="2638505"/>
                <a:ext cx="502920" cy="50292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Oval 29">
                <a:extLst>
                  <a:ext uri="{FF2B5EF4-FFF2-40B4-BE49-F238E27FC236}">
                    <a16:creationId xmlns:a16="http://schemas.microsoft.com/office/drawing/2014/main" id="{D282098E-5EF7-4D61-ADAC-389A15F97651}"/>
                  </a:ext>
                </a:extLst>
              </p:cNvPr>
              <p:cNvSpPr/>
              <p:nvPr/>
            </p:nvSpPr>
            <p:spPr bwMode="gray">
              <a:xfrm>
                <a:off x="791313" y="2615645"/>
                <a:ext cx="548640" cy="548640"/>
              </a:xfrm>
              <a:prstGeom prst="ellipse">
                <a:avLst/>
              </a:prstGeom>
              <a:noFill/>
              <a:ln>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grpSp>
        <p:nvGrpSpPr>
          <p:cNvPr id="34" name="Group 33">
            <a:extLst>
              <a:ext uri="{FF2B5EF4-FFF2-40B4-BE49-F238E27FC236}">
                <a16:creationId xmlns:a16="http://schemas.microsoft.com/office/drawing/2014/main" id="{C8FA17D1-CFF3-46B3-8765-C9DDC012454B}"/>
              </a:ext>
            </a:extLst>
          </p:cNvPr>
          <p:cNvGrpSpPr/>
          <p:nvPr/>
        </p:nvGrpSpPr>
        <p:grpSpPr>
          <a:xfrm>
            <a:off x="5106854" y="2158716"/>
            <a:ext cx="548640" cy="548640"/>
            <a:chOff x="5106854" y="2158716"/>
            <a:chExt cx="548640" cy="548640"/>
          </a:xfrm>
        </p:grpSpPr>
        <p:pic>
          <p:nvPicPr>
            <p:cNvPr id="12" name="Picture 11" descr="Icon&#10;&#10;Description automatically generated">
              <a:extLst>
                <a:ext uri="{FF2B5EF4-FFF2-40B4-BE49-F238E27FC236}">
                  <a16:creationId xmlns:a16="http://schemas.microsoft.com/office/drawing/2014/main" id="{59022CB6-F6D9-4A02-BBD8-7E65ED9A210E}"/>
                </a:ext>
              </a:extLst>
            </p:cNvPr>
            <p:cNvPicPr>
              <a:picLocks noChangeAspect="1"/>
            </p:cNvPicPr>
            <p:nvPr/>
          </p:nvPicPr>
          <p:blipFill>
            <a:blip r:embed="rId7">
              <a:duotone>
                <a:schemeClr val="accent5">
                  <a:shade val="45000"/>
                  <a:satMod val="135000"/>
                </a:schemeClr>
                <a:prstClr val="white"/>
              </a:duotone>
            </a:blip>
            <a:stretch>
              <a:fillRect/>
            </a:stretch>
          </p:blipFill>
          <p:spPr>
            <a:xfrm>
              <a:off x="5245078" y="2273016"/>
              <a:ext cx="272193" cy="320040"/>
            </a:xfrm>
            <a:prstGeom prst="rect">
              <a:avLst/>
            </a:prstGeom>
          </p:spPr>
        </p:pic>
        <p:grpSp>
          <p:nvGrpSpPr>
            <p:cNvPr id="31" name="Group 30">
              <a:extLst>
                <a:ext uri="{FF2B5EF4-FFF2-40B4-BE49-F238E27FC236}">
                  <a16:creationId xmlns:a16="http://schemas.microsoft.com/office/drawing/2014/main" id="{77C80FCA-D1F9-4545-AB61-330B813BE749}"/>
                </a:ext>
              </a:extLst>
            </p:cNvPr>
            <p:cNvGrpSpPr/>
            <p:nvPr/>
          </p:nvGrpSpPr>
          <p:grpSpPr>
            <a:xfrm>
              <a:off x="5106854" y="2158716"/>
              <a:ext cx="548640" cy="548640"/>
              <a:chOff x="791313" y="2615645"/>
              <a:chExt cx="548640" cy="548640"/>
            </a:xfrm>
          </p:grpSpPr>
          <p:sp>
            <p:nvSpPr>
              <p:cNvPr id="32" name="Oval 31">
                <a:extLst>
                  <a:ext uri="{FF2B5EF4-FFF2-40B4-BE49-F238E27FC236}">
                    <a16:creationId xmlns:a16="http://schemas.microsoft.com/office/drawing/2014/main" id="{A47C28F2-DC74-4D95-B1EF-295F63608C8D}"/>
                  </a:ext>
                </a:extLst>
              </p:cNvPr>
              <p:cNvSpPr/>
              <p:nvPr/>
            </p:nvSpPr>
            <p:spPr bwMode="gray">
              <a:xfrm>
                <a:off x="814173" y="2638505"/>
                <a:ext cx="502920" cy="50292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3" name="Oval 32">
                <a:extLst>
                  <a:ext uri="{FF2B5EF4-FFF2-40B4-BE49-F238E27FC236}">
                    <a16:creationId xmlns:a16="http://schemas.microsoft.com/office/drawing/2014/main" id="{95F0EB03-92B3-4602-9E67-292C840597C6}"/>
                  </a:ext>
                </a:extLst>
              </p:cNvPr>
              <p:cNvSpPr/>
              <p:nvPr/>
            </p:nvSpPr>
            <p:spPr bwMode="gray">
              <a:xfrm>
                <a:off x="791313" y="2615645"/>
                <a:ext cx="548640" cy="548640"/>
              </a:xfrm>
              <a:prstGeom prst="ellipse">
                <a:avLst/>
              </a:prstGeom>
              <a:noFill/>
              <a:ln>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spTree>
    <p:extLst>
      <p:ext uri="{BB962C8B-B14F-4D97-AF65-F5344CB8AC3E}">
        <p14:creationId xmlns:p14="http://schemas.microsoft.com/office/powerpoint/2010/main" val="226099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8B1C65-0C30-4A9E-8F2E-AACB3272D6D8}"/>
              </a:ext>
            </a:extLst>
          </p:cNvPr>
          <p:cNvSpPr>
            <a:spLocks noGrp="1"/>
          </p:cNvSpPr>
          <p:nvPr>
            <p:ph type="body" sz="quarter" idx="16"/>
          </p:nvPr>
        </p:nvSpPr>
        <p:spPr>
          <a:xfrm>
            <a:off x="280193" y="99782"/>
            <a:ext cx="3090535" cy="123111"/>
          </a:xfrm>
        </p:spPr>
        <p:txBody>
          <a:bodyPr/>
          <a:lstStyle/>
          <a:p>
            <a:endParaRPr lang="en-US" dirty="0"/>
          </a:p>
        </p:txBody>
      </p:sp>
      <p:sp>
        <p:nvSpPr>
          <p:cNvPr id="3" name="Title 2">
            <a:extLst>
              <a:ext uri="{FF2B5EF4-FFF2-40B4-BE49-F238E27FC236}">
                <a16:creationId xmlns:a16="http://schemas.microsoft.com/office/drawing/2014/main" id="{A222F046-D94E-412A-97E5-F35498EC3B32}"/>
              </a:ext>
            </a:extLst>
          </p:cNvPr>
          <p:cNvSpPr>
            <a:spLocks noGrp="1"/>
          </p:cNvSpPr>
          <p:nvPr>
            <p:ph type="title"/>
          </p:nvPr>
        </p:nvSpPr>
        <p:spPr>
          <a:xfrm>
            <a:off x="280193" y="317005"/>
            <a:ext cx="5840413" cy="249299"/>
          </a:xfrm>
        </p:spPr>
        <p:txBody>
          <a:bodyPr/>
          <a:lstStyle/>
          <a:p>
            <a:r>
              <a:rPr lang="en-US" dirty="0"/>
              <a:t>Financial Aid as Enrollment Tool</a:t>
            </a:r>
          </a:p>
        </p:txBody>
      </p:sp>
      <p:sp>
        <p:nvSpPr>
          <p:cNvPr id="5" name="Text Placeholder 4">
            <a:extLst>
              <a:ext uri="{FF2B5EF4-FFF2-40B4-BE49-F238E27FC236}">
                <a16:creationId xmlns:a16="http://schemas.microsoft.com/office/drawing/2014/main" id="{FFF7F460-5BC1-49C0-82B8-FE38DF3EBF33}"/>
              </a:ext>
            </a:extLst>
          </p:cNvPr>
          <p:cNvSpPr>
            <a:spLocks noGrp="1"/>
          </p:cNvSpPr>
          <p:nvPr>
            <p:ph type="body" sz="quarter" idx="19"/>
          </p:nvPr>
        </p:nvSpPr>
        <p:spPr/>
        <p:txBody>
          <a:bodyPr/>
          <a:lstStyle/>
          <a:p>
            <a:endParaRPr lang="en-US"/>
          </a:p>
        </p:txBody>
      </p:sp>
      <p:sp>
        <p:nvSpPr>
          <p:cNvPr id="6" name="Text Placeholder 5">
            <a:extLst>
              <a:ext uri="{FF2B5EF4-FFF2-40B4-BE49-F238E27FC236}">
                <a16:creationId xmlns:a16="http://schemas.microsoft.com/office/drawing/2014/main" id="{D9E58BAD-9B82-4AC4-B49C-CFCE74FBE66C}"/>
              </a:ext>
            </a:extLst>
          </p:cNvPr>
          <p:cNvSpPr>
            <a:spLocks noGrp="1"/>
          </p:cNvSpPr>
          <p:nvPr>
            <p:ph type="body" sz="quarter" idx="18"/>
          </p:nvPr>
        </p:nvSpPr>
        <p:spPr/>
        <p:txBody>
          <a:bodyPr/>
          <a:lstStyle/>
          <a:p>
            <a:endParaRPr lang="en-US"/>
          </a:p>
        </p:txBody>
      </p:sp>
      <p:grpSp>
        <p:nvGrpSpPr>
          <p:cNvPr id="12" name="Group 11">
            <a:extLst>
              <a:ext uri="{FF2B5EF4-FFF2-40B4-BE49-F238E27FC236}">
                <a16:creationId xmlns:a16="http://schemas.microsoft.com/office/drawing/2014/main" id="{12C7E86F-8CE6-45D4-9031-B0C417C84804}"/>
              </a:ext>
            </a:extLst>
          </p:cNvPr>
          <p:cNvGrpSpPr/>
          <p:nvPr/>
        </p:nvGrpSpPr>
        <p:grpSpPr>
          <a:xfrm>
            <a:off x="2675966" y="1162497"/>
            <a:ext cx="3753854" cy="3000470"/>
            <a:chOff x="2178253" y="966819"/>
            <a:chExt cx="4222547" cy="3375098"/>
          </a:xfrm>
        </p:grpSpPr>
        <p:graphicFrame>
          <p:nvGraphicFramePr>
            <p:cNvPr id="7" name="Chart 6">
              <a:extLst>
                <a:ext uri="{FF2B5EF4-FFF2-40B4-BE49-F238E27FC236}">
                  <a16:creationId xmlns:a16="http://schemas.microsoft.com/office/drawing/2014/main" id="{36F450BA-66F1-4626-9077-696FA509DBBD}"/>
                </a:ext>
              </a:extLst>
            </p:cNvPr>
            <p:cNvGraphicFramePr/>
            <p:nvPr>
              <p:extLst>
                <p:ext uri="{D42A27DB-BD31-4B8C-83A1-F6EECF244321}">
                  <p14:modId xmlns:p14="http://schemas.microsoft.com/office/powerpoint/2010/main" val="4140296747"/>
                </p:ext>
              </p:extLst>
            </p:nvPr>
          </p:nvGraphicFramePr>
          <p:xfrm>
            <a:off x="2178253" y="966819"/>
            <a:ext cx="4222547" cy="3375098"/>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Arrow Connector 8">
              <a:extLst>
                <a:ext uri="{FF2B5EF4-FFF2-40B4-BE49-F238E27FC236}">
                  <a16:creationId xmlns:a16="http://schemas.microsoft.com/office/drawing/2014/main" id="{03E5E7FD-DE0B-4377-8CAC-E2B2E47669AE}"/>
                </a:ext>
              </a:extLst>
            </p:cNvPr>
            <p:cNvCxnSpPr/>
            <p:nvPr/>
          </p:nvCxnSpPr>
          <p:spPr bwMode="gray">
            <a:xfrm>
              <a:off x="3062948" y="4260377"/>
              <a:ext cx="2585947" cy="0"/>
            </a:xfrm>
            <a:prstGeom prst="straightConnector1">
              <a:avLst/>
            </a:prstGeom>
            <a:ln w="12700">
              <a:solidFill>
                <a:schemeClr val="tx1"/>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C575D95-69ED-48DD-95C9-E83AFDFBCB12}"/>
                </a:ext>
              </a:extLst>
            </p:cNvPr>
            <p:cNvCxnSpPr>
              <a:cxnSpLocks/>
            </p:cNvCxnSpPr>
            <p:nvPr/>
          </p:nvCxnSpPr>
          <p:spPr bwMode="gray">
            <a:xfrm flipH="1" flipV="1">
              <a:off x="2580511" y="1571812"/>
              <a:ext cx="1" cy="2246897"/>
            </a:xfrm>
            <a:prstGeom prst="straightConnector1">
              <a:avLst/>
            </a:prstGeom>
            <a:ln w="12700">
              <a:solidFill>
                <a:schemeClr val="tx1"/>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id="{77DB5E0C-0743-4078-B594-404E47556DA3}"/>
              </a:ext>
            </a:extLst>
          </p:cNvPr>
          <p:cNvSpPr txBox="1"/>
          <p:nvPr/>
        </p:nvSpPr>
        <p:spPr>
          <a:xfrm>
            <a:off x="277813" y="838502"/>
            <a:ext cx="1859134" cy="153888"/>
          </a:xfrm>
          <a:prstGeom prst="rect">
            <a:avLst/>
          </a:prstGeom>
          <a:noFill/>
        </p:spPr>
        <p:txBody>
          <a:bodyPr wrap="square" lIns="0" tIns="0" rIns="0" bIns="0" rtlCol="0">
            <a:spAutoFit/>
          </a:bodyPr>
          <a:lstStyle/>
          <a:p>
            <a:pPr>
              <a:spcBef>
                <a:spcPts val="500"/>
              </a:spcBef>
            </a:pPr>
            <a:r>
              <a:rPr lang="en-US" sz="1000" b="1" dirty="0"/>
              <a:t>The EAB Process</a:t>
            </a:r>
          </a:p>
        </p:txBody>
      </p:sp>
      <p:grpSp>
        <p:nvGrpSpPr>
          <p:cNvPr id="58" name="Group 57">
            <a:extLst>
              <a:ext uri="{FF2B5EF4-FFF2-40B4-BE49-F238E27FC236}">
                <a16:creationId xmlns:a16="http://schemas.microsoft.com/office/drawing/2014/main" id="{1D9E8EE9-441B-4A6E-9576-B973EE129B25}"/>
              </a:ext>
            </a:extLst>
          </p:cNvPr>
          <p:cNvGrpSpPr/>
          <p:nvPr/>
        </p:nvGrpSpPr>
        <p:grpSpPr>
          <a:xfrm>
            <a:off x="280677" y="1073962"/>
            <a:ext cx="2613981" cy="646331"/>
            <a:chOff x="226533" y="1073962"/>
            <a:chExt cx="2613981" cy="646331"/>
          </a:xfrm>
        </p:grpSpPr>
        <p:sp>
          <p:nvSpPr>
            <p:cNvPr id="8" name="Rectangle 7">
              <a:extLst>
                <a:ext uri="{FF2B5EF4-FFF2-40B4-BE49-F238E27FC236}">
                  <a16:creationId xmlns:a16="http://schemas.microsoft.com/office/drawing/2014/main" id="{C37512F9-8A4A-4E66-9AF8-5DCA43312C8A}"/>
                </a:ext>
              </a:extLst>
            </p:cNvPr>
            <p:cNvSpPr/>
            <p:nvPr/>
          </p:nvSpPr>
          <p:spPr>
            <a:xfrm>
              <a:off x="541604" y="1073962"/>
              <a:ext cx="2298910" cy="646331"/>
            </a:xfrm>
            <a:prstGeom prst="rect">
              <a:avLst/>
            </a:prstGeom>
            <a:ln w="25400">
              <a:noFill/>
            </a:ln>
          </p:spPr>
          <p:txBody>
            <a:bodyPr wrap="square">
              <a:spAutoFit/>
            </a:bodyPr>
            <a:lstStyle/>
            <a:p>
              <a:pPr>
                <a:spcBef>
                  <a:spcPts val="500"/>
                </a:spcBef>
              </a:pPr>
              <a:r>
                <a:rPr lang="en-US" sz="900" dirty="0"/>
                <a:t>EAB utilizes logistical regression analysis to determine estimated probability of enrollment for each student</a:t>
              </a:r>
            </a:p>
          </p:txBody>
        </p:sp>
        <p:grpSp>
          <p:nvGrpSpPr>
            <p:cNvPr id="42" name="Group 41">
              <a:extLst>
                <a:ext uri="{FF2B5EF4-FFF2-40B4-BE49-F238E27FC236}">
                  <a16:creationId xmlns:a16="http://schemas.microsoft.com/office/drawing/2014/main" id="{1A63C4F7-29EC-4F87-85E0-FCB47BD78E4A}"/>
                </a:ext>
              </a:extLst>
            </p:cNvPr>
            <p:cNvGrpSpPr/>
            <p:nvPr/>
          </p:nvGrpSpPr>
          <p:grpSpPr>
            <a:xfrm>
              <a:off x="226533" y="1237107"/>
              <a:ext cx="320040" cy="320040"/>
              <a:chOff x="226533" y="1169559"/>
              <a:chExt cx="320040" cy="320040"/>
            </a:xfrm>
          </p:grpSpPr>
          <p:grpSp>
            <p:nvGrpSpPr>
              <p:cNvPr id="16" name="Group 15">
                <a:extLst>
                  <a:ext uri="{FF2B5EF4-FFF2-40B4-BE49-F238E27FC236}">
                    <a16:creationId xmlns:a16="http://schemas.microsoft.com/office/drawing/2014/main" id="{3D82A9C0-B2D1-4BBE-B602-3499FB2E447C}"/>
                  </a:ext>
                </a:extLst>
              </p:cNvPr>
              <p:cNvGrpSpPr/>
              <p:nvPr/>
            </p:nvGrpSpPr>
            <p:grpSpPr>
              <a:xfrm>
                <a:off x="249393" y="1192419"/>
                <a:ext cx="274320" cy="274320"/>
                <a:chOff x="179949" y="1217776"/>
                <a:chExt cx="320040" cy="320040"/>
              </a:xfrm>
            </p:grpSpPr>
            <p:sp>
              <p:nvSpPr>
                <p:cNvPr id="15" name="Oval 14">
                  <a:extLst>
                    <a:ext uri="{FF2B5EF4-FFF2-40B4-BE49-F238E27FC236}">
                      <a16:creationId xmlns:a16="http://schemas.microsoft.com/office/drawing/2014/main" id="{31E4C339-1B9B-4A07-95E3-BBE73D3D3348}"/>
                    </a:ext>
                  </a:extLst>
                </p:cNvPr>
                <p:cNvSpPr/>
                <p:nvPr/>
              </p:nvSpPr>
              <p:spPr bwMode="gray">
                <a:xfrm>
                  <a:off x="179949" y="1217776"/>
                  <a:ext cx="320040" cy="32004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4" name="Picture 13" descr="Icon&#10;&#10;Description automatically generated">
                  <a:extLst>
                    <a:ext uri="{FF2B5EF4-FFF2-40B4-BE49-F238E27FC236}">
                      <a16:creationId xmlns:a16="http://schemas.microsoft.com/office/drawing/2014/main" id="{7BFE7856-F7BD-4B65-AE44-0C9659E083FD}"/>
                    </a:ext>
                  </a:extLst>
                </p:cNvPr>
                <p:cNvPicPr>
                  <a:picLocks noChangeAspect="1"/>
                </p:cNvPicPr>
                <p:nvPr/>
              </p:nvPicPr>
              <p:blipFill>
                <a:blip r:embed="rId3">
                  <a:duotone>
                    <a:schemeClr val="accent6">
                      <a:shade val="45000"/>
                      <a:satMod val="135000"/>
                    </a:schemeClr>
                    <a:prstClr val="white"/>
                  </a:duotone>
                </a:blip>
                <a:stretch>
                  <a:fillRect/>
                </a:stretch>
              </p:blipFill>
              <p:spPr>
                <a:xfrm>
                  <a:off x="179949" y="1259378"/>
                  <a:ext cx="274320" cy="236836"/>
                </a:xfrm>
                <a:prstGeom prst="rect">
                  <a:avLst/>
                </a:prstGeom>
              </p:spPr>
            </p:pic>
          </p:grpSp>
          <p:sp>
            <p:nvSpPr>
              <p:cNvPr id="39" name="Oval 38">
                <a:extLst>
                  <a:ext uri="{FF2B5EF4-FFF2-40B4-BE49-F238E27FC236}">
                    <a16:creationId xmlns:a16="http://schemas.microsoft.com/office/drawing/2014/main" id="{3C2BA24E-09C9-4BCE-BFF4-67DC209BDF48}"/>
                  </a:ext>
                </a:extLst>
              </p:cNvPr>
              <p:cNvSpPr/>
              <p:nvPr/>
            </p:nvSpPr>
            <p:spPr bwMode="gray">
              <a:xfrm>
                <a:off x="226533" y="1169559"/>
                <a:ext cx="320040" cy="320040"/>
              </a:xfrm>
              <a:prstGeom prst="ellipse">
                <a:avLst/>
              </a:prstGeom>
              <a:noFill/>
              <a:ln>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grpSp>
        <p:nvGrpSpPr>
          <p:cNvPr id="59" name="Group 58">
            <a:extLst>
              <a:ext uri="{FF2B5EF4-FFF2-40B4-BE49-F238E27FC236}">
                <a16:creationId xmlns:a16="http://schemas.microsoft.com/office/drawing/2014/main" id="{F501DAF8-EE76-486C-9216-4AD449CC75C7}"/>
              </a:ext>
            </a:extLst>
          </p:cNvPr>
          <p:cNvGrpSpPr/>
          <p:nvPr/>
        </p:nvGrpSpPr>
        <p:grpSpPr>
          <a:xfrm>
            <a:off x="288340" y="1869662"/>
            <a:ext cx="2582080" cy="784830"/>
            <a:chOff x="258260" y="1799991"/>
            <a:chExt cx="2582080" cy="784830"/>
          </a:xfrm>
        </p:grpSpPr>
        <p:grpSp>
          <p:nvGrpSpPr>
            <p:cNvPr id="43" name="Group 42">
              <a:extLst>
                <a:ext uri="{FF2B5EF4-FFF2-40B4-BE49-F238E27FC236}">
                  <a16:creationId xmlns:a16="http://schemas.microsoft.com/office/drawing/2014/main" id="{6E771354-DDA0-4DBE-962F-C3089CF03DD5}"/>
                </a:ext>
              </a:extLst>
            </p:cNvPr>
            <p:cNvGrpSpPr/>
            <p:nvPr/>
          </p:nvGrpSpPr>
          <p:grpSpPr>
            <a:xfrm>
              <a:off x="258260" y="2036043"/>
              <a:ext cx="320040" cy="320040"/>
              <a:chOff x="258260" y="2006408"/>
              <a:chExt cx="320040" cy="320040"/>
            </a:xfrm>
          </p:grpSpPr>
          <p:grpSp>
            <p:nvGrpSpPr>
              <p:cNvPr id="28" name="Group 27">
                <a:extLst>
                  <a:ext uri="{FF2B5EF4-FFF2-40B4-BE49-F238E27FC236}">
                    <a16:creationId xmlns:a16="http://schemas.microsoft.com/office/drawing/2014/main" id="{417263D7-855A-483C-A1C5-4D84C28CE4A6}"/>
                  </a:ext>
                </a:extLst>
              </p:cNvPr>
              <p:cNvGrpSpPr/>
              <p:nvPr/>
            </p:nvGrpSpPr>
            <p:grpSpPr>
              <a:xfrm>
                <a:off x="281120" y="2029268"/>
                <a:ext cx="274320" cy="274320"/>
                <a:chOff x="179949" y="2029268"/>
                <a:chExt cx="274320" cy="274320"/>
              </a:xfrm>
            </p:grpSpPr>
            <p:sp>
              <p:nvSpPr>
                <p:cNvPr id="18" name="Oval 17">
                  <a:extLst>
                    <a:ext uri="{FF2B5EF4-FFF2-40B4-BE49-F238E27FC236}">
                      <a16:creationId xmlns:a16="http://schemas.microsoft.com/office/drawing/2014/main" id="{11F5CF6C-AA22-49BE-BA30-78AE661EA2D4}"/>
                    </a:ext>
                  </a:extLst>
                </p:cNvPr>
                <p:cNvSpPr/>
                <p:nvPr/>
              </p:nvSpPr>
              <p:spPr bwMode="gray">
                <a:xfrm>
                  <a:off x="179949" y="2029268"/>
                  <a:ext cx="274320" cy="27432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7" name="Picture 26" descr="Icon&#10;&#10;Description automatically generated">
                  <a:extLst>
                    <a:ext uri="{FF2B5EF4-FFF2-40B4-BE49-F238E27FC236}">
                      <a16:creationId xmlns:a16="http://schemas.microsoft.com/office/drawing/2014/main" id="{DB4438E3-E05E-4454-B515-60BAD648BAC4}"/>
                    </a:ext>
                  </a:extLst>
                </p:cNvPr>
                <p:cNvPicPr>
                  <a:picLocks noChangeAspect="1"/>
                </p:cNvPicPr>
                <p:nvPr/>
              </p:nvPicPr>
              <p:blipFill>
                <a:blip r:embed="rId4">
                  <a:duotone>
                    <a:schemeClr val="accent6">
                      <a:shade val="45000"/>
                      <a:satMod val="135000"/>
                    </a:schemeClr>
                    <a:prstClr val="white"/>
                  </a:duotone>
                </a:blip>
                <a:stretch>
                  <a:fillRect/>
                </a:stretch>
              </p:blipFill>
              <p:spPr>
                <a:xfrm>
                  <a:off x="202809" y="2067368"/>
                  <a:ext cx="228600" cy="198120"/>
                </a:xfrm>
                <a:prstGeom prst="rect">
                  <a:avLst/>
                </a:prstGeom>
              </p:spPr>
            </p:pic>
          </p:grpSp>
          <p:sp>
            <p:nvSpPr>
              <p:cNvPr id="41" name="Oval 40">
                <a:extLst>
                  <a:ext uri="{FF2B5EF4-FFF2-40B4-BE49-F238E27FC236}">
                    <a16:creationId xmlns:a16="http://schemas.microsoft.com/office/drawing/2014/main" id="{B38CC49E-56F2-41AF-919B-F58C777AA3C5}"/>
                  </a:ext>
                </a:extLst>
              </p:cNvPr>
              <p:cNvSpPr/>
              <p:nvPr/>
            </p:nvSpPr>
            <p:spPr bwMode="gray">
              <a:xfrm>
                <a:off x="258260" y="2006408"/>
                <a:ext cx="320040" cy="320040"/>
              </a:xfrm>
              <a:prstGeom prst="ellipse">
                <a:avLst/>
              </a:prstGeom>
              <a:noFill/>
              <a:ln>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3" name="Rectangle 52">
              <a:extLst>
                <a:ext uri="{FF2B5EF4-FFF2-40B4-BE49-F238E27FC236}">
                  <a16:creationId xmlns:a16="http://schemas.microsoft.com/office/drawing/2014/main" id="{C2DC27C3-2C8C-4044-B171-3C50124C2601}"/>
                </a:ext>
              </a:extLst>
            </p:cNvPr>
            <p:cNvSpPr/>
            <p:nvPr/>
          </p:nvSpPr>
          <p:spPr>
            <a:xfrm>
              <a:off x="541430" y="1799991"/>
              <a:ext cx="2298910" cy="784830"/>
            </a:xfrm>
            <a:prstGeom prst="rect">
              <a:avLst/>
            </a:prstGeom>
            <a:ln w="25400">
              <a:noFill/>
            </a:ln>
          </p:spPr>
          <p:txBody>
            <a:bodyPr wrap="square">
              <a:spAutoFit/>
            </a:bodyPr>
            <a:lstStyle/>
            <a:p>
              <a:pPr>
                <a:spcBef>
                  <a:spcPts val="500"/>
                </a:spcBef>
              </a:pPr>
              <a:r>
                <a:rPr lang="en-US" sz="900" dirty="0"/>
                <a:t>Next, we test every possible award each student could receive to estimate their probability of enrollment (shown along the dark blue line)</a:t>
              </a:r>
            </a:p>
          </p:txBody>
        </p:sp>
      </p:grpSp>
      <p:grpSp>
        <p:nvGrpSpPr>
          <p:cNvPr id="60" name="Group 59">
            <a:extLst>
              <a:ext uri="{FF2B5EF4-FFF2-40B4-BE49-F238E27FC236}">
                <a16:creationId xmlns:a16="http://schemas.microsoft.com/office/drawing/2014/main" id="{DBA8F9C4-2E9A-4DCB-863A-EDC8CAB32040}"/>
              </a:ext>
            </a:extLst>
          </p:cNvPr>
          <p:cNvGrpSpPr/>
          <p:nvPr/>
        </p:nvGrpSpPr>
        <p:grpSpPr>
          <a:xfrm>
            <a:off x="280494" y="2811197"/>
            <a:ext cx="2596090" cy="784830"/>
            <a:chOff x="268462" y="2628194"/>
            <a:chExt cx="2596090" cy="784830"/>
          </a:xfrm>
        </p:grpSpPr>
        <p:grpSp>
          <p:nvGrpSpPr>
            <p:cNvPr id="46" name="Group 45">
              <a:extLst>
                <a:ext uri="{FF2B5EF4-FFF2-40B4-BE49-F238E27FC236}">
                  <a16:creationId xmlns:a16="http://schemas.microsoft.com/office/drawing/2014/main" id="{DEB15F13-8C83-46AF-B16F-6CD4A0C30F6B}"/>
                </a:ext>
              </a:extLst>
            </p:cNvPr>
            <p:cNvGrpSpPr/>
            <p:nvPr/>
          </p:nvGrpSpPr>
          <p:grpSpPr>
            <a:xfrm>
              <a:off x="268462" y="2860567"/>
              <a:ext cx="320040" cy="320040"/>
              <a:chOff x="268462" y="2874055"/>
              <a:chExt cx="320040" cy="320040"/>
            </a:xfrm>
          </p:grpSpPr>
          <p:grpSp>
            <p:nvGrpSpPr>
              <p:cNvPr id="31" name="Group 30">
                <a:extLst>
                  <a:ext uri="{FF2B5EF4-FFF2-40B4-BE49-F238E27FC236}">
                    <a16:creationId xmlns:a16="http://schemas.microsoft.com/office/drawing/2014/main" id="{B51D03A7-8430-4BCE-B817-C09F3926E611}"/>
                  </a:ext>
                </a:extLst>
              </p:cNvPr>
              <p:cNvGrpSpPr/>
              <p:nvPr/>
            </p:nvGrpSpPr>
            <p:grpSpPr>
              <a:xfrm>
                <a:off x="291322" y="2896915"/>
                <a:ext cx="274320" cy="274320"/>
                <a:chOff x="291322" y="2896915"/>
                <a:chExt cx="274320" cy="274320"/>
              </a:xfrm>
            </p:grpSpPr>
            <p:sp>
              <p:nvSpPr>
                <p:cNvPr id="21" name="Oval 20">
                  <a:extLst>
                    <a:ext uri="{FF2B5EF4-FFF2-40B4-BE49-F238E27FC236}">
                      <a16:creationId xmlns:a16="http://schemas.microsoft.com/office/drawing/2014/main" id="{F65B92D5-7767-46AA-BDAB-2232474496F3}"/>
                    </a:ext>
                  </a:extLst>
                </p:cNvPr>
                <p:cNvSpPr/>
                <p:nvPr/>
              </p:nvSpPr>
              <p:spPr bwMode="gray">
                <a:xfrm>
                  <a:off x="291322" y="2896915"/>
                  <a:ext cx="274320" cy="27432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0" name="Picture 29" descr="Icon&#10;&#10;Description automatically generated">
                  <a:extLst>
                    <a:ext uri="{FF2B5EF4-FFF2-40B4-BE49-F238E27FC236}">
                      <a16:creationId xmlns:a16="http://schemas.microsoft.com/office/drawing/2014/main" id="{1B3754FF-EFEC-42E7-AAA8-989F4E434E87}"/>
                    </a:ext>
                  </a:extLst>
                </p:cNvPr>
                <p:cNvPicPr>
                  <a:picLocks noChangeAspect="1"/>
                </p:cNvPicPr>
                <p:nvPr/>
              </p:nvPicPr>
              <p:blipFill>
                <a:blip r:embed="rId5">
                  <a:duotone>
                    <a:schemeClr val="accent6">
                      <a:shade val="45000"/>
                      <a:satMod val="135000"/>
                    </a:schemeClr>
                    <a:prstClr val="white"/>
                  </a:duotone>
                </a:blip>
                <a:stretch>
                  <a:fillRect/>
                </a:stretch>
              </p:blipFill>
              <p:spPr>
                <a:xfrm>
                  <a:off x="319856" y="2919775"/>
                  <a:ext cx="217253" cy="228600"/>
                </a:xfrm>
                <a:prstGeom prst="rect">
                  <a:avLst/>
                </a:prstGeom>
              </p:spPr>
            </p:pic>
          </p:grpSp>
          <p:sp>
            <p:nvSpPr>
              <p:cNvPr id="45" name="Oval 44">
                <a:extLst>
                  <a:ext uri="{FF2B5EF4-FFF2-40B4-BE49-F238E27FC236}">
                    <a16:creationId xmlns:a16="http://schemas.microsoft.com/office/drawing/2014/main" id="{147B5E97-48D5-4A13-89F7-5CE8287B94AD}"/>
                  </a:ext>
                </a:extLst>
              </p:cNvPr>
              <p:cNvSpPr/>
              <p:nvPr/>
            </p:nvSpPr>
            <p:spPr bwMode="gray">
              <a:xfrm>
                <a:off x="268462" y="2874055"/>
                <a:ext cx="320040" cy="320040"/>
              </a:xfrm>
              <a:prstGeom prst="ellipse">
                <a:avLst/>
              </a:prstGeom>
              <a:noFill/>
              <a:ln>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5" name="Rectangle 54">
              <a:extLst>
                <a:ext uri="{FF2B5EF4-FFF2-40B4-BE49-F238E27FC236}">
                  <a16:creationId xmlns:a16="http://schemas.microsoft.com/office/drawing/2014/main" id="{C480AD8D-6085-4FFC-894D-F38D50E18D7A}"/>
                </a:ext>
              </a:extLst>
            </p:cNvPr>
            <p:cNvSpPr/>
            <p:nvPr/>
          </p:nvSpPr>
          <p:spPr>
            <a:xfrm>
              <a:off x="565642" y="2628194"/>
              <a:ext cx="2298910" cy="784830"/>
            </a:xfrm>
            <a:prstGeom prst="rect">
              <a:avLst/>
            </a:prstGeom>
            <a:ln w="25400">
              <a:noFill/>
            </a:ln>
          </p:spPr>
          <p:txBody>
            <a:bodyPr wrap="square">
              <a:spAutoFit/>
            </a:bodyPr>
            <a:lstStyle/>
            <a:p>
              <a:pPr>
                <a:spcBef>
                  <a:spcPts val="500"/>
                </a:spcBef>
              </a:pPr>
              <a:r>
                <a:rPr lang="en-US" sz="900" dirty="0"/>
                <a:t>From the range of estimated probabilities, </a:t>
              </a:r>
              <a:r>
                <a:rPr lang="en-US" sz="900" b="1" dirty="0"/>
                <a:t>we determine the point at which net tuition revenue is maximized </a:t>
              </a:r>
              <a:r>
                <a:rPr lang="en-US" sz="900" dirty="0"/>
                <a:t>(the peak of the light blue line)</a:t>
              </a:r>
            </a:p>
          </p:txBody>
        </p:sp>
      </p:grpSp>
      <p:grpSp>
        <p:nvGrpSpPr>
          <p:cNvPr id="61" name="Group 60">
            <a:extLst>
              <a:ext uri="{FF2B5EF4-FFF2-40B4-BE49-F238E27FC236}">
                <a16:creationId xmlns:a16="http://schemas.microsoft.com/office/drawing/2014/main" id="{807D33D6-E576-41F8-8A60-46FC90C14772}"/>
              </a:ext>
            </a:extLst>
          </p:cNvPr>
          <p:cNvGrpSpPr/>
          <p:nvPr/>
        </p:nvGrpSpPr>
        <p:grpSpPr>
          <a:xfrm>
            <a:off x="296472" y="3749031"/>
            <a:ext cx="2587958" cy="507831"/>
            <a:chOff x="278424" y="3604426"/>
            <a:chExt cx="2587958" cy="507831"/>
          </a:xfrm>
        </p:grpSpPr>
        <p:grpSp>
          <p:nvGrpSpPr>
            <p:cNvPr id="49" name="Group 48">
              <a:extLst>
                <a:ext uri="{FF2B5EF4-FFF2-40B4-BE49-F238E27FC236}">
                  <a16:creationId xmlns:a16="http://schemas.microsoft.com/office/drawing/2014/main" id="{EB47753F-AE3C-4B81-BB31-F6A20666FC91}"/>
                </a:ext>
              </a:extLst>
            </p:cNvPr>
            <p:cNvGrpSpPr/>
            <p:nvPr/>
          </p:nvGrpSpPr>
          <p:grpSpPr>
            <a:xfrm>
              <a:off x="278424" y="3698322"/>
              <a:ext cx="320040" cy="320040"/>
              <a:chOff x="278424" y="3702941"/>
              <a:chExt cx="320040" cy="320040"/>
            </a:xfrm>
          </p:grpSpPr>
          <p:grpSp>
            <p:nvGrpSpPr>
              <p:cNvPr id="38" name="Group 37">
                <a:extLst>
                  <a:ext uri="{FF2B5EF4-FFF2-40B4-BE49-F238E27FC236}">
                    <a16:creationId xmlns:a16="http://schemas.microsoft.com/office/drawing/2014/main" id="{C5A4AC5C-83DA-47DF-9C60-F3860700CB38}"/>
                  </a:ext>
                </a:extLst>
              </p:cNvPr>
              <p:cNvGrpSpPr/>
              <p:nvPr/>
            </p:nvGrpSpPr>
            <p:grpSpPr>
              <a:xfrm>
                <a:off x="301284" y="3725801"/>
                <a:ext cx="274320" cy="274320"/>
                <a:chOff x="300266" y="3725801"/>
                <a:chExt cx="274320" cy="274320"/>
              </a:xfrm>
            </p:grpSpPr>
            <p:sp>
              <p:nvSpPr>
                <p:cNvPr id="24" name="Oval 23">
                  <a:extLst>
                    <a:ext uri="{FF2B5EF4-FFF2-40B4-BE49-F238E27FC236}">
                      <a16:creationId xmlns:a16="http://schemas.microsoft.com/office/drawing/2014/main" id="{F2C5761F-7A32-426F-A663-581C40EEA210}"/>
                    </a:ext>
                  </a:extLst>
                </p:cNvPr>
                <p:cNvSpPr/>
                <p:nvPr/>
              </p:nvSpPr>
              <p:spPr bwMode="gray">
                <a:xfrm>
                  <a:off x="300266" y="3725801"/>
                  <a:ext cx="274320" cy="27432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7" name="Picture 36" descr="A picture containing text, sign&#10;&#10;Description automatically generated">
                  <a:extLst>
                    <a:ext uri="{FF2B5EF4-FFF2-40B4-BE49-F238E27FC236}">
                      <a16:creationId xmlns:a16="http://schemas.microsoft.com/office/drawing/2014/main" id="{E82CF965-F029-42A3-A527-E9066B04E1CF}"/>
                    </a:ext>
                  </a:extLst>
                </p:cNvPr>
                <p:cNvPicPr>
                  <a:picLocks noChangeAspect="1"/>
                </p:cNvPicPr>
                <p:nvPr/>
              </p:nvPicPr>
              <p:blipFill>
                <a:blip r:embed="rId6">
                  <a:duotone>
                    <a:schemeClr val="accent6">
                      <a:shade val="45000"/>
                      <a:satMod val="135000"/>
                    </a:schemeClr>
                    <a:prstClr val="white"/>
                  </a:duotone>
                </a:blip>
                <a:stretch>
                  <a:fillRect/>
                </a:stretch>
              </p:blipFill>
              <p:spPr>
                <a:xfrm>
                  <a:off x="323126" y="3758634"/>
                  <a:ext cx="228600" cy="208655"/>
                </a:xfrm>
                <a:prstGeom prst="rect">
                  <a:avLst/>
                </a:prstGeom>
              </p:spPr>
            </p:pic>
          </p:grpSp>
          <p:sp>
            <p:nvSpPr>
              <p:cNvPr id="48" name="Oval 47">
                <a:extLst>
                  <a:ext uri="{FF2B5EF4-FFF2-40B4-BE49-F238E27FC236}">
                    <a16:creationId xmlns:a16="http://schemas.microsoft.com/office/drawing/2014/main" id="{73EB6105-4D9E-444F-97A6-8629ECBFB338}"/>
                  </a:ext>
                </a:extLst>
              </p:cNvPr>
              <p:cNvSpPr/>
              <p:nvPr/>
            </p:nvSpPr>
            <p:spPr bwMode="gray">
              <a:xfrm>
                <a:off x="278424" y="3702941"/>
                <a:ext cx="320040" cy="320040"/>
              </a:xfrm>
              <a:prstGeom prst="ellipse">
                <a:avLst/>
              </a:prstGeom>
              <a:noFill/>
              <a:ln>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7" name="Rectangle 56">
              <a:extLst>
                <a:ext uri="{FF2B5EF4-FFF2-40B4-BE49-F238E27FC236}">
                  <a16:creationId xmlns:a16="http://schemas.microsoft.com/office/drawing/2014/main" id="{E933F8FF-3633-449D-9753-69145979B84F}"/>
                </a:ext>
              </a:extLst>
            </p:cNvPr>
            <p:cNvSpPr/>
            <p:nvPr/>
          </p:nvSpPr>
          <p:spPr>
            <a:xfrm>
              <a:off x="567472" y="3604426"/>
              <a:ext cx="2298910" cy="507831"/>
            </a:xfrm>
            <a:prstGeom prst="rect">
              <a:avLst/>
            </a:prstGeom>
            <a:ln w="25400">
              <a:noFill/>
            </a:ln>
          </p:spPr>
          <p:txBody>
            <a:bodyPr wrap="square">
              <a:spAutoFit/>
            </a:bodyPr>
            <a:lstStyle/>
            <a:p>
              <a:pPr>
                <a:spcBef>
                  <a:spcPts val="500"/>
                </a:spcBef>
              </a:pPr>
              <a:r>
                <a:rPr lang="en-US" sz="900" dirty="0"/>
                <a:t>This leads to an understanding of where aid should be increased or reduced</a:t>
              </a:r>
            </a:p>
          </p:txBody>
        </p:sp>
      </p:grpSp>
    </p:spTree>
    <p:extLst>
      <p:ext uri="{BB962C8B-B14F-4D97-AF65-F5344CB8AC3E}">
        <p14:creationId xmlns:p14="http://schemas.microsoft.com/office/powerpoint/2010/main" val="1790227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8B1C65-0C30-4A9E-8F2E-AACB3272D6D8}"/>
              </a:ext>
            </a:extLst>
          </p:cNvPr>
          <p:cNvSpPr>
            <a:spLocks noGrp="1"/>
          </p:cNvSpPr>
          <p:nvPr>
            <p:ph type="body" sz="quarter" idx="16"/>
          </p:nvPr>
        </p:nvSpPr>
        <p:spPr>
          <a:xfrm>
            <a:off x="280194" y="99782"/>
            <a:ext cx="3048700" cy="123111"/>
          </a:xfrm>
        </p:spPr>
        <p:txBody>
          <a:bodyPr/>
          <a:lstStyle/>
          <a:p>
            <a:endParaRPr lang="en-US" dirty="0"/>
          </a:p>
        </p:txBody>
      </p:sp>
      <p:sp>
        <p:nvSpPr>
          <p:cNvPr id="5" name="Text Placeholder 4">
            <a:extLst>
              <a:ext uri="{FF2B5EF4-FFF2-40B4-BE49-F238E27FC236}">
                <a16:creationId xmlns:a16="http://schemas.microsoft.com/office/drawing/2014/main" id="{FFF7F460-5BC1-49C0-82B8-FE38DF3EBF33}"/>
              </a:ext>
            </a:extLst>
          </p:cNvPr>
          <p:cNvSpPr>
            <a:spLocks noGrp="1"/>
          </p:cNvSpPr>
          <p:nvPr>
            <p:ph type="body" sz="quarter" idx="19"/>
          </p:nvPr>
        </p:nvSpPr>
        <p:spPr/>
        <p:txBody>
          <a:bodyPr/>
          <a:lstStyle/>
          <a:p>
            <a:endParaRPr lang="en-US"/>
          </a:p>
        </p:txBody>
      </p:sp>
      <p:sp>
        <p:nvSpPr>
          <p:cNvPr id="6" name="Text Placeholder 5">
            <a:extLst>
              <a:ext uri="{FF2B5EF4-FFF2-40B4-BE49-F238E27FC236}">
                <a16:creationId xmlns:a16="http://schemas.microsoft.com/office/drawing/2014/main" id="{D9E58BAD-9B82-4AC4-B49C-CFCE74FBE66C}"/>
              </a:ext>
            </a:extLst>
          </p:cNvPr>
          <p:cNvSpPr>
            <a:spLocks noGrp="1"/>
          </p:cNvSpPr>
          <p:nvPr>
            <p:ph type="body" sz="quarter" idx="18"/>
          </p:nvPr>
        </p:nvSpPr>
        <p:spPr/>
        <p:txBody>
          <a:bodyPr/>
          <a:lstStyle/>
          <a:p>
            <a:endParaRPr lang="en-US"/>
          </a:p>
        </p:txBody>
      </p:sp>
      <p:sp>
        <p:nvSpPr>
          <p:cNvPr id="8" name="Title 7">
            <a:extLst>
              <a:ext uri="{FF2B5EF4-FFF2-40B4-BE49-F238E27FC236}">
                <a16:creationId xmlns:a16="http://schemas.microsoft.com/office/drawing/2014/main" id="{9A5B4C6E-3532-4CA9-B568-D29FCCFFFBE8}"/>
              </a:ext>
            </a:extLst>
          </p:cNvPr>
          <p:cNvSpPr>
            <a:spLocks noGrp="1"/>
          </p:cNvSpPr>
          <p:nvPr>
            <p:ph type="title"/>
          </p:nvPr>
        </p:nvSpPr>
        <p:spPr/>
        <p:txBody>
          <a:bodyPr/>
          <a:lstStyle/>
          <a:p>
            <a:r>
              <a:rPr lang="en-US" dirty="0"/>
              <a:t>An Example of the FAO Team’s Data Analysis</a:t>
            </a:r>
          </a:p>
        </p:txBody>
      </p:sp>
      <p:pic>
        <p:nvPicPr>
          <p:cNvPr id="9" name="Picture 8">
            <a:extLst>
              <a:ext uri="{FF2B5EF4-FFF2-40B4-BE49-F238E27FC236}">
                <a16:creationId xmlns:a16="http://schemas.microsoft.com/office/drawing/2014/main" id="{56433BE6-2D0D-4E19-923B-33390D969053}"/>
              </a:ext>
            </a:extLst>
          </p:cNvPr>
          <p:cNvPicPr>
            <a:picLocks noChangeAspect="1"/>
          </p:cNvPicPr>
          <p:nvPr/>
        </p:nvPicPr>
        <p:blipFill rotWithShape="1">
          <a:blip r:embed="rId2"/>
          <a:srcRect t="16689"/>
          <a:stretch/>
        </p:blipFill>
        <p:spPr>
          <a:xfrm>
            <a:off x="274068" y="710047"/>
            <a:ext cx="6057207" cy="3896302"/>
          </a:xfrm>
          <a:prstGeom prst="rect">
            <a:avLst/>
          </a:prstGeom>
        </p:spPr>
      </p:pic>
    </p:spTree>
    <p:extLst>
      <p:ext uri="{BB962C8B-B14F-4D97-AF65-F5344CB8AC3E}">
        <p14:creationId xmlns:p14="http://schemas.microsoft.com/office/powerpoint/2010/main" val="2654133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8B1C65-0C30-4A9E-8F2E-AACB3272D6D8}"/>
              </a:ext>
            </a:extLst>
          </p:cNvPr>
          <p:cNvSpPr>
            <a:spLocks noGrp="1"/>
          </p:cNvSpPr>
          <p:nvPr>
            <p:ph type="body" sz="quarter" idx="16"/>
          </p:nvPr>
        </p:nvSpPr>
        <p:spPr>
          <a:xfrm>
            <a:off x="280194" y="99782"/>
            <a:ext cx="3042724" cy="123111"/>
          </a:xfrm>
        </p:spPr>
        <p:txBody>
          <a:bodyPr/>
          <a:lstStyle/>
          <a:p>
            <a:endParaRPr lang="en-US" dirty="0"/>
          </a:p>
        </p:txBody>
      </p:sp>
      <p:sp>
        <p:nvSpPr>
          <p:cNvPr id="5" name="Text Placeholder 4">
            <a:extLst>
              <a:ext uri="{FF2B5EF4-FFF2-40B4-BE49-F238E27FC236}">
                <a16:creationId xmlns:a16="http://schemas.microsoft.com/office/drawing/2014/main" id="{FFF7F460-5BC1-49C0-82B8-FE38DF3EBF33}"/>
              </a:ext>
            </a:extLst>
          </p:cNvPr>
          <p:cNvSpPr>
            <a:spLocks noGrp="1"/>
          </p:cNvSpPr>
          <p:nvPr>
            <p:ph type="body" sz="quarter" idx="19"/>
          </p:nvPr>
        </p:nvSpPr>
        <p:spPr/>
        <p:txBody>
          <a:bodyPr/>
          <a:lstStyle/>
          <a:p>
            <a:endParaRPr lang="en-US"/>
          </a:p>
        </p:txBody>
      </p:sp>
      <p:sp>
        <p:nvSpPr>
          <p:cNvPr id="6" name="Text Placeholder 5">
            <a:extLst>
              <a:ext uri="{FF2B5EF4-FFF2-40B4-BE49-F238E27FC236}">
                <a16:creationId xmlns:a16="http://schemas.microsoft.com/office/drawing/2014/main" id="{D9E58BAD-9B82-4AC4-B49C-CFCE74FBE66C}"/>
              </a:ext>
            </a:extLst>
          </p:cNvPr>
          <p:cNvSpPr>
            <a:spLocks noGrp="1"/>
          </p:cNvSpPr>
          <p:nvPr>
            <p:ph type="body" sz="quarter" idx="18"/>
          </p:nvPr>
        </p:nvSpPr>
        <p:spPr/>
        <p:txBody>
          <a:bodyPr/>
          <a:lstStyle/>
          <a:p>
            <a:endParaRPr lang="en-US"/>
          </a:p>
        </p:txBody>
      </p:sp>
      <p:sp>
        <p:nvSpPr>
          <p:cNvPr id="8" name="Title 7">
            <a:extLst>
              <a:ext uri="{FF2B5EF4-FFF2-40B4-BE49-F238E27FC236}">
                <a16:creationId xmlns:a16="http://schemas.microsoft.com/office/drawing/2014/main" id="{9A5B4C6E-3532-4CA9-B568-D29FCCFFFBE8}"/>
              </a:ext>
            </a:extLst>
          </p:cNvPr>
          <p:cNvSpPr>
            <a:spLocks noGrp="1"/>
          </p:cNvSpPr>
          <p:nvPr>
            <p:ph type="title"/>
          </p:nvPr>
        </p:nvSpPr>
        <p:spPr/>
        <p:txBody>
          <a:bodyPr/>
          <a:lstStyle/>
          <a:p>
            <a:r>
              <a:rPr lang="en-US" dirty="0"/>
              <a:t>An Example of the FAO Team’s Data Analysis</a:t>
            </a:r>
          </a:p>
        </p:txBody>
      </p:sp>
      <p:grpSp>
        <p:nvGrpSpPr>
          <p:cNvPr id="7" name="Group 6">
            <a:extLst>
              <a:ext uri="{FF2B5EF4-FFF2-40B4-BE49-F238E27FC236}">
                <a16:creationId xmlns:a16="http://schemas.microsoft.com/office/drawing/2014/main" id="{B139526F-29D2-46C4-B8AD-79122806F1B1}"/>
              </a:ext>
            </a:extLst>
          </p:cNvPr>
          <p:cNvGrpSpPr/>
          <p:nvPr/>
        </p:nvGrpSpPr>
        <p:grpSpPr>
          <a:xfrm>
            <a:off x="306802" y="637643"/>
            <a:ext cx="6033839" cy="3889418"/>
            <a:chOff x="166856" y="764005"/>
            <a:chExt cx="6173786" cy="3979628"/>
          </a:xfrm>
        </p:grpSpPr>
        <p:pic>
          <p:nvPicPr>
            <p:cNvPr id="3" name="Picture 2">
              <a:extLst>
                <a:ext uri="{FF2B5EF4-FFF2-40B4-BE49-F238E27FC236}">
                  <a16:creationId xmlns:a16="http://schemas.microsoft.com/office/drawing/2014/main" id="{D3997683-7C6A-4215-BAA2-C64D50C72FCD}"/>
                </a:ext>
              </a:extLst>
            </p:cNvPr>
            <p:cNvPicPr>
              <a:picLocks noChangeAspect="1"/>
            </p:cNvPicPr>
            <p:nvPr/>
          </p:nvPicPr>
          <p:blipFill rotWithShape="1">
            <a:blip r:embed="rId2"/>
            <a:srcRect t="16759"/>
            <a:stretch/>
          </p:blipFill>
          <p:spPr>
            <a:xfrm>
              <a:off x="166856" y="842398"/>
              <a:ext cx="6067088" cy="3901235"/>
            </a:xfrm>
            <a:prstGeom prst="rect">
              <a:avLst/>
            </a:prstGeom>
          </p:spPr>
        </p:pic>
        <p:sp>
          <p:nvSpPr>
            <p:cNvPr id="4" name="Rectangle 3">
              <a:extLst>
                <a:ext uri="{FF2B5EF4-FFF2-40B4-BE49-F238E27FC236}">
                  <a16:creationId xmlns:a16="http://schemas.microsoft.com/office/drawing/2014/main" id="{3CCD6A49-59C1-46B2-B329-92F02C838B1D}"/>
                </a:ext>
              </a:extLst>
            </p:cNvPr>
            <p:cNvSpPr/>
            <p:nvPr/>
          </p:nvSpPr>
          <p:spPr bwMode="gray">
            <a:xfrm>
              <a:off x="5336005" y="764005"/>
              <a:ext cx="1004637" cy="256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1399299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8B1C65-0C30-4A9E-8F2E-AACB3272D6D8}"/>
              </a:ext>
            </a:extLst>
          </p:cNvPr>
          <p:cNvSpPr>
            <a:spLocks noGrp="1"/>
          </p:cNvSpPr>
          <p:nvPr>
            <p:ph type="body" sz="quarter" idx="16"/>
          </p:nvPr>
        </p:nvSpPr>
        <p:spPr>
          <a:xfrm>
            <a:off x="280193" y="99782"/>
            <a:ext cx="3413265" cy="123111"/>
          </a:xfrm>
        </p:spPr>
        <p:txBody>
          <a:bodyPr/>
          <a:lstStyle/>
          <a:p>
            <a:endParaRPr lang="en-US" dirty="0"/>
          </a:p>
        </p:txBody>
      </p:sp>
      <p:sp>
        <p:nvSpPr>
          <p:cNvPr id="3" name="Title 2">
            <a:extLst>
              <a:ext uri="{FF2B5EF4-FFF2-40B4-BE49-F238E27FC236}">
                <a16:creationId xmlns:a16="http://schemas.microsoft.com/office/drawing/2014/main" id="{A222F046-D94E-412A-97E5-F35498EC3B32}"/>
              </a:ext>
            </a:extLst>
          </p:cNvPr>
          <p:cNvSpPr>
            <a:spLocks noGrp="1"/>
          </p:cNvSpPr>
          <p:nvPr>
            <p:ph type="title"/>
          </p:nvPr>
        </p:nvSpPr>
        <p:spPr>
          <a:xfrm>
            <a:off x="280193" y="317005"/>
            <a:ext cx="5840413" cy="249299"/>
          </a:xfrm>
        </p:spPr>
        <p:txBody>
          <a:bodyPr/>
          <a:lstStyle/>
          <a:p>
            <a:r>
              <a:rPr lang="en-US" dirty="0"/>
              <a:t>A New EAB Tool for Analyzing Financial Aid Data</a:t>
            </a:r>
          </a:p>
        </p:txBody>
      </p:sp>
      <p:sp>
        <p:nvSpPr>
          <p:cNvPr id="4" name="Text Placeholder 3">
            <a:extLst>
              <a:ext uri="{FF2B5EF4-FFF2-40B4-BE49-F238E27FC236}">
                <a16:creationId xmlns:a16="http://schemas.microsoft.com/office/drawing/2014/main" id="{5A8864DF-E6A6-45A6-A395-ABFC52AA7A87}"/>
              </a:ext>
            </a:extLst>
          </p:cNvPr>
          <p:cNvSpPr>
            <a:spLocks noGrp="1"/>
          </p:cNvSpPr>
          <p:nvPr>
            <p:ph type="body" sz="quarter" idx="15"/>
          </p:nvPr>
        </p:nvSpPr>
        <p:spPr/>
        <p:txBody>
          <a:bodyPr/>
          <a:lstStyle/>
          <a:p>
            <a:r>
              <a:rPr lang="en-US" dirty="0"/>
              <a:t>Created with Higher Ed FAO Team to Help Independent Schools</a:t>
            </a:r>
          </a:p>
        </p:txBody>
      </p:sp>
      <p:sp>
        <p:nvSpPr>
          <p:cNvPr id="5" name="Text Placeholder 4">
            <a:extLst>
              <a:ext uri="{FF2B5EF4-FFF2-40B4-BE49-F238E27FC236}">
                <a16:creationId xmlns:a16="http://schemas.microsoft.com/office/drawing/2014/main" id="{FFF7F460-5BC1-49C0-82B8-FE38DF3EBF33}"/>
              </a:ext>
            </a:extLst>
          </p:cNvPr>
          <p:cNvSpPr>
            <a:spLocks noGrp="1"/>
          </p:cNvSpPr>
          <p:nvPr>
            <p:ph type="body" sz="quarter" idx="19"/>
          </p:nvPr>
        </p:nvSpPr>
        <p:spPr/>
        <p:txBody>
          <a:bodyPr/>
          <a:lstStyle/>
          <a:p>
            <a:endParaRPr lang="en-US"/>
          </a:p>
        </p:txBody>
      </p:sp>
      <p:sp>
        <p:nvSpPr>
          <p:cNvPr id="6" name="Text Placeholder 5">
            <a:extLst>
              <a:ext uri="{FF2B5EF4-FFF2-40B4-BE49-F238E27FC236}">
                <a16:creationId xmlns:a16="http://schemas.microsoft.com/office/drawing/2014/main" id="{D9E58BAD-9B82-4AC4-B49C-CFCE74FBE66C}"/>
              </a:ext>
            </a:extLst>
          </p:cNvPr>
          <p:cNvSpPr>
            <a:spLocks noGrp="1"/>
          </p:cNvSpPr>
          <p:nvPr>
            <p:ph type="body" sz="quarter" idx="18"/>
          </p:nvPr>
        </p:nvSpPr>
        <p:spPr/>
        <p:txBody>
          <a:bodyPr/>
          <a:lstStyle/>
          <a:p>
            <a:endParaRPr lang="en-US"/>
          </a:p>
        </p:txBody>
      </p:sp>
      <p:grpSp>
        <p:nvGrpSpPr>
          <p:cNvPr id="8" name="Group 7">
            <a:extLst>
              <a:ext uri="{FF2B5EF4-FFF2-40B4-BE49-F238E27FC236}">
                <a16:creationId xmlns:a16="http://schemas.microsoft.com/office/drawing/2014/main" id="{7CB663DC-A099-4619-8547-40156C2F5C95}"/>
              </a:ext>
            </a:extLst>
          </p:cNvPr>
          <p:cNvGrpSpPr/>
          <p:nvPr/>
        </p:nvGrpSpPr>
        <p:grpSpPr>
          <a:xfrm>
            <a:off x="4031163" y="946103"/>
            <a:ext cx="2072339" cy="968251"/>
            <a:chOff x="923348" y="1364725"/>
            <a:chExt cx="4767480" cy="2227493"/>
          </a:xfrm>
        </p:grpSpPr>
        <p:pic>
          <p:nvPicPr>
            <p:cNvPr id="9" name="Picture 8" descr="Table&#10;&#10;Description automatically generated">
              <a:extLst>
                <a:ext uri="{FF2B5EF4-FFF2-40B4-BE49-F238E27FC236}">
                  <a16:creationId xmlns:a16="http://schemas.microsoft.com/office/drawing/2014/main" id="{997EB29E-46D6-435D-A488-2DD2D889F1B2}"/>
                </a:ext>
              </a:extLst>
            </p:cNvPr>
            <p:cNvPicPr>
              <a:picLocks noChangeAspect="1"/>
            </p:cNvPicPr>
            <p:nvPr/>
          </p:nvPicPr>
          <p:blipFill rotWithShape="1">
            <a:blip r:embed="rId2"/>
            <a:srcRect b="24115"/>
            <a:stretch/>
          </p:blipFill>
          <p:spPr>
            <a:xfrm>
              <a:off x="923348" y="1364725"/>
              <a:ext cx="3637305" cy="1563956"/>
            </a:xfrm>
            <a:prstGeom prst="rect">
              <a:avLst/>
            </a:prstGeom>
            <a:ln>
              <a:solidFill>
                <a:schemeClr val="accent5"/>
              </a:solidFill>
            </a:ln>
            <a:effectLst>
              <a:outerShdw blurRad="50800" dist="38100" dir="8100000" algn="tr" rotWithShape="0">
                <a:prstClr val="black">
                  <a:alpha val="40000"/>
                </a:prstClr>
              </a:outerShdw>
            </a:effectLst>
          </p:spPr>
        </p:pic>
        <p:pic>
          <p:nvPicPr>
            <p:cNvPr id="10" name="Picture 9" descr="Graphical user interface, table&#10;&#10;Description automatically generated">
              <a:extLst>
                <a:ext uri="{FF2B5EF4-FFF2-40B4-BE49-F238E27FC236}">
                  <a16:creationId xmlns:a16="http://schemas.microsoft.com/office/drawing/2014/main" id="{C778AD5A-D0D9-4560-A858-623EA706EBE9}"/>
                </a:ext>
              </a:extLst>
            </p:cNvPr>
            <p:cNvPicPr>
              <a:picLocks noChangeAspect="1"/>
            </p:cNvPicPr>
            <p:nvPr/>
          </p:nvPicPr>
          <p:blipFill rotWithShape="1">
            <a:blip r:embed="rId3"/>
            <a:srcRect b="18413"/>
            <a:stretch/>
          </p:blipFill>
          <p:spPr>
            <a:xfrm>
              <a:off x="1082521" y="1535185"/>
              <a:ext cx="4104167" cy="1618259"/>
            </a:xfrm>
            <a:prstGeom prst="rect">
              <a:avLst/>
            </a:prstGeom>
            <a:ln>
              <a:solidFill>
                <a:schemeClr val="accent5"/>
              </a:solidFill>
            </a:ln>
            <a:effectLst>
              <a:outerShdw blurRad="50800" dist="38100" dir="8100000" algn="tr" rotWithShape="0">
                <a:prstClr val="black">
                  <a:alpha val="40000"/>
                </a:prstClr>
              </a:outerShdw>
            </a:effectLst>
          </p:spPr>
        </p:pic>
        <p:pic>
          <p:nvPicPr>
            <p:cNvPr id="11" name="Picture 10" descr="Graphical user interface, application&#10;&#10;Description automatically generated">
              <a:extLst>
                <a:ext uri="{FF2B5EF4-FFF2-40B4-BE49-F238E27FC236}">
                  <a16:creationId xmlns:a16="http://schemas.microsoft.com/office/drawing/2014/main" id="{3FE5A98E-7519-460A-B143-5F7CBC506B51}"/>
                </a:ext>
              </a:extLst>
            </p:cNvPr>
            <p:cNvPicPr>
              <a:picLocks noChangeAspect="1"/>
            </p:cNvPicPr>
            <p:nvPr/>
          </p:nvPicPr>
          <p:blipFill>
            <a:blip r:embed="rId4"/>
            <a:stretch>
              <a:fillRect/>
            </a:stretch>
          </p:blipFill>
          <p:spPr>
            <a:xfrm>
              <a:off x="1238222" y="1713087"/>
              <a:ext cx="4452606" cy="1879131"/>
            </a:xfrm>
            <a:prstGeom prst="rect">
              <a:avLst/>
            </a:prstGeom>
            <a:ln>
              <a:solidFill>
                <a:schemeClr val="accent5"/>
              </a:solidFill>
            </a:ln>
            <a:effectLst>
              <a:outerShdw blurRad="50800" dist="38100" dir="8100000" algn="tr" rotWithShape="0">
                <a:prstClr val="black">
                  <a:alpha val="40000"/>
                </a:prstClr>
              </a:outerShdw>
            </a:effectLst>
          </p:spPr>
        </p:pic>
      </p:grpSp>
      <p:sp>
        <p:nvSpPr>
          <p:cNvPr id="18" name="TextBox 17">
            <a:extLst>
              <a:ext uri="{FF2B5EF4-FFF2-40B4-BE49-F238E27FC236}">
                <a16:creationId xmlns:a16="http://schemas.microsoft.com/office/drawing/2014/main" id="{23B3158F-45EF-43C0-8EE7-99D7DFB08001}"/>
              </a:ext>
            </a:extLst>
          </p:cNvPr>
          <p:cNvSpPr txBox="1"/>
          <p:nvPr/>
        </p:nvSpPr>
        <p:spPr>
          <a:xfrm>
            <a:off x="277812" y="966269"/>
            <a:ext cx="2808287" cy="153888"/>
          </a:xfrm>
          <a:prstGeom prst="rect">
            <a:avLst/>
          </a:prstGeom>
          <a:noFill/>
        </p:spPr>
        <p:txBody>
          <a:bodyPr wrap="square" lIns="0" tIns="0" rIns="0" bIns="0" rtlCol="0">
            <a:spAutoFit/>
          </a:bodyPr>
          <a:lstStyle/>
          <a:p>
            <a:pPr>
              <a:spcBef>
                <a:spcPts val="500"/>
              </a:spcBef>
            </a:pPr>
            <a:r>
              <a:rPr lang="en-US" sz="1000" b="1" dirty="0"/>
              <a:t>New Financial Aid Optimization Tool:</a:t>
            </a:r>
          </a:p>
        </p:txBody>
      </p:sp>
      <p:grpSp>
        <p:nvGrpSpPr>
          <p:cNvPr id="16" name="Group 15">
            <a:extLst>
              <a:ext uri="{FF2B5EF4-FFF2-40B4-BE49-F238E27FC236}">
                <a16:creationId xmlns:a16="http://schemas.microsoft.com/office/drawing/2014/main" id="{19345EF6-FDAB-4009-A3AE-50A97255C62E}"/>
              </a:ext>
            </a:extLst>
          </p:cNvPr>
          <p:cNvGrpSpPr/>
          <p:nvPr/>
        </p:nvGrpSpPr>
        <p:grpSpPr>
          <a:xfrm>
            <a:off x="296992" y="2280198"/>
            <a:ext cx="5806204" cy="276999"/>
            <a:chOff x="296992" y="2302807"/>
            <a:chExt cx="5806204" cy="276999"/>
          </a:xfrm>
        </p:grpSpPr>
        <p:sp>
          <p:nvSpPr>
            <p:cNvPr id="14" name="TextBox 13">
              <a:extLst>
                <a:ext uri="{FF2B5EF4-FFF2-40B4-BE49-F238E27FC236}">
                  <a16:creationId xmlns:a16="http://schemas.microsoft.com/office/drawing/2014/main" id="{3806E68F-FCF8-4190-9C4D-8A675829CAED}"/>
                </a:ext>
              </a:extLst>
            </p:cNvPr>
            <p:cNvSpPr txBox="1"/>
            <p:nvPr/>
          </p:nvSpPr>
          <p:spPr bwMode="gray">
            <a:xfrm>
              <a:off x="676994" y="2302807"/>
              <a:ext cx="5426202" cy="276999"/>
            </a:xfrm>
            <a:prstGeom prst="rect">
              <a:avLst/>
            </a:prstGeom>
            <a:noFill/>
          </p:spPr>
          <p:txBody>
            <a:bodyPr wrap="square" lIns="0" tIns="0" rIns="0" bIns="0" rtlCol="0">
              <a:spAutoFit/>
            </a:bodyPr>
            <a:lstStyle/>
            <a:p>
              <a:pPr>
                <a:spcBef>
                  <a:spcPts val="500"/>
                </a:spcBef>
              </a:pPr>
              <a:r>
                <a:rPr lang="en-US" sz="900" dirty="0"/>
                <a:t>Allows </a:t>
              </a:r>
              <a:r>
                <a:rPr lang="en-US" sz="900" dirty="0">
                  <a:solidFill>
                    <a:schemeClr val="tx1"/>
                  </a:solidFill>
                </a:rPr>
                <a:t>independent schools test out and track data to show the results of aid policy and strategy changes toward yielding specific subsets of students</a:t>
              </a:r>
            </a:p>
          </p:txBody>
        </p:sp>
        <p:grpSp>
          <p:nvGrpSpPr>
            <p:cNvPr id="28" name="Group 27">
              <a:extLst>
                <a:ext uri="{FF2B5EF4-FFF2-40B4-BE49-F238E27FC236}">
                  <a16:creationId xmlns:a16="http://schemas.microsoft.com/office/drawing/2014/main" id="{31E54207-6F8D-44AC-91F3-9858ED9375D5}"/>
                </a:ext>
              </a:extLst>
            </p:cNvPr>
            <p:cNvGrpSpPr/>
            <p:nvPr/>
          </p:nvGrpSpPr>
          <p:grpSpPr>
            <a:xfrm>
              <a:off x="296992" y="2304146"/>
              <a:ext cx="274320" cy="274320"/>
              <a:chOff x="623289" y="6994759"/>
              <a:chExt cx="274320" cy="274320"/>
            </a:xfrm>
          </p:grpSpPr>
          <p:sp>
            <p:nvSpPr>
              <p:cNvPr id="29" name="Oval 28">
                <a:extLst>
                  <a:ext uri="{FF2B5EF4-FFF2-40B4-BE49-F238E27FC236}">
                    <a16:creationId xmlns:a16="http://schemas.microsoft.com/office/drawing/2014/main" id="{8FDA32C8-C3B1-4510-A8D7-39BFF3B96AA3}"/>
                  </a:ext>
                </a:extLst>
              </p:cNvPr>
              <p:cNvSpPr/>
              <p:nvPr/>
            </p:nvSpPr>
            <p:spPr bwMode="gray">
              <a:xfrm>
                <a:off x="623289" y="6994759"/>
                <a:ext cx="274320" cy="27432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600"/>
              </a:p>
            </p:txBody>
          </p:sp>
          <p:pic>
            <p:nvPicPr>
              <p:cNvPr id="30" name="Picture 29" descr="Icon&#10;&#10;Description automatically generated">
                <a:extLst>
                  <a:ext uri="{FF2B5EF4-FFF2-40B4-BE49-F238E27FC236}">
                    <a16:creationId xmlns:a16="http://schemas.microsoft.com/office/drawing/2014/main" id="{8E492FFE-B30D-4AD4-ABFE-A0D872D8ECED}"/>
                  </a:ext>
                </a:extLst>
              </p:cNvPr>
              <p:cNvPicPr>
                <a:picLocks noChangeAspect="1"/>
              </p:cNvPicPr>
              <p:nvPr/>
            </p:nvPicPr>
            <p:blipFill>
              <a:blip r:embed="rId5">
                <a:lum bright="70000" contrast="-70000"/>
              </a:blip>
              <a:stretch>
                <a:fillRect/>
              </a:stretch>
            </p:blipFill>
            <p:spPr>
              <a:xfrm>
                <a:off x="675173" y="7036114"/>
                <a:ext cx="171314" cy="171314"/>
              </a:xfrm>
              <a:prstGeom prst="rect">
                <a:avLst/>
              </a:prstGeom>
            </p:spPr>
          </p:pic>
        </p:grpSp>
      </p:grpSp>
      <p:grpSp>
        <p:nvGrpSpPr>
          <p:cNvPr id="12" name="Group 11">
            <a:extLst>
              <a:ext uri="{FF2B5EF4-FFF2-40B4-BE49-F238E27FC236}">
                <a16:creationId xmlns:a16="http://schemas.microsoft.com/office/drawing/2014/main" id="{76CA48CE-13B0-4837-9F89-DE82CE186DBF}"/>
              </a:ext>
            </a:extLst>
          </p:cNvPr>
          <p:cNvGrpSpPr/>
          <p:nvPr/>
        </p:nvGrpSpPr>
        <p:grpSpPr>
          <a:xfrm>
            <a:off x="277813" y="1866820"/>
            <a:ext cx="3654108" cy="276999"/>
            <a:chOff x="277813" y="1878125"/>
            <a:chExt cx="3654108" cy="276999"/>
          </a:xfrm>
        </p:grpSpPr>
        <p:sp>
          <p:nvSpPr>
            <p:cNvPr id="7" name="TextBox 6">
              <a:extLst>
                <a:ext uri="{FF2B5EF4-FFF2-40B4-BE49-F238E27FC236}">
                  <a16:creationId xmlns:a16="http://schemas.microsoft.com/office/drawing/2014/main" id="{A66442C8-B400-463A-8E49-EE38C9C72B5E}"/>
                </a:ext>
              </a:extLst>
            </p:cNvPr>
            <p:cNvSpPr txBox="1"/>
            <p:nvPr/>
          </p:nvSpPr>
          <p:spPr bwMode="gray">
            <a:xfrm>
              <a:off x="640671" y="1878125"/>
              <a:ext cx="3291250" cy="276999"/>
            </a:xfrm>
            <a:prstGeom prst="rect">
              <a:avLst/>
            </a:prstGeom>
            <a:noFill/>
          </p:spPr>
          <p:txBody>
            <a:bodyPr wrap="square" lIns="0" tIns="0" rIns="0" bIns="0" rtlCol="0">
              <a:spAutoFit/>
            </a:bodyPr>
            <a:lstStyle/>
            <a:p>
              <a:pPr>
                <a:spcBef>
                  <a:spcPts val="500"/>
                </a:spcBef>
              </a:pPr>
              <a:r>
                <a:rPr lang="en-US" sz="900" dirty="0"/>
                <a:t>Illustrates to partner</a:t>
              </a:r>
              <a:r>
                <a:rPr lang="en-US" sz="900" dirty="0">
                  <a:solidFill>
                    <a:schemeClr val="tx1"/>
                  </a:solidFill>
                </a:rPr>
                <a:t> schools how aid awards impact </a:t>
              </a:r>
              <a:br>
                <a:rPr lang="en-US" sz="900" dirty="0">
                  <a:solidFill>
                    <a:schemeClr val="tx1"/>
                  </a:solidFill>
                </a:rPr>
              </a:br>
              <a:r>
                <a:rPr lang="en-US" sz="900" dirty="0">
                  <a:solidFill>
                    <a:schemeClr val="tx1"/>
                  </a:solidFill>
                </a:rPr>
                <a:t>families’ decisions to enroll </a:t>
              </a:r>
            </a:p>
          </p:txBody>
        </p:sp>
        <p:grpSp>
          <p:nvGrpSpPr>
            <p:cNvPr id="40" name="Group 39">
              <a:extLst>
                <a:ext uri="{FF2B5EF4-FFF2-40B4-BE49-F238E27FC236}">
                  <a16:creationId xmlns:a16="http://schemas.microsoft.com/office/drawing/2014/main" id="{090B5258-230E-4539-8ADF-1B17C66F7C2D}"/>
                </a:ext>
              </a:extLst>
            </p:cNvPr>
            <p:cNvGrpSpPr/>
            <p:nvPr/>
          </p:nvGrpSpPr>
          <p:grpSpPr>
            <a:xfrm>
              <a:off x="277813" y="1879464"/>
              <a:ext cx="274320" cy="274320"/>
              <a:chOff x="297298" y="1518759"/>
              <a:chExt cx="274320" cy="274320"/>
            </a:xfrm>
          </p:grpSpPr>
          <p:sp>
            <p:nvSpPr>
              <p:cNvPr id="26" name="Oval 25">
                <a:extLst>
                  <a:ext uri="{FF2B5EF4-FFF2-40B4-BE49-F238E27FC236}">
                    <a16:creationId xmlns:a16="http://schemas.microsoft.com/office/drawing/2014/main" id="{3FE62FB2-E650-43CF-8C03-A0E354CF7A27}"/>
                  </a:ext>
                </a:extLst>
              </p:cNvPr>
              <p:cNvSpPr/>
              <p:nvPr/>
            </p:nvSpPr>
            <p:spPr bwMode="gray">
              <a:xfrm>
                <a:off x="297298" y="1518759"/>
                <a:ext cx="274320" cy="27432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600"/>
              </a:p>
            </p:txBody>
          </p:sp>
          <p:pic>
            <p:nvPicPr>
              <p:cNvPr id="33" name="Picture 32" descr="A picture containing lamp, table&#10;&#10;Description automatically generated">
                <a:extLst>
                  <a:ext uri="{FF2B5EF4-FFF2-40B4-BE49-F238E27FC236}">
                    <a16:creationId xmlns:a16="http://schemas.microsoft.com/office/drawing/2014/main" id="{4C380351-5764-411C-92D5-69258174BD33}"/>
                  </a:ext>
                </a:extLst>
              </p:cNvPr>
              <p:cNvPicPr>
                <a:picLocks noChangeAspect="1"/>
              </p:cNvPicPr>
              <p:nvPr/>
            </p:nvPicPr>
            <p:blipFill>
              <a:blip r:embed="rId6">
                <a:lum bright="70000" contrast="-70000"/>
              </a:blip>
              <a:stretch>
                <a:fillRect/>
              </a:stretch>
            </p:blipFill>
            <p:spPr>
              <a:xfrm>
                <a:off x="314749" y="1570926"/>
                <a:ext cx="239418" cy="169987"/>
              </a:xfrm>
              <a:prstGeom prst="rect">
                <a:avLst/>
              </a:prstGeom>
            </p:spPr>
          </p:pic>
        </p:grpSp>
      </p:grpSp>
      <p:grpSp>
        <p:nvGrpSpPr>
          <p:cNvPr id="48" name="Group 47">
            <a:extLst>
              <a:ext uri="{FF2B5EF4-FFF2-40B4-BE49-F238E27FC236}">
                <a16:creationId xmlns:a16="http://schemas.microsoft.com/office/drawing/2014/main" id="{D96CF709-EF89-418F-A482-7C945AF2E9BF}"/>
              </a:ext>
            </a:extLst>
          </p:cNvPr>
          <p:cNvGrpSpPr/>
          <p:nvPr/>
        </p:nvGrpSpPr>
        <p:grpSpPr>
          <a:xfrm>
            <a:off x="295948" y="2693577"/>
            <a:ext cx="5809895" cy="987313"/>
            <a:chOff x="313093" y="2899103"/>
            <a:chExt cx="5809895" cy="987313"/>
          </a:xfrm>
        </p:grpSpPr>
        <p:sp>
          <p:nvSpPr>
            <p:cNvPr id="24" name="TextBox 23">
              <a:extLst>
                <a:ext uri="{FF2B5EF4-FFF2-40B4-BE49-F238E27FC236}">
                  <a16:creationId xmlns:a16="http://schemas.microsoft.com/office/drawing/2014/main" id="{F659BECA-0E33-4FB5-98D2-2CF505AD9111}"/>
                </a:ext>
              </a:extLst>
            </p:cNvPr>
            <p:cNvSpPr txBox="1"/>
            <p:nvPr/>
          </p:nvSpPr>
          <p:spPr bwMode="gray">
            <a:xfrm>
              <a:off x="677300" y="2940003"/>
              <a:ext cx="5445688" cy="946413"/>
            </a:xfrm>
            <a:prstGeom prst="rect">
              <a:avLst/>
            </a:prstGeom>
            <a:noFill/>
          </p:spPr>
          <p:txBody>
            <a:bodyPr wrap="square" lIns="0" tIns="0" rIns="0" bIns="0" rtlCol="0">
              <a:spAutoFit/>
            </a:bodyPr>
            <a:lstStyle/>
            <a:p>
              <a:pPr>
                <a:spcBef>
                  <a:spcPts val="500"/>
                </a:spcBef>
              </a:pPr>
              <a:r>
                <a:rPr lang="en-US" sz="900" dirty="0"/>
                <a:t>Provides answers to key questions about enrollment trends, such as:</a:t>
              </a:r>
            </a:p>
            <a:p>
              <a:pPr marL="171450" indent="-171450">
                <a:spcBef>
                  <a:spcPts val="500"/>
                </a:spcBef>
                <a:buFont typeface="Arial" panose="020B0604020202020204" pitchFamily="34" charset="0"/>
                <a:buChar char="•"/>
              </a:pPr>
              <a:r>
                <a:rPr lang="en-US" sz="800" dirty="0">
                  <a:solidFill>
                    <a:schemeClr val="tx1"/>
                  </a:solidFill>
                </a:rPr>
                <a:t>Are our enrolled students changing in certain income bands? Does this indicate whether financial aid is a factor in certain income bands?</a:t>
              </a:r>
            </a:p>
            <a:p>
              <a:pPr marL="171450" indent="-171450">
                <a:spcBef>
                  <a:spcPts val="500"/>
                </a:spcBef>
                <a:buFont typeface="Arial" panose="020B0604020202020204" pitchFamily="34" charset="0"/>
                <a:buChar char="•"/>
              </a:pPr>
              <a:r>
                <a:rPr lang="en-US" sz="800" dirty="0">
                  <a:solidFill>
                    <a:schemeClr val="tx1"/>
                  </a:solidFill>
                </a:rPr>
                <a:t>Is our yield getting better, worse, or remaining steady in certain EFC levels?</a:t>
              </a:r>
            </a:p>
            <a:p>
              <a:pPr marL="171450" indent="-171450">
                <a:spcBef>
                  <a:spcPts val="500"/>
                </a:spcBef>
                <a:buFont typeface="Arial" panose="020B0604020202020204" pitchFamily="34" charset="0"/>
                <a:buChar char="•"/>
              </a:pPr>
              <a:r>
                <a:rPr lang="en-US" sz="800" dirty="0"/>
                <a:t>Do we have a “gap” cliff (i.e. is there a percent of need met where yield drops way off)? Do we need to meet a higher percentage of need in certain places? </a:t>
              </a:r>
              <a:endParaRPr lang="en-US" sz="800" dirty="0">
                <a:solidFill>
                  <a:schemeClr val="tx1"/>
                </a:solidFill>
              </a:endParaRPr>
            </a:p>
          </p:txBody>
        </p:sp>
        <p:grpSp>
          <p:nvGrpSpPr>
            <p:cNvPr id="39" name="Group 38">
              <a:extLst>
                <a:ext uri="{FF2B5EF4-FFF2-40B4-BE49-F238E27FC236}">
                  <a16:creationId xmlns:a16="http://schemas.microsoft.com/office/drawing/2014/main" id="{0062BD6F-E5DD-4BDC-B316-5FB696B237C8}"/>
                </a:ext>
              </a:extLst>
            </p:cNvPr>
            <p:cNvGrpSpPr/>
            <p:nvPr/>
          </p:nvGrpSpPr>
          <p:grpSpPr>
            <a:xfrm>
              <a:off x="313093" y="2899103"/>
              <a:ext cx="274320" cy="274320"/>
              <a:chOff x="313093" y="2899103"/>
              <a:chExt cx="274320" cy="274320"/>
            </a:xfrm>
          </p:grpSpPr>
          <p:sp>
            <p:nvSpPr>
              <p:cNvPr id="35" name="Oval 34">
                <a:extLst>
                  <a:ext uri="{FF2B5EF4-FFF2-40B4-BE49-F238E27FC236}">
                    <a16:creationId xmlns:a16="http://schemas.microsoft.com/office/drawing/2014/main" id="{20758DC5-D83A-4A95-A60D-EC37CBD3BD1B}"/>
                  </a:ext>
                </a:extLst>
              </p:cNvPr>
              <p:cNvSpPr/>
              <p:nvPr/>
            </p:nvSpPr>
            <p:spPr bwMode="gray">
              <a:xfrm>
                <a:off x="313093" y="2899103"/>
                <a:ext cx="274320" cy="27432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600"/>
              </a:p>
            </p:txBody>
          </p:sp>
          <p:pic>
            <p:nvPicPr>
              <p:cNvPr id="38" name="Picture 37" descr="A picture containing drawing, light&#10;&#10;Description automatically generated">
                <a:extLst>
                  <a:ext uri="{FF2B5EF4-FFF2-40B4-BE49-F238E27FC236}">
                    <a16:creationId xmlns:a16="http://schemas.microsoft.com/office/drawing/2014/main" id="{82F151F4-73D8-4F4D-90F9-577BCC4317A5}"/>
                  </a:ext>
                </a:extLst>
              </p:cNvPr>
              <p:cNvPicPr>
                <a:picLocks noChangeAspect="1"/>
              </p:cNvPicPr>
              <p:nvPr/>
            </p:nvPicPr>
            <p:blipFill>
              <a:blip r:embed="rId7">
                <a:lum bright="70000" contrast="-70000"/>
              </a:blip>
              <a:stretch>
                <a:fillRect/>
              </a:stretch>
            </p:blipFill>
            <p:spPr>
              <a:xfrm>
                <a:off x="384417" y="2944823"/>
                <a:ext cx="131673" cy="182880"/>
              </a:xfrm>
              <a:prstGeom prst="rect">
                <a:avLst/>
              </a:prstGeom>
            </p:spPr>
          </p:pic>
        </p:grpSp>
      </p:grpSp>
      <p:grpSp>
        <p:nvGrpSpPr>
          <p:cNvPr id="15" name="Group 14">
            <a:extLst>
              <a:ext uri="{FF2B5EF4-FFF2-40B4-BE49-F238E27FC236}">
                <a16:creationId xmlns:a16="http://schemas.microsoft.com/office/drawing/2014/main" id="{96D01165-B5D0-461A-B3FA-529431DDAF0F}"/>
              </a:ext>
            </a:extLst>
          </p:cNvPr>
          <p:cNvGrpSpPr/>
          <p:nvPr/>
        </p:nvGrpSpPr>
        <p:grpSpPr>
          <a:xfrm>
            <a:off x="297298" y="1314943"/>
            <a:ext cx="3634622" cy="415498"/>
            <a:chOff x="297298" y="1314943"/>
            <a:chExt cx="3634622" cy="415498"/>
          </a:xfrm>
        </p:grpSpPr>
        <p:sp>
          <p:nvSpPr>
            <p:cNvPr id="22" name="TextBox 21">
              <a:extLst>
                <a:ext uri="{FF2B5EF4-FFF2-40B4-BE49-F238E27FC236}">
                  <a16:creationId xmlns:a16="http://schemas.microsoft.com/office/drawing/2014/main" id="{A8BD1A61-7AD6-426E-AC92-2E2E5FD321FD}"/>
                </a:ext>
              </a:extLst>
            </p:cNvPr>
            <p:cNvSpPr txBox="1"/>
            <p:nvPr/>
          </p:nvSpPr>
          <p:spPr bwMode="gray">
            <a:xfrm>
              <a:off x="677300" y="1314943"/>
              <a:ext cx="3254620" cy="415498"/>
            </a:xfrm>
            <a:prstGeom prst="rect">
              <a:avLst/>
            </a:prstGeom>
            <a:noFill/>
          </p:spPr>
          <p:txBody>
            <a:bodyPr wrap="square" lIns="0" tIns="0" rIns="0" bIns="0" rtlCol="0">
              <a:spAutoFit/>
            </a:bodyPr>
            <a:lstStyle/>
            <a:p>
              <a:pPr>
                <a:spcBef>
                  <a:spcPts val="500"/>
                </a:spcBef>
              </a:pPr>
              <a:r>
                <a:rPr lang="en-US" sz="900" dirty="0"/>
                <a:t>Utilizes data from School &amp; Student Services (SSS) </a:t>
              </a:r>
              <a:br>
                <a:rPr lang="en-US" sz="900" dirty="0"/>
              </a:br>
              <a:r>
                <a:rPr lang="en-US" sz="900" dirty="0"/>
                <a:t>reports to populate tables that can be filtered by grade </a:t>
              </a:r>
              <a:br>
                <a:rPr lang="en-US" sz="900" dirty="0"/>
              </a:br>
              <a:r>
                <a:rPr lang="en-US" sz="900" dirty="0"/>
                <a:t>level, gender, ethnicity</a:t>
              </a:r>
              <a:endParaRPr lang="en-US" sz="900" dirty="0">
                <a:solidFill>
                  <a:schemeClr val="tx1"/>
                </a:solidFill>
              </a:endParaRPr>
            </a:p>
          </p:txBody>
        </p:sp>
        <p:grpSp>
          <p:nvGrpSpPr>
            <p:cNvPr id="44" name="Group 43">
              <a:extLst>
                <a:ext uri="{FF2B5EF4-FFF2-40B4-BE49-F238E27FC236}">
                  <a16:creationId xmlns:a16="http://schemas.microsoft.com/office/drawing/2014/main" id="{7887119E-6D21-4A2E-A8FB-48B2CE77900D}"/>
                </a:ext>
              </a:extLst>
            </p:cNvPr>
            <p:cNvGrpSpPr/>
            <p:nvPr/>
          </p:nvGrpSpPr>
          <p:grpSpPr>
            <a:xfrm>
              <a:off x="297298" y="1385532"/>
              <a:ext cx="274320" cy="274320"/>
              <a:chOff x="297298" y="2436414"/>
              <a:chExt cx="274320" cy="274320"/>
            </a:xfrm>
          </p:grpSpPr>
          <p:sp>
            <p:nvSpPr>
              <p:cNvPr id="32" name="Oval 31">
                <a:extLst>
                  <a:ext uri="{FF2B5EF4-FFF2-40B4-BE49-F238E27FC236}">
                    <a16:creationId xmlns:a16="http://schemas.microsoft.com/office/drawing/2014/main" id="{438E7FB4-9A71-4EA0-8C51-25344266A565}"/>
                  </a:ext>
                </a:extLst>
              </p:cNvPr>
              <p:cNvSpPr/>
              <p:nvPr/>
            </p:nvSpPr>
            <p:spPr bwMode="gray">
              <a:xfrm>
                <a:off x="297298" y="2436414"/>
                <a:ext cx="274320" cy="27432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600"/>
              </a:p>
            </p:txBody>
          </p:sp>
          <p:pic>
            <p:nvPicPr>
              <p:cNvPr id="42" name="Picture 41" descr="Icon&#10;&#10;Description automatically generated">
                <a:extLst>
                  <a:ext uri="{FF2B5EF4-FFF2-40B4-BE49-F238E27FC236}">
                    <a16:creationId xmlns:a16="http://schemas.microsoft.com/office/drawing/2014/main" id="{B656231A-9644-4958-93A4-2F367EFDA112}"/>
                  </a:ext>
                </a:extLst>
              </p:cNvPr>
              <p:cNvPicPr>
                <a:picLocks noChangeAspect="1"/>
              </p:cNvPicPr>
              <p:nvPr/>
            </p:nvPicPr>
            <p:blipFill>
              <a:blip r:embed="rId8">
                <a:lum bright="70000" contrast="-70000"/>
              </a:blip>
              <a:stretch>
                <a:fillRect/>
              </a:stretch>
            </p:blipFill>
            <p:spPr>
              <a:xfrm>
                <a:off x="320158" y="2474893"/>
                <a:ext cx="228600" cy="197363"/>
              </a:xfrm>
              <a:prstGeom prst="rect">
                <a:avLst/>
              </a:prstGeom>
            </p:spPr>
          </p:pic>
        </p:grpSp>
      </p:grpSp>
      <p:cxnSp>
        <p:nvCxnSpPr>
          <p:cNvPr id="50" name="Straight Connector 49">
            <a:extLst>
              <a:ext uri="{FF2B5EF4-FFF2-40B4-BE49-F238E27FC236}">
                <a16:creationId xmlns:a16="http://schemas.microsoft.com/office/drawing/2014/main" id="{22364137-0A57-49E2-97BB-7E1BD925AF97}"/>
              </a:ext>
            </a:extLst>
          </p:cNvPr>
          <p:cNvCxnSpPr/>
          <p:nvPr/>
        </p:nvCxnSpPr>
        <p:spPr bwMode="gray">
          <a:xfrm>
            <a:off x="285868" y="1194748"/>
            <a:ext cx="3583915" cy="0"/>
          </a:xfrm>
          <a:prstGeom prst="line">
            <a:avLst/>
          </a:prstGeom>
          <a:ln w="12700">
            <a:solidFill>
              <a:schemeClr val="accent5"/>
            </a:solidFill>
            <a:tailEnd type="ova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893170E0-F1DD-49EB-96BA-5C52B269BE06}"/>
              </a:ext>
            </a:extLst>
          </p:cNvPr>
          <p:cNvSpPr/>
          <p:nvPr/>
        </p:nvSpPr>
        <p:spPr bwMode="gray">
          <a:xfrm>
            <a:off x="0" y="3909141"/>
            <a:ext cx="6400800" cy="631811"/>
          </a:xfrm>
          <a:prstGeom prst="rect">
            <a:avLst/>
          </a:prstGeom>
          <a:solidFill>
            <a:schemeClr val="accent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98F03688-414D-4B87-BA91-C0D59CBCF0C9}"/>
              </a:ext>
            </a:extLst>
          </p:cNvPr>
          <p:cNvGrpSpPr/>
          <p:nvPr/>
        </p:nvGrpSpPr>
        <p:grpSpPr>
          <a:xfrm>
            <a:off x="318536" y="4067941"/>
            <a:ext cx="5716504" cy="314210"/>
            <a:chOff x="289013" y="3905725"/>
            <a:chExt cx="5716504" cy="314210"/>
          </a:xfrm>
        </p:grpSpPr>
        <p:sp>
          <p:nvSpPr>
            <p:cNvPr id="43" name="TextBox 42">
              <a:extLst>
                <a:ext uri="{FF2B5EF4-FFF2-40B4-BE49-F238E27FC236}">
                  <a16:creationId xmlns:a16="http://schemas.microsoft.com/office/drawing/2014/main" id="{137BD257-67F2-4153-A44A-CCCE011322FD}"/>
                </a:ext>
              </a:extLst>
            </p:cNvPr>
            <p:cNvSpPr txBox="1"/>
            <p:nvPr/>
          </p:nvSpPr>
          <p:spPr>
            <a:xfrm>
              <a:off x="728061" y="3924331"/>
              <a:ext cx="5277456" cy="276999"/>
            </a:xfrm>
            <a:prstGeom prst="rect">
              <a:avLst/>
            </a:prstGeom>
            <a:noFill/>
          </p:spPr>
          <p:txBody>
            <a:bodyPr wrap="square" lIns="0" tIns="0" rIns="0" bIns="0" rtlCol="0">
              <a:spAutoFit/>
            </a:bodyPr>
            <a:lstStyle/>
            <a:p>
              <a:pPr>
                <a:spcBef>
                  <a:spcPts val="500"/>
                </a:spcBef>
              </a:pPr>
              <a:r>
                <a:rPr lang="en-US" sz="900" dirty="0">
                  <a:solidFill>
                    <a:schemeClr val="bg1"/>
                  </a:solidFill>
                </a:rPr>
                <a:t>Be sure to access the </a:t>
              </a:r>
              <a:r>
                <a:rPr lang="en-US" sz="900" i="1" dirty="0">
                  <a:solidFill>
                    <a:schemeClr val="bg1"/>
                  </a:solidFill>
                </a:rPr>
                <a:t>How-To </a:t>
              </a:r>
              <a:r>
                <a:rPr lang="en-US" sz="900" dirty="0">
                  <a:solidFill>
                    <a:schemeClr val="bg1"/>
                  </a:solidFill>
                </a:rPr>
                <a:t>video created for the Financial Aid Optimization Tool </a:t>
              </a:r>
              <a:r>
                <a:rPr lang="en-US" sz="900" b="1" dirty="0">
                  <a:solidFill>
                    <a:schemeClr val="accent2"/>
                  </a:solidFill>
                  <a:hlinkClick r:id="rId9">
                    <a:extLst>
                      <a:ext uri="{A12FA001-AC4F-418D-AE19-62706E023703}">
                        <ahyp:hlinkClr xmlns:ahyp="http://schemas.microsoft.com/office/drawing/2018/hyperlinkcolor" val="tx"/>
                      </a:ext>
                    </a:extLst>
                  </a:hlinkClick>
                </a:rPr>
                <a:t>here</a:t>
              </a:r>
              <a:r>
                <a:rPr lang="en-US" sz="900" dirty="0">
                  <a:solidFill>
                    <a:schemeClr val="bg1"/>
                  </a:solidFill>
                </a:rPr>
                <a:t> on EAB’s website.</a:t>
              </a:r>
            </a:p>
          </p:txBody>
        </p:sp>
        <p:pic>
          <p:nvPicPr>
            <p:cNvPr id="37" name="Picture 36" descr="Icon&#10;&#10;Description automatically generated">
              <a:extLst>
                <a:ext uri="{FF2B5EF4-FFF2-40B4-BE49-F238E27FC236}">
                  <a16:creationId xmlns:a16="http://schemas.microsoft.com/office/drawing/2014/main" id="{0F48DF76-C9A0-4B71-9593-F00A69115CB7}"/>
                </a:ext>
              </a:extLst>
            </p:cNvPr>
            <p:cNvPicPr>
              <a:picLocks noChangeAspect="1"/>
            </p:cNvPicPr>
            <p:nvPr/>
          </p:nvPicPr>
          <p:blipFill>
            <a:blip r:embed="rId10">
              <a:duotone>
                <a:schemeClr val="accent6">
                  <a:shade val="45000"/>
                  <a:satMod val="135000"/>
                </a:schemeClr>
                <a:prstClr val="white"/>
              </a:duotone>
            </a:blip>
            <a:stretch>
              <a:fillRect/>
            </a:stretch>
          </p:blipFill>
          <p:spPr>
            <a:xfrm>
              <a:off x="289013" y="3905725"/>
              <a:ext cx="365760" cy="314210"/>
            </a:xfrm>
            <a:prstGeom prst="rect">
              <a:avLst/>
            </a:prstGeom>
          </p:spPr>
        </p:pic>
      </p:grpSp>
    </p:spTree>
    <p:extLst>
      <p:ext uri="{BB962C8B-B14F-4D97-AF65-F5344CB8AC3E}">
        <p14:creationId xmlns:p14="http://schemas.microsoft.com/office/powerpoint/2010/main" val="1547480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6899E-97E7-4C3F-88BE-12CAA4600D17}"/>
              </a:ext>
            </a:extLst>
          </p:cNvPr>
          <p:cNvSpPr>
            <a:spLocks noGrp="1"/>
          </p:cNvSpPr>
          <p:nvPr>
            <p:ph type="title"/>
          </p:nvPr>
        </p:nvSpPr>
        <p:spPr/>
        <p:txBody>
          <a:bodyPr/>
          <a:lstStyle/>
          <a:p>
            <a:r>
              <a:rPr lang="en-US" dirty="0"/>
              <a:t>Q&amp;A</a:t>
            </a:r>
          </a:p>
        </p:txBody>
      </p:sp>
      <p:sp>
        <p:nvSpPr>
          <p:cNvPr id="4" name="Text Placeholder 3">
            <a:extLst>
              <a:ext uri="{FF2B5EF4-FFF2-40B4-BE49-F238E27FC236}">
                <a16:creationId xmlns:a16="http://schemas.microsoft.com/office/drawing/2014/main" id="{557AA770-F58D-433A-8DF0-8240039C2342}"/>
              </a:ext>
            </a:extLst>
          </p:cNvPr>
          <p:cNvSpPr>
            <a:spLocks noGrp="1"/>
          </p:cNvSpPr>
          <p:nvPr>
            <p:ph type="body" sz="quarter" idx="17"/>
          </p:nvPr>
        </p:nvSpPr>
        <p:spPr>
          <a:xfrm>
            <a:off x="1079874" y="1115327"/>
            <a:ext cx="4241053" cy="748218"/>
          </a:xfrm>
        </p:spPr>
        <p:txBody>
          <a:bodyPr/>
          <a:lstStyle/>
          <a:p>
            <a:r>
              <a:rPr lang="en-US" dirty="0"/>
              <a:t>Use Zoom’s chat feature to type in questions for us to answer related to financial aid optimization and EAB’s new data tool.</a:t>
            </a:r>
          </a:p>
        </p:txBody>
      </p:sp>
      <p:sp>
        <p:nvSpPr>
          <p:cNvPr id="5" name="Text Placeholder 4">
            <a:extLst>
              <a:ext uri="{FF2B5EF4-FFF2-40B4-BE49-F238E27FC236}">
                <a16:creationId xmlns:a16="http://schemas.microsoft.com/office/drawing/2014/main" id="{755EB222-BE2B-4FE5-9A3F-FDE4E9E558E0}"/>
              </a:ext>
            </a:extLst>
          </p:cNvPr>
          <p:cNvSpPr>
            <a:spLocks noGrp="1"/>
          </p:cNvSpPr>
          <p:nvPr>
            <p:ph type="body" sz="quarter" idx="19"/>
          </p:nvPr>
        </p:nvSpPr>
        <p:spPr/>
        <p:txBody>
          <a:bodyPr/>
          <a:lstStyle/>
          <a:p>
            <a:endParaRPr lang="en-US"/>
          </a:p>
        </p:txBody>
      </p:sp>
      <p:sp>
        <p:nvSpPr>
          <p:cNvPr id="6" name="Text Placeholder 5">
            <a:extLst>
              <a:ext uri="{FF2B5EF4-FFF2-40B4-BE49-F238E27FC236}">
                <a16:creationId xmlns:a16="http://schemas.microsoft.com/office/drawing/2014/main" id="{736782FE-A2F4-4C66-9927-9B869FF4091A}"/>
              </a:ext>
            </a:extLst>
          </p:cNvPr>
          <p:cNvSpPr>
            <a:spLocks noGrp="1"/>
          </p:cNvSpPr>
          <p:nvPr>
            <p:ph type="body" sz="quarter" idx="18"/>
          </p:nvPr>
        </p:nvSpPr>
        <p:spPr/>
        <p:txBody>
          <a:bodyPr/>
          <a:lstStyle/>
          <a:p>
            <a:endParaRPr lang="en-US"/>
          </a:p>
        </p:txBody>
      </p:sp>
      <p:pic>
        <p:nvPicPr>
          <p:cNvPr id="8" name="Picture 7" descr="Shape, rectangle&#10;&#10;Description automatically generated">
            <a:extLst>
              <a:ext uri="{FF2B5EF4-FFF2-40B4-BE49-F238E27FC236}">
                <a16:creationId xmlns:a16="http://schemas.microsoft.com/office/drawing/2014/main" id="{700BA870-6D9D-48E3-B1DE-FBD3EF6CBD23}"/>
              </a:ext>
            </a:extLst>
          </p:cNvPr>
          <p:cNvPicPr>
            <a:picLocks noChangeAspect="1"/>
          </p:cNvPicPr>
          <p:nvPr/>
        </p:nvPicPr>
        <p:blipFill>
          <a:blip r:embed="rId2">
            <a:duotone>
              <a:schemeClr val="accent4">
                <a:shade val="45000"/>
                <a:satMod val="135000"/>
              </a:schemeClr>
              <a:prstClr val="white"/>
            </a:duotone>
            <a:alphaModFix amt="20000"/>
          </a:blip>
          <a:stretch>
            <a:fillRect/>
          </a:stretch>
        </p:blipFill>
        <p:spPr>
          <a:xfrm>
            <a:off x="1965960" y="729164"/>
            <a:ext cx="2468880" cy="1467753"/>
          </a:xfrm>
          <a:prstGeom prst="rect">
            <a:avLst/>
          </a:prstGeom>
        </p:spPr>
      </p:pic>
      <p:grpSp>
        <p:nvGrpSpPr>
          <p:cNvPr id="26" name="Group 25">
            <a:extLst>
              <a:ext uri="{FF2B5EF4-FFF2-40B4-BE49-F238E27FC236}">
                <a16:creationId xmlns:a16="http://schemas.microsoft.com/office/drawing/2014/main" id="{F6E2C65F-EEEE-41A9-91F8-463CDC93D694}"/>
              </a:ext>
            </a:extLst>
          </p:cNvPr>
          <p:cNvGrpSpPr/>
          <p:nvPr/>
        </p:nvGrpSpPr>
        <p:grpSpPr>
          <a:xfrm>
            <a:off x="792752" y="2707416"/>
            <a:ext cx="4815296" cy="1138442"/>
            <a:chOff x="792752" y="3158901"/>
            <a:chExt cx="4815296" cy="1138442"/>
          </a:xfrm>
        </p:grpSpPr>
        <p:grpSp>
          <p:nvGrpSpPr>
            <p:cNvPr id="18" name="Group 17">
              <a:extLst>
                <a:ext uri="{FF2B5EF4-FFF2-40B4-BE49-F238E27FC236}">
                  <a16:creationId xmlns:a16="http://schemas.microsoft.com/office/drawing/2014/main" id="{06E6D3D7-48C6-45A9-BB2C-214BBD3F3DFA}"/>
                </a:ext>
              </a:extLst>
            </p:cNvPr>
            <p:cNvGrpSpPr/>
            <p:nvPr/>
          </p:nvGrpSpPr>
          <p:grpSpPr>
            <a:xfrm>
              <a:off x="792752" y="3924082"/>
              <a:ext cx="4815296" cy="373261"/>
              <a:chOff x="1755377" y="2764320"/>
              <a:chExt cx="2382300" cy="184666"/>
            </a:xfrm>
          </p:grpSpPr>
          <p:pic>
            <p:nvPicPr>
              <p:cNvPr id="19" name="Picture 18">
                <a:extLst>
                  <a:ext uri="{FF2B5EF4-FFF2-40B4-BE49-F238E27FC236}">
                    <a16:creationId xmlns:a16="http://schemas.microsoft.com/office/drawing/2014/main" id="{3F3574AB-D917-4341-BCBC-929111382238}"/>
                  </a:ext>
                </a:extLst>
              </p:cNvPr>
              <p:cNvPicPr>
                <a:picLocks noChangeAspect="1"/>
              </p:cNvPicPr>
              <p:nvPr/>
            </p:nvPicPr>
            <p:blipFill rotWithShape="1">
              <a:blip r:embed="rId3"/>
              <a:srcRect l="5094" t="38924" r="71587" b="51106"/>
              <a:stretch/>
            </p:blipFill>
            <p:spPr>
              <a:xfrm>
                <a:off x="1755377" y="2764320"/>
                <a:ext cx="767904" cy="184666"/>
              </a:xfrm>
              <a:prstGeom prst="rect">
                <a:avLst/>
              </a:prstGeom>
            </p:spPr>
          </p:pic>
          <p:pic>
            <p:nvPicPr>
              <p:cNvPr id="20" name="Picture 19">
                <a:extLst>
                  <a:ext uri="{FF2B5EF4-FFF2-40B4-BE49-F238E27FC236}">
                    <a16:creationId xmlns:a16="http://schemas.microsoft.com/office/drawing/2014/main" id="{3BFE5160-D036-4CF2-9D80-CAE564AABD87}"/>
                  </a:ext>
                </a:extLst>
              </p:cNvPr>
              <p:cNvPicPr>
                <a:picLocks noChangeAspect="1"/>
              </p:cNvPicPr>
              <p:nvPr/>
            </p:nvPicPr>
            <p:blipFill rotWithShape="1">
              <a:blip r:embed="rId3"/>
              <a:srcRect l="35560" t="38924" r="31750" b="51106"/>
              <a:stretch/>
            </p:blipFill>
            <p:spPr>
              <a:xfrm>
                <a:off x="2523281" y="2764320"/>
                <a:ext cx="1076444" cy="184666"/>
              </a:xfrm>
              <a:prstGeom prst="rect">
                <a:avLst/>
              </a:prstGeom>
            </p:spPr>
          </p:pic>
          <p:pic>
            <p:nvPicPr>
              <p:cNvPr id="21" name="Picture 20">
                <a:extLst>
                  <a:ext uri="{FF2B5EF4-FFF2-40B4-BE49-F238E27FC236}">
                    <a16:creationId xmlns:a16="http://schemas.microsoft.com/office/drawing/2014/main" id="{8A4BD583-1944-4F26-85B6-807BC01F5E15}"/>
                  </a:ext>
                </a:extLst>
              </p:cNvPr>
              <p:cNvPicPr>
                <a:picLocks noChangeAspect="1"/>
              </p:cNvPicPr>
              <p:nvPr/>
            </p:nvPicPr>
            <p:blipFill rotWithShape="1">
              <a:blip r:embed="rId3"/>
              <a:srcRect l="79265" t="38924" r="3976" b="51106"/>
              <a:stretch/>
            </p:blipFill>
            <p:spPr>
              <a:xfrm>
                <a:off x="3585819" y="2764320"/>
                <a:ext cx="551858" cy="184666"/>
              </a:xfrm>
              <a:prstGeom prst="rect">
                <a:avLst/>
              </a:prstGeom>
            </p:spPr>
          </p:pic>
        </p:grpSp>
        <p:sp>
          <p:nvSpPr>
            <p:cNvPr id="22" name="Line Callout 1 46">
              <a:extLst>
                <a:ext uri="{FF2B5EF4-FFF2-40B4-BE49-F238E27FC236}">
                  <a16:creationId xmlns:a16="http://schemas.microsoft.com/office/drawing/2014/main" id="{1D3F5A61-C4A0-43EE-9A81-2BB9957E1536}"/>
                </a:ext>
              </a:extLst>
            </p:cNvPr>
            <p:cNvSpPr/>
            <p:nvPr/>
          </p:nvSpPr>
          <p:spPr bwMode="gray">
            <a:xfrm>
              <a:off x="1355755" y="3158902"/>
              <a:ext cx="1343025" cy="461665"/>
            </a:xfrm>
            <a:prstGeom prst="borderCallout1">
              <a:avLst>
                <a:gd name="adj1" fmla="val 99626"/>
                <a:gd name="adj2" fmla="val 94029"/>
                <a:gd name="adj3" fmla="val 183093"/>
                <a:gd name="adj4" fmla="val 94114"/>
              </a:avLst>
            </a:prstGeom>
            <a:solidFill>
              <a:schemeClr val="bg1"/>
            </a:solidFill>
            <a:ln w="12700" cap="flat" cmpd="sng" algn="ctr">
              <a:solidFill>
                <a:schemeClr val="tx2"/>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500"/>
                </a:spcBef>
              </a:pPr>
              <a:r>
                <a:rPr lang="en-US" sz="800" dirty="0"/>
                <a:t>Use the Chat feature to send messages to anyone in the session </a:t>
              </a:r>
            </a:p>
          </p:txBody>
        </p:sp>
        <p:sp>
          <p:nvSpPr>
            <p:cNvPr id="23" name="Line Callout 1 46">
              <a:extLst>
                <a:ext uri="{FF2B5EF4-FFF2-40B4-BE49-F238E27FC236}">
                  <a16:creationId xmlns:a16="http://schemas.microsoft.com/office/drawing/2014/main" id="{076A8530-F393-4C82-8332-6FBBA86DB457}"/>
                </a:ext>
              </a:extLst>
            </p:cNvPr>
            <p:cNvSpPr/>
            <p:nvPr/>
          </p:nvSpPr>
          <p:spPr bwMode="gray">
            <a:xfrm>
              <a:off x="4141533" y="3158901"/>
              <a:ext cx="1397555" cy="461665"/>
            </a:xfrm>
            <a:prstGeom prst="borderCallout1">
              <a:avLst>
                <a:gd name="adj1" fmla="val 101217"/>
                <a:gd name="adj2" fmla="val 8419"/>
                <a:gd name="adj3" fmla="val 182861"/>
                <a:gd name="adj4" fmla="val 8254"/>
              </a:avLst>
            </a:prstGeom>
            <a:solidFill>
              <a:schemeClr val="bg1"/>
            </a:solidFill>
            <a:ln w="12700" cap="flat" cmpd="sng" algn="ctr">
              <a:solidFill>
                <a:schemeClr val="tx2"/>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500"/>
                </a:spcBef>
              </a:pPr>
              <a:r>
                <a:rPr lang="en-US" sz="800" dirty="0"/>
                <a:t>Use the Q&amp;A feature to ask questions to (just)</a:t>
              </a:r>
              <a:br>
                <a:rPr lang="en-US" sz="800" dirty="0"/>
              </a:br>
              <a:r>
                <a:rPr lang="en-US" sz="800" dirty="0"/>
                <a:t>the host</a:t>
              </a:r>
            </a:p>
          </p:txBody>
        </p:sp>
      </p:grpSp>
    </p:spTree>
    <p:extLst>
      <p:ext uri="{BB962C8B-B14F-4D97-AF65-F5344CB8AC3E}">
        <p14:creationId xmlns:p14="http://schemas.microsoft.com/office/powerpoint/2010/main" val="1321733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8B1C65-0C30-4A9E-8F2E-AACB3272D6D8}"/>
              </a:ext>
            </a:extLst>
          </p:cNvPr>
          <p:cNvSpPr>
            <a:spLocks noGrp="1"/>
          </p:cNvSpPr>
          <p:nvPr>
            <p:ph type="body" sz="quarter" idx="16"/>
          </p:nvPr>
        </p:nvSpPr>
        <p:spPr>
          <a:xfrm>
            <a:off x="280193" y="99782"/>
            <a:ext cx="3413265" cy="123111"/>
          </a:xfrm>
        </p:spPr>
        <p:txBody>
          <a:bodyPr/>
          <a:lstStyle/>
          <a:p>
            <a:endParaRPr lang="en-US" dirty="0"/>
          </a:p>
        </p:txBody>
      </p:sp>
      <p:sp>
        <p:nvSpPr>
          <p:cNvPr id="3" name="Title 2">
            <a:extLst>
              <a:ext uri="{FF2B5EF4-FFF2-40B4-BE49-F238E27FC236}">
                <a16:creationId xmlns:a16="http://schemas.microsoft.com/office/drawing/2014/main" id="{A222F046-D94E-412A-97E5-F35498EC3B32}"/>
              </a:ext>
            </a:extLst>
          </p:cNvPr>
          <p:cNvSpPr>
            <a:spLocks noGrp="1"/>
          </p:cNvSpPr>
          <p:nvPr>
            <p:ph type="title"/>
          </p:nvPr>
        </p:nvSpPr>
        <p:spPr>
          <a:xfrm>
            <a:off x="280193" y="317005"/>
            <a:ext cx="5840413" cy="249299"/>
          </a:xfrm>
        </p:spPr>
        <p:txBody>
          <a:bodyPr/>
          <a:lstStyle/>
          <a:p>
            <a:r>
              <a:rPr lang="en-US" dirty="0"/>
              <a:t>EAB’s </a:t>
            </a:r>
            <a:r>
              <a:rPr lang="en-US" dirty="0">
                <a:solidFill>
                  <a:schemeClr val="accent6"/>
                </a:solidFill>
              </a:rPr>
              <a:t>New</a:t>
            </a:r>
            <a:r>
              <a:rPr lang="en-US" dirty="0"/>
              <a:t> Financial Aid Resource Center</a:t>
            </a:r>
          </a:p>
        </p:txBody>
      </p:sp>
      <p:sp>
        <p:nvSpPr>
          <p:cNvPr id="5" name="Text Placeholder 4">
            <a:extLst>
              <a:ext uri="{FF2B5EF4-FFF2-40B4-BE49-F238E27FC236}">
                <a16:creationId xmlns:a16="http://schemas.microsoft.com/office/drawing/2014/main" id="{FFF7F460-5BC1-49C0-82B8-FE38DF3EBF33}"/>
              </a:ext>
            </a:extLst>
          </p:cNvPr>
          <p:cNvSpPr>
            <a:spLocks noGrp="1"/>
          </p:cNvSpPr>
          <p:nvPr>
            <p:ph type="body" sz="quarter" idx="19"/>
          </p:nvPr>
        </p:nvSpPr>
        <p:spPr/>
        <p:txBody>
          <a:bodyPr/>
          <a:lstStyle/>
          <a:p>
            <a:endParaRPr lang="en-US"/>
          </a:p>
        </p:txBody>
      </p:sp>
      <p:sp>
        <p:nvSpPr>
          <p:cNvPr id="6" name="Text Placeholder 5">
            <a:extLst>
              <a:ext uri="{FF2B5EF4-FFF2-40B4-BE49-F238E27FC236}">
                <a16:creationId xmlns:a16="http://schemas.microsoft.com/office/drawing/2014/main" id="{D9E58BAD-9B82-4AC4-B49C-CFCE74FBE66C}"/>
              </a:ext>
            </a:extLst>
          </p:cNvPr>
          <p:cNvSpPr>
            <a:spLocks noGrp="1"/>
          </p:cNvSpPr>
          <p:nvPr>
            <p:ph type="body" sz="quarter" idx="18"/>
          </p:nvPr>
        </p:nvSpPr>
        <p:spPr/>
        <p:txBody>
          <a:bodyPr/>
          <a:lstStyle/>
          <a:p>
            <a:endParaRPr lang="en-US"/>
          </a:p>
        </p:txBody>
      </p:sp>
      <p:sp>
        <p:nvSpPr>
          <p:cNvPr id="18" name="TextBox 17">
            <a:extLst>
              <a:ext uri="{FF2B5EF4-FFF2-40B4-BE49-F238E27FC236}">
                <a16:creationId xmlns:a16="http://schemas.microsoft.com/office/drawing/2014/main" id="{23B3158F-45EF-43C0-8EE7-99D7DFB08001}"/>
              </a:ext>
            </a:extLst>
          </p:cNvPr>
          <p:cNvSpPr txBox="1"/>
          <p:nvPr/>
        </p:nvSpPr>
        <p:spPr>
          <a:xfrm>
            <a:off x="1377682" y="958355"/>
            <a:ext cx="3954413" cy="169277"/>
          </a:xfrm>
          <a:prstGeom prst="rect">
            <a:avLst/>
          </a:prstGeom>
          <a:noFill/>
        </p:spPr>
        <p:txBody>
          <a:bodyPr wrap="square" lIns="0" tIns="0" rIns="0" bIns="0" rtlCol="0">
            <a:spAutoFit/>
          </a:bodyPr>
          <a:lstStyle/>
          <a:p>
            <a:pPr>
              <a:spcBef>
                <a:spcPts val="500"/>
              </a:spcBef>
            </a:pPr>
            <a:r>
              <a:rPr lang="en-US" sz="1100" b="1" dirty="0">
                <a:solidFill>
                  <a:schemeClr val="accent6"/>
                </a:solidFill>
              </a:rPr>
              <a:t>Check out Our New Resources on EAB’s Website </a:t>
            </a:r>
          </a:p>
        </p:txBody>
      </p:sp>
      <p:grpSp>
        <p:nvGrpSpPr>
          <p:cNvPr id="27" name="Group 26">
            <a:extLst>
              <a:ext uri="{FF2B5EF4-FFF2-40B4-BE49-F238E27FC236}">
                <a16:creationId xmlns:a16="http://schemas.microsoft.com/office/drawing/2014/main" id="{BBA21CD2-1A40-425E-8524-79CED507EFD9}"/>
              </a:ext>
            </a:extLst>
          </p:cNvPr>
          <p:cNvGrpSpPr/>
          <p:nvPr/>
        </p:nvGrpSpPr>
        <p:grpSpPr>
          <a:xfrm>
            <a:off x="310664" y="3074749"/>
            <a:ext cx="5809943" cy="1002046"/>
            <a:chOff x="310664" y="2858619"/>
            <a:chExt cx="5809943" cy="1002046"/>
          </a:xfrm>
        </p:grpSpPr>
        <p:sp>
          <p:nvSpPr>
            <p:cNvPr id="58" name="TextBox 57">
              <a:extLst>
                <a:ext uri="{FF2B5EF4-FFF2-40B4-BE49-F238E27FC236}">
                  <a16:creationId xmlns:a16="http://schemas.microsoft.com/office/drawing/2014/main" id="{FBFC868F-428D-44D1-9FC0-7C3B636FB74F}"/>
                </a:ext>
              </a:extLst>
            </p:cNvPr>
            <p:cNvSpPr txBox="1"/>
            <p:nvPr/>
          </p:nvSpPr>
          <p:spPr bwMode="gray">
            <a:xfrm>
              <a:off x="310664" y="2858619"/>
              <a:ext cx="4679936" cy="153888"/>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000" b="1" i="0" u="none" strike="noStrike" kern="1200" cap="none" spc="0" normalizeH="0" baseline="0" noProof="0" dirty="0">
                  <a:ln>
                    <a:noFill/>
                  </a:ln>
                  <a:solidFill>
                    <a:schemeClr val="accent5"/>
                  </a:solidFill>
                  <a:effectLst/>
                  <a:uLnTx/>
                  <a:uFillTx/>
                  <a:latin typeface="Verdana"/>
                  <a:ea typeface="+mn-ea"/>
                  <a:cs typeface="+mn-cs"/>
                </a:rPr>
                <a:t>Indexed Tuition Implementation Guide</a:t>
              </a:r>
            </a:p>
          </p:txBody>
        </p:sp>
        <p:sp>
          <p:nvSpPr>
            <p:cNvPr id="15" name="TextBox 14">
              <a:extLst>
                <a:ext uri="{FF2B5EF4-FFF2-40B4-BE49-F238E27FC236}">
                  <a16:creationId xmlns:a16="http://schemas.microsoft.com/office/drawing/2014/main" id="{2A18E47A-5D77-48FE-8110-AD490BC1F31C}"/>
                </a:ext>
              </a:extLst>
            </p:cNvPr>
            <p:cNvSpPr txBox="1"/>
            <p:nvPr/>
          </p:nvSpPr>
          <p:spPr bwMode="gray">
            <a:xfrm>
              <a:off x="1023103" y="3147990"/>
              <a:ext cx="5097504" cy="479618"/>
            </a:xfrm>
            <a:prstGeom prst="rect">
              <a:avLst/>
            </a:prstGeom>
            <a:noFill/>
          </p:spPr>
          <p:txBody>
            <a:bodyPr wrap="square" lIns="0" tIns="0" rIns="0" bIns="0" rtlCol="0">
              <a:spAutoFit/>
            </a:bodyPr>
            <a:lstStyle/>
            <a:p>
              <a:pPr marL="171450" indent="-171450" defTabSz="914400">
                <a:spcBef>
                  <a:spcPts val="500"/>
                </a:spcBef>
                <a:buFont typeface="Arial" panose="020B0604020202020204" pitchFamily="34" charset="0"/>
                <a:buChar char="•"/>
                <a:defRPr/>
              </a:pPr>
              <a:r>
                <a:rPr lang="en-US" sz="900" dirty="0"/>
                <a:t>Lead with affordability to attract a broader array of families to your school</a:t>
              </a:r>
              <a:endParaRPr kumimoji="0" lang="en-US" sz="900" b="0" i="0" u="none" strike="noStrike" kern="1200" cap="none" spc="0" normalizeH="0" baseline="0" noProof="0" dirty="0">
                <a:ln>
                  <a:noFill/>
                </a:ln>
                <a:effectLst/>
                <a:uLnTx/>
                <a:uFillTx/>
              </a:endParaRPr>
            </a:p>
            <a:p>
              <a:pPr marL="171450" marR="0" lvl="0" indent="-171450"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US" sz="900" dirty="0"/>
                <a:t>Use this resource to learn the practical considerations of putting an indexed tuition model into place</a:t>
              </a:r>
            </a:p>
          </p:txBody>
        </p:sp>
        <p:pic>
          <p:nvPicPr>
            <p:cNvPr id="17" name="Picture 16">
              <a:extLst>
                <a:ext uri="{FF2B5EF4-FFF2-40B4-BE49-F238E27FC236}">
                  <a16:creationId xmlns:a16="http://schemas.microsoft.com/office/drawing/2014/main" id="{D252E51D-491D-4CE2-9883-73BEFD878AEE}"/>
                </a:ext>
              </a:extLst>
            </p:cNvPr>
            <p:cNvPicPr>
              <a:picLocks noChangeAspect="1"/>
            </p:cNvPicPr>
            <p:nvPr/>
          </p:nvPicPr>
          <p:blipFill>
            <a:blip r:embed="rId2"/>
            <a:stretch>
              <a:fillRect/>
            </a:stretch>
          </p:blipFill>
          <p:spPr>
            <a:xfrm>
              <a:off x="358419" y="3152457"/>
              <a:ext cx="559112" cy="708208"/>
            </a:xfrm>
            <a:prstGeom prst="rect">
              <a:avLst/>
            </a:prstGeom>
            <a:ln w="6350">
              <a:solidFill>
                <a:schemeClr val="accent5"/>
              </a:solidFill>
            </a:ln>
            <a:effectLst>
              <a:outerShdw blurRad="50800" dist="38100" dir="2700000" algn="tl" rotWithShape="0">
                <a:prstClr val="black">
                  <a:alpha val="40000"/>
                </a:prstClr>
              </a:outerShdw>
            </a:effectLst>
          </p:spPr>
        </p:pic>
      </p:grpSp>
      <p:grpSp>
        <p:nvGrpSpPr>
          <p:cNvPr id="25" name="Group 24">
            <a:extLst>
              <a:ext uri="{FF2B5EF4-FFF2-40B4-BE49-F238E27FC236}">
                <a16:creationId xmlns:a16="http://schemas.microsoft.com/office/drawing/2014/main" id="{CDD17ED8-CEF6-4406-9158-2D1906EE1388}"/>
              </a:ext>
            </a:extLst>
          </p:cNvPr>
          <p:cNvGrpSpPr/>
          <p:nvPr/>
        </p:nvGrpSpPr>
        <p:grpSpPr>
          <a:xfrm>
            <a:off x="277813" y="1546514"/>
            <a:ext cx="5842793" cy="990620"/>
            <a:chOff x="277813" y="1324840"/>
            <a:chExt cx="5842793" cy="990620"/>
          </a:xfrm>
        </p:grpSpPr>
        <p:sp>
          <p:nvSpPr>
            <p:cNvPr id="53" name="TextBox 52">
              <a:extLst>
                <a:ext uri="{FF2B5EF4-FFF2-40B4-BE49-F238E27FC236}">
                  <a16:creationId xmlns:a16="http://schemas.microsoft.com/office/drawing/2014/main" id="{51B67802-EF0A-435E-AC21-4CEE075525CB}"/>
                </a:ext>
              </a:extLst>
            </p:cNvPr>
            <p:cNvSpPr txBox="1"/>
            <p:nvPr/>
          </p:nvSpPr>
          <p:spPr bwMode="gray">
            <a:xfrm>
              <a:off x="277813" y="1324840"/>
              <a:ext cx="4679936" cy="153888"/>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000" b="1" i="0" u="none" strike="noStrike" kern="1200" cap="none" spc="0" normalizeH="0" baseline="0" noProof="0" dirty="0">
                  <a:ln>
                    <a:noFill/>
                  </a:ln>
                  <a:solidFill>
                    <a:schemeClr val="accent5"/>
                  </a:solidFill>
                  <a:effectLst/>
                  <a:uLnTx/>
                  <a:uFillTx/>
                  <a:latin typeface="Verdana"/>
                  <a:ea typeface="+mn-ea"/>
                  <a:cs typeface="+mn-cs"/>
                </a:rPr>
                <a:t>Using Financial Aid to Shape Your Student Body</a:t>
              </a:r>
            </a:p>
          </p:txBody>
        </p:sp>
        <p:sp>
          <p:nvSpPr>
            <p:cNvPr id="54" name="TextBox 53">
              <a:extLst>
                <a:ext uri="{FF2B5EF4-FFF2-40B4-BE49-F238E27FC236}">
                  <a16:creationId xmlns:a16="http://schemas.microsoft.com/office/drawing/2014/main" id="{68FC2F4D-54A2-417C-868A-9B29C14805F1}"/>
                </a:ext>
              </a:extLst>
            </p:cNvPr>
            <p:cNvSpPr txBox="1"/>
            <p:nvPr/>
          </p:nvSpPr>
          <p:spPr bwMode="gray">
            <a:xfrm>
              <a:off x="1023101" y="1579313"/>
              <a:ext cx="5097505" cy="618118"/>
            </a:xfrm>
            <a:prstGeom prst="rect">
              <a:avLst/>
            </a:prstGeom>
            <a:noFill/>
          </p:spPr>
          <p:txBody>
            <a:bodyPr wrap="square" lIns="0" tIns="0" rIns="0" bIns="0" rtlCol="0">
              <a:spAutoFit/>
            </a:bodyPr>
            <a:lstStyle/>
            <a:p>
              <a:pPr marL="171450" marR="0" lvl="0" indent="-171450"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US" sz="900" dirty="0"/>
                <a:t>Learn the principles behind financial aid optimization to use aid as a lever to enroll students to shape your desired class, as is done in higher ed</a:t>
              </a:r>
            </a:p>
            <a:p>
              <a:pPr marL="171450" marR="0" lvl="0" indent="-171450"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effectLst/>
                  <a:uLnTx/>
                  <a:uFillTx/>
                </a:rPr>
                <a:t>Then use the </a:t>
              </a:r>
              <a:r>
                <a:rPr kumimoji="0" lang="en-US" sz="900" b="1" i="0" u="none" strike="noStrike" kern="1200" cap="none" spc="0" normalizeH="0" baseline="0" noProof="0" dirty="0">
                  <a:ln>
                    <a:noFill/>
                  </a:ln>
                  <a:effectLst/>
                  <a:uLnTx/>
                  <a:uFillTx/>
                </a:rPr>
                <a:t>Financial Aid Optimization Tool </a:t>
              </a:r>
              <a:r>
                <a:rPr kumimoji="0" lang="en-US" sz="900" b="0" i="0" u="none" strike="noStrike" kern="1200" cap="none" spc="0" normalizeH="0" baseline="0" noProof="0" dirty="0">
                  <a:ln>
                    <a:noFill/>
                  </a:ln>
                  <a:effectLst/>
                  <a:uLnTx/>
                  <a:uFillTx/>
                </a:rPr>
                <a:t>to review your historical financial aid data to reexamine your aid policies and align them with enrollment goals</a:t>
              </a:r>
            </a:p>
          </p:txBody>
        </p:sp>
        <p:pic>
          <p:nvPicPr>
            <p:cNvPr id="20" name="Picture 19">
              <a:extLst>
                <a:ext uri="{FF2B5EF4-FFF2-40B4-BE49-F238E27FC236}">
                  <a16:creationId xmlns:a16="http://schemas.microsoft.com/office/drawing/2014/main" id="{09FC281E-B31C-4BB4-8230-A45BD606397F}"/>
                </a:ext>
              </a:extLst>
            </p:cNvPr>
            <p:cNvPicPr>
              <a:picLocks noChangeAspect="1"/>
            </p:cNvPicPr>
            <p:nvPr/>
          </p:nvPicPr>
          <p:blipFill>
            <a:blip r:embed="rId3"/>
            <a:stretch>
              <a:fillRect/>
            </a:stretch>
          </p:blipFill>
          <p:spPr>
            <a:xfrm>
              <a:off x="358419" y="1602600"/>
              <a:ext cx="562031" cy="712860"/>
            </a:xfrm>
            <a:prstGeom prst="rect">
              <a:avLst/>
            </a:prstGeom>
            <a:ln w="6350">
              <a:solidFill>
                <a:schemeClr val="accent5"/>
              </a:solidFill>
            </a:ln>
            <a:effectLst>
              <a:outerShdw blurRad="50800" dist="38100" dir="2700000" algn="tl" rotWithShape="0">
                <a:prstClr val="black">
                  <a:alpha val="40000"/>
                </a:prstClr>
              </a:outerShdw>
            </a:effectLst>
          </p:spPr>
        </p:pic>
      </p:grpSp>
      <p:pic>
        <p:nvPicPr>
          <p:cNvPr id="34" name="Picture 33" descr="Icon&#10;&#10;Description automatically generated">
            <a:extLst>
              <a:ext uri="{FF2B5EF4-FFF2-40B4-BE49-F238E27FC236}">
                <a16:creationId xmlns:a16="http://schemas.microsoft.com/office/drawing/2014/main" id="{9C7D6B6D-6987-4C63-AEE2-34CD3F16DD37}"/>
              </a:ext>
            </a:extLst>
          </p:cNvPr>
          <p:cNvPicPr>
            <a:picLocks noChangeAspect="1"/>
          </p:cNvPicPr>
          <p:nvPr/>
        </p:nvPicPr>
        <p:blipFill>
          <a:blip r:embed="rId4"/>
          <a:stretch>
            <a:fillRect/>
          </a:stretch>
        </p:blipFill>
        <p:spPr>
          <a:xfrm>
            <a:off x="874983" y="819518"/>
            <a:ext cx="394717" cy="327661"/>
          </a:xfrm>
          <a:prstGeom prst="rect">
            <a:avLst/>
          </a:prstGeom>
        </p:spPr>
      </p:pic>
      <p:cxnSp>
        <p:nvCxnSpPr>
          <p:cNvPr id="62" name="Straight Connector 61">
            <a:extLst>
              <a:ext uri="{FF2B5EF4-FFF2-40B4-BE49-F238E27FC236}">
                <a16:creationId xmlns:a16="http://schemas.microsoft.com/office/drawing/2014/main" id="{341B5336-459F-4D57-AC51-85F1D58BE3D2}"/>
              </a:ext>
            </a:extLst>
          </p:cNvPr>
          <p:cNvCxnSpPr>
            <a:cxnSpLocks/>
          </p:cNvCxnSpPr>
          <p:nvPr/>
        </p:nvCxnSpPr>
        <p:spPr bwMode="gray">
          <a:xfrm>
            <a:off x="874983" y="1154430"/>
            <a:ext cx="4417107"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9027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9800CC-C7D1-4D1C-8013-9D4D044865B8}"/>
              </a:ext>
            </a:extLst>
          </p:cNvPr>
          <p:cNvPicPr>
            <a:picLocks noChangeAspect="1"/>
          </p:cNvPicPr>
          <p:nvPr/>
        </p:nvPicPr>
        <p:blipFill>
          <a:blip r:embed="rId2"/>
          <a:stretch>
            <a:fillRect/>
          </a:stretch>
        </p:blipFill>
        <p:spPr>
          <a:xfrm>
            <a:off x="3388440" y="1420229"/>
            <a:ext cx="2628011" cy="2024279"/>
          </a:xfrm>
          <a:prstGeom prst="rect">
            <a:avLst/>
          </a:prstGeom>
        </p:spPr>
      </p:pic>
      <p:sp>
        <p:nvSpPr>
          <p:cNvPr id="7" name="Title 6">
            <a:extLst>
              <a:ext uri="{FF2B5EF4-FFF2-40B4-BE49-F238E27FC236}">
                <a16:creationId xmlns:a16="http://schemas.microsoft.com/office/drawing/2014/main" id="{F8EEA4A2-D54C-4BDF-A510-2B339830E6DD}"/>
              </a:ext>
            </a:extLst>
          </p:cNvPr>
          <p:cNvSpPr>
            <a:spLocks noGrp="1"/>
          </p:cNvSpPr>
          <p:nvPr>
            <p:ph type="title"/>
          </p:nvPr>
        </p:nvSpPr>
        <p:spPr/>
        <p:txBody>
          <a:bodyPr/>
          <a:lstStyle/>
          <a:p>
            <a:r>
              <a:rPr lang="en-US" dirty="0"/>
              <a:t>Audio Options in Zoom</a:t>
            </a:r>
          </a:p>
        </p:txBody>
      </p:sp>
      <p:sp>
        <p:nvSpPr>
          <p:cNvPr id="10" name="Text Placeholder 9">
            <a:extLst>
              <a:ext uri="{FF2B5EF4-FFF2-40B4-BE49-F238E27FC236}">
                <a16:creationId xmlns:a16="http://schemas.microsoft.com/office/drawing/2014/main" id="{CAE69395-5440-4B09-814B-84F65B844A23}"/>
              </a:ext>
            </a:extLst>
          </p:cNvPr>
          <p:cNvSpPr>
            <a:spLocks noGrp="1"/>
          </p:cNvSpPr>
          <p:nvPr>
            <p:ph type="body" sz="quarter" idx="18"/>
          </p:nvPr>
        </p:nvSpPr>
        <p:spPr/>
        <p:txBody>
          <a:bodyPr/>
          <a:lstStyle/>
          <a:p>
            <a:endParaRPr lang="en-US"/>
          </a:p>
        </p:txBody>
      </p:sp>
      <p:sp>
        <p:nvSpPr>
          <p:cNvPr id="11" name="Text Placeholder 10">
            <a:extLst>
              <a:ext uri="{FF2B5EF4-FFF2-40B4-BE49-F238E27FC236}">
                <a16:creationId xmlns:a16="http://schemas.microsoft.com/office/drawing/2014/main" id="{4C9B828C-C2A7-4F06-830E-E3B2EF5B8667}"/>
              </a:ext>
            </a:extLst>
          </p:cNvPr>
          <p:cNvSpPr>
            <a:spLocks noGrp="1"/>
          </p:cNvSpPr>
          <p:nvPr>
            <p:ph type="body" sz="quarter" idx="19"/>
          </p:nvPr>
        </p:nvSpPr>
        <p:spPr/>
        <p:txBody>
          <a:bodyPr/>
          <a:lstStyle/>
          <a:p>
            <a:endParaRPr lang="en-US"/>
          </a:p>
        </p:txBody>
      </p:sp>
      <p:pic>
        <p:nvPicPr>
          <p:cNvPr id="3" name="Picture 2">
            <a:extLst>
              <a:ext uri="{FF2B5EF4-FFF2-40B4-BE49-F238E27FC236}">
                <a16:creationId xmlns:a16="http://schemas.microsoft.com/office/drawing/2014/main" id="{95EFC879-DEE6-467B-B5F9-1D18FB6BFB8E}"/>
              </a:ext>
            </a:extLst>
          </p:cNvPr>
          <p:cNvPicPr>
            <a:picLocks noChangeAspect="1"/>
          </p:cNvPicPr>
          <p:nvPr/>
        </p:nvPicPr>
        <p:blipFill>
          <a:blip r:embed="rId3"/>
          <a:stretch>
            <a:fillRect/>
          </a:stretch>
        </p:blipFill>
        <p:spPr>
          <a:xfrm>
            <a:off x="279056" y="1789936"/>
            <a:ext cx="2785286" cy="1476354"/>
          </a:xfrm>
          <a:prstGeom prst="rect">
            <a:avLst/>
          </a:prstGeom>
        </p:spPr>
      </p:pic>
      <p:pic>
        <p:nvPicPr>
          <p:cNvPr id="6" name="Picture 5">
            <a:extLst>
              <a:ext uri="{FF2B5EF4-FFF2-40B4-BE49-F238E27FC236}">
                <a16:creationId xmlns:a16="http://schemas.microsoft.com/office/drawing/2014/main" id="{DDC7538D-83E3-4DB5-A503-C84FD61ED8AA}"/>
              </a:ext>
            </a:extLst>
          </p:cNvPr>
          <p:cNvPicPr>
            <a:picLocks noChangeAspect="1"/>
          </p:cNvPicPr>
          <p:nvPr/>
        </p:nvPicPr>
        <p:blipFill>
          <a:blip r:embed="rId4"/>
          <a:stretch>
            <a:fillRect/>
          </a:stretch>
        </p:blipFill>
        <p:spPr>
          <a:xfrm>
            <a:off x="3525809" y="2743699"/>
            <a:ext cx="2628011" cy="1476353"/>
          </a:xfrm>
          <a:prstGeom prst="rect">
            <a:avLst/>
          </a:prstGeom>
        </p:spPr>
      </p:pic>
      <p:sp>
        <p:nvSpPr>
          <p:cNvPr id="8" name="Oval 7">
            <a:extLst>
              <a:ext uri="{FF2B5EF4-FFF2-40B4-BE49-F238E27FC236}">
                <a16:creationId xmlns:a16="http://schemas.microsoft.com/office/drawing/2014/main" id="{3134C51E-7345-4218-B404-1DD7643F6FD6}"/>
              </a:ext>
            </a:extLst>
          </p:cNvPr>
          <p:cNvSpPr/>
          <p:nvPr/>
        </p:nvSpPr>
        <p:spPr bwMode="gray">
          <a:xfrm>
            <a:off x="222459" y="3532048"/>
            <a:ext cx="274320" cy="274320"/>
          </a:xfrm>
          <a:prstGeom prst="ellipse">
            <a:avLst/>
          </a:prstGeom>
          <a:solidFill>
            <a:schemeClr val="tx2"/>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1463675"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Rockwell"/>
                <a:ea typeface="+mn-ea"/>
                <a:cs typeface="+mn-cs"/>
              </a:rPr>
              <a:t>X</a:t>
            </a:r>
          </a:p>
        </p:txBody>
      </p:sp>
      <p:sp>
        <p:nvSpPr>
          <p:cNvPr id="9" name="Text Placeholder 2">
            <a:extLst>
              <a:ext uri="{FF2B5EF4-FFF2-40B4-BE49-F238E27FC236}">
                <a16:creationId xmlns:a16="http://schemas.microsoft.com/office/drawing/2014/main" id="{602295D5-53A3-4485-BE7F-394601BE5A67}"/>
              </a:ext>
            </a:extLst>
          </p:cNvPr>
          <p:cNvSpPr txBox="1">
            <a:spLocks/>
          </p:cNvSpPr>
          <p:nvPr/>
        </p:nvSpPr>
        <p:spPr>
          <a:xfrm>
            <a:off x="770941" y="3534571"/>
            <a:ext cx="2293402" cy="492443"/>
          </a:xfrm>
          <a:prstGeom prst="rect">
            <a:avLst/>
          </a:prstGeom>
        </p:spPr>
        <p:txBody>
          <a:bodyPr wrap="square" lIns="0" tIns="0" rIns="0" bIns="0">
            <a:spAutoFit/>
          </a:bodyPr>
          <a:lstStyle>
            <a:lvl1pPr marL="117475" indent="-117475"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1pPr>
            <a:lvl2pPr marL="228600" indent="-114300" algn="l" defTabSz="480060" rtl="0" eaLnBrk="1" latinLnBrk="0" hangingPunct="1">
              <a:lnSpc>
                <a:spcPct val="100000"/>
              </a:lnSpc>
              <a:spcBef>
                <a:spcPts val="500"/>
              </a:spcBef>
              <a:buClrTx/>
              <a:buFont typeface="Verdana" panose="020B0604030504040204" pitchFamily="34" charset="0"/>
              <a:buChar char="–"/>
              <a:defRPr sz="900" kern="1200">
                <a:solidFill>
                  <a:schemeClr val="tx1"/>
                </a:solidFill>
                <a:latin typeface="+mn-lt"/>
                <a:ea typeface="+mn-ea"/>
                <a:cs typeface="+mn-cs"/>
              </a:defRPr>
            </a:lvl2pPr>
            <a:lvl3pPr marL="342900" indent="-114300"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3pPr>
            <a:lvl4pPr marL="4572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48006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pPr marL="0" marR="0" lvl="0" indent="0" algn="l" defTabSz="480060" rtl="0" eaLnBrk="1" fontAlgn="auto" latinLnBrk="0" hangingPunct="1">
              <a:lnSpc>
                <a:spcPct val="100000"/>
              </a:lnSpc>
              <a:spcBef>
                <a:spcPts val="5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FFFFFF"/>
                </a:solidFill>
                <a:effectLst/>
                <a:uLnTx/>
                <a:uFillTx/>
                <a:latin typeface="Rockwell"/>
                <a:ea typeface="+mn-ea"/>
                <a:cs typeface="+mn-cs"/>
              </a:rPr>
              <a:t>Do not do both – it will cause feedback</a:t>
            </a:r>
          </a:p>
        </p:txBody>
      </p:sp>
      <p:sp>
        <p:nvSpPr>
          <p:cNvPr id="12" name="Oval 11">
            <a:extLst>
              <a:ext uri="{FF2B5EF4-FFF2-40B4-BE49-F238E27FC236}">
                <a16:creationId xmlns:a16="http://schemas.microsoft.com/office/drawing/2014/main" id="{97B98DE8-33B8-4EED-97CF-F35266A4BF8A}"/>
              </a:ext>
            </a:extLst>
          </p:cNvPr>
          <p:cNvSpPr/>
          <p:nvPr/>
        </p:nvSpPr>
        <p:spPr bwMode="gray">
          <a:xfrm>
            <a:off x="279056" y="953325"/>
            <a:ext cx="274320" cy="274320"/>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1463675"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Rockwell"/>
                <a:ea typeface="+mn-ea"/>
                <a:cs typeface="+mn-cs"/>
              </a:rPr>
              <a:t>1</a:t>
            </a:r>
          </a:p>
        </p:txBody>
      </p:sp>
      <p:sp>
        <p:nvSpPr>
          <p:cNvPr id="13" name="Text Placeholder 2">
            <a:extLst>
              <a:ext uri="{FF2B5EF4-FFF2-40B4-BE49-F238E27FC236}">
                <a16:creationId xmlns:a16="http://schemas.microsoft.com/office/drawing/2014/main" id="{BE0D4801-A523-4F41-BCCE-2D2C60065307}"/>
              </a:ext>
            </a:extLst>
          </p:cNvPr>
          <p:cNvSpPr txBox="1">
            <a:spLocks/>
          </p:cNvSpPr>
          <p:nvPr/>
        </p:nvSpPr>
        <p:spPr>
          <a:xfrm>
            <a:off x="734268" y="844263"/>
            <a:ext cx="2330074" cy="738664"/>
          </a:xfrm>
          <a:prstGeom prst="rect">
            <a:avLst/>
          </a:prstGeom>
        </p:spPr>
        <p:txBody>
          <a:bodyPr wrap="square" lIns="0" tIns="0" rIns="0" bIns="0">
            <a:spAutoFit/>
          </a:bodyPr>
          <a:lstStyle>
            <a:lvl1pPr marL="117475" indent="-117475"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1pPr>
            <a:lvl2pPr marL="228600" indent="-114300" algn="l" defTabSz="480060" rtl="0" eaLnBrk="1" latinLnBrk="0" hangingPunct="1">
              <a:lnSpc>
                <a:spcPct val="100000"/>
              </a:lnSpc>
              <a:spcBef>
                <a:spcPts val="500"/>
              </a:spcBef>
              <a:buClrTx/>
              <a:buFont typeface="Verdana" panose="020B0604030504040204" pitchFamily="34" charset="0"/>
              <a:buChar char="–"/>
              <a:defRPr sz="900" kern="1200">
                <a:solidFill>
                  <a:schemeClr val="tx1"/>
                </a:solidFill>
                <a:latin typeface="+mn-lt"/>
                <a:ea typeface="+mn-ea"/>
                <a:cs typeface="+mn-cs"/>
              </a:defRPr>
            </a:lvl2pPr>
            <a:lvl3pPr marL="342900" indent="-114300"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3pPr>
            <a:lvl4pPr marL="4572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48006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pPr marL="0" marR="0" lvl="0" indent="0" algn="l" defTabSz="480060" rtl="0" eaLnBrk="1" fontAlgn="auto" latinLnBrk="0" hangingPunct="1">
              <a:lnSpc>
                <a:spcPct val="100000"/>
              </a:lnSpc>
              <a:spcBef>
                <a:spcPts val="5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FFFFFF"/>
                </a:solidFill>
                <a:effectLst/>
                <a:uLnTx/>
                <a:uFillTx/>
                <a:latin typeface="Rockwell"/>
                <a:ea typeface="+mn-ea"/>
                <a:cs typeface="+mn-cs"/>
              </a:rPr>
              <a:t>Use your computer’s audio and microphone through Zoom</a:t>
            </a:r>
          </a:p>
        </p:txBody>
      </p:sp>
      <p:sp>
        <p:nvSpPr>
          <p:cNvPr id="14" name="Oval 13">
            <a:extLst>
              <a:ext uri="{FF2B5EF4-FFF2-40B4-BE49-F238E27FC236}">
                <a16:creationId xmlns:a16="http://schemas.microsoft.com/office/drawing/2014/main" id="{982D1D58-0053-4F76-9D36-921C5E0FB516}"/>
              </a:ext>
            </a:extLst>
          </p:cNvPr>
          <p:cNvSpPr/>
          <p:nvPr/>
        </p:nvSpPr>
        <p:spPr bwMode="gray">
          <a:xfrm>
            <a:off x="3114120" y="889063"/>
            <a:ext cx="274320" cy="274320"/>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1463675"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Rockwell"/>
                <a:ea typeface="+mn-ea"/>
                <a:cs typeface="+mn-cs"/>
              </a:rPr>
              <a:t>2</a:t>
            </a:r>
          </a:p>
        </p:txBody>
      </p:sp>
      <p:sp>
        <p:nvSpPr>
          <p:cNvPr id="15" name="Text Placeholder 2">
            <a:extLst>
              <a:ext uri="{FF2B5EF4-FFF2-40B4-BE49-F238E27FC236}">
                <a16:creationId xmlns:a16="http://schemas.microsoft.com/office/drawing/2014/main" id="{7B9104C2-EAAB-4FB2-A389-1DBBD3BD162D}"/>
              </a:ext>
            </a:extLst>
          </p:cNvPr>
          <p:cNvSpPr txBox="1">
            <a:spLocks/>
          </p:cNvSpPr>
          <p:nvPr/>
        </p:nvSpPr>
        <p:spPr>
          <a:xfrm>
            <a:off x="3662602" y="911992"/>
            <a:ext cx="3749040" cy="246221"/>
          </a:xfrm>
          <a:prstGeom prst="rect">
            <a:avLst/>
          </a:prstGeom>
        </p:spPr>
        <p:txBody>
          <a:bodyPr lIns="0" tIns="0" rIns="0" bIns="0">
            <a:spAutoFit/>
          </a:bodyPr>
          <a:lstStyle>
            <a:lvl1pPr marL="117475" indent="-117475"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1pPr>
            <a:lvl2pPr marL="228600" indent="-114300" algn="l" defTabSz="480060" rtl="0" eaLnBrk="1" latinLnBrk="0" hangingPunct="1">
              <a:lnSpc>
                <a:spcPct val="100000"/>
              </a:lnSpc>
              <a:spcBef>
                <a:spcPts val="500"/>
              </a:spcBef>
              <a:buClrTx/>
              <a:buFont typeface="Verdana" panose="020B0604030504040204" pitchFamily="34" charset="0"/>
              <a:buChar char="–"/>
              <a:defRPr sz="900" kern="1200">
                <a:solidFill>
                  <a:schemeClr val="tx1"/>
                </a:solidFill>
                <a:latin typeface="+mn-lt"/>
                <a:ea typeface="+mn-ea"/>
                <a:cs typeface="+mn-cs"/>
              </a:defRPr>
            </a:lvl2pPr>
            <a:lvl3pPr marL="342900" indent="-114300"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3pPr>
            <a:lvl4pPr marL="4572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48006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pPr marL="0" marR="0" lvl="0" indent="0" algn="l" defTabSz="480060" rtl="0" eaLnBrk="1" fontAlgn="auto" latinLnBrk="0" hangingPunct="1">
              <a:lnSpc>
                <a:spcPct val="100000"/>
              </a:lnSpc>
              <a:spcBef>
                <a:spcPts val="5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FFFFFF"/>
                </a:solidFill>
                <a:effectLst/>
                <a:uLnTx/>
                <a:uFillTx/>
                <a:latin typeface="Rockwell"/>
                <a:ea typeface="+mn-ea"/>
                <a:cs typeface="+mn-cs"/>
              </a:rPr>
              <a:t>Dial in using your phone</a:t>
            </a:r>
          </a:p>
        </p:txBody>
      </p:sp>
    </p:spTree>
    <p:extLst>
      <p:ext uri="{BB962C8B-B14F-4D97-AF65-F5344CB8AC3E}">
        <p14:creationId xmlns:p14="http://schemas.microsoft.com/office/powerpoint/2010/main" val="1692530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D0BF3-233A-4697-ACF2-3F38DF60DC18}"/>
              </a:ext>
            </a:extLst>
          </p:cNvPr>
          <p:cNvSpPr>
            <a:spLocks noGrp="1"/>
          </p:cNvSpPr>
          <p:nvPr>
            <p:ph type="title"/>
          </p:nvPr>
        </p:nvSpPr>
        <p:spPr>
          <a:xfrm>
            <a:off x="279056" y="317005"/>
            <a:ext cx="5733124" cy="249299"/>
          </a:xfrm>
        </p:spPr>
        <p:txBody>
          <a:bodyPr/>
          <a:lstStyle/>
          <a:p>
            <a:r>
              <a:rPr lang="en-US" dirty="0"/>
              <a:t>Today’s Speakers</a:t>
            </a:r>
          </a:p>
        </p:txBody>
      </p:sp>
      <p:sp>
        <p:nvSpPr>
          <p:cNvPr id="5" name="Text Placeholder 4">
            <a:extLst>
              <a:ext uri="{FF2B5EF4-FFF2-40B4-BE49-F238E27FC236}">
                <a16:creationId xmlns:a16="http://schemas.microsoft.com/office/drawing/2014/main" id="{9B24954F-7791-4593-AEF7-97F472D37515}"/>
              </a:ext>
            </a:extLst>
          </p:cNvPr>
          <p:cNvSpPr>
            <a:spLocks noGrp="1"/>
          </p:cNvSpPr>
          <p:nvPr>
            <p:ph type="body" sz="quarter" idx="19"/>
          </p:nvPr>
        </p:nvSpPr>
        <p:spPr/>
        <p:txBody>
          <a:bodyPr/>
          <a:lstStyle/>
          <a:p>
            <a:endParaRPr lang="en-US"/>
          </a:p>
        </p:txBody>
      </p:sp>
      <p:sp>
        <p:nvSpPr>
          <p:cNvPr id="6" name="Text Placeholder 5">
            <a:extLst>
              <a:ext uri="{FF2B5EF4-FFF2-40B4-BE49-F238E27FC236}">
                <a16:creationId xmlns:a16="http://schemas.microsoft.com/office/drawing/2014/main" id="{F0A0BF87-D30A-4E33-B978-61969B9F3044}"/>
              </a:ext>
            </a:extLst>
          </p:cNvPr>
          <p:cNvSpPr>
            <a:spLocks noGrp="1"/>
          </p:cNvSpPr>
          <p:nvPr>
            <p:ph type="body" sz="quarter" idx="18"/>
          </p:nvPr>
        </p:nvSpPr>
        <p:spPr/>
        <p:txBody>
          <a:bodyPr/>
          <a:lstStyle/>
          <a:p>
            <a:endParaRPr lang="en-US"/>
          </a:p>
        </p:txBody>
      </p:sp>
      <p:grpSp>
        <p:nvGrpSpPr>
          <p:cNvPr id="21" name="Group 20">
            <a:extLst>
              <a:ext uri="{FF2B5EF4-FFF2-40B4-BE49-F238E27FC236}">
                <a16:creationId xmlns:a16="http://schemas.microsoft.com/office/drawing/2014/main" id="{06D66CC8-57B7-43F0-A8A2-C1E22C557F24}"/>
              </a:ext>
            </a:extLst>
          </p:cNvPr>
          <p:cNvGrpSpPr/>
          <p:nvPr/>
        </p:nvGrpSpPr>
        <p:grpSpPr>
          <a:xfrm>
            <a:off x="3526343" y="1393785"/>
            <a:ext cx="2245808" cy="1551367"/>
            <a:chOff x="3823523" y="1393785"/>
            <a:chExt cx="2245808" cy="1551367"/>
          </a:xfrm>
        </p:grpSpPr>
        <p:sp>
          <p:nvSpPr>
            <p:cNvPr id="11" name="Rectangle 10">
              <a:extLst>
                <a:ext uri="{FF2B5EF4-FFF2-40B4-BE49-F238E27FC236}">
                  <a16:creationId xmlns:a16="http://schemas.microsoft.com/office/drawing/2014/main" id="{DB0DAB7A-9089-4863-BCEE-4E0BF322FF35}"/>
                </a:ext>
              </a:extLst>
            </p:cNvPr>
            <p:cNvSpPr/>
            <p:nvPr/>
          </p:nvSpPr>
          <p:spPr>
            <a:xfrm>
              <a:off x="3823523" y="2545042"/>
              <a:ext cx="2245808" cy="400110"/>
            </a:xfrm>
            <a:prstGeom prst="rect">
              <a:avLst/>
            </a:prstGeom>
          </p:spPr>
          <p:txBody>
            <a:bodyPr wrap="square">
              <a:spAutoFit/>
            </a:bodyPr>
            <a:lstStyle/>
            <a:p>
              <a:r>
                <a:rPr lang="en-US" sz="1000" dirty="0">
                  <a:solidFill>
                    <a:schemeClr val="bg1"/>
                  </a:solidFill>
                </a:rPr>
                <a:t>Brett Schraeder, Principal</a:t>
              </a:r>
              <a:br>
                <a:rPr lang="en-US" sz="1000" dirty="0">
                  <a:solidFill>
                    <a:schemeClr val="bg1"/>
                  </a:solidFill>
                </a:rPr>
              </a:br>
              <a:r>
                <a:rPr lang="en-US" sz="1000" dirty="0">
                  <a:solidFill>
                    <a:schemeClr val="bg1"/>
                  </a:solidFill>
                </a:rPr>
                <a:t>Financial Aid Optimization Team</a:t>
              </a:r>
            </a:p>
          </p:txBody>
        </p:sp>
        <p:grpSp>
          <p:nvGrpSpPr>
            <p:cNvPr id="7" name="Group 6">
              <a:extLst>
                <a:ext uri="{FF2B5EF4-FFF2-40B4-BE49-F238E27FC236}">
                  <a16:creationId xmlns:a16="http://schemas.microsoft.com/office/drawing/2014/main" id="{DF9E3B6B-4556-48EF-A2EF-D844168F042B}"/>
                </a:ext>
              </a:extLst>
            </p:cNvPr>
            <p:cNvGrpSpPr/>
            <p:nvPr/>
          </p:nvGrpSpPr>
          <p:grpSpPr>
            <a:xfrm>
              <a:off x="4489227" y="1393785"/>
              <a:ext cx="914400" cy="914400"/>
              <a:chOff x="2683226" y="1393785"/>
              <a:chExt cx="1005840" cy="1006515"/>
            </a:xfrm>
          </p:grpSpPr>
          <p:pic>
            <p:nvPicPr>
              <p:cNvPr id="10" name="Picture 9" descr="A person in a white shirt and smiling at the camera&#10;&#10;Description automatically generated">
                <a:extLst>
                  <a:ext uri="{FF2B5EF4-FFF2-40B4-BE49-F238E27FC236}">
                    <a16:creationId xmlns:a16="http://schemas.microsoft.com/office/drawing/2014/main" id="{35A05951-49FC-47A0-8AE5-502FB431F00C}"/>
                  </a:ext>
                </a:extLst>
              </p:cNvPr>
              <p:cNvPicPr>
                <a:picLocks noChangeAspect="1"/>
              </p:cNvPicPr>
              <p:nvPr/>
            </p:nvPicPr>
            <p:blipFill rotWithShape="1">
              <a:blip r:embed="rId2"/>
              <a:srcRect l="9005" t="5614" r="9355" b="8191"/>
              <a:stretch/>
            </p:blipFill>
            <p:spPr>
              <a:xfrm>
                <a:off x="2738538" y="1439842"/>
                <a:ext cx="905256" cy="924654"/>
              </a:xfrm>
              <a:prstGeom prst="ellipse">
                <a:avLst/>
              </a:prstGeom>
              <a:ln w="19050">
                <a:solidFill>
                  <a:schemeClr val="accent6"/>
                </a:solidFill>
                <a:prstDash val="solid"/>
              </a:ln>
            </p:spPr>
          </p:pic>
          <p:sp>
            <p:nvSpPr>
              <p:cNvPr id="4" name="Oval 3">
                <a:extLst>
                  <a:ext uri="{FF2B5EF4-FFF2-40B4-BE49-F238E27FC236}">
                    <a16:creationId xmlns:a16="http://schemas.microsoft.com/office/drawing/2014/main" id="{E87322AE-A978-43B1-AD30-FA749F1846F6}"/>
                  </a:ext>
                </a:extLst>
              </p:cNvPr>
              <p:cNvSpPr/>
              <p:nvPr/>
            </p:nvSpPr>
            <p:spPr bwMode="gray">
              <a:xfrm>
                <a:off x="2683226" y="1393785"/>
                <a:ext cx="1005840" cy="1006515"/>
              </a:xfrm>
              <a:prstGeom prst="ellipse">
                <a:avLst/>
              </a:prstGeom>
              <a:noFill/>
              <a:ln>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grpSp>
        <p:nvGrpSpPr>
          <p:cNvPr id="20" name="Group 19">
            <a:extLst>
              <a:ext uri="{FF2B5EF4-FFF2-40B4-BE49-F238E27FC236}">
                <a16:creationId xmlns:a16="http://schemas.microsoft.com/office/drawing/2014/main" id="{F4C19AFB-F039-4FDD-8B2C-23F564B823AB}"/>
              </a:ext>
            </a:extLst>
          </p:cNvPr>
          <p:cNvGrpSpPr/>
          <p:nvPr/>
        </p:nvGrpSpPr>
        <p:grpSpPr>
          <a:xfrm>
            <a:off x="415478" y="1393785"/>
            <a:ext cx="2584897" cy="1551367"/>
            <a:chOff x="415478" y="1393785"/>
            <a:chExt cx="2584897" cy="1551367"/>
          </a:xfrm>
        </p:grpSpPr>
        <p:sp>
          <p:nvSpPr>
            <p:cNvPr id="13" name="Rectangle 12">
              <a:extLst>
                <a:ext uri="{FF2B5EF4-FFF2-40B4-BE49-F238E27FC236}">
                  <a16:creationId xmlns:a16="http://schemas.microsoft.com/office/drawing/2014/main" id="{5A7E0943-049B-4AAE-912F-B76BB5761F0C}"/>
                </a:ext>
              </a:extLst>
            </p:cNvPr>
            <p:cNvSpPr/>
            <p:nvPr/>
          </p:nvSpPr>
          <p:spPr>
            <a:xfrm>
              <a:off x="415478" y="2545042"/>
              <a:ext cx="2584897" cy="400110"/>
            </a:xfrm>
            <a:prstGeom prst="rect">
              <a:avLst/>
            </a:prstGeom>
          </p:spPr>
          <p:txBody>
            <a:bodyPr wrap="square">
              <a:spAutoFit/>
            </a:bodyPr>
            <a:lstStyle/>
            <a:p>
              <a:r>
                <a:rPr lang="en-US" sz="1000" dirty="0">
                  <a:solidFill>
                    <a:schemeClr val="bg1"/>
                  </a:solidFill>
                </a:rPr>
                <a:t>Sharon Rosenfeld, Director</a:t>
              </a:r>
              <a:br>
                <a:rPr lang="en-US" sz="1000" dirty="0">
                  <a:solidFill>
                    <a:schemeClr val="bg1"/>
                  </a:solidFill>
                </a:rPr>
              </a:br>
              <a:r>
                <a:rPr lang="en-US" sz="1000" dirty="0">
                  <a:solidFill>
                    <a:schemeClr val="bg1"/>
                  </a:solidFill>
                </a:rPr>
                <a:t>Independent School Executive Forum</a:t>
              </a:r>
            </a:p>
          </p:txBody>
        </p:sp>
        <p:grpSp>
          <p:nvGrpSpPr>
            <p:cNvPr id="18" name="Group 17">
              <a:extLst>
                <a:ext uri="{FF2B5EF4-FFF2-40B4-BE49-F238E27FC236}">
                  <a16:creationId xmlns:a16="http://schemas.microsoft.com/office/drawing/2014/main" id="{E7589CB1-6B4D-418A-B0D5-4184880B03E5}"/>
                </a:ext>
              </a:extLst>
            </p:cNvPr>
            <p:cNvGrpSpPr/>
            <p:nvPr/>
          </p:nvGrpSpPr>
          <p:grpSpPr>
            <a:xfrm>
              <a:off x="1250726" y="1393785"/>
              <a:ext cx="914400" cy="914400"/>
              <a:chOff x="1113336" y="1393785"/>
              <a:chExt cx="914400" cy="914400"/>
            </a:xfrm>
          </p:grpSpPr>
          <p:sp>
            <p:nvSpPr>
              <p:cNvPr id="16" name="Oval 15">
                <a:extLst>
                  <a:ext uri="{FF2B5EF4-FFF2-40B4-BE49-F238E27FC236}">
                    <a16:creationId xmlns:a16="http://schemas.microsoft.com/office/drawing/2014/main" id="{43AD697B-5720-47E6-B666-75C04D9C3FD2}"/>
                  </a:ext>
                </a:extLst>
              </p:cNvPr>
              <p:cNvSpPr/>
              <p:nvPr/>
            </p:nvSpPr>
            <p:spPr bwMode="gray">
              <a:xfrm>
                <a:off x="1113336" y="1393785"/>
                <a:ext cx="914400" cy="914400"/>
              </a:xfrm>
              <a:prstGeom prst="ellipse">
                <a:avLst/>
              </a:prstGeom>
              <a:noFill/>
              <a:ln>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8" name="Picture 7" descr="A person smiling for the camera&#10;&#10;Description automatically generated">
                <a:extLst>
                  <a:ext uri="{FF2B5EF4-FFF2-40B4-BE49-F238E27FC236}">
                    <a16:creationId xmlns:a16="http://schemas.microsoft.com/office/drawing/2014/main" id="{524B402A-BC97-43A7-A372-49E64DC6C1A7}"/>
                  </a:ext>
                </a:extLst>
              </p:cNvPr>
              <p:cNvPicPr>
                <a:picLocks noChangeAspect="1"/>
              </p:cNvPicPr>
              <p:nvPr/>
            </p:nvPicPr>
            <p:blipFill>
              <a:blip r:embed="rId3"/>
              <a:stretch>
                <a:fillRect/>
              </a:stretch>
            </p:blipFill>
            <p:spPr>
              <a:xfrm>
                <a:off x="1159056" y="1439505"/>
                <a:ext cx="822960" cy="822960"/>
              </a:xfrm>
              <a:prstGeom prst="ellipse">
                <a:avLst/>
              </a:prstGeom>
              <a:ln>
                <a:solidFill>
                  <a:schemeClr val="accent2"/>
                </a:solidFill>
              </a:ln>
            </p:spPr>
          </p:pic>
        </p:grpSp>
      </p:grpSp>
    </p:spTree>
    <p:extLst>
      <p:ext uri="{BB962C8B-B14F-4D97-AF65-F5344CB8AC3E}">
        <p14:creationId xmlns:p14="http://schemas.microsoft.com/office/powerpoint/2010/main" val="1577710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5B2778-9B0A-42EE-81FF-06213838F9C9}"/>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CAEFEC09-E428-4248-AA62-8E9915CD8C6C}"/>
              </a:ext>
            </a:extLst>
          </p:cNvPr>
          <p:cNvSpPr>
            <a:spLocks noGrp="1"/>
          </p:cNvSpPr>
          <p:nvPr>
            <p:ph type="title"/>
          </p:nvPr>
        </p:nvSpPr>
        <p:spPr/>
        <p:txBody>
          <a:bodyPr/>
          <a:lstStyle/>
          <a:p>
            <a:r>
              <a:rPr lang="en-US" dirty="0"/>
              <a:t>Objectives</a:t>
            </a:r>
          </a:p>
        </p:txBody>
      </p:sp>
      <p:sp>
        <p:nvSpPr>
          <p:cNvPr id="4" name="Text Placeholder 3">
            <a:extLst>
              <a:ext uri="{FF2B5EF4-FFF2-40B4-BE49-F238E27FC236}">
                <a16:creationId xmlns:a16="http://schemas.microsoft.com/office/drawing/2014/main" id="{DC7F7DCA-B345-43FD-BDE9-E05E15D51971}"/>
              </a:ext>
            </a:extLst>
          </p:cNvPr>
          <p:cNvSpPr>
            <a:spLocks noGrp="1"/>
          </p:cNvSpPr>
          <p:nvPr>
            <p:ph type="body" sz="quarter" idx="15"/>
          </p:nvPr>
        </p:nvSpPr>
        <p:spPr/>
        <p:txBody>
          <a:bodyPr/>
          <a:lstStyle/>
          <a:p>
            <a:endParaRPr lang="en-US"/>
          </a:p>
        </p:txBody>
      </p:sp>
      <p:sp>
        <p:nvSpPr>
          <p:cNvPr id="5" name="Text Placeholder 4">
            <a:extLst>
              <a:ext uri="{FF2B5EF4-FFF2-40B4-BE49-F238E27FC236}">
                <a16:creationId xmlns:a16="http://schemas.microsoft.com/office/drawing/2014/main" id="{AF1F6E93-9BFD-44A0-9A2E-42331A3AC6DE}"/>
              </a:ext>
            </a:extLst>
          </p:cNvPr>
          <p:cNvSpPr>
            <a:spLocks noGrp="1"/>
          </p:cNvSpPr>
          <p:nvPr>
            <p:ph type="body" sz="quarter" idx="19"/>
          </p:nvPr>
        </p:nvSpPr>
        <p:spPr/>
        <p:txBody>
          <a:bodyPr/>
          <a:lstStyle/>
          <a:p>
            <a:endParaRPr lang="en-US"/>
          </a:p>
        </p:txBody>
      </p:sp>
      <p:sp>
        <p:nvSpPr>
          <p:cNvPr id="6" name="Text Placeholder 5">
            <a:extLst>
              <a:ext uri="{FF2B5EF4-FFF2-40B4-BE49-F238E27FC236}">
                <a16:creationId xmlns:a16="http://schemas.microsoft.com/office/drawing/2014/main" id="{3DEDA8ED-CD97-49F0-AF40-EE7B4C692A3F}"/>
              </a:ext>
            </a:extLst>
          </p:cNvPr>
          <p:cNvSpPr>
            <a:spLocks noGrp="1"/>
          </p:cNvSpPr>
          <p:nvPr>
            <p:ph type="body" sz="quarter" idx="18"/>
          </p:nvPr>
        </p:nvSpPr>
        <p:spPr/>
        <p:txBody>
          <a:bodyPr/>
          <a:lstStyle/>
          <a:p>
            <a:endParaRPr lang="en-US"/>
          </a:p>
        </p:txBody>
      </p:sp>
      <p:sp>
        <p:nvSpPr>
          <p:cNvPr id="8" name="Rectangle 7">
            <a:extLst>
              <a:ext uri="{FF2B5EF4-FFF2-40B4-BE49-F238E27FC236}">
                <a16:creationId xmlns:a16="http://schemas.microsoft.com/office/drawing/2014/main" id="{E9EBCC01-0A45-4787-9470-96EE0E1DADD7}"/>
              </a:ext>
            </a:extLst>
          </p:cNvPr>
          <p:cNvSpPr/>
          <p:nvPr/>
        </p:nvSpPr>
        <p:spPr bwMode="gray">
          <a:xfrm>
            <a:off x="1" y="630375"/>
            <a:ext cx="6400799" cy="4170225"/>
          </a:xfrm>
          <a:prstGeom prst="rect">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nvGrpSpPr>
          <p:cNvPr id="52" name="Group 51">
            <a:extLst>
              <a:ext uri="{FF2B5EF4-FFF2-40B4-BE49-F238E27FC236}">
                <a16:creationId xmlns:a16="http://schemas.microsoft.com/office/drawing/2014/main" id="{9FBF0222-304B-4558-840C-B742CE086B23}"/>
              </a:ext>
            </a:extLst>
          </p:cNvPr>
          <p:cNvGrpSpPr/>
          <p:nvPr/>
        </p:nvGrpSpPr>
        <p:grpSpPr>
          <a:xfrm>
            <a:off x="932627" y="2342036"/>
            <a:ext cx="4685245" cy="580781"/>
            <a:chOff x="932627" y="2319677"/>
            <a:chExt cx="4685245" cy="580781"/>
          </a:xfrm>
        </p:grpSpPr>
        <p:sp>
          <p:nvSpPr>
            <p:cNvPr id="13" name="TextBox 12">
              <a:extLst>
                <a:ext uri="{FF2B5EF4-FFF2-40B4-BE49-F238E27FC236}">
                  <a16:creationId xmlns:a16="http://schemas.microsoft.com/office/drawing/2014/main" id="{BA11EEDB-2087-49E0-8BF6-86E9B9F2E3DC}"/>
                </a:ext>
              </a:extLst>
            </p:cNvPr>
            <p:cNvSpPr txBox="1"/>
            <p:nvPr/>
          </p:nvSpPr>
          <p:spPr bwMode="gray">
            <a:xfrm>
              <a:off x="1480048" y="2456179"/>
              <a:ext cx="4137824" cy="307777"/>
            </a:xfrm>
            <a:prstGeom prst="rect">
              <a:avLst/>
            </a:prstGeom>
            <a:noFill/>
          </p:spPr>
          <p:txBody>
            <a:bodyPr wrap="square" lIns="0" tIns="0" rIns="0" bIns="0" rtlCol="0">
              <a:spAutoFit/>
            </a:bodyPr>
            <a:lstStyle/>
            <a:p>
              <a:r>
                <a:rPr lang="en-US" sz="1000" dirty="0">
                  <a:solidFill>
                    <a:schemeClr val="bg1"/>
                  </a:solidFill>
                </a:rPr>
                <a:t>Describe How Data Plays a Key Role in Determining Whether Aid Is Helping to Meet Enrollment Goals</a:t>
              </a:r>
            </a:p>
          </p:txBody>
        </p:sp>
        <p:cxnSp>
          <p:nvCxnSpPr>
            <p:cNvPr id="14" name="Straight Connector 13">
              <a:extLst>
                <a:ext uri="{FF2B5EF4-FFF2-40B4-BE49-F238E27FC236}">
                  <a16:creationId xmlns:a16="http://schemas.microsoft.com/office/drawing/2014/main" id="{0616C776-B0AE-4943-8379-0DAC93169225}"/>
                </a:ext>
              </a:extLst>
            </p:cNvPr>
            <p:cNvCxnSpPr>
              <a:cxnSpLocks/>
            </p:cNvCxnSpPr>
            <p:nvPr/>
          </p:nvCxnSpPr>
          <p:spPr bwMode="gray">
            <a:xfrm flipV="1">
              <a:off x="1389716" y="2319677"/>
              <a:ext cx="1" cy="580781"/>
            </a:xfrm>
            <a:prstGeom prst="line">
              <a:avLst/>
            </a:prstGeom>
            <a:ln w="28575" cap="rnd">
              <a:solidFill>
                <a:schemeClr val="accent6"/>
              </a:solidFill>
              <a:prstDash val="sysDot"/>
              <a:round/>
              <a:headEnd type="none"/>
              <a:tailEnd type="none"/>
            </a:ln>
          </p:spPr>
          <p:style>
            <a:lnRef idx="1">
              <a:schemeClr val="accent1"/>
            </a:lnRef>
            <a:fillRef idx="0">
              <a:schemeClr val="accent1"/>
            </a:fillRef>
            <a:effectRef idx="0">
              <a:schemeClr val="accent1"/>
            </a:effectRef>
            <a:fontRef idx="minor">
              <a:schemeClr val="tx1"/>
            </a:fontRef>
          </p:style>
        </p:cxnSp>
        <p:pic>
          <p:nvPicPr>
            <p:cNvPr id="15" name="Picture 14" descr="A picture containing drawing, room, table&#10;&#10;Description automatically generated">
              <a:extLst>
                <a:ext uri="{FF2B5EF4-FFF2-40B4-BE49-F238E27FC236}">
                  <a16:creationId xmlns:a16="http://schemas.microsoft.com/office/drawing/2014/main" id="{E674C33D-F6B8-4756-AB26-E2795FE5BF6B}"/>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932627" y="2450962"/>
              <a:ext cx="365760" cy="318211"/>
            </a:xfrm>
            <a:prstGeom prst="rect">
              <a:avLst/>
            </a:prstGeom>
          </p:spPr>
        </p:pic>
      </p:grpSp>
      <p:grpSp>
        <p:nvGrpSpPr>
          <p:cNvPr id="51" name="Group 50">
            <a:extLst>
              <a:ext uri="{FF2B5EF4-FFF2-40B4-BE49-F238E27FC236}">
                <a16:creationId xmlns:a16="http://schemas.microsoft.com/office/drawing/2014/main" id="{87DC7844-D9D8-4830-AB71-8D2A2F91C9D2}"/>
              </a:ext>
            </a:extLst>
          </p:cNvPr>
          <p:cNvGrpSpPr/>
          <p:nvPr/>
        </p:nvGrpSpPr>
        <p:grpSpPr>
          <a:xfrm>
            <a:off x="935065" y="1564982"/>
            <a:ext cx="4682807" cy="580781"/>
            <a:chOff x="935065" y="1579256"/>
            <a:chExt cx="4682807" cy="580781"/>
          </a:xfrm>
        </p:grpSpPr>
        <p:sp>
          <p:nvSpPr>
            <p:cNvPr id="16" name="TextBox 15">
              <a:extLst>
                <a:ext uri="{FF2B5EF4-FFF2-40B4-BE49-F238E27FC236}">
                  <a16:creationId xmlns:a16="http://schemas.microsoft.com/office/drawing/2014/main" id="{4D6DED68-0724-4BCA-9131-2D49FBA6070E}"/>
                </a:ext>
              </a:extLst>
            </p:cNvPr>
            <p:cNvSpPr txBox="1"/>
            <p:nvPr/>
          </p:nvSpPr>
          <p:spPr bwMode="gray">
            <a:xfrm>
              <a:off x="1480048" y="1715758"/>
              <a:ext cx="4137824" cy="307777"/>
            </a:xfrm>
            <a:prstGeom prst="rect">
              <a:avLst/>
            </a:prstGeom>
            <a:noFill/>
          </p:spPr>
          <p:txBody>
            <a:bodyPr wrap="square" lIns="0" tIns="0" rIns="0" bIns="0" rtlCol="0">
              <a:spAutoFit/>
            </a:bodyPr>
            <a:lstStyle/>
            <a:p>
              <a:r>
                <a:rPr lang="en-US" sz="1000" dirty="0">
                  <a:solidFill>
                    <a:schemeClr val="bg1"/>
                  </a:solidFill>
                </a:rPr>
                <a:t>Differentiate Between Independent School and Higher Education’s Approach to Tuition Discounting</a:t>
              </a:r>
              <a:endParaRPr lang="en-US" sz="1000" b="1" dirty="0">
                <a:solidFill>
                  <a:schemeClr val="bg1"/>
                </a:solidFill>
              </a:endParaRPr>
            </a:p>
          </p:txBody>
        </p:sp>
        <p:cxnSp>
          <p:nvCxnSpPr>
            <p:cNvPr id="17" name="Straight Connector 16">
              <a:extLst>
                <a:ext uri="{FF2B5EF4-FFF2-40B4-BE49-F238E27FC236}">
                  <a16:creationId xmlns:a16="http://schemas.microsoft.com/office/drawing/2014/main" id="{54368941-36EE-4088-A7B6-B14B2012D00E}"/>
                </a:ext>
              </a:extLst>
            </p:cNvPr>
            <p:cNvCxnSpPr>
              <a:cxnSpLocks/>
            </p:cNvCxnSpPr>
            <p:nvPr/>
          </p:nvCxnSpPr>
          <p:spPr bwMode="gray">
            <a:xfrm flipV="1">
              <a:off x="1389716" y="1579256"/>
              <a:ext cx="1" cy="580781"/>
            </a:xfrm>
            <a:prstGeom prst="line">
              <a:avLst/>
            </a:prstGeom>
            <a:ln w="28575" cap="rnd">
              <a:solidFill>
                <a:schemeClr val="accent6"/>
              </a:solidFill>
              <a:prstDash val="sysDot"/>
              <a:round/>
              <a:headEnd type="none"/>
              <a:tailEnd type="none"/>
            </a:ln>
          </p:spPr>
          <p:style>
            <a:lnRef idx="1">
              <a:schemeClr val="accent1"/>
            </a:lnRef>
            <a:fillRef idx="0">
              <a:schemeClr val="accent1"/>
            </a:fillRef>
            <a:effectRef idx="0">
              <a:schemeClr val="accent1"/>
            </a:effectRef>
            <a:fontRef idx="minor">
              <a:schemeClr val="tx1"/>
            </a:fontRef>
          </p:style>
        </p:cxnSp>
        <p:pic>
          <p:nvPicPr>
            <p:cNvPr id="34" name="Picture 33" descr="A picture containing text, night&#10;&#10;Description automatically generated">
              <a:extLst>
                <a:ext uri="{FF2B5EF4-FFF2-40B4-BE49-F238E27FC236}">
                  <a16:creationId xmlns:a16="http://schemas.microsoft.com/office/drawing/2014/main" id="{28D2AEB8-1D18-484B-B0BD-E0ACE18C5628}"/>
                </a:ext>
              </a:extLst>
            </p:cNvPr>
            <p:cNvPicPr>
              <a:picLocks noChangeAspect="1"/>
            </p:cNvPicPr>
            <p:nvPr/>
          </p:nvPicPr>
          <p:blipFill>
            <a:blip r:embed="rId4">
              <a:lum bright="70000" contrast="-70000"/>
            </a:blip>
            <a:stretch>
              <a:fillRect/>
            </a:stretch>
          </p:blipFill>
          <p:spPr>
            <a:xfrm>
              <a:off x="935065" y="1686766"/>
              <a:ext cx="363322" cy="365760"/>
            </a:xfrm>
            <a:prstGeom prst="rect">
              <a:avLst/>
            </a:prstGeom>
          </p:spPr>
        </p:pic>
      </p:grpSp>
      <p:grpSp>
        <p:nvGrpSpPr>
          <p:cNvPr id="53" name="Group 52">
            <a:extLst>
              <a:ext uri="{FF2B5EF4-FFF2-40B4-BE49-F238E27FC236}">
                <a16:creationId xmlns:a16="http://schemas.microsoft.com/office/drawing/2014/main" id="{E5D977B9-CFC2-4DCE-BEBB-5E2E8CF34F21}"/>
              </a:ext>
            </a:extLst>
          </p:cNvPr>
          <p:cNvGrpSpPr/>
          <p:nvPr/>
        </p:nvGrpSpPr>
        <p:grpSpPr>
          <a:xfrm>
            <a:off x="931408" y="3119089"/>
            <a:ext cx="4686452" cy="580781"/>
            <a:chOff x="931408" y="3119858"/>
            <a:chExt cx="4686452" cy="580781"/>
          </a:xfrm>
        </p:grpSpPr>
        <p:sp>
          <p:nvSpPr>
            <p:cNvPr id="26" name="TextBox 25">
              <a:extLst>
                <a:ext uri="{FF2B5EF4-FFF2-40B4-BE49-F238E27FC236}">
                  <a16:creationId xmlns:a16="http://schemas.microsoft.com/office/drawing/2014/main" id="{4D927A6C-A574-4CD9-B9DC-77B1940296DA}"/>
                </a:ext>
              </a:extLst>
            </p:cNvPr>
            <p:cNvSpPr txBox="1"/>
            <p:nvPr/>
          </p:nvSpPr>
          <p:spPr bwMode="gray">
            <a:xfrm>
              <a:off x="1480047" y="3256360"/>
              <a:ext cx="4137813" cy="307777"/>
            </a:xfrm>
            <a:prstGeom prst="rect">
              <a:avLst/>
            </a:prstGeom>
            <a:noFill/>
          </p:spPr>
          <p:txBody>
            <a:bodyPr wrap="square" lIns="0" tIns="0" rIns="0" bIns="0" rtlCol="0">
              <a:spAutoFit/>
            </a:bodyPr>
            <a:lstStyle/>
            <a:p>
              <a:r>
                <a:rPr lang="en-US" sz="1000" dirty="0">
                  <a:solidFill>
                    <a:schemeClr val="bg1"/>
                  </a:solidFill>
                </a:rPr>
                <a:t>Be Able to Use EAB’s Financial Aid Optimization Tool to Analyze Historical Aid Data</a:t>
              </a:r>
            </a:p>
          </p:txBody>
        </p:sp>
        <p:cxnSp>
          <p:nvCxnSpPr>
            <p:cNvPr id="27" name="Straight Connector 26">
              <a:extLst>
                <a:ext uri="{FF2B5EF4-FFF2-40B4-BE49-F238E27FC236}">
                  <a16:creationId xmlns:a16="http://schemas.microsoft.com/office/drawing/2014/main" id="{204F7449-748C-42F1-8B4A-D9204B493C2D}"/>
                </a:ext>
              </a:extLst>
            </p:cNvPr>
            <p:cNvCxnSpPr>
              <a:cxnSpLocks/>
            </p:cNvCxnSpPr>
            <p:nvPr/>
          </p:nvCxnSpPr>
          <p:spPr bwMode="gray">
            <a:xfrm flipV="1">
              <a:off x="1388607" y="3119858"/>
              <a:ext cx="1" cy="580781"/>
            </a:xfrm>
            <a:prstGeom prst="line">
              <a:avLst/>
            </a:prstGeom>
            <a:ln w="28575" cap="rnd">
              <a:solidFill>
                <a:schemeClr val="accent6"/>
              </a:solidFill>
              <a:prstDash val="sysDot"/>
              <a:round/>
              <a:headEnd type="none"/>
              <a:tailEnd type="none"/>
            </a:ln>
          </p:spPr>
          <p:style>
            <a:lnRef idx="1">
              <a:schemeClr val="accent1"/>
            </a:lnRef>
            <a:fillRef idx="0">
              <a:schemeClr val="accent1"/>
            </a:fillRef>
            <a:effectRef idx="0">
              <a:schemeClr val="accent1"/>
            </a:effectRef>
            <a:fontRef idx="minor">
              <a:schemeClr val="tx1"/>
            </a:fontRef>
          </p:style>
        </p:cxnSp>
        <p:pic>
          <p:nvPicPr>
            <p:cNvPr id="38" name="Picture 37" descr="Icon&#10;&#10;Description automatically generated">
              <a:extLst>
                <a:ext uri="{FF2B5EF4-FFF2-40B4-BE49-F238E27FC236}">
                  <a16:creationId xmlns:a16="http://schemas.microsoft.com/office/drawing/2014/main" id="{D5635BB9-5FB1-4E1D-B712-8D357278779C}"/>
                </a:ext>
              </a:extLst>
            </p:cNvPr>
            <p:cNvPicPr>
              <a:picLocks noChangeAspect="1"/>
            </p:cNvPicPr>
            <p:nvPr/>
          </p:nvPicPr>
          <p:blipFill>
            <a:blip r:embed="rId5">
              <a:lum bright="70000" contrast="-70000"/>
            </a:blip>
            <a:stretch>
              <a:fillRect/>
            </a:stretch>
          </p:blipFill>
          <p:spPr>
            <a:xfrm>
              <a:off x="931408" y="3281442"/>
              <a:ext cx="365760" cy="257612"/>
            </a:xfrm>
            <a:prstGeom prst="rect">
              <a:avLst/>
            </a:prstGeom>
          </p:spPr>
        </p:pic>
      </p:grpSp>
      <p:grpSp>
        <p:nvGrpSpPr>
          <p:cNvPr id="55" name="Group 54">
            <a:extLst>
              <a:ext uri="{FF2B5EF4-FFF2-40B4-BE49-F238E27FC236}">
                <a16:creationId xmlns:a16="http://schemas.microsoft.com/office/drawing/2014/main" id="{84FF7E77-5698-4535-9CB4-CC0001CAF2A8}"/>
              </a:ext>
            </a:extLst>
          </p:cNvPr>
          <p:cNvGrpSpPr/>
          <p:nvPr/>
        </p:nvGrpSpPr>
        <p:grpSpPr>
          <a:xfrm>
            <a:off x="977347" y="3896143"/>
            <a:ext cx="4640513" cy="580781"/>
            <a:chOff x="977347" y="3896143"/>
            <a:chExt cx="4640513" cy="580781"/>
          </a:xfrm>
        </p:grpSpPr>
        <p:sp>
          <p:nvSpPr>
            <p:cNvPr id="30" name="TextBox 29">
              <a:extLst>
                <a:ext uri="{FF2B5EF4-FFF2-40B4-BE49-F238E27FC236}">
                  <a16:creationId xmlns:a16="http://schemas.microsoft.com/office/drawing/2014/main" id="{EEB104BC-355C-4F33-94DA-044B108EBB61}"/>
                </a:ext>
              </a:extLst>
            </p:cNvPr>
            <p:cNvSpPr txBox="1"/>
            <p:nvPr/>
          </p:nvSpPr>
          <p:spPr bwMode="gray">
            <a:xfrm>
              <a:off x="1480048" y="4109589"/>
              <a:ext cx="4137812" cy="153888"/>
            </a:xfrm>
            <a:prstGeom prst="rect">
              <a:avLst/>
            </a:prstGeom>
            <a:noFill/>
          </p:spPr>
          <p:txBody>
            <a:bodyPr wrap="square" lIns="0" tIns="0" rIns="0" bIns="0" rtlCol="0">
              <a:spAutoFit/>
            </a:bodyPr>
            <a:lstStyle/>
            <a:p>
              <a:r>
                <a:rPr lang="en-US" sz="1000" dirty="0">
                  <a:solidFill>
                    <a:schemeClr val="bg1"/>
                  </a:solidFill>
                </a:rPr>
                <a:t>Get Answers to Questions about Financial Aid Optimization </a:t>
              </a:r>
            </a:p>
          </p:txBody>
        </p:sp>
        <p:cxnSp>
          <p:nvCxnSpPr>
            <p:cNvPr id="31" name="Straight Connector 30">
              <a:extLst>
                <a:ext uri="{FF2B5EF4-FFF2-40B4-BE49-F238E27FC236}">
                  <a16:creationId xmlns:a16="http://schemas.microsoft.com/office/drawing/2014/main" id="{B0A4E593-5F43-4B84-87E0-E88756B50FCA}"/>
                </a:ext>
              </a:extLst>
            </p:cNvPr>
            <p:cNvCxnSpPr>
              <a:cxnSpLocks/>
            </p:cNvCxnSpPr>
            <p:nvPr/>
          </p:nvCxnSpPr>
          <p:spPr bwMode="gray">
            <a:xfrm flipV="1">
              <a:off x="1360370" y="3896143"/>
              <a:ext cx="1" cy="580781"/>
            </a:xfrm>
            <a:prstGeom prst="line">
              <a:avLst/>
            </a:prstGeom>
            <a:ln w="28575" cap="rnd">
              <a:solidFill>
                <a:schemeClr val="accent6"/>
              </a:solidFill>
              <a:prstDash val="sysDot"/>
              <a:round/>
              <a:headEnd type="none"/>
              <a:tailEnd type="none"/>
            </a:ln>
          </p:spPr>
          <p:style>
            <a:lnRef idx="1">
              <a:schemeClr val="accent1"/>
            </a:lnRef>
            <a:fillRef idx="0">
              <a:schemeClr val="accent1"/>
            </a:fillRef>
            <a:effectRef idx="0">
              <a:schemeClr val="accent1"/>
            </a:effectRef>
            <a:fontRef idx="minor">
              <a:schemeClr val="tx1"/>
            </a:fontRef>
          </p:style>
        </p:cxnSp>
        <p:pic>
          <p:nvPicPr>
            <p:cNvPr id="41" name="Picture 40" descr="A picture containing text, silhouette&#10;&#10;Description automatically generated">
              <a:extLst>
                <a:ext uri="{FF2B5EF4-FFF2-40B4-BE49-F238E27FC236}">
                  <a16:creationId xmlns:a16="http://schemas.microsoft.com/office/drawing/2014/main" id="{D0B455ED-209E-4F0C-AE1D-FD3C8AEB10AD}"/>
                </a:ext>
              </a:extLst>
            </p:cNvPr>
            <p:cNvPicPr>
              <a:picLocks noChangeAspect="1"/>
            </p:cNvPicPr>
            <p:nvPr/>
          </p:nvPicPr>
          <p:blipFill>
            <a:blip r:embed="rId6">
              <a:lum bright="70000" contrast="-70000"/>
            </a:blip>
            <a:stretch>
              <a:fillRect/>
            </a:stretch>
          </p:blipFill>
          <p:spPr>
            <a:xfrm>
              <a:off x="977347" y="4003653"/>
              <a:ext cx="263347" cy="365760"/>
            </a:xfrm>
            <a:prstGeom prst="rect">
              <a:avLst/>
            </a:prstGeom>
          </p:spPr>
        </p:pic>
      </p:grpSp>
      <p:grpSp>
        <p:nvGrpSpPr>
          <p:cNvPr id="50" name="Group 49">
            <a:extLst>
              <a:ext uri="{FF2B5EF4-FFF2-40B4-BE49-F238E27FC236}">
                <a16:creationId xmlns:a16="http://schemas.microsoft.com/office/drawing/2014/main" id="{5246B321-B757-434C-9F26-EDA5F418118D}"/>
              </a:ext>
            </a:extLst>
          </p:cNvPr>
          <p:cNvGrpSpPr/>
          <p:nvPr/>
        </p:nvGrpSpPr>
        <p:grpSpPr>
          <a:xfrm>
            <a:off x="932627" y="787929"/>
            <a:ext cx="4685254" cy="580781"/>
            <a:chOff x="932627" y="704265"/>
            <a:chExt cx="4685254" cy="580781"/>
          </a:xfrm>
        </p:grpSpPr>
        <p:sp>
          <p:nvSpPr>
            <p:cNvPr id="44" name="TextBox 43">
              <a:extLst>
                <a:ext uri="{FF2B5EF4-FFF2-40B4-BE49-F238E27FC236}">
                  <a16:creationId xmlns:a16="http://schemas.microsoft.com/office/drawing/2014/main" id="{8D79BCF2-96BF-414A-9F46-80EB205C2A81}"/>
                </a:ext>
              </a:extLst>
            </p:cNvPr>
            <p:cNvSpPr txBox="1"/>
            <p:nvPr/>
          </p:nvSpPr>
          <p:spPr bwMode="gray">
            <a:xfrm>
              <a:off x="1476390" y="840767"/>
              <a:ext cx="4141491" cy="307777"/>
            </a:xfrm>
            <a:prstGeom prst="rect">
              <a:avLst/>
            </a:prstGeom>
            <a:noFill/>
          </p:spPr>
          <p:txBody>
            <a:bodyPr wrap="square" lIns="0" tIns="0" rIns="0" bIns="0" rtlCol="0">
              <a:spAutoFit/>
            </a:bodyPr>
            <a:lstStyle/>
            <a:p>
              <a:r>
                <a:rPr lang="en-US" sz="1000" dirty="0">
                  <a:solidFill>
                    <a:schemeClr val="bg1"/>
                  </a:solidFill>
                </a:rPr>
                <a:t>Define How Financial Aid Is a Critical Tool for Shaping the Independent School Class</a:t>
              </a:r>
            </a:p>
          </p:txBody>
        </p:sp>
        <p:cxnSp>
          <p:nvCxnSpPr>
            <p:cNvPr id="45" name="Straight Connector 44">
              <a:extLst>
                <a:ext uri="{FF2B5EF4-FFF2-40B4-BE49-F238E27FC236}">
                  <a16:creationId xmlns:a16="http://schemas.microsoft.com/office/drawing/2014/main" id="{A0EC0734-5A6A-4042-8833-9C57FE426C78}"/>
                </a:ext>
              </a:extLst>
            </p:cNvPr>
            <p:cNvCxnSpPr>
              <a:cxnSpLocks/>
            </p:cNvCxnSpPr>
            <p:nvPr/>
          </p:nvCxnSpPr>
          <p:spPr bwMode="gray">
            <a:xfrm flipV="1">
              <a:off x="1386059" y="704265"/>
              <a:ext cx="1" cy="580781"/>
            </a:xfrm>
            <a:prstGeom prst="line">
              <a:avLst/>
            </a:prstGeom>
            <a:ln w="28575" cap="rnd">
              <a:solidFill>
                <a:schemeClr val="accent6"/>
              </a:solidFill>
              <a:prstDash val="sysDot"/>
              <a:round/>
              <a:headEnd type="none"/>
              <a:tailEnd type="none"/>
            </a:ln>
          </p:spPr>
          <p:style>
            <a:lnRef idx="1">
              <a:schemeClr val="accent1"/>
            </a:lnRef>
            <a:fillRef idx="0">
              <a:schemeClr val="accent1"/>
            </a:fillRef>
            <a:effectRef idx="0">
              <a:schemeClr val="accent1"/>
            </a:effectRef>
            <a:fontRef idx="minor">
              <a:schemeClr val="tx1"/>
            </a:fontRef>
          </p:style>
        </p:cxnSp>
        <p:pic>
          <p:nvPicPr>
            <p:cNvPr id="49" name="Picture 48" descr="A picture containing text&#10;&#10;Description automatically generated">
              <a:extLst>
                <a:ext uri="{FF2B5EF4-FFF2-40B4-BE49-F238E27FC236}">
                  <a16:creationId xmlns:a16="http://schemas.microsoft.com/office/drawing/2014/main" id="{30297D54-6B8C-48DC-B132-DCF5D6EC5884}"/>
                </a:ext>
              </a:extLst>
            </p:cNvPr>
            <p:cNvPicPr>
              <a:picLocks noChangeAspect="1"/>
            </p:cNvPicPr>
            <p:nvPr/>
          </p:nvPicPr>
          <p:blipFill>
            <a:blip r:embed="rId7">
              <a:lum bright="70000" contrast="-70000"/>
            </a:blip>
            <a:stretch>
              <a:fillRect/>
            </a:stretch>
          </p:blipFill>
          <p:spPr>
            <a:xfrm>
              <a:off x="932627" y="887792"/>
              <a:ext cx="365760" cy="213727"/>
            </a:xfrm>
            <a:prstGeom prst="rect">
              <a:avLst/>
            </a:prstGeom>
          </p:spPr>
        </p:pic>
      </p:grpSp>
    </p:spTree>
    <p:extLst>
      <p:ext uri="{BB962C8B-B14F-4D97-AF65-F5344CB8AC3E}">
        <p14:creationId xmlns:p14="http://schemas.microsoft.com/office/powerpoint/2010/main" val="888424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E757A5-B336-42A6-A3FB-31F613FC3B07}"/>
              </a:ext>
            </a:extLst>
          </p:cNvPr>
          <p:cNvSpPr>
            <a:spLocks noGrp="1"/>
          </p:cNvSpPr>
          <p:nvPr>
            <p:ph type="body" sz="quarter" idx="16"/>
          </p:nvPr>
        </p:nvSpPr>
        <p:spPr>
          <a:xfrm>
            <a:off x="280194" y="99782"/>
            <a:ext cx="4417536" cy="123111"/>
          </a:xfrm>
        </p:spPr>
        <p:txBody>
          <a:bodyPr/>
          <a:lstStyle/>
          <a:p>
            <a:endParaRPr lang="en-US" sz="800" dirty="0">
              <a:solidFill>
                <a:schemeClr val="bg1"/>
              </a:solidFill>
            </a:endParaRPr>
          </a:p>
        </p:txBody>
      </p:sp>
      <p:sp>
        <p:nvSpPr>
          <p:cNvPr id="3" name="Title 2">
            <a:extLst>
              <a:ext uri="{FF2B5EF4-FFF2-40B4-BE49-F238E27FC236}">
                <a16:creationId xmlns:a16="http://schemas.microsoft.com/office/drawing/2014/main" id="{B94F1B53-8364-41D4-B478-B82D5DCC345C}"/>
              </a:ext>
            </a:extLst>
          </p:cNvPr>
          <p:cNvSpPr>
            <a:spLocks noGrp="1"/>
          </p:cNvSpPr>
          <p:nvPr>
            <p:ph type="title"/>
          </p:nvPr>
        </p:nvSpPr>
        <p:spPr/>
        <p:txBody>
          <a:bodyPr/>
          <a:lstStyle/>
          <a:p>
            <a:r>
              <a:rPr lang="en-US" dirty="0"/>
              <a:t>Why Focus on Financial Aid Right Now?</a:t>
            </a:r>
          </a:p>
        </p:txBody>
      </p:sp>
      <p:sp>
        <p:nvSpPr>
          <p:cNvPr id="5" name="Text Placeholder 4">
            <a:extLst>
              <a:ext uri="{FF2B5EF4-FFF2-40B4-BE49-F238E27FC236}">
                <a16:creationId xmlns:a16="http://schemas.microsoft.com/office/drawing/2014/main" id="{99005D39-B884-4E63-B16B-37FCB8764292}"/>
              </a:ext>
            </a:extLst>
          </p:cNvPr>
          <p:cNvSpPr>
            <a:spLocks noGrp="1"/>
          </p:cNvSpPr>
          <p:nvPr>
            <p:ph type="body" sz="quarter" idx="19"/>
          </p:nvPr>
        </p:nvSpPr>
        <p:spPr/>
        <p:txBody>
          <a:bodyPr/>
          <a:lstStyle/>
          <a:p>
            <a:endParaRPr lang="en-US"/>
          </a:p>
        </p:txBody>
      </p:sp>
      <p:sp>
        <p:nvSpPr>
          <p:cNvPr id="6" name="Text Placeholder 5">
            <a:extLst>
              <a:ext uri="{FF2B5EF4-FFF2-40B4-BE49-F238E27FC236}">
                <a16:creationId xmlns:a16="http://schemas.microsoft.com/office/drawing/2014/main" id="{5F136390-0A02-405F-92EB-890B4C7D621B}"/>
              </a:ext>
            </a:extLst>
          </p:cNvPr>
          <p:cNvSpPr>
            <a:spLocks noGrp="1"/>
          </p:cNvSpPr>
          <p:nvPr>
            <p:ph type="body" sz="quarter" idx="18"/>
          </p:nvPr>
        </p:nvSpPr>
        <p:spPr/>
        <p:txBody>
          <a:bodyPr/>
          <a:lstStyle/>
          <a:p>
            <a:endParaRPr lang="en-US"/>
          </a:p>
        </p:txBody>
      </p:sp>
      <p:grpSp>
        <p:nvGrpSpPr>
          <p:cNvPr id="7" name="Group 6">
            <a:extLst>
              <a:ext uri="{FF2B5EF4-FFF2-40B4-BE49-F238E27FC236}">
                <a16:creationId xmlns:a16="http://schemas.microsoft.com/office/drawing/2014/main" id="{FFBEBF3A-DFFF-4EB2-8E0C-4A39EE04E8DE}"/>
              </a:ext>
            </a:extLst>
          </p:cNvPr>
          <p:cNvGrpSpPr/>
          <p:nvPr/>
        </p:nvGrpSpPr>
        <p:grpSpPr>
          <a:xfrm>
            <a:off x="1070475" y="1195555"/>
            <a:ext cx="4284521" cy="548640"/>
            <a:chOff x="1042899" y="1140963"/>
            <a:chExt cx="4284521" cy="548640"/>
          </a:xfrm>
        </p:grpSpPr>
        <p:sp>
          <p:nvSpPr>
            <p:cNvPr id="8" name="TextBox 7">
              <a:extLst>
                <a:ext uri="{FF2B5EF4-FFF2-40B4-BE49-F238E27FC236}">
                  <a16:creationId xmlns:a16="http://schemas.microsoft.com/office/drawing/2014/main" id="{69C1B7F2-C673-4D91-A51E-BBA9E8F4D7B1}"/>
                </a:ext>
              </a:extLst>
            </p:cNvPr>
            <p:cNvSpPr txBox="1"/>
            <p:nvPr/>
          </p:nvSpPr>
          <p:spPr>
            <a:xfrm>
              <a:off x="1738555" y="1261395"/>
              <a:ext cx="3588865" cy="307777"/>
            </a:xfrm>
            <a:prstGeom prst="rect">
              <a:avLst/>
            </a:prstGeom>
            <a:noFill/>
          </p:spPr>
          <p:txBody>
            <a:bodyPr wrap="square" lIns="0" tIns="0" rIns="0" bIns="0" rtlCol="0">
              <a:spAutoFit/>
            </a:bodyPr>
            <a:lstStyle/>
            <a:p>
              <a:pPr>
                <a:spcBef>
                  <a:spcPts val="500"/>
                </a:spcBef>
              </a:pPr>
              <a:r>
                <a:rPr lang="en-US" sz="1000" dirty="0"/>
                <a:t>New interest in independent schools from public-school families during COVID-19 pandemic</a:t>
              </a:r>
            </a:p>
          </p:txBody>
        </p:sp>
        <p:grpSp>
          <p:nvGrpSpPr>
            <p:cNvPr id="9" name="Group 8">
              <a:extLst>
                <a:ext uri="{FF2B5EF4-FFF2-40B4-BE49-F238E27FC236}">
                  <a16:creationId xmlns:a16="http://schemas.microsoft.com/office/drawing/2014/main" id="{CDEC22A4-613A-440F-9747-160D275F7CA2}"/>
                </a:ext>
              </a:extLst>
            </p:cNvPr>
            <p:cNvGrpSpPr/>
            <p:nvPr/>
          </p:nvGrpSpPr>
          <p:grpSpPr>
            <a:xfrm>
              <a:off x="1042899" y="1140963"/>
              <a:ext cx="548640" cy="548640"/>
              <a:chOff x="1105173" y="1513670"/>
              <a:chExt cx="548640" cy="548640"/>
            </a:xfrm>
          </p:grpSpPr>
          <p:pic>
            <p:nvPicPr>
              <p:cNvPr id="10" name="Picture 9" descr="Icon&#10;&#10;Description automatically generated">
                <a:extLst>
                  <a:ext uri="{FF2B5EF4-FFF2-40B4-BE49-F238E27FC236}">
                    <a16:creationId xmlns:a16="http://schemas.microsoft.com/office/drawing/2014/main" id="{EA4904DA-3130-400F-8A74-712049881224}"/>
                  </a:ext>
                </a:extLst>
              </p:cNvPr>
              <p:cNvPicPr>
                <a:picLocks noChangeAspect="1"/>
              </p:cNvPicPr>
              <p:nvPr/>
            </p:nvPicPr>
            <p:blipFill rotWithShape="1">
              <a:blip r:embed="rId2">
                <a:duotone>
                  <a:schemeClr val="accent6">
                    <a:shade val="45000"/>
                    <a:satMod val="135000"/>
                  </a:schemeClr>
                  <a:prstClr val="white"/>
                </a:duotone>
              </a:blip>
              <a:srcRect r="-18167" b="18450"/>
              <a:stretch/>
            </p:blipFill>
            <p:spPr>
              <a:xfrm>
                <a:off x="1233022" y="1638850"/>
                <a:ext cx="357541" cy="298280"/>
              </a:xfrm>
              <a:prstGeom prst="rect">
                <a:avLst/>
              </a:prstGeom>
            </p:spPr>
          </p:pic>
          <p:sp>
            <p:nvSpPr>
              <p:cNvPr id="11" name="Oval 10">
                <a:extLst>
                  <a:ext uri="{FF2B5EF4-FFF2-40B4-BE49-F238E27FC236}">
                    <a16:creationId xmlns:a16="http://schemas.microsoft.com/office/drawing/2014/main" id="{9135AA6C-ADD0-4BD6-BC54-5EE38751FD84}"/>
                  </a:ext>
                </a:extLst>
              </p:cNvPr>
              <p:cNvSpPr/>
              <p:nvPr/>
            </p:nvSpPr>
            <p:spPr bwMode="gray">
              <a:xfrm>
                <a:off x="1135653" y="1544150"/>
                <a:ext cx="487680" cy="48768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B72FD585-92C5-42AC-8B67-74FB75DC6884}"/>
                  </a:ext>
                </a:extLst>
              </p:cNvPr>
              <p:cNvSpPr/>
              <p:nvPr/>
            </p:nvSpPr>
            <p:spPr bwMode="gray">
              <a:xfrm>
                <a:off x="1105173" y="1513670"/>
                <a:ext cx="548640" cy="54864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grpSp>
        <p:nvGrpSpPr>
          <p:cNvPr id="13" name="Group 12">
            <a:extLst>
              <a:ext uri="{FF2B5EF4-FFF2-40B4-BE49-F238E27FC236}">
                <a16:creationId xmlns:a16="http://schemas.microsoft.com/office/drawing/2014/main" id="{036AFD05-EA6C-47D3-ABEE-3B8317E575F4}"/>
              </a:ext>
            </a:extLst>
          </p:cNvPr>
          <p:cNvGrpSpPr/>
          <p:nvPr/>
        </p:nvGrpSpPr>
        <p:grpSpPr>
          <a:xfrm>
            <a:off x="1070474" y="2158799"/>
            <a:ext cx="4284522" cy="548640"/>
            <a:chOff x="1042899" y="2104207"/>
            <a:chExt cx="4284522" cy="548640"/>
          </a:xfrm>
        </p:grpSpPr>
        <p:sp>
          <p:nvSpPr>
            <p:cNvPr id="14" name="TextBox 13">
              <a:extLst>
                <a:ext uri="{FF2B5EF4-FFF2-40B4-BE49-F238E27FC236}">
                  <a16:creationId xmlns:a16="http://schemas.microsoft.com/office/drawing/2014/main" id="{14B2BD96-FB87-4243-83F2-FE889ED69AE3}"/>
                </a:ext>
              </a:extLst>
            </p:cNvPr>
            <p:cNvSpPr txBox="1"/>
            <p:nvPr/>
          </p:nvSpPr>
          <p:spPr>
            <a:xfrm>
              <a:off x="1738556" y="2224639"/>
              <a:ext cx="3588865" cy="307777"/>
            </a:xfrm>
            <a:prstGeom prst="rect">
              <a:avLst/>
            </a:prstGeom>
            <a:noFill/>
          </p:spPr>
          <p:txBody>
            <a:bodyPr wrap="square" lIns="0" tIns="0" rIns="0" bIns="0" rtlCol="0">
              <a:spAutoFit/>
            </a:bodyPr>
            <a:lstStyle/>
            <a:p>
              <a:pPr>
                <a:spcBef>
                  <a:spcPts val="500"/>
                </a:spcBef>
              </a:pPr>
              <a:r>
                <a:rPr lang="en-US" sz="1000" dirty="0"/>
                <a:t>Independent schools doubling down on commitment to mission, values of diversity, inclusivity </a:t>
              </a:r>
            </a:p>
          </p:txBody>
        </p:sp>
        <p:grpSp>
          <p:nvGrpSpPr>
            <p:cNvPr id="15" name="Group 14">
              <a:extLst>
                <a:ext uri="{FF2B5EF4-FFF2-40B4-BE49-F238E27FC236}">
                  <a16:creationId xmlns:a16="http://schemas.microsoft.com/office/drawing/2014/main" id="{48E34EDE-8530-4ECE-8C21-C867988B5CCF}"/>
                </a:ext>
              </a:extLst>
            </p:cNvPr>
            <p:cNvGrpSpPr/>
            <p:nvPr/>
          </p:nvGrpSpPr>
          <p:grpSpPr>
            <a:xfrm>
              <a:off x="1042899" y="2104207"/>
              <a:ext cx="548640" cy="548640"/>
              <a:chOff x="2861244" y="3901356"/>
              <a:chExt cx="411480" cy="411480"/>
            </a:xfrm>
          </p:grpSpPr>
          <p:pic>
            <p:nvPicPr>
              <p:cNvPr id="16" name="Picture 15" descr="A picture containing text, outdoor&#10;&#10;Description automatically generated">
                <a:extLst>
                  <a:ext uri="{FF2B5EF4-FFF2-40B4-BE49-F238E27FC236}">
                    <a16:creationId xmlns:a16="http://schemas.microsoft.com/office/drawing/2014/main" id="{319BA3BB-F2AA-4808-A401-6E5E04241FCA}"/>
                  </a:ext>
                </a:extLst>
              </p:cNvPr>
              <p:cNvPicPr>
                <a:picLocks noChangeAspect="1"/>
              </p:cNvPicPr>
              <p:nvPr/>
            </p:nvPicPr>
            <p:blipFill>
              <a:blip r:embed="rId3">
                <a:duotone>
                  <a:schemeClr val="accent6">
                    <a:shade val="45000"/>
                    <a:satMod val="135000"/>
                  </a:schemeClr>
                  <a:prstClr val="white"/>
                </a:duotone>
              </a:blip>
              <a:stretch>
                <a:fillRect/>
              </a:stretch>
            </p:blipFill>
            <p:spPr>
              <a:xfrm>
                <a:off x="2929824" y="4026629"/>
                <a:ext cx="274320" cy="160934"/>
              </a:xfrm>
              <a:prstGeom prst="rect">
                <a:avLst/>
              </a:prstGeom>
            </p:spPr>
          </p:pic>
          <p:grpSp>
            <p:nvGrpSpPr>
              <p:cNvPr id="17" name="Group 16">
                <a:extLst>
                  <a:ext uri="{FF2B5EF4-FFF2-40B4-BE49-F238E27FC236}">
                    <a16:creationId xmlns:a16="http://schemas.microsoft.com/office/drawing/2014/main" id="{A5177413-0B11-41AE-B7AF-AE940D9826E2}"/>
                  </a:ext>
                </a:extLst>
              </p:cNvPr>
              <p:cNvGrpSpPr/>
              <p:nvPr/>
            </p:nvGrpSpPr>
            <p:grpSpPr>
              <a:xfrm>
                <a:off x="2861244" y="3901356"/>
                <a:ext cx="411480" cy="411480"/>
                <a:chOff x="260616" y="3908466"/>
                <a:chExt cx="411480" cy="411480"/>
              </a:xfrm>
            </p:grpSpPr>
            <p:sp>
              <p:nvSpPr>
                <p:cNvPr id="18" name="Oval 17">
                  <a:extLst>
                    <a:ext uri="{FF2B5EF4-FFF2-40B4-BE49-F238E27FC236}">
                      <a16:creationId xmlns:a16="http://schemas.microsoft.com/office/drawing/2014/main" id="{21F96B3F-4AA7-42EE-B768-EDE29B0BE71B}"/>
                    </a:ext>
                  </a:extLst>
                </p:cNvPr>
                <p:cNvSpPr/>
                <p:nvPr/>
              </p:nvSpPr>
              <p:spPr bwMode="gray">
                <a:xfrm>
                  <a:off x="283476" y="3931326"/>
                  <a:ext cx="365760" cy="36576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id="{833D6F5F-F645-4B38-8716-286F09DCBB2C}"/>
                    </a:ext>
                  </a:extLst>
                </p:cNvPr>
                <p:cNvSpPr/>
                <p:nvPr/>
              </p:nvSpPr>
              <p:spPr bwMode="gray">
                <a:xfrm>
                  <a:off x="260616" y="3908466"/>
                  <a:ext cx="411480" cy="41148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grpSp>
      <p:sp>
        <p:nvSpPr>
          <p:cNvPr id="20" name="Isosceles Triangle 19">
            <a:extLst>
              <a:ext uri="{FF2B5EF4-FFF2-40B4-BE49-F238E27FC236}">
                <a16:creationId xmlns:a16="http://schemas.microsoft.com/office/drawing/2014/main" id="{56750799-38BA-4AE9-9395-10756BB8AEF5}"/>
              </a:ext>
            </a:extLst>
          </p:cNvPr>
          <p:cNvSpPr/>
          <p:nvPr/>
        </p:nvSpPr>
        <p:spPr bwMode="gray">
          <a:xfrm rot="10800000">
            <a:off x="3014843" y="2872853"/>
            <a:ext cx="395786" cy="177421"/>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effectLst>
                <a:outerShdw blurRad="50800" dist="38100" dir="2700000" algn="tl" rotWithShape="0">
                  <a:prstClr val="black">
                    <a:alpha val="40000"/>
                  </a:prstClr>
                </a:outerShdw>
              </a:effectLst>
            </a:endParaRPr>
          </a:p>
        </p:txBody>
      </p:sp>
      <p:grpSp>
        <p:nvGrpSpPr>
          <p:cNvPr id="21" name="Group 20">
            <a:extLst>
              <a:ext uri="{FF2B5EF4-FFF2-40B4-BE49-F238E27FC236}">
                <a16:creationId xmlns:a16="http://schemas.microsoft.com/office/drawing/2014/main" id="{50ECFFFB-00B0-47F3-B3E7-84BD0FD44EB6}"/>
              </a:ext>
            </a:extLst>
          </p:cNvPr>
          <p:cNvGrpSpPr/>
          <p:nvPr/>
        </p:nvGrpSpPr>
        <p:grpSpPr>
          <a:xfrm>
            <a:off x="883167" y="3350525"/>
            <a:ext cx="4746535" cy="548640"/>
            <a:chOff x="883167" y="3350525"/>
            <a:chExt cx="4746535" cy="548640"/>
          </a:xfrm>
        </p:grpSpPr>
        <p:sp>
          <p:nvSpPr>
            <p:cNvPr id="22" name="TextBox 21">
              <a:extLst>
                <a:ext uri="{FF2B5EF4-FFF2-40B4-BE49-F238E27FC236}">
                  <a16:creationId xmlns:a16="http://schemas.microsoft.com/office/drawing/2014/main" id="{2F01DE15-EBB9-440F-AB13-E4F62D80DAAC}"/>
                </a:ext>
              </a:extLst>
            </p:cNvPr>
            <p:cNvSpPr txBox="1"/>
            <p:nvPr/>
          </p:nvSpPr>
          <p:spPr>
            <a:xfrm>
              <a:off x="883167" y="3477550"/>
              <a:ext cx="4659136" cy="307777"/>
            </a:xfrm>
            <a:prstGeom prst="rect">
              <a:avLst/>
            </a:prstGeom>
            <a:noFill/>
          </p:spPr>
          <p:txBody>
            <a:bodyPr wrap="square" lIns="0" tIns="0" rIns="0" bIns="0" rtlCol="0">
              <a:spAutoFit/>
            </a:bodyPr>
            <a:lstStyle/>
            <a:p>
              <a:pPr algn="ctr">
                <a:spcBef>
                  <a:spcPts val="500"/>
                </a:spcBef>
              </a:pPr>
              <a:r>
                <a:rPr lang="en-US" sz="1000" b="1" dirty="0"/>
                <a:t>Unique opportunity to shape classes based on enrollment goals aligned to school mission, values </a:t>
              </a:r>
            </a:p>
          </p:txBody>
        </p:sp>
        <p:sp>
          <p:nvSpPr>
            <p:cNvPr id="23" name="Rectangle 22">
              <a:extLst>
                <a:ext uri="{FF2B5EF4-FFF2-40B4-BE49-F238E27FC236}">
                  <a16:creationId xmlns:a16="http://schemas.microsoft.com/office/drawing/2014/main" id="{9146FB02-41D1-4032-9C5F-DAE273980397}"/>
                </a:ext>
              </a:extLst>
            </p:cNvPr>
            <p:cNvSpPr/>
            <p:nvPr/>
          </p:nvSpPr>
          <p:spPr bwMode="gray">
            <a:xfrm>
              <a:off x="883168" y="3350525"/>
              <a:ext cx="4746534" cy="548640"/>
            </a:xfrm>
            <a:prstGeom prst="rect">
              <a:avLst/>
            </a:prstGeom>
            <a:no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2506482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CCD24F64-2247-4B73-8BAE-97DBA4BBDCD1}"/>
              </a:ext>
            </a:extLst>
          </p:cNvPr>
          <p:cNvSpPr/>
          <p:nvPr/>
        </p:nvSpPr>
        <p:spPr bwMode="gray">
          <a:xfrm>
            <a:off x="2193" y="642028"/>
            <a:ext cx="6400800" cy="1543685"/>
          </a:xfrm>
          <a:prstGeom prst="rect">
            <a:avLst/>
          </a:prstGeom>
          <a:solidFill>
            <a:schemeClr val="accent5"/>
          </a:solidFill>
          <a:ln>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ext Placeholder 1">
            <a:extLst>
              <a:ext uri="{FF2B5EF4-FFF2-40B4-BE49-F238E27FC236}">
                <a16:creationId xmlns:a16="http://schemas.microsoft.com/office/drawing/2014/main" id="{E409AC7B-CBCD-432B-AB70-DB673A41D393}"/>
              </a:ext>
            </a:extLst>
          </p:cNvPr>
          <p:cNvSpPr>
            <a:spLocks noGrp="1"/>
          </p:cNvSpPr>
          <p:nvPr>
            <p:ph type="body" sz="quarter" idx="16"/>
          </p:nvPr>
        </p:nvSpPr>
        <p:spPr>
          <a:xfrm>
            <a:off x="280194" y="99782"/>
            <a:ext cx="4680426" cy="123111"/>
          </a:xfrm>
        </p:spPr>
        <p:txBody>
          <a:bodyPr/>
          <a:lstStyle/>
          <a:p>
            <a:endParaRPr lang="en-US" sz="800" dirty="0">
              <a:solidFill>
                <a:schemeClr val="bg1"/>
              </a:solidFill>
            </a:endParaRPr>
          </a:p>
        </p:txBody>
      </p:sp>
      <p:sp>
        <p:nvSpPr>
          <p:cNvPr id="3" name="Title 2">
            <a:extLst>
              <a:ext uri="{FF2B5EF4-FFF2-40B4-BE49-F238E27FC236}">
                <a16:creationId xmlns:a16="http://schemas.microsoft.com/office/drawing/2014/main" id="{BC1C911A-AC55-485A-B023-21F14B703319}"/>
              </a:ext>
            </a:extLst>
          </p:cNvPr>
          <p:cNvSpPr>
            <a:spLocks noGrp="1"/>
          </p:cNvSpPr>
          <p:nvPr>
            <p:ph type="title"/>
          </p:nvPr>
        </p:nvSpPr>
        <p:spPr>
          <a:xfrm>
            <a:off x="280194" y="317005"/>
            <a:ext cx="5212080" cy="249299"/>
          </a:xfrm>
        </p:spPr>
        <p:txBody>
          <a:bodyPr/>
          <a:lstStyle/>
          <a:p>
            <a:r>
              <a:rPr lang="en-US" dirty="0"/>
              <a:t>A Renewed Focus on Diversity in 2020</a:t>
            </a:r>
          </a:p>
        </p:txBody>
      </p:sp>
      <p:sp>
        <p:nvSpPr>
          <p:cNvPr id="5" name="Text Placeholder 4">
            <a:extLst>
              <a:ext uri="{FF2B5EF4-FFF2-40B4-BE49-F238E27FC236}">
                <a16:creationId xmlns:a16="http://schemas.microsoft.com/office/drawing/2014/main" id="{CCD73FC7-2267-4AA3-B690-B8B52D5BFDF7}"/>
              </a:ext>
            </a:extLst>
          </p:cNvPr>
          <p:cNvSpPr>
            <a:spLocks noGrp="1"/>
          </p:cNvSpPr>
          <p:nvPr>
            <p:ph type="body" sz="quarter" idx="19"/>
          </p:nvPr>
        </p:nvSpPr>
        <p:spPr/>
        <p:txBody>
          <a:bodyPr/>
          <a:lstStyle/>
          <a:p>
            <a:endParaRPr lang="en-US"/>
          </a:p>
        </p:txBody>
      </p:sp>
      <p:sp>
        <p:nvSpPr>
          <p:cNvPr id="6" name="Text Placeholder 5">
            <a:extLst>
              <a:ext uri="{FF2B5EF4-FFF2-40B4-BE49-F238E27FC236}">
                <a16:creationId xmlns:a16="http://schemas.microsoft.com/office/drawing/2014/main" id="{8E4530C1-E09F-4F3E-B492-F8F8967F62B6}"/>
              </a:ext>
            </a:extLst>
          </p:cNvPr>
          <p:cNvSpPr>
            <a:spLocks noGrp="1"/>
          </p:cNvSpPr>
          <p:nvPr>
            <p:ph type="body" sz="quarter" idx="18"/>
          </p:nvPr>
        </p:nvSpPr>
        <p:spPr>
          <a:xfrm>
            <a:off x="4111256" y="4523601"/>
            <a:ext cx="2289544" cy="276999"/>
          </a:xfrm>
        </p:spPr>
        <p:txBody>
          <a:bodyPr/>
          <a:lstStyle/>
          <a:p>
            <a:r>
              <a:rPr lang="en-US" dirty="0"/>
              <a:t>Source: </a:t>
            </a:r>
            <a:r>
              <a:rPr lang="en-US" dirty="0">
                <a:solidFill>
                  <a:srgbClr val="222222"/>
                </a:solidFill>
                <a:effectLst/>
                <a:latin typeface="Lato"/>
                <a:hlinkClick r:id="rId2"/>
              </a:rPr>
              <a:t>The Benefits of Socioeconomically and Racially Integrated Schools and Classrooms</a:t>
            </a:r>
            <a:r>
              <a:rPr lang="en-US" dirty="0">
                <a:solidFill>
                  <a:srgbClr val="222222"/>
                </a:solidFill>
                <a:effectLst/>
                <a:latin typeface="Lato"/>
              </a:rPr>
              <a:t>, The Century Foundation, Michelle Burris, November 26, 2019; </a:t>
            </a:r>
            <a:r>
              <a:rPr lang="en-US" dirty="0"/>
              <a:t>EAB interviews and analysis</a:t>
            </a:r>
          </a:p>
        </p:txBody>
      </p:sp>
      <p:sp>
        <p:nvSpPr>
          <p:cNvPr id="19" name="TextBox 18">
            <a:extLst>
              <a:ext uri="{FF2B5EF4-FFF2-40B4-BE49-F238E27FC236}">
                <a16:creationId xmlns:a16="http://schemas.microsoft.com/office/drawing/2014/main" id="{C26D2075-839B-4DF5-AC02-16F050F60FF7}"/>
              </a:ext>
            </a:extLst>
          </p:cNvPr>
          <p:cNvSpPr txBox="1"/>
          <p:nvPr/>
        </p:nvSpPr>
        <p:spPr>
          <a:xfrm>
            <a:off x="4319927" y="776793"/>
            <a:ext cx="1415781" cy="276999"/>
          </a:xfrm>
          <a:prstGeom prst="rect">
            <a:avLst/>
          </a:prstGeom>
          <a:noFill/>
        </p:spPr>
        <p:txBody>
          <a:bodyPr wrap="square" lIns="0" tIns="0" rIns="0" bIns="0" rtlCol="0">
            <a:spAutoFit/>
          </a:bodyPr>
          <a:lstStyle/>
          <a:p>
            <a:pPr>
              <a:spcBef>
                <a:spcPts val="500"/>
              </a:spcBef>
            </a:pPr>
            <a:r>
              <a:rPr lang="en-US" sz="900" dirty="0">
                <a:solidFill>
                  <a:schemeClr val="bg1"/>
                </a:solidFill>
              </a:rPr>
              <a:t>What We Are Seeing </a:t>
            </a:r>
            <a:br>
              <a:rPr lang="en-US" sz="900" dirty="0">
                <a:solidFill>
                  <a:schemeClr val="bg1"/>
                </a:solidFill>
              </a:rPr>
            </a:br>
            <a:r>
              <a:rPr lang="en-US" sz="900" dirty="0">
                <a:solidFill>
                  <a:schemeClr val="bg1"/>
                </a:solidFill>
              </a:rPr>
              <a:t>at Independent Schools</a:t>
            </a:r>
          </a:p>
        </p:txBody>
      </p:sp>
      <p:pic>
        <p:nvPicPr>
          <p:cNvPr id="34" name="Picture 33" descr="A picture containing text, tableware&#10;&#10;Description automatically generated">
            <a:extLst>
              <a:ext uri="{FF2B5EF4-FFF2-40B4-BE49-F238E27FC236}">
                <a16:creationId xmlns:a16="http://schemas.microsoft.com/office/drawing/2014/main" id="{C172810C-4CE3-4288-87C0-AB7A356D5B0A}"/>
              </a:ext>
            </a:extLst>
          </p:cNvPr>
          <p:cNvPicPr>
            <a:picLocks noChangeAspect="1"/>
          </p:cNvPicPr>
          <p:nvPr/>
        </p:nvPicPr>
        <p:blipFill>
          <a:blip r:embed="rId3">
            <a:lum bright="70000" contrast="-70000"/>
          </a:blip>
          <a:stretch>
            <a:fillRect/>
          </a:stretch>
        </p:blipFill>
        <p:spPr>
          <a:xfrm>
            <a:off x="3809785" y="782857"/>
            <a:ext cx="458313" cy="274320"/>
          </a:xfrm>
          <a:prstGeom prst="rect">
            <a:avLst/>
          </a:prstGeom>
        </p:spPr>
      </p:pic>
      <p:cxnSp>
        <p:nvCxnSpPr>
          <p:cNvPr id="36" name="Straight Connector 35">
            <a:extLst>
              <a:ext uri="{FF2B5EF4-FFF2-40B4-BE49-F238E27FC236}">
                <a16:creationId xmlns:a16="http://schemas.microsoft.com/office/drawing/2014/main" id="{590EF9C7-12EF-4875-A5EA-A6EB4EAA2E14}"/>
              </a:ext>
            </a:extLst>
          </p:cNvPr>
          <p:cNvCxnSpPr/>
          <p:nvPr/>
        </p:nvCxnSpPr>
        <p:spPr bwMode="gray">
          <a:xfrm>
            <a:off x="3770902" y="1097291"/>
            <a:ext cx="21546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29EE9B05-D60D-440D-B2C7-B943FBA02F4B}"/>
              </a:ext>
            </a:extLst>
          </p:cNvPr>
          <p:cNvSpPr txBox="1"/>
          <p:nvPr/>
        </p:nvSpPr>
        <p:spPr>
          <a:xfrm>
            <a:off x="3766098" y="1171249"/>
            <a:ext cx="2327293" cy="276999"/>
          </a:xfrm>
          <a:prstGeom prst="rect">
            <a:avLst/>
          </a:prstGeom>
          <a:noFill/>
        </p:spPr>
        <p:txBody>
          <a:bodyPr wrap="square" lIns="0" tIns="0" rIns="0" bIns="0" rtlCol="0">
            <a:spAutoFit/>
          </a:bodyPr>
          <a:lstStyle/>
          <a:p>
            <a:pPr marL="171450" indent="-171450">
              <a:spcBef>
                <a:spcPts val="500"/>
              </a:spcBef>
              <a:buFont typeface="Arial" panose="020B0604020202020204" pitchFamily="34" charset="0"/>
              <a:buChar char="•"/>
            </a:pPr>
            <a:r>
              <a:rPr lang="en-US" sz="900" dirty="0">
                <a:solidFill>
                  <a:schemeClr val="bg1"/>
                </a:solidFill>
              </a:rPr>
              <a:t>Highly publicized allegations of racism on social media, newspapers</a:t>
            </a:r>
          </a:p>
        </p:txBody>
      </p:sp>
      <p:sp>
        <p:nvSpPr>
          <p:cNvPr id="51" name="TextBox 50">
            <a:extLst>
              <a:ext uri="{FF2B5EF4-FFF2-40B4-BE49-F238E27FC236}">
                <a16:creationId xmlns:a16="http://schemas.microsoft.com/office/drawing/2014/main" id="{DE9F6325-E776-46FE-99DC-3A211557891D}"/>
              </a:ext>
            </a:extLst>
          </p:cNvPr>
          <p:cNvSpPr txBox="1"/>
          <p:nvPr/>
        </p:nvSpPr>
        <p:spPr>
          <a:xfrm>
            <a:off x="3767668" y="1650062"/>
            <a:ext cx="2327293" cy="276999"/>
          </a:xfrm>
          <a:prstGeom prst="rect">
            <a:avLst/>
          </a:prstGeom>
          <a:noFill/>
        </p:spPr>
        <p:txBody>
          <a:bodyPr wrap="square" lIns="0" tIns="0" rIns="0" bIns="0" rtlCol="0">
            <a:spAutoFit/>
          </a:bodyPr>
          <a:lstStyle/>
          <a:p>
            <a:pPr marL="171450" indent="-171450">
              <a:spcBef>
                <a:spcPts val="500"/>
              </a:spcBef>
              <a:buFont typeface="Arial" panose="020B0604020202020204" pitchFamily="34" charset="0"/>
              <a:buChar char="•"/>
            </a:pPr>
            <a:r>
              <a:rPr lang="en-US" sz="900" dirty="0">
                <a:solidFill>
                  <a:schemeClr val="bg1"/>
                </a:solidFill>
              </a:rPr>
              <a:t>Students and alumni demanding change to cultures, policies </a:t>
            </a:r>
          </a:p>
        </p:txBody>
      </p:sp>
      <p:grpSp>
        <p:nvGrpSpPr>
          <p:cNvPr id="38" name="Group 37">
            <a:extLst>
              <a:ext uri="{FF2B5EF4-FFF2-40B4-BE49-F238E27FC236}">
                <a16:creationId xmlns:a16="http://schemas.microsoft.com/office/drawing/2014/main" id="{9EDCA81E-7842-411E-BAD4-B6F9F2F77012}"/>
              </a:ext>
            </a:extLst>
          </p:cNvPr>
          <p:cNvGrpSpPr/>
          <p:nvPr/>
        </p:nvGrpSpPr>
        <p:grpSpPr>
          <a:xfrm>
            <a:off x="307410" y="772796"/>
            <a:ext cx="2154611" cy="320498"/>
            <a:chOff x="277813" y="1574043"/>
            <a:chExt cx="2154611" cy="320498"/>
          </a:xfrm>
        </p:grpSpPr>
        <p:sp>
          <p:nvSpPr>
            <p:cNvPr id="40" name="TextBox 39">
              <a:extLst>
                <a:ext uri="{FF2B5EF4-FFF2-40B4-BE49-F238E27FC236}">
                  <a16:creationId xmlns:a16="http://schemas.microsoft.com/office/drawing/2014/main" id="{E7AF1A11-077A-4117-ACE0-AF88BAFF0A18}"/>
                </a:ext>
              </a:extLst>
            </p:cNvPr>
            <p:cNvSpPr txBox="1"/>
            <p:nvPr/>
          </p:nvSpPr>
          <p:spPr>
            <a:xfrm>
              <a:off x="805567" y="1574043"/>
              <a:ext cx="1526696" cy="276999"/>
            </a:xfrm>
            <a:prstGeom prst="rect">
              <a:avLst/>
            </a:prstGeom>
            <a:noFill/>
          </p:spPr>
          <p:txBody>
            <a:bodyPr wrap="square" lIns="0" tIns="0" rIns="0" bIns="0" rtlCol="0">
              <a:spAutoFit/>
            </a:bodyPr>
            <a:lstStyle/>
            <a:p>
              <a:pPr>
                <a:spcBef>
                  <a:spcPts val="500"/>
                </a:spcBef>
              </a:pPr>
              <a:r>
                <a:rPr lang="en-US" sz="900" dirty="0">
                  <a:solidFill>
                    <a:schemeClr val="bg1"/>
                  </a:solidFill>
                </a:rPr>
                <a:t>What We Are Seeing across the US</a:t>
              </a:r>
            </a:p>
          </p:txBody>
        </p:sp>
        <p:cxnSp>
          <p:nvCxnSpPr>
            <p:cNvPr id="42" name="Straight Connector 41">
              <a:extLst>
                <a:ext uri="{FF2B5EF4-FFF2-40B4-BE49-F238E27FC236}">
                  <a16:creationId xmlns:a16="http://schemas.microsoft.com/office/drawing/2014/main" id="{466D8FF5-FB9F-4CA7-8C9A-845E1F2FFAA5}"/>
                </a:ext>
              </a:extLst>
            </p:cNvPr>
            <p:cNvCxnSpPr/>
            <p:nvPr/>
          </p:nvCxnSpPr>
          <p:spPr bwMode="gray">
            <a:xfrm>
              <a:off x="277813" y="1894541"/>
              <a:ext cx="21546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E8CF430B-8222-48EC-9BB1-CA1593B951A0}"/>
              </a:ext>
            </a:extLst>
          </p:cNvPr>
          <p:cNvSpPr txBox="1"/>
          <p:nvPr/>
        </p:nvSpPr>
        <p:spPr>
          <a:xfrm>
            <a:off x="307409" y="1171249"/>
            <a:ext cx="2333906" cy="415498"/>
          </a:xfrm>
          <a:prstGeom prst="rect">
            <a:avLst/>
          </a:prstGeom>
          <a:noFill/>
        </p:spPr>
        <p:txBody>
          <a:bodyPr wrap="square" lIns="0" tIns="0" rIns="0" bIns="0" rtlCol="0">
            <a:spAutoFit/>
          </a:bodyPr>
          <a:lstStyle/>
          <a:p>
            <a:pPr marL="171450" indent="-171450">
              <a:spcBef>
                <a:spcPts val="500"/>
              </a:spcBef>
              <a:buFont typeface="Arial" panose="020B0604020202020204" pitchFamily="34" charset="0"/>
              <a:buChar char="•"/>
            </a:pPr>
            <a:r>
              <a:rPr lang="en-US" sz="900" dirty="0">
                <a:solidFill>
                  <a:schemeClr val="bg1"/>
                </a:solidFill>
              </a:rPr>
              <a:t>Civil unrest in response to systemic racism, violence toward Black Americans</a:t>
            </a:r>
          </a:p>
        </p:txBody>
      </p:sp>
      <p:sp>
        <p:nvSpPr>
          <p:cNvPr id="49" name="TextBox 48">
            <a:extLst>
              <a:ext uri="{FF2B5EF4-FFF2-40B4-BE49-F238E27FC236}">
                <a16:creationId xmlns:a16="http://schemas.microsoft.com/office/drawing/2014/main" id="{8EDEBAE7-471E-4AA0-8D6C-78DF584CC899}"/>
              </a:ext>
            </a:extLst>
          </p:cNvPr>
          <p:cNvSpPr txBox="1"/>
          <p:nvPr/>
        </p:nvSpPr>
        <p:spPr>
          <a:xfrm>
            <a:off x="302606" y="1650062"/>
            <a:ext cx="2327293" cy="415498"/>
          </a:xfrm>
          <a:prstGeom prst="rect">
            <a:avLst/>
          </a:prstGeom>
          <a:noFill/>
        </p:spPr>
        <p:txBody>
          <a:bodyPr wrap="square" lIns="0" tIns="0" rIns="0" bIns="0" rtlCol="0">
            <a:spAutoFit/>
          </a:bodyPr>
          <a:lstStyle/>
          <a:p>
            <a:pPr marL="171450" indent="-171450">
              <a:spcBef>
                <a:spcPts val="500"/>
              </a:spcBef>
              <a:buFont typeface="Arial" panose="020B0604020202020204" pitchFamily="34" charset="0"/>
              <a:buChar char="•"/>
            </a:pPr>
            <a:r>
              <a:rPr lang="en-US" sz="900" dirty="0">
                <a:solidFill>
                  <a:schemeClr val="bg1"/>
                </a:solidFill>
              </a:rPr>
              <a:t>Reckoning related to historic, current forms of racial injustice (e.g. removal of Confederate monuments)</a:t>
            </a:r>
          </a:p>
        </p:txBody>
      </p:sp>
      <p:pic>
        <p:nvPicPr>
          <p:cNvPr id="25" name="Picture 24" descr="Icon&#10;&#10;Description automatically generated">
            <a:extLst>
              <a:ext uri="{FF2B5EF4-FFF2-40B4-BE49-F238E27FC236}">
                <a16:creationId xmlns:a16="http://schemas.microsoft.com/office/drawing/2014/main" id="{71629322-D6BD-4183-87B9-3107473ED34C}"/>
              </a:ext>
            </a:extLst>
          </p:cNvPr>
          <p:cNvPicPr>
            <a:picLocks noChangeAspect="1"/>
          </p:cNvPicPr>
          <p:nvPr/>
        </p:nvPicPr>
        <p:blipFill>
          <a:blip r:embed="rId4">
            <a:lum bright="70000" contrast="-70000"/>
          </a:blip>
          <a:stretch>
            <a:fillRect/>
          </a:stretch>
        </p:blipFill>
        <p:spPr>
          <a:xfrm>
            <a:off x="371853" y="801680"/>
            <a:ext cx="320040" cy="248031"/>
          </a:xfrm>
          <a:prstGeom prst="rect">
            <a:avLst/>
          </a:prstGeom>
        </p:spPr>
      </p:pic>
      <p:sp>
        <p:nvSpPr>
          <p:cNvPr id="4" name="TextBox 3">
            <a:extLst>
              <a:ext uri="{FF2B5EF4-FFF2-40B4-BE49-F238E27FC236}">
                <a16:creationId xmlns:a16="http://schemas.microsoft.com/office/drawing/2014/main" id="{DF6048D7-2D26-4BEF-997E-E9970A94C191}"/>
              </a:ext>
            </a:extLst>
          </p:cNvPr>
          <p:cNvSpPr txBox="1"/>
          <p:nvPr/>
        </p:nvSpPr>
        <p:spPr>
          <a:xfrm>
            <a:off x="292652" y="2666418"/>
            <a:ext cx="2407341" cy="138499"/>
          </a:xfrm>
          <a:prstGeom prst="rect">
            <a:avLst/>
          </a:prstGeom>
          <a:noFill/>
        </p:spPr>
        <p:txBody>
          <a:bodyPr wrap="square" lIns="0" tIns="0" rIns="0" bIns="0" rtlCol="0">
            <a:spAutoFit/>
          </a:bodyPr>
          <a:lstStyle/>
          <a:p>
            <a:pPr>
              <a:spcBef>
                <a:spcPts val="500"/>
              </a:spcBef>
            </a:pPr>
            <a:r>
              <a:rPr lang="en-US" sz="900" dirty="0"/>
              <a:t>Research shows:</a:t>
            </a:r>
          </a:p>
        </p:txBody>
      </p:sp>
      <p:sp>
        <p:nvSpPr>
          <p:cNvPr id="84" name="TextBox 83">
            <a:extLst>
              <a:ext uri="{FF2B5EF4-FFF2-40B4-BE49-F238E27FC236}">
                <a16:creationId xmlns:a16="http://schemas.microsoft.com/office/drawing/2014/main" id="{49A84F96-50AF-4950-8DDA-9124475791CB}"/>
              </a:ext>
            </a:extLst>
          </p:cNvPr>
          <p:cNvSpPr txBox="1"/>
          <p:nvPr/>
        </p:nvSpPr>
        <p:spPr>
          <a:xfrm>
            <a:off x="198698" y="2293675"/>
            <a:ext cx="5916351" cy="246221"/>
          </a:xfrm>
          <a:prstGeom prst="rect">
            <a:avLst/>
          </a:prstGeom>
          <a:noFill/>
        </p:spPr>
        <p:txBody>
          <a:bodyPr wrap="square">
            <a:spAutoFit/>
          </a:bodyPr>
          <a:lstStyle/>
          <a:p>
            <a:r>
              <a:rPr lang="en-US" sz="1000" b="1" dirty="0"/>
              <a:t>Racial and Socio-Economic Diversity Have Real Benefits to Students</a:t>
            </a:r>
          </a:p>
        </p:txBody>
      </p:sp>
      <p:grpSp>
        <p:nvGrpSpPr>
          <p:cNvPr id="130" name="Group 129">
            <a:extLst>
              <a:ext uri="{FF2B5EF4-FFF2-40B4-BE49-F238E27FC236}">
                <a16:creationId xmlns:a16="http://schemas.microsoft.com/office/drawing/2014/main" id="{82687516-BB2D-4484-8FE7-E8D479CA830C}"/>
              </a:ext>
            </a:extLst>
          </p:cNvPr>
          <p:cNvGrpSpPr/>
          <p:nvPr/>
        </p:nvGrpSpPr>
        <p:grpSpPr>
          <a:xfrm>
            <a:off x="366855" y="2937875"/>
            <a:ext cx="5756133" cy="365760"/>
            <a:chOff x="366855" y="2937875"/>
            <a:chExt cx="5756133" cy="365760"/>
          </a:xfrm>
        </p:grpSpPr>
        <p:sp>
          <p:nvSpPr>
            <p:cNvPr id="53" name="TextBox 52">
              <a:extLst>
                <a:ext uri="{FF2B5EF4-FFF2-40B4-BE49-F238E27FC236}">
                  <a16:creationId xmlns:a16="http://schemas.microsoft.com/office/drawing/2014/main" id="{079C40A8-2FB3-446B-B348-834370A9138E}"/>
                </a:ext>
              </a:extLst>
            </p:cNvPr>
            <p:cNvSpPr txBox="1"/>
            <p:nvPr/>
          </p:nvSpPr>
          <p:spPr bwMode="gray">
            <a:xfrm>
              <a:off x="804357" y="2979114"/>
              <a:ext cx="5318631" cy="283283"/>
            </a:xfrm>
            <a:prstGeom prst="rect">
              <a:avLst/>
            </a:prstGeom>
            <a:noFill/>
          </p:spPr>
          <p:txBody>
            <a:bodyPr wrap="square" lIns="0" tIns="0" rIns="0" bIns="0" rtlCol="0">
              <a:spAutoFit/>
            </a:bodyPr>
            <a:lstStyle/>
            <a:p>
              <a:pPr marR="0">
                <a:lnSpc>
                  <a:spcPct val="107000"/>
                </a:lnSpc>
                <a:spcBef>
                  <a:spcPts val="0"/>
                </a:spcBef>
                <a:spcAft>
                  <a:spcPts val="800"/>
                </a:spcAft>
              </a:pPr>
              <a:r>
                <a:rPr lang="en-US" sz="900" dirty="0">
                  <a:ea typeface="Calibri" panose="020F0502020204030204" pitchFamily="34" charset="0"/>
                  <a:cs typeface="Times New Roman" panose="02020603050405020304" pitchFamily="18" charset="0"/>
                </a:rPr>
                <a:t>Diverse classrooms encourage critical thinking, problem solving, and creativity for all students</a:t>
              </a:r>
            </a:p>
          </p:txBody>
        </p:sp>
        <p:grpSp>
          <p:nvGrpSpPr>
            <p:cNvPr id="127" name="Group 126">
              <a:extLst>
                <a:ext uri="{FF2B5EF4-FFF2-40B4-BE49-F238E27FC236}">
                  <a16:creationId xmlns:a16="http://schemas.microsoft.com/office/drawing/2014/main" id="{D6C6E2C9-F1E8-4D22-98E0-56F66A3C1DB4}"/>
                </a:ext>
              </a:extLst>
            </p:cNvPr>
            <p:cNvGrpSpPr/>
            <p:nvPr/>
          </p:nvGrpSpPr>
          <p:grpSpPr>
            <a:xfrm>
              <a:off x="366855" y="2937875"/>
              <a:ext cx="365760" cy="365760"/>
              <a:chOff x="366855" y="2934916"/>
              <a:chExt cx="365760" cy="365760"/>
            </a:xfrm>
          </p:grpSpPr>
          <p:grpSp>
            <p:nvGrpSpPr>
              <p:cNvPr id="114" name="Group 113">
                <a:extLst>
                  <a:ext uri="{FF2B5EF4-FFF2-40B4-BE49-F238E27FC236}">
                    <a16:creationId xmlns:a16="http://schemas.microsoft.com/office/drawing/2014/main" id="{B03E4905-1F90-4777-BEC3-09A818D2A590}"/>
                  </a:ext>
                </a:extLst>
              </p:cNvPr>
              <p:cNvGrpSpPr/>
              <p:nvPr/>
            </p:nvGrpSpPr>
            <p:grpSpPr>
              <a:xfrm>
                <a:off x="366855" y="2934916"/>
                <a:ext cx="365760" cy="365760"/>
                <a:chOff x="366855" y="2934916"/>
                <a:chExt cx="365760" cy="365760"/>
              </a:xfrm>
            </p:grpSpPr>
            <p:sp>
              <p:nvSpPr>
                <p:cNvPr id="112" name="Oval 111">
                  <a:extLst>
                    <a:ext uri="{FF2B5EF4-FFF2-40B4-BE49-F238E27FC236}">
                      <a16:creationId xmlns:a16="http://schemas.microsoft.com/office/drawing/2014/main" id="{1A780F5F-FA58-4229-B6D2-5CD136E47E6C}"/>
                    </a:ext>
                  </a:extLst>
                </p:cNvPr>
                <p:cNvSpPr/>
                <p:nvPr/>
              </p:nvSpPr>
              <p:spPr bwMode="gray">
                <a:xfrm>
                  <a:off x="366855" y="2934916"/>
                  <a:ext cx="365760" cy="36576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99" name="Picture 98" descr="Icon&#10;&#10;Description automatically generated">
                  <a:extLst>
                    <a:ext uri="{FF2B5EF4-FFF2-40B4-BE49-F238E27FC236}">
                      <a16:creationId xmlns:a16="http://schemas.microsoft.com/office/drawing/2014/main" id="{ADD5FA2C-6904-4B93-A0FC-B03C7CB0B023}"/>
                    </a:ext>
                  </a:extLst>
                </p:cNvPr>
                <p:cNvPicPr>
                  <a:picLocks noChangeAspect="1"/>
                </p:cNvPicPr>
                <p:nvPr/>
              </p:nvPicPr>
              <p:blipFill>
                <a:blip r:embed="rId5">
                  <a:lum bright="70000" contrast="-70000"/>
                </a:blip>
                <a:stretch>
                  <a:fillRect/>
                </a:stretch>
              </p:blipFill>
              <p:spPr>
                <a:xfrm>
                  <a:off x="431429" y="3003496"/>
                  <a:ext cx="236612" cy="228600"/>
                </a:xfrm>
                <a:prstGeom prst="rect">
                  <a:avLst/>
                </a:prstGeom>
              </p:spPr>
            </p:pic>
          </p:grpSp>
          <p:sp>
            <p:nvSpPr>
              <p:cNvPr id="122" name="Oval 121">
                <a:extLst>
                  <a:ext uri="{FF2B5EF4-FFF2-40B4-BE49-F238E27FC236}">
                    <a16:creationId xmlns:a16="http://schemas.microsoft.com/office/drawing/2014/main" id="{34EF514D-484A-463F-83F2-C4DC2F7F8A06}"/>
                  </a:ext>
                </a:extLst>
              </p:cNvPr>
              <p:cNvSpPr/>
              <p:nvPr/>
            </p:nvSpPr>
            <p:spPr bwMode="gray">
              <a:xfrm>
                <a:off x="380571" y="2946739"/>
                <a:ext cx="338328" cy="338328"/>
              </a:xfrm>
              <a:prstGeom prst="ellipse">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grpSp>
        <p:nvGrpSpPr>
          <p:cNvPr id="131" name="Group 130">
            <a:extLst>
              <a:ext uri="{FF2B5EF4-FFF2-40B4-BE49-F238E27FC236}">
                <a16:creationId xmlns:a16="http://schemas.microsoft.com/office/drawing/2014/main" id="{BB3934EA-7BF5-43F4-A20C-E57F14A3D5E6}"/>
              </a:ext>
            </a:extLst>
          </p:cNvPr>
          <p:cNvGrpSpPr/>
          <p:nvPr/>
        </p:nvGrpSpPr>
        <p:grpSpPr>
          <a:xfrm>
            <a:off x="366855" y="3442351"/>
            <a:ext cx="5744864" cy="365760"/>
            <a:chOff x="378125" y="3419624"/>
            <a:chExt cx="5744864" cy="365760"/>
          </a:xfrm>
        </p:grpSpPr>
        <p:sp>
          <p:nvSpPr>
            <p:cNvPr id="56" name="TextBox 55">
              <a:extLst>
                <a:ext uri="{FF2B5EF4-FFF2-40B4-BE49-F238E27FC236}">
                  <a16:creationId xmlns:a16="http://schemas.microsoft.com/office/drawing/2014/main" id="{EC7EB773-2082-46C2-9325-D4E3266F0806}"/>
                </a:ext>
              </a:extLst>
            </p:cNvPr>
            <p:cNvSpPr txBox="1"/>
            <p:nvPr/>
          </p:nvSpPr>
          <p:spPr bwMode="gray">
            <a:xfrm>
              <a:off x="807009" y="3460863"/>
              <a:ext cx="5315980" cy="283283"/>
            </a:xfrm>
            <a:prstGeom prst="rect">
              <a:avLst/>
            </a:prstGeom>
            <a:noFill/>
          </p:spPr>
          <p:txBody>
            <a:bodyPr wrap="square" lIns="0" tIns="0" rIns="0" bIns="0" rtlCol="0">
              <a:spAutoFit/>
            </a:bodyPr>
            <a:lstStyle/>
            <a:p>
              <a:pPr>
                <a:lnSpc>
                  <a:spcPct val="107000"/>
                </a:lnSpc>
                <a:spcAft>
                  <a:spcPts val="800"/>
                </a:spcAft>
              </a:pPr>
              <a:r>
                <a:rPr lang="en-US" sz="900" dirty="0">
                  <a:effectLst/>
                  <a:ea typeface="Calibri" panose="020F0502020204030204" pitchFamily="34" charset="0"/>
                  <a:cs typeface="Times New Roman" panose="02020603050405020304" pitchFamily="18" charset="0"/>
                </a:rPr>
                <a:t>Diverse schools help to reduce to reduce student bias and counter negative stereotypes against students of different backgrounds</a:t>
              </a:r>
            </a:p>
          </p:txBody>
        </p:sp>
        <p:grpSp>
          <p:nvGrpSpPr>
            <p:cNvPr id="128" name="Group 127">
              <a:extLst>
                <a:ext uri="{FF2B5EF4-FFF2-40B4-BE49-F238E27FC236}">
                  <a16:creationId xmlns:a16="http://schemas.microsoft.com/office/drawing/2014/main" id="{69AE4CAC-11B9-4B08-A07D-751AACD7F9E1}"/>
                </a:ext>
              </a:extLst>
            </p:cNvPr>
            <p:cNvGrpSpPr/>
            <p:nvPr/>
          </p:nvGrpSpPr>
          <p:grpSpPr>
            <a:xfrm>
              <a:off x="378125" y="3419624"/>
              <a:ext cx="365760" cy="365760"/>
              <a:chOff x="378125" y="3419624"/>
              <a:chExt cx="365760" cy="365760"/>
            </a:xfrm>
          </p:grpSpPr>
          <p:grpSp>
            <p:nvGrpSpPr>
              <p:cNvPr id="117" name="Group 116">
                <a:extLst>
                  <a:ext uri="{FF2B5EF4-FFF2-40B4-BE49-F238E27FC236}">
                    <a16:creationId xmlns:a16="http://schemas.microsoft.com/office/drawing/2014/main" id="{BCEDC371-5B41-4A6D-BF81-712E12FE79F6}"/>
                  </a:ext>
                </a:extLst>
              </p:cNvPr>
              <p:cNvGrpSpPr/>
              <p:nvPr/>
            </p:nvGrpSpPr>
            <p:grpSpPr>
              <a:xfrm>
                <a:off x="378125" y="3419624"/>
                <a:ext cx="365760" cy="365760"/>
                <a:chOff x="-73299" y="3199120"/>
                <a:chExt cx="365760" cy="365760"/>
              </a:xfrm>
            </p:grpSpPr>
            <p:sp>
              <p:nvSpPr>
                <p:cNvPr id="116" name="Oval 115">
                  <a:extLst>
                    <a:ext uri="{FF2B5EF4-FFF2-40B4-BE49-F238E27FC236}">
                      <a16:creationId xmlns:a16="http://schemas.microsoft.com/office/drawing/2014/main" id="{1F903D6C-FD06-4166-ADF0-63B17608F874}"/>
                    </a:ext>
                  </a:extLst>
                </p:cNvPr>
                <p:cNvSpPr/>
                <p:nvPr/>
              </p:nvSpPr>
              <p:spPr bwMode="gray">
                <a:xfrm>
                  <a:off x="-73299" y="3199120"/>
                  <a:ext cx="365760" cy="36576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01" name="Picture 100" descr="A picture containing text&#10;&#10;Description automatically generated">
                  <a:extLst>
                    <a:ext uri="{FF2B5EF4-FFF2-40B4-BE49-F238E27FC236}">
                      <a16:creationId xmlns:a16="http://schemas.microsoft.com/office/drawing/2014/main" id="{743433CE-A7AC-4C8C-A0F9-1F1F58018D4C}"/>
                    </a:ext>
                  </a:extLst>
                </p:cNvPr>
                <p:cNvPicPr>
                  <a:picLocks noChangeAspect="1"/>
                </p:cNvPicPr>
                <p:nvPr/>
              </p:nvPicPr>
              <p:blipFill>
                <a:blip r:embed="rId6">
                  <a:lum bright="70000" contrast="-70000"/>
                </a:blip>
                <a:stretch>
                  <a:fillRect/>
                </a:stretch>
              </p:blipFill>
              <p:spPr>
                <a:xfrm>
                  <a:off x="4136" y="3267700"/>
                  <a:ext cx="210891" cy="228600"/>
                </a:xfrm>
                <a:prstGeom prst="rect">
                  <a:avLst/>
                </a:prstGeom>
              </p:spPr>
            </p:pic>
          </p:grpSp>
          <p:sp>
            <p:nvSpPr>
              <p:cNvPr id="124" name="Oval 123">
                <a:extLst>
                  <a:ext uri="{FF2B5EF4-FFF2-40B4-BE49-F238E27FC236}">
                    <a16:creationId xmlns:a16="http://schemas.microsoft.com/office/drawing/2014/main" id="{08CDF6B2-3373-4D08-98DC-C97EF774E432}"/>
                  </a:ext>
                </a:extLst>
              </p:cNvPr>
              <p:cNvSpPr/>
              <p:nvPr/>
            </p:nvSpPr>
            <p:spPr bwMode="gray">
              <a:xfrm>
                <a:off x="391841" y="3434503"/>
                <a:ext cx="338328" cy="338328"/>
              </a:xfrm>
              <a:prstGeom prst="ellipse">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grpSp>
        <p:nvGrpSpPr>
          <p:cNvPr id="132" name="Group 131">
            <a:extLst>
              <a:ext uri="{FF2B5EF4-FFF2-40B4-BE49-F238E27FC236}">
                <a16:creationId xmlns:a16="http://schemas.microsoft.com/office/drawing/2014/main" id="{C16C53DA-D134-415C-BE0B-6FC29F9D3BD0}"/>
              </a:ext>
            </a:extLst>
          </p:cNvPr>
          <p:cNvGrpSpPr/>
          <p:nvPr/>
        </p:nvGrpSpPr>
        <p:grpSpPr>
          <a:xfrm>
            <a:off x="366855" y="3946826"/>
            <a:ext cx="5988221" cy="365760"/>
            <a:chOff x="372795" y="3846803"/>
            <a:chExt cx="5988221" cy="365760"/>
          </a:xfrm>
        </p:grpSpPr>
        <p:sp>
          <p:nvSpPr>
            <p:cNvPr id="59" name="TextBox 58">
              <a:extLst>
                <a:ext uri="{FF2B5EF4-FFF2-40B4-BE49-F238E27FC236}">
                  <a16:creationId xmlns:a16="http://schemas.microsoft.com/office/drawing/2014/main" id="{D67E2525-58CA-41EE-A91F-B4643D4D1219}"/>
                </a:ext>
              </a:extLst>
            </p:cNvPr>
            <p:cNvSpPr txBox="1"/>
            <p:nvPr/>
          </p:nvSpPr>
          <p:spPr bwMode="gray">
            <a:xfrm>
              <a:off x="804357" y="3962132"/>
              <a:ext cx="5556659" cy="135102"/>
            </a:xfrm>
            <a:prstGeom prst="rect">
              <a:avLst/>
            </a:prstGeom>
            <a:noFill/>
          </p:spPr>
          <p:txBody>
            <a:bodyPr wrap="square" lIns="0" tIns="0" rIns="0" bIns="0" rtlCol="0">
              <a:spAutoFit/>
            </a:bodyPr>
            <a:lstStyle/>
            <a:p>
              <a:pPr>
                <a:lnSpc>
                  <a:spcPct val="107000"/>
                </a:lnSpc>
                <a:spcAft>
                  <a:spcPts val="800"/>
                </a:spcAft>
              </a:pPr>
              <a:r>
                <a:rPr lang="en-US" sz="900" dirty="0">
                  <a:effectLst/>
                  <a:ea typeface="Calibri" panose="020F0502020204030204" pitchFamily="34" charset="0"/>
                  <a:cs typeface="Times New Roman" panose="02020603050405020304" pitchFamily="18" charset="0"/>
                </a:rPr>
                <a:t>Students from diverse schools seek out similar settings later in life</a:t>
              </a:r>
            </a:p>
          </p:txBody>
        </p:sp>
        <p:grpSp>
          <p:nvGrpSpPr>
            <p:cNvPr id="129" name="Group 128">
              <a:extLst>
                <a:ext uri="{FF2B5EF4-FFF2-40B4-BE49-F238E27FC236}">
                  <a16:creationId xmlns:a16="http://schemas.microsoft.com/office/drawing/2014/main" id="{206BA540-363A-4853-94A1-12A054E60DC7}"/>
                </a:ext>
              </a:extLst>
            </p:cNvPr>
            <p:cNvGrpSpPr/>
            <p:nvPr/>
          </p:nvGrpSpPr>
          <p:grpSpPr>
            <a:xfrm>
              <a:off x="372795" y="3846803"/>
              <a:ext cx="365760" cy="365760"/>
              <a:chOff x="372795" y="3846803"/>
              <a:chExt cx="365760" cy="365760"/>
            </a:xfrm>
          </p:grpSpPr>
          <p:grpSp>
            <p:nvGrpSpPr>
              <p:cNvPr id="120" name="Group 119">
                <a:extLst>
                  <a:ext uri="{FF2B5EF4-FFF2-40B4-BE49-F238E27FC236}">
                    <a16:creationId xmlns:a16="http://schemas.microsoft.com/office/drawing/2014/main" id="{8F638716-0E2C-409F-93F1-F79CDDE95308}"/>
                  </a:ext>
                </a:extLst>
              </p:cNvPr>
              <p:cNvGrpSpPr/>
              <p:nvPr/>
            </p:nvGrpSpPr>
            <p:grpSpPr>
              <a:xfrm>
                <a:off x="372795" y="3846803"/>
                <a:ext cx="365760" cy="365760"/>
                <a:chOff x="372795" y="3846803"/>
                <a:chExt cx="365760" cy="365760"/>
              </a:xfrm>
            </p:grpSpPr>
            <p:sp>
              <p:nvSpPr>
                <p:cNvPr id="119" name="Oval 118">
                  <a:extLst>
                    <a:ext uri="{FF2B5EF4-FFF2-40B4-BE49-F238E27FC236}">
                      <a16:creationId xmlns:a16="http://schemas.microsoft.com/office/drawing/2014/main" id="{166223AB-3ADF-4163-BF76-14056A22B66A}"/>
                    </a:ext>
                  </a:extLst>
                </p:cNvPr>
                <p:cNvSpPr/>
                <p:nvPr/>
              </p:nvSpPr>
              <p:spPr bwMode="gray">
                <a:xfrm>
                  <a:off x="372795" y="3846803"/>
                  <a:ext cx="365760" cy="36576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8" name="Group 107">
                  <a:extLst>
                    <a:ext uri="{FF2B5EF4-FFF2-40B4-BE49-F238E27FC236}">
                      <a16:creationId xmlns:a16="http://schemas.microsoft.com/office/drawing/2014/main" id="{510945D7-10CA-4181-9AFF-1670DF3892D0}"/>
                    </a:ext>
                  </a:extLst>
                </p:cNvPr>
                <p:cNvGrpSpPr/>
                <p:nvPr/>
              </p:nvGrpSpPr>
              <p:grpSpPr>
                <a:xfrm>
                  <a:off x="441375" y="3958728"/>
                  <a:ext cx="228600" cy="137147"/>
                  <a:chOff x="303867" y="3867036"/>
                  <a:chExt cx="410886" cy="232628"/>
                </a:xfrm>
              </p:grpSpPr>
              <p:pic>
                <p:nvPicPr>
                  <p:cNvPr id="103" name="Picture 102" descr="Icon&#10;&#10;Description automatically generated">
                    <a:extLst>
                      <a:ext uri="{FF2B5EF4-FFF2-40B4-BE49-F238E27FC236}">
                        <a16:creationId xmlns:a16="http://schemas.microsoft.com/office/drawing/2014/main" id="{F6F28AE0-61C1-4449-B422-3587E2376326}"/>
                      </a:ext>
                    </a:extLst>
                  </p:cNvPr>
                  <p:cNvPicPr>
                    <a:picLocks noChangeAspect="1"/>
                  </p:cNvPicPr>
                  <p:nvPr/>
                </p:nvPicPr>
                <p:blipFill>
                  <a:blip r:embed="rId7"/>
                  <a:stretch>
                    <a:fillRect/>
                  </a:stretch>
                </p:blipFill>
                <p:spPr>
                  <a:xfrm>
                    <a:off x="303867" y="3871064"/>
                    <a:ext cx="182880" cy="228600"/>
                  </a:xfrm>
                  <a:prstGeom prst="rect">
                    <a:avLst/>
                  </a:prstGeom>
                </p:spPr>
              </p:pic>
              <p:pic>
                <p:nvPicPr>
                  <p:cNvPr id="107" name="Picture 106" descr="Icon&#10;&#10;Description automatically generated">
                    <a:extLst>
                      <a:ext uri="{FF2B5EF4-FFF2-40B4-BE49-F238E27FC236}">
                        <a16:creationId xmlns:a16="http://schemas.microsoft.com/office/drawing/2014/main" id="{8BE06A3C-E035-4712-A919-55813343A6FB}"/>
                      </a:ext>
                    </a:extLst>
                  </p:cNvPr>
                  <p:cNvPicPr>
                    <a:picLocks noChangeAspect="1"/>
                  </p:cNvPicPr>
                  <p:nvPr/>
                </p:nvPicPr>
                <p:blipFill>
                  <a:blip r:embed="rId7">
                    <a:duotone>
                      <a:schemeClr val="accent1">
                        <a:shade val="45000"/>
                        <a:satMod val="135000"/>
                      </a:schemeClr>
                      <a:prstClr val="white"/>
                    </a:duotone>
                  </a:blip>
                  <a:stretch>
                    <a:fillRect/>
                  </a:stretch>
                </p:blipFill>
                <p:spPr>
                  <a:xfrm>
                    <a:off x="531873" y="3867036"/>
                    <a:ext cx="182880" cy="228599"/>
                  </a:xfrm>
                  <a:prstGeom prst="rect">
                    <a:avLst/>
                  </a:prstGeom>
                </p:spPr>
              </p:pic>
              <p:pic>
                <p:nvPicPr>
                  <p:cNvPr id="105" name="Picture 104" descr="Icon&#10;&#10;Description automatically generated">
                    <a:extLst>
                      <a:ext uri="{FF2B5EF4-FFF2-40B4-BE49-F238E27FC236}">
                        <a16:creationId xmlns:a16="http://schemas.microsoft.com/office/drawing/2014/main" id="{B26E4ED7-73CF-491A-8F15-94C6DD20564C}"/>
                      </a:ext>
                    </a:extLst>
                  </p:cNvPr>
                  <p:cNvPicPr>
                    <a:picLocks noChangeAspect="1"/>
                  </p:cNvPicPr>
                  <p:nvPr/>
                </p:nvPicPr>
                <p:blipFill>
                  <a:blip r:embed="rId7">
                    <a:lum bright="70000" contrast="-70000"/>
                  </a:blip>
                  <a:stretch>
                    <a:fillRect/>
                  </a:stretch>
                </p:blipFill>
                <p:spPr>
                  <a:xfrm>
                    <a:off x="414973" y="3871064"/>
                    <a:ext cx="182880" cy="228600"/>
                  </a:xfrm>
                  <a:prstGeom prst="rect">
                    <a:avLst/>
                  </a:prstGeom>
                </p:spPr>
              </p:pic>
            </p:grpSp>
          </p:grpSp>
          <p:sp>
            <p:nvSpPr>
              <p:cNvPr id="126" name="Oval 125">
                <a:extLst>
                  <a:ext uri="{FF2B5EF4-FFF2-40B4-BE49-F238E27FC236}">
                    <a16:creationId xmlns:a16="http://schemas.microsoft.com/office/drawing/2014/main" id="{F3A5ABDF-D93D-4CC1-AF44-6D6246717328}"/>
                  </a:ext>
                </a:extLst>
              </p:cNvPr>
              <p:cNvSpPr/>
              <p:nvPr/>
            </p:nvSpPr>
            <p:spPr bwMode="gray">
              <a:xfrm>
                <a:off x="387075" y="3863133"/>
                <a:ext cx="338328" cy="338328"/>
              </a:xfrm>
              <a:prstGeom prst="ellipse">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spTree>
    <p:extLst>
      <p:ext uri="{BB962C8B-B14F-4D97-AF65-F5344CB8AC3E}">
        <p14:creationId xmlns:p14="http://schemas.microsoft.com/office/powerpoint/2010/main" val="2739650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09AC7B-CBCD-432B-AB70-DB673A41D393}"/>
              </a:ext>
            </a:extLst>
          </p:cNvPr>
          <p:cNvSpPr>
            <a:spLocks noGrp="1"/>
          </p:cNvSpPr>
          <p:nvPr>
            <p:ph type="body" sz="quarter" idx="16"/>
          </p:nvPr>
        </p:nvSpPr>
        <p:spPr>
          <a:xfrm>
            <a:off x="280193" y="99782"/>
            <a:ext cx="4720431" cy="123111"/>
          </a:xfrm>
        </p:spPr>
        <p:txBody>
          <a:bodyPr/>
          <a:lstStyle/>
          <a:p>
            <a:endParaRPr lang="en-US" sz="800" dirty="0">
              <a:solidFill>
                <a:schemeClr val="bg1"/>
              </a:solidFill>
            </a:endParaRPr>
          </a:p>
        </p:txBody>
      </p:sp>
      <p:sp>
        <p:nvSpPr>
          <p:cNvPr id="3" name="Title 2">
            <a:extLst>
              <a:ext uri="{FF2B5EF4-FFF2-40B4-BE49-F238E27FC236}">
                <a16:creationId xmlns:a16="http://schemas.microsoft.com/office/drawing/2014/main" id="{BC1C911A-AC55-485A-B023-21F14B703319}"/>
              </a:ext>
            </a:extLst>
          </p:cNvPr>
          <p:cNvSpPr>
            <a:spLocks noGrp="1"/>
          </p:cNvSpPr>
          <p:nvPr>
            <p:ph type="title"/>
          </p:nvPr>
        </p:nvSpPr>
        <p:spPr>
          <a:xfrm>
            <a:off x="280194" y="317005"/>
            <a:ext cx="5212080" cy="249299"/>
          </a:xfrm>
        </p:spPr>
        <p:txBody>
          <a:bodyPr/>
          <a:lstStyle/>
          <a:p>
            <a:r>
              <a:rPr lang="en-US" dirty="0"/>
              <a:t>Tuition Remains a Major Barrier to Diversity</a:t>
            </a:r>
          </a:p>
        </p:txBody>
      </p:sp>
      <p:sp>
        <p:nvSpPr>
          <p:cNvPr id="5" name="Text Placeholder 4">
            <a:extLst>
              <a:ext uri="{FF2B5EF4-FFF2-40B4-BE49-F238E27FC236}">
                <a16:creationId xmlns:a16="http://schemas.microsoft.com/office/drawing/2014/main" id="{CCD73FC7-2267-4AA3-B690-B8B52D5BFDF7}"/>
              </a:ext>
            </a:extLst>
          </p:cNvPr>
          <p:cNvSpPr>
            <a:spLocks noGrp="1"/>
          </p:cNvSpPr>
          <p:nvPr>
            <p:ph type="body" sz="quarter" idx="19"/>
          </p:nvPr>
        </p:nvSpPr>
        <p:spPr/>
        <p:txBody>
          <a:bodyPr/>
          <a:lstStyle/>
          <a:p>
            <a:endParaRPr lang="en-US"/>
          </a:p>
        </p:txBody>
      </p:sp>
      <p:sp>
        <p:nvSpPr>
          <p:cNvPr id="6" name="Text Placeholder 5">
            <a:extLst>
              <a:ext uri="{FF2B5EF4-FFF2-40B4-BE49-F238E27FC236}">
                <a16:creationId xmlns:a16="http://schemas.microsoft.com/office/drawing/2014/main" id="{8E4530C1-E09F-4F3E-B492-F8F8967F62B6}"/>
              </a:ext>
            </a:extLst>
          </p:cNvPr>
          <p:cNvSpPr>
            <a:spLocks noGrp="1"/>
          </p:cNvSpPr>
          <p:nvPr>
            <p:ph type="body" sz="quarter" idx="18"/>
          </p:nvPr>
        </p:nvSpPr>
        <p:spPr>
          <a:xfrm>
            <a:off x="4111256" y="4523601"/>
            <a:ext cx="2289544" cy="276999"/>
          </a:xfrm>
        </p:spPr>
        <p:txBody>
          <a:bodyPr/>
          <a:lstStyle/>
          <a:p>
            <a:r>
              <a:rPr lang="en-US" dirty="0"/>
              <a:t>Source: NAIS </a:t>
            </a:r>
            <a:r>
              <a:rPr lang="en-US" dirty="0">
                <a:hlinkClick r:id="rId2"/>
              </a:rPr>
              <a:t>Facts at a Glance </a:t>
            </a:r>
            <a:r>
              <a:rPr lang="en-US" dirty="0"/>
              <a:t>2019-2020; NAIS </a:t>
            </a:r>
            <a:r>
              <a:rPr lang="en-US" dirty="0" err="1"/>
              <a:t>Trendbook</a:t>
            </a:r>
            <a:r>
              <a:rPr lang="en-US" dirty="0"/>
              <a:t> Excerpt, “Tuition Increasing as a Percentage of Family Income”, 2018; </a:t>
            </a:r>
            <a:r>
              <a:rPr lang="en-US" dirty="0">
                <a:hlinkClick r:id="rId3"/>
              </a:rPr>
              <a:t>Kids Count Data Center</a:t>
            </a:r>
            <a:r>
              <a:rPr lang="en-US" dirty="0"/>
              <a:t>, Annie E. Casey Foundation</a:t>
            </a:r>
          </a:p>
        </p:txBody>
      </p:sp>
      <p:grpSp>
        <p:nvGrpSpPr>
          <p:cNvPr id="24" name="Group 23">
            <a:extLst>
              <a:ext uri="{FF2B5EF4-FFF2-40B4-BE49-F238E27FC236}">
                <a16:creationId xmlns:a16="http://schemas.microsoft.com/office/drawing/2014/main" id="{8B9DA851-DE96-4323-BEEA-7FC33724B6FB}"/>
              </a:ext>
            </a:extLst>
          </p:cNvPr>
          <p:cNvGrpSpPr/>
          <p:nvPr/>
        </p:nvGrpSpPr>
        <p:grpSpPr>
          <a:xfrm>
            <a:off x="0" y="848668"/>
            <a:ext cx="6400800" cy="1681598"/>
            <a:chOff x="0" y="908428"/>
            <a:chExt cx="6400800" cy="1681598"/>
          </a:xfrm>
        </p:grpSpPr>
        <p:sp>
          <p:nvSpPr>
            <p:cNvPr id="7" name="Rectangle 6">
              <a:extLst>
                <a:ext uri="{FF2B5EF4-FFF2-40B4-BE49-F238E27FC236}">
                  <a16:creationId xmlns:a16="http://schemas.microsoft.com/office/drawing/2014/main" id="{12802AFF-81DB-40EF-9DD6-3408F135E84F}"/>
                </a:ext>
              </a:extLst>
            </p:cNvPr>
            <p:cNvSpPr/>
            <p:nvPr/>
          </p:nvSpPr>
          <p:spPr bwMode="gray">
            <a:xfrm>
              <a:off x="0" y="908428"/>
              <a:ext cx="6400800" cy="1681598"/>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0" name="Group 19">
              <a:extLst>
                <a:ext uri="{FF2B5EF4-FFF2-40B4-BE49-F238E27FC236}">
                  <a16:creationId xmlns:a16="http://schemas.microsoft.com/office/drawing/2014/main" id="{5FD8A647-47DB-44E5-AA35-F89A4323B1D5}"/>
                </a:ext>
              </a:extLst>
            </p:cNvPr>
            <p:cNvGrpSpPr/>
            <p:nvPr/>
          </p:nvGrpSpPr>
          <p:grpSpPr>
            <a:xfrm>
              <a:off x="303053" y="1495469"/>
              <a:ext cx="1440022" cy="769312"/>
              <a:chOff x="314483" y="1472684"/>
              <a:chExt cx="1440022" cy="769312"/>
            </a:xfrm>
          </p:grpSpPr>
          <p:sp>
            <p:nvSpPr>
              <p:cNvPr id="71" name="TextBox 70">
                <a:extLst>
                  <a:ext uri="{FF2B5EF4-FFF2-40B4-BE49-F238E27FC236}">
                    <a16:creationId xmlns:a16="http://schemas.microsoft.com/office/drawing/2014/main" id="{9FD2A091-6F1A-4800-86CA-40B5A2BEDAB3}"/>
                  </a:ext>
                </a:extLst>
              </p:cNvPr>
              <p:cNvSpPr txBox="1"/>
              <p:nvPr/>
            </p:nvSpPr>
            <p:spPr bwMode="gray">
              <a:xfrm>
                <a:off x="314483" y="1472684"/>
                <a:ext cx="912109" cy="307777"/>
              </a:xfrm>
              <a:prstGeom prst="rect">
                <a:avLst/>
              </a:prstGeom>
              <a:noFill/>
            </p:spPr>
            <p:txBody>
              <a:bodyPr wrap="none" lIns="0" tIns="0" rIns="0" bIns="0" rtlCol="0">
                <a:spAutoFit/>
              </a:bodyPr>
              <a:lstStyle/>
              <a:p>
                <a:pPr>
                  <a:spcBef>
                    <a:spcPts val="500"/>
                  </a:spcBef>
                </a:pPr>
                <a:r>
                  <a:rPr lang="en-US" sz="2000" dirty="0">
                    <a:solidFill>
                      <a:schemeClr val="accent5"/>
                    </a:solidFill>
                    <a:latin typeface="+mj-lt"/>
                  </a:rPr>
                  <a:t>$26,866</a:t>
                </a:r>
              </a:p>
            </p:txBody>
          </p:sp>
          <p:sp>
            <p:nvSpPr>
              <p:cNvPr id="74" name="TextBox 73">
                <a:extLst>
                  <a:ext uri="{FF2B5EF4-FFF2-40B4-BE49-F238E27FC236}">
                    <a16:creationId xmlns:a16="http://schemas.microsoft.com/office/drawing/2014/main" id="{23B09166-60D5-47DF-9F6C-940FEDE2ABBC}"/>
                  </a:ext>
                </a:extLst>
              </p:cNvPr>
              <p:cNvSpPr txBox="1"/>
              <p:nvPr/>
            </p:nvSpPr>
            <p:spPr>
              <a:xfrm>
                <a:off x="320790" y="1826498"/>
                <a:ext cx="1433715" cy="415498"/>
              </a:xfrm>
              <a:prstGeom prst="rect">
                <a:avLst/>
              </a:prstGeom>
              <a:noFill/>
            </p:spPr>
            <p:txBody>
              <a:bodyPr wrap="square" lIns="0" tIns="0" rIns="0" bIns="0" rtlCol="0">
                <a:spAutoFit/>
              </a:bodyPr>
              <a:lstStyle/>
              <a:p>
                <a:pPr>
                  <a:spcBef>
                    <a:spcPts val="500"/>
                  </a:spcBef>
                </a:pPr>
                <a:r>
                  <a:rPr lang="en-US" sz="900" dirty="0"/>
                  <a:t>Average day school tuition at NAIS Schools, 2019-2020</a:t>
                </a:r>
                <a:endParaRPr lang="en-US" sz="900" baseline="30000" dirty="0"/>
              </a:p>
            </p:txBody>
          </p:sp>
        </p:grpSp>
        <p:grpSp>
          <p:nvGrpSpPr>
            <p:cNvPr id="23" name="Group 22">
              <a:extLst>
                <a:ext uri="{FF2B5EF4-FFF2-40B4-BE49-F238E27FC236}">
                  <a16:creationId xmlns:a16="http://schemas.microsoft.com/office/drawing/2014/main" id="{E6541FFD-9E03-409D-B4D4-0F519F6A1459}"/>
                </a:ext>
              </a:extLst>
            </p:cNvPr>
            <p:cNvGrpSpPr/>
            <p:nvPr/>
          </p:nvGrpSpPr>
          <p:grpSpPr>
            <a:xfrm>
              <a:off x="4544570" y="1495469"/>
              <a:ext cx="1289298" cy="601748"/>
              <a:chOff x="4171059" y="1461857"/>
              <a:chExt cx="1289298" cy="601748"/>
            </a:xfrm>
          </p:grpSpPr>
          <p:sp>
            <p:nvSpPr>
              <p:cNvPr id="73" name="TextBox 72">
                <a:extLst>
                  <a:ext uri="{FF2B5EF4-FFF2-40B4-BE49-F238E27FC236}">
                    <a16:creationId xmlns:a16="http://schemas.microsoft.com/office/drawing/2014/main" id="{A80B4A53-C2E2-43FA-8008-BF0DA1A29E0A}"/>
                  </a:ext>
                </a:extLst>
              </p:cNvPr>
              <p:cNvSpPr txBox="1"/>
              <p:nvPr/>
            </p:nvSpPr>
            <p:spPr bwMode="gray">
              <a:xfrm>
                <a:off x="4171059" y="1461857"/>
                <a:ext cx="912109" cy="307777"/>
              </a:xfrm>
              <a:prstGeom prst="rect">
                <a:avLst/>
              </a:prstGeom>
              <a:noFill/>
            </p:spPr>
            <p:txBody>
              <a:bodyPr wrap="none" lIns="0" tIns="0" rIns="0" bIns="0" rtlCol="0">
                <a:spAutoFit/>
              </a:bodyPr>
              <a:lstStyle/>
              <a:p>
                <a:pPr>
                  <a:spcBef>
                    <a:spcPts val="500"/>
                  </a:spcBef>
                </a:pPr>
                <a:r>
                  <a:rPr lang="en-US" sz="2000" dirty="0">
                    <a:solidFill>
                      <a:schemeClr val="accent4"/>
                    </a:solidFill>
                    <a:latin typeface="+mj-lt"/>
                  </a:rPr>
                  <a:t>$68,703</a:t>
                </a:r>
              </a:p>
            </p:txBody>
          </p:sp>
          <p:sp>
            <p:nvSpPr>
              <p:cNvPr id="76" name="TextBox 75">
                <a:extLst>
                  <a:ext uri="{FF2B5EF4-FFF2-40B4-BE49-F238E27FC236}">
                    <a16:creationId xmlns:a16="http://schemas.microsoft.com/office/drawing/2014/main" id="{D09570DE-1FF4-49F0-A21C-5FF132CAEE4F}"/>
                  </a:ext>
                </a:extLst>
              </p:cNvPr>
              <p:cNvSpPr txBox="1"/>
              <p:nvPr/>
            </p:nvSpPr>
            <p:spPr>
              <a:xfrm>
                <a:off x="4171059" y="1786606"/>
                <a:ext cx="1289298" cy="276999"/>
              </a:xfrm>
              <a:prstGeom prst="rect">
                <a:avLst/>
              </a:prstGeom>
              <a:noFill/>
            </p:spPr>
            <p:txBody>
              <a:bodyPr wrap="square" lIns="0" tIns="0" rIns="0" bIns="0" rtlCol="0">
                <a:spAutoFit/>
              </a:bodyPr>
              <a:lstStyle/>
              <a:p>
                <a:pPr>
                  <a:spcBef>
                    <a:spcPts val="500"/>
                  </a:spcBef>
                </a:pPr>
                <a:r>
                  <a:rPr lang="en-US" sz="900" dirty="0"/>
                  <a:t>Median US household income, 2019</a:t>
                </a:r>
                <a:endParaRPr lang="en-US" sz="900" baseline="30000" dirty="0"/>
              </a:p>
            </p:txBody>
          </p:sp>
        </p:grpSp>
        <p:sp>
          <p:nvSpPr>
            <p:cNvPr id="18" name="TextBox 17">
              <a:extLst>
                <a:ext uri="{FF2B5EF4-FFF2-40B4-BE49-F238E27FC236}">
                  <a16:creationId xmlns:a16="http://schemas.microsoft.com/office/drawing/2014/main" id="{E79B5E77-4022-4630-BFFA-36404313B363}"/>
                </a:ext>
              </a:extLst>
            </p:cNvPr>
            <p:cNvSpPr txBox="1"/>
            <p:nvPr/>
          </p:nvSpPr>
          <p:spPr>
            <a:xfrm>
              <a:off x="842226" y="1137479"/>
              <a:ext cx="4716349" cy="153888"/>
            </a:xfrm>
            <a:prstGeom prst="rect">
              <a:avLst/>
            </a:prstGeom>
            <a:noFill/>
          </p:spPr>
          <p:txBody>
            <a:bodyPr wrap="square" lIns="0" tIns="0" rIns="0" bIns="0" rtlCol="0">
              <a:spAutoFit/>
            </a:bodyPr>
            <a:lstStyle/>
            <a:p>
              <a:pPr>
                <a:spcBef>
                  <a:spcPts val="500"/>
                </a:spcBef>
              </a:pPr>
              <a:r>
                <a:rPr lang="en-US" sz="1000" b="1" dirty="0"/>
                <a:t>Independent School Tuition Cost-Prohibitive for Average Family…</a:t>
              </a:r>
            </a:p>
          </p:txBody>
        </p:sp>
        <p:grpSp>
          <p:nvGrpSpPr>
            <p:cNvPr id="21" name="Group 20">
              <a:extLst>
                <a:ext uri="{FF2B5EF4-FFF2-40B4-BE49-F238E27FC236}">
                  <a16:creationId xmlns:a16="http://schemas.microsoft.com/office/drawing/2014/main" id="{3595FB7A-3744-4E65-AEA3-DBA53C0223C2}"/>
                </a:ext>
              </a:extLst>
            </p:cNvPr>
            <p:cNvGrpSpPr/>
            <p:nvPr/>
          </p:nvGrpSpPr>
          <p:grpSpPr>
            <a:xfrm>
              <a:off x="2426965" y="1495469"/>
              <a:ext cx="1433715" cy="751958"/>
              <a:chOff x="2366994" y="1549392"/>
              <a:chExt cx="1433715" cy="751958"/>
            </a:xfrm>
          </p:grpSpPr>
          <p:sp>
            <p:nvSpPr>
              <p:cNvPr id="67" name="TextBox 66">
                <a:extLst>
                  <a:ext uri="{FF2B5EF4-FFF2-40B4-BE49-F238E27FC236}">
                    <a16:creationId xmlns:a16="http://schemas.microsoft.com/office/drawing/2014/main" id="{66E6BE6A-BA46-4955-BD85-AE40F5211B2D}"/>
                  </a:ext>
                </a:extLst>
              </p:cNvPr>
              <p:cNvSpPr txBox="1"/>
              <p:nvPr/>
            </p:nvSpPr>
            <p:spPr bwMode="gray">
              <a:xfrm>
                <a:off x="2366994" y="1549392"/>
                <a:ext cx="912109" cy="307777"/>
              </a:xfrm>
              <a:prstGeom prst="rect">
                <a:avLst/>
              </a:prstGeom>
              <a:noFill/>
            </p:spPr>
            <p:txBody>
              <a:bodyPr wrap="none" lIns="0" tIns="0" rIns="0" bIns="0" rtlCol="0">
                <a:spAutoFit/>
              </a:bodyPr>
              <a:lstStyle/>
              <a:p>
                <a:pPr>
                  <a:spcBef>
                    <a:spcPts val="500"/>
                  </a:spcBef>
                </a:pPr>
                <a:r>
                  <a:rPr lang="en-US" sz="2000" dirty="0">
                    <a:solidFill>
                      <a:schemeClr val="accent5"/>
                    </a:solidFill>
                    <a:latin typeface="+mj-lt"/>
                  </a:rPr>
                  <a:t>$60,600</a:t>
                </a:r>
              </a:p>
            </p:txBody>
          </p:sp>
          <p:sp>
            <p:nvSpPr>
              <p:cNvPr id="70" name="TextBox 69">
                <a:extLst>
                  <a:ext uri="{FF2B5EF4-FFF2-40B4-BE49-F238E27FC236}">
                    <a16:creationId xmlns:a16="http://schemas.microsoft.com/office/drawing/2014/main" id="{05E7F585-49BC-477E-9EB2-935F831A246B}"/>
                  </a:ext>
                </a:extLst>
              </p:cNvPr>
              <p:cNvSpPr txBox="1"/>
              <p:nvPr/>
            </p:nvSpPr>
            <p:spPr>
              <a:xfrm>
                <a:off x="2366994" y="1885852"/>
                <a:ext cx="1433715" cy="415498"/>
              </a:xfrm>
              <a:prstGeom prst="rect">
                <a:avLst/>
              </a:prstGeom>
              <a:noFill/>
            </p:spPr>
            <p:txBody>
              <a:bodyPr wrap="square" lIns="0" tIns="0" rIns="0" bIns="0" rtlCol="0">
                <a:spAutoFit/>
              </a:bodyPr>
              <a:lstStyle/>
              <a:p>
                <a:pPr>
                  <a:spcBef>
                    <a:spcPts val="500"/>
                  </a:spcBef>
                </a:pPr>
                <a:r>
                  <a:rPr lang="en-US" sz="900" dirty="0"/>
                  <a:t>Average 7-Day boarding tuition at NAIS Schools, 2019-2020</a:t>
                </a:r>
                <a:endParaRPr lang="en-US" sz="900" baseline="30000" dirty="0"/>
              </a:p>
            </p:txBody>
          </p:sp>
        </p:grpSp>
        <p:sp>
          <p:nvSpPr>
            <p:cNvPr id="17" name="Rectangle 16">
              <a:extLst>
                <a:ext uri="{FF2B5EF4-FFF2-40B4-BE49-F238E27FC236}">
                  <a16:creationId xmlns:a16="http://schemas.microsoft.com/office/drawing/2014/main" id="{281DEF01-D666-484C-ACA0-A7A9609296CF}"/>
                </a:ext>
              </a:extLst>
            </p:cNvPr>
            <p:cNvSpPr/>
            <p:nvPr/>
          </p:nvSpPr>
          <p:spPr bwMode="gray">
            <a:xfrm>
              <a:off x="35860" y="932331"/>
              <a:ext cx="6323101" cy="1617473"/>
            </a:xfrm>
            <a:prstGeom prst="rect">
              <a:avLst/>
            </a:prstGeom>
            <a:noFill/>
            <a:ln>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22" name="Group 21">
            <a:extLst>
              <a:ext uri="{FF2B5EF4-FFF2-40B4-BE49-F238E27FC236}">
                <a16:creationId xmlns:a16="http://schemas.microsoft.com/office/drawing/2014/main" id="{88EF5C63-ABF7-4795-814A-9D59EDAFF5F3}"/>
              </a:ext>
            </a:extLst>
          </p:cNvPr>
          <p:cNvGrpSpPr/>
          <p:nvPr/>
        </p:nvGrpSpPr>
        <p:grpSpPr>
          <a:xfrm>
            <a:off x="0" y="2692674"/>
            <a:ext cx="6400800" cy="1681598"/>
            <a:chOff x="0" y="2692674"/>
            <a:chExt cx="6400800" cy="1681598"/>
          </a:xfrm>
        </p:grpSpPr>
        <p:sp>
          <p:nvSpPr>
            <p:cNvPr id="4" name="Rectangle 3">
              <a:extLst>
                <a:ext uri="{FF2B5EF4-FFF2-40B4-BE49-F238E27FC236}">
                  <a16:creationId xmlns:a16="http://schemas.microsoft.com/office/drawing/2014/main" id="{0276229C-1ADB-4DE8-86C3-0ADFF343E0F1}"/>
                </a:ext>
              </a:extLst>
            </p:cNvPr>
            <p:cNvSpPr/>
            <p:nvPr/>
          </p:nvSpPr>
          <p:spPr bwMode="gray">
            <a:xfrm>
              <a:off x="0" y="2692674"/>
              <a:ext cx="6400800" cy="1681598"/>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8820895A-BF5A-4A11-B43F-86060B346FAA}"/>
                </a:ext>
              </a:extLst>
            </p:cNvPr>
            <p:cNvGrpSpPr/>
            <p:nvPr/>
          </p:nvGrpSpPr>
          <p:grpSpPr>
            <a:xfrm>
              <a:off x="303053" y="3287162"/>
              <a:ext cx="5647899" cy="878100"/>
              <a:chOff x="303053" y="3327860"/>
              <a:chExt cx="5647899" cy="878100"/>
            </a:xfrm>
          </p:grpSpPr>
          <p:grpSp>
            <p:nvGrpSpPr>
              <p:cNvPr id="26" name="Group 25">
                <a:extLst>
                  <a:ext uri="{FF2B5EF4-FFF2-40B4-BE49-F238E27FC236}">
                    <a16:creationId xmlns:a16="http://schemas.microsoft.com/office/drawing/2014/main" id="{8177F49E-B295-4CF7-8474-73ACE467EDE9}"/>
                  </a:ext>
                </a:extLst>
              </p:cNvPr>
              <p:cNvGrpSpPr/>
              <p:nvPr/>
            </p:nvGrpSpPr>
            <p:grpSpPr>
              <a:xfrm>
                <a:off x="303053" y="3327860"/>
                <a:ext cx="1331437" cy="867034"/>
                <a:chOff x="309360" y="2230337"/>
                <a:chExt cx="1331437" cy="867034"/>
              </a:xfrm>
            </p:grpSpPr>
            <p:sp>
              <p:nvSpPr>
                <p:cNvPr id="75" name="TextBox 74">
                  <a:extLst>
                    <a:ext uri="{FF2B5EF4-FFF2-40B4-BE49-F238E27FC236}">
                      <a16:creationId xmlns:a16="http://schemas.microsoft.com/office/drawing/2014/main" id="{0FE6A90F-58F1-41F7-9E22-193FC6BFD354}"/>
                    </a:ext>
                  </a:extLst>
                </p:cNvPr>
                <p:cNvSpPr txBox="1"/>
                <p:nvPr/>
              </p:nvSpPr>
              <p:spPr bwMode="gray">
                <a:xfrm>
                  <a:off x="316226" y="2230337"/>
                  <a:ext cx="387927" cy="307777"/>
                </a:xfrm>
                <a:prstGeom prst="rect">
                  <a:avLst/>
                </a:prstGeom>
                <a:noFill/>
              </p:spPr>
              <p:txBody>
                <a:bodyPr wrap="none" lIns="0" tIns="0" rIns="0" bIns="0" rtlCol="0">
                  <a:spAutoFit/>
                </a:bodyPr>
                <a:lstStyle/>
                <a:p>
                  <a:pPr>
                    <a:spcBef>
                      <a:spcPts val="500"/>
                    </a:spcBef>
                  </a:pPr>
                  <a:r>
                    <a:rPr lang="en-US" sz="2000" dirty="0">
                      <a:solidFill>
                        <a:schemeClr val="accent2"/>
                      </a:solidFill>
                      <a:latin typeface="+mj-lt"/>
                    </a:rPr>
                    <a:t>4%</a:t>
                  </a:r>
                </a:p>
              </p:txBody>
            </p:sp>
            <p:sp>
              <p:nvSpPr>
                <p:cNvPr id="79" name="TextBox 78">
                  <a:extLst>
                    <a:ext uri="{FF2B5EF4-FFF2-40B4-BE49-F238E27FC236}">
                      <a16:creationId xmlns:a16="http://schemas.microsoft.com/office/drawing/2014/main" id="{A33CCF4D-AA50-4393-B07B-B58ADF95E5B9}"/>
                    </a:ext>
                  </a:extLst>
                </p:cNvPr>
                <p:cNvSpPr txBox="1"/>
                <p:nvPr/>
              </p:nvSpPr>
              <p:spPr>
                <a:xfrm>
                  <a:off x="309360" y="2543373"/>
                  <a:ext cx="1331437" cy="553998"/>
                </a:xfrm>
                <a:prstGeom prst="rect">
                  <a:avLst/>
                </a:prstGeom>
                <a:noFill/>
              </p:spPr>
              <p:txBody>
                <a:bodyPr wrap="square" lIns="0" tIns="0" rIns="0" bIns="0" rtlCol="0">
                  <a:spAutoFit/>
                </a:bodyPr>
                <a:lstStyle/>
                <a:p>
                  <a:pPr>
                    <a:spcBef>
                      <a:spcPts val="500"/>
                    </a:spcBef>
                  </a:pPr>
                  <a:r>
                    <a:rPr lang="en-US" sz="900" dirty="0">
                      <a:solidFill>
                        <a:schemeClr val="bg1"/>
                      </a:solidFill>
                    </a:rPr>
                    <a:t>Of students enrolled at NAIS schools identify as Latinx/Hispanic, 2019-2020</a:t>
                  </a:r>
                  <a:endParaRPr lang="en-US" sz="900" baseline="30000" dirty="0">
                    <a:solidFill>
                      <a:schemeClr val="bg1"/>
                    </a:solidFill>
                  </a:endParaRPr>
                </a:p>
              </p:txBody>
            </p:sp>
          </p:grpSp>
          <p:grpSp>
            <p:nvGrpSpPr>
              <p:cNvPr id="29" name="Group 28">
                <a:extLst>
                  <a:ext uri="{FF2B5EF4-FFF2-40B4-BE49-F238E27FC236}">
                    <a16:creationId xmlns:a16="http://schemas.microsoft.com/office/drawing/2014/main" id="{36657C8A-48DC-401D-BD07-20AC7FDBF629}"/>
                  </a:ext>
                </a:extLst>
              </p:cNvPr>
              <p:cNvGrpSpPr/>
              <p:nvPr/>
            </p:nvGrpSpPr>
            <p:grpSpPr>
              <a:xfrm>
                <a:off x="2435735" y="3327860"/>
                <a:ext cx="1424945" cy="878100"/>
                <a:chOff x="2547735" y="2270706"/>
                <a:chExt cx="1424945" cy="878100"/>
              </a:xfrm>
            </p:grpSpPr>
            <p:sp>
              <p:nvSpPr>
                <p:cNvPr id="81" name="TextBox 80">
                  <a:extLst>
                    <a:ext uri="{FF2B5EF4-FFF2-40B4-BE49-F238E27FC236}">
                      <a16:creationId xmlns:a16="http://schemas.microsoft.com/office/drawing/2014/main" id="{3E0E293E-816E-4FA1-95E7-8D6D89CB52DB}"/>
                    </a:ext>
                  </a:extLst>
                </p:cNvPr>
                <p:cNvSpPr txBox="1"/>
                <p:nvPr/>
              </p:nvSpPr>
              <p:spPr bwMode="gray">
                <a:xfrm>
                  <a:off x="2547735" y="2270706"/>
                  <a:ext cx="387927" cy="307777"/>
                </a:xfrm>
                <a:prstGeom prst="rect">
                  <a:avLst/>
                </a:prstGeom>
                <a:noFill/>
              </p:spPr>
              <p:txBody>
                <a:bodyPr wrap="none" lIns="0" tIns="0" rIns="0" bIns="0" rtlCol="0">
                  <a:spAutoFit/>
                </a:bodyPr>
                <a:lstStyle/>
                <a:p>
                  <a:pPr>
                    <a:spcBef>
                      <a:spcPts val="500"/>
                    </a:spcBef>
                  </a:pPr>
                  <a:r>
                    <a:rPr lang="en-US" sz="2000" dirty="0">
                      <a:solidFill>
                        <a:schemeClr val="accent2"/>
                      </a:solidFill>
                      <a:latin typeface="+mj-lt"/>
                    </a:rPr>
                    <a:t>7%</a:t>
                  </a:r>
                </a:p>
              </p:txBody>
            </p:sp>
            <p:sp>
              <p:nvSpPr>
                <p:cNvPr id="82" name="TextBox 81">
                  <a:extLst>
                    <a:ext uri="{FF2B5EF4-FFF2-40B4-BE49-F238E27FC236}">
                      <a16:creationId xmlns:a16="http://schemas.microsoft.com/office/drawing/2014/main" id="{2F4A0197-1EC0-4EFD-A628-D2B694BCFC1D}"/>
                    </a:ext>
                  </a:extLst>
                </p:cNvPr>
                <p:cNvSpPr txBox="1"/>
                <p:nvPr/>
              </p:nvSpPr>
              <p:spPr>
                <a:xfrm>
                  <a:off x="2547735" y="2594808"/>
                  <a:ext cx="1424945" cy="553998"/>
                </a:xfrm>
                <a:prstGeom prst="rect">
                  <a:avLst/>
                </a:prstGeom>
                <a:noFill/>
              </p:spPr>
              <p:txBody>
                <a:bodyPr wrap="square" lIns="0" tIns="0" rIns="0" bIns="0" rtlCol="0">
                  <a:spAutoFit/>
                </a:bodyPr>
                <a:lstStyle/>
                <a:p>
                  <a:pPr>
                    <a:spcBef>
                      <a:spcPts val="500"/>
                    </a:spcBef>
                  </a:pPr>
                  <a:r>
                    <a:rPr lang="en-US" sz="900" dirty="0">
                      <a:solidFill>
                        <a:schemeClr val="bg1"/>
                      </a:solidFill>
                    </a:rPr>
                    <a:t>Of students enrolled at NAIS schools identify as Black/African American, 2019-2020</a:t>
                  </a:r>
                  <a:endParaRPr lang="en-US" sz="900" baseline="30000" dirty="0">
                    <a:solidFill>
                      <a:schemeClr val="bg1"/>
                    </a:solidFill>
                  </a:endParaRPr>
                </a:p>
              </p:txBody>
            </p:sp>
          </p:grpSp>
          <p:grpSp>
            <p:nvGrpSpPr>
              <p:cNvPr id="31" name="Group 30">
                <a:extLst>
                  <a:ext uri="{FF2B5EF4-FFF2-40B4-BE49-F238E27FC236}">
                    <a16:creationId xmlns:a16="http://schemas.microsoft.com/office/drawing/2014/main" id="{1F63EE6D-FBAA-45A9-A015-029E81DC68E5}"/>
                  </a:ext>
                </a:extLst>
              </p:cNvPr>
              <p:cNvGrpSpPr/>
              <p:nvPr/>
            </p:nvGrpSpPr>
            <p:grpSpPr>
              <a:xfrm>
                <a:off x="4526007" y="3327860"/>
                <a:ext cx="1424945" cy="863955"/>
                <a:chOff x="4553894" y="2284851"/>
                <a:chExt cx="1424945" cy="863955"/>
              </a:xfrm>
            </p:grpSpPr>
            <p:sp>
              <p:nvSpPr>
                <p:cNvPr id="84" name="TextBox 83">
                  <a:extLst>
                    <a:ext uri="{FF2B5EF4-FFF2-40B4-BE49-F238E27FC236}">
                      <a16:creationId xmlns:a16="http://schemas.microsoft.com/office/drawing/2014/main" id="{BB570F3E-351E-48FC-B6DF-ECDEDD3A6FE2}"/>
                    </a:ext>
                  </a:extLst>
                </p:cNvPr>
                <p:cNvSpPr txBox="1"/>
                <p:nvPr/>
              </p:nvSpPr>
              <p:spPr bwMode="gray">
                <a:xfrm>
                  <a:off x="4561153" y="2284851"/>
                  <a:ext cx="387927" cy="307777"/>
                </a:xfrm>
                <a:prstGeom prst="rect">
                  <a:avLst/>
                </a:prstGeom>
                <a:noFill/>
              </p:spPr>
              <p:txBody>
                <a:bodyPr wrap="none" lIns="0" tIns="0" rIns="0" bIns="0" rtlCol="0">
                  <a:spAutoFit/>
                </a:bodyPr>
                <a:lstStyle/>
                <a:p>
                  <a:pPr>
                    <a:spcBef>
                      <a:spcPts val="500"/>
                    </a:spcBef>
                  </a:pPr>
                  <a:r>
                    <a:rPr lang="en-US" sz="2000" dirty="0">
                      <a:solidFill>
                        <a:schemeClr val="accent2"/>
                      </a:solidFill>
                      <a:latin typeface="+mj-lt"/>
                    </a:rPr>
                    <a:t>7%</a:t>
                  </a:r>
                </a:p>
              </p:txBody>
            </p:sp>
            <p:sp>
              <p:nvSpPr>
                <p:cNvPr id="85" name="TextBox 84">
                  <a:extLst>
                    <a:ext uri="{FF2B5EF4-FFF2-40B4-BE49-F238E27FC236}">
                      <a16:creationId xmlns:a16="http://schemas.microsoft.com/office/drawing/2014/main" id="{2B51A7E9-C3DB-4F31-BD8F-322C411FD03B}"/>
                    </a:ext>
                  </a:extLst>
                </p:cNvPr>
                <p:cNvSpPr txBox="1"/>
                <p:nvPr/>
              </p:nvSpPr>
              <p:spPr>
                <a:xfrm>
                  <a:off x="4553894" y="2594808"/>
                  <a:ext cx="1424945" cy="553998"/>
                </a:xfrm>
                <a:prstGeom prst="rect">
                  <a:avLst/>
                </a:prstGeom>
                <a:noFill/>
              </p:spPr>
              <p:txBody>
                <a:bodyPr wrap="square" lIns="0" tIns="0" rIns="0" bIns="0" rtlCol="0">
                  <a:spAutoFit/>
                </a:bodyPr>
                <a:lstStyle/>
                <a:p>
                  <a:pPr>
                    <a:spcBef>
                      <a:spcPts val="500"/>
                    </a:spcBef>
                  </a:pPr>
                  <a:r>
                    <a:rPr lang="en-US" sz="900" dirty="0">
                      <a:solidFill>
                        <a:schemeClr val="bg1"/>
                      </a:solidFill>
                    </a:rPr>
                    <a:t>Of students enrolled at NAIS schools identify as Asian American, </a:t>
                  </a:r>
                  <a:br>
                    <a:rPr lang="en-US" sz="900" dirty="0">
                      <a:solidFill>
                        <a:schemeClr val="bg1"/>
                      </a:solidFill>
                    </a:rPr>
                  </a:br>
                  <a:r>
                    <a:rPr lang="en-US" sz="900" dirty="0">
                      <a:solidFill>
                        <a:schemeClr val="bg1"/>
                      </a:solidFill>
                    </a:rPr>
                    <a:t>2019-2020</a:t>
                  </a:r>
                  <a:endParaRPr lang="en-US" sz="900" baseline="30000" dirty="0">
                    <a:solidFill>
                      <a:schemeClr val="bg1"/>
                    </a:solidFill>
                  </a:endParaRPr>
                </a:p>
              </p:txBody>
            </p:sp>
          </p:grpSp>
        </p:grpSp>
        <p:sp>
          <p:nvSpPr>
            <p:cNvPr id="28" name="TextBox 27">
              <a:extLst>
                <a:ext uri="{FF2B5EF4-FFF2-40B4-BE49-F238E27FC236}">
                  <a16:creationId xmlns:a16="http://schemas.microsoft.com/office/drawing/2014/main" id="{2497EAC0-90D9-4E6C-ABB6-B29A374F50A5}"/>
                </a:ext>
              </a:extLst>
            </p:cNvPr>
            <p:cNvSpPr txBox="1"/>
            <p:nvPr/>
          </p:nvSpPr>
          <p:spPr>
            <a:xfrm>
              <a:off x="1334762" y="2949804"/>
              <a:ext cx="3731277" cy="153888"/>
            </a:xfrm>
            <a:prstGeom prst="rect">
              <a:avLst/>
            </a:prstGeom>
            <a:noFill/>
          </p:spPr>
          <p:txBody>
            <a:bodyPr wrap="square" lIns="0" tIns="0" rIns="0" bIns="0" rtlCol="0">
              <a:spAutoFit/>
            </a:bodyPr>
            <a:lstStyle/>
            <a:p>
              <a:pPr>
                <a:spcBef>
                  <a:spcPts val="500"/>
                </a:spcBef>
              </a:pPr>
              <a:r>
                <a:rPr lang="en-US" sz="1000" b="1" dirty="0">
                  <a:solidFill>
                    <a:schemeClr val="bg1"/>
                  </a:solidFill>
                </a:rPr>
                <a:t>…Limiting Desired Racial, Socio-Economic Diversity</a:t>
              </a:r>
            </a:p>
          </p:txBody>
        </p:sp>
        <p:sp>
          <p:nvSpPr>
            <p:cNvPr id="19" name="Rectangle 18">
              <a:extLst>
                <a:ext uri="{FF2B5EF4-FFF2-40B4-BE49-F238E27FC236}">
                  <a16:creationId xmlns:a16="http://schemas.microsoft.com/office/drawing/2014/main" id="{85213892-3A0E-4F43-8FEE-13FBD497E7F4}"/>
                </a:ext>
              </a:extLst>
            </p:cNvPr>
            <p:cNvSpPr/>
            <p:nvPr/>
          </p:nvSpPr>
          <p:spPr bwMode="gray">
            <a:xfrm>
              <a:off x="35860" y="2724736"/>
              <a:ext cx="6323101" cy="1617473"/>
            </a:xfrm>
            <a:prstGeom prst="rect">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452353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Rectangle 111">
            <a:extLst>
              <a:ext uri="{FF2B5EF4-FFF2-40B4-BE49-F238E27FC236}">
                <a16:creationId xmlns:a16="http://schemas.microsoft.com/office/drawing/2014/main" id="{C1DD2265-DAED-41C5-846B-4115E68DC6F6}"/>
              </a:ext>
            </a:extLst>
          </p:cNvPr>
          <p:cNvSpPr/>
          <p:nvPr/>
        </p:nvSpPr>
        <p:spPr bwMode="gray">
          <a:xfrm>
            <a:off x="0" y="3639671"/>
            <a:ext cx="6400800" cy="895904"/>
          </a:xfrm>
          <a:prstGeom prst="rect">
            <a:avLst/>
          </a:prstGeom>
          <a:solidFill>
            <a:schemeClr val="bg2"/>
          </a:solidFill>
          <a:ln w="19050">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ext Placeholder 1">
            <a:extLst>
              <a:ext uri="{FF2B5EF4-FFF2-40B4-BE49-F238E27FC236}">
                <a16:creationId xmlns:a16="http://schemas.microsoft.com/office/drawing/2014/main" id="{2A3591B3-38F1-45E2-92B3-324DE9D4F15B}"/>
              </a:ext>
            </a:extLst>
          </p:cNvPr>
          <p:cNvSpPr>
            <a:spLocks noGrp="1"/>
          </p:cNvSpPr>
          <p:nvPr>
            <p:ph type="body" sz="quarter" idx="16"/>
          </p:nvPr>
        </p:nvSpPr>
        <p:spPr>
          <a:xfrm>
            <a:off x="280193" y="99782"/>
            <a:ext cx="5114767" cy="123111"/>
          </a:xfrm>
        </p:spPr>
        <p:txBody>
          <a:bodyPr/>
          <a:lstStyle/>
          <a:p>
            <a:endParaRPr lang="en-US" sz="800" b="1" dirty="0">
              <a:solidFill>
                <a:schemeClr val="bg1"/>
              </a:solidFill>
            </a:endParaRPr>
          </a:p>
        </p:txBody>
      </p:sp>
      <p:sp>
        <p:nvSpPr>
          <p:cNvPr id="3" name="Title 2">
            <a:extLst>
              <a:ext uri="{FF2B5EF4-FFF2-40B4-BE49-F238E27FC236}">
                <a16:creationId xmlns:a16="http://schemas.microsoft.com/office/drawing/2014/main" id="{24D00E48-6A05-4A91-9081-4CF1D987C1BC}"/>
              </a:ext>
            </a:extLst>
          </p:cNvPr>
          <p:cNvSpPr>
            <a:spLocks noGrp="1"/>
          </p:cNvSpPr>
          <p:nvPr>
            <p:ph type="title"/>
          </p:nvPr>
        </p:nvSpPr>
        <p:spPr>
          <a:xfrm>
            <a:off x="280194" y="330855"/>
            <a:ext cx="6120606" cy="235449"/>
          </a:xfrm>
        </p:spPr>
        <p:txBody>
          <a:bodyPr/>
          <a:lstStyle/>
          <a:p>
            <a:r>
              <a:rPr lang="en-US" sz="1700" dirty="0"/>
              <a:t>High Tuition Requires More Aid, Even for High Earners</a:t>
            </a:r>
          </a:p>
        </p:txBody>
      </p:sp>
      <p:sp>
        <p:nvSpPr>
          <p:cNvPr id="6" name="Text Placeholder 5">
            <a:extLst>
              <a:ext uri="{FF2B5EF4-FFF2-40B4-BE49-F238E27FC236}">
                <a16:creationId xmlns:a16="http://schemas.microsoft.com/office/drawing/2014/main" id="{BBFEA9EC-1DBC-4B4C-988E-A6955373D027}"/>
              </a:ext>
            </a:extLst>
          </p:cNvPr>
          <p:cNvSpPr>
            <a:spLocks noGrp="1"/>
          </p:cNvSpPr>
          <p:nvPr>
            <p:ph type="body" sz="quarter" idx="18"/>
          </p:nvPr>
        </p:nvSpPr>
        <p:spPr>
          <a:xfrm>
            <a:off x="4111256" y="4552176"/>
            <a:ext cx="2289544" cy="276999"/>
          </a:xfrm>
        </p:spPr>
        <p:txBody>
          <a:bodyPr/>
          <a:lstStyle/>
          <a:p>
            <a:r>
              <a:rPr lang="en-US" dirty="0"/>
              <a:t>Source: William </a:t>
            </a:r>
            <a:r>
              <a:rPr lang="en-US" dirty="0" err="1"/>
              <a:t>Daughtrey</a:t>
            </a:r>
            <a:r>
              <a:rPr lang="en-US" dirty="0"/>
              <a:t>, William Hester, Kevin </a:t>
            </a:r>
            <a:r>
              <a:rPr lang="en-US" dirty="0" err="1"/>
              <a:t>Weatheril</a:t>
            </a:r>
            <a:r>
              <a:rPr lang="en-US" dirty="0"/>
              <a:t>, “Tuition Trends in Independent Day Schools,” Peabody College of Vanderbilt University, 2016; EAB interviews and analysis.</a:t>
            </a:r>
          </a:p>
        </p:txBody>
      </p:sp>
      <p:grpSp>
        <p:nvGrpSpPr>
          <p:cNvPr id="7" name="Group 6">
            <a:extLst>
              <a:ext uri="{FF2B5EF4-FFF2-40B4-BE49-F238E27FC236}">
                <a16:creationId xmlns:a16="http://schemas.microsoft.com/office/drawing/2014/main" id="{38458BD1-19F3-494D-8CC0-E410B9658153}"/>
              </a:ext>
            </a:extLst>
          </p:cNvPr>
          <p:cNvGrpSpPr/>
          <p:nvPr/>
        </p:nvGrpSpPr>
        <p:grpSpPr>
          <a:xfrm>
            <a:off x="784615" y="820487"/>
            <a:ext cx="4831570" cy="2739563"/>
            <a:chOff x="98990" y="927681"/>
            <a:chExt cx="4367371" cy="2476356"/>
          </a:xfrm>
        </p:grpSpPr>
        <p:graphicFrame>
          <p:nvGraphicFramePr>
            <p:cNvPr id="8" name="Chart 7">
              <a:extLst>
                <a:ext uri="{FF2B5EF4-FFF2-40B4-BE49-F238E27FC236}">
                  <a16:creationId xmlns:a16="http://schemas.microsoft.com/office/drawing/2014/main" id="{FDA52363-AC9C-44BB-A07B-E0C4611C9EB4}"/>
                </a:ext>
              </a:extLst>
            </p:cNvPr>
            <p:cNvGraphicFramePr/>
            <p:nvPr>
              <p:extLst>
                <p:ext uri="{D42A27DB-BD31-4B8C-83A1-F6EECF244321}">
                  <p14:modId xmlns:p14="http://schemas.microsoft.com/office/powerpoint/2010/main" val="2169760119"/>
                </p:ext>
              </p:extLst>
            </p:nvPr>
          </p:nvGraphicFramePr>
          <p:xfrm>
            <a:off x="225276" y="1118037"/>
            <a:ext cx="4114800" cy="22860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F2C032BF-7822-48AA-BBCD-9A6A23969AA2}"/>
                </a:ext>
              </a:extLst>
            </p:cNvPr>
            <p:cNvSpPr txBox="1"/>
            <p:nvPr/>
          </p:nvSpPr>
          <p:spPr>
            <a:xfrm>
              <a:off x="98990" y="927681"/>
              <a:ext cx="4367371" cy="138499"/>
            </a:xfrm>
            <a:prstGeom prst="rect">
              <a:avLst/>
            </a:prstGeom>
            <a:noFill/>
          </p:spPr>
          <p:txBody>
            <a:bodyPr wrap="square" lIns="0" tIns="0" rIns="0" bIns="0" rtlCol="0">
              <a:spAutoFit/>
            </a:bodyPr>
            <a:lstStyle/>
            <a:p>
              <a:pPr>
                <a:spcBef>
                  <a:spcPts val="500"/>
                </a:spcBef>
              </a:pPr>
              <a:r>
                <a:rPr lang="en-US" sz="900" b="1" dirty="0"/>
                <a:t>Tuition Discount Rates at NAIS Schools (2005-2006 to 2015-2016)</a:t>
              </a:r>
            </a:p>
          </p:txBody>
        </p:sp>
      </p:grpSp>
      <p:grpSp>
        <p:nvGrpSpPr>
          <p:cNvPr id="10" name="Group 9">
            <a:extLst>
              <a:ext uri="{FF2B5EF4-FFF2-40B4-BE49-F238E27FC236}">
                <a16:creationId xmlns:a16="http://schemas.microsoft.com/office/drawing/2014/main" id="{AFEB21AD-FB51-458E-BF51-73C9D041E953}"/>
              </a:ext>
            </a:extLst>
          </p:cNvPr>
          <p:cNvGrpSpPr/>
          <p:nvPr/>
        </p:nvGrpSpPr>
        <p:grpSpPr>
          <a:xfrm>
            <a:off x="371415" y="3715258"/>
            <a:ext cx="5657971" cy="744730"/>
            <a:chOff x="358155" y="3661070"/>
            <a:chExt cx="5657971" cy="744730"/>
          </a:xfrm>
        </p:grpSpPr>
        <p:grpSp>
          <p:nvGrpSpPr>
            <p:cNvPr id="5" name="Group 4">
              <a:extLst>
                <a:ext uri="{FF2B5EF4-FFF2-40B4-BE49-F238E27FC236}">
                  <a16:creationId xmlns:a16="http://schemas.microsoft.com/office/drawing/2014/main" id="{892DCD54-A08A-40D8-BDFB-34E2793559EE}"/>
                </a:ext>
              </a:extLst>
            </p:cNvPr>
            <p:cNvGrpSpPr/>
            <p:nvPr/>
          </p:nvGrpSpPr>
          <p:grpSpPr>
            <a:xfrm>
              <a:off x="358155" y="3665105"/>
              <a:ext cx="2133204" cy="736661"/>
              <a:chOff x="358155" y="3656409"/>
              <a:chExt cx="2133204" cy="736661"/>
            </a:xfrm>
          </p:grpSpPr>
          <p:sp>
            <p:nvSpPr>
              <p:cNvPr id="53" name="Rectangle 52">
                <a:extLst>
                  <a:ext uri="{FF2B5EF4-FFF2-40B4-BE49-F238E27FC236}">
                    <a16:creationId xmlns:a16="http://schemas.microsoft.com/office/drawing/2014/main" id="{EA866529-CD7E-4DCF-8003-CB49207409BF}"/>
                  </a:ext>
                  <a:ext uri="{C183D7F6-B498-43B3-948B-1728B52AA6E4}">
                    <adec:decorative xmlns:adec="http://schemas.microsoft.com/office/drawing/2017/decorative" val="0"/>
                  </a:ext>
                </a:extLst>
              </p:cNvPr>
              <p:cNvSpPr/>
              <p:nvPr/>
            </p:nvSpPr>
            <p:spPr bwMode="gray">
              <a:xfrm>
                <a:off x="1037056" y="3656409"/>
                <a:ext cx="775403" cy="384721"/>
              </a:xfrm>
              <a:prstGeom prst="rect">
                <a:avLst/>
              </a:prstGeom>
            </p:spPr>
            <p:txBody>
              <a:bodyPr wrap="square" lIns="0" tIns="0" rIns="0" bIns="0">
                <a:spAutoFit/>
              </a:bodyPr>
              <a:lstStyle/>
              <a:p>
                <a:r>
                  <a:rPr lang="en-US" sz="2500" dirty="0">
                    <a:solidFill>
                      <a:schemeClr val="accent3"/>
                    </a:solidFill>
                    <a:latin typeface="+mj-lt"/>
                  </a:rPr>
                  <a:t>6.2%</a:t>
                </a:r>
                <a:r>
                  <a:rPr lang="en-US" sz="2500" dirty="0">
                    <a:solidFill>
                      <a:schemeClr val="accent6"/>
                    </a:solidFill>
                    <a:latin typeface="+mj-lt"/>
                  </a:rPr>
                  <a:t> </a:t>
                </a:r>
                <a:endParaRPr lang="en-US" sz="900" dirty="0"/>
              </a:p>
            </p:txBody>
          </p:sp>
          <p:sp>
            <p:nvSpPr>
              <p:cNvPr id="103" name="TextBox 102">
                <a:extLst>
                  <a:ext uri="{FF2B5EF4-FFF2-40B4-BE49-F238E27FC236}">
                    <a16:creationId xmlns:a16="http://schemas.microsoft.com/office/drawing/2014/main" id="{7019AAE6-6094-4749-88F6-4B8DCA130C34}"/>
                  </a:ext>
                </a:extLst>
              </p:cNvPr>
              <p:cNvSpPr txBox="1"/>
              <p:nvPr/>
            </p:nvSpPr>
            <p:spPr>
              <a:xfrm>
                <a:off x="358155" y="4023738"/>
                <a:ext cx="2133204" cy="369332"/>
              </a:xfrm>
              <a:prstGeom prst="rect">
                <a:avLst/>
              </a:prstGeom>
              <a:noFill/>
            </p:spPr>
            <p:txBody>
              <a:bodyPr wrap="square">
                <a:spAutoFit/>
              </a:bodyPr>
              <a:lstStyle/>
              <a:p>
                <a:r>
                  <a:rPr lang="en-US" sz="900" dirty="0"/>
                  <a:t>families earning $150,000+/year applied for aid in 2002-2003</a:t>
                </a:r>
              </a:p>
            </p:txBody>
          </p:sp>
        </p:grpSp>
        <p:grpSp>
          <p:nvGrpSpPr>
            <p:cNvPr id="4" name="Group 3">
              <a:extLst>
                <a:ext uri="{FF2B5EF4-FFF2-40B4-BE49-F238E27FC236}">
                  <a16:creationId xmlns:a16="http://schemas.microsoft.com/office/drawing/2014/main" id="{CACC33D5-7A05-43D4-BA36-E8483115543B}"/>
                </a:ext>
              </a:extLst>
            </p:cNvPr>
            <p:cNvGrpSpPr/>
            <p:nvPr/>
          </p:nvGrpSpPr>
          <p:grpSpPr>
            <a:xfrm>
              <a:off x="3882922" y="3661070"/>
              <a:ext cx="2133204" cy="744730"/>
              <a:chOff x="3882922" y="3665732"/>
              <a:chExt cx="2133204" cy="744730"/>
            </a:xfrm>
          </p:grpSpPr>
          <p:sp>
            <p:nvSpPr>
              <p:cNvPr id="99" name="Rectangle 98">
                <a:extLst>
                  <a:ext uri="{FF2B5EF4-FFF2-40B4-BE49-F238E27FC236}">
                    <a16:creationId xmlns:a16="http://schemas.microsoft.com/office/drawing/2014/main" id="{EA56F180-5E28-4800-9232-2AA958057B67}"/>
                  </a:ext>
                  <a:ext uri="{C183D7F6-B498-43B3-948B-1728B52AA6E4}">
                    <adec:decorative xmlns:adec="http://schemas.microsoft.com/office/drawing/2017/decorative" val="0"/>
                  </a:ext>
                </a:extLst>
              </p:cNvPr>
              <p:cNvSpPr/>
              <p:nvPr/>
            </p:nvSpPr>
            <p:spPr bwMode="gray">
              <a:xfrm>
                <a:off x="4474415" y="3665732"/>
                <a:ext cx="950219" cy="384721"/>
              </a:xfrm>
              <a:prstGeom prst="rect">
                <a:avLst/>
              </a:prstGeom>
            </p:spPr>
            <p:txBody>
              <a:bodyPr wrap="square" lIns="0" tIns="0" rIns="0" bIns="0">
                <a:spAutoFit/>
              </a:bodyPr>
              <a:lstStyle/>
              <a:p>
                <a:r>
                  <a:rPr lang="en-US" sz="2500" dirty="0">
                    <a:solidFill>
                      <a:schemeClr val="accent3"/>
                    </a:solidFill>
                    <a:latin typeface="+mj-lt"/>
                  </a:rPr>
                  <a:t>21.2%</a:t>
                </a:r>
                <a:r>
                  <a:rPr lang="en-US" sz="2500" dirty="0">
                    <a:solidFill>
                      <a:schemeClr val="accent6"/>
                    </a:solidFill>
                    <a:latin typeface="+mj-lt"/>
                  </a:rPr>
                  <a:t> </a:t>
                </a:r>
                <a:endParaRPr lang="en-US" sz="900" dirty="0"/>
              </a:p>
            </p:txBody>
          </p:sp>
          <p:sp>
            <p:nvSpPr>
              <p:cNvPr id="107" name="TextBox 106">
                <a:extLst>
                  <a:ext uri="{FF2B5EF4-FFF2-40B4-BE49-F238E27FC236}">
                    <a16:creationId xmlns:a16="http://schemas.microsoft.com/office/drawing/2014/main" id="{83C44E7C-4ED5-49FE-986D-3AF5DB017F8F}"/>
                  </a:ext>
                </a:extLst>
              </p:cNvPr>
              <p:cNvSpPr txBox="1"/>
              <p:nvPr/>
            </p:nvSpPr>
            <p:spPr>
              <a:xfrm>
                <a:off x="3882922" y="4041130"/>
                <a:ext cx="2133204" cy="369332"/>
              </a:xfrm>
              <a:prstGeom prst="rect">
                <a:avLst/>
              </a:prstGeom>
              <a:noFill/>
            </p:spPr>
            <p:txBody>
              <a:bodyPr wrap="square">
                <a:spAutoFit/>
              </a:bodyPr>
              <a:lstStyle/>
              <a:p>
                <a:r>
                  <a:rPr lang="en-US" sz="900" dirty="0"/>
                  <a:t>families earning $150,000+/year applied for aid in 2011-2012</a:t>
                </a:r>
              </a:p>
            </p:txBody>
          </p:sp>
        </p:grpSp>
        <p:sp>
          <p:nvSpPr>
            <p:cNvPr id="111" name="Arrow: Right 110">
              <a:extLst>
                <a:ext uri="{FF2B5EF4-FFF2-40B4-BE49-F238E27FC236}">
                  <a16:creationId xmlns:a16="http://schemas.microsoft.com/office/drawing/2014/main" id="{8F32230B-5101-4ABD-8B90-1A08859C26EB}"/>
                </a:ext>
              </a:extLst>
            </p:cNvPr>
            <p:cNvSpPr/>
            <p:nvPr/>
          </p:nvSpPr>
          <p:spPr bwMode="gray">
            <a:xfrm>
              <a:off x="2676525" y="3907315"/>
              <a:ext cx="926827" cy="252241"/>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4221469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8B1C65-0C30-4A9E-8F2E-AACB3272D6D8}"/>
              </a:ext>
            </a:extLst>
          </p:cNvPr>
          <p:cNvSpPr>
            <a:spLocks noGrp="1"/>
          </p:cNvSpPr>
          <p:nvPr>
            <p:ph type="body" sz="quarter" idx="16"/>
          </p:nvPr>
        </p:nvSpPr>
        <p:spPr>
          <a:xfrm>
            <a:off x="280193" y="99782"/>
            <a:ext cx="5131911" cy="123111"/>
          </a:xfrm>
        </p:spPr>
        <p:txBody>
          <a:bodyPr/>
          <a:lstStyle/>
          <a:p>
            <a:endParaRPr lang="en-US" sz="800" b="1" dirty="0">
              <a:solidFill>
                <a:schemeClr val="bg1"/>
              </a:solidFill>
            </a:endParaRPr>
          </a:p>
        </p:txBody>
      </p:sp>
      <p:sp>
        <p:nvSpPr>
          <p:cNvPr id="3" name="Title 2">
            <a:extLst>
              <a:ext uri="{FF2B5EF4-FFF2-40B4-BE49-F238E27FC236}">
                <a16:creationId xmlns:a16="http://schemas.microsoft.com/office/drawing/2014/main" id="{A222F046-D94E-412A-97E5-F35498EC3B32}"/>
              </a:ext>
            </a:extLst>
          </p:cNvPr>
          <p:cNvSpPr>
            <a:spLocks noGrp="1"/>
          </p:cNvSpPr>
          <p:nvPr>
            <p:ph type="title"/>
          </p:nvPr>
        </p:nvSpPr>
        <p:spPr>
          <a:xfrm>
            <a:off x="280193" y="317005"/>
            <a:ext cx="5840413" cy="249299"/>
          </a:xfrm>
        </p:spPr>
        <p:txBody>
          <a:bodyPr/>
          <a:lstStyle/>
          <a:p>
            <a:r>
              <a:rPr lang="en-US" dirty="0"/>
              <a:t>A Balancing Act: NTR and Shaping a Diverse Class</a:t>
            </a:r>
          </a:p>
        </p:txBody>
      </p:sp>
      <p:sp>
        <p:nvSpPr>
          <p:cNvPr id="5" name="Text Placeholder 4">
            <a:extLst>
              <a:ext uri="{FF2B5EF4-FFF2-40B4-BE49-F238E27FC236}">
                <a16:creationId xmlns:a16="http://schemas.microsoft.com/office/drawing/2014/main" id="{FFF7F460-5BC1-49C0-82B8-FE38DF3EBF33}"/>
              </a:ext>
            </a:extLst>
          </p:cNvPr>
          <p:cNvSpPr>
            <a:spLocks noGrp="1"/>
          </p:cNvSpPr>
          <p:nvPr>
            <p:ph type="body" sz="quarter" idx="19"/>
          </p:nvPr>
        </p:nvSpPr>
        <p:spPr/>
        <p:txBody>
          <a:bodyPr/>
          <a:lstStyle/>
          <a:p>
            <a:endParaRPr lang="en-US"/>
          </a:p>
        </p:txBody>
      </p:sp>
      <p:sp>
        <p:nvSpPr>
          <p:cNvPr id="6" name="Text Placeholder 5">
            <a:extLst>
              <a:ext uri="{FF2B5EF4-FFF2-40B4-BE49-F238E27FC236}">
                <a16:creationId xmlns:a16="http://schemas.microsoft.com/office/drawing/2014/main" id="{D9E58BAD-9B82-4AC4-B49C-CFCE74FBE66C}"/>
              </a:ext>
            </a:extLst>
          </p:cNvPr>
          <p:cNvSpPr>
            <a:spLocks noGrp="1"/>
          </p:cNvSpPr>
          <p:nvPr>
            <p:ph type="body" sz="quarter" idx="18"/>
          </p:nvPr>
        </p:nvSpPr>
        <p:spPr/>
        <p:txBody>
          <a:bodyPr/>
          <a:lstStyle/>
          <a:p>
            <a:endParaRPr lang="en-US"/>
          </a:p>
        </p:txBody>
      </p:sp>
      <p:grpSp>
        <p:nvGrpSpPr>
          <p:cNvPr id="103" name="Group 102">
            <a:extLst>
              <a:ext uri="{FF2B5EF4-FFF2-40B4-BE49-F238E27FC236}">
                <a16:creationId xmlns:a16="http://schemas.microsoft.com/office/drawing/2014/main" id="{8720DF51-AC60-41FB-9131-EE6A03270EA3}"/>
              </a:ext>
            </a:extLst>
          </p:cNvPr>
          <p:cNvGrpSpPr/>
          <p:nvPr/>
        </p:nvGrpSpPr>
        <p:grpSpPr>
          <a:xfrm>
            <a:off x="282185" y="1064587"/>
            <a:ext cx="2592737" cy="417229"/>
            <a:chOff x="282185" y="1604189"/>
            <a:chExt cx="2592737" cy="417229"/>
          </a:xfrm>
        </p:grpSpPr>
        <p:sp>
          <p:nvSpPr>
            <p:cNvPr id="9" name="TextBox 8">
              <a:extLst>
                <a:ext uri="{FF2B5EF4-FFF2-40B4-BE49-F238E27FC236}">
                  <a16:creationId xmlns:a16="http://schemas.microsoft.com/office/drawing/2014/main" id="{05D34569-AA2F-4C20-B18F-FE24F0792D39}"/>
                </a:ext>
              </a:extLst>
            </p:cNvPr>
            <p:cNvSpPr txBox="1"/>
            <p:nvPr/>
          </p:nvSpPr>
          <p:spPr bwMode="gray">
            <a:xfrm>
              <a:off x="602123" y="1605920"/>
              <a:ext cx="2272799" cy="415498"/>
            </a:xfrm>
            <a:prstGeom prst="rect">
              <a:avLst/>
            </a:prstGeom>
            <a:noFill/>
          </p:spPr>
          <p:txBody>
            <a:bodyPr wrap="square" lIns="0" tIns="0" rIns="0" bIns="0" rtlCol="0">
              <a:spAutoFit/>
            </a:bodyPr>
            <a:lstStyle/>
            <a:p>
              <a:pPr>
                <a:spcBef>
                  <a:spcPts val="500"/>
                </a:spcBef>
              </a:pPr>
              <a:r>
                <a:rPr lang="en-US" sz="900" b="1" dirty="0"/>
                <a:t>The Need to Maximize Net Tuition Revenue from the Applicant Pool</a:t>
              </a:r>
            </a:p>
          </p:txBody>
        </p:sp>
        <p:grpSp>
          <p:nvGrpSpPr>
            <p:cNvPr id="101" name="Group 100">
              <a:extLst>
                <a:ext uri="{FF2B5EF4-FFF2-40B4-BE49-F238E27FC236}">
                  <a16:creationId xmlns:a16="http://schemas.microsoft.com/office/drawing/2014/main" id="{6C1E01F6-2C73-46CE-BECE-5DB7FFC23EAA}"/>
                </a:ext>
              </a:extLst>
            </p:cNvPr>
            <p:cNvGrpSpPr/>
            <p:nvPr/>
          </p:nvGrpSpPr>
          <p:grpSpPr>
            <a:xfrm>
              <a:off x="282185" y="1604189"/>
              <a:ext cx="274320" cy="274320"/>
              <a:chOff x="289141" y="1483829"/>
              <a:chExt cx="274320" cy="274320"/>
            </a:xfrm>
          </p:grpSpPr>
          <p:sp>
            <p:nvSpPr>
              <p:cNvPr id="90" name="Oval 89">
                <a:extLst>
                  <a:ext uri="{FF2B5EF4-FFF2-40B4-BE49-F238E27FC236}">
                    <a16:creationId xmlns:a16="http://schemas.microsoft.com/office/drawing/2014/main" id="{C62BC6A3-EE92-4B2E-B890-B314BE2895F1}"/>
                  </a:ext>
                </a:extLst>
              </p:cNvPr>
              <p:cNvSpPr/>
              <p:nvPr/>
            </p:nvSpPr>
            <p:spPr bwMode="gray">
              <a:xfrm>
                <a:off x="289141" y="1483829"/>
                <a:ext cx="274320" cy="27432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TextBox 15">
                <a:extLst>
                  <a:ext uri="{FF2B5EF4-FFF2-40B4-BE49-F238E27FC236}">
                    <a16:creationId xmlns:a16="http://schemas.microsoft.com/office/drawing/2014/main" id="{D71234D9-6890-4719-919C-F6697A5D9B93}"/>
                  </a:ext>
                </a:extLst>
              </p:cNvPr>
              <p:cNvSpPr txBox="1"/>
              <p:nvPr/>
            </p:nvSpPr>
            <p:spPr>
              <a:xfrm>
                <a:off x="361694" y="1497879"/>
                <a:ext cx="129214" cy="246221"/>
              </a:xfrm>
              <a:prstGeom prst="rect">
                <a:avLst/>
              </a:prstGeom>
              <a:noFill/>
            </p:spPr>
            <p:txBody>
              <a:bodyPr wrap="square" lIns="0" tIns="0" rIns="0" bIns="0" rtlCol="0">
                <a:spAutoFit/>
              </a:bodyPr>
              <a:lstStyle/>
              <a:p>
                <a:pPr>
                  <a:spcBef>
                    <a:spcPts val="500"/>
                  </a:spcBef>
                </a:pPr>
                <a:r>
                  <a:rPr lang="en-US" sz="1600" dirty="0">
                    <a:solidFill>
                      <a:schemeClr val="bg1"/>
                    </a:solidFill>
                    <a:latin typeface="+mj-lt"/>
                  </a:rPr>
                  <a:t>1</a:t>
                </a:r>
              </a:p>
            </p:txBody>
          </p:sp>
        </p:grpSp>
      </p:grpSp>
      <p:grpSp>
        <p:nvGrpSpPr>
          <p:cNvPr id="104" name="Group 103">
            <a:extLst>
              <a:ext uri="{FF2B5EF4-FFF2-40B4-BE49-F238E27FC236}">
                <a16:creationId xmlns:a16="http://schemas.microsoft.com/office/drawing/2014/main" id="{7AD30153-8244-4B2B-BCAF-A0206985C7F6}"/>
              </a:ext>
            </a:extLst>
          </p:cNvPr>
          <p:cNvGrpSpPr/>
          <p:nvPr/>
        </p:nvGrpSpPr>
        <p:grpSpPr>
          <a:xfrm>
            <a:off x="3514101" y="1053967"/>
            <a:ext cx="2540090" cy="279002"/>
            <a:chOff x="3514101" y="1593569"/>
            <a:chExt cx="2540090" cy="279002"/>
          </a:xfrm>
        </p:grpSpPr>
        <p:sp>
          <p:nvSpPr>
            <p:cNvPr id="13" name="TextBox 12">
              <a:extLst>
                <a:ext uri="{FF2B5EF4-FFF2-40B4-BE49-F238E27FC236}">
                  <a16:creationId xmlns:a16="http://schemas.microsoft.com/office/drawing/2014/main" id="{944ADA81-FC3D-42D8-A01A-E96E390ABE7A}"/>
                </a:ext>
              </a:extLst>
            </p:cNvPr>
            <p:cNvSpPr txBox="1"/>
            <p:nvPr/>
          </p:nvSpPr>
          <p:spPr bwMode="gray">
            <a:xfrm>
              <a:off x="3828353" y="1593569"/>
              <a:ext cx="2225838" cy="276999"/>
            </a:xfrm>
            <a:prstGeom prst="rect">
              <a:avLst/>
            </a:prstGeom>
            <a:noFill/>
          </p:spPr>
          <p:txBody>
            <a:bodyPr wrap="square" lIns="0" tIns="0" rIns="0" bIns="0" rtlCol="0">
              <a:spAutoFit/>
            </a:bodyPr>
            <a:lstStyle/>
            <a:p>
              <a:pPr>
                <a:spcBef>
                  <a:spcPts val="500"/>
                </a:spcBef>
              </a:pPr>
              <a:r>
                <a:rPr lang="en-US" sz="900" b="1" dirty="0"/>
                <a:t>The Need to Achieve a Racially, Socio-Economically Diverse Class</a:t>
              </a:r>
            </a:p>
          </p:txBody>
        </p:sp>
        <p:grpSp>
          <p:nvGrpSpPr>
            <p:cNvPr id="102" name="Group 101">
              <a:extLst>
                <a:ext uri="{FF2B5EF4-FFF2-40B4-BE49-F238E27FC236}">
                  <a16:creationId xmlns:a16="http://schemas.microsoft.com/office/drawing/2014/main" id="{712A52E9-7677-41F2-8A96-F6818B7433C6}"/>
                </a:ext>
              </a:extLst>
            </p:cNvPr>
            <p:cNvGrpSpPr/>
            <p:nvPr/>
          </p:nvGrpSpPr>
          <p:grpSpPr>
            <a:xfrm>
              <a:off x="3514101" y="1598251"/>
              <a:ext cx="274320" cy="274320"/>
              <a:chOff x="3539696" y="1483829"/>
              <a:chExt cx="274320" cy="274320"/>
            </a:xfrm>
          </p:grpSpPr>
          <p:sp>
            <p:nvSpPr>
              <p:cNvPr id="93" name="Oval 92">
                <a:extLst>
                  <a:ext uri="{FF2B5EF4-FFF2-40B4-BE49-F238E27FC236}">
                    <a16:creationId xmlns:a16="http://schemas.microsoft.com/office/drawing/2014/main" id="{E7757882-A272-4DCA-8344-77A8EFAAE308}"/>
                  </a:ext>
                </a:extLst>
              </p:cNvPr>
              <p:cNvSpPr/>
              <p:nvPr/>
            </p:nvSpPr>
            <p:spPr bwMode="gray">
              <a:xfrm>
                <a:off x="3539696" y="1483829"/>
                <a:ext cx="274320" cy="27432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TextBox 17">
                <a:extLst>
                  <a:ext uri="{FF2B5EF4-FFF2-40B4-BE49-F238E27FC236}">
                    <a16:creationId xmlns:a16="http://schemas.microsoft.com/office/drawing/2014/main" id="{19AB7C6A-A73B-46FA-9905-C2C715E908AA}"/>
                  </a:ext>
                </a:extLst>
              </p:cNvPr>
              <p:cNvSpPr txBox="1"/>
              <p:nvPr/>
            </p:nvSpPr>
            <p:spPr>
              <a:xfrm>
                <a:off x="3624622" y="1497879"/>
                <a:ext cx="104469" cy="246221"/>
              </a:xfrm>
              <a:prstGeom prst="rect">
                <a:avLst/>
              </a:prstGeom>
              <a:noFill/>
            </p:spPr>
            <p:txBody>
              <a:bodyPr wrap="square" lIns="0" tIns="0" rIns="0" bIns="0" rtlCol="0">
                <a:spAutoFit/>
              </a:bodyPr>
              <a:lstStyle/>
              <a:p>
                <a:pPr>
                  <a:spcBef>
                    <a:spcPts val="500"/>
                  </a:spcBef>
                </a:pPr>
                <a:r>
                  <a:rPr lang="en-US" sz="1600" dirty="0">
                    <a:solidFill>
                      <a:schemeClr val="bg1"/>
                    </a:solidFill>
                    <a:latin typeface="+mj-lt"/>
                  </a:rPr>
                  <a:t>2</a:t>
                </a:r>
              </a:p>
            </p:txBody>
          </p:sp>
        </p:grpSp>
      </p:grpSp>
      <p:grpSp>
        <p:nvGrpSpPr>
          <p:cNvPr id="8" name="Group 7">
            <a:extLst>
              <a:ext uri="{FF2B5EF4-FFF2-40B4-BE49-F238E27FC236}">
                <a16:creationId xmlns:a16="http://schemas.microsoft.com/office/drawing/2014/main" id="{06D6179B-F6A3-4668-93A0-9D5C8AF05D29}"/>
              </a:ext>
            </a:extLst>
          </p:cNvPr>
          <p:cNvGrpSpPr/>
          <p:nvPr/>
        </p:nvGrpSpPr>
        <p:grpSpPr>
          <a:xfrm>
            <a:off x="306937" y="1603236"/>
            <a:ext cx="2595629" cy="2459392"/>
            <a:chOff x="306937" y="1768971"/>
            <a:chExt cx="2595629" cy="2459392"/>
          </a:xfrm>
        </p:grpSpPr>
        <p:sp>
          <p:nvSpPr>
            <p:cNvPr id="22" name="TextBox 21">
              <a:extLst>
                <a:ext uri="{FF2B5EF4-FFF2-40B4-BE49-F238E27FC236}">
                  <a16:creationId xmlns:a16="http://schemas.microsoft.com/office/drawing/2014/main" id="{C1FF2141-A468-4E39-B1FC-A06A7649CF75}"/>
                </a:ext>
              </a:extLst>
            </p:cNvPr>
            <p:cNvSpPr txBox="1"/>
            <p:nvPr/>
          </p:nvSpPr>
          <p:spPr bwMode="gray">
            <a:xfrm>
              <a:off x="363517" y="1842709"/>
              <a:ext cx="2476997" cy="283283"/>
            </a:xfrm>
            <a:prstGeom prst="rect">
              <a:avLst/>
            </a:prstGeom>
            <a:noFill/>
          </p:spPr>
          <p:txBody>
            <a:bodyPr wrap="square" lIns="0" tIns="0" rIns="0" bIns="0" rtlCol="0">
              <a:spAutoFit/>
            </a:bodyPr>
            <a:lstStyle/>
            <a:p>
              <a:pPr>
                <a:lnSpc>
                  <a:spcPct val="107000"/>
                </a:lnSpc>
                <a:spcAft>
                  <a:spcPts val="800"/>
                </a:spcAft>
              </a:pPr>
              <a:r>
                <a:rPr lang="en-US" sz="900" dirty="0">
                  <a:ea typeface="Calibri" panose="020F0502020204030204" pitchFamily="34" charset="0"/>
                  <a:cs typeface="Times New Roman" panose="02020603050405020304" pitchFamily="18" charset="0"/>
                </a:rPr>
                <a:t>Utilize</a:t>
              </a:r>
              <a:r>
                <a:rPr lang="en-US" sz="900" dirty="0">
                  <a:effectLst/>
                  <a:ea typeface="Calibri" panose="020F0502020204030204" pitchFamily="34" charset="0"/>
                  <a:cs typeface="Times New Roman" panose="02020603050405020304" pitchFamily="18" charset="0"/>
                </a:rPr>
                <a:t> price discrimination to maximize revenue per customer</a:t>
              </a:r>
              <a:endParaRPr lang="en-US" sz="900" dirty="0">
                <a:ea typeface="Calibri" panose="020F0502020204030204" pitchFamily="34" charset="0"/>
                <a:cs typeface="Times New Roman" panose="02020603050405020304" pitchFamily="18" charset="0"/>
              </a:endParaRPr>
            </a:p>
          </p:txBody>
        </p:sp>
        <p:sp>
          <p:nvSpPr>
            <p:cNvPr id="27" name="Rectangle 26">
              <a:extLst>
                <a:ext uri="{FF2B5EF4-FFF2-40B4-BE49-F238E27FC236}">
                  <a16:creationId xmlns:a16="http://schemas.microsoft.com/office/drawing/2014/main" id="{A4965223-2455-40D4-B385-1C4CDE6BC936}"/>
                </a:ext>
              </a:extLst>
            </p:cNvPr>
            <p:cNvSpPr/>
            <p:nvPr/>
          </p:nvSpPr>
          <p:spPr bwMode="gray">
            <a:xfrm>
              <a:off x="306937" y="1768971"/>
              <a:ext cx="2595629" cy="2270714"/>
            </a:xfrm>
            <a:prstGeom prst="rect">
              <a:avLst/>
            </a:prstGeom>
            <a:noFill/>
            <a:ln>
              <a:prstDash val="dash"/>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5" name="Group 34">
              <a:extLst>
                <a:ext uri="{FF2B5EF4-FFF2-40B4-BE49-F238E27FC236}">
                  <a16:creationId xmlns:a16="http://schemas.microsoft.com/office/drawing/2014/main" id="{0DCDE7B8-E274-4048-B230-FF78223CAF18}"/>
                </a:ext>
              </a:extLst>
            </p:cNvPr>
            <p:cNvGrpSpPr/>
            <p:nvPr/>
          </p:nvGrpSpPr>
          <p:grpSpPr>
            <a:xfrm>
              <a:off x="448204" y="2401871"/>
              <a:ext cx="2060162" cy="1826492"/>
              <a:chOff x="2112295" y="5455388"/>
              <a:chExt cx="3574868" cy="3169394"/>
            </a:xfrm>
          </p:grpSpPr>
          <p:graphicFrame>
            <p:nvGraphicFramePr>
              <p:cNvPr id="36" name="Chart 35">
                <a:extLst>
                  <a:ext uri="{FF2B5EF4-FFF2-40B4-BE49-F238E27FC236}">
                    <a16:creationId xmlns:a16="http://schemas.microsoft.com/office/drawing/2014/main" id="{020E05F7-BF75-49B6-AC0D-02E47FFF8B2B}"/>
                  </a:ext>
                </a:extLst>
              </p:cNvPr>
              <p:cNvGraphicFramePr/>
              <p:nvPr>
                <p:extLst>
                  <p:ext uri="{D42A27DB-BD31-4B8C-83A1-F6EECF244321}">
                    <p14:modId xmlns:p14="http://schemas.microsoft.com/office/powerpoint/2010/main" val="1614482349"/>
                  </p:ext>
                </p:extLst>
              </p:nvPr>
            </p:nvGraphicFramePr>
            <p:xfrm>
              <a:off x="2112295" y="5463872"/>
              <a:ext cx="3498668" cy="3160910"/>
            </p:xfrm>
            <a:graphic>
              <a:graphicData uri="http://schemas.openxmlformats.org/drawingml/2006/chart">
                <c:chart xmlns:c="http://schemas.openxmlformats.org/drawingml/2006/chart" xmlns:r="http://schemas.openxmlformats.org/officeDocument/2006/relationships" r:id="rId2"/>
              </a:graphicData>
            </a:graphic>
          </p:graphicFrame>
          <p:cxnSp>
            <p:nvCxnSpPr>
              <p:cNvPr id="39" name="Straight Arrow Connector 38">
                <a:extLst>
                  <a:ext uri="{FF2B5EF4-FFF2-40B4-BE49-F238E27FC236}">
                    <a16:creationId xmlns:a16="http://schemas.microsoft.com/office/drawing/2014/main" id="{B14BE3C8-CDEA-41B3-A96B-F9F5ABDCD4A4}"/>
                  </a:ext>
                </a:extLst>
              </p:cNvPr>
              <p:cNvCxnSpPr>
                <a:cxnSpLocks/>
              </p:cNvCxnSpPr>
              <p:nvPr/>
            </p:nvCxnSpPr>
            <p:spPr bwMode="gray">
              <a:xfrm>
                <a:off x="2609054" y="7724808"/>
                <a:ext cx="3078109"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6FECC84-417C-41F9-9D5E-91E447188CC7}"/>
                  </a:ext>
                </a:extLst>
              </p:cNvPr>
              <p:cNvCxnSpPr>
                <a:cxnSpLocks/>
              </p:cNvCxnSpPr>
              <p:nvPr/>
            </p:nvCxnSpPr>
            <p:spPr bwMode="gray">
              <a:xfrm flipV="1">
                <a:off x="2609054" y="5649619"/>
                <a:ext cx="0" cy="2075189"/>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943F6F07-A405-4A81-8CD2-5BDC54583F0B}"/>
                  </a:ext>
                </a:extLst>
              </p:cNvPr>
              <p:cNvSpPr txBox="1"/>
              <p:nvPr/>
            </p:nvSpPr>
            <p:spPr bwMode="gray">
              <a:xfrm rot="16200000">
                <a:off x="1671981" y="6600895"/>
                <a:ext cx="1594194" cy="160220"/>
              </a:xfrm>
              <a:prstGeom prst="rect">
                <a:avLst/>
              </a:prstGeom>
              <a:noFill/>
            </p:spPr>
            <p:txBody>
              <a:bodyPr wrap="square" lIns="0" tIns="0" rIns="0" bIns="0" rtlCol="0">
                <a:spAutoFit/>
              </a:bodyPr>
              <a:lstStyle/>
              <a:p>
                <a:pPr>
                  <a:spcBef>
                    <a:spcPts val="500"/>
                  </a:spcBef>
                </a:pPr>
                <a:r>
                  <a:rPr lang="en-US" sz="600" dirty="0">
                    <a:solidFill>
                      <a:schemeClr val="tx1"/>
                    </a:solidFill>
                  </a:rPr>
                  <a:t>Net Tuition Revenue</a:t>
                </a:r>
              </a:p>
            </p:txBody>
          </p:sp>
          <p:sp>
            <p:nvSpPr>
              <p:cNvPr id="42" name="TextBox 41">
                <a:extLst>
                  <a:ext uri="{FF2B5EF4-FFF2-40B4-BE49-F238E27FC236}">
                    <a16:creationId xmlns:a16="http://schemas.microsoft.com/office/drawing/2014/main" id="{01B1526E-0E3E-4B6E-AEEC-5FD1E13DC723}"/>
                  </a:ext>
                </a:extLst>
              </p:cNvPr>
              <p:cNvSpPr txBox="1"/>
              <p:nvPr/>
            </p:nvSpPr>
            <p:spPr bwMode="gray">
              <a:xfrm>
                <a:off x="3332954" y="7781577"/>
                <a:ext cx="1837395" cy="160219"/>
              </a:xfrm>
              <a:prstGeom prst="rect">
                <a:avLst/>
              </a:prstGeom>
              <a:noFill/>
            </p:spPr>
            <p:txBody>
              <a:bodyPr wrap="square" lIns="0" tIns="0" rIns="0" bIns="0" rtlCol="0">
                <a:spAutoFit/>
              </a:bodyPr>
              <a:lstStyle/>
              <a:p>
                <a:pPr>
                  <a:spcBef>
                    <a:spcPts val="500"/>
                  </a:spcBef>
                </a:pPr>
                <a:r>
                  <a:rPr lang="en-US" sz="600" dirty="0">
                    <a:solidFill>
                      <a:schemeClr val="tx1"/>
                    </a:solidFill>
                  </a:rPr>
                  <a:t>Amount of Aid Allocated</a:t>
                </a:r>
              </a:p>
            </p:txBody>
          </p:sp>
          <p:sp>
            <p:nvSpPr>
              <p:cNvPr id="43" name="TextBox 42">
                <a:extLst>
                  <a:ext uri="{FF2B5EF4-FFF2-40B4-BE49-F238E27FC236}">
                    <a16:creationId xmlns:a16="http://schemas.microsoft.com/office/drawing/2014/main" id="{13D5C823-1887-4FBD-86FD-3B58EE962ACA}"/>
                  </a:ext>
                </a:extLst>
              </p:cNvPr>
              <p:cNvSpPr txBox="1"/>
              <p:nvPr/>
            </p:nvSpPr>
            <p:spPr bwMode="gray">
              <a:xfrm>
                <a:off x="3573730" y="5455388"/>
                <a:ext cx="962596" cy="320439"/>
              </a:xfrm>
              <a:prstGeom prst="rect">
                <a:avLst/>
              </a:prstGeom>
              <a:noFill/>
            </p:spPr>
            <p:txBody>
              <a:bodyPr wrap="square" lIns="0" tIns="0" rIns="0" bIns="0" rtlCol="0">
                <a:spAutoFit/>
              </a:bodyPr>
              <a:lstStyle/>
              <a:p>
                <a:pPr algn="ctr">
                  <a:spcBef>
                    <a:spcPts val="500"/>
                  </a:spcBef>
                </a:pPr>
                <a:r>
                  <a:rPr lang="en-US" sz="600" b="1" dirty="0">
                    <a:solidFill>
                      <a:schemeClr val="tx1"/>
                    </a:solidFill>
                  </a:rPr>
                  <a:t>Max NTR Point</a:t>
                </a:r>
              </a:p>
            </p:txBody>
          </p:sp>
          <p:sp>
            <p:nvSpPr>
              <p:cNvPr id="44" name="Oval 43">
                <a:extLst>
                  <a:ext uri="{FF2B5EF4-FFF2-40B4-BE49-F238E27FC236}">
                    <a16:creationId xmlns:a16="http://schemas.microsoft.com/office/drawing/2014/main" id="{B9D86485-80D4-449F-9D73-6A3C8FD766CB}"/>
                  </a:ext>
                </a:extLst>
              </p:cNvPr>
              <p:cNvSpPr/>
              <p:nvPr/>
            </p:nvSpPr>
            <p:spPr bwMode="gray">
              <a:xfrm>
                <a:off x="4012355" y="5803412"/>
                <a:ext cx="87797" cy="87797"/>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49" name="Straight Connector 48">
                <a:extLst>
                  <a:ext uri="{FF2B5EF4-FFF2-40B4-BE49-F238E27FC236}">
                    <a16:creationId xmlns:a16="http://schemas.microsoft.com/office/drawing/2014/main" id="{8F4A0B76-460F-4E06-940A-ACEA7F519497}"/>
                  </a:ext>
                </a:extLst>
              </p:cNvPr>
              <p:cNvCxnSpPr>
                <a:cxnSpLocks/>
              </p:cNvCxnSpPr>
              <p:nvPr/>
            </p:nvCxnSpPr>
            <p:spPr bwMode="gray">
              <a:xfrm flipV="1">
                <a:off x="4056160" y="5935277"/>
                <a:ext cx="0" cy="1789531"/>
              </a:xfrm>
              <a:prstGeom prst="line">
                <a:avLst/>
              </a:prstGeom>
              <a:ln w="19050">
                <a:solidFill>
                  <a:schemeClr val="accent5"/>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10" name="Group 9">
            <a:extLst>
              <a:ext uri="{FF2B5EF4-FFF2-40B4-BE49-F238E27FC236}">
                <a16:creationId xmlns:a16="http://schemas.microsoft.com/office/drawing/2014/main" id="{33F725B8-DBE5-4C35-92C8-FFDF565040D1}"/>
              </a:ext>
            </a:extLst>
          </p:cNvPr>
          <p:cNvGrpSpPr/>
          <p:nvPr/>
        </p:nvGrpSpPr>
        <p:grpSpPr>
          <a:xfrm>
            <a:off x="3489471" y="1603235"/>
            <a:ext cx="2631135" cy="2266845"/>
            <a:chOff x="3489471" y="1768970"/>
            <a:chExt cx="2631135" cy="2266845"/>
          </a:xfrm>
        </p:grpSpPr>
        <p:pic>
          <p:nvPicPr>
            <p:cNvPr id="83" name="Picture 82" descr="A sign in front of a building&#10;&#10;Description automatically generated">
              <a:extLst>
                <a:ext uri="{FF2B5EF4-FFF2-40B4-BE49-F238E27FC236}">
                  <a16:creationId xmlns:a16="http://schemas.microsoft.com/office/drawing/2014/main" id="{3CBC989F-F83E-4813-9ADC-B577E5B64261}"/>
                </a:ext>
              </a:extLst>
            </p:cNvPr>
            <p:cNvPicPr>
              <a:picLocks noChangeAspect="1"/>
            </p:cNvPicPr>
            <p:nvPr/>
          </p:nvPicPr>
          <p:blipFill>
            <a:blip r:embed="rId3">
              <a:duotone>
                <a:schemeClr val="bg2">
                  <a:shade val="45000"/>
                  <a:satMod val="135000"/>
                </a:schemeClr>
                <a:prstClr val="white"/>
              </a:duotone>
              <a:alphaModFix amt="35000"/>
            </a:blip>
            <a:stretch>
              <a:fillRect/>
            </a:stretch>
          </p:blipFill>
          <p:spPr>
            <a:xfrm>
              <a:off x="4017022" y="2131635"/>
              <a:ext cx="1280160" cy="1288752"/>
            </a:xfrm>
            <a:prstGeom prst="rect">
              <a:avLst/>
            </a:prstGeom>
          </p:spPr>
        </p:pic>
        <p:sp>
          <p:nvSpPr>
            <p:cNvPr id="26" name="TextBox 25">
              <a:extLst>
                <a:ext uri="{FF2B5EF4-FFF2-40B4-BE49-F238E27FC236}">
                  <a16:creationId xmlns:a16="http://schemas.microsoft.com/office/drawing/2014/main" id="{8C2186FB-7812-4218-9EE1-5C1D317E0FCA}"/>
                </a:ext>
              </a:extLst>
            </p:cNvPr>
            <p:cNvSpPr txBox="1"/>
            <p:nvPr/>
          </p:nvSpPr>
          <p:spPr>
            <a:xfrm>
              <a:off x="3489471" y="1798465"/>
              <a:ext cx="2588911" cy="375616"/>
            </a:xfrm>
            <a:prstGeom prst="rect">
              <a:avLst/>
            </a:prstGeom>
            <a:noFill/>
          </p:spPr>
          <p:txBody>
            <a:bodyPr wrap="square">
              <a:spAutoFit/>
            </a:bodyPr>
            <a:lstStyle/>
            <a:p>
              <a:pPr marR="0">
                <a:lnSpc>
                  <a:spcPct val="107000"/>
                </a:lnSpc>
                <a:spcBef>
                  <a:spcPts val="0"/>
                </a:spcBef>
                <a:spcAft>
                  <a:spcPts val="800"/>
                </a:spcAft>
              </a:pPr>
              <a:r>
                <a:rPr lang="en-US" sz="900" dirty="0">
                  <a:ea typeface="Calibri" panose="020F0502020204030204" pitchFamily="34" charset="0"/>
                  <a:cs typeface="Times New Roman" panose="02020603050405020304" pitchFamily="18" charset="0"/>
                </a:rPr>
                <a:t>S</a:t>
              </a:r>
              <a:r>
                <a:rPr lang="en-US" sz="900" dirty="0">
                  <a:effectLst/>
                  <a:ea typeface="Calibri" panose="020F0502020204030204" pitchFamily="34" charset="0"/>
                  <a:cs typeface="Times New Roman" panose="02020603050405020304" pitchFamily="18" charset="0"/>
                </a:rPr>
                <a:t>hape a diverse student body to </a:t>
              </a:r>
              <a:r>
                <a:rPr lang="en-US" sz="900" dirty="0">
                  <a:ea typeface="Calibri" panose="020F0502020204030204" pitchFamily="34" charset="0"/>
                  <a:cs typeface="Times New Roman" panose="02020603050405020304" pitchFamily="18" charset="0"/>
                </a:rPr>
                <a:t>align with school values, fulfill mission</a:t>
              </a:r>
            </a:p>
          </p:txBody>
        </p:sp>
        <p:sp>
          <p:nvSpPr>
            <p:cNvPr id="29" name="Rectangle 28">
              <a:extLst>
                <a:ext uri="{FF2B5EF4-FFF2-40B4-BE49-F238E27FC236}">
                  <a16:creationId xmlns:a16="http://schemas.microsoft.com/office/drawing/2014/main" id="{218F883E-AB8D-4CC7-90FA-B0A65B93AD37}"/>
                </a:ext>
              </a:extLst>
            </p:cNvPr>
            <p:cNvSpPr/>
            <p:nvPr/>
          </p:nvSpPr>
          <p:spPr bwMode="gray">
            <a:xfrm>
              <a:off x="3524977" y="1768970"/>
              <a:ext cx="2595629" cy="2266845"/>
            </a:xfrm>
            <a:prstGeom prst="rect">
              <a:avLst/>
            </a:prstGeom>
            <a:noFill/>
            <a:ln>
              <a:solidFill>
                <a:schemeClr val="accent4"/>
              </a:solidFill>
              <a:prstDash val="dash"/>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9" name="Group 78">
              <a:extLst>
                <a:ext uri="{FF2B5EF4-FFF2-40B4-BE49-F238E27FC236}">
                  <a16:creationId xmlns:a16="http://schemas.microsoft.com/office/drawing/2014/main" id="{83B42AC0-FEA2-491A-AC54-AB89EB88BCA0}"/>
                </a:ext>
              </a:extLst>
            </p:cNvPr>
            <p:cNvGrpSpPr/>
            <p:nvPr/>
          </p:nvGrpSpPr>
          <p:grpSpPr>
            <a:xfrm>
              <a:off x="3559821" y="3283737"/>
              <a:ext cx="2479518" cy="451244"/>
              <a:chOff x="3559821" y="2979914"/>
              <a:chExt cx="2479518" cy="451244"/>
            </a:xfrm>
          </p:grpSpPr>
          <p:pic>
            <p:nvPicPr>
              <p:cNvPr id="57" name="Picture 56" descr="Icon&#10;&#10;Description automatically generated">
                <a:extLst>
                  <a:ext uri="{FF2B5EF4-FFF2-40B4-BE49-F238E27FC236}">
                    <a16:creationId xmlns:a16="http://schemas.microsoft.com/office/drawing/2014/main" id="{5AB94588-2C44-440D-A4E5-B2959DECE8DF}"/>
                  </a:ext>
                </a:extLst>
              </p:cNvPr>
              <p:cNvPicPr>
                <a:picLocks noChangeAspect="1"/>
              </p:cNvPicPr>
              <p:nvPr/>
            </p:nvPicPr>
            <p:blipFill>
              <a:blip r:embed="rId4">
                <a:lum bright="70000" contrast="-70000"/>
              </a:blip>
              <a:stretch>
                <a:fillRect/>
              </a:stretch>
            </p:blipFill>
            <p:spPr>
              <a:xfrm>
                <a:off x="4854983" y="3117643"/>
                <a:ext cx="196288" cy="246386"/>
              </a:xfrm>
              <a:prstGeom prst="rect">
                <a:avLst/>
              </a:prstGeom>
            </p:spPr>
          </p:pic>
          <p:sp>
            <p:nvSpPr>
              <p:cNvPr id="61" name="Rectangle 60">
                <a:extLst>
                  <a:ext uri="{FF2B5EF4-FFF2-40B4-BE49-F238E27FC236}">
                    <a16:creationId xmlns:a16="http://schemas.microsoft.com/office/drawing/2014/main" id="{406DE238-8198-43DB-8F58-91C5EE6C4AAE}"/>
                  </a:ext>
                </a:extLst>
              </p:cNvPr>
              <p:cNvSpPr/>
              <p:nvPr/>
            </p:nvSpPr>
            <p:spPr bwMode="gray">
              <a:xfrm>
                <a:off x="4525882" y="3370037"/>
                <a:ext cx="612966" cy="583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65" name="Picture 64" descr="Icon&#10;&#10;Description automatically generated">
                <a:extLst>
                  <a:ext uri="{FF2B5EF4-FFF2-40B4-BE49-F238E27FC236}">
                    <a16:creationId xmlns:a16="http://schemas.microsoft.com/office/drawing/2014/main" id="{F41527C0-D745-40B0-9817-FB4C4294391A}"/>
                  </a:ext>
                </a:extLst>
              </p:cNvPr>
              <p:cNvPicPr>
                <a:picLocks noChangeAspect="1"/>
              </p:cNvPicPr>
              <p:nvPr/>
            </p:nvPicPr>
            <p:blipFill>
              <a:blip r:embed="rId5"/>
              <a:stretch>
                <a:fillRect/>
              </a:stretch>
            </p:blipFill>
            <p:spPr>
              <a:xfrm>
                <a:off x="3559821" y="2987060"/>
                <a:ext cx="457201" cy="438913"/>
              </a:xfrm>
              <a:prstGeom prst="rect">
                <a:avLst/>
              </a:prstGeom>
            </p:spPr>
          </p:pic>
          <p:pic>
            <p:nvPicPr>
              <p:cNvPr id="67" name="Picture 66" descr="Icon&#10;&#10;Description automatically generated">
                <a:extLst>
                  <a:ext uri="{FF2B5EF4-FFF2-40B4-BE49-F238E27FC236}">
                    <a16:creationId xmlns:a16="http://schemas.microsoft.com/office/drawing/2014/main" id="{82FD92D2-7893-4CC0-9FF6-6284575CF362}"/>
                  </a:ext>
                </a:extLst>
              </p:cNvPr>
              <p:cNvPicPr>
                <a:picLocks noChangeAspect="1"/>
              </p:cNvPicPr>
              <p:nvPr/>
            </p:nvPicPr>
            <p:blipFill>
              <a:blip r:embed="rId5">
                <a:duotone>
                  <a:prstClr val="black"/>
                  <a:srgbClr val="D9C3A5">
                    <a:tint val="50000"/>
                    <a:satMod val="180000"/>
                  </a:srgbClr>
                </a:duotone>
              </a:blip>
              <a:stretch>
                <a:fillRect/>
              </a:stretch>
            </p:blipFill>
            <p:spPr>
              <a:xfrm>
                <a:off x="4065400" y="2979914"/>
                <a:ext cx="457201" cy="438913"/>
              </a:xfrm>
              <a:prstGeom prst="rect">
                <a:avLst/>
              </a:prstGeom>
            </p:spPr>
          </p:pic>
          <p:pic>
            <p:nvPicPr>
              <p:cNvPr id="69" name="Picture 68" descr="Icon&#10;&#10;Description automatically generated">
                <a:extLst>
                  <a:ext uri="{FF2B5EF4-FFF2-40B4-BE49-F238E27FC236}">
                    <a16:creationId xmlns:a16="http://schemas.microsoft.com/office/drawing/2014/main" id="{2386F7D2-D7BD-4FBB-9B0A-15A615ACF88E}"/>
                  </a:ext>
                </a:extLst>
              </p:cNvPr>
              <p:cNvPicPr>
                <a:picLocks noChangeAspect="1"/>
              </p:cNvPicPr>
              <p:nvPr/>
            </p:nvPicPr>
            <p:blipFill>
              <a:blip r:embed="rId5">
                <a:duotone>
                  <a:schemeClr val="accent4">
                    <a:shade val="45000"/>
                    <a:satMod val="135000"/>
                  </a:schemeClr>
                  <a:prstClr val="white"/>
                </a:duotone>
              </a:blip>
              <a:stretch>
                <a:fillRect/>
              </a:stretch>
            </p:blipFill>
            <p:spPr>
              <a:xfrm>
                <a:off x="4570979" y="2989480"/>
                <a:ext cx="457201" cy="438913"/>
              </a:xfrm>
              <a:prstGeom prst="rect">
                <a:avLst/>
              </a:prstGeom>
            </p:spPr>
          </p:pic>
          <p:pic>
            <p:nvPicPr>
              <p:cNvPr id="71" name="Picture 70" descr="Icon&#10;&#10;Description automatically generated">
                <a:extLst>
                  <a:ext uri="{FF2B5EF4-FFF2-40B4-BE49-F238E27FC236}">
                    <a16:creationId xmlns:a16="http://schemas.microsoft.com/office/drawing/2014/main" id="{3791D235-0727-4A92-9BDB-82E905B36D65}"/>
                  </a:ext>
                </a:extLst>
              </p:cNvPr>
              <p:cNvPicPr>
                <a:picLocks noChangeAspect="1"/>
              </p:cNvPicPr>
              <p:nvPr/>
            </p:nvPicPr>
            <p:blipFill>
              <a:blip r:embed="rId5">
                <a:duotone>
                  <a:schemeClr val="accent6">
                    <a:shade val="45000"/>
                    <a:satMod val="135000"/>
                  </a:schemeClr>
                  <a:prstClr val="white"/>
                </a:duotone>
              </a:blip>
              <a:stretch>
                <a:fillRect/>
              </a:stretch>
            </p:blipFill>
            <p:spPr>
              <a:xfrm>
                <a:off x="5076558" y="2992245"/>
                <a:ext cx="457201" cy="438913"/>
              </a:xfrm>
              <a:prstGeom prst="rect">
                <a:avLst/>
              </a:prstGeom>
            </p:spPr>
          </p:pic>
          <p:pic>
            <p:nvPicPr>
              <p:cNvPr id="73" name="Picture 72" descr="Icon&#10;&#10;Description automatically generated">
                <a:extLst>
                  <a:ext uri="{FF2B5EF4-FFF2-40B4-BE49-F238E27FC236}">
                    <a16:creationId xmlns:a16="http://schemas.microsoft.com/office/drawing/2014/main" id="{93D999F4-9C2D-4C82-8BEF-BBAF34195E39}"/>
                  </a:ext>
                </a:extLst>
              </p:cNvPr>
              <p:cNvPicPr>
                <a:picLocks noChangeAspect="1"/>
              </p:cNvPicPr>
              <p:nvPr/>
            </p:nvPicPr>
            <p:blipFill>
              <a:blip r:embed="rId5">
                <a:duotone>
                  <a:schemeClr val="accent1">
                    <a:shade val="45000"/>
                    <a:satMod val="135000"/>
                  </a:schemeClr>
                  <a:prstClr val="white"/>
                </a:duotone>
              </a:blip>
              <a:stretch>
                <a:fillRect/>
              </a:stretch>
            </p:blipFill>
            <p:spPr>
              <a:xfrm>
                <a:off x="5582138" y="2989480"/>
                <a:ext cx="457201" cy="438913"/>
              </a:xfrm>
              <a:prstGeom prst="rect">
                <a:avLst/>
              </a:prstGeom>
            </p:spPr>
          </p:pic>
        </p:grpSp>
      </p:grpSp>
      <p:grpSp>
        <p:nvGrpSpPr>
          <p:cNvPr id="89" name="Group 88">
            <a:extLst>
              <a:ext uri="{FF2B5EF4-FFF2-40B4-BE49-F238E27FC236}">
                <a16:creationId xmlns:a16="http://schemas.microsoft.com/office/drawing/2014/main" id="{A567B7CC-53D3-48F5-84A2-51C84BBAD821}"/>
              </a:ext>
            </a:extLst>
          </p:cNvPr>
          <p:cNvGrpSpPr/>
          <p:nvPr/>
        </p:nvGrpSpPr>
        <p:grpSpPr>
          <a:xfrm>
            <a:off x="3103071" y="1110307"/>
            <a:ext cx="182880" cy="182880"/>
            <a:chOff x="3054746" y="1578077"/>
            <a:chExt cx="274320" cy="274320"/>
          </a:xfrm>
        </p:grpSpPr>
        <p:cxnSp>
          <p:nvCxnSpPr>
            <p:cNvPr id="86" name="Straight Connector 85">
              <a:extLst>
                <a:ext uri="{FF2B5EF4-FFF2-40B4-BE49-F238E27FC236}">
                  <a16:creationId xmlns:a16="http://schemas.microsoft.com/office/drawing/2014/main" id="{D719F31E-DFF8-4064-8406-66996142B92D}"/>
                </a:ext>
              </a:extLst>
            </p:cNvPr>
            <p:cNvCxnSpPr>
              <a:cxnSpLocks/>
            </p:cNvCxnSpPr>
            <p:nvPr/>
          </p:nvCxnSpPr>
          <p:spPr bwMode="gray">
            <a:xfrm>
              <a:off x="3191906" y="1578077"/>
              <a:ext cx="0" cy="27432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1EFE1A1C-D2DD-4131-AC8B-B1B44D7877D9}"/>
                </a:ext>
              </a:extLst>
            </p:cNvPr>
            <p:cNvCxnSpPr>
              <a:cxnSpLocks/>
            </p:cNvCxnSpPr>
            <p:nvPr/>
          </p:nvCxnSpPr>
          <p:spPr bwMode="gray">
            <a:xfrm>
              <a:off x="3054746" y="1715237"/>
              <a:ext cx="27432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749704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Yb3LAX9a"/>
  <p:tag name="ARTICULATE_DESIGN_ID_EAB1 ON-SCREEN MASTER" val="WodUfpOz"/>
  <p:tag name="ARTICULATE_SLIDE_THUMBNAIL_REFRESH" val="1"/>
  <p:tag name="ARTICULATE_DESIGN_ID_EAB1 ON-SCREEN" val="OJDy01kg"/>
  <p:tag name="ARTICULATE_DESIGN_ID_EAB GLOBAL, INC. THEME" val="EgU1CIIs"/>
  <p:tag name="ARTICULATE_DESIGN_ID_EAB1 4X3 ON-SCREEN" val="Lynb0GK1"/>
  <p:tag name="ARTICULATE_SLIDE_COUNT" val="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AB1 4x3 On-screen">
  <a:themeElements>
    <a:clrScheme name="EAB Theme Colors 2020">
      <a:dk1>
        <a:srgbClr val="333E48"/>
      </a:dk1>
      <a:lt1>
        <a:srgbClr val="FFFFFF"/>
      </a:lt1>
      <a:dk2>
        <a:srgbClr val="ED8B00"/>
      </a:dk2>
      <a:lt2>
        <a:srgbClr val="D6D8DA"/>
      </a:lt2>
      <a:accent1>
        <a:srgbClr val="C4C7CA"/>
      </a:accent1>
      <a:accent2>
        <a:srgbClr val="7FCFCF"/>
      </a:accent2>
      <a:accent3>
        <a:srgbClr val="004B87"/>
      </a:accent3>
      <a:accent4>
        <a:srgbClr val="0072CE"/>
      </a:accent4>
      <a:accent5>
        <a:srgbClr val="00355F"/>
      </a:accent5>
      <a:accent6>
        <a:srgbClr val="00B1B0"/>
      </a:accent6>
      <a:hlink>
        <a:srgbClr val="0072CE"/>
      </a:hlink>
      <a:folHlink>
        <a:srgbClr val="0072CE"/>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5"/>
        </a:solidFill>
        <a:ln>
          <a:solidFill>
            <a:schemeClr val="accent5"/>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Bef>
            <a:spcPts val="500"/>
          </a:spcBef>
          <a:defRPr sz="900" dirty="0" err="1" smtClean="0"/>
        </a:defPPr>
      </a:lstStyle>
    </a:txDef>
  </a:objectDefaults>
  <a:extraClrSchemeLst/>
  <a:custClrLst>
    <a:custClr name="Dark Background">
      <a:srgbClr val="003D70"/>
    </a:custClr>
    <a:custClr name="Red">
      <a:srgbClr val="CF102D"/>
    </a:custClr>
    <a:custClr name="Yellow">
      <a:srgbClr val="F6D900"/>
    </a:custClr>
    <a:custClr name="Green">
      <a:srgbClr val="7FCB3B"/>
    </a:custClr>
    <a:custClr name="Purple">
      <a:srgbClr val="8B4BB3"/>
    </a:custClr>
    <a:custClr name="Light Blue">
      <a:srgbClr val="23B1F1"/>
    </a:custClr>
    <a:custClr name="Teal">
      <a:srgbClr val="35BDCB"/>
    </a:custClr>
    <a:custClr name="Not Used">
      <a:srgbClr val="FFFFFF"/>
    </a:custClr>
    <a:custClr name="Not Used">
      <a:srgbClr val="FFFFFF"/>
    </a:custClr>
    <a:custClr name="Not Used">
      <a:srgbClr val="FFFFFF"/>
    </a:custClr>
    <a:custClr name="Not Used">
      <a:srgbClr val="FFFFFF"/>
    </a:custClr>
    <a:custClr name="Red Tint">
      <a:srgbClr val="F47A74"/>
    </a:custClr>
    <a:custClr name="Yellow Tint">
      <a:srgbClr val="FFEE6D"/>
    </a:custClr>
    <a:custClr name="Green Tint">
      <a:srgbClr val="B0DF85"/>
    </a:custClr>
    <a:custClr name="Purple Tint">
      <a:srgbClr val="BD98D4"/>
    </a:custClr>
    <a:custClr name="Light Blue Tint">
      <a:srgbClr val="92D8F8"/>
    </a:custClr>
    <a:custClr name="Teal Tint">
      <a:srgbClr val="91DBE3"/>
    </a:custClr>
    <a:custClr name="Not Used">
      <a:srgbClr val="FFFFFF"/>
    </a:custClr>
    <a:custClr name="Not Used">
      <a:srgbClr val="FFFFFF"/>
    </a:custClr>
    <a:custClr name="Not Used">
      <a:srgbClr val="FFFFFF"/>
    </a:custClr>
  </a:custClrLst>
  <a:extLst>
    <a:ext uri="{05A4C25C-085E-4340-85A3-A5531E510DB2}">
      <thm15:themeFamily xmlns:thm15="http://schemas.microsoft.com/office/thememl/2012/main" name="EAB1 On-screen 4x3 Template 010620" id="{18652EB1-68C6-4D13-8ABF-93B0E4EE9793}" vid="{907CE146-4D58-4C74-9F9B-3471E04571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AB Color Palette (2017)">
    <a:dk1>
      <a:srgbClr val="333E48"/>
    </a:dk1>
    <a:lt1>
      <a:srgbClr val="FFFFFF"/>
    </a:lt1>
    <a:dk2>
      <a:srgbClr val="F28B00"/>
    </a:dk2>
    <a:lt2>
      <a:srgbClr val="D6D8DA"/>
    </a:lt2>
    <a:accent1>
      <a:srgbClr val="C4C7CA"/>
    </a:accent1>
    <a:accent2>
      <a:srgbClr val="A0A4A9"/>
    </a:accent2>
    <a:accent3>
      <a:srgbClr val="666E76"/>
    </a:accent3>
    <a:accent4>
      <a:srgbClr val="333E48"/>
    </a:accent4>
    <a:accent5>
      <a:srgbClr val="004A88"/>
    </a:accent5>
    <a:accent6>
      <a:srgbClr val="0070CD"/>
    </a:accent6>
    <a:hlink>
      <a:srgbClr val="0070CD"/>
    </a:hlink>
    <a:folHlink>
      <a:srgbClr val="A0A4A9"/>
    </a:folHlink>
  </a:clrScheme>
  <a:fontScheme name="EAB Font Theme">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EAB1 On-screen 4x3 Template 010820</Template>
  <TotalTime>0</TotalTime>
  <Words>1531</Words>
  <Application>Microsoft Office PowerPoint</Application>
  <PresentationFormat>Custom</PresentationFormat>
  <Paragraphs>144</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Lato</vt:lpstr>
      <vt:lpstr>Rockwell</vt:lpstr>
      <vt:lpstr>Verdana</vt:lpstr>
      <vt:lpstr>EAB1 4x3 On-screen</vt:lpstr>
      <vt:lpstr>Using Financial Aid Data to Strategically Shape a Diverse Class:  An Overview of EAB’s Financial Aid Optimization Tool</vt:lpstr>
      <vt:lpstr>Audio Options in Zoom</vt:lpstr>
      <vt:lpstr>Today’s Speakers</vt:lpstr>
      <vt:lpstr>Objectives</vt:lpstr>
      <vt:lpstr>Why Focus on Financial Aid Right Now?</vt:lpstr>
      <vt:lpstr>A Renewed Focus on Diversity in 2020</vt:lpstr>
      <vt:lpstr>Tuition Remains a Major Barrier to Diversity</vt:lpstr>
      <vt:lpstr>High Tuition Requires More Aid, Even for High Earners</vt:lpstr>
      <vt:lpstr>A Balancing Act: NTR and Shaping a Diverse Class</vt:lpstr>
      <vt:lpstr>Independent Schools Lack Explicit Aid Strategy</vt:lpstr>
      <vt:lpstr>The Three Components of Aid Optimization</vt:lpstr>
      <vt:lpstr>About Financial Aid Optimization at EAB</vt:lpstr>
      <vt:lpstr>Financial Aid as Enrollment Tool</vt:lpstr>
      <vt:lpstr>An Example of the FAO Team’s Data Analysis</vt:lpstr>
      <vt:lpstr>An Example of the FAO Team’s Data Analysis</vt:lpstr>
      <vt:lpstr>A New EAB Tool for Analyzing Financial Aid Data</vt:lpstr>
      <vt:lpstr>Q&amp;A</vt:lpstr>
      <vt:lpstr>EAB’s New Financial Aid Resource Center</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2020-01-16T19:48:18Z</dcterms:created>
  <dcterms:modified xsi:type="dcterms:W3CDTF">2020-11-10T22:21:37Z</dcterms:modified>
  <cp:category/>
</cp:coreProperties>
</file>