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733" r:id="rId2"/>
    <p:sldMasterId id="2147483748" r:id="rId3"/>
    <p:sldMasterId id="2147483751" r:id="rId4"/>
  </p:sldMasterIdLst>
  <p:notesMasterIdLst>
    <p:notesMasterId r:id="rId8"/>
  </p:notesMasterIdLst>
  <p:handoutMasterIdLst>
    <p:handoutMasterId r:id="rId9"/>
  </p:handoutMasterIdLst>
  <p:sldIdLst>
    <p:sldId id="279" r:id="rId5"/>
    <p:sldId id="275" r:id="rId6"/>
    <p:sldId id="278" r:id="rId7"/>
  </p:sldIdLst>
  <p:sldSz cx="15544800" cy="10058400"/>
  <p:notesSz cx="14722475" cy="9236075"/>
  <p:defaultTextStyle>
    <a:defPPr>
      <a:defRPr lang="en-US"/>
    </a:defPPr>
    <a:lvl1pPr marL="0" algn="l" defTabSz="1267893" rtl="0" eaLnBrk="1" latinLnBrk="0" hangingPunct="1">
      <a:defRPr sz="2600" kern="1200">
        <a:solidFill>
          <a:schemeClr val="tx1"/>
        </a:solidFill>
        <a:latin typeface="+mn-lt"/>
        <a:ea typeface="+mn-ea"/>
        <a:cs typeface="+mn-cs"/>
      </a:defRPr>
    </a:lvl1pPr>
    <a:lvl2pPr marL="633947" algn="l" defTabSz="1267893" rtl="0" eaLnBrk="1" latinLnBrk="0" hangingPunct="1">
      <a:defRPr sz="2600" kern="1200">
        <a:solidFill>
          <a:schemeClr val="tx1"/>
        </a:solidFill>
        <a:latin typeface="+mn-lt"/>
        <a:ea typeface="+mn-ea"/>
        <a:cs typeface="+mn-cs"/>
      </a:defRPr>
    </a:lvl2pPr>
    <a:lvl3pPr marL="1267893" algn="l" defTabSz="1267893" rtl="0" eaLnBrk="1" latinLnBrk="0" hangingPunct="1">
      <a:defRPr sz="2600" kern="1200">
        <a:solidFill>
          <a:schemeClr val="tx1"/>
        </a:solidFill>
        <a:latin typeface="+mn-lt"/>
        <a:ea typeface="+mn-ea"/>
        <a:cs typeface="+mn-cs"/>
      </a:defRPr>
    </a:lvl3pPr>
    <a:lvl4pPr marL="1901840" algn="l" defTabSz="1267893" rtl="0" eaLnBrk="1" latinLnBrk="0" hangingPunct="1">
      <a:defRPr sz="2600" kern="1200">
        <a:solidFill>
          <a:schemeClr val="tx1"/>
        </a:solidFill>
        <a:latin typeface="+mn-lt"/>
        <a:ea typeface="+mn-ea"/>
        <a:cs typeface="+mn-cs"/>
      </a:defRPr>
    </a:lvl4pPr>
    <a:lvl5pPr marL="2535787" algn="l" defTabSz="1267893" rtl="0" eaLnBrk="1" latinLnBrk="0" hangingPunct="1">
      <a:defRPr sz="2600" kern="1200">
        <a:solidFill>
          <a:schemeClr val="tx1"/>
        </a:solidFill>
        <a:latin typeface="+mn-lt"/>
        <a:ea typeface="+mn-ea"/>
        <a:cs typeface="+mn-cs"/>
      </a:defRPr>
    </a:lvl5pPr>
    <a:lvl6pPr marL="3169733" algn="l" defTabSz="1267893" rtl="0" eaLnBrk="1" latinLnBrk="0" hangingPunct="1">
      <a:defRPr sz="2600" kern="1200">
        <a:solidFill>
          <a:schemeClr val="tx1"/>
        </a:solidFill>
        <a:latin typeface="+mn-lt"/>
        <a:ea typeface="+mn-ea"/>
        <a:cs typeface="+mn-cs"/>
      </a:defRPr>
    </a:lvl6pPr>
    <a:lvl7pPr marL="3803680" algn="l" defTabSz="1267893" rtl="0" eaLnBrk="1" latinLnBrk="0" hangingPunct="1">
      <a:defRPr sz="2600" kern="1200">
        <a:solidFill>
          <a:schemeClr val="tx1"/>
        </a:solidFill>
        <a:latin typeface="+mn-lt"/>
        <a:ea typeface="+mn-ea"/>
        <a:cs typeface="+mn-cs"/>
      </a:defRPr>
    </a:lvl7pPr>
    <a:lvl8pPr marL="4437627" algn="l" defTabSz="1267893" rtl="0" eaLnBrk="1" latinLnBrk="0" hangingPunct="1">
      <a:defRPr sz="2600" kern="1200">
        <a:solidFill>
          <a:schemeClr val="tx1"/>
        </a:solidFill>
        <a:latin typeface="+mn-lt"/>
        <a:ea typeface="+mn-ea"/>
        <a:cs typeface="+mn-cs"/>
      </a:defRPr>
    </a:lvl8pPr>
    <a:lvl9pPr marL="5071573" algn="l" defTabSz="1267893"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2DC84423-0361-41C9-951F-92B6DA45CE94}">
          <p14:sldIdLst>
            <p14:sldId id="279"/>
          </p14:sldIdLst>
        </p14:section>
        <p14:section name="New Version" id="{15F2F8EB-1770-4DB9-B032-DBFDD5844DD2}">
          <p14:sldIdLst>
            <p14:sldId id="275"/>
            <p14:sldId id="278"/>
          </p14:sldIdLst>
        </p14:section>
      </p14:sectionLst>
    </p:ext>
    <p:ext uri="{EFAFB233-063F-42B5-8137-9DF3F51BA10A}">
      <p15:sldGuideLst xmlns:p15="http://schemas.microsoft.com/office/powerpoint/2012/main">
        <p15:guide id="1" pos="1776" userDrawn="1">
          <p15:clr>
            <a:srgbClr val="A4A3A4"/>
          </p15:clr>
        </p15:guide>
        <p15:guide id="2" pos="9456" userDrawn="1">
          <p15:clr>
            <a:srgbClr val="A4A3A4"/>
          </p15:clr>
        </p15:guide>
        <p15:guide id="3" orient="horz" pos="285" userDrawn="1">
          <p15:clr>
            <a:srgbClr val="A4A3A4"/>
          </p15:clr>
        </p15:guide>
        <p15:guide id="4" orient="horz" pos="4584" userDrawn="1">
          <p15:clr>
            <a:srgbClr val="A4A3A4"/>
          </p15:clr>
        </p15:guide>
        <p15:guide id="5" orient="horz" pos="840" userDrawn="1">
          <p15:clr>
            <a:srgbClr val="A4A3A4"/>
          </p15:clr>
        </p15:guide>
        <p15:guide id="6" orient="horz" pos="456" userDrawn="1">
          <p15:clr>
            <a:srgbClr val="A4A3A4"/>
          </p15:clr>
        </p15:guide>
        <p15:guide id="7" orient="horz" pos="5880" userDrawn="1">
          <p15:clr>
            <a:srgbClr val="A4A3A4"/>
          </p15:clr>
        </p15:guide>
        <p15:guide id="8" orient="horz" pos="1008" userDrawn="1">
          <p15:clr>
            <a:srgbClr val="A4A3A4"/>
          </p15:clr>
        </p15:guide>
        <p15:guide id="9" pos="504" userDrawn="1">
          <p15:clr>
            <a:srgbClr val="A4A3A4"/>
          </p15:clr>
        </p15:guide>
        <p15:guide id="10" pos="9288"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09" userDrawn="1">
          <p15:clr>
            <a:srgbClr val="A4A3A4"/>
          </p15:clr>
        </p15:guide>
        <p15:guide id="4" pos="46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10" autoAdjust="0"/>
    <p:restoredTop sz="95951" autoAdjust="0"/>
  </p:normalViewPr>
  <p:slideViewPr>
    <p:cSldViewPr snapToGrid="0">
      <p:cViewPr>
        <p:scale>
          <a:sx n="75" d="100"/>
          <a:sy n="75" d="100"/>
        </p:scale>
        <p:origin x="54" y="-2106"/>
      </p:cViewPr>
      <p:guideLst>
        <p:guide pos="1776"/>
        <p:guide pos="9456"/>
        <p:guide orient="horz" pos="285"/>
        <p:guide orient="horz" pos="4584"/>
        <p:guide orient="horz" pos="840"/>
        <p:guide orient="horz" pos="456"/>
        <p:guide orient="horz" pos="5880"/>
        <p:guide orient="horz" pos="1008"/>
        <p:guide pos="504"/>
        <p:guide pos="9288"/>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9" d="100"/>
          <a:sy n="79" d="100"/>
        </p:scale>
        <p:origin x="2004" y="108"/>
      </p:cViewPr>
      <p:guideLst>
        <p:guide orient="horz" pos="2880"/>
        <p:guide pos="2160"/>
        <p:guide orient="horz" pos="2909"/>
        <p:guide pos="4637"/>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tx1"/>
            </a:solidFill>
            <a:ln w="9525" cap="flat">
              <a:solidFill>
                <a:schemeClr val="bg1"/>
              </a:solidFill>
              <a:round/>
            </a:ln>
          </c:spPr>
          <c:dPt>
            <c:idx val="0"/>
            <c:bubble3D val="0"/>
            <c:spPr>
              <a:solidFill>
                <a:srgbClr val="004A88"/>
              </a:solidFill>
              <a:ln w="9525" cap="flat">
                <a:solidFill>
                  <a:schemeClr val="bg1"/>
                </a:solidFill>
                <a:round/>
              </a:ln>
              <a:effectLst/>
            </c:spPr>
            <c:extLst>
              <c:ext xmlns:c16="http://schemas.microsoft.com/office/drawing/2014/chart" uri="{C3380CC4-5D6E-409C-BE32-E72D297353CC}">
                <c16:uniqueId val="{00000001-22DC-4CAD-9511-ACB7C29F3A37}"/>
              </c:ext>
            </c:extLst>
          </c:dPt>
          <c:dPt>
            <c:idx val="1"/>
            <c:bubble3D val="0"/>
            <c:spPr>
              <a:solidFill>
                <a:srgbClr val="A0A4A9"/>
              </a:solidFill>
              <a:ln w="9525" cap="flat">
                <a:solidFill>
                  <a:schemeClr val="bg1"/>
                </a:solidFill>
                <a:round/>
              </a:ln>
              <a:effectLst/>
            </c:spPr>
            <c:extLst>
              <c:ext xmlns:c16="http://schemas.microsoft.com/office/drawing/2014/chart" uri="{C3380CC4-5D6E-409C-BE32-E72D297353CC}">
                <c16:uniqueId val="{00000003-22DC-4CAD-9511-ACB7C29F3A37}"/>
              </c:ext>
            </c:extLst>
          </c:dPt>
          <c:dPt>
            <c:idx val="2"/>
            <c:bubble3D val="0"/>
            <c:spPr>
              <a:solidFill>
                <a:srgbClr val="F28B00"/>
              </a:solidFill>
              <a:ln w="9525" cap="flat">
                <a:solidFill>
                  <a:schemeClr val="bg1"/>
                </a:solidFill>
                <a:round/>
              </a:ln>
              <a:effectLst/>
            </c:spPr>
            <c:extLst>
              <c:ext xmlns:c16="http://schemas.microsoft.com/office/drawing/2014/chart" uri="{C3380CC4-5D6E-409C-BE32-E72D297353CC}">
                <c16:uniqueId val="{00000005-22DC-4CAD-9511-ACB7C29F3A37}"/>
              </c:ext>
            </c:extLst>
          </c:dPt>
          <c:dPt>
            <c:idx val="4"/>
            <c:bubble3D val="0"/>
            <c:spPr>
              <a:solidFill>
                <a:schemeClr val="accent5"/>
              </a:solidFill>
              <a:ln w="9525" cap="flat">
                <a:solidFill>
                  <a:schemeClr val="bg1"/>
                </a:solidFill>
                <a:round/>
              </a:ln>
              <a:effectLst/>
            </c:spPr>
            <c:extLst>
              <c:ext xmlns:c16="http://schemas.microsoft.com/office/drawing/2014/chart" uri="{C3380CC4-5D6E-409C-BE32-E72D297353CC}">
                <c16:uniqueId val="{00000007-22DC-4CAD-9511-ACB7C29F3A37}"/>
              </c:ext>
            </c:extLst>
          </c:dPt>
          <c:dLbls>
            <c:dLbl>
              <c:idx val="0"/>
              <c:layout>
                <c:manualLayout>
                  <c:x val="-0.24807992986340333"/>
                  <c:y val="5.8297391548257069E-2"/>
                </c:manualLayout>
              </c:layout>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DC-4CAD-9511-ACB7C29F3A37}"/>
                </c:ext>
              </c:extLst>
            </c:dLbl>
            <c:dLbl>
              <c:idx val="1"/>
              <c:layout>
                <c:manualLayout>
                  <c:x val="0.24301720240989058"/>
                  <c:y val="-0.186048966972427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DC-4CAD-9511-ACB7C29F3A37}"/>
                </c:ext>
              </c:extLst>
            </c:dLbl>
            <c:dLbl>
              <c:idx val="2"/>
              <c:layout>
                <c:manualLayout>
                  <c:x val="0.12445471550835548"/>
                  <c:y val="0.13341929803796981"/>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DC-4CAD-9511-ACB7C29F3A37}"/>
                </c:ext>
              </c:extLst>
            </c:dLbl>
            <c:dLbl>
              <c:idx val="4"/>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22DC-4CAD-9511-ACB7C29F3A37}"/>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extLst>
          </c:dLbls>
          <c:val>
            <c:numRef>
              <c:f>Sheet1!$B$2:$B$4</c:f>
              <c:numCache>
                <c:formatCode>0%</c:formatCode>
                <c:ptCount val="3"/>
                <c:pt idx="0">
                  <c:v>0.4</c:v>
                </c:pt>
                <c:pt idx="1">
                  <c:v>0.5</c:v>
                </c:pt>
                <c:pt idx="2">
                  <c:v>0.1</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Category 1</c:v>
                      </c:pt>
                      <c:pt idx="1">
                        <c:v>Category 2</c:v>
                      </c:pt>
                      <c:pt idx="2">
                        <c:v>Category 3</c:v>
                      </c:pt>
                    </c:strCache>
                  </c:strRef>
                </c15:cat>
              </c15:filteredCategoryTitle>
            </c:ext>
            <c:ext xmlns:c16="http://schemas.microsoft.com/office/drawing/2014/chart" uri="{C3380CC4-5D6E-409C-BE32-E72D297353CC}">
              <c16:uniqueId val="{00000008-22DC-4CAD-9511-ACB7C29F3A37}"/>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379739" cy="461804"/>
          </a:xfrm>
          <a:prstGeom prst="rect">
            <a:avLst/>
          </a:prstGeom>
        </p:spPr>
        <p:txBody>
          <a:bodyPr vert="horz" lIns="136878" tIns="68438" rIns="136878" bIns="68438" rtlCol="0"/>
          <a:lstStyle>
            <a:lvl1pPr algn="l">
              <a:defRPr sz="1800"/>
            </a:lvl1pPr>
          </a:lstStyle>
          <a:p>
            <a:endParaRPr lang="en-US" dirty="0">
              <a:latin typeface="Verdana" panose="020B0604030504040204" pitchFamily="34" charset="0"/>
            </a:endParaRPr>
          </a:p>
        </p:txBody>
      </p:sp>
      <p:sp>
        <p:nvSpPr>
          <p:cNvPr id="3" name="Date Placeholder 2"/>
          <p:cNvSpPr>
            <a:spLocks noGrp="1"/>
          </p:cNvSpPr>
          <p:nvPr>
            <p:ph type="dt" sz="quarter" idx="1"/>
          </p:nvPr>
        </p:nvSpPr>
        <p:spPr>
          <a:xfrm>
            <a:off x="8339330" y="0"/>
            <a:ext cx="6379739" cy="461804"/>
          </a:xfrm>
          <a:prstGeom prst="rect">
            <a:avLst/>
          </a:prstGeom>
        </p:spPr>
        <p:txBody>
          <a:bodyPr vert="horz" lIns="136878" tIns="68438" rIns="136878" bIns="68438" rtlCol="0"/>
          <a:lstStyle>
            <a:lvl1pPr algn="r">
              <a:defRPr sz="1800"/>
            </a:lvl1pPr>
          </a:lstStyle>
          <a:p>
            <a:fld id="{C8A44135-346D-4984-992A-2748774C843D}" type="datetimeFigureOut">
              <a:rPr lang="en-US" smtClean="0">
                <a:latin typeface="Verdana" panose="020B0604030504040204" pitchFamily="34" charset="0"/>
              </a:rPr>
              <a:pPr/>
              <a:t>11/10/2020</a:t>
            </a:fld>
            <a:endParaRPr lang="en-US" dirty="0">
              <a:latin typeface="Verdana" panose="020B0604030504040204" pitchFamily="34" charset="0"/>
            </a:endParaRPr>
          </a:p>
        </p:txBody>
      </p:sp>
      <p:sp>
        <p:nvSpPr>
          <p:cNvPr id="4" name="Footer Placeholder 3"/>
          <p:cNvSpPr>
            <a:spLocks noGrp="1"/>
          </p:cNvSpPr>
          <p:nvPr>
            <p:ph type="ftr" sz="quarter" idx="2"/>
          </p:nvPr>
        </p:nvSpPr>
        <p:spPr>
          <a:xfrm>
            <a:off x="1" y="8772668"/>
            <a:ext cx="6379739" cy="461804"/>
          </a:xfrm>
          <a:prstGeom prst="rect">
            <a:avLst/>
          </a:prstGeom>
        </p:spPr>
        <p:txBody>
          <a:bodyPr vert="horz" lIns="136878" tIns="68438" rIns="136878" bIns="68438" rtlCol="0" anchor="b"/>
          <a:lstStyle>
            <a:lvl1pPr algn="l">
              <a:defRPr sz="1800"/>
            </a:lvl1pPr>
          </a:lstStyle>
          <a:p>
            <a:r>
              <a:rPr lang="en-US" dirty="0">
                <a:latin typeface="Verdana" panose="020B0604030504040204" pitchFamily="34" charset="0"/>
              </a:rPr>
              <a:t>EAB Global, Inc.</a:t>
            </a:r>
          </a:p>
        </p:txBody>
      </p:sp>
      <p:sp>
        <p:nvSpPr>
          <p:cNvPr id="5" name="Slide Number Placeholder 4"/>
          <p:cNvSpPr>
            <a:spLocks noGrp="1"/>
          </p:cNvSpPr>
          <p:nvPr>
            <p:ph type="sldNum" sz="quarter" idx="3"/>
          </p:nvPr>
        </p:nvSpPr>
        <p:spPr>
          <a:xfrm>
            <a:off x="8339330" y="8772668"/>
            <a:ext cx="6379739" cy="461804"/>
          </a:xfrm>
          <a:prstGeom prst="rect">
            <a:avLst/>
          </a:prstGeom>
        </p:spPr>
        <p:txBody>
          <a:bodyPr vert="horz" lIns="136878" tIns="68438" rIns="136878" bIns="68438" rtlCol="0" anchor="b"/>
          <a:lstStyle>
            <a:lvl1pPr algn="r">
              <a:defRPr sz="1800"/>
            </a:lvl1pPr>
          </a:lstStyle>
          <a:p>
            <a:fld id="{BCAAC5F6-A6E1-42E4-A9E7-356BF7413E45}" type="slidenum">
              <a:rPr lang="en-US" smtClean="0">
                <a:latin typeface="Verdana" panose="020B0604030504040204" pitchFamily="34" charset="0"/>
              </a:rPr>
              <a:pPr/>
              <a:t>‹#›</a:t>
            </a:fld>
            <a:endParaRPr lang="en-US" dirty="0">
              <a:latin typeface="Verdana" panose="020B060403050404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379739" cy="461804"/>
          </a:xfrm>
          <a:prstGeom prst="rect">
            <a:avLst/>
          </a:prstGeom>
        </p:spPr>
        <p:txBody>
          <a:bodyPr vert="horz" lIns="136878" tIns="68438" rIns="136878" bIns="68438" rtlCol="0"/>
          <a:lstStyle>
            <a:lvl1pPr algn="l">
              <a:defRPr sz="18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8339330" y="0"/>
            <a:ext cx="6379739" cy="461804"/>
          </a:xfrm>
          <a:prstGeom prst="rect">
            <a:avLst/>
          </a:prstGeom>
        </p:spPr>
        <p:txBody>
          <a:bodyPr vert="horz" lIns="136878" tIns="68438" rIns="136878" bIns="68438" rtlCol="0"/>
          <a:lstStyle>
            <a:lvl1pPr algn="r">
              <a:defRPr sz="1800">
                <a:latin typeface="Verdana" panose="020B0604030504040204" pitchFamily="34" charset="0"/>
              </a:defRPr>
            </a:lvl1pPr>
          </a:lstStyle>
          <a:p>
            <a:fld id="{69A07C00-4D30-4D5D-9A03-C91B9C1FD54F}" type="datetimeFigureOut">
              <a:rPr lang="en-US" smtClean="0"/>
              <a:pPr/>
              <a:t>11/10/2020</a:t>
            </a:fld>
            <a:endParaRPr lang="en-US" dirty="0"/>
          </a:p>
        </p:txBody>
      </p:sp>
      <p:sp>
        <p:nvSpPr>
          <p:cNvPr id="4" name="Slide Image Placeholder 3"/>
          <p:cNvSpPr>
            <a:spLocks noGrp="1" noRot="1" noChangeAspect="1"/>
          </p:cNvSpPr>
          <p:nvPr>
            <p:ph type="sldImg" idx="2"/>
          </p:nvPr>
        </p:nvSpPr>
        <p:spPr>
          <a:xfrm>
            <a:off x="4684713" y="692150"/>
            <a:ext cx="5353050" cy="3463925"/>
          </a:xfrm>
          <a:prstGeom prst="rect">
            <a:avLst/>
          </a:prstGeom>
          <a:noFill/>
          <a:ln w="12700">
            <a:solidFill>
              <a:prstClr val="black"/>
            </a:solidFill>
          </a:ln>
        </p:spPr>
        <p:txBody>
          <a:bodyPr vert="horz" lIns="136878" tIns="68438" rIns="136878" bIns="68438" rtlCol="0" anchor="ctr"/>
          <a:lstStyle/>
          <a:p>
            <a:endParaRPr lang="en-US" dirty="0"/>
          </a:p>
        </p:txBody>
      </p:sp>
      <p:sp>
        <p:nvSpPr>
          <p:cNvPr id="5" name="Notes Placeholder 4"/>
          <p:cNvSpPr>
            <a:spLocks noGrp="1"/>
          </p:cNvSpPr>
          <p:nvPr>
            <p:ph type="body" sz="quarter" idx="3"/>
          </p:nvPr>
        </p:nvSpPr>
        <p:spPr>
          <a:xfrm>
            <a:off x="1472248" y="4387136"/>
            <a:ext cx="11777980" cy="4156234"/>
          </a:xfrm>
          <a:prstGeom prst="rect">
            <a:avLst/>
          </a:prstGeom>
        </p:spPr>
        <p:txBody>
          <a:bodyPr vert="horz" lIns="136878" tIns="68438" rIns="136878" bIns="684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772668"/>
            <a:ext cx="6379739" cy="461804"/>
          </a:xfrm>
          <a:prstGeom prst="rect">
            <a:avLst/>
          </a:prstGeom>
        </p:spPr>
        <p:txBody>
          <a:bodyPr vert="horz" lIns="136878" tIns="68438" rIns="136878" bIns="68438" rtlCol="0" anchor="b"/>
          <a:lstStyle>
            <a:lvl1pPr algn="l">
              <a:defRPr sz="1800">
                <a:latin typeface="Verdana" panose="020B0604030504040204" pitchFamily="34" charset="0"/>
              </a:defRPr>
            </a:lvl1pPr>
          </a:lstStyle>
          <a:p>
            <a:r>
              <a:rPr lang="en-US" dirty="0"/>
              <a:t>The Advisory Board Company</a:t>
            </a:r>
          </a:p>
        </p:txBody>
      </p:sp>
      <p:sp>
        <p:nvSpPr>
          <p:cNvPr id="7" name="Slide Number Placeholder 6"/>
          <p:cNvSpPr>
            <a:spLocks noGrp="1"/>
          </p:cNvSpPr>
          <p:nvPr>
            <p:ph type="sldNum" sz="quarter" idx="5"/>
          </p:nvPr>
        </p:nvSpPr>
        <p:spPr>
          <a:xfrm>
            <a:off x="8339330" y="8772668"/>
            <a:ext cx="6379739" cy="461804"/>
          </a:xfrm>
          <a:prstGeom prst="rect">
            <a:avLst/>
          </a:prstGeom>
        </p:spPr>
        <p:txBody>
          <a:bodyPr vert="horz" lIns="136878" tIns="68438" rIns="136878" bIns="68438" rtlCol="0" anchor="b"/>
          <a:lstStyle>
            <a:lvl1pPr algn="r">
              <a:defRPr sz="1800">
                <a:latin typeface="Verdana" panose="020B060403050404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811276" rtl="0" eaLnBrk="1" latinLnBrk="0" hangingPunct="1">
      <a:defRPr sz="2400" kern="1200">
        <a:solidFill>
          <a:schemeClr val="tx1"/>
        </a:solidFill>
        <a:latin typeface="Verdana" panose="020B0604030504040204" pitchFamily="34" charset="0"/>
        <a:ea typeface="+mn-ea"/>
        <a:cs typeface="+mn-cs"/>
      </a:defRPr>
    </a:lvl1pPr>
    <a:lvl2pPr marL="905638" algn="l" defTabSz="1811276" rtl="0" eaLnBrk="1" latinLnBrk="0" hangingPunct="1">
      <a:defRPr sz="2400" kern="1200">
        <a:solidFill>
          <a:schemeClr val="tx1"/>
        </a:solidFill>
        <a:latin typeface="Verdana" panose="020B0604030504040204" pitchFamily="34" charset="0"/>
        <a:ea typeface="+mn-ea"/>
        <a:cs typeface="+mn-cs"/>
      </a:defRPr>
    </a:lvl2pPr>
    <a:lvl3pPr marL="1811276" algn="l" defTabSz="1811276" rtl="0" eaLnBrk="1" latinLnBrk="0" hangingPunct="1">
      <a:defRPr sz="2400" kern="1200">
        <a:solidFill>
          <a:schemeClr val="tx1"/>
        </a:solidFill>
        <a:latin typeface="Verdana" panose="020B0604030504040204" pitchFamily="34" charset="0"/>
        <a:ea typeface="+mn-ea"/>
        <a:cs typeface="+mn-cs"/>
      </a:defRPr>
    </a:lvl3pPr>
    <a:lvl4pPr marL="2716915" algn="l" defTabSz="1811276" rtl="0" eaLnBrk="1" latinLnBrk="0" hangingPunct="1">
      <a:defRPr sz="2400" kern="1200">
        <a:solidFill>
          <a:schemeClr val="tx1"/>
        </a:solidFill>
        <a:latin typeface="Verdana" panose="020B0604030504040204" pitchFamily="34" charset="0"/>
        <a:ea typeface="+mn-ea"/>
        <a:cs typeface="+mn-cs"/>
      </a:defRPr>
    </a:lvl4pPr>
    <a:lvl5pPr marL="3622553" algn="l" defTabSz="1811276" rtl="0" eaLnBrk="1" latinLnBrk="0" hangingPunct="1">
      <a:defRPr sz="2400" kern="1200">
        <a:solidFill>
          <a:schemeClr val="tx1"/>
        </a:solidFill>
        <a:latin typeface="Verdana" panose="020B0604030504040204" pitchFamily="34" charset="0"/>
        <a:ea typeface="+mn-ea"/>
        <a:cs typeface="+mn-cs"/>
      </a:defRPr>
    </a:lvl5pPr>
    <a:lvl6pPr marL="4528191" algn="l" defTabSz="1811276" rtl="0" eaLnBrk="1" latinLnBrk="0" hangingPunct="1">
      <a:defRPr sz="2400" kern="1200">
        <a:solidFill>
          <a:schemeClr val="tx1"/>
        </a:solidFill>
        <a:latin typeface="+mn-lt"/>
        <a:ea typeface="+mn-ea"/>
        <a:cs typeface="+mn-cs"/>
      </a:defRPr>
    </a:lvl6pPr>
    <a:lvl7pPr marL="5433829" algn="l" defTabSz="1811276" rtl="0" eaLnBrk="1" latinLnBrk="0" hangingPunct="1">
      <a:defRPr sz="2400" kern="1200">
        <a:solidFill>
          <a:schemeClr val="tx1"/>
        </a:solidFill>
        <a:latin typeface="+mn-lt"/>
        <a:ea typeface="+mn-ea"/>
        <a:cs typeface="+mn-cs"/>
      </a:defRPr>
    </a:lvl7pPr>
    <a:lvl8pPr marL="6339468" algn="l" defTabSz="1811276" rtl="0" eaLnBrk="1" latinLnBrk="0" hangingPunct="1">
      <a:defRPr sz="2400" kern="1200">
        <a:solidFill>
          <a:schemeClr val="tx1"/>
        </a:solidFill>
        <a:latin typeface="+mn-lt"/>
        <a:ea typeface="+mn-ea"/>
        <a:cs typeface="+mn-cs"/>
      </a:defRPr>
    </a:lvl8pPr>
    <a:lvl9pPr marL="7245106" algn="l" defTabSz="1811276"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2</a:t>
            </a:fld>
            <a:endParaRPr lang="en-US" dirty="0"/>
          </a:p>
        </p:txBody>
      </p:sp>
    </p:spTree>
    <p:extLst>
      <p:ext uri="{BB962C8B-B14F-4D97-AF65-F5344CB8AC3E}">
        <p14:creationId xmlns:p14="http://schemas.microsoft.com/office/powerpoint/2010/main" val="116617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406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A43D-03EE-453F-9333-90612FD9D4BF}"/>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61652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FF2D-4004-4680-A534-8048C1B5AF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178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81E1CAE-546F-4720-8E96-9F116A1940C4}"/>
              </a:ext>
            </a:extLst>
          </p:cNvPr>
          <p:cNvSpPr/>
          <p:nvPr userDrawn="1"/>
        </p:nvSpPr>
        <p:spPr bwMode="gray">
          <a:xfrm>
            <a:off x="8229601" y="2070858"/>
            <a:ext cx="6544852" cy="694614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8" name="Rectangle 37">
            <a:extLst>
              <a:ext uri="{FF2B5EF4-FFF2-40B4-BE49-F238E27FC236}">
                <a16:creationId xmlns:a16="http://schemas.microsoft.com/office/drawing/2014/main" id="{FDDC2B8D-75B4-4761-B224-1E9B198093E2}"/>
              </a:ext>
            </a:extLst>
          </p:cNvPr>
          <p:cNvSpPr/>
          <p:nvPr userDrawn="1"/>
        </p:nvSpPr>
        <p:spPr bwMode="gray">
          <a:xfrm>
            <a:off x="784225" y="2070858"/>
            <a:ext cx="6530975" cy="694614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9" name="Title 1">
            <a:extLst>
              <a:ext uri="{FF2B5EF4-FFF2-40B4-BE49-F238E27FC236}">
                <a16:creationId xmlns:a16="http://schemas.microsoft.com/office/drawing/2014/main" id="{AA962911-EA65-4C25-87F3-D512472548A4}"/>
              </a:ext>
            </a:extLst>
          </p:cNvPr>
          <p:cNvSpPr txBox="1">
            <a:spLocks/>
          </p:cNvSpPr>
          <p:nvPr userDrawn="1"/>
        </p:nvSpPr>
        <p:spPr>
          <a:xfrm>
            <a:off x="739086" y="859863"/>
            <a:ext cx="13957446" cy="398300"/>
          </a:xfrm>
          <a:prstGeom prst="rect">
            <a:avLst/>
          </a:prstGeom>
        </p:spPr>
        <p:txBody>
          <a:bodyPr/>
          <a:lstStyle>
            <a:lvl1pPr algn="l" defTabSz="1267893" rtl="0" eaLnBrk="1" latinLnBrk="0" hangingPunct="1">
              <a:lnSpc>
                <a:spcPct val="100000"/>
              </a:lnSpc>
              <a:spcBef>
                <a:spcPct val="0"/>
              </a:spcBef>
              <a:buNone/>
              <a:defRPr sz="2500" b="0" kern="1200" spc="62" baseline="0">
                <a:solidFill>
                  <a:schemeClr val="accent5"/>
                </a:solidFill>
                <a:latin typeface="+mj-lt"/>
                <a:ea typeface="+mj-ea"/>
                <a:cs typeface="+mj-cs"/>
              </a:defRPr>
            </a:lvl1pPr>
          </a:lstStyle>
          <a:p>
            <a:r>
              <a:rPr lang="en-US" dirty="0"/>
              <a:t>How to Use the Experiential Major Map Template</a:t>
            </a:r>
          </a:p>
        </p:txBody>
      </p:sp>
      <p:sp>
        <p:nvSpPr>
          <p:cNvPr id="40" name="TextBox 39">
            <a:extLst>
              <a:ext uri="{FF2B5EF4-FFF2-40B4-BE49-F238E27FC236}">
                <a16:creationId xmlns:a16="http://schemas.microsoft.com/office/drawing/2014/main" id="{2C869168-8638-4372-AB71-DEC89982AFA5}"/>
              </a:ext>
            </a:extLst>
          </p:cNvPr>
          <p:cNvSpPr txBox="1"/>
          <p:nvPr userDrawn="1"/>
        </p:nvSpPr>
        <p:spPr bwMode="gray">
          <a:xfrm>
            <a:off x="1045874" y="2228993"/>
            <a:ext cx="5240254" cy="169277"/>
          </a:xfrm>
          <a:prstGeom prst="rect">
            <a:avLst/>
          </a:prstGeom>
          <a:noFill/>
        </p:spPr>
        <p:txBody>
          <a:bodyPr wrap="square" lIns="0" tIns="0" rIns="0" bIns="0" rtlCol="0">
            <a:spAutoFit/>
          </a:bodyPr>
          <a:lstStyle/>
          <a:p>
            <a:r>
              <a:rPr lang="en-US" sz="1100" b="1" dirty="0"/>
              <a:t>Information to Include in the Major Map Cover Page</a:t>
            </a:r>
          </a:p>
        </p:txBody>
      </p:sp>
      <p:sp>
        <p:nvSpPr>
          <p:cNvPr id="41" name="TextBox 40">
            <a:extLst>
              <a:ext uri="{FF2B5EF4-FFF2-40B4-BE49-F238E27FC236}">
                <a16:creationId xmlns:a16="http://schemas.microsoft.com/office/drawing/2014/main" id="{E28F231D-0E4B-4E08-A0B0-B6CBC4454C10}"/>
              </a:ext>
            </a:extLst>
          </p:cNvPr>
          <p:cNvSpPr txBox="1"/>
          <p:nvPr userDrawn="1"/>
        </p:nvSpPr>
        <p:spPr bwMode="gray">
          <a:xfrm>
            <a:off x="838720" y="1426087"/>
            <a:ext cx="13857812" cy="338554"/>
          </a:xfrm>
          <a:prstGeom prst="rect">
            <a:avLst/>
          </a:prstGeom>
          <a:noFill/>
        </p:spPr>
        <p:txBody>
          <a:bodyPr wrap="square" lIns="0" tIns="0" rIns="0" bIns="0" rtlCol="0">
            <a:spAutoFit/>
          </a:bodyPr>
          <a:lstStyle/>
          <a:p>
            <a:pPr>
              <a:spcBef>
                <a:spcPts val="500"/>
              </a:spcBef>
            </a:pPr>
            <a:r>
              <a:rPr lang="en-US" sz="1100" i="1" dirty="0"/>
              <a:t>Use this template to draft and collect information for experiential major maps. Delete instructions and example text after reading and replace them with institution-specific information. If using the template directly, adjust color schemes, fonts, and organization to match your institution. Where possible, include web links to related resources. </a:t>
            </a:r>
          </a:p>
        </p:txBody>
      </p:sp>
      <p:cxnSp>
        <p:nvCxnSpPr>
          <p:cNvPr id="42" name="Straight Connector 41">
            <a:extLst>
              <a:ext uri="{FF2B5EF4-FFF2-40B4-BE49-F238E27FC236}">
                <a16:creationId xmlns:a16="http://schemas.microsoft.com/office/drawing/2014/main" id="{F4AAF060-0D1B-427B-9B4C-6C836E7CD884}"/>
              </a:ext>
            </a:extLst>
          </p:cNvPr>
          <p:cNvCxnSpPr/>
          <p:nvPr userDrawn="1"/>
        </p:nvCxnSpPr>
        <p:spPr bwMode="gray">
          <a:xfrm>
            <a:off x="784132" y="1305912"/>
            <a:ext cx="1399032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984909D-FDFE-4539-95FA-5E3B2125C9F2}"/>
              </a:ext>
            </a:extLst>
          </p:cNvPr>
          <p:cNvSpPr txBox="1"/>
          <p:nvPr userDrawn="1"/>
        </p:nvSpPr>
        <p:spPr bwMode="gray">
          <a:xfrm>
            <a:off x="8470900" y="2228993"/>
            <a:ext cx="5118100" cy="169277"/>
          </a:xfrm>
          <a:prstGeom prst="rect">
            <a:avLst/>
          </a:prstGeom>
          <a:noFill/>
        </p:spPr>
        <p:txBody>
          <a:bodyPr wrap="square" lIns="0" tIns="0" rIns="0" bIns="0" rtlCol="0">
            <a:spAutoFit/>
          </a:bodyPr>
          <a:lstStyle/>
          <a:p>
            <a:r>
              <a:rPr lang="en-US" sz="1100" b="1" dirty="0"/>
              <a:t>Information to Include in the Major Map Template</a:t>
            </a:r>
          </a:p>
        </p:txBody>
      </p:sp>
      <p:sp>
        <p:nvSpPr>
          <p:cNvPr id="44" name="TextBox 43">
            <a:extLst>
              <a:ext uri="{FF2B5EF4-FFF2-40B4-BE49-F238E27FC236}">
                <a16:creationId xmlns:a16="http://schemas.microsoft.com/office/drawing/2014/main" id="{6287C2DB-6E03-4C8E-AB10-E789CCC12531}"/>
              </a:ext>
            </a:extLst>
          </p:cNvPr>
          <p:cNvSpPr txBox="1"/>
          <p:nvPr userDrawn="1"/>
        </p:nvSpPr>
        <p:spPr bwMode="gray">
          <a:xfrm>
            <a:off x="1046308" y="2474336"/>
            <a:ext cx="5239386" cy="415498"/>
          </a:xfrm>
          <a:prstGeom prst="rect">
            <a:avLst/>
          </a:prstGeom>
          <a:noFill/>
        </p:spPr>
        <p:txBody>
          <a:bodyPr wrap="square" lIns="0" tIns="0" rIns="0" bIns="0" rtlCol="0">
            <a:spAutoFit/>
          </a:bodyPr>
          <a:lstStyle/>
          <a:p>
            <a:pPr>
              <a:spcBef>
                <a:spcPts val="500"/>
              </a:spcBef>
            </a:pPr>
            <a:r>
              <a:rPr lang="en-US" sz="900" dirty="0"/>
              <a:t>This cover page is designed to create a major map booklet when folded in half. Use the cover page to give a high-level overview of an academic program, promote the program to prospective majors, and share information about alumni outcomes. </a:t>
            </a:r>
          </a:p>
        </p:txBody>
      </p:sp>
      <p:sp>
        <p:nvSpPr>
          <p:cNvPr id="45" name="TextBox 44">
            <a:extLst>
              <a:ext uri="{FF2B5EF4-FFF2-40B4-BE49-F238E27FC236}">
                <a16:creationId xmlns:a16="http://schemas.microsoft.com/office/drawing/2014/main" id="{B0679A5B-5BF2-461A-AD85-46E2EB83CF37}"/>
              </a:ext>
            </a:extLst>
          </p:cNvPr>
          <p:cNvSpPr txBox="1"/>
          <p:nvPr userDrawn="1"/>
        </p:nvSpPr>
        <p:spPr bwMode="gray">
          <a:xfrm>
            <a:off x="8488364" y="2568067"/>
            <a:ext cx="5519736" cy="415498"/>
          </a:xfrm>
          <a:prstGeom prst="rect">
            <a:avLst/>
          </a:prstGeom>
          <a:noFill/>
        </p:spPr>
        <p:txBody>
          <a:bodyPr wrap="square" lIns="0" tIns="0" rIns="0" bIns="0" rtlCol="0">
            <a:spAutoFit/>
          </a:bodyPr>
          <a:lstStyle/>
          <a:p>
            <a:pPr>
              <a:spcBef>
                <a:spcPts val="500"/>
              </a:spcBef>
            </a:pPr>
            <a:r>
              <a:rPr lang="en-US" sz="900" dirty="0"/>
              <a:t>Use this template to begin cataloguing the information to include in experiential major maps. Many implementation teams choose to send the filled template to a program chair or other departmental key contact for review.</a:t>
            </a:r>
          </a:p>
        </p:txBody>
      </p:sp>
      <p:sp>
        <p:nvSpPr>
          <p:cNvPr id="46" name="TextBox 45">
            <a:extLst>
              <a:ext uri="{FF2B5EF4-FFF2-40B4-BE49-F238E27FC236}">
                <a16:creationId xmlns:a16="http://schemas.microsoft.com/office/drawing/2014/main" id="{DC804330-848F-4076-8BEF-DBC01E097A3F}"/>
              </a:ext>
            </a:extLst>
          </p:cNvPr>
          <p:cNvSpPr txBox="1"/>
          <p:nvPr userDrawn="1"/>
        </p:nvSpPr>
        <p:spPr bwMode="gray">
          <a:xfrm>
            <a:off x="1317474" y="3768012"/>
            <a:ext cx="2196827" cy="788244"/>
          </a:xfrm>
          <a:prstGeom prst="rect">
            <a:avLst/>
          </a:prstGeom>
          <a:noFill/>
        </p:spPr>
        <p:txBody>
          <a:bodyPr wrap="square" lIns="0" tIns="0" rIns="0" bIns="0" rtlCol="0">
            <a:noAutofit/>
          </a:bodyPr>
          <a:lstStyle/>
          <a:p>
            <a:pPr>
              <a:spcBef>
                <a:spcPts val="500"/>
              </a:spcBef>
            </a:pPr>
            <a:r>
              <a:rPr lang="en-US" sz="1000" b="1" dirty="0"/>
              <a:t>Get to Know [Program]</a:t>
            </a:r>
          </a:p>
          <a:p>
            <a:pPr>
              <a:spcBef>
                <a:spcPts val="500"/>
              </a:spcBef>
            </a:pPr>
            <a:r>
              <a:rPr lang="en-US" sz="900" dirty="0"/>
              <a:t>Use this section to briefly describe the academic program, its unique features, and why it is an appealing major or minor for students.</a:t>
            </a:r>
          </a:p>
        </p:txBody>
      </p:sp>
      <p:cxnSp>
        <p:nvCxnSpPr>
          <p:cNvPr id="47" name="Straight Connector 46">
            <a:extLst>
              <a:ext uri="{FF2B5EF4-FFF2-40B4-BE49-F238E27FC236}">
                <a16:creationId xmlns:a16="http://schemas.microsoft.com/office/drawing/2014/main" id="{B161FB75-75A8-4B23-B40E-3849631BBAC7}"/>
              </a:ext>
            </a:extLst>
          </p:cNvPr>
          <p:cNvCxnSpPr>
            <a:cxnSpLocks/>
          </p:cNvCxnSpPr>
          <p:nvPr userDrawn="1"/>
        </p:nvCxnSpPr>
        <p:spPr bwMode="gray">
          <a:xfrm>
            <a:off x="1317473" y="4666037"/>
            <a:ext cx="219682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id="{5CF76126-9AFC-4D92-82AB-566F2331C1E5}"/>
              </a:ext>
            </a:extLst>
          </p:cNvPr>
          <p:cNvPicPr>
            <a:picLocks noChangeAspect="1"/>
          </p:cNvPicPr>
          <p:nvPr userDrawn="1"/>
        </p:nvPicPr>
        <p:blipFill>
          <a:blip r:embed="rId2"/>
          <a:stretch>
            <a:fillRect/>
          </a:stretch>
        </p:blipFill>
        <p:spPr>
          <a:xfrm>
            <a:off x="1317474" y="3311528"/>
            <a:ext cx="365760" cy="365760"/>
          </a:xfrm>
          <a:prstGeom prst="rect">
            <a:avLst/>
          </a:prstGeom>
        </p:spPr>
      </p:pic>
      <p:sp>
        <p:nvSpPr>
          <p:cNvPr id="49" name="TextBox 48">
            <a:extLst>
              <a:ext uri="{FF2B5EF4-FFF2-40B4-BE49-F238E27FC236}">
                <a16:creationId xmlns:a16="http://schemas.microsoft.com/office/drawing/2014/main" id="{A140C2C6-6BA9-4020-BCC7-BA4F1CFEAC1D}"/>
              </a:ext>
            </a:extLst>
          </p:cNvPr>
          <p:cNvSpPr txBox="1"/>
          <p:nvPr userDrawn="1"/>
        </p:nvSpPr>
        <p:spPr bwMode="gray">
          <a:xfrm>
            <a:off x="1330175" y="5654520"/>
            <a:ext cx="2196827" cy="784810"/>
          </a:xfrm>
          <a:prstGeom prst="rect">
            <a:avLst/>
          </a:prstGeom>
          <a:noFill/>
        </p:spPr>
        <p:txBody>
          <a:bodyPr wrap="square" lIns="0" tIns="0" rIns="0" bIns="0" rtlCol="0">
            <a:noAutofit/>
          </a:bodyPr>
          <a:lstStyle/>
          <a:p>
            <a:pPr>
              <a:spcBef>
                <a:spcPts val="500"/>
              </a:spcBef>
            </a:pPr>
            <a:r>
              <a:rPr lang="en-US" sz="1000" b="1" dirty="0"/>
              <a:t>Where Our Students Go</a:t>
            </a:r>
          </a:p>
          <a:p>
            <a:pPr>
              <a:spcBef>
                <a:spcPts val="500"/>
              </a:spcBef>
            </a:pPr>
            <a:r>
              <a:rPr lang="en-US" sz="900" dirty="0"/>
              <a:t>Use this section to share program outcomes data, such as further education and careers pursued by alumni after graduation.</a:t>
            </a:r>
          </a:p>
        </p:txBody>
      </p:sp>
      <p:pic>
        <p:nvPicPr>
          <p:cNvPr id="50" name="Picture 49">
            <a:extLst>
              <a:ext uri="{FF2B5EF4-FFF2-40B4-BE49-F238E27FC236}">
                <a16:creationId xmlns:a16="http://schemas.microsoft.com/office/drawing/2014/main" id="{6EEF0142-F984-4D60-BBAD-A83E31D0442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35443" y="5248146"/>
            <a:ext cx="365760" cy="316992"/>
          </a:xfrm>
          <a:prstGeom prst="rect">
            <a:avLst/>
          </a:prstGeom>
        </p:spPr>
      </p:pic>
      <p:cxnSp>
        <p:nvCxnSpPr>
          <p:cNvPr id="51" name="Straight Connector 50">
            <a:extLst>
              <a:ext uri="{FF2B5EF4-FFF2-40B4-BE49-F238E27FC236}">
                <a16:creationId xmlns:a16="http://schemas.microsoft.com/office/drawing/2014/main" id="{DBE61C06-79D8-431A-9F0D-4459C980FF89}"/>
              </a:ext>
            </a:extLst>
          </p:cNvPr>
          <p:cNvCxnSpPr>
            <a:cxnSpLocks/>
          </p:cNvCxnSpPr>
          <p:nvPr userDrawn="1"/>
        </p:nvCxnSpPr>
        <p:spPr bwMode="gray">
          <a:xfrm>
            <a:off x="1317473" y="6553888"/>
            <a:ext cx="219682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1EA36604-76CB-46D5-9BA3-496250F1973B}"/>
              </a:ext>
            </a:extLst>
          </p:cNvPr>
          <p:cNvSpPr txBox="1"/>
          <p:nvPr userDrawn="1"/>
        </p:nvSpPr>
        <p:spPr bwMode="gray">
          <a:xfrm>
            <a:off x="1317473" y="7568238"/>
            <a:ext cx="2196827" cy="807978"/>
          </a:xfrm>
          <a:prstGeom prst="rect">
            <a:avLst/>
          </a:prstGeom>
          <a:noFill/>
        </p:spPr>
        <p:txBody>
          <a:bodyPr wrap="square" lIns="0" tIns="0" rIns="0" bIns="0" rtlCol="0">
            <a:noAutofit/>
          </a:bodyPr>
          <a:lstStyle/>
          <a:p>
            <a:pPr>
              <a:spcBef>
                <a:spcPts val="500"/>
              </a:spcBef>
            </a:pPr>
            <a:r>
              <a:rPr lang="en-US" sz="1000" b="1" dirty="0"/>
              <a:t>Career Information</a:t>
            </a:r>
          </a:p>
          <a:p>
            <a:pPr>
              <a:spcBef>
                <a:spcPts val="500"/>
              </a:spcBef>
            </a:pPr>
            <a:r>
              <a:rPr lang="en-US" sz="900" dirty="0"/>
              <a:t>List potential job titles available to program graduates. Include a diverse range of fields to show the variety of available options.</a:t>
            </a:r>
          </a:p>
        </p:txBody>
      </p:sp>
      <p:pic>
        <p:nvPicPr>
          <p:cNvPr id="53" name="Picture 52">
            <a:extLst>
              <a:ext uri="{FF2B5EF4-FFF2-40B4-BE49-F238E27FC236}">
                <a16:creationId xmlns:a16="http://schemas.microsoft.com/office/drawing/2014/main" id="{0CAF44D2-35E5-4459-B7DD-932E949174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17473" y="7135997"/>
            <a:ext cx="291389" cy="365760"/>
          </a:xfrm>
          <a:prstGeom prst="rect">
            <a:avLst/>
          </a:prstGeom>
        </p:spPr>
      </p:pic>
      <p:cxnSp>
        <p:nvCxnSpPr>
          <p:cNvPr id="54" name="Straight Connector 53">
            <a:extLst>
              <a:ext uri="{FF2B5EF4-FFF2-40B4-BE49-F238E27FC236}">
                <a16:creationId xmlns:a16="http://schemas.microsoft.com/office/drawing/2014/main" id="{1CE9D615-18B4-4B2E-B9AD-F197F2577092}"/>
              </a:ext>
            </a:extLst>
          </p:cNvPr>
          <p:cNvCxnSpPr>
            <a:cxnSpLocks/>
          </p:cNvCxnSpPr>
          <p:nvPr userDrawn="1"/>
        </p:nvCxnSpPr>
        <p:spPr bwMode="gray">
          <a:xfrm>
            <a:off x="1317473" y="8480706"/>
            <a:ext cx="219682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55" name="Picture 54">
            <a:extLst>
              <a:ext uri="{FF2B5EF4-FFF2-40B4-BE49-F238E27FC236}">
                <a16:creationId xmlns:a16="http://schemas.microsoft.com/office/drawing/2014/main" id="{FA5FC3B6-E869-4A6F-967A-7744D4FAA557}"/>
              </a:ext>
            </a:extLst>
          </p:cNvPr>
          <p:cNvPicPr>
            <a:picLocks noChangeAspect="1"/>
          </p:cNvPicPr>
          <p:nvPr userDrawn="1"/>
        </p:nvPicPr>
        <p:blipFill>
          <a:blip r:embed="rId5"/>
          <a:stretch>
            <a:fillRect/>
          </a:stretch>
        </p:blipFill>
        <p:spPr>
          <a:xfrm>
            <a:off x="3989891" y="3311528"/>
            <a:ext cx="363322" cy="365760"/>
          </a:xfrm>
          <a:prstGeom prst="rect">
            <a:avLst/>
          </a:prstGeom>
        </p:spPr>
      </p:pic>
      <p:sp>
        <p:nvSpPr>
          <p:cNvPr id="56" name="TextBox 55">
            <a:extLst>
              <a:ext uri="{FF2B5EF4-FFF2-40B4-BE49-F238E27FC236}">
                <a16:creationId xmlns:a16="http://schemas.microsoft.com/office/drawing/2014/main" id="{823EA15E-1EB4-4E20-B801-73DD103CE130}"/>
              </a:ext>
            </a:extLst>
          </p:cNvPr>
          <p:cNvSpPr txBox="1"/>
          <p:nvPr userDrawn="1"/>
        </p:nvSpPr>
        <p:spPr bwMode="gray">
          <a:xfrm>
            <a:off x="3989891" y="3765984"/>
            <a:ext cx="2068269" cy="763312"/>
          </a:xfrm>
          <a:prstGeom prst="rect">
            <a:avLst/>
          </a:prstGeom>
          <a:noFill/>
        </p:spPr>
        <p:txBody>
          <a:bodyPr wrap="square" lIns="0" tIns="0" rIns="0" bIns="0" rtlCol="0">
            <a:noAutofit/>
          </a:bodyPr>
          <a:lstStyle/>
          <a:p>
            <a:pPr>
              <a:spcBef>
                <a:spcPts val="500"/>
              </a:spcBef>
            </a:pPr>
            <a:r>
              <a:rPr lang="en-US" sz="1000" b="1" dirty="0"/>
              <a:t>Academic Options</a:t>
            </a:r>
          </a:p>
          <a:p>
            <a:pPr>
              <a:spcBef>
                <a:spcPts val="500"/>
              </a:spcBef>
            </a:pPr>
            <a:r>
              <a:rPr lang="en-US" sz="900" dirty="0"/>
              <a:t>List degree options available in the program, including any minors, concentrations, certificates, specializations, or tracks.</a:t>
            </a:r>
          </a:p>
        </p:txBody>
      </p:sp>
      <p:cxnSp>
        <p:nvCxnSpPr>
          <p:cNvPr id="57" name="Straight Connector 56">
            <a:extLst>
              <a:ext uri="{FF2B5EF4-FFF2-40B4-BE49-F238E27FC236}">
                <a16:creationId xmlns:a16="http://schemas.microsoft.com/office/drawing/2014/main" id="{4CE3986D-00D4-4E4A-BE1E-9D2B96483146}"/>
              </a:ext>
            </a:extLst>
          </p:cNvPr>
          <p:cNvCxnSpPr>
            <a:cxnSpLocks/>
          </p:cNvCxnSpPr>
          <p:nvPr userDrawn="1"/>
        </p:nvCxnSpPr>
        <p:spPr bwMode="gray">
          <a:xfrm>
            <a:off x="3989891" y="4670266"/>
            <a:ext cx="219682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B6FA7AA-17AE-40A6-9A58-580E6FE0BE7B}"/>
              </a:ext>
            </a:extLst>
          </p:cNvPr>
          <p:cNvSpPr txBox="1"/>
          <p:nvPr userDrawn="1"/>
        </p:nvSpPr>
        <p:spPr bwMode="gray">
          <a:xfrm>
            <a:off x="4021186" y="5730118"/>
            <a:ext cx="2055038" cy="598384"/>
          </a:xfrm>
          <a:prstGeom prst="rect">
            <a:avLst/>
          </a:prstGeom>
          <a:noFill/>
        </p:spPr>
        <p:txBody>
          <a:bodyPr wrap="square" lIns="0" tIns="0" rIns="0" bIns="0" rtlCol="0">
            <a:noAutofit/>
          </a:bodyPr>
          <a:lstStyle/>
          <a:p>
            <a:pPr>
              <a:spcBef>
                <a:spcPts val="500"/>
              </a:spcBef>
            </a:pPr>
            <a:r>
              <a:rPr lang="en-US" sz="1000" b="1" dirty="0"/>
              <a:t>Develop Your Skills</a:t>
            </a:r>
          </a:p>
          <a:p>
            <a:pPr>
              <a:spcBef>
                <a:spcPts val="500"/>
              </a:spcBef>
            </a:pPr>
            <a:r>
              <a:rPr lang="en-US" sz="900" dirty="0"/>
              <a:t>Give 6-10 examples of career-relevant skills students will gain by completing the academic program.</a:t>
            </a:r>
          </a:p>
        </p:txBody>
      </p:sp>
      <p:cxnSp>
        <p:nvCxnSpPr>
          <p:cNvPr id="59" name="Straight Connector 58">
            <a:extLst>
              <a:ext uri="{FF2B5EF4-FFF2-40B4-BE49-F238E27FC236}">
                <a16:creationId xmlns:a16="http://schemas.microsoft.com/office/drawing/2014/main" id="{DD502A4D-F0B7-4560-BDD7-3BDEFD6E8CA6}"/>
              </a:ext>
            </a:extLst>
          </p:cNvPr>
          <p:cNvCxnSpPr>
            <a:cxnSpLocks/>
          </p:cNvCxnSpPr>
          <p:nvPr userDrawn="1"/>
        </p:nvCxnSpPr>
        <p:spPr bwMode="gray">
          <a:xfrm>
            <a:off x="4008486" y="6559757"/>
            <a:ext cx="2196827" cy="0"/>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60" name="Picture 59">
            <a:extLst>
              <a:ext uri="{FF2B5EF4-FFF2-40B4-BE49-F238E27FC236}">
                <a16:creationId xmlns:a16="http://schemas.microsoft.com/office/drawing/2014/main" id="{A4B52EED-E5A6-422A-90A6-E0A3BF653129}"/>
              </a:ext>
            </a:extLst>
          </p:cNvPr>
          <p:cNvPicPr>
            <a:picLocks noChangeAspect="1"/>
          </p:cNvPicPr>
          <p:nvPr userDrawn="1"/>
        </p:nvPicPr>
        <p:blipFill>
          <a:blip r:embed="rId6"/>
          <a:stretch>
            <a:fillRect/>
          </a:stretch>
        </p:blipFill>
        <p:spPr>
          <a:xfrm>
            <a:off x="4007955" y="5276190"/>
            <a:ext cx="365760" cy="363322"/>
          </a:xfrm>
          <a:prstGeom prst="rect">
            <a:avLst/>
          </a:prstGeom>
        </p:spPr>
      </p:pic>
      <p:sp>
        <p:nvSpPr>
          <p:cNvPr id="61" name="TextBox 60">
            <a:extLst>
              <a:ext uri="{FF2B5EF4-FFF2-40B4-BE49-F238E27FC236}">
                <a16:creationId xmlns:a16="http://schemas.microsoft.com/office/drawing/2014/main" id="{DA1457A3-47F4-4D22-977E-01ED42CE0CF9}"/>
              </a:ext>
            </a:extLst>
          </p:cNvPr>
          <p:cNvSpPr txBox="1"/>
          <p:nvPr userDrawn="1"/>
        </p:nvSpPr>
        <p:spPr bwMode="gray">
          <a:xfrm>
            <a:off x="9384288" y="3285151"/>
            <a:ext cx="4780690" cy="886108"/>
          </a:xfrm>
          <a:prstGeom prst="rect">
            <a:avLst/>
          </a:prstGeom>
          <a:noFill/>
        </p:spPr>
        <p:txBody>
          <a:bodyPr wrap="square" lIns="0" tIns="0" rIns="0" bIns="0" rtlCol="0">
            <a:noAutofit/>
          </a:bodyPr>
          <a:lstStyle/>
          <a:p>
            <a:pPr>
              <a:spcBef>
                <a:spcPts val="500"/>
              </a:spcBef>
            </a:pPr>
            <a:r>
              <a:rPr lang="en-US" sz="1000" b="1" dirty="0"/>
              <a:t>Student Experience Categories</a:t>
            </a:r>
          </a:p>
          <a:p>
            <a:pPr>
              <a:spcBef>
                <a:spcPts val="500"/>
              </a:spcBef>
            </a:pPr>
            <a:r>
              <a:rPr lang="en-US" sz="900" dirty="0"/>
              <a:t>Identify 3-4 pillars of the student experience to use as categories for major map activities. Each category should be distinct, action-oriented, and aligned with institutional goals (e.g., connect with the community, broaden your perspective, think globally, explore leadership opportunities).</a:t>
            </a:r>
          </a:p>
        </p:txBody>
      </p:sp>
      <p:pic>
        <p:nvPicPr>
          <p:cNvPr id="62" name="Picture 61">
            <a:extLst>
              <a:ext uri="{FF2B5EF4-FFF2-40B4-BE49-F238E27FC236}">
                <a16:creationId xmlns:a16="http://schemas.microsoft.com/office/drawing/2014/main" id="{9F09EB9E-74D1-42F9-B242-99E8A48DAC5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39076" y="3327049"/>
            <a:ext cx="365760" cy="323088"/>
          </a:xfrm>
          <a:prstGeom prst="rect">
            <a:avLst/>
          </a:prstGeom>
        </p:spPr>
      </p:pic>
      <p:sp>
        <p:nvSpPr>
          <p:cNvPr id="63" name="TextBox 62">
            <a:extLst>
              <a:ext uri="{FF2B5EF4-FFF2-40B4-BE49-F238E27FC236}">
                <a16:creationId xmlns:a16="http://schemas.microsoft.com/office/drawing/2014/main" id="{324613FB-D4A8-4F4A-97A6-3274539CC072}"/>
              </a:ext>
            </a:extLst>
          </p:cNvPr>
          <p:cNvSpPr txBox="1"/>
          <p:nvPr userDrawn="1"/>
        </p:nvSpPr>
        <p:spPr bwMode="gray">
          <a:xfrm>
            <a:off x="9384287" y="8141034"/>
            <a:ext cx="4780691" cy="587908"/>
          </a:xfrm>
          <a:prstGeom prst="rect">
            <a:avLst/>
          </a:prstGeom>
          <a:noFill/>
        </p:spPr>
        <p:txBody>
          <a:bodyPr wrap="square" lIns="0" tIns="0" rIns="0" bIns="0" rtlCol="0">
            <a:noAutofit/>
          </a:bodyPr>
          <a:lstStyle/>
          <a:p>
            <a:pPr>
              <a:spcBef>
                <a:spcPts val="500"/>
              </a:spcBef>
            </a:pPr>
            <a:r>
              <a:rPr lang="en-US" sz="1000" b="1" dirty="0"/>
              <a:t>Academic Success and Career Development Checklists</a:t>
            </a:r>
          </a:p>
          <a:p>
            <a:pPr>
              <a:spcBef>
                <a:spcPts val="500"/>
              </a:spcBef>
            </a:pPr>
            <a:r>
              <a:rPr lang="en-US" sz="900" dirty="0"/>
              <a:t>Alongside the year-by-year plan, note steps that students can complete at any time to prepare for academic and career success.</a:t>
            </a:r>
          </a:p>
        </p:txBody>
      </p:sp>
      <p:pic>
        <p:nvPicPr>
          <p:cNvPr id="64" name="Picture 63">
            <a:extLst>
              <a:ext uri="{FF2B5EF4-FFF2-40B4-BE49-F238E27FC236}">
                <a16:creationId xmlns:a16="http://schemas.microsoft.com/office/drawing/2014/main" id="{7ABB1907-A2AB-40AB-8501-8B83F2D8355E}"/>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842124" y="8142890"/>
            <a:ext cx="365760" cy="320650"/>
          </a:xfrm>
          <a:prstGeom prst="rect">
            <a:avLst/>
          </a:prstGeom>
        </p:spPr>
      </p:pic>
      <p:sp>
        <p:nvSpPr>
          <p:cNvPr id="65" name="TextBox 64">
            <a:extLst>
              <a:ext uri="{FF2B5EF4-FFF2-40B4-BE49-F238E27FC236}">
                <a16:creationId xmlns:a16="http://schemas.microsoft.com/office/drawing/2014/main" id="{BF9D2BF6-6B5B-4E37-80AF-FB2BA134AF08}"/>
              </a:ext>
            </a:extLst>
          </p:cNvPr>
          <p:cNvSpPr txBox="1"/>
          <p:nvPr userDrawn="1"/>
        </p:nvSpPr>
        <p:spPr bwMode="gray">
          <a:xfrm>
            <a:off x="9384288" y="4459928"/>
            <a:ext cx="4780690" cy="886108"/>
          </a:xfrm>
          <a:prstGeom prst="rect">
            <a:avLst/>
          </a:prstGeom>
          <a:noFill/>
        </p:spPr>
        <p:txBody>
          <a:bodyPr wrap="square" lIns="0" tIns="0" rIns="0" bIns="0" rtlCol="0">
            <a:noAutofit/>
          </a:bodyPr>
          <a:lstStyle/>
          <a:p>
            <a:pPr>
              <a:spcBef>
                <a:spcPts val="500"/>
              </a:spcBef>
            </a:pPr>
            <a:r>
              <a:rPr lang="en-US" sz="1000" b="1" dirty="0"/>
              <a:t>First Year</a:t>
            </a:r>
          </a:p>
          <a:p>
            <a:pPr>
              <a:spcBef>
                <a:spcPts val="500"/>
              </a:spcBef>
            </a:pPr>
            <a:r>
              <a:rPr lang="en-US" sz="900" dirty="0"/>
              <a:t>Outline first-year course requirements students and early opportunities to explore majors and careers. Encourage students to interact with multiple offices and services at the institution (e.g., meet with an advisor, attend the student organization fair, work with a writing tutor).</a:t>
            </a:r>
          </a:p>
        </p:txBody>
      </p:sp>
      <p:pic>
        <p:nvPicPr>
          <p:cNvPr id="66" name="Picture 65">
            <a:extLst>
              <a:ext uri="{FF2B5EF4-FFF2-40B4-BE49-F238E27FC236}">
                <a16:creationId xmlns:a16="http://schemas.microsoft.com/office/drawing/2014/main" id="{4BE5D11B-6030-424B-9CC4-4605EAAECFE4}"/>
              </a:ext>
            </a:extLst>
          </p:cNvPr>
          <p:cNvPicPr>
            <a:picLocks noChangeAspect="1"/>
          </p:cNvPicPr>
          <p:nvPr userDrawn="1"/>
        </p:nvPicPr>
        <p:blipFill>
          <a:blip r:embed="rId9"/>
          <a:stretch>
            <a:fillRect/>
          </a:stretch>
        </p:blipFill>
        <p:spPr>
          <a:xfrm>
            <a:off x="8839076" y="4459928"/>
            <a:ext cx="365760" cy="347472"/>
          </a:xfrm>
          <a:prstGeom prst="rect">
            <a:avLst/>
          </a:prstGeom>
        </p:spPr>
      </p:pic>
      <p:sp>
        <p:nvSpPr>
          <p:cNvPr id="67" name="TextBox 66">
            <a:extLst>
              <a:ext uri="{FF2B5EF4-FFF2-40B4-BE49-F238E27FC236}">
                <a16:creationId xmlns:a16="http://schemas.microsoft.com/office/drawing/2014/main" id="{DBEAA47F-6D4A-4184-8956-76A449CC0F5C}"/>
              </a:ext>
            </a:extLst>
          </p:cNvPr>
          <p:cNvSpPr txBox="1"/>
          <p:nvPr userDrawn="1"/>
        </p:nvSpPr>
        <p:spPr bwMode="gray">
          <a:xfrm>
            <a:off x="9384288" y="5647623"/>
            <a:ext cx="4780690" cy="934064"/>
          </a:xfrm>
          <a:prstGeom prst="rect">
            <a:avLst/>
          </a:prstGeom>
          <a:noFill/>
        </p:spPr>
        <p:txBody>
          <a:bodyPr wrap="square" lIns="0" tIns="0" rIns="0" bIns="0" rtlCol="0">
            <a:noAutofit/>
          </a:bodyPr>
          <a:lstStyle/>
          <a:p>
            <a:pPr>
              <a:spcBef>
                <a:spcPts val="500"/>
              </a:spcBef>
            </a:pPr>
            <a:r>
              <a:rPr lang="en-US" sz="1000" b="1" dirty="0"/>
              <a:t>Middle Years</a:t>
            </a:r>
          </a:p>
          <a:p>
            <a:pPr>
              <a:spcBef>
                <a:spcPts val="500"/>
              </a:spcBef>
            </a:pPr>
            <a:r>
              <a:rPr lang="en-US" sz="900" dirty="0"/>
              <a:t>Highlight academic milestones in the second and third years. Encourage students to pursue leadership roles and resume-building activities (e.g., declare a major, consider a term of study abroad, complete an internship or co-op, apply for a scholarship, serve on the board of a student group).</a:t>
            </a:r>
          </a:p>
        </p:txBody>
      </p:sp>
      <p:sp>
        <p:nvSpPr>
          <p:cNvPr id="68" name="TextBox 67">
            <a:extLst>
              <a:ext uri="{FF2B5EF4-FFF2-40B4-BE49-F238E27FC236}">
                <a16:creationId xmlns:a16="http://schemas.microsoft.com/office/drawing/2014/main" id="{453406E4-D016-440B-A59E-91DC719693D2}"/>
              </a:ext>
            </a:extLst>
          </p:cNvPr>
          <p:cNvSpPr txBox="1"/>
          <p:nvPr userDrawn="1"/>
        </p:nvSpPr>
        <p:spPr bwMode="gray">
          <a:xfrm>
            <a:off x="9384287" y="6883274"/>
            <a:ext cx="4780691" cy="780857"/>
          </a:xfrm>
          <a:prstGeom prst="rect">
            <a:avLst/>
          </a:prstGeom>
          <a:noFill/>
        </p:spPr>
        <p:txBody>
          <a:bodyPr wrap="square" lIns="0" tIns="0" rIns="0" bIns="0" rtlCol="0">
            <a:noAutofit/>
          </a:bodyPr>
          <a:lstStyle/>
          <a:p>
            <a:pPr>
              <a:spcBef>
                <a:spcPts val="500"/>
              </a:spcBef>
            </a:pPr>
            <a:r>
              <a:rPr lang="en-US" sz="1000" b="1" dirty="0"/>
              <a:t>Fourth Year</a:t>
            </a:r>
          </a:p>
          <a:p>
            <a:pPr>
              <a:spcBef>
                <a:spcPts val="500"/>
              </a:spcBef>
            </a:pPr>
            <a:r>
              <a:rPr lang="en-US" sz="900" dirty="0"/>
              <a:t>List activities that help students in their fourth or final year complete a degree on time and prepare for a first job or graduate program (e.g., apply for graduation, take qualifying exams for graduate school, visit career services for a resume review and practice interview).</a:t>
            </a:r>
          </a:p>
        </p:txBody>
      </p:sp>
      <p:pic>
        <p:nvPicPr>
          <p:cNvPr id="69" name="Picture 68">
            <a:extLst>
              <a:ext uri="{FF2B5EF4-FFF2-40B4-BE49-F238E27FC236}">
                <a16:creationId xmlns:a16="http://schemas.microsoft.com/office/drawing/2014/main" id="{30BFC6A2-05E8-4EAD-BBBB-8BFD1C91B4A8}"/>
              </a:ext>
            </a:extLst>
          </p:cNvPr>
          <p:cNvPicPr>
            <a:picLocks noChangeAspect="1"/>
          </p:cNvPicPr>
          <p:nvPr userDrawn="1"/>
        </p:nvPicPr>
        <p:blipFill>
          <a:blip r:embed="rId10"/>
          <a:stretch>
            <a:fillRect/>
          </a:stretch>
        </p:blipFill>
        <p:spPr>
          <a:xfrm>
            <a:off x="8936612" y="6883274"/>
            <a:ext cx="268224" cy="365760"/>
          </a:xfrm>
          <a:prstGeom prst="rect">
            <a:avLst/>
          </a:prstGeom>
        </p:spPr>
      </p:pic>
      <p:pic>
        <p:nvPicPr>
          <p:cNvPr id="70" name="Picture 69">
            <a:extLst>
              <a:ext uri="{FF2B5EF4-FFF2-40B4-BE49-F238E27FC236}">
                <a16:creationId xmlns:a16="http://schemas.microsoft.com/office/drawing/2014/main" id="{A30A1120-6972-40BF-AA66-2BC258D82CF6}"/>
              </a:ext>
            </a:extLst>
          </p:cNvPr>
          <p:cNvPicPr>
            <a:picLocks noChangeAspect="1"/>
          </p:cNvPicPr>
          <p:nvPr userDrawn="1"/>
        </p:nvPicPr>
        <p:blipFill>
          <a:blip r:embed="rId11"/>
          <a:stretch>
            <a:fillRect/>
          </a:stretch>
        </p:blipFill>
        <p:spPr>
          <a:xfrm>
            <a:off x="8842124" y="5646892"/>
            <a:ext cx="365760" cy="247498"/>
          </a:xfrm>
          <a:prstGeom prst="rect">
            <a:avLst/>
          </a:prstGeom>
        </p:spPr>
      </p:pic>
    </p:spTree>
    <p:extLst>
      <p:ext uri="{BB962C8B-B14F-4D97-AF65-F5344CB8AC3E}">
        <p14:creationId xmlns:p14="http://schemas.microsoft.com/office/powerpoint/2010/main" val="299190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p Template">
    <p:spTree>
      <p:nvGrpSpPr>
        <p:cNvPr id="1" name=""/>
        <p:cNvGrpSpPr/>
        <p:nvPr/>
      </p:nvGrpSpPr>
      <p:grpSpPr>
        <a:xfrm>
          <a:off x="0" y="0"/>
          <a:ext cx="0" cy="0"/>
          <a:chOff x="0" y="0"/>
          <a:chExt cx="0" cy="0"/>
        </a:xfrm>
      </p:grpSpPr>
      <p:sp>
        <p:nvSpPr>
          <p:cNvPr id="35" name="Text Placeholder 34">
            <a:extLst>
              <a:ext uri="{FF2B5EF4-FFF2-40B4-BE49-F238E27FC236}">
                <a16:creationId xmlns:a16="http://schemas.microsoft.com/office/drawing/2014/main" id="{822E23A4-D6FC-43A0-9889-1B02FBAF7901}"/>
              </a:ext>
            </a:extLst>
          </p:cNvPr>
          <p:cNvSpPr>
            <a:spLocks noGrp="1"/>
          </p:cNvSpPr>
          <p:nvPr>
            <p:ph type="body" sz="quarter" idx="10" hasCustomPrompt="1"/>
          </p:nvPr>
        </p:nvSpPr>
        <p:spPr>
          <a:xfrm>
            <a:off x="2575101" y="2157927"/>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36" name="Text Placeholder 34">
            <a:extLst>
              <a:ext uri="{FF2B5EF4-FFF2-40B4-BE49-F238E27FC236}">
                <a16:creationId xmlns:a16="http://schemas.microsoft.com/office/drawing/2014/main" id="{50552B86-31E1-4C17-ABA6-BDC3BE993800}"/>
              </a:ext>
            </a:extLst>
          </p:cNvPr>
          <p:cNvSpPr>
            <a:spLocks noGrp="1"/>
          </p:cNvSpPr>
          <p:nvPr>
            <p:ph type="body" sz="quarter" idx="11" hasCustomPrompt="1"/>
          </p:nvPr>
        </p:nvSpPr>
        <p:spPr>
          <a:xfrm>
            <a:off x="5828105" y="2157927"/>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37" name="Text Placeholder 34">
            <a:extLst>
              <a:ext uri="{FF2B5EF4-FFF2-40B4-BE49-F238E27FC236}">
                <a16:creationId xmlns:a16="http://schemas.microsoft.com/office/drawing/2014/main" id="{E6F4F6A6-76E1-4204-87F3-5CC1EC68FF38}"/>
              </a:ext>
            </a:extLst>
          </p:cNvPr>
          <p:cNvSpPr>
            <a:spLocks noGrp="1"/>
          </p:cNvSpPr>
          <p:nvPr>
            <p:ph type="body" sz="quarter" idx="12" hasCustomPrompt="1"/>
          </p:nvPr>
        </p:nvSpPr>
        <p:spPr>
          <a:xfrm>
            <a:off x="9028505" y="2157927"/>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39" name="Text Placeholder 34">
            <a:extLst>
              <a:ext uri="{FF2B5EF4-FFF2-40B4-BE49-F238E27FC236}">
                <a16:creationId xmlns:a16="http://schemas.microsoft.com/office/drawing/2014/main" id="{E5555481-D6E0-4282-8A8C-FDBD7BAA0820}"/>
              </a:ext>
            </a:extLst>
          </p:cNvPr>
          <p:cNvSpPr>
            <a:spLocks noGrp="1"/>
          </p:cNvSpPr>
          <p:nvPr>
            <p:ph type="body" sz="quarter" idx="13" hasCustomPrompt="1"/>
          </p:nvPr>
        </p:nvSpPr>
        <p:spPr>
          <a:xfrm>
            <a:off x="2575101" y="460282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0" name="Text Placeholder 34">
            <a:extLst>
              <a:ext uri="{FF2B5EF4-FFF2-40B4-BE49-F238E27FC236}">
                <a16:creationId xmlns:a16="http://schemas.microsoft.com/office/drawing/2014/main" id="{7098660B-6D23-4CD2-9EE7-76A4C9E96258}"/>
              </a:ext>
            </a:extLst>
          </p:cNvPr>
          <p:cNvSpPr>
            <a:spLocks noGrp="1"/>
          </p:cNvSpPr>
          <p:nvPr>
            <p:ph type="body" sz="quarter" idx="14" hasCustomPrompt="1"/>
          </p:nvPr>
        </p:nvSpPr>
        <p:spPr>
          <a:xfrm>
            <a:off x="5859602" y="460282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1" name="Text Placeholder 34">
            <a:extLst>
              <a:ext uri="{FF2B5EF4-FFF2-40B4-BE49-F238E27FC236}">
                <a16:creationId xmlns:a16="http://schemas.microsoft.com/office/drawing/2014/main" id="{2C9EAEAA-2081-42C6-B01F-4B4C0D71614F}"/>
              </a:ext>
            </a:extLst>
          </p:cNvPr>
          <p:cNvSpPr>
            <a:spLocks noGrp="1"/>
          </p:cNvSpPr>
          <p:nvPr>
            <p:ph type="body" sz="quarter" idx="15" hasCustomPrompt="1"/>
          </p:nvPr>
        </p:nvSpPr>
        <p:spPr>
          <a:xfrm>
            <a:off x="9060002" y="460282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2" name="Text Placeholder 34">
            <a:extLst>
              <a:ext uri="{FF2B5EF4-FFF2-40B4-BE49-F238E27FC236}">
                <a16:creationId xmlns:a16="http://schemas.microsoft.com/office/drawing/2014/main" id="{3FC43C10-BDE2-4F6E-82DC-A530F80932B3}"/>
              </a:ext>
            </a:extLst>
          </p:cNvPr>
          <p:cNvSpPr>
            <a:spLocks noGrp="1"/>
          </p:cNvSpPr>
          <p:nvPr>
            <p:ph type="body" sz="quarter" idx="16" hasCustomPrompt="1"/>
          </p:nvPr>
        </p:nvSpPr>
        <p:spPr>
          <a:xfrm>
            <a:off x="2575101" y="701560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3" name="Text Placeholder 34">
            <a:extLst>
              <a:ext uri="{FF2B5EF4-FFF2-40B4-BE49-F238E27FC236}">
                <a16:creationId xmlns:a16="http://schemas.microsoft.com/office/drawing/2014/main" id="{A6A1C844-4664-4DC5-ACE5-F79A76485586}"/>
              </a:ext>
            </a:extLst>
          </p:cNvPr>
          <p:cNvSpPr>
            <a:spLocks noGrp="1"/>
          </p:cNvSpPr>
          <p:nvPr>
            <p:ph type="body" sz="quarter" idx="17" hasCustomPrompt="1"/>
          </p:nvPr>
        </p:nvSpPr>
        <p:spPr>
          <a:xfrm>
            <a:off x="5859602" y="701560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4" name="Text Placeholder 34">
            <a:extLst>
              <a:ext uri="{FF2B5EF4-FFF2-40B4-BE49-F238E27FC236}">
                <a16:creationId xmlns:a16="http://schemas.microsoft.com/office/drawing/2014/main" id="{1FAEDE9E-F4C0-4177-822C-08476E48332E}"/>
              </a:ext>
            </a:extLst>
          </p:cNvPr>
          <p:cNvSpPr>
            <a:spLocks noGrp="1"/>
          </p:cNvSpPr>
          <p:nvPr>
            <p:ph type="body" sz="quarter" idx="18" hasCustomPrompt="1"/>
          </p:nvPr>
        </p:nvSpPr>
        <p:spPr>
          <a:xfrm>
            <a:off x="9060002" y="7015600"/>
            <a:ext cx="2924175" cy="2022475"/>
          </a:xfrm>
          <a:prstGeom prst="rect">
            <a:avLst/>
          </a:prstGeom>
        </p:spPr>
        <p:txBody>
          <a:bodyPr/>
          <a:lstStyle>
            <a:lvl1pPr>
              <a:defRPr/>
            </a:lvl1pPr>
          </a:lstStyle>
          <a:p>
            <a:pPr lvl="0"/>
            <a:r>
              <a:rPr lang="en-US" dirty="0"/>
              <a:t> </a:t>
            </a:r>
          </a:p>
          <a:p>
            <a:pPr lvl="0"/>
            <a:r>
              <a:rPr lang="en-US" dirty="0"/>
              <a:t> </a:t>
            </a:r>
          </a:p>
          <a:p>
            <a:pPr lvl="0"/>
            <a:r>
              <a:rPr lang="en-US" dirty="0"/>
              <a:t> </a:t>
            </a:r>
          </a:p>
        </p:txBody>
      </p:sp>
      <p:sp>
        <p:nvSpPr>
          <p:cNvPr id="47" name="Text Placeholder 45">
            <a:extLst>
              <a:ext uri="{FF2B5EF4-FFF2-40B4-BE49-F238E27FC236}">
                <a16:creationId xmlns:a16="http://schemas.microsoft.com/office/drawing/2014/main" id="{007C7277-C4F4-4736-9485-AC468BA76B0B}"/>
              </a:ext>
            </a:extLst>
          </p:cNvPr>
          <p:cNvSpPr>
            <a:spLocks noGrp="1"/>
          </p:cNvSpPr>
          <p:nvPr>
            <p:ph type="body" sz="quarter" idx="20" hasCustomPrompt="1"/>
          </p:nvPr>
        </p:nvSpPr>
        <p:spPr>
          <a:xfrm>
            <a:off x="533401" y="667416"/>
            <a:ext cx="11450776" cy="340405"/>
          </a:xfrm>
          <a:prstGeom prst="rect">
            <a:avLst/>
          </a:prstGeom>
        </p:spPr>
        <p:txBody>
          <a:bodyPr/>
          <a:lstStyle>
            <a:lvl1pPr marL="0" indent="0">
              <a:buNone/>
              <a:defRPr sz="1800" b="1">
                <a:solidFill>
                  <a:schemeClr val="bg1"/>
                </a:solidFill>
                <a:latin typeface="+mj-lt"/>
              </a:defRPr>
            </a:lvl1pPr>
          </a:lstStyle>
          <a:p>
            <a:pPr>
              <a:spcBef>
                <a:spcPts val="500"/>
              </a:spcBef>
            </a:pPr>
            <a:r>
              <a:rPr lang="en-US" sz="1800" b="1" dirty="0">
                <a:solidFill>
                  <a:schemeClr val="bg1"/>
                </a:solidFill>
                <a:latin typeface="+mj-lt"/>
              </a:rPr>
              <a:t>Title (e.g., BA, Economics | Experiential Major Map)</a:t>
            </a:r>
            <a:endParaRPr lang="en-US" sz="1400" dirty="0">
              <a:solidFill>
                <a:schemeClr val="bg1"/>
              </a:solidFill>
            </a:endParaRPr>
          </a:p>
        </p:txBody>
      </p:sp>
    </p:spTree>
    <p:extLst>
      <p:ext uri="{BB962C8B-B14F-4D97-AF65-F5344CB8AC3E}">
        <p14:creationId xmlns:p14="http://schemas.microsoft.com/office/powerpoint/2010/main" val="418995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FF2D-4004-4680-A534-8048C1B5AF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795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fographic">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7FA70A3-4F0F-48F3-A266-976E81DBB8F0}"/>
              </a:ext>
            </a:extLst>
          </p:cNvPr>
          <p:cNvPicPr>
            <a:picLocks noChangeAspect="1"/>
          </p:cNvPicPr>
          <p:nvPr userDrawn="1"/>
        </p:nvPicPr>
        <p:blipFill>
          <a:blip r:embed="rId2"/>
          <a:stretch>
            <a:fillRect/>
          </a:stretch>
        </p:blipFill>
        <p:spPr>
          <a:xfrm>
            <a:off x="0" y="13421"/>
            <a:ext cx="15544800" cy="9038769"/>
          </a:xfrm>
          <a:prstGeom prst="rect">
            <a:avLst/>
          </a:prstGeom>
        </p:spPr>
      </p:pic>
      <p:sp>
        <p:nvSpPr>
          <p:cNvPr id="17" name="TextBox 16">
            <a:extLst>
              <a:ext uri="{FF2B5EF4-FFF2-40B4-BE49-F238E27FC236}">
                <a16:creationId xmlns:a16="http://schemas.microsoft.com/office/drawing/2014/main" id="{AB50661C-F6A8-46A7-AA5E-C7EE352C28EA}"/>
              </a:ext>
            </a:extLst>
          </p:cNvPr>
          <p:cNvSpPr txBox="1"/>
          <p:nvPr userDrawn="1"/>
        </p:nvSpPr>
        <p:spPr bwMode="gray">
          <a:xfrm>
            <a:off x="13536426" y="9532620"/>
            <a:ext cx="1214696" cy="109533"/>
          </a:xfrm>
          <a:prstGeom prst="rect">
            <a:avLst/>
          </a:prstGeom>
          <a:noFill/>
        </p:spPr>
        <p:txBody>
          <a:bodyPr wrap="square" lIns="0" tIns="0" rIns="0" bIns="0" rtlCol="0">
            <a:spAutoFit/>
          </a:bodyPr>
          <a:lstStyle/>
          <a:p>
            <a:pPr marL="0" marR="0" lvl="0" indent="0" algn="r" defTabSz="1267893"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18" name="TextBox 17">
            <a:extLst>
              <a:ext uri="{FF2B5EF4-FFF2-40B4-BE49-F238E27FC236}">
                <a16:creationId xmlns:a16="http://schemas.microsoft.com/office/drawing/2014/main" id="{D00B548A-418E-467F-9D7E-7C0B629EF460}"/>
              </a:ext>
            </a:extLst>
          </p:cNvPr>
          <p:cNvSpPr txBox="1"/>
          <p:nvPr userDrawn="1"/>
        </p:nvSpPr>
        <p:spPr bwMode="gray">
          <a:xfrm>
            <a:off x="784225" y="9354940"/>
            <a:ext cx="1790876" cy="84639"/>
          </a:xfrm>
          <a:prstGeom prst="rect">
            <a:avLst/>
          </a:prstGeom>
          <a:noFill/>
        </p:spPr>
        <p:txBody>
          <a:bodyPr wrap="square" lIns="0" tIns="0" rIns="0" bIns="0" rtlCol="0">
            <a:spAutoFit/>
          </a:bodyPr>
          <a:lstStyle/>
          <a:p>
            <a:pPr>
              <a:spcBef>
                <a:spcPts val="500"/>
              </a:spcBef>
            </a:pPr>
            <a:r>
              <a:rPr lang="en-US" sz="550" dirty="0">
                <a:solidFill>
                  <a:schemeClr val="accent2"/>
                </a:solidFill>
              </a:rPr>
              <a:t>©2019 EAB • All Rights Reserved • </a:t>
            </a:r>
            <a:r>
              <a:rPr lang="en-US" sz="550" b="1" dirty="0">
                <a:solidFill>
                  <a:schemeClr val="accent2"/>
                </a:solidFill>
              </a:rPr>
              <a:t>eab.com</a:t>
            </a:r>
            <a:r>
              <a:rPr lang="en-US" sz="550" dirty="0">
                <a:solidFill>
                  <a:schemeClr val="accent2"/>
                </a:solidFill>
              </a:rPr>
              <a:t>  </a:t>
            </a:r>
          </a:p>
        </p:txBody>
      </p:sp>
      <p:cxnSp>
        <p:nvCxnSpPr>
          <p:cNvPr id="6" name="Straight Connector 5">
            <a:extLst>
              <a:ext uri="{FF2B5EF4-FFF2-40B4-BE49-F238E27FC236}">
                <a16:creationId xmlns:a16="http://schemas.microsoft.com/office/drawing/2014/main" id="{E0EF5575-CCA1-4B47-9056-DAA8EF18AA57}"/>
              </a:ext>
            </a:extLst>
          </p:cNvPr>
          <p:cNvCxnSpPr/>
          <p:nvPr userDrawn="1"/>
        </p:nvCxnSpPr>
        <p:spPr bwMode="gray">
          <a:xfrm>
            <a:off x="0" y="9065622"/>
            <a:ext cx="17687109" cy="0"/>
          </a:xfrm>
          <a:prstGeom prst="line">
            <a:avLst/>
          </a:prstGeom>
          <a:ln w="57150">
            <a:solidFill>
              <a:schemeClr val="accent6"/>
            </a:solidFill>
            <a:headEnd type="none"/>
            <a:tailEnd type="non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15926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FF2D-4004-4680-A534-8048C1B5AF28}"/>
              </a:ext>
            </a:extLst>
          </p:cNvPr>
          <p:cNvSpPr>
            <a:spLocks noGrp="1"/>
          </p:cNvSpPr>
          <p:nvPr>
            <p:ph type="title"/>
          </p:nvPr>
        </p:nvSpPr>
        <p:spPr>
          <a:xfrm>
            <a:off x="793678" y="900807"/>
            <a:ext cx="13957446" cy="3983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045327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 name="TextBox 3"/>
          <p:cNvSpPr txBox="1"/>
          <p:nvPr/>
        </p:nvSpPr>
        <p:spPr bwMode="gray">
          <a:xfrm>
            <a:off x="789999" y="9532620"/>
            <a:ext cx="2801794" cy="107722"/>
          </a:xfrm>
          <a:prstGeom prst="rect">
            <a:avLst/>
          </a:prstGeom>
          <a:noFill/>
        </p:spPr>
        <p:txBody>
          <a:bodyPr wrap="square" lIns="0" tIns="0" rIns="0" bIns="0" rtlCol="0">
            <a:spAutoFit/>
          </a:bodyPr>
          <a:lstStyle/>
          <a:p>
            <a:pPr marL="0" marR="0" lvl="0" indent="0" algn="l" defTabSz="1267893"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accent3"/>
                </a:solidFill>
                <a:effectLst/>
                <a:uLnTx/>
                <a:uFillTx/>
                <a:latin typeface="+mn-lt"/>
                <a:ea typeface="+mn-ea"/>
                <a:cs typeface="+mn-cs"/>
              </a:rPr>
              <a:t>©2019 EAB </a:t>
            </a:r>
            <a:r>
              <a:rPr kumimoji="0" lang="en-US" sz="700" b="0" i="0" u="none" strike="noStrike" kern="1200" cap="none" spc="0" normalizeH="0" baseline="0" noProof="0" dirty="0">
                <a:ln>
                  <a:noFill/>
                </a:ln>
                <a:solidFill>
                  <a:schemeClr val="accent3"/>
                </a:solidFill>
                <a:effectLst/>
                <a:uLnTx/>
                <a:uFillTx/>
                <a:latin typeface="+mn-lt"/>
                <a:ea typeface="+mn-ea"/>
                <a:cs typeface="Arial" panose="020B0604020202020204" pitchFamily="34" charset="0"/>
              </a:rPr>
              <a:t>•</a:t>
            </a:r>
            <a:r>
              <a:rPr kumimoji="0" lang="en-US" sz="700" b="0" i="0" u="none" strike="noStrike" kern="1200" cap="none" spc="0" normalizeH="0" baseline="0" noProof="0" dirty="0">
                <a:ln>
                  <a:noFill/>
                </a:ln>
                <a:solidFill>
                  <a:schemeClr val="accent3"/>
                </a:solidFill>
                <a:effectLst/>
                <a:uLnTx/>
                <a:uFillTx/>
                <a:latin typeface="+mn-lt"/>
                <a:ea typeface="+mn-ea"/>
                <a:cs typeface="Arial"/>
              </a:rPr>
              <a:t> All Rights Reserved</a:t>
            </a:r>
            <a:endParaRPr kumimoji="0" lang="en-US" sz="700" b="1" i="0" u="none" strike="noStrike" kern="1200" cap="none" spc="0" normalizeH="0" baseline="0" noProof="0" dirty="0">
              <a:ln>
                <a:noFill/>
              </a:ln>
              <a:solidFill>
                <a:schemeClr val="accent3"/>
              </a:solidFill>
              <a:effectLst/>
              <a:uLnTx/>
              <a:uFillTx/>
              <a:latin typeface="+mn-lt"/>
              <a:ea typeface="+mn-ea"/>
              <a:cs typeface="+mn-cs"/>
            </a:endParaRPr>
          </a:p>
        </p:txBody>
      </p:sp>
      <p:sp>
        <p:nvSpPr>
          <p:cNvPr id="7" name="TextBox 6"/>
          <p:cNvSpPr txBox="1"/>
          <p:nvPr/>
        </p:nvSpPr>
        <p:spPr bwMode="gray">
          <a:xfrm>
            <a:off x="13536426" y="9532620"/>
            <a:ext cx="1214696" cy="109533"/>
          </a:xfrm>
          <a:prstGeom prst="rect">
            <a:avLst/>
          </a:prstGeom>
          <a:noFill/>
        </p:spPr>
        <p:txBody>
          <a:bodyPr wrap="square" lIns="0" tIns="0" rIns="0" bIns="0" rtlCol="0">
            <a:spAutoFit/>
          </a:bodyPr>
          <a:lstStyle/>
          <a:p>
            <a:pPr marL="0" marR="0" lvl="0" indent="0" algn="r" defTabSz="1267893"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13" name="Text Placeholder 12"/>
          <p:cNvSpPr>
            <a:spLocks noGrp="1"/>
          </p:cNvSpPr>
          <p:nvPr>
            <p:ph type="body" idx="1"/>
          </p:nvPr>
        </p:nvSpPr>
        <p:spPr bwMode="gray">
          <a:xfrm>
            <a:off x="6492285" y="3890729"/>
            <a:ext cx="2560233" cy="2139047"/>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p:cNvSpPr>
            <a:spLocks noGrp="1"/>
          </p:cNvSpPr>
          <p:nvPr>
            <p:ph type="title"/>
          </p:nvPr>
        </p:nvSpPr>
        <p:spPr bwMode="gray">
          <a:xfrm>
            <a:off x="793678" y="900807"/>
            <a:ext cx="13957446" cy="398300"/>
          </a:xfrm>
          <a:prstGeom prst="rect">
            <a:avLst/>
          </a:prstGeom>
        </p:spPr>
        <p:txBody>
          <a:bodyPr vert="horz" wrap="square" lIns="0" tIns="0" rIns="0" bIns="0" rtlCol="0" anchor="b">
            <a:spAutoFit/>
          </a:bodyPr>
          <a:lstStyle/>
          <a:p>
            <a:r>
              <a:rPr lang="en-US" dirty="0"/>
              <a:t>Page Title – Rockwell 20pt Regular, Title Case</a:t>
            </a:r>
          </a:p>
        </p:txBody>
      </p:sp>
    </p:spTree>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1267893" rtl="0" eaLnBrk="1" latinLnBrk="0" hangingPunct="1">
        <a:lnSpc>
          <a:spcPct val="100000"/>
        </a:lnSpc>
        <a:spcBef>
          <a:spcPct val="0"/>
        </a:spcBef>
        <a:buNone/>
        <a:defRPr sz="2500" b="0" kern="1200" spc="62" baseline="0">
          <a:solidFill>
            <a:schemeClr val="accent5"/>
          </a:solidFill>
          <a:latin typeface="+mj-lt"/>
          <a:ea typeface="+mj-ea"/>
          <a:cs typeface="+mj-cs"/>
        </a:defRPr>
      </a:lvl1pPr>
    </p:titleStyle>
    <p:bodyStyle>
      <a:lvl1pPr marL="140260"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1pPr>
      <a:lvl2pPr marL="286446" indent="-146186"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2pPr>
      <a:lvl3pPr marL="426705"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3pPr>
      <a:lvl4pPr marL="570916"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4pPr>
      <a:lvl5pPr marL="711175" indent="-140260" algn="l" defTabSz="1267893" rtl="0" eaLnBrk="1" latinLnBrk="0" hangingPunct="1">
        <a:spcBef>
          <a:spcPts val="622"/>
        </a:spcBef>
        <a:buClr>
          <a:schemeClr val="tx1"/>
        </a:buClr>
        <a:buFont typeface="Arial" pitchFamily="34" charset="0"/>
        <a:buChar char="•"/>
        <a:defRPr sz="1100" kern="1200" baseline="0">
          <a:solidFill>
            <a:schemeClr val="tx1"/>
          </a:solidFill>
          <a:latin typeface="+mn-lt"/>
          <a:ea typeface="+mn-ea"/>
          <a:cs typeface="+mn-cs"/>
        </a:defRPr>
      </a:lvl5pPr>
      <a:lvl6pPr marL="853410" indent="-138284" algn="l" defTabSz="1267893" rtl="0" eaLnBrk="1" latinLnBrk="0" hangingPunct="1">
        <a:spcBef>
          <a:spcPts val="622"/>
        </a:spcBef>
        <a:buClr>
          <a:schemeClr val="tx1"/>
        </a:buClr>
        <a:buFont typeface="Arial" panose="020B0604020202020204" pitchFamily="34" charset="0"/>
        <a:buChar char="–"/>
        <a:defRPr sz="1100" kern="1200">
          <a:solidFill>
            <a:schemeClr val="tx1"/>
          </a:solidFill>
          <a:latin typeface="+mn-lt"/>
          <a:ea typeface="+mn-ea"/>
          <a:cs typeface="+mn-cs"/>
        </a:defRPr>
      </a:lvl6pPr>
      <a:lvl7pPr marL="991693" indent="-134333"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7pPr>
      <a:lvl8pPr marL="1137879"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8pPr>
      <a:lvl9pPr marL="1282090"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9pPr>
    </p:bodyStyle>
    <p:otherStyle>
      <a:defPPr>
        <a:defRPr lang="en-US"/>
      </a:defPPr>
      <a:lvl1pPr marL="0" algn="l" defTabSz="796516" rtl="0" eaLnBrk="1" latinLnBrk="0" hangingPunct="1">
        <a:spcBef>
          <a:spcPts val="373"/>
        </a:spcBef>
        <a:defRPr sz="1000" kern="1200">
          <a:solidFill>
            <a:schemeClr val="tx1"/>
          </a:solidFill>
          <a:latin typeface="+mn-lt"/>
          <a:ea typeface="+mn-ea"/>
          <a:cs typeface="+mn-cs"/>
        </a:defRPr>
      </a:lvl1pPr>
      <a:lvl2pPr marL="14223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2pPr>
      <a:lvl3pPr marL="28447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3pPr>
      <a:lvl4pPr marL="42670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4pPr>
      <a:lvl5pPr marL="56894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5pPr>
      <a:lvl6pPr marL="71117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6pPr>
      <a:lvl7pPr marL="85341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7pPr>
      <a:lvl8pPr marL="995644"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8pPr>
      <a:lvl9pPr marL="1137879"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2" userDrawn="1">
          <p15:clr>
            <a:srgbClr val="C35EA4"/>
          </p15:clr>
        </p15:guide>
        <p15:guide id="2" pos="6014" userDrawn="1">
          <p15:clr>
            <a:srgbClr val="C35EA4"/>
          </p15:clr>
        </p15:guide>
        <p15:guide id="3" orient="horz" pos="4577" userDrawn="1">
          <p15:clr>
            <a:srgbClr val="C35EA4"/>
          </p15:clr>
        </p15:guide>
        <p15:guide id="4" orient="horz" pos="287"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4" name="TextBox 3"/>
          <p:cNvSpPr txBox="1"/>
          <p:nvPr/>
        </p:nvSpPr>
        <p:spPr bwMode="gray">
          <a:xfrm>
            <a:off x="789999" y="9532620"/>
            <a:ext cx="2801794" cy="109533"/>
          </a:xfrm>
          <a:prstGeom prst="rect">
            <a:avLst/>
          </a:prstGeom>
          <a:noFill/>
        </p:spPr>
        <p:txBody>
          <a:bodyPr wrap="square" lIns="0" tIns="0" rIns="0" bIns="0" rtlCol="0">
            <a:spAutoFit/>
          </a:bodyPr>
          <a:lstStyle/>
          <a:p>
            <a:pPr marL="0" marR="0" lvl="0" indent="0" algn="l" defTabSz="1267893"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accent3"/>
                </a:solidFill>
                <a:effectLst/>
                <a:uLnTx/>
                <a:uFillTx/>
                <a:latin typeface="+mn-lt"/>
                <a:ea typeface="+mn-ea"/>
                <a:cs typeface="+mn-cs"/>
              </a:rPr>
              <a:t>©2019 EAB </a:t>
            </a:r>
            <a:r>
              <a:rPr kumimoji="0" lang="en-US" sz="700" b="0" i="0" u="none" strike="noStrike" kern="1200" cap="none" spc="0" normalizeH="0" baseline="0" noProof="0" dirty="0">
                <a:ln>
                  <a:noFill/>
                </a:ln>
                <a:solidFill>
                  <a:schemeClr val="accent3"/>
                </a:solidFill>
                <a:effectLst/>
                <a:uLnTx/>
                <a:uFillTx/>
                <a:latin typeface="+mn-lt"/>
                <a:ea typeface="+mn-ea"/>
                <a:cs typeface="Arial" panose="020B0604020202020204" pitchFamily="34" charset="0"/>
              </a:rPr>
              <a:t>•</a:t>
            </a:r>
            <a:r>
              <a:rPr kumimoji="0" lang="en-US" sz="700" b="0" i="0" u="none" strike="noStrike" kern="1200" cap="none" spc="0" normalizeH="0" baseline="0" noProof="0" dirty="0">
                <a:ln>
                  <a:noFill/>
                </a:ln>
                <a:solidFill>
                  <a:schemeClr val="accent3"/>
                </a:solidFill>
                <a:effectLst/>
                <a:uLnTx/>
                <a:uFillTx/>
                <a:latin typeface="+mn-lt"/>
                <a:ea typeface="+mn-ea"/>
                <a:cs typeface="Arial"/>
              </a:rPr>
              <a:t> All Rights Reserved</a:t>
            </a:r>
            <a:endParaRPr kumimoji="0" lang="en-US" sz="700" b="1" i="0" u="none" strike="noStrike" kern="1200" cap="none" spc="0" normalizeH="0" baseline="0" noProof="0" dirty="0">
              <a:ln>
                <a:noFill/>
              </a:ln>
              <a:solidFill>
                <a:schemeClr val="accent3"/>
              </a:solidFill>
              <a:effectLst/>
              <a:uLnTx/>
              <a:uFillTx/>
              <a:latin typeface="+mn-lt"/>
              <a:ea typeface="+mn-ea"/>
              <a:cs typeface="+mn-cs"/>
            </a:endParaRPr>
          </a:p>
        </p:txBody>
      </p:sp>
      <p:sp>
        <p:nvSpPr>
          <p:cNvPr id="7" name="TextBox 6"/>
          <p:cNvSpPr txBox="1"/>
          <p:nvPr/>
        </p:nvSpPr>
        <p:spPr bwMode="gray">
          <a:xfrm>
            <a:off x="13536426" y="9532620"/>
            <a:ext cx="1214696" cy="109533"/>
          </a:xfrm>
          <a:prstGeom prst="rect">
            <a:avLst/>
          </a:prstGeom>
          <a:noFill/>
        </p:spPr>
        <p:txBody>
          <a:bodyPr wrap="square" lIns="0" tIns="0" rIns="0" bIns="0" rtlCol="0">
            <a:spAutoFit/>
          </a:bodyPr>
          <a:lstStyle/>
          <a:p>
            <a:pPr marL="0" marR="0" lvl="0" indent="0" algn="r" defTabSz="1267893"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 name="Title Placeholder 1"/>
          <p:cNvSpPr>
            <a:spLocks noGrp="1"/>
          </p:cNvSpPr>
          <p:nvPr>
            <p:ph type="title"/>
          </p:nvPr>
        </p:nvSpPr>
        <p:spPr bwMode="gray">
          <a:xfrm>
            <a:off x="793678" y="900807"/>
            <a:ext cx="13957446" cy="398300"/>
          </a:xfrm>
          <a:prstGeom prst="rect">
            <a:avLst/>
          </a:prstGeom>
        </p:spPr>
        <p:txBody>
          <a:bodyPr vert="horz" wrap="square" lIns="0" tIns="0" rIns="0" bIns="0" rtlCol="0" anchor="b">
            <a:spAutoFit/>
          </a:bodyPr>
          <a:lstStyle/>
          <a:p>
            <a:r>
              <a:rPr lang="en-US" dirty="0"/>
              <a:t>Page Title – Rockwell 20pt Regular, Title Case</a:t>
            </a:r>
          </a:p>
        </p:txBody>
      </p:sp>
    </p:spTree>
    <p:extLst>
      <p:ext uri="{BB962C8B-B14F-4D97-AF65-F5344CB8AC3E}">
        <p14:creationId xmlns:p14="http://schemas.microsoft.com/office/powerpoint/2010/main" val="4180681859"/>
      </p:ext>
    </p:extLst>
  </p:cSld>
  <p:clrMap bg1="lt1" tx1="dk1" bg2="lt2" tx2="dk2" accent1="accent1" accent2="accent2" accent3="accent3" accent4="accent4" accent5="accent5" accent6="accent6" hlink="hlink" folHlink="folHlink"/>
  <p:sldLayoutIdLst>
    <p:sldLayoutId id="2147483734" r:id="rId1"/>
    <p:sldLayoutId id="2147483747" r:id="rId2"/>
    <p:sldLayoutId id="2147483754" r:id="rId3"/>
  </p:sldLayoutIdLst>
  <p:hf hdr="0" ftr="0" dt="0"/>
  <p:txStyles>
    <p:titleStyle>
      <a:lvl1pPr algn="l" defTabSz="1267893" rtl="0" eaLnBrk="1" latinLnBrk="0" hangingPunct="1">
        <a:lnSpc>
          <a:spcPct val="100000"/>
        </a:lnSpc>
        <a:spcBef>
          <a:spcPct val="0"/>
        </a:spcBef>
        <a:buNone/>
        <a:defRPr sz="2500" b="0" kern="1200" spc="62" baseline="0">
          <a:solidFill>
            <a:schemeClr val="accent5"/>
          </a:solidFill>
          <a:latin typeface="+mj-lt"/>
          <a:ea typeface="+mj-ea"/>
          <a:cs typeface="+mj-cs"/>
        </a:defRPr>
      </a:lvl1pPr>
    </p:titleStyle>
    <p:bodyStyle>
      <a:lvl1pPr marL="140260"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1pPr>
      <a:lvl2pPr marL="286446" indent="-146186"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2pPr>
      <a:lvl3pPr marL="426705"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3pPr>
      <a:lvl4pPr marL="570916"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4pPr>
      <a:lvl5pPr marL="711175" indent="-140260" algn="l" defTabSz="1267893" rtl="0" eaLnBrk="1" latinLnBrk="0" hangingPunct="1">
        <a:spcBef>
          <a:spcPts val="622"/>
        </a:spcBef>
        <a:buClr>
          <a:schemeClr val="tx1"/>
        </a:buClr>
        <a:buFont typeface="Arial" pitchFamily="34" charset="0"/>
        <a:buChar char="•"/>
        <a:defRPr sz="1100" kern="1200" baseline="0">
          <a:solidFill>
            <a:schemeClr val="tx1"/>
          </a:solidFill>
          <a:latin typeface="+mn-lt"/>
          <a:ea typeface="+mn-ea"/>
          <a:cs typeface="+mn-cs"/>
        </a:defRPr>
      </a:lvl5pPr>
      <a:lvl6pPr marL="853410" indent="-138284" algn="l" defTabSz="1267893" rtl="0" eaLnBrk="1" latinLnBrk="0" hangingPunct="1">
        <a:spcBef>
          <a:spcPts val="622"/>
        </a:spcBef>
        <a:buClr>
          <a:schemeClr val="tx1"/>
        </a:buClr>
        <a:buFont typeface="Arial" panose="020B0604020202020204" pitchFamily="34" charset="0"/>
        <a:buChar char="–"/>
        <a:defRPr sz="1100" kern="1200">
          <a:solidFill>
            <a:schemeClr val="tx1"/>
          </a:solidFill>
          <a:latin typeface="+mn-lt"/>
          <a:ea typeface="+mn-ea"/>
          <a:cs typeface="+mn-cs"/>
        </a:defRPr>
      </a:lvl6pPr>
      <a:lvl7pPr marL="991693" indent="-134333"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7pPr>
      <a:lvl8pPr marL="1137879"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8pPr>
      <a:lvl9pPr marL="1282090"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9pPr>
    </p:bodyStyle>
    <p:otherStyle>
      <a:defPPr>
        <a:defRPr lang="en-US"/>
      </a:defPPr>
      <a:lvl1pPr marL="0" algn="l" defTabSz="796516" rtl="0" eaLnBrk="1" latinLnBrk="0" hangingPunct="1">
        <a:spcBef>
          <a:spcPts val="373"/>
        </a:spcBef>
        <a:defRPr sz="1000" kern="1200">
          <a:solidFill>
            <a:schemeClr val="tx1"/>
          </a:solidFill>
          <a:latin typeface="+mn-lt"/>
          <a:ea typeface="+mn-ea"/>
          <a:cs typeface="+mn-cs"/>
        </a:defRPr>
      </a:lvl1pPr>
      <a:lvl2pPr marL="14223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2pPr>
      <a:lvl3pPr marL="28447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3pPr>
      <a:lvl4pPr marL="42670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4pPr>
      <a:lvl5pPr marL="56894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5pPr>
      <a:lvl6pPr marL="71117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6pPr>
      <a:lvl7pPr marL="85341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7pPr>
      <a:lvl8pPr marL="995644"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8pPr>
      <a:lvl9pPr marL="1137879"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608" userDrawn="1">
          <p15:clr>
            <a:srgbClr val="C35EA4"/>
          </p15:clr>
        </p15:guide>
        <p15:guide id="2" pos="5184" userDrawn="1">
          <p15:clr>
            <a:srgbClr val="C35EA4"/>
          </p15:clr>
        </p15:guide>
        <p15:guide id="3" orient="horz" pos="4577">
          <p15:clr>
            <a:srgbClr val="C35EA4"/>
          </p15:clr>
        </p15:guide>
        <p15:guide id="4" orient="horz" pos="287">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793678" y="900807"/>
            <a:ext cx="13957446" cy="398300"/>
          </a:xfrm>
          <a:prstGeom prst="rect">
            <a:avLst/>
          </a:prstGeom>
        </p:spPr>
        <p:txBody>
          <a:bodyPr vert="horz" wrap="square" lIns="0" tIns="0" rIns="0" bIns="0" rtlCol="0" anchor="b">
            <a:spAutoFit/>
          </a:bodyPr>
          <a:lstStyle/>
          <a:p>
            <a:r>
              <a:rPr lang="en-US" dirty="0"/>
              <a:t>Page Title – Rockwell 20pt Regular, Title Case</a:t>
            </a:r>
          </a:p>
        </p:txBody>
      </p:sp>
    </p:spTree>
    <p:extLst>
      <p:ext uri="{BB962C8B-B14F-4D97-AF65-F5344CB8AC3E}">
        <p14:creationId xmlns:p14="http://schemas.microsoft.com/office/powerpoint/2010/main" val="1005033182"/>
      </p:ext>
    </p:extLst>
  </p:cSld>
  <p:clrMap bg1="lt1" tx1="dk1" bg2="lt2" tx2="dk2" accent1="accent1" accent2="accent2" accent3="accent3" accent4="accent4" accent5="accent5" accent6="accent6" hlink="hlink" folHlink="folHlink"/>
  <p:sldLayoutIdLst>
    <p:sldLayoutId id="2147483749" r:id="rId1"/>
    <p:sldLayoutId id="2147483750" r:id="rId2"/>
  </p:sldLayoutIdLst>
  <p:hf hdr="0" ftr="0" dt="0"/>
  <p:txStyles>
    <p:titleStyle>
      <a:lvl1pPr algn="l" defTabSz="1267893" rtl="0" eaLnBrk="1" latinLnBrk="0" hangingPunct="1">
        <a:lnSpc>
          <a:spcPct val="100000"/>
        </a:lnSpc>
        <a:spcBef>
          <a:spcPct val="0"/>
        </a:spcBef>
        <a:buNone/>
        <a:defRPr sz="2500" b="0" kern="1200" spc="62" baseline="0">
          <a:solidFill>
            <a:schemeClr val="accent5"/>
          </a:solidFill>
          <a:latin typeface="+mj-lt"/>
          <a:ea typeface="+mj-ea"/>
          <a:cs typeface="+mj-cs"/>
        </a:defRPr>
      </a:lvl1pPr>
    </p:titleStyle>
    <p:bodyStyle>
      <a:lvl1pPr marL="140260"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1pPr>
      <a:lvl2pPr marL="286446" indent="-146186"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2pPr>
      <a:lvl3pPr marL="426705"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3pPr>
      <a:lvl4pPr marL="570916"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4pPr>
      <a:lvl5pPr marL="711175" indent="-140260" algn="l" defTabSz="1267893" rtl="0" eaLnBrk="1" latinLnBrk="0" hangingPunct="1">
        <a:spcBef>
          <a:spcPts val="622"/>
        </a:spcBef>
        <a:buClr>
          <a:schemeClr val="tx1"/>
        </a:buClr>
        <a:buFont typeface="Arial" pitchFamily="34" charset="0"/>
        <a:buChar char="•"/>
        <a:defRPr sz="1100" kern="1200" baseline="0">
          <a:solidFill>
            <a:schemeClr val="tx1"/>
          </a:solidFill>
          <a:latin typeface="+mn-lt"/>
          <a:ea typeface="+mn-ea"/>
          <a:cs typeface="+mn-cs"/>
        </a:defRPr>
      </a:lvl5pPr>
      <a:lvl6pPr marL="853410" indent="-138284" algn="l" defTabSz="1267893" rtl="0" eaLnBrk="1" latinLnBrk="0" hangingPunct="1">
        <a:spcBef>
          <a:spcPts val="622"/>
        </a:spcBef>
        <a:buClr>
          <a:schemeClr val="tx1"/>
        </a:buClr>
        <a:buFont typeface="Arial" panose="020B0604020202020204" pitchFamily="34" charset="0"/>
        <a:buChar char="–"/>
        <a:defRPr sz="1100" kern="1200">
          <a:solidFill>
            <a:schemeClr val="tx1"/>
          </a:solidFill>
          <a:latin typeface="+mn-lt"/>
          <a:ea typeface="+mn-ea"/>
          <a:cs typeface="+mn-cs"/>
        </a:defRPr>
      </a:lvl6pPr>
      <a:lvl7pPr marL="991693" indent="-134333"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7pPr>
      <a:lvl8pPr marL="1137879"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8pPr>
      <a:lvl9pPr marL="1282090"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9pPr>
    </p:bodyStyle>
    <p:otherStyle>
      <a:defPPr>
        <a:defRPr lang="en-US"/>
      </a:defPPr>
      <a:lvl1pPr marL="0" algn="l" defTabSz="796516" rtl="0" eaLnBrk="1" latinLnBrk="0" hangingPunct="1">
        <a:spcBef>
          <a:spcPts val="373"/>
        </a:spcBef>
        <a:defRPr sz="1000" kern="1200">
          <a:solidFill>
            <a:schemeClr val="tx1"/>
          </a:solidFill>
          <a:latin typeface="+mn-lt"/>
          <a:ea typeface="+mn-ea"/>
          <a:cs typeface="+mn-cs"/>
        </a:defRPr>
      </a:lvl1pPr>
      <a:lvl2pPr marL="14223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2pPr>
      <a:lvl3pPr marL="28447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3pPr>
      <a:lvl4pPr marL="42670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4pPr>
      <a:lvl5pPr marL="56894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5pPr>
      <a:lvl6pPr marL="71117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6pPr>
      <a:lvl7pPr marL="85341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7pPr>
      <a:lvl8pPr marL="995644"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8pPr>
      <a:lvl9pPr marL="1137879"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C35EA4"/>
          </p15:clr>
        </p15:guide>
        <p15:guide id="2" pos="6048" userDrawn="1">
          <p15:clr>
            <a:srgbClr val="C35EA4"/>
          </p15:clr>
        </p15:guide>
        <p15:guide id="3" orient="horz" pos="4577">
          <p15:clr>
            <a:srgbClr val="C35EA4"/>
          </p15:clr>
        </p15:guide>
        <p15:guide id="4" orient="horz" pos="287">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58ACB19-4438-4C46-91CB-FDF057DE2520}"/>
              </a:ext>
            </a:extLst>
          </p:cNvPr>
          <p:cNvSpPr txBox="1"/>
          <p:nvPr userDrawn="1"/>
        </p:nvSpPr>
        <p:spPr bwMode="gray">
          <a:xfrm>
            <a:off x="13536426" y="9532620"/>
            <a:ext cx="1214696" cy="109533"/>
          </a:xfrm>
          <a:prstGeom prst="rect">
            <a:avLst/>
          </a:prstGeom>
          <a:noFill/>
        </p:spPr>
        <p:txBody>
          <a:bodyPr wrap="square" lIns="0" tIns="0" rIns="0" bIns="0" rtlCol="0">
            <a:spAutoFit/>
          </a:bodyPr>
          <a:lstStyle/>
          <a:p>
            <a:pPr marL="0" marR="0" lvl="0" indent="0" algn="r" defTabSz="1267893"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8" name="TextBox 7">
            <a:extLst>
              <a:ext uri="{FF2B5EF4-FFF2-40B4-BE49-F238E27FC236}">
                <a16:creationId xmlns:a16="http://schemas.microsoft.com/office/drawing/2014/main" id="{AE8BA5F9-122B-4620-8615-F91058CD7DA6}"/>
              </a:ext>
            </a:extLst>
          </p:cNvPr>
          <p:cNvSpPr txBox="1"/>
          <p:nvPr userDrawn="1"/>
        </p:nvSpPr>
        <p:spPr bwMode="gray">
          <a:xfrm>
            <a:off x="784225" y="9354940"/>
            <a:ext cx="1790876" cy="84639"/>
          </a:xfrm>
          <a:prstGeom prst="rect">
            <a:avLst/>
          </a:prstGeom>
          <a:noFill/>
        </p:spPr>
        <p:txBody>
          <a:bodyPr wrap="square" lIns="0" tIns="0" rIns="0" bIns="0" rtlCol="0">
            <a:spAutoFit/>
          </a:bodyPr>
          <a:lstStyle/>
          <a:p>
            <a:pPr>
              <a:spcBef>
                <a:spcPts val="500"/>
              </a:spcBef>
            </a:pPr>
            <a:r>
              <a:rPr lang="en-US" sz="550" dirty="0">
                <a:solidFill>
                  <a:schemeClr val="accent2"/>
                </a:solidFill>
              </a:rPr>
              <a:t>©2019 EAB • All Rights Reserved • </a:t>
            </a:r>
            <a:r>
              <a:rPr lang="en-US" sz="550" b="1" dirty="0">
                <a:solidFill>
                  <a:schemeClr val="accent2"/>
                </a:solidFill>
              </a:rPr>
              <a:t>eab.com</a:t>
            </a:r>
            <a:r>
              <a:rPr lang="en-US" sz="550" dirty="0">
                <a:solidFill>
                  <a:schemeClr val="accent2"/>
                </a:solidFill>
              </a:rPr>
              <a:t>  </a:t>
            </a:r>
          </a:p>
        </p:txBody>
      </p:sp>
    </p:spTree>
    <p:extLst>
      <p:ext uri="{BB962C8B-B14F-4D97-AF65-F5344CB8AC3E}">
        <p14:creationId xmlns:p14="http://schemas.microsoft.com/office/powerpoint/2010/main" val="656734355"/>
      </p:ext>
    </p:extLst>
  </p:cSld>
  <p:clrMap bg1="lt1" tx1="dk1" bg2="lt2" tx2="dk2" accent1="accent1" accent2="accent2" accent3="accent3" accent4="accent4" accent5="accent5" accent6="accent6" hlink="hlink" folHlink="folHlink"/>
  <p:sldLayoutIdLst>
    <p:sldLayoutId id="2147483752" r:id="rId1"/>
    <p:sldLayoutId id="2147483753" r:id="rId2"/>
  </p:sldLayoutIdLst>
  <p:hf hdr="0" ftr="0" dt="0"/>
  <p:txStyles>
    <p:titleStyle>
      <a:lvl1pPr algn="l" defTabSz="1267893" rtl="0" eaLnBrk="1" latinLnBrk="0" hangingPunct="1">
        <a:lnSpc>
          <a:spcPct val="100000"/>
        </a:lnSpc>
        <a:spcBef>
          <a:spcPct val="0"/>
        </a:spcBef>
        <a:buNone/>
        <a:defRPr sz="2500" b="0" kern="1200" spc="62" baseline="0">
          <a:solidFill>
            <a:schemeClr val="accent5"/>
          </a:solidFill>
          <a:latin typeface="+mj-lt"/>
          <a:ea typeface="+mj-ea"/>
          <a:cs typeface="+mj-cs"/>
        </a:defRPr>
      </a:lvl1pPr>
    </p:titleStyle>
    <p:bodyStyle>
      <a:lvl1pPr marL="140260"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1pPr>
      <a:lvl2pPr marL="286446" indent="-146186"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2pPr>
      <a:lvl3pPr marL="426705" indent="-140260"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3pPr>
      <a:lvl4pPr marL="570916"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4pPr>
      <a:lvl5pPr marL="711175" indent="-140260" algn="l" defTabSz="1267893" rtl="0" eaLnBrk="1" latinLnBrk="0" hangingPunct="1">
        <a:spcBef>
          <a:spcPts val="622"/>
        </a:spcBef>
        <a:buClr>
          <a:schemeClr val="tx1"/>
        </a:buClr>
        <a:buFont typeface="Arial" pitchFamily="34" charset="0"/>
        <a:buChar char="•"/>
        <a:defRPr sz="1100" kern="1200" baseline="0">
          <a:solidFill>
            <a:schemeClr val="tx1"/>
          </a:solidFill>
          <a:latin typeface="+mn-lt"/>
          <a:ea typeface="+mn-ea"/>
          <a:cs typeface="+mn-cs"/>
        </a:defRPr>
      </a:lvl5pPr>
      <a:lvl6pPr marL="853410" indent="-138284" algn="l" defTabSz="1267893" rtl="0" eaLnBrk="1" latinLnBrk="0" hangingPunct="1">
        <a:spcBef>
          <a:spcPts val="622"/>
        </a:spcBef>
        <a:buClr>
          <a:schemeClr val="tx1"/>
        </a:buClr>
        <a:buFont typeface="Arial" panose="020B0604020202020204" pitchFamily="34" charset="0"/>
        <a:buChar char="–"/>
        <a:defRPr sz="1100" kern="1200">
          <a:solidFill>
            <a:schemeClr val="tx1"/>
          </a:solidFill>
          <a:latin typeface="+mn-lt"/>
          <a:ea typeface="+mn-ea"/>
          <a:cs typeface="+mn-cs"/>
        </a:defRPr>
      </a:lvl6pPr>
      <a:lvl7pPr marL="991693" indent="-134333"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7pPr>
      <a:lvl8pPr marL="1137879"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8pPr>
      <a:lvl9pPr marL="1282090" indent="-144211" algn="l" defTabSz="1267893" rtl="0" eaLnBrk="1" latinLnBrk="0" hangingPunct="1">
        <a:spcBef>
          <a:spcPts val="622"/>
        </a:spcBef>
        <a:buClr>
          <a:schemeClr val="tx1"/>
        </a:buClr>
        <a:buFont typeface="Arial" pitchFamily="34" charset="0"/>
        <a:buChar char="•"/>
        <a:defRPr sz="1100" kern="1200">
          <a:solidFill>
            <a:schemeClr val="tx1"/>
          </a:solidFill>
          <a:latin typeface="+mn-lt"/>
          <a:ea typeface="+mn-ea"/>
          <a:cs typeface="+mn-cs"/>
        </a:defRPr>
      </a:lvl9pPr>
    </p:bodyStyle>
    <p:otherStyle>
      <a:defPPr>
        <a:defRPr lang="en-US"/>
      </a:defPPr>
      <a:lvl1pPr marL="0" algn="l" defTabSz="796516" rtl="0" eaLnBrk="1" latinLnBrk="0" hangingPunct="1">
        <a:spcBef>
          <a:spcPts val="373"/>
        </a:spcBef>
        <a:defRPr sz="1000" kern="1200">
          <a:solidFill>
            <a:schemeClr val="tx1"/>
          </a:solidFill>
          <a:latin typeface="+mn-lt"/>
          <a:ea typeface="+mn-ea"/>
          <a:cs typeface="+mn-cs"/>
        </a:defRPr>
      </a:lvl1pPr>
      <a:lvl2pPr marL="14223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2pPr>
      <a:lvl3pPr marL="28447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3pPr>
      <a:lvl4pPr marL="42670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4pPr>
      <a:lvl5pPr marL="56894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5pPr>
      <a:lvl6pPr marL="711175"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6pPr>
      <a:lvl7pPr marL="853410"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7pPr>
      <a:lvl8pPr marL="995644" indent="-142235" algn="l" defTabSz="796516" rtl="0" eaLnBrk="1" latinLnBrk="0" hangingPunct="1">
        <a:spcBef>
          <a:spcPts val="373"/>
        </a:spcBef>
        <a:buSzPct val="100000"/>
        <a:buFont typeface="Arial" panose="020B0604020202020204" pitchFamily="34" charset="0"/>
        <a:buChar char="•"/>
        <a:defRPr sz="1000" kern="1200">
          <a:solidFill>
            <a:schemeClr val="tx1"/>
          </a:solidFill>
          <a:latin typeface="+mn-lt"/>
          <a:ea typeface="+mn-ea"/>
          <a:cs typeface="+mn-cs"/>
        </a:defRPr>
      </a:lvl8pPr>
      <a:lvl9pPr marL="1137879" indent="-142235" algn="l" defTabSz="796516" rtl="0" eaLnBrk="1" latinLnBrk="0" hangingPunct="1">
        <a:spcBef>
          <a:spcPts val="373"/>
        </a:spcBef>
        <a:buSzPct val="100000"/>
        <a:buFont typeface="Verdana" panose="020B0604030504040204" pitchFamily="34" charset="0"/>
        <a:buChar char="–"/>
        <a:defRPr sz="1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C35EA4"/>
          </p15:clr>
        </p15:guide>
        <p15:guide id="2" pos="6048">
          <p15:clr>
            <a:srgbClr val="C35EA4"/>
          </p15:clr>
        </p15:guide>
        <p15:guide id="3" orient="horz" pos="4560" userDrawn="1">
          <p15:clr>
            <a:srgbClr val="C35EA4"/>
          </p15:clr>
        </p15:guide>
        <p15:guide id="4" orient="horz" pos="287">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828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21BD3B-D56D-48E0-AE7D-2704B3CB190B}"/>
              </a:ext>
            </a:extLst>
          </p:cNvPr>
          <p:cNvSpPr txBox="1"/>
          <p:nvPr/>
        </p:nvSpPr>
        <p:spPr bwMode="gray">
          <a:xfrm>
            <a:off x="533401" y="452438"/>
            <a:ext cx="3435406" cy="9235440"/>
          </a:xfrm>
          <a:prstGeom prst="rect">
            <a:avLst/>
          </a:prstGeom>
          <a:solidFill>
            <a:schemeClr val="bg2"/>
          </a:solidFill>
          <a:ln>
            <a:noFill/>
          </a:ln>
        </p:spPr>
        <p:txBody>
          <a:bodyPr wrap="square" lIns="0" tIns="0" rIns="0" bIns="0" rtlCol="0">
            <a:spAutoFit/>
          </a:bodyPr>
          <a:lstStyle/>
          <a:p>
            <a:pPr>
              <a:spcBef>
                <a:spcPts val="500"/>
              </a:spcBef>
            </a:pPr>
            <a:endParaRPr lang="en-US" sz="900" dirty="0" err="1">
              <a:solidFill>
                <a:schemeClr val="tx1"/>
              </a:solidFill>
            </a:endParaRPr>
          </a:p>
        </p:txBody>
      </p:sp>
      <p:sp>
        <p:nvSpPr>
          <p:cNvPr id="4" name="TextBox 3">
            <a:extLst>
              <a:ext uri="{FF2B5EF4-FFF2-40B4-BE49-F238E27FC236}">
                <a16:creationId xmlns:a16="http://schemas.microsoft.com/office/drawing/2014/main" id="{4C0E051E-6F01-4051-B575-35704ACE1D43}"/>
              </a:ext>
            </a:extLst>
          </p:cNvPr>
          <p:cNvSpPr txBox="1"/>
          <p:nvPr/>
        </p:nvSpPr>
        <p:spPr bwMode="gray">
          <a:xfrm>
            <a:off x="776935" y="622889"/>
            <a:ext cx="3074665" cy="307777"/>
          </a:xfrm>
          <a:prstGeom prst="rect">
            <a:avLst/>
          </a:prstGeom>
          <a:noFill/>
        </p:spPr>
        <p:txBody>
          <a:bodyPr wrap="square" lIns="0" tIns="0" rIns="0" bIns="0" rtlCol="0">
            <a:spAutoFit/>
          </a:bodyPr>
          <a:lstStyle/>
          <a:p>
            <a:pPr>
              <a:spcBef>
                <a:spcPts val="500"/>
              </a:spcBef>
            </a:pPr>
            <a:r>
              <a:rPr lang="en-US" sz="2000" b="1" dirty="0">
                <a:latin typeface="+mj-lt"/>
              </a:rPr>
              <a:t>Where Our Students Go:</a:t>
            </a:r>
          </a:p>
        </p:txBody>
      </p:sp>
      <p:sp>
        <p:nvSpPr>
          <p:cNvPr id="5" name="TextBox 4">
            <a:extLst>
              <a:ext uri="{FF2B5EF4-FFF2-40B4-BE49-F238E27FC236}">
                <a16:creationId xmlns:a16="http://schemas.microsoft.com/office/drawing/2014/main" id="{D22D128F-1220-4DBF-A3AC-B7ADDB84522A}"/>
              </a:ext>
            </a:extLst>
          </p:cNvPr>
          <p:cNvSpPr txBox="1"/>
          <p:nvPr/>
        </p:nvSpPr>
        <p:spPr bwMode="gray">
          <a:xfrm>
            <a:off x="776934" y="6702695"/>
            <a:ext cx="4662402" cy="153888"/>
          </a:xfrm>
          <a:prstGeom prst="rect">
            <a:avLst/>
          </a:prstGeom>
          <a:noFill/>
        </p:spPr>
        <p:txBody>
          <a:bodyPr wrap="square" lIns="0" tIns="0" rIns="0" bIns="0" numCol="1" rtlCol="0">
            <a:spAutoFit/>
          </a:bodyPr>
          <a:lstStyle/>
          <a:p>
            <a:pPr>
              <a:spcBef>
                <a:spcPts val="500"/>
              </a:spcBef>
            </a:pPr>
            <a:r>
              <a:rPr lang="en-US" sz="1000" i="1" dirty="0"/>
              <a:t>Example: English</a:t>
            </a:r>
          </a:p>
        </p:txBody>
      </p:sp>
      <p:sp>
        <p:nvSpPr>
          <p:cNvPr id="6" name="TextBox 5">
            <a:extLst>
              <a:ext uri="{FF2B5EF4-FFF2-40B4-BE49-F238E27FC236}">
                <a16:creationId xmlns:a16="http://schemas.microsoft.com/office/drawing/2014/main" id="{E843D90B-01D3-4C2B-9AF1-AE4DFEDBBC9C}"/>
              </a:ext>
            </a:extLst>
          </p:cNvPr>
          <p:cNvSpPr txBox="1"/>
          <p:nvPr/>
        </p:nvSpPr>
        <p:spPr bwMode="gray">
          <a:xfrm>
            <a:off x="1089731" y="2067968"/>
            <a:ext cx="990457" cy="307777"/>
          </a:xfrm>
          <a:prstGeom prst="rect">
            <a:avLst/>
          </a:prstGeom>
          <a:noFill/>
        </p:spPr>
        <p:txBody>
          <a:bodyPr wrap="square" lIns="0" tIns="0" rIns="0" bIns="0" rtlCol="0">
            <a:spAutoFit/>
          </a:bodyPr>
          <a:lstStyle/>
          <a:p>
            <a:pPr algn="ctr"/>
            <a:r>
              <a:rPr lang="en-US" sz="1000" i="1" dirty="0"/>
              <a:t>Volunteering/ Interning</a:t>
            </a:r>
          </a:p>
        </p:txBody>
      </p:sp>
      <p:sp>
        <p:nvSpPr>
          <p:cNvPr id="7" name="TextBox 6">
            <a:extLst>
              <a:ext uri="{FF2B5EF4-FFF2-40B4-BE49-F238E27FC236}">
                <a16:creationId xmlns:a16="http://schemas.microsoft.com/office/drawing/2014/main" id="{B1362286-7369-40A4-ABED-D93FC5ED3030}"/>
              </a:ext>
            </a:extLst>
          </p:cNvPr>
          <p:cNvSpPr txBox="1"/>
          <p:nvPr/>
        </p:nvSpPr>
        <p:spPr bwMode="gray">
          <a:xfrm>
            <a:off x="3000447" y="2562440"/>
            <a:ext cx="990457" cy="461665"/>
          </a:xfrm>
          <a:prstGeom prst="rect">
            <a:avLst/>
          </a:prstGeom>
          <a:noFill/>
        </p:spPr>
        <p:txBody>
          <a:bodyPr wrap="square" lIns="0" tIns="0" rIns="0" bIns="0" rtlCol="0">
            <a:spAutoFit/>
          </a:bodyPr>
          <a:lstStyle/>
          <a:p>
            <a:pPr algn="ctr"/>
            <a:r>
              <a:rPr lang="en-US" sz="1000" i="1" dirty="0"/>
              <a:t>Pursuing Further Education</a:t>
            </a:r>
          </a:p>
        </p:txBody>
      </p:sp>
      <p:sp>
        <p:nvSpPr>
          <p:cNvPr id="8" name="TextBox 7">
            <a:extLst>
              <a:ext uri="{FF2B5EF4-FFF2-40B4-BE49-F238E27FC236}">
                <a16:creationId xmlns:a16="http://schemas.microsoft.com/office/drawing/2014/main" id="{E774E567-D009-48AA-AFC1-C6F239583420}"/>
              </a:ext>
            </a:extLst>
          </p:cNvPr>
          <p:cNvSpPr txBox="1"/>
          <p:nvPr/>
        </p:nvSpPr>
        <p:spPr bwMode="gray">
          <a:xfrm>
            <a:off x="726177" y="3707133"/>
            <a:ext cx="754033" cy="307777"/>
          </a:xfrm>
          <a:prstGeom prst="rect">
            <a:avLst/>
          </a:prstGeom>
          <a:noFill/>
        </p:spPr>
        <p:txBody>
          <a:bodyPr wrap="square" lIns="0" tIns="0" rIns="0" bIns="0" rtlCol="0">
            <a:spAutoFit/>
          </a:bodyPr>
          <a:lstStyle/>
          <a:p>
            <a:pPr algn="ctr"/>
            <a:r>
              <a:rPr lang="en-US" sz="1000" i="1" dirty="0"/>
              <a:t>Full-Time Employed</a:t>
            </a:r>
          </a:p>
        </p:txBody>
      </p:sp>
      <p:graphicFrame>
        <p:nvGraphicFramePr>
          <p:cNvPr id="9" name="Chart 8">
            <a:extLst>
              <a:ext uri="{FF2B5EF4-FFF2-40B4-BE49-F238E27FC236}">
                <a16:creationId xmlns:a16="http://schemas.microsoft.com/office/drawing/2014/main" id="{4D285651-1251-4A36-A017-EAE7E098CE9A}"/>
              </a:ext>
            </a:extLst>
          </p:cNvPr>
          <p:cNvGraphicFramePr/>
          <p:nvPr>
            <p:extLst>
              <p:ext uri="{D42A27DB-BD31-4B8C-83A1-F6EECF244321}">
                <p14:modId xmlns:p14="http://schemas.microsoft.com/office/powerpoint/2010/main" val="51667668"/>
              </p:ext>
            </p:extLst>
          </p:nvPr>
        </p:nvGraphicFramePr>
        <p:xfrm>
          <a:off x="949792" y="2212499"/>
          <a:ext cx="2561630" cy="197865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2BD4A015-4358-42BF-8BB8-345CFBA0C341}"/>
              </a:ext>
            </a:extLst>
          </p:cNvPr>
          <p:cNvSpPr txBox="1"/>
          <p:nvPr/>
        </p:nvSpPr>
        <p:spPr bwMode="gray">
          <a:xfrm>
            <a:off x="776935" y="1007236"/>
            <a:ext cx="4438162" cy="369332"/>
          </a:xfrm>
          <a:prstGeom prst="rect">
            <a:avLst/>
          </a:prstGeom>
          <a:noFill/>
        </p:spPr>
        <p:txBody>
          <a:bodyPr wrap="square" lIns="0" tIns="0" rIns="0" bIns="0" rtlCol="0">
            <a:spAutoFit/>
          </a:bodyPr>
          <a:lstStyle/>
          <a:p>
            <a:r>
              <a:rPr lang="en-US" sz="1200" b="1" dirty="0"/>
              <a:t>Student Pursuits One Year</a:t>
            </a:r>
            <a:br>
              <a:rPr lang="en-US" sz="1200" b="1" dirty="0"/>
            </a:br>
            <a:r>
              <a:rPr lang="en-US" sz="1200" b="1" dirty="0"/>
              <a:t>After Graduation</a:t>
            </a:r>
          </a:p>
        </p:txBody>
      </p:sp>
      <p:sp>
        <p:nvSpPr>
          <p:cNvPr id="11" name="TextBox 10">
            <a:extLst>
              <a:ext uri="{FF2B5EF4-FFF2-40B4-BE49-F238E27FC236}">
                <a16:creationId xmlns:a16="http://schemas.microsoft.com/office/drawing/2014/main" id="{5B873412-E8B7-46D2-9321-CDE2092E3331}"/>
              </a:ext>
            </a:extLst>
          </p:cNvPr>
          <p:cNvSpPr txBox="1"/>
          <p:nvPr/>
        </p:nvSpPr>
        <p:spPr bwMode="gray">
          <a:xfrm>
            <a:off x="776935" y="1468066"/>
            <a:ext cx="3766647" cy="169277"/>
          </a:xfrm>
          <a:prstGeom prst="rect">
            <a:avLst/>
          </a:prstGeom>
          <a:noFill/>
        </p:spPr>
        <p:txBody>
          <a:bodyPr wrap="square" lIns="0" tIns="0" rIns="0" bIns="0" rtlCol="0">
            <a:spAutoFit/>
          </a:bodyPr>
          <a:lstStyle/>
          <a:p>
            <a:r>
              <a:rPr lang="en-US" sz="1100" i="1" dirty="0">
                <a:solidFill>
                  <a:schemeClr val="accent3"/>
                </a:solidFill>
              </a:rPr>
              <a:t>Note the data source and cohort year</a:t>
            </a:r>
          </a:p>
        </p:txBody>
      </p:sp>
      <p:sp>
        <p:nvSpPr>
          <p:cNvPr id="12" name="TextBox 11">
            <a:extLst>
              <a:ext uri="{FF2B5EF4-FFF2-40B4-BE49-F238E27FC236}">
                <a16:creationId xmlns:a16="http://schemas.microsoft.com/office/drawing/2014/main" id="{43584FAD-D912-49D6-B9E6-DFE4B62E1A5E}"/>
              </a:ext>
            </a:extLst>
          </p:cNvPr>
          <p:cNvSpPr txBox="1"/>
          <p:nvPr/>
        </p:nvSpPr>
        <p:spPr bwMode="gray">
          <a:xfrm>
            <a:off x="712137" y="1757438"/>
            <a:ext cx="3095447" cy="153888"/>
          </a:xfrm>
          <a:prstGeom prst="rect">
            <a:avLst/>
          </a:prstGeom>
          <a:noFill/>
        </p:spPr>
        <p:txBody>
          <a:bodyPr wrap="square" lIns="0" tIns="0" rIns="0" bIns="0" rtlCol="0">
            <a:spAutoFit/>
          </a:bodyPr>
          <a:lstStyle/>
          <a:p>
            <a:pPr algn="ctr"/>
            <a:r>
              <a:rPr lang="pt-BR" sz="1000" i="1" dirty="0"/>
              <a:t>n-value (ex: n=84 graduates)</a:t>
            </a:r>
          </a:p>
        </p:txBody>
      </p:sp>
      <p:sp>
        <p:nvSpPr>
          <p:cNvPr id="13" name="TextBox 12">
            <a:extLst>
              <a:ext uri="{FF2B5EF4-FFF2-40B4-BE49-F238E27FC236}">
                <a16:creationId xmlns:a16="http://schemas.microsoft.com/office/drawing/2014/main" id="{D4507A8E-D723-4D78-AB5B-7FD090FD1EF5}"/>
              </a:ext>
            </a:extLst>
          </p:cNvPr>
          <p:cNvSpPr txBox="1"/>
          <p:nvPr/>
        </p:nvSpPr>
        <p:spPr bwMode="gray">
          <a:xfrm>
            <a:off x="776934" y="8146324"/>
            <a:ext cx="4438162" cy="153888"/>
          </a:xfrm>
          <a:prstGeom prst="rect">
            <a:avLst/>
          </a:prstGeom>
          <a:noFill/>
        </p:spPr>
        <p:txBody>
          <a:bodyPr wrap="square" lIns="0" tIns="0" rIns="0" bIns="0" numCol="1" rtlCol="0">
            <a:spAutoFit/>
          </a:bodyPr>
          <a:lstStyle/>
          <a:p>
            <a:pPr>
              <a:spcBef>
                <a:spcPts val="500"/>
              </a:spcBef>
            </a:pPr>
            <a:r>
              <a:rPr lang="en-US" sz="1000" i="1" dirty="0"/>
              <a:t>Example: English </a:t>
            </a:r>
          </a:p>
        </p:txBody>
      </p:sp>
      <p:sp>
        <p:nvSpPr>
          <p:cNvPr id="14" name="TextBox 13">
            <a:extLst>
              <a:ext uri="{FF2B5EF4-FFF2-40B4-BE49-F238E27FC236}">
                <a16:creationId xmlns:a16="http://schemas.microsoft.com/office/drawing/2014/main" id="{7136A57A-A146-4599-851A-09695E61D2AF}"/>
              </a:ext>
            </a:extLst>
          </p:cNvPr>
          <p:cNvSpPr txBox="1"/>
          <p:nvPr/>
        </p:nvSpPr>
        <p:spPr bwMode="gray">
          <a:xfrm>
            <a:off x="776934" y="4373503"/>
            <a:ext cx="4662403" cy="369332"/>
          </a:xfrm>
          <a:prstGeom prst="rect">
            <a:avLst/>
          </a:prstGeom>
          <a:noFill/>
        </p:spPr>
        <p:txBody>
          <a:bodyPr wrap="square" lIns="0" tIns="0" rIns="0" bIns="0" rtlCol="0">
            <a:spAutoFit/>
          </a:bodyPr>
          <a:lstStyle/>
          <a:p>
            <a:r>
              <a:rPr lang="en-US" sz="1200" b="1" dirty="0"/>
              <a:t>Snapshot of Further Education </a:t>
            </a:r>
            <a:br>
              <a:rPr lang="en-US" sz="1200" b="1" dirty="0"/>
            </a:br>
            <a:r>
              <a:rPr lang="en-US" sz="1200" b="1" dirty="0"/>
              <a:t>Pursued by Graduates</a:t>
            </a:r>
          </a:p>
        </p:txBody>
      </p:sp>
      <p:sp>
        <p:nvSpPr>
          <p:cNvPr id="15" name="TextBox 14">
            <a:extLst>
              <a:ext uri="{FF2B5EF4-FFF2-40B4-BE49-F238E27FC236}">
                <a16:creationId xmlns:a16="http://schemas.microsoft.com/office/drawing/2014/main" id="{319ABFA9-A6D7-40B8-94F7-A50C5B2E71F8}"/>
              </a:ext>
            </a:extLst>
          </p:cNvPr>
          <p:cNvSpPr txBox="1"/>
          <p:nvPr/>
        </p:nvSpPr>
        <p:spPr bwMode="gray">
          <a:xfrm>
            <a:off x="776934" y="6435250"/>
            <a:ext cx="3838677" cy="184666"/>
          </a:xfrm>
          <a:prstGeom prst="rect">
            <a:avLst/>
          </a:prstGeom>
          <a:noFill/>
        </p:spPr>
        <p:txBody>
          <a:bodyPr wrap="square" lIns="0" tIns="0" rIns="0" bIns="0" rtlCol="0">
            <a:spAutoFit/>
          </a:bodyPr>
          <a:lstStyle/>
          <a:p>
            <a:r>
              <a:rPr lang="en-US" sz="1200" b="1" dirty="0"/>
              <a:t>Snapshot of Jobs One Year Out</a:t>
            </a:r>
          </a:p>
        </p:txBody>
      </p:sp>
      <p:sp>
        <p:nvSpPr>
          <p:cNvPr id="16" name="TextBox 15">
            <a:extLst>
              <a:ext uri="{FF2B5EF4-FFF2-40B4-BE49-F238E27FC236}">
                <a16:creationId xmlns:a16="http://schemas.microsoft.com/office/drawing/2014/main" id="{8D06E97A-52CD-4172-943B-687FFD3546A5}"/>
              </a:ext>
            </a:extLst>
          </p:cNvPr>
          <p:cNvSpPr txBox="1"/>
          <p:nvPr/>
        </p:nvSpPr>
        <p:spPr bwMode="gray">
          <a:xfrm>
            <a:off x="776934" y="7878879"/>
            <a:ext cx="3838677" cy="184666"/>
          </a:xfrm>
          <a:prstGeom prst="rect">
            <a:avLst/>
          </a:prstGeom>
          <a:noFill/>
        </p:spPr>
        <p:txBody>
          <a:bodyPr wrap="square" lIns="0" tIns="0" rIns="0" bIns="0" rtlCol="0">
            <a:spAutoFit/>
          </a:bodyPr>
          <a:lstStyle/>
          <a:p>
            <a:r>
              <a:rPr lang="en-US" sz="1200" b="1" dirty="0"/>
              <a:t>Careers of Alumni 3-5 Years Out</a:t>
            </a:r>
          </a:p>
        </p:txBody>
      </p:sp>
      <p:sp>
        <p:nvSpPr>
          <p:cNvPr id="20" name="TextBox 19">
            <a:extLst>
              <a:ext uri="{FF2B5EF4-FFF2-40B4-BE49-F238E27FC236}">
                <a16:creationId xmlns:a16="http://schemas.microsoft.com/office/drawing/2014/main" id="{8F4B5D92-745B-4988-8035-F886C147D262}"/>
              </a:ext>
            </a:extLst>
          </p:cNvPr>
          <p:cNvSpPr txBox="1"/>
          <p:nvPr/>
        </p:nvSpPr>
        <p:spPr bwMode="gray">
          <a:xfrm>
            <a:off x="784225" y="4851329"/>
            <a:ext cx="4662402" cy="541174"/>
          </a:xfrm>
          <a:prstGeom prst="rect">
            <a:avLst/>
          </a:prstGeom>
          <a:noFill/>
        </p:spPr>
        <p:txBody>
          <a:bodyPr wrap="square" lIns="0" tIns="0" rIns="0" bIns="0" rtlCol="0">
            <a:spAutoFit/>
          </a:bodyPr>
          <a:lstStyle/>
          <a:p>
            <a:pPr>
              <a:spcBef>
                <a:spcPts val="500"/>
              </a:spcBef>
            </a:pPr>
            <a:r>
              <a:rPr lang="en-US" sz="1050" i="1" dirty="0"/>
              <a:t>One year after graduation, our alumni </a:t>
            </a:r>
            <a:br>
              <a:rPr lang="en-US" sz="1050" i="1" dirty="0"/>
            </a:br>
            <a:r>
              <a:rPr lang="en-US" sz="1050" i="1" dirty="0"/>
              <a:t>are furthering their education in diverse fields:</a:t>
            </a:r>
          </a:p>
          <a:p>
            <a:pPr>
              <a:spcBef>
                <a:spcPts val="500"/>
              </a:spcBef>
            </a:pPr>
            <a:r>
              <a:rPr lang="en-US" sz="1000" i="1" dirty="0"/>
              <a:t>Example: English</a:t>
            </a:r>
          </a:p>
        </p:txBody>
      </p:sp>
      <p:sp>
        <p:nvSpPr>
          <p:cNvPr id="21" name="TextBox 20">
            <a:extLst>
              <a:ext uri="{FF2B5EF4-FFF2-40B4-BE49-F238E27FC236}">
                <a16:creationId xmlns:a16="http://schemas.microsoft.com/office/drawing/2014/main" id="{855C1451-7E46-4A40-9674-C11578AE6F9E}"/>
              </a:ext>
            </a:extLst>
          </p:cNvPr>
          <p:cNvSpPr txBox="1"/>
          <p:nvPr/>
        </p:nvSpPr>
        <p:spPr bwMode="gray">
          <a:xfrm>
            <a:off x="903546" y="8382991"/>
            <a:ext cx="4662403" cy="807913"/>
          </a:xfrm>
          <a:prstGeom prst="rect">
            <a:avLst/>
          </a:prstGeom>
          <a:noFill/>
        </p:spPr>
        <p:txBody>
          <a:bodyPr wrap="square" lIns="0" tIns="0" rIns="0" bIns="0" numCol="1" rtlCol="0">
            <a:spAutoFit/>
          </a:bodyPr>
          <a:lstStyle/>
          <a:p>
            <a:pPr marL="112713" indent="-112713">
              <a:spcBef>
                <a:spcPts val="500"/>
              </a:spcBef>
              <a:buFont typeface="Arial" panose="020B0604020202020204" pitchFamily="34" charset="0"/>
              <a:buChar char="•"/>
            </a:pPr>
            <a:r>
              <a:rPr lang="en-US" sz="1000" i="1" dirty="0"/>
              <a:t>K-12 Teacher</a:t>
            </a:r>
          </a:p>
          <a:p>
            <a:pPr marL="112713" indent="-112713">
              <a:spcBef>
                <a:spcPts val="500"/>
              </a:spcBef>
              <a:buFont typeface="Arial" panose="020B0604020202020204" pitchFamily="34" charset="0"/>
              <a:buChar char="•"/>
            </a:pPr>
            <a:r>
              <a:rPr lang="en-US" sz="1000" i="1" dirty="0"/>
              <a:t>Copy Writer</a:t>
            </a:r>
          </a:p>
          <a:p>
            <a:pPr marL="112713" indent="-112713">
              <a:spcBef>
                <a:spcPts val="500"/>
              </a:spcBef>
              <a:buFont typeface="Arial" panose="020B0604020202020204" pitchFamily="34" charset="0"/>
              <a:buChar char="•"/>
            </a:pPr>
            <a:r>
              <a:rPr lang="en-US" sz="1000" i="1" dirty="0"/>
              <a:t>Digital Marketing Specialist</a:t>
            </a:r>
          </a:p>
          <a:p>
            <a:pPr marL="112713" indent="-112713">
              <a:spcBef>
                <a:spcPts val="500"/>
              </a:spcBef>
              <a:buFont typeface="Arial" panose="020B0604020202020204" pitchFamily="34" charset="0"/>
              <a:buChar char="•"/>
            </a:pPr>
            <a:r>
              <a:rPr lang="en-US" sz="1000" i="1" dirty="0"/>
              <a:t>Lawyer</a:t>
            </a:r>
          </a:p>
        </p:txBody>
      </p:sp>
      <p:sp>
        <p:nvSpPr>
          <p:cNvPr id="22" name="TextBox 21">
            <a:extLst>
              <a:ext uri="{FF2B5EF4-FFF2-40B4-BE49-F238E27FC236}">
                <a16:creationId xmlns:a16="http://schemas.microsoft.com/office/drawing/2014/main" id="{1054B99E-5305-4B11-8242-A94A3E1E08EE}"/>
              </a:ext>
            </a:extLst>
          </p:cNvPr>
          <p:cNvSpPr txBox="1"/>
          <p:nvPr/>
        </p:nvSpPr>
        <p:spPr bwMode="gray">
          <a:xfrm>
            <a:off x="907161" y="6924243"/>
            <a:ext cx="2523097" cy="1025922"/>
          </a:xfrm>
          <a:prstGeom prst="rect">
            <a:avLst/>
          </a:prstGeom>
          <a:noFill/>
        </p:spPr>
        <p:txBody>
          <a:bodyPr wrap="square" lIns="0" tIns="0" rIns="0" bIns="0" numCol="1" rtlCol="0">
            <a:spAutoFit/>
          </a:bodyPr>
          <a:lstStyle/>
          <a:p>
            <a:pPr marL="112713" indent="-112713">
              <a:spcBef>
                <a:spcPts val="500"/>
              </a:spcBef>
              <a:buFont typeface="Arial" panose="020B0604020202020204" pitchFamily="34" charset="0"/>
              <a:buChar char="•"/>
            </a:pPr>
            <a:r>
              <a:rPr lang="en-US" sz="1000" i="1" dirty="0"/>
              <a:t>Guest Services Supervisor</a:t>
            </a:r>
          </a:p>
          <a:p>
            <a:pPr marL="112713" indent="-112713">
              <a:spcBef>
                <a:spcPts val="500"/>
              </a:spcBef>
              <a:buFont typeface="Arial" panose="020B0604020202020204" pitchFamily="34" charset="0"/>
              <a:buChar char="•"/>
            </a:pPr>
            <a:r>
              <a:rPr lang="en-US" sz="1000" i="1" dirty="0"/>
              <a:t>Research Associate</a:t>
            </a:r>
          </a:p>
          <a:p>
            <a:pPr marL="112713" indent="-112713">
              <a:spcBef>
                <a:spcPts val="500"/>
              </a:spcBef>
              <a:buFont typeface="Arial" panose="020B0604020202020204" pitchFamily="34" charset="0"/>
              <a:buChar char="•"/>
            </a:pPr>
            <a:r>
              <a:rPr lang="en-US" sz="1000" i="1" dirty="0"/>
              <a:t>Social Media Coordinator</a:t>
            </a:r>
          </a:p>
          <a:p>
            <a:pPr marL="112713" indent="-112713">
              <a:spcBef>
                <a:spcPts val="500"/>
              </a:spcBef>
              <a:buFont typeface="Arial" panose="020B0604020202020204" pitchFamily="34" charset="0"/>
              <a:buChar char="•"/>
            </a:pPr>
            <a:r>
              <a:rPr lang="en-US" sz="1000" i="1" dirty="0"/>
              <a:t>Study Abroad Coordinator</a:t>
            </a:r>
          </a:p>
          <a:p>
            <a:pPr marL="112713" indent="-112713">
              <a:spcBef>
                <a:spcPts val="500"/>
              </a:spcBef>
              <a:buFont typeface="Arial" panose="020B0604020202020204" pitchFamily="34" charset="0"/>
              <a:buChar char="•"/>
            </a:pPr>
            <a:endParaRPr lang="en-US" sz="1000" i="1" dirty="0"/>
          </a:p>
        </p:txBody>
      </p:sp>
      <p:sp>
        <p:nvSpPr>
          <p:cNvPr id="23" name="TextBox 22">
            <a:extLst>
              <a:ext uri="{FF2B5EF4-FFF2-40B4-BE49-F238E27FC236}">
                <a16:creationId xmlns:a16="http://schemas.microsoft.com/office/drawing/2014/main" id="{F55E79EC-63AA-4E90-A7D7-E2942D3FA8FF}"/>
              </a:ext>
            </a:extLst>
          </p:cNvPr>
          <p:cNvSpPr txBox="1"/>
          <p:nvPr/>
        </p:nvSpPr>
        <p:spPr bwMode="gray">
          <a:xfrm>
            <a:off x="903546" y="5459213"/>
            <a:ext cx="4955417" cy="807913"/>
          </a:xfrm>
          <a:prstGeom prst="rect">
            <a:avLst/>
          </a:prstGeom>
          <a:noFill/>
        </p:spPr>
        <p:txBody>
          <a:bodyPr wrap="square" lIns="0" tIns="0" rIns="0" bIns="0" numCol="2" rtlCol="0">
            <a:spAutoFit/>
          </a:bodyPr>
          <a:lstStyle/>
          <a:p>
            <a:pPr marL="112713" indent="-112713">
              <a:spcBef>
                <a:spcPts val="500"/>
              </a:spcBef>
              <a:buFont typeface="Arial" panose="020B0604020202020204" pitchFamily="34" charset="0"/>
              <a:buChar char="•"/>
            </a:pPr>
            <a:r>
              <a:rPr lang="en-US" sz="1000" i="1" dirty="0"/>
              <a:t>PhD English Literature</a:t>
            </a:r>
          </a:p>
          <a:p>
            <a:pPr marL="112713" indent="-112713">
              <a:spcBef>
                <a:spcPts val="500"/>
              </a:spcBef>
              <a:buFont typeface="Arial" panose="020B0604020202020204" pitchFamily="34" charset="0"/>
              <a:buChar char="•"/>
            </a:pPr>
            <a:r>
              <a:rPr lang="en-US" sz="1000" i="1" dirty="0"/>
              <a:t>Data Science Certificate</a:t>
            </a:r>
          </a:p>
          <a:p>
            <a:pPr marL="112713" indent="-112713">
              <a:spcBef>
                <a:spcPts val="500"/>
              </a:spcBef>
              <a:buFont typeface="Arial" panose="020B0604020202020204" pitchFamily="34" charset="0"/>
              <a:buChar char="•"/>
            </a:pPr>
            <a:r>
              <a:rPr lang="en-US" sz="1000" i="1" dirty="0"/>
              <a:t>Master’s of Education</a:t>
            </a:r>
          </a:p>
          <a:p>
            <a:pPr marL="112713" indent="-112713">
              <a:spcBef>
                <a:spcPts val="500"/>
              </a:spcBef>
              <a:buFont typeface="Arial" panose="020B0604020202020204" pitchFamily="34" charset="0"/>
              <a:buChar char="•"/>
            </a:pPr>
            <a:r>
              <a:rPr lang="en-US" sz="1000" i="1" dirty="0"/>
              <a:t>Juris Doctorate</a:t>
            </a:r>
          </a:p>
        </p:txBody>
      </p:sp>
      <p:sp>
        <p:nvSpPr>
          <p:cNvPr id="24" name="TextBox 23">
            <a:extLst>
              <a:ext uri="{FF2B5EF4-FFF2-40B4-BE49-F238E27FC236}">
                <a16:creationId xmlns:a16="http://schemas.microsoft.com/office/drawing/2014/main" id="{D7CC928C-B50B-4199-9F4E-31068114E945}"/>
              </a:ext>
            </a:extLst>
          </p:cNvPr>
          <p:cNvSpPr txBox="1"/>
          <p:nvPr/>
        </p:nvSpPr>
        <p:spPr bwMode="gray">
          <a:xfrm>
            <a:off x="7772400" y="472418"/>
            <a:ext cx="7772401" cy="1005840"/>
          </a:xfrm>
          <a:prstGeom prst="rect">
            <a:avLst/>
          </a:prstGeom>
          <a:solidFill>
            <a:schemeClr val="accent5"/>
          </a:solidFill>
        </p:spPr>
        <p:txBody>
          <a:bodyPr wrap="square" lIns="0" tIns="0" rIns="0" bIns="0" rtlCol="0">
            <a:spAutoFit/>
          </a:bodyPr>
          <a:lstStyle/>
          <a:p>
            <a:pPr>
              <a:spcBef>
                <a:spcPts val="500"/>
              </a:spcBef>
            </a:pPr>
            <a:endParaRPr lang="en-US" sz="900" dirty="0" err="1"/>
          </a:p>
        </p:txBody>
      </p:sp>
      <p:sp>
        <p:nvSpPr>
          <p:cNvPr id="25" name="TextBox 24">
            <a:extLst>
              <a:ext uri="{FF2B5EF4-FFF2-40B4-BE49-F238E27FC236}">
                <a16:creationId xmlns:a16="http://schemas.microsoft.com/office/drawing/2014/main" id="{C76D2BFD-B7B4-4B7E-B437-16364C4D4174}"/>
              </a:ext>
            </a:extLst>
          </p:cNvPr>
          <p:cNvSpPr txBox="1"/>
          <p:nvPr/>
        </p:nvSpPr>
        <p:spPr bwMode="gray">
          <a:xfrm>
            <a:off x="8327410" y="855850"/>
            <a:ext cx="6121747" cy="276999"/>
          </a:xfrm>
          <a:prstGeom prst="rect">
            <a:avLst/>
          </a:prstGeom>
          <a:noFill/>
        </p:spPr>
        <p:txBody>
          <a:bodyPr wrap="square" lIns="0" tIns="0" rIns="0" bIns="0" rtlCol="0">
            <a:spAutoFit/>
          </a:bodyPr>
          <a:lstStyle/>
          <a:p>
            <a:pPr>
              <a:spcBef>
                <a:spcPts val="500"/>
              </a:spcBef>
            </a:pPr>
            <a:r>
              <a:rPr lang="en-US" sz="1800" b="1" dirty="0">
                <a:solidFill>
                  <a:schemeClr val="bg1"/>
                </a:solidFill>
                <a:latin typeface="+mj-lt"/>
              </a:rPr>
              <a:t>Title (e.g., BA, Economics | Experiential Major Map)</a:t>
            </a:r>
            <a:endParaRPr lang="en-US" sz="1400" dirty="0">
              <a:solidFill>
                <a:schemeClr val="bg1"/>
              </a:solidFill>
            </a:endParaRPr>
          </a:p>
        </p:txBody>
      </p:sp>
      <p:sp>
        <p:nvSpPr>
          <p:cNvPr id="29" name="TextBox 28">
            <a:extLst>
              <a:ext uri="{FF2B5EF4-FFF2-40B4-BE49-F238E27FC236}">
                <a16:creationId xmlns:a16="http://schemas.microsoft.com/office/drawing/2014/main" id="{A571FAD5-BFA3-4036-9D7F-148098A192A9}"/>
              </a:ext>
            </a:extLst>
          </p:cNvPr>
          <p:cNvSpPr txBox="1"/>
          <p:nvPr/>
        </p:nvSpPr>
        <p:spPr bwMode="gray">
          <a:xfrm>
            <a:off x="8238618" y="1768785"/>
            <a:ext cx="3794760" cy="3154710"/>
          </a:xfrm>
          <a:prstGeom prst="rect">
            <a:avLst/>
          </a:prstGeom>
          <a:noFill/>
        </p:spPr>
        <p:txBody>
          <a:bodyPr wrap="square" lIns="0" tIns="0" rIns="0" bIns="0" rtlCol="0">
            <a:spAutoFit/>
          </a:bodyPr>
          <a:lstStyle/>
          <a:p>
            <a:pPr>
              <a:spcBef>
                <a:spcPts val="500"/>
              </a:spcBef>
            </a:pPr>
            <a:r>
              <a:rPr lang="en-US" sz="1200" b="1" dirty="0"/>
              <a:t>Get to know [</a:t>
            </a:r>
            <a:r>
              <a:rPr lang="en-US" sz="1200" b="1" i="1" dirty="0"/>
              <a:t>Program Name</a:t>
            </a:r>
            <a:r>
              <a:rPr lang="en-US" sz="1200" b="1" dirty="0"/>
              <a:t>]</a:t>
            </a:r>
          </a:p>
          <a:p>
            <a:pPr>
              <a:spcBef>
                <a:spcPts val="500"/>
              </a:spcBef>
            </a:pPr>
            <a:r>
              <a:rPr lang="en-US" sz="1200" i="1" dirty="0"/>
              <a:t>The is the place for your ‘elevator pitch’ on the program. Consider the following questions in creating your pitch: </a:t>
            </a:r>
          </a:p>
          <a:p>
            <a:pPr marL="341313" indent="-163513">
              <a:spcBef>
                <a:spcPts val="500"/>
              </a:spcBef>
              <a:buFont typeface="Arial" panose="020B0604020202020204" pitchFamily="34" charset="0"/>
              <a:buChar char="•"/>
            </a:pPr>
            <a:r>
              <a:rPr lang="en-US" sz="1200" i="1" dirty="0"/>
              <a:t>What is the unique value proposition of the program?</a:t>
            </a:r>
          </a:p>
          <a:p>
            <a:pPr marL="341313" indent="-163513">
              <a:spcBef>
                <a:spcPts val="500"/>
              </a:spcBef>
              <a:buFont typeface="Arial" panose="020B0604020202020204" pitchFamily="34" charset="0"/>
              <a:buChar char="•"/>
            </a:pPr>
            <a:r>
              <a:rPr lang="en-US" sz="1200" i="1" dirty="0"/>
              <a:t>What separates this program from other programs or disciplines at your institution? </a:t>
            </a:r>
          </a:p>
          <a:p>
            <a:pPr marL="341313" indent="-163513">
              <a:spcBef>
                <a:spcPts val="500"/>
              </a:spcBef>
              <a:buFont typeface="Arial" panose="020B0604020202020204" pitchFamily="34" charset="0"/>
              <a:buChar char="•"/>
            </a:pPr>
            <a:r>
              <a:rPr lang="en-US" sz="1200" i="1" dirty="0"/>
              <a:t>What are the goals of the program?</a:t>
            </a:r>
          </a:p>
          <a:p>
            <a:pPr marL="341313" indent="-163513">
              <a:spcBef>
                <a:spcPts val="500"/>
              </a:spcBef>
              <a:buFont typeface="Arial" panose="020B0604020202020204" pitchFamily="34" charset="0"/>
              <a:buChar char="•"/>
            </a:pPr>
            <a:r>
              <a:rPr lang="en-US" sz="1200" i="1" dirty="0"/>
              <a:t>What is the focus of the program? </a:t>
            </a:r>
          </a:p>
          <a:p>
            <a:pPr>
              <a:spcBef>
                <a:spcPts val="500"/>
              </a:spcBef>
            </a:pPr>
            <a:r>
              <a:rPr lang="en-US" sz="1200" i="1" dirty="0"/>
              <a:t>Keep in mind the messaging is for students </a:t>
            </a:r>
            <a:br>
              <a:rPr lang="en-US" sz="1200" i="1" dirty="0"/>
            </a:br>
            <a:r>
              <a:rPr lang="en-US" sz="1200" i="1" dirty="0"/>
              <a:t>and parents who may know little to nothing about the disciplines and may have no interest </a:t>
            </a:r>
            <a:br>
              <a:rPr lang="en-US" sz="1200" i="1" dirty="0"/>
            </a:br>
            <a:r>
              <a:rPr lang="en-US" sz="1200" i="1" dirty="0"/>
              <a:t>in pursuing an academic career in this or a </a:t>
            </a:r>
            <a:br>
              <a:rPr lang="en-US" sz="1200" i="1" dirty="0"/>
            </a:br>
            <a:r>
              <a:rPr lang="en-US" sz="1200" i="1" dirty="0"/>
              <a:t>related discipline.</a:t>
            </a:r>
          </a:p>
        </p:txBody>
      </p:sp>
      <p:sp>
        <p:nvSpPr>
          <p:cNvPr id="30" name="Rectangle 29">
            <a:extLst>
              <a:ext uri="{FF2B5EF4-FFF2-40B4-BE49-F238E27FC236}">
                <a16:creationId xmlns:a16="http://schemas.microsoft.com/office/drawing/2014/main" id="{75734100-10E8-42FC-B5C9-9622D400CF7F}"/>
              </a:ext>
            </a:extLst>
          </p:cNvPr>
          <p:cNvSpPr/>
          <p:nvPr/>
        </p:nvSpPr>
        <p:spPr bwMode="gray">
          <a:xfrm>
            <a:off x="12054186" y="1639013"/>
            <a:ext cx="2957214" cy="3390187"/>
          </a:xfrm>
          <a:prstGeom prst="rect">
            <a:avLst/>
          </a:prstGeom>
          <a:pattFill prst="ltUpDiag">
            <a:fgClr>
              <a:schemeClr val="accent2"/>
            </a:fgClr>
            <a:bgClr>
              <a:schemeClr val="bg1"/>
            </a:bgClr>
          </a:patt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ln w="28575">
                <a:noFill/>
                <a:prstDash val="sysDot"/>
              </a:ln>
              <a:solidFill>
                <a:schemeClr val="bg1"/>
              </a:solidFill>
            </a:endParaRPr>
          </a:p>
        </p:txBody>
      </p:sp>
      <p:grpSp>
        <p:nvGrpSpPr>
          <p:cNvPr id="31" name="Group 30">
            <a:extLst>
              <a:ext uri="{FF2B5EF4-FFF2-40B4-BE49-F238E27FC236}">
                <a16:creationId xmlns:a16="http://schemas.microsoft.com/office/drawing/2014/main" id="{EA952D12-BFB2-4580-B4E6-A1F70EBCF577}"/>
              </a:ext>
            </a:extLst>
          </p:cNvPr>
          <p:cNvGrpSpPr/>
          <p:nvPr/>
        </p:nvGrpSpPr>
        <p:grpSpPr>
          <a:xfrm>
            <a:off x="12295003" y="1871876"/>
            <a:ext cx="2555638" cy="2860952"/>
            <a:chOff x="6350854" y="3480228"/>
            <a:chExt cx="3931920" cy="2860952"/>
          </a:xfrm>
        </p:grpSpPr>
        <p:sp>
          <p:nvSpPr>
            <p:cNvPr id="32" name="TextBox 31">
              <a:extLst>
                <a:ext uri="{FF2B5EF4-FFF2-40B4-BE49-F238E27FC236}">
                  <a16:creationId xmlns:a16="http://schemas.microsoft.com/office/drawing/2014/main" id="{B9FDC589-9144-4ED9-A2D2-5EDBDDE68A41}"/>
                </a:ext>
              </a:extLst>
            </p:cNvPr>
            <p:cNvSpPr txBox="1"/>
            <p:nvPr/>
          </p:nvSpPr>
          <p:spPr bwMode="gray">
            <a:xfrm>
              <a:off x="6968548" y="3480228"/>
              <a:ext cx="2696531" cy="461665"/>
            </a:xfrm>
            <a:prstGeom prst="rect">
              <a:avLst/>
            </a:prstGeom>
            <a:noFill/>
          </p:spPr>
          <p:txBody>
            <a:bodyPr wrap="square" lIns="0" tIns="0" rIns="0" bIns="0" rtlCol="0" anchor="ctr" anchorCtr="0">
              <a:spAutoFit/>
            </a:bodyPr>
            <a:lstStyle/>
            <a:p>
              <a:pPr algn="ctr">
                <a:spcBef>
                  <a:spcPts val="500"/>
                </a:spcBef>
              </a:pPr>
              <a:r>
                <a:rPr lang="en-US" sz="1500" b="1" dirty="0"/>
                <a:t>DELETE AND PLACE</a:t>
              </a:r>
              <a:br>
                <a:rPr lang="en-US" sz="1500" b="1" dirty="0"/>
              </a:br>
              <a:r>
                <a:rPr lang="en-US" sz="1500" b="1" dirty="0"/>
                <a:t>GRAPHIC HERE</a:t>
              </a:r>
            </a:p>
          </p:txBody>
        </p:sp>
        <p:grpSp>
          <p:nvGrpSpPr>
            <p:cNvPr id="33" name="Group 32">
              <a:extLst>
                <a:ext uri="{FF2B5EF4-FFF2-40B4-BE49-F238E27FC236}">
                  <a16:creationId xmlns:a16="http://schemas.microsoft.com/office/drawing/2014/main" id="{AC024938-4C61-4A2F-9CB8-15FAA9C9E7B1}"/>
                </a:ext>
              </a:extLst>
            </p:cNvPr>
            <p:cNvGrpSpPr/>
            <p:nvPr/>
          </p:nvGrpSpPr>
          <p:grpSpPr>
            <a:xfrm>
              <a:off x="6350854" y="4146620"/>
              <a:ext cx="3931920" cy="2194560"/>
              <a:chOff x="6548746" y="4274169"/>
              <a:chExt cx="3931920" cy="2194560"/>
            </a:xfrm>
          </p:grpSpPr>
          <p:sp>
            <p:nvSpPr>
              <p:cNvPr id="34" name="TextBox 33">
                <a:extLst>
                  <a:ext uri="{FF2B5EF4-FFF2-40B4-BE49-F238E27FC236}">
                    <a16:creationId xmlns:a16="http://schemas.microsoft.com/office/drawing/2014/main" id="{E9299BDE-FA78-4B69-A3BB-CD7F6DFB32A2}"/>
                  </a:ext>
                </a:extLst>
              </p:cNvPr>
              <p:cNvSpPr txBox="1"/>
              <p:nvPr/>
            </p:nvSpPr>
            <p:spPr bwMode="gray">
              <a:xfrm>
                <a:off x="6548746" y="4274169"/>
                <a:ext cx="3931920" cy="2194560"/>
              </a:xfrm>
              <a:prstGeom prst="rect">
                <a:avLst/>
              </a:prstGeom>
              <a:solidFill>
                <a:srgbClr val="00B050"/>
              </a:solidFill>
            </p:spPr>
            <p:txBody>
              <a:bodyPr wrap="square" lIns="0" tIns="0" rIns="0" bIns="0" rtlCol="0">
                <a:noAutofit/>
              </a:bodyPr>
              <a:lstStyle/>
              <a:p>
                <a:pPr>
                  <a:spcBef>
                    <a:spcPts val="500"/>
                  </a:spcBef>
                </a:pPr>
                <a:endParaRPr lang="en-US" sz="900" dirty="0"/>
              </a:p>
            </p:txBody>
          </p:sp>
          <p:sp>
            <p:nvSpPr>
              <p:cNvPr id="35" name="TextBox 34">
                <a:extLst>
                  <a:ext uri="{FF2B5EF4-FFF2-40B4-BE49-F238E27FC236}">
                    <a16:creationId xmlns:a16="http://schemas.microsoft.com/office/drawing/2014/main" id="{4735BC23-7DA5-4841-9DB9-CAEEF70E93B4}"/>
                  </a:ext>
                </a:extLst>
              </p:cNvPr>
              <p:cNvSpPr txBox="1"/>
              <p:nvPr/>
            </p:nvSpPr>
            <p:spPr bwMode="gray">
              <a:xfrm>
                <a:off x="6653872" y="4345371"/>
                <a:ext cx="3634649" cy="2031325"/>
              </a:xfrm>
              <a:prstGeom prst="rect">
                <a:avLst/>
              </a:prstGeom>
              <a:noFill/>
            </p:spPr>
            <p:txBody>
              <a:bodyPr wrap="square" lIns="0" tIns="0" rIns="0" bIns="0" rtlCol="0">
                <a:spAutoFit/>
              </a:bodyPr>
              <a:lstStyle/>
              <a:p>
                <a:pPr>
                  <a:spcBef>
                    <a:spcPts val="500"/>
                  </a:spcBef>
                </a:pPr>
                <a:r>
                  <a:rPr lang="en-US" sz="1200" dirty="0">
                    <a:solidFill>
                      <a:schemeClr val="bg1"/>
                    </a:solidFill>
                  </a:rPr>
                  <a:t>Students increasingly shop on college and major experience. Demonstrate student experience with a </a:t>
                </a:r>
                <a:r>
                  <a:rPr lang="en-US" sz="1200" b="1" dirty="0">
                    <a:solidFill>
                      <a:schemeClr val="bg1"/>
                    </a:solidFill>
                  </a:rPr>
                  <a:t>photo of students in action</a:t>
                </a:r>
                <a:r>
                  <a:rPr lang="en-US" sz="1200" dirty="0">
                    <a:solidFill>
                      <a:schemeClr val="bg1"/>
                    </a:solidFill>
                  </a:rPr>
                  <a:t>. Consider including a photo of students participating in volunteer work, research, career fairs, etc. Avoid content images without students like books, a microscope, or a painting.</a:t>
                </a:r>
              </a:p>
            </p:txBody>
          </p:sp>
        </p:grpSp>
      </p:grpSp>
      <p:sp>
        <p:nvSpPr>
          <p:cNvPr id="36" name="TextBox 35">
            <a:extLst>
              <a:ext uri="{FF2B5EF4-FFF2-40B4-BE49-F238E27FC236}">
                <a16:creationId xmlns:a16="http://schemas.microsoft.com/office/drawing/2014/main" id="{BF403029-56B2-4C79-8181-425076D0162A}"/>
              </a:ext>
            </a:extLst>
          </p:cNvPr>
          <p:cNvSpPr txBox="1"/>
          <p:nvPr/>
        </p:nvSpPr>
        <p:spPr bwMode="gray">
          <a:xfrm>
            <a:off x="8238618" y="5274104"/>
            <a:ext cx="5356060" cy="3354765"/>
          </a:xfrm>
          <a:prstGeom prst="rect">
            <a:avLst/>
          </a:prstGeom>
          <a:noFill/>
        </p:spPr>
        <p:txBody>
          <a:bodyPr wrap="square" lIns="0" tIns="0" rIns="0" bIns="0" rtlCol="0">
            <a:spAutoFit/>
          </a:bodyPr>
          <a:lstStyle/>
          <a:p>
            <a:pPr>
              <a:spcBef>
                <a:spcPts val="500"/>
              </a:spcBef>
            </a:pPr>
            <a:r>
              <a:rPr lang="en-US" sz="1200" b="1" dirty="0"/>
              <a:t>Academic Options in [</a:t>
            </a:r>
            <a:r>
              <a:rPr lang="en-US" sz="1200" b="1" i="1" dirty="0"/>
              <a:t>Program Name</a:t>
            </a:r>
            <a:r>
              <a:rPr lang="en-US" sz="1200" b="1" dirty="0"/>
              <a:t>]</a:t>
            </a:r>
          </a:p>
          <a:p>
            <a:pPr>
              <a:spcBef>
                <a:spcPts val="500"/>
              </a:spcBef>
            </a:pPr>
            <a:r>
              <a:rPr lang="en-US" sz="1200" i="1" dirty="0"/>
              <a:t>List any concentrations, minors, specializations, or other academic options available in the program.</a:t>
            </a:r>
          </a:p>
          <a:p>
            <a:pPr>
              <a:spcBef>
                <a:spcPts val="500"/>
              </a:spcBef>
            </a:pPr>
            <a:r>
              <a:rPr lang="en-US" sz="1200" i="1" dirty="0"/>
              <a:t>Example: English</a:t>
            </a:r>
          </a:p>
          <a:p>
            <a:pPr marL="341313" indent="-163513">
              <a:spcBef>
                <a:spcPts val="500"/>
              </a:spcBef>
              <a:buFont typeface="Arial" panose="020B0604020202020204" pitchFamily="34" charset="0"/>
              <a:buChar char="•"/>
            </a:pPr>
            <a:r>
              <a:rPr lang="en-US" sz="1200" i="1" dirty="0"/>
              <a:t>Academic Tracks</a:t>
            </a:r>
          </a:p>
          <a:p>
            <a:pPr marL="805397" lvl="1" indent="-171450">
              <a:spcBef>
                <a:spcPts val="500"/>
              </a:spcBef>
              <a:buFont typeface="Arial" panose="020B0604020202020204" pitchFamily="34" charset="0"/>
              <a:buChar char="•"/>
            </a:pPr>
            <a:r>
              <a:rPr lang="en-US" sz="1200" i="1" dirty="0"/>
              <a:t>Creative Writing Track</a:t>
            </a:r>
          </a:p>
          <a:p>
            <a:pPr marL="805397" lvl="1" indent="-171450">
              <a:spcBef>
                <a:spcPts val="500"/>
              </a:spcBef>
              <a:buFont typeface="Arial" panose="020B0604020202020204" pitchFamily="34" charset="0"/>
              <a:buChar char="•"/>
            </a:pPr>
            <a:r>
              <a:rPr lang="en-US" sz="1200" i="1" dirty="0"/>
              <a:t>Publishing and Editing Track</a:t>
            </a:r>
          </a:p>
          <a:p>
            <a:pPr marL="805397" lvl="1" indent="-171450">
              <a:spcBef>
                <a:spcPts val="500"/>
              </a:spcBef>
              <a:buFont typeface="Arial" panose="020B0604020202020204" pitchFamily="34" charset="0"/>
              <a:buChar char="•"/>
            </a:pPr>
            <a:r>
              <a:rPr lang="en-US" sz="1200" i="1" dirty="0"/>
              <a:t>Secondary Education Emphasis</a:t>
            </a:r>
          </a:p>
          <a:p>
            <a:pPr marL="341313" indent="-163513">
              <a:spcBef>
                <a:spcPts val="500"/>
              </a:spcBef>
              <a:buFont typeface="Arial" panose="020B0604020202020204" pitchFamily="34" charset="0"/>
              <a:buChar char="•"/>
            </a:pPr>
            <a:r>
              <a:rPr lang="en-US" sz="1200" i="1" dirty="0"/>
              <a:t>Minors and Specializations</a:t>
            </a:r>
          </a:p>
          <a:p>
            <a:pPr marL="805397" lvl="1" indent="-171450">
              <a:spcBef>
                <a:spcPts val="500"/>
              </a:spcBef>
              <a:buFont typeface="Arial" panose="020B0604020202020204" pitchFamily="34" charset="0"/>
              <a:buChar char="•"/>
            </a:pPr>
            <a:r>
              <a:rPr lang="en-US" sz="1200" i="1" dirty="0"/>
              <a:t>English Minor</a:t>
            </a:r>
          </a:p>
          <a:p>
            <a:pPr marL="805397" lvl="1" indent="-171450">
              <a:spcBef>
                <a:spcPts val="500"/>
              </a:spcBef>
              <a:buFont typeface="Arial" panose="020B0604020202020204" pitchFamily="34" charset="0"/>
              <a:buChar char="•"/>
            </a:pPr>
            <a:r>
              <a:rPr lang="en-US" sz="1200" i="1" dirty="0"/>
              <a:t>Publishing and Editing Minor</a:t>
            </a:r>
          </a:p>
          <a:p>
            <a:pPr marL="805397" lvl="1" indent="-171450">
              <a:spcBef>
                <a:spcPts val="500"/>
              </a:spcBef>
              <a:buFont typeface="Arial" panose="020B0604020202020204" pitchFamily="34" charset="0"/>
              <a:buChar char="•"/>
            </a:pPr>
            <a:r>
              <a:rPr lang="en-US" sz="1200" i="1" dirty="0"/>
              <a:t>Secondary Education Minor</a:t>
            </a:r>
          </a:p>
          <a:p>
            <a:pPr marL="805397" lvl="1" indent="-171450">
              <a:spcBef>
                <a:spcPts val="500"/>
              </a:spcBef>
              <a:buFont typeface="Arial" panose="020B0604020202020204" pitchFamily="34" charset="0"/>
              <a:buChar char="•"/>
            </a:pPr>
            <a:r>
              <a:rPr lang="en-US" sz="1200" i="1" dirty="0"/>
              <a:t>Professional Writing Specialization</a:t>
            </a:r>
          </a:p>
          <a:p>
            <a:pPr marL="171450" indent="-171450">
              <a:spcBef>
                <a:spcPts val="500"/>
              </a:spcBef>
              <a:buFont typeface="Arial" panose="020B0604020202020204" pitchFamily="34" charset="0"/>
              <a:buChar char="•"/>
            </a:pPr>
            <a:endParaRPr lang="en-US" sz="1200" i="1" dirty="0"/>
          </a:p>
        </p:txBody>
      </p:sp>
      <p:sp>
        <p:nvSpPr>
          <p:cNvPr id="47" name="TextBox 46">
            <a:extLst>
              <a:ext uri="{FF2B5EF4-FFF2-40B4-BE49-F238E27FC236}">
                <a16:creationId xmlns:a16="http://schemas.microsoft.com/office/drawing/2014/main" id="{6A7C2128-44F2-47AE-B6E4-A53DCB92556C}"/>
              </a:ext>
            </a:extLst>
          </p:cNvPr>
          <p:cNvSpPr txBox="1"/>
          <p:nvPr/>
        </p:nvSpPr>
        <p:spPr bwMode="gray">
          <a:xfrm>
            <a:off x="4090369" y="626194"/>
            <a:ext cx="4728515" cy="307777"/>
          </a:xfrm>
          <a:prstGeom prst="rect">
            <a:avLst/>
          </a:prstGeom>
          <a:noFill/>
        </p:spPr>
        <p:txBody>
          <a:bodyPr wrap="square" lIns="0" tIns="0" rIns="0" bIns="0" rtlCol="0">
            <a:spAutoFit/>
          </a:bodyPr>
          <a:lstStyle/>
          <a:p>
            <a:pPr>
              <a:spcBef>
                <a:spcPts val="500"/>
              </a:spcBef>
            </a:pPr>
            <a:r>
              <a:rPr lang="en-US" sz="2000" b="1" dirty="0">
                <a:latin typeface="+mj-lt"/>
              </a:rPr>
              <a:t>Develop Your Skills</a:t>
            </a:r>
          </a:p>
        </p:txBody>
      </p:sp>
      <p:sp>
        <p:nvSpPr>
          <p:cNvPr id="48" name="TextBox 47">
            <a:extLst>
              <a:ext uri="{FF2B5EF4-FFF2-40B4-BE49-F238E27FC236}">
                <a16:creationId xmlns:a16="http://schemas.microsoft.com/office/drawing/2014/main" id="{F287BEA4-4ABA-4BC9-9427-A2C6C0DA2E08}"/>
              </a:ext>
            </a:extLst>
          </p:cNvPr>
          <p:cNvSpPr txBox="1"/>
          <p:nvPr/>
        </p:nvSpPr>
        <p:spPr bwMode="gray">
          <a:xfrm>
            <a:off x="4090369" y="5289148"/>
            <a:ext cx="4074628" cy="307777"/>
          </a:xfrm>
          <a:prstGeom prst="rect">
            <a:avLst/>
          </a:prstGeom>
          <a:noFill/>
        </p:spPr>
        <p:txBody>
          <a:bodyPr wrap="square" lIns="0" tIns="0" rIns="0" bIns="0" rtlCol="0">
            <a:spAutoFit/>
          </a:bodyPr>
          <a:lstStyle/>
          <a:p>
            <a:pPr>
              <a:spcBef>
                <a:spcPts val="500"/>
              </a:spcBef>
            </a:pPr>
            <a:r>
              <a:rPr lang="en-US" sz="2000" b="1" dirty="0">
                <a:latin typeface="+mj-lt"/>
              </a:rPr>
              <a:t>Career Information</a:t>
            </a:r>
          </a:p>
        </p:txBody>
      </p:sp>
      <p:cxnSp>
        <p:nvCxnSpPr>
          <p:cNvPr id="49" name="Straight Connector 48">
            <a:extLst>
              <a:ext uri="{FF2B5EF4-FFF2-40B4-BE49-F238E27FC236}">
                <a16:creationId xmlns:a16="http://schemas.microsoft.com/office/drawing/2014/main" id="{11812906-4812-444F-A966-F188CAC94243}"/>
              </a:ext>
            </a:extLst>
          </p:cNvPr>
          <p:cNvCxnSpPr/>
          <p:nvPr/>
        </p:nvCxnSpPr>
        <p:spPr bwMode="gray">
          <a:xfrm>
            <a:off x="4035295" y="5080755"/>
            <a:ext cx="3291840" cy="2292"/>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FEA7000-B587-4D83-AFE5-D2BE432E976C}"/>
              </a:ext>
            </a:extLst>
          </p:cNvPr>
          <p:cNvSpPr txBox="1"/>
          <p:nvPr/>
        </p:nvSpPr>
        <p:spPr bwMode="gray">
          <a:xfrm>
            <a:off x="4090369" y="5688753"/>
            <a:ext cx="3254165" cy="369332"/>
          </a:xfrm>
          <a:prstGeom prst="rect">
            <a:avLst/>
          </a:prstGeom>
          <a:noFill/>
        </p:spPr>
        <p:txBody>
          <a:bodyPr wrap="square" lIns="0" tIns="0" rIns="0" bIns="0" rtlCol="0">
            <a:spAutoFit/>
          </a:bodyPr>
          <a:lstStyle/>
          <a:p>
            <a:pPr>
              <a:spcBef>
                <a:spcPts val="500"/>
              </a:spcBef>
            </a:pPr>
            <a:r>
              <a:rPr lang="en-US" sz="1200" b="1" dirty="0"/>
              <a:t>What kinds of careers can I pursue with this degree?</a:t>
            </a:r>
          </a:p>
        </p:txBody>
      </p:sp>
      <p:sp>
        <p:nvSpPr>
          <p:cNvPr id="51" name="TextBox 50">
            <a:extLst>
              <a:ext uri="{FF2B5EF4-FFF2-40B4-BE49-F238E27FC236}">
                <a16:creationId xmlns:a16="http://schemas.microsoft.com/office/drawing/2014/main" id="{35F9A9F4-E842-4EBE-AB9B-0C10E45631C3}"/>
              </a:ext>
            </a:extLst>
          </p:cNvPr>
          <p:cNvSpPr txBox="1"/>
          <p:nvPr/>
        </p:nvSpPr>
        <p:spPr bwMode="gray">
          <a:xfrm>
            <a:off x="4117359" y="6140864"/>
            <a:ext cx="2609497" cy="2641749"/>
          </a:xfrm>
          <a:prstGeom prst="rect">
            <a:avLst/>
          </a:prstGeom>
          <a:noFill/>
        </p:spPr>
        <p:txBody>
          <a:bodyPr wrap="square" lIns="0" tIns="0" rIns="0" bIns="0" rtlCol="0">
            <a:spAutoFit/>
          </a:bodyPr>
          <a:lstStyle/>
          <a:p>
            <a:pPr>
              <a:spcBef>
                <a:spcPts val="500"/>
              </a:spcBef>
            </a:pPr>
            <a:r>
              <a:rPr lang="en-US" sz="1000" i="1" dirty="0"/>
              <a:t>List 5-8 examples of job titles for alumni one year after graduation</a:t>
            </a:r>
          </a:p>
          <a:p>
            <a:pPr>
              <a:spcBef>
                <a:spcPts val="500"/>
              </a:spcBef>
            </a:pPr>
            <a:r>
              <a:rPr lang="en-US" sz="1000" i="1" dirty="0"/>
              <a:t>Delete italics and fill in with institution-specific information</a:t>
            </a:r>
          </a:p>
          <a:p>
            <a:pPr>
              <a:spcBef>
                <a:spcPts val="500"/>
              </a:spcBef>
            </a:pPr>
            <a:r>
              <a:rPr lang="en-US" sz="1000" i="1" dirty="0"/>
              <a:t>Example: English</a:t>
            </a:r>
          </a:p>
          <a:p>
            <a:pPr marL="114300" indent="-114300">
              <a:spcBef>
                <a:spcPts val="500"/>
              </a:spcBef>
              <a:buFont typeface="Arial" panose="020B0604020202020204" pitchFamily="34" charset="0"/>
              <a:buChar char="•"/>
            </a:pPr>
            <a:r>
              <a:rPr lang="en-US" sz="1000" i="1" dirty="0"/>
              <a:t>Publisher or Editor</a:t>
            </a:r>
          </a:p>
          <a:p>
            <a:pPr marL="114300" indent="-114300">
              <a:spcBef>
                <a:spcPts val="500"/>
              </a:spcBef>
              <a:buFont typeface="Arial" panose="020B0604020202020204" pitchFamily="34" charset="0"/>
              <a:buChar char="•"/>
            </a:pPr>
            <a:r>
              <a:rPr lang="en-US" sz="1000" i="1" dirty="0"/>
              <a:t>Advancement Officer</a:t>
            </a:r>
          </a:p>
          <a:p>
            <a:pPr marL="114300" indent="-114300">
              <a:spcBef>
                <a:spcPts val="500"/>
              </a:spcBef>
              <a:buFont typeface="Arial" panose="020B0604020202020204" pitchFamily="34" charset="0"/>
              <a:buChar char="•"/>
            </a:pPr>
            <a:r>
              <a:rPr lang="en-US" sz="1000" i="1" dirty="0"/>
              <a:t>Lawyer</a:t>
            </a:r>
          </a:p>
          <a:p>
            <a:pPr marL="114300" indent="-114300">
              <a:spcBef>
                <a:spcPts val="500"/>
              </a:spcBef>
              <a:buFont typeface="Arial" panose="020B0604020202020204" pitchFamily="34" charset="0"/>
              <a:buChar char="•"/>
            </a:pPr>
            <a:r>
              <a:rPr lang="en-US" sz="1000" i="1" dirty="0"/>
              <a:t>Journalist</a:t>
            </a:r>
          </a:p>
          <a:p>
            <a:pPr marL="114300" indent="-114300">
              <a:spcBef>
                <a:spcPts val="500"/>
              </a:spcBef>
              <a:buFont typeface="Arial" panose="020B0604020202020204" pitchFamily="34" charset="0"/>
              <a:buChar char="•"/>
            </a:pPr>
            <a:r>
              <a:rPr lang="en-US" sz="1000" i="1" dirty="0"/>
              <a:t>Librarian</a:t>
            </a:r>
          </a:p>
          <a:p>
            <a:pPr marL="114300" indent="-114300">
              <a:spcBef>
                <a:spcPts val="500"/>
              </a:spcBef>
              <a:buFont typeface="Arial" panose="020B0604020202020204" pitchFamily="34" charset="0"/>
              <a:buChar char="•"/>
            </a:pPr>
            <a:r>
              <a:rPr lang="en-US" sz="1000" i="1" dirty="0"/>
              <a:t>Program Coordinator</a:t>
            </a:r>
          </a:p>
          <a:p>
            <a:pPr marL="114300" indent="-114300">
              <a:spcBef>
                <a:spcPts val="500"/>
              </a:spcBef>
              <a:buFont typeface="Arial" panose="020B0604020202020204" pitchFamily="34" charset="0"/>
              <a:buChar char="•"/>
            </a:pPr>
            <a:r>
              <a:rPr lang="en-US" sz="1000" i="1" dirty="0"/>
              <a:t>Marketing Manager</a:t>
            </a:r>
          </a:p>
          <a:p>
            <a:pPr marL="114300" indent="-114300">
              <a:spcBef>
                <a:spcPts val="500"/>
              </a:spcBef>
              <a:buFont typeface="Arial" panose="020B0604020202020204" pitchFamily="34" charset="0"/>
              <a:buChar char="•"/>
            </a:pPr>
            <a:r>
              <a:rPr lang="en-US" sz="1000" i="1" dirty="0"/>
              <a:t>Researcher</a:t>
            </a:r>
          </a:p>
        </p:txBody>
      </p:sp>
      <p:sp>
        <p:nvSpPr>
          <p:cNvPr id="57" name="TextBox 56">
            <a:extLst>
              <a:ext uri="{FF2B5EF4-FFF2-40B4-BE49-F238E27FC236}">
                <a16:creationId xmlns:a16="http://schemas.microsoft.com/office/drawing/2014/main" id="{07AC9146-0FFE-4462-9A83-16E330420938}"/>
              </a:ext>
            </a:extLst>
          </p:cNvPr>
          <p:cNvSpPr txBox="1"/>
          <p:nvPr/>
        </p:nvSpPr>
        <p:spPr bwMode="gray">
          <a:xfrm>
            <a:off x="4098601" y="1491160"/>
            <a:ext cx="2649930" cy="2757165"/>
          </a:xfrm>
          <a:prstGeom prst="rect">
            <a:avLst/>
          </a:prstGeom>
          <a:noFill/>
        </p:spPr>
        <p:txBody>
          <a:bodyPr wrap="square" lIns="0" tIns="0" rIns="0" bIns="0" rtlCol="0">
            <a:spAutoFit/>
          </a:bodyPr>
          <a:lstStyle/>
          <a:p>
            <a:pPr>
              <a:spcBef>
                <a:spcPts val="500"/>
              </a:spcBef>
            </a:pPr>
            <a:r>
              <a:rPr lang="en-US" sz="1000" i="1" dirty="0"/>
              <a:t>List 6-10 examples of skills students obtain through their academic coursework</a:t>
            </a:r>
          </a:p>
          <a:p>
            <a:pPr>
              <a:spcBef>
                <a:spcPts val="500"/>
              </a:spcBef>
            </a:pPr>
            <a:r>
              <a:rPr lang="en-US" sz="1000" i="1" dirty="0"/>
              <a:t>Delete italics and fill in with program-specific information</a:t>
            </a:r>
          </a:p>
          <a:p>
            <a:pPr>
              <a:spcBef>
                <a:spcPts val="500"/>
              </a:spcBef>
            </a:pPr>
            <a:r>
              <a:rPr lang="en-US" sz="1000" i="1" dirty="0"/>
              <a:t>Example: English</a:t>
            </a:r>
          </a:p>
          <a:p>
            <a:pPr marL="112713" indent="-112713">
              <a:spcBef>
                <a:spcPts val="500"/>
              </a:spcBef>
              <a:buFont typeface="Arial" panose="020B0604020202020204" pitchFamily="34" charset="0"/>
              <a:buChar char="•"/>
            </a:pPr>
            <a:r>
              <a:rPr lang="en-US" sz="1000" i="1" dirty="0"/>
              <a:t>Understand how language and literature shapes culture and society</a:t>
            </a:r>
          </a:p>
          <a:p>
            <a:pPr marL="112713" indent="-112713">
              <a:spcBef>
                <a:spcPts val="500"/>
              </a:spcBef>
              <a:buFont typeface="Arial" panose="020B0604020202020204" pitchFamily="34" charset="0"/>
              <a:buChar char="•"/>
            </a:pPr>
            <a:r>
              <a:rPr lang="en-US" sz="1000" i="1" dirty="0"/>
              <a:t>Set priorities, meet deadlines, manage time Oversee and lead project management</a:t>
            </a:r>
          </a:p>
          <a:p>
            <a:pPr marL="112713" indent="-112713">
              <a:spcBef>
                <a:spcPts val="500"/>
              </a:spcBef>
              <a:buFont typeface="Arial" panose="020B0604020202020204" pitchFamily="34" charset="0"/>
              <a:buChar char="•"/>
            </a:pPr>
            <a:r>
              <a:rPr lang="en-US" sz="1000" i="1" dirty="0"/>
              <a:t>Present a clear and concise argument</a:t>
            </a:r>
          </a:p>
          <a:p>
            <a:pPr marL="112713" indent="-112713">
              <a:spcBef>
                <a:spcPts val="500"/>
              </a:spcBef>
              <a:buFont typeface="Arial" panose="020B0604020202020204" pitchFamily="34" charset="0"/>
              <a:buChar char="•"/>
            </a:pPr>
            <a:r>
              <a:rPr lang="en-US" sz="1000" i="1" dirty="0"/>
              <a:t>Engage with complex narratives</a:t>
            </a:r>
          </a:p>
          <a:p>
            <a:pPr marL="112713" indent="-112713">
              <a:spcBef>
                <a:spcPts val="500"/>
              </a:spcBef>
              <a:buFont typeface="Arial" panose="020B0604020202020204" pitchFamily="34" charset="0"/>
              <a:buChar char="•"/>
            </a:pPr>
            <a:r>
              <a:rPr lang="en-US" sz="1000" i="1" dirty="0"/>
              <a:t>Write, interpret, and edit materials in print and digital formats</a:t>
            </a:r>
          </a:p>
        </p:txBody>
      </p:sp>
      <p:sp>
        <p:nvSpPr>
          <p:cNvPr id="61" name="TextBox 60">
            <a:extLst>
              <a:ext uri="{FF2B5EF4-FFF2-40B4-BE49-F238E27FC236}">
                <a16:creationId xmlns:a16="http://schemas.microsoft.com/office/drawing/2014/main" id="{D0AF4006-4928-4CBE-8D18-E0DE9259D044}"/>
              </a:ext>
            </a:extLst>
          </p:cNvPr>
          <p:cNvSpPr txBox="1"/>
          <p:nvPr/>
        </p:nvSpPr>
        <p:spPr bwMode="gray">
          <a:xfrm>
            <a:off x="4090369" y="1013334"/>
            <a:ext cx="3197701" cy="369332"/>
          </a:xfrm>
          <a:prstGeom prst="rect">
            <a:avLst/>
          </a:prstGeom>
          <a:noFill/>
        </p:spPr>
        <p:txBody>
          <a:bodyPr wrap="square" lIns="0" tIns="0" rIns="0" bIns="0" rtlCol="0">
            <a:spAutoFit/>
          </a:bodyPr>
          <a:lstStyle/>
          <a:p>
            <a:pPr>
              <a:spcBef>
                <a:spcPts val="500"/>
              </a:spcBef>
            </a:pPr>
            <a:r>
              <a:rPr lang="en-US" sz="1200" b="1" dirty="0"/>
              <a:t>What skills will students learn through this program?</a:t>
            </a:r>
          </a:p>
        </p:txBody>
      </p:sp>
      <p:grpSp>
        <p:nvGrpSpPr>
          <p:cNvPr id="40" name="Group 39">
            <a:extLst>
              <a:ext uri="{FF2B5EF4-FFF2-40B4-BE49-F238E27FC236}">
                <a16:creationId xmlns:a16="http://schemas.microsoft.com/office/drawing/2014/main" id="{349303B9-2BA7-412F-B07B-0211E2292EF5}"/>
              </a:ext>
            </a:extLst>
          </p:cNvPr>
          <p:cNvGrpSpPr/>
          <p:nvPr/>
        </p:nvGrpSpPr>
        <p:grpSpPr>
          <a:xfrm>
            <a:off x="-2473325" y="1433383"/>
            <a:ext cx="2377440" cy="3291840"/>
            <a:chOff x="-3209925" y="1420683"/>
            <a:chExt cx="2377440" cy="3291840"/>
          </a:xfrm>
        </p:grpSpPr>
        <p:sp>
          <p:nvSpPr>
            <p:cNvPr id="41" name="TextBox 40">
              <a:extLst>
                <a:ext uri="{FF2B5EF4-FFF2-40B4-BE49-F238E27FC236}">
                  <a16:creationId xmlns:a16="http://schemas.microsoft.com/office/drawing/2014/main" id="{99DDB18D-D2FB-4D53-87D1-F58551B426F4}"/>
                </a:ext>
              </a:extLst>
            </p:cNvPr>
            <p:cNvSpPr txBox="1"/>
            <p:nvPr userDrawn="1"/>
          </p:nvSpPr>
          <p:spPr bwMode="gray">
            <a:xfrm>
              <a:off x="-3209925" y="1420683"/>
              <a:ext cx="2377440" cy="3291840"/>
            </a:xfrm>
            <a:prstGeom prst="rect">
              <a:avLst/>
            </a:prstGeom>
            <a:solidFill>
              <a:srgbClr val="00B050"/>
            </a:solidFill>
          </p:spPr>
          <p:txBody>
            <a:bodyPr wrap="square" lIns="0" tIns="0" rIns="0" bIns="0" rtlCol="0">
              <a:spAutoFit/>
            </a:bodyPr>
            <a:lstStyle/>
            <a:p>
              <a:pPr>
                <a:spcBef>
                  <a:spcPts val="500"/>
                </a:spcBef>
              </a:pPr>
              <a:endParaRPr lang="en-US" sz="900" dirty="0"/>
            </a:p>
          </p:txBody>
        </p:sp>
        <p:sp>
          <p:nvSpPr>
            <p:cNvPr id="42" name="TextBox 41">
              <a:extLst>
                <a:ext uri="{FF2B5EF4-FFF2-40B4-BE49-F238E27FC236}">
                  <a16:creationId xmlns:a16="http://schemas.microsoft.com/office/drawing/2014/main" id="{94428957-0A0A-400B-9663-5F927D94B895}"/>
                </a:ext>
              </a:extLst>
            </p:cNvPr>
            <p:cNvSpPr txBox="1"/>
            <p:nvPr userDrawn="1"/>
          </p:nvSpPr>
          <p:spPr bwMode="gray">
            <a:xfrm>
              <a:off x="-3007128" y="1608294"/>
              <a:ext cx="1971846" cy="2962349"/>
            </a:xfrm>
            <a:prstGeom prst="rect">
              <a:avLst/>
            </a:prstGeom>
            <a:noFill/>
          </p:spPr>
          <p:txBody>
            <a:bodyPr wrap="square" lIns="0" tIns="0" rIns="0" bIns="0" rtlCol="0">
              <a:spAutoFit/>
            </a:bodyPr>
            <a:lstStyle/>
            <a:p>
              <a:pPr>
                <a:spcBef>
                  <a:spcPts val="500"/>
                </a:spcBef>
              </a:pPr>
              <a:r>
                <a:rPr lang="en-US" sz="1200" b="1" dirty="0">
                  <a:solidFill>
                    <a:schemeClr val="bg1"/>
                  </a:solidFill>
                </a:rPr>
                <a:t>Instructions:</a:t>
              </a:r>
              <a:r>
                <a:rPr lang="en-US" sz="1200" baseline="0" dirty="0">
                  <a:solidFill>
                    <a:schemeClr val="bg1"/>
                  </a:solidFill>
                </a:rPr>
                <a:t> </a:t>
              </a:r>
            </a:p>
            <a:p>
              <a:pPr>
                <a:spcBef>
                  <a:spcPts val="500"/>
                </a:spcBef>
              </a:pPr>
              <a:r>
                <a:rPr lang="en-US" sz="1200" baseline="0" dirty="0">
                  <a:solidFill>
                    <a:schemeClr val="bg1"/>
                  </a:solidFill>
                </a:rPr>
                <a:t>This template should be used as a brainstorming tool for developing experiential major maps. Delete text after reading and replace with institution-specific information.</a:t>
              </a:r>
            </a:p>
            <a:p>
              <a:pPr>
                <a:spcBef>
                  <a:spcPts val="500"/>
                </a:spcBef>
              </a:pPr>
              <a:endParaRPr lang="en-US" sz="1200" baseline="0" dirty="0">
                <a:solidFill>
                  <a:schemeClr val="bg1"/>
                </a:solidFill>
              </a:endParaRPr>
            </a:p>
            <a:p>
              <a:pPr>
                <a:spcBef>
                  <a:spcPts val="500"/>
                </a:spcBef>
              </a:pPr>
              <a:r>
                <a:rPr lang="en-US" sz="1200" baseline="0" dirty="0">
                  <a:solidFill>
                    <a:schemeClr val="bg1"/>
                  </a:solidFill>
                </a:rPr>
                <a:t>If using the template directly, adjust color schemes, fonts, and organization to match your institution.  </a:t>
              </a:r>
              <a:endParaRPr lang="en-US" sz="1200" dirty="0">
                <a:solidFill>
                  <a:schemeClr val="bg1"/>
                </a:solidFill>
              </a:endParaRPr>
            </a:p>
          </p:txBody>
        </p:sp>
      </p:grpSp>
      <p:sp>
        <p:nvSpPr>
          <p:cNvPr id="43" name="TextBox 42">
            <a:extLst>
              <a:ext uri="{FF2B5EF4-FFF2-40B4-BE49-F238E27FC236}">
                <a16:creationId xmlns:a16="http://schemas.microsoft.com/office/drawing/2014/main" id="{D373CEA8-A829-4B29-A322-FAFD94BE4F06}"/>
              </a:ext>
            </a:extLst>
          </p:cNvPr>
          <p:cNvSpPr txBox="1"/>
          <p:nvPr/>
        </p:nvSpPr>
        <p:spPr bwMode="gray">
          <a:xfrm>
            <a:off x="5962437" y="4382869"/>
            <a:ext cx="3619926" cy="1292662"/>
          </a:xfrm>
          <a:prstGeom prst="rect">
            <a:avLst/>
          </a:prstGeom>
          <a:solidFill>
            <a:srgbClr val="00B050"/>
          </a:solidFill>
        </p:spPr>
        <p:txBody>
          <a:bodyPr wrap="square" lIns="182880" tIns="182880" rIns="182880" bIns="182880" rtlCol="0">
            <a:spAutoFit/>
          </a:bodyPr>
          <a:lstStyle/>
          <a:p>
            <a:pPr>
              <a:spcBef>
                <a:spcPts val="500"/>
              </a:spcBef>
            </a:pPr>
            <a:r>
              <a:rPr lang="en-US" sz="1200" b="1" dirty="0">
                <a:solidFill>
                  <a:schemeClr val="bg1"/>
                </a:solidFill>
              </a:rPr>
              <a:t>Delete After Reading: </a:t>
            </a:r>
            <a:r>
              <a:rPr lang="en-US" sz="1200" dirty="0">
                <a:solidFill>
                  <a:schemeClr val="bg1"/>
                </a:solidFill>
              </a:rPr>
              <a:t>All of the text in this template is editable. Use the italicized text as a guide to what information should be included, how to organize it, and how to frame it for students.</a:t>
            </a:r>
          </a:p>
        </p:txBody>
      </p:sp>
      <p:sp>
        <p:nvSpPr>
          <p:cNvPr id="44" name="TextBox 43">
            <a:extLst>
              <a:ext uri="{FF2B5EF4-FFF2-40B4-BE49-F238E27FC236}">
                <a16:creationId xmlns:a16="http://schemas.microsoft.com/office/drawing/2014/main" id="{584EC345-9B29-4267-85DF-849FE0254D05}"/>
              </a:ext>
            </a:extLst>
          </p:cNvPr>
          <p:cNvSpPr txBox="1"/>
          <p:nvPr/>
        </p:nvSpPr>
        <p:spPr bwMode="gray">
          <a:xfrm>
            <a:off x="13594678" y="723900"/>
            <a:ext cx="1752670" cy="553998"/>
          </a:xfrm>
          <a:prstGeom prst="rect">
            <a:avLst/>
          </a:prstGeom>
          <a:solidFill>
            <a:srgbClr val="00B050"/>
          </a:solidFill>
        </p:spPr>
        <p:txBody>
          <a:bodyPr wrap="square" lIns="0" tIns="0" rIns="0" bIns="0" rtlCol="0" anchor="ctr" anchorCtr="0">
            <a:spAutoFit/>
          </a:bodyPr>
          <a:lstStyle/>
          <a:p>
            <a:pPr algn="ctr">
              <a:spcBef>
                <a:spcPts val="500"/>
              </a:spcBef>
            </a:pPr>
            <a:r>
              <a:rPr lang="en-US" sz="1200" b="1" dirty="0">
                <a:solidFill>
                  <a:schemeClr val="bg1"/>
                </a:solidFill>
              </a:rPr>
              <a:t>DELETE AND PLACE INSTITUTIONAL LOGO HERE</a:t>
            </a:r>
          </a:p>
        </p:txBody>
      </p:sp>
    </p:spTree>
    <p:extLst>
      <p:ext uri="{BB962C8B-B14F-4D97-AF65-F5344CB8AC3E}">
        <p14:creationId xmlns:p14="http://schemas.microsoft.com/office/powerpoint/2010/main" val="59737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9724BA3-63C4-4994-BE38-09EE8997A319}"/>
              </a:ext>
            </a:extLst>
          </p:cNvPr>
          <p:cNvSpPr txBox="1"/>
          <p:nvPr/>
        </p:nvSpPr>
        <p:spPr bwMode="gray">
          <a:xfrm>
            <a:off x="2490888" y="1488492"/>
            <a:ext cx="3200400" cy="7772400"/>
          </a:xfrm>
          <a:prstGeom prst="rect">
            <a:avLst/>
          </a:prstGeom>
          <a:solidFill>
            <a:schemeClr val="accent2">
              <a:lumMod val="20000"/>
              <a:lumOff val="80000"/>
            </a:schemeClr>
          </a:solidFill>
          <a:ln>
            <a:noFill/>
          </a:ln>
        </p:spPr>
        <p:txBody>
          <a:bodyPr wrap="square" lIns="0" tIns="0" rIns="0" bIns="0" rtlCol="0">
            <a:spAutoFit/>
          </a:bodyPr>
          <a:lstStyle/>
          <a:p>
            <a:pPr>
              <a:spcBef>
                <a:spcPts val="500"/>
              </a:spcBef>
            </a:pPr>
            <a:endParaRPr lang="en-US" sz="900" dirty="0" err="1">
              <a:solidFill>
                <a:schemeClr val="tx1"/>
              </a:solidFill>
            </a:endParaRPr>
          </a:p>
        </p:txBody>
      </p:sp>
      <p:sp>
        <p:nvSpPr>
          <p:cNvPr id="19" name="TextBox 18">
            <a:extLst>
              <a:ext uri="{FF2B5EF4-FFF2-40B4-BE49-F238E27FC236}">
                <a16:creationId xmlns:a16="http://schemas.microsoft.com/office/drawing/2014/main" id="{CF0472D0-C1C6-4307-9B61-01A2F7F37E15}"/>
              </a:ext>
            </a:extLst>
          </p:cNvPr>
          <p:cNvSpPr txBox="1"/>
          <p:nvPr/>
        </p:nvSpPr>
        <p:spPr bwMode="gray">
          <a:xfrm>
            <a:off x="5711536" y="1488492"/>
            <a:ext cx="3200400" cy="7772400"/>
          </a:xfrm>
          <a:prstGeom prst="rect">
            <a:avLst/>
          </a:prstGeom>
          <a:solidFill>
            <a:schemeClr val="bg2"/>
          </a:solidFill>
          <a:ln>
            <a:noFill/>
          </a:ln>
        </p:spPr>
        <p:txBody>
          <a:bodyPr wrap="square" lIns="0" tIns="0" rIns="0" bIns="0" rtlCol="0">
            <a:spAutoFit/>
          </a:bodyPr>
          <a:lstStyle/>
          <a:p>
            <a:pPr>
              <a:spcBef>
                <a:spcPts val="500"/>
              </a:spcBef>
            </a:pPr>
            <a:endParaRPr lang="en-US" sz="900" dirty="0" err="1">
              <a:solidFill>
                <a:schemeClr val="tx1"/>
              </a:solidFill>
            </a:endParaRPr>
          </a:p>
        </p:txBody>
      </p:sp>
      <p:sp>
        <p:nvSpPr>
          <p:cNvPr id="20" name="TextBox 19">
            <a:extLst>
              <a:ext uri="{FF2B5EF4-FFF2-40B4-BE49-F238E27FC236}">
                <a16:creationId xmlns:a16="http://schemas.microsoft.com/office/drawing/2014/main" id="{314C542D-C6CE-443A-B159-BDDBAA3BFF19}"/>
              </a:ext>
            </a:extLst>
          </p:cNvPr>
          <p:cNvSpPr txBox="1"/>
          <p:nvPr/>
        </p:nvSpPr>
        <p:spPr bwMode="gray">
          <a:xfrm>
            <a:off x="8932184" y="1488492"/>
            <a:ext cx="3200400" cy="7772400"/>
          </a:xfrm>
          <a:prstGeom prst="rect">
            <a:avLst/>
          </a:prstGeom>
          <a:solidFill>
            <a:schemeClr val="accent1"/>
          </a:solidFill>
          <a:ln>
            <a:noFill/>
          </a:ln>
        </p:spPr>
        <p:txBody>
          <a:bodyPr wrap="square" lIns="0" tIns="0" rIns="0" bIns="0" rtlCol="0">
            <a:spAutoFit/>
          </a:bodyPr>
          <a:lstStyle/>
          <a:p>
            <a:pPr>
              <a:spcBef>
                <a:spcPts val="500"/>
              </a:spcBef>
            </a:pPr>
            <a:endParaRPr lang="en-US" sz="900" dirty="0" err="1">
              <a:solidFill>
                <a:schemeClr val="tx1"/>
              </a:solidFill>
            </a:endParaRPr>
          </a:p>
        </p:txBody>
      </p:sp>
      <p:sp>
        <p:nvSpPr>
          <p:cNvPr id="32" name="TextBox 31">
            <a:extLst>
              <a:ext uri="{FF2B5EF4-FFF2-40B4-BE49-F238E27FC236}">
                <a16:creationId xmlns:a16="http://schemas.microsoft.com/office/drawing/2014/main" id="{C9B5CDA4-11B5-49D4-A042-EF1148DB752A}"/>
              </a:ext>
            </a:extLst>
          </p:cNvPr>
          <p:cNvSpPr txBox="1"/>
          <p:nvPr/>
        </p:nvSpPr>
        <p:spPr bwMode="gray">
          <a:xfrm>
            <a:off x="537438" y="470463"/>
            <a:ext cx="14473961" cy="1005840"/>
          </a:xfrm>
          <a:prstGeom prst="rect">
            <a:avLst/>
          </a:prstGeom>
          <a:solidFill>
            <a:schemeClr val="accent5"/>
          </a:solidFill>
        </p:spPr>
        <p:txBody>
          <a:bodyPr wrap="square" lIns="0" tIns="0" rIns="0" bIns="0" rtlCol="0">
            <a:spAutoFit/>
          </a:bodyPr>
          <a:lstStyle/>
          <a:p>
            <a:pPr>
              <a:spcBef>
                <a:spcPts val="500"/>
              </a:spcBef>
            </a:pPr>
            <a:endParaRPr lang="en-US" sz="900" dirty="0" err="1"/>
          </a:p>
        </p:txBody>
      </p:sp>
      <p:sp>
        <p:nvSpPr>
          <p:cNvPr id="2" name="Text Placeholder 1">
            <a:extLst>
              <a:ext uri="{FF2B5EF4-FFF2-40B4-BE49-F238E27FC236}">
                <a16:creationId xmlns:a16="http://schemas.microsoft.com/office/drawing/2014/main" id="{CCF2CFD9-80F7-4924-96E2-FB5FD7D51212}"/>
              </a:ext>
            </a:extLst>
          </p:cNvPr>
          <p:cNvSpPr>
            <a:spLocks noGrp="1"/>
          </p:cNvSpPr>
          <p:nvPr>
            <p:ph type="body" sz="quarter" idx="10"/>
          </p:nvPr>
        </p:nvSpPr>
        <p:spPr/>
        <p:txBody>
          <a:bodyPr/>
          <a:lstStyle/>
          <a:p>
            <a:endParaRPr lang="en-US" dirty="0"/>
          </a:p>
        </p:txBody>
      </p:sp>
      <p:sp>
        <p:nvSpPr>
          <p:cNvPr id="3" name="Text Placeholder 2">
            <a:extLst>
              <a:ext uri="{FF2B5EF4-FFF2-40B4-BE49-F238E27FC236}">
                <a16:creationId xmlns:a16="http://schemas.microsoft.com/office/drawing/2014/main" id="{7ECF1114-9DB0-4B29-A541-E8188E5C2854}"/>
              </a:ext>
            </a:extLst>
          </p:cNvPr>
          <p:cNvSpPr>
            <a:spLocks noGrp="1"/>
          </p:cNvSpPr>
          <p:nvPr>
            <p:ph type="body" sz="quarter" idx="11"/>
          </p:nvPr>
        </p:nvSpPr>
        <p:spPr/>
        <p:txBody>
          <a:bodyPr/>
          <a:lstStyle/>
          <a:p>
            <a:endParaRPr lang="en-US" dirty="0"/>
          </a:p>
        </p:txBody>
      </p:sp>
      <p:sp>
        <p:nvSpPr>
          <p:cNvPr id="4" name="Text Placeholder 3">
            <a:extLst>
              <a:ext uri="{FF2B5EF4-FFF2-40B4-BE49-F238E27FC236}">
                <a16:creationId xmlns:a16="http://schemas.microsoft.com/office/drawing/2014/main" id="{5FCB282A-D814-4000-9EA8-9324FCE0A3A5}"/>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34BEAF40-FE9D-4482-9634-8A279FF85C22}"/>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1D5EC777-36C8-41F3-A7A1-E1D3ABCCC07B}"/>
              </a:ext>
            </a:extLst>
          </p:cNvPr>
          <p:cNvSpPr>
            <a:spLocks noGrp="1"/>
          </p:cNvSpPr>
          <p:nvPr>
            <p:ph type="body" sz="quarter" idx="14"/>
          </p:nvPr>
        </p:nvSpPr>
        <p:spPr/>
        <p:txBody>
          <a:bodyPr/>
          <a:lstStyle/>
          <a:p>
            <a:endParaRPr lang="en-US"/>
          </a:p>
        </p:txBody>
      </p:sp>
      <p:sp>
        <p:nvSpPr>
          <p:cNvPr id="7" name="Text Placeholder 6">
            <a:extLst>
              <a:ext uri="{FF2B5EF4-FFF2-40B4-BE49-F238E27FC236}">
                <a16:creationId xmlns:a16="http://schemas.microsoft.com/office/drawing/2014/main" id="{B9C3638B-565F-4357-9141-81888D451DDC}"/>
              </a:ext>
            </a:extLst>
          </p:cNvPr>
          <p:cNvSpPr>
            <a:spLocks noGrp="1"/>
          </p:cNvSpPr>
          <p:nvPr>
            <p:ph type="body" sz="quarter" idx="15"/>
          </p:nvPr>
        </p:nvSpPr>
        <p:spPr/>
        <p:txBody>
          <a:bodyPr/>
          <a:lstStyle/>
          <a:p>
            <a:endParaRPr lang="en-US" dirty="0"/>
          </a:p>
        </p:txBody>
      </p:sp>
      <p:sp>
        <p:nvSpPr>
          <p:cNvPr id="8" name="Text Placeholder 7">
            <a:extLst>
              <a:ext uri="{FF2B5EF4-FFF2-40B4-BE49-F238E27FC236}">
                <a16:creationId xmlns:a16="http://schemas.microsoft.com/office/drawing/2014/main" id="{6BB39AF3-B37C-4C87-A452-763CE44C29E1}"/>
              </a:ext>
            </a:extLst>
          </p:cNvPr>
          <p:cNvSpPr>
            <a:spLocks noGrp="1"/>
          </p:cNvSpPr>
          <p:nvPr>
            <p:ph type="body" sz="quarter" idx="16"/>
          </p:nvPr>
        </p:nvSpPr>
        <p:spPr/>
        <p:txBody>
          <a:bodyPr/>
          <a:lstStyle/>
          <a:p>
            <a:r>
              <a:rPr lang="en-US" dirty="0"/>
              <a:t>Review general education requirements and pick the best-fit thematic curriculum pathway</a:t>
            </a:r>
          </a:p>
          <a:p>
            <a:r>
              <a:rPr lang="en-US" dirty="0"/>
              <a:t>Review program requirements with your academic advisor</a:t>
            </a:r>
          </a:p>
          <a:p>
            <a:r>
              <a:rPr lang="en-US" dirty="0"/>
              <a:t>Register for Introduction to History (HIST105)</a:t>
            </a:r>
          </a:p>
        </p:txBody>
      </p:sp>
      <p:sp>
        <p:nvSpPr>
          <p:cNvPr id="9" name="Text Placeholder 8">
            <a:extLst>
              <a:ext uri="{FF2B5EF4-FFF2-40B4-BE49-F238E27FC236}">
                <a16:creationId xmlns:a16="http://schemas.microsoft.com/office/drawing/2014/main" id="{0C02E37E-7555-4AA8-8DA9-64ECD671D8D3}"/>
              </a:ext>
            </a:extLst>
          </p:cNvPr>
          <p:cNvSpPr>
            <a:spLocks noGrp="1"/>
          </p:cNvSpPr>
          <p:nvPr>
            <p:ph type="body" sz="quarter" idx="17"/>
          </p:nvPr>
        </p:nvSpPr>
        <p:spPr/>
        <p:txBody>
          <a:bodyPr/>
          <a:lstStyle/>
          <a:p>
            <a:r>
              <a:rPr lang="en-US" dirty="0"/>
              <a:t>Apply for the Problem-Based Learning Fellowship program</a:t>
            </a:r>
          </a:p>
          <a:p>
            <a:r>
              <a:rPr lang="en-US" dirty="0"/>
              <a:t>Consider adding a minor or certificate in another field such as business, marketing, or computer science</a:t>
            </a:r>
          </a:p>
          <a:p>
            <a:r>
              <a:rPr lang="en-US" dirty="0"/>
              <a:t>Meet with an advisor to check progress to degree</a:t>
            </a:r>
          </a:p>
        </p:txBody>
      </p:sp>
      <p:sp>
        <p:nvSpPr>
          <p:cNvPr id="10" name="Text Placeholder 9">
            <a:extLst>
              <a:ext uri="{FF2B5EF4-FFF2-40B4-BE49-F238E27FC236}">
                <a16:creationId xmlns:a16="http://schemas.microsoft.com/office/drawing/2014/main" id="{692821EC-3B87-44B1-8A12-FE9610F1739E}"/>
              </a:ext>
            </a:extLst>
          </p:cNvPr>
          <p:cNvSpPr>
            <a:spLocks noGrp="1"/>
          </p:cNvSpPr>
          <p:nvPr>
            <p:ph type="body" sz="quarter" idx="18"/>
          </p:nvPr>
        </p:nvSpPr>
        <p:spPr/>
        <p:txBody>
          <a:bodyPr/>
          <a:lstStyle/>
          <a:p>
            <a:r>
              <a:rPr lang="en-US" dirty="0"/>
              <a:t>Work with an advisor to ensure you have no outstanding course requirements</a:t>
            </a:r>
          </a:p>
          <a:p>
            <a:r>
              <a:rPr lang="en-US" dirty="0"/>
              <a:t>Complete your senior capstone</a:t>
            </a:r>
          </a:p>
          <a:p>
            <a:r>
              <a:rPr lang="en-US" dirty="0"/>
              <a:t>Submit your capstone paper to the </a:t>
            </a:r>
            <a:r>
              <a:rPr lang="en-US" i="1" dirty="0"/>
              <a:t>EAB University Historical Review</a:t>
            </a:r>
            <a:r>
              <a:rPr lang="en-US" dirty="0"/>
              <a:t> or another journal for an opportunity to get published</a:t>
            </a:r>
          </a:p>
          <a:p>
            <a:r>
              <a:rPr lang="en-US" dirty="0"/>
              <a:t>Apply to graduate</a:t>
            </a:r>
          </a:p>
        </p:txBody>
      </p:sp>
      <p:sp>
        <p:nvSpPr>
          <p:cNvPr id="12" name="Text Placeholder 11">
            <a:extLst>
              <a:ext uri="{FF2B5EF4-FFF2-40B4-BE49-F238E27FC236}">
                <a16:creationId xmlns:a16="http://schemas.microsoft.com/office/drawing/2014/main" id="{B3544371-DFB6-4119-8E46-BDE7A34B87BC}"/>
              </a:ext>
            </a:extLst>
          </p:cNvPr>
          <p:cNvSpPr>
            <a:spLocks noGrp="1"/>
          </p:cNvSpPr>
          <p:nvPr>
            <p:ph type="body" sz="quarter" idx="20"/>
          </p:nvPr>
        </p:nvSpPr>
        <p:spPr/>
        <p:txBody>
          <a:bodyPr/>
          <a:lstStyle/>
          <a:p>
            <a:endParaRPr lang="en-US" dirty="0"/>
          </a:p>
        </p:txBody>
      </p:sp>
      <p:cxnSp>
        <p:nvCxnSpPr>
          <p:cNvPr id="21" name="Straight Connector 20">
            <a:extLst>
              <a:ext uri="{FF2B5EF4-FFF2-40B4-BE49-F238E27FC236}">
                <a16:creationId xmlns:a16="http://schemas.microsoft.com/office/drawing/2014/main" id="{6C853205-C6BD-4F10-93B8-D4A0328484B2}"/>
              </a:ext>
            </a:extLst>
          </p:cNvPr>
          <p:cNvCxnSpPr/>
          <p:nvPr/>
        </p:nvCxnSpPr>
        <p:spPr bwMode="gray">
          <a:xfrm>
            <a:off x="468164" y="1939559"/>
            <a:ext cx="11777472" cy="0"/>
          </a:xfrm>
          <a:prstGeom prst="line">
            <a:avLst/>
          </a:prstGeom>
          <a:ln w="349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91F4E2E-8178-4DBC-B54B-D2840CFCB64C}"/>
              </a:ext>
            </a:extLst>
          </p:cNvPr>
          <p:cNvCxnSpPr/>
          <p:nvPr/>
        </p:nvCxnSpPr>
        <p:spPr bwMode="gray">
          <a:xfrm>
            <a:off x="468164" y="4380003"/>
            <a:ext cx="11777472" cy="0"/>
          </a:xfrm>
          <a:prstGeom prst="line">
            <a:avLst/>
          </a:prstGeom>
          <a:ln w="349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D2BF8E9-3597-4F04-AB33-7D76D64CBB1F}"/>
              </a:ext>
            </a:extLst>
          </p:cNvPr>
          <p:cNvCxnSpPr/>
          <p:nvPr/>
        </p:nvCxnSpPr>
        <p:spPr bwMode="gray">
          <a:xfrm>
            <a:off x="468164" y="6820447"/>
            <a:ext cx="11777472" cy="0"/>
          </a:xfrm>
          <a:prstGeom prst="line">
            <a:avLst/>
          </a:prstGeom>
          <a:ln w="349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DD4F505-A145-420E-953A-AD8D4F6DB1D4}"/>
              </a:ext>
            </a:extLst>
          </p:cNvPr>
          <p:cNvSpPr txBox="1"/>
          <p:nvPr/>
        </p:nvSpPr>
        <p:spPr bwMode="gray">
          <a:xfrm>
            <a:off x="468164" y="4598371"/>
            <a:ext cx="1791917" cy="430887"/>
          </a:xfrm>
          <a:prstGeom prst="rect">
            <a:avLst/>
          </a:prstGeom>
          <a:noFill/>
        </p:spPr>
        <p:txBody>
          <a:bodyPr wrap="square" lIns="0" tIns="0" rIns="0" bIns="0" rtlCol="0">
            <a:spAutoFit/>
          </a:bodyPr>
          <a:lstStyle/>
          <a:p>
            <a:pPr>
              <a:spcBef>
                <a:spcPts val="500"/>
              </a:spcBef>
            </a:pPr>
            <a:r>
              <a:rPr lang="en-US" sz="1400" b="1" dirty="0">
                <a:latin typeface="+mj-lt"/>
              </a:rPr>
              <a:t>Student Experience Category</a:t>
            </a:r>
          </a:p>
        </p:txBody>
      </p:sp>
      <p:sp>
        <p:nvSpPr>
          <p:cNvPr id="25" name="TextBox 24">
            <a:extLst>
              <a:ext uri="{FF2B5EF4-FFF2-40B4-BE49-F238E27FC236}">
                <a16:creationId xmlns:a16="http://schemas.microsoft.com/office/drawing/2014/main" id="{73CDB756-2AED-42DA-812F-94E1F0A19441}"/>
              </a:ext>
            </a:extLst>
          </p:cNvPr>
          <p:cNvSpPr txBox="1"/>
          <p:nvPr/>
        </p:nvSpPr>
        <p:spPr bwMode="gray">
          <a:xfrm>
            <a:off x="2616400" y="1625616"/>
            <a:ext cx="1147276" cy="184666"/>
          </a:xfrm>
          <a:prstGeom prst="rect">
            <a:avLst/>
          </a:prstGeom>
          <a:noFill/>
        </p:spPr>
        <p:txBody>
          <a:bodyPr wrap="square" lIns="0" tIns="0" rIns="0" bIns="0" rtlCol="0">
            <a:spAutoFit/>
          </a:bodyPr>
          <a:lstStyle/>
          <a:p>
            <a:pPr>
              <a:spcBef>
                <a:spcPts val="500"/>
              </a:spcBef>
            </a:pPr>
            <a:r>
              <a:rPr lang="en-US" sz="1200" i="1" dirty="0">
                <a:solidFill>
                  <a:schemeClr val="tx1"/>
                </a:solidFill>
              </a:rPr>
              <a:t>First Year</a:t>
            </a:r>
          </a:p>
        </p:txBody>
      </p:sp>
      <p:sp>
        <p:nvSpPr>
          <p:cNvPr id="26" name="TextBox 25">
            <a:extLst>
              <a:ext uri="{FF2B5EF4-FFF2-40B4-BE49-F238E27FC236}">
                <a16:creationId xmlns:a16="http://schemas.microsoft.com/office/drawing/2014/main" id="{C5F16503-F443-4A0C-9CE2-2459C1CED176}"/>
              </a:ext>
            </a:extLst>
          </p:cNvPr>
          <p:cNvSpPr txBox="1"/>
          <p:nvPr/>
        </p:nvSpPr>
        <p:spPr bwMode="gray">
          <a:xfrm>
            <a:off x="5828105" y="1625616"/>
            <a:ext cx="1147276" cy="184666"/>
          </a:xfrm>
          <a:prstGeom prst="rect">
            <a:avLst/>
          </a:prstGeom>
          <a:noFill/>
        </p:spPr>
        <p:txBody>
          <a:bodyPr wrap="square" lIns="0" tIns="0" rIns="0" bIns="0" rtlCol="0">
            <a:spAutoFit/>
          </a:bodyPr>
          <a:lstStyle/>
          <a:p>
            <a:pPr>
              <a:spcBef>
                <a:spcPts val="500"/>
              </a:spcBef>
            </a:pPr>
            <a:r>
              <a:rPr lang="en-US" sz="1200" i="1" dirty="0">
                <a:solidFill>
                  <a:schemeClr val="tx1"/>
                </a:solidFill>
              </a:rPr>
              <a:t>Middle Years</a:t>
            </a:r>
          </a:p>
        </p:txBody>
      </p:sp>
      <p:sp>
        <p:nvSpPr>
          <p:cNvPr id="27" name="TextBox 26">
            <a:extLst>
              <a:ext uri="{FF2B5EF4-FFF2-40B4-BE49-F238E27FC236}">
                <a16:creationId xmlns:a16="http://schemas.microsoft.com/office/drawing/2014/main" id="{74731350-BAEE-4029-B696-46A0B0749B11}"/>
              </a:ext>
            </a:extLst>
          </p:cNvPr>
          <p:cNvSpPr txBox="1"/>
          <p:nvPr/>
        </p:nvSpPr>
        <p:spPr bwMode="gray">
          <a:xfrm>
            <a:off x="9073811" y="1625616"/>
            <a:ext cx="1147276" cy="184666"/>
          </a:xfrm>
          <a:prstGeom prst="rect">
            <a:avLst/>
          </a:prstGeom>
          <a:noFill/>
        </p:spPr>
        <p:txBody>
          <a:bodyPr wrap="square" lIns="0" tIns="0" rIns="0" bIns="0" rtlCol="0">
            <a:spAutoFit/>
          </a:bodyPr>
          <a:lstStyle/>
          <a:p>
            <a:pPr>
              <a:spcBef>
                <a:spcPts val="500"/>
              </a:spcBef>
            </a:pPr>
            <a:r>
              <a:rPr lang="en-US" sz="1200" i="1" dirty="0"/>
              <a:t>Fourth</a:t>
            </a:r>
            <a:r>
              <a:rPr lang="en-US" sz="1200" i="1" dirty="0">
                <a:solidFill>
                  <a:schemeClr val="tx1"/>
                </a:solidFill>
              </a:rPr>
              <a:t> Year</a:t>
            </a:r>
          </a:p>
        </p:txBody>
      </p:sp>
      <p:sp>
        <p:nvSpPr>
          <p:cNvPr id="29" name="TextBox 28">
            <a:extLst>
              <a:ext uri="{FF2B5EF4-FFF2-40B4-BE49-F238E27FC236}">
                <a16:creationId xmlns:a16="http://schemas.microsoft.com/office/drawing/2014/main" id="{390D37E5-D418-4348-8DD3-D088752BF50B}"/>
              </a:ext>
            </a:extLst>
          </p:cNvPr>
          <p:cNvSpPr txBox="1"/>
          <p:nvPr/>
        </p:nvSpPr>
        <p:spPr bwMode="gray">
          <a:xfrm>
            <a:off x="483566" y="2157927"/>
            <a:ext cx="1797986" cy="430887"/>
          </a:xfrm>
          <a:prstGeom prst="rect">
            <a:avLst/>
          </a:prstGeom>
          <a:noFill/>
        </p:spPr>
        <p:txBody>
          <a:bodyPr wrap="square" lIns="0" tIns="0" rIns="0" bIns="0" rtlCol="0">
            <a:spAutoFit/>
          </a:bodyPr>
          <a:lstStyle/>
          <a:p>
            <a:pPr>
              <a:spcBef>
                <a:spcPts val="500"/>
              </a:spcBef>
            </a:pPr>
            <a:r>
              <a:rPr lang="en-US" sz="1400" b="1" dirty="0">
                <a:solidFill>
                  <a:schemeClr val="tx1"/>
                </a:solidFill>
                <a:latin typeface="+mj-lt"/>
              </a:rPr>
              <a:t>Student Experience Category</a:t>
            </a:r>
          </a:p>
        </p:txBody>
      </p:sp>
      <p:sp>
        <p:nvSpPr>
          <p:cNvPr id="31" name="TextBox 30">
            <a:extLst>
              <a:ext uri="{FF2B5EF4-FFF2-40B4-BE49-F238E27FC236}">
                <a16:creationId xmlns:a16="http://schemas.microsoft.com/office/drawing/2014/main" id="{0520F441-5B4E-4C8C-B17C-202A0C68C02C}"/>
              </a:ext>
            </a:extLst>
          </p:cNvPr>
          <p:cNvSpPr txBox="1"/>
          <p:nvPr/>
        </p:nvSpPr>
        <p:spPr bwMode="gray">
          <a:xfrm>
            <a:off x="468163" y="7038815"/>
            <a:ext cx="1909504" cy="646331"/>
          </a:xfrm>
          <a:prstGeom prst="rect">
            <a:avLst/>
          </a:prstGeom>
          <a:noFill/>
        </p:spPr>
        <p:txBody>
          <a:bodyPr wrap="square" lIns="0" tIns="0" rIns="0" bIns="0" rtlCol="0">
            <a:spAutoFit/>
          </a:bodyPr>
          <a:lstStyle/>
          <a:p>
            <a:pPr>
              <a:spcBef>
                <a:spcPts val="500"/>
              </a:spcBef>
            </a:pPr>
            <a:r>
              <a:rPr lang="en-US" sz="1400" b="1" dirty="0">
                <a:latin typeface="+mj-lt"/>
              </a:rPr>
              <a:t>CULTIVATE</a:t>
            </a:r>
            <a:br>
              <a:rPr lang="en-US" sz="1400" b="1" dirty="0">
                <a:latin typeface="+mj-lt"/>
              </a:rPr>
            </a:br>
            <a:r>
              <a:rPr lang="en-US" sz="1400" b="1" dirty="0">
                <a:latin typeface="+mj-lt"/>
              </a:rPr>
              <a:t>Learning and Academic Excellence</a:t>
            </a:r>
          </a:p>
        </p:txBody>
      </p:sp>
      <p:sp>
        <p:nvSpPr>
          <p:cNvPr id="33" name="TextBox 32">
            <a:extLst>
              <a:ext uri="{FF2B5EF4-FFF2-40B4-BE49-F238E27FC236}">
                <a16:creationId xmlns:a16="http://schemas.microsoft.com/office/drawing/2014/main" id="{E6636720-C48A-4B74-AEEA-3D125C959E2F}"/>
              </a:ext>
            </a:extLst>
          </p:cNvPr>
          <p:cNvSpPr txBox="1"/>
          <p:nvPr/>
        </p:nvSpPr>
        <p:spPr bwMode="gray">
          <a:xfrm>
            <a:off x="12300899" y="1831837"/>
            <a:ext cx="2536308" cy="215444"/>
          </a:xfrm>
          <a:prstGeom prst="rect">
            <a:avLst/>
          </a:prstGeom>
          <a:noFill/>
        </p:spPr>
        <p:txBody>
          <a:bodyPr wrap="square" lIns="0" tIns="0" rIns="0" bIns="0" rtlCol="0">
            <a:spAutoFit/>
          </a:bodyPr>
          <a:lstStyle/>
          <a:p>
            <a:pPr>
              <a:spcBef>
                <a:spcPts val="500"/>
              </a:spcBef>
            </a:pPr>
            <a:r>
              <a:rPr lang="en-US" sz="1400" b="1" dirty="0">
                <a:latin typeface="+mj-lt"/>
              </a:rPr>
              <a:t>Academic Success Checklist</a:t>
            </a:r>
          </a:p>
        </p:txBody>
      </p:sp>
      <p:sp>
        <p:nvSpPr>
          <p:cNvPr id="34" name="TextBox 33">
            <a:extLst>
              <a:ext uri="{FF2B5EF4-FFF2-40B4-BE49-F238E27FC236}">
                <a16:creationId xmlns:a16="http://schemas.microsoft.com/office/drawing/2014/main" id="{56BCF267-B21E-46C0-8F55-D85AD1F0967D}"/>
              </a:ext>
            </a:extLst>
          </p:cNvPr>
          <p:cNvSpPr txBox="1"/>
          <p:nvPr/>
        </p:nvSpPr>
        <p:spPr bwMode="gray">
          <a:xfrm>
            <a:off x="12300898" y="5614057"/>
            <a:ext cx="2707711" cy="215444"/>
          </a:xfrm>
          <a:prstGeom prst="rect">
            <a:avLst/>
          </a:prstGeom>
          <a:noFill/>
        </p:spPr>
        <p:txBody>
          <a:bodyPr wrap="square" lIns="0" tIns="0" rIns="0" bIns="0" rtlCol="0">
            <a:spAutoFit/>
          </a:bodyPr>
          <a:lstStyle/>
          <a:p>
            <a:pPr>
              <a:spcBef>
                <a:spcPts val="500"/>
              </a:spcBef>
            </a:pPr>
            <a:r>
              <a:rPr lang="en-US" sz="1400" b="1" dirty="0">
                <a:latin typeface="+mj-lt"/>
              </a:rPr>
              <a:t>Career Development Checklist</a:t>
            </a:r>
          </a:p>
        </p:txBody>
      </p:sp>
      <p:sp>
        <p:nvSpPr>
          <p:cNvPr id="35" name="TextBox 34">
            <a:extLst>
              <a:ext uri="{FF2B5EF4-FFF2-40B4-BE49-F238E27FC236}">
                <a16:creationId xmlns:a16="http://schemas.microsoft.com/office/drawing/2014/main" id="{0FB47D37-E3C3-413C-90EF-33F9FCED6C64}"/>
              </a:ext>
            </a:extLst>
          </p:cNvPr>
          <p:cNvSpPr txBox="1"/>
          <p:nvPr/>
        </p:nvSpPr>
        <p:spPr bwMode="gray">
          <a:xfrm>
            <a:off x="12304480" y="2138533"/>
            <a:ext cx="2240667" cy="2721258"/>
          </a:xfrm>
          <a:prstGeom prst="rect">
            <a:avLst/>
          </a:prstGeom>
          <a:noFill/>
        </p:spPr>
        <p:txBody>
          <a:bodyPr wrap="square" lIns="0" tIns="0" rIns="0" bIns="0" rtlCol="0">
            <a:spAutoFit/>
          </a:bodyPr>
          <a:lstStyle/>
          <a:p>
            <a:pPr>
              <a:spcBef>
                <a:spcPts val="500"/>
              </a:spcBef>
            </a:pPr>
            <a:r>
              <a:rPr lang="en-US" sz="1200" i="1" dirty="0"/>
              <a:t>Make note of key steps students should complete across their academic career to be successful</a:t>
            </a:r>
          </a:p>
          <a:p>
            <a:pPr>
              <a:spcBef>
                <a:spcPts val="500"/>
              </a:spcBef>
            </a:pPr>
            <a:r>
              <a:rPr lang="en-US" sz="1200" i="1" dirty="0"/>
              <a:t>Examples:</a:t>
            </a:r>
          </a:p>
          <a:p>
            <a:pPr marL="173038" indent="-173038">
              <a:spcBef>
                <a:spcPts val="500"/>
              </a:spcBef>
              <a:buFont typeface="Wingdings" panose="05000000000000000000" pitchFamily="2" charset="2"/>
              <a:buChar char="q"/>
            </a:pPr>
            <a:r>
              <a:rPr lang="en-US" sz="1200" dirty="0"/>
              <a:t>Discover library resources</a:t>
            </a:r>
          </a:p>
          <a:p>
            <a:pPr marL="173038" indent="-173038">
              <a:spcBef>
                <a:spcPts val="500"/>
              </a:spcBef>
              <a:buFont typeface="Wingdings" panose="05000000000000000000" pitchFamily="2" charset="2"/>
              <a:buChar char="q"/>
            </a:pPr>
            <a:r>
              <a:rPr lang="en-US" sz="1200" dirty="0"/>
              <a:t>Book an appointment with your academic advisor</a:t>
            </a:r>
          </a:p>
          <a:p>
            <a:pPr marL="173038" indent="-173038">
              <a:spcBef>
                <a:spcPts val="500"/>
              </a:spcBef>
              <a:buFont typeface="Wingdings" panose="05000000000000000000" pitchFamily="2" charset="2"/>
              <a:buChar char="q"/>
            </a:pPr>
            <a:r>
              <a:rPr lang="en-US" sz="1200" dirty="0"/>
              <a:t>Visit the writing and tutoring center</a:t>
            </a:r>
          </a:p>
          <a:p>
            <a:pPr marL="173038" indent="-173038">
              <a:spcBef>
                <a:spcPts val="500"/>
              </a:spcBef>
              <a:buFont typeface="Wingdings" panose="05000000000000000000" pitchFamily="2" charset="2"/>
              <a:buChar char="q"/>
            </a:pPr>
            <a:r>
              <a:rPr lang="en-US" sz="1200" dirty="0"/>
              <a:t>Complete FAFSA and academic scholarship applications</a:t>
            </a:r>
          </a:p>
        </p:txBody>
      </p:sp>
      <p:sp>
        <p:nvSpPr>
          <p:cNvPr id="36" name="TextBox 35">
            <a:extLst>
              <a:ext uri="{FF2B5EF4-FFF2-40B4-BE49-F238E27FC236}">
                <a16:creationId xmlns:a16="http://schemas.microsoft.com/office/drawing/2014/main" id="{74A5FA22-20D9-4E34-BDEF-28BC4EB96051}"/>
              </a:ext>
            </a:extLst>
          </p:cNvPr>
          <p:cNvSpPr txBox="1"/>
          <p:nvPr/>
        </p:nvSpPr>
        <p:spPr bwMode="gray">
          <a:xfrm>
            <a:off x="12304480" y="5954557"/>
            <a:ext cx="2532727" cy="1918474"/>
          </a:xfrm>
          <a:prstGeom prst="rect">
            <a:avLst/>
          </a:prstGeom>
          <a:noFill/>
        </p:spPr>
        <p:txBody>
          <a:bodyPr wrap="square" lIns="0" tIns="0" rIns="0" bIns="0" rtlCol="0">
            <a:spAutoFit/>
          </a:bodyPr>
          <a:lstStyle/>
          <a:p>
            <a:pPr>
              <a:spcBef>
                <a:spcPts val="500"/>
              </a:spcBef>
            </a:pPr>
            <a:r>
              <a:rPr lang="en-US" sz="1200" i="1" dirty="0"/>
              <a:t>Make note of key steps students should complete across their academic career to be prepared for post-graduation success </a:t>
            </a:r>
          </a:p>
          <a:p>
            <a:pPr>
              <a:spcBef>
                <a:spcPts val="500"/>
              </a:spcBef>
            </a:pPr>
            <a:r>
              <a:rPr lang="en-US" sz="1200" i="1" dirty="0"/>
              <a:t>Examples:</a:t>
            </a:r>
          </a:p>
          <a:p>
            <a:pPr marL="173038" indent="-173038">
              <a:spcBef>
                <a:spcPts val="500"/>
              </a:spcBef>
              <a:buFont typeface="Wingdings" panose="05000000000000000000" pitchFamily="2" charset="2"/>
              <a:buChar char="q"/>
            </a:pPr>
            <a:r>
              <a:rPr lang="en-US" sz="1200" dirty="0"/>
              <a:t>Apply for on-campus jobs </a:t>
            </a:r>
          </a:p>
          <a:p>
            <a:pPr marL="173038" indent="-173038">
              <a:spcBef>
                <a:spcPts val="500"/>
              </a:spcBef>
              <a:buFont typeface="Wingdings" panose="05000000000000000000" pitchFamily="2" charset="2"/>
              <a:buChar char="q"/>
            </a:pPr>
            <a:r>
              <a:rPr lang="en-US" sz="1200" dirty="0"/>
              <a:t>Join a student group</a:t>
            </a:r>
          </a:p>
          <a:p>
            <a:pPr marL="173038" indent="-173038">
              <a:spcBef>
                <a:spcPts val="500"/>
              </a:spcBef>
              <a:buFont typeface="Wingdings" panose="05000000000000000000" pitchFamily="2" charset="2"/>
              <a:buChar char="q"/>
            </a:pPr>
            <a:r>
              <a:rPr lang="en-US" sz="1200" dirty="0"/>
              <a:t>Make an appointment with a career advisor</a:t>
            </a:r>
          </a:p>
        </p:txBody>
      </p:sp>
      <p:sp>
        <p:nvSpPr>
          <p:cNvPr id="15" name="TextBox 14">
            <a:extLst>
              <a:ext uri="{FF2B5EF4-FFF2-40B4-BE49-F238E27FC236}">
                <a16:creationId xmlns:a16="http://schemas.microsoft.com/office/drawing/2014/main" id="{D6A9EEDB-3001-4EEA-A166-B78BCD1318C6}"/>
              </a:ext>
            </a:extLst>
          </p:cNvPr>
          <p:cNvSpPr txBox="1"/>
          <p:nvPr/>
        </p:nvSpPr>
        <p:spPr bwMode="gray">
          <a:xfrm>
            <a:off x="5799611" y="4198204"/>
            <a:ext cx="3945578" cy="1661993"/>
          </a:xfrm>
          <a:prstGeom prst="rect">
            <a:avLst/>
          </a:prstGeom>
          <a:solidFill>
            <a:srgbClr val="00B050"/>
          </a:solidFill>
        </p:spPr>
        <p:txBody>
          <a:bodyPr wrap="square" lIns="182880" tIns="182880" rIns="182880" bIns="182880" rtlCol="0">
            <a:spAutoFit/>
          </a:bodyPr>
          <a:lstStyle/>
          <a:p>
            <a:pPr>
              <a:spcBef>
                <a:spcPts val="500"/>
              </a:spcBef>
            </a:pPr>
            <a:r>
              <a:rPr lang="en-US" sz="1200" b="1" i="1" dirty="0">
                <a:solidFill>
                  <a:schemeClr val="bg1"/>
                </a:solidFill>
              </a:rPr>
              <a:t>Delete After Reading: </a:t>
            </a:r>
            <a:r>
              <a:rPr lang="en-US" sz="1200" i="1" dirty="0">
                <a:solidFill>
                  <a:schemeClr val="bg1"/>
                </a:solidFill>
              </a:rPr>
              <a:t>All of the text in this template is editable. Use the italicized text as a guide to what information should be included, how to organize it, and how to frame it for students. The bottom row is meant to be an example and should be replaced with institution-specific information.</a:t>
            </a:r>
          </a:p>
        </p:txBody>
      </p:sp>
      <p:grpSp>
        <p:nvGrpSpPr>
          <p:cNvPr id="39" name="Group 38">
            <a:extLst>
              <a:ext uri="{FF2B5EF4-FFF2-40B4-BE49-F238E27FC236}">
                <a16:creationId xmlns:a16="http://schemas.microsoft.com/office/drawing/2014/main" id="{0AEA22C0-E75E-4BA1-A6CF-7C68D2E1B215}"/>
              </a:ext>
            </a:extLst>
          </p:cNvPr>
          <p:cNvGrpSpPr/>
          <p:nvPr/>
        </p:nvGrpSpPr>
        <p:grpSpPr>
          <a:xfrm>
            <a:off x="-2473325" y="1433383"/>
            <a:ext cx="2377440" cy="3291840"/>
            <a:chOff x="-3209925" y="1420683"/>
            <a:chExt cx="2377440" cy="3291840"/>
          </a:xfrm>
        </p:grpSpPr>
        <p:sp>
          <p:nvSpPr>
            <p:cNvPr id="40" name="TextBox 39">
              <a:extLst>
                <a:ext uri="{FF2B5EF4-FFF2-40B4-BE49-F238E27FC236}">
                  <a16:creationId xmlns:a16="http://schemas.microsoft.com/office/drawing/2014/main" id="{A039D56C-3D96-4015-8DE5-FD069F614207}"/>
                </a:ext>
              </a:extLst>
            </p:cNvPr>
            <p:cNvSpPr txBox="1"/>
            <p:nvPr userDrawn="1"/>
          </p:nvSpPr>
          <p:spPr bwMode="gray">
            <a:xfrm>
              <a:off x="-3209925" y="1420683"/>
              <a:ext cx="2377440" cy="3291840"/>
            </a:xfrm>
            <a:prstGeom prst="rect">
              <a:avLst/>
            </a:prstGeom>
            <a:solidFill>
              <a:srgbClr val="00B050"/>
            </a:solidFill>
          </p:spPr>
          <p:txBody>
            <a:bodyPr wrap="square" lIns="0" tIns="0" rIns="0" bIns="0" rtlCol="0">
              <a:spAutoFit/>
            </a:bodyPr>
            <a:lstStyle/>
            <a:p>
              <a:pPr>
                <a:spcBef>
                  <a:spcPts val="500"/>
                </a:spcBef>
              </a:pPr>
              <a:endParaRPr lang="en-US" sz="900" dirty="0"/>
            </a:p>
          </p:txBody>
        </p:sp>
        <p:sp>
          <p:nvSpPr>
            <p:cNvPr id="41" name="TextBox 40">
              <a:extLst>
                <a:ext uri="{FF2B5EF4-FFF2-40B4-BE49-F238E27FC236}">
                  <a16:creationId xmlns:a16="http://schemas.microsoft.com/office/drawing/2014/main" id="{8E869450-8D4A-457D-9B38-790591603C4B}"/>
                </a:ext>
              </a:extLst>
            </p:cNvPr>
            <p:cNvSpPr txBox="1"/>
            <p:nvPr userDrawn="1"/>
          </p:nvSpPr>
          <p:spPr bwMode="gray">
            <a:xfrm>
              <a:off x="-3007128" y="1608294"/>
              <a:ext cx="1971846" cy="2962349"/>
            </a:xfrm>
            <a:prstGeom prst="rect">
              <a:avLst/>
            </a:prstGeom>
            <a:noFill/>
          </p:spPr>
          <p:txBody>
            <a:bodyPr wrap="square" lIns="0" tIns="0" rIns="0" bIns="0" rtlCol="0">
              <a:spAutoFit/>
            </a:bodyPr>
            <a:lstStyle/>
            <a:p>
              <a:pPr>
                <a:spcBef>
                  <a:spcPts val="500"/>
                </a:spcBef>
              </a:pPr>
              <a:r>
                <a:rPr lang="en-US" sz="1200" b="1" dirty="0">
                  <a:solidFill>
                    <a:schemeClr val="bg1"/>
                  </a:solidFill>
                </a:rPr>
                <a:t>Instructions:</a:t>
              </a:r>
              <a:r>
                <a:rPr lang="en-US" sz="1200" baseline="0" dirty="0">
                  <a:solidFill>
                    <a:schemeClr val="bg1"/>
                  </a:solidFill>
                </a:rPr>
                <a:t> </a:t>
              </a:r>
            </a:p>
            <a:p>
              <a:pPr>
                <a:spcBef>
                  <a:spcPts val="500"/>
                </a:spcBef>
              </a:pPr>
              <a:r>
                <a:rPr lang="en-US" sz="1200" baseline="0" dirty="0">
                  <a:solidFill>
                    <a:schemeClr val="bg1"/>
                  </a:solidFill>
                </a:rPr>
                <a:t>This template should be used as a brainstorming tool for developing experiential major maps. Delete text after reading and replace with institution-specific information.</a:t>
              </a:r>
            </a:p>
            <a:p>
              <a:pPr>
                <a:spcBef>
                  <a:spcPts val="500"/>
                </a:spcBef>
              </a:pPr>
              <a:endParaRPr lang="en-US" sz="1200" baseline="0" dirty="0">
                <a:solidFill>
                  <a:schemeClr val="bg1"/>
                </a:solidFill>
              </a:endParaRPr>
            </a:p>
            <a:p>
              <a:pPr>
                <a:spcBef>
                  <a:spcPts val="500"/>
                </a:spcBef>
              </a:pPr>
              <a:r>
                <a:rPr lang="en-US" sz="1200" baseline="0" dirty="0">
                  <a:solidFill>
                    <a:schemeClr val="bg1"/>
                  </a:solidFill>
                </a:rPr>
                <a:t>If using the template directly, adjust color schemes, fonts, and organization to match your institution.  </a:t>
              </a:r>
              <a:endParaRPr lang="en-US" sz="1200" dirty="0">
                <a:solidFill>
                  <a:schemeClr val="bg1"/>
                </a:solidFill>
              </a:endParaRPr>
            </a:p>
          </p:txBody>
        </p:sp>
      </p:grpSp>
      <p:sp>
        <p:nvSpPr>
          <p:cNvPr id="42" name="TextBox 41">
            <a:extLst>
              <a:ext uri="{FF2B5EF4-FFF2-40B4-BE49-F238E27FC236}">
                <a16:creationId xmlns:a16="http://schemas.microsoft.com/office/drawing/2014/main" id="{79BD22DB-3550-4802-838B-E3FD91D56763}"/>
              </a:ext>
            </a:extLst>
          </p:cNvPr>
          <p:cNvSpPr txBox="1"/>
          <p:nvPr/>
        </p:nvSpPr>
        <p:spPr bwMode="gray">
          <a:xfrm>
            <a:off x="13007905" y="755257"/>
            <a:ext cx="1752670" cy="553998"/>
          </a:xfrm>
          <a:prstGeom prst="rect">
            <a:avLst/>
          </a:prstGeom>
          <a:solidFill>
            <a:srgbClr val="00B050"/>
          </a:solidFill>
        </p:spPr>
        <p:txBody>
          <a:bodyPr wrap="square" lIns="0" tIns="0" rIns="0" bIns="0" rtlCol="0" anchor="ctr" anchorCtr="0">
            <a:spAutoFit/>
          </a:bodyPr>
          <a:lstStyle/>
          <a:p>
            <a:pPr algn="ctr">
              <a:spcBef>
                <a:spcPts val="500"/>
              </a:spcBef>
            </a:pPr>
            <a:r>
              <a:rPr lang="en-US" sz="1200" b="1" dirty="0">
                <a:solidFill>
                  <a:schemeClr val="bg1"/>
                </a:solidFill>
              </a:rPr>
              <a:t>DELETE AND PLACE INSTITUTIONAL LOGO HERE</a:t>
            </a:r>
          </a:p>
        </p:txBody>
      </p:sp>
      <p:sp>
        <p:nvSpPr>
          <p:cNvPr id="43" name="TextBox 42">
            <a:extLst>
              <a:ext uri="{FF2B5EF4-FFF2-40B4-BE49-F238E27FC236}">
                <a16:creationId xmlns:a16="http://schemas.microsoft.com/office/drawing/2014/main" id="{C63B6E11-B7D6-4807-B215-8D91B0CF1303}"/>
              </a:ext>
            </a:extLst>
          </p:cNvPr>
          <p:cNvSpPr txBox="1"/>
          <p:nvPr/>
        </p:nvSpPr>
        <p:spPr bwMode="gray">
          <a:xfrm>
            <a:off x="485510" y="7765309"/>
            <a:ext cx="1791917" cy="215444"/>
          </a:xfrm>
          <a:prstGeom prst="rect">
            <a:avLst/>
          </a:prstGeom>
          <a:noFill/>
        </p:spPr>
        <p:txBody>
          <a:bodyPr wrap="square" lIns="0" tIns="0" rIns="0" bIns="0" rtlCol="0">
            <a:spAutoFit/>
          </a:bodyPr>
          <a:lstStyle/>
          <a:p>
            <a:pPr>
              <a:spcBef>
                <a:spcPts val="500"/>
              </a:spcBef>
            </a:pPr>
            <a:r>
              <a:rPr lang="en-US" sz="1400" i="1" dirty="0">
                <a:solidFill>
                  <a:schemeClr val="bg1">
                    <a:lumMod val="50000"/>
                  </a:schemeClr>
                </a:solidFill>
              </a:rPr>
              <a:t>Example</a:t>
            </a:r>
          </a:p>
        </p:txBody>
      </p:sp>
      <p:sp>
        <p:nvSpPr>
          <p:cNvPr id="37" name="TextBox 36">
            <a:extLst>
              <a:ext uri="{FF2B5EF4-FFF2-40B4-BE49-F238E27FC236}">
                <a16:creationId xmlns:a16="http://schemas.microsoft.com/office/drawing/2014/main" id="{D3D25E62-8FFE-4F2F-B2BA-DBFB690D3A17}"/>
              </a:ext>
            </a:extLst>
          </p:cNvPr>
          <p:cNvSpPr txBox="1"/>
          <p:nvPr/>
        </p:nvSpPr>
        <p:spPr bwMode="gray">
          <a:xfrm>
            <a:off x="325577" y="8569340"/>
            <a:ext cx="5257800" cy="1107996"/>
          </a:xfrm>
          <a:prstGeom prst="rect">
            <a:avLst/>
          </a:prstGeom>
          <a:solidFill>
            <a:srgbClr val="00B050"/>
          </a:solidFill>
        </p:spPr>
        <p:txBody>
          <a:bodyPr wrap="square" lIns="182880" tIns="182880" rIns="182880" bIns="182880" rtlCol="0">
            <a:spAutoFit/>
          </a:bodyPr>
          <a:lstStyle/>
          <a:p>
            <a:pPr>
              <a:spcBef>
                <a:spcPts val="500"/>
              </a:spcBef>
            </a:pPr>
            <a:r>
              <a:rPr lang="en-US" sz="1200" b="1" i="1" dirty="0">
                <a:solidFill>
                  <a:schemeClr val="bg1"/>
                </a:solidFill>
              </a:rPr>
              <a:t>Delete After Reading: </a:t>
            </a:r>
            <a:r>
              <a:rPr lang="en-US" sz="1200" i="1" dirty="0">
                <a:solidFill>
                  <a:schemeClr val="bg1"/>
                </a:solidFill>
              </a:rPr>
              <a:t>Consider making each item in the map a hyperlink to a page where students can access more information. For example, “Review program requirements” could link to the course catalog for the major.</a:t>
            </a:r>
          </a:p>
        </p:txBody>
      </p:sp>
    </p:spTree>
    <p:extLst>
      <p:ext uri="{BB962C8B-B14F-4D97-AF65-F5344CB8AC3E}">
        <p14:creationId xmlns:p14="http://schemas.microsoft.com/office/powerpoint/2010/main" val="3089150431"/>
      </p:ext>
    </p:extLst>
  </p:cSld>
  <p:clrMapOvr>
    <a:masterClrMapping/>
  </p:clrMapOvr>
</p:sld>
</file>

<file path=ppt/theme/theme1.xml><?xml version="1.0" encoding="utf-8"?>
<a:theme xmlns:a="http://schemas.openxmlformats.org/drawingml/2006/main" name="EAB2 Landscape Standard 010117">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2 Landscape Standard 010117.potm" id="{CC19B302-441A-49B2-9674-45EC1A2089F5}" vid="{6E16980A-E291-48BE-9647-8C14CC96DC98}"/>
    </a:ext>
  </a:extLst>
</a:theme>
</file>

<file path=ppt/theme/theme2.xml><?xml version="1.0" encoding="utf-8"?>
<a:theme xmlns:a="http://schemas.openxmlformats.org/drawingml/2006/main" name="IntroPage">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2 Landscape Standard 010117.potm" id="{CC19B302-441A-49B2-9674-45EC1A2089F5}" vid="{6E16980A-E291-48BE-9647-8C14CC96DC98}"/>
    </a:ext>
  </a:extLst>
</a:theme>
</file>

<file path=ppt/theme/theme3.xml><?xml version="1.0" encoding="utf-8"?>
<a:theme xmlns:a="http://schemas.openxmlformats.org/drawingml/2006/main" name="1_IntroPage">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2 Landscape Standard 010117.potm" id="{CC19B302-441A-49B2-9674-45EC1A2089F5}" vid="{6E16980A-E291-48BE-9647-8C14CC96DC98}"/>
    </a:ext>
  </a:extLst>
</a:theme>
</file>

<file path=ppt/theme/theme4.xml><?xml version="1.0" encoding="utf-8"?>
<a:theme xmlns:a="http://schemas.openxmlformats.org/drawingml/2006/main" name="2_IntroPage">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2 Landscape Standard 010117.potm" id="{CC19B302-441A-49B2-9674-45EC1A2089F5}" vid="{6E16980A-E291-48BE-9647-8C14CC96DC9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EAB2 Landscape Standard 010117</Template>
  <TotalTime>0</TotalTime>
  <Words>918</Words>
  <Application>Microsoft Office PowerPoint</Application>
  <PresentationFormat>Custom</PresentationFormat>
  <Paragraphs>118</Paragraphs>
  <Slides>3</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vt:i4>
      </vt:variant>
    </vt:vector>
  </HeadingPairs>
  <TitlesOfParts>
    <vt:vector size="11" baseType="lpstr">
      <vt:lpstr>Arial</vt:lpstr>
      <vt:lpstr>Rockwell</vt:lpstr>
      <vt:lpstr>Verdana</vt:lpstr>
      <vt:lpstr>Wingdings</vt:lpstr>
      <vt:lpstr>EAB2 Landscape Standard 010117</vt:lpstr>
      <vt:lpstr>IntroPage</vt:lpstr>
      <vt:lpstr>1_IntroPage</vt:lpstr>
      <vt:lpstr>2_IntroPage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2017-03-19T19:22:58Z</dcterms:created>
  <dcterms:modified xsi:type="dcterms:W3CDTF">2020-11-10T13:53:33Z</dcterms:modified>
</cp:coreProperties>
</file>