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  <p:sldMasterId id="2147483733" r:id="rId2"/>
    <p:sldMasterId id="2147483748" r:id="rId3"/>
    <p:sldMasterId id="2147483751" r:id="rId4"/>
  </p:sldMasterIdLst>
  <p:notesMasterIdLst>
    <p:notesMasterId r:id="rId8"/>
  </p:notesMasterIdLst>
  <p:handoutMasterIdLst>
    <p:handoutMasterId r:id="rId9"/>
  </p:handoutMasterIdLst>
  <p:sldIdLst>
    <p:sldId id="279" r:id="rId5"/>
    <p:sldId id="275" r:id="rId6"/>
    <p:sldId id="278" r:id="rId7"/>
  </p:sldIdLst>
  <p:sldSz cx="15544800" cy="10058400"/>
  <p:notesSz cx="14722475" cy="9236075"/>
  <p:defaultTextStyle>
    <a:defPPr>
      <a:defRPr lang="en-US"/>
    </a:defPPr>
    <a:lvl1pPr marL="0" algn="l" defTabSz="1267893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33947" algn="l" defTabSz="1267893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67893" algn="l" defTabSz="1267893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01840" algn="l" defTabSz="1267893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35787" algn="l" defTabSz="1267893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169733" algn="l" defTabSz="1267893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03680" algn="l" defTabSz="1267893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437627" algn="l" defTabSz="1267893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071573" algn="l" defTabSz="1267893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ctions" id="{2DC84423-0361-41C9-951F-92B6DA45CE94}">
          <p14:sldIdLst>
            <p14:sldId id="279"/>
          </p14:sldIdLst>
        </p14:section>
        <p14:section name="New Version" id="{15F2F8EB-1770-4DB9-B032-DBFDD5844DD2}">
          <p14:sldIdLst>
            <p14:sldId id="275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pos="1776" userDrawn="1">
          <p15:clr>
            <a:srgbClr val="A4A3A4"/>
          </p15:clr>
        </p15:guide>
        <p15:guide id="2" pos="9456" userDrawn="1">
          <p15:clr>
            <a:srgbClr val="A4A3A4"/>
          </p15:clr>
        </p15:guide>
        <p15:guide id="3" orient="horz" pos="288" userDrawn="1">
          <p15:clr>
            <a:srgbClr val="A4A3A4"/>
          </p15:clr>
        </p15:guide>
        <p15:guide id="4" orient="horz" pos="4584" userDrawn="1">
          <p15:clr>
            <a:srgbClr val="A4A3A4"/>
          </p15:clr>
        </p15:guide>
        <p15:guide id="5" orient="horz" pos="840" userDrawn="1">
          <p15:clr>
            <a:srgbClr val="A4A3A4"/>
          </p15:clr>
        </p15:guide>
        <p15:guide id="6" orient="horz" pos="456" userDrawn="1">
          <p15:clr>
            <a:srgbClr val="A4A3A4"/>
          </p15:clr>
        </p15:guide>
        <p15:guide id="7" orient="horz" pos="5880" userDrawn="1">
          <p15:clr>
            <a:srgbClr val="A4A3A4"/>
          </p15:clr>
        </p15:guide>
        <p15:guide id="8" orient="horz" pos="1008" userDrawn="1">
          <p15:clr>
            <a:srgbClr val="A4A3A4"/>
          </p15:clr>
        </p15:guide>
        <p15:guide id="9" pos="504" userDrawn="1">
          <p15:clr>
            <a:srgbClr val="A4A3A4"/>
          </p15:clr>
        </p15:guide>
        <p15:guide id="10" pos="92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2909" userDrawn="1">
          <p15:clr>
            <a:srgbClr val="A4A3A4"/>
          </p15:clr>
        </p15:guide>
        <p15:guide id="4" pos="46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DF18680-E054-41AD-8BC1-D1AEF772440D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10" autoAdjust="0"/>
    <p:restoredTop sz="93849" autoAdjust="0"/>
  </p:normalViewPr>
  <p:slideViewPr>
    <p:cSldViewPr snapToGrid="0">
      <p:cViewPr>
        <p:scale>
          <a:sx n="75" d="100"/>
          <a:sy n="75" d="100"/>
        </p:scale>
        <p:origin x="1224" y="54"/>
      </p:cViewPr>
      <p:guideLst>
        <p:guide pos="1776"/>
        <p:guide pos="9456"/>
        <p:guide orient="horz" pos="288"/>
        <p:guide orient="horz" pos="4584"/>
        <p:guide orient="horz" pos="840"/>
        <p:guide orient="horz" pos="456"/>
        <p:guide orient="horz" pos="5880"/>
        <p:guide orient="horz" pos="1008"/>
        <p:guide pos="504"/>
        <p:guide pos="9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48" d="100"/>
          <a:sy n="48" d="100"/>
        </p:scale>
        <p:origin x="1746" y="54"/>
      </p:cViewPr>
      <p:guideLst>
        <p:guide orient="horz" pos="2880"/>
        <p:guide pos="2160"/>
        <p:guide orient="horz" pos="2909"/>
        <p:guide pos="4637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tx1"/>
            </a:solidFill>
            <a:ln w="9525" cap="flat">
              <a:solidFill>
                <a:schemeClr val="bg1"/>
              </a:solidFill>
              <a:round/>
            </a:ln>
          </c:spPr>
          <c:dPt>
            <c:idx val="0"/>
            <c:bubble3D val="0"/>
            <c:spPr>
              <a:solidFill>
                <a:srgbClr val="004A88"/>
              </a:solidFill>
              <a:ln w="9525" cap="flat">
                <a:solidFill>
                  <a:schemeClr val="bg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22DC-4CAD-9511-ACB7C29F3A37}"/>
              </c:ext>
            </c:extLst>
          </c:dPt>
          <c:dPt>
            <c:idx val="1"/>
            <c:bubble3D val="0"/>
            <c:spPr>
              <a:solidFill>
                <a:srgbClr val="A0A4A9"/>
              </a:solidFill>
              <a:ln w="9525" cap="flat">
                <a:solidFill>
                  <a:schemeClr val="bg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22DC-4CAD-9511-ACB7C29F3A37}"/>
              </c:ext>
            </c:extLst>
          </c:dPt>
          <c:dPt>
            <c:idx val="2"/>
            <c:bubble3D val="0"/>
            <c:spPr>
              <a:solidFill>
                <a:srgbClr val="F28B00"/>
              </a:solidFill>
              <a:ln w="9525" cap="flat">
                <a:solidFill>
                  <a:schemeClr val="bg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22DC-4CAD-9511-ACB7C29F3A3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9525" cap="flat">
                <a:solidFill>
                  <a:schemeClr val="bg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22DC-4CAD-9511-ACB7C29F3A37}"/>
              </c:ext>
            </c:extLst>
          </c:dPt>
          <c:dLbls>
            <c:dLbl>
              <c:idx val="0"/>
              <c:layout>
                <c:manualLayout>
                  <c:x val="-0.24807992986340333"/>
                  <c:y val="5.82973915482570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DC-4CAD-9511-ACB7C29F3A37}"/>
                </c:ext>
              </c:extLst>
            </c:dLbl>
            <c:dLbl>
              <c:idx val="1"/>
              <c:layout>
                <c:manualLayout>
                  <c:x val="0.24301720240989058"/>
                  <c:y val="-0.186048966972427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2DC-4CAD-9511-ACB7C29F3A37}"/>
                </c:ext>
              </c:extLst>
            </c:dLbl>
            <c:dLbl>
              <c:idx val="2"/>
              <c:layout>
                <c:manualLayout>
                  <c:x val="0.12445471550835548"/>
                  <c:y val="0.1334192980379698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2DC-4CAD-9511-ACB7C29F3A37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22DC-4CAD-9511-ACB7C29F3A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val>
            <c:numRef>
              <c:f>Sheet1!$B$2:$B$4</c:f>
              <c:numCache>
                <c:formatCode>0%</c:formatCode>
                <c:ptCount val="3"/>
                <c:pt idx="0">
                  <c:v>0.4</c:v>
                </c:pt>
                <c:pt idx="1">
                  <c:v>0.5</c:v>
                </c:pt>
                <c:pt idx="2">
                  <c:v>0.1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Sheet1!$A$2:$A$4</c15:sqref>
                        </c15:formulaRef>
                      </c:ext>
                    </c:extLst>
                    <c:strCache>
                      <c:ptCount val="3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8-22DC-4CAD-9511-ACB7C29F3A3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6379739" cy="461804"/>
          </a:xfrm>
          <a:prstGeom prst="rect">
            <a:avLst/>
          </a:prstGeom>
        </p:spPr>
        <p:txBody>
          <a:bodyPr vert="horz" lIns="136878" tIns="68438" rIns="136878" bIns="68438" rtlCol="0"/>
          <a:lstStyle>
            <a:lvl1pPr algn="l">
              <a:defRPr sz="1800"/>
            </a:lvl1pPr>
          </a:lstStyle>
          <a:p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8339330" y="0"/>
            <a:ext cx="6379739" cy="461804"/>
          </a:xfrm>
          <a:prstGeom prst="rect">
            <a:avLst/>
          </a:prstGeom>
        </p:spPr>
        <p:txBody>
          <a:bodyPr vert="horz" lIns="136878" tIns="68438" rIns="136878" bIns="68438" rtlCol="0"/>
          <a:lstStyle>
            <a:lvl1pPr algn="r">
              <a:defRPr sz="1800"/>
            </a:lvl1pPr>
          </a:lstStyle>
          <a:p>
            <a:fld id="{C8A44135-346D-4984-992A-2748774C843D}" type="datetimeFigureOut">
              <a:rPr lang="en-US" smtClean="0">
                <a:latin typeface="Verdana" panose="020B0604030504040204" pitchFamily="34" charset="0"/>
              </a:rPr>
              <a:pPr/>
              <a:t>11/10/2020</a:t>
            </a:fld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8"/>
            <a:ext cx="6379739" cy="461804"/>
          </a:xfrm>
          <a:prstGeom prst="rect">
            <a:avLst/>
          </a:prstGeom>
        </p:spPr>
        <p:txBody>
          <a:bodyPr vert="horz" lIns="136878" tIns="68438" rIns="136878" bIns="68438" rtlCol="0" anchor="b"/>
          <a:lstStyle>
            <a:lvl1pPr algn="l">
              <a:defRPr sz="1800"/>
            </a:lvl1pPr>
          </a:lstStyle>
          <a:p>
            <a:r>
              <a:rPr lang="en-US" dirty="0">
                <a:latin typeface="Verdana" panose="020B0604030504040204" pitchFamily="34" charset="0"/>
              </a:rPr>
              <a:t>EAB Global,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8339330" y="8772668"/>
            <a:ext cx="6379739" cy="461804"/>
          </a:xfrm>
          <a:prstGeom prst="rect">
            <a:avLst/>
          </a:prstGeom>
        </p:spPr>
        <p:txBody>
          <a:bodyPr vert="horz" lIns="136878" tIns="68438" rIns="136878" bIns="68438" rtlCol="0" anchor="b"/>
          <a:lstStyle>
            <a:lvl1pPr algn="r">
              <a:defRPr sz="1800"/>
            </a:lvl1pPr>
          </a:lstStyle>
          <a:p>
            <a:fld id="{BCAAC5F6-A6E1-42E4-A9E7-356BF7413E45}" type="slidenum">
              <a:rPr lang="en-US" smtClean="0">
                <a:latin typeface="Verdana" panose="020B0604030504040204" pitchFamily="34" charset="0"/>
              </a:rPr>
              <a:pPr/>
              <a:t>‹#›</a:t>
            </a:fld>
            <a:endParaRPr 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21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6379739" cy="461804"/>
          </a:xfrm>
          <a:prstGeom prst="rect">
            <a:avLst/>
          </a:prstGeom>
        </p:spPr>
        <p:txBody>
          <a:bodyPr vert="horz" lIns="136878" tIns="68438" rIns="136878" bIns="68438" rtlCol="0"/>
          <a:lstStyle>
            <a:lvl1pPr algn="l">
              <a:defRPr sz="1800">
                <a:latin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339330" y="0"/>
            <a:ext cx="6379739" cy="461804"/>
          </a:xfrm>
          <a:prstGeom prst="rect">
            <a:avLst/>
          </a:prstGeom>
        </p:spPr>
        <p:txBody>
          <a:bodyPr vert="horz" lIns="136878" tIns="68438" rIns="136878" bIns="68438" rtlCol="0"/>
          <a:lstStyle>
            <a:lvl1pPr algn="r">
              <a:defRPr sz="1800">
                <a:latin typeface="Verdana" panose="020B0604030504040204" pitchFamily="34" charset="0"/>
              </a:defRPr>
            </a:lvl1pPr>
          </a:lstStyle>
          <a:p>
            <a:fld id="{69A07C00-4D30-4D5D-9A03-C91B9C1FD54F}" type="datetimeFigureOut">
              <a:rPr lang="en-US" smtClean="0"/>
              <a:pPr/>
              <a:t>11/10/2020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684713" y="692150"/>
            <a:ext cx="53530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6878" tIns="68438" rIns="136878" bIns="6843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472248" y="4387136"/>
            <a:ext cx="11777980" cy="4156234"/>
          </a:xfrm>
          <a:prstGeom prst="rect">
            <a:avLst/>
          </a:prstGeom>
        </p:spPr>
        <p:txBody>
          <a:bodyPr vert="horz" lIns="136878" tIns="68438" rIns="136878" bIns="6843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8"/>
            <a:ext cx="6379739" cy="461804"/>
          </a:xfrm>
          <a:prstGeom prst="rect">
            <a:avLst/>
          </a:prstGeom>
        </p:spPr>
        <p:txBody>
          <a:bodyPr vert="horz" lIns="136878" tIns="68438" rIns="136878" bIns="68438" rtlCol="0" anchor="b"/>
          <a:lstStyle>
            <a:lvl1pPr algn="l">
              <a:defRPr sz="1800">
                <a:latin typeface="Verdana" panose="020B0604030504040204" pitchFamily="34" charset="0"/>
              </a:defRPr>
            </a:lvl1pPr>
          </a:lstStyle>
          <a:p>
            <a:r>
              <a:rPr lang="en-US" dirty="0"/>
              <a:t>The Advisory Board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339330" y="8772668"/>
            <a:ext cx="6379739" cy="461804"/>
          </a:xfrm>
          <a:prstGeom prst="rect">
            <a:avLst/>
          </a:prstGeom>
        </p:spPr>
        <p:txBody>
          <a:bodyPr vert="horz" lIns="136878" tIns="68438" rIns="136878" bIns="68438" rtlCol="0" anchor="b"/>
          <a:lstStyle>
            <a:lvl1pPr algn="r">
              <a:defRPr sz="1800">
                <a:latin typeface="Verdana" panose="020B0604030504040204" pitchFamily="34" charset="0"/>
              </a:defRPr>
            </a:lvl1pPr>
          </a:lstStyle>
          <a:p>
            <a:fld id="{FB8132A0-C946-4BCE-B355-3FB5DF19E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3488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811276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905638" algn="l" defTabSz="1811276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811276" algn="l" defTabSz="1811276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2716915" algn="l" defTabSz="1811276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3622553" algn="l" defTabSz="1811276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4528191" algn="l" defTabSz="181127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33829" algn="l" defTabSz="181127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39468" algn="l" defTabSz="181127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245106" algn="l" defTabSz="181127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8132A0-C946-4BCE-B355-3FB5DF19E0D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173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Pag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406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FA43D-03EE-453F-9333-90612FD9D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16529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7FF2D-4004-4680-A534-8048C1B5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78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E81E1CAE-546F-4720-8E96-9F116A1940C4}"/>
              </a:ext>
            </a:extLst>
          </p:cNvPr>
          <p:cNvSpPr/>
          <p:nvPr userDrawn="1"/>
        </p:nvSpPr>
        <p:spPr bwMode="gray">
          <a:xfrm>
            <a:off x="8229601" y="2070858"/>
            <a:ext cx="6544852" cy="6946142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500"/>
              </a:spcBef>
            </a:pPr>
            <a:endParaRPr lang="en-US" sz="1000" dirty="0" err="1">
              <a:solidFill>
                <a:schemeClr val="bg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DDC2B8D-75B4-4761-B224-1E9B198093E2}"/>
              </a:ext>
            </a:extLst>
          </p:cNvPr>
          <p:cNvSpPr/>
          <p:nvPr userDrawn="1"/>
        </p:nvSpPr>
        <p:spPr bwMode="gray">
          <a:xfrm>
            <a:off x="784225" y="2070858"/>
            <a:ext cx="6530975" cy="6946142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500"/>
              </a:spcBef>
            </a:pPr>
            <a:endParaRPr lang="en-US" sz="1000" dirty="0" err="1">
              <a:solidFill>
                <a:schemeClr val="bg1"/>
              </a:solidFill>
            </a:endParaRP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AA962911-EA65-4C25-87F3-D512472548A4}"/>
              </a:ext>
            </a:extLst>
          </p:cNvPr>
          <p:cNvSpPr txBox="1">
            <a:spLocks/>
          </p:cNvSpPr>
          <p:nvPr userDrawn="1"/>
        </p:nvSpPr>
        <p:spPr>
          <a:xfrm>
            <a:off x="739086" y="859863"/>
            <a:ext cx="13957446" cy="398300"/>
          </a:xfrm>
          <a:prstGeom prst="rect">
            <a:avLst/>
          </a:prstGeom>
        </p:spPr>
        <p:txBody>
          <a:bodyPr/>
          <a:lstStyle>
            <a:lvl1pPr algn="l" defTabSz="1267893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500" b="0" kern="1200" spc="62" baseline="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How to Use the Experiential Course Map Template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C869168-8638-4372-AB71-DEC89982AFA5}"/>
              </a:ext>
            </a:extLst>
          </p:cNvPr>
          <p:cNvSpPr txBox="1"/>
          <p:nvPr userDrawn="1"/>
        </p:nvSpPr>
        <p:spPr bwMode="gray">
          <a:xfrm>
            <a:off x="1045874" y="2228993"/>
            <a:ext cx="524025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b="1" dirty="0"/>
              <a:t>Information to Include in the Course Map Cover Page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28F231D-0E4B-4E08-A0B0-B6CBC4454C10}"/>
              </a:ext>
            </a:extLst>
          </p:cNvPr>
          <p:cNvSpPr txBox="1"/>
          <p:nvPr userDrawn="1"/>
        </p:nvSpPr>
        <p:spPr bwMode="gray">
          <a:xfrm>
            <a:off x="838720" y="1426087"/>
            <a:ext cx="1385781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1100" i="1" dirty="0"/>
              <a:t>Use this template to draft and collect information for experiential course maps. Delete instructions and example text after reading and replace them with institution-specific information. If using the template directly, adjust </a:t>
            </a:r>
            <a:r>
              <a:rPr lang="en-US" sz="1100" i="1" dirty="0" err="1"/>
              <a:t>colour</a:t>
            </a:r>
            <a:r>
              <a:rPr lang="en-US" sz="1100" i="1" dirty="0"/>
              <a:t> schemes, fonts, and </a:t>
            </a:r>
            <a:r>
              <a:rPr lang="en-US" sz="1100" i="1" dirty="0" err="1"/>
              <a:t>organisation</a:t>
            </a:r>
            <a:r>
              <a:rPr lang="en-US" sz="1100" i="1" dirty="0"/>
              <a:t> to match your institution. Where possible, include web links to related resources. 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4AAF060-0D1B-427B-9B4C-6C836E7CD884}"/>
              </a:ext>
            </a:extLst>
          </p:cNvPr>
          <p:cNvCxnSpPr/>
          <p:nvPr userDrawn="1"/>
        </p:nvCxnSpPr>
        <p:spPr bwMode="gray">
          <a:xfrm>
            <a:off x="784132" y="1305912"/>
            <a:ext cx="13990320" cy="0"/>
          </a:xfrm>
          <a:prstGeom prst="line">
            <a:avLst/>
          </a:prstGeom>
          <a:ln w="6350">
            <a:solidFill>
              <a:schemeClr val="accent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8984909D-FDFE-4539-95FA-5E3B2125C9F2}"/>
              </a:ext>
            </a:extLst>
          </p:cNvPr>
          <p:cNvSpPr txBox="1"/>
          <p:nvPr userDrawn="1"/>
        </p:nvSpPr>
        <p:spPr bwMode="gray">
          <a:xfrm>
            <a:off x="8470900" y="2228993"/>
            <a:ext cx="51181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b="1" dirty="0"/>
              <a:t>Information to Include in the Course Map Template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287C2DB-6E03-4C8E-AB10-E789CCC12531}"/>
              </a:ext>
            </a:extLst>
          </p:cNvPr>
          <p:cNvSpPr txBox="1"/>
          <p:nvPr userDrawn="1"/>
        </p:nvSpPr>
        <p:spPr bwMode="gray">
          <a:xfrm>
            <a:off x="1046308" y="2474336"/>
            <a:ext cx="5239386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900" dirty="0"/>
              <a:t>This cover page is designed to create a course map booklet when folded in half. Use the cover page to give a high-level overview of an academic </a:t>
            </a:r>
            <a:r>
              <a:rPr lang="en-US" sz="900" dirty="0" err="1"/>
              <a:t>programme</a:t>
            </a:r>
            <a:r>
              <a:rPr lang="en-US" sz="900" dirty="0"/>
              <a:t>, promote the </a:t>
            </a:r>
            <a:r>
              <a:rPr lang="en-US" sz="900" dirty="0" err="1"/>
              <a:t>programme</a:t>
            </a:r>
            <a:r>
              <a:rPr lang="en-US" sz="900" dirty="0"/>
              <a:t> to prospective students, and share information about alumni outcomes.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0679A5B-5BF2-461A-AD85-46E2EB83CF37}"/>
              </a:ext>
            </a:extLst>
          </p:cNvPr>
          <p:cNvSpPr txBox="1"/>
          <p:nvPr userDrawn="1"/>
        </p:nvSpPr>
        <p:spPr bwMode="gray">
          <a:xfrm>
            <a:off x="8488364" y="2568067"/>
            <a:ext cx="5519736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900" dirty="0"/>
              <a:t>Use this template to begin cataloguing the information to include in experiential course maps. Many implementation teams choose to send the filled template to a </a:t>
            </a:r>
            <a:r>
              <a:rPr lang="en-US" sz="900" dirty="0" err="1"/>
              <a:t>programme</a:t>
            </a:r>
            <a:r>
              <a:rPr lang="en-US" sz="900" dirty="0"/>
              <a:t> chair or other departmental key contact for review.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C804330-848F-4076-8BEF-DBC01E097A3F}"/>
              </a:ext>
            </a:extLst>
          </p:cNvPr>
          <p:cNvSpPr txBox="1"/>
          <p:nvPr userDrawn="1"/>
        </p:nvSpPr>
        <p:spPr bwMode="gray">
          <a:xfrm>
            <a:off x="1317474" y="3768012"/>
            <a:ext cx="2196827" cy="7882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500"/>
              </a:spcBef>
            </a:pPr>
            <a:r>
              <a:rPr lang="en-US" sz="1000" b="1" dirty="0"/>
              <a:t>Get to Know [</a:t>
            </a:r>
            <a:r>
              <a:rPr lang="en-US" sz="1000" b="1" dirty="0" err="1"/>
              <a:t>Programme</a:t>
            </a:r>
            <a:r>
              <a:rPr lang="en-US" sz="1000" b="1" dirty="0"/>
              <a:t>]</a:t>
            </a:r>
          </a:p>
          <a:p>
            <a:pPr>
              <a:spcBef>
                <a:spcPts val="500"/>
              </a:spcBef>
            </a:pPr>
            <a:r>
              <a:rPr lang="en-US" sz="900" dirty="0"/>
              <a:t>Use this section to briefly describe the academic </a:t>
            </a:r>
            <a:r>
              <a:rPr lang="en-US" sz="900" dirty="0" err="1"/>
              <a:t>programme</a:t>
            </a:r>
            <a:r>
              <a:rPr lang="en-US" sz="900" dirty="0"/>
              <a:t>, its unique features, and why it is an appealing course of study for students.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161FB75-75A8-4B23-B40E-3849631BBAC7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1317473" y="4666037"/>
            <a:ext cx="2196827" cy="0"/>
          </a:xfrm>
          <a:prstGeom prst="line">
            <a:avLst/>
          </a:prstGeom>
          <a:ln w="12700">
            <a:solidFill>
              <a:schemeClr val="accent6"/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7">
            <a:extLst>
              <a:ext uri="{FF2B5EF4-FFF2-40B4-BE49-F238E27FC236}">
                <a16:creationId xmlns:a16="http://schemas.microsoft.com/office/drawing/2014/main" id="{5CF76126-9AFC-4D92-82AB-566F2331C1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17474" y="3311528"/>
            <a:ext cx="365760" cy="365760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A140C2C6-6BA9-4020-BCC7-BA4F1CFEAC1D}"/>
              </a:ext>
            </a:extLst>
          </p:cNvPr>
          <p:cNvSpPr txBox="1"/>
          <p:nvPr userDrawn="1"/>
        </p:nvSpPr>
        <p:spPr bwMode="gray">
          <a:xfrm>
            <a:off x="1330175" y="5654520"/>
            <a:ext cx="2196827" cy="78481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500"/>
              </a:spcBef>
            </a:pPr>
            <a:r>
              <a:rPr lang="en-US" sz="1000" b="1" dirty="0"/>
              <a:t>Where Our Students Go</a:t>
            </a:r>
          </a:p>
          <a:p>
            <a:pPr>
              <a:spcBef>
                <a:spcPts val="500"/>
              </a:spcBef>
            </a:pPr>
            <a:r>
              <a:rPr lang="en-US" sz="900" dirty="0"/>
              <a:t>Use this section to share </a:t>
            </a:r>
            <a:r>
              <a:rPr lang="en-US" sz="900" dirty="0" err="1"/>
              <a:t>programme</a:t>
            </a:r>
            <a:r>
              <a:rPr lang="en-US" sz="900" dirty="0"/>
              <a:t> outcomes data, such as further education and careers pursued by alumni after graduation.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6EEF0142-F984-4D60-BBAD-A83E31D044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443" y="5248146"/>
            <a:ext cx="365760" cy="316992"/>
          </a:xfrm>
          <a:prstGeom prst="rect">
            <a:avLst/>
          </a:prstGeom>
        </p:spPr>
      </p:pic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BE61C06-79D8-431A-9F0D-4459C980FF89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1317473" y="6553888"/>
            <a:ext cx="2196827" cy="0"/>
          </a:xfrm>
          <a:prstGeom prst="line">
            <a:avLst/>
          </a:prstGeom>
          <a:ln w="12700">
            <a:solidFill>
              <a:schemeClr val="accent6"/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1EA36604-76CB-46D5-9BA3-496250F1973B}"/>
              </a:ext>
            </a:extLst>
          </p:cNvPr>
          <p:cNvSpPr txBox="1"/>
          <p:nvPr userDrawn="1"/>
        </p:nvSpPr>
        <p:spPr bwMode="gray">
          <a:xfrm>
            <a:off x="1317473" y="7568238"/>
            <a:ext cx="2196827" cy="80797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500"/>
              </a:spcBef>
            </a:pPr>
            <a:r>
              <a:rPr lang="en-US" sz="1000" b="1" dirty="0"/>
              <a:t>Career Information</a:t>
            </a:r>
          </a:p>
          <a:p>
            <a:pPr>
              <a:spcBef>
                <a:spcPts val="500"/>
              </a:spcBef>
            </a:pPr>
            <a:r>
              <a:rPr lang="en-US" sz="900" dirty="0"/>
              <a:t>List potential job titles available to </a:t>
            </a:r>
            <a:r>
              <a:rPr lang="en-US" sz="900" dirty="0" err="1"/>
              <a:t>programme</a:t>
            </a:r>
            <a:r>
              <a:rPr lang="en-US" sz="900" dirty="0"/>
              <a:t> graduates. Include a diverse range of fields to show the variety of available options.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0CAF44D2-35E5-4459-B7DD-932E949174C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473" y="7135997"/>
            <a:ext cx="291389" cy="365760"/>
          </a:xfrm>
          <a:prstGeom prst="rect">
            <a:avLst/>
          </a:prstGeom>
        </p:spPr>
      </p:pic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CE9D615-18B4-4B2E-B9AD-F197F2577092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1317473" y="8480706"/>
            <a:ext cx="2196827" cy="0"/>
          </a:xfrm>
          <a:prstGeom prst="line">
            <a:avLst/>
          </a:prstGeom>
          <a:ln w="12700">
            <a:solidFill>
              <a:schemeClr val="accent6"/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Picture 54">
            <a:extLst>
              <a:ext uri="{FF2B5EF4-FFF2-40B4-BE49-F238E27FC236}">
                <a16:creationId xmlns:a16="http://schemas.microsoft.com/office/drawing/2014/main" id="{FA5FC3B6-E869-4A6F-967A-7744D4FAA55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989891" y="3311528"/>
            <a:ext cx="363322" cy="365760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823EA15E-1EB4-4E20-B801-73DD103CE130}"/>
              </a:ext>
            </a:extLst>
          </p:cNvPr>
          <p:cNvSpPr txBox="1"/>
          <p:nvPr userDrawn="1"/>
        </p:nvSpPr>
        <p:spPr bwMode="gray">
          <a:xfrm>
            <a:off x="3989891" y="3765984"/>
            <a:ext cx="2068269" cy="76331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500"/>
              </a:spcBef>
            </a:pPr>
            <a:r>
              <a:rPr lang="en-US" sz="1000" b="1" dirty="0"/>
              <a:t>Academic Options</a:t>
            </a:r>
          </a:p>
          <a:p>
            <a:pPr>
              <a:spcBef>
                <a:spcPts val="500"/>
              </a:spcBef>
            </a:pPr>
            <a:r>
              <a:rPr lang="en-US" sz="900" dirty="0"/>
              <a:t>List degree options available in the </a:t>
            </a:r>
            <a:r>
              <a:rPr lang="en-US" sz="900" dirty="0" err="1"/>
              <a:t>programme</a:t>
            </a:r>
            <a:r>
              <a:rPr lang="en-US" sz="900" dirty="0"/>
              <a:t>, including any </a:t>
            </a:r>
            <a:r>
              <a:rPr lang="en-US" sz="900" dirty="0" err="1"/>
              <a:t>specialisations</a:t>
            </a:r>
            <a:r>
              <a:rPr lang="en-US" sz="900" dirty="0"/>
              <a:t>, combined study options, or tracks.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CE3986D-00D4-4E4A-BE1E-9D2B96483146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3989891" y="4670266"/>
            <a:ext cx="2196827" cy="0"/>
          </a:xfrm>
          <a:prstGeom prst="line">
            <a:avLst/>
          </a:prstGeom>
          <a:ln w="12700">
            <a:solidFill>
              <a:schemeClr val="accent6"/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AB6FA7AA-17AE-40A6-9A58-580E6FE0BE7B}"/>
              </a:ext>
            </a:extLst>
          </p:cNvPr>
          <p:cNvSpPr txBox="1"/>
          <p:nvPr userDrawn="1"/>
        </p:nvSpPr>
        <p:spPr bwMode="gray">
          <a:xfrm>
            <a:off x="4021185" y="5654520"/>
            <a:ext cx="2196827" cy="59838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500"/>
              </a:spcBef>
            </a:pPr>
            <a:r>
              <a:rPr lang="en-US" sz="1000" b="1" dirty="0"/>
              <a:t>Develop Your Skills</a:t>
            </a:r>
          </a:p>
          <a:p>
            <a:pPr>
              <a:spcBef>
                <a:spcPts val="500"/>
              </a:spcBef>
            </a:pPr>
            <a:r>
              <a:rPr lang="en-US" sz="900" dirty="0"/>
              <a:t>Give 6-10 examples of employability skills students will gain by completing the academic </a:t>
            </a:r>
            <a:r>
              <a:rPr lang="en-US" sz="900" dirty="0" err="1"/>
              <a:t>programme</a:t>
            </a:r>
            <a:r>
              <a:rPr lang="en-US" sz="900" dirty="0"/>
              <a:t>.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D502A4D-F0B7-4560-BDD7-3BDEFD6E8CA6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4008486" y="6559757"/>
            <a:ext cx="2196827" cy="0"/>
          </a:xfrm>
          <a:prstGeom prst="line">
            <a:avLst/>
          </a:prstGeom>
          <a:ln w="12700">
            <a:solidFill>
              <a:schemeClr val="accent6"/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Picture 59">
            <a:extLst>
              <a:ext uri="{FF2B5EF4-FFF2-40B4-BE49-F238E27FC236}">
                <a16:creationId xmlns:a16="http://schemas.microsoft.com/office/drawing/2014/main" id="{A4B52EED-E5A6-422A-90A6-E0A3BF65312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008486" y="5201816"/>
            <a:ext cx="365760" cy="363322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DA1457A3-47F4-4D22-977E-01ED42CE0CF9}"/>
              </a:ext>
            </a:extLst>
          </p:cNvPr>
          <p:cNvSpPr txBox="1"/>
          <p:nvPr userDrawn="1"/>
        </p:nvSpPr>
        <p:spPr bwMode="gray">
          <a:xfrm>
            <a:off x="9384288" y="3285151"/>
            <a:ext cx="4780690" cy="88610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500"/>
              </a:spcBef>
            </a:pPr>
            <a:r>
              <a:rPr lang="en-US" sz="1000" b="1" dirty="0"/>
              <a:t>Student Experience Categories</a:t>
            </a:r>
          </a:p>
          <a:p>
            <a:pPr>
              <a:spcBef>
                <a:spcPts val="500"/>
              </a:spcBef>
            </a:pPr>
            <a:r>
              <a:rPr lang="en-US" sz="900" dirty="0"/>
              <a:t>Identify 3-4 pillars of the student experience to use as categories for course map activities. Each category should be distinct, action-oriented, and aligned with institutional goals (e.g., connect with the community, broaden your perspective, think globally, explore leadership opportunities).</a:t>
            </a: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9F09EB9E-74D1-42F9-B242-99E8A48DAC5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076" y="3327049"/>
            <a:ext cx="365760" cy="323088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324613FB-D4A8-4F4A-97A6-3274539CC072}"/>
              </a:ext>
            </a:extLst>
          </p:cNvPr>
          <p:cNvSpPr txBox="1"/>
          <p:nvPr userDrawn="1"/>
        </p:nvSpPr>
        <p:spPr bwMode="gray">
          <a:xfrm>
            <a:off x="9384287" y="8141034"/>
            <a:ext cx="4780691" cy="58790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500"/>
              </a:spcBef>
            </a:pPr>
            <a:r>
              <a:rPr lang="en-US" sz="1000" b="1" dirty="0"/>
              <a:t>Academic Success and Career Development Checklists</a:t>
            </a:r>
          </a:p>
          <a:p>
            <a:pPr>
              <a:spcBef>
                <a:spcPts val="500"/>
              </a:spcBef>
            </a:pPr>
            <a:r>
              <a:rPr lang="en-US" sz="900" dirty="0"/>
              <a:t>Alongside the year-by-year plan, note steps that students can complete at any time to prepare for academic and career success.</a:t>
            </a: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7ABB1907-A2AB-40AB-8501-8B83F2D8355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2124" y="8142890"/>
            <a:ext cx="365760" cy="320650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BF9D2BF6-6B5B-4E37-80AF-FB2BA134AF08}"/>
              </a:ext>
            </a:extLst>
          </p:cNvPr>
          <p:cNvSpPr txBox="1"/>
          <p:nvPr userDrawn="1"/>
        </p:nvSpPr>
        <p:spPr bwMode="gray">
          <a:xfrm>
            <a:off x="9384288" y="4459928"/>
            <a:ext cx="4780690" cy="88610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500"/>
              </a:spcBef>
            </a:pPr>
            <a:r>
              <a:rPr lang="en-US" sz="1000" b="1" dirty="0"/>
              <a:t>First Year</a:t>
            </a:r>
          </a:p>
          <a:p>
            <a:pPr>
              <a:spcBef>
                <a:spcPts val="500"/>
              </a:spcBef>
            </a:pPr>
            <a:r>
              <a:rPr lang="en-US" sz="900" dirty="0"/>
              <a:t>Outline first-year module requirements and early opportunities to explore the department and potential careers. Encourage students to interact with multiple offices and services at the institution (e.g., meet with a pastoral tutor, attend the student </a:t>
            </a:r>
            <a:r>
              <a:rPr lang="en-US" sz="900" dirty="0" err="1"/>
              <a:t>organisation</a:t>
            </a:r>
            <a:r>
              <a:rPr lang="en-US" sz="900" dirty="0"/>
              <a:t> fair, work with a writing tutor).</a:t>
            </a:r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4BE5D11B-6030-424B-9CC4-4605EAAECFE4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8839076" y="4459928"/>
            <a:ext cx="365760" cy="347472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DBEAA47F-6D4A-4184-8956-76A449CC0F5C}"/>
              </a:ext>
            </a:extLst>
          </p:cNvPr>
          <p:cNvSpPr txBox="1"/>
          <p:nvPr userDrawn="1"/>
        </p:nvSpPr>
        <p:spPr bwMode="gray">
          <a:xfrm>
            <a:off x="9384288" y="5647623"/>
            <a:ext cx="4780690" cy="9340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500"/>
              </a:spcBef>
            </a:pPr>
            <a:r>
              <a:rPr lang="en-US" sz="1000" b="1" dirty="0"/>
              <a:t>Middle Year(s)</a:t>
            </a:r>
          </a:p>
          <a:p>
            <a:pPr>
              <a:spcBef>
                <a:spcPts val="500"/>
              </a:spcBef>
            </a:pPr>
            <a:r>
              <a:rPr lang="en-US" sz="900" dirty="0"/>
              <a:t>Highlight academic milestones in the second year. Encourage students to pursue leadership roles and resume-building activities (e.g., consider a study abroad opportunity, complete an internship, apply for a fellowship, serve on the board of a student </a:t>
            </a:r>
            <a:r>
              <a:rPr lang="en-US" sz="900" dirty="0" err="1"/>
              <a:t>organisation</a:t>
            </a:r>
            <a:r>
              <a:rPr lang="en-US" sz="900" dirty="0"/>
              <a:t>).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53406E4-D016-440B-A59E-91DC719693D2}"/>
              </a:ext>
            </a:extLst>
          </p:cNvPr>
          <p:cNvSpPr txBox="1"/>
          <p:nvPr userDrawn="1"/>
        </p:nvSpPr>
        <p:spPr bwMode="gray">
          <a:xfrm>
            <a:off x="9384287" y="6883274"/>
            <a:ext cx="4780691" cy="78085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500"/>
              </a:spcBef>
            </a:pPr>
            <a:r>
              <a:rPr lang="en-US" sz="1000" b="1" dirty="0"/>
              <a:t>Final Year</a:t>
            </a:r>
          </a:p>
          <a:p>
            <a:pPr>
              <a:spcBef>
                <a:spcPts val="500"/>
              </a:spcBef>
            </a:pPr>
            <a:r>
              <a:rPr lang="en-US" sz="900" dirty="0"/>
              <a:t>List activities that help students in their final year complete a degree on time and prepare for a first job or graduate </a:t>
            </a:r>
            <a:r>
              <a:rPr lang="en-US" sz="900" dirty="0" err="1"/>
              <a:t>programme</a:t>
            </a:r>
            <a:r>
              <a:rPr lang="en-US" sz="900" dirty="0"/>
              <a:t> (e.g., take qualifying exams for graduate school, visit career services for a resume review and interview practice, connect with alumni in your field of interest).</a:t>
            </a:r>
          </a:p>
        </p:txBody>
      </p:sp>
      <p:pic>
        <p:nvPicPr>
          <p:cNvPr id="69" name="Picture 68">
            <a:extLst>
              <a:ext uri="{FF2B5EF4-FFF2-40B4-BE49-F238E27FC236}">
                <a16:creationId xmlns:a16="http://schemas.microsoft.com/office/drawing/2014/main" id="{30BFC6A2-05E8-4EAD-BBBB-8BFD1C91B4A8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8936612" y="6883274"/>
            <a:ext cx="268224" cy="365760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A30A1120-6972-40BF-AA66-2BC258D82CF6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8842124" y="5646892"/>
            <a:ext cx="365760" cy="24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90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822E23A4-D6FC-43A0-9889-1B02FBAF790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75101" y="2157927"/>
            <a:ext cx="2924175" cy="2022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  <a:p>
            <a:pPr lvl="0"/>
            <a:r>
              <a:rPr lang="en-US" dirty="0"/>
              <a:t> </a:t>
            </a:r>
          </a:p>
          <a:p>
            <a:pPr lvl="0"/>
            <a:r>
              <a:rPr lang="en-US" dirty="0"/>
              <a:t> 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50552B86-31E1-4C17-ABA6-BDC3BE99380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28105" y="2157927"/>
            <a:ext cx="2924175" cy="2022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  <a:p>
            <a:pPr lvl="0"/>
            <a:r>
              <a:rPr lang="en-US" dirty="0"/>
              <a:t> </a:t>
            </a:r>
          </a:p>
          <a:p>
            <a:pPr lvl="0"/>
            <a:r>
              <a:rPr lang="en-US" dirty="0"/>
              <a:t> 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E6F4F6A6-76E1-4204-87F3-5CC1EC68FF3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28505" y="2157927"/>
            <a:ext cx="2924175" cy="2022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  <a:p>
            <a:pPr lvl="0"/>
            <a:r>
              <a:rPr lang="en-US" dirty="0"/>
              <a:t> </a:t>
            </a:r>
          </a:p>
          <a:p>
            <a:pPr lvl="0"/>
            <a:r>
              <a:rPr lang="en-US" dirty="0"/>
              <a:t> 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E5555481-D6E0-4282-8A8C-FDBD7BAA08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75101" y="4602820"/>
            <a:ext cx="2924175" cy="2022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  <a:p>
            <a:pPr lvl="0"/>
            <a:r>
              <a:rPr lang="en-US" dirty="0"/>
              <a:t> </a:t>
            </a:r>
          </a:p>
          <a:p>
            <a:pPr lvl="0"/>
            <a:r>
              <a:rPr lang="en-US" dirty="0"/>
              <a:t> </a:t>
            </a:r>
          </a:p>
        </p:txBody>
      </p:sp>
      <p:sp>
        <p:nvSpPr>
          <p:cNvPr id="40" name="Text Placeholder 34">
            <a:extLst>
              <a:ext uri="{FF2B5EF4-FFF2-40B4-BE49-F238E27FC236}">
                <a16:creationId xmlns:a16="http://schemas.microsoft.com/office/drawing/2014/main" id="{7098660B-6D23-4CD2-9EE7-76A4C9E962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59602" y="4602820"/>
            <a:ext cx="2924175" cy="2022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  <a:p>
            <a:pPr lvl="0"/>
            <a:r>
              <a:rPr lang="en-US" dirty="0"/>
              <a:t> </a:t>
            </a:r>
          </a:p>
          <a:p>
            <a:pPr lvl="0"/>
            <a:r>
              <a:rPr lang="en-US" dirty="0"/>
              <a:t> </a:t>
            </a:r>
          </a:p>
        </p:txBody>
      </p:sp>
      <p:sp>
        <p:nvSpPr>
          <p:cNvPr id="41" name="Text Placeholder 34">
            <a:extLst>
              <a:ext uri="{FF2B5EF4-FFF2-40B4-BE49-F238E27FC236}">
                <a16:creationId xmlns:a16="http://schemas.microsoft.com/office/drawing/2014/main" id="{2C9EAEAA-2081-42C6-B01F-4B4C0D71614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060002" y="4602820"/>
            <a:ext cx="2924175" cy="2022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  <a:p>
            <a:pPr lvl="0"/>
            <a:r>
              <a:rPr lang="en-US" dirty="0"/>
              <a:t> </a:t>
            </a:r>
          </a:p>
          <a:p>
            <a:pPr lvl="0"/>
            <a:r>
              <a:rPr lang="en-US" dirty="0"/>
              <a:t> </a:t>
            </a:r>
          </a:p>
        </p:txBody>
      </p:sp>
      <p:sp>
        <p:nvSpPr>
          <p:cNvPr id="42" name="Text Placeholder 34">
            <a:extLst>
              <a:ext uri="{FF2B5EF4-FFF2-40B4-BE49-F238E27FC236}">
                <a16:creationId xmlns:a16="http://schemas.microsoft.com/office/drawing/2014/main" id="{3FC43C10-BDE2-4F6E-82DC-A530F80932B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575101" y="7015600"/>
            <a:ext cx="2924175" cy="2022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  <a:p>
            <a:pPr lvl="0"/>
            <a:r>
              <a:rPr lang="en-US" dirty="0"/>
              <a:t> </a:t>
            </a:r>
          </a:p>
          <a:p>
            <a:pPr lvl="0"/>
            <a:r>
              <a:rPr lang="en-US" dirty="0"/>
              <a:t> </a:t>
            </a:r>
          </a:p>
        </p:txBody>
      </p:sp>
      <p:sp>
        <p:nvSpPr>
          <p:cNvPr id="43" name="Text Placeholder 34">
            <a:extLst>
              <a:ext uri="{FF2B5EF4-FFF2-40B4-BE49-F238E27FC236}">
                <a16:creationId xmlns:a16="http://schemas.microsoft.com/office/drawing/2014/main" id="{A6A1C844-4664-4DC5-ACE5-F79A7648558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9602" y="7015600"/>
            <a:ext cx="2924175" cy="2022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  <a:p>
            <a:pPr lvl="0"/>
            <a:r>
              <a:rPr lang="en-US" dirty="0"/>
              <a:t> </a:t>
            </a:r>
          </a:p>
          <a:p>
            <a:pPr lvl="0"/>
            <a:r>
              <a:rPr lang="en-US" dirty="0"/>
              <a:t> </a:t>
            </a:r>
          </a:p>
        </p:txBody>
      </p:sp>
      <p:sp>
        <p:nvSpPr>
          <p:cNvPr id="44" name="Text Placeholder 34">
            <a:extLst>
              <a:ext uri="{FF2B5EF4-FFF2-40B4-BE49-F238E27FC236}">
                <a16:creationId xmlns:a16="http://schemas.microsoft.com/office/drawing/2014/main" id="{1FAEDE9E-F4C0-4177-822C-08476E48332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060002" y="7015600"/>
            <a:ext cx="2924175" cy="2022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  <a:p>
            <a:pPr lvl="0"/>
            <a:r>
              <a:rPr lang="en-US" dirty="0"/>
              <a:t> </a:t>
            </a:r>
          </a:p>
          <a:p>
            <a:pPr lvl="0"/>
            <a:r>
              <a:rPr lang="en-US" dirty="0"/>
              <a:t> </a:t>
            </a:r>
          </a:p>
        </p:txBody>
      </p:sp>
      <p:sp>
        <p:nvSpPr>
          <p:cNvPr id="47" name="Text Placeholder 45">
            <a:extLst>
              <a:ext uri="{FF2B5EF4-FFF2-40B4-BE49-F238E27FC236}">
                <a16:creationId xmlns:a16="http://schemas.microsoft.com/office/drawing/2014/main" id="{007C7277-C4F4-4736-9485-AC468BA76B0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3401" y="667416"/>
            <a:ext cx="11450776" cy="3404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spcBef>
                <a:spcPts val="500"/>
              </a:spcBef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Title (e.g., BA, Economics | Experiential Course Map)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95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7FF2D-4004-4680-A534-8048C1B5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795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FA70A3-4F0F-48F3-A266-976E81DBB8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421"/>
            <a:ext cx="15544800" cy="903876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B50661C-F6A8-46A7-AA5E-C7EE352C28EA}"/>
              </a:ext>
            </a:extLst>
          </p:cNvPr>
          <p:cNvSpPr txBox="1"/>
          <p:nvPr userDrawn="1"/>
        </p:nvSpPr>
        <p:spPr bwMode="gray">
          <a:xfrm>
            <a:off x="13536426" y="9532620"/>
            <a:ext cx="1214696" cy="1095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12678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eab.com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00B548A-418E-467F-9D7E-7C0B629EF460}"/>
              </a:ext>
            </a:extLst>
          </p:cNvPr>
          <p:cNvSpPr txBox="1"/>
          <p:nvPr userDrawn="1"/>
        </p:nvSpPr>
        <p:spPr bwMode="gray">
          <a:xfrm>
            <a:off x="784225" y="9354940"/>
            <a:ext cx="1790876" cy="846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550" dirty="0">
                <a:solidFill>
                  <a:schemeClr val="accent2"/>
                </a:solidFill>
              </a:rPr>
              <a:t>©2019 EAB • All Rights Reserved • </a:t>
            </a:r>
            <a:r>
              <a:rPr lang="en-US" sz="550" b="1" dirty="0">
                <a:solidFill>
                  <a:schemeClr val="accent2"/>
                </a:solidFill>
              </a:rPr>
              <a:t>eab.com</a:t>
            </a:r>
            <a:r>
              <a:rPr lang="en-US" sz="550" dirty="0">
                <a:solidFill>
                  <a:schemeClr val="accent2"/>
                </a:solidFill>
              </a:rPr>
              <a:t> 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0EF5575-CCA1-4B47-9056-DAA8EF18AA57}"/>
              </a:ext>
            </a:extLst>
          </p:cNvPr>
          <p:cNvCxnSpPr/>
          <p:nvPr userDrawn="1"/>
        </p:nvCxnSpPr>
        <p:spPr bwMode="gray">
          <a:xfrm>
            <a:off x="0" y="9065622"/>
            <a:ext cx="17687109" cy="0"/>
          </a:xfrm>
          <a:prstGeom prst="line">
            <a:avLst/>
          </a:prstGeom>
          <a:ln w="57150">
            <a:solidFill>
              <a:schemeClr val="accent6"/>
            </a:solidFill>
            <a:headEnd type="non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926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7FF2D-4004-4680-A534-8048C1B5A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78" y="900807"/>
            <a:ext cx="13957446" cy="3983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0453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gray">
          <a:xfrm>
            <a:off x="789999" y="9532620"/>
            <a:ext cx="2801794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12678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©2019 EAB 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•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All Rights Reserved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 bwMode="gray">
          <a:xfrm>
            <a:off x="13536426" y="9532620"/>
            <a:ext cx="1214696" cy="1095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12678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eab.com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gray">
          <a:xfrm>
            <a:off x="6492285" y="3890729"/>
            <a:ext cx="2560233" cy="21390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793678" y="900807"/>
            <a:ext cx="13957446" cy="398300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r>
              <a:rPr lang="en-US" dirty="0"/>
              <a:t>Page Title – Rockwell 20pt Regular, Title Case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hf hdr="0" ftr="0" dt="0"/>
  <p:txStyles>
    <p:titleStyle>
      <a:lvl1pPr algn="l" defTabSz="1267893" rtl="0" eaLnBrk="1" latinLnBrk="0" hangingPunct="1">
        <a:lnSpc>
          <a:spcPct val="100000"/>
        </a:lnSpc>
        <a:spcBef>
          <a:spcPct val="0"/>
        </a:spcBef>
        <a:buNone/>
        <a:defRPr sz="2500" b="0" kern="1200" spc="62" baseline="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140260" indent="-140260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6446" indent="-146186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426705" indent="-140260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570916" indent="-144211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711175" indent="-140260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•"/>
        <a:defRPr sz="11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853410" indent="-138284" algn="l" defTabSz="1267893" rtl="0" eaLnBrk="1" latinLnBrk="0" hangingPunct="1">
        <a:spcBef>
          <a:spcPts val="622"/>
        </a:spcBef>
        <a:buClr>
          <a:schemeClr val="tx1"/>
        </a:buClr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991693" indent="-134333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137879" indent="-144211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1282090" indent="-144211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6516" rtl="0" eaLnBrk="1" latinLnBrk="0" hangingPunct="1">
        <a:spcBef>
          <a:spcPts val="373"/>
        </a:spcBef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142235" indent="-142235" algn="l" defTabSz="796516" rtl="0" eaLnBrk="1" latinLnBrk="0" hangingPunct="1">
        <a:spcBef>
          <a:spcPts val="373"/>
        </a:spcBef>
        <a:buSzPct val="100000"/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284470" indent="-142235" algn="l" defTabSz="796516" rtl="0" eaLnBrk="1" latinLnBrk="0" hangingPunct="1">
        <a:spcBef>
          <a:spcPts val="373"/>
        </a:spcBef>
        <a:buSzPct val="100000"/>
        <a:buFont typeface="Verdana" panose="020B060403050404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426705" indent="-142235" algn="l" defTabSz="796516" rtl="0" eaLnBrk="1" latinLnBrk="0" hangingPunct="1">
        <a:spcBef>
          <a:spcPts val="373"/>
        </a:spcBef>
        <a:buSzPct val="100000"/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568940" indent="-142235" algn="l" defTabSz="796516" rtl="0" eaLnBrk="1" latinLnBrk="0" hangingPunct="1">
        <a:spcBef>
          <a:spcPts val="373"/>
        </a:spcBef>
        <a:buSzPct val="100000"/>
        <a:buFont typeface="Verdana" panose="020B060403050404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711175" indent="-142235" algn="l" defTabSz="796516" rtl="0" eaLnBrk="1" latinLnBrk="0" hangingPunct="1">
        <a:spcBef>
          <a:spcPts val="373"/>
        </a:spcBef>
        <a:buSzPct val="100000"/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853410" indent="-142235" algn="l" defTabSz="796516" rtl="0" eaLnBrk="1" latinLnBrk="0" hangingPunct="1">
        <a:spcBef>
          <a:spcPts val="373"/>
        </a:spcBef>
        <a:buSzPct val="100000"/>
        <a:buFont typeface="Verdana" panose="020B060403050404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995644" indent="-142235" algn="l" defTabSz="796516" rtl="0" eaLnBrk="1" latinLnBrk="0" hangingPunct="1">
        <a:spcBef>
          <a:spcPts val="373"/>
        </a:spcBef>
        <a:buSzPct val="100000"/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137879" indent="-142235" algn="l" defTabSz="796516" rtl="0" eaLnBrk="1" latinLnBrk="0" hangingPunct="1">
        <a:spcBef>
          <a:spcPts val="373"/>
        </a:spcBef>
        <a:buSzPct val="100000"/>
        <a:buFont typeface="Verdana" panose="020B060403050404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22" userDrawn="1">
          <p15:clr>
            <a:srgbClr val="C35EA4"/>
          </p15:clr>
        </p15:guide>
        <p15:guide id="2" pos="6014" userDrawn="1">
          <p15:clr>
            <a:srgbClr val="C35EA4"/>
          </p15:clr>
        </p15:guide>
        <p15:guide id="3" orient="horz" pos="4577" userDrawn="1">
          <p15:clr>
            <a:srgbClr val="C35EA4"/>
          </p15:clr>
        </p15:guide>
        <p15:guide id="4" orient="horz" pos="287" userDrawn="1">
          <p15:clr>
            <a:srgbClr val="C35E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gray">
          <a:xfrm>
            <a:off x="789999" y="9532620"/>
            <a:ext cx="2801794" cy="1095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12678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©2019 EAB 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•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All Rights Reserved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 bwMode="gray">
          <a:xfrm>
            <a:off x="13536426" y="9532620"/>
            <a:ext cx="1214696" cy="1095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12678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eab.com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793678" y="900807"/>
            <a:ext cx="13957446" cy="398300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r>
              <a:rPr lang="en-US" dirty="0"/>
              <a:t>Page Title – Rockwell 20pt Regular, Title Case</a:t>
            </a:r>
          </a:p>
        </p:txBody>
      </p:sp>
    </p:spTree>
    <p:extLst>
      <p:ext uri="{BB962C8B-B14F-4D97-AF65-F5344CB8AC3E}">
        <p14:creationId xmlns:p14="http://schemas.microsoft.com/office/powerpoint/2010/main" val="418068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47" r:id="rId2"/>
    <p:sldLayoutId id="2147483754" r:id="rId3"/>
  </p:sldLayoutIdLst>
  <p:hf hdr="0" ftr="0" dt="0"/>
  <p:txStyles>
    <p:titleStyle>
      <a:lvl1pPr algn="l" defTabSz="1267893" rtl="0" eaLnBrk="1" latinLnBrk="0" hangingPunct="1">
        <a:lnSpc>
          <a:spcPct val="100000"/>
        </a:lnSpc>
        <a:spcBef>
          <a:spcPct val="0"/>
        </a:spcBef>
        <a:buNone/>
        <a:defRPr sz="2500" b="0" kern="1200" spc="62" baseline="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140260" indent="-140260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6446" indent="-146186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426705" indent="-140260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570916" indent="-144211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711175" indent="-140260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•"/>
        <a:defRPr sz="11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853410" indent="-138284" algn="l" defTabSz="1267893" rtl="0" eaLnBrk="1" latinLnBrk="0" hangingPunct="1">
        <a:spcBef>
          <a:spcPts val="622"/>
        </a:spcBef>
        <a:buClr>
          <a:schemeClr val="tx1"/>
        </a:buClr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991693" indent="-134333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137879" indent="-144211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1282090" indent="-144211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6516" rtl="0" eaLnBrk="1" latinLnBrk="0" hangingPunct="1">
        <a:spcBef>
          <a:spcPts val="373"/>
        </a:spcBef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142235" indent="-142235" algn="l" defTabSz="796516" rtl="0" eaLnBrk="1" latinLnBrk="0" hangingPunct="1">
        <a:spcBef>
          <a:spcPts val="373"/>
        </a:spcBef>
        <a:buSzPct val="100000"/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284470" indent="-142235" algn="l" defTabSz="796516" rtl="0" eaLnBrk="1" latinLnBrk="0" hangingPunct="1">
        <a:spcBef>
          <a:spcPts val="373"/>
        </a:spcBef>
        <a:buSzPct val="100000"/>
        <a:buFont typeface="Verdana" panose="020B060403050404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426705" indent="-142235" algn="l" defTabSz="796516" rtl="0" eaLnBrk="1" latinLnBrk="0" hangingPunct="1">
        <a:spcBef>
          <a:spcPts val="373"/>
        </a:spcBef>
        <a:buSzPct val="100000"/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568940" indent="-142235" algn="l" defTabSz="796516" rtl="0" eaLnBrk="1" latinLnBrk="0" hangingPunct="1">
        <a:spcBef>
          <a:spcPts val="373"/>
        </a:spcBef>
        <a:buSzPct val="100000"/>
        <a:buFont typeface="Verdana" panose="020B060403050404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711175" indent="-142235" algn="l" defTabSz="796516" rtl="0" eaLnBrk="1" latinLnBrk="0" hangingPunct="1">
        <a:spcBef>
          <a:spcPts val="373"/>
        </a:spcBef>
        <a:buSzPct val="100000"/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853410" indent="-142235" algn="l" defTabSz="796516" rtl="0" eaLnBrk="1" latinLnBrk="0" hangingPunct="1">
        <a:spcBef>
          <a:spcPts val="373"/>
        </a:spcBef>
        <a:buSzPct val="100000"/>
        <a:buFont typeface="Verdana" panose="020B060403050404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995644" indent="-142235" algn="l" defTabSz="796516" rtl="0" eaLnBrk="1" latinLnBrk="0" hangingPunct="1">
        <a:spcBef>
          <a:spcPts val="373"/>
        </a:spcBef>
        <a:buSzPct val="100000"/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137879" indent="-142235" algn="l" defTabSz="796516" rtl="0" eaLnBrk="1" latinLnBrk="0" hangingPunct="1">
        <a:spcBef>
          <a:spcPts val="373"/>
        </a:spcBef>
        <a:buSzPct val="100000"/>
        <a:buFont typeface="Verdana" panose="020B060403050404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608" userDrawn="1">
          <p15:clr>
            <a:srgbClr val="C35EA4"/>
          </p15:clr>
        </p15:guide>
        <p15:guide id="2" pos="5184" userDrawn="1">
          <p15:clr>
            <a:srgbClr val="C35EA4"/>
          </p15:clr>
        </p15:guide>
        <p15:guide id="3" orient="horz" pos="4577">
          <p15:clr>
            <a:srgbClr val="C35EA4"/>
          </p15:clr>
        </p15:guide>
        <p15:guide id="4" orient="horz" pos="287">
          <p15:clr>
            <a:srgbClr val="C35EA4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793678" y="900807"/>
            <a:ext cx="13957446" cy="398300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r>
              <a:rPr lang="en-US" dirty="0"/>
              <a:t>Page Title – Rockwell 20pt Regular, Title Case</a:t>
            </a:r>
          </a:p>
        </p:txBody>
      </p:sp>
    </p:spTree>
    <p:extLst>
      <p:ext uri="{BB962C8B-B14F-4D97-AF65-F5344CB8AC3E}">
        <p14:creationId xmlns:p14="http://schemas.microsoft.com/office/powerpoint/2010/main" val="100503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</p:sldLayoutIdLst>
  <p:hf hdr="0" ftr="0" dt="0"/>
  <p:txStyles>
    <p:titleStyle>
      <a:lvl1pPr algn="l" defTabSz="1267893" rtl="0" eaLnBrk="1" latinLnBrk="0" hangingPunct="1">
        <a:lnSpc>
          <a:spcPct val="100000"/>
        </a:lnSpc>
        <a:spcBef>
          <a:spcPct val="0"/>
        </a:spcBef>
        <a:buNone/>
        <a:defRPr sz="2500" b="0" kern="1200" spc="62" baseline="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140260" indent="-140260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6446" indent="-146186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426705" indent="-140260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570916" indent="-144211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711175" indent="-140260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•"/>
        <a:defRPr sz="11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853410" indent="-138284" algn="l" defTabSz="1267893" rtl="0" eaLnBrk="1" latinLnBrk="0" hangingPunct="1">
        <a:spcBef>
          <a:spcPts val="622"/>
        </a:spcBef>
        <a:buClr>
          <a:schemeClr val="tx1"/>
        </a:buClr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991693" indent="-134333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137879" indent="-144211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1282090" indent="-144211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6516" rtl="0" eaLnBrk="1" latinLnBrk="0" hangingPunct="1">
        <a:spcBef>
          <a:spcPts val="373"/>
        </a:spcBef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142235" indent="-142235" algn="l" defTabSz="796516" rtl="0" eaLnBrk="1" latinLnBrk="0" hangingPunct="1">
        <a:spcBef>
          <a:spcPts val="373"/>
        </a:spcBef>
        <a:buSzPct val="100000"/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284470" indent="-142235" algn="l" defTabSz="796516" rtl="0" eaLnBrk="1" latinLnBrk="0" hangingPunct="1">
        <a:spcBef>
          <a:spcPts val="373"/>
        </a:spcBef>
        <a:buSzPct val="100000"/>
        <a:buFont typeface="Verdana" panose="020B060403050404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426705" indent="-142235" algn="l" defTabSz="796516" rtl="0" eaLnBrk="1" latinLnBrk="0" hangingPunct="1">
        <a:spcBef>
          <a:spcPts val="373"/>
        </a:spcBef>
        <a:buSzPct val="100000"/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568940" indent="-142235" algn="l" defTabSz="796516" rtl="0" eaLnBrk="1" latinLnBrk="0" hangingPunct="1">
        <a:spcBef>
          <a:spcPts val="373"/>
        </a:spcBef>
        <a:buSzPct val="100000"/>
        <a:buFont typeface="Verdana" panose="020B060403050404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711175" indent="-142235" algn="l" defTabSz="796516" rtl="0" eaLnBrk="1" latinLnBrk="0" hangingPunct="1">
        <a:spcBef>
          <a:spcPts val="373"/>
        </a:spcBef>
        <a:buSzPct val="100000"/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853410" indent="-142235" algn="l" defTabSz="796516" rtl="0" eaLnBrk="1" latinLnBrk="0" hangingPunct="1">
        <a:spcBef>
          <a:spcPts val="373"/>
        </a:spcBef>
        <a:buSzPct val="100000"/>
        <a:buFont typeface="Verdana" panose="020B060403050404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995644" indent="-142235" algn="l" defTabSz="796516" rtl="0" eaLnBrk="1" latinLnBrk="0" hangingPunct="1">
        <a:spcBef>
          <a:spcPts val="373"/>
        </a:spcBef>
        <a:buSzPct val="100000"/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137879" indent="-142235" algn="l" defTabSz="796516" rtl="0" eaLnBrk="1" latinLnBrk="0" hangingPunct="1">
        <a:spcBef>
          <a:spcPts val="373"/>
        </a:spcBef>
        <a:buSzPct val="100000"/>
        <a:buFont typeface="Verdana" panose="020B060403050404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" userDrawn="1">
          <p15:clr>
            <a:srgbClr val="C35EA4"/>
          </p15:clr>
        </p15:guide>
        <p15:guide id="2" pos="6048" userDrawn="1">
          <p15:clr>
            <a:srgbClr val="C35EA4"/>
          </p15:clr>
        </p15:guide>
        <p15:guide id="3" orient="horz" pos="4577">
          <p15:clr>
            <a:srgbClr val="C35EA4"/>
          </p15:clr>
        </p15:guide>
        <p15:guide id="4" orient="horz" pos="287">
          <p15:clr>
            <a:srgbClr val="C35EA4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58ACB19-4438-4C46-91CB-FDF057DE2520}"/>
              </a:ext>
            </a:extLst>
          </p:cNvPr>
          <p:cNvSpPr txBox="1"/>
          <p:nvPr userDrawn="1"/>
        </p:nvSpPr>
        <p:spPr bwMode="gray">
          <a:xfrm>
            <a:off x="13536426" y="9532620"/>
            <a:ext cx="1214696" cy="1095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12678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eab.com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8BA5F9-122B-4620-8615-F91058CD7DA6}"/>
              </a:ext>
            </a:extLst>
          </p:cNvPr>
          <p:cNvSpPr txBox="1"/>
          <p:nvPr userDrawn="1"/>
        </p:nvSpPr>
        <p:spPr bwMode="gray">
          <a:xfrm>
            <a:off x="784225" y="9354940"/>
            <a:ext cx="1790876" cy="846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550" dirty="0">
                <a:solidFill>
                  <a:schemeClr val="accent2"/>
                </a:solidFill>
              </a:rPr>
              <a:t>©2019 EAB • All Rights Reserved • </a:t>
            </a:r>
            <a:r>
              <a:rPr lang="en-US" sz="550" b="1" dirty="0">
                <a:solidFill>
                  <a:schemeClr val="accent2"/>
                </a:solidFill>
              </a:rPr>
              <a:t>eab.com</a:t>
            </a:r>
            <a:r>
              <a:rPr lang="en-US" sz="550" dirty="0">
                <a:solidFill>
                  <a:schemeClr val="accent2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65673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</p:sldLayoutIdLst>
  <p:hf hdr="0" ftr="0" dt="0"/>
  <p:txStyles>
    <p:titleStyle>
      <a:lvl1pPr algn="l" defTabSz="1267893" rtl="0" eaLnBrk="1" latinLnBrk="0" hangingPunct="1">
        <a:lnSpc>
          <a:spcPct val="100000"/>
        </a:lnSpc>
        <a:spcBef>
          <a:spcPct val="0"/>
        </a:spcBef>
        <a:buNone/>
        <a:defRPr sz="2500" b="0" kern="1200" spc="62" baseline="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140260" indent="-140260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6446" indent="-146186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426705" indent="-140260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570916" indent="-144211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711175" indent="-140260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•"/>
        <a:defRPr sz="11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853410" indent="-138284" algn="l" defTabSz="1267893" rtl="0" eaLnBrk="1" latinLnBrk="0" hangingPunct="1">
        <a:spcBef>
          <a:spcPts val="622"/>
        </a:spcBef>
        <a:buClr>
          <a:schemeClr val="tx1"/>
        </a:buClr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991693" indent="-134333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137879" indent="-144211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1282090" indent="-144211" algn="l" defTabSz="1267893" rtl="0" eaLnBrk="1" latinLnBrk="0" hangingPunct="1">
        <a:spcBef>
          <a:spcPts val="622"/>
        </a:spcBef>
        <a:buClr>
          <a:schemeClr val="tx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6516" rtl="0" eaLnBrk="1" latinLnBrk="0" hangingPunct="1">
        <a:spcBef>
          <a:spcPts val="373"/>
        </a:spcBef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142235" indent="-142235" algn="l" defTabSz="796516" rtl="0" eaLnBrk="1" latinLnBrk="0" hangingPunct="1">
        <a:spcBef>
          <a:spcPts val="373"/>
        </a:spcBef>
        <a:buSzPct val="100000"/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284470" indent="-142235" algn="l" defTabSz="796516" rtl="0" eaLnBrk="1" latinLnBrk="0" hangingPunct="1">
        <a:spcBef>
          <a:spcPts val="373"/>
        </a:spcBef>
        <a:buSzPct val="100000"/>
        <a:buFont typeface="Verdana" panose="020B060403050404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426705" indent="-142235" algn="l" defTabSz="796516" rtl="0" eaLnBrk="1" latinLnBrk="0" hangingPunct="1">
        <a:spcBef>
          <a:spcPts val="373"/>
        </a:spcBef>
        <a:buSzPct val="100000"/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568940" indent="-142235" algn="l" defTabSz="796516" rtl="0" eaLnBrk="1" latinLnBrk="0" hangingPunct="1">
        <a:spcBef>
          <a:spcPts val="373"/>
        </a:spcBef>
        <a:buSzPct val="100000"/>
        <a:buFont typeface="Verdana" panose="020B060403050404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711175" indent="-142235" algn="l" defTabSz="796516" rtl="0" eaLnBrk="1" latinLnBrk="0" hangingPunct="1">
        <a:spcBef>
          <a:spcPts val="373"/>
        </a:spcBef>
        <a:buSzPct val="100000"/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853410" indent="-142235" algn="l" defTabSz="796516" rtl="0" eaLnBrk="1" latinLnBrk="0" hangingPunct="1">
        <a:spcBef>
          <a:spcPts val="373"/>
        </a:spcBef>
        <a:buSzPct val="100000"/>
        <a:buFont typeface="Verdana" panose="020B060403050404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995644" indent="-142235" algn="l" defTabSz="796516" rtl="0" eaLnBrk="1" latinLnBrk="0" hangingPunct="1">
        <a:spcBef>
          <a:spcPts val="373"/>
        </a:spcBef>
        <a:buSzPct val="100000"/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137879" indent="-142235" algn="l" defTabSz="796516" rtl="0" eaLnBrk="1" latinLnBrk="0" hangingPunct="1">
        <a:spcBef>
          <a:spcPts val="373"/>
        </a:spcBef>
        <a:buSzPct val="100000"/>
        <a:buFont typeface="Verdana" panose="020B060403050404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">
          <p15:clr>
            <a:srgbClr val="C35EA4"/>
          </p15:clr>
        </p15:guide>
        <p15:guide id="2" pos="6048">
          <p15:clr>
            <a:srgbClr val="C35EA4"/>
          </p15:clr>
        </p15:guide>
        <p15:guide id="3" orient="horz" pos="4560" userDrawn="1">
          <p15:clr>
            <a:srgbClr val="C35EA4"/>
          </p15:clr>
        </p15:guide>
        <p15:guide id="4" orient="horz" pos="287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7828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21BD3B-D56D-48E0-AE7D-2704B3CB190B}"/>
              </a:ext>
            </a:extLst>
          </p:cNvPr>
          <p:cNvSpPr txBox="1"/>
          <p:nvPr/>
        </p:nvSpPr>
        <p:spPr bwMode="gray">
          <a:xfrm>
            <a:off x="533401" y="452438"/>
            <a:ext cx="3435406" cy="9235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endParaRPr lang="en-US" sz="900" dirty="0" err="1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0E051E-6F01-4051-B575-35704ACE1D43}"/>
              </a:ext>
            </a:extLst>
          </p:cNvPr>
          <p:cNvSpPr txBox="1"/>
          <p:nvPr/>
        </p:nvSpPr>
        <p:spPr bwMode="gray">
          <a:xfrm>
            <a:off x="776935" y="622889"/>
            <a:ext cx="307466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2000" b="1" dirty="0">
                <a:latin typeface="+mj-lt"/>
              </a:rPr>
              <a:t>Where Our Students Go: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2D128F-1220-4DBF-A3AC-B7ADDB84522A}"/>
              </a:ext>
            </a:extLst>
          </p:cNvPr>
          <p:cNvSpPr txBox="1"/>
          <p:nvPr/>
        </p:nvSpPr>
        <p:spPr bwMode="gray">
          <a:xfrm>
            <a:off x="776934" y="6702695"/>
            <a:ext cx="4662402" cy="153888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1000" i="1" dirty="0"/>
              <a:t>Example: English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43D90B-01D3-4C2B-9AF1-AE4DFEDBBC9C}"/>
              </a:ext>
            </a:extLst>
          </p:cNvPr>
          <p:cNvSpPr txBox="1"/>
          <p:nvPr/>
        </p:nvSpPr>
        <p:spPr bwMode="gray">
          <a:xfrm>
            <a:off x="1089731" y="2067968"/>
            <a:ext cx="99045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i="1" dirty="0"/>
              <a:t>Volunteering/ Interning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362286-7369-40A4-ABED-D93FC5ED3030}"/>
              </a:ext>
            </a:extLst>
          </p:cNvPr>
          <p:cNvSpPr txBox="1"/>
          <p:nvPr/>
        </p:nvSpPr>
        <p:spPr bwMode="gray">
          <a:xfrm>
            <a:off x="3000447" y="2562440"/>
            <a:ext cx="99045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i="1" dirty="0"/>
              <a:t>Pursuing Further Study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74E567-D009-48AA-AFC1-C6F239583420}"/>
              </a:ext>
            </a:extLst>
          </p:cNvPr>
          <p:cNvSpPr txBox="1"/>
          <p:nvPr/>
        </p:nvSpPr>
        <p:spPr bwMode="gray">
          <a:xfrm>
            <a:off x="726177" y="3707133"/>
            <a:ext cx="75403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i="1" dirty="0"/>
              <a:t>Full-Time Employed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D285651-1251-4A36-A017-EAE7E098CE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667668"/>
              </p:ext>
            </p:extLst>
          </p:nvPr>
        </p:nvGraphicFramePr>
        <p:xfrm>
          <a:off x="949792" y="2212499"/>
          <a:ext cx="2561630" cy="1978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BD4A015-4358-42BF-8BB8-345CFBA0C341}"/>
              </a:ext>
            </a:extLst>
          </p:cNvPr>
          <p:cNvSpPr txBox="1"/>
          <p:nvPr/>
        </p:nvSpPr>
        <p:spPr bwMode="gray">
          <a:xfrm>
            <a:off x="776935" y="1007236"/>
            <a:ext cx="443816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1" dirty="0"/>
              <a:t>Student Pursuits One Year</a:t>
            </a:r>
            <a:br>
              <a:rPr lang="en-US" sz="1200" b="1" dirty="0"/>
            </a:br>
            <a:r>
              <a:rPr lang="en-US" sz="1200" b="1" dirty="0"/>
              <a:t>After Graduation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873412-E8B7-46D2-9321-CDE2092E3331}"/>
              </a:ext>
            </a:extLst>
          </p:cNvPr>
          <p:cNvSpPr txBox="1"/>
          <p:nvPr/>
        </p:nvSpPr>
        <p:spPr bwMode="gray">
          <a:xfrm>
            <a:off x="776935" y="1468066"/>
            <a:ext cx="3766647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i="1" dirty="0">
                <a:solidFill>
                  <a:schemeClr val="accent3"/>
                </a:solidFill>
              </a:rPr>
              <a:t>Note the data source and cohort year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584FAD-D912-49D6-B9E6-DFE4B62E1A5E}"/>
              </a:ext>
            </a:extLst>
          </p:cNvPr>
          <p:cNvSpPr txBox="1"/>
          <p:nvPr/>
        </p:nvSpPr>
        <p:spPr bwMode="gray">
          <a:xfrm>
            <a:off x="712137" y="1757438"/>
            <a:ext cx="30954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t-BR" sz="1000" i="1" dirty="0"/>
              <a:t>n-value (ex: n=84 graduates)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507A8E-D723-4D78-AB5B-7FD090FD1EF5}"/>
              </a:ext>
            </a:extLst>
          </p:cNvPr>
          <p:cNvSpPr txBox="1"/>
          <p:nvPr/>
        </p:nvSpPr>
        <p:spPr bwMode="gray">
          <a:xfrm>
            <a:off x="776934" y="8146324"/>
            <a:ext cx="4438162" cy="153888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1000" i="1" dirty="0"/>
              <a:t>Example: English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36A57A-A146-4599-851A-09695E61D2AF}"/>
              </a:ext>
            </a:extLst>
          </p:cNvPr>
          <p:cNvSpPr txBox="1"/>
          <p:nvPr/>
        </p:nvSpPr>
        <p:spPr bwMode="gray">
          <a:xfrm>
            <a:off x="776934" y="4373503"/>
            <a:ext cx="466240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1" dirty="0"/>
              <a:t>Snapshot of Further Education </a:t>
            </a:r>
            <a:br>
              <a:rPr lang="en-US" sz="1200" b="1" dirty="0"/>
            </a:br>
            <a:r>
              <a:rPr lang="en-US" sz="1200" b="1" dirty="0"/>
              <a:t>Pursued by Graduates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9ABFA9-A6D7-40B8-94F7-A50C5B2E71F8}"/>
              </a:ext>
            </a:extLst>
          </p:cNvPr>
          <p:cNvSpPr txBox="1"/>
          <p:nvPr/>
        </p:nvSpPr>
        <p:spPr bwMode="gray">
          <a:xfrm>
            <a:off x="776934" y="6435250"/>
            <a:ext cx="383867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1" dirty="0"/>
              <a:t>Snapshot of Jobs One Year Out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06E97A-52CD-4172-943B-687FFD3546A5}"/>
              </a:ext>
            </a:extLst>
          </p:cNvPr>
          <p:cNvSpPr txBox="1"/>
          <p:nvPr/>
        </p:nvSpPr>
        <p:spPr bwMode="gray">
          <a:xfrm>
            <a:off x="776934" y="7878879"/>
            <a:ext cx="383867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1" dirty="0"/>
              <a:t>Alumni Careers 3-5 Years Out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4B5D92-745B-4988-8035-F886C147D262}"/>
              </a:ext>
            </a:extLst>
          </p:cNvPr>
          <p:cNvSpPr txBox="1"/>
          <p:nvPr/>
        </p:nvSpPr>
        <p:spPr bwMode="gray">
          <a:xfrm>
            <a:off x="784225" y="4851329"/>
            <a:ext cx="4662402" cy="5411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1050" i="1" dirty="0"/>
              <a:t>One year after graduation, our alumni </a:t>
            </a:r>
            <a:br>
              <a:rPr lang="en-US" sz="1050" i="1" dirty="0"/>
            </a:br>
            <a:r>
              <a:rPr lang="en-US" sz="1050" i="1" dirty="0"/>
              <a:t>are furthering their study in diverse fields:</a:t>
            </a:r>
          </a:p>
          <a:p>
            <a:pPr>
              <a:spcBef>
                <a:spcPts val="500"/>
              </a:spcBef>
            </a:pPr>
            <a:r>
              <a:rPr lang="en-US" sz="1000" i="1" dirty="0"/>
              <a:t>Example: English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5C1451-7E46-4A40-9674-C11578AE6F9E}"/>
              </a:ext>
            </a:extLst>
          </p:cNvPr>
          <p:cNvSpPr txBox="1"/>
          <p:nvPr/>
        </p:nvSpPr>
        <p:spPr bwMode="gray">
          <a:xfrm>
            <a:off x="903546" y="8382991"/>
            <a:ext cx="4662403" cy="807913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marL="112713" indent="-112713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000" i="1" dirty="0"/>
              <a:t>K-12 Teacher</a:t>
            </a:r>
          </a:p>
          <a:p>
            <a:pPr marL="112713" indent="-112713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000" i="1" dirty="0"/>
              <a:t>Copy Writer</a:t>
            </a:r>
          </a:p>
          <a:p>
            <a:pPr marL="112713" indent="-112713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000" i="1" dirty="0"/>
              <a:t>Digital Marketing Specialist</a:t>
            </a:r>
          </a:p>
          <a:p>
            <a:pPr marL="112713" indent="-112713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000" i="1" dirty="0"/>
              <a:t>Lawyer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054B99E-5305-4B11-8242-A94A3E1E08EE}"/>
              </a:ext>
            </a:extLst>
          </p:cNvPr>
          <p:cNvSpPr txBox="1"/>
          <p:nvPr/>
        </p:nvSpPr>
        <p:spPr bwMode="gray">
          <a:xfrm>
            <a:off x="907161" y="6924243"/>
            <a:ext cx="2523097" cy="1025922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marL="112713" indent="-112713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000" i="1" dirty="0"/>
              <a:t>Guest Services Supervisor</a:t>
            </a:r>
          </a:p>
          <a:p>
            <a:pPr marL="112713" indent="-112713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000" i="1" dirty="0"/>
              <a:t>Research Associate</a:t>
            </a:r>
          </a:p>
          <a:p>
            <a:pPr marL="112713" indent="-112713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000" i="1" dirty="0"/>
              <a:t>Social Media Coordinator</a:t>
            </a:r>
          </a:p>
          <a:p>
            <a:pPr marL="112713" indent="-112713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000" i="1" dirty="0"/>
              <a:t>Study Abroad Coordinator</a:t>
            </a:r>
          </a:p>
          <a:p>
            <a:pPr marL="112713" indent="-112713"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sz="1000" i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5E79EC-63AA-4E90-A7D7-E2942D3FA8FF}"/>
              </a:ext>
            </a:extLst>
          </p:cNvPr>
          <p:cNvSpPr txBox="1"/>
          <p:nvPr/>
        </p:nvSpPr>
        <p:spPr bwMode="gray">
          <a:xfrm>
            <a:off x="903546" y="5459213"/>
            <a:ext cx="4955417" cy="807913"/>
          </a:xfrm>
          <a:prstGeom prst="rect">
            <a:avLst/>
          </a:prstGeom>
          <a:noFill/>
        </p:spPr>
        <p:txBody>
          <a:bodyPr wrap="square" lIns="0" tIns="0" rIns="0" bIns="0" numCol="2" rtlCol="0">
            <a:spAutoFit/>
          </a:bodyPr>
          <a:lstStyle/>
          <a:p>
            <a:pPr marL="112713" indent="-112713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000" i="1" dirty="0"/>
              <a:t>PhD English Literature</a:t>
            </a:r>
          </a:p>
          <a:p>
            <a:pPr marL="112713" indent="-112713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000" i="1" dirty="0"/>
              <a:t>Data Science Certificate</a:t>
            </a:r>
          </a:p>
          <a:p>
            <a:pPr marL="112713" indent="-112713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000" i="1" dirty="0"/>
              <a:t>Master’s of Education</a:t>
            </a:r>
          </a:p>
          <a:p>
            <a:pPr marL="112713" indent="-112713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000" i="1" dirty="0"/>
              <a:t>Juris Doctorate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7CC928C-B50B-4199-9F4E-31068114E945}"/>
              </a:ext>
            </a:extLst>
          </p:cNvPr>
          <p:cNvSpPr txBox="1"/>
          <p:nvPr/>
        </p:nvSpPr>
        <p:spPr bwMode="gray">
          <a:xfrm>
            <a:off x="7772400" y="472418"/>
            <a:ext cx="7772401" cy="1005840"/>
          </a:xfrm>
          <a:prstGeom prst="rect">
            <a:avLst/>
          </a:prstGeom>
          <a:solidFill>
            <a:schemeClr val="accent5"/>
          </a:solidFill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endParaRPr lang="en-US" sz="900" dirty="0" err="1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76D2BFD-B7B4-4B7E-B437-16364C4D4174}"/>
              </a:ext>
            </a:extLst>
          </p:cNvPr>
          <p:cNvSpPr txBox="1"/>
          <p:nvPr/>
        </p:nvSpPr>
        <p:spPr bwMode="gray">
          <a:xfrm>
            <a:off x="8327410" y="855850"/>
            <a:ext cx="612174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Title (e.g., BA, Economics | Experiential Course Map)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571FAD5-BFA3-4036-9D7F-148098A192A9}"/>
              </a:ext>
            </a:extLst>
          </p:cNvPr>
          <p:cNvSpPr txBox="1"/>
          <p:nvPr/>
        </p:nvSpPr>
        <p:spPr bwMode="gray">
          <a:xfrm>
            <a:off x="8238618" y="1768785"/>
            <a:ext cx="3794760" cy="31547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1200" b="1" dirty="0"/>
              <a:t>Get to know [</a:t>
            </a:r>
            <a:r>
              <a:rPr lang="en-US" sz="1200" b="1" i="1" dirty="0" err="1"/>
              <a:t>Programme</a:t>
            </a:r>
            <a:r>
              <a:rPr lang="en-US" sz="1200" b="1" i="1" dirty="0"/>
              <a:t> Name</a:t>
            </a:r>
            <a:r>
              <a:rPr lang="en-US" sz="1200" b="1" dirty="0"/>
              <a:t>]</a:t>
            </a:r>
          </a:p>
          <a:p>
            <a:pPr>
              <a:spcBef>
                <a:spcPts val="500"/>
              </a:spcBef>
            </a:pPr>
            <a:r>
              <a:rPr lang="en-US" sz="1200" i="1" dirty="0"/>
              <a:t>The is the place for your ‘elevator pitch’ on the </a:t>
            </a:r>
            <a:r>
              <a:rPr lang="en-US" sz="1200" i="1" dirty="0" err="1"/>
              <a:t>programme</a:t>
            </a:r>
            <a:r>
              <a:rPr lang="en-US" sz="1200" i="1" dirty="0"/>
              <a:t>. Consider the following questions in creating your pitch: </a:t>
            </a:r>
          </a:p>
          <a:p>
            <a:pPr marL="341313" indent="-163513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200" i="1" dirty="0"/>
              <a:t>What is the unique value proposition of the </a:t>
            </a:r>
            <a:r>
              <a:rPr lang="en-US" sz="1200" i="1" dirty="0" err="1"/>
              <a:t>programme</a:t>
            </a:r>
            <a:r>
              <a:rPr lang="en-US" sz="1200" i="1" dirty="0"/>
              <a:t>?</a:t>
            </a:r>
          </a:p>
          <a:p>
            <a:pPr marL="341313" indent="-163513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200" i="1" dirty="0"/>
              <a:t>What separates this </a:t>
            </a:r>
            <a:r>
              <a:rPr lang="en-US" sz="1200" i="1" dirty="0" err="1"/>
              <a:t>programme</a:t>
            </a:r>
            <a:r>
              <a:rPr lang="en-US" sz="1200" i="1" dirty="0"/>
              <a:t> from others at your institution? </a:t>
            </a:r>
          </a:p>
          <a:p>
            <a:pPr marL="341313" indent="-163513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200" i="1" dirty="0"/>
              <a:t>What are the goals of the </a:t>
            </a:r>
            <a:r>
              <a:rPr lang="en-US" sz="1200" i="1" dirty="0" err="1"/>
              <a:t>programme</a:t>
            </a:r>
            <a:r>
              <a:rPr lang="en-US" sz="1200" i="1" dirty="0"/>
              <a:t>?</a:t>
            </a:r>
          </a:p>
          <a:p>
            <a:pPr marL="341313" indent="-163513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200" i="1" dirty="0"/>
              <a:t>What is the focus of the </a:t>
            </a:r>
            <a:r>
              <a:rPr lang="en-US" sz="1200" i="1" dirty="0" err="1"/>
              <a:t>programme</a:t>
            </a:r>
            <a:r>
              <a:rPr lang="en-US" sz="1200" i="1" dirty="0"/>
              <a:t>?</a:t>
            </a:r>
          </a:p>
          <a:p>
            <a:pPr>
              <a:spcBef>
                <a:spcPts val="500"/>
              </a:spcBef>
            </a:pPr>
            <a:r>
              <a:rPr lang="en-US" sz="1200" i="1" dirty="0"/>
              <a:t>Keep in mind the messaging is for students </a:t>
            </a:r>
            <a:br>
              <a:rPr lang="en-US" sz="1200" i="1" dirty="0"/>
            </a:br>
            <a:r>
              <a:rPr lang="en-US" sz="1200" i="1" dirty="0"/>
              <a:t>and parents who may know little to nothing about the disciplines and may have no interest </a:t>
            </a:r>
            <a:br>
              <a:rPr lang="en-US" sz="1200" i="1" dirty="0"/>
            </a:br>
            <a:r>
              <a:rPr lang="en-US" sz="1200" i="1" dirty="0"/>
              <a:t>in pursuing an academic career in this or a </a:t>
            </a:r>
            <a:br>
              <a:rPr lang="en-US" sz="1200" i="1" dirty="0"/>
            </a:br>
            <a:r>
              <a:rPr lang="en-US" sz="1200" i="1" dirty="0"/>
              <a:t>related discipline.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5734100-10E8-42FC-B5C9-9622D400CF7F}"/>
              </a:ext>
            </a:extLst>
          </p:cNvPr>
          <p:cNvSpPr/>
          <p:nvPr/>
        </p:nvSpPr>
        <p:spPr bwMode="gray">
          <a:xfrm>
            <a:off x="12054186" y="1639013"/>
            <a:ext cx="2957214" cy="3390187"/>
          </a:xfrm>
          <a:prstGeom prst="rect">
            <a:avLst/>
          </a:prstGeom>
          <a:pattFill prst="ltUpDiag">
            <a:fgClr>
              <a:schemeClr val="accent2"/>
            </a:fgClr>
            <a:bgClr>
              <a:schemeClr val="bg1"/>
            </a:bgClr>
          </a:patt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500"/>
              </a:spcBef>
            </a:pPr>
            <a:endParaRPr lang="en-US" sz="1000" dirty="0" err="1">
              <a:ln w="28575">
                <a:noFill/>
                <a:prstDash val="sysDot"/>
              </a:ln>
              <a:solidFill>
                <a:schemeClr val="bg1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A952D12-BFB2-4580-B4E6-A1F70EBCF577}"/>
              </a:ext>
            </a:extLst>
          </p:cNvPr>
          <p:cNvGrpSpPr/>
          <p:nvPr/>
        </p:nvGrpSpPr>
        <p:grpSpPr>
          <a:xfrm>
            <a:off x="12295003" y="1871876"/>
            <a:ext cx="2555638" cy="2860952"/>
            <a:chOff x="6350854" y="3480228"/>
            <a:chExt cx="3931920" cy="286095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9FDC589-9144-4ED9-A2D2-5EDBDDE68A41}"/>
                </a:ext>
              </a:extLst>
            </p:cNvPr>
            <p:cNvSpPr txBox="1"/>
            <p:nvPr/>
          </p:nvSpPr>
          <p:spPr bwMode="gray">
            <a:xfrm>
              <a:off x="6968548" y="3480228"/>
              <a:ext cx="2696531" cy="461665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>
                <a:spcBef>
                  <a:spcPts val="500"/>
                </a:spcBef>
              </a:pPr>
              <a:r>
                <a:rPr lang="en-US" sz="1500" b="1" dirty="0"/>
                <a:t>DELETE AND PLACE</a:t>
              </a:r>
              <a:br>
                <a:rPr lang="en-US" sz="1500" b="1" dirty="0"/>
              </a:br>
              <a:r>
                <a:rPr lang="en-US" sz="1500" b="1" dirty="0"/>
                <a:t>GRAPHIC HERE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AC024938-4C61-4A2F-9CB8-15FAA9C9E7B1}"/>
                </a:ext>
              </a:extLst>
            </p:cNvPr>
            <p:cNvGrpSpPr/>
            <p:nvPr/>
          </p:nvGrpSpPr>
          <p:grpSpPr>
            <a:xfrm>
              <a:off x="6350854" y="4146620"/>
              <a:ext cx="3931920" cy="2194560"/>
              <a:chOff x="6548746" y="4274169"/>
              <a:chExt cx="3931920" cy="2194560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9299BDE-FA78-4B69-A3BB-CD7F6DFB32A2}"/>
                  </a:ext>
                </a:extLst>
              </p:cNvPr>
              <p:cNvSpPr txBox="1"/>
              <p:nvPr/>
            </p:nvSpPr>
            <p:spPr bwMode="gray">
              <a:xfrm>
                <a:off x="6548746" y="4274169"/>
                <a:ext cx="3931920" cy="2194560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>
                  <a:spcBef>
                    <a:spcPts val="500"/>
                  </a:spcBef>
                </a:pPr>
                <a:endParaRPr lang="en-US" sz="900" dirty="0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735BC23-7DA5-4841-9DB9-CAEEF70E93B4}"/>
                  </a:ext>
                </a:extLst>
              </p:cNvPr>
              <p:cNvSpPr txBox="1"/>
              <p:nvPr/>
            </p:nvSpPr>
            <p:spPr bwMode="gray">
              <a:xfrm>
                <a:off x="6653872" y="4345371"/>
                <a:ext cx="3634649" cy="20313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spcBef>
                    <a:spcPts val="500"/>
                  </a:spcBef>
                </a:pPr>
                <a:r>
                  <a:rPr lang="en-US" sz="1200" dirty="0">
                    <a:solidFill>
                      <a:schemeClr val="bg1"/>
                    </a:solidFill>
                  </a:rPr>
                  <a:t>Students increasingly shop on university experience. Demonstrate student experience with a </a:t>
                </a:r>
                <a:r>
                  <a:rPr lang="en-US" sz="1200" b="1" dirty="0">
                    <a:solidFill>
                      <a:schemeClr val="bg1"/>
                    </a:solidFill>
                  </a:rPr>
                  <a:t>photo of students in action</a:t>
                </a:r>
                <a:r>
                  <a:rPr lang="en-US" sz="1200" dirty="0">
                    <a:solidFill>
                      <a:schemeClr val="bg1"/>
                    </a:solidFill>
                  </a:rPr>
                  <a:t>. Consider including a photo of students participating in volunteer work, research, career fairs, etc. Avoid content images without students like books, a microscope, or a painting.</a:t>
                </a:r>
              </a:p>
            </p:txBody>
          </p:sp>
        </p:grp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BF403029-56B2-4C79-8181-425076D0162A}"/>
              </a:ext>
            </a:extLst>
          </p:cNvPr>
          <p:cNvSpPr txBox="1"/>
          <p:nvPr/>
        </p:nvSpPr>
        <p:spPr bwMode="gray">
          <a:xfrm>
            <a:off x="8238618" y="5274104"/>
            <a:ext cx="5356060" cy="33547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1200" b="1" dirty="0"/>
              <a:t>Academic Options in [</a:t>
            </a:r>
            <a:r>
              <a:rPr lang="en-US" sz="1200" b="1" i="1" dirty="0" err="1"/>
              <a:t>Programme</a:t>
            </a:r>
            <a:r>
              <a:rPr lang="en-US" sz="1200" b="1" i="1" dirty="0"/>
              <a:t> Name</a:t>
            </a:r>
            <a:r>
              <a:rPr lang="en-US" sz="1200" b="1" dirty="0"/>
              <a:t>]</a:t>
            </a:r>
          </a:p>
          <a:p>
            <a:pPr>
              <a:spcBef>
                <a:spcPts val="500"/>
              </a:spcBef>
            </a:pPr>
            <a:r>
              <a:rPr lang="en-US" sz="1200" i="1" dirty="0"/>
              <a:t>List any academic options available in the </a:t>
            </a:r>
            <a:r>
              <a:rPr lang="en-US" sz="1200" i="1" dirty="0" err="1"/>
              <a:t>programme</a:t>
            </a:r>
            <a:r>
              <a:rPr lang="en-US" sz="1200" i="1" dirty="0"/>
              <a:t>, e.g., any </a:t>
            </a:r>
            <a:r>
              <a:rPr lang="en-US" sz="1200" i="1" dirty="0" err="1"/>
              <a:t>specialisations</a:t>
            </a:r>
            <a:r>
              <a:rPr lang="en-US" sz="1200" i="1" dirty="0"/>
              <a:t>, combined study options, or tracks.</a:t>
            </a:r>
          </a:p>
          <a:p>
            <a:pPr>
              <a:spcBef>
                <a:spcPts val="500"/>
              </a:spcBef>
            </a:pPr>
            <a:endParaRPr lang="en-US" sz="1200" i="1" dirty="0"/>
          </a:p>
          <a:p>
            <a:pPr>
              <a:spcBef>
                <a:spcPts val="500"/>
              </a:spcBef>
            </a:pPr>
            <a:r>
              <a:rPr lang="en-US" sz="1200" i="1" dirty="0"/>
              <a:t>Example: English</a:t>
            </a:r>
          </a:p>
          <a:p>
            <a:pPr marL="341313" indent="-163513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200" i="1" dirty="0"/>
              <a:t>Academic Tracks</a:t>
            </a:r>
          </a:p>
          <a:p>
            <a:pPr marL="805397" lvl="1" indent="-17145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200" i="1" dirty="0"/>
              <a:t>Creative Writing Track</a:t>
            </a:r>
          </a:p>
          <a:p>
            <a:pPr marL="805397" lvl="1" indent="-17145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200" i="1" dirty="0"/>
              <a:t>Publishing and Editing Track</a:t>
            </a:r>
          </a:p>
          <a:p>
            <a:pPr marL="805397" lvl="1" indent="-17145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200" i="1" dirty="0"/>
              <a:t>Secondary Education Emphasis</a:t>
            </a:r>
          </a:p>
          <a:p>
            <a:pPr marL="341313" indent="-163513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200" i="1" dirty="0" err="1"/>
              <a:t>Specialisations</a:t>
            </a:r>
            <a:endParaRPr lang="en-US" sz="1200" i="1" dirty="0"/>
          </a:p>
          <a:p>
            <a:pPr marL="805397" lvl="1" indent="-17145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200" i="1" dirty="0"/>
              <a:t>Publishing and Editing</a:t>
            </a:r>
          </a:p>
          <a:p>
            <a:pPr marL="805397" lvl="1" indent="-17145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200" i="1" dirty="0"/>
              <a:t>Secondary Education</a:t>
            </a:r>
          </a:p>
          <a:p>
            <a:pPr marL="805397" lvl="1" indent="-17145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200" i="1" dirty="0"/>
              <a:t>Professional Writing</a:t>
            </a:r>
          </a:p>
          <a:p>
            <a:pPr marL="171450" indent="-171450"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sz="1200" i="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A7C2128-44F2-47AE-B6E4-A53DCB92556C}"/>
              </a:ext>
            </a:extLst>
          </p:cNvPr>
          <p:cNvSpPr txBox="1"/>
          <p:nvPr/>
        </p:nvSpPr>
        <p:spPr bwMode="gray">
          <a:xfrm>
            <a:off x="4090369" y="626194"/>
            <a:ext cx="472851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2000" b="1" dirty="0">
                <a:latin typeface="+mj-lt"/>
              </a:rPr>
              <a:t>Develop Your Skills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287BEA4-4ABA-4BC9-9427-A2C6C0DA2E08}"/>
              </a:ext>
            </a:extLst>
          </p:cNvPr>
          <p:cNvSpPr txBox="1"/>
          <p:nvPr/>
        </p:nvSpPr>
        <p:spPr bwMode="gray">
          <a:xfrm>
            <a:off x="4090369" y="5289148"/>
            <a:ext cx="407462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2000" b="1" dirty="0">
                <a:latin typeface="+mj-lt"/>
              </a:rPr>
              <a:t>Career Information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1812906-4812-444F-A966-F188CAC94243}"/>
              </a:ext>
            </a:extLst>
          </p:cNvPr>
          <p:cNvCxnSpPr/>
          <p:nvPr/>
        </p:nvCxnSpPr>
        <p:spPr bwMode="gray">
          <a:xfrm>
            <a:off x="4035295" y="5080755"/>
            <a:ext cx="3291840" cy="2292"/>
          </a:xfrm>
          <a:prstGeom prst="line">
            <a:avLst/>
          </a:prstGeom>
          <a:ln w="28575"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7FEA7000-B587-4D83-AFE5-D2BE432E976C}"/>
              </a:ext>
            </a:extLst>
          </p:cNvPr>
          <p:cNvSpPr txBox="1"/>
          <p:nvPr/>
        </p:nvSpPr>
        <p:spPr bwMode="gray">
          <a:xfrm>
            <a:off x="4090369" y="5688753"/>
            <a:ext cx="325416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1200" b="1" dirty="0"/>
              <a:t>What kinds of careers can I pursue with this degree?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5F9A9F4-E842-4EBE-AB9B-0C10E45631C3}"/>
              </a:ext>
            </a:extLst>
          </p:cNvPr>
          <p:cNvSpPr txBox="1"/>
          <p:nvPr/>
        </p:nvSpPr>
        <p:spPr bwMode="gray">
          <a:xfrm>
            <a:off x="4117359" y="6140864"/>
            <a:ext cx="2609497" cy="26417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1000" i="1" dirty="0"/>
              <a:t>List 5-8 examples of job titles for alumni one year after graduation</a:t>
            </a:r>
          </a:p>
          <a:p>
            <a:pPr>
              <a:spcBef>
                <a:spcPts val="500"/>
              </a:spcBef>
            </a:pPr>
            <a:r>
              <a:rPr lang="en-US" sz="1000" i="1" dirty="0"/>
              <a:t>Delete italics and fill in with institution-specific information</a:t>
            </a:r>
          </a:p>
          <a:p>
            <a:pPr>
              <a:spcBef>
                <a:spcPts val="500"/>
              </a:spcBef>
            </a:pPr>
            <a:r>
              <a:rPr lang="en-US" sz="1000" i="1" dirty="0"/>
              <a:t>Example: English</a:t>
            </a:r>
          </a:p>
          <a:p>
            <a:pPr marL="114300" indent="-1143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000" i="1" dirty="0"/>
              <a:t>Publisher or Editor</a:t>
            </a:r>
          </a:p>
          <a:p>
            <a:pPr marL="114300" indent="-1143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000" i="1" dirty="0"/>
              <a:t>Advancement Officer</a:t>
            </a:r>
          </a:p>
          <a:p>
            <a:pPr marL="114300" indent="-1143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000" i="1" dirty="0"/>
              <a:t>Lawyer</a:t>
            </a:r>
          </a:p>
          <a:p>
            <a:pPr marL="114300" indent="-1143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000" i="1" dirty="0"/>
              <a:t>Journalist</a:t>
            </a:r>
          </a:p>
          <a:p>
            <a:pPr marL="114300" indent="-1143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000" i="1" dirty="0"/>
              <a:t>Librarian</a:t>
            </a:r>
          </a:p>
          <a:p>
            <a:pPr marL="114300" indent="-1143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000" i="1" dirty="0" err="1"/>
              <a:t>Programme</a:t>
            </a:r>
            <a:r>
              <a:rPr lang="en-US" sz="1000" i="1" dirty="0"/>
              <a:t> Coordinator</a:t>
            </a:r>
          </a:p>
          <a:p>
            <a:pPr marL="114300" indent="-1143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000" i="1" dirty="0"/>
              <a:t>Marketing Manager</a:t>
            </a:r>
          </a:p>
          <a:p>
            <a:pPr marL="114300" indent="-1143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000" i="1" dirty="0"/>
              <a:t>Researcher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7AC9146-0FFE-4462-9A83-16E330420938}"/>
              </a:ext>
            </a:extLst>
          </p:cNvPr>
          <p:cNvSpPr txBox="1"/>
          <p:nvPr/>
        </p:nvSpPr>
        <p:spPr bwMode="gray">
          <a:xfrm>
            <a:off x="4098601" y="1491160"/>
            <a:ext cx="2649930" cy="2821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1000" i="1" dirty="0"/>
              <a:t>List 6-10 examples of skills students obtain through their academic coursework</a:t>
            </a:r>
          </a:p>
          <a:p>
            <a:pPr>
              <a:spcBef>
                <a:spcPts val="500"/>
              </a:spcBef>
            </a:pPr>
            <a:r>
              <a:rPr lang="en-US" sz="1000" i="1" dirty="0"/>
              <a:t>Delete italics and fill in with </a:t>
            </a:r>
            <a:r>
              <a:rPr lang="en-US" sz="1000" i="1" dirty="0" err="1"/>
              <a:t>programme</a:t>
            </a:r>
            <a:r>
              <a:rPr lang="en-US" sz="1000" i="1" dirty="0"/>
              <a:t>-specific information</a:t>
            </a:r>
          </a:p>
          <a:p>
            <a:pPr>
              <a:spcBef>
                <a:spcPts val="500"/>
              </a:spcBef>
            </a:pPr>
            <a:r>
              <a:rPr lang="en-US" sz="1000" i="1" dirty="0"/>
              <a:t>Example: English</a:t>
            </a:r>
          </a:p>
          <a:p>
            <a:pPr marL="112713" indent="-112713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000" i="1" dirty="0"/>
              <a:t>Understand how language and literature shapes culture and society</a:t>
            </a:r>
          </a:p>
          <a:p>
            <a:pPr marL="112713" indent="-112713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000" i="1" dirty="0"/>
              <a:t>Set priorities, meet deadlines, manage time</a:t>
            </a:r>
          </a:p>
          <a:p>
            <a:pPr marL="112713" indent="-112713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000" i="1" dirty="0"/>
              <a:t>Oversee and lead project management</a:t>
            </a:r>
          </a:p>
          <a:p>
            <a:pPr marL="112713" indent="-112713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000" i="1" dirty="0"/>
              <a:t>Present a clear and concise argument</a:t>
            </a:r>
          </a:p>
          <a:p>
            <a:pPr marL="112713" indent="-112713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000" i="1" dirty="0"/>
              <a:t>Engage with complex narratives</a:t>
            </a:r>
          </a:p>
          <a:p>
            <a:pPr marL="112713" indent="-112713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000" i="1" dirty="0"/>
              <a:t>Write, interpret, and edit materials in print and digital formats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0AF4006-4928-4CBE-8D18-E0DE9259D044}"/>
              </a:ext>
            </a:extLst>
          </p:cNvPr>
          <p:cNvSpPr txBox="1"/>
          <p:nvPr/>
        </p:nvSpPr>
        <p:spPr bwMode="gray">
          <a:xfrm>
            <a:off x="4090369" y="1013334"/>
            <a:ext cx="319770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1200" b="1" dirty="0"/>
              <a:t>What skills will students learn through this </a:t>
            </a:r>
            <a:r>
              <a:rPr lang="en-US" sz="1200" b="1" dirty="0" err="1"/>
              <a:t>programme</a:t>
            </a:r>
            <a:r>
              <a:rPr lang="en-US" sz="1200" b="1" dirty="0"/>
              <a:t>?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49303B9-2BA7-412F-B07B-0211E2292EF5}"/>
              </a:ext>
            </a:extLst>
          </p:cNvPr>
          <p:cNvGrpSpPr/>
          <p:nvPr/>
        </p:nvGrpSpPr>
        <p:grpSpPr>
          <a:xfrm>
            <a:off x="-2473325" y="1433383"/>
            <a:ext cx="2377440" cy="3291840"/>
            <a:chOff x="-3209925" y="1420683"/>
            <a:chExt cx="2377440" cy="3291840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9DDB18D-D2FB-4D53-87D1-F58551B426F4}"/>
                </a:ext>
              </a:extLst>
            </p:cNvPr>
            <p:cNvSpPr txBox="1"/>
            <p:nvPr userDrawn="1"/>
          </p:nvSpPr>
          <p:spPr bwMode="gray">
            <a:xfrm>
              <a:off x="-3209925" y="1420683"/>
              <a:ext cx="2377440" cy="3291840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500"/>
                </a:spcBef>
              </a:pPr>
              <a:endParaRPr lang="en-US" sz="900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4428957-0A0A-400B-9663-5F927D94B895}"/>
                </a:ext>
              </a:extLst>
            </p:cNvPr>
            <p:cNvSpPr txBox="1"/>
            <p:nvPr userDrawn="1"/>
          </p:nvSpPr>
          <p:spPr bwMode="gray">
            <a:xfrm>
              <a:off x="-3007128" y="1608294"/>
              <a:ext cx="1971846" cy="296234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500"/>
                </a:spcBef>
              </a:pPr>
              <a:r>
                <a:rPr lang="en-US" sz="1200" b="1" dirty="0">
                  <a:solidFill>
                    <a:schemeClr val="bg1"/>
                  </a:solidFill>
                </a:rPr>
                <a:t>Instructions:</a:t>
              </a:r>
              <a:r>
                <a:rPr lang="en-US" sz="1200" baseline="0" dirty="0">
                  <a:solidFill>
                    <a:schemeClr val="bg1"/>
                  </a:solidFill>
                </a:rPr>
                <a:t> </a:t>
              </a:r>
            </a:p>
            <a:p>
              <a:pPr>
                <a:spcBef>
                  <a:spcPts val="500"/>
                </a:spcBef>
              </a:pPr>
              <a:r>
                <a:rPr lang="en-US" sz="1200" baseline="0" dirty="0">
                  <a:solidFill>
                    <a:schemeClr val="bg1"/>
                  </a:solidFill>
                </a:rPr>
                <a:t>This template should be used as a brainstorming tool for developing experiential course maps. Delete text after reading and replace with institution-specific information.</a:t>
              </a:r>
            </a:p>
            <a:p>
              <a:pPr>
                <a:spcBef>
                  <a:spcPts val="500"/>
                </a:spcBef>
              </a:pPr>
              <a:endParaRPr lang="en-US" sz="1200" baseline="0" dirty="0">
                <a:solidFill>
                  <a:schemeClr val="bg1"/>
                </a:solidFill>
              </a:endParaRPr>
            </a:p>
            <a:p>
              <a:pPr>
                <a:spcBef>
                  <a:spcPts val="500"/>
                </a:spcBef>
              </a:pPr>
              <a:r>
                <a:rPr lang="en-US" sz="1200" baseline="0" dirty="0">
                  <a:solidFill>
                    <a:schemeClr val="bg1"/>
                  </a:solidFill>
                </a:rPr>
                <a:t>If using the template directly, adjust </a:t>
              </a:r>
              <a:r>
                <a:rPr lang="en-US" sz="1200" baseline="0" dirty="0" err="1">
                  <a:solidFill>
                    <a:schemeClr val="bg1"/>
                  </a:solidFill>
                </a:rPr>
                <a:t>colour</a:t>
              </a:r>
              <a:r>
                <a:rPr lang="en-US" sz="1200" baseline="0" dirty="0">
                  <a:solidFill>
                    <a:schemeClr val="bg1"/>
                  </a:solidFill>
                </a:rPr>
                <a:t> schemes, fonts, and </a:t>
              </a:r>
              <a:r>
                <a:rPr lang="en-US" sz="1200" baseline="0" dirty="0" err="1">
                  <a:solidFill>
                    <a:schemeClr val="bg1"/>
                  </a:solidFill>
                </a:rPr>
                <a:t>organisation</a:t>
              </a:r>
              <a:r>
                <a:rPr lang="en-US" sz="1200" baseline="0" dirty="0">
                  <a:solidFill>
                    <a:schemeClr val="bg1"/>
                  </a:solidFill>
                </a:rPr>
                <a:t> to match your institution. 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584EC345-9B29-4267-85DF-849FE0254D05}"/>
              </a:ext>
            </a:extLst>
          </p:cNvPr>
          <p:cNvSpPr txBox="1"/>
          <p:nvPr/>
        </p:nvSpPr>
        <p:spPr bwMode="gray">
          <a:xfrm>
            <a:off x="13594678" y="723900"/>
            <a:ext cx="1752670" cy="553998"/>
          </a:xfrm>
          <a:prstGeom prst="rect">
            <a:avLst/>
          </a:prstGeom>
          <a:solidFill>
            <a:srgbClr val="00B05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spcBef>
                <a:spcPts val="500"/>
              </a:spcBef>
            </a:pPr>
            <a:r>
              <a:rPr lang="en-US" sz="1200" b="1" dirty="0">
                <a:solidFill>
                  <a:schemeClr val="bg1"/>
                </a:solidFill>
              </a:rPr>
              <a:t>DELETE AND PLACE INSTITUTIONAL LOGO HERE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373CEA8-A829-4B29-A322-FAFD94BE4F06}"/>
              </a:ext>
            </a:extLst>
          </p:cNvPr>
          <p:cNvSpPr txBox="1"/>
          <p:nvPr/>
        </p:nvSpPr>
        <p:spPr bwMode="gray">
          <a:xfrm>
            <a:off x="5962437" y="4382869"/>
            <a:ext cx="3619926" cy="1292662"/>
          </a:xfrm>
          <a:prstGeom prst="rect">
            <a:avLst/>
          </a:prstGeom>
          <a:solidFill>
            <a:srgbClr val="00B050"/>
          </a:solidFill>
        </p:spPr>
        <p:txBody>
          <a:bodyPr wrap="square" lIns="182880" tIns="182880" rIns="182880" bIns="18288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1200" b="1" dirty="0">
                <a:solidFill>
                  <a:schemeClr val="bg1"/>
                </a:solidFill>
              </a:rPr>
              <a:t>Delete After Reading: </a:t>
            </a:r>
            <a:r>
              <a:rPr lang="en-US" sz="1200" dirty="0">
                <a:solidFill>
                  <a:schemeClr val="bg1"/>
                </a:solidFill>
              </a:rPr>
              <a:t>All the text in this template is editable. Use the </a:t>
            </a:r>
            <a:r>
              <a:rPr lang="en-US" sz="1200" dirty="0" err="1">
                <a:solidFill>
                  <a:schemeClr val="bg1"/>
                </a:solidFill>
              </a:rPr>
              <a:t>italicised</a:t>
            </a:r>
            <a:r>
              <a:rPr lang="en-US" sz="1200" dirty="0">
                <a:solidFill>
                  <a:schemeClr val="bg1"/>
                </a:solidFill>
              </a:rPr>
              <a:t> text as a guide to what information should be included, how to </a:t>
            </a:r>
            <a:r>
              <a:rPr lang="en-US" sz="1200" dirty="0" err="1">
                <a:solidFill>
                  <a:schemeClr val="bg1"/>
                </a:solidFill>
              </a:rPr>
              <a:t>organise</a:t>
            </a:r>
            <a:r>
              <a:rPr lang="en-US" sz="1200" dirty="0">
                <a:solidFill>
                  <a:schemeClr val="bg1"/>
                </a:solidFill>
              </a:rPr>
              <a:t> it, and how to frame it for students.</a:t>
            </a:r>
          </a:p>
        </p:txBody>
      </p:sp>
    </p:spTree>
    <p:extLst>
      <p:ext uri="{BB962C8B-B14F-4D97-AF65-F5344CB8AC3E}">
        <p14:creationId xmlns:p14="http://schemas.microsoft.com/office/powerpoint/2010/main" val="597379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E9724BA3-63C4-4994-BE38-09EE8997A319}"/>
              </a:ext>
            </a:extLst>
          </p:cNvPr>
          <p:cNvSpPr txBox="1"/>
          <p:nvPr/>
        </p:nvSpPr>
        <p:spPr bwMode="gray">
          <a:xfrm>
            <a:off x="2490888" y="1488492"/>
            <a:ext cx="3200400" cy="7772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endParaRPr lang="en-US" sz="900" dirty="0" err="1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0472D0-C1C6-4307-9B61-01A2F7F37E15}"/>
              </a:ext>
            </a:extLst>
          </p:cNvPr>
          <p:cNvSpPr txBox="1"/>
          <p:nvPr/>
        </p:nvSpPr>
        <p:spPr bwMode="gray">
          <a:xfrm>
            <a:off x="5711536" y="1488492"/>
            <a:ext cx="3200400" cy="7772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endParaRPr lang="en-US" sz="900" dirty="0" err="1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14C542D-C6CE-443A-B159-BDDBAA3BFF19}"/>
              </a:ext>
            </a:extLst>
          </p:cNvPr>
          <p:cNvSpPr txBox="1"/>
          <p:nvPr/>
        </p:nvSpPr>
        <p:spPr bwMode="gray">
          <a:xfrm>
            <a:off x="8932184" y="1488492"/>
            <a:ext cx="3200400" cy="777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endParaRPr lang="en-US" sz="900" dirty="0" err="1">
              <a:solidFill>
                <a:schemeClr val="tx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9B5CDA4-11B5-49D4-A042-EF1148DB752A}"/>
              </a:ext>
            </a:extLst>
          </p:cNvPr>
          <p:cNvSpPr txBox="1"/>
          <p:nvPr/>
        </p:nvSpPr>
        <p:spPr bwMode="gray">
          <a:xfrm>
            <a:off x="457200" y="470463"/>
            <a:ext cx="14554199" cy="1005840"/>
          </a:xfrm>
          <a:prstGeom prst="rect">
            <a:avLst/>
          </a:prstGeom>
          <a:solidFill>
            <a:schemeClr val="accent5"/>
          </a:solidFill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endParaRPr lang="en-US" sz="900" dirty="0" err="1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CF2CFD9-80F7-4924-96E2-FB5FD7D512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CF1114-9DB0-4B29-A541-E8188E5C28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CB282A-D814-4000-9EA8-9324FCE0A3A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BEAF40-FE9D-4482-9634-8A279FF85C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D5EC777-36C8-41F3-A7A1-E1D3ABCCC0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9C3638B-565F-4357-9141-81888D451DD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BB39AF3-B37C-4C87-A452-763CE44C29E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Review core module requirements and pick the best-fit thematic curriculum pathway</a:t>
            </a:r>
          </a:p>
          <a:p>
            <a:r>
              <a:rPr lang="en-US" dirty="0"/>
              <a:t>Review </a:t>
            </a:r>
            <a:r>
              <a:rPr lang="en-US" dirty="0" err="1"/>
              <a:t>programme</a:t>
            </a:r>
            <a:r>
              <a:rPr lang="en-US" dirty="0"/>
              <a:t> requirements with your academic tutor</a:t>
            </a:r>
          </a:p>
          <a:p>
            <a:r>
              <a:rPr lang="en-US" dirty="0"/>
              <a:t>Register for Introduction to History (HIST105)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C02E37E-7555-4AA8-8DA9-64ECD671D8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Apply for the Problem-Based Learning Fellowship </a:t>
            </a:r>
            <a:r>
              <a:rPr lang="en-US" dirty="0" err="1"/>
              <a:t>programme</a:t>
            </a:r>
            <a:endParaRPr lang="en-US" dirty="0"/>
          </a:p>
          <a:p>
            <a:r>
              <a:rPr lang="en-US" dirty="0"/>
              <a:t>Consider completing elective modules in another field such as business, marketing, or computer science</a:t>
            </a:r>
          </a:p>
          <a:p>
            <a:r>
              <a:rPr lang="en-US" dirty="0"/>
              <a:t>Meet with an academic tutor to check progress to degree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92821EC-3B87-44B1-8A12-FE9610F1739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Work with an academic tutor to ensure you have no outstanding module requirements</a:t>
            </a:r>
          </a:p>
          <a:p>
            <a:r>
              <a:rPr lang="en-US" dirty="0"/>
              <a:t>Complete your final-year capstone project</a:t>
            </a:r>
          </a:p>
          <a:p>
            <a:r>
              <a:rPr lang="en-US" dirty="0"/>
              <a:t>Submit your capstone paper to the </a:t>
            </a:r>
            <a:r>
              <a:rPr lang="en-US" i="1" dirty="0"/>
              <a:t>EAB University Historical Review</a:t>
            </a:r>
            <a:r>
              <a:rPr lang="en-US" dirty="0"/>
              <a:t> or another journal for an opportunity to get published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3544371-DFB6-4119-8E46-BDE7A34B87B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C853205-C6BD-4F10-93B8-D4A0328484B2}"/>
              </a:ext>
            </a:extLst>
          </p:cNvPr>
          <p:cNvCxnSpPr/>
          <p:nvPr/>
        </p:nvCxnSpPr>
        <p:spPr bwMode="gray">
          <a:xfrm>
            <a:off x="468164" y="1939559"/>
            <a:ext cx="11777472" cy="0"/>
          </a:xfrm>
          <a:prstGeom prst="line">
            <a:avLst/>
          </a:prstGeom>
          <a:ln w="3492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91F4E2E-8178-4DBC-B54B-D2840CFCB64C}"/>
              </a:ext>
            </a:extLst>
          </p:cNvPr>
          <p:cNvCxnSpPr/>
          <p:nvPr/>
        </p:nvCxnSpPr>
        <p:spPr bwMode="gray">
          <a:xfrm>
            <a:off x="468164" y="4380003"/>
            <a:ext cx="11777472" cy="0"/>
          </a:xfrm>
          <a:prstGeom prst="line">
            <a:avLst/>
          </a:prstGeom>
          <a:ln w="3492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D2BF8E9-3597-4F04-AB33-7D76D64CBB1F}"/>
              </a:ext>
            </a:extLst>
          </p:cNvPr>
          <p:cNvCxnSpPr/>
          <p:nvPr/>
        </p:nvCxnSpPr>
        <p:spPr bwMode="gray">
          <a:xfrm>
            <a:off x="468164" y="6820447"/>
            <a:ext cx="11777472" cy="0"/>
          </a:xfrm>
          <a:prstGeom prst="line">
            <a:avLst/>
          </a:prstGeom>
          <a:ln w="3492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DD4F505-A145-420E-953A-AD8D4F6DB1D4}"/>
              </a:ext>
            </a:extLst>
          </p:cNvPr>
          <p:cNvSpPr txBox="1"/>
          <p:nvPr/>
        </p:nvSpPr>
        <p:spPr bwMode="gray">
          <a:xfrm>
            <a:off x="468164" y="4598371"/>
            <a:ext cx="179191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1400" b="1" dirty="0">
                <a:latin typeface="+mj-lt"/>
              </a:rPr>
              <a:t>Student Experience Category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3CDB756-2AED-42DA-812F-94E1F0A19441}"/>
              </a:ext>
            </a:extLst>
          </p:cNvPr>
          <p:cNvSpPr txBox="1"/>
          <p:nvPr/>
        </p:nvSpPr>
        <p:spPr bwMode="gray">
          <a:xfrm>
            <a:off x="2616400" y="1625616"/>
            <a:ext cx="114727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1200" i="1" dirty="0">
                <a:solidFill>
                  <a:schemeClr val="tx1"/>
                </a:solidFill>
              </a:rPr>
              <a:t>First Year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5F16503-F443-4A0C-9CE2-2459C1CED176}"/>
              </a:ext>
            </a:extLst>
          </p:cNvPr>
          <p:cNvSpPr txBox="1"/>
          <p:nvPr/>
        </p:nvSpPr>
        <p:spPr bwMode="gray">
          <a:xfrm>
            <a:off x="5828105" y="1625616"/>
            <a:ext cx="114727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1200" i="1" dirty="0">
                <a:solidFill>
                  <a:schemeClr val="tx1"/>
                </a:solidFill>
              </a:rPr>
              <a:t>Middle Year(s)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4731350-BAEE-4029-B696-46A0B0749B11}"/>
              </a:ext>
            </a:extLst>
          </p:cNvPr>
          <p:cNvSpPr txBox="1"/>
          <p:nvPr/>
        </p:nvSpPr>
        <p:spPr bwMode="gray">
          <a:xfrm>
            <a:off x="9073811" y="1625616"/>
            <a:ext cx="114727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1200" i="1" dirty="0"/>
              <a:t>Final</a:t>
            </a:r>
            <a:r>
              <a:rPr lang="en-US" sz="1200" i="1" dirty="0">
                <a:solidFill>
                  <a:schemeClr val="tx1"/>
                </a:solidFill>
              </a:rPr>
              <a:t> Year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90D37E5-D418-4348-8DD3-D088752BF50B}"/>
              </a:ext>
            </a:extLst>
          </p:cNvPr>
          <p:cNvSpPr txBox="1"/>
          <p:nvPr/>
        </p:nvSpPr>
        <p:spPr bwMode="gray">
          <a:xfrm>
            <a:off x="483566" y="2157927"/>
            <a:ext cx="179798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1400" b="1" dirty="0">
                <a:solidFill>
                  <a:schemeClr val="tx1"/>
                </a:solidFill>
                <a:latin typeface="+mj-lt"/>
              </a:rPr>
              <a:t>Student Experience Category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520F441-5B4E-4C8C-B17C-202A0C68C02C}"/>
              </a:ext>
            </a:extLst>
          </p:cNvPr>
          <p:cNvSpPr txBox="1"/>
          <p:nvPr/>
        </p:nvSpPr>
        <p:spPr bwMode="gray">
          <a:xfrm>
            <a:off x="468163" y="7038815"/>
            <a:ext cx="190950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1400" b="1" dirty="0">
                <a:latin typeface="+mj-lt"/>
              </a:rPr>
              <a:t>CULTIVATE</a:t>
            </a:r>
            <a:br>
              <a:rPr lang="en-US" sz="1400" b="1" dirty="0">
                <a:latin typeface="+mj-lt"/>
              </a:rPr>
            </a:br>
            <a:r>
              <a:rPr lang="en-US" sz="1400" b="1" dirty="0">
                <a:latin typeface="+mj-lt"/>
              </a:rPr>
              <a:t>Learning and Academic Excellence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6636720-C48A-4B74-AEEA-3D125C959E2F}"/>
              </a:ext>
            </a:extLst>
          </p:cNvPr>
          <p:cNvSpPr txBox="1"/>
          <p:nvPr/>
        </p:nvSpPr>
        <p:spPr bwMode="gray">
          <a:xfrm>
            <a:off x="12300899" y="1831837"/>
            <a:ext cx="253630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1400" b="1" dirty="0">
                <a:latin typeface="+mj-lt"/>
              </a:rPr>
              <a:t>Academic Success Checklist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6BCF267-B21E-46C0-8F55-D85AD1F0967D}"/>
              </a:ext>
            </a:extLst>
          </p:cNvPr>
          <p:cNvSpPr txBox="1"/>
          <p:nvPr/>
        </p:nvSpPr>
        <p:spPr bwMode="gray">
          <a:xfrm>
            <a:off x="12300898" y="5614057"/>
            <a:ext cx="270771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1400" b="1" dirty="0">
                <a:latin typeface="+mj-lt"/>
              </a:rPr>
              <a:t>Career Development Checklist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FB47D37-E3C3-413C-90EF-33F9FCED6C64}"/>
              </a:ext>
            </a:extLst>
          </p:cNvPr>
          <p:cNvSpPr txBox="1"/>
          <p:nvPr/>
        </p:nvSpPr>
        <p:spPr bwMode="gray">
          <a:xfrm>
            <a:off x="12304480" y="2138533"/>
            <a:ext cx="2240667" cy="21031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1200" i="1" dirty="0"/>
              <a:t>Make note of key steps students should complete across their academic career to be successful</a:t>
            </a:r>
          </a:p>
          <a:p>
            <a:pPr>
              <a:spcBef>
                <a:spcPts val="500"/>
              </a:spcBef>
            </a:pPr>
            <a:r>
              <a:rPr lang="en-US" sz="1200" i="1" dirty="0"/>
              <a:t>Examples:</a:t>
            </a:r>
          </a:p>
          <a:p>
            <a:pPr marL="173038" indent="-173038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en-US" sz="1200" dirty="0"/>
              <a:t>Discover library resources</a:t>
            </a:r>
          </a:p>
          <a:p>
            <a:pPr marL="173038" indent="-173038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en-US" sz="1200" dirty="0"/>
              <a:t>Book an appointment with your pastoral tutor</a:t>
            </a:r>
          </a:p>
          <a:p>
            <a:pPr marL="173038" indent="-173038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en-US" sz="1200" dirty="0"/>
              <a:t>Visit the writing and tutoring </a:t>
            </a:r>
            <a:r>
              <a:rPr lang="en-US" sz="1200" dirty="0" err="1"/>
              <a:t>centre</a:t>
            </a:r>
            <a:endParaRPr lang="en-US" sz="12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4A5FA22-20D9-4E34-BDEF-28BC4EB96051}"/>
              </a:ext>
            </a:extLst>
          </p:cNvPr>
          <p:cNvSpPr txBox="1"/>
          <p:nvPr/>
        </p:nvSpPr>
        <p:spPr bwMode="gray">
          <a:xfrm>
            <a:off x="12304480" y="5954557"/>
            <a:ext cx="2532727" cy="19184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1200" i="1" dirty="0"/>
              <a:t>Make note of key steps students should complete across their academic career to be prepared for post-graduation success </a:t>
            </a:r>
          </a:p>
          <a:p>
            <a:pPr>
              <a:spcBef>
                <a:spcPts val="500"/>
              </a:spcBef>
            </a:pPr>
            <a:r>
              <a:rPr lang="en-US" sz="1200" i="1" dirty="0"/>
              <a:t>Examples:</a:t>
            </a:r>
          </a:p>
          <a:p>
            <a:pPr marL="173038" indent="-173038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en-US" sz="1200" dirty="0"/>
              <a:t>Apply for on-campus jobs </a:t>
            </a:r>
          </a:p>
          <a:p>
            <a:pPr marL="173038" indent="-173038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en-US" sz="1200" dirty="0"/>
              <a:t>Join a student </a:t>
            </a:r>
            <a:r>
              <a:rPr lang="en-US" sz="1200" dirty="0" err="1"/>
              <a:t>organisation</a:t>
            </a:r>
            <a:endParaRPr lang="en-US" sz="1200" dirty="0"/>
          </a:p>
          <a:p>
            <a:pPr marL="173038" indent="-173038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en-US" sz="1200" dirty="0"/>
              <a:t>Make an appointment with a career advisor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6A9EEDB-3001-4EEA-A166-B78BCD1318C6}"/>
              </a:ext>
            </a:extLst>
          </p:cNvPr>
          <p:cNvSpPr txBox="1"/>
          <p:nvPr/>
        </p:nvSpPr>
        <p:spPr bwMode="gray">
          <a:xfrm>
            <a:off x="5799611" y="4198204"/>
            <a:ext cx="3945578" cy="1661993"/>
          </a:xfrm>
          <a:prstGeom prst="rect">
            <a:avLst/>
          </a:prstGeom>
          <a:solidFill>
            <a:srgbClr val="00B050"/>
          </a:solidFill>
        </p:spPr>
        <p:txBody>
          <a:bodyPr wrap="square" lIns="182880" tIns="182880" rIns="182880" bIns="18288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1200" b="1" i="1" dirty="0">
                <a:solidFill>
                  <a:schemeClr val="bg1"/>
                </a:solidFill>
              </a:rPr>
              <a:t>Delete After Reading: </a:t>
            </a:r>
            <a:r>
              <a:rPr lang="en-US" sz="1200" i="1" dirty="0">
                <a:solidFill>
                  <a:schemeClr val="bg1"/>
                </a:solidFill>
              </a:rPr>
              <a:t>All the text in this template is editable. Use the </a:t>
            </a:r>
            <a:r>
              <a:rPr lang="en-US" sz="1200" i="1" dirty="0" err="1">
                <a:solidFill>
                  <a:schemeClr val="bg1"/>
                </a:solidFill>
              </a:rPr>
              <a:t>italicised</a:t>
            </a:r>
            <a:r>
              <a:rPr lang="en-US" sz="1200" i="1" dirty="0">
                <a:solidFill>
                  <a:schemeClr val="bg1"/>
                </a:solidFill>
              </a:rPr>
              <a:t> text as a guide to what information should be included, how to </a:t>
            </a:r>
            <a:r>
              <a:rPr lang="en-US" sz="1200" i="1" dirty="0" err="1">
                <a:solidFill>
                  <a:schemeClr val="bg1"/>
                </a:solidFill>
              </a:rPr>
              <a:t>organise</a:t>
            </a:r>
            <a:r>
              <a:rPr lang="en-US" sz="1200" i="1" dirty="0">
                <a:solidFill>
                  <a:schemeClr val="bg1"/>
                </a:solidFill>
              </a:rPr>
              <a:t> it, and how to frame it for students. The bottom row is meant to be an example and should be replaced with institution-specific information.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AEA22C0-E75E-4BA1-A6CF-7C68D2E1B215}"/>
              </a:ext>
            </a:extLst>
          </p:cNvPr>
          <p:cNvGrpSpPr/>
          <p:nvPr/>
        </p:nvGrpSpPr>
        <p:grpSpPr>
          <a:xfrm>
            <a:off x="-2473325" y="1433383"/>
            <a:ext cx="2377440" cy="3291840"/>
            <a:chOff x="-3209925" y="1420683"/>
            <a:chExt cx="2377440" cy="3291840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039D56C-3D96-4015-8DE5-FD069F614207}"/>
                </a:ext>
              </a:extLst>
            </p:cNvPr>
            <p:cNvSpPr txBox="1"/>
            <p:nvPr userDrawn="1"/>
          </p:nvSpPr>
          <p:spPr bwMode="gray">
            <a:xfrm>
              <a:off x="-3209925" y="1420683"/>
              <a:ext cx="2377440" cy="3291840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500"/>
                </a:spcBef>
              </a:pPr>
              <a:endParaRPr lang="en-US" sz="900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E869450-8D4A-457D-9B38-790591603C4B}"/>
                </a:ext>
              </a:extLst>
            </p:cNvPr>
            <p:cNvSpPr txBox="1"/>
            <p:nvPr userDrawn="1"/>
          </p:nvSpPr>
          <p:spPr bwMode="gray">
            <a:xfrm>
              <a:off x="-3007128" y="1608294"/>
              <a:ext cx="1971846" cy="296234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500"/>
                </a:spcBef>
              </a:pPr>
              <a:r>
                <a:rPr lang="en-US" sz="1200" b="1" dirty="0">
                  <a:solidFill>
                    <a:schemeClr val="bg1"/>
                  </a:solidFill>
                </a:rPr>
                <a:t>Instructions:</a:t>
              </a:r>
              <a:r>
                <a:rPr lang="en-US" sz="1200" baseline="0" dirty="0">
                  <a:solidFill>
                    <a:schemeClr val="bg1"/>
                  </a:solidFill>
                </a:rPr>
                <a:t> </a:t>
              </a:r>
            </a:p>
            <a:p>
              <a:pPr>
                <a:spcBef>
                  <a:spcPts val="500"/>
                </a:spcBef>
              </a:pPr>
              <a:r>
                <a:rPr lang="en-US" sz="1200" baseline="0" dirty="0">
                  <a:solidFill>
                    <a:schemeClr val="bg1"/>
                  </a:solidFill>
                </a:rPr>
                <a:t>This template should be used as a brainstorming tool for developing experiential course maps. Delete text after reading and replace with institution-specific information.</a:t>
              </a:r>
            </a:p>
            <a:p>
              <a:pPr>
                <a:spcBef>
                  <a:spcPts val="500"/>
                </a:spcBef>
              </a:pPr>
              <a:endParaRPr lang="en-US" sz="1200" baseline="0" dirty="0">
                <a:solidFill>
                  <a:schemeClr val="bg1"/>
                </a:solidFill>
              </a:endParaRPr>
            </a:p>
            <a:p>
              <a:pPr>
                <a:spcBef>
                  <a:spcPts val="500"/>
                </a:spcBef>
              </a:pPr>
              <a:r>
                <a:rPr lang="en-US" sz="1200" baseline="0" dirty="0">
                  <a:solidFill>
                    <a:schemeClr val="bg1"/>
                  </a:solidFill>
                </a:rPr>
                <a:t>If using the template directly, adjust </a:t>
              </a:r>
              <a:r>
                <a:rPr lang="en-US" sz="1200" baseline="0" dirty="0" err="1">
                  <a:solidFill>
                    <a:schemeClr val="bg1"/>
                  </a:solidFill>
                </a:rPr>
                <a:t>colour</a:t>
              </a:r>
              <a:r>
                <a:rPr lang="en-US" sz="1200" baseline="0" dirty="0">
                  <a:solidFill>
                    <a:schemeClr val="bg1"/>
                  </a:solidFill>
                </a:rPr>
                <a:t> schemes, fonts, and </a:t>
              </a:r>
              <a:r>
                <a:rPr lang="en-US" sz="1200" baseline="0" dirty="0" err="1">
                  <a:solidFill>
                    <a:schemeClr val="bg1"/>
                  </a:solidFill>
                </a:rPr>
                <a:t>organisation</a:t>
              </a:r>
              <a:r>
                <a:rPr lang="en-US" sz="1200" baseline="0" dirty="0">
                  <a:solidFill>
                    <a:schemeClr val="bg1"/>
                  </a:solidFill>
                </a:rPr>
                <a:t> to match your institution. 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79BD22DB-3550-4802-838B-E3FD91D56763}"/>
              </a:ext>
            </a:extLst>
          </p:cNvPr>
          <p:cNvSpPr txBox="1"/>
          <p:nvPr/>
        </p:nvSpPr>
        <p:spPr bwMode="gray">
          <a:xfrm>
            <a:off x="13007905" y="755257"/>
            <a:ext cx="1752670" cy="553998"/>
          </a:xfrm>
          <a:prstGeom prst="rect">
            <a:avLst/>
          </a:prstGeom>
          <a:solidFill>
            <a:srgbClr val="00B05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spcBef>
                <a:spcPts val="500"/>
              </a:spcBef>
            </a:pPr>
            <a:r>
              <a:rPr lang="en-US" sz="1200" b="1" dirty="0">
                <a:solidFill>
                  <a:schemeClr val="bg1"/>
                </a:solidFill>
              </a:rPr>
              <a:t>DELETE AND PLACE INSTITUTIONAL LOGO HERE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63B6E11-B7D6-4807-B215-8D91B0CF1303}"/>
              </a:ext>
            </a:extLst>
          </p:cNvPr>
          <p:cNvSpPr txBox="1"/>
          <p:nvPr/>
        </p:nvSpPr>
        <p:spPr bwMode="gray">
          <a:xfrm>
            <a:off x="485510" y="7765309"/>
            <a:ext cx="179191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Example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3D25E62-8FFE-4F2F-B2BA-DBFB690D3A17}"/>
              </a:ext>
            </a:extLst>
          </p:cNvPr>
          <p:cNvSpPr txBox="1"/>
          <p:nvPr/>
        </p:nvSpPr>
        <p:spPr bwMode="gray">
          <a:xfrm>
            <a:off x="325577" y="8569340"/>
            <a:ext cx="5257800" cy="1107996"/>
          </a:xfrm>
          <a:prstGeom prst="rect">
            <a:avLst/>
          </a:prstGeom>
          <a:solidFill>
            <a:srgbClr val="00B050"/>
          </a:solidFill>
        </p:spPr>
        <p:txBody>
          <a:bodyPr wrap="square" lIns="182880" tIns="182880" rIns="182880" bIns="18288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1200" b="1" i="1" dirty="0">
                <a:solidFill>
                  <a:schemeClr val="bg1"/>
                </a:solidFill>
              </a:rPr>
              <a:t>Delete After Reading: </a:t>
            </a:r>
            <a:r>
              <a:rPr lang="en-US" sz="1200" i="1" dirty="0">
                <a:solidFill>
                  <a:schemeClr val="bg1"/>
                </a:solidFill>
              </a:rPr>
              <a:t>Consider making each item in the map a hyperlink to a page where students can access more information. For example, “Review </a:t>
            </a:r>
            <a:r>
              <a:rPr lang="en-US" sz="1200" i="1" dirty="0" err="1">
                <a:solidFill>
                  <a:schemeClr val="bg1"/>
                </a:solidFill>
              </a:rPr>
              <a:t>programme</a:t>
            </a:r>
            <a:r>
              <a:rPr lang="en-US" sz="1200" i="1" dirty="0">
                <a:solidFill>
                  <a:schemeClr val="bg1"/>
                </a:solidFill>
              </a:rPr>
              <a:t> requirements” could link to the specific course catalogue.</a:t>
            </a:r>
          </a:p>
        </p:txBody>
      </p:sp>
    </p:spTree>
    <p:extLst>
      <p:ext uri="{BB962C8B-B14F-4D97-AF65-F5344CB8AC3E}">
        <p14:creationId xmlns:p14="http://schemas.microsoft.com/office/powerpoint/2010/main" val="3089150431"/>
      </p:ext>
    </p:extLst>
  </p:cSld>
  <p:clrMapOvr>
    <a:masterClrMapping/>
  </p:clrMapOvr>
</p:sld>
</file>

<file path=ppt/theme/theme1.xml><?xml version="1.0" encoding="utf-8"?>
<a:theme xmlns:a="http://schemas.openxmlformats.org/drawingml/2006/main" name="EAB2 Landscape Standard 010117">
  <a:themeElements>
    <a:clrScheme name="EAB Color Palette (2017)">
      <a:dk1>
        <a:srgbClr val="333E48"/>
      </a:dk1>
      <a:lt1>
        <a:srgbClr val="FFFFFF"/>
      </a:lt1>
      <a:dk2>
        <a:srgbClr val="F28B00"/>
      </a:dk2>
      <a:lt2>
        <a:srgbClr val="D6D8DA"/>
      </a:lt2>
      <a:accent1>
        <a:srgbClr val="C4C7CA"/>
      </a:accent1>
      <a:accent2>
        <a:srgbClr val="A0A4A9"/>
      </a:accent2>
      <a:accent3>
        <a:srgbClr val="666E76"/>
      </a:accent3>
      <a:accent4>
        <a:srgbClr val="333E48"/>
      </a:accent4>
      <a:accent5>
        <a:srgbClr val="004A88"/>
      </a:accent5>
      <a:accent6>
        <a:srgbClr val="0070CD"/>
      </a:accent6>
      <a:hlink>
        <a:srgbClr val="0070CD"/>
      </a:hlink>
      <a:folHlink>
        <a:srgbClr val="A0A4A9"/>
      </a:folHlink>
    </a:clrScheme>
    <a:fontScheme name="EAB Font Theme">
      <a:majorFont>
        <a:latin typeface="Rockwel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2700">
          <a:solidFill>
            <a:schemeClr val="accent3"/>
          </a:solidFill>
          <a:miter lim="800000"/>
        </a:ln>
      </a:spPr>
      <a:bodyPr rot="0" spcFirstLastPara="0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ctr">
          <a:spcBef>
            <a:spcPts val="500"/>
          </a:spcBef>
          <a:defRPr sz="10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12700">
          <a:solidFill>
            <a:schemeClr val="accent3"/>
          </a:solidFill>
          <a:miter lim="800000"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>
        <a:spAutoFit/>
      </a:bodyPr>
      <a:lstStyle>
        <a:defPPr>
          <a:spcBef>
            <a:spcPts val="500"/>
          </a:spcBef>
          <a:defRPr sz="900" dirty="0" smtClean="0"/>
        </a:defPPr>
      </a:lstStyle>
    </a:txDef>
  </a:objectDefaults>
  <a:extraClrSchemeLst/>
  <a:custClrLst>
    <a:custClr name="Dark Background">
      <a:srgbClr val="003D70"/>
    </a:custClr>
    <a:custClr name="Red">
      <a:srgbClr val="CF102D"/>
    </a:custClr>
    <a:custClr name="Yellow">
      <a:srgbClr val="F6D900"/>
    </a:custClr>
    <a:custClr name="Green">
      <a:srgbClr val="7FCB3B"/>
    </a:custClr>
    <a:custClr name="Purple">
      <a:srgbClr val="8B4BB3"/>
    </a:custClr>
    <a:custClr name="Light Blue">
      <a:srgbClr val="23B1F1"/>
    </a:custClr>
    <a:custClr name="Teal">
      <a:srgbClr val="35BDCB"/>
    </a:custClr>
    <a:custClr name="Not Used">
      <a:srgbClr val="FFFFFF"/>
    </a:custClr>
    <a:custClr name="Not Used">
      <a:srgbClr val="FFFFFF"/>
    </a:custClr>
    <a:custClr name="Not Used">
      <a:srgbClr val="FFFFFF"/>
    </a:custClr>
    <a:custClr name="Not Used">
      <a:srgbClr val="FFFFFF"/>
    </a:custClr>
    <a:custClr name="Red Tint">
      <a:srgbClr val="F47A74"/>
    </a:custClr>
    <a:custClr name="Yellow Tint">
      <a:srgbClr val="FFEE6D"/>
    </a:custClr>
    <a:custClr name="Green Tint">
      <a:srgbClr val="B0DF85"/>
    </a:custClr>
    <a:custClr name="Purple Tint">
      <a:srgbClr val="BD98D4"/>
    </a:custClr>
    <a:custClr name="Light Blue Tint">
      <a:srgbClr val="92D8F8"/>
    </a:custClr>
    <a:custClr name="Teal Tint">
      <a:srgbClr val="91DBE3"/>
    </a:custClr>
    <a:custClr name="Not Used">
      <a:srgbClr val="FFFFFF"/>
    </a:custClr>
    <a:custClr name="Not Used">
      <a:srgbClr val="FFFFFF"/>
    </a:custClr>
    <a:custClr name="Not Used">
      <a:srgbClr val="FFFFFF"/>
    </a:custClr>
  </a:custClrLst>
  <a:extLst>
    <a:ext uri="{05A4C25C-085E-4340-85A3-A5531E510DB2}">
      <thm15:themeFamily xmlns:thm15="http://schemas.microsoft.com/office/thememl/2012/main" name="EAB2 Landscape Standard 010117.potm" id="{CC19B302-441A-49B2-9674-45EC1A2089F5}" vid="{6E16980A-E291-48BE-9647-8C14CC96DC98}"/>
    </a:ext>
  </a:extLst>
</a:theme>
</file>

<file path=ppt/theme/theme2.xml><?xml version="1.0" encoding="utf-8"?>
<a:theme xmlns:a="http://schemas.openxmlformats.org/drawingml/2006/main" name="IntroPage">
  <a:themeElements>
    <a:clrScheme name="EAB Color Palette (2017)">
      <a:dk1>
        <a:srgbClr val="333E48"/>
      </a:dk1>
      <a:lt1>
        <a:srgbClr val="FFFFFF"/>
      </a:lt1>
      <a:dk2>
        <a:srgbClr val="F28B00"/>
      </a:dk2>
      <a:lt2>
        <a:srgbClr val="D6D8DA"/>
      </a:lt2>
      <a:accent1>
        <a:srgbClr val="C4C7CA"/>
      </a:accent1>
      <a:accent2>
        <a:srgbClr val="A0A4A9"/>
      </a:accent2>
      <a:accent3>
        <a:srgbClr val="666E76"/>
      </a:accent3>
      <a:accent4>
        <a:srgbClr val="333E48"/>
      </a:accent4>
      <a:accent5>
        <a:srgbClr val="004A88"/>
      </a:accent5>
      <a:accent6>
        <a:srgbClr val="0070CD"/>
      </a:accent6>
      <a:hlink>
        <a:srgbClr val="0070CD"/>
      </a:hlink>
      <a:folHlink>
        <a:srgbClr val="A0A4A9"/>
      </a:folHlink>
    </a:clrScheme>
    <a:fontScheme name="EAB Font Theme">
      <a:majorFont>
        <a:latin typeface="Rockwel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2700">
          <a:solidFill>
            <a:schemeClr val="accent3"/>
          </a:solidFill>
          <a:miter lim="800000"/>
        </a:ln>
      </a:spPr>
      <a:bodyPr rot="0" spcFirstLastPara="0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ctr">
          <a:spcBef>
            <a:spcPts val="500"/>
          </a:spcBef>
          <a:defRPr sz="10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12700">
          <a:solidFill>
            <a:schemeClr val="accent3"/>
          </a:solidFill>
          <a:miter lim="800000"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>
        <a:spAutoFit/>
      </a:bodyPr>
      <a:lstStyle>
        <a:defPPr>
          <a:spcBef>
            <a:spcPts val="500"/>
          </a:spcBef>
          <a:defRPr sz="900" dirty="0" smtClean="0"/>
        </a:defPPr>
      </a:lstStyle>
    </a:txDef>
  </a:objectDefaults>
  <a:extraClrSchemeLst/>
  <a:custClrLst>
    <a:custClr name="Dark Background">
      <a:srgbClr val="003D70"/>
    </a:custClr>
    <a:custClr name="Red">
      <a:srgbClr val="CF102D"/>
    </a:custClr>
    <a:custClr name="Yellow">
      <a:srgbClr val="F6D900"/>
    </a:custClr>
    <a:custClr name="Green">
      <a:srgbClr val="7FCB3B"/>
    </a:custClr>
    <a:custClr name="Purple">
      <a:srgbClr val="8B4BB3"/>
    </a:custClr>
    <a:custClr name="Light Blue">
      <a:srgbClr val="23B1F1"/>
    </a:custClr>
    <a:custClr name="Teal">
      <a:srgbClr val="35BDCB"/>
    </a:custClr>
    <a:custClr name="Not Used">
      <a:srgbClr val="FFFFFF"/>
    </a:custClr>
    <a:custClr name="Not Used">
      <a:srgbClr val="FFFFFF"/>
    </a:custClr>
    <a:custClr name="Not Used">
      <a:srgbClr val="FFFFFF"/>
    </a:custClr>
    <a:custClr name="Not Used">
      <a:srgbClr val="FFFFFF"/>
    </a:custClr>
    <a:custClr name="Red Tint">
      <a:srgbClr val="F47A74"/>
    </a:custClr>
    <a:custClr name="Yellow Tint">
      <a:srgbClr val="FFEE6D"/>
    </a:custClr>
    <a:custClr name="Green Tint">
      <a:srgbClr val="B0DF85"/>
    </a:custClr>
    <a:custClr name="Purple Tint">
      <a:srgbClr val="BD98D4"/>
    </a:custClr>
    <a:custClr name="Light Blue Tint">
      <a:srgbClr val="92D8F8"/>
    </a:custClr>
    <a:custClr name="Teal Tint">
      <a:srgbClr val="91DBE3"/>
    </a:custClr>
    <a:custClr name="Not Used">
      <a:srgbClr val="FFFFFF"/>
    </a:custClr>
    <a:custClr name="Not Used">
      <a:srgbClr val="FFFFFF"/>
    </a:custClr>
    <a:custClr name="Not Used">
      <a:srgbClr val="FFFFFF"/>
    </a:custClr>
  </a:custClrLst>
  <a:extLst>
    <a:ext uri="{05A4C25C-085E-4340-85A3-A5531E510DB2}">
      <thm15:themeFamily xmlns:thm15="http://schemas.microsoft.com/office/thememl/2012/main" name="EAB2 Landscape Standard 010117.potm" id="{CC19B302-441A-49B2-9674-45EC1A2089F5}" vid="{6E16980A-E291-48BE-9647-8C14CC96DC98}"/>
    </a:ext>
  </a:extLst>
</a:theme>
</file>

<file path=ppt/theme/theme3.xml><?xml version="1.0" encoding="utf-8"?>
<a:theme xmlns:a="http://schemas.openxmlformats.org/drawingml/2006/main" name="1_IntroPage">
  <a:themeElements>
    <a:clrScheme name="EAB Color Palette (2017)">
      <a:dk1>
        <a:srgbClr val="333E48"/>
      </a:dk1>
      <a:lt1>
        <a:srgbClr val="FFFFFF"/>
      </a:lt1>
      <a:dk2>
        <a:srgbClr val="F28B00"/>
      </a:dk2>
      <a:lt2>
        <a:srgbClr val="D6D8DA"/>
      </a:lt2>
      <a:accent1>
        <a:srgbClr val="C4C7CA"/>
      </a:accent1>
      <a:accent2>
        <a:srgbClr val="A0A4A9"/>
      </a:accent2>
      <a:accent3>
        <a:srgbClr val="666E76"/>
      </a:accent3>
      <a:accent4>
        <a:srgbClr val="333E48"/>
      </a:accent4>
      <a:accent5>
        <a:srgbClr val="004A88"/>
      </a:accent5>
      <a:accent6>
        <a:srgbClr val="0070CD"/>
      </a:accent6>
      <a:hlink>
        <a:srgbClr val="0070CD"/>
      </a:hlink>
      <a:folHlink>
        <a:srgbClr val="A0A4A9"/>
      </a:folHlink>
    </a:clrScheme>
    <a:fontScheme name="EAB Font Theme">
      <a:majorFont>
        <a:latin typeface="Rockwel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2700">
          <a:solidFill>
            <a:schemeClr val="accent3"/>
          </a:solidFill>
          <a:miter lim="800000"/>
        </a:ln>
      </a:spPr>
      <a:bodyPr rot="0" spcFirstLastPara="0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ctr">
          <a:spcBef>
            <a:spcPts val="500"/>
          </a:spcBef>
          <a:defRPr sz="10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12700">
          <a:solidFill>
            <a:schemeClr val="accent3"/>
          </a:solidFill>
          <a:miter lim="800000"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>
        <a:spAutoFit/>
      </a:bodyPr>
      <a:lstStyle>
        <a:defPPr>
          <a:spcBef>
            <a:spcPts val="500"/>
          </a:spcBef>
          <a:defRPr sz="900" dirty="0" smtClean="0"/>
        </a:defPPr>
      </a:lstStyle>
    </a:txDef>
  </a:objectDefaults>
  <a:extraClrSchemeLst/>
  <a:custClrLst>
    <a:custClr name="Dark Background">
      <a:srgbClr val="003D70"/>
    </a:custClr>
    <a:custClr name="Red">
      <a:srgbClr val="CF102D"/>
    </a:custClr>
    <a:custClr name="Yellow">
      <a:srgbClr val="F6D900"/>
    </a:custClr>
    <a:custClr name="Green">
      <a:srgbClr val="7FCB3B"/>
    </a:custClr>
    <a:custClr name="Purple">
      <a:srgbClr val="8B4BB3"/>
    </a:custClr>
    <a:custClr name="Light Blue">
      <a:srgbClr val="23B1F1"/>
    </a:custClr>
    <a:custClr name="Teal">
      <a:srgbClr val="35BDCB"/>
    </a:custClr>
    <a:custClr name="Not Used">
      <a:srgbClr val="FFFFFF"/>
    </a:custClr>
    <a:custClr name="Not Used">
      <a:srgbClr val="FFFFFF"/>
    </a:custClr>
    <a:custClr name="Not Used">
      <a:srgbClr val="FFFFFF"/>
    </a:custClr>
    <a:custClr name="Not Used">
      <a:srgbClr val="FFFFFF"/>
    </a:custClr>
    <a:custClr name="Red Tint">
      <a:srgbClr val="F47A74"/>
    </a:custClr>
    <a:custClr name="Yellow Tint">
      <a:srgbClr val="FFEE6D"/>
    </a:custClr>
    <a:custClr name="Green Tint">
      <a:srgbClr val="B0DF85"/>
    </a:custClr>
    <a:custClr name="Purple Tint">
      <a:srgbClr val="BD98D4"/>
    </a:custClr>
    <a:custClr name="Light Blue Tint">
      <a:srgbClr val="92D8F8"/>
    </a:custClr>
    <a:custClr name="Teal Tint">
      <a:srgbClr val="91DBE3"/>
    </a:custClr>
    <a:custClr name="Not Used">
      <a:srgbClr val="FFFFFF"/>
    </a:custClr>
    <a:custClr name="Not Used">
      <a:srgbClr val="FFFFFF"/>
    </a:custClr>
    <a:custClr name="Not Used">
      <a:srgbClr val="FFFFFF"/>
    </a:custClr>
  </a:custClrLst>
  <a:extLst>
    <a:ext uri="{05A4C25C-085E-4340-85A3-A5531E510DB2}">
      <thm15:themeFamily xmlns:thm15="http://schemas.microsoft.com/office/thememl/2012/main" name="EAB2 Landscape Standard 010117.potm" id="{CC19B302-441A-49B2-9674-45EC1A2089F5}" vid="{6E16980A-E291-48BE-9647-8C14CC96DC98}"/>
    </a:ext>
  </a:extLst>
</a:theme>
</file>

<file path=ppt/theme/theme4.xml><?xml version="1.0" encoding="utf-8"?>
<a:theme xmlns:a="http://schemas.openxmlformats.org/drawingml/2006/main" name="2_IntroPage">
  <a:themeElements>
    <a:clrScheme name="EAB Color Palette (2017)">
      <a:dk1>
        <a:srgbClr val="333E48"/>
      </a:dk1>
      <a:lt1>
        <a:srgbClr val="FFFFFF"/>
      </a:lt1>
      <a:dk2>
        <a:srgbClr val="F28B00"/>
      </a:dk2>
      <a:lt2>
        <a:srgbClr val="D6D8DA"/>
      </a:lt2>
      <a:accent1>
        <a:srgbClr val="C4C7CA"/>
      </a:accent1>
      <a:accent2>
        <a:srgbClr val="A0A4A9"/>
      </a:accent2>
      <a:accent3>
        <a:srgbClr val="666E76"/>
      </a:accent3>
      <a:accent4>
        <a:srgbClr val="333E48"/>
      </a:accent4>
      <a:accent5>
        <a:srgbClr val="004A88"/>
      </a:accent5>
      <a:accent6>
        <a:srgbClr val="0070CD"/>
      </a:accent6>
      <a:hlink>
        <a:srgbClr val="0070CD"/>
      </a:hlink>
      <a:folHlink>
        <a:srgbClr val="A0A4A9"/>
      </a:folHlink>
    </a:clrScheme>
    <a:fontScheme name="EAB Font Theme">
      <a:majorFont>
        <a:latin typeface="Rockwel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2700">
          <a:solidFill>
            <a:schemeClr val="accent3"/>
          </a:solidFill>
          <a:miter lim="800000"/>
        </a:ln>
      </a:spPr>
      <a:bodyPr rot="0" spcFirstLastPara="0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ctr">
          <a:spcBef>
            <a:spcPts val="500"/>
          </a:spcBef>
          <a:defRPr sz="10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12700">
          <a:solidFill>
            <a:schemeClr val="accent3"/>
          </a:solidFill>
          <a:miter lim="800000"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>
        <a:spAutoFit/>
      </a:bodyPr>
      <a:lstStyle>
        <a:defPPr>
          <a:spcBef>
            <a:spcPts val="500"/>
          </a:spcBef>
          <a:defRPr sz="900" dirty="0" smtClean="0"/>
        </a:defPPr>
      </a:lstStyle>
    </a:txDef>
  </a:objectDefaults>
  <a:extraClrSchemeLst/>
  <a:custClrLst>
    <a:custClr name="Dark Background">
      <a:srgbClr val="003D70"/>
    </a:custClr>
    <a:custClr name="Red">
      <a:srgbClr val="CF102D"/>
    </a:custClr>
    <a:custClr name="Yellow">
      <a:srgbClr val="F6D900"/>
    </a:custClr>
    <a:custClr name="Green">
      <a:srgbClr val="7FCB3B"/>
    </a:custClr>
    <a:custClr name="Purple">
      <a:srgbClr val="8B4BB3"/>
    </a:custClr>
    <a:custClr name="Light Blue">
      <a:srgbClr val="23B1F1"/>
    </a:custClr>
    <a:custClr name="Teal">
      <a:srgbClr val="35BDCB"/>
    </a:custClr>
    <a:custClr name="Not Used">
      <a:srgbClr val="FFFFFF"/>
    </a:custClr>
    <a:custClr name="Not Used">
      <a:srgbClr val="FFFFFF"/>
    </a:custClr>
    <a:custClr name="Not Used">
      <a:srgbClr val="FFFFFF"/>
    </a:custClr>
    <a:custClr name="Not Used">
      <a:srgbClr val="FFFFFF"/>
    </a:custClr>
    <a:custClr name="Red Tint">
      <a:srgbClr val="F47A74"/>
    </a:custClr>
    <a:custClr name="Yellow Tint">
      <a:srgbClr val="FFEE6D"/>
    </a:custClr>
    <a:custClr name="Green Tint">
      <a:srgbClr val="B0DF85"/>
    </a:custClr>
    <a:custClr name="Purple Tint">
      <a:srgbClr val="BD98D4"/>
    </a:custClr>
    <a:custClr name="Light Blue Tint">
      <a:srgbClr val="92D8F8"/>
    </a:custClr>
    <a:custClr name="Teal Tint">
      <a:srgbClr val="91DBE3"/>
    </a:custClr>
    <a:custClr name="Not Used">
      <a:srgbClr val="FFFFFF"/>
    </a:custClr>
    <a:custClr name="Not Used">
      <a:srgbClr val="FFFFFF"/>
    </a:custClr>
    <a:custClr name="Not Used">
      <a:srgbClr val="FFFFFF"/>
    </a:custClr>
  </a:custClrLst>
  <a:extLst>
    <a:ext uri="{05A4C25C-085E-4340-85A3-A5531E510DB2}">
      <thm15:themeFamily xmlns:thm15="http://schemas.microsoft.com/office/thememl/2012/main" name="EAB2 Landscape Standard 010117.potm" id="{CC19B302-441A-49B2-9674-45EC1A2089F5}" vid="{6E16980A-E291-48BE-9647-8C14CC96DC98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AB Color Palette (2017)">
    <a:dk1>
      <a:srgbClr val="333E48"/>
    </a:dk1>
    <a:lt1>
      <a:srgbClr val="FFFFFF"/>
    </a:lt1>
    <a:dk2>
      <a:srgbClr val="F28B00"/>
    </a:dk2>
    <a:lt2>
      <a:srgbClr val="D6D8DA"/>
    </a:lt2>
    <a:accent1>
      <a:srgbClr val="C4C7CA"/>
    </a:accent1>
    <a:accent2>
      <a:srgbClr val="A0A4A9"/>
    </a:accent2>
    <a:accent3>
      <a:srgbClr val="666E76"/>
    </a:accent3>
    <a:accent4>
      <a:srgbClr val="333E48"/>
    </a:accent4>
    <a:accent5>
      <a:srgbClr val="004A88"/>
    </a:accent5>
    <a:accent6>
      <a:srgbClr val="0070CD"/>
    </a:accent6>
    <a:hlink>
      <a:srgbClr val="0070CD"/>
    </a:hlink>
    <a:folHlink>
      <a:srgbClr val="A0A4A9"/>
    </a:folHlink>
  </a:clrScheme>
  <a:fontScheme name="EAB Font Theme">
    <a:majorFont>
      <a:latin typeface="Rockwell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EAB2 Landscape Standard 010117</Template>
  <TotalTime>0</TotalTime>
  <Words>902</Words>
  <Application>Microsoft Office PowerPoint</Application>
  <PresentationFormat>Custom</PresentationFormat>
  <Paragraphs>117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Rockwell</vt:lpstr>
      <vt:lpstr>Verdana</vt:lpstr>
      <vt:lpstr>Wingdings</vt:lpstr>
      <vt:lpstr>EAB2 Landscape Standard 010117</vt:lpstr>
      <vt:lpstr>IntroPage</vt:lpstr>
      <vt:lpstr>1_IntroPage</vt:lpstr>
      <vt:lpstr>2_IntroPage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2017-03-19T19:22:58Z</dcterms:created>
  <dcterms:modified xsi:type="dcterms:W3CDTF">2020-11-10T12:40:58Z</dcterms:modified>
</cp:coreProperties>
</file>