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677" r:id="rId2"/>
  </p:sldMasterIdLst>
  <p:notesMasterIdLst>
    <p:notesMasterId r:id="rId22"/>
  </p:notesMasterIdLst>
  <p:handoutMasterIdLst>
    <p:handoutMasterId r:id="rId23"/>
  </p:handoutMasterIdLst>
  <p:sldIdLst>
    <p:sldId id="2367" r:id="rId3"/>
    <p:sldId id="1450" r:id="rId4"/>
    <p:sldId id="346" r:id="rId5"/>
    <p:sldId id="277" r:id="rId6"/>
    <p:sldId id="2378" r:id="rId7"/>
    <p:sldId id="2773" r:id="rId8"/>
    <p:sldId id="347" r:id="rId9"/>
    <p:sldId id="348" r:id="rId10"/>
    <p:sldId id="1748" r:id="rId11"/>
    <p:sldId id="1448" r:id="rId12"/>
    <p:sldId id="2774" r:id="rId13"/>
    <p:sldId id="2397" r:id="rId14"/>
    <p:sldId id="1470" r:id="rId15"/>
    <p:sldId id="2775" r:id="rId16"/>
    <p:sldId id="2385" r:id="rId17"/>
    <p:sldId id="2399" r:id="rId18"/>
    <p:sldId id="280" r:id="rId19"/>
    <p:sldId id="2777" r:id="rId20"/>
    <p:sldId id="273" r:id="rId21"/>
  </p:sldIdLst>
  <p:sldSz cx="6400800" cy="4800600"/>
  <p:notesSz cx="6858000" cy="9144000"/>
  <p:custDataLst>
    <p:tags r:id="rId24"/>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E3F2"/>
    <a:srgbClr val="E0F1F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035" autoAdjust="0"/>
  </p:normalViewPr>
  <p:slideViewPr>
    <p:cSldViewPr snapToGrid="0" showGuides="1">
      <p:cViewPr varScale="1">
        <p:scale>
          <a:sx n="76" d="100"/>
          <a:sy n="76" d="100"/>
        </p:scale>
        <p:origin x="1682" y="3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0" d="100"/>
          <a:sy n="80" d="100"/>
        </p:scale>
        <p:origin x="391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13E-1944-A015-A5FC87FFB600}"/>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13E-1944-A015-A5FC87FFB6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BD15-C649-A4A5-0CC2D53C90F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BD15-C649-A4A5-0CC2D53C90F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5-C649-A4A5-0CC2D53C90F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BD15-C649-A4A5-0CC2D53C90F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24E-2"/>
          <c:y val="4.9107142857142856E-2"/>
          <c:w val="0.93452380952380953"/>
          <c:h val="0.71778543307086617"/>
        </c:manualLayout>
      </c:layout>
      <c:barChart>
        <c:barDir val="col"/>
        <c:grouping val="clustered"/>
        <c:varyColors val="0"/>
        <c:ser>
          <c:idx val="0"/>
          <c:order val="0"/>
          <c:tx>
            <c:strRef>
              <c:f>Sheet1!$B$1</c:f>
              <c:strCache>
                <c:ptCount val="1"/>
                <c:pt idx="0">
                  <c:v>Public </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$2M</c:v>
                </c:pt>
                <c:pt idx="1">
                  <c:v>$2-5M</c:v>
                </c:pt>
                <c:pt idx="2">
                  <c:v>$5-10M</c:v>
                </c:pt>
                <c:pt idx="3">
                  <c:v>$10-20M</c:v>
                </c:pt>
                <c:pt idx="4">
                  <c:v>Greater than $20M</c:v>
                </c:pt>
              </c:strCache>
            </c:strRef>
          </c:cat>
          <c:val>
            <c:numRef>
              <c:f>Sheet1!$B$2:$B$6</c:f>
              <c:numCache>
                <c:formatCode>0%</c:formatCode>
                <c:ptCount val="5"/>
                <c:pt idx="0">
                  <c:v>0.59</c:v>
                </c:pt>
                <c:pt idx="1">
                  <c:v>0.21</c:v>
                </c:pt>
                <c:pt idx="2">
                  <c:v>0.06</c:v>
                </c:pt>
                <c:pt idx="3">
                  <c:v>0.06</c:v>
                </c:pt>
                <c:pt idx="4">
                  <c:v>0.08</c:v>
                </c:pt>
              </c:numCache>
            </c:numRef>
          </c:val>
          <c:extLst>
            <c:ext xmlns:c16="http://schemas.microsoft.com/office/drawing/2014/chart" uri="{C3380CC4-5D6E-409C-BE32-E72D297353CC}">
              <c16:uniqueId val="{00000000-F941-4375-A619-EB79173F5E23}"/>
            </c:ext>
          </c:extLst>
        </c:ser>
        <c:ser>
          <c:idx val="1"/>
          <c:order val="1"/>
          <c:tx>
            <c:strRef>
              <c:f>Sheet1!$C$1</c:f>
              <c:strCache>
                <c:ptCount val="1"/>
                <c:pt idx="0">
                  <c:v>Private, Non-Profit</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$2M</c:v>
                </c:pt>
                <c:pt idx="1">
                  <c:v>$2-5M</c:v>
                </c:pt>
                <c:pt idx="2">
                  <c:v>$5-10M</c:v>
                </c:pt>
                <c:pt idx="3">
                  <c:v>$10-20M</c:v>
                </c:pt>
                <c:pt idx="4">
                  <c:v>Greater than $20M</c:v>
                </c:pt>
              </c:strCache>
            </c:strRef>
          </c:cat>
          <c:val>
            <c:numRef>
              <c:f>Sheet1!$C$2:$C$6</c:f>
              <c:numCache>
                <c:formatCode>0%</c:formatCode>
                <c:ptCount val="5"/>
                <c:pt idx="0">
                  <c:v>0.59</c:v>
                </c:pt>
                <c:pt idx="1">
                  <c:v>0.25</c:v>
                </c:pt>
                <c:pt idx="2">
                  <c:v>0.09</c:v>
                </c:pt>
                <c:pt idx="3">
                  <c:v>0.03</c:v>
                </c:pt>
                <c:pt idx="4">
                  <c:v>0.04</c:v>
                </c:pt>
              </c:numCache>
            </c:numRef>
          </c:val>
          <c:extLst>
            <c:ext xmlns:c16="http://schemas.microsoft.com/office/drawing/2014/chart" uri="{C3380CC4-5D6E-409C-BE32-E72D297353CC}">
              <c16:uniqueId val="{00000001-F941-4375-A619-EB79173F5E23}"/>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0%" sourceLinked="1"/>
        <c:majorTickMark val="none"/>
        <c:minorTickMark val="none"/>
        <c:tickLblPos val="nextTo"/>
        <c:crossAx val="733916336"/>
        <c:crosses val="autoZero"/>
        <c:crossBetween val="between"/>
      </c:valAx>
      <c:spPr>
        <a:noFill/>
        <a:ln>
          <a:noFill/>
        </a:ln>
        <a:effectLst/>
      </c:spPr>
    </c:plotArea>
    <c:legend>
      <c:legendPos val="b"/>
      <c:overlay val="0"/>
      <c:spPr>
        <a:noFill/>
        <a:ln>
          <a:solidFill>
            <a:schemeClr val="tx1"/>
          </a:solid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Series 1</c:v>
                </c:pt>
              </c:strCache>
            </c:strRef>
          </c:tx>
          <c:dPt>
            <c:idx val="0"/>
            <c:bubble3D val="0"/>
            <c:spPr>
              <a:solidFill>
                <a:schemeClr val="tx1"/>
              </a:solidFill>
              <a:ln w="19050">
                <a:solidFill>
                  <a:schemeClr val="lt1"/>
                </a:solidFill>
              </a:ln>
              <a:effectLst/>
            </c:spPr>
            <c:extLst>
              <c:ext xmlns:c16="http://schemas.microsoft.com/office/drawing/2014/chart" uri="{C3380CC4-5D6E-409C-BE32-E72D297353CC}">
                <c16:uniqueId val="{00000007-A3DF-4FEB-926B-881FC20F64FF}"/>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8-A3DF-4FEB-926B-881FC20F64FF}"/>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9-A3DF-4FEB-926B-881FC20F64FF}"/>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A-A3DF-4FEB-926B-881FC20F64FF}"/>
              </c:ext>
            </c:extLst>
          </c:dPt>
          <c:dPt>
            <c:idx val="4"/>
            <c:bubble3D val="0"/>
            <c:spPr>
              <a:solidFill>
                <a:schemeClr val="bg2"/>
              </a:solidFill>
              <a:ln w="19050">
                <a:solidFill>
                  <a:schemeClr val="lt1"/>
                </a:solidFill>
              </a:ln>
              <a:effectLst/>
            </c:spPr>
            <c:extLst>
              <c:ext xmlns:c16="http://schemas.microsoft.com/office/drawing/2014/chart" uri="{C3380CC4-5D6E-409C-BE32-E72D297353CC}">
                <c16:uniqueId val="{00000006-A3DF-4FEB-926B-881FC20F64FF}"/>
              </c:ext>
            </c:extLst>
          </c:dPt>
          <c:dLbls>
            <c:dLbl>
              <c:idx val="0"/>
              <c:layout>
                <c:manualLayout>
                  <c:x val="-0.2217946326043142"/>
                  <c:y val="0.19052990159294889"/>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A3DF-4FEB-926B-881FC20F64FF}"/>
                </c:ext>
              </c:extLst>
            </c:dLbl>
            <c:dLbl>
              <c:idx val="1"/>
              <c:layout>
                <c:manualLayout>
                  <c:x val="-0.11279584924203208"/>
                  <c:y val="-0.2169493428459149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A3DF-4FEB-926B-881FC20F64FF}"/>
                </c:ext>
              </c:extLst>
            </c:dLbl>
            <c:dLbl>
              <c:idx val="2"/>
              <c:layout>
                <c:manualLayout>
                  <c:x val="-4.1715170132200956E-3"/>
                  <c:y val="0"/>
                </c:manualLayout>
              </c:layout>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7662452668064"/>
                      <c:h val="0.17688242108001342"/>
                    </c:manualLayout>
                  </c15:layout>
                </c:ext>
                <c:ext xmlns:c16="http://schemas.microsoft.com/office/drawing/2014/chart" uri="{C3380CC4-5D6E-409C-BE32-E72D297353CC}">
                  <c16:uniqueId val="{00000009-A3DF-4FEB-926B-881FC20F64FF}"/>
                </c:ext>
              </c:extLst>
            </c:dLbl>
            <c:dLbl>
              <c:idx val="3"/>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986222826015552"/>
                      <c:h val="0.1224570607477016"/>
                    </c:manualLayout>
                  </c15:layout>
                </c:ext>
                <c:ext xmlns:c16="http://schemas.microsoft.com/office/drawing/2014/chart" uri="{C3380CC4-5D6E-409C-BE32-E72D297353CC}">
                  <c16:uniqueId val="{0000000A-A3DF-4FEB-926B-881FC20F64FF}"/>
                </c:ext>
              </c:extLst>
            </c:dLbl>
            <c:dLbl>
              <c:idx val="4"/>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A3DF-4FEB-926B-881FC20F64FF}"/>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All state and local sources</c:v>
                </c:pt>
                <c:pt idx="1">
                  <c:v>Tuition</c:v>
                </c:pt>
                <c:pt idx="2">
                  <c:v>Federal grants</c:v>
                </c:pt>
                <c:pt idx="3">
                  <c:v>Auxiliaries</c:v>
                </c:pt>
                <c:pt idx="4">
                  <c:v>All other sources</c:v>
                </c:pt>
              </c:strCache>
            </c:strRef>
          </c:cat>
          <c:val>
            <c:numRef>
              <c:f>Sheet1!$B$2:$B$6</c:f>
              <c:numCache>
                <c:formatCode>0.0%</c:formatCode>
                <c:ptCount val="5"/>
                <c:pt idx="0">
                  <c:v>0.32</c:v>
                </c:pt>
                <c:pt idx="1">
                  <c:v>0.23300000000000001</c:v>
                </c:pt>
                <c:pt idx="2">
                  <c:v>8.3000000000000004E-2</c:v>
                </c:pt>
                <c:pt idx="3">
                  <c:v>8.3000000000000004E-2</c:v>
                </c:pt>
                <c:pt idx="4">
                  <c:v>0.28100000000000003</c:v>
                </c:pt>
              </c:numCache>
            </c:numRef>
          </c:val>
          <c:extLst>
            <c:ext xmlns:c16="http://schemas.microsoft.com/office/drawing/2014/chart" uri="{C3380CC4-5D6E-409C-BE32-E72D297353CC}">
              <c16:uniqueId val="{00000000-8538-42A2-AD79-C049E034F98C}"/>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6-57CD-43F8-83EC-129D3B3C12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8-57CD-43F8-83EC-129D3B3C12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7-57CD-43F8-83EC-129D3B3C12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A-57CD-43F8-83EC-129D3B3C129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7CD-43F8-83EC-129D3B3C129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7CD-43F8-83EC-129D3B3C1295}"/>
              </c:ext>
            </c:extLst>
          </c:dPt>
          <c:dLbls>
            <c:dLbl>
              <c:idx val="0"/>
              <c:layout>
                <c:manualLayout>
                  <c:x val="-0.19145379546239902"/>
                  <c:y val="0.1217871909326531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57CD-43F8-83EC-129D3B3C1295}"/>
                </c:ext>
              </c:extLst>
            </c:dLbl>
            <c:dLbl>
              <c:idx val="1"/>
              <c:layout>
                <c:manualLayout>
                  <c:x val="-0.14670189157332805"/>
                  <c:y val="-0.2033137744956872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107142857142858"/>
                      <c:h val="0.1875"/>
                    </c:manualLayout>
                  </c15:layout>
                </c:ext>
                <c:ext xmlns:c16="http://schemas.microsoft.com/office/drawing/2014/chart" uri="{C3380CC4-5D6E-409C-BE32-E72D297353CC}">
                  <c16:uniqueId val="{00000008-57CD-43F8-83EC-129D3B3C1295}"/>
                </c:ext>
              </c:extLst>
            </c:dLbl>
            <c:dLbl>
              <c:idx val="2"/>
              <c:layout>
                <c:manualLayout>
                  <c:x val="2.9244912736498627E-2"/>
                  <c:y val="-1.7030416478105445E-3"/>
                </c:manualLayout>
              </c:layout>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7CD-43F8-83EC-129D3B3C1295}"/>
                </c:ext>
              </c:extLst>
            </c:dLbl>
            <c:dLbl>
              <c:idx val="3"/>
              <c:layout>
                <c:manualLayout>
                  <c:x val="1.4856143505592299E-7"/>
                  <c:y val="-2.2600656875248558E-2"/>
                </c:manualLayout>
              </c:layout>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9621664535800479"/>
                      <c:h val="0.20545564720725168"/>
                    </c:manualLayout>
                  </c15:layout>
                </c:ext>
                <c:ext xmlns:c16="http://schemas.microsoft.com/office/drawing/2014/chart" uri="{C3380CC4-5D6E-409C-BE32-E72D297353CC}">
                  <c16:uniqueId val="{0000000A-57CD-43F8-83EC-129D3B3C1295}"/>
                </c:ext>
              </c:extLst>
            </c:dLbl>
            <c:dLbl>
              <c:idx val="4"/>
              <c:layout>
                <c:manualLayout>
                  <c:x val="1.5093841801681775E-2"/>
                  <c:y val="-8.4209281276998397E-3"/>
                </c:manualLayout>
              </c:layout>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867137348909306"/>
                      <c:h val="0.12245700826922286"/>
                    </c:manualLayout>
                  </c15:layout>
                </c:ext>
                <c:ext xmlns:c16="http://schemas.microsoft.com/office/drawing/2014/chart" uri="{C3380CC4-5D6E-409C-BE32-E72D297353CC}">
                  <c16:uniqueId val="{00000009-57CD-43F8-83EC-129D3B3C1295}"/>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Tuition</c:v>
                </c:pt>
                <c:pt idx="1">
                  <c:v>Investments</c:v>
                </c:pt>
                <c:pt idx="2">
                  <c:v>Federal grants</c:v>
                </c:pt>
                <c:pt idx="3">
                  <c:v>Private gifts</c:v>
                </c:pt>
                <c:pt idx="4">
                  <c:v>Auxiliaries</c:v>
                </c:pt>
                <c:pt idx="5">
                  <c:v>All other sources</c:v>
                </c:pt>
              </c:strCache>
            </c:strRef>
          </c:cat>
          <c:val>
            <c:numRef>
              <c:f>Sheet1!$B$2:$B$7</c:f>
              <c:numCache>
                <c:formatCode>0.0%</c:formatCode>
                <c:ptCount val="6"/>
                <c:pt idx="0">
                  <c:v>0.34300000000000003</c:v>
                </c:pt>
                <c:pt idx="1">
                  <c:v>0.22600000000000001</c:v>
                </c:pt>
                <c:pt idx="2">
                  <c:v>0.11700000000000001</c:v>
                </c:pt>
                <c:pt idx="3">
                  <c:v>0.10299999999999999</c:v>
                </c:pt>
                <c:pt idx="4">
                  <c:v>8.3000000000000004E-2</c:v>
                </c:pt>
                <c:pt idx="5">
                  <c:v>0.21099999999999999</c:v>
                </c:pt>
              </c:numCache>
            </c:numRef>
          </c:val>
          <c:extLst>
            <c:ext xmlns:c16="http://schemas.microsoft.com/office/drawing/2014/chart" uri="{C3380CC4-5D6E-409C-BE32-E72D297353CC}">
              <c16:uniqueId val="{00000000-8538-42A2-AD79-C049E034F98C}"/>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682539682539698E-3"/>
          <c:y val="4.9898000964844397E-2"/>
          <c:w val="0.99203224596925399"/>
          <c:h val="0.95010199903515602"/>
        </c:manualLayout>
      </c:layout>
      <c:lineChart>
        <c:grouping val="standard"/>
        <c:varyColors val="0"/>
        <c:ser>
          <c:idx val="4"/>
          <c:order val="0"/>
          <c:tx>
            <c:v>Supply </c:v>
          </c:tx>
          <c:spPr>
            <a:ln w="19050" cap="rnd">
              <a:solidFill>
                <a:schemeClr val="accent6"/>
              </a:solidFill>
              <a:prstDash val="sysDash"/>
              <a:round/>
            </a:ln>
            <a:effectLst/>
          </c:spPr>
          <c:marker>
            <c:symbol val="none"/>
          </c:marker>
          <c:cat>
            <c:strRef>
              <c:f>Sheet1!$K$1:$AD$1</c:f>
              <c:strCache>
                <c:ptCount val="13"/>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strCache>
            </c:strRef>
          </c:cat>
          <c:val>
            <c:numRef>
              <c:f>Sheet1!$K$9:$AD$9</c:f>
              <c:numCache>
                <c:formatCode>#,##0</c:formatCode>
                <c:ptCount val="13"/>
                <c:pt idx="0">
                  <c:v>4230699</c:v>
                </c:pt>
                <c:pt idx="1">
                  <c:v>4230699</c:v>
                </c:pt>
                <c:pt idx="2">
                  <c:v>4230699</c:v>
                </c:pt>
                <c:pt idx="3">
                  <c:v>4230699</c:v>
                </c:pt>
                <c:pt idx="4">
                  <c:v>4230699</c:v>
                </c:pt>
                <c:pt idx="5">
                  <c:v>4230699</c:v>
                </c:pt>
                <c:pt idx="6">
                  <c:v>4230699</c:v>
                </c:pt>
                <c:pt idx="7">
                  <c:v>4230699</c:v>
                </c:pt>
                <c:pt idx="8">
                  <c:v>4230699</c:v>
                </c:pt>
                <c:pt idx="9">
                  <c:v>4230699</c:v>
                </c:pt>
                <c:pt idx="10">
                  <c:v>4230699</c:v>
                </c:pt>
                <c:pt idx="11">
                  <c:v>4230699</c:v>
                </c:pt>
                <c:pt idx="12">
                  <c:v>4230699</c:v>
                </c:pt>
              </c:numCache>
            </c:numRef>
          </c:val>
          <c:smooth val="0"/>
          <c:extLst>
            <c:ext xmlns:c16="http://schemas.microsoft.com/office/drawing/2014/chart" uri="{C3380CC4-5D6E-409C-BE32-E72D297353CC}">
              <c16:uniqueId val="{00000000-4808-4F22-941E-5CDBF0A18C7E}"/>
            </c:ext>
          </c:extLst>
        </c:ser>
        <c:ser>
          <c:idx val="0"/>
          <c:order val="1"/>
          <c:tx>
            <c:v>Median Prediction</c:v>
          </c:tx>
          <c:spPr>
            <a:ln w="31750" cap="rnd">
              <a:solidFill>
                <a:schemeClr val="accent4"/>
              </a:solidFill>
              <a:prstDash val="solid"/>
              <a:round/>
            </a:ln>
            <a:effectLst/>
          </c:spPr>
          <c:marker>
            <c:symbol val="none"/>
          </c:marker>
          <c:dPt>
            <c:idx val="1"/>
            <c:marker>
              <c:symbol val="square"/>
              <c:size val="10"/>
              <c:spPr>
                <a:noFill/>
                <a:ln w="12700">
                  <a:noFill/>
                </a:ln>
                <a:effectLst/>
              </c:spPr>
            </c:marker>
            <c:bubble3D val="0"/>
            <c:extLst>
              <c:ext xmlns:c16="http://schemas.microsoft.com/office/drawing/2014/chart" uri="{C3380CC4-5D6E-409C-BE32-E72D297353CC}">
                <c16:uniqueId val="{00000001-4808-4F22-941E-5CDBF0A18C7E}"/>
              </c:ext>
            </c:extLst>
          </c:dPt>
          <c:dPt>
            <c:idx val="2"/>
            <c:bubble3D val="0"/>
            <c:extLst>
              <c:ext xmlns:c16="http://schemas.microsoft.com/office/drawing/2014/chart" uri="{C3380CC4-5D6E-409C-BE32-E72D297353CC}">
                <c16:uniqueId val="{00000002-4808-4F22-941E-5CDBF0A18C7E}"/>
              </c:ext>
            </c:extLst>
          </c:dPt>
          <c:dPt>
            <c:idx val="3"/>
            <c:bubble3D val="0"/>
            <c:extLst>
              <c:ext xmlns:c16="http://schemas.microsoft.com/office/drawing/2014/chart" uri="{C3380CC4-5D6E-409C-BE32-E72D297353CC}">
                <c16:uniqueId val="{00000003-4808-4F22-941E-5CDBF0A18C7E}"/>
              </c:ext>
            </c:extLst>
          </c:dPt>
          <c:dPt>
            <c:idx val="4"/>
            <c:bubble3D val="0"/>
            <c:extLst>
              <c:ext xmlns:c16="http://schemas.microsoft.com/office/drawing/2014/chart" uri="{C3380CC4-5D6E-409C-BE32-E72D297353CC}">
                <c16:uniqueId val="{00000004-4808-4F22-941E-5CDBF0A18C7E}"/>
              </c:ext>
            </c:extLst>
          </c:dPt>
          <c:dPt>
            <c:idx val="5"/>
            <c:bubble3D val="0"/>
            <c:extLst>
              <c:ext xmlns:c16="http://schemas.microsoft.com/office/drawing/2014/chart" uri="{C3380CC4-5D6E-409C-BE32-E72D297353CC}">
                <c16:uniqueId val="{00000005-4808-4F22-941E-5CDBF0A18C7E}"/>
              </c:ext>
            </c:extLst>
          </c:dPt>
          <c:dPt>
            <c:idx val="6"/>
            <c:bubble3D val="0"/>
            <c:extLst>
              <c:ext xmlns:c16="http://schemas.microsoft.com/office/drawing/2014/chart" uri="{C3380CC4-5D6E-409C-BE32-E72D297353CC}">
                <c16:uniqueId val="{00000006-4808-4F22-941E-5CDBF0A18C7E}"/>
              </c:ext>
            </c:extLst>
          </c:dPt>
          <c:cat>
            <c:strRef>
              <c:f>Sheet1!$K$1:$AD$1</c:f>
              <c:strCache>
                <c:ptCount val="13"/>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strCache>
            </c:strRef>
          </c:cat>
          <c:val>
            <c:numRef>
              <c:f>Sheet1!$K$5:$AD$5</c:f>
              <c:numCache>
                <c:formatCode>#,##0</c:formatCode>
                <c:ptCount val="13"/>
                <c:pt idx="0">
                  <c:v>4230699</c:v>
                </c:pt>
                <c:pt idx="1">
                  <c:v>4294174</c:v>
                </c:pt>
                <c:pt idx="2">
                  <c:v>4309601</c:v>
                </c:pt>
                <c:pt idx="3">
                  <c:v>4218068</c:v>
                </c:pt>
                <c:pt idx="4">
                  <c:v>4168114</c:v>
                </c:pt>
                <c:pt idx="5">
                  <c:v>4285909</c:v>
                </c:pt>
                <c:pt idx="6">
                  <c:v>4307389</c:v>
                </c:pt>
                <c:pt idx="7">
                  <c:v>4352894</c:v>
                </c:pt>
                <c:pt idx="8">
                  <c:v>4512771</c:v>
                </c:pt>
                <c:pt idx="9">
                  <c:v>4461558</c:v>
                </c:pt>
                <c:pt idx="10">
                  <c:v>4326310</c:v>
                </c:pt>
                <c:pt idx="11">
                  <c:v>4149007</c:v>
                </c:pt>
                <c:pt idx="12">
                  <c:v>3859166</c:v>
                </c:pt>
              </c:numCache>
            </c:numRef>
          </c:val>
          <c:smooth val="0"/>
          <c:extLst>
            <c:ext xmlns:c16="http://schemas.microsoft.com/office/drawing/2014/chart" uri="{C3380CC4-5D6E-409C-BE32-E72D297353CC}">
              <c16:uniqueId val="{00000007-4808-4F22-941E-5CDBF0A18C7E}"/>
            </c:ext>
          </c:extLst>
        </c:ser>
        <c:dLbls>
          <c:showLegendKey val="0"/>
          <c:showVal val="0"/>
          <c:showCatName val="0"/>
          <c:showSerName val="0"/>
          <c:showPercent val="0"/>
          <c:showBubbleSize val="0"/>
        </c:dLbls>
        <c:smooth val="0"/>
        <c:axId val="-2077895080"/>
        <c:axId val="-2077892040"/>
      </c:lineChart>
      <c:dateAx>
        <c:axId val="-2077895080"/>
        <c:scaling>
          <c:orientation val="minMax"/>
        </c:scaling>
        <c:delete val="1"/>
        <c:axPos val="b"/>
        <c:numFmt formatCode="General" sourceLinked="0"/>
        <c:majorTickMark val="none"/>
        <c:minorTickMark val="none"/>
        <c:tickLblPos val="low"/>
        <c:crossAx val="-2077892040"/>
        <c:crosses val="autoZero"/>
        <c:auto val="0"/>
        <c:lblOffset val="100"/>
        <c:baseTimeUnit val="days"/>
        <c:majorUnit val="1"/>
      </c:dateAx>
      <c:valAx>
        <c:axId val="-2077892040"/>
        <c:scaling>
          <c:orientation val="minMax"/>
          <c:min val="3600000"/>
        </c:scaling>
        <c:delete val="1"/>
        <c:axPos val="l"/>
        <c:numFmt formatCode="#,##0.0" sourceLinked="0"/>
        <c:majorTickMark val="none"/>
        <c:minorTickMark val="none"/>
        <c:tickLblPos val="low"/>
        <c:crossAx val="-2077895080"/>
        <c:crosses val="autoZero"/>
        <c:crossBetween val="between"/>
        <c:majorUnit val="200000"/>
        <c:dispUnits>
          <c:builtInUnit val="millions"/>
        </c:dispUnits>
      </c:valAx>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286168781382482E-2"/>
          <c:y val="0.30859352074652269"/>
          <c:w val="0.96621724658719332"/>
          <c:h val="0.59670679016203554"/>
        </c:manualLayout>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Lbls>
            <c:dLbl>
              <c:idx val="43"/>
              <c:spPr>
                <a:noFill/>
                <a:ln>
                  <a:noFill/>
                </a:ln>
                <a:effectLst/>
              </c:spPr>
              <c:txPr>
                <a:bodyPr rot="-5400000" spcFirstLastPara="1" vertOverflow="ellipsis" wrap="square" lIns="38100" tIns="19050" rIns="38100" bIns="19050" anchor="ctr" anchorCtr="1">
                  <a:spAutoFit/>
                </a:bodyPr>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028-4C5F-B53F-A80F2E0BC6CC}"/>
                </c:ext>
              </c:extLst>
            </c:dLbl>
            <c:spPr>
              <a:noFill/>
              <a:ln>
                <a:noFill/>
              </a:ln>
              <a:effectLst/>
            </c:spPr>
            <c:txPr>
              <a:bodyPr rot="-5400000" spcFirstLastPara="1" vertOverflow="ellipsis"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Sheet1!$A$2:$A$45</c:f>
              <c:strCache>
                <c:ptCount val="44"/>
                <c:pt idx="0">
                  <c:v>Maryland</c:v>
                </c:pt>
                <c:pt idx="1">
                  <c:v>Maine</c:v>
                </c:pt>
                <c:pt idx="2">
                  <c:v>New York</c:v>
                </c:pt>
                <c:pt idx="3">
                  <c:v>California</c:v>
                </c:pt>
                <c:pt idx="4">
                  <c:v>Hawaii</c:v>
                </c:pt>
                <c:pt idx="5">
                  <c:v>Alaska</c:v>
                </c:pt>
                <c:pt idx="6">
                  <c:v>Arkansas</c:v>
                </c:pt>
                <c:pt idx="7">
                  <c:v>Colorado</c:v>
                </c:pt>
                <c:pt idx="8">
                  <c:v>South Dakota</c:v>
                </c:pt>
                <c:pt idx="9">
                  <c:v>Utah</c:v>
                </c:pt>
                <c:pt idx="10">
                  <c:v>Massachusetts</c:v>
                </c:pt>
                <c:pt idx="11">
                  <c:v>Connecticut</c:v>
                </c:pt>
                <c:pt idx="12">
                  <c:v>Minnesota</c:v>
                </c:pt>
                <c:pt idx="13">
                  <c:v>Virginia</c:v>
                </c:pt>
                <c:pt idx="14">
                  <c:v>Tennessee</c:v>
                </c:pt>
                <c:pt idx="15">
                  <c:v>Vermont</c:v>
                </c:pt>
                <c:pt idx="16">
                  <c:v>Georgia</c:v>
                </c:pt>
                <c:pt idx="17">
                  <c:v>Washington</c:v>
                </c:pt>
                <c:pt idx="18">
                  <c:v>Ohio</c:v>
                </c:pt>
                <c:pt idx="19">
                  <c:v>North Carolina</c:v>
                </c:pt>
                <c:pt idx="20">
                  <c:v>Rhode Island</c:v>
                </c:pt>
                <c:pt idx="21">
                  <c:v>Michigan</c:v>
                </c:pt>
                <c:pt idx="22">
                  <c:v>Oregon</c:v>
                </c:pt>
                <c:pt idx="23">
                  <c:v>Texas</c:v>
                </c:pt>
                <c:pt idx="24">
                  <c:v>Idaho</c:v>
                </c:pt>
                <c:pt idx="25">
                  <c:v>Florida</c:v>
                </c:pt>
                <c:pt idx="26">
                  <c:v>Missouri</c:v>
                </c:pt>
                <c:pt idx="27">
                  <c:v>New Jersey</c:v>
                </c:pt>
                <c:pt idx="28">
                  <c:v>Mississippi</c:v>
                </c:pt>
                <c:pt idx="29">
                  <c:v>Iowa</c:v>
                </c:pt>
                <c:pt idx="30">
                  <c:v>West Virginia</c:v>
                </c:pt>
                <c:pt idx="31">
                  <c:v>Kansas</c:v>
                </c:pt>
                <c:pt idx="32">
                  <c:v>New Hampshire</c:v>
                </c:pt>
                <c:pt idx="33">
                  <c:v>Nevada</c:v>
                </c:pt>
                <c:pt idx="34">
                  <c:v>Kentucky</c:v>
                </c:pt>
                <c:pt idx="35">
                  <c:v>Delaware</c:v>
                </c:pt>
                <c:pt idx="36">
                  <c:v>New Mexico</c:v>
                </c:pt>
                <c:pt idx="37">
                  <c:v>South Carolina</c:v>
                </c:pt>
                <c:pt idx="38">
                  <c:v>Oklahoma</c:v>
                </c:pt>
                <c:pt idx="39">
                  <c:v>Alabama</c:v>
                </c:pt>
                <c:pt idx="40">
                  <c:v>Pennsylvania</c:v>
                </c:pt>
                <c:pt idx="41">
                  <c:v>Illinois</c:v>
                </c:pt>
                <c:pt idx="42">
                  <c:v>Louisiana</c:v>
                </c:pt>
                <c:pt idx="43">
                  <c:v>Arizona</c:v>
                </c:pt>
              </c:strCache>
            </c:strRef>
          </c:cat>
          <c:val>
            <c:numRef>
              <c:f>Sheet1!$B$2:$B$45</c:f>
              <c:numCache>
                <c:formatCode>0.0%</c:formatCode>
                <c:ptCount val="44"/>
                <c:pt idx="0">
                  <c:v>-4.0000000000000001E-3</c:v>
                </c:pt>
                <c:pt idx="1">
                  <c:v>-1.2E-2</c:v>
                </c:pt>
                <c:pt idx="2">
                  <c:v>-0.02</c:v>
                </c:pt>
                <c:pt idx="3">
                  <c:v>-3.1E-2</c:v>
                </c:pt>
                <c:pt idx="4">
                  <c:v>-3.2000000000000001E-2</c:v>
                </c:pt>
                <c:pt idx="5">
                  <c:v>-4.7E-2</c:v>
                </c:pt>
                <c:pt idx="6">
                  <c:v>-7.1999999999999995E-2</c:v>
                </c:pt>
                <c:pt idx="7">
                  <c:v>-7.8E-2</c:v>
                </c:pt>
                <c:pt idx="8">
                  <c:v>-8.2000000000000003E-2</c:v>
                </c:pt>
                <c:pt idx="9">
                  <c:v>-0.112</c:v>
                </c:pt>
                <c:pt idx="10">
                  <c:v>-0.125</c:v>
                </c:pt>
                <c:pt idx="11">
                  <c:v>-0.126</c:v>
                </c:pt>
                <c:pt idx="12">
                  <c:v>-0.126</c:v>
                </c:pt>
                <c:pt idx="13">
                  <c:v>-0.13800000000000001</c:v>
                </c:pt>
                <c:pt idx="14">
                  <c:v>-0.13900000000000001</c:v>
                </c:pt>
                <c:pt idx="15">
                  <c:v>-0.14299999999999999</c:v>
                </c:pt>
                <c:pt idx="16">
                  <c:v>-0.15</c:v>
                </c:pt>
                <c:pt idx="17">
                  <c:v>-0.15</c:v>
                </c:pt>
                <c:pt idx="18">
                  <c:v>-0.152</c:v>
                </c:pt>
                <c:pt idx="19">
                  <c:v>-0.159</c:v>
                </c:pt>
                <c:pt idx="20">
                  <c:v>-0.161</c:v>
                </c:pt>
                <c:pt idx="21">
                  <c:v>-0.16300000000000001</c:v>
                </c:pt>
                <c:pt idx="22">
                  <c:v>-0.16400000000000001</c:v>
                </c:pt>
                <c:pt idx="23">
                  <c:v>-0.17699999999999999</c:v>
                </c:pt>
                <c:pt idx="24">
                  <c:v>-0.186</c:v>
                </c:pt>
                <c:pt idx="25">
                  <c:v>-0.191</c:v>
                </c:pt>
                <c:pt idx="26">
                  <c:v>-0.20899999999999999</c:v>
                </c:pt>
                <c:pt idx="27">
                  <c:v>-0.21299999999999999</c:v>
                </c:pt>
                <c:pt idx="28">
                  <c:v>-0.221</c:v>
                </c:pt>
                <c:pt idx="29">
                  <c:v>-0.223</c:v>
                </c:pt>
                <c:pt idx="30">
                  <c:v>-0.224</c:v>
                </c:pt>
                <c:pt idx="31">
                  <c:v>-0.23799999999999999</c:v>
                </c:pt>
                <c:pt idx="32">
                  <c:v>-0.26300000000000001</c:v>
                </c:pt>
                <c:pt idx="33">
                  <c:v>-0.26400000000000001</c:v>
                </c:pt>
                <c:pt idx="34">
                  <c:v>-0.26400000000000001</c:v>
                </c:pt>
                <c:pt idx="35">
                  <c:v>-0.27100000000000002</c:v>
                </c:pt>
                <c:pt idx="36">
                  <c:v>-0.32700000000000001</c:v>
                </c:pt>
                <c:pt idx="37">
                  <c:v>-0.33600000000000002</c:v>
                </c:pt>
                <c:pt idx="38">
                  <c:v>-0.34</c:v>
                </c:pt>
                <c:pt idx="39">
                  <c:v>-0.34100000000000003</c:v>
                </c:pt>
                <c:pt idx="40">
                  <c:v>-0.34200000000000003</c:v>
                </c:pt>
                <c:pt idx="41">
                  <c:v>-0.36899999999999999</c:v>
                </c:pt>
                <c:pt idx="42">
                  <c:v>-0.44900000000000001</c:v>
                </c:pt>
                <c:pt idx="43">
                  <c:v>-0.53800000000000003</c:v>
                </c:pt>
              </c:numCache>
            </c:numRef>
          </c:val>
          <c:extLst>
            <c:ext xmlns:c16="http://schemas.microsoft.com/office/drawing/2014/chart" uri="{C3380CC4-5D6E-409C-BE32-E72D297353CC}">
              <c16:uniqueId val="{00000001-B028-4C5F-B53F-A80F2E0BC6CC}"/>
            </c:ext>
          </c:extLst>
        </c:ser>
        <c:dLbls>
          <c:showLegendKey val="0"/>
          <c:showVal val="0"/>
          <c:showCatName val="0"/>
          <c:showSerName val="0"/>
          <c:showPercent val="0"/>
          <c:showBubbleSize val="0"/>
        </c:dLbls>
        <c:gapWidth val="100"/>
        <c:overlap val="-27"/>
        <c:axId val="176818048"/>
        <c:axId val="392320688"/>
      </c:barChart>
      <c:catAx>
        <c:axId val="17681804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chemeClr val="tx1"/>
                </a:solidFill>
                <a:latin typeface="+mn-lt"/>
                <a:ea typeface="+mn-ea"/>
                <a:cs typeface="+mn-cs"/>
              </a:defRPr>
            </a:pPr>
            <a:endParaRPr lang="en-US"/>
          </a:p>
        </c:txPr>
        <c:crossAx val="392320688"/>
        <c:crosses val="autoZero"/>
        <c:auto val="1"/>
        <c:lblAlgn val="ctr"/>
        <c:lblOffset val="100"/>
        <c:noMultiLvlLbl val="0"/>
      </c:catAx>
      <c:valAx>
        <c:axId val="392320688"/>
        <c:scaling>
          <c:orientation val="minMax"/>
        </c:scaling>
        <c:delete val="1"/>
        <c:axPos val="l"/>
        <c:numFmt formatCode="0.0%" sourceLinked="1"/>
        <c:majorTickMark val="none"/>
        <c:minorTickMark val="none"/>
        <c:tickLblPos val="nextTo"/>
        <c:crossAx val="176818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46090534979425"/>
          <c:y val="0.10892368633776574"/>
          <c:w val="0.71707818930041156"/>
          <c:h val="0.57810174440242212"/>
        </c:manualLayout>
      </c:layout>
      <c:barChart>
        <c:barDir val="col"/>
        <c:grouping val="clustered"/>
        <c:varyColors val="0"/>
        <c:ser>
          <c:idx val="0"/>
          <c:order val="0"/>
          <c:tx>
            <c:strRef>
              <c:f>Sheet1!$B$1</c:f>
              <c:strCache>
                <c:ptCount val="1"/>
                <c:pt idx="0">
                  <c:v>Series 1</c:v>
                </c:pt>
              </c:strCache>
            </c:strRef>
          </c:tx>
          <c:spPr>
            <a:solidFill>
              <a:schemeClr val="accent5"/>
            </a:solidFill>
            <a:ln>
              <a:noFill/>
            </a:ln>
            <a:effectLst/>
          </c:spPr>
          <c:invertIfNegative val="0"/>
          <c:dLbls>
            <c:dLbl>
              <c:idx val="0"/>
              <c:spPr>
                <a:noFill/>
                <a:ln>
                  <a:noFill/>
                </a:ln>
                <a:effectLst/>
              </c:spPr>
              <c:txPr>
                <a:bodyPr rot="-5400000" spcFirstLastPara="1" vertOverflow="ellipsis" wrap="square" lIns="38100" tIns="19050" rIns="38100" bIns="19050" anchor="ctr" anchorCtr="1">
                  <a:spAutoFit/>
                </a:bodyPr>
                <a:lstStyle/>
                <a:p>
                  <a:pPr>
                    <a:defRPr sz="5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020-4925-8400-D56BE11A29BB}"/>
                </c:ext>
              </c:extLst>
            </c:dLbl>
            <c:spPr>
              <a:noFill/>
              <a:ln>
                <a:noFill/>
              </a:ln>
              <a:effectLst/>
            </c:spPr>
            <c:txPr>
              <a:bodyPr rot="-5400000" spcFirstLastPara="1" vertOverflow="ellipsis" wrap="square" lIns="38100" tIns="19050" rIns="38100" bIns="19050" anchor="ctr" anchorCtr="1">
                <a:spAutoFit/>
              </a:bodyPr>
              <a:lstStyle/>
              <a:p>
                <a:pPr>
                  <a:defRPr sz="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Dakota</c:v>
                </c:pt>
                <c:pt idx="1">
                  <c:v>Wyoming</c:v>
                </c:pt>
                <c:pt idx="2">
                  <c:v>Montana</c:v>
                </c:pt>
                <c:pt idx="3">
                  <c:v>Nebraska</c:v>
                </c:pt>
                <c:pt idx="4">
                  <c:v>Indiana</c:v>
                </c:pt>
              </c:strCache>
            </c:strRef>
          </c:cat>
          <c:val>
            <c:numRef>
              <c:f>Sheet1!$B$2:$B$6</c:f>
              <c:numCache>
                <c:formatCode>0.0%</c:formatCode>
                <c:ptCount val="5"/>
                <c:pt idx="0">
                  <c:v>0.378</c:v>
                </c:pt>
                <c:pt idx="1">
                  <c:v>0.109</c:v>
                </c:pt>
                <c:pt idx="2">
                  <c:v>5.0999999999999997E-2</c:v>
                </c:pt>
                <c:pt idx="3">
                  <c:v>2E-3</c:v>
                </c:pt>
                <c:pt idx="4">
                  <c:v>2E-3</c:v>
                </c:pt>
              </c:numCache>
            </c:numRef>
          </c:val>
          <c:extLst>
            <c:ext xmlns:c16="http://schemas.microsoft.com/office/drawing/2014/chart" uri="{C3380CC4-5D6E-409C-BE32-E72D297353CC}">
              <c16:uniqueId val="{00000001-6020-4925-8400-D56BE11A29BB}"/>
            </c:ext>
          </c:extLst>
        </c:ser>
        <c:dLbls>
          <c:showLegendKey val="0"/>
          <c:showVal val="0"/>
          <c:showCatName val="0"/>
          <c:showSerName val="0"/>
          <c:showPercent val="0"/>
          <c:showBubbleSize val="0"/>
        </c:dLbls>
        <c:gapWidth val="100"/>
        <c:overlap val="-27"/>
        <c:axId val="392321472"/>
        <c:axId val="392321864"/>
      </c:barChart>
      <c:catAx>
        <c:axId val="392321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600" b="0" i="0" u="none" strike="noStrike" kern="1200" baseline="0">
                <a:solidFill>
                  <a:schemeClr val="tx1"/>
                </a:solidFill>
                <a:latin typeface="+mn-lt"/>
                <a:ea typeface="+mn-ea"/>
                <a:cs typeface="+mn-cs"/>
              </a:defRPr>
            </a:pPr>
            <a:endParaRPr lang="en-US"/>
          </a:p>
        </c:txPr>
        <c:crossAx val="392321864"/>
        <c:crosses val="autoZero"/>
        <c:auto val="1"/>
        <c:lblAlgn val="ctr"/>
        <c:lblOffset val="100"/>
        <c:noMultiLvlLbl val="0"/>
      </c:catAx>
      <c:valAx>
        <c:axId val="392321864"/>
        <c:scaling>
          <c:orientation val="minMax"/>
          <c:max val="0.60000000000000009"/>
        </c:scaling>
        <c:delete val="1"/>
        <c:axPos val="l"/>
        <c:numFmt formatCode="0.0%" sourceLinked="1"/>
        <c:majorTickMark val="out"/>
        <c:minorTickMark val="none"/>
        <c:tickLblPos val="nextTo"/>
        <c:crossAx val="392321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93E2C-C7CF-4856-8103-DBB5BA30D42B}" type="datetimeFigureOut">
              <a:rPr lang="en-US" smtClean="0"/>
              <a:t>1/29/2021</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1/29/2021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WELCOME, SETTING CONTEXT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Our institution is taking part in an academic opportunity assessment exercise created and run by EAB, a research and advisory firm that we have a relationship with.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I wanted to provide an overview of what this exercise consists of and how we our institution will be working with EAB through this process.</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a:t>
            </a:fld>
            <a:endParaRPr lang="en-US" dirty="0"/>
          </a:p>
        </p:txBody>
      </p:sp>
    </p:spTree>
    <p:extLst>
      <p:ext uri="{BB962C8B-B14F-4D97-AF65-F5344CB8AC3E}">
        <p14:creationId xmlns:p14="http://schemas.microsoft.com/office/powerpoint/2010/main" val="3258847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ffectLst/>
                <a:latin typeface="Calibri" panose="020F0502020204030204" pitchFamily="34" charset="0"/>
                <a:ea typeface="Calibri" panose="020F0502020204030204" pitchFamily="34" charset="0"/>
                <a:cs typeface="Times New Roman" panose="02020603050405020304" pitchFamily="18" charset="0"/>
              </a:rPr>
              <a:t>DISCUSSION ROADMAP</a:t>
            </a:r>
          </a:p>
          <a:p>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So, with that as economic background, what are we going to be doing here?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We are planning to evaluate our teaching and learning enterprise to ensure that we are using our resources as effectively as possible.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2493961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WHAT IS THE FINANICAL SUSTAINABILITY COLLABORATIVE?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To make that academic analysis happen, we are working with EAB in their Financial Sustainability Collaborative.  This is an opportunity assessment exercise on the academic side of the institution, based on the best-practice research work that EAB has done across the past decade.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four areas that this exercise will examine – academic efficiency and program assessment will look more toward the cost side and student retention and new program launch will look to see if there is more revenue that we can generate from our existing set of academic programs.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EAB subject matter experts will lead us and 29 other schools through this curriculum and we will be working across a 5-month period to complete an assessment of our situation.</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2685771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ffectLst/>
                <a:latin typeface="Calibri" panose="020F0502020204030204" pitchFamily="34" charset="0"/>
                <a:ea typeface="Calibri" panose="020F0502020204030204" pitchFamily="34" charset="0"/>
                <a:cs typeface="Times New Roman" panose="02020603050405020304" pitchFamily="18" charset="0"/>
              </a:rPr>
              <a:t>WHAT SHOULD WE EXPECT FROM THIS EFFORT?</a:t>
            </a:r>
          </a:p>
          <a:p>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Our goal is to create a ‘Revenue Waterfall Chart’, a high-level assessment that will allow us to identify the opportunities we have to save money or generate more revenue.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You can see the areas that this analysis will look at over on the right hand-side of the chart.</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12</a:t>
            </a:fld>
            <a:endParaRPr lang="en-US" dirty="0"/>
          </a:p>
        </p:txBody>
      </p:sp>
    </p:spTree>
    <p:extLst>
      <p:ext uri="{BB962C8B-B14F-4D97-AF65-F5344CB8AC3E}">
        <p14:creationId xmlns:p14="http://schemas.microsoft.com/office/powerpoint/2010/main" val="1424392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WHO IS EAB?</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They are an education firm that works in three principal areas: Best practice research, enrollment services and technology services.  They are ubiquitous, working with over 1900 colleges and universities across the US, including us, and EAB’s teams of experts look at the key academic and administrative areas of interest to college and university leaders - you can see them listed here: Academic Affairs, Enrollment, Business Affairs, etc.</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13</a:t>
            </a:fld>
            <a:endParaRPr lang="en-US" dirty="0"/>
          </a:p>
        </p:txBody>
      </p:sp>
    </p:spTree>
    <p:extLst>
      <p:ext uri="{BB962C8B-B14F-4D97-AF65-F5344CB8AC3E}">
        <p14:creationId xmlns:p14="http://schemas.microsoft.com/office/powerpoint/2010/main" val="384289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EAB’S EXPERTISE AND ACCESS TO THEIR WORK</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EAB has been looking at how to more effectively oversee and run a university for over a decade.  Listed here is a select list of research initiatives into academic and administrative best practices.  If any of you would like to explore their work and see where EAB is coming from, please create an account and review any of EAB’s materials.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As we already have a relationship with EAB, there is no charge for accessing their library so all of us have access to EAB’s work.  Instructions for how to set yourself up to be able to review their work are on the slide.</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2111160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Calibri" panose="020F0502020204030204" pitchFamily="34" charset="0"/>
                <a:ea typeface="Calibri" panose="020F0502020204030204" pitchFamily="34" charset="0"/>
                <a:cs typeface="Times New Roman" panose="02020603050405020304" pitchFamily="18" charset="0"/>
              </a:rPr>
              <a:t>DISCUSSION ROADMAP</a:t>
            </a:r>
          </a:p>
          <a:p>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So, how will this play out on our campus?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Let’s take a look at the workplan.</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1236200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TIMELINE FOR THIS INITIATIVE</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financial sustainability collaborative will take place across the first part of 2021, with a series of 5 EAB-led meetings, on the dates you see here, that will review the issues outlined above.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EAB has created, and will distribute, workbooks to guide us through this process, will hold office hours through the collaborative and will be checking in with our leadership team at both the midpoint and the conclusion to provide advice and guidance.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3949255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WHO IS SPEARHEADING THIS ON CAMPUS?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Here on our campus, we have  __________ designated as the implementation leader – the person responsible for overseeing and directing the work that needs to be completed to complete this opportunity analysis.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You can see the three main responsibilities of the Implementation Leader – working with various stakeholders across campus, leading our analytical efforts and sharing the final results with campus.</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4044077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OUR GOALS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We have high hopes for this exercise.  The goals for the financial sustainability collaborative are, at one level, relatively straightforward.  First, we plan to complete an opportunity analysis to see the relative size of, and timeframe required, to realize various opportunities.  Second, we want to know how much work and time will be required to realize those opportunities.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This opportunity assessment is just that – seeing what our largest options are – so that we can make better choices about where to spend time and energy.</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(Add any other campus goals onto the slide and reference them.)</a:t>
            </a:r>
          </a:p>
          <a:p>
            <a:pPr marL="0" marR="0">
              <a:lnSpc>
                <a:spcPct val="107000"/>
              </a:lnSpc>
              <a:spcBef>
                <a:spcPts val="0"/>
              </a:spcBef>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Thank you – any questions?</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18</a:t>
            </a:fld>
            <a:endParaRPr lang="en-US" dirty="0"/>
          </a:p>
        </p:txBody>
      </p:sp>
    </p:spTree>
    <p:extLst>
      <p:ext uri="{BB962C8B-B14F-4D97-AF65-F5344CB8AC3E}">
        <p14:creationId xmlns:p14="http://schemas.microsoft.com/office/powerpoint/2010/main" val="3610648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4803AB-2594-4B0A-8DC3-A3880FE8631C}" type="slidenum">
              <a:rPr lang="en-US" smtClean="0"/>
              <a:pPr/>
              <a:t>19</a:t>
            </a:fld>
            <a:endParaRPr lang="en-US" dirty="0"/>
          </a:p>
        </p:txBody>
      </p:sp>
    </p:spTree>
    <p:extLst>
      <p:ext uri="{BB962C8B-B14F-4D97-AF65-F5344CB8AC3E}">
        <p14:creationId xmlns:p14="http://schemas.microsoft.com/office/powerpoint/2010/main" val="381711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DISCUSSION ROADMAP</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There are three different areas I would like to talk about.  </a:t>
            </a: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First</a:t>
            </a:r>
            <a:r>
              <a:rPr lang="en-US" sz="1400" dirty="0">
                <a:effectLst/>
                <a:latin typeface="Calibri" panose="020F0502020204030204" pitchFamily="34" charset="0"/>
                <a:ea typeface="Calibri" panose="020F0502020204030204" pitchFamily="34" charset="0"/>
                <a:cs typeface="Times New Roman" panose="02020603050405020304" pitchFamily="18" charset="0"/>
              </a:rPr>
              <a:t> – what is happening in higher education?  What are other schools facing and what are they doing about it?</a:t>
            </a:r>
          </a:p>
          <a:p>
            <a:pPr marL="0" marR="0">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Second </a:t>
            </a:r>
            <a:r>
              <a:rPr lang="en-US" sz="1400" dirty="0">
                <a:latin typeface="Calibri" panose="020F0502020204030204" pitchFamily="34" charset="0"/>
                <a:ea typeface="Calibri" panose="020F0502020204030204" pitchFamily="34" charset="0"/>
                <a:cs typeface="Times New Roman" panose="02020603050405020304" pitchFamily="18" charset="0"/>
              </a:rPr>
              <a:t>– what will we do here?</a:t>
            </a: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Third </a:t>
            </a:r>
            <a:r>
              <a:rPr lang="en-US" sz="1400" dirty="0">
                <a:effectLst/>
                <a:latin typeface="Calibri" panose="020F0502020204030204" pitchFamily="34" charset="0"/>
                <a:ea typeface="Calibri" panose="020F0502020204030204" pitchFamily="34" charset="0"/>
                <a:cs typeface="Times New Roman" panose="02020603050405020304" pitchFamily="18" charset="0"/>
              </a:rPr>
              <a:t>– what should we expect and what is the workplan and timeline?</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2</a:t>
            </a:fld>
            <a:endParaRPr lang="en-US" dirty="0"/>
          </a:p>
        </p:txBody>
      </p:sp>
    </p:spTree>
    <p:extLst>
      <p:ext uri="{BB962C8B-B14F-4D97-AF65-F5344CB8AC3E}">
        <p14:creationId xmlns:p14="http://schemas.microsoft.com/office/powerpoint/2010/main" val="180550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FINANCIAL STRESS – SPRING 2020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There were a host of challenges that schools were facing coming into 2020 and the global pandemic, but the onset of the COVID-19 pandemic was particularly challenging to the financial situation of colleges and universities.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 the early days of the lockdown in 2020 EAB did a survey of the impact of the pandemic and the results were arresting.  Once schools closed and sent students home, they found themselves on the hook for a lot of unexpected financial hits.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On average, schools refunded room and board to students equivalent to about 3.7% of their operating budgets or an average of about $7MM (or more for larger schools.</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97457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effectLst/>
                <a:latin typeface="Calibri" panose="020F0502020204030204" pitchFamily="34" charset="0"/>
                <a:ea typeface="Calibri" panose="020F0502020204030204" pitchFamily="34" charset="0"/>
                <a:cs typeface="Times New Roman" panose="02020603050405020304" pitchFamily="18" charset="0"/>
              </a:rPr>
              <a:t>REVENUE TUTORIAL</a:t>
            </a:r>
          </a:p>
          <a:p>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Given that schools have been hit with an unexpected bill on the expense side, is there enough money available to keep things going?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To answer that, let’s take a look at where the money actually comes from for colleges and universities - the largest sources of revenue are tuition and (for public institutions) state funding.  </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effectLst/>
                <a:latin typeface="Calibri" panose="020F0502020204030204" pitchFamily="34" charset="0"/>
                <a:ea typeface="Calibri" panose="020F0502020204030204" pitchFamily="34" charset="0"/>
                <a:cs typeface="Times New Roman" panose="02020603050405020304" pitchFamily="18" charset="0"/>
              </a:rPr>
              <a:t>How firm is this financial foundation?</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2721271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LOOMING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ENROLLMENT PRESSURES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long-term tuition trend is not positive.  Pioneering work by Nathan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Grawe</a:t>
            </a:r>
            <a:r>
              <a:rPr lang="en-US" sz="1400" dirty="0">
                <a:effectLst/>
                <a:latin typeface="Calibri" panose="020F0502020204030204" pitchFamily="34" charset="0"/>
                <a:ea typeface="Calibri" panose="020F0502020204030204" pitchFamily="34" charset="0"/>
                <a:cs typeface="Times New Roman" panose="02020603050405020304" pitchFamily="18" charset="0"/>
              </a:rPr>
              <a:t> identified the demographic timebomb that looming over higher education – there will be fewer 18-year old high school graduates in the US as we move through the 2020s.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Demographics are, in many respects, destiny and the numbers don’t look great for higher education.  The number of 18-year old Americans is forecast to shrink precipitously from 2026 to 2029, contracting by 14%.  This contraction in the number of college-age individuals has deep and profound implications for every college and university.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Simple supply and demand tells us that fewer students (demand) with a constant supply of places at colleges will lead to more intensive competition among schools.</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2713673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THE PAN</a:t>
            </a:r>
            <a:r>
              <a:rPr lang="en-US" sz="1400" b="1" dirty="0">
                <a:latin typeface="Calibri" panose="020F0502020204030204" pitchFamily="34" charset="0"/>
                <a:ea typeface="Calibri" panose="020F0502020204030204" pitchFamily="34" charset="0"/>
                <a:cs typeface="Times New Roman" panose="02020603050405020304" pitchFamily="18" charset="0"/>
              </a:rPr>
              <a:t>DEMIC HAS MADE IT WORSE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So what has been effect of the pandemic on schools?  Looking across the US, data from the Student Clearinghouse, as of the end of September 2020 found that there were 4% fewer undergraduates across the US compared to September of 2019.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more troubling finding is that there has been a 16% drop in first-time freshman – many fresh-faced freshman showing at our doors, eager to learn.</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2073818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PUBLIC FUNDING FACING LONG-TERM EROSION</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What about public funding for education?  Well, if you look back through the historical record, going back to the Great Recession in 2007/8 and looked at State allocations to higher education you find that 10 years out from the onset of the crisis, 45 out of 50 states shrank the amount they provided for education funding.</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As states had less money, they allocated less per student from public coffers.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NOTE</a:t>
            </a:r>
            <a:r>
              <a:rPr lang="en-US" sz="1400" dirty="0">
                <a:effectLst/>
                <a:latin typeface="Calibri" panose="020F0502020204030204" pitchFamily="34" charset="0"/>
                <a:ea typeface="Calibri" panose="020F0502020204030204" pitchFamily="34" charset="0"/>
                <a:cs typeface="Times New Roman" panose="02020603050405020304" pitchFamily="18" charset="0"/>
              </a:rPr>
              <a:t>: Place the orange rectangle around your state for ease of identification of the effect on your school.  Wisconsin is the only state not included as their funding formula changed, but the total was down.)</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7</a:t>
            </a:fld>
            <a:endParaRPr lang="en-US" dirty="0"/>
          </a:p>
        </p:txBody>
      </p:sp>
    </p:spTree>
    <p:extLst>
      <p:ext uri="{BB962C8B-B14F-4D97-AF65-F5344CB8AC3E}">
        <p14:creationId xmlns:p14="http://schemas.microsoft.com/office/powerpoint/2010/main" val="402283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THE PANDEMIC (LIKELY) TO MAKE IT WORSE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If history is any guide, we are not in for a good time in the coming years.  The forecast for state budgets predicts that this coming year will see a larger budget shortfall than at the largest point in the Great Recession.  State finances are in crisis and, most likely, that doesn’t bode well for higher ed budget allocations.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And, this isn’t just an issue for public universities.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Any funding shortfalls that hit public schools will force them to be more aggressive, more competitive in competing for students, making life harder for the private colleges and universities already facing a tougher time due to the enrollment issues we just discussed.</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3939023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514850"/>
          </a:xfrm>
        </p:spPr>
        <p:txBody>
          <a:bodyPr/>
          <a:lstStyle/>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WHAT ARE SCHOOLS DOING IN RESPONSE?</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 short, the reaction has been relatively straightforward – schools have made operational changes – shifting staff to areas of need, freezing hiring and offering early retirement as a way to shrink longer-term compensation bills.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Schools have made compensation cuts, across both the administrative and academic sides of the house, eliminating bonus and merit increases, cutting salaries – often in a tiered way with the most highly compensated taking the largest cuts – and reducing 403b or other retirement contributions.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Lastly, schools have begun to make workforce reductions, furloughing and laying off staff to cut expenses.  By and large, however, these last set of cuts – separating from current employees – has fallen disproportionately on the administrative side of the house, sparing faculty from this last set of reductions.</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All told the COVID-19 pandemic has meant that higher education has seen a loss of over 330 thousand jobs across the 6-month period from February to August 2020.</a:t>
            </a: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9</a:t>
            </a:fld>
            <a:endParaRPr lang="en-US" dirty="0"/>
          </a:p>
        </p:txBody>
      </p:sp>
    </p:spTree>
    <p:extLst>
      <p:ext uri="{BB962C8B-B14F-4D97-AF65-F5344CB8AC3E}">
        <p14:creationId xmlns:p14="http://schemas.microsoft.com/office/powerpoint/2010/main" val="2741100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10.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Branding" TargetMode="External"/><Relationship Id="rId5" Type="http://schemas.openxmlformats.org/officeDocument/2006/relationships/image" Target="../media/image8.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 name="Green box - decorative">
            <a:extLst>
              <a:ext uri="{FF2B5EF4-FFF2-40B4-BE49-F238E27FC236}">
                <a16:creationId xmlns:a16="http://schemas.microsoft.com/office/drawing/2014/main" id="{1D104BDC-80F7-4778-8E31-E2300AB0DF3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Blue box - decorative">
            <a:extLs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5" name="Line - decorative">
            <a:extLs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60095F-A640-4159-ADB3-CC9CCCCF5BC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62456" y="761673"/>
            <a:ext cx="2562920" cy="1922189"/>
          </a:xfrm>
          <a:prstGeom prst="rect">
            <a:avLst/>
          </a:prstGeom>
          <a:ln w="12700">
            <a:solidFill>
              <a:schemeClr val="accent1"/>
            </a:solidFill>
          </a:ln>
        </p:spPr>
      </p:pic>
      <p:sp>
        <p:nvSpPr>
          <p:cNvPr id="14" name="TextBox 13">
            <a:extLst>
              <a:ext uri="{FF2B5EF4-FFF2-40B4-BE49-F238E27FC236}">
                <a16:creationId xmlns:a16="http://schemas.microsoft.com/office/drawing/2014/main" id="{968671A2-E1C7-4287-84B2-164A5387A629}"/>
              </a:ext>
              <a:ext uri="{C183D7F6-B498-43B3-948B-1728B52AA6E4}">
                <adec:decorative xmlns:adec="http://schemas.microsoft.com/office/drawing/2017/decorative" val="1"/>
              </a:ext>
            </a:extLst>
          </p:cNvPr>
          <p:cNvSpPr txBox="1"/>
          <p:nvPr userDrawn="1"/>
        </p:nvSpPr>
        <p:spPr bwMode="gray">
          <a:xfrm>
            <a:off x="2694793" y="739605"/>
            <a:ext cx="593015" cy="276999"/>
          </a:xfrm>
          <a:prstGeom prst="rect">
            <a:avLst/>
          </a:prstGeom>
          <a:noFill/>
        </p:spPr>
        <p:txBody>
          <a:bodyPr wrap="square" lIns="0" tIns="0" rIns="0" bIns="0" rtlCol="0">
            <a:spAutoFit/>
          </a:bodyPr>
          <a:lstStyle/>
          <a:p>
            <a:pPr algn="r">
              <a:spcBef>
                <a:spcPts val="500"/>
              </a:spcBef>
            </a:pPr>
            <a:r>
              <a:rPr lang="en-US" sz="900" b="0" dirty="0">
                <a:solidFill>
                  <a:schemeClr val="tx1"/>
                </a:solidFill>
              </a:rPr>
              <a:t>New dark header</a:t>
            </a:r>
          </a:p>
        </p:txBody>
      </p:sp>
      <p:sp>
        <p:nvSpPr>
          <p:cNvPr id="15" name="Isosceles Triangle 14">
            <a:extLst>
              <a:ext uri="{FF2B5EF4-FFF2-40B4-BE49-F238E27FC236}">
                <a16:creationId xmlns:a16="http://schemas.microsoft.com/office/drawing/2014/main" id="{C20A3321-7901-4F7F-A9AE-C8A67FA2330E}"/>
              </a:ext>
              <a:ext uri="{C183D7F6-B498-43B3-948B-1728B52AA6E4}">
                <adec:decorative xmlns:adec="http://schemas.microsoft.com/office/drawing/2017/decorative" val="1"/>
              </a:ext>
            </a:extLst>
          </p:cNvPr>
          <p:cNvSpPr/>
          <p:nvPr userDrawn="1"/>
        </p:nvSpPr>
        <p:spPr bwMode="gray">
          <a:xfrm rot="19800000">
            <a:off x="3302612" y="77960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7">
            <a:extLst>
              <a:ext uri="{FF2B5EF4-FFF2-40B4-BE49-F238E27FC236}">
                <a16:creationId xmlns:a16="http://schemas.microsoft.com/office/drawing/2014/main" id="{210BEFC0-2498-4C5F-98B1-879502EBFC35}"/>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7" name="Rectangle 6">
              <a:extLst>
                <a:ext uri="{FF2B5EF4-FFF2-40B4-BE49-F238E27FC236}">
                  <a16:creationId xmlns:a16="http://schemas.microsoft.com/office/drawing/2014/main" id="{9E712EE6-D3F5-4CF5-ACE2-4D5C10E2DF07}"/>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1D3D6F09-2BBC-492F-9F60-DDF10DDAAFE9}"/>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6" name="Picture 5" descr="A screenshot of a cell phone&#10;&#10;Description automatically generated">
              <a:extLst>
                <a:ext uri="{FF2B5EF4-FFF2-40B4-BE49-F238E27FC236}">
                  <a16:creationId xmlns:a16="http://schemas.microsoft.com/office/drawing/2014/main" id="{5F58C39E-E3D5-42A2-A92E-7F2AA5ADE6DD}"/>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27" name="EAB logo">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34" name="Template edition"/>
          <p:cNvSpPr/>
          <p:nvPr userDrawn="1"/>
        </p:nvSpPr>
        <p:spPr bwMode="gray">
          <a:xfrm>
            <a:off x="0" y="-1"/>
            <a:ext cx="6400800" cy="47784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January 2020</a:t>
            </a:r>
            <a:r>
              <a:rPr lang="en-US" sz="1400" b="1" baseline="0" dirty="0">
                <a:solidFill>
                  <a:schemeClr val="bg1"/>
                </a:solidFill>
              </a:rPr>
              <a:t> Template Edition</a:t>
            </a:r>
            <a:endParaRPr lang="en-US" sz="1400" b="1" dirty="0">
              <a:solidFill>
                <a:schemeClr val="bg1"/>
              </a:solidFill>
            </a:endParaRPr>
          </a:p>
        </p:txBody>
      </p:sp>
      <p:sp>
        <p:nvSpPr>
          <p:cNvPr id="23" name="Slide title"/>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32" name="Bullets"/>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16" name="Save time">
            <a:extLst>
              <a:ext uri="{FF2B5EF4-FFF2-40B4-BE49-F238E27FC236}">
                <a16:creationId xmlns:a16="http://schemas.microsoft.com/office/drawing/2014/main" id="{92AE8C63-C3D4-4756-87F1-4405CF812B58}"/>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20" name="Print format">
            <a:extLst>
              <a:ext uri="{FF2B5EF4-FFF2-40B4-BE49-F238E27FC236}">
                <a16:creationId xmlns:a16="http://schemas.microsoft.com/office/drawing/2014/main" id="{24BE4AAC-BCCD-44CB-9775-0229A35C4384}"/>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12" name="Need help"/>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3485206770"/>
      </p:ext>
    </p:extLst>
  </p:cSld>
  <p:clrMapOvr>
    <a:masterClrMapping/>
  </p:clrMapOvr>
  <p:extLst>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714615953"/>
      </p:ext>
    </p:extLst>
  </p:cSld>
  <p:clrMapOvr>
    <a:masterClrMapping/>
  </p:clrMapOvr>
  <p:extLst>
    <p:ext uri="{DCECCB84-F9BA-43D5-87BE-67443E8EF086}">
      <p15:sldGuideLst xmlns:p15="http://schemas.microsoft.com/office/powerpoint/2012/main">
        <p15:guide id="1" orient="horz" pos="263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2756965695"/>
      </p:ext>
    </p:extLst>
  </p:cSld>
  <p:clrMapOvr>
    <a:masterClrMapping/>
  </p:clrMapOvr>
  <p:extLst>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926E5CA-A0BC-4FD4-9AA7-3F69BED2F4CE}"/>
              </a:ext>
              <a:ext uri="{C183D7F6-B498-43B3-948B-1728B52AA6E4}">
                <adec:decorative xmlns:adec="http://schemas.microsoft.com/office/drawing/2017/decorative" val="1"/>
              </a:ext>
            </a:extLst>
          </p:cNvPr>
          <p:cNvGrpSpPr/>
          <p:nvPr userDrawn="1"/>
        </p:nvGrpSpPr>
        <p:grpSpPr>
          <a:xfrm>
            <a:off x="920983" y="3459989"/>
            <a:ext cx="4558834" cy="957891"/>
            <a:chOff x="920983" y="3459989"/>
            <a:chExt cx="4558834" cy="957891"/>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ndard">
  <p:cSld name="2_Standard">
    <p:spTree>
      <p:nvGrpSpPr>
        <p:cNvPr id="1" name="Shape 285"/>
        <p:cNvGrpSpPr/>
        <p:nvPr/>
      </p:nvGrpSpPr>
      <p:grpSpPr>
        <a:xfrm>
          <a:off x="0" y="0"/>
          <a:ext cx="0" cy="0"/>
          <a:chOff x="0" y="0"/>
          <a:chExt cx="0" cy="0"/>
        </a:xfrm>
      </p:grpSpPr>
      <p:sp>
        <p:nvSpPr>
          <p:cNvPr id="286" name="Google Shape;286;g7dfa0a0a74_0_1054"/>
          <p:cNvSpPr/>
          <p:nvPr/>
        </p:nvSpPr>
        <p:spPr>
          <a:xfrm>
            <a:off x="1" y="0"/>
            <a:ext cx="6400800" cy="60120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000">
              <a:solidFill>
                <a:schemeClr val="dk1"/>
              </a:solidFill>
              <a:latin typeface="Verdana"/>
              <a:ea typeface="Verdana"/>
              <a:cs typeface="Verdana"/>
              <a:sym typeface="Verdana"/>
            </a:endParaRPr>
          </a:p>
        </p:txBody>
      </p:sp>
      <p:grpSp>
        <p:nvGrpSpPr>
          <p:cNvPr id="287" name="Google Shape;287;g7dfa0a0a74_0_1054"/>
          <p:cNvGrpSpPr/>
          <p:nvPr/>
        </p:nvGrpSpPr>
        <p:grpSpPr>
          <a:xfrm>
            <a:off x="5596490" y="0"/>
            <a:ext cx="750325" cy="601181"/>
            <a:chOff x="5596490" y="0"/>
            <a:chExt cx="750325" cy="601181"/>
          </a:xfrm>
        </p:grpSpPr>
        <p:sp>
          <p:nvSpPr>
            <p:cNvPr id="288" name="Google Shape;288;g7dfa0a0a74_0_1054"/>
            <p:cNvSpPr/>
            <p:nvPr/>
          </p:nvSpPr>
          <p:spPr>
            <a:xfrm>
              <a:off x="5888334" y="0"/>
              <a:ext cx="458401" cy="114262"/>
            </a:xfrm>
            <a:custGeom>
              <a:avLst/>
              <a:gdLst/>
              <a:ahLst/>
              <a:cxnLst/>
              <a:rect l="l" t="t" r="r" b="b"/>
              <a:pathLst>
                <a:path w="458401" h="114262" extrusionOk="0">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89" name="Google Shape;289;g7dfa0a0a74_0_1054"/>
            <p:cNvSpPr/>
            <p:nvPr/>
          </p:nvSpPr>
          <p:spPr>
            <a:xfrm>
              <a:off x="5888334" y="63986"/>
              <a:ext cx="458400" cy="141958"/>
            </a:xfrm>
            <a:custGeom>
              <a:avLst/>
              <a:gdLst/>
              <a:ahLst/>
              <a:cxnLst/>
              <a:rect l="l" t="t" r="r" b="b"/>
              <a:pathLst>
                <a:path w="619" h="192" extrusionOk="0">
                  <a:moveTo>
                    <a:pt x="309" y="0"/>
                  </a:moveTo>
                  <a:lnTo>
                    <a:pt x="619" y="136"/>
                  </a:lnTo>
                  <a:lnTo>
                    <a:pt x="619" y="192"/>
                  </a:lnTo>
                  <a:lnTo>
                    <a:pt x="309" y="56"/>
                  </a:lnTo>
                  <a:lnTo>
                    <a:pt x="0" y="192"/>
                  </a:lnTo>
                  <a:lnTo>
                    <a:pt x="0" y="136"/>
                  </a:lnTo>
                  <a:lnTo>
                    <a:pt x="309" y="0"/>
                  </a:lnTo>
                  <a:close/>
                </a:path>
              </a:pathLst>
            </a:cu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0" name="Google Shape;290;g7dfa0a0a74_0_1054"/>
            <p:cNvSpPr/>
            <p:nvPr/>
          </p:nvSpPr>
          <p:spPr>
            <a:xfrm>
              <a:off x="5888334" y="469154"/>
              <a:ext cx="458400" cy="384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1" name="Google Shape;291;g7dfa0a0a74_0_1054"/>
            <p:cNvSpPr/>
            <p:nvPr/>
          </p:nvSpPr>
          <p:spPr>
            <a:xfrm>
              <a:off x="6163373" y="247346"/>
              <a:ext cx="47400" cy="1716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2" name="Google Shape;292;g7dfa0a0a74_0_1054"/>
            <p:cNvSpPr/>
            <p:nvPr/>
          </p:nvSpPr>
          <p:spPr>
            <a:xfrm>
              <a:off x="6027332" y="247346"/>
              <a:ext cx="44400" cy="1716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3" name="Google Shape;293;g7dfa0a0a74_0_1054"/>
            <p:cNvSpPr/>
            <p:nvPr/>
          </p:nvSpPr>
          <p:spPr>
            <a:xfrm>
              <a:off x="5888334" y="247346"/>
              <a:ext cx="47400" cy="1716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4" name="Google Shape;294;g7dfa0a0a74_0_1054"/>
            <p:cNvSpPr/>
            <p:nvPr/>
          </p:nvSpPr>
          <p:spPr>
            <a:xfrm>
              <a:off x="6299415" y="247346"/>
              <a:ext cx="47400" cy="171600"/>
            </a:xfrm>
            <a:prstGeom prst="rect">
              <a:avLst/>
            </a:prstGeom>
            <a:solidFill>
              <a:schemeClr val="accent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58">
                <a:solidFill>
                  <a:schemeClr val="dk1"/>
                </a:solidFill>
                <a:latin typeface="Verdana"/>
                <a:ea typeface="Verdana"/>
                <a:cs typeface="Verdana"/>
                <a:sym typeface="Verdana"/>
              </a:endParaRPr>
            </a:p>
          </p:txBody>
        </p:sp>
        <p:sp>
          <p:nvSpPr>
            <p:cNvPr id="295" name="Google Shape;295;g7dfa0a0a74_0_1054"/>
            <p:cNvSpPr/>
            <p:nvPr/>
          </p:nvSpPr>
          <p:spPr>
            <a:xfrm>
              <a:off x="5596490" y="0"/>
              <a:ext cx="202217" cy="601181"/>
            </a:xfrm>
            <a:custGeom>
              <a:avLst/>
              <a:gdLst/>
              <a:ahLst/>
              <a:cxnLst/>
              <a:rect l="l" t="t" r="r" b="b"/>
              <a:pathLst>
                <a:path w="202217" h="601181" extrusionOk="0">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000">
                <a:solidFill>
                  <a:schemeClr val="dk1"/>
                </a:solidFill>
                <a:latin typeface="Verdana"/>
                <a:ea typeface="Verdana"/>
                <a:cs typeface="Verdana"/>
                <a:sym typeface="Verdana"/>
              </a:endParaRPr>
            </a:p>
          </p:txBody>
        </p:sp>
      </p:grpSp>
      <p:cxnSp>
        <p:nvCxnSpPr>
          <p:cNvPr id="296" name="Google Shape;296;g7dfa0a0a74_0_1054"/>
          <p:cNvCxnSpPr/>
          <p:nvPr/>
        </p:nvCxnSpPr>
        <p:spPr>
          <a:xfrm>
            <a:off x="0" y="613882"/>
            <a:ext cx="6400800" cy="0"/>
          </a:xfrm>
          <a:prstGeom prst="straightConnector1">
            <a:avLst/>
          </a:prstGeom>
          <a:noFill/>
          <a:ln w="28575" cap="flat" cmpd="sng">
            <a:solidFill>
              <a:schemeClr val="accent2"/>
            </a:solidFill>
            <a:prstDash val="solid"/>
            <a:miter lim="800000"/>
            <a:headEnd type="none" w="sm" len="sm"/>
            <a:tailEnd type="none" w="sm" len="sm"/>
          </a:ln>
        </p:spPr>
      </p:cxnSp>
      <p:sp>
        <p:nvSpPr>
          <p:cNvPr id="297" name="Google Shape;297;g7dfa0a0a74_0_1054"/>
          <p:cNvSpPr txBox="1">
            <a:spLocks noGrp="1"/>
          </p:cNvSpPr>
          <p:nvPr>
            <p:ph type="body" idx="1"/>
          </p:nvPr>
        </p:nvSpPr>
        <p:spPr>
          <a:xfrm>
            <a:off x="280194" y="99782"/>
            <a:ext cx="2560200" cy="123000"/>
          </a:xfrm>
          <a:prstGeom prst="rect">
            <a:avLst/>
          </a:prstGeom>
          <a:noFill/>
          <a:ln>
            <a:noFill/>
          </a:ln>
        </p:spPr>
        <p:txBody>
          <a:bodyPr spcFirstLastPara="1" wrap="square" lIns="0" tIns="0" rIns="0" bIns="0" anchor="ctr" anchorCtr="0">
            <a:noAutofit/>
          </a:bodyPr>
          <a:lstStyle>
            <a:lvl1pPr marL="457200" lvl="0" indent="-228600" algn="l" rtl="0">
              <a:lnSpc>
                <a:spcPct val="100000"/>
              </a:lnSpc>
              <a:spcBef>
                <a:spcPts val="0"/>
              </a:spcBef>
              <a:spcAft>
                <a:spcPts val="0"/>
              </a:spcAft>
              <a:buClr>
                <a:schemeClr val="lt1"/>
              </a:buClr>
              <a:buSzPts val="800"/>
              <a:buNone/>
              <a:defRPr sz="800">
                <a:solidFill>
                  <a:schemeClr val="lt1"/>
                </a:solidFill>
              </a:defRPr>
            </a:lvl1pPr>
            <a:lvl2pPr marL="914400" lvl="1" indent="-228600" algn="l" rtl="0">
              <a:lnSpc>
                <a:spcPct val="100000"/>
              </a:lnSpc>
              <a:spcBef>
                <a:spcPts val="0"/>
              </a:spcBef>
              <a:spcAft>
                <a:spcPts val="0"/>
              </a:spcAft>
              <a:buClr>
                <a:schemeClr val="dk1"/>
              </a:buClr>
              <a:buSzPts val="800"/>
              <a:buNone/>
              <a:defRPr sz="800"/>
            </a:lvl2pPr>
            <a:lvl3pPr marL="1371600" lvl="2" indent="-228600" algn="l" rtl="0">
              <a:lnSpc>
                <a:spcPct val="100000"/>
              </a:lnSpc>
              <a:spcBef>
                <a:spcPts val="0"/>
              </a:spcBef>
              <a:spcAft>
                <a:spcPts val="0"/>
              </a:spcAft>
              <a:buClr>
                <a:schemeClr val="dk1"/>
              </a:buClr>
              <a:buSzPts val="800"/>
              <a:buNone/>
              <a:defRPr sz="800"/>
            </a:lvl3pPr>
            <a:lvl4pPr marL="1828800" lvl="3" indent="-228600" algn="l" rtl="0">
              <a:lnSpc>
                <a:spcPct val="100000"/>
              </a:lnSpc>
              <a:spcBef>
                <a:spcPts val="0"/>
              </a:spcBef>
              <a:spcAft>
                <a:spcPts val="0"/>
              </a:spcAft>
              <a:buClr>
                <a:schemeClr val="dk1"/>
              </a:buClr>
              <a:buSzPts val="800"/>
              <a:buNone/>
              <a:defRPr sz="800"/>
            </a:lvl4pPr>
            <a:lvl5pPr marL="2286000" lvl="4" indent="-228600" algn="l" rtl="0">
              <a:lnSpc>
                <a:spcPct val="100000"/>
              </a:lnSpc>
              <a:spcBef>
                <a:spcPts val="0"/>
              </a:spcBef>
              <a:spcAft>
                <a:spcPts val="0"/>
              </a:spcAft>
              <a:buClr>
                <a:schemeClr val="dk1"/>
              </a:buClr>
              <a:buSzPts val="800"/>
              <a:buNone/>
              <a:defRPr sz="800"/>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298" name="Google Shape;298;g7dfa0a0a74_0_1054"/>
          <p:cNvSpPr txBox="1">
            <a:spLocks noGrp="1"/>
          </p:cNvSpPr>
          <p:nvPr>
            <p:ph type="title"/>
          </p:nvPr>
        </p:nvSpPr>
        <p:spPr>
          <a:xfrm>
            <a:off x="280194" y="309824"/>
            <a:ext cx="5212200" cy="256500"/>
          </a:xfrm>
          <a:prstGeom prst="rect">
            <a:avLst/>
          </a:prstGeom>
          <a:noFill/>
          <a:ln>
            <a:noFill/>
          </a:ln>
        </p:spPr>
        <p:txBody>
          <a:bodyPr spcFirstLastPara="1" wrap="square" lIns="0" tIns="0" rIns="0" bIns="0" anchor="b" anchorCtr="0">
            <a:noAutofit/>
          </a:bodyPr>
          <a:lstStyle>
            <a:lvl1pPr lvl="0" algn="l" rtl="0">
              <a:lnSpc>
                <a:spcPct val="90000"/>
              </a:lnSpc>
              <a:spcBef>
                <a:spcPts val="0"/>
              </a:spcBef>
              <a:spcAft>
                <a:spcPts val="0"/>
              </a:spcAft>
              <a:buClr>
                <a:schemeClr val="lt1"/>
              </a:buClr>
              <a:buSzPts val="1800"/>
              <a:buFont typeface="Rockwell"/>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9" name="Google Shape;299;g7dfa0a0a74_0_1054"/>
          <p:cNvSpPr txBox="1">
            <a:spLocks noGrp="1"/>
          </p:cNvSpPr>
          <p:nvPr>
            <p:ph type="body" idx="2"/>
          </p:nvPr>
        </p:nvSpPr>
        <p:spPr>
          <a:xfrm>
            <a:off x="280195" y="657732"/>
            <a:ext cx="5842800" cy="184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1200"/>
              <a:buNone/>
              <a:defRPr sz="1200">
                <a:solidFill>
                  <a:schemeClr val="dk1"/>
                </a:solidFill>
              </a:defRPr>
            </a:lvl1pPr>
            <a:lvl2pPr marL="914400" lvl="1" indent="-304800" algn="l" rtl="0">
              <a:lnSpc>
                <a:spcPct val="100000"/>
              </a:lnSpc>
              <a:spcBef>
                <a:spcPts val="0"/>
              </a:spcBef>
              <a:spcAft>
                <a:spcPts val="0"/>
              </a:spcAft>
              <a:buClr>
                <a:schemeClr val="dk1"/>
              </a:buClr>
              <a:buSzPts val="1200"/>
              <a:buChar char="–"/>
              <a:defRPr sz="1200"/>
            </a:lvl2pPr>
            <a:lvl3pPr marL="1371600" lvl="2" indent="-304800" algn="l" rtl="0">
              <a:lnSpc>
                <a:spcPct val="100000"/>
              </a:lnSpc>
              <a:spcBef>
                <a:spcPts val="0"/>
              </a:spcBef>
              <a:spcAft>
                <a:spcPts val="0"/>
              </a:spcAft>
              <a:buClr>
                <a:schemeClr val="dk1"/>
              </a:buClr>
              <a:buSzPts val="1200"/>
              <a:buChar char="•"/>
              <a:defRPr sz="1200"/>
            </a:lvl3pPr>
            <a:lvl4pPr marL="1828800" lvl="3" indent="-304800" algn="l" rtl="0">
              <a:lnSpc>
                <a:spcPct val="100000"/>
              </a:lnSpc>
              <a:spcBef>
                <a:spcPts val="0"/>
              </a:spcBef>
              <a:spcAft>
                <a:spcPts val="0"/>
              </a:spcAft>
              <a:buClr>
                <a:schemeClr val="dk1"/>
              </a:buClr>
              <a:buSzPts val="1200"/>
              <a:buChar char="–"/>
              <a:defRPr sz="1200"/>
            </a:lvl4pPr>
            <a:lvl5pPr marL="2286000" lvl="4" indent="-304800" algn="l" rtl="0">
              <a:lnSpc>
                <a:spcPct val="100000"/>
              </a:lnSpc>
              <a:spcBef>
                <a:spcPts val="0"/>
              </a:spcBef>
              <a:spcAft>
                <a:spcPts val="0"/>
              </a:spcAft>
              <a:buClr>
                <a:schemeClr val="dk1"/>
              </a:buClr>
              <a:buSzPts val="1200"/>
              <a:buChar char="•"/>
              <a:defRPr sz="1200"/>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00" name="Google Shape;300;g7dfa0a0a74_0_1054"/>
          <p:cNvSpPr txBox="1">
            <a:spLocks noGrp="1"/>
          </p:cNvSpPr>
          <p:nvPr>
            <p:ph type="body" idx="3"/>
          </p:nvPr>
        </p:nvSpPr>
        <p:spPr>
          <a:xfrm>
            <a:off x="0" y="4403825"/>
            <a:ext cx="2046300" cy="230700"/>
          </a:xfrm>
          <a:prstGeom prst="rect">
            <a:avLst/>
          </a:prstGeom>
          <a:noFill/>
          <a:ln>
            <a:noFill/>
          </a:ln>
        </p:spPr>
        <p:txBody>
          <a:bodyPr spcFirstLastPara="1" wrap="square" lIns="64000" tIns="0" rIns="0" bIns="0" anchor="b" anchorCtr="0">
            <a:noAutofit/>
          </a:bodyPr>
          <a:lstStyle>
            <a:lvl1pPr marL="457200" lvl="0" indent="-260350" algn="l" rtl="0">
              <a:lnSpc>
                <a:spcPct val="100000"/>
              </a:lnSpc>
              <a:spcBef>
                <a:spcPts val="100"/>
              </a:spcBef>
              <a:spcAft>
                <a:spcPts val="0"/>
              </a:spcAft>
              <a:buClr>
                <a:schemeClr val="dk1"/>
              </a:buClr>
              <a:buSzPts val="500"/>
              <a:buFont typeface="Rockwell"/>
              <a:buAutoNum type="arabicParenR"/>
              <a:defRPr sz="500">
                <a:solidFill>
                  <a:schemeClr val="dk1"/>
                </a:solidFill>
              </a:defRPr>
            </a:lvl1pPr>
            <a:lvl2pPr marL="914400" lvl="1" indent="-260350" algn="l" rtl="0">
              <a:lnSpc>
                <a:spcPct val="100000"/>
              </a:lnSpc>
              <a:spcBef>
                <a:spcPts val="200"/>
              </a:spcBef>
              <a:spcAft>
                <a:spcPts val="0"/>
              </a:spcAft>
              <a:buClr>
                <a:schemeClr val="dk1"/>
              </a:buClr>
              <a:buSzPts val="500"/>
              <a:buChar char="–"/>
              <a:defRPr sz="500"/>
            </a:lvl2pPr>
            <a:lvl3pPr marL="1371600" lvl="2" indent="-260350" algn="l" rtl="0">
              <a:lnSpc>
                <a:spcPct val="100000"/>
              </a:lnSpc>
              <a:spcBef>
                <a:spcPts val="200"/>
              </a:spcBef>
              <a:spcAft>
                <a:spcPts val="0"/>
              </a:spcAft>
              <a:buClr>
                <a:schemeClr val="dk1"/>
              </a:buClr>
              <a:buSzPts val="500"/>
              <a:buChar char="•"/>
              <a:defRPr sz="500"/>
            </a:lvl3pPr>
            <a:lvl4pPr marL="1828800" lvl="3" indent="-260350" algn="l" rtl="0">
              <a:lnSpc>
                <a:spcPct val="100000"/>
              </a:lnSpc>
              <a:spcBef>
                <a:spcPts val="200"/>
              </a:spcBef>
              <a:spcAft>
                <a:spcPts val="0"/>
              </a:spcAft>
              <a:buClr>
                <a:schemeClr val="dk1"/>
              </a:buClr>
              <a:buSzPts val="500"/>
              <a:buChar char="–"/>
              <a:defRPr sz="500"/>
            </a:lvl4pPr>
            <a:lvl5pPr marL="2286000" lvl="4" indent="-260350" algn="l" rtl="0">
              <a:lnSpc>
                <a:spcPct val="100000"/>
              </a:lnSpc>
              <a:spcBef>
                <a:spcPts val="200"/>
              </a:spcBef>
              <a:spcAft>
                <a:spcPts val="0"/>
              </a:spcAft>
              <a:buClr>
                <a:schemeClr val="dk1"/>
              </a:buClr>
              <a:buSzPts val="500"/>
              <a:buChar char="•"/>
              <a:defRPr sz="500"/>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01" name="Google Shape;301;g7dfa0a0a74_0_1054"/>
          <p:cNvSpPr txBox="1">
            <a:spLocks noGrp="1"/>
          </p:cNvSpPr>
          <p:nvPr>
            <p:ph type="body" idx="4"/>
          </p:nvPr>
        </p:nvSpPr>
        <p:spPr>
          <a:xfrm>
            <a:off x="4111256" y="4598895"/>
            <a:ext cx="2289600" cy="201600"/>
          </a:xfrm>
          <a:prstGeom prst="rect">
            <a:avLst/>
          </a:prstGeom>
          <a:noFill/>
          <a:ln>
            <a:noFill/>
          </a:ln>
        </p:spPr>
        <p:txBody>
          <a:bodyPr spcFirstLastPara="1" wrap="square" lIns="0" tIns="0" rIns="64000" bIns="45700" anchor="b" anchorCtr="0">
            <a:noAutofit/>
          </a:bodyPr>
          <a:lstStyle>
            <a:lvl1pPr marL="457200" lvl="0" indent="-228600" algn="l" rtl="0">
              <a:lnSpc>
                <a:spcPct val="100000"/>
              </a:lnSpc>
              <a:spcBef>
                <a:spcPts val="200"/>
              </a:spcBef>
              <a:spcAft>
                <a:spcPts val="0"/>
              </a:spcAft>
              <a:buClr>
                <a:schemeClr val="dk1"/>
              </a:buClr>
              <a:buSzPts val="500"/>
              <a:buNone/>
              <a:defRPr sz="500">
                <a:solidFill>
                  <a:schemeClr val="dk1"/>
                </a:solidFill>
              </a:defRPr>
            </a:lvl1pPr>
            <a:lvl2pPr marL="914400" lvl="1" indent="-228600" algn="l" rtl="0">
              <a:lnSpc>
                <a:spcPct val="100000"/>
              </a:lnSpc>
              <a:spcBef>
                <a:spcPts val="200"/>
              </a:spcBef>
              <a:spcAft>
                <a:spcPts val="0"/>
              </a:spcAft>
              <a:buClr>
                <a:schemeClr val="dk1"/>
              </a:buClr>
              <a:buSzPts val="500"/>
              <a:buNone/>
              <a:defRPr sz="500"/>
            </a:lvl2pPr>
            <a:lvl3pPr marL="1371600" lvl="2" indent="-228600" algn="l" rtl="0">
              <a:lnSpc>
                <a:spcPct val="100000"/>
              </a:lnSpc>
              <a:spcBef>
                <a:spcPts val="200"/>
              </a:spcBef>
              <a:spcAft>
                <a:spcPts val="0"/>
              </a:spcAft>
              <a:buClr>
                <a:schemeClr val="dk1"/>
              </a:buClr>
              <a:buSzPts val="500"/>
              <a:buNone/>
              <a:defRPr sz="500"/>
            </a:lvl3pPr>
            <a:lvl4pPr marL="1828800" lvl="3" indent="-228600" algn="l" rtl="0">
              <a:lnSpc>
                <a:spcPct val="100000"/>
              </a:lnSpc>
              <a:spcBef>
                <a:spcPts val="200"/>
              </a:spcBef>
              <a:spcAft>
                <a:spcPts val="0"/>
              </a:spcAft>
              <a:buClr>
                <a:schemeClr val="dk1"/>
              </a:buClr>
              <a:buSzPts val="500"/>
              <a:buNone/>
              <a:defRPr sz="500"/>
            </a:lvl4pPr>
            <a:lvl5pPr marL="2286000" lvl="4" indent="-228600" algn="l" rtl="0">
              <a:lnSpc>
                <a:spcPct val="100000"/>
              </a:lnSpc>
              <a:spcBef>
                <a:spcPts val="200"/>
              </a:spcBef>
              <a:spcAft>
                <a:spcPts val="0"/>
              </a:spcAft>
              <a:buClr>
                <a:schemeClr val="dk1"/>
              </a:buClr>
              <a:buSzPts val="500"/>
              <a:buNone/>
              <a:defRPr sz="500"/>
            </a:lvl5pPr>
            <a:lvl6pPr marL="2743200" lvl="5" indent="-342900" algn="l" rtl="0">
              <a:lnSpc>
                <a:spcPct val="100000"/>
              </a:lnSpc>
              <a:spcBef>
                <a:spcPts val="500"/>
              </a:spcBef>
              <a:spcAft>
                <a:spcPts val="0"/>
              </a:spcAft>
              <a:buClr>
                <a:schemeClr val="dk1"/>
              </a:buClr>
              <a:buSzPts val="1800"/>
              <a:buChar char="–"/>
              <a:defRPr/>
            </a:lvl6pPr>
            <a:lvl7pPr marL="3200400" lvl="6" indent="-342900" algn="l" rtl="0">
              <a:lnSpc>
                <a:spcPct val="100000"/>
              </a:lnSpc>
              <a:spcBef>
                <a:spcPts val="500"/>
              </a:spcBef>
              <a:spcAft>
                <a:spcPts val="0"/>
              </a:spcAft>
              <a:buClr>
                <a:schemeClr val="dk1"/>
              </a:buClr>
              <a:buSzPts val="1800"/>
              <a:buChar char="•"/>
              <a:defRPr/>
            </a:lvl7pPr>
            <a:lvl8pPr marL="3657600" lvl="7" indent="-342900" algn="l" rtl="0">
              <a:lnSpc>
                <a:spcPct val="100000"/>
              </a:lnSpc>
              <a:spcBef>
                <a:spcPts val="500"/>
              </a:spcBef>
              <a:spcAft>
                <a:spcPts val="0"/>
              </a:spcAft>
              <a:buClr>
                <a:schemeClr val="dk1"/>
              </a:buClr>
              <a:buSzPts val="1800"/>
              <a:buChar char="–"/>
              <a:defRPr/>
            </a:lvl8pPr>
            <a:lvl9pPr marL="4114800" lvl="8" indent="-342900" algn="l" rtl="0">
              <a:lnSpc>
                <a:spcPct val="100000"/>
              </a:lnSpc>
              <a:spcBef>
                <a:spcPts val="500"/>
              </a:spcBef>
              <a:spcAft>
                <a:spcPts val="0"/>
              </a:spcAft>
              <a:buClr>
                <a:schemeClr val="dk1"/>
              </a:buClr>
              <a:buSzPts val="1800"/>
              <a:buChar char="•"/>
              <a:defRPr/>
            </a:lvl9pPr>
          </a:lstStyle>
          <a:p>
            <a:endParaRPr/>
          </a:p>
        </p:txBody>
      </p:sp>
      <p:sp>
        <p:nvSpPr>
          <p:cNvPr id="302" name="Google Shape;302;g7dfa0a0a74_0_1054"/>
          <p:cNvSpPr txBox="1"/>
          <p:nvPr/>
        </p:nvSpPr>
        <p:spPr>
          <a:xfrm>
            <a:off x="6163373" y="444101"/>
            <a:ext cx="237300" cy="99900"/>
          </a:xfrm>
          <a:prstGeom prst="rect">
            <a:avLst/>
          </a:prstGeom>
          <a:solidFill>
            <a:schemeClr val="accent5"/>
          </a:solidFill>
          <a:ln>
            <a:noFill/>
          </a:ln>
        </p:spPr>
        <p:txBody>
          <a:bodyPr spcFirstLastPara="1" wrap="square" lIns="0" tIns="0" rIns="45700" bIns="0" anchor="t" anchorCtr="0">
            <a:noAutofit/>
          </a:bodyPr>
          <a:lstStyle/>
          <a:p>
            <a:pPr marL="0" marR="0" lvl="0" indent="0" algn="r" rtl="0">
              <a:spcBef>
                <a:spcPts val="0"/>
              </a:spcBef>
              <a:spcAft>
                <a:spcPts val="0"/>
              </a:spcAft>
              <a:buNone/>
            </a:pPr>
            <a:fld id="{00000000-1234-1234-1234-123412341234}" type="slidenum">
              <a:rPr lang="en-US" sz="650">
                <a:solidFill>
                  <a:schemeClr val="lt1"/>
                </a:solidFill>
                <a:latin typeface="Rockwell"/>
                <a:ea typeface="Rockwell"/>
                <a:cs typeface="Rockwell"/>
                <a:sym typeface="Rockwell"/>
              </a:rPr>
              <a:t>‹#›</a:t>
            </a:fld>
            <a:endParaRPr sz="65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244638005"/>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 name="Green box - decorative">
            <a:extLst>
              <a:ext uri="{FF2B5EF4-FFF2-40B4-BE49-F238E27FC236}">
                <a16:creationId xmlns:a16="http://schemas.microsoft.com/office/drawing/2014/main" id="{1D104BDC-80F7-4778-8E31-E2300AB0DF3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Blue box - decorative">
            <a:extLs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5" name="Line - decorative">
            <a:extLst>
              <a:ext uri="{C183D7F6-B498-43B3-948B-1728B52AA6E4}">
                <adec:decorative xmlns:adec="http://schemas.microsoft.com/office/drawing/2017/decorative" val="1"/>
              </a:ext>
            </a:extLst>
          </p:cNvPr>
          <p:cNvCxnSpPr>
            <a:cxnSpLocks/>
          </p:cNvCxnSpPr>
          <p:nvPr userDrawn="1"/>
        </p:nvCxnSpPr>
        <p:spPr bwMode="gray">
          <a:xfrm>
            <a:off x="268700" y="2562832"/>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60095F-A640-4159-ADB3-CC9CCCCF5BC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560068" y="761673"/>
            <a:ext cx="2562920" cy="1922189"/>
          </a:xfrm>
          <a:prstGeom prst="rect">
            <a:avLst/>
          </a:prstGeom>
          <a:ln w="12700">
            <a:solidFill>
              <a:schemeClr val="accent1"/>
            </a:solidFill>
          </a:ln>
        </p:spPr>
      </p:pic>
      <p:grpSp>
        <p:nvGrpSpPr>
          <p:cNvPr id="8" name="Group 7">
            <a:extLst>
              <a:ext uri="{FF2B5EF4-FFF2-40B4-BE49-F238E27FC236}">
                <a16:creationId xmlns:a16="http://schemas.microsoft.com/office/drawing/2014/main" id="{210BEFC0-2498-4C5F-98B1-879502EBFC35}"/>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7" name="Rectangle 6">
              <a:extLst>
                <a:ext uri="{FF2B5EF4-FFF2-40B4-BE49-F238E27FC236}">
                  <a16:creationId xmlns:a16="http://schemas.microsoft.com/office/drawing/2014/main" id="{9E712EE6-D3F5-4CF5-ACE2-4D5C10E2DF07}"/>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descr="A screenshot of a cell phone&#10;&#10;Description automatically generated">
              <a:extLst>
                <a:ext uri="{FF2B5EF4-FFF2-40B4-BE49-F238E27FC236}">
                  <a16:creationId xmlns:a16="http://schemas.microsoft.com/office/drawing/2014/main" id="{1D3D6F09-2BBC-492F-9F60-DDF10DDAAFE9}"/>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6" name="Picture 5" descr="A screenshot of a cell phone&#10;&#10;Description automatically generated">
              <a:extLst>
                <a:ext uri="{FF2B5EF4-FFF2-40B4-BE49-F238E27FC236}">
                  <a16:creationId xmlns:a16="http://schemas.microsoft.com/office/drawing/2014/main" id="{5F58C39E-E3D5-42A2-A92E-7F2AA5ADE6DD}"/>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27" name="EAB logo">
            <a:extLs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893106"/>
            <a:ext cx="1244214" cy="477850"/>
          </a:xfrm>
          <a:prstGeom prst="rect">
            <a:avLst/>
          </a:prstGeom>
        </p:spPr>
      </p:pic>
      <p:sp>
        <p:nvSpPr>
          <p:cNvPr id="34" name="Template edition"/>
          <p:cNvSpPr/>
          <p:nvPr userDrawn="1"/>
        </p:nvSpPr>
        <p:spPr bwMode="gray">
          <a:xfrm>
            <a:off x="0" y="-1"/>
            <a:ext cx="6400800" cy="477843"/>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bg1"/>
                </a:solidFill>
              </a:rPr>
              <a:t>May 2020 </a:t>
            </a:r>
            <a:r>
              <a:rPr lang="en-US" sz="1400" b="1" baseline="0" dirty="0">
                <a:solidFill>
                  <a:schemeClr val="bg1"/>
                </a:solidFill>
              </a:rPr>
              <a:t>Template Edition</a:t>
            </a:r>
            <a:endParaRPr lang="en-US" sz="1400" b="1" dirty="0">
              <a:solidFill>
                <a:schemeClr val="bg1"/>
              </a:solidFill>
            </a:endParaRPr>
          </a:p>
        </p:txBody>
      </p:sp>
      <p:sp>
        <p:nvSpPr>
          <p:cNvPr id="23" name="Slide title"/>
          <p:cNvSpPr txBox="1"/>
          <p:nvPr userDrawn="1"/>
        </p:nvSpPr>
        <p:spPr bwMode="gray">
          <a:xfrm>
            <a:off x="264105" y="1720958"/>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 </a:t>
            </a:r>
            <a:r>
              <a:rPr lang="en-US" sz="2000" b="0" dirty="0">
                <a:solidFill>
                  <a:schemeClr val="bg1"/>
                </a:solidFill>
              </a:rPr>
              <a:t>On-screen Template </a:t>
            </a:r>
            <a:r>
              <a:rPr lang="en-US" sz="1100" b="0" dirty="0">
                <a:solidFill>
                  <a:schemeClr val="bg1"/>
                </a:solidFill>
              </a:rPr>
              <a:t>(7"x5.25")</a:t>
            </a:r>
            <a:endParaRPr lang="en-US" sz="2000" b="0" dirty="0">
              <a:solidFill>
                <a:schemeClr val="bg1"/>
              </a:solidFill>
            </a:endParaRPr>
          </a:p>
        </p:txBody>
      </p:sp>
      <p:sp>
        <p:nvSpPr>
          <p:cNvPr id="32" name="Bullets"/>
          <p:cNvSpPr txBox="1"/>
          <p:nvPr userDrawn="1"/>
        </p:nvSpPr>
        <p:spPr bwMode="gray">
          <a:xfrm>
            <a:off x="277812" y="2729225"/>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a:solidFill>
                  <a:schemeClr val="bg1"/>
                </a:solidFill>
              </a:rPr>
              <a:t>All projected presentations:</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err="1">
                <a:solidFill>
                  <a:schemeClr val="bg1"/>
                </a:solidFill>
              </a:rPr>
              <a:t>Webconferences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16" name="Save time">
            <a:extLst>
              <a:ext uri="{FF2B5EF4-FFF2-40B4-BE49-F238E27FC236}">
                <a16:creationId xmlns:a16="http://schemas.microsoft.com/office/drawing/2014/main" id="{92AE8C63-C3D4-4756-87F1-4405CF812B58}"/>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20" name="Print format">
            <a:extLst>
              <a:ext uri="{FF2B5EF4-FFF2-40B4-BE49-F238E27FC236}">
                <a16:creationId xmlns:a16="http://schemas.microsoft.com/office/drawing/2014/main" id="{24BE4AAC-BCCD-44CB-9775-0229A35C4384}"/>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12" name="Need help"/>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sp>
        <p:nvSpPr>
          <p:cNvPr id="3" name="TextBox 2">
            <a:extLst>
              <a:ext uri="{FF2B5EF4-FFF2-40B4-BE49-F238E27FC236}">
                <a16:creationId xmlns:a16="http://schemas.microsoft.com/office/drawing/2014/main" id="{192AFEB7-70E7-E440-93F6-F2455C6E4835}"/>
              </a:ext>
            </a:extLst>
          </p:cNvPr>
          <p:cNvSpPr txBox="1"/>
          <p:nvPr userDrawn="1"/>
        </p:nvSpPr>
        <p:spPr>
          <a:xfrm>
            <a:off x="4296427" y="100421"/>
            <a:ext cx="1826561" cy="276999"/>
          </a:xfrm>
          <a:prstGeom prst="rect">
            <a:avLst/>
          </a:prstGeom>
          <a:noFill/>
        </p:spPr>
        <p:txBody>
          <a:bodyPr wrap="square" lIns="0" tIns="0" rIns="0" bIns="0" rtlCol="0">
            <a:spAutoFit/>
          </a:bodyPr>
          <a:lstStyle/>
          <a:p>
            <a:pPr>
              <a:spcBef>
                <a:spcPts val="200"/>
              </a:spcBef>
            </a:pPr>
            <a:r>
              <a:rPr lang="en-US" sz="900" b="1" dirty="0">
                <a:solidFill>
                  <a:schemeClr val="bg1"/>
                </a:solidFill>
              </a:rPr>
              <a:t>Main edits: </a:t>
            </a:r>
            <a:r>
              <a:rPr lang="en-US" sz="900" dirty="0">
                <a:solidFill>
                  <a:schemeClr val="bg1"/>
                </a:solidFill>
              </a:rPr>
              <a:t>updated EAB COVID-19 hot topics one-pager</a:t>
            </a:r>
          </a:p>
        </p:txBody>
      </p:sp>
      <p:sp>
        <p:nvSpPr>
          <p:cNvPr id="21" name="TextBox 20">
            <a:extLst>
              <a:ext uri="{FF2B5EF4-FFF2-40B4-BE49-F238E27FC236}">
                <a16:creationId xmlns:a16="http://schemas.microsoft.com/office/drawing/2014/main" id="{70A56BD2-EC11-EF41-9018-AB04C7BCA76C}"/>
              </a:ext>
              <a:ext uri="{C183D7F6-B498-43B3-948B-1728B52AA6E4}">
                <adec:decorative xmlns:adec="http://schemas.microsoft.com/office/drawing/2017/decorative" val="1"/>
              </a:ext>
            </a:extLst>
          </p:cNvPr>
          <p:cNvSpPr txBox="1"/>
          <p:nvPr userDrawn="1"/>
        </p:nvSpPr>
        <p:spPr bwMode="gray">
          <a:xfrm>
            <a:off x="2694793" y="739605"/>
            <a:ext cx="593015" cy="276999"/>
          </a:xfrm>
          <a:prstGeom prst="rect">
            <a:avLst/>
          </a:prstGeom>
          <a:noFill/>
        </p:spPr>
        <p:txBody>
          <a:bodyPr wrap="square" lIns="0" tIns="0" rIns="0" bIns="0" rtlCol="0">
            <a:spAutoFit/>
          </a:bodyPr>
          <a:lstStyle/>
          <a:p>
            <a:pPr algn="r">
              <a:spcBef>
                <a:spcPts val="500"/>
              </a:spcBef>
            </a:pPr>
            <a:r>
              <a:rPr lang="en-US" sz="900" b="0" dirty="0">
                <a:solidFill>
                  <a:schemeClr val="tx1"/>
                </a:solidFill>
              </a:rPr>
              <a:t>New dark header</a:t>
            </a:r>
          </a:p>
        </p:txBody>
      </p:sp>
      <p:sp>
        <p:nvSpPr>
          <p:cNvPr id="24" name="Isosceles Triangle 14">
            <a:extLst>
              <a:ext uri="{FF2B5EF4-FFF2-40B4-BE49-F238E27FC236}">
                <a16:creationId xmlns:a16="http://schemas.microsoft.com/office/drawing/2014/main" id="{9828690F-6767-C44F-81DA-E38AD83E9885}"/>
              </a:ext>
              <a:ext uri="{C183D7F6-B498-43B3-948B-1728B52AA6E4}">
                <adec:decorative xmlns:adec="http://schemas.microsoft.com/office/drawing/2017/decorative" val="1"/>
              </a:ext>
            </a:extLst>
          </p:cNvPr>
          <p:cNvSpPr/>
          <p:nvPr userDrawn="1"/>
        </p:nvSpPr>
        <p:spPr bwMode="gray">
          <a:xfrm rot="19800000">
            <a:off x="3302612" y="779608"/>
            <a:ext cx="177802" cy="15327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24260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34" name="Template edition"/>
          <p:cNvSpPr/>
          <p:nvPr userDrawn="1"/>
        </p:nvSpPr>
        <p:spPr bwMode="gray">
          <a:xfrm>
            <a:off x="0" y="-1"/>
            <a:ext cx="6400800" cy="4778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Top Two 2020</a:t>
            </a:r>
            <a:r>
              <a:rPr lang="en-US" sz="1400" b="1" baseline="0" dirty="0">
                <a:solidFill>
                  <a:schemeClr val="bg1"/>
                </a:solidFill>
              </a:rPr>
              <a:t> New Template Branding Rules </a:t>
            </a:r>
            <a:endParaRPr lang="en-US" sz="1400" b="1" dirty="0">
              <a:solidFill>
                <a:schemeClr val="bg1"/>
              </a:solidFill>
            </a:endParaRPr>
          </a:p>
        </p:txBody>
      </p: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77291" y="699773"/>
            <a:ext cx="2414245" cy="153888"/>
          </a:xfrm>
          <a:prstGeom prst="rect">
            <a:avLst/>
          </a:prstGeom>
          <a:noFill/>
        </p:spPr>
        <p:txBody>
          <a:bodyPr vert="horz" wrap="square" lIns="0" tIns="0" rIns="0" bIns="0" rtlCol="0">
            <a:spAutoFit/>
          </a:bodyPr>
          <a:lstStyle/>
          <a:p>
            <a:pPr>
              <a:spcBef>
                <a:spcPts val="500"/>
              </a:spcBef>
            </a:pPr>
            <a:r>
              <a:rPr lang="en-US" sz="1000" b="1" dirty="0"/>
              <a:t>Color Usage</a:t>
            </a:r>
          </a:p>
        </p:txBody>
      </p:sp>
      <p:grpSp>
        <p:nvGrpSpPr>
          <p:cNvPr id="35" name="Group 34">
            <a:extLst>
              <a:ext uri="{FF2B5EF4-FFF2-40B4-BE49-F238E27FC236}">
                <a16:creationId xmlns:a16="http://schemas.microsoft.com/office/drawing/2014/main" id="{B513D5A8-E466-9841-84D3-328ED923472D}"/>
              </a:ext>
            </a:extLst>
          </p:cNvPr>
          <p:cNvGrpSpPr/>
          <p:nvPr userDrawn="1"/>
        </p:nvGrpSpPr>
        <p:grpSpPr bwMode="gray">
          <a:xfrm>
            <a:off x="276673" y="2377590"/>
            <a:ext cx="300604" cy="307777"/>
            <a:chOff x="553145" y="2965876"/>
            <a:chExt cx="300604" cy="307777"/>
          </a:xfrm>
        </p:grpSpPr>
        <p:sp>
          <p:nvSpPr>
            <p:cNvPr id="38" name="Oval 37">
              <a:extLst>
                <a:ext uri="{FF2B5EF4-FFF2-40B4-BE49-F238E27FC236}">
                  <a16:creationId xmlns:a16="http://schemas.microsoft.com/office/drawing/2014/main" id="{E85ED91A-AA14-F84D-A67E-59B97F06EC98}"/>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a:extLst>
                <a:ext uri="{FF2B5EF4-FFF2-40B4-BE49-F238E27FC236}">
                  <a16:creationId xmlns:a16="http://schemas.microsoft.com/office/drawing/2014/main" id="{7A80FFC2-33A3-444B-B5A0-DAE150414B56}"/>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677291" y="2454534"/>
            <a:ext cx="5353994" cy="153888"/>
          </a:xfrm>
          <a:prstGeom prst="rect">
            <a:avLst/>
          </a:prstGeom>
          <a:noFill/>
        </p:spPr>
        <p:txBody>
          <a:bodyPr vert="horz" wrap="square" lIns="0" tIns="0" rIns="0" bIns="0" rtlCol="0">
            <a:spAutoFit/>
          </a:bodyPr>
          <a:lstStyle/>
          <a:p>
            <a:pPr>
              <a:spcBef>
                <a:spcPts val="500"/>
              </a:spcBef>
            </a:pPr>
            <a:r>
              <a:rPr lang="en-US" sz="1000" b="1" dirty="0"/>
              <a:t>EAB Chart Templates Populate Dark to Light </a:t>
            </a:r>
            <a:r>
              <a:rPr lang="en-US" sz="1000" b="0" dirty="0"/>
              <a:t>(see call to action for more info)</a:t>
            </a:r>
            <a:endParaRPr lang="en-US" sz="1000" b="1" dirty="0"/>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779797" y="1174825"/>
            <a:ext cx="1474434" cy="756617"/>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900" dirty="0"/>
              <a:t>Only use 7 main colors (in green boxes)</a:t>
            </a:r>
          </a:p>
          <a:p>
            <a:pPr marL="114300" indent="-114300">
              <a:spcBef>
                <a:spcPts val="500"/>
              </a:spcBef>
              <a:buFont typeface="Arial" panose="020B0604020202020204" pitchFamily="34" charset="0"/>
              <a:buChar char="•"/>
              <a:tabLst/>
            </a:pPr>
            <a:r>
              <a:rPr lang="en-US" sz="900" dirty="0"/>
              <a:t>Do not use these 3 colors; </a:t>
            </a:r>
            <a:r>
              <a:rPr lang="en-US" sz="900" b="0" i="0" dirty="0"/>
              <a:t>exception: charts (see below)</a:t>
            </a:r>
            <a:endParaRPr lang="en-US" sz="900" dirty="0"/>
          </a:p>
        </p:txBody>
      </p:sp>
      <p:grpSp>
        <p:nvGrpSpPr>
          <p:cNvPr id="55" name="Group 54">
            <a:extLst>
              <a:ext uri="{FF2B5EF4-FFF2-40B4-BE49-F238E27FC236}">
                <a16:creationId xmlns:a16="http://schemas.microsoft.com/office/drawing/2014/main" id="{437DD57D-8B55-0941-B315-5995D2A5B913}"/>
              </a:ext>
            </a:extLst>
          </p:cNvPr>
          <p:cNvGrpSpPr/>
          <p:nvPr userDrawn="1"/>
        </p:nvGrpSpPr>
        <p:grpSpPr bwMode="gray">
          <a:xfrm>
            <a:off x="276673" y="622829"/>
            <a:ext cx="300604" cy="307777"/>
            <a:chOff x="553145" y="2965876"/>
            <a:chExt cx="300604" cy="307777"/>
          </a:xfrm>
        </p:grpSpPr>
        <p:sp>
          <p:nvSpPr>
            <p:cNvPr id="56" name="Oval 55">
              <a:extLst>
                <a:ext uri="{FF2B5EF4-FFF2-40B4-BE49-F238E27FC236}">
                  <a16:creationId xmlns:a16="http://schemas.microsoft.com/office/drawing/2014/main" id="{3593260D-343E-4040-AF19-97EFE84D0A9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TextBox 56">
              <a:extLst>
                <a:ext uri="{FF2B5EF4-FFF2-40B4-BE49-F238E27FC236}">
                  <a16:creationId xmlns:a16="http://schemas.microsoft.com/office/drawing/2014/main" id="{1C04CFF4-93DA-A942-9133-552DB1B8618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58" name="Rectangle 57">
            <a:extLst>
              <a:ext uri="{FF2B5EF4-FFF2-40B4-BE49-F238E27FC236}">
                <a16:creationId xmlns:a16="http://schemas.microsoft.com/office/drawing/2014/main" id="{B2B6A2EE-5F6C-8345-8B8E-0B922DA57622}"/>
              </a:ext>
              <a:ext uri="{C183D7F6-B498-43B3-948B-1728B52AA6E4}">
                <adec:decorative xmlns:adec="http://schemas.microsoft.com/office/drawing/2017/decorative" val="1"/>
              </a:ext>
            </a:extLst>
          </p:cNvPr>
          <p:cNvSpPr/>
          <p:nvPr userDrawn="1"/>
        </p:nvSpPr>
        <p:spPr bwMode="gray">
          <a:xfrm>
            <a:off x="8481360" y="-1208793"/>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59" name="Rectangle 58">
            <a:extLst>
              <a:ext uri="{FF2B5EF4-FFF2-40B4-BE49-F238E27FC236}">
                <a16:creationId xmlns:a16="http://schemas.microsoft.com/office/drawing/2014/main" id="{2848DDDC-61D8-7B4A-93AD-B6784B435605}"/>
              </a:ext>
              <a:ext uri="{C183D7F6-B498-43B3-948B-1728B52AA6E4}">
                <adec:decorative xmlns:adec="http://schemas.microsoft.com/office/drawing/2017/decorative" val="1"/>
              </a:ext>
            </a:extLst>
          </p:cNvPr>
          <p:cNvSpPr/>
          <p:nvPr userDrawn="1"/>
        </p:nvSpPr>
        <p:spPr bwMode="gray">
          <a:xfrm>
            <a:off x="9327171" y="-1208793"/>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60" name="Rectangle 59">
            <a:extLst>
              <a:ext uri="{FF2B5EF4-FFF2-40B4-BE49-F238E27FC236}">
                <a16:creationId xmlns:a16="http://schemas.microsoft.com/office/drawing/2014/main" id="{AFFCACC8-DC64-D248-8D98-9FD92020E9A9}"/>
              </a:ext>
              <a:ext uri="{C183D7F6-B498-43B3-948B-1728B52AA6E4}">
                <adec:decorative xmlns:adec="http://schemas.microsoft.com/office/drawing/2017/decorative" val="1"/>
              </a:ext>
            </a:extLst>
          </p:cNvPr>
          <p:cNvSpPr/>
          <p:nvPr userDrawn="1"/>
        </p:nvSpPr>
        <p:spPr bwMode="gray">
          <a:xfrm>
            <a:off x="10172982" y="-1208793"/>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61" name="Rectangle 60">
            <a:extLst>
              <a:ext uri="{FF2B5EF4-FFF2-40B4-BE49-F238E27FC236}">
                <a16:creationId xmlns:a16="http://schemas.microsoft.com/office/drawing/2014/main" id="{6B01AAFA-C9F7-4C4A-A989-C0FF36970CEC}"/>
              </a:ext>
              <a:ext uri="{C183D7F6-B498-43B3-948B-1728B52AA6E4}">
                <adec:decorative xmlns:adec="http://schemas.microsoft.com/office/drawing/2017/decorative" val="1"/>
              </a:ext>
            </a:extLst>
          </p:cNvPr>
          <p:cNvSpPr/>
          <p:nvPr userDrawn="1"/>
        </p:nvSpPr>
        <p:spPr bwMode="gray">
          <a:xfrm>
            <a:off x="7635549" y="-1208793"/>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62" name="Rectangle 61">
            <a:extLst>
              <a:ext uri="{FF2B5EF4-FFF2-40B4-BE49-F238E27FC236}">
                <a16:creationId xmlns:a16="http://schemas.microsoft.com/office/drawing/2014/main" id="{5EE5238F-E118-D444-9633-8A74CE2C9B57}"/>
              </a:ext>
              <a:ext uri="{C183D7F6-B498-43B3-948B-1728B52AA6E4}">
                <adec:decorative xmlns:adec="http://schemas.microsoft.com/office/drawing/2017/decorative" val="1"/>
              </a:ext>
            </a:extLst>
          </p:cNvPr>
          <p:cNvSpPr/>
          <p:nvPr userDrawn="1"/>
        </p:nvSpPr>
        <p:spPr bwMode="gray">
          <a:xfrm>
            <a:off x="6771156" y="-1208793"/>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64" name="Chart 63">
            <a:extLst>
              <a:ext uri="{FF2B5EF4-FFF2-40B4-BE49-F238E27FC236}">
                <a16:creationId xmlns:a16="http://schemas.microsoft.com/office/drawing/2014/main" id="{0DBD1674-B662-B242-935D-885AF0C73F8F}"/>
              </a:ext>
            </a:extLst>
          </p:cNvPr>
          <p:cNvGraphicFramePr/>
          <p:nvPr userDrawn="1">
            <p:extLst>
              <p:ext uri="{D42A27DB-BD31-4B8C-83A1-F6EECF244321}">
                <p14:modId xmlns:p14="http://schemas.microsoft.com/office/powerpoint/2010/main" val="324847010"/>
              </p:ext>
            </p:extLst>
          </p:nvPr>
        </p:nvGraphicFramePr>
        <p:xfrm>
          <a:off x="3339053" y="2789560"/>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Placeholder 1">
            <a:extLst>
              <a:ext uri="{FF2B5EF4-FFF2-40B4-BE49-F238E27FC236}">
                <a16:creationId xmlns:a16="http://schemas.microsoft.com/office/drawing/2014/main" id="{979520A7-0732-4A47-A151-7085EC4B9811}"/>
              </a:ext>
              <a:ext uri="{C183D7F6-B498-43B3-948B-1728B52AA6E4}">
                <adec:decorative xmlns:adec="http://schemas.microsoft.com/office/drawing/2017/decorative" val="0"/>
              </a:ext>
            </a:extLst>
          </p:cNvPr>
          <p:cNvSpPr txBox="1">
            <a:spLocks/>
          </p:cNvSpPr>
          <p:nvPr userDrawn="1"/>
        </p:nvSpPr>
        <p:spPr bwMode="gray">
          <a:xfrm>
            <a:off x="3665405" y="3255093"/>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66" name="TextBox 65">
            <a:extLst>
              <a:ext uri="{FF2B5EF4-FFF2-40B4-BE49-F238E27FC236}">
                <a16:creationId xmlns:a16="http://schemas.microsoft.com/office/drawing/2014/main" id="{ADD4BF7E-0D73-334D-8B83-84F7756D57BF}"/>
              </a:ext>
              <a:ext uri="{C183D7F6-B498-43B3-948B-1728B52AA6E4}">
                <adec:decorative xmlns:adec="http://schemas.microsoft.com/office/drawing/2017/decorative" val="1"/>
              </a:ext>
            </a:extLst>
          </p:cNvPr>
          <p:cNvSpPr txBox="1"/>
          <p:nvPr userDrawn="1"/>
        </p:nvSpPr>
        <p:spPr bwMode="gray">
          <a:xfrm>
            <a:off x="3634901" y="3555001"/>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3234906973"/>
              </p:ext>
            </p:extLst>
          </p:nvPr>
        </p:nvGraphicFramePr>
        <p:xfrm>
          <a:off x="604257" y="2731741"/>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a:extLst>
              <a:ext uri="{FF2B5EF4-FFF2-40B4-BE49-F238E27FC236}">
                <a16:creationId xmlns:a16="http://schemas.microsoft.com/office/drawing/2014/main" id="{CEF7F41F-A899-BB4E-94D6-714B45740B44}"/>
              </a:ext>
            </a:extLst>
          </p:cNvPr>
          <p:cNvSpPr txBox="1"/>
          <p:nvPr userDrawn="1"/>
        </p:nvSpPr>
        <p:spPr bwMode="gray">
          <a:xfrm>
            <a:off x="3142959" y="2798653"/>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69" name="Chart 68">
            <a:extLst>
              <a:ext uri="{FF2B5EF4-FFF2-40B4-BE49-F238E27FC236}">
                <a16:creationId xmlns:a16="http://schemas.microsoft.com/office/drawing/2014/main" id="{50678E99-4969-B646-A974-327A9B383BBD}"/>
              </a:ext>
            </a:extLst>
          </p:cNvPr>
          <p:cNvGraphicFramePr/>
          <p:nvPr userDrawn="1">
            <p:extLst>
              <p:ext uri="{D42A27DB-BD31-4B8C-83A1-F6EECF244321}">
                <p14:modId xmlns:p14="http://schemas.microsoft.com/office/powerpoint/2010/main" val="2470241381"/>
              </p:ext>
            </p:extLst>
          </p:nvPr>
        </p:nvGraphicFramePr>
        <p:xfrm>
          <a:off x="4997960" y="2775384"/>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8F866375-8EB5-D24A-898D-EC6CFD3390A7}"/>
              </a:ext>
            </a:extLst>
          </p:cNvPr>
          <p:cNvSpPr txBox="1"/>
          <p:nvPr userDrawn="1"/>
        </p:nvSpPr>
        <p:spPr bwMode="gray">
          <a:xfrm>
            <a:off x="4699935" y="2784477"/>
            <a:ext cx="1828800"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726632" y="2753601"/>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12" name="Group 11">
            <a:extLst>
              <a:ext uri="{FF2B5EF4-FFF2-40B4-BE49-F238E27FC236}">
                <a16:creationId xmlns:a16="http://schemas.microsoft.com/office/drawing/2014/main" id="{F2AEE0DF-FBBC-2648-BB7D-5EB6DB3BE691}"/>
              </a:ext>
            </a:extLst>
          </p:cNvPr>
          <p:cNvGrpSpPr/>
          <p:nvPr userDrawn="1"/>
        </p:nvGrpSpPr>
        <p:grpSpPr>
          <a:xfrm>
            <a:off x="712017" y="946056"/>
            <a:ext cx="1946124" cy="1216144"/>
            <a:chOff x="712016" y="1045288"/>
            <a:chExt cx="2168345"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27909"/>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75277"/>
                  <a:ext cx="0" cy="532755"/>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6"/>
              <a:ext cx="1141895" cy="103047"/>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220886"/>
            <a:ext cx="6400800" cy="579714"/>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Directions to install EAB chart templates and convert old files into the new </a:t>
            </a:r>
            <a:br>
              <a:rPr lang="en-US" sz="1000" b="0" dirty="0">
                <a:solidFill>
                  <a:schemeClr val="bg1"/>
                </a:solidFill>
              </a:rPr>
            </a:br>
            <a:r>
              <a:rPr lang="en-US" sz="1000" b="0" dirty="0">
                <a:solidFill>
                  <a:schemeClr val="bg1"/>
                </a:solidFill>
              </a:rPr>
              <a:t>templates are in the PDF here: </a:t>
            </a:r>
            <a:r>
              <a:rPr lang="en-US" sz="1000" b="0" u="sng" dirty="0">
                <a:solidFill>
                  <a:schemeClr val="bg1"/>
                </a:solidFill>
              </a:rPr>
              <a:t>https://</a:t>
            </a:r>
            <a:r>
              <a:rPr lang="en-US" sz="1000" b="0" u="sng" dirty="0" err="1">
                <a:solidFill>
                  <a:schemeClr val="bg1"/>
                </a:solidFill>
              </a:rPr>
              <a:t>eab.box.com</a:t>
            </a:r>
            <a:r>
              <a:rPr lang="en-US" sz="1000" b="0" u="sng" dirty="0">
                <a:solidFill>
                  <a:schemeClr val="bg1"/>
                </a:solidFill>
              </a:rPr>
              <a:t>/v/EAB-Templates.</a:t>
            </a:r>
          </a:p>
        </p:txBody>
      </p:sp>
      <p:sp>
        <p:nvSpPr>
          <p:cNvPr id="3" name="Triangle 2">
            <a:extLst>
              <a:ext uri="{FF2B5EF4-FFF2-40B4-BE49-F238E27FC236}">
                <a16:creationId xmlns:a16="http://schemas.microsoft.com/office/drawing/2014/main" id="{638817FD-7E16-AC41-91C0-0B73D796B86D}"/>
              </a:ext>
            </a:extLst>
          </p:cNvPr>
          <p:cNvSpPr/>
          <p:nvPr userDrawn="1"/>
        </p:nvSpPr>
        <p:spPr bwMode="gray">
          <a:xfrm rot="5400000">
            <a:off x="608552" y="4357047"/>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a:extLst>
              <a:ext uri="{FF2B5EF4-FFF2-40B4-BE49-F238E27FC236}">
                <a16:creationId xmlns:a16="http://schemas.microsoft.com/office/drawing/2014/main" id="{D1C8130E-95F0-4441-8A5D-3F448DE96FCE}"/>
              </a:ext>
            </a:extLst>
          </p:cNvPr>
          <p:cNvSpPr txBox="1"/>
          <p:nvPr userDrawn="1"/>
        </p:nvSpPr>
        <p:spPr bwMode="gray">
          <a:xfrm>
            <a:off x="4644332" y="1174207"/>
            <a:ext cx="1386953" cy="820738"/>
          </a:xfrm>
          <a:prstGeom prst="rect">
            <a:avLst/>
          </a:prstGeom>
          <a:noFill/>
        </p:spPr>
        <p:txBody>
          <a:bodyPr vert="horz" wrap="square" lIns="0" tIns="0" rIns="0" bIns="0" rtlCol="0">
            <a:spAutoFit/>
          </a:bodyPr>
          <a:lstStyle/>
          <a:p>
            <a:pPr>
              <a:spcBef>
                <a:spcPts val="500"/>
              </a:spcBef>
            </a:pPr>
            <a:r>
              <a:rPr lang="en-US" sz="900" b="1" dirty="0"/>
              <a:t>Text Colors</a:t>
            </a:r>
          </a:p>
          <a:p>
            <a:pPr marL="114300" indent="-114300">
              <a:spcBef>
                <a:spcPts val="500"/>
              </a:spcBef>
              <a:buFont typeface="Arial" panose="020B0604020202020204" pitchFamily="34" charset="0"/>
              <a:buChar char="•"/>
              <a:tabLst/>
            </a:pPr>
            <a:r>
              <a:rPr lang="en-US" sz="900" b="1" dirty="0"/>
              <a:t>ALL </a:t>
            </a:r>
            <a:r>
              <a:rPr lang="en-US" sz="900" dirty="0"/>
              <a:t>text is dark gray</a:t>
            </a:r>
          </a:p>
          <a:p>
            <a:pPr marL="114300" indent="-114300">
              <a:spcBef>
                <a:spcPts val="500"/>
              </a:spcBef>
              <a:buFont typeface="Arial" panose="020B0604020202020204" pitchFamily="34" charset="0"/>
              <a:buChar char="•"/>
              <a:tabLst/>
            </a:pPr>
            <a:r>
              <a:rPr lang="en-US" sz="900" b="1" dirty="0"/>
              <a:t>Exception: </a:t>
            </a:r>
            <a:r>
              <a:rPr lang="en-US" sz="900" dirty="0"/>
              <a:t>large data numbers are orange or blue</a:t>
            </a:r>
          </a:p>
        </p:txBody>
      </p:sp>
    </p:spTree>
    <p:custDataLst>
      <p:tags r:id="rId1"/>
    </p:custDataLst>
    <p:extLst>
      <p:ext uri="{BB962C8B-B14F-4D97-AF65-F5344CB8AC3E}">
        <p14:creationId xmlns:p14="http://schemas.microsoft.com/office/powerpoint/2010/main" val="1279783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10" name="Pattern - decorative">
            <a:extLst>
              <a:ext uri="{FF2B5EF4-FFF2-40B4-BE49-F238E27FC236}">
                <a16:creationId xmlns:a16="http://schemas.microsoft.com/office/drawing/2014/main" id="{2EDE8BEC-5F99-47FE-9914-D286B67EE2A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gray">
          <a:xfrm>
            <a:off x="0" y="0"/>
            <a:ext cx="6400800" cy="4800600"/>
          </a:xfrm>
          <a:prstGeom prst="rect">
            <a:avLst/>
          </a:prstGeom>
        </p:spPr>
      </p:pic>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Goes Here</a:t>
            </a:r>
          </a:p>
        </p:txBody>
      </p:sp>
    </p:spTree>
    <p:custDataLst>
      <p:tags r:id="rId1"/>
    </p:custDataLst>
    <p:extLst>
      <p:ext uri="{BB962C8B-B14F-4D97-AF65-F5344CB8AC3E}">
        <p14:creationId xmlns:p14="http://schemas.microsoft.com/office/powerpoint/2010/main" val="1984534850"/>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1,700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4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2466212556"/>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1,700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4 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468880"/>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2323713"/>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50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rPr>
              <a:t> </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endParaRPr kumimoji="0" lang="en-US" sz="800" b="0" i="0" u="none" strike="noStrike" kern="1200" cap="none" spc="0" normalizeH="0" baseline="0" noProof="0" dirty="0">
              <a:ln>
                <a:noFill/>
              </a:ln>
              <a:solidFill>
                <a:srgbClr val="FFFFFF"/>
              </a:solidFill>
              <a:effectLst/>
              <a:uLnTx/>
              <a:uFillTx/>
              <a:latin typeface="+mn-lt"/>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kumimoji="0" lang="en-US" sz="800" b="0" i="1" u="none" strike="noStrike" kern="1200" cap="none" spc="0" normalizeH="0" baseline="0" noProof="0" dirty="0">
                <a:ln>
                  <a:noFill/>
                </a:ln>
                <a:solidFill>
                  <a:srgbClr val="FFFFFF"/>
                </a:solidFill>
                <a:effectLst/>
                <a:uLnTx/>
                <a:uFillTx/>
                <a:latin typeface="+mn-lt"/>
                <a:ea typeface="+mn-ea"/>
                <a:cs typeface="Arial" panose="020B0604020202020204" pitchFamily="34" charset="0"/>
              </a:rPr>
              <a:t>Last edited: 4/17/20</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334040467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6382811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4256122190"/>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765025279"/>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736371978"/>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372973575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2"/>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78716043"/>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6" name="EAB logo" descr="EAB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
        <p:nvSpPr>
          <p:cNvPr id="20" name="Document title"/>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Document subtitle"/>
          <p:cNvSpPr>
            <a:spLocks noGrp="1"/>
          </p:cNvSpPr>
          <p:nvPr>
            <p:ph type="body" sz="quarter" idx="16" hasCustomPrompt="1"/>
          </p:nvPr>
        </p:nvSpPr>
        <p:spPr bwMode="gray">
          <a:xfrm>
            <a:off x="371475" y="434983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spTree>
    <p:custDataLst>
      <p:tags r:id="rId1"/>
    </p:custDataLst>
    <p:extLst>
      <p:ext uri="{BB962C8B-B14F-4D97-AF65-F5344CB8AC3E}">
        <p14:creationId xmlns:p14="http://schemas.microsoft.com/office/powerpoint/2010/main" val="2830854470"/>
      </p:ext>
    </p:extLst>
  </p:cSld>
  <p:clrMapOvr>
    <a:masterClrMapping/>
  </p:clrMapOvr>
  <p:extLst>
    <p:ext uri="{DCECCB84-F9BA-43D5-87BE-67443E8EF086}">
      <p15:sldGuideLst xmlns:p15="http://schemas.microsoft.com/office/powerpoint/2012/main">
        <p15:guide id="1" pos="234">
          <p15:clr>
            <a:srgbClr val="FBAE40"/>
          </p15:clr>
        </p15:guide>
        <p15:guide id="2" orient="horz" pos="2591">
          <p15:clr>
            <a:srgbClr val="FBAE40"/>
          </p15:clr>
        </p15:guide>
        <p15:guide id="3" orient="horz" pos="273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Line - decorative">
            <a:extLst>
              <a:ext uri="{C183D7F6-B498-43B3-948B-1728B52AA6E4}">
                <adec:decorative xmlns:adec="http://schemas.microsoft.com/office/drawing/2017/decorative" val="1"/>
              </a:ext>
            </a:extLst>
          </p:cNvPr>
          <p:cNvCxnSpPr/>
          <p:nvPr userDrawn="1"/>
        </p:nvCxnSpPr>
        <p:spPr bwMode="gray">
          <a:xfrm>
            <a:off x="0" y="4097682"/>
            <a:ext cx="6400800" cy="0"/>
          </a:xfrm>
          <a:prstGeom prst="line">
            <a:avLst/>
          </a:prstGeom>
          <a:ln w="28575">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Program name"/>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tx1"/>
                </a:solidFill>
                <a:latin typeface="+mn-lt"/>
              </a:defRPr>
            </a:lvl1pPr>
          </a:lstStyle>
          <a:p>
            <a:r>
              <a:rPr lang="en-US" dirty="0"/>
              <a:t>Insert Program Name Here</a:t>
            </a:r>
          </a:p>
        </p:txBody>
      </p:sp>
    </p:spTree>
    <p:custDataLst>
      <p:tags r:id="rId1"/>
    </p:custDataLst>
    <p:extLst>
      <p:ext uri="{BB962C8B-B14F-4D97-AF65-F5344CB8AC3E}">
        <p14:creationId xmlns:p14="http://schemas.microsoft.com/office/powerpoint/2010/main" val="1340253552"/>
      </p:ext>
    </p:extLst>
  </p:cSld>
  <p:clrMapOvr>
    <a:masterClrMapping/>
  </p:clrMapOvr>
  <p:extLst>
    <p:ext uri="{DCECCB84-F9BA-43D5-87BE-67443E8EF086}">
      <p15:sldGuideLst xmlns:p15="http://schemas.microsoft.com/office/powerpoint/2012/main">
        <p15:guide id="1" orient="horz" pos="26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Project director"/>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Project director names"/>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0" name="Contributing Consultants"/>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Contributing Consultants names"/>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14" name="Executive Director"/>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17" name="Executive Director names"/>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Line - decorative">
            <a:extLst>
              <a:ext uri="{C183D7F6-B498-43B3-948B-1728B52AA6E4}">
                <adec:decorative xmlns:adec="http://schemas.microsoft.com/office/drawing/2017/decorative" val="1"/>
              </a:ext>
            </a:extLst>
          </p:cNvPr>
          <p:cNvCxnSpPr/>
          <p:nvPr userDrawn="1"/>
        </p:nvCxnSpPr>
        <p:spPr bwMode="gray">
          <a:xfrm>
            <a:off x="4773942" y="309824"/>
            <a:ext cx="0" cy="429768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Legal caveat part 1 - decorative">
            <a:extLst>
              <a:ext uri="{C183D7F6-B498-43B3-948B-1728B52AA6E4}">
                <adec:decorative xmlns:adec="http://schemas.microsoft.com/office/drawing/2017/decorative" val="1"/>
              </a:ext>
            </a:extLst>
          </p:cNvPr>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600"/>
              </a:spcBef>
            </a:pPr>
            <a:r>
              <a:rPr lang="en-US" sz="500" b="1" kern="1200" dirty="0">
                <a:solidFill>
                  <a:schemeClr val="tx1"/>
                </a:solidFill>
                <a:effectLst/>
                <a:latin typeface="+mn-lt"/>
                <a:ea typeface="+mn-ea"/>
                <a:cs typeface="+mn-cs"/>
              </a:rPr>
              <a:t>Legal Caveat</a:t>
            </a:r>
            <a:endParaRPr lang="en-US" sz="500" kern="1200" dirty="0">
              <a:solidFill>
                <a:schemeClr val="tx1"/>
              </a:solidFill>
              <a:effectLst/>
              <a:latin typeface="+mn-lt"/>
              <a:ea typeface="+mn-ea"/>
              <a:cs typeface="+mn-cs"/>
            </a:endParaRPr>
          </a:p>
          <a:p>
            <a:pPr>
              <a:spcBef>
                <a:spcPts val="600"/>
              </a:spcBef>
            </a:pPr>
            <a:r>
              <a:rPr lang="en-US" sz="5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600"/>
              </a:spcBef>
            </a:pPr>
            <a:r>
              <a:rPr lang="en-US" sz="5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500" b="1" kern="1200" dirty="0">
              <a:solidFill>
                <a:schemeClr val="tx1"/>
              </a:solidFill>
              <a:effectLst/>
              <a:latin typeface="+mn-lt"/>
              <a:ea typeface="+mn-ea"/>
              <a:cs typeface="+mn-cs"/>
            </a:endParaRPr>
          </a:p>
        </p:txBody>
      </p:sp>
    </p:spTree>
    <p:custDataLst>
      <p:tags r:id="rId1"/>
    </p:custDataLst>
    <p:extLst>
      <p:ext uri="{BB962C8B-B14F-4D97-AF65-F5344CB8AC3E}">
        <p14:creationId xmlns:p14="http://schemas.microsoft.com/office/powerpoint/2010/main" val="3749882046"/>
      </p:ext>
    </p:extLst>
  </p:cSld>
  <p:clrMapOvr>
    <a:masterClrMapping/>
  </p:clrMapOvr>
  <p:extLst>
    <p:ext uri="{DCECCB84-F9BA-43D5-87BE-67443E8EF086}">
      <p15:sldGuideLst xmlns:p15="http://schemas.microsoft.com/office/powerpoint/2012/main">
        <p15:guide id="1" pos="432">
          <p15:clr>
            <a:srgbClr val="FBAE40"/>
          </p15:clr>
        </p15:guide>
        <p15:guide id="2" orient="horz" pos="195">
          <p15:clr>
            <a:srgbClr val="FBAE40"/>
          </p15:clr>
        </p15:guide>
        <p15:guide id="3" pos="276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Legal caveat part 2 - decorative">
            <a:extLst>
              <a:ext uri="{C183D7F6-B498-43B3-948B-1728B52AA6E4}">
                <adec:decorative xmlns:adec="http://schemas.microsoft.com/office/drawing/2017/decorative" val="1"/>
              </a:ext>
            </a:extLst>
          </p:cNvPr>
          <p:cNvSpPr txBox="1"/>
          <p:nvPr userDrawn="1"/>
        </p:nvSpPr>
        <p:spPr bwMode="gray">
          <a:xfrm>
            <a:off x="4860213" y="24057"/>
            <a:ext cx="1473868" cy="4693593"/>
          </a:xfrm>
          <a:prstGeom prst="rect">
            <a:avLst/>
          </a:prstGeom>
          <a:noFill/>
        </p:spPr>
        <p:txBody>
          <a:bodyPr wrap="square" lIns="0" tIns="0" rIns="0" bIns="0" rtlCol="0">
            <a:spAutoFit/>
          </a:bodyPr>
          <a:lstStyle/>
          <a:p>
            <a:pPr>
              <a:spcBef>
                <a:spcPts val="400"/>
              </a:spcBef>
            </a:pPr>
            <a:r>
              <a:rPr lang="en-US" sz="500" b="1" kern="1200" dirty="0">
                <a:solidFill>
                  <a:schemeClr val="tx1"/>
                </a:solidFill>
                <a:effectLst/>
                <a:latin typeface="+mn-lt"/>
                <a:ea typeface="+mn-ea"/>
                <a:cs typeface="+mn-cs"/>
              </a:rPr>
              <a:t>IMPORTANT: Please read the following.</a:t>
            </a:r>
            <a:endParaRPr lang="en-US" sz="500" kern="1200" dirty="0">
              <a:solidFill>
                <a:schemeClr val="tx1"/>
              </a:solidFill>
              <a:effectLst/>
              <a:latin typeface="+mn-lt"/>
              <a:ea typeface="+mn-ea"/>
              <a:cs typeface="+mn-cs"/>
            </a:endParaRPr>
          </a:p>
          <a:p>
            <a:pPr>
              <a:spcBef>
                <a:spcPts val="400"/>
              </a:spcBef>
            </a:pPr>
            <a:r>
              <a:rPr lang="en-US" sz="5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may make this Report available solely to those of its 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5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5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endParaRPr lang="en-US" sz="500" dirty="0"/>
          </a:p>
        </p:txBody>
      </p:sp>
      <p:cxnSp>
        <p:nvCxnSpPr>
          <p:cNvPr id="10" name="Line - decorative">
            <a:extLst>
              <a:ext uri="{C183D7F6-B498-43B3-948B-1728B52AA6E4}">
                <adec:decorative xmlns:adec="http://schemas.microsoft.com/office/drawing/2017/decorative" val="1"/>
              </a:ext>
            </a:extLst>
          </p:cNvPr>
          <p:cNvCxnSpPr/>
          <p:nvPr userDrawn="1"/>
        </p:nvCxnSpPr>
        <p:spPr bwMode="gray">
          <a:xfrm>
            <a:off x="4773942" y="28352"/>
            <a:ext cx="0" cy="4462272"/>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41485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16373665"/>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428745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5926E5CA-A0BC-4FD4-9AA7-3F69BED2F4CE}"/>
              </a:ext>
              <a:ext uri="{C183D7F6-B498-43B3-948B-1728B52AA6E4}">
                <adec:decorative xmlns:adec="http://schemas.microsoft.com/office/drawing/2017/decorative" val="1"/>
              </a:ext>
            </a:extLst>
          </p:cNvPr>
          <p:cNvGrpSpPr/>
          <p:nvPr userDrawn="1"/>
        </p:nvGrpSpPr>
        <p:grpSpPr>
          <a:xfrm>
            <a:off x="920983" y="3459989"/>
            <a:ext cx="4558834" cy="957891"/>
            <a:chOff x="920983" y="3459989"/>
            <a:chExt cx="4558834" cy="957891"/>
          </a:xfrm>
        </p:grpSpPr>
        <p:pic>
          <p:nvPicPr>
            <p:cNvPr id="18" name="EAB logo">
              <a:extLst>
                <a:ext uri="{FF2B5EF4-FFF2-40B4-BE49-F238E27FC236}">
                  <a16:creationId xmlns:a16="http://schemas.microsoft.com/office/drawing/2014/main" id="{11830F3E-1730-46F9-BAE2-7639072CD1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80402" y="3459989"/>
              <a:ext cx="1239997" cy="474433"/>
            </a:xfrm>
            <a:prstGeom prst="rect">
              <a:avLst/>
            </a:prstGeom>
          </p:spPr>
        </p:pic>
        <p:sp>
          <p:nvSpPr>
            <p:cNvPr id="19" name="EAb locations,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1"/>
                </a:ext>
              </a:extLst>
            </p:cNvPr>
            <p:cNvSpPr txBox="1"/>
            <p:nvPr userDrawn="1"/>
          </p:nvSpPr>
          <p:spPr bwMode="gray">
            <a:xfrm>
              <a:off x="920983" y="4045983"/>
              <a:ext cx="4558834"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   New York</a:t>
              </a:r>
            </a:p>
            <a:p>
              <a:pPr algn="ctr">
                <a:spcBef>
                  <a:spcPts val="500"/>
                </a:spcBef>
              </a:pPr>
              <a:r>
                <a:rPr lang="en-US" sz="1000" spc="0" baseline="0" dirty="0">
                  <a:latin typeface="+mj-lt"/>
                </a:rPr>
                <a:t>202-747-1000   </a:t>
              </a:r>
              <a:r>
                <a:rPr lang="en-US" sz="1000" spc="0" baseline="0" dirty="0">
                  <a:solidFill>
                    <a:schemeClr val="accent4"/>
                  </a:solidFill>
                  <a:latin typeface="+mj-lt"/>
                </a:rPr>
                <a:t>eab.com</a:t>
              </a:r>
            </a:p>
          </p:txBody>
        </p:sp>
        <p:cxnSp>
          <p:nvCxnSpPr>
            <p:cNvPr id="20" name="Line 1">
              <a:extLst>
                <a:ext uri="{FF2B5EF4-FFF2-40B4-BE49-F238E27FC236}">
                  <a16:creationId xmlns:a16="http://schemas.microsoft.com/office/drawing/2014/main" id="{A342BB8D-843E-4891-946A-E4C027B90826}"/>
                </a:ext>
                <a:ext uri="{C183D7F6-B498-43B3-948B-1728B52AA6E4}">
                  <adec:decorative xmlns:adec="http://schemas.microsoft.com/office/drawing/2017/decorative" val="1"/>
                </a:ext>
              </a:extLst>
            </p:cNvPr>
            <p:cNvCxnSpPr/>
            <p:nvPr userDrawn="1"/>
          </p:nvCxnSpPr>
          <p:spPr bwMode="gray">
            <a:xfrm>
              <a:off x="22207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74EA08BF-0877-44C7-811E-D8639D49DDFB}"/>
                </a:ext>
                <a:ext uri="{C183D7F6-B498-43B3-948B-1728B52AA6E4}">
                  <adec:decorative xmlns:adec="http://schemas.microsoft.com/office/drawing/2017/decorative" val="1"/>
                </a:ext>
              </a:extLst>
            </p:cNvPr>
            <p:cNvCxnSpPr/>
            <p:nvPr userDrawn="1"/>
          </p:nvCxnSpPr>
          <p:spPr bwMode="gray">
            <a:xfrm>
              <a:off x="2902186"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7E58EE88-9279-4FE4-AC87-212BF67DF3E0}"/>
                </a:ext>
                <a:ext uri="{C183D7F6-B498-43B3-948B-1728B52AA6E4}">
                  <adec:decorative xmlns:adec="http://schemas.microsoft.com/office/drawing/2017/decorative" val="1"/>
                </a:ext>
              </a:extLst>
            </p:cNvPr>
            <p:cNvCxnSpPr/>
            <p:nvPr userDrawn="1"/>
          </p:nvCxnSpPr>
          <p:spPr bwMode="gray">
            <a:xfrm>
              <a:off x="3712111"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Line 4">
              <a:extLst>
                <a:ext uri="{FF2B5EF4-FFF2-40B4-BE49-F238E27FC236}">
                  <a16:creationId xmlns:a16="http://schemas.microsoft.com/office/drawing/2014/main" id="{9177791E-3255-429C-8849-D128EA6565FB}"/>
                </a:ext>
                <a:ext uri="{C183D7F6-B498-43B3-948B-1728B52AA6E4}">
                  <adec:decorative xmlns:adec="http://schemas.microsoft.com/office/drawing/2017/decorative" val="1"/>
                </a:ext>
              </a:extLst>
            </p:cNvPr>
            <p:cNvCxnSpPr/>
            <p:nvPr userDrawn="1"/>
          </p:nvCxnSpPr>
          <p:spPr bwMode="gray">
            <a:xfrm>
              <a:off x="3337336" y="4275232"/>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Line 3">
              <a:extLst>
                <a:ext uri="{FF2B5EF4-FFF2-40B4-BE49-F238E27FC236}">
                  <a16:creationId xmlns:a16="http://schemas.microsoft.com/office/drawing/2014/main" id="{A683C7B8-732B-4853-B78A-F2808BB1488D}"/>
                </a:ext>
                <a:ext uri="{C183D7F6-B498-43B3-948B-1728B52AA6E4}">
                  <adec:decorative xmlns:adec="http://schemas.microsoft.com/office/drawing/2017/decorative" val="1"/>
                </a:ext>
              </a:extLst>
            </p:cNvPr>
            <p:cNvCxnSpPr/>
            <p:nvPr userDrawn="1"/>
          </p:nvCxnSpPr>
          <p:spPr bwMode="gray">
            <a:xfrm>
              <a:off x="4520678" y="4060920"/>
              <a:ext cx="0" cy="125644"/>
            </a:xfrm>
            <a:prstGeom prst="line">
              <a:avLst/>
            </a:prstGeom>
            <a:ln w="6350">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88045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K-12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7,500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1,500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n-lt"/>
                <a:ea typeface="+mn-ea"/>
                <a:cs typeface="+mn-cs"/>
              </a:rPr>
              <a:t>4 M</a:t>
            </a:r>
            <a:r>
              <a:rPr lang="en-US" sz="1100" kern="1200" baseline="30000" dirty="0">
                <a:solidFill>
                  <a:schemeClr val="accent4"/>
                </a:solidFill>
                <a:latin typeface="+mn-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sp>
        <p:nvSpPr>
          <p:cNvPr id="6" name="Green box fill - decorative"/>
          <p:cNvSpPr txBox="1">
            <a:spLocks/>
          </p:cNvSpPr>
          <p:nvPr userDrawn="1"/>
        </p:nvSpPr>
        <p:spPr bwMode="gray">
          <a:xfrm>
            <a:off x="6469574" y="-5582"/>
            <a:ext cx="1382195" cy="212056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Green box text - decorative">
            <a:extLst>
              <a:ext uri="{C183D7F6-B498-43B3-948B-1728B52AA6E4}">
                <adec:decorative xmlns:adec="http://schemas.microsoft.com/office/drawing/2017/decorative" val="1"/>
              </a:ext>
            </a:extLst>
          </p:cNvPr>
          <p:cNvSpPr txBox="1"/>
          <p:nvPr userDrawn="1"/>
        </p:nvSpPr>
        <p:spPr bwMode="gray">
          <a:xfrm>
            <a:off x="6553161" y="50431"/>
            <a:ext cx="1267384" cy="1980029"/>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If an edit is necessary,</a:t>
            </a:r>
            <a:b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please contact:</a:t>
            </a:r>
          </a:p>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DSS-Requests@eab.com</a:t>
            </a:r>
            <a:endParaRPr kumimoji="0" lang="en-US" sz="800" b="1" i="1"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a:spcBef>
                <a:spcPts val="500"/>
              </a:spcBef>
            </a:pPr>
            <a:endParaRPr lang="en-US" sz="1200" b="1" dirty="0">
              <a:solidFill>
                <a:schemeClr val="bg1"/>
              </a:solidFill>
              <a:latin typeface="Arial" panose="020B0604020202020204" pitchFamily="34" charset="0"/>
              <a:cs typeface="Arial" panose="020B0604020202020204" pitchFamily="34" charset="0"/>
            </a:endParaRP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1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Script can be found here:</a:t>
            </a:r>
            <a:endParaRPr kumimoji="0" lang="en-US" sz="9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sz="800" dirty="0">
                <a:solidFill>
                  <a:schemeClr val="bg1"/>
                </a:solidFill>
                <a:latin typeface="+mn-lt"/>
                <a:cs typeface="Arial" panose="020B0604020202020204" pitchFamily="34" charset="0"/>
                <a:hlinkClick r:id="rId6">
                  <a:extLst>
                    <a:ext uri="{A12FA001-AC4F-418D-AE19-62706E023703}">
                      <ahyp:hlinkClr xmlns:ahyp="http://schemas.microsoft.com/office/drawing/2018/hyperlinkcolor" val="tx"/>
                    </a:ext>
                  </a:extLst>
                </a:hlinkClick>
              </a:rPr>
              <a:t>https://eab.box.com/v/EAB-Branding</a:t>
            </a:r>
            <a:r>
              <a:rPr lang="en-US" sz="800" dirty="0">
                <a:solidFill>
                  <a:schemeClr val="bg1"/>
                </a:solidFill>
                <a:latin typeface="+mn-lt"/>
                <a:cs typeface="Arial" panose="020B0604020202020204" pitchFamily="34" charset="0"/>
              </a:rPr>
              <a:t> </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55" name="White circle - decorative">
            <a:extLst>
              <a:ext uri="{FF2B5EF4-FFF2-40B4-BE49-F238E27FC236}">
                <a16:creationId xmlns:a16="http://schemas.microsoft.com/office/drawing/2014/main" id="{EEEF8E1C-6C6A-462D-9500-64B620AF3544}"/>
              </a:ext>
              <a:ext uri="{C183D7F6-B498-43B3-948B-1728B52AA6E4}">
                <adec:decorative xmlns:adec="http://schemas.microsoft.com/office/drawing/2017/decorative" val="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63700739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2"/>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eab.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hyperlink" Target="https://www.eab.com/" TargetMode="Externa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1"/>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©2020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74" r:id="rId4"/>
    <p:sldLayoutId id="2147483657" r:id="rId5"/>
    <p:sldLayoutId id="2147483658" r:id="rId6"/>
    <p:sldLayoutId id="2147483659" r:id="rId7"/>
    <p:sldLayoutId id="2147483661" r:id="rId8"/>
    <p:sldLayoutId id="2147483662" r:id="rId9"/>
    <p:sldLayoutId id="2147483663" r:id="rId10"/>
    <p:sldLayoutId id="2147483664" r:id="rId11"/>
    <p:sldLayoutId id="2147483666" r:id="rId12"/>
    <p:sldLayoutId id="2147483667" r:id="rId13"/>
    <p:sldLayoutId id="2147483668" r:id="rId14"/>
    <p:sldLayoutId id="2147483669" r:id="rId15"/>
    <p:sldLayoutId id="2147483670" r:id="rId16"/>
    <p:sldLayoutId id="2147483671" r:id="rId17"/>
    <p:sldLayoutId id="2147483676"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21"/>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©2020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8247523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hyperlink" Target="https://eab.com/research/academic-affairs/toolkit/the-multidisciplinary-reorganization-toolkit/" TargetMode="External"/><Relationship Id="rId13" Type="http://schemas.openxmlformats.org/officeDocument/2006/relationships/hyperlink" Target="https://eab.com/research/enrollment/study/making-the-academy-market-smart/" TargetMode="External"/><Relationship Id="rId18" Type="http://schemas.openxmlformats.org/officeDocument/2006/relationships/hyperlink" Target="https://eab.com/research/business-affairs/study/optimizing-institutional-budget-models/" TargetMode="External"/><Relationship Id="rId3" Type="http://schemas.openxmlformats.org/officeDocument/2006/relationships/hyperlink" Target="https://eab.com/research/academic-affairs/whitepaper/enfranchising-faculty-in-the-new-budget-reality/" TargetMode="External"/><Relationship Id="rId7" Type="http://schemas.openxmlformats.org/officeDocument/2006/relationships/hyperlink" Target="https://eab.com/research/business-affairs/study/rightsizing-the-program-portfolio/" TargetMode="External"/><Relationship Id="rId12" Type="http://schemas.openxmlformats.org/officeDocument/2006/relationships/hyperlink" Target="https://eab.com/research/facilities/study/working-with-academic-leaders-to-improve-space-utilization/" TargetMode="External"/><Relationship Id="rId17" Type="http://schemas.openxmlformats.org/officeDocument/2006/relationships/hyperlink" Target="https://eab.com/research/business-affairs/study/capturing-alternative-revenues/" TargetMode="External"/><Relationship Id="rId2" Type="http://schemas.openxmlformats.org/officeDocument/2006/relationships/notesSlide" Target="../notesSlides/notesSlide14.xml"/><Relationship Id="rId16" Type="http://schemas.openxmlformats.org/officeDocument/2006/relationships/hyperlink" Target="https://eab.com/research/strategy/resource-center/essential-cost-containment-strategies-for-higher-education/#tactics" TargetMode="External"/><Relationship Id="rId1" Type="http://schemas.openxmlformats.org/officeDocument/2006/relationships/slideLayout" Target="../slideLayouts/slideLayout7.xml"/><Relationship Id="rId6" Type="http://schemas.openxmlformats.org/officeDocument/2006/relationships/hyperlink" Target="https://eab.com/research/academic-affairs/study/academic-vital-signs-study/" TargetMode="External"/><Relationship Id="rId11" Type="http://schemas.openxmlformats.org/officeDocument/2006/relationships/hyperlink" Target="https://eab.com/research/academic-affairs/on-demand-webconference/the-new-academic-program-review-part-i/" TargetMode="External"/><Relationship Id="rId5" Type="http://schemas.openxmlformats.org/officeDocument/2006/relationships/hyperlink" Target="https://eab.com/research/business-affairs/toolkit/new-program-launch-guidebook/" TargetMode="External"/><Relationship Id="rId15" Type="http://schemas.openxmlformats.org/officeDocument/2006/relationships/hyperlink" Target="https://eab.com/research/business-affairs/toolkit/covid-19-administrative-cost-containment-playbook/" TargetMode="External"/><Relationship Id="rId10" Type="http://schemas.openxmlformats.org/officeDocument/2006/relationships/hyperlink" Target="https://eab.com/research/academic-affairs/study/breaking-the-trade-off-between-cost-and-quality-2/" TargetMode="External"/><Relationship Id="rId19" Type="http://schemas.openxmlformats.org/officeDocument/2006/relationships/hyperlink" Target="https://eab.com/research/business-affairs/resource/increasing-central-fungible-dollars/" TargetMode="External"/><Relationship Id="rId4" Type="http://schemas.openxmlformats.org/officeDocument/2006/relationships/hyperlink" Target="https://eab.com/research/academic-affairs/toolkit/the-institutional-capacity-playbook/" TargetMode="External"/><Relationship Id="rId9" Type="http://schemas.openxmlformats.org/officeDocument/2006/relationships/hyperlink" Target="https://eab.com/research/academic-affairs/study/smart-growth/" TargetMode="External"/><Relationship Id="rId14" Type="http://schemas.openxmlformats.org/officeDocument/2006/relationships/hyperlink" Target="https://eab.com/research/business-affairs/study/playbook-for-immediate-labor-saving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9.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hyperlink" Target="https://www.brookings.edu/blog/brown-center-chalkboard/2020/04/21/coronavirus-poses-serious-financial-risks-to-us-universiti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6.xml"/><Relationship Id="rId5" Type="http://schemas.openxmlformats.org/officeDocument/2006/relationships/hyperlink" Target="https://www.cbpp.org/research/state-budget-and-tax/a-lost-decade-in-higher-education-funding#_ftn1" TargetMode="Externa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8C47-FC92-4ED9-9407-6FADD23EADFC}"/>
              </a:ext>
            </a:extLst>
          </p:cNvPr>
          <p:cNvSpPr>
            <a:spLocks noGrp="1"/>
          </p:cNvSpPr>
          <p:nvPr>
            <p:ph type="title"/>
          </p:nvPr>
        </p:nvSpPr>
        <p:spPr>
          <a:xfrm>
            <a:off x="703335" y="2081257"/>
            <a:ext cx="4132682" cy="346249"/>
          </a:xfrm>
        </p:spPr>
        <p:txBody>
          <a:bodyPr/>
          <a:lstStyle/>
          <a:p>
            <a:r>
              <a:rPr lang="en-US" dirty="0"/>
              <a:t>Financial Sustainability</a:t>
            </a:r>
          </a:p>
        </p:txBody>
      </p:sp>
      <p:sp>
        <p:nvSpPr>
          <p:cNvPr id="3" name="Text Placeholder 2">
            <a:extLst>
              <a:ext uri="{FF2B5EF4-FFF2-40B4-BE49-F238E27FC236}">
                <a16:creationId xmlns:a16="http://schemas.microsoft.com/office/drawing/2014/main" id="{560A75A2-AD85-478E-975C-B2019ED00C1D}"/>
              </a:ext>
            </a:extLst>
          </p:cNvPr>
          <p:cNvSpPr>
            <a:spLocks noGrp="1"/>
          </p:cNvSpPr>
          <p:nvPr>
            <p:ph type="body" sz="quarter" idx="13"/>
          </p:nvPr>
        </p:nvSpPr>
        <p:spPr>
          <a:xfrm>
            <a:off x="703334" y="2500526"/>
            <a:ext cx="4853900" cy="338554"/>
          </a:xfrm>
        </p:spPr>
        <p:txBody>
          <a:bodyPr/>
          <a:lstStyle/>
          <a:p>
            <a:r>
              <a:rPr lang="en-US" dirty="0"/>
              <a:t>An Academic Opportunity Assessment to Ensure We Are Using Our Resources As Well As Possible</a:t>
            </a:r>
          </a:p>
        </p:txBody>
      </p:sp>
      <p:sp>
        <p:nvSpPr>
          <p:cNvPr id="5" name="Text Placeholder 2">
            <a:extLst>
              <a:ext uri="{FF2B5EF4-FFF2-40B4-BE49-F238E27FC236}">
                <a16:creationId xmlns:a16="http://schemas.microsoft.com/office/drawing/2014/main" id="{B43ABC53-2CA2-44D7-AD61-D634FE329338}"/>
              </a:ext>
            </a:extLst>
          </p:cNvPr>
          <p:cNvSpPr txBox="1">
            <a:spLocks/>
          </p:cNvSpPr>
          <p:nvPr/>
        </p:nvSpPr>
        <p:spPr bwMode="gray">
          <a:xfrm>
            <a:off x="1179756" y="3072217"/>
            <a:ext cx="3353607" cy="661720"/>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100" kern="1200" baseline="0">
                <a:solidFill>
                  <a:schemeClr val="bg1"/>
                </a:solidFill>
                <a:latin typeface="+mn-lt"/>
                <a:ea typeface="+mn-ea"/>
                <a:cs typeface="+mn-cs"/>
              </a:defRPr>
            </a:lvl1pPr>
            <a:lvl2pPr marL="114300" indent="0" algn="l" defTabSz="480060" rtl="0" eaLnBrk="1" latinLnBrk="0" hangingPunct="1">
              <a:lnSpc>
                <a:spcPct val="100000"/>
              </a:lnSpc>
              <a:spcBef>
                <a:spcPts val="500"/>
              </a:spcBef>
              <a:buClrTx/>
              <a:buFont typeface="Verdana" panose="020B0604030504040204" pitchFamily="34" charset="0"/>
              <a:buNone/>
              <a:defRPr sz="1100" kern="1200">
                <a:solidFill>
                  <a:schemeClr val="accent1"/>
                </a:solidFill>
                <a:latin typeface="+mn-lt"/>
                <a:ea typeface="+mn-ea"/>
                <a:cs typeface="+mn-cs"/>
              </a:defRPr>
            </a:lvl2pPr>
            <a:lvl3pPr marL="228600" indent="0" algn="l" defTabSz="480060" rtl="0" eaLnBrk="1" latinLnBrk="0" hangingPunct="1">
              <a:lnSpc>
                <a:spcPct val="100000"/>
              </a:lnSpc>
              <a:spcBef>
                <a:spcPts val="500"/>
              </a:spcBef>
              <a:buClrTx/>
              <a:buFont typeface="Arial" panose="020B0604020202020204" pitchFamily="34" charset="0"/>
              <a:buNone/>
              <a:defRPr sz="1100" kern="1200">
                <a:solidFill>
                  <a:schemeClr val="accent1"/>
                </a:solidFill>
                <a:latin typeface="+mn-lt"/>
                <a:ea typeface="+mn-ea"/>
                <a:cs typeface="+mn-cs"/>
              </a:defRPr>
            </a:lvl3pPr>
            <a:lvl4pPr marL="342900" indent="0" algn="l" defTabSz="480060" rtl="0" eaLnBrk="1" latinLnBrk="0" hangingPunct="1">
              <a:lnSpc>
                <a:spcPct val="100000"/>
              </a:lnSpc>
              <a:spcBef>
                <a:spcPts val="500"/>
              </a:spcBef>
              <a:buFont typeface="Verdana" panose="020B0604030504040204" pitchFamily="34" charset="0"/>
              <a:buNone/>
              <a:defRPr sz="1100" kern="1200">
                <a:solidFill>
                  <a:schemeClr val="accent1"/>
                </a:solidFill>
                <a:latin typeface="+mn-lt"/>
                <a:ea typeface="+mn-ea"/>
                <a:cs typeface="+mn-cs"/>
              </a:defRPr>
            </a:lvl4pPr>
            <a:lvl5pPr marL="457200" indent="0" algn="l" defTabSz="480060" rtl="0" eaLnBrk="1" latinLnBrk="0" hangingPunct="1">
              <a:lnSpc>
                <a:spcPct val="100000"/>
              </a:lnSpc>
              <a:spcBef>
                <a:spcPts val="500"/>
              </a:spcBef>
              <a:buFont typeface="Arial" panose="020B0604020202020204" pitchFamily="34" charset="0"/>
              <a:buNone/>
              <a:defRPr sz="1100" kern="1200" baseline="0">
                <a:solidFill>
                  <a:schemeClr val="accent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171450" indent="-171450">
              <a:spcAft>
                <a:spcPts val="600"/>
              </a:spcAft>
              <a:buFont typeface="Arial" panose="020B0604020202020204" pitchFamily="34" charset="0"/>
              <a:buChar char="•"/>
            </a:pPr>
            <a:r>
              <a:rPr lang="en-US" i="1" dirty="0"/>
              <a:t>Challenging Times for Higher Education</a:t>
            </a:r>
          </a:p>
          <a:p>
            <a:pPr marL="171450" indent="-171450">
              <a:spcAft>
                <a:spcPts val="600"/>
              </a:spcAft>
              <a:buFont typeface="Arial" panose="020B0604020202020204" pitchFamily="34" charset="0"/>
              <a:buChar char="•"/>
            </a:pPr>
            <a:r>
              <a:rPr lang="en-US" i="1" dirty="0"/>
              <a:t>Focusing on Academic Affairs</a:t>
            </a:r>
          </a:p>
          <a:p>
            <a:pPr marL="171450" indent="-171450">
              <a:spcAft>
                <a:spcPts val="600"/>
              </a:spcAft>
              <a:buFont typeface="Arial" panose="020B0604020202020204" pitchFamily="34" charset="0"/>
              <a:buChar char="•"/>
            </a:pPr>
            <a:r>
              <a:rPr lang="en-US" i="1" dirty="0"/>
              <a:t>Timeline and Work Plan </a:t>
            </a:r>
          </a:p>
        </p:txBody>
      </p:sp>
      <p:sp>
        <p:nvSpPr>
          <p:cNvPr id="7" name="Text Placeholder 6">
            <a:extLst>
              <a:ext uri="{FF2B5EF4-FFF2-40B4-BE49-F238E27FC236}">
                <a16:creationId xmlns:a16="http://schemas.microsoft.com/office/drawing/2014/main" id="{F38EA539-5E74-4E13-B0C4-110BC3D0FFEE}"/>
              </a:ext>
            </a:extLst>
          </p:cNvPr>
          <p:cNvSpPr>
            <a:spLocks noGrp="1"/>
          </p:cNvSpPr>
          <p:nvPr>
            <p:ph type="body" sz="quarter" idx="14"/>
          </p:nvPr>
        </p:nvSpPr>
        <p:spPr>
          <a:xfrm>
            <a:off x="3986011" y="4197565"/>
            <a:ext cx="2169174" cy="169277"/>
          </a:xfrm>
        </p:spPr>
        <p:txBody>
          <a:bodyPr/>
          <a:lstStyle/>
          <a:p>
            <a:r>
              <a:rPr lang="en-US" dirty="0"/>
              <a:t>Financial Sustainability Collaborative</a:t>
            </a:r>
          </a:p>
        </p:txBody>
      </p:sp>
    </p:spTree>
    <p:extLst>
      <p:ext uri="{BB962C8B-B14F-4D97-AF65-F5344CB8AC3E}">
        <p14:creationId xmlns:p14="http://schemas.microsoft.com/office/powerpoint/2010/main" val="398590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6C020-73E8-4CEE-8CBD-255D3FEBA081}"/>
              </a:ext>
            </a:extLst>
          </p:cNvPr>
          <p:cNvSpPr>
            <a:spLocks noGrp="1"/>
          </p:cNvSpPr>
          <p:nvPr>
            <p:ph type="body" sz="quarter" idx="21"/>
          </p:nvPr>
        </p:nvSpPr>
        <p:spPr>
          <a:xfrm>
            <a:off x="4742954" y="3494256"/>
            <a:ext cx="692135" cy="205151"/>
          </a:xfrm>
        </p:spPr>
        <p:txBody>
          <a:bodyPr/>
          <a:lstStyle/>
          <a:p>
            <a:r>
              <a:rPr lang="en-US" dirty="0"/>
              <a:t>Section </a:t>
            </a:r>
          </a:p>
        </p:txBody>
      </p:sp>
      <p:sp>
        <p:nvSpPr>
          <p:cNvPr id="3" name="Text Placeholder 2">
            <a:extLst>
              <a:ext uri="{FF2B5EF4-FFF2-40B4-BE49-F238E27FC236}">
                <a16:creationId xmlns:a16="http://schemas.microsoft.com/office/drawing/2014/main" id="{1328DF09-7D9E-4E63-B65C-25D4DA6B4846}"/>
              </a:ext>
            </a:extLst>
          </p:cNvPr>
          <p:cNvSpPr>
            <a:spLocks noGrp="1"/>
          </p:cNvSpPr>
          <p:nvPr>
            <p:ph type="body" sz="quarter" idx="22"/>
          </p:nvPr>
        </p:nvSpPr>
        <p:spPr/>
        <p:txBody>
          <a:bodyPr/>
          <a:lstStyle/>
          <a:p>
            <a:r>
              <a:rPr lang="en-US" dirty="0"/>
              <a:t>2</a:t>
            </a:r>
          </a:p>
        </p:txBody>
      </p:sp>
      <p:sp>
        <p:nvSpPr>
          <p:cNvPr id="4" name="Title 3">
            <a:extLst>
              <a:ext uri="{FF2B5EF4-FFF2-40B4-BE49-F238E27FC236}">
                <a16:creationId xmlns:a16="http://schemas.microsoft.com/office/drawing/2014/main" id="{EABCDDDE-2A84-4A0C-BB48-36A8E294EE83}"/>
              </a:ext>
            </a:extLst>
          </p:cNvPr>
          <p:cNvSpPr>
            <a:spLocks noGrp="1"/>
          </p:cNvSpPr>
          <p:nvPr>
            <p:ph type="title"/>
          </p:nvPr>
        </p:nvSpPr>
        <p:spPr>
          <a:xfrm>
            <a:off x="457200" y="2109470"/>
            <a:ext cx="5257800" cy="346249"/>
          </a:xfrm>
        </p:spPr>
        <p:txBody>
          <a:bodyPr/>
          <a:lstStyle/>
          <a:p>
            <a:r>
              <a:rPr lang="en-US" dirty="0"/>
              <a:t>Focusing On Academic Affairs</a:t>
            </a:r>
          </a:p>
        </p:txBody>
      </p:sp>
      <p:sp>
        <p:nvSpPr>
          <p:cNvPr id="5" name="Text Placeholder 4">
            <a:extLst>
              <a:ext uri="{FF2B5EF4-FFF2-40B4-BE49-F238E27FC236}">
                <a16:creationId xmlns:a16="http://schemas.microsoft.com/office/drawing/2014/main" id="{216300B8-50F9-468D-8B2D-A8BB1AC27350}"/>
              </a:ext>
            </a:extLst>
          </p:cNvPr>
          <p:cNvSpPr>
            <a:spLocks noGrp="1"/>
          </p:cNvSpPr>
          <p:nvPr>
            <p:ph type="body" sz="quarter" idx="19"/>
          </p:nvPr>
        </p:nvSpPr>
        <p:spPr>
          <a:xfrm>
            <a:off x="457199" y="2827417"/>
            <a:ext cx="4318743" cy="338554"/>
          </a:xfrm>
        </p:spPr>
        <p:txBody>
          <a:bodyPr/>
          <a:lstStyle/>
          <a:p>
            <a:r>
              <a:rPr lang="en-US" dirty="0"/>
              <a:t>A Structured Review to Ensure We are Using our Resources as Well as Possible</a:t>
            </a:r>
          </a:p>
        </p:txBody>
      </p:sp>
    </p:spTree>
    <p:extLst>
      <p:ext uri="{BB962C8B-B14F-4D97-AF65-F5344CB8AC3E}">
        <p14:creationId xmlns:p14="http://schemas.microsoft.com/office/powerpoint/2010/main" val="349983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E4714C-55C2-4441-A452-E77A65200F57}"/>
              </a:ext>
            </a:extLst>
          </p:cNvPr>
          <p:cNvSpPr>
            <a:spLocks noGrp="1"/>
          </p:cNvSpPr>
          <p:nvPr>
            <p:ph type="body" sz="quarter" idx="16"/>
          </p:nvPr>
        </p:nvSpPr>
        <p:spPr>
          <a:xfrm>
            <a:off x="258290" y="92677"/>
            <a:ext cx="2890435" cy="123117"/>
          </a:xfrm>
        </p:spPr>
        <p:txBody>
          <a:bodyPr/>
          <a:lstStyle/>
          <a:p>
            <a:r>
              <a:rPr lang="en-US" dirty="0"/>
              <a:t>Leading Institutions Through a Guided Curriculum</a:t>
            </a:r>
          </a:p>
        </p:txBody>
      </p:sp>
      <p:sp>
        <p:nvSpPr>
          <p:cNvPr id="3" name="Title 2">
            <a:extLst>
              <a:ext uri="{FF2B5EF4-FFF2-40B4-BE49-F238E27FC236}">
                <a16:creationId xmlns:a16="http://schemas.microsoft.com/office/drawing/2014/main" id="{9B7668C0-5006-4E0F-B118-41F772CEA6FB}"/>
              </a:ext>
            </a:extLst>
          </p:cNvPr>
          <p:cNvSpPr>
            <a:spLocks noGrp="1"/>
          </p:cNvSpPr>
          <p:nvPr>
            <p:ph type="title"/>
          </p:nvPr>
        </p:nvSpPr>
        <p:spPr/>
        <p:txBody>
          <a:bodyPr/>
          <a:lstStyle/>
          <a:p>
            <a:r>
              <a:rPr lang="en-US" dirty="0"/>
              <a:t>Financial Sustainability Collaborative</a:t>
            </a:r>
          </a:p>
        </p:txBody>
      </p:sp>
      <p:sp>
        <p:nvSpPr>
          <p:cNvPr id="10" name="Text Placeholder 6">
            <a:extLst>
              <a:ext uri="{FF2B5EF4-FFF2-40B4-BE49-F238E27FC236}">
                <a16:creationId xmlns:a16="http://schemas.microsoft.com/office/drawing/2014/main" id="{AADF2484-A597-41E9-A6F4-1DC9A90479EA}"/>
              </a:ext>
            </a:extLst>
          </p:cNvPr>
          <p:cNvSpPr txBox="1">
            <a:spLocks noGrp="1"/>
          </p:cNvSpPr>
          <p:nvPr>
            <p:ph type="body" sz="quarter" idx="15"/>
          </p:nvPr>
        </p:nvSpPr>
        <p:spPr bwMode="gray">
          <a:xfrm>
            <a:off x="280195" y="657732"/>
            <a:ext cx="5842794" cy="193899"/>
          </a:xfrm>
          <a:prstGeom prst="rect">
            <a:avLst/>
          </a:prstGeom>
          <a:noFill/>
        </p:spPr>
        <p:txBody>
          <a:bodyPr vert="horz" wrap="square" lIns="0" tIns="0" rIns="0" bIns="0" rtlCol="0">
            <a:spAutoFit/>
          </a:bodyPr>
          <a:lstStyle/>
          <a:p>
            <a:r>
              <a:rPr lang="en-US" sz="1260" dirty="0"/>
              <a:t>Key Areas of the Collaborative’s Academic Opportunity Assessment</a:t>
            </a:r>
          </a:p>
        </p:txBody>
      </p:sp>
      <p:grpSp>
        <p:nvGrpSpPr>
          <p:cNvPr id="26" name="Group 25">
            <a:extLst>
              <a:ext uri="{FF2B5EF4-FFF2-40B4-BE49-F238E27FC236}">
                <a16:creationId xmlns:a16="http://schemas.microsoft.com/office/drawing/2014/main" id="{000A1738-295A-4A90-8F02-AB2E5A725F5B}"/>
              </a:ext>
            </a:extLst>
          </p:cNvPr>
          <p:cNvGrpSpPr/>
          <p:nvPr/>
        </p:nvGrpSpPr>
        <p:grpSpPr>
          <a:xfrm>
            <a:off x="778468" y="3236019"/>
            <a:ext cx="4783016" cy="1353028"/>
            <a:chOff x="868387" y="7335235"/>
            <a:chExt cx="5585435" cy="1932896"/>
          </a:xfrm>
        </p:grpSpPr>
        <p:sp>
          <p:nvSpPr>
            <p:cNvPr id="27" name="TextBox 26">
              <a:extLst>
                <a:ext uri="{FF2B5EF4-FFF2-40B4-BE49-F238E27FC236}">
                  <a16:creationId xmlns:a16="http://schemas.microsoft.com/office/drawing/2014/main" id="{F9279B65-AE1F-4BFB-A230-9E5E7A481AF1}"/>
                </a:ext>
              </a:extLst>
            </p:cNvPr>
            <p:cNvSpPr txBox="1"/>
            <p:nvPr/>
          </p:nvSpPr>
          <p:spPr bwMode="gray">
            <a:xfrm>
              <a:off x="1341550" y="7349016"/>
              <a:ext cx="5112272" cy="1919115"/>
            </a:xfrm>
            <a:prstGeom prst="rect">
              <a:avLst/>
            </a:prstGeom>
            <a:noFill/>
          </p:spPr>
          <p:txBody>
            <a:bodyPr vert="horz" wrap="square" lIns="0" tIns="0" rIns="0" bIns="0" rtlCol="0">
              <a:spAutoFit/>
            </a:bodyPr>
            <a:lstStyle/>
            <a:p>
              <a:pPr marL="120015" indent="-120015">
                <a:lnSpc>
                  <a:spcPct val="120000"/>
                </a:lnSpc>
                <a:spcBef>
                  <a:spcPts val="420"/>
                </a:spcBef>
                <a:buFont typeface="Arial" panose="020B0604020202020204" pitchFamily="34" charset="0"/>
                <a:buChar char="•"/>
              </a:pPr>
              <a:r>
                <a:rPr lang="en-US" sz="700" b="1" dirty="0"/>
                <a:t>EAB’s research teams have developed a curriculum </a:t>
              </a:r>
              <a:r>
                <a:rPr lang="en-US" sz="700" dirty="0"/>
                <a:t>based on more than a decade of best-practice higher education research</a:t>
              </a:r>
              <a:endParaRPr lang="en-US" sz="700" b="1" dirty="0"/>
            </a:p>
            <a:p>
              <a:pPr marL="120015" indent="-120015">
                <a:lnSpc>
                  <a:spcPct val="120000"/>
                </a:lnSpc>
                <a:spcBef>
                  <a:spcPts val="420"/>
                </a:spcBef>
                <a:buFont typeface="Arial" panose="020B0604020202020204" pitchFamily="34" charset="0"/>
                <a:buChar char="•"/>
              </a:pPr>
              <a:r>
                <a:rPr lang="en-US" sz="700" b="1" dirty="0"/>
                <a:t>EAB’s subject matter experts will lead the group </a:t>
              </a:r>
              <a:r>
                <a:rPr lang="en-US" sz="700" dirty="0"/>
                <a:t>through a series of workshops and exercises based on each institution’s students, faculty and program offerings so that each collaborative participant will leave with an assessment of their academic opportunity</a:t>
              </a:r>
            </a:p>
            <a:p>
              <a:pPr marL="120015" indent="-120015">
                <a:lnSpc>
                  <a:spcPct val="120000"/>
                </a:lnSpc>
                <a:spcBef>
                  <a:spcPts val="420"/>
                </a:spcBef>
                <a:buFont typeface="Arial" panose="020B0604020202020204" pitchFamily="34" charset="0"/>
                <a:buChar char="•"/>
              </a:pPr>
              <a:r>
                <a:rPr lang="en-US" sz="700" b="1" dirty="0"/>
                <a:t>Participants</a:t>
              </a:r>
              <a:r>
                <a:rPr lang="en-US" sz="700" dirty="0"/>
                <a:t>: </a:t>
              </a:r>
              <a:r>
                <a:rPr lang="en-US" sz="700" dirty="0">
                  <a:solidFill>
                    <a:srgbClr val="333E48"/>
                  </a:solidFill>
                </a:rPr>
                <a:t>30 college and universities; EAB will work directly with an Implementation Leader at each school</a:t>
              </a:r>
              <a:endParaRPr lang="en-US" sz="700" dirty="0"/>
            </a:p>
            <a:p>
              <a:pPr marL="120015" indent="-120015">
                <a:lnSpc>
                  <a:spcPct val="120000"/>
                </a:lnSpc>
                <a:spcBef>
                  <a:spcPts val="420"/>
                </a:spcBef>
                <a:buFont typeface="Arial" panose="020B0604020202020204" pitchFamily="34" charset="0"/>
                <a:buChar char="•"/>
              </a:pPr>
              <a:r>
                <a:rPr lang="en-US" sz="700" b="1" dirty="0"/>
                <a:t>Timing: </a:t>
              </a:r>
              <a:r>
                <a:rPr lang="en-US" sz="700" dirty="0"/>
                <a:t>The collaborative will unfold across a five-month period starting in January 2021</a:t>
              </a:r>
            </a:p>
            <a:p>
              <a:pPr marL="120015" indent="-120015">
                <a:lnSpc>
                  <a:spcPct val="120000"/>
                </a:lnSpc>
                <a:spcBef>
                  <a:spcPts val="420"/>
                </a:spcBef>
                <a:buFont typeface="Arial" panose="020B0604020202020204" pitchFamily="34" charset="0"/>
                <a:buChar char="•"/>
              </a:pPr>
              <a:endParaRPr lang="en-US" sz="630" dirty="0"/>
            </a:p>
          </p:txBody>
        </p:sp>
        <p:grpSp>
          <p:nvGrpSpPr>
            <p:cNvPr id="28" name="Group 27">
              <a:extLst>
                <a:ext uri="{FF2B5EF4-FFF2-40B4-BE49-F238E27FC236}">
                  <a16:creationId xmlns:a16="http://schemas.microsoft.com/office/drawing/2014/main" id="{248E0ECE-3D16-452D-AB25-921C2599F46D}"/>
                </a:ext>
              </a:extLst>
            </p:cNvPr>
            <p:cNvGrpSpPr/>
            <p:nvPr/>
          </p:nvGrpSpPr>
          <p:grpSpPr>
            <a:xfrm>
              <a:off x="868387" y="7335235"/>
              <a:ext cx="271266" cy="307239"/>
              <a:chOff x="4641303" y="2617079"/>
              <a:chExt cx="271266" cy="307239"/>
            </a:xfrm>
          </p:grpSpPr>
          <p:pic>
            <p:nvPicPr>
              <p:cNvPr id="29" name="Picture 28">
                <a:extLst>
                  <a:ext uri="{FF2B5EF4-FFF2-40B4-BE49-F238E27FC236}">
                    <a16:creationId xmlns:a16="http://schemas.microsoft.com/office/drawing/2014/main" id="{DAFE8A79-4096-4CF3-8D82-E85A37B375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641303" y="2617079"/>
                <a:ext cx="217114" cy="307239"/>
              </a:xfrm>
              <a:prstGeom prst="rect">
                <a:avLst/>
              </a:prstGeom>
            </p:spPr>
          </p:pic>
          <p:sp>
            <p:nvSpPr>
              <p:cNvPr id="30" name="L-Shape 29">
                <a:extLst>
                  <a:ext uri="{FF2B5EF4-FFF2-40B4-BE49-F238E27FC236}">
                    <a16:creationId xmlns:a16="http://schemas.microsoft.com/office/drawing/2014/main" id="{31232E32-5F74-4F5B-9706-82ADDBC62D71}"/>
                  </a:ext>
                </a:extLst>
              </p:cNvPr>
              <p:cNvSpPr/>
              <p:nvPr/>
            </p:nvSpPr>
            <p:spPr bwMode="gray">
              <a:xfrm rot="18900000">
                <a:off x="4776196" y="2677404"/>
                <a:ext cx="136373" cy="74108"/>
              </a:xfrm>
              <a:prstGeom prst="corner">
                <a:avLst/>
              </a:prstGeom>
              <a:solidFill>
                <a:schemeClr val="tx2"/>
              </a:solidFill>
              <a:ln w="9525" cap="flat" cmpd="sng" algn="ctr">
                <a:noFill/>
                <a:prstDash val="solid"/>
                <a:round/>
                <a:headEnd type="none" w="med" len="med"/>
                <a:tailEnd type="none" w="med" len="med"/>
              </a:ln>
              <a:effectLst/>
            </p:spPr>
            <p:txBody>
              <a:bodyPr vert="horz" wrap="square" lIns="64008" tIns="32004" rIns="64008" bIns="32004" numCol="1" rtlCol="0" anchor="t" anchorCtr="0" compatLnSpc="1">
                <a:prstTxWarp prst="textNoShape">
                  <a:avLst/>
                </a:prstTxWarp>
              </a:bodyPr>
              <a:lstStyle/>
              <a:p>
                <a:pPr defTabSz="1024573"/>
                <a:endParaRPr lang="en-US" sz="630" dirty="0">
                  <a:solidFill>
                    <a:schemeClr val="bg2"/>
                  </a:solidFill>
                  <a:latin typeface="+mj-lt"/>
                </a:endParaRPr>
              </a:p>
            </p:txBody>
          </p:sp>
        </p:grpSp>
      </p:grpSp>
      <p:cxnSp>
        <p:nvCxnSpPr>
          <p:cNvPr id="31" name="Straight Connector 30">
            <a:extLst>
              <a:ext uri="{FF2B5EF4-FFF2-40B4-BE49-F238E27FC236}">
                <a16:creationId xmlns:a16="http://schemas.microsoft.com/office/drawing/2014/main" id="{820C1CAA-E33B-4E71-8AAF-744D0F76AB19}"/>
              </a:ext>
            </a:extLst>
          </p:cNvPr>
          <p:cNvCxnSpPr>
            <a:cxnSpLocks/>
          </p:cNvCxnSpPr>
          <p:nvPr/>
        </p:nvCxnSpPr>
        <p:spPr bwMode="gray">
          <a:xfrm>
            <a:off x="1047499" y="3099944"/>
            <a:ext cx="433837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DE0A670C-2475-4306-9228-4C03DDC08ADB}"/>
              </a:ext>
            </a:extLst>
          </p:cNvPr>
          <p:cNvGrpSpPr/>
          <p:nvPr/>
        </p:nvGrpSpPr>
        <p:grpSpPr>
          <a:xfrm>
            <a:off x="778468" y="4114545"/>
            <a:ext cx="252352" cy="232770"/>
            <a:chOff x="652640" y="1771155"/>
            <a:chExt cx="360503" cy="332528"/>
          </a:xfrm>
        </p:grpSpPr>
        <p:pic>
          <p:nvPicPr>
            <p:cNvPr id="33" name="Picture 32">
              <a:extLst>
                <a:ext uri="{FF2B5EF4-FFF2-40B4-BE49-F238E27FC236}">
                  <a16:creationId xmlns:a16="http://schemas.microsoft.com/office/drawing/2014/main" id="{C646A09C-ABA7-4AE2-87F8-82E6C01842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640" y="1771155"/>
              <a:ext cx="360503" cy="299218"/>
            </a:xfrm>
            <a:prstGeom prst="rect">
              <a:avLst/>
            </a:prstGeom>
          </p:spPr>
        </p:pic>
        <p:grpSp>
          <p:nvGrpSpPr>
            <p:cNvPr id="34" name="Group 33">
              <a:extLst>
                <a:ext uri="{FF2B5EF4-FFF2-40B4-BE49-F238E27FC236}">
                  <a16:creationId xmlns:a16="http://schemas.microsoft.com/office/drawing/2014/main" id="{D742BC32-2CAC-4013-B930-4CDA9655E759}"/>
                </a:ext>
              </a:extLst>
            </p:cNvPr>
            <p:cNvGrpSpPr/>
            <p:nvPr/>
          </p:nvGrpSpPr>
          <p:grpSpPr bwMode="gray">
            <a:xfrm>
              <a:off x="821236" y="1980029"/>
              <a:ext cx="132940" cy="123654"/>
              <a:chOff x="6675280" y="1519882"/>
              <a:chExt cx="269170" cy="250368"/>
            </a:xfrm>
          </p:grpSpPr>
          <p:sp>
            <p:nvSpPr>
              <p:cNvPr id="35" name="Oval 34">
                <a:extLst>
                  <a:ext uri="{FF2B5EF4-FFF2-40B4-BE49-F238E27FC236}">
                    <a16:creationId xmlns:a16="http://schemas.microsoft.com/office/drawing/2014/main" id="{D13437CF-F6CF-4FCD-933B-280E318DFCA8}"/>
                  </a:ext>
                </a:extLst>
              </p:cNvPr>
              <p:cNvSpPr/>
              <p:nvPr/>
            </p:nvSpPr>
            <p:spPr bwMode="gray">
              <a:xfrm>
                <a:off x="6675280" y="1519882"/>
                <a:ext cx="250368" cy="250368"/>
              </a:xfrm>
              <a:prstGeom prst="ellipse">
                <a:avLst/>
              </a:prstGeom>
              <a:solidFill>
                <a:schemeClr val="bg1"/>
              </a:solid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4008" tIns="32004" rIns="64008" bIns="32004" numCol="1" spcCol="0" rtlCol="0" fromWordArt="0" anchor="t" anchorCtr="0" forceAA="0" compatLnSpc="1">
                <a:prstTxWarp prst="textNoShape">
                  <a:avLst/>
                </a:prstTxWarp>
                <a:noAutofit/>
              </a:bodyPr>
              <a:lstStyle/>
              <a:p>
                <a:pPr algn="ctr">
                  <a:spcBef>
                    <a:spcPts val="350"/>
                  </a:spcBef>
                </a:pPr>
                <a:endParaRPr lang="en-US" sz="700" dirty="0" err="1">
                  <a:solidFill>
                    <a:schemeClr val="bg1"/>
                  </a:solidFill>
                </a:endParaRPr>
              </a:p>
            </p:txBody>
          </p:sp>
          <p:sp>
            <p:nvSpPr>
              <p:cNvPr id="36" name="L-Shape 35">
                <a:extLst>
                  <a:ext uri="{FF2B5EF4-FFF2-40B4-BE49-F238E27FC236}">
                    <a16:creationId xmlns:a16="http://schemas.microsoft.com/office/drawing/2014/main" id="{DE38D7E4-0B85-42C3-8E21-1E0A1F8F378B}"/>
                  </a:ext>
                </a:extLst>
              </p:cNvPr>
              <p:cNvSpPr/>
              <p:nvPr/>
            </p:nvSpPr>
            <p:spPr bwMode="gray">
              <a:xfrm rot="18900000">
                <a:off x="6715042" y="1548765"/>
                <a:ext cx="229408" cy="124664"/>
              </a:xfrm>
              <a:prstGeom prst="corner">
                <a:avLst/>
              </a:prstGeom>
              <a:solidFill>
                <a:schemeClr val="tx2"/>
              </a:solidFill>
              <a:ln w="9525" cap="flat" cmpd="sng" algn="ctr">
                <a:noFill/>
                <a:prstDash val="solid"/>
                <a:round/>
                <a:headEnd type="none" w="med" len="med"/>
                <a:tailEnd type="none" w="med" len="med"/>
              </a:ln>
              <a:effectLst/>
            </p:spPr>
            <p:txBody>
              <a:bodyPr vert="horz" wrap="square" lIns="64008" tIns="32004" rIns="64008" bIns="32004" numCol="1" rtlCol="0" anchor="t" anchorCtr="0" compatLnSpc="1">
                <a:prstTxWarp prst="textNoShape">
                  <a:avLst/>
                </a:prstTxWarp>
              </a:bodyPr>
              <a:lstStyle/>
              <a:p>
                <a:pPr defTabSz="1024573"/>
                <a:endParaRPr lang="en-US" sz="630" dirty="0">
                  <a:solidFill>
                    <a:schemeClr val="bg2"/>
                  </a:solidFill>
                  <a:latin typeface="+mj-lt"/>
                </a:endParaRPr>
              </a:p>
            </p:txBody>
          </p:sp>
        </p:grpSp>
      </p:grpSp>
      <p:pic>
        <p:nvPicPr>
          <p:cNvPr id="37" name="Picture 36">
            <a:extLst>
              <a:ext uri="{FF2B5EF4-FFF2-40B4-BE49-F238E27FC236}">
                <a16:creationId xmlns:a16="http://schemas.microsoft.com/office/drawing/2014/main" id="{57C6ED4B-8458-4C8F-89F9-5651D9ABF458}"/>
              </a:ext>
            </a:extLst>
          </p:cNvPr>
          <p:cNvPicPr>
            <a:picLocks noChangeAspect="1"/>
          </p:cNvPicPr>
          <p:nvPr/>
        </p:nvPicPr>
        <p:blipFill>
          <a:blip r:embed="rId5"/>
          <a:srcRect/>
          <a:stretch/>
        </p:blipFill>
        <p:spPr bwMode="gray">
          <a:xfrm>
            <a:off x="772271" y="3688347"/>
            <a:ext cx="325557" cy="239826"/>
          </a:xfrm>
          <a:prstGeom prst="rect">
            <a:avLst/>
          </a:prstGeom>
        </p:spPr>
      </p:pic>
      <p:pic>
        <p:nvPicPr>
          <p:cNvPr id="4" name="Picture 3">
            <a:extLst>
              <a:ext uri="{FF2B5EF4-FFF2-40B4-BE49-F238E27FC236}">
                <a16:creationId xmlns:a16="http://schemas.microsoft.com/office/drawing/2014/main" id="{7C57FE9E-91BC-45D1-B41E-5A0AA476E9F2}"/>
              </a:ext>
            </a:extLst>
          </p:cNvPr>
          <p:cNvPicPr>
            <a:picLocks noChangeAspect="1"/>
          </p:cNvPicPr>
          <p:nvPr/>
        </p:nvPicPr>
        <p:blipFill>
          <a:blip r:embed="rId6"/>
          <a:stretch>
            <a:fillRect/>
          </a:stretch>
        </p:blipFill>
        <p:spPr>
          <a:xfrm>
            <a:off x="678173" y="1911630"/>
            <a:ext cx="5044453" cy="953076"/>
          </a:xfrm>
          <a:prstGeom prst="rect">
            <a:avLst/>
          </a:prstGeom>
        </p:spPr>
      </p:pic>
      <p:sp>
        <p:nvSpPr>
          <p:cNvPr id="53" name="Rectangle 52">
            <a:extLst>
              <a:ext uri="{FF2B5EF4-FFF2-40B4-BE49-F238E27FC236}">
                <a16:creationId xmlns:a16="http://schemas.microsoft.com/office/drawing/2014/main" id="{538D1459-B6F3-4793-9340-8FB8AD46D2D6}"/>
              </a:ext>
            </a:extLst>
          </p:cNvPr>
          <p:cNvSpPr/>
          <p:nvPr/>
        </p:nvSpPr>
        <p:spPr bwMode="gray">
          <a:xfrm>
            <a:off x="577330" y="1006525"/>
            <a:ext cx="5285994" cy="701492"/>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TextBox 53">
            <a:extLst>
              <a:ext uri="{FF2B5EF4-FFF2-40B4-BE49-F238E27FC236}">
                <a16:creationId xmlns:a16="http://schemas.microsoft.com/office/drawing/2014/main" id="{7532DEE6-D152-489E-B8EA-D037FB4AC668}"/>
              </a:ext>
            </a:extLst>
          </p:cNvPr>
          <p:cNvSpPr txBox="1"/>
          <p:nvPr/>
        </p:nvSpPr>
        <p:spPr>
          <a:xfrm>
            <a:off x="702852" y="1411531"/>
            <a:ext cx="5035086" cy="138499"/>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900" dirty="0">
                <a:solidFill>
                  <a:schemeClr val="bg1"/>
                </a:solidFill>
              </a:rPr>
              <a:t>EAB will guide participants through an academic opportunity assessment exercise</a:t>
            </a:r>
          </a:p>
        </p:txBody>
      </p:sp>
      <p:cxnSp>
        <p:nvCxnSpPr>
          <p:cNvPr id="55" name="Straight Connector 54">
            <a:extLst>
              <a:ext uri="{FF2B5EF4-FFF2-40B4-BE49-F238E27FC236}">
                <a16:creationId xmlns:a16="http://schemas.microsoft.com/office/drawing/2014/main" id="{F70CFFB5-7353-4320-96C5-45E888EFA915}"/>
              </a:ext>
              <a:ext uri="{C183D7F6-B498-43B3-948B-1728B52AA6E4}">
                <adec:decorative xmlns:adec="http://schemas.microsoft.com/office/drawing/2017/decorative" val="1"/>
              </a:ext>
            </a:extLst>
          </p:cNvPr>
          <p:cNvCxnSpPr>
            <a:cxnSpLocks/>
          </p:cNvCxnSpPr>
          <p:nvPr/>
        </p:nvCxnSpPr>
        <p:spPr bwMode="gray">
          <a:xfrm>
            <a:off x="2266889" y="1280630"/>
            <a:ext cx="1906873"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AF70782-8AE7-48BE-9129-F3ACEA3659B2}"/>
              </a:ext>
            </a:extLst>
          </p:cNvPr>
          <p:cNvSpPr txBox="1"/>
          <p:nvPr/>
        </p:nvSpPr>
        <p:spPr>
          <a:xfrm>
            <a:off x="1513291" y="1078164"/>
            <a:ext cx="3414071" cy="153888"/>
          </a:xfrm>
          <a:prstGeom prst="rect">
            <a:avLst/>
          </a:prstGeom>
          <a:noFill/>
        </p:spPr>
        <p:txBody>
          <a:bodyPr wrap="square" lIns="0" tIns="0" rIns="0" bIns="0" rtlCol="0">
            <a:spAutoFit/>
          </a:bodyPr>
          <a:lstStyle/>
          <a:p>
            <a:pPr algn="ctr">
              <a:spcBef>
                <a:spcPts val="500"/>
              </a:spcBef>
            </a:pPr>
            <a:r>
              <a:rPr lang="en-US" sz="1000" b="1" dirty="0">
                <a:solidFill>
                  <a:schemeClr val="bg1"/>
                </a:solidFill>
              </a:rPr>
              <a:t>The Collaborative in Brief</a:t>
            </a:r>
          </a:p>
        </p:txBody>
      </p:sp>
      <p:sp>
        <p:nvSpPr>
          <p:cNvPr id="57" name="Isosceles Triangle 56">
            <a:extLst>
              <a:ext uri="{FF2B5EF4-FFF2-40B4-BE49-F238E27FC236}">
                <a16:creationId xmlns:a16="http://schemas.microsoft.com/office/drawing/2014/main" id="{C3FC63F1-B1AD-4B50-A18F-2A1B85C991C6}"/>
              </a:ext>
              <a:ext uri="{C183D7F6-B498-43B3-948B-1728B52AA6E4}">
                <adec:decorative xmlns:adec="http://schemas.microsoft.com/office/drawing/2017/decorative" val="1"/>
              </a:ext>
            </a:extLst>
          </p:cNvPr>
          <p:cNvSpPr/>
          <p:nvPr/>
        </p:nvSpPr>
        <p:spPr bwMode="gray">
          <a:xfrm rot="5400000">
            <a:off x="499636" y="1075609"/>
            <a:ext cx="155384" cy="133951"/>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Tree>
    <p:extLst>
      <p:ext uri="{BB962C8B-B14F-4D97-AF65-F5344CB8AC3E}">
        <p14:creationId xmlns:p14="http://schemas.microsoft.com/office/powerpoint/2010/main" val="3422152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760F60-B277-4B96-A7FB-A92E0BD8C595}"/>
              </a:ext>
            </a:extLst>
          </p:cNvPr>
          <p:cNvSpPr>
            <a:spLocks noGrp="1"/>
          </p:cNvSpPr>
          <p:nvPr>
            <p:ph type="title"/>
          </p:nvPr>
        </p:nvSpPr>
        <p:spPr>
          <a:xfrm>
            <a:off x="280194" y="317062"/>
            <a:ext cx="5212080" cy="249242"/>
          </a:xfrm>
        </p:spPr>
        <p:txBody>
          <a:bodyPr/>
          <a:lstStyle/>
          <a:p>
            <a:r>
              <a:rPr lang="en-US" dirty="0"/>
              <a:t>Sample Output</a:t>
            </a:r>
          </a:p>
        </p:txBody>
      </p:sp>
      <p:sp>
        <p:nvSpPr>
          <p:cNvPr id="4" name="Text Placeholder 3">
            <a:extLst>
              <a:ext uri="{FF2B5EF4-FFF2-40B4-BE49-F238E27FC236}">
                <a16:creationId xmlns:a16="http://schemas.microsoft.com/office/drawing/2014/main" id="{068EA282-BED2-4FDC-9E98-701EA7E8702A}"/>
              </a:ext>
            </a:extLst>
          </p:cNvPr>
          <p:cNvSpPr>
            <a:spLocks noGrp="1"/>
          </p:cNvSpPr>
          <p:nvPr>
            <p:ph type="body" sz="quarter" idx="15"/>
          </p:nvPr>
        </p:nvSpPr>
        <p:spPr>
          <a:xfrm>
            <a:off x="280195" y="657732"/>
            <a:ext cx="5842794" cy="184653"/>
          </a:xfrm>
        </p:spPr>
        <p:txBody>
          <a:bodyPr/>
          <a:lstStyle/>
          <a:p>
            <a:r>
              <a:rPr lang="en-US" dirty="0"/>
              <a:t>Identify and Size the Primary Financial Opportunities</a:t>
            </a:r>
          </a:p>
        </p:txBody>
      </p:sp>
      <p:sp>
        <p:nvSpPr>
          <p:cNvPr id="6" name="Text Placeholder 5">
            <a:extLst>
              <a:ext uri="{FF2B5EF4-FFF2-40B4-BE49-F238E27FC236}">
                <a16:creationId xmlns:a16="http://schemas.microsoft.com/office/drawing/2014/main" id="{F26807AA-49F1-4941-8AC4-6936A7F8D337}"/>
              </a:ext>
            </a:extLst>
          </p:cNvPr>
          <p:cNvSpPr>
            <a:spLocks noGrp="1"/>
          </p:cNvSpPr>
          <p:nvPr>
            <p:ph type="body" sz="quarter" idx="18"/>
          </p:nvPr>
        </p:nvSpPr>
        <p:spPr>
          <a:xfrm>
            <a:off x="4111256" y="4677489"/>
            <a:ext cx="2289544" cy="123111"/>
          </a:xfrm>
        </p:spPr>
        <p:txBody>
          <a:bodyPr/>
          <a:lstStyle/>
          <a:p>
            <a:endParaRPr lang="en-US" dirty="0"/>
          </a:p>
        </p:txBody>
      </p:sp>
      <p:sp>
        <p:nvSpPr>
          <p:cNvPr id="7" name="Rectangle 6">
            <a:extLst>
              <a:ext uri="{FF2B5EF4-FFF2-40B4-BE49-F238E27FC236}">
                <a16:creationId xmlns:a16="http://schemas.microsoft.com/office/drawing/2014/main" id="{ADFAA6D5-C315-422B-9CF3-09E5E94C8DF2}"/>
              </a:ext>
            </a:extLst>
          </p:cNvPr>
          <p:cNvSpPr/>
          <p:nvPr/>
        </p:nvSpPr>
        <p:spPr bwMode="gray">
          <a:xfrm>
            <a:off x="2992679" y="1734951"/>
            <a:ext cx="647071" cy="240791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defTabSz="320040">
              <a:defRPr/>
            </a:pPr>
            <a:endParaRPr lang="en-US" sz="1260">
              <a:solidFill>
                <a:srgbClr val="FFFFFF"/>
              </a:solidFill>
              <a:latin typeface="Verdana"/>
            </a:endParaRPr>
          </a:p>
        </p:txBody>
      </p:sp>
      <p:cxnSp>
        <p:nvCxnSpPr>
          <p:cNvPr id="10" name="Straight Connector 9">
            <a:extLst>
              <a:ext uri="{FF2B5EF4-FFF2-40B4-BE49-F238E27FC236}">
                <a16:creationId xmlns:a16="http://schemas.microsoft.com/office/drawing/2014/main" id="{5558E193-5399-4892-A55A-FCA4B924041E}"/>
              </a:ext>
            </a:extLst>
          </p:cNvPr>
          <p:cNvCxnSpPr/>
          <p:nvPr/>
        </p:nvCxnSpPr>
        <p:spPr bwMode="gray">
          <a:xfrm>
            <a:off x="2216729" y="1963144"/>
            <a:ext cx="14617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2587F3-A07C-4F3B-9B3E-6489386A6087}"/>
              </a:ext>
            </a:extLst>
          </p:cNvPr>
          <p:cNvCxnSpPr>
            <a:cxnSpLocks/>
          </p:cNvCxnSpPr>
          <p:nvPr/>
        </p:nvCxnSpPr>
        <p:spPr bwMode="gray">
          <a:xfrm>
            <a:off x="863025" y="3277540"/>
            <a:ext cx="197907"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3BD990-BEA1-4750-95D7-61A167B5FA7B}"/>
              </a:ext>
            </a:extLst>
          </p:cNvPr>
          <p:cNvCxnSpPr>
            <a:cxnSpLocks/>
          </p:cNvCxnSpPr>
          <p:nvPr/>
        </p:nvCxnSpPr>
        <p:spPr bwMode="gray">
          <a:xfrm>
            <a:off x="1590078" y="2480194"/>
            <a:ext cx="182441"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1A48928-17A7-475D-840A-2F6AA1290163}"/>
              </a:ext>
            </a:extLst>
          </p:cNvPr>
          <p:cNvSpPr txBox="1"/>
          <p:nvPr/>
        </p:nvSpPr>
        <p:spPr>
          <a:xfrm>
            <a:off x="2980970" y="1815998"/>
            <a:ext cx="662991" cy="599295"/>
          </a:xfrm>
          <a:prstGeom prst="rect">
            <a:avLst/>
          </a:prstGeom>
          <a:noFill/>
        </p:spPr>
        <p:txBody>
          <a:bodyPr wrap="square" lIns="0" tIns="0" rIns="0" bIns="0" rtlCol="0">
            <a:noAutofit/>
          </a:bodyPr>
          <a:lstStyle/>
          <a:p>
            <a:pPr algn="ctr" defTabSz="320040">
              <a:spcAft>
                <a:spcPts val="210"/>
              </a:spcAft>
              <a:defRPr/>
            </a:pPr>
            <a:r>
              <a:rPr lang="en-US" sz="700" b="1" dirty="0">
                <a:solidFill>
                  <a:schemeClr val="bg1"/>
                </a:solidFill>
                <a:latin typeface="Verdana"/>
              </a:rPr>
              <a:t>Total Financial Opportunity</a:t>
            </a:r>
          </a:p>
          <a:p>
            <a:pPr algn="ctr" defTabSz="320040">
              <a:spcAft>
                <a:spcPts val="210"/>
              </a:spcAft>
              <a:defRPr/>
            </a:pPr>
            <a:r>
              <a:rPr lang="en-US" sz="700" dirty="0">
                <a:solidFill>
                  <a:schemeClr val="bg1"/>
                </a:solidFill>
                <a:latin typeface="Verdana"/>
              </a:rPr>
              <a:t> </a:t>
            </a:r>
          </a:p>
        </p:txBody>
      </p:sp>
      <p:cxnSp>
        <p:nvCxnSpPr>
          <p:cNvPr id="14" name="Straight Connector 13">
            <a:extLst>
              <a:ext uri="{FF2B5EF4-FFF2-40B4-BE49-F238E27FC236}">
                <a16:creationId xmlns:a16="http://schemas.microsoft.com/office/drawing/2014/main" id="{B8DF0988-FBAB-431F-A2A7-D0FF8EA21F64}"/>
              </a:ext>
            </a:extLst>
          </p:cNvPr>
          <p:cNvCxnSpPr>
            <a:cxnSpLocks/>
          </p:cNvCxnSpPr>
          <p:nvPr/>
        </p:nvCxnSpPr>
        <p:spPr bwMode="gray">
          <a:xfrm flipV="1">
            <a:off x="237911" y="4142869"/>
            <a:ext cx="3623106" cy="2370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B41DA80-C6F7-4483-A328-5888FF0B2CB7}"/>
              </a:ext>
            </a:extLst>
          </p:cNvPr>
          <p:cNvSpPr/>
          <p:nvPr/>
        </p:nvSpPr>
        <p:spPr bwMode="gray">
          <a:xfrm>
            <a:off x="311028" y="3275406"/>
            <a:ext cx="591428" cy="884619"/>
          </a:xfrm>
          <a:prstGeom prst="rect">
            <a:avLst/>
          </a:prstGeom>
          <a:solidFill>
            <a:schemeClr val="bg1">
              <a:lumMod val="95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defTabSz="320040">
              <a:defRPr/>
            </a:pPr>
            <a:r>
              <a:rPr lang="en-US" sz="630" dirty="0">
                <a:solidFill>
                  <a:srgbClr val="333E48"/>
                </a:solidFill>
                <a:latin typeface="Verdana"/>
              </a:rPr>
              <a:t>Academic Efficiency</a:t>
            </a:r>
          </a:p>
          <a:p>
            <a:pPr algn="ctr" defTabSz="320040">
              <a:defRPr/>
            </a:pPr>
            <a:endParaRPr lang="en-US" sz="630" dirty="0">
              <a:solidFill>
                <a:srgbClr val="333E48"/>
              </a:solidFill>
              <a:latin typeface="Verdana"/>
            </a:endParaRPr>
          </a:p>
          <a:p>
            <a:pPr algn="ctr" defTabSz="320040">
              <a:defRPr/>
            </a:pPr>
            <a:r>
              <a:rPr lang="en-US" sz="630" b="1" dirty="0">
                <a:solidFill>
                  <a:srgbClr val="333E48"/>
                </a:solidFill>
                <a:latin typeface="Verdana"/>
              </a:rPr>
              <a:t>$X MM</a:t>
            </a:r>
          </a:p>
          <a:p>
            <a:pPr algn="ctr" defTabSz="320040">
              <a:defRPr/>
            </a:pPr>
            <a:endParaRPr lang="en-US" sz="630" dirty="0">
              <a:solidFill>
                <a:srgbClr val="333E48"/>
              </a:solidFill>
              <a:latin typeface="Verdana"/>
            </a:endParaRPr>
          </a:p>
        </p:txBody>
      </p:sp>
      <p:sp>
        <p:nvSpPr>
          <p:cNvPr id="18" name="TextBox 17">
            <a:extLst>
              <a:ext uri="{FF2B5EF4-FFF2-40B4-BE49-F238E27FC236}">
                <a16:creationId xmlns:a16="http://schemas.microsoft.com/office/drawing/2014/main" id="{37B85E5D-0398-472A-89EF-5407DBCD81F2}"/>
              </a:ext>
            </a:extLst>
          </p:cNvPr>
          <p:cNvSpPr txBox="1"/>
          <p:nvPr/>
        </p:nvSpPr>
        <p:spPr>
          <a:xfrm>
            <a:off x="706767" y="1356040"/>
            <a:ext cx="2076479" cy="247851"/>
          </a:xfrm>
          <a:prstGeom prst="rect">
            <a:avLst/>
          </a:prstGeom>
          <a:noFill/>
        </p:spPr>
        <p:txBody>
          <a:bodyPr wrap="square" lIns="0" tIns="0" rIns="0" bIns="0" rtlCol="0">
            <a:noAutofit/>
          </a:bodyPr>
          <a:lstStyle/>
          <a:p>
            <a:pPr algn="ctr" defTabSz="320040">
              <a:spcBef>
                <a:spcPts val="350"/>
              </a:spcBef>
              <a:defRPr/>
            </a:pPr>
            <a:r>
              <a:rPr lang="en-US" sz="700" i="1" dirty="0">
                <a:solidFill>
                  <a:srgbClr val="333E48"/>
                </a:solidFill>
                <a:latin typeface="Verdana"/>
              </a:rPr>
              <a:t>Sources of Financial Opportunity</a:t>
            </a:r>
          </a:p>
        </p:txBody>
      </p:sp>
      <p:sp>
        <p:nvSpPr>
          <p:cNvPr id="19" name="TextBox 18">
            <a:extLst>
              <a:ext uri="{FF2B5EF4-FFF2-40B4-BE49-F238E27FC236}">
                <a16:creationId xmlns:a16="http://schemas.microsoft.com/office/drawing/2014/main" id="{3824F79D-7296-4107-87A6-51A6AED703AA}"/>
              </a:ext>
            </a:extLst>
          </p:cNvPr>
          <p:cNvSpPr txBox="1"/>
          <p:nvPr/>
        </p:nvSpPr>
        <p:spPr>
          <a:xfrm>
            <a:off x="4056259" y="1159098"/>
            <a:ext cx="2076479" cy="322302"/>
          </a:xfrm>
          <a:prstGeom prst="rect">
            <a:avLst/>
          </a:prstGeom>
          <a:noFill/>
        </p:spPr>
        <p:txBody>
          <a:bodyPr wrap="square" lIns="0" tIns="0" rIns="0" bIns="0" rtlCol="0">
            <a:noAutofit/>
          </a:bodyPr>
          <a:lstStyle/>
          <a:p>
            <a:pPr algn="ctr" defTabSz="320040">
              <a:spcBef>
                <a:spcPts val="350"/>
              </a:spcBef>
              <a:defRPr/>
            </a:pPr>
            <a:r>
              <a:rPr lang="en-US" sz="980" b="1" u="sng" dirty="0">
                <a:solidFill>
                  <a:schemeClr val="accent3"/>
                </a:solidFill>
                <a:latin typeface="Verdana"/>
              </a:rPr>
              <a:t>Financial Opportunity</a:t>
            </a:r>
          </a:p>
          <a:p>
            <a:pPr algn="ctr" defTabSz="320040">
              <a:spcBef>
                <a:spcPts val="350"/>
              </a:spcBef>
              <a:defRPr/>
            </a:pPr>
            <a:r>
              <a:rPr lang="en-US" sz="700" i="1" dirty="0">
                <a:solidFill>
                  <a:srgbClr val="333E48"/>
                </a:solidFill>
                <a:latin typeface="Verdana"/>
              </a:rPr>
              <a:t>Available Savings and Revenues </a:t>
            </a:r>
          </a:p>
        </p:txBody>
      </p:sp>
      <p:sp>
        <p:nvSpPr>
          <p:cNvPr id="20" name="TextBox 19">
            <a:extLst>
              <a:ext uri="{FF2B5EF4-FFF2-40B4-BE49-F238E27FC236}">
                <a16:creationId xmlns:a16="http://schemas.microsoft.com/office/drawing/2014/main" id="{7A692952-18C4-4A89-B5E8-0322C7936915}"/>
              </a:ext>
            </a:extLst>
          </p:cNvPr>
          <p:cNvSpPr txBox="1"/>
          <p:nvPr/>
        </p:nvSpPr>
        <p:spPr>
          <a:xfrm>
            <a:off x="3085216" y="2592544"/>
            <a:ext cx="467300" cy="118494"/>
          </a:xfrm>
          <a:prstGeom prst="rect">
            <a:avLst/>
          </a:prstGeom>
          <a:noFill/>
        </p:spPr>
        <p:txBody>
          <a:bodyPr wrap="square" lIns="0" tIns="0" rIns="0" bIns="0" rtlCol="0">
            <a:spAutoFit/>
          </a:bodyPr>
          <a:lstStyle/>
          <a:p>
            <a:pPr algn="ctr" defTabSz="320040">
              <a:spcBef>
                <a:spcPts val="350"/>
              </a:spcBef>
              <a:defRPr/>
            </a:pPr>
            <a:r>
              <a:rPr lang="en-US" sz="770" b="1" dirty="0">
                <a:solidFill>
                  <a:schemeClr val="bg1"/>
                </a:solidFill>
                <a:latin typeface="Verdana"/>
              </a:rPr>
              <a:t>$X MM</a:t>
            </a:r>
          </a:p>
        </p:txBody>
      </p:sp>
      <p:sp>
        <p:nvSpPr>
          <p:cNvPr id="23" name="TextBox 22">
            <a:extLst>
              <a:ext uri="{FF2B5EF4-FFF2-40B4-BE49-F238E27FC236}">
                <a16:creationId xmlns:a16="http://schemas.microsoft.com/office/drawing/2014/main" id="{B8C2CD0F-D8CB-441C-B806-C83CF01B4C0D}"/>
              </a:ext>
            </a:extLst>
          </p:cNvPr>
          <p:cNvSpPr txBox="1"/>
          <p:nvPr/>
        </p:nvSpPr>
        <p:spPr>
          <a:xfrm>
            <a:off x="706767" y="1159098"/>
            <a:ext cx="2076479" cy="247851"/>
          </a:xfrm>
          <a:prstGeom prst="rect">
            <a:avLst/>
          </a:prstGeom>
          <a:noFill/>
        </p:spPr>
        <p:txBody>
          <a:bodyPr wrap="square" lIns="0" tIns="0" rIns="0" bIns="0" rtlCol="0">
            <a:noAutofit/>
          </a:bodyPr>
          <a:lstStyle/>
          <a:p>
            <a:pPr algn="ctr" defTabSz="320040">
              <a:spcBef>
                <a:spcPts val="350"/>
              </a:spcBef>
              <a:defRPr/>
            </a:pPr>
            <a:r>
              <a:rPr lang="en-US" sz="980" b="1" u="sng" dirty="0">
                <a:solidFill>
                  <a:schemeClr val="accent3"/>
                </a:solidFill>
                <a:latin typeface="Verdana"/>
              </a:rPr>
              <a:t>Your University</a:t>
            </a:r>
          </a:p>
        </p:txBody>
      </p:sp>
      <p:sp>
        <p:nvSpPr>
          <p:cNvPr id="5" name="Rectangle 4">
            <a:extLst>
              <a:ext uri="{FF2B5EF4-FFF2-40B4-BE49-F238E27FC236}">
                <a16:creationId xmlns:a16="http://schemas.microsoft.com/office/drawing/2014/main" id="{FEEB398D-C16F-4DA8-A8EF-3B42B77CC0C5}"/>
              </a:ext>
            </a:extLst>
          </p:cNvPr>
          <p:cNvSpPr/>
          <p:nvPr/>
        </p:nvSpPr>
        <p:spPr bwMode="gray">
          <a:xfrm>
            <a:off x="979323" y="2480194"/>
            <a:ext cx="591428" cy="798745"/>
          </a:xfrm>
          <a:prstGeom prst="rect">
            <a:avLst/>
          </a:prstGeom>
          <a:solidFill>
            <a:schemeClr val="bg1">
              <a:lumMod val="95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defTabSz="320040">
              <a:defRPr/>
            </a:pPr>
            <a:r>
              <a:rPr lang="en-US" sz="630" dirty="0">
                <a:solidFill>
                  <a:srgbClr val="333E48"/>
                </a:solidFill>
                <a:latin typeface="Verdana"/>
              </a:rPr>
              <a:t>Program Launch</a:t>
            </a:r>
          </a:p>
          <a:p>
            <a:pPr algn="ctr" defTabSz="320040">
              <a:defRPr/>
            </a:pPr>
            <a:endParaRPr lang="en-US" sz="630" dirty="0">
              <a:solidFill>
                <a:srgbClr val="333E48"/>
              </a:solidFill>
              <a:latin typeface="Verdana"/>
            </a:endParaRPr>
          </a:p>
          <a:p>
            <a:pPr algn="ctr" defTabSz="320040">
              <a:defRPr/>
            </a:pPr>
            <a:r>
              <a:rPr lang="en-US" sz="630" b="1" dirty="0">
                <a:solidFill>
                  <a:srgbClr val="333E48"/>
                </a:solidFill>
                <a:latin typeface="Verdana"/>
              </a:rPr>
              <a:t>$X MM</a:t>
            </a:r>
          </a:p>
          <a:p>
            <a:pPr algn="ctr" defTabSz="320040">
              <a:defRPr/>
            </a:pPr>
            <a:endParaRPr lang="en-US" sz="630" dirty="0">
              <a:solidFill>
                <a:srgbClr val="333E48"/>
              </a:solidFill>
              <a:latin typeface="Verdana"/>
            </a:endParaRPr>
          </a:p>
        </p:txBody>
      </p:sp>
      <p:sp>
        <p:nvSpPr>
          <p:cNvPr id="25" name="Rectangle 24">
            <a:extLst>
              <a:ext uri="{FF2B5EF4-FFF2-40B4-BE49-F238E27FC236}">
                <a16:creationId xmlns:a16="http://schemas.microsoft.com/office/drawing/2014/main" id="{9BD28B5E-51BD-4F5E-B2F5-7172E135D3D3}"/>
              </a:ext>
            </a:extLst>
          </p:cNvPr>
          <p:cNvSpPr/>
          <p:nvPr/>
        </p:nvSpPr>
        <p:spPr bwMode="gray">
          <a:xfrm>
            <a:off x="1638103" y="1959077"/>
            <a:ext cx="591428" cy="522616"/>
          </a:xfrm>
          <a:prstGeom prst="rect">
            <a:avLst/>
          </a:prstGeom>
          <a:solidFill>
            <a:schemeClr val="bg1">
              <a:lumMod val="95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defTabSz="320040">
              <a:defRPr/>
            </a:pPr>
            <a:r>
              <a:rPr lang="en-US" sz="630" dirty="0">
                <a:solidFill>
                  <a:srgbClr val="333E48"/>
                </a:solidFill>
                <a:latin typeface="Verdana"/>
              </a:rPr>
              <a:t>Student Retention</a:t>
            </a:r>
          </a:p>
          <a:p>
            <a:pPr algn="ctr" defTabSz="320040">
              <a:defRPr/>
            </a:pPr>
            <a:endParaRPr lang="en-US" sz="630" dirty="0">
              <a:solidFill>
                <a:srgbClr val="333E48"/>
              </a:solidFill>
              <a:latin typeface="Verdana"/>
            </a:endParaRPr>
          </a:p>
          <a:p>
            <a:pPr algn="ctr" defTabSz="320040">
              <a:defRPr/>
            </a:pPr>
            <a:r>
              <a:rPr lang="en-US" sz="630" b="1" dirty="0">
                <a:solidFill>
                  <a:srgbClr val="333E48"/>
                </a:solidFill>
                <a:latin typeface="Verdana"/>
              </a:rPr>
              <a:t>$X MM</a:t>
            </a:r>
          </a:p>
          <a:p>
            <a:pPr algn="ctr" defTabSz="320040">
              <a:defRPr/>
            </a:pPr>
            <a:endParaRPr lang="en-US" sz="630" dirty="0">
              <a:solidFill>
                <a:srgbClr val="333E48"/>
              </a:solidFill>
              <a:latin typeface="Verdana"/>
            </a:endParaRPr>
          </a:p>
        </p:txBody>
      </p:sp>
      <p:sp>
        <p:nvSpPr>
          <p:cNvPr id="27" name="Rectangle 26">
            <a:extLst>
              <a:ext uri="{FF2B5EF4-FFF2-40B4-BE49-F238E27FC236}">
                <a16:creationId xmlns:a16="http://schemas.microsoft.com/office/drawing/2014/main" id="{D2FC6078-67C4-4011-9DC2-10F4F148B1D0}"/>
              </a:ext>
            </a:extLst>
          </p:cNvPr>
          <p:cNvSpPr/>
          <p:nvPr/>
        </p:nvSpPr>
        <p:spPr bwMode="gray">
          <a:xfrm>
            <a:off x="2329817" y="1734950"/>
            <a:ext cx="591428" cy="224127"/>
          </a:xfrm>
          <a:prstGeom prst="rect">
            <a:avLst/>
          </a:prstGeom>
          <a:solidFill>
            <a:schemeClr val="bg1">
              <a:lumMod val="95000"/>
            </a:schemeClr>
          </a:solidFill>
          <a:ln>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defTabSz="320040">
              <a:defRPr/>
            </a:pPr>
            <a:endParaRPr lang="en-US" sz="630" dirty="0">
              <a:solidFill>
                <a:srgbClr val="333E48"/>
              </a:solidFill>
              <a:latin typeface="Verdana"/>
            </a:endParaRPr>
          </a:p>
          <a:p>
            <a:pPr algn="ctr" defTabSz="320040">
              <a:defRPr/>
            </a:pPr>
            <a:r>
              <a:rPr lang="en-US" sz="630" b="1" dirty="0">
                <a:solidFill>
                  <a:srgbClr val="333E48"/>
                </a:solidFill>
                <a:latin typeface="Verdana"/>
              </a:rPr>
              <a:t>$X K</a:t>
            </a:r>
          </a:p>
          <a:p>
            <a:pPr algn="ctr" defTabSz="320040">
              <a:defRPr/>
            </a:pPr>
            <a:endParaRPr lang="en-US" sz="630" dirty="0">
              <a:solidFill>
                <a:srgbClr val="333E48"/>
              </a:solidFill>
              <a:latin typeface="Verdana"/>
            </a:endParaRPr>
          </a:p>
        </p:txBody>
      </p:sp>
      <p:cxnSp>
        <p:nvCxnSpPr>
          <p:cNvPr id="28" name="Straight Connector 27">
            <a:extLst>
              <a:ext uri="{FF2B5EF4-FFF2-40B4-BE49-F238E27FC236}">
                <a16:creationId xmlns:a16="http://schemas.microsoft.com/office/drawing/2014/main" id="{C3C75B9A-F5C0-458C-9009-A03F6468FCAF}"/>
              </a:ext>
            </a:extLst>
          </p:cNvPr>
          <p:cNvCxnSpPr/>
          <p:nvPr/>
        </p:nvCxnSpPr>
        <p:spPr bwMode="gray">
          <a:xfrm>
            <a:off x="2914844" y="1734950"/>
            <a:ext cx="14617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D10F7A9-5E0B-4583-90AE-FE800F76DC7C}"/>
              </a:ext>
            </a:extLst>
          </p:cNvPr>
          <p:cNvSpPr txBox="1"/>
          <p:nvPr/>
        </p:nvSpPr>
        <p:spPr>
          <a:xfrm>
            <a:off x="2281627" y="1979513"/>
            <a:ext cx="747849" cy="286232"/>
          </a:xfrm>
          <a:prstGeom prst="rect">
            <a:avLst/>
          </a:prstGeom>
          <a:noFill/>
        </p:spPr>
        <p:txBody>
          <a:bodyPr wrap="square">
            <a:spAutoFit/>
          </a:bodyPr>
          <a:lstStyle/>
          <a:p>
            <a:pPr marL="38893" algn="ctr" defTabSz="320040">
              <a:spcAft>
                <a:spcPts val="210"/>
              </a:spcAft>
              <a:defRPr/>
            </a:pPr>
            <a:r>
              <a:rPr lang="en-US" sz="630" dirty="0">
                <a:solidFill>
                  <a:srgbClr val="333E48"/>
                </a:solidFill>
                <a:latin typeface="Verdana"/>
              </a:rPr>
              <a:t>Portfolio Assessment </a:t>
            </a:r>
            <a:endParaRPr lang="en-US" sz="630" dirty="0"/>
          </a:p>
        </p:txBody>
      </p:sp>
      <p:sp>
        <p:nvSpPr>
          <p:cNvPr id="8" name="Arrow: Right 7">
            <a:extLst>
              <a:ext uri="{FF2B5EF4-FFF2-40B4-BE49-F238E27FC236}">
                <a16:creationId xmlns:a16="http://schemas.microsoft.com/office/drawing/2014/main" id="{766109FB-595C-48C3-B6AF-782D993D0F34}"/>
              </a:ext>
            </a:extLst>
          </p:cNvPr>
          <p:cNvSpPr/>
          <p:nvPr/>
        </p:nvSpPr>
        <p:spPr bwMode="gray">
          <a:xfrm>
            <a:off x="3733953" y="1874489"/>
            <a:ext cx="197273" cy="214056"/>
          </a:xfrm>
          <a:prstGeom prst="right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4" name="Text Placeholder 23">
            <a:extLst>
              <a:ext uri="{FF2B5EF4-FFF2-40B4-BE49-F238E27FC236}">
                <a16:creationId xmlns:a16="http://schemas.microsoft.com/office/drawing/2014/main" id="{B8376458-9E09-4B07-8480-4673111F9D89}"/>
              </a:ext>
            </a:extLst>
          </p:cNvPr>
          <p:cNvSpPr>
            <a:spLocks noGrp="1"/>
          </p:cNvSpPr>
          <p:nvPr>
            <p:ph type="body" sz="quarter" idx="16"/>
          </p:nvPr>
        </p:nvSpPr>
        <p:spPr/>
        <p:txBody>
          <a:bodyPr/>
          <a:lstStyle/>
          <a:p>
            <a:endParaRPr lang="en-US"/>
          </a:p>
        </p:txBody>
      </p:sp>
      <p:sp>
        <p:nvSpPr>
          <p:cNvPr id="26" name="TextBox 25">
            <a:extLst>
              <a:ext uri="{FF2B5EF4-FFF2-40B4-BE49-F238E27FC236}">
                <a16:creationId xmlns:a16="http://schemas.microsoft.com/office/drawing/2014/main" id="{19578791-1A6E-4FD4-813F-DEE163DDDB1B}"/>
              </a:ext>
            </a:extLst>
          </p:cNvPr>
          <p:cNvSpPr txBox="1"/>
          <p:nvPr/>
        </p:nvSpPr>
        <p:spPr bwMode="gray">
          <a:xfrm>
            <a:off x="4161278" y="1645763"/>
            <a:ext cx="1961711" cy="2762295"/>
          </a:xfrm>
          <a:prstGeom prst="rect">
            <a:avLst/>
          </a:prstGeom>
          <a:noFill/>
        </p:spPr>
        <p:txBody>
          <a:bodyPr wrap="square" lIns="0" tIns="0" rIns="0" bIns="0" rtlCol="0">
            <a:spAutoFit/>
          </a:bodyPr>
          <a:lstStyle/>
          <a:p>
            <a:pPr marL="0" lvl="1">
              <a:spcBef>
                <a:spcPts val="300"/>
              </a:spcBef>
            </a:pPr>
            <a:r>
              <a:rPr lang="en-US" sz="800" b="1" dirty="0"/>
              <a:t>Academic Efficiency</a:t>
            </a:r>
          </a:p>
          <a:p>
            <a:pPr marL="118872" lvl="1" indent="-118872">
              <a:spcBef>
                <a:spcPts val="300"/>
              </a:spcBef>
              <a:buFont typeface="Arial" panose="020B0604020202020204" pitchFamily="34" charset="0"/>
              <a:buChar char="•"/>
            </a:pPr>
            <a:r>
              <a:rPr lang="en-US" sz="800" dirty="0"/>
              <a:t>Reorganizing academic departments</a:t>
            </a:r>
          </a:p>
          <a:p>
            <a:pPr marL="118872" lvl="1" indent="-118872">
              <a:spcBef>
                <a:spcPts val="300"/>
              </a:spcBef>
              <a:buFont typeface="Arial" panose="020B0604020202020204" pitchFamily="34" charset="0"/>
              <a:buChar char="•"/>
            </a:pPr>
            <a:r>
              <a:rPr lang="en-US" sz="800" dirty="0"/>
              <a:t>Recapturing excess faculty capacity</a:t>
            </a:r>
          </a:p>
          <a:p>
            <a:pPr marL="118872" lvl="1" indent="-118872">
              <a:spcBef>
                <a:spcPts val="300"/>
              </a:spcBef>
              <a:buFont typeface="Arial" panose="020B0604020202020204" pitchFamily="34" charset="0"/>
              <a:buChar char="•"/>
            </a:pPr>
            <a:r>
              <a:rPr lang="en-US" sz="800" dirty="0"/>
              <a:t>Reducing small and underfilled sections</a:t>
            </a:r>
          </a:p>
          <a:p>
            <a:pPr marL="0" lvl="1">
              <a:spcBef>
                <a:spcPts val="300"/>
              </a:spcBef>
            </a:pPr>
            <a:r>
              <a:rPr lang="en-US" sz="800" b="1" dirty="0"/>
              <a:t>Program Launch</a:t>
            </a:r>
          </a:p>
          <a:p>
            <a:pPr marL="118872" lvl="1" indent="-118872">
              <a:spcBef>
                <a:spcPts val="300"/>
              </a:spcBef>
              <a:buFont typeface="Arial" panose="020B0604020202020204" pitchFamily="34" charset="0"/>
              <a:buChar char="•"/>
            </a:pPr>
            <a:r>
              <a:rPr lang="en-US" sz="800" dirty="0"/>
              <a:t>Identify your next best program opportunity and breakeven point </a:t>
            </a:r>
          </a:p>
          <a:p>
            <a:pPr marL="118872" lvl="1" indent="-118872">
              <a:spcBef>
                <a:spcPts val="300"/>
              </a:spcBef>
              <a:buFont typeface="Arial" panose="020B0604020202020204" pitchFamily="34" charset="0"/>
              <a:buChar char="•"/>
            </a:pPr>
            <a:r>
              <a:rPr lang="en-US" sz="800" dirty="0"/>
              <a:t>Understand principles of successful program design</a:t>
            </a:r>
          </a:p>
          <a:p>
            <a:pPr marL="0" lvl="1">
              <a:spcBef>
                <a:spcPts val="300"/>
              </a:spcBef>
            </a:pPr>
            <a:r>
              <a:rPr lang="en-US" sz="800" b="1" dirty="0"/>
              <a:t>Student Retention</a:t>
            </a:r>
          </a:p>
          <a:p>
            <a:pPr marL="118872" lvl="1" indent="-118872">
              <a:spcBef>
                <a:spcPts val="300"/>
              </a:spcBef>
              <a:buFont typeface="Arial" panose="020B0604020202020204" pitchFamily="34" charset="0"/>
              <a:buChar char="•"/>
            </a:pPr>
            <a:r>
              <a:rPr lang="en-US" sz="800" dirty="0"/>
              <a:t>Identify barriers to retention and strategies to remove those barriers</a:t>
            </a:r>
            <a:endParaRPr lang="en-US" sz="800" b="1" dirty="0"/>
          </a:p>
          <a:p>
            <a:pPr marL="0" lvl="1">
              <a:spcBef>
                <a:spcPts val="300"/>
              </a:spcBef>
            </a:pPr>
            <a:r>
              <a:rPr lang="en-US" sz="800" b="1" dirty="0"/>
              <a:t>Portfolio Assessment</a:t>
            </a:r>
          </a:p>
          <a:p>
            <a:pPr marL="118872" lvl="1" indent="-118872">
              <a:spcBef>
                <a:spcPts val="300"/>
              </a:spcBef>
              <a:buFont typeface="Arial" panose="020B0604020202020204" pitchFamily="34" charset="0"/>
              <a:buChar char="•"/>
            </a:pPr>
            <a:r>
              <a:rPr lang="en-US" sz="800" dirty="0"/>
              <a:t>Understand performance of each program against value drivers</a:t>
            </a:r>
          </a:p>
          <a:p>
            <a:pPr marL="118872" lvl="1" indent="-118872">
              <a:spcBef>
                <a:spcPts val="300"/>
              </a:spcBef>
              <a:buFont typeface="Arial" panose="020B0604020202020204" pitchFamily="34" charset="0"/>
              <a:buChar char="•"/>
            </a:pPr>
            <a:r>
              <a:rPr lang="en-US" sz="800" dirty="0"/>
              <a:t>Identify savings associated with cutting programs</a:t>
            </a:r>
          </a:p>
        </p:txBody>
      </p:sp>
    </p:spTree>
    <p:extLst>
      <p:ext uri="{BB962C8B-B14F-4D97-AF65-F5344CB8AC3E}">
        <p14:creationId xmlns:p14="http://schemas.microsoft.com/office/powerpoint/2010/main" val="245671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C9BA92-0A0F-4541-8396-19C0B39E8C9A}"/>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00213140-988B-4669-9E78-063C8F3FD81B}"/>
              </a:ext>
            </a:extLst>
          </p:cNvPr>
          <p:cNvSpPr>
            <a:spLocks noGrp="1"/>
          </p:cNvSpPr>
          <p:nvPr>
            <p:ph type="title"/>
          </p:nvPr>
        </p:nvSpPr>
        <p:spPr/>
        <p:txBody>
          <a:bodyPr/>
          <a:lstStyle/>
          <a:p>
            <a:r>
              <a:rPr lang="en-US" dirty="0"/>
              <a:t>EAB in Brief</a:t>
            </a:r>
          </a:p>
        </p:txBody>
      </p:sp>
      <p:sp>
        <p:nvSpPr>
          <p:cNvPr id="4" name="Text Placeholder 3">
            <a:extLst>
              <a:ext uri="{FF2B5EF4-FFF2-40B4-BE49-F238E27FC236}">
                <a16:creationId xmlns:a16="http://schemas.microsoft.com/office/drawing/2014/main" id="{DE980F9F-C032-4F4B-91A7-08A9806D4636}"/>
              </a:ext>
            </a:extLst>
          </p:cNvPr>
          <p:cNvSpPr>
            <a:spLocks noGrp="1"/>
          </p:cNvSpPr>
          <p:nvPr>
            <p:ph type="body" sz="quarter" idx="15"/>
          </p:nvPr>
        </p:nvSpPr>
        <p:spPr/>
        <p:txBody>
          <a:bodyPr/>
          <a:lstStyle/>
          <a:p>
            <a:r>
              <a:rPr lang="en-US" dirty="0"/>
              <a:t>Serving Academic and Business Leaders at the World’s Premier Universities</a:t>
            </a:r>
          </a:p>
        </p:txBody>
      </p:sp>
      <p:sp>
        <p:nvSpPr>
          <p:cNvPr id="57" name="TextBox 56">
            <a:extLst>
              <a:ext uri="{FF2B5EF4-FFF2-40B4-BE49-F238E27FC236}">
                <a16:creationId xmlns:a16="http://schemas.microsoft.com/office/drawing/2014/main" id="{2C5F9E60-2CB0-493C-95D9-A9A2DA01D419}"/>
              </a:ext>
            </a:extLst>
          </p:cNvPr>
          <p:cNvSpPr txBox="1"/>
          <p:nvPr/>
        </p:nvSpPr>
        <p:spPr bwMode="gray">
          <a:xfrm>
            <a:off x="1914691" y="1301561"/>
            <a:ext cx="1050340" cy="215444"/>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Best Practice </a:t>
            </a:r>
            <a:br>
              <a:rPr kumimoji="0" lang="en-US" sz="700" b="1" i="0" u="none" strike="noStrike" kern="0" cap="none" spc="0" normalizeH="0" baseline="0" noProof="0" dirty="0">
                <a:ln>
                  <a:noFill/>
                </a:ln>
                <a:solidFill>
                  <a:srgbClr val="333E48"/>
                </a:solidFill>
                <a:effectLst/>
                <a:uLnTx/>
                <a:uFillTx/>
              </a:rPr>
            </a:br>
            <a:r>
              <a:rPr kumimoji="0" lang="en-US" sz="700" b="1" i="0" u="none" strike="noStrike" kern="0" cap="none" spc="0" normalizeH="0" baseline="0" noProof="0" dirty="0">
                <a:ln>
                  <a:noFill/>
                </a:ln>
                <a:solidFill>
                  <a:srgbClr val="333E48"/>
                </a:solidFill>
                <a:effectLst/>
                <a:uLnTx/>
                <a:uFillTx/>
              </a:rPr>
              <a:t>Research Forums</a:t>
            </a:r>
          </a:p>
        </p:txBody>
      </p:sp>
      <p:sp>
        <p:nvSpPr>
          <p:cNvPr id="58" name="TextBox 57">
            <a:extLst>
              <a:ext uri="{FF2B5EF4-FFF2-40B4-BE49-F238E27FC236}">
                <a16:creationId xmlns:a16="http://schemas.microsoft.com/office/drawing/2014/main" id="{EA0BE0C0-08D5-41AA-BE30-53F7F255598D}"/>
              </a:ext>
            </a:extLst>
          </p:cNvPr>
          <p:cNvSpPr txBox="1"/>
          <p:nvPr/>
        </p:nvSpPr>
        <p:spPr bwMode="gray">
          <a:xfrm>
            <a:off x="300685" y="1086473"/>
            <a:ext cx="1200099" cy="3506709"/>
          </a:xfrm>
          <a:prstGeom prst="rect">
            <a:avLst/>
          </a:prstGeom>
          <a:solidFill>
            <a:schemeClr val="accent5"/>
          </a:solidFill>
          <a:effectLst/>
        </p:spPr>
        <p:txBody>
          <a:bodyPr wrap="square" lIns="53148" tIns="0" rIns="53148" bIns="53148" rtlCol="0">
            <a:noAutofit/>
          </a:bodyPr>
          <a:lstStyle/>
          <a:p>
            <a:pPr marL="0" marR="0" lvl="0" indent="0" defTabSz="564807" eaLnBrk="1" fontAlgn="auto" latinLnBrk="0" hangingPunct="1">
              <a:lnSpc>
                <a:spcPts val="512"/>
              </a:lnSpc>
              <a:spcBef>
                <a:spcPts val="256"/>
              </a:spcBef>
              <a:spcAft>
                <a:spcPts val="0"/>
              </a:spcAft>
              <a:buClrTx/>
              <a:buSzTx/>
              <a:buFontTx/>
              <a:buNone/>
              <a:tabLst/>
              <a:defRPr/>
            </a:pPr>
            <a:endParaRPr kumimoji="0" lang="en-US" sz="1282" b="0" i="0" u="none" strike="noStrike" kern="0" cap="none" spc="0" normalizeH="0" baseline="0" noProof="0" dirty="0">
              <a:ln>
                <a:noFill/>
              </a:ln>
              <a:solidFill>
                <a:srgbClr val="0070CD"/>
              </a:solidFill>
              <a:effectLst/>
              <a:uLnTx/>
              <a:uFillTx/>
              <a:latin typeface="Rockwell"/>
            </a:endParaRPr>
          </a:p>
          <a:p>
            <a:pPr marL="0" marR="0" lvl="0" indent="0" defTabSz="564807" eaLnBrk="1" fontAlgn="auto" latinLnBrk="0" hangingPunct="1">
              <a:lnSpc>
                <a:spcPct val="100000"/>
              </a:lnSpc>
              <a:spcBef>
                <a:spcPts val="0"/>
              </a:spcBef>
              <a:spcAft>
                <a:spcPts val="349"/>
              </a:spcAft>
              <a:buClrTx/>
              <a:buSzTx/>
              <a:buFontTx/>
              <a:buNone/>
              <a:tabLst/>
              <a:defRPr/>
            </a:pPr>
            <a:r>
              <a:rPr kumimoji="0" lang="en-US" sz="800" b="1" i="0" u="none" strike="noStrike" kern="0" cap="none" spc="0" normalizeH="0" baseline="0" noProof="0" dirty="0">
                <a:ln>
                  <a:noFill/>
                </a:ln>
                <a:solidFill>
                  <a:srgbClr val="FFFFFF"/>
                </a:solidFill>
                <a:effectLst/>
                <a:uLnTx/>
                <a:uFillTx/>
              </a:rPr>
              <a:t>EAB at a Glance</a:t>
            </a:r>
          </a:p>
          <a:p>
            <a:pPr marL="0" marR="0" lvl="0" indent="0" defTabSz="564807" eaLnBrk="1" fontAlgn="auto" latinLnBrk="0" hangingPunct="1">
              <a:lnSpc>
                <a:spcPct val="100000"/>
              </a:lnSpc>
              <a:spcBef>
                <a:spcPts val="0"/>
              </a:spcBef>
              <a:spcAft>
                <a:spcPts val="349"/>
              </a:spcAft>
              <a:buClrTx/>
              <a:buSzTx/>
              <a:buFontTx/>
              <a:buNone/>
              <a:tabLst/>
              <a:defRPr/>
            </a:pPr>
            <a:endParaRPr kumimoji="0" lang="en-US" sz="800" b="1" i="0" u="none" strike="noStrike" kern="0" cap="none" spc="0" normalizeH="0" baseline="0" noProof="0" dirty="0">
              <a:ln>
                <a:noFill/>
              </a:ln>
              <a:solidFill>
                <a:srgbClr val="FFFFFF"/>
              </a:solidFill>
              <a:effectLst/>
              <a:uLnTx/>
              <a:uFillTx/>
            </a:endParaRPr>
          </a:p>
          <a:p>
            <a:pPr marL="0" marR="0" lvl="0" indent="0" defTabSz="564807" eaLnBrk="1" fontAlgn="auto" latinLnBrk="0" hangingPunct="1">
              <a:spcBef>
                <a:spcPts val="256"/>
              </a:spcBef>
              <a:spcAft>
                <a:spcPts val="0"/>
              </a:spcAft>
              <a:buClrTx/>
              <a:buSzTx/>
              <a:buFontTx/>
              <a:buNone/>
              <a:tabLst/>
              <a:defRPr/>
            </a:pPr>
            <a:r>
              <a:rPr kumimoji="0" lang="en-US" sz="1400" b="0" i="0" u="none" strike="noStrike" kern="0" cap="none" spc="0" normalizeH="0" baseline="0" noProof="0" dirty="0">
                <a:ln>
                  <a:noFill/>
                </a:ln>
                <a:solidFill>
                  <a:srgbClr val="F28B00"/>
                </a:solidFill>
                <a:effectLst/>
                <a:uLnTx/>
                <a:uFillTx/>
                <a:latin typeface="Rockwell"/>
              </a:rPr>
              <a:t>1,900</a:t>
            </a:r>
          </a:p>
          <a:p>
            <a:pPr marL="0" marR="0" lvl="0" indent="0" defTabSz="564807" eaLnBrk="1" fontAlgn="auto" latinLnBrk="0" hangingPunct="1">
              <a:spcBef>
                <a:spcPts val="256"/>
              </a:spcBef>
              <a:spcAft>
                <a:spcPts val="0"/>
              </a:spcAft>
              <a:buClrTx/>
              <a:buSzTx/>
              <a:buFontTx/>
              <a:buNone/>
              <a:tabLst/>
              <a:defRPr/>
            </a:pPr>
            <a:r>
              <a:rPr kumimoji="0" lang="en-US" sz="600" b="0" i="1" u="none" strike="noStrike" kern="0" cap="none" spc="0" normalizeH="0" baseline="0" noProof="0" dirty="0">
                <a:ln>
                  <a:noFill/>
                </a:ln>
                <a:solidFill>
                  <a:srgbClr val="FFFFFF"/>
                </a:solidFill>
                <a:effectLst/>
                <a:uLnTx/>
                <a:uFillTx/>
              </a:rPr>
              <a:t>Educational institutions </a:t>
            </a:r>
            <a:br>
              <a:rPr kumimoji="0" lang="en-US" sz="600" b="0" i="1" u="none" strike="noStrike" kern="0" cap="none" spc="0" normalizeH="0" baseline="0" noProof="0" dirty="0">
                <a:ln>
                  <a:noFill/>
                </a:ln>
                <a:solidFill>
                  <a:srgbClr val="FFFFFF"/>
                </a:solidFill>
                <a:effectLst/>
                <a:uLnTx/>
                <a:uFillTx/>
              </a:rPr>
            </a:br>
            <a:r>
              <a:rPr kumimoji="0" lang="en-US" sz="600" b="0" i="1" u="none" strike="noStrike" kern="0" cap="none" spc="0" normalizeH="0" baseline="0" noProof="0" dirty="0">
                <a:ln>
                  <a:noFill/>
                </a:ln>
                <a:solidFill>
                  <a:srgbClr val="FFFFFF"/>
                </a:solidFill>
                <a:effectLst/>
                <a:uLnTx/>
                <a:uFillTx/>
              </a:rPr>
              <a:t>served annually</a:t>
            </a:r>
          </a:p>
          <a:p>
            <a:pPr marL="0" marR="0" lvl="0" indent="0" defTabSz="564807" eaLnBrk="1" fontAlgn="auto" latinLnBrk="0" hangingPunct="1">
              <a:spcBef>
                <a:spcPts val="256"/>
              </a:spcBef>
              <a:spcAft>
                <a:spcPts val="0"/>
              </a:spcAft>
              <a:buClrTx/>
              <a:buSzTx/>
              <a:buFontTx/>
              <a:buNone/>
              <a:tabLst/>
              <a:defRPr/>
            </a:pPr>
            <a:endParaRPr kumimoji="0" lang="en-US" sz="461" b="0" i="1" u="none" strike="noStrike" kern="0" cap="none" spc="0" normalizeH="0" baseline="0" noProof="0" dirty="0">
              <a:ln>
                <a:noFill/>
              </a:ln>
              <a:solidFill>
                <a:srgbClr val="F28B00"/>
              </a:solidFill>
              <a:effectLst/>
              <a:uLnTx/>
              <a:uFillTx/>
            </a:endParaRPr>
          </a:p>
          <a:p>
            <a:pPr marL="0" marR="0" lvl="0" indent="0" defTabSz="564807" eaLnBrk="1" fontAlgn="auto" latinLnBrk="0" hangingPunct="1">
              <a:spcBef>
                <a:spcPts val="256"/>
              </a:spcBef>
              <a:spcAft>
                <a:spcPts val="0"/>
              </a:spcAft>
              <a:buClrTx/>
              <a:buSzTx/>
              <a:buFontTx/>
              <a:buNone/>
              <a:tabLst/>
              <a:defRPr/>
            </a:pPr>
            <a:r>
              <a:rPr kumimoji="0" lang="en-US" sz="1400" b="0" i="0" u="none" strike="noStrike" kern="0" cap="none" spc="0" normalizeH="0" baseline="0" noProof="0" dirty="0">
                <a:ln>
                  <a:noFill/>
                </a:ln>
                <a:solidFill>
                  <a:srgbClr val="F28B00"/>
                </a:solidFill>
                <a:effectLst/>
                <a:uLnTx/>
                <a:uFillTx/>
                <a:latin typeface="Rockwell"/>
              </a:rPr>
              <a:t>26,000</a:t>
            </a:r>
          </a:p>
          <a:p>
            <a:pPr marL="0" marR="0" lvl="0" indent="0" defTabSz="564807" eaLnBrk="1" fontAlgn="auto" latinLnBrk="0" hangingPunct="1">
              <a:spcBef>
                <a:spcPts val="256"/>
              </a:spcBef>
              <a:spcAft>
                <a:spcPts val="0"/>
              </a:spcAft>
              <a:buClrTx/>
              <a:buSzTx/>
              <a:buFontTx/>
              <a:buNone/>
              <a:tabLst/>
              <a:defRPr/>
            </a:pPr>
            <a:r>
              <a:rPr kumimoji="0" lang="en-US" sz="600" b="0" i="1" u="none" strike="noStrike" kern="0" cap="none" spc="0" normalizeH="0" baseline="0" noProof="0" dirty="0">
                <a:ln>
                  <a:noFill/>
                </a:ln>
                <a:solidFill>
                  <a:srgbClr val="FFFFFF"/>
                </a:solidFill>
                <a:effectLst/>
                <a:uLnTx/>
                <a:uFillTx/>
              </a:rPr>
              <a:t>Campus leaders using</a:t>
            </a:r>
            <a:br>
              <a:rPr kumimoji="0" lang="en-US" sz="600" b="0" i="1" u="none" strike="noStrike" kern="0" cap="none" spc="0" normalizeH="0" baseline="0" noProof="0" dirty="0">
                <a:ln>
                  <a:noFill/>
                </a:ln>
                <a:solidFill>
                  <a:srgbClr val="FFFFFF"/>
                </a:solidFill>
                <a:effectLst/>
                <a:uLnTx/>
                <a:uFillTx/>
              </a:rPr>
            </a:br>
            <a:r>
              <a:rPr kumimoji="0" lang="en-US" sz="600" b="0" i="1" u="none" strike="noStrike" kern="0" cap="none" spc="0" normalizeH="0" baseline="0" noProof="0" dirty="0">
                <a:ln>
                  <a:noFill/>
                </a:ln>
                <a:solidFill>
                  <a:srgbClr val="FFFFFF"/>
                </a:solidFill>
                <a:effectLst/>
                <a:uLnTx/>
                <a:uFillTx/>
              </a:rPr>
              <a:t>EAB services</a:t>
            </a:r>
          </a:p>
          <a:p>
            <a:pPr marL="0" marR="0" lvl="0" indent="0" defTabSz="564807" eaLnBrk="1" fontAlgn="auto" latinLnBrk="0" hangingPunct="1">
              <a:spcBef>
                <a:spcPts val="256"/>
              </a:spcBef>
              <a:spcAft>
                <a:spcPts val="0"/>
              </a:spcAft>
              <a:buClrTx/>
              <a:buSzTx/>
              <a:buFontTx/>
              <a:buNone/>
              <a:tabLst/>
              <a:defRPr/>
            </a:pPr>
            <a:endParaRPr kumimoji="0" lang="en-US" sz="461" b="0" i="0" u="none" strike="noStrike" kern="0" cap="none" spc="0" normalizeH="0" baseline="0" noProof="0" dirty="0">
              <a:ln>
                <a:noFill/>
              </a:ln>
              <a:solidFill>
                <a:srgbClr val="333E48"/>
              </a:solidFill>
              <a:effectLst/>
              <a:uLnTx/>
              <a:uFillTx/>
            </a:endParaRPr>
          </a:p>
          <a:p>
            <a:pPr marL="0" marR="0" lvl="0" indent="0" defTabSz="564807" eaLnBrk="1" fontAlgn="auto" latinLnBrk="0" hangingPunct="1">
              <a:spcBef>
                <a:spcPts val="256"/>
              </a:spcBef>
              <a:spcAft>
                <a:spcPts val="0"/>
              </a:spcAft>
              <a:buClrTx/>
              <a:buSzTx/>
              <a:buFontTx/>
              <a:buNone/>
              <a:tabLst/>
              <a:defRPr/>
            </a:pPr>
            <a:r>
              <a:rPr kumimoji="0" lang="en-US" sz="1400" b="0" i="0" u="none" strike="noStrike" kern="0" cap="none" spc="0" normalizeH="0" baseline="0" noProof="0" dirty="0">
                <a:ln>
                  <a:noFill/>
                </a:ln>
                <a:solidFill>
                  <a:srgbClr val="F28B00"/>
                </a:solidFill>
                <a:effectLst/>
                <a:uLnTx/>
                <a:uFillTx/>
                <a:latin typeface="Rockwell"/>
              </a:rPr>
              <a:t>750</a:t>
            </a:r>
            <a:r>
              <a:rPr kumimoji="0" lang="en-US" sz="1400" b="0" i="0" u="none" strike="noStrike" kern="0" cap="none" spc="0" normalizeH="0" baseline="30000" noProof="0" dirty="0">
                <a:ln>
                  <a:noFill/>
                </a:ln>
                <a:solidFill>
                  <a:srgbClr val="F28B00"/>
                </a:solidFill>
                <a:effectLst/>
                <a:uLnTx/>
                <a:uFillTx/>
                <a:latin typeface="Rockwell"/>
              </a:rPr>
              <a:t>+</a:t>
            </a:r>
          </a:p>
          <a:p>
            <a:pPr marL="0" marR="0" lvl="0" indent="0" defTabSz="564807" eaLnBrk="1" fontAlgn="auto" latinLnBrk="0" hangingPunct="1">
              <a:spcBef>
                <a:spcPts val="256"/>
              </a:spcBef>
              <a:spcAft>
                <a:spcPts val="0"/>
              </a:spcAft>
              <a:buClrTx/>
              <a:buSzTx/>
              <a:buFontTx/>
              <a:buNone/>
              <a:tabLst/>
              <a:defRPr/>
            </a:pPr>
            <a:r>
              <a:rPr kumimoji="0" lang="en-US" sz="600" b="0" i="1" u="none" strike="noStrike" kern="0" cap="none" spc="0" normalizeH="0" baseline="0" noProof="0" dirty="0">
                <a:ln>
                  <a:noFill/>
                </a:ln>
                <a:solidFill>
                  <a:srgbClr val="FFFFFF"/>
                </a:solidFill>
                <a:effectLst/>
                <a:uLnTx/>
                <a:uFillTx/>
              </a:rPr>
              <a:t>Onsite engagements</a:t>
            </a:r>
            <a:br>
              <a:rPr kumimoji="0" lang="en-US" sz="600" b="0" i="1" u="none" strike="noStrike" kern="0" cap="none" spc="0" normalizeH="0" baseline="0" noProof="0" dirty="0">
                <a:ln>
                  <a:noFill/>
                </a:ln>
                <a:solidFill>
                  <a:srgbClr val="FFFFFF"/>
                </a:solidFill>
                <a:effectLst/>
                <a:uLnTx/>
                <a:uFillTx/>
              </a:rPr>
            </a:br>
            <a:r>
              <a:rPr kumimoji="0" lang="en-US" sz="600" b="0" i="1" u="none" strike="noStrike" kern="0" cap="none" spc="0" normalizeH="0" baseline="0" noProof="0" dirty="0">
                <a:ln>
                  <a:noFill/>
                </a:ln>
                <a:solidFill>
                  <a:srgbClr val="FFFFFF"/>
                </a:solidFill>
                <a:effectLst/>
                <a:uLnTx/>
                <a:uFillTx/>
              </a:rPr>
              <a:t>with cabinets, boards,</a:t>
            </a:r>
            <a:br>
              <a:rPr kumimoji="0" lang="en-US" sz="600" b="0" i="1" u="none" strike="noStrike" kern="0" cap="none" spc="0" normalizeH="0" baseline="0" noProof="0" dirty="0">
                <a:ln>
                  <a:noFill/>
                </a:ln>
                <a:solidFill>
                  <a:srgbClr val="FFFFFF"/>
                </a:solidFill>
                <a:effectLst/>
                <a:uLnTx/>
                <a:uFillTx/>
              </a:rPr>
            </a:br>
            <a:r>
              <a:rPr kumimoji="0" lang="en-US" sz="600" b="0" i="1" u="none" strike="noStrike" kern="0" cap="none" spc="0" normalizeH="0" baseline="0" noProof="0" dirty="0">
                <a:ln>
                  <a:noFill/>
                </a:ln>
                <a:solidFill>
                  <a:srgbClr val="FFFFFF"/>
                </a:solidFill>
                <a:effectLst/>
                <a:uLnTx/>
                <a:uFillTx/>
              </a:rPr>
              <a:t>and working groups</a:t>
            </a:r>
          </a:p>
          <a:p>
            <a:pPr marL="0" marR="0" lvl="0" indent="0" defTabSz="564807" eaLnBrk="1" fontAlgn="auto" latinLnBrk="0" hangingPunct="1">
              <a:spcBef>
                <a:spcPts val="256"/>
              </a:spcBef>
              <a:spcAft>
                <a:spcPts val="0"/>
              </a:spcAft>
              <a:buClrTx/>
              <a:buSzTx/>
              <a:buFontTx/>
              <a:buNone/>
              <a:tabLst/>
              <a:defRPr/>
            </a:pPr>
            <a:endParaRPr kumimoji="0" lang="en-US" sz="600" b="0" i="1" u="none" strike="noStrike" kern="0" cap="none" spc="0" normalizeH="0" baseline="0" noProof="0" dirty="0">
              <a:ln>
                <a:noFill/>
              </a:ln>
              <a:solidFill>
                <a:srgbClr val="FFFFFF"/>
              </a:solidFill>
              <a:effectLst/>
              <a:uLnTx/>
              <a:uFillTx/>
            </a:endParaRPr>
          </a:p>
          <a:p>
            <a:pPr marL="0" marR="0" lvl="0" indent="0" defTabSz="564807" eaLnBrk="1" fontAlgn="auto" latinLnBrk="0" hangingPunct="1">
              <a:spcBef>
                <a:spcPts val="256"/>
              </a:spcBef>
              <a:spcAft>
                <a:spcPts val="0"/>
              </a:spcAft>
              <a:buClrTx/>
              <a:buSzTx/>
              <a:buFontTx/>
              <a:buNone/>
              <a:tabLst/>
              <a:defRPr/>
            </a:pPr>
            <a:r>
              <a:rPr kumimoji="0" lang="en-US" sz="1400" b="0" i="0" u="none" strike="noStrike" kern="0" cap="none" spc="0" normalizeH="0" baseline="0" noProof="0" dirty="0">
                <a:ln>
                  <a:noFill/>
                </a:ln>
                <a:solidFill>
                  <a:srgbClr val="F28B00"/>
                </a:solidFill>
                <a:effectLst/>
                <a:uLnTx/>
                <a:uFillTx/>
                <a:latin typeface="Rockwell"/>
              </a:rPr>
              <a:t>95%</a:t>
            </a:r>
          </a:p>
          <a:p>
            <a:pPr marL="0" marR="0" lvl="0" indent="0" defTabSz="564807" eaLnBrk="1" fontAlgn="auto" latinLnBrk="0" hangingPunct="1">
              <a:spcBef>
                <a:spcPts val="256"/>
              </a:spcBef>
              <a:spcAft>
                <a:spcPts val="0"/>
              </a:spcAft>
              <a:buClrTx/>
              <a:buSzTx/>
              <a:buFontTx/>
              <a:buNone/>
              <a:tabLst/>
              <a:defRPr/>
            </a:pPr>
            <a:r>
              <a:rPr kumimoji="0" lang="en-US" sz="600" b="0" i="1" u="none" strike="noStrike" kern="0" cap="none" spc="0" normalizeH="0" baseline="0" noProof="0" dirty="0">
                <a:ln>
                  <a:noFill/>
                </a:ln>
                <a:solidFill>
                  <a:srgbClr val="FFFFFF"/>
                </a:solidFill>
                <a:effectLst/>
                <a:uLnTx/>
                <a:uFillTx/>
              </a:rPr>
              <a:t>Partners renew each year</a:t>
            </a:r>
          </a:p>
          <a:p>
            <a:pPr marL="0" marR="0" lvl="0" indent="0" defTabSz="564807" eaLnBrk="1" fontAlgn="auto" latinLnBrk="0" hangingPunct="1">
              <a:spcBef>
                <a:spcPts val="256"/>
              </a:spcBef>
              <a:spcAft>
                <a:spcPts val="0"/>
              </a:spcAft>
              <a:buClrTx/>
              <a:buSzTx/>
              <a:buFontTx/>
              <a:buNone/>
              <a:tabLst/>
              <a:defRPr/>
            </a:pPr>
            <a:endParaRPr kumimoji="0" lang="en-US" sz="600" b="0" i="1" u="none" strike="noStrike" kern="0" cap="none" spc="0" normalizeH="0" baseline="0" noProof="0" dirty="0">
              <a:ln>
                <a:noFill/>
              </a:ln>
              <a:solidFill>
                <a:srgbClr val="FFFFFF"/>
              </a:solidFill>
              <a:effectLst/>
              <a:uLnTx/>
              <a:uFillTx/>
            </a:endParaRPr>
          </a:p>
          <a:p>
            <a:pPr marL="0" marR="0" lvl="0" indent="0" defTabSz="564807" eaLnBrk="1" fontAlgn="auto" latinLnBrk="0" hangingPunct="1">
              <a:spcBef>
                <a:spcPts val="256"/>
              </a:spcBef>
              <a:spcAft>
                <a:spcPts val="0"/>
              </a:spcAft>
              <a:buClrTx/>
              <a:buSzTx/>
              <a:buFontTx/>
              <a:buNone/>
              <a:tabLst/>
              <a:defRPr/>
            </a:pPr>
            <a:r>
              <a:rPr kumimoji="0" lang="en-US" sz="1400" b="0" i="0" u="none" strike="noStrike" kern="0" cap="none" spc="0" normalizeH="0" baseline="0" noProof="0" dirty="0">
                <a:ln>
                  <a:noFill/>
                </a:ln>
                <a:solidFill>
                  <a:srgbClr val="F28B00"/>
                </a:solidFill>
                <a:effectLst/>
                <a:uLnTx/>
                <a:uFillTx/>
                <a:latin typeface="Rockwell"/>
              </a:rPr>
              <a:t>1,350</a:t>
            </a:r>
          </a:p>
          <a:p>
            <a:pPr marL="0" marR="0" lvl="0" indent="0" defTabSz="564807" eaLnBrk="1" fontAlgn="auto" latinLnBrk="0" hangingPunct="1">
              <a:spcBef>
                <a:spcPts val="256"/>
              </a:spcBef>
              <a:spcAft>
                <a:spcPts val="0"/>
              </a:spcAft>
              <a:buClrTx/>
              <a:buSzTx/>
              <a:buFontTx/>
              <a:buNone/>
              <a:tabLst/>
              <a:defRPr/>
            </a:pPr>
            <a:r>
              <a:rPr kumimoji="0" lang="en-US" sz="600" b="0" i="1" u="none" strike="noStrike" kern="0" cap="none" spc="0" normalizeH="0" baseline="0" noProof="0" dirty="0">
                <a:ln>
                  <a:noFill/>
                </a:ln>
                <a:solidFill>
                  <a:srgbClr val="FFFFFF"/>
                </a:solidFill>
                <a:effectLst/>
                <a:uLnTx/>
                <a:uFillTx/>
              </a:rPr>
              <a:t>Employees</a:t>
            </a:r>
            <a:endParaRPr kumimoji="0" lang="en-US" sz="600" b="0" i="1" u="none" strike="noStrike" kern="0" cap="none" spc="0" normalizeH="0" baseline="0" noProof="0" dirty="0">
              <a:ln>
                <a:noFill/>
              </a:ln>
              <a:solidFill>
                <a:srgbClr val="FFFFFF"/>
              </a:solidFill>
              <a:effectLst/>
              <a:uLnTx/>
              <a:uFillTx/>
              <a:latin typeface="Rockwell"/>
            </a:endParaRPr>
          </a:p>
        </p:txBody>
      </p:sp>
      <p:sp>
        <p:nvSpPr>
          <p:cNvPr id="59" name="TextBox 58">
            <a:extLst>
              <a:ext uri="{FF2B5EF4-FFF2-40B4-BE49-F238E27FC236}">
                <a16:creationId xmlns:a16="http://schemas.microsoft.com/office/drawing/2014/main" id="{0A717258-A8D0-43ED-845C-0FAE986C5DD4}"/>
              </a:ext>
            </a:extLst>
          </p:cNvPr>
          <p:cNvSpPr txBox="1"/>
          <p:nvPr/>
        </p:nvSpPr>
        <p:spPr bwMode="gray">
          <a:xfrm>
            <a:off x="1638723" y="1048358"/>
            <a:ext cx="4043089" cy="116186"/>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755" b="0" i="0" u="none" strike="noStrike" kern="0" cap="none" spc="0" normalizeH="0" baseline="0" noProof="0" dirty="0">
                <a:ln>
                  <a:noFill/>
                </a:ln>
                <a:solidFill>
                  <a:srgbClr val="333E48"/>
                </a:solidFill>
                <a:effectLst/>
                <a:uLnTx/>
                <a:uFillTx/>
              </a:rPr>
              <a:t>How EAB Partners with Universities to Set Strategy and Elevate Performance</a:t>
            </a:r>
          </a:p>
        </p:txBody>
      </p:sp>
      <p:sp>
        <p:nvSpPr>
          <p:cNvPr id="60" name="TextBox 59">
            <a:extLst>
              <a:ext uri="{FF2B5EF4-FFF2-40B4-BE49-F238E27FC236}">
                <a16:creationId xmlns:a16="http://schemas.microsoft.com/office/drawing/2014/main" id="{7C0FC14C-15B7-45D6-AD39-5E8AF9BA8515}"/>
              </a:ext>
            </a:extLst>
          </p:cNvPr>
          <p:cNvSpPr txBox="1"/>
          <p:nvPr/>
        </p:nvSpPr>
        <p:spPr bwMode="gray">
          <a:xfrm>
            <a:off x="3218003" y="1301561"/>
            <a:ext cx="1297111" cy="215444"/>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Enrollment, Marketing </a:t>
            </a:r>
            <a:br>
              <a:rPr kumimoji="0" lang="en-US" sz="700" b="1" i="0" u="none" strike="noStrike" kern="0" cap="none" spc="0" normalizeH="0" baseline="0" noProof="0" dirty="0">
                <a:ln>
                  <a:noFill/>
                </a:ln>
                <a:solidFill>
                  <a:srgbClr val="333E48"/>
                </a:solidFill>
                <a:effectLst/>
                <a:uLnTx/>
                <a:uFillTx/>
              </a:rPr>
            </a:br>
            <a:r>
              <a:rPr kumimoji="0" lang="en-US" sz="700" b="1" i="0" u="none" strike="noStrike" kern="0" cap="none" spc="0" normalizeH="0" baseline="0" noProof="0" dirty="0">
                <a:ln>
                  <a:noFill/>
                </a:ln>
                <a:solidFill>
                  <a:srgbClr val="333E48"/>
                </a:solidFill>
                <a:effectLst/>
                <a:uLnTx/>
                <a:uFillTx/>
              </a:rPr>
              <a:t>Services</a:t>
            </a:r>
          </a:p>
        </p:txBody>
      </p:sp>
      <p:pic>
        <p:nvPicPr>
          <p:cNvPr id="61" name="Picture 60">
            <a:extLst>
              <a:ext uri="{FF2B5EF4-FFF2-40B4-BE49-F238E27FC236}">
                <a16:creationId xmlns:a16="http://schemas.microsoft.com/office/drawing/2014/main" id="{D840C796-7899-49C4-B7FA-BC7E851C3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5794" y="1279339"/>
            <a:ext cx="233849" cy="201110"/>
          </a:xfrm>
          <a:prstGeom prst="rect">
            <a:avLst/>
          </a:prstGeom>
          <a:effectLst/>
        </p:spPr>
      </p:pic>
      <p:sp>
        <p:nvSpPr>
          <p:cNvPr id="62" name="TextBox 61">
            <a:extLst>
              <a:ext uri="{FF2B5EF4-FFF2-40B4-BE49-F238E27FC236}">
                <a16:creationId xmlns:a16="http://schemas.microsoft.com/office/drawing/2014/main" id="{07FE0A2F-9D72-49F7-867C-95CC4379CB75}"/>
              </a:ext>
            </a:extLst>
          </p:cNvPr>
          <p:cNvSpPr txBox="1"/>
          <p:nvPr/>
        </p:nvSpPr>
        <p:spPr bwMode="gray">
          <a:xfrm>
            <a:off x="4796263" y="1301561"/>
            <a:ext cx="1189864" cy="215444"/>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Data Analytics and Technology Services</a:t>
            </a:r>
          </a:p>
        </p:txBody>
      </p:sp>
      <p:pic>
        <p:nvPicPr>
          <p:cNvPr id="63" name="Picture 62">
            <a:extLst>
              <a:ext uri="{FF2B5EF4-FFF2-40B4-BE49-F238E27FC236}">
                <a16:creationId xmlns:a16="http://schemas.microsoft.com/office/drawing/2014/main" id="{D0AD3B1C-80DA-4213-BEF8-61607E11DA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196" y="1267858"/>
            <a:ext cx="169364" cy="212591"/>
          </a:xfrm>
          <a:prstGeom prst="rect">
            <a:avLst/>
          </a:prstGeom>
          <a:effectLst/>
        </p:spPr>
      </p:pic>
      <p:pic>
        <p:nvPicPr>
          <p:cNvPr id="64" name="Picture 63">
            <a:extLst>
              <a:ext uri="{FF2B5EF4-FFF2-40B4-BE49-F238E27FC236}">
                <a16:creationId xmlns:a16="http://schemas.microsoft.com/office/drawing/2014/main" id="{5F551606-94AB-4EC9-ADF3-E65EFE59A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6199" y="1317433"/>
            <a:ext cx="212591" cy="162278"/>
          </a:xfrm>
          <a:prstGeom prst="rect">
            <a:avLst/>
          </a:prstGeom>
          <a:effectLst/>
        </p:spPr>
      </p:pic>
      <p:sp>
        <p:nvSpPr>
          <p:cNvPr id="65" name="Isosceles Triangle 64">
            <a:extLst>
              <a:ext uri="{FF2B5EF4-FFF2-40B4-BE49-F238E27FC236}">
                <a16:creationId xmlns:a16="http://schemas.microsoft.com/office/drawing/2014/main" id="{3540E436-04D1-4E55-A4BB-3310C3F58347}"/>
              </a:ext>
            </a:extLst>
          </p:cNvPr>
          <p:cNvSpPr/>
          <p:nvPr/>
        </p:nvSpPr>
        <p:spPr bwMode="gray">
          <a:xfrm rot="10800000" flipV="1">
            <a:off x="2110193" y="1896446"/>
            <a:ext cx="106295" cy="79722"/>
          </a:xfrm>
          <a:prstGeom prst="triangle">
            <a:avLst/>
          </a:prstGeom>
          <a:solidFill>
            <a:srgbClr val="F28B00"/>
          </a:solidFill>
          <a:ln w="19050" cap="flat" cmpd="sng" algn="ctr">
            <a:noFill/>
            <a:prstDash val="solid"/>
            <a:miter lim="800000"/>
          </a:ln>
          <a:effectLst/>
        </p:spPr>
        <p:txBody>
          <a:bodyPr rot="0" spcFirstLastPara="0" vert="horz" wrap="square" lIns="46895" tIns="23447" rIns="46895" bIns="23447" numCol="1" spcCol="0" rtlCol="0" fromWordArt="0" anchor="t" anchorCtr="0" forceAA="0" compatLnSpc="1">
            <a:prstTxWarp prst="textNoShape">
              <a:avLst/>
            </a:prstTxWarp>
            <a:noAutofit/>
          </a:bodyPr>
          <a:lstStyle/>
          <a:p>
            <a:pPr marL="0" marR="0" lvl="0" indent="0" algn="ctr" defTabSz="564807" eaLnBrk="1" fontAlgn="auto" latinLnBrk="0" hangingPunct="1">
              <a:lnSpc>
                <a:spcPct val="100000"/>
              </a:lnSpc>
              <a:spcBef>
                <a:spcPts val="256"/>
              </a:spcBef>
              <a:spcAft>
                <a:spcPts val="0"/>
              </a:spcAft>
              <a:buClrTx/>
              <a:buSzTx/>
              <a:buFontTx/>
              <a:buNone/>
              <a:tabLst/>
              <a:defRPr/>
            </a:pPr>
            <a:endParaRPr kumimoji="0" lang="en-US" sz="512" b="0" i="0" u="none" strike="noStrike" kern="0" cap="none" spc="0" normalizeH="0" baseline="0" noProof="0" dirty="0" err="1">
              <a:ln>
                <a:noFill/>
              </a:ln>
              <a:solidFill>
                <a:srgbClr val="FFFFFF"/>
              </a:solidFill>
              <a:effectLst/>
              <a:uLnTx/>
              <a:uFillTx/>
              <a:latin typeface="Verdana"/>
              <a:ea typeface="+mn-ea"/>
              <a:cs typeface="+mn-cs"/>
            </a:endParaRPr>
          </a:p>
        </p:txBody>
      </p:sp>
      <p:sp>
        <p:nvSpPr>
          <p:cNvPr id="66" name="TextBox 65">
            <a:extLst>
              <a:ext uri="{FF2B5EF4-FFF2-40B4-BE49-F238E27FC236}">
                <a16:creationId xmlns:a16="http://schemas.microsoft.com/office/drawing/2014/main" id="{1E63F29C-8C9A-41B7-802A-AB9F1FA1911B}"/>
              </a:ext>
            </a:extLst>
          </p:cNvPr>
          <p:cNvSpPr txBox="1"/>
          <p:nvPr/>
        </p:nvSpPr>
        <p:spPr bwMode="gray">
          <a:xfrm>
            <a:off x="3919357" y="3743961"/>
            <a:ext cx="1591744" cy="34881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Advancement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fundraising and alumni relations leaders</a:t>
            </a:r>
          </a:p>
        </p:txBody>
      </p:sp>
      <p:sp>
        <p:nvSpPr>
          <p:cNvPr id="67" name="TextBox 66">
            <a:extLst>
              <a:ext uri="{FF2B5EF4-FFF2-40B4-BE49-F238E27FC236}">
                <a16:creationId xmlns:a16="http://schemas.microsoft.com/office/drawing/2014/main" id="{5F92AD02-B581-4B5E-B396-0BCBD4E90B21}"/>
              </a:ext>
            </a:extLst>
          </p:cNvPr>
          <p:cNvSpPr txBox="1"/>
          <p:nvPr/>
        </p:nvSpPr>
        <p:spPr bwMode="gray">
          <a:xfrm>
            <a:off x="3919359" y="2443435"/>
            <a:ext cx="1762453" cy="34881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Business Affairs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vice presidents of finance and administration</a:t>
            </a:r>
          </a:p>
        </p:txBody>
      </p:sp>
      <p:sp>
        <p:nvSpPr>
          <p:cNvPr id="68" name="TextBox 67">
            <a:extLst>
              <a:ext uri="{FF2B5EF4-FFF2-40B4-BE49-F238E27FC236}">
                <a16:creationId xmlns:a16="http://schemas.microsoft.com/office/drawing/2014/main" id="{9F22A35D-1ACD-4CC1-9ED5-4B2FC741048D}"/>
              </a:ext>
            </a:extLst>
          </p:cNvPr>
          <p:cNvSpPr txBox="1"/>
          <p:nvPr/>
        </p:nvSpPr>
        <p:spPr bwMode="gray">
          <a:xfrm>
            <a:off x="3908503" y="3311396"/>
            <a:ext cx="1436083" cy="34881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IT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chief information officers</a:t>
            </a:r>
          </a:p>
        </p:txBody>
      </p:sp>
      <p:sp>
        <p:nvSpPr>
          <p:cNvPr id="69" name="TextBox 68">
            <a:extLst>
              <a:ext uri="{FF2B5EF4-FFF2-40B4-BE49-F238E27FC236}">
                <a16:creationId xmlns:a16="http://schemas.microsoft.com/office/drawing/2014/main" id="{571D0AEE-A677-4BDE-AD40-AC848F3B84DB}"/>
              </a:ext>
            </a:extLst>
          </p:cNvPr>
          <p:cNvSpPr txBox="1"/>
          <p:nvPr/>
        </p:nvSpPr>
        <p:spPr bwMode="gray">
          <a:xfrm>
            <a:off x="3914317" y="2882698"/>
            <a:ext cx="1461606" cy="34881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Facilities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senior-most facilities executives</a:t>
            </a:r>
          </a:p>
        </p:txBody>
      </p:sp>
      <p:sp>
        <p:nvSpPr>
          <p:cNvPr id="70" name="TextBox 69">
            <a:extLst>
              <a:ext uri="{FF2B5EF4-FFF2-40B4-BE49-F238E27FC236}">
                <a16:creationId xmlns:a16="http://schemas.microsoft.com/office/drawing/2014/main" id="{BCB71D5B-2CE3-4123-BE3A-8396B02F3996}"/>
              </a:ext>
            </a:extLst>
          </p:cNvPr>
          <p:cNvSpPr txBox="1"/>
          <p:nvPr/>
        </p:nvSpPr>
        <p:spPr bwMode="gray">
          <a:xfrm>
            <a:off x="3919358" y="2082751"/>
            <a:ext cx="1872658" cy="246221"/>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4"/>
                </a:solidFill>
                <a:effectLst/>
                <a:uLnTx/>
                <a:uFillTx/>
              </a:rPr>
              <a:t>Business Affairs and Administration</a:t>
            </a:r>
          </a:p>
        </p:txBody>
      </p:sp>
      <p:sp>
        <p:nvSpPr>
          <p:cNvPr id="71" name="TextBox 70">
            <a:extLst>
              <a:ext uri="{FF2B5EF4-FFF2-40B4-BE49-F238E27FC236}">
                <a16:creationId xmlns:a16="http://schemas.microsoft.com/office/drawing/2014/main" id="{85F10CC8-4519-40CF-B2F3-31B06A7D4F3F}"/>
              </a:ext>
            </a:extLst>
          </p:cNvPr>
          <p:cNvSpPr txBox="1"/>
          <p:nvPr/>
        </p:nvSpPr>
        <p:spPr bwMode="gray">
          <a:xfrm>
            <a:off x="3919358" y="4283462"/>
            <a:ext cx="1668933" cy="241092"/>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University Research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chief research officers</a:t>
            </a:r>
          </a:p>
        </p:txBody>
      </p:sp>
      <p:sp>
        <p:nvSpPr>
          <p:cNvPr id="72" name="TextBox 71">
            <a:extLst>
              <a:ext uri="{FF2B5EF4-FFF2-40B4-BE49-F238E27FC236}">
                <a16:creationId xmlns:a16="http://schemas.microsoft.com/office/drawing/2014/main" id="{D9B850BF-DC98-4F80-BE59-CE60971AF6E4}"/>
              </a:ext>
            </a:extLst>
          </p:cNvPr>
          <p:cNvSpPr txBox="1"/>
          <p:nvPr/>
        </p:nvSpPr>
        <p:spPr bwMode="gray">
          <a:xfrm>
            <a:off x="1982729" y="2443435"/>
            <a:ext cx="1591743" cy="348813"/>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Academic Affairs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provosts, academic affairs leaders</a:t>
            </a:r>
          </a:p>
        </p:txBody>
      </p:sp>
      <p:sp>
        <p:nvSpPr>
          <p:cNvPr id="73" name="TextBox 72">
            <a:extLst>
              <a:ext uri="{FF2B5EF4-FFF2-40B4-BE49-F238E27FC236}">
                <a16:creationId xmlns:a16="http://schemas.microsoft.com/office/drawing/2014/main" id="{E17330BD-7634-4BAB-AA17-A56DCEACE184}"/>
              </a:ext>
            </a:extLst>
          </p:cNvPr>
          <p:cNvSpPr txBox="1"/>
          <p:nvPr/>
        </p:nvSpPr>
        <p:spPr bwMode="gray">
          <a:xfrm>
            <a:off x="1976914" y="3742007"/>
            <a:ext cx="1734247" cy="456535"/>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lang="en-US" sz="700" b="1" kern="0" dirty="0">
                <a:solidFill>
                  <a:srgbClr val="333E48"/>
                </a:solidFill>
              </a:rPr>
              <a:t>Professional and Adult Education</a:t>
            </a:r>
            <a:r>
              <a:rPr kumimoji="0" lang="en-US" sz="700" b="1" i="0" u="none" strike="noStrike" kern="0" cap="none" spc="0" normalizeH="0" baseline="0" noProof="0" dirty="0">
                <a:ln>
                  <a:noFill/>
                </a:ln>
                <a:solidFill>
                  <a:srgbClr val="333E48"/>
                </a:solidFill>
                <a:effectLst/>
                <a:uLnTx/>
                <a:uFillTx/>
              </a:rPr>
              <a:t>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heads of online, professional, and continuing education</a:t>
            </a:r>
          </a:p>
        </p:txBody>
      </p:sp>
      <p:sp>
        <p:nvSpPr>
          <p:cNvPr id="74" name="TextBox 73">
            <a:extLst>
              <a:ext uri="{FF2B5EF4-FFF2-40B4-BE49-F238E27FC236}">
                <a16:creationId xmlns:a16="http://schemas.microsoft.com/office/drawing/2014/main" id="{917A3D79-6CE3-4CEC-B52B-CC0977104537}"/>
              </a:ext>
            </a:extLst>
          </p:cNvPr>
          <p:cNvSpPr txBox="1"/>
          <p:nvPr/>
        </p:nvSpPr>
        <p:spPr bwMode="gray">
          <a:xfrm>
            <a:off x="1971874" y="2882698"/>
            <a:ext cx="1734247" cy="348813"/>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Enrollment Management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vice presidents of </a:t>
            </a:r>
            <a:br>
              <a:rPr kumimoji="0" lang="en-US" sz="700" b="0" i="0" u="none" strike="noStrike" kern="0" cap="none" spc="0" normalizeH="0" baseline="0" noProof="0" dirty="0">
                <a:ln>
                  <a:noFill/>
                </a:ln>
                <a:solidFill>
                  <a:srgbClr val="333E48"/>
                </a:solidFill>
                <a:effectLst/>
                <a:uLnTx/>
                <a:uFillTx/>
              </a:rPr>
            </a:br>
            <a:r>
              <a:rPr kumimoji="0" lang="en-US" sz="700" b="0" i="0" u="none" strike="noStrike" kern="0" cap="none" spc="0" normalizeH="0" baseline="0" noProof="0" dirty="0">
                <a:ln>
                  <a:noFill/>
                </a:ln>
                <a:solidFill>
                  <a:srgbClr val="333E48"/>
                </a:solidFill>
                <a:effectLst/>
                <a:uLnTx/>
                <a:uFillTx/>
              </a:rPr>
              <a:t>enrollment management</a:t>
            </a:r>
          </a:p>
        </p:txBody>
      </p:sp>
      <p:sp>
        <p:nvSpPr>
          <p:cNvPr id="75" name="TextBox 74">
            <a:extLst>
              <a:ext uri="{FF2B5EF4-FFF2-40B4-BE49-F238E27FC236}">
                <a16:creationId xmlns:a16="http://schemas.microsoft.com/office/drawing/2014/main" id="{F9C93954-F0B3-4373-A971-F6EF44881BD8}"/>
              </a:ext>
            </a:extLst>
          </p:cNvPr>
          <p:cNvSpPr txBox="1"/>
          <p:nvPr/>
        </p:nvSpPr>
        <p:spPr bwMode="gray">
          <a:xfrm>
            <a:off x="1971874" y="3317539"/>
            <a:ext cx="1591744" cy="348813"/>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Student Affairs Forum</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vice presidents of student affairs</a:t>
            </a:r>
          </a:p>
        </p:txBody>
      </p:sp>
      <p:sp>
        <p:nvSpPr>
          <p:cNvPr id="76" name="TextBox 75">
            <a:extLst>
              <a:ext uri="{FF2B5EF4-FFF2-40B4-BE49-F238E27FC236}">
                <a16:creationId xmlns:a16="http://schemas.microsoft.com/office/drawing/2014/main" id="{C96F7E1C-D9CE-490E-9540-7189C3CE8C3C}"/>
              </a:ext>
            </a:extLst>
          </p:cNvPr>
          <p:cNvSpPr txBox="1"/>
          <p:nvPr/>
        </p:nvSpPr>
        <p:spPr bwMode="gray">
          <a:xfrm>
            <a:off x="1982730" y="2082751"/>
            <a:ext cx="1652866" cy="246221"/>
          </a:xfrm>
          <a:prstGeom prst="rect">
            <a:avLst/>
          </a:prstGeom>
          <a:noFill/>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chemeClr val="accent4"/>
                </a:solidFill>
                <a:effectLst/>
                <a:uLnTx/>
                <a:uFillTx/>
              </a:rPr>
              <a:t>Academic Affairs and Enrollment</a:t>
            </a:r>
          </a:p>
        </p:txBody>
      </p:sp>
      <p:sp>
        <p:nvSpPr>
          <p:cNvPr id="77" name="Rectangle 76">
            <a:extLst>
              <a:ext uri="{FF2B5EF4-FFF2-40B4-BE49-F238E27FC236}">
                <a16:creationId xmlns:a16="http://schemas.microsoft.com/office/drawing/2014/main" id="{9B21C0C7-89E1-4522-99BD-E1977BBFD24D}"/>
              </a:ext>
            </a:extLst>
          </p:cNvPr>
          <p:cNvSpPr/>
          <p:nvPr/>
        </p:nvSpPr>
        <p:spPr>
          <a:xfrm>
            <a:off x="1991334" y="4283462"/>
            <a:ext cx="1668933" cy="348813"/>
          </a:xfrm>
          <a:prstGeom prst="rect">
            <a:avLst/>
          </a:prstGeom>
          <a:effectLst/>
        </p:spPr>
        <p:txBody>
          <a:bodyPr wrap="square" lIns="0" tIns="0" rIns="0" bIns="0">
            <a:spAutoFit/>
          </a:bodyPr>
          <a:lstStyle/>
          <a:p>
            <a:pPr marL="0" marR="0" lvl="0" indent="0" defTabSz="564807" eaLnBrk="1" fontAlgn="auto" latinLnBrk="0" hangingPunct="1">
              <a:lnSpc>
                <a:spcPct val="100000"/>
              </a:lnSpc>
              <a:spcBef>
                <a:spcPts val="174"/>
              </a:spcBef>
              <a:spcAft>
                <a:spcPts val="0"/>
              </a:spcAft>
              <a:buClrTx/>
              <a:buSzTx/>
              <a:buFontTx/>
              <a:buNone/>
              <a:tabLst/>
              <a:defRPr/>
            </a:pPr>
            <a:r>
              <a:rPr kumimoji="0" lang="en-US" sz="700" b="1" i="0" u="none" strike="noStrike" kern="0" cap="none" spc="0" normalizeH="0" baseline="0" noProof="0" dirty="0">
                <a:ln>
                  <a:noFill/>
                </a:ln>
                <a:solidFill>
                  <a:srgbClr val="333E48"/>
                </a:solidFill>
                <a:effectLst/>
                <a:uLnTx/>
                <a:uFillTx/>
              </a:rPr>
              <a:t>Higher Ed Strategy Forum </a:t>
            </a:r>
          </a:p>
          <a:p>
            <a:pPr marL="0" marR="0" lvl="0" indent="0" defTabSz="564807" eaLnBrk="1" fontAlgn="auto" latinLnBrk="0" hangingPunct="1">
              <a:lnSpc>
                <a:spcPct val="100000"/>
              </a:lnSpc>
              <a:spcBef>
                <a:spcPts val="174"/>
              </a:spcBef>
              <a:spcAft>
                <a:spcPts val="0"/>
              </a:spcAft>
              <a:buClrTx/>
              <a:buSzTx/>
              <a:buFontTx/>
              <a:buNone/>
              <a:tabLst/>
              <a:defRPr/>
            </a:pPr>
            <a:r>
              <a:rPr kumimoji="0" lang="en-US" sz="700" b="0" i="0" u="none" strike="noStrike" kern="0" cap="none" spc="0" normalizeH="0" baseline="0" noProof="0" dirty="0">
                <a:ln>
                  <a:noFill/>
                </a:ln>
                <a:solidFill>
                  <a:srgbClr val="333E48"/>
                </a:solidFill>
                <a:effectLst/>
                <a:uLnTx/>
                <a:uFillTx/>
              </a:rPr>
              <a:t>Serving presidents and executive leaders</a:t>
            </a:r>
          </a:p>
        </p:txBody>
      </p:sp>
      <p:sp>
        <p:nvSpPr>
          <p:cNvPr id="78" name="TextBox 77">
            <a:extLst>
              <a:ext uri="{FF2B5EF4-FFF2-40B4-BE49-F238E27FC236}">
                <a16:creationId xmlns:a16="http://schemas.microsoft.com/office/drawing/2014/main" id="{0599C03F-DE86-45F4-A28B-E16AF5C1D0B4}"/>
              </a:ext>
            </a:extLst>
          </p:cNvPr>
          <p:cNvSpPr txBox="1"/>
          <p:nvPr/>
        </p:nvSpPr>
        <p:spPr bwMode="gray">
          <a:xfrm>
            <a:off x="1633543" y="1527137"/>
            <a:ext cx="1050340" cy="32188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523" b="0" i="0" u="none" strike="noStrike" kern="0" cap="none" spc="0" normalizeH="0" baseline="0" noProof="0" dirty="0">
                <a:ln>
                  <a:noFill/>
                </a:ln>
                <a:solidFill>
                  <a:srgbClr val="333E48"/>
                </a:solidFill>
                <a:effectLst/>
                <a:uLnTx/>
                <a:uFillTx/>
              </a:rPr>
              <a:t>Proven, peer-tested best practices to solve the most pressing challenges faced by academic and business leaders</a:t>
            </a:r>
          </a:p>
        </p:txBody>
      </p:sp>
      <p:sp>
        <p:nvSpPr>
          <p:cNvPr id="79" name="TextBox 78">
            <a:extLst>
              <a:ext uri="{FF2B5EF4-FFF2-40B4-BE49-F238E27FC236}">
                <a16:creationId xmlns:a16="http://schemas.microsoft.com/office/drawing/2014/main" id="{7993E816-E5AE-49B8-8B0F-97090345E0DE}"/>
              </a:ext>
            </a:extLst>
          </p:cNvPr>
          <p:cNvSpPr txBox="1"/>
          <p:nvPr/>
        </p:nvSpPr>
        <p:spPr bwMode="gray">
          <a:xfrm>
            <a:off x="2962728" y="1527961"/>
            <a:ext cx="1339435" cy="32188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523" b="0" i="0" u="none" strike="noStrike" kern="0" cap="none" spc="0" normalizeH="0" baseline="0" noProof="0" dirty="0">
                <a:ln>
                  <a:noFill/>
                </a:ln>
                <a:solidFill>
                  <a:srgbClr val="333E48"/>
                </a:solidFill>
                <a:effectLst/>
                <a:uLnTx/>
                <a:uFillTx/>
              </a:rPr>
              <a:t>Solutions that target and build relationships with prospective students through search, application and yield process</a:t>
            </a:r>
          </a:p>
        </p:txBody>
      </p:sp>
      <p:sp>
        <p:nvSpPr>
          <p:cNvPr id="80" name="TextBox 79">
            <a:extLst>
              <a:ext uri="{FF2B5EF4-FFF2-40B4-BE49-F238E27FC236}">
                <a16:creationId xmlns:a16="http://schemas.microsoft.com/office/drawing/2014/main" id="{FA0F7C4E-9CC4-446C-B4AA-5EE2D3F389B8}"/>
              </a:ext>
            </a:extLst>
          </p:cNvPr>
          <p:cNvSpPr txBox="1"/>
          <p:nvPr/>
        </p:nvSpPr>
        <p:spPr bwMode="gray">
          <a:xfrm>
            <a:off x="4525352" y="1530946"/>
            <a:ext cx="1574763" cy="321883"/>
          </a:xfrm>
          <a:prstGeom prst="rect">
            <a:avLst/>
          </a:prstGeom>
          <a:noFill/>
          <a:effectLst/>
        </p:spPr>
        <p:txBody>
          <a:bodyPr wrap="square" lIns="0" tIns="0" rIns="0" bIns="0" rtlCol="0">
            <a:spAutoFit/>
          </a:bodyPr>
          <a:lstStyle/>
          <a:p>
            <a:pPr marL="0" marR="0" lvl="0" indent="0" defTabSz="564807" eaLnBrk="1" fontAlgn="auto" latinLnBrk="0" hangingPunct="1">
              <a:lnSpc>
                <a:spcPct val="100000"/>
              </a:lnSpc>
              <a:spcBef>
                <a:spcPts val="0"/>
              </a:spcBef>
              <a:spcAft>
                <a:spcPts val="0"/>
              </a:spcAft>
              <a:buClrTx/>
              <a:buSzTx/>
              <a:buFontTx/>
              <a:buNone/>
              <a:tabLst/>
              <a:defRPr/>
            </a:pPr>
            <a:r>
              <a:rPr kumimoji="0" lang="en-US" sz="523" b="0" i="0" u="none" strike="noStrike" kern="0" cap="none" spc="0" normalizeH="0" baseline="0" noProof="0" dirty="0">
                <a:ln>
                  <a:noFill/>
                </a:ln>
                <a:solidFill>
                  <a:srgbClr val="333E48"/>
                </a:solidFill>
                <a:effectLst/>
                <a:uLnTx/>
                <a:uFillTx/>
              </a:rPr>
              <a:t>Enterprise-wide student success management system and consulting support to help students continue, graduate and achieve employment or further education goals</a:t>
            </a:r>
          </a:p>
        </p:txBody>
      </p:sp>
      <p:sp>
        <p:nvSpPr>
          <p:cNvPr id="81" name="Rectangle 49">
            <a:extLst>
              <a:ext uri="{FF2B5EF4-FFF2-40B4-BE49-F238E27FC236}">
                <a16:creationId xmlns:a16="http://schemas.microsoft.com/office/drawing/2014/main" id="{0582AEEC-4382-4729-B261-EE118744BCAB}"/>
              </a:ext>
            </a:extLst>
          </p:cNvPr>
          <p:cNvSpPr/>
          <p:nvPr/>
        </p:nvSpPr>
        <p:spPr bwMode="gray">
          <a:xfrm>
            <a:off x="1971874" y="1975398"/>
            <a:ext cx="3383567" cy="36289"/>
          </a:xfrm>
          <a:custGeom>
            <a:avLst/>
            <a:gdLst>
              <a:gd name="connsiteX0" fmla="*/ 0 w 1343025"/>
              <a:gd name="connsiteY0" fmla="*/ 0 h 382753"/>
              <a:gd name="connsiteX1" fmla="*/ 1343025 w 1343025"/>
              <a:gd name="connsiteY1" fmla="*/ 0 h 382753"/>
              <a:gd name="connsiteX2" fmla="*/ 1343025 w 1343025"/>
              <a:gd name="connsiteY2" fmla="*/ 382753 h 382753"/>
              <a:gd name="connsiteX3" fmla="*/ 0 w 1343025"/>
              <a:gd name="connsiteY3" fmla="*/ 382753 h 382753"/>
              <a:gd name="connsiteX4" fmla="*/ 0 w 1343025"/>
              <a:gd name="connsiteY4" fmla="*/ 0 h 382753"/>
              <a:gd name="connsiteX0" fmla="*/ 0 w 1343025"/>
              <a:gd name="connsiteY0" fmla="*/ 382753 h 474193"/>
              <a:gd name="connsiteX1" fmla="*/ 0 w 1343025"/>
              <a:gd name="connsiteY1" fmla="*/ 0 h 474193"/>
              <a:gd name="connsiteX2" fmla="*/ 1343025 w 1343025"/>
              <a:gd name="connsiteY2" fmla="*/ 0 h 474193"/>
              <a:gd name="connsiteX3" fmla="*/ 1343025 w 1343025"/>
              <a:gd name="connsiteY3" fmla="*/ 382753 h 474193"/>
              <a:gd name="connsiteX4" fmla="*/ 91440 w 1343025"/>
              <a:gd name="connsiteY4" fmla="*/ 474193 h 474193"/>
              <a:gd name="connsiteX0" fmla="*/ 0 w 1343025"/>
              <a:gd name="connsiteY0" fmla="*/ 382753 h 382753"/>
              <a:gd name="connsiteX1" fmla="*/ 0 w 1343025"/>
              <a:gd name="connsiteY1" fmla="*/ 0 h 382753"/>
              <a:gd name="connsiteX2" fmla="*/ 1343025 w 1343025"/>
              <a:gd name="connsiteY2" fmla="*/ 0 h 382753"/>
              <a:gd name="connsiteX3" fmla="*/ 1343025 w 1343025"/>
              <a:gd name="connsiteY3" fmla="*/ 382753 h 382753"/>
              <a:gd name="connsiteX0" fmla="*/ 0 w 1343025"/>
              <a:gd name="connsiteY0" fmla="*/ 0 h 382753"/>
              <a:gd name="connsiteX1" fmla="*/ 1343025 w 1343025"/>
              <a:gd name="connsiteY1" fmla="*/ 0 h 382753"/>
              <a:gd name="connsiteX2" fmla="*/ 1343025 w 1343025"/>
              <a:gd name="connsiteY2" fmla="*/ 382753 h 382753"/>
              <a:gd name="connsiteX0" fmla="*/ 0 w 1343025"/>
              <a:gd name="connsiteY0" fmla="*/ 0 h 0"/>
              <a:gd name="connsiteX1" fmla="*/ 1343025 w 1343025"/>
              <a:gd name="connsiteY1" fmla="*/ 0 h 0"/>
            </a:gdLst>
            <a:ahLst/>
            <a:cxnLst>
              <a:cxn ang="0">
                <a:pos x="connsiteX0" y="connsiteY0"/>
              </a:cxn>
              <a:cxn ang="0">
                <a:pos x="connsiteX1" y="connsiteY1"/>
              </a:cxn>
            </a:cxnLst>
            <a:rect l="l" t="t" r="r" b="b"/>
            <a:pathLst>
              <a:path w="1343025">
                <a:moveTo>
                  <a:pt x="0" y="0"/>
                </a:moveTo>
                <a:lnTo>
                  <a:pt x="1343025" y="0"/>
                </a:lnTo>
              </a:path>
            </a:pathLst>
          </a:custGeom>
          <a:noFill/>
          <a:ln w="12700" cap="flat" cmpd="sng" algn="ctr">
            <a:solidFill>
              <a:srgbClr val="F28B00"/>
            </a:solidFill>
            <a:prstDash val="solid"/>
            <a:miter lim="800000"/>
          </a:ln>
          <a:effectLst/>
        </p:spPr>
        <p:txBody>
          <a:bodyPr rtlCol="0" anchor="ctr"/>
          <a:lstStyle/>
          <a:p>
            <a:pPr marL="0" marR="0" lvl="0" indent="0" algn="ctr" defTabSz="564807" eaLnBrk="1" fontAlgn="auto" latinLnBrk="0" hangingPunct="1">
              <a:lnSpc>
                <a:spcPct val="100000"/>
              </a:lnSpc>
              <a:spcBef>
                <a:spcPts val="0"/>
              </a:spcBef>
              <a:spcAft>
                <a:spcPts val="0"/>
              </a:spcAft>
              <a:buClrTx/>
              <a:buSzTx/>
              <a:buFontTx/>
              <a:buNone/>
              <a:tabLst/>
              <a:defRPr/>
            </a:pPr>
            <a:endParaRPr kumimoji="0" lang="en-US" sz="1047" b="0" i="0" u="none" strike="noStrike" kern="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07307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C4C7C1E-6F11-48B5-B869-B8110E207471}"/>
              </a:ext>
            </a:extLst>
          </p:cNvPr>
          <p:cNvSpPr/>
          <p:nvPr/>
        </p:nvSpPr>
        <p:spPr bwMode="gray">
          <a:xfrm>
            <a:off x="3281307" y="2918876"/>
            <a:ext cx="3119493" cy="169619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4DCEB181-82BA-48BE-8FE5-C5F80F50F76E}"/>
              </a:ext>
            </a:extLst>
          </p:cNvPr>
          <p:cNvSpPr>
            <a:spLocks noGrp="1"/>
          </p:cNvSpPr>
          <p:nvPr>
            <p:ph type="body" sz="quarter" idx="16"/>
          </p:nvPr>
        </p:nvSpPr>
        <p:spPr/>
        <p:txBody>
          <a:bodyPr/>
          <a:lstStyle/>
          <a:p>
            <a:r>
              <a:rPr lang="en-US" dirty="0"/>
              <a:t>More Than A Decade of Research</a:t>
            </a:r>
          </a:p>
        </p:txBody>
      </p:sp>
      <p:sp>
        <p:nvSpPr>
          <p:cNvPr id="3" name="Title 2">
            <a:extLst>
              <a:ext uri="{FF2B5EF4-FFF2-40B4-BE49-F238E27FC236}">
                <a16:creationId xmlns:a16="http://schemas.microsoft.com/office/drawing/2014/main" id="{F7B57CAF-B58D-4FBA-A8A6-BFA3B4B2E02A}"/>
              </a:ext>
            </a:extLst>
          </p:cNvPr>
          <p:cNvSpPr>
            <a:spLocks noGrp="1"/>
          </p:cNvSpPr>
          <p:nvPr>
            <p:ph type="title"/>
          </p:nvPr>
        </p:nvSpPr>
        <p:spPr>
          <a:xfrm>
            <a:off x="280194" y="317005"/>
            <a:ext cx="5335860" cy="249299"/>
          </a:xfrm>
        </p:spPr>
        <p:txBody>
          <a:bodyPr/>
          <a:lstStyle/>
          <a:p>
            <a:r>
              <a:rPr lang="en-US" dirty="0"/>
              <a:t>EAB Research Available To Us</a:t>
            </a:r>
          </a:p>
        </p:txBody>
      </p:sp>
      <p:sp>
        <p:nvSpPr>
          <p:cNvPr id="6" name="Text Placeholder 5">
            <a:extLst>
              <a:ext uri="{FF2B5EF4-FFF2-40B4-BE49-F238E27FC236}">
                <a16:creationId xmlns:a16="http://schemas.microsoft.com/office/drawing/2014/main" id="{6BF09B63-B242-4F1B-9D4C-B7C5DE759866}"/>
              </a:ext>
            </a:extLst>
          </p:cNvPr>
          <p:cNvSpPr>
            <a:spLocks noGrp="1"/>
          </p:cNvSpPr>
          <p:nvPr>
            <p:ph type="body" sz="quarter" idx="18"/>
          </p:nvPr>
        </p:nvSpPr>
        <p:spPr/>
        <p:txBody>
          <a:bodyPr/>
          <a:lstStyle/>
          <a:p>
            <a:endParaRPr lang="en-US" dirty="0"/>
          </a:p>
        </p:txBody>
      </p:sp>
      <p:sp>
        <p:nvSpPr>
          <p:cNvPr id="7" name="TextBox 6">
            <a:extLst>
              <a:ext uri="{FF2B5EF4-FFF2-40B4-BE49-F238E27FC236}">
                <a16:creationId xmlns:a16="http://schemas.microsoft.com/office/drawing/2014/main" id="{BCDEBDC1-F803-40CA-A14A-7618D1B719EE}"/>
              </a:ext>
            </a:extLst>
          </p:cNvPr>
          <p:cNvSpPr txBox="1"/>
          <p:nvPr/>
        </p:nvSpPr>
        <p:spPr bwMode="gray">
          <a:xfrm>
            <a:off x="280194" y="745062"/>
            <a:ext cx="4436586" cy="161583"/>
          </a:xfrm>
          <a:prstGeom prst="rect">
            <a:avLst/>
          </a:prstGeom>
          <a:noFill/>
        </p:spPr>
        <p:txBody>
          <a:bodyPr wrap="square" lIns="0" tIns="0" rIns="0" bIns="0" rtlCol="0">
            <a:spAutoFit/>
          </a:bodyPr>
          <a:lstStyle/>
          <a:p>
            <a:pPr defTabSz="768111">
              <a:spcBef>
                <a:spcPts val="714"/>
              </a:spcBef>
              <a:defRPr/>
            </a:pPr>
            <a:r>
              <a:rPr lang="en-US" sz="1050" b="1" dirty="0">
                <a:solidFill>
                  <a:srgbClr val="333E48"/>
                </a:solidFill>
                <a:latin typeface="Verdana"/>
              </a:rPr>
              <a:t>Selected EAB Research on Academic Revenues and Costs</a:t>
            </a:r>
            <a:endParaRPr lang="en-US" sz="1050" i="1" dirty="0">
              <a:solidFill>
                <a:srgbClr val="333E48"/>
              </a:solidFill>
              <a:latin typeface="Verdana"/>
            </a:endParaRPr>
          </a:p>
        </p:txBody>
      </p:sp>
      <p:sp>
        <p:nvSpPr>
          <p:cNvPr id="8" name="TextBox 7">
            <a:extLst>
              <a:ext uri="{FF2B5EF4-FFF2-40B4-BE49-F238E27FC236}">
                <a16:creationId xmlns:a16="http://schemas.microsoft.com/office/drawing/2014/main" id="{8CF230B9-A573-419E-9F00-4878D58C203C}"/>
              </a:ext>
            </a:extLst>
          </p:cNvPr>
          <p:cNvSpPr txBox="1"/>
          <p:nvPr/>
        </p:nvSpPr>
        <p:spPr>
          <a:xfrm>
            <a:off x="3281307" y="1009950"/>
            <a:ext cx="2860414" cy="1556836"/>
          </a:xfrm>
          <a:prstGeom prst="rect">
            <a:avLst/>
          </a:prstGeom>
          <a:noFill/>
        </p:spPr>
        <p:txBody>
          <a:bodyPr wrap="square" lIns="0" tIns="0" rIns="0" bIns="0" rtlCol="0">
            <a:spAutoFit/>
          </a:bodyPr>
          <a:lstStyle/>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3"/>
              </a:rPr>
              <a:t>Enfranchising Faculty in the New Budget Reality</a:t>
            </a:r>
            <a:r>
              <a:rPr lang="en-US" sz="900" dirty="0">
                <a:ea typeface="Calibri" panose="020F0502020204030204" pitchFamily="34" charset="0"/>
                <a:cs typeface="Times New Roman" panose="02020603050405020304" pitchFamily="18" charset="0"/>
              </a:rPr>
              <a:t> (2016)</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4"/>
              </a:rPr>
              <a:t>The Instructional Capacity Playbook</a:t>
            </a:r>
            <a:r>
              <a:rPr lang="en-US" sz="900" dirty="0">
                <a:ea typeface="Calibri" panose="020F0502020204030204" pitchFamily="34" charset="0"/>
                <a:cs typeface="Times New Roman" panose="02020603050405020304" pitchFamily="18" charset="0"/>
              </a:rPr>
              <a:t> (2018)</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5"/>
              </a:rPr>
              <a:t>New Program Launch Guidebook</a:t>
            </a:r>
            <a:r>
              <a:rPr lang="en-US" sz="900" dirty="0">
                <a:ea typeface="Calibri" panose="020F0502020204030204" pitchFamily="34" charset="0"/>
                <a:cs typeface="Times New Roman" panose="02020603050405020304" pitchFamily="18" charset="0"/>
              </a:rPr>
              <a:t> (2018)</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6"/>
              </a:rPr>
              <a:t>Academic Vital Signs</a:t>
            </a:r>
            <a:r>
              <a:rPr lang="en-US" sz="900" dirty="0">
                <a:ea typeface="Calibri" panose="020F0502020204030204" pitchFamily="34" charset="0"/>
                <a:cs typeface="Times New Roman" panose="02020603050405020304" pitchFamily="18" charset="0"/>
              </a:rPr>
              <a:t> (2018)</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7"/>
              </a:rPr>
              <a:t>Rightsizing the Program Portfolio</a:t>
            </a:r>
            <a:r>
              <a:rPr lang="en-US" sz="900" dirty="0">
                <a:ea typeface="Calibri" panose="020F0502020204030204" pitchFamily="34" charset="0"/>
                <a:cs typeface="Times New Roman" panose="02020603050405020304" pitchFamily="18" charset="0"/>
              </a:rPr>
              <a:t> (2019)</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8"/>
              </a:rPr>
              <a:t>The Multidisciplinary Reorganization Toolkit</a:t>
            </a:r>
            <a:r>
              <a:rPr lang="en-US" sz="900" dirty="0">
                <a:ea typeface="Calibri" panose="020F0502020204030204" pitchFamily="34" charset="0"/>
                <a:cs typeface="Times New Roman" panose="02020603050405020304" pitchFamily="18" charset="0"/>
              </a:rPr>
              <a:t> (2019)</a:t>
            </a:r>
          </a:p>
        </p:txBody>
      </p:sp>
      <p:sp>
        <p:nvSpPr>
          <p:cNvPr id="9" name="TextBox 8">
            <a:extLst>
              <a:ext uri="{FF2B5EF4-FFF2-40B4-BE49-F238E27FC236}">
                <a16:creationId xmlns:a16="http://schemas.microsoft.com/office/drawing/2014/main" id="{F9C608D3-F231-4872-A501-21CF62253612}"/>
              </a:ext>
            </a:extLst>
          </p:cNvPr>
          <p:cNvSpPr txBox="1"/>
          <p:nvPr/>
        </p:nvSpPr>
        <p:spPr>
          <a:xfrm>
            <a:off x="280194" y="1009950"/>
            <a:ext cx="2714466" cy="1328569"/>
          </a:xfrm>
          <a:prstGeom prst="rect">
            <a:avLst/>
          </a:prstGeom>
          <a:noFill/>
        </p:spPr>
        <p:txBody>
          <a:bodyPr wrap="square" lIns="0" tIns="0" rIns="0" bIns="0" rtlCol="0">
            <a:spAutoFit/>
          </a:bodyPr>
          <a:lstStyle/>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9"/>
              </a:rPr>
              <a:t>Smart Growth</a:t>
            </a:r>
            <a:r>
              <a:rPr lang="en-US" sz="900" dirty="0">
                <a:ea typeface="Calibri" panose="020F0502020204030204" pitchFamily="34" charset="0"/>
                <a:cs typeface="Times New Roman" panose="02020603050405020304" pitchFamily="18" charset="0"/>
              </a:rPr>
              <a:t> (2011)</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10"/>
              </a:rPr>
              <a:t>Breaking the Trade-Off Between Cost and Quality</a:t>
            </a:r>
            <a:r>
              <a:rPr lang="en-US" sz="900" dirty="0">
                <a:ea typeface="Calibri" panose="020F0502020204030204" pitchFamily="34" charset="0"/>
                <a:cs typeface="Times New Roman" panose="02020603050405020304" pitchFamily="18" charset="0"/>
              </a:rPr>
              <a:t> (2014)</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11"/>
              </a:rPr>
              <a:t>The New Academic Program Review</a:t>
            </a:r>
            <a:r>
              <a:rPr lang="en-US" sz="900" dirty="0">
                <a:ea typeface="Calibri" panose="020F0502020204030204" pitchFamily="34" charset="0"/>
                <a:cs typeface="Times New Roman" panose="02020603050405020304" pitchFamily="18" charset="0"/>
              </a:rPr>
              <a:t> (2015)</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2"/>
              </a:rPr>
              <a:t>Working with Academic Leaders to Improve Space Utilization</a:t>
            </a:r>
            <a:r>
              <a:rPr lang="en-US" sz="900" dirty="0">
                <a:ea typeface="Calibri" panose="020F0502020204030204" pitchFamily="34" charset="0"/>
                <a:cs typeface="Times New Roman" panose="02020603050405020304" pitchFamily="18" charset="0"/>
              </a:rPr>
              <a:t> (2016)</a:t>
            </a:r>
          </a:p>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13"/>
              </a:rPr>
              <a:t>Making the Academy Market Smart</a:t>
            </a:r>
            <a:r>
              <a:rPr lang="en-US" sz="900" dirty="0">
                <a:ea typeface="Calibri" panose="020F0502020204030204" pitchFamily="34" charset="0"/>
                <a:cs typeface="Times New Roman" panose="02020603050405020304" pitchFamily="18" charset="0"/>
              </a:rPr>
              <a:t> (2016)</a:t>
            </a:r>
          </a:p>
        </p:txBody>
      </p:sp>
      <p:sp>
        <p:nvSpPr>
          <p:cNvPr id="10" name="TextBox 9">
            <a:extLst>
              <a:ext uri="{FF2B5EF4-FFF2-40B4-BE49-F238E27FC236}">
                <a16:creationId xmlns:a16="http://schemas.microsoft.com/office/drawing/2014/main" id="{E7D38620-74CC-428E-8EE1-92427382CD1B}"/>
              </a:ext>
            </a:extLst>
          </p:cNvPr>
          <p:cNvSpPr txBox="1"/>
          <p:nvPr/>
        </p:nvSpPr>
        <p:spPr bwMode="gray">
          <a:xfrm>
            <a:off x="280194" y="2670091"/>
            <a:ext cx="5335860" cy="161583"/>
          </a:xfrm>
          <a:prstGeom prst="rect">
            <a:avLst/>
          </a:prstGeom>
          <a:noFill/>
        </p:spPr>
        <p:txBody>
          <a:bodyPr wrap="square" lIns="0" tIns="0" rIns="0" bIns="0" rtlCol="0">
            <a:spAutoFit/>
          </a:bodyPr>
          <a:lstStyle/>
          <a:p>
            <a:pPr defTabSz="768111">
              <a:spcBef>
                <a:spcPts val="714"/>
              </a:spcBef>
              <a:defRPr/>
            </a:pPr>
            <a:r>
              <a:rPr lang="en-US" sz="1050" b="1" dirty="0">
                <a:solidFill>
                  <a:srgbClr val="333E48"/>
                </a:solidFill>
                <a:latin typeface="Verdana"/>
              </a:rPr>
              <a:t>Selected EAB Research on Administrative Revenues and Costs</a:t>
            </a:r>
            <a:endParaRPr lang="en-US" sz="1050" i="1" dirty="0">
              <a:solidFill>
                <a:srgbClr val="333E48"/>
              </a:solidFill>
              <a:latin typeface="Verdana"/>
            </a:endParaRPr>
          </a:p>
        </p:txBody>
      </p:sp>
      <p:sp>
        <p:nvSpPr>
          <p:cNvPr id="11" name="TextBox 10">
            <a:extLst>
              <a:ext uri="{FF2B5EF4-FFF2-40B4-BE49-F238E27FC236}">
                <a16:creationId xmlns:a16="http://schemas.microsoft.com/office/drawing/2014/main" id="{8BA1AF9D-9203-4D5E-82FB-3D0F26BE8E4A}"/>
              </a:ext>
            </a:extLst>
          </p:cNvPr>
          <p:cNvSpPr txBox="1"/>
          <p:nvPr/>
        </p:nvSpPr>
        <p:spPr>
          <a:xfrm>
            <a:off x="280195" y="2950233"/>
            <a:ext cx="2839299" cy="1556836"/>
          </a:xfrm>
          <a:prstGeom prst="rect">
            <a:avLst/>
          </a:prstGeom>
          <a:noFill/>
        </p:spPr>
        <p:txBody>
          <a:bodyPr wrap="square" lIns="0" tIns="0" rIns="0" bIns="0" rtlCol="0">
            <a:spAutoFit/>
          </a:bodyPr>
          <a:lstStyle/>
          <a:p>
            <a:pPr marL="118872" indent="-118872">
              <a:spcBef>
                <a:spcPts val="714"/>
              </a:spcBef>
              <a:buFont typeface="Arial" panose="020B0604020202020204" pitchFamily="34" charset="0"/>
              <a:buChar char="•"/>
            </a:pPr>
            <a:r>
              <a:rPr lang="en-US" sz="900" u="sng" dirty="0">
                <a:ea typeface="Calibri" panose="020F0502020204030204" pitchFamily="34" charset="0"/>
                <a:cs typeface="Times New Roman" panose="02020603050405020304" pitchFamily="18" charset="0"/>
                <a:hlinkClick r:id="rId14"/>
              </a:rPr>
              <a:t>Playbook for Immediate Labor Savings</a:t>
            </a:r>
            <a:r>
              <a:rPr lang="en-US" sz="900" dirty="0">
                <a:ea typeface="Calibri" panose="020F0502020204030204" pitchFamily="34" charset="0"/>
                <a:cs typeface="Times New Roman" panose="02020603050405020304" pitchFamily="18" charset="0"/>
              </a:rPr>
              <a:t> (2020)</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5"/>
              </a:rPr>
              <a:t>COVID-19 Administrative Cost Containment Playbook</a:t>
            </a:r>
            <a:r>
              <a:rPr lang="en-US" sz="900" dirty="0">
                <a:ea typeface="Calibri" panose="020F0502020204030204" pitchFamily="34" charset="0"/>
                <a:cs typeface="Times New Roman" panose="02020603050405020304" pitchFamily="18" charset="0"/>
              </a:rPr>
              <a:t> (2020)</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6"/>
              </a:rPr>
              <a:t>The Essential Guide to Cost Containment Strategies for Higher Education</a:t>
            </a:r>
            <a:endParaRPr lang="en-US" sz="900" dirty="0">
              <a:ea typeface="Calibri" panose="020F0502020204030204" pitchFamily="34" charset="0"/>
              <a:cs typeface="Times New Roman" panose="02020603050405020304" pitchFamily="18" charset="0"/>
            </a:endParaRP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7"/>
              </a:rPr>
              <a:t>Capturing Alternative Revenues</a:t>
            </a:r>
            <a:r>
              <a:rPr lang="en-US" sz="900" dirty="0">
                <a:ea typeface="Calibri" panose="020F0502020204030204" pitchFamily="34" charset="0"/>
                <a:cs typeface="Times New Roman" panose="02020603050405020304" pitchFamily="18" charset="0"/>
              </a:rPr>
              <a:t> (2014)</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8"/>
              </a:rPr>
              <a:t>Optimizing Institutional Budget Models</a:t>
            </a:r>
            <a:r>
              <a:rPr lang="en-US" sz="900" dirty="0">
                <a:ea typeface="Calibri" panose="020F0502020204030204" pitchFamily="34" charset="0"/>
                <a:cs typeface="Times New Roman" panose="02020603050405020304" pitchFamily="18" charset="0"/>
              </a:rPr>
              <a:t> (2016)</a:t>
            </a:r>
          </a:p>
          <a:p>
            <a:pPr marL="118872" indent="-118872">
              <a:spcBef>
                <a:spcPts val="714"/>
              </a:spcBef>
              <a:buFont typeface="Arial" panose="020B0604020202020204" pitchFamily="34" charset="0"/>
              <a:buChar char="•"/>
            </a:pPr>
            <a:r>
              <a:rPr lang="en-US" sz="900" dirty="0">
                <a:ea typeface="Calibri" panose="020F0502020204030204" pitchFamily="34" charset="0"/>
                <a:cs typeface="Times New Roman" panose="02020603050405020304" pitchFamily="18" charset="0"/>
                <a:hlinkClick r:id="rId19"/>
              </a:rPr>
              <a:t>Increasing Central Fungible Dollars</a:t>
            </a:r>
            <a:r>
              <a:rPr lang="en-US" sz="900" dirty="0">
                <a:ea typeface="Calibri" panose="020F0502020204030204" pitchFamily="34" charset="0"/>
                <a:cs typeface="Times New Roman" panose="02020603050405020304" pitchFamily="18" charset="0"/>
              </a:rPr>
              <a:t> (2015)</a:t>
            </a:r>
          </a:p>
        </p:txBody>
      </p:sp>
      <p:sp>
        <p:nvSpPr>
          <p:cNvPr id="13" name="TextBox 12">
            <a:extLst>
              <a:ext uri="{FF2B5EF4-FFF2-40B4-BE49-F238E27FC236}">
                <a16:creationId xmlns:a16="http://schemas.microsoft.com/office/drawing/2014/main" id="{990C1D7A-80F7-4E86-9B9C-5704E3A98C94}"/>
              </a:ext>
            </a:extLst>
          </p:cNvPr>
          <p:cNvSpPr txBox="1"/>
          <p:nvPr/>
        </p:nvSpPr>
        <p:spPr bwMode="gray">
          <a:xfrm>
            <a:off x="3411940" y="2990949"/>
            <a:ext cx="2729781" cy="1569660"/>
          </a:xfrm>
          <a:prstGeom prst="rect">
            <a:avLst/>
          </a:prstGeom>
          <a:noFill/>
        </p:spPr>
        <p:txBody>
          <a:bodyPr wrap="square" lIns="0" tIns="0" rIns="0" bIns="0" rtlCol="0">
            <a:spAutoFit/>
          </a:bodyPr>
          <a:lstStyle/>
          <a:p>
            <a:pPr marL="118872" indent="-118872">
              <a:spcBef>
                <a:spcPts val="600"/>
              </a:spcBef>
            </a:pPr>
            <a:r>
              <a:rPr lang="en-US" sz="900" b="1" dirty="0">
                <a:solidFill>
                  <a:schemeClr val="bg1"/>
                </a:solidFill>
              </a:rPr>
              <a:t>Creating an Account on EAB.com</a:t>
            </a:r>
          </a:p>
          <a:p>
            <a:pPr marL="118872" indent="-118872">
              <a:spcBef>
                <a:spcPts val="600"/>
              </a:spcBef>
              <a:buFont typeface="Arial" panose="020B0604020202020204" pitchFamily="34" charset="0"/>
              <a:buChar char="•"/>
            </a:pPr>
            <a:r>
              <a:rPr lang="en-US" sz="800" dirty="0">
                <a:solidFill>
                  <a:schemeClr val="bg1"/>
                </a:solidFill>
              </a:rPr>
              <a:t>Select the “</a:t>
            </a:r>
            <a:r>
              <a:rPr lang="en-US" sz="800" b="1" dirty="0">
                <a:solidFill>
                  <a:schemeClr val="bg1"/>
                </a:solidFill>
              </a:rPr>
              <a:t>Login</a:t>
            </a:r>
            <a:r>
              <a:rPr lang="en-US" sz="800" dirty="0">
                <a:solidFill>
                  <a:schemeClr val="bg1"/>
                </a:solidFill>
              </a:rPr>
              <a:t>” link in the upper right-hand corner above the search bar. Select “</a:t>
            </a:r>
            <a:r>
              <a:rPr lang="en-US" sz="800" b="1" dirty="0">
                <a:solidFill>
                  <a:schemeClr val="bg1"/>
                </a:solidFill>
              </a:rPr>
              <a:t>Create an account</a:t>
            </a:r>
            <a:r>
              <a:rPr lang="en-US" sz="800" dirty="0">
                <a:solidFill>
                  <a:schemeClr val="bg1"/>
                </a:solidFill>
              </a:rPr>
              <a:t>.”</a:t>
            </a:r>
          </a:p>
          <a:p>
            <a:pPr marL="118872" indent="-118872">
              <a:spcBef>
                <a:spcPts val="600"/>
              </a:spcBef>
              <a:buFont typeface="Arial" panose="020B0604020202020204" pitchFamily="34" charset="0"/>
              <a:buChar char="•"/>
            </a:pPr>
            <a:r>
              <a:rPr lang="en-US" sz="800" dirty="0">
                <a:solidFill>
                  <a:schemeClr val="bg1"/>
                </a:solidFill>
              </a:rPr>
              <a:t>Use the drop-down menus to select the </a:t>
            </a:r>
            <a:r>
              <a:rPr lang="en-US" sz="800" b="1" dirty="0">
                <a:solidFill>
                  <a:schemeClr val="bg1"/>
                </a:solidFill>
              </a:rPr>
              <a:t>Country, City, </a:t>
            </a:r>
            <a:r>
              <a:rPr lang="en-US" sz="800" dirty="0">
                <a:solidFill>
                  <a:schemeClr val="bg1"/>
                </a:solidFill>
              </a:rPr>
              <a:t>and</a:t>
            </a:r>
            <a:r>
              <a:rPr lang="en-US" sz="800" b="1" dirty="0">
                <a:solidFill>
                  <a:schemeClr val="bg1"/>
                </a:solidFill>
              </a:rPr>
              <a:t> State </a:t>
            </a:r>
            <a:r>
              <a:rPr lang="en-US" sz="800" dirty="0">
                <a:solidFill>
                  <a:schemeClr val="bg1"/>
                </a:solidFill>
              </a:rPr>
              <a:t>where your institution is located.</a:t>
            </a:r>
          </a:p>
          <a:p>
            <a:pPr marL="118872" indent="-118872">
              <a:spcBef>
                <a:spcPts val="600"/>
              </a:spcBef>
              <a:buFont typeface="Arial" panose="020B0604020202020204" pitchFamily="34" charset="0"/>
              <a:buChar char="•"/>
            </a:pPr>
            <a:r>
              <a:rPr lang="en-US" sz="800" dirty="0">
                <a:solidFill>
                  <a:schemeClr val="bg1"/>
                </a:solidFill>
              </a:rPr>
              <a:t>Choose your </a:t>
            </a:r>
            <a:r>
              <a:rPr lang="en-US" sz="800" b="1" dirty="0">
                <a:solidFill>
                  <a:schemeClr val="bg1"/>
                </a:solidFill>
              </a:rPr>
              <a:t>Organization Name </a:t>
            </a:r>
            <a:r>
              <a:rPr lang="en-US" sz="800" dirty="0">
                <a:solidFill>
                  <a:schemeClr val="bg1"/>
                </a:solidFill>
              </a:rPr>
              <a:t>from the drop-down menu. Select “</a:t>
            </a:r>
            <a:r>
              <a:rPr lang="en-US" sz="800" b="1" dirty="0">
                <a:solidFill>
                  <a:schemeClr val="bg1"/>
                </a:solidFill>
              </a:rPr>
              <a:t>Go to Step 2</a:t>
            </a:r>
            <a:r>
              <a:rPr lang="en-US" sz="800" dirty="0">
                <a:solidFill>
                  <a:schemeClr val="bg1"/>
                </a:solidFill>
              </a:rPr>
              <a:t>.”</a:t>
            </a:r>
          </a:p>
          <a:p>
            <a:pPr marL="118872" indent="-118872">
              <a:spcBef>
                <a:spcPts val="600"/>
              </a:spcBef>
              <a:buFont typeface="Arial" panose="020B0604020202020204" pitchFamily="34" charset="0"/>
              <a:buChar char="•"/>
            </a:pPr>
            <a:r>
              <a:rPr lang="en-US" sz="800" dirty="0">
                <a:solidFill>
                  <a:schemeClr val="bg1"/>
                </a:solidFill>
              </a:rPr>
              <a:t>Enter your </a:t>
            </a:r>
            <a:r>
              <a:rPr lang="en-US" sz="800" b="1" dirty="0">
                <a:solidFill>
                  <a:schemeClr val="bg1"/>
                </a:solidFill>
              </a:rPr>
              <a:t>Name and Contact Information.  </a:t>
            </a:r>
            <a:r>
              <a:rPr lang="en-US" sz="800" dirty="0">
                <a:solidFill>
                  <a:schemeClr val="bg1"/>
                </a:solidFill>
              </a:rPr>
              <a:t>Select </a:t>
            </a:r>
            <a:r>
              <a:rPr lang="en-US" sz="800" b="1" dirty="0">
                <a:solidFill>
                  <a:schemeClr val="bg1"/>
                </a:solidFill>
              </a:rPr>
              <a:t>“Register Now.”</a:t>
            </a:r>
            <a:endParaRPr lang="en-US" sz="800" dirty="0">
              <a:solidFill>
                <a:schemeClr val="bg1"/>
              </a:solidFill>
            </a:endParaRPr>
          </a:p>
        </p:txBody>
      </p:sp>
      <p:sp>
        <p:nvSpPr>
          <p:cNvPr id="22" name="Isosceles Triangle 21">
            <a:extLst>
              <a:ext uri="{FF2B5EF4-FFF2-40B4-BE49-F238E27FC236}">
                <a16:creationId xmlns:a16="http://schemas.microsoft.com/office/drawing/2014/main" id="{230B5DF4-E286-4A2A-9AB2-1A83574DD390}"/>
              </a:ext>
              <a:ext uri="{C183D7F6-B498-43B3-948B-1728B52AA6E4}">
                <adec:decorative xmlns:adec="http://schemas.microsoft.com/office/drawing/2017/decorative" val="1"/>
              </a:ext>
            </a:extLst>
          </p:cNvPr>
          <p:cNvSpPr/>
          <p:nvPr/>
        </p:nvSpPr>
        <p:spPr bwMode="gray">
          <a:xfrm rot="5400000">
            <a:off x="3214172" y="3001666"/>
            <a:ext cx="155384" cy="133951"/>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23" name="Straight Connector 22">
            <a:extLst>
              <a:ext uri="{FF2B5EF4-FFF2-40B4-BE49-F238E27FC236}">
                <a16:creationId xmlns:a16="http://schemas.microsoft.com/office/drawing/2014/main" id="{1DDFD8F1-1B3C-49A2-8299-49FD9A12EEFD}"/>
              </a:ext>
              <a:ext uri="{C183D7F6-B498-43B3-948B-1728B52AA6E4}">
                <adec:decorative xmlns:adec="http://schemas.microsoft.com/office/drawing/2017/decorative" val="1"/>
              </a:ext>
            </a:extLst>
          </p:cNvPr>
          <p:cNvCxnSpPr>
            <a:cxnSpLocks/>
          </p:cNvCxnSpPr>
          <p:nvPr/>
        </p:nvCxnSpPr>
        <p:spPr bwMode="gray">
          <a:xfrm>
            <a:off x="3412731" y="3158499"/>
            <a:ext cx="2988069"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07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6C020-73E8-4CEE-8CBD-255D3FEBA081}"/>
              </a:ext>
            </a:extLst>
          </p:cNvPr>
          <p:cNvSpPr>
            <a:spLocks noGrp="1"/>
          </p:cNvSpPr>
          <p:nvPr>
            <p:ph type="body" sz="quarter" idx="21"/>
          </p:nvPr>
        </p:nvSpPr>
        <p:spPr>
          <a:xfrm>
            <a:off x="4742954" y="3494256"/>
            <a:ext cx="692135" cy="205151"/>
          </a:xfrm>
        </p:spPr>
        <p:txBody>
          <a:bodyPr/>
          <a:lstStyle/>
          <a:p>
            <a:r>
              <a:rPr lang="en-US" dirty="0"/>
              <a:t>Section </a:t>
            </a:r>
          </a:p>
        </p:txBody>
      </p:sp>
      <p:sp>
        <p:nvSpPr>
          <p:cNvPr id="3" name="Text Placeholder 2">
            <a:extLst>
              <a:ext uri="{FF2B5EF4-FFF2-40B4-BE49-F238E27FC236}">
                <a16:creationId xmlns:a16="http://schemas.microsoft.com/office/drawing/2014/main" id="{1328DF09-7D9E-4E63-B65C-25D4DA6B4846}"/>
              </a:ext>
            </a:extLst>
          </p:cNvPr>
          <p:cNvSpPr>
            <a:spLocks noGrp="1"/>
          </p:cNvSpPr>
          <p:nvPr>
            <p:ph type="body" sz="quarter" idx="22"/>
          </p:nvPr>
        </p:nvSpPr>
        <p:spPr/>
        <p:txBody>
          <a:bodyPr/>
          <a:lstStyle/>
          <a:p>
            <a:r>
              <a:rPr lang="en-US" dirty="0"/>
              <a:t>3</a:t>
            </a:r>
          </a:p>
        </p:txBody>
      </p:sp>
      <p:sp>
        <p:nvSpPr>
          <p:cNvPr id="4" name="Title 3">
            <a:extLst>
              <a:ext uri="{FF2B5EF4-FFF2-40B4-BE49-F238E27FC236}">
                <a16:creationId xmlns:a16="http://schemas.microsoft.com/office/drawing/2014/main" id="{EABCDDDE-2A84-4A0C-BB48-36A8E294EE83}"/>
              </a:ext>
            </a:extLst>
          </p:cNvPr>
          <p:cNvSpPr>
            <a:spLocks noGrp="1"/>
          </p:cNvSpPr>
          <p:nvPr>
            <p:ph type="title"/>
          </p:nvPr>
        </p:nvSpPr>
        <p:spPr>
          <a:xfrm>
            <a:off x="457200" y="2379978"/>
            <a:ext cx="5116664" cy="346249"/>
          </a:xfrm>
        </p:spPr>
        <p:txBody>
          <a:bodyPr/>
          <a:lstStyle/>
          <a:p>
            <a:r>
              <a:rPr lang="en-US" dirty="0"/>
              <a:t>Timeline and Work Plan</a:t>
            </a:r>
          </a:p>
        </p:txBody>
      </p:sp>
      <p:sp>
        <p:nvSpPr>
          <p:cNvPr id="5" name="Text Placeholder 4">
            <a:extLst>
              <a:ext uri="{FF2B5EF4-FFF2-40B4-BE49-F238E27FC236}">
                <a16:creationId xmlns:a16="http://schemas.microsoft.com/office/drawing/2014/main" id="{216300B8-50F9-468D-8B2D-A8BB1AC27350}"/>
              </a:ext>
            </a:extLst>
          </p:cNvPr>
          <p:cNvSpPr>
            <a:spLocks noGrp="1"/>
          </p:cNvSpPr>
          <p:nvPr>
            <p:ph type="body" sz="quarter" idx="19"/>
          </p:nvPr>
        </p:nvSpPr>
        <p:spPr>
          <a:xfrm>
            <a:off x="457199" y="2827417"/>
            <a:ext cx="4623515" cy="338554"/>
          </a:xfrm>
        </p:spPr>
        <p:txBody>
          <a:bodyPr/>
          <a:lstStyle/>
          <a:p>
            <a:r>
              <a:rPr lang="en-US" dirty="0"/>
              <a:t>The Work of the Financial Sustainability Collaborative and What Will Happen on Our Campus</a:t>
            </a:r>
          </a:p>
        </p:txBody>
      </p:sp>
    </p:spTree>
    <p:extLst>
      <p:ext uri="{BB962C8B-B14F-4D97-AF65-F5344CB8AC3E}">
        <p14:creationId xmlns:p14="http://schemas.microsoft.com/office/powerpoint/2010/main" val="4047230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CAD052-E798-45AD-943F-A1FD702764D6}"/>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0902337A-C0F6-4497-BAB7-B4D93C530B54}"/>
              </a:ext>
            </a:extLst>
          </p:cNvPr>
          <p:cNvSpPr>
            <a:spLocks noGrp="1"/>
          </p:cNvSpPr>
          <p:nvPr>
            <p:ph type="title"/>
          </p:nvPr>
        </p:nvSpPr>
        <p:spPr/>
        <p:txBody>
          <a:bodyPr/>
          <a:lstStyle/>
          <a:p>
            <a:r>
              <a:rPr lang="en-US" dirty="0"/>
              <a:t>Key Components of the Collaborative</a:t>
            </a:r>
          </a:p>
        </p:txBody>
      </p:sp>
      <p:sp>
        <p:nvSpPr>
          <p:cNvPr id="6" name="Text Placeholder 5">
            <a:extLst>
              <a:ext uri="{FF2B5EF4-FFF2-40B4-BE49-F238E27FC236}">
                <a16:creationId xmlns:a16="http://schemas.microsoft.com/office/drawing/2014/main" id="{4E0C1DDE-C524-411B-A66D-1616E54746AD}"/>
              </a:ext>
            </a:extLst>
          </p:cNvPr>
          <p:cNvSpPr>
            <a:spLocks noGrp="1"/>
          </p:cNvSpPr>
          <p:nvPr>
            <p:ph type="body" sz="quarter" idx="18"/>
          </p:nvPr>
        </p:nvSpPr>
        <p:spPr>
          <a:xfrm>
            <a:off x="4111256" y="4690120"/>
            <a:ext cx="2289544" cy="123111"/>
          </a:xfrm>
        </p:spPr>
        <p:txBody>
          <a:bodyPr/>
          <a:lstStyle/>
          <a:p>
            <a:endParaRPr lang="en-US" dirty="0"/>
          </a:p>
        </p:txBody>
      </p:sp>
      <p:sp>
        <p:nvSpPr>
          <p:cNvPr id="47" name="TextBox 46">
            <a:extLst>
              <a:ext uri="{FF2B5EF4-FFF2-40B4-BE49-F238E27FC236}">
                <a16:creationId xmlns:a16="http://schemas.microsoft.com/office/drawing/2014/main" id="{5B1C21B4-F263-47BB-A593-00207A1548B7}"/>
              </a:ext>
            </a:extLst>
          </p:cNvPr>
          <p:cNvSpPr txBox="1"/>
          <p:nvPr/>
        </p:nvSpPr>
        <p:spPr>
          <a:xfrm>
            <a:off x="280194" y="950985"/>
            <a:ext cx="1236186" cy="153888"/>
          </a:xfrm>
          <a:prstGeom prst="rect">
            <a:avLst/>
          </a:prstGeom>
          <a:noFill/>
        </p:spPr>
        <p:txBody>
          <a:bodyPr wrap="square" lIns="0" tIns="0" rIns="0" bIns="0" rtlCol="0">
            <a:spAutoFit/>
          </a:bodyPr>
          <a:lstStyle/>
          <a:p>
            <a:pPr>
              <a:spcBef>
                <a:spcPts val="500"/>
              </a:spcBef>
            </a:pPr>
            <a:r>
              <a:rPr lang="en-US" sz="1000" b="1" dirty="0"/>
              <a:t>Five Meetings</a:t>
            </a:r>
          </a:p>
        </p:txBody>
      </p:sp>
      <p:grpSp>
        <p:nvGrpSpPr>
          <p:cNvPr id="14" name="Group 13">
            <a:extLst>
              <a:ext uri="{FF2B5EF4-FFF2-40B4-BE49-F238E27FC236}">
                <a16:creationId xmlns:a16="http://schemas.microsoft.com/office/drawing/2014/main" id="{6DD51D0A-5095-4C51-ACFB-44A0023669BC}"/>
              </a:ext>
            </a:extLst>
          </p:cNvPr>
          <p:cNvGrpSpPr/>
          <p:nvPr/>
        </p:nvGrpSpPr>
        <p:grpSpPr>
          <a:xfrm>
            <a:off x="366898" y="3326759"/>
            <a:ext cx="1702540" cy="925509"/>
            <a:chOff x="285853" y="2581500"/>
            <a:chExt cx="1702540" cy="925509"/>
          </a:xfrm>
        </p:grpSpPr>
        <p:sp>
          <p:nvSpPr>
            <p:cNvPr id="52" name="TextBox 51">
              <a:extLst>
                <a:ext uri="{FF2B5EF4-FFF2-40B4-BE49-F238E27FC236}">
                  <a16:creationId xmlns:a16="http://schemas.microsoft.com/office/drawing/2014/main" id="{88F44D67-DE53-4EAC-94C3-B6ED586F820D}"/>
                </a:ext>
              </a:extLst>
            </p:cNvPr>
            <p:cNvSpPr txBox="1"/>
            <p:nvPr/>
          </p:nvSpPr>
          <p:spPr>
            <a:xfrm>
              <a:off x="285853" y="2581500"/>
              <a:ext cx="1446642" cy="153888"/>
            </a:xfrm>
            <a:prstGeom prst="rect">
              <a:avLst/>
            </a:prstGeom>
            <a:noFill/>
          </p:spPr>
          <p:txBody>
            <a:bodyPr wrap="square" lIns="0" tIns="0" rIns="0" bIns="0" rtlCol="0">
              <a:spAutoFit/>
            </a:bodyPr>
            <a:lstStyle/>
            <a:p>
              <a:pPr>
                <a:spcBef>
                  <a:spcPts val="500"/>
                </a:spcBef>
              </a:pPr>
              <a:r>
                <a:rPr lang="en-US" sz="1000" b="1" dirty="0"/>
                <a:t>Five Workbooks</a:t>
              </a:r>
            </a:p>
          </p:txBody>
        </p:sp>
        <p:sp>
          <p:nvSpPr>
            <p:cNvPr id="90" name="Text Placeholder 3">
              <a:extLst>
                <a:ext uri="{FF2B5EF4-FFF2-40B4-BE49-F238E27FC236}">
                  <a16:creationId xmlns:a16="http://schemas.microsoft.com/office/drawing/2014/main" id="{2B7383B2-BFBC-4B9B-BB99-572F72E434DA}"/>
                </a:ext>
              </a:extLst>
            </p:cNvPr>
            <p:cNvSpPr txBox="1">
              <a:spLocks/>
            </p:cNvSpPr>
            <p:nvPr/>
          </p:nvSpPr>
          <p:spPr bwMode="gray">
            <a:xfrm>
              <a:off x="315370" y="2814512"/>
              <a:ext cx="1673023" cy="69249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Structured guides for gathering and analyzing data necessary to inform stakeholder conversations and decision making</a:t>
              </a:r>
            </a:p>
          </p:txBody>
        </p:sp>
      </p:grpSp>
      <p:grpSp>
        <p:nvGrpSpPr>
          <p:cNvPr id="100" name="Group 99">
            <a:extLst>
              <a:ext uri="{FF2B5EF4-FFF2-40B4-BE49-F238E27FC236}">
                <a16:creationId xmlns:a16="http://schemas.microsoft.com/office/drawing/2014/main" id="{F30861C0-994F-4607-966F-3474AC402A3E}"/>
              </a:ext>
            </a:extLst>
          </p:cNvPr>
          <p:cNvGrpSpPr/>
          <p:nvPr/>
        </p:nvGrpSpPr>
        <p:grpSpPr>
          <a:xfrm>
            <a:off x="319071" y="1260983"/>
            <a:ext cx="5762658" cy="1061099"/>
            <a:chOff x="377991" y="1102753"/>
            <a:chExt cx="5762658" cy="1061099"/>
          </a:xfrm>
        </p:grpSpPr>
        <p:sp>
          <p:nvSpPr>
            <p:cNvPr id="101" name="Chevron 37">
              <a:extLst>
                <a:ext uri="{FF2B5EF4-FFF2-40B4-BE49-F238E27FC236}">
                  <a16:creationId xmlns:a16="http://schemas.microsoft.com/office/drawing/2014/main" id="{DAB0C714-F9A4-4C63-9AFC-EAA254620173}"/>
                </a:ext>
              </a:extLst>
            </p:cNvPr>
            <p:cNvSpPr/>
            <p:nvPr/>
          </p:nvSpPr>
          <p:spPr bwMode="gray">
            <a:xfrm>
              <a:off x="385131" y="1695758"/>
              <a:ext cx="1090906" cy="155844"/>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02" name="Oval 101">
              <a:extLst>
                <a:ext uri="{FF2B5EF4-FFF2-40B4-BE49-F238E27FC236}">
                  <a16:creationId xmlns:a16="http://schemas.microsoft.com/office/drawing/2014/main" id="{F5EA83E3-0702-4EFC-BECB-51992DC69BA1}"/>
                </a:ext>
              </a:extLst>
            </p:cNvPr>
            <p:cNvSpPr/>
            <p:nvPr/>
          </p:nvSpPr>
          <p:spPr bwMode="gray">
            <a:xfrm>
              <a:off x="735780" y="1578876"/>
              <a:ext cx="389609" cy="389609"/>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103" name="TextBox 102">
              <a:extLst>
                <a:ext uri="{FF2B5EF4-FFF2-40B4-BE49-F238E27FC236}">
                  <a16:creationId xmlns:a16="http://schemas.microsoft.com/office/drawing/2014/main" id="{BE7CFB6B-9959-420C-8995-A65B132991E7}"/>
                </a:ext>
              </a:extLst>
            </p:cNvPr>
            <p:cNvSpPr txBox="1"/>
            <p:nvPr/>
          </p:nvSpPr>
          <p:spPr bwMode="gray">
            <a:xfrm>
              <a:off x="377991" y="1102753"/>
              <a:ext cx="1105187" cy="276999"/>
            </a:xfrm>
            <a:prstGeom prst="rect">
              <a:avLst/>
            </a:prstGeom>
            <a:noFill/>
          </p:spPr>
          <p:txBody>
            <a:bodyPr wrap="square" lIns="0" tIns="0" rIns="0" bIns="0" rtlCol="0">
              <a:spAutoFit/>
            </a:bodyPr>
            <a:lstStyle/>
            <a:p>
              <a:pPr algn="ctr"/>
              <a:r>
                <a:rPr lang="en-US" sz="900" i="1" dirty="0"/>
                <a:t>Collaborative </a:t>
              </a:r>
            </a:p>
            <a:p>
              <a:pPr algn="ctr"/>
              <a:r>
                <a:rPr lang="en-US" sz="900" i="1" dirty="0"/>
                <a:t>Kick-Off </a:t>
              </a:r>
            </a:p>
          </p:txBody>
        </p:sp>
        <p:pic>
          <p:nvPicPr>
            <p:cNvPr id="104" name="Picture 103">
              <a:extLst>
                <a:ext uri="{FF2B5EF4-FFF2-40B4-BE49-F238E27FC236}">
                  <a16:creationId xmlns:a16="http://schemas.microsoft.com/office/drawing/2014/main" id="{C7337A2A-9C4D-498A-B0BC-B250ABD6E6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21" y="1728439"/>
              <a:ext cx="272727" cy="111538"/>
            </a:xfrm>
            <a:prstGeom prst="rect">
              <a:avLst/>
            </a:prstGeom>
          </p:spPr>
        </p:pic>
        <p:sp>
          <p:nvSpPr>
            <p:cNvPr id="105" name="TextBox 104">
              <a:extLst>
                <a:ext uri="{FF2B5EF4-FFF2-40B4-BE49-F238E27FC236}">
                  <a16:creationId xmlns:a16="http://schemas.microsoft.com/office/drawing/2014/main" id="{BBD60EAA-8D86-4ED4-B561-CA8FABE9F0AE}"/>
                </a:ext>
              </a:extLst>
            </p:cNvPr>
            <p:cNvSpPr txBox="1"/>
            <p:nvPr/>
          </p:nvSpPr>
          <p:spPr bwMode="gray">
            <a:xfrm>
              <a:off x="377991" y="2025353"/>
              <a:ext cx="1105187" cy="138499"/>
            </a:xfrm>
            <a:prstGeom prst="rect">
              <a:avLst/>
            </a:prstGeom>
            <a:noFill/>
          </p:spPr>
          <p:txBody>
            <a:bodyPr wrap="square" lIns="0" tIns="0" rIns="0" bIns="0" rtlCol="0">
              <a:spAutoFit/>
            </a:bodyPr>
            <a:lstStyle/>
            <a:p>
              <a:pPr algn="ctr"/>
              <a:r>
                <a:rPr lang="en-US" sz="900" b="1" dirty="0">
                  <a:solidFill>
                    <a:schemeClr val="tx2"/>
                  </a:solidFill>
                </a:rPr>
                <a:t>Jan 28-21</a:t>
              </a:r>
            </a:p>
          </p:txBody>
        </p:sp>
        <p:sp>
          <p:nvSpPr>
            <p:cNvPr id="106" name="Pentagon 86">
              <a:extLst>
                <a:ext uri="{FF2B5EF4-FFF2-40B4-BE49-F238E27FC236}">
                  <a16:creationId xmlns:a16="http://schemas.microsoft.com/office/drawing/2014/main" id="{06A964BF-40BE-4A47-8BBA-FA8D49E51F13}"/>
                </a:ext>
              </a:extLst>
            </p:cNvPr>
            <p:cNvSpPr/>
            <p:nvPr/>
          </p:nvSpPr>
          <p:spPr bwMode="gray">
            <a:xfrm>
              <a:off x="1549499" y="1699101"/>
              <a:ext cx="1090906" cy="155844"/>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07" name="TextBox 106">
              <a:extLst>
                <a:ext uri="{FF2B5EF4-FFF2-40B4-BE49-F238E27FC236}">
                  <a16:creationId xmlns:a16="http://schemas.microsoft.com/office/drawing/2014/main" id="{00C678EC-991B-403A-817F-7E5FE4D96507}"/>
                </a:ext>
              </a:extLst>
            </p:cNvPr>
            <p:cNvSpPr txBox="1"/>
            <p:nvPr/>
          </p:nvSpPr>
          <p:spPr bwMode="gray">
            <a:xfrm>
              <a:off x="1606097" y="1106096"/>
              <a:ext cx="977711" cy="415498"/>
            </a:xfrm>
            <a:prstGeom prst="rect">
              <a:avLst/>
            </a:prstGeom>
            <a:noFill/>
          </p:spPr>
          <p:txBody>
            <a:bodyPr wrap="square" lIns="0" tIns="0" rIns="0" bIns="0" rtlCol="0">
              <a:spAutoFit/>
            </a:bodyPr>
            <a:lstStyle/>
            <a:p>
              <a:pPr algn="ctr"/>
              <a:r>
                <a:rPr lang="en-US" sz="900" i="1" dirty="0"/>
                <a:t>Realizing Academic Efficiencies</a:t>
              </a:r>
            </a:p>
          </p:txBody>
        </p:sp>
        <p:sp>
          <p:nvSpPr>
            <p:cNvPr id="108" name="Oval 107">
              <a:extLst>
                <a:ext uri="{FF2B5EF4-FFF2-40B4-BE49-F238E27FC236}">
                  <a16:creationId xmlns:a16="http://schemas.microsoft.com/office/drawing/2014/main" id="{5CD15FEA-FF12-401E-B95A-A01019DC7317}"/>
                </a:ext>
              </a:extLst>
            </p:cNvPr>
            <p:cNvSpPr/>
            <p:nvPr/>
          </p:nvSpPr>
          <p:spPr bwMode="gray">
            <a:xfrm>
              <a:off x="1900147" y="1582219"/>
              <a:ext cx="389609" cy="389609"/>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109" name="Picture 108">
              <a:extLst>
                <a:ext uri="{FF2B5EF4-FFF2-40B4-BE49-F238E27FC236}">
                  <a16:creationId xmlns:a16="http://schemas.microsoft.com/office/drawing/2014/main" id="{28C43721-45E3-42E6-889C-99105D3510A9}"/>
                </a:ext>
              </a:extLst>
            </p:cNvPr>
            <p:cNvPicPr>
              <a:picLocks noChangeAspect="1"/>
            </p:cNvPicPr>
            <p:nvPr/>
          </p:nvPicPr>
          <p:blipFill>
            <a:blip r:embed="rId4"/>
            <a:srcRect/>
            <a:stretch/>
          </p:blipFill>
          <p:spPr bwMode="gray">
            <a:xfrm>
              <a:off x="1973114" y="1656265"/>
              <a:ext cx="236227" cy="236227"/>
            </a:xfrm>
            <a:prstGeom prst="rect">
              <a:avLst/>
            </a:prstGeom>
          </p:spPr>
        </p:pic>
        <p:sp>
          <p:nvSpPr>
            <p:cNvPr id="110" name="TextBox 109">
              <a:extLst>
                <a:ext uri="{FF2B5EF4-FFF2-40B4-BE49-F238E27FC236}">
                  <a16:creationId xmlns:a16="http://schemas.microsoft.com/office/drawing/2014/main" id="{F1EDA569-22E8-41C8-B7B0-FC1FFDF032CB}"/>
                </a:ext>
              </a:extLst>
            </p:cNvPr>
            <p:cNvSpPr txBox="1"/>
            <p:nvPr/>
          </p:nvSpPr>
          <p:spPr bwMode="gray">
            <a:xfrm>
              <a:off x="1542359" y="2025353"/>
              <a:ext cx="1105187" cy="138499"/>
            </a:xfrm>
            <a:prstGeom prst="rect">
              <a:avLst/>
            </a:prstGeom>
            <a:noFill/>
          </p:spPr>
          <p:txBody>
            <a:bodyPr wrap="square" lIns="0" tIns="0" rIns="0" bIns="0" rtlCol="0">
              <a:spAutoFit/>
            </a:bodyPr>
            <a:lstStyle/>
            <a:p>
              <a:pPr algn="ctr"/>
              <a:r>
                <a:rPr lang="en-US" sz="900" b="1" dirty="0">
                  <a:solidFill>
                    <a:schemeClr val="tx2"/>
                  </a:solidFill>
                </a:rPr>
                <a:t>Feb 10-21</a:t>
              </a:r>
            </a:p>
          </p:txBody>
        </p:sp>
        <p:sp>
          <p:nvSpPr>
            <p:cNvPr id="111" name="Chevron 85">
              <a:extLst>
                <a:ext uri="{FF2B5EF4-FFF2-40B4-BE49-F238E27FC236}">
                  <a16:creationId xmlns:a16="http://schemas.microsoft.com/office/drawing/2014/main" id="{9779934D-D718-48C5-BC67-33D292F2E30D}"/>
                </a:ext>
              </a:extLst>
            </p:cNvPr>
            <p:cNvSpPr/>
            <p:nvPr/>
          </p:nvSpPr>
          <p:spPr bwMode="gray">
            <a:xfrm>
              <a:off x="2713866" y="1699101"/>
              <a:ext cx="1090906" cy="155844"/>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12" name="TextBox 111">
              <a:extLst>
                <a:ext uri="{FF2B5EF4-FFF2-40B4-BE49-F238E27FC236}">
                  <a16:creationId xmlns:a16="http://schemas.microsoft.com/office/drawing/2014/main" id="{C20BF19D-5442-4AC4-AC1A-F1D46BBE850C}"/>
                </a:ext>
              </a:extLst>
            </p:cNvPr>
            <p:cNvSpPr txBox="1"/>
            <p:nvPr/>
          </p:nvSpPr>
          <p:spPr bwMode="gray">
            <a:xfrm>
              <a:off x="2772307" y="1106096"/>
              <a:ext cx="974023" cy="415498"/>
            </a:xfrm>
            <a:prstGeom prst="rect">
              <a:avLst/>
            </a:prstGeom>
            <a:noFill/>
          </p:spPr>
          <p:txBody>
            <a:bodyPr wrap="square" lIns="0" tIns="0" rIns="0" bIns="0" rtlCol="0">
              <a:spAutoFit/>
            </a:bodyPr>
            <a:lstStyle/>
            <a:p>
              <a:pPr algn="ctr"/>
              <a:r>
                <a:rPr lang="en-US" sz="900" i="1" dirty="0"/>
                <a:t>Prioritizing Academic Programs</a:t>
              </a:r>
            </a:p>
          </p:txBody>
        </p:sp>
        <p:sp>
          <p:nvSpPr>
            <p:cNvPr id="113" name="Oval 112">
              <a:extLst>
                <a:ext uri="{FF2B5EF4-FFF2-40B4-BE49-F238E27FC236}">
                  <a16:creationId xmlns:a16="http://schemas.microsoft.com/office/drawing/2014/main" id="{B40F3FAE-F4EF-4CC2-8396-644AAE5C25FD}"/>
                </a:ext>
              </a:extLst>
            </p:cNvPr>
            <p:cNvSpPr/>
            <p:nvPr/>
          </p:nvSpPr>
          <p:spPr bwMode="gray">
            <a:xfrm>
              <a:off x="3064514" y="1582219"/>
              <a:ext cx="389609" cy="389609"/>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114" name="Picture 113">
              <a:extLst>
                <a:ext uri="{FF2B5EF4-FFF2-40B4-BE49-F238E27FC236}">
                  <a16:creationId xmlns:a16="http://schemas.microsoft.com/office/drawing/2014/main" id="{6F02E572-2173-4AFD-BF53-F3DAF5E91BE3}"/>
                </a:ext>
              </a:extLst>
            </p:cNvPr>
            <p:cNvPicPr>
              <a:picLocks noChangeAspect="1"/>
            </p:cNvPicPr>
            <p:nvPr/>
          </p:nvPicPr>
          <p:blipFill>
            <a:blip r:embed="rId5"/>
            <a:srcRect/>
            <a:stretch/>
          </p:blipFill>
          <p:spPr bwMode="gray">
            <a:xfrm>
              <a:off x="3112278" y="1664015"/>
              <a:ext cx="294227" cy="216747"/>
            </a:xfrm>
            <a:prstGeom prst="rect">
              <a:avLst/>
            </a:prstGeom>
          </p:spPr>
        </p:pic>
        <p:sp>
          <p:nvSpPr>
            <p:cNvPr id="115" name="TextBox 114">
              <a:extLst>
                <a:ext uri="{FF2B5EF4-FFF2-40B4-BE49-F238E27FC236}">
                  <a16:creationId xmlns:a16="http://schemas.microsoft.com/office/drawing/2014/main" id="{B06299AB-D6E1-4E99-BDFD-4C1AA47027BA}"/>
                </a:ext>
              </a:extLst>
            </p:cNvPr>
            <p:cNvSpPr txBox="1"/>
            <p:nvPr/>
          </p:nvSpPr>
          <p:spPr bwMode="gray">
            <a:xfrm>
              <a:off x="2706726" y="2025353"/>
              <a:ext cx="1105187" cy="138499"/>
            </a:xfrm>
            <a:prstGeom prst="rect">
              <a:avLst/>
            </a:prstGeom>
            <a:noFill/>
          </p:spPr>
          <p:txBody>
            <a:bodyPr wrap="square" lIns="0" tIns="0" rIns="0" bIns="0" rtlCol="0">
              <a:spAutoFit/>
            </a:bodyPr>
            <a:lstStyle/>
            <a:p>
              <a:pPr algn="ctr"/>
              <a:r>
                <a:rPr lang="en-US" sz="900" b="1" dirty="0">
                  <a:solidFill>
                    <a:schemeClr val="tx2"/>
                  </a:solidFill>
                </a:rPr>
                <a:t>Mar 10-21</a:t>
              </a:r>
            </a:p>
          </p:txBody>
        </p:sp>
        <p:sp>
          <p:nvSpPr>
            <p:cNvPr id="116" name="Chevron 84">
              <a:extLst>
                <a:ext uri="{FF2B5EF4-FFF2-40B4-BE49-F238E27FC236}">
                  <a16:creationId xmlns:a16="http://schemas.microsoft.com/office/drawing/2014/main" id="{341D483A-EB52-42EB-A532-E2AADCA1BED7}"/>
                </a:ext>
              </a:extLst>
            </p:cNvPr>
            <p:cNvSpPr/>
            <p:nvPr/>
          </p:nvSpPr>
          <p:spPr bwMode="gray">
            <a:xfrm>
              <a:off x="3878234" y="1695758"/>
              <a:ext cx="1090906" cy="155844"/>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17" name="TextBox 116">
              <a:extLst>
                <a:ext uri="{FF2B5EF4-FFF2-40B4-BE49-F238E27FC236}">
                  <a16:creationId xmlns:a16="http://schemas.microsoft.com/office/drawing/2014/main" id="{73B864A3-60AA-4C70-A786-676E8C13EC18}"/>
                </a:ext>
              </a:extLst>
            </p:cNvPr>
            <p:cNvSpPr txBox="1"/>
            <p:nvPr/>
          </p:nvSpPr>
          <p:spPr bwMode="gray">
            <a:xfrm>
              <a:off x="3892382" y="1102753"/>
              <a:ext cx="1062612" cy="415498"/>
            </a:xfrm>
            <a:prstGeom prst="rect">
              <a:avLst/>
            </a:prstGeom>
            <a:noFill/>
          </p:spPr>
          <p:txBody>
            <a:bodyPr wrap="square" lIns="0" tIns="0" rIns="0" bIns="0" rtlCol="0">
              <a:spAutoFit/>
            </a:bodyPr>
            <a:lstStyle/>
            <a:p>
              <a:pPr algn="ctr"/>
              <a:r>
                <a:rPr lang="en-US" sz="900" i="1" dirty="0"/>
                <a:t>Improving Retention and Persistence</a:t>
              </a:r>
            </a:p>
          </p:txBody>
        </p:sp>
        <p:sp>
          <p:nvSpPr>
            <p:cNvPr id="118" name="Oval 117">
              <a:extLst>
                <a:ext uri="{FF2B5EF4-FFF2-40B4-BE49-F238E27FC236}">
                  <a16:creationId xmlns:a16="http://schemas.microsoft.com/office/drawing/2014/main" id="{05096B0E-40CA-47C2-AADB-F8AB7D7DA566}"/>
                </a:ext>
              </a:extLst>
            </p:cNvPr>
            <p:cNvSpPr/>
            <p:nvPr/>
          </p:nvSpPr>
          <p:spPr bwMode="gray">
            <a:xfrm>
              <a:off x="4228882" y="1578876"/>
              <a:ext cx="389609" cy="389609"/>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pic>
          <p:nvPicPr>
            <p:cNvPr id="119" name="Picture 118">
              <a:extLst>
                <a:ext uri="{FF2B5EF4-FFF2-40B4-BE49-F238E27FC236}">
                  <a16:creationId xmlns:a16="http://schemas.microsoft.com/office/drawing/2014/main" id="{CA7C514E-3455-48F8-9D58-465B9E57F86A}"/>
                </a:ext>
              </a:extLst>
            </p:cNvPr>
            <p:cNvPicPr>
              <a:picLocks noChangeAspect="1"/>
            </p:cNvPicPr>
            <p:nvPr/>
          </p:nvPicPr>
          <p:blipFill>
            <a:blip r:embed="rId6"/>
            <a:srcRect/>
            <a:stretch/>
          </p:blipFill>
          <p:spPr bwMode="gray">
            <a:xfrm>
              <a:off x="4308402" y="1688008"/>
              <a:ext cx="246070" cy="155844"/>
            </a:xfrm>
            <a:prstGeom prst="rect">
              <a:avLst/>
            </a:prstGeom>
          </p:spPr>
        </p:pic>
        <p:sp>
          <p:nvSpPr>
            <p:cNvPr id="120" name="TextBox 119">
              <a:extLst>
                <a:ext uri="{FF2B5EF4-FFF2-40B4-BE49-F238E27FC236}">
                  <a16:creationId xmlns:a16="http://schemas.microsoft.com/office/drawing/2014/main" id="{6A467525-6F9E-4760-BE2D-C723617F9F19}"/>
                </a:ext>
              </a:extLst>
            </p:cNvPr>
            <p:cNvSpPr txBox="1"/>
            <p:nvPr/>
          </p:nvSpPr>
          <p:spPr bwMode="gray">
            <a:xfrm>
              <a:off x="3871094" y="2025353"/>
              <a:ext cx="1105187" cy="138499"/>
            </a:xfrm>
            <a:prstGeom prst="rect">
              <a:avLst/>
            </a:prstGeom>
            <a:noFill/>
          </p:spPr>
          <p:txBody>
            <a:bodyPr wrap="square" lIns="0" tIns="0" rIns="0" bIns="0" rtlCol="0">
              <a:spAutoFit/>
            </a:bodyPr>
            <a:lstStyle/>
            <a:p>
              <a:pPr algn="ctr"/>
              <a:r>
                <a:rPr lang="en-US" sz="900" b="1" dirty="0">
                  <a:solidFill>
                    <a:schemeClr val="tx2"/>
                  </a:solidFill>
                </a:rPr>
                <a:t>Apr 7-21</a:t>
              </a:r>
            </a:p>
          </p:txBody>
        </p:sp>
        <p:sp>
          <p:nvSpPr>
            <p:cNvPr id="121" name="Chevron 37">
              <a:extLst>
                <a:ext uri="{FF2B5EF4-FFF2-40B4-BE49-F238E27FC236}">
                  <a16:creationId xmlns:a16="http://schemas.microsoft.com/office/drawing/2014/main" id="{152B838C-AA9A-410C-A85B-38F75D5068BE}"/>
                </a:ext>
              </a:extLst>
            </p:cNvPr>
            <p:cNvSpPr/>
            <p:nvPr/>
          </p:nvSpPr>
          <p:spPr bwMode="gray">
            <a:xfrm>
              <a:off x="5042602" y="1700052"/>
              <a:ext cx="1090906" cy="155844"/>
            </a:xfrm>
            <a:prstGeom prst="chevron">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1463675"/>
              <a:endParaRPr lang="en-US" sz="800" i="1" dirty="0">
                <a:solidFill>
                  <a:schemeClr val="bg1"/>
                </a:solidFill>
              </a:endParaRPr>
            </a:p>
          </p:txBody>
        </p:sp>
        <p:sp>
          <p:nvSpPr>
            <p:cNvPr id="122" name="Oval 121">
              <a:extLst>
                <a:ext uri="{FF2B5EF4-FFF2-40B4-BE49-F238E27FC236}">
                  <a16:creationId xmlns:a16="http://schemas.microsoft.com/office/drawing/2014/main" id="{C6BD4B6D-DC63-4662-AC5E-26C4C10633AB}"/>
                </a:ext>
              </a:extLst>
            </p:cNvPr>
            <p:cNvSpPr/>
            <p:nvPr/>
          </p:nvSpPr>
          <p:spPr bwMode="gray">
            <a:xfrm>
              <a:off x="5393251" y="1583170"/>
              <a:ext cx="389609" cy="389609"/>
            </a:xfrm>
            <a:prstGeom prst="ellipse">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123" name="TextBox 122">
              <a:extLst>
                <a:ext uri="{FF2B5EF4-FFF2-40B4-BE49-F238E27FC236}">
                  <a16:creationId xmlns:a16="http://schemas.microsoft.com/office/drawing/2014/main" id="{23593987-41D6-488D-8DAF-9C6F91EE68B1}"/>
                </a:ext>
              </a:extLst>
            </p:cNvPr>
            <p:cNvSpPr txBox="1"/>
            <p:nvPr/>
          </p:nvSpPr>
          <p:spPr bwMode="gray">
            <a:xfrm>
              <a:off x="5035462" y="1107047"/>
              <a:ext cx="1105187" cy="415498"/>
            </a:xfrm>
            <a:prstGeom prst="rect">
              <a:avLst/>
            </a:prstGeom>
            <a:noFill/>
          </p:spPr>
          <p:txBody>
            <a:bodyPr wrap="square" lIns="0" tIns="0" rIns="0" bIns="0" rtlCol="0">
              <a:spAutoFit/>
            </a:bodyPr>
            <a:lstStyle/>
            <a:p>
              <a:pPr algn="ctr"/>
              <a:r>
                <a:rPr lang="en-US" sz="900" i="1" dirty="0"/>
                <a:t>Developing New Programs to Reach New Students</a:t>
              </a:r>
            </a:p>
          </p:txBody>
        </p:sp>
        <p:pic>
          <p:nvPicPr>
            <p:cNvPr id="124" name="Picture 123">
              <a:extLst>
                <a:ext uri="{FF2B5EF4-FFF2-40B4-BE49-F238E27FC236}">
                  <a16:creationId xmlns:a16="http://schemas.microsoft.com/office/drawing/2014/main" id="{9E8BF19A-0FA1-42AF-842D-97792A3AD75D}"/>
                </a:ext>
              </a:extLst>
            </p:cNvPr>
            <p:cNvPicPr>
              <a:picLocks noChangeAspect="1"/>
            </p:cNvPicPr>
            <p:nvPr/>
          </p:nvPicPr>
          <p:blipFill>
            <a:blip r:embed="rId7"/>
            <a:srcRect/>
            <a:stretch/>
          </p:blipFill>
          <p:spPr bwMode="gray">
            <a:xfrm>
              <a:off x="5467967" y="1711677"/>
              <a:ext cx="242813" cy="140831"/>
            </a:xfrm>
            <a:prstGeom prst="rect">
              <a:avLst/>
            </a:prstGeom>
          </p:spPr>
        </p:pic>
        <p:sp>
          <p:nvSpPr>
            <p:cNvPr id="125" name="TextBox 124">
              <a:extLst>
                <a:ext uri="{FF2B5EF4-FFF2-40B4-BE49-F238E27FC236}">
                  <a16:creationId xmlns:a16="http://schemas.microsoft.com/office/drawing/2014/main" id="{B5E4F9AF-306C-41AB-B688-03A9F60DFA2F}"/>
                </a:ext>
              </a:extLst>
            </p:cNvPr>
            <p:cNvSpPr txBox="1"/>
            <p:nvPr/>
          </p:nvSpPr>
          <p:spPr bwMode="gray">
            <a:xfrm>
              <a:off x="5035462" y="2025353"/>
              <a:ext cx="1105187" cy="138499"/>
            </a:xfrm>
            <a:prstGeom prst="rect">
              <a:avLst/>
            </a:prstGeom>
            <a:noFill/>
          </p:spPr>
          <p:txBody>
            <a:bodyPr wrap="square" lIns="0" tIns="0" rIns="0" bIns="0" rtlCol="0">
              <a:spAutoFit/>
            </a:bodyPr>
            <a:lstStyle/>
            <a:p>
              <a:pPr algn="ctr"/>
              <a:r>
                <a:rPr lang="en-US" sz="900" b="1" dirty="0">
                  <a:solidFill>
                    <a:schemeClr val="tx2"/>
                  </a:solidFill>
                </a:rPr>
                <a:t>May 5-21</a:t>
              </a:r>
            </a:p>
          </p:txBody>
        </p:sp>
      </p:grpSp>
      <p:sp>
        <p:nvSpPr>
          <p:cNvPr id="127" name="TextBox 126">
            <a:extLst>
              <a:ext uri="{FF2B5EF4-FFF2-40B4-BE49-F238E27FC236}">
                <a16:creationId xmlns:a16="http://schemas.microsoft.com/office/drawing/2014/main" id="{3FB66B6A-7413-4C45-8CCC-7A9F076214AC}"/>
              </a:ext>
            </a:extLst>
          </p:cNvPr>
          <p:cNvSpPr txBox="1"/>
          <p:nvPr/>
        </p:nvSpPr>
        <p:spPr>
          <a:xfrm>
            <a:off x="2352196" y="3326759"/>
            <a:ext cx="1628957" cy="153888"/>
          </a:xfrm>
          <a:prstGeom prst="rect">
            <a:avLst/>
          </a:prstGeom>
          <a:noFill/>
        </p:spPr>
        <p:txBody>
          <a:bodyPr wrap="square" lIns="0" tIns="0" rIns="0" bIns="0" rtlCol="0">
            <a:spAutoFit/>
          </a:bodyPr>
          <a:lstStyle/>
          <a:p>
            <a:pPr>
              <a:spcBef>
                <a:spcPts val="500"/>
              </a:spcBef>
            </a:pPr>
            <a:r>
              <a:rPr lang="en-US" sz="1000" b="1" dirty="0"/>
              <a:t>Weekly Office Hours</a:t>
            </a:r>
          </a:p>
        </p:txBody>
      </p:sp>
      <p:sp>
        <p:nvSpPr>
          <p:cNvPr id="128" name="Text Placeholder 3">
            <a:extLst>
              <a:ext uri="{FF2B5EF4-FFF2-40B4-BE49-F238E27FC236}">
                <a16:creationId xmlns:a16="http://schemas.microsoft.com/office/drawing/2014/main" id="{02DDFE7D-355F-4348-8D65-B6A34C9B4B5E}"/>
              </a:ext>
            </a:extLst>
          </p:cNvPr>
          <p:cNvSpPr txBox="1">
            <a:spLocks/>
          </p:cNvSpPr>
          <p:nvPr/>
        </p:nvSpPr>
        <p:spPr bwMode="gray">
          <a:xfrm>
            <a:off x="2375180" y="3559771"/>
            <a:ext cx="1673024" cy="69249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Participants can sign up for 30-minute one-on-one conversations with EAB experts throughout the collaborative</a:t>
            </a:r>
          </a:p>
        </p:txBody>
      </p:sp>
      <p:sp>
        <p:nvSpPr>
          <p:cNvPr id="129" name="TextBox 128">
            <a:extLst>
              <a:ext uri="{FF2B5EF4-FFF2-40B4-BE49-F238E27FC236}">
                <a16:creationId xmlns:a16="http://schemas.microsoft.com/office/drawing/2014/main" id="{CFF3CC83-D49E-4DAE-A0AD-EADD427475A9}"/>
              </a:ext>
            </a:extLst>
          </p:cNvPr>
          <p:cNvSpPr txBox="1"/>
          <p:nvPr/>
        </p:nvSpPr>
        <p:spPr>
          <a:xfrm>
            <a:off x="4393918" y="3308268"/>
            <a:ext cx="1742941" cy="153888"/>
          </a:xfrm>
          <a:prstGeom prst="rect">
            <a:avLst/>
          </a:prstGeom>
          <a:noFill/>
        </p:spPr>
        <p:txBody>
          <a:bodyPr wrap="square" lIns="0" tIns="0" rIns="0" bIns="0" rtlCol="0">
            <a:spAutoFit/>
          </a:bodyPr>
          <a:lstStyle/>
          <a:p>
            <a:pPr>
              <a:spcBef>
                <a:spcPts val="500"/>
              </a:spcBef>
            </a:pPr>
            <a:r>
              <a:rPr lang="en-US" sz="1000" b="1" dirty="0"/>
              <a:t>Two Check-Ins</a:t>
            </a:r>
          </a:p>
        </p:txBody>
      </p:sp>
      <p:sp>
        <p:nvSpPr>
          <p:cNvPr id="130" name="Text Placeholder 3">
            <a:extLst>
              <a:ext uri="{FF2B5EF4-FFF2-40B4-BE49-F238E27FC236}">
                <a16:creationId xmlns:a16="http://schemas.microsoft.com/office/drawing/2014/main" id="{5ECB782D-332A-4273-9706-FC8208574FD5}"/>
              </a:ext>
            </a:extLst>
          </p:cNvPr>
          <p:cNvSpPr txBox="1">
            <a:spLocks/>
          </p:cNvSpPr>
          <p:nvPr/>
        </p:nvSpPr>
        <p:spPr bwMode="gray">
          <a:xfrm>
            <a:off x="4393918" y="3541280"/>
            <a:ext cx="1709729" cy="83099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900" dirty="0">
                <a:solidFill>
                  <a:schemeClr val="tx1"/>
                </a:solidFill>
              </a:rPr>
              <a:t>Mid-point and debrief meetings between the Executive Sponsor and you EAB Strategic Leader to assess progress and identify next steps</a:t>
            </a:r>
          </a:p>
        </p:txBody>
      </p:sp>
      <p:pic>
        <p:nvPicPr>
          <p:cNvPr id="136" name="Picture 135" descr="A picture containing table&#10;&#10;Description automatically generated">
            <a:extLst>
              <a:ext uri="{FF2B5EF4-FFF2-40B4-BE49-F238E27FC236}">
                <a16:creationId xmlns:a16="http://schemas.microsoft.com/office/drawing/2014/main" id="{6640345E-6D98-4D68-9938-5D860AD27130}"/>
              </a:ext>
            </a:extLst>
          </p:cNvPr>
          <p:cNvPicPr>
            <a:picLocks noChangeAspect="1"/>
          </p:cNvPicPr>
          <p:nvPr/>
        </p:nvPicPr>
        <p:blipFill>
          <a:blip r:embed="rId8"/>
          <a:stretch>
            <a:fillRect/>
          </a:stretch>
        </p:blipFill>
        <p:spPr>
          <a:xfrm>
            <a:off x="396415" y="2971447"/>
            <a:ext cx="355827" cy="313964"/>
          </a:xfrm>
          <a:prstGeom prst="rect">
            <a:avLst/>
          </a:prstGeom>
        </p:spPr>
      </p:pic>
      <p:pic>
        <p:nvPicPr>
          <p:cNvPr id="137" name="Picture 136">
            <a:extLst>
              <a:ext uri="{FF2B5EF4-FFF2-40B4-BE49-F238E27FC236}">
                <a16:creationId xmlns:a16="http://schemas.microsoft.com/office/drawing/2014/main" id="{FBC630B6-5A6C-4CE4-A59A-77D6E8EF04A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46533" y="2911952"/>
            <a:ext cx="308413" cy="362839"/>
          </a:xfrm>
          <a:prstGeom prst="rect">
            <a:avLst/>
          </a:prstGeom>
        </p:spPr>
      </p:pic>
      <p:pic>
        <p:nvPicPr>
          <p:cNvPr id="138" name="Picture 137">
            <a:extLst>
              <a:ext uri="{FF2B5EF4-FFF2-40B4-BE49-F238E27FC236}">
                <a16:creationId xmlns:a16="http://schemas.microsoft.com/office/drawing/2014/main" id="{73C27723-B6E9-4631-9B0B-5DD581B7C29F}"/>
              </a:ext>
            </a:extLst>
          </p:cNvPr>
          <p:cNvPicPr>
            <a:picLocks noChangeAspect="1"/>
          </p:cNvPicPr>
          <p:nvPr/>
        </p:nvPicPr>
        <p:blipFill>
          <a:blip r:embed="rId10"/>
          <a:stretch>
            <a:fillRect/>
          </a:stretch>
        </p:blipFill>
        <p:spPr>
          <a:xfrm>
            <a:off x="4388255" y="2917438"/>
            <a:ext cx="383888" cy="326305"/>
          </a:xfrm>
          <a:prstGeom prst="rect">
            <a:avLst/>
          </a:prstGeom>
        </p:spPr>
      </p:pic>
    </p:spTree>
    <p:extLst>
      <p:ext uri="{BB962C8B-B14F-4D97-AF65-F5344CB8AC3E}">
        <p14:creationId xmlns:p14="http://schemas.microsoft.com/office/powerpoint/2010/main" val="4116711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4D2392-3988-4C15-BD70-B9A96CE459F9}"/>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998540E0-53A4-482C-AEC9-BEBF5BF9871A}"/>
              </a:ext>
            </a:extLst>
          </p:cNvPr>
          <p:cNvSpPr>
            <a:spLocks noGrp="1"/>
          </p:cNvSpPr>
          <p:nvPr>
            <p:ph type="title"/>
          </p:nvPr>
        </p:nvSpPr>
        <p:spPr/>
        <p:txBody>
          <a:bodyPr/>
          <a:lstStyle/>
          <a:p>
            <a:r>
              <a:rPr lang="en-US" dirty="0"/>
              <a:t>The Role of the Implementation Leader</a:t>
            </a:r>
          </a:p>
        </p:txBody>
      </p:sp>
      <p:sp>
        <p:nvSpPr>
          <p:cNvPr id="4" name="Text Placeholder 3">
            <a:extLst>
              <a:ext uri="{FF2B5EF4-FFF2-40B4-BE49-F238E27FC236}">
                <a16:creationId xmlns:a16="http://schemas.microsoft.com/office/drawing/2014/main" id="{AC98F01A-4FB0-4EB9-8733-894503C46694}"/>
              </a:ext>
            </a:extLst>
          </p:cNvPr>
          <p:cNvSpPr>
            <a:spLocks noGrp="1"/>
          </p:cNvSpPr>
          <p:nvPr>
            <p:ph type="body" sz="quarter" idx="15"/>
          </p:nvPr>
        </p:nvSpPr>
        <p:spPr/>
        <p:txBody>
          <a:bodyPr/>
          <a:lstStyle/>
          <a:p>
            <a:endParaRPr lang="en-US"/>
          </a:p>
        </p:txBody>
      </p:sp>
      <p:sp>
        <p:nvSpPr>
          <p:cNvPr id="12" name="Chevron 7">
            <a:extLst>
              <a:ext uri="{FF2B5EF4-FFF2-40B4-BE49-F238E27FC236}">
                <a16:creationId xmlns:a16="http://schemas.microsoft.com/office/drawing/2014/main" id="{CCC7FF63-642F-40C8-BA54-B99B55D2D15A}"/>
              </a:ext>
            </a:extLst>
          </p:cNvPr>
          <p:cNvSpPr/>
          <p:nvPr/>
        </p:nvSpPr>
        <p:spPr bwMode="gray">
          <a:xfrm>
            <a:off x="293749" y="1616052"/>
            <a:ext cx="1986096" cy="356616"/>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rPr>
              <a:t>Engage Stakeholders</a:t>
            </a:r>
          </a:p>
        </p:txBody>
      </p:sp>
      <p:sp>
        <p:nvSpPr>
          <p:cNvPr id="13" name="Chevron 8">
            <a:extLst>
              <a:ext uri="{FF2B5EF4-FFF2-40B4-BE49-F238E27FC236}">
                <a16:creationId xmlns:a16="http://schemas.microsoft.com/office/drawing/2014/main" id="{30EB5EE5-1751-4CD8-8272-009AEC503659}"/>
              </a:ext>
            </a:extLst>
          </p:cNvPr>
          <p:cNvSpPr/>
          <p:nvPr/>
        </p:nvSpPr>
        <p:spPr bwMode="gray">
          <a:xfrm>
            <a:off x="2217777" y="1616052"/>
            <a:ext cx="1983640" cy="356616"/>
          </a:xfrm>
          <a:prstGeom prst="chevron">
            <a:avLst/>
          </a:prstGeom>
          <a:solidFill>
            <a:schemeClr val="accent5"/>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rPr>
              <a:t>Spearhead Opportunity Assessment</a:t>
            </a:r>
          </a:p>
        </p:txBody>
      </p:sp>
      <p:sp>
        <p:nvSpPr>
          <p:cNvPr id="14" name="Chevron 9">
            <a:extLst>
              <a:ext uri="{FF2B5EF4-FFF2-40B4-BE49-F238E27FC236}">
                <a16:creationId xmlns:a16="http://schemas.microsoft.com/office/drawing/2014/main" id="{A7EF60B9-5615-4C09-93C9-76DF40E9317E}"/>
              </a:ext>
            </a:extLst>
          </p:cNvPr>
          <p:cNvSpPr/>
          <p:nvPr/>
        </p:nvSpPr>
        <p:spPr bwMode="gray">
          <a:xfrm>
            <a:off x="4139349" y="1616052"/>
            <a:ext cx="1983640" cy="356616"/>
          </a:xfrm>
          <a:prstGeom prst="chevron">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sz="900" b="1" dirty="0">
                <a:solidFill>
                  <a:schemeClr val="bg1"/>
                </a:solidFill>
              </a:rPr>
              <a:t>Share Results</a:t>
            </a:r>
          </a:p>
        </p:txBody>
      </p:sp>
      <p:sp>
        <p:nvSpPr>
          <p:cNvPr id="16" name="Text Placeholder 31">
            <a:extLst>
              <a:ext uri="{FF2B5EF4-FFF2-40B4-BE49-F238E27FC236}">
                <a16:creationId xmlns:a16="http://schemas.microsoft.com/office/drawing/2014/main" id="{1420C156-910A-422D-A20A-753402698A7E}"/>
              </a:ext>
            </a:extLst>
          </p:cNvPr>
          <p:cNvSpPr txBox="1">
            <a:spLocks/>
          </p:cNvSpPr>
          <p:nvPr/>
        </p:nvSpPr>
        <p:spPr bwMode="gray">
          <a:xfrm>
            <a:off x="358273" y="2106396"/>
            <a:ext cx="1859504" cy="130035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Secure Support</a:t>
            </a:r>
          </a:p>
          <a:p>
            <a:r>
              <a:rPr lang="en-US" sz="900" dirty="0"/>
              <a:t>Solicit feedback from campus leaders</a:t>
            </a:r>
          </a:p>
          <a:p>
            <a:r>
              <a:rPr lang="en-US" sz="900" dirty="0"/>
              <a:t>Motivate action from contributors across campus</a:t>
            </a:r>
          </a:p>
          <a:p>
            <a:r>
              <a:rPr lang="en-US" sz="900" dirty="0"/>
              <a:t>Address questions and concerns about purpose and implications of collaborative</a:t>
            </a:r>
          </a:p>
        </p:txBody>
      </p:sp>
      <p:sp>
        <p:nvSpPr>
          <p:cNvPr id="17" name="Text Placeholder 31">
            <a:extLst>
              <a:ext uri="{FF2B5EF4-FFF2-40B4-BE49-F238E27FC236}">
                <a16:creationId xmlns:a16="http://schemas.microsoft.com/office/drawing/2014/main" id="{8ABF38A0-CBCE-47B6-99AF-657DD653437F}"/>
              </a:ext>
            </a:extLst>
          </p:cNvPr>
          <p:cNvSpPr txBox="1">
            <a:spLocks/>
          </p:cNvSpPr>
          <p:nvPr/>
        </p:nvSpPr>
        <p:spPr bwMode="gray">
          <a:xfrm>
            <a:off x="2279846" y="2106396"/>
            <a:ext cx="1859504" cy="2056973"/>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Initiate Analyses</a:t>
            </a:r>
          </a:p>
          <a:p>
            <a:r>
              <a:rPr lang="en-US" sz="900" dirty="0"/>
              <a:t>Collect and verify relevant data</a:t>
            </a:r>
          </a:p>
          <a:p>
            <a:r>
              <a:rPr lang="en-US" sz="900" dirty="0"/>
              <a:t>Work with institutional leaders, deans, and department chairs to promote data integrity and consistency</a:t>
            </a:r>
          </a:p>
          <a:p>
            <a:r>
              <a:rPr lang="en-US" sz="900" dirty="0"/>
              <a:t>Consult with campus leaders on appropriate goals and thresholds</a:t>
            </a:r>
          </a:p>
          <a:p>
            <a:r>
              <a:rPr lang="en-US" sz="900" dirty="0"/>
              <a:t>Use EAB templates and tools to conduct analyses to identify available opportunity</a:t>
            </a:r>
          </a:p>
        </p:txBody>
      </p:sp>
      <p:sp>
        <p:nvSpPr>
          <p:cNvPr id="18" name="Text Placeholder 31">
            <a:extLst>
              <a:ext uri="{FF2B5EF4-FFF2-40B4-BE49-F238E27FC236}">
                <a16:creationId xmlns:a16="http://schemas.microsoft.com/office/drawing/2014/main" id="{AB669FD2-92B7-4115-BAD4-2CC3C2B1C820}"/>
              </a:ext>
            </a:extLst>
          </p:cNvPr>
          <p:cNvSpPr txBox="1">
            <a:spLocks/>
          </p:cNvSpPr>
          <p:nvPr/>
        </p:nvSpPr>
        <p:spPr bwMode="gray">
          <a:xfrm>
            <a:off x="4263483" y="2106396"/>
            <a:ext cx="1859506" cy="151323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t>Initiate Conversations</a:t>
            </a:r>
          </a:p>
          <a:p>
            <a:r>
              <a:rPr lang="en-US" sz="900" dirty="0"/>
              <a:t>Use the insight gained in the collaborative to inform discussions of next steps</a:t>
            </a:r>
          </a:p>
          <a:p>
            <a:r>
              <a:rPr lang="en-US" sz="900" dirty="0"/>
              <a:t>Implementation Leader should support administrator’s communication to campus and provide context for decisions made</a:t>
            </a:r>
          </a:p>
        </p:txBody>
      </p:sp>
      <p:pic>
        <p:nvPicPr>
          <p:cNvPr id="19" name="Picture 18">
            <a:extLst>
              <a:ext uri="{FF2B5EF4-FFF2-40B4-BE49-F238E27FC236}">
                <a16:creationId xmlns:a16="http://schemas.microsoft.com/office/drawing/2014/main" id="{E1C95E5E-DA2D-46DB-8EAD-E46BE9CB1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849629" y="1116943"/>
            <a:ext cx="563079" cy="356616"/>
          </a:xfrm>
          <a:prstGeom prst="rect">
            <a:avLst/>
          </a:prstGeom>
        </p:spPr>
      </p:pic>
      <p:pic>
        <p:nvPicPr>
          <p:cNvPr id="20" name="Picture 19">
            <a:extLst>
              <a:ext uri="{FF2B5EF4-FFF2-40B4-BE49-F238E27FC236}">
                <a16:creationId xmlns:a16="http://schemas.microsoft.com/office/drawing/2014/main" id="{BB81B893-D41B-4B98-9599-23D59AAF3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519" y="1176188"/>
            <a:ext cx="631882" cy="265391"/>
          </a:xfrm>
          <a:prstGeom prst="rect">
            <a:avLst/>
          </a:prstGeom>
        </p:spPr>
      </p:pic>
      <p:pic>
        <p:nvPicPr>
          <p:cNvPr id="21" name="Picture 20">
            <a:extLst>
              <a:ext uri="{FF2B5EF4-FFF2-40B4-BE49-F238E27FC236}">
                <a16:creationId xmlns:a16="http://schemas.microsoft.com/office/drawing/2014/main" id="{286498D4-9F68-474C-B4BC-9FC5F67FCF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5212" y="1144208"/>
            <a:ext cx="409979" cy="329350"/>
          </a:xfrm>
          <a:prstGeom prst="rect">
            <a:avLst/>
          </a:prstGeom>
        </p:spPr>
      </p:pic>
    </p:spTree>
    <p:extLst>
      <p:ext uri="{BB962C8B-B14F-4D97-AF65-F5344CB8AC3E}">
        <p14:creationId xmlns:p14="http://schemas.microsoft.com/office/powerpoint/2010/main" val="291989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31B472-4BBF-4B35-AAE6-090D69C465B4}"/>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04BD1C9F-2264-45B7-B0FD-5E2F12148463}"/>
              </a:ext>
            </a:extLst>
          </p:cNvPr>
          <p:cNvSpPr>
            <a:spLocks noGrp="1"/>
          </p:cNvSpPr>
          <p:nvPr>
            <p:ph type="title"/>
          </p:nvPr>
        </p:nvSpPr>
        <p:spPr/>
        <p:txBody>
          <a:bodyPr/>
          <a:lstStyle/>
          <a:p>
            <a:r>
              <a:rPr lang="en-US" dirty="0"/>
              <a:t>Our Expectations From this Work</a:t>
            </a:r>
          </a:p>
        </p:txBody>
      </p:sp>
      <p:sp>
        <p:nvSpPr>
          <p:cNvPr id="5" name="Text Placeholder 4">
            <a:extLst>
              <a:ext uri="{FF2B5EF4-FFF2-40B4-BE49-F238E27FC236}">
                <a16:creationId xmlns:a16="http://schemas.microsoft.com/office/drawing/2014/main" id="{2EB32F74-E02D-4601-B65A-A181CB2BC8E7}"/>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C2FF5CDE-BCE5-4736-B7A6-3303E76C554D}"/>
              </a:ext>
            </a:extLst>
          </p:cNvPr>
          <p:cNvSpPr>
            <a:spLocks noGrp="1"/>
          </p:cNvSpPr>
          <p:nvPr>
            <p:ph type="body" sz="quarter" idx="18"/>
          </p:nvPr>
        </p:nvSpPr>
        <p:spPr/>
        <p:txBody>
          <a:bodyPr/>
          <a:lstStyle/>
          <a:p>
            <a:endParaRPr lang="en-US"/>
          </a:p>
        </p:txBody>
      </p:sp>
      <p:sp>
        <p:nvSpPr>
          <p:cNvPr id="9" name="Text Placeholder 31">
            <a:extLst>
              <a:ext uri="{FF2B5EF4-FFF2-40B4-BE49-F238E27FC236}">
                <a16:creationId xmlns:a16="http://schemas.microsoft.com/office/drawing/2014/main" id="{D1570570-8182-4237-B4C8-4C60E27FC68C}"/>
              </a:ext>
            </a:extLst>
          </p:cNvPr>
          <p:cNvSpPr txBox="1">
            <a:spLocks/>
          </p:cNvSpPr>
          <p:nvPr/>
        </p:nvSpPr>
        <p:spPr bwMode="gray">
          <a:xfrm>
            <a:off x="825688" y="1476630"/>
            <a:ext cx="2374712"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i="1" dirty="0"/>
              <a:t>Identify Where to Focus Our Efforts</a:t>
            </a:r>
          </a:p>
        </p:txBody>
      </p:sp>
      <p:sp>
        <p:nvSpPr>
          <p:cNvPr id="13" name="Text Placeholder 31">
            <a:extLst>
              <a:ext uri="{FF2B5EF4-FFF2-40B4-BE49-F238E27FC236}">
                <a16:creationId xmlns:a16="http://schemas.microsoft.com/office/drawing/2014/main" id="{911FA58E-AF98-407B-BEF7-B697724A6B2E}"/>
              </a:ext>
            </a:extLst>
          </p:cNvPr>
          <p:cNvSpPr txBox="1">
            <a:spLocks/>
          </p:cNvSpPr>
          <p:nvPr/>
        </p:nvSpPr>
        <p:spPr bwMode="gray">
          <a:xfrm>
            <a:off x="3745679" y="1470061"/>
            <a:ext cx="2615822"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i="1" dirty="0"/>
              <a:t>Identify Work Required to Realize Gains</a:t>
            </a:r>
          </a:p>
        </p:txBody>
      </p:sp>
      <p:sp>
        <p:nvSpPr>
          <p:cNvPr id="15" name="Text Placeholder 3">
            <a:extLst>
              <a:ext uri="{FF2B5EF4-FFF2-40B4-BE49-F238E27FC236}">
                <a16:creationId xmlns:a16="http://schemas.microsoft.com/office/drawing/2014/main" id="{B1700653-5A97-4577-AD0F-F52B533382E8}"/>
              </a:ext>
            </a:extLst>
          </p:cNvPr>
          <p:cNvSpPr txBox="1">
            <a:spLocks/>
          </p:cNvSpPr>
          <p:nvPr/>
        </p:nvSpPr>
        <p:spPr bwMode="gray">
          <a:xfrm>
            <a:off x="280195" y="657732"/>
            <a:ext cx="5842794" cy="184653"/>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Goals for the Financial Sustainability Collaborative</a:t>
            </a:r>
          </a:p>
        </p:txBody>
      </p:sp>
      <p:sp>
        <p:nvSpPr>
          <p:cNvPr id="16" name="TextBox 15">
            <a:extLst>
              <a:ext uri="{FF2B5EF4-FFF2-40B4-BE49-F238E27FC236}">
                <a16:creationId xmlns:a16="http://schemas.microsoft.com/office/drawing/2014/main" id="{57B84936-1D47-49F8-97E2-72BBC26B3863}"/>
              </a:ext>
            </a:extLst>
          </p:cNvPr>
          <p:cNvSpPr txBox="1"/>
          <p:nvPr/>
        </p:nvSpPr>
        <p:spPr>
          <a:xfrm>
            <a:off x="1596059" y="2338631"/>
            <a:ext cx="3208682" cy="1557542"/>
          </a:xfrm>
          <a:prstGeom prst="rect">
            <a:avLst/>
          </a:prstGeom>
          <a:noFill/>
          <a:ln>
            <a:solidFill>
              <a:schemeClr val="accent5"/>
            </a:solidFill>
            <a:prstDash val="dash"/>
          </a:ln>
        </p:spPr>
        <p:txBody>
          <a:bodyPr wrap="square">
            <a:spAutoFit/>
          </a:bodyPr>
          <a:lstStyle/>
          <a:p>
            <a:r>
              <a:rPr lang="en-US" sz="1000" dirty="0"/>
              <a:t>Add Specific Goals or Benefits Expected on Your Campus Here</a:t>
            </a:r>
          </a:p>
          <a:p>
            <a:endParaRPr lang="en-US" dirty="0"/>
          </a:p>
          <a:p>
            <a:endParaRPr lang="en-US" dirty="0"/>
          </a:p>
          <a:p>
            <a:endParaRPr lang="en-US" dirty="0"/>
          </a:p>
          <a:p>
            <a:endParaRPr lang="en-US" dirty="0"/>
          </a:p>
          <a:p>
            <a:endParaRPr lang="en-US" dirty="0"/>
          </a:p>
          <a:p>
            <a:endParaRPr lang="en-US" dirty="0"/>
          </a:p>
          <a:p>
            <a:endParaRPr lang="en-US" dirty="0"/>
          </a:p>
        </p:txBody>
      </p:sp>
      <p:grpSp>
        <p:nvGrpSpPr>
          <p:cNvPr id="20" name="Group 19">
            <a:extLst>
              <a:ext uri="{FF2B5EF4-FFF2-40B4-BE49-F238E27FC236}">
                <a16:creationId xmlns:a16="http://schemas.microsoft.com/office/drawing/2014/main" id="{0EB70C59-5E1A-48BA-BB8A-2A397F5D8FCD}"/>
              </a:ext>
            </a:extLst>
          </p:cNvPr>
          <p:cNvGrpSpPr/>
          <p:nvPr/>
        </p:nvGrpSpPr>
        <p:grpSpPr bwMode="gray">
          <a:xfrm>
            <a:off x="350189" y="1217999"/>
            <a:ext cx="2205612" cy="374574"/>
            <a:chOff x="2840514" y="2261388"/>
            <a:chExt cx="2683679" cy="455763"/>
          </a:xfrm>
        </p:grpSpPr>
        <p:sp>
          <p:nvSpPr>
            <p:cNvPr id="21" name="Oval 20">
              <a:extLst>
                <a:ext uri="{FF2B5EF4-FFF2-40B4-BE49-F238E27FC236}">
                  <a16:creationId xmlns:a16="http://schemas.microsoft.com/office/drawing/2014/main" id="{33B8464D-BC5D-4B6E-810D-E57F365BC208}"/>
                </a:ext>
              </a:extLst>
            </p:cNvPr>
            <p:cNvSpPr>
              <a:spLocks noChangeAspect="1"/>
            </p:cNvSpPr>
            <p:nvPr/>
          </p:nvSpPr>
          <p:spPr bwMode="gray">
            <a:xfrm>
              <a:off x="2886932" y="2307897"/>
              <a:ext cx="365760" cy="3657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58">
              <a:extLst>
                <a:ext uri="{FF2B5EF4-FFF2-40B4-BE49-F238E27FC236}">
                  <a16:creationId xmlns:a16="http://schemas.microsoft.com/office/drawing/2014/main" id="{C4782D43-DD1B-4666-B5C6-081D8C99B45D}"/>
                </a:ext>
              </a:extLst>
            </p:cNvPr>
            <p:cNvSpPr>
              <a:spLocks noChangeAspect="1"/>
            </p:cNvSpPr>
            <p:nvPr/>
          </p:nvSpPr>
          <p:spPr bwMode="gray">
            <a:xfrm>
              <a:off x="2840514" y="2261388"/>
              <a:ext cx="2683679" cy="455763"/>
            </a:xfrm>
            <a:custGeom>
              <a:avLst/>
              <a:gdLst>
                <a:gd name="connsiteX0" fmla="*/ 214344 w 2282626"/>
                <a:gd name="connsiteY0" fmla="*/ 0 h 457200"/>
                <a:gd name="connsiteX1" fmla="*/ 228600 w 2282626"/>
                <a:gd name="connsiteY1" fmla="*/ 0 h 457200"/>
                <a:gd name="connsiteX2" fmla="*/ 2282626 w 2282626"/>
                <a:gd name="connsiteY2" fmla="*/ 0 h 457200"/>
                <a:gd name="connsiteX3" fmla="*/ 2282626 w 2282626"/>
                <a:gd name="connsiteY3" fmla="*/ 228600 h 457200"/>
                <a:gd name="connsiteX4" fmla="*/ 457200 w 2282626"/>
                <a:gd name="connsiteY4" fmla="*/ 228600 h 457200"/>
                <a:gd name="connsiteX5" fmla="*/ 228600 w 2282626"/>
                <a:gd name="connsiteY5" fmla="*/ 457200 h 457200"/>
                <a:gd name="connsiteX6" fmla="*/ 0 w 2282626"/>
                <a:gd name="connsiteY6" fmla="*/ 228600 h 457200"/>
                <a:gd name="connsiteX7" fmla="*/ 182529 w 2282626"/>
                <a:gd name="connsiteY7" fmla="*/ 4644 h 457200"/>
                <a:gd name="connsiteX8" fmla="*/ 214344 w 2282626"/>
                <a:gd name="connsiteY8" fmla="*/ 1437 h 457200"/>
                <a:gd name="connsiteX9" fmla="*/ 214344 w 2282626"/>
                <a:gd name="connsiteY9" fmla="*/ 1437 h 457200"/>
                <a:gd name="connsiteX0" fmla="*/ 2282626 w 2374066"/>
                <a:gd name="connsiteY0" fmla="*/ 0 h 457200"/>
                <a:gd name="connsiteX1" fmla="*/ 2282626 w 2374066"/>
                <a:gd name="connsiteY1" fmla="*/ 228600 h 457200"/>
                <a:gd name="connsiteX2" fmla="*/ 457200 w 2374066"/>
                <a:gd name="connsiteY2" fmla="*/ 228600 h 457200"/>
                <a:gd name="connsiteX3" fmla="*/ 228600 w 2374066"/>
                <a:gd name="connsiteY3" fmla="*/ 457200 h 457200"/>
                <a:gd name="connsiteX4" fmla="*/ 0 w 2374066"/>
                <a:gd name="connsiteY4" fmla="*/ 228600 h 457200"/>
                <a:gd name="connsiteX5" fmla="*/ 182529 w 2374066"/>
                <a:gd name="connsiteY5" fmla="*/ 4644 h 457200"/>
                <a:gd name="connsiteX6" fmla="*/ 214344 w 2374066"/>
                <a:gd name="connsiteY6" fmla="*/ 1437 h 457200"/>
                <a:gd name="connsiteX7" fmla="*/ 214344 w 2374066"/>
                <a:gd name="connsiteY7" fmla="*/ 1437 h 457200"/>
                <a:gd name="connsiteX8" fmla="*/ 214344 w 2374066"/>
                <a:gd name="connsiteY8" fmla="*/ 0 h 457200"/>
                <a:gd name="connsiteX9" fmla="*/ 228600 w 2374066"/>
                <a:gd name="connsiteY9" fmla="*/ 0 h 457200"/>
                <a:gd name="connsiteX10" fmla="*/ 2374066 w 2374066"/>
                <a:gd name="connsiteY10" fmla="*/ 91440 h 457200"/>
                <a:gd name="connsiteX0" fmla="*/ 2282626 w 2282626"/>
                <a:gd name="connsiteY0" fmla="*/ 93287 h 550487"/>
                <a:gd name="connsiteX1" fmla="*/ 2282626 w 2282626"/>
                <a:gd name="connsiteY1" fmla="*/ 321887 h 550487"/>
                <a:gd name="connsiteX2" fmla="*/ 457200 w 2282626"/>
                <a:gd name="connsiteY2" fmla="*/ 321887 h 550487"/>
                <a:gd name="connsiteX3" fmla="*/ 228600 w 2282626"/>
                <a:gd name="connsiteY3" fmla="*/ 550487 h 550487"/>
                <a:gd name="connsiteX4" fmla="*/ 0 w 2282626"/>
                <a:gd name="connsiteY4" fmla="*/ 321887 h 550487"/>
                <a:gd name="connsiteX5" fmla="*/ 182529 w 2282626"/>
                <a:gd name="connsiteY5" fmla="*/ 97931 h 550487"/>
                <a:gd name="connsiteX6" fmla="*/ 214344 w 2282626"/>
                <a:gd name="connsiteY6" fmla="*/ 94724 h 550487"/>
                <a:gd name="connsiteX7" fmla="*/ 214344 w 2282626"/>
                <a:gd name="connsiteY7" fmla="*/ 94724 h 550487"/>
                <a:gd name="connsiteX8" fmla="*/ 214344 w 2282626"/>
                <a:gd name="connsiteY8" fmla="*/ 93287 h 550487"/>
                <a:gd name="connsiteX9" fmla="*/ 228600 w 2282626"/>
                <a:gd name="connsiteY9" fmla="*/ 93287 h 550487"/>
                <a:gd name="connsiteX10" fmla="*/ 2085891 w 2282626"/>
                <a:gd name="connsiteY10" fmla="*/ 0 h 550487"/>
                <a:gd name="connsiteX0" fmla="*/ 2282626 w 2282626"/>
                <a:gd name="connsiteY0" fmla="*/ 321887 h 550487"/>
                <a:gd name="connsiteX1" fmla="*/ 457200 w 2282626"/>
                <a:gd name="connsiteY1" fmla="*/ 321887 h 550487"/>
                <a:gd name="connsiteX2" fmla="*/ 228600 w 2282626"/>
                <a:gd name="connsiteY2" fmla="*/ 550487 h 550487"/>
                <a:gd name="connsiteX3" fmla="*/ 0 w 2282626"/>
                <a:gd name="connsiteY3" fmla="*/ 321887 h 550487"/>
                <a:gd name="connsiteX4" fmla="*/ 182529 w 2282626"/>
                <a:gd name="connsiteY4" fmla="*/ 97931 h 550487"/>
                <a:gd name="connsiteX5" fmla="*/ 214344 w 2282626"/>
                <a:gd name="connsiteY5" fmla="*/ 94724 h 550487"/>
                <a:gd name="connsiteX6" fmla="*/ 214344 w 2282626"/>
                <a:gd name="connsiteY6" fmla="*/ 94724 h 550487"/>
                <a:gd name="connsiteX7" fmla="*/ 214344 w 2282626"/>
                <a:gd name="connsiteY7" fmla="*/ 93287 h 550487"/>
                <a:gd name="connsiteX8" fmla="*/ 228600 w 2282626"/>
                <a:gd name="connsiteY8" fmla="*/ 93287 h 550487"/>
                <a:gd name="connsiteX9" fmla="*/ 2085891 w 2282626"/>
                <a:gd name="connsiteY9" fmla="*/ 0 h 550487"/>
                <a:gd name="connsiteX0" fmla="*/ 2282626 w 2282626"/>
                <a:gd name="connsiteY0" fmla="*/ 228600 h 457200"/>
                <a:gd name="connsiteX1" fmla="*/ 457200 w 2282626"/>
                <a:gd name="connsiteY1" fmla="*/ 228600 h 457200"/>
                <a:gd name="connsiteX2" fmla="*/ 228600 w 2282626"/>
                <a:gd name="connsiteY2" fmla="*/ 457200 h 457200"/>
                <a:gd name="connsiteX3" fmla="*/ 0 w 2282626"/>
                <a:gd name="connsiteY3" fmla="*/ 228600 h 457200"/>
                <a:gd name="connsiteX4" fmla="*/ 182529 w 2282626"/>
                <a:gd name="connsiteY4" fmla="*/ 4644 h 457200"/>
                <a:gd name="connsiteX5" fmla="*/ 214344 w 2282626"/>
                <a:gd name="connsiteY5" fmla="*/ 1437 h 457200"/>
                <a:gd name="connsiteX6" fmla="*/ 214344 w 2282626"/>
                <a:gd name="connsiteY6" fmla="*/ 1437 h 457200"/>
                <a:gd name="connsiteX7" fmla="*/ 214344 w 2282626"/>
                <a:gd name="connsiteY7" fmla="*/ 0 h 457200"/>
                <a:gd name="connsiteX8" fmla="*/ 228600 w 2282626"/>
                <a:gd name="connsiteY8" fmla="*/ 0 h 457200"/>
                <a:gd name="connsiteX0" fmla="*/ 2282626 w 2282626"/>
                <a:gd name="connsiteY0" fmla="*/ 228600 h 457200"/>
                <a:gd name="connsiteX1" fmla="*/ 457200 w 2282626"/>
                <a:gd name="connsiteY1" fmla="*/ 228600 h 457200"/>
                <a:gd name="connsiteX2" fmla="*/ 228600 w 2282626"/>
                <a:gd name="connsiteY2" fmla="*/ 457200 h 457200"/>
                <a:gd name="connsiteX3" fmla="*/ 0 w 2282626"/>
                <a:gd name="connsiteY3" fmla="*/ 228600 h 457200"/>
                <a:gd name="connsiteX4" fmla="*/ 182529 w 2282626"/>
                <a:gd name="connsiteY4" fmla="*/ 4644 h 457200"/>
                <a:gd name="connsiteX5" fmla="*/ 214344 w 2282626"/>
                <a:gd name="connsiteY5" fmla="*/ 1437 h 457200"/>
                <a:gd name="connsiteX6" fmla="*/ 214344 w 2282626"/>
                <a:gd name="connsiteY6" fmla="*/ 1437 h 457200"/>
                <a:gd name="connsiteX7" fmla="*/ 214344 w 2282626"/>
                <a:gd name="connsiteY7" fmla="*/ 0 h 457200"/>
                <a:gd name="connsiteX0" fmla="*/ 2282626 w 2282626"/>
                <a:gd name="connsiteY0" fmla="*/ 227163 h 455763"/>
                <a:gd name="connsiteX1" fmla="*/ 457200 w 2282626"/>
                <a:gd name="connsiteY1" fmla="*/ 227163 h 455763"/>
                <a:gd name="connsiteX2" fmla="*/ 228600 w 2282626"/>
                <a:gd name="connsiteY2" fmla="*/ 455763 h 455763"/>
                <a:gd name="connsiteX3" fmla="*/ 0 w 2282626"/>
                <a:gd name="connsiteY3" fmla="*/ 227163 h 455763"/>
                <a:gd name="connsiteX4" fmla="*/ 182529 w 2282626"/>
                <a:gd name="connsiteY4" fmla="*/ 3207 h 455763"/>
                <a:gd name="connsiteX5" fmla="*/ 214344 w 2282626"/>
                <a:gd name="connsiteY5" fmla="*/ 0 h 455763"/>
                <a:gd name="connsiteX6" fmla="*/ 214344 w 2282626"/>
                <a:gd name="connsiteY6" fmla="*/ 0 h 455763"/>
                <a:gd name="connsiteX0" fmla="*/ 2683679 w 2683679"/>
                <a:gd name="connsiteY0" fmla="*/ 227164 h 455763"/>
                <a:gd name="connsiteX1" fmla="*/ 457200 w 2683679"/>
                <a:gd name="connsiteY1" fmla="*/ 227163 h 455763"/>
                <a:gd name="connsiteX2" fmla="*/ 228600 w 2683679"/>
                <a:gd name="connsiteY2" fmla="*/ 455763 h 455763"/>
                <a:gd name="connsiteX3" fmla="*/ 0 w 2683679"/>
                <a:gd name="connsiteY3" fmla="*/ 227163 h 455763"/>
                <a:gd name="connsiteX4" fmla="*/ 182529 w 2683679"/>
                <a:gd name="connsiteY4" fmla="*/ 3207 h 455763"/>
                <a:gd name="connsiteX5" fmla="*/ 214344 w 2683679"/>
                <a:gd name="connsiteY5" fmla="*/ 0 h 455763"/>
                <a:gd name="connsiteX6" fmla="*/ 214344 w 2683679"/>
                <a:gd name="connsiteY6" fmla="*/ 0 h 45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3679" h="455763">
                  <a:moveTo>
                    <a:pt x="2683679" y="227164"/>
                  </a:moveTo>
                  <a:lnTo>
                    <a:pt x="457200" y="227163"/>
                  </a:lnTo>
                  <a:cubicBezTo>
                    <a:pt x="457200" y="353415"/>
                    <a:pt x="354852" y="455763"/>
                    <a:pt x="228600" y="455763"/>
                  </a:cubicBezTo>
                  <a:cubicBezTo>
                    <a:pt x="102348" y="455763"/>
                    <a:pt x="0" y="353415"/>
                    <a:pt x="0" y="227163"/>
                  </a:cubicBezTo>
                  <a:cubicBezTo>
                    <a:pt x="0" y="116693"/>
                    <a:pt x="78360" y="24524"/>
                    <a:pt x="182529" y="3207"/>
                  </a:cubicBezTo>
                  <a:lnTo>
                    <a:pt x="214344" y="0"/>
                  </a:lnTo>
                  <a:lnTo>
                    <a:pt x="214344"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3" name="TextBox 22">
            <a:extLst>
              <a:ext uri="{FF2B5EF4-FFF2-40B4-BE49-F238E27FC236}">
                <a16:creationId xmlns:a16="http://schemas.microsoft.com/office/drawing/2014/main" id="{9B431BD2-7639-4954-A5DE-1DBE1E490F21}"/>
              </a:ext>
            </a:extLst>
          </p:cNvPr>
          <p:cNvSpPr txBox="1"/>
          <p:nvPr/>
        </p:nvSpPr>
        <p:spPr bwMode="gray">
          <a:xfrm>
            <a:off x="470452" y="1250689"/>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sp>
        <p:nvSpPr>
          <p:cNvPr id="24" name="TextBox 23">
            <a:extLst>
              <a:ext uri="{FF2B5EF4-FFF2-40B4-BE49-F238E27FC236}">
                <a16:creationId xmlns:a16="http://schemas.microsoft.com/office/drawing/2014/main" id="{6EFA906F-6D5E-4353-A991-007680B31286}"/>
              </a:ext>
            </a:extLst>
          </p:cNvPr>
          <p:cNvSpPr txBox="1"/>
          <p:nvPr/>
        </p:nvSpPr>
        <p:spPr bwMode="gray">
          <a:xfrm>
            <a:off x="812286" y="1226107"/>
            <a:ext cx="1562427" cy="138499"/>
          </a:xfrm>
          <a:prstGeom prst="rect">
            <a:avLst/>
          </a:prstGeom>
          <a:noFill/>
        </p:spPr>
        <p:txBody>
          <a:bodyPr vert="horz" wrap="square" lIns="0" tIns="0" rIns="0" bIns="0" rtlCol="0">
            <a:spAutoFit/>
          </a:bodyPr>
          <a:lstStyle/>
          <a:p>
            <a:pPr>
              <a:spcBef>
                <a:spcPts val="500"/>
              </a:spcBef>
            </a:pPr>
            <a:r>
              <a:rPr lang="en-US" sz="900" b="1" dirty="0"/>
              <a:t>Opportunity Analysis</a:t>
            </a:r>
          </a:p>
        </p:txBody>
      </p:sp>
      <p:grpSp>
        <p:nvGrpSpPr>
          <p:cNvPr id="25" name="Group 24">
            <a:extLst>
              <a:ext uri="{FF2B5EF4-FFF2-40B4-BE49-F238E27FC236}">
                <a16:creationId xmlns:a16="http://schemas.microsoft.com/office/drawing/2014/main" id="{7F57902D-42A7-43CA-9A0A-829CF91086DC}"/>
              </a:ext>
            </a:extLst>
          </p:cNvPr>
          <p:cNvGrpSpPr/>
          <p:nvPr/>
        </p:nvGrpSpPr>
        <p:grpSpPr bwMode="gray">
          <a:xfrm>
            <a:off x="3286662" y="1217999"/>
            <a:ext cx="2205612" cy="374574"/>
            <a:chOff x="3645838" y="1462546"/>
            <a:chExt cx="2205612" cy="374574"/>
          </a:xfrm>
        </p:grpSpPr>
        <p:grpSp>
          <p:nvGrpSpPr>
            <p:cNvPr id="26" name="Group 25">
              <a:extLst>
                <a:ext uri="{FF2B5EF4-FFF2-40B4-BE49-F238E27FC236}">
                  <a16:creationId xmlns:a16="http://schemas.microsoft.com/office/drawing/2014/main" id="{4FC984DD-CA03-4DD9-8742-2BFDEA5D727D}"/>
                </a:ext>
              </a:extLst>
            </p:cNvPr>
            <p:cNvGrpSpPr/>
            <p:nvPr/>
          </p:nvGrpSpPr>
          <p:grpSpPr bwMode="gray">
            <a:xfrm>
              <a:off x="3645838" y="1462546"/>
              <a:ext cx="2205612" cy="374574"/>
              <a:chOff x="2840514" y="2261388"/>
              <a:chExt cx="2683679" cy="455763"/>
            </a:xfrm>
          </p:grpSpPr>
          <p:sp>
            <p:nvSpPr>
              <p:cNvPr id="28" name="Oval 27">
                <a:extLst>
                  <a:ext uri="{FF2B5EF4-FFF2-40B4-BE49-F238E27FC236}">
                    <a16:creationId xmlns:a16="http://schemas.microsoft.com/office/drawing/2014/main" id="{E0E1D5D3-862E-402D-B2E5-2602C976F228}"/>
                  </a:ext>
                </a:extLst>
              </p:cNvPr>
              <p:cNvSpPr>
                <a:spLocks noChangeAspect="1"/>
              </p:cNvSpPr>
              <p:nvPr/>
            </p:nvSpPr>
            <p:spPr bwMode="gray">
              <a:xfrm>
                <a:off x="2886932" y="2307897"/>
                <a:ext cx="365760" cy="3657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9" name="Freeform 31">
                <a:extLst>
                  <a:ext uri="{FF2B5EF4-FFF2-40B4-BE49-F238E27FC236}">
                    <a16:creationId xmlns:a16="http://schemas.microsoft.com/office/drawing/2014/main" id="{344D7459-60F2-433E-B98C-908AC8ABB74D}"/>
                  </a:ext>
                </a:extLst>
              </p:cNvPr>
              <p:cNvSpPr>
                <a:spLocks noChangeAspect="1"/>
              </p:cNvSpPr>
              <p:nvPr/>
            </p:nvSpPr>
            <p:spPr bwMode="gray">
              <a:xfrm>
                <a:off x="2840514" y="2261388"/>
                <a:ext cx="2683679" cy="455763"/>
              </a:xfrm>
              <a:custGeom>
                <a:avLst/>
                <a:gdLst>
                  <a:gd name="connsiteX0" fmla="*/ 214344 w 2282626"/>
                  <a:gd name="connsiteY0" fmla="*/ 0 h 457200"/>
                  <a:gd name="connsiteX1" fmla="*/ 228600 w 2282626"/>
                  <a:gd name="connsiteY1" fmla="*/ 0 h 457200"/>
                  <a:gd name="connsiteX2" fmla="*/ 2282626 w 2282626"/>
                  <a:gd name="connsiteY2" fmla="*/ 0 h 457200"/>
                  <a:gd name="connsiteX3" fmla="*/ 2282626 w 2282626"/>
                  <a:gd name="connsiteY3" fmla="*/ 228600 h 457200"/>
                  <a:gd name="connsiteX4" fmla="*/ 457200 w 2282626"/>
                  <a:gd name="connsiteY4" fmla="*/ 228600 h 457200"/>
                  <a:gd name="connsiteX5" fmla="*/ 228600 w 2282626"/>
                  <a:gd name="connsiteY5" fmla="*/ 457200 h 457200"/>
                  <a:gd name="connsiteX6" fmla="*/ 0 w 2282626"/>
                  <a:gd name="connsiteY6" fmla="*/ 228600 h 457200"/>
                  <a:gd name="connsiteX7" fmla="*/ 182529 w 2282626"/>
                  <a:gd name="connsiteY7" fmla="*/ 4644 h 457200"/>
                  <a:gd name="connsiteX8" fmla="*/ 214344 w 2282626"/>
                  <a:gd name="connsiteY8" fmla="*/ 1437 h 457200"/>
                  <a:gd name="connsiteX9" fmla="*/ 214344 w 2282626"/>
                  <a:gd name="connsiteY9" fmla="*/ 1437 h 457200"/>
                  <a:gd name="connsiteX0" fmla="*/ 2282626 w 2374066"/>
                  <a:gd name="connsiteY0" fmla="*/ 0 h 457200"/>
                  <a:gd name="connsiteX1" fmla="*/ 2282626 w 2374066"/>
                  <a:gd name="connsiteY1" fmla="*/ 228600 h 457200"/>
                  <a:gd name="connsiteX2" fmla="*/ 457200 w 2374066"/>
                  <a:gd name="connsiteY2" fmla="*/ 228600 h 457200"/>
                  <a:gd name="connsiteX3" fmla="*/ 228600 w 2374066"/>
                  <a:gd name="connsiteY3" fmla="*/ 457200 h 457200"/>
                  <a:gd name="connsiteX4" fmla="*/ 0 w 2374066"/>
                  <a:gd name="connsiteY4" fmla="*/ 228600 h 457200"/>
                  <a:gd name="connsiteX5" fmla="*/ 182529 w 2374066"/>
                  <a:gd name="connsiteY5" fmla="*/ 4644 h 457200"/>
                  <a:gd name="connsiteX6" fmla="*/ 214344 w 2374066"/>
                  <a:gd name="connsiteY6" fmla="*/ 1437 h 457200"/>
                  <a:gd name="connsiteX7" fmla="*/ 214344 w 2374066"/>
                  <a:gd name="connsiteY7" fmla="*/ 1437 h 457200"/>
                  <a:gd name="connsiteX8" fmla="*/ 214344 w 2374066"/>
                  <a:gd name="connsiteY8" fmla="*/ 0 h 457200"/>
                  <a:gd name="connsiteX9" fmla="*/ 228600 w 2374066"/>
                  <a:gd name="connsiteY9" fmla="*/ 0 h 457200"/>
                  <a:gd name="connsiteX10" fmla="*/ 2374066 w 2374066"/>
                  <a:gd name="connsiteY10" fmla="*/ 91440 h 457200"/>
                  <a:gd name="connsiteX0" fmla="*/ 2282626 w 2282626"/>
                  <a:gd name="connsiteY0" fmla="*/ 93287 h 550487"/>
                  <a:gd name="connsiteX1" fmla="*/ 2282626 w 2282626"/>
                  <a:gd name="connsiteY1" fmla="*/ 321887 h 550487"/>
                  <a:gd name="connsiteX2" fmla="*/ 457200 w 2282626"/>
                  <a:gd name="connsiteY2" fmla="*/ 321887 h 550487"/>
                  <a:gd name="connsiteX3" fmla="*/ 228600 w 2282626"/>
                  <a:gd name="connsiteY3" fmla="*/ 550487 h 550487"/>
                  <a:gd name="connsiteX4" fmla="*/ 0 w 2282626"/>
                  <a:gd name="connsiteY4" fmla="*/ 321887 h 550487"/>
                  <a:gd name="connsiteX5" fmla="*/ 182529 w 2282626"/>
                  <a:gd name="connsiteY5" fmla="*/ 97931 h 550487"/>
                  <a:gd name="connsiteX6" fmla="*/ 214344 w 2282626"/>
                  <a:gd name="connsiteY6" fmla="*/ 94724 h 550487"/>
                  <a:gd name="connsiteX7" fmla="*/ 214344 w 2282626"/>
                  <a:gd name="connsiteY7" fmla="*/ 94724 h 550487"/>
                  <a:gd name="connsiteX8" fmla="*/ 214344 w 2282626"/>
                  <a:gd name="connsiteY8" fmla="*/ 93287 h 550487"/>
                  <a:gd name="connsiteX9" fmla="*/ 228600 w 2282626"/>
                  <a:gd name="connsiteY9" fmla="*/ 93287 h 550487"/>
                  <a:gd name="connsiteX10" fmla="*/ 2085891 w 2282626"/>
                  <a:gd name="connsiteY10" fmla="*/ 0 h 550487"/>
                  <a:gd name="connsiteX0" fmla="*/ 2282626 w 2282626"/>
                  <a:gd name="connsiteY0" fmla="*/ 321887 h 550487"/>
                  <a:gd name="connsiteX1" fmla="*/ 457200 w 2282626"/>
                  <a:gd name="connsiteY1" fmla="*/ 321887 h 550487"/>
                  <a:gd name="connsiteX2" fmla="*/ 228600 w 2282626"/>
                  <a:gd name="connsiteY2" fmla="*/ 550487 h 550487"/>
                  <a:gd name="connsiteX3" fmla="*/ 0 w 2282626"/>
                  <a:gd name="connsiteY3" fmla="*/ 321887 h 550487"/>
                  <a:gd name="connsiteX4" fmla="*/ 182529 w 2282626"/>
                  <a:gd name="connsiteY4" fmla="*/ 97931 h 550487"/>
                  <a:gd name="connsiteX5" fmla="*/ 214344 w 2282626"/>
                  <a:gd name="connsiteY5" fmla="*/ 94724 h 550487"/>
                  <a:gd name="connsiteX6" fmla="*/ 214344 w 2282626"/>
                  <a:gd name="connsiteY6" fmla="*/ 94724 h 550487"/>
                  <a:gd name="connsiteX7" fmla="*/ 214344 w 2282626"/>
                  <a:gd name="connsiteY7" fmla="*/ 93287 h 550487"/>
                  <a:gd name="connsiteX8" fmla="*/ 228600 w 2282626"/>
                  <a:gd name="connsiteY8" fmla="*/ 93287 h 550487"/>
                  <a:gd name="connsiteX9" fmla="*/ 2085891 w 2282626"/>
                  <a:gd name="connsiteY9" fmla="*/ 0 h 550487"/>
                  <a:gd name="connsiteX0" fmla="*/ 2282626 w 2282626"/>
                  <a:gd name="connsiteY0" fmla="*/ 228600 h 457200"/>
                  <a:gd name="connsiteX1" fmla="*/ 457200 w 2282626"/>
                  <a:gd name="connsiteY1" fmla="*/ 228600 h 457200"/>
                  <a:gd name="connsiteX2" fmla="*/ 228600 w 2282626"/>
                  <a:gd name="connsiteY2" fmla="*/ 457200 h 457200"/>
                  <a:gd name="connsiteX3" fmla="*/ 0 w 2282626"/>
                  <a:gd name="connsiteY3" fmla="*/ 228600 h 457200"/>
                  <a:gd name="connsiteX4" fmla="*/ 182529 w 2282626"/>
                  <a:gd name="connsiteY4" fmla="*/ 4644 h 457200"/>
                  <a:gd name="connsiteX5" fmla="*/ 214344 w 2282626"/>
                  <a:gd name="connsiteY5" fmla="*/ 1437 h 457200"/>
                  <a:gd name="connsiteX6" fmla="*/ 214344 w 2282626"/>
                  <a:gd name="connsiteY6" fmla="*/ 1437 h 457200"/>
                  <a:gd name="connsiteX7" fmla="*/ 214344 w 2282626"/>
                  <a:gd name="connsiteY7" fmla="*/ 0 h 457200"/>
                  <a:gd name="connsiteX8" fmla="*/ 228600 w 2282626"/>
                  <a:gd name="connsiteY8" fmla="*/ 0 h 457200"/>
                  <a:gd name="connsiteX0" fmla="*/ 2282626 w 2282626"/>
                  <a:gd name="connsiteY0" fmla="*/ 228600 h 457200"/>
                  <a:gd name="connsiteX1" fmla="*/ 457200 w 2282626"/>
                  <a:gd name="connsiteY1" fmla="*/ 228600 h 457200"/>
                  <a:gd name="connsiteX2" fmla="*/ 228600 w 2282626"/>
                  <a:gd name="connsiteY2" fmla="*/ 457200 h 457200"/>
                  <a:gd name="connsiteX3" fmla="*/ 0 w 2282626"/>
                  <a:gd name="connsiteY3" fmla="*/ 228600 h 457200"/>
                  <a:gd name="connsiteX4" fmla="*/ 182529 w 2282626"/>
                  <a:gd name="connsiteY4" fmla="*/ 4644 h 457200"/>
                  <a:gd name="connsiteX5" fmla="*/ 214344 w 2282626"/>
                  <a:gd name="connsiteY5" fmla="*/ 1437 h 457200"/>
                  <a:gd name="connsiteX6" fmla="*/ 214344 w 2282626"/>
                  <a:gd name="connsiteY6" fmla="*/ 1437 h 457200"/>
                  <a:gd name="connsiteX7" fmla="*/ 214344 w 2282626"/>
                  <a:gd name="connsiteY7" fmla="*/ 0 h 457200"/>
                  <a:gd name="connsiteX0" fmla="*/ 2282626 w 2282626"/>
                  <a:gd name="connsiteY0" fmla="*/ 227163 h 455763"/>
                  <a:gd name="connsiteX1" fmla="*/ 457200 w 2282626"/>
                  <a:gd name="connsiteY1" fmla="*/ 227163 h 455763"/>
                  <a:gd name="connsiteX2" fmla="*/ 228600 w 2282626"/>
                  <a:gd name="connsiteY2" fmla="*/ 455763 h 455763"/>
                  <a:gd name="connsiteX3" fmla="*/ 0 w 2282626"/>
                  <a:gd name="connsiteY3" fmla="*/ 227163 h 455763"/>
                  <a:gd name="connsiteX4" fmla="*/ 182529 w 2282626"/>
                  <a:gd name="connsiteY4" fmla="*/ 3207 h 455763"/>
                  <a:gd name="connsiteX5" fmla="*/ 214344 w 2282626"/>
                  <a:gd name="connsiteY5" fmla="*/ 0 h 455763"/>
                  <a:gd name="connsiteX6" fmla="*/ 214344 w 2282626"/>
                  <a:gd name="connsiteY6" fmla="*/ 0 h 455763"/>
                  <a:gd name="connsiteX0" fmla="*/ 2683679 w 2683679"/>
                  <a:gd name="connsiteY0" fmla="*/ 227164 h 455763"/>
                  <a:gd name="connsiteX1" fmla="*/ 457200 w 2683679"/>
                  <a:gd name="connsiteY1" fmla="*/ 227163 h 455763"/>
                  <a:gd name="connsiteX2" fmla="*/ 228600 w 2683679"/>
                  <a:gd name="connsiteY2" fmla="*/ 455763 h 455763"/>
                  <a:gd name="connsiteX3" fmla="*/ 0 w 2683679"/>
                  <a:gd name="connsiteY3" fmla="*/ 227163 h 455763"/>
                  <a:gd name="connsiteX4" fmla="*/ 182529 w 2683679"/>
                  <a:gd name="connsiteY4" fmla="*/ 3207 h 455763"/>
                  <a:gd name="connsiteX5" fmla="*/ 214344 w 2683679"/>
                  <a:gd name="connsiteY5" fmla="*/ 0 h 455763"/>
                  <a:gd name="connsiteX6" fmla="*/ 214344 w 2683679"/>
                  <a:gd name="connsiteY6" fmla="*/ 0 h 45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3679" h="455763">
                    <a:moveTo>
                      <a:pt x="2683679" y="227164"/>
                    </a:moveTo>
                    <a:lnTo>
                      <a:pt x="457200" y="227163"/>
                    </a:lnTo>
                    <a:cubicBezTo>
                      <a:pt x="457200" y="353415"/>
                      <a:pt x="354852" y="455763"/>
                      <a:pt x="228600" y="455763"/>
                    </a:cubicBezTo>
                    <a:cubicBezTo>
                      <a:pt x="102348" y="455763"/>
                      <a:pt x="0" y="353415"/>
                      <a:pt x="0" y="227163"/>
                    </a:cubicBezTo>
                    <a:cubicBezTo>
                      <a:pt x="0" y="116693"/>
                      <a:pt x="78360" y="24524"/>
                      <a:pt x="182529" y="3207"/>
                    </a:cubicBezTo>
                    <a:lnTo>
                      <a:pt x="214344" y="0"/>
                    </a:lnTo>
                    <a:lnTo>
                      <a:pt x="214344"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7" name="TextBox 26">
              <a:extLst>
                <a:ext uri="{FF2B5EF4-FFF2-40B4-BE49-F238E27FC236}">
                  <a16:creationId xmlns:a16="http://schemas.microsoft.com/office/drawing/2014/main" id="{7A53D94E-F3B3-4802-96B4-453F81BCCAAB}"/>
                </a:ext>
              </a:extLst>
            </p:cNvPr>
            <p:cNvSpPr txBox="1"/>
            <p:nvPr/>
          </p:nvSpPr>
          <p:spPr bwMode="gray">
            <a:xfrm>
              <a:off x="3766102" y="1482920"/>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30" name="TextBox 29">
            <a:extLst>
              <a:ext uri="{FF2B5EF4-FFF2-40B4-BE49-F238E27FC236}">
                <a16:creationId xmlns:a16="http://schemas.microsoft.com/office/drawing/2014/main" id="{41268151-E8E0-4BE7-BC09-956129999424}"/>
              </a:ext>
            </a:extLst>
          </p:cNvPr>
          <p:cNvSpPr txBox="1"/>
          <p:nvPr/>
        </p:nvSpPr>
        <p:spPr bwMode="gray">
          <a:xfrm>
            <a:off x="3748759" y="1226107"/>
            <a:ext cx="1799002" cy="138499"/>
          </a:xfrm>
          <a:prstGeom prst="rect">
            <a:avLst/>
          </a:prstGeom>
          <a:noFill/>
        </p:spPr>
        <p:txBody>
          <a:bodyPr vert="horz" wrap="square" lIns="0" tIns="0" rIns="0" bIns="0" rtlCol="0">
            <a:spAutoFit/>
          </a:bodyPr>
          <a:lstStyle/>
          <a:p>
            <a:pPr>
              <a:spcBef>
                <a:spcPts val="500"/>
              </a:spcBef>
            </a:pPr>
            <a:r>
              <a:rPr lang="en-US" sz="900" b="1" dirty="0"/>
              <a:t>Institutional Workplan</a:t>
            </a:r>
          </a:p>
        </p:txBody>
      </p:sp>
    </p:spTree>
    <p:extLst>
      <p:ext uri="{BB962C8B-B14F-4D97-AF65-F5344CB8AC3E}">
        <p14:creationId xmlns:p14="http://schemas.microsoft.com/office/powerpoint/2010/main" val="178477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461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6C020-73E8-4CEE-8CBD-255D3FEBA081}"/>
              </a:ext>
            </a:extLst>
          </p:cNvPr>
          <p:cNvSpPr>
            <a:spLocks noGrp="1"/>
          </p:cNvSpPr>
          <p:nvPr>
            <p:ph type="body" sz="quarter" idx="21"/>
          </p:nvPr>
        </p:nvSpPr>
        <p:spPr>
          <a:xfrm>
            <a:off x="4742954" y="3494256"/>
            <a:ext cx="692135" cy="205151"/>
          </a:xfrm>
        </p:spPr>
        <p:txBody>
          <a:bodyPr/>
          <a:lstStyle/>
          <a:p>
            <a:r>
              <a:rPr lang="en-US" dirty="0"/>
              <a:t>Section </a:t>
            </a:r>
          </a:p>
        </p:txBody>
      </p:sp>
      <p:sp>
        <p:nvSpPr>
          <p:cNvPr id="3" name="Text Placeholder 2">
            <a:extLst>
              <a:ext uri="{FF2B5EF4-FFF2-40B4-BE49-F238E27FC236}">
                <a16:creationId xmlns:a16="http://schemas.microsoft.com/office/drawing/2014/main" id="{1328DF09-7D9E-4E63-B65C-25D4DA6B4846}"/>
              </a:ext>
            </a:extLst>
          </p:cNvPr>
          <p:cNvSpPr>
            <a:spLocks noGrp="1"/>
          </p:cNvSpPr>
          <p:nvPr>
            <p:ph type="body" sz="quarter" idx="22"/>
          </p:nvPr>
        </p:nvSpPr>
        <p:spPr>
          <a:xfrm>
            <a:off x="5459586" y="3171239"/>
            <a:ext cx="740664" cy="1384995"/>
          </a:xfrm>
        </p:spPr>
        <p:txBody>
          <a:bodyPr/>
          <a:lstStyle/>
          <a:p>
            <a:r>
              <a:rPr lang="en-US" dirty="0"/>
              <a:t>1</a:t>
            </a:r>
          </a:p>
        </p:txBody>
      </p:sp>
      <p:sp>
        <p:nvSpPr>
          <p:cNvPr id="4" name="Title 3">
            <a:extLst>
              <a:ext uri="{FF2B5EF4-FFF2-40B4-BE49-F238E27FC236}">
                <a16:creationId xmlns:a16="http://schemas.microsoft.com/office/drawing/2014/main" id="{EABCDDDE-2A84-4A0C-BB48-36A8E294EE83}"/>
              </a:ext>
            </a:extLst>
          </p:cNvPr>
          <p:cNvSpPr>
            <a:spLocks noGrp="1"/>
          </p:cNvSpPr>
          <p:nvPr>
            <p:ph type="title"/>
          </p:nvPr>
        </p:nvSpPr>
        <p:spPr>
          <a:xfrm>
            <a:off x="457200" y="2033730"/>
            <a:ext cx="5116664" cy="692497"/>
          </a:xfrm>
        </p:spPr>
        <p:txBody>
          <a:bodyPr/>
          <a:lstStyle/>
          <a:p>
            <a:r>
              <a:rPr lang="en-US" dirty="0"/>
              <a:t>Challenging Times for Higher Education</a:t>
            </a:r>
          </a:p>
        </p:txBody>
      </p:sp>
      <p:sp>
        <p:nvSpPr>
          <p:cNvPr id="5" name="Text Placeholder 4">
            <a:extLst>
              <a:ext uri="{FF2B5EF4-FFF2-40B4-BE49-F238E27FC236}">
                <a16:creationId xmlns:a16="http://schemas.microsoft.com/office/drawing/2014/main" id="{216300B8-50F9-468D-8B2D-A8BB1AC27350}"/>
              </a:ext>
            </a:extLst>
          </p:cNvPr>
          <p:cNvSpPr>
            <a:spLocks noGrp="1"/>
          </p:cNvSpPr>
          <p:nvPr>
            <p:ph type="body" sz="quarter" idx="19"/>
          </p:nvPr>
        </p:nvSpPr>
        <p:spPr>
          <a:xfrm>
            <a:off x="457199" y="2827417"/>
            <a:ext cx="4793961" cy="169277"/>
          </a:xfrm>
        </p:spPr>
        <p:txBody>
          <a:bodyPr/>
          <a:lstStyle/>
          <a:p>
            <a:r>
              <a:rPr lang="en-US" dirty="0"/>
              <a:t>The Economic Landscape and College and University’s Responses</a:t>
            </a:r>
          </a:p>
        </p:txBody>
      </p:sp>
    </p:spTree>
    <p:extLst>
      <p:ext uri="{BB962C8B-B14F-4D97-AF65-F5344CB8AC3E}">
        <p14:creationId xmlns:p14="http://schemas.microsoft.com/office/powerpoint/2010/main" val="32350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A75FF9-66AD-4314-A1EB-167464B26792}"/>
              </a:ext>
            </a:extLst>
          </p:cNvPr>
          <p:cNvSpPr>
            <a:spLocks noGrp="1"/>
          </p:cNvSpPr>
          <p:nvPr>
            <p:ph type="body" sz="quarter" idx="16"/>
          </p:nvPr>
        </p:nvSpPr>
        <p:spPr>
          <a:xfrm>
            <a:off x="280194" y="99782"/>
            <a:ext cx="2560320" cy="123111"/>
          </a:xfrm>
        </p:spPr>
        <p:txBody>
          <a:bodyPr/>
          <a:lstStyle/>
          <a:p>
            <a:r>
              <a:rPr lang="en-US" dirty="0"/>
              <a:t>As of April 15, 2020</a:t>
            </a:r>
          </a:p>
        </p:txBody>
      </p:sp>
      <p:sp>
        <p:nvSpPr>
          <p:cNvPr id="3" name="Title 2">
            <a:extLst>
              <a:ext uri="{FF2B5EF4-FFF2-40B4-BE49-F238E27FC236}">
                <a16:creationId xmlns:a16="http://schemas.microsoft.com/office/drawing/2014/main" id="{948C8161-10A6-45C3-8E0B-2C56A4B3C6AF}"/>
              </a:ext>
            </a:extLst>
          </p:cNvPr>
          <p:cNvSpPr>
            <a:spLocks noGrp="1"/>
          </p:cNvSpPr>
          <p:nvPr>
            <p:ph type="title"/>
          </p:nvPr>
        </p:nvSpPr>
        <p:spPr>
          <a:xfrm>
            <a:off x="280194" y="317005"/>
            <a:ext cx="5212080" cy="249299"/>
          </a:xfrm>
        </p:spPr>
        <p:txBody>
          <a:bodyPr/>
          <a:lstStyle/>
          <a:p>
            <a:r>
              <a:rPr lang="en-US" dirty="0"/>
              <a:t>A Shock for Every Higher Education Institution</a:t>
            </a:r>
          </a:p>
        </p:txBody>
      </p:sp>
      <p:sp>
        <p:nvSpPr>
          <p:cNvPr id="4" name="Text Placeholder 3">
            <a:extLst>
              <a:ext uri="{FF2B5EF4-FFF2-40B4-BE49-F238E27FC236}">
                <a16:creationId xmlns:a16="http://schemas.microsoft.com/office/drawing/2014/main" id="{FE470960-F17F-4162-A790-DB45DAB64249}"/>
              </a:ext>
            </a:extLst>
          </p:cNvPr>
          <p:cNvSpPr>
            <a:spLocks noGrp="1"/>
          </p:cNvSpPr>
          <p:nvPr>
            <p:ph type="body" sz="quarter" idx="15"/>
          </p:nvPr>
        </p:nvSpPr>
        <p:spPr/>
        <p:txBody>
          <a:bodyPr/>
          <a:lstStyle/>
          <a:p>
            <a:r>
              <a:rPr lang="en-US" dirty="0"/>
              <a:t>An Unprecedented Financial Crisis Marred the Spring 2020 Term</a:t>
            </a:r>
          </a:p>
        </p:txBody>
      </p:sp>
      <p:sp>
        <p:nvSpPr>
          <p:cNvPr id="5" name="Text Placeholder 4">
            <a:extLst>
              <a:ext uri="{FF2B5EF4-FFF2-40B4-BE49-F238E27FC236}">
                <a16:creationId xmlns:a16="http://schemas.microsoft.com/office/drawing/2014/main" id="{F0895BEB-84BA-4AC9-9931-0BC8C843C03F}"/>
              </a:ext>
            </a:extLst>
          </p:cNvPr>
          <p:cNvSpPr>
            <a:spLocks noGrp="1"/>
          </p:cNvSpPr>
          <p:nvPr>
            <p:ph type="body" sz="quarter" idx="19"/>
          </p:nvPr>
        </p:nvSpPr>
        <p:spPr>
          <a:xfrm>
            <a:off x="0" y="4467945"/>
            <a:ext cx="2046204" cy="166712"/>
          </a:xfrm>
        </p:spPr>
        <p:txBody>
          <a:bodyPr/>
          <a:lstStyle/>
          <a:p>
            <a:r>
              <a:rPr lang="en-US" dirty="0"/>
              <a:t>N= 106</a:t>
            </a:r>
          </a:p>
          <a:p>
            <a:r>
              <a:rPr lang="en-US" dirty="0"/>
              <a:t>N= 273; Publics = 131; Private, Non-profit = 137</a:t>
            </a:r>
          </a:p>
        </p:txBody>
      </p:sp>
      <p:sp>
        <p:nvSpPr>
          <p:cNvPr id="9" name="TextBox 8">
            <a:extLst>
              <a:ext uri="{FF2B5EF4-FFF2-40B4-BE49-F238E27FC236}">
                <a16:creationId xmlns:a16="http://schemas.microsoft.com/office/drawing/2014/main" id="{3C9FBB73-FC3B-434F-BD48-250A1DB2D73C}"/>
              </a:ext>
            </a:extLst>
          </p:cNvPr>
          <p:cNvSpPr txBox="1"/>
          <p:nvPr/>
        </p:nvSpPr>
        <p:spPr>
          <a:xfrm>
            <a:off x="263050" y="1145367"/>
            <a:ext cx="5852160" cy="153888"/>
          </a:xfrm>
          <a:prstGeom prst="rect">
            <a:avLst/>
          </a:prstGeom>
          <a:noFill/>
        </p:spPr>
        <p:txBody>
          <a:bodyPr wrap="square" lIns="0" tIns="0" rIns="0" bIns="0" rtlCol="0">
            <a:spAutoFit/>
          </a:bodyPr>
          <a:lstStyle/>
          <a:p>
            <a:pPr>
              <a:spcBef>
                <a:spcPts val="500"/>
              </a:spcBef>
            </a:pPr>
            <a:r>
              <a:rPr lang="en-US" sz="1000" b="1" dirty="0"/>
              <a:t>Unanticipated Expenses Created Need for Immediate Cost Cutting </a:t>
            </a:r>
          </a:p>
        </p:txBody>
      </p:sp>
      <p:grpSp>
        <p:nvGrpSpPr>
          <p:cNvPr id="10" name="Group 9">
            <a:extLst>
              <a:ext uri="{FF2B5EF4-FFF2-40B4-BE49-F238E27FC236}">
                <a16:creationId xmlns:a16="http://schemas.microsoft.com/office/drawing/2014/main" id="{55621C93-B33E-4B72-8B00-43D7B3119D70}"/>
              </a:ext>
            </a:extLst>
          </p:cNvPr>
          <p:cNvGrpSpPr/>
          <p:nvPr/>
        </p:nvGrpSpPr>
        <p:grpSpPr>
          <a:xfrm>
            <a:off x="0" y="1540076"/>
            <a:ext cx="6400800" cy="462150"/>
            <a:chOff x="0" y="1121542"/>
            <a:chExt cx="6400800" cy="462150"/>
          </a:xfrm>
        </p:grpSpPr>
        <p:grpSp>
          <p:nvGrpSpPr>
            <p:cNvPr id="11" name="Group 10">
              <a:extLst>
                <a:ext uri="{FF2B5EF4-FFF2-40B4-BE49-F238E27FC236}">
                  <a16:creationId xmlns:a16="http://schemas.microsoft.com/office/drawing/2014/main" id="{55521B64-968D-4B60-A97B-7258C04963BC}"/>
                </a:ext>
              </a:extLst>
            </p:cNvPr>
            <p:cNvGrpSpPr/>
            <p:nvPr/>
          </p:nvGrpSpPr>
          <p:grpSpPr>
            <a:xfrm>
              <a:off x="0" y="1121542"/>
              <a:ext cx="6400800" cy="462150"/>
              <a:chOff x="0" y="1121542"/>
              <a:chExt cx="6400800" cy="462150"/>
            </a:xfrm>
          </p:grpSpPr>
          <p:sp>
            <p:nvSpPr>
              <p:cNvPr id="20" name="Rectangle 19">
                <a:extLst>
                  <a:ext uri="{FF2B5EF4-FFF2-40B4-BE49-F238E27FC236}">
                    <a16:creationId xmlns:a16="http://schemas.microsoft.com/office/drawing/2014/main" id="{ED610CDE-C005-4E2C-BA16-5221E8102B08}"/>
                  </a:ext>
                </a:extLst>
              </p:cNvPr>
              <p:cNvSpPr/>
              <p:nvPr/>
            </p:nvSpPr>
            <p:spPr bwMode="gray">
              <a:xfrm>
                <a:off x="0" y="1121542"/>
                <a:ext cx="6400800" cy="41693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 name="Picture 20" descr="A picture containing object, drawing&#10;&#10;Description automatically generated">
                <a:extLst>
                  <a:ext uri="{FF2B5EF4-FFF2-40B4-BE49-F238E27FC236}">
                    <a16:creationId xmlns:a16="http://schemas.microsoft.com/office/drawing/2014/main" id="{C26138E2-0A22-40CF-8C0D-6B2231E27B5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193202" y="1126492"/>
                <a:ext cx="457200" cy="457200"/>
              </a:xfrm>
              <a:prstGeom prst="rect">
                <a:avLst/>
              </a:prstGeom>
            </p:spPr>
          </p:pic>
        </p:grpSp>
        <p:grpSp>
          <p:nvGrpSpPr>
            <p:cNvPr id="12" name="Group 11">
              <a:extLst>
                <a:ext uri="{FF2B5EF4-FFF2-40B4-BE49-F238E27FC236}">
                  <a16:creationId xmlns:a16="http://schemas.microsoft.com/office/drawing/2014/main" id="{09E2259C-AB6E-4879-9F76-D2022B01FF32}"/>
                </a:ext>
              </a:extLst>
            </p:cNvPr>
            <p:cNvGrpSpPr/>
            <p:nvPr/>
          </p:nvGrpSpPr>
          <p:grpSpPr>
            <a:xfrm>
              <a:off x="890059" y="1169087"/>
              <a:ext cx="5225152" cy="307777"/>
              <a:chOff x="833787" y="1169087"/>
              <a:chExt cx="5225152" cy="307777"/>
            </a:xfrm>
          </p:grpSpPr>
          <p:grpSp>
            <p:nvGrpSpPr>
              <p:cNvPr id="14" name="Group 13">
                <a:extLst>
                  <a:ext uri="{FF2B5EF4-FFF2-40B4-BE49-F238E27FC236}">
                    <a16:creationId xmlns:a16="http://schemas.microsoft.com/office/drawing/2014/main" id="{50ECFE57-BDBE-47EF-8C15-F4B98A1451B1}"/>
                  </a:ext>
                </a:extLst>
              </p:cNvPr>
              <p:cNvGrpSpPr/>
              <p:nvPr/>
            </p:nvGrpSpPr>
            <p:grpSpPr>
              <a:xfrm>
                <a:off x="833787" y="1169087"/>
                <a:ext cx="2970173" cy="307777"/>
                <a:chOff x="996833" y="5610360"/>
                <a:chExt cx="2970173" cy="307777"/>
              </a:xfrm>
            </p:grpSpPr>
            <p:sp>
              <p:nvSpPr>
                <p:cNvPr id="18" name="TextBox 17">
                  <a:extLst>
                    <a:ext uri="{FF2B5EF4-FFF2-40B4-BE49-F238E27FC236}">
                      <a16:creationId xmlns:a16="http://schemas.microsoft.com/office/drawing/2014/main" id="{829F2D48-DE54-4B5B-A258-32985847DE39}"/>
                    </a:ext>
                  </a:extLst>
                </p:cNvPr>
                <p:cNvSpPr txBox="1"/>
                <p:nvPr/>
              </p:nvSpPr>
              <p:spPr>
                <a:xfrm>
                  <a:off x="996833" y="5610360"/>
                  <a:ext cx="607880" cy="307777"/>
                </a:xfrm>
                <a:prstGeom prst="rect">
                  <a:avLst/>
                </a:prstGeom>
                <a:noFill/>
              </p:spPr>
              <p:txBody>
                <a:bodyPr wrap="square" lIns="0" tIns="0" rIns="0" bIns="0" rtlCol="0">
                  <a:spAutoFit/>
                </a:bodyPr>
                <a:lstStyle/>
                <a:p>
                  <a:pPr algn="r"/>
                  <a:r>
                    <a:rPr lang="en-US" sz="2000" dirty="0">
                      <a:solidFill>
                        <a:schemeClr val="bg1"/>
                      </a:solidFill>
                      <a:latin typeface="+mj-lt"/>
                    </a:rPr>
                    <a:t>3.7%</a:t>
                  </a:r>
                </a:p>
              </p:txBody>
            </p:sp>
            <p:sp>
              <p:nvSpPr>
                <p:cNvPr id="19" name="TextBox 18">
                  <a:extLst>
                    <a:ext uri="{FF2B5EF4-FFF2-40B4-BE49-F238E27FC236}">
                      <a16:creationId xmlns:a16="http://schemas.microsoft.com/office/drawing/2014/main" id="{D594D837-FFEA-48D2-804F-1A54C9DA5507}"/>
                    </a:ext>
                  </a:extLst>
                </p:cNvPr>
                <p:cNvSpPr txBox="1"/>
                <p:nvPr/>
              </p:nvSpPr>
              <p:spPr>
                <a:xfrm>
                  <a:off x="1656224" y="5641138"/>
                  <a:ext cx="2310782" cy="246221"/>
                </a:xfrm>
                <a:prstGeom prst="rect">
                  <a:avLst/>
                </a:prstGeom>
                <a:noFill/>
              </p:spPr>
              <p:txBody>
                <a:bodyPr wrap="square" lIns="0" tIns="0" rIns="0" bIns="0" rtlCol="0">
                  <a:spAutoFit/>
                </a:bodyPr>
                <a:lstStyle/>
                <a:p>
                  <a:pPr>
                    <a:spcBef>
                      <a:spcPts val="500"/>
                    </a:spcBef>
                  </a:pPr>
                  <a:r>
                    <a:rPr lang="en-US" sz="800" dirty="0">
                      <a:solidFill>
                        <a:schemeClr val="bg1"/>
                      </a:solidFill>
                    </a:rPr>
                    <a:t>On average, costs represented 3.7% of an institution’s annual operating expenditures</a:t>
                  </a:r>
                  <a:r>
                    <a:rPr lang="en-US" sz="800" baseline="30000" dirty="0">
                      <a:solidFill>
                        <a:schemeClr val="bg1"/>
                      </a:solidFill>
                    </a:rPr>
                    <a:t>1</a:t>
                  </a:r>
                  <a:endParaRPr lang="en-US" sz="800" b="1" dirty="0">
                    <a:solidFill>
                      <a:schemeClr val="bg1"/>
                    </a:solidFill>
                  </a:endParaRPr>
                </a:p>
              </p:txBody>
            </p:sp>
          </p:grpSp>
          <p:grpSp>
            <p:nvGrpSpPr>
              <p:cNvPr id="15" name="Group 14">
                <a:extLst>
                  <a:ext uri="{FF2B5EF4-FFF2-40B4-BE49-F238E27FC236}">
                    <a16:creationId xmlns:a16="http://schemas.microsoft.com/office/drawing/2014/main" id="{9D8B536F-A6CF-4F73-9AB3-2DB200A82F8E}"/>
                  </a:ext>
                </a:extLst>
              </p:cNvPr>
              <p:cNvGrpSpPr/>
              <p:nvPr/>
            </p:nvGrpSpPr>
            <p:grpSpPr>
              <a:xfrm>
                <a:off x="3855471" y="1169087"/>
                <a:ext cx="2203468" cy="307777"/>
                <a:chOff x="786346" y="5610360"/>
                <a:chExt cx="2203468" cy="307777"/>
              </a:xfrm>
            </p:grpSpPr>
            <p:sp>
              <p:nvSpPr>
                <p:cNvPr id="16" name="TextBox 15">
                  <a:extLst>
                    <a:ext uri="{FF2B5EF4-FFF2-40B4-BE49-F238E27FC236}">
                      <a16:creationId xmlns:a16="http://schemas.microsoft.com/office/drawing/2014/main" id="{2E291328-787C-4786-90F8-2750B6F270B1}"/>
                    </a:ext>
                  </a:extLst>
                </p:cNvPr>
                <p:cNvSpPr txBox="1"/>
                <p:nvPr/>
              </p:nvSpPr>
              <p:spPr>
                <a:xfrm>
                  <a:off x="786346" y="5610360"/>
                  <a:ext cx="672004" cy="307777"/>
                </a:xfrm>
                <a:prstGeom prst="rect">
                  <a:avLst/>
                </a:prstGeom>
                <a:noFill/>
              </p:spPr>
              <p:txBody>
                <a:bodyPr wrap="square" lIns="0" tIns="0" rIns="0" bIns="0" rtlCol="0">
                  <a:spAutoFit/>
                </a:bodyPr>
                <a:lstStyle/>
                <a:p>
                  <a:pPr algn="r"/>
                  <a:r>
                    <a:rPr lang="en-US" sz="2000" dirty="0">
                      <a:solidFill>
                        <a:schemeClr val="bg1"/>
                      </a:solidFill>
                      <a:latin typeface="+mj-lt"/>
                    </a:rPr>
                    <a:t>$7M</a:t>
                  </a:r>
                </a:p>
              </p:txBody>
            </p:sp>
            <p:sp>
              <p:nvSpPr>
                <p:cNvPr id="17" name="TextBox 16">
                  <a:extLst>
                    <a:ext uri="{FF2B5EF4-FFF2-40B4-BE49-F238E27FC236}">
                      <a16:creationId xmlns:a16="http://schemas.microsoft.com/office/drawing/2014/main" id="{92171E7D-AC58-49B3-B34B-9AE240DFFF00}"/>
                    </a:ext>
                  </a:extLst>
                </p:cNvPr>
                <p:cNvSpPr txBox="1"/>
                <p:nvPr/>
              </p:nvSpPr>
              <p:spPr>
                <a:xfrm>
                  <a:off x="1509862" y="5641138"/>
                  <a:ext cx="1479952" cy="246221"/>
                </a:xfrm>
                <a:prstGeom prst="rect">
                  <a:avLst/>
                </a:prstGeom>
                <a:noFill/>
              </p:spPr>
              <p:txBody>
                <a:bodyPr wrap="square" lIns="0" tIns="0" rIns="0" bIns="0" rtlCol="0">
                  <a:spAutoFit/>
                </a:bodyPr>
                <a:lstStyle/>
                <a:p>
                  <a:pPr>
                    <a:spcBef>
                      <a:spcPts val="500"/>
                    </a:spcBef>
                  </a:pPr>
                  <a:r>
                    <a:rPr lang="en-US" sz="800" dirty="0">
                      <a:solidFill>
                        <a:schemeClr val="bg1"/>
                      </a:solidFill>
                    </a:rPr>
                    <a:t>Median emergency cost estimates</a:t>
                  </a:r>
                  <a:r>
                    <a:rPr lang="en-US" sz="800" baseline="30000" dirty="0">
                      <a:solidFill>
                        <a:schemeClr val="bg1"/>
                      </a:solidFill>
                    </a:rPr>
                    <a:t>1</a:t>
                  </a:r>
                  <a:endParaRPr lang="en-US" sz="800" dirty="0">
                    <a:solidFill>
                      <a:schemeClr val="bg1"/>
                    </a:solidFill>
                  </a:endParaRPr>
                </a:p>
              </p:txBody>
            </p:sp>
          </p:grpSp>
        </p:grpSp>
        <p:cxnSp>
          <p:nvCxnSpPr>
            <p:cNvPr id="13" name="Straight Connector 12">
              <a:extLst>
                <a:ext uri="{FF2B5EF4-FFF2-40B4-BE49-F238E27FC236}">
                  <a16:creationId xmlns:a16="http://schemas.microsoft.com/office/drawing/2014/main" id="{E57DDE6F-01E0-4D3B-B0F0-A9262EF7B241}"/>
                </a:ext>
              </a:extLst>
            </p:cNvPr>
            <p:cNvCxnSpPr>
              <a:cxnSpLocks/>
            </p:cNvCxnSpPr>
            <p:nvPr/>
          </p:nvCxnSpPr>
          <p:spPr bwMode="gray">
            <a:xfrm>
              <a:off x="738096" y="1199865"/>
              <a:ext cx="0" cy="246221"/>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7" name="Text Placeholder 5">
            <a:extLst>
              <a:ext uri="{FF2B5EF4-FFF2-40B4-BE49-F238E27FC236}">
                <a16:creationId xmlns:a16="http://schemas.microsoft.com/office/drawing/2014/main" id="{593B6756-CD4B-4D9F-B5D8-477DD8495249}"/>
              </a:ext>
            </a:extLst>
          </p:cNvPr>
          <p:cNvSpPr txBox="1">
            <a:spLocks/>
          </p:cNvSpPr>
          <p:nvPr/>
        </p:nvSpPr>
        <p:spPr bwMode="gray">
          <a:xfrm>
            <a:off x="3335591" y="4600546"/>
            <a:ext cx="3065209" cy="200055"/>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EAB Survey of Colleges and Universities and analysis; Gallup and Inside Higher Education, “The 2020 Inside Higher Ed Survey of College and University Business Officers”</a:t>
            </a:r>
          </a:p>
        </p:txBody>
      </p:sp>
      <p:graphicFrame>
        <p:nvGraphicFramePr>
          <p:cNvPr id="6" name="Chart 5">
            <a:extLst>
              <a:ext uri="{FF2B5EF4-FFF2-40B4-BE49-F238E27FC236}">
                <a16:creationId xmlns:a16="http://schemas.microsoft.com/office/drawing/2014/main" id="{81937E2B-BD56-4AA2-A083-5D6ED39BC91F}"/>
              </a:ext>
            </a:extLst>
          </p:cNvPr>
          <p:cNvGraphicFramePr/>
          <p:nvPr/>
        </p:nvGraphicFramePr>
        <p:xfrm>
          <a:off x="375728" y="2274190"/>
          <a:ext cx="5739482" cy="2174851"/>
        </p:xfrm>
        <a:graphic>
          <a:graphicData uri="http://schemas.openxmlformats.org/drawingml/2006/chart">
            <c:chart xmlns:c="http://schemas.openxmlformats.org/drawingml/2006/chart" xmlns:r="http://schemas.openxmlformats.org/officeDocument/2006/relationships" r:id="rId5"/>
          </a:graphicData>
        </a:graphic>
      </p:graphicFrame>
      <p:cxnSp>
        <p:nvCxnSpPr>
          <p:cNvPr id="42" name="Straight Connector 41">
            <a:extLst>
              <a:ext uri="{FF2B5EF4-FFF2-40B4-BE49-F238E27FC236}">
                <a16:creationId xmlns:a16="http://schemas.microsoft.com/office/drawing/2014/main" id="{F7ADBAAF-B9BE-48EA-9F82-0318E9026D4E}"/>
              </a:ext>
            </a:extLst>
          </p:cNvPr>
          <p:cNvCxnSpPr>
            <a:cxnSpLocks/>
          </p:cNvCxnSpPr>
          <p:nvPr/>
        </p:nvCxnSpPr>
        <p:spPr bwMode="gray">
          <a:xfrm>
            <a:off x="1761542" y="3002864"/>
            <a:ext cx="41148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43" name="Isosceles Triangle 42">
            <a:extLst>
              <a:ext uri="{FF2B5EF4-FFF2-40B4-BE49-F238E27FC236}">
                <a16:creationId xmlns:a16="http://schemas.microsoft.com/office/drawing/2014/main" id="{FDA19128-9906-4DC2-8D6B-1FFD5766ABBD}"/>
              </a:ext>
            </a:extLst>
          </p:cNvPr>
          <p:cNvSpPr/>
          <p:nvPr/>
        </p:nvSpPr>
        <p:spPr bwMode="gray">
          <a:xfrm flipH="1">
            <a:off x="3741807" y="2882269"/>
            <a:ext cx="154270" cy="132992"/>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6" name="Rectangle 45">
            <a:extLst>
              <a:ext uri="{FF2B5EF4-FFF2-40B4-BE49-F238E27FC236}">
                <a16:creationId xmlns:a16="http://schemas.microsoft.com/office/drawing/2014/main" id="{D2C3AE74-78D9-4869-AFE4-032A63F1785E}"/>
              </a:ext>
            </a:extLst>
          </p:cNvPr>
          <p:cNvSpPr/>
          <p:nvPr/>
        </p:nvSpPr>
        <p:spPr bwMode="gray">
          <a:xfrm>
            <a:off x="3335591" y="2264950"/>
            <a:ext cx="2078254" cy="415498"/>
          </a:xfrm>
          <a:prstGeom prst="rect">
            <a:avLst/>
          </a:prstGeom>
          <a:noFill/>
        </p:spPr>
        <p:txBody>
          <a:bodyPr wrap="square" lIns="0" tIns="0" rIns="0" bIns="0">
            <a:spAutoFit/>
          </a:bodyPr>
          <a:lstStyle/>
          <a:p>
            <a:pPr>
              <a:spcBef>
                <a:spcPts val="300"/>
              </a:spcBef>
            </a:pPr>
            <a:r>
              <a:rPr lang="en-US" sz="900" dirty="0">
                <a:solidFill>
                  <a:schemeClr val="accent5"/>
                </a:solidFill>
              </a:rPr>
              <a:t>Of CBOs indicated their institutions had </a:t>
            </a:r>
            <a:r>
              <a:rPr lang="en-US" sz="900" b="1" dirty="0">
                <a:solidFill>
                  <a:schemeClr val="accent5"/>
                </a:solidFill>
              </a:rPr>
              <a:t>incurred $2M or more in unanticipated expenses</a:t>
            </a:r>
            <a:r>
              <a:rPr lang="en-US" sz="900" b="1" baseline="30000" dirty="0">
                <a:solidFill>
                  <a:schemeClr val="accent5"/>
                </a:solidFill>
              </a:rPr>
              <a:t>2</a:t>
            </a:r>
            <a:endParaRPr lang="en-US" sz="900" b="1" dirty="0">
              <a:solidFill>
                <a:schemeClr val="accent5"/>
              </a:solidFill>
            </a:endParaRPr>
          </a:p>
        </p:txBody>
      </p:sp>
      <p:sp>
        <p:nvSpPr>
          <p:cNvPr id="48" name="Rectangle 47">
            <a:extLst>
              <a:ext uri="{FF2B5EF4-FFF2-40B4-BE49-F238E27FC236}">
                <a16:creationId xmlns:a16="http://schemas.microsoft.com/office/drawing/2014/main" id="{3FE1C7D6-3C20-44BD-919E-992ED5FEA58B}"/>
              </a:ext>
            </a:extLst>
          </p:cNvPr>
          <p:cNvSpPr/>
          <p:nvPr/>
        </p:nvSpPr>
        <p:spPr bwMode="gray">
          <a:xfrm>
            <a:off x="2475188" y="2279609"/>
            <a:ext cx="863113" cy="384721"/>
          </a:xfrm>
          <a:prstGeom prst="rect">
            <a:avLst/>
          </a:prstGeom>
          <a:effectLst/>
        </p:spPr>
        <p:txBody>
          <a:bodyPr wrap="square" lIns="0" tIns="0" rIns="0" bIns="0">
            <a:spAutoFit/>
          </a:bodyPr>
          <a:lstStyle/>
          <a:p>
            <a:pPr>
              <a:spcBef>
                <a:spcPts val="300"/>
              </a:spcBef>
            </a:pPr>
            <a:r>
              <a:rPr lang="en-US" sz="2500" dirty="0">
                <a:solidFill>
                  <a:schemeClr val="accent6"/>
                </a:solidFill>
                <a:latin typeface="+mj-lt"/>
              </a:rPr>
              <a:t>41%</a:t>
            </a:r>
            <a:endParaRPr lang="en-US" sz="2500" baseline="30000" dirty="0">
              <a:solidFill>
                <a:schemeClr val="accent6"/>
              </a:solidFill>
              <a:latin typeface="+mj-lt"/>
            </a:endParaRPr>
          </a:p>
        </p:txBody>
      </p:sp>
    </p:spTree>
    <p:extLst>
      <p:ext uri="{BB962C8B-B14F-4D97-AF65-F5344CB8AC3E}">
        <p14:creationId xmlns:p14="http://schemas.microsoft.com/office/powerpoint/2010/main" val="383041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E52A7D-8E08-4A04-94F1-ADEBEC88BF7A}"/>
              </a:ext>
            </a:extLst>
          </p:cNvPr>
          <p:cNvSpPr>
            <a:spLocks noGrp="1"/>
          </p:cNvSpPr>
          <p:nvPr>
            <p:ph type="body" sz="quarter" idx="16"/>
          </p:nvPr>
        </p:nvSpPr>
        <p:spPr/>
        <p:txBody>
          <a:bodyPr/>
          <a:lstStyle/>
          <a:p>
            <a:r>
              <a:rPr lang="en-US" dirty="0"/>
              <a:t>Where The Money Comes From</a:t>
            </a:r>
          </a:p>
        </p:txBody>
      </p:sp>
      <p:sp>
        <p:nvSpPr>
          <p:cNvPr id="3" name="Title 2">
            <a:extLst>
              <a:ext uri="{FF2B5EF4-FFF2-40B4-BE49-F238E27FC236}">
                <a16:creationId xmlns:a16="http://schemas.microsoft.com/office/drawing/2014/main" id="{AD6D7AFE-4606-40FF-AC0D-78D3AC182C68}"/>
              </a:ext>
            </a:extLst>
          </p:cNvPr>
          <p:cNvSpPr>
            <a:spLocks noGrp="1"/>
          </p:cNvSpPr>
          <p:nvPr>
            <p:ph type="title"/>
          </p:nvPr>
        </p:nvSpPr>
        <p:spPr>
          <a:xfrm>
            <a:off x="280194" y="317005"/>
            <a:ext cx="5212080" cy="249299"/>
          </a:xfrm>
        </p:spPr>
        <p:txBody>
          <a:bodyPr/>
          <a:lstStyle/>
          <a:p>
            <a:r>
              <a:rPr lang="en-US" dirty="0"/>
              <a:t>So, What About Our Revenues?</a:t>
            </a:r>
          </a:p>
        </p:txBody>
      </p:sp>
      <p:sp>
        <p:nvSpPr>
          <p:cNvPr id="4" name="Text Placeholder 3">
            <a:extLst>
              <a:ext uri="{FF2B5EF4-FFF2-40B4-BE49-F238E27FC236}">
                <a16:creationId xmlns:a16="http://schemas.microsoft.com/office/drawing/2014/main" id="{F369014C-5F6F-4491-B735-7875087B4C66}"/>
              </a:ext>
            </a:extLst>
          </p:cNvPr>
          <p:cNvSpPr>
            <a:spLocks noGrp="1"/>
          </p:cNvSpPr>
          <p:nvPr>
            <p:ph type="body" sz="quarter" idx="15"/>
          </p:nvPr>
        </p:nvSpPr>
        <p:spPr/>
        <p:txBody>
          <a:bodyPr/>
          <a:lstStyle/>
          <a:p>
            <a:r>
              <a:rPr lang="en-US" dirty="0"/>
              <a:t>Tuition and Public Funding Are Critical</a:t>
            </a:r>
          </a:p>
        </p:txBody>
      </p:sp>
      <p:sp>
        <p:nvSpPr>
          <p:cNvPr id="5" name="Text Placeholder 4">
            <a:extLst>
              <a:ext uri="{FF2B5EF4-FFF2-40B4-BE49-F238E27FC236}">
                <a16:creationId xmlns:a16="http://schemas.microsoft.com/office/drawing/2014/main" id="{4F1B1CFF-3E4F-4B10-82C7-6EC35AB5157E}"/>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03227613-BC06-4614-9E93-2D45F6542CFB}"/>
              </a:ext>
            </a:extLst>
          </p:cNvPr>
          <p:cNvSpPr>
            <a:spLocks noGrp="1"/>
          </p:cNvSpPr>
          <p:nvPr>
            <p:ph type="body" sz="quarter" idx="18"/>
          </p:nvPr>
        </p:nvSpPr>
        <p:spPr>
          <a:xfrm>
            <a:off x="2483141" y="4615934"/>
            <a:ext cx="3917659" cy="184666"/>
          </a:xfrm>
        </p:spPr>
        <p:txBody>
          <a:bodyPr/>
          <a:lstStyle/>
          <a:p>
            <a:r>
              <a:rPr lang="en-US" dirty="0"/>
              <a:t>Source: D </a:t>
            </a:r>
            <a:r>
              <a:rPr lang="en-US" dirty="0" err="1"/>
              <a:t>Startz</a:t>
            </a:r>
            <a:r>
              <a:rPr lang="en-US" dirty="0"/>
              <a:t>, “</a:t>
            </a:r>
            <a:r>
              <a:rPr lang="en-US" dirty="0">
                <a:hlinkClick r:id="rId3"/>
              </a:rPr>
              <a:t>Coronavirus poses serious financial risks to US universities</a:t>
            </a:r>
            <a:r>
              <a:rPr lang="en-US" dirty="0"/>
              <a:t>,” </a:t>
            </a:r>
            <a:r>
              <a:rPr lang="en-US" i="1" dirty="0"/>
              <a:t>Brookings; </a:t>
            </a:r>
            <a:r>
              <a:rPr lang="en-US" dirty="0"/>
              <a:t>EAB interviews and analysis.</a:t>
            </a:r>
          </a:p>
        </p:txBody>
      </p:sp>
      <p:graphicFrame>
        <p:nvGraphicFramePr>
          <p:cNvPr id="9" name="Chart 8">
            <a:extLst>
              <a:ext uri="{FF2B5EF4-FFF2-40B4-BE49-F238E27FC236}">
                <a16:creationId xmlns:a16="http://schemas.microsoft.com/office/drawing/2014/main" id="{753B5670-37DF-4A8B-BA3B-BFE65DE5B53E}"/>
              </a:ext>
            </a:extLst>
          </p:cNvPr>
          <p:cNvGraphicFramePr/>
          <p:nvPr/>
        </p:nvGraphicFramePr>
        <p:xfrm>
          <a:off x="38126" y="1547609"/>
          <a:ext cx="3044456" cy="233347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353FE9D8-749A-4309-B78C-30B8C3E7B757}"/>
              </a:ext>
            </a:extLst>
          </p:cNvPr>
          <p:cNvSpPr txBox="1"/>
          <p:nvPr/>
        </p:nvSpPr>
        <p:spPr>
          <a:xfrm>
            <a:off x="350806" y="1362249"/>
            <a:ext cx="2290439" cy="307777"/>
          </a:xfrm>
          <a:prstGeom prst="rect">
            <a:avLst/>
          </a:prstGeom>
          <a:noFill/>
        </p:spPr>
        <p:txBody>
          <a:bodyPr wrap="square" lIns="0" tIns="0" rIns="0" bIns="0" rtlCol="0">
            <a:spAutoFit/>
          </a:bodyPr>
          <a:lstStyle/>
          <a:p>
            <a:pPr algn="ctr">
              <a:spcBef>
                <a:spcPts val="500"/>
              </a:spcBef>
            </a:pPr>
            <a:r>
              <a:rPr lang="en-US" sz="1000" b="1" dirty="0"/>
              <a:t>Primary Revenue Sources </a:t>
            </a:r>
            <a:r>
              <a:rPr lang="en-US" sz="1000" b="1" dirty="0">
                <a:solidFill>
                  <a:schemeClr val="accent3"/>
                </a:solidFill>
              </a:rPr>
              <a:t>Public Institutions</a:t>
            </a:r>
          </a:p>
        </p:txBody>
      </p:sp>
      <p:graphicFrame>
        <p:nvGraphicFramePr>
          <p:cNvPr id="13" name="Chart 12">
            <a:extLst>
              <a:ext uri="{FF2B5EF4-FFF2-40B4-BE49-F238E27FC236}">
                <a16:creationId xmlns:a16="http://schemas.microsoft.com/office/drawing/2014/main" id="{BAF2495C-EAE1-4D5E-8F08-5E1EC4B6EF00}"/>
              </a:ext>
            </a:extLst>
          </p:cNvPr>
          <p:cNvGraphicFramePr/>
          <p:nvPr/>
        </p:nvGraphicFramePr>
        <p:xfrm>
          <a:off x="3273000" y="1547609"/>
          <a:ext cx="3365611" cy="2333472"/>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A58A028D-FB49-4973-815A-C71BB004E040}"/>
              </a:ext>
            </a:extLst>
          </p:cNvPr>
          <p:cNvSpPr txBox="1"/>
          <p:nvPr/>
        </p:nvSpPr>
        <p:spPr>
          <a:xfrm>
            <a:off x="3716417" y="1362249"/>
            <a:ext cx="2290439" cy="307777"/>
          </a:xfrm>
          <a:prstGeom prst="rect">
            <a:avLst/>
          </a:prstGeom>
          <a:noFill/>
        </p:spPr>
        <p:txBody>
          <a:bodyPr wrap="square" lIns="0" tIns="0" rIns="0" bIns="0" rtlCol="0">
            <a:spAutoFit/>
          </a:bodyPr>
          <a:lstStyle/>
          <a:p>
            <a:pPr algn="ctr">
              <a:spcBef>
                <a:spcPts val="500"/>
              </a:spcBef>
            </a:pPr>
            <a:r>
              <a:rPr lang="en-US" sz="1000" b="1" dirty="0"/>
              <a:t>Primary Revenue Sources </a:t>
            </a:r>
            <a:r>
              <a:rPr lang="en-US" sz="1000" b="1" dirty="0">
                <a:solidFill>
                  <a:schemeClr val="accent3"/>
                </a:solidFill>
              </a:rPr>
              <a:t>Private Institutions</a:t>
            </a:r>
          </a:p>
        </p:txBody>
      </p:sp>
    </p:spTree>
    <p:extLst>
      <p:ext uri="{BB962C8B-B14F-4D97-AF65-F5344CB8AC3E}">
        <p14:creationId xmlns:p14="http://schemas.microsoft.com/office/powerpoint/2010/main" val="1373518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320FCF-59FD-4B31-8E69-17E58A287A5B}"/>
              </a:ext>
            </a:extLst>
          </p:cNvPr>
          <p:cNvSpPr>
            <a:spLocks noGrp="1"/>
          </p:cNvSpPr>
          <p:nvPr>
            <p:ph type="body" sz="quarter" idx="16"/>
          </p:nvPr>
        </p:nvSpPr>
        <p:spPr>
          <a:xfrm>
            <a:off x="280194" y="99782"/>
            <a:ext cx="2560320" cy="123111"/>
          </a:xfrm>
        </p:spPr>
        <p:txBody>
          <a:bodyPr/>
          <a:lstStyle/>
          <a:p>
            <a:r>
              <a:rPr lang="en-US" dirty="0"/>
              <a:t>Enrollment Revenue: Facing A Smaller Market</a:t>
            </a:r>
          </a:p>
        </p:txBody>
      </p:sp>
      <p:sp>
        <p:nvSpPr>
          <p:cNvPr id="3" name="Title 2">
            <a:extLst>
              <a:ext uri="{FF2B5EF4-FFF2-40B4-BE49-F238E27FC236}">
                <a16:creationId xmlns:a16="http://schemas.microsoft.com/office/drawing/2014/main" id="{7B9AC432-A5F9-44D6-8F98-E766AD160C7F}"/>
              </a:ext>
            </a:extLst>
          </p:cNvPr>
          <p:cNvSpPr>
            <a:spLocks noGrp="1"/>
          </p:cNvSpPr>
          <p:nvPr>
            <p:ph type="title"/>
          </p:nvPr>
        </p:nvSpPr>
        <p:spPr/>
        <p:txBody>
          <a:bodyPr/>
          <a:lstStyle/>
          <a:p>
            <a:r>
              <a:rPr lang="en-US" dirty="0"/>
              <a:t>Looming Birth Dearth</a:t>
            </a:r>
          </a:p>
        </p:txBody>
      </p:sp>
      <p:sp>
        <p:nvSpPr>
          <p:cNvPr id="5" name="Text Placeholder 4">
            <a:extLst>
              <a:ext uri="{FF2B5EF4-FFF2-40B4-BE49-F238E27FC236}">
                <a16:creationId xmlns:a16="http://schemas.microsoft.com/office/drawing/2014/main" id="{63DE982A-2BBD-400C-8895-A1513137E1D1}"/>
              </a:ext>
            </a:extLst>
          </p:cNvPr>
          <p:cNvSpPr>
            <a:spLocks noGrp="1"/>
          </p:cNvSpPr>
          <p:nvPr>
            <p:ph type="body" sz="quarter" idx="19"/>
          </p:nvPr>
        </p:nvSpPr>
        <p:spPr/>
        <p:txBody>
          <a:bodyPr/>
          <a:lstStyle/>
          <a:p>
            <a:endParaRPr lang="en-US"/>
          </a:p>
        </p:txBody>
      </p:sp>
      <p:sp>
        <p:nvSpPr>
          <p:cNvPr id="113" name="Rectangle 112">
            <a:extLst>
              <a:ext uri="{FF2B5EF4-FFF2-40B4-BE49-F238E27FC236}">
                <a16:creationId xmlns:a16="http://schemas.microsoft.com/office/drawing/2014/main" id="{2BD79B55-B355-4D24-A583-BA237B87B717}"/>
              </a:ext>
            </a:extLst>
          </p:cNvPr>
          <p:cNvSpPr/>
          <p:nvPr/>
        </p:nvSpPr>
        <p:spPr bwMode="gray">
          <a:xfrm>
            <a:off x="280194" y="1419446"/>
            <a:ext cx="1947672" cy="2847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FFFFFF"/>
              </a:solidFill>
              <a:effectLst/>
              <a:uLnTx/>
              <a:uFillTx/>
              <a:latin typeface="Verdana"/>
              <a:ea typeface="+mn-ea"/>
              <a:cs typeface="+mn-cs"/>
            </a:endParaRPr>
          </a:p>
        </p:txBody>
      </p:sp>
      <p:sp>
        <p:nvSpPr>
          <p:cNvPr id="114" name="Rectangle 113">
            <a:extLst>
              <a:ext uri="{FF2B5EF4-FFF2-40B4-BE49-F238E27FC236}">
                <a16:creationId xmlns:a16="http://schemas.microsoft.com/office/drawing/2014/main" id="{5A90A100-8498-4B98-8DD4-651729A6D5DB}"/>
              </a:ext>
            </a:extLst>
          </p:cNvPr>
          <p:cNvSpPr/>
          <p:nvPr/>
        </p:nvSpPr>
        <p:spPr bwMode="gray">
          <a:xfrm>
            <a:off x="4175316" y="1419446"/>
            <a:ext cx="1947672" cy="2847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FFFFFF"/>
              </a:solidFill>
              <a:effectLst/>
              <a:uLnTx/>
              <a:uFillTx/>
              <a:latin typeface="Verdana"/>
              <a:ea typeface="+mn-ea"/>
              <a:cs typeface="+mn-cs"/>
            </a:endParaRPr>
          </a:p>
        </p:txBody>
      </p:sp>
      <p:graphicFrame>
        <p:nvGraphicFramePr>
          <p:cNvPr id="115" name="Chart 114">
            <a:extLst>
              <a:ext uri="{FF2B5EF4-FFF2-40B4-BE49-F238E27FC236}">
                <a16:creationId xmlns:a16="http://schemas.microsoft.com/office/drawing/2014/main" id="{B9FDBDA0-0B95-463F-B839-920A95094484}"/>
              </a:ext>
            </a:extLst>
          </p:cNvPr>
          <p:cNvGraphicFramePr/>
          <p:nvPr/>
        </p:nvGraphicFramePr>
        <p:xfrm>
          <a:off x="0" y="1202666"/>
          <a:ext cx="6400800" cy="3563269"/>
        </p:xfrm>
        <a:graphic>
          <a:graphicData uri="http://schemas.openxmlformats.org/drawingml/2006/chart">
            <c:chart xmlns:c="http://schemas.openxmlformats.org/drawingml/2006/chart" xmlns:r="http://schemas.openxmlformats.org/officeDocument/2006/relationships" r:id="rId3"/>
          </a:graphicData>
        </a:graphic>
      </p:graphicFrame>
      <p:sp>
        <p:nvSpPr>
          <p:cNvPr id="116" name="Rectangle 115">
            <a:extLst>
              <a:ext uri="{FF2B5EF4-FFF2-40B4-BE49-F238E27FC236}">
                <a16:creationId xmlns:a16="http://schemas.microsoft.com/office/drawing/2014/main" id="{5EF2D3F0-DFB6-4E2F-9401-9CB5EE9BB4D1}"/>
              </a:ext>
            </a:extLst>
          </p:cNvPr>
          <p:cNvSpPr/>
          <p:nvPr/>
        </p:nvSpPr>
        <p:spPr bwMode="gray">
          <a:xfrm>
            <a:off x="6122988" y="914400"/>
            <a:ext cx="201612" cy="33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FFFFFF"/>
              </a:solidFill>
              <a:effectLst/>
              <a:uLnTx/>
              <a:uFillTx/>
              <a:latin typeface="Verdana"/>
              <a:ea typeface="+mn-ea"/>
              <a:cs typeface="+mn-cs"/>
            </a:endParaRPr>
          </a:p>
        </p:txBody>
      </p:sp>
      <p:sp>
        <p:nvSpPr>
          <p:cNvPr id="117" name="Rectangle 116">
            <a:extLst>
              <a:ext uri="{FF2B5EF4-FFF2-40B4-BE49-F238E27FC236}">
                <a16:creationId xmlns:a16="http://schemas.microsoft.com/office/drawing/2014/main" id="{36700B26-86E3-4B7F-86F1-C11D54B50B78}"/>
              </a:ext>
            </a:extLst>
          </p:cNvPr>
          <p:cNvSpPr/>
          <p:nvPr/>
        </p:nvSpPr>
        <p:spPr bwMode="gray">
          <a:xfrm>
            <a:off x="74225" y="914400"/>
            <a:ext cx="201612" cy="33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FFFFFF"/>
              </a:solidFill>
              <a:effectLst/>
              <a:uLnTx/>
              <a:uFillTx/>
              <a:latin typeface="Verdana"/>
              <a:ea typeface="+mn-ea"/>
              <a:cs typeface="+mn-cs"/>
            </a:endParaRPr>
          </a:p>
        </p:txBody>
      </p:sp>
      <p:sp>
        <p:nvSpPr>
          <p:cNvPr id="118" name="Text Placeholder 1">
            <a:extLst>
              <a:ext uri="{FF2B5EF4-FFF2-40B4-BE49-F238E27FC236}">
                <a16:creationId xmlns:a16="http://schemas.microsoft.com/office/drawing/2014/main" id="{D109D4E4-1535-4AEF-AE40-85D6F0880AC2}"/>
              </a:ext>
            </a:extLst>
          </p:cNvPr>
          <p:cNvSpPr txBox="1">
            <a:spLocks/>
          </p:cNvSpPr>
          <p:nvPr/>
        </p:nvSpPr>
        <p:spPr bwMode="gray">
          <a:xfrm>
            <a:off x="280195" y="640267"/>
            <a:ext cx="5842794" cy="184666"/>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a:t>Population of 18-Year-Olds to Contract Sharply After 2025 </a:t>
            </a:r>
            <a:endParaRPr lang="en-US" dirty="0"/>
          </a:p>
        </p:txBody>
      </p:sp>
      <p:sp>
        <p:nvSpPr>
          <p:cNvPr id="119" name="Text Placeholder 3">
            <a:extLst>
              <a:ext uri="{FF2B5EF4-FFF2-40B4-BE49-F238E27FC236}">
                <a16:creationId xmlns:a16="http://schemas.microsoft.com/office/drawing/2014/main" id="{9A08BC88-7537-4D38-BBF0-64F45AC40A9D}"/>
              </a:ext>
            </a:extLst>
          </p:cNvPr>
          <p:cNvSpPr txBox="1">
            <a:spLocks/>
          </p:cNvSpPr>
          <p:nvPr/>
        </p:nvSpPr>
        <p:spPr bwMode="gray">
          <a:xfrm>
            <a:off x="4689230" y="4626075"/>
            <a:ext cx="1711569" cy="200055"/>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l" defTabSz="48006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US" sz="500" b="0" i="0" u="none" strike="noStrike" kern="1200" cap="none" spc="0" normalizeH="0" baseline="0" noProof="0" dirty="0">
                <a:ln>
                  <a:noFill/>
                </a:ln>
                <a:solidFill>
                  <a:srgbClr val="333E48"/>
                </a:solidFill>
                <a:effectLst/>
                <a:uLnTx/>
                <a:uFillTx/>
                <a:latin typeface="Verdana"/>
                <a:ea typeface="+mn-ea"/>
                <a:cs typeface="+mn-cs"/>
              </a:rPr>
              <a:t>Sources: </a:t>
            </a:r>
            <a:r>
              <a:rPr kumimoji="0" lang="en-US" sz="500" b="0" i="0" u="none" strike="noStrike" kern="1200" cap="none" spc="0" normalizeH="0" baseline="0" noProof="0" dirty="0" err="1">
                <a:ln>
                  <a:noFill/>
                </a:ln>
                <a:solidFill>
                  <a:srgbClr val="333E48"/>
                </a:solidFill>
                <a:effectLst/>
                <a:uLnTx/>
                <a:uFillTx/>
                <a:latin typeface="Verdana"/>
                <a:ea typeface="+mn-ea"/>
                <a:cs typeface="+mn-cs"/>
              </a:rPr>
              <a:t>Grawe</a:t>
            </a:r>
            <a:r>
              <a:rPr kumimoji="0" lang="en-US" sz="500" b="0" i="0" u="none" strike="noStrike" kern="1200" cap="none" spc="0" normalizeH="0" baseline="0" noProof="0" dirty="0">
                <a:ln>
                  <a:noFill/>
                </a:ln>
                <a:solidFill>
                  <a:srgbClr val="333E48"/>
                </a:solidFill>
                <a:effectLst/>
                <a:uLnTx/>
                <a:uFillTx/>
                <a:latin typeface="Verdana"/>
                <a:ea typeface="+mn-ea"/>
                <a:cs typeface="+mn-cs"/>
              </a:rPr>
              <a:t>, Nathan D., </a:t>
            </a:r>
            <a:r>
              <a:rPr kumimoji="0" lang="en-US" sz="500" b="0" i="1" u="none" strike="noStrike" kern="1200" cap="none" spc="0" normalizeH="0" baseline="0" noProof="0" dirty="0">
                <a:ln>
                  <a:noFill/>
                </a:ln>
                <a:solidFill>
                  <a:srgbClr val="333E48"/>
                </a:solidFill>
                <a:effectLst/>
                <a:uLnTx/>
                <a:uFillTx/>
                <a:latin typeface="Verdana"/>
                <a:ea typeface="+mn-ea"/>
                <a:cs typeface="+mn-cs"/>
              </a:rPr>
              <a:t>Demographics and the Demand for Higher Education</a:t>
            </a:r>
            <a:r>
              <a:rPr kumimoji="0" lang="en-US" sz="500" b="0" i="0" u="none" strike="noStrike" kern="1200" cap="none" spc="0" normalizeH="0" baseline="0" noProof="0" dirty="0">
                <a:ln>
                  <a:noFill/>
                </a:ln>
                <a:solidFill>
                  <a:srgbClr val="333E48"/>
                </a:solidFill>
                <a:effectLst/>
                <a:uLnTx/>
                <a:uFillTx/>
                <a:latin typeface="Verdana"/>
                <a:ea typeface="+mn-ea"/>
                <a:cs typeface="+mn-cs"/>
              </a:rPr>
              <a:t>, 2017; EAB analysis.</a:t>
            </a:r>
          </a:p>
        </p:txBody>
      </p:sp>
      <p:sp>
        <p:nvSpPr>
          <p:cNvPr id="120" name="TextBox 119">
            <a:extLst>
              <a:ext uri="{FF2B5EF4-FFF2-40B4-BE49-F238E27FC236}">
                <a16:creationId xmlns:a16="http://schemas.microsoft.com/office/drawing/2014/main" id="{EE80116D-7C45-45AF-8B5A-8311AA1A7EF3}"/>
              </a:ext>
            </a:extLst>
          </p:cNvPr>
          <p:cNvSpPr txBox="1"/>
          <p:nvPr/>
        </p:nvSpPr>
        <p:spPr>
          <a:xfrm>
            <a:off x="2390016" y="1247583"/>
            <a:ext cx="1583688" cy="138499"/>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0" i="1" u="none" strike="noStrike" kern="1200" cap="none" spc="0" normalizeH="0" baseline="0" noProof="0" dirty="0">
                <a:ln>
                  <a:noFill/>
                </a:ln>
                <a:solidFill>
                  <a:srgbClr val="333E48"/>
                </a:solidFill>
                <a:effectLst/>
                <a:uLnTx/>
                <a:uFillTx/>
                <a:latin typeface="Verdana"/>
                <a:ea typeface="+mn-ea"/>
                <a:cs typeface="+mn-cs"/>
              </a:rPr>
              <a:t>2022-2025</a:t>
            </a:r>
            <a:endParaRPr kumimoji="0" lang="en-US" sz="900" b="0" i="1" u="none" strike="noStrike" kern="1200" cap="none" spc="0" normalizeH="0" baseline="0" noProof="0" dirty="0">
              <a:ln>
                <a:noFill/>
              </a:ln>
              <a:solidFill>
                <a:srgbClr val="FFFFFF"/>
              </a:solidFill>
              <a:effectLst/>
              <a:uLnTx/>
              <a:uFillTx/>
              <a:latin typeface="Verdana"/>
              <a:ea typeface="+mn-ea"/>
              <a:cs typeface="+mn-cs"/>
            </a:endParaRPr>
          </a:p>
        </p:txBody>
      </p:sp>
      <p:sp>
        <p:nvSpPr>
          <p:cNvPr id="121" name="TextBox 120">
            <a:extLst>
              <a:ext uri="{FF2B5EF4-FFF2-40B4-BE49-F238E27FC236}">
                <a16:creationId xmlns:a16="http://schemas.microsoft.com/office/drawing/2014/main" id="{1156434B-8612-4C5A-8255-7B8BDBA03546}"/>
              </a:ext>
            </a:extLst>
          </p:cNvPr>
          <p:cNvSpPr txBox="1"/>
          <p:nvPr/>
        </p:nvSpPr>
        <p:spPr>
          <a:xfrm>
            <a:off x="2136020" y="929888"/>
            <a:ext cx="2174728" cy="138499"/>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333E48"/>
                </a:solidFill>
                <a:effectLst/>
                <a:uLnTx/>
                <a:uFillTx/>
                <a:latin typeface="Verdana"/>
                <a:ea typeface="+mn-ea"/>
                <a:cs typeface="+mn-cs"/>
              </a:rPr>
              <a:t>…Followed by Growth Spike…</a:t>
            </a:r>
          </a:p>
        </p:txBody>
      </p:sp>
      <p:sp>
        <p:nvSpPr>
          <p:cNvPr id="122" name="TextBox 121">
            <a:extLst>
              <a:ext uri="{FF2B5EF4-FFF2-40B4-BE49-F238E27FC236}">
                <a16:creationId xmlns:a16="http://schemas.microsoft.com/office/drawing/2014/main" id="{10D9A382-951E-4B81-9A74-8D58B8DB69E2}"/>
              </a:ext>
            </a:extLst>
          </p:cNvPr>
          <p:cNvSpPr txBox="1"/>
          <p:nvPr/>
        </p:nvSpPr>
        <p:spPr>
          <a:xfrm>
            <a:off x="375838" y="1247583"/>
            <a:ext cx="767162" cy="138499"/>
          </a:xfrm>
          <a:prstGeom prst="rect">
            <a:avLst/>
          </a:prstGeom>
          <a:noFill/>
        </p:spPr>
        <p:txBody>
          <a:bodyPr wrap="square" lIns="0" tIns="0" rIns="0" bIns="0" rtlCol="0">
            <a:spAutoFit/>
          </a:bodyPr>
          <a:lstStyle/>
          <a:p>
            <a:pPr marL="0" marR="0" lvl="0" indent="0" algn="ctr" defTabSz="537667" rtl="0" eaLnBrk="1" fontAlgn="auto" latinLnBrk="0" hangingPunct="1">
              <a:lnSpc>
                <a:spcPct val="100000"/>
              </a:lnSpc>
              <a:spcBef>
                <a:spcPts val="500"/>
              </a:spcBef>
              <a:spcAft>
                <a:spcPts val="0"/>
              </a:spcAft>
              <a:buClrTx/>
              <a:buSzTx/>
              <a:buFontTx/>
              <a:buNone/>
              <a:tabLst/>
              <a:defRPr/>
            </a:pPr>
            <a:r>
              <a:rPr kumimoji="0" lang="en-US" sz="900" b="0" i="1" u="none" strike="noStrike" kern="1200" cap="none" spc="0" normalizeH="0" baseline="0" noProof="0" dirty="0">
                <a:ln>
                  <a:noFill/>
                </a:ln>
                <a:solidFill>
                  <a:srgbClr val="333E48"/>
                </a:solidFill>
                <a:effectLst/>
                <a:uLnTx/>
                <a:uFillTx/>
                <a:latin typeface="Verdana"/>
                <a:ea typeface="+mn-ea"/>
                <a:cs typeface="+mn-cs"/>
              </a:rPr>
              <a:t>2017-2021</a:t>
            </a:r>
            <a:endParaRPr kumimoji="0" lang="en-US" sz="900" b="0" i="1" u="none" strike="noStrike" kern="1200" cap="none" spc="0" normalizeH="0" baseline="0" noProof="0" dirty="0">
              <a:ln>
                <a:noFill/>
              </a:ln>
              <a:solidFill>
                <a:srgbClr val="FFFFFF"/>
              </a:solidFill>
              <a:effectLst/>
              <a:uLnTx/>
              <a:uFillTx/>
              <a:latin typeface="Verdana"/>
              <a:ea typeface="+mn-ea"/>
              <a:cs typeface="+mn-cs"/>
            </a:endParaRPr>
          </a:p>
        </p:txBody>
      </p:sp>
      <p:sp>
        <p:nvSpPr>
          <p:cNvPr id="123" name="TextBox 122">
            <a:extLst>
              <a:ext uri="{FF2B5EF4-FFF2-40B4-BE49-F238E27FC236}">
                <a16:creationId xmlns:a16="http://schemas.microsoft.com/office/drawing/2014/main" id="{5F26AD35-D828-4331-AE42-BDD1A3FB877A}"/>
              </a:ext>
            </a:extLst>
          </p:cNvPr>
          <p:cNvSpPr txBox="1"/>
          <p:nvPr/>
        </p:nvSpPr>
        <p:spPr>
          <a:xfrm>
            <a:off x="280195" y="929888"/>
            <a:ext cx="1583688" cy="138499"/>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333E48"/>
                </a:solidFill>
                <a:effectLst/>
                <a:uLnTx/>
                <a:uFillTx/>
                <a:latin typeface="Verdana"/>
                <a:ea typeface="+mn-ea"/>
                <a:cs typeface="+mn-cs"/>
              </a:rPr>
              <a:t>Modest Decrease…</a:t>
            </a:r>
          </a:p>
        </p:txBody>
      </p:sp>
      <p:sp>
        <p:nvSpPr>
          <p:cNvPr id="124" name="TextBox 123">
            <a:extLst>
              <a:ext uri="{FF2B5EF4-FFF2-40B4-BE49-F238E27FC236}">
                <a16:creationId xmlns:a16="http://schemas.microsoft.com/office/drawing/2014/main" id="{99EE768D-8D71-4102-B61F-A646DA201CAB}"/>
              </a:ext>
            </a:extLst>
          </p:cNvPr>
          <p:cNvSpPr txBox="1"/>
          <p:nvPr/>
        </p:nvSpPr>
        <p:spPr>
          <a:xfrm>
            <a:off x="4358172" y="1247583"/>
            <a:ext cx="1583688" cy="138499"/>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0" i="1" u="none" strike="noStrike" kern="1200" cap="none" spc="0" normalizeH="0" baseline="0" noProof="0" dirty="0">
                <a:ln>
                  <a:noFill/>
                </a:ln>
                <a:solidFill>
                  <a:srgbClr val="333E48"/>
                </a:solidFill>
                <a:effectLst/>
                <a:uLnTx/>
                <a:uFillTx/>
                <a:latin typeface="Verdana"/>
                <a:ea typeface="+mn-ea"/>
                <a:cs typeface="+mn-cs"/>
              </a:rPr>
              <a:t>2026-2029</a:t>
            </a:r>
            <a:endParaRPr kumimoji="0" lang="en-US" sz="900" b="0" i="1" u="none" strike="noStrike" kern="1200" cap="none" spc="0" normalizeH="0" baseline="0" noProof="0" dirty="0">
              <a:ln>
                <a:noFill/>
              </a:ln>
              <a:solidFill>
                <a:srgbClr val="FFFFFF"/>
              </a:solidFill>
              <a:effectLst/>
              <a:uLnTx/>
              <a:uFillTx/>
              <a:latin typeface="Verdana"/>
              <a:ea typeface="+mn-ea"/>
              <a:cs typeface="+mn-cs"/>
            </a:endParaRPr>
          </a:p>
        </p:txBody>
      </p:sp>
      <p:sp>
        <p:nvSpPr>
          <p:cNvPr id="125" name="TextBox 124">
            <a:extLst>
              <a:ext uri="{FF2B5EF4-FFF2-40B4-BE49-F238E27FC236}">
                <a16:creationId xmlns:a16="http://schemas.microsoft.com/office/drawing/2014/main" id="{C743DE59-C49E-403A-8E32-032FEF5325F7}"/>
              </a:ext>
            </a:extLst>
          </p:cNvPr>
          <p:cNvSpPr txBox="1"/>
          <p:nvPr/>
        </p:nvSpPr>
        <p:spPr>
          <a:xfrm>
            <a:off x="4309683" y="929888"/>
            <a:ext cx="1793574" cy="138499"/>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1" i="0" u="none" strike="noStrike" kern="1200" cap="none" spc="0" normalizeH="0" baseline="0" noProof="0" dirty="0">
                <a:ln>
                  <a:noFill/>
                </a:ln>
                <a:solidFill>
                  <a:srgbClr val="333E48"/>
                </a:solidFill>
                <a:effectLst/>
                <a:uLnTx/>
                <a:uFillTx/>
                <a:latin typeface="Verdana"/>
                <a:ea typeface="+mn-ea"/>
                <a:cs typeface="+mn-cs"/>
              </a:rPr>
              <a:t>…Met with A Sharp Decline</a:t>
            </a:r>
          </a:p>
        </p:txBody>
      </p:sp>
      <p:sp>
        <p:nvSpPr>
          <p:cNvPr id="126" name="TextBox 125">
            <a:extLst>
              <a:ext uri="{FF2B5EF4-FFF2-40B4-BE49-F238E27FC236}">
                <a16:creationId xmlns:a16="http://schemas.microsoft.com/office/drawing/2014/main" id="{8B2E72E6-5F84-4D32-B67D-BBB96A41BFEB}"/>
              </a:ext>
            </a:extLst>
          </p:cNvPr>
          <p:cNvSpPr txBox="1"/>
          <p:nvPr/>
        </p:nvSpPr>
        <p:spPr bwMode="gray">
          <a:xfrm>
            <a:off x="391063" y="3737852"/>
            <a:ext cx="1669965" cy="24622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Decrease of 18-Year-Olds</a:t>
            </a:r>
            <a:br>
              <a:rPr kumimoji="0" lang="en-US" sz="800" b="0" i="0" u="none" strike="noStrike" kern="1200" cap="none" spc="0" normalizeH="0" baseline="0" noProof="0" dirty="0">
                <a:ln>
                  <a:noFill/>
                </a:ln>
                <a:solidFill>
                  <a:srgbClr val="333E48"/>
                </a:solidFill>
                <a:effectLst/>
                <a:uLnTx/>
                <a:uFillTx/>
                <a:latin typeface="Verdana"/>
                <a:ea typeface="+mn-ea"/>
                <a:cs typeface="+mn-cs"/>
              </a:rPr>
            </a:br>
            <a:r>
              <a:rPr kumimoji="0" lang="en-US" sz="800" b="0" i="0" u="none" strike="noStrike" kern="1200" cap="none" spc="0" normalizeH="0" baseline="0" noProof="0" dirty="0">
                <a:ln>
                  <a:noFill/>
                </a:ln>
                <a:solidFill>
                  <a:srgbClr val="333E48"/>
                </a:solidFill>
                <a:effectLst/>
                <a:uLnTx/>
                <a:uFillTx/>
                <a:latin typeface="Verdana"/>
                <a:ea typeface="+mn-ea"/>
                <a:cs typeface="+mn-cs"/>
              </a:rPr>
              <a:t>(2017-2021)</a:t>
            </a:r>
            <a:endParaRPr kumimoji="0" lang="en-US" sz="800" b="1" i="0" u="none" strike="noStrike" kern="1200" cap="none" spc="0" normalizeH="0" baseline="0" noProof="0" dirty="0">
              <a:ln>
                <a:noFill/>
              </a:ln>
              <a:solidFill>
                <a:srgbClr val="333E48"/>
              </a:solidFill>
              <a:effectLst/>
              <a:uLnTx/>
              <a:uFillTx/>
              <a:latin typeface="Verdana"/>
              <a:ea typeface="+mn-ea"/>
              <a:cs typeface="+mn-cs"/>
            </a:endParaRPr>
          </a:p>
        </p:txBody>
      </p:sp>
      <p:sp>
        <p:nvSpPr>
          <p:cNvPr id="127" name="TextBox 126">
            <a:extLst>
              <a:ext uri="{FF2B5EF4-FFF2-40B4-BE49-F238E27FC236}">
                <a16:creationId xmlns:a16="http://schemas.microsoft.com/office/drawing/2014/main" id="{58313485-770A-4C4F-B947-C0B48BA4D80E}"/>
              </a:ext>
            </a:extLst>
          </p:cNvPr>
          <p:cNvSpPr txBox="1"/>
          <p:nvPr/>
        </p:nvSpPr>
        <p:spPr bwMode="gray">
          <a:xfrm>
            <a:off x="429015" y="3298923"/>
            <a:ext cx="866797" cy="38472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70CD"/>
                </a:solidFill>
                <a:effectLst/>
                <a:uLnTx/>
                <a:uFillTx/>
                <a:latin typeface="Rockwell"/>
                <a:ea typeface="+mn-ea"/>
                <a:cs typeface="+mn-cs"/>
              </a:rPr>
              <a:t>-1%</a:t>
            </a:r>
          </a:p>
        </p:txBody>
      </p:sp>
      <p:sp>
        <p:nvSpPr>
          <p:cNvPr id="128" name="TextBox 127">
            <a:extLst>
              <a:ext uri="{FF2B5EF4-FFF2-40B4-BE49-F238E27FC236}">
                <a16:creationId xmlns:a16="http://schemas.microsoft.com/office/drawing/2014/main" id="{DE9B8F97-0420-42AC-8408-82B9DE29F685}"/>
              </a:ext>
            </a:extLst>
          </p:cNvPr>
          <p:cNvSpPr txBox="1"/>
          <p:nvPr/>
        </p:nvSpPr>
        <p:spPr bwMode="gray">
          <a:xfrm>
            <a:off x="2399909" y="3737852"/>
            <a:ext cx="1627805" cy="24622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Growth of 18-Year-Olds</a:t>
            </a:r>
            <a:br>
              <a:rPr kumimoji="0" lang="en-US" sz="800" b="0" i="0" u="none" strike="noStrike" kern="1200" cap="none" spc="0" normalizeH="0" baseline="0" noProof="0" dirty="0">
                <a:ln>
                  <a:noFill/>
                </a:ln>
                <a:solidFill>
                  <a:srgbClr val="333E48"/>
                </a:solidFill>
                <a:effectLst/>
                <a:uLnTx/>
                <a:uFillTx/>
                <a:latin typeface="Verdana"/>
                <a:ea typeface="+mn-ea"/>
                <a:cs typeface="+mn-cs"/>
              </a:rPr>
            </a:br>
            <a:r>
              <a:rPr kumimoji="0" lang="en-US" sz="800" b="0" i="0" u="none" strike="noStrike" kern="1200" cap="none" spc="0" normalizeH="0" baseline="0" noProof="0" dirty="0">
                <a:ln>
                  <a:noFill/>
                </a:ln>
                <a:solidFill>
                  <a:srgbClr val="333E48"/>
                </a:solidFill>
                <a:effectLst/>
                <a:uLnTx/>
                <a:uFillTx/>
                <a:latin typeface="Verdana"/>
                <a:ea typeface="+mn-ea"/>
                <a:cs typeface="+mn-cs"/>
              </a:rPr>
              <a:t>(2022-2025)</a:t>
            </a:r>
            <a:endParaRPr kumimoji="0" lang="en-US" sz="800" b="1" i="0" u="none" strike="noStrike" kern="1200" cap="none" spc="0" normalizeH="0" baseline="0" noProof="0" dirty="0">
              <a:ln>
                <a:noFill/>
              </a:ln>
              <a:solidFill>
                <a:srgbClr val="333E48"/>
              </a:solidFill>
              <a:effectLst/>
              <a:uLnTx/>
              <a:uFillTx/>
              <a:latin typeface="Verdana"/>
              <a:ea typeface="+mn-ea"/>
              <a:cs typeface="+mn-cs"/>
            </a:endParaRPr>
          </a:p>
        </p:txBody>
      </p:sp>
      <p:sp>
        <p:nvSpPr>
          <p:cNvPr id="129" name="TextBox 128">
            <a:extLst>
              <a:ext uri="{FF2B5EF4-FFF2-40B4-BE49-F238E27FC236}">
                <a16:creationId xmlns:a16="http://schemas.microsoft.com/office/drawing/2014/main" id="{32591549-977A-4B03-AB8F-A7B714648218}"/>
              </a:ext>
            </a:extLst>
          </p:cNvPr>
          <p:cNvSpPr txBox="1"/>
          <p:nvPr/>
        </p:nvSpPr>
        <p:spPr bwMode="gray">
          <a:xfrm>
            <a:off x="2423347" y="3298923"/>
            <a:ext cx="866797" cy="38472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70CD"/>
                </a:solidFill>
                <a:effectLst/>
                <a:uLnTx/>
                <a:uFillTx/>
                <a:latin typeface="Rockwell"/>
                <a:ea typeface="+mn-ea"/>
                <a:cs typeface="+mn-cs"/>
              </a:rPr>
              <a:t>8%</a:t>
            </a:r>
          </a:p>
        </p:txBody>
      </p:sp>
      <p:sp>
        <p:nvSpPr>
          <p:cNvPr id="130" name="TextBox 129">
            <a:extLst>
              <a:ext uri="{FF2B5EF4-FFF2-40B4-BE49-F238E27FC236}">
                <a16:creationId xmlns:a16="http://schemas.microsoft.com/office/drawing/2014/main" id="{BFA6F974-1771-4AC4-BA36-2C82BACB8AD6}"/>
              </a:ext>
            </a:extLst>
          </p:cNvPr>
          <p:cNvSpPr txBox="1"/>
          <p:nvPr/>
        </p:nvSpPr>
        <p:spPr bwMode="gray">
          <a:xfrm>
            <a:off x="4313402" y="3737852"/>
            <a:ext cx="1371600" cy="24622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Decrease of 18-Year-Olds (2026-2029)</a:t>
            </a:r>
            <a:endParaRPr kumimoji="0" lang="en-US" sz="800" b="1" i="0" u="none" strike="noStrike" kern="1200" cap="none" spc="0" normalizeH="0" baseline="0" noProof="0" dirty="0">
              <a:ln>
                <a:noFill/>
              </a:ln>
              <a:solidFill>
                <a:srgbClr val="333E48"/>
              </a:solidFill>
              <a:effectLst/>
              <a:uLnTx/>
              <a:uFillTx/>
              <a:latin typeface="Verdana"/>
              <a:ea typeface="+mn-ea"/>
              <a:cs typeface="+mn-cs"/>
            </a:endParaRPr>
          </a:p>
        </p:txBody>
      </p:sp>
      <p:sp>
        <p:nvSpPr>
          <p:cNvPr id="131" name="TextBox 130">
            <a:extLst>
              <a:ext uri="{FF2B5EF4-FFF2-40B4-BE49-F238E27FC236}">
                <a16:creationId xmlns:a16="http://schemas.microsoft.com/office/drawing/2014/main" id="{78C052AA-9460-4E1A-B52B-2FDFAE6E92B5}"/>
              </a:ext>
            </a:extLst>
          </p:cNvPr>
          <p:cNvSpPr txBox="1"/>
          <p:nvPr/>
        </p:nvSpPr>
        <p:spPr bwMode="gray">
          <a:xfrm>
            <a:off x="4322325" y="3298923"/>
            <a:ext cx="866797" cy="38472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0070CD"/>
                </a:solidFill>
                <a:effectLst/>
                <a:uLnTx/>
                <a:uFillTx/>
                <a:latin typeface="Rockwell"/>
                <a:ea typeface="+mn-ea"/>
                <a:cs typeface="+mn-cs"/>
              </a:rPr>
              <a:t>-14%</a:t>
            </a:r>
          </a:p>
        </p:txBody>
      </p:sp>
      <p:cxnSp>
        <p:nvCxnSpPr>
          <p:cNvPr id="132" name="Straight Connector 131">
            <a:extLst>
              <a:ext uri="{FF2B5EF4-FFF2-40B4-BE49-F238E27FC236}">
                <a16:creationId xmlns:a16="http://schemas.microsoft.com/office/drawing/2014/main" id="{05D4FEA4-4E15-490D-BB45-49339C3624AD}"/>
              </a:ext>
            </a:extLst>
          </p:cNvPr>
          <p:cNvCxnSpPr>
            <a:cxnSpLocks/>
          </p:cNvCxnSpPr>
          <p:nvPr/>
        </p:nvCxnSpPr>
        <p:spPr bwMode="gray">
          <a:xfrm>
            <a:off x="2390016" y="1681464"/>
            <a:ext cx="1715095" cy="0"/>
          </a:xfrm>
          <a:prstGeom prst="line">
            <a:avLst/>
          </a:prstGeom>
          <a:ln w="127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8D25AFEE-7F90-41BC-9D25-8A4B15E21F4A}"/>
              </a:ext>
            </a:extLst>
          </p:cNvPr>
          <p:cNvGrpSpPr/>
          <p:nvPr/>
        </p:nvGrpSpPr>
        <p:grpSpPr>
          <a:xfrm>
            <a:off x="2390016" y="1528794"/>
            <a:ext cx="1549174" cy="291107"/>
            <a:chOff x="2463992" y="1535911"/>
            <a:chExt cx="1549174" cy="291107"/>
          </a:xfrm>
        </p:grpSpPr>
        <p:sp>
          <p:nvSpPr>
            <p:cNvPr id="134" name="TextBox 133">
              <a:extLst>
                <a:ext uri="{FF2B5EF4-FFF2-40B4-BE49-F238E27FC236}">
                  <a16:creationId xmlns:a16="http://schemas.microsoft.com/office/drawing/2014/main" id="{39C4FA68-429A-47CE-B0F1-7C30E9DAB286}"/>
                </a:ext>
              </a:extLst>
            </p:cNvPr>
            <p:cNvSpPr txBox="1"/>
            <p:nvPr/>
          </p:nvSpPr>
          <p:spPr>
            <a:xfrm>
              <a:off x="2463992" y="1535911"/>
              <a:ext cx="1549174" cy="12311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333E48"/>
                  </a:solidFill>
                  <a:effectLst/>
                  <a:uLnTx/>
                  <a:uFillTx/>
                  <a:latin typeface="Verdana"/>
                  <a:ea typeface="+mn-ea"/>
                  <a:cs typeface="+mn-cs"/>
                </a:rPr>
                <a:t>2025 Population </a:t>
              </a:r>
            </a:p>
          </p:txBody>
        </p:sp>
        <p:sp>
          <p:nvSpPr>
            <p:cNvPr id="135" name="TextBox 134">
              <a:extLst>
                <a:ext uri="{FF2B5EF4-FFF2-40B4-BE49-F238E27FC236}">
                  <a16:creationId xmlns:a16="http://schemas.microsoft.com/office/drawing/2014/main" id="{BCB9E2D3-A14B-4C47-A487-76072426B252}"/>
                </a:ext>
              </a:extLst>
            </p:cNvPr>
            <p:cNvSpPr txBox="1"/>
            <p:nvPr/>
          </p:nvSpPr>
          <p:spPr>
            <a:xfrm>
              <a:off x="2463992" y="1703907"/>
              <a:ext cx="1549174" cy="12311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1" u="none" strike="noStrike" kern="1200" cap="none" spc="0" normalizeH="0" baseline="0" noProof="0" dirty="0">
                  <a:ln>
                    <a:noFill/>
                  </a:ln>
                  <a:solidFill>
                    <a:srgbClr val="333E48"/>
                  </a:solidFill>
                  <a:effectLst/>
                  <a:uLnTx/>
                  <a:uFillTx/>
                  <a:latin typeface="Verdana"/>
                  <a:ea typeface="+mn-ea"/>
                  <a:cs typeface="+mn-cs"/>
                </a:rPr>
                <a:t>4.51 Million 18-Year-Olds</a:t>
              </a:r>
            </a:p>
          </p:txBody>
        </p:sp>
      </p:grpSp>
      <p:cxnSp>
        <p:nvCxnSpPr>
          <p:cNvPr id="136" name="Straight Connector 135">
            <a:extLst>
              <a:ext uri="{FF2B5EF4-FFF2-40B4-BE49-F238E27FC236}">
                <a16:creationId xmlns:a16="http://schemas.microsoft.com/office/drawing/2014/main" id="{61491A74-AC88-438D-ABB8-AB58C6820ED8}"/>
              </a:ext>
            </a:extLst>
          </p:cNvPr>
          <p:cNvCxnSpPr>
            <a:cxnSpLocks/>
          </p:cNvCxnSpPr>
          <p:nvPr/>
        </p:nvCxnSpPr>
        <p:spPr bwMode="gray">
          <a:xfrm>
            <a:off x="4309683" y="2865960"/>
            <a:ext cx="176132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98D9547F-4945-4E18-B6E9-6E65AFC1689F}"/>
              </a:ext>
            </a:extLst>
          </p:cNvPr>
          <p:cNvGrpSpPr/>
          <p:nvPr/>
        </p:nvGrpSpPr>
        <p:grpSpPr>
          <a:xfrm>
            <a:off x="4309683" y="2713290"/>
            <a:ext cx="1549174" cy="291107"/>
            <a:chOff x="2463992" y="1535911"/>
            <a:chExt cx="1549174" cy="291107"/>
          </a:xfrm>
        </p:grpSpPr>
        <p:sp>
          <p:nvSpPr>
            <p:cNvPr id="138" name="TextBox 137">
              <a:extLst>
                <a:ext uri="{FF2B5EF4-FFF2-40B4-BE49-F238E27FC236}">
                  <a16:creationId xmlns:a16="http://schemas.microsoft.com/office/drawing/2014/main" id="{5ACB7322-6684-4B8D-86A1-34D366186960}"/>
                </a:ext>
              </a:extLst>
            </p:cNvPr>
            <p:cNvSpPr txBox="1"/>
            <p:nvPr/>
          </p:nvSpPr>
          <p:spPr>
            <a:xfrm>
              <a:off x="2463992" y="1535911"/>
              <a:ext cx="1549174" cy="12311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333E48"/>
                  </a:solidFill>
                  <a:effectLst/>
                  <a:uLnTx/>
                  <a:uFillTx/>
                  <a:latin typeface="Verdana"/>
                  <a:ea typeface="+mn-ea"/>
                  <a:cs typeface="+mn-cs"/>
                </a:rPr>
                <a:t>2029 Population </a:t>
              </a:r>
            </a:p>
          </p:txBody>
        </p:sp>
        <p:sp>
          <p:nvSpPr>
            <p:cNvPr id="139" name="TextBox 138">
              <a:extLst>
                <a:ext uri="{FF2B5EF4-FFF2-40B4-BE49-F238E27FC236}">
                  <a16:creationId xmlns:a16="http://schemas.microsoft.com/office/drawing/2014/main" id="{4C942E93-E08D-4DD6-B3E5-82BA280BEB0E}"/>
                </a:ext>
              </a:extLst>
            </p:cNvPr>
            <p:cNvSpPr txBox="1"/>
            <p:nvPr/>
          </p:nvSpPr>
          <p:spPr>
            <a:xfrm>
              <a:off x="2463992" y="1703907"/>
              <a:ext cx="1549174" cy="12311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1" u="none" strike="noStrike" kern="1200" cap="none" spc="0" normalizeH="0" baseline="0" noProof="0" dirty="0">
                  <a:ln>
                    <a:noFill/>
                  </a:ln>
                  <a:solidFill>
                    <a:srgbClr val="333E48"/>
                  </a:solidFill>
                  <a:effectLst/>
                  <a:uLnTx/>
                  <a:uFillTx/>
                  <a:latin typeface="Verdana"/>
                  <a:ea typeface="+mn-ea"/>
                  <a:cs typeface="+mn-cs"/>
                </a:rPr>
                <a:t>3.86 Million 18-Year-Olds</a:t>
              </a:r>
            </a:p>
          </p:txBody>
        </p:sp>
      </p:grpSp>
      <p:cxnSp>
        <p:nvCxnSpPr>
          <p:cNvPr id="140" name="Straight Connector 139">
            <a:extLst>
              <a:ext uri="{FF2B5EF4-FFF2-40B4-BE49-F238E27FC236}">
                <a16:creationId xmlns:a16="http://schemas.microsoft.com/office/drawing/2014/main" id="{B746A863-F0B4-4CF0-9B34-C10911D79DE6}"/>
              </a:ext>
            </a:extLst>
          </p:cNvPr>
          <p:cNvCxnSpPr>
            <a:cxnSpLocks/>
          </p:cNvCxnSpPr>
          <p:nvPr/>
        </p:nvCxnSpPr>
        <p:spPr bwMode="gray">
          <a:xfrm flipV="1">
            <a:off x="6071010" y="2876823"/>
            <a:ext cx="0" cy="742678"/>
          </a:xfrm>
          <a:prstGeom prst="line">
            <a:avLst/>
          </a:prstGeom>
          <a:ln w="12700">
            <a:solidFill>
              <a:schemeClr val="accent3"/>
            </a:solidFill>
            <a:headEnd type="triangle"/>
            <a:tailEnd type="oval" w="sm" len="sm"/>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FD1828C0-78BC-4575-B22D-5CB6F986725E}"/>
              </a:ext>
            </a:extLst>
          </p:cNvPr>
          <p:cNvCxnSpPr>
            <a:cxnSpLocks/>
          </p:cNvCxnSpPr>
          <p:nvPr/>
        </p:nvCxnSpPr>
        <p:spPr bwMode="gray">
          <a:xfrm>
            <a:off x="392014" y="2861497"/>
            <a:ext cx="1715095" cy="0"/>
          </a:xfrm>
          <a:prstGeom prst="line">
            <a:avLst/>
          </a:prstGeom>
          <a:ln w="127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42" name="Group 141">
            <a:extLst>
              <a:ext uri="{FF2B5EF4-FFF2-40B4-BE49-F238E27FC236}">
                <a16:creationId xmlns:a16="http://schemas.microsoft.com/office/drawing/2014/main" id="{E6A8B968-57D8-47FA-8A3E-F59FBA2AE91A}"/>
              </a:ext>
            </a:extLst>
          </p:cNvPr>
          <p:cNvGrpSpPr/>
          <p:nvPr/>
        </p:nvGrpSpPr>
        <p:grpSpPr>
          <a:xfrm>
            <a:off x="392014" y="2708827"/>
            <a:ext cx="1549174" cy="291107"/>
            <a:chOff x="2463992" y="1535911"/>
            <a:chExt cx="1549174" cy="291107"/>
          </a:xfrm>
        </p:grpSpPr>
        <p:sp>
          <p:nvSpPr>
            <p:cNvPr id="143" name="TextBox 142">
              <a:extLst>
                <a:ext uri="{FF2B5EF4-FFF2-40B4-BE49-F238E27FC236}">
                  <a16:creationId xmlns:a16="http://schemas.microsoft.com/office/drawing/2014/main" id="{0145B578-A5E6-4CB5-8EA3-615886CE9B69}"/>
                </a:ext>
              </a:extLst>
            </p:cNvPr>
            <p:cNvSpPr txBox="1"/>
            <p:nvPr/>
          </p:nvSpPr>
          <p:spPr>
            <a:xfrm>
              <a:off x="2463992" y="1535911"/>
              <a:ext cx="1549174" cy="12311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1" i="0" u="none" strike="noStrike" kern="1200" cap="none" spc="0" normalizeH="0" baseline="0" noProof="0" dirty="0">
                  <a:ln>
                    <a:noFill/>
                  </a:ln>
                  <a:solidFill>
                    <a:srgbClr val="333E48"/>
                  </a:solidFill>
                  <a:effectLst/>
                  <a:uLnTx/>
                  <a:uFillTx/>
                  <a:latin typeface="Verdana"/>
                  <a:ea typeface="+mn-ea"/>
                  <a:cs typeface="+mn-cs"/>
                </a:rPr>
                <a:t>2021 Population </a:t>
              </a:r>
            </a:p>
          </p:txBody>
        </p:sp>
        <p:sp>
          <p:nvSpPr>
            <p:cNvPr id="144" name="TextBox 143">
              <a:extLst>
                <a:ext uri="{FF2B5EF4-FFF2-40B4-BE49-F238E27FC236}">
                  <a16:creationId xmlns:a16="http://schemas.microsoft.com/office/drawing/2014/main" id="{695CADBB-AFB5-450F-9BAF-E9F07F492135}"/>
                </a:ext>
              </a:extLst>
            </p:cNvPr>
            <p:cNvSpPr txBox="1"/>
            <p:nvPr/>
          </p:nvSpPr>
          <p:spPr>
            <a:xfrm>
              <a:off x="2463992" y="1703907"/>
              <a:ext cx="1549174" cy="12311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1" u="none" strike="noStrike" kern="1200" cap="none" spc="0" normalizeH="0" baseline="0" noProof="0" dirty="0">
                  <a:ln>
                    <a:noFill/>
                  </a:ln>
                  <a:solidFill>
                    <a:srgbClr val="333E48"/>
                  </a:solidFill>
                  <a:effectLst/>
                  <a:uLnTx/>
                  <a:uFillTx/>
                  <a:latin typeface="Verdana"/>
                  <a:ea typeface="+mn-ea"/>
                  <a:cs typeface="+mn-cs"/>
                </a:rPr>
                <a:t>4.17 Million 18-Year-Olds</a:t>
              </a:r>
            </a:p>
          </p:txBody>
        </p:sp>
      </p:grpSp>
      <p:sp>
        <p:nvSpPr>
          <p:cNvPr id="145" name="Isosceles Triangle 144">
            <a:extLst>
              <a:ext uri="{FF2B5EF4-FFF2-40B4-BE49-F238E27FC236}">
                <a16:creationId xmlns:a16="http://schemas.microsoft.com/office/drawing/2014/main" id="{1561FC80-7E5F-4656-A35C-CB0E706A5AA6}"/>
              </a:ext>
            </a:extLst>
          </p:cNvPr>
          <p:cNvSpPr/>
          <p:nvPr/>
        </p:nvSpPr>
        <p:spPr bwMode="gray">
          <a:xfrm>
            <a:off x="2810054" y="2708827"/>
            <a:ext cx="82363" cy="91440"/>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FFFFFF"/>
              </a:solidFill>
              <a:effectLst/>
              <a:uLnTx/>
              <a:uFillTx/>
              <a:latin typeface="Verdana"/>
              <a:ea typeface="+mn-ea"/>
              <a:cs typeface="+mn-cs"/>
            </a:endParaRPr>
          </a:p>
        </p:txBody>
      </p:sp>
      <p:sp>
        <p:nvSpPr>
          <p:cNvPr id="146" name="TextBox 145">
            <a:extLst>
              <a:ext uri="{FF2B5EF4-FFF2-40B4-BE49-F238E27FC236}">
                <a16:creationId xmlns:a16="http://schemas.microsoft.com/office/drawing/2014/main" id="{8FBBA145-8EEC-4D0B-8415-A7E0A6A35E62}"/>
              </a:ext>
            </a:extLst>
          </p:cNvPr>
          <p:cNvSpPr txBox="1"/>
          <p:nvPr/>
        </p:nvSpPr>
        <p:spPr>
          <a:xfrm>
            <a:off x="2927520" y="2697166"/>
            <a:ext cx="942975" cy="123111"/>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800" b="0" i="0" u="none" strike="noStrike" kern="1200" cap="none" spc="0" normalizeH="0" baseline="0" noProof="0" dirty="0">
                <a:ln>
                  <a:noFill/>
                </a:ln>
                <a:solidFill>
                  <a:srgbClr val="333E48"/>
                </a:solidFill>
                <a:effectLst/>
                <a:uLnTx/>
                <a:uFillTx/>
                <a:latin typeface="Verdana"/>
                <a:ea typeface="+mn-ea"/>
                <a:cs typeface="+mn-cs"/>
              </a:rPr>
              <a:t>2017 Levels </a:t>
            </a:r>
          </a:p>
        </p:txBody>
      </p:sp>
    </p:spTree>
    <p:extLst>
      <p:ext uri="{BB962C8B-B14F-4D97-AF65-F5344CB8AC3E}">
        <p14:creationId xmlns:p14="http://schemas.microsoft.com/office/powerpoint/2010/main" val="4160485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CAFA33-775F-44E4-B511-6441645FCE8B}"/>
              </a:ext>
            </a:extLst>
          </p:cNvPr>
          <p:cNvSpPr>
            <a:spLocks noGrp="1"/>
          </p:cNvSpPr>
          <p:nvPr>
            <p:ph type="body" sz="quarter" idx="16"/>
          </p:nvPr>
        </p:nvSpPr>
        <p:spPr/>
        <p:txBody>
          <a:bodyPr/>
          <a:lstStyle/>
          <a:p>
            <a:r>
              <a:rPr lang="en-US" dirty="0"/>
              <a:t>What’s The Effect of the Pandemic?</a:t>
            </a:r>
          </a:p>
        </p:txBody>
      </p:sp>
      <p:sp>
        <p:nvSpPr>
          <p:cNvPr id="3" name="Title 2">
            <a:extLst>
              <a:ext uri="{FF2B5EF4-FFF2-40B4-BE49-F238E27FC236}">
                <a16:creationId xmlns:a16="http://schemas.microsoft.com/office/drawing/2014/main" id="{89043C16-F3E9-4F7B-BBC3-3C5421DF53D6}"/>
              </a:ext>
            </a:extLst>
          </p:cNvPr>
          <p:cNvSpPr>
            <a:spLocks noGrp="1"/>
          </p:cNvSpPr>
          <p:nvPr>
            <p:ph type="title"/>
          </p:nvPr>
        </p:nvSpPr>
        <p:spPr/>
        <p:txBody>
          <a:bodyPr/>
          <a:lstStyle/>
          <a:p>
            <a:r>
              <a:rPr lang="en-US" dirty="0"/>
              <a:t>Undergraduate Enrollment Looking Anemic</a:t>
            </a:r>
          </a:p>
        </p:txBody>
      </p:sp>
      <p:sp>
        <p:nvSpPr>
          <p:cNvPr id="4" name="Text Placeholder 3">
            <a:extLst>
              <a:ext uri="{FF2B5EF4-FFF2-40B4-BE49-F238E27FC236}">
                <a16:creationId xmlns:a16="http://schemas.microsoft.com/office/drawing/2014/main" id="{0C825708-EFBE-44AD-AF5B-089C19087A25}"/>
              </a:ext>
            </a:extLst>
          </p:cNvPr>
          <p:cNvSpPr>
            <a:spLocks noGrp="1"/>
          </p:cNvSpPr>
          <p:nvPr>
            <p:ph type="body" sz="quarter" idx="15"/>
          </p:nvPr>
        </p:nvSpPr>
        <p:spPr>
          <a:xfrm>
            <a:off x="280195" y="657732"/>
            <a:ext cx="5842794" cy="184653"/>
          </a:xfrm>
        </p:spPr>
        <p:txBody>
          <a:bodyPr/>
          <a:lstStyle/>
          <a:p>
            <a:r>
              <a:rPr lang="en-US" dirty="0"/>
              <a:t>Student Bodies Shrinking with First-time Students Down Sharply</a:t>
            </a:r>
          </a:p>
        </p:txBody>
      </p:sp>
      <p:sp>
        <p:nvSpPr>
          <p:cNvPr id="5" name="Text Placeholder 4">
            <a:extLst>
              <a:ext uri="{FF2B5EF4-FFF2-40B4-BE49-F238E27FC236}">
                <a16:creationId xmlns:a16="http://schemas.microsoft.com/office/drawing/2014/main" id="{F840BABB-926A-4029-B7D0-1D1A738B3C16}"/>
              </a:ext>
            </a:extLst>
          </p:cNvPr>
          <p:cNvSpPr>
            <a:spLocks noGrp="1"/>
          </p:cNvSpPr>
          <p:nvPr>
            <p:ph type="body" sz="quarter" idx="19"/>
          </p:nvPr>
        </p:nvSpPr>
        <p:spPr>
          <a:xfrm>
            <a:off x="115214" y="4391158"/>
            <a:ext cx="2098585" cy="153888"/>
          </a:xfrm>
        </p:spPr>
        <p:txBody>
          <a:bodyPr/>
          <a:lstStyle/>
          <a:p>
            <a:pPr marL="0" indent="0">
              <a:buNone/>
            </a:pPr>
            <a:r>
              <a:rPr lang="en-US" dirty="0"/>
              <a:t>* Reporting reflects 54% of Title IV degree granting institutions with a combined enrollment of 9.2 million students.</a:t>
            </a:r>
          </a:p>
        </p:txBody>
      </p:sp>
      <p:sp>
        <p:nvSpPr>
          <p:cNvPr id="6" name="Text Placeholder 5">
            <a:extLst>
              <a:ext uri="{FF2B5EF4-FFF2-40B4-BE49-F238E27FC236}">
                <a16:creationId xmlns:a16="http://schemas.microsoft.com/office/drawing/2014/main" id="{2EDC0F0E-7BCF-40F3-8F22-032CDD9CAEDC}"/>
              </a:ext>
            </a:extLst>
          </p:cNvPr>
          <p:cNvSpPr>
            <a:spLocks noGrp="1"/>
          </p:cNvSpPr>
          <p:nvPr>
            <p:ph type="body" sz="quarter" idx="18"/>
          </p:nvPr>
        </p:nvSpPr>
        <p:spPr>
          <a:xfrm>
            <a:off x="4111256" y="4677490"/>
            <a:ext cx="2289544" cy="123111"/>
          </a:xfrm>
        </p:spPr>
        <p:txBody>
          <a:bodyPr/>
          <a:lstStyle/>
          <a:p>
            <a:r>
              <a:rPr lang="en-US" dirty="0"/>
              <a:t>Source:  National Student Clearinghouse, as of Sept 24, 2020</a:t>
            </a:r>
          </a:p>
        </p:txBody>
      </p:sp>
      <p:cxnSp>
        <p:nvCxnSpPr>
          <p:cNvPr id="8" name="Straight Connector 7">
            <a:extLst>
              <a:ext uri="{FF2B5EF4-FFF2-40B4-BE49-F238E27FC236}">
                <a16:creationId xmlns:a16="http://schemas.microsoft.com/office/drawing/2014/main" id="{D3C24234-60A0-4EC8-B378-CB38DFA6F56D}"/>
              </a:ext>
            </a:extLst>
          </p:cNvPr>
          <p:cNvCxnSpPr>
            <a:cxnSpLocks/>
          </p:cNvCxnSpPr>
          <p:nvPr/>
        </p:nvCxnSpPr>
        <p:spPr bwMode="gray">
          <a:xfrm>
            <a:off x="579050" y="2512066"/>
            <a:ext cx="3197422" cy="22646"/>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6EF5FE3-FC16-4ABE-BC3C-050C029ED149}"/>
              </a:ext>
            </a:extLst>
          </p:cNvPr>
          <p:cNvSpPr/>
          <p:nvPr/>
        </p:nvSpPr>
        <p:spPr bwMode="gray">
          <a:xfrm>
            <a:off x="749613" y="2512066"/>
            <a:ext cx="414170" cy="1191225"/>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0" name="TextBox 9">
            <a:extLst>
              <a:ext uri="{FF2B5EF4-FFF2-40B4-BE49-F238E27FC236}">
                <a16:creationId xmlns:a16="http://schemas.microsoft.com/office/drawing/2014/main" id="{472940FE-8FB9-4350-A707-607DF212FD8B}"/>
              </a:ext>
            </a:extLst>
          </p:cNvPr>
          <p:cNvSpPr txBox="1"/>
          <p:nvPr/>
        </p:nvSpPr>
        <p:spPr>
          <a:xfrm>
            <a:off x="762414" y="2938982"/>
            <a:ext cx="393632" cy="129266"/>
          </a:xfrm>
          <a:prstGeom prst="rect">
            <a:avLst/>
          </a:prstGeom>
          <a:noFill/>
        </p:spPr>
        <p:txBody>
          <a:bodyPr wrap="square" lIns="0" tIns="0" rIns="0" bIns="0" rtlCol="0">
            <a:spAutoFit/>
          </a:bodyPr>
          <a:lstStyle/>
          <a:p>
            <a:pPr algn="ctr">
              <a:spcBef>
                <a:spcPts val="350"/>
              </a:spcBef>
            </a:pPr>
            <a:r>
              <a:rPr lang="en-US" sz="840" b="1" dirty="0">
                <a:latin typeface="+mj-lt"/>
              </a:rPr>
              <a:t>-9.4%</a:t>
            </a:r>
          </a:p>
        </p:txBody>
      </p:sp>
      <p:sp>
        <p:nvSpPr>
          <p:cNvPr id="12" name="TextBox 11">
            <a:extLst>
              <a:ext uri="{FF2B5EF4-FFF2-40B4-BE49-F238E27FC236}">
                <a16:creationId xmlns:a16="http://schemas.microsoft.com/office/drawing/2014/main" id="{0DD094D4-E425-40DC-8B7F-FC75D2878864}"/>
              </a:ext>
            </a:extLst>
          </p:cNvPr>
          <p:cNvSpPr txBox="1"/>
          <p:nvPr/>
        </p:nvSpPr>
        <p:spPr>
          <a:xfrm>
            <a:off x="819922" y="2252876"/>
            <a:ext cx="304261" cy="204671"/>
          </a:xfrm>
          <a:prstGeom prst="rect">
            <a:avLst/>
          </a:prstGeom>
          <a:noFill/>
        </p:spPr>
        <p:txBody>
          <a:bodyPr wrap="square" lIns="0" tIns="0" rIns="0" bIns="0" rtlCol="0">
            <a:spAutoFit/>
          </a:bodyPr>
          <a:lstStyle/>
          <a:p>
            <a:pPr algn="ctr">
              <a:spcBef>
                <a:spcPts val="350"/>
              </a:spcBef>
            </a:pPr>
            <a:r>
              <a:rPr lang="en-US" sz="700" b="1" u="sng" dirty="0"/>
              <a:t>Public</a:t>
            </a:r>
            <a:r>
              <a:rPr lang="en-US" sz="630" dirty="0"/>
              <a:t> </a:t>
            </a:r>
            <a:r>
              <a:rPr lang="en-US" sz="630" i="1" dirty="0"/>
              <a:t>2-Yea</a:t>
            </a:r>
            <a:r>
              <a:rPr lang="en-US" sz="630" dirty="0"/>
              <a:t>r</a:t>
            </a:r>
          </a:p>
        </p:txBody>
      </p:sp>
      <p:sp>
        <p:nvSpPr>
          <p:cNvPr id="14" name="Rectangle 13">
            <a:extLst>
              <a:ext uri="{FF2B5EF4-FFF2-40B4-BE49-F238E27FC236}">
                <a16:creationId xmlns:a16="http://schemas.microsoft.com/office/drawing/2014/main" id="{32AB3447-D615-445B-8AA6-7B566BCB63CD}"/>
              </a:ext>
            </a:extLst>
          </p:cNvPr>
          <p:cNvSpPr/>
          <p:nvPr/>
        </p:nvSpPr>
        <p:spPr bwMode="gray">
          <a:xfrm>
            <a:off x="3230582" y="2529483"/>
            <a:ext cx="414170" cy="556178"/>
          </a:xfrm>
          <a:prstGeom prst="rect">
            <a:avLst/>
          </a:prstGeom>
          <a:solidFill>
            <a:schemeClr val="accent4">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6" name="TextBox 15">
            <a:extLst>
              <a:ext uri="{FF2B5EF4-FFF2-40B4-BE49-F238E27FC236}">
                <a16:creationId xmlns:a16="http://schemas.microsoft.com/office/drawing/2014/main" id="{38CA97A9-B404-48FB-90E6-7F82E1E01E77}"/>
              </a:ext>
            </a:extLst>
          </p:cNvPr>
          <p:cNvSpPr txBox="1"/>
          <p:nvPr/>
        </p:nvSpPr>
        <p:spPr>
          <a:xfrm>
            <a:off x="3254902" y="2742939"/>
            <a:ext cx="393632" cy="129266"/>
          </a:xfrm>
          <a:prstGeom prst="rect">
            <a:avLst/>
          </a:prstGeom>
          <a:noFill/>
        </p:spPr>
        <p:txBody>
          <a:bodyPr wrap="square" lIns="0" tIns="0" rIns="0" bIns="0" rtlCol="0">
            <a:spAutoFit/>
          </a:bodyPr>
          <a:lstStyle/>
          <a:p>
            <a:pPr algn="ctr">
              <a:spcBef>
                <a:spcPts val="350"/>
              </a:spcBef>
            </a:pPr>
            <a:r>
              <a:rPr lang="en-US" sz="840" b="1" dirty="0">
                <a:latin typeface="+mj-lt"/>
              </a:rPr>
              <a:t>-4.0%</a:t>
            </a:r>
          </a:p>
        </p:txBody>
      </p:sp>
      <p:sp>
        <p:nvSpPr>
          <p:cNvPr id="18" name="TextBox 17">
            <a:extLst>
              <a:ext uri="{FF2B5EF4-FFF2-40B4-BE49-F238E27FC236}">
                <a16:creationId xmlns:a16="http://schemas.microsoft.com/office/drawing/2014/main" id="{E9927CE9-B66D-49E2-B353-2F0914442570}"/>
              </a:ext>
            </a:extLst>
          </p:cNvPr>
          <p:cNvSpPr txBox="1"/>
          <p:nvPr/>
        </p:nvSpPr>
        <p:spPr>
          <a:xfrm>
            <a:off x="3134131" y="2153547"/>
            <a:ext cx="589432" cy="352917"/>
          </a:xfrm>
          <a:prstGeom prst="rect">
            <a:avLst/>
          </a:prstGeom>
          <a:noFill/>
        </p:spPr>
        <p:txBody>
          <a:bodyPr wrap="square" lIns="0" tIns="0" rIns="0" bIns="0" rtlCol="0">
            <a:spAutoFit/>
          </a:bodyPr>
          <a:lstStyle/>
          <a:p>
            <a:pPr algn="ctr">
              <a:spcBef>
                <a:spcPts val="350"/>
              </a:spcBef>
            </a:pPr>
            <a:r>
              <a:rPr lang="en-US" sz="840" dirty="0"/>
              <a:t> </a:t>
            </a:r>
            <a:r>
              <a:rPr lang="en-US" sz="840" b="1" u="sng" dirty="0"/>
              <a:t>Total</a:t>
            </a:r>
          </a:p>
          <a:p>
            <a:pPr algn="ctr">
              <a:spcBef>
                <a:spcPts val="350"/>
              </a:spcBef>
            </a:pPr>
            <a:r>
              <a:rPr lang="en-US" sz="560" i="1" dirty="0"/>
              <a:t>Undergraduate Students</a:t>
            </a:r>
          </a:p>
        </p:txBody>
      </p:sp>
      <p:sp>
        <p:nvSpPr>
          <p:cNvPr id="22" name="TextBox 21">
            <a:extLst>
              <a:ext uri="{FF2B5EF4-FFF2-40B4-BE49-F238E27FC236}">
                <a16:creationId xmlns:a16="http://schemas.microsoft.com/office/drawing/2014/main" id="{658078FB-60F3-460C-95E7-AEB6075834F0}"/>
              </a:ext>
            </a:extLst>
          </p:cNvPr>
          <p:cNvSpPr txBox="1"/>
          <p:nvPr/>
        </p:nvSpPr>
        <p:spPr>
          <a:xfrm>
            <a:off x="1127320" y="1102942"/>
            <a:ext cx="4428003" cy="427809"/>
          </a:xfrm>
          <a:prstGeom prst="rect">
            <a:avLst/>
          </a:prstGeom>
          <a:noFill/>
        </p:spPr>
        <p:txBody>
          <a:bodyPr wrap="square">
            <a:spAutoFit/>
          </a:bodyPr>
          <a:lstStyle/>
          <a:p>
            <a:pPr algn="ctr" defTabSz="537678">
              <a:spcAft>
                <a:spcPts val="600"/>
              </a:spcAft>
            </a:pPr>
            <a:r>
              <a:rPr lang="en-US" sz="980" b="1" u="sng" dirty="0">
                <a:solidFill>
                  <a:srgbClr val="333E48"/>
                </a:solidFill>
                <a:latin typeface="Verdana"/>
              </a:rPr>
              <a:t>Fall 2020 Undergraduate Enrollment</a:t>
            </a:r>
          </a:p>
          <a:p>
            <a:pPr algn="ctr" defTabSz="537678">
              <a:spcAft>
                <a:spcPts val="600"/>
              </a:spcAft>
            </a:pPr>
            <a:r>
              <a:rPr lang="en-US" sz="700" i="1" dirty="0">
                <a:solidFill>
                  <a:srgbClr val="333E48"/>
                </a:solidFill>
                <a:latin typeface="Verdana"/>
              </a:rPr>
              <a:t>Percent Change from Previous Year by Type of Institution, US*</a:t>
            </a:r>
          </a:p>
        </p:txBody>
      </p:sp>
      <p:sp>
        <p:nvSpPr>
          <p:cNvPr id="24" name="Rectangle 23">
            <a:extLst>
              <a:ext uri="{FF2B5EF4-FFF2-40B4-BE49-F238E27FC236}">
                <a16:creationId xmlns:a16="http://schemas.microsoft.com/office/drawing/2014/main" id="{A8A9C9B4-AD11-4038-9AAC-569850E06049}"/>
              </a:ext>
            </a:extLst>
          </p:cNvPr>
          <p:cNvSpPr/>
          <p:nvPr/>
        </p:nvSpPr>
        <p:spPr bwMode="gray">
          <a:xfrm>
            <a:off x="1315265" y="2516810"/>
            <a:ext cx="414170" cy="303650"/>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6" name="TextBox 25">
            <a:extLst>
              <a:ext uri="{FF2B5EF4-FFF2-40B4-BE49-F238E27FC236}">
                <a16:creationId xmlns:a16="http://schemas.microsoft.com/office/drawing/2014/main" id="{9F1422CD-3B5C-47DB-A03B-53B867531AAE}"/>
              </a:ext>
            </a:extLst>
          </p:cNvPr>
          <p:cNvSpPr txBox="1"/>
          <p:nvPr/>
        </p:nvSpPr>
        <p:spPr>
          <a:xfrm>
            <a:off x="1331698" y="2594687"/>
            <a:ext cx="393632" cy="129266"/>
          </a:xfrm>
          <a:prstGeom prst="rect">
            <a:avLst/>
          </a:prstGeom>
          <a:noFill/>
        </p:spPr>
        <p:txBody>
          <a:bodyPr wrap="square" lIns="0" tIns="0" rIns="0" bIns="0" rtlCol="0">
            <a:spAutoFit/>
          </a:bodyPr>
          <a:lstStyle/>
          <a:p>
            <a:pPr algn="ctr">
              <a:spcBef>
                <a:spcPts val="350"/>
              </a:spcBef>
            </a:pPr>
            <a:r>
              <a:rPr lang="en-US" sz="840" b="1" dirty="0">
                <a:latin typeface="+mj-lt"/>
              </a:rPr>
              <a:t>-2.0%</a:t>
            </a:r>
          </a:p>
        </p:txBody>
      </p:sp>
      <p:sp>
        <p:nvSpPr>
          <p:cNvPr id="30" name="TextBox 29">
            <a:extLst>
              <a:ext uri="{FF2B5EF4-FFF2-40B4-BE49-F238E27FC236}">
                <a16:creationId xmlns:a16="http://schemas.microsoft.com/office/drawing/2014/main" id="{E75F5935-4877-49A1-B764-FB9753A72B5D}"/>
              </a:ext>
            </a:extLst>
          </p:cNvPr>
          <p:cNvSpPr txBox="1"/>
          <p:nvPr/>
        </p:nvSpPr>
        <p:spPr>
          <a:xfrm>
            <a:off x="1338813" y="2244065"/>
            <a:ext cx="367072" cy="204671"/>
          </a:xfrm>
          <a:prstGeom prst="rect">
            <a:avLst/>
          </a:prstGeom>
          <a:noFill/>
        </p:spPr>
        <p:txBody>
          <a:bodyPr wrap="square" lIns="0" tIns="0" rIns="0" bIns="0" rtlCol="0">
            <a:spAutoFit/>
          </a:bodyPr>
          <a:lstStyle/>
          <a:p>
            <a:pPr algn="ctr">
              <a:spcBef>
                <a:spcPts val="350"/>
              </a:spcBef>
            </a:pPr>
            <a:r>
              <a:rPr lang="en-US" sz="700" b="1" u="sng" dirty="0"/>
              <a:t>Private</a:t>
            </a:r>
            <a:r>
              <a:rPr lang="en-US" sz="630" dirty="0"/>
              <a:t> </a:t>
            </a:r>
            <a:r>
              <a:rPr lang="en-US" sz="630" i="1" dirty="0"/>
              <a:t>4-Yea</a:t>
            </a:r>
            <a:r>
              <a:rPr lang="en-US" sz="630" dirty="0"/>
              <a:t>r</a:t>
            </a:r>
          </a:p>
        </p:txBody>
      </p:sp>
      <p:sp>
        <p:nvSpPr>
          <p:cNvPr id="32" name="Rectangle 31">
            <a:extLst>
              <a:ext uri="{FF2B5EF4-FFF2-40B4-BE49-F238E27FC236}">
                <a16:creationId xmlns:a16="http://schemas.microsoft.com/office/drawing/2014/main" id="{8508B0B3-0DFE-4D04-8C42-84D3496EA98F}"/>
              </a:ext>
            </a:extLst>
          </p:cNvPr>
          <p:cNvSpPr/>
          <p:nvPr/>
        </p:nvSpPr>
        <p:spPr bwMode="gray">
          <a:xfrm>
            <a:off x="1867806" y="2518677"/>
            <a:ext cx="414170" cy="224262"/>
          </a:xfrm>
          <a:prstGeom prst="rect">
            <a:avLst/>
          </a:prstGeom>
          <a:solidFill>
            <a:schemeClr val="bg1">
              <a:lumMod val="95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34" name="TextBox 33">
            <a:extLst>
              <a:ext uri="{FF2B5EF4-FFF2-40B4-BE49-F238E27FC236}">
                <a16:creationId xmlns:a16="http://schemas.microsoft.com/office/drawing/2014/main" id="{42ED0520-228E-4837-ABF7-B0D0E7B22D7D}"/>
              </a:ext>
            </a:extLst>
          </p:cNvPr>
          <p:cNvSpPr txBox="1"/>
          <p:nvPr/>
        </p:nvSpPr>
        <p:spPr>
          <a:xfrm>
            <a:off x="1883263" y="2554705"/>
            <a:ext cx="393632" cy="129266"/>
          </a:xfrm>
          <a:prstGeom prst="rect">
            <a:avLst/>
          </a:prstGeom>
          <a:noFill/>
        </p:spPr>
        <p:txBody>
          <a:bodyPr wrap="square" lIns="0" tIns="0" rIns="0" bIns="0" rtlCol="0">
            <a:spAutoFit/>
          </a:bodyPr>
          <a:lstStyle/>
          <a:p>
            <a:pPr algn="ctr">
              <a:spcBef>
                <a:spcPts val="350"/>
              </a:spcBef>
            </a:pPr>
            <a:r>
              <a:rPr lang="en-US" sz="840" b="1" dirty="0">
                <a:latin typeface="+mj-lt"/>
              </a:rPr>
              <a:t>-1.4%</a:t>
            </a:r>
          </a:p>
        </p:txBody>
      </p:sp>
      <p:sp>
        <p:nvSpPr>
          <p:cNvPr id="36" name="TextBox 35">
            <a:extLst>
              <a:ext uri="{FF2B5EF4-FFF2-40B4-BE49-F238E27FC236}">
                <a16:creationId xmlns:a16="http://schemas.microsoft.com/office/drawing/2014/main" id="{E20AF9C3-8009-46D2-8486-1CCBDDA6C47A}"/>
              </a:ext>
            </a:extLst>
          </p:cNvPr>
          <p:cNvSpPr txBox="1"/>
          <p:nvPr/>
        </p:nvSpPr>
        <p:spPr>
          <a:xfrm>
            <a:off x="1864368" y="2241972"/>
            <a:ext cx="367072" cy="204671"/>
          </a:xfrm>
          <a:prstGeom prst="rect">
            <a:avLst/>
          </a:prstGeom>
          <a:noFill/>
        </p:spPr>
        <p:txBody>
          <a:bodyPr wrap="square" lIns="0" tIns="0" rIns="0" bIns="0" rtlCol="0">
            <a:spAutoFit/>
          </a:bodyPr>
          <a:lstStyle/>
          <a:p>
            <a:pPr algn="ctr">
              <a:spcBef>
                <a:spcPts val="350"/>
              </a:spcBef>
            </a:pPr>
            <a:r>
              <a:rPr lang="en-US" sz="700" b="1" u="sng" dirty="0"/>
              <a:t>Public</a:t>
            </a:r>
            <a:r>
              <a:rPr lang="en-US" sz="630" dirty="0"/>
              <a:t> </a:t>
            </a:r>
            <a:r>
              <a:rPr lang="en-US" sz="630" i="1" dirty="0"/>
              <a:t>4-Yea</a:t>
            </a:r>
            <a:r>
              <a:rPr lang="en-US" sz="630" dirty="0"/>
              <a:t>r</a:t>
            </a:r>
          </a:p>
        </p:txBody>
      </p:sp>
      <p:sp>
        <p:nvSpPr>
          <p:cNvPr id="38" name="Rectangle 37">
            <a:extLst>
              <a:ext uri="{FF2B5EF4-FFF2-40B4-BE49-F238E27FC236}">
                <a16:creationId xmlns:a16="http://schemas.microsoft.com/office/drawing/2014/main" id="{8D2D1E67-0CDC-4851-876F-630913ED0DCA}"/>
              </a:ext>
            </a:extLst>
          </p:cNvPr>
          <p:cNvSpPr/>
          <p:nvPr/>
        </p:nvSpPr>
        <p:spPr bwMode="gray">
          <a:xfrm>
            <a:off x="2430683" y="2098164"/>
            <a:ext cx="414170" cy="426914"/>
          </a:xfrm>
          <a:prstGeom prst="rect">
            <a:avLst/>
          </a:prstGeom>
          <a:solidFill>
            <a:schemeClr val="tx2">
              <a:lumMod val="40000"/>
              <a:lumOff val="6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40" name="TextBox 39">
            <a:extLst>
              <a:ext uri="{FF2B5EF4-FFF2-40B4-BE49-F238E27FC236}">
                <a16:creationId xmlns:a16="http://schemas.microsoft.com/office/drawing/2014/main" id="{089D38CF-076A-40B6-920E-1B4B01ADD97D}"/>
              </a:ext>
            </a:extLst>
          </p:cNvPr>
          <p:cNvSpPr txBox="1"/>
          <p:nvPr/>
        </p:nvSpPr>
        <p:spPr>
          <a:xfrm>
            <a:off x="2452268" y="2235972"/>
            <a:ext cx="393632" cy="129266"/>
          </a:xfrm>
          <a:prstGeom prst="rect">
            <a:avLst/>
          </a:prstGeom>
          <a:noFill/>
        </p:spPr>
        <p:txBody>
          <a:bodyPr wrap="square" lIns="0" tIns="0" rIns="0" bIns="0" rtlCol="0">
            <a:spAutoFit/>
          </a:bodyPr>
          <a:lstStyle/>
          <a:p>
            <a:pPr algn="ctr">
              <a:spcBef>
                <a:spcPts val="350"/>
              </a:spcBef>
            </a:pPr>
            <a:r>
              <a:rPr lang="en-US" sz="840" b="1" dirty="0">
                <a:latin typeface="+mj-lt"/>
              </a:rPr>
              <a:t>+3.4%</a:t>
            </a:r>
          </a:p>
        </p:txBody>
      </p:sp>
      <p:sp>
        <p:nvSpPr>
          <p:cNvPr id="42" name="TextBox 41">
            <a:extLst>
              <a:ext uri="{FF2B5EF4-FFF2-40B4-BE49-F238E27FC236}">
                <a16:creationId xmlns:a16="http://schemas.microsoft.com/office/drawing/2014/main" id="{E8884CC8-9C3D-450E-BACD-086381AD1C95}"/>
              </a:ext>
            </a:extLst>
          </p:cNvPr>
          <p:cNvSpPr txBox="1"/>
          <p:nvPr/>
        </p:nvSpPr>
        <p:spPr>
          <a:xfrm>
            <a:off x="2343187" y="1877258"/>
            <a:ext cx="543047" cy="193899"/>
          </a:xfrm>
          <a:prstGeom prst="rect">
            <a:avLst/>
          </a:prstGeom>
          <a:noFill/>
        </p:spPr>
        <p:txBody>
          <a:bodyPr wrap="square" lIns="0" tIns="0" rIns="0" bIns="0" rtlCol="0">
            <a:spAutoFit/>
          </a:bodyPr>
          <a:lstStyle/>
          <a:p>
            <a:pPr algn="ctr">
              <a:spcBef>
                <a:spcPts val="350"/>
              </a:spcBef>
            </a:pPr>
            <a:r>
              <a:rPr lang="en-US" sz="630" dirty="0"/>
              <a:t> </a:t>
            </a:r>
            <a:r>
              <a:rPr lang="en-US" sz="700" b="1" u="sng" dirty="0"/>
              <a:t>For-Profit</a:t>
            </a:r>
            <a:r>
              <a:rPr lang="en-US" sz="700" i="1" dirty="0"/>
              <a:t> </a:t>
            </a:r>
            <a:r>
              <a:rPr lang="en-US" sz="560" i="1" dirty="0"/>
              <a:t>4-Yea</a:t>
            </a:r>
            <a:r>
              <a:rPr lang="en-US" sz="560" dirty="0"/>
              <a:t>r</a:t>
            </a:r>
            <a:endParaRPr lang="en-US" sz="560" b="1" u="sng" dirty="0"/>
          </a:p>
        </p:txBody>
      </p:sp>
      <p:sp>
        <p:nvSpPr>
          <p:cNvPr id="45" name="Text Placeholder 1">
            <a:extLst>
              <a:ext uri="{FF2B5EF4-FFF2-40B4-BE49-F238E27FC236}">
                <a16:creationId xmlns:a16="http://schemas.microsoft.com/office/drawing/2014/main" id="{7360B887-34CD-41AB-841F-587C9E1CD5A4}"/>
              </a:ext>
            </a:extLst>
          </p:cNvPr>
          <p:cNvSpPr txBox="1">
            <a:spLocks/>
          </p:cNvSpPr>
          <p:nvPr/>
        </p:nvSpPr>
        <p:spPr bwMode="gray">
          <a:xfrm>
            <a:off x="4678985" y="1773401"/>
            <a:ext cx="1341964" cy="1958350"/>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accent6"/>
            </a:solidFill>
            <a:miter lim="800000"/>
          </a:ln>
        </p:spPr>
        <p:txBody>
          <a:bodyPr vert="horz" wrap="square" lIns="128016" tIns="147218" rIns="128016" bIns="128016" rtlCol="0">
            <a:no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endParaRPr lang="en-US" sz="630" dirty="0"/>
          </a:p>
          <a:p>
            <a:pPr marL="0" indent="0" algn="ctr">
              <a:buNone/>
            </a:pPr>
            <a:endParaRPr lang="en-US" sz="630" dirty="0"/>
          </a:p>
          <a:p>
            <a:pPr marL="0" indent="0" algn="ctr">
              <a:buNone/>
            </a:pPr>
            <a:endParaRPr lang="en-US" sz="630" dirty="0"/>
          </a:p>
          <a:p>
            <a:pPr marL="0" indent="0" algn="ctr">
              <a:buNone/>
            </a:pPr>
            <a:endParaRPr lang="en-US" sz="630" dirty="0"/>
          </a:p>
          <a:p>
            <a:pPr marL="0" indent="0" algn="ctr">
              <a:buNone/>
            </a:pPr>
            <a:endParaRPr lang="en-US" sz="630" dirty="0"/>
          </a:p>
        </p:txBody>
      </p:sp>
      <p:grpSp>
        <p:nvGrpSpPr>
          <p:cNvPr id="46" name="Group 45">
            <a:extLst>
              <a:ext uri="{FF2B5EF4-FFF2-40B4-BE49-F238E27FC236}">
                <a16:creationId xmlns:a16="http://schemas.microsoft.com/office/drawing/2014/main" id="{75B3247D-468E-4F53-8329-AB13C0A87241}"/>
              </a:ext>
            </a:extLst>
          </p:cNvPr>
          <p:cNvGrpSpPr/>
          <p:nvPr/>
        </p:nvGrpSpPr>
        <p:grpSpPr>
          <a:xfrm>
            <a:off x="4847151" y="2226351"/>
            <a:ext cx="1047985" cy="1099985"/>
            <a:chOff x="2504257" y="3593893"/>
            <a:chExt cx="1267677" cy="1001343"/>
          </a:xfrm>
        </p:grpSpPr>
        <p:sp>
          <p:nvSpPr>
            <p:cNvPr id="47" name="Rectangle 46">
              <a:extLst>
                <a:ext uri="{FF2B5EF4-FFF2-40B4-BE49-F238E27FC236}">
                  <a16:creationId xmlns:a16="http://schemas.microsoft.com/office/drawing/2014/main" id="{80EBF186-5D3F-4C96-9B41-AF92F98F1358}"/>
                </a:ext>
              </a:extLst>
            </p:cNvPr>
            <p:cNvSpPr/>
            <p:nvPr/>
          </p:nvSpPr>
          <p:spPr bwMode="gray">
            <a:xfrm>
              <a:off x="2565481" y="3593893"/>
              <a:ext cx="882266" cy="245154"/>
            </a:xfrm>
            <a:prstGeom prst="rect">
              <a:avLst/>
            </a:prstGeom>
            <a:ln>
              <a:noFill/>
            </a:ln>
          </p:spPr>
          <p:txBody>
            <a:bodyPr wrap="none" lIns="0" tIns="0" rIns="0" bIns="0">
              <a:spAutoFit/>
            </a:bodyPr>
            <a:lstStyle/>
            <a:p>
              <a:pPr algn="ctr"/>
              <a:r>
                <a:rPr lang="en-US" sz="1750" dirty="0">
                  <a:solidFill>
                    <a:srgbClr val="FF0000"/>
                  </a:solidFill>
                  <a:latin typeface="+mj-lt"/>
                </a:rPr>
                <a:t>-16.1%</a:t>
              </a:r>
            </a:p>
          </p:txBody>
        </p:sp>
        <p:sp>
          <p:nvSpPr>
            <p:cNvPr id="48" name="Rectangle 47">
              <a:extLst>
                <a:ext uri="{FF2B5EF4-FFF2-40B4-BE49-F238E27FC236}">
                  <a16:creationId xmlns:a16="http://schemas.microsoft.com/office/drawing/2014/main" id="{9432FFC4-5D20-49F4-B010-EF882DC22B40}"/>
                </a:ext>
              </a:extLst>
            </p:cNvPr>
            <p:cNvSpPr/>
            <p:nvPr/>
          </p:nvSpPr>
          <p:spPr bwMode="gray">
            <a:xfrm>
              <a:off x="2504257" y="3978614"/>
              <a:ext cx="1267677" cy="616622"/>
            </a:xfrm>
            <a:prstGeom prst="rect">
              <a:avLst/>
            </a:prstGeom>
          </p:spPr>
          <p:txBody>
            <a:bodyPr wrap="square" lIns="0" tIns="0" rIns="0" bIns="0">
              <a:spAutoFit/>
            </a:bodyPr>
            <a:lstStyle/>
            <a:p>
              <a:pPr>
                <a:spcBef>
                  <a:spcPts val="210"/>
                </a:spcBef>
              </a:pPr>
              <a:r>
                <a:rPr lang="en-US" sz="735" b="1" dirty="0"/>
                <a:t>Fall 2020</a:t>
              </a:r>
            </a:p>
            <a:p>
              <a:pPr>
                <a:spcBef>
                  <a:spcPts val="210"/>
                </a:spcBef>
              </a:pPr>
              <a:r>
                <a:rPr lang="en-US" sz="700" dirty="0"/>
                <a:t>Decrease in First-Time Undergraduate Beginning Student Enrollment vs. Previous Year</a:t>
              </a:r>
            </a:p>
          </p:txBody>
        </p:sp>
      </p:grpSp>
      <p:sp>
        <p:nvSpPr>
          <p:cNvPr id="52" name="Text Placeholder 3">
            <a:extLst>
              <a:ext uri="{FF2B5EF4-FFF2-40B4-BE49-F238E27FC236}">
                <a16:creationId xmlns:a16="http://schemas.microsoft.com/office/drawing/2014/main" id="{5D5BC072-CF21-4E95-AD29-6BFCB6BC9518}"/>
              </a:ext>
            </a:extLst>
          </p:cNvPr>
          <p:cNvSpPr txBox="1">
            <a:spLocks/>
          </p:cNvSpPr>
          <p:nvPr/>
        </p:nvSpPr>
        <p:spPr bwMode="gray">
          <a:xfrm>
            <a:off x="4803413" y="1806452"/>
            <a:ext cx="983555" cy="258532"/>
          </a:xfrm>
          <a:prstGeom prst="rect">
            <a:avLst/>
          </a:prstGeom>
        </p:spPr>
        <p:txBody>
          <a:bodyPr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840" b="1" dirty="0">
                <a:solidFill>
                  <a:schemeClr val="tx1"/>
                </a:solidFill>
              </a:rPr>
              <a:t>Freshmen Hit Hardest</a:t>
            </a:r>
          </a:p>
        </p:txBody>
      </p:sp>
      <p:grpSp>
        <p:nvGrpSpPr>
          <p:cNvPr id="53" name="Group 52">
            <a:extLst>
              <a:ext uri="{FF2B5EF4-FFF2-40B4-BE49-F238E27FC236}">
                <a16:creationId xmlns:a16="http://schemas.microsoft.com/office/drawing/2014/main" id="{EE74A750-4F7B-49D7-AB7F-F452A36C6D99}"/>
              </a:ext>
            </a:extLst>
          </p:cNvPr>
          <p:cNvGrpSpPr/>
          <p:nvPr/>
        </p:nvGrpSpPr>
        <p:grpSpPr>
          <a:xfrm>
            <a:off x="5780567" y="1800595"/>
            <a:ext cx="242477" cy="184666"/>
            <a:chOff x="2466467" y="2233407"/>
            <a:chExt cx="271672" cy="181522"/>
          </a:xfrm>
        </p:grpSpPr>
        <p:sp>
          <p:nvSpPr>
            <p:cNvPr id="54" name="Rectangle 53">
              <a:extLst>
                <a:ext uri="{FF2B5EF4-FFF2-40B4-BE49-F238E27FC236}">
                  <a16:creationId xmlns:a16="http://schemas.microsoft.com/office/drawing/2014/main" id="{2274B27C-B376-49D3-94EC-E541111AF7AD}"/>
                </a:ext>
                <a:ext uri="{C183D7F6-B498-43B3-948B-1728B52AA6E4}">
                  <adec:decorative xmlns:adec="http://schemas.microsoft.com/office/drawing/2017/decorative" val="1"/>
                </a:ext>
              </a:extLst>
            </p:cNvPr>
            <p:cNvSpPr/>
            <p:nvPr/>
          </p:nvSpPr>
          <p:spPr bwMode="gray">
            <a:xfrm>
              <a:off x="2466467" y="2233407"/>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t" anchorCtr="0" forceAA="0" compatLnSpc="1">
              <a:prstTxWarp prst="textNoShape">
                <a:avLst/>
              </a:prstTxWarp>
              <a:noAutofit/>
            </a:bodyPr>
            <a:lstStyle/>
            <a:p>
              <a:pPr algn="ctr">
                <a:spcBef>
                  <a:spcPts val="350"/>
                </a:spcBef>
              </a:pPr>
              <a:endParaRPr lang="en-US" sz="700" dirty="0" err="1">
                <a:solidFill>
                  <a:schemeClr val="bg1"/>
                </a:solidFill>
              </a:endParaRPr>
            </a:p>
          </p:txBody>
        </p:sp>
        <p:sp>
          <p:nvSpPr>
            <p:cNvPr id="55" name="Round Same Side Corner Rectangle 27">
              <a:extLst>
                <a:ext uri="{FF2B5EF4-FFF2-40B4-BE49-F238E27FC236}">
                  <a16:creationId xmlns:a16="http://schemas.microsoft.com/office/drawing/2014/main" id="{75E8EC1C-D1D9-4473-9859-3746EC408730}"/>
                </a:ext>
                <a:ext uri="{C183D7F6-B498-43B3-948B-1728B52AA6E4}">
                  <adec:decorative xmlns:adec="http://schemas.microsoft.com/office/drawing/2017/decorative" val="1"/>
                </a:ext>
              </a:extLst>
            </p:cNvPr>
            <p:cNvSpPr/>
            <p:nvPr/>
          </p:nvSpPr>
          <p:spPr bwMode="gray">
            <a:xfrm rot="10800000">
              <a:off x="2466467" y="2233407"/>
              <a:ext cx="213772" cy="181521"/>
            </a:xfrm>
            <a:prstGeom prst="round2SameRect">
              <a:avLst/>
            </a:prstGeom>
            <a:solidFill>
              <a:schemeClr val="accent6"/>
            </a:solidFill>
            <a:ln w="19050" cap="flat" cmpd="sng" algn="ctr">
              <a:noFill/>
              <a:prstDash val="solid"/>
              <a:miter lim="800000"/>
            </a:ln>
            <a:effectLst/>
          </p:spPr>
          <p:txBody>
            <a:bodyPr rot="0" spcFirstLastPara="0" vert="horz" wrap="square" lIns="64008" tIns="32004" rIns="64008" bIns="32004" numCol="1" spcCol="0" rtlCol="0" fromWordArt="0" anchor="t" anchorCtr="0" forceAA="0" compatLnSpc="1">
              <a:prstTxWarp prst="textNoShape">
                <a:avLst/>
              </a:prstTxWarp>
              <a:noAutofit/>
            </a:bodyPr>
            <a:lstStyle/>
            <a:p>
              <a:pPr algn="ctr"/>
              <a:endParaRPr lang="en-US" sz="700" dirty="0"/>
            </a:p>
          </p:txBody>
        </p:sp>
        <p:sp>
          <p:nvSpPr>
            <p:cNvPr id="56" name="Freeform 28">
              <a:extLst>
                <a:ext uri="{FF2B5EF4-FFF2-40B4-BE49-F238E27FC236}">
                  <a16:creationId xmlns:a16="http://schemas.microsoft.com/office/drawing/2014/main" id="{D00447E1-9592-4AC0-A151-0B2DDB8752F8}"/>
                </a:ext>
                <a:ext uri="{C183D7F6-B498-43B3-948B-1728B52AA6E4}">
                  <adec:decorative xmlns:adec="http://schemas.microsoft.com/office/drawing/2017/decorative" val="1"/>
                </a:ext>
              </a:extLst>
            </p:cNvPr>
            <p:cNvSpPr/>
            <p:nvPr/>
          </p:nvSpPr>
          <p:spPr bwMode="gray">
            <a:xfrm rot="1510923" flipV="1">
              <a:off x="2531084" y="2243572"/>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64008" tIns="32004" rIns="64008" bIns="32004" numCol="1" rtlCol="0" anchor="t" anchorCtr="0" compatLnSpc="1">
              <a:prstTxWarp prst="textNoShape">
                <a:avLst/>
              </a:prstTxWarp>
            </a:bodyPr>
            <a:lstStyle/>
            <a:p>
              <a:pPr algn="ctr" defTabSz="1024573"/>
              <a:endParaRPr lang="en-US" sz="700" dirty="0">
                <a:solidFill>
                  <a:schemeClr val="bg2"/>
                </a:solidFill>
              </a:endParaRPr>
            </a:p>
          </p:txBody>
        </p:sp>
      </p:grpSp>
    </p:spTree>
    <p:extLst>
      <p:ext uri="{BB962C8B-B14F-4D97-AF65-F5344CB8AC3E}">
        <p14:creationId xmlns:p14="http://schemas.microsoft.com/office/powerpoint/2010/main" val="4144406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EEFE8-5000-4500-B999-559C3DDFE5B3}"/>
              </a:ext>
            </a:extLst>
          </p:cNvPr>
          <p:cNvSpPr>
            <a:spLocks noGrp="1"/>
          </p:cNvSpPr>
          <p:nvPr>
            <p:ph type="body" sz="quarter" idx="16"/>
          </p:nvPr>
        </p:nvSpPr>
        <p:spPr/>
        <p:txBody>
          <a:bodyPr/>
          <a:lstStyle/>
          <a:p>
            <a:r>
              <a:rPr lang="en-US" dirty="0"/>
              <a:t>State Funding Revenue: A Long Decline </a:t>
            </a:r>
          </a:p>
        </p:txBody>
      </p:sp>
      <p:sp>
        <p:nvSpPr>
          <p:cNvPr id="3" name="Title 2">
            <a:extLst>
              <a:ext uri="{FF2B5EF4-FFF2-40B4-BE49-F238E27FC236}">
                <a16:creationId xmlns:a16="http://schemas.microsoft.com/office/drawing/2014/main" id="{89635CCD-10DA-47C1-8039-C0A828BE2B8E}"/>
              </a:ext>
            </a:extLst>
          </p:cNvPr>
          <p:cNvSpPr>
            <a:spLocks noGrp="1"/>
          </p:cNvSpPr>
          <p:nvPr>
            <p:ph type="title"/>
          </p:nvPr>
        </p:nvSpPr>
        <p:spPr/>
        <p:txBody>
          <a:bodyPr/>
          <a:lstStyle/>
          <a:p>
            <a:r>
              <a:rPr lang="en-US" dirty="0"/>
              <a:t>The Great Recession Permanently Cut Funding</a:t>
            </a:r>
          </a:p>
        </p:txBody>
      </p:sp>
      <p:sp>
        <p:nvSpPr>
          <p:cNvPr id="4" name="Text Placeholder 3">
            <a:extLst>
              <a:ext uri="{FF2B5EF4-FFF2-40B4-BE49-F238E27FC236}">
                <a16:creationId xmlns:a16="http://schemas.microsoft.com/office/drawing/2014/main" id="{E502E635-D352-4D2D-B0FB-3BA7D31FDE24}"/>
              </a:ext>
            </a:extLst>
          </p:cNvPr>
          <p:cNvSpPr>
            <a:spLocks noGrp="1"/>
          </p:cNvSpPr>
          <p:nvPr>
            <p:ph type="body" sz="quarter" idx="15"/>
          </p:nvPr>
        </p:nvSpPr>
        <p:spPr>
          <a:xfrm>
            <a:off x="280195" y="657732"/>
            <a:ext cx="5842794" cy="184666"/>
          </a:xfrm>
        </p:spPr>
        <p:txBody>
          <a:bodyPr/>
          <a:lstStyle/>
          <a:p>
            <a:r>
              <a:rPr lang="en-US" dirty="0"/>
              <a:t>Changes in Per Student State Funding, 2008-2017</a:t>
            </a:r>
          </a:p>
        </p:txBody>
      </p:sp>
      <p:sp>
        <p:nvSpPr>
          <p:cNvPr id="5" name="Text Placeholder 4">
            <a:extLst>
              <a:ext uri="{FF2B5EF4-FFF2-40B4-BE49-F238E27FC236}">
                <a16:creationId xmlns:a16="http://schemas.microsoft.com/office/drawing/2014/main" id="{ADACC3B4-DCFB-4EF8-87D5-C025CDC3D429}"/>
              </a:ext>
            </a:extLst>
          </p:cNvPr>
          <p:cNvSpPr>
            <a:spLocks noGrp="1"/>
          </p:cNvSpPr>
          <p:nvPr>
            <p:ph type="body" sz="quarter" idx="19"/>
          </p:nvPr>
        </p:nvSpPr>
        <p:spPr/>
        <p:txBody>
          <a:bodyPr/>
          <a:lstStyle/>
          <a:p>
            <a:endParaRPr lang="en-US"/>
          </a:p>
        </p:txBody>
      </p:sp>
      <p:grpSp>
        <p:nvGrpSpPr>
          <p:cNvPr id="7" name="Group 6">
            <a:extLst>
              <a:ext uri="{FF2B5EF4-FFF2-40B4-BE49-F238E27FC236}">
                <a16:creationId xmlns:a16="http://schemas.microsoft.com/office/drawing/2014/main" id="{62661053-D780-44CF-BA67-7FE7B51599E7}"/>
              </a:ext>
            </a:extLst>
          </p:cNvPr>
          <p:cNvGrpSpPr>
            <a:grpSpLocks noChangeAspect="1"/>
          </p:cNvGrpSpPr>
          <p:nvPr/>
        </p:nvGrpSpPr>
        <p:grpSpPr bwMode="gray">
          <a:xfrm>
            <a:off x="1254967" y="1309740"/>
            <a:ext cx="3474720" cy="2340547"/>
            <a:chOff x="570714" y="1144588"/>
            <a:chExt cx="5049810" cy="3179762"/>
          </a:xfrm>
          <a:solidFill>
            <a:schemeClr val="bg2"/>
          </a:solidFill>
        </p:grpSpPr>
        <p:sp>
          <p:nvSpPr>
            <p:cNvPr id="8" name="Freeform 20">
              <a:extLst>
                <a:ext uri="{FF2B5EF4-FFF2-40B4-BE49-F238E27FC236}">
                  <a16:creationId xmlns:a16="http://schemas.microsoft.com/office/drawing/2014/main" id="{475F7135-3257-4F7D-B22D-C524FB71577D}"/>
                </a:ext>
              </a:extLst>
            </p:cNvPr>
            <p:cNvSpPr>
              <a:spLocks/>
            </p:cNvSpPr>
            <p:nvPr/>
          </p:nvSpPr>
          <p:spPr bwMode="gray">
            <a:xfrm>
              <a:off x="3917114" y="3120855"/>
              <a:ext cx="367383" cy="599311"/>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nvGrpSpPr>
            <p:cNvPr id="9" name="Group 110">
              <a:extLst>
                <a:ext uri="{FF2B5EF4-FFF2-40B4-BE49-F238E27FC236}">
                  <a16:creationId xmlns:a16="http://schemas.microsoft.com/office/drawing/2014/main" id="{E7615716-3DC4-43D3-84CA-2E66E5BC3B8E}"/>
                </a:ext>
              </a:extLst>
            </p:cNvPr>
            <p:cNvGrpSpPr/>
            <p:nvPr/>
          </p:nvGrpSpPr>
          <p:grpSpPr bwMode="gray">
            <a:xfrm>
              <a:off x="753918" y="3464849"/>
              <a:ext cx="1112868" cy="802007"/>
              <a:chOff x="753918" y="3464849"/>
              <a:chExt cx="1112868" cy="802007"/>
            </a:xfrm>
            <a:grpFill/>
          </p:grpSpPr>
          <p:sp>
            <p:nvSpPr>
              <p:cNvPr id="82" name="Freeform 21">
                <a:extLst>
                  <a:ext uri="{FF2B5EF4-FFF2-40B4-BE49-F238E27FC236}">
                    <a16:creationId xmlns:a16="http://schemas.microsoft.com/office/drawing/2014/main" id="{48F78B62-A601-42C9-8F59-12EE2111A04A}"/>
                  </a:ext>
                </a:extLst>
              </p:cNvPr>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83" name="Freeform 22">
                <a:extLst>
                  <a:ext uri="{FF2B5EF4-FFF2-40B4-BE49-F238E27FC236}">
                    <a16:creationId xmlns:a16="http://schemas.microsoft.com/office/drawing/2014/main" id="{B059259C-0368-40A5-915C-7C66022F1DA5}"/>
                  </a:ext>
                </a:extLst>
              </p:cNvPr>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84" name="Freeform 23">
                <a:extLst>
                  <a:ext uri="{FF2B5EF4-FFF2-40B4-BE49-F238E27FC236}">
                    <a16:creationId xmlns:a16="http://schemas.microsoft.com/office/drawing/2014/main" id="{2680F164-DEFC-4D7D-A743-337A1927C2CA}"/>
                  </a:ext>
                </a:extLst>
              </p:cNvPr>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85" name="Freeform 24">
                <a:extLst>
                  <a:ext uri="{FF2B5EF4-FFF2-40B4-BE49-F238E27FC236}">
                    <a16:creationId xmlns:a16="http://schemas.microsoft.com/office/drawing/2014/main" id="{022104BA-20B2-4B78-B203-3C0A836502C3}"/>
                  </a:ext>
                </a:extLst>
              </p:cNvPr>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86" name="Freeform 25">
                <a:extLst>
                  <a:ext uri="{FF2B5EF4-FFF2-40B4-BE49-F238E27FC236}">
                    <a16:creationId xmlns:a16="http://schemas.microsoft.com/office/drawing/2014/main" id="{DEEDE548-F07C-4A68-B4EC-753FD297F7F0}"/>
                  </a:ext>
                </a:extLst>
              </p:cNvPr>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87" name="Freeform 26">
                <a:extLst>
                  <a:ext uri="{FF2B5EF4-FFF2-40B4-BE49-F238E27FC236}">
                    <a16:creationId xmlns:a16="http://schemas.microsoft.com/office/drawing/2014/main" id="{C0B89363-728F-4EA6-B148-C921454F0395}"/>
                  </a:ext>
                </a:extLst>
              </p:cNvPr>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88" name="Freeform 27">
                <a:extLst>
                  <a:ext uri="{FF2B5EF4-FFF2-40B4-BE49-F238E27FC236}">
                    <a16:creationId xmlns:a16="http://schemas.microsoft.com/office/drawing/2014/main" id="{1E113AAD-C64F-4A49-BE09-7947ADC256EB}"/>
                  </a:ext>
                </a:extLst>
              </p:cNvPr>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89" name="Freeform 28">
                <a:extLst>
                  <a:ext uri="{FF2B5EF4-FFF2-40B4-BE49-F238E27FC236}">
                    <a16:creationId xmlns:a16="http://schemas.microsoft.com/office/drawing/2014/main" id="{837D8A34-495F-45D8-8C35-36EF06B4B6A7}"/>
                  </a:ext>
                </a:extLst>
              </p:cNvPr>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sp>
          <p:nvSpPr>
            <p:cNvPr id="10" name="Freeform 9">
              <a:extLst>
                <a:ext uri="{FF2B5EF4-FFF2-40B4-BE49-F238E27FC236}">
                  <a16:creationId xmlns:a16="http://schemas.microsoft.com/office/drawing/2014/main" id="{59EDDAD6-91E9-407A-9E72-0D61B5C1ED3E}"/>
                </a:ext>
              </a:extLst>
            </p:cNvPr>
            <p:cNvSpPr>
              <a:spLocks/>
            </p:cNvSpPr>
            <p:nvPr/>
          </p:nvSpPr>
          <p:spPr bwMode="gray">
            <a:xfrm>
              <a:off x="1227520" y="2749573"/>
              <a:ext cx="660705" cy="765949"/>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11" name="Freeform 10">
              <a:extLst>
                <a:ext uri="{FF2B5EF4-FFF2-40B4-BE49-F238E27FC236}">
                  <a16:creationId xmlns:a16="http://schemas.microsoft.com/office/drawing/2014/main" id="{84375146-0B8E-422C-A76B-6B19060EE3F6}"/>
                </a:ext>
              </a:extLst>
            </p:cNvPr>
            <p:cNvSpPr>
              <a:spLocks/>
            </p:cNvSpPr>
            <p:nvPr/>
          </p:nvSpPr>
          <p:spPr bwMode="gray">
            <a:xfrm>
              <a:off x="3277848" y="2969808"/>
              <a:ext cx="487245" cy="438521"/>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12" name="Freeform 31">
              <a:extLst>
                <a:ext uri="{FF2B5EF4-FFF2-40B4-BE49-F238E27FC236}">
                  <a16:creationId xmlns:a16="http://schemas.microsoft.com/office/drawing/2014/main" id="{694E612F-6A80-473B-83C3-34D455287D83}"/>
                </a:ext>
              </a:extLst>
            </p:cNvPr>
            <p:cNvSpPr>
              <a:spLocks/>
            </p:cNvSpPr>
            <p:nvPr/>
          </p:nvSpPr>
          <p:spPr bwMode="gray">
            <a:xfrm>
              <a:off x="570714" y="1922231"/>
              <a:ext cx="767899" cy="131458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13" name="Freeform 32">
              <a:extLst>
                <a:ext uri="{FF2B5EF4-FFF2-40B4-BE49-F238E27FC236}">
                  <a16:creationId xmlns:a16="http://schemas.microsoft.com/office/drawing/2014/main" id="{C3E4F27F-21EA-43E8-B9D5-233DA62D9630}"/>
                </a:ext>
              </a:extLst>
            </p:cNvPr>
            <p:cNvSpPr>
              <a:spLocks/>
            </p:cNvSpPr>
            <p:nvPr/>
          </p:nvSpPr>
          <p:spPr bwMode="gray">
            <a:xfrm>
              <a:off x="1888225" y="2345160"/>
              <a:ext cx="704556" cy="556434"/>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14" name="Freeform 33">
              <a:extLst>
                <a:ext uri="{FF2B5EF4-FFF2-40B4-BE49-F238E27FC236}">
                  <a16:creationId xmlns:a16="http://schemas.microsoft.com/office/drawing/2014/main" id="{B30B426C-2F35-4895-9A6A-297D61415DE5}"/>
                </a:ext>
              </a:extLst>
            </p:cNvPr>
            <p:cNvSpPr>
              <a:spLocks/>
            </p:cNvSpPr>
            <p:nvPr/>
          </p:nvSpPr>
          <p:spPr bwMode="gray">
            <a:xfrm>
              <a:off x="5157640" y="2044042"/>
              <a:ext cx="166638" cy="156893"/>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15" name="Freeform 34">
              <a:extLst>
                <a:ext uri="{FF2B5EF4-FFF2-40B4-BE49-F238E27FC236}">
                  <a16:creationId xmlns:a16="http://schemas.microsoft.com/office/drawing/2014/main" id="{82B45D31-EA48-460B-BA40-451193911124}"/>
                </a:ext>
              </a:extLst>
            </p:cNvPr>
            <p:cNvSpPr>
              <a:spLocks/>
            </p:cNvSpPr>
            <p:nvPr/>
          </p:nvSpPr>
          <p:spPr bwMode="gray">
            <a:xfrm>
              <a:off x="5013416" y="2383165"/>
              <a:ext cx="101347" cy="166638"/>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16" name="Freeform 35">
              <a:extLst>
                <a:ext uri="{FF2B5EF4-FFF2-40B4-BE49-F238E27FC236}">
                  <a16:creationId xmlns:a16="http://schemas.microsoft.com/office/drawing/2014/main" id="{0A94497F-C690-493A-9066-759DE08A9641}"/>
                </a:ext>
              </a:extLst>
            </p:cNvPr>
            <p:cNvSpPr>
              <a:spLocks/>
            </p:cNvSpPr>
            <p:nvPr/>
          </p:nvSpPr>
          <p:spPr bwMode="gray">
            <a:xfrm>
              <a:off x="4910120" y="2512773"/>
              <a:ext cx="15592" cy="20464"/>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nvGrpSpPr>
            <p:cNvPr id="17" name="Group 111">
              <a:extLst>
                <a:ext uri="{FF2B5EF4-FFF2-40B4-BE49-F238E27FC236}">
                  <a16:creationId xmlns:a16="http://schemas.microsoft.com/office/drawing/2014/main" id="{0E52CBD7-24AE-48E5-925A-2AF1BDDBF699}"/>
                </a:ext>
              </a:extLst>
            </p:cNvPr>
            <p:cNvGrpSpPr/>
            <p:nvPr/>
          </p:nvGrpSpPr>
          <p:grpSpPr bwMode="gray">
            <a:xfrm>
              <a:off x="4014563" y="3578865"/>
              <a:ext cx="877041" cy="745485"/>
              <a:chOff x="4014563" y="3578865"/>
              <a:chExt cx="877041" cy="745485"/>
            </a:xfrm>
            <a:grpFill/>
          </p:grpSpPr>
          <p:sp>
            <p:nvSpPr>
              <p:cNvPr id="78" name="Freeform 36">
                <a:extLst>
                  <a:ext uri="{FF2B5EF4-FFF2-40B4-BE49-F238E27FC236}">
                    <a16:creationId xmlns:a16="http://schemas.microsoft.com/office/drawing/2014/main" id="{8B90D18E-73E3-4CD4-B0E3-7D560C1C16D0}"/>
                  </a:ext>
                </a:extLst>
              </p:cNvPr>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79" name="Freeform 37">
                <a:extLst>
                  <a:ext uri="{FF2B5EF4-FFF2-40B4-BE49-F238E27FC236}">
                    <a16:creationId xmlns:a16="http://schemas.microsoft.com/office/drawing/2014/main" id="{6E651FF0-34D8-4634-B64C-C0F6C7751742}"/>
                  </a:ext>
                </a:extLst>
              </p:cNvPr>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80" name="Freeform 38">
                <a:extLst>
                  <a:ext uri="{FF2B5EF4-FFF2-40B4-BE49-F238E27FC236}">
                    <a16:creationId xmlns:a16="http://schemas.microsoft.com/office/drawing/2014/main" id="{FB314B2D-A2E1-4F83-984F-E651F4834E77}"/>
                  </a:ext>
                </a:extLst>
              </p:cNvPr>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81" name="Freeform 39">
                <a:extLst>
                  <a:ext uri="{FF2B5EF4-FFF2-40B4-BE49-F238E27FC236}">
                    <a16:creationId xmlns:a16="http://schemas.microsoft.com/office/drawing/2014/main" id="{C73128D6-3111-469E-94B6-34562A1C6582}"/>
                  </a:ext>
                </a:extLst>
              </p:cNvPr>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sp>
          <p:nvSpPr>
            <p:cNvPr id="18" name="Freeform 40">
              <a:extLst>
                <a:ext uri="{FF2B5EF4-FFF2-40B4-BE49-F238E27FC236}">
                  <a16:creationId xmlns:a16="http://schemas.microsoft.com/office/drawing/2014/main" id="{9559CB56-1A3D-416E-94E4-8BC189FCF049}"/>
                </a:ext>
              </a:extLst>
            </p:cNvPr>
            <p:cNvSpPr>
              <a:spLocks/>
            </p:cNvSpPr>
            <p:nvPr/>
          </p:nvSpPr>
          <p:spPr bwMode="gray">
            <a:xfrm>
              <a:off x="4172431" y="3090645"/>
              <a:ext cx="524276" cy="545715"/>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nvGrpSpPr>
            <p:cNvPr id="19" name="Group 109">
              <a:extLst>
                <a:ext uri="{FF2B5EF4-FFF2-40B4-BE49-F238E27FC236}">
                  <a16:creationId xmlns:a16="http://schemas.microsoft.com/office/drawing/2014/main" id="{2B2793B2-AF26-403E-94E2-C91DFF0E3D6E}"/>
                </a:ext>
              </a:extLst>
            </p:cNvPr>
            <p:cNvGrpSpPr/>
            <p:nvPr/>
          </p:nvGrpSpPr>
          <p:grpSpPr bwMode="gray">
            <a:xfrm>
              <a:off x="1821959" y="3830284"/>
              <a:ext cx="566179" cy="396617"/>
              <a:chOff x="1821959" y="3830284"/>
              <a:chExt cx="566179" cy="396617"/>
            </a:xfrm>
            <a:grpFill/>
          </p:grpSpPr>
          <p:sp>
            <p:nvSpPr>
              <p:cNvPr id="72" name="Freeform 41">
                <a:extLst>
                  <a:ext uri="{FF2B5EF4-FFF2-40B4-BE49-F238E27FC236}">
                    <a16:creationId xmlns:a16="http://schemas.microsoft.com/office/drawing/2014/main" id="{1DD43AAD-1EFA-4E89-949A-E27367F0D72A}"/>
                  </a:ext>
                </a:extLst>
              </p:cNvPr>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73" name="Freeform 42">
                <a:extLst>
                  <a:ext uri="{FF2B5EF4-FFF2-40B4-BE49-F238E27FC236}">
                    <a16:creationId xmlns:a16="http://schemas.microsoft.com/office/drawing/2014/main" id="{05E63B44-E801-4D0D-9E35-3357075F79AB}"/>
                  </a:ext>
                </a:extLst>
              </p:cNvPr>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74" name="Freeform 43">
                <a:extLst>
                  <a:ext uri="{FF2B5EF4-FFF2-40B4-BE49-F238E27FC236}">
                    <a16:creationId xmlns:a16="http://schemas.microsoft.com/office/drawing/2014/main" id="{3E6872F8-D897-4181-A96B-3B1E7FA7D2CE}"/>
                  </a:ext>
                </a:extLst>
              </p:cNvPr>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75" name="Freeform 44">
                <a:extLst>
                  <a:ext uri="{FF2B5EF4-FFF2-40B4-BE49-F238E27FC236}">
                    <a16:creationId xmlns:a16="http://schemas.microsoft.com/office/drawing/2014/main" id="{D8995E34-B539-4E1B-B69D-5A6026383F1E}"/>
                  </a:ext>
                </a:extLst>
              </p:cNvPr>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76" name="Freeform 45">
                <a:extLst>
                  <a:ext uri="{FF2B5EF4-FFF2-40B4-BE49-F238E27FC236}">
                    <a16:creationId xmlns:a16="http://schemas.microsoft.com/office/drawing/2014/main" id="{3C1F796F-E025-476A-8F3A-412E014B0D7D}"/>
                  </a:ext>
                </a:extLst>
              </p:cNvPr>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77" name="Freeform 46">
                <a:extLst>
                  <a:ext uri="{FF2B5EF4-FFF2-40B4-BE49-F238E27FC236}">
                    <a16:creationId xmlns:a16="http://schemas.microsoft.com/office/drawing/2014/main" id="{96BF91B8-E265-4340-B852-495A38DD2545}"/>
                  </a:ext>
                </a:extLst>
              </p:cNvPr>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sp>
          <p:nvSpPr>
            <p:cNvPr id="20" name="Freeform 47">
              <a:extLst>
                <a:ext uri="{FF2B5EF4-FFF2-40B4-BE49-F238E27FC236}">
                  <a16:creationId xmlns:a16="http://schemas.microsoft.com/office/drawing/2014/main" id="{95C10E1D-A27B-48E8-B256-35241371D278}"/>
                </a:ext>
              </a:extLst>
            </p:cNvPr>
            <p:cNvSpPr>
              <a:spLocks/>
            </p:cNvSpPr>
            <p:nvPr/>
          </p:nvSpPr>
          <p:spPr bwMode="gray">
            <a:xfrm>
              <a:off x="1267474" y="1261527"/>
              <a:ext cx="577873" cy="934536"/>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21" name="Freeform 48">
              <a:extLst>
                <a:ext uri="{FF2B5EF4-FFF2-40B4-BE49-F238E27FC236}">
                  <a16:creationId xmlns:a16="http://schemas.microsoft.com/office/drawing/2014/main" id="{CB4A40E6-0E1B-4ADD-BC16-CA9BB8196D69}"/>
                </a:ext>
              </a:extLst>
            </p:cNvPr>
            <p:cNvSpPr>
              <a:spLocks/>
            </p:cNvSpPr>
            <p:nvPr/>
          </p:nvSpPr>
          <p:spPr bwMode="gray">
            <a:xfrm>
              <a:off x="3562400" y="2220425"/>
              <a:ext cx="379077" cy="683117"/>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22" name="Freeform 49">
              <a:extLst>
                <a:ext uri="{FF2B5EF4-FFF2-40B4-BE49-F238E27FC236}">
                  <a16:creationId xmlns:a16="http://schemas.microsoft.com/office/drawing/2014/main" id="{E0F7CB87-B9CB-4EAC-84D3-93BE34CFF977}"/>
                </a:ext>
              </a:extLst>
            </p:cNvPr>
            <p:cNvSpPr>
              <a:spLocks/>
            </p:cNvSpPr>
            <p:nvPr/>
          </p:nvSpPr>
          <p:spPr bwMode="gray">
            <a:xfrm>
              <a:off x="3897624" y="2282793"/>
              <a:ext cx="300143" cy="51453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23" name="Freeform 50">
              <a:extLst>
                <a:ext uri="{FF2B5EF4-FFF2-40B4-BE49-F238E27FC236}">
                  <a16:creationId xmlns:a16="http://schemas.microsoft.com/office/drawing/2014/main" id="{F098C671-6B24-4684-BF79-DD49404CA7B2}"/>
                </a:ext>
              </a:extLst>
            </p:cNvPr>
            <p:cNvSpPr>
              <a:spLocks/>
            </p:cNvSpPr>
            <p:nvPr/>
          </p:nvSpPr>
          <p:spPr bwMode="gray">
            <a:xfrm>
              <a:off x="3096593" y="2118104"/>
              <a:ext cx="577873" cy="382975"/>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24" name="Freeform 51">
              <a:extLst>
                <a:ext uri="{FF2B5EF4-FFF2-40B4-BE49-F238E27FC236}">
                  <a16:creationId xmlns:a16="http://schemas.microsoft.com/office/drawing/2014/main" id="{7BDEAA14-954F-4192-ACA2-BA0AA39EB852}"/>
                </a:ext>
              </a:extLst>
            </p:cNvPr>
            <p:cNvSpPr>
              <a:spLocks/>
            </p:cNvSpPr>
            <p:nvPr/>
          </p:nvSpPr>
          <p:spPr bwMode="gray">
            <a:xfrm>
              <a:off x="2560623" y="2533237"/>
              <a:ext cx="718199" cy="387847"/>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25" name="Freeform 52">
              <a:extLst>
                <a:ext uri="{FF2B5EF4-FFF2-40B4-BE49-F238E27FC236}">
                  <a16:creationId xmlns:a16="http://schemas.microsoft.com/office/drawing/2014/main" id="{16983376-E206-4DB9-8CFA-AB2C4580C219}"/>
                </a:ext>
              </a:extLst>
            </p:cNvPr>
            <p:cNvSpPr>
              <a:spLocks/>
            </p:cNvSpPr>
            <p:nvPr/>
          </p:nvSpPr>
          <p:spPr bwMode="gray">
            <a:xfrm>
              <a:off x="3784583" y="2606324"/>
              <a:ext cx="702607" cy="359587"/>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26" name="Freeform 53">
              <a:extLst>
                <a:ext uri="{FF2B5EF4-FFF2-40B4-BE49-F238E27FC236}">
                  <a16:creationId xmlns:a16="http://schemas.microsoft.com/office/drawing/2014/main" id="{B56009CC-32DF-4E41-8416-5C8FF330EF72}"/>
                </a:ext>
              </a:extLst>
            </p:cNvPr>
            <p:cNvSpPr>
              <a:spLocks/>
            </p:cNvSpPr>
            <p:nvPr/>
          </p:nvSpPr>
          <p:spPr bwMode="gray">
            <a:xfrm>
              <a:off x="3340216" y="3395661"/>
              <a:ext cx="542791" cy="47944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27" name="Freeform 54">
              <a:extLst>
                <a:ext uri="{FF2B5EF4-FFF2-40B4-BE49-F238E27FC236}">
                  <a16:creationId xmlns:a16="http://schemas.microsoft.com/office/drawing/2014/main" id="{D28997AE-5002-4847-8C8A-E552753EA52A}"/>
                </a:ext>
              </a:extLst>
            </p:cNvPr>
            <p:cNvSpPr>
              <a:spLocks/>
            </p:cNvSpPr>
            <p:nvPr/>
          </p:nvSpPr>
          <p:spPr bwMode="gray">
            <a:xfrm>
              <a:off x="5267758" y="1331690"/>
              <a:ext cx="352766" cy="560332"/>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28" name="Freeform 55">
              <a:extLst>
                <a:ext uri="{FF2B5EF4-FFF2-40B4-BE49-F238E27FC236}">
                  <a16:creationId xmlns:a16="http://schemas.microsoft.com/office/drawing/2014/main" id="{012BB962-BE05-4A61-B571-51D4DD8FDC85}"/>
                </a:ext>
              </a:extLst>
            </p:cNvPr>
            <p:cNvSpPr>
              <a:spLocks/>
            </p:cNvSpPr>
            <p:nvPr/>
          </p:nvSpPr>
          <p:spPr bwMode="gray">
            <a:xfrm>
              <a:off x="4675268" y="2399732"/>
              <a:ext cx="439495" cy="217311"/>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nvGrpSpPr>
            <p:cNvPr id="29" name="Group 194">
              <a:extLst>
                <a:ext uri="{FF2B5EF4-FFF2-40B4-BE49-F238E27FC236}">
                  <a16:creationId xmlns:a16="http://schemas.microsoft.com/office/drawing/2014/main" id="{22A67464-79A6-4245-A526-783D58381BF5}"/>
                </a:ext>
              </a:extLst>
            </p:cNvPr>
            <p:cNvGrpSpPr/>
            <p:nvPr/>
          </p:nvGrpSpPr>
          <p:grpSpPr bwMode="gray">
            <a:xfrm>
              <a:off x="5156666" y="1921257"/>
              <a:ext cx="336199" cy="183204"/>
              <a:chOff x="5156666" y="1921257"/>
              <a:chExt cx="336199" cy="183204"/>
            </a:xfrm>
            <a:grpFill/>
          </p:grpSpPr>
          <p:sp>
            <p:nvSpPr>
              <p:cNvPr id="69" name="Freeform 56">
                <a:extLst>
                  <a:ext uri="{FF2B5EF4-FFF2-40B4-BE49-F238E27FC236}">
                    <a16:creationId xmlns:a16="http://schemas.microsoft.com/office/drawing/2014/main" id="{1BF82645-BFA2-4732-BF3D-EECF1ECFC4A7}"/>
                  </a:ext>
                </a:extLst>
              </p:cNvPr>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70" name="Freeform 57">
                <a:extLst>
                  <a:ext uri="{FF2B5EF4-FFF2-40B4-BE49-F238E27FC236}">
                    <a16:creationId xmlns:a16="http://schemas.microsoft.com/office/drawing/2014/main" id="{31A75A9A-EA4F-42D3-97D3-82A9F38702CF}"/>
                  </a:ext>
                </a:extLst>
              </p:cNvPr>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71" name="Freeform 58">
                <a:extLst>
                  <a:ext uri="{FF2B5EF4-FFF2-40B4-BE49-F238E27FC236}">
                    <a16:creationId xmlns:a16="http://schemas.microsoft.com/office/drawing/2014/main" id="{1DEFEC8F-51BF-45E2-B2C7-4C7678CE2788}"/>
                  </a:ext>
                </a:extLst>
              </p:cNvPr>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grpSp>
          <p:nvGrpSpPr>
            <p:cNvPr id="30" name="Group 193">
              <a:extLst>
                <a:ext uri="{FF2B5EF4-FFF2-40B4-BE49-F238E27FC236}">
                  <a16:creationId xmlns:a16="http://schemas.microsoft.com/office/drawing/2014/main" id="{80D3BA6A-4263-4768-8BB3-F8B49329C5F9}"/>
                </a:ext>
              </a:extLst>
            </p:cNvPr>
            <p:cNvGrpSpPr/>
            <p:nvPr/>
          </p:nvGrpSpPr>
          <p:grpSpPr bwMode="gray">
            <a:xfrm>
              <a:off x="3620869" y="1617216"/>
              <a:ext cx="727944" cy="685067"/>
              <a:chOff x="3620869" y="1617216"/>
              <a:chExt cx="727944" cy="685067"/>
            </a:xfrm>
            <a:grpFill/>
          </p:grpSpPr>
          <p:sp>
            <p:nvSpPr>
              <p:cNvPr id="67" name="Freeform 59">
                <a:extLst>
                  <a:ext uri="{FF2B5EF4-FFF2-40B4-BE49-F238E27FC236}">
                    <a16:creationId xmlns:a16="http://schemas.microsoft.com/office/drawing/2014/main" id="{B8A9A3A3-C352-48B6-B9B5-BF54C8AA63A0}"/>
                  </a:ext>
                </a:extLst>
              </p:cNvPr>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68" name="Freeform 60">
                <a:extLst>
                  <a:ext uri="{FF2B5EF4-FFF2-40B4-BE49-F238E27FC236}">
                    <a16:creationId xmlns:a16="http://schemas.microsoft.com/office/drawing/2014/main" id="{25CF2312-9FD0-4441-8F15-5D4C20762111}"/>
                  </a:ext>
                </a:extLst>
              </p:cNvPr>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sp>
          <p:nvSpPr>
            <p:cNvPr id="31" name="Freeform 61">
              <a:extLst>
                <a:ext uri="{FF2B5EF4-FFF2-40B4-BE49-F238E27FC236}">
                  <a16:creationId xmlns:a16="http://schemas.microsoft.com/office/drawing/2014/main" id="{3B2452F7-E9A5-487F-9B41-78892E3A5DB6}"/>
                </a:ext>
              </a:extLst>
            </p:cNvPr>
            <p:cNvSpPr>
              <a:spLocks/>
            </p:cNvSpPr>
            <p:nvPr/>
          </p:nvSpPr>
          <p:spPr bwMode="gray">
            <a:xfrm>
              <a:off x="3052741" y="1411598"/>
              <a:ext cx="636343" cy="715276"/>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32" name="Freeform 62">
              <a:extLst>
                <a:ext uri="{FF2B5EF4-FFF2-40B4-BE49-F238E27FC236}">
                  <a16:creationId xmlns:a16="http://schemas.microsoft.com/office/drawing/2014/main" id="{D4638A42-2885-4FE1-8451-308EFA8F735A}"/>
                </a:ext>
              </a:extLst>
            </p:cNvPr>
            <p:cNvSpPr>
              <a:spLocks/>
            </p:cNvSpPr>
            <p:nvPr/>
          </p:nvSpPr>
          <p:spPr bwMode="gray">
            <a:xfrm>
              <a:off x="3596506" y="3133523"/>
              <a:ext cx="343021" cy="595414"/>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33" name="Freeform 63">
              <a:extLst>
                <a:ext uri="{FF2B5EF4-FFF2-40B4-BE49-F238E27FC236}">
                  <a16:creationId xmlns:a16="http://schemas.microsoft.com/office/drawing/2014/main" id="{2DDF4114-3560-4E91-BB39-B5D50492B8C7}"/>
                </a:ext>
              </a:extLst>
            </p:cNvPr>
            <p:cNvSpPr>
              <a:spLocks/>
            </p:cNvSpPr>
            <p:nvPr/>
          </p:nvSpPr>
          <p:spPr bwMode="gray">
            <a:xfrm>
              <a:off x="3169680" y="2472818"/>
              <a:ext cx="642190" cy="559358"/>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34" name="Freeform 64">
              <a:extLst>
                <a:ext uri="{FF2B5EF4-FFF2-40B4-BE49-F238E27FC236}">
                  <a16:creationId xmlns:a16="http://schemas.microsoft.com/office/drawing/2014/main" id="{57978BF7-015E-438E-AC5A-1B4CF8222EC2}"/>
                </a:ext>
              </a:extLst>
            </p:cNvPr>
            <p:cNvSpPr>
              <a:spLocks/>
            </p:cNvSpPr>
            <p:nvPr/>
          </p:nvSpPr>
          <p:spPr bwMode="gray">
            <a:xfrm>
              <a:off x="1511097" y="1279068"/>
              <a:ext cx="988133" cy="629521"/>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35" name="Freeform 65">
              <a:extLst>
                <a:ext uri="{FF2B5EF4-FFF2-40B4-BE49-F238E27FC236}">
                  <a16:creationId xmlns:a16="http://schemas.microsoft.com/office/drawing/2014/main" id="{BCFB1B38-BA80-41A4-BDDA-C005FB0F40C2}"/>
                </a:ext>
              </a:extLst>
            </p:cNvPr>
            <p:cNvSpPr>
              <a:spLocks/>
            </p:cNvSpPr>
            <p:nvPr/>
          </p:nvSpPr>
          <p:spPr bwMode="gray">
            <a:xfrm>
              <a:off x="2410552" y="2152211"/>
              <a:ext cx="797133" cy="400515"/>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36" name="Freeform 66">
              <a:extLst>
                <a:ext uri="{FF2B5EF4-FFF2-40B4-BE49-F238E27FC236}">
                  <a16:creationId xmlns:a16="http://schemas.microsoft.com/office/drawing/2014/main" id="{62E92589-0C98-481B-B747-D98AC02BB622}"/>
                </a:ext>
              </a:extLst>
            </p:cNvPr>
            <p:cNvSpPr>
              <a:spLocks/>
            </p:cNvSpPr>
            <p:nvPr/>
          </p:nvSpPr>
          <p:spPr bwMode="gray">
            <a:xfrm>
              <a:off x="915683" y="2024553"/>
              <a:ext cx="614903" cy="952077"/>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37" name="Freeform 67">
              <a:extLst>
                <a:ext uri="{FF2B5EF4-FFF2-40B4-BE49-F238E27FC236}">
                  <a16:creationId xmlns:a16="http://schemas.microsoft.com/office/drawing/2014/main" id="{F43F75D8-801A-4119-B529-6C956A1243B6}"/>
                </a:ext>
              </a:extLst>
            </p:cNvPr>
            <p:cNvSpPr>
              <a:spLocks/>
            </p:cNvSpPr>
            <p:nvPr/>
          </p:nvSpPr>
          <p:spPr bwMode="gray">
            <a:xfrm>
              <a:off x="5213186" y="1635731"/>
              <a:ext cx="155918" cy="33717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38" name="Freeform 68">
              <a:extLst>
                <a:ext uri="{FF2B5EF4-FFF2-40B4-BE49-F238E27FC236}">
                  <a16:creationId xmlns:a16="http://schemas.microsoft.com/office/drawing/2014/main" id="{CE604241-5D38-4F36-8E09-D7CDA73E6403}"/>
                </a:ext>
              </a:extLst>
            </p:cNvPr>
            <p:cNvSpPr>
              <a:spLocks/>
            </p:cNvSpPr>
            <p:nvPr/>
          </p:nvSpPr>
          <p:spPr bwMode="gray">
            <a:xfrm>
              <a:off x="5039727" y="2181446"/>
              <a:ext cx="127658" cy="295270"/>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39" name="Freeform 69">
              <a:extLst>
                <a:ext uri="{FF2B5EF4-FFF2-40B4-BE49-F238E27FC236}">
                  <a16:creationId xmlns:a16="http://schemas.microsoft.com/office/drawing/2014/main" id="{5B2646D5-E0FB-4F27-AA37-C53A45B53D52}"/>
                </a:ext>
              </a:extLst>
            </p:cNvPr>
            <p:cNvSpPr>
              <a:spLocks/>
            </p:cNvSpPr>
            <p:nvPr/>
          </p:nvSpPr>
          <p:spPr bwMode="gray">
            <a:xfrm>
              <a:off x="1788827" y="2831431"/>
              <a:ext cx="679220" cy="695786"/>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40" name="Freeform 71">
              <a:extLst>
                <a:ext uri="{FF2B5EF4-FFF2-40B4-BE49-F238E27FC236}">
                  <a16:creationId xmlns:a16="http://schemas.microsoft.com/office/drawing/2014/main" id="{4E9847FA-C762-4DE3-B9F6-1F2DBFBB0E69}"/>
                </a:ext>
              </a:extLst>
            </p:cNvPr>
            <p:cNvSpPr>
              <a:spLocks/>
            </p:cNvSpPr>
            <p:nvPr/>
          </p:nvSpPr>
          <p:spPr bwMode="gray">
            <a:xfrm>
              <a:off x="5131329" y="2253558"/>
              <a:ext cx="16566" cy="24362"/>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nvGrpSpPr>
            <p:cNvPr id="41" name="Group 195">
              <a:extLst>
                <a:ext uri="{FF2B5EF4-FFF2-40B4-BE49-F238E27FC236}">
                  <a16:creationId xmlns:a16="http://schemas.microsoft.com/office/drawing/2014/main" id="{62C247F6-7876-4CD1-B5BA-820B72819F51}"/>
                </a:ext>
              </a:extLst>
            </p:cNvPr>
            <p:cNvGrpSpPr/>
            <p:nvPr/>
          </p:nvGrpSpPr>
          <p:grpSpPr bwMode="gray">
            <a:xfrm>
              <a:off x="4599257" y="1719537"/>
              <a:ext cx="729893" cy="542791"/>
              <a:chOff x="4599257" y="1719537"/>
              <a:chExt cx="729893" cy="542791"/>
            </a:xfrm>
            <a:grpFill/>
          </p:grpSpPr>
          <p:sp>
            <p:nvSpPr>
              <p:cNvPr id="65" name="Freeform 70">
                <a:extLst>
                  <a:ext uri="{FF2B5EF4-FFF2-40B4-BE49-F238E27FC236}">
                    <a16:creationId xmlns:a16="http://schemas.microsoft.com/office/drawing/2014/main" id="{E87284C2-7C1B-4E3F-8F5D-0194B6BF64C9}"/>
                  </a:ext>
                </a:extLst>
              </p:cNvPr>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66" name="Freeform 72">
                <a:extLst>
                  <a:ext uri="{FF2B5EF4-FFF2-40B4-BE49-F238E27FC236}">
                    <a16:creationId xmlns:a16="http://schemas.microsoft.com/office/drawing/2014/main" id="{0DB90885-BCA9-42D1-8A5C-CD9F2B3FE685}"/>
                  </a:ext>
                </a:extLst>
              </p:cNvPr>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sp>
          <p:nvSpPr>
            <p:cNvPr id="42" name="Freeform 73">
              <a:extLst>
                <a:ext uri="{FF2B5EF4-FFF2-40B4-BE49-F238E27FC236}">
                  <a16:creationId xmlns:a16="http://schemas.microsoft.com/office/drawing/2014/main" id="{971CA5A0-08AB-45BD-9227-E99515DBFAB6}"/>
                </a:ext>
              </a:extLst>
            </p:cNvPr>
            <p:cNvSpPr>
              <a:spLocks/>
            </p:cNvSpPr>
            <p:nvPr/>
          </p:nvSpPr>
          <p:spPr bwMode="gray">
            <a:xfrm>
              <a:off x="4298140" y="2786604"/>
              <a:ext cx="825394" cy="369332"/>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43" name="Freeform 74">
              <a:extLst>
                <a:ext uri="{FF2B5EF4-FFF2-40B4-BE49-F238E27FC236}">
                  <a16:creationId xmlns:a16="http://schemas.microsoft.com/office/drawing/2014/main" id="{F575D9BF-31C9-4E46-99F5-23DE49710F12}"/>
                </a:ext>
              </a:extLst>
            </p:cNvPr>
            <p:cNvSpPr>
              <a:spLocks/>
            </p:cNvSpPr>
            <p:nvPr/>
          </p:nvSpPr>
          <p:spPr bwMode="gray">
            <a:xfrm>
              <a:off x="2466097" y="1426215"/>
              <a:ext cx="636343" cy="401490"/>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44" name="Freeform 75">
              <a:extLst>
                <a:ext uri="{FF2B5EF4-FFF2-40B4-BE49-F238E27FC236}">
                  <a16:creationId xmlns:a16="http://schemas.microsoft.com/office/drawing/2014/main" id="{20FC8327-9F09-49DF-ABA9-0A03B2B1FF34}"/>
                </a:ext>
              </a:extLst>
            </p:cNvPr>
            <p:cNvSpPr>
              <a:spLocks/>
            </p:cNvSpPr>
            <p:nvPr/>
          </p:nvSpPr>
          <p:spPr bwMode="gray">
            <a:xfrm>
              <a:off x="4158788" y="2207757"/>
              <a:ext cx="405388" cy="457036"/>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45" name="Freeform 76">
              <a:extLst>
                <a:ext uri="{FF2B5EF4-FFF2-40B4-BE49-F238E27FC236}">
                  <a16:creationId xmlns:a16="http://schemas.microsoft.com/office/drawing/2014/main" id="{E8140270-EDB6-47EB-BD1A-03CEE3DEDACA}"/>
                </a:ext>
              </a:extLst>
            </p:cNvPr>
            <p:cNvSpPr>
              <a:spLocks/>
            </p:cNvSpPr>
            <p:nvPr/>
          </p:nvSpPr>
          <p:spPr bwMode="gray">
            <a:xfrm>
              <a:off x="2463174" y="2894773"/>
              <a:ext cx="834164" cy="437546"/>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46" name="Freeform 77">
              <a:extLst>
                <a:ext uri="{FF2B5EF4-FFF2-40B4-BE49-F238E27FC236}">
                  <a16:creationId xmlns:a16="http://schemas.microsoft.com/office/drawing/2014/main" id="{75B6A90F-A219-478A-A66B-3D494912F093}"/>
                </a:ext>
              </a:extLst>
            </p:cNvPr>
            <p:cNvSpPr>
              <a:spLocks/>
            </p:cNvSpPr>
            <p:nvPr/>
          </p:nvSpPr>
          <p:spPr bwMode="gray">
            <a:xfrm>
              <a:off x="644775" y="1433037"/>
              <a:ext cx="769848" cy="65680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47" name="Freeform 78">
              <a:extLst>
                <a:ext uri="{FF2B5EF4-FFF2-40B4-BE49-F238E27FC236}">
                  <a16:creationId xmlns:a16="http://schemas.microsoft.com/office/drawing/2014/main" id="{70C01884-9B58-4277-A046-FBF5035BEE5F}"/>
                </a:ext>
              </a:extLst>
            </p:cNvPr>
            <p:cNvSpPr>
              <a:spLocks/>
            </p:cNvSpPr>
            <p:nvPr/>
          </p:nvSpPr>
          <p:spPr bwMode="gray">
            <a:xfrm>
              <a:off x="4537864" y="2118104"/>
              <a:ext cx="561307" cy="361536"/>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48" name="Freeform 79">
              <a:extLst>
                <a:ext uri="{FF2B5EF4-FFF2-40B4-BE49-F238E27FC236}">
                  <a16:creationId xmlns:a16="http://schemas.microsoft.com/office/drawing/2014/main" id="{54B6CCA1-A50C-4725-92A4-480287AB48C8}"/>
                </a:ext>
              </a:extLst>
            </p:cNvPr>
            <p:cNvSpPr>
              <a:spLocks/>
            </p:cNvSpPr>
            <p:nvPr/>
          </p:nvSpPr>
          <p:spPr bwMode="gray">
            <a:xfrm>
              <a:off x="5307712" y="2034297"/>
              <a:ext cx="75036" cy="93551"/>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49" name="Freeform 80">
              <a:extLst>
                <a:ext uri="{FF2B5EF4-FFF2-40B4-BE49-F238E27FC236}">
                  <a16:creationId xmlns:a16="http://schemas.microsoft.com/office/drawing/2014/main" id="{D53C842C-03DB-4BD4-9453-D05E819067A2}"/>
                </a:ext>
              </a:extLst>
            </p:cNvPr>
            <p:cNvSpPr>
              <a:spLocks/>
            </p:cNvSpPr>
            <p:nvPr/>
          </p:nvSpPr>
          <p:spPr bwMode="gray">
            <a:xfrm>
              <a:off x="4398512" y="3039972"/>
              <a:ext cx="491143" cy="376153"/>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50" name="Freeform 81">
              <a:extLst>
                <a:ext uri="{FF2B5EF4-FFF2-40B4-BE49-F238E27FC236}">
                  <a16:creationId xmlns:a16="http://schemas.microsoft.com/office/drawing/2014/main" id="{0C0640AF-880A-4D90-B718-F6350801A209}"/>
                </a:ext>
              </a:extLst>
            </p:cNvPr>
            <p:cNvSpPr>
              <a:spLocks/>
            </p:cNvSpPr>
            <p:nvPr/>
          </p:nvSpPr>
          <p:spPr bwMode="gray">
            <a:xfrm>
              <a:off x="2432965" y="1795548"/>
              <a:ext cx="679220" cy="456062"/>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51" name="Freeform 82">
              <a:extLst>
                <a:ext uri="{FF2B5EF4-FFF2-40B4-BE49-F238E27FC236}">
                  <a16:creationId xmlns:a16="http://schemas.microsoft.com/office/drawing/2014/main" id="{777560CA-78DD-4FEC-964D-82B734214957}"/>
                </a:ext>
              </a:extLst>
            </p:cNvPr>
            <p:cNvSpPr>
              <a:spLocks/>
            </p:cNvSpPr>
            <p:nvPr/>
          </p:nvSpPr>
          <p:spPr bwMode="gray">
            <a:xfrm>
              <a:off x="3710522" y="2875283"/>
              <a:ext cx="823444" cy="279678"/>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52" name="Freeform 83">
              <a:extLst>
                <a:ext uri="{FF2B5EF4-FFF2-40B4-BE49-F238E27FC236}">
                  <a16:creationId xmlns:a16="http://schemas.microsoft.com/office/drawing/2014/main" id="{2D7AC327-ED44-4A05-82C5-FBDEFB0244FB}"/>
                </a:ext>
              </a:extLst>
            </p:cNvPr>
            <p:cNvSpPr>
              <a:spLocks/>
            </p:cNvSpPr>
            <p:nvPr/>
          </p:nvSpPr>
          <p:spPr bwMode="gray">
            <a:xfrm>
              <a:off x="2046092" y="2950318"/>
              <a:ext cx="1349669" cy="1310690"/>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53" name="Freeform 84">
              <a:extLst>
                <a:ext uri="{FF2B5EF4-FFF2-40B4-BE49-F238E27FC236}">
                  <a16:creationId xmlns:a16="http://schemas.microsoft.com/office/drawing/2014/main" id="{94FE2CEC-035C-46E3-A8F0-410858A98635}"/>
                </a:ext>
              </a:extLst>
            </p:cNvPr>
            <p:cNvSpPr>
              <a:spLocks/>
            </p:cNvSpPr>
            <p:nvPr/>
          </p:nvSpPr>
          <p:spPr bwMode="gray">
            <a:xfrm>
              <a:off x="1411699" y="2146364"/>
              <a:ext cx="545715" cy="685066"/>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54" name="Freeform 85">
              <a:extLst>
                <a:ext uri="{FF2B5EF4-FFF2-40B4-BE49-F238E27FC236}">
                  <a16:creationId xmlns:a16="http://schemas.microsoft.com/office/drawing/2014/main" id="{CE010D8D-47FE-47E4-B719-0A38A47444FE}"/>
                </a:ext>
              </a:extLst>
            </p:cNvPr>
            <p:cNvSpPr>
              <a:spLocks/>
            </p:cNvSpPr>
            <p:nvPr/>
          </p:nvSpPr>
          <p:spPr bwMode="gray">
            <a:xfrm>
              <a:off x="5086503" y="1680558"/>
              <a:ext cx="154944" cy="306964"/>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nvGrpSpPr>
            <p:cNvPr id="55" name="Group 196">
              <a:extLst>
                <a:ext uri="{FF2B5EF4-FFF2-40B4-BE49-F238E27FC236}">
                  <a16:creationId xmlns:a16="http://schemas.microsoft.com/office/drawing/2014/main" id="{7D173118-568E-4678-9428-160C94A73538}"/>
                </a:ext>
              </a:extLst>
            </p:cNvPr>
            <p:cNvGrpSpPr/>
            <p:nvPr/>
          </p:nvGrpSpPr>
          <p:grpSpPr bwMode="gray">
            <a:xfrm>
              <a:off x="4341017" y="2476716"/>
              <a:ext cx="756205" cy="424879"/>
              <a:chOff x="4341017" y="2476716"/>
              <a:chExt cx="756205" cy="424879"/>
            </a:xfrm>
            <a:grpFill/>
          </p:grpSpPr>
          <p:sp>
            <p:nvSpPr>
              <p:cNvPr id="63" name="Freeform 86">
                <a:extLst>
                  <a:ext uri="{FF2B5EF4-FFF2-40B4-BE49-F238E27FC236}">
                    <a16:creationId xmlns:a16="http://schemas.microsoft.com/office/drawing/2014/main" id="{63BE0F17-FD6D-44F0-8B06-EDC621AB374B}"/>
                  </a:ext>
                </a:extLst>
              </p:cNvPr>
              <p:cNvSpPr>
                <a:spLocks/>
              </p:cNvSpPr>
              <p:nvPr/>
            </p:nvSpPr>
            <p:spPr bwMode="gray">
              <a:xfrm>
                <a:off x="4341017" y="2476716"/>
                <a:ext cx="747435" cy="424879"/>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64" name="Freeform 87">
                <a:extLst>
                  <a:ext uri="{FF2B5EF4-FFF2-40B4-BE49-F238E27FC236}">
                    <a16:creationId xmlns:a16="http://schemas.microsoft.com/office/drawing/2014/main" id="{542C435B-BE91-491E-B169-44B4FC9B5CDF}"/>
                  </a:ext>
                </a:extLst>
              </p:cNvPr>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grpSp>
          <p:nvGrpSpPr>
            <p:cNvPr id="56" name="Group 112">
              <a:extLst>
                <a:ext uri="{FF2B5EF4-FFF2-40B4-BE49-F238E27FC236}">
                  <a16:creationId xmlns:a16="http://schemas.microsoft.com/office/drawing/2014/main" id="{0D5B52CB-805C-4EA6-8001-15718B854917}"/>
                </a:ext>
              </a:extLst>
            </p:cNvPr>
            <p:cNvGrpSpPr/>
            <p:nvPr/>
          </p:nvGrpSpPr>
          <p:grpSpPr bwMode="gray">
            <a:xfrm>
              <a:off x="813361" y="1144588"/>
              <a:ext cx="646088" cy="471653"/>
              <a:chOff x="813361" y="1144588"/>
              <a:chExt cx="646088" cy="471653"/>
            </a:xfrm>
            <a:grpFill/>
          </p:grpSpPr>
          <p:sp>
            <p:nvSpPr>
              <p:cNvPr id="60" name="Freeform 88">
                <a:extLst>
                  <a:ext uri="{FF2B5EF4-FFF2-40B4-BE49-F238E27FC236}">
                    <a16:creationId xmlns:a16="http://schemas.microsoft.com/office/drawing/2014/main" id="{B67830C1-538B-49DF-886A-F023FE12F44C}"/>
                  </a:ext>
                </a:extLst>
              </p:cNvPr>
              <p:cNvSpPr>
                <a:spLocks/>
              </p:cNvSpPr>
              <p:nvPr/>
            </p:nvSpPr>
            <p:spPr bwMode="gray">
              <a:xfrm>
                <a:off x="813361" y="1144588"/>
                <a:ext cx="646088" cy="471653"/>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61" name="Freeform 89">
                <a:extLst>
                  <a:ext uri="{FF2B5EF4-FFF2-40B4-BE49-F238E27FC236}">
                    <a16:creationId xmlns:a16="http://schemas.microsoft.com/office/drawing/2014/main" id="{F739DE9B-0B33-4A73-BD72-3ECD06839A5E}"/>
                  </a:ext>
                </a:extLst>
              </p:cNvPr>
              <p:cNvSpPr>
                <a:spLocks/>
              </p:cNvSpPr>
              <p:nvPr/>
            </p:nvSpPr>
            <p:spPr bwMode="gray">
              <a:xfrm>
                <a:off x="965382" y="1172848"/>
                <a:ext cx="29235" cy="3508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62" name="Freeform 90">
                <a:extLst>
                  <a:ext uri="{FF2B5EF4-FFF2-40B4-BE49-F238E27FC236}">
                    <a16:creationId xmlns:a16="http://schemas.microsoft.com/office/drawing/2014/main" id="{A966A872-FE59-47F1-BEE3-5C9E782E0DC2}"/>
                  </a:ext>
                </a:extLst>
              </p:cNvPr>
              <p:cNvSpPr>
                <a:spLocks/>
              </p:cNvSpPr>
              <p:nvPr/>
            </p:nvSpPr>
            <p:spPr bwMode="gray">
              <a:xfrm>
                <a:off x="985847" y="1218649"/>
                <a:ext cx="21439" cy="49699"/>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sp>
          <p:nvSpPr>
            <p:cNvPr id="57" name="Freeform 91">
              <a:extLst>
                <a:ext uri="{FF2B5EF4-FFF2-40B4-BE49-F238E27FC236}">
                  <a16:creationId xmlns:a16="http://schemas.microsoft.com/office/drawing/2014/main" id="{7CBAB3D0-9795-4D71-9221-B15E18BEA769}"/>
                </a:ext>
              </a:extLst>
            </p:cNvPr>
            <p:cNvSpPr>
              <a:spLocks/>
            </p:cNvSpPr>
            <p:nvPr/>
          </p:nvSpPr>
          <p:spPr bwMode="gray">
            <a:xfrm>
              <a:off x="4414104" y="2367573"/>
              <a:ext cx="434623" cy="429751"/>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58" name="Freeform 92">
              <a:extLst>
                <a:ext uri="{FF2B5EF4-FFF2-40B4-BE49-F238E27FC236}">
                  <a16:creationId xmlns:a16="http://schemas.microsoft.com/office/drawing/2014/main" id="{93427E99-E1B7-47AA-B04A-9FB387DE4DDE}"/>
                </a:ext>
              </a:extLst>
            </p:cNvPr>
            <p:cNvSpPr>
              <a:spLocks/>
            </p:cNvSpPr>
            <p:nvPr/>
          </p:nvSpPr>
          <p:spPr bwMode="gray">
            <a:xfrm>
              <a:off x="3415251" y="1698099"/>
              <a:ext cx="510633" cy="538893"/>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sp>
          <p:nvSpPr>
            <p:cNvPr id="59" name="Freeform 93">
              <a:extLst>
                <a:ext uri="{FF2B5EF4-FFF2-40B4-BE49-F238E27FC236}">
                  <a16:creationId xmlns:a16="http://schemas.microsoft.com/office/drawing/2014/main" id="{62ABBFCF-A889-489D-A36E-D26BD2B631EB}"/>
                </a:ext>
              </a:extLst>
            </p:cNvPr>
            <p:cNvSpPr>
              <a:spLocks/>
            </p:cNvSpPr>
            <p:nvPr/>
          </p:nvSpPr>
          <p:spPr bwMode="gray">
            <a:xfrm>
              <a:off x="1776158" y="1834527"/>
              <a:ext cx="679220" cy="562281"/>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grpFill/>
            <a:ln w="9525">
              <a:solidFill>
                <a:schemeClr val="bg1"/>
              </a:solidFill>
              <a:round/>
              <a:headEnd/>
              <a:tailEnd/>
            </a:ln>
          </p:spPr>
          <p:txBody>
            <a:bodyPr/>
            <a:lstStyle/>
            <a:p>
              <a:pPr marL="0" marR="0" lvl="0" indent="0" algn="l"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dirty="0">
                <a:ln>
                  <a:noFill/>
                </a:ln>
                <a:solidFill>
                  <a:srgbClr val="333E48"/>
                </a:solidFill>
                <a:effectLst/>
                <a:uLnTx/>
                <a:uFillTx/>
                <a:latin typeface="Verdana"/>
                <a:ea typeface="+mn-ea"/>
                <a:cs typeface="+mn-cs"/>
              </a:endParaRPr>
            </a:p>
          </p:txBody>
        </p:sp>
      </p:grpSp>
      <p:grpSp>
        <p:nvGrpSpPr>
          <p:cNvPr id="91" name="Group 90">
            <a:extLst>
              <a:ext uri="{FF2B5EF4-FFF2-40B4-BE49-F238E27FC236}">
                <a16:creationId xmlns:a16="http://schemas.microsoft.com/office/drawing/2014/main" id="{BD9F03CC-E05B-4C62-8D2E-CF88F46EBC89}"/>
              </a:ext>
            </a:extLst>
          </p:cNvPr>
          <p:cNvGrpSpPr/>
          <p:nvPr/>
        </p:nvGrpSpPr>
        <p:grpSpPr>
          <a:xfrm>
            <a:off x="449944" y="963554"/>
            <a:ext cx="5471886" cy="2862521"/>
            <a:chOff x="131518" y="817626"/>
            <a:chExt cx="4736844" cy="2862521"/>
          </a:xfrm>
        </p:grpSpPr>
        <p:graphicFrame>
          <p:nvGraphicFramePr>
            <p:cNvPr id="92" name="Chart 91">
              <a:extLst>
                <a:ext uri="{FF2B5EF4-FFF2-40B4-BE49-F238E27FC236}">
                  <a16:creationId xmlns:a16="http://schemas.microsoft.com/office/drawing/2014/main" id="{202A900B-69A1-4D2B-A595-B43224F68820}"/>
                </a:ext>
              </a:extLst>
            </p:cNvPr>
            <p:cNvGraphicFramePr/>
            <p:nvPr/>
          </p:nvGraphicFramePr>
          <p:xfrm>
            <a:off x="621339" y="1502869"/>
            <a:ext cx="4247023" cy="21772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3" name="Chart 92">
              <a:extLst>
                <a:ext uri="{FF2B5EF4-FFF2-40B4-BE49-F238E27FC236}">
                  <a16:creationId xmlns:a16="http://schemas.microsoft.com/office/drawing/2014/main" id="{0B88D691-4CBA-4679-A0C0-F80F5DBC2769}"/>
                </a:ext>
              </a:extLst>
            </p:cNvPr>
            <p:cNvGraphicFramePr/>
            <p:nvPr/>
          </p:nvGraphicFramePr>
          <p:xfrm>
            <a:off x="131518" y="817626"/>
            <a:ext cx="648680" cy="1974397"/>
          </p:xfrm>
          <a:graphic>
            <a:graphicData uri="http://schemas.openxmlformats.org/drawingml/2006/chart">
              <c:chart xmlns:c="http://schemas.openxmlformats.org/drawingml/2006/chart" xmlns:r="http://schemas.openxmlformats.org/officeDocument/2006/relationships" r:id="rId4"/>
            </a:graphicData>
          </a:graphic>
        </p:graphicFrame>
      </p:grpSp>
      <p:sp>
        <p:nvSpPr>
          <p:cNvPr id="94" name="Text Placeholder 4">
            <a:extLst>
              <a:ext uri="{FF2B5EF4-FFF2-40B4-BE49-F238E27FC236}">
                <a16:creationId xmlns:a16="http://schemas.microsoft.com/office/drawing/2014/main" id="{36397C6E-0844-48FF-BA83-9631920D282D}"/>
              </a:ext>
            </a:extLst>
          </p:cNvPr>
          <p:cNvSpPr txBox="1">
            <a:spLocks/>
          </p:cNvSpPr>
          <p:nvPr/>
        </p:nvSpPr>
        <p:spPr bwMode="gray">
          <a:xfrm>
            <a:off x="3415435" y="4403825"/>
            <a:ext cx="3000117" cy="276999"/>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500"/>
              </a:spcBef>
              <a:buClrTx/>
              <a:buFont typeface="Arial" panose="020B0604020202020204" pitchFamily="34" charset="0"/>
              <a:buNone/>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l" defTabSz="480060" rtl="0" eaLnBrk="1" fontAlgn="auto" latinLnBrk="0" hangingPunct="1">
              <a:lnSpc>
                <a:spcPct val="100000"/>
              </a:lnSpc>
              <a:spcBef>
                <a:spcPts val="500"/>
              </a:spcBef>
              <a:spcAft>
                <a:spcPts val="0"/>
              </a:spcAft>
              <a:buClrTx/>
              <a:buSzTx/>
              <a:buFont typeface="Arial" panose="020B0604020202020204" pitchFamily="34" charset="0"/>
              <a:buNone/>
              <a:tabLst/>
              <a:defRPr/>
            </a:pPr>
            <a:r>
              <a:rPr kumimoji="0" lang="en-US" sz="500" b="0" i="0" u="none" strike="noStrike" kern="1200" cap="none" spc="0" normalizeH="0" baseline="0" noProof="0" dirty="0">
                <a:ln>
                  <a:noFill/>
                </a:ln>
                <a:solidFill>
                  <a:srgbClr val="333E48"/>
                </a:solidFill>
                <a:effectLst/>
                <a:uLnTx/>
                <a:uFillTx/>
                <a:latin typeface="Verdana"/>
                <a:ea typeface="+mn-ea"/>
                <a:cs typeface="+mn-cs"/>
              </a:rPr>
              <a:t>Source: Michael Mitchell, Michael </a:t>
            </a:r>
            <a:r>
              <a:rPr kumimoji="0" lang="en-US" sz="500" b="0" i="0" u="none" strike="noStrike" kern="1200" cap="none" spc="0" normalizeH="0" baseline="0" noProof="0" dirty="0" err="1">
                <a:ln>
                  <a:noFill/>
                </a:ln>
                <a:solidFill>
                  <a:srgbClr val="333E48"/>
                </a:solidFill>
                <a:effectLst/>
                <a:uLnTx/>
                <a:uFillTx/>
                <a:latin typeface="Verdana"/>
                <a:ea typeface="+mn-ea"/>
                <a:cs typeface="+mn-cs"/>
              </a:rPr>
              <a:t>Leachman</a:t>
            </a:r>
            <a:r>
              <a:rPr kumimoji="0" lang="en-US" sz="500" b="0" i="0" u="none" strike="noStrike" kern="1200" cap="none" spc="0" normalizeH="0" baseline="0" noProof="0" dirty="0">
                <a:ln>
                  <a:noFill/>
                </a:ln>
                <a:solidFill>
                  <a:srgbClr val="333E48"/>
                </a:solidFill>
                <a:effectLst/>
                <a:uLnTx/>
                <a:uFillTx/>
                <a:latin typeface="Verdana"/>
                <a:ea typeface="+mn-ea"/>
                <a:cs typeface="+mn-cs"/>
              </a:rPr>
              <a:t>, and Kathleen Masterson, “</a:t>
            </a:r>
            <a:r>
              <a:rPr kumimoji="0" lang="en-US" sz="500" b="0" i="0" u="none" strike="noStrike" kern="1200" cap="none" spc="0" normalizeH="0" baseline="0" noProof="0" dirty="0">
                <a:ln>
                  <a:noFill/>
                </a:ln>
                <a:solidFill>
                  <a:srgbClr val="333E48"/>
                </a:solidFill>
                <a:effectLst/>
                <a:uLnTx/>
                <a:uFillTx/>
                <a:latin typeface="Verdana"/>
                <a:ea typeface="+mn-ea"/>
                <a:cs typeface="+mn-cs"/>
                <a:hlinkClick r:id="rId5"/>
              </a:rPr>
              <a:t>A Lost Decade in Higher Education Funding</a:t>
            </a:r>
            <a:r>
              <a:rPr kumimoji="0" lang="en-US" sz="500" b="0" i="0" u="none" strike="noStrike" kern="1200" cap="none" spc="0" normalizeH="0" baseline="0" noProof="0" dirty="0">
                <a:ln>
                  <a:noFill/>
                </a:ln>
                <a:solidFill>
                  <a:srgbClr val="333E48"/>
                </a:solidFill>
                <a:effectLst/>
                <a:uLnTx/>
                <a:uFillTx/>
                <a:latin typeface="Verdana"/>
                <a:ea typeface="+mn-ea"/>
                <a:cs typeface="+mn-cs"/>
              </a:rPr>
              <a:t>,” Center for Budget and Policy Priorities, August 2017; Digest of Education Statistics, National Center for Education Statistics; EAB interviews and analysis.</a:t>
            </a:r>
          </a:p>
        </p:txBody>
      </p:sp>
      <p:sp>
        <p:nvSpPr>
          <p:cNvPr id="95" name="Rectangle 94">
            <a:extLst>
              <a:ext uri="{FF2B5EF4-FFF2-40B4-BE49-F238E27FC236}">
                <a16:creationId xmlns:a16="http://schemas.microsoft.com/office/drawing/2014/main" id="{0B385EA3-48BE-43E9-B96C-CCBA70087454}"/>
              </a:ext>
            </a:extLst>
          </p:cNvPr>
          <p:cNvSpPr/>
          <p:nvPr/>
        </p:nvSpPr>
        <p:spPr bwMode="gray">
          <a:xfrm>
            <a:off x="244425" y="1408728"/>
            <a:ext cx="140477" cy="1964011"/>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58728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97B893-C5D4-41D2-A570-4C6685E40E9F}"/>
              </a:ext>
            </a:extLst>
          </p:cNvPr>
          <p:cNvSpPr>
            <a:spLocks noGrp="1"/>
          </p:cNvSpPr>
          <p:nvPr>
            <p:ph type="body" sz="quarter" idx="16"/>
          </p:nvPr>
        </p:nvSpPr>
        <p:spPr/>
        <p:txBody>
          <a:bodyPr/>
          <a:lstStyle/>
          <a:p>
            <a:r>
              <a:rPr lang="en-US" dirty="0"/>
              <a:t>What is the Effect of the Pandemic?</a:t>
            </a:r>
          </a:p>
        </p:txBody>
      </p:sp>
      <p:sp>
        <p:nvSpPr>
          <p:cNvPr id="3" name="Title 2">
            <a:extLst>
              <a:ext uri="{FF2B5EF4-FFF2-40B4-BE49-F238E27FC236}">
                <a16:creationId xmlns:a16="http://schemas.microsoft.com/office/drawing/2014/main" id="{5D5241FF-D374-4B71-AA37-2D4ADAA6D855}"/>
              </a:ext>
            </a:extLst>
          </p:cNvPr>
          <p:cNvSpPr>
            <a:spLocks noGrp="1"/>
          </p:cNvSpPr>
          <p:nvPr>
            <p:ph type="title"/>
          </p:nvPr>
        </p:nvSpPr>
        <p:spPr/>
        <p:txBody>
          <a:bodyPr/>
          <a:lstStyle/>
          <a:p>
            <a:r>
              <a:rPr lang="en-US" dirty="0"/>
              <a:t>Little Hope For State Funding in Coming Years</a:t>
            </a:r>
          </a:p>
        </p:txBody>
      </p:sp>
      <p:sp>
        <p:nvSpPr>
          <p:cNvPr id="4" name="Text Placeholder 3">
            <a:extLst>
              <a:ext uri="{FF2B5EF4-FFF2-40B4-BE49-F238E27FC236}">
                <a16:creationId xmlns:a16="http://schemas.microsoft.com/office/drawing/2014/main" id="{C1A0E7D6-FD7F-469A-8DD9-D5D1D60A0C72}"/>
              </a:ext>
            </a:extLst>
          </p:cNvPr>
          <p:cNvSpPr>
            <a:spLocks noGrp="1"/>
          </p:cNvSpPr>
          <p:nvPr>
            <p:ph type="body" sz="quarter" idx="15"/>
          </p:nvPr>
        </p:nvSpPr>
        <p:spPr>
          <a:xfrm>
            <a:off x="280195" y="657732"/>
            <a:ext cx="5842794" cy="184666"/>
          </a:xfrm>
        </p:spPr>
        <p:txBody>
          <a:bodyPr/>
          <a:lstStyle/>
          <a:p>
            <a:r>
              <a:rPr lang="en-US" dirty="0"/>
              <a:t>COVID-19 State Budget Shortfalls Projected to Be Largest on Record</a:t>
            </a:r>
          </a:p>
        </p:txBody>
      </p:sp>
      <p:sp>
        <p:nvSpPr>
          <p:cNvPr id="5" name="Text Placeholder 4">
            <a:extLst>
              <a:ext uri="{FF2B5EF4-FFF2-40B4-BE49-F238E27FC236}">
                <a16:creationId xmlns:a16="http://schemas.microsoft.com/office/drawing/2014/main" id="{C49069F0-366E-4C48-8D35-F31560B49FA2}"/>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25BB1A0C-C261-431E-9D34-E00CFEEA32DE}"/>
              </a:ext>
            </a:extLst>
          </p:cNvPr>
          <p:cNvSpPr>
            <a:spLocks noGrp="1"/>
          </p:cNvSpPr>
          <p:nvPr>
            <p:ph type="body" sz="quarter" idx="18"/>
          </p:nvPr>
        </p:nvSpPr>
        <p:spPr/>
        <p:txBody>
          <a:bodyPr/>
          <a:lstStyle/>
          <a:p>
            <a:endParaRPr lang="en-US"/>
          </a:p>
        </p:txBody>
      </p:sp>
      <p:sp>
        <p:nvSpPr>
          <p:cNvPr id="8" name="Text Placeholder 5">
            <a:extLst>
              <a:ext uri="{FF2B5EF4-FFF2-40B4-BE49-F238E27FC236}">
                <a16:creationId xmlns:a16="http://schemas.microsoft.com/office/drawing/2014/main" id="{D11BC837-64AD-4F4F-A8F8-9A0EA87F5360}"/>
              </a:ext>
            </a:extLst>
          </p:cNvPr>
          <p:cNvSpPr txBox="1">
            <a:spLocks/>
          </p:cNvSpPr>
          <p:nvPr/>
        </p:nvSpPr>
        <p:spPr bwMode="gray">
          <a:xfrm>
            <a:off x="4111256" y="4523601"/>
            <a:ext cx="2289544" cy="276999"/>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marR="0" lvl="0" indent="0" algn="l" defTabSz="48006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US" sz="500" b="0" i="0" u="none" strike="noStrike" kern="1200" cap="none" spc="0" normalizeH="0" baseline="0" noProof="0" dirty="0">
                <a:ln>
                  <a:noFill/>
                </a:ln>
                <a:solidFill>
                  <a:srgbClr val="333E48"/>
                </a:solidFill>
                <a:effectLst/>
                <a:uLnTx/>
                <a:uFillTx/>
                <a:latin typeface="Verdana"/>
                <a:ea typeface="+mn-ea"/>
                <a:cs typeface="+mn-cs"/>
              </a:rPr>
              <a:t>Source: Center on Budget and Policy Priorities, ‘States Continue to Face Large Shortfalls Due to COVID-19 Effects’, Elizabeth McNichol and Michael </a:t>
            </a:r>
            <a:r>
              <a:rPr kumimoji="0" lang="en-US" sz="500" b="0" i="0" u="none" strike="noStrike" kern="1200" cap="none" spc="0" normalizeH="0" baseline="0" noProof="0" dirty="0" err="1">
                <a:ln>
                  <a:noFill/>
                </a:ln>
                <a:solidFill>
                  <a:srgbClr val="333E48"/>
                </a:solidFill>
                <a:effectLst/>
                <a:uLnTx/>
                <a:uFillTx/>
                <a:latin typeface="Verdana"/>
                <a:ea typeface="+mn-ea"/>
                <a:cs typeface="+mn-cs"/>
              </a:rPr>
              <a:t>Leachman</a:t>
            </a:r>
            <a:r>
              <a:rPr kumimoji="0" lang="en-US" sz="500" b="0" i="0" u="none" strike="noStrike" kern="1200" cap="none" spc="0" normalizeH="0" baseline="0" noProof="0" dirty="0">
                <a:ln>
                  <a:noFill/>
                </a:ln>
                <a:solidFill>
                  <a:srgbClr val="333E48"/>
                </a:solidFill>
                <a:effectLst/>
                <a:uLnTx/>
                <a:uFillTx/>
                <a:latin typeface="Verdana"/>
                <a:ea typeface="+mn-ea"/>
                <a:cs typeface="+mn-cs"/>
              </a:rPr>
              <a:t>, July 7, 2020</a:t>
            </a:r>
          </a:p>
        </p:txBody>
      </p:sp>
      <p:pic>
        <p:nvPicPr>
          <p:cNvPr id="10" name="Picture 9">
            <a:extLst>
              <a:ext uri="{FF2B5EF4-FFF2-40B4-BE49-F238E27FC236}">
                <a16:creationId xmlns:a16="http://schemas.microsoft.com/office/drawing/2014/main" id="{A9E5504A-3B99-4CC2-A468-54B9DF84FC71}"/>
              </a:ext>
            </a:extLst>
          </p:cNvPr>
          <p:cNvPicPr>
            <a:picLocks noChangeAspect="1"/>
          </p:cNvPicPr>
          <p:nvPr/>
        </p:nvPicPr>
        <p:blipFill>
          <a:blip r:embed="rId3"/>
          <a:stretch>
            <a:fillRect/>
          </a:stretch>
        </p:blipFill>
        <p:spPr>
          <a:xfrm>
            <a:off x="1196486" y="986787"/>
            <a:ext cx="3764488" cy="3355566"/>
          </a:xfrm>
          <a:prstGeom prst="rect">
            <a:avLst/>
          </a:prstGeom>
        </p:spPr>
      </p:pic>
      <p:sp>
        <p:nvSpPr>
          <p:cNvPr id="12" name="Rectangle 11">
            <a:extLst>
              <a:ext uri="{FF2B5EF4-FFF2-40B4-BE49-F238E27FC236}">
                <a16:creationId xmlns:a16="http://schemas.microsoft.com/office/drawing/2014/main" id="{702808C5-2231-4DCF-BEFF-0541EE3847B7}"/>
              </a:ext>
            </a:extLst>
          </p:cNvPr>
          <p:cNvSpPr/>
          <p:nvPr/>
        </p:nvSpPr>
        <p:spPr bwMode="gray">
          <a:xfrm>
            <a:off x="524578" y="900702"/>
            <a:ext cx="5227093" cy="518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3207421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A77C55D2-3C0F-A849-896F-3B1700452E15}"/>
              </a:ext>
            </a:extLst>
          </p:cNvPr>
          <p:cNvCxnSpPr>
            <a:cxnSpLocks/>
          </p:cNvCxnSpPr>
          <p:nvPr/>
        </p:nvCxnSpPr>
        <p:spPr bwMode="gray">
          <a:xfrm>
            <a:off x="2048711" y="866793"/>
            <a:ext cx="0" cy="3460508"/>
          </a:xfrm>
          <a:prstGeom prst="line">
            <a:avLst/>
          </a:prstGeom>
          <a:solidFill>
            <a:schemeClr val="accent1"/>
          </a:solidFill>
          <a:ln w="12700" cap="flat" cmpd="sng" algn="ctr">
            <a:solidFill>
              <a:schemeClr val="accent1"/>
            </a:solidFill>
            <a:prstDash val="solid"/>
            <a:round/>
            <a:headEnd type="none" w="med" len="med"/>
            <a:tailEnd type="none"/>
          </a:ln>
          <a:effectLst/>
        </p:spPr>
      </p:cxnSp>
      <p:cxnSp>
        <p:nvCxnSpPr>
          <p:cNvPr id="37" name="Straight Connector 36">
            <a:extLst>
              <a:ext uri="{FF2B5EF4-FFF2-40B4-BE49-F238E27FC236}">
                <a16:creationId xmlns:a16="http://schemas.microsoft.com/office/drawing/2014/main" id="{0CE30C21-0E01-C84E-A9AD-29DBF7F39309}"/>
              </a:ext>
            </a:extLst>
          </p:cNvPr>
          <p:cNvCxnSpPr>
            <a:cxnSpLocks/>
          </p:cNvCxnSpPr>
          <p:nvPr/>
        </p:nvCxnSpPr>
        <p:spPr bwMode="gray">
          <a:xfrm>
            <a:off x="4368833" y="866793"/>
            <a:ext cx="0" cy="3460508"/>
          </a:xfrm>
          <a:prstGeom prst="line">
            <a:avLst/>
          </a:prstGeom>
          <a:solidFill>
            <a:schemeClr val="accent1"/>
          </a:solidFill>
          <a:ln w="12700" cap="flat" cmpd="sng" algn="ctr">
            <a:solidFill>
              <a:schemeClr val="accent1"/>
            </a:solidFill>
            <a:prstDash val="solid"/>
            <a:round/>
            <a:headEnd type="none" w="med" len="med"/>
            <a:tailEnd type="none"/>
          </a:ln>
          <a:effectLst/>
        </p:spPr>
      </p:cxnSp>
      <p:sp>
        <p:nvSpPr>
          <p:cNvPr id="56" name="Rectangle 55">
            <a:extLst>
              <a:ext uri="{FF2B5EF4-FFF2-40B4-BE49-F238E27FC236}">
                <a16:creationId xmlns:a16="http://schemas.microsoft.com/office/drawing/2014/main" id="{02E631A6-40C7-EC4E-8B29-6A41DCDB56D6}"/>
              </a:ext>
            </a:extLst>
          </p:cNvPr>
          <p:cNvSpPr/>
          <p:nvPr/>
        </p:nvSpPr>
        <p:spPr bwMode="gray">
          <a:xfrm>
            <a:off x="0" y="784769"/>
            <a:ext cx="6400799" cy="524358"/>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879914D3-3B85-43CD-8793-5F7E4A57420E}"/>
              </a:ext>
            </a:extLst>
          </p:cNvPr>
          <p:cNvSpPr>
            <a:spLocks noGrp="1"/>
          </p:cNvSpPr>
          <p:nvPr>
            <p:ph type="body" sz="quarter" idx="16"/>
          </p:nvPr>
        </p:nvSpPr>
        <p:spPr>
          <a:xfrm>
            <a:off x="280194" y="38227"/>
            <a:ext cx="2920206" cy="192637"/>
          </a:xfrm>
        </p:spPr>
        <p:txBody>
          <a:bodyPr/>
          <a:lstStyle/>
          <a:p>
            <a:r>
              <a:rPr lang="en-US" dirty="0"/>
              <a:t>What We are Seeing in Higher Ed – It’s Tough Out There</a:t>
            </a:r>
          </a:p>
        </p:txBody>
      </p:sp>
      <p:sp>
        <p:nvSpPr>
          <p:cNvPr id="3" name="Title 2">
            <a:extLst>
              <a:ext uri="{FF2B5EF4-FFF2-40B4-BE49-F238E27FC236}">
                <a16:creationId xmlns:a16="http://schemas.microsoft.com/office/drawing/2014/main" id="{F55EE5C4-303C-4574-AE45-F1A67694EDBB}"/>
              </a:ext>
            </a:extLst>
          </p:cNvPr>
          <p:cNvSpPr>
            <a:spLocks noGrp="1"/>
          </p:cNvSpPr>
          <p:nvPr>
            <p:ph type="title"/>
          </p:nvPr>
        </p:nvSpPr>
        <p:spPr>
          <a:xfrm>
            <a:off x="280194" y="317005"/>
            <a:ext cx="5212080" cy="249299"/>
          </a:xfrm>
        </p:spPr>
        <p:txBody>
          <a:bodyPr/>
          <a:lstStyle/>
          <a:p>
            <a:r>
              <a:rPr lang="en-US" dirty="0"/>
              <a:t>Operational Changes, Pay and Staff Cuts</a:t>
            </a:r>
          </a:p>
        </p:txBody>
      </p:sp>
      <p:sp>
        <p:nvSpPr>
          <p:cNvPr id="7" name="TextBox 6">
            <a:extLst>
              <a:ext uri="{FF2B5EF4-FFF2-40B4-BE49-F238E27FC236}">
                <a16:creationId xmlns:a16="http://schemas.microsoft.com/office/drawing/2014/main" id="{14AAFE44-8617-465E-92EC-EC65AA168C06}"/>
              </a:ext>
            </a:extLst>
          </p:cNvPr>
          <p:cNvSpPr txBox="1"/>
          <p:nvPr/>
        </p:nvSpPr>
        <p:spPr>
          <a:xfrm>
            <a:off x="260592" y="2457107"/>
            <a:ext cx="1514625" cy="430374"/>
          </a:xfrm>
          <a:prstGeom prst="rect">
            <a:avLst/>
          </a:prstGeom>
          <a:noFill/>
        </p:spPr>
        <p:txBody>
          <a:bodyPr wrap="square" lIns="0" tIns="0" rIns="0" bIns="0" rtlCol="0">
            <a:spAutoFit/>
          </a:bodyPr>
          <a:lstStyle/>
          <a:p>
            <a:pPr>
              <a:spcBef>
                <a:spcPts val="500"/>
              </a:spcBef>
            </a:pPr>
            <a:r>
              <a:rPr lang="en-US" sz="900" b="1" dirty="0"/>
              <a:t>Freeze Hiring</a:t>
            </a:r>
          </a:p>
          <a:p>
            <a:pPr marL="115888" indent="-115888">
              <a:spcBef>
                <a:spcPts val="500"/>
              </a:spcBef>
              <a:buFont typeface="Wingdings" panose="05000000000000000000" pitchFamily="2" charset="2"/>
              <a:buChar char="§"/>
            </a:pPr>
            <a:r>
              <a:rPr lang="en-US" sz="740" dirty="0"/>
              <a:t>Leave administrative and faculty positions unfilled</a:t>
            </a:r>
          </a:p>
        </p:txBody>
      </p:sp>
      <p:sp>
        <p:nvSpPr>
          <p:cNvPr id="12" name="Text Placeholder 32">
            <a:extLst>
              <a:ext uri="{FF2B5EF4-FFF2-40B4-BE49-F238E27FC236}">
                <a16:creationId xmlns:a16="http://schemas.microsoft.com/office/drawing/2014/main" id="{9AEE7780-5A2F-404A-AA6D-E54F0DF16F00}"/>
              </a:ext>
            </a:extLst>
          </p:cNvPr>
          <p:cNvSpPr txBox="1">
            <a:spLocks/>
          </p:cNvSpPr>
          <p:nvPr/>
        </p:nvSpPr>
        <p:spPr bwMode="gray">
          <a:xfrm>
            <a:off x="802261" y="849786"/>
            <a:ext cx="440125" cy="276999"/>
          </a:xfrm>
          <a:prstGeom prst="rect">
            <a:avLst/>
          </a:prstGeom>
        </p:spPr>
        <p:txBody>
          <a:bodyPr vert="horz"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buFont typeface="Wingdings" pitchFamily="2" charset="2"/>
              <a:buNone/>
            </a:pPr>
            <a:r>
              <a:rPr lang="en-US" sz="1800" dirty="0">
                <a:solidFill>
                  <a:schemeClr val="tx2"/>
                </a:solidFill>
                <a:latin typeface="+mj-lt"/>
              </a:rPr>
              <a:t>1</a:t>
            </a:r>
          </a:p>
        </p:txBody>
      </p:sp>
      <p:sp>
        <p:nvSpPr>
          <p:cNvPr id="13" name="Text Placeholder 29">
            <a:extLst>
              <a:ext uri="{FF2B5EF4-FFF2-40B4-BE49-F238E27FC236}">
                <a16:creationId xmlns:a16="http://schemas.microsoft.com/office/drawing/2014/main" id="{00236CC4-62C3-C44C-ADB1-3D02FD8C684A}"/>
              </a:ext>
            </a:extLst>
          </p:cNvPr>
          <p:cNvSpPr txBox="1">
            <a:spLocks/>
          </p:cNvSpPr>
          <p:nvPr/>
        </p:nvSpPr>
        <p:spPr bwMode="gray">
          <a:xfrm>
            <a:off x="151753" y="1106388"/>
            <a:ext cx="1712581" cy="230833"/>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Font typeface="Wingdings" pitchFamily="2" charset="2"/>
              <a:buNone/>
            </a:pPr>
            <a:r>
              <a:rPr lang="en-US" sz="900" b="1" dirty="0">
                <a:solidFill>
                  <a:schemeClr val="bg1"/>
                </a:solidFill>
              </a:rPr>
              <a:t> Operational Changes</a:t>
            </a:r>
          </a:p>
        </p:txBody>
      </p:sp>
      <p:sp>
        <p:nvSpPr>
          <p:cNvPr id="14" name="Text Placeholder 31">
            <a:extLst>
              <a:ext uri="{FF2B5EF4-FFF2-40B4-BE49-F238E27FC236}">
                <a16:creationId xmlns:a16="http://schemas.microsoft.com/office/drawing/2014/main" id="{56CDD0C5-DEEB-174D-BCB7-991A2B8B656F}"/>
              </a:ext>
            </a:extLst>
          </p:cNvPr>
          <p:cNvSpPr txBox="1">
            <a:spLocks/>
          </p:cNvSpPr>
          <p:nvPr/>
        </p:nvSpPr>
        <p:spPr bwMode="gray">
          <a:xfrm>
            <a:off x="252493" y="1533828"/>
            <a:ext cx="1511100" cy="770980"/>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Font typeface="Wingdings" pitchFamily="2" charset="2"/>
              <a:buNone/>
            </a:pPr>
            <a:r>
              <a:rPr lang="en-US" sz="900" b="1" dirty="0"/>
              <a:t>Focus staff and resources </a:t>
            </a:r>
          </a:p>
          <a:p>
            <a:pPr>
              <a:spcBef>
                <a:spcPts val="300"/>
              </a:spcBef>
            </a:pPr>
            <a:r>
              <a:rPr lang="en-US" sz="740" dirty="0"/>
              <a:t>Shift administrative staff to areas of increased need – custodial services; remote support; etc.</a:t>
            </a:r>
          </a:p>
        </p:txBody>
      </p:sp>
      <p:sp>
        <p:nvSpPr>
          <p:cNvPr id="33" name="Text Placeholder 29">
            <a:extLst>
              <a:ext uri="{FF2B5EF4-FFF2-40B4-BE49-F238E27FC236}">
                <a16:creationId xmlns:a16="http://schemas.microsoft.com/office/drawing/2014/main" id="{FBA9D1CA-9F93-1C4B-8E8D-BEEED2E1653A}"/>
              </a:ext>
            </a:extLst>
          </p:cNvPr>
          <p:cNvSpPr txBox="1">
            <a:spLocks/>
          </p:cNvSpPr>
          <p:nvPr/>
        </p:nvSpPr>
        <p:spPr bwMode="gray">
          <a:xfrm>
            <a:off x="4447711" y="1110313"/>
            <a:ext cx="1874211" cy="138499"/>
          </a:xfrm>
          <a:prstGeom prst="rect">
            <a:avLst/>
          </a:prstGeom>
        </p:spPr>
        <p:txBody>
          <a:bodyPr vert="horz"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buNone/>
            </a:pPr>
            <a:r>
              <a:rPr lang="en-US" sz="900" b="1" dirty="0">
                <a:solidFill>
                  <a:schemeClr val="bg1"/>
                </a:solidFill>
              </a:rPr>
              <a:t>Layoffs &amp; Furloughs</a:t>
            </a:r>
          </a:p>
        </p:txBody>
      </p:sp>
      <p:sp>
        <p:nvSpPr>
          <p:cNvPr id="34" name="Text Placeholder 32">
            <a:extLst>
              <a:ext uri="{FF2B5EF4-FFF2-40B4-BE49-F238E27FC236}">
                <a16:creationId xmlns:a16="http://schemas.microsoft.com/office/drawing/2014/main" id="{7EE07404-BC48-2F47-B3E2-E6178CC91A35}"/>
              </a:ext>
            </a:extLst>
          </p:cNvPr>
          <p:cNvSpPr txBox="1">
            <a:spLocks/>
          </p:cNvSpPr>
          <p:nvPr/>
        </p:nvSpPr>
        <p:spPr bwMode="gray">
          <a:xfrm>
            <a:off x="2901413" y="830476"/>
            <a:ext cx="614719"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buFont typeface="Wingdings" pitchFamily="2" charset="2"/>
              <a:buNone/>
            </a:pPr>
            <a:r>
              <a:rPr lang="en-US" sz="1800" dirty="0">
                <a:solidFill>
                  <a:schemeClr val="tx2"/>
                </a:solidFill>
                <a:latin typeface="+mj-lt"/>
              </a:rPr>
              <a:t>2</a:t>
            </a:r>
          </a:p>
        </p:txBody>
      </p:sp>
      <p:sp>
        <p:nvSpPr>
          <p:cNvPr id="36" name="Text Placeholder 32">
            <a:extLst>
              <a:ext uri="{FF2B5EF4-FFF2-40B4-BE49-F238E27FC236}">
                <a16:creationId xmlns:a16="http://schemas.microsoft.com/office/drawing/2014/main" id="{173AB2FD-969A-3A46-B100-F63FD0A05E03}"/>
              </a:ext>
            </a:extLst>
          </p:cNvPr>
          <p:cNvSpPr txBox="1">
            <a:spLocks/>
          </p:cNvSpPr>
          <p:nvPr/>
        </p:nvSpPr>
        <p:spPr bwMode="gray">
          <a:xfrm>
            <a:off x="5170540" y="855030"/>
            <a:ext cx="301451" cy="276999"/>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buFont typeface="Wingdings" pitchFamily="2" charset="2"/>
              <a:buNone/>
            </a:pPr>
            <a:r>
              <a:rPr lang="en-US" sz="1800" dirty="0">
                <a:solidFill>
                  <a:schemeClr val="tx2"/>
                </a:solidFill>
                <a:latin typeface="+mj-lt"/>
              </a:rPr>
              <a:t>3</a:t>
            </a:r>
          </a:p>
        </p:txBody>
      </p:sp>
      <p:sp>
        <p:nvSpPr>
          <p:cNvPr id="38" name="Text Placeholder 31">
            <a:extLst>
              <a:ext uri="{FF2B5EF4-FFF2-40B4-BE49-F238E27FC236}">
                <a16:creationId xmlns:a16="http://schemas.microsoft.com/office/drawing/2014/main" id="{745E2E56-4CD0-CA4B-8761-7AE85F84D55B}"/>
              </a:ext>
            </a:extLst>
          </p:cNvPr>
          <p:cNvSpPr txBox="1">
            <a:spLocks/>
          </p:cNvSpPr>
          <p:nvPr/>
        </p:nvSpPr>
        <p:spPr bwMode="gray">
          <a:xfrm>
            <a:off x="4608903" y="1527592"/>
            <a:ext cx="1704279" cy="1203406"/>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Font typeface="Wingdings" pitchFamily="2" charset="2"/>
              <a:buNone/>
            </a:pPr>
            <a:r>
              <a:rPr lang="en-US" sz="900" b="1" dirty="0"/>
              <a:t>Workforce reduction</a:t>
            </a:r>
          </a:p>
          <a:p>
            <a:pPr>
              <a:spcBef>
                <a:spcPts val="300"/>
              </a:spcBef>
            </a:pPr>
            <a:r>
              <a:rPr lang="en-US" sz="740" dirty="0"/>
              <a:t>Furlough employees – reduce hours and pay </a:t>
            </a:r>
          </a:p>
          <a:p>
            <a:pPr>
              <a:spcBef>
                <a:spcPts val="300"/>
              </a:spcBef>
            </a:pPr>
            <a:r>
              <a:rPr lang="en-US" sz="740" dirty="0"/>
              <a:t>Layoff employees – eliminate positions and employment</a:t>
            </a:r>
          </a:p>
          <a:p>
            <a:pPr>
              <a:spcBef>
                <a:spcPts val="300"/>
              </a:spcBef>
            </a:pPr>
            <a:r>
              <a:rPr lang="en-US" sz="740" dirty="0"/>
              <a:t>Predominantly affecting administrative staff</a:t>
            </a:r>
          </a:p>
          <a:p>
            <a:pPr>
              <a:spcBef>
                <a:spcPts val="300"/>
              </a:spcBef>
            </a:pPr>
            <a:r>
              <a:rPr lang="en-US" sz="740" dirty="0"/>
              <a:t>Unionized workforces have been able to slow this process</a:t>
            </a:r>
          </a:p>
        </p:txBody>
      </p:sp>
      <p:pic>
        <p:nvPicPr>
          <p:cNvPr id="44" name="Picture 43" descr="A picture containing drawing&#10;&#10;Description automatically generated">
            <a:extLst>
              <a:ext uri="{FF2B5EF4-FFF2-40B4-BE49-F238E27FC236}">
                <a16:creationId xmlns:a16="http://schemas.microsoft.com/office/drawing/2014/main" id="{4AF29344-5585-454C-8EE1-244F9E67CF57}"/>
              </a:ext>
            </a:extLst>
          </p:cNvPr>
          <p:cNvPicPr>
            <a:picLocks noChangeAspect="1"/>
          </p:cNvPicPr>
          <p:nvPr/>
        </p:nvPicPr>
        <p:blipFill>
          <a:blip r:embed="rId3"/>
          <a:stretch>
            <a:fillRect/>
          </a:stretch>
        </p:blipFill>
        <p:spPr>
          <a:xfrm>
            <a:off x="696417" y="5101386"/>
            <a:ext cx="184150" cy="228600"/>
          </a:xfrm>
          <a:prstGeom prst="rect">
            <a:avLst/>
          </a:prstGeom>
        </p:spPr>
      </p:pic>
      <p:pic>
        <p:nvPicPr>
          <p:cNvPr id="45" name="Picture 44" descr="A close up of a logo&#10;&#10;Description automatically generated">
            <a:extLst>
              <a:ext uri="{FF2B5EF4-FFF2-40B4-BE49-F238E27FC236}">
                <a16:creationId xmlns:a16="http://schemas.microsoft.com/office/drawing/2014/main" id="{3397B6F6-99FB-8B4D-B95A-FD63C405C547}"/>
              </a:ext>
            </a:extLst>
          </p:cNvPr>
          <p:cNvPicPr>
            <a:picLocks noChangeAspect="1"/>
          </p:cNvPicPr>
          <p:nvPr/>
        </p:nvPicPr>
        <p:blipFill>
          <a:blip r:embed="rId4"/>
          <a:stretch>
            <a:fillRect/>
          </a:stretch>
        </p:blipFill>
        <p:spPr>
          <a:xfrm>
            <a:off x="2232622" y="5101089"/>
            <a:ext cx="163286" cy="228600"/>
          </a:xfrm>
          <a:prstGeom prst="rect">
            <a:avLst/>
          </a:prstGeom>
        </p:spPr>
      </p:pic>
      <p:pic>
        <p:nvPicPr>
          <p:cNvPr id="46" name="Picture 45" descr="A picture containing building, clock&#10;&#10;Description automatically generated">
            <a:extLst>
              <a:ext uri="{FF2B5EF4-FFF2-40B4-BE49-F238E27FC236}">
                <a16:creationId xmlns:a16="http://schemas.microsoft.com/office/drawing/2014/main" id="{38E975CC-28E1-6940-9CD2-B33820A4D5C2}"/>
              </a:ext>
            </a:extLst>
          </p:cNvPr>
          <p:cNvPicPr>
            <a:picLocks noChangeAspect="1"/>
          </p:cNvPicPr>
          <p:nvPr/>
        </p:nvPicPr>
        <p:blipFill>
          <a:blip r:embed="rId5"/>
          <a:stretch>
            <a:fillRect/>
          </a:stretch>
        </p:blipFill>
        <p:spPr>
          <a:xfrm>
            <a:off x="3775733" y="5102769"/>
            <a:ext cx="203141" cy="228600"/>
          </a:xfrm>
          <a:prstGeom prst="rect">
            <a:avLst/>
          </a:prstGeom>
        </p:spPr>
      </p:pic>
      <p:sp>
        <p:nvSpPr>
          <p:cNvPr id="48" name="Text Placeholder 29">
            <a:extLst>
              <a:ext uri="{FF2B5EF4-FFF2-40B4-BE49-F238E27FC236}">
                <a16:creationId xmlns:a16="http://schemas.microsoft.com/office/drawing/2014/main" id="{9EF2C309-E832-2C4C-9553-93E345B74FCD}"/>
              </a:ext>
            </a:extLst>
          </p:cNvPr>
          <p:cNvSpPr txBox="1">
            <a:spLocks/>
          </p:cNvSpPr>
          <p:nvPr/>
        </p:nvSpPr>
        <p:spPr bwMode="gray">
          <a:xfrm>
            <a:off x="2318346" y="1117315"/>
            <a:ext cx="1792910" cy="138499"/>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gn="ctr">
              <a:buNone/>
            </a:pPr>
            <a:r>
              <a:rPr lang="en-US" sz="900" b="1" dirty="0">
                <a:solidFill>
                  <a:schemeClr val="bg1"/>
                </a:solidFill>
              </a:rPr>
              <a:t>Compensation</a:t>
            </a:r>
          </a:p>
        </p:txBody>
      </p:sp>
      <p:sp>
        <p:nvSpPr>
          <p:cNvPr id="51" name="Text Placeholder 31">
            <a:extLst>
              <a:ext uri="{FF2B5EF4-FFF2-40B4-BE49-F238E27FC236}">
                <a16:creationId xmlns:a16="http://schemas.microsoft.com/office/drawing/2014/main" id="{7D4E29B0-2142-964F-A6D4-E8D646100F9A}"/>
              </a:ext>
            </a:extLst>
          </p:cNvPr>
          <p:cNvSpPr txBox="1">
            <a:spLocks/>
          </p:cNvSpPr>
          <p:nvPr/>
        </p:nvSpPr>
        <p:spPr bwMode="gray">
          <a:xfrm>
            <a:off x="2320810" y="3208216"/>
            <a:ext cx="1792903" cy="695575"/>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Font typeface="Wingdings" pitchFamily="2" charset="2"/>
              <a:buNone/>
            </a:pPr>
            <a:r>
              <a:rPr lang="en-US" sz="900" b="1" dirty="0"/>
              <a:t>Reduce retirement contributions </a:t>
            </a:r>
          </a:p>
          <a:p>
            <a:pPr>
              <a:spcBef>
                <a:spcPts val="300"/>
              </a:spcBef>
            </a:pPr>
            <a:r>
              <a:rPr lang="en-US" sz="740" dirty="0"/>
              <a:t>Reduce or eliminate contributions for all or some employees</a:t>
            </a:r>
          </a:p>
          <a:p>
            <a:pPr>
              <a:spcBef>
                <a:spcPts val="300"/>
              </a:spcBef>
            </a:pPr>
            <a:endParaRPr lang="en-US" sz="740" dirty="0"/>
          </a:p>
        </p:txBody>
      </p:sp>
      <p:pic>
        <p:nvPicPr>
          <p:cNvPr id="55" name="Picture 54">
            <a:extLst>
              <a:ext uri="{FF2B5EF4-FFF2-40B4-BE49-F238E27FC236}">
                <a16:creationId xmlns:a16="http://schemas.microsoft.com/office/drawing/2014/main" id="{36CE9B85-2BF2-2F47-8AC1-A1728FECA554}"/>
              </a:ext>
            </a:extLst>
          </p:cNvPr>
          <p:cNvPicPr>
            <a:picLocks noChangeAspect="1"/>
          </p:cNvPicPr>
          <p:nvPr/>
        </p:nvPicPr>
        <p:blipFill>
          <a:blip r:embed="rId6"/>
          <a:stretch>
            <a:fillRect/>
          </a:stretch>
        </p:blipFill>
        <p:spPr>
          <a:xfrm>
            <a:off x="5257904" y="5101089"/>
            <a:ext cx="203139" cy="228600"/>
          </a:xfrm>
          <a:prstGeom prst="rect">
            <a:avLst/>
          </a:prstGeom>
        </p:spPr>
      </p:pic>
      <p:sp>
        <p:nvSpPr>
          <p:cNvPr id="30" name="Text Placeholder 31">
            <a:extLst>
              <a:ext uri="{FF2B5EF4-FFF2-40B4-BE49-F238E27FC236}">
                <a16:creationId xmlns:a16="http://schemas.microsoft.com/office/drawing/2014/main" id="{2EE78DC5-5526-4862-89A7-BCA32C2C7B86}"/>
              </a:ext>
            </a:extLst>
          </p:cNvPr>
          <p:cNvSpPr txBox="1">
            <a:spLocks/>
          </p:cNvSpPr>
          <p:nvPr/>
        </p:nvSpPr>
        <p:spPr bwMode="gray">
          <a:xfrm>
            <a:off x="2318353" y="2457609"/>
            <a:ext cx="1792903" cy="670953"/>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Font typeface="Wingdings" pitchFamily="2" charset="2"/>
              <a:buNone/>
            </a:pPr>
            <a:r>
              <a:rPr lang="en-US" sz="900" b="1" dirty="0"/>
              <a:t>Salary cuts </a:t>
            </a:r>
          </a:p>
          <a:p>
            <a:pPr>
              <a:spcBef>
                <a:spcPts val="300"/>
              </a:spcBef>
            </a:pPr>
            <a:r>
              <a:rPr lang="en-US" sz="740" dirty="0"/>
              <a:t>Impose across the board or tiered cuts in pay (highest compensated lose the greatest percentage)</a:t>
            </a:r>
          </a:p>
          <a:p>
            <a:pPr>
              <a:spcBef>
                <a:spcPts val="300"/>
              </a:spcBef>
            </a:pPr>
            <a:endParaRPr lang="en-US" sz="740" dirty="0"/>
          </a:p>
        </p:txBody>
      </p:sp>
      <p:sp>
        <p:nvSpPr>
          <p:cNvPr id="31" name="Text Placeholder 31">
            <a:extLst>
              <a:ext uri="{FF2B5EF4-FFF2-40B4-BE49-F238E27FC236}">
                <a16:creationId xmlns:a16="http://schemas.microsoft.com/office/drawing/2014/main" id="{BA66C07E-6E95-4800-8724-6A05B8392514}"/>
              </a:ext>
            </a:extLst>
          </p:cNvPr>
          <p:cNvSpPr txBox="1">
            <a:spLocks/>
          </p:cNvSpPr>
          <p:nvPr/>
        </p:nvSpPr>
        <p:spPr bwMode="gray">
          <a:xfrm>
            <a:off x="2309141" y="1529189"/>
            <a:ext cx="1792903" cy="923330"/>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spcBef>
                <a:spcPts val="300"/>
              </a:spcBef>
              <a:buFont typeface="Wingdings" pitchFamily="2" charset="2"/>
              <a:buNone/>
            </a:pPr>
            <a:r>
              <a:rPr lang="en-US" sz="900" b="1" dirty="0"/>
              <a:t>Eliminate bonuses, merit increases </a:t>
            </a:r>
          </a:p>
          <a:p>
            <a:pPr>
              <a:spcBef>
                <a:spcPts val="300"/>
              </a:spcBef>
            </a:pPr>
            <a:r>
              <a:rPr lang="en-US" sz="740" dirty="0"/>
              <a:t>Reduce or eliminate annual performance bonuses or salary adjustments for all or some employees</a:t>
            </a:r>
          </a:p>
          <a:p>
            <a:pPr>
              <a:spcBef>
                <a:spcPts val="300"/>
              </a:spcBef>
            </a:pPr>
            <a:endParaRPr lang="en-US" sz="740" dirty="0"/>
          </a:p>
        </p:txBody>
      </p:sp>
      <p:sp>
        <p:nvSpPr>
          <p:cNvPr id="39" name="TextBox 38">
            <a:extLst>
              <a:ext uri="{FF2B5EF4-FFF2-40B4-BE49-F238E27FC236}">
                <a16:creationId xmlns:a16="http://schemas.microsoft.com/office/drawing/2014/main" id="{63BECB67-25A6-473A-A88C-936DE2CE7DCB}"/>
              </a:ext>
            </a:extLst>
          </p:cNvPr>
          <p:cNvSpPr txBox="1"/>
          <p:nvPr/>
        </p:nvSpPr>
        <p:spPr>
          <a:xfrm>
            <a:off x="280193" y="3210842"/>
            <a:ext cx="1514625" cy="430374"/>
          </a:xfrm>
          <a:prstGeom prst="rect">
            <a:avLst/>
          </a:prstGeom>
          <a:noFill/>
        </p:spPr>
        <p:txBody>
          <a:bodyPr wrap="square" lIns="0" tIns="0" rIns="0" bIns="0" rtlCol="0">
            <a:spAutoFit/>
          </a:bodyPr>
          <a:lstStyle/>
          <a:p>
            <a:pPr>
              <a:spcBef>
                <a:spcPts val="500"/>
              </a:spcBef>
            </a:pPr>
            <a:r>
              <a:rPr lang="en-US" sz="900" b="1" dirty="0"/>
              <a:t>Early Retirement</a:t>
            </a:r>
          </a:p>
          <a:p>
            <a:pPr marL="115888" indent="-115888">
              <a:spcBef>
                <a:spcPts val="500"/>
              </a:spcBef>
              <a:buFont typeface="Wingdings" panose="05000000000000000000" pitchFamily="2" charset="2"/>
              <a:buChar char="§"/>
            </a:pPr>
            <a:r>
              <a:rPr lang="en-US" sz="740" dirty="0"/>
              <a:t>Leave administrative and faculty positions unfilled</a:t>
            </a:r>
          </a:p>
        </p:txBody>
      </p:sp>
      <p:sp>
        <p:nvSpPr>
          <p:cNvPr id="27" name="TextBox 26">
            <a:extLst>
              <a:ext uri="{FF2B5EF4-FFF2-40B4-BE49-F238E27FC236}">
                <a16:creationId xmlns:a16="http://schemas.microsoft.com/office/drawing/2014/main" id="{9604DB58-CDAD-4707-BAF2-2EB67B40DF01}"/>
              </a:ext>
            </a:extLst>
          </p:cNvPr>
          <p:cNvSpPr txBox="1"/>
          <p:nvPr/>
        </p:nvSpPr>
        <p:spPr>
          <a:xfrm>
            <a:off x="4600933" y="3457040"/>
            <a:ext cx="1579393" cy="728596"/>
          </a:xfrm>
          <a:prstGeom prst="rect">
            <a:avLst/>
          </a:prstGeom>
          <a:solidFill>
            <a:schemeClr val="bg2"/>
          </a:solidFill>
          <a:ln>
            <a:solidFill>
              <a:schemeClr val="accent3"/>
            </a:solidFill>
          </a:ln>
        </p:spPr>
        <p:txBody>
          <a:bodyPr wrap="square" lIns="0" tIns="45720" rIns="0" bIns="0" rtlCol="0" anchor="t" anchorCtr="0">
            <a:noAutofit/>
          </a:bodyPr>
          <a:lstStyle/>
          <a:p>
            <a:pPr algn="ctr">
              <a:spcBef>
                <a:spcPts val="500"/>
              </a:spcBef>
            </a:pPr>
            <a:r>
              <a:rPr lang="en-US" sz="900" b="1" dirty="0">
                <a:solidFill>
                  <a:schemeClr val="accent3"/>
                </a:solidFill>
              </a:rPr>
              <a:t>The Pandemic Effect</a:t>
            </a:r>
          </a:p>
          <a:p>
            <a:pPr algn="ctr">
              <a:spcBef>
                <a:spcPts val="500"/>
              </a:spcBef>
            </a:pPr>
            <a:r>
              <a:rPr lang="en-US" sz="1000" b="1" dirty="0"/>
              <a:t>-337,00 </a:t>
            </a:r>
            <a:r>
              <a:rPr lang="en-US" sz="1000" dirty="0"/>
              <a:t>Jobs Lost</a:t>
            </a:r>
          </a:p>
          <a:p>
            <a:pPr algn="ctr">
              <a:spcBef>
                <a:spcPts val="500"/>
              </a:spcBef>
            </a:pPr>
            <a:r>
              <a:rPr lang="en-US" sz="800" dirty="0"/>
              <a:t>Feb-Aug 2020</a:t>
            </a:r>
          </a:p>
        </p:txBody>
      </p:sp>
      <p:sp>
        <p:nvSpPr>
          <p:cNvPr id="28" name="TextBox 27">
            <a:extLst>
              <a:ext uri="{FF2B5EF4-FFF2-40B4-BE49-F238E27FC236}">
                <a16:creationId xmlns:a16="http://schemas.microsoft.com/office/drawing/2014/main" id="{A77262DA-04C3-4055-B354-0A2F39764B80}"/>
              </a:ext>
            </a:extLst>
          </p:cNvPr>
          <p:cNvSpPr txBox="1"/>
          <p:nvPr/>
        </p:nvSpPr>
        <p:spPr>
          <a:xfrm>
            <a:off x="4392901" y="2934912"/>
            <a:ext cx="1949450" cy="477054"/>
          </a:xfrm>
          <a:prstGeom prst="rect">
            <a:avLst/>
          </a:prstGeom>
          <a:noFill/>
        </p:spPr>
        <p:txBody>
          <a:bodyPr wrap="square">
            <a:spAutoFit/>
          </a:bodyPr>
          <a:lstStyle/>
          <a:p>
            <a:pPr algn="ctr">
              <a:spcAft>
                <a:spcPts val="600"/>
              </a:spcAft>
            </a:pPr>
            <a:r>
              <a:rPr lang="en-US" sz="800" b="1" u="sng" dirty="0"/>
              <a:t>Higher Education Employment</a:t>
            </a:r>
          </a:p>
          <a:p>
            <a:pPr algn="ctr">
              <a:spcAft>
                <a:spcPts val="600"/>
              </a:spcAft>
            </a:pPr>
            <a:r>
              <a:rPr lang="en-US" sz="600" i="1" dirty="0"/>
              <a:t>Number of Workers at Institutions of Higher Education, US</a:t>
            </a:r>
          </a:p>
        </p:txBody>
      </p:sp>
      <p:sp>
        <p:nvSpPr>
          <p:cNvPr id="29" name="Text Placeholder 5">
            <a:extLst>
              <a:ext uri="{FF2B5EF4-FFF2-40B4-BE49-F238E27FC236}">
                <a16:creationId xmlns:a16="http://schemas.microsoft.com/office/drawing/2014/main" id="{34B03368-24AB-4699-8752-EB22EBCAEEA7}"/>
              </a:ext>
            </a:extLst>
          </p:cNvPr>
          <p:cNvSpPr txBox="1">
            <a:spLocks/>
          </p:cNvSpPr>
          <p:nvPr/>
        </p:nvSpPr>
        <p:spPr bwMode="gray">
          <a:xfrm>
            <a:off x="3595939" y="4522713"/>
            <a:ext cx="2754057" cy="276999"/>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  Current Employment Statistics Data Series, US Bureau of Labor Statistics as Reported in “The Pandemic has Pushed Hundreds of Thousands of Workers Out of Higher Education”, </a:t>
            </a:r>
            <a:r>
              <a:rPr lang="en-US" i="1" dirty="0"/>
              <a:t>The Chronicle of Higher Education</a:t>
            </a:r>
            <a:r>
              <a:rPr lang="en-US" dirty="0"/>
              <a:t>, Oct. 6, 2020.</a:t>
            </a:r>
          </a:p>
        </p:txBody>
      </p:sp>
      <p:cxnSp>
        <p:nvCxnSpPr>
          <p:cNvPr id="17" name="Straight Connector 16">
            <a:extLst>
              <a:ext uri="{FF2B5EF4-FFF2-40B4-BE49-F238E27FC236}">
                <a16:creationId xmlns:a16="http://schemas.microsoft.com/office/drawing/2014/main" id="{EE7E6255-0E87-4989-8C27-DF8A59E29605}"/>
              </a:ext>
            </a:extLst>
          </p:cNvPr>
          <p:cNvCxnSpPr/>
          <p:nvPr/>
        </p:nvCxnSpPr>
        <p:spPr bwMode="gray">
          <a:xfrm>
            <a:off x="4752304" y="3670481"/>
            <a:ext cx="129432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84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On-screen 4x3 Template 010620" id="{18652EB1-68C6-4D13-8ABF-93B0E4EE9793}" vid="{907CE146-4D58-4C74-9F9B-3471E04571DD}"/>
    </a:ext>
  </a:extLst>
</a:theme>
</file>

<file path=ppt/theme/theme2.xml><?xml version="1.0" encoding="utf-8"?>
<a:theme xmlns:a="http://schemas.openxmlformats.org/drawingml/2006/main" name="1_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On-screen 4x3 Template 042320" id="{71B1D944-70C3-4C84-B19D-601891B7EE30}" vid="{D58D86F4-D78E-446E-AE40-588197A50D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EAB1 On-screen 4x3 Template 010820</Template>
  <TotalTime>0</TotalTime>
  <Words>3437</Words>
  <Application>Microsoft Office PowerPoint</Application>
  <PresentationFormat>Custom</PresentationFormat>
  <Paragraphs>387</Paragraphs>
  <Slides>19</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Rockwell</vt:lpstr>
      <vt:lpstr>Verdana</vt:lpstr>
      <vt:lpstr>Wingdings</vt:lpstr>
      <vt:lpstr>EAB1 4x3 On-screen</vt:lpstr>
      <vt:lpstr>1_EAB1 4x3 On-screen</vt:lpstr>
      <vt:lpstr>Financial Sustainability</vt:lpstr>
      <vt:lpstr>Challenging Times for Higher Education</vt:lpstr>
      <vt:lpstr>A Shock for Every Higher Education Institution</vt:lpstr>
      <vt:lpstr>So, What About Our Revenues?</vt:lpstr>
      <vt:lpstr>Looming Birth Dearth</vt:lpstr>
      <vt:lpstr>Undergraduate Enrollment Looking Anemic</vt:lpstr>
      <vt:lpstr>The Great Recession Permanently Cut Funding</vt:lpstr>
      <vt:lpstr>Little Hope For State Funding in Coming Years</vt:lpstr>
      <vt:lpstr>Operational Changes, Pay and Staff Cuts</vt:lpstr>
      <vt:lpstr>Focusing On Academic Affairs</vt:lpstr>
      <vt:lpstr>Financial Sustainability Collaborative</vt:lpstr>
      <vt:lpstr>Sample Output</vt:lpstr>
      <vt:lpstr>EAB in Brief</vt:lpstr>
      <vt:lpstr>EAB Research Available To Us</vt:lpstr>
      <vt:lpstr>Timeline and Work Plan</vt:lpstr>
      <vt:lpstr>Key Components of the Collaborative</vt:lpstr>
      <vt:lpstr>The Role of the Implementation Leader</vt:lpstr>
      <vt:lpstr>Our Expectations From this Work</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Performance Solutions Product Advisory Council</dc:title>
  <dc:subject/>
  <dc:creator/>
  <cp:lastModifiedBy/>
  <cp:revision>57</cp:revision>
  <dcterms:created xsi:type="dcterms:W3CDTF">2020-04-09T18:04:21Z</dcterms:created>
  <dcterms:modified xsi:type="dcterms:W3CDTF">2021-01-29T13:39:27Z</dcterms:modified>
  <cp:category/>
</cp:coreProperties>
</file>